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31"/>
  </p:notesMasterIdLst>
  <p:sldIdLst>
    <p:sldId id="1633" r:id="rId5"/>
    <p:sldId id="375" r:id="rId6"/>
    <p:sldId id="440" r:id="rId7"/>
    <p:sldId id="334" r:id="rId8"/>
    <p:sldId id="1643" r:id="rId9"/>
    <p:sldId id="339" r:id="rId10"/>
    <p:sldId id="359" r:id="rId11"/>
    <p:sldId id="266" r:id="rId12"/>
    <p:sldId id="309" r:id="rId13"/>
    <p:sldId id="388" r:id="rId14"/>
    <p:sldId id="389" r:id="rId15"/>
    <p:sldId id="390" r:id="rId16"/>
    <p:sldId id="353" r:id="rId17"/>
    <p:sldId id="355" r:id="rId18"/>
    <p:sldId id="354" r:id="rId19"/>
    <p:sldId id="318" r:id="rId20"/>
    <p:sldId id="561" r:id="rId21"/>
    <p:sldId id="356" r:id="rId22"/>
    <p:sldId id="357" r:id="rId23"/>
    <p:sldId id="2147483621" r:id="rId24"/>
    <p:sldId id="467" r:id="rId25"/>
    <p:sldId id="468" r:id="rId26"/>
    <p:sldId id="360" r:id="rId27"/>
    <p:sldId id="371" r:id="rId28"/>
    <p:sldId id="378" r:id="rId29"/>
    <p:sldId id="4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421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083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19</a:t>
            </a:fld>
            <a:endParaRPr lang="en-US"/>
          </a:p>
        </p:txBody>
      </p:sp>
    </p:spTree>
    <p:extLst>
      <p:ext uri="{BB962C8B-B14F-4D97-AF65-F5344CB8AC3E}">
        <p14:creationId xmlns:p14="http://schemas.microsoft.com/office/powerpoint/2010/main" val="326291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AA71-149B-4518-8B09-A5251565E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9505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sv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hyperlink" Target="https://www.microsoft.com/en-us/videoplayer/embed/RW1lEaY"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copilot.cloud.microsoft/prompts/create-presentations-cda82238-15fd-4a05-adad-b7691d84fac3" TargetMode="External"/><Relationship Id="rId3" Type="http://schemas.openxmlformats.org/officeDocument/2006/relationships/image" Target="../media/image30.svg"/><Relationship Id="rId7" Type="http://schemas.openxmlformats.org/officeDocument/2006/relationships/image" Target="../media/image36.png"/><Relationship Id="rId12" Type="http://schemas.openxmlformats.org/officeDocument/2006/relationships/hyperlink" Target="https://www.youtube.com/embed/llIeoJpmuJk?si=v-UdHKVAmSNDfIW5" TargetMode="External"/><Relationship Id="rId17" Type="http://schemas.openxmlformats.org/officeDocument/2006/relationships/hyperlink" Target="https://copilot.cloud.microsoft/prompts/5d544061-3491-41b3-a84a-3336d9def11d" TargetMode="External"/><Relationship Id="rId2" Type="http://schemas.openxmlformats.org/officeDocument/2006/relationships/image" Target="../media/image29.png"/><Relationship Id="rId16" Type="http://schemas.openxmlformats.org/officeDocument/2006/relationships/hyperlink" Target="https://copilot.cloud.microsoft/prompts/13467345-407f-475b-ad9b-e7e61464abdb" TargetMode="Externa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2.svg"/><Relationship Id="rId5" Type="http://schemas.openxmlformats.org/officeDocument/2006/relationships/image" Target="../media/image33.png"/><Relationship Id="rId15" Type="http://schemas.openxmlformats.org/officeDocument/2006/relationships/hyperlink" Target="https://copilot.cloud.microsoft/prompts/3dc0470d-5e34-4b9e-9a59-b11f2fedeb9d" TargetMode="External"/><Relationship Id="rId10" Type="http://schemas.openxmlformats.org/officeDocument/2006/relationships/image" Target="../media/image31.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4.png"/><Relationship Id="rId14" Type="http://schemas.openxmlformats.org/officeDocument/2006/relationships/hyperlink" Target="https://copilot.cloud.microsoft/prompts/97ad49a6-6dcf-4471-873a-2e3074d49963"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4.png"/><Relationship Id="rId18" Type="http://schemas.openxmlformats.org/officeDocument/2006/relationships/hyperlink" Target="https://copilot.cloud.microsoft/prompts/3dc0470d-5e34-4b9e-9a59-b11f2fedeb9d" TargetMode="External"/><Relationship Id="rId3" Type="http://schemas.openxmlformats.org/officeDocument/2006/relationships/image" Target="../media/image30.svg"/><Relationship Id="rId7" Type="http://schemas.openxmlformats.org/officeDocument/2006/relationships/image" Target="../media/image39.svg"/><Relationship Id="rId12" Type="http://schemas.openxmlformats.org/officeDocument/2006/relationships/image" Target="../media/image35.png"/><Relationship Id="rId17" Type="http://schemas.openxmlformats.org/officeDocument/2006/relationships/hyperlink" Target="https://copilot.cloud.microsoft/prompts/5d544061-3491-41b3-a84a-3336d9def11d" TargetMode="External"/><Relationship Id="rId2" Type="http://schemas.openxmlformats.org/officeDocument/2006/relationships/image" Target="../media/image29.png"/><Relationship Id="rId16" Type="http://schemas.openxmlformats.org/officeDocument/2006/relationships/hyperlink" Target="https://copilot.cloud.microsoft/prompts/add-a-slide-ab66e07e-3c4f-4075-81e0-239b49fad71b" TargetMode="External"/><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36.png"/><Relationship Id="rId5" Type="http://schemas.openxmlformats.org/officeDocument/2006/relationships/image" Target="../media/image32.svg"/><Relationship Id="rId15" Type="http://schemas.openxmlformats.org/officeDocument/2006/relationships/hyperlink" Target="https://copilot.cloud.microsoft/prompts/brainstorm-strategies-4f7e8ec8-054a-427c-8faf-44314f55cff0" TargetMode="External"/><Relationship Id="rId10" Type="http://schemas.openxmlformats.org/officeDocument/2006/relationships/image" Target="../media/image33.png"/><Relationship Id="rId19" Type="http://schemas.openxmlformats.org/officeDocument/2006/relationships/hyperlink" Target="https://copilot.cloud.microsoft/prompts/69be641a-3292-4172-8ce2-43f9bebaa900" TargetMode="External"/><Relationship Id="rId4" Type="http://schemas.openxmlformats.org/officeDocument/2006/relationships/image" Target="../media/image31.png"/><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hyperlink" Target="https://www.microsoft.com/en-us/videoplayer/embed/RW1lEb3"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4.png"/><Relationship Id="rId18" Type="http://schemas.openxmlformats.org/officeDocument/2006/relationships/hyperlink" Target="https://copilot.cloud.microsoft/prompts/69be641a-3292-4172-8ce2-43f9bebaa900" TargetMode="External"/><Relationship Id="rId3" Type="http://schemas.openxmlformats.org/officeDocument/2006/relationships/image" Target="../media/image30.svg"/><Relationship Id="rId7" Type="http://schemas.openxmlformats.org/officeDocument/2006/relationships/image" Target="../media/image39.svg"/><Relationship Id="rId12" Type="http://schemas.openxmlformats.org/officeDocument/2006/relationships/image" Target="../media/image35.png"/><Relationship Id="rId17" Type="http://schemas.openxmlformats.org/officeDocument/2006/relationships/hyperlink" Target="https://copilot.cloud.microsoft/prompts/3dc0470d-5e34-4b9e-9a59-b11f2fedeb9d" TargetMode="External"/><Relationship Id="rId2" Type="http://schemas.openxmlformats.org/officeDocument/2006/relationships/image" Target="../media/image29.png"/><Relationship Id="rId16" Type="http://schemas.openxmlformats.org/officeDocument/2006/relationships/hyperlink" Target="https://copilot.cloud.microsoft/prompts/5d544061-3491-41b3-a84a-3336d9def11d" TargetMode="Externa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36.png"/><Relationship Id="rId5" Type="http://schemas.openxmlformats.org/officeDocument/2006/relationships/image" Target="../media/image32.svg"/><Relationship Id="rId15" Type="http://schemas.openxmlformats.org/officeDocument/2006/relationships/hyperlink" Target="https://copilot.cloud.microsoft/prompts/add-a-slide-ab66e07e-3c4f-4075-81e0-239b49fad71b" TargetMode="External"/><Relationship Id="rId10" Type="http://schemas.openxmlformats.org/officeDocument/2006/relationships/image" Target="../media/image33.png"/><Relationship Id="rId19" Type="http://schemas.openxmlformats.org/officeDocument/2006/relationships/hyperlink" Target="https://copilot.cloud.microsoft/prompts/brainstorm-strategies-4f7e8ec8-054a-427c-8faf-44314f55cff0" TargetMode="External"/><Relationship Id="rId4" Type="http://schemas.openxmlformats.org/officeDocument/2006/relationships/image" Target="../media/image31.png"/><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hyperlink" Target="https://www.youtube.com/embed/b6mipom9K14?si=dPZ4smuI3cXAqNM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sv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copilot.cloud.microsoft/prompts/69be641a-3292-4172-8ce2-43f9bebaa900" TargetMode="External"/><Relationship Id="rId3" Type="http://schemas.openxmlformats.org/officeDocument/2006/relationships/image" Target="../media/image30.svg"/><Relationship Id="rId7" Type="http://schemas.openxmlformats.org/officeDocument/2006/relationships/image" Target="../media/image36.png"/><Relationship Id="rId12" Type="http://schemas.openxmlformats.org/officeDocument/2006/relationships/hyperlink" Target="https://copilot.cloud.microsoft/prompts/3dc0470d-5e34-4b9e-9a59-b11f2fedeb9d" TargetMode="External"/><Relationship Id="rId2" Type="http://schemas.openxmlformats.org/officeDocument/2006/relationships/image" Target="../media/image29.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hyperlink" Target="https://www.microsoft.com/en-us/videoplayer/embed/RW1lEb4" TargetMode="External"/><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43.png"/><Relationship Id="rId10" Type="http://schemas.openxmlformats.org/officeDocument/2006/relationships/image" Target="../media/image32.svg"/><Relationship Id="rId4" Type="http://schemas.openxmlformats.org/officeDocument/2006/relationships/image" Target="../media/image40.png"/><Relationship Id="rId9" Type="http://schemas.openxmlformats.org/officeDocument/2006/relationships/image" Target="../media/image31.png"/><Relationship Id="rId14" Type="http://schemas.openxmlformats.org/officeDocument/2006/relationships/hyperlink" Target="https://copilot.cloud.microsoft/prompts/907725d0-7e57-46d1-ab52-ad69ba6624c3"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ww.microsoft.com/en-us/videoplayer/embed/RW1lwne" TargetMode="External"/><Relationship Id="rId3" Type="http://schemas.openxmlformats.org/officeDocument/2006/relationships/image" Target="../media/image29.png"/><Relationship Id="rId7" Type="http://schemas.openxmlformats.org/officeDocument/2006/relationships/image" Target="../media/image37.png"/><Relationship Id="rId12" Type="http://schemas.openxmlformats.org/officeDocument/2006/relationships/image" Target="../media/image32.svg"/><Relationship Id="rId2" Type="http://schemas.openxmlformats.org/officeDocument/2006/relationships/notesSlide" Target="../notesSlides/notesSlide5.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1.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hyperlink" Target="https://copilot.cloud.microsoft/prompts/97ad49a6-6dcf-4471-873a-2e3074d49963" TargetMode="External"/><Relationship Id="rId10" Type="http://schemas.openxmlformats.org/officeDocument/2006/relationships/image" Target="../media/image34.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hyperlink" Target="https://copilot.cloud.microsoft/prompts/create-presentations-cda82238-15fd-4a05-adad-b7691d84fac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sv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2.svg"/><Relationship Id="rId10" Type="http://schemas.openxmlformats.org/officeDocument/2006/relationships/hyperlink" Target="https://copilot.cloud.microsoft/prompts/17b3f43b-eaae-493c-a894-bd38694c7888" TargetMode="External"/><Relationship Id="rId4" Type="http://schemas.openxmlformats.org/officeDocument/2006/relationships/image" Target="../media/image31.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copilot.cloud.microsoft/prompts/c00d9f81-1779-4dd0-b3e9-36b8bc5dee54" TargetMode="External"/><Relationship Id="rId3" Type="http://schemas.openxmlformats.org/officeDocument/2006/relationships/image" Target="../media/image30.svg"/><Relationship Id="rId7" Type="http://schemas.openxmlformats.org/officeDocument/2006/relationships/image" Target="../media/image45.png"/><Relationship Id="rId12" Type="http://schemas.openxmlformats.org/officeDocument/2006/relationships/hyperlink" Target="https://copilot.cloud.microsoft/prompts/69be641a-3292-4172-8ce2-43f9bebaa900"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hyperlink" Target="https://copilot.cloud.microsoft/prompts/6bf6bdda-d865-41e7-ab15-efb9bc0645db" TargetMode="External"/><Relationship Id="rId5" Type="http://schemas.openxmlformats.org/officeDocument/2006/relationships/image" Target="../media/image32.sv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46.png"/><Relationship Id="rId12"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37.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hyperlink" Target="https://copilot.cloud.microsoft/prompts/create-presentations-cda82238-15fd-4a05-adad-b7691d84fac3" TargetMode="External"/><Relationship Id="rId10" Type="http://schemas.openxmlformats.org/officeDocument/2006/relationships/image" Target="../media/image30.svg"/><Relationship Id="rId4" Type="http://schemas.openxmlformats.org/officeDocument/2006/relationships/image" Target="../media/image32.svg"/><Relationship Id="rId9" Type="http://schemas.openxmlformats.org/officeDocument/2006/relationships/image" Target="../media/image29.png"/><Relationship Id="rId14" Type="http://schemas.openxmlformats.org/officeDocument/2006/relationships/hyperlink" Target="https://copilot.cloud.microsoft/prompts/4b572110-48ca-44c8-bf0a-64444a2dd49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3.png"/><Relationship Id="rId18" Type="http://schemas.openxmlformats.org/officeDocument/2006/relationships/hyperlink" Target="https://copilot.cloud.microsoft/prompts/17b3f43b-eaae-493c-a894-bd38694c7888" TargetMode="External"/><Relationship Id="rId3" Type="http://schemas.openxmlformats.org/officeDocument/2006/relationships/image" Target="../media/image49.svg"/><Relationship Id="rId21" Type="http://schemas.openxmlformats.org/officeDocument/2006/relationships/hyperlink" Target="https://copilot.cloud.microsoft/prompts/6bf6bdda-d865-41e7-ab15-efb9bc0645db" TargetMode="External"/><Relationship Id="rId7" Type="http://schemas.openxmlformats.org/officeDocument/2006/relationships/image" Target="../media/image37.png"/><Relationship Id="rId12" Type="http://schemas.openxmlformats.org/officeDocument/2006/relationships/image" Target="../media/image52.svg"/><Relationship Id="rId17" Type="http://schemas.openxmlformats.org/officeDocument/2006/relationships/hyperlink" Target="https://www.microsoft.com/en-us/videoplayer/embed/RW1lDvX" TargetMode="External"/><Relationship Id="rId2" Type="http://schemas.openxmlformats.org/officeDocument/2006/relationships/image" Target="../media/image48.png"/><Relationship Id="rId16" Type="http://schemas.openxmlformats.org/officeDocument/2006/relationships/image" Target="../media/image56.svg"/><Relationship Id="rId20" Type="http://schemas.openxmlformats.org/officeDocument/2006/relationships/hyperlink" Target="https://copilot.cloud.microsoft/prompts/3dc0470d-5e34-4b9e-9a59-b11f2fedeb9d" TargetMode="External"/><Relationship Id="rId1" Type="http://schemas.openxmlformats.org/officeDocument/2006/relationships/slideLayout" Target="../slideLayouts/slideLayout8.xml"/><Relationship Id="rId6" Type="http://schemas.openxmlformats.org/officeDocument/2006/relationships/image" Target="../media/image33.png"/><Relationship Id="rId11" Type="http://schemas.openxmlformats.org/officeDocument/2006/relationships/image" Target="../media/image51.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55.png"/><Relationship Id="rId10" Type="http://schemas.openxmlformats.org/officeDocument/2006/relationships/image" Target="../media/image35.png"/><Relationship Id="rId19" Type="http://schemas.openxmlformats.org/officeDocument/2006/relationships/hyperlink" Target="https://copilot.cloud.microsoft/prompts/5d544061-3491-41b3-a84a-3336d9def11d" TargetMode="External"/><Relationship Id="rId4" Type="http://schemas.openxmlformats.org/officeDocument/2006/relationships/image" Target="../media/image50.png"/><Relationship Id="rId9" Type="http://schemas.openxmlformats.org/officeDocument/2006/relationships/image" Target="../media/image36.png"/><Relationship Id="rId14" Type="http://schemas.openxmlformats.org/officeDocument/2006/relationships/image" Target="../media/image54.svg"/></Relationships>
</file>

<file path=ppt/slides/_rels/slide24.xml.rels><?xml version="1.0" encoding="UTF-8" standalone="yes"?>
<Relationships xmlns="http://schemas.openxmlformats.org/package/2006/relationships"><Relationship Id="rId8" Type="http://schemas.openxmlformats.org/officeDocument/2006/relationships/hyperlink" Target="https://www.microsoft.com/en-us/videoplayer/embed/RW1lDw3" TargetMode="External"/><Relationship Id="rId13" Type="http://schemas.openxmlformats.org/officeDocument/2006/relationships/image" Target="../media/image55.png"/><Relationship Id="rId18" Type="http://schemas.openxmlformats.org/officeDocument/2006/relationships/hyperlink" Target="https://copilot.cloud.microsoft/prompts/bafc6790-47a5-4513-8ced-8cad5c1055be" TargetMode="External"/><Relationship Id="rId3" Type="http://schemas.openxmlformats.org/officeDocument/2006/relationships/image" Target="../media/image49.svg"/><Relationship Id="rId7" Type="http://schemas.openxmlformats.org/officeDocument/2006/relationships/image" Target="../media/image40.png"/><Relationship Id="rId12" Type="http://schemas.openxmlformats.org/officeDocument/2006/relationships/image" Target="../media/image54.svg"/><Relationship Id="rId17" Type="http://schemas.openxmlformats.org/officeDocument/2006/relationships/hyperlink" Target="https://copilot.cloud.microsoft/prompts/add-a-slide-ab66e07e-3c4f-4075-81e0-239b49fad71b" TargetMode="External"/><Relationship Id="rId2" Type="http://schemas.openxmlformats.org/officeDocument/2006/relationships/image" Target="../media/image48.png"/><Relationship Id="rId16" Type="http://schemas.openxmlformats.org/officeDocument/2006/relationships/hyperlink" Target="https://copilot.cloud.microsoft/prompts/3dc0470d-5e34-4b9e-9a59-b11f2fedeb9d" TargetMode="External"/><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53.png"/><Relationship Id="rId5" Type="http://schemas.openxmlformats.org/officeDocument/2006/relationships/image" Target="../media/image36.png"/><Relationship Id="rId15" Type="http://schemas.openxmlformats.org/officeDocument/2006/relationships/hyperlink" Target="https://copilot.cloud.microsoft/prompts/f29ccde6-d92e-414c-8156-e3e387d247de" TargetMode="External"/><Relationship Id="rId10" Type="http://schemas.openxmlformats.org/officeDocument/2006/relationships/image" Target="../media/image52.sv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51.png"/><Relationship Id="rId14" Type="http://schemas.openxmlformats.org/officeDocument/2006/relationships/image" Target="../media/image56.svg"/></Relationships>
</file>

<file path=ppt/slides/_rels/slide25.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13" Type="http://schemas.openxmlformats.org/officeDocument/2006/relationships/image" Target="../media/image59.pn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58.svg"/><Relationship Id="rId2" Type="http://schemas.openxmlformats.org/officeDocument/2006/relationships/image" Target="../media/image51.png"/><Relationship Id="rId16"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55.png"/><Relationship Id="rId11" Type="http://schemas.openxmlformats.org/officeDocument/2006/relationships/image" Target="../media/image48.png"/><Relationship Id="rId5" Type="http://schemas.openxmlformats.org/officeDocument/2006/relationships/image" Target="../media/image54.svg"/><Relationship Id="rId15" Type="http://schemas.openxmlformats.org/officeDocument/2006/relationships/image" Target="../media/image61.png"/><Relationship Id="rId10" Type="http://schemas.openxmlformats.org/officeDocument/2006/relationships/image" Target="../media/image37.png"/><Relationship Id="rId4" Type="http://schemas.openxmlformats.org/officeDocument/2006/relationships/image" Target="../media/image53.png"/><Relationship Id="rId9" Type="http://schemas.openxmlformats.org/officeDocument/2006/relationships/image" Target="../media/image33.png"/><Relationship Id="rId14"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33.png"/><Relationship Id="rId3" Type="http://schemas.microsoft.com/office/2007/relationships/hdphoto" Target="../media/hdphoto4.wdp"/><Relationship Id="rId7" Type="http://schemas.openxmlformats.org/officeDocument/2006/relationships/image" Target="../media/image52.svg"/><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37.png"/><Relationship Id="rId2" Type="http://schemas.openxmlformats.org/officeDocument/2006/relationships/image" Target="../media/image62.png"/><Relationship Id="rId16"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8.svg"/><Relationship Id="rId15" Type="http://schemas.openxmlformats.org/officeDocument/2006/relationships/image" Target="../media/image35.png"/><Relationship Id="rId10" Type="http://schemas.openxmlformats.org/officeDocument/2006/relationships/image" Target="../media/image55.png"/><Relationship Id="rId4" Type="http://schemas.openxmlformats.org/officeDocument/2006/relationships/image" Target="../media/image48.png"/><Relationship Id="rId9" Type="http://schemas.openxmlformats.org/officeDocument/2006/relationships/image" Target="../media/image54.sv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www.youtube.com/embed/BgkVYGcHtxk?si=1LEcdAaxKji2Z8rB"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20.jpeg"/><Relationship Id="rId18" Type="http://schemas.openxmlformats.org/officeDocument/2006/relationships/slide" Target="slide11.xml"/><Relationship Id="rId3" Type="http://schemas.openxmlformats.org/officeDocument/2006/relationships/slide" Target="slide13.xml"/><Relationship Id="rId21" Type="http://schemas.openxmlformats.org/officeDocument/2006/relationships/hyperlink" Target="https://www.microsoft.com/en-us/videoplayer/embed/RW1lEaQ" TargetMode="External"/><Relationship Id="rId7" Type="http://schemas.openxmlformats.org/officeDocument/2006/relationships/slide" Target="slide18.xml"/><Relationship Id="rId12" Type="http://schemas.openxmlformats.org/officeDocument/2006/relationships/image" Target="../media/image19.jpeg"/><Relationship Id="rId17" Type="http://schemas.openxmlformats.org/officeDocument/2006/relationships/slide" Target="slide9.xml"/><Relationship Id="rId2" Type="http://schemas.openxmlformats.org/officeDocument/2006/relationships/notesSlide" Target="../notesSlides/notesSlide3.xml"/><Relationship Id="rId16" Type="http://schemas.openxmlformats.org/officeDocument/2006/relationships/image" Target="../media/image22.jpeg"/><Relationship Id="rId20"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slide" Target="slide15.xml"/><Relationship Id="rId15" Type="http://schemas.microsoft.com/office/2007/relationships/hdphoto" Target="../media/hdphoto2.wdp"/><Relationship Id="rId10" Type="http://schemas.openxmlformats.org/officeDocument/2006/relationships/slide" Target="slide21.xml"/><Relationship Id="rId19" Type="http://schemas.openxmlformats.org/officeDocument/2006/relationships/slide" Target="slide10.xml"/><Relationship Id="rId4" Type="http://schemas.openxmlformats.org/officeDocument/2006/relationships/slide" Target="slide14.xml"/><Relationship Id="rId9" Type="http://schemas.openxmlformats.org/officeDocument/2006/relationships/slide" Target="slide20.xml"/><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16.xml"/><Relationship Id="rId3" Type="http://schemas.openxmlformats.org/officeDocument/2006/relationships/slide" Target="slide20.xml"/><Relationship Id="rId7" Type="http://schemas.openxmlformats.org/officeDocument/2006/relationships/slide" Target="slide15.xml"/><Relationship Id="rId12"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image" Target="../media/image23.png"/><Relationship Id="rId5" Type="http://schemas.openxmlformats.org/officeDocument/2006/relationships/slide" Target="slide18.xml"/><Relationship Id="rId10" Type="http://schemas.openxmlformats.org/officeDocument/2006/relationships/slide" Target="slide22.xml"/><Relationship Id="rId4" Type="http://schemas.openxmlformats.org/officeDocument/2006/relationships/slide" Target="slide14.xml"/><Relationship Id="rId9"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Close rate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5" y="3389989"/>
            <a:ext cx="6737635"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Improving the quality of marketing content and customer interactions such as emails and meetings can help to improve close rates. In addition, improving targeting, pricing analysis, and creating effective promotions can also improve close rates.​</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10426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 for Sales</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9747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improve the close rate</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descr="Photo of sales meeting">
            <a:extLst>
              <a:ext uri="{FF2B5EF4-FFF2-40B4-BE49-F238E27FC236}">
                <a16:creationId xmlns:a16="http://schemas.microsoft.com/office/drawing/2014/main" id="{722C4828-92D7-EAF4-7D65-E837C0FBD63C}"/>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3" name="Text Placeholder 4">
            <a:extLst>
              <a:ext uri="{FF2B5EF4-FFF2-40B4-BE49-F238E27FC236}">
                <a16:creationId xmlns:a16="http://schemas.microsoft.com/office/drawing/2014/main" id="{CB56B60A-D059-3B5F-ADC2-9FF16A2D3D02}"/>
              </a:ext>
            </a:extLst>
          </p:cNvPr>
          <p:cNvSpPr txBox="1">
            <a:spLocks/>
          </p:cNvSpPr>
          <p:nvPr/>
        </p:nvSpPr>
        <p:spPr>
          <a:xfrm>
            <a:off x="862105" y="4521336"/>
            <a:ext cx="6775558" cy="1630190"/>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spcBef>
                <a:spcPts val="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chemeClr val="accent2">
                    <a:lumMod val="50000"/>
                  </a:schemeClr>
                </a:solidFill>
                <a:effectLst/>
                <a:uLnTx/>
                <a:uFillTx/>
                <a:latin typeface="Segoe UI Semibold"/>
                <a:ea typeface="+mn-ea"/>
                <a:cs typeface="Segoe UI Semilight" panose="020B0402040204020203" pitchFamily="34" charset="0"/>
              </a:rPr>
              <a:t>Improve quality of customer-facing materials</a:t>
            </a:r>
          </a:p>
          <a:p>
            <a:pPr marL="142875" marR="0" lvl="0" indent="-142875" algn="l" defTabSz="932597" rtl="0" eaLnBrk="1" fontAlgn="auto" latinLnBrk="0" hangingPunct="1">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sales and marketing and content</a:t>
            </a:r>
          </a:p>
          <a:p>
            <a:pPr marL="142875" marR="0" lvl="0" indent="-142875" algn="l" defTabSz="932597" rtl="0" eaLnBrk="1" fontAlgn="auto" latinLnBrk="0" hangingPunct="1">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more compelling proposals and RFP responses</a:t>
            </a:r>
          </a:p>
          <a:p>
            <a:pPr marL="142875" marR="0" lvl="0" indent="-142875" algn="l" defTabSz="932597" rtl="0" eaLnBrk="1" fontAlgn="auto" latinLnBrk="0" hangingPunct="1">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Make emails and chats more impactful</a:t>
            </a:r>
            <a:endParaRPr kumimoji="0" lang="en-US" sz="1050" b="1"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spcBef>
                <a:spcPts val="6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chemeClr val="accent2">
                    <a:lumMod val="50000"/>
                  </a:schemeClr>
                </a:solidFill>
                <a:effectLst/>
                <a:uLnTx/>
                <a:uFillTx/>
                <a:latin typeface="Segoe UI Semibold"/>
                <a:ea typeface="+mn-ea"/>
                <a:cs typeface="Segoe UI Semilight" panose="020B0402040204020203" pitchFamily="34" charset="0"/>
              </a:rPr>
              <a:t>Create a proposal</a:t>
            </a:r>
          </a:p>
          <a:p>
            <a:pPr marL="171450" marR="0" lvl="0" indent="-171450" algn="l" defTabSz="932597" rtl="0" eaLnBrk="1" fontAlgn="auto" latinLnBrk="0" hangingPunct="1">
              <a:spcBef>
                <a:spcPts val="10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Research market conditions</a:t>
            </a:r>
          </a:p>
          <a:p>
            <a:pPr marL="171450" marR="0" lvl="0" indent="-171450" algn="l" defTabSz="932597" rtl="0" eaLnBrk="1" fontAlgn="auto" latinLnBrk="0" hangingPunct="1">
              <a:spcBef>
                <a:spcPts val="10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Compare sales across regions or other variables</a:t>
            </a:r>
          </a:p>
          <a:p>
            <a:pPr marL="317500" marR="0" lvl="0" indent="-134938" algn="l" defTabSz="932597" rtl="0" eaLnBrk="1" fontAlgn="auto" latinLnBrk="0" hangingPunct="1">
              <a:spcBef>
                <a:spcPts val="8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chemeClr val="accent2">
                    <a:lumMod val="50000"/>
                  </a:schemeClr>
                </a:solidFill>
                <a:effectLst/>
                <a:uLnTx/>
                <a:uFillTx/>
                <a:latin typeface="Segoe UI Semibold"/>
                <a:ea typeface="+mn-ea"/>
                <a:cs typeface="Segoe UI Semilight" panose="020B0402040204020203" pitchFamily="34" charset="0"/>
              </a:rPr>
              <a:t>Improve targeting</a:t>
            </a:r>
          </a:p>
          <a:p>
            <a:pPr marL="317500" marR="0" lvl="0" indent="-134938" algn="l" defTabSz="932597" rtl="0" eaLnBrk="1" fontAlgn="auto" latinLnBrk="0" hangingPunct="1">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current product mix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cross sell success</a:t>
            </a:r>
            <a:endParaRPr kumimoji="0" lang="en-US" sz="1050" b="1"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317500" marR="0" lvl="0" indent="-134938" algn="l" defTabSz="932597" rtl="0" eaLnBrk="1" fontAlgn="auto" latinLnBrk="0" hangingPunct="1">
              <a:spcBef>
                <a:spcPts val="6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chemeClr val="accent2">
                    <a:lumMod val="50000"/>
                  </a:schemeClr>
                </a:solidFill>
                <a:effectLst/>
                <a:uLnTx/>
                <a:uFillTx/>
                <a:latin typeface="Segoe UI Semibold"/>
                <a:ea typeface="+mn-ea"/>
                <a:cs typeface="Segoe UI Semilight" panose="020B0402040204020203" pitchFamily="34" charset="0"/>
              </a:rPr>
              <a:t>Improve customer meetings</a:t>
            </a:r>
          </a:p>
          <a:p>
            <a:pPr marL="317500" marR="0" lvl="0" indent="-134938" algn="l" defTabSz="932597" rtl="0" eaLnBrk="1" fontAlgn="auto" latinLnBrk="0" hangingPunct="1">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Prepare for the meeting</a:t>
            </a:r>
          </a:p>
          <a:p>
            <a:pPr marL="317500" marR="0" lvl="0" indent="-134938" algn="l" defTabSz="932597" rtl="0" eaLnBrk="1" fontAlgn="auto" latinLnBrk="0" hangingPunct="1">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Focus during the meeting</a:t>
            </a:r>
          </a:p>
          <a:p>
            <a:pPr marL="317500" marR="0" lvl="0" indent="-134938" algn="l" defTabSz="932597" rtl="0" eaLnBrk="1" fontAlgn="auto" latinLnBrk="0" hangingPunct="1">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follow-up communications</a:t>
            </a:r>
          </a:p>
        </p:txBody>
      </p:sp>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80026" y="2487878"/>
            <a:ext cx="3347617" cy="886032"/>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Account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Technical Sales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Training staff</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teams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Marketing</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Finance</a:t>
            </a:r>
          </a:p>
        </p:txBody>
      </p:sp>
    </p:spTree>
    <p:extLst>
      <p:ext uri="{BB962C8B-B14F-4D97-AF65-F5344CB8AC3E}">
        <p14:creationId xmlns:p14="http://schemas.microsoft.com/office/powerpoint/2010/main" val="7863513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Deal size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5" y="3389989"/>
            <a:ext cx="6835232"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spcAft>
                <a:spcPts val="600"/>
              </a:spcAft>
              <a:buNone/>
              <a:defRPr/>
            </a:pPr>
            <a:r>
              <a:rPr lang="en-US" sz="1200" noProof="0">
                <a:solidFill>
                  <a:srgbClr val="000000"/>
                </a:solidFill>
                <a:latin typeface="Segoe UI"/>
                <a:cs typeface="Segoe UI" panose="020B0502040204020203" pitchFamily="34" charset="0"/>
              </a:rPr>
              <a:t>Copilot helps expand opportunities through cross selling. Sellers can use Copilot to get suggestions for cross selling opportunities and then research a better together story. Copilot also assists in pulling together quotes and proposals. </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71019"/>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 for Sales</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0247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increase revenue per sale</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1" name="Picture 10" descr="Photo of sales meeting">
            <a:extLst>
              <a:ext uri="{FF2B5EF4-FFF2-40B4-BE49-F238E27FC236}">
                <a16:creationId xmlns:a16="http://schemas.microsoft.com/office/drawing/2014/main" id="{A32924F9-1280-3B5D-C135-A771CE944470}"/>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65497"/>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7" name="Text Placeholder 4">
            <a:extLst>
              <a:ext uri="{FF2B5EF4-FFF2-40B4-BE49-F238E27FC236}">
                <a16:creationId xmlns:a16="http://schemas.microsoft.com/office/drawing/2014/main" id="{7A10B68C-7F28-D8D5-1580-391016D94683}"/>
              </a:ext>
            </a:extLst>
          </p:cNvPr>
          <p:cNvSpPr txBox="1">
            <a:spLocks/>
          </p:cNvSpPr>
          <p:nvPr/>
        </p:nvSpPr>
        <p:spPr>
          <a:xfrm>
            <a:off x="863600" y="4426336"/>
            <a:ext cx="6642670" cy="1811265"/>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3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Improve quality of customer-facing materials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with clear value propositions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more compelling proposals and RFP responses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Make emails and chats more impactful </a:t>
            </a:r>
          </a:p>
          <a:p>
            <a:pPr marL="0" marR="0" lvl="0" indent="0" algn="l" defTabSz="932597" rtl="0" eaLnBrk="1" fontAlgn="auto" latinLnBrk="0" hangingPunct="1">
              <a:lnSpc>
                <a:spcPct val="110000"/>
              </a:lnSpc>
              <a:spcBef>
                <a:spcPts val="800"/>
              </a:spcBef>
              <a:spcAft>
                <a:spcPts val="3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Create a proposal</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product training content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Compare sales across regions or other variables</a:t>
            </a:r>
          </a:p>
          <a:p>
            <a:pPr marL="403225" marR="0" lvl="0" indent="-131763" algn="l" defTabSz="932597" rtl="0" eaLnBrk="1" fontAlgn="auto" latinLnBrk="0" hangingPunct="1">
              <a:lnSpc>
                <a:spcPct val="110000"/>
              </a:lnSpc>
              <a:spcBef>
                <a:spcPts val="800"/>
              </a:spcBef>
              <a:spcAft>
                <a:spcPts val="3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Improve targeting</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current product mix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cross sell success</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hlinkClick r:id="" action="ppaction://noaction">
                <a:extLst>
                  <a:ext uri="{A12FA001-AC4F-418D-AE19-62706E023703}">
                    <ahyp:hlinkClr xmlns:ahyp="http://schemas.microsoft.com/office/drawing/2018/hyperlinkcolor" val="tx"/>
                  </a:ext>
                </a:extLst>
              </a:hlinkClick>
            </a:endParaRPr>
          </a:p>
          <a:p>
            <a:pPr marL="403225" marR="0" lvl="0" indent="-131763" algn="l" defTabSz="932597" rtl="0" eaLnBrk="1" fontAlgn="auto" latinLnBrk="0" hangingPunct="1">
              <a:lnSpc>
                <a:spcPct val="100000"/>
              </a:lnSpc>
              <a:spcBef>
                <a:spcPts val="0"/>
              </a:spcBef>
              <a:spcAft>
                <a:spcPts val="3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Improve customer meetings</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Prepare for the meeting</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Focus during the meeting</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follow-up communications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by pulling CRM data into emails</a:t>
            </a:r>
          </a:p>
        </p:txBody>
      </p:sp>
      <p:sp>
        <p:nvSpPr>
          <p:cNvPr id="18" name="Text Placeholder 72">
            <a:extLst>
              <a:ext uri="{FF2B5EF4-FFF2-40B4-BE49-F238E27FC236}">
                <a16:creationId xmlns:a16="http://schemas.microsoft.com/office/drawing/2014/main" id="{E781ACF7-128C-043A-D855-52E12EB0138E}"/>
              </a:ext>
            </a:extLst>
          </p:cNvPr>
          <p:cNvSpPr txBox="1">
            <a:spLocks/>
          </p:cNvSpPr>
          <p:nvPr/>
        </p:nvSpPr>
        <p:spPr>
          <a:xfrm>
            <a:off x="7980026" y="2498232"/>
            <a:ext cx="3347617" cy="78483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Account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Technical Sales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Training staff</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teams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Marketing</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Finance</a:t>
            </a:r>
          </a:p>
        </p:txBody>
      </p:sp>
    </p:spTree>
    <p:extLst>
      <p:ext uri="{BB962C8B-B14F-4D97-AF65-F5344CB8AC3E}">
        <p14:creationId xmlns:p14="http://schemas.microsoft.com/office/powerpoint/2010/main" val="320446423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Customer retention</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98575"/>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 for Sales</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43245"/>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improve customer retention</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descr="Photo of sales meeting">
            <a:extLst>
              <a:ext uri="{FF2B5EF4-FFF2-40B4-BE49-F238E27FC236}">
                <a16:creationId xmlns:a16="http://schemas.microsoft.com/office/drawing/2014/main" id="{AF33266A-E892-B29C-03A6-F56AFE241283}"/>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39508" cy="1665497"/>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8" name="Text Placeholder 72">
            <a:extLst>
              <a:ext uri="{FF2B5EF4-FFF2-40B4-BE49-F238E27FC236}">
                <a16:creationId xmlns:a16="http://schemas.microsoft.com/office/drawing/2014/main" id="{E781ACF7-128C-043A-D855-52E12EB0138E}"/>
              </a:ext>
            </a:extLst>
          </p:cNvPr>
          <p:cNvSpPr txBox="1">
            <a:spLocks/>
          </p:cNvSpPr>
          <p:nvPr/>
        </p:nvSpPr>
        <p:spPr>
          <a:xfrm>
            <a:off x="7980026" y="2526894"/>
            <a:ext cx="3347617" cy="78483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Account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Technical Sales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Support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teams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Success</a:t>
            </a:r>
          </a:p>
        </p:txBody>
      </p:sp>
      <p:sp>
        <p:nvSpPr>
          <p:cNvPr id="13" name="Text Placeholder 33">
            <a:extLst>
              <a:ext uri="{FF2B5EF4-FFF2-40B4-BE49-F238E27FC236}">
                <a16:creationId xmlns:a16="http://schemas.microsoft.com/office/drawing/2014/main" id="{0435F96C-C90D-9DD4-EEAE-300F9A4F309D}"/>
              </a:ext>
            </a:extLst>
          </p:cNvPr>
          <p:cNvSpPr txBox="1">
            <a:spLocks/>
          </p:cNvSpPr>
          <p:nvPr/>
        </p:nvSpPr>
        <p:spPr>
          <a:xfrm>
            <a:off x="863599" y="3359134"/>
            <a:ext cx="6656045"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00000"/>
              </a:lnSpc>
              <a:spcBef>
                <a:spcPts val="0"/>
              </a:spcBef>
              <a:spcAft>
                <a:spcPts val="600"/>
              </a:spcAft>
              <a:buNone/>
              <a:defRPr/>
            </a:pPr>
            <a:r>
              <a:rPr lang="en-US" sz="1200" noProof="0">
                <a:solidFill>
                  <a:srgbClr val="000000"/>
                </a:solidFill>
                <a:latin typeface="Segoe UI"/>
                <a:cs typeface="Segoe UI" panose="020B0502040204020203" pitchFamily="34" charset="0"/>
              </a:rPr>
              <a:t>Improving the quality of sales materials and interactions helps with retention, but the rest of the organization can contribute as well from improved support interactions and first call resolution to improved customer feedback processes to product development. </a:t>
            </a:r>
          </a:p>
        </p:txBody>
      </p:sp>
      <p:sp>
        <p:nvSpPr>
          <p:cNvPr id="14" name="Text Placeholder 4">
            <a:extLst>
              <a:ext uri="{FF2B5EF4-FFF2-40B4-BE49-F238E27FC236}">
                <a16:creationId xmlns:a16="http://schemas.microsoft.com/office/drawing/2014/main" id="{21F9E434-CE88-C422-C8DF-DF113530B185}"/>
              </a:ext>
              <a:ext uri="{C183D7F6-B498-43B3-948B-1728B52AA6E4}">
                <adec:decorative xmlns:adec="http://schemas.microsoft.com/office/drawing/2017/decorative" val="1"/>
              </a:ext>
            </a:extLst>
          </p:cNvPr>
          <p:cNvSpPr txBox="1">
            <a:spLocks/>
          </p:cNvSpPr>
          <p:nvPr/>
        </p:nvSpPr>
        <p:spPr>
          <a:xfrm>
            <a:off x="863598" y="4605813"/>
            <a:ext cx="7387913" cy="2142125"/>
          </a:xfrm>
          <a:prstGeom prst="rect">
            <a:avLst/>
          </a:prstGeom>
        </p:spPr>
        <p:txBody>
          <a:bodyPr vert="horz" wrap="square" lIns="0" tIns="0" rIns="0" bIns="0" numCol="3"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Improve quality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of customer-facing materials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with clear value propositions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proposals and RFP responses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and chats</a:t>
            </a: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hlinkClick r:id="" action="ppaction://noaction">
                <a:extLst>
                  <a:ext uri="{A12FA001-AC4F-418D-AE19-62706E023703}">
                    <ahyp:hlinkClr xmlns:ahyp="http://schemas.microsoft.com/office/drawing/2018/hyperlinkcolor" val="tx"/>
                  </a:ext>
                </a:extLst>
              </a:hlinkClick>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hlinkClick r:id="" action="ppaction://noaction">
                <a:extLst>
                  <a:ext uri="{A12FA001-AC4F-418D-AE19-62706E023703}">
                    <ahyp:hlinkClr xmlns:ahyp="http://schemas.microsoft.com/office/drawing/2018/hyperlinkcolor" val="tx"/>
                  </a:ext>
                </a:extLst>
              </a:hlinkClick>
            </a:endParaRPr>
          </a:p>
          <a:p>
            <a:pPr marL="271463"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Improve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customer meetings</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Prepare for the meeting</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Focus during the meeting</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follow up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communications</a:t>
            </a:r>
          </a:p>
          <a:p>
            <a:pPr marL="2254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50" b="1"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endParaRPr>
          </a:p>
          <a:p>
            <a:pPr marL="2254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50" b="1"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endParaRPr>
          </a:p>
          <a:p>
            <a:pPr marL="2254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50" b="1"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endParaRPr>
          </a:p>
          <a:p>
            <a:pPr marL="2254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hlinkClick r:id="" action="ppaction://noaction">
                <a:extLst>
                  <a:ext uri="{A12FA001-AC4F-418D-AE19-62706E023703}">
                    <ahyp:hlinkClr xmlns:ahyp="http://schemas.microsoft.com/office/drawing/2018/hyperlinkcolor" val="tx"/>
                  </a:ext>
                </a:extLst>
              </a:hlinkClick>
            </a:endParaRPr>
          </a:p>
          <a:p>
            <a:pPr marL="11113" marR="0" lvl="0" indent="-11113"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Respond to a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customer complaint</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Respond quickly</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customer records</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Gets answer fast</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2984253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526298"/>
          </a:xfrm>
        </p:spPr>
        <p:txBody>
          <a:bodyPr/>
          <a:lstStyle/>
          <a:p>
            <a:r>
              <a:rPr lang="en-US" noProof="0" dirty="0">
                <a:solidFill>
                  <a:srgbClr val="0078D4"/>
                </a:solidFill>
              </a:rPr>
              <a:t>Sales | </a:t>
            </a:r>
            <a:r>
              <a:rPr lang="en-US" noProof="0" dirty="0"/>
              <a:t>Accelerate customer research and sales preparation (Microsoft 365 Copilot Chat only)</a:t>
            </a:r>
            <a:endParaRPr lang="en-US" baseline="30000" noProof="0" dirty="0"/>
          </a:p>
        </p:txBody>
      </p:sp>
      <p:sp>
        <p:nvSpPr>
          <p:cNvPr id="46" name="Text Placeholder 45">
            <a:extLst>
              <a:ext uri="{FF2B5EF4-FFF2-40B4-BE49-F238E27FC236}">
                <a16:creationId xmlns:a16="http://schemas.microsoft.com/office/drawing/2014/main" id="{3AB3E127-19C8-BA5C-11FA-2D9A7BC22E06}"/>
              </a:ext>
            </a:extLst>
          </p:cNvPr>
          <p:cNvSpPr>
            <a:spLocks noGrp="1"/>
          </p:cNvSpPr>
          <p:nvPr>
            <p:ph type="body" sz="quarter" idx="11"/>
          </p:nvPr>
        </p:nvSpPr>
        <p:spPr>
          <a:xfrm>
            <a:off x="584200" y="1593881"/>
            <a:ext cx="2808000" cy="345600"/>
          </a:xfrm>
        </p:spPr>
        <p:txBody>
          <a:bodyPr/>
          <a:lstStyle/>
          <a:p>
            <a:r>
              <a:rPr lang="en-US" dirty="0"/>
              <a:t>1. Customer outreach</a:t>
            </a:r>
          </a:p>
        </p:txBody>
      </p:sp>
      <p:sp>
        <p:nvSpPr>
          <p:cNvPr id="136" name="Text Placeholder 135">
            <a:extLst>
              <a:ext uri="{FF2B5EF4-FFF2-40B4-BE49-F238E27FC236}">
                <a16:creationId xmlns:a16="http://schemas.microsoft.com/office/drawing/2014/main" id="{DD6DC9D3-BD49-3D3C-49EA-C47CCB1355B6}"/>
              </a:ext>
            </a:extLst>
          </p:cNvPr>
          <p:cNvSpPr>
            <a:spLocks noGrp="1"/>
          </p:cNvSpPr>
          <p:nvPr>
            <p:ph type="body" sz="quarter" idx="12"/>
          </p:nvPr>
        </p:nvSpPr>
        <p:spPr>
          <a:xfrm>
            <a:off x="584200" y="4052218"/>
            <a:ext cx="2808000" cy="345600"/>
          </a:xfrm>
        </p:spPr>
        <p:txBody>
          <a:bodyPr/>
          <a:lstStyle/>
          <a:p>
            <a:r>
              <a:rPr lang="en-US" noProof="0"/>
              <a:t>6. Prepare for cold calls</a:t>
            </a:r>
          </a:p>
        </p:txBody>
      </p:sp>
      <p:sp>
        <p:nvSpPr>
          <p:cNvPr id="137" name="Text Placeholder 136">
            <a:extLst>
              <a:ext uri="{FF2B5EF4-FFF2-40B4-BE49-F238E27FC236}">
                <a16:creationId xmlns:a16="http://schemas.microsoft.com/office/drawing/2014/main" id="{F7B1A189-90C1-A6C4-8324-857B39D066FD}"/>
              </a:ext>
            </a:extLst>
          </p:cNvPr>
          <p:cNvSpPr>
            <a:spLocks noGrp="1"/>
          </p:cNvSpPr>
          <p:nvPr>
            <p:ph type="body" sz="quarter" idx="13"/>
          </p:nvPr>
        </p:nvSpPr>
        <p:spPr>
          <a:xfrm>
            <a:off x="4047840" y="1593881"/>
            <a:ext cx="2808000" cy="345600"/>
          </a:xfrm>
        </p:spPr>
        <p:txBody>
          <a:bodyPr/>
          <a:lstStyle/>
          <a:p>
            <a:r>
              <a:rPr lang="en-US" noProof="0"/>
              <a:t>2. Customer research</a:t>
            </a:r>
          </a:p>
        </p:txBody>
      </p:sp>
      <p:sp>
        <p:nvSpPr>
          <p:cNvPr id="138" name="Text Placeholder 137">
            <a:extLst>
              <a:ext uri="{FF2B5EF4-FFF2-40B4-BE49-F238E27FC236}">
                <a16:creationId xmlns:a16="http://schemas.microsoft.com/office/drawing/2014/main" id="{2243A20A-F80A-E0A6-2113-7258BF8503EA}"/>
              </a:ext>
            </a:extLst>
          </p:cNvPr>
          <p:cNvSpPr>
            <a:spLocks noGrp="1"/>
          </p:cNvSpPr>
          <p:nvPr>
            <p:ph type="body" sz="quarter" idx="14"/>
          </p:nvPr>
        </p:nvSpPr>
        <p:spPr>
          <a:xfrm>
            <a:off x="4047840" y="4052218"/>
            <a:ext cx="2808000" cy="345600"/>
          </a:xfrm>
        </p:spPr>
        <p:txBody>
          <a:bodyPr/>
          <a:lstStyle/>
          <a:p>
            <a:r>
              <a:rPr lang="en-US" noProof="0"/>
              <a:t>5.  Objection handling</a:t>
            </a:r>
          </a:p>
        </p:txBody>
      </p:sp>
      <p:sp>
        <p:nvSpPr>
          <p:cNvPr id="139" name="Text Placeholder 138">
            <a:extLst>
              <a:ext uri="{FF2B5EF4-FFF2-40B4-BE49-F238E27FC236}">
                <a16:creationId xmlns:a16="http://schemas.microsoft.com/office/drawing/2014/main" id="{83A70673-E6D3-87DC-15F9-B38AEA2EA6F3}"/>
              </a:ext>
            </a:extLst>
          </p:cNvPr>
          <p:cNvSpPr>
            <a:spLocks noGrp="1"/>
          </p:cNvSpPr>
          <p:nvPr>
            <p:ph type="body" sz="quarter" idx="15"/>
          </p:nvPr>
        </p:nvSpPr>
        <p:spPr>
          <a:xfrm>
            <a:off x="7511481" y="1593881"/>
            <a:ext cx="2808000" cy="345600"/>
          </a:xfrm>
        </p:spPr>
        <p:txBody>
          <a:bodyPr/>
          <a:lstStyle/>
          <a:p>
            <a:r>
              <a:rPr lang="en-US" noProof="0"/>
              <a:t>3. Prepare for customer conversations</a:t>
            </a:r>
          </a:p>
        </p:txBody>
      </p:sp>
      <p:sp>
        <p:nvSpPr>
          <p:cNvPr id="140" name="Text Placeholder 139">
            <a:extLst>
              <a:ext uri="{FF2B5EF4-FFF2-40B4-BE49-F238E27FC236}">
                <a16:creationId xmlns:a16="http://schemas.microsoft.com/office/drawing/2014/main" id="{EC5181C3-B1AD-D358-EC15-389B00C0E256}"/>
              </a:ext>
            </a:extLst>
          </p:cNvPr>
          <p:cNvSpPr>
            <a:spLocks noGrp="1"/>
          </p:cNvSpPr>
          <p:nvPr>
            <p:ph type="body" sz="quarter" idx="16"/>
          </p:nvPr>
        </p:nvSpPr>
        <p:spPr>
          <a:xfrm>
            <a:off x="7511481" y="4052218"/>
            <a:ext cx="2808000" cy="345600"/>
          </a:xfrm>
        </p:spPr>
        <p:txBody>
          <a:bodyPr/>
          <a:lstStyle/>
          <a:p>
            <a:r>
              <a:rPr lang="en-US" noProof="0"/>
              <a:t>4. Create presentation</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84666"/>
          </a:xfrm>
        </p:spPr>
        <p:txBody>
          <a:bodyPr/>
          <a:lstStyle/>
          <a:p>
            <a:r>
              <a:rPr lang="en-US" sz="1200" noProof="0" dirty="0"/>
              <a:t>Microsoft 365 Copilot Chat</a:t>
            </a:r>
          </a:p>
        </p:txBody>
      </p:sp>
      <p:sp>
        <p:nvSpPr>
          <p:cNvPr id="166" name="Text Placeholder 165">
            <a:extLst>
              <a:ext uri="{FF2B5EF4-FFF2-40B4-BE49-F238E27FC236}">
                <a16:creationId xmlns:a16="http://schemas.microsoft.com/office/drawing/2014/main" id="{F64C9FFA-E1BB-33D1-A42E-4EC0DD193E9C}"/>
              </a:ext>
            </a:extLst>
          </p:cNvPr>
          <p:cNvSpPr>
            <a:spLocks noGrp="1"/>
          </p:cNvSpPr>
          <p:nvPr>
            <p:ph type="body" sz="quarter" idx="18"/>
          </p:nvPr>
        </p:nvSpPr>
        <p:spPr>
          <a:xfrm>
            <a:off x="584200" y="2032188"/>
            <a:ext cx="2808000" cy="626701"/>
          </a:xfrm>
        </p:spPr>
        <p:txBody>
          <a:bodyPr/>
          <a:lstStyle/>
          <a:p>
            <a:r>
              <a:rPr lang="en-US" noProof="0" dirty="0"/>
              <a:t>Use Microsoft 365 Copilot Chat to draft a customer outreach email with a friendly tone and proposal to meet.</a:t>
            </a:r>
          </a:p>
        </p:txBody>
      </p:sp>
      <p:sp>
        <p:nvSpPr>
          <p:cNvPr id="167" name="Text Placeholder 166">
            <a:extLst>
              <a:ext uri="{FF2B5EF4-FFF2-40B4-BE49-F238E27FC236}">
                <a16:creationId xmlns:a16="http://schemas.microsoft.com/office/drawing/2014/main" id="{530BCF86-61D4-B465-C42B-50CFC5140918}"/>
              </a:ext>
            </a:extLst>
          </p:cNvPr>
          <p:cNvSpPr>
            <a:spLocks noGrp="1"/>
          </p:cNvSpPr>
          <p:nvPr>
            <p:ph type="body" sz="quarter" idx="19"/>
          </p:nvPr>
        </p:nvSpPr>
        <p:spPr>
          <a:xfrm>
            <a:off x="4047840" y="2032188"/>
            <a:ext cx="2808000" cy="626701"/>
          </a:xfrm>
        </p:spPr>
        <p:txBody>
          <a:bodyPr/>
          <a:lstStyle/>
          <a:p>
            <a:r>
              <a:rPr lang="en-US" noProof="0"/>
              <a:t>Prompt Copilot for information on the customer, pulling from their company website and annual reports.</a:t>
            </a:r>
          </a:p>
        </p:txBody>
      </p:sp>
      <p:sp>
        <p:nvSpPr>
          <p:cNvPr id="168" name="Text Placeholder 167">
            <a:extLst>
              <a:ext uri="{FF2B5EF4-FFF2-40B4-BE49-F238E27FC236}">
                <a16:creationId xmlns:a16="http://schemas.microsoft.com/office/drawing/2014/main" id="{8DF0F61B-FB76-C8D1-F891-303641AE9A67}"/>
              </a:ext>
            </a:extLst>
          </p:cNvPr>
          <p:cNvSpPr>
            <a:spLocks noGrp="1"/>
          </p:cNvSpPr>
          <p:nvPr>
            <p:ph type="body" sz="quarter" idx="20"/>
          </p:nvPr>
        </p:nvSpPr>
        <p:spPr>
          <a:xfrm>
            <a:off x="7511481" y="2032188"/>
            <a:ext cx="2808000" cy="626701"/>
          </a:xfrm>
        </p:spPr>
        <p:txBody>
          <a:bodyPr/>
          <a:lstStyle/>
          <a:p>
            <a:r>
              <a:rPr lang="en-US" noProof="0"/>
              <a:t>Prepare for customer calls by using Copilot to create a meeting agenda with exploratory questions to identify customer needs, pain points, and possible solutions.</a:t>
            </a:r>
          </a:p>
        </p:txBody>
      </p:sp>
      <p:sp>
        <p:nvSpPr>
          <p:cNvPr id="169" name="Text Placeholder 168">
            <a:extLst>
              <a:ext uri="{FF2B5EF4-FFF2-40B4-BE49-F238E27FC236}">
                <a16:creationId xmlns:a16="http://schemas.microsoft.com/office/drawing/2014/main" id="{45E3668E-16F5-1F85-F52F-24075304C457}"/>
              </a:ext>
            </a:extLst>
          </p:cNvPr>
          <p:cNvSpPr>
            <a:spLocks noGrp="1"/>
          </p:cNvSpPr>
          <p:nvPr>
            <p:ph type="body" sz="quarter" idx="21"/>
          </p:nvPr>
        </p:nvSpPr>
        <p:spPr>
          <a:xfrm>
            <a:off x="584200" y="3208260"/>
            <a:ext cx="2808000" cy="626701"/>
          </a:xfrm>
        </p:spPr>
        <p:txBody>
          <a:bodyPr/>
          <a:lstStyle/>
          <a:p>
            <a:r>
              <a:rPr lang="en-US" b="1" noProof="0" dirty="0"/>
              <a:t>Prompt: </a:t>
            </a:r>
            <a:r>
              <a:rPr lang="en-US" noProof="0" dirty="0"/>
              <a:t>Draft an email to a prospective customer telling them about [x product/service] and proposing a meeting. Make the tone friendly.</a:t>
            </a:r>
          </a:p>
        </p:txBody>
      </p:sp>
      <p:sp>
        <p:nvSpPr>
          <p:cNvPr id="170" name="Text Placeholder 169">
            <a:extLst>
              <a:ext uri="{FF2B5EF4-FFF2-40B4-BE49-F238E27FC236}">
                <a16:creationId xmlns:a16="http://schemas.microsoft.com/office/drawing/2014/main" id="{B43DC38F-7BD3-3E3D-AE8E-0EDFE16A9BDF}"/>
              </a:ext>
            </a:extLst>
          </p:cNvPr>
          <p:cNvSpPr>
            <a:spLocks noGrp="1"/>
          </p:cNvSpPr>
          <p:nvPr>
            <p:ph type="body" sz="quarter" idx="22"/>
          </p:nvPr>
        </p:nvSpPr>
        <p:spPr>
          <a:xfrm>
            <a:off x="584200" y="5504289"/>
            <a:ext cx="2808000" cy="626701"/>
          </a:xfrm>
        </p:spPr>
        <p:txBody>
          <a:bodyPr/>
          <a:lstStyle/>
          <a:p>
            <a:r>
              <a:rPr lang="en-US" b="1" noProof="0"/>
              <a:t>Prompt: </a:t>
            </a:r>
            <a:r>
              <a:rPr lang="en-US" noProof="0"/>
              <a:t>Write a 30-second cold call sales script, highlighting 3 benefits of [x product] for [prospect] based off [paste information in chat box].</a:t>
            </a:r>
          </a:p>
        </p:txBody>
      </p:sp>
      <p:sp>
        <p:nvSpPr>
          <p:cNvPr id="171" name="Text Placeholder 170">
            <a:extLst>
              <a:ext uri="{FF2B5EF4-FFF2-40B4-BE49-F238E27FC236}">
                <a16:creationId xmlns:a16="http://schemas.microsoft.com/office/drawing/2014/main" id="{BDBD7802-4A42-764D-CFF0-65F687103E40}"/>
              </a:ext>
            </a:extLst>
          </p:cNvPr>
          <p:cNvSpPr>
            <a:spLocks noGrp="1"/>
          </p:cNvSpPr>
          <p:nvPr>
            <p:ph type="body" sz="quarter" idx="23"/>
          </p:nvPr>
        </p:nvSpPr>
        <p:spPr>
          <a:xfrm>
            <a:off x="4047840" y="3208260"/>
            <a:ext cx="2808000" cy="626701"/>
          </a:xfrm>
        </p:spPr>
        <p:txBody>
          <a:bodyPr/>
          <a:lstStyle/>
          <a:p>
            <a:r>
              <a:rPr lang="en-US" b="1" noProof="0"/>
              <a:t>Prompt: </a:t>
            </a:r>
            <a:r>
              <a:rPr lang="en-US" noProof="0"/>
              <a:t>Describe the key factors that influence customer purchasing decisions for [x product/service] in [y industry].</a:t>
            </a:r>
          </a:p>
        </p:txBody>
      </p:sp>
      <p:sp>
        <p:nvSpPr>
          <p:cNvPr id="172" name="Text Placeholder 171">
            <a:extLst>
              <a:ext uri="{FF2B5EF4-FFF2-40B4-BE49-F238E27FC236}">
                <a16:creationId xmlns:a16="http://schemas.microsoft.com/office/drawing/2014/main" id="{58BBB907-311A-3325-AD99-245016645792}"/>
              </a:ext>
            </a:extLst>
          </p:cNvPr>
          <p:cNvSpPr>
            <a:spLocks noGrp="1"/>
          </p:cNvSpPr>
          <p:nvPr>
            <p:ph type="body" sz="quarter" idx="24"/>
          </p:nvPr>
        </p:nvSpPr>
        <p:spPr>
          <a:xfrm>
            <a:off x="4047840" y="5504289"/>
            <a:ext cx="2808000" cy="844368"/>
          </a:xfrm>
        </p:spPr>
        <p:txBody>
          <a:bodyPr>
            <a:normAutofit/>
          </a:bodyPr>
          <a:lstStyle/>
          <a:p>
            <a:r>
              <a:rPr lang="en-US" b="1" noProof="0"/>
              <a:t>Prompt: </a:t>
            </a:r>
            <a:r>
              <a:rPr lang="en-US" noProof="0"/>
              <a:t>Act like a CTO in the technology industry who is apprehensive about the cost of implementing [x product]. Simulate a conversation discussing the value and benefits of [x products] offering.</a:t>
            </a:r>
          </a:p>
        </p:txBody>
      </p:sp>
      <p:sp>
        <p:nvSpPr>
          <p:cNvPr id="173" name="Text Placeholder 172">
            <a:extLst>
              <a:ext uri="{FF2B5EF4-FFF2-40B4-BE49-F238E27FC236}">
                <a16:creationId xmlns:a16="http://schemas.microsoft.com/office/drawing/2014/main" id="{2E89A0E1-6127-834E-AE47-DB59413B82EB}"/>
              </a:ext>
            </a:extLst>
          </p:cNvPr>
          <p:cNvSpPr>
            <a:spLocks noGrp="1"/>
          </p:cNvSpPr>
          <p:nvPr>
            <p:ph type="body" sz="quarter" idx="25"/>
          </p:nvPr>
        </p:nvSpPr>
        <p:spPr>
          <a:xfrm>
            <a:off x="7511481" y="3208260"/>
            <a:ext cx="2808000" cy="626701"/>
          </a:xfrm>
        </p:spPr>
        <p:txBody>
          <a:bodyPr/>
          <a:lstStyle/>
          <a:p>
            <a:r>
              <a:rPr lang="en-US" b="1" noProof="0"/>
              <a:t>Prompt: </a:t>
            </a:r>
            <a:r>
              <a:rPr lang="en-US" noProof="0"/>
              <a:t>Prepare an agenda for a 25-minute meeting for my exploration call with topics and questions that I should ask.</a:t>
            </a:r>
          </a:p>
        </p:txBody>
      </p:sp>
      <p:sp>
        <p:nvSpPr>
          <p:cNvPr id="174" name="Text Placeholder 173">
            <a:extLst>
              <a:ext uri="{FF2B5EF4-FFF2-40B4-BE49-F238E27FC236}">
                <a16:creationId xmlns:a16="http://schemas.microsoft.com/office/drawing/2014/main" id="{158056B2-FE20-2E5D-5DC6-EDF924094A06}"/>
              </a:ext>
            </a:extLst>
          </p:cNvPr>
          <p:cNvSpPr>
            <a:spLocks noGrp="1"/>
          </p:cNvSpPr>
          <p:nvPr>
            <p:ph type="body" sz="quarter" idx="26"/>
          </p:nvPr>
        </p:nvSpPr>
        <p:spPr>
          <a:xfrm>
            <a:off x="7511481" y="5504289"/>
            <a:ext cx="2808000" cy="626701"/>
          </a:xfrm>
        </p:spPr>
        <p:txBody>
          <a:bodyPr>
            <a:normAutofit lnSpcReduction="10000"/>
          </a:bodyPr>
          <a:lstStyle/>
          <a:p>
            <a:r>
              <a:rPr lang="en-US" b="1" noProof="0"/>
              <a:t>Prompt: </a:t>
            </a:r>
            <a:r>
              <a:rPr lang="en-US" noProof="0"/>
              <a:t>Create a presentation outline that </a:t>
            </a:r>
            <a:br>
              <a:rPr lang="en-US" noProof="0"/>
            </a:br>
            <a:r>
              <a:rPr lang="en-US" noProof="0"/>
              <a:t>includes [x company’s] mission statement, target customer, and the benefits of implementing our product or service.</a:t>
            </a:r>
          </a:p>
        </p:txBody>
      </p:sp>
      <p:sp>
        <p:nvSpPr>
          <p:cNvPr id="175" name="Text Placeholder 174">
            <a:extLst>
              <a:ext uri="{FF2B5EF4-FFF2-40B4-BE49-F238E27FC236}">
                <a16:creationId xmlns:a16="http://schemas.microsoft.com/office/drawing/2014/main" id="{3762C80B-CF09-EF11-30AB-C172AD64F3A2}"/>
              </a:ext>
            </a:extLst>
          </p:cNvPr>
          <p:cNvSpPr>
            <a:spLocks noGrp="1"/>
          </p:cNvSpPr>
          <p:nvPr>
            <p:ph type="body" sz="quarter" idx="27"/>
          </p:nvPr>
        </p:nvSpPr>
        <p:spPr>
          <a:xfrm>
            <a:off x="584200" y="4488366"/>
            <a:ext cx="2808000" cy="626701"/>
          </a:xfrm>
        </p:spPr>
        <p:txBody>
          <a:bodyPr/>
          <a:lstStyle/>
          <a:p>
            <a:r>
              <a:rPr lang="en-US" noProof="0"/>
              <a:t>Improve future customer outreach by using Copilot to write a cold call script.</a:t>
            </a:r>
          </a:p>
        </p:txBody>
      </p:sp>
      <p:sp>
        <p:nvSpPr>
          <p:cNvPr id="176" name="Text Placeholder 175">
            <a:extLst>
              <a:ext uri="{FF2B5EF4-FFF2-40B4-BE49-F238E27FC236}">
                <a16:creationId xmlns:a16="http://schemas.microsoft.com/office/drawing/2014/main" id="{462D8F57-F986-DB94-0C07-37C6BA358948}"/>
              </a:ext>
            </a:extLst>
          </p:cNvPr>
          <p:cNvSpPr>
            <a:spLocks noGrp="1"/>
          </p:cNvSpPr>
          <p:nvPr>
            <p:ph type="body" sz="quarter" idx="28"/>
          </p:nvPr>
        </p:nvSpPr>
        <p:spPr>
          <a:xfrm>
            <a:off x="4047841" y="4488366"/>
            <a:ext cx="2808000" cy="626701"/>
          </a:xfrm>
        </p:spPr>
        <p:txBody>
          <a:bodyPr/>
          <a:lstStyle/>
          <a:p>
            <a:r>
              <a:rPr lang="en-US" noProof="0"/>
              <a:t>Prepare for objection handling by prompting Copilot to simulate a customer conversation. </a:t>
            </a:r>
          </a:p>
        </p:txBody>
      </p:sp>
      <p:sp>
        <p:nvSpPr>
          <p:cNvPr id="177" name="Text Placeholder 176">
            <a:extLst>
              <a:ext uri="{FF2B5EF4-FFF2-40B4-BE49-F238E27FC236}">
                <a16:creationId xmlns:a16="http://schemas.microsoft.com/office/drawing/2014/main" id="{25447BEA-EA8C-51A4-7225-9AB81C9EEDAF}"/>
              </a:ext>
            </a:extLst>
          </p:cNvPr>
          <p:cNvSpPr>
            <a:spLocks noGrp="1"/>
          </p:cNvSpPr>
          <p:nvPr>
            <p:ph type="body" sz="quarter" idx="29"/>
          </p:nvPr>
        </p:nvSpPr>
        <p:spPr>
          <a:xfrm>
            <a:off x="7511481" y="4488366"/>
            <a:ext cx="2808000" cy="626701"/>
          </a:xfrm>
        </p:spPr>
        <p:txBody>
          <a:bodyPr/>
          <a:lstStyle/>
          <a:p>
            <a:r>
              <a:rPr lang="en-US" noProof="0"/>
              <a:t>Prompt Copilot to create a presentation </a:t>
            </a:r>
            <a:br>
              <a:rPr lang="en-US" noProof="0"/>
            </a:br>
            <a:r>
              <a:rPr lang="en-US" noProof="0"/>
              <a:t>outline for a sales product pitch.</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84666"/>
          </a:xfrm>
        </p:spPr>
        <p:txBody>
          <a:bodyPr/>
          <a:lstStyle/>
          <a:p>
            <a:r>
              <a:rPr lang="en-US" sz="1200" noProof="0"/>
              <a:t>Start</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7" y="1132756"/>
            <a:ext cx="1493925" cy="211018"/>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Opportunities pursued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184461" y="1132756"/>
            <a:ext cx="987667" cy="211018"/>
            <a:chOff x="2707850" y="862657"/>
            <a:chExt cx="987667" cy="211018"/>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987667"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868696" y="1127774"/>
            <a:ext cx="1561537" cy="207117"/>
            <a:chOff x="1194742" y="1140160"/>
            <a:chExt cx="1561537" cy="207117"/>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2" y="1140160"/>
              <a:ext cx="1561537" cy="207117"/>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410" name="Group 409">
            <a:extLst>
              <a:ext uri="{FF2B5EF4-FFF2-40B4-BE49-F238E27FC236}">
                <a16:creationId xmlns:a16="http://schemas.microsoft.com/office/drawing/2014/main" id="{590483FC-A831-A7E1-52D6-2ACD5950218E}"/>
              </a:ext>
            </a:extLst>
          </p:cNvPr>
          <p:cNvGrpSpPr/>
          <p:nvPr/>
        </p:nvGrpSpPr>
        <p:grpSpPr>
          <a:xfrm>
            <a:off x="804187" y="5021198"/>
            <a:ext cx="2351135" cy="360000"/>
            <a:chOff x="4276273" y="2761669"/>
            <a:chExt cx="2351135" cy="360000"/>
          </a:xfrm>
        </p:grpSpPr>
        <p:pic>
          <p:nvPicPr>
            <p:cNvPr id="411" name="Picture 410" descr="Zip Co logo SVG free download, id: 101874 - Brandlogos.net">
              <a:hlinkClick r:id="rId6"/>
              <a:extLst>
                <a:ext uri="{FF2B5EF4-FFF2-40B4-BE49-F238E27FC236}">
                  <a16:creationId xmlns:a16="http://schemas.microsoft.com/office/drawing/2014/main" id="{F5D04EAD-6E76-6E99-DA8D-F16DEE23E56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412" name="TextBox 411">
              <a:extLst>
                <a:ext uri="{FF2B5EF4-FFF2-40B4-BE49-F238E27FC236}">
                  <a16:creationId xmlns:a16="http://schemas.microsoft.com/office/drawing/2014/main" id="{32A0FC0A-813F-ED2F-31B0-714D50E36F52}"/>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413" name="Group 412">
            <a:extLst>
              <a:ext uri="{FF2B5EF4-FFF2-40B4-BE49-F238E27FC236}">
                <a16:creationId xmlns:a16="http://schemas.microsoft.com/office/drawing/2014/main" id="{ABC840FE-D460-D737-FB44-AFEFB726D678}"/>
              </a:ext>
            </a:extLst>
          </p:cNvPr>
          <p:cNvGrpSpPr/>
          <p:nvPr/>
        </p:nvGrpSpPr>
        <p:grpSpPr>
          <a:xfrm>
            <a:off x="4276273" y="2761669"/>
            <a:ext cx="2351135" cy="360000"/>
            <a:chOff x="4276273" y="2761669"/>
            <a:chExt cx="2351135" cy="360000"/>
          </a:xfrm>
        </p:grpSpPr>
        <p:pic>
          <p:nvPicPr>
            <p:cNvPr id="414" name="Picture 413" descr="Zip Co logo SVG free download, id: 101874 - Brandlogos.net">
              <a:hlinkClick r:id="rId6"/>
              <a:extLst>
                <a:ext uri="{FF2B5EF4-FFF2-40B4-BE49-F238E27FC236}">
                  <a16:creationId xmlns:a16="http://schemas.microsoft.com/office/drawing/2014/main" id="{F067F5FD-8AB8-7EC9-354C-DC024398FFE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415" name="TextBox 414">
              <a:extLst>
                <a:ext uri="{FF2B5EF4-FFF2-40B4-BE49-F238E27FC236}">
                  <a16:creationId xmlns:a16="http://schemas.microsoft.com/office/drawing/2014/main" id="{9CACA13F-FCDF-B273-3E0F-FA731E960E3D}"/>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416" name="Group 415">
            <a:extLst>
              <a:ext uri="{FF2B5EF4-FFF2-40B4-BE49-F238E27FC236}">
                <a16:creationId xmlns:a16="http://schemas.microsoft.com/office/drawing/2014/main" id="{EAA32FC9-882E-C9EB-BADF-FB097E2BB3B6}"/>
              </a:ext>
            </a:extLst>
          </p:cNvPr>
          <p:cNvGrpSpPr/>
          <p:nvPr/>
        </p:nvGrpSpPr>
        <p:grpSpPr>
          <a:xfrm>
            <a:off x="7739914" y="2761669"/>
            <a:ext cx="2351135" cy="360000"/>
            <a:chOff x="7739914" y="2761669"/>
            <a:chExt cx="2351135" cy="360000"/>
          </a:xfrm>
        </p:grpSpPr>
        <p:pic>
          <p:nvPicPr>
            <p:cNvPr id="417" name="Picture 416" descr="Zip Co logo SVG free download, id: 101874 - Brandlogos.net">
              <a:hlinkClick r:id="rId6"/>
              <a:extLst>
                <a:ext uri="{FF2B5EF4-FFF2-40B4-BE49-F238E27FC236}">
                  <a16:creationId xmlns:a16="http://schemas.microsoft.com/office/drawing/2014/main" id="{29BA16E6-1742-2042-F10D-0907F711629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418" name="TextBox 417">
              <a:extLst>
                <a:ext uri="{FF2B5EF4-FFF2-40B4-BE49-F238E27FC236}">
                  <a16:creationId xmlns:a16="http://schemas.microsoft.com/office/drawing/2014/main" id="{7E21045D-7F2A-292C-795D-9C61F4876CBE}"/>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419" name="Group 418">
            <a:extLst>
              <a:ext uri="{FF2B5EF4-FFF2-40B4-BE49-F238E27FC236}">
                <a16:creationId xmlns:a16="http://schemas.microsoft.com/office/drawing/2014/main" id="{AA5FC52C-6E9E-6657-4C45-6B7218B961B2}"/>
              </a:ext>
            </a:extLst>
          </p:cNvPr>
          <p:cNvGrpSpPr/>
          <p:nvPr/>
        </p:nvGrpSpPr>
        <p:grpSpPr>
          <a:xfrm>
            <a:off x="804187" y="2761669"/>
            <a:ext cx="2351135" cy="360000"/>
            <a:chOff x="4276273" y="2761669"/>
            <a:chExt cx="2351135" cy="360000"/>
          </a:xfrm>
        </p:grpSpPr>
        <p:pic>
          <p:nvPicPr>
            <p:cNvPr id="420" name="Picture 419" descr="Zip Co logo SVG free download, id: 101874 - Brandlogos.net">
              <a:hlinkClick r:id="rId6"/>
              <a:extLst>
                <a:ext uri="{FF2B5EF4-FFF2-40B4-BE49-F238E27FC236}">
                  <a16:creationId xmlns:a16="http://schemas.microsoft.com/office/drawing/2014/main" id="{77C3A0E5-D103-A71E-9844-88D07BE6CEE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421" name="TextBox 420">
              <a:extLst>
                <a:ext uri="{FF2B5EF4-FFF2-40B4-BE49-F238E27FC236}">
                  <a16:creationId xmlns:a16="http://schemas.microsoft.com/office/drawing/2014/main" id="{39C75D17-A4DD-0F62-AE43-640E02166907}"/>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422" name="Group 421">
            <a:extLst>
              <a:ext uri="{FF2B5EF4-FFF2-40B4-BE49-F238E27FC236}">
                <a16:creationId xmlns:a16="http://schemas.microsoft.com/office/drawing/2014/main" id="{0AE7154D-89DA-ED19-47F9-1B2489892001}"/>
              </a:ext>
            </a:extLst>
          </p:cNvPr>
          <p:cNvGrpSpPr/>
          <p:nvPr/>
        </p:nvGrpSpPr>
        <p:grpSpPr>
          <a:xfrm>
            <a:off x="4276273" y="5021198"/>
            <a:ext cx="2351135" cy="360000"/>
            <a:chOff x="4276273" y="2761669"/>
            <a:chExt cx="2351135" cy="360000"/>
          </a:xfrm>
        </p:grpSpPr>
        <p:pic>
          <p:nvPicPr>
            <p:cNvPr id="423" name="Picture 422" descr="Zip Co logo SVG free download, id: 101874 - Brandlogos.net">
              <a:hlinkClick r:id="rId6"/>
              <a:extLst>
                <a:ext uri="{FF2B5EF4-FFF2-40B4-BE49-F238E27FC236}">
                  <a16:creationId xmlns:a16="http://schemas.microsoft.com/office/drawing/2014/main" id="{FE43A47C-0A0D-2B01-A81B-5FF5D62E93F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424" name="TextBox 423">
              <a:extLst>
                <a:ext uri="{FF2B5EF4-FFF2-40B4-BE49-F238E27FC236}">
                  <a16:creationId xmlns:a16="http://schemas.microsoft.com/office/drawing/2014/main" id="{1309F7C2-7964-4E12-FE86-AB2BBDFC3359}"/>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425" name="Group 424">
            <a:extLst>
              <a:ext uri="{FF2B5EF4-FFF2-40B4-BE49-F238E27FC236}">
                <a16:creationId xmlns:a16="http://schemas.microsoft.com/office/drawing/2014/main" id="{DAE326CB-56DE-9B36-19B9-A588812F9C44}"/>
              </a:ext>
            </a:extLst>
          </p:cNvPr>
          <p:cNvGrpSpPr/>
          <p:nvPr/>
        </p:nvGrpSpPr>
        <p:grpSpPr>
          <a:xfrm>
            <a:off x="7739914" y="5021198"/>
            <a:ext cx="2351135" cy="360000"/>
            <a:chOff x="7739914" y="2761669"/>
            <a:chExt cx="2351135" cy="360000"/>
          </a:xfrm>
        </p:grpSpPr>
        <p:pic>
          <p:nvPicPr>
            <p:cNvPr id="426" name="Picture 425" descr="Zip Co logo SVG free download, id: 101874 - Brandlogos.net">
              <a:hlinkClick r:id="rId6"/>
              <a:extLst>
                <a:ext uri="{FF2B5EF4-FFF2-40B4-BE49-F238E27FC236}">
                  <a16:creationId xmlns:a16="http://schemas.microsoft.com/office/drawing/2014/main" id="{AB3AF53D-C9C2-14B0-5B91-25AAD3458C5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427" name="TextBox 426">
              <a:extLst>
                <a:ext uri="{FF2B5EF4-FFF2-40B4-BE49-F238E27FC236}">
                  <a16:creationId xmlns:a16="http://schemas.microsoft.com/office/drawing/2014/main" id="{DCD8AF16-8974-D1F7-68B0-C5867F0DD0F9}"/>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p>
          </p:txBody>
        </p:sp>
      </p:grpSp>
      <p:sp>
        <p:nvSpPr>
          <p:cNvPr id="428" name="Text Placeholder 60">
            <a:extLst>
              <a:ext uri="{FF2B5EF4-FFF2-40B4-BE49-F238E27FC236}">
                <a16:creationId xmlns:a16="http://schemas.microsoft.com/office/drawing/2014/main" id="{CDFCCD67-8756-8A2E-CE46-68209D75AB30}"/>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429" name="Text Placeholder 61">
            <a:extLst>
              <a:ext uri="{FF2B5EF4-FFF2-40B4-BE49-F238E27FC236}">
                <a16:creationId xmlns:a16="http://schemas.microsoft.com/office/drawing/2014/main" id="{7B444B66-3347-A37B-2D9A-675B12946137}"/>
              </a:ext>
            </a:extLst>
          </p:cNvPr>
          <p:cNvSpPr>
            <a:spLocks noGrp="1"/>
          </p:cNvSpPr>
          <p:nvPr>
            <p:ph type="body" sz="quarter" idx="39"/>
          </p:nvPr>
        </p:nvSpPr>
        <p:spPr>
          <a:xfrm>
            <a:off x="11588664" y="357645"/>
            <a:ext cx="127000" cy="125999"/>
          </a:xfrm>
        </p:spPr>
        <p:txBody>
          <a:bodyPr/>
          <a:lstStyle/>
          <a:p>
            <a:endParaRPr lang="en-US" noProof="0"/>
          </a:p>
        </p:txBody>
      </p:sp>
      <p:sp>
        <p:nvSpPr>
          <p:cNvPr id="430" name="Text Placeholder 62">
            <a:extLst>
              <a:ext uri="{FF2B5EF4-FFF2-40B4-BE49-F238E27FC236}">
                <a16:creationId xmlns:a16="http://schemas.microsoft.com/office/drawing/2014/main" id="{7E113EFD-84E6-433D-7ECB-4C101C566829}"/>
              </a:ext>
            </a:extLst>
          </p:cNvPr>
          <p:cNvSpPr>
            <a:spLocks noGrp="1"/>
          </p:cNvSpPr>
          <p:nvPr>
            <p:ph type="body" sz="quarter" idx="40"/>
          </p:nvPr>
        </p:nvSpPr>
        <p:spPr>
          <a:xfrm>
            <a:off x="11760200" y="357645"/>
            <a:ext cx="127000" cy="125999"/>
          </a:xfrm>
        </p:spPr>
        <p:txBody>
          <a:bodyPr/>
          <a:lstStyle/>
          <a:p>
            <a:endParaRPr lang="en-US" noProof="0"/>
          </a:p>
        </p:txBody>
      </p:sp>
      <p:pic>
        <p:nvPicPr>
          <p:cNvPr id="2" name="Picture 1">
            <a:extLst>
              <a:ext uri="{FF2B5EF4-FFF2-40B4-BE49-F238E27FC236}">
                <a16:creationId xmlns:a16="http://schemas.microsoft.com/office/drawing/2014/main" id="{DE1B13F5-99E9-1381-4C73-F5079D2E4F5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sp>
        <p:nvSpPr>
          <p:cNvPr id="5" name="Graphic 2">
            <a:hlinkClick r:id="rId9"/>
            <a:extLst>
              <a:ext uri="{FF2B5EF4-FFF2-40B4-BE49-F238E27FC236}">
                <a16:creationId xmlns:a16="http://schemas.microsoft.com/office/drawing/2014/main" id="{2443C48D-ACFB-9D24-1918-3131F8E2798C}"/>
              </a:ext>
            </a:extLst>
          </p:cNvPr>
          <p:cNvSpPr/>
          <p:nvPr/>
        </p:nvSpPr>
        <p:spPr>
          <a:xfrm>
            <a:off x="5453116" y="447655"/>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31066562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Sales | </a:t>
            </a:r>
            <a:r>
              <a:rPr lang="en-US" noProof="0"/>
              <a:t>Improve customer meetings</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Prepare for a meeting</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Send a follow up email</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Create a presentation</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Summarize the meeting</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Stay focused during the meeting</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Get in-call sales insights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 for Sales</a:t>
            </a:r>
            <a:endParaRPr lang="en-US" sz="800" i="1" noProof="0"/>
          </a:p>
        </p:txBody>
      </p:sp>
      <p:sp>
        <p:nvSpPr>
          <p:cNvPr id="12" name="Text Placeholder 11">
            <a:extLst>
              <a:ext uri="{FF2B5EF4-FFF2-40B4-BE49-F238E27FC236}">
                <a16:creationId xmlns:a16="http://schemas.microsoft.com/office/drawing/2014/main" id="{4DE598EE-5406-B032-5748-83EC5542E8D8}"/>
              </a:ext>
            </a:extLst>
          </p:cNvPr>
          <p:cNvSpPr>
            <a:spLocks noGrp="1"/>
          </p:cNvSpPr>
          <p:nvPr>
            <p:ph type="body" sz="quarter" idx="18"/>
          </p:nvPr>
        </p:nvSpPr>
        <p:spPr>
          <a:xfrm>
            <a:off x="584200" y="2032188"/>
            <a:ext cx="2808000" cy="626701"/>
          </a:xfrm>
        </p:spPr>
        <p:txBody>
          <a:bodyPr/>
          <a:lstStyle/>
          <a:p>
            <a:r>
              <a:rPr lang="en-US" noProof="0"/>
              <a:t>Prompt Copilot for a summary of past interactions and customer details. Copilot for Sales enriches the summary with CRM insights.</a:t>
            </a:r>
          </a:p>
        </p:txBody>
      </p:sp>
      <p:sp>
        <p:nvSpPr>
          <p:cNvPr id="13" name="Text Placeholder 12">
            <a:extLst>
              <a:ext uri="{FF2B5EF4-FFF2-40B4-BE49-F238E27FC236}">
                <a16:creationId xmlns:a16="http://schemas.microsoft.com/office/drawing/2014/main" id="{4516C6C2-314E-AF2C-89EC-42F58B9E3182}"/>
              </a:ext>
            </a:extLst>
          </p:cNvPr>
          <p:cNvSpPr>
            <a:spLocks noGrp="1"/>
          </p:cNvSpPr>
          <p:nvPr>
            <p:ph type="body" sz="quarter" idx="19"/>
          </p:nvPr>
        </p:nvSpPr>
        <p:spPr>
          <a:xfrm>
            <a:off x="4047840" y="2032188"/>
            <a:ext cx="2808000" cy="821695"/>
          </a:xfrm>
        </p:spPr>
        <p:txBody>
          <a:bodyPr>
            <a:normAutofit/>
          </a:bodyPr>
          <a:lstStyle/>
          <a:p>
            <a:r>
              <a:rPr lang="en-US" noProof="0"/>
              <a:t>Use Copilot in PowerPoint to generate a presentation for the meeting using branded templates. Copilot can summarize important topics and customer requests from meeting notes and customer reports saved to Word.</a:t>
            </a:r>
          </a:p>
        </p:txBody>
      </p:sp>
      <p:sp>
        <p:nvSpPr>
          <p:cNvPr id="14" name="Text Placeholder 13">
            <a:extLst>
              <a:ext uri="{FF2B5EF4-FFF2-40B4-BE49-F238E27FC236}">
                <a16:creationId xmlns:a16="http://schemas.microsoft.com/office/drawing/2014/main" id="{C9FA463C-455D-FF7D-0F9A-37A232CBD565}"/>
              </a:ext>
            </a:extLst>
          </p:cNvPr>
          <p:cNvSpPr>
            <a:spLocks noGrp="1"/>
          </p:cNvSpPr>
          <p:nvPr>
            <p:ph type="body" sz="quarter" idx="20"/>
          </p:nvPr>
        </p:nvSpPr>
        <p:spPr>
          <a:xfrm>
            <a:off x="7511481" y="2032188"/>
            <a:ext cx="2808000" cy="824843"/>
          </a:xfrm>
        </p:spPr>
        <p:txBody>
          <a:bodyPr>
            <a:normAutofit lnSpcReduction="10000"/>
          </a:bodyPr>
          <a:lstStyle/>
          <a:p>
            <a:r>
              <a:rPr lang="en-US" noProof="0"/>
              <a:t>Copilot in Teams helps improve the quality of customer meetings by taking notes, suggesting talking points, and surface customer and product information during the call. Copilot for Sales includes sales keywords and KPIs in the meeting recap.</a:t>
            </a:r>
          </a:p>
        </p:txBody>
      </p:sp>
      <p:sp>
        <p:nvSpPr>
          <p:cNvPr id="15" name="Text Placeholder 14">
            <a:extLst>
              <a:ext uri="{FF2B5EF4-FFF2-40B4-BE49-F238E27FC236}">
                <a16:creationId xmlns:a16="http://schemas.microsoft.com/office/drawing/2014/main" id="{EFE09640-9805-348A-DD62-E43A74C2579D}"/>
              </a:ext>
            </a:extLst>
          </p:cNvPr>
          <p:cNvSpPr>
            <a:spLocks noGrp="1"/>
          </p:cNvSpPr>
          <p:nvPr>
            <p:ph type="body" sz="quarter" idx="21"/>
          </p:nvPr>
        </p:nvSpPr>
        <p:spPr>
          <a:xfrm>
            <a:off x="584200" y="3208260"/>
            <a:ext cx="2808000" cy="626701"/>
          </a:xfrm>
        </p:spPr>
        <p:txBody>
          <a:bodyPr>
            <a:normAutofit lnSpcReduction="10000"/>
          </a:bodyPr>
          <a:lstStyle/>
          <a:p>
            <a:r>
              <a:rPr lang="en-US" noProof="0"/>
              <a:t>Benefit: </a:t>
            </a:r>
            <a:r>
              <a:rPr lang="en-US" b="1" noProof="0"/>
              <a:t>Rapidly get up to speed and improve preparation </a:t>
            </a:r>
            <a:r>
              <a:rPr lang="en-US" noProof="0"/>
              <a:t>to focus on key issues and concerns. Have additional time to identify cross sell opportunities.</a:t>
            </a:r>
          </a:p>
        </p:txBody>
      </p:sp>
      <p:sp>
        <p:nvSpPr>
          <p:cNvPr id="150" name="Text Placeholder 149">
            <a:extLst>
              <a:ext uri="{FF2B5EF4-FFF2-40B4-BE49-F238E27FC236}">
                <a16:creationId xmlns:a16="http://schemas.microsoft.com/office/drawing/2014/main" id="{087C30A2-BE98-04BC-BBBC-65910F437B99}"/>
              </a:ext>
            </a:extLst>
          </p:cNvPr>
          <p:cNvSpPr>
            <a:spLocks noGrp="1"/>
          </p:cNvSpPr>
          <p:nvPr>
            <p:ph type="body" sz="quarter" idx="22"/>
          </p:nvPr>
        </p:nvSpPr>
        <p:spPr>
          <a:xfrm>
            <a:off x="584200" y="5641938"/>
            <a:ext cx="2808000" cy="626701"/>
          </a:xfrm>
        </p:spPr>
        <p:txBody>
          <a:bodyPr/>
          <a:lstStyle/>
          <a:p>
            <a:r>
              <a:rPr lang="en-US" noProof="0"/>
              <a:t>Benefit: </a:t>
            </a:r>
            <a:r>
              <a:rPr lang="en-US" b="1" noProof="0"/>
              <a:t>Document and socialize </a:t>
            </a:r>
            <a:r>
              <a:rPr lang="en-US" noProof="0"/>
              <a:t>the action items </a:t>
            </a:r>
            <a:br>
              <a:rPr lang="en-US" noProof="0"/>
            </a:br>
            <a:r>
              <a:rPr lang="en-US" noProof="0"/>
              <a:t>to keep the sales process moving forward </a:t>
            </a:r>
            <a:br>
              <a:rPr lang="en-US" noProof="0"/>
            </a:br>
            <a:r>
              <a:rPr lang="en-US" noProof="0"/>
              <a:t>towards a successful close.</a:t>
            </a:r>
          </a:p>
        </p:txBody>
      </p:sp>
      <p:sp>
        <p:nvSpPr>
          <p:cNvPr id="17" name="Text Placeholder 16">
            <a:extLst>
              <a:ext uri="{FF2B5EF4-FFF2-40B4-BE49-F238E27FC236}">
                <a16:creationId xmlns:a16="http://schemas.microsoft.com/office/drawing/2014/main" id="{6C5CEE7E-DFE4-EFC8-3C53-41BC41423342}"/>
              </a:ext>
            </a:extLst>
          </p:cNvPr>
          <p:cNvSpPr>
            <a:spLocks noGrp="1"/>
          </p:cNvSpPr>
          <p:nvPr>
            <p:ph type="body" sz="quarter" idx="23"/>
          </p:nvPr>
        </p:nvSpPr>
        <p:spPr>
          <a:xfrm>
            <a:off x="4047840" y="3208260"/>
            <a:ext cx="2808000" cy="626701"/>
          </a:xfrm>
        </p:spPr>
        <p:txBody>
          <a:bodyPr/>
          <a:lstStyle/>
          <a:p>
            <a:pPr lvl="0"/>
            <a:r>
              <a:rPr lang="en-US" noProof="0"/>
              <a:t>Benefit: </a:t>
            </a:r>
            <a:r>
              <a:rPr lang="en-US" b="1" noProof="0"/>
              <a:t>Using higher quality presentations </a:t>
            </a:r>
            <a:r>
              <a:rPr lang="en-US" noProof="0"/>
              <a:t>makes it easier to convey a clear message and can reduce the time to close the deal.</a:t>
            </a:r>
          </a:p>
        </p:txBody>
      </p:sp>
      <p:sp>
        <p:nvSpPr>
          <p:cNvPr id="176" name="Text Placeholder 175">
            <a:extLst>
              <a:ext uri="{FF2B5EF4-FFF2-40B4-BE49-F238E27FC236}">
                <a16:creationId xmlns:a16="http://schemas.microsoft.com/office/drawing/2014/main" id="{05129FDB-40AC-C22A-A51D-5D0845D7CC3C}"/>
              </a:ext>
            </a:extLst>
          </p:cNvPr>
          <p:cNvSpPr>
            <a:spLocks noGrp="1"/>
          </p:cNvSpPr>
          <p:nvPr>
            <p:ph type="body" sz="quarter" idx="24"/>
          </p:nvPr>
        </p:nvSpPr>
        <p:spPr>
          <a:xfrm>
            <a:off x="4047840" y="5641938"/>
            <a:ext cx="2808000" cy="626701"/>
          </a:xfrm>
        </p:spPr>
        <p:txBody>
          <a:bodyPr/>
          <a:lstStyle/>
          <a:p>
            <a:r>
              <a:rPr lang="en-US" noProof="0"/>
              <a:t>Benefit: </a:t>
            </a:r>
            <a:r>
              <a:rPr lang="en-US" b="1" noProof="0"/>
              <a:t>Avoid listening to meeting recordings </a:t>
            </a:r>
            <a:r>
              <a:rPr lang="en-US" noProof="0"/>
              <a:t>and spend that time improving the proposal.</a:t>
            </a:r>
          </a:p>
        </p:txBody>
      </p:sp>
      <p:sp>
        <p:nvSpPr>
          <p:cNvPr id="59" name="Text Placeholder 58">
            <a:extLst>
              <a:ext uri="{FF2B5EF4-FFF2-40B4-BE49-F238E27FC236}">
                <a16:creationId xmlns:a16="http://schemas.microsoft.com/office/drawing/2014/main" id="{80CF5D44-52A6-C871-8628-4C2887AEA46E}"/>
              </a:ext>
            </a:extLst>
          </p:cNvPr>
          <p:cNvSpPr>
            <a:spLocks noGrp="1"/>
          </p:cNvSpPr>
          <p:nvPr>
            <p:ph type="body" sz="quarter" idx="25"/>
          </p:nvPr>
        </p:nvSpPr>
        <p:spPr>
          <a:xfrm>
            <a:off x="7511481" y="3208260"/>
            <a:ext cx="2808000" cy="626701"/>
          </a:xfrm>
        </p:spPr>
        <p:txBody>
          <a:bodyPr>
            <a:normAutofit lnSpcReduction="10000"/>
          </a:bodyPr>
          <a:lstStyle/>
          <a:p>
            <a:r>
              <a:rPr lang="en-US" noProof="0"/>
              <a:t>Benefit: </a:t>
            </a:r>
            <a:r>
              <a:rPr lang="en-US" b="1" noProof="0"/>
              <a:t>Having a better discussion </a:t>
            </a:r>
            <a:r>
              <a:rPr lang="en-US" noProof="0"/>
              <a:t>during the call can help to raise and resolve issues quicker, leading to increased customer satisfaction and potentially reduce the time to close the deal.</a:t>
            </a:r>
          </a:p>
        </p:txBody>
      </p:sp>
      <p:sp>
        <p:nvSpPr>
          <p:cNvPr id="177" name="Text Placeholder 176">
            <a:extLst>
              <a:ext uri="{FF2B5EF4-FFF2-40B4-BE49-F238E27FC236}">
                <a16:creationId xmlns:a16="http://schemas.microsoft.com/office/drawing/2014/main" id="{29318B42-EA7D-8622-9407-F947629307ED}"/>
              </a:ext>
            </a:extLst>
          </p:cNvPr>
          <p:cNvSpPr>
            <a:spLocks noGrp="1"/>
          </p:cNvSpPr>
          <p:nvPr>
            <p:ph type="body" sz="quarter" idx="26"/>
          </p:nvPr>
        </p:nvSpPr>
        <p:spPr>
          <a:xfrm>
            <a:off x="7511481" y="5641938"/>
            <a:ext cx="2808000" cy="626701"/>
          </a:xfrm>
        </p:spPr>
        <p:txBody>
          <a:bodyPr/>
          <a:lstStyle/>
          <a:p>
            <a:r>
              <a:rPr lang="en-US" noProof="0"/>
              <a:t>Benefit: </a:t>
            </a:r>
            <a:r>
              <a:rPr lang="en-US" b="1" noProof="0"/>
              <a:t>Keep the conversation flowing </a:t>
            </a:r>
            <a:r>
              <a:rPr lang="en-US" noProof="0"/>
              <a:t>onto </a:t>
            </a:r>
            <a:br>
              <a:rPr lang="en-US" noProof="0"/>
            </a:br>
            <a:r>
              <a:rPr lang="en-US" noProof="0"/>
              <a:t>meaningful topics can help to cover the agenda quicker and reduce meeting times.</a:t>
            </a:r>
          </a:p>
        </p:txBody>
      </p:sp>
      <p:sp>
        <p:nvSpPr>
          <p:cNvPr id="61" name="Text Placeholder 60">
            <a:extLst>
              <a:ext uri="{FF2B5EF4-FFF2-40B4-BE49-F238E27FC236}">
                <a16:creationId xmlns:a16="http://schemas.microsoft.com/office/drawing/2014/main" id="{293AC050-3537-DBB6-F961-596291803A7A}"/>
              </a:ext>
            </a:extLst>
          </p:cNvPr>
          <p:cNvSpPr>
            <a:spLocks noGrp="1"/>
          </p:cNvSpPr>
          <p:nvPr>
            <p:ph type="body" sz="quarter" idx="27"/>
          </p:nvPr>
        </p:nvSpPr>
        <p:spPr>
          <a:xfrm>
            <a:off x="584200" y="4488366"/>
            <a:ext cx="2808000" cy="626701"/>
          </a:xfrm>
        </p:spPr>
        <p:txBody>
          <a:bodyPr/>
          <a:lstStyle/>
          <a:p>
            <a:r>
              <a:rPr lang="en-US" noProof="0"/>
              <a:t>Have Copilot turn the meeting notes and action items into a follow up email. Copilot for Sales includes product and pricing details in the email from your CRM system.</a:t>
            </a:r>
          </a:p>
        </p:txBody>
      </p:sp>
      <p:sp>
        <p:nvSpPr>
          <p:cNvPr id="62" name="Text Placeholder 61">
            <a:extLst>
              <a:ext uri="{FF2B5EF4-FFF2-40B4-BE49-F238E27FC236}">
                <a16:creationId xmlns:a16="http://schemas.microsoft.com/office/drawing/2014/main" id="{A028CEAF-5478-B2C5-C062-F60589465F8C}"/>
              </a:ext>
            </a:extLst>
          </p:cNvPr>
          <p:cNvSpPr>
            <a:spLocks noGrp="1"/>
          </p:cNvSpPr>
          <p:nvPr>
            <p:ph type="body" sz="quarter" idx="28"/>
          </p:nvPr>
        </p:nvSpPr>
        <p:spPr>
          <a:xfrm>
            <a:off x="4047841" y="4488366"/>
            <a:ext cx="2808000" cy="626701"/>
          </a:xfrm>
        </p:spPr>
        <p:txBody>
          <a:bodyPr>
            <a:normAutofit/>
          </a:bodyPr>
          <a:lstStyle/>
          <a:p>
            <a:pPr lvl="0"/>
            <a:r>
              <a:rPr lang="en-US" noProof="0"/>
              <a:t>Review the meeting recap from Copilot in Teams for key points and action items. Use Copilot for Sales to update the opportunity details in your CRM system.</a:t>
            </a:r>
          </a:p>
        </p:txBody>
      </p:sp>
      <p:sp>
        <p:nvSpPr>
          <p:cNvPr id="63" name="Text Placeholder 62">
            <a:extLst>
              <a:ext uri="{FF2B5EF4-FFF2-40B4-BE49-F238E27FC236}">
                <a16:creationId xmlns:a16="http://schemas.microsoft.com/office/drawing/2014/main" id="{0DD81E19-EF7D-EB06-391B-213989D3928A}"/>
              </a:ext>
            </a:extLst>
          </p:cNvPr>
          <p:cNvSpPr>
            <a:spLocks noGrp="1"/>
          </p:cNvSpPr>
          <p:nvPr>
            <p:ph type="body" sz="quarter" idx="29"/>
          </p:nvPr>
        </p:nvSpPr>
        <p:spPr>
          <a:xfrm>
            <a:off x="7511480" y="4488366"/>
            <a:ext cx="2607447" cy="626701"/>
          </a:xfrm>
        </p:spPr>
        <p:txBody>
          <a:bodyPr/>
          <a:lstStyle/>
          <a:p>
            <a:r>
              <a:rPr lang="en-US" noProof="0"/>
              <a:t>During the meeting, Copilot suggests questions to ask the customer. Copilot for Sales provides sales insights like brand and competitor analysis.</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Extend</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Customer retention</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5"/>
            <a:ext cx="1332000" cy="219456"/>
            <a:chOff x="2707850" y="862656"/>
            <a:chExt cx="1332000" cy="219456"/>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6"/>
              <a:ext cx="1332000"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Revenue per sale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30" name="Group 29">
            <a:extLst>
              <a:ext uri="{FF2B5EF4-FFF2-40B4-BE49-F238E27FC236}">
                <a16:creationId xmlns:a16="http://schemas.microsoft.com/office/drawing/2014/main" id="{438D29EB-9608-5B80-E250-46640E189535}"/>
              </a:ext>
            </a:extLst>
          </p:cNvPr>
          <p:cNvGrpSpPr/>
          <p:nvPr/>
        </p:nvGrpSpPr>
        <p:grpSpPr>
          <a:xfrm>
            <a:off x="4420744" y="1132755"/>
            <a:ext cx="987667" cy="219456"/>
            <a:chOff x="4582885" y="862657"/>
            <a:chExt cx="987667" cy="219456"/>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987667"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76" name="Group 275">
            <a:extLst>
              <a:ext uri="{FF2B5EF4-FFF2-40B4-BE49-F238E27FC236}">
                <a16:creationId xmlns:a16="http://schemas.microsoft.com/office/drawing/2014/main" id="{9DF6F889-F372-42F6-DD02-F569B093CEAB}"/>
              </a:ext>
            </a:extLst>
          </p:cNvPr>
          <p:cNvGrpSpPr/>
          <p:nvPr/>
        </p:nvGrpSpPr>
        <p:grpSpPr>
          <a:xfrm>
            <a:off x="804187" y="2827771"/>
            <a:ext cx="2351135" cy="360000"/>
            <a:chOff x="588263" y="1217924"/>
            <a:chExt cx="2351135" cy="360000"/>
          </a:xfrm>
        </p:grpSpPr>
        <p:pic>
          <p:nvPicPr>
            <p:cNvPr id="277" name="Picture 276" descr="Zip Co logo SVG free download, id: 101874 - Brandlogos.net">
              <a:hlinkClick r:id="rId4"/>
              <a:extLst>
                <a:ext uri="{FF2B5EF4-FFF2-40B4-BE49-F238E27FC236}">
                  <a16:creationId xmlns:a16="http://schemas.microsoft.com/office/drawing/2014/main" id="{607E1CCB-7049-60BC-E844-03AF22DF4CE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8" name="TextBox 277">
              <a:extLst>
                <a:ext uri="{FF2B5EF4-FFF2-40B4-BE49-F238E27FC236}">
                  <a16:creationId xmlns:a16="http://schemas.microsoft.com/office/drawing/2014/main" id="{2CD69F8F-0D51-CB2A-AEE0-478E75ACCF0E}"/>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+Copilot for Sales</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grpSp>
        <p:nvGrpSpPr>
          <p:cNvPr id="279" name="Group 278">
            <a:extLst>
              <a:ext uri="{FF2B5EF4-FFF2-40B4-BE49-F238E27FC236}">
                <a16:creationId xmlns:a16="http://schemas.microsoft.com/office/drawing/2014/main" id="{0A37017A-BC05-DC79-7606-1FCF895E9C11}"/>
              </a:ext>
            </a:extLst>
          </p:cNvPr>
          <p:cNvGrpSpPr/>
          <p:nvPr/>
        </p:nvGrpSpPr>
        <p:grpSpPr>
          <a:xfrm>
            <a:off x="4276273" y="2827771"/>
            <a:ext cx="2351135" cy="360000"/>
            <a:chOff x="588263" y="2177588"/>
            <a:chExt cx="2351135" cy="360000"/>
          </a:xfrm>
        </p:grpSpPr>
        <p:pic>
          <p:nvPicPr>
            <p:cNvPr id="280" name="Picture 279">
              <a:extLst>
                <a:ext uri="{FF2B5EF4-FFF2-40B4-BE49-F238E27FC236}">
                  <a16:creationId xmlns:a16="http://schemas.microsoft.com/office/drawing/2014/main" id="{D902AE05-F257-32CB-6BF0-497BC3936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81" name="TextBox 280">
              <a:extLst>
                <a:ext uri="{FF2B5EF4-FFF2-40B4-BE49-F238E27FC236}">
                  <a16:creationId xmlns:a16="http://schemas.microsoft.com/office/drawing/2014/main" id="{14CBD3AB-9B8D-C046-2A87-D7993D6A7EC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82" name="Group 281">
            <a:extLst>
              <a:ext uri="{FF2B5EF4-FFF2-40B4-BE49-F238E27FC236}">
                <a16:creationId xmlns:a16="http://schemas.microsoft.com/office/drawing/2014/main" id="{60CB699D-839C-112D-A02D-02892A5EDBBC}"/>
              </a:ext>
            </a:extLst>
          </p:cNvPr>
          <p:cNvGrpSpPr/>
          <p:nvPr/>
        </p:nvGrpSpPr>
        <p:grpSpPr>
          <a:xfrm>
            <a:off x="7739914" y="2827771"/>
            <a:ext cx="2351135" cy="360000"/>
            <a:chOff x="588263" y="3617084"/>
            <a:chExt cx="2351135" cy="360000"/>
          </a:xfrm>
        </p:grpSpPr>
        <p:pic>
          <p:nvPicPr>
            <p:cNvPr id="283" name="Picture 282">
              <a:extLst>
                <a:ext uri="{FF2B5EF4-FFF2-40B4-BE49-F238E27FC236}">
                  <a16:creationId xmlns:a16="http://schemas.microsoft.com/office/drawing/2014/main" id="{70D0DD70-6E13-B04F-306F-25E5A67AE7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84" name="TextBox 283">
              <a:extLst>
                <a:ext uri="{FF2B5EF4-FFF2-40B4-BE49-F238E27FC236}">
                  <a16:creationId xmlns:a16="http://schemas.microsoft.com/office/drawing/2014/main" id="{C858A0BF-0C9F-0D26-BDA7-AB3E036B79B3}"/>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Sales</a:t>
              </a:r>
            </a:p>
          </p:txBody>
        </p:sp>
      </p:grpSp>
      <p:grpSp>
        <p:nvGrpSpPr>
          <p:cNvPr id="285" name="Group 284">
            <a:extLst>
              <a:ext uri="{FF2B5EF4-FFF2-40B4-BE49-F238E27FC236}">
                <a16:creationId xmlns:a16="http://schemas.microsoft.com/office/drawing/2014/main" id="{FEC0DA45-24D9-A113-7C08-0E17DAE21D53}"/>
              </a:ext>
            </a:extLst>
          </p:cNvPr>
          <p:cNvGrpSpPr/>
          <p:nvPr/>
        </p:nvGrpSpPr>
        <p:grpSpPr>
          <a:xfrm>
            <a:off x="4276273" y="5213932"/>
            <a:ext cx="2351135" cy="360000"/>
            <a:chOff x="588263" y="3617084"/>
            <a:chExt cx="2351135" cy="360000"/>
          </a:xfrm>
        </p:grpSpPr>
        <p:pic>
          <p:nvPicPr>
            <p:cNvPr id="286" name="Picture 285">
              <a:extLst>
                <a:ext uri="{FF2B5EF4-FFF2-40B4-BE49-F238E27FC236}">
                  <a16:creationId xmlns:a16="http://schemas.microsoft.com/office/drawing/2014/main" id="{EFA11A89-8C84-F7E6-55DE-EFA2AD22E2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87" name="TextBox 286">
              <a:extLst>
                <a:ext uri="{FF2B5EF4-FFF2-40B4-BE49-F238E27FC236}">
                  <a16:creationId xmlns:a16="http://schemas.microsoft.com/office/drawing/2014/main" id="{6D6B33AA-2D99-91BB-F41D-D031D0765226}"/>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Sales</a:t>
              </a:r>
            </a:p>
          </p:txBody>
        </p:sp>
      </p:grpSp>
      <p:grpSp>
        <p:nvGrpSpPr>
          <p:cNvPr id="288" name="Group 287">
            <a:extLst>
              <a:ext uri="{FF2B5EF4-FFF2-40B4-BE49-F238E27FC236}">
                <a16:creationId xmlns:a16="http://schemas.microsoft.com/office/drawing/2014/main" id="{B4D94412-C565-1932-686E-5936FA5C4319}"/>
              </a:ext>
            </a:extLst>
          </p:cNvPr>
          <p:cNvGrpSpPr/>
          <p:nvPr/>
        </p:nvGrpSpPr>
        <p:grpSpPr>
          <a:xfrm>
            <a:off x="7739914" y="5213932"/>
            <a:ext cx="2351135" cy="360000"/>
            <a:chOff x="588263" y="3617084"/>
            <a:chExt cx="2351135" cy="360000"/>
          </a:xfrm>
        </p:grpSpPr>
        <p:pic>
          <p:nvPicPr>
            <p:cNvPr id="289" name="Picture 288">
              <a:extLst>
                <a:ext uri="{FF2B5EF4-FFF2-40B4-BE49-F238E27FC236}">
                  <a16:creationId xmlns:a16="http://schemas.microsoft.com/office/drawing/2014/main" id="{72A446DD-0AC0-36FB-6FA5-1A01B01EC5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90" name="TextBox 289">
              <a:extLst>
                <a:ext uri="{FF2B5EF4-FFF2-40B4-BE49-F238E27FC236}">
                  <a16:creationId xmlns:a16="http://schemas.microsoft.com/office/drawing/2014/main" id="{FC681973-2235-6A10-6CB0-ED7E7DB3C621}"/>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Sales</a:t>
              </a:r>
            </a:p>
          </p:txBody>
        </p:sp>
      </p:grpSp>
      <p:grpSp>
        <p:nvGrpSpPr>
          <p:cNvPr id="291" name="Group 290">
            <a:extLst>
              <a:ext uri="{FF2B5EF4-FFF2-40B4-BE49-F238E27FC236}">
                <a16:creationId xmlns:a16="http://schemas.microsoft.com/office/drawing/2014/main" id="{33D892F5-C32E-91C9-FBA0-2BCE425CE7FD}"/>
              </a:ext>
            </a:extLst>
          </p:cNvPr>
          <p:cNvGrpSpPr/>
          <p:nvPr/>
        </p:nvGrpSpPr>
        <p:grpSpPr>
          <a:xfrm>
            <a:off x="804187" y="5213932"/>
            <a:ext cx="2351135" cy="360000"/>
            <a:chOff x="588263" y="1697756"/>
            <a:chExt cx="2351135" cy="360000"/>
          </a:xfrm>
        </p:grpSpPr>
        <p:pic>
          <p:nvPicPr>
            <p:cNvPr id="292" name="Picture 291">
              <a:extLst>
                <a:ext uri="{FF2B5EF4-FFF2-40B4-BE49-F238E27FC236}">
                  <a16:creationId xmlns:a16="http://schemas.microsoft.com/office/drawing/2014/main" id="{B1E9A08A-067D-3338-6A50-C82D644A23B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3" name="TextBox 292">
              <a:extLst>
                <a:ext uri="{FF2B5EF4-FFF2-40B4-BE49-F238E27FC236}">
                  <a16:creationId xmlns:a16="http://schemas.microsoft.com/office/drawing/2014/main" id="{4BD4E7A0-77CE-4A0F-4C2F-12833064AF5D}"/>
                </a:ext>
                <a:ext uri="{C183D7F6-B498-43B3-948B-1728B52AA6E4}">
                  <adec:decorative xmlns:adec="http://schemas.microsoft.com/office/drawing/2017/decorative" val="0"/>
                </a:ext>
              </a:extLst>
            </p:cNvPr>
            <p:cNvSpPr txBox="1"/>
            <p:nvPr/>
          </p:nvSpPr>
          <p:spPr>
            <a:xfrm>
              <a:off x="1047214" y="1723868"/>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Copilot for Sales</a:t>
              </a:r>
            </a:p>
          </p:txBody>
        </p:sp>
      </p:grpSp>
      <p:sp>
        <p:nvSpPr>
          <p:cNvPr id="294" name="Text Placeholder 60">
            <a:extLst>
              <a:ext uri="{FF2B5EF4-FFF2-40B4-BE49-F238E27FC236}">
                <a16:creationId xmlns:a16="http://schemas.microsoft.com/office/drawing/2014/main" id="{9D4EEA1B-1FD1-3F2B-F9C8-23ED2FE0B866}"/>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295" name="Text Placeholder 61">
            <a:extLst>
              <a:ext uri="{FF2B5EF4-FFF2-40B4-BE49-F238E27FC236}">
                <a16:creationId xmlns:a16="http://schemas.microsoft.com/office/drawing/2014/main" id="{28DD3845-C6F8-85F4-BA38-BB6077C9C3BA}"/>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296" name="Text Placeholder 62">
            <a:extLst>
              <a:ext uri="{FF2B5EF4-FFF2-40B4-BE49-F238E27FC236}">
                <a16:creationId xmlns:a16="http://schemas.microsoft.com/office/drawing/2014/main" id="{E8D8F0EB-C173-008B-D09C-525378478966}"/>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pic>
        <p:nvPicPr>
          <p:cNvPr id="2" name="Picture 1">
            <a:extLst>
              <a:ext uri="{FF2B5EF4-FFF2-40B4-BE49-F238E27FC236}">
                <a16:creationId xmlns:a16="http://schemas.microsoft.com/office/drawing/2014/main" id="{37974DAE-5CA0-B093-149C-8424E59733B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grpSp>
        <p:nvGrpSpPr>
          <p:cNvPr id="5" name="Group 4">
            <a:extLst>
              <a:ext uri="{FF2B5EF4-FFF2-40B4-BE49-F238E27FC236}">
                <a16:creationId xmlns:a16="http://schemas.microsoft.com/office/drawing/2014/main" id="{AD18F67E-7266-C334-C463-44477E531D0E}"/>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605DE415-DB9F-A48C-4BAB-3754B35925DC}"/>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8" name="Graphic 17">
              <a:extLst>
                <a:ext uri="{FF2B5EF4-FFF2-40B4-BE49-F238E27FC236}">
                  <a16:creationId xmlns:a16="http://schemas.microsoft.com/office/drawing/2014/main" id="{86D8189B-7A95-B9C9-2414-CE5DA1D0015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19" name="Group 18">
            <a:extLst>
              <a:ext uri="{FF2B5EF4-FFF2-40B4-BE49-F238E27FC236}">
                <a16:creationId xmlns:a16="http://schemas.microsoft.com/office/drawing/2014/main" id="{49095B66-2293-48D5-596D-EA0BD740459B}"/>
              </a:ext>
            </a:extLst>
          </p:cNvPr>
          <p:cNvGrpSpPr/>
          <p:nvPr/>
        </p:nvGrpSpPr>
        <p:grpSpPr>
          <a:xfrm>
            <a:off x="8868697" y="1127774"/>
            <a:ext cx="1450784" cy="216000"/>
            <a:chOff x="1194743" y="1140160"/>
            <a:chExt cx="1450784" cy="216000"/>
          </a:xfrm>
        </p:grpSpPr>
        <p:sp>
          <p:nvSpPr>
            <p:cNvPr id="20" name="Rectangle: Rounded Corners 6">
              <a:extLst>
                <a:ext uri="{FF2B5EF4-FFF2-40B4-BE49-F238E27FC236}">
                  <a16:creationId xmlns:a16="http://schemas.microsoft.com/office/drawing/2014/main" id="{213FBF0C-6CA9-BB58-A82F-D229BE2985D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1" name="Graphic 20">
              <a:extLst>
                <a:ext uri="{FF2B5EF4-FFF2-40B4-BE49-F238E27FC236}">
                  <a16:creationId xmlns:a16="http://schemas.microsoft.com/office/drawing/2014/main" id="{79F19155-0181-B63A-7221-E84EC19F751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40" name="Graphic 2">
            <a:hlinkClick r:id="rId12"/>
            <a:extLst>
              <a:ext uri="{FF2B5EF4-FFF2-40B4-BE49-F238E27FC236}">
                <a16:creationId xmlns:a16="http://schemas.microsoft.com/office/drawing/2014/main" id="{2EBE6368-FAEB-9438-1F78-12EB205D8F50}"/>
              </a:ext>
            </a:extLst>
          </p:cNvPr>
          <p:cNvSpPr/>
          <p:nvPr/>
        </p:nvSpPr>
        <p:spPr>
          <a:xfrm>
            <a:off x="4497429" y="418111"/>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3" name="TextBox 2">
            <a:hlinkClick r:id="rId13"/>
            <a:extLst>
              <a:ext uri="{FF2B5EF4-FFF2-40B4-BE49-F238E27FC236}">
                <a16:creationId xmlns:a16="http://schemas.microsoft.com/office/drawing/2014/main" id="{C930870D-BDE2-3A6F-A2F6-953E496B177A}"/>
              </a:ext>
            </a:extLst>
          </p:cNvPr>
          <p:cNvSpPr txBox="1"/>
          <p:nvPr/>
        </p:nvSpPr>
        <p:spPr>
          <a:xfrm>
            <a:off x="4162040" y="3804001"/>
            <a:ext cx="2006960"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Create presentation</a:t>
            </a:r>
            <a:r>
              <a:rPr lang="en-US" sz="900" u="sng" noProof="0">
                <a:solidFill>
                  <a:srgbClr val="0070C0"/>
                </a:solidFill>
              </a:rPr>
              <a:t>s</a:t>
            </a:r>
          </a:p>
        </p:txBody>
      </p:sp>
      <p:sp>
        <p:nvSpPr>
          <p:cNvPr id="22" name="TextBox 21">
            <a:hlinkClick r:id="rId14"/>
            <a:extLst>
              <a:ext uri="{FF2B5EF4-FFF2-40B4-BE49-F238E27FC236}">
                <a16:creationId xmlns:a16="http://schemas.microsoft.com/office/drawing/2014/main" id="{54F3F233-5E64-01E6-5A72-FADAEB152301}"/>
              </a:ext>
            </a:extLst>
          </p:cNvPr>
          <p:cNvSpPr txBox="1"/>
          <p:nvPr/>
        </p:nvSpPr>
        <p:spPr>
          <a:xfrm>
            <a:off x="7625601" y="6213493"/>
            <a:ext cx="2123979"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Keep meetings moving</a:t>
            </a:r>
            <a:endParaRPr lang="en-US" sz="1000" u="sng" noProof="0">
              <a:solidFill>
                <a:srgbClr val="0070C0"/>
              </a:solidFill>
            </a:endParaRPr>
          </a:p>
        </p:txBody>
      </p:sp>
      <p:sp>
        <p:nvSpPr>
          <p:cNvPr id="34" name="TextBox 33">
            <a:hlinkClick r:id="rId15"/>
            <a:extLst>
              <a:ext uri="{FF2B5EF4-FFF2-40B4-BE49-F238E27FC236}">
                <a16:creationId xmlns:a16="http://schemas.microsoft.com/office/drawing/2014/main" id="{8902A244-B717-0901-5035-94B73AC09E0F}"/>
              </a:ext>
            </a:extLst>
          </p:cNvPr>
          <p:cNvSpPr txBox="1"/>
          <p:nvPr/>
        </p:nvSpPr>
        <p:spPr>
          <a:xfrm>
            <a:off x="4164477" y="6212879"/>
            <a:ext cx="2603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Summarize meetings and videos</a:t>
            </a:r>
            <a:endParaRPr lang="en-US" sz="1000" u="sng" noProof="0">
              <a:solidFill>
                <a:srgbClr val="0070C0"/>
              </a:solidFill>
            </a:endParaRPr>
          </a:p>
        </p:txBody>
      </p:sp>
      <p:sp>
        <p:nvSpPr>
          <p:cNvPr id="35" name="TextBox 34">
            <a:hlinkClick r:id="rId16"/>
            <a:extLst>
              <a:ext uri="{FF2B5EF4-FFF2-40B4-BE49-F238E27FC236}">
                <a16:creationId xmlns:a16="http://schemas.microsoft.com/office/drawing/2014/main" id="{4A6BFEC6-D53C-EA76-46F5-AD3AEDB62FCF}"/>
              </a:ext>
            </a:extLst>
          </p:cNvPr>
          <p:cNvSpPr txBox="1"/>
          <p:nvPr/>
        </p:nvSpPr>
        <p:spPr>
          <a:xfrm>
            <a:off x="7625601" y="3845175"/>
            <a:ext cx="1713611"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Generate ideas</a:t>
            </a:r>
            <a:endParaRPr lang="en-US" sz="1000" u="sng" noProof="0">
              <a:solidFill>
                <a:srgbClr val="0070C0"/>
              </a:solidFill>
            </a:endParaRPr>
          </a:p>
        </p:txBody>
      </p:sp>
      <p:sp>
        <p:nvSpPr>
          <p:cNvPr id="36" name="TextBox 35">
            <a:hlinkClick r:id="rId17"/>
            <a:extLst>
              <a:ext uri="{FF2B5EF4-FFF2-40B4-BE49-F238E27FC236}">
                <a16:creationId xmlns:a16="http://schemas.microsoft.com/office/drawing/2014/main" id="{44095E95-FAC0-B183-45B3-700D00DAD12C}"/>
              </a:ext>
            </a:extLst>
          </p:cNvPr>
          <p:cNvSpPr txBox="1"/>
          <p:nvPr/>
        </p:nvSpPr>
        <p:spPr>
          <a:xfrm>
            <a:off x="698399" y="3813117"/>
            <a:ext cx="2047035"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Prep for that meeting</a:t>
            </a:r>
            <a:endParaRPr lang="en-US" sz="900" u="sng" noProof="0">
              <a:solidFill>
                <a:srgbClr val="0070C0"/>
              </a:solidFill>
            </a:endParaRPr>
          </a:p>
        </p:txBody>
      </p:sp>
    </p:spTree>
    <p:extLst>
      <p:ext uri="{BB962C8B-B14F-4D97-AF65-F5344CB8AC3E}">
        <p14:creationId xmlns:p14="http://schemas.microsoft.com/office/powerpoint/2010/main" val="6761079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dirty="0">
                <a:solidFill>
                  <a:srgbClr val="0078D4"/>
                </a:solidFill>
              </a:rPr>
              <a:t>Sales | </a:t>
            </a:r>
            <a:r>
              <a:rPr lang="en-US" noProof="0" dirty="0"/>
              <a:t>Make a customized pitch (Copilot for Sales)</a:t>
            </a:r>
          </a:p>
        </p:txBody>
      </p:sp>
      <p:sp>
        <p:nvSpPr>
          <p:cNvPr id="46" name="Text Placeholder 45">
            <a:extLst>
              <a:ext uri="{FF2B5EF4-FFF2-40B4-BE49-F238E27FC236}">
                <a16:creationId xmlns:a16="http://schemas.microsoft.com/office/drawing/2014/main" id="{5FC23C83-9B97-C1AE-1053-5570C64F0412}"/>
              </a:ext>
            </a:extLst>
          </p:cNvPr>
          <p:cNvSpPr>
            <a:spLocks noGrp="1"/>
          </p:cNvSpPr>
          <p:nvPr>
            <p:ph type="body" sz="quarter" idx="11"/>
          </p:nvPr>
        </p:nvSpPr>
        <p:spPr>
          <a:xfrm>
            <a:off x="584200" y="1593881"/>
            <a:ext cx="2808000" cy="345600"/>
          </a:xfrm>
        </p:spPr>
        <p:txBody>
          <a:bodyPr/>
          <a:lstStyle/>
          <a:p>
            <a:r>
              <a:rPr lang="en-US" noProof="0"/>
              <a:t>1. Prepare for discovery session</a:t>
            </a:r>
          </a:p>
        </p:txBody>
      </p:sp>
      <p:sp>
        <p:nvSpPr>
          <p:cNvPr id="47" name="Text Placeholder 46">
            <a:extLst>
              <a:ext uri="{FF2B5EF4-FFF2-40B4-BE49-F238E27FC236}">
                <a16:creationId xmlns:a16="http://schemas.microsoft.com/office/drawing/2014/main" id="{4B135310-5F28-1628-F7FB-9F504999180C}"/>
              </a:ext>
            </a:extLst>
          </p:cNvPr>
          <p:cNvSpPr>
            <a:spLocks noGrp="1"/>
          </p:cNvSpPr>
          <p:nvPr>
            <p:ph type="body" sz="quarter" idx="12"/>
          </p:nvPr>
        </p:nvSpPr>
        <p:spPr>
          <a:xfrm>
            <a:off x="584200" y="4052218"/>
            <a:ext cx="2808000" cy="345600"/>
          </a:xfrm>
        </p:spPr>
        <p:txBody>
          <a:bodyPr/>
          <a:lstStyle/>
          <a:p>
            <a:r>
              <a:rPr lang="en-US" noProof="0"/>
              <a:t>6. Create the proposal</a:t>
            </a:r>
          </a:p>
        </p:txBody>
      </p:sp>
      <p:sp>
        <p:nvSpPr>
          <p:cNvPr id="48" name="Text Placeholder 47">
            <a:extLst>
              <a:ext uri="{FF2B5EF4-FFF2-40B4-BE49-F238E27FC236}">
                <a16:creationId xmlns:a16="http://schemas.microsoft.com/office/drawing/2014/main" id="{AB25D267-E5FA-29AD-AC96-E0F622F82C2A}"/>
              </a:ext>
            </a:extLst>
          </p:cNvPr>
          <p:cNvSpPr>
            <a:spLocks noGrp="1"/>
          </p:cNvSpPr>
          <p:nvPr>
            <p:ph type="body" sz="quarter" idx="13"/>
          </p:nvPr>
        </p:nvSpPr>
        <p:spPr>
          <a:xfrm>
            <a:off x="4047840" y="1593881"/>
            <a:ext cx="2808000" cy="345600"/>
          </a:xfrm>
        </p:spPr>
        <p:txBody>
          <a:bodyPr/>
          <a:lstStyle/>
          <a:p>
            <a:r>
              <a:rPr lang="en-US" noProof="0"/>
              <a:t>2. Research the company</a:t>
            </a:r>
          </a:p>
        </p:txBody>
      </p:sp>
      <p:sp>
        <p:nvSpPr>
          <p:cNvPr id="49" name="Text Placeholder 48">
            <a:extLst>
              <a:ext uri="{FF2B5EF4-FFF2-40B4-BE49-F238E27FC236}">
                <a16:creationId xmlns:a16="http://schemas.microsoft.com/office/drawing/2014/main" id="{5CE320CC-265E-CDDA-1745-1B5EA0B15663}"/>
              </a:ext>
            </a:extLst>
          </p:cNvPr>
          <p:cNvSpPr>
            <a:spLocks noGrp="1"/>
          </p:cNvSpPr>
          <p:nvPr>
            <p:ph type="body" sz="quarter" idx="14"/>
          </p:nvPr>
        </p:nvSpPr>
        <p:spPr>
          <a:xfrm>
            <a:off x="4047840" y="4052218"/>
            <a:ext cx="2808000" cy="345600"/>
          </a:xfrm>
        </p:spPr>
        <p:txBody>
          <a:bodyPr/>
          <a:lstStyle/>
          <a:p>
            <a:r>
              <a:rPr lang="en-US" noProof="0"/>
              <a:t>5. Summarize the meeting</a:t>
            </a:r>
          </a:p>
        </p:txBody>
      </p:sp>
      <p:sp>
        <p:nvSpPr>
          <p:cNvPr id="50" name="Text Placeholder 49">
            <a:extLst>
              <a:ext uri="{FF2B5EF4-FFF2-40B4-BE49-F238E27FC236}">
                <a16:creationId xmlns:a16="http://schemas.microsoft.com/office/drawing/2014/main" id="{55B00B3F-B874-46BA-A1A9-504F817840CD}"/>
              </a:ext>
            </a:extLst>
          </p:cNvPr>
          <p:cNvSpPr>
            <a:spLocks noGrp="1"/>
          </p:cNvSpPr>
          <p:nvPr>
            <p:ph type="body" sz="quarter" idx="15"/>
          </p:nvPr>
        </p:nvSpPr>
        <p:spPr>
          <a:xfrm>
            <a:off x="7511481" y="1593881"/>
            <a:ext cx="2808000" cy="345600"/>
          </a:xfrm>
        </p:spPr>
        <p:txBody>
          <a:bodyPr/>
          <a:lstStyle/>
          <a:p>
            <a:r>
              <a:rPr lang="en-US" noProof="0"/>
              <a:t>3. Review interactions</a:t>
            </a:r>
          </a:p>
        </p:txBody>
      </p:sp>
      <p:sp>
        <p:nvSpPr>
          <p:cNvPr id="51" name="Text Placeholder 50">
            <a:extLst>
              <a:ext uri="{FF2B5EF4-FFF2-40B4-BE49-F238E27FC236}">
                <a16:creationId xmlns:a16="http://schemas.microsoft.com/office/drawing/2014/main" id="{3C58C185-3536-5792-A029-5C8D70BE9D8F}"/>
              </a:ext>
            </a:extLst>
          </p:cNvPr>
          <p:cNvSpPr>
            <a:spLocks noGrp="1"/>
          </p:cNvSpPr>
          <p:nvPr>
            <p:ph type="body" sz="quarter" idx="16"/>
          </p:nvPr>
        </p:nvSpPr>
        <p:spPr>
          <a:xfrm>
            <a:off x="7511481" y="4052218"/>
            <a:ext cx="2808000" cy="345600"/>
          </a:xfrm>
        </p:spPr>
        <p:txBody>
          <a:bodyPr/>
          <a:lstStyle/>
          <a:p>
            <a:r>
              <a:rPr lang="en-US" noProof="0"/>
              <a:t>4. Update the sales presentation</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003985" y="521099"/>
            <a:ext cx="4114944" cy="169277"/>
          </a:xfrm>
        </p:spPr>
        <p:txBody>
          <a:bodyPr/>
          <a:lstStyle/>
          <a:p>
            <a:r>
              <a:rPr lang="en-US" noProof="0"/>
              <a:t>Microsoft 365 Copilot for Sales</a:t>
            </a:r>
            <a:endParaRPr lang="en-US" i="1" noProof="0"/>
          </a:p>
        </p:txBody>
      </p:sp>
      <p:sp>
        <p:nvSpPr>
          <p:cNvPr id="52" name="Text Placeholder 51">
            <a:extLst>
              <a:ext uri="{FF2B5EF4-FFF2-40B4-BE49-F238E27FC236}">
                <a16:creationId xmlns:a16="http://schemas.microsoft.com/office/drawing/2014/main" id="{CD4BC295-4AAD-D5D8-2E10-D3894A4656FD}"/>
              </a:ext>
            </a:extLst>
          </p:cNvPr>
          <p:cNvSpPr>
            <a:spLocks noGrp="1"/>
          </p:cNvSpPr>
          <p:nvPr>
            <p:ph type="body" sz="quarter" idx="18"/>
          </p:nvPr>
        </p:nvSpPr>
        <p:spPr>
          <a:xfrm>
            <a:off x="584200" y="2032188"/>
            <a:ext cx="2808000" cy="626701"/>
          </a:xfrm>
        </p:spPr>
        <p:txBody>
          <a:bodyPr/>
          <a:lstStyle/>
          <a:p>
            <a:r>
              <a:rPr lang="en-US" noProof="0" dirty="0"/>
              <a:t>Collaborate with your team to prepare for a customer discovery session by using Microsoft 365 Copilot Chat in Loop to generate ideas and enhance collaboration.</a:t>
            </a:r>
          </a:p>
        </p:txBody>
      </p:sp>
      <p:sp>
        <p:nvSpPr>
          <p:cNvPr id="53" name="Text Placeholder 52">
            <a:extLst>
              <a:ext uri="{FF2B5EF4-FFF2-40B4-BE49-F238E27FC236}">
                <a16:creationId xmlns:a16="http://schemas.microsoft.com/office/drawing/2014/main" id="{147E457C-2D72-1219-973B-4486A63F07FB}"/>
              </a:ext>
            </a:extLst>
          </p:cNvPr>
          <p:cNvSpPr>
            <a:spLocks noGrp="1"/>
          </p:cNvSpPr>
          <p:nvPr>
            <p:ph type="body" sz="quarter" idx="19"/>
          </p:nvPr>
        </p:nvSpPr>
        <p:spPr>
          <a:xfrm>
            <a:off x="4047840" y="2032188"/>
            <a:ext cx="2808000" cy="750979"/>
          </a:xfrm>
        </p:spPr>
        <p:txBody>
          <a:bodyPr>
            <a:normAutofit/>
          </a:bodyPr>
          <a:lstStyle/>
          <a:p>
            <a:r>
              <a:rPr lang="en-US" noProof="0" dirty="0"/>
              <a:t>Validate your ideas and learn more about your customer by asking Copilot to summarize their online annual report. Prompt Copilot for Sales for a summary of the account, pulling in CRM insights.</a:t>
            </a:r>
          </a:p>
        </p:txBody>
      </p:sp>
      <p:sp>
        <p:nvSpPr>
          <p:cNvPr id="54" name="Text Placeholder 53">
            <a:extLst>
              <a:ext uri="{FF2B5EF4-FFF2-40B4-BE49-F238E27FC236}">
                <a16:creationId xmlns:a16="http://schemas.microsoft.com/office/drawing/2014/main" id="{F6E69EFD-4E42-18DB-3CCC-1B1AC765EA91}"/>
              </a:ext>
            </a:extLst>
          </p:cNvPr>
          <p:cNvSpPr>
            <a:spLocks noGrp="1"/>
          </p:cNvSpPr>
          <p:nvPr>
            <p:ph type="body" sz="quarter" idx="20"/>
          </p:nvPr>
        </p:nvSpPr>
        <p:spPr>
          <a:xfrm>
            <a:off x="7511481" y="2032188"/>
            <a:ext cx="2808000" cy="789102"/>
          </a:xfrm>
        </p:spPr>
        <p:txBody>
          <a:bodyPr>
            <a:normAutofit/>
          </a:bodyPr>
          <a:lstStyle/>
          <a:p>
            <a:r>
              <a:rPr lang="en-US" noProof="0"/>
              <a:t>Prompt Copilot to create a bulleted list of notes prior to the meeting using recent customer email threads to understand the customer asks. Have Copilot prepare a script for the call.</a:t>
            </a:r>
          </a:p>
        </p:txBody>
      </p:sp>
      <p:sp>
        <p:nvSpPr>
          <p:cNvPr id="55" name="Text Placeholder 54">
            <a:extLst>
              <a:ext uri="{FF2B5EF4-FFF2-40B4-BE49-F238E27FC236}">
                <a16:creationId xmlns:a16="http://schemas.microsoft.com/office/drawing/2014/main" id="{44442DCA-3E99-686D-6918-C54DED8F27F1}"/>
              </a:ext>
            </a:extLst>
          </p:cNvPr>
          <p:cNvSpPr>
            <a:spLocks noGrp="1"/>
          </p:cNvSpPr>
          <p:nvPr>
            <p:ph type="body" sz="quarter" idx="21"/>
          </p:nvPr>
        </p:nvSpPr>
        <p:spPr>
          <a:xfrm>
            <a:off x="584200" y="3208260"/>
            <a:ext cx="2808000" cy="626701"/>
          </a:xfrm>
        </p:spPr>
        <p:txBody>
          <a:bodyPr/>
          <a:lstStyle/>
          <a:p>
            <a:pPr lvl="0"/>
            <a:r>
              <a:rPr lang="en-US" noProof="0"/>
              <a:t>Benefit: </a:t>
            </a:r>
            <a:r>
              <a:rPr lang="en-US" b="1" noProof="0"/>
              <a:t>Brainstorm as a team </a:t>
            </a:r>
            <a:r>
              <a:rPr lang="en-US" noProof="0"/>
              <a:t>using Copilot as a key contributor of creative ideas.</a:t>
            </a:r>
          </a:p>
        </p:txBody>
      </p:sp>
      <p:sp>
        <p:nvSpPr>
          <p:cNvPr id="56" name="Text Placeholder 55">
            <a:extLst>
              <a:ext uri="{FF2B5EF4-FFF2-40B4-BE49-F238E27FC236}">
                <a16:creationId xmlns:a16="http://schemas.microsoft.com/office/drawing/2014/main" id="{F194BEBB-EF44-7BF9-107B-3C59542C7EEB}"/>
              </a:ext>
            </a:extLst>
          </p:cNvPr>
          <p:cNvSpPr>
            <a:spLocks noGrp="1"/>
          </p:cNvSpPr>
          <p:nvPr>
            <p:ph type="body" sz="quarter" idx="22"/>
          </p:nvPr>
        </p:nvSpPr>
        <p:spPr>
          <a:xfrm>
            <a:off x="584200" y="5641938"/>
            <a:ext cx="2808000" cy="626701"/>
          </a:xfrm>
        </p:spPr>
        <p:txBody>
          <a:bodyPr/>
          <a:lstStyle/>
          <a:p>
            <a:r>
              <a:rPr lang="en-US" noProof="0"/>
              <a:t>Benefit: </a:t>
            </a:r>
            <a:r>
              <a:rPr lang="en-US" b="1" noProof="0"/>
              <a:t>Improve the quality of the proposal </a:t>
            </a:r>
            <a:r>
              <a:rPr lang="en-US" noProof="0"/>
              <a:t>by asking Copilot to make improvements and focus on specific topics.</a:t>
            </a:r>
          </a:p>
        </p:txBody>
      </p:sp>
      <p:sp>
        <p:nvSpPr>
          <p:cNvPr id="57" name="Text Placeholder 56">
            <a:extLst>
              <a:ext uri="{FF2B5EF4-FFF2-40B4-BE49-F238E27FC236}">
                <a16:creationId xmlns:a16="http://schemas.microsoft.com/office/drawing/2014/main" id="{7CFD27D4-8502-6940-A00F-A79E86C0C844}"/>
              </a:ext>
            </a:extLst>
          </p:cNvPr>
          <p:cNvSpPr>
            <a:spLocks noGrp="1"/>
          </p:cNvSpPr>
          <p:nvPr>
            <p:ph type="body" sz="quarter" idx="23"/>
          </p:nvPr>
        </p:nvSpPr>
        <p:spPr>
          <a:xfrm>
            <a:off x="4047840" y="3208260"/>
            <a:ext cx="2808000" cy="626701"/>
          </a:xfrm>
        </p:spPr>
        <p:txBody>
          <a:bodyPr>
            <a:normAutofit lnSpcReduction="10000"/>
          </a:bodyPr>
          <a:lstStyle/>
          <a:p>
            <a:r>
              <a:rPr lang="en-US" noProof="0"/>
              <a:t>Benefit: </a:t>
            </a:r>
            <a:r>
              <a:rPr lang="en-US" b="1" noProof="0"/>
              <a:t>Rapidly pulling information </a:t>
            </a:r>
            <a:r>
              <a:rPr lang="en-US" noProof="0"/>
              <a:t>such as IT spending changes and new product releases from lengthy documents can save time and deepen knowledge.</a:t>
            </a:r>
          </a:p>
        </p:txBody>
      </p:sp>
      <p:sp>
        <p:nvSpPr>
          <p:cNvPr id="58" name="Text Placeholder 57">
            <a:extLst>
              <a:ext uri="{FF2B5EF4-FFF2-40B4-BE49-F238E27FC236}">
                <a16:creationId xmlns:a16="http://schemas.microsoft.com/office/drawing/2014/main" id="{E4E4F28A-0368-9065-B5F3-9D0D8A71B912}"/>
              </a:ext>
            </a:extLst>
          </p:cNvPr>
          <p:cNvSpPr>
            <a:spLocks noGrp="1"/>
          </p:cNvSpPr>
          <p:nvPr>
            <p:ph type="body" sz="quarter" idx="24"/>
          </p:nvPr>
        </p:nvSpPr>
        <p:spPr>
          <a:xfrm>
            <a:off x="4047840" y="5641938"/>
            <a:ext cx="2808000" cy="626701"/>
          </a:xfrm>
        </p:spPr>
        <p:txBody>
          <a:bodyPr/>
          <a:lstStyle/>
          <a:p>
            <a:r>
              <a:rPr lang="en-US" noProof="0"/>
              <a:t>Benefit: </a:t>
            </a:r>
            <a:r>
              <a:rPr lang="en-US" b="1" noProof="0"/>
              <a:t>Avoid listening to meeting recordings </a:t>
            </a:r>
            <a:r>
              <a:rPr lang="en-US" noProof="0"/>
              <a:t>and spend that time improving the proposal.</a:t>
            </a:r>
          </a:p>
        </p:txBody>
      </p:sp>
      <p:sp>
        <p:nvSpPr>
          <p:cNvPr id="59" name="Text Placeholder 58">
            <a:extLst>
              <a:ext uri="{FF2B5EF4-FFF2-40B4-BE49-F238E27FC236}">
                <a16:creationId xmlns:a16="http://schemas.microsoft.com/office/drawing/2014/main" id="{6AC2E030-D3C3-3051-E607-BA95803C8F43}"/>
              </a:ext>
            </a:extLst>
          </p:cNvPr>
          <p:cNvSpPr>
            <a:spLocks noGrp="1"/>
          </p:cNvSpPr>
          <p:nvPr>
            <p:ph type="body" sz="quarter" idx="25"/>
          </p:nvPr>
        </p:nvSpPr>
        <p:spPr>
          <a:xfrm>
            <a:off x="7511481" y="3208260"/>
            <a:ext cx="2808000" cy="626701"/>
          </a:xfrm>
        </p:spPr>
        <p:txBody>
          <a:bodyPr>
            <a:normAutofit lnSpcReduction="10000"/>
          </a:bodyPr>
          <a:lstStyle/>
          <a:p>
            <a:r>
              <a:rPr lang="en-US" noProof="0"/>
              <a:t>Benefit: </a:t>
            </a:r>
            <a:r>
              <a:rPr lang="en-US" b="1" noProof="0"/>
              <a:t>Save time searching </a:t>
            </a:r>
            <a:r>
              <a:rPr lang="en-US" noProof="0"/>
              <a:t>for information in chats and emails and get a more complete picture than you may have if you quickly scanned the threads.</a:t>
            </a:r>
          </a:p>
        </p:txBody>
      </p:sp>
      <p:sp>
        <p:nvSpPr>
          <p:cNvPr id="60" name="Text Placeholder 59">
            <a:extLst>
              <a:ext uri="{FF2B5EF4-FFF2-40B4-BE49-F238E27FC236}">
                <a16:creationId xmlns:a16="http://schemas.microsoft.com/office/drawing/2014/main" id="{F13999BA-336A-D46B-C3AD-55D6C74A9046}"/>
              </a:ext>
            </a:extLst>
          </p:cNvPr>
          <p:cNvSpPr>
            <a:spLocks noGrp="1"/>
          </p:cNvSpPr>
          <p:nvPr>
            <p:ph type="body" sz="quarter" idx="26"/>
          </p:nvPr>
        </p:nvSpPr>
        <p:spPr>
          <a:xfrm>
            <a:off x="7511481" y="5641938"/>
            <a:ext cx="2808000" cy="626701"/>
          </a:xfrm>
        </p:spPr>
        <p:txBody>
          <a:bodyPr/>
          <a:lstStyle/>
          <a:p>
            <a:r>
              <a:rPr lang="en-US" noProof="0"/>
              <a:t>Benefit: </a:t>
            </a:r>
            <a:r>
              <a:rPr lang="en-US" b="1" noProof="0"/>
              <a:t>Quickly personalize pitch presentations </a:t>
            </a:r>
            <a:br>
              <a:rPr lang="en-US" noProof="0"/>
            </a:br>
            <a:r>
              <a:rPr lang="en-US" noProof="0"/>
              <a:t>with talking points and data specific to your customer.</a:t>
            </a:r>
          </a:p>
        </p:txBody>
      </p:sp>
      <p:sp>
        <p:nvSpPr>
          <p:cNvPr id="61" name="Text Placeholder 60">
            <a:extLst>
              <a:ext uri="{FF2B5EF4-FFF2-40B4-BE49-F238E27FC236}">
                <a16:creationId xmlns:a16="http://schemas.microsoft.com/office/drawing/2014/main" id="{16F46FA5-DC85-B1D8-4C8B-59D740D2CA52}"/>
              </a:ext>
            </a:extLst>
          </p:cNvPr>
          <p:cNvSpPr>
            <a:spLocks noGrp="1"/>
          </p:cNvSpPr>
          <p:nvPr>
            <p:ph type="body" sz="quarter" idx="27"/>
          </p:nvPr>
        </p:nvSpPr>
        <p:spPr>
          <a:xfrm>
            <a:off x="584200" y="4488366"/>
            <a:ext cx="2808000" cy="626701"/>
          </a:xfrm>
        </p:spPr>
        <p:txBody>
          <a:bodyPr/>
          <a:lstStyle/>
          <a:p>
            <a:r>
              <a:rPr lang="en-US" noProof="0"/>
              <a:t>Create the final proposal by prompting Copilot in Word to generate a draft, adding information from the customer meeting to the prompt to enhance the draft.</a:t>
            </a:r>
          </a:p>
        </p:txBody>
      </p:sp>
      <p:sp>
        <p:nvSpPr>
          <p:cNvPr id="62" name="Text Placeholder 61">
            <a:extLst>
              <a:ext uri="{FF2B5EF4-FFF2-40B4-BE49-F238E27FC236}">
                <a16:creationId xmlns:a16="http://schemas.microsoft.com/office/drawing/2014/main" id="{EC5658F3-CFD3-1398-AE1D-240C87ADAAA0}"/>
              </a:ext>
            </a:extLst>
          </p:cNvPr>
          <p:cNvSpPr>
            <a:spLocks noGrp="1"/>
          </p:cNvSpPr>
          <p:nvPr>
            <p:ph type="body" sz="quarter" idx="28"/>
          </p:nvPr>
        </p:nvSpPr>
        <p:spPr>
          <a:xfrm>
            <a:off x="4047841" y="4488366"/>
            <a:ext cx="2808000" cy="822881"/>
          </a:xfrm>
        </p:spPr>
        <p:txBody>
          <a:bodyPr>
            <a:normAutofit/>
          </a:bodyPr>
          <a:lstStyle/>
          <a:p>
            <a:r>
              <a:rPr lang="en-US" noProof="0" dirty="0"/>
              <a:t>After the meeting is over, review the meeting recap from Copilot in Teams for key points and action items. Use Teams Rooms for the meeting to enable a transcript with proper attributions from a conference room.</a:t>
            </a:r>
          </a:p>
        </p:txBody>
      </p:sp>
      <p:sp>
        <p:nvSpPr>
          <p:cNvPr id="63" name="Text Placeholder 62">
            <a:extLst>
              <a:ext uri="{FF2B5EF4-FFF2-40B4-BE49-F238E27FC236}">
                <a16:creationId xmlns:a16="http://schemas.microsoft.com/office/drawing/2014/main" id="{59A8601B-EACD-9122-EE3A-D6B0BC7CC504}"/>
              </a:ext>
            </a:extLst>
          </p:cNvPr>
          <p:cNvSpPr>
            <a:spLocks noGrp="1"/>
          </p:cNvSpPr>
          <p:nvPr>
            <p:ph type="body" sz="quarter" idx="29"/>
          </p:nvPr>
        </p:nvSpPr>
        <p:spPr>
          <a:xfrm>
            <a:off x="7511481" y="4488366"/>
            <a:ext cx="2808000" cy="931602"/>
          </a:xfrm>
        </p:spPr>
        <p:txBody>
          <a:bodyPr>
            <a:normAutofit/>
          </a:bodyPr>
          <a:lstStyle/>
          <a:p>
            <a:r>
              <a:rPr lang="en-US" noProof="0"/>
              <a:t>Use Copilot in PowerPoint to add a new </a:t>
            </a:r>
            <a:br>
              <a:rPr lang="en-US" noProof="0"/>
            </a:br>
            <a:r>
              <a:rPr lang="en-US" noProof="0"/>
              <a:t>slide to the presentation deck tailored to the specific interests and needs of the customer using details copied from the email summary and visuals relevant to their industry.</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84666"/>
          </a:xfrm>
        </p:spPr>
        <p:txBody>
          <a:bodyPr/>
          <a:lstStyle/>
          <a:p>
            <a:r>
              <a:rPr lang="en-US" sz="1200" noProof="0"/>
              <a:t>Extend</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5"/>
            <a:ext cx="987666" cy="219456"/>
            <a:chOff x="1198144" y="862657"/>
            <a:chExt cx="987666" cy="211017"/>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987666" cy="211017"/>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2730126" y="1132755"/>
            <a:ext cx="1253737" cy="219456"/>
            <a:chOff x="2707850" y="862656"/>
            <a:chExt cx="1253737" cy="219456"/>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6"/>
              <a:ext cx="1253737"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Revenue per sale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30" name="Group 29">
            <a:extLst>
              <a:ext uri="{FF2B5EF4-FFF2-40B4-BE49-F238E27FC236}">
                <a16:creationId xmlns:a16="http://schemas.microsoft.com/office/drawing/2014/main" id="{438D29EB-9608-5B80-E250-46640E189535}"/>
              </a:ext>
            </a:extLst>
          </p:cNvPr>
          <p:cNvGrpSpPr/>
          <p:nvPr/>
        </p:nvGrpSpPr>
        <p:grpSpPr>
          <a:xfrm>
            <a:off x="4053693" y="1135247"/>
            <a:ext cx="1603430" cy="211018"/>
            <a:chOff x="4582885" y="862657"/>
            <a:chExt cx="1603430" cy="211018"/>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1603430"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Opportunities pursued</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88" name="Group 287">
            <a:extLst>
              <a:ext uri="{FF2B5EF4-FFF2-40B4-BE49-F238E27FC236}">
                <a16:creationId xmlns:a16="http://schemas.microsoft.com/office/drawing/2014/main" id="{D8A4E56D-30D2-914B-CAFD-D139B45A5F27}"/>
              </a:ext>
            </a:extLst>
          </p:cNvPr>
          <p:cNvGrpSpPr/>
          <p:nvPr/>
        </p:nvGrpSpPr>
        <p:grpSpPr>
          <a:xfrm>
            <a:off x="804187" y="2761669"/>
            <a:ext cx="2368026" cy="360000"/>
            <a:chOff x="3277688" y="2657420"/>
            <a:chExt cx="2368026" cy="360000"/>
          </a:xfrm>
        </p:grpSpPr>
        <p:grpSp>
          <p:nvGrpSpPr>
            <p:cNvPr id="289" name="Group 288">
              <a:extLst>
                <a:ext uri="{FF2B5EF4-FFF2-40B4-BE49-F238E27FC236}">
                  <a16:creationId xmlns:a16="http://schemas.microsoft.com/office/drawing/2014/main" id="{DE48B6D8-8184-6142-323B-731B7F700708}"/>
                </a:ext>
              </a:extLst>
            </p:cNvPr>
            <p:cNvGrpSpPr>
              <a:grpSpLocks noChangeAspect="1"/>
            </p:cNvGrpSpPr>
            <p:nvPr/>
          </p:nvGrpSpPr>
          <p:grpSpPr>
            <a:xfrm>
              <a:off x="3277688" y="2657420"/>
              <a:ext cx="360000" cy="360000"/>
              <a:chOff x="2746466" y="3838485"/>
              <a:chExt cx="396000" cy="396000"/>
            </a:xfrm>
          </p:grpSpPr>
          <p:sp>
            <p:nvSpPr>
              <p:cNvPr id="291" name="Oval 290">
                <a:extLst>
                  <a:ext uri="{FF2B5EF4-FFF2-40B4-BE49-F238E27FC236}">
                    <a16:creationId xmlns:a16="http://schemas.microsoft.com/office/drawing/2014/main" id="{ECCF8FE9-6EF9-C7BD-53FE-F044B6ECE429}"/>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292" name="Graphic 291">
                <a:extLst>
                  <a:ext uri="{FF2B5EF4-FFF2-40B4-BE49-F238E27FC236}">
                    <a16:creationId xmlns:a16="http://schemas.microsoft.com/office/drawing/2014/main" id="{EF9F4CE9-AE06-5468-A431-CE751531794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38176" y="3904068"/>
                <a:ext cx="229999" cy="229999"/>
              </a:xfrm>
              <a:prstGeom prst="rect">
                <a:avLst/>
              </a:prstGeom>
              <a:effectLst/>
            </p:spPr>
          </p:pic>
        </p:grpSp>
        <p:sp>
          <p:nvSpPr>
            <p:cNvPr id="290" name="TextBox 289">
              <a:extLst>
                <a:ext uri="{FF2B5EF4-FFF2-40B4-BE49-F238E27FC236}">
                  <a16:creationId xmlns:a16="http://schemas.microsoft.com/office/drawing/2014/main" id="{FAE7F00F-C0C8-097D-5470-9359B485B060}"/>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93" name="Group 292">
            <a:extLst>
              <a:ext uri="{FF2B5EF4-FFF2-40B4-BE49-F238E27FC236}">
                <a16:creationId xmlns:a16="http://schemas.microsoft.com/office/drawing/2014/main" id="{0F7B8E84-525F-822B-92B9-1E0DF5E42CF5}"/>
              </a:ext>
            </a:extLst>
          </p:cNvPr>
          <p:cNvGrpSpPr/>
          <p:nvPr/>
        </p:nvGrpSpPr>
        <p:grpSpPr>
          <a:xfrm>
            <a:off x="804187" y="5311247"/>
            <a:ext cx="2351135" cy="360000"/>
            <a:chOff x="588263" y="2657420"/>
            <a:chExt cx="2351135" cy="360000"/>
          </a:xfrm>
        </p:grpSpPr>
        <p:pic>
          <p:nvPicPr>
            <p:cNvPr id="294" name="Picture 293">
              <a:extLst>
                <a:ext uri="{FF2B5EF4-FFF2-40B4-BE49-F238E27FC236}">
                  <a16:creationId xmlns:a16="http://schemas.microsoft.com/office/drawing/2014/main" id="{7A8D47DB-9412-8B76-793C-2789B5DEB0B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5" name="TextBox 294">
              <a:extLst>
                <a:ext uri="{FF2B5EF4-FFF2-40B4-BE49-F238E27FC236}">
                  <a16:creationId xmlns:a16="http://schemas.microsoft.com/office/drawing/2014/main" id="{3CE8E928-0A20-5E62-2BA5-C0894EE338C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96" name="Group 295">
            <a:extLst>
              <a:ext uri="{FF2B5EF4-FFF2-40B4-BE49-F238E27FC236}">
                <a16:creationId xmlns:a16="http://schemas.microsoft.com/office/drawing/2014/main" id="{5E2E43F8-93DA-68C6-B08C-959F5CF66E3A}"/>
              </a:ext>
            </a:extLst>
          </p:cNvPr>
          <p:cNvGrpSpPr/>
          <p:nvPr/>
        </p:nvGrpSpPr>
        <p:grpSpPr>
          <a:xfrm>
            <a:off x="4276273" y="2761669"/>
            <a:ext cx="2351135" cy="360000"/>
            <a:chOff x="588263" y="1217924"/>
            <a:chExt cx="2351135" cy="360000"/>
          </a:xfrm>
        </p:grpSpPr>
        <p:pic>
          <p:nvPicPr>
            <p:cNvPr id="297" name="Picture 296" descr="Zip Co logo SVG free download, id: 101874 - Brandlogos.net">
              <a:hlinkClick r:id="rId9"/>
              <a:extLst>
                <a:ext uri="{FF2B5EF4-FFF2-40B4-BE49-F238E27FC236}">
                  <a16:creationId xmlns:a16="http://schemas.microsoft.com/office/drawing/2014/main" id="{054ABB69-F6BC-457E-AF3D-5A99CD641C3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8" name="TextBox 297">
              <a:extLst>
                <a:ext uri="{FF2B5EF4-FFF2-40B4-BE49-F238E27FC236}">
                  <a16:creationId xmlns:a16="http://schemas.microsoft.com/office/drawing/2014/main" id="{8884F502-A64A-7CFF-E2C4-FAC8417D96CA}"/>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+Copilot for Sales</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grpSp>
        <p:nvGrpSpPr>
          <p:cNvPr id="299" name="Group 298">
            <a:extLst>
              <a:ext uri="{FF2B5EF4-FFF2-40B4-BE49-F238E27FC236}">
                <a16:creationId xmlns:a16="http://schemas.microsoft.com/office/drawing/2014/main" id="{1FBD54AE-5511-7BF4-53CA-498D9E0E87AC}"/>
              </a:ext>
            </a:extLst>
          </p:cNvPr>
          <p:cNvGrpSpPr/>
          <p:nvPr/>
        </p:nvGrpSpPr>
        <p:grpSpPr>
          <a:xfrm>
            <a:off x="4276273" y="5311247"/>
            <a:ext cx="2351135" cy="360000"/>
            <a:chOff x="588263" y="3617084"/>
            <a:chExt cx="2351135" cy="360000"/>
          </a:xfrm>
        </p:grpSpPr>
        <p:pic>
          <p:nvPicPr>
            <p:cNvPr id="300" name="Picture 299">
              <a:extLst>
                <a:ext uri="{FF2B5EF4-FFF2-40B4-BE49-F238E27FC236}">
                  <a16:creationId xmlns:a16="http://schemas.microsoft.com/office/drawing/2014/main" id="{8BE72396-A052-D45C-011C-A84F61D0DC4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01" name="TextBox 300">
              <a:extLst>
                <a:ext uri="{FF2B5EF4-FFF2-40B4-BE49-F238E27FC236}">
                  <a16:creationId xmlns:a16="http://schemas.microsoft.com/office/drawing/2014/main" id="{51811FF2-DDE9-3047-ACB5-89828EB955A2}"/>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Sales</a:t>
              </a:r>
            </a:p>
          </p:txBody>
        </p:sp>
      </p:grpSp>
      <p:grpSp>
        <p:nvGrpSpPr>
          <p:cNvPr id="302" name="Group 301">
            <a:extLst>
              <a:ext uri="{FF2B5EF4-FFF2-40B4-BE49-F238E27FC236}">
                <a16:creationId xmlns:a16="http://schemas.microsoft.com/office/drawing/2014/main" id="{02F59D47-90FD-78E7-EA0D-88073C662D6E}"/>
              </a:ext>
            </a:extLst>
          </p:cNvPr>
          <p:cNvGrpSpPr/>
          <p:nvPr/>
        </p:nvGrpSpPr>
        <p:grpSpPr>
          <a:xfrm>
            <a:off x="7739914" y="2761669"/>
            <a:ext cx="2351135" cy="360000"/>
            <a:chOff x="588263" y="1217924"/>
            <a:chExt cx="2351135" cy="360000"/>
          </a:xfrm>
        </p:grpSpPr>
        <p:pic>
          <p:nvPicPr>
            <p:cNvPr id="303" name="Picture 302" descr="Zip Co logo SVG free download, id: 101874 - Brandlogos.net">
              <a:hlinkClick r:id="rId9"/>
              <a:extLst>
                <a:ext uri="{FF2B5EF4-FFF2-40B4-BE49-F238E27FC236}">
                  <a16:creationId xmlns:a16="http://schemas.microsoft.com/office/drawing/2014/main" id="{3DACCAC9-4B9D-343E-3B54-936D1D11BA9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04" name="TextBox 303">
              <a:extLst>
                <a:ext uri="{FF2B5EF4-FFF2-40B4-BE49-F238E27FC236}">
                  <a16:creationId xmlns:a16="http://schemas.microsoft.com/office/drawing/2014/main" id="{A976C510-FF93-38C3-A81B-41FF043C5B6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305" name="Group 304">
            <a:extLst>
              <a:ext uri="{FF2B5EF4-FFF2-40B4-BE49-F238E27FC236}">
                <a16:creationId xmlns:a16="http://schemas.microsoft.com/office/drawing/2014/main" id="{2E54DA06-0FEB-4246-3508-4C2A447CCC89}"/>
              </a:ext>
            </a:extLst>
          </p:cNvPr>
          <p:cNvGrpSpPr/>
          <p:nvPr/>
        </p:nvGrpSpPr>
        <p:grpSpPr>
          <a:xfrm>
            <a:off x="7739914" y="5311247"/>
            <a:ext cx="2351135" cy="360000"/>
            <a:chOff x="588263" y="2177588"/>
            <a:chExt cx="2351135" cy="360000"/>
          </a:xfrm>
        </p:grpSpPr>
        <p:pic>
          <p:nvPicPr>
            <p:cNvPr id="306" name="Picture 305">
              <a:extLst>
                <a:ext uri="{FF2B5EF4-FFF2-40B4-BE49-F238E27FC236}">
                  <a16:creationId xmlns:a16="http://schemas.microsoft.com/office/drawing/2014/main" id="{AD87AF1F-C424-402E-8AE5-645134DC602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07" name="TextBox 306">
              <a:extLst>
                <a:ext uri="{FF2B5EF4-FFF2-40B4-BE49-F238E27FC236}">
                  <a16:creationId xmlns:a16="http://schemas.microsoft.com/office/drawing/2014/main" id="{6BBB67A9-D021-5E8C-C3BA-415ACDFD7E06}"/>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08" name="Text Placeholder 60">
            <a:extLst>
              <a:ext uri="{FF2B5EF4-FFF2-40B4-BE49-F238E27FC236}">
                <a16:creationId xmlns:a16="http://schemas.microsoft.com/office/drawing/2014/main" id="{66A0496E-9D1D-A2A7-F243-B8A97401ED40}"/>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09" name="Text Placeholder 61">
            <a:extLst>
              <a:ext uri="{FF2B5EF4-FFF2-40B4-BE49-F238E27FC236}">
                <a16:creationId xmlns:a16="http://schemas.microsoft.com/office/drawing/2014/main" id="{A08068A2-EA7E-874C-B7D0-5FEEBD8E2FC4}"/>
              </a:ext>
            </a:extLst>
          </p:cNvPr>
          <p:cNvSpPr>
            <a:spLocks noGrp="1"/>
          </p:cNvSpPr>
          <p:nvPr>
            <p:ph type="body" sz="quarter" idx="39"/>
          </p:nvPr>
        </p:nvSpPr>
        <p:spPr>
          <a:xfrm>
            <a:off x="11588664" y="357645"/>
            <a:ext cx="127000" cy="125999"/>
          </a:xfrm>
          <a:solidFill>
            <a:srgbClr val="B1B3B3"/>
          </a:solidFill>
        </p:spPr>
        <p:txBody>
          <a:bodyPr/>
          <a:lstStyle/>
          <a:p>
            <a:endParaRPr lang="en-US" noProof="0"/>
          </a:p>
        </p:txBody>
      </p:sp>
      <p:sp>
        <p:nvSpPr>
          <p:cNvPr id="310" name="Text Placeholder 62">
            <a:extLst>
              <a:ext uri="{FF2B5EF4-FFF2-40B4-BE49-F238E27FC236}">
                <a16:creationId xmlns:a16="http://schemas.microsoft.com/office/drawing/2014/main" id="{18B251EC-B9C4-4211-93DA-E500F27E248F}"/>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pic>
        <p:nvPicPr>
          <p:cNvPr id="311" name="Picture 310">
            <a:extLst>
              <a:ext uri="{FF2B5EF4-FFF2-40B4-BE49-F238E27FC236}">
                <a16:creationId xmlns:a16="http://schemas.microsoft.com/office/drawing/2014/main" id="{2CCB4217-DC29-1ED3-F33A-A7E4E713903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grpSp>
        <p:nvGrpSpPr>
          <p:cNvPr id="2" name="Group 1">
            <a:extLst>
              <a:ext uri="{FF2B5EF4-FFF2-40B4-BE49-F238E27FC236}">
                <a16:creationId xmlns:a16="http://schemas.microsoft.com/office/drawing/2014/main" id="{584262B5-3E11-175D-78D4-9BD794563292}"/>
              </a:ext>
            </a:extLst>
          </p:cNvPr>
          <p:cNvGrpSpPr/>
          <p:nvPr/>
        </p:nvGrpSpPr>
        <p:grpSpPr>
          <a:xfrm>
            <a:off x="8868697" y="1127774"/>
            <a:ext cx="1450784" cy="216000"/>
            <a:chOff x="1194743" y="1140160"/>
            <a:chExt cx="1450784" cy="216000"/>
          </a:xfrm>
        </p:grpSpPr>
        <p:sp>
          <p:nvSpPr>
            <p:cNvPr id="5" name="Rectangle: Rounded Corners 6">
              <a:extLst>
                <a:ext uri="{FF2B5EF4-FFF2-40B4-BE49-F238E27FC236}">
                  <a16:creationId xmlns:a16="http://schemas.microsoft.com/office/drawing/2014/main" id="{9B41CD7F-3503-2FBA-9EB8-FC182657812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 name="Graphic 5">
              <a:extLst>
                <a:ext uri="{FF2B5EF4-FFF2-40B4-BE49-F238E27FC236}">
                  <a16:creationId xmlns:a16="http://schemas.microsoft.com/office/drawing/2014/main" id="{70539509-F32A-BD91-AB3B-2A1D0B391A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8" name="Graphic 2">
            <a:hlinkClick r:id="rId14"/>
            <a:extLst>
              <a:ext uri="{FF2B5EF4-FFF2-40B4-BE49-F238E27FC236}">
                <a16:creationId xmlns:a16="http://schemas.microsoft.com/office/drawing/2014/main" id="{922A7B4A-BAFB-668A-5EA6-C6FFD49377AB}"/>
              </a:ext>
            </a:extLst>
          </p:cNvPr>
          <p:cNvSpPr/>
          <p:nvPr/>
        </p:nvSpPr>
        <p:spPr>
          <a:xfrm>
            <a:off x="6004976" y="434685"/>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3" name="TextBox 2">
            <a:hlinkClick r:id="rId15"/>
            <a:extLst>
              <a:ext uri="{FF2B5EF4-FFF2-40B4-BE49-F238E27FC236}">
                <a16:creationId xmlns:a16="http://schemas.microsoft.com/office/drawing/2014/main" id="{AA139584-DF2E-B18E-93DA-D4C81500E80B}"/>
              </a:ext>
            </a:extLst>
          </p:cNvPr>
          <p:cNvSpPr txBox="1"/>
          <p:nvPr/>
        </p:nvSpPr>
        <p:spPr>
          <a:xfrm>
            <a:off x="702366" y="3776002"/>
            <a:ext cx="2029402"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Brainstorm strategies</a:t>
            </a:r>
            <a:endParaRPr lang="en-US" sz="1000" u="sng" noProof="0">
              <a:solidFill>
                <a:srgbClr val="0070C0"/>
              </a:solidFill>
            </a:endParaRPr>
          </a:p>
        </p:txBody>
      </p:sp>
      <p:sp>
        <p:nvSpPr>
          <p:cNvPr id="7" name="TextBox 6">
            <a:hlinkClick r:id="rId16"/>
            <a:extLst>
              <a:ext uri="{FF2B5EF4-FFF2-40B4-BE49-F238E27FC236}">
                <a16:creationId xmlns:a16="http://schemas.microsoft.com/office/drawing/2014/main" id="{B0E2B299-59C6-3949-60CE-A8BBC9BFC0F2}"/>
              </a:ext>
            </a:extLst>
          </p:cNvPr>
          <p:cNvSpPr txBox="1"/>
          <p:nvPr/>
        </p:nvSpPr>
        <p:spPr>
          <a:xfrm>
            <a:off x="7642157" y="6242849"/>
            <a:ext cx="1516441"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Add a slide</a:t>
            </a:r>
            <a:endParaRPr lang="en-US" sz="1000" u="sng" noProof="0">
              <a:solidFill>
                <a:srgbClr val="0070C0"/>
              </a:solidFill>
            </a:endParaRPr>
          </a:p>
        </p:txBody>
      </p:sp>
      <p:sp>
        <p:nvSpPr>
          <p:cNvPr id="9" name="TextBox 8">
            <a:hlinkClick r:id="rId17"/>
            <a:extLst>
              <a:ext uri="{FF2B5EF4-FFF2-40B4-BE49-F238E27FC236}">
                <a16:creationId xmlns:a16="http://schemas.microsoft.com/office/drawing/2014/main" id="{BFF59214-8019-CED1-E0D6-B9B529ED82D8}"/>
              </a:ext>
            </a:extLst>
          </p:cNvPr>
          <p:cNvSpPr txBox="1"/>
          <p:nvPr/>
        </p:nvSpPr>
        <p:spPr>
          <a:xfrm>
            <a:off x="7639041" y="3813117"/>
            <a:ext cx="2047035"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Prep for that meeting</a:t>
            </a:r>
            <a:endParaRPr lang="en-US" sz="900" u="sng" noProof="0">
              <a:solidFill>
                <a:srgbClr val="0070C0"/>
              </a:solidFill>
            </a:endParaRPr>
          </a:p>
        </p:txBody>
      </p:sp>
      <p:sp>
        <p:nvSpPr>
          <p:cNvPr id="10" name="TextBox 9">
            <a:hlinkClick r:id="rId18"/>
            <a:extLst>
              <a:ext uri="{FF2B5EF4-FFF2-40B4-BE49-F238E27FC236}">
                <a16:creationId xmlns:a16="http://schemas.microsoft.com/office/drawing/2014/main" id="{D584518C-DAA1-D25F-6A98-E2307EA77E47}"/>
              </a:ext>
            </a:extLst>
          </p:cNvPr>
          <p:cNvSpPr txBox="1"/>
          <p:nvPr/>
        </p:nvSpPr>
        <p:spPr>
          <a:xfrm>
            <a:off x="4164477" y="6212879"/>
            <a:ext cx="2603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Summarize meetings and videos</a:t>
            </a:r>
            <a:endParaRPr lang="en-US" sz="1000" u="sng" noProof="0">
              <a:solidFill>
                <a:srgbClr val="0070C0"/>
              </a:solidFill>
            </a:endParaRPr>
          </a:p>
        </p:txBody>
      </p:sp>
      <p:sp>
        <p:nvSpPr>
          <p:cNvPr id="11" name="TextBox 10">
            <a:hlinkClick r:id="rId19"/>
            <a:extLst>
              <a:ext uri="{FF2B5EF4-FFF2-40B4-BE49-F238E27FC236}">
                <a16:creationId xmlns:a16="http://schemas.microsoft.com/office/drawing/2014/main" id="{556BDD9A-D6A6-7BFF-7DD0-360467AAE63B}"/>
              </a:ext>
            </a:extLst>
          </p:cNvPr>
          <p:cNvSpPr txBox="1"/>
          <p:nvPr/>
        </p:nvSpPr>
        <p:spPr>
          <a:xfrm>
            <a:off x="705039" y="6212878"/>
            <a:ext cx="2135200"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Improve this document</a:t>
            </a:r>
            <a:endParaRPr lang="en-US" sz="1000" u="sng" noProof="0">
              <a:solidFill>
                <a:srgbClr val="0070C0"/>
              </a:solidFill>
            </a:endParaRPr>
          </a:p>
        </p:txBody>
      </p:sp>
      <p:pic>
        <p:nvPicPr>
          <p:cNvPr id="12" name="Picture 11">
            <a:extLst>
              <a:ext uri="{FF2B5EF4-FFF2-40B4-BE49-F238E27FC236}">
                <a16:creationId xmlns:a16="http://schemas.microsoft.com/office/drawing/2014/main" id="{D4F947A7-0A86-099C-7327-0B5133E2B9AD}"/>
              </a:ext>
            </a:extLst>
          </p:cNvPr>
          <p:cNvPicPr>
            <a:picLocks noChangeAspect="1"/>
          </p:cNvPicPr>
          <p:nvPr/>
        </p:nvPicPr>
        <p:blipFill>
          <a:blip r:embed="rId20"/>
          <a:stretch>
            <a:fillRect/>
          </a:stretch>
        </p:blipFill>
        <p:spPr>
          <a:xfrm>
            <a:off x="11588664" y="357645"/>
            <a:ext cx="128027" cy="121931"/>
          </a:xfrm>
          <a:prstGeom prst="rect">
            <a:avLst/>
          </a:prstGeom>
        </p:spPr>
      </p:pic>
    </p:spTree>
    <p:extLst>
      <p:ext uri="{BB962C8B-B14F-4D97-AF65-F5344CB8AC3E}">
        <p14:creationId xmlns:p14="http://schemas.microsoft.com/office/powerpoint/2010/main" val="178305703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6647024" cy="263149"/>
          </a:xfrm>
        </p:spPr>
        <p:txBody>
          <a:bodyPr/>
          <a:lstStyle/>
          <a:p>
            <a:r>
              <a:rPr lang="en-US" noProof="0" dirty="0">
                <a:solidFill>
                  <a:srgbClr val="0078D4"/>
                </a:solidFill>
              </a:rPr>
              <a:t>Sales | </a:t>
            </a:r>
            <a:r>
              <a:rPr lang="en-US" noProof="0" dirty="0"/>
              <a:t>Make a customized pitch (Microsoft 365 Copilot)</a:t>
            </a:r>
          </a:p>
        </p:txBody>
      </p:sp>
      <p:sp>
        <p:nvSpPr>
          <p:cNvPr id="46" name="Text Placeholder 45">
            <a:extLst>
              <a:ext uri="{FF2B5EF4-FFF2-40B4-BE49-F238E27FC236}">
                <a16:creationId xmlns:a16="http://schemas.microsoft.com/office/drawing/2014/main" id="{5FC23C83-9B97-C1AE-1053-5570C64F0412}"/>
              </a:ext>
            </a:extLst>
          </p:cNvPr>
          <p:cNvSpPr>
            <a:spLocks noGrp="1"/>
          </p:cNvSpPr>
          <p:nvPr>
            <p:ph type="body" sz="quarter" idx="11"/>
          </p:nvPr>
        </p:nvSpPr>
        <p:spPr>
          <a:xfrm>
            <a:off x="584200" y="1593881"/>
            <a:ext cx="2808000" cy="345600"/>
          </a:xfrm>
        </p:spPr>
        <p:txBody>
          <a:bodyPr/>
          <a:lstStyle/>
          <a:p>
            <a:r>
              <a:rPr lang="en-US" noProof="0"/>
              <a:t>1. Prepare for discovery session</a:t>
            </a:r>
          </a:p>
        </p:txBody>
      </p:sp>
      <p:sp>
        <p:nvSpPr>
          <p:cNvPr id="47" name="Text Placeholder 46">
            <a:extLst>
              <a:ext uri="{FF2B5EF4-FFF2-40B4-BE49-F238E27FC236}">
                <a16:creationId xmlns:a16="http://schemas.microsoft.com/office/drawing/2014/main" id="{4B135310-5F28-1628-F7FB-9F504999180C}"/>
              </a:ext>
            </a:extLst>
          </p:cNvPr>
          <p:cNvSpPr>
            <a:spLocks noGrp="1"/>
          </p:cNvSpPr>
          <p:nvPr>
            <p:ph type="body" sz="quarter" idx="12"/>
          </p:nvPr>
        </p:nvSpPr>
        <p:spPr>
          <a:xfrm>
            <a:off x="584200" y="4052218"/>
            <a:ext cx="2808000" cy="345600"/>
          </a:xfrm>
        </p:spPr>
        <p:txBody>
          <a:bodyPr/>
          <a:lstStyle/>
          <a:p>
            <a:r>
              <a:rPr lang="en-US" noProof="0"/>
              <a:t>6. Create the proposal</a:t>
            </a:r>
          </a:p>
        </p:txBody>
      </p:sp>
      <p:sp>
        <p:nvSpPr>
          <p:cNvPr id="48" name="Text Placeholder 47">
            <a:extLst>
              <a:ext uri="{FF2B5EF4-FFF2-40B4-BE49-F238E27FC236}">
                <a16:creationId xmlns:a16="http://schemas.microsoft.com/office/drawing/2014/main" id="{AB25D267-E5FA-29AD-AC96-E0F622F82C2A}"/>
              </a:ext>
            </a:extLst>
          </p:cNvPr>
          <p:cNvSpPr>
            <a:spLocks noGrp="1"/>
          </p:cNvSpPr>
          <p:nvPr>
            <p:ph type="body" sz="quarter" idx="13"/>
          </p:nvPr>
        </p:nvSpPr>
        <p:spPr>
          <a:xfrm>
            <a:off x="4047840" y="1593881"/>
            <a:ext cx="2808000" cy="345600"/>
          </a:xfrm>
        </p:spPr>
        <p:txBody>
          <a:bodyPr/>
          <a:lstStyle/>
          <a:p>
            <a:r>
              <a:rPr lang="en-US" noProof="0"/>
              <a:t>2. Research the company</a:t>
            </a:r>
          </a:p>
        </p:txBody>
      </p:sp>
      <p:sp>
        <p:nvSpPr>
          <p:cNvPr id="49" name="Text Placeholder 48">
            <a:extLst>
              <a:ext uri="{FF2B5EF4-FFF2-40B4-BE49-F238E27FC236}">
                <a16:creationId xmlns:a16="http://schemas.microsoft.com/office/drawing/2014/main" id="{5CE320CC-265E-CDDA-1745-1B5EA0B15663}"/>
              </a:ext>
            </a:extLst>
          </p:cNvPr>
          <p:cNvSpPr>
            <a:spLocks noGrp="1"/>
          </p:cNvSpPr>
          <p:nvPr>
            <p:ph type="body" sz="quarter" idx="14"/>
          </p:nvPr>
        </p:nvSpPr>
        <p:spPr>
          <a:xfrm>
            <a:off x="4047840" y="4052218"/>
            <a:ext cx="2808000" cy="345600"/>
          </a:xfrm>
        </p:spPr>
        <p:txBody>
          <a:bodyPr/>
          <a:lstStyle/>
          <a:p>
            <a:r>
              <a:rPr lang="en-US" noProof="0"/>
              <a:t>5. Summarize the meeting</a:t>
            </a:r>
          </a:p>
        </p:txBody>
      </p:sp>
      <p:sp>
        <p:nvSpPr>
          <p:cNvPr id="50" name="Text Placeholder 49">
            <a:extLst>
              <a:ext uri="{FF2B5EF4-FFF2-40B4-BE49-F238E27FC236}">
                <a16:creationId xmlns:a16="http://schemas.microsoft.com/office/drawing/2014/main" id="{55B00B3F-B874-46BA-A1A9-504F817840CD}"/>
              </a:ext>
            </a:extLst>
          </p:cNvPr>
          <p:cNvSpPr>
            <a:spLocks noGrp="1"/>
          </p:cNvSpPr>
          <p:nvPr>
            <p:ph type="body" sz="quarter" idx="15"/>
          </p:nvPr>
        </p:nvSpPr>
        <p:spPr>
          <a:xfrm>
            <a:off x="7511481" y="1593881"/>
            <a:ext cx="2808000" cy="345600"/>
          </a:xfrm>
        </p:spPr>
        <p:txBody>
          <a:bodyPr/>
          <a:lstStyle/>
          <a:p>
            <a:r>
              <a:rPr lang="en-US" noProof="0"/>
              <a:t>3. Review interactions</a:t>
            </a:r>
          </a:p>
        </p:txBody>
      </p:sp>
      <p:sp>
        <p:nvSpPr>
          <p:cNvPr id="51" name="Text Placeholder 50">
            <a:extLst>
              <a:ext uri="{FF2B5EF4-FFF2-40B4-BE49-F238E27FC236}">
                <a16:creationId xmlns:a16="http://schemas.microsoft.com/office/drawing/2014/main" id="{3C58C185-3536-5792-A029-5C8D70BE9D8F}"/>
              </a:ext>
            </a:extLst>
          </p:cNvPr>
          <p:cNvSpPr>
            <a:spLocks noGrp="1"/>
          </p:cNvSpPr>
          <p:nvPr>
            <p:ph type="body" sz="quarter" idx="16"/>
          </p:nvPr>
        </p:nvSpPr>
        <p:spPr>
          <a:xfrm>
            <a:off x="7511481" y="4052218"/>
            <a:ext cx="2808000" cy="345600"/>
          </a:xfrm>
        </p:spPr>
        <p:txBody>
          <a:bodyPr/>
          <a:lstStyle/>
          <a:p>
            <a:r>
              <a:rPr lang="en-US" noProof="0"/>
              <a:t>4. Update the sales presentation</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003985" y="521099"/>
            <a:ext cx="4114944" cy="169277"/>
          </a:xfrm>
        </p:spPr>
        <p:txBody>
          <a:bodyPr/>
          <a:lstStyle/>
          <a:p>
            <a:r>
              <a:rPr lang="en-US" noProof="0"/>
              <a:t>Microsoft 365 Copilot</a:t>
            </a:r>
            <a:endParaRPr lang="en-US" i="1" noProof="0"/>
          </a:p>
        </p:txBody>
      </p:sp>
      <p:sp>
        <p:nvSpPr>
          <p:cNvPr id="52" name="Text Placeholder 51">
            <a:extLst>
              <a:ext uri="{FF2B5EF4-FFF2-40B4-BE49-F238E27FC236}">
                <a16:creationId xmlns:a16="http://schemas.microsoft.com/office/drawing/2014/main" id="{CD4BC295-4AAD-D5D8-2E10-D3894A4656FD}"/>
              </a:ext>
            </a:extLst>
          </p:cNvPr>
          <p:cNvSpPr>
            <a:spLocks noGrp="1"/>
          </p:cNvSpPr>
          <p:nvPr>
            <p:ph type="body" sz="quarter" idx="18"/>
          </p:nvPr>
        </p:nvSpPr>
        <p:spPr>
          <a:xfrm>
            <a:off x="584200" y="2032188"/>
            <a:ext cx="2808000" cy="626701"/>
          </a:xfrm>
        </p:spPr>
        <p:txBody>
          <a:bodyPr/>
          <a:lstStyle/>
          <a:p>
            <a:r>
              <a:rPr lang="en-US" noProof="0" dirty="0"/>
              <a:t>Collaborate with your team to prepare for a customer discovery session by using Microsoft 365 Copilot Chat in Loop to generate ideas and enhance collaboration.</a:t>
            </a:r>
          </a:p>
        </p:txBody>
      </p:sp>
      <p:sp>
        <p:nvSpPr>
          <p:cNvPr id="53" name="Text Placeholder 52">
            <a:extLst>
              <a:ext uri="{FF2B5EF4-FFF2-40B4-BE49-F238E27FC236}">
                <a16:creationId xmlns:a16="http://schemas.microsoft.com/office/drawing/2014/main" id="{147E457C-2D72-1219-973B-4486A63F07FB}"/>
              </a:ext>
            </a:extLst>
          </p:cNvPr>
          <p:cNvSpPr>
            <a:spLocks noGrp="1"/>
          </p:cNvSpPr>
          <p:nvPr>
            <p:ph type="body" sz="quarter" idx="19"/>
          </p:nvPr>
        </p:nvSpPr>
        <p:spPr>
          <a:xfrm>
            <a:off x="4047840" y="2032188"/>
            <a:ext cx="2808000" cy="750979"/>
          </a:xfrm>
        </p:spPr>
        <p:txBody>
          <a:bodyPr>
            <a:normAutofit/>
          </a:bodyPr>
          <a:lstStyle/>
          <a:p>
            <a:r>
              <a:rPr lang="en-US" noProof="0"/>
              <a:t>Validate your ideas and learn more about your customer by asking Copilot to summarize their online annual report. </a:t>
            </a:r>
          </a:p>
        </p:txBody>
      </p:sp>
      <p:sp>
        <p:nvSpPr>
          <p:cNvPr id="54" name="Text Placeholder 53">
            <a:extLst>
              <a:ext uri="{FF2B5EF4-FFF2-40B4-BE49-F238E27FC236}">
                <a16:creationId xmlns:a16="http://schemas.microsoft.com/office/drawing/2014/main" id="{F6E69EFD-4E42-18DB-3CCC-1B1AC765EA91}"/>
              </a:ext>
            </a:extLst>
          </p:cNvPr>
          <p:cNvSpPr>
            <a:spLocks noGrp="1"/>
          </p:cNvSpPr>
          <p:nvPr>
            <p:ph type="body" sz="quarter" idx="20"/>
          </p:nvPr>
        </p:nvSpPr>
        <p:spPr>
          <a:xfrm>
            <a:off x="7511481" y="2032188"/>
            <a:ext cx="2808000" cy="789102"/>
          </a:xfrm>
        </p:spPr>
        <p:txBody>
          <a:bodyPr>
            <a:normAutofit/>
          </a:bodyPr>
          <a:lstStyle/>
          <a:p>
            <a:r>
              <a:rPr lang="en-US" noProof="0"/>
              <a:t>Prompt Copilot to create a bulleted list of notes prior to the meeting using recent customer email threads to understand the customer asks. Have Copilot prepare a script for the call.</a:t>
            </a:r>
          </a:p>
        </p:txBody>
      </p:sp>
      <p:sp>
        <p:nvSpPr>
          <p:cNvPr id="55" name="Text Placeholder 54">
            <a:extLst>
              <a:ext uri="{FF2B5EF4-FFF2-40B4-BE49-F238E27FC236}">
                <a16:creationId xmlns:a16="http://schemas.microsoft.com/office/drawing/2014/main" id="{44442DCA-3E99-686D-6918-C54DED8F27F1}"/>
              </a:ext>
            </a:extLst>
          </p:cNvPr>
          <p:cNvSpPr>
            <a:spLocks noGrp="1"/>
          </p:cNvSpPr>
          <p:nvPr>
            <p:ph type="body" sz="quarter" idx="21"/>
          </p:nvPr>
        </p:nvSpPr>
        <p:spPr>
          <a:xfrm>
            <a:off x="584200" y="3208260"/>
            <a:ext cx="2808000" cy="626701"/>
          </a:xfrm>
        </p:spPr>
        <p:txBody>
          <a:bodyPr/>
          <a:lstStyle/>
          <a:p>
            <a:pPr lvl="0"/>
            <a:r>
              <a:rPr lang="en-US" noProof="0"/>
              <a:t>Benefit: </a:t>
            </a:r>
            <a:r>
              <a:rPr lang="en-US" b="1" noProof="0"/>
              <a:t>Brainstorm as a team </a:t>
            </a:r>
            <a:r>
              <a:rPr lang="en-US" noProof="0"/>
              <a:t>using Copilot as a key contributor of creative ideas.</a:t>
            </a:r>
          </a:p>
        </p:txBody>
      </p:sp>
      <p:sp>
        <p:nvSpPr>
          <p:cNvPr id="56" name="Text Placeholder 55">
            <a:extLst>
              <a:ext uri="{FF2B5EF4-FFF2-40B4-BE49-F238E27FC236}">
                <a16:creationId xmlns:a16="http://schemas.microsoft.com/office/drawing/2014/main" id="{F194BEBB-EF44-7BF9-107B-3C59542C7EEB}"/>
              </a:ext>
            </a:extLst>
          </p:cNvPr>
          <p:cNvSpPr>
            <a:spLocks noGrp="1"/>
          </p:cNvSpPr>
          <p:nvPr>
            <p:ph type="body" sz="quarter" idx="22"/>
          </p:nvPr>
        </p:nvSpPr>
        <p:spPr>
          <a:xfrm>
            <a:off x="584200" y="5641938"/>
            <a:ext cx="2808000" cy="626701"/>
          </a:xfrm>
        </p:spPr>
        <p:txBody>
          <a:bodyPr/>
          <a:lstStyle/>
          <a:p>
            <a:r>
              <a:rPr lang="en-US" noProof="0"/>
              <a:t>Benefit: </a:t>
            </a:r>
            <a:r>
              <a:rPr lang="en-US" b="1" noProof="0"/>
              <a:t>Improve the quality of the proposal </a:t>
            </a:r>
            <a:r>
              <a:rPr lang="en-US" noProof="0"/>
              <a:t>by asking Copilot to make improvements and focus on specific topics.</a:t>
            </a:r>
          </a:p>
        </p:txBody>
      </p:sp>
      <p:sp>
        <p:nvSpPr>
          <p:cNvPr id="57" name="Text Placeholder 56">
            <a:extLst>
              <a:ext uri="{FF2B5EF4-FFF2-40B4-BE49-F238E27FC236}">
                <a16:creationId xmlns:a16="http://schemas.microsoft.com/office/drawing/2014/main" id="{7CFD27D4-8502-6940-A00F-A79E86C0C844}"/>
              </a:ext>
            </a:extLst>
          </p:cNvPr>
          <p:cNvSpPr>
            <a:spLocks noGrp="1"/>
          </p:cNvSpPr>
          <p:nvPr>
            <p:ph type="body" sz="quarter" idx="23"/>
          </p:nvPr>
        </p:nvSpPr>
        <p:spPr>
          <a:xfrm>
            <a:off x="4047840" y="3208260"/>
            <a:ext cx="2808000" cy="626701"/>
          </a:xfrm>
        </p:spPr>
        <p:txBody>
          <a:bodyPr>
            <a:normAutofit lnSpcReduction="10000"/>
          </a:bodyPr>
          <a:lstStyle/>
          <a:p>
            <a:r>
              <a:rPr lang="en-US" noProof="0"/>
              <a:t>Benefit: </a:t>
            </a:r>
            <a:r>
              <a:rPr lang="en-US" b="1" noProof="0"/>
              <a:t>Rapidly pulling information </a:t>
            </a:r>
            <a:r>
              <a:rPr lang="en-US" noProof="0"/>
              <a:t>such as IT spending changes and new product releases from lengthy documents can save time and deepen knowledge.</a:t>
            </a:r>
          </a:p>
        </p:txBody>
      </p:sp>
      <p:sp>
        <p:nvSpPr>
          <p:cNvPr id="58" name="Text Placeholder 57">
            <a:extLst>
              <a:ext uri="{FF2B5EF4-FFF2-40B4-BE49-F238E27FC236}">
                <a16:creationId xmlns:a16="http://schemas.microsoft.com/office/drawing/2014/main" id="{E4E4F28A-0368-9065-B5F3-9D0D8A71B912}"/>
              </a:ext>
            </a:extLst>
          </p:cNvPr>
          <p:cNvSpPr>
            <a:spLocks noGrp="1"/>
          </p:cNvSpPr>
          <p:nvPr>
            <p:ph type="body" sz="quarter" idx="24"/>
          </p:nvPr>
        </p:nvSpPr>
        <p:spPr>
          <a:xfrm>
            <a:off x="4047840" y="5641938"/>
            <a:ext cx="2808000" cy="626701"/>
          </a:xfrm>
        </p:spPr>
        <p:txBody>
          <a:bodyPr/>
          <a:lstStyle/>
          <a:p>
            <a:r>
              <a:rPr lang="en-US" noProof="0"/>
              <a:t>Benefit: </a:t>
            </a:r>
            <a:r>
              <a:rPr lang="en-US" b="1" noProof="0"/>
              <a:t>Avoid listening to meeting recordings </a:t>
            </a:r>
            <a:r>
              <a:rPr lang="en-US" noProof="0"/>
              <a:t>and spend that time improving the proposal.</a:t>
            </a:r>
          </a:p>
        </p:txBody>
      </p:sp>
      <p:sp>
        <p:nvSpPr>
          <p:cNvPr id="59" name="Text Placeholder 58">
            <a:extLst>
              <a:ext uri="{FF2B5EF4-FFF2-40B4-BE49-F238E27FC236}">
                <a16:creationId xmlns:a16="http://schemas.microsoft.com/office/drawing/2014/main" id="{6AC2E030-D3C3-3051-E607-BA95803C8F43}"/>
              </a:ext>
            </a:extLst>
          </p:cNvPr>
          <p:cNvSpPr>
            <a:spLocks noGrp="1"/>
          </p:cNvSpPr>
          <p:nvPr>
            <p:ph type="body" sz="quarter" idx="25"/>
          </p:nvPr>
        </p:nvSpPr>
        <p:spPr>
          <a:xfrm>
            <a:off x="7511481" y="3208260"/>
            <a:ext cx="2808000" cy="626701"/>
          </a:xfrm>
        </p:spPr>
        <p:txBody>
          <a:bodyPr>
            <a:normAutofit lnSpcReduction="10000"/>
          </a:bodyPr>
          <a:lstStyle/>
          <a:p>
            <a:r>
              <a:rPr lang="en-US" noProof="0"/>
              <a:t>Benefit: </a:t>
            </a:r>
            <a:r>
              <a:rPr lang="en-US" b="1" noProof="0"/>
              <a:t>Save time searching </a:t>
            </a:r>
            <a:r>
              <a:rPr lang="en-US" noProof="0"/>
              <a:t>for information in chats and emails and get a more complete picture than you may have if you quickly scanned the threads.</a:t>
            </a:r>
          </a:p>
        </p:txBody>
      </p:sp>
      <p:sp>
        <p:nvSpPr>
          <p:cNvPr id="60" name="Text Placeholder 59">
            <a:extLst>
              <a:ext uri="{FF2B5EF4-FFF2-40B4-BE49-F238E27FC236}">
                <a16:creationId xmlns:a16="http://schemas.microsoft.com/office/drawing/2014/main" id="{F13999BA-336A-D46B-C3AD-55D6C74A9046}"/>
              </a:ext>
            </a:extLst>
          </p:cNvPr>
          <p:cNvSpPr>
            <a:spLocks noGrp="1"/>
          </p:cNvSpPr>
          <p:nvPr>
            <p:ph type="body" sz="quarter" idx="26"/>
          </p:nvPr>
        </p:nvSpPr>
        <p:spPr>
          <a:xfrm>
            <a:off x="7511481" y="5641938"/>
            <a:ext cx="2808000" cy="626701"/>
          </a:xfrm>
        </p:spPr>
        <p:txBody>
          <a:bodyPr/>
          <a:lstStyle/>
          <a:p>
            <a:r>
              <a:rPr lang="en-US" noProof="0"/>
              <a:t>Benefit: </a:t>
            </a:r>
            <a:r>
              <a:rPr lang="en-US" b="1" noProof="0"/>
              <a:t>Quickly personalize pitch presentations </a:t>
            </a:r>
            <a:br>
              <a:rPr lang="en-US" noProof="0"/>
            </a:br>
            <a:r>
              <a:rPr lang="en-US" noProof="0"/>
              <a:t>with talking points and data specific to your customer.</a:t>
            </a:r>
          </a:p>
        </p:txBody>
      </p:sp>
      <p:sp>
        <p:nvSpPr>
          <p:cNvPr id="61" name="Text Placeholder 60">
            <a:extLst>
              <a:ext uri="{FF2B5EF4-FFF2-40B4-BE49-F238E27FC236}">
                <a16:creationId xmlns:a16="http://schemas.microsoft.com/office/drawing/2014/main" id="{16F46FA5-DC85-B1D8-4C8B-59D740D2CA52}"/>
              </a:ext>
            </a:extLst>
          </p:cNvPr>
          <p:cNvSpPr>
            <a:spLocks noGrp="1"/>
          </p:cNvSpPr>
          <p:nvPr>
            <p:ph type="body" sz="quarter" idx="27"/>
          </p:nvPr>
        </p:nvSpPr>
        <p:spPr>
          <a:xfrm>
            <a:off x="584200" y="4488366"/>
            <a:ext cx="2808000" cy="626701"/>
          </a:xfrm>
        </p:spPr>
        <p:txBody>
          <a:bodyPr/>
          <a:lstStyle/>
          <a:p>
            <a:r>
              <a:rPr lang="en-US" noProof="0"/>
              <a:t>Create the final proposal by prompting Copilot in Word to generate a draft, adding information from the customer meeting to the prompt to enhance the draft.</a:t>
            </a:r>
          </a:p>
        </p:txBody>
      </p:sp>
      <p:sp>
        <p:nvSpPr>
          <p:cNvPr id="62" name="Text Placeholder 61">
            <a:extLst>
              <a:ext uri="{FF2B5EF4-FFF2-40B4-BE49-F238E27FC236}">
                <a16:creationId xmlns:a16="http://schemas.microsoft.com/office/drawing/2014/main" id="{EC5658F3-CFD3-1398-AE1D-240C87ADAAA0}"/>
              </a:ext>
            </a:extLst>
          </p:cNvPr>
          <p:cNvSpPr>
            <a:spLocks noGrp="1"/>
          </p:cNvSpPr>
          <p:nvPr>
            <p:ph type="body" sz="quarter" idx="28"/>
          </p:nvPr>
        </p:nvSpPr>
        <p:spPr>
          <a:xfrm>
            <a:off x="4047841" y="4488366"/>
            <a:ext cx="2808000" cy="863492"/>
          </a:xfrm>
        </p:spPr>
        <p:txBody>
          <a:bodyPr>
            <a:normAutofit/>
          </a:bodyPr>
          <a:lstStyle/>
          <a:p>
            <a:r>
              <a:rPr lang="en-US" noProof="0" dirty="0"/>
              <a:t>After the meeting is over, review the meeting recap from Copilot in Teams for key points and action items. Use Teams Rooms for the meeting to enable a transcript with proper attributions from a conference room.</a:t>
            </a:r>
          </a:p>
        </p:txBody>
      </p:sp>
      <p:sp>
        <p:nvSpPr>
          <p:cNvPr id="63" name="Text Placeholder 62">
            <a:extLst>
              <a:ext uri="{FF2B5EF4-FFF2-40B4-BE49-F238E27FC236}">
                <a16:creationId xmlns:a16="http://schemas.microsoft.com/office/drawing/2014/main" id="{59A8601B-EACD-9122-EE3A-D6B0BC7CC504}"/>
              </a:ext>
            </a:extLst>
          </p:cNvPr>
          <p:cNvSpPr>
            <a:spLocks noGrp="1"/>
          </p:cNvSpPr>
          <p:nvPr>
            <p:ph type="body" sz="quarter" idx="29"/>
          </p:nvPr>
        </p:nvSpPr>
        <p:spPr>
          <a:xfrm>
            <a:off x="7511481" y="4488366"/>
            <a:ext cx="2808000" cy="931602"/>
          </a:xfrm>
        </p:spPr>
        <p:txBody>
          <a:bodyPr>
            <a:normAutofit/>
          </a:bodyPr>
          <a:lstStyle/>
          <a:p>
            <a:r>
              <a:rPr lang="en-US" noProof="0"/>
              <a:t>Use Copilot in PowerPoint to add a new </a:t>
            </a:r>
            <a:br>
              <a:rPr lang="en-US" noProof="0"/>
            </a:br>
            <a:r>
              <a:rPr lang="en-US" noProof="0"/>
              <a:t>slide to the presentation deck tailored to the specific interests and needs of the customer using details copied from the email summary and visuals relevant to their industry.</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84666"/>
          </a:xfrm>
        </p:spPr>
        <p:txBody>
          <a:bodyPr/>
          <a:lstStyle/>
          <a:p>
            <a:r>
              <a:rPr lang="en-US" sz="1200" noProof="0"/>
              <a:t>Buy</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5"/>
            <a:ext cx="987666" cy="219456"/>
            <a:chOff x="1198144" y="862657"/>
            <a:chExt cx="987666" cy="211017"/>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987666" cy="211017"/>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2730126" y="1132755"/>
            <a:ext cx="1253737" cy="219456"/>
            <a:chOff x="2707850" y="862656"/>
            <a:chExt cx="1253737" cy="219456"/>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6"/>
              <a:ext cx="1253737"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Revenue per sale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30" name="Group 29">
            <a:extLst>
              <a:ext uri="{FF2B5EF4-FFF2-40B4-BE49-F238E27FC236}">
                <a16:creationId xmlns:a16="http://schemas.microsoft.com/office/drawing/2014/main" id="{438D29EB-9608-5B80-E250-46640E189535}"/>
              </a:ext>
            </a:extLst>
          </p:cNvPr>
          <p:cNvGrpSpPr/>
          <p:nvPr/>
        </p:nvGrpSpPr>
        <p:grpSpPr>
          <a:xfrm>
            <a:off x="4053693" y="1135247"/>
            <a:ext cx="1603430" cy="211018"/>
            <a:chOff x="4582885" y="862657"/>
            <a:chExt cx="1603430" cy="211018"/>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1603430"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Opportunities pursued</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88" name="Group 287">
            <a:extLst>
              <a:ext uri="{FF2B5EF4-FFF2-40B4-BE49-F238E27FC236}">
                <a16:creationId xmlns:a16="http://schemas.microsoft.com/office/drawing/2014/main" id="{D8A4E56D-30D2-914B-CAFD-D139B45A5F27}"/>
              </a:ext>
            </a:extLst>
          </p:cNvPr>
          <p:cNvGrpSpPr/>
          <p:nvPr/>
        </p:nvGrpSpPr>
        <p:grpSpPr>
          <a:xfrm>
            <a:off x="804187" y="2761669"/>
            <a:ext cx="2368026" cy="360000"/>
            <a:chOff x="3277688" y="2657420"/>
            <a:chExt cx="2368026" cy="360000"/>
          </a:xfrm>
        </p:grpSpPr>
        <p:grpSp>
          <p:nvGrpSpPr>
            <p:cNvPr id="289" name="Group 288">
              <a:extLst>
                <a:ext uri="{FF2B5EF4-FFF2-40B4-BE49-F238E27FC236}">
                  <a16:creationId xmlns:a16="http://schemas.microsoft.com/office/drawing/2014/main" id="{DE48B6D8-8184-6142-323B-731B7F700708}"/>
                </a:ext>
              </a:extLst>
            </p:cNvPr>
            <p:cNvGrpSpPr>
              <a:grpSpLocks noChangeAspect="1"/>
            </p:cNvGrpSpPr>
            <p:nvPr/>
          </p:nvGrpSpPr>
          <p:grpSpPr>
            <a:xfrm>
              <a:off x="3277688" y="2657420"/>
              <a:ext cx="360000" cy="360000"/>
              <a:chOff x="2746466" y="3838485"/>
              <a:chExt cx="396000" cy="396000"/>
            </a:xfrm>
          </p:grpSpPr>
          <p:sp>
            <p:nvSpPr>
              <p:cNvPr id="291" name="Oval 290">
                <a:extLst>
                  <a:ext uri="{FF2B5EF4-FFF2-40B4-BE49-F238E27FC236}">
                    <a16:creationId xmlns:a16="http://schemas.microsoft.com/office/drawing/2014/main" id="{ECCF8FE9-6EF9-C7BD-53FE-F044B6ECE429}"/>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292" name="Graphic 291">
                <a:extLst>
                  <a:ext uri="{FF2B5EF4-FFF2-40B4-BE49-F238E27FC236}">
                    <a16:creationId xmlns:a16="http://schemas.microsoft.com/office/drawing/2014/main" id="{EF9F4CE9-AE06-5468-A431-CE751531794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38176" y="3904068"/>
                <a:ext cx="229999" cy="229999"/>
              </a:xfrm>
              <a:prstGeom prst="rect">
                <a:avLst/>
              </a:prstGeom>
              <a:effectLst/>
            </p:spPr>
          </p:pic>
        </p:grpSp>
        <p:sp>
          <p:nvSpPr>
            <p:cNvPr id="290" name="TextBox 289">
              <a:extLst>
                <a:ext uri="{FF2B5EF4-FFF2-40B4-BE49-F238E27FC236}">
                  <a16:creationId xmlns:a16="http://schemas.microsoft.com/office/drawing/2014/main" id="{FAE7F00F-C0C8-097D-5470-9359B485B060}"/>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93" name="Group 292">
            <a:extLst>
              <a:ext uri="{FF2B5EF4-FFF2-40B4-BE49-F238E27FC236}">
                <a16:creationId xmlns:a16="http://schemas.microsoft.com/office/drawing/2014/main" id="{0F7B8E84-525F-822B-92B9-1E0DF5E42CF5}"/>
              </a:ext>
            </a:extLst>
          </p:cNvPr>
          <p:cNvGrpSpPr/>
          <p:nvPr/>
        </p:nvGrpSpPr>
        <p:grpSpPr>
          <a:xfrm>
            <a:off x="804187" y="5311247"/>
            <a:ext cx="2351135" cy="360000"/>
            <a:chOff x="588263" y="2657420"/>
            <a:chExt cx="2351135" cy="360000"/>
          </a:xfrm>
        </p:grpSpPr>
        <p:pic>
          <p:nvPicPr>
            <p:cNvPr id="294" name="Picture 293">
              <a:extLst>
                <a:ext uri="{FF2B5EF4-FFF2-40B4-BE49-F238E27FC236}">
                  <a16:creationId xmlns:a16="http://schemas.microsoft.com/office/drawing/2014/main" id="{7A8D47DB-9412-8B76-793C-2789B5DEB0B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5" name="TextBox 294">
              <a:extLst>
                <a:ext uri="{FF2B5EF4-FFF2-40B4-BE49-F238E27FC236}">
                  <a16:creationId xmlns:a16="http://schemas.microsoft.com/office/drawing/2014/main" id="{3CE8E928-0A20-5E62-2BA5-C0894EE338C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96" name="Group 295">
            <a:extLst>
              <a:ext uri="{FF2B5EF4-FFF2-40B4-BE49-F238E27FC236}">
                <a16:creationId xmlns:a16="http://schemas.microsoft.com/office/drawing/2014/main" id="{5E2E43F8-93DA-68C6-B08C-959F5CF66E3A}"/>
              </a:ext>
            </a:extLst>
          </p:cNvPr>
          <p:cNvGrpSpPr/>
          <p:nvPr/>
        </p:nvGrpSpPr>
        <p:grpSpPr>
          <a:xfrm>
            <a:off x="4276273" y="2761669"/>
            <a:ext cx="2351135" cy="360000"/>
            <a:chOff x="588263" y="1217924"/>
            <a:chExt cx="2351135" cy="360000"/>
          </a:xfrm>
        </p:grpSpPr>
        <p:pic>
          <p:nvPicPr>
            <p:cNvPr id="297" name="Picture 296" descr="Zip Co logo SVG free download, id: 101874 - Brandlogos.net">
              <a:hlinkClick r:id="rId9"/>
              <a:extLst>
                <a:ext uri="{FF2B5EF4-FFF2-40B4-BE49-F238E27FC236}">
                  <a16:creationId xmlns:a16="http://schemas.microsoft.com/office/drawing/2014/main" id="{054ABB69-F6BC-457E-AF3D-5A99CD641C3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8" name="TextBox 297">
              <a:extLst>
                <a:ext uri="{FF2B5EF4-FFF2-40B4-BE49-F238E27FC236}">
                  <a16:creationId xmlns:a16="http://schemas.microsoft.com/office/drawing/2014/main" id="{8884F502-A64A-7CFF-E2C4-FAC8417D96C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99" name="Group 298">
            <a:extLst>
              <a:ext uri="{FF2B5EF4-FFF2-40B4-BE49-F238E27FC236}">
                <a16:creationId xmlns:a16="http://schemas.microsoft.com/office/drawing/2014/main" id="{1FBD54AE-5511-7BF4-53CA-498D9E0E87AC}"/>
              </a:ext>
            </a:extLst>
          </p:cNvPr>
          <p:cNvGrpSpPr/>
          <p:nvPr/>
        </p:nvGrpSpPr>
        <p:grpSpPr>
          <a:xfrm>
            <a:off x="4276273" y="5311247"/>
            <a:ext cx="2351135" cy="360000"/>
            <a:chOff x="588263" y="3617084"/>
            <a:chExt cx="2351135" cy="360000"/>
          </a:xfrm>
        </p:grpSpPr>
        <p:pic>
          <p:nvPicPr>
            <p:cNvPr id="300" name="Picture 299">
              <a:extLst>
                <a:ext uri="{FF2B5EF4-FFF2-40B4-BE49-F238E27FC236}">
                  <a16:creationId xmlns:a16="http://schemas.microsoft.com/office/drawing/2014/main" id="{8BE72396-A052-D45C-011C-A84F61D0DC4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01" name="TextBox 300">
              <a:extLst>
                <a:ext uri="{FF2B5EF4-FFF2-40B4-BE49-F238E27FC236}">
                  <a16:creationId xmlns:a16="http://schemas.microsoft.com/office/drawing/2014/main" id="{51811FF2-DDE9-3047-ACB5-89828EB955A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lang="en-US" sz="900" noProof="0">
                <a:solidFill>
                  <a:srgbClr val="0078D4"/>
                </a:solidFill>
                <a:latin typeface="Segoe UI Semibold"/>
              </a:endParaRPr>
            </a:p>
          </p:txBody>
        </p:sp>
      </p:grpSp>
      <p:grpSp>
        <p:nvGrpSpPr>
          <p:cNvPr id="302" name="Group 301">
            <a:extLst>
              <a:ext uri="{FF2B5EF4-FFF2-40B4-BE49-F238E27FC236}">
                <a16:creationId xmlns:a16="http://schemas.microsoft.com/office/drawing/2014/main" id="{02F59D47-90FD-78E7-EA0D-88073C662D6E}"/>
              </a:ext>
            </a:extLst>
          </p:cNvPr>
          <p:cNvGrpSpPr/>
          <p:nvPr/>
        </p:nvGrpSpPr>
        <p:grpSpPr>
          <a:xfrm>
            <a:off x="7739914" y="2761669"/>
            <a:ext cx="2351135" cy="360000"/>
            <a:chOff x="588263" y="1217924"/>
            <a:chExt cx="2351135" cy="360000"/>
          </a:xfrm>
        </p:grpSpPr>
        <p:pic>
          <p:nvPicPr>
            <p:cNvPr id="303" name="Picture 302" descr="Zip Co logo SVG free download, id: 101874 - Brandlogos.net">
              <a:hlinkClick r:id="rId9"/>
              <a:extLst>
                <a:ext uri="{FF2B5EF4-FFF2-40B4-BE49-F238E27FC236}">
                  <a16:creationId xmlns:a16="http://schemas.microsoft.com/office/drawing/2014/main" id="{3DACCAC9-4B9D-343E-3B54-936D1D11BA9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04" name="TextBox 303">
              <a:extLst>
                <a:ext uri="{FF2B5EF4-FFF2-40B4-BE49-F238E27FC236}">
                  <a16:creationId xmlns:a16="http://schemas.microsoft.com/office/drawing/2014/main" id="{A976C510-FF93-38C3-A81B-41FF043C5B6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305" name="Group 304">
            <a:extLst>
              <a:ext uri="{FF2B5EF4-FFF2-40B4-BE49-F238E27FC236}">
                <a16:creationId xmlns:a16="http://schemas.microsoft.com/office/drawing/2014/main" id="{2E54DA06-0FEB-4246-3508-4C2A447CCC89}"/>
              </a:ext>
            </a:extLst>
          </p:cNvPr>
          <p:cNvGrpSpPr/>
          <p:nvPr/>
        </p:nvGrpSpPr>
        <p:grpSpPr>
          <a:xfrm>
            <a:off x="7739914" y="5311247"/>
            <a:ext cx="2351135" cy="360000"/>
            <a:chOff x="588263" y="2177588"/>
            <a:chExt cx="2351135" cy="360000"/>
          </a:xfrm>
        </p:grpSpPr>
        <p:pic>
          <p:nvPicPr>
            <p:cNvPr id="306" name="Picture 305">
              <a:extLst>
                <a:ext uri="{FF2B5EF4-FFF2-40B4-BE49-F238E27FC236}">
                  <a16:creationId xmlns:a16="http://schemas.microsoft.com/office/drawing/2014/main" id="{AD87AF1F-C424-402E-8AE5-645134DC602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07" name="TextBox 306">
              <a:extLst>
                <a:ext uri="{FF2B5EF4-FFF2-40B4-BE49-F238E27FC236}">
                  <a16:creationId xmlns:a16="http://schemas.microsoft.com/office/drawing/2014/main" id="{6BBB67A9-D021-5E8C-C3BA-415ACDFD7E06}"/>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08" name="Text Placeholder 60">
            <a:extLst>
              <a:ext uri="{FF2B5EF4-FFF2-40B4-BE49-F238E27FC236}">
                <a16:creationId xmlns:a16="http://schemas.microsoft.com/office/drawing/2014/main" id="{66A0496E-9D1D-A2A7-F243-B8A97401ED40}"/>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09" name="Text Placeholder 61">
            <a:extLst>
              <a:ext uri="{FF2B5EF4-FFF2-40B4-BE49-F238E27FC236}">
                <a16:creationId xmlns:a16="http://schemas.microsoft.com/office/drawing/2014/main" id="{A08068A2-EA7E-874C-B7D0-5FEEBD8E2FC4}"/>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310" name="Text Placeholder 62">
            <a:extLst>
              <a:ext uri="{FF2B5EF4-FFF2-40B4-BE49-F238E27FC236}">
                <a16:creationId xmlns:a16="http://schemas.microsoft.com/office/drawing/2014/main" id="{18B251EC-B9C4-4211-93DA-E500F27E248F}"/>
              </a:ext>
            </a:extLst>
          </p:cNvPr>
          <p:cNvSpPr>
            <a:spLocks noGrp="1"/>
          </p:cNvSpPr>
          <p:nvPr>
            <p:ph type="body" sz="quarter" idx="40"/>
          </p:nvPr>
        </p:nvSpPr>
        <p:spPr>
          <a:xfrm>
            <a:off x="11760200" y="357645"/>
            <a:ext cx="127000" cy="125999"/>
          </a:xfrm>
        </p:spPr>
        <p:txBody>
          <a:bodyPr/>
          <a:lstStyle/>
          <a:p>
            <a:endParaRPr lang="en-US" noProof="0"/>
          </a:p>
        </p:txBody>
      </p:sp>
      <p:pic>
        <p:nvPicPr>
          <p:cNvPr id="311" name="Picture 310">
            <a:extLst>
              <a:ext uri="{FF2B5EF4-FFF2-40B4-BE49-F238E27FC236}">
                <a16:creationId xmlns:a16="http://schemas.microsoft.com/office/drawing/2014/main" id="{2CCB4217-DC29-1ED3-F33A-A7E4E713903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grpSp>
        <p:nvGrpSpPr>
          <p:cNvPr id="2" name="Group 1">
            <a:extLst>
              <a:ext uri="{FF2B5EF4-FFF2-40B4-BE49-F238E27FC236}">
                <a16:creationId xmlns:a16="http://schemas.microsoft.com/office/drawing/2014/main" id="{584262B5-3E11-175D-78D4-9BD794563292}"/>
              </a:ext>
            </a:extLst>
          </p:cNvPr>
          <p:cNvGrpSpPr/>
          <p:nvPr/>
        </p:nvGrpSpPr>
        <p:grpSpPr>
          <a:xfrm>
            <a:off x="8868697" y="1127774"/>
            <a:ext cx="1450784" cy="216000"/>
            <a:chOff x="1194743" y="1140160"/>
            <a:chExt cx="1450784" cy="216000"/>
          </a:xfrm>
        </p:grpSpPr>
        <p:sp>
          <p:nvSpPr>
            <p:cNvPr id="5" name="Rectangle: Rounded Corners 6">
              <a:extLst>
                <a:ext uri="{FF2B5EF4-FFF2-40B4-BE49-F238E27FC236}">
                  <a16:creationId xmlns:a16="http://schemas.microsoft.com/office/drawing/2014/main" id="{9B41CD7F-3503-2FBA-9EB8-FC182657812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 name="Graphic 5">
              <a:extLst>
                <a:ext uri="{FF2B5EF4-FFF2-40B4-BE49-F238E27FC236}">
                  <a16:creationId xmlns:a16="http://schemas.microsoft.com/office/drawing/2014/main" id="{70539509-F32A-BD91-AB3B-2A1D0B391A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8" name="Graphic 2">
            <a:hlinkClick r:id="rId14"/>
            <a:extLst>
              <a:ext uri="{FF2B5EF4-FFF2-40B4-BE49-F238E27FC236}">
                <a16:creationId xmlns:a16="http://schemas.microsoft.com/office/drawing/2014/main" id="{922A7B4A-BAFB-668A-5EA6-C6FFD49377AB}"/>
              </a:ext>
            </a:extLst>
          </p:cNvPr>
          <p:cNvSpPr/>
          <p:nvPr/>
        </p:nvSpPr>
        <p:spPr>
          <a:xfrm>
            <a:off x="6963331" y="42457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3" name="TextBox 2">
            <a:hlinkClick r:id="rId15"/>
            <a:extLst>
              <a:ext uri="{FF2B5EF4-FFF2-40B4-BE49-F238E27FC236}">
                <a16:creationId xmlns:a16="http://schemas.microsoft.com/office/drawing/2014/main" id="{E26579A5-1377-FE37-E849-F8F32C55BEF2}"/>
              </a:ext>
            </a:extLst>
          </p:cNvPr>
          <p:cNvSpPr txBox="1"/>
          <p:nvPr/>
        </p:nvSpPr>
        <p:spPr>
          <a:xfrm>
            <a:off x="7642157" y="6242849"/>
            <a:ext cx="1516441"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Add a slide</a:t>
            </a:r>
            <a:endParaRPr lang="en-US" sz="1000" u="sng" noProof="0">
              <a:solidFill>
                <a:srgbClr val="0070C0"/>
              </a:solidFill>
            </a:endParaRPr>
          </a:p>
        </p:txBody>
      </p:sp>
      <p:sp>
        <p:nvSpPr>
          <p:cNvPr id="7" name="TextBox 6">
            <a:hlinkClick r:id="rId16"/>
            <a:extLst>
              <a:ext uri="{FF2B5EF4-FFF2-40B4-BE49-F238E27FC236}">
                <a16:creationId xmlns:a16="http://schemas.microsoft.com/office/drawing/2014/main" id="{43B642F1-65E6-E17D-7447-250BF78F914F}"/>
              </a:ext>
            </a:extLst>
          </p:cNvPr>
          <p:cNvSpPr txBox="1"/>
          <p:nvPr/>
        </p:nvSpPr>
        <p:spPr>
          <a:xfrm>
            <a:off x="7639041" y="3813117"/>
            <a:ext cx="2047035"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Prep for that meeting</a:t>
            </a:r>
            <a:endParaRPr lang="en-US" sz="900" u="sng" noProof="0">
              <a:solidFill>
                <a:srgbClr val="0070C0"/>
              </a:solidFill>
            </a:endParaRPr>
          </a:p>
        </p:txBody>
      </p:sp>
      <p:sp>
        <p:nvSpPr>
          <p:cNvPr id="9" name="TextBox 8">
            <a:hlinkClick r:id="rId17"/>
            <a:extLst>
              <a:ext uri="{FF2B5EF4-FFF2-40B4-BE49-F238E27FC236}">
                <a16:creationId xmlns:a16="http://schemas.microsoft.com/office/drawing/2014/main" id="{B5BBC8A6-CAE1-990D-032C-200711927BF1}"/>
              </a:ext>
            </a:extLst>
          </p:cNvPr>
          <p:cNvSpPr txBox="1"/>
          <p:nvPr/>
        </p:nvSpPr>
        <p:spPr>
          <a:xfrm>
            <a:off x="4164477" y="6212879"/>
            <a:ext cx="2603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Summarize meetings and videos</a:t>
            </a:r>
            <a:endParaRPr lang="en-US" sz="1000" u="sng" noProof="0">
              <a:solidFill>
                <a:srgbClr val="0070C0"/>
              </a:solidFill>
            </a:endParaRPr>
          </a:p>
        </p:txBody>
      </p:sp>
      <p:sp>
        <p:nvSpPr>
          <p:cNvPr id="11" name="TextBox 10">
            <a:hlinkClick r:id="rId18"/>
            <a:extLst>
              <a:ext uri="{FF2B5EF4-FFF2-40B4-BE49-F238E27FC236}">
                <a16:creationId xmlns:a16="http://schemas.microsoft.com/office/drawing/2014/main" id="{8A52918B-18A7-75F3-02B3-47A0A515C320}"/>
              </a:ext>
            </a:extLst>
          </p:cNvPr>
          <p:cNvSpPr txBox="1"/>
          <p:nvPr/>
        </p:nvSpPr>
        <p:spPr>
          <a:xfrm>
            <a:off x="705039" y="6212878"/>
            <a:ext cx="2135200"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Improve this document</a:t>
            </a:r>
            <a:endParaRPr lang="en-US" sz="1000" u="sng" noProof="0">
              <a:solidFill>
                <a:srgbClr val="0070C0"/>
              </a:solidFill>
            </a:endParaRPr>
          </a:p>
        </p:txBody>
      </p:sp>
      <p:sp>
        <p:nvSpPr>
          <p:cNvPr id="12" name="TextBox 11">
            <a:hlinkClick r:id="rId19"/>
            <a:extLst>
              <a:ext uri="{FF2B5EF4-FFF2-40B4-BE49-F238E27FC236}">
                <a16:creationId xmlns:a16="http://schemas.microsoft.com/office/drawing/2014/main" id="{D3E84A55-7AEF-4DC1-DCED-000E023A4B33}"/>
              </a:ext>
            </a:extLst>
          </p:cNvPr>
          <p:cNvSpPr txBox="1"/>
          <p:nvPr/>
        </p:nvSpPr>
        <p:spPr>
          <a:xfrm>
            <a:off x="702366" y="3776002"/>
            <a:ext cx="2029402"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Brainstorm strategies</a:t>
            </a:r>
            <a:endParaRPr lang="en-US" sz="1000" u="sng" noProof="0">
              <a:solidFill>
                <a:srgbClr val="0070C0"/>
              </a:solidFill>
            </a:endParaRPr>
          </a:p>
        </p:txBody>
      </p:sp>
    </p:spTree>
    <p:extLst>
      <p:ext uri="{BB962C8B-B14F-4D97-AF65-F5344CB8AC3E}">
        <p14:creationId xmlns:p14="http://schemas.microsoft.com/office/powerpoint/2010/main" val="36283117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dirty="0">
                <a:solidFill>
                  <a:srgbClr val="0078D4"/>
                </a:solidFill>
              </a:rPr>
              <a:t>Sales | </a:t>
            </a:r>
            <a:r>
              <a:rPr lang="en-US" noProof="0" dirty="0"/>
              <a:t>Quicker customer response and CRM Updates</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Review customer history</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dirty="0"/>
              <a:t>6. Update CRM</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Research product info</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Share response</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dirty="0"/>
              <a:t>3. Brainstorm questions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Draft proposed response</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dirty="0"/>
              <a:t>Microsoft 365 Copilot Chat and Copilot Studio</a:t>
            </a:r>
            <a:endParaRPr lang="en-US" sz="800" i="1" noProof="0" dirty="0"/>
          </a:p>
        </p:txBody>
      </p:sp>
      <p:sp>
        <p:nvSpPr>
          <p:cNvPr id="12" name="Text Placeholder 11">
            <a:extLst>
              <a:ext uri="{FF2B5EF4-FFF2-40B4-BE49-F238E27FC236}">
                <a16:creationId xmlns:a16="http://schemas.microsoft.com/office/drawing/2014/main" id="{4DE598EE-5406-B032-5748-83EC5542E8D8}"/>
              </a:ext>
            </a:extLst>
          </p:cNvPr>
          <p:cNvSpPr>
            <a:spLocks noGrp="1"/>
          </p:cNvSpPr>
          <p:nvPr>
            <p:ph type="body" sz="quarter" idx="18"/>
          </p:nvPr>
        </p:nvSpPr>
        <p:spPr>
          <a:xfrm>
            <a:off x="584200" y="2032188"/>
            <a:ext cx="2808000" cy="626701"/>
          </a:xfrm>
        </p:spPr>
        <p:txBody>
          <a:bodyPr/>
          <a:lstStyle/>
          <a:p>
            <a:r>
              <a:rPr lang="en-US" noProof="0"/>
              <a:t>Prompt Copilot to summarize email threads and meetings with the customer. With Copilot for Sales, view a summary of the opportunity.</a:t>
            </a:r>
          </a:p>
        </p:txBody>
      </p:sp>
      <p:sp>
        <p:nvSpPr>
          <p:cNvPr id="13" name="Text Placeholder 12">
            <a:extLst>
              <a:ext uri="{FF2B5EF4-FFF2-40B4-BE49-F238E27FC236}">
                <a16:creationId xmlns:a16="http://schemas.microsoft.com/office/drawing/2014/main" id="{4516C6C2-314E-AF2C-89EC-42F58B9E3182}"/>
              </a:ext>
            </a:extLst>
          </p:cNvPr>
          <p:cNvSpPr>
            <a:spLocks noGrp="1"/>
          </p:cNvSpPr>
          <p:nvPr>
            <p:ph type="body" sz="quarter" idx="19"/>
          </p:nvPr>
        </p:nvSpPr>
        <p:spPr>
          <a:xfrm>
            <a:off x="4047840" y="2032188"/>
            <a:ext cx="2808000" cy="626701"/>
          </a:xfrm>
        </p:spPr>
        <p:txBody>
          <a:bodyPr/>
          <a:lstStyle/>
          <a:p>
            <a:r>
              <a:rPr lang="en-US" noProof="0" dirty="0"/>
              <a:t>Ask Copilot to gather product information from the Web and create a summary of the issues and suggested next steps. </a:t>
            </a:r>
          </a:p>
        </p:txBody>
      </p:sp>
      <p:sp>
        <p:nvSpPr>
          <p:cNvPr id="14" name="Text Placeholder 13">
            <a:extLst>
              <a:ext uri="{FF2B5EF4-FFF2-40B4-BE49-F238E27FC236}">
                <a16:creationId xmlns:a16="http://schemas.microsoft.com/office/drawing/2014/main" id="{C9FA463C-455D-FF7D-0F9A-37A232CBD565}"/>
              </a:ext>
            </a:extLst>
          </p:cNvPr>
          <p:cNvSpPr>
            <a:spLocks noGrp="1"/>
          </p:cNvSpPr>
          <p:nvPr>
            <p:ph type="body" sz="quarter" idx="20"/>
          </p:nvPr>
        </p:nvSpPr>
        <p:spPr>
          <a:xfrm>
            <a:off x="7511481" y="2032188"/>
            <a:ext cx="2808000" cy="626701"/>
          </a:xfrm>
        </p:spPr>
        <p:txBody>
          <a:bodyPr/>
          <a:lstStyle/>
          <a:p>
            <a:r>
              <a:rPr lang="en-US" noProof="0" dirty="0"/>
              <a:t>Use Copilot to suggest questions to ask the product team based on the customer request and potential solutions.</a:t>
            </a:r>
          </a:p>
        </p:txBody>
      </p:sp>
      <p:sp>
        <p:nvSpPr>
          <p:cNvPr id="147" name="Text Placeholder 146">
            <a:extLst>
              <a:ext uri="{FF2B5EF4-FFF2-40B4-BE49-F238E27FC236}">
                <a16:creationId xmlns:a16="http://schemas.microsoft.com/office/drawing/2014/main" id="{BBE877DF-65C6-E343-EF88-086F64AD9CFE}"/>
              </a:ext>
            </a:extLst>
          </p:cNvPr>
          <p:cNvSpPr>
            <a:spLocks noGrp="1"/>
          </p:cNvSpPr>
          <p:nvPr>
            <p:ph type="body" sz="quarter" idx="21"/>
          </p:nvPr>
        </p:nvSpPr>
        <p:spPr>
          <a:xfrm>
            <a:off x="584200" y="3208260"/>
            <a:ext cx="2808000" cy="626701"/>
          </a:xfrm>
        </p:spPr>
        <p:txBody>
          <a:bodyPr/>
          <a:lstStyle/>
          <a:p>
            <a:pPr lvl="0"/>
            <a:r>
              <a:rPr lang="en-US" noProof="0"/>
              <a:t>Benefit: </a:t>
            </a:r>
            <a:r>
              <a:rPr lang="en-US" b="1" noProof="0"/>
              <a:t>Rapidly get up to speed </a:t>
            </a:r>
            <a:r>
              <a:rPr lang="en-US" noProof="0"/>
              <a:t>to on the concerns raised across all the communications you </a:t>
            </a:r>
            <a:br>
              <a:rPr lang="en-US" noProof="0"/>
            </a:br>
            <a:r>
              <a:rPr lang="en-US" noProof="0"/>
              <a:t>have received. </a:t>
            </a:r>
          </a:p>
        </p:txBody>
      </p:sp>
      <p:sp>
        <p:nvSpPr>
          <p:cNvPr id="148" name="Text Placeholder 147">
            <a:extLst>
              <a:ext uri="{FF2B5EF4-FFF2-40B4-BE49-F238E27FC236}">
                <a16:creationId xmlns:a16="http://schemas.microsoft.com/office/drawing/2014/main" id="{A51AE27A-565C-0F52-2A29-7FC28FAA9F81}"/>
              </a:ext>
            </a:extLst>
          </p:cNvPr>
          <p:cNvSpPr>
            <a:spLocks noGrp="1"/>
          </p:cNvSpPr>
          <p:nvPr>
            <p:ph type="body" sz="quarter" idx="22"/>
          </p:nvPr>
        </p:nvSpPr>
        <p:spPr>
          <a:xfrm>
            <a:off x="584200" y="5641938"/>
            <a:ext cx="2808000" cy="626701"/>
          </a:xfrm>
        </p:spPr>
        <p:txBody>
          <a:bodyPr/>
          <a:lstStyle/>
          <a:p>
            <a:pPr lvl="0"/>
            <a:r>
              <a:rPr lang="en-US" noProof="0" dirty="0"/>
              <a:t>Benefit: </a:t>
            </a:r>
            <a:r>
              <a:rPr lang="en-US" b="1" noProof="0" dirty="0"/>
              <a:t>Keep documentation accurate</a:t>
            </a:r>
            <a:r>
              <a:rPr lang="en-US" noProof="0" dirty="0"/>
              <a:t> in the CRM system.</a:t>
            </a:r>
          </a:p>
        </p:txBody>
      </p:sp>
      <p:sp>
        <p:nvSpPr>
          <p:cNvPr id="149" name="Text Placeholder 148">
            <a:extLst>
              <a:ext uri="{FF2B5EF4-FFF2-40B4-BE49-F238E27FC236}">
                <a16:creationId xmlns:a16="http://schemas.microsoft.com/office/drawing/2014/main" id="{C9E4F672-1D07-68D6-407C-7258ADA73A64}"/>
              </a:ext>
            </a:extLst>
          </p:cNvPr>
          <p:cNvSpPr>
            <a:spLocks noGrp="1"/>
          </p:cNvSpPr>
          <p:nvPr>
            <p:ph type="body" sz="quarter" idx="23"/>
          </p:nvPr>
        </p:nvSpPr>
        <p:spPr>
          <a:xfrm>
            <a:off x="4047840" y="3208260"/>
            <a:ext cx="2808000" cy="626701"/>
          </a:xfrm>
        </p:spPr>
        <p:txBody>
          <a:bodyPr/>
          <a:lstStyle/>
          <a:p>
            <a:pPr lvl="0"/>
            <a:r>
              <a:rPr lang="en-US" noProof="0"/>
              <a:t>Benefit: </a:t>
            </a:r>
            <a:r>
              <a:rPr lang="en-US" b="1" noProof="0"/>
              <a:t>Gathering product information </a:t>
            </a:r>
            <a:r>
              <a:rPr lang="en-US" noProof="0"/>
              <a:t>from multiple sources and asking Copilot to prepare a summary can save time and increase accuracy.</a:t>
            </a:r>
          </a:p>
        </p:txBody>
      </p:sp>
      <p:sp>
        <p:nvSpPr>
          <p:cNvPr id="150" name="Text Placeholder 149">
            <a:extLst>
              <a:ext uri="{FF2B5EF4-FFF2-40B4-BE49-F238E27FC236}">
                <a16:creationId xmlns:a16="http://schemas.microsoft.com/office/drawing/2014/main" id="{2AB30766-BDFA-F049-7C24-D937A08EA4E2}"/>
              </a:ext>
            </a:extLst>
          </p:cNvPr>
          <p:cNvSpPr>
            <a:spLocks noGrp="1"/>
          </p:cNvSpPr>
          <p:nvPr>
            <p:ph type="body" sz="quarter" idx="24"/>
          </p:nvPr>
        </p:nvSpPr>
        <p:spPr>
          <a:xfrm>
            <a:off x="4047840" y="5641938"/>
            <a:ext cx="2808000" cy="626701"/>
          </a:xfrm>
        </p:spPr>
        <p:txBody>
          <a:bodyPr/>
          <a:lstStyle/>
          <a:p>
            <a:pPr lvl="0"/>
            <a:r>
              <a:rPr lang="en-US" noProof="0" dirty="0"/>
              <a:t>Benefit: </a:t>
            </a:r>
            <a:r>
              <a:rPr lang="en-US" b="1" noProof="0" dirty="0"/>
              <a:t>Quickly draft emails</a:t>
            </a:r>
            <a:r>
              <a:rPr lang="en-US" noProof="0" dirty="0"/>
              <a:t> for the customer.</a:t>
            </a:r>
          </a:p>
        </p:txBody>
      </p:sp>
      <p:sp>
        <p:nvSpPr>
          <p:cNvPr id="151" name="Text Placeholder 150">
            <a:extLst>
              <a:ext uri="{FF2B5EF4-FFF2-40B4-BE49-F238E27FC236}">
                <a16:creationId xmlns:a16="http://schemas.microsoft.com/office/drawing/2014/main" id="{DB6BE9B4-0A6A-C2C7-AA49-D87F65670B6F}"/>
              </a:ext>
            </a:extLst>
          </p:cNvPr>
          <p:cNvSpPr>
            <a:spLocks noGrp="1"/>
          </p:cNvSpPr>
          <p:nvPr>
            <p:ph type="body" sz="quarter" idx="25"/>
          </p:nvPr>
        </p:nvSpPr>
        <p:spPr>
          <a:xfrm>
            <a:off x="7511481" y="3208260"/>
            <a:ext cx="2808000" cy="626701"/>
          </a:xfrm>
        </p:spPr>
        <p:txBody>
          <a:bodyPr/>
          <a:lstStyle/>
          <a:p>
            <a:pPr lvl="0"/>
            <a:r>
              <a:rPr lang="en-US" noProof="0" dirty="0"/>
              <a:t>Benefit: </a:t>
            </a:r>
            <a:r>
              <a:rPr lang="en-US" b="1" noProof="0" dirty="0"/>
              <a:t>Copilot can help boost creativity </a:t>
            </a:r>
            <a:r>
              <a:rPr lang="en-US" noProof="0" dirty="0"/>
              <a:t>by suggesting questions from its vast knowledge base.</a:t>
            </a:r>
          </a:p>
        </p:txBody>
      </p:sp>
      <p:sp>
        <p:nvSpPr>
          <p:cNvPr id="152" name="Text Placeholder 151">
            <a:extLst>
              <a:ext uri="{FF2B5EF4-FFF2-40B4-BE49-F238E27FC236}">
                <a16:creationId xmlns:a16="http://schemas.microsoft.com/office/drawing/2014/main" id="{B85009CC-448D-79F1-341E-42606F6468B9}"/>
              </a:ext>
            </a:extLst>
          </p:cNvPr>
          <p:cNvSpPr>
            <a:spLocks noGrp="1"/>
          </p:cNvSpPr>
          <p:nvPr>
            <p:ph type="body" sz="quarter" idx="26"/>
          </p:nvPr>
        </p:nvSpPr>
        <p:spPr>
          <a:xfrm>
            <a:off x="7511481" y="5641938"/>
            <a:ext cx="2808000" cy="626701"/>
          </a:xfrm>
        </p:spPr>
        <p:txBody>
          <a:bodyPr/>
          <a:lstStyle/>
          <a:p>
            <a:pPr lvl="0"/>
            <a:r>
              <a:rPr lang="en-US" noProof="0" dirty="0"/>
              <a:t>Benefit: Use the information from the chat to quickly summarize the proposed solution.</a:t>
            </a:r>
          </a:p>
        </p:txBody>
      </p:sp>
      <p:sp>
        <p:nvSpPr>
          <p:cNvPr id="21" name="Text Placeholder 20">
            <a:extLst>
              <a:ext uri="{FF2B5EF4-FFF2-40B4-BE49-F238E27FC236}">
                <a16:creationId xmlns:a16="http://schemas.microsoft.com/office/drawing/2014/main" id="{8D4AC425-B156-DDFF-8C88-CC16474618C2}"/>
              </a:ext>
            </a:extLst>
          </p:cNvPr>
          <p:cNvSpPr>
            <a:spLocks noGrp="1"/>
          </p:cNvSpPr>
          <p:nvPr>
            <p:ph type="body" sz="quarter" idx="27"/>
          </p:nvPr>
        </p:nvSpPr>
        <p:spPr>
          <a:xfrm>
            <a:off x="584200" y="4488366"/>
            <a:ext cx="2808000" cy="447316"/>
          </a:xfrm>
        </p:spPr>
        <p:txBody>
          <a:bodyPr>
            <a:normAutofit/>
          </a:bodyPr>
          <a:lstStyle/>
          <a:p>
            <a:r>
              <a:rPr lang="en-US" noProof="0" dirty="0"/>
              <a:t>Have Copilot update the CRM record with the solution and record of the email sent.</a:t>
            </a:r>
          </a:p>
        </p:txBody>
      </p:sp>
      <p:sp>
        <p:nvSpPr>
          <p:cNvPr id="22" name="Text Placeholder 21">
            <a:extLst>
              <a:ext uri="{FF2B5EF4-FFF2-40B4-BE49-F238E27FC236}">
                <a16:creationId xmlns:a16="http://schemas.microsoft.com/office/drawing/2014/main" id="{311B0B3C-56EC-550A-18C2-32D4B5B95AAF}"/>
              </a:ext>
            </a:extLst>
          </p:cNvPr>
          <p:cNvSpPr>
            <a:spLocks noGrp="1"/>
          </p:cNvSpPr>
          <p:nvPr>
            <p:ph type="body" sz="quarter" idx="28"/>
          </p:nvPr>
        </p:nvSpPr>
        <p:spPr>
          <a:xfrm>
            <a:off x="4047841" y="4488366"/>
            <a:ext cx="2808000" cy="626701"/>
          </a:xfrm>
        </p:spPr>
        <p:txBody>
          <a:bodyPr/>
          <a:lstStyle/>
          <a:p>
            <a:r>
              <a:rPr lang="en-US" noProof="0"/>
              <a:t>Have Copilot draft an email summarizing the solution and highlighting how the issues will be resolved. </a:t>
            </a:r>
          </a:p>
        </p:txBody>
      </p:sp>
      <p:sp>
        <p:nvSpPr>
          <p:cNvPr id="40" name="Text Placeholder 39">
            <a:extLst>
              <a:ext uri="{FF2B5EF4-FFF2-40B4-BE49-F238E27FC236}">
                <a16:creationId xmlns:a16="http://schemas.microsoft.com/office/drawing/2014/main" id="{2B33E141-FE5E-7AC4-2A7E-91582BB99C69}"/>
              </a:ext>
            </a:extLst>
          </p:cNvPr>
          <p:cNvSpPr>
            <a:spLocks noGrp="1"/>
          </p:cNvSpPr>
          <p:nvPr>
            <p:ph type="body" sz="quarter" idx="29"/>
          </p:nvPr>
        </p:nvSpPr>
        <p:spPr>
          <a:xfrm>
            <a:off x="7511481" y="4488366"/>
            <a:ext cx="2808000" cy="626701"/>
          </a:xfrm>
        </p:spPr>
        <p:txBody>
          <a:bodyPr/>
          <a:lstStyle/>
          <a:p>
            <a:r>
              <a:rPr lang="en-US" noProof="0"/>
              <a:t>Use Copilot to turn the information you have collected into draft proposal for a solution.</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Extend</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Customer retention</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11" name="Group 210">
            <a:extLst>
              <a:ext uri="{FF2B5EF4-FFF2-40B4-BE49-F238E27FC236}">
                <a16:creationId xmlns:a16="http://schemas.microsoft.com/office/drawing/2014/main" id="{DFE45194-57AF-01D5-F0CB-E4CB1ECC0737}"/>
              </a:ext>
            </a:extLst>
          </p:cNvPr>
          <p:cNvGrpSpPr/>
          <p:nvPr/>
        </p:nvGrpSpPr>
        <p:grpSpPr>
          <a:xfrm>
            <a:off x="4276273" y="2761669"/>
            <a:ext cx="2351135" cy="360000"/>
            <a:chOff x="588263" y="1217924"/>
            <a:chExt cx="2351135" cy="360000"/>
          </a:xfrm>
        </p:grpSpPr>
        <p:pic>
          <p:nvPicPr>
            <p:cNvPr id="212" name="Picture 211" descr="Zip Co logo SVG free download, id: 101874 - Brandlogos.net">
              <a:hlinkClick r:id="rId6"/>
              <a:extLst>
                <a:ext uri="{FF2B5EF4-FFF2-40B4-BE49-F238E27FC236}">
                  <a16:creationId xmlns:a16="http://schemas.microsoft.com/office/drawing/2014/main" id="{8ED11BFB-C176-22F5-13EA-DD80835D722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3" name="TextBox 212">
              <a:extLst>
                <a:ext uri="{FF2B5EF4-FFF2-40B4-BE49-F238E27FC236}">
                  <a16:creationId xmlns:a16="http://schemas.microsoft.com/office/drawing/2014/main" id="{8EAD5A91-2902-E873-2746-E2E5873383C5}"/>
                </a:ext>
                <a:ext uri="{C183D7F6-B498-43B3-948B-1728B52AA6E4}">
                  <adec:decorative xmlns:adec="http://schemas.microsoft.com/office/drawing/2017/decorative" val="0"/>
                </a:ext>
              </a:extLst>
            </p:cNvPr>
            <p:cNvSpPr txBox="1"/>
            <p:nvPr/>
          </p:nvSpPr>
          <p:spPr>
            <a:xfrm>
              <a:off x="1047214" y="131328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p:txBody>
        </p:sp>
      </p:grpSp>
      <p:sp>
        <p:nvSpPr>
          <p:cNvPr id="226" name="Text Placeholder 60">
            <a:extLst>
              <a:ext uri="{FF2B5EF4-FFF2-40B4-BE49-F238E27FC236}">
                <a16:creationId xmlns:a16="http://schemas.microsoft.com/office/drawing/2014/main" id="{E7F0F915-F04C-E996-E822-76C2E76799AA}"/>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227" name="Text Placeholder 61">
            <a:extLst>
              <a:ext uri="{FF2B5EF4-FFF2-40B4-BE49-F238E27FC236}">
                <a16:creationId xmlns:a16="http://schemas.microsoft.com/office/drawing/2014/main" id="{67D948BF-907E-9151-A8B2-C67577E0BA3D}"/>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228" name="Text Placeholder 62">
            <a:extLst>
              <a:ext uri="{FF2B5EF4-FFF2-40B4-BE49-F238E27FC236}">
                <a16:creationId xmlns:a16="http://schemas.microsoft.com/office/drawing/2014/main" id="{741B77C2-8FAE-D7A9-2108-03E54518B81C}"/>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pic>
        <p:nvPicPr>
          <p:cNvPr id="3" name="Picture 2">
            <a:extLst>
              <a:ext uri="{FF2B5EF4-FFF2-40B4-BE49-F238E27FC236}">
                <a16:creationId xmlns:a16="http://schemas.microsoft.com/office/drawing/2014/main" id="{C6EDD758-5710-C0D7-BCD4-35EA34CD2F6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grpSp>
        <p:nvGrpSpPr>
          <p:cNvPr id="2" name="Group 1">
            <a:extLst>
              <a:ext uri="{FF2B5EF4-FFF2-40B4-BE49-F238E27FC236}">
                <a16:creationId xmlns:a16="http://schemas.microsoft.com/office/drawing/2014/main" id="{09FE8C10-6A0D-27A5-18AD-B8DFE02CD85C}"/>
              </a:ext>
            </a:extLst>
          </p:cNvPr>
          <p:cNvGrpSpPr/>
          <p:nvPr/>
        </p:nvGrpSpPr>
        <p:grpSpPr>
          <a:xfrm>
            <a:off x="8868697" y="1127774"/>
            <a:ext cx="1450784" cy="216000"/>
            <a:chOff x="1194743" y="1140160"/>
            <a:chExt cx="1450784" cy="216000"/>
          </a:xfrm>
        </p:grpSpPr>
        <p:sp>
          <p:nvSpPr>
            <p:cNvPr id="16" name="Rectangle: Rounded Corners 6">
              <a:extLst>
                <a:ext uri="{FF2B5EF4-FFF2-40B4-BE49-F238E27FC236}">
                  <a16:creationId xmlns:a16="http://schemas.microsoft.com/office/drawing/2014/main" id="{5F8C06AA-6752-771D-3CCD-FCDDCD1510F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17" name="Graphic 16">
              <a:extLst>
                <a:ext uri="{FF2B5EF4-FFF2-40B4-BE49-F238E27FC236}">
                  <a16:creationId xmlns:a16="http://schemas.microsoft.com/office/drawing/2014/main" id="{0090673E-CC3B-2D02-582C-54CEB9BDE15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8" name="Group 27">
            <a:extLst>
              <a:ext uri="{FF2B5EF4-FFF2-40B4-BE49-F238E27FC236}">
                <a16:creationId xmlns:a16="http://schemas.microsoft.com/office/drawing/2014/main" id="{EFBFAAA5-D5A4-5410-D0B7-FB42A3CEF139}"/>
              </a:ext>
            </a:extLst>
          </p:cNvPr>
          <p:cNvGrpSpPr/>
          <p:nvPr/>
        </p:nvGrpSpPr>
        <p:grpSpPr>
          <a:xfrm>
            <a:off x="718935" y="2716517"/>
            <a:ext cx="2357183" cy="429701"/>
            <a:chOff x="3288531" y="5923194"/>
            <a:chExt cx="2357183" cy="429701"/>
          </a:xfrm>
        </p:grpSpPr>
        <p:pic>
          <p:nvPicPr>
            <p:cNvPr id="30" name="Picture 2" descr="Copilot Studio Generative AI pricing - Power Platform Community">
              <a:extLst>
                <a:ext uri="{FF2B5EF4-FFF2-40B4-BE49-F238E27FC236}">
                  <a16:creationId xmlns:a16="http://schemas.microsoft.com/office/drawing/2014/main" id="{F7B60E33-9059-CC68-9B91-101F0111740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FDE7514-59A3-E430-E7F3-5A24672749AA}"/>
                </a:ext>
                <a:ext uri="{C183D7F6-B498-43B3-948B-1728B52AA6E4}">
                  <adec:decorative xmlns:adec="http://schemas.microsoft.com/office/drawing/2017/decorative" val="0"/>
                </a:ext>
              </a:extLst>
            </p:cNvPr>
            <p:cNvSpPr txBox="1"/>
            <p:nvPr/>
          </p:nvSpPr>
          <p:spPr>
            <a:xfrm>
              <a:off x="3753530" y="5932267"/>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9" name="Group 38">
            <a:extLst>
              <a:ext uri="{FF2B5EF4-FFF2-40B4-BE49-F238E27FC236}">
                <a16:creationId xmlns:a16="http://schemas.microsoft.com/office/drawing/2014/main" id="{C84C4155-9517-33F8-3EDB-FD496DFB55A0}"/>
              </a:ext>
            </a:extLst>
          </p:cNvPr>
          <p:cNvGrpSpPr/>
          <p:nvPr/>
        </p:nvGrpSpPr>
        <p:grpSpPr>
          <a:xfrm>
            <a:off x="7811913" y="2757712"/>
            <a:ext cx="2351135" cy="360000"/>
            <a:chOff x="588263" y="1217924"/>
            <a:chExt cx="2351135" cy="360000"/>
          </a:xfrm>
        </p:grpSpPr>
        <p:pic>
          <p:nvPicPr>
            <p:cNvPr id="41" name="Picture 40" descr="Zip Co logo SVG free download, id: 101874 - Brandlogos.net">
              <a:hlinkClick r:id="rId6"/>
              <a:extLst>
                <a:ext uri="{FF2B5EF4-FFF2-40B4-BE49-F238E27FC236}">
                  <a16:creationId xmlns:a16="http://schemas.microsoft.com/office/drawing/2014/main" id="{130DC1ED-CCB7-66A1-1A0F-0F7154E6D66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2" name="TextBox 41">
              <a:extLst>
                <a:ext uri="{FF2B5EF4-FFF2-40B4-BE49-F238E27FC236}">
                  <a16:creationId xmlns:a16="http://schemas.microsoft.com/office/drawing/2014/main" id="{7F42388C-1226-18E1-9E36-D9BE09046CC6}"/>
                </a:ext>
                <a:ext uri="{C183D7F6-B498-43B3-948B-1728B52AA6E4}">
                  <adec:decorative xmlns:adec="http://schemas.microsoft.com/office/drawing/2017/decorative" val="0"/>
                </a:ext>
              </a:extLst>
            </p:cNvPr>
            <p:cNvSpPr txBox="1"/>
            <p:nvPr/>
          </p:nvSpPr>
          <p:spPr>
            <a:xfrm>
              <a:off x="1047214" y="131328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p:txBody>
        </p:sp>
      </p:grpSp>
      <p:grpSp>
        <p:nvGrpSpPr>
          <p:cNvPr id="43" name="Group 42">
            <a:extLst>
              <a:ext uri="{FF2B5EF4-FFF2-40B4-BE49-F238E27FC236}">
                <a16:creationId xmlns:a16="http://schemas.microsoft.com/office/drawing/2014/main" id="{2B1D8CFF-0CBE-AA66-735E-105A6D0B4A9F}"/>
              </a:ext>
            </a:extLst>
          </p:cNvPr>
          <p:cNvGrpSpPr/>
          <p:nvPr/>
        </p:nvGrpSpPr>
        <p:grpSpPr>
          <a:xfrm>
            <a:off x="7811913" y="5281938"/>
            <a:ext cx="2351135" cy="360000"/>
            <a:chOff x="588263" y="1217924"/>
            <a:chExt cx="2351135" cy="360000"/>
          </a:xfrm>
        </p:grpSpPr>
        <p:pic>
          <p:nvPicPr>
            <p:cNvPr id="44" name="Picture 43" descr="Zip Co logo SVG free download, id: 101874 - Brandlogos.net">
              <a:hlinkClick r:id="rId6"/>
              <a:extLst>
                <a:ext uri="{FF2B5EF4-FFF2-40B4-BE49-F238E27FC236}">
                  <a16:creationId xmlns:a16="http://schemas.microsoft.com/office/drawing/2014/main" id="{C0ECA98D-36FE-1587-1ECE-33EFCEE2F11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5" name="TextBox 44">
              <a:extLst>
                <a:ext uri="{FF2B5EF4-FFF2-40B4-BE49-F238E27FC236}">
                  <a16:creationId xmlns:a16="http://schemas.microsoft.com/office/drawing/2014/main" id="{08EA27F9-07E8-9795-9385-567715582512}"/>
                </a:ext>
                <a:ext uri="{C183D7F6-B498-43B3-948B-1728B52AA6E4}">
                  <adec:decorative xmlns:adec="http://schemas.microsoft.com/office/drawing/2017/decorative" val="0"/>
                </a:ext>
              </a:extLst>
            </p:cNvPr>
            <p:cNvSpPr txBox="1"/>
            <p:nvPr/>
          </p:nvSpPr>
          <p:spPr>
            <a:xfrm>
              <a:off x="1047214" y="131328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p:txBody>
        </p:sp>
      </p:grpSp>
      <p:grpSp>
        <p:nvGrpSpPr>
          <p:cNvPr id="46" name="Group 45">
            <a:extLst>
              <a:ext uri="{FF2B5EF4-FFF2-40B4-BE49-F238E27FC236}">
                <a16:creationId xmlns:a16="http://schemas.microsoft.com/office/drawing/2014/main" id="{BB3F2041-93B9-A2AB-9ADC-B950A37DF388}"/>
              </a:ext>
            </a:extLst>
          </p:cNvPr>
          <p:cNvGrpSpPr/>
          <p:nvPr/>
        </p:nvGrpSpPr>
        <p:grpSpPr>
          <a:xfrm>
            <a:off x="4308382" y="5297477"/>
            <a:ext cx="2351135" cy="360000"/>
            <a:chOff x="588263" y="1217924"/>
            <a:chExt cx="2351135" cy="360000"/>
          </a:xfrm>
        </p:grpSpPr>
        <p:pic>
          <p:nvPicPr>
            <p:cNvPr id="47" name="Picture 46" descr="Zip Co logo SVG free download, id: 101874 - Brandlogos.net">
              <a:hlinkClick r:id="rId6"/>
              <a:extLst>
                <a:ext uri="{FF2B5EF4-FFF2-40B4-BE49-F238E27FC236}">
                  <a16:creationId xmlns:a16="http://schemas.microsoft.com/office/drawing/2014/main" id="{37C9773C-D9F8-36A4-D2C7-6C140279819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8" name="TextBox 47">
              <a:extLst>
                <a:ext uri="{FF2B5EF4-FFF2-40B4-BE49-F238E27FC236}">
                  <a16:creationId xmlns:a16="http://schemas.microsoft.com/office/drawing/2014/main" id="{F3F8D5BF-8E31-263A-1E6D-7EC6A007349D}"/>
                </a:ext>
                <a:ext uri="{C183D7F6-B498-43B3-948B-1728B52AA6E4}">
                  <adec:decorative xmlns:adec="http://schemas.microsoft.com/office/drawing/2017/decorative" val="0"/>
                </a:ext>
              </a:extLst>
            </p:cNvPr>
            <p:cNvSpPr txBox="1"/>
            <p:nvPr/>
          </p:nvSpPr>
          <p:spPr>
            <a:xfrm>
              <a:off x="1047214" y="131328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p:txBody>
        </p:sp>
      </p:grpSp>
      <p:grpSp>
        <p:nvGrpSpPr>
          <p:cNvPr id="49" name="Group 48">
            <a:extLst>
              <a:ext uri="{FF2B5EF4-FFF2-40B4-BE49-F238E27FC236}">
                <a16:creationId xmlns:a16="http://schemas.microsoft.com/office/drawing/2014/main" id="{89705A73-8ACE-DD10-FC83-03B5A2E948F9}"/>
              </a:ext>
            </a:extLst>
          </p:cNvPr>
          <p:cNvGrpSpPr/>
          <p:nvPr/>
        </p:nvGrpSpPr>
        <p:grpSpPr>
          <a:xfrm>
            <a:off x="726164" y="5299138"/>
            <a:ext cx="2357183" cy="429701"/>
            <a:chOff x="3288531" y="5923194"/>
            <a:chExt cx="2357183" cy="429701"/>
          </a:xfrm>
        </p:grpSpPr>
        <p:pic>
          <p:nvPicPr>
            <p:cNvPr id="50" name="Picture 2" descr="Copilot Studio Generative AI pricing - Power Platform Community">
              <a:extLst>
                <a:ext uri="{FF2B5EF4-FFF2-40B4-BE49-F238E27FC236}">
                  <a16:creationId xmlns:a16="http://schemas.microsoft.com/office/drawing/2014/main" id="{BE2BEF67-6106-FEBE-D82F-974DE7FC0FA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350B8C38-FF32-0F53-23A7-25B168D9019B}"/>
                </a:ext>
                <a:ext uri="{C183D7F6-B498-43B3-948B-1728B52AA6E4}">
                  <adec:decorative xmlns:adec="http://schemas.microsoft.com/office/drawing/2017/decorative" val="0"/>
                </a:ext>
              </a:extLst>
            </p:cNvPr>
            <p:cNvSpPr txBox="1"/>
            <p:nvPr/>
          </p:nvSpPr>
          <p:spPr>
            <a:xfrm>
              <a:off x="3753530" y="5932267"/>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9967293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dirty="0">
                <a:solidFill>
                  <a:srgbClr val="0078D4"/>
                </a:solidFill>
              </a:rPr>
              <a:t>Sales | </a:t>
            </a:r>
            <a:r>
              <a:rPr lang="en-US" noProof="0" dirty="0"/>
              <a:t>Respond to an RFP</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Review the RFP</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Communicate response</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Gather customer information</a:t>
            </a:r>
          </a:p>
        </p:txBody>
      </p:sp>
      <p:sp>
        <p:nvSpPr>
          <p:cNvPr id="50" name="Text Placeholder 49">
            <a:extLst>
              <a:ext uri="{FF2B5EF4-FFF2-40B4-BE49-F238E27FC236}">
                <a16:creationId xmlns:a16="http://schemas.microsoft.com/office/drawing/2014/main" id="{51CB542C-240C-E0BA-2CA1-C680896D106C}"/>
              </a:ext>
            </a:extLst>
          </p:cNvPr>
          <p:cNvSpPr>
            <a:spLocks noGrp="1"/>
          </p:cNvSpPr>
          <p:nvPr>
            <p:ph type="body" sz="quarter" idx="14"/>
          </p:nvPr>
        </p:nvSpPr>
        <p:spPr>
          <a:xfrm>
            <a:off x="4047840" y="4052218"/>
            <a:ext cx="2808000" cy="345600"/>
          </a:xfrm>
        </p:spPr>
        <p:txBody>
          <a:bodyPr/>
          <a:lstStyle/>
          <a:p>
            <a:r>
              <a:rPr lang="en-US" noProof="0"/>
              <a:t>5. Revise responses</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Research responses</a:t>
            </a:r>
          </a:p>
        </p:txBody>
      </p:sp>
      <p:sp>
        <p:nvSpPr>
          <p:cNvPr id="51" name="Text Placeholder 50">
            <a:extLst>
              <a:ext uri="{FF2B5EF4-FFF2-40B4-BE49-F238E27FC236}">
                <a16:creationId xmlns:a16="http://schemas.microsoft.com/office/drawing/2014/main" id="{EEE067A8-F832-A82B-90FC-7C3AE22736E2}"/>
              </a:ext>
            </a:extLst>
          </p:cNvPr>
          <p:cNvSpPr>
            <a:spLocks noGrp="1"/>
          </p:cNvSpPr>
          <p:nvPr>
            <p:ph type="body" sz="quarter" idx="16"/>
          </p:nvPr>
        </p:nvSpPr>
        <p:spPr>
          <a:xfrm>
            <a:off x="7511481" y="4052218"/>
            <a:ext cx="2808000" cy="345600"/>
          </a:xfrm>
        </p:spPr>
        <p:txBody>
          <a:bodyPr/>
          <a:lstStyle/>
          <a:p>
            <a:r>
              <a:rPr lang="en-US" noProof="0"/>
              <a:t>4. Review with team</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 for Sales and Copilot Studio</a:t>
            </a:r>
            <a:endParaRPr lang="en-US" sz="800" i="1" noProof="0"/>
          </a:p>
        </p:txBody>
      </p:sp>
      <p:sp>
        <p:nvSpPr>
          <p:cNvPr id="52" name="Text Placeholder 51">
            <a:extLst>
              <a:ext uri="{FF2B5EF4-FFF2-40B4-BE49-F238E27FC236}">
                <a16:creationId xmlns:a16="http://schemas.microsoft.com/office/drawing/2014/main" id="{D7E42845-1E97-7502-6DB5-0E28EBF256F8}"/>
              </a:ext>
            </a:extLst>
          </p:cNvPr>
          <p:cNvSpPr>
            <a:spLocks noGrp="1"/>
          </p:cNvSpPr>
          <p:nvPr>
            <p:ph type="body" sz="quarter" idx="18"/>
          </p:nvPr>
        </p:nvSpPr>
        <p:spPr>
          <a:xfrm>
            <a:off x="584200" y="2032188"/>
            <a:ext cx="2808000" cy="626701"/>
          </a:xfrm>
        </p:spPr>
        <p:txBody>
          <a:bodyPr/>
          <a:lstStyle/>
          <a:p>
            <a:r>
              <a:rPr lang="en-US" noProof="0" dirty="0"/>
              <a:t>Use Microsoft 365 Copilot Chat in Word to summarize the RFP and generate a list of required items sorted </a:t>
            </a:r>
            <a:br>
              <a:rPr lang="en-US" noProof="0" dirty="0"/>
            </a:br>
            <a:r>
              <a:rPr lang="en-US" noProof="0" dirty="0"/>
              <a:t>by category.</a:t>
            </a:r>
          </a:p>
        </p:txBody>
      </p:sp>
      <p:sp>
        <p:nvSpPr>
          <p:cNvPr id="53" name="Text Placeholder 52">
            <a:extLst>
              <a:ext uri="{FF2B5EF4-FFF2-40B4-BE49-F238E27FC236}">
                <a16:creationId xmlns:a16="http://schemas.microsoft.com/office/drawing/2014/main" id="{02385D32-4F9B-A245-16BE-07AF926783B7}"/>
              </a:ext>
            </a:extLst>
          </p:cNvPr>
          <p:cNvSpPr>
            <a:spLocks noGrp="1"/>
          </p:cNvSpPr>
          <p:nvPr>
            <p:ph type="body" sz="quarter" idx="19"/>
          </p:nvPr>
        </p:nvSpPr>
        <p:spPr>
          <a:xfrm>
            <a:off x="4047840" y="1983262"/>
            <a:ext cx="2808000" cy="843350"/>
          </a:xfrm>
        </p:spPr>
        <p:txBody>
          <a:bodyPr>
            <a:normAutofit lnSpcReduction="10000"/>
          </a:bodyPr>
          <a:lstStyle/>
          <a:p>
            <a:r>
              <a:rPr lang="en-US" noProof="0"/>
              <a:t>Prompt Copilot to summarize the information from the customer’s website and annual reports. Use Copilot for Sales to provide a summary of the opportunity, pulling in CRM insights with Copilot for Sales. Share the Copilot response with your team using Copilot Pages.</a:t>
            </a:r>
          </a:p>
        </p:txBody>
      </p:sp>
      <p:sp>
        <p:nvSpPr>
          <p:cNvPr id="54" name="Text Placeholder 53">
            <a:extLst>
              <a:ext uri="{FF2B5EF4-FFF2-40B4-BE49-F238E27FC236}">
                <a16:creationId xmlns:a16="http://schemas.microsoft.com/office/drawing/2014/main" id="{C5322DB3-EDC0-4AAB-ED4A-423FA88E0409}"/>
              </a:ext>
            </a:extLst>
          </p:cNvPr>
          <p:cNvSpPr>
            <a:spLocks noGrp="1"/>
          </p:cNvSpPr>
          <p:nvPr>
            <p:ph type="body" sz="quarter" idx="20"/>
          </p:nvPr>
        </p:nvSpPr>
        <p:spPr>
          <a:xfrm>
            <a:off x="7511481" y="2032188"/>
            <a:ext cx="2808000" cy="626701"/>
          </a:xfrm>
        </p:spPr>
        <p:txBody>
          <a:bodyPr/>
          <a:lstStyle/>
          <a:p>
            <a:r>
              <a:rPr lang="en-US" noProof="0"/>
              <a:t>Prompt Copilot for responses to RFP questions, enhanced with a custom RFP repository agent built with Copilot Studio.</a:t>
            </a:r>
          </a:p>
        </p:txBody>
      </p:sp>
      <p:sp>
        <p:nvSpPr>
          <p:cNvPr id="172" name="Text Placeholder 171">
            <a:extLst>
              <a:ext uri="{FF2B5EF4-FFF2-40B4-BE49-F238E27FC236}">
                <a16:creationId xmlns:a16="http://schemas.microsoft.com/office/drawing/2014/main" id="{DF4ECF18-8C3B-7EC4-CBE6-D4DD3AD7FC82}"/>
              </a:ext>
            </a:extLst>
          </p:cNvPr>
          <p:cNvSpPr>
            <a:spLocks noGrp="1"/>
          </p:cNvSpPr>
          <p:nvPr>
            <p:ph type="body" sz="quarter" idx="21"/>
          </p:nvPr>
        </p:nvSpPr>
        <p:spPr>
          <a:xfrm>
            <a:off x="584200" y="3208260"/>
            <a:ext cx="2808000" cy="626701"/>
          </a:xfrm>
        </p:spPr>
        <p:txBody>
          <a:bodyPr/>
          <a:lstStyle/>
          <a:p>
            <a:r>
              <a:rPr lang="en-US" noProof="0" dirty="0"/>
              <a:t>Benefit: </a:t>
            </a:r>
            <a:r>
              <a:rPr lang="en-US" b="1" noProof="0" dirty="0"/>
              <a:t>Get started quickly </a:t>
            </a:r>
            <a:r>
              <a:rPr lang="en-US" noProof="0" dirty="0"/>
              <a:t>by skipping </a:t>
            </a:r>
            <a:br>
              <a:rPr lang="en-US" noProof="0" dirty="0"/>
            </a:br>
            <a:r>
              <a:rPr lang="en-US" noProof="0" dirty="0"/>
              <a:t>over non-essential portions of the RFP.</a:t>
            </a:r>
          </a:p>
        </p:txBody>
      </p:sp>
      <p:sp>
        <p:nvSpPr>
          <p:cNvPr id="173" name="Text Placeholder 172">
            <a:extLst>
              <a:ext uri="{FF2B5EF4-FFF2-40B4-BE49-F238E27FC236}">
                <a16:creationId xmlns:a16="http://schemas.microsoft.com/office/drawing/2014/main" id="{AEF8898F-2884-4801-9C35-0FDD8A11827D}"/>
              </a:ext>
            </a:extLst>
          </p:cNvPr>
          <p:cNvSpPr>
            <a:spLocks noGrp="1"/>
          </p:cNvSpPr>
          <p:nvPr>
            <p:ph type="body" sz="quarter" idx="22"/>
          </p:nvPr>
        </p:nvSpPr>
        <p:spPr>
          <a:xfrm>
            <a:off x="584200" y="5641938"/>
            <a:ext cx="2808000" cy="626701"/>
          </a:xfrm>
        </p:spPr>
        <p:txBody>
          <a:bodyPr/>
          <a:lstStyle/>
          <a:p>
            <a:r>
              <a:rPr lang="en-US" noProof="0"/>
              <a:t>Benefit: </a:t>
            </a:r>
            <a:r>
              <a:rPr lang="en-US" b="1" noProof="0"/>
              <a:t>Quickly create professional emails </a:t>
            </a:r>
            <a:br>
              <a:rPr lang="en-US" noProof="0"/>
            </a:br>
            <a:r>
              <a:rPr lang="en-US" noProof="0"/>
              <a:t>that are concise and more likely to </a:t>
            </a:r>
            <a:br>
              <a:rPr lang="en-US" noProof="0"/>
            </a:br>
            <a:r>
              <a:rPr lang="en-US" noProof="0"/>
              <a:t>be read and can lead to higher close rates.</a:t>
            </a:r>
          </a:p>
        </p:txBody>
      </p:sp>
      <p:sp>
        <p:nvSpPr>
          <p:cNvPr id="174" name="Text Placeholder 173">
            <a:extLst>
              <a:ext uri="{FF2B5EF4-FFF2-40B4-BE49-F238E27FC236}">
                <a16:creationId xmlns:a16="http://schemas.microsoft.com/office/drawing/2014/main" id="{3AF76FB9-BC7D-39C2-4F7D-D958A610EA2D}"/>
              </a:ext>
            </a:extLst>
          </p:cNvPr>
          <p:cNvSpPr>
            <a:spLocks noGrp="1"/>
          </p:cNvSpPr>
          <p:nvPr>
            <p:ph type="body" sz="quarter" idx="23"/>
          </p:nvPr>
        </p:nvSpPr>
        <p:spPr>
          <a:xfrm>
            <a:off x="4047840" y="3208260"/>
            <a:ext cx="2808000" cy="626701"/>
          </a:xfrm>
        </p:spPr>
        <p:txBody>
          <a:bodyPr/>
          <a:lstStyle/>
          <a:p>
            <a:r>
              <a:rPr lang="en-US" noProof="0"/>
              <a:t>Benefit: </a:t>
            </a:r>
            <a:r>
              <a:rPr lang="en-US" b="1" noProof="0"/>
              <a:t>Rapidly pulling information </a:t>
            </a:r>
            <a:r>
              <a:rPr lang="en-US" noProof="0"/>
              <a:t>such as IT </a:t>
            </a:r>
            <a:br>
              <a:rPr lang="en-US" noProof="0"/>
            </a:br>
            <a:r>
              <a:rPr lang="en-US" noProof="0"/>
              <a:t>spending changes and new product </a:t>
            </a:r>
            <a:br>
              <a:rPr lang="en-US" noProof="0"/>
            </a:br>
            <a:r>
              <a:rPr lang="en-US" noProof="0"/>
              <a:t>releases from lengthy documents can save time.</a:t>
            </a:r>
          </a:p>
        </p:txBody>
      </p:sp>
      <p:sp>
        <p:nvSpPr>
          <p:cNvPr id="175" name="Text Placeholder 174">
            <a:extLst>
              <a:ext uri="{FF2B5EF4-FFF2-40B4-BE49-F238E27FC236}">
                <a16:creationId xmlns:a16="http://schemas.microsoft.com/office/drawing/2014/main" id="{B1603053-E2F8-9C4E-320D-4DC749DA6D40}"/>
              </a:ext>
            </a:extLst>
          </p:cNvPr>
          <p:cNvSpPr>
            <a:spLocks noGrp="1"/>
          </p:cNvSpPr>
          <p:nvPr>
            <p:ph type="body" sz="quarter" idx="24"/>
          </p:nvPr>
        </p:nvSpPr>
        <p:spPr>
          <a:xfrm>
            <a:off x="4047840" y="5641938"/>
            <a:ext cx="2808000" cy="626701"/>
          </a:xfrm>
        </p:spPr>
        <p:txBody>
          <a:bodyPr/>
          <a:lstStyle/>
          <a:p>
            <a:r>
              <a:rPr lang="en-US" noProof="0"/>
              <a:t>Benefit: </a:t>
            </a:r>
            <a:r>
              <a:rPr lang="en-US" b="1" noProof="0"/>
              <a:t>Quickly make answers more readable </a:t>
            </a:r>
            <a:r>
              <a:rPr lang="en-US" noProof="0"/>
              <a:t>to improve the quality of the RFP response.</a:t>
            </a:r>
          </a:p>
        </p:txBody>
      </p:sp>
      <p:sp>
        <p:nvSpPr>
          <p:cNvPr id="176" name="Text Placeholder 175">
            <a:extLst>
              <a:ext uri="{FF2B5EF4-FFF2-40B4-BE49-F238E27FC236}">
                <a16:creationId xmlns:a16="http://schemas.microsoft.com/office/drawing/2014/main" id="{C759BC34-7AF1-F4DF-1841-5A712317654B}"/>
              </a:ext>
            </a:extLst>
          </p:cNvPr>
          <p:cNvSpPr>
            <a:spLocks noGrp="1"/>
          </p:cNvSpPr>
          <p:nvPr>
            <p:ph type="body" sz="quarter" idx="25"/>
          </p:nvPr>
        </p:nvSpPr>
        <p:spPr>
          <a:xfrm>
            <a:off x="7511481" y="3208260"/>
            <a:ext cx="2808000" cy="626701"/>
          </a:xfrm>
        </p:spPr>
        <p:txBody>
          <a:bodyPr/>
          <a:lstStyle/>
          <a:p>
            <a:r>
              <a:rPr lang="en-US" noProof="0"/>
              <a:t>Benefit: </a:t>
            </a:r>
            <a:r>
              <a:rPr lang="en-US" b="1" noProof="0"/>
              <a:t>Using defined </a:t>
            </a:r>
            <a:r>
              <a:rPr lang="en-US" noProof="0"/>
              <a:t>content to answer customer questions ensures accuracy of the responses.</a:t>
            </a:r>
          </a:p>
        </p:txBody>
      </p:sp>
      <p:sp>
        <p:nvSpPr>
          <p:cNvPr id="177" name="Text Placeholder 176">
            <a:extLst>
              <a:ext uri="{FF2B5EF4-FFF2-40B4-BE49-F238E27FC236}">
                <a16:creationId xmlns:a16="http://schemas.microsoft.com/office/drawing/2014/main" id="{8C28F514-D642-C397-E5CD-FE1AAFE7F5EC}"/>
              </a:ext>
            </a:extLst>
          </p:cNvPr>
          <p:cNvSpPr>
            <a:spLocks noGrp="1"/>
          </p:cNvSpPr>
          <p:nvPr>
            <p:ph type="body" sz="quarter" idx="26"/>
          </p:nvPr>
        </p:nvSpPr>
        <p:spPr>
          <a:xfrm>
            <a:off x="7511481" y="5641938"/>
            <a:ext cx="2808000" cy="626701"/>
          </a:xfrm>
        </p:spPr>
        <p:txBody>
          <a:bodyPr/>
          <a:lstStyle/>
          <a:p>
            <a:r>
              <a:rPr lang="en-US" noProof="0"/>
              <a:t>Benefit: </a:t>
            </a:r>
            <a:r>
              <a:rPr lang="en-US" b="1" noProof="0"/>
              <a:t>Don’t miss any updates </a:t>
            </a:r>
            <a:r>
              <a:rPr lang="en-US" noProof="0"/>
              <a:t>by asking Copilot for all the suggestions made during the meeting.</a:t>
            </a:r>
          </a:p>
        </p:txBody>
      </p:sp>
      <p:sp>
        <p:nvSpPr>
          <p:cNvPr id="61" name="Text Placeholder 60">
            <a:extLst>
              <a:ext uri="{FF2B5EF4-FFF2-40B4-BE49-F238E27FC236}">
                <a16:creationId xmlns:a16="http://schemas.microsoft.com/office/drawing/2014/main" id="{588A0E02-E196-786A-5D27-B7418760AB8B}"/>
              </a:ext>
            </a:extLst>
          </p:cNvPr>
          <p:cNvSpPr>
            <a:spLocks noGrp="1"/>
          </p:cNvSpPr>
          <p:nvPr>
            <p:ph type="body" sz="quarter" idx="27"/>
          </p:nvPr>
        </p:nvSpPr>
        <p:spPr>
          <a:xfrm>
            <a:off x="584200" y="4488366"/>
            <a:ext cx="2808000" cy="626701"/>
          </a:xfrm>
        </p:spPr>
        <p:txBody>
          <a:bodyPr>
            <a:normAutofit/>
          </a:bodyPr>
          <a:lstStyle/>
          <a:p>
            <a:r>
              <a:rPr lang="en-US" noProof="0"/>
              <a:t>Prompt Copilot for Sales to draft an email to the customer with a summary the RFP response. Copilot for Sales includes relevant CRM details like product information in the email.</a:t>
            </a:r>
          </a:p>
        </p:txBody>
      </p:sp>
      <p:sp>
        <p:nvSpPr>
          <p:cNvPr id="62" name="Text Placeholder 61">
            <a:extLst>
              <a:ext uri="{FF2B5EF4-FFF2-40B4-BE49-F238E27FC236}">
                <a16:creationId xmlns:a16="http://schemas.microsoft.com/office/drawing/2014/main" id="{E15B3988-E0E6-E203-BC73-BA27374A2452}"/>
              </a:ext>
            </a:extLst>
          </p:cNvPr>
          <p:cNvSpPr>
            <a:spLocks noGrp="1"/>
          </p:cNvSpPr>
          <p:nvPr>
            <p:ph type="body" sz="quarter" idx="28"/>
          </p:nvPr>
        </p:nvSpPr>
        <p:spPr>
          <a:xfrm>
            <a:off x="4047841" y="4488366"/>
            <a:ext cx="2808000" cy="626701"/>
          </a:xfrm>
        </p:spPr>
        <p:txBody>
          <a:bodyPr/>
          <a:lstStyle/>
          <a:p>
            <a:r>
              <a:rPr lang="en-US" noProof="0"/>
              <a:t>Use Copilot in Word to revise the document to make it more compelling. </a:t>
            </a:r>
          </a:p>
        </p:txBody>
      </p:sp>
      <p:sp>
        <p:nvSpPr>
          <p:cNvPr id="63" name="Text Placeholder 62">
            <a:extLst>
              <a:ext uri="{FF2B5EF4-FFF2-40B4-BE49-F238E27FC236}">
                <a16:creationId xmlns:a16="http://schemas.microsoft.com/office/drawing/2014/main" id="{13E36220-0D3C-3BB3-0EE1-ADD02AE26DCC}"/>
              </a:ext>
            </a:extLst>
          </p:cNvPr>
          <p:cNvSpPr>
            <a:spLocks noGrp="1"/>
          </p:cNvSpPr>
          <p:nvPr>
            <p:ph type="body" sz="quarter" idx="29"/>
          </p:nvPr>
        </p:nvSpPr>
        <p:spPr>
          <a:xfrm>
            <a:off x="7511481" y="4488366"/>
            <a:ext cx="2469281" cy="626701"/>
          </a:xfrm>
        </p:spPr>
        <p:txBody>
          <a:bodyPr/>
          <a:lstStyle/>
          <a:p>
            <a:r>
              <a:rPr lang="en-US" noProof="0"/>
              <a:t>Copilot in Teams generates a list of talking points, questions, and ideas during the meeting with your team. </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Opportunities pursued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85" name="Group 284">
            <a:extLst>
              <a:ext uri="{FF2B5EF4-FFF2-40B4-BE49-F238E27FC236}">
                <a16:creationId xmlns:a16="http://schemas.microsoft.com/office/drawing/2014/main" id="{D06B92C4-3451-30D6-3223-35AE2A589033}"/>
              </a:ext>
            </a:extLst>
          </p:cNvPr>
          <p:cNvGrpSpPr/>
          <p:nvPr/>
        </p:nvGrpSpPr>
        <p:grpSpPr>
          <a:xfrm>
            <a:off x="804187" y="2761669"/>
            <a:ext cx="2351135" cy="360000"/>
            <a:chOff x="588263" y="2657420"/>
            <a:chExt cx="2351135" cy="360000"/>
          </a:xfrm>
        </p:grpSpPr>
        <p:pic>
          <p:nvPicPr>
            <p:cNvPr id="286" name="Picture 285">
              <a:extLst>
                <a:ext uri="{FF2B5EF4-FFF2-40B4-BE49-F238E27FC236}">
                  <a16:creationId xmlns:a16="http://schemas.microsoft.com/office/drawing/2014/main" id="{71CB635F-D36A-8052-9FF8-FCBE8974B1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87" name="TextBox 286">
              <a:extLst>
                <a:ext uri="{FF2B5EF4-FFF2-40B4-BE49-F238E27FC236}">
                  <a16:creationId xmlns:a16="http://schemas.microsoft.com/office/drawing/2014/main" id="{01AEB97E-9010-D6E8-F1B0-DD0BAC9040A7}"/>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88" name="Group 287">
            <a:extLst>
              <a:ext uri="{FF2B5EF4-FFF2-40B4-BE49-F238E27FC236}">
                <a16:creationId xmlns:a16="http://schemas.microsoft.com/office/drawing/2014/main" id="{E15D5FD6-0745-36A3-7C94-9F44AA0D8D01}"/>
              </a:ext>
            </a:extLst>
          </p:cNvPr>
          <p:cNvGrpSpPr/>
          <p:nvPr/>
        </p:nvGrpSpPr>
        <p:grpSpPr>
          <a:xfrm>
            <a:off x="4276273" y="2761669"/>
            <a:ext cx="1039305" cy="360000"/>
            <a:chOff x="588263" y="1217924"/>
            <a:chExt cx="1039305" cy="360000"/>
          </a:xfrm>
        </p:grpSpPr>
        <p:pic>
          <p:nvPicPr>
            <p:cNvPr id="289" name="Picture 288" descr="Zip Co logo SVG free download, id: 101874 - Brandlogos.net">
              <a:hlinkClick r:id="rId5"/>
              <a:extLst>
                <a:ext uri="{FF2B5EF4-FFF2-40B4-BE49-F238E27FC236}">
                  <a16:creationId xmlns:a16="http://schemas.microsoft.com/office/drawing/2014/main" id="{9CCB9245-0942-DFF3-8AE4-A14995F2850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0" name="TextBox 289">
              <a:extLst>
                <a:ext uri="{FF2B5EF4-FFF2-40B4-BE49-F238E27FC236}">
                  <a16:creationId xmlns:a16="http://schemas.microsoft.com/office/drawing/2014/main" id="{8396116B-BB52-0343-93DC-0999E3E5A98A}"/>
                </a:ext>
                <a:ext uri="{C183D7F6-B498-43B3-948B-1728B52AA6E4}">
                  <adec:decorative xmlns:adec="http://schemas.microsoft.com/office/drawing/2017/decorative" val="0"/>
                </a:ext>
              </a:extLst>
            </p:cNvPr>
            <p:cNvSpPr txBox="1"/>
            <p:nvPr/>
          </p:nvSpPr>
          <p:spPr>
            <a:xfrm>
              <a:off x="1047214" y="1234098"/>
              <a:ext cx="580354"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97" name="Group 296">
            <a:extLst>
              <a:ext uri="{FF2B5EF4-FFF2-40B4-BE49-F238E27FC236}">
                <a16:creationId xmlns:a16="http://schemas.microsoft.com/office/drawing/2014/main" id="{67F5682C-B0DC-5318-2AEF-AD44F9ADA5BD}"/>
              </a:ext>
            </a:extLst>
          </p:cNvPr>
          <p:cNvGrpSpPr/>
          <p:nvPr/>
        </p:nvGrpSpPr>
        <p:grpSpPr>
          <a:xfrm>
            <a:off x="4276273" y="5158847"/>
            <a:ext cx="2351135" cy="360000"/>
            <a:chOff x="588263" y="2657420"/>
            <a:chExt cx="2351135" cy="360000"/>
          </a:xfrm>
        </p:grpSpPr>
        <p:pic>
          <p:nvPicPr>
            <p:cNvPr id="298" name="Picture 297">
              <a:extLst>
                <a:ext uri="{FF2B5EF4-FFF2-40B4-BE49-F238E27FC236}">
                  <a16:creationId xmlns:a16="http://schemas.microsoft.com/office/drawing/2014/main" id="{F162B519-F7C6-1935-7F35-D67FF2B26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9" name="TextBox 298">
              <a:extLst>
                <a:ext uri="{FF2B5EF4-FFF2-40B4-BE49-F238E27FC236}">
                  <a16:creationId xmlns:a16="http://schemas.microsoft.com/office/drawing/2014/main" id="{E9A0176C-9BED-EEEF-D6CC-907F6A85583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00" name="Group 299">
            <a:extLst>
              <a:ext uri="{FF2B5EF4-FFF2-40B4-BE49-F238E27FC236}">
                <a16:creationId xmlns:a16="http://schemas.microsoft.com/office/drawing/2014/main" id="{24F876D7-63AE-2198-F81F-4DBB6D22AD60}"/>
              </a:ext>
            </a:extLst>
          </p:cNvPr>
          <p:cNvGrpSpPr/>
          <p:nvPr/>
        </p:nvGrpSpPr>
        <p:grpSpPr>
          <a:xfrm>
            <a:off x="7739914" y="5158847"/>
            <a:ext cx="2351135" cy="360000"/>
            <a:chOff x="588263" y="3617084"/>
            <a:chExt cx="2351135" cy="360000"/>
          </a:xfrm>
        </p:grpSpPr>
        <p:pic>
          <p:nvPicPr>
            <p:cNvPr id="301" name="Picture 300">
              <a:extLst>
                <a:ext uri="{FF2B5EF4-FFF2-40B4-BE49-F238E27FC236}">
                  <a16:creationId xmlns:a16="http://schemas.microsoft.com/office/drawing/2014/main" id="{9B9FD751-955A-81C0-1DE9-25B4C34A4B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02" name="TextBox 301">
              <a:extLst>
                <a:ext uri="{FF2B5EF4-FFF2-40B4-BE49-F238E27FC236}">
                  <a16:creationId xmlns:a16="http://schemas.microsoft.com/office/drawing/2014/main" id="{AEBB18CB-9E49-FA38-D2F8-82B13182765F}"/>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22FB706C-0CDB-D564-FAE5-80118DBF183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grpSp>
        <p:nvGrpSpPr>
          <p:cNvPr id="5" name="Group 4">
            <a:extLst>
              <a:ext uri="{FF2B5EF4-FFF2-40B4-BE49-F238E27FC236}">
                <a16:creationId xmlns:a16="http://schemas.microsoft.com/office/drawing/2014/main" id="{4E571987-42BD-EBA9-CF15-9170AE1D885B}"/>
              </a:ext>
            </a:extLst>
          </p:cNvPr>
          <p:cNvGrpSpPr/>
          <p:nvPr/>
        </p:nvGrpSpPr>
        <p:grpSpPr>
          <a:xfrm>
            <a:off x="7523373" y="1127774"/>
            <a:ext cx="1260000" cy="216000"/>
            <a:chOff x="1194743" y="1140160"/>
            <a:chExt cx="1260000" cy="216000"/>
          </a:xfrm>
        </p:grpSpPr>
        <p:sp>
          <p:nvSpPr>
            <p:cNvPr id="9" name="Rectangle: Rounded Corners 6">
              <a:extLst>
                <a:ext uri="{FF2B5EF4-FFF2-40B4-BE49-F238E27FC236}">
                  <a16:creationId xmlns:a16="http://schemas.microsoft.com/office/drawing/2014/main" id="{CE13AFAA-16CF-325E-59E5-FCE40655C90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1" name="Graphic 10">
              <a:extLst>
                <a:ext uri="{FF2B5EF4-FFF2-40B4-BE49-F238E27FC236}">
                  <a16:creationId xmlns:a16="http://schemas.microsoft.com/office/drawing/2014/main" id="{0B3D19D6-B34C-582B-1728-0E3EA935604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12" name="Group 11">
            <a:extLst>
              <a:ext uri="{FF2B5EF4-FFF2-40B4-BE49-F238E27FC236}">
                <a16:creationId xmlns:a16="http://schemas.microsoft.com/office/drawing/2014/main" id="{BD234456-DC3E-6C4D-B306-6400065D041A}"/>
              </a:ext>
            </a:extLst>
          </p:cNvPr>
          <p:cNvGrpSpPr/>
          <p:nvPr/>
        </p:nvGrpSpPr>
        <p:grpSpPr>
          <a:xfrm>
            <a:off x="8868697" y="1127774"/>
            <a:ext cx="1450784" cy="216000"/>
            <a:chOff x="1194743" y="1140160"/>
            <a:chExt cx="1450784" cy="216000"/>
          </a:xfrm>
        </p:grpSpPr>
        <p:sp>
          <p:nvSpPr>
            <p:cNvPr id="13" name="Rectangle: Rounded Corners 6">
              <a:extLst>
                <a:ext uri="{FF2B5EF4-FFF2-40B4-BE49-F238E27FC236}">
                  <a16:creationId xmlns:a16="http://schemas.microsoft.com/office/drawing/2014/main" id="{B6CA6A6F-66E2-E230-64B5-A6F45C8936B3}"/>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4" name="Graphic 13">
              <a:extLst>
                <a:ext uri="{FF2B5EF4-FFF2-40B4-BE49-F238E27FC236}">
                  <a16:creationId xmlns:a16="http://schemas.microsoft.com/office/drawing/2014/main" id="{D714AE0C-DFE3-1FC3-FE7A-9F14102762B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22" name="Text Placeholder 198">
            <a:extLst>
              <a:ext uri="{FF2B5EF4-FFF2-40B4-BE49-F238E27FC236}">
                <a16:creationId xmlns:a16="http://schemas.microsoft.com/office/drawing/2014/main" id="{A6AF26C0-9940-1A16-A45C-0D1CCDD6BDF5}"/>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40" name="Text Placeholder 60">
            <a:extLst>
              <a:ext uri="{FF2B5EF4-FFF2-40B4-BE49-F238E27FC236}">
                <a16:creationId xmlns:a16="http://schemas.microsoft.com/office/drawing/2014/main" id="{927A5827-9293-A2D3-B18C-2EA9FBDBC8DE}"/>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41" name="Text Placeholder 61">
            <a:extLst>
              <a:ext uri="{FF2B5EF4-FFF2-40B4-BE49-F238E27FC236}">
                <a16:creationId xmlns:a16="http://schemas.microsoft.com/office/drawing/2014/main" id="{5ECE71E6-ABD0-8A92-F9F4-0A2B2DE499FC}"/>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42" name="Text Placeholder 62">
            <a:extLst>
              <a:ext uri="{FF2B5EF4-FFF2-40B4-BE49-F238E27FC236}">
                <a16:creationId xmlns:a16="http://schemas.microsoft.com/office/drawing/2014/main" id="{18096E64-77C2-9A32-6062-51BDD8EB17FC}"/>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sp>
        <p:nvSpPr>
          <p:cNvPr id="16" name="Graphic 2">
            <a:hlinkClick r:id="rId11"/>
            <a:extLst>
              <a:ext uri="{FF2B5EF4-FFF2-40B4-BE49-F238E27FC236}">
                <a16:creationId xmlns:a16="http://schemas.microsoft.com/office/drawing/2014/main" id="{78DD374E-357C-8B71-60FF-6166B7894FAA}"/>
              </a:ext>
            </a:extLst>
          </p:cNvPr>
          <p:cNvSpPr/>
          <p:nvPr/>
        </p:nvSpPr>
        <p:spPr>
          <a:xfrm>
            <a:off x="3420269" y="41750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19" name="TextBox 18">
            <a:hlinkClick r:id="rId12"/>
            <a:extLst>
              <a:ext uri="{FF2B5EF4-FFF2-40B4-BE49-F238E27FC236}">
                <a16:creationId xmlns:a16="http://schemas.microsoft.com/office/drawing/2014/main" id="{16DF32B0-75E2-EF30-A5C8-36964CE2473D}"/>
              </a:ext>
            </a:extLst>
          </p:cNvPr>
          <p:cNvSpPr txBox="1"/>
          <p:nvPr/>
        </p:nvSpPr>
        <p:spPr>
          <a:xfrm>
            <a:off x="7627534" y="6212879"/>
            <a:ext cx="2603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Summarize meetings and videos</a:t>
            </a:r>
            <a:endParaRPr lang="en-US" sz="1000" u="sng" noProof="0">
              <a:solidFill>
                <a:srgbClr val="0070C0"/>
              </a:solidFill>
            </a:endParaRPr>
          </a:p>
        </p:txBody>
      </p:sp>
      <p:sp>
        <p:nvSpPr>
          <p:cNvPr id="20" name="TextBox 19">
            <a:hlinkClick r:id="rId13"/>
            <a:extLst>
              <a:ext uri="{FF2B5EF4-FFF2-40B4-BE49-F238E27FC236}">
                <a16:creationId xmlns:a16="http://schemas.microsoft.com/office/drawing/2014/main" id="{C96B902A-2291-ABEA-D047-F110B7B25B4D}"/>
              </a:ext>
            </a:extLst>
          </p:cNvPr>
          <p:cNvSpPr txBox="1"/>
          <p:nvPr/>
        </p:nvSpPr>
        <p:spPr>
          <a:xfrm>
            <a:off x="4168095" y="6212878"/>
            <a:ext cx="2135200"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Improve this document</a:t>
            </a:r>
            <a:endParaRPr lang="en-US" sz="1000" u="sng" noProof="0">
              <a:solidFill>
                <a:srgbClr val="0070C0"/>
              </a:solidFill>
            </a:endParaRPr>
          </a:p>
        </p:txBody>
      </p:sp>
      <p:sp>
        <p:nvSpPr>
          <p:cNvPr id="21" name="TextBox 20">
            <a:hlinkClick r:id="rId14"/>
            <a:extLst>
              <a:ext uri="{FF2B5EF4-FFF2-40B4-BE49-F238E27FC236}">
                <a16:creationId xmlns:a16="http://schemas.microsoft.com/office/drawing/2014/main" id="{0078BC8D-4769-9887-AAEB-8D6F2202D859}"/>
              </a:ext>
            </a:extLst>
          </p:cNvPr>
          <p:cNvSpPr txBox="1"/>
          <p:nvPr/>
        </p:nvSpPr>
        <p:spPr>
          <a:xfrm>
            <a:off x="675513" y="3741736"/>
            <a:ext cx="1950855"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Summarize this doc</a:t>
            </a:r>
            <a:endParaRPr lang="en-US" sz="1000" u="sng" noProof="0">
              <a:solidFill>
                <a:srgbClr val="0070C0"/>
              </a:solidFill>
            </a:endParaRPr>
          </a:p>
        </p:txBody>
      </p:sp>
      <p:grpSp>
        <p:nvGrpSpPr>
          <p:cNvPr id="30" name="Group 29">
            <a:extLst>
              <a:ext uri="{FF2B5EF4-FFF2-40B4-BE49-F238E27FC236}">
                <a16:creationId xmlns:a16="http://schemas.microsoft.com/office/drawing/2014/main" id="{878DD39B-C987-8D91-73C9-8CA76ABCF048}"/>
              </a:ext>
            </a:extLst>
          </p:cNvPr>
          <p:cNvGrpSpPr/>
          <p:nvPr/>
        </p:nvGrpSpPr>
        <p:grpSpPr>
          <a:xfrm>
            <a:off x="841330" y="5289164"/>
            <a:ext cx="2286679" cy="228600"/>
            <a:chOff x="5984531" y="4164132"/>
            <a:chExt cx="2286679" cy="228600"/>
          </a:xfrm>
        </p:grpSpPr>
        <p:pic>
          <p:nvPicPr>
            <p:cNvPr id="31" name="Picture 4" descr="Copilot for Sales">
              <a:extLst>
                <a:ext uri="{FF2B5EF4-FFF2-40B4-BE49-F238E27FC236}">
                  <a16:creationId xmlns:a16="http://schemas.microsoft.com/office/drawing/2014/main" id="{7BB786BE-703E-A6D8-B3EB-1CE52114DDBE}"/>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984531" y="4164132"/>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F673698-3E79-112B-28E7-FD2C6A1F7413}"/>
                </a:ext>
                <a:ext uri="{C183D7F6-B498-43B3-948B-1728B52AA6E4}">
                  <adec:decorative xmlns:adec="http://schemas.microsoft.com/office/drawing/2017/decorative" val="0"/>
                </a:ext>
              </a:extLst>
            </p:cNvPr>
            <p:cNvSpPr txBox="1"/>
            <p:nvPr/>
          </p:nvSpPr>
          <p:spPr>
            <a:xfrm>
              <a:off x="6379026" y="4192277"/>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for Sales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4" name="Group 33">
            <a:extLst>
              <a:ext uri="{FF2B5EF4-FFF2-40B4-BE49-F238E27FC236}">
                <a16:creationId xmlns:a16="http://schemas.microsoft.com/office/drawing/2014/main" id="{A04E2A08-9152-C21B-3F16-5A6EBDA65953}"/>
              </a:ext>
            </a:extLst>
          </p:cNvPr>
          <p:cNvGrpSpPr/>
          <p:nvPr/>
        </p:nvGrpSpPr>
        <p:grpSpPr>
          <a:xfrm>
            <a:off x="5453235" y="2777460"/>
            <a:ext cx="1241117" cy="338554"/>
            <a:chOff x="5984531" y="4102572"/>
            <a:chExt cx="1241117" cy="338554"/>
          </a:xfrm>
        </p:grpSpPr>
        <p:pic>
          <p:nvPicPr>
            <p:cNvPr id="35" name="Picture 4" descr="Copilot for Sales">
              <a:extLst>
                <a:ext uri="{FF2B5EF4-FFF2-40B4-BE49-F238E27FC236}">
                  <a16:creationId xmlns:a16="http://schemas.microsoft.com/office/drawing/2014/main" id="{BC3C623E-416F-1577-CC55-A96FFAB8C177}"/>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984531" y="4164132"/>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E93CE848-3701-E724-483E-3181FD7404AC}"/>
                </a:ext>
                <a:ext uri="{C183D7F6-B498-43B3-948B-1728B52AA6E4}">
                  <adec:decorative xmlns:adec="http://schemas.microsoft.com/office/drawing/2017/decorative" val="0"/>
                </a:ext>
              </a:extLst>
            </p:cNvPr>
            <p:cNvSpPr txBox="1"/>
            <p:nvPr/>
          </p:nvSpPr>
          <p:spPr>
            <a:xfrm>
              <a:off x="6379026" y="4102572"/>
              <a:ext cx="846622"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for Sales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5" name="Group 14">
            <a:extLst>
              <a:ext uri="{FF2B5EF4-FFF2-40B4-BE49-F238E27FC236}">
                <a16:creationId xmlns:a16="http://schemas.microsoft.com/office/drawing/2014/main" id="{CD35A5F9-A7C3-C37A-3E0D-AEC81595C059}"/>
              </a:ext>
            </a:extLst>
          </p:cNvPr>
          <p:cNvGrpSpPr/>
          <p:nvPr/>
        </p:nvGrpSpPr>
        <p:grpSpPr>
          <a:xfrm>
            <a:off x="7840999" y="2748194"/>
            <a:ext cx="2250050" cy="480390"/>
            <a:chOff x="767112" y="2825909"/>
            <a:chExt cx="2250050" cy="480390"/>
          </a:xfrm>
        </p:grpSpPr>
        <p:sp>
          <p:nvSpPr>
            <p:cNvPr id="18" name="TextBox 17">
              <a:extLst>
                <a:ext uri="{FF2B5EF4-FFF2-40B4-BE49-F238E27FC236}">
                  <a16:creationId xmlns:a16="http://schemas.microsoft.com/office/drawing/2014/main" id="{4CEDF38B-5821-228D-3809-35E27463E8EC}"/>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RFP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7" name="Picture 2" descr="Copilot Studio Generative AI pricing - Power Platform Community">
              <a:extLst>
                <a:ext uri="{FF2B5EF4-FFF2-40B4-BE49-F238E27FC236}">
                  <a16:creationId xmlns:a16="http://schemas.microsoft.com/office/drawing/2014/main" id="{6AA92C4C-4FAA-95A2-A53B-70069FB93D34}"/>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6208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Sales | </a:t>
            </a:r>
            <a:r>
              <a:rPr lang="en-US" noProof="0"/>
              <a:t>Create an unsolicited proposal</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Identify leads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Send proposal customer</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Perform company research</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Review with customer</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Gather product information</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Generate the proposal</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 for Sales and Copilot Studio</a:t>
            </a:r>
            <a:endParaRPr lang="en-US" sz="800" i="1" noProof="0"/>
          </a:p>
        </p:txBody>
      </p:sp>
      <p:sp>
        <p:nvSpPr>
          <p:cNvPr id="12" name="Text Placeholder 11">
            <a:extLst>
              <a:ext uri="{FF2B5EF4-FFF2-40B4-BE49-F238E27FC236}">
                <a16:creationId xmlns:a16="http://schemas.microsoft.com/office/drawing/2014/main" id="{4DE598EE-5406-B032-5748-83EC5542E8D8}"/>
              </a:ext>
            </a:extLst>
          </p:cNvPr>
          <p:cNvSpPr>
            <a:spLocks noGrp="1"/>
          </p:cNvSpPr>
          <p:nvPr>
            <p:ph type="body" sz="quarter" idx="18"/>
          </p:nvPr>
        </p:nvSpPr>
        <p:spPr>
          <a:xfrm>
            <a:off x="584200" y="2032188"/>
            <a:ext cx="2808000" cy="626701"/>
          </a:xfrm>
        </p:spPr>
        <p:txBody>
          <a:bodyPr>
            <a:normAutofit/>
          </a:bodyPr>
          <a:lstStyle/>
          <a:p>
            <a:r>
              <a:rPr lang="en-US" noProof="0" dirty="0"/>
              <a:t>Prompt Copilot to gather a list of leads, enriched with data from a marketing automation platform agent built using Copilot Studio. </a:t>
            </a:r>
          </a:p>
        </p:txBody>
      </p:sp>
      <p:sp>
        <p:nvSpPr>
          <p:cNvPr id="13" name="Text Placeholder 12">
            <a:extLst>
              <a:ext uri="{FF2B5EF4-FFF2-40B4-BE49-F238E27FC236}">
                <a16:creationId xmlns:a16="http://schemas.microsoft.com/office/drawing/2014/main" id="{4516C6C2-314E-AF2C-89EC-42F58B9E3182}"/>
              </a:ext>
            </a:extLst>
          </p:cNvPr>
          <p:cNvSpPr>
            <a:spLocks noGrp="1"/>
          </p:cNvSpPr>
          <p:nvPr>
            <p:ph type="body" sz="quarter" idx="19"/>
          </p:nvPr>
        </p:nvSpPr>
        <p:spPr>
          <a:xfrm>
            <a:off x="4047840" y="2032188"/>
            <a:ext cx="2808000" cy="626701"/>
          </a:xfrm>
        </p:spPr>
        <p:txBody>
          <a:bodyPr/>
          <a:lstStyle/>
          <a:p>
            <a:r>
              <a:rPr lang="en-US" noProof="0"/>
              <a:t>Use Copilot to summarize information from the customer’s company website and annual reports to understand financials, goals, and challenges.</a:t>
            </a:r>
          </a:p>
        </p:txBody>
      </p:sp>
      <p:sp>
        <p:nvSpPr>
          <p:cNvPr id="14" name="Text Placeholder 13">
            <a:extLst>
              <a:ext uri="{FF2B5EF4-FFF2-40B4-BE49-F238E27FC236}">
                <a16:creationId xmlns:a16="http://schemas.microsoft.com/office/drawing/2014/main" id="{C9FA463C-455D-FF7D-0F9A-37A232CBD565}"/>
              </a:ext>
            </a:extLst>
          </p:cNvPr>
          <p:cNvSpPr>
            <a:spLocks noGrp="1"/>
          </p:cNvSpPr>
          <p:nvPr>
            <p:ph type="body" sz="quarter" idx="20"/>
          </p:nvPr>
        </p:nvSpPr>
        <p:spPr>
          <a:xfrm>
            <a:off x="7511481" y="2032188"/>
            <a:ext cx="2808000" cy="810798"/>
          </a:xfrm>
        </p:spPr>
        <p:txBody>
          <a:bodyPr>
            <a:normAutofit/>
          </a:bodyPr>
          <a:lstStyle/>
          <a:p>
            <a:r>
              <a:rPr lang="en-US" noProof="0"/>
              <a:t>Prompt Copilot to </a:t>
            </a:r>
            <a:r>
              <a:rPr kumimoji="0" lang="en-US" b="0" i="0" u="none" strike="noStrike" kern="0" cap="none" spc="0" normalizeH="0" baseline="0" noProof="0">
                <a:ln>
                  <a:noFill/>
                </a:ln>
                <a:solidFill>
                  <a:srgbClr val="1A1A1A"/>
                </a:solidFill>
                <a:effectLst/>
                <a:uLnTx/>
                <a:uFillTx/>
                <a:cs typeface="Segoe UI" pitchFamily="34" charset="0"/>
              </a:rPr>
              <a:t>gather production information and create a summary of how the recommended products will help to meet the customer’s specific goals. Use Copilot Pages to synthesize and edit the Copilot responses and share with your team.</a:t>
            </a:r>
            <a:endParaRPr lang="en-US" noProof="0"/>
          </a:p>
        </p:txBody>
      </p:sp>
      <p:sp>
        <p:nvSpPr>
          <p:cNvPr id="198" name="Text Placeholder 197">
            <a:extLst>
              <a:ext uri="{FF2B5EF4-FFF2-40B4-BE49-F238E27FC236}">
                <a16:creationId xmlns:a16="http://schemas.microsoft.com/office/drawing/2014/main" id="{C49533B5-006E-F898-4D40-FAE506599A40}"/>
              </a:ext>
            </a:extLst>
          </p:cNvPr>
          <p:cNvSpPr>
            <a:spLocks noGrp="1"/>
          </p:cNvSpPr>
          <p:nvPr>
            <p:ph type="body" sz="quarter" idx="21"/>
          </p:nvPr>
        </p:nvSpPr>
        <p:spPr>
          <a:xfrm>
            <a:off x="584200" y="3208260"/>
            <a:ext cx="2808000" cy="626701"/>
          </a:xfrm>
        </p:spPr>
        <p:txBody>
          <a:bodyPr/>
          <a:lstStyle/>
          <a:p>
            <a:r>
              <a:rPr lang="en-US" noProof="0"/>
              <a:t>Benefit: </a:t>
            </a:r>
            <a:r>
              <a:rPr lang="en-US" b="1" noProof="0"/>
              <a:t>Rapidly get up to speed </a:t>
            </a:r>
            <a:r>
              <a:rPr lang="en-US" noProof="0"/>
              <a:t>to focus on key issues and concerns. Have additional time to identify cross sell opportunities.</a:t>
            </a:r>
          </a:p>
        </p:txBody>
      </p:sp>
      <p:sp>
        <p:nvSpPr>
          <p:cNvPr id="200" name="Text Placeholder 199">
            <a:extLst>
              <a:ext uri="{FF2B5EF4-FFF2-40B4-BE49-F238E27FC236}">
                <a16:creationId xmlns:a16="http://schemas.microsoft.com/office/drawing/2014/main" id="{0865D744-0186-9C85-D528-B2758757C056}"/>
              </a:ext>
            </a:extLst>
          </p:cNvPr>
          <p:cNvSpPr>
            <a:spLocks noGrp="1"/>
          </p:cNvSpPr>
          <p:nvPr>
            <p:ph type="body" sz="quarter" idx="22"/>
          </p:nvPr>
        </p:nvSpPr>
        <p:spPr>
          <a:xfrm>
            <a:off x="612269" y="5653318"/>
            <a:ext cx="2808000" cy="626701"/>
          </a:xfrm>
        </p:spPr>
        <p:txBody>
          <a:bodyPr/>
          <a:lstStyle/>
          <a:p>
            <a:r>
              <a:rPr lang="en-US" noProof="0"/>
              <a:t>Benefit: </a:t>
            </a:r>
            <a:r>
              <a:rPr lang="en-US" b="1" noProof="0"/>
              <a:t>Document and socialize the action items</a:t>
            </a:r>
            <a:r>
              <a:rPr lang="en-US" noProof="0"/>
              <a:t> </a:t>
            </a:r>
            <a:br>
              <a:rPr lang="en-US" noProof="0"/>
            </a:br>
            <a:r>
              <a:rPr lang="en-US" noProof="0"/>
              <a:t>to keep the sales process moving forward </a:t>
            </a:r>
            <a:br>
              <a:rPr lang="en-US" noProof="0"/>
            </a:br>
            <a:r>
              <a:rPr lang="en-US" noProof="0"/>
              <a:t>towards a successful close.</a:t>
            </a:r>
          </a:p>
        </p:txBody>
      </p:sp>
      <p:sp>
        <p:nvSpPr>
          <p:cNvPr id="201" name="Text Placeholder 200">
            <a:extLst>
              <a:ext uri="{FF2B5EF4-FFF2-40B4-BE49-F238E27FC236}">
                <a16:creationId xmlns:a16="http://schemas.microsoft.com/office/drawing/2014/main" id="{C145BA15-E6A0-7F90-AB8F-5DAF077DD346}"/>
              </a:ext>
            </a:extLst>
          </p:cNvPr>
          <p:cNvSpPr>
            <a:spLocks noGrp="1"/>
          </p:cNvSpPr>
          <p:nvPr>
            <p:ph type="body" sz="quarter" idx="23"/>
          </p:nvPr>
        </p:nvSpPr>
        <p:spPr>
          <a:xfrm>
            <a:off x="4047840" y="3299939"/>
            <a:ext cx="2808000" cy="626701"/>
          </a:xfrm>
        </p:spPr>
        <p:txBody>
          <a:bodyPr>
            <a:noAutofit/>
          </a:bodyPr>
          <a:lstStyle/>
          <a:p>
            <a:pPr lvl="0"/>
            <a:r>
              <a:rPr lang="en-US" noProof="0" dirty="0"/>
              <a:t>Benefit: </a:t>
            </a:r>
            <a:r>
              <a:rPr lang="en-US" b="1" noProof="0" dirty="0"/>
              <a:t>Rapidly pulling information </a:t>
            </a:r>
            <a:r>
              <a:rPr lang="en-US" noProof="0" dirty="0"/>
              <a:t>such as IT spending changes and new product releases from lengthy documents can save time and helps to target the proposal.</a:t>
            </a:r>
          </a:p>
        </p:txBody>
      </p:sp>
      <p:sp>
        <p:nvSpPr>
          <p:cNvPr id="202" name="Text Placeholder 201">
            <a:extLst>
              <a:ext uri="{FF2B5EF4-FFF2-40B4-BE49-F238E27FC236}">
                <a16:creationId xmlns:a16="http://schemas.microsoft.com/office/drawing/2014/main" id="{4F103550-B265-C3A4-C8C7-DE67A0B92623}"/>
              </a:ext>
            </a:extLst>
          </p:cNvPr>
          <p:cNvSpPr>
            <a:spLocks noGrp="1"/>
          </p:cNvSpPr>
          <p:nvPr>
            <p:ph type="body" sz="quarter" idx="24"/>
          </p:nvPr>
        </p:nvSpPr>
        <p:spPr>
          <a:xfrm>
            <a:off x="4047840" y="5641938"/>
            <a:ext cx="2808000" cy="626701"/>
          </a:xfrm>
        </p:spPr>
        <p:txBody>
          <a:bodyPr/>
          <a:lstStyle/>
          <a:p>
            <a:r>
              <a:rPr lang="en-US" noProof="0"/>
              <a:t>Benefit: </a:t>
            </a:r>
            <a:r>
              <a:rPr lang="en-US" b="1" noProof="0"/>
              <a:t>Avoid listening to meeting recordings </a:t>
            </a:r>
            <a:r>
              <a:rPr lang="en-US" noProof="0"/>
              <a:t>and spend that time improving the proposal.</a:t>
            </a:r>
          </a:p>
        </p:txBody>
      </p:sp>
      <p:sp>
        <p:nvSpPr>
          <p:cNvPr id="203" name="Text Placeholder 202">
            <a:extLst>
              <a:ext uri="{FF2B5EF4-FFF2-40B4-BE49-F238E27FC236}">
                <a16:creationId xmlns:a16="http://schemas.microsoft.com/office/drawing/2014/main" id="{699AD231-9B85-C1DD-79D2-96ABD05A0CE4}"/>
              </a:ext>
            </a:extLst>
          </p:cNvPr>
          <p:cNvSpPr>
            <a:spLocks noGrp="1"/>
          </p:cNvSpPr>
          <p:nvPr>
            <p:ph type="body" sz="quarter" idx="25"/>
          </p:nvPr>
        </p:nvSpPr>
        <p:spPr>
          <a:xfrm>
            <a:off x="7511481" y="3208260"/>
            <a:ext cx="2808000" cy="626701"/>
          </a:xfrm>
        </p:spPr>
        <p:txBody>
          <a:bodyPr/>
          <a:lstStyle/>
          <a:p>
            <a:r>
              <a:rPr lang="en-US" noProof="0"/>
              <a:t>Benefit: </a:t>
            </a:r>
            <a:r>
              <a:rPr lang="en-US" b="1" noProof="0"/>
              <a:t>Gathering product information </a:t>
            </a:r>
            <a:r>
              <a:rPr lang="en-US" noProof="0"/>
              <a:t>from multiple sources and asking Copilot to prepare a summary can save time and increase accuracy.</a:t>
            </a:r>
          </a:p>
        </p:txBody>
      </p:sp>
      <p:sp>
        <p:nvSpPr>
          <p:cNvPr id="204" name="Text Placeholder 203">
            <a:extLst>
              <a:ext uri="{FF2B5EF4-FFF2-40B4-BE49-F238E27FC236}">
                <a16:creationId xmlns:a16="http://schemas.microsoft.com/office/drawing/2014/main" id="{9DA94C90-70EA-BAA5-4DD0-9CCF18165C46}"/>
              </a:ext>
            </a:extLst>
          </p:cNvPr>
          <p:cNvSpPr>
            <a:spLocks noGrp="1"/>
          </p:cNvSpPr>
          <p:nvPr>
            <p:ph type="body" sz="quarter" idx="26"/>
          </p:nvPr>
        </p:nvSpPr>
        <p:spPr>
          <a:xfrm>
            <a:off x="7511481" y="5641938"/>
            <a:ext cx="2808000" cy="626701"/>
          </a:xfrm>
        </p:spPr>
        <p:txBody>
          <a:bodyPr/>
          <a:lstStyle/>
          <a:p>
            <a:r>
              <a:rPr lang="en-US" noProof="0"/>
              <a:t>Benefit: </a:t>
            </a:r>
            <a:r>
              <a:rPr lang="en-US" b="1" noProof="0"/>
              <a:t>Generate a first draft quickly </a:t>
            </a:r>
            <a:r>
              <a:rPr lang="en-US" noProof="0"/>
              <a:t>so you can append more time on the details.</a:t>
            </a:r>
          </a:p>
        </p:txBody>
      </p:sp>
      <p:sp>
        <p:nvSpPr>
          <p:cNvPr id="21" name="Text Placeholder 20">
            <a:extLst>
              <a:ext uri="{FF2B5EF4-FFF2-40B4-BE49-F238E27FC236}">
                <a16:creationId xmlns:a16="http://schemas.microsoft.com/office/drawing/2014/main" id="{8D4AC425-B156-DDFF-8C88-CC16474618C2}"/>
              </a:ext>
            </a:extLst>
          </p:cNvPr>
          <p:cNvSpPr>
            <a:spLocks noGrp="1"/>
          </p:cNvSpPr>
          <p:nvPr>
            <p:ph type="body" sz="quarter" idx="27"/>
          </p:nvPr>
        </p:nvSpPr>
        <p:spPr>
          <a:xfrm>
            <a:off x="584200" y="4488366"/>
            <a:ext cx="2808000" cy="626701"/>
          </a:xfrm>
        </p:spPr>
        <p:txBody>
          <a:bodyPr/>
          <a:lstStyle/>
          <a:p>
            <a:r>
              <a:rPr lang="en-US" noProof="0"/>
              <a:t>Have Copilot in Outlook turn the meeting notes and action items into an email for all participants. Copilot for Sales adds relevant product information to the email.</a:t>
            </a:r>
          </a:p>
        </p:txBody>
      </p:sp>
      <p:sp>
        <p:nvSpPr>
          <p:cNvPr id="22" name="Text Placeholder 21">
            <a:extLst>
              <a:ext uri="{FF2B5EF4-FFF2-40B4-BE49-F238E27FC236}">
                <a16:creationId xmlns:a16="http://schemas.microsoft.com/office/drawing/2014/main" id="{311B0B3C-56EC-550A-18C2-32D4B5B95AAF}"/>
              </a:ext>
            </a:extLst>
          </p:cNvPr>
          <p:cNvSpPr>
            <a:spLocks noGrp="1"/>
          </p:cNvSpPr>
          <p:nvPr>
            <p:ph type="body" sz="quarter" idx="28"/>
          </p:nvPr>
        </p:nvSpPr>
        <p:spPr>
          <a:xfrm>
            <a:off x="4047841" y="4488366"/>
            <a:ext cx="2808000" cy="626701"/>
          </a:xfrm>
        </p:spPr>
        <p:txBody>
          <a:bodyPr/>
          <a:lstStyle/>
          <a:p>
            <a:r>
              <a:rPr lang="en-US" noProof="0"/>
              <a:t>Ask Copilot in Teams to suggest talking point during the meeting. Copilot for Sales in Teams provides sales tips like product information and competitor analysis.</a:t>
            </a:r>
          </a:p>
        </p:txBody>
      </p:sp>
      <p:sp>
        <p:nvSpPr>
          <p:cNvPr id="40" name="Text Placeholder 39">
            <a:extLst>
              <a:ext uri="{FF2B5EF4-FFF2-40B4-BE49-F238E27FC236}">
                <a16:creationId xmlns:a16="http://schemas.microsoft.com/office/drawing/2014/main" id="{2B33E141-FE5E-7AC4-2A7E-91582BB99C69}"/>
              </a:ext>
            </a:extLst>
          </p:cNvPr>
          <p:cNvSpPr>
            <a:spLocks noGrp="1"/>
          </p:cNvSpPr>
          <p:nvPr>
            <p:ph type="body" sz="quarter" idx="29"/>
          </p:nvPr>
        </p:nvSpPr>
        <p:spPr>
          <a:xfrm>
            <a:off x="7511481" y="4488366"/>
            <a:ext cx="2512413" cy="626701"/>
          </a:xfrm>
        </p:spPr>
        <p:txBody>
          <a:bodyPr/>
          <a:lstStyle/>
          <a:p>
            <a:r>
              <a:rPr lang="en-US" noProof="0"/>
              <a:t>After creating a summary of the customer and product information in Word, use Copilot in PowerPoint to create a great presentation including images and tables.</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Opportunities pursued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86" name="Group 285">
            <a:extLst>
              <a:ext uri="{FF2B5EF4-FFF2-40B4-BE49-F238E27FC236}">
                <a16:creationId xmlns:a16="http://schemas.microsoft.com/office/drawing/2014/main" id="{C5156CBD-ED0B-BE66-80BF-FD8D0CE86CA1}"/>
              </a:ext>
            </a:extLst>
          </p:cNvPr>
          <p:cNvGrpSpPr/>
          <p:nvPr/>
        </p:nvGrpSpPr>
        <p:grpSpPr>
          <a:xfrm>
            <a:off x="4276273" y="2761669"/>
            <a:ext cx="2351135" cy="360000"/>
            <a:chOff x="588263" y="1217924"/>
            <a:chExt cx="2351135" cy="360000"/>
          </a:xfrm>
        </p:grpSpPr>
        <p:pic>
          <p:nvPicPr>
            <p:cNvPr id="287" name="Picture 286" descr="Zip Co logo SVG free download, id: 101874 - Brandlogos.net">
              <a:hlinkClick r:id="rId5"/>
              <a:extLst>
                <a:ext uri="{FF2B5EF4-FFF2-40B4-BE49-F238E27FC236}">
                  <a16:creationId xmlns:a16="http://schemas.microsoft.com/office/drawing/2014/main" id="{55A669D8-DAB2-8B07-2DAB-F6A868E3BB6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88" name="TextBox 287">
              <a:extLst>
                <a:ext uri="{FF2B5EF4-FFF2-40B4-BE49-F238E27FC236}">
                  <a16:creationId xmlns:a16="http://schemas.microsoft.com/office/drawing/2014/main" id="{868F9C8E-35BE-9F55-432A-EEEB939C004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289" name="Group 288">
            <a:extLst>
              <a:ext uri="{FF2B5EF4-FFF2-40B4-BE49-F238E27FC236}">
                <a16:creationId xmlns:a16="http://schemas.microsoft.com/office/drawing/2014/main" id="{127211BE-FE3F-F4CC-5CA4-942FEBDD4515}"/>
              </a:ext>
            </a:extLst>
          </p:cNvPr>
          <p:cNvGrpSpPr/>
          <p:nvPr/>
        </p:nvGrpSpPr>
        <p:grpSpPr>
          <a:xfrm>
            <a:off x="7739914" y="2761669"/>
            <a:ext cx="2351135" cy="360000"/>
            <a:chOff x="588263" y="1217924"/>
            <a:chExt cx="2351135" cy="360000"/>
          </a:xfrm>
        </p:grpSpPr>
        <p:pic>
          <p:nvPicPr>
            <p:cNvPr id="290" name="Picture 289" descr="Zip Co logo SVG free download, id: 101874 - Brandlogos.net">
              <a:hlinkClick r:id="rId5"/>
              <a:extLst>
                <a:ext uri="{FF2B5EF4-FFF2-40B4-BE49-F238E27FC236}">
                  <a16:creationId xmlns:a16="http://schemas.microsoft.com/office/drawing/2014/main" id="{41CF9C10-3183-BBE4-A952-132F64B965C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1" name="TextBox 290">
              <a:extLst>
                <a:ext uri="{FF2B5EF4-FFF2-40B4-BE49-F238E27FC236}">
                  <a16:creationId xmlns:a16="http://schemas.microsoft.com/office/drawing/2014/main" id="{95D131E8-D818-D8C1-B970-D8501C1D9863}"/>
                </a:ext>
                <a:ext uri="{C183D7F6-B498-43B3-948B-1728B52AA6E4}">
                  <adec:decorative xmlns:adec="http://schemas.microsoft.com/office/drawing/2017/decorative" val="0"/>
                </a:ext>
              </a:extLst>
            </p:cNvPr>
            <p:cNvSpPr txBox="1"/>
            <p:nvPr/>
          </p:nvSpPr>
          <p:spPr>
            <a:xfrm>
              <a:off x="1047214" y="131328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900" b="0" i="0" u="none" strike="noStrike" kern="0" cap="none" spc="0" normalizeH="0" baseline="30000" noProof="0" dirty="0">
                  <a:ln>
                    <a:noFill/>
                  </a:ln>
                  <a:solidFill>
                    <a:srgbClr val="1A1A1A"/>
                  </a:solidFill>
                  <a:effectLst/>
                  <a:uLnTx/>
                  <a:uFillTx/>
                  <a:cs typeface="Segoe UI" pitchFamily="34" charset="0"/>
                </a:rPr>
                <a:t>2</a:t>
              </a:r>
              <a:endParaRPr lang="en-US" sz="900" noProof="0" dirty="0">
                <a:solidFill>
                  <a:srgbClr val="0078D4"/>
                </a:solidFill>
                <a:latin typeface="Segoe UI Semibold"/>
              </a:endParaRPr>
            </a:p>
          </p:txBody>
        </p:sp>
      </p:grpSp>
      <p:grpSp>
        <p:nvGrpSpPr>
          <p:cNvPr id="292" name="Group 291">
            <a:extLst>
              <a:ext uri="{FF2B5EF4-FFF2-40B4-BE49-F238E27FC236}">
                <a16:creationId xmlns:a16="http://schemas.microsoft.com/office/drawing/2014/main" id="{8375745E-7660-05FA-0027-D37780371944}"/>
              </a:ext>
            </a:extLst>
          </p:cNvPr>
          <p:cNvGrpSpPr/>
          <p:nvPr/>
        </p:nvGrpSpPr>
        <p:grpSpPr>
          <a:xfrm>
            <a:off x="804187" y="5158847"/>
            <a:ext cx="2351135" cy="360000"/>
            <a:chOff x="588263" y="1697756"/>
            <a:chExt cx="2351135" cy="360000"/>
          </a:xfrm>
        </p:grpSpPr>
        <p:pic>
          <p:nvPicPr>
            <p:cNvPr id="293" name="Picture 292">
              <a:extLst>
                <a:ext uri="{FF2B5EF4-FFF2-40B4-BE49-F238E27FC236}">
                  <a16:creationId xmlns:a16="http://schemas.microsoft.com/office/drawing/2014/main" id="{9F6936B3-C19A-A6E2-087E-230D0B87F8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4" name="TextBox 293">
              <a:extLst>
                <a:ext uri="{FF2B5EF4-FFF2-40B4-BE49-F238E27FC236}">
                  <a16:creationId xmlns:a16="http://schemas.microsoft.com/office/drawing/2014/main" id="{30A5CD9B-4F28-32C7-73F2-8F1B20367942}"/>
                </a:ext>
                <a:ext uri="{C183D7F6-B498-43B3-948B-1728B52AA6E4}">
                  <adec:decorative xmlns:adec="http://schemas.microsoft.com/office/drawing/2017/decorative" val="0"/>
                </a:ext>
              </a:extLst>
            </p:cNvPr>
            <p:cNvSpPr txBox="1"/>
            <p:nvPr/>
          </p:nvSpPr>
          <p:spPr>
            <a:xfrm>
              <a:off x="1047214" y="1723868"/>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Copilot for Sales</a:t>
              </a:r>
            </a:p>
          </p:txBody>
        </p:sp>
      </p:grpSp>
      <p:grpSp>
        <p:nvGrpSpPr>
          <p:cNvPr id="295" name="Group 294">
            <a:extLst>
              <a:ext uri="{FF2B5EF4-FFF2-40B4-BE49-F238E27FC236}">
                <a16:creationId xmlns:a16="http://schemas.microsoft.com/office/drawing/2014/main" id="{E72A940E-EAC3-CCB9-C819-E12FBA445DEC}"/>
              </a:ext>
            </a:extLst>
          </p:cNvPr>
          <p:cNvGrpSpPr/>
          <p:nvPr/>
        </p:nvGrpSpPr>
        <p:grpSpPr>
          <a:xfrm>
            <a:off x="4276273" y="5158847"/>
            <a:ext cx="2351135" cy="360000"/>
            <a:chOff x="588263" y="3617084"/>
            <a:chExt cx="2351135" cy="360000"/>
          </a:xfrm>
        </p:grpSpPr>
        <p:pic>
          <p:nvPicPr>
            <p:cNvPr id="296" name="Picture 295">
              <a:extLst>
                <a:ext uri="{FF2B5EF4-FFF2-40B4-BE49-F238E27FC236}">
                  <a16:creationId xmlns:a16="http://schemas.microsoft.com/office/drawing/2014/main" id="{AF8307D0-8E94-8139-0201-B012F670A3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97" name="TextBox 296">
              <a:extLst>
                <a:ext uri="{FF2B5EF4-FFF2-40B4-BE49-F238E27FC236}">
                  <a16:creationId xmlns:a16="http://schemas.microsoft.com/office/drawing/2014/main" id="{C90BC499-E930-D4A9-9046-FC2C2D517D13}"/>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 Copilot for Sales</a:t>
              </a:r>
            </a:p>
          </p:txBody>
        </p:sp>
      </p:grpSp>
      <p:grpSp>
        <p:nvGrpSpPr>
          <p:cNvPr id="298" name="Group 297">
            <a:extLst>
              <a:ext uri="{FF2B5EF4-FFF2-40B4-BE49-F238E27FC236}">
                <a16:creationId xmlns:a16="http://schemas.microsoft.com/office/drawing/2014/main" id="{9D181F18-E2ED-D466-BF7C-C86999BE80B5}"/>
              </a:ext>
            </a:extLst>
          </p:cNvPr>
          <p:cNvGrpSpPr/>
          <p:nvPr/>
        </p:nvGrpSpPr>
        <p:grpSpPr>
          <a:xfrm>
            <a:off x="7739914" y="5158847"/>
            <a:ext cx="2351135" cy="360000"/>
            <a:chOff x="588263" y="2177588"/>
            <a:chExt cx="2351135" cy="360000"/>
          </a:xfrm>
        </p:grpSpPr>
        <p:pic>
          <p:nvPicPr>
            <p:cNvPr id="299" name="Picture 298">
              <a:extLst>
                <a:ext uri="{FF2B5EF4-FFF2-40B4-BE49-F238E27FC236}">
                  <a16:creationId xmlns:a16="http://schemas.microsoft.com/office/drawing/2014/main" id="{830F4BC7-CF7E-E41E-C7F0-DE9EDBE4ACF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00" name="TextBox 299">
              <a:extLst>
                <a:ext uri="{FF2B5EF4-FFF2-40B4-BE49-F238E27FC236}">
                  <a16:creationId xmlns:a16="http://schemas.microsoft.com/office/drawing/2014/main" id="{A779BF8E-69B7-E12D-1CF6-7CD39C120CAD}"/>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01" name="Text Placeholder 60">
            <a:extLst>
              <a:ext uri="{FF2B5EF4-FFF2-40B4-BE49-F238E27FC236}">
                <a16:creationId xmlns:a16="http://schemas.microsoft.com/office/drawing/2014/main" id="{5EC04F56-90AE-43C5-FBE4-E4D3253CA902}"/>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02" name="Text Placeholder 61">
            <a:extLst>
              <a:ext uri="{FF2B5EF4-FFF2-40B4-BE49-F238E27FC236}">
                <a16:creationId xmlns:a16="http://schemas.microsoft.com/office/drawing/2014/main" id="{FED2EFF3-913D-D46A-3B72-FCF936675392}"/>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303" name="Text Placeholder 62">
            <a:extLst>
              <a:ext uri="{FF2B5EF4-FFF2-40B4-BE49-F238E27FC236}">
                <a16:creationId xmlns:a16="http://schemas.microsoft.com/office/drawing/2014/main" id="{A2B48D9B-4A67-FB16-A2E1-6A92285768D8}"/>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pic>
        <p:nvPicPr>
          <p:cNvPr id="2" name="Picture 1">
            <a:extLst>
              <a:ext uri="{FF2B5EF4-FFF2-40B4-BE49-F238E27FC236}">
                <a16:creationId xmlns:a16="http://schemas.microsoft.com/office/drawing/2014/main" id="{562084D4-DDDF-2017-12F0-FAB192ABDE3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grpSp>
        <p:nvGrpSpPr>
          <p:cNvPr id="15" name="Group 14">
            <a:extLst>
              <a:ext uri="{FF2B5EF4-FFF2-40B4-BE49-F238E27FC236}">
                <a16:creationId xmlns:a16="http://schemas.microsoft.com/office/drawing/2014/main" id="{8C621499-3DC8-DAE5-3175-4DBE5E0015BB}"/>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766596B1-2717-6DDE-7CD7-55899D601F2C}"/>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D166BF89-2A8C-D7DD-7D58-D804311D72D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BE577682-C66F-5EAC-857A-99C89F51E95D}"/>
              </a:ext>
            </a:extLst>
          </p:cNvPr>
          <p:cNvGrpSpPr/>
          <p:nvPr/>
        </p:nvGrpSpPr>
        <p:grpSpPr>
          <a:xfrm>
            <a:off x="8868697" y="1127774"/>
            <a:ext cx="1450784" cy="216000"/>
            <a:chOff x="1194743" y="1140160"/>
            <a:chExt cx="1450784" cy="216000"/>
          </a:xfrm>
        </p:grpSpPr>
        <p:sp>
          <p:nvSpPr>
            <p:cNvPr id="19" name="Rectangle: Rounded Corners 6">
              <a:extLst>
                <a:ext uri="{FF2B5EF4-FFF2-40B4-BE49-F238E27FC236}">
                  <a16:creationId xmlns:a16="http://schemas.microsoft.com/office/drawing/2014/main" id="{951ECBFD-248D-9185-64DB-9D1096A892FE}"/>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AD83F4C4-A1F3-435E-54D6-39A9C20700D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sp>
        <p:nvSpPr>
          <p:cNvPr id="42" name="Graphic 2">
            <a:hlinkClick r:id="rId13"/>
            <a:extLst>
              <a:ext uri="{FF2B5EF4-FFF2-40B4-BE49-F238E27FC236}">
                <a16:creationId xmlns:a16="http://schemas.microsoft.com/office/drawing/2014/main" id="{996899FB-610D-D327-9F0C-2685001A484B}"/>
              </a:ext>
            </a:extLst>
          </p:cNvPr>
          <p:cNvSpPr/>
          <p:nvPr/>
        </p:nvSpPr>
        <p:spPr>
          <a:xfrm>
            <a:off x="4522173" y="41750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5" name="TextBox 4">
            <a:hlinkClick r:id="rId14"/>
            <a:extLst>
              <a:ext uri="{FF2B5EF4-FFF2-40B4-BE49-F238E27FC236}">
                <a16:creationId xmlns:a16="http://schemas.microsoft.com/office/drawing/2014/main" id="{BB1EEDFE-B5D0-051E-533B-F0B4FD73EB76}"/>
              </a:ext>
            </a:extLst>
          </p:cNvPr>
          <p:cNvSpPr txBox="1"/>
          <p:nvPr/>
        </p:nvSpPr>
        <p:spPr>
          <a:xfrm>
            <a:off x="7642157" y="6181168"/>
            <a:ext cx="2006960"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Create presentation</a:t>
            </a:r>
            <a:r>
              <a:rPr lang="en-US" sz="900" u="sng" noProof="0">
                <a:solidFill>
                  <a:srgbClr val="0070C0"/>
                </a:solidFill>
              </a:rPr>
              <a:t>s</a:t>
            </a:r>
          </a:p>
        </p:txBody>
      </p:sp>
      <p:sp>
        <p:nvSpPr>
          <p:cNvPr id="30" name="TextBox 29">
            <a:hlinkClick r:id="rId15"/>
            <a:extLst>
              <a:ext uri="{FF2B5EF4-FFF2-40B4-BE49-F238E27FC236}">
                <a16:creationId xmlns:a16="http://schemas.microsoft.com/office/drawing/2014/main" id="{87545EF6-D6F0-DAA0-F363-A8C55A6C16C5}"/>
              </a:ext>
            </a:extLst>
          </p:cNvPr>
          <p:cNvSpPr txBox="1"/>
          <p:nvPr/>
        </p:nvSpPr>
        <p:spPr>
          <a:xfrm>
            <a:off x="4178517" y="6158045"/>
            <a:ext cx="2123979"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Keep meetings moving</a:t>
            </a:r>
            <a:endParaRPr lang="en-US" sz="1000" u="sng" noProof="0">
              <a:solidFill>
                <a:srgbClr val="0070C0"/>
              </a:solidFill>
            </a:endParaRPr>
          </a:p>
        </p:txBody>
      </p:sp>
      <p:grpSp>
        <p:nvGrpSpPr>
          <p:cNvPr id="32" name="Group 31">
            <a:extLst>
              <a:ext uri="{FF2B5EF4-FFF2-40B4-BE49-F238E27FC236}">
                <a16:creationId xmlns:a16="http://schemas.microsoft.com/office/drawing/2014/main" id="{F299B93E-403F-4A3E-5B0A-CADA33FE1440}"/>
              </a:ext>
            </a:extLst>
          </p:cNvPr>
          <p:cNvGrpSpPr/>
          <p:nvPr/>
        </p:nvGrpSpPr>
        <p:grpSpPr>
          <a:xfrm>
            <a:off x="891244" y="2774466"/>
            <a:ext cx="2250050" cy="480390"/>
            <a:chOff x="767112" y="2825909"/>
            <a:chExt cx="2250050" cy="480390"/>
          </a:xfrm>
        </p:grpSpPr>
        <p:sp>
          <p:nvSpPr>
            <p:cNvPr id="34" name="TextBox 33">
              <a:extLst>
                <a:ext uri="{FF2B5EF4-FFF2-40B4-BE49-F238E27FC236}">
                  <a16:creationId xmlns:a16="http://schemas.microsoft.com/office/drawing/2014/main" id="{52D468DD-14FC-94EE-5B2F-7601E4DF4431}"/>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SharePoint</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5" name="Picture 2" descr="Copilot Studio Generative AI pricing - Power Platform Community">
              <a:extLst>
                <a:ext uri="{FF2B5EF4-FFF2-40B4-BE49-F238E27FC236}">
                  <a16:creationId xmlns:a16="http://schemas.microsoft.com/office/drawing/2014/main" id="{7FF30906-E32C-10CD-0068-90B8490826E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11876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noProof="0" dirty="0">
                <a:solidFill>
                  <a:srgbClr val="0078D4"/>
                </a:solidFill>
                <a:cs typeface="Segoe UI"/>
              </a:rPr>
              <a:t>Sales | </a:t>
            </a:r>
            <a:r>
              <a:rPr lang="en-US" noProof="0" dirty="0">
                <a:cs typeface="Segoe UI"/>
              </a:rPr>
              <a:t>Targeted prospecting</a:t>
            </a:r>
            <a:br>
              <a:rPr lang="en-US" noProof="0" dirty="0"/>
            </a:br>
            <a:r>
              <a:rPr lang="en-US" noProof="0" dirty="0">
                <a:cs typeface="Segoe UI"/>
              </a:rPr>
              <a:t> </a:t>
            </a:r>
            <a:endParaRPr lang="en-US" i="1" noProof="0" dirty="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Get sales context</a:t>
            </a:r>
          </a:p>
        </p:txBody>
      </p:sp>
      <p:sp>
        <p:nvSpPr>
          <p:cNvPr id="13" name="Text Placeholder 12">
            <a:extLst>
              <a:ext uri="{FF2B5EF4-FFF2-40B4-BE49-F238E27FC236}">
                <a16:creationId xmlns:a16="http://schemas.microsoft.com/office/drawing/2014/main" id="{7BE0FE3B-FFF8-5A31-722D-6865AC6932CD}"/>
              </a:ext>
            </a:extLst>
          </p:cNvPr>
          <p:cNvSpPr>
            <a:spLocks noGrp="1"/>
          </p:cNvSpPr>
          <p:nvPr>
            <p:ph type="body" sz="quarter" idx="12"/>
          </p:nvPr>
        </p:nvSpPr>
        <p:spPr/>
        <p:txBody>
          <a:bodyPr/>
          <a:lstStyle/>
          <a:p>
            <a:r>
              <a:rPr lang="en-US" noProof="0"/>
              <a:t>6. Analyze conversation</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Update your CRM</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Conduct meaningful engagements</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Score leads and prioritize</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Nurture leads and opportunities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noProof="0"/>
              <a:t>Microsoft 365 Copilot for Sales</a:t>
            </a:r>
            <a:endParaRPr lang="en-US" sz="900"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normAutofit/>
          </a:bodyPr>
          <a:lstStyle/>
          <a:p>
            <a:r>
              <a:rPr lang="en-US" noProof="0"/>
              <a:t>Use Copilot in Outlook to review an email from a potential customer. Copilot for Sales can include context from your CRM system.</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Use Copilot for Sales in Outlook to save the email to your CRM and update the CRM record.</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lang="en-US" noProof="0"/>
              <a:t>Extract CRM data into Excel and score leads based on propensity criteria. Use Copilot in Excel to create useful charts.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noProof="0"/>
              <a:t>Benefit: </a:t>
            </a:r>
            <a:r>
              <a:rPr lang="en-US" b="1" noProof="0"/>
              <a:t>Simplify adding items to the CRM system</a:t>
            </a:r>
            <a:r>
              <a:rPr lang="en-US" noProof="0"/>
              <a:t> to ensure a complete record of the customer engagement.</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612472" y="5656283"/>
            <a:ext cx="2808000" cy="626701"/>
          </a:xfrm>
        </p:spPr>
        <p:txBody>
          <a:bodyPr/>
          <a:lstStyle/>
          <a:p>
            <a:r>
              <a:rPr lang="en-US" noProof="0"/>
              <a:t>Benefit: </a:t>
            </a:r>
            <a:r>
              <a:rPr lang="en-US" b="1" noProof="0"/>
              <a:t>Improve future sales conversations</a:t>
            </a:r>
            <a:r>
              <a:rPr lang="en-US" noProof="0"/>
              <a:t> by reviewing past sales calls, KPIs, and best practices.</a:t>
            </a:r>
            <a:endParaRPr lang="en-US" b="1" noProof="0"/>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noProof="0"/>
              <a:t>Benefit: </a:t>
            </a:r>
            <a:r>
              <a:rPr lang="en-US" b="1" noProof="0"/>
              <a:t>Update records in your CRM system</a:t>
            </a:r>
            <a:r>
              <a:rPr lang="en-US" noProof="0"/>
              <a:t> directly from Outlook where you’re communicating with your customer.</a:t>
            </a:r>
            <a:endParaRPr lang="en-US" b="1" noProof="0"/>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noProof="0"/>
              <a:t>Benefit: </a:t>
            </a:r>
            <a:r>
              <a:rPr lang="en-US" b="1" noProof="0"/>
              <a:t>Build credibility </a:t>
            </a:r>
            <a:r>
              <a:rPr lang="en-US" noProof="0"/>
              <a:t>with your customer by having the right background information and talking points while you meet.</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noProof="0"/>
              <a:t>Benefit: </a:t>
            </a:r>
            <a:r>
              <a:rPr lang="en-US" b="1" noProof="0"/>
              <a:t>Scoring and prioritizing leads </a:t>
            </a:r>
            <a:r>
              <a:rPr lang="en-US" noProof="0"/>
              <a:t>help focus efforts on the most promising prospects, improving the efficiency of the sales process.</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noProof="0" dirty="0"/>
              <a:t>Benefit: </a:t>
            </a:r>
            <a:r>
              <a:rPr lang="en-US" b="1" noProof="0" dirty="0"/>
              <a:t>Personalized messages </a:t>
            </a:r>
            <a:r>
              <a:rPr lang="en-US" noProof="0" dirty="0"/>
              <a:t>increase the likelihood of engagement, making leads feel valued and understood.</a:t>
            </a:r>
          </a:p>
        </p:txBody>
      </p:sp>
      <p:sp>
        <p:nvSpPr>
          <p:cNvPr id="15" name="Text Placeholder 14">
            <a:extLst>
              <a:ext uri="{FF2B5EF4-FFF2-40B4-BE49-F238E27FC236}">
                <a16:creationId xmlns:a16="http://schemas.microsoft.com/office/drawing/2014/main" id="{ABFE778C-9577-2A16-265A-E77B8779BD4F}"/>
              </a:ext>
            </a:extLst>
          </p:cNvPr>
          <p:cNvSpPr>
            <a:spLocks noGrp="1"/>
          </p:cNvSpPr>
          <p:nvPr>
            <p:ph type="body" sz="quarter" idx="27"/>
          </p:nvPr>
        </p:nvSpPr>
        <p:spPr/>
        <p:txBody>
          <a:bodyPr/>
          <a:lstStyle/>
          <a:p>
            <a:r>
              <a:rPr lang="en-US" noProof="0"/>
              <a:t>Review the sales meeting recap generated by Copilot for Sales in Teams. The recap includes an analysis of customer engagement, sales KPIs, and suggested action items.</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Set up a call to follow up on prospect. In the Teams meeting, use Copilot for Sales to provide talking points and sales insights from your CRM system.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656390" cy="722137"/>
          </a:xfrm>
        </p:spPr>
        <p:txBody>
          <a:bodyPr>
            <a:normAutofit/>
          </a:bodyPr>
          <a:lstStyle/>
          <a:p>
            <a:r>
              <a:rPr lang="en-US" noProof="0" dirty="0"/>
              <a:t>In Outlook, prompt Copilot for Sales to create personalized outreach messages tailored to the interests and needs of each high-priority lead and opportunity.</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Extend</a:t>
            </a:r>
          </a:p>
        </p:txBody>
      </p:sp>
      <p:sp>
        <p:nvSpPr>
          <p:cNvPr id="6" name="Text Placeholder 5">
            <a:extLst>
              <a:ext uri="{FF2B5EF4-FFF2-40B4-BE49-F238E27FC236}">
                <a16:creationId xmlns:a16="http://schemas.microsoft.com/office/drawing/2014/main" id="{A3AC12DE-B975-38BB-6E15-B1EBC3F4B17B}"/>
              </a:ext>
            </a:extLst>
          </p:cNvPr>
          <p:cNvSpPr>
            <a:spLocks noGrp="1"/>
          </p:cNvSpPr>
          <p:nvPr>
            <p:ph type="body" sz="quarter" idx="38"/>
          </p:nvPr>
        </p:nvSpPr>
        <p:spPr>
          <a:solidFill>
            <a:srgbClr val="0070C0"/>
          </a:solidFill>
        </p:spPr>
        <p:txBody>
          <a:bodyPr/>
          <a:lstStyle/>
          <a:p>
            <a:endParaRPr lang="en-US" noProof="0"/>
          </a:p>
        </p:txBody>
      </p:sp>
      <p:sp>
        <p:nvSpPr>
          <p:cNvPr id="7" name="Text Placeholder 6">
            <a:extLst>
              <a:ext uri="{FF2B5EF4-FFF2-40B4-BE49-F238E27FC236}">
                <a16:creationId xmlns:a16="http://schemas.microsoft.com/office/drawing/2014/main" id="{1982CD83-9D64-8952-3CF3-ADE9FAEC9007}"/>
              </a:ext>
            </a:extLst>
          </p:cNvPr>
          <p:cNvSpPr>
            <a:spLocks noGrp="1"/>
          </p:cNvSpPr>
          <p:nvPr>
            <p:ph type="body" sz="quarter" idx="39"/>
          </p:nvPr>
        </p:nvSpPr>
        <p:spPr>
          <a:solidFill>
            <a:srgbClr val="0078D4"/>
          </a:solidFill>
        </p:spPr>
        <p:txBody>
          <a:bodyPr/>
          <a:lstStyle/>
          <a:p>
            <a:endParaRPr lang="en-US" noProof="0"/>
          </a:p>
        </p:txBody>
      </p:sp>
      <p:sp>
        <p:nvSpPr>
          <p:cNvPr id="8" name="Text Placeholder 7">
            <a:extLst>
              <a:ext uri="{FF2B5EF4-FFF2-40B4-BE49-F238E27FC236}">
                <a16:creationId xmlns:a16="http://schemas.microsoft.com/office/drawing/2014/main" id="{7C6D5ECB-BB07-E28A-D209-EC7BAB822DBC}"/>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554480" cy="216000"/>
            <a:chOff x="1198144" y="862657"/>
            <a:chExt cx="155448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55448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Opportunities pursued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260661" y="1132756"/>
            <a:ext cx="914400" cy="216000"/>
            <a:chOff x="2707850" y="862657"/>
            <a:chExt cx="9144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9144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188720" cy="216000"/>
            <a:chOff x="1194743" y="1140160"/>
            <a:chExt cx="118872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811547" y="1127774"/>
            <a:ext cx="1463040" cy="216000"/>
            <a:chOff x="1194743" y="1140160"/>
            <a:chExt cx="14630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0" name="Group 29">
            <a:extLst>
              <a:ext uri="{FF2B5EF4-FFF2-40B4-BE49-F238E27FC236}">
                <a16:creationId xmlns:a16="http://schemas.microsoft.com/office/drawing/2014/main" id="{4CC5E819-E77E-9C8F-F3DD-A8AFA08A5A51}"/>
              </a:ext>
            </a:extLst>
          </p:cNvPr>
          <p:cNvGrpSpPr/>
          <p:nvPr/>
        </p:nvGrpSpPr>
        <p:grpSpPr>
          <a:xfrm>
            <a:off x="808133" y="2640635"/>
            <a:ext cx="2347189" cy="360000"/>
            <a:chOff x="808133" y="2640635"/>
            <a:chExt cx="2347189" cy="360000"/>
          </a:xfrm>
        </p:grpSpPr>
        <p:sp>
          <p:nvSpPr>
            <p:cNvPr id="17" name="TextBox 16">
              <a:extLst>
                <a:ext uri="{FF2B5EF4-FFF2-40B4-BE49-F238E27FC236}">
                  <a16:creationId xmlns:a16="http://schemas.microsoft.com/office/drawing/2014/main" id="{A981A005-9019-A134-60A3-E108D37AFA02}"/>
                </a:ext>
                <a:ext uri="{C183D7F6-B498-43B3-948B-1728B52AA6E4}">
                  <adec:decorative xmlns:adec="http://schemas.microsoft.com/office/drawing/2017/decorative" val="0"/>
                </a:ext>
              </a:extLst>
            </p:cNvPr>
            <p:cNvSpPr txBox="1"/>
            <p:nvPr/>
          </p:nvSpPr>
          <p:spPr>
            <a:xfrm>
              <a:off x="1263138" y="268236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pic>
          <p:nvPicPr>
            <p:cNvPr id="21" name="Picture 20">
              <a:extLst>
                <a:ext uri="{FF2B5EF4-FFF2-40B4-BE49-F238E27FC236}">
                  <a16:creationId xmlns:a16="http://schemas.microsoft.com/office/drawing/2014/main" id="{CA24D5D9-FD26-9BCE-FAD5-F45DB91FA0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133" y="2640635"/>
              <a:ext cx="360000" cy="360000"/>
            </a:xfrm>
            <a:prstGeom prst="ellipse">
              <a:avLst/>
            </a:prstGeom>
            <a:solidFill>
              <a:srgbClr val="FFFFFF"/>
            </a:solidFill>
          </p:spPr>
        </p:pic>
      </p:grpSp>
      <p:pic>
        <p:nvPicPr>
          <p:cNvPr id="72" name="Picture 71">
            <a:extLst>
              <a:ext uri="{FF2B5EF4-FFF2-40B4-BE49-F238E27FC236}">
                <a16:creationId xmlns:a16="http://schemas.microsoft.com/office/drawing/2014/main" id="{EA8A37B3-D60D-82F1-3641-6FC9331F2FB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grpSp>
        <p:nvGrpSpPr>
          <p:cNvPr id="3" name="Group 2">
            <a:extLst>
              <a:ext uri="{FF2B5EF4-FFF2-40B4-BE49-F238E27FC236}">
                <a16:creationId xmlns:a16="http://schemas.microsoft.com/office/drawing/2014/main" id="{C2E4EDED-658C-6397-4D25-6C16D79823C5}"/>
              </a:ext>
            </a:extLst>
          </p:cNvPr>
          <p:cNvGrpSpPr/>
          <p:nvPr/>
        </p:nvGrpSpPr>
        <p:grpSpPr>
          <a:xfrm>
            <a:off x="4278245" y="2585196"/>
            <a:ext cx="2347189" cy="360000"/>
            <a:chOff x="808133" y="2640635"/>
            <a:chExt cx="2347189" cy="360000"/>
          </a:xfrm>
        </p:grpSpPr>
        <p:sp>
          <p:nvSpPr>
            <p:cNvPr id="4" name="TextBox 3">
              <a:extLst>
                <a:ext uri="{FF2B5EF4-FFF2-40B4-BE49-F238E27FC236}">
                  <a16:creationId xmlns:a16="http://schemas.microsoft.com/office/drawing/2014/main" id="{AD8E768E-7C67-E079-C5CE-FB272FA94FD6}"/>
                </a:ext>
                <a:ext uri="{C183D7F6-B498-43B3-948B-1728B52AA6E4}">
                  <adec:decorative xmlns:adec="http://schemas.microsoft.com/office/drawing/2017/decorative" val="0"/>
                </a:ext>
              </a:extLst>
            </p:cNvPr>
            <p:cNvSpPr txBox="1"/>
            <p:nvPr/>
          </p:nvSpPr>
          <p:spPr>
            <a:xfrm>
              <a:off x="1263138" y="268236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pic>
          <p:nvPicPr>
            <p:cNvPr id="5" name="Picture 4">
              <a:extLst>
                <a:ext uri="{FF2B5EF4-FFF2-40B4-BE49-F238E27FC236}">
                  <a16:creationId xmlns:a16="http://schemas.microsoft.com/office/drawing/2014/main" id="{8EBBE40A-3B4B-0D72-EE90-3F436EFA97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133" y="2640635"/>
              <a:ext cx="360000" cy="360000"/>
            </a:xfrm>
            <a:prstGeom prst="ellipse">
              <a:avLst/>
            </a:prstGeom>
            <a:solidFill>
              <a:srgbClr val="FFFFFF"/>
            </a:solidFill>
          </p:spPr>
        </p:pic>
      </p:grpSp>
      <p:grpSp>
        <p:nvGrpSpPr>
          <p:cNvPr id="9" name="Group 8">
            <a:extLst>
              <a:ext uri="{FF2B5EF4-FFF2-40B4-BE49-F238E27FC236}">
                <a16:creationId xmlns:a16="http://schemas.microsoft.com/office/drawing/2014/main" id="{4E15388D-3F0C-5754-C69D-59DEA8E99949}"/>
              </a:ext>
            </a:extLst>
          </p:cNvPr>
          <p:cNvGrpSpPr/>
          <p:nvPr/>
        </p:nvGrpSpPr>
        <p:grpSpPr>
          <a:xfrm>
            <a:off x="4313553" y="5185071"/>
            <a:ext cx="2044246" cy="360000"/>
            <a:chOff x="7605625" y="5036844"/>
            <a:chExt cx="2044246" cy="360000"/>
          </a:xfrm>
        </p:grpSpPr>
        <p:sp>
          <p:nvSpPr>
            <p:cNvPr id="10" name="TextBox 9">
              <a:extLst>
                <a:ext uri="{FF2B5EF4-FFF2-40B4-BE49-F238E27FC236}">
                  <a16:creationId xmlns:a16="http://schemas.microsoft.com/office/drawing/2014/main" id="{13BDBF72-C23F-A006-B17C-B9A49C374F9D}"/>
                </a:ext>
                <a:ext uri="{C183D7F6-B498-43B3-948B-1728B52AA6E4}">
                  <adec:decorative xmlns:adec="http://schemas.microsoft.com/office/drawing/2017/decorative" val="0"/>
                </a:ext>
              </a:extLst>
            </p:cNvPr>
            <p:cNvSpPr txBox="1"/>
            <p:nvPr/>
          </p:nvSpPr>
          <p:spPr>
            <a:xfrm>
              <a:off x="8014680" y="5062956"/>
              <a:ext cx="163519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11" name="Picture 10">
              <a:extLst>
                <a:ext uri="{FF2B5EF4-FFF2-40B4-BE49-F238E27FC236}">
                  <a16:creationId xmlns:a16="http://schemas.microsoft.com/office/drawing/2014/main" id="{C502D66E-573D-A28E-4A93-F1F84DBC16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05625" y="5036844"/>
              <a:ext cx="360000" cy="360000"/>
            </a:xfrm>
            <a:prstGeom prst="ellipse">
              <a:avLst/>
            </a:prstGeom>
            <a:solidFill>
              <a:srgbClr val="FFFFFF"/>
            </a:solidFill>
          </p:spPr>
        </p:pic>
      </p:grpSp>
      <p:grpSp>
        <p:nvGrpSpPr>
          <p:cNvPr id="16" name="Group 15">
            <a:extLst>
              <a:ext uri="{FF2B5EF4-FFF2-40B4-BE49-F238E27FC236}">
                <a16:creationId xmlns:a16="http://schemas.microsoft.com/office/drawing/2014/main" id="{96E73578-A81E-F67E-BCE6-8B5DF7D99614}"/>
              </a:ext>
            </a:extLst>
          </p:cNvPr>
          <p:cNvGrpSpPr/>
          <p:nvPr/>
        </p:nvGrpSpPr>
        <p:grpSpPr>
          <a:xfrm>
            <a:off x="947267" y="5180476"/>
            <a:ext cx="2044246" cy="360000"/>
            <a:chOff x="7605625" y="5036844"/>
            <a:chExt cx="2044246" cy="360000"/>
          </a:xfrm>
        </p:grpSpPr>
        <p:sp>
          <p:nvSpPr>
            <p:cNvPr id="22" name="TextBox 21">
              <a:extLst>
                <a:ext uri="{FF2B5EF4-FFF2-40B4-BE49-F238E27FC236}">
                  <a16:creationId xmlns:a16="http://schemas.microsoft.com/office/drawing/2014/main" id="{C6679DE9-7C8E-F3A3-64E8-703AA23C768C}"/>
                </a:ext>
                <a:ext uri="{C183D7F6-B498-43B3-948B-1728B52AA6E4}">
                  <adec:decorative xmlns:adec="http://schemas.microsoft.com/office/drawing/2017/decorative" val="0"/>
                </a:ext>
              </a:extLst>
            </p:cNvPr>
            <p:cNvSpPr txBox="1"/>
            <p:nvPr/>
          </p:nvSpPr>
          <p:spPr>
            <a:xfrm>
              <a:off x="8014680" y="5062956"/>
              <a:ext cx="163519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40" name="Picture 39">
              <a:extLst>
                <a:ext uri="{FF2B5EF4-FFF2-40B4-BE49-F238E27FC236}">
                  <a16:creationId xmlns:a16="http://schemas.microsoft.com/office/drawing/2014/main" id="{33C12CC2-4DAB-E581-7EE8-C59EA7A80E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05625" y="5036844"/>
              <a:ext cx="360000" cy="360000"/>
            </a:xfrm>
            <a:prstGeom prst="ellipse">
              <a:avLst/>
            </a:prstGeom>
            <a:solidFill>
              <a:srgbClr val="FFFFFF"/>
            </a:solidFill>
          </p:spPr>
        </p:pic>
      </p:grpSp>
      <p:grpSp>
        <p:nvGrpSpPr>
          <p:cNvPr id="41" name="Group 40">
            <a:extLst>
              <a:ext uri="{FF2B5EF4-FFF2-40B4-BE49-F238E27FC236}">
                <a16:creationId xmlns:a16="http://schemas.microsoft.com/office/drawing/2014/main" id="{4545A44B-3B4A-7D56-1B91-4910A3BDCE0D}"/>
              </a:ext>
            </a:extLst>
          </p:cNvPr>
          <p:cNvGrpSpPr/>
          <p:nvPr/>
        </p:nvGrpSpPr>
        <p:grpSpPr>
          <a:xfrm>
            <a:off x="7828736" y="5175398"/>
            <a:ext cx="2347189" cy="360000"/>
            <a:chOff x="808133" y="2640635"/>
            <a:chExt cx="2347189" cy="360000"/>
          </a:xfrm>
        </p:grpSpPr>
        <p:sp>
          <p:nvSpPr>
            <p:cNvPr id="43" name="TextBox 42">
              <a:extLst>
                <a:ext uri="{FF2B5EF4-FFF2-40B4-BE49-F238E27FC236}">
                  <a16:creationId xmlns:a16="http://schemas.microsoft.com/office/drawing/2014/main" id="{C2525418-EA8B-BEE9-2794-61E3010092E8}"/>
                </a:ext>
                <a:ext uri="{C183D7F6-B498-43B3-948B-1728B52AA6E4}">
                  <adec:decorative xmlns:adec="http://schemas.microsoft.com/office/drawing/2017/decorative" val="0"/>
                </a:ext>
              </a:extLst>
            </p:cNvPr>
            <p:cNvSpPr txBox="1"/>
            <p:nvPr/>
          </p:nvSpPr>
          <p:spPr>
            <a:xfrm>
              <a:off x="1263138" y="268236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pic>
          <p:nvPicPr>
            <p:cNvPr id="44" name="Picture 43">
              <a:extLst>
                <a:ext uri="{FF2B5EF4-FFF2-40B4-BE49-F238E27FC236}">
                  <a16:creationId xmlns:a16="http://schemas.microsoft.com/office/drawing/2014/main" id="{2DC0F31F-35A9-2249-79D3-BD65F6E18B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133" y="2640635"/>
              <a:ext cx="360000" cy="360000"/>
            </a:xfrm>
            <a:prstGeom prst="ellipse">
              <a:avLst/>
            </a:prstGeom>
            <a:solidFill>
              <a:srgbClr val="FFFFFF"/>
            </a:solidFill>
          </p:spPr>
        </p:pic>
      </p:grpSp>
      <p:grpSp>
        <p:nvGrpSpPr>
          <p:cNvPr id="12" name="Group 11">
            <a:extLst>
              <a:ext uri="{FF2B5EF4-FFF2-40B4-BE49-F238E27FC236}">
                <a16:creationId xmlns:a16="http://schemas.microsoft.com/office/drawing/2014/main" id="{EEA679DD-3E49-6EA9-4284-1A6CE3EE623E}"/>
              </a:ext>
            </a:extLst>
          </p:cNvPr>
          <p:cNvGrpSpPr/>
          <p:nvPr/>
        </p:nvGrpSpPr>
        <p:grpSpPr>
          <a:xfrm>
            <a:off x="7805912" y="2626513"/>
            <a:ext cx="2361959" cy="360000"/>
            <a:chOff x="577439" y="3137252"/>
            <a:chExt cx="2361959" cy="360000"/>
          </a:xfrm>
        </p:grpSpPr>
        <p:pic>
          <p:nvPicPr>
            <p:cNvPr id="14" name="Picture 13">
              <a:extLst>
                <a:ext uri="{FF2B5EF4-FFF2-40B4-BE49-F238E27FC236}">
                  <a16:creationId xmlns:a16="http://schemas.microsoft.com/office/drawing/2014/main" id="{6433BE1E-13BF-265C-913A-E1F65C8EA7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8" name="TextBox 17">
              <a:extLst>
                <a:ext uri="{FF2B5EF4-FFF2-40B4-BE49-F238E27FC236}">
                  <a16:creationId xmlns:a16="http://schemas.microsoft.com/office/drawing/2014/main" id="{FDF87C7F-1FD6-70A5-295B-0D5373A1C7E4}"/>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9" name="TextBox 18">
            <a:hlinkClick r:id="rId10"/>
            <a:extLst>
              <a:ext uri="{FF2B5EF4-FFF2-40B4-BE49-F238E27FC236}">
                <a16:creationId xmlns:a16="http://schemas.microsoft.com/office/drawing/2014/main" id="{41968D08-4C41-EEFD-CA58-F6A41A4C9C26}"/>
              </a:ext>
            </a:extLst>
          </p:cNvPr>
          <p:cNvSpPr txBox="1"/>
          <p:nvPr/>
        </p:nvSpPr>
        <p:spPr>
          <a:xfrm>
            <a:off x="7627534" y="3800410"/>
            <a:ext cx="1594988"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Find insights</a:t>
            </a:r>
            <a:endParaRPr lang="en-US" sz="1000" u="sng" noProof="0">
              <a:solidFill>
                <a:srgbClr val="0070C0"/>
              </a:solidFill>
            </a:endParaRPr>
          </a:p>
        </p:txBody>
      </p:sp>
    </p:spTree>
    <p:extLst>
      <p:ext uri="{BB962C8B-B14F-4D97-AF65-F5344CB8AC3E}">
        <p14:creationId xmlns:p14="http://schemas.microsoft.com/office/powerpoint/2010/main" val="7974197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noProof="0" dirty="0">
                <a:solidFill>
                  <a:srgbClr val="0078D4"/>
                </a:solidFill>
              </a:rPr>
              <a:t>Sales | </a:t>
            </a:r>
            <a:r>
              <a:rPr lang="en-US" noProof="0" dirty="0"/>
              <a:t>Create personalized offers</a:t>
            </a:r>
            <a:endParaRPr lang="en-US" sz="1600" i="1" noProof="0" dirty="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Analyze customer goals</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Close the deal</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Draft personalized offers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Finalize the offer</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Optimize deal terms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Simulate negotiation scenarios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a:t>Use Copilot to review recent email threads, previous meeting notes, and public information to understand the customer's objectives and priorities.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Ask Copilot in Word to draft tailored offers that align with the customer's goals and the insights gathered from the analysis.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lang="en-US" noProof="0"/>
              <a:t>Based on customer objectives, ask Copilot to recommend several options for deal terms to speed deal closure.</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noProof="0"/>
              <a:t>Benefit:</a:t>
            </a:r>
            <a:r>
              <a:rPr lang="en-US" b="1" noProof="0"/>
              <a:t> Build a comprehensive understanding </a:t>
            </a:r>
            <a:r>
              <a:rPr lang="en-US" noProof="0"/>
              <a:t>of what the customer aims to achieve, which is crucial for crafting a compelling offer.</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noProof="0"/>
              <a:t>Benefit: During the final negotiation, Copilot provides support with </a:t>
            </a:r>
            <a:r>
              <a:rPr lang="en-US" b="1" noProof="0"/>
              <a:t>up-to-date insights</a:t>
            </a:r>
            <a:r>
              <a:rPr lang="en-US" noProof="0"/>
              <a:t>, helping to close the deal on favorable terms.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noProof="0"/>
              <a:t>Benefit: </a:t>
            </a:r>
            <a:r>
              <a:rPr lang="en-US" b="1" noProof="0"/>
              <a:t>Use the insights gained </a:t>
            </a:r>
            <a:r>
              <a:rPr lang="en-US" noProof="0"/>
              <a:t>to draft offers that are highly personalized, increasing the likelihood of acceptance.</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noProof="0"/>
              <a:t>Benefit: </a:t>
            </a:r>
            <a:r>
              <a:rPr lang="en-US" b="1" noProof="0"/>
              <a:t>Ensure that the offer is clear, comprehensive, and ready for presentation</a:t>
            </a:r>
            <a:r>
              <a:rPr lang="en-US" noProof="0"/>
              <a:t>, minimizing the risk of misunderstandings.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noProof="0"/>
              <a:t>Benefit: </a:t>
            </a:r>
            <a:r>
              <a:rPr lang="en-US" b="1" noProof="0"/>
              <a:t>Suggest deal terms </a:t>
            </a:r>
            <a:r>
              <a:rPr lang="en-US" noProof="0"/>
              <a:t>that are beneficial for both parties, considering both the customer's needs and your business objectives.</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noAutofit/>
          </a:bodyPr>
          <a:lstStyle/>
          <a:p>
            <a:r>
              <a:rPr lang="en-US" noProof="0"/>
              <a:t>Benefit: </a:t>
            </a:r>
            <a:r>
              <a:rPr lang="en-US" b="1" noProof="0"/>
              <a:t>Lead to better outcomes </a:t>
            </a:r>
            <a:r>
              <a:rPr lang="en-US" noProof="0"/>
              <a:t>by anticipating and planning for potential objections.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dirty="0"/>
              <a:t>Use Copilot in Teams to assist in the final negotiation phase, providing suggested talking points and recording action items. Use transcripts from prior phone calls on Teams Phone.</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dirty="0"/>
              <a:t>Ask Copilot in Word to refine the offer details, ensuring clarity and addressing any potential concerns the customer might have.</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Utilize Copilot to create potential negotiation scenarios, helping to prepare for various customer responses.</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Buy</a:t>
            </a:r>
          </a:p>
        </p:txBody>
      </p:sp>
      <p:sp>
        <p:nvSpPr>
          <p:cNvPr id="12" name="Text Placeholder 11">
            <a:extLst>
              <a:ext uri="{FF2B5EF4-FFF2-40B4-BE49-F238E27FC236}">
                <a16:creationId xmlns:a16="http://schemas.microsoft.com/office/drawing/2014/main" id="{703085E9-E97F-1B50-6333-AE5CF8D88853}"/>
              </a:ext>
            </a:extLst>
          </p:cNvPr>
          <p:cNvSpPr>
            <a:spLocks noGrp="1"/>
          </p:cNvSpPr>
          <p:nvPr>
            <p:ph type="body" sz="quarter" idx="38"/>
          </p:nvPr>
        </p:nvSpPr>
        <p:spPr>
          <a:solidFill>
            <a:srgbClr val="0078D4"/>
          </a:solidFill>
        </p:spPr>
        <p:txBody>
          <a:bodyPr/>
          <a:lstStyle/>
          <a:p>
            <a:endParaRPr lang="en-US" noProof="0"/>
          </a:p>
        </p:txBody>
      </p:sp>
      <p:sp>
        <p:nvSpPr>
          <p:cNvPr id="14" name="Text Placeholder 13">
            <a:extLst>
              <a:ext uri="{FF2B5EF4-FFF2-40B4-BE49-F238E27FC236}">
                <a16:creationId xmlns:a16="http://schemas.microsoft.com/office/drawing/2014/main" id="{9CB04282-F28D-B6EC-2D02-D8DB7BE1B1CF}"/>
              </a:ext>
            </a:extLst>
          </p:cNvPr>
          <p:cNvSpPr>
            <a:spLocks noGrp="1"/>
          </p:cNvSpPr>
          <p:nvPr>
            <p:ph type="body" sz="quarter" idx="39"/>
          </p:nvPr>
        </p:nvSpPr>
        <p:spPr>
          <a:solidFill>
            <a:srgbClr val="0078D4"/>
          </a:solidFill>
        </p:spPr>
        <p:txBody>
          <a:bodyPr/>
          <a:lstStyle/>
          <a:p>
            <a:endParaRPr lang="en-US" noProof="0"/>
          </a:p>
        </p:txBody>
      </p:sp>
      <p:sp>
        <p:nvSpPr>
          <p:cNvPr id="41" name="Text Placeholder 40">
            <a:extLst>
              <a:ext uri="{FF2B5EF4-FFF2-40B4-BE49-F238E27FC236}">
                <a16:creationId xmlns:a16="http://schemas.microsoft.com/office/drawing/2014/main" id="{A2EE02FD-7603-15B2-0C5C-8F9B3333FA99}"/>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914400" cy="216000"/>
            <a:chOff x="1198144" y="862657"/>
            <a:chExt cx="9144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9144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2629131" y="1132756"/>
            <a:ext cx="1280160" cy="216000"/>
            <a:chOff x="2707850" y="862657"/>
            <a:chExt cx="128016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Revenue per sale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30" name="Group 29">
            <a:extLst>
              <a:ext uri="{FF2B5EF4-FFF2-40B4-BE49-F238E27FC236}">
                <a16:creationId xmlns:a16="http://schemas.microsoft.com/office/drawing/2014/main" id="{438D29EB-9608-5B80-E250-46640E189535}"/>
              </a:ext>
            </a:extLst>
          </p:cNvPr>
          <p:cNvGrpSpPr/>
          <p:nvPr/>
        </p:nvGrpSpPr>
        <p:grpSpPr>
          <a:xfrm>
            <a:off x="3999694" y="1132756"/>
            <a:ext cx="1371600" cy="216000"/>
            <a:chOff x="4582885" y="862657"/>
            <a:chExt cx="1371600" cy="216000"/>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13716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Customer retention</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188720" cy="216000"/>
            <a:chOff x="1194743" y="1140160"/>
            <a:chExt cx="118872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811547" y="1127774"/>
            <a:ext cx="1463040" cy="216000"/>
            <a:chOff x="1194743" y="1140160"/>
            <a:chExt cx="14630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 name="Group 2">
            <a:extLst>
              <a:ext uri="{FF2B5EF4-FFF2-40B4-BE49-F238E27FC236}">
                <a16:creationId xmlns:a16="http://schemas.microsoft.com/office/drawing/2014/main" id="{3B256633-2B44-FDF4-02C9-4DCE4FBB73F9}"/>
              </a:ext>
            </a:extLst>
          </p:cNvPr>
          <p:cNvGrpSpPr/>
          <p:nvPr/>
        </p:nvGrpSpPr>
        <p:grpSpPr>
          <a:xfrm>
            <a:off x="7739914" y="2675622"/>
            <a:ext cx="2351135" cy="360000"/>
            <a:chOff x="4276273" y="2761669"/>
            <a:chExt cx="2351135" cy="360000"/>
          </a:xfrm>
        </p:grpSpPr>
        <p:pic>
          <p:nvPicPr>
            <p:cNvPr id="4" name="Picture 3" descr="Zip Co logo SVG free download, id: 101874 - Brandlogos.net">
              <a:hlinkClick r:id="rId6"/>
              <a:extLst>
                <a:ext uri="{FF2B5EF4-FFF2-40B4-BE49-F238E27FC236}">
                  <a16:creationId xmlns:a16="http://schemas.microsoft.com/office/drawing/2014/main" id="{5100F367-D299-9D19-A0D7-96B236F307A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5" name="TextBox 4">
              <a:extLst>
                <a:ext uri="{FF2B5EF4-FFF2-40B4-BE49-F238E27FC236}">
                  <a16:creationId xmlns:a16="http://schemas.microsoft.com/office/drawing/2014/main" id="{40798383-C1A3-71B1-92DE-E96D3D33BC35}"/>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9" name="Group 8">
            <a:extLst>
              <a:ext uri="{FF2B5EF4-FFF2-40B4-BE49-F238E27FC236}">
                <a16:creationId xmlns:a16="http://schemas.microsoft.com/office/drawing/2014/main" id="{20C0D099-3F9E-8EBD-BD16-E9274F320D3A}"/>
              </a:ext>
            </a:extLst>
          </p:cNvPr>
          <p:cNvGrpSpPr/>
          <p:nvPr/>
        </p:nvGrpSpPr>
        <p:grpSpPr>
          <a:xfrm>
            <a:off x="4276273" y="5154820"/>
            <a:ext cx="2351135" cy="360000"/>
            <a:chOff x="588263" y="2657420"/>
            <a:chExt cx="2351135" cy="360000"/>
          </a:xfrm>
        </p:grpSpPr>
        <p:pic>
          <p:nvPicPr>
            <p:cNvPr id="10" name="Picture 9">
              <a:extLst>
                <a:ext uri="{FF2B5EF4-FFF2-40B4-BE49-F238E27FC236}">
                  <a16:creationId xmlns:a16="http://schemas.microsoft.com/office/drawing/2014/main" id="{F0E17950-CC90-90EB-FE63-F5C51499EF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1" name="TextBox 10">
              <a:extLst>
                <a:ext uri="{FF2B5EF4-FFF2-40B4-BE49-F238E27FC236}">
                  <a16:creationId xmlns:a16="http://schemas.microsoft.com/office/drawing/2014/main" id="{D2EFBDFE-F670-E405-586F-90932ECFFE80}"/>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5" name="Group 14">
            <a:extLst>
              <a:ext uri="{FF2B5EF4-FFF2-40B4-BE49-F238E27FC236}">
                <a16:creationId xmlns:a16="http://schemas.microsoft.com/office/drawing/2014/main" id="{006AAD70-9DBE-56E8-C505-53E25BBF8999}"/>
              </a:ext>
            </a:extLst>
          </p:cNvPr>
          <p:cNvGrpSpPr/>
          <p:nvPr/>
        </p:nvGrpSpPr>
        <p:grpSpPr>
          <a:xfrm>
            <a:off x="4276273" y="2675622"/>
            <a:ext cx="2351135" cy="360000"/>
            <a:chOff x="588263" y="2657420"/>
            <a:chExt cx="2351135" cy="360000"/>
          </a:xfrm>
        </p:grpSpPr>
        <p:pic>
          <p:nvPicPr>
            <p:cNvPr id="16" name="Picture 15">
              <a:extLst>
                <a:ext uri="{FF2B5EF4-FFF2-40B4-BE49-F238E27FC236}">
                  <a16:creationId xmlns:a16="http://schemas.microsoft.com/office/drawing/2014/main" id="{066E0815-0D2A-26E3-7D05-F5D43C9202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 name="TextBox 16">
              <a:extLst>
                <a:ext uri="{FF2B5EF4-FFF2-40B4-BE49-F238E27FC236}">
                  <a16:creationId xmlns:a16="http://schemas.microsoft.com/office/drawing/2014/main" id="{D13483EC-5DED-7DFC-CD77-E0D31C358FE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 name="Group 17">
            <a:extLst>
              <a:ext uri="{FF2B5EF4-FFF2-40B4-BE49-F238E27FC236}">
                <a16:creationId xmlns:a16="http://schemas.microsoft.com/office/drawing/2014/main" id="{21D65A6F-D15A-C39B-04DA-7A49CFE878F9}"/>
              </a:ext>
            </a:extLst>
          </p:cNvPr>
          <p:cNvGrpSpPr/>
          <p:nvPr/>
        </p:nvGrpSpPr>
        <p:grpSpPr>
          <a:xfrm>
            <a:off x="7739914" y="5154820"/>
            <a:ext cx="2351135" cy="360000"/>
            <a:chOff x="7739914" y="2761669"/>
            <a:chExt cx="2351135" cy="360000"/>
          </a:xfrm>
        </p:grpSpPr>
        <p:pic>
          <p:nvPicPr>
            <p:cNvPr id="19" name="Picture 18" descr="Zip Co logo SVG free download, id: 101874 - Brandlogos.net">
              <a:hlinkClick r:id="rId6"/>
              <a:extLst>
                <a:ext uri="{FF2B5EF4-FFF2-40B4-BE49-F238E27FC236}">
                  <a16:creationId xmlns:a16="http://schemas.microsoft.com/office/drawing/2014/main" id="{8D731DAF-28A9-F9BA-3DD0-3E3A9EAC6DC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20" name="TextBox 19">
              <a:extLst>
                <a:ext uri="{FF2B5EF4-FFF2-40B4-BE49-F238E27FC236}">
                  <a16:creationId xmlns:a16="http://schemas.microsoft.com/office/drawing/2014/main" id="{4B0AE0F3-6692-EBE0-F9A3-86F2ED934E86}"/>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C5EF895D-1FE9-AAEE-5249-F2C22B2F2B51}"/>
              </a:ext>
            </a:extLst>
          </p:cNvPr>
          <p:cNvGrpSpPr/>
          <p:nvPr/>
        </p:nvGrpSpPr>
        <p:grpSpPr>
          <a:xfrm>
            <a:off x="804187" y="2675622"/>
            <a:ext cx="2351135" cy="360000"/>
            <a:chOff x="4276273" y="2761669"/>
            <a:chExt cx="2351135" cy="360000"/>
          </a:xfrm>
        </p:grpSpPr>
        <p:pic>
          <p:nvPicPr>
            <p:cNvPr id="22" name="Picture 21" descr="Zip Co logo SVG free download, id: 101874 - Brandlogos.net">
              <a:hlinkClick r:id="rId6"/>
              <a:extLst>
                <a:ext uri="{FF2B5EF4-FFF2-40B4-BE49-F238E27FC236}">
                  <a16:creationId xmlns:a16="http://schemas.microsoft.com/office/drawing/2014/main" id="{6F16666C-0B8D-8B03-D010-3F993893C1B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40" name="TextBox 39">
              <a:extLst>
                <a:ext uri="{FF2B5EF4-FFF2-40B4-BE49-F238E27FC236}">
                  <a16:creationId xmlns:a16="http://schemas.microsoft.com/office/drawing/2014/main" id="{31DE0D74-33B0-115C-DCDB-51B72291DB9A}"/>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43" name="Picture 42">
            <a:extLst>
              <a:ext uri="{FF2B5EF4-FFF2-40B4-BE49-F238E27FC236}">
                <a16:creationId xmlns:a16="http://schemas.microsoft.com/office/drawing/2014/main" id="{888EE9B9-1381-33A9-607C-1E2AD463371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grpSp>
        <p:nvGrpSpPr>
          <p:cNvPr id="44" name="Group 43">
            <a:extLst>
              <a:ext uri="{FF2B5EF4-FFF2-40B4-BE49-F238E27FC236}">
                <a16:creationId xmlns:a16="http://schemas.microsoft.com/office/drawing/2014/main" id="{0F81D11E-C0F3-DD0C-7328-DDDC4138FCE7}"/>
              </a:ext>
            </a:extLst>
          </p:cNvPr>
          <p:cNvGrpSpPr/>
          <p:nvPr/>
        </p:nvGrpSpPr>
        <p:grpSpPr>
          <a:xfrm>
            <a:off x="804187" y="5154820"/>
            <a:ext cx="2351135" cy="360000"/>
            <a:chOff x="588263" y="3617084"/>
            <a:chExt cx="2351135" cy="360000"/>
          </a:xfrm>
        </p:grpSpPr>
        <p:pic>
          <p:nvPicPr>
            <p:cNvPr id="46" name="Picture 45">
              <a:extLst>
                <a:ext uri="{FF2B5EF4-FFF2-40B4-BE49-F238E27FC236}">
                  <a16:creationId xmlns:a16="http://schemas.microsoft.com/office/drawing/2014/main" id="{78886BE9-65C8-F810-ADB6-B0219B908B7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62" name="TextBox 61">
              <a:extLst>
                <a:ext uri="{FF2B5EF4-FFF2-40B4-BE49-F238E27FC236}">
                  <a16:creationId xmlns:a16="http://schemas.microsoft.com/office/drawing/2014/main" id="{CD88763C-56BD-496F-6A6E-09283372C77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 name="TextBox 5">
            <a:hlinkClick r:id="rId11"/>
            <a:extLst>
              <a:ext uri="{FF2B5EF4-FFF2-40B4-BE49-F238E27FC236}">
                <a16:creationId xmlns:a16="http://schemas.microsoft.com/office/drawing/2014/main" id="{A1B601AE-8379-4F8A-3046-1A74FF60331B}"/>
              </a:ext>
            </a:extLst>
          </p:cNvPr>
          <p:cNvSpPr txBox="1"/>
          <p:nvPr/>
        </p:nvSpPr>
        <p:spPr>
          <a:xfrm>
            <a:off x="700083" y="3772435"/>
            <a:ext cx="1838645" cy="138499"/>
          </a:xfrm>
          <a:prstGeom prst="rect">
            <a:avLst/>
          </a:prstGeom>
          <a:noFill/>
        </p:spPr>
        <p:txBody>
          <a:bodyPr wrap="square" lIns="0" tIns="0" rIns="0" bIns="0" rtlCol="0">
            <a:spAutoFit/>
          </a:bodyPr>
          <a:lstStyle/>
          <a:p>
            <a:pPr algn="l"/>
            <a:r>
              <a:rPr lang="en-US" sz="900" u="sng" noProof="0">
                <a:solidFill>
                  <a:srgbClr val="0070C0"/>
                </a:solidFill>
                <a:cs typeface="Segoe UI" panose="020B0502040204020203" pitchFamily="34" charset="0"/>
              </a:rPr>
              <a:t>Try in Copilot Lab: Get the gist</a:t>
            </a:r>
            <a:endParaRPr lang="en-US" sz="1000" u="sng" noProof="0">
              <a:solidFill>
                <a:srgbClr val="0070C0"/>
              </a:solidFill>
            </a:endParaRPr>
          </a:p>
        </p:txBody>
      </p:sp>
      <p:sp>
        <p:nvSpPr>
          <p:cNvPr id="7" name="TextBox 6">
            <a:hlinkClick r:id="rId12"/>
            <a:extLst>
              <a:ext uri="{FF2B5EF4-FFF2-40B4-BE49-F238E27FC236}">
                <a16:creationId xmlns:a16="http://schemas.microsoft.com/office/drawing/2014/main" id="{8E87890C-746D-5A41-71E3-48F8E736A53A}"/>
              </a:ext>
            </a:extLst>
          </p:cNvPr>
          <p:cNvSpPr txBox="1"/>
          <p:nvPr/>
        </p:nvSpPr>
        <p:spPr>
          <a:xfrm>
            <a:off x="4121544" y="6220688"/>
            <a:ext cx="2135200"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Improve this document</a:t>
            </a:r>
            <a:endParaRPr lang="en-US" sz="1000" u="sng" noProof="0">
              <a:solidFill>
                <a:srgbClr val="0070C0"/>
              </a:solidFill>
            </a:endParaRPr>
          </a:p>
        </p:txBody>
      </p:sp>
      <p:sp>
        <p:nvSpPr>
          <p:cNvPr id="8" name="TextBox 7">
            <a:hlinkClick r:id="rId13"/>
            <a:extLst>
              <a:ext uri="{FF2B5EF4-FFF2-40B4-BE49-F238E27FC236}">
                <a16:creationId xmlns:a16="http://schemas.microsoft.com/office/drawing/2014/main" id="{98EAE965-2140-1CAB-7265-7E76BAA61CA5}"/>
              </a:ext>
            </a:extLst>
          </p:cNvPr>
          <p:cNvSpPr txBox="1"/>
          <p:nvPr/>
        </p:nvSpPr>
        <p:spPr>
          <a:xfrm>
            <a:off x="700083" y="6224552"/>
            <a:ext cx="1838645" cy="138499"/>
          </a:xfrm>
          <a:prstGeom prst="rect">
            <a:avLst/>
          </a:prstGeom>
          <a:noFill/>
        </p:spPr>
        <p:txBody>
          <a:bodyPr wrap="square" lIns="0" tIns="0" rIns="0" bIns="0" rtlCol="0">
            <a:spAutoFit/>
          </a:bodyPr>
          <a:lstStyle/>
          <a:p>
            <a:pPr algn="l"/>
            <a:r>
              <a:rPr lang="en-US" sz="900" u="sng" noProof="0">
                <a:solidFill>
                  <a:srgbClr val="0070C0"/>
                </a:solidFill>
                <a:cs typeface="Segoe UI" panose="020B0502040204020203" pitchFamily="34" charset="0"/>
              </a:rPr>
              <a:t>Try in Copilot Lab: Get clarity</a:t>
            </a:r>
            <a:endParaRPr lang="en-US" sz="1000" u="sng" noProof="0">
              <a:solidFill>
                <a:srgbClr val="0070C0"/>
              </a:solidFill>
            </a:endParaRPr>
          </a:p>
        </p:txBody>
      </p:sp>
    </p:spTree>
    <p:extLst>
      <p:ext uri="{BB962C8B-B14F-4D97-AF65-F5344CB8AC3E}">
        <p14:creationId xmlns:p14="http://schemas.microsoft.com/office/powerpoint/2010/main" val="13965259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noProof="0">
                <a:solidFill>
                  <a:srgbClr val="0078D4"/>
                </a:solidFill>
              </a:rPr>
              <a:t>Sales | </a:t>
            </a:r>
            <a:r>
              <a:rPr lang="en-US" noProof="0"/>
              <a:t>Post-sale customer insights</a:t>
            </a:r>
            <a:endParaRPr lang="en-US" i="1" noProof="0"/>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1"/>
          </p:nvPr>
        </p:nvSpPr>
        <p:spPr/>
        <p:txBody>
          <a:bodyPr/>
          <a:lstStyle/>
          <a:p>
            <a:r>
              <a:rPr lang="en-US" noProof="0"/>
              <a:t>1. Customer feedback analysis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2"/>
          </p:nvPr>
        </p:nvSpPr>
        <p:spPr/>
        <p:txBody>
          <a:bodyPr/>
          <a:lstStyle/>
          <a:p>
            <a:r>
              <a:rPr lang="en-US" noProof="0"/>
              <a:t>5. Performance reporting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3"/>
          </p:nvPr>
        </p:nvSpPr>
        <p:spPr/>
        <p:txBody>
          <a:bodyPr/>
          <a:lstStyle/>
          <a:p>
            <a:r>
              <a:rPr lang="en-US" noProof="0"/>
              <a:t>2. Upsell opportunity prioritization</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4"/>
          </p:nvPr>
        </p:nvSpPr>
        <p:spPr/>
        <p:txBody>
          <a:bodyPr/>
          <a:lstStyle/>
          <a:p>
            <a:r>
              <a:rPr lang="en-US" noProof="0"/>
              <a:t>4. Engagement strategy optimization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5"/>
          </p:nvPr>
        </p:nvSpPr>
        <p:spPr/>
        <p:txBody>
          <a:bodyPr/>
          <a:lstStyle/>
          <a:p>
            <a:r>
              <a:rPr lang="en-US" noProof="0"/>
              <a:t>3. Personalized engagement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7"/>
          </p:nvPr>
        </p:nvSpPr>
        <p:spPr>
          <a:xfrm>
            <a:off x="6519107" y="521099"/>
            <a:ext cx="3599821" cy="169277"/>
          </a:xfrm>
        </p:spPr>
        <p:txBody>
          <a:bodyPr/>
          <a:lstStyle/>
          <a:p>
            <a:r>
              <a:rPr lang="en-US" noProof="0"/>
              <a:t>Microsoft 365 Copilot for Sales</a:t>
            </a:r>
            <a:endParaRPr lang="en-US" sz="1100" noProof="0"/>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18"/>
          </p:nvPr>
        </p:nvSpPr>
        <p:spPr/>
        <p:txBody>
          <a:bodyPr/>
          <a:lstStyle/>
          <a:p>
            <a:r>
              <a:rPr lang="en-US" noProof="0"/>
              <a:t>In Teams, use Copilot for Sales to analyze a sales call and get insight on customer sentiment and business objectives.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19"/>
          </p:nvPr>
        </p:nvSpPr>
        <p:spPr/>
        <p:txBody>
          <a:bodyPr>
            <a:noAutofit/>
          </a:bodyPr>
          <a:lstStyle/>
          <a:p>
            <a:r>
              <a:rPr lang="en-US" noProof="0"/>
              <a:t>Ask Copilot</a:t>
            </a:r>
            <a:r>
              <a:rPr lang="en-US" baseline="30000" noProof="0"/>
              <a:t> </a:t>
            </a:r>
            <a:r>
              <a:rPr lang="en-US" noProof="0"/>
              <a:t>to recommend a few upsell scenarios based on the last purchase.</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0"/>
          </p:nvPr>
        </p:nvSpPr>
        <p:spPr/>
        <p:txBody>
          <a:bodyPr>
            <a:normAutofit/>
          </a:bodyPr>
          <a:lstStyle/>
          <a:p>
            <a:r>
              <a:rPr lang="en-US" noProof="0"/>
              <a:t>Create personalized follow-up messages and upsell proposals in Outlook using Copilot for Sales to view their purchasing habits and sales interactions.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1"/>
          </p:nvPr>
        </p:nvSpPr>
        <p:spPr/>
        <p:txBody>
          <a:bodyPr>
            <a:normAutofit lnSpcReduction="10000"/>
          </a:bodyPr>
          <a:lstStyle/>
          <a:p>
            <a:r>
              <a:rPr lang="en-US" noProof="0"/>
              <a:t>Benefit: </a:t>
            </a:r>
            <a:r>
              <a:rPr lang="en-US" b="1" noProof="0"/>
              <a:t>Analyzing customer feedback </a:t>
            </a:r>
            <a:r>
              <a:rPr lang="en-US" noProof="0"/>
              <a:t>is essential for understanding their satisfaction levels and identifying areas where they may need additional support or services.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2"/>
          </p:nvPr>
        </p:nvSpPr>
        <p:spPr/>
        <p:txBody>
          <a:bodyPr>
            <a:noAutofit/>
          </a:bodyPr>
          <a:lstStyle/>
          <a:p>
            <a:r>
              <a:rPr lang="en-US" noProof="0"/>
              <a:t>Benefit: </a:t>
            </a:r>
            <a:r>
              <a:rPr lang="en-US" b="1" noProof="0"/>
              <a:t>Performance reporting </a:t>
            </a:r>
            <a:r>
              <a:rPr lang="en-US" noProof="0"/>
              <a:t>provides insights into the effectiveness of upsell strategies and helps identify successful tactics and areas for improvement.</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3"/>
          </p:nvPr>
        </p:nvSpPr>
        <p:spPr/>
        <p:txBody>
          <a:bodyPr/>
          <a:lstStyle/>
          <a:p>
            <a:r>
              <a:rPr lang="en-US" noProof="0"/>
              <a:t>Benefit: </a:t>
            </a:r>
            <a:r>
              <a:rPr lang="en-US" b="1" noProof="0"/>
              <a:t>Prioritizing upsell opportunities </a:t>
            </a:r>
            <a:r>
              <a:rPr lang="en-US" noProof="0"/>
              <a:t>helps focus efforts on the most promising leads, improving efficiency and conversion rates.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4"/>
          </p:nvPr>
        </p:nvSpPr>
        <p:spPr/>
        <p:txBody>
          <a:bodyPr>
            <a:normAutofit lnSpcReduction="10000"/>
          </a:bodyPr>
          <a:lstStyle/>
          <a:p>
            <a:r>
              <a:rPr lang="en-US" noProof="0"/>
              <a:t>Benefit: </a:t>
            </a:r>
            <a:r>
              <a:rPr lang="en-US" b="1" noProof="0"/>
              <a:t>Optimizing engagement strategies </a:t>
            </a:r>
            <a:r>
              <a:rPr lang="en-US" noProof="0"/>
              <a:t>based on customer responses ensures that the approach remains effective and can be adjusted as needed.</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5"/>
          </p:nvPr>
        </p:nvSpPr>
        <p:spPr/>
        <p:txBody>
          <a:bodyPr>
            <a:normAutofit lnSpcReduction="10000"/>
          </a:bodyPr>
          <a:lstStyle/>
          <a:p>
            <a:r>
              <a:rPr lang="en-US" noProof="0"/>
              <a:t>Benefit: </a:t>
            </a:r>
            <a:r>
              <a:rPr lang="en-US" b="1" noProof="0"/>
              <a:t>Personalized engagement</a:t>
            </a:r>
            <a:r>
              <a:rPr lang="en-US" noProof="0"/>
              <a:t> ensures that follow-up interactions are relevant and resonate with the customer, increasing the chances of a successful upsell.</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7"/>
          </p:nvPr>
        </p:nvSpPr>
        <p:spPr>
          <a:xfrm>
            <a:off x="2316020" y="4453122"/>
            <a:ext cx="2808000" cy="739805"/>
          </a:xfrm>
        </p:spPr>
        <p:txBody>
          <a:bodyPr>
            <a:normAutofit lnSpcReduction="10000"/>
          </a:bodyPr>
          <a:lstStyle/>
          <a:p>
            <a:r>
              <a:rPr lang="en-US" noProof="0"/>
              <a:t>Using the suggestions from Copilot around those customer behaviors on sales marketplace, interactions and sales cycle opportunities draft an initial report or presentation to help guide future sales opportunities.</a:t>
            </a:r>
          </a:p>
        </p:txBody>
      </p:sp>
      <p:sp>
        <p:nvSpPr>
          <p:cNvPr id="6" name="Text Placeholder 5">
            <a:extLst>
              <a:ext uri="{FF2B5EF4-FFF2-40B4-BE49-F238E27FC236}">
                <a16:creationId xmlns:a16="http://schemas.microsoft.com/office/drawing/2014/main" id="{D593AF22-8670-03B1-4728-F1EE7DA7A475}"/>
              </a:ext>
            </a:extLst>
          </p:cNvPr>
          <p:cNvSpPr>
            <a:spLocks noGrp="1"/>
          </p:cNvSpPr>
          <p:nvPr>
            <p:ph type="body" sz="quarter" idx="28"/>
          </p:nvPr>
        </p:nvSpPr>
        <p:spPr/>
        <p:txBody>
          <a:bodyPr/>
          <a:lstStyle/>
          <a:p>
            <a:r>
              <a:rPr lang="en-US" noProof="0"/>
              <a:t>Optimize engagement strategies with Copilot</a:t>
            </a:r>
            <a:r>
              <a:rPr lang="en-US" baseline="30000" noProof="0"/>
              <a:t> </a:t>
            </a:r>
            <a:r>
              <a:rPr lang="en-US" noProof="0"/>
              <a:t>by asking for suggestions based on customer habits and reactions to different upsell approaches.</a:t>
            </a:r>
          </a:p>
        </p:txBody>
      </p:sp>
      <p:sp>
        <p:nvSpPr>
          <p:cNvPr id="15" name="Text Placeholder 14">
            <a:extLst>
              <a:ext uri="{FF2B5EF4-FFF2-40B4-BE49-F238E27FC236}">
                <a16:creationId xmlns:a16="http://schemas.microsoft.com/office/drawing/2014/main" id="{237A5665-64D2-14AA-F0EA-B257C8D3F047}"/>
              </a:ext>
            </a:extLst>
          </p:cNvPr>
          <p:cNvSpPr>
            <a:spLocks noGrp="1"/>
          </p:cNvSpPr>
          <p:nvPr>
            <p:ph type="body" sz="quarter" idx="30"/>
          </p:nvPr>
        </p:nvSpPr>
        <p:spPr/>
        <p:txBody>
          <a:bodyPr/>
          <a:lstStyle/>
          <a:p>
            <a:r>
              <a:rPr lang="en-US" noProof="0"/>
              <a:t>Extend</a:t>
            </a:r>
          </a:p>
        </p:txBody>
      </p:sp>
      <p:sp>
        <p:nvSpPr>
          <p:cNvPr id="16" name="Text Placeholder 15">
            <a:extLst>
              <a:ext uri="{FF2B5EF4-FFF2-40B4-BE49-F238E27FC236}">
                <a16:creationId xmlns:a16="http://schemas.microsoft.com/office/drawing/2014/main" id="{053650BF-6C71-9F9E-55FC-BB1BC24A91B6}"/>
              </a:ext>
            </a:extLst>
          </p:cNvPr>
          <p:cNvSpPr>
            <a:spLocks noGrp="1"/>
          </p:cNvSpPr>
          <p:nvPr>
            <p:ph type="body" sz="quarter" idx="38"/>
          </p:nvPr>
        </p:nvSpPr>
        <p:spPr>
          <a:solidFill>
            <a:srgbClr val="0078D4"/>
          </a:solidFill>
        </p:spPr>
        <p:txBody>
          <a:bodyPr/>
          <a:lstStyle/>
          <a:p>
            <a:endParaRPr lang="en-US" noProof="0"/>
          </a:p>
        </p:txBody>
      </p:sp>
      <p:sp>
        <p:nvSpPr>
          <p:cNvPr id="17" name="Text Placeholder 16">
            <a:extLst>
              <a:ext uri="{FF2B5EF4-FFF2-40B4-BE49-F238E27FC236}">
                <a16:creationId xmlns:a16="http://schemas.microsoft.com/office/drawing/2014/main" id="{2A00C506-B91C-85EB-69DA-A29777B45A01}"/>
              </a:ext>
            </a:extLst>
          </p:cNvPr>
          <p:cNvSpPr>
            <a:spLocks noGrp="1"/>
          </p:cNvSpPr>
          <p:nvPr>
            <p:ph type="body" sz="quarter" idx="39"/>
          </p:nvPr>
        </p:nvSpPr>
        <p:spPr>
          <a:solidFill>
            <a:srgbClr val="0078D4"/>
          </a:solidFill>
        </p:spPr>
        <p:txBody>
          <a:bodyPr/>
          <a:lstStyle/>
          <a:p>
            <a:endParaRPr lang="en-US" noProof="0"/>
          </a:p>
        </p:txBody>
      </p:sp>
      <p:sp>
        <p:nvSpPr>
          <p:cNvPr id="24" name="Text Placeholder 23">
            <a:extLst>
              <a:ext uri="{FF2B5EF4-FFF2-40B4-BE49-F238E27FC236}">
                <a16:creationId xmlns:a16="http://schemas.microsoft.com/office/drawing/2014/main" id="{2D96714E-8462-9813-F13F-7DD6B8198D11}"/>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188720" cy="216000"/>
            <a:chOff x="1194743" y="1140160"/>
            <a:chExt cx="118872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B5CE84F6-0CF8-1FD5-C0C3-4833A8F1077A}"/>
              </a:ext>
            </a:extLst>
          </p:cNvPr>
          <p:cNvGrpSpPr/>
          <p:nvPr/>
        </p:nvGrpSpPr>
        <p:grpSpPr>
          <a:xfrm>
            <a:off x="6347805" y="5158334"/>
            <a:ext cx="2351135" cy="360000"/>
            <a:chOff x="588263" y="1217924"/>
            <a:chExt cx="2351135" cy="360000"/>
          </a:xfrm>
        </p:grpSpPr>
        <p:pic>
          <p:nvPicPr>
            <p:cNvPr id="19" name="Picture 18" descr="Zip Co logo SVG free download, id: 101874 - Brandlogos.net">
              <a:hlinkClick r:id="rId5"/>
              <a:extLst>
                <a:ext uri="{FF2B5EF4-FFF2-40B4-BE49-F238E27FC236}">
                  <a16:creationId xmlns:a16="http://schemas.microsoft.com/office/drawing/2014/main" id="{F9D1C04F-AC52-96F6-D73C-D5A228603F6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 name="TextBox 19">
              <a:extLst>
                <a:ext uri="{FF2B5EF4-FFF2-40B4-BE49-F238E27FC236}">
                  <a16:creationId xmlns:a16="http://schemas.microsoft.com/office/drawing/2014/main" id="{0E5B4E58-46A6-C37E-AB6C-7AD06A5D154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D5744B4A-33B4-537C-69BF-0DE6D42499B2}"/>
              </a:ext>
            </a:extLst>
          </p:cNvPr>
          <p:cNvGrpSpPr/>
          <p:nvPr/>
        </p:nvGrpSpPr>
        <p:grpSpPr>
          <a:xfrm>
            <a:off x="4295311" y="2590747"/>
            <a:ext cx="2094142" cy="360000"/>
            <a:chOff x="588263" y="1217924"/>
            <a:chExt cx="2094142" cy="360000"/>
          </a:xfrm>
        </p:grpSpPr>
        <p:pic>
          <p:nvPicPr>
            <p:cNvPr id="22" name="Picture 21" descr="Zip Co logo SVG free download, id: 101874 - Brandlogos.net">
              <a:hlinkClick r:id="rId5"/>
              <a:extLst>
                <a:ext uri="{FF2B5EF4-FFF2-40B4-BE49-F238E27FC236}">
                  <a16:creationId xmlns:a16="http://schemas.microsoft.com/office/drawing/2014/main" id="{ECD14FE7-6F86-8F2E-F1FB-82A0B84B48F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0" name="TextBox 39">
              <a:extLst>
                <a:ext uri="{FF2B5EF4-FFF2-40B4-BE49-F238E27FC236}">
                  <a16:creationId xmlns:a16="http://schemas.microsoft.com/office/drawing/2014/main" id="{2A17E257-1395-66BE-B642-AF838D6EB08D}"/>
                </a:ext>
                <a:ext uri="{C183D7F6-B498-43B3-948B-1728B52AA6E4}">
                  <adec:decorative xmlns:adec="http://schemas.microsoft.com/office/drawing/2017/decorative" val="0"/>
                </a:ext>
              </a:extLst>
            </p:cNvPr>
            <p:cNvSpPr txBox="1"/>
            <p:nvPr/>
          </p:nvSpPr>
          <p:spPr>
            <a:xfrm>
              <a:off x="1047214" y="1313284"/>
              <a:ext cx="163519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 </a:t>
              </a:r>
            </a:p>
          </p:txBody>
        </p:sp>
      </p:grpSp>
      <p:grpSp>
        <p:nvGrpSpPr>
          <p:cNvPr id="41" name="Group 40">
            <a:extLst>
              <a:ext uri="{FF2B5EF4-FFF2-40B4-BE49-F238E27FC236}">
                <a16:creationId xmlns:a16="http://schemas.microsoft.com/office/drawing/2014/main" id="{35E73D92-0A23-3DC0-A6AA-72A122CE0F63}"/>
              </a:ext>
            </a:extLst>
          </p:cNvPr>
          <p:cNvGrpSpPr/>
          <p:nvPr/>
        </p:nvGrpSpPr>
        <p:grpSpPr>
          <a:xfrm>
            <a:off x="2803240" y="5166815"/>
            <a:ext cx="2512983" cy="360000"/>
            <a:chOff x="4111577" y="5084119"/>
            <a:chExt cx="2512983" cy="360000"/>
          </a:xfrm>
        </p:grpSpPr>
        <p:grpSp>
          <p:nvGrpSpPr>
            <p:cNvPr id="42" name="Group 41">
              <a:extLst>
                <a:ext uri="{FF2B5EF4-FFF2-40B4-BE49-F238E27FC236}">
                  <a16:creationId xmlns:a16="http://schemas.microsoft.com/office/drawing/2014/main" id="{40403E49-DF10-2BD6-1A08-66B7B4DE6781}"/>
                </a:ext>
              </a:extLst>
            </p:cNvPr>
            <p:cNvGrpSpPr/>
            <p:nvPr/>
          </p:nvGrpSpPr>
          <p:grpSpPr>
            <a:xfrm>
              <a:off x="4111577" y="5084119"/>
              <a:ext cx="1262752" cy="360000"/>
              <a:chOff x="588263" y="2177588"/>
              <a:chExt cx="1262752" cy="360000"/>
            </a:xfrm>
          </p:grpSpPr>
          <p:pic>
            <p:nvPicPr>
              <p:cNvPr id="63" name="Picture 62">
                <a:extLst>
                  <a:ext uri="{FF2B5EF4-FFF2-40B4-BE49-F238E27FC236}">
                    <a16:creationId xmlns:a16="http://schemas.microsoft.com/office/drawing/2014/main" id="{F1A09BB4-BD16-D91F-4C3D-D2F049B0D4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64" name="TextBox 63">
                <a:extLst>
                  <a:ext uri="{FF2B5EF4-FFF2-40B4-BE49-F238E27FC236}">
                    <a16:creationId xmlns:a16="http://schemas.microsoft.com/office/drawing/2014/main" id="{E260830C-F820-D536-3D14-F471F4E2FADE}"/>
                  </a:ext>
                  <a:ext uri="{C183D7F6-B498-43B3-948B-1728B52AA6E4}">
                    <adec:decorative xmlns:adec="http://schemas.microsoft.com/office/drawing/2017/decorative" val="0"/>
                  </a:ext>
                </a:extLst>
              </p:cNvPr>
              <p:cNvSpPr txBox="1"/>
              <p:nvPr/>
            </p:nvSpPr>
            <p:spPr>
              <a:xfrm>
                <a:off x="1047214" y="2203700"/>
                <a:ext cx="80380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PowerPoint</a:t>
                </a:r>
              </a:p>
            </p:txBody>
          </p:sp>
        </p:grpSp>
        <p:grpSp>
          <p:nvGrpSpPr>
            <p:cNvPr id="43" name="Group 42">
              <a:extLst>
                <a:ext uri="{FF2B5EF4-FFF2-40B4-BE49-F238E27FC236}">
                  <a16:creationId xmlns:a16="http://schemas.microsoft.com/office/drawing/2014/main" id="{580CE165-1927-CE1D-43B1-1F19EBB9A2A5}"/>
                </a:ext>
              </a:extLst>
            </p:cNvPr>
            <p:cNvGrpSpPr/>
            <p:nvPr/>
          </p:nvGrpSpPr>
          <p:grpSpPr>
            <a:xfrm>
              <a:off x="5500981" y="5084119"/>
              <a:ext cx="1123579" cy="360000"/>
              <a:chOff x="577439" y="3137252"/>
              <a:chExt cx="1123579" cy="360000"/>
            </a:xfrm>
          </p:grpSpPr>
          <p:pic>
            <p:nvPicPr>
              <p:cNvPr id="44" name="Picture 43">
                <a:extLst>
                  <a:ext uri="{FF2B5EF4-FFF2-40B4-BE49-F238E27FC236}">
                    <a16:creationId xmlns:a16="http://schemas.microsoft.com/office/drawing/2014/main" id="{26D5660A-42B9-A212-A669-FBCF83CD38BF}"/>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577439" y="3137252"/>
                <a:ext cx="360000" cy="360000"/>
              </a:xfrm>
              <a:prstGeom prst="ellipse">
                <a:avLst/>
              </a:prstGeom>
              <a:solidFill>
                <a:schemeClr val="bg1"/>
              </a:solidFill>
            </p:spPr>
          </p:pic>
          <p:sp>
            <p:nvSpPr>
              <p:cNvPr id="62" name="TextBox 61">
                <a:extLst>
                  <a:ext uri="{FF2B5EF4-FFF2-40B4-BE49-F238E27FC236}">
                    <a16:creationId xmlns:a16="http://schemas.microsoft.com/office/drawing/2014/main" id="{6F1585F4-226D-AABC-5F2C-F6870AB56660}"/>
                  </a:ext>
                  <a:ext uri="{C183D7F6-B498-43B3-948B-1728B52AA6E4}">
                    <adec:decorative xmlns:adec="http://schemas.microsoft.com/office/drawing/2017/decorative" val="0"/>
                  </a:ext>
                </a:extLst>
              </p:cNvPr>
              <p:cNvSpPr txBox="1"/>
              <p:nvPr/>
            </p:nvSpPr>
            <p:spPr>
              <a:xfrm>
                <a:off x="1047214" y="3163364"/>
                <a:ext cx="65380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Word</a:t>
                </a:r>
              </a:p>
            </p:txBody>
          </p:sp>
        </p:grpSp>
      </p:grpSp>
      <p:grpSp>
        <p:nvGrpSpPr>
          <p:cNvPr id="65" name="Group 64">
            <a:extLst>
              <a:ext uri="{FF2B5EF4-FFF2-40B4-BE49-F238E27FC236}">
                <a16:creationId xmlns:a16="http://schemas.microsoft.com/office/drawing/2014/main" id="{2250971B-5E93-0028-331E-0552BC9A3339}"/>
              </a:ext>
            </a:extLst>
          </p:cNvPr>
          <p:cNvGrpSpPr/>
          <p:nvPr/>
        </p:nvGrpSpPr>
        <p:grpSpPr>
          <a:xfrm>
            <a:off x="1624328" y="1132756"/>
            <a:ext cx="1554480" cy="216000"/>
            <a:chOff x="1198144" y="862657"/>
            <a:chExt cx="1554480" cy="216000"/>
          </a:xfrm>
        </p:grpSpPr>
        <p:sp>
          <p:nvSpPr>
            <p:cNvPr id="66" name="Rectangle: Rounded Corners 6">
              <a:extLst>
                <a:ext uri="{FF2B5EF4-FFF2-40B4-BE49-F238E27FC236}">
                  <a16:creationId xmlns:a16="http://schemas.microsoft.com/office/drawing/2014/main" id="{E117CAEB-9D78-0A5C-812C-E1F0086EA429}"/>
                </a:ext>
                <a:ext uri="{C183D7F6-B498-43B3-948B-1728B52AA6E4}">
                  <adec:decorative xmlns:adec="http://schemas.microsoft.com/office/drawing/2017/decorative" val="1"/>
                </a:ext>
              </a:extLst>
            </p:cNvPr>
            <p:cNvSpPr/>
            <p:nvPr/>
          </p:nvSpPr>
          <p:spPr bwMode="auto">
            <a:xfrm>
              <a:off x="1198144" y="862657"/>
              <a:ext cx="155448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Opportunities pursued</a:t>
              </a:r>
            </a:p>
          </p:txBody>
        </p:sp>
        <p:pic>
          <p:nvPicPr>
            <p:cNvPr id="67" name="Graphic 66">
              <a:extLst>
                <a:ext uri="{FF2B5EF4-FFF2-40B4-BE49-F238E27FC236}">
                  <a16:creationId xmlns:a16="http://schemas.microsoft.com/office/drawing/2014/main" id="{188C4165-5EC4-F7DC-D8A9-C22CFC1C71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grpSp>
        <p:nvGrpSpPr>
          <p:cNvPr id="68" name="Group 67">
            <a:extLst>
              <a:ext uri="{FF2B5EF4-FFF2-40B4-BE49-F238E27FC236}">
                <a16:creationId xmlns:a16="http://schemas.microsoft.com/office/drawing/2014/main" id="{6972416C-59FA-87AB-2419-7C50A1979A87}"/>
              </a:ext>
            </a:extLst>
          </p:cNvPr>
          <p:cNvGrpSpPr/>
          <p:nvPr/>
        </p:nvGrpSpPr>
        <p:grpSpPr>
          <a:xfrm>
            <a:off x="3258818" y="1132756"/>
            <a:ext cx="914400" cy="216000"/>
            <a:chOff x="2707850" y="862657"/>
            <a:chExt cx="914400" cy="216000"/>
          </a:xfrm>
        </p:grpSpPr>
        <p:sp>
          <p:nvSpPr>
            <p:cNvPr id="69" name="Rectangle: Rounded Corners 6">
              <a:extLst>
                <a:ext uri="{FF2B5EF4-FFF2-40B4-BE49-F238E27FC236}">
                  <a16:creationId xmlns:a16="http://schemas.microsoft.com/office/drawing/2014/main" id="{9E855478-6CC7-4EB3-ACBC-300D880EB0B6}"/>
                </a:ext>
                <a:ext uri="{C183D7F6-B498-43B3-948B-1728B52AA6E4}">
                  <adec:decorative xmlns:adec="http://schemas.microsoft.com/office/drawing/2017/decorative" val="1"/>
                </a:ext>
              </a:extLst>
            </p:cNvPr>
            <p:cNvSpPr/>
            <p:nvPr/>
          </p:nvSpPr>
          <p:spPr bwMode="auto">
            <a:xfrm>
              <a:off x="2707850" y="862657"/>
              <a:ext cx="9144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70" name="Graphic 69">
              <a:extLst>
                <a:ext uri="{FF2B5EF4-FFF2-40B4-BE49-F238E27FC236}">
                  <a16:creationId xmlns:a16="http://schemas.microsoft.com/office/drawing/2014/main" id="{CC78802A-3FD7-51E7-8EF6-D90EBE2A6A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4635" y="898657"/>
              <a:ext cx="144000" cy="144000"/>
            </a:xfrm>
            <a:prstGeom prst="rect">
              <a:avLst/>
            </a:prstGeom>
          </p:spPr>
        </p:pic>
      </p:grpSp>
      <p:grpSp>
        <p:nvGrpSpPr>
          <p:cNvPr id="71" name="Group 70">
            <a:extLst>
              <a:ext uri="{FF2B5EF4-FFF2-40B4-BE49-F238E27FC236}">
                <a16:creationId xmlns:a16="http://schemas.microsoft.com/office/drawing/2014/main" id="{90421FBB-2FCF-0B58-889E-CA342AC04117}"/>
              </a:ext>
            </a:extLst>
          </p:cNvPr>
          <p:cNvGrpSpPr/>
          <p:nvPr/>
        </p:nvGrpSpPr>
        <p:grpSpPr>
          <a:xfrm>
            <a:off x="4253228" y="1132756"/>
            <a:ext cx="1371600" cy="216000"/>
            <a:chOff x="1198144" y="862657"/>
            <a:chExt cx="1371600" cy="216000"/>
          </a:xfrm>
        </p:grpSpPr>
        <p:sp>
          <p:nvSpPr>
            <p:cNvPr id="72" name="Rectangle: Rounded Corners 6">
              <a:extLst>
                <a:ext uri="{FF2B5EF4-FFF2-40B4-BE49-F238E27FC236}">
                  <a16:creationId xmlns:a16="http://schemas.microsoft.com/office/drawing/2014/main" id="{9B78D08A-7DFA-9654-2BF6-7932994363D2}"/>
                </a:ext>
                <a:ext uri="{C183D7F6-B498-43B3-948B-1728B52AA6E4}">
                  <adec:decorative xmlns:adec="http://schemas.microsoft.com/office/drawing/2017/decorative" val="1"/>
                </a:ext>
              </a:extLst>
            </p:cNvPr>
            <p:cNvSpPr/>
            <p:nvPr/>
          </p:nvSpPr>
          <p:spPr bwMode="auto">
            <a:xfrm>
              <a:off x="1198144" y="862657"/>
              <a:ext cx="13716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Customer retention</a:t>
              </a:r>
            </a:p>
          </p:txBody>
        </p:sp>
        <p:pic>
          <p:nvPicPr>
            <p:cNvPr id="73" name="Graphic 72">
              <a:extLst>
                <a:ext uri="{FF2B5EF4-FFF2-40B4-BE49-F238E27FC236}">
                  <a16:creationId xmlns:a16="http://schemas.microsoft.com/office/drawing/2014/main" id="{7CD0C529-3A41-AA56-9629-217E5383C0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grpSp>
        <p:nvGrpSpPr>
          <p:cNvPr id="7" name="Group 6">
            <a:extLst>
              <a:ext uri="{FF2B5EF4-FFF2-40B4-BE49-F238E27FC236}">
                <a16:creationId xmlns:a16="http://schemas.microsoft.com/office/drawing/2014/main" id="{134E9955-B3DF-C277-0B02-8E974817F5CB}"/>
              </a:ext>
            </a:extLst>
          </p:cNvPr>
          <p:cNvGrpSpPr/>
          <p:nvPr/>
        </p:nvGrpSpPr>
        <p:grpSpPr>
          <a:xfrm>
            <a:off x="7817138" y="2622903"/>
            <a:ext cx="2347189" cy="360000"/>
            <a:chOff x="808133" y="2640635"/>
            <a:chExt cx="2347189" cy="360000"/>
          </a:xfrm>
        </p:grpSpPr>
        <p:sp>
          <p:nvSpPr>
            <p:cNvPr id="8" name="TextBox 7">
              <a:extLst>
                <a:ext uri="{FF2B5EF4-FFF2-40B4-BE49-F238E27FC236}">
                  <a16:creationId xmlns:a16="http://schemas.microsoft.com/office/drawing/2014/main" id="{FC7EFD85-CBB0-EED9-6548-805CFAD41DD1}"/>
                </a:ext>
                <a:ext uri="{C183D7F6-B498-43B3-948B-1728B52AA6E4}">
                  <adec:decorative xmlns:adec="http://schemas.microsoft.com/office/drawing/2017/decorative" val="0"/>
                </a:ext>
              </a:extLst>
            </p:cNvPr>
            <p:cNvSpPr txBox="1"/>
            <p:nvPr/>
          </p:nvSpPr>
          <p:spPr>
            <a:xfrm>
              <a:off x="1263138" y="268236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pic>
          <p:nvPicPr>
            <p:cNvPr id="9" name="Picture 8">
              <a:extLst>
                <a:ext uri="{FF2B5EF4-FFF2-40B4-BE49-F238E27FC236}">
                  <a16:creationId xmlns:a16="http://schemas.microsoft.com/office/drawing/2014/main" id="{944EB843-65BB-7029-9A37-02B806B702C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8133" y="2640635"/>
              <a:ext cx="360000" cy="360000"/>
            </a:xfrm>
            <a:prstGeom prst="ellipse">
              <a:avLst/>
            </a:prstGeom>
            <a:solidFill>
              <a:srgbClr val="FFFFFF"/>
            </a:solidFill>
          </p:spPr>
        </p:pic>
      </p:grpSp>
      <p:grpSp>
        <p:nvGrpSpPr>
          <p:cNvPr id="10" name="Group 9">
            <a:extLst>
              <a:ext uri="{FF2B5EF4-FFF2-40B4-BE49-F238E27FC236}">
                <a16:creationId xmlns:a16="http://schemas.microsoft.com/office/drawing/2014/main" id="{85EEAB83-7E12-8A71-6CFC-A8FFC4135D15}"/>
              </a:ext>
            </a:extLst>
          </p:cNvPr>
          <p:cNvGrpSpPr/>
          <p:nvPr/>
        </p:nvGrpSpPr>
        <p:grpSpPr>
          <a:xfrm>
            <a:off x="852159" y="2651778"/>
            <a:ext cx="2044246" cy="360000"/>
            <a:chOff x="7605625" y="5036844"/>
            <a:chExt cx="2044246" cy="360000"/>
          </a:xfrm>
        </p:grpSpPr>
        <p:sp>
          <p:nvSpPr>
            <p:cNvPr id="11" name="TextBox 10">
              <a:extLst>
                <a:ext uri="{FF2B5EF4-FFF2-40B4-BE49-F238E27FC236}">
                  <a16:creationId xmlns:a16="http://schemas.microsoft.com/office/drawing/2014/main" id="{117951AE-F379-1F70-A51B-D74929031C1E}"/>
                </a:ext>
                <a:ext uri="{C183D7F6-B498-43B3-948B-1728B52AA6E4}">
                  <adec:decorative xmlns:adec="http://schemas.microsoft.com/office/drawing/2017/decorative" val="0"/>
                </a:ext>
              </a:extLst>
            </p:cNvPr>
            <p:cNvSpPr txBox="1"/>
            <p:nvPr/>
          </p:nvSpPr>
          <p:spPr>
            <a:xfrm>
              <a:off x="8014680" y="5062956"/>
              <a:ext cx="163519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12" name="Picture 11">
              <a:extLst>
                <a:ext uri="{FF2B5EF4-FFF2-40B4-BE49-F238E27FC236}">
                  <a16:creationId xmlns:a16="http://schemas.microsoft.com/office/drawing/2014/main" id="{F56D18EC-3108-0D46-8EA0-EF88058C41B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05625" y="5036844"/>
              <a:ext cx="360000" cy="360000"/>
            </a:xfrm>
            <a:prstGeom prst="ellipse">
              <a:avLst/>
            </a:prstGeom>
            <a:solidFill>
              <a:srgbClr val="FFFFFF"/>
            </a:solidFill>
          </p:spPr>
        </p:pic>
      </p:grpSp>
      <p:pic>
        <p:nvPicPr>
          <p:cNvPr id="13" name="Picture 12">
            <a:extLst>
              <a:ext uri="{FF2B5EF4-FFF2-40B4-BE49-F238E27FC236}">
                <a16:creationId xmlns:a16="http://schemas.microsoft.com/office/drawing/2014/main" id="{529F5F66-5129-1892-78A3-858EA4348B8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sp>
        <p:nvSpPr>
          <p:cNvPr id="3" name="TextBox 2">
            <a:hlinkClick r:id="rId14"/>
            <a:extLst>
              <a:ext uri="{FF2B5EF4-FFF2-40B4-BE49-F238E27FC236}">
                <a16:creationId xmlns:a16="http://schemas.microsoft.com/office/drawing/2014/main" id="{6F632F1A-0D9F-043D-2206-BE27F81BBA3B}"/>
              </a:ext>
            </a:extLst>
          </p:cNvPr>
          <p:cNvSpPr txBox="1"/>
          <p:nvPr/>
        </p:nvSpPr>
        <p:spPr>
          <a:xfrm>
            <a:off x="4151109" y="3769742"/>
            <a:ext cx="1838645" cy="138499"/>
          </a:xfrm>
          <a:prstGeom prst="rect">
            <a:avLst/>
          </a:prstGeom>
          <a:noFill/>
        </p:spPr>
        <p:txBody>
          <a:bodyPr wrap="square" lIns="0" tIns="0" rIns="0" bIns="0" rtlCol="0">
            <a:spAutoFit/>
          </a:bodyPr>
          <a:lstStyle/>
          <a:p>
            <a:pPr algn="l"/>
            <a:r>
              <a:rPr lang="en-US" sz="900" u="sng" noProof="0">
                <a:solidFill>
                  <a:srgbClr val="0070C0"/>
                </a:solidFill>
                <a:cs typeface="Segoe UI" panose="020B0502040204020203" pitchFamily="34" charset="0"/>
              </a:rPr>
              <a:t>Try in Copilot Lab: Build on ideas</a:t>
            </a:r>
            <a:endParaRPr lang="en-US" sz="1000" u="sng" noProof="0">
              <a:solidFill>
                <a:srgbClr val="0070C0"/>
              </a:solidFill>
            </a:endParaRPr>
          </a:p>
        </p:txBody>
      </p:sp>
      <p:sp>
        <p:nvSpPr>
          <p:cNvPr id="4" name="TextBox 3">
            <a:hlinkClick r:id="rId15"/>
            <a:extLst>
              <a:ext uri="{FF2B5EF4-FFF2-40B4-BE49-F238E27FC236}">
                <a16:creationId xmlns:a16="http://schemas.microsoft.com/office/drawing/2014/main" id="{4B78FEE8-4DC8-0051-E8EB-6F4412DDBA19}"/>
              </a:ext>
            </a:extLst>
          </p:cNvPr>
          <p:cNvSpPr txBox="1"/>
          <p:nvPr/>
        </p:nvSpPr>
        <p:spPr>
          <a:xfrm>
            <a:off x="2401568" y="6230782"/>
            <a:ext cx="2006960"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Create presentation</a:t>
            </a:r>
            <a:r>
              <a:rPr lang="en-US" sz="900" u="sng" noProof="0">
                <a:solidFill>
                  <a:srgbClr val="0070C0"/>
                </a:solidFill>
              </a:rPr>
              <a:t>s</a:t>
            </a:r>
          </a:p>
        </p:txBody>
      </p:sp>
    </p:spTree>
    <p:extLst>
      <p:ext uri="{BB962C8B-B14F-4D97-AF65-F5344CB8AC3E}">
        <p14:creationId xmlns:p14="http://schemas.microsoft.com/office/powerpoint/2010/main" val="312204409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p:txBody>
          <a:bodyPr/>
          <a:lstStyle/>
          <a:p>
            <a:r>
              <a:rPr lang="en-US" noProof="0"/>
              <a:t>A day in the life of an Account Manager</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p:txBody>
          <a:bodyPr/>
          <a:lstStyle/>
          <a:p>
            <a:r>
              <a:rPr lang="en-US" noProof="0"/>
              <a:t>Microsoft 365 Copilot for Sales</a:t>
            </a:r>
            <a:endParaRPr lang="en-US" sz="800" i="1" noProof="0"/>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p:txBody>
          <a:bodyPr/>
          <a:lstStyle/>
          <a:p>
            <a:r>
              <a:rPr lang="en-US" noProof="0"/>
              <a:t>8:00 am</a:t>
            </a:r>
          </a:p>
        </p:txBody>
      </p:sp>
      <p:sp>
        <p:nvSpPr>
          <p:cNvPr id="41" name="Text Placeholder 40">
            <a:extLst>
              <a:ext uri="{FF2B5EF4-FFF2-40B4-BE49-F238E27FC236}">
                <a16:creationId xmlns:a16="http://schemas.microsoft.com/office/drawing/2014/main" id="{57E3677D-D7BC-DC48-74A3-5AE759249BB3}"/>
              </a:ext>
            </a:extLst>
          </p:cNvPr>
          <p:cNvSpPr>
            <a:spLocks noGrp="1"/>
          </p:cNvSpPr>
          <p:nvPr>
            <p:ph type="body" sz="quarter" idx="18"/>
          </p:nvPr>
        </p:nvSpPr>
        <p:spPr>
          <a:xfrm>
            <a:off x="584200" y="2032188"/>
            <a:ext cx="2808000" cy="784426"/>
          </a:xfrm>
        </p:spPr>
        <p:txBody>
          <a:bodyPr>
            <a:normAutofit/>
          </a:bodyPr>
          <a:lstStyle/>
          <a:p>
            <a:r>
              <a:rPr lang="en-US" noProof="0" dirty="0"/>
              <a:t>Cassandra needs to prepare for her big pitch to Contoso so she uses Copilot to summarize emails and chats. Microsoft 365 Copilot Chat for Sales provides a summary of the opportunity for more context.</a:t>
            </a:r>
          </a:p>
        </p:txBody>
      </p:sp>
      <p:sp>
        <p:nvSpPr>
          <p:cNvPr id="102" name="Text Placeholder 101">
            <a:extLst>
              <a:ext uri="{FF2B5EF4-FFF2-40B4-BE49-F238E27FC236}">
                <a16:creationId xmlns:a16="http://schemas.microsoft.com/office/drawing/2014/main" id="{ECD5F265-1735-5187-07E0-59E7184F6481}"/>
              </a:ext>
            </a:extLst>
          </p:cNvPr>
          <p:cNvSpPr>
            <a:spLocks noGrp="1"/>
          </p:cNvSpPr>
          <p:nvPr>
            <p:ph type="body" sz="quarter" idx="21"/>
          </p:nvPr>
        </p:nvSpPr>
        <p:spPr>
          <a:xfrm>
            <a:off x="584200" y="3227310"/>
            <a:ext cx="2808000" cy="554209"/>
          </a:xfrm>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all the emails and Teams chats in the past month from Contoso highlighting the primary asks and open items.</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p:txBody>
          <a:bodyPr/>
          <a:lstStyle/>
          <a:p>
            <a:r>
              <a:rPr lang="en-US" noProof="0"/>
              <a:t>8:15 am</a:t>
            </a:r>
          </a:p>
        </p:txBody>
      </p:sp>
      <p:sp>
        <p:nvSpPr>
          <p:cNvPr id="44" name="Text Placeholder 43">
            <a:extLst>
              <a:ext uri="{FF2B5EF4-FFF2-40B4-BE49-F238E27FC236}">
                <a16:creationId xmlns:a16="http://schemas.microsoft.com/office/drawing/2014/main" id="{6E513950-5865-343F-8740-54F5947D6BF6}"/>
              </a:ext>
            </a:extLst>
          </p:cNvPr>
          <p:cNvSpPr>
            <a:spLocks noGrp="1"/>
          </p:cNvSpPr>
          <p:nvPr>
            <p:ph type="body" sz="quarter" idx="23"/>
          </p:nvPr>
        </p:nvSpPr>
        <p:spPr/>
        <p:txBody>
          <a:bodyPr/>
          <a:lstStyle/>
          <a:p>
            <a:r>
              <a:rPr lang="en-US" noProof="0"/>
              <a:t>Cassandra asks Copilot in Outlook to create a message to confirm the meeting. Copilot for Sales includes relevant product and pricing details from her CRM system.</a:t>
            </a:r>
          </a:p>
        </p:txBody>
      </p:sp>
      <p:sp>
        <p:nvSpPr>
          <p:cNvPr id="103" name="Text Placeholder 102">
            <a:extLst>
              <a:ext uri="{FF2B5EF4-FFF2-40B4-BE49-F238E27FC236}">
                <a16:creationId xmlns:a16="http://schemas.microsoft.com/office/drawing/2014/main" id="{AC1E6677-D5DF-FE29-9DF5-9CD0B71483CF}"/>
              </a:ext>
            </a:extLst>
          </p:cNvPr>
          <p:cNvSpPr>
            <a:spLocks noGrp="1"/>
          </p:cNvSpPr>
          <p:nvPr>
            <p:ph type="body" sz="quarter" idx="24"/>
          </p:nvPr>
        </p:nvSpPr>
        <p:spPr>
          <a:xfrm>
            <a:off x="3719286" y="3259448"/>
            <a:ext cx="2808000" cy="740423"/>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an email </a:t>
            </a:r>
            <a:r>
              <a:rPr kumimoji="0" lang="en-US" sz="900" b="0" i="0" u="none" strike="noStrike" kern="0" cap="none" spc="0" normalizeH="0" baseline="0" noProof="0">
                <a:ln>
                  <a:noFill/>
                </a:ln>
                <a:solidFill>
                  <a:srgbClr val="1A1A1A"/>
                </a:solidFill>
                <a:effectLst/>
                <a:uLnTx/>
                <a:uFillTx/>
                <a:latin typeface="Segoe UI"/>
                <a:ea typeface="+mn-ea"/>
                <a:cs typeface="+mn-cs"/>
              </a:rPr>
              <a:t>to confirm the meeting this afternoon. Highlight how excited we are to present the latest product updates and new pricing. Use a formal tone and keep the email concise.</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p:txBody>
          <a:bodyPr/>
          <a:lstStyle/>
          <a:p>
            <a:r>
              <a:rPr lang="en-US" noProof="0"/>
              <a:t>9:00 am</a:t>
            </a:r>
          </a:p>
        </p:txBody>
      </p:sp>
      <p:sp>
        <p:nvSpPr>
          <p:cNvPr id="104" name="Text Placeholder 103">
            <a:extLst>
              <a:ext uri="{FF2B5EF4-FFF2-40B4-BE49-F238E27FC236}">
                <a16:creationId xmlns:a16="http://schemas.microsoft.com/office/drawing/2014/main" id="{A241A013-6947-7442-9D23-43F3CC5F5C50}"/>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Cassandra received the latest financial numbers from her business planning lead. She uses Copilot in Excel to create some amazing charts to showcase the value of the offer.</a:t>
            </a:r>
          </a:p>
        </p:txBody>
      </p:sp>
      <p:sp>
        <p:nvSpPr>
          <p:cNvPr id="105" name="Text Placeholder 104">
            <a:extLst>
              <a:ext uri="{FF2B5EF4-FFF2-40B4-BE49-F238E27FC236}">
                <a16:creationId xmlns:a16="http://schemas.microsoft.com/office/drawing/2014/main" id="{3E1C71C6-370C-EBC9-8720-176174699081}"/>
              </a:ext>
            </a:extLst>
          </p:cNvPr>
          <p:cNvSpPr>
            <a:spLocks noGrp="1"/>
          </p:cNvSpPr>
          <p:nvPr>
            <p:ph type="body" sz="quarter" idx="27"/>
          </p:nvPr>
        </p:nvSpPr>
        <p:spPr>
          <a:xfrm>
            <a:off x="6969595" y="3227310"/>
            <a:ext cx="2808000" cy="554209"/>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Show all data insights.</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p:txBody>
          <a:bodyPr/>
          <a:lstStyle/>
          <a:p>
            <a:r>
              <a:rPr lang="en-US" noProof="0"/>
              <a:t>4:00 pm</a:t>
            </a:r>
          </a:p>
        </p:txBody>
      </p:sp>
      <p:sp>
        <p:nvSpPr>
          <p:cNvPr id="106" name="Text Placeholder 105">
            <a:extLst>
              <a:ext uri="{FF2B5EF4-FFF2-40B4-BE49-F238E27FC236}">
                <a16:creationId xmlns:a16="http://schemas.microsoft.com/office/drawing/2014/main" id="{80EEB0F1-7ADA-231D-B3F1-74A5193D1267}"/>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Cassandra has missed a few chats during the day. She sees that her team has been discussing a new product launch and asks Copilot to summarize the conversation to quickly catch up.</a:t>
            </a:r>
          </a:p>
        </p:txBody>
      </p:sp>
      <p:sp>
        <p:nvSpPr>
          <p:cNvPr id="107" name="Text Placeholder 106">
            <a:extLst>
              <a:ext uri="{FF2B5EF4-FFF2-40B4-BE49-F238E27FC236}">
                <a16:creationId xmlns:a16="http://schemas.microsoft.com/office/drawing/2014/main" id="{D6B65270-E369-6E27-6309-FCF1DDBC88A3}"/>
              </a:ext>
            </a:extLst>
          </p:cNvPr>
          <p:cNvSpPr>
            <a:spLocks noGrp="1"/>
          </p:cNvSpPr>
          <p:nvPr>
            <p:ph type="body" sz="quarter" idx="30"/>
          </p:nvPr>
        </p:nvSpPr>
        <p:spPr>
          <a:xfrm>
            <a:off x="584200" y="5641938"/>
            <a:ext cx="2808000" cy="529829"/>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team chat </a:t>
            </a:r>
            <a:r>
              <a:rPr kumimoji="0" lang="en-US" sz="900" b="0" i="0" u="none" strike="noStrike" kern="0" cap="none" spc="0" normalizeH="0" baseline="0" noProof="0">
                <a:ln>
                  <a:noFill/>
                </a:ln>
                <a:solidFill>
                  <a:srgbClr val="1A1A1A"/>
                </a:solidFill>
                <a:effectLst/>
                <a:uLnTx/>
                <a:uFillTx/>
                <a:latin typeface="Segoe UI"/>
                <a:ea typeface="+mn-ea"/>
                <a:cs typeface="+mn-cs"/>
              </a:rPr>
              <a:t>and make sure to include the key points and who made them.</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p:txBody>
          <a:bodyPr/>
          <a:lstStyle/>
          <a:p>
            <a:pPr lvl="0"/>
            <a:r>
              <a:rPr lang="en-US" noProof="0"/>
              <a:t>2:00 pm</a:t>
            </a:r>
          </a:p>
        </p:txBody>
      </p:sp>
      <p:sp>
        <p:nvSpPr>
          <p:cNvPr id="108" name="Text Placeholder 107">
            <a:extLst>
              <a:ext uri="{FF2B5EF4-FFF2-40B4-BE49-F238E27FC236}">
                <a16:creationId xmlns:a16="http://schemas.microsoft.com/office/drawing/2014/main" id="{A34A2DC5-BB93-5BA1-6C3F-FEBB0E617A73}"/>
              </a:ext>
            </a:extLst>
          </p:cNvPr>
          <p:cNvSpPr>
            <a:spLocks noGrp="1"/>
          </p:cNvSpPr>
          <p:nvPr>
            <p:ph type="body" sz="quarter" idx="32"/>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It's time for the pitch. Cassandra can focus on her presentation. Copilot for Sales in Teams captures meeting notes, outstanding questions, and sales keywords and KPIs.  </a:t>
            </a:r>
          </a:p>
        </p:txBody>
      </p:sp>
      <p:sp>
        <p:nvSpPr>
          <p:cNvPr id="109" name="Text Placeholder 108">
            <a:extLst>
              <a:ext uri="{FF2B5EF4-FFF2-40B4-BE49-F238E27FC236}">
                <a16:creationId xmlns:a16="http://schemas.microsoft.com/office/drawing/2014/main" id="{48F7FD91-4CC7-959C-723E-829D16DD5A0D}"/>
              </a:ext>
            </a:extLst>
          </p:cNvPr>
          <p:cNvSpPr>
            <a:spLocks noGrp="1"/>
          </p:cNvSpPr>
          <p:nvPr>
            <p:ph type="body" sz="quarter" idx="33"/>
          </p:nvPr>
        </p:nvSpPr>
        <p:spPr>
          <a:xfrm>
            <a:off x="3719286" y="5641938"/>
            <a:ext cx="2808000" cy="529829"/>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questions were asked </a:t>
            </a:r>
            <a:r>
              <a:rPr kumimoji="0" lang="en-US" sz="900" b="0" i="0" u="none" strike="noStrike" kern="0" cap="none" spc="0" normalizeH="0" baseline="0" noProof="0">
                <a:ln>
                  <a:noFill/>
                </a:ln>
                <a:solidFill>
                  <a:srgbClr val="1A1A1A"/>
                </a:solidFill>
                <a:effectLst/>
                <a:uLnTx/>
                <a:uFillTx/>
                <a:latin typeface="Segoe UI"/>
                <a:ea typeface="+mn-ea"/>
                <a:cs typeface="+mn-cs"/>
              </a:rPr>
              <a:t>during the meeting that have not been answered?</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p:txBody>
          <a:bodyPr/>
          <a:lstStyle/>
          <a:p>
            <a:r>
              <a:rPr lang="en-US" noProof="0"/>
              <a:t>11:00 am</a:t>
            </a:r>
          </a:p>
        </p:txBody>
      </p:sp>
      <p:sp>
        <p:nvSpPr>
          <p:cNvPr id="110" name="Text Placeholder 109">
            <a:extLst>
              <a:ext uri="{FF2B5EF4-FFF2-40B4-BE49-F238E27FC236}">
                <a16:creationId xmlns:a16="http://schemas.microsoft.com/office/drawing/2014/main" id="{24E03427-3337-1852-ACDF-3B8903E464DF}"/>
              </a:ext>
            </a:extLst>
          </p:cNvPr>
          <p:cNvSpPr>
            <a:spLocks noGrp="1"/>
          </p:cNvSpPr>
          <p:nvPr>
            <p:ph type="body" sz="quarter" idx="35"/>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Cassandra puts the final touches on the pitch presentation by having Copilot create a slide based on a summary of the annual report.</a:t>
            </a:r>
          </a:p>
        </p:txBody>
      </p:sp>
      <p:sp>
        <p:nvSpPr>
          <p:cNvPr id="111" name="Text Placeholder 110">
            <a:extLst>
              <a:ext uri="{FF2B5EF4-FFF2-40B4-BE49-F238E27FC236}">
                <a16:creationId xmlns:a16="http://schemas.microsoft.com/office/drawing/2014/main" id="{22D116A7-C2E1-69EE-4ED2-F4E21F6AA1DE}"/>
              </a:ext>
            </a:extLst>
          </p:cNvPr>
          <p:cNvSpPr>
            <a:spLocks noGrp="1"/>
          </p:cNvSpPr>
          <p:nvPr>
            <p:ph type="body" sz="quarter" idx="36"/>
          </p:nvPr>
        </p:nvSpPr>
        <p:spPr>
          <a:xfrm>
            <a:off x="6969595" y="5641938"/>
            <a:ext cx="2808000" cy="529829"/>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Add a slide </a:t>
            </a:r>
            <a:r>
              <a:rPr kumimoji="0" lang="en-US" sz="900" b="0" i="0" u="none" strike="noStrike" kern="0" cap="none" spc="0" normalizeH="0" baseline="0" noProof="0">
                <a:ln>
                  <a:noFill/>
                </a:ln>
                <a:solidFill>
                  <a:srgbClr val="1A1A1A"/>
                </a:solidFill>
                <a:effectLst/>
                <a:uLnTx/>
                <a:uFillTx/>
                <a:latin typeface="Segoe UI"/>
                <a:ea typeface="+mn-ea"/>
                <a:cs typeface="+mn-cs"/>
              </a:rPr>
              <a:t>based on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[copy in annual report summary].</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p:txBody>
          <a:bodyPr/>
          <a:lstStyle/>
          <a:p>
            <a:r>
              <a:rPr lang="en-US" sz="1100" noProof="0"/>
              <a:t>Extend</a:t>
            </a:r>
          </a:p>
        </p:txBody>
      </p:sp>
      <p:sp>
        <p:nvSpPr>
          <p:cNvPr id="184" name="Text Placeholder 60">
            <a:extLst>
              <a:ext uri="{FF2B5EF4-FFF2-40B4-BE49-F238E27FC236}">
                <a16:creationId xmlns:a16="http://schemas.microsoft.com/office/drawing/2014/main" id="{DD54BC61-D352-2F5A-1D97-F896D8A92A2F}"/>
              </a:ext>
            </a:extLst>
          </p:cNvPr>
          <p:cNvSpPr>
            <a:spLocks noGrp="1"/>
          </p:cNvSpPr>
          <p:nvPr>
            <p:ph type="body" sz="quarter" idx="38"/>
          </p:nvPr>
        </p:nvSpPr>
        <p:spPr>
          <a:solidFill>
            <a:srgbClr val="0078D4"/>
          </a:solidFill>
        </p:spPr>
        <p:txBody>
          <a:bodyPr/>
          <a:lstStyle/>
          <a:p>
            <a:endParaRPr lang="en-US" noProof="0"/>
          </a:p>
        </p:txBody>
      </p:sp>
      <p:sp>
        <p:nvSpPr>
          <p:cNvPr id="185" name="Text Placeholder 61">
            <a:extLst>
              <a:ext uri="{FF2B5EF4-FFF2-40B4-BE49-F238E27FC236}">
                <a16:creationId xmlns:a16="http://schemas.microsoft.com/office/drawing/2014/main" id="{385D5FDC-4D38-056F-DAA1-BA15EE8068AA}"/>
              </a:ext>
            </a:extLst>
          </p:cNvPr>
          <p:cNvSpPr>
            <a:spLocks noGrp="1"/>
          </p:cNvSpPr>
          <p:nvPr>
            <p:ph type="body" sz="quarter" idx="39"/>
          </p:nvPr>
        </p:nvSpPr>
        <p:spPr>
          <a:solidFill>
            <a:srgbClr val="0078D4"/>
          </a:solidFill>
        </p:spPr>
        <p:txBody>
          <a:bodyPr/>
          <a:lstStyle/>
          <a:p>
            <a:endParaRPr lang="en-US" noProof="0"/>
          </a:p>
        </p:txBody>
      </p:sp>
      <p:sp>
        <p:nvSpPr>
          <p:cNvPr id="186" name="Text Placeholder 62">
            <a:extLst>
              <a:ext uri="{FF2B5EF4-FFF2-40B4-BE49-F238E27FC236}">
                <a16:creationId xmlns:a16="http://schemas.microsoft.com/office/drawing/2014/main" id="{23E9B948-097D-167A-BDFB-62581CBDF5F7}"/>
              </a:ext>
            </a:extLst>
          </p:cNvPr>
          <p:cNvSpPr>
            <a:spLocks noGrp="1"/>
          </p:cNvSpPr>
          <p:nvPr>
            <p:ph type="body" sz="quarter" idx="40"/>
          </p:nvPr>
        </p:nvSpPr>
        <p:spPr>
          <a:solidFill>
            <a:srgbClr val="0078D4"/>
          </a:solidFill>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Cassandra </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is a Sales Lead </a:t>
              </a:r>
              <a:br>
                <a:rPr lang="en-US" sz="1600" noProof="0">
                  <a:solidFill>
                    <a:srgbClr val="C03BC4"/>
                  </a:solidFill>
                  <a:latin typeface="Segoe UI" panose="020B0502040204020203" pitchFamily="34" charset="0"/>
                  <a:cs typeface="Segoe UI" panose="020B0502040204020203" pitchFamily="34" charset="0"/>
                </a:rPr>
              </a:br>
              <a:r>
                <a:rPr lang="en-US" sz="1600" noProof="0">
                  <a:solidFill>
                    <a:srgbClr val="C03BC4"/>
                  </a:solidFill>
                  <a:latin typeface="Segoe UI" panose="020B0502040204020203" pitchFamily="34" charset="0"/>
                  <a:cs typeface="Segoe UI" panose="020B0502040204020203" pitchFamily="34" charset="0"/>
                </a:rPr>
                <a:t>at Contoso</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pic>
        <p:nvPicPr>
          <p:cNvPr id="2" name="Picture 1" descr="A person holding a tablet&#10;&#10;Description automatically generated">
            <a:extLst>
              <a:ext uri="{FF2B5EF4-FFF2-40B4-BE49-F238E27FC236}">
                <a16:creationId xmlns:a16="http://schemas.microsoft.com/office/drawing/2014/main" id="{753D78D0-10E9-8E8F-294B-A6875A02CB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77595" y="3267375"/>
            <a:ext cx="2446355" cy="3609499"/>
          </a:xfrm>
          <a:prstGeom prst="rect">
            <a:avLst/>
          </a:prstGeom>
        </p:spPr>
      </p:pic>
      <p:grpSp>
        <p:nvGrpSpPr>
          <p:cNvPr id="166" name="Group 165">
            <a:extLst>
              <a:ext uri="{FF2B5EF4-FFF2-40B4-BE49-F238E27FC236}">
                <a16:creationId xmlns:a16="http://schemas.microsoft.com/office/drawing/2014/main" id="{B66BFFD5-793D-7205-D3DE-040FC48E6E50}"/>
              </a:ext>
            </a:extLst>
          </p:cNvPr>
          <p:cNvGrpSpPr/>
          <p:nvPr/>
        </p:nvGrpSpPr>
        <p:grpSpPr>
          <a:xfrm>
            <a:off x="812633" y="2829406"/>
            <a:ext cx="2351135" cy="360000"/>
            <a:chOff x="588263" y="1217924"/>
            <a:chExt cx="2351135" cy="360000"/>
          </a:xfrm>
        </p:grpSpPr>
        <p:pic>
          <p:nvPicPr>
            <p:cNvPr id="167" name="Picture 166" descr="Zip Co logo SVG free download, id: 101874 - Brandlogos.net">
              <a:hlinkClick r:id="rId5"/>
              <a:extLst>
                <a:ext uri="{FF2B5EF4-FFF2-40B4-BE49-F238E27FC236}">
                  <a16:creationId xmlns:a16="http://schemas.microsoft.com/office/drawing/2014/main" id="{09637A7A-9EDB-155A-546F-F371786B6A8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8" name="TextBox 167">
              <a:extLst>
                <a:ext uri="{FF2B5EF4-FFF2-40B4-BE49-F238E27FC236}">
                  <a16:creationId xmlns:a16="http://schemas.microsoft.com/office/drawing/2014/main" id="{6018D751-C8CC-C15F-5BD7-9F8042DD1AF7}"/>
                </a:ext>
                <a:ext uri="{C183D7F6-B498-43B3-948B-1728B52AA6E4}">
                  <adec:decorative xmlns:adec="http://schemas.microsoft.com/office/drawing/2017/decorative" val="0"/>
                </a:ext>
              </a:extLst>
            </p:cNvPr>
            <p:cNvSpPr txBox="1"/>
            <p:nvPr/>
          </p:nvSpPr>
          <p:spPr>
            <a:xfrm>
              <a:off x="1047214" y="1244035"/>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br>
                <a:rPr kumimoji="0" lang="en-US" sz="1100" b="0" i="0" u="none" strike="noStrike" kern="1200" cap="none" spc="0" normalizeH="0" baseline="0" noProof="0" dirty="0">
                  <a:ln>
                    <a:noFill/>
                  </a:ln>
                  <a:solidFill>
                    <a:prstClr val="black"/>
                  </a:solidFill>
                  <a:effectLst/>
                  <a:uLnTx/>
                  <a:uFillTx/>
                  <a:latin typeface="Segoe UI Semibold"/>
                  <a:ea typeface="+mn-ea"/>
                  <a:cs typeface="+mn-cs"/>
                </a:rPr>
              </a:br>
              <a:r>
                <a:rPr lang="en-US" sz="900" noProof="0" dirty="0">
                  <a:solidFill>
                    <a:srgbClr val="0078D4"/>
                  </a:solidFill>
                  <a:latin typeface="Segoe UI Semibold"/>
                </a:rPr>
                <a:t>+Copilot for Sales</a:t>
              </a:r>
            </a:p>
          </p:txBody>
        </p:sp>
      </p:grpSp>
      <p:grpSp>
        <p:nvGrpSpPr>
          <p:cNvPr id="169" name="Group 168">
            <a:extLst>
              <a:ext uri="{FF2B5EF4-FFF2-40B4-BE49-F238E27FC236}">
                <a16:creationId xmlns:a16="http://schemas.microsoft.com/office/drawing/2014/main" id="{CE6AD311-36DB-A09A-0232-01F9DA71D806}"/>
              </a:ext>
            </a:extLst>
          </p:cNvPr>
          <p:cNvGrpSpPr/>
          <p:nvPr/>
        </p:nvGrpSpPr>
        <p:grpSpPr>
          <a:xfrm>
            <a:off x="3947719" y="2829406"/>
            <a:ext cx="2351135" cy="360000"/>
            <a:chOff x="588263" y="1697756"/>
            <a:chExt cx="2351135" cy="360000"/>
          </a:xfrm>
        </p:grpSpPr>
        <p:pic>
          <p:nvPicPr>
            <p:cNvPr id="170" name="Picture 169">
              <a:extLst>
                <a:ext uri="{FF2B5EF4-FFF2-40B4-BE49-F238E27FC236}">
                  <a16:creationId xmlns:a16="http://schemas.microsoft.com/office/drawing/2014/main" id="{79F43F76-CD89-0DF9-29D5-FA309A1E31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71" name="TextBox 170">
              <a:extLst>
                <a:ext uri="{FF2B5EF4-FFF2-40B4-BE49-F238E27FC236}">
                  <a16:creationId xmlns:a16="http://schemas.microsoft.com/office/drawing/2014/main" id="{C4453C75-9A6C-E31D-DF5D-419B4E4A1842}"/>
                </a:ext>
                <a:ext uri="{C183D7F6-B498-43B3-948B-1728B52AA6E4}">
                  <adec:decorative xmlns:adec="http://schemas.microsoft.com/office/drawing/2017/decorative" val="0"/>
                </a:ext>
              </a:extLst>
            </p:cNvPr>
            <p:cNvSpPr txBox="1"/>
            <p:nvPr/>
          </p:nvSpPr>
          <p:spPr>
            <a:xfrm>
              <a:off x="1047214" y="1723868"/>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Sales</a:t>
              </a:r>
            </a:p>
          </p:txBody>
        </p:sp>
      </p:grpSp>
      <p:grpSp>
        <p:nvGrpSpPr>
          <p:cNvPr id="172" name="Group 171">
            <a:extLst>
              <a:ext uri="{FF2B5EF4-FFF2-40B4-BE49-F238E27FC236}">
                <a16:creationId xmlns:a16="http://schemas.microsoft.com/office/drawing/2014/main" id="{9C78E463-4EB2-4646-4E66-FF701B9B51BB}"/>
              </a:ext>
            </a:extLst>
          </p:cNvPr>
          <p:cNvGrpSpPr/>
          <p:nvPr/>
        </p:nvGrpSpPr>
        <p:grpSpPr>
          <a:xfrm>
            <a:off x="7198028" y="2829406"/>
            <a:ext cx="2361959" cy="360000"/>
            <a:chOff x="577439" y="3137252"/>
            <a:chExt cx="2361959" cy="360000"/>
          </a:xfrm>
        </p:grpSpPr>
        <p:pic>
          <p:nvPicPr>
            <p:cNvPr id="173" name="Picture 172">
              <a:extLst>
                <a:ext uri="{FF2B5EF4-FFF2-40B4-BE49-F238E27FC236}">
                  <a16:creationId xmlns:a16="http://schemas.microsoft.com/office/drawing/2014/main" id="{D3102E3A-2345-C3A7-5E63-031C019498A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74" name="TextBox 173">
              <a:extLst>
                <a:ext uri="{FF2B5EF4-FFF2-40B4-BE49-F238E27FC236}">
                  <a16:creationId xmlns:a16="http://schemas.microsoft.com/office/drawing/2014/main" id="{4CD90B8C-032D-1C8A-857E-C7546A39DE93}"/>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5" name="Group 174">
            <a:extLst>
              <a:ext uri="{FF2B5EF4-FFF2-40B4-BE49-F238E27FC236}">
                <a16:creationId xmlns:a16="http://schemas.microsoft.com/office/drawing/2014/main" id="{2C1F4293-F29B-C7DE-9190-24AF3026E2AC}"/>
              </a:ext>
            </a:extLst>
          </p:cNvPr>
          <p:cNvGrpSpPr/>
          <p:nvPr/>
        </p:nvGrpSpPr>
        <p:grpSpPr>
          <a:xfrm>
            <a:off x="812633" y="5156688"/>
            <a:ext cx="2351135" cy="360000"/>
            <a:chOff x="588263" y="1217924"/>
            <a:chExt cx="2351135" cy="360000"/>
          </a:xfrm>
        </p:grpSpPr>
        <p:pic>
          <p:nvPicPr>
            <p:cNvPr id="176" name="Picture 175" descr="Zip Co logo SVG free download, id: 101874 - Brandlogos.net">
              <a:hlinkClick r:id="rId5"/>
              <a:extLst>
                <a:ext uri="{FF2B5EF4-FFF2-40B4-BE49-F238E27FC236}">
                  <a16:creationId xmlns:a16="http://schemas.microsoft.com/office/drawing/2014/main" id="{23269752-BD6E-5390-4570-42DBCD6EE2C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7" name="TextBox 176">
              <a:extLst>
                <a:ext uri="{FF2B5EF4-FFF2-40B4-BE49-F238E27FC236}">
                  <a16:creationId xmlns:a16="http://schemas.microsoft.com/office/drawing/2014/main" id="{C0744B64-F13A-1CC5-0EE7-6A6BEB47F49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78" name="Group 177">
            <a:extLst>
              <a:ext uri="{FF2B5EF4-FFF2-40B4-BE49-F238E27FC236}">
                <a16:creationId xmlns:a16="http://schemas.microsoft.com/office/drawing/2014/main" id="{B4DCFF90-2A45-CAE0-C3A3-83ADCA1C16A8}"/>
              </a:ext>
            </a:extLst>
          </p:cNvPr>
          <p:cNvGrpSpPr/>
          <p:nvPr/>
        </p:nvGrpSpPr>
        <p:grpSpPr>
          <a:xfrm>
            <a:off x="3947719" y="5156688"/>
            <a:ext cx="2351135" cy="360000"/>
            <a:chOff x="588263" y="3617084"/>
            <a:chExt cx="2351135" cy="360000"/>
          </a:xfrm>
        </p:grpSpPr>
        <p:pic>
          <p:nvPicPr>
            <p:cNvPr id="179" name="Picture 178">
              <a:extLst>
                <a:ext uri="{FF2B5EF4-FFF2-40B4-BE49-F238E27FC236}">
                  <a16:creationId xmlns:a16="http://schemas.microsoft.com/office/drawing/2014/main" id="{0E05BF80-4384-3825-5EF2-7ACC11A7536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0" name="TextBox 179">
              <a:extLst>
                <a:ext uri="{FF2B5EF4-FFF2-40B4-BE49-F238E27FC236}">
                  <a16:creationId xmlns:a16="http://schemas.microsoft.com/office/drawing/2014/main" id="{B9E09251-63A3-3C0B-908C-0EE0B2D0A0D4}"/>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for Sales</a:t>
              </a:r>
            </a:p>
          </p:txBody>
        </p:sp>
      </p:grpSp>
      <p:grpSp>
        <p:nvGrpSpPr>
          <p:cNvPr id="181" name="Group 180">
            <a:extLst>
              <a:ext uri="{FF2B5EF4-FFF2-40B4-BE49-F238E27FC236}">
                <a16:creationId xmlns:a16="http://schemas.microsoft.com/office/drawing/2014/main" id="{2D86BDCA-A9E5-953C-C88E-7A4B96857785}"/>
              </a:ext>
            </a:extLst>
          </p:cNvPr>
          <p:cNvGrpSpPr/>
          <p:nvPr/>
        </p:nvGrpSpPr>
        <p:grpSpPr>
          <a:xfrm>
            <a:off x="7198028" y="5156688"/>
            <a:ext cx="2351135" cy="360000"/>
            <a:chOff x="588263" y="2177588"/>
            <a:chExt cx="2351135" cy="360000"/>
          </a:xfrm>
        </p:grpSpPr>
        <p:pic>
          <p:nvPicPr>
            <p:cNvPr id="182" name="Picture 181">
              <a:extLst>
                <a:ext uri="{FF2B5EF4-FFF2-40B4-BE49-F238E27FC236}">
                  <a16:creationId xmlns:a16="http://schemas.microsoft.com/office/drawing/2014/main" id="{4EF72E14-2465-897A-9F41-86A77DD098D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3" name="TextBox 182">
              <a:extLst>
                <a:ext uri="{FF2B5EF4-FFF2-40B4-BE49-F238E27FC236}">
                  <a16:creationId xmlns:a16="http://schemas.microsoft.com/office/drawing/2014/main" id="{34C721E9-2FD3-898C-4B20-53B637DB19F9}"/>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5" name="Rectangle: Rounded Corners 6">
            <a:extLst>
              <a:ext uri="{FF2B5EF4-FFF2-40B4-BE49-F238E27FC236}">
                <a16:creationId xmlns:a16="http://schemas.microsoft.com/office/drawing/2014/main" id="{E639433D-BD68-FEDB-8752-667C2C73B6CB}"/>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6" name="Group 15">
            <a:extLst>
              <a:ext uri="{FF2B5EF4-FFF2-40B4-BE49-F238E27FC236}">
                <a16:creationId xmlns:a16="http://schemas.microsoft.com/office/drawing/2014/main" id="{299D1D21-F63A-EEC9-FB03-759A7F12A919}"/>
              </a:ext>
            </a:extLst>
          </p:cNvPr>
          <p:cNvGrpSpPr/>
          <p:nvPr/>
        </p:nvGrpSpPr>
        <p:grpSpPr>
          <a:xfrm>
            <a:off x="1286540" y="1134767"/>
            <a:ext cx="1571031" cy="216000"/>
            <a:chOff x="1372194" y="969899"/>
            <a:chExt cx="1571031" cy="216000"/>
          </a:xfrm>
        </p:grpSpPr>
        <p:sp>
          <p:nvSpPr>
            <p:cNvPr id="17" name="Rectangle: Rounded Corners 6">
              <a:extLst>
                <a:ext uri="{FF2B5EF4-FFF2-40B4-BE49-F238E27FC236}">
                  <a16:creationId xmlns:a16="http://schemas.microsoft.com/office/drawing/2014/main" id="{F80EE2EC-337F-AA39-F6C0-A466D59C077B}"/>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18" name="Graphic 17">
              <a:extLst>
                <a:ext uri="{FF2B5EF4-FFF2-40B4-BE49-F238E27FC236}">
                  <a16:creationId xmlns:a16="http://schemas.microsoft.com/office/drawing/2014/main" id="{9CF272DC-1AD1-86A8-FCAF-DA76283169A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19" name="Group 18">
            <a:extLst>
              <a:ext uri="{FF2B5EF4-FFF2-40B4-BE49-F238E27FC236}">
                <a16:creationId xmlns:a16="http://schemas.microsoft.com/office/drawing/2014/main" id="{277EC5E6-A511-D124-F244-AACE342696D2}"/>
              </a:ext>
            </a:extLst>
          </p:cNvPr>
          <p:cNvGrpSpPr/>
          <p:nvPr/>
        </p:nvGrpSpPr>
        <p:grpSpPr>
          <a:xfrm>
            <a:off x="5754503" y="1134767"/>
            <a:ext cx="1913300" cy="219456"/>
            <a:chOff x="6235579" y="969899"/>
            <a:chExt cx="1913300" cy="240254"/>
          </a:xfrm>
        </p:grpSpPr>
        <p:sp>
          <p:nvSpPr>
            <p:cNvPr id="20" name="Rectangle: Rounded Corners 6">
              <a:extLst>
                <a:ext uri="{FF2B5EF4-FFF2-40B4-BE49-F238E27FC236}">
                  <a16:creationId xmlns:a16="http://schemas.microsoft.com/office/drawing/2014/main" id="{568D22E2-2CDB-CEC7-72A3-70820910AA0B}"/>
                </a:ext>
                <a:ext uri="{C183D7F6-B498-43B3-948B-1728B52AA6E4}">
                  <adec:decorative xmlns:adec="http://schemas.microsoft.com/office/drawing/2017/decorative" val="1"/>
                </a:ext>
              </a:extLst>
            </p:cNvPr>
            <p:cNvSpPr/>
            <p:nvPr/>
          </p:nvSpPr>
          <p:spPr bwMode="auto">
            <a:xfrm>
              <a:off x="6235579" y="969899"/>
              <a:ext cx="1913300" cy="240254"/>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Wellbeing &amp; communication</a:t>
              </a:r>
            </a:p>
          </p:txBody>
        </p:sp>
        <p:pic>
          <p:nvPicPr>
            <p:cNvPr id="21" name="Graphic 20">
              <a:extLst>
                <a:ext uri="{FF2B5EF4-FFF2-40B4-BE49-F238E27FC236}">
                  <a16:creationId xmlns:a16="http://schemas.microsoft.com/office/drawing/2014/main" id="{D698A695-6A8D-2C94-2161-376B9ACECC30}"/>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22" name="Group 21">
            <a:extLst>
              <a:ext uri="{FF2B5EF4-FFF2-40B4-BE49-F238E27FC236}">
                <a16:creationId xmlns:a16="http://schemas.microsoft.com/office/drawing/2014/main" id="{D9FD60AD-6A47-63EB-587D-D36DF905B083}"/>
              </a:ext>
            </a:extLst>
          </p:cNvPr>
          <p:cNvGrpSpPr/>
          <p:nvPr/>
        </p:nvGrpSpPr>
        <p:grpSpPr>
          <a:xfrm>
            <a:off x="2908241" y="1134767"/>
            <a:ext cx="2795593" cy="216000"/>
            <a:chOff x="3133720" y="969899"/>
            <a:chExt cx="2795593" cy="216000"/>
          </a:xfrm>
        </p:grpSpPr>
        <p:sp>
          <p:nvSpPr>
            <p:cNvPr id="24" name="Rectangle: Rounded Corners 6">
              <a:extLst>
                <a:ext uri="{FF2B5EF4-FFF2-40B4-BE49-F238E27FC236}">
                  <a16:creationId xmlns:a16="http://schemas.microsoft.com/office/drawing/2014/main" id="{857DC378-070E-426A-6450-550139E275CC}"/>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Customer engagement</a:t>
              </a:r>
            </a:p>
          </p:txBody>
        </p:sp>
        <p:pic>
          <p:nvPicPr>
            <p:cNvPr id="25" name="Graphic 24">
              <a:extLst>
                <a:ext uri="{FF2B5EF4-FFF2-40B4-BE49-F238E27FC236}">
                  <a16:creationId xmlns:a16="http://schemas.microsoft.com/office/drawing/2014/main" id="{762704AE-15A2-A60F-CCB7-01F3BF6B469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
        <p:nvSpPr>
          <p:cNvPr id="34" name="Graphic 2">
            <a:hlinkClick r:id="rId17"/>
            <a:extLst>
              <a:ext uri="{FF2B5EF4-FFF2-40B4-BE49-F238E27FC236}">
                <a16:creationId xmlns:a16="http://schemas.microsoft.com/office/drawing/2014/main" id="{924188F5-9CCC-941C-C83F-3FBB103FA3E8}"/>
              </a:ext>
            </a:extLst>
          </p:cNvPr>
          <p:cNvSpPr/>
          <p:nvPr/>
        </p:nvSpPr>
        <p:spPr>
          <a:xfrm>
            <a:off x="4782868" y="412087"/>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3" name="TextBox 2">
            <a:hlinkClick r:id="rId18"/>
            <a:extLst>
              <a:ext uri="{FF2B5EF4-FFF2-40B4-BE49-F238E27FC236}">
                <a16:creationId xmlns:a16="http://schemas.microsoft.com/office/drawing/2014/main" id="{DBE28B9F-F03D-642A-E4F4-C7B982C06C2F}"/>
              </a:ext>
            </a:extLst>
          </p:cNvPr>
          <p:cNvSpPr txBox="1"/>
          <p:nvPr/>
        </p:nvSpPr>
        <p:spPr>
          <a:xfrm>
            <a:off x="7072824" y="3818312"/>
            <a:ext cx="1594988"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Find insights</a:t>
            </a:r>
            <a:endParaRPr lang="en-US" sz="1000" u="sng" noProof="0">
              <a:solidFill>
                <a:srgbClr val="0070C0"/>
              </a:solidFill>
            </a:endParaRPr>
          </a:p>
        </p:txBody>
      </p:sp>
      <p:sp>
        <p:nvSpPr>
          <p:cNvPr id="4" name="TextBox 3">
            <a:hlinkClick r:id="rId19"/>
            <a:extLst>
              <a:ext uri="{FF2B5EF4-FFF2-40B4-BE49-F238E27FC236}">
                <a16:creationId xmlns:a16="http://schemas.microsoft.com/office/drawing/2014/main" id="{EBC6CE52-16B3-4B3B-2037-1D560322E779}"/>
              </a:ext>
            </a:extLst>
          </p:cNvPr>
          <p:cNvSpPr txBox="1"/>
          <p:nvPr/>
        </p:nvSpPr>
        <p:spPr>
          <a:xfrm>
            <a:off x="706345" y="3810184"/>
            <a:ext cx="2047035"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Prep for that meeting</a:t>
            </a:r>
            <a:endParaRPr lang="en-US" sz="900" u="sng" noProof="0">
              <a:solidFill>
                <a:srgbClr val="0070C0"/>
              </a:solidFill>
            </a:endParaRPr>
          </a:p>
        </p:txBody>
      </p:sp>
      <p:sp>
        <p:nvSpPr>
          <p:cNvPr id="5" name="TextBox 4">
            <a:hlinkClick r:id="rId20"/>
            <a:extLst>
              <a:ext uri="{FF2B5EF4-FFF2-40B4-BE49-F238E27FC236}">
                <a16:creationId xmlns:a16="http://schemas.microsoft.com/office/drawing/2014/main" id="{C874C9C2-CDD4-C00C-E90C-FD204ED9E8A7}"/>
              </a:ext>
            </a:extLst>
          </p:cNvPr>
          <p:cNvSpPr txBox="1"/>
          <p:nvPr/>
        </p:nvSpPr>
        <p:spPr>
          <a:xfrm>
            <a:off x="3821647" y="6176455"/>
            <a:ext cx="2603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Summarize meetings and videos</a:t>
            </a:r>
            <a:endParaRPr lang="en-US" sz="1000" u="sng" noProof="0">
              <a:solidFill>
                <a:srgbClr val="0070C0"/>
              </a:solidFill>
            </a:endParaRPr>
          </a:p>
        </p:txBody>
      </p:sp>
      <p:sp>
        <p:nvSpPr>
          <p:cNvPr id="6" name="TextBox 5">
            <a:hlinkClick r:id="rId21"/>
            <a:extLst>
              <a:ext uri="{FF2B5EF4-FFF2-40B4-BE49-F238E27FC236}">
                <a16:creationId xmlns:a16="http://schemas.microsoft.com/office/drawing/2014/main" id="{413425A0-6602-3FF7-9644-35752547CAE9}"/>
              </a:ext>
            </a:extLst>
          </p:cNvPr>
          <p:cNvSpPr txBox="1"/>
          <p:nvPr/>
        </p:nvSpPr>
        <p:spPr>
          <a:xfrm>
            <a:off x="685414" y="6171767"/>
            <a:ext cx="1838645" cy="138499"/>
          </a:xfrm>
          <a:prstGeom prst="rect">
            <a:avLst/>
          </a:prstGeom>
          <a:noFill/>
        </p:spPr>
        <p:txBody>
          <a:bodyPr wrap="square" lIns="0" tIns="0" rIns="0" bIns="0" rtlCol="0">
            <a:spAutoFit/>
          </a:bodyPr>
          <a:lstStyle/>
          <a:p>
            <a:pPr algn="l"/>
            <a:r>
              <a:rPr lang="en-US" sz="900" u="sng" noProof="0">
                <a:solidFill>
                  <a:srgbClr val="0070C0"/>
                </a:solidFill>
                <a:cs typeface="Segoe UI" panose="020B0502040204020203" pitchFamily="34" charset="0"/>
              </a:rPr>
              <a:t>Try in Copilot Lab: Get the gist</a:t>
            </a:r>
            <a:endParaRPr lang="en-US" sz="1000" u="sng" noProof="0">
              <a:solidFill>
                <a:srgbClr val="0070C0"/>
              </a:solidFill>
            </a:endParaRPr>
          </a:p>
        </p:txBody>
      </p:sp>
    </p:spTree>
    <p:extLst>
      <p:ext uri="{BB962C8B-B14F-4D97-AF65-F5344CB8AC3E}">
        <p14:creationId xmlns:p14="http://schemas.microsoft.com/office/powerpoint/2010/main" val="1471941944"/>
      </p:ext>
    </p:extLst>
  </p:cSld>
  <p:clrMapOvr>
    <a:overrideClrMapping bg1="lt1" tx1="dk1" bg2="lt2" tx2="dk2" accent1="accent1" accent2="accent2" accent3="accent3" accent4="accent4" accent5="accent5" accent6="accent6" hlink="hlink" folHlink="folHlink"/>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49">
            <a:extLst>
              <a:ext uri="{FF2B5EF4-FFF2-40B4-BE49-F238E27FC236}">
                <a16:creationId xmlns:a16="http://schemas.microsoft.com/office/drawing/2014/main" id="{6ECEF3DD-DAC4-C67F-60F6-FDD0A5A70FE7}"/>
              </a:ext>
            </a:extLst>
          </p:cNvPr>
          <p:cNvSpPr>
            <a:spLocks noGrp="1"/>
          </p:cNvSpPr>
          <p:nvPr>
            <p:ph type="title"/>
          </p:nvPr>
        </p:nvSpPr>
        <p:spPr>
          <a:xfrm>
            <a:off x="584200" y="387766"/>
            <a:ext cx="5672544" cy="263149"/>
          </a:xfrm>
        </p:spPr>
        <p:txBody>
          <a:bodyPr/>
          <a:lstStyle/>
          <a:p>
            <a:r>
              <a:rPr lang="en-US" noProof="0"/>
              <a:t>A day in the life of a Sales Manager</a:t>
            </a:r>
          </a:p>
        </p:txBody>
      </p:sp>
      <p:sp>
        <p:nvSpPr>
          <p:cNvPr id="152" name="Text Placeholder 151">
            <a:extLst>
              <a:ext uri="{FF2B5EF4-FFF2-40B4-BE49-F238E27FC236}">
                <a16:creationId xmlns:a16="http://schemas.microsoft.com/office/drawing/2014/main" id="{48A2F779-99D4-D14B-684B-216A3898A40E}"/>
              </a:ext>
            </a:extLst>
          </p:cNvPr>
          <p:cNvSpPr>
            <a:spLocks noGrp="1"/>
          </p:cNvSpPr>
          <p:nvPr>
            <p:ph type="body" sz="quarter" idx="11"/>
          </p:nvPr>
        </p:nvSpPr>
        <p:spPr>
          <a:xfrm>
            <a:off x="584200" y="1593881"/>
            <a:ext cx="976461" cy="345600"/>
          </a:xfrm>
        </p:spPr>
        <p:txBody>
          <a:bodyPr/>
          <a:lstStyle/>
          <a:p>
            <a:r>
              <a:rPr lang="en-US" noProof="0"/>
              <a:t>8:00 am</a:t>
            </a:r>
          </a:p>
        </p:txBody>
      </p:sp>
      <p:sp>
        <p:nvSpPr>
          <p:cNvPr id="187" name="Text Placeholder 186">
            <a:extLst>
              <a:ext uri="{FF2B5EF4-FFF2-40B4-BE49-F238E27FC236}">
                <a16:creationId xmlns:a16="http://schemas.microsoft.com/office/drawing/2014/main" id="{C363F654-8948-585F-FF61-46C02A768FED}"/>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Juliet misses a key point during her regional sales meeting. She asks Copilot what was just mentioned.</a:t>
            </a:r>
          </a:p>
        </p:txBody>
      </p:sp>
      <p:sp>
        <p:nvSpPr>
          <p:cNvPr id="188" name="Text Placeholder 187">
            <a:extLst>
              <a:ext uri="{FF2B5EF4-FFF2-40B4-BE49-F238E27FC236}">
                <a16:creationId xmlns:a16="http://schemas.microsoft.com/office/drawing/2014/main" id="{79B5C38E-2711-F61C-E4A9-76001DC55C27}"/>
              </a:ext>
            </a:extLst>
          </p:cNvPr>
          <p:cNvSpPr>
            <a:spLocks noGrp="1"/>
          </p:cNvSpPr>
          <p:nvPr>
            <p:ph type="body" sz="quarter" idx="21"/>
          </p:nvPr>
        </p:nvSpPr>
        <p:spPr>
          <a:xfrm>
            <a:off x="584200" y="3208260"/>
            <a:ext cx="2808000" cy="525469"/>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sz="900" b="1" kern="0" noProof="0">
                <a:solidFill>
                  <a:srgbClr val="1A1A1A"/>
                </a:solidFill>
                <a:latin typeface="Segoe UI"/>
              </a:rPr>
              <a:t>Summarize </a:t>
            </a:r>
            <a:r>
              <a:rPr lang="en-US" sz="900" kern="0" noProof="0">
                <a:solidFill>
                  <a:srgbClr val="1A1A1A"/>
                </a:solidFill>
                <a:latin typeface="Segoe UI"/>
              </a:rPr>
              <a:t>what was just said about possible discounting options.</a:t>
            </a:r>
            <a:endParaRPr kumimoji="0" lang="en-US" sz="900" i="0" u="none" strike="noStrike" kern="0" cap="none" spc="0" normalizeH="0" baseline="0" noProof="0">
              <a:ln>
                <a:noFill/>
              </a:ln>
              <a:solidFill>
                <a:srgbClr val="1A1A1A"/>
              </a:solidFill>
              <a:effectLst/>
              <a:uLnTx/>
              <a:uFillTx/>
              <a:latin typeface="Segoe UI"/>
              <a:ea typeface="+mn-ea"/>
              <a:cs typeface="+mn-cs"/>
            </a:endParaRPr>
          </a:p>
        </p:txBody>
      </p:sp>
      <p:sp>
        <p:nvSpPr>
          <p:cNvPr id="156" name="Text Placeholder 155">
            <a:extLst>
              <a:ext uri="{FF2B5EF4-FFF2-40B4-BE49-F238E27FC236}">
                <a16:creationId xmlns:a16="http://schemas.microsoft.com/office/drawing/2014/main" id="{1910223F-08E1-5F86-4B6B-C38DB278D205}"/>
              </a:ext>
            </a:extLst>
          </p:cNvPr>
          <p:cNvSpPr>
            <a:spLocks noGrp="1"/>
          </p:cNvSpPr>
          <p:nvPr>
            <p:ph type="body" sz="quarter" idx="22"/>
          </p:nvPr>
        </p:nvSpPr>
        <p:spPr>
          <a:xfrm>
            <a:off x="3776898" y="1593881"/>
            <a:ext cx="976461" cy="345600"/>
          </a:xfrm>
        </p:spPr>
        <p:txBody>
          <a:bodyPr/>
          <a:lstStyle/>
          <a:p>
            <a:r>
              <a:rPr lang="en-US" noProof="0"/>
              <a:t>8:15 am</a:t>
            </a:r>
          </a:p>
        </p:txBody>
      </p:sp>
      <p:sp>
        <p:nvSpPr>
          <p:cNvPr id="189" name="Text Placeholder 188">
            <a:extLst>
              <a:ext uri="{FF2B5EF4-FFF2-40B4-BE49-F238E27FC236}">
                <a16:creationId xmlns:a16="http://schemas.microsoft.com/office/drawing/2014/main" id="{0CD38223-35E4-C3D0-5169-685D863E7811}"/>
              </a:ext>
            </a:extLst>
          </p:cNvPr>
          <p:cNvSpPr>
            <a:spLocks noGrp="1"/>
          </p:cNvSpPr>
          <p:nvPr>
            <p:ph type="body" sz="quarter" idx="23"/>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Now that the meeting is over, Juliet needs to send out meeting notes to her team. She asks Copilot to recap the meeting.</a:t>
            </a:r>
          </a:p>
        </p:txBody>
      </p:sp>
      <p:sp>
        <p:nvSpPr>
          <p:cNvPr id="190" name="Text Placeholder 189">
            <a:extLst>
              <a:ext uri="{FF2B5EF4-FFF2-40B4-BE49-F238E27FC236}">
                <a16:creationId xmlns:a16="http://schemas.microsoft.com/office/drawing/2014/main" id="{A1585E44-A093-0AB9-040D-DC35056CBEF4}"/>
              </a:ext>
            </a:extLst>
          </p:cNvPr>
          <p:cNvSpPr>
            <a:spLocks noGrp="1"/>
          </p:cNvSpPr>
          <p:nvPr>
            <p:ph type="body" sz="quarter" idx="24"/>
          </p:nvPr>
        </p:nvSpPr>
        <p:spPr>
          <a:xfrm>
            <a:off x="3719286" y="3208260"/>
            <a:ext cx="2808000" cy="525469"/>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What are the action items from this meeting?</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59" name="Text Placeholder 158">
            <a:extLst>
              <a:ext uri="{FF2B5EF4-FFF2-40B4-BE49-F238E27FC236}">
                <a16:creationId xmlns:a16="http://schemas.microsoft.com/office/drawing/2014/main" id="{109048EF-712B-151A-CCC8-51F1191AA300}"/>
              </a:ext>
            </a:extLst>
          </p:cNvPr>
          <p:cNvSpPr>
            <a:spLocks noGrp="1"/>
          </p:cNvSpPr>
          <p:nvPr>
            <p:ph type="body" sz="quarter" idx="25"/>
          </p:nvPr>
        </p:nvSpPr>
        <p:spPr>
          <a:xfrm>
            <a:off x="6969595" y="1593881"/>
            <a:ext cx="976461" cy="345600"/>
          </a:xfrm>
        </p:spPr>
        <p:txBody>
          <a:bodyPr/>
          <a:lstStyle/>
          <a:p>
            <a:pPr lvl="0"/>
            <a:r>
              <a:rPr lang="en-US" noProof="0"/>
              <a:t>9:00 am</a:t>
            </a:r>
          </a:p>
        </p:txBody>
      </p:sp>
      <p:sp>
        <p:nvSpPr>
          <p:cNvPr id="191" name="Text Placeholder 190">
            <a:extLst>
              <a:ext uri="{FF2B5EF4-FFF2-40B4-BE49-F238E27FC236}">
                <a16:creationId xmlns:a16="http://schemas.microsoft.com/office/drawing/2014/main" id="{5C83933E-DA9A-335C-DF6B-FC1A11104EC0}"/>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Juliet needs to respond to a complaint she has received from one of her customers. She uses Copilot to summarize the lengthy email and draft a response.</a:t>
            </a:r>
          </a:p>
        </p:txBody>
      </p:sp>
      <p:sp>
        <p:nvSpPr>
          <p:cNvPr id="192" name="Text Placeholder 191">
            <a:extLst>
              <a:ext uri="{FF2B5EF4-FFF2-40B4-BE49-F238E27FC236}">
                <a16:creationId xmlns:a16="http://schemas.microsoft.com/office/drawing/2014/main" id="{69548AEF-ACD4-7B36-ECD8-0A2D7179A68B}"/>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Click on </a:t>
            </a:r>
            <a:r>
              <a:rPr kumimoji="0" lang="en-US" sz="900" b="1" i="0" u="none" strike="noStrike" kern="0" cap="none" spc="0" normalizeH="0" baseline="0" noProof="0">
                <a:ln>
                  <a:noFill/>
                </a:ln>
                <a:solidFill>
                  <a:srgbClr val="1A1A1A"/>
                </a:solidFill>
                <a:effectLst/>
                <a:uLnTx/>
                <a:uFillTx/>
                <a:latin typeface="Segoe UI"/>
                <a:ea typeface="+mn-ea"/>
                <a:cs typeface="+mn-cs"/>
              </a:rPr>
              <a:t>Summary by Copilot. </a:t>
            </a:r>
            <a:r>
              <a:rPr kumimoji="0" lang="en-US" sz="900" i="0" u="none" strike="noStrike" kern="0" cap="none" spc="0" normalizeH="0" baseline="0" noProof="0">
                <a:ln>
                  <a:noFill/>
                </a:ln>
                <a:solidFill>
                  <a:srgbClr val="1A1A1A"/>
                </a:solidFill>
                <a:effectLst/>
                <a:uLnTx/>
                <a:uFillTx/>
                <a:latin typeface="Segoe UI"/>
                <a:ea typeface="+mn-ea"/>
                <a:cs typeface="+mn-cs"/>
              </a:rPr>
              <a:t>Use </a:t>
            </a:r>
            <a:r>
              <a:rPr kumimoji="0" lang="en-US" sz="900" b="1" i="0" u="none" strike="noStrike" kern="0" cap="none" spc="0" normalizeH="0" baseline="0" noProof="0">
                <a:ln>
                  <a:noFill/>
                </a:ln>
                <a:solidFill>
                  <a:srgbClr val="1A1A1A"/>
                </a:solidFill>
                <a:effectLst/>
                <a:uLnTx/>
                <a:uFillTx/>
                <a:latin typeface="Segoe UI"/>
                <a:ea typeface="+mn-ea"/>
                <a:cs typeface="+mn-cs"/>
              </a:rPr>
              <a:t>Draft with Copilot</a:t>
            </a:r>
            <a:r>
              <a:rPr kumimoji="0" lang="en-US" sz="900" i="0" u="none" strike="noStrike" kern="0" cap="none" spc="0" normalizeH="0" baseline="0" noProof="0">
                <a:ln>
                  <a:noFill/>
                </a:ln>
                <a:solidFill>
                  <a:srgbClr val="1A1A1A"/>
                </a:solidFill>
                <a:effectLst/>
                <a:uLnTx/>
                <a:uFillTx/>
                <a:latin typeface="Segoe UI"/>
                <a:ea typeface="+mn-ea"/>
                <a:cs typeface="+mn-cs"/>
              </a:rPr>
              <a:t> to create a response that is formal and long.</a:t>
            </a:r>
          </a:p>
        </p:txBody>
      </p:sp>
      <p:sp>
        <p:nvSpPr>
          <p:cNvPr id="162" name="Text Placeholder 161">
            <a:extLst>
              <a:ext uri="{FF2B5EF4-FFF2-40B4-BE49-F238E27FC236}">
                <a16:creationId xmlns:a16="http://schemas.microsoft.com/office/drawing/2014/main" id="{C8801C06-F3A2-D8F8-E315-27EA71C82B18}"/>
              </a:ext>
            </a:extLst>
          </p:cNvPr>
          <p:cNvSpPr>
            <a:spLocks noGrp="1"/>
          </p:cNvSpPr>
          <p:nvPr>
            <p:ph type="body" sz="quarter" idx="28"/>
          </p:nvPr>
        </p:nvSpPr>
        <p:spPr>
          <a:xfrm>
            <a:off x="584200" y="4053821"/>
            <a:ext cx="976461" cy="345600"/>
          </a:xfrm>
        </p:spPr>
        <p:txBody>
          <a:bodyPr/>
          <a:lstStyle/>
          <a:p>
            <a:r>
              <a:rPr lang="en-US" noProof="0"/>
              <a:t>4:00 pm</a:t>
            </a:r>
          </a:p>
        </p:txBody>
      </p:sp>
      <p:sp>
        <p:nvSpPr>
          <p:cNvPr id="193" name="Text Placeholder 192">
            <a:extLst>
              <a:ext uri="{FF2B5EF4-FFF2-40B4-BE49-F238E27FC236}">
                <a16:creationId xmlns:a16="http://schemas.microsoft.com/office/drawing/2014/main" id="{5BD3E2A4-387C-BC1B-4962-96AB66D722DB}"/>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Juliet is reviewing the presentation and notices that the presentation doesn’t have a logical flow. She asks Copilot to reorder the slides and create chapters.</a:t>
            </a:r>
          </a:p>
        </p:txBody>
      </p:sp>
      <p:sp>
        <p:nvSpPr>
          <p:cNvPr id="194" name="Text Placeholder 193">
            <a:extLst>
              <a:ext uri="{FF2B5EF4-FFF2-40B4-BE49-F238E27FC236}">
                <a16:creationId xmlns:a16="http://schemas.microsoft.com/office/drawing/2014/main" id="{BFEE8B08-587C-02AA-417C-C5A4D264A5F4}"/>
              </a:ext>
            </a:extLst>
          </p:cNvPr>
          <p:cNvSpPr>
            <a:spLocks noGrp="1"/>
          </p:cNvSpPr>
          <p:nvPr>
            <p:ph type="body" sz="quarter" idx="30"/>
          </p:nvPr>
        </p:nvSpPr>
        <p:spPr>
          <a:xfrm>
            <a:off x="584200" y="5641938"/>
            <a:ext cx="2808000" cy="525469"/>
          </a:xfrm>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Action: </a:t>
            </a:r>
            <a:r>
              <a:rPr kumimoji="0" lang="en-US" sz="900" b="1" i="0" u="none" strike="noStrike" kern="1200" cap="none" spc="0" normalizeH="0" baseline="0" noProof="0">
                <a:ln>
                  <a:noFill/>
                </a:ln>
                <a:solidFill>
                  <a:srgbClr val="000000"/>
                </a:solidFill>
                <a:effectLst/>
                <a:uLnTx/>
                <a:uFillTx/>
                <a:latin typeface="Segoe UI"/>
                <a:ea typeface="+mn-ea"/>
                <a:cs typeface="+mn-cs"/>
              </a:rPr>
              <a:t>Organize </a:t>
            </a:r>
            <a:r>
              <a:rPr kumimoji="0" lang="en-US" sz="900" i="0" u="none" strike="noStrike" kern="1200" cap="none" spc="0" normalizeH="0" baseline="0" noProof="0">
                <a:ln>
                  <a:noFill/>
                </a:ln>
                <a:solidFill>
                  <a:srgbClr val="000000"/>
                </a:solidFill>
                <a:effectLst/>
                <a:uLnTx/>
                <a:uFillTx/>
                <a:latin typeface="Segoe UI"/>
                <a:ea typeface="+mn-ea"/>
                <a:cs typeface="+mn-cs"/>
              </a:rPr>
              <a:t>this presentation.</a:t>
            </a:r>
            <a:endParaRPr kumimoji="0" lang="en-US" sz="900" i="0" u="none" strike="noStrike" kern="0" cap="none" spc="0" normalizeH="0" baseline="0" noProof="0">
              <a:ln>
                <a:noFill/>
              </a:ln>
              <a:solidFill>
                <a:srgbClr val="1A1A1A"/>
              </a:solidFill>
              <a:effectLst/>
              <a:uLnTx/>
              <a:uFillTx/>
              <a:latin typeface="Segoe UI"/>
              <a:ea typeface="+mn-ea"/>
              <a:cs typeface="+mn-cs"/>
            </a:endParaRPr>
          </a:p>
        </p:txBody>
      </p:sp>
      <p:sp>
        <p:nvSpPr>
          <p:cNvPr id="165" name="Text Placeholder 164">
            <a:extLst>
              <a:ext uri="{FF2B5EF4-FFF2-40B4-BE49-F238E27FC236}">
                <a16:creationId xmlns:a16="http://schemas.microsoft.com/office/drawing/2014/main" id="{29B24EBD-F228-2704-5123-2EEEF31A878E}"/>
              </a:ext>
            </a:extLst>
          </p:cNvPr>
          <p:cNvSpPr>
            <a:spLocks noGrp="1"/>
          </p:cNvSpPr>
          <p:nvPr>
            <p:ph type="body" sz="quarter" idx="31"/>
          </p:nvPr>
        </p:nvSpPr>
        <p:spPr>
          <a:xfrm>
            <a:off x="3776898" y="4053821"/>
            <a:ext cx="976461" cy="345600"/>
          </a:xfrm>
        </p:spPr>
        <p:txBody>
          <a:bodyPr/>
          <a:lstStyle/>
          <a:p>
            <a:r>
              <a:rPr lang="en-US" noProof="0"/>
              <a:t>2:00 pm</a:t>
            </a:r>
          </a:p>
        </p:txBody>
      </p:sp>
      <p:sp>
        <p:nvSpPr>
          <p:cNvPr id="195" name="Text Placeholder 194">
            <a:extLst>
              <a:ext uri="{FF2B5EF4-FFF2-40B4-BE49-F238E27FC236}">
                <a16:creationId xmlns:a16="http://schemas.microsoft.com/office/drawing/2014/main" id="{0DC70FED-CCB3-4731-FAE5-7F32CD5296BB}"/>
              </a:ext>
            </a:extLst>
          </p:cNvPr>
          <p:cNvSpPr>
            <a:spLocks noGrp="1"/>
          </p:cNvSpPr>
          <p:nvPr>
            <p:ph type="body" sz="quarter" idx="32"/>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Juliet needs to create a pitch deck for a customer presentation.</a:t>
            </a:r>
          </a:p>
        </p:txBody>
      </p:sp>
      <p:sp>
        <p:nvSpPr>
          <p:cNvPr id="196" name="Text Placeholder 195">
            <a:extLst>
              <a:ext uri="{FF2B5EF4-FFF2-40B4-BE49-F238E27FC236}">
                <a16:creationId xmlns:a16="http://schemas.microsoft.com/office/drawing/2014/main" id="{33BA2787-CE27-CDD6-CF6F-531A7DBA105F}"/>
              </a:ext>
            </a:extLst>
          </p:cNvPr>
          <p:cNvSpPr>
            <a:spLocks noGrp="1"/>
          </p:cNvSpPr>
          <p:nvPr>
            <p:ph type="body" sz="quarter" idx="33"/>
          </p:nvPr>
        </p:nvSpPr>
        <p:spPr>
          <a:xfrm>
            <a:off x="3719286" y="5641938"/>
            <a:ext cx="2808000" cy="525469"/>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Add a slide</a:t>
            </a:r>
            <a:r>
              <a:rPr kumimoji="0" lang="en-US" sz="900" i="0" u="none" strike="noStrike" kern="1200" cap="none" spc="0" normalizeH="0" baseline="0" noProof="0">
                <a:ln>
                  <a:noFill/>
                </a:ln>
                <a:solidFill>
                  <a:srgbClr val="000000"/>
                </a:solidFill>
                <a:effectLst/>
                <a:uLnTx/>
                <a:uFillTx/>
                <a:latin typeface="Segoe UI"/>
                <a:ea typeface="+mn-ea"/>
                <a:cs typeface="+mn-cs"/>
              </a:rPr>
              <a:t> to this presentation that explains our sustainability practices based on [sustainability.docx].</a:t>
            </a:r>
            <a:endParaRPr kumimoji="0" lang="en-US" sz="900" i="0" u="none" strike="noStrike" kern="0" cap="none" spc="0" normalizeH="0" baseline="0" noProof="0">
              <a:ln>
                <a:noFill/>
              </a:ln>
              <a:solidFill>
                <a:srgbClr val="1A1A1A"/>
              </a:solidFill>
              <a:effectLst/>
              <a:uLnTx/>
              <a:uFillTx/>
              <a:latin typeface="Segoe UI"/>
              <a:ea typeface="+mn-ea"/>
              <a:cs typeface="+mn-cs"/>
            </a:endParaRPr>
          </a:p>
        </p:txBody>
      </p:sp>
      <p:sp>
        <p:nvSpPr>
          <p:cNvPr id="168" name="Text Placeholder 167">
            <a:extLst>
              <a:ext uri="{FF2B5EF4-FFF2-40B4-BE49-F238E27FC236}">
                <a16:creationId xmlns:a16="http://schemas.microsoft.com/office/drawing/2014/main" id="{778173C2-552C-7340-921B-2FD8088472EC}"/>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197" name="Text Placeholder 196">
            <a:extLst>
              <a:ext uri="{FF2B5EF4-FFF2-40B4-BE49-F238E27FC236}">
                <a16:creationId xmlns:a16="http://schemas.microsoft.com/office/drawing/2014/main" id="{7769BFEC-6249-5207-64F8-8F2FC1789C31}"/>
              </a:ext>
            </a:extLst>
          </p:cNvPr>
          <p:cNvSpPr>
            <a:spLocks noGrp="1"/>
          </p:cNvSpPr>
          <p:nvPr>
            <p:ph type="body" sz="quarter" idx="35"/>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Juliet needs to respond to an RFP. She asks Copilot to create a first draft of the response and then make updates by converting some of the content into tables. </a:t>
            </a:r>
          </a:p>
        </p:txBody>
      </p:sp>
      <p:sp>
        <p:nvSpPr>
          <p:cNvPr id="198" name="Text Placeholder 197">
            <a:extLst>
              <a:ext uri="{FF2B5EF4-FFF2-40B4-BE49-F238E27FC236}">
                <a16:creationId xmlns:a16="http://schemas.microsoft.com/office/drawing/2014/main" id="{8D7A747A-5813-0026-C97E-3352FB1BF815}"/>
              </a:ext>
            </a:extLst>
          </p:cNvPr>
          <p:cNvSpPr>
            <a:spLocks noGrp="1"/>
          </p:cNvSpPr>
          <p:nvPr>
            <p:ph type="body" sz="quarter" idx="36"/>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a response</a:t>
            </a:r>
            <a:r>
              <a:rPr kumimoji="0" lang="en-US" sz="900" i="0" u="none" strike="noStrike" kern="1200" cap="none" spc="0" normalizeH="0" baseline="0" noProof="0">
                <a:ln>
                  <a:noFill/>
                </a:ln>
                <a:solidFill>
                  <a:srgbClr val="000000"/>
                </a:solidFill>
                <a:effectLst/>
                <a:uLnTx/>
                <a:uFillTx/>
                <a:latin typeface="Segoe UI"/>
                <a:ea typeface="+mn-ea"/>
                <a:cs typeface="+mn-cs"/>
              </a:rPr>
              <a:t> to this [RFP]. Use the [pricing document] and the [product specification document] to answer and questions in the RFP.</a:t>
            </a:r>
            <a:endParaRPr kumimoji="0" lang="en-US" sz="900" i="0" u="none" strike="noStrike" kern="0" cap="none" spc="0" normalizeH="0" baseline="0" noProof="0">
              <a:ln>
                <a:noFill/>
              </a:ln>
              <a:solidFill>
                <a:srgbClr val="1A1A1A"/>
              </a:solidFill>
              <a:effectLst/>
              <a:uLnTx/>
              <a:uFillTx/>
              <a:latin typeface="Segoe UI"/>
              <a:ea typeface="+mn-ea"/>
              <a:cs typeface="+mn-cs"/>
            </a:endParaRPr>
          </a:p>
        </p:txBody>
      </p:sp>
      <p:grpSp>
        <p:nvGrpSpPr>
          <p:cNvPr id="175" name="Group 174">
            <a:extLst>
              <a:ext uri="{FF2B5EF4-FFF2-40B4-BE49-F238E27FC236}">
                <a16:creationId xmlns:a16="http://schemas.microsoft.com/office/drawing/2014/main" id="{F93DB43A-D2B3-E31C-AB90-9D8A80C91DAE}"/>
              </a:ext>
            </a:extLst>
          </p:cNvPr>
          <p:cNvGrpSpPr/>
          <p:nvPr/>
        </p:nvGrpSpPr>
        <p:grpSpPr>
          <a:xfrm>
            <a:off x="10195084" y="1462475"/>
            <a:ext cx="1696592" cy="1231837"/>
            <a:chOff x="10195084" y="1462475"/>
            <a:chExt cx="1696592" cy="1231837"/>
          </a:xfrm>
        </p:grpSpPr>
        <p:sp>
          <p:nvSpPr>
            <p:cNvPr id="176" name="TextBox 175">
              <a:extLst>
                <a:ext uri="{FF2B5EF4-FFF2-40B4-BE49-F238E27FC236}">
                  <a16:creationId xmlns:a16="http://schemas.microsoft.com/office/drawing/2014/main" id="{A6DDC15C-F490-C218-3B06-ED2FB3079A5C}"/>
                </a:ext>
              </a:extLst>
            </p:cNvPr>
            <p:cNvSpPr txBox="1"/>
            <p:nvPr/>
          </p:nvSpPr>
          <p:spPr>
            <a:xfrm>
              <a:off x="10195084" y="1462475"/>
              <a:ext cx="1696592" cy="861774"/>
            </a:xfrm>
            <a:prstGeom prst="rect">
              <a:avLst/>
            </a:prstGeom>
            <a:noFill/>
          </p:spPr>
          <p:txBody>
            <a:bodyPr wrap="square" lIns="0" tIns="0" rIns="0" bIns="0" rtlCol="0">
              <a:spAutoFit/>
            </a:bodyPr>
            <a:lstStyle/>
            <a:p>
              <a:pPr algn="r">
                <a:defRPr/>
              </a:pPr>
              <a:r>
                <a:rPr lang="en-US" sz="2400" noProof="0">
                  <a:solidFill>
                    <a:srgbClr val="C03BC4"/>
                  </a:solidFill>
                  <a:latin typeface="Segoe UI Semibold"/>
                </a:rPr>
                <a:t>Juliet </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is a Sales Manager at Contoso</a:t>
              </a:r>
            </a:p>
          </p:txBody>
        </p:sp>
        <p:pic>
          <p:nvPicPr>
            <p:cNvPr id="177" name="Graphic 176">
              <a:extLst>
                <a:ext uri="{FF2B5EF4-FFF2-40B4-BE49-F238E27FC236}">
                  <a16:creationId xmlns:a16="http://schemas.microsoft.com/office/drawing/2014/main" id="{3FBCEA3A-A2D5-6F95-F09D-47DC49526CE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sp>
        <p:nvSpPr>
          <p:cNvPr id="233" name="Text Placeholder 124">
            <a:extLst>
              <a:ext uri="{FF2B5EF4-FFF2-40B4-BE49-F238E27FC236}">
                <a16:creationId xmlns:a16="http://schemas.microsoft.com/office/drawing/2014/main" id="{0B4A5FD3-25BD-7A34-74AB-4775698B6C6A}"/>
              </a:ext>
            </a:extLst>
          </p:cNvPr>
          <p:cNvSpPr>
            <a:spLocks noGrp="1"/>
          </p:cNvSpPr>
          <p:nvPr>
            <p:ph type="body" sz="quarter" idx="17"/>
          </p:nvPr>
        </p:nvSpPr>
        <p:spPr>
          <a:xfrm>
            <a:off x="6519863" y="520700"/>
            <a:ext cx="3598862" cy="169863"/>
          </a:xfrm>
        </p:spPr>
        <p:txBody>
          <a:bodyPr/>
          <a:lstStyle/>
          <a:p>
            <a:pPr lvl="0"/>
            <a:r>
              <a:rPr lang="en-US" noProof="0"/>
              <a:t>Microsoft 365 Copilot</a:t>
            </a:r>
          </a:p>
        </p:txBody>
      </p:sp>
      <p:sp>
        <p:nvSpPr>
          <p:cNvPr id="234" name="Text Placeholder 22">
            <a:extLst>
              <a:ext uri="{FF2B5EF4-FFF2-40B4-BE49-F238E27FC236}">
                <a16:creationId xmlns:a16="http://schemas.microsoft.com/office/drawing/2014/main" id="{C1D5D784-E954-D1A1-10BB-0C256E92B136}"/>
              </a:ext>
            </a:extLst>
          </p:cNvPr>
          <p:cNvSpPr>
            <a:spLocks noGrp="1"/>
          </p:cNvSpPr>
          <p:nvPr>
            <p:ph type="body" sz="quarter" idx="37"/>
          </p:nvPr>
        </p:nvSpPr>
        <p:spPr>
          <a:xfrm>
            <a:off x="10429875" y="520700"/>
            <a:ext cx="1457325" cy="169277"/>
          </a:xfrm>
        </p:spPr>
        <p:txBody>
          <a:bodyPr/>
          <a:lstStyle/>
          <a:p>
            <a:r>
              <a:rPr lang="en-US" sz="1100" noProof="0"/>
              <a:t>Buy</a:t>
            </a:r>
          </a:p>
        </p:txBody>
      </p:sp>
      <p:grpSp>
        <p:nvGrpSpPr>
          <p:cNvPr id="273" name="Group 272">
            <a:extLst>
              <a:ext uri="{FF2B5EF4-FFF2-40B4-BE49-F238E27FC236}">
                <a16:creationId xmlns:a16="http://schemas.microsoft.com/office/drawing/2014/main" id="{05C73E6C-AF3C-5E70-FBA7-E7C5B7A79408}"/>
              </a:ext>
            </a:extLst>
          </p:cNvPr>
          <p:cNvGrpSpPr/>
          <p:nvPr/>
        </p:nvGrpSpPr>
        <p:grpSpPr>
          <a:xfrm>
            <a:off x="7198028" y="2721252"/>
            <a:ext cx="2351135" cy="360000"/>
            <a:chOff x="588263" y="1697756"/>
            <a:chExt cx="2351135" cy="360000"/>
          </a:xfrm>
        </p:grpSpPr>
        <p:pic>
          <p:nvPicPr>
            <p:cNvPr id="274" name="Picture 273">
              <a:extLst>
                <a:ext uri="{FF2B5EF4-FFF2-40B4-BE49-F238E27FC236}">
                  <a16:creationId xmlns:a16="http://schemas.microsoft.com/office/drawing/2014/main" id="{A560F24E-35A7-5D46-987A-1A3991111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75" name="TextBox 274">
              <a:extLst>
                <a:ext uri="{FF2B5EF4-FFF2-40B4-BE49-F238E27FC236}">
                  <a16:creationId xmlns:a16="http://schemas.microsoft.com/office/drawing/2014/main" id="{3E4BC585-CA0F-9F76-5B4C-CC46313CFFD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76" name="Group 275">
            <a:extLst>
              <a:ext uri="{FF2B5EF4-FFF2-40B4-BE49-F238E27FC236}">
                <a16:creationId xmlns:a16="http://schemas.microsoft.com/office/drawing/2014/main" id="{9ACEE4AE-1196-236B-695E-3622EA2E5E9B}"/>
              </a:ext>
            </a:extLst>
          </p:cNvPr>
          <p:cNvGrpSpPr/>
          <p:nvPr/>
        </p:nvGrpSpPr>
        <p:grpSpPr>
          <a:xfrm>
            <a:off x="812633" y="2721252"/>
            <a:ext cx="2351135" cy="360000"/>
            <a:chOff x="588263" y="3617084"/>
            <a:chExt cx="2351135" cy="360000"/>
          </a:xfrm>
        </p:grpSpPr>
        <p:pic>
          <p:nvPicPr>
            <p:cNvPr id="277" name="Picture 276">
              <a:extLst>
                <a:ext uri="{FF2B5EF4-FFF2-40B4-BE49-F238E27FC236}">
                  <a16:creationId xmlns:a16="http://schemas.microsoft.com/office/drawing/2014/main" id="{B6BF3B48-1E13-E3E5-29D3-ED179E1973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78" name="TextBox 277">
              <a:extLst>
                <a:ext uri="{FF2B5EF4-FFF2-40B4-BE49-F238E27FC236}">
                  <a16:creationId xmlns:a16="http://schemas.microsoft.com/office/drawing/2014/main" id="{4D94F70B-1EE1-DF8C-70A7-FD470589D5C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79" name="Group 278">
            <a:extLst>
              <a:ext uri="{FF2B5EF4-FFF2-40B4-BE49-F238E27FC236}">
                <a16:creationId xmlns:a16="http://schemas.microsoft.com/office/drawing/2014/main" id="{CCEAA92B-A2EB-420D-0BAC-51EC0144B978}"/>
              </a:ext>
            </a:extLst>
          </p:cNvPr>
          <p:cNvGrpSpPr/>
          <p:nvPr/>
        </p:nvGrpSpPr>
        <p:grpSpPr>
          <a:xfrm>
            <a:off x="3947719" y="2721252"/>
            <a:ext cx="2351135" cy="360000"/>
            <a:chOff x="588263" y="3617084"/>
            <a:chExt cx="2351135" cy="360000"/>
          </a:xfrm>
        </p:grpSpPr>
        <p:pic>
          <p:nvPicPr>
            <p:cNvPr id="280" name="Picture 279">
              <a:extLst>
                <a:ext uri="{FF2B5EF4-FFF2-40B4-BE49-F238E27FC236}">
                  <a16:creationId xmlns:a16="http://schemas.microsoft.com/office/drawing/2014/main" id="{27FC12AF-2ACC-3156-9F75-FB7C2F1F70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81" name="TextBox 280">
              <a:extLst>
                <a:ext uri="{FF2B5EF4-FFF2-40B4-BE49-F238E27FC236}">
                  <a16:creationId xmlns:a16="http://schemas.microsoft.com/office/drawing/2014/main" id="{E5293F8B-AA05-8D84-C353-9FD2E427B03F}"/>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82" name="Group 281">
            <a:extLst>
              <a:ext uri="{FF2B5EF4-FFF2-40B4-BE49-F238E27FC236}">
                <a16:creationId xmlns:a16="http://schemas.microsoft.com/office/drawing/2014/main" id="{A26E6CB8-296C-1EB6-BC0F-EAA6926DA05E}"/>
              </a:ext>
            </a:extLst>
          </p:cNvPr>
          <p:cNvGrpSpPr/>
          <p:nvPr/>
        </p:nvGrpSpPr>
        <p:grpSpPr>
          <a:xfrm>
            <a:off x="812633" y="5156688"/>
            <a:ext cx="2351135" cy="360000"/>
            <a:chOff x="588263" y="2177588"/>
            <a:chExt cx="2351135" cy="360000"/>
          </a:xfrm>
        </p:grpSpPr>
        <p:pic>
          <p:nvPicPr>
            <p:cNvPr id="283" name="Picture 282">
              <a:extLst>
                <a:ext uri="{FF2B5EF4-FFF2-40B4-BE49-F238E27FC236}">
                  <a16:creationId xmlns:a16="http://schemas.microsoft.com/office/drawing/2014/main" id="{FED6C8C4-B025-BC0D-31C9-EEF7D63EB6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84" name="TextBox 283">
              <a:extLst>
                <a:ext uri="{FF2B5EF4-FFF2-40B4-BE49-F238E27FC236}">
                  <a16:creationId xmlns:a16="http://schemas.microsoft.com/office/drawing/2014/main" id="{E708A6D7-DC8A-CEBF-3E07-A5BA829605CD}"/>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85" name="Group 284">
            <a:extLst>
              <a:ext uri="{FF2B5EF4-FFF2-40B4-BE49-F238E27FC236}">
                <a16:creationId xmlns:a16="http://schemas.microsoft.com/office/drawing/2014/main" id="{17D55645-F747-0297-397D-3ED1348DF9E9}"/>
              </a:ext>
            </a:extLst>
          </p:cNvPr>
          <p:cNvGrpSpPr/>
          <p:nvPr/>
        </p:nvGrpSpPr>
        <p:grpSpPr>
          <a:xfrm>
            <a:off x="7198028" y="5156688"/>
            <a:ext cx="2351135" cy="360000"/>
            <a:chOff x="588263" y="2657420"/>
            <a:chExt cx="2351135" cy="360000"/>
          </a:xfrm>
        </p:grpSpPr>
        <p:pic>
          <p:nvPicPr>
            <p:cNvPr id="286" name="Picture 285">
              <a:extLst>
                <a:ext uri="{FF2B5EF4-FFF2-40B4-BE49-F238E27FC236}">
                  <a16:creationId xmlns:a16="http://schemas.microsoft.com/office/drawing/2014/main" id="{8CA44330-888B-F339-A314-4D90A88BC3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87" name="TextBox 286">
              <a:extLst>
                <a:ext uri="{FF2B5EF4-FFF2-40B4-BE49-F238E27FC236}">
                  <a16:creationId xmlns:a16="http://schemas.microsoft.com/office/drawing/2014/main" id="{75BBD5BA-39EA-A768-C639-9B6B06848788}"/>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88" name="Group 287">
            <a:extLst>
              <a:ext uri="{FF2B5EF4-FFF2-40B4-BE49-F238E27FC236}">
                <a16:creationId xmlns:a16="http://schemas.microsoft.com/office/drawing/2014/main" id="{90F8498B-DB18-5D22-E269-AFAB27805058}"/>
              </a:ext>
            </a:extLst>
          </p:cNvPr>
          <p:cNvGrpSpPr/>
          <p:nvPr/>
        </p:nvGrpSpPr>
        <p:grpSpPr>
          <a:xfrm>
            <a:off x="3947719" y="5156688"/>
            <a:ext cx="2351135" cy="360000"/>
            <a:chOff x="588263" y="2177588"/>
            <a:chExt cx="2351135" cy="360000"/>
          </a:xfrm>
        </p:grpSpPr>
        <p:pic>
          <p:nvPicPr>
            <p:cNvPr id="289" name="Picture 288">
              <a:extLst>
                <a:ext uri="{FF2B5EF4-FFF2-40B4-BE49-F238E27FC236}">
                  <a16:creationId xmlns:a16="http://schemas.microsoft.com/office/drawing/2014/main" id="{D69B670D-83C9-2EAC-75F5-F51CB8F8D3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90" name="TextBox 289">
              <a:extLst>
                <a:ext uri="{FF2B5EF4-FFF2-40B4-BE49-F238E27FC236}">
                  <a16:creationId xmlns:a16="http://schemas.microsoft.com/office/drawing/2014/main" id="{C8EE58CC-6D84-D4D0-E9A6-EDF978D11A73}"/>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91" name="Text Placeholder 60">
            <a:extLst>
              <a:ext uri="{FF2B5EF4-FFF2-40B4-BE49-F238E27FC236}">
                <a16:creationId xmlns:a16="http://schemas.microsoft.com/office/drawing/2014/main" id="{CA1729E6-AB88-7198-7616-AD16F97AFAD5}"/>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292" name="Text Placeholder 61">
            <a:extLst>
              <a:ext uri="{FF2B5EF4-FFF2-40B4-BE49-F238E27FC236}">
                <a16:creationId xmlns:a16="http://schemas.microsoft.com/office/drawing/2014/main" id="{BCA3CDD9-F6B4-4C41-5522-B5EBB9701573}"/>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293" name="Text Placeholder 62">
            <a:extLst>
              <a:ext uri="{FF2B5EF4-FFF2-40B4-BE49-F238E27FC236}">
                <a16:creationId xmlns:a16="http://schemas.microsoft.com/office/drawing/2014/main" id="{A56B58E5-1027-A880-42C1-1C07AE1C16AB}"/>
              </a:ext>
            </a:extLst>
          </p:cNvPr>
          <p:cNvSpPr>
            <a:spLocks noGrp="1"/>
          </p:cNvSpPr>
          <p:nvPr>
            <p:ph type="body" sz="quarter" idx="40"/>
          </p:nvPr>
        </p:nvSpPr>
        <p:spPr>
          <a:xfrm>
            <a:off x="11760200" y="357645"/>
            <a:ext cx="127000" cy="125999"/>
          </a:xfrm>
        </p:spPr>
        <p:txBody>
          <a:bodyPr/>
          <a:lstStyle/>
          <a:p>
            <a:endParaRPr lang="en-US" noProof="0"/>
          </a:p>
        </p:txBody>
      </p:sp>
      <p:sp>
        <p:nvSpPr>
          <p:cNvPr id="4" name="Graphic 2">
            <a:hlinkClick r:id="rId8"/>
            <a:extLst>
              <a:ext uri="{FF2B5EF4-FFF2-40B4-BE49-F238E27FC236}">
                <a16:creationId xmlns:a16="http://schemas.microsoft.com/office/drawing/2014/main" id="{FAF5B12D-EC21-C89B-DCF3-ADA631FC9DAD}"/>
              </a:ext>
            </a:extLst>
          </p:cNvPr>
          <p:cNvSpPr/>
          <p:nvPr/>
        </p:nvSpPr>
        <p:spPr>
          <a:xfrm>
            <a:off x="4355221" y="43042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16" name="Rectangle: Rounded Corners 6">
            <a:extLst>
              <a:ext uri="{FF2B5EF4-FFF2-40B4-BE49-F238E27FC236}">
                <a16:creationId xmlns:a16="http://schemas.microsoft.com/office/drawing/2014/main" id="{573247AE-723C-0038-FCC9-0134755A86FA}"/>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7" name="Group 16">
            <a:extLst>
              <a:ext uri="{FF2B5EF4-FFF2-40B4-BE49-F238E27FC236}">
                <a16:creationId xmlns:a16="http://schemas.microsoft.com/office/drawing/2014/main" id="{489C63FE-3A22-D34D-185E-F20E5FEE9416}"/>
              </a:ext>
            </a:extLst>
          </p:cNvPr>
          <p:cNvGrpSpPr/>
          <p:nvPr/>
        </p:nvGrpSpPr>
        <p:grpSpPr>
          <a:xfrm>
            <a:off x="1286540" y="1134767"/>
            <a:ext cx="1571031" cy="216000"/>
            <a:chOff x="1372194" y="969899"/>
            <a:chExt cx="1571031" cy="216000"/>
          </a:xfrm>
        </p:grpSpPr>
        <p:sp>
          <p:nvSpPr>
            <p:cNvPr id="18" name="Rectangle: Rounded Corners 6">
              <a:extLst>
                <a:ext uri="{FF2B5EF4-FFF2-40B4-BE49-F238E27FC236}">
                  <a16:creationId xmlns:a16="http://schemas.microsoft.com/office/drawing/2014/main" id="{8FCFB5E3-168D-CE3C-45FA-A403A0031888}"/>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19" name="Graphic 18">
              <a:extLst>
                <a:ext uri="{FF2B5EF4-FFF2-40B4-BE49-F238E27FC236}">
                  <a16:creationId xmlns:a16="http://schemas.microsoft.com/office/drawing/2014/main" id="{140D5362-BCF8-CBF6-8A0F-8AD8BB9A378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21924" y="1005899"/>
              <a:ext cx="144000" cy="144000"/>
            </a:xfrm>
            <a:prstGeom prst="rect">
              <a:avLst/>
            </a:prstGeom>
          </p:spPr>
        </p:pic>
      </p:grpSp>
      <p:grpSp>
        <p:nvGrpSpPr>
          <p:cNvPr id="20" name="Group 19">
            <a:extLst>
              <a:ext uri="{FF2B5EF4-FFF2-40B4-BE49-F238E27FC236}">
                <a16:creationId xmlns:a16="http://schemas.microsoft.com/office/drawing/2014/main" id="{FB8BC41B-2D32-22B6-3504-A49E5A7F71CA}"/>
              </a:ext>
            </a:extLst>
          </p:cNvPr>
          <p:cNvGrpSpPr/>
          <p:nvPr/>
        </p:nvGrpSpPr>
        <p:grpSpPr>
          <a:xfrm>
            <a:off x="5754503" y="1134767"/>
            <a:ext cx="2673696" cy="216000"/>
            <a:chOff x="6235579" y="969899"/>
            <a:chExt cx="2673696" cy="216000"/>
          </a:xfrm>
        </p:grpSpPr>
        <p:sp>
          <p:nvSpPr>
            <p:cNvPr id="21" name="Rectangle: Rounded Corners 6">
              <a:extLst>
                <a:ext uri="{FF2B5EF4-FFF2-40B4-BE49-F238E27FC236}">
                  <a16:creationId xmlns:a16="http://schemas.microsoft.com/office/drawing/2014/main" id="{A09EE9E4-02C6-B681-26E9-413C1F66362E}"/>
                </a:ext>
                <a:ext uri="{C183D7F6-B498-43B3-948B-1728B52AA6E4}">
                  <adec:decorative xmlns:adec="http://schemas.microsoft.com/office/drawing/2017/decorative" val="1"/>
                </a:ext>
              </a:extLst>
            </p:cNvPr>
            <p:cNvSpPr/>
            <p:nvPr/>
          </p:nvSpPr>
          <p:spPr bwMode="auto">
            <a:xfrm>
              <a:off x="6235579" y="969899"/>
              <a:ext cx="26736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Content creation</a:t>
              </a:r>
            </a:p>
          </p:txBody>
        </p:sp>
        <p:pic>
          <p:nvPicPr>
            <p:cNvPr id="22" name="Graphic 21">
              <a:extLst>
                <a:ext uri="{FF2B5EF4-FFF2-40B4-BE49-F238E27FC236}">
                  <a16:creationId xmlns:a16="http://schemas.microsoft.com/office/drawing/2014/main" id="{F1BD1391-C784-DDD9-502E-0629B706037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82712" y="1005899"/>
              <a:ext cx="144000" cy="144000"/>
            </a:xfrm>
            <a:prstGeom prst="rect">
              <a:avLst/>
            </a:prstGeom>
          </p:spPr>
        </p:pic>
      </p:grpSp>
      <p:grpSp>
        <p:nvGrpSpPr>
          <p:cNvPr id="23" name="Group 22">
            <a:extLst>
              <a:ext uri="{FF2B5EF4-FFF2-40B4-BE49-F238E27FC236}">
                <a16:creationId xmlns:a16="http://schemas.microsoft.com/office/drawing/2014/main" id="{07DD3F3C-AD6E-69EC-0527-0C9B994DDAFF}"/>
              </a:ext>
            </a:extLst>
          </p:cNvPr>
          <p:cNvGrpSpPr/>
          <p:nvPr/>
        </p:nvGrpSpPr>
        <p:grpSpPr>
          <a:xfrm>
            <a:off x="2908241" y="1134767"/>
            <a:ext cx="2795593" cy="216000"/>
            <a:chOff x="3133720" y="969899"/>
            <a:chExt cx="2795593" cy="216000"/>
          </a:xfrm>
        </p:grpSpPr>
        <p:sp>
          <p:nvSpPr>
            <p:cNvPr id="24" name="Rectangle: Rounded Corners 6">
              <a:extLst>
                <a:ext uri="{FF2B5EF4-FFF2-40B4-BE49-F238E27FC236}">
                  <a16:creationId xmlns:a16="http://schemas.microsoft.com/office/drawing/2014/main" id="{765B2740-790B-85EB-DAEE-733BD9AC2764}"/>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Customer face time</a:t>
              </a:r>
            </a:p>
          </p:txBody>
        </p:sp>
        <p:pic>
          <p:nvPicPr>
            <p:cNvPr id="25" name="Graphic 24">
              <a:extLst>
                <a:ext uri="{FF2B5EF4-FFF2-40B4-BE49-F238E27FC236}">
                  <a16:creationId xmlns:a16="http://schemas.microsoft.com/office/drawing/2014/main" id="{17FA9896-FD67-D209-8F1A-6DE6DCC28B1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193555" y="1005899"/>
              <a:ext cx="144000" cy="144000"/>
            </a:xfrm>
            <a:prstGeom prst="rect">
              <a:avLst/>
            </a:prstGeom>
          </p:spPr>
        </p:pic>
      </p:grpSp>
      <p:sp>
        <p:nvSpPr>
          <p:cNvPr id="2" name="TextBox 1">
            <a:hlinkClick r:id="rId15"/>
            <a:extLst>
              <a:ext uri="{FF2B5EF4-FFF2-40B4-BE49-F238E27FC236}">
                <a16:creationId xmlns:a16="http://schemas.microsoft.com/office/drawing/2014/main" id="{1DB2A8FC-0CFF-5225-ADE8-AB2E1CA97733}"/>
              </a:ext>
            </a:extLst>
          </p:cNvPr>
          <p:cNvSpPr txBox="1"/>
          <p:nvPr/>
        </p:nvSpPr>
        <p:spPr>
          <a:xfrm>
            <a:off x="662450" y="3759087"/>
            <a:ext cx="2991890" cy="138499"/>
          </a:xfrm>
          <a:prstGeom prst="rect">
            <a:avLst/>
          </a:prstGeom>
          <a:noFill/>
        </p:spPr>
        <p:txBody>
          <a:bodyPr wrap="square" lIns="0" tIns="0" rIns="0" bIns="0" rtlCol="0">
            <a:spAutoFit/>
          </a:bodyPr>
          <a:lstStyle/>
          <a:p>
            <a:pPr algn="l"/>
            <a:r>
              <a:rPr lang="en-US" sz="900" u="sng" noProof="0">
                <a:solidFill>
                  <a:srgbClr val="0070C0"/>
                </a:solidFill>
                <a:cs typeface="Segoe UI" panose="020B0502040204020203" pitchFamily="34" charset="0"/>
              </a:rPr>
              <a:t>Try in Copilot Lab: Summarize what happened</a:t>
            </a:r>
            <a:endParaRPr lang="en-US" sz="1000" u="sng" noProof="0">
              <a:solidFill>
                <a:srgbClr val="0070C0"/>
              </a:solidFill>
            </a:endParaRPr>
          </a:p>
        </p:txBody>
      </p:sp>
      <p:sp>
        <p:nvSpPr>
          <p:cNvPr id="5" name="TextBox 4">
            <a:hlinkClick r:id="rId16"/>
            <a:extLst>
              <a:ext uri="{FF2B5EF4-FFF2-40B4-BE49-F238E27FC236}">
                <a16:creationId xmlns:a16="http://schemas.microsoft.com/office/drawing/2014/main" id="{A6A195EC-18AD-2BA0-05B6-73FBAC97C373}"/>
              </a:ext>
            </a:extLst>
          </p:cNvPr>
          <p:cNvSpPr txBox="1"/>
          <p:nvPr/>
        </p:nvSpPr>
        <p:spPr>
          <a:xfrm>
            <a:off x="3821647" y="3759086"/>
            <a:ext cx="2603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Summarize meetings and videos</a:t>
            </a:r>
            <a:endParaRPr lang="en-US" sz="1000" u="sng" noProof="0">
              <a:solidFill>
                <a:srgbClr val="0070C0"/>
              </a:solidFill>
            </a:endParaRPr>
          </a:p>
        </p:txBody>
      </p:sp>
      <p:sp>
        <p:nvSpPr>
          <p:cNvPr id="6" name="TextBox 5">
            <a:hlinkClick r:id="rId17"/>
            <a:extLst>
              <a:ext uri="{FF2B5EF4-FFF2-40B4-BE49-F238E27FC236}">
                <a16:creationId xmlns:a16="http://schemas.microsoft.com/office/drawing/2014/main" id="{F93A3EED-BA04-5516-13B9-D89E17B51894}"/>
              </a:ext>
            </a:extLst>
          </p:cNvPr>
          <p:cNvSpPr txBox="1"/>
          <p:nvPr/>
        </p:nvSpPr>
        <p:spPr>
          <a:xfrm>
            <a:off x="3825200" y="6170652"/>
            <a:ext cx="1516441"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Add a slide</a:t>
            </a:r>
            <a:endParaRPr lang="en-US" sz="1000" u="sng" noProof="0">
              <a:solidFill>
                <a:srgbClr val="0070C0"/>
              </a:solidFill>
            </a:endParaRPr>
          </a:p>
        </p:txBody>
      </p:sp>
      <p:sp>
        <p:nvSpPr>
          <p:cNvPr id="7" name="TextBox 6">
            <a:hlinkClick r:id="rId18"/>
            <a:extLst>
              <a:ext uri="{FF2B5EF4-FFF2-40B4-BE49-F238E27FC236}">
                <a16:creationId xmlns:a16="http://schemas.microsoft.com/office/drawing/2014/main" id="{95903D47-593E-F5CA-7DEC-987AF9CA9064}"/>
              </a:ext>
            </a:extLst>
          </p:cNvPr>
          <p:cNvSpPr txBox="1"/>
          <p:nvPr/>
        </p:nvSpPr>
        <p:spPr>
          <a:xfrm>
            <a:off x="680805" y="6167407"/>
            <a:ext cx="2164054"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Organize your thoughts</a:t>
            </a:r>
            <a:endParaRPr lang="en-US" sz="1000" u="sng" noProof="0">
              <a:solidFill>
                <a:srgbClr val="0070C0"/>
              </a:solidFill>
            </a:endParaRPr>
          </a:p>
        </p:txBody>
      </p:sp>
      <p:pic>
        <p:nvPicPr>
          <p:cNvPr id="9" name="Picture 8" descr="A person smiling with her hands in her pockets&#10;&#10;AI-generated content may be incorrect.">
            <a:extLst>
              <a:ext uri="{FF2B5EF4-FFF2-40B4-BE49-F238E27FC236}">
                <a16:creationId xmlns:a16="http://schemas.microsoft.com/office/drawing/2014/main" id="{C5AB180F-BACA-11E6-BEA0-CC5B88055E35}"/>
              </a:ext>
            </a:extLst>
          </p:cNvPr>
          <p:cNvPicPr>
            <a:picLocks noChangeAspect="1"/>
          </p:cNvPicPr>
          <p:nvPr/>
        </p:nvPicPr>
        <p:blipFill>
          <a:blip r:embed="rId19"/>
          <a:stretch>
            <a:fillRect/>
          </a:stretch>
        </p:blipFill>
        <p:spPr>
          <a:xfrm>
            <a:off x="10039925" y="3047670"/>
            <a:ext cx="2152075" cy="3810330"/>
          </a:xfrm>
          <a:prstGeom prst="rect">
            <a:avLst/>
          </a:prstGeom>
        </p:spPr>
      </p:pic>
    </p:spTree>
    <p:extLst>
      <p:ext uri="{BB962C8B-B14F-4D97-AF65-F5344CB8AC3E}">
        <p14:creationId xmlns:p14="http://schemas.microsoft.com/office/powerpoint/2010/main" val="31186858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49">
            <a:extLst>
              <a:ext uri="{FF2B5EF4-FFF2-40B4-BE49-F238E27FC236}">
                <a16:creationId xmlns:a16="http://schemas.microsoft.com/office/drawing/2014/main" id="{6ECEF3DD-DAC4-C67F-60F6-FDD0A5A70FE7}"/>
              </a:ext>
            </a:extLst>
          </p:cNvPr>
          <p:cNvSpPr>
            <a:spLocks noGrp="1"/>
          </p:cNvSpPr>
          <p:nvPr>
            <p:ph type="title"/>
          </p:nvPr>
        </p:nvSpPr>
        <p:spPr>
          <a:xfrm>
            <a:off x="584200" y="387766"/>
            <a:ext cx="6159895" cy="526298"/>
          </a:xfrm>
        </p:spPr>
        <p:txBody>
          <a:bodyPr/>
          <a:lstStyle/>
          <a:p>
            <a:r>
              <a:rPr lang="en-US" sz="1800" noProof="0">
                <a:ln w="3175">
                  <a:noFill/>
                </a:ln>
                <a:ea typeface="+mn-ea"/>
                <a:cs typeface="Segoe UI" panose="020B0502040204020203" pitchFamily="34" charset="0"/>
              </a:rPr>
              <a:t>A day in the life of a Senio</a:t>
            </a:r>
            <a:r>
              <a:rPr lang="en-US" noProof="0"/>
              <a:t>r Sales</a:t>
            </a:r>
            <a:r>
              <a:rPr lang="en-US" sz="1800" noProof="0">
                <a:ln w="3175">
                  <a:noFill/>
                </a:ln>
                <a:ea typeface="+mn-ea"/>
                <a:cs typeface="Segoe UI" panose="020B0502040204020203" pitchFamily="34" charset="0"/>
              </a:rPr>
              <a:t> Specialist at Microsoft</a:t>
            </a:r>
            <a:endParaRPr lang="en-US" noProof="0"/>
          </a:p>
        </p:txBody>
      </p:sp>
      <p:sp>
        <p:nvSpPr>
          <p:cNvPr id="233" name="Text Placeholder 124">
            <a:extLst>
              <a:ext uri="{FF2B5EF4-FFF2-40B4-BE49-F238E27FC236}">
                <a16:creationId xmlns:a16="http://schemas.microsoft.com/office/drawing/2014/main" id="{0B4A5FD3-25BD-7A34-74AB-4775698B6C6A}"/>
              </a:ext>
            </a:extLst>
          </p:cNvPr>
          <p:cNvSpPr>
            <a:spLocks noGrp="1"/>
          </p:cNvSpPr>
          <p:nvPr>
            <p:ph type="body" sz="quarter" idx="17"/>
          </p:nvPr>
        </p:nvSpPr>
        <p:spPr>
          <a:xfrm>
            <a:off x="6519863" y="520700"/>
            <a:ext cx="3598862" cy="169863"/>
          </a:xfrm>
        </p:spPr>
        <p:txBody>
          <a:bodyPr/>
          <a:lstStyle/>
          <a:p>
            <a:r>
              <a:rPr lang="en-US" noProof="0"/>
              <a:t>Microsoft 365 Copilot</a:t>
            </a:r>
            <a:endParaRPr lang="en-US" sz="800" i="1" noProof="0"/>
          </a:p>
        </p:txBody>
      </p:sp>
      <p:sp>
        <p:nvSpPr>
          <p:cNvPr id="234" name="Text Placeholder 22">
            <a:extLst>
              <a:ext uri="{FF2B5EF4-FFF2-40B4-BE49-F238E27FC236}">
                <a16:creationId xmlns:a16="http://schemas.microsoft.com/office/drawing/2014/main" id="{C1D5D784-E954-D1A1-10BB-0C256E92B136}"/>
              </a:ext>
            </a:extLst>
          </p:cNvPr>
          <p:cNvSpPr>
            <a:spLocks noGrp="1"/>
          </p:cNvSpPr>
          <p:nvPr>
            <p:ph type="body" sz="quarter" idx="37"/>
          </p:nvPr>
        </p:nvSpPr>
        <p:spPr>
          <a:xfrm>
            <a:off x="10429875" y="520700"/>
            <a:ext cx="1457325" cy="169277"/>
          </a:xfrm>
        </p:spPr>
        <p:txBody>
          <a:bodyPr/>
          <a:lstStyle/>
          <a:p>
            <a:r>
              <a:rPr lang="en-US" sz="1100" noProof="0"/>
              <a:t>Buy</a:t>
            </a:r>
          </a:p>
        </p:txBody>
      </p:sp>
      <p:sp>
        <p:nvSpPr>
          <p:cNvPr id="291" name="Text Placeholder 60">
            <a:extLst>
              <a:ext uri="{FF2B5EF4-FFF2-40B4-BE49-F238E27FC236}">
                <a16:creationId xmlns:a16="http://schemas.microsoft.com/office/drawing/2014/main" id="{CA1729E6-AB88-7198-7616-AD16F97AFAD5}"/>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292" name="Text Placeholder 61">
            <a:extLst>
              <a:ext uri="{FF2B5EF4-FFF2-40B4-BE49-F238E27FC236}">
                <a16:creationId xmlns:a16="http://schemas.microsoft.com/office/drawing/2014/main" id="{BCA3CDD9-F6B4-4C41-5522-B5EBB9701573}"/>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293" name="Text Placeholder 62">
            <a:extLst>
              <a:ext uri="{FF2B5EF4-FFF2-40B4-BE49-F238E27FC236}">
                <a16:creationId xmlns:a16="http://schemas.microsoft.com/office/drawing/2014/main" id="{A56B58E5-1027-A880-42C1-1C07AE1C16AB}"/>
              </a:ext>
            </a:extLst>
          </p:cNvPr>
          <p:cNvSpPr>
            <a:spLocks noGrp="1"/>
          </p:cNvSpPr>
          <p:nvPr>
            <p:ph type="body" sz="quarter" idx="40"/>
          </p:nvPr>
        </p:nvSpPr>
        <p:spPr>
          <a:xfrm>
            <a:off x="11760200" y="357645"/>
            <a:ext cx="127000" cy="125999"/>
          </a:xfrm>
          <a:solidFill>
            <a:schemeClr val="bg1">
              <a:lumMod val="75000"/>
            </a:schemeClr>
          </a:solidFill>
        </p:spPr>
        <p:txBody>
          <a:bodyPr/>
          <a:lstStyle/>
          <a:p>
            <a:endParaRPr lang="en-US" noProof="0"/>
          </a:p>
        </p:txBody>
      </p:sp>
      <p:sp>
        <p:nvSpPr>
          <p:cNvPr id="53" name="Rectangle: Rounded Corners 6">
            <a:extLst>
              <a:ext uri="{FF2B5EF4-FFF2-40B4-BE49-F238E27FC236}">
                <a16:creationId xmlns:a16="http://schemas.microsoft.com/office/drawing/2014/main" id="{479F9710-4F5F-B272-DEE1-17FD2A542658}"/>
              </a:ext>
              <a:ext uri="{C183D7F6-B498-43B3-948B-1728B52AA6E4}">
                <adec:decorative xmlns:adec="http://schemas.microsoft.com/office/drawing/2017/decorative" val="1"/>
              </a:ext>
            </a:extLst>
          </p:cNvPr>
          <p:cNvSpPr/>
          <p:nvPr/>
        </p:nvSpPr>
        <p:spPr bwMode="auto">
          <a:xfrm>
            <a:off x="419059" y="5563064"/>
            <a:ext cx="2934371" cy="64008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prompts: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Create a presentation outline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for developing AI transformation roadmap plan in 3 years to present to CEO of Insurance customer.</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Generate presentation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used file [AI roadmap.docx] to present to a CEO of an Insurance company.</a:t>
            </a:r>
          </a:p>
        </p:txBody>
      </p:sp>
      <p:sp>
        <p:nvSpPr>
          <p:cNvPr id="54" name="Rectangle: Rounded Corners 4">
            <a:extLst>
              <a:ext uri="{FF2B5EF4-FFF2-40B4-BE49-F238E27FC236}">
                <a16:creationId xmlns:a16="http://schemas.microsoft.com/office/drawing/2014/main" id="{862E8C08-7344-B724-41D0-5AC270796241}"/>
              </a:ext>
            </a:extLst>
          </p:cNvPr>
          <p:cNvSpPr/>
          <p:nvPr/>
        </p:nvSpPr>
        <p:spPr bwMode="auto">
          <a:xfrm>
            <a:off x="518791" y="4029376"/>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3:00 pm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ectangle: Rounded Corners 6">
            <a:extLst>
              <a:ext uri="{FF2B5EF4-FFF2-40B4-BE49-F238E27FC236}">
                <a16:creationId xmlns:a16="http://schemas.microsoft.com/office/drawing/2014/main" id="{021B6B77-3B30-BF6B-B7F3-77E7EF88C7C2}"/>
              </a:ext>
              <a:ext uri="{C183D7F6-B498-43B3-948B-1728B52AA6E4}">
                <adec:decorative xmlns:adec="http://schemas.microsoft.com/office/drawing/2017/decorative" val="1"/>
              </a:ext>
            </a:extLst>
          </p:cNvPr>
          <p:cNvSpPr/>
          <p:nvPr/>
        </p:nvSpPr>
        <p:spPr bwMode="auto">
          <a:xfrm>
            <a:off x="3690070" y="5507979"/>
            <a:ext cx="3054025" cy="64008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Generate ideas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for a new investment product for customers just beginning their careers.</a:t>
            </a:r>
          </a:p>
        </p:txBody>
      </p:sp>
      <p:sp>
        <p:nvSpPr>
          <p:cNvPr id="57" name="Rectangle: Rounded Corners 7">
            <a:extLst>
              <a:ext uri="{FF2B5EF4-FFF2-40B4-BE49-F238E27FC236}">
                <a16:creationId xmlns:a16="http://schemas.microsoft.com/office/drawing/2014/main" id="{519402FC-12FE-307B-13AF-287612F4E760}"/>
              </a:ext>
            </a:extLst>
          </p:cNvPr>
          <p:cNvSpPr/>
          <p:nvPr/>
        </p:nvSpPr>
        <p:spPr bwMode="auto">
          <a:xfrm>
            <a:off x="7026870" y="4031538"/>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11:00 am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9" name="Rectangle: Rounded Corners 6">
            <a:extLst>
              <a:ext uri="{FF2B5EF4-FFF2-40B4-BE49-F238E27FC236}">
                <a16:creationId xmlns:a16="http://schemas.microsoft.com/office/drawing/2014/main" id="{1E5742FB-E912-EC4B-112F-39DD7A9B08A5}"/>
              </a:ext>
              <a:ext uri="{C183D7F6-B498-43B3-948B-1728B52AA6E4}">
                <adec:decorative xmlns:adec="http://schemas.microsoft.com/office/drawing/2017/decorative" val="1"/>
              </a:ext>
            </a:extLst>
          </p:cNvPr>
          <p:cNvSpPr/>
          <p:nvPr/>
        </p:nvSpPr>
        <p:spPr bwMode="auto">
          <a:xfrm>
            <a:off x="452085" y="3225188"/>
            <a:ext cx="2901345" cy="806350"/>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my mails, Teams messages, and Meetings</a:t>
            </a:r>
            <a:r>
              <a:rPr kumimoji="0" lang="en-US" sz="900" b="0" i="0" u="none" strike="noStrike" kern="0" cap="none" spc="0" normalizeH="0" baseline="0" noProof="0">
                <a:ln>
                  <a:noFill/>
                </a:ln>
                <a:solidFill>
                  <a:srgbClr val="1A1A1A"/>
                </a:solidFill>
                <a:effectLst/>
                <a:uLnTx/>
                <a:uFillTx/>
                <a:latin typeface="Segoe UI"/>
                <a:ea typeface="+mn-ea"/>
                <a:cs typeface="+mn-cs"/>
              </a:rPr>
              <a:t> from the last few days. Create me a table with column, (Mail/Teams Chat/Meeting) | Topic | Summarization | Action item | Follow Up.</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61" name="Rectangle: Rounded Corners 11">
            <a:extLst>
              <a:ext uri="{FF2B5EF4-FFF2-40B4-BE49-F238E27FC236}">
                <a16:creationId xmlns:a16="http://schemas.microsoft.com/office/drawing/2014/main" id="{9D679C28-2955-26CA-FF17-DF30A584156C}"/>
              </a:ext>
            </a:extLst>
          </p:cNvPr>
          <p:cNvSpPr/>
          <p:nvPr/>
        </p:nvSpPr>
        <p:spPr bwMode="auto">
          <a:xfrm>
            <a:off x="518791" y="1572335"/>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8:30 am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2" name="Rectangle: Rounded Corners 6">
            <a:extLst>
              <a:ext uri="{FF2B5EF4-FFF2-40B4-BE49-F238E27FC236}">
                <a16:creationId xmlns:a16="http://schemas.microsoft.com/office/drawing/2014/main" id="{A6F3C38A-4AA6-BACF-5A19-7BAC2AF96D1E}"/>
              </a:ext>
              <a:ext uri="{C183D7F6-B498-43B3-948B-1728B52AA6E4}">
                <adec:decorative xmlns:adec="http://schemas.microsoft.com/office/drawing/2017/decorative" val="1"/>
              </a:ext>
            </a:extLst>
          </p:cNvPr>
          <p:cNvSpPr/>
          <p:nvPr/>
        </p:nvSpPr>
        <p:spPr bwMode="auto">
          <a:xfrm>
            <a:off x="3663729" y="3219165"/>
            <a:ext cx="2834640" cy="64008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an email</a:t>
            </a:r>
            <a:r>
              <a:rPr kumimoji="0" lang="en-US" sz="900" b="0" i="0" u="none" strike="noStrike" kern="0" cap="none" spc="0" normalizeH="0" baseline="0" noProof="0">
                <a:ln>
                  <a:noFill/>
                </a:ln>
                <a:solidFill>
                  <a:srgbClr val="1A1A1A"/>
                </a:solidFill>
                <a:effectLst/>
                <a:uLnTx/>
                <a:uFillTx/>
                <a:latin typeface="Segoe UI"/>
                <a:ea typeface="+mn-ea"/>
                <a:cs typeface="+mn-cs"/>
              </a:rPr>
              <a:t> with meeting notes and follow up tasks to be shared with internal stakeholders. Create a table with Action items, Action owners, and timelines discussed.</a:t>
            </a:r>
          </a:p>
        </p:txBody>
      </p:sp>
      <p:sp>
        <p:nvSpPr>
          <p:cNvPr id="63" name="Rectangle: Rounded Corners 13">
            <a:extLst>
              <a:ext uri="{FF2B5EF4-FFF2-40B4-BE49-F238E27FC236}">
                <a16:creationId xmlns:a16="http://schemas.microsoft.com/office/drawing/2014/main" id="{02260A96-B758-351A-817A-58BF3A80C392}"/>
              </a:ext>
            </a:extLst>
          </p:cNvPr>
          <p:cNvSpPr/>
          <p:nvPr/>
        </p:nvSpPr>
        <p:spPr bwMode="auto">
          <a:xfrm>
            <a:off x="3772830" y="1572335"/>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8:40 am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29" name="Rectangle: Rounded Corners 15">
            <a:extLst>
              <a:ext uri="{FF2B5EF4-FFF2-40B4-BE49-F238E27FC236}">
                <a16:creationId xmlns:a16="http://schemas.microsoft.com/office/drawing/2014/main" id="{33063B09-8375-4E1D-49DF-F55D81399ECF}"/>
              </a:ext>
            </a:extLst>
          </p:cNvPr>
          <p:cNvSpPr/>
          <p:nvPr/>
        </p:nvSpPr>
        <p:spPr bwMode="auto">
          <a:xfrm>
            <a:off x="7026870" y="1572335"/>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9:00 am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0" name="Rectangle: Rounded Corners 6">
            <a:extLst>
              <a:ext uri="{FF2B5EF4-FFF2-40B4-BE49-F238E27FC236}">
                <a16:creationId xmlns:a16="http://schemas.microsoft.com/office/drawing/2014/main" id="{83BAE277-AF97-4495-4D12-DDFD685505D6}"/>
              </a:ext>
              <a:ext uri="{C183D7F6-B498-43B3-948B-1728B52AA6E4}">
                <adec:decorative xmlns:adec="http://schemas.microsoft.com/office/drawing/2017/decorative" val="1"/>
              </a:ext>
            </a:extLst>
          </p:cNvPr>
          <p:cNvSpPr/>
          <p:nvPr/>
        </p:nvSpPr>
        <p:spPr bwMode="auto">
          <a:xfrm>
            <a:off x="6924733" y="3207050"/>
            <a:ext cx="2930615" cy="75750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prompts: </a:t>
            </a:r>
            <a:r>
              <a:rPr kumimoji="0" lang="en-US" sz="900" b="1" i="0" u="none" strike="noStrike" kern="0" cap="none" spc="0" normalizeH="0" baseline="0" noProof="0">
                <a:ln>
                  <a:noFill/>
                </a:ln>
                <a:solidFill>
                  <a:srgbClr val="1A1A1A"/>
                </a:solidFill>
                <a:effectLst/>
                <a:uLnTx/>
                <a:uFillTx/>
                <a:latin typeface="Segoe UI"/>
                <a:ea typeface="+mn-ea"/>
                <a:cs typeface="+mn-cs"/>
              </a:rPr>
              <a:t>Generate 5 ideas </a:t>
            </a:r>
            <a:r>
              <a:rPr kumimoji="0" lang="en-US" sz="900" b="0" i="0" u="none" strike="noStrike" kern="0" cap="none" spc="0" normalizeH="0" baseline="0" noProof="0">
                <a:ln>
                  <a:noFill/>
                </a:ln>
                <a:solidFill>
                  <a:srgbClr val="1A1A1A"/>
                </a:solidFill>
                <a:effectLst/>
                <a:uLnTx/>
                <a:uFillTx/>
                <a:latin typeface="Segoe UI"/>
                <a:ea typeface="+mn-ea"/>
                <a:cs typeface="+mn-cs"/>
              </a:rPr>
              <a:t>on how an insurance company can benefit from using Microsoft 365 Copilot.</a:t>
            </a:r>
          </a:p>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Generate 5 use cases</a:t>
            </a:r>
            <a:r>
              <a:rPr kumimoji="0" lang="en-US" sz="900" b="0" i="0" u="none" strike="noStrike" kern="0" cap="none" spc="0" normalizeH="0" baseline="0" noProof="0">
                <a:ln>
                  <a:noFill/>
                </a:ln>
                <a:solidFill>
                  <a:srgbClr val="1A1A1A"/>
                </a:solidFill>
                <a:effectLst/>
                <a:uLnTx/>
                <a:uFillTx/>
                <a:latin typeface="Segoe UI"/>
                <a:ea typeface="+mn-ea"/>
                <a:cs typeface="+mn-cs"/>
              </a:rPr>
              <a:t> for a marketing team in the insurance industry to use Microsoft 365 Copilot.</a:t>
            </a:r>
          </a:p>
        </p:txBody>
      </p:sp>
      <p:sp>
        <p:nvSpPr>
          <p:cNvPr id="132" name="Rectangle: Rounded Corners 6">
            <a:extLst>
              <a:ext uri="{FF2B5EF4-FFF2-40B4-BE49-F238E27FC236}">
                <a16:creationId xmlns:a16="http://schemas.microsoft.com/office/drawing/2014/main" id="{D8B214B5-8320-76D8-52CC-D0FAD24EBDF3}"/>
              </a:ext>
              <a:ext uri="{C183D7F6-B498-43B3-948B-1728B52AA6E4}">
                <adec:decorative xmlns:adec="http://schemas.microsoft.com/office/drawing/2017/decorative" val="1"/>
              </a:ext>
            </a:extLst>
          </p:cNvPr>
          <p:cNvSpPr/>
          <p:nvPr/>
        </p:nvSpPr>
        <p:spPr bwMode="auto">
          <a:xfrm>
            <a:off x="6960362" y="5578869"/>
            <a:ext cx="2930615" cy="63544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10" normalizeH="0" baseline="0" noProof="0">
                <a:ln>
                  <a:noFill/>
                </a:ln>
                <a:solidFill>
                  <a:srgbClr val="1A1A1A"/>
                </a:solidFill>
                <a:effectLst/>
                <a:uLnTx/>
                <a:uFillTx/>
                <a:latin typeface="Segoe UI"/>
                <a:ea typeface="+mn-ea"/>
                <a:cs typeface="+mn-cs"/>
              </a:rPr>
              <a:t>Generate end-user survey questions. </a:t>
            </a:r>
            <a:r>
              <a:rPr kumimoji="0" lang="en-US" sz="900" b="0" i="0" u="none" strike="noStrike" kern="0" cap="none" spc="-10" normalizeH="0" baseline="0" noProof="0">
                <a:ln>
                  <a:noFill/>
                </a:ln>
                <a:solidFill>
                  <a:srgbClr val="1A1A1A"/>
                </a:solidFill>
                <a:effectLst/>
                <a:uLnTx/>
                <a:uFillTx/>
                <a:latin typeface="Segoe UI"/>
                <a:ea typeface="+mn-ea"/>
                <a:cs typeface="+mn-cs"/>
              </a:rPr>
              <a:t>For each question include detailed response options. Include sections on communication prior to migration, onboarding, training, and issues handling. </a:t>
            </a:r>
          </a:p>
        </p:txBody>
      </p:sp>
      <p:sp>
        <p:nvSpPr>
          <p:cNvPr id="133" name="Rectangle: Rounded Corners 19">
            <a:extLst>
              <a:ext uri="{FF2B5EF4-FFF2-40B4-BE49-F238E27FC236}">
                <a16:creationId xmlns:a16="http://schemas.microsoft.com/office/drawing/2014/main" id="{16FD4AF9-E964-6151-3804-44E69FE751AB}"/>
              </a:ext>
            </a:extLst>
          </p:cNvPr>
          <p:cNvSpPr/>
          <p:nvPr/>
        </p:nvSpPr>
        <p:spPr bwMode="auto">
          <a:xfrm>
            <a:off x="3766169" y="4046274"/>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1:00 pm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 name="Rectangle: Rounded Corners 6">
            <a:extLst>
              <a:ext uri="{FF2B5EF4-FFF2-40B4-BE49-F238E27FC236}">
                <a16:creationId xmlns:a16="http://schemas.microsoft.com/office/drawing/2014/main" id="{51C88736-F319-9F6E-2CCB-600EC7DB5593}"/>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1A5201CA-2501-B11F-683D-C56E79EAE49F}"/>
              </a:ext>
            </a:extLst>
          </p:cNvPr>
          <p:cNvGrpSpPr/>
          <p:nvPr/>
        </p:nvGrpSpPr>
        <p:grpSpPr>
          <a:xfrm>
            <a:off x="1286540" y="1134767"/>
            <a:ext cx="1571031" cy="216000"/>
            <a:chOff x="1372194" y="969899"/>
            <a:chExt cx="1571031" cy="216000"/>
          </a:xfrm>
        </p:grpSpPr>
        <p:sp>
          <p:nvSpPr>
            <p:cNvPr id="16" name="Rectangle: Rounded Corners 6">
              <a:extLst>
                <a:ext uri="{FF2B5EF4-FFF2-40B4-BE49-F238E27FC236}">
                  <a16:creationId xmlns:a16="http://schemas.microsoft.com/office/drawing/2014/main" id="{BB69BDF6-13B0-43F5-584B-0DCD8DECAADE}"/>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~5 hours per week</a:t>
              </a:r>
            </a:p>
          </p:txBody>
        </p:sp>
        <p:pic>
          <p:nvPicPr>
            <p:cNvPr id="17" name="Graphic 16">
              <a:extLst>
                <a:ext uri="{FF2B5EF4-FFF2-40B4-BE49-F238E27FC236}">
                  <a16:creationId xmlns:a16="http://schemas.microsoft.com/office/drawing/2014/main" id="{75C0BFE9-0DBC-F636-666E-8DD083FD03B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18" name="Group 17">
            <a:extLst>
              <a:ext uri="{FF2B5EF4-FFF2-40B4-BE49-F238E27FC236}">
                <a16:creationId xmlns:a16="http://schemas.microsoft.com/office/drawing/2014/main" id="{8F663D99-7B94-EC8A-D87C-D28EDDEFF464}"/>
              </a:ext>
            </a:extLst>
          </p:cNvPr>
          <p:cNvGrpSpPr/>
          <p:nvPr/>
        </p:nvGrpSpPr>
        <p:grpSpPr>
          <a:xfrm>
            <a:off x="5897724" y="1134767"/>
            <a:ext cx="2673696" cy="216000"/>
            <a:chOff x="6323715" y="969899"/>
            <a:chExt cx="2673696" cy="216000"/>
          </a:xfrm>
        </p:grpSpPr>
        <p:sp>
          <p:nvSpPr>
            <p:cNvPr id="19" name="Rectangle: Rounded Corners 6">
              <a:extLst>
                <a:ext uri="{FF2B5EF4-FFF2-40B4-BE49-F238E27FC236}">
                  <a16:creationId xmlns:a16="http://schemas.microsoft.com/office/drawing/2014/main" id="{9B0BABDE-60E1-0E5C-96D6-66A0F0C5722C}"/>
                </a:ext>
                <a:ext uri="{C183D7F6-B498-43B3-948B-1728B52AA6E4}">
                  <adec:decorative xmlns:adec="http://schemas.microsoft.com/office/drawing/2017/decorative" val="1"/>
                </a:ext>
              </a:extLst>
            </p:cNvPr>
            <p:cNvSpPr/>
            <p:nvPr/>
          </p:nvSpPr>
          <p:spPr bwMode="auto">
            <a:xfrm>
              <a:off x="6323715" y="969899"/>
              <a:ext cx="26736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Better communication with colleagues</a:t>
              </a:r>
            </a:p>
          </p:txBody>
        </p:sp>
        <p:pic>
          <p:nvPicPr>
            <p:cNvPr id="20" name="Graphic 19">
              <a:extLst>
                <a:ext uri="{FF2B5EF4-FFF2-40B4-BE49-F238E27FC236}">
                  <a16:creationId xmlns:a16="http://schemas.microsoft.com/office/drawing/2014/main" id="{DE55B848-9CBE-7CD8-B6BE-42B01F37AA7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59831" y="1005899"/>
              <a:ext cx="144000" cy="144000"/>
            </a:xfrm>
            <a:prstGeom prst="rect">
              <a:avLst/>
            </a:prstGeom>
          </p:spPr>
        </p:pic>
      </p:grpSp>
      <p:grpSp>
        <p:nvGrpSpPr>
          <p:cNvPr id="21" name="Group 20">
            <a:extLst>
              <a:ext uri="{FF2B5EF4-FFF2-40B4-BE49-F238E27FC236}">
                <a16:creationId xmlns:a16="http://schemas.microsoft.com/office/drawing/2014/main" id="{339B0A09-ECB9-B0D7-9979-B5E7F5BECE18}"/>
              </a:ext>
            </a:extLst>
          </p:cNvPr>
          <p:cNvGrpSpPr/>
          <p:nvPr/>
        </p:nvGrpSpPr>
        <p:grpSpPr>
          <a:xfrm>
            <a:off x="2908241" y="1134766"/>
            <a:ext cx="2901347" cy="229387"/>
            <a:chOff x="3133720" y="969898"/>
            <a:chExt cx="2901347" cy="229387"/>
          </a:xfrm>
        </p:grpSpPr>
        <p:sp>
          <p:nvSpPr>
            <p:cNvPr id="22" name="Rectangle: Rounded Corners 6">
              <a:extLst>
                <a:ext uri="{FF2B5EF4-FFF2-40B4-BE49-F238E27FC236}">
                  <a16:creationId xmlns:a16="http://schemas.microsoft.com/office/drawing/2014/main" id="{A49FBBBA-4E29-F498-AD8E-F6C7B4647188}"/>
                </a:ext>
                <a:ext uri="{C183D7F6-B498-43B3-948B-1728B52AA6E4}">
                  <adec:decorative xmlns:adec="http://schemas.microsoft.com/office/drawing/2017/decorative" val="1"/>
                </a:ext>
              </a:extLst>
            </p:cNvPr>
            <p:cNvSpPr/>
            <p:nvPr/>
          </p:nvSpPr>
          <p:spPr bwMode="auto">
            <a:xfrm>
              <a:off x="3133720" y="969898"/>
              <a:ext cx="2901347" cy="229387"/>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and new initiatives</a:t>
              </a:r>
            </a:p>
          </p:txBody>
        </p:sp>
        <p:pic>
          <p:nvPicPr>
            <p:cNvPr id="23" name="Graphic 22">
              <a:extLst>
                <a:ext uri="{FF2B5EF4-FFF2-40B4-BE49-F238E27FC236}">
                  <a16:creationId xmlns:a16="http://schemas.microsoft.com/office/drawing/2014/main" id="{74F6C5CB-7E6C-7341-3A6D-CA4C856E4CE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grpSp>
        <p:nvGrpSpPr>
          <p:cNvPr id="27" name="Group 26">
            <a:extLst>
              <a:ext uri="{FF2B5EF4-FFF2-40B4-BE49-F238E27FC236}">
                <a16:creationId xmlns:a16="http://schemas.microsoft.com/office/drawing/2014/main" id="{757654DB-CADF-EDD5-962D-480F1E406F2B}"/>
              </a:ext>
            </a:extLst>
          </p:cNvPr>
          <p:cNvGrpSpPr/>
          <p:nvPr/>
        </p:nvGrpSpPr>
        <p:grpSpPr>
          <a:xfrm>
            <a:off x="691414" y="2761669"/>
            <a:ext cx="2351135" cy="360000"/>
            <a:chOff x="588263" y="1217924"/>
            <a:chExt cx="2351135" cy="360000"/>
          </a:xfrm>
        </p:grpSpPr>
        <p:pic>
          <p:nvPicPr>
            <p:cNvPr id="28" name="Picture 27" descr="Zip Co logo SVG free download, id: 101874 - Brandlogos.net">
              <a:hlinkClick r:id="rId8"/>
              <a:extLst>
                <a:ext uri="{FF2B5EF4-FFF2-40B4-BE49-F238E27FC236}">
                  <a16:creationId xmlns:a16="http://schemas.microsoft.com/office/drawing/2014/main" id="{3079A0EF-A132-8F5F-B304-861FFB9692F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 name="TextBox 28">
              <a:extLst>
                <a:ext uri="{FF2B5EF4-FFF2-40B4-BE49-F238E27FC236}">
                  <a16:creationId xmlns:a16="http://schemas.microsoft.com/office/drawing/2014/main" id="{3DDDA862-4D44-7769-316F-A5B67BBCA82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C969C1E7-0B59-FD49-0BA3-158F19D98A21}"/>
              </a:ext>
            </a:extLst>
          </p:cNvPr>
          <p:cNvGrpSpPr/>
          <p:nvPr/>
        </p:nvGrpSpPr>
        <p:grpSpPr>
          <a:xfrm>
            <a:off x="4013378" y="2761669"/>
            <a:ext cx="2351135" cy="360000"/>
            <a:chOff x="588263" y="1697756"/>
            <a:chExt cx="2351135" cy="360000"/>
          </a:xfrm>
        </p:grpSpPr>
        <p:pic>
          <p:nvPicPr>
            <p:cNvPr id="43" name="Picture 42">
              <a:extLst>
                <a:ext uri="{FF2B5EF4-FFF2-40B4-BE49-F238E27FC236}">
                  <a16:creationId xmlns:a16="http://schemas.microsoft.com/office/drawing/2014/main" id="{DCB2A238-309C-F7C4-65F3-363C4CDE85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4" name="TextBox 43">
              <a:extLst>
                <a:ext uri="{FF2B5EF4-FFF2-40B4-BE49-F238E27FC236}">
                  <a16:creationId xmlns:a16="http://schemas.microsoft.com/office/drawing/2014/main" id="{12C1880B-C01F-ACB6-E4CD-D5D044A3725B}"/>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p:txBody>
        </p:sp>
      </p:grpSp>
      <p:grpSp>
        <p:nvGrpSpPr>
          <p:cNvPr id="7" name="Group 6">
            <a:extLst>
              <a:ext uri="{FF2B5EF4-FFF2-40B4-BE49-F238E27FC236}">
                <a16:creationId xmlns:a16="http://schemas.microsoft.com/office/drawing/2014/main" id="{F1D23806-18DD-B29C-4CAC-9CD2207F7997}"/>
              </a:ext>
            </a:extLst>
          </p:cNvPr>
          <p:cNvGrpSpPr/>
          <p:nvPr/>
        </p:nvGrpSpPr>
        <p:grpSpPr>
          <a:xfrm>
            <a:off x="10108587" y="1116110"/>
            <a:ext cx="2083414" cy="5731267"/>
            <a:chOff x="10108587" y="1116110"/>
            <a:chExt cx="2083414" cy="5731267"/>
          </a:xfrm>
        </p:grpSpPr>
        <p:sp>
          <p:nvSpPr>
            <p:cNvPr id="199" name="TextBox 198">
              <a:extLst>
                <a:ext uri="{FF2B5EF4-FFF2-40B4-BE49-F238E27FC236}">
                  <a16:creationId xmlns:a16="http://schemas.microsoft.com/office/drawing/2014/main" id="{5BD75DE8-A857-E681-90D4-BBC827DA04B2}"/>
                </a:ext>
              </a:extLst>
            </p:cNvPr>
            <p:cNvSpPr txBox="1"/>
            <p:nvPr/>
          </p:nvSpPr>
          <p:spPr>
            <a:xfrm>
              <a:off x="10429875" y="1116110"/>
              <a:ext cx="1457325" cy="160043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C03BC4"/>
                  </a:solidFill>
                  <a:effectLst/>
                  <a:uLnTx/>
                  <a:uFillTx/>
                  <a:latin typeface="Segoe UI Semibold"/>
                  <a:ea typeface="+mn-ea"/>
                  <a:cs typeface="+mn-cs"/>
                </a:rPr>
                <a:t>Wanthipa</a:t>
              </a:r>
              <a:r>
                <a:rPr kumimoji="0" lang="en-US" sz="2400" b="0" i="0" u="none" strike="noStrike" kern="1200" cap="none" spc="0" normalizeH="0" baseline="0" noProof="0">
                  <a:ln>
                    <a:noFill/>
                  </a:ln>
                  <a:solidFill>
                    <a:srgbClr val="C03BC4"/>
                  </a:solidFill>
                  <a:effectLst/>
                  <a:uLnTx/>
                  <a:uFillTx/>
                  <a:latin typeface="Segoe UI Semibold"/>
                  <a:ea typeface="+mn-ea"/>
                  <a:cs typeface="+mn-cs"/>
                </a:rPr>
                <a:t> </a:t>
              </a: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Senior Sales Specialist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Microsoft Thailand</a:t>
              </a:r>
            </a:p>
          </p:txBody>
        </p:sp>
        <p:pic>
          <p:nvPicPr>
            <p:cNvPr id="200" name="Graphic 199">
              <a:extLst>
                <a:ext uri="{FF2B5EF4-FFF2-40B4-BE49-F238E27FC236}">
                  <a16:creationId xmlns:a16="http://schemas.microsoft.com/office/drawing/2014/main" id="{6F8C65FE-B954-765B-C5EB-A754A642DDB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11142338" y="2804274"/>
              <a:ext cx="274790" cy="274790"/>
            </a:xfrm>
            <a:prstGeom prst="rect">
              <a:avLst/>
            </a:prstGeom>
          </p:spPr>
        </p:pic>
        <p:pic>
          <p:nvPicPr>
            <p:cNvPr id="4" name="Picture 3">
              <a:extLst>
                <a:ext uri="{FF2B5EF4-FFF2-40B4-BE49-F238E27FC236}">
                  <a16:creationId xmlns:a16="http://schemas.microsoft.com/office/drawing/2014/main" id="{C789E247-2EE9-FD69-7B77-5FA590B6940E}"/>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108587" y="3194698"/>
              <a:ext cx="2083414" cy="3652679"/>
            </a:xfrm>
            <a:prstGeom prst="rect">
              <a:avLst/>
            </a:prstGeom>
          </p:spPr>
        </p:pic>
      </p:grpSp>
      <p:sp>
        <p:nvSpPr>
          <p:cNvPr id="8" name="TextBox 7">
            <a:extLst>
              <a:ext uri="{FF2B5EF4-FFF2-40B4-BE49-F238E27FC236}">
                <a16:creationId xmlns:a16="http://schemas.microsoft.com/office/drawing/2014/main" id="{59FB148F-AFD1-863F-D06F-6E5834F7CEF4}"/>
              </a:ext>
              <a:ext uri="{C183D7F6-B498-43B3-948B-1728B52AA6E4}">
                <adec:decorative xmlns:adec="http://schemas.microsoft.com/office/drawing/2017/decorative" val="1"/>
              </a:ext>
            </a:extLst>
          </p:cNvPr>
          <p:cNvSpPr txBox="1"/>
          <p:nvPr/>
        </p:nvSpPr>
        <p:spPr>
          <a:xfrm>
            <a:off x="551815" y="1939482"/>
            <a:ext cx="2901346" cy="69249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ea typeface="+mn-ea"/>
                <a:cs typeface="Segoe UI Semibold"/>
              </a:rPr>
              <a:t>In the morning, </a:t>
            </a:r>
            <a:r>
              <a:rPr kumimoji="0" lang="en-US" sz="900" b="0" i="0" u="none" strike="noStrike" kern="1200" cap="none" spc="0" normalizeH="0" baseline="0" noProof="0" err="1">
                <a:ln>
                  <a:noFill/>
                </a:ln>
                <a:solidFill>
                  <a:prstClr val="black"/>
                </a:solidFill>
                <a:effectLst/>
                <a:uLnTx/>
                <a:uFillTx/>
                <a:latin typeface="Segoe UI"/>
                <a:ea typeface="+mn-ea"/>
                <a:cs typeface="Segoe UI Semibold"/>
              </a:rPr>
              <a:t>Wanthipa</a:t>
            </a:r>
            <a:r>
              <a:rPr kumimoji="0" lang="en-US" sz="900" b="0" i="0" u="none" strike="noStrike" kern="1200" cap="none" spc="0" normalizeH="0" baseline="0" noProof="0">
                <a:ln>
                  <a:noFill/>
                </a:ln>
                <a:solidFill>
                  <a:prstClr val="black"/>
                </a:solidFill>
                <a:effectLst/>
                <a:uLnTx/>
                <a:uFillTx/>
                <a:latin typeface="Segoe UI"/>
                <a:ea typeface="Roboto"/>
                <a:cs typeface="Segoe UI"/>
              </a:rPr>
              <a:t> kicks off her day by catching up on her email, meetings, and Teams chat messages. She uses Copilot to organize them in a clear way where her action items are listed</a:t>
            </a:r>
            <a:r>
              <a:rPr kumimoji="0" lang="en-US" sz="900" b="0" i="0" u="none" strike="noStrike" kern="1200" cap="none" spc="0" normalizeH="0" baseline="0" noProof="0">
                <a:ln>
                  <a:noFill/>
                </a:ln>
                <a:solidFill>
                  <a:prstClr val="black"/>
                </a:solidFill>
                <a:effectLst/>
                <a:uLnTx/>
                <a:uFillTx/>
                <a:latin typeface="Segoe UI"/>
                <a:ea typeface="+mn-ea"/>
                <a:cs typeface="Segoe UI Semibold"/>
              </a:rPr>
              <a:t> so </a:t>
            </a:r>
            <a:r>
              <a:rPr kumimoji="0" lang="en-US" sz="900" b="0" i="0" u="none" strike="noStrike" kern="1200" cap="none" spc="0" normalizeH="0" baseline="0" noProof="0">
                <a:ln>
                  <a:noFill/>
                </a:ln>
                <a:solidFill>
                  <a:prstClr val="black"/>
                </a:solidFill>
                <a:effectLst/>
                <a:uLnTx/>
                <a:uFillTx/>
                <a:latin typeface="Segoe UI"/>
                <a:ea typeface="Roboto"/>
                <a:cs typeface="Segoe UI"/>
              </a:rPr>
              <a:t>she can manage her time and tasks efficiently and effectively.</a:t>
            </a:r>
          </a:p>
        </p:txBody>
      </p:sp>
      <p:sp>
        <p:nvSpPr>
          <p:cNvPr id="9" name="TextBox 8">
            <a:extLst>
              <a:ext uri="{FF2B5EF4-FFF2-40B4-BE49-F238E27FC236}">
                <a16:creationId xmlns:a16="http://schemas.microsoft.com/office/drawing/2014/main" id="{C5FAF2E1-0656-BCFA-F574-43DB644EF2CD}"/>
              </a:ext>
              <a:ext uri="{C183D7F6-B498-43B3-948B-1728B52AA6E4}">
                <adec:decorative xmlns:adec="http://schemas.microsoft.com/office/drawing/2017/decorative" val="1"/>
              </a:ext>
            </a:extLst>
          </p:cNvPr>
          <p:cNvSpPr txBox="1"/>
          <p:nvPr/>
        </p:nvSpPr>
        <p:spPr>
          <a:xfrm>
            <a:off x="3773118" y="1987862"/>
            <a:ext cx="2901346" cy="4154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Segoe UI"/>
                <a:ea typeface="+mn-ea"/>
                <a:cs typeface="Segoe UI Semibold"/>
              </a:rPr>
              <a:t>Wanthipa</a:t>
            </a:r>
            <a:r>
              <a:rPr kumimoji="0" lang="en-US" sz="900" b="0" i="0" u="none" strike="noStrike" kern="1200" cap="none" spc="0" normalizeH="0" baseline="0" noProof="0">
                <a:ln>
                  <a:noFill/>
                </a:ln>
                <a:solidFill>
                  <a:prstClr val="black"/>
                </a:solidFill>
                <a:effectLst/>
                <a:uLnTx/>
                <a:uFillTx/>
                <a:latin typeface="Segoe UI"/>
                <a:ea typeface="+mn-ea"/>
                <a:cs typeface="Segoe UI Semibold"/>
              </a:rPr>
              <a:t> replies to all pending actions from the meeting she joined yesterday by using Copilot in Outlook to help to draft an email.</a:t>
            </a:r>
          </a:p>
        </p:txBody>
      </p:sp>
      <p:sp>
        <p:nvSpPr>
          <p:cNvPr id="10" name="TextBox 9">
            <a:extLst>
              <a:ext uri="{FF2B5EF4-FFF2-40B4-BE49-F238E27FC236}">
                <a16:creationId xmlns:a16="http://schemas.microsoft.com/office/drawing/2014/main" id="{7C2B5EAD-7BA5-6BC6-9153-E1FE082C4661}"/>
              </a:ext>
              <a:ext uri="{C183D7F6-B498-43B3-948B-1728B52AA6E4}">
                <adec:decorative xmlns:adec="http://schemas.microsoft.com/office/drawing/2017/decorative" val="1"/>
              </a:ext>
            </a:extLst>
          </p:cNvPr>
          <p:cNvSpPr txBox="1"/>
          <p:nvPr/>
        </p:nvSpPr>
        <p:spPr>
          <a:xfrm>
            <a:off x="7020708" y="1981284"/>
            <a:ext cx="2751239" cy="74982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err="1">
                <a:ln>
                  <a:noFill/>
                </a:ln>
                <a:solidFill>
                  <a:srgbClr val="1A1A1A"/>
                </a:solidFill>
                <a:effectLst/>
                <a:uLnTx/>
                <a:uFillTx/>
                <a:latin typeface="Segoe UI"/>
                <a:ea typeface="+mn-ea"/>
                <a:cs typeface="Segoe UI" pitchFamily="34" charset="0"/>
              </a:rPr>
              <a:t>Wanthipa</a:t>
            </a:r>
            <a:r>
              <a:rPr kumimoji="0" lang="en-US" sz="900" b="0" i="0" u="none" strike="noStrike" kern="0" cap="none" spc="0" normalizeH="0" baseline="0" noProof="0">
                <a:ln>
                  <a:noFill/>
                </a:ln>
                <a:solidFill>
                  <a:srgbClr val="1A1A1A"/>
                </a:solidFill>
                <a:effectLst/>
                <a:uLnTx/>
                <a:uFillTx/>
                <a:latin typeface="Segoe UI"/>
                <a:ea typeface="+mn-ea"/>
                <a:cs typeface="Segoe UI" pitchFamily="34" charset="0"/>
              </a:rPr>
              <a:t> prepares for a customer meeting. She needs to understand the customer’s business. She asks Copilot to research for industry trends, ideas on use cases, and benefits from the use of Microsoft 365 Copilot. </a:t>
            </a:r>
          </a:p>
        </p:txBody>
      </p:sp>
      <p:sp>
        <p:nvSpPr>
          <p:cNvPr id="11" name="TextBox 10">
            <a:extLst>
              <a:ext uri="{FF2B5EF4-FFF2-40B4-BE49-F238E27FC236}">
                <a16:creationId xmlns:a16="http://schemas.microsoft.com/office/drawing/2014/main" id="{D8D78A56-69B2-C944-002D-B4563239A8A1}"/>
              </a:ext>
              <a:ext uri="{C183D7F6-B498-43B3-948B-1728B52AA6E4}">
                <adec:decorative xmlns:adec="http://schemas.microsoft.com/office/drawing/2017/decorative" val="1"/>
              </a:ext>
            </a:extLst>
          </p:cNvPr>
          <p:cNvSpPr txBox="1"/>
          <p:nvPr/>
        </p:nvSpPr>
        <p:spPr>
          <a:xfrm>
            <a:off x="7079132" y="4452992"/>
            <a:ext cx="2692815" cy="5539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0" i="0" u="none" strike="noStrike" kern="0" cap="none" spc="0" normalizeH="0" baseline="0" noProof="0" err="1">
                <a:ln>
                  <a:noFill/>
                </a:ln>
                <a:solidFill>
                  <a:srgbClr val="1A1A1A"/>
                </a:solidFill>
                <a:effectLst/>
                <a:uLnTx/>
                <a:uFillTx/>
                <a:latin typeface="Segoe UI"/>
                <a:ea typeface="+mn-ea"/>
                <a:cs typeface="Segoe UI" pitchFamily="34" charset="0"/>
              </a:rPr>
              <a:t>Wanthipa</a:t>
            </a:r>
            <a:r>
              <a:rPr kumimoji="0" lang="en-US" sz="900" b="0" i="0" u="none" strike="noStrike" kern="0" cap="none" spc="0" normalizeH="0" baseline="0" noProof="0">
                <a:ln>
                  <a:noFill/>
                </a:ln>
                <a:solidFill>
                  <a:srgbClr val="1A1A1A"/>
                </a:solidFill>
                <a:effectLst/>
                <a:uLnTx/>
                <a:uFillTx/>
                <a:latin typeface="Segoe UI"/>
                <a:ea typeface="+mn-ea"/>
                <a:cs typeface="Segoe UI" pitchFamily="34" charset="0"/>
              </a:rPr>
              <a:t> is preparing a few documents, including an end-user survey, to use for her Microsoft 365 migration project. She uses Copilot in Forms to help her develop the documents.</a:t>
            </a:r>
          </a:p>
        </p:txBody>
      </p:sp>
      <p:sp>
        <p:nvSpPr>
          <p:cNvPr id="12" name="TextBox 11">
            <a:extLst>
              <a:ext uri="{FF2B5EF4-FFF2-40B4-BE49-F238E27FC236}">
                <a16:creationId xmlns:a16="http://schemas.microsoft.com/office/drawing/2014/main" id="{F35E5EB0-6169-D454-E655-F4F2CC63ACA9}"/>
              </a:ext>
              <a:ext uri="{C183D7F6-B498-43B3-948B-1728B52AA6E4}">
                <adec:decorative xmlns:adec="http://schemas.microsoft.com/office/drawing/2017/decorative" val="1"/>
              </a:ext>
            </a:extLst>
          </p:cNvPr>
          <p:cNvSpPr txBox="1"/>
          <p:nvPr/>
        </p:nvSpPr>
        <p:spPr>
          <a:xfrm>
            <a:off x="3772830" y="4482193"/>
            <a:ext cx="2901346" cy="4154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Segoe UI"/>
                <a:ea typeface="+mn-ea"/>
                <a:cs typeface="Segoe UI Semibold"/>
              </a:rPr>
              <a:t>Wanthipa</a:t>
            </a:r>
            <a:r>
              <a:rPr kumimoji="0" lang="en-US" sz="900" b="0" i="0" u="none" strike="noStrike" kern="1200" cap="none" spc="0" normalizeH="0" baseline="0" noProof="0">
                <a:ln>
                  <a:noFill/>
                </a:ln>
                <a:solidFill>
                  <a:prstClr val="black"/>
                </a:solidFill>
                <a:effectLst/>
                <a:uLnTx/>
                <a:uFillTx/>
                <a:latin typeface="Segoe UI"/>
                <a:ea typeface="+mn-ea"/>
                <a:cs typeface="Segoe UI Semibold"/>
              </a:rPr>
              <a:t> will do a demo for the customer’s product marketing team. She uses Copilot in Whiteboard to help ideate on new product and services ideas.</a:t>
            </a:r>
          </a:p>
        </p:txBody>
      </p:sp>
      <p:sp>
        <p:nvSpPr>
          <p:cNvPr id="13" name="TextBox 12">
            <a:extLst>
              <a:ext uri="{FF2B5EF4-FFF2-40B4-BE49-F238E27FC236}">
                <a16:creationId xmlns:a16="http://schemas.microsoft.com/office/drawing/2014/main" id="{77ED1EDA-069C-EC9C-AC64-8ED8F5F20C2E}"/>
              </a:ext>
              <a:ext uri="{C183D7F6-B498-43B3-948B-1728B52AA6E4}">
                <adec:decorative xmlns:adec="http://schemas.microsoft.com/office/drawing/2017/decorative" val="1"/>
              </a:ext>
            </a:extLst>
          </p:cNvPr>
          <p:cNvSpPr txBox="1"/>
          <p:nvPr/>
        </p:nvSpPr>
        <p:spPr>
          <a:xfrm>
            <a:off x="518789" y="4447839"/>
            <a:ext cx="2934371" cy="5539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0" i="0" u="none" strike="noStrike" kern="1200" cap="none" spc="0" normalizeH="0" baseline="0" noProof="0" err="1">
                <a:ln>
                  <a:noFill/>
                </a:ln>
                <a:solidFill>
                  <a:srgbClr val="1A1A1A"/>
                </a:solidFill>
                <a:effectLst/>
                <a:uLnTx/>
                <a:uFillTx/>
                <a:latin typeface="Segoe UI"/>
                <a:ea typeface="+mn-ea"/>
                <a:cs typeface="Segoe UI" pitchFamily="34" charset="0"/>
              </a:rPr>
              <a:t>Wanthipa</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 has an upcoming meeting with a CEO to present an AI transformation plan. She uses Copilot to create a presentation outline and Copilot in PowerPoint to help generate the draft presentation.</a:t>
            </a:r>
            <a:endParaRPr kumimoji="0" lang="en-US" sz="900" b="0" i="0" u="none" strike="noStrike" kern="1200" cap="none" spc="0" normalizeH="0" baseline="0" noProof="0">
              <a:ln>
                <a:noFill/>
              </a:ln>
              <a:solidFill>
                <a:prstClr val="black"/>
              </a:solidFill>
              <a:effectLst/>
              <a:uLnTx/>
              <a:uFillTx/>
              <a:latin typeface="Segoe UI"/>
              <a:ea typeface="+mn-ea"/>
              <a:cs typeface="Segoe UI Semibold"/>
            </a:endParaRPr>
          </a:p>
        </p:txBody>
      </p:sp>
      <p:grpSp>
        <p:nvGrpSpPr>
          <p:cNvPr id="14" name="Group 13">
            <a:extLst>
              <a:ext uri="{FF2B5EF4-FFF2-40B4-BE49-F238E27FC236}">
                <a16:creationId xmlns:a16="http://schemas.microsoft.com/office/drawing/2014/main" id="{935236BD-A4BF-E10B-1588-7FF719E5E41D}"/>
              </a:ext>
            </a:extLst>
          </p:cNvPr>
          <p:cNvGrpSpPr/>
          <p:nvPr/>
        </p:nvGrpSpPr>
        <p:grpSpPr>
          <a:xfrm>
            <a:off x="7079132" y="2824340"/>
            <a:ext cx="2351135" cy="360000"/>
            <a:chOff x="588263" y="1217924"/>
            <a:chExt cx="2351135" cy="360000"/>
          </a:xfrm>
        </p:grpSpPr>
        <p:pic>
          <p:nvPicPr>
            <p:cNvPr id="15" name="Picture 14" descr="Zip Co logo SVG free download, id: 101874 - Brandlogos.net">
              <a:hlinkClick r:id="rId8"/>
              <a:extLst>
                <a:ext uri="{FF2B5EF4-FFF2-40B4-BE49-F238E27FC236}">
                  <a16:creationId xmlns:a16="http://schemas.microsoft.com/office/drawing/2014/main" id="{799095B2-DF7F-9EF4-68EF-74AFB9521D1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 name="TextBox 23">
              <a:extLst>
                <a:ext uri="{FF2B5EF4-FFF2-40B4-BE49-F238E27FC236}">
                  <a16:creationId xmlns:a16="http://schemas.microsoft.com/office/drawing/2014/main" id="{05AF6F3F-95B8-F4F8-22F8-D43ADF2BFBD2}"/>
                </a:ext>
                <a:ext uri="{C183D7F6-B498-43B3-948B-1728B52AA6E4}">
                  <adec:decorative xmlns:adec="http://schemas.microsoft.com/office/drawing/2017/decorative" val="0"/>
                </a:ext>
              </a:extLst>
            </p:cNvPr>
            <p:cNvSpPr txBox="1"/>
            <p:nvPr/>
          </p:nvSpPr>
          <p:spPr>
            <a:xfrm>
              <a:off x="1047214" y="127797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1</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5" name="Group 24">
            <a:extLst>
              <a:ext uri="{FF2B5EF4-FFF2-40B4-BE49-F238E27FC236}">
                <a16:creationId xmlns:a16="http://schemas.microsoft.com/office/drawing/2014/main" id="{E1773D5E-0AE2-95FA-0E04-DAE72242ED6A}"/>
              </a:ext>
            </a:extLst>
          </p:cNvPr>
          <p:cNvGrpSpPr/>
          <p:nvPr/>
        </p:nvGrpSpPr>
        <p:grpSpPr>
          <a:xfrm>
            <a:off x="7173414" y="5059522"/>
            <a:ext cx="2368026" cy="360000"/>
            <a:chOff x="3277688" y="1697756"/>
            <a:chExt cx="2368026" cy="360000"/>
          </a:xfrm>
        </p:grpSpPr>
        <p:pic>
          <p:nvPicPr>
            <p:cNvPr id="26" name="Picture 25">
              <a:extLst>
                <a:ext uri="{FF2B5EF4-FFF2-40B4-BE49-F238E27FC236}">
                  <a16:creationId xmlns:a16="http://schemas.microsoft.com/office/drawing/2014/main" id="{2354CA9C-3A33-BF4A-3242-32A123A2710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77688" y="1697756"/>
              <a:ext cx="360000" cy="360000"/>
            </a:xfrm>
            <a:prstGeom prst="ellipse">
              <a:avLst/>
            </a:prstGeom>
            <a:solidFill>
              <a:schemeClr val="bg1"/>
            </a:solidFill>
          </p:spPr>
        </p:pic>
        <p:sp>
          <p:nvSpPr>
            <p:cNvPr id="45" name="TextBox 44">
              <a:extLst>
                <a:ext uri="{FF2B5EF4-FFF2-40B4-BE49-F238E27FC236}">
                  <a16:creationId xmlns:a16="http://schemas.microsoft.com/office/drawing/2014/main" id="{BB3D6FEF-17B6-434B-5277-FC882F3F78AB}"/>
                </a:ext>
                <a:ext uri="{C183D7F6-B498-43B3-948B-1728B52AA6E4}">
                  <adec:decorative xmlns:adec="http://schemas.microsoft.com/office/drawing/2017/decorative" val="0"/>
                </a:ext>
              </a:extLst>
            </p:cNvPr>
            <p:cNvSpPr txBox="1"/>
            <p:nvPr/>
          </p:nvSpPr>
          <p:spPr>
            <a:xfrm>
              <a:off x="3753530"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6" name="Group 45">
            <a:extLst>
              <a:ext uri="{FF2B5EF4-FFF2-40B4-BE49-F238E27FC236}">
                <a16:creationId xmlns:a16="http://schemas.microsoft.com/office/drawing/2014/main" id="{257245B5-4043-AD6D-E16E-B8E182D45EA9}"/>
              </a:ext>
            </a:extLst>
          </p:cNvPr>
          <p:cNvGrpSpPr/>
          <p:nvPr/>
        </p:nvGrpSpPr>
        <p:grpSpPr>
          <a:xfrm>
            <a:off x="3954234" y="5111586"/>
            <a:ext cx="2351135" cy="360000"/>
            <a:chOff x="588263" y="4096916"/>
            <a:chExt cx="2351135" cy="360000"/>
          </a:xfrm>
        </p:grpSpPr>
        <p:pic>
          <p:nvPicPr>
            <p:cNvPr id="47" name="Picture 46">
              <a:extLst>
                <a:ext uri="{FF2B5EF4-FFF2-40B4-BE49-F238E27FC236}">
                  <a16:creationId xmlns:a16="http://schemas.microsoft.com/office/drawing/2014/main" id="{358CE994-92B5-3790-B15B-663481D1855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14987" t="-14987" r="-14987" b="-14987"/>
            <a:stretch/>
          </p:blipFill>
          <p:spPr>
            <a:xfrm>
              <a:off x="588263" y="4096916"/>
              <a:ext cx="360000" cy="360000"/>
            </a:xfrm>
            <a:prstGeom prst="ellipse">
              <a:avLst/>
            </a:prstGeom>
            <a:solidFill>
              <a:schemeClr val="bg1"/>
            </a:solidFill>
          </p:spPr>
        </p:pic>
        <p:sp>
          <p:nvSpPr>
            <p:cNvPr id="48" name="TextBox 47">
              <a:extLst>
                <a:ext uri="{FF2B5EF4-FFF2-40B4-BE49-F238E27FC236}">
                  <a16:creationId xmlns:a16="http://schemas.microsoft.com/office/drawing/2014/main" id="{2368E16D-4BA5-8D9E-16FA-EDC7E921BED3}"/>
                </a:ext>
                <a:ext uri="{C183D7F6-B498-43B3-948B-1728B52AA6E4}">
                  <adec:decorative xmlns:adec="http://schemas.microsoft.com/office/drawing/2017/decorative" val="0"/>
                </a:ext>
              </a:extLst>
            </p:cNvPr>
            <p:cNvSpPr txBox="1"/>
            <p:nvPr/>
          </p:nvSpPr>
          <p:spPr>
            <a:xfrm>
              <a:off x="1047214" y="419227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Whiteboard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9" name="Group 48">
            <a:extLst>
              <a:ext uri="{FF2B5EF4-FFF2-40B4-BE49-F238E27FC236}">
                <a16:creationId xmlns:a16="http://schemas.microsoft.com/office/drawing/2014/main" id="{12730AF3-CDD8-C978-9B0A-EF0750EB243D}"/>
              </a:ext>
            </a:extLst>
          </p:cNvPr>
          <p:cNvGrpSpPr/>
          <p:nvPr/>
        </p:nvGrpSpPr>
        <p:grpSpPr>
          <a:xfrm>
            <a:off x="518789" y="5101090"/>
            <a:ext cx="1080210" cy="360000"/>
            <a:chOff x="588263" y="1217924"/>
            <a:chExt cx="1080210" cy="360000"/>
          </a:xfrm>
        </p:grpSpPr>
        <p:pic>
          <p:nvPicPr>
            <p:cNvPr id="50" name="Picture 49" descr="Zip Co logo SVG free download, id: 101874 - Brandlogos.net">
              <a:hlinkClick r:id="rId8"/>
              <a:extLst>
                <a:ext uri="{FF2B5EF4-FFF2-40B4-BE49-F238E27FC236}">
                  <a16:creationId xmlns:a16="http://schemas.microsoft.com/office/drawing/2014/main" id="{B0323BA1-F1FD-5DE8-5475-5189F358C54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1" name="TextBox 50">
              <a:extLst>
                <a:ext uri="{FF2B5EF4-FFF2-40B4-BE49-F238E27FC236}">
                  <a16:creationId xmlns:a16="http://schemas.microsoft.com/office/drawing/2014/main" id="{62677BFE-42E5-7447-969C-F24D9D203DA9}"/>
                </a:ext>
                <a:ext uri="{C183D7F6-B498-43B3-948B-1728B52AA6E4}">
                  <adec:decorative xmlns:adec="http://schemas.microsoft.com/office/drawing/2017/decorative" val="0"/>
                </a:ext>
              </a:extLst>
            </p:cNvPr>
            <p:cNvSpPr txBox="1"/>
            <p:nvPr/>
          </p:nvSpPr>
          <p:spPr>
            <a:xfrm>
              <a:off x="1043555" y="1220043"/>
              <a:ext cx="624918"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1</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52" name="Group 51">
            <a:extLst>
              <a:ext uri="{FF2B5EF4-FFF2-40B4-BE49-F238E27FC236}">
                <a16:creationId xmlns:a16="http://schemas.microsoft.com/office/drawing/2014/main" id="{9FDBAF7D-16BA-6093-19B7-0ACA556AE410}"/>
              </a:ext>
            </a:extLst>
          </p:cNvPr>
          <p:cNvGrpSpPr/>
          <p:nvPr/>
        </p:nvGrpSpPr>
        <p:grpSpPr>
          <a:xfrm>
            <a:off x="1724235" y="5089366"/>
            <a:ext cx="1315841" cy="360000"/>
            <a:chOff x="588263" y="2177588"/>
            <a:chExt cx="1315841" cy="360000"/>
          </a:xfrm>
        </p:grpSpPr>
        <p:pic>
          <p:nvPicPr>
            <p:cNvPr id="135" name="Picture 134">
              <a:extLst>
                <a:ext uri="{FF2B5EF4-FFF2-40B4-BE49-F238E27FC236}">
                  <a16:creationId xmlns:a16="http://schemas.microsoft.com/office/drawing/2014/main" id="{48A4EAA3-7E70-AD7B-06B8-8953F58C6E1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36" name="TextBox 135">
              <a:extLst>
                <a:ext uri="{FF2B5EF4-FFF2-40B4-BE49-F238E27FC236}">
                  <a16:creationId xmlns:a16="http://schemas.microsoft.com/office/drawing/2014/main" id="{0BA5970E-CD34-D7AC-ECA6-AFC1C6BBD5F5}"/>
                </a:ext>
                <a:ext uri="{C183D7F6-B498-43B3-948B-1728B52AA6E4}">
                  <adec:decorative xmlns:adec="http://schemas.microsoft.com/office/drawing/2017/decorative" val="0"/>
                </a:ext>
              </a:extLst>
            </p:cNvPr>
            <p:cNvSpPr txBox="1"/>
            <p:nvPr/>
          </p:nvSpPr>
          <p:spPr>
            <a:xfrm>
              <a:off x="1047214" y="2188312"/>
              <a:ext cx="856890"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49467636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49">
            <a:extLst>
              <a:ext uri="{FF2B5EF4-FFF2-40B4-BE49-F238E27FC236}">
                <a16:creationId xmlns:a16="http://schemas.microsoft.com/office/drawing/2014/main" id="{6ECEF3DD-DAC4-C67F-60F6-FDD0A5A70FE7}"/>
              </a:ext>
            </a:extLst>
          </p:cNvPr>
          <p:cNvSpPr>
            <a:spLocks noGrp="1"/>
          </p:cNvSpPr>
          <p:nvPr>
            <p:ph type="title"/>
          </p:nvPr>
        </p:nvSpPr>
        <p:spPr>
          <a:xfrm>
            <a:off x="584200" y="387766"/>
            <a:ext cx="6704106" cy="526298"/>
          </a:xfrm>
        </p:spPr>
        <p:txBody>
          <a:bodyPr/>
          <a:lstStyle/>
          <a:p>
            <a:r>
              <a:rPr lang="en-US" sz="1800" noProof="0">
                <a:ln w="3175">
                  <a:noFill/>
                </a:ln>
                <a:ea typeface="+mn-ea"/>
                <a:cs typeface="Segoe UI" panose="020B0502040204020203" pitchFamily="34" charset="0"/>
              </a:rPr>
              <a:t>A day in the life of a Digital Sales Specialist at Microsoft</a:t>
            </a:r>
            <a:endParaRPr lang="en-US" noProof="0"/>
          </a:p>
        </p:txBody>
      </p:sp>
      <p:sp>
        <p:nvSpPr>
          <p:cNvPr id="233" name="Text Placeholder 124">
            <a:extLst>
              <a:ext uri="{FF2B5EF4-FFF2-40B4-BE49-F238E27FC236}">
                <a16:creationId xmlns:a16="http://schemas.microsoft.com/office/drawing/2014/main" id="{0B4A5FD3-25BD-7A34-74AB-4775698B6C6A}"/>
              </a:ext>
            </a:extLst>
          </p:cNvPr>
          <p:cNvSpPr>
            <a:spLocks noGrp="1"/>
          </p:cNvSpPr>
          <p:nvPr>
            <p:ph type="body" sz="quarter" idx="17"/>
          </p:nvPr>
        </p:nvSpPr>
        <p:spPr>
          <a:xfrm>
            <a:off x="6519863" y="520700"/>
            <a:ext cx="3598862" cy="169863"/>
          </a:xfrm>
        </p:spPr>
        <p:txBody>
          <a:bodyPr/>
          <a:lstStyle/>
          <a:p>
            <a:r>
              <a:rPr lang="en-US" noProof="0"/>
              <a:t>Microsoft 365 Copilot for Sales</a:t>
            </a:r>
            <a:endParaRPr lang="en-US" sz="800" i="1" noProof="0"/>
          </a:p>
        </p:txBody>
      </p:sp>
      <p:sp>
        <p:nvSpPr>
          <p:cNvPr id="234" name="Text Placeholder 22">
            <a:extLst>
              <a:ext uri="{FF2B5EF4-FFF2-40B4-BE49-F238E27FC236}">
                <a16:creationId xmlns:a16="http://schemas.microsoft.com/office/drawing/2014/main" id="{C1D5D784-E954-D1A1-10BB-0C256E92B136}"/>
              </a:ext>
            </a:extLst>
          </p:cNvPr>
          <p:cNvSpPr>
            <a:spLocks noGrp="1"/>
          </p:cNvSpPr>
          <p:nvPr>
            <p:ph type="body" sz="quarter" idx="37"/>
          </p:nvPr>
        </p:nvSpPr>
        <p:spPr>
          <a:xfrm>
            <a:off x="10429875" y="520700"/>
            <a:ext cx="1457325" cy="169277"/>
          </a:xfrm>
        </p:spPr>
        <p:txBody>
          <a:bodyPr/>
          <a:lstStyle/>
          <a:p>
            <a:r>
              <a:rPr lang="en-US" sz="1100" noProof="0"/>
              <a:t>Extend</a:t>
            </a:r>
          </a:p>
        </p:txBody>
      </p:sp>
      <p:sp>
        <p:nvSpPr>
          <p:cNvPr id="291" name="Text Placeholder 60">
            <a:extLst>
              <a:ext uri="{FF2B5EF4-FFF2-40B4-BE49-F238E27FC236}">
                <a16:creationId xmlns:a16="http://schemas.microsoft.com/office/drawing/2014/main" id="{CA1729E6-AB88-7198-7616-AD16F97AFAD5}"/>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292" name="Text Placeholder 61">
            <a:extLst>
              <a:ext uri="{FF2B5EF4-FFF2-40B4-BE49-F238E27FC236}">
                <a16:creationId xmlns:a16="http://schemas.microsoft.com/office/drawing/2014/main" id="{BCA3CDD9-F6B4-4C41-5522-B5EBB9701573}"/>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293" name="Text Placeholder 62">
            <a:extLst>
              <a:ext uri="{FF2B5EF4-FFF2-40B4-BE49-F238E27FC236}">
                <a16:creationId xmlns:a16="http://schemas.microsoft.com/office/drawing/2014/main" id="{A56B58E5-1027-A880-42C1-1C07AE1C16AB}"/>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sp>
        <p:nvSpPr>
          <p:cNvPr id="53" name="Rectangle: Rounded Corners 6">
            <a:extLst>
              <a:ext uri="{FF2B5EF4-FFF2-40B4-BE49-F238E27FC236}">
                <a16:creationId xmlns:a16="http://schemas.microsoft.com/office/drawing/2014/main" id="{479F9710-4F5F-B272-DEE1-17FD2A542658}"/>
              </a:ext>
              <a:ext uri="{C183D7F6-B498-43B3-948B-1728B52AA6E4}">
                <adec:decorative xmlns:adec="http://schemas.microsoft.com/office/drawing/2017/decorative" val="1"/>
              </a:ext>
            </a:extLst>
          </p:cNvPr>
          <p:cNvSpPr/>
          <p:nvPr/>
        </p:nvSpPr>
        <p:spPr bwMode="auto">
          <a:xfrm>
            <a:off x="518790" y="5690595"/>
            <a:ext cx="2834640" cy="64008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Provide a detailed summary</a:t>
            </a:r>
            <a:r>
              <a:rPr kumimoji="0" lang="en-US" sz="900" b="0" i="0" u="none" strike="noStrike" kern="0" cap="none" spc="0" normalizeH="0" baseline="0" noProof="0">
                <a:ln>
                  <a:noFill/>
                </a:ln>
                <a:solidFill>
                  <a:srgbClr val="1A1A1A"/>
                </a:solidFill>
                <a:effectLst/>
                <a:uLnTx/>
                <a:uFillTx/>
                <a:latin typeface="Segoe UI"/>
                <a:ea typeface="+mn-ea"/>
                <a:cs typeface="+mn-cs"/>
              </a:rPr>
              <a:t> of my meeting with [customer name] that took place today. Include outstanding questions from the conversation and recommendations for next steps.</a:t>
            </a:r>
          </a:p>
        </p:txBody>
      </p:sp>
      <p:sp>
        <p:nvSpPr>
          <p:cNvPr id="54" name="Rectangle: Rounded Corners 4">
            <a:extLst>
              <a:ext uri="{FF2B5EF4-FFF2-40B4-BE49-F238E27FC236}">
                <a16:creationId xmlns:a16="http://schemas.microsoft.com/office/drawing/2014/main" id="{862E8C08-7344-B724-41D0-5AC270796241}"/>
              </a:ext>
            </a:extLst>
          </p:cNvPr>
          <p:cNvSpPr/>
          <p:nvPr/>
        </p:nvSpPr>
        <p:spPr bwMode="auto">
          <a:xfrm>
            <a:off x="518791" y="4029376"/>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4:00 pm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5" name="TextBox 54">
            <a:extLst>
              <a:ext uri="{FF2B5EF4-FFF2-40B4-BE49-F238E27FC236}">
                <a16:creationId xmlns:a16="http://schemas.microsoft.com/office/drawing/2014/main" id="{4B0A5D52-4517-7870-2B91-8DACCC6CA6B5}"/>
              </a:ext>
            </a:extLst>
          </p:cNvPr>
          <p:cNvSpPr txBox="1"/>
          <p:nvPr/>
        </p:nvSpPr>
        <p:spPr>
          <a:xfrm>
            <a:off x="518789" y="4478275"/>
            <a:ext cx="3043201"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a:rPr>
              <a:t>Adam</a:t>
            </a:r>
            <a:r>
              <a:rPr kumimoji="0" lang="en-US" sz="900" b="0" i="0" u="none" strike="noStrike" kern="0" cap="none" spc="0" normalizeH="0" baseline="0" noProof="0">
                <a:ln>
                  <a:noFill/>
                </a:ln>
                <a:solidFill>
                  <a:srgbClr val="000000"/>
                </a:solidFill>
                <a:effectLst/>
                <a:uLnTx/>
                <a:uFillTx/>
                <a:latin typeface="Segoe UI"/>
                <a:cs typeface="Segoe UI" pitchFamily="34" charset="0"/>
              </a:rPr>
              <a:t> drafts a concise meeting summary detailing o</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utstanding questions and recommended next steps </a:t>
            </a:r>
            <a:r>
              <a:rPr kumimoji="0" lang="en-US" sz="900" b="0" i="0" u="none" strike="noStrike" kern="0" cap="none" spc="0" normalizeH="0" baseline="0" noProof="0">
                <a:ln>
                  <a:noFill/>
                </a:ln>
                <a:solidFill>
                  <a:srgbClr val="000000"/>
                </a:solidFill>
                <a:effectLst/>
                <a:uLnTx/>
                <a:uFillTx/>
                <a:latin typeface="Segoe UI"/>
                <a:cs typeface="Segoe UI" pitchFamily="34" charset="0"/>
              </a:rPr>
              <a:t>from their discussion. This ensures clear communication and sets the stage for future engagement.</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 </a:t>
            </a:r>
            <a:endParaRPr kumimoji="0" lang="en-US" sz="900" b="0" i="0" u="none" strike="noStrike" kern="0" cap="none" spc="0" normalizeH="0" baseline="0" noProof="0">
              <a:ln>
                <a:noFill/>
              </a:ln>
              <a:solidFill>
                <a:srgbClr val="000000"/>
              </a:solidFill>
              <a:effectLst/>
              <a:uLnTx/>
              <a:uFillTx/>
              <a:latin typeface="Segoe UI"/>
              <a:cs typeface="Segoe UI" pitchFamily="34" charset="0"/>
            </a:endParaRPr>
          </a:p>
        </p:txBody>
      </p:sp>
      <p:sp>
        <p:nvSpPr>
          <p:cNvPr id="56" name="Rectangle: Rounded Corners 6">
            <a:extLst>
              <a:ext uri="{FF2B5EF4-FFF2-40B4-BE49-F238E27FC236}">
                <a16:creationId xmlns:a16="http://schemas.microsoft.com/office/drawing/2014/main" id="{021B6B77-3B30-BF6B-B7F3-77E7EF88C7C2}"/>
              </a:ext>
              <a:ext uri="{C183D7F6-B498-43B3-948B-1728B52AA6E4}">
                <adec:decorative xmlns:adec="http://schemas.microsoft.com/office/drawing/2017/decorative" val="1"/>
              </a:ext>
            </a:extLst>
          </p:cNvPr>
          <p:cNvSpPr/>
          <p:nvPr/>
        </p:nvSpPr>
        <p:spPr bwMode="auto">
          <a:xfrm>
            <a:off x="3909455" y="5635510"/>
            <a:ext cx="2834640" cy="64008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Create a presentation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using the meeting prep document [ContosoMeetingPrep.docx]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 </a:t>
            </a:r>
            <a:endPar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57" name="Rectangle: Rounded Corners 7">
            <a:extLst>
              <a:ext uri="{FF2B5EF4-FFF2-40B4-BE49-F238E27FC236}">
                <a16:creationId xmlns:a16="http://schemas.microsoft.com/office/drawing/2014/main" id="{519402FC-12FE-307B-13AF-287612F4E760}"/>
              </a:ext>
            </a:extLst>
          </p:cNvPr>
          <p:cNvSpPr/>
          <p:nvPr/>
        </p:nvSpPr>
        <p:spPr bwMode="auto">
          <a:xfrm>
            <a:off x="7026870" y="4031538"/>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11:00 am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8" name="TextBox 57">
            <a:extLst>
              <a:ext uri="{FF2B5EF4-FFF2-40B4-BE49-F238E27FC236}">
                <a16:creationId xmlns:a16="http://schemas.microsoft.com/office/drawing/2014/main" id="{06FE6258-FC19-693C-BD42-C70A2BF15C55}"/>
              </a:ext>
            </a:extLst>
          </p:cNvPr>
          <p:cNvSpPr txBox="1"/>
          <p:nvPr/>
        </p:nvSpPr>
        <p:spPr>
          <a:xfrm>
            <a:off x="3766169" y="4505190"/>
            <a:ext cx="2898648"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a:rPr>
              <a:t>Adam</a:t>
            </a:r>
            <a:r>
              <a:rPr kumimoji="0" lang="en-US" sz="900" b="0" i="0" u="none" strike="noStrike" kern="0" cap="none" spc="0" normalizeH="0" baseline="0" noProof="0">
                <a:ln>
                  <a:noFill/>
                </a:ln>
                <a:solidFill>
                  <a:srgbClr val="1A1A1A"/>
                </a:solidFill>
                <a:effectLst/>
                <a:uLnTx/>
                <a:uFillTx/>
                <a:latin typeface="Segoe UI"/>
                <a:cs typeface="Segoe UI" pitchFamily="34" charset="0"/>
              </a:rPr>
              <a:t> uses the meeting preparation guide as a foundation to create a draft of a pitch deck for the meeting.</a:t>
            </a:r>
          </a:p>
        </p:txBody>
      </p:sp>
      <p:sp>
        <p:nvSpPr>
          <p:cNvPr id="59" name="Rectangle: Rounded Corners 6">
            <a:extLst>
              <a:ext uri="{FF2B5EF4-FFF2-40B4-BE49-F238E27FC236}">
                <a16:creationId xmlns:a16="http://schemas.microsoft.com/office/drawing/2014/main" id="{1E5742FB-E912-EC4B-112F-39DD7A9B08A5}"/>
              </a:ext>
              <a:ext uri="{C183D7F6-B498-43B3-948B-1728B52AA6E4}">
                <adec:decorative xmlns:adec="http://schemas.microsoft.com/office/drawing/2017/decorative" val="1"/>
              </a:ext>
            </a:extLst>
          </p:cNvPr>
          <p:cNvSpPr/>
          <p:nvPr/>
        </p:nvSpPr>
        <p:spPr bwMode="auto">
          <a:xfrm>
            <a:off x="518790" y="3060440"/>
            <a:ext cx="2834640" cy="668170"/>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Get me a detailed summary</a:t>
            </a:r>
            <a:r>
              <a:rPr kumimoji="0" lang="en-US" sz="900" b="0" i="0" u="none" strike="noStrike" kern="0" cap="none" spc="0" normalizeH="0" baseline="0" noProof="0">
                <a:ln>
                  <a:noFill/>
                </a:ln>
                <a:solidFill>
                  <a:srgbClr val="1A1A1A"/>
                </a:solidFill>
                <a:effectLst/>
                <a:uLnTx/>
                <a:uFillTx/>
                <a:latin typeface="Segoe UI"/>
                <a:ea typeface="+mn-ea"/>
                <a:cs typeface="+mn-cs"/>
              </a:rPr>
              <a:t> of all the email communication regarding AI with [customer name].</a:t>
            </a:r>
          </a:p>
        </p:txBody>
      </p:sp>
      <p:sp>
        <p:nvSpPr>
          <p:cNvPr id="60" name="TextBox 59">
            <a:extLst>
              <a:ext uri="{FF2B5EF4-FFF2-40B4-BE49-F238E27FC236}">
                <a16:creationId xmlns:a16="http://schemas.microsoft.com/office/drawing/2014/main" id="{9FB0DEEB-1813-0710-82B4-3EA25871EC3D}"/>
              </a:ext>
            </a:extLst>
          </p:cNvPr>
          <p:cNvSpPr txBox="1"/>
          <p:nvPr/>
        </p:nvSpPr>
        <p:spPr>
          <a:xfrm>
            <a:off x="518789" y="1990628"/>
            <a:ext cx="2896701" cy="445122"/>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a:rPr>
              <a:t>Adam</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 is gearing up to introduce a new Modern Work product to Contoso. Using Copilot, he reviews prior communication with the customer.</a:t>
            </a:r>
            <a:endParaRPr kumimoji="0" lang="en-US" sz="900" b="1" i="0" u="none" strike="noStrike" kern="1200" cap="none" spc="0" normalizeH="0" baseline="0" noProof="0">
              <a:ln>
                <a:noFill/>
              </a:ln>
              <a:solidFill>
                <a:srgbClr val="463668">
                  <a:lumMod val="60000"/>
                  <a:lumOff val="40000"/>
                </a:srgbClr>
              </a:solidFill>
              <a:effectLst/>
              <a:uLnTx/>
              <a:uFillTx/>
              <a:latin typeface="Segoe UI"/>
              <a:ea typeface="Segoe UI" pitchFamily="34" charset="0"/>
              <a:cs typeface="Segoe UI" pitchFamily="34" charset="0"/>
            </a:endParaRPr>
          </a:p>
        </p:txBody>
      </p:sp>
      <p:sp>
        <p:nvSpPr>
          <p:cNvPr id="61" name="Rectangle: Rounded Corners 11">
            <a:extLst>
              <a:ext uri="{FF2B5EF4-FFF2-40B4-BE49-F238E27FC236}">
                <a16:creationId xmlns:a16="http://schemas.microsoft.com/office/drawing/2014/main" id="{9D679C28-2955-26CA-FF17-DF30A584156C}"/>
              </a:ext>
            </a:extLst>
          </p:cNvPr>
          <p:cNvSpPr/>
          <p:nvPr/>
        </p:nvSpPr>
        <p:spPr bwMode="auto">
          <a:xfrm>
            <a:off x="518791" y="1572335"/>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8:00 am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2" name="Rectangle: Rounded Corners 6">
            <a:extLst>
              <a:ext uri="{FF2B5EF4-FFF2-40B4-BE49-F238E27FC236}">
                <a16:creationId xmlns:a16="http://schemas.microsoft.com/office/drawing/2014/main" id="{A6F3C38A-4AA6-BACF-5A19-7BAC2AF96D1E}"/>
              </a:ext>
              <a:ext uri="{C183D7F6-B498-43B3-948B-1728B52AA6E4}">
                <adec:decorative xmlns:adec="http://schemas.microsoft.com/office/drawing/2017/decorative" val="1"/>
              </a:ext>
            </a:extLst>
          </p:cNvPr>
          <p:cNvSpPr/>
          <p:nvPr/>
        </p:nvSpPr>
        <p:spPr bwMode="auto">
          <a:xfrm>
            <a:off x="3771626" y="3064212"/>
            <a:ext cx="2834640" cy="6681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Find information about [Customer name]</a:t>
            </a:r>
            <a:r>
              <a:rPr kumimoji="0" lang="en-US" sz="900" b="0" i="0" u="none" strike="noStrike" kern="0" cap="none" spc="0" normalizeH="0" baseline="0" noProof="0">
                <a:ln>
                  <a:noFill/>
                </a:ln>
                <a:solidFill>
                  <a:srgbClr val="1A1A1A"/>
                </a:solidFill>
                <a:effectLst/>
                <a:uLnTx/>
                <a:uFillTx/>
                <a:latin typeface="Segoe UI"/>
                <a:ea typeface="+mn-ea"/>
                <a:cs typeface="+mn-cs"/>
              </a:rPr>
              <a:t>. Highlight news articles that mention [Customer name] over the last two weeks.</a:t>
            </a:r>
          </a:p>
        </p:txBody>
      </p:sp>
      <p:sp>
        <p:nvSpPr>
          <p:cNvPr id="63" name="Rectangle: Rounded Corners 13">
            <a:extLst>
              <a:ext uri="{FF2B5EF4-FFF2-40B4-BE49-F238E27FC236}">
                <a16:creationId xmlns:a16="http://schemas.microsoft.com/office/drawing/2014/main" id="{02260A96-B758-351A-817A-58BF3A80C392}"/>
              </a:ext>
            </a:extLst>
          </p:cNvPr>
          <p:cNvSpPr/>
          <p:nvPr/>
        </p:nvSpPr>
        <p:spPr bwMode="auto">
          <a:xfrm>
            <a:off x="3772830" y="1572335"/>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8:15 am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28" name="TextBox 127">
            <a:extLst>
              <a:ext uri="{FF2B5EF4-FFF2-40B4-BE49-F238E27FC236}">
                <a16:creationId xmlns:a16="http://schemas.microsoft.com/office/drawing/2014/main" id="{761878E0-D3CB-03EE-FD2C-534147A03DB8}"/>
              </a:ext>
            </a:extLst>
          </p:cNvPr>
          <p:cNvSpPr txBox="1"/>
          <p:nvPr/>
        </p:nvSpPr>
        <p:spPr>
          <a:xfrm>
            <a:off x="3772830" y="1990628"/>
            <a:ext cx="2896698"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To be up to date with the latest news,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a:rPr>
              <a:t>Adam</a:t>
            </a:r>
            <a:r>
              <a:rPr kumimoji="0" lang="en-US" sz="900" b="0" i="0" u="none" strike="noStrike" kern="0" cap="none" spc="0" normalizeH="0" baseline="0" noProof="0">
                <a:ln>
                  <a:noFill/>
                </a:ln>
                <a:solidFill>
                  <a:srgbClr val="1A1A1A"/>
                </a:solidFill>
                <a:effectLst/>
                <a:uLnTx/>
                <a:uFillTx/>
                <a:latin typeface="Segoe UI"/>
                <a:cs typeface="Segoe UI" pitchFamily="34" charset="0"/>
              </a:rPr>
              <a:t> commands Copilot to compile information regarding the customer’s initiatives.</a:t>
            </a:r>
          </a:p>
        </p:txBody>
      </p:sp>
      <p:sp>
        <p:nvSpPr>
          <p:cNvPr id="129" name="Rectangle: Rounded Corners 15">
            <a:extLst>
              <a:ext uri="{FF2B5EF4-FFF2-40B4-BE49-F238E27FC236}">
                <a16:creationId xmlns:a16="http://schemas.microsoft.com/office/drawing/2014/main" id="{33063B09-8375-4E1D-49DF-F55D81399ECF}"/>
              </a:ext>
            </a:extLst>
          </p:cNvPr>
          <p:cNvSpPr/>
          <p:nvPr/>
        </p:nvSpPr>
        <p:spPr bwMode="auto">
          <a:xfrm>
            <a:off x="7026870" y="1572335"/>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9:00 am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0" name="Rectangle: Rounded Corners 6">
            <a:extLst>
              <a:ext uri="{FF2B5EF4-FFF2-40B4-BE49-F238E27FC236}">
                <a16:creationId xmlns:a16="http://schemas.microsoft.com/office/drawing/2014/main" id="{83BAE277-AF97-4495-4D12-DDFD685505D6}"/>
              </a:ext>
              <a:ext uri="{C183D7F6-B498-43B3-948B-1728B52AA6E4}">
                <adec:decorative xmlns:adec="http://schemas.microsoft.com/office/drawing/2017/decorative" val="1"/>
              </a:ext>
            </a:extLst>
          </p:cNvPr>
          <p:cNvSpPr/>
          <p:nvPr/>
        </p:nvSpPr>
        <p:spPr bwMode="auto">
          <a:xfrm>
            <a:off x="7020708" y="3179839"/>
            <a:ext cx="2834640" cy="6681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Write a short email </a:t>
            </a:r>
            <a:r>
              <a:rPr kumimoji="0" lang="en-US" sz="900" b="0" i="0" u="none" strike="noStrike" kern="0" cap="none" spc="0" normalizeH="0" baseline="0" noProof="0">
                <a:ln>
                  <a:noFill/>
                </a:ln>
                <a:solidFill>
                  <a:srgbClr val="1A1A1A"/>
                </a:solidFill>
                <a:effectLst/>
                <a:uLnTx/>
                <a:uFillTx/>
                <a:latin typeface="Segoe UI"/>
                <a:ea typeface="+mn-ea"/>
                <a:cs typeface="+mn-cs"/>
              </a:rPr>
              <a:t>to my client [customer name] to remind them about today's session. Show product information, and highlight excitement about the session.</a:t>
            </a:r>
          </a:p>
        </p:txBody>
      </p:sp>
      <p:sp>
        <p:nvSpPr>
          <p:cNvPr id="131" name="TextBox 130">
            <a:extLst>
              <a:ext uri="{FF2B5EF4-FFF2-40B4-BE49-F238E27FC236}">
                <a16:creationId xmlns:a16="http://schemas.microsoft.com/office/drawing/2014/main" id="{64487E76-4322-653A-FB21-66B2F8A23BB8}"/>
              </a:ext>
            </a:extLst>
          </p:cNvPr>
          <p:cNvSpPr txBox="1"/>
          <p:nvPr/>
        </p:nvSpPr>
        <p:spPr>
          <a:xfrm>
            <a:off x="7026867" y="1990628"/>
            <a:ext cx="2944911"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a:rPr>
              <a:t>Adam</a:t>
            </a:r>
            <a:r>
              <a:rPr kumimoji="0" lang="en-US" sz="900" b="0" i="0" u="none" strike="noStrike" kern="0" cap="none" spc="0" normalizeH="0" baseline="0" noProof="0">
                <a:ln>
                  <a:noFill/>
                </a:ln>
                <a:solidFill>
                  <a:srgbClr val="1A1A1A"/>
                </a:solidFill>
                <a:effectLst/>
                <a:uLnTx/>
                <a:uFillTx/>
                <a:latin typeface="Segoe UI"/>
                <a:cs typeface="Segoe UI" pitchFamily="34" charset="0"/>
              </a:rPr>
              <a:t> sends a reminder to his customer about the upcoming meeting, </a:t>
            </a:r>
            <a:r>
              <a:rPr kumimoji="0" lang="en-US" sz="900" b="0" i="0" u="none" strike="noStrike" kern="0" cap="none" spc="0" normalizeH="0" baseline="0" noProof="0">
                <a:ln>
                  <a:noFill/>
                </a:ln>
                <a:solidFill>
                  <a:srgbClr val="000000"/>
                </a:solidFill>
                <a:effectLst/>
                <a:uLnTx/>
                <a:uFillTx/>
                <a:latin typeface="Segoe UI"/>
                <a:cs typeface="Segoe UI" pitchFamily="34" charset="0"/>
              </a:rPr>
              <a:t>using C</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opilot for Sales </a:t>
            </a:r>
            <a:r>
              <a:rPr kumimoji="0" lang="en-US" sz="900" b="0" i="0" u="none" strike="noStrike" kern="0" cap="none" spc="0" normalizeH="0" baseline="0" noProof="0">
                <a:ln>
                  <a:noFill/>
                </a:ln>
                <a:solidFill>
                  <a:srgbClr val="000000"/>
                </a:solidFill>
                <a:effectLst/>
                <a:uLnTx/>
                <a:uFillTx/>
                <a:latin typeface="Segoe UI"/>
                <a:cs typeface="Segoe UI" pitchFamily="34" charset="0"/>
              </a:rPr>
              <a:t>to quickly draft his message, including</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 relevant product and pricing details from his CRM. </a:t>
            </a:r>
            <a:endParaRPr kumimoji="0" lang="en-US" sz="900" b="0" i="0" u="none" strike="noStrike" kern="0" cap="none" spc="0" normalizeH="0" baseline="0" noProof="0">
              <a:ln>
                <a:noFill/>
              </a:ln>
              <a:solidFill>
                <a:srgbClr val="000000"/>
              </a:solidFill>
              <a:effectLst/>
              <a:uLnTx/>
              <a:uFillTx/>
              <a:latin typeface="Segoe UI"/>
              <a:cs typeface="Segoe UI" pitchFamily="34" charset="0"/>
            </a:endParaRPr>
          </a:p>
        </p:txBody>
      </p:sp>
      <p:sp>
        <p:nvSpPr>
          <p:cNvPr id="132" name="Rectangle: Rounded Corners 6">
            <a:extLst>
              <a:ext uri="{FF2B5EF4-FFF2-40B4-BE49-F238E27FC236}">
                <a16:creationId xmlns:a16="http://schemas.microsoft.com/office/drawing/2014/main" id="{D8B214B5-8320-76D8-52CC-D0FAD24EBDF3}"/>
              </a:ext>
              <a:ext uri="{C183D7F6-B498-43B3-948B-1728B52AA6E4}">
                <adec:decorative xmlns:adec="http://schemas.microsoft.com/office/drawing/2017/decorative" val="1"/>
              </a:ext>
            </a:extLst>
          </p:cNvPr>
          <p:cNvSpPr/>
          <p:nvPr/>
        </p:nvSpPr>
        <p:spPr bwMode="auto">
          <a:xfrm>
            <a:off x="7056337" y="5706400"/>
            <a:ext cx="2834640" cy="4810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10" normalizeH="0" baseline="0" noProof="0">
                <a:ln>
                  <a:noFill/>
                </a:ln>
                <a:solidFill>
                  <a:srgbClr val="1A1A1A"/>
                </a:solidFill>
                <a:effectLst/>
                <a:uLnTx/>
                <a:uFillTx/>
                <a:latin typeface="Segoe UI"/>
                <a:ea typeface="+mn-ea"/>
                <a:cs typeface="+mn-cs"/>
              </a:rPr>
              <a:t>Create a meeting preparation document </a:t>
            </a:r>
            <a:r>
              <a:rPr kumimoji="0" lang="en-US" sz="900" b="0" i="0" u="none" strike="noStrike" kern="0" cap="none" spc="-10" normalizeH="0" baseline="0" noProof="0">
                <a:ln>
                  <a:noFill/>
                </a:ln>
                <a:solidFill>
                  <a:srgbClr val="1A1A1A"/>
                </a:solidFill>
                <a:effectLst/>
                <a:uLnTx/>
                <a:uFillTx/>
                <a:latin typeface="Segoe UI"/>
                <a:ea typeface="+mn-ea"/>
                <a:cs typeface="+mn-cs"/>
              </a:rPr>
              <a:t>for [customer name], including relevant details from the open opportunity. </a:t>
            </a:r>
          </a:p>
        </p:txBody>
      </p:sp>
      <p:sp>
        <p:nvSpPr>
          <p:cNvPr id="133" name="Rectangle: Rounded Corners 19">
            <a:extLst>
              <a:ext uri="{FF2B5EF4-FFF2-40B4-BE49-F238E27FC236}">
                <a16:creationId xmlns:a16="http://schemas.microsoft.com/office/drawing/2014/main" id="{16FD4AF9-E964-6151-3804-44E69FE751AB}"/>
              </a:ext>
            </a:extLst>
          </p:cNvPr>
          <p:cNvSpPr/>
          <p:nvPr/>
        </p:nvSpPr>
        <p:spPr bwMode="auto">
          <a:xfrm>
            <a:off x="3766169" y="4046274"/>
            <a:ext cx="984306" cy="343994"/>
          </a:xfrm>
          <a:prstGeom prst="roundRect">
            <a:avLst>
              <a:gd name="adj" fmla="val 50000"/>
            </a:avLst>
          </a:prstGeom>
          <a:gradFill flip="none" rotWithShape="1">
            <a:gsLst>
              <a:gs pos="71000">
                <a:srgbClr val="0078D4"/>
              </a:gs>
              <a:gs pos="0">
                <a:srgbClr val="C03BC4"/>
              </a:gs>
            </a:gsLst>
            <a:lin ang="13500000" scaled="1"/>
            <a:tileRect/>
          </a:gradFill>
          <a:ln>
            <a:noFill/>
            <a:headEnd type="none" w="med" len="med"/>
            <a:tailEnd type="none" w="med" len="med"/>
          </a:ln>
          <a:effectLst>
            <a:outerShdw blurRad="1270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新細明體" panose="02020500000000000000" pitchFamily="18" charset="-120"/>
                <a:cs typeface="Segoe UI" pitchFamily="34" charset="0"/>
              </a:rPr>
              <a:t>2:00 pm</a:t>
            </a:r>
            <a:endPar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4" name="TextBox 133">
            <a:extLst>
              <a:ext uri="{FF2B5EF4-FFF2-40B4-BE49-F238E27FC236}">
                <a16:creationId xmlns:a16="http://schemas.microsoft.com/office/drawing/2014/main" id="{D0355FCF-59CD-4339-FD9E-5BDFC86A7FAE}"/>
              </a:ext>
            </a:extLst>
          </p:cNvPr>
          <p:cNvSpPr txBox="1"/>
          <p:nvPr/>
        </p:nvSpPr>
        <p:spPr>
          <a:xfrm>
            <a:off x="7075079" y="4510566"/>
            <a:ext cx="2896700"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a:rPr>
              <a:t>Adam</a:t>
            </a:r>
            <a:r>
              <a:rPr kumimoji="0" lang="en-US" sz="900" b="0" i="0" u="none" strike="noStrike" kern="0" cap="none" spc="0" normalizeH="0" baseline="0" noProof="0">
                <a:ln>
                  <a:noFill/>
                </a:ln>
                <a:solidFill>
                  <a:srgbClr val="1A1A1A"/>
                </a:solidFill>
                <a:effectLst/>
                <a:uLnTx/>
                <a:uFillTx/>
                <a:latin typeface="Segoe UI"/>
                <a:cs typeface="Segoe UI" pitchFamily="34" charset="0"/>
              </a:rPr>
              <a:t> generates a meeting prep document, including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S Mincho" panose="02020609040205080304" pitchFamily="49" charset="-128"/>
                <a:cs typeface="Segoe UI" pitchFamily="34" charset="0"/>
              </a:rPr>
              <a:t>participant details, an opportunity summary, recent meeting insights, email summaries and related CRM records so the team is prepared going into the call. </a:t>
            </a:r>
            <a:endParaRPr kumimoji="0" lang="en-US" sz="900" b="0" i="0" u="none" strike="noStrike" kern="0" cap="none" spc="0" normalizeH="0" baseline="0" noProof="0">
              <a:ln>
                <a:noFill/>
              </a:ln>
              <a:solidFill>
                <a:srgbClr val="1A1A1A"/>
              </a:solidFill>
              <a:effectLst/>
              <a:uLnTx/>
              <a:uFillTx/>
              <a:latin typeface="Segoe UI"/>
              <a:cs typeface="Segoe UI" pitchFamily="34" charset="0"/>
            </a:endParaRPr>
          </a:p>
        </p:txBody>
      </p:sp>
      <p:pic>
        <p:nvPicPr>
          <p:cNvPr id="172" name="Picture 171" descr="A person with a beard smiling&#10;&#10;Description automatically generated">
            <a:extLst>
              <a:ext uri="{FF2B5EF4-FFF2-40B4-BE49-F238E27FC236}">
                <a16:creationId xmlns:a16="http://schemas.microsoft.com/office/drawing/2014/main" id="{2408EC16-2F7F-D72D-539A-5EF4E528F303}"/>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10000" b="99500" l="10000" r="97875">
                        <a14:foregroundMark x1="37875" y1="87250" x2="81375" y2="99125"/>
                        <a14:foregroundMark x1="81375" y1="99125" x2="50125" y2="84250"/>
                        <a14:foregroundMark x1="50125" y1="84250" x2="48125" y2="85250"/>
                        <a14:foregroundMark x1="86750" y1="89375" x2="90750" y2="91375"/>
                        <a14:foregroundMark x1="96875" y1="92375" x2="94875" y2="90375"/>
                        <a14:foregroundMark x1="77625" y1="83250" x2="71500" y2="85250"/>
                        <a14:foregroundMark x1="69375" y1="79125" x2="76500" y2="81250"/>
                        <a14:foregroundMark x1="68375" y1="86250" x2="97875" y2="89375"/>
                        <a14:foregroundMark x1="69375" y1="82250" x2="83625" y2="88375"/>
                        <a14:foregroundMark x1="69375" y1="73125" x2="64375" y2="74125"/>
                        <a14:foregroundMark x1="21625" y1="91375" x2="18625" y2="99500"/>
                        <a14:foregroundMark x1="27750" y1="20250" x2="32875" y2="12125"/>
                        <a14:foregroundMark x1="24750" y1="27375" x2="22625" y2="23250"/>
                      </a14:backgroundRemoval>
                    </a14:imgEffect>
                  </a14:imgLayer>
                </a14:imgProps>
              </a:ext>
              <a:ext uri="{28A0092B-C50C-407E-A947-70E740481C1C}">
                <a14:useLocalDpi xmlns:a14="http://schemas.microsoft.com/office/drawing/2010/main"/>
              </a:ext>
            </a:extLst>
          </a:blip>
          <a:stretch>
            <a:fillRect/>
          </a:stretch>
        </p:blipFill>
        <p:spPr>
          <a:xfrm>
            <a:off x="9370692" y="3629869"/>
            <a:ext cx="3226208" cy="3226208"/>
          </a:xfrm>
          <a:prstGeom prst="rect">
            <a:avLst/>
          </a:prstGeom>
        </p:spPr>
      </p:pic>
      <p:sp>
        <p:nvSpPr>
          <p:cNvPr id="199" name="TextBox 198">
            <a:extLst>
              <a:ext uri="{FF2B5EF4-FFF2-40B4-BE49-F238E27FC236}">
                <a16:creationId xmlns:a16="http://schemas.microsoft.com/office/drawing/2014/main" id="{5BD75DE8-A857-E681-90D4-BBC827DA04B2}"/>
              </a:ext>
            </a:extLst>
          </p:cNvPr>
          <p:cNvSpPr txBox="1"/>
          <p:nvPr/>
        </p:nvSpPr>
        <p:spPr>
          <a:xfrm>
            <a:off x="10308321" y="2122959"/>
            <a:ext cx="1287417" cy="8617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Adam </a:t>
            </a: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Digital Sales Specialist</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200" name="Graphic 199">
            <a:extLst>
              <a:ext uri="{FF2B5EF4-FFF2-40B4-BE49-F238E27FC236}">
                <a16:creationId xmlns:a16="http://schemas.microsoft.com/office/drawing/2014/main" id="{6F8C65FE-B954-765B-C5EB-A754A642DDB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0814634" y="3179840"/>
            <a:ext cx="274790" cy="274790"/>
          </a:xfrm>
          <a:prstGeom prst="rect">
            <a:avLst/>
          </a:prstGeom>
        </p:spPr>
      </p:pic>
      <p:sp>
        <p:nvSpPr>
          <p:cNvPr id="2" name="Rectangle: Rounded Corners 6">
            <a:extLst>
              <a:ext uri="{FF2B5EF4-FFF2-40B4-BE49-F238E27FC236}">
                <a16:creationId xmlns:a16="http://schemas.microsoft.com/office/drawing/2014/main" id="{51C88736-F319-9F6E-2CCB-600EC7DB5593}"/>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1A5201CA-2501-B11F-683D-C56E79EAE49F}"/>
              </a:ext>
            </a:extLst>
          </p:cNvPr>
          <p:cNvGrpSpPr/>
          <p:nvPr/>
        </p:nvGrpSpPr>
        <p:grpSpPr>
          <a:xfrm>
            <a:off x="1286540" y="1134767"/>
            <a:ext cx="1571031" cy="216000"/>
            <a:chOff x="1372194" y="969899"/>
            <a:chExt cx="1571031" cy="216000"/>
          </a:xfrm>
        </p:grpSpPr>
        <p:sp>
          <p:nvSpPr>
            <p:cNvPr id="16" name="Rectangle: Rounded Corners 6">
              <a:extLst>
                <a:ext uri="{FF2B5EF4-FFF2-40B4-BE49-F238E27FC236}">
                  <a16:creationId xmlns:a16="http://schemas.microsoft.com/office/drawing/2014/main" id="{BB69BDF6-13B0-43F5-584B-0DCD8DECAADE}"/>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~5 hours per week</a:t>
              </a:r>
            </a:p>
          </p:txBody>
        </p:sp>
        <p:pic>
          <p:nvPicPr>
            <p:cNvPr id="17" name="Graphic 16">
              <a:extLst>
                <a:ext uri="{FF2B5EF4-FFF2-40B4-BE49-F238E27FC236}">
                  <a16:creationId xmlns:a16="http://schemas.microsoft.com/office/drawing/2014/main" id="{75C0BFE9-0DBC-F636-666E-8DD083FD03B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21924" y="1005899"/>
              <a:ext cx="144000" cy="144000"/>
            </a:xfrm>
            <a:prstGeom prst="rect">
              <a:avLst/>
            </a:prstGeom>
          </p:spPr>
        </p:pic>
      </p:grpSp>
      <p:grpSp>
        <p:nvGrpSpPr>
          <p:cNvPr id="18" name="Group 17">
            <a:extLst>
              <a:ext uri="{FF2B5EF4-FFF2-40B4-BE49-F238E27FC236}">
                <a16:creationId xmlns:a16="http://schemas.microsoft.com/office/drawing/2014/main" id="{8F663D99-7B94-EC8A-D87C-D28EDDEFF464}"/>
              </a:ext>
            </a:extLst>
          </p:cNvPr>
          <p:cNvGrpSpPr/>
          <p:nvPr/>
        </p:nvGrpSpPr>
        <p:grpSpPr>
          <a:xfrm>
            <a:off x="5897724" y="1134767"/>
            <a:ext cx="2673696" cy="216000"/>
            <a:chOff x="6323715" y="969899"/>
            <a:chExt cx="2673696" cy="216000"/>
          </a:xfrm>
        </p:grpSpPr>
        <p:sp>
          <p:nvSpPr>
            <p:cNvPr id="19" name="Rectangle: Rounded Corners 6">
              <a:extLst>
                <a:ext uri="{FF2B5EF4-FFF2-40B4-BE49-F238E27FC236}">
                  <a16:creationId xmlns:a16="http://schemas.microsoft.com/office/drawing/2014/main" id="{9B0BABDE-60E1-0E5C-96D6-66A0F0C5722C}"/>
                </a:ext>
                <a:ext uri="{C183D7F6-B498-43B3-948B-1728B52AA6E4}">
                  <adec:decorative xmlns:adec="http://schemas.microsoft.com/office/drawing/2017/decorative" val="1"/>
                </a:ext>
              </a:extLst>
            </p:cNvPr>
            <p:cNvSpPr/>
            <p:nvPr/>
          </p:nvSpPr>
          <p:spPr bwMode="auto">
            <a:xfrm>
              <a:off x="6323715" y="969899"/>
              <a:ext cx="26736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Better communication with colleagues</a:t>
              </a:r>
            </a:p>
          </p:txBody>
        </p:sp>
        <p:pic>
          <p:nvPicPr>
            <p:cNvPr id="20" name="Graphic 19">
              <a:extLst>
                <a:ext uri="{FF2B5EF4-FFF2-40B4-BE49-F238E27FC236}">
                  <a16:creationId xmlns:a16="http://schemas.microsoft.com/office/drawing/2014/main" id="{DE55B848-9CBE-7CD8-B6BE-42B01F37AA7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59831" y="1005899"/>
              <a:ext cx="144000" cy="144000"/>
            </a:xfrm>
            <a:prstGeom prst="rect">
              <a:avLst/>
            </a:prstGeom>
          </p:spPr>
        </p:pic>
      </p:grpSp>
      <p:grpSp>
        <p:nvGrpSpPr>
          <p:cNvPr id="21" name="Group 20">
            <a:extLst>
              <a:ext uri="{FF2B5EF4-FFF2-40B4-BE49-F238E27FC236}">
                <a16:creationId xmlns:a16="http://schemas.microsoft.com/office/drawing/2014/main" id="{339B0A09-ECB9-B0D7-9979-B5E7F5BECE18}"/>
              </a:ext>
            </a:extLst>
          </p:cNvPr>
          <p:cNvGrpSpPr/>
          <p:nvPr/>
        </p:nvGrpSpPr>
        <p:grpSpPr>
          <a:xfrm>
            <a:off x="2908241" y="1134766"/>
            <a:ext cx="2901347" cy="229387"/>
            <a:chOff x="3133720" y="969898"/>
            <a:chExt cx="2901347" cy="229387"/>
          </a:xfrm>
        </p:grpSpPr>
        <p:sp>
          <p:nvSpPr>
            <p:cNvPr id="22" name="Rectangle: Rounded Corners 6">
              <a:extLst>
                <a:ext uri="{FF2B5EF4-FFF2-40B4-BE49-F238E27FC236}">
                  <a16:creationId xmlns:a16="http://schemas.microsoft.com/office/drawing/2014/main" id="{A49FBBBA-4E29-F498-AD8E-F6C7B4647188}"/>
                </a:ext>
                <a:ext uri="{C183D7F6-B498-43B3-948B-1728B52AA6E4}">
                  <adec:decorative xmlns:adec="http://schemas.microsoft.com/office/drawing/2017/decorative" val="1"/>
                </a:ext>
              </a:extLst>
            </p:cNvPr>
            <p:cNvSpPr/>
            <p:nvPr/>
          </p:nvSpPr>
          <p:spPr bwMode="auto">
            <a:xfrm>
              <a:off x="3133720" y="969898"/>
              <a:ext cx="2901347" cy="229387"/>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and new initiatives</a:t>
              </a:r>
            </a:p>
          </p:txBody>
        </p:sp>
        <p:pic>
          <p:nvPicPr>
            <p:cNvPr id="23" name="Graphic 22">
              <a:extLst>
                <a:ext uri="{FF2B5EF4-FFF2-40B4-BE49-F238E27FC236}">
                  <a16:creationId xmlns:a16="http://schemas.microsoft.com/office/drawing/2014/main" id="{74F6C5CB-7E6C-7341-3A6D-CA4C856E4CE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93555" y="1005899"/>
              <a:ext cx="144000" cy="144000"/>
            </a:xfrm>
            <a:prstGeom prst="rect">
              <a:avLst/>
            </a:prstGeom>
          </p:spPr>
        </p:pic>
      </p:grpSp>
      <p:grpSp>
        <p:nvGrpSpPr>
          <p:cNvPr id="27" name="Group 26">
            <a:extLst>
              <a:ext uri="{FF2B5EF4-FFF2-40B4-BE49-F238E27FC236}">
                <a16:creationId xmlns:a16="http://schemas.microsoft.com/office/drawing/2014/main" id="{757654DB-CADF-EDD5-962D-480F1E406F2B}"/>
              </a:ext>
            </a:extLst>
          </p:cNvPr>
          <p:cNvGrpSpPr/>
          <p:nvPr/>
        </p:nvGrpSpPr>
        <p:grpSpPr>
          <a:xfrm>
            <a:off x="691414" y="2761669"/>
            <a:ext cx="2351135" cy="360000"/>
            <a:chOff x="588263" y="1217924"/>
            <a:chExt cx="2351135" cy="360000"/>
          </a:xfrm>
        </p:grpSpPr>
        <p:pic>
          <p:nvPicPr>
            <p:cNvPr id="28" name="Picture 27" descr="Zip Co logo SVG free download, id: 101874 - Brandlogos.net">
              <a:hlinkClick r:id="rId12"/>
              <a:extLst>
                <a:ext uri="{FF2B5EF4-FFF2-40B4-BE49-F238E27FC236}">
                  <a16:creationId xmlns:a16="http://schemas.microsoft.com/office/drawing/2014/main" id="{3079A0EF-A132-8F5F-B304-861FFB9692F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 name="TextBox 28">
              <a:extLst>
                <a:ext uri="{FF2B5EF4-FFF2-40B4-BE49-F238E27FC236}">
                  <a16:creationId xmlns:a16="http://schemas.microsoft.com/office/drawing/2014/main" id="{3DDDA862-4D44-7769-316F-A5B67BBCA82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30" name="Group 29">
            <a:extLst>
              <a:ext uri="{FF2B5EF4-FFF2-40B4-BE49-F238E27FC236}">
                <a16:creationId xmlns:a16="http://schemas.microsoft.com/office/drawing/2014/main" id="{96FAF037-E95D-0CD2-4653-DBCF51B6FECD}"/>
              </a:ext>
            </a:extLst>
          </p:cNvPr>
          <p:cNvGrpSpPr/>
          <p:nvPr/>
        </p:nvGrpSpPr>
        <p:grpSpPr>
          <a:xfrm>
            <a:off x="3954012" y="2780106"/>
            <a:ext cx="2351135" cy="360000"/>
            <a:chOff x="588263" y="1217924"/>
            <a:chExt cx="2351135" cy="360000"/>
          </a:xfrm>
        </p:grpSpPr>
        <p:pic>
          <p:nvPicPr>
            <p:cNvPr id="31" name="Picture 30" descr="Zip Co logo SVG free download, id: 101874 - Brandlogos.net">
              <a:hlinkClick r:id="rId12"/>
              <a:extLst>
                <a:ext uri="{FF2B5EF4-FFF2-40B4-BE49-F238E27FC236}">
                  <a16:creationId xmlns:a16="http://schemas.microsoft.com/office/drawing/2014/main" id="{4DB63D3A-0261-BFDC-FE9E-370F2EEF850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2" name="TextBox 31">
              <a:extLst>
                <a:ext uri="{FF2B5EF4-FFF2-40B4-BE49-F238E27FC236}">
                  <a16:creationId xmlns:a16="http://schemas.microsoft.com/office/drawing/2014/main" id="{28E672B1-4C95-C29B-EB8D-DEA55640E31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33" name="Group 32">
            <a:extLst>
              <a:ext uri="{FF2B5EF4-FFF2-40B4-BE49-F238E27FC236}">
                <a16:creationId xmlns:a16="http://schemas.microsoft.com/office/drawing/2014/main" id="{75EAAB3A-4DF0-AC62-E390-4D193DE04A29}"/>
              </a:ext>
            </a:extLst>
          </p:cNvPr>
          <p:cNvGrpSpPr/>
          <p:nvPr/>
        </p:nvGrpSpPr>
        <p:grpSpPr>
          <a:xfrm>
            <a:off x="718744" y="5239051"/>
            <a:ext cx="2351135" cy="360000"/>
            <a:chOff x="588263" y="3617084"/>
            <a:chExt cx="2351135" cy="360000"/>
          </a:xfrm>
        </p:grpSpPr>
        <p:pic>
          <p:nvPicPr>
            <p:cNvPr id="34" name="Picture 33">
              <a:extLst>
                <a:ext uri="{FF2B5EF4-FFF2-40B4-BE49-F238E27FC236}">
                  <a16:creationId xmlns:a16="http://schemas.microsoft.com/office/drawing/2014/main" id="{CBAC86AE-CD1C-737B-18B8-04BF6115874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5" name="TextBox 34">
              <a:extLst>
                <a:ext uri="{FF2B5EF4-FFF2-40B4-BE49-F238E27FC236}">
                  <a16:creationId xmlns:a16="http://schemas.microsoft.com/office/drawing/2014/main" id="{7CEAA0B8-DE7E-97A9-226D-65F868258E01}"/>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grpSp>
      <p:grpSp>
        <p:nvGrpSpPr>
          <p:cNvPr id="36" name="Group 35">
            <a:extLst>
              <a:ext uri="{FF2B5EF4-FFF2-40B4-BE49-F238E27FC236}">
                <a16:creationId xmlns:a16="http://schemas.microsoft.com/office/drawing/2014/main" id="{BA08DFFC-0196-B9C1-DE30-2CC9D2008F17}"/>
              </a:ext>
            </a:extLst>
          </p:cNvPr>
          <p:cNvGrpSpPr/>
          <p:nvPr/>
        </p:nvGrpSpPr>
        <p:grpSpPr>
          <a:xfrm>
            <a:off x="3947719" y="5239051"/>
            <a:ext cx="2351135" cy="360000"/>
            <a:chOff x="588263" y="2177588"/>
            <a:chExt cx="2351135" cy="360000"/>
          </a:xfrm>
        </p:grpSpPr>
        <p:pic>
          <p:nvPicPr>
            <p:cNvPr id="37" name="Picture 36">
              <a:extLst>
                <a:ext uri="{FF2B5EF4-FFF2-40B4-BE49-F238E27FC236}">
                  <a16:creationId xmlns:a16="http://schemas.microsoft.com/office/drawing/2014/main" id="{FE6C9A46-82B1-0F00-3EBE-17ED78B1D9F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8" name="TextBox 37">
              <a:extLst>
                <a:ext uri="{FF2B5EF4-FFF2-40B4-BE49-F238E27FC236}">
                  <a16:creationId xmlns:a16="http://schemas.microsoft.com/office/drawing/2014/main" id="{54AC1457-CD02-15CC-100E-226FAB3E0EBE}"/>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9" name="Group 38">
            <a:extLst>
              <a:ext uri="{FF2B5EF4-FFF2-40B4-BE49-F238E27FC236}">
                <a16:creationId xmlns:a16="http://schemas.microsoft.com/office/drawing/2014/main" id="{96748612-3BE9-851C-8337-A409471983D9}"/>
              </a:ext>
            </a:extLst>
          </p:cNvPr>
          <p:cNvGrpSpPr/>
          <p:nvPr/>
        </p:nvGrpSpPr>
        <p:grpSpPr>
          <a:xfrm>
            <a:off x="7198028" y="5239051"/>
            <a:ext cx="2351135" cy="360000"/>
            <a:chOff x="588263" y="2657420"/>
            <a:chExt cx="2351135" cy="360000"/>
          </a:xfrm>
        </p:grpSpPr>
        <p:pic>
          <p:nvPicPr>
            <p:cNvPr id="40" name="Picture 39">
              <a:extLst>
                <a:ext uri="{FF2B5EF4-FFF2-40B4-BE49-F238E27FC236}">
                  <a16:creationId xmlns:a16="http://schemas.microsoft.com/office/drawing/2014/main" id="{A7544E24-FFD4-F826-B1B9-5A8AA2C074C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1" name="TextBox 40">
              <a:extLst>
                <a:ext uri="{FF2B5EF4-FFF2-40B4-BE49-F238E27FC236}">
                  <a16:creationId xmlns:a16="http://schemas.microsoft.com/office/drawing/2014/main" id="{26D21179-8DC9-ED26-0126-BC12765C2FA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C969C1E7-0B59-FD49-0BA3-158F19D98A21}"/>
              </a:ext>
            </a:extLst>
          </p:cNvPr>
          <p:cNvGrpSpPr/>
          <p:nvPr/>
        </p:nvGrpSpPr>
        <p:grpSpPr>
          <a:xfrm>
            <a:off x="7214794" y="2721252"/>
            <a:ext cx="2351135" cy="360000"/>
            <a:chOff x="588263" y="1697756"/>
            <a:chExt cx="2351135" cy="360000"/>
          </a:xfrm>
        </p:grpSpPr>
        <p:pic>
          <p:nvPicPr>
            <p:cNvPr id="43" name="Picture 42">
              <a:extLst>
                <a:ext uri="{FF2B5EF4-FFF2-40B4-BE49-F238E27FC236}">
                  <a16:creationId xmlns:a16="http://schemas.microsoft.com/office/drawing/2014/main" id="{DCB2A238-309C-F7C4-65F3-363C4CDE857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4" name="TextBox 43">
              <a:extLst>
                <a:ext uri="{FF2B5EF4-FFF2-40B4-BE49-F238E27FC236}">
                  <a16:creationId xmlns:a16="http://schemas.microsoft.com/office/drawing/2014/main" id="{12C1880B-C01F-ACB6-E4CD-D5D044A3725B}"/>
                </a:ext>
                <a:ext uri="{C183D7F6-B498-43B3-948B-1728B52AA6E4}">
                  <adec:decorative xmlns:adec="http://schemas.microsoft.com/office/drawing/2017/decorative" val="0"/>
                </a:ext>
              </a:extLst>
            </p:cNvPr>
            <p:cNvSpPr txBox="1"/>
            <p:nvPr/>
          </p:nvSpPr>
          <p:spPr>
            <a:xfrm>
              <a:off x="1047214" y="1723868"/>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grpSp>
    </p:spTree>
    <p:extLst>
      <p:ext uri="{BB962C8B-B14F-4D97-AF65-F5344CB8AC3E}">
        <p14:creationId xmlns:p14="http://schemas.microsoft.com/office/powerpoint/2010/main" val="4219444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Sales</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descr="A woman on a headset speaking to a customer">
            <a:extLst>
              <a:ext uri="{FF2B5EF4-FFF2-40B4-BE49-F238E27FC236}">
                <a16:creationId xmlns:a16="http://schemas.microsoft.com/office/drawing/2014/main" id="{BFC7CC51-9A74-7BE0-ED5B-16DA327D13FA}"/>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3" name="Graphic 2">
            <a:hlinkClick r:id="rId4"/>
            <a:extLst>
              <a:ext uri="{FF2B5EF4-FFF2-40B4-BE49-F238E27FC236}">
                <a16:creationId xmlns:a16="http://schemas.microsoft.com/office/drawing/2014/main" id="{C89E9D99-8AC2-D20A-2129-7BBFACFC6AF9}"/>
              </a:ext>
            </a:extLst>
          </p:cNvPr>
          <p:cNvSpPr/>
          <p:nvPr/>
        </p:nvSpPr>
        <p:spPr>
          <a:xfrm>
            <a:off x="2198300" y="401163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23940181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pic>
        <p:nvPicPr>
          <p:cNvPr id="3" name="Picture 2" descr="A group of people sitting at a table&#10;&#10;AI-generated content may be incorrect.">
            <a:extLst>
              <a:ext uri="{FF2B5EF4-FFF2-40B4-BE49-F238E27FC236}">
                <a16:creationId xmlns:a16="http://schemas.microsoft.com/office/drawing/2014/main" id="{61AED792-8BA4-1ED1-C919-1759843DF4C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 b="91136" l="2886" r="97725">
                        <a14:foregroundMark x1="666" y1="93075" x2="15705" y2="94737"/>
                        <a14:foregroundMark x1="15705" y1="94737" x2="81687" y2="92382"/>
                        <a14:foregroundMark x1="81687" y1="92382" x2="97059" y2="92382"/>
                        <a14:foregroundMark x1="97059" y1="92382" x2="97808" y2="75229"/>
                        <a14:foregroundMark x1="97811" y1="18968" x2="97503" y2="4432"/>
                        <a14:foregroundMark x1="97897" y1="23012" x2="97817" y2="19222"/>
                        <a14:foregroundMark x1="97503" y1="4432" x2="97780" y2="416"/>
                        <a14:foregroundMark x1="7658" y1="92105" x2="3330" y2="92521"/>
                        <a14:foregroundMark x1="3330" y1="92521" x2="388" y2="77562"/>
                        <a14:foregroundMark x1="388" y1="77562" x2="999" y2="13850"/>
                        <a14:foregroundMark x1="999" y1="13850" x2="8324" y2="2078"/>
                        <a14:foregroundMark x1="8324" y1="2078" x2="15094" y2="4571"/>
                        <a14:foregroundMark x1="15094" y1="4571" x2="15205" y2="22853"/>
                        <a14:foregroundMark x1="15205" y1="22853" x2="8213" y2="62604"/>
                        <a14:foregroundMark x1="8213" y1="62604" x2="7436" y2="90720"/>
                        <a14:foregroundMark x1="2886" y1="4709" x2="7825" y2="68837"/>
                        <a14:foregroundMark x1="7825" y1="68837" x2="13208" y2="59003"/>
                        <a14:foregroundMark x1="13208" y1="59003" x2="15150" y2="15928"/>
                        <a14:foregroundMark x1="15150" y1="15928" x2="12264" y2="11911"/>
                        <a14:foregroundMark x1="25694" y1="23130" x2="31964" y2="24100"/>
                        <a14:foregroundMark x1="31964" y1="24100" x2="40622" y2="23407"/>
                        <a14:foregroundMark x1="40622" y1="23407" x2="43840" y2="14404"/>
                        <a14:foregroundMark x1="43840" y1="14404" x2="42564" y2="1247"/>
                        <a14:foregroundMark x1="42564" y1="1247" x2="30355" y2="1247"/>
                        <a14:foregroundMark x1="30355" y1="1247" x2="22919" y2="12465"/>
                        <a14:foregroundMark x1="22919" y1="12465" x2="24084" y2="15928"/>
                        <a14:foregroundMark x1="44451" y1="25900" x2="83352" y2="15651"/>
                        <a14:foregroundMark x1="83352" y1="15651" x2="76193" y2="1108"/>
                        <a14:foregroundMark x1="76193" y1="1108" x2="45061" y2="3186"/>
                        <a14:foregroundMark x1="45061" y1="3186" x2="41842" y2="416"/>
                        <a14:foregroundMark x1="57714" y1="59972" x2="61765" y2="74654"/>
                        <a14:foregroundMark x1="61765" y1="74654" x2="65705" y2="81163"/>
                        <a14:foregroundMark x1="65705" y1="81163" x2="87569" y2="90720"/>
                        <a14:foregroundMark x1="87569" y1="90720" x2="93174" y2="91136"/>
                        <a14:foregroundMark x1="93174" y1="91136" x2="97392" y2="77839"/>
                        <a14:foregroundMark x1="97224" y1="70250" x2="96060" y2="17313"/>
                        <a14:foregroundMark x1="97392" y1="77839" x2="97330" y2="75005"/>
                        <a14:foregroundMark x1="96060" y1="17313" x2="94395" y2="4294"/>
                        <a14:foregroundMark x1="94395" y1="4294" x2="77858" y2="5540"/>
                        <a14:foregroundMark x1="77858" y1="5540" x2="54828" y2="67867"/>
                        <a14:foregroundMark x1="79023" y1="24931" x2="91898" y2="11773"/>
                        <a14:foregroundMark x1="91898" y1="11773" x2="96726" y2="34349"/>
                        <a14:foregroundMark x1="96726" y1="34349" x2="90178" y2="46122"/>
                        <a14:foregroundMark x1="90178" y1="46122" x2="79467" y2="39474"/>
                        <a14:foregroundMark x1="79467" y1="39474" x2="77580" y2="27562"/>
                        <a14:foregroundMark x1="77580" y1="27562" x2="77636" y2="26593"/>
                        <a14:foregroundMark x1="79745" y1="4571" x2="89512" y2="1662"/>
                        <a14:foregroundMark x1="89512" y1="1662" x2="80189" y2="693"/>
                        <a14:backgroundMark x1="98724" y1="57756" x2="98058" y2="17452"/>
                        <a14:backgroundMark x1="98058" y1="17452" x2="99445" y2="139"/>
                        <a14:backgroundMark x1="99445" y1="139" x2="99334" y2="0"/>
                        <a14:backgroundMark x1="98113" y1="56648" x2="98391" y2="69252"/>
                        <a14:backgroundMark x1="98391" y1="69252" x2="98946" y2="57756"/>
                        <a14:backgroundMark x1="98946" y1="57756" x2="98613" y2="57341"/>
                        <a14:backgroundMark x1="98613" y1="58033" x2="98724" y2="69252"/>
                        <a14:backgroundMark x1="98724" y1="69252" x2="98779" y2="56371"/>
                        <a14:backgroundMark x1="98779" y1="56371" x2="98557" y2="57064"/>
                        <a14:backgroundMark x1="98391" y1="73407" x2="98058" y2="68837"/>
                        <a14:backgroundMark x1="98391" y1="75485" x2="98113" y2="70083"/>
                        <a14:backgroundMark x1="98613" y1="74377" x2="97947" y2="69945"/>
                        <a14:backgroundMark x1="99168" y1="58449" x2="98391" y2="50554"/>
                        <a14:backgroundMark x1="99223" y1="51662" x2="98724" y2="57479"/>
                        <a14:backgroundMark x1="99057" y1="53463" x2="98391" y2="60942"/>
                        <a14:backgroundMark x1="98280" y1="72438" x2="98058" y2="75346"/>
                        <a14:backgroundMark x1="98280" y1="71607" x2="98058" y2="73130"/>
                        <a14:backgroundMark x1="98391" y1="69945" x2="97836" y2="72299"/>
                      </a14:backgroundRemoval>
                    </a14:imgEffect>
                  </a14:imgLayer>
                </a14:imgProps>
              </a:ext>
            </a:extLst>
          </a:blip>
          <a:stretch>
            <a:fillRect/>
          </a:stretch>
        </p:blipFill>
        <p:spPr>
          <a:xfrm>
            <a:off x="699143" y="1744049"/>
            <a:ext cx="10984992" cy="4401312"/>
          </a:xfrm>
          <a:prstGeom prst="rect">
            <a:avLst/>
          </a:prstGeom>
        </p:spPr>
      </p:pic>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Sales </a:t>
            </a:r>
            <a:r>
              <a:rPr lang="en-US" noProof="0"/>
              <a:t>scenarios</a:t>
            </a:r>
            <a:endParaRPr lang="en-US" noProof="0">
              <a:gradFill>
                <a:gsLst>
                  <a:gs pos="44000">
                    <a:srgbClr val="0078D4"/>
                  </a:gs>
                  <a:gs pos="0">
                    <a:srgbClr val="C03BC4"/>
                  </a:gs>
                </a:gsLst>
                <a:path path="circle">
                  <a:fillToRect l="100000" t="100000"/>
                </a:path>
              </a:gradFill>
            </a:endParaRPr>
          </a:p>
        </p:txBody>
      </p:sp>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4683" y="4234841"/>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organizations, providing a compass to navigate toward success. Let's dive into KPIs for Sales and how Copilot can assist. </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salespeople perform every day. Look at key use cases and how Copilot can be your AI assistant along the way. </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229600" y="4234841"/>
            <a:ext cx="2743200"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sellers are using Copilot in their day-to-day. </a:t>
            </a:r>
          </a:p>
        </p:txBody>
      </p:sp>
    </p:spTree>
    <p:extLst>
      <p:ext uri="{BB962C8B-B14F-4D97-AF65-F5344CB8AC3E}">
        <p14:creationId xmlns:p14="http://schemas.microsoft.com/office/powerpoint/2010/main" val="40315594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Sales</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1906456" y="1539409"/>
            <a:ext cx="4282705" cy="69698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Based on Microsoft research, selling is getting harder, with 79% of sellers saying they need to support more account and are spending 70% of their time on administrative tasks such as research, planning, generating proposals, data entry, and internal meetings. </a:t>
            </a:r>
            <a:endParaRPr kumimoji="0" lang="en-US" sz="11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1" name="Text Placeholder 4">
            <a:extLst>
              <a:ext uri="{FF2B5EF4-FFF2-40B4-BE49-F238E27FC236}">
                <a16:creationId xmlns:a16="http://schemas.microsoft.com/office/drawing/2014/main" id="{0E7B7F94-5941-8D6D-F9C1-9E1CB76243D6}"/>
              </a:ext>
            </a:extLst>
          </p:cNvPr>
          <p:cNvSpPr txBox="1">
            <a:spLocks/>
          </p:cNvSpPr>
          <p:nvPr/>
        </p:nvSpPr>
        <p:spPr>
          <a:xfrm>
            <a:off x="8036660" y="2973381"/>
            <a:ext cx="3510235" cy="2681375"/>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Copilot assists sales teams with tedious tasks like catching up on pipeline, updating CRM data, preparing for meetings, and analyzing calls so they can focus on closing the deal. </a:t>
            </a:r>
          </a:p>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hlinkClick r:id="rId3" action="ppaction://hlinksldjump"/>
              </a:rPr>
              <a:t>Accelerate customer research and sales preparation</a:t>
            </a:r>
            <a:endParaRPr kumimoji="0" lang="en-US" sz="1050" b="0" i="0" u="none" strike="noStrike" kern="1200" cap="none" spc="0" normalizeH="0" baseline="0" noProof="0" dirty="0">
              <a:ln>
                <a:noFill/>
              </a:ln>
              <a:solidFill>
                <a:srgbClr val="8661C5"/>
              </a:solidFill>
              <a:effectLst/>
              <a:uLnTx/>
              <a:uFillTx/>
              <a:latin typeface="Segoe UI Semibold"/>
              <a:ea typeface="+mn-ea"/>
              <a:cs typeface="Segoe UI Semilight" panose="020B0402040204020203" pitchFamily="34" charset="0"/>
              <a:hlinkClick r:id="rId4" action="ppaction://hlinksldjump">
                <a:extLst>
                  <a:ext uri="{A12FA001-AC4F-418D-AE19-62706E023703}">
                    <ahyp:hlinkClr xmlns:ahyp="http://schemas.microsoft.com/office/drawing/2018/hyperlinkcolor" val="tx"/>
                  </a:ext>
                </a:extLst>
              </a:hlinkClick>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hlinkClick r:id="rId4" action="ppaction://hlinksldjump"/>
              </a:rPr>
              <a:t>Improve customer meetings</a:t>
            </a:r>
            <a:endPar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hlinkClick r:id="rId5" action="ppaction://hlinksldjump">
                  <a:extLst>
                    <a:ext uri="{A12FA001-AC4F-418D-AE19-62706E023703}">
                      <ahyp:hlinkClr xmlns:ahyp="http://schemas.microsoft.com/office/drawing/2018/hyperlinkcolor" val="tx"/>
                    </a:ext>
                  </a:extLst>
                </a:hlinkClick>
              </a:rPr>
              <a:t>Make a customized pitch</a:t>
            </a:r>
            <a:endPar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hlinkClick r:id="rId6" action="ppaction://hlinksldjump"/>
              </a:rPr>
              <a:t>Quicker customer response and CRM Updates</a:t>
            </a:r>
            <a:endPar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hlinkClick r:id="rId7" action="ppaction://hlinksldjump">
                  <a:extLst>
                    <a:ext uri="{A12FA001-AC4F-418D-AE19-62706E023703}">
                      <ahyp:hlinkClr xmlns:ahyp="http://schemas.microsoft.com/office/drawing/2018/hyperlinkcolor" val="tx"/>
                    </a:ext>
                  </a:extLst>
                </a:hlinkClick>
              </a:rPr>
              <a:t>Respond to an RFP</a:t>
            </a:r>
            <a:endPar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hlinkClick r:id="rId8" action="ppaction://hlinksldjump">
                  <a:extLst>
                    <a:ext uri="{A12FA001-AC4F-418D-AE19-62706E023703}">
                      <ahyp:hlinkClr xmlns:ahyp="http://schemas.microsoft.com/office/drawing/2018/hyperlinkcolor" val="tx"/>
                    </a:ext>
                  </a:extLst>
                </a:hlinkClick>
              </a:rPr>
              <a:t>Create an unsolicited proposal</a:t>
            </a:r>
            <a:endPar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50" noProof="0" dirty="0">
                <a:solidFill>
                  <a:srgbClr val="C5B4E3">
                    <a:lumMod val="50000"/>
                  </a:srgbClr>
                </a:solidFill>
                <a:latin typeface="Segoe UI Semibold"/>
                <a:hlinkClick r:id="rId9" action="ppaction://hlinksldjump"/>
              </a:rPr>
              <a:t>Targeted prospecting</a:t>
            </a:r>
            <a:endParaRPr lang="en-US" sz="1050" noProof="0" dirty="0">
              <a:solidFill>
                <a:srgbClr val="C5B4E3">
                  <a:lumMod val="50000"/>
                </a:srgbClr>
              </a:solidFill>
              <a:latin typeface="Segoe UI Semibold"/>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hlinkClick r:id="rId10" action="ppaction://hlinksldjump"/>
              </a:rPr>
              <a:t>Create personalized offers</a:t>
            </a:r>
            <a:endPar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50" noProof="0" dirty="0">
                <a:solidFill>
                  <a:srgbClr val="C5B4E3">
                    <a:lumMod val="50000"/>
                  </a:srgbClr>
                </a:solidFill>
                <a:latin typeface="Segoe UI Semibold"/>
                <a:hlinkClick r:id="rId11" action="ppaction://hlinksldjump"/>
              </a:rPr>
              <a:t>Post-sale customer insights</a:t>
            </a:r>
            <a:endParaRPr kumimoji="0" lang="en-US" sz="1050" b="0" i="0" u="none" strike="noStrike" kern="1200" cap="none" spc="0" normalizeH="0" baseline="0" noProof="0" dirty="0">
              <a:ln>
                <a:noFill/>
              </a:ln>
              <a:solidFill>
                <a:srgbClr val="C5B4E3">
                  <a:lumMod val="50000"/>
                </a:srgbClr>
              </a:solidFill>
              <a:effectLst/>
              <a:uLnTx/>
              <a:uFillTx/>
              <a:latin typeface="Segoe UI Semibold"/>
              <a:ea typeface="+mn-ea"/>
              <a:cs typeface="Segoe UI Semilight" panose="020B0402040204020203" pitchFamily="34" charset="0"/>
            </a:endParaRPr>
          </a:p>
        </p:txBody>
      </p:sp>
      <p:sp>
        <p:nvSpPr>
          <p:cNvPr id="12" name="TextBox 11">
            <a:extLst>
              <a:ext uri="{FF2B5EF4-FFF2-40B4-BE49-F238E27FC236}">
                <a16:creationId xmlns:a16="http://schemas.microsoft.com/office/drawing/2014/main" id="{28C2FB2D-3A08-56B6-3813-9A401B615CE4}"/>
              </a:ext>
            </a:extLst>
          </p:cNvPr>
          <p:cNvSpPr txBox="1"/>
          <p:nvPr/>
        </p:nvSpPr>
        <p:spPr>
          <a:xfrm>
            <a:off x="6785420" y="4098623"/>
            <a:ext cx="1103418"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6" name="Graphic 60">
            <a:extLst>
              <a:ext uri="{FF2B5EF4-FFF2-40B4-BE49-F238E27FC236}">
                <a16:creationId xmlns:a16="http://schemas.microsoft.com/office/drawing/2014/main" id="{BA10CD87-1C53-F287-B0EF-BF4534C5E210}"/>
              </a:ext>
              <a:ext uri="{C183D7F6-B498-43B3-948B-1728B52AA6E4}">
                <adec:decorative xmlns:adec="http://schemas.microsoft.com/office/drawing/2017/decorative" val="1"/>
              </a:ext>
            </a:extLst>
          </p:cNvPr>
          <p:cNvSpPr>
            <a:spLocks/>
          </p:cNvSpPr>
          <p:nvPr/>
        </p:nvSpPr>
        <p:spPr>
          <a:xfrm>
            <a:off x="6785420" y="3670449"/>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6801629" y="1956558"/>
            <a:ext cx="899257"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Sales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3" name="Text Placeholder 10">
            <a:extLst>
              <a:ext uri="{FF2B5EF4-FFF2-40B4-BE49-F238E27FC236}">
                <a16:creationId xmlns:a16="http://schemas.microsoft.com/office/drawing/2014/main" id="{A8E46490-F92A-40D7-125A-419510E98521}"/>
              </a:ext>
            </a:extLst>
          </p:cNvPr>
          <p:cNvSpPr txBox="1">
            <a:spLocks/>
          </p:cNvSpPr>
          <p:nvPr/>
        </p:nvSpPr>
        <p:spPr>
          <a:xfrm>
            <a:off x="8042365" y="2217154"/>
            <a:ext cx="634061"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Account Manager</a:t>
            </a:r>
          </a:p>
        </p:txBody>
      </p:sp>
      <p:sp>
        <p:nvSpPr>
          <p:cNvPr id="64" name="Text Placeholder 10">
            <a:extLst>
              <a:ext uri="{FF2B5EF4-FFF2-40B4-BE49-F238E27FC236}">
                <a16:creationId xmlns:a16="http://schemas.microsoft.com/office/drawing/2014/main" id="{A6B33CAE-0265-D29F-5CD9-B671F69C61D5}"/>
              </a:ext>
            </a:extLst>
          </p:cNvPr>
          <p:cNvSpPr txBox="1">
            <a:spLocks/>
          </p:cNvSpPr>
          <p:nvPr/>
        </p:nvSpPr>
        <p:spPr>
          <a:xfrm>
            <a:off x="9839288" y="2217154"/>
            <a:ext cx="698363" cy="307777"/>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panose="020B0502040204020203" pitchFamily="34" charset="0"/>
              </a:rPr>
              <a:t>Technical Sales</a:t>
            </a:r>
          </a:p>
        </p:txBody>
      </p:sp>
      <p:sp>
        <p:nvSpPr>
          <p:cNvPr id="65" name="Text Placeholder 10">
            <a:extLst>
              <a:ext uri="{FF2B5EF4-FFF2-40B4-BE49-F238E27FC236}">
                <a16:creationId xmlns:a16="http://schemas.microsoft.com/office/drawing/2014/main" id="{F2551F4D-797A-01DC-18F3-A0881BC5A72B}"/>
              </a:ext>
            </a:extLst>
          </p:cNvPr>
          <p:cNvSpPr txBox="1">
            <a:spLocks/>
          </p:cNvSpPr>
          <p:nvPr/>
        </p:nvSpPr>
        <p:spPr>
          <a:xfrm>
            <a:off x="10805044" y="2217154"/>
            <a:ext cx="634061" cy="153888"/>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0" i="0" u="none" strike="noStrike" kern="1200" cap="none" spc="0" normalizeH="0" baseline="0" noProof="0" err="1">
                <a:ln>
                  <a:noFill/>
                </a:ln>
                <a:gradFill>
                  <a:gsLst>
                    <a:gs pos="47000">
                      <a:srgbClr val="0078D4"/>
                    </a:gs>
                    <a:gs pos="0">
                      <a:srgbClr val="C03BC4"/>
                    </a:gs>
                  </a:gsLst>
                  <a:path path="circle">
                    <a:fillToRect l="100000" t="100000"/>
                  </a:path>
                </a:gradFill>
                <a:effectLst/>
                <a:uLnTx/>
                <a:uFillTx/>
                <a:latin typeface="Segoe UI Semibold"/>
                <a:ea typeface="+mn-ea"/>
                <a:cs typeface="Segoe UI" panose="020B0502040204020203" pitchFamily="34" charset="0"/>
              </a:rPr>
              <a:t>Telesales</a:t>
            </a:r>
            <a:endPar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panose="020B0502040204020203" pitchFamily="34" charset="0"/>
            </a:endParaRPr>
          </a:p>
        </p:txBody>
      </p:sp>
      <p:sp>
        <p:nvSpPr>
          <p:cNvPr id="66" name="Text Placeholder 10">
            <a:extLst>
              <a:ext uri="{FF2B5EF4-FFF2-40B4-BE49-F238E27FC236}">
                <a16:creationId xmlns:a16="http://schemas.microsoft.com/office/drawing/2014/main" id="{1685B53B-D4D3-5853-6AB2-C731EDE843D2}"/>
              </a:ext>
            </a:extLst>
          </p:cNvPr>
          <p:cNvSpPr txBox="1">
            <a:spLocks/>
          </p:cNvSpPr>
          <p:nvPr/>
        </p:nvSpPr>
        <p:spPr>
          <a:xfrm>
            <a:off x="8956791" y="2217154"/>
            <a:ext cx="634061" cy="307777"/>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panose="020B0502040204020203" pitchFamily="34" charset="0"/>
              </a:rPr>
              <a:t>Customer Success</a:t>
            </a:r>
          </a:p>
        </p:txBody>
      </p:sp>
      <p:pic>
        <p:nvPicPr>
          <p:cNvPr id="7" name="Picture 6">
            <a:extLst>
              <a:ext uri="{FF2B5EF4-FFF2-40B4-BE49-F238E27FC236}">
                <a16:creationId xmlns:a16="http://schemas.microsoft.com/office/drawing/2014/main" id="{639E8418-4E59-A76D-CDC4-6F84159DA9A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930922" y="1452451"/>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9" name="Picture 18">
            <a:extLst>
              <a:ext uri="{FF2B5EF4-FFF2-40B4-BE49-F238E27FC236}">
                <a16:creationId xmlns:a16="http://schemas.microsoft.com/office/drawing/2014/main" id="{2A0F3C34-5020-0BCB-B895-E902E5A3A43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017135" y="1452451"/>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20" name="Picture 19">
            <a:extLst>
              <a:ext uri="{FF2B5EF4-FFF2-40B4-BE49-F238E27FC236}">
                <a16:creationId xmlns:a16="http://schemas.microsoft.com/office/drawing/2014/main" id="{25B2B810-3E3E-E7D7-DA51-C126016F3A84}"/>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a:ext>
            </a:extLst>
          </a:blip>
          <a:srcRect/>
          <a:stretch/>
        </p:blipFill>
        <p:spPr>
          <a:xfrm>
            <a:off x="10779174" y="1452451"/>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21" name="Picture 20">
            <a:extLst>
              <a:ext uri="{FF2B5EF4-FFF2-40B4-BE49-F238E27FC236}">
                <a16:creationId xmlns:a16="http://schemas.microsoft.com/office/drawing/2014/main" id="{998945E9-3B27-A307-6A36-28908133FFBE}"/>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9852478" y="1452451"/>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57" name="Rounded Rectangle 56">
            <a:extLst>
              <a:ext uri="{FF2B5EF4-FFF2-40B4-BE49-F238E27FC236}">
                <a16:creationId xmlns:a16="http://schemas.microsoft.com/office/drawing/2014/main" id="{FA6B3AE0-BB2A-54E0-5476-CC3E341A8ACD}"/>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595106" y="2845232"/>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cxnSp>
        <p:nvCxnSpPr>
          <p:cNvPr id="42" name="Straight Connector 41">
            <a:extLst>
              <a:ext uri="{FF2B5EF4-FFF2-40B4-BE49-F238E27FC236}">
                <a16:creationId xmlns:a16="http://schemas.microsoft.com/office/drawing/2014/main" id="{E8022671-7767-2D85-AEAA-76BBC80CE84D}"/>
              </a:ext>
              <a:ext uri="{C183D7F6-B498-43B3-948B-1728B52AA6E4}">
                <adec:decorative xmlns:adec="http://schemas.microsoft.com/office/drawing/2017/decorative" val="1"/>
              </a:ext>
            </a:extLst>
          </p:cNvPr>
          <p:cNvCxnSpPr>
            <a:cxnSpLocks/>
          </p:cNvCxnSpPr>
          <p:nvPr/>
        </p:nvCxnSpPr>
        <p:spPr>
          <a:xfrm>
            <a:off x="354957" y="3843464"/>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450E55-262E-B2FD-A65C-3DB898FF1A0A}"/>
              </a:ext>
              <a:ext uri="{C183D7F6-B498-43B3-948B-1728B52AA6E4}">
                <adec:decorative xmlns:adec="http://schemas.microsoft.com/office/drawing/2017/decorative" val="1"/>
              </a:ext>
            </a:extLst>
          </p:cNvPr>
          <p:cNvCxnSpPr>
            <a:cxnSpLocks/>
          </p:cNvCxnSpPr>
          <p:nvPr/>
        </p:nvCxnSpPr>
        <p:spPr>
          <a:xfrm>
            <a:off x="354957" y="441406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EACE75-2F4C-B53E-C04B-9C73A52DD76F}"/>
              </a:ext>
              <a:ext uri="{C183D7F6-B498-43B3-948B-1728B52AA6E4}">
                <adec:decorative xmlns:adec="http://schemas.microsoft.com/office/drawing/2017/decorative" val="1"/>
              </a:ext>
            </a:extLst>
          </p:cNvPr>
          <p:cNvCxnSpPr>
            <a:cxnSpLocks/>
          </p:cNvCxnSpPr>
          <p:nvPr/>
        </p:nvCxnSpPr>
        <p:spPr>
          <a:xfrm>
            <a:off x="354957" y="5153949"/>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FEE6304-9F91-DE82-B814-106190353BC9}"/>
              </a:ext>
            </a:extLst>
          </p:cNvPr>
          <p:cNvGrpSpPr/>
          <p:nvPr/>
        </p:nvGrpSpPr>
        <p:grpSpPr>
          <a:xfrm>
            <a:off x="591363" y="3226244"/>
            <a:ext cx="5488196" cy="494559"/>
            <a:chOff x="6242653" y="1893895"/>
            <a:chExt cx="5488196" cy="494559"/>
          </a:xfrm>
        </p:grpSpPr>
        <p:sp>
          <p:nvSpPr>
            <p:cNvPr id="27" name="TextBox 26">
              <a:extLst>
                <a:ext uri="{FF2B5EF4-FFF2-40B4-BE49-F238E27FC236}">
                  <a16:creationId xmlns:a16="http://schemas.microsoft.com/office/drawing/2014/main" id="{10D91ECE-499D-1A92-AA82-DA9B23732BDF}"/>
                </a:ext>
              </a:extLst>
            </p:cNvPr>
            <p:cNvSpPr txBox="1"/>
            <p:nvPr/>
          </p:nvSpPr>
          <p:spPr>
            <a:xfrm>
              <a:off x="6603643" y="1978533"/>
              <a:ext cx="861860"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hlinkClick r:id="rId17" action="ppaction://hlinksldjump"/>
                </a:rPr>
                <a:t>Opportunities pursued</a:t>
              </a:r>
              <a:endParaRPr kumimoji="0" lang="en-US" sz="1000" b="1"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endParaRPr>
            </a:p>
          </p:txBody>
        </p:sp>
        <p:sp>
          <p:nvSpPr>
            <p:cNvPr id="38" name="TextBox 37">
              <a:extLst>
                <a:ext uri="{FF2B5EF4-FFF2-40B4-BE49-F238E27FC236}">
                  <a16:creationId xmlns:a16="http://schemas.microsoft.com/office/drawing/2014/main" id="{334373B8-7BA8-0339-7030-5249E7158F60}"/>
                </a:ext>
              </a:extLst>
            </p:cNvPr>
            <p:cNvSpPr txBox="1"/>
            <p:nvPr/>
          </p:nvSpPr>
          <p:spPr>
            <a:xfrm>
              <a:off x="7655232" y="1893895"/>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Simplifying and automating tasks like preparing for meetings, tracking tasks, sending emails, creating proposals, and researching customer and product information can allow sellers to pursue more opportunities.</a:t>
              </a:r>
              <a:endParaRPr kumimoji="0" lang="en-US" sz="10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
          <p:nvSpPr>
            <p:cNvPr id="48" name="Graphic 13" descr="Icon of a chart made of vertical lines with a line tracing the top of each, turning into an arrow pointing up">
              <a:extLst>
                <a:ext uri="{FF2B5EF4-FFF2-40B4-BE49-F238E27FC236}">
                  <a16:creationId xmlns:a16="http://schemas.microsoft.com/office/drawing/2014/main" id="{871B9070-FB8F-5059-3750-A89D545F8A2A}"/>
                </a:ext>
              </a:extLst>
            </p:cNvPr>
            <p:cNvSpPr>
              <a:spLocks noChangeAspect="1"/>
            </p:cNvSpPr>
            <p:nvPr/>
          </p:nvSpPr>
          <p:spPr>
            <a:xfrm>
              <a:off x="6242653" y="2044523"/>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45" name="Group 44">
            <a:extLst>
              <a:ext uri="{FF2B5EF4-FFF2-40B4-BE49-F238E27FC236}">
                <a16:creationId xmlns:a16="http://schemas.microsoft.com/office/drawing/2014/main" id="{6ACAAC26-63BB-CCFE-AC7A-EA9829E199C6}"/>
              </a:ext>
            </a:extLst>
          </p:cNvPr>
          <p:cNvGrpSpPr/>
          <p:nvPr/>
        </p:nvGrpSpPr>
        <p:grpSpPr>
          <a:xfrm>
            <a:off x="591363" y="4536729"/>
            <a:ext cx="5333966" cy="494559"/>
            <a:chOff x="6242653" y="3690933"/>
            <a:chExt cx="5333966" cy="494559"/>
          </a:xfrm>
        </p:grpSpPr>
        <p:sp>
          <p:nvSpPr>
            <p:cNvPr id="29" name="TextBox 28">
              <a:extLst>
                <a:ext uri="{FF2B5EF4-FFF2-40B4-BE49-F238E27FC236}">
                  <a16:creationId xmlns:a16="http://schemas.microsoft.com/office/drawing/2014/main" id="{8725C333-4DBB-7B24-7BDC-41D9177D07D7}"/>
                </a:ext>
              </a:extLst>
            </p:cNvPr>
            <p:cNvSpPr txBox="1"/>
            <p:nvPr/>
          </p:nvSpPr>
          <p:spPr>
            <a:xfrm>
              <a:off x="6603643" y="3860210"/>
              <a:ext cx="861860" cy="156005"/>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hlinkClick r:id="rId18" action="ppaction://hlinksldjump"/>
                </a:rPr>
                <a:t>Deal Size</a:t>
              </a:r>
              <a:endParaRPr kumimoji="0" lang="en-US" sz="1000" b="1"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endParaRPr>
            </a:p>
          </p:txBody>
        </p:sp>
        <p:sp>
          <p:nvSpPr>
            <p:cNvPr id="40" name="TextBox 39">
              <a:extLst>
                <a:ext uri="{FF2B5EF4-FFF2-40B4-BE49-F238E27FC236}">
                  <a16:creationId xmlns:a16="http://schemas.microsoft.com/office/drawing/2014/main" id="{37000875-577E-AC76-3729-369FEA940099}"/>
                </a:ext>
              </a:extLst>
            </p:cNvPr>
            <p:cNvSpPr txBox="1"/>
            <p:nvPr/>
          </p:nvSpPr>
          <p:spPr>
            <a:xfrm>
              <a:off x="7655233" y="3690933"/>
              <a:ext cx="3921386"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Sellers can use Copilot to get suggestions for cross selling opportunities and then research a better together story. Copilot also assists in pulling together quotes and proposals.</a:t>
              </a:r>
              <a:endParaRPr kumimoji="0" lang="en-US" sz="10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
          <p:nvSpPr>
            <p:cNvPr id="3" name="Graphic 13" descr="Icon of a chart made of vertical lines with a line tracing the top of each, turning into an arrow pointing up">
              <a:extLst>
                <a:ext uri="{FF2B5EF4-FFF2-40B4-BE49-F238E27FC236}">
                  <a16:creationId xmlns:a16="http://schemas.microsoft.com/office/drawing/2014/main" id="{47EDC79E-0B36-2BC4-6AA1-870A02A2FBB1}"/>
                </a:ext>
              </a:extLst>
            </p:cNvPr>
            <p:cNvSpPr>
              <a:spLocks noChangeAspect="1"/>
            </p:cNvSpPr>
            <p:nvPr/>
          </p:nvSpPr>
          <p:spPr>
            <a:xfrm>
              <a:off x="6242653" y="3841561"/>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46" name="Group 45">
            <a:extLst>
              <a:ext uri="{FF2B5EF4-FFF2-40B4-BE49-F238E27FC236}">
                <a16:creationId xmlns:a16="http://schemas.microsoft.com/office/drawing/2014/main" id="{53044E6B-C1A6-8FEB-6750-C22D060FD9D3}"/>
              </a:ext>
            </a:extLst>
          </p:cNvPr>
          <p:cNvGrpSpPr/>
          <p:nvPr/>
        </p:nvGrpSpPr>
        <p:grpSpPr>
          <a:xfrm>
            <a:off x="591363" y="3966125"/>
            <a:ext cx="5488196" cy="325282"/>
            <a:chOff x="6242653" y="2838581"/>
            <a:chExt cx="5488196" cy="325282"/>
          </a:xfrm>
        </p:grpSpPr>
        <p:sp>
          <p:nvSpPr>
            <p:cNvPr id="28" name="TextBox 27">
              <a:extLst>
                <a:ext uri="{FF2B5EF4-FFF2-40B4-BE49-F238E27FC236}">
                  <a16:creationId xmlns:a16="http://schemas.microsoft.com/office/drawing/2014/main" id="{3E2F1462-E6E8-9686-83A2-6A9D3B8B9947}"/>
                </a:ext>
              </a:extLst>
            </p:cNvPr>
            <p:cNvSpPr txBox="1"/>
            <p:nvPr/>
          </p:nvSpPr>
          <p:spPr>
            <a:xfrm>
              <a:off x="6603643" y="2923219"/>
              <a:ext cx="752043" cy="156005"/>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hlinkClick r:id="rId19" action="ppaction://hlinksldjump"/>
                </a:rPr>
                <a:t>Close rate</a:t>
              </a:r>
              <a:endParaRPr kumimoji="0" lang="en-US" sz="1000" b="1"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endParaRPr>
            </a:p>
          </p:txBody>
        </p:sp>
        <p:sp>
          <p:nvSpPr>
            <p:cNvPr id="39" name="TextBox 38">
              <a:extLst>
                <a:ext uri="{FF2B5EF4-FFF2-40B4-BE49-F238E27FC236}">
                  <a16:creationId xmlns:a16="http://schemas.microsoft.com/office/drawing/2014/main" id="{A95E592D-FA56-11B9-DED1-8454849E1678}"/>
                </a:ext>
              </a:extLst>
            </p:cNvPr>
            <p:cNvSpPr txBox="1"/>
            <p:nvPr/>
          </p:nvSpPr>
          <p:spPr>
            <a:xfrm>
              <a:off x="7655232" y="2838581"/>
              <a:ext cx="4075617"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Improving the quality of marketing content and customer interactions such as emails and meetings can help to improve close rates.</a:t>
              </a:r>
            </a:p>
          </p:txBody>
        </p:sp>
        <p:sp>
          <p:nvSpPr>
            <p:cNvPr id="17" name="Graphic 13" descr="Icon of a chart made of vertical lines with a line tracing the top of each, turning into an arrow pointing up">
              <a:extLst>
                <a:ext uri="{FF2B5EF4-FFF2-40B4-BE49-F238E27FC236}">
                  <a16:creationId xmlns:a16="http://schemas.microsoft.com/office/drawing/2014/main" id="{2ED7E5AC-9DDD-8905-3E9C-77084DC7B22E}"/>
                </a:ext>
              </a:extLst>
            </p:cNvPr>
            <p:cNvSpPr>
              <a:spLocks noChangeAspect="1"/>
            </p:cNvSpPr>
            <p:nvPr/>
          </p:nvSpPr>
          <p:spPr>
            <a:xfrm>
              <a:off x="6242653" y="2904571"/>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25" name="Group 24">
            <a:extLst>
              <a:ext uri="{FF2B5EF4-FFF2-40B4-BE49-F238E27FC236}">
                <a16:creationId xmlns:a16="http://schemas.microsoft.com/office/drawing/2014/main" id="{E95BECD9-0D8D-DC4E-3525-7FDB1952CCE8}"/>
              </a:ext>
            </a:extLst>
          </p:cNvPr>
          <p:cNvGrpSpPr/>
          <p:nvPr/>
        </p:nvGrpSpPr>
        <p:grpSpPr>
          <a:xfrm>
            <a:off x="591363" y="5276611"/>
            <a:ext cx="5488196" cy="663836"/>
            <a:chOff x="6242653" y="4620227"/>
            <a:chExt cx="5488196" cy="663836"/>
          </a:xfrm>
        </p:grpSpPr>
        <p:sp>
          <p:nvSpPr>
            <p:cNvPr id="30" name="TextBox 29">
              <a:extLst>
                <a:ext uri="{FF2B5EF4-FFF2-40B4-BE49-F238E27FC236}">
                  <a16:creationId xmlns:a16="http://schemas.microsoft.com/office/drawing/2014/main" id="{CE9894BD-F59B-36CF-E3D4-0E39793CC4A8}"/>
                </a:ext>
              </a:extLst>
            </p:cNvPr>
            <p:cNvSpPr txBox="1"/>
            <p:nvPr/>
          </p:nvSpPr>
          <p:spPr>
            <a:xfrm>
              <a:off x="6603643" y="4789504"/>
              <a:ext cx="861860"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hlinkClick r:id="rId20" action="ppaction://hlinksldjump"/>
                </a:rPr>
                <a:t>Customer retention</a:t>
              </a:r>
              <a:endParaRPr kumimoji="0" lang="en-US" sz="1000" b="1"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endParaRPr>
            </a:p>
          </p:txBody>
        </p:sp>
        <p:sp>
          <p:nvSpPr>
            <p:cNvPr id="41" name="TextBox 40">
              <a:extLst>
                <a:ext uri="{FF2B5EF4-FFF2-40B4-BE49-F238E27FC236}">
                  <a16:creationId xmlns:a16="http://schemas.microsoft.com/office/drawing/2014/main" id="{428DFA75-34FE-0680-085F-F338445D7782}"/>
                </a:ext>
              </a:extLst>
            </p:cNvPr>
            <p:cNvSpPr txBox="1"/>
            <p:nvPr/>
          </p:nvSpPr>
          <p:spPr>
            <a:xfrm>
              <a:off x="7655232" y="4620227"/>
              <a:ext cx="4075617" cy="663836"/>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Improving the quality of sales materials and interactions helps with retention, but the rest of the organization can contribute as well from improved support interactions and first call resolution to improved customer feedback processes to product development.</a:t>
              </a:r>
              <a:endParaRPr kumimoji="0" lang="en-US" sz="10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
          <p:nvSpPr>
            <p:cNvPr id="18" name="Graphic 13" descr="Icon of a chart made of vertical lines with a line tracing the top of each, turning into an arrow pointing up">
              <a:extLst>
                <a:ext uri="{FF2B5EF4-FFF2-40B4-BE49-F238E27FC236}">
                  <a16:creationId xmlns:a16="http://schemas.microsoft.com/office/drawing/2014/main" id="{F587707A-12B6-7107-9908-AA8D857374ED}"/>
                </a:ext>
              </a:extLst>
            </p:cNvPr>
            <p:cNvSpPr>
              <a:spLocks noChangeAspect="1"/>
            </p:cNvSpPr>
            <p:nvPr/>
          </p:nvSpPr>
          <p:spPr>
            <a:xfrm>
              <a:off x="6242653" y="4855494"/>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31" name="Graphic 2">
            <a:hlinkClick r:id="rId21"/>
            <a:extLst>
              <a:ext uri="{FF2B5EF4-FFF2-40B4-BE49-F238E27FC236}">
                <a16:creationId xmlns:a16="http://schemas.microsoft.com/office/drawing/2014/main" id="{DCB8B25F-71F2-C4AB-0C6A-ECA2368409EE}"/>
              </a:ext>
            </a:extLst>
          </p:cNvPr>
          <p:cNvSpPr/>
          <p:nvPr/>
        </p:nvSpPr>
        <p:spPr>
          <a:xfrm>
            <a:off x="5067747" y="67010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61" name="Freeform 27">
            <a:extLst>
              <a:ext uri="{FF2B5EF4-FFF2-40B4-BE49-F238E27FC236}">
                <a16:creationId xmlns:a16="http://schemas.microsoft.com/office/drawing/2014/main" id="{ECDC3FE0-623C-2AAC-7ED9-281060224D36}"/>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429257577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EA18-6878-5585-23B6-5F0AAA74CA0F}"/>
              </a:ext>
            </a:extLst>
          </p:cNvPr>
          <p:cNvSpPr>
            <a:spLocks noGrp="1"/>
          </p:cNvSpPr>
          <p:nvPr>
            <p:ph type="title"/>
          </p:nvPr>
        </p:nvSpPr>
        <p:spPr/>
        <p:txBody>
          <a:bodyPr>
            <a:spAutoFit/>
          </a:bodyPr>
          <a:lstStyle/>
          <a:p>
            <a:r>
              <a:rPr lang="en-US" sz="3200" noProof="0"/>
              <a:t>Increase revenue in </a:t>
            </a:r>
            <a:r>
              <a:rPr lang="en-US" sz="3200" noProof="0">
                <a:solidFill>
                  <a:srgbClr val="0078D4"/>
                </a:solidFill>
              </a:rPr>
              <a:t>Sales</a:t>
            </a:r>
            <a:r>
              <a:rPr lang="en-US" sz="3200" noProof="0"/>
              <a:t> </a:t>
            </a:r>
          </a:p>
        </p:txBody>
      </p:sp>
      <p:sp>
        <p:nvSpPr>
          <p:cNvPr id="47" name="Rounded Rectangle 46">
            <a:extLst>
              <a:ext uri="{FF2B5EF4-FFF2-40B4-BE49-F238E27FC236}">
                <a16:creationId xmlns:a16="http://schemas.microsoft.com/office/drawing/2014/main" id="{AC22A19B-9B0E-8515-15BA-3D49C6313A02}"/>
              </a:ext>
              <a:ext uri="{C183D7F6-B498-43B3-948B-1728B52AA6E4}">
                <adec:decorative xmlns:adec="http://schemas.microsoft.com/office/drawing/2017/decorative" val="1"/>
              </a:ext>
            </a:extLst>
          </p:cNvPr>
          <p:cNvSpPr/>
          <p:nvPr/>
        </p:nvSpPr>
        <p:spPr bwMode="auto">
          <a:xfrm>
            <a:off x="4268188" y="1673761"/>
            <a:ext cx="5972919" cy="795538"/>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ounded Rectangle 50">
            <a:extLst>
              <a:ext uri="{FF2B5EF4-FFF2-40B4-BE49-F238E27FC236}">
                <a16:creationId xmlns:a16="http://schemas.microsoft.com/office/drawing/2014/main" id="{71BF2CD3-AF13-0DE2-3EAE-C822A7EFDE42}"/>
              </a:ext>
              <a:ext uri="{C183D7F6-B498-43B3-948B-1728B52AA6E4}">
                <adec:decorative xmlns:adec="http://schemas.microsoft.com/office/drawing/2017/decorative" val="1"/>
              </a:ext>
            </a:extLst>
          </p:cNvPr>
          <p:cNvSpPr/>
          <p:nvPr/>
        </p:nvSpPr>
        <p:spPr bwMode="auto">
          <a:xfrm>
            <a:off x="4237574" y="2619352"/>
            <a:ext cx="5972919" cy="1872621"/>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1" name="Rounded Rectangle 60">
            <a:extLst>
              <a:ext uri="{FF2B5EF4-FFF2-40B4-BE49-F238E27FC236}">
                <a16:creationId xmlns:a16="http://schemas.microsoft.com/office/drawing/2014/main" id="{29D24D53-7932-46DA-3137-B13588741928}"/>
              </a:ext>
              <a:ext uri="{C183D7F6-B498-43B3-948B-1728B52AA6E4}">
                <adec:decorative xmlns:adec="http://schemas.microsoft.com/office/drawing/2017/decorative" val="1"/>
              </a:ext>
            </a:extLst>
          </p:cNvPr>
          <p:cNvSpPr/>
          <p:nvPr/>
        </p:nvSpPr>
        <p:spPr bwMode="auto">
          <a:xfrm>
            <a:off x="4222474" y="4551986"/>
            <a:ext cx="5972919" cy="976499"/>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1" name="Rounded Rectangle 20">
            <a:extLst>
              <a:ext uri="{FF2B5EF4-FFF2-40B4-BE49-F238E27FC236}">
                <a16:creationId xmlns:a16="http://schemas.microsoft.com/office/drawing/2014/main" id="{D3BE7239-A954-F577-6C42-EEB8AFF60F03}"/>
              </a:ext>
              <a:ext uri="{C183D7F6-B498-43B3-948B-1728B52AA6E4}">
                <adec:decorative xmlns:adec="http://schemas.microsoft.com/office/drawing/2017/decorative" val="1"/>
              </a:ext>
            </a:extLst>
          </p:cNvPr>
          <p:cNvSpPr/>
          <p:nvPr/>
        </p:nvSpPr>
        <p:spPr bwMode="auto">
          <a:xfrm>
            <a:off x="615567" y="1676574"/>
            <a:ext cx="3006462" cy="797309"/>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4" name="Rounded Rectangle 23">
            <a:extLst>
              <a:ext uri="{FF2B5EF4-FFF2-40B4-BE49-F238E27FC236}">
                <a16:creationId xmlns:a16="http://schemas.microsoft.com/office/drawing/2014/main" id="{C1E38859-DD82-EFE1-E6ED-3FAF5810AB31}"/>
              </a:ext>
              <a:ext uri="{C183D7F6-B498-43B3-948B-1728B52AA6E4}">
                <adec:decorative xmlns:adec="http://schemas.microsoft.com/office/drawing/2017/decorative" val="1"/>
              </a:ext>
            </a:extLst>
          </p:cNvPr>
          <p:cNvSpPr/>
          <p:nvPr/>
        </p:nvSpPr>
        <p:spPr bwMode="auto">
          <a:xfrm>
            <a:off x="609655" y="2613897"/>
            <a:ext cx="3006462" cy="1858013"/>
          </a:xfrm>
          <a:prstGeom prst="roundRect">
            <a:avLst>
              <a:gd name="adj" fmla="val 6824"/>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Rounded Rectangle 31">
            <a:extLst>
              <a:ext uri="{FF2B5EF4-FFF2-40B4-BE49-F238E27FC236}">
                <a16:creationId xmlns:a16="http://schemas.microsoft.com/office/drawing/2014/main" id="{1606DB1B-5AF6-7209-EF0C-54CD46C5E85B}"/>
              </a:ext>
              <a:ext uri="{C183D7F6-B498-43B3-948B-1728B52AA6E4}">
                <adec:decorative xmlns:adec="http://schemas.microsoft.com/office/drawing/2017/decorative" val="1"/>
              </a:ext>
            </a:extLst>
          </p:cNvPr>
          <p:cNvSpPr/>
          <p:nvPr/>
        </p:nvSpPr>
        <p:spPr bwMode="auto">
          <a:xfrm>
            <a:off x="607741" y="4582275"/>
            <a:ext cx="3008376" cy="92394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0" name="Rounded Rectangle 79">
            <a:extLst>
              <a:ext uri="{FF2B5EF4-FFF2-40B4-BE49-F238E27FC236}">
                <a16:creationId xmlns:a16="http://schemas.microsoft.com/office/drawing/2014/main" id="{C6F2E839-9A0E-E80C-AAA7-EC6266DE0719}"/>
              </a:ext>
              <a:ext uri="{C183D7F6-B498-43B3-948B-1728B52AA6E4}">
                <adec:decorative xmlns:adec="http://schemas.microsoft.com/office/drawing/2017/decorative" val="1"/>
              </a:ext>
            </a:extLst>
          </p:cNvPr>
          <p:cNvSpPr/>
          <p:nvPr/>
        </p:nvSpPr>
        <p:spPr bwMode="auto">
          <a:xfrm>
            <a:off x="458298" y="1310837"/>
            <a:ext cx="3230954" cy="5330472"/>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Rectangle: Rounded Corners 10">
            <a:extLst>
              <a:ext uri="{FF2B5EF4-FFF2-40B4-BE49-F238E27FC236}">
                <a16:creationId xmlns:a16="http://schemas.microsoft.com/office/drawing/2014/main" id="{B3EAB696-D919-052E-2D38-C563922D7A08}"/>
              </a:ext>
            </a:extLst>
          </p:cNvPr>
          <p:cNvSpPr/>
          <p:nvPr/>
        </p:nvSpPr>
        <p:spPr>
          <a:xfrm>
            <a:off x="458298" y="1190813"/>
            <a:ext cx="1350147" cy="273059"/>
          </a:xfrm>
          <a:prstGeom prst="roundRect">
            <a:avLst>
              <a:gd name="adj" fmla="val 5000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17" name="Rectangle: Rounded Corners 10">
            <a:extLst>
              <a:ext uri="{FF2B5EF4-FFF2-40B4-BE49-F238E27FC236}">
                <a16:creationId xmlns:a16="http://schemas.microsoft.com/office/drawing/2014/main" id="{E1EC783B-0079-8F28-656F-5037DCB99B3C}"/>
              </a:ext>
            </a:extLst>
          </p:cNvPr>
          <p:cNvSpPr/>
          <p:nvPr/>
        </p:nvSpPr>
        <p:spPr>
          <a:xfrm>
            <a:off x="1903571" y="1190813"/>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81" name="Rounded Rectangle 80">
            <a:extLst>
              <a:ext uri="{FF2B5EF4-FFF2-40B4-BE49-F238E27FC236}">
                <a16:creationId xmlns:a16="http://schemas.microsoft.com/office/drawing/2014/main" id="{32AA4841-68CA-0DC8-0644-FDD658BA258F}"/>
              </a:ext>
              <a:ext uri="{C183D7F6-B498-43B3-948B-1728B52AA6E4}">
                <adec:decorative xmlns:adec="http://schemas.microsoft.com/office/drawing/2017/decorative" val="1"/>
              </a:ext>
            </a:extLst>
          </p:cNvPr>
          <p:cNvSpPr/>
          <p:nvPr/>
        </p:nvSpPr>
        <p:spPr bwMode="auto">
          <a:xfrm>
            <a:off x="4109977" y="1310837"/>
            <a:ext cx="6253554" cy="540124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6" name="Rounded Rectangle 60">
            <a:extLst>
              <a:ext uri="{FF2B5EF4-FFF2-40B4-BE49-F238E27FC236}">
                <a16:creationId xmlns:a16="http://schemas.microsoft.com/office/drawing/2014/main" id="{C5932B85-2DDB-F070-1712-DC81AF28B8A0}"/>
              </a:ext>
              <a:ext uri="{C183D7F6-B498-43B3-948B-1728B52AA6E4}">
                <adec:decorative xmlns:adec="http://schemas.microsoft.com/office/drawing/2017/decorative" val="1"/>
              </a:ext>
            </a:extLst>
          </p:cNvPr>
          <p:cNvSpPr/>
          <p:nvPr/>
        </p:nvSpPr>
        <p:spPr bwMode="auto">
          <a:xfrm>
            <a:off x="4250294" y="5616087"/>
            <a:ext cx="5972919" cy="976499"/>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7" name="Rounded Rectangle 31">
            <a:extLst>
              <a:ext uri="{FF2B5EF4-FFF2-40B4-BE49-F238E27FC236}">
                <a16:creationId xmlns:a16="http://schemas.microsoft.com/office/drawing/2014/main" id="{C87A3B60-31CA-D395-924A-3B2670E52EC6}"/>
              </a:ext>
              <a:ext uri="{C183D7F6-B498-43B3-948B-1728B52AA6E4}">
                <adec:decorative xmlns:adec="http://schemas.microsoft.com/office/drawing/2017/decorative" val="1"/>
              </a:ext>
            </a:extLst>
          </p:cNvPr>
          <p:cNvSpPr/>
          <p:nvPr/>
        </p:nvSpPr>
        <p:spPr bwMode="auto">
          <a:xfrm>
            <a:off x="608899" y="5619556"/>
            <a:ext cx="3007218" cy="976499"/>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8" name="TextBox 37">
            <a:extLst>
              <a:ext uri="{FF2B5EF4-FFF2-40B4-BE49-F238E27FC236}">
                <a16:creationId xmlns:a16="http://schemas.microsoft.com/office/drawing/2014/main" id="{1CA8B2B2-BB60-D9A0-253A-2C78C1076F3F}"/>
              </a:ext>
            </a:extLst>
          </p:cNvPr>
          <p:cNvSpPr txBox="1"/>
          <p:nvPr/>
        </p:nvSpPr>
        <p:spPr>
          <a:xfrm>
            <a:off x="720620" y="1890562"/>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Lead generation </a:t>
            </a:r>
          </a:p>
        </p:txBody>
      </p:sp>
      <p:sp>
        <p:nvSpPr>
          <p:cNvPr id="45" name="TextBox 44">
            <a:extLst>
              <a:ext uri="{FF2B5EF4-FFF2-40B4-BE49-F238E27FC236}">
                <a16:creationId xmlns:a16="http://schemas.microsoft.com/office/drawing/2014/main" id="{DFA2D06D-C4E2-F5F7-1D67-7D10039863F6}"/>
              </a:ext>
            </a:extLst>
          </p:cNvPr>
          <p:cNvSpPr txBox="1"/>
          <p:nvPr/>
        </p:nvSpPr>
        <p:spPr>
          <a:xfrm>
            <a:off x="1850994" y="1776493"/>
            <a:ext cx="1739301" cy="59747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Manual processes can result in broad, untargeted strategies that result in low conversion rates and higher cost per lead.</a:t>
            </a:r>
          </a:p>
        </p:txBody>
      </p:sp>
      <p:sp>
        <p:nvSpPr>
          <p:cNvPr id="40" name="TextBox 39">
            <a:extLst>
              <a:ext uri="{FF2B5EF4-FFF2-40B4-BE49-F238E27FC236}">
                <a16:creationId xmlns:a16="http://schemas.microsoft.com/office/drawing/2014/main" id="{1035C9B2-9FDF-6641-7489-F5DEE29C96A8}"/>
              </a:ext>
            </a:extLst>
          </p:cNvPr>
          <p:cNvSpPr txBox="1"/>
          <p:nvPr/>
        </p:nvSpPr>
        <p:spPr>
          <a:xfrm>
            <a:off x="703889" y="3331360"/>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Customer  engagement</a:t>
            </a:r>
          </a:p>
        </p:txBody>
      </p:sp>
      <p:sp>
        <p:nvSpPr>
          <p:cNvPr id="55" name="TextBox 54">
            <a:extLst>
              <a:ext uri="{FF2B5EF4-FFF2-40B4-BE49-F238E27FC236}">
                <a16:creationId xmlns:a16="http://schemas.microsoft.com/office/drawing/2014/main" id="{6B369D86-EBE6-3B66-E777-A0D03631CF92}"/>
              </a:ext>
            </a:extLst>
          </p:cNvPr>
          <p:cNvSpPr txBox="1"/>
          <p:nvPr/>
        </p:nvSpPr>
        <p:spPr>
          <a:xfrm>
            <a:off x="1831825" y="3269796"/>
            <a:ext cx="1715619" cy="90217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Generic product pitches often miss addressing specific customer needs, resulting in slower sales discovery cycles and lower engagement from key stakeholders.</a:t>
            </a:r>
          </a:p>
        </p:txBody>
      </p:sp>
      <p:sp>
        <p:nvSpPr>
          <p:cNvPr id="41" name="TextBox 40">
            <a:extLst>
              <a:ext uri="{FF2B5EF4-FFF2-40B4-BE49-F238E27FC236}">
                <a16:creationId xmlns:a16="http://schemas.microsoft.com/office/drawing/2014/main" id="{CDC35B31-5290-4CC0-9EA7-73719F93F734}"/>
              </a:ext>
            </a:extLst>
          </p:cNvPr>
          <p:cNvSpPr txBox="1"/>
          <p:nvPr/>
        </p:nvSpPr>
        <p:spPr>
          <a:xfrm>
            <a:off x="720620" y="4859579"/>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Negotiation &amp; closing</a:t>
            </a:r>
          </a:p>
        </p:txBody>
      </p:sp>
      <p:sp>
        <p:nvSpPr>
          <p:cNvPr id="50" name="TextBox 49">
            <a:extLst>
              <a:ext uri="{FF2B5EF4-FFF2-40B4-BE49-F238E27FC236}">
                <a16:creationId xmlns:a16="http://schemas.microsoft.com/office/drawing/2014/main" id="{3E9D95D5-D015-02B8-2511-DAB5087F8737}"/>
              </a:ext>
            </a:extLst>
          </p:cNvPr>
          <p:cNvSpPr txBox="1"/>
          <p:nvPr/>
        </p:nvSpPr>
        <p:spPr>
          <a:xfrm>
            <a:off x="1822368" y="4669335"/>
            <a:ext cx="1739301"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Intensive customer meetings and reliance on intuition rather than data-driven strategies can lead to prolonged negotiations and decrease pipeline velocity.</a:t>
            </a:r>
          </a:p>
        </p:txBody>
      </p:sp>
      <p:sp>
        <p:nvSpPr>
          <p:cNvPr id="42" name="TextBox 41">
            <a:extLst>
              <a:ext uri="{FF2B5EF4-FFF2-40B4-BE49-F238E27FC236}">
                <a16:creationId xmlns:a16="http://schemas.microsoft.com/office/drawing/2014/main" id="{CB6D8775-C616-5BA9-2F45-091714DD664F}"/>
              </a:ext>
            </a:extLst>
          </p:cNvPr>
          <p:cNvSpPr txBox="1"/>
          <p:nvPr/>
        </p:nvSpPr>
        <p:spPr>
          <a:xfrm>
            <a:off x="703889" y="5830806"/>
            <a:ext cx="1217648"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Post-sale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follow up &amp; upsell</a:t>
            </a:r>
          </a:p>
        </p:txBody>
      </p:sp>
      <p:sp>
        <p:nvSpPr>
          <p:cNvPr id="54" name="TextBox 53">
            <a:extLst>
              <a:ext uri="{FF2B5EF4-FFF2-40B4-BE49-F238E27FC236}">
                <a16:creationId xmlns:a16="http://schemas.microsoft.com/office/drawing/2014/main" id="{EB73497B-4E49-B239-A65B-DD76ED5B0144}"/>
              </a:ext>
            </a:extLst>
          </p:cNvPr>
          <p:cNvSpPr txBox="1"/>
          <p:nvPr/>
        </p:nvSpPr>
        <p:spPr>
          <a:xfrm>
            <a:off x="1837820" y="5732895"/>
            <a:ext cx="1778879"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Manual follow ups are often delayed or forgotten, leading to missed opportunities to flag service concerns or upsell opportunities. </a:t>
            </a:r>
          </a:p>
        </p:txBody>
      </p:sp>
      <p:sp>
        <p:nvSpPr>
          <p:cNvPr id="48" name="Rectangle: Rounded Corners 10">
            <a:extLst>
              <a:ext uri="{FF2B5EF4-FFF2-40B4-BE49-F238E27FC236}">
                <a16:creationId xmlns:a16="http://schemas.microsoft.com/office/drawing/2014/main" id="{52462668-00D0-658A-5A1A-73F80CC8C011}"/>
              </a:ext>
            </a:extLst>
          </p:cNvPr>
          <p:cNvSpPr/>
          <p:nvPr/>
        </p:nvSpPr>
        <p:spPr>
          <a:xfrm>
            <a:off x="4238330" y="119081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60" name="AI Prospecting 2">
            <a:hlinkClick r:id="rId3" action="ppaction://hlinksldjump"/>
            <a:extLst>
              <a:ext uri="{FF2B5EF4-FFF2-40B4-BE49-F238E27FC236}">
                <a16:creationId xmlns:a16="http://schemas.microsoft.com/office/drawing/2014/main" id="{A428464D-55F1-B7F9-073B-F34D936CA704}"/>
              </a:ext>
            </a:extLst>
          </p:cNvPr>
          <p:cNvSpPr txBox="1"/>
          <p:nvPr/>
        </p:nvSpPr>
        <p:spPr>
          <a:xfrm>
            <a:off x="4655274" y="1772515"/>
            <a:ext cx="230251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hlinkClick r:id="rId3" action="ppaction://hlinksldjump"/>
              </a:rPr>
              <a:t>Targeted prospecting - Extend</a:t>
            </a:r>
            <a:endParaRPr kumimoji="0" lang="en-US" sz="1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sp>
        <p:nvSpPr>
          <p:cNvPr id="71" name="AI Prospecting 2">
            <a:extLst>
              <a:ext uri="{FF2B5EF4-FFF2-40B4-BE49-F238E27FC236}">
                <a16:creationId xmlns:a16="http://schemas.microsoft.com/office/drawing/2014/main" id="{0E8CBDC1-C69B-02D5-400B-815BF8764D3F}"/>
              </a:ext>
            </a:extLst>
          </p:cNvPr>
          <p:cNvSpPr txBox="1"/>
          <p:nvPr/>
        </p:nvSpPr>
        <p:spPr>
          <a:xfrm>
            <a:off x="4550867" y="1956913"/>
            <a:ext cx="2514005"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Discover high-quality leads by using Copilot to assist with researching customers</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and identifying strong prospects</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t>
            </a:r>
          </a:p>
        </p:txBody>
      </p:sp>
      <p:sp>
        <p:nvSpPr>
          <p:cNvPr id="65" name="TextBox 64">
            <a:hlinkClick r:id="rId4" action="ppaction://hlinksldjump"/>
            <a:extLst>
              <a:ext uri="{FF2B5EF4-FFF2-40B4-BE49-F238E27FC236}">
                <a16:creationId xmlns:a16="http://schemas.microsoft.com/office/drawing/2014/main" id="{D3606309-4FD0-EC76-3A7F-779D2A3AC1F8}"/>
              </a:ext>
            </a:extLst>
          </p:cNvPr>
          <p:cNvSpPr txBox="1"/>
          <p:nvPr/>
        </p:nvSpPr>
        <p:spPr>
          <a:xfrm>
            <a:off x="4733466" y="3877326"/>
            <a:ext cx="2290126"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hlinkClick r:id="rId4" action="ppaction://hlinksldjump"/>
              </a:rPr>
              <a:t>Improve customer meetings - Extend</a:t>
            </a:r>
            <a:endParaRPr kumimoji="0" lang="en-US" sz="1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sp>
        <p:nvSpPr>
          <p:cNvPr id="72" name="Copilot helps improve 2">
            <a:extLst>
              <a:ext uri="{FF2B5EF4-FFF2-40B4-BE49-F238E27FC236}">
                <a16:creationId xmlns:a16="http://schemas.microsoft.com/office/drawing/2014/main" id="{017B4B5F-3B25-1423-2F96-C6799C227780}"/>
              </a:ext>
            </a:extLst>
          </p:cNvPr>
          <p:cNvSpPr txBox="1"/>
          <p:nvPr/>
        </p:nvSpPr>
        <p:spPr>
          <a:xfrm>
            <a:off x="4595081" y="4031214"/>
            <a:ext cx="2811400" cy="44512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Be better</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prepared for customer meetings, focus on key points during meetings, and quickly recap and identify follow-up opportunities afterward.</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9" name="Lead Scoring 2">
            <a:hlinkClick r:id="rId5" action="ppaction://hlinksldjump"/>
            <a:extLst>
              <a:ext uri="{FF2B5EF4-FFF2-40B4-BE49-F238E27FC236}">
                <a16:creationId xmlns:a16="http://schemas.microsoft.com/office/drawing/2014/main" id="{9F158CF4-BFA6-4E8C-3D0B-248AEDFE4C32}"/>
              </a:ext>
            </a:extLst>
          </p:cNvPr>
          <p:cNvSpPr txBox="1"/>
          <p:nvPr/>
        </p:nvSpPr>
        <p:spPr>
          <a:xfrm>
            <a:off x="7951000" y="2739546"/>
            <a:ext cx="1802866"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hlinkClick r:id="rId5" action="ppaction://hlinksldjump"/>
              </a:rPr>
              <a:t>Respond to an RFP - Extend</a:t>
            </a:r>
            <a:endParaRPr kumimoji="0" lang="en-US" sz="1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sp>
        <p:nvSpPr>
          <p:cNvPr id="78" name="TextBox 77">
            <a:extLst>
              <a:ext uri="{FF2B5EF4-FFF2-40B4-BE49-F238E27FC236}">
                <a16:creationId xmlns:a16="http://schemas.microsoft.com/office/drawing/2014/main" id="{A747356D-BBFE-8B14-1260-A8B5DE3E2FF1}"/>
              </a:ext>
            </a:extLst>
          </p:cNvPr>
          <p:cNvSpPr txBox="1"/>
          <p:nvPr/>
        </p:nvSpPr>
        <p:spPr>
          <a:xfrm>
            <a:off x="7454126" y="2951308"/>
            <a:ext cx="2726167" cy="41549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Save time and increase quality of RFP responses by quickly analyzing requirements and enabling the creation of accurate, tailored, high-quality proposals.</a:t>
            </a: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66" name="TextBox 65">
            <a:hlinkClick r:id="rId6" action="ppaction://hlinksldjump"/>
            <a:extLst>
              <a:ext uri="{FF2B5EF4-FFF2-40B4-BE49-F238E27FC236}">
                <a16:creationId xmlns:a16="http://schemas.microsoft.com/office/drawing/2014/main" id="{C2C4A075-0344-3F57-DBE1-AFD155759390}"/>
              </a:ext>
            </a:extLst>
          </p:cNvPr>
          <p:cNvSpPr txBox="1"/>
          <p:nvPr/>
        </p:nvSpPr>
        <p:spPr>
          <a:xfrm>
            <a:off x="4159020" y="2756838"/>
            <a:ext cx="3439018"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hlinkClick r:id="rId6" action="ppaction://hlinksldjump"/>
              </a:rPr>
              <a:t>Accelerate customer research an</a:t>
            </a:r>
            <a:r>
              <a:rPr lang="en-US" sz="1000" noProof="0">
                <a:solidFill>
                  <a:srgbClr val="0078D4"/>
                </a:solidFill>
                <a:latin typeface="Segoe UI Semibold" panose="020B0702040204020203" pitchFamily="34" charset="0"/>
                <a:cs typeface="Segoe UI Semibold" panose="020B0702040204020203" pitchFamily="34" charset="0"/>
                <a:hlinkClick r:id="rId6" action="ppaction://hlinksldjump"/>
              </a:rPr>
              <a:t>d sales prep - Start</a:t>
            </a:r>
            <a:endParaRPr lang="en-US" sz="1000" noProof="0">
              <a:solidFill>
                <a:srgbClr val="0078D4"/>
              </a:solidFill>
              <a:latin typeface="Segoe UI Semibold" panose="020B0702040204020203" pitchFamily="34" charset="0"/>
              <a:cs typeface="Segoe UI Semibold" panose="020B0702040204020203" pitchFamily="34" charset="0"/>
            </a:endParaRPr>
          </a:p>
        </p:txBody>
      </p:sp>
      <p:sp>
        <p:nvSpPr>
          <p:cNvPr id="67" name="TextBox 66">
            <a:hlinkClick r:id="rId7" action="ppaction://hlinksldjump"/>
            <a:extLst>
              <a:ext uri="{FF2B5EF4-FFF2-40B4-BE49-F238E27FC236}">
                <a16:creationId xmlns:a16="http://schemas.microsoft.com/office/drawing/2014/main" id="{802A97DC-21B4-5797-3FBF-86DEE73EF600}"/>
              </a:ext>
            </a:extLst>
          </p:cNvPr>
          <p:cNvSpPr txBox="1"/>
          <p:nvPr/>
        </p:nvSpPr>
        <p:spPr>
          <a:xfrm>
            <a:off x="4911937" y="3115495"/>
            <a:ext cx="227675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hlinkClick r:id="rId7" action="ppaction://hlinksldjump"/>
              </a:rPr>
              <a:t>Make a customized pitch - Extend</a:t>
            </a:r>
            <a:endParaRPr kumimoji="0" lang="en-US" sz="10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sp>
        <p:nvSpPr>
          <p:cNvPr id="75" name="Copilot helps improve 2">
            <a:extLst>
              <a:ext uri="{FF2B5EF4-FFF2-40B4-BE49-F238E27FC236}">
                <a16:creationId xmlns:a16="http://schemas.microsoft.com/office/drawing/2014/main" id="{519DEA54-8A1C-22FD-46A3-623BF080C3E3}"/>
              </a:ext>
            </a:extLst>
          </p:cNvPr>
          <p:cNvSpPr txBox="1"/>
          <p:nvPr/>
        </p:nvSpPr>
        <p:spPr>
          <a:xfrm>
            <a:off x="4697708" y="3332657"/>
            <a:ext cx="2409500"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Research customer context </a:t>
            </a:r>
            <a:r>
              <a:rPr lang="en-US" sz="900" noProof="0">
                <a:solidFill>
                  <a:srgbClr val="000000"/>
                </a:solidFill>
                <a:latin typeface="Segoe UI" panose="020B0502040204020203" pitchFamily="34" charset="0"/>
                <a:cs typeface="Segoe UI" panose="020B0502040204020203" pitchFamily="34" charset="0"/>
              </a:rPr>
              <a:t>to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generate presentations tailored to the specific interests and needs of each lead.</a:t>
            </a:r>
          </a:p>
        </p:txBody>
      </p:sp>
      <p:sp>
        <p:nvSpPr>
          <p:cNvPr id="68" name="TextBox 67">
            <a:hlinkClick r:id="rId8" action="ppaction://hlinksldjump"/>
            <a:extLst>
              <a:ext uri="{FF2B5EF4-FFF2-40B4-BE49-F238E27FC236}">
                <a16:creationId xmlns:a16="http://schemas.microsoft.com/office/drawing/2014/main" id="{84AE03A0-A3DF-0D16-F566-A7B4B7E2C5C7}"/>
              </a:ext>
            </a:extLst>
          </p:cNvPr>
          <p:cNvSpPr txBox="1"/>
          <p:nvPr/>
        </p:nvSpPr>
        <p:spPr>
          <a:xfrm>
            <a:off x="4576201" y="4677435"/>
            <a:ext cx="2447930"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hlinkClick r:id="rId8" action="ppaction://hlinksldjump"/>
              </a:rPr>
              <a:t>Create personalized offers - Buy</a:t>
            </a:r>
            <a:endParaRPr kumimoji="0" lang="en-US" sz="1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sp>
        <p:nvSpPr>
          <p:cNvPr id="76" name="Copilot helps improve 2">
            <a:extLst>
              <a:ext uri="{FF2B5EF4-FFF2-40B4-BE49-F238E27FC236}">
                <a16:creationId xmlns:a16="http://schemas.microsoft.com/office/drawing/2014/main" id="{6997B6C3-9874-CB5F-7883-F073F5894569}"/>
              </a:ext>
            </a:extLst>
          </p:cNvPr>
          <p:cNvSpPr txBox="1"/>
          <p:nvPr/>
        </p:nvSpPr>
        <p:spPr>
          <a:xfrm>
            <a:off x="4576201" y="4899117"/>
            <a:ext cx="2474080"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Analyze customer interactions across the sales cycle using internal and public data to recommend best next steps for closing deals.</a:t>
            </a:r>
          </a:p>
        </p:txBody>
      </p:sp>
      <p:sp>
        <p:nvSpPr>
          <p:cNvPr id="69" name="TextBox 68">
            <a:hlinkClick r:id="" action="ppaction://noaction"/>
            <a:extLst>
              <a:ext uri="{FF2B5EF4-FFF2-40B4-BE49-F238E27FC236}">
                <a16:creationId xmlns:a16="http://schemas.microsoft.com/office/drawing/2014/main" id="{02457995-079A-281A-341E-BE79C6FC8BF5}"/>
              </a:ext>
            </a:extLst>
          </p:cNvPr>
          <p:cNvSpPr txBox="1"/>
          <p:nvPr/>
        </p:nvSpPr>
        <p:spPr>
          <a:xfrm>
            <a:off x="4388356" y="5813550"/>
            <a:ext cx="3065770" cy="30777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hlinkClick r:id="rId9" action="ppaction://hlinksldjump"/>
              </a:rPr>
              <a:t>Quicker customer response and CRM updates - Extend</a:t>
            </a:r>
            <a:endParaRPr kumimoji="0" lang="en-US" sz="10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sp>
        <p:nvSpPr>
          <p:cNvPr id="73" name="Efficient Updating CRM 2">
            <a:extLst>
              <a:ext uri="{FF2B5EF4-FFF2-40B4-BE49-F238E27FC236}">
                <a16:creationId xmlns:a16="http://schemas.microsoft.com/office/drawing/2014/main" id="{6AD7C359-4CF3-EC3E-5FA6-9118BC7340A3}"/>
              </a:ext>
            </a:extLst>
          </p:cNvPr>
          <p:cNvSpPr txBox="1"/>
          <p:nvPr/>
        </p:nvSpPr>
        <p:spPr>
          <a:xfrm>
            <a:off x="4576401" y="6137893"/>
            <a:ext cx="2530807"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Coordinate responses across sales, marketing,</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and product teams using Copilot to research customer context and draft follow-up email.</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70" name="TextBox 69">
            <a:hlinkClick r:id="rId10" action="ppaction://hlinksldjump"/>
            <a:extLst>
              <a:ext uri="{FF2B5EF4-FFF2-40B4-BE49-F238E27FC236}">
                <a16:creationId xmlns:a16="http://schemas.microsoft.com/office/drawing/2014/main" id="{8E262511-2543-EADF-C965-CAFDC1A96AE9}"/>
              </a:ext>
            </a:extLst>
          </p:cNvPr>
          <p:cNvSpPr txBox="1"/>
          <p:nvPr/>
        </p:nvSpPr>
        <p:spPr>
          <a:xfrm>
            <a:off x="7731405" y="5825748"/>
            <a:ext cx="2132552"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hlinkClick r:id="rId10" action="ppaction://hlinksldjump"/>
              </a:rPr>
              <a:t>Post-sale customer Insights - Extend</a:t>
            </a:r>
            <a:endParaRPr kumimoji="0" lang="en-US" sz="1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sp>
        <p:nvSpPr>
          <p:cNvPr id="77" name="Efficient Updating CRM 2">
            <a:extLst>
              <a:ext uri="{FF2B5EF4-FFF2-40B4-BE49-F238E27FC236}">
                <a16:creationId xmlns:a16="http://schemas.microsoft.com/office/drawing/2014/main" id="{62B06834-BC4B-04A5-FA38-9E492A49FAD4}"/>
              </a:ext>
            </a:extLst>
          </p:cNvPr>
          <p:cNvSpPr txBox="1"/>
          <p:nvPr/>
        </p:nvSpPr>
        <p:spPr>
          <a:xfrm>
            <a:off x="7550938" y="6030165"/>
            <a:ext cx="2532541" cy="292772"/>
          </a:xfrm>
          <a:prstGeom prst="rect">
            <a:avLst/>
          </a:prstGeom>
          <a:noFill/>
        </p:spPr>
        <p:txBody>
          <a:bodyPr wrap="square" lIns="0" tIns="0" rIns="0" bIns="0" rtlCol="0" anchor="t">
            <a:spAutoFit/>
          </a:bodyPr>
          <a:lstStyle/>
          <a:p>
            <a:pPr algn="ctr">
              <a:lnSpc>
                <a:spcPct val="110000"/>
              </a:lnSpc>
              <a:defRPr/>
            </a:pPr>
            <a:r>
              <a:rPr kumimoji="0" lang="en-US" sz="900" b="0" i="0" u="none" strike="noStrike" kern="1200" cap="none" spc="0" normalizeH="0" baseline="0" noProof="0">
                <a:ln>
                  <a:noFill/>
                </a:ln>
                <a:solidFill>
                  <a:srgbClr val="000000"/>
                </a:solidFill>
                <a:effectLst/>
                <a:uLnTx/>
                <a:uFillTx/>
                <a:latin typeface="Segoe UI"/>
                <a:cs typeface="Segoe UI"/>
              </a:rPr>
              <a:t>Analyze post-sale customer data to uncover upsell and </a:t>
            </a:r>
            <a:r>
              <a:rPr lang="en-US" sz="900" noProof="0">
                <a:solidFill>
                  <a:srgbClr val="000000"/>
                </a:solidFill>
                <a:latin typeface="Segoe UI"/>
                <a:cs typeface="Segoe UI"/>
              </a:rPr>
              <a:t>cross-sell opportunities</a:t>
            </a:r>
            <a:r>
              <a:rPr kumimoji="0" lang="en-US" sz="900" b="0" i="0" u="none" strike="noStrike" kern="1200" cap="none" spc="0" normalizeH="0" baseline="0" noProof="0">
                <a:ln>
                  <a:noFill/>
                </a:ln>
                <a:solidFill>
                  <a:srgbClr val="000000"/>
                </a:solidFill>
                <a:effectLst/>
                <a:uLnTx/>
                <a:uFillTx/>
                <a:latin typeface="Segoe UI"/>
                <a:cs typeface="Segoe UI"/>
              </a:rPr>
              <a:t>.</a:t>
            </a:r>
          </a:p>
        </p:txBody>
      </p:sp>
      <p:pic>
        <p:nvPicPr>
          <p:cNvPr id="11" name="Picture 10">
            <a:extLst>
              <a:ext uri="{FF2B5EF4-FFF2-40B4-BE49-F238E27FC236}">
                <a16:creationId xmlns:a16="http://schemas.microsoft.com/office/drawing/2014/main" id="{074A9B18-F1CB-2E8C-42D1-554F7E231923}"/>
              </a:ext>
              <a:ext uri="{C183D7F6-B498-43B3-948B-1728B52AA6E4}">
                <adec:decorative xmlns:adec="http://schemas.microsoft.com/office/drawing/2017/decorative" val="1"/>
              </a:ext>
            </a:extLst>
          </p:cNvPr>
          <p:cNvPicPr>
            <a:picLocks noChangeAspect="1"/>
          </p:cNvPicPr>
          <p:nvPr/>
        </p:nvPicPr>
        <p:blipFill rotWithShape="1">
          <a:blip r:embed="rId11" cstate="screen">
            <a:alphaModFix/>
            <a:extLst>
              <a:ext uri="{28A0092B-C50C-407E-A947-70E740481C1C}">
                <a14:useLocalDpi xmlns:a14="http://schemas.microsoft.com/office/drawing/2010/main"/>
              </a:ext>
            </a:extLst>
          </a:blip>
          <a:stretch/>
        </p:blipFill>
        <p:spPr>
          <a:xfrm>
            <a:off x="10004275" y="3887020"/>
            <a:ext cx="2990785" cy="2970980"/>
          </a:xfrm>
          <a:prstGeom prst="rect">
            <a:avLst/>
          </a:prstGeom>
        </p:spPr>
      </p:pic>
      <p:sp>
        <p:nvSpPr>
          <p:cNvPr id="3" name="AI Prospecting 2">
            <a:hlinkClick r:id="rId12" action="ppaction://hlinksldjump"/>
            <a:extLst>
              <a:ext uri="{FF2B5EF4-FFF2-40B4-BE49-F238E27FC236}">
                <a16:creationId xmlns:a16="http://schemas.microsoft.com/office/drawing/2014/main" id="{D04E1C0A-582A-56D6-041C-8DDC7A6E45AC}"/>
              </a:ext>
            </a:extLst>
          </p:cNvPr>
          <p:cNvSpPr txBox="1"/>
          <p:nvPr/>
        </p:nvSpPr>
        <p:spPr>
          <a:xfrm>
            <a:off x="7536728" y="1749165"/>
            <a:ext cx="2643565"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hlinkClick r:id="rId12" action="ppaction://hlinksldjump"/>
              </a:rPr>
              <a:t>Create an unsolicited proposal - Extend</a:t>
            </a:r>
            <a:endParaRPr kumimoji="0" lang="en-US" sz="1000" b="0" i="0" u="sng"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sp>
        <p:nvSpPr>
          <p:cNvPr id="5" name="AI Prospecting 2">
            <a:extLst>
              <a:ext uri="{FF2B5EF4-FFF2-40B4-BE49-F238E27FC236}">
                <a16:creationId xmlns:a16="http://schemas.microsoft.com/office/drawing/2014/main" id="{E2BE2DBD-0687-C94C-7FAB-CC5F5BC08852}"/>
              </a:ext>
            </a:extLst>
          </p:cNvPr>
          <p:cNvSpPr txBox="1"/>
          <p:nvPr/>
        </p:nvSpPr>
        <p:spPr>
          <a:xfrm>
            <a:off x="7529164" y="1933563"/>
            <a:ext cx="2514005"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Create better proposals by using Copilot to access customer information and develop targeted content.</a:t>
            </a:r>
          </a:p>
        </p:txBody>
      </p:sp>
      <p:sp>
        <p:nvSpPr>
          <p:cNvPr id="6" name="TextBox 5">
            <a:hlinkClick r:id="rId7" action="ppaction://hlinksldjump"/>
            <a:extLst>
              <a:ext uri="{FF2B5EF4-FFF2-40B4-BE49-F238E27FC236}">
                <a16:creationId xmlns:a16="http://schemas.microsoft.com/office/drawing/2014/main" id="{3399E791-D39B-A508-571B-D81E4C7CB0C3}"/>
              </a:ext>
            </a:extLst>
          </p:cNvPr>
          <p:cNvSpPr txBox="1"/>
          <p:nvPr/>
        </p:nvSpPr>
        <p:spPr>
          <a:xfrm>
            <a:off x="4818192" y="2932935"/>
            <a:ext cx="227675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hlinkClick r:id="rId13" action="ppaction://hlinksldjump"/>
              </a:rPr>
              <a:t>Make a customized pitch - Buy</a:t>
            </a:r>
            <a:endParaRPr kumimoji="0" lang="en-US" sz="10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2633453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5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75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75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750"/>
                                        <p:tgtEl>
                                          <p:spTgt spid="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750"/>
                                        <p:tgtEl>
                                          <p:spTgt spid="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750"/>
                                        <p:tgtEl>
                                          <p:spTgt spid="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750"/>
                                        <p:tgtEl>
                                          <p:spTgt spid="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750"/>
                                        <p:tgtEl>
                                          <p:spTgt spid="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750"/>
                                        <p:tgtEl>
                                          <p:spTgt spid="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750"/>
                                        <p:tgtEl>
                                          <p:spTgt spid="7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5" grpId="0"/>
      <p:bldP spid="50" grpId="0"/>
      <p:bldP spid="54" grpId="0"/>
      <p:bldP spid="71" grpId="0"/>
      <p:bldP spid="72" grpId="0"/>
      <p:bldP spid="78" grpId="0"/>
      <p:bldP spid="75" grpId="0"/>
      <p:bldP spid="76" grpId="0"/>
      <p:bldP spid="73" grpId="0"/>
      <p:bldP spid="7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Opportunities pursued</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a:t>
            </a:r>
            <a:r>
              <a:rPr lang="en-US" sz="1200" noProof="0">
                <a:latin typeface="Segoe UI"/>
                <a:cs typeface="Segoe UI" panose="020B0502040204020203" pitchFamily="34" charset="0"/>
              </a:rPr>
              <a:t>365 </a:t>
            </a: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Sales</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1" name="Picture 10" descr="Photo of sales meeting">
            <a:extLst>
              <a:ext uri="{FF2B5EF4-FFF2-40B4-BE49-F238E27FC236}">
                <a16:creationId xmlns:a16="http://schemas.microsoft.com/office/drawing/2014/main" id="{E1B3EA42-9552-C3A3-C695-C25A3A1890E7}"/>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43606" cy="1648746"/>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6" name="Text Placeholder 33">
            <a:extLst>
              <a:ext uri="{FF2B5EF4-FFF2-40B4-BE49-F238E27FC236}">
                <a16:creationId xmlns:a16="http://schemas.microsoft.com/office/drawing/2014/main" id="{1126D1A5-ACAE-AEDB-D50E-1EF1227A1663}"/>
              </a:ext>
            </a:extLst>
          </p:cNvPr>
          <p:cNvSpPr txBox="1">
            <a:spLocks/>
          </p:cNvSpPr>
          <p:nvPr/>
        </p:nvSpPr>
        <p:spPr>
          <a:xfrm>
            <a:off x="863599" y="3359134"/>
            <a:ext cx="6080897"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Sales is about building relationships and pursuing opportunities. But these things take time, so anything Microsoft 365 Copilot Chat can do to reduce the time sales teams spend on other tasks can be used to increase customer face time and pursue more deals.</a:t>
            </a:r>
          </a:p>
        </p:txBody>
      </p:sp>
      <p:sp>
        <p:nvSpPr>
          <p:cNvPr id="17" name="Text Placeholder 4">
            <a:extLst>
              <a:ext uri="{FF2B5EF4-FFF2-40B4-BE49-F238E27FC236}">
                <a16:creationId xmlns:a16="http://schemas.microsoft.com/office/drawing/2014/main" id="{9A8BDBD5-6FA4-F87C-8066-3317F58FB995}"/>
              </a:ext>
              <a:ext uri="{C183D7F6-B498-43B3-948B-1728B52AA6E4}">
                <adec:decorative xmlns:adec="http://schemas.microsoft.com/office/drawing/2017/decorative" val="1"/>
              </a:ext>
            </a:extLst>
          </p:cNvPr>
          <p:cNvSpPr txBox="1">
            <a:spLocks/>
          </p:cNvSpPr>
          <p:nvPr/>
        </p:nvSpPr>
        <p:spPr>
          <a:xfrm>
            <a:off x="863600" y="4832241"/>
            <a:ext cx="6697260" cy="1648785"/>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Improve customer meetings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Research organization information</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Learn how to pitch the product</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Organize information from past interactions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Completely focus during the meeting</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lvl="0"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Respond to an RFP</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richer, faster responses to proposals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Have Copilot assist with drafting </a:t>
            </a:r>
            <a:b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summarizing emails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Simplify finding information for RFP responses</a:t>
            </a:r>
          </a:p>
        </p:txBody>
      </p:sp>
      <p:cxnSp>
        <p:nvCxnSpPr>
          <p:cNvPr id="18" name="Straight Connector 17">
            <a:extLst>
              <a:ext uri="{FF2B5EF4-FFF2-40B4-BE49-F238E27FC236}">
                <a16:creationId xmlns:a16="http://schemas.microsoft.com/office/drawing/2014/main" id="{A247B4C9-8D2F-A72C-8392-CD09366876CE}"/>
              </a:ext>
              <a:ext uri="{C183D7F6-B498-43B3-948B-1728B52AA6E4}">
                <adec:decorative xmlns:adec="http://schemas.microsoft.com/office/drawing/2017/decorative" val="1"/>
              </a:ext>
            </a:extLst>
          </p:cNvPr>
          <p:cNvCxnSpPr>
            <a:cxnSpLocks/>
          </p:cNvCxnSpPr>
          <p:nvPr/>
        </p:nvCxnSpPr>
        <p:spPr>
          <a:xfrm>
            <a:off x="863600" y="4098882"/>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Rectangle: Rounded Corners 26">
            <a:extLst>
              <a:ext uri="{FF2B5EF4-FFF2-40B4-BE49-F238E27FC236}">
                <a16:creationId xmlns:a16="http://schemas.microsoft.com/office/drawing/2014/main" id="{5A7051EA-6D20-6507-791C-8F1FAB312CDB}"/>
              </a:ext>
            </a:extLst>
          </p:cNvPr>
          <p:cNvSpPr/>
          <p:nvPr/>
        </p:nvSpPr>
        <p:spPr bwMode="auto">
          <a:xfrm>
            <a:off x="863600" y="4275093"/>
            <a:ext cx="6646768"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increase the number of opportunities pursued</a:t>
            </a:r>
          </a:p>
        </p:txBody>
      </p:sp>
      <p:sp>
        <p:nvSpPr>
          <p:cNvPr id="22" name="Text Placeholder 72">
            <a:extLst>
              <a:ext uri="{FF2B5EF4-FFF2-40B4-BE49-F238E27FC236}">
                <a16:creationId xmlns:a16="http://schemas.microsoft.com/office/drawing/2014/main" id="{87FCEFD3-7314-63FC-6010-2787A0712BE4}"/>
              </a:ext>
            </a:extLst>
          </p:cNvPr>
          <p:cNvSpPr txBox="1">
            <a:spLocks/>
          </p:cNvSpPr>
          <p:nvPr/>
        </p:nvSpPr>
        <p:spPr>
          <a:xfrm>
            <a:off x="7980026" y="2423323"/>
            <a:ext cx="3347617" cy="890263"/>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Account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Technical Sales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Training staff</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teams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Success</a:t>
            </a:r>
          </a:p>
        </p:txBody>
      </p:sp>
    </p:spTree>
    <p:extLst>
      <p:ext uri="{BB962C8B-B14F-4D97-AF65-F5344CB8AC3E}">
        <p14:creationId xmlns:p14="http://schemas.microsoft.com/office/powerpoint/2010/main" val="328751469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7143</Words>
  <Application>Microsoft Office PowerPoint</Application>
  <PresentationFormat>Widescreen</PresentationFormat>
  <Paragraphs>772</Paragraphs>
  <Slides>26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Sales</vt:lpstr>
      <vt:lpstr>Copilot Sales scenarios</vt:lpstr>
      <vt:lpstr>Using Copilot in Sales</vt:lpstr>
      <vt:lpstr>Increase revenue in Sales </vt:lpstr>
      <vt:lpstr>KPI – Opportunities pursued</vt:lpstr>
      <vt:lpstr>KPI – Close rate</vt:lpstr>
      <vt:lpstr>KPI – Deal size</vt:lpstr>
      <vt:lpstr>KPI – Customer retention</vt:lpstr>
      <vt:lpstr>Sales | Accelerate customer research and sales preparation (Microsoft 365 Copilot Chat only)</vt:lpstr>
      <vt:lpstr>Sales | Improve customer meetings</vt:lpstr>
      <vt:lpstr>Sales | Make a customized pitch (Copilot for Sales)</vt:lpstr>
      <vt:lpstr>Sales | Make a customized pitch (Microsoft 365 Copilot)</vt:lpstr>
      <vt:lpstr>Sales | Quicker customer response and CRM Updates</vt:lpstr>
      <vt:lpstr>Sales | Respond to an RFP</vt:lpstr>
      <vt:lpstr>Sales | Create an unsolicited proposal</vt:lpstr>
      <vt:lpstr>Sales | Targeted prospecting  </vt:lpstr>
      <vt:lpstr>Sales | Create personalized offers</vt:lpstr>
      <vt:lpstr>Sales | Post-sale customer insights</vt:lpstr>
      <vt:lpstr>A day in the life of an Account Manager</vt:lpstr>
      <vt:lpstr>A day in the life of a Sales Manager</vt:lpstr>
      <vt:lpstr>A day in the life of a Senior Sales Specialist at Microsoft</vt:lpstr>
      <vt:lpstr>A day in the life of a Digital Sales Specialist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2025-02-11T23:08:05Z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