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2"/>
  </p:notesMasterIdLst>
  <p:sldIdLst>
    <p:sldId id="1643" r:id="rId3"/>
    <p:sldId id="339" r:id="rId4"/>
    <p:sldId id="359" r:id="rId5"/>
    <p:sldId id="309" r:id="rId6"/>
    <p:sldId id="388" r:id="rId7"/>
    <p:sldId id="389" r:id="rId8"/>
    <p:sldId id="390" r:id="rId9"/>
    <p:sldId id="353" r:id="rId10"/>
    <p:sldId id="355" r:id="rId11"/>
    <p:sldId id="354" r:id="rId12"/>
    <p:sldId id="318" r:id="rId13"/>
    <p:sldId id="358" r:id="rId14"/>
    <p:sldId id="356" r:id="rId15"/>
    <p:sldId id="357" r:id="rId16"/>
    <p:sldId id="2147483621" r:id="rId17"/>
    <p:sldId id="467" r:id="rId18"/>
    <p:sldId id="468" r:id="rId19"/>
    <p:sldId id="360" r:id="rId20"/>
    <p:sldId id="3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6" autoAdjust="0"/>
    <p:restoredTop sz="94660"/>
  </p:normalViewPr>
  <p:slideViewPr>
    <p:cSldViewPr snapToGrid="0">
      <p:cViewPr varScale="1">
        <p:scale>
          <a:sx n="60" d="100"/>
          <a:sy n="60" d="100"/>
        </p:scale>
        <p:origin x="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ED228-CE14-4AE1-B6D6-90C4E3D95FA7}"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B117A-C0A7-4DBB-8AE4-397D8F29241D}" type="slidenum">
              <a:rPr lang="en-US" smtClean="0"/>
              <a:t>‹#›</a:t>
            </a:fld>
            <a:endParaRPr lang="en-US"/>
          </a:p>
        </p:txBody>
      </p:sp>
    </p:spTree>
    <p:extLst>
      <p:ext uri="{BB962C8B-B14F-4D97-AF65-F5344CB8AC3E}">
        <p14:creationId xmlns:p14="http://schemas.microsoft.com/office/powerpoint/2010/main" val="4052869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21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291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4AA71-149B-4518-8B09-A5251565E2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9505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7.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99073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023041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606283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96004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screen">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63331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477692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840581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752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322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283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8847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73400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641348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479022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4990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51321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44614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018357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07777"/>
          </a:xfrm>
        </p:spPr>
        <p:txBody>
          <a:bodyPr tIns="0"/>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5024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cenario five steps">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2D1077C7-2D8F-78F3-7240-DA0E174889E3}"/>
              </a:ext>
              <a:ext uri="{C183D7F6-B498-43B3-948B-1728B52AA6E4}">
                <adec:decorative xmlns:adec="http://schemas.microsoft.com/office/drawing/2017/decorative" val="1"/>
              </a:ext>
            </a:extLst>
          </p:cNvPr>
          <p:cNvSpPr>
            <a:spLocks/>
          </p:cNvSpPr>
          <p:nvPr userDrawn="1"/>
        </p:nvSpPr>
        <p:spPr bwMode="auto">
          <a:xfrm>
            <a:off x="0" y="1238491"/>
            <a:ext cx="12192000" cy="5619510"/>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Segoe UI"/>
              <a:ea typeface="+mn-ea"/>
              <a:cs typeface="Segoe UI" pitchFamily="34" charset="0"/>
            </a:endParaRPr>
          </a:p>
        </p:txBody>
      </p:sp>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536876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751"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681"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Products used:</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231602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577966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 Master text styles</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231602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577966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231602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577966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4E598159-8F90-2398-990A-87C7DBACA382}"/>
              </a:ext>
            </a:extLst>
          </p:cNvPr>
          <p:cNvSpPr>
            <a:spLocks noGrp="1"/>
          </p:cNvSpPr>
          <p:nvPr>
            <p:ph type="body" sz="quarter" idx="30"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a:t>
            </a:r>
          </a:p>
        </p:txBody>
      </p:sp>
      <p:sp>
        <p:nvSpPr>
          <p:cNvPr id="15" name="Text Placeholder 10">
            <a:extLst>
              <a:ext uri="{FF2B5EF4-FFF2-40B4-BE49-F238E27FC236}">
                <a16:creationId xmlns:a16="http://schemas.microsoft.com/office/drawing/2014/main" id="{E2C3EC85-C88F-225A-CBED-DE8304928659}"/>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16" name="Text Placeholder 10">
            <a:extLst>
              <a:ext uri="{FF2B5EF4-FFF2-40B4-BE49-F238E27FC236}">
                <a16:creationId xmlns:a16="http://schemas.microsoft.com/office/drawing/2014/main" id="{8306C7F5-7630-A9FC-5340-EC699EA35853}"/>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17" name="Text Placeholder 10">
            <a:extLst>
              <a:ext uri="{FF2B5EF4-FFF2-40B4-BE49-F238E27FC236}">
                <a16:creationId xmlns:a16="http://schemas.microsoft.com/office/drawing/2014/main" id="{EA95473D-CB97-F734-8142-4581EFDF4F46}"/>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1664454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enario six steps">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2D1077C7-2D8F-78F3-7240-DA0E174889E3}"/>
              </a:ext>
              <a:ext uri="{C183D7F6-B498-43B3-948B-1728B52AA6E4}">
                <adec:decorative xmlns:adec="http://schemas.microsoft.com/office/drawing/2017/decorative" val="1"/>
              </a:ext>
            </a:extLst>
          </p:cNvPr>
          <p:cNvSpPr>
            <a:spLocks/>
          </p:cNvSpPr>
          <p:nvPr userDrawn="1"/>
        </p:nvSpPr>
        <p:spPr bwMode="auto">
          <a:xfrm>
            <a:off x="0" y="1238491"/>
            <a:ext cx="12192000" cy="5619510"/>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Segoe UI"/>
              <a:ea typeface="+mn-ea"/>
              <a:cs typeface="Segoe UI" pitchFamily="34" charset="0"/>
            </a:endParaRPr>
          </a:p>
        </p:txBody>
      </p:sp>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 Master text styles</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393219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ay in the life five 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CAB00-F99A-7DCD-DC25-CBD3A1EEAFDD}"/>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61632" r="35751"/>
          <a:stretch/>
        </p:blipFill>
        <p:spPr>
          <a:xfrm>
            <a:off x="0" y="1238489"/>
            <a:ext cx="12191997" cy="5619511"/>
          </a:xfrm>
          <a:prstGeom prst="rect">
            <a:avLst/>
          </a:prstGeom>
        </p:spPr>
      </p:pic>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TextBox 74">
            <a:extLst>
              <a:ext uri="{FF2B5EF4-FFF2-40B4-BE49-F238E27FC236}">
                <a16:creationId xmlns:a16="http://schemas.microsoft.com/office/drawing/2014/main" id="{1BB75DAB-4D8A-2933-BB52-0C94AA4816E3}"/>
              </a:ext>
            </a:extLst>
          </p:cNvPr>
          <p:cNvSpPr txBox="1"/>
          <p:nvPr userDrawn="1"/>
        </p:nvSpPr>
        <p:spPr>
          <a:xfrm>
            <a:off x="10453171"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210101"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 Master text styles</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76126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69684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69684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5097821" y="415209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13726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85826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Text Placeholder 94">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Text Placeholder 105">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5" name="Text Placeholder 105">
            <a:extLst>
              <a:ext uri="{FF2B5EF4-FFF2-40B4-BE49-F238E27FC236}">
                <a16:creationId xmlns:a16="http://schemas.microsoft.com/office/drawing/2014/main" id="{55D154DF-71A5-D9D3-0756-AA7208899CFD}"/>
              </a:ext>
            </a:extLst>
          </p:cNvPr>
          <p:cNvSpPr>
            <a:spLocks noGrp="1"/>
          </p:cNvSpPr>
          <p:nvPr>
            <p:ph type="body" sz="quarter" idx="24"/>
          </p:nvPr>
        </p:nvSpPr>
        <p:spPr>
          <a:xfrm>
            <a:off x="3719286"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Text Placeholder 94">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Text Placeholder 105">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8" name="Text Placeholder 105">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Text Placeholder 94">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2180549"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Text Placeholder 105">
            <a:extLst>
              <a:ext uri="{FF2B5EF4-FFF2-40B4-BE49-F238E27FC236}">
                <a16:creationId xmlns:a16="http://schemas.microsoft.com/office/drawing/2014/main" id="{880DDDC9-1973-AB6B-84B0-8402F7E57DD6}"/>
              </a:ext>
            </a:extLst>
          </p:cNvPr>
          <p:cNvSpPr>
            <a:spLocks noGrp="1"/>
          </p:cNvSpPr>
          <p:nvPr>
            <p:ph type="body" sz="quarter" idx="29"/>
          </p:nvPr>
        </p:nvSpPr>
        <p:spPr>
          <a:xfrm>
            <a:off x="2180549"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1" name="Text Placeholder 105">
            <a:extLst>
              <a:ext uri="{FF2B5EF4-FFF2-40B4-BE49-F238E27FC236}">
                <a16:creationId xmlns:a16="http://schemas.microsoft.com/office/drawing/2014/main" id="{779BA1D8-105C-B66F-63AF-84DC7F622456}"/>
              </a:ext>
            </a:extLst>
          </p:cNvPr>
          <p:cNvSpPr>
            <a:spLocks noGrp="1"/>
          </p:cNvSpPr>
          <p:nvPr>
            <p:ph type="body" sz="quarter" idx="30"/>
          </p:nvPr>
        </p:nvSpPr>
        <p:spPr>
          <a:xfrm>
            <a:off x="2180549"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Text Placeholder 94">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5373246"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Text Placeholder 105">
            <a:extLst>
              <a:ext uri="{FF2B5EF4-FFF2-40B4-BE49-F238E27FC236}">
                <a16:creationId xmlns:a16="http://schemas.microsoft.com/office/drawing/2014/main" id="{1D287AE8-D07F-849B-E6F1-1AC629E8FB32}"/>
              </a:ext>
            </a:extLst>
          </p:cNvPr>
          <p:cNvSpPr>
            <a:spLocks noGrp="1"/>
          </p:cNvSpPr>
          <p:nvPr>
            <p:ph type="body" sz="quarter" idx="32"/>
          </p:nvPr>
        </p:nvSpPr>
        <p:spPr>
          <a:xfrm>
            <a:off x="5373246"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4" name="Text Placeholder 105">
            <a:extLst>
              <a:ext uri="{FF2B5EF4-FFF2-40B4-BE49-F238E27FC236}">
                <a16:creationId xmlns:a16="http://schemas.microsoft.com/office/drawing/2014/main" id="{D79AB424-C959-FD9F-0942-4B657234F221}"/>
              </a:ext>
            </a:extLst>
          </p:cNvPr>
          <p:cNvSpPr>
            <a:spLocks noGrp="1"/>
          </p:cNvSpPr>
          <p:nvPr>
            <p:ph type="body" sz="quarter" idx="33"/>
          </p:nvPr>
        </p:nvSpPr>
        <p:spPr>
          <a:xfrm>
            <a:off x="5373246"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4" name="Text Placeholder 102">
            <a:extLst>
              <a:ext uri="{FF2B5EF4-FFF2-40B4-BE49-F238E27FC236}">
                <a16:creationId xmlns:a16="http://schemas.microsoft.com/office/drawing/2014/main" id="{6B092F76-43C5-F926-7195-2BCC43DAB571}"/>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a:t>
            </a:r>
          </a:p>
        </p:txBody>
      </p:sp>
      <p:sp>
        <p:nvSpPr>
          <p:cNvPr id="6" name="Text Placeholder 10">
            <a:extLst>
              <a:ext uri="{FF2B5EF4-FFF2-40B4-BE49-F238E27FC236}">
                <a16:creationId xmlns:a16="http://schemas.microsoft.com/office/drawing/2014/main" id="{C45841F4-A8FE-5525-0640-EEE1AD7077BC}"/>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C344CDF2-854C-126C-A912-59B55B8801D2}"/>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629227CD-8870-FBE5-7A5E-7CE2A9BD51FE}"/>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1796437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9539594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y in the life six 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CAB00-F99A-7DCD-DC25-CBD3A1EEAFDD}"/>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61632" r="35751"/>
          <a:stretch/>
        </p:blipFill>
        <p:spPr>
          <a:xfrm>
            <a:off x="0" y="1238489"/>
            <a:ext cx="12191997" cy="5619511"/>
          </a:xfrm>
          <a:prstGeom prst="rect">
            <a:avLst/>
          </a:prstGeom>
        </p:spPr>
      </p:pic>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TextBox 74">
            <a:extLst>
              <a:ext uri="{FF2B5EF4-FFF2-40B4-BE49-F238E27FC236}">
                <a16:creationId xmlns:a16="http://schemas.microsoft.com/office/drawing/2014/main" id="{1BB75DAB-4D8A-2933-BB52-0C94AA4816E3}"/>
              </a:ext>
            </a:extLst>
          </p:cNvPr>
          <p:cNvSpPr txBox="1"/>
          <p:nvPr userDrawn="1"/>
        </p:nvSpPr>
        <p:spPr>
          <a:xfrm>
            <a:off x="1043023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8716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 Master text styles</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76126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69684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69684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15209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15209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13726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85826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Text Placeholder 94">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Text Placeholder 105">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5" name="Text Placeholder 105">
            <a:extLst>
              <a:ext uri="{FF2B5EF4-FFF2-40B4-BE49-F238E27FC236}">
                <a16:creationId xmlns:a16="http://schemas.microsoft.com/office/drawing/2014/main" id="{55D154DF-71A5-D9D3-0756-AA7208899CFD}"/>
              </a:ext>
            </a:extLst>
          </p:cNvPr>
          <p:cNvSpPr>
            <a:spLocks noGrp="1"/>
          </p:cNvSpPr>
          <p:nvPr>
            <p:ph type="body" sz="quarter" idx="24"/>
          </p:nvPr>
        </p:nvSpPr>
        <p:spPr>
          <a:xfrm>
            <a:off x="3719286"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Text Placeholder 94">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Text Placeholder 105">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8" name="Text Placeholder 105">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Text Placeholder 94">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Text Placeholder 105">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1" name="Text Placeholder 105">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Text Placeholder 94">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Text Placeholder 105">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4" name="Text Placeholder 105">
            <a:extLst>
              <a:ext uri="{FF2B5EF4-FFF2-40B4-BE49-F238E27FC236}">
                <a16:creationId xmlns:a16="http://schemas.microsoft.com/office/drawing/2014/main" id="{D79AB424-C959-FD9F-0942-4B657234F221}"/>
              </a:ext>
            </a:extLst>
          </p:cNvPr>
          <p:cNvSpPr>
            <a:spLocks noGrp="1"/>
          </p:cNvSpPr>
          <p:nvPr>
            <p:ph type="body" sz="quarter" idx="33"/>
          </p:nvPr>
        </p:nvSpPr>
        <p:spPr>
          <a:xfrm>
            <a:off x="3719286"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Text Placeholder 94">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Text Placeholder 105">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7" name="Text Placeholder 105">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3" name="Text Placeholder 102">
            <a:extLst>
              <a:ext uri="{FF2B5EF4-FFF2-40B4-BE49-F238E27FC236}">
                <a16:creationId xmlns:a16="http://schemas.microsoft.com/office/drawing/2014/main" id="{78D71A05-3479-3DEB-1227-2FC98983A80C}"/>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a:t>
            </a:r>
          </a:p>
        </p:txBody>
      </p:sp>
      <p:sp>
        <p:nvSpPr>
          <p:cNvPr id="4" name="Text Placeholder 10">
            <a:extLst>
              <a:ext uri="{FF2B5EF4-FFF2-40B4-BE49-F238E27FC236}">
                <a16:creationId xmlns:a16="http://schemas.microsoft.com/office/drawing/2014/main" id="{07FB0D44-B2FC-AD50-89A4-2016469B01D6}"/>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6" name="Text Placeholder 10">
            <a:extLst>
              <a:ext uri="{FF2B5EF4-FFF2-40B4-BE49-F238E27FC236}">
                <a16:creationId xmlns:a16="http://schemas.microsoft.com/office/drawing/2014/main" id="{4A5639CF-B5E7-20B0-D289-A990965914E6}"/>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8C6AE7B5-FABD-E95D-A0C4-FEA8F2FE8010}"/>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6464366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4437990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842297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1940885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07512259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0749085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29811582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0834455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110178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632800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07777"/>
          </a:xfrm>
        </p:spPr>
        <p:txBody>
          <a:bodyPr tIns="0"/>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303792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87273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233586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90699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9306251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728797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2415426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13186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181216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61954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8570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cenario five steps">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2D1077C7-2D8F-78F3-7240-DA0E174889E3}"/>
              </a:ext>
              <a:ext uri="{C183D7F6-B498-43B3-948B-1728B52AA6E4}">
                <adec:decorative xmlns:adec="http://schemas.microsoft.com/office/drawing/2017/decorative" val="1"/>
              </a:ext>
            </a:extLst>
          </p:cNvPr>
          <p:cNvSpPr>
            <a:spLocks/>
          </p:cNvSpPr>
          <p:nvPr userDrawn="1"/>
        </p:nvSpPr>
        <p:spPr bwMode="auto">
          <a:xfrm>
            <a:off x="0" y="1238491"/>
            <a:ext cx="12192000" cy="5619510"/>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536876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751"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681"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Products used:</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231602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577966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231602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577966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231602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577966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4E598159-8F90-2398-990A-87C7DBACA382}"/>
              </a:ext>
            </a:extLst>
          </p:cNvPr>
          <p:cNvSpPr>
            <a:spLocks noGrp="1"/>
          </p:cNvSpPr>
          <p:nvPr>
            <p:ph type="body" sz="quarter" idx="30"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Get started</a:t>
            </a:r>
          </a:p>
        </p:txBody>
      </p:sp>
      <p:sp>
        <p:nvSpPr>
          <p:cNvPr id="15" name="Text Placeholder 10">
            <a:extLst>
              <a:ext uri="{FF2B5EF4-FFF2-40B4-BE49-F238E27FC236}">
                <a16:creationId xmlns:a16="http://schemas.microsoft.com/office/drawing/2014/main" id="{E2C3EC85-C88F-225A-CBED-DE8304928659}"/>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16" name="Text Placeholder 10">
            <a:extLst>
              <a:ext uri="{FF2B5EF4-FFF2-40B4-BE49-F238E27FC236}">
                <a16:creationId xmlns:a16="http://schemas.microsoft.com/office/drawing/2014/main" id="{8306C7F5-7630-A9FC-5340-EC699EA35853}"/>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17" name="Text Placeholder 10">
            <a:extLst>
              <a:ext uri="{FF2B5EF4-FFF2-40B4-BE49-F238E27FC236}">
                <a16:creationId xmlns:a16="http://schemas.microsoft.com/office/drawing/2014/main" id="{EA95473D-CB97-F734-8142-4581EFDF4F46}"/>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1021867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0021674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20953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956414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554736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267764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919804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23853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80029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1873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33063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enario six steps">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2D1077C7-2D8F-78F3-7240-DA0E174889E3}"/>
              </a:ext>
              <a:ext uri="{C183D7F6-B498-43B3-948B-1728B52AA6E4}">
                <adec:decorative xmlns:adec="http://schemas.microsoft.com/office/drawing/2017/decorative" val="1"/>
              </a:ext>
            </a:extLst>
          </p:cNvPr>
          <p:cNvSpPr>
            <a:spLocks/>
          </p:cNvSpPr>
          <p:nvPr userDrawn="1"/>
        </p:nvSpPr>
        <p:spPr bwMode="auto">
          <a:xfrm>
            <a:off x="0" y="1238491"/>
            <a:ext cx="12192000" cy="5619510"/>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Get started</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13145097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0130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14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06570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179456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658681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cenario 5 steps">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2D1077C7-2D8F-78F3-7240-DA0E174889E3}"/>
              </a:ext>
              <a:ext uri="{C183D7F6-B498-43B3-948B-1728B52AA6E4}">
                <adec:decorative xmlns:adec="http://schemas.microsoft.com/office/drawing/2017/decorative" val="1"/>
              </a:ext>
            </a:extLst>
          </p:cNvPr>
          <p:cNvSpPr>
            <a:spLocks/>
          </p:cNvSpPr>
          <p:nvPr userDrawn="1"/>
        </p:nvSpPr>
        <p:spPr bwMode="auto">
          <a:xfrm>
            <a:off x="0" y="1238491"/>
            <a:ext cx="12192000" cy="5619510"/>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Segoe UI"/>
              <a:ea typeface="+mn-ea"/>
              <a:cs typeface="Segoe UI" pitchFamily="34" charset="0"/>
            </a:endParaRPr>
          </a:p>
        </p:txBody>
      </p:sp>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592291" y="351933"/>
            <a:ext cx="769707"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349221" y="351933"/>
            <a:ext cx="769707" cy="1384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Products used:</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pPr lvl="0"/>
            <a:r>
              <a:rPr lang="en-US"/>
              <a:t>Footer</a:t>
            </a:r>
          </a:p>
          <a:p>
            <a:pPr lvl="0"/>
            <a:r>
              <a:rPr lang="en-US"/>
              <a:t>Line two</a:t>
            </a:r>
          </a:p>
        </p:txBody>
      </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 Master text styles</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4E598159-8F90-2398-990A-87C7DBACA382}"/>
              </a:ext>
            </a:extLst>
          </p:cNvPr>
          <p:cNvSpPr>
            <a:spLocks noGrp="1"/>
          </p:cNvSpPr>
          <p:nvPr>
            <p:ph type="body" sz="quarter" idx="30"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a:t>
            </a:r>
          </a:p>
        </p:txBody>
      </p:sp>
      <p:sp>
        <p:nvSpPr>
          <p:cNvPr id="15" name="Text Placeholder 10">
            <a:extLst>
              <a:ext uri="{FF2B5EF4-FFF2-40B4-BE49-F238E27FC236}">
                <a16:creationId xmlns:a16="http://schemas.microsoft.com/office/drawing/2014/main" id="{E2C3EC85-C88F-225A-CBED-DE8304928659}"/>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16" name="Text Placeholder 10">
            <a:extLst>
              <a:ext uri="{FF2B5EF4-FFF2-40B4-BE49-F238E27FC236}">
                <a16:creationId xmlns:a16="http://schemas.microsoft.com/office/drawing/2014/main" id="{8306C7F5-7630-A9FC-5340-EC699EA35853}"/>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17" name="Text Placeholder 10">
            <a:extLst>
              <a:ext uri="{FF2B5EF4-FFF2-40B4-BE49-F238E27FC236}">
                <a16:creationId xmlns:a16="http://schemas.microsoft.com/office/drawing/2014/main" id="{EA95473D-CB97-F734-8142-4581EFDF4F46}"/>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1604716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y in the life five 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CAB00-F99A-7DCD-DC25-CBD3A1EEAFDD}"/>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61632" r="35751"/>
          <a:stretch/>
        </p:blipFill>
        <p:spPr>
          <a:xfrm>
            <a:off x="0" y="1238489"/>
            <a:ext cx="12191997" cy="5619511"/>
          </a:xfrm>
          <a:prstGeom prst="rect">
            <a:avLst/>
          </a:prstGeom>
        </p:spPr>
      </p:pic>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TextBox 74">
            <a:extLst>
              <a:ext uri="{FF2B5EF4-FFF2-40B4-BE49-F238E27FC236}">
                <a16:creationId xmlns:a16="http://schemas.microsoft.com/office/drawing/2014/main" id="{1BB75DAB-4D8A-2933-BB52-0C94AA4816E3}"/>
              </a:ext>
            </a:extLst>
          </p:cNvPr>
          <p:cNvSpPr txBox="1"/>
          <p:nvPr userDrawn="1"/>
        </p:nvSpPr>
        <p:spPr>
          <a:xfrm>
            <a:off x="10453171"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210101" y="351933"/>
            <a:ext cx="90882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76126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69684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69684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5097821" y="415209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13726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85826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Text Placeholder 94">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Text Placeholder 105">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5" name="Text Placeholder 105">
            <a:extLst>
              <a:ext uri="{FF2B5EF4-FFF2-40B4-BE49-F238E27FC236}">
                <a16:creationId xmlns:a16="http://schemas.microsoft.com/office/drawing/2014/main" id="{55D154DF-71A5-D9D3-0756-AA7208899CFD}"/>
              </a:ext>
            </a:extLst>
          </p:cNvPr>
          <p:cNvSpPr>
            <a:spLocks noGrp="1"/>
          </p:cNvSpPr>
          <p:nvPr>
            <p:ph type="body" sz="quarter" idx="24"/>
          </p:nvPr>
        </p:nvSpPr>
        <p:spPr>
          <a:xfrm>
            <a:off x="3719286"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Text Placeholder 94">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Text Placeholder 105">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8" name="Text Placeholder 105">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Text Placeholder 94">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2180549"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Text Placeholder 105">
            <a:extLst>
              <a:ext uri="{FF2B5EF4-FFF2-40B4-BE49-F238E27FC236}">
                <a16:creationId xmlns:a16="http://schemas.microsoft.com/office/drawing/2014/main" id="{880DDDC9-1973-AB6B-84B0-8402F7E57DD6}"/>
              </a:ext>
            </a:extLst>
          </p:cNvPr>
          <p:cNvSpPr>
            <a:spLocks noGrp="1"/>
          </p:cNvSpPr>
          <p:nvPr>
            <p:ph type="body" sz="quarter" idx="29"/>
          </p:nvPr>
        </p:nvSpPr>
        <p:spPr>
          <a:xfrm>
            <a:off x="2180549"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1" name="Text Placeholder 105">
            <a:extLst>
              <a:ext uri="{FF2B5EF4-FFF2-40B4-BE49-F238E27FC236}">
                <a16:creationId xmlns:a16="http://schemas.microsoft.com/office/drawing/2014/main" id="{779BA1D8-105C-B66F-63AF-84DC7F622456}"/>
              </a:ext>
            </a:extLst>
          </p:cNvPr>
          <p:cNvSpPr>
            <a:spLocks noGrp="1"/>
          </p:cNvSpPr>
          <p:nvPr>
            <p:ph type="body" sz="quarter" idx="30"/>
          </p:nvPr>
        </p:nvSpPr>
        <p:spPr>
          <a:xfrm>
            <a:off x="2180549"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Text Placeholder 94">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5373246"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Text Placeholder 105">
            <a:extLst>
              <a:ext uri="{FF2B5EF4-FFF2-40B4-BE49-F238E27FC236}">
                <a16:creationId xmlns:a16="http://schemas.microsoft.com/office/drawing/2014/main" id="{1D287AE8-D07F-849B-E6F1-1AC629E8FB32}"/>
              </a:ext>
            </a:extLst>
          </p:cNvPr>
          <p:cNvSpPr>
            <a:spLocks noGrp="1"/>
          </p:cNvSpPr>
          <p:nvPr>
            <p:ph type="body" sz="quarter" idx="32"/>
          </p:nvPr>
        </p:nvSpPr>
        <p:spPr>
          <a:xfrm>
            <a:off x="5373246"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4" name="Text Placeholder 105">
            <a:extLst>
              <a:ext uri="{FF2B5EF4-FFF2-40B4-BE49-F238E27FC236}">
                <a16:creationId xmlns:a16="http://schemas.microsoft.com/office/drawing/2014/main" id="{D79AB424-C959-FD9F-0942-4B657234F221}"/>
              </a:ext>
            </a:extLst>
          </p:cNvPr>
          <p:cNvSpPr>
            <a:spLocks noGrp="1"/>
          </p:cNvSpPr>
          <p:nvPr>
            <p:ph type="body" sz="quarter" idx="33"/>
          </p:nvPr>
        </p:nvSpPr>
        <p:spPr>
          <a:xfrm>
            <a:off x="5373246"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4" name="Text Placeholder 102">
            <a:extLst>
              <a:ext uri="{FF2B5EF4-FFF2-40B4-BE49-F238E27FC236}">
                <a16:creationId xmlns:a16="http://schemas.microsoft.com/office/drawing/2014/main" id="{6B092F76-43C5-F926-7195-2BCC43DAB571}"/>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Get started</a:t>
            </a:r>
          </a:p>
        </p:txBody>
      </p:sp>
      <p:sp>
        <p:nvSpPr>
          <p:cNvPr id="6" name="Text Placeholder 10">
            <a:extLst>
              <a:ext uri="{FF2B5EF4-FFF2-40B4-BE49-F238E27FC236}">
                <a16:creationId xmlns:a16="http://schemas.microsoft.com/office/drawing/2014/main" id="{C45841F4-A8FE-5525-0640-EEE1AD7077BC}"/>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C344CDF2-854C-126C-A912-59B55B8801D2}"/>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629227CD-8870-FBE5-7A5E-7CE2A9BD51FE}"/>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7483087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y in the life six 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CCAB00-F99A-7DCD-DC25-CBD3A1EEAFDD}"/>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7614" t="61632" r="35751"/>
          <a:stretch/>
        </p:blipFill>
        <p:spPr>
          <a:xfrm>
            <a:off x="0" y="1238489"/>
            <a:ext cx="12191997" cy="5619511"/>
          </a:xfrm>
          <a:prstGeom prst="rect">
            <a:avLst/>
          </a:prstGeom>
        </p:spPr>
      </p:pic>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TextBox 74">
            <a:extLst>
              <a:ext uri="{FF2B5EF4-FFF2-40B4-BE49-F238E27FC236}">
                <a16:creationId xmlns:a16="http://schemas.microsoft.com/office/drawing/2014/main" id="{1BB75DAB-4D8A-2933-BB52-0C94AA4816E3}"/>
              </a:ext>
            </a:extLst>
          </p:cNvPr>
          <p:cNvSpPr txBox="1"/>
          <p:nvPr userDrawn="1"/>
        </p:nvSpPr>
        <p:spPr>
          <a:xfrm>
            <a:off x="1043023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8716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76126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69684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69684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15209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15209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13726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85826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Text Placeholder 94">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Text Placeholder 105">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5" name="Text Placeholder 105">
            <a:extLst>
              <a:ext uri="{FF2B5EF4-FFF2-40B4-BE49-F238E27FC236}">
                <a16:creationId xmlns:a16="http://schemas.microsoft.com/office/drawing/2014/main" id="{55D154DF-71A5-D9D3-0756-AA7208899CFD}"/>
              </a:ext>
            </a:extLst>
          </p:cNvPr>
          <p:cNvSpPr>
            <a:spLocks noGrp="1"/>
          </p:cNvSpPr>
          <p:nvPr>
            <p:ph type="body" sz="quarter" idx="24"/>
          </p:nvPr>
        </p:nvSpPr>
        <p:spPr>
          <a:xfrm>
            <a:off x="3719286"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Text Placeholder 94">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59388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Text Placeholder 105">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88" name="Text Placeholder 105">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Text Placeholder 94">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Text Placeholder 105">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1" name="Text Placeholder 105">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Text Placeholder 94">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Text Placeholder 105">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4" name="Text Placeholder 105">
            <a:extLst>
              <a:ext uri="{FF2B5EF4-FFF2-40B4-BE49-F238E27FC236}">
                <a16:creationId xmlns:a16="http://schemas.microsoft.com/office/drawing/2014/main" id="{D79AB424-C959-FD9F-0942-4B657234F221}"/>
              </a:ext>
            </a:extLst>
          </p:cNvPr>
          <p:cNvSpPr>
            <a:spLocks noGrp="1"/>
          </p:cNvSpPr>
          <p:nvPr>
            <p:ph type="body" sz="quarter" idx="33"/>
          </p:nvPr>
        </p:nvSpPr>
        <p:spPr>
          <a:xfrm>
            <a:off x="3719286"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Text Placeholder 94">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053821"/>
            <a:ext cx="976461"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Text Placeholder 105">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97" name="Text Placeholder 105">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3" name="Text Placeholder 102">
            <a:extLst>
              <a:ext uri="{FF2B5EF4-FFF2-40B4-BE49-F238E27FC236}">
                <a16:creationId xmlns:a16="http://schemas.microsoft.com/office/drawing/2014/main" id="{78D71A05-3479-3DEB-1227-2FC98983A80C}"/>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Get started</a:t>
            </a:r>
          </a:p>
        </p:txBody>
      </p:sp>
      <p:sp>
        <p:nvSpPr>
          <p:cNvPr id="4" name="Text Placeholder 10">
            <a:extLst>
              <a:ext uri="{FF2B5EF4-FFF2-40B4-BE49-F238E27FC236}">
                <a16:creationId xmlns:a16="http://schemas.microsoft.com/office/drawing/2014/main" id="{07FB0D44-B2FC-AD50-89A4-2016469B01D6}"/>
              </a:ext>
            </a:extLst>
          </p:cNvPr>
          <p:cNvSpPr>
            <a:spLocks noGrp="1"/>
          </p:cNvSpPr>
          <p:nvPr>
            <p:ph type="body" sz="quarter" idx="38" hasCustomPrompt="1"/>
          </p:nvPr>
        </p:nvSpPr>
        <p:spPr>
          <a:xfrm>
            <a:off x="11417128"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6" name="Text Placeholder 10">
            <a:extLst>
              <a:ext uri="{FF2B5EF4-FFF2-40B4-BE49-F238E27FC236}">
                <a16:creationId xmlns:a16="http://schemas.microsoft.com/office/drawing/2014/main" id="{4A5639CF-B5E7-20B0-D289-A990965914E6}"/>
              </a:ext>
            </a:extLst>
          </p:cNvPr>
          <p:cNvSpPr>
            <a:spLocks noGrp="1"/>
          </p:cNvSpPr>
          <p:nvPr>
            <p:ph type="body" sz="quarter" idx="39" hasCustomPrompt="1"/>
          </p:nvPr>
        </p:nvSpPr>
        <p:spPr>
          <a:xfrm>
            <a:off x="11588664"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8C6AE7B5-FABD-E95D-A0C4-FEA8F2FE8010}"/>
              </a:ext>
            </a:extLst>
          </p:cNvPr>
          <p:cNvSpPr>
            <a:spLocks noGrp="1"/>
          </p:cNvSpPr>
          <p:nvPr>
            <p:ph type="body" sz="quarter" idx="40" hasCustomPrompt="1"/>
          </p:nvPr>
        </p:nvSpPr>
        <p:spPr>
          <a:xfrm>
            <a:off x="11760200"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347767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cenario 5 steps">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2D1077C7-2D8F-78F3-7240-DA0E174889E3}"/>
              </a:ext>
              <a:ext uri="{C183D7F6-B498-43B3-948B-1728B52AA6E4}">
                <adec:decorative xmlns:adec="http://schemas.microsoft.com/office/drawing/2017/decorative" val="1"/>
              </a:ext>
            </a:extLst>
          </p:cNvPr>
          <p:cNvSpPr>
            <a:spLocks/>
          </p:cNvSpPr>
          <p:nvPr userDrawn="1"/>
        </p:nvSpPr>
        <p:spPr bwMode="auto">
          <a:xfrm>
            <a:off x="0" y="1238491"/>
            <a:ext cx="12192000" cy="5619510"/>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 name="Rectangle: Rounded Corners 28">
            <a:extLst>
              <a:ext uri="{FF2B5EF4-FFF2-40B4-BE49-F238E27FC236}">
                <a16:creationId xmlns:a16="http://schemas.microsoft.com/office/drawing/2014/main" id="{0858CC03-0AEA-A519-5A48-FB794F9BA8D4}"/>
              </a:ext>
              <a:ext uri="{C183D7F6-B498-43B3-948B-1728B52AA6E4}">
                <adec:decorative xmlns:adec="http://schemas.microsoft.com/office/drawing/2017/decorative" val="1"/>
              </a:ext>
            </a:extLst>
          </p:cNvPr>
          <p:cNvSpPr>
            <a:spLocks/>
          </p:cNvSpPr>
          <p:nvPr userDrawn="1"/>
        </p:nvSpPr>
        <p:spPr bwMode="auto">
          <a:xfrm>
            <a:off x="0" y="1238491"/>
            <a:ext cx="12192000" cy="5619510"/>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Title 2">
            <a:extLst>
              <a:ext uri="{FF2B5EF4-FFF2-40B4-BE49-F238E27FC236}">
                <a16:creationId xmlns:a16="http://schemas.microsoft.com/office/drawing/2014/main" id="{ECB0C164-C14C-4CC8-D2E3-51F6FB31E21F}"/>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8" name="Freeform: Shape 2">
            <a:extLst>
              <a:ext uri="{FF2B5EF4-FFF2-40B4-BE49-F238E27FC236}">
                <a16:creationId xmlns:a16="http://schemas.microsoft.com/office/drawing/2014/main" id="{2C93F3A2-CC94-C51D-985F-D626D59B9ED4}"/>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9" name="Group 8">
            <a:extLst>
              <a:ext uri="{FF2B5EF4-FFF2-40B4-BE49-F238E27FC236}">
                <a16:creationId xmlns:a16="http://schemas.microsoft.com/office/drawing/2014/main" id="{1122C4B1-294D-9ECA-ECF3-F5BE6E86FAB8}"/>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10" name="Oval 9">
              <a:extLst>
                <a:ext uri="{FF2B5EF4-FFF2-40B4-BE49-F238E27FC236}">
                  <a16:creationId xmlns:a16="http://schemas.microsoft.com/office/drawing/2014/main" id="{4E8FC232-0BCD-F6AC-BD06-77AB84DB368F}"/>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 name="Rectangle 89">
              <a:extLst>
                <a:ext uri="{FF2B5EF4-FFF2-40B4-BE49-F238E27FC236}">
                  <a16:creationId xmlns:a16="http://schemas.microsoft.com/office/drawing/2014/main" id="{33539872-4944-2C32-31A0-4BE80F72FD09}"/>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2" name="Group 11">
            <a:extLst>
              <a:ext uri="{FF2B5EF4-FFF2-40B4-BE49-F238E27FC236}">
                <a16:creationId xmlns:a16="http://schemas.microsoft.com/office/drawing/2014/main" id="{6193B5D2-FEAC-870D-D152-2194D79B77C6}"/>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13" name="Oval 12">
              <a:extLst>
                <a:ext uri="{FF2B5EF4-FFF2-40B4-BE49-F238E27FC236}">
                  <a16:creationId xmlns:a16="http://schemas.microsoft.com/office/drawing/2014/main" id="{CADF8C17-F3DF-4F4C-EA21-813C0992D42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Rectangle 89">
              <a:extLst>
                <a:ext uri="{FF2B5EF4-FFF2-40B4-BE49-F238E27FC236}">
                  <a16:creationId xmlns:a16="http://schemas.microsoft.com/office/drawing/2014/main" id="{7B1BA1C5-F4EC-157C-ACA3-78DE98775A7F}"/>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 name="Group 17">
            <a:extLst>
              <a:ext uri="{FF2B5EF4-FFF2-40B4-BE49-F238E27FC236}">
                <a16:creationId xmlns:a16="http://schemas.microsoft.com/office/drawing/2014/main" id="{6257092D-50C7-07C3-1191-5D9B90C044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19" name="Oval 18">
              <a:extLst>
                <a:ext uri="{FF2B5EF4-FFF2-40B4-BE49-F238E27FC236}">
                  <a16:creationId xmlns:a16="http://schemas.microsoft.com/office/drawing/2014/main" id="{4C74DFE2-C269-FDE0-ADEF-5E5030CDFE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Rectangle 89">
              <a:extLst>
                <a:ext uri="{FF2B5EF4-FFF2-40B4-BE49-F238E27FC236}">
                  <a16:creationId xmlns:a16="http://schemas.microsoft.com/office/drawing/2014/main" id="{7BE46802-2BF6-61CF-EEED-9CE7781243D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1" name="Group 20">
            <a:extLst>
              <a:ext uri="{FF2B5EF4-FFF2-40B4-BE49-F238E27FC236}">
                <a16:creationId xmlns:a16="http://schemas.microsoft.com/office/drawing/2014/main" id="{3E530A9A-F13C-4FF4-5F0B-FE347786231E}"/>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22" name="Oval 21">
              <a:extLst>
                <a:ext uri="{FF2B5EF4-FFF2-40B4-BE49-F238E27FC236}">
                  <a16:creationId xmlns:a16="http://schemas.microsoft.com/office/drawing/2014/main" id="{A78D4321-5CF3-990A-4987-819B653FD42B}"/>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Rectangle 89">
              <a:extLst>
                <a:ext uri="{FF2B5EF4-FFF2-40B4-BE49-F238E27FC236}">
                  <a16:creationId xmlns:a16="http://schemas.microsoft.com/office/drawing/2014/main" id="{EC851F8C-7F57-68E0-C695-AD54EA0CBED4}"/>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4" name="Group 23">
            <a:extLst>
              <a:ext uri="{FF2B5EF4-FFF2-40B4-BE49-F238E27FC236}">
                <a16:creationId xmlns:a16="http://schemas.microsoft.com/office/drawing/2014/main" id="{F7D0A97E-A18E-9E61-005B-DEEE7A963DA8}"/>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25" name="Oval 24">
              <a:extLst>
                <a:ext uri="{FF2B5EF4-FFF2-40B4-BE49-F238E27FC236}">
                  <a16:creationId xmlns:a16="http://schemas.microsoft.com/office/drawing/2014/main" id="{6E98DBB3-DDF6-62D5-A5DC-FB13FBA1344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Rectangle 89">
              <a:extLst>
                <a:ext uri="{FF2B5EF4-FFF2-40B4-BE49-F238E27FC236}">
                  <a16:creationId xmlns:a16="http://schemas.microsoft.com/office/drawing/2014/main" id="{9616E15A-5678-C8DF-3EEB-91E396A7F046}"/>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7" name="Group 26">
            <a:extLst>
              <a:ext uri="{FF2B5EF4-FFF2-40B4-BE49-F238E27FC236}">
                <a16:creationId xmlns:a16="http://schemas.microsoft.com/office/drawing/2014/main" id="{5E7F2591-9899-703F-3461-065D67C3B8A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28" name="Oval 27">
              <a:extLst>
                <a:ext uri="{FF2B5EF4-FFF2-40B4-BE49-F238E27FC236}">
                  <a16:creationId xmlns:a16="http://schemas.microsoft.com/office/drawing/2014/main" id="{0757DA74-0B2F-5BB8-48B9-07E5E9F2CC58}"/>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Rectangle 89">
              <a:extLst>
                <a:ext uri="{FF2B5EF4-FFF2-40B4-BE49-F238E27FC236}">
                  <a16:creationId xmlns:a16="http://schemas.microsoft.com/office/drawing/2014/main" id="{BDAB5330-001F-62CA-28E2-EB1AA54D14AC}"/>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30" name="TextBox 29">
            <a:extLst>
              <a:ext uri="{FF2B5EF4-FFF2-40B4-BE49-F238E27FC236}">
                <a16:creationId xmlns:a16="http://schemas.microsoft.com/office/drawing/2014/main" id="{4B0B72D2-E0DC-A9CD-2D30-E1B265016C7F}"/>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31" name="TextBox 30">
            <a:extLst>
              <a:ext uri="{FF2B5EF4-FFF2-40B4-BE49-F238E27FC236}">
                <a16:creationId xmlns:a16="http://schemas.microsoft.com/office/drawing/2014/main" id="{1FFF6470-FA29-7B9D-48B5-127EA083F37D}"/>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32" name="Straight Connector 31">
            <a:extLst>
              <a:ext uri="{FF2B5EF4-FFF2-40B4-BE49-F238E27FC236}">
                <a16:creationId xmlns:a16="http://schemas.microsoft.com/office/drawing/2014/main" id="{1AFBD77C-D8CC-357B-59A5-586B2CE978BE}"/>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 Placeholder 92">
            <a:extLst>
              <a:ext uri="{FF2B5EF4-FFF2-40B4-BE49-F238E27FC236}">
                <a16:creationId xmlns:a16="http://schemas.microsoft.com/office/drawing/2014/main" id="{1190E58A-D78E-ED99-7687-679E058889C3}"/>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34" name="Text Placeholder 94">
            <a:extLst>
              <a:ext uri="{FF2B5EF4-FFF2-40B4-BE49-F238E27FC236}">
                <a16:creationId xmlns:a16="http://schemas.microsoft.com/office/drawing/2014/main" id="{359CF1E0-32A7-2383-6643-DD7E6454C4D5}"/>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5" name="Text Placeholder 94">
            <a:extLst>
              <a:ext uri="{FF2B5EF4-FFF2-40B4-BE49-F238E27FC236}">
                <a16:creationId xmlns:a16="http://schemas.microsoft.com/office/drawing/2014/main" id="{D62D493E-2B39-765A-5DD2-C3C965D94404}"/>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6" name="Text Placeholder 94">
            <a:extLst>
              <a:ext uri="{FF2B5EF4-FFF2-40B4-BE49-F238E27FC236}">
                <a16:creationId xmlns:a16="http://schemas.microsoft.com/office/drawing/2014/main" id="{0AC89991-0B29-2464-74CC-CC9A19999A93}"/>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7" name="Text Placeholder 94">
            <a:extLst>
              <a:ext uri="{FF2B5EF4-FFF2-40B4-BE49-F238E27FC236}">
                <a16:creationId xmlns:a16="http://schemas.microsoft.com/office/drawing/2014/main" id="{224FFEBE-4607-107A-F088-F2F11C07EFD2}"/>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8" name="Text Placeholder 94">
            <a:extLst>
              <a:ext uri="{FF2B5EF4-FFF2-40B4-BE49-F238E27FC236}">
                <a16:creationId xmlns:a16="http://schemas.microsoft.com/office/drawing/2014/main" id="{E91ACB16-7984-8D5F-773F-A575BB9AA440}"/>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9" name="Text Placeholder 94">
            <a:extLst>
              <a:ext uri="{FF2B5EF4-FFF2-40B4-BE49-F238E27FC236}">
                <a16:creationId xmlns:a16="http://schemas.microsoft.com/office/drawing/2014/main" id="{C9DB0373-90AE-A302-EA4E-0CD31A96CC69}"/>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0" name="Text Placeholder 102">
            <a:extLst>
              <a:ext uri="{FF2B5EF4-FFF2-40B4-BE49-F238E27FC236}">
                <a16:creationId xmlns:a16="http://schemas.microsoft.com/office/drawing/2014/main" id="{436C589B-DB0A-5D30-AAF2-A03B5DB19472}"/>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59" name="Text Placeholder 105">
            <a:extLst>
              <a:ext uri="{FF2B5EF4-FFF2-40B4-BE49-F238E27FC236}">
                <a16:creationId xmlns:a16="http://schemas.microsoft.com/office/drawing/2014/main" id="{FA3F8018-A8FA-23CD-AA58-BEBA321EBA79}"/>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0" name="Text Placeholder 105">
            <a:extLst>
              <a:ext uri="{FF2B5EF4-FFF2-40B4-BE49-F238E27FC236}">
                <a16:creationId xmlns:a16="http://schemas.microsoft.com/office/drawing/2014/main" id="{F6FBE499-D94C-16F9-B0CC-FE745E9A6ED5}"/>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1" name="Text Placeholder 105">
            <a:extLst>
              <a:ext uri="{FF2B5EF4-FFF2-40B4-BE49-F238E27FC236}">
                <a16:creationId xmlns:a16="http://schemas.microsoft.com/office/drawing/2014/main" id="{80937993-16B4-ACD8-DA73-40BC3A82E281}"/>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2" name="Text Placeholder 105">
            <a:extLst>
              <a:ext uri="{FF2B5EF4-FFF2-40B4-BE49-F238E27FC236}">
                <a16:creationId xmlns:a16="http://schemas.microsoft.com/office/drawing/2014/main" id="{11423104-1BDD-C37E-6182-EF4952F771EA}"/>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3" name="Text Placeholder 105">
            <a:extLst>
              <a:ext uri="{FF2B5EF4-FFF2-40B4-BE49-F238E27FC236}">
                <a16:creationId xmlns:a16="http://schemas.microsoft.com/office/drawing/2014/main" id="{A1E0AD31-957A-BD30-56FC-C9AABA49E265}"/>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4" name="Text Placeholder 105">
            <a:extLst>
              <a:ext uri="{FF2B5EF4-FFF2-40B4-BE49-F238E27FC236}">
                <a16:creationId xmlns:a16="http://schemas.microsoft.com/office/drawing/2014/main" id="{5FDAAF5D-3600-FE3D-45C6-428953B42C56}"/>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5" name="Text Placeholder 105">
            <a:extLst>
              <a:ext uri="{FF2B5EF4-FFF2-40B4-BE49-F238E27FC236}">
                <a16:creationId xmlns:a16="http://schemas.microsoft.com/office/drawing/2014/main" id="{A1AB72FB-963B-722E-AB16-F604C2B2785A}"/>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6" name="Text Placeholder 105">
            <a:extLst>
              <a:ext uri="{FF2B5EF4-FFF2-40B4-BE49-F238E27FC236}">
                <a16:creationId xmlns:a16="http://schemas.microsoft.com/office/drawing/2014/main" id="{734A5A9C-8730-6933-78FE-22F3B35FD93B}"/>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7" name="Text Placeholder 105">
            <a:extLst>
              <a:ext uri="{FF2B5EF4-FFF2-40B4-BE49-F238E27FC236}">
                <a16:creationId xmlns:a16="http://schemas.microsoft.com/office/drawing/2014/main" id="{D73307A4-B991-0588-6EA2-44662E60BD5E}"/>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68" name="Text Placeholder 105">
            <a:extLst>
              <a:ext uri="{FF2B5EF4-FFF2-40B4-BE49-F238E27FC236}">
                <a16:creationId xmlns:a16="http://schemas.microsoft.com/office/drawing/2014/main" id="{B2512474-F8FE-CCA5-9364-DA162625AB62}"/>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69" name="Text Placeholder 105">
            <a:extLst>
              <a:ext uri="{FF2B5EF4-FFF2-40B4-BE49-F238E27FC236}">
                <a16:creationId xmlns:a16="http://schemas.microsoft.com/office/drawing/2014/main" id="{03902412-18E2-2801-3068-13B8ECA933ED}"/>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70" name="Text Placeholder 105">
            <a:extLst>
              <a:ext uri="{FF2B5EF4-FFF2-40B4-BE49-F238E27FC236}">
                <a16:creationId xmlns:a16="http://schemas.microsoft.com/office/drawing/2014/main" id="{9616B9EF-6EB0-BBD7-7F2F-7D83BCB14E84}"/>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71" name="Text Placeholder 102">
            <a:extLst>
              <a:ext uri="{FF2B5EF4-FFF2-40B4-BE49-F238E27FC236}">
                <a16:creationId xmlns:a16="http://schemas.microsoft.com/office/drawing/2014/main" id="{8CFC39F5-408B-B454-F001-BBB2C297B97F}"/>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Get started</a:t>
            </a:r>
          </a:p>
        </p:txBody>
      </p:sp>
      <p:sp>
        <p:nvSpPr>
          <p:cNvPr id="72" name="Text Placeholder 10">
            <a:extLst>
              <a:ext uri="{FF2B5EF4-FFF2-40B4-BE49-F238E27FC236}">
                <a16:creationId xmlns:a16="http://schemas.microsoft.com/office/drawing/2014/main" id="{70815930-17E2-6950-B57F-52996F3CF3C0}"/>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3" name="Text Placeholder 10">
            <a:extLst>
              <a:ext uri="{FF2B5EF4-FFF2-40B4-BE49-F238E27FC236}">
                <a16:creationId xmlns:a16="http://schemas.microsoft.com/office/drawing/2014/main" id="{CFFDC6E8-E696-E9DE-5A06-735DE6C65580}"/>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4" name="Text Placeholder 10">
            <a:extLst>
              <a:ext uri="{FF2B5EF4-FFF2-40B4-BE49-F238E27FC236}">
                <a16:creationId xmlns:a16="http://schemas.microsoft.com/office/drawing/2014/main" id="{FC9E9A5A-CC06-7C30-F65A-626C434A9B38}"/>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30551399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image" Target="../media/image1.png"/><Relationship Id="rId5" Type="http://schemas.openxmlformats.org/officeDocument/2006/relationships/slideLayout" Target="../slideLayouts/slideLayout14.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image" Target="../media/image5.svg"/><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theme" Target="../theme/theme2.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5224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8">
            <a:extLst>
              <a:ext uri="{96DAC541-7B7A-43D3-8B79-37D633B846F1}">
                <asvg:svgBlip xmlns:asvg="http://schemas.microsoft.com/office/drawing/2016/SVG/main" r:embed="rId5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18773546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hyperlink" Target="https://www.microsoft.com/en-us/videoplayer/embed/RW1lwnb" TargetMode="External"/><Relationship Id="rId5" Type="http://schemas.openxmlformats.org/officeDocument/2006/relationships/image" Target="../media/image48.jpeg"/><Relationship Id="rId4" Type="http://schemas.openxmlformats.org/officeDocument/2006/relationships/image" Target="../media/image47.png"/></Relationships>
</file>

<file path=ppt/slides/_rels/slide1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0.png"/><Relationship Id="rId3" Type="http://schemas.openxmlformats.org/officeDocument/2006/relationships/image" Target="../media/image64.png"/><Relationship Id="rId7" Type="http://schemas.openxmlformats.org/officeDocument/2006/relationships/image" Target="../media/image73.png"/><Relationship Id="rId12" Type="http://schemas.openxmlformats.org/officeDocument/2006/relationships/image" Target="../media/image71.png"/><Relationship Id="rId2" Type="http://schemas.openxmlformats.org/officeDocument/2006/relationships/hyperlink" Target="https://copilot.microsoft.com/" TargetMode="External"/><Relationship Id="rId1" Type="http://schemas.openxmlformats.org/officeDocument/2006/relationships/slideLayout" Target="../slideLayouts/slideLayout6.xml"/><Relationship Id="rId6" Type="http://schemas.openxmlformats.org/officeDocument/2006/relationships/image" Target="../media/image67.svg"/><Relationship Id="rId11" Type="http://schemas.openxmlformats.org/officeDocument/2006/relationships/image" Target="../media/image68.png"/><Relationship Id="rId5" Type="http://schemas.openxmlformats.org/officeDocument/2006/relationships/image" Target="../media/image66.png"/><Relationship Id="rId15" Type="http://schemas.openxmlformats.org/officeDocument/2006/relationships/hyperlink" Target="https://www.microsoft.com/en-us/videoplayer/embed/RW1lEb3" TargetMode="External"/><Relationship Id="rId10" Type="http://schemas.openxmlformats.org/officeDocument/2006/relationships/hyperlink" Target="https://support.microsoft.com/en-us/topic/overview-of-microsoft-365-chat-preview-5b00a52d-7296-48ee-b938-b95b7209f737" TargetMode="External"/><Relationship Id="rId4" Type="http://schemas.openxmlformats.org/officeDocument/2006/relationships/image" Target="../media/image65.svg"/><Relationship Id="rId9" Type="http://schemas.openxmlformats.org/officeDocument/2006/relationships/image" Target="../media/image75.pn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9.png"/><Relationship Id="rId3" Type="http://schemas.openxmlformats.org/officeDocument/2006/relationships/image" Target="../media/image65.svg"/><Relationship Id="rId7" Type="http://schemas.openxmlformats.org/officeDocument/2006/relationships/image" Target="../media/image74.svg"/><Relationship Id="rId12"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73.png"/><Relationship Id="rId11" Type="http://schemas.openxmlformats.org/officeDocument/2006/relationships/image" Target="../media/image71.png"/><Relationship Id="rId5" Type="http://schemas.openxmlformats.org/officeDocument/2006/relationships/image" Target="../media/image67.svg"/><Relationship Id="rId15" Type="http://schemas.openxmlformats.org/officeDocument/2006/relationships/hyperlink" Target="https://copilot.microsoft.com/" TargetMode="External"/><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hyperlink" Target="https://www.microsoft.com/en-us/videoplayer/embed/RW1lEb3"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copilot.microsoft.com/" TargetMode="External"/><Relationship Id="rId3" Type="http://schemas.openxmlformats.org/officeDocument/2006/relationships/image" Target="../media/image65.svg"/><Relationship Id="rId7" Type="http://schemas.openxmlformats.org/officeDocument/2006/relationships/image" Target="../media/image68.png"/><Relationship Id="rId12" Type="http://schemas.openxmlformats.org/officeDocument/2006/relationships/hyperlink" Target="https://www.microsoft.com/en-us/videoplayer/embed/RW1lwni" TargetMode="External"/><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69.png"/><Relationship Id="rId5" Type="http://schemas.openxmlformats.org/officeDocument/2006/relationships/image" Target="../media/image67.sv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copilot.microsoft.com/" TargetMode="External"/><Relationship Id="rId3" Type="http://schemas.openxmlformats.org/officeDocument/2006/relationships/image" Target="../media/image65.svg"/><Relationship Id="rId7" Type="http://schemas.openxmlformats.org/officeDocument/2006/relationships/image" Target="../media/image72.png"/><Relationship Id="rId12" Type="http://schemas.openxmlformats.org/officeDocument/2006/relationships/hyperlink" Target="https://www.microsoft.com/en-us/videoplayer/embed/RW1lEb4" TargetMode="External"/><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67.svg"/><Relationship Id="rId5" Type="http://schemas.openxmlformats.org/officeDocument/2006/relationships/hyperlink" Target="https://support.microsoft.com/en-us/topic/overview-of-microsoft-365-chat-preview-5b00a52d-7296-48ee-b938-b95b7209f737" TargetMode="External"/><Relationship Id="rId10" Type="http://schemas.openxmlformats.org/officeDocument/2006/relationships/image" Target="../media/image66.png"/><Relationship Id="rId4" Type="http://schemas.openxmlformats.org/officeDocument/2006/relationships/image" Target="../media/image75.pn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www.microsoft.com/en-us/videoplayer/embed/RW1lwne" TargetMode="External"/><Relationship Id="rId3" Type="http://schemas.openxmlformats.org/officeDocument/2006/relationships/image" Target="../media/image64.png"/><Relationship Id="rId7" Type="http://schemas.openxmlformats.org/officeDocument/2006/relationships/image" Target="../media/image72.png"/><Relationship Id="rId12" Type="http://schemas.openxmlformats.org/officeDocument/2006/relationships/image" Target="../media/image67.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66.png"/><Relationship Id="rId5" Type="http://schemas.openxmlformats.org/officeDocument/2006/relationships/hyperlink" Target="https://support.microsoft.com/en-us/topic/overview-of-microsoft-365-chat-preview-5b00a52d-7296-48ee-b938-b95b7209f737" TargetMode="External"/><Relationship Id="rId10" Type="http://schemas.openxmlformats.org/officeDocument/2006/relationships/image" Target="../media/image69.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hyperlink" Target="https://copilot.microsoft.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svg"/><Relationship Id="rId7" Type="http://schemas.openxmlformats.org/officeDocument/2006/relationships/image" Target="../media/image76.png"/><Relationship Id="rId2" Type="http://schemas.openxmlformats.org/officeDocument/2006/relationships/image" Target="../media/image64.png"/><Relationship Id="rId1" Type="http://schemas.openxmlformats.org/officeDocument/2006/relationships/slideLayout" Target="../slideLayouts/slideLayout28.xml"/><Relationship Id="rId6" Type="http://schemas.openxmlformats.org/officeDocument/2006/relationships/image" Target="../media/image72.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5.svg"/><Relationship Id="rId7" Type="http://schemas.openxmlformats.org/officeDocument/2006/relationships/image" Target="../media/image78.png"/><Relationship Id="rId2" Type="http://schemas.openxmlformats.org/officeDocument/2006/relationships/image" Target="../media/image64.png"/><Relationship Id="rId1" Type="http://schemas.openxmlformats.org/officeDocument/2006/relationships/slideLayout" Target="../slideLayouts/slideLayout28.xml"/><Relationship Id="rId6" Type="http://schemas.openxmlformats.org/officeDocument/2006/relationships/hyperlink" Target="https://support.microsoft.com/en-us/topic/overview-of-microsoft-365-chat-preview-5b00a52d-7296-48ee-b938-b95b7209f737" TargetMode="External"/><Relationship Id="rId5" Type="http://schemas.openxmlformats.org/officeDocument/2006/relationships/image" Target="../media/image67.sv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9.png"/><Relationship Id="rId12"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78.png"/><Relationship Id="rId11" Type="http://schemas.openxmlformats.org/officeDocument/2006/relationships/image" Target="../media/image72.png"/><Relationship Id="rId5" Type="http://schemas.openxmlformats.org/officeDocument/2006/relationships/hyperlink" Target="https://support.microsoft.com/en-us/topic/overview-of-microsoft-365-chat-preview-5b00a52d-7296-48ee-b938-b95b7209f737" TargetMode="External"/><Relationship Id="rId10" Type="http://schemas.openxmlformats.org/officeDocument/2006/relationships/image" Target="../media/image65.svg"/><Relationship Id="rId4" Type="http://schemas.openxmlformats.org/officeDocument/2006/relationships/image" Target="../media/image67.sv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hyperlink" Target="https://copilot.microsoft.com/"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0.png"/><Relationship Id="rId17" Type="http://schemas.openxmlformats.org/officeDocument/2006/relationships/image" Target="../media/image88.png"/><Relationship Id="rId2" Type="http://schemas.openxmlformats.org/officeDocument/2006/relationships/slideLayout" Target="../slideLayouts/slideLayout8.xml"/><Relationship Id="rId16" Type="http://schemas.openxmlformats.org/officeDocument/2006/relationships/image" Target="../media/image87.svg"/><Relationship Id="rId1" Type="http://schemas.openxmlformats.org/officeDocument/2006/relationships/themeOverride" Target="../theme/themeOverride1.xml"/><Relationship Id="rId6" Type="http://schemas.openxmlformats.org/officeDocument/2006/relationships/image" Target="../media/image83.png"/><Relationship Id="rId11" Type="http://schemas.openxmlformats.org/officeDocument/2006/relationships/image" Target="../media/image71.png"/><Relationship Id="rId5" Type="http://schemas.openxmlformats.org/officeDocument/2006/relationships/image" Target="../media/image82.svg"/><Relationship Id="rId15" Type="http://schemas.openxmlformats.org/officeDocument/2006/relationships/image" Target="../media/image86.png"/><Relationship Id="rId10" Type="http://schemas.openxmlformats.org/officeDocument/2006/relationships/image" Target="../media/image77.png"/><Relationship Id="rId19" Type="http://schemas.openxmlformats.org/officeDocument/2006/relationships/hyperlink" Target="https://www.microsoft.com/en-us/videoplayer/embed/RW1lDvX" TargetMode="External"/><Relationship Id="rId4" Type="http://schemas.openxmlformats.org/officeDocument/2006/relationships/image" Target="../media/image81.png"/><Relationship Id="rId9" Type="http://schemas.openxmlformats.org/officeDocument/2006/relationships/image" Target="../media/image72.png"/><Relationship Id="rId14" Type="http://schemas.openxmlformats.org/officeDocument/2006/relationships/image" Target="../media/image85.sv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7.svg"/><Relationship Id="rId3" Type="http://schemas.openxmlformats.org/officeDocument/2006/relationships/image" Target="../media/image81.png"/><Relationship Id="rId7" Type="http://schemas.openxmlformats.org/officeDocument/2006/relationships/image" Target="../media/image70.png"/><Relationship Id="rId12" Type="http://schemas.openxmlformats.org/officeDocument/2006/relationships/image" Target="../media/image86.png"/><Relationship Id="rId2" Type="http://schemas.openxmlformats.org/officeDocument/2006/relationships/image" Target="../media/image90.png"/><Relationship Id="rId1" Type="http://schemas.openxmlformats.org/officeDocument/2006/relationships/slideLayout" Target="../slideLayouts/slideLayout8.xml"/><Relationship Id="rId6" Type="http://schemas.openxmlformats.org/officeDocument/2006/relationships/image" Target="../media/image71.png"/><Relationship Id="rId11" Type="http://schemas.openxmlformats.org/officeDocument/2006/relationships/image" Target="../media/image85.svg"/><Relationship Id="rId5" Type="http://schemas.openxmlformats.org/officeDocument/2006/relationships/image" Target="../media/image72.png"/><Relationship Id="rId15" Type="http://schemas.openxmlformats.org/officeDocument/2006/relationships/image" Target="../media/image89.svg"/><Relationship Id="rId10" Type="http://schemas.openxmlformats.org/officeDocument/2006/relationships/image" Target="../media/image84.png"/><Relationship Id="rId4" Type="http://schemas.openxmlformats.org/officeDocument/2006/relationships/image" Target="../media/image82.svg"/><Relationship Id="rId9" Type="http://schemas.openxmlformats.org/officeDocument/2006/relationships/hyperlink" Target="https://www.microsoft.com/en-us/videoplayer/embed/RW1lDw3" TargetMode="External"/><Relationship Id="rId1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microsoft.com/office/2007/relationships/hdphoto" Target="../media/hdphoto5.wdp"/><Relationship Id="rId18" Type="http://schemas.openxmlformats.org/officeDocument/2006/relationships/slide" Target="slide7.xml"/><Relationship Id="rId3" Type="http://schemas.openxmlformats.org/officeDocument/2006/relationships/image" Target="../media/image52.png"/><Relationship Id="rId7" Type="http://schemas.openxmlformats.org/officeDocument/2006/relationships/slide" Target="slide12.xml"/><Relationship Id="rId12" Type="http://schemas.openxmlformats.org/officeDocument/2006/relationships/image" Target="../media/image55.png"/><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54.jpeg"/><Relationship Id="rId5" Type="http://schemas.openxmlformats.org/officeDocument/2006/relationships/slide" Target="slide9.xml"/><Relationship Id="rId15" Type="http://schemas.openxmlformats.org/officeDocument/2006/relationships/slide" Target="slide4.xml"/><Relationship Id="rId10" Type="http://schemas.openxmlformats.org/officeDocument/2006/relationships/image" Target="../media/image53.jpeg"/><Relationship Id="rId19" Type="http://schemas.openxmlformats.org/officeDocument/2006/relationships/hyperlink" Target="https://www.microsoft.com/en-us/videoplayer/embed/RW1lEaQ" TargetMode="External"/><Relationship Id="rId4" Type="http://schemas.openxmlformats.org/officeDocument/2006/relationships/slide" Target="slide8.xml"/><Relationship Id="rId9" Type="http://schemas.openxmlformats.org/officeDocument/2006/relationships/slide" Target="slide14.xml"/><Relationship Id="rId1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59.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59.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59.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hyperlink" Target="https://support.microsoft.com/en-us/topic/overview-of-microsoft-365-chat-preview-5b00a52d-7296-48ee-b938-b95b7209f737" TargetMode="External"/><Relationship Id="rId2" Type="http://schemas.openxmlformats.org/officeDocument/2006/relationships/hyperlink" Target="https://copilot.microsoft.com/" TargetMode="External"/><Relationship Id="rId1" Type="http://schemas.openxmlformats.org/officeDocument/2006/relationships/slideLayout" Target="../slideLayouts/slideLayout6.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hyperlink" Target="https://www.microsoft.com/en-us/videoplayer/embed/RW1lEaY" TargetMode="External"/><Relationship Id="rId4" Type="http://schemas.openxmlformats.org/officeDocument/2006/relationships/image" Target="../media/image65.svg"/><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www.microsoft.com/en-us/videoplayer/embed/RW1lwnc" TargetMode="External"/><Relationship Id="rId3" Type="http://schemas.openxmlformats.org/officeDocument/2006/relationships/image" Target="../media/image64.png"/><Relationship Id="rId7" Type="http://schemas.openxmlformats.org/officeDocument/2006/relationships/image" Target="../media/image70.png"/><Relationship Id="rId12" Type="http://schemas.openxmlformats.org/officeDocument/2006/relationships/image" Target="../media/image67.svg"/><Relationship Id="rId2" Type="http://schemas.openxmlformats.org/officeDocument/2006/relationships/hyperlink" Target="https://copilot.microsoft.com/" TargetMode="Externa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66.png"/><Relationship Id="rId5" Type="http://schemas.openxmlformats.org/officeDocument/2006/relationships/hyperlink" Target="https://support.microsoft.com/en-us/topic/overview-of-microsoft-365-chat-preview-5b00a52d-7296-48ee-b938-b95b7209f737" TargetMode="External"/><Relationship Id="rId10" Type="http://schemas.openxmlformats.org/officeDocument/2006/relationships/image" Target="../media/image69.png"/><Relationship Id="rId4" Type="http://schemas.openxmlformats.org/officeDocument/2006/relationships/image" Target="../media/image65.svg"/><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10;&#10;Description automatically generated">
            <a:extLst>
              <a:ext uri="{FF2B5EF4-FFF2-40B4-BE49-F238E27FC236}">
                <a16:creationId xmlns:a16="http://schemas.microsoft.com/office/drawing/2014/main" id="{5BEF2533-C1CB-7C36-6D89-6845833824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2194965" cy="6867846"/>
          </a:xfrm>
          <a:prstGeom prst="rect">
            <a:avLst/>
          </a:prstGeom>
        </p:spPr>
      </p:pic>
      <p:pic>
        <p:nvPicPr>
          <p:cNvPr id="10" name="Picture 9" descr="A close-up of a logo&#10;&#10;Description automatically generated">
            <a:extLst>
              <a:ext uri="{FF2B5EF4-FFF2-40B4-BE49-F238E27FC236}">
                <a16:creationId xmlns:a16="http://schemas.microsoft.com/office/drawing/2014/main" id="{15AD381B-9C9D-15B9-C01F-7883326688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583367" y="0"/>
            <a:ext cx="10608633" cy="6867846"/>
          </a:xfrm>
          <a:prstGeom prst="rect">
            <a:avLst/>
          </a:prstGeom>
        </p:spPr>
      </p:pic>
      <p:sp>
        <p:nvSpPr>
          <p:cNvPr id="5" name="Title 4">
            <a:extLst>
              <a:ext uri="{FF2B5EF4-FFF2-40B4-BE49-F238E27FC236}">
                <a16:creationId xmlns:a16="http://schemas.microsoft.com/office/drawing/2014/main" id="{00989251-49BF-143B-CC48-F95711E4A26C}"/>
              </a:ext>
            </a:extLst>
          </p:cNvPr>
          <p:cNvSpPr>
            <a:spLocks noGrp="1"/>
          </p:cNvSpPr>
          <p:nvPr>
            <p:ph type="title"/>
          </p:nvPr>
        </p:nvSpPr>
        <p:spPr>
          <a:xfrm>
            <a:off x="588264" y="3243302"/>
            <a:ext cx="4733036" cy="1107996"/>
          </a:xfrm>
        </p:spPr>
        <p:txBody>
          <a:bodyPr/>
          <a:lstStyle/>
          <a:p>
            <a:r>
              <a:rPr lang="en-US"/>
              <a:t>Copilot scenarios for</a:t>
            </a:r>
            <a:br>
              <a:rPr lang="en-US"/>
            </a:br>
            <a:r>
              <a:rPr lang="en-US">
                <a:gradFill>
                  <a:gsLst>
                    <a:gs pos="35000">
                      <a:srgbClr val="0078D4"/>
                    </a:gs>
                    <a:gs pos="0">
                      <a:srgbClr val="C03BC4"/>
                    </a:gs>
                  </a:gsLst>
                  <a:path path="circle">
                    <a:fillToRect l="100000" t="100000"/>
                  </a:path>
                </a:gradFill>
              </a:rPr>
              <a:t>Sales</a:t>
            </a:r>
          </a:p>
        </p:txBody>
      </p:sp>
      <p:pic>
        <p:nvPicPr>
          <p:cNvPr id="6" name="Picture 5" descr="A rainbow colored logo on a black background&#10;&#10;Description automatically generated">
            <a:extLst>
              <a:ext uri="{FF2B5EF4-FFF2-40B4-BE49-F238E27FC236}">
                <a16:creationId xmlns:a16="http://schemas.microsoft.com/office/drawing/2014/main" id="{9993DC62-4060-2762-A3B2-8A5A3417E3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165" y="1881533"/>
            <a:ext cx="1166467" cy="1166467"/>
          </a:xfrm>
          <a:prstGeom prst="rect">
            <a:avLst/>
          </a:prstGeom>
        </p:spPr>
      </p:pic>
      <p:pic>
        <p:nvPicPr>
          <p:cNvPr id="2" name="Picture 1" descr="A woman on a headset speaking to a customer">
            <a:extLst>
              <a:ext uri="{FF2B5EF4-FFF2-40B4-BE49-F238E27FC236}">
                <a16:creationId xmlns:a16="http://schemas.microsoft.com/office/drawing/2014/main" id="{BFC7CC51-9A74-7BE0-ED5B-16DA327D13FA}"/>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2050" y="895349"/>
            <a:ext cx="5086351" cy="5086352"/>
          </a:xfrm>
          <a:prstGeom prst="roundRect">
            <a:avLst>
              <a:gd name="adj" fmla="val 4674"/>
            </a:avLst>
          </a:prstGeom>
          <a:ln w="12700">
            <a:solidFill>
              <a:schemeClr val="bg1"/>
            </a:solidFill>
          </a:ln>
          <a:effectLst>
            <a:outerShdw blurRad="127000" dist="127000" dir="2700000" algn="tl" rotWithShape="0">
              <a:prstClr val="black">
                <a:alpha val="15000"/>
              </a:prstClr>
            </a:outerShdw>
          </a:effectLst>
        </p:spPr>
      </p:pic>
      <p:sp>
        <p:nvSpPr>
          <p:cNvPr id="8" name="Graphic 2">
            <a:hlinkClick r:id="rId6"/>
            <a:extLst>
              <a:ext uri="{FF2B5EF4-FFF2-40B4-BE49-F238E27FC236}">
                <a16:creationId xmlns:a16="http://schemas.microsoft.com/office/drawing/2014/main" id="{8931252D-A8B3-0017-43AA-221D446E979D}"/>
              </a:ext>
            </a:extLst>
          </p:cNvPr>
          <p:cNvSpPr/>
          <p:nvPr/>
        </p:nvSpPr>
        <p:spPr>
          <a:xfrm>
            <a:off x="1751632" y="4002008"/>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39401819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AC773-217D-B93C-625F-27C5502E4032}"/>
              </a:ext>
            </a:extLst>
          </p:cNvPr>
          <p:cNvSpPr>
            <a:spLocks noGrp="1"/>
          </p:cNvSpPr>
          <p:nvPr>
            <p:ph type="title"/>
          </p:nvPr>
        </p:nvSpPr>
        <p:spPr>
          <a:xfrm>
            <a:off x="584200" y="387350"/>
            <a:ext cx="5672138" cy="263149"/>
          </a:xfrm>
        </p:spPr>
        <p:txBody>
          <a:bodyPr/>
          <a:lstStyle/>
          <a:p>
            <a:r>
              <a:rPr lang="en-US">
                <a:solidFill>
                  <a:srgbClr val="0078D4"/>
                </a:solidFill>
              </a:rPr>
              <a:t>Sales | </a:t>
            </a:r>
            <a:r>
              <a:rPr lang="en-US"/>
              <a:t>Make a customized pitch</a:t>
            </a:r>
          </a:p>
        </p:txBody>
      </p:sp>
      <p:sp>
        <p:nvSpPr>
          <p:cNvPr id="45" name="Text Placeholder 44">
            <a:extLst>
              <a:ext uri="{FF2B5EF4-FFF2-40B4-BE49-F238E27FC236}">
                <a16:creationId xmlns:a16="http://schemas.microsoft.com/office/drawing/2014/main" id="{3BE50FBB-3F7D-8A4B-06B7-3391C568A32D}"/>
              </a:ext>
            </a:extLst>
          </p:cNvPr>
          <p:cNvSpPr>
            <a:spLocks noGrp="1"/>
          </p:cNvSpPr>
          <p:nvPr>
            <p:ph type="body" sz="quarter" idx="10"/>
          </p:nvPr>
        </p:nvSpPr>
        <p:spPr>
          <a:xfrm>
            <a:off x="570453" y="6490609"/>
            <a:ext cx="9597418" cy="215444"/>
          </a:xfrm>
        </p:spPr>
        <p:txBody>
          <a:bodyPr/>
          <a:lstStyle/>
          <a:p>
            <a:r>
              <a:rPr lang="en-US" baseline="30000"/>
              <a:t>1</a:t>
            </a:r>
            <a:r>
              <a:rPr lang="en-US"/>
              <a:t>Access Copilot at </a:t>
            </a:r>
            <a:r>
              <a:rPr lang="en-US">
                <a:hlinkClick r:id="rId2"/>
              </a:rPr>
              <a:t>copilot.microsoft.com </a:t>
            </a:r>
            <a:r>
              <a:rPr lang="en-US"/>
              <a:t>or the Microsoft Copilot mobile app and set toggle to “Web”.</a:t>
            </a:r>
          </a:p>
          <a:p>
            <a:r>
              <a:rPr lang="en-US" baseline="30000"/>
              <a:t>2</a:t>
            </a:r>
            <a:r>
              <a:rPr lang="en-US"/>
              <a:t>Access Copilot at </a:t>
            </a:r>
            <a:r>
              <a:rPr lang="en-US">
                <a:hlinkClick r:id="rId2"/>
              </a:rPr>
              <a:t>copilot.microsoft.com</a:t>
            </a:r>
            <a:r>
              <a:rPr lang="en-US"/>
              <a:t>, the Microsoft Copilot mobile app, or the Copilot app in Teams, and set toggle to “Work”.</a:t>
            </a:r>
            <a:endParaRPr lang="en-US">
              <a:hlinkClick r:id="rId2"/>
            </a:endParaRPr>
          </a:p>
        </p:txBody>
      </p:sp>
      <p:sp>
        <p:nvSpPr>
          <p:cNvPr id="46" name="Text Placeholder 45">
            <a:extLst>
              <a:ext uri="{FF2B5EF4-FFF2-40B4-BE49-F238E27FC236}">
                <a16:creationId xmlns:a16="http://schemas.microsoft.com/office/drawing/2014/main" id="{5FC23C83-9B97-C1AE-1053-5570C64F0412}"/>
              </a:ext>
            </a:extLst>
          </p:cNvPr>
          <p:cNvSpPr>
            <a:spLocks noGrp="1"/>
          </p:cNvSpPr>
          <p:nvPr>
            <p:ph type="body" sz="quarter" idx="11"/>
          </p:nvPr>
        </p:nvSpPr>
        <p:spPr>
          <a:xfrm>
            <a:off x="584200" y="1593881"/>
            <a:ext cx="2808000" cy="345600"/>
          </a:xfrm>
        </p:spPr>
        <p:txBody>
          <a:bodyPr/>
          <a:lstStyle/>
          <a:p>
            <a:r>
              <a:rPr lang="en-US" noProof="0"/>
              <a:t>1. Prepare for discovery session</a:t>
            </a:r>
          </a:p>
        </p:txBody>
      </p:sp>
      <p:sp>
        <p:nvSpPr>
          <p:cNvPr id="47" name="Text Placeholder 46">
            <a:extLst>
              <a:ext uri="{FF2B5EF4-FFF2-40B4-BE49-F238E27FC236}">
                <a16:creationId xmlns:a16="http://schemas.microsoft.com/office/drawing/2014/main" id="{4B135310-5F28-1628-F7FB-9F504999180C}"/>
              </a:ext>
            </a:extLst>
          </p:cNvPr>
          <p:cNvSpPr>
            <a:spLocks noGrp="1"/>
          </p:cNvSpPr>
          <p:nvPr>
            <p:ph type="body" sz="quarter" idx="12"/>
          </p:nvPr>
        </p:nvSpPr>
        <p:spPr>
          <a:xfrm>
            <a:off x="584200" y="4052218"/>
            <a:ext cx="2808000" cy="345600"/>
          </a:xfrm>
        </p:spPr>
        <p:txBody>
          <a:bodyPr/>
          <a:lstStyle/>
          <a:p>
            <a:r>
              <a:rPr lang="en-US" noProof="0"/>
              <a:t>6. Create the proposal</a:t>
            </a:r>
          </a:p>
        </p:txBody>
      </p:sp>
      <p:sp>
        <p:nvSpPr>
          <p:cNvPr id="48" name="Text Placeholder 47">
            <a:extLst>
              <a:ext uri="{FF2B5EF4-FFF2-40B4-BE49-F238E27FC236}">
                <a16:creationId xmlns:a16="http://schemas.microsoft.com/office/drawing/2014/main" id="{AB25D267-E5FA-29AD-AC96-E0F622F82C2A}"/>
              </a:ext>
            </a:extLst>
          </p:cNvPr>
          <p:cNvSpPr>
            <a:spLocks noGrp="1"/>
          </p:cNvSpPr>
          <p:nvPr>
            <p:ph type="body" sz="quarter" idx="13"/>
          </p:nvPr>
        </p:nvSpPr>
        <p:spPr>
          <a:xfrm>
            <a:off x="4047840" y="1593881"/>
            <a:ext cx="2808000" cy="345600"/>
          </a:xfrm>
        </p:spPr>
        <p:txBody>
          <a:bodyPr/>
          <a:lstStyle/>
          <a:p>
            <a:r>
              <a:rPr lang="en-US" noProof="0"/>
              <a:t>2. Research the company</a:t>
            </a:r>
          </a:p>
        </p:txBody>
      </p:sp>
      <p:sp>
        <p:nvSpPr>
          <p:cNvPr id="49" name="Text Placeholder 48">
            <a:extLst>
              <a:ext uri="{FF2B5EF4-FFF2-40B4-BE49-F238E27FC236}">
                <a16:creationId xmlns:a16="http://schemas.microsoft.com/office/drawing/2014/main" id="{5CE320CC-265E-CDDA-1745-1B5EA0B15663}"/>
              </a:ext>
            </a:extLst>
          </p:cNvPr>
          <p:cNvSpPr>
            <a:spLocks noGrp="1"/>
          </p:cNvSpPr>
          <p:nvPr>
            <p:ph type="body" sz="quarter" idx="14"/>
          </p:nvPr>
        </p:nvSpPr>
        <p:spPr>
          <a:xfrm>
            <a:off x="4047840" y="4052218"/>
            <a:ext cx="2808000" cy="345600"/>
          </a:xfrm>
        </p:spPr>
        <p:txBody>
          <a:bodyPr/>
          <a:lstStyle/>
          <a:p>
            <a:r>
              <a:rPr lang="en-US" noProof="0"/>
              <a:t>5. Summarize the meeting</a:t>
            </a:r>
          </a:p>
        </p:txBody>
      </p:sp>
      <p:sp>
        <p:nvSpPr>
          <p:cNvPr id="50" name="Text Placeholder 49">
            <a:extLst>
              <a:ext uri="{FF2B5EF4-FFF2-40B4-BE49-F238E27FC236}">
                <a16:creationId xmlns:a16="http://schemas.microsoft.com/office/drawing/2014/main" id="{55B00B3F-B874-46BA-A1A9-504F817840CD}"/>
              </a:ext>
            </a:extLst>
          </p:cNvPr>
          <p:cNvSpPr>
            <a:spLocks noGrp="1"/>
          </p:cNvSpPr>
          <p:nvPr>
            <p:ph type="body" sz="quarter" idx="15"/>
          </p:nvPr>
        </p:nvSpPr>
        <p:spPr>
          <a:xfrm>
            <a:off x="7511481" y="1593881"/>
            <a:ext cx="2808000" cy="345600"/>
          </a:xfrm>
        </p:spPr>
        <p:txBody>
          <a:bodyPr/>
          <a:lstStyle/>
          <a:p>
            <a:r>
              <a:rPr lang="en-US" noProof="0"/>
              <a:t>3. Review interactions</a:t>
            </a:r>
          </a:p>
        </p:txBody>
      </p:sp>
      <p:sp>
        <p:nvSpPr>
          <p:cNvPr id="51" name="Text Placeholder 50">
            <a:extLst>
              <a:ext uri="{FF2B5EF4-FFF2-40B4-BE49-F238E27FC236}">
                <a16:creationId xmlns:a16="http://schemas.microsoft.com/office/drawing/2014/main" id="{3C58C185-3536-5792-A029-5C8D70BE9D8F}"/>
              </a:ext>
            </a:extLst>
          </p:cNvPr>
          <p:cNvSpPr>
            <a:spLocks noGrp="1"/>
          </p:cNvSpPr>
          <p:nvPr>
            <p:ph type="body" sz="quarter" idx="16"/>
          </p:nvPr>
        </p:nvSpPr>
        <p:spPr>
          <a:xfrm>
            <a:off x="7511481" y="4052218"/>
            <a:ext cx="2808000" cy="345600"/>
          </a:xfrm>
        </p:spPr>
        <p:txBody>
          <a:bodyPr/>
          <a:lstStyle/>
          <a:p>
            <a:r>
              <a:rPr lang="en-US" noProof="0"/>
              <a:t>4. Update the sales presentation</a:t>
            </a:r>
          </a:p>
        </p:txBody>
      </p:sp>
      <p:sp>
        <p:nvSpPr>
          <p:cNvPr id="186" name="Text Placeholder 185">
            <a:extLst>
              <a:ext uri="{FF2B5EF4-FFF2-40B4-BE49-F238E27FC236}">
                <a16:creationId xmlns:a16="http://schemas.microsoft.com/office/drawing/2014/main" id="{8B5C2D03-DCAF-3A2F-F520-91089D02E4FD}"/>
              </a:ext>
            </a:extLst>
          </p:cNvPr>
          <p:cNvSpPr>
            <a:spLocks noGrp="1"/>
          </p:cNvSpPr>
          <p:nvPr>
            <p:ph type="body" sz="quarter" idx="17"/>
          </p:nvPr>
        </p:nvSpPr>
        <p:spPr>
          <a:xfrm>
            <a:off x="6003985" y="521099"/>
            <a:ext cx="4114944" cy="169277"/>
          </a:xfrm>
        </p:spPr>
        <p:txBody>
          <a:bodyPr/>
          <a:lstStyle/>
          <a:p>
            <a:r>
              <a:rPr lang="en-US"/>
              <a:t>Copilot for Sales </a:t>
            </a:r>
            <a:r>
              <a:rPr lang="en-US" sz="800" i="1"/>
              <a:t>(includes Copilot for Microsoft 365)</a:t>
            </a:r>
            <a:endParaRPr lang="en-US" i="1" noProof="0"/>
          </a:p>
        </p:txBody>
      </p:sp>
      <p:sp>
        <p:nvSpPr>
          <p:cNvPr id="52" name="Text Placeholder 51">
            <a:extLst>
              <a:ext uri="{FF2B5EF4-FFF2-40B4-BE49-F238E27FC236}">
                <a16:creationId xmlns:a16="http://schemas.microsoft.com/office/drawing/2014/main" id="{CD4BC295-4AAD-D5D8-2E10-D3894A4656FD}"/>
              </a:ext>
            </a:extLst>
          </p:cNvPr>
          <p:cNvSpPr>
            <a:spLocks noGrp="1"/>
          </p:cNvSpPr>
          <p:nvPr>
            <p:ph type="body" sz="quarter" idx="18"/>
          </p:nvPr>
        </p:nvSpPr>
        <p:spPr>
          <a:xfrm>
            <a:off x="584200" y="2032188"/>
            <a:ext cx="2808000" cy="626701"/>
          </a:xfrm>
        </p:spPr>
        <p:txBody>
          <a:bodyPr/>
          <a:lstStyle/>
          <a:p>
            <a:r>
              <a:rPr lang="en-US"/>
              <a:t>Collaborate with your team to prepare for the customer discovery session by using Microsoft Copilot in Loop to generate ideas and enhance collaboration.</a:t>
            </a:r>
          </a:p>
        </p:txBody>
      </p:sp>
      <p:sp>
        <p:nvSpPr>
          <p:cNvPr id="53" name="Text Placeholder 52">
            <a:extLst>
              <a:ext uri="{FF2B5EF4-FFF2-40B4-BE49-F238E27FC236}">
                <a16:creationId xmlns:a16="http://schemas.microsoft.com/office/drawing/2014/main" id="{147E457C-2D72-1219-973B-4486A63F07FB}"/>
              </a:ext>
            </a:extLst>
          </p:cNvPr>
          <p:cNvSpPr>
            <a:spLocks noGrp="1"/>
          </p:cNvSpPr>
          <p:nvPr>
            <p:ph type="body" sz="quarter" idx="19"/>
          </p:nvPr>
        </p:nvSpPr>
        <p:spPr>
          <a:xfrm>
            <a:off x="4047840" y="2032188"/>
            <a:ext cx="2808000" cy="750979"/>
          </a:xfrm>
        </p:spPr>
        <p:txBody>
          <a:bodyPr>
            <a:normAutofit/>
          </a:bodyPr>
          <a:lstStyle/>
          <a:p>
            <a:r>
              <a:rPr lang="en-US"/>
              <a:t>Validate your ideas and learn more about your customer by asking Copilot</a:t>
            </a:r>
            <a:r>
              <a:rPr lang="en-US" baseline="30000"/>
              <a:t>1</a:t>
            </a:r>
            <a:r>
              <a:rPr lang="en-US"/>
              <a:t> to summarize their online annual report. Prompt Copilot</a:t>
            </a:r>
            <a:r>
              <a:rPr lang="en-US" baseline="30000"/>
              <a:t>2</a:t>
            </a:r>
            <a:r>
              <a:rPr lang="en-US"/>
              <a:t> for a summary of the account, pulling in CRM insights.</a:t>
            </a:r>
          </a:p>
        </p:txBody>
      </p:sp>
      <p:sp>
        <p:nvSpPr>
          <p:cNvPr id="54" name="Text Placeholder 53">
            <a:extLst>
              <a:ext uri="{FF2B5EF4-FFF2-40B4-BE49-F238E27FC236}">
                <a16:creationId xmlns:a16="http://schemas.microsoft.com/office/drawing/2014/main" id="{F6E69EFD-4E42-18DB-3CCC-1B1AC765EA91}"/>
              </a:ext>
            </a:extLst>
          </p:cNvPr>
          <p:cNvSpPr>
            <a:spLocks noGrp="1"/>
          </p:cNvSpPr>
          <p:nvPr>
            <p:ph type="body" sz="quarter" idx="20"/>
          </p:nvPr>
        </p:nvSpPr>
        <p:spPr>
          <a:xfrm>
            <a:off x="7511481" y="2032188"/>
            <a:ext cx="2808000" cy="789102"/>
          </a:xfrm>
        </p:spPr>
        <p:txBody>
          <a:bodyPr>
            <a:normAutofit/>
          </a:bodyPr>
          <a:lstStyle/>
          <a:p>
            <a:r>
              <a:rPr lang="en-US"/>
              <a:t>Prompt Copilot</a:t>
            </a:r>
            <a:r>
              <a:rPr lang="en-US" baseline="30000"/>
              <a:t>2</a:t>
            </a:r>
            <a:r>
              <a:rPr lang="en-US"/>
              <a:t> to</a:t>
            </a:r>
            <a:r>
              <a:rPr lang="en-US" noProof="0"/>
              <a:t> create a bulleted list of notes prior to the meeting using recent customer email threads to understand the customer asks. Have Copilot prepare a script for the call.</a:t>
            </a:r>
          </a:p>
        </p:txBody>
      </p:sp>
      <p:sp>
        <p:nvSpPr>
          <p:cNvPr id="55" name="Text Placeholder 54">
            <a:extLst>
              <a:ext uri="{FF2B5EF4-FFF2-40B4-BE49-F238E27FC236}">
                <a16:creationId xmlns:a16="http://schemas.microsoft.com/office/drawing/2014/main" id="{44442DCA-3E99-686D-6918-C54DED8F27F1}"/>
              </a:ext>
            </a:extLst>
          </p:cNvPr>
          <p:cNvSpPr>
            <a:spLocks noGrp="1"/>
          </p:cNvSpPr>
          <p:nvPr>
            <p:ph type="body" sz="quarter" idx="21"/>
          </p:nvPr>
        </p:nvSpPr>
        <p:spPr>
          <a:xfrm>
            <a:off x="584200" y="3208260"/>
            <a:ext cx="2808000" cy="626701"/>
          </a:xfrm>
        </p:spPr>
        <p:txBody>
          <a:bodyPr/>
          <a:lstStyle/>
          <a:p>
            <a:pPr lvl="0"/>
            <a:r>
              <a:rPr lang="en-US" b="1" noProof="0"/>
              <a:t>Collaborate as a team </a:t>
            </a:r>
            <a:r>
              <a:rPr lang="en-US" noProof="0"/>
              <a:t>using Copilot as a key contributor of creative ideas.</a:t>
            </a:r>
          </a:p>
        </p:txBody>
      </p:sp>
      <p:sp>
        <p:nvSpPr>
          <p:cNvPr id="56" name="Text Placeholder 55">
            <a:extLst>
              <a:ext uri="{FF2B5EF4-FFF2-40B4-BE49-F238E27FC236}">
                <a16:creationId xmlns:a16="http://schemas.microsoft.com/office/drawing/2014/main" id="{F194BEBB-EF44-7BF9-107B-3C59542C7EEB}"/>
              </a:ext>
            </a:extLst>
          </p:cNvPr>
          <p:cNvSpPr>
            <a:spLocks noGrp="1"/>
          </p:cNvSpPr>
          <p:nvPr>
            <p:ph type="body" sz="quarter" idx="22"/>
          </p:nvPr>
        </p:nvSpPr>
        <p:spPr>
          <a:xfrm>
            <a:off x="584200" y="5641938"/>
            <a:ext cx="2808000" cy="626701"/>
          </a:xfrm>
        </p:spPr>
        <p:txBody>
          <a:bodyPr/>
          <a:lstStyle/>
          <a:p>
            <a:r>
              <a:rPr lang="en-US" b="1" noProof="0"/>
              <a:t>Improve the quality of the proposal </a:t>
            </a:r>
            <a:r>
              <a:rPr lang="en-US" noProof="0"/>
              <a:t>by asking Copilot to make improvements and focus on specific topics.</a:t>
            </a:r>
          </a:p>
        </p:txBody>
      </p:sp>
      <p:sp>
        <p:nvSpPr>
          <p:cNvPr id="57" name="Text Placeholder 56">
            <a:extLst>
              <a:ext uri="{FF2B5EF4-FFF2-40B4-BE49-F238E27FC236}">
                <a16:creationId xmlns:a16="http://schemas.microsoft.com/office/drawing/2014/main" id="{7CFD27D4-8502-6940-A00F-A79E86C0C844}"/>
              </a:ext>
            </a:extLst>
          </p:cNvPr>
          <p:cNvSpPr>
            <a:spLocks noGrp="1"/>
          </p:cNvSpPr>
          <p:nvPr>
            <p:ph type="body" sz="quarter" idx="23"/>
          </p:nvPr>
        </p:nvSpPr>
        <p:spPr>
          <a:xfrm>
            <a:off x="4047840" y="3208260"/>
            <a:ext cx="2808000" cy="626701"/>
          </a:xfrm>
        </p:spPr>
        <p:txBody>
          <a:bodyPr/>
          <a:lstStyle/>
          <a:p>
            <a:r>
              <a:rPr lang="en-US" b="1" noProof="0"/>
              <a:t>Rapidly pulling information </a:t>
            </a:r>
            <a:r>
              <a:rPr lang="en-US" noProof="0"/>
              <a:t>such as IT spending changes and new product releases from lengthy documents can save time and deepen knowledge.</a:t>
            </a:r>
          </a:p>
        </p:txBody>
      </p:sp>
      <p:sp>
        <p:nvSpPr>
          <p:cNvPr id="58" name="Text Placeholder 57">
            <a:extLst>
              <a:ext uri="{FF2B5EF4-FFF2-40B4-BE49-F238E27FC236}">
                <a16:creationId xmlns:a16="http://schemas.microsoft.com/office/drawing/2014/main" id="{E4E4F28A-0368-9065-B5F3-9D0D8A71B912}"/>
              </a:ext>
            </a:extLst>
          </p:cNvPr>
          <p:cNvSpPr>
            <a:spLocks noGrp="1"/>
          </p:cNvSpPr>
          <p:nvPr>
            <p:ph type="body" sz="quarter" idx="24"/>
          </p:nvPr>
        </p:nvSpPr>
        <p:spPr>
          <a:xfrm>
            <a:off x="4047840" y="5641938"/>
            <a:ext cx="2808000" cy="626701"/>
          </a:xfrm>
        </p:spPr>
        <p:txBody>
          <a:bodyPr/>
          <a:lstStyle/>
          <a:p>
            <a:r>
              <a:rPr lang="en-US" b="1" noProof="0"/>
              <a:t>Avoid listening to meeting recordings </a:t>
            </a:r>
            <a:r>
              <a:rPr lang="en-US" noProof="0"/>
              <a:t>and spend that time improving the proposal.</a:t>
            </a:r>
          </a:p>
        </p:txBody>
      </p:sp>
      <p:sp>
        <p:nvSpPr>
          <p:cNvPr id="59" name="Text Placeholder 58">
            <a:extLst>
              <a:ext uri="{FF2B5EF4-FFF2-40B4-BE49-F238E27FC236}">
                <a16:creationId xmlns:a16="http://schemas.microsoft.com/office/drawing/2014/main" id="{6AC2E030-D3C3-3051-E607-BA95803C8F43}"/>
              </a:ext>
            </a:extLst>
          </p:cNvPr>
          <p:cNvSpPr>
            <a:spLocks noGrp="1"/>
          </p:cNvSpPr>
          <p:nvPr>
            <p:ph type="body" sz="quarter" idx="25"/>
          </p:nvPr>
        </p:nvSpPr>
        <p:spPr>
          <a:xfrm>
            <a:off x="7511481" y="3208260"/>
            <a:ext cx="2808000" cy="626701"/>
          </a:xfrm>
        </p:spPr>
        <p:txBody>
          <a:bodyPr/>
          <a:lstStyle/>
          <a:p>
            <a:r>
              <a:rPr lang="en-US" b="1" noProof="0"/>
              <a:t>Save time searching </a:t>
            </a:r>
            <a:r>
              <a:rPr lang="en-US" noProof="0"/>
              <a:t>for information in chats and emails and get a more complete picture than you may have if you quickly scanned the threads.</a:t>
            </a:r>
          </a:p>
        </p:txBody>
      </p:sp>
      <p:sp>
        <p:nvSpPr>
          <p:cNvPr id="60" name="Text Placeholder 59">
            <a:extLst>
              <a:ext uri="{FF2B5EF4-FFF2-40B4-BE49-F238E27FC236}">
                <a16:creationId xmlns:a16="http://schemas.microsoft.com/office/drawing/2014/main" id="{F13999BA-336A-D46B-C3AD-55D6C74A9046}"/>
              </a:ext>
            </a:extLst>
          </p:cNvPr>
          <p:cNvSpPr>
            <a:spLocks noGrp="1"/>
          </p:cNvSpPr>
          <p:nvPr>
            <p:ph type="body" sz="quarter" idx="26"/>
          </p:nvPr>
        </p:nvSpPr>
        <p:spPr>
          <a:xfrm>
            <a:off x="7511481" y="5641938"/>
            <a:ext cx="2808000" cy="626701"/>
          </a:xfrm>
        </p:spPr>
        <p:txBody>
          <a:bodyPr/>
          <a:lstStyle/>
          <a:p>
            <a:r>
              <a:rPr lang="en-US" b="1" noProof="0"/>
              <a:t>Quickly personalize pitch presentations </a:t>
            </a:r>
            <a:br>
              <a:rPr lang="en-US" noProof="0"/>
            </a:br>
            <a:r>
              <a:rPr lang="en-US" noProof="0"/>
              <a:t>with talking points and data specific to your customer.</a:t>
            </a:r>
          </a:p>
        </p:txBody>
      </p:sp>
      <p:sp>
        <p:nvSpPr>
          <p:cNvPr id="61" name="Text Placeholder 60">
            <a:extLst>
              <a:ext uri="{FF2B5EF4-FFF2-40B4-BE49-F238E27FC236}">
                <a16:creationId xmlns:a16="http://schemas.microsoft.com/office/drawing/2014/main" id="{16F46FA5-DC85-B1D8-4C8B-59D740D2CA52}"/>
              </a:ext>
            </a:extLst>
          </p:cNvPr>
          <p:cNvSpPr>
            <a:spLocks noGrp="1"/>
          </p:cNvSpPr>
          <p:nvPr>
            <p:ph type="body" sz="quarter" idx="27"/>
          </p:nvPr>
        </p:nvSpPr>
        <p:spPr>
          <a:xfrm>
            <a:off x="584200" y="4488366"/>
            <a:ext cx="2808000" cy="626701"/>
          </a:xfrm>
        </p:spPr>
        <p:txBody>
          <a:bodyPr/>
          <a:lstStyle/>
          <a:p>
            <a:r>
              <a:rPr lang="en-US"/>
              <a:t>Create the final proposal by prompting Copilot in Word to generate a draft, adding information from the customer meeting to the prompt to enhance the draft.</a:t>
            </a:r>
          </a:p>
        </p:txBody>
      </p:sp>
      <p:sp>
        <p:nvSpPr>
          <p:cNvPr id="62" name="Text Placeholder 61">
            <a:extLst>
              <a:ext uri="{FF2B5EF4-FFF2-40B4-BE49-F238E27FC236}">
                <a16:creationId xmlns:a16="http://schemas.microsoft.com/office/drawing/2014/main" id="{EC5658F3-CFD3-1398-AE1D-240C87ADAAA0}"/>
              </a:ext>
            </a:extLst>
          </p:cNvPr>
          <p:cNvSpPr>
            <a:spLocks noGrp="1"/>
          </p:cNvSpPr>
          <p:nvPr>
            <p:ph type="body" sz="quarter" idx="28"/>
          </p:nvPr>
        </p:nvSpPr>
        <p:spPr>
          <a:xfrm>
            <a:off x="4047841" y="4488366"/>
            <a:ext cx="2808000" cy="626701"/>
          </a:xfrm>
        </p:spPr>
        <p:txBody>
          <a:bodyPr>
            <a:normAutofit fontScale="92500"/>
          </a:bodyPr>
          <a:lstStyle/>
          <a:p>
            <a:r>
              <a:rPr lang="en-US"/>
              <a:t>After the meeting is over, review the meeting recap from Copilot in Teams for key points and action items. Copilot for Sales provides an analysis of sales keywords and KPIs. Input the summary into the CRM system.</a:t>
            </a:r>
          </a:p>
        </p:txBody>
      </p:sp>
      <p:sp>
        <p:nvSpPr>
          <p:cNvPr id="63" name="Text Placeholder 62">
            <a:extLst>
              <a:ext uri="{FF2B5EF4-FFF2-40B4-BE49-F238E27FC236}">
                <a16:creationId xmlns:a16="http://schemas.microsoft.com/office/drawing/2014/main" id="{59A8601B-EACD-9122-EE3A-D6B0BC7CC504}"/>
              </a:ext>
            </a:extLst>
          </p:cNvPr>
          <p:cNvSpPr>
            <a:spLocks noGrp="1"/>
          </p:cNvSpPr>
          <p:nvPr>
            <p:ph type="body" sz="quarter" idx="29"/>
          </p:nvPr>
        </p:nvSpPr>
        <p:spPr>
          <a:xfrm>
            <a:off x="7511481" y="4488366"/>
            <a:ext cx="2808000" cy="931602"/>
          </a:xfrm>
        </p:spPr>
        <p:txBody>
          <a:bodyPr>
            <a:normAutofit/>
          </a:bodyPr>
          <a:lstStyle/>
          <a:p>
            <a:r>
              <a:rPr lang="en-US"/>
              <a:t>Use Copilot in PowerPoint to add </a:t>
            </a:r>
            <a:r>
              <a:rPr lang="en-US" noProof="0"/>
              <a:t>a new </a:t>
            </a:r>
            <a:br>
              <a:rPr lang="en-US" noProof="0"/>
            </a:br>
            <a:r>
              <a:rPr lang="en-US" noProof="0"/>
              <a:t>slide</a:t>
            </a:r>
            <a:r>
              <a:rPr lang="en-US"/>
              <a:t> to the presentation</a:t>
            </a:r>
            <a:r>
              <a:rPr lang="en-US" noProof="0"/>
              <a:t> deck tailored to the specific interests and needs of the customer using details from the email summary and visuals relevant to their industry.</a:t>
            </a:r>
          </a:p>
        </p:txBody>
      </p:sp>
      <p:sp>
        <p:nvSpPr>
          <p:cNvPr id="199" name="Text Placeholder 198">
            <a:extLst>
              <a:ext uri="{FF2B5EF4-FFF2-40B4-BE49-F238E27FC236}">
                <a16:creationId xmlns:a16="http://schemas.microsoft.com/office/drawing/2014/main" id="{446022C5-1ED2-8026-8A6F-C5CA889A878E}"/>
              </a:ext>
            </a:extLst>
          </p:cNvPr>
          <p:cNvSpPr>
            <a:spLocks noGrp="1"/>
          </p:cNvSpPr>
          <p:nvPr>
            <p:ph type="body" sz="quarter" idx="30"/>
          </p:nvPr>
        </p:nvSpPr>
        <p:spPr>
          <a:xfrm>
            <a:off x="10430234" y="521099"/>
            <a:ext cx="1456966" cy="175614"/>
          </a:xfrm>
        </p:spPr>
        <p:txBody>
          <a:bodyPr/>
          <a:lstStyle/>
          <a:p>
            <a:r>
              <a:rPr lang="en-US" sz="1200"/>
              <a:t>Get started</a:t>
            </a:r>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8" y="1132755"/>
            <a:ext cx="987666" cy="219456"/>
            <a:chOff x="1198144" y="862657"/>
            <a:chExt cx="987666" cy="211017"/>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987666" cy="211017"/>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4929" y="898657"/>
              <a:ext cx="144000" cy="144000"/>
            </a:xfrm>
            <a:prstGeom prst="rect">
              <a:avLst/>
            </a:prstGeom>
          </p:spPr>
        </p:pic>
      </p:grpSp>
      <p:grpSp>
        <p:nvGrpSpPr>
          <p:cNvPr id="27" name="Group 26">
            <a:extLst>
              <a:ext uri="{FF2B5EF4-FFF2-40B4-BE49-F238E27FC236}">
                <a16:creationId xmlns:a16="http://schemas.microsoft.com/office/drawing/2014/main" id="{5E2FC3A4-1E31-473A-906F-6FEBA5E0E735}"/>
              </a:ext>
            </a:extLst>
          </p:cNvPr>
          <p:cNvGrpSpPr/>
          <p:nvPr/>
        </p:nvGrpSpPr>
        <p:grpSpPr>
          <a:xfrm>
            <a:off x="2730126" y="1132755"/>
            <a:ext cx="1253737" cy="219456"/>
            <a:chOff x="2707850" y="862656"/>
            <a:chExt cx="1253737" cy="219456"/>
          </a:xfrm>
        </p:grpSpPr>
        <p:sp>
          <p:nvSpPr>
            <p:cNvPr id="28" name="Rectangle: Rounded Corners 6">
              <a:extLst>
                <a:ext uri="{FF2B5EF4-FFF2-40B4-BE49-F238E27FC236}">
                  <a16:creationId xmlns:a16="http://schemas.microsoft.com/office/drawing/2014/main" id="{25ABDAF4-1178-57B0-36C5-4B83F8AAE3C7}"/>
                </a:ext>
                <a:ext uri="{C183D7F6-B498-43B3-948B-1728B52AA6E4}">
                  <adec:decorative xmlns:adec="http://schemas.microsoft.com/office/drawing/2017/decorative" val="1"/>
                </a:ext>
              </a:extLst>
            </p:cNvPr>
            <p:cNvSpPr/>
            <p:nvPr/>
          </p:nvSpPr>
          <p:spPr bwMode="auto">
            <a:xfrm>
              <a:off x="2707850" y="862656"/>
              <a:ext cx="1253737"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Revenue per sale</a:t>
              </a:r>
            </a:p>
          </p:txBody>
        </p:sp>
        <p:pic>
          <p:nvPicPr>
            <p:cNvPr id="29" name="Graphic 28">
              <a:extLst>
                <a:ext uri="{FF2B5EF4-FFF2-40B4-BE49-F238E27FC236}">
                  <a16:creationId xmlns:a16="http://schemas.microsoft.com/office/drawing/2014/main" id="{64B40C2D-E6B0-44ED-2636-52ED008C5BC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54635" y="898657"/>
              <a:ext cx="144000" cy="144000"/>
            </a:xfrm>
            <a:prstGeom prst="rect">
              <a:avLst/>
            </a:prstGeom>
          </p:spPr>
        </p:pic>
      </p:grpSp>
      <p:grpSp>
        <p:nvGrpSpPr>
          <p:cNvPr id="30" name="Group 29">
            <a:extLst>
              <a:ext uri="{FF2B5EF4-FFF2-40B4-BE49-F238E27FC236}">
                <a16:creationId xmlns:a16="http://schemas.microsoft.com/office/drawing/2014/main" id="{438D29EB-9608-5B80-E250-46640E189535}"/>
              </a:ext>
            </a:extLst>
          </p:cNvPr>
          <p:cNvGrpSpPr/>
          <p:nvPr/>
        </p:nvGrpSpPr>
        <p:grpSpPr>
          <a:xfrm>
            <a:off x="4053693" y="1135247"/>
            <a:ext cx="1603430" cy="211018"/>
            <a:chOff x="4582885" y="862657"/>
            <a:chExt cx="1603430" cy="211018"/>
          </a:xfrm>
        </p:grpSpPr>
        <p:sp>
          <p:nvSpPr>
            <p:cNvPr id="31" name="Rectangle: Rounded Corners 6">
              <a:extLst>
                <a:ext uri="{FF2B5EF4-FFF2-40B4-BE49-F238E27FC236}">
                  <a16:creationId xmlns:a16="http://schemas.microsoft.com/office/drawing/2014/main" id="{57C8E7E1-A14B-E4C7-1770-E2C4A7674245}"/>
                </a:ext>
                <a:ext uri="{C183D7F6-B498-43B3-948B-1728B52AA6E4}">
                  <adec:decorative xmlns:adec="http://schemas.microsoft.com/office/drawing/2017/decorative" val="1"/>
                </a:ext>
              </a:extLst>
            </p:cNvPr>
            <p:cNvSpPr/>
            <p:nvPr/>
          </p:nvSpPr>
          <p:spPr bwMode="auto">
            <a:xfrm>
              <a:off x="4582885" y="862657"/>
              <a:ext cx="1603430" cy="211018"/>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Opportunities pursued</a:t>
              </a:r>
            </a:p>
          </p:txBody>
        </p:sp>
        <p:pic>
          <p:nvPicPr>
            <p:cNvPr id="32" name="Graphic 31">
              <a:extLst>
                <a:ext uri="{FF2B5EF4-FFF2-40B4-BE49-F238E27FC236}">
                  <a16:creationId xmlns:a16="http://schemas.microsoft.com/office/drawing/2014/main" id="{2B852AF1-D360-C625-BB49-D0B4622755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29670"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4" name="Group 33">
            <a:extLst>
              <a:ext uri="{FF2B5EF4-FFF2-40B4-BE49-F238E27FC236}">
                <a16:creationId xmlns:a16="http://schemas.microsoft.com/office/drawing/2014/main" id="{02DB5643-4EDF-5AA4-0CFC-F468613B6ADD}"/>
              </a:ext>
            </a:extLst>
          </p:cNvPr>
          <p:cNvGrpSpPr/>
          <p:nvPr/>
        </p:nvGrpSpPr>
        <p:grpSpPr>
          <a:xfrm>
            <a:off x="7523373" y="1127774"/>
            <a:ext cx="1260000" cy="216000"/>
            <a:chOff x="1194743" y="1140160"/>
            <a:chExt cx="1260000" cy="216000"/>
          </a:xfrm>
        </p:grpSpPr>
        <p:sp>
          <p:nvSpPr>
            <p:cNvPr id="35" name="Rectangle: Rounded Corners 6">
              <a:extLst>
                <a:ext uri="{FF2B5EF4-FFF2-40B4-BE49-F238E27FC236}">
                  <a16:creationId xmlns:a16="http://schemas.microsoft.com/office/drawing/2014/main" id="{4C1BE2AB-2F1E-286E-07D7-7D8E23ADECEA}"/>
                </a:ext>
                <a:ext uri="{C183D7F6-B498-43B3-948B-1728B52AA6E4}">
                  <adec:decorative xmlns:adec="http://schemas.microsoft.com/office/drawing/2017/decorative" val="1"/>
                </a:ext>
              </a:extLst>
            </p:cNvPr>
            <p:cNvSpPr/>
            <p:nvPr/>
          </p:nvSpPr>
          <p:spPr bwMode="auto">
            <a:xfrm>
              <a:off x="1194743" y="1140160"/>
              <a:ext cx="126000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36" name="Graphic 35">
              <a:extLst>
                <a:ext uri="{FF2B5EF4-FFF2-40B4-BE49-F238E27FC236}">
                  <a16:creationId xmlns:a16="http://schemas.microsoft.com/office/drawing/2014/main" id="{4BF516A6-94E8-D81E-8335-52C5D6BA751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1527" y="1176160"/>
              <a:ext cx="144000" cy="144000"/>
            </a:xfrm>
            <a:prstGeom prst="rect">
              <a:avLst/>
            </a:prstGeom>
          </p:spPr>
        </p:pic>
      </p:grpSp>
      <p:grpSp>
        <p:nvGrpSpPr>
          <p:cNvPr id="288" name="Group 287">
            <a:extLst>
              <a:ext uri="{FF2B5EF4-FFF2-40B4-BE49-F238E27FC236}">
                <a16:creationId xmlns:a16="http://schemas.microsoft.com/office/drawing/2014/main" id="{D8A4E56D-30D2-914B-CAFD-D139B45A5F27}"/>
              </a:ext>
            </a:extLst>
          </p:cNvPr>
          <p:cNvGrpSpPr/>
          <p:nvPr/>
        </p:nvGrpSpPr>
        <p:grpSpPr>
          <a:xfrm>
            <a:off x="804187" y="2761669"/>
            <a:ext cx="2368026" cy="360000"/>
            <a:chOff x="3277688" y="2657420"/>
            <a:chExt cx="2368026" cy="360000"/>
          </a:xfrm>
        </p:grpSpPr>
        <p:grpSp>
          <p:nvGrpSpPr>
            <p:cNvPr id="289" name="Group 288">
              <a:extLst>
                <a:ext uri="{FF2B5EF4-FFF2-40B4-BE49-F238E27FC236}">
                  <a16:creationId xmlns:a16="http://schemas.microsoft.com/office/drawing/2014/main" id="{DE48B6D8-8184-6142-323B-731B7F700708}"/>
                </a:ext>
              </a:extLst>
            </p:cNvPr>
            <p:cNvGrpSpPr>
              <a:grpSpLocks noChangeAspect="1"/>
            </p:cNvGrpSpPr>
            <p:nvPr/>
          </p:nvGrpSpPr>
          <p:grpSpPr>
            <a:xfrm>
              <a:off x="3277688" y="2657420"/>
              <a:ext cx="360000" cy="360000"/>
              <a:chOff x="2746466" y="3838485"/>
              <a:chExt cx="396000" cy="396000"/>
            </a:xfrm>
          </p:grpSpPr>
          <p:sp>
            <p:nvSpPr>
              <p:cNvPr id="291" name="Oval 290">
                <a:extLst>
                  <a:ext uri="{FF2B5EF4-FFF2-40B4-BE49-F238E27FC236}">
                    <a16:creationId xmlns:a16="http://schemas.microsoft.com/office/drawing/2014/main" id="{ECCF8FE9-6EF9-C7BD-53FE-F044B6ECE429}"/>
                  </a:ext>
                </a:extLst>
              </p:cNvPr>
              <p:cNvSpPr>
                <a:spLocks noChangeAspect="1"/>
              </p:cNvSpPr>
              <p:nvPr/>
            </p:nvSpPr>
            <p:spPr bwMode="auto">
              <a:xfrm>
                <a:off x="2746466" y="3838485"/>
                <a:ext cx="396000" cy="3960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92" name="Graphic 291">
                <a:extLst>
                  <a:ext uri="{FF2B5EF4-FFF2-40B4-BE49-F238E27FC236}">
                    <a16:creationId xmlns:a16="http://schemas.microsoft.com/office/drawing/2014/main" id="{EF9F4CE9-AE06-5468-A431-CE751531794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38176" y="3904068"/>
                <a:ext cx="229999" cy="229999"/>
              </a:xfrm>
              <a:prstGeom prst="rect">
                <a:avLst/>
              </a:prstGeom>
              <a:effectLst/>
            </p:spPr>
          </p:pic>
        </p:grpSp>
        <p:sp>
          <p:nvSpPr>
            <p:cNvPr id="290" name="TextBox 289">
              <a:extLst>
                <a:ext uri="{FF2B5EF4-FFF2-40B4-BE49-F238E27FC236}">
                  <a16:creationId xmlns:a16="http://schemas.microsoft.com/office/drawing/2014/main" id="{FAE7F00F-C0C8-097D-5470-9359B485B060}"/>
                </a:ext>
                <a:ext uri="{C183D7F6-B498-43B3-948B-1728B52AA6E4}">
                  <adec:decorative xmlns:adec="http://schemas.microsoft.com/office/drawing/2017/decorative" val="0"/>
                </a:ext>
              </a:extLst>
            </p:cNvPr>
            <p:cNvSpPr txBox="1"/>
            <p:nvPr/>
          </p:nvSpPr>
          <p:spPr>
            <a:xfrm>
              <a:off x="3753530"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Loop</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93" name="Group 292">
            <a:extLst>
              <a:ext uri="{FF2B5EF4-FFF2-40B4-BE49-F238E27FC236}">
                <a16:creationId xmlns:a16="http://schemas.microsoft.com/office/drawing/2014/main" id="{0F7B8E84-525F-822B-92B9-1E0DF5E42CF5}"/>
              </a:ext>
            </a:extLst>
          </p:cNvPr>
          <p:cNvGrpSpPr/>
          <p:nvPr/>
        </p:nvGrpSpPr>
        <p:grpSpPr>
          <a:xfrm>
            <a:off x="804187" y="5311247"/>
            <a:ext cx="2351135" cy="360000"/>
            <a:chOff x="588263" y="2657420"/>
            <a:chExt cx="2351135" cy="360000"/>
          </a:xfrm>
        </p:grpSpPr>
        <p:pic>
          <p:nvPicPr>
            <p:cNvPr id="294" name="Picture 293">
              <a:extLst>
                <a:ext uri="{FF2B5EF4-FFF2-40B4-BE49-F238E27FC236}">
                  <a16:creationId xmlns:a16="http://schemas.microsoft.com/office/drawing/2014/main" id="{7A8D47DB-9412-8B76-793C-2789B5DEB0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263" y="2657420"/>
              <a:ext cx="360000" cy="360000"/>
            </a:xfrm>
            <a:prstGeom prst="ellipse">
              <a:avLst/>
            </a:prstGeom>
            <a:solidFill>
              <a:srgbClr val="FFFFFF"/>
            </a:solidFill>
          </p:spPr>
        </p:pic>
        <p:sp>
          <p:nvSpPr>
            <p:cNvPr id="295" name="TextBox 294">
              <a:extLst>
                <a:ext uri="{FF2B5EF4-FFF2-40B4-BE49-F238E27FC236}">
                  <a16:creationId xmlns:a16="http://schemas.microsoft.com/office/drawing/2014/main" id="{3CE8E928-0A20-5E62-2BA5-C0894EE338C3}"/>
                </a:ext>
                <a:ext uri="{C183D7F6-B498-43B3-948B-1728B52AA6E4}">
                  <adec:decorative xmlns:adec="http://schemas.microsoft.com/office/drawing/2017/decorative" val="0"/>
                </a:ext>
              </a:extLst>
            </p:cNvPr>
            <p:cNvSpPr txBox="1"/>
            <p:nvPr/>
          </p:nvSpPr>
          <p:spPr>
            <a:xfrm>
              <a:off x="1047214"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Word</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96" name="Group 295">
            <a:extLst>
              <a:ext uri="{FF2B5EF4-FFF2-40B4-BE49-F238E27FC236}">
                <a16:creationId xmlns:a16="http://schemas.microsoft.com/office/drawing/2014/main" id="{5E2E43F8-93DA-68C6-B08C-959F5CF66E3A}"/>
              </a:ext>
            </a:extLst>
          </p:cNvPr>
          <p:cNvGrpSpPr/>
          <p:nvPr/>
        </p:nvGrpSpPr>
        <p:grpSpPr>
          <a:xfrm>
            <a:off x="4276273" y="2761669"/>
            <a:ext cx="2351135" cy="360000"/>
            <a:chOff x="588263" y="1217924"/>
            <a:chExt cx="2351135" cy="360000"/>
          </a:xfrm>
        </p:grpSpPr>
        <p:pic>
          <p:nvPicPr>
            <p:cNvPr id="297" name="Picture 296" descr="Zip Co logo SVG free download, id: 101874 - Brandlogos.net">
              <a:hlinkClick r:id="rId10"/>
              <a:extLst>
                <a:ext uri="{FF2B5EF4-FFF2-40B4-BE49-F238E27FC236}">
                  <a16:creationId xmlns:a16="http://schemas.microsoft.com/office/drawing/2014/main" id="{054ABB69-F6BC-457E-AF3D-5A99CD641C3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98" name="TextBox 297">
              <a:extLst>
                <a:ext uri="{FF2B5EF4-FFF2-40B4-BE49-F238E27FC236}">
                  <a16:creationId xmlns:a16="http://schemas.microsoft.com/office/drawing/2014/main" id="{8884F502-A64A-7CFF-E2C4-FAC8417D96CA}"/>
                </a:ext>
                <a:ext uri="{C183D7F6-B498-43B3-948B-1728B52AA6E4}">
                  <adec:decorative xmlns:adec="http://schemas.microsoft.com/office/drawing/2017/decorative" val="0"/>
                </a:ext>
              </a:extLst>
            </p:cNvPr>
            <p:cNvSpPr txBox="1"/>
            <p:nvPr/>
          </p:nvSpPr>
          <p:spPr>
            <a:xfrm>
              <a:off x="1047214" y="124403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endParaRPr kumimoji="0" lang="en-US" sz="900" b="0" i="0" u="none" strike="noStrike" kern="1200" cap="none" spc="0" normalizeH="0" baseline="30000" noProof="0">
                <a:ln>
                  <a:noFill/>
                </a:ln>
                <a:solidFill>
                  <a:srgbClr val="0078D4"/>
                </a:solidFill>
                <a:effectLst/>
                <a:uLnTx/>
                <a:uFillTx/>
                <a:latin typeface="Segoe UI Semibold"/>
                <a:ea typeface="+mn-ea"/>
                <a:cs typeface="+mn-cs"/>
              </a:endParaRPr>
            </a:p>
          </p:txBody>
        </p:sp>
      </p:grpSp>
      <p:grpSp>
        <p:nvGrpSpPr>
          <p:cNvPr id="299" name="Group 298">
            <a:extLst>
              <a:ext uri="{FF2B5EF4-FFF2-40B4-BE49-F238E27FC236}">
                <a16:creationId xmlns:a16="http://schemas.microsoft.com/office/drawing/2014/main" id="{1FBD54AE-5511-7BF4-53CA-498D9E0E87AC}"/>
              </a:ext>
            </a:extLst>
          </p:cNvPr>
          <p:cNvGrpSpPr/>
          <p:nvPr/>
        </p:nvGrpSpPr>
        <p:grpSpPr>
          <a:xfrm>
            <a:off x="4276273" y="5311247"/>
            <a:ext cx="2351135" cy="360000"/>
            <a:chOff x="588263" y="3617084"/>
            <a:chExt cx="2351135" cy="360000"/>
          </a:xfrm>
        </p:grpSpPr>
        <p:pic>
          <p:nvPicPr>
            <p:cNvPr id="300" name="Picture 299">
              <a:extLst>
                <a:ext uri="{FF2B5EF4-FFF2-40B4-BE49-F238E27FC236}">
                  <a16:creationId xmlns:a16="http://schemas.microsoft.com/office/drawing/2014/main" id="{8BE72396-A052-D45C-011C-A84F61D0DC4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301" name="TextBox 300">
              <a:extLst>
                <a:ext uri="{FF2B5EF4-FFF2-40B4-BE49-F238E27FC236}">
                  <a16:creationId xmlns:a16="http://schemas.microsoft.com/office/drawing/2014/main" id="{51811FF2-DDE9-3047-ACB5-89828EB955A2}"/>
                </a:ext>
                <a:ext uri="{C183D7F6-B498-43B3-948B-1728B52AA6E4}">
                  <adec:decorative xmlns:adec="http://schemas.microsoft.com/office/drawing/2017/decorative" val="0"/>
                </a:ext>
              </a:extLst>
            </p:cNvPr>
            <p:cNvSpPr txBox="1"/>
            <p:nvPr/>
          </p:nvSpPr>
          <p:spPr>
            <a:xfrm>
              <a:off x="1047214" y="364319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302" name="Group 301">
            <a:extLst>
              <a:ext uri="{FF2B5EF4-FFF2-40B4-BE49-F238E27FC236}">
                <a16:creationId xmlns:a16="http://schemas.microsoft.com/office/drawing/2014/main" id="{02F59D47-90FD-78E7-EA0D-88073C662D6E}"/>
              </a:ext>
            </a:extLst>
          </p:cNvPr>
          <p:cNvGrpSpPr/>
          <p:nvPr/>
        </p:nvGrpSpPr>
        <p:grpSpPr>
          <a:xfrm>
            <a:off x="7739914" y="2761669"/>
            <a:ext cx="2351135" cy="360000"/>
            <a:chOff x="588263" y="1217924"/>
            <a:chExt cx="2351135" cy="360000"/>
          </a:xfrm>
        </p:grpSpPr>
        <p:pic>
          <p:nvPicPr>
            <p:cNvPr id="303" name="Picture 302" descr="Zip Co logo SVG free download, id: 101874 - Brandlogos.net">
              <a:hlinkClick r:id="rId10"/>
              <a:extLst>
                <a:ext uri="{FF2B5EF4-FFF2-40B4-BE49-F238E27FC236}">
                  <a16:creationId xmlns:a16="http://schemas.microsoft.com/office/drawing/2014/main" id="{3DACCAC9-4B9D-343E-3B54-936D1D11BA9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304" name="TextBox 303">
              <a:extLst>
                <a:ext uri="{FF2B5EF4-FFF2-40B4-BE49-F238E27FC236}">
                  <a16:creationId xmlns:a16="http://schemas.microsoft.com/office/drawing/2014/main" id="{A976C510-FF93-38C3-A81B-41FF043C5B69}"/>
                </a:ext>
                <a:ext uri="{C183D7F6-B498-43B3-948B-1728B52AA6E4}">
                  <adec:decorative xmlns:adec="http://schemas.microsoft.com/office/drawing/2017/decorative" val="0"/>
                </a:ext>
              </a:extLst>
            </p:cNvPr>
            <p:cNvSpPr txBox="1"/>
            <p:nvPr/>
          </p:nvSpPr>
          <p:spPr>
            <a:xfrm>
              <a:off x="1047214" y="131328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305" name="Group 304">
            <a:extLst>
              <a:ext uri="{FF2B5EF4-FFF2-40B4-BE49-F238E27FC236}">
                <a16:creationId xmlns:a16="http://schemas.microsoft.com/office/drawing/2014/main" id="{2E54DA06-0FEB-4246-3508-4C2A447CCC89}"/>
              </a:ext>
            </a:extLst>
          </p:cNvPr>
          <p:cNvGrpSpPr/>
          <p:nvPr/>
        </p:nvGrpSpPr>
        <p:grpSpPr>
          <a:xfrm>
            <a:off x="7739914" y="5311247"/>
            <a:ext cx="2351135" cy="360000"/>
            <a:chOff x="588263" y="2177588"/>
            <a:chExt cx="2351135" cy="360000"/>
          </a:xfrm>
        </p:grpSpPr>
        <p:pic>
          <p:nvPicPr>
            <p:cNvPr id="306" name="Picture 305">
              <a:extLst>
                <a:ext uri="{FF2B5EF4-FFF2-40B4-BE49-F238E27FC236}">
                  <a16:creationId xmlns:a16="http://schemas.microsoft.com/office/drawing/2014/main" id="{AD87AF1F-C424-402E-8AE5-645134DC60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8263" y="2177588"/>
              <a:ext cx="360000" cy="360000"/>
            </a:xfrm>
            <a:prstGeom prst="ellipse">
              <a:avLst/>
            </a:prstGeom>
            <a:solidFill>
              <a:srgbClr val="FFFFFF"/>
            </a:solidFill>
          </p:spPr>
        </p:pic>
        <p:sp>
          <p:nvSpPr>
            <p:cNvPr id="307" name="TextBox 306">
              <a:extLst>
                <a:ext uri="{FF2B5EF4-FFF2-40B4-BE49-F238E27FC236}">
                  <a16:creationId xmlns:a16="http://schemas.microsoft.com/office/drawing/2014/main" id="{6BBB67A9-D021-5E8C-C3BA-415ACDFD7E06}"/>
                </a:ext>
                <a:ext uri="{C183D7F6-B498-43B3-948B-1728B52AA6E4}">
                  <adec:decorative xmlns:adec="http://schemas.microsoft.com/office/drawing/2017/decorative" val="0"/>
                </a:ext>
              </a:extLst>
            </p:cNvPr>
            <p:cNvSpPr txBox="1"/>
            <p:nvPr/>
          </p:nvSpPr>
          <p:spPr>
            <a:xfrm>
              <a:off x="1047214" y="2272950"/>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PowerPoint</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sp>
        <p:nvSpPr>
          <p:cNvPr id="308" name="Text Placeholder 60">
            <a:extLst>
              <a:ext uri="{FF2B5EF4-FFF2-40B4-BE49-F238E27FC236}">
                <a16:creationId xmlns:a16="http://schemas.microsoft.com/office/drawing/2014/main" id="{66A0496E-9D1D-A2A7-F243-B8A97401ED40}"/>
              </a:ext>
            </a:extLst>
          </p:cNvPr>
          <p:cNvSpPr>
            <a:spLocks noGrp="1"/>
          </p:cNvSpPr>
          <p:nvPr>
            <p:ph type="body" sz="quarter" idx="38"/>
          </p:nvPr>
        </p:nvSpPr>
        <p:spPr>
          <a:xfrm>
            <a:off x="11417128" y="357645"/>
            <a:ext cx="127000" cy="125999"/>
          </a:xfrm>
          <a:solidFill>
            <a:srgbClr val="0078D4"/>
          </a:solidFill>
        </p:spPr>
        <p:txBody>
          <a:bodyPr/>
          <a:lstStyle/>
          <a:p>
            <a:endParaRPr lang="en-US"/>
          </a:p>
        </p:txBody>
      </p:sp>
      <p:sp>
        <p:nvSpPr>
          <p:cNvPr id="309" name="Text Placeholder 61">
            <a:extLst>
              <a:ext uri="{FF2B5EF4-FFF2-40B4-BE49-F238E27FC236}">
                <a16:creationId xmlns:a16="http://schemas.microsoft.com/office/drawing/2014/main" id="{A08068A2-EA7E-874C-B7D0-5FEEBD8E2FC4}"/>
              </a:ext>
            </a:extLst>
          </p:cNvPr>
          <p:cNvSpPr>
            <a:spLocks noGrp="1"/>
          </p:cNvSpPr>
          <p:nvPr>
            <p:ph type="body" sz="quarter" idx="39"/>
          </p:nvPr>
        </p:nvSpPr>
        <p:spPr>
          <a:xfrm>
            <a:off x="11588664" y="357645"/>
            <a:ext cx="127000" cy="125999"/>
          </a:xfrm>
          <a:solidFill>
            <a:srgbClr val="B1B3B3"/>
          </a:solidFill>
        </p:spPr>
        <p:txBody>
          <a:bodyPr/>
          <a:lstStyle/>
          <a:p>
            <a:endParaRPr lang="en-US"/>
          </a:p>
        </p:txBody>
      </p:sp>
      <p:sp>
        <p:nvSpPr>
          <p:cNvPr id="310" name="Text Placeholder 62">
            <a:extLst>
              <a:ext uri="{FF2B5EF4-FFF2-40B4-BE49-F238E27FC236}">
                <a16:creationId xmlns:a16="http://schemas.microsoft.com/office/drawing/2014/main" id="{18B251EC-B9C4-4211-93DA-E500F27E248F}"/>
              </a:ext>
            </a:extLst>
          </p:cNvPr>
          <p:cNvSpPr>
            <a:spLocks noGrp="1"/>
          </p:cNvSpPr>
          <p:nvPr>
            <p:ph type="body" sz="quarter" idx="40"/>
          </p:nvPr>
        </p:nvSpPr>
        <p:spPr>
          <a:xfrm>
            <a:off x="11760200" y="357645"/>
            <a:ext cx="127000" cy="125999"/>
          </a:xfrm>
        </p:spPr>
        <p:txBody>
          <a:bodyPr/>
          <a:lstStyle/>
          <a:p>
            <a:endParaRPr lang="en-US"/>
          </a:p>
        </p:txBody>
      </p:sp>
      <p:pic>
        <p:nvPicPr>
          <p:cNvPr id="311" name="Picture 310">
            <a:extLst>
              <a:ext uri="{FF2B5EF4-FFF2-40B4-BE49-F238E27FC236}">
                <a16:creationId xmlns:a16="http://schemas.microsoft.com/office/drawing/2014/main" id="{2CCB4217-DC29-1ED3-F33A-A7E4E713903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grpSp>
        <p:nvGrpSpPr>
          <p:cNvPr id="2" name="Group 1">
            <a:extLst>
              <a:ext uri="{FF2B5EF4-FFF2-40B4-BE49-F238E27FC236}">
                <a16:creationId xmlns:a16="http://schemas.microsoft.com/office/drawing/2014/main" id="{584262B5-3E11-175D-78D4-9BD794563292}"/>
              </a:ext>
            </a:extLst>
          </p:cNvPr>
          <p:cNvGrpSpPr/>
          <p:nvPr/>
        </p:nvGrpSpPr>
        <p:grpSpPr>
          <a:xfrm>
            <a:off x="8868697" y="1127774"/>
            <a:ext cx="1450784" cy="216000"/>
            <a:chOff x="1194743" y="1140160"/>
            <a:chExt cx="1450784" cy="216000"/>
          </a:xfrm>
        </p:grpSpPr>
        <p:sp>
          <p:nvSpPr>
            <p:cNvPr id="5" name="Rectangle: Rounded Corners 6">
              <a:extLst>
                <a:ext uri="{FF2B5EF4-FFF2-40B4-BE49-F238E27FC236}">
                  <a16:creationId xmlns:a16="http://schemas.microsoft.com/office/drawing/2014/main" id="{9B41CD7F-3503-2FBA-9EB8-FC1826578120}"/>
                </a:ext>
                <a:ext uri="{C183D7F6-B498-43B3-948B-1728B52AA6E4}">
                  <adec:decorative xmlns:adec="http://schemas.microsoft.com/office/drawing/2017/decorative" val="1"/>
                </a:ext>
              </a:extLst>
            </p:cNvPr>
            <p:cNvSpPr/>
            <p:nvPr/>
          </p:nvSpPr>
          <p:spPr bwMode="auto">
            <a:xfrm>
              <a:off x="1194743" y="1140160"/>
              <a:ext cx="1450784"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6" name="Graphic 5">
              <a:extLst>
                <a:ext uri="{FF2B5EF4-FFF2-40B4-BE49-F238E27FC236}">
                  <a16:creationId xmlns:a16="http://schemas.microsoft.com/office/drawing/2014/main" id="{70539509-F32A-BD91-AB3B-2A1D0B391AE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1527" y="1176160"/>
              <a:ext cx="144000" cy="144000"/>
            </a:xfrm>
            <a:prstGeom prst="rect">
              <a:avLst/>
            </a:prstGeom>
          </p:spPr>
        </p:pic>
      </p:grpSp>
      <p:sp>
        <p:nvSpPr>
          <p:cNvPr id="8" name="Graphic 2">
            <a:hlinkClick r:id="rId15"/>
            <a:extLst>
              <a:ext uri="{FF2B5EF4-FFF2-40B4-BE49-F238E27FC236}">
                <a16:creationId xmlns:a16="http://schemas.microsoft.com/office/drawing/2014/main" id="{922A7B4A-BAFB-668A-5EA6-C6FFD49377AB}"/>
              </a:ext>
            </a:extLst>
          </p:cNvPr>
          <p:cNvSpPr/>
          <p:nvPr/>
        </p:nvSpPr>
        <p:spPr>
          <a:xfrm>
            <a:off x="4228073" y="425939"/>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7830570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AC773-217D-B93C-625F-27C5502E4032}"/>
              </a:ext>
            </a:extLst>
          </p:cNvPr>
          <p:cNvSpPr>
            <a:spLocks noGrp="1"/>
          </p:cNvSpPr>
          <p:nvPr>
            <p:ph type="title"/>
          </p:nvPr>
        </p:nvSpPr>
        <p:spPr>
          <a:xfrm>
            <a:off x="584200" y="387350"/>
            <a:ext cx="5672138" cy="263149"/>
          </a:xfrm>
        </p:spPr>
        <p:txBody>
          <a:bodyPr/>
          <a:lstStyle/>
          <a:p>
            <a:r>
              <a:rPr lang="en-US">
                <a:solidFill>
                  <a:srgbClr val="0078D4"/>
                </a:solidFill>
              </a:rPr>
              <a:t>Sales | </a:t>
            </a:r>
            <a:r>
              <a:rPr lang="en-US"/>
              <a:t>Make a customized pitch</a:t>
            </a:r>
          </a:p>
        </p:txBody>
      </p:sp>
      <p:sp>
        <p:nvSpPr>
          <p:cNvPr id="46" name="Text Placeholder 45">
            <a:extLst>
              <a:ext uri="{FF2B5EF4-FFF2-40B4-BE49-F238E27FC236}">
                <a16:creationId xmlns:a16="http://schemas.microsoft.com/office/drawing/2014/main" id="{5FC23C83-9B97-C1AE-1053-5570C64F0412}"/>
              </a:ext>
            </a:extLst>
          </p:cNvPr>
          <p:cNvSpPr>
            <a:spLocks noGrp="1"/>
          </p:cNvSpPr>
          <p:nvPr>
            <p:ph type="body" sz="quarter" idx="11"/>
          </p:nvPr>
        </p:nvSpPr>
        <p:spPr>
          <a:xfrm>
            <a:off x="584200" y="1593881"/>
            <a:ext cx="2808000" cy="345600"/>
          </a:xfrm>
        </p:spPr>
        <p:txBody>
          <a:bodyPr/>
          <a:lstStyle/>
          <a:p>
            <a:r>
              <a:rPr lang="en-US" noProof="0"/>
              <a:t>1. Prepare for discovery session</a:t>
            </a:r>
          </a:p>
        </p:txBody>
      </p:sp>
      <p:sp>
        <p:nvSpPr>
          <p:cNvPr id="47" name="Text Placeholder 46">
            <a:extLst>
              <a:ext uri="{FF2B5EF4-FFF2-40B4-BE49-F238E27FC236}">
                <a16:creationId xmlns:a16="http://schemas.microsoft.com/office/drawing/2014/main" id="{4B135310-5F28-1628-F7FB-9F504999180C}"/>
              </a:ext>
            </a:extLst>
          </p:cNvPr>
          <p:cNvSpPr>
            <a:spLocks noGrp="1"/>
          </p:cNvSpPr>
          <p:nvPr>
            <p:ph type="body" sz="quarter" idx="12"/>
          </p:nvPr>
        </p:nvSpPr>
        <p:spPr>
          <a:xfrm>
            <a:off x="584200" y="4052218"/>
            <a:ext cx="2808000" cy="345600"/>
          </a:xfrm>
        </p:spPr>
        <p:txBody>
          <a:bodyPr/>
          <a:lstStyle/>
          <a:p>
            <a:r>
              <a:rPr lang="en-US" noProof="0"/>
              <a:t>6. Create the proposal</a:t>
            </a:r>
          </a:p>
        </p:txBody>
      </p:sp>
      <p:sp>
        <p:nvSpPr>
          <p:cNvPr id="48" name="Text Placeholder 47">
            <a:extLst>
              <a:ext uri="{FF2B5EF4-FFF2-40B4-BE49-F238E27FC236}">
                <a16:creationId xmlns:a16="http://schemas.microsoft.com/office/drawing/2014/main" id="{AB25D267-E5FA-29AD-AC96-E0F622F82C2A}"/>
              </a:ext>
            </a:extLst>
          </p:cNvPr>
          <p:cNvSpPr>
            <a:spLocks noGrp="1"/>
          </p:cNvSpPr>
          <p:nvPr>
            <p:ph type="body" sz="quarter" idx="13"/>
          </p:nvPr>
        </p:nvSpPr>
        <p:spPr>
          <a:xfrm>
            <a:off x="4047840" y="1593881"/>
            <a:ext cx="2808000" cy="345600"/>
          </a:xfrm>
        </p:spPr>
        <p:txBody>
          <a:bodyPr/>
          <a:lstStyle/>
          <a:p>
            <a:r>
              <a:rPr lang="en-US" noProof="0"/>
              <a:t>2. Research the company</a:t>
            </a:r>
          </a:p>
        </p:txBody>
      </p:sp>
      <p:sp>
        <p:nvSpPr>
          <p:cNvPr id="49" name="Text Placeholder 48">
            <a:extLst>
              <a:ext uri="{FF2B5EF4-FFF2-40B4-BE49-F238E27FC236}">
                <a16:creationId xmlns:a16="http://schemas.microsoft.com/office/drawing/2014/main" id="{5CE320CC-265E-CDDA-1745-1B5EA0B15663}"/>
              </a:ext>
            </a:extLst>
          </p:cNvPr>
          <p:cNvSpPr>
            <a:spLocks noGrp="1"/>
          </p:cNvSpPr>
          <p:nvPr>
            <p:ph type="body" sz="quarter" idx="14"/>
          </p:nvPr>
        </p:nvSpPr>
        <p:spPr>
          <a:xfrm>
            <a:off x="4047840" y="4052218"/>
            <a:ext cx="2808000" cy="345600"/>
          </a:xfrm>
        </p:spPr>
        <p:txBody>
          <a:bodyPr/>
          <a:lstStyle/>
          <a:p>
            <a:r>
              <a:rPr lang="en-US" noProof="0"/>
              <a:t>5. Summarize the meeting</a:t>
            </a:r>
          </a:p>
        </p:txBody>
      </p:sp>
      <p:sp>
        <p:nvSpPr>
          <p:cNvPr id="50" name="Text Placeholder 49">
            <a:extLst>
              <a:ext uri="{FF2B5EF4-FFF2-40B4-BE49-F238E27FC236}">
                <a16:creationId xmlns:a16="http://schemas.microsoft.com/office/drawing/2014/main" id="{55B00B3F-B874-46BA-A1A9-504F817840CD}"/>
              </a:ext>
            </a:extLst>
          </p:cNvPr>
          <p:cNvSpPr>
            <a:spLocks noGrp="1"/>
          </p:cNvSpPr>
          <p:nvPr>
            <p:ph type="body" sz="quarter" idx="15"/>
          </p:nvPr>
        </p:nvSpPr>
        <p:spPr>
          <a:xfrm>
            <a:off x="7511481" y="1593881"/>
            <a:ext cx="2808000" cy="345600"/>
          </a:xfrm>
        </p:spPr>
        <p:txBody>
          <a:bodyPr/>
          <a:lstStyle/>
          <a:p>
            <a:r>
              <a:rPr lang="en-US" noProof="0"/>
              <a:t>3. Review interactions</a:t>
            </a:r>
          </a:p>
        </p:txBody>
      </p:sp>
      <p:sp>
        <p:nvSpPr>
          <p:cNvPr id="51" name="Text Placeholder 50">
            <a:extLst>
              <a:ext uri="{FF2B5EF4-FFF2-40B4-BE49-F238E27FC236}">
                <a16:creationId xmlns:a16="http://schemas.microsoft.com/office/drawing/2014/main" id="{3C58C185-3536-5792-A029-5C8D70BE9D8F}"/>
              </a:ext>
            </a:extLst>
          </p:cNvPr>
          <p:cNvSpPr>
            <a:spLocks noGrp="1"/>
          </p:cNvSpPr>
          <p:nvPr>
            <p:ph type="body" sz="quarter" idx="16"/>
          </p:nvPr>
        </p:nvSpPr>
        <p:spPr>
          <a:xfrm>
            <a:off x="7511481" y="4052218"/>
            <a:ext cx="2808000" cy="345600"/>
          </a:xfrm>
        </p:spPr>
        <p:txBody>
          <a:bodyPr/>
          <a:lstStyle/>
          <a:p>
            <a:r>
              <a:rPr lang="en-US" noProof="0"/>
              <a:t>4. Update the sales presentation</a:t>
            </a:r>
          </a:p>
        </p:txBody>
      </p:sp>
      <p:sp>
        <p:nvSpPr>
          <p:cNvPr id="186" name="Text Placeholder 185">
            <a:extLst>
              <a:ext uri="{FF2B5EF4-FFF2-40B4-BE49-F238E27FC236}">
                <a16:creationId xmlns:a16="http://schemas.microsoft.com/office/drawing/2014/main" id="{8B5C2D03-DCAF-3A2F-F520-91089D02E4FD}"/>
              </a:ext>
            </a:extLst>
          </p:cNvPr>
          <p:cNvSpPr>
            <a:spLocks noGrp="1"/>
          </p:cNvSpPr>
          <p:nvPr>
            <p:ph type="body" sz="quarter" idx="17"/>
          </p:nvPr>
        </p:nvSpPr>
        <p:spPr>
          <a:xfrm>
            <a:off x="6003985" y="521099"/>
            <a:ext cx="4114944" cy="169277"/>
          </a:xfrm>
        </p:spPr>
        <p:txBody>
          <a:bodyPr/>
          <a:lstStyle/>
          <a:p>
            <a:r>
              <a:rPr lang="en-US"/>
              <a:t>Copilot for Microsoft 365</a:t>
            </a:r>
            <a:endParaRPr lang="en-US" i="1" noProof="0"/>
          </a:p>
        </p:txBody>
      </p:sp>
      <p:sp>
        <p:nvSpPr>
          <p:cNvPr id="52" name="Text Placeholder 51">
            <a:extLst>
              <a:ext uri="{FF2B5EF4-FFF2-40B4-BE49-F238E27FC236}">
                <a16:creationId xmlns:a16="http://schemas.microsoft.com/office/drawing/2014/main" id="{CD4BC295-4AAD-D5D8-2E10-D3894A4656FD}"/>
              </a:ext>
            </a:extLst>
          </p:cNvPr>
          <p:cNvSpPr>
            <a:spLocks noGrp="1"/>
          </p:cNvSpPr>
          <p:nvPr>
            <p:ph type="body" sz="quarter" idx="18"/>
          </p:nvPr>
        </p:nvSpPr>
        <p:spPr>
          <a:xfrm>
            <a:off x="584200" y="2032188"/>
            <a:ext cx="2808000" cy="626701"/>
          </a:xfrm>
        </p:spPr>
        <p:txBody>
          <a:bodyPr/>
          <a:lstStyle/>
          <a:p>
            <a:r>
              <a:rPr lang="en-US"/>
              <a:t>Collaborate with your team to prepare for the customer discovery session by using Microsoft Copilot in Loop to generate ideas and enhance collaboration.</a:t>
            </a:r>
          </a:p>
        </p:txBody>
      </p:sp>
      <p:sp>
        <p:nvSpPr>
          <p:cNvPr id="53" name="Text Placeholder 52">
            <a:extLst>
              <a:ext uri="{FF2B5EF4-FFF2-40B4-BE49-F238E27FC236}">
                <a16:creationId xmlns:a16="http://schemas.microsoft.com/office/drawing/2014/main" id="{147E457C-2D72-1219-973B-4486A63F07FB}"/>
              </a:ext>
            </a:extLst>
          </p:cNvPr>
          <p:cNvSpPr>
            <a:spLocks noGrp="1"/>
          </p:cNvSpPr>
          <p:nvPr>
            <p:ph type="body" sz="quarter" idx="19"/>
          </p:nvPr>
        </p:nvSpPr>
        <p:spPr>
          <a:xfrm>
            <a:off x="4047840" y="2032188"/>
            <a:ext cx="2808000" cy="750979"/>
          </a:xfrm>
        </p:spPr>
        <p:txBody>
          <a:bodyPr>
            <a:normAutofit/>
          </a:bodyPr>
          <a:lstStyle/>
          <a:p>
            <a:r>
              <a:rPr lang="en-US"/>
              <a:t>Validate your ideas and learn more about your customer by asking Copilot</a:t>
            </a:r>
            <a:r>
              <a:rPr lang="en-US" baseline="30000"/>
              <a:t>1</a:t>
            </a:r>
            <a:r>
              <a:rPr lang="en-US"/>
              <a:t> to summarize their online annual report. </a:t>
            </a:r>
          </a:p>
        </p:txBody>
      </p:sp>
      <p:sp>
        <p:nvSpPr>
          <p:cNvPr id="54" name="Text Placeholder 53">
            <a:extLst>
              <a:ext uri="{FF2B5EF4-FFF2-40B4-BE49-F238E27FC236}">
                <a16:creationId xmlns:a16="http://schemas.microsoft.com/office/drawing/2014/main" id="{F6E69EFD-4E42-18DB-3CCC-1B1AC765EA91}"/>
              </a:ext>
            </a:extLst>
          </p:cNvPr>
          <p:cNvSpPr>
            <a:spLocks noGrp="1"/>
          </p:cNvSpPr>
          <p:nvPr>
            <p:ph type="body" sz="quarter" idx="20"/>
          </p:nvPr>
        </p:nvSpPr>
        <p:spPr>
          <a:xfrm>
            <a:off x="7511481" y="2032188"/>
            <a:ext cx="2808000" cy="789102"/>
          </a:xfrm>
        </p:spPr>
        <p:txBody>
          <a:bodyPr>
            <a:normAutofit/>
          </a:bodyPr>
          <a:lstStyle/>
          <a:p>
            <a:r>
              <a:rPr lang="en-US"/>
              <a:t>Prompt Copilot</a:t>
            </a:r>
            <a:r>
              <a:rPr lang="en-US" baseline="30000"/>
              <a:t>2</a:t>
            </a:r>
            <a:r>
              <a:rPr lang="en-US"/>
              <a:t> to</a:t>
            </a:r>
            <a:r>
              <a:rPr lang="en-US" noProof="0"/>
              <a:t> create a bulleted list of notes prior to the meeting using recent customer email threads to understand the customer asks. Have Copilot prepare a script for the call.</a:t>
            </a:r>
          </a:p>
        </p:txBody>
      </p:sp>
      <p:sp>
        <p:nvSpPr>
          <p:cNvPr id="55" name="Text Placeholder 54">
            <a:extLst>
              <a:ext uri="{FF2B5EF4-FFF2-40B4-BE49-F238E27FC236}">
                <a16:creationId xmlns:a16="http://schemas.microsoft.com/office/drawing/2014/main" id="{44442DCA-3E99-686D-6918-C54DED8F27F1}"/>
              </a:ext>
            </a:extLst>
          </p:cNvPr>
          <p:cNvSpPr>
            <a:spLocks noGrp="1"/>
          </p:cNvSpPr>
          <p:nvPr>
            <p:ph type="body" sz="quarter" idx="21"/>
          </p:nvPr>
        </p:nvSpPr>
        <p:spPr>
          <a:xfrm>
            <a:off x="584200" y="3208260"/>
            <a:ext cx="2808000" cy="626701"/>
          </a:xfrm>
        </p:spPr>
        <p:txBody>
          <a:bodyPr/>
          <a:lstStyle/>
          <a:p>
            <a:pPr lvl="0"/>
            <a:r>
              <a:rPr lang="en-US" b="1" noProof="0"/>
              <a:t>Collaborate as a team </a:t>
            </a:r>
            <a:r>
              <a:rPr lang="en-US" noProof="0"/>
              <a:t>using Copilot as a key contributor of creative ideas.</a:t>
            </a:r>
          </a:p>
        </p:txBody>
      </p:sp>
      <p:sp>
        <p:nvSpPr>
          <p:cNvPr id="56" name="Text Placeholder 55">
            <a:extLst>
              <a:ext uri="{FF2B5EF4-FFF2-40B4-BE49-F238E27FC236}">
                <a16:creationId xmlns:a16="http://schemas.microsoft.com/office/drawing/2014/main" id="{F194BEBB-EF44-7BF9-107B-3C59542C7EEB}"/>
              </a:ext>
            </a:extLst>
          </p:cNvPr>
          <p:cNvSpPr>
            <a:spLocks noGrp="1"/>
          </p:cNvSpPr>
          <p:nvPr>
            <p:ph type="body" sz="quarter" idx="22"/>
          </p:nvPr>
        </p:nvSpPr>
        <p:spPr>
          <a:xfrm>
            <a:off x="584200" y="5641938"/>
            <a:ext cx="2808000" cy="626701"/>
          </a:xfrm>
        </p:spPr>
        <p:txBody>
          <a:bodyPr/>
          <a:lstStyle/>
          <a:p>
            <a:r>
              <a:rPr lang="en-US" b="1" noProof="0"/>
              <a:t>Improve the quality of the proposal </a:t>
            </a:r>
            <a:r>
              <a:rPr lang="en-US" noProof="0"/>
              <a:t>by asking Copilot to make improvements and focus on specific topics.</a:t>
            </a:r>
          </a:p>
        </p:txBody>
      </p:sp>
      <p:sp>
        <p:nvSpPr>
          <p:cNvPr id="57" name="Text Placeholder 56">
            <a:extLst>
              <a:ext uri="{FF2B5EF4-FFF2-40B4-BE49-F238E27FC236}">
                <a16:creationId xmlns:a16="http://schemas.microsoft.com/office/drawing/2014/main" id="{7CFD27D4-8502-6940-A00F-A79E86C0C844}"/>
              </a:ext>
            </a:extLst>
          </p:cNvPr>
          <p:cNvSpPr>
            <a:spLocks noGrp="1"/>
          </p:cNvSpPr>
          <p:nvPr>
            <p:ph type="body" sz="quarter" idx="23"/>
          </p:nvPr>
        </p:nvSpPr>
        <p:spPr>
          <a:xfrm>
            <a:off x="4047840" y="3208260"/>
            <a:ext cx="2808000" cy="626701"/>
          </a:xfrm>
        </p:spPr>
        <p:txBody>
          <a:bodyPr/>
          <a:lstStyle/>
          <a:p>
            <a:r>
              <a:rPr lang="en-US" b="1" noProof="0"/>
              <a:t>Rapidly pulling information </a:t>
            </a:r>
            <a:r>
              <a:rPr lang="en-US" noProof="0"/>
              <a:t>such as IT spending changes and new product releases from lengthy documents can save time and deepen knowledge.</a:t>
            </a:r>
          </a:p>
        </p:txBody>
      </p:sp>
      <p:sp>
        <p:nvSpPr>
          <p:cNvPr id="58" name="Text Placeholder 57">
            <a:extLst>
              <a:ext uri="{FF2B5EF4-FFF2-40B4-BE49-F238E27FC236}">
                <a16:creationId xmlns:a16="http://schemas.microsoft.com/office/drawing/2014/main" id="{E4E4F28A-0368-9065-B5F3-9D0D8A71B912}"/>
              </a:ext>
            </a:extLst>
          </p:cNvPr>
          <p:cNvSpPr>
            <a:spLocks noGrp="1"/>
          </p:cNvSpPr>
          <p:nvPr>
            <p:ph type="body" sz="quarter" idx="24"/>
          </p:nvPr>
        </p:nvSpPr>
        <p:spPr>
          <a:xfrm>
            <a:off x="4047840" y="5641938"/>
            <a:ext cx="2808000" cy="626701"/>
          </a:xfrm>
        </p:spPr>
        <p:txBody>
          <a:bodyPr/>
          <a:lstStyle/>
          <a:p>
            <a:r>
              <a:rPr lang="en-US" b="1" noProof="0"/>
              <a:t>Avoid listening to meeting recordings </a:t>
            </a:r>
            <a:r>
              <a:rPr lang="en-US" noProof="0"/>
              <a:t>and spend that time improving the proposal.</a:t>
            </a:r>
          </a:p>
        </p:txBody>
      </p:sp>
      <p:sp>
        <p:nvSpPr>
          <p:cNvPr id="59" name="Text Placeholder 58">
            <a:extLst>
              <a:ext uri="{FF2B5EF4-FFF2-40B4-BE49-F238E27FC236}">
                <a16:creationId xmlns:a16="http://schemas.microsoft.com/office/drawing/2014/main" id="{6AC2E030-D3C3-3051-E607-BA95803C8F43}"/>
              </a:ext>
            </a:extLst>
          </p:cNvPr>
          <p:cNvSpPr>
            <a:spLocks noGrp="1"/>
          </p:cNvSpPr>
          <p:nvPr>
            <p:ph type="body" sz="quarter" idx="25"/>
          </p:nvPr>
        </p:nvSpPr>
        <p:spPr>
          <a:xfrm>
            <a:off x="7511481" y="3208260"/>
            <a:ext cx="2808000" cy="626701"/>
          </a:xfrm>
        </p:spPr>
        <p:txBody>
          <a:bodyPr/>
          <a:lstStyle/>
          <a:p>
            <a:r>
              <a:rPr lang="en-US" b="1" noProof="0"/>
              <a:t>Save time searching </a:t>
            </a:r>
            <a:r>
              <a:rPr lang="en-US" noProof="0"/>
              <a:t>for information in chats and emails and get a more complete picture than you may have if you quickly scanned the threads.</a:t>
            </a:r>
          </a:p>
        </p:txBody>
      </p:sp>
      <p:sp>
        <p:nvSpPr>
          <p:cNvPr id="60" name="Text Placeholder 59">
            <a:extLst>
              <a:ext uri="{FF2B5EF4-FFF2-40B4-BE49-F238E27FC236}">
                <a16:creationId xmlns:a16="http://schemas.microsoft.com/office/drawing/2014/main" id="{F13999BA-336A-D46B-C3AD-55D6C74A9046}"/>
              </a:ext>
            </a:extLst>
          </p:cNvPr>
          <p:cNvSpPr>
            <a:spLocks noGrp="1"/>
          </p:cNvSpPr>
          <p:nvPr>
            <p:ph type="body" sz="quarter" idx="26"/>
          </p:nvPr>
        </p:nvSpPr>
        <p:spPr>
          <a:xfrm>
            <a:off x="7511481" y="5641938"/>
            <a:ext cx="2808000" cy="626701"/>
          </a:xfrm>
        </p:spPr>
        <p:txBody>
          <a:bodyPr/>
          <a:lstStyle/>
          <a:p>
            <a:r>
              <a:rPr lang="en-US" b="1" noProof="0"/>
              <a:t>Quickly personalize pitch presentations </a:t>
            </a:r>
            <a:br>
              <a:rPr lang="en-US" noProof="0"/>
            </a:br>
            <a:r>
              <a:rPr lang="en-US" noProof="0"/>
              <a:t>with talking points and data specific to your customer.</a:t>
            </a:r>
          </a:p>
        </p:txBody>
      </p:sp>
      <p:sp>
        <p:nvSpPr>
          <p:cNvPr id="61" name="Text Placeholder 60">
            <a:extLst>
              <a:ext uri="{FF2B5EF4-FFF2-40B4-BE49-F238E27FC236}">
                <a16:creationId xmlns:a16="http://schemas.microsoft.com/office/drawing/2014/main" id="{16F46FA5-DC85-B1D8-4C8B-59D740D2CA52}"/>
              </a:ext>
            </a:extLst>
          </p:cNvPr>
          <p:cNvSpPr>
            <a:spLocks noGrp="1"/>
          </p:cNvSpPr>
          <p:nvPr>
            <p:ph type="body" sz="quarter" idx="27"/>
          </p:nvPr>
        </p:nvSpPr>
        <p:spPr>
          <a:xfrm>
            <a:off x="584200" y="4488366"/>
            <a:ext cx="2808000" cy="626701"/>
          </a:xfrm>
        </p:spPr>
        <p:txBody>
          <a:bodyPr/>
          <a:lstStyle/>
          <a:p>
            <a:r>
              <a:rPr lang="en-US"/>
              <a:t>Create the final proposal by prompting Copilot in Word to generate a draft, adding information from the customer meeting to the prompt to enhance the draft.</a:t>
            </a:r>
          </a:p>
        </p:txBody>
      </p:sp>
      <p:sp>
        <p:nvSpPr>
          <p:cNvPr id="62" name="Text Placeholder 61">
            <a:extLst>
              <a:ext uri="{FF2B5EF4-FFF2-40B4-BE49-F238E27FC236}">
                <a16:creationId xmlns:a16="http://schemas.microsoft.com/office/drawing/2014/main" id="{EC5658F3-CFD3-1398-AE1D-240C87ADAAA0}"/>
              </a:ext>
            </a:extLst>
          </p:cNvPr>
          <p:cNvSpPr>
            <a:spLocks noGrp="1"/>
          </p:cNvSpPr>
          <p:nvPr>
            <p:ph type="body" sz="quarter" idx="28"/>
          </p:nvPr>
        </p:nvSpPr>
        <p:spPr>
          <a:xfrm>
            <a:off x="4047841" y="4488366"/>
            <a:ext cx="2808000" cy="626701"/>
          </a:xfrm>
        </p:spPr>
        <p:txBody>
          <a:bodyPr>
            <a:normAutofit/>
          </a:bodyPr>
          <a:lstStyle/>
          <a:p>
            <a:r>
              <a:rPr lang="en-US"/>
              <a:t>After the meeting is over, review the meeting recap from Copilot in Teams for key points and action items. </a:t>
            </a:r>
          </a:p>
        </p:txBody>
      </p:sp>
      <p:sp>
        <p:nvSpPr>
          <p:cNvPr id="63" name="Text Placeholder 62">
            <a:extLst>
              <a:ext uri="{FF2B5EF4-FFF2-40B4-BE49-F238E27FC236}">
                <a16:creationId xmlns:a16="http://schemas.microsoft.com/office/drawing/2014/main" id="{59A8601B-EACD-9122-EE3A-D6B0BC7CC504}"/>
              </a:ext>
            </a:extLst>
          </p:cNvPr>
          <p:cNvSpPr>
            <a:spLocks noGrp="1"/>
          </p:cNvSpPr>
          <p:nvPr>
            <p:ph type="body" sz="quarter" idx="29"/>
          </p:nvPr>
        </p:nvSpPr>
        <p:spPr>
          <a:xfrm>
            <a:off x="7511481" y="4488366"/>
            <a:ext cx="2808000" cy="931602"/>
          </a:xfrm>
        </p:spPr>
        <p:txBody>
          <a:bodyPr>
            <a:normAutofit/>
          </a:bodyPr>
          <a:lstStyle/>
          <a:p>
            <a:r>
              <a:rPr lang="en-US"/>
              <a:t>Use Copilot in PowerPoint to add </a:t>
            </a:r>
            <a:r>
              <a:rPr lang="en-US" noProof="0"/>
              <a:t>a new </a:t>
            </a:r>
            <a:br>
              <a:rPr lang="en-US" noProof="0"/>
            </a:br>
            <a:r>
              <a:rPr lang="en-US" noProof="0"/>
              <a:t>slide</a:t>
            </a:r>
            <a:r>
              <a:rPr lang="en-US"/>
              <a:t> to the presentation</a:t>
            </a:r>
            <a:r>
              <a:rPr lang="en-US" noProof="0"/>
              <a:t> deck tailored to the specific interests and needs of the customer using details from the email summary and visuals relevant to their industry.</a:t>
            </a:r>
          </a:p>
        </p:txBody>
      </p:sp>
      <p:sp>
        <p:nvSpPr>
          <p:cNvPr id="199" name="Text Placeholder 198">
            <a:extLst>
              <a:ext uri="{FF2B5EF4-FFF2-40B4-BE49-F238E27FC236}">
                <a16:creationId xmlns:a16="http://schemas.microsoft.com/office/drawing/2014/main" id="{446022C5-1ED2-8026-8A6F-C5CA889A878E}"/>
              </a:ext>
            </a:extLst>
          </p:cNvPr>
          <p:cNvSpPr>
            <a:spLocks noGrp="1"/>
          </p:cNvSpPr>
          <p:nvPr>
            <p:ph type="body" sz="quarter" idx="30"/>
          </p:nvPr>
        </p:nvSpPr>
        <p:spPr>
          <a:xfrm>
            <a:off x="10430234" y="521099"/>
            <a:ext cx="1456966" cy="184666"/>
          </a:xfrm>
        </p:spPr>
        <p:txBody>
          <a:bodyPr/>
          <a:lstStyle/>
          <a:p>
            <a:r>
              <a:rPr lang="en-US" sz="1200"/>
              <a:t>Get started</a:t>
            </a:r>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8" y="1132755"/>
            <a:ext cx="987666" cy="219456"/>
            <a:chOff x="1198144" y="862657"/>
            <a:chExt cx="987666" cy="211017"/>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987666" cy="211017"/>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44929" y="898657"/>
              <a:ext cx="144000" cy="144000"/>
            </a:xfrm>
            <a:prstGeom prst="rect">
              <a:avLst/>
            </a:prstGeom>
          </p:spPr>
        </p:pic>
      </p:grpSp>
      <p:grpSp>
        <p:nvGrpSpPr>
          <p:cNvPr id="27" name="Group 26">
            <a:extLst>
              <a:ext uri="{FF2B5EF4-FFF2-40B4-BE49-F238E27FC236}">
                <a16:creationId xmlns:a16="http://schemas.microsoft.com/office/drawing/2014/main" id="{5E2FC3A4-1E31-473A-906F-6FEBA5E0E735}"/>
              </a:ext>
            </a:extLst>
          </p:cNvPr>
          <p:cNvGrpSpPr/>
          <p:nvPr/>
        </p:nvGrpSpPr>
        <p:grpSpPr>
          <a:xfrm>
            <a:off x="2730126" y="1132755"/>
            <a:ext cx="1253737" cy="219456"/>
            <a:chOff x="2707850" y="862656"/>
            <a:chExt cx="1253737" cy="219456"/>
          </a:xfrm>
        </p:grpSpPr>
        <p:sp>
          <p:nvSpPr>
            <p:cNvPr id="28" name="Rectangle: Rounded Corners 6">
              <a:extLst>
                <a:ext uri="{FF2B5EF4-FFF2-40B4-BE49-F238E27FC236}">
                  <a16:creationId xmlns:a16="http://schemas.microsoft.com/office/drawing/2014/main" id="{25ABDAF4-1178-57B0-36C5-4B83F8AAE3C7}"/>
                </a:ext>
                <a:ext uri="{C183D7F6-B498-43B3-948B-1728B52AA6E4}">
                  <adec:decorative xmlns:adec="http://schemas.microsoft.com/office/drawing/2017/decorative" val="1"/>
                </a:ext>
              </a:extLst>
            </p:cNvPr>
            <p:cNvSpPr/>
            <p:nvPr/>
          </p:nvSpPr>
          <p:spPr bwMode="auto">
            <a:xfrm>
              <a:off x="2707850" y="862656"/>
              <a:ext cx="1253737"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Revenue per sale</a:t>
              </a:r>
            </a:p>
          </p:txBody>
        </p:sp>
        <p:pic>
          <p:nvPicPr>
            <p:cNvPr id="29" name="Graphic 28">
              <a:extLst>
                <a:ext uri="{FF2B5EF4-FFF2-40B4-BE49-F238E27FC236}">
                  <a16:creationId xmlns:a16="http://schemas.microsoft.com/office/drawing/2014/main" id="{64B40C2D-E6B0-44ED-2636-52ED008C5BC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54635" y="898657"/>
              <a:ext cx="144000" cy="144000"/>
            </a:xfrm>
            <a:prstGeom prst="rect">
              <a:avLst/>
            </a:prstGeom>
          </p:spPr>
        </p:pic>
      </p:grpSp>
      <p:grpSp>
        <p:nvGrpSpPr>
          <p:cNvPr id="30" name="Group 29">
            <a:extLst>
              <a:ext uri="{FF2B5EF4-FFF2-40B4-BE49-F238E27FC236}">
                <a16:creationId xmlns:a16="http://schemas.microsoft.com/office/drawing/2014/main" id="{438D29EB-9608-5B80-E250-46640E189535}"/>
              </a:ext>
            </a:extLst>
          </p:cNvPr>
          <p:cNvGrpSpPr/>
          <p:nvPr/>
        </p:nvGrpSpPr>
        <p:grpSpPr>
          <a:xfrm>
            <a:off x="4053693" y="1135247"/>
            <a:ext cx="1603430" cy="211018"/>
            <a:chOff x="4582885" y="862657"/>
            <a:chExt cx="1603430" cy="211018"/>
          </a:xfrm>
        </p:grpSpPr>
        <p:sp>
          <p:nvSpPr>
            <p:cNvPr id="31" name="Rectangle: Rounded Corners 6">
              <a:extLst>
                <a:ext uri="{FF2B5EF4-FFF2-40B4-BE49-F238E27FC236}">
                  <a16:creationId xmlns:a16="http://schemas.microsoft.com/office/drawing/2014/main" id="{57C8E7E1-A14B-E4C7-1770-E2C4A7674245}"/>
                </a:ext>
                <a:ext uri="{C183D7F6-B498-43B3-948B-1728B52AA6E4}">
                  <adec:decorative xmlns:adec="http://schemas.microsoft.com/office/drawing/2017/decorative" val="1"/>
                </a:ext>
              </a:extLst>
            </p:cNvPr>
            <p:cNvSpPr/>
            <p:nvPr/>
          </p:nvSpPr>
          <p:spPr bwMode="auto">
            <a:xfrm>
              <a:off x="4582885" y="862657"/>
              <a:ext cx="1603430" cy="211018"/>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Opportunities pursued</a:t>
              </a:r>
            </a:p>
          </p:txBody>
        </p:sp>
        <p:pic>
          <p:nvPicPr>
            <p:cNvPr id="32" name="Graphic 31">
              <a:extLst>
                <a:ext uri="{FF2B5EF4-FFF2-40B4-BE49-F238E27FC236}">
                  <a16:creationId xmlns:a16="http://schemas.microsoft.com/office/drawing/2014/main" id="{2B852AF1-D360-C625-BB49-D0B46227555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29670"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4" name="Group 33">
            <a:extLst>
              <a:ext uri="{FF2B5EF4-FFF2-40B4-BE49-F238E27FC236}">
                <a16:creationId xmlns:a16="http://schemas.microsoft.com/office/drawing/2014/main" id="{02DB5643-4EDF-5AA4-0CFC-F468613B6ADD}"/>
              </a:ext>
            </a:extLst>
          </p:cNvPr>
          <p:cNvGrpSpPr/>
          <p:nvPr/>
        </p:nvGrpSpPr>
        <p:grpSpPr>
          <a:xfrm>
            <a:off x="7523373" y="1127774"/>
            <a:ext cx="1260000" cy="216000"/>
            <a:chOff x="1194743" y="1140160"/>
            <a:chExt cx="1260000" cy="216000"/>
          </a:xfrm>
        </p:grpSpPr>
        <p:sp>
          <p:nvSpPr>
            <p:cNvPr id="35" name="Rectangle: Rounded Corners 6">
              <a:extLst>
                <a:ext uri="{FF2B5EF4-FFF2-40B4-BE49-F238E27FC236}">
                  <a16:creationId xmlns:a16="http://schemas.microsoft.com/office/drawing/2014/main" id="{4C1BE2AB-2F1E-286E-07D7-7D8E23ADECEA}"/>
                </a:ext>
                <a:ext uri="{C183D7F6-B498-43B3-948B-1728B52AA6E4}">
                  <adec:decorative xmlns:adec="http://schemas.microsoft.com/office/drawing/2017/decorative" val="1"/>
                </a:ext>
              </a:extLst>
            </p:cNvPr>
            <p:cNvSpPr/>
            <p:nvPr/>
          </p:nvSpPr>
          <p:spPr bwMode="auto">
            <a:xfrm>
              <a:off x="1194743" y="1140160"/>
              <a:ext cx="126000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36" name="Graphic 35">
              <a:extLst>
                <a:ext uri="{FF2B5EF4-FFF2-40B4-BE49-F238E27FC236}">
                  <a16:creationId xmlns:a16="http://schemas.microsoft.com/office/drawing/2014/main" id="{4BF516A6-94E8-D81E-8335-52C5D6BA751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41527" y="1176160"/>
              <a:ext cx="144000" cy="144000"/>
            </a:xfrm>
            <a:prstGeom prst="rect">
              <a:avLst/>
            </a:prstGeom>
          </p:spPr>
        </p:pic>
      </p:grpSp>
      <p:grpSp>
        <p:nvGrpSpPr>
          <p:cNvPr id="288" name="Group 287">
            <a:extLst>
              <a:ext uri="{FF2B5EF4-FFF2-40B4-BE49-F238E27FC236}">
                <a16:creationId xmlns:a16="http://schemas.microsoft.com/office/drawing/2014/main" id="{D8A4E56D-30D2-914B-CAFD-D139B45A5F27}"/>
              </a:ext>
            </a:extLst>
          </p:cNvPr>
          <p:cNvGrpSpPr/>
          <p:nvPr/>
        </p:nvGrpSpPr>
        <p:grpSpPr>
          <a:xfrm>
            <a:off x="804187" y="2761669"/>
            <a:ext cx="2368026" cy="360000"/>
            <a:chOff x="3277688" y="2657420"/>
            <a:chExt cx="2368026" cy="360000"/>
          </a:xfrm>
        </p:grpSpPr>
        <p:grpSp>
          <p:nvGrpSpPr>
            <p:cNvPr id="289" name="Group 288">
              <a:extLst>
                <a:ext uri="{FF2B5EF4-FFF2-40B4-BE49-F238E27FC236}">
                  <a16:creationId xmlns:a16="http://schemas.microsoft.com/office/drawing/2014/main" id="{DE48B6D8-8184-6142-323B-731B7F700708}"/>
                </a:ext>
              </a:extLst>
            </p:cNvPr>
            <p:cNvGrpSpPr>
              <a:grpSpLocks noChangeAspect="1"/>
            </p:cNvGrpSpPr>
            <p:nvPr/>
          </p:nvGrpSpPr>
          <p:grpSpPr>
            <a:xfrm>
              <a:off x="3277688" y="2657420"/>
              <a:ext cx="360000" cy="360000"/>
              <a:chOff x="2746466" y="3838485"/>
              <a:chExt cx="396000" cy="396000"/>
            </a:xfrm>
          </p:grpSpPr>
          <p:sp>
            <p:nvSpPr>
              <p:cNvPr id="291" name="Oval 290">
                <a:extLst>
                  <a:ext uri="{FF2B5EF4-FFF2-40B4-BE49-F238E27FC236}">
                    <a16:creationId xmlns:a16="http://schemas.microsoft.com/office/drawing/2014/main" id="{ECCF8FE9-6EF9-C7BD-53FE-F044B6ECE429}"/>
                  </a:ext>
                </a:extLst>
              </p:cNvPr>
              <p:cNvSpPr>
                <a:spLocks noChangeAspect="1"/>
              </p:cNvSpPr>
              <p:nvPr/>
            </p:nvSpPr>
            <p:spPr bwMode="auto">
              <a:xfrm>
                <a:off x="2746466" y="3838485"/>
                <a:ext cx="396000" cy="3960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92" name="Graphic 291">
                <a:extLst>
                  <a:ext uri="{FF2B5EF4-FFF2-40B4-BE49-F238E27FC236}">
                    <a16:creationId xmlns:a16="http://schemas.microsoft.com/office/drawing/2014/main" id="{EF9F4CE9-AE06-5468-A431-CE751531794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38176" y="3904068"/>
                <a:ext cx="229999" cy="229999"/>
              </a:xfrm>
              <a:prstGeom prst="rect">
                <a:avLst/>
              </a:prstGeom>
              <a:effectLst/>
            </p:spPr>
          </p:pic>
        </p:grpSp>
        <p:sp>
          <p:nvSpPr>
            <p:cNvPr id="290" name="TextBox 289">
              <a:extLst>
                <a:ext uri="{FF2B5EF4-FFF2-40B4-BE49-F238E27FC236}">
                  <a16:creationId xmlns:a16="http://schemas.microsoft.com/office/drawing/2014/main" id="{FAE7F00F-C0C8-097D-5470-9359B485B060}"/>
                </a:ext>
                <a:ext uri="{C183D7F6-B498-43B3-948B-1728B52AA6E4}">
                  <adec:decorative xmlns:adec="http://schemas.microsoft.com/office/drawing/2017/decorative" val="0"/>
                </a:ext>
              </a:extLst>
            </p:cNvPr>
            <p:cNvSpPr txBox="1"/>
            <p:nvPr/>
          </p:nvSpPr>
          <p:spPr>
            <a:xfrm>
              <a:off x="3753530"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Loop</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93" name="Group 292">
            <a:extLst>
              <a:ext uri="{FF2B5EF4-FFF2-40B4-BE49-F238E27FC236}">
                <a16:creationId xmlns:a16="http://schemas.microsoft.com/office/drawing/2014/main" id="{0F7B8E84-525F-822B-92B9-1E0DF5E42CF5}"/>
              </a:ext>
            </a:extLst>
          </p:cNvPr>
          <p:cNvGrpSpPr/>
          <p:nvPr/>
        </p:nvGrpSpPr>
        <p:grpSpPr>
          <a:xfrm>
            <a:off x="804187" y="5311247"/>
            <a:ext cx="2351135" cy="360000"/>
            <a:chOff x="588263" y="2657420"/>
            <a:chExt cx="2351135" cy="360000"/>
          </a:xfrm>
        </p:grpSpPr>
        <p:pic>
          <p:nvPicPr>
            <p:cNvPr id="294" name="Picture 293">
              <a:extLst>
                <a:ext uri="{FF2B5EF4-FFF2-40B4-BE49-F238E27FC236}">
                  <a16:creationId xmlns:a16="http://schemas.microsoft.com/office/drawing/2014/main" id="{7A8D47DB-9412-8B76-793C-2789B5DEB0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2657420"/>
              <a:ext cx="360000" cy="360000"/>
            </a:xfrm>
            <a:prstGeom prst="ellipse">
              <a:avLst/>
            </a:prstGeom>
            <a:solidFill>
              <a:srgbClr val="FFFFFF"/>
            </a:solidFill>
          </p:spPr>
        </p:pic>
        <p:sp>
          <p:nvSpPr>
            <p:cNvPr id="295" name="TextBox 294">
              <a:extLst>
                <a:ext uri="{FF2B5EF4-FFF2-40B4-BE49-F238E27FC236}">
                  <a16:creationId xmlns:a16="http://schemas.microsoft.com/office/drawing/2014/main" id="{3CE8E928-0A20-5E62-2BA5-C0894EE338C3}"/>
                </a:ext>
                <a:ext uri="{C183D7F6-B498-43B3-948B-1728B52AA6E4}">
                  <adec:decorative xmlns:adec="http://schemas.microsoft.com/office/drawing/2017/decorative" val="0"/>
                </a:ext>
              </a:extLst>
            </p:cNvPr>
            <p:cNvSpPr txBox="1"/>
            <p:nvPr/>
          </p:nvSpPr>
          <p:spPr>
            <a:xfrm>
              <a:off x="1047214"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Word</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96" name="Group 295">
            <a:extLst>
              <a:ext uri="{FF2B5EF4-FFF2-40B4-BE49-F238E27FC236}">
                <a16:creationId xmlns:a16="http://schemas.microsoft.com/office/drawing/2014/main" id="{5E2E43F8-93DA-68C6-B08C-959F5CF66E3A}"/>
              </a:ext>
            </a:extLst>
          </p:cNvPr>
          <p:cNvGrpSpPr/>
          <p:nvPr/>
        </p:nvGrpSpPr>
        <p:grpSpPr>
          <a:xfrm>
            <a:off x="4276273" y="2761669"/>
            <a:ext cx="2351135" cy="360000"/>
            <a:chOff x="588263" y="1217924"/>
            <a:chExt cx="2351135" cy="360000"/>
          </a:xfrm>
        </p:grpSpPr>
        <p:pic>
          <p:nvPicPr>
            <p:cNvPr id="297" name="Picture 296" descr="Zip Co logo SVG free download, id: 101874 - Brandlogos.net">
              <a:hlinkClick r:id="rId9"/>
              <a:extLst>
                <a:ext uri="{FF2B5EF4-FFF2-40B4-BE49-F238E27FC236}">
                  <a16:creationId xmlns:a16="http://schemas.microsoft.com/office/drawing/2014/main" id="{054ABB69-F6BC-457E-AF3D-5A99CD641C30}"/>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98" name="TextBox 297">
              <a:extLst>
                <a:ext uri="{FF2B5EF4-FFF2-40B4-BE49-F238E27FC236}">
                  <a16:creationId xmlns:a16="http://schemas.microsoft.com/office/drawing/2014/main" id="{8884F502-A64A-7CFF-E2C4-FAC8417D96CA}"/>
                </a:ext>
                <a:ext uri="{C183D7F6-B498-43B3-948B-1728B52AA6E4}">
                  <adec:decorative xmlns:adec="http://schemas.microsoft.com/office/drawing/2017/decorative" val="0"/>
                </a:ext>
              </a:extLst>
            </p:cNvPr>
            <p:cNvSpPr txBox="1"/>
            <p:nvPr/>
          </p:nvSpPr>
          <p:spPr>
            <a:xfrm>
              <a:off x="1047214" y="131328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299" name="Group 298">
            <a:extLst>
              <a:ext uri="{FF2B5EF4-FFF2-40B4-BE49-F238E27FC236}">
                <a16:creationId xmlns:a16="http://schemas.microsoft.com/office/drawing/2014/main" id="{1FBD54AE-5511-7BF4-53CA-498D9E0E87AC}"/>
              </a:ext>
            </a:extLst>
          </p:cNvPr>
          <p:cNvGrpSpPr/>
          <p:nvPr/>
        </p:nvGrpSpPr>
        <p:grpSpPr>
          <a:xfrm>
            <a:off x="4276273" y="5311247"/>
            <a:ext cx="2351135" cy="360000"/>
            <a:chOff x="588263" y="3617084"/>
            <a:chExt cx="2351135" cy="360000"/>
          </a:xfrm>
        </p:grpSpPr>
        <p:pic>
          <p:nvPicPr>
            <p:cNvPr id="300" name="Picture 299">
              <a:extLst>
                <a:ext uri="{FF2B5EF4-FFF2-40B4-BE49-F238E27FC236}">
                  <a16:creationId xmlns:a16="http://schemas.microsoft.com/office/drawing/2014/main" id="{8BE72396-A052-D45C-011C-A84F61D0DC4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301" name="TextBox 300">
              <a:extLst>
                <a:ext uri="{FF2B5EF4-FFF2-40B4-BE49-F238E27FC236}">
                  <a16:creationId xmlns:a16="http://schemas.microsoft.com/office/drawing/2014/main" id="{51811FF2-DDE9-3047-ACB5-89828EB955A2}"/>
                </a:ext>
                <a:ext uri="{C183D7F6-B498-43B3-948B-1728B52AA6E4}">
                  <adec:decorative xmlns:adec="http://schemas.microsoft.com/office/drawing/2017/decorative" val="0"/>
                </a:ext>
              </a:extLst>
            </p:cNvPr>
            <p:cNvSpPr txBox="1"/>
            <p:nvPr/>
          </p:nvSpPr>
          <p:spPr>
            <a:xfrm>
              <a:off x="1047214" y="371244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endParaRPr kumimoji="0" lang="en-US" sz="900" b="0" i="0" u="none" strike="noStrike" kern="1200" cap="none" spc="0" normalizeH="0" baseline="0" noProof="0">
                <a:ln>
                  <a:noFill/>
                </a:ln>
                <a:solidFill>
                  <a:srgbClr val="0078D4"/>
                </a:solidFill>
                <a:effectLst/>
                <a:uLnTx/>
                <a:uFillTx/>
                <a:latin typeface="Segoe UI Semibold"/>
                <a:ea typeface="+mn-ea"/>
                <a:cs typeface="+mn-cs"/>
              </a:endParaRPr>
            </a:p>
          </p:txBody>
        </p:sp>
      </p:grpSp>
      <p:grpSp>
        <p:nvGrpSpPr>
          <p:cNvPr id="302" name="Group 301">
            <a:extLst>
              <a:ext uri="{FF2B5EF4-FFF2-40B4-BE49-F238E27FC236}">
                <a16:creationId xmlns:a16="http://schemas.microsoft.com/office/drawing/2014/main" id="{02F59D47-90FD-78E7-EA0D-88073C662D6E}"/>
              </a:ext>
            </a:extLst>
          </p:cNvPr>
          <p:cNvGrpSpPr/>
          <p:nvPr/>
        </p:nvGrpSpPr>
        <p:grpSpPr>
          <a:xfrm>
            <a:off x="7739914" y="2761669"/>
            <a:ext cx="2351135" cy="360000"/>
            <a:chOff x="588263" y="1217924"/>
            <a:chExt cx="2351135" cy="360000"/>
          </a:xfrm>
        </p:grpSpPr>
        <p:pic>
          <p:nvPicPr>
            <p:cNvPr id="303" name="Picture 302" descr="Zip Co logo SVG free download, id: 101874 - Brandlogos.net">
              <a:hlinkClick r:id="rId9"/>
              <a:extLst>
                <a:ext uri="{FF2B5EF4-FFF2-40B4-BE49-F238E27FC236}">
                  <a16:creationId xmlns:a16="http://schemas.microsoft.com/office/drawing/2014/main" id="{3DACCAC9-4B9D-343E-3B54-936D1D11BA95}"/>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304" name="TextBox 303">
              <a:extLst>
                <a:ext uri="{FF2B5EF4-FFF2-40B4-BE49-F238E27FC236}">
                  <a16:creationId xmlns:a16="http://schemas.microsoft.com/office/drawing/2014/main" id="{A976C510-FF93-38C3-A81B-41FF043C5B69}"/>
                </a:ext>
                <a:ext uri="{C183D7F6-B498-43B3-948B-1728B52AA6E4}">
                  <adec:decorative xmlns:adec="http://schemas.microsoft.com/office/drawing/2017/decorative" val="0"/>
                </a:ext>
              </a:extLst>
            </p:cNvPr>
            <p:cNvSpPr txBox="1"/>
            <p:nvPr/>
          </p:nvSpPr>
          <p:spPr>
            <a:xfrm>
              <a:off x="1047214" y="131328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305" name="Group 304">
            <a:extLst>
              <a:ext uri="{FF2B5EF4-FFF2-40B4-BE49-F238E27FC236}">
                <a16:creationId xmlns:a16="http://schemas.microsoft.com/office/drawing/2014/main" id="{2E54DA06-0FEB-4246-3508-4C2A447CCC89}"/>
              </a:ext>
            </a:extLst>
          </p:cNvPr>
          <p:cNvGrpSpPr/>
          <p:nvPr/>
        </p:nvGrpSpPr>
        <p:grpSpPr>
          <a:xfrm>
            <a:off x="7739914" y="5311247"/>
            <a:ext cx="2351135" cy="360000"/>
            <a:chOff x="588263" y="2177588"/>
            <a:chExt cx="2351135" cy="360000"/>
          </a:xfrm>
        </p:grpSpPr>
        <p:pic>
          <p:nvPicPr>
            <p:cNvPr id="306" name="Picture 305">
              <a:extLst>
                <a:ext uri="{FF2B5EF4-FFF2-40B4-BE49-F238E27FC236}">
                  <a16:creationId xmlns:a16="http://schemas.microsoft.com/office/drawing/2014/main" id="{AD87AF1F-C424-402E-8AE5-645134DC602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8263" y="2177588"/>
              <a:ext cx="360000" cy="360000"/>
            </a:xfrm>
            <a:prstGeom prst="ellipse">
              <a:avLst/>
            </a:prstGeom>
            <a:solidFill>
              <a:srgbClr val="FFFFFF"/>
            </a:solidFill>
          </p:spPr>
        </p:pic>
        <p:sp>
          <p:nvSpPr>
            <p:cNvPr id="307" name="TextBox 306">
              <a:extLst>
                <a:ext uri="{FF2B5EF4-FFF2-40B4-BE49-F238E27FC236}">
                  <a16:creationId xmlns:a16="http://schemas.microsoft.com/office/drawing/2014/main" id="{6BBB67A9-D021-5E8C-C3BA-415ACDFD7E06}"/>
                </a:ext>
                <a:ext uri="{C183D7F6-B498-43B3-948B-1728B52AA6E4}">
                  <adec:decorative xmlns:adec="http://schemas.microsoft.com/office/drawing/2017/decorative" val="0"/>
                </a:ext>
              </a:extLst>
            </p:cNvPr>
            <p:cNvSpPr txBox="1"/>
            <p:nvPr/>
          </p:nvSpPr>
          <p:spPr>
            <a:xfrm>
              <a:off x="1047214" y="2272950"/>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PowerPoint</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sp>
        <p:nvSpPr>
          <p:cNvPr id="308" name="Text Placeholder 60">
            <a:extLst>
              <a:ext uri="{FF2B5EF4-FFF2-40B4-BE49-F238E27FC236}">
                <a16:creationId xmlns:a16="http://schemas.microsoft.com/office/drawing/2014/main" id="{66A0496E-9D1D-A2A7-F243-B8A97401ED40}"/>
              </a:ext>
            </a:extLst>
          </p:cNvPr>
          <p:cNvSpPr>
            <a:spLocks noGrp="1"/>
          </p:cNvSpPr>
          <p:nvPr>
            <p:ph type="body" sz="quarter" idx="38"/>
          </p:nvPr>
        </p:nvSpPr>
        <p:spPr>
          <a:xfrm>
            <a:off x="11417128" y="357645"/>
            <a:ext cx="127000" cy="125999"/>
          </a:xfrm>
          <a:solidFill>
            <a:srgbClr val="0078D4"/>
          </a:solidFill>
        </p:spPr>
        <p:txBody>
          <a:bodyPr/>
          <a:lstStyle/>
          <a:p>
            <a:endParaRPr lang="en-US"/>
          </a:p>
        </p:txBody>
      </p:sp>
      <p:sp>
        <p:nvSpPr>
          <p:cNvPr id="309" name="Text Placeholder 61">
            <a:extLst>
              <a:ext uri="{FF2B5EF4-FFF2-40B4-BE49-F238E27FC236}">
                <a16:creationId xmlns:a16="http://schemas.microsoft.com/office/drawing/2014/main" id="{A08068A2-EA7E-874C-B7D0-5FEEBD8E2FC4}"/>
              </a:ext>
            </a:extLst>
          </p:cNvPr>
          <p:cNvSpPr>
            <a:spLocks noGrp="1"/>
          </p:cNvSpPr>
          <p:nvPr>
            <p:ph type="body" sz="quarter" idx="39"/>
          </p:nvPr>
        </p:nvSpPr>
        <p:spPr>
          <a:xfrm>
            <a:off x="11588664" y="357645"/>
            <a:ext cx="127000" cy="125999"/>
          </a:xfrm>
          <a:solidFill>
            <a:srgbClr val="B1B3B3"/>
          </a:solidFill>
        </p:spPr>
        <p:txBody>
          <a:bodyPr/>
          <a:lstStyle/>
          <a:p>
            <a:endParaRPr lang="en-US"/>
          </a:p>
        </p:txBody>
      </p:sp>
      <p:sp>
        <p:nvSpPr>
          <p:cNvPr id="310" name="Text Placeholder 62">
            <a:extLst>
              <a:ext uri="{FF2B5EF4-FFF2-40B4-BE49-F238E27FC236}">
                <a16:creationId xmlns:a16="http://schemas.microsoft.com/office/drawing/2014/main" id="{18B251EC-B9C4-4211-93DA-E500F27E248F}"/>
              </a:ext>
            </a:extLst>
          </p:cNvPr>
          <p:cNvSpPr>
            <a:spLocks noGrp="1"/>
          </p:cNvSpPr>
          <p:nvPr>
            <p:ph type="body" sz="quarter" idx="40"/>
          </p:nvPr>
        </p:nvSpPr>
        <p:spPr>
          <a:xfrm>
            <a:off x="11760200" y="357645"/>
            <a:ext cx="127000" cy="125999"/>
          </a:xfrm>
        </p:spPr>
        <p:txBody>
          <a:bodyPr/>
          <a:lstStyle/>
          <a:p>
            <a:endParaRPr lang="en-US"/>
          </a:p>
        </p:txBody>
      </p:sp>
      <p:pic>
        <p:nvPicPr>
          <p:cNvPr id="311" name="Picture 310">
            <a:extLst>
              <a:ext uri="{FF2B5EF4-FFF2-40B4-BE49-F238E27FC236}">
                <a16:creationId xmlns:a16="http://schemas.microsoft.com/office/drawing/2014/main" id="{2CCB4217-DC29-1ED3-F33A-A7E4E713903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grpSp>
        <p:nvGrpSpPr>
          <p:cNvPr id="2" name="Group 1">
            <a:extLst>
              <a:ext uri="{FF2B5EF4-FFF2-40B4-BE49-F238E27FC236}">
                <a16:creationId xmlns:a16="http://schemas.microsoft.com/office/drawing/2014/main" id="{584262B5-3E11-175D-78D4-9BD794563292}"/>
              </a:ext>
            </a:extLst>
          </p:cNvPr>
          <p:cNvGrpSpPr/>
          <p:nvPr/>
        </p:nvGrpSpPr>
        <p:grpSpPr>
          <a:xfrm>
            <a:off x="8868697" y="1127774"/>
            <a:ext cx="1450784" cy="216000"/>
            <a:chOff x="1194743" y="1140160"/>
            <a:chExt cx="1450784" cy="216000"/>
          </a:xfrm>
        </p:grpSpPr>
        <p:sp>
          <p:nvSpPr>
            <p:cNvPr id="5" name="Rectangle: Rounded Corners 6">
              <a:extLst>
                <a:ext uri="{FF2B5EF4-FFF2-40B4-BE49-F238E27FC236}">
                  <a16:creationId xmlns:a16="http://schemas.microsoft.com/office/drawing/2014/main" id="{9B41CD7F-3503-2FBA-9EB8-FC1826578120}"/>
                </a:ext>
                <a:ext uri="{C183D7F6-B498-43B3-948B-1728B52AA6E4}">
                  <adec:decorative xmlns:adec="http://schemas.microsoft.com/office/drawing/2017/decorative" val="1"/>
                </a:ext>
              </a:extLst>
            </p:cNvPr>
            <p:cNvSpPr/>
            <p:nvPr/>
          </p:nvSpPr>
          <p:spPr bwMode="auto">
            <a:xfrm>
              <a:off x="1194743" y="1140160"/>
              <a:ext cx="1450784"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6" name="Graphic 5">
              <a:extLst>
                <a:ext uri="{FF2B5EF4-FFF2-40B4-BE49-F238E27FC236}">
                  <a16:creationId xmlns:a16="http://schemas.microsoft.com/office/drawing/2014/main" id="{70539509-F32A-BD91-AB3B-2A1D0B391AE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41527" y="1176160"/>
              <a:ext cx="144000" cy="144000"/>
            </a:xfrm>
            <a:prstGeom prst="rect">
              <a:avLst/>
            </a:prstGeom>
          </p:spPr>
        </p:pic>
      </p:grpSp>
      <p:sp>
        <p:nvSpPr>
          <p:cNvPr id="8" name="Graphic 2">
            <a:hlinkClick r:id="rId14"/>
            <a:extLst>
              <a:ext uri="{FF2B5EF4-FFF2-40B4-BE49-F238E27FC236}">
                <a16:creationId xmlns:a16="http://schemas.microsoft.com/office/drawing/2014/main" id="{922A7B4A-BAFB-668A-5EA6-C6FFD49377AB}"/>
              </a:ext>
            </a:extLst>
          </p:cNvPr>
          <p:cNvSpPr/>
          <p:nvPr/>
        </p:nvSpPr>
        <p:spPr>
          <a:xfrm>
            <a:off x="4228073" y="425939"/>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Text Placeholder 44">
            <a:extLst>
              <a:ext uri="{FF2B5EF4-FFF2-40B4-BE49-F238E27FC236}">
                <a16:creationId xmlns:a16="http://schemas.microsoft.com/office/drawing/2014/main" id="{366893F7-DDCC-21DB-1C82-BF19CB7F1C33}"/>
              </a:ext>
            </a:extLst>
          </p:cNvPr>
          <p:cNvSpPr txBox="1">
            <a:spLocks/>
          </p:cNvSpPr>
          <p:nvPr/>
        </p:nvSpPr>
        <p:spPr>
          <a:xfrm>
            <a:off x="653131" y="6522427"/>
            <a:ext cx="9597418" cy="21544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5"/>
              </a:rPr>
              <a:t>copilot.microsoft.com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 the Microsoft Copilot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5"/>
              </a:rPr>
              <a:t>copilot.microsoft.com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Copilot mobile app, or the Copilot app in Teams, and set toggle to “Work”.</a:t>
            </a:r>
            <a:endPar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5"/>
            </a:endParaRPr>
          </a:p>
        </p:txBody>
      </p:sp>
    </p:spTree>
    <p:extLst>
      <p:ext uri="{BB962C8B-B14F-4D97-AF65-F5344CB8AC3E}">
        <p14:creationId xmlns:p14="http://schemas.microsoft.com/office/powerpoint/2010/main" val="36283117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AC773-217D-B93C-625F-27C5502E4032}"/>
              </a:ext>
            </a:extLst>
          </p:cNvPr>
          <p:cNvSpPr>
            <a:spLocks noGrp="1"/>
          </p:cNvSpPr>
          <p:nvPr>
            <p:ph type="title"/>
          </p:nvPr>
        </p:nvSpPr>
        <p:spPr>
          <a:xfrm>
            <a:off x="584200" y="387350"/>
            <a:ext cx="5672138" cy="263149"/>
          </a:xfrm>
        </p:spPr>
        <p:txBody>
          <a:bodyPr/>
          <a:lstStyle/>
          <a:p>
            <a:r>
              <a:rPr lang="en-US">
                <a:solidFill>
                  <a:srgbClr val="0078D4"/>
                </a:solidFill>
              </a:rPr>
              <a:t>Sales | </a:t>
            </a:r>
            <a:r>
              <a:rPr lang="en-US"/>
              <a:t>Quicker customer response and CRM Updates</a:t>
            </a:r>
          </a:p>
        </p:txBody>
      </p:sp>
      <p:sp>
        <p:nvSpPr>
          <p:cNvPr id="6" name="Text Placeholder 5">
            <a:extLst>
              <a:ext uri="{FF2B5EF4-FFF2-40B4-BE49-F238E27FC236}">
                <a16:creationId xmlns:a16="http://schemas.microsoft.com/office/drawing/2014/main" id="{D66E64E6-DACB-9E61-4FB5-2DF95508666A}"/>
              </a:ext>
            </a:extLst>
          </p:cNvPr>
          <p:cNvSpPr>
            <a:spLocks noGrp="1"/>
          </p:cNvSpPr>
          <p:nvPr>
            <p:ph type="body" sz="quarter" idx="11"/>
          </p:nvPr>
        </p:nvSpPr>
        <p:spPr>
          <a:xfrm>
            <a:off x="584200" y="1593881"/>
            <a:ext cx="2808000" cy="345600"/>
          </a:xfrm>
        </p:spPr>
        <p:txBody>
          <a:bodyPr/>
          <a:lstStyle/>
          <a:p>
            <a:r>
              <a:rPr lang="en-US" noProof="0"/>
              <a:t>1. Review customer history</a:t>
            </a:r>
          </a:p>
        </p:txBody>
      </p:sp>
      <p:sp>
        <p:nvSpPr>
          <p:cNvPr id="7" name="Text Placeholder 6">
            <a:extLst>
              <a:ext uri="{FF2B5EF4-FFF2-40B4-BE49-F238E27FC236}">
                <a16:creationId xmlns:a16="http://schemas.microsoft.com/office/drawing/2014/main" id="{EA62AF6B-8392-19D6-4008-8B9EDDD439E9}"/>
              </a:ext>
            </a:extLst>
          </p:cNvPr>
          <p:cNvSpPr>
            <a:spLocks noGrp="1"/>
          </p:cNvSpPr>
          <p:nvPr>
            <p:ph type="body" sz="quarter" idx="12"/>
          </p:nvPr>
        </p:nvSpPr>
        <p:spPr>
          <a:xfrm>
            <a:off x="584200" y="4052218"/>
            <a:ext cx="2808000" cy="345600"/>
          </a:xfrm>
        </p:spPr>
        <p:txBody>
          <a:bodyPr/>
          <a:lstStyle/>
          <a:p>
            <a:r>
              <a:rPr lang="en-US" noProof="0"/>
              <a:t>6. Meet with the customer</a:t>
            </a:r>
          </a:p>
        </p:txBody>
      </p:sp>
      <p:sp>
        <p:nvSpPr>
          <p:cNvPr id="8" name="Text Placeholder 7">
            <a:extLst>
              <a:ext uri="{FF2B5EF4-FFF2-40B4-BE49-F238E27FC236}">
                <a16:creationId xmlns:a16="http://schemas.microsoft.com/office/drawing/2014/main" id="{8B43261E-C01B-AAF7-FB79-BCB449EDE012}"/>
              </a:ext>
            </a:extLst>
          </p:cNvPr>
          <p:cNvSpPr>
            <a:spLocks noGrp="1"/>
          </p:cNvSpPr>
          <p:nvPr>
            <p:ph type="body" sz="quarter" idx="13"/>
          </p:nvPr>
        </p:nvSpPr>
        <p:spPr>
          <a:xfrm>
            <a:off x="4047840" y="1593881"/>
            <a:ext cx="2808000" cy="345600"/>
          </a:xfrm>
        </p:spPr>
        <p:txBody>
          <a:bodyPr/>
          <a:lstStyle/>
          <a:p>
            <a:r>
              <a:rPr lang="en-US" noProof="0"/>
              <a:t>2. Research product info</a:t>
            </a:r>
          </a:p>
        </p:txBody>
      </p:sp>
      <p:sp>
        <p:nvSpPr>
          <p:cNvPr id="9" name="Text Placeholder 8">
            <a:extLst>
              <a:ext uri="{FF2B5EF4-FFF2-40B4-BE49-F238E27FC236}">
                <a16:creationId xmlns:a16="http://schemas.microsoft.com/office/drawing/2014/main" id="{5D07F03A-7B5E-43DB-6297-704D97B841E9}"/>
              </a:ext>
            </a:extLst>
          </p:cNvPr>
          <p:cNvSpPr>
            <a:spLocks noGrp="1"/>
          </p:cNvSpPr>
          <p:nvPr>
            <p:ph type="body" sz="quarter" idx="14"/>
          </p:nvPr>
        </p:nvSpPr>
        <p:spPr>
          <a:xfrm>
            <a:off x="4047840" y="4052218"/>
            <a:ext cx="2808000" cy="345600"/>
          </a:xfrm>
        </p:spPr>
        <p:txBody>
          <a:bodyPr/>
          <a:lstStyle/>
          <a:p>
            <a:r>
              <a:rPr lang="en-US" noProof="0"/>
              <a:t>5. Share response</a:t>
            </a:r>
          </a:p>
        </p:txBody>
      </p:sp>
      <p:sp>
        <p:nvSpPr>
          <p:cNvPr id="10" name="Text Placeholder 9">
            <a:extLst>
              <a:ext uri="{FF2B5EF4-FFF2-40B4-BE49-F238E27FC236}">
                <a16:creationId xmlns:a16="http://schemas.microsoft.com/office/drawing/2014/main" id="{5DB7B1D6-90AA-812D-38AC-4FC308D82589}"/>
              </a:ext>
            </a:extLst>
          </p:cNvPr>
          <p:cNvSpPr>
            <a:spLocks noGrp="1"/>
          </p:cNvSpPr>
          <p:nvPr>
            <p:ph type="body" sz="quarter" idx="15"/>
          </p:nvPr>
        </p:nvSpPr>
        <p:spPr>
          <a:xfrm>
            <a:off x="7511481" y="1593881"/>
            <a:ext cx="2808000" cy="345600"/>
          </a:xfrm>
        </p:spPr>
        <p:txBody>
          <a:bodyPr/>
          <a:lstStyle/>
          <a:p>
            <a:r>
              <a:rPr lang="en-US" noProof="0"/>
              <a:t>3. Meet with product team</a:t>
            </a:r>
          </a:p>
        </p:txBody>
      </p:sp>
      <p:sp>
        <p:nvSpPr>
          <p:cNvPr id="11" name="Text Placeholder 10">
            <a:extLst>
              <a:ext uri="{FF2B5EF4-FFF2-40B4-BE49-F238E27FC236}">
                <a16:creationId xmlns:a16="http://schemas.microsoft.com/office/drawing/2014/main" id="{159A6375-D732-AEEC-8F08-CB20AB56EF1E}"/>
              </a:ext>
            </a:extLst>
          </p:cNvPr>
          <p:cNvSpPr>
            <a:spLocks noGrp="1"/>
          </p:cNvSpPr>
          <p:nvPr>
            <p:ph type="body" sz="quarter" idx="16"/>
          </p:nvPr>
        </p:nvSpPr>
        <p:spPr>
          <a:xfrm>
            <a:off x="7511481" y="4052218"/>
            <a:ext cx="2808000" cy="345600"/>
          </a:xfrm>
        </p:spPr>
        <p:txBody>
          <a:bodyPr/>
          <a:lstStyle/>
          <a:p>
            <a:r>
              <a:rPr lang="en-US" noProof="0"/>
              <a:t>4. Draft proposed response</a:t>
            </a:r>
          </a:p>
        </p:txBody>
      </p:sp>
      <p:sp>
        <p:nvSpPr>
          <p:cNvPr id="186" name="Text Placeholder 185">
            <a:extLst>
              <a:ext uri="{FF2B5EF4-FFF2-40B4-BE49-F238E27FC236}">
                <a16:creationId xmlns:a16="http://schemas.microsoft.com/office/drawing/2014/main" id="{8B5C2D03-DCAF-3A2F-F520-91089D02E4FD}"/>
              </a:ext>
            </a:extLst>
          </p:cNvPr>
          <p:cNvSpPr>
            <a:spLocks noGrp="1"/>
          </p:cNvSpPr>
          <p:nvPr>
            <p:ph type="body" sz="quarter" idx="17"/>
          </p:nvPr>
        </p:nvSpPr>
        <p:spPr>
          <a:xfrm>
            <a:off x="6519107" y="521099"/>
            <a:ext cx="3599821" cy="169277"/>
          </a:xfrm>
        </p:spPr>
        <p:txBody>
          <a:bodyPr/>
          <a:lstStyle/>
          <a:p>
            <a:r>
              <a:rPr lang="en-US"/>
              <a:t>Copilot for Sales </a:t>
            </a:r>
            <a:r>
              <a:rPr lang="en-US" sz="800" i="1"/>
              <a:t>(includes Copilot for Microsoft 365)</a:t>
            </a:r>
            <a:endParaRPr lang="en-US" sz="800" i="1" noProof="0"/>
          </a:p>
        </p:txBody>
      </p:sp>
      <p:sp>
        <p:nvSpPr>
          <p:cNvPr id="12" name="Text Placeholder 11">
            <a:extLst>
              <a:ext uri="{FF2B5EF4-FFF2-40B4-BE49-F238E27FC236}">
                <a16:creationId xmlns:a16="http://schemas.microsoft.com/office/drawing/2014/main" id="{4DE598EE-5406-B032-5748-83EC5542E8D8}"/>
              </a:ext>
            </a:extLst>
          </p:cNvPr>
          <p:cNvSpPr>
            <a:spLocks noGrp="1"/>
          </p:cNvSpPr>
          <p:nvPr>
            <p:ph type="body" sz="quarter" idx="18"/>
          </p:nvPr>
        </p:nvSpPr>
        <p:spPr>
          <a:xfrm>
            <a:off x="584200" y="2032188"/>
            <a:ext cx="2808000" cy="626701"/>
          </a:xfrm>
        </p:spPr>
        <p:txBody>
          <a:bodyPr/>
          <a:lstStyle/>
          <a:p>
            <a:r>
              <a:rPr lang="en-US" noProof="0"/>
              <a:t>Prompt Copilot</a:t>
            </a:r>
            <a:r>
              <a:rPr lang="en-US" baseline="30000" noProof="0"/>
              <a:t>1</a:t>
            </a:r>
            <a:r>
              <a:rPr lang="en-US" noProof="0"/>
              <a:t> to summarize email threads and meetings with the customer. With Copilot for Sales, view a summary of the opportunity.</a:t>
            </a:r>
          </a:p>
        </p:txBody>
      </p:sp>
      <p:sp>
        <p:nvSpPr>
          <p:cNvPr id="13" name="Text Placeholder 12">
            <a:extLst>
              <a:ext uri="{FF2B5EF4-FFF2-40B4-BE49-F238E27FC236}">
                <a16:creationId xmlns:a16="http://schemas.microsoft.com/office/drawing/2014/main" id="{4516C6C2-314E-AF2C-89EC-42F58B9E3182}"/>
              </a:ext>
            </a:extLst>
          </p:cNvPr>
          <p:cNvSpPr>
            <a:spLocks noGrp="1"/>
          </p:cNvSpPr>
          <p:nvPr>
            <p:ph type="body" sz="quarter" idx="19"/>
          </p:nvPr>
        </p:nvSpPr>
        <p:spPr>
          <a:xfrm>
            <a:off x="4047840" y="2032188"/>
            <a:ext cx="2808000" cy="626701"/>
          </a:xfrm>
        </p:spPr>
        <p:txBody>
          <a:bodyPr/>
          <a:lstStyle/>
          <a:p>
            <a:r>
              <a:rPr lang="en-US" noProof="0"/>
              <a:t>Ask Copilot</a:t>
            </a:r>
            <a:r>
              <a:rPr lang="en-US" baseline="30000" noProof="0"/>
              <a:t>2</a:t>
            </a:r>
            <a:r>
              <a:rPr lang="en-US" noProof="0"/>
              <a:t> to gather product information from the Web and create a summary of the issues and suggested next steps. Copilot for Sales includes product insights from your CRM system.</a:t>
            </a:r>
          </a:p>
        </p:txBody>
      </p:sp>
      <p:sp>
        <p:nvSpPr>
          <p:cNvPr id="14" name="Text Placeholder 13">
            <a:extLst>
              <a:ext uri="{FF2B5EF4-FFF2-40B4-BE49-F238E27FC236}">
                <a16:creationId xmlns:a16="http://schemas.microsoft.com/office/drawing/2014/main" id="{C9FA463C-455D-FF7D-0F9A-37A232CBD565}"/>
              </a:ext>
            </a:extLst>
          </p:cNvPr>
          <p:cNvSpPr>
            <a:spLocks noGrp="1"/>
          </p:cNvSpPr>
          <p:nvPr>
            <p:ph type="body" sz="quarter" idx="20"/>
          </p:nvPr>
        </p:nvSpPr>
        <p:spPr>
          <a:xfrm>
            <a:off x="7511481" y="2032188"/>
            <a:ext cx="2808000" cy="626701"/>
          </a:xfrm>
        </p:spPr>
        <p:txBody>
          <a:bodyPr/>
          <a:lstStyle/>
          <a:p>
            <a:r>
              <a:rPr lang="en-US" noProof="0"/>
              <a:t>Use Copilot in Teams to suggest questions to ask the product team based on the customer request and potential solutions.</a:t>
            </a:r>
          </a:p>
        </p:txBody>
      </p:sp>
      <p:sp>
        <p:nvSpPr>
          <p:cNvPr id="147" name="Text Placeholder 146">
            <a:extLst>
              <a:ext uri="{FF2B5EF4-FFF2-40B4-BE49-F238E27FC236}">
                <a16:creationId xmlns:a16="http://schemas.microsoft.com/office/drawing/2014/main" id="{BBE877DF-65C6-E343-EF88-086F64AD9CFE}"/>
              </a:ext>
            </a:extLst>
          </p:cNvPr>
          <p:cNvSpPr>
            <a:spLocks noGrp="1"/>
          </p:cNvSpPr>
          <p:nvPr>
            <p:ph type="body" sz="quarter" idx="21"/>
          </p:nvPr>
        </p:nvSpPr>
        <p:spPr>
          <a:xfrm>
            <a:off x="584200" y="3208260"/>
            <a:ext cx="2808000" cy="626701"/>
          </a:xfrm>
        </p:spPr>
        <p:txBody>
          <a:bodyPr/>
          <a:lstStyle/>
          <a:p>
            <a:pPr lvl="0"/>
            <a:r>
              <a:rPr lang="en-US" b="1" noProof="0"/>
              <a:t>Rapidly get up to speed </a:t>
            </a:r>
            <a:r>
              <a:rPr lang="en-US" noProof="0"/>
              <a:t>to on the concerns raised across all the communications you </a:t>
            </a:r>
            <a:br>
              <a:rPr lang="en-US" noProof="0"/>
            </a:br>
            <a:r>
              <a:rPr lang="en-US" noProof="0"/>
              <a:t>have received. </a:t>
            </a:r>
          </a:p>
        </p:txBody>
      </p:sp>
      <p:sp>
        <p:nvSpPr>
          <p:cNvPr id="148" name="Text Placeholder 147">
            <a:extLst>
              <a:ext uri="{FF2B5EF4-FFF2-40B4-BE49-F238E27FC236}">
                <a16:creationId xmlns:a16="http://schemas.microsoft.com/office/drawing/2014/main" id="{A51AE27A-565C-0F52-2A29-7FC28FAA9F81}"/>
              </a:ext>
            </a:extLst>
          </p:cNvPr>
          <p:cNvSpPr>
            <a:spLocks noGrp="1"/>
          </p:cNvSpPr>
          <p:nvPr>
            <p:ph type="body" sz="quarter" idx="22"/>
          </p:nvPr>
        </p:nvSpPr>
        <p:spPr>
          <a:xfrm>
            <a:off x="584200" y="5641938"/>
            <a:ext cx="2808000" cy="626701"/>
          </a:xfrm>
        </p:spPr>
        <p:txBody>
          <a:bodyPr/>
          <a:lstStyle/>
          <a:p>
            <a:pPr lvl="0"/>
            <a:r>
              <a:rPr lang="en-US" b="1" noProof="0"/>
              <a:t>Document and socialize </a:t>
            </a:r>
            <a:r>
              <a:rPr lang="en-US" noProof="0"/>
              <a:t>the action items </a:t>
            </a:r>
            <a:br>
              <a:rPr lang="en-US" noProof="0"/>
            </a:br>
            <a:r>
              <a:rPr lang="en-US" noProof="0"/>
              <a:t>to keep the sales process moving forward </a:t>
            </a:r>
            <a:br>
              <a:rPr lang="en-US" noProof="0"/>
            </a:br>
            <a:r>
              <a:rPr lang="en-US" noProof="0"/>
              <a:t>towards a successful close.</a:t>
            </a:r>
          </a:p>
        </p:txBody>
      </p:sp>
      <p:sp>
        <p:nvSpPr>
          <p:cNvPr id="149" name="Text Placeholder 148">
            <a:extLst>
              <a:ext uri="{FF2B5EF4-FFF2-40B4-BE49-F238E27FC236}">
                <a16:creationId xmlns:a16="http://schemas.microsoft.com/office/drawing/2014/main" id="{C9E4F672-1D07-68D6-407C-7258ADA73A64}"/>
              </a:ext>
            </a:extLst>
          </p:cNvPr>
          <p:cNvSpPr>
            <a:spLocks noGrp="1"/>
          </p:cNvSpPr>
          <p:nvPr>
            <p:ph type="body" sz="quarter" idx="23"/>
          </p:nvPr>
        </p:nvSpPr>
        <p:spPr>
          <a:xfrm>
            <a:off x="4047840" y="3208260"/>
            <a:ext cx="2808000" cy="626701"/>
          </a:xfrm>
        </p:spPr>
        <p:txBody>
          <a:bodyPr/>
          <a:lstStyle/>
          <a:p>
            <a:pPr lvl="0"/>
            <a:r>
              <a:rPr lang="en-US" b="1" noProof="0"/>
              <a:t>Gathering product information </a:t>
            </a:r>
            <a:r>
              <a:rPr lang="en-US" noProof="0"/>
              <a:t>from multiple sources and asking Copilot to prepare a summary can save time and increase accuracy.</a:t>
            </a:r>
          </a:p>
        </p:txBody>
      </p:sp>
      <p:sp>
        <p:nvSpPr>
          <p:cNvPr id="150" name="Text Placeholder 149">
            <a:extLst>
              <a:ext uri="{FF2B5EF4-FFF2-40B4-BE49-F238E27FC236}">
                <a16:creationId xmlns:a16="http://schemas.microsoft.com/office/drawing/2014/main" id="{2AB30766-BDFA-F049-7C24-D937A08EA4E2}"/>
              </a:ext>
            </a:extLst>
          </p:cNvPr>
          <p:cNvSpPr>
            <a:spLocks noGrp="1"/>
          </p:cNvSpPr>
          <p:nvPr>
            <p:ph type="body" sz="quarter" idx="24"/>
          </p:nvPr>
        </p:nvSpPr>
        <p:spPr>
          <a:xfrm>
            <a:off x="4047840" y="5641938"/>
            <a:ext cx="2808000" cy="626701"/>
          </a:xfrm>
        </p:spPr>
        <p:txBody>
          <a:bodyPr/>
          <a:lstStyle/>
          <a:p>
            <a:pPr lvl="0"/>
            <a:r>
              <a:rPr lang="en-US" b="1" noProof="0"/>
              <a:t>Quickly summarize </a:t>
            </a:r>
            <a:r>
              <a:rPr lang="en-US" noProof="0"/>
              <a:t>files and draft emails to inform customers.</a:t>
            </a:r>
          </a:p>
        </p:txBody>
      </p:sp>
      <p:sp>
        <p:nvSpPr>
          <p:cNvPr id="151" name="Text Placeholder 150">
            <a:extLst>
              <a:ext uri="{FF2B5EF4-FFF2-40B4-BE49-F238E27FC236}">
                <a16:creationId xmlns:a16="http://schemas.microsoft.com/office/drawing/2014/main" id="{DB6BE9B4-0A6A-C2C7-AA49-D87F65670B6F}"/>
              </a:ext>
            </a:extLst>
          </p:cNvPr>
          <p:cNvSpPr>
            <a:spLocks noGrp="1"/>
          </p:cNvSpPr>
          <p:nvPr>
            <p:ph type="body" sz="quarter" idx="25"/>
          </p:nvPr>
        </p:nvSpPr>
        <p:spPr>
          <a:xfrm>
            <a:off x="7511481" y="3208260"/>
            <a:ext cx="2808000" cy="626701"/>
          </a:xfrm>
        </p:spPr>
        <p:txBody>
          <a:bodyPr/>
          <a:lstStyle/>
          <a:p>
            <a:pPr lvl="0"/>
            <a:r>
              <a:rPr lang="en-US" b="1" noProof="0"/>
              <a:t>Copilot can help boost creativity </a:t>
            </a:r>
            <a:r>
              <a:rPr lang="en-US" noProof="0"/>
              <a:t>by suggesting solutions from its vast knowledge base.</a:t>
            </a:r>
          </a:p>
        </p:txBody>
      </p:sp>
      <p:sp>
        <p:nvSpPr>
          <p:cNvPr id="152" name="Text Placeholder 151">
            <a:extLst>
              <a:ext uri="{FF2B5EF4-FFF2-40B4-BE49-F238E27FC236}">
                <a16:creationId xmlns:a16="http://schemas.microsoft.com/office/drawing/2014/main" id="{B85009CC-448D-79F1-341E-42606F6468B9}"/>
              </a:ext>
            </a:extLst>
          </p:cNvPr>
          <p:cNvSpPr>
            <a:spLocks noGrp="1"/>
          </p:cNvSpPr>
          <p:nvPr>
            <p:ph type="body" sz="quarter" idx="26"/>
          </p:nvPr>
        </p:nvSpPr>
        <p:spPr>
          <a:xfrm>
            <a:off x="7511481" y="5641938"/>
            <a:ext cx="2808000" cy="626701"/>
          </a:xfrm>
        </p:spPr>
        <p:txBody>
          <a:bodyPr/>
          <a:lstStyle/>
          <a:p>
            <a:pPr lvl="0"/>
            <a:r>
              <a:rPr lang="en-US" b="1" noProof="0"/>
              <a:t>Create a draft presentation </a:t>
            </a:r>
            <a:r>
              <a:rPr lang="en-US" noProof="0"/>
              <a:t>directly from the meeting recap. </a:t>
            </a:r>
          </a:p>
        </p:txBody>
      </p:sp>
      <p:sp>
        <p:nvSpPr>
          <p:cNvPr id="21" name="Text Placeholder 20">
            <a:extLst>
              <a:ext uri="{FF2B5EF4-FFF2-40B4-BE49-F238E27FC236}">
                <a16:creationId xmlns:a16="http://schemas.microsoft.com/office/drawing/2014/main" id="{8D4AC425-B156-DDFF-8C88-CC16474618C2}"/>
              </a:ext>
            </a:extLst>
          </p:cNvPr>
          <p:cNvSpPr>
            <a:spLocks noGrp="1"/>
          </p:cNvSpPr>
          <p:nvPr>
            <p:ph type="body" sz="quarter" idx="27"/>
          </p:nvPr>
        </p:nvSpPr>
        <p:spPr>
          <a:xfrm>
            <a:off x="584200" y="4488366"/>
            <a:ext cx="2808000" cy="931602"/>
          </a:xfrm>
        </p:spPr>
        <p:txBody>
          <a:bodyPr>
            <a:normAutofit/>
          </a:bodyPr>
          <a:lstStyle/>
          <a:p>
            <a:r>
              <a:rPr lang="en-US" noProof="0"/>
              <a:t>Have Copilot in Teams take meeting notes and summarize action items. Copilot for Sales provides an analysis of sales keywords and KPIs, and helps you update the CRM record.</a:t>
            </a:r>
          </a:p>
        </p:txBody>
      </p:sp>
      <p:sp>
        <p:nvSpPr>
          <p:cNvPr id="22" name="Text Placeholder 21">
            <a:extLst>
              <a:ext uri="{FF2B5EF4-FFF2-40B4-BE49-F238E27FC236}">
                <a16:creationId xmlns:a16="http://schemas.microsoft.com/office/drawing/2014/main" id="{311B0B3C-56EC-550A-18C2-32D4B5B95AAF}"/>
              </a:ext>
            </a:extLst>
          </p:cNvPr>
          <p:cNvSpPr>
            <a:spLocks noGrp="1"/>
          </p:cNvSpPr>
          <p:nvPr>
            <p:ph type="body" sz="quarter" idx="28"/>
          </p:nvPr>
        </p:nvSpPr>
        <p:spPr>
          <a:xfrm>
            <a:off x="4047841" y="4488366"/>
            <a:ext cx="2808000" cy="626701"/>
          </a:xfrm>
        </p:spPr>
        <p:txBody>
          <a:bodyPr/>
          <a:lstStyle/>
          <a:p>
            <a:r>
              <a:rPr lang="en-US" noProof="0"/>
              <a:t>Have Copilot in Outlook draft an email summarizing the presentation and highlighting how the issues will be resolved.</a:t>
            </a:r>
          </a:p>
        </p:txBody>
      </p:sp>
      <p:sp>
        <p:nvSpPr>
          <p:cNvPr id="40" name="Text Placeholder 39">
            <a:extLst>
              <a:ext uri="{FF2B5EF4-FFF2-40B4-BE49-F238E27FC236}">
                <a16:creationId xmlns:a16="http://schemas.microsoft.com/office/drawing/2014/main" id="{2B33E141-FE5E-7AC4-2A7E-91582BB99C69}"/>
              </a:ext>
            </a:extLst>
          </p:cNvPr>
          <p:cNvSpPr>
            <a:spLocks noGrp="1"/>
          </p:cNvSpPr>
          <p:nvPr>
            <p:ph type="body" sz="quarter" idx="29"/>
          </p:nvPr>
        </p:nvSpPr>
        <p:spPr>
          <a:xfrm>
            <a:off x="7511481" y="4488366"/>
            <a:ext cx="2808000" cy="626701"/>
          </a:xfrm>
        </p:spPr>
        <p:txBody>
          <a:bodyPr/>
          <a:lstStyle/>
          <a:p>
            <a:r>
              <a:rPr lang="en-US" noProof="0"/>
              <a:t>Use Copilot in PowerPoint to turn the information you have collected into a great presentation including images and tables.</a:t>
            </a:r>
          </a:p>
        </p:txBody>
      </p:sp>
      <p:sp>
        <p:nvSpPr>
          <p:cNvPr id="199" name="Text Placeholder 198">
            <a:extLst>
              <a:ext uri="{FF2B5EF4-FFF2-40B4-BE49-F238E27FC236}">
                <a16:creationId xmlns:a16="http://schemas.microsoft.com/office/drawing/2014/main" id="{446022C5-1ED2-8026-8A6F-C5CA889A878E}"/>
              </a:ext>
            </a:extLst>
          </p:cNvPr>
          <p:cNvSpPr>
            <a:spLocks noGrp="1"/>
          </p:cNvSpPr>
          <p:nvPr>
            <p:ph type="body" sz="quarter" idx="30"/>
          </p:nvPr>
        </p:nvSpPr>
        <p:spPr>
          <a:xfrm>
            <a:off x="10430234" y="521099"/>
            <a:ext cx="1456966" cy="175614"/>
          </a:xfrm>
        </p:spPr>
        <p:txBody>
          <a:bodyPr/>
          <a:lstStyle/>
          <a:p>
            <a:r>
              <a:rPr lang="en-US" sz="1100"/>
              <a:t>Get started</a:t>
            </a:r>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8" y="1132756"/>
            <a:ext cx="1332000" cy="216000"/>
            <a:chOff x="1198144" y="862657"/>
            <a:chExt cx="1332000" cy="216000"/>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133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Customer retention</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44929"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4" name="Group 33">
            <a:extLst>
              <a:ext uri="{FF2B5EF4-FFF2-40B4-BE49-F238E27FC236}">
                <a16:creationId xmlns:a16="http://schemas.microsoft.com/office/drawing/2014/main" id="{02DB5643-4EDF-5AA4-0CFC-F468613B6ADD}"/>
              </a:ext>
            </a:extLst>
          </p:cNvPr>
          <p:cNvGrpSpPr/>
          <p:nvPr/>
        </p:nvGrpSpPr>
        <p:grpSpPr>
          <a:xfrm>
            <a:off x="7523373" y="1127774"/>
            <a:ext cx="1260000" cy="216000"/>
            <a:chOff x="1194743" y="1140160"/>
            <a:chExt cx="1260000" cy="216000"/>
          </a:xfrm>
        </p:grpSpPr>
        <p:sp>
          <p:nvSpPr>
            <p:cNvPr id="35" name="Rectangle: Rounded Corners 6">
              <a:extLst>
                <a:ext uri="{FF2B5EF4-FFF2-40B4-BE49-F238E27FC236}">
                  <a16:creationId xmlns:a16="http://schemas.microsoft.com/office/drawing/2014/main" id="{4C1BE2AB-2F1E-286E-07D7-7D8E23ADECEA}"/>
                </a:ext>
                <a:ext uri="{C183D7F6-B498-43B3-948B-1728B52AA6E4}">
                  <adec:decorative xmlns:adec="http://schemas.microsoft.com/office/drawing/2017/decorative" val="1"/>
                </a:ext>
              </a:extLst>
            </p:cNvPr>
            <p:cNvSpPr/>
            <p:nvPr/>
          </p:nvSpPr>
          <p:spPr bwMode="auto">
            <a:xfrm>
              <a:off x="1194743" y="1140160"/>
              <a:ext cx="126000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Cost savings</a:t>
              </a:r>
            </a:p>
          </p:txBody>
        </p:sp>
        <p:pic>
          <p:nvPicPr>
            <p:cNvPr id="36" name="Graphic 35">
              <a:extLst>
                <a:ext uri="{FF2B5EF4-FFF2-40B4-BE49-F238E27FC236}">
                  <a16:creationId xmlns:a16="http://schemas.microsoft.com/office/drawing/2014/main" id="{4BF516A6-94E8-D81E-8335-52C5D6BA751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41527" y="1176160"/>
              <a:ext cx="144000" cy="144000"/>
            </a:xfrm>
            <a:prstGeom prst="rect">
              <a:avLst/>
            </a:prstGeom>
          </p:spPr>
        </p:pic>
      </p:grpSp>
      <p:grpSp>
        <p:nvGrpSpPr>
          <p:cNvPr id="208" name="Group 207">
            <a:extLst>
              <a:ext uri="{FF2B5EF4-FFF2-40B4-BE49-F238E27FC236}">
                <a16:creationId xmlns:a16="http://schemas.microsoft.com/office/drawing/2014/main" id="{CFFF0377-ED0B-6F8B-DFED-1A5D8D267EF1}"/>
              </a:ext>
            </a:extLst>
          </p:cNvPr>
          <p:cNvGrpSpPr/>
          <p:nvPr/>
        </p:nvGrpSpPr>
        <p:grpSpPr>
          <a:xfrm>
            <a:off x="804187" y="2761669"/>
            <a:ext cx="2351135" cy="360000"/>
            <a:chOff x="588263" y="1217924"/>
            <a:chExt cx="2351135" cy="360000"/>
          </a:xfrm>
        </p:grpSpPr>
        <p:pic>
          <p:nvPicPr>
            <p:cNvPr id="209" name="Picture 208" descr="Zip Co logo SVG free download, id: 101874 - Brandlogos.net">
              <a:hlinkClick r:id="rId6"/>
              <a:extLst>
                <a:ext uri="{FF2B5EF4-FFF2-40B4-BE49-F238E27FC236}">
                  <a16:creationId xmlns:a16="http://schemas.microsoft.com/office/drawing/2014/main" id="{17D7EA99-B4AA-DA3C-99F2-753FDC4FA65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10" name="TextBox 209">
              <a:extLst>
                <a:ext uri="{FF2B5EF4-FFF2-40B4-BE49-F238E27FC236}">
                  <a16:creationId xmlns:a16="http://schemas.microsoft.com/office/drawing/2014/main" id="{352270A1-B094-39BF-7BAC-75EA166A1A05}"/>
                </a:ext>
                <a:ext uri="{C183D7F6-B498-43B3-948B-1728B52AA6E4}">
                  <adec:decorative xmlns:adec="http://schemas.microsoft.com/office/drawing/2017/decorative" val="0"/>
                </a:ext>
              </a:extLst>
            </p:cNvPr>
            <p:cNvSpPr txBox="1"/>
            <p:nvPr/>
          </p:nvSpPr>
          <p:spPr>
            <a:xfrm>
              <a:off x="1047214" y="1244035"/>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211" name="Group 210">
            <a:extLst>
              <a:ext uri="{FF2B5EF4-FFF2-40B4-BE49-F238E27FC236}">
                <a16:creationId xmlns:a16="http://schemas.microsoft.com/office/drawing/2014/main" id="{DFE45194-57AF-01D5-F0CB-E4CB1ECC0737}"/>
              </a:ext>
            </a:extLst>
          </p:cNvPr>
          <p:cNvGrpSpPr/>
          <p:nvPr/>
        </p:nvGrpSpPr>
        <p:grpSpPr>
          <a:xfrm>
            <a:off x="4276273" y="2761669"/>
            <a:ext cx="2351135" cy="360000"/>
            <a:chOff x="588263" y="1217924"/>
            <a:chExt cx="2351135" cy="360000"/>
          </a:xfrm>
        </p:grpSpPr>
        <p:pic>
          <p:nvPicPr>
            <p:cNvPr id="212" name="Picture 211" descr="Zip Co logo SVG free download, id: 101874 - Brandlogos.net">
              <a:hlinkClick r:id="rId6"/>
              <a:extLst>
                <a:ext uri="{FF2B5EF4-FFF2-40B4-BE49-F238E27FC236}">
                  <a16:creationId xmlns:a16="http://schemas.microsoft.com/office/drawing/2014/main" id="{8ED11BFB-C176-22F5-13EA-DD80835D722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13" name="TextBox 212">
              <a:extLst>
                <a:ext uri="{FF2B5EF4-FFF2-40B4-BE49-F238E27FC236}">
                  <a16:creationId xmlns:a16="http://schemas.microsoft.com/office/drawing/2014/main" id="{8EAD5A91-2902-E873-2746-E2E5873383C5}"/>
                </a:ext>
                <a:ext uri="{C183D7F6-B498-43B3-948B-1728B52AA6E4}">
                  <adec:decorative xmlns:adec="http://schemas.microsoft.com/office/drawing/2017/decorative" val="0"/>
                </a:ext>
              </a:extLst>
            </p:cNvPr>
            <p:cNvSpPr txBox="1"/>
            <p:nvPr/>
          </p:nvSpPr>
          <p:spPr>
            <a:xfrm>
              <a:off x="1047214" y="1244035"/>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214" name="Group 213">
            <a:extLst>
              <a:ext uri="{FF2B5EF4-FFF2-40B4-BE49-F238E27FC236}">
                <a16:creationId xmlns:a16="http://schemas.microsoft.com/office/drawing/2014/main" id="{DD7224F2-A25E-82ED-92BE-C829BE9CF21A}"/>
              </a:ext>
            </a:extLst>
          </p:cNvPr>
          <p:cNvGrpSpPr/>
          <p:nvPr/>
        </p:nvGrpSpPr>
        <p:grpSpPr>
          <a:xfrm>
            <a:off x="804187" y="5270607"/>
            <a:ext cx="2351135" cy="360000"/>
            <a:chOff x="588263" y="3617084"/>
            <a:chExt cx="2351135" cy="360000"/>
          </a:xfrm>
        </p:grpSpPr>
        <p:pic>
          <p:nvPicPr>
            <p:cNvPr id="215" name="Picture 214">
              <a:extLst>
                <a:ext uri="{FF2B5EF4-FFF2-40B4-BE49-F238E27FC236}">
                  <a16:creationId xmlns:a16="http://schemas.microsoft.com/office/drawing/2014/main" id="{24CBA70A-EDE4-C246-7548-A9D7C8D0D6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216" name="TextBox 215">
              <a:extLst>
                <a:ext uri="{FF2B5EF4-FFF2-40B4-BE49-F238E27FC236}">
                  <a16:creationId xmlns:a16="http://schemas.microsoft.com/office/drawing/2014/main" id="{800EF690-0EE4-2EE8-E7D7-348F2D124F57}"/>
                </a:ext>
                <a:ext uri="{C183D7F6-B498-43B3-948B-1728B52AA6E4}">
                  <adec:decorative xmlns:adec="http://schemas.microsoft.com/office/drawing/2017/decorative" val="0"/>
                </a:ext>
              </a:extLst>
            </p:cNvPr>
            <p:cNvSpPr txBox="1"/>
            <p:nvPr/>
          </p:nvSpPr>
          <p:spPr>
            <a:xfrm>
              <a:off x="1047214" y="364319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 Copilot for Sales</a:t>
              </a:r>
            </a:p>
          </p:txBody>
        </p:sp>
      </p:grpSp>
      <p:grpSp>
        <p:nvGrpSpPr>
          <p:cNvPr id="217" name="Group 216">
            <a:extLst>
              <a:ext uri="{FF2B5EF4-FFF2-40B4-BE49-F238E27FC236}">
                <a16:creationId xmlns:a16="http://schemas.microsoft.com/office/drawing/2014/main" id="{C077CA26-AC46-D5FB-AFB6-18C12C0A4FAB}"/>
              </a:ext>
            </a:extLst>
          </p:cNvPr>
          <p:cNvGrpSpPr/>
          <p:nvPr/>
        </p:nvGrpSpPr>
        <p:grpSpPr>
          <a:xfrm>
            <a:off x="4276273" y="5270607"/>
            <a:ext cx="2351135" cy="360000"/>
            <a:chOff x="588263" y="1697756"/>
            <a:chExt cx="2351135" cy="360000"/>
          </a:xfrm>
        </p:grpSpPr>
        <p:pic>
          <p:nvPicPr>
            <p:cNvPr id="218" name="Picture 217">
              <a:extLst>
                <a:ext uri="{FF2B5EF4-FFF2-40B4-BE49-F238E27FC236}">
                  <a16:creationId xmlns:a16="http://schemas.microsoft.com/office/drawing/2014/main" id="{7BFCD064-4EF2-3A94-6DF9-3DC7F6859F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263" y="1697756"/>
              <a:ext cx="360000" cy="360000"/>
            </a:xfrm>
            <a:prstGeom prst="ellipse">
              <a:avLst/>
            </a:prstGeom>
            <a:solidFill>
              <a:srgbClr val="FFFFFF"/>
            </a:solidFill>
          </p:spPr>
        </p:pic>
        <p:sp>
          <p:nvSpPr>
            <p:cNvPr id="219" name="TextBox 218">
              <a:extLst>
                <a:ext uri="{FF2B5EF4-FFF2-40B4-BE49-F238E27FC236}">
                  <a16:creationId xmlns:a16="http://schemas.microsoft.com/office/drawing/2014/main" id="{04C2F829-9D05-0066-656D-DC6333197CCA}"/>
                </a:ext>
                <a:ext uri="{C183D7F6-B498-43B3-948B-1728B52AA6E4}">
                  <adec:decorative xmlns:adec="http://schemas.microsoft.com/office/drawing/2017/decorative" val="0"/>
                </a:ext>
              </a:extLst>
            </p:cNvPr>
            <p:cNvSpPr txBox="1"/>
            <p:nvPr/>
          </p:nvSpPr>
          <p:spPr>
            <a:xfrm>
              <a:off x="1047214" y="1793118"/>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Outlook</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20" name="Group 219">
            <a:extLst>
              <a:ext uri="{FF2B5EF4-FFF2-40B4-BE49-F238E27FC236}">
                <a16:creationId xmlns:a16="http://schemas.microsoft.com/office/drawing/2014/main" id="{E92A65A2-7AEA-3267-925D-024899625AA6}"/>
              </a:ext>
            </a:extLst>
          </p:cNvPr>
          <p:cNvGrpSpPr/>
          <p:nvPr/>
        </p:nvGrpSpPr>
        <p:grpSpPr>
          <a:xfrm>
            <a:off x="7739914" y="5270607"/>
            <a:ext cx="2351135" cy="360000"/>
            <a:chOff x="588263" y="2177588"/>
            <a:chExt cx="2351135" cy="360000"/>
          </a:xfrm>
        </p:grpSpPr>
        <p:pic>
          <p:nvPicPr>
            <p:cNvPr id="221" name="Picture 220">
              <a:extLst>
                <a:ext uri="{FF2B5EF4-FFF2-40B4-BE49-F238E27FC236}">
                  <a16:creationId xmlns:a16="http://schemas.microsoft.com/office/drawing/2014/main" id="{B13F8C25-11A1-0487-2F17-69F7CCAE8D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8263" y="2177588"/>
              <a:ext cx="360000" cy="360000"/>
            </a:xfrm>
            <a:prstGeom prst="ellipse">
              <a:avLst/>
            </a:prstGeom>
            <a:solidFill>
              <a:srgbClr val="FFFFFF"/>
            </a:solidFill>
          </p:spPr>
        </p:pic>
        <p:sp>
          <p:nvSpPr>
            <p:cNvPr id="222" name="TextBox 221">
              <a:extLst>
                <a:ext uri="{FF2B5EF4-FFF2-40B4-BE49-F238E27FC236}">
                  <a16:creationId xmlns:a16="http://schemas.microsoft.com/office/drawing/2014/main" id="{330BF521-5EC3-CA9E-9726-3618540184EB}"/>
                </a:ext>
                <a:ext uri="{C183D7F6-B498-43B3-948B-1728B52AA6E4}">
                  <adec:decorative xmlns:adec="http://schemas.microsoft.com/office/drawing/2017/decorative" val="0"/>
                </a:ext>
              </a:extLst>
            </p:cNvPr>
            <p:cNvSpPr txBox="1"/>
            <p:nvPr/>
          </p:nvSpPr>
          <p:spPr>
            <a:xfrm>
              <a:off x="1047214" y="2272950"/>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PowerPoint</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23" name="Group 222">
            <a:extLst>
              <a:ext uri="{FF2B5EF4-FFF2-40B4-BE49-F238E27FC236}">
                <a16:creationId xmlns:a16="http://schemas.microsoft.com/office/drawing/2014/main" id="{807D9ADC-84EB-D66F-61B1-976884521C90}"/>
              </a:ext>
            </a:extLst>
          </p:cNvPr>
          <p:cNvGrpSpPr/>
          <p:nvPr/>
        </p:nvGrpSpPr>
        <p:grpSpPr>
          <a:xfrm>
            <a:off x="7739914" y="2761669"/>
            <a:ext cx="2351135" cy="360000"/>
            <a:chOff x="588263" y="3617084"/>
            <a:chExt cx="2351135" cy="360000"/>
          </a:xfrm>
        </p:grpSpPr>
        <p:pic>
          <p:nvPicPr>
            <p:cNvPr id="224" name="Picture 223">
              <a:extLst>
                <a:ext uri="{FF2B5EF4-FFF2-40B4-BE49-F238E27FC236}">
                  <a16:creationId xmlns:a16="http://schemas.microsoft.com/office/drawing/2014/main" id="{204ECEC3-7DB0-A93E-BCC6-CD01481FF9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225" name="TextBox 224">
              <a:extLst>
                <a:ext uri="{FF2B5EF4-FFF2-40B4-BE49-F238E27FC236}">
                  <a16:creationId xmlns:a16="http://schemas.microsoft.com/office/drawing/2014/main" id="{2578B6D7-34C1-60AA-2A28-562964C141A2}"/>
                </a:ext>
                <a:ext uri="{C183D7F6-B498-43B3-948B-1728B52AA6E4}">
                  <adec:decorative xmlns:adec="http://schemas.microsoft.com/office/drawing/2017/decorative" val="0"/>
                </a:ext>
              </a:extLst>
            </p:cNvPr>
            <p:cNvSpPr txBox="1"/>
            <p:nvPr/>
          </p:nvSpPr>
          <p:spPr>
            <a:xfrm>
              <a:off x="1047214" y="371244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sp>
        <p:nvSpPr>
          <p:cNvPr id="226" name="Text Placeholder 60">
            <a:extLst>
              <a:ext uri="{FF2B5EF4-FFF2-40B4-BE49-F238E27FC236}">
                <a16:creationId xmlns:a16="http://schemas.microsoft.com/office/drawing/2014/main" id="{E7F0F915-F04C-E996-E822-76C2E76799AA}"/>
              </a:ext>
            </a:extLst>
          </p:cNvPr>
          <p:cNvSpPr>
            <a:spLocks noGrp="1"/>
          </p:cNvSpPr>
          <p:nvPr>
            <p:ph type="body" sz="quarter" idx="38"/>
          </p:nvPr>
        </p:nvSpPr>
        <p:spPr>
          <a:xfrm>
            <a:off x="11417128" y="357645"/>
            <a:ext cx="127000" cy="125999"/>
          </a:xfrm>
          <a:solidFill>
            <a:srgbClr val="0078D4"/>
          </a:solidFill>
        </p:spPr>
        <p:txBody>
          <a:bodyPr/>
          <a:lstStyle/>
          <a:p>
            <a:endParaRPr lang="en-US"/>
          </a:p>
        </p:txBody>
      </p:sp>
      <p:sp>
        <p:nvSpPr>
          <p:cNvPr id="227" name="Text Placeholder 61">
            <a:extLst>
              <a:ext uri="{FF2B5EF4-FFF2-40B4-BE49-F238E27FC236}">
                <a16:creationId xmlns:a16="http://schemas.microsoft.com/office/drawing/2014/main" id="{67D948BF-907E-9151-A8B2-C67577E0BA3D}"/>
              </a:ext>
            </a:extLst>
          </p:cNvPr>
          <p:cNvSpPr>
            <a:spLocks noGrp="1"/>
          </p:cNvSpPr>
          <p:nvPr>
            <p:ph type="body" sz="quarter" idx="39"/>
          </p:nvPr>
        </p:nvSpPr>
        <p:spPr>
          <a:xfrm>
            <a:off x="11588664" y="357645"/>
            <a:ext cx="127000" cy="125999"/>
          </a:xfrm>
          <a:solidFill>
            <a:srgbClr val="B1B3B3"/>
          </a:solidFill>
        </p:spPr>
        <p:txBody>
          <a:bodyPr/>
          <a:lstStyle/>
          <a:p>
            <a:endParaRPr lang="en-US"/>
          </a:p>
        </p:txBody>
      </p:sp>
      <p:sp>
        <p:nvSpPr>
          <p:cNvPr id="228" name="Text Placeholder 62">
            <a:extLst>
              <a:ext uri="{FF2B5EF4-FFF2-40B4-BE49-F238E27FC236}">
                <a16:creationId xmlns:a16="http://schemas.microsoft.com/office/drawing/2014/main" id="{741B77C2-8FAE-D7A9-2108-03E54518B81C}"/>
              </a:ext>
            </a:extLst>
          </p:cNvPr>
          <p:cNvSpPr>
            <a:spLocks noGrp="1"/>
          </p:cNvSpPr>
          <p:nvPr>
            <p:ph type="body" sz="quarter" idx="40"/>
          </p:nvPr>
        </p:nvSpPr>
        <p:spPr>
          <a:xfrm>
            <a:off x="11760200" y="357645"/>
            <a:ext cx="127000" cy="125999"/>
          </a:xfrm>
        </p:spPr>
        <p:txBody>
          <a:bodyPr/>
          <a:lstStyle/>
          <a:p>
            <a:endParaRPr lang="en-US"/>
          </a:p>
        </p:txBody>
      </p:sp>
      <p:pic>
        <p:nvPicPr>
          <p:cNvPr id="3" name="Picture 2">
            <a:extLst>
              <a:ext uri="{FF2B5EF4-FFF2-40B4-BE49-F238E27FC236}">
                <a16:creationId xmlns:a16="http://schemas.microsoft.com/office/drawing/2014/main" id="{C6EDD758-5710-C0D7-BCD4-35EA34CD2F6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grpSp>
        <p:nvGrpSpPr>
          <p:cNvPr id="2" name="Group 1">
            <a:extLst>
              <a:ext uri="{FF2B5EF4-FFF2-40B4-BE49-F238E27FC236}">
                <a16:creationId xmlns:a16="http://schemas.microsoft.com/office/drawing/2014/main" id="{09FE8C10-6A0D-27A5-18AD-B8DFE02CD85C}"/>
              </a:ext>
            </a:extLst>
          </p:cNvPr>
          <p:cNvGrpSpPr/>
          <p:nvPr/>
        </p:nvGrpSpPr>
        <p:grpSpPr>
          <a:xfrm>
            <a:off x="8868697" y="1127774"/>
            <a:ext cx="1450784" cy="216000"/>
            <a:chOff x="1194743" y="1140160"/>
            <a:chExt cx="1450784" cy="216000"/>
          </a:xfrm>
        </p:grpSpPr>
        <p:sp>
          <p:nvSpPr>
            <p:cNvPr id="16" name="Rectangle: Rounded Corners 6">
              <a:extLst>
                <a:ext uri="{FF2B5EF4-FFF2-40B4-BE49-F238E27FC236}">
                  <a16:creationId xmlns:a16="http://schemas.microsoft.com/office/drawing/2014/main" id="{5F8C06AA-6752-771D-3CCD-FCDDCD1510F8}"/>
                </a:ext>
                <a:ext uri="{C183D7F6-B498-43B3-948B-1728B52AA6E4}">
                  <adec:decorative xmlns:adec="http://schemas.microsoft.com/office/drawing/2017/decorative" val="1"/>
                </a:ext>
              </a:extLst>
            </p:cNvPr>
            <p:cNvSpPr/>
            <p:nvPr/>
          </p:nvSpPr>
          <p:spPr bwMode="auto">
            <a:xfrm>
              <a:off x="1194743" y="1140160"/>
              <a:ext cx="1450784"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17" name="Graphic 16">
              <a:extLst>
                <a:ext uri="{FF2B5EF4-FFF2-40B4-BE49-F238E27FC236}">
                  <a16:creationId xmlns:a16="http://schemas.microsoft.com/office/drawing/2014/main" id="{0090673E-CC3B-2D02-582C-54CEB9BDE1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41527" y="1176160"/>
              <a:ext cx="144000" cy="144000"/>
            </a:xfrm>
            <a:prstGeom prst="rect">
              <a:avLst/>
            </a:prstGeom>
          </p:spPr>
        </p:pic>
      </p:grpSp>
      <p:sp>
        <p:nvSpPr>
          <p:cNvPr id="19" name="Graphic 2">
            <a:hlinkClick r:id="rId12"/>
            <a:extLst>
              <a:ext uri="{FF2B5EF4-FFF2-40B4-BE49-F238E27FC236}">
                <a16:creationId xmlns:a16="http://schemas.microsoft.com/office/drawing/2014/main" id="{7E94C69F-1E4D-CAAF-C17C-A73323A4A4DC}"/>
              </a:ext>
            </a:extLst>
          </p:cNvPr>
          <p:cNvSpPr/>
          <p:nvPr/>
        </p:nvSpPr>
        <p:spPr>
          <a:xfrm>
            <a:off x="6249354" y="422207"/>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Text Placeholder 44">
            <a:extLst>
              <a:ext uri="{FF2B5EF4-FFF2-40B4-BE49-F238E27FC236}">
                <a16:creationId xmlns:a16="http://schemas.microsoft.com/office/drawing/2014/main" id="{C8AA3C6E-231A-DAC0-37AD-BDE0C45169DA}"/>
              </a:ext>
            </a:extLst>
          </p:cNvPr>
          <p:cNvSpPr txBox="1">
            <a:spLocks/>
          </p:cNvSpPr>
          <p:nvPr/>
        </p:nvSpPr>
        <p:spPr>
          <a:xfrm>
            <a:off x="676286" y="6540500"/>
            <a:ext cx="9597418" cy="21544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3"/>
              </a:rPr>
              <a:t>copilot.microsoft.com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Copilot mobile app, or the Copilot app in Teams, and set toggle to “Work”.</a:t>
            </a:r>
            <a:endPar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3"/>
              </a:rPr>
              <a:t>copilot.microsoft.com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 the Microsoft Copilot mobile app and set toggle to “Web”.</a:t>
            </a:r>
          </a:p>
        </p:txBody>
      </p:sp>
    </p:spTree>
    <p:extLst>
      <p:ext uri="{BB962C8B-B14F-4D97-AF65-F5344CB8AC3E}">
        <p14:creationId xmlns:p14="http://schemas.microsoft.com/office/powerpoint/2010/main" val="41629443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AC773-217D-B93C-625F-27C5502E4032}"/>
              </a:ext>
            </a:extLst>
          </p:cNvPr>
          <p:cNvSpPr>
            <a:spLocks noGrp="1"/>
          </p:cNvSpPr>
          <p:nvPr>
            <p:ph type="title"/>
          </p:nvPr>
        </p:nvSpPr>
        <p:spPr>
          <a:xfrm>
            <a:off x="584200" y="387350"/>
            <a:ext cx="5672138" cy="263149"/>
          </a:xfrm>
        </p:spPr>
        <p:txBody>
          <a:bodyPr/>
          <a:lstStyle/>
          <a:p>
            <a:r>
              <a:rPr lang="en-US">
                <a:solidFill>
                  <a:srgbClr val="0078D4"/>
                </a:solidFill>
              </a:rPr>
              <a:t>Sales | </a:t>
            </a:r>
            <a:r>
              <a:rPr lang="en-US"/>
              <a:t>Respond to an RFP</a:t>
            </a:r>
          </a:p>
        </p:txBody>
      </p:sp>
      <p:sp>
        <p:nvSpPr>
          <p:cNvPr id="6" name="Text Placeholder 5">
            <a:extLst>
              <a:ext uri="{FF2B5EF4-FFF2-40B4-BE49-F238E27FC236}">
                <a16:creationId xmlns:a16="http://schemas.microsoft.com/office/drawing/2014/main" id="{D66E64E6-DACB-9E61-4FB5-2DF95508666A}"/>
              </a:ext>
            </a:extLst>
          </p:cNvPr>
          <p:cNvSpPr>
            <a:spLocks noGrp="1"/>
          </p:cNvSpPr>
          <p:nvPr>
            <p:ph type="body" sz="quarter" idx="11"/>
          </p:nvPr>
        </p:nvSpPr>
        <p:spPr>
          <a:xfrm>
            <a:off x="584200" y="1593881"/>
            <a:ext cx="2808000" cy="345600"/>
          </a:xfrm>
        </p:spPr>
        <p:txBody>
          <a:bodyPr/>
          <a:lstStyle/>
          <a:p>
            <a:r>
              <a:rPr lang="en-US" noProof="0"/>
              <a:t>1. Review the RFP</a:t>
            </a:r>
          </a:p>
        </p:txBody>
      </p:sp>
      <p:sp>
        <p:nvSpPr>
          <p:cNvPr id="7" name="Text Placeholder 6">
            <a:extLst>
              <a:ext uri="{FF2B5EF4-FFF2-40B4-BE49-F238E27FC236}">
                <a16:creationId xmlns:a16="http://schemas.microsoft.com/office/drawing/2014/main" id="{EA62AF6B-8392-19D6-4008-8B9EDDD439E9}"/>
              </a:ext>
            </a:extLst>
          </p:cNvPr>
          <p:cNvSpPr>
            <a:spLocks noGrp="1"/>
          </p:cNvSpPr>
          <p:nvPr>
            <p:ph type="body" sz="quarter" idx="12"/>
          </p:nvPr>
        </p:nvSpPr>
        <p:spPr>
          <a:xfrm>
            <a:off x="584200" y="4052218"/>
            <a:ext cx="2808000" cy="345600"/>
          </a:xfrm>
        </p:spPr>
        <p:txBody>
          <a:bodyPr/>
          <a:lstStyle/>
          <a:p>
            <a:r>
              <a:rPr lang="en-US" noProof="0"/>
              <a:t>6. Communicate response</a:t>
            </a:r>
          </a:p>
        </p:txBody>
      </p:sp>
      <p:sp>
        <p:nvSpPr>
          <p:cNvPr id="8" name="Text Placeholder 7">
            <a:extLst>
              <a:ext uri="{FF2B5EF4-FFF2-40B4-BE49-F238E27FC236}">
                <a16:creationId xmlns:a16="http://schemas.microsoft.com/office/drawing/2014/main" id="{8B43261E-C01B-AAF7-FB79-BCB449EDE012}"/>
              </a:ext>
            </a:extLst>
          </p:cNvPr>
          <p:cNvSpPr>
            <a:spLocks noGrp="1"/>
          </p:cNvSpPr>
          <p:nvPr>
            <p:ph type="body" sz="quarter" idx="13"/>
          </p:nvPr>
        </p:nvSpPr>
        <p:spPr>
          <a:xfrm>
            <a:off x="4047840" y="1593881"/>
            <a:ext cx="2808000" cy="345600"/>
          </a:xfrm>
        </p:spPr>
        <p:txBody>
          <a:bodyPr/>
          <a:lstStyle/>
          <a:p>
            <a:r>
              <a:rPr lang="en-US" noProof="0"/>
              <a:t>2. Gather customer information</a:t>
            </a:r>
          </a:p>
        </p:txBody>
      </p:sp>
      <p:sp>
        <p:nvSpPr>
          <p:cNvPr id="50" name="Text Placeholder 49">
            <a:extLst>
              <a:ext uri="{FF2B5EF4-FFF2-40B4-BE49-F238E27FC236}">
                <a16:creationId xmlns:a16="http://schemas.microsoft.com/office/drawing/2014/main" id="{51CB542C-240C-E0BA-2CA1-C680896D106C}"/>
              </a:ext>
            </a:extLst>
          </p:cNvPr>
          <p:cNvSpPr>
            <a:spLocks noGrp="1"/>
          </p:cNvSpPr>
          <p:nvPr>
            <p:ph type="body" sz="quarter" idx="14"/>
          </p:nvPr>
        </p:nvSpPr>
        <p:spPr>
          <a:xfrm>
            <a:off x="4047840" y="4052218"/>
            <a:ext cx="2808000" cy="345600"/>
          </a:xfrm>
        </p:spPr>
        <p:txBody>
          <a:bodyPr/>
          <a:lstStyle/>
          <a:p>
            <a:r>
              <a:rPr lang="en-US" noProof="0"/>
              <a:t>5. Revise responses</a:t>
            </a:r>
          </a:p>
        </p:txBody>
      </p:sp>
      <p:sp>
        <p:nvSpPr>
          <p:cNvPr id="10" name="Text Placeholder 9">
            <a:extLst>
              <a:ext uri="{FF2B5EF4-FFF2-40B4-BE49-F238E27FC236}">
                <a16:creationId xmlns:a16="http://schemas.microsoft.com/office/drawing/2014/main" id="{5DB7B1D6-90AA-812D-38AC-4FC308D82589}"/>
              </a:ext>
            </a:extLst>
          </p:cNvPr>
          <p:cNvSpPr>
            <a:spLocks noGrp="1"/>
          </p:cNvSpPr>
          <p:nvPr>
            <p:ph type="body" sz="quarter" idx="15"/>
          </p:nvPr>
        </p:nvSpPr>
        <p:spPr>
          <a:xfrm>
            <a:off x="7511481" y="1593881"/>
            <a:ext cx="2808000" cy="345600"/>
          </a:xfrm>
        </p:spPr>
        <p:txBody>
          <a:bodyPr/>
          <a:lstStyle/>
          <a:p>
            <a:r>
              <a:rPr lang="en-US" noProof="0"/>
              <a:t>3. Research responses</a:t>
            </a:r>
          </a:p>
        </p:txBody>
      </p:sp>
      <p:sp>
        <p:nvSpPr>
          <p:cNvPr id="51" name="Text Placeholder 50">
            <a:extLst>
              <a:ext uri="{FF2B5EF4-FFF2-40B4-BE49-F238E27FC236}">
                <a16:creationId xmlns:a16="http://schemas.microsoft.com/office/drawing/2014/main" id="{EEE067A8-F832-A82B-90FC-7C3AE22736E2}"/>
              </a:ext>
            </a:extLst>
          </p:cNvPr>
          <p:cNvSpPr>
            <a:spLocks noGrp="1"/>
          </p:cNvSpPr>
          <p:nvPr>
            <p:ph type="body" sz="quarter" idx="16"/>
          </p:nvPr>
        </p:nvSpPr>
        <p:spPr>
          <a:xfrm>
            <a:off x="7511481" y="4052218"/>
            <a:ext cx="2808000" cy="345600"/>
          </a:xfrm>
        </p:spPr>
        <p:txBody>
          <a:bodyPr/>
          <a:lstStyle/>
          <a:p>
            <a:r>
              <a:rPr lang="en-US" noProof="0"/>
              <a:t>4. Review with team</a:t>
            </a:r>
          </a:p>
        </p:txBody>
      </p:sp>
      <p:sp>
        <p:nvSpPr>
          <p:cNvPr id="186" name="Text Placeholder 185">
            <a:extLst>
              <a:ext uri="{FF2B5EF4-FFF2-40B4-BE49-F238E27FC236}">
                <a16:creationId xmlns:a16="http://schemas.microsoft.com/office/drawing/2014/main" id="{8B5C2D03-DCAF-3A2F-F520-91089D02E4FD}"/>
              </a:ext>
            </a:extLst>
          </p:cNvPr>
          <p:cNvSpPr>
            <a:spLocks noGrp="1"/>
          </p:cNvSpPr>
          <p:nvPr>
            <p:ph type="body" sz="quarter" idx="17"/>
          </p:nvPr>
        </p:nvSpPr>
        <p:spPr>
          <a:xfrm>
            <a:off x="6519107" y="521099"/>
            <a:ext cx="3599821" cy="169277"/>
          </a:xfrm>
        </p:spPr>
        <p:txBody>
          <a:bodyPr/>
          <a:lstStyle/>
          <a:p>
            <a:r>
              <a:rPr lang="en-US"/>
              <a:t>Copilot for Sales </a:t>
            </a:r>
            <a:r>
              <a:rPr lang="en-US" sz="800" i="1"/>
              <a:t>(includes Copilot for Microsoft 365) / studio plugins)</a:t>
            </a:r>
            <a:endParaRPr lang="en-US" sz="800" i="1" noProof="0"/>
          </a:p>
        </p:txBody>
      </p:sp>
      <p:sp>
        <p:nvSpPr>
          <p:cNvPr id="52" name="Text Placeholder 51">
            <a:extLst>
              <a:ext uri="{FF2B5EF4-FFF2-40B4-BE49-F238E27FC236}">
                <a16:creationId xmlns:a16="http://schemas.microsoft.com/office/drawing/2014/main" id="{D7E42845-1E97-7502-6DB5-0E28EBF256F8}"/>
              </a:ext>
            </a:extLst>
          </p:cNvPr>
          <p:cNvSpPr>
            <a:spLocks noGrp="1"/>
          </p:cNvSpPr>
          <p:nvPr>
            <p:ph type="body" sz="quarter" idx="18"/>
          </p:nvPr>
        </p:nvSpPr>
        <p:spPr>
          <a:xfrm>
            <a:off x="584200" y="2032188"/>
            <a:ext cx="2808000" cy="626701"/>
          </a:xfrm>
        </p:spPr>
        <p:txBody>
          <a:bodyPr/>
          <a:lstStyle/>
          <a:p>
            <a:r>
              <a:rPr lang="en-US" noProof="0"/>
              <a:t>Use Microsoft Copilot in Word to summarize the RFP and generate a list of required items sorted </a:t>
            </a:r>
            <a:br>
              <a:rPr lang="en-US" noProof="0"/>
            </a:br>
            <a:r>
              <a:rPr lang="en-US" noProof="0"/>
              <a:t>by category.</a:t>
            </a:r>
          </a:p>
        </p:txBody>
      </p:sp>
      <p:sp>
        <p:nvSpPr>
          <p:cNvPr id="53" name="Text Placeholder 52">
            <a:extLst>
              <a:ext uri="{FF2B5EF4-FFF2-40B4-BE49-F238E27FC236}">
                <a16:creationId xmlns:a16="http://schemas.microsoft.com/office/drawing/2014/main" id="{02385D32-4F9B-A245-16BE-07AF926783B7}"/>
              </a:ext>
            </a:extLst>
          </p:cNvPr>
          <p:cNvSpPr>
            <a:spLocks noGrp="1"/>
          </p:cNvSpPr>
          <p:nvPr>
            <p:ph type="body" sz="quarter" idx="19"/>
          </p:nvPr>
        </p:nvSpPr>
        <p:spPr>
          <a:xfrm>
            <a:off x="4047840" y="2032188"/>
            <a:ext cx="2808000" cy="626701"/>
          </a:xfrm>
        </p:spPr>
        <p:txBody>
          <a:bodyPr>
            <a:normAutofit/>
          </a:bodyPr>
          <a:lstStyle/>
          <a:p>
            <a:r>
              <a:rPr lang="en-US"/>
              <a:t>Prompt</a:t>
            </a:r>
            <a:r>
              <a:rPr lang="en-US" noProof="0"/>
              <a:t> Copilot</a:t>
            </a:r>
            <a:r>
              <a:rPr lang="en-US" baseline="30000" noProof="0"/>
              <a:t>1</a:t>
            </a:r>
            <a:r>
              <a:rPr lang="en-US" noProof="0"/>
              <a:t> to summarize the information from the customer’s website and annual reports. Use Copilot</a:t>
            </a:r>
            <a:r>
              <a:rPr lang="en-US" baseline="30000" noProof="0"/>
              <a:t>2</a:t>
            </a:r>
            <a:r>
              <a:rPr lang="en-US" noProof="0"/>
              <a:t> to provide a summary of the opportunity, pulling in CRM insights with Copilot for Sales.</a:t>
            </a:r>
          </a:p>
        </p:txBody>
      </p:sp>
      <p:sp>
        <p:nvSpPr>
          <p:cNvPr id="54" name="Text Placeholder 53">
            <a:extLst>
              <a:ext uri="{FF2B5EF4-FFF2-40B4-BE49-F238E27FC236}">
                <a16:creationId xmlns:a16="http://schemas.microsoft.com/office/drawing/2014/main" id="{C5322DB3-EDC0-4AAB-ED4A-423FA88E0409}"/>
              </a:ext>
            </a:extLst>
          </p:cNvPr>
          <p:cNvSpPr>
            <a:spLocks noGrp="1"/>
          </p:cNvSpPr>
          <p:nvPr>
            <p:ph type="body" sz="quarter" idx="20"/>
          </p:nvPr>
        </p:nvSpPr>
        <p:spPr>
          <a:xfrm>
            <a:off x="7511481" y="2032188"/>
            <a:ext cx="2808000" cy="626701"/>
          </a:xfrm>
        </p:spPr>
        <p:txBody>
          <a:bodyPr/>
          <a:lstStyle/>
          <a:p>
            <a:r>
              <a:rPr lang="en-US" noProof="0"/>
              <a:t>Prompt Copilot</a:t>
            </a:r>
            <a:r>
              <a:rPr lang="en-US" baseline="30000"/>
              <a:t>2</a:t>
            </a:r>
            <a:r>
              <a:rPr lang="en-US" noProof="0"/>
              <a:t> for responses to RFP questions, enhanced with a custom RFP repository built with Copilot Studio.</a:t>
            </a:r>
          </a:p>
        </p:txBody>
      </p:sp>
      <p:sp>
        <p:nvSpPr>
          <p:cNvPr id="172" name="Text Placeholder 171">
            <a:extLst>
              <a:ext uri="{FF2B5EF4-FFF2-40B4-BE49-F238E27FC236}">
                <a16:creationId xmlns:a16="http://schemas.microsoft.com/office/drawing/2014/main" id="{DF4ECF18-8C3B-7EC4-CBE6-D4DD3AD7FC82}"/>
              </a:ext>
            </a:extLst>
          </p:cNvPr>
          <p:cNvSpPr>
            <a:spLocks noGrp="1"/>
          </p:cNvSpPr>
          <p:nvPr>
            <p:ph type="body" sz="quarter" idx="21"/>
          </p:nvPr>
        </p:nvSpPr>
        <p:spPr>
          <a:xfrm>
            <a:off x="584200" y="3208260"/>
            <a:ext cx="2808000" cy="626701"/>
          </a:xfrm>
        </p:spPr>
        <p:txBody>
          <a:bodyPr/>
          <a:lstStyle/>
          <a:p>
            <a:r>
              <a:rPr lang="en-US" b="1" noProof="0"/>
              <a:t>Get started quickly </a:t>
            </a:r>
            <a:r>
              <a:rPr lang="en-US" noProof="0"/>
              <a:t>by skipping </a:t>
            </a:r>
            <a:br>
              <a:rPr lang="en-US" noProof="0"/>
            </a:br>
            <a:r>
              <a:rPr lang="en-US" noProof="0"/>
              <a:t>over non-essential portions of the RFP.</a:t>
            </a:r>
          </a:p>
        </p:txBody>
      </p:sp>
      <p:sp>
        <p:nvSpPr>
          <p:cNvPr id="173" name="Text Placeholder 172">
            <a:extLst>
              <a:ext uri="{FF2B5EF4-FFF2-40B4-BE49-F238E27FC236}">
                <a16:creationId xmlns:a16="http://schemas.microsoft.com/office/drawing/2014/main" id="{AEF8898F-2884-4801-9C35-0FDD8A11827D}"/>
              </a:ext>
            </a:extLst>
          </p:cNvPr>
          <p:cNvSpPr>
            <a:spLocks noGrp="1"/>
          </p:cNvSpPr>
          <p:nvPr>
            <p:ph type="body" sz="quarter" idx="22"/>
          </p:nvPr>
        </p:nvSpPr>
        <p:spPr>
          <a:xfrm>
            <a:off x="584200" y="5641938"/>
            <a:ext cx="2808000" cy="626701"/>
          </a:xfrm>
        </p:spPr>
        <p:txBody>
          <a:bodyPr/>
          <a:lstStyle/>
          <a:p>
            <a:r>
              <a:rPr lang="en-US" b="1" noProof="0"/>
              <a:t>Quickly create professional emails </a:t>
            </a:r>
            <a:br>
              <a:rPr lang="en-US" noProof="0"/>
            </a:br>
            <a:r>
              <a:rPr lang="en-US" noProof="0"/>
              <a:t>that are concise and more likely to </a:t>
            </a:r>
            <a:br>
              <a:rPr lang="en-US" noProof="0"/>
            </a:br>
            <a:r>
              <a:rPr lang="en-US" noProof="0"/>
              <a:t>be read and can lead to higher close rates.</a:t>
            </a:r>
          </a:p>
        </p:txBody>
      </p:sp>
      <p:sp>
        <p:nvSpPr>
          <p:cNvPr id="174" name="Text Placeholder 173">
            <a:extLst>
              <a:ext uri="{FF2B5EF4-FFF2-40B4-BE49-F238E27FC236}">
                <a16:creationId xmlns:a16="http://schemas.microsoft.com/office/drawing/2014/main" id="{3AF76FB9-BC7D-39C2-4F7D-D958A610EA2D}"/>
              </a:ext>
            </a:extLst>
          </p:cNvPr>
          <p:cNvSpPr>
            <a:spLocks noGrp="1"/>
          </p:cNvSpPr>
          <p:nvPr>
            <p:ph type="body" sz="quarter" idx="23"/>
          </p:nvPr>
        </p:nvSpPr>
        <p:spPr>
          <a:xfrm>
            <a:off x="4047840" y="3208260"/>
            <a:ext cx="2808000" cy="626701"/>
          </a:xfrm>
        </p:spPr>
        <p:txBody>
          <a:bodyPr/>
          <a:lstStyle/>
          <a:p>
            <a:r>
              <a:rPr lang="en-US" b="1" noProof="0"/>
              <a:t>Rapidly pulling information </a:t>
            </a:r>
            <a:r>
              <a:rPr lang="en-US" noProof="0"/>
              <a:t>such as IT </a:t>
            </a:r>
            <a:br>
              <a:rPr lang="en-US" noProof="0"/>
            </a:br>
            <a:r>
              <a:rPr lang="en-US" noProof="0"/>
              <a:t>spending changes and new product </a:t>
            </a:r>
            <a:br>
              <a:rPr lang="en-US" noProof="0"/>
            </a:br>
            <a:r>
              <a:rPr lang="en-US" noProof="0"/>
              <a:t>releases from lengthy documents can save time.</a:t>
            </a:r>
          </a:p>
        </p:txBody>
      </p:sp>
      <p:sp>
        <p:nvSpPr>
          <p:cNvPr id="175" name="Text Placeholder 174">
            <a:extLst>
              <a:ext uri="{FF2B5EF4-FFF2-40B4-BE49-F238E27FC236}">
                <a16:creationId xmlns:a16="http://schemas.microsoft.com/office/drawing/2014/main" id="{B1603053-E2F8-9C4E-320D-4DC749DA6D40}"/>
              </a:ext>
            </a:extLst>
          </p:cNvPr>
          <p:cNvSpPr>
            <a:spLocks noGrp="1"/>
          </p:cNvSpPr>
          <p:nvPr>
            <p:ph type="body" sz="quarter" idx="24"/>
          </p:nvPr>
        </p:nvSpPr>
        <p:spPr>
          <a:xfrm>
            <a:off x="4047840" y="5641938"/>
            <a:ext cx="2808000" cy="626701"/>
          </a:xfrm>
        </p:spPr>
        <p:txBody>
          <a:bodyPr/>
          <a:lstStyle/>
          <a:p>
            <a:r>
              <a:rPr lang="en-US" b="1" noProof="0"/>
              <a:t>Quickly make responses more readable </a:t>
            </a:r>
            <a:r>
              <a:rPr lang="en-US" noProof="0"/>
              <a:t>to improve the quality of the RFP response.</a:t>
            </a:r>
          </a:p>
        </p:txBody>
      </p:sp>
      <p:sp>
        <p:nvSpPr>
          <p:cNvPr id="176" name="Text Placeholder 175">
            <a:extLst>
              <a:ext uri="{FF2B5EF4-FFF2-40B4-BE49-F238E27FC236}">
                <a16:creationId xmlns:a16="http://schemas.microsoft.com/office/drawing/2014/main" id="{C759BC34-7AF1-F4DF-1841-5A712317654B}"/>
              </a:ext>
            </a:extLst>
          </p:cNvPr>
          <p:cNvSpPr>
            <a:spLocks noGrp="1"/>
          </p:cNvSpPr>
          <p:nvPr>
            <p:ph type="body" sz="quarter" idx="25"/>
          </p:nvPr>
        </p:nvSpPr>
        <p:spPr>
          <a:xfrm>
            <a:off x="7511481" y="3208260"/>
            <a:ext cx="2808000" cy="626701"/>
          </a:xfrm>
        </p:spPr>
        <p:txBody>
          <a:bodyPr/>
          <a:lstStyle/>
          <a:p>
            <a:r>
              <a:rPr lang="en-US" b="1" noProof="0"/>
              <a:t>Using defined </a:t>
            </a:r>
            <a:r>
              <a:rPr lang="en-US" noProof="0"/>
              <a:t>content to answer customer questions ensures accuracy of the responses.</a:t>
            </a:r>
          </a:p>
        </p:txBody>
      </p:sp>
      <p:sp>
        <p:nvSpPr>
          <p:cNvPr id="177" name="Text Placeholder 176">
            <a:extLst>
              <a:ext uri="{FF2B5EF4-FFF2-40B4-BE49-F238E27FC236}">
                <a16:creationId xmlns:a16="http://schemas.microsoft.com/office/drawing/2014/main" id="{8C28F514-D642-C397-E5CD-FE1AAFE7F5EC}"/>
              </a:ext>
            </a:extLst>
          </p:cNvPr>
          <p:cNvSpPr>
            <a:spLocks noGrp="1"/>
          </p:cNvSpPr>
          <p:nvPr>
            <p:ph type="body" sz="quarter" idx="26"/>
          </p:nvPr>
        </p:nvSpPr>
        <p:spPr>
          <a:xfrm>
            <a:off x="7511481" y="5641938"/>
            <a:ext cx="2808000" cy="626701"/>
          </a:xfrm>
        </p:spPr>
        <p:txBody>
          <a:bodyPr/>
          <a:lstStyle/>
          <a:p>
            <a:r>
              <a:rPr lang="en-US" b="1" noProof="0"/>
              <a:t>Don’t miss any updates </a:t>
            </a:r>
            <a:r>
              <a:rPr lang="en-US" noProof="0"/>
              <a:t>by asking Copilot for all the suggestions made during the meeting.</a:t>
            </a:r>
          </a:p>
        </p:txBody>
      </p:sp>
      <p:sp>
        <p:nvSpPr>
          <p:cNvPr id="61" name="Text Placeholder 60">
            <a:extLst>
              <a:ext uri="{FF2B5EF4-FFF2-40B4-BE49-F238E27FC236}">
                <a16:creationId xmlns:a16="http://schemas.microsoft.com/office/drawing/2014/main" id="{588A0E02-E196-786A-5D27-B7418760AB8B}"/>
              </a:ext>
            </a:extLst>
          </p:cNvPr>
          <p:cNvSpPr>
            <a:spLocks noGrp="1"/>
          </p:cNvSpPr>
          <p:nvPr>
            <p:ph type="body" sz="quarter" idx="27"/>
          </p:nvPr>
        </p:nvSpPr>
        <p:spPr>
          <a:xfrm>
            <a:off x="584200" y="4488366"/>
            <a:ext cx="2808000" cy="626701"/>
          </a:xfrm>
        </p:spPr>
        <p:txBody>
          <a:bodyPr>
            <a:normAutofit/>
          </a:bodyPr>
          <a:lstStyle/>
          <a:p>
            <a:r>
              <a:rPr lang="en-US" noProof="0"/>
              <a:t>Prompt Copilot in Outlook to draft an email to the customer with a summary the RFP response. Copilot for Sales includes relevant CRM details like product information in the email.</a:t>
            </a:r>
          </a:p>
        </p:txBody>
      </p:sp>
      <p:sp>
        <p:nvSpPr>
          <p:cNvPr id="62" name="Text Placeholder 61">
            <a:extLst>
              <a:ext uri="{FF2B5EF4-FFF2-40B4-BE49-F238E27FC236}">
                <a16:creationId xmlns:a16="http://schemas.microsoft.com/office/drawing/2014/main" id="{E15B3988-E0E6-E203-BC73-BA27374A2452}"/>
              </a:ext>
            </a:extLst>
          </p:cNvPr>
          <p:cNvSpPr>
            <a:spLocks noGrp="1"/>
          </p:cNvSpPr>
          <p:nvPr>
            <p:ph type="body" sz="quarter" idx="28"/>
          </p:nvPr>
        </p:nvSpPr>
        <p:spPr>
          <a:xfrm>
            <a:off x="4047841" y="4488366"/>
            <a:ext cx="2808000" cy="626701"/>
          </a:xfrm>
        </p:spPr>
        <p:txBody>
          <a:bodyPr/>
          <a:lstStyle/>
          <a:p>
            <a:r>
              <a:rPr lang="en-US" noProof="0"/>
              <a:t>Use Copilot in Word to revise the document to make it more compelling. </a:t>
            </a:r>
          </a:p>
        </p:txBody>
      </p:sp>
      <p:sp>
        <p:nvSpPr>
          <p:cNvPr id="63" name="Text Placeholder 62">
            <a:extLst>
              <a:ext uri="{FF2B5EF4-FFF2-40B4-BE49-F238E27FC236}">
                <a16:creationId xmlns:a16="http://schemas.microsoft.com/office/drawing/2014/main" id="{13E36220-0D3C-3BB3-0EE1-ADD02AE26DCC}"/>
              </a:ext>
            </a:extLst>
          </p:cNvPr>
          <p:cNvSpPr>
            <a:spLocks noGrp="1"/>
          </p:cNvSpPr>
          <p:nvPr>
            <p:ph type="body" sz="quarter" idx="29"/>
          </p:nvPr>
        </p:nvSpPr>
        <p:spPr>
          <a:xfrm>
            <a:off x="7511481" y="4488366"/>
            <a:ext cx="2469281" cy="626701"/>
          </a:xfrm>
        </p:spPr>
        <p:txBody>
          <a:bodyPr/>
          <a:lstStyle/>
          <a:p>
            <a:r>
              <a:rPr lang="en-US" noProof="0"/>
              <a:t>Copilot in Teams generates a list of talking points, questions, and ideas during the meeting with your team. </a:t>
            </a:r>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8" y="1132756"/>
            <a:ext cx="1332000" cy="216000"/>
            <a:chOff x="1198144" y="862657"/>
            <a:chExt cx="1332000" cy="216000"/>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133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44929" y="898657"/>
              <a:ext cx="144000" cy="144000"/>
            </a:xfrm>
            <a:prstGeom prst="rect">
              <a:avLst/>
            </a:prstGeom>
          </p:spPr>
        </p:pic>
      </p:grpSp>
      <p:grpSp>
        <p:nvGrpSpPr>
          <p:cNvPr id="27" name="Group 26">
            <a:extLst>
              <a:ext uri="{FF2B5EF4-FFF2-40B4-BE49-F238E27FC236}">
                <a16:creationId xmlns:a16="http://schemas.microsoft.com/office/drawing/2014/main" id="{5E2FC3A4-1E31-473A-906F-6FEBA5E0E735}"/>
              </a:ext>
            </a:extLst>
          </p:cNvPr>
          <p:cNvGrpSpPr/>
          <p:nvPr/>
        </p:nvGrpSpPr>
        <p:grpSpPr>
          <a:xfrm>
            <a:off x="3022536" y="1132756"/>
            <a:ext cx="1692000" cy="216000"/>
            <a:chOff x="2707850" y="862657"/>
            <a:chExt cx="1692000" cy="216000"/>
          </a:xfrm>
        </p:grpSpPr>
        <p:sp>
          <p:nvSpPr>
            <p:cNvPr id="28" name="Rectangle: Rounded Corners 6">
              <a:extLst>
                <a:ext uri="{FF2B5EF4-FFF2-40B4-BE49-F238E27FC236}">
                  <a16:creationId xmlns:a16="http://schemas.microsoft.com/office/drawing/2014/main" id="{25ABDAF4-1178-57B0-36C5-4B83F8AAE3C7}"/>
                </a:ext>
                <a:ext uri="{C183D7F6-B498-43B3-948B-1728B52AA6E4}">
                  <adec:decorative xmlns:adec="http://schemas.microsoft.com/office/drawing/2017/decorative" val="1"/>
                </a:ext>
              </a:extLst>
            </p:cNvPr>
            <p:cNvSpPr/>
            <p:nvPr/>
          </p:nvSpPr>
          <p:spPr bwMode="auto">
            <a:xfrm>
              <a:off x="2707850" y="862657"/>
              <a:ext cx="169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Opportunities pursued</a:t>
              </a:r>
            </a:p>
          </p:txBody>
        </p:sp>
        <p:pic>
          <p:nvPicPr>
            <p:cNvPr id="29" name="Graphic 28">
              <a:extLst>
                <a:ext uri="{FF2B5EF4-FFF2-40B4-BE49-F238E27FC236}">
                  <a16:creationId xmlns:a16="http://schemas.microsoft.com/office/drawing/2014/main" id="{64B40C2D-E6B0-44ED-2636-52ED008C5BC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54635"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285" name="Group 284">
            <a:extLst>
              <a:ext uri="{FF2B5EF4-FFF2-40B4-BE49-F238E27FC236}">
                <a16:creationId xmlns:a16="http://schemas.microsoft.com/office/drawing/2014/main" id="{D06B92C4-3451-30D6-3223-35AE2A589033}"/>
              </a:ext>
            </a:extLst>
          </p:cNvPr>
          <p:cNvGrpSpPr/>
          <p:nvPr/>
        </p:nvGrpSpPr>
        <p:grpSpPr>
          <a:xfrm>
            <a:off x="804187" y="2761669"/>
            <a:ext cx="2351135" cy="360000"/>
            <a:chOff x="588263" y="2657420"/>
            <a:chExt cx="2351135" cy="360000"/>
          </a:xfrm>
        </p:grpSpPr>
        <p:pic>
          <p:nvPicPr>
            <p:cNvPr id="286" name="Picture 285">
              <a:extLst>
                <a:ext uri="{FF2B5EF4-FFF2-40B4-BE49-F238E27FC236}">
                  <a16:creationId xmlns:a16="http://schemas.microsoft.com/office/drawing/2014/main" id="{71CB635F-D36A-8052-9FF8-FCBE8974B1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263" y="2657420"/>
              <a:ext cx="360000" cy="360000"/>
            </a:xfrm>
            <a:prstGeom prst="ellipse">
              <a:avLst/>
            </a:prstGeom>
            <a:solidFill>
              <a:srgbClr val="FFFFFF"/>
            </a:solidFill>
          </p:spPr>
        </p:pic>
        <p:sp>
          <p:nvSpPr>
            <p:cNvPr id="287" name="TextBox 286">
              <a:extLst>
                <a:ext uri="{FF2B5EF4-FFF2-40B4-BE49-F238E27FC236}">
                  <a16:creationId xmlns:a16="http://schemas.microsoft.com/office/drawing/2014/main" id="{01AEB97E-9010-D6E8-F1B0-DD0BAC9040A7}"/>
                </a:ext>
                <a:ext uri="{C183D7F6-B498-43B3-948B-1728B52AA6E4}">
                  <adec:decorative xmlns:adec="http://schemas.microsoft.com/office/drawing/2017/decorative" val="0"/>
                </a:ext>
              </a:extLst>
            </p:cNvPr>
            <p:cNvSpPr txBox="1"/>
            <p:nvPr/>
          </p:nvSpPr>
          <p:spPr>
            <a:xfrm>
              <a:off x="1047214"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Word</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88" name="Group 287">
            <a:extLst>
              <a:ext uri="{FF2B5EF4-FFF2-40B4-BE49-F238E27FC236}">
                <a16:creationId xmlns:a16="http://schemas.microsoft.com/office/drawing/2014/main" id="{E15D5FD6-0745-36A3-7C94-9F44AA0D8D01}"/>
              </a:ext>
            </a:extLst>
          </p:cNvPr>
          <p:cNvGrpSpPr/>
          <p:nvPr/>
        </p:nvGrpSpPr>
        <p:grpSpPr>
          <a:xfrm>
            <a:off x="4276273" y="2761669"/>
            <a:ext cx="2351135" cy="360000"/>
            <a:chOff x="588263" y="1217924"/>
            <a:chExt cx="2351135" cy="360000"/>
          </a:xfrm>
        </p:grpSpPr>
        <p:pic>
          <p:nvPicPr>
            <p:cNvPr id="289" name="Picture 288" descr="Zip Co logo SVG free download, id: 101874 - Brandlogos.net">
              <a:hlinkClick r:id="rId5"/>
              <a:extLst>
                <a:ext uri="{FF2B5EF4-FFF2-40B4-BE49-F238E27FC236}">
                  <a16:creationId xmlns:a16="http://schemas.microsoft.com/office/drawing/2014/main" id="{9CCB9245-0942-DFF3-8AE4-A14995F2850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90" name="TextBox 289">
              <a:extLst>
                <a:ext uri="{FF2B5EF4-FFF2-40B4-BE49-F238E27FC236}">
                  <a16:creationId xmlns:a16="http://schemas.microsoft.com/office/drawing/2014/main" id="{8396116B-BB52-0343-93DC-0999E3E5A98A}"/>
                </a:ext>
                <a:ext uri="{C183D7F6-B498-43B3-948B-1728B52AA6E4}">
                  <adec:decorative xmlns:adec="http://schemas.microsoft.com/office/drawing/2017/decorative" val="0"/>
                </a:ext>
              </a:extLst>
            </p:cNvPr>
            <p:cNvSpPr txBox="1"/>
            <p:nvPr/>
          </p:nvSpPr>
          <p:spPr>
            <a:xfrm>
              <a:off x="1047214" y="124403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endParaRPr kumimoji="0" lang="en-US" sz="900" b="0" i="0" u="none" strike="noStrike" kern="1200" cap="none" spc="0" normalizeH="0" baseline="30000" noProof="0">
                <a:ln>
                  <a:noFill/>
                </a:ln>
                <a:solidFill>
                  <a:srgbClr val="0078D4"/>
                </a:solidFill>
                <a:effectLst/>
                <a:uLnTx/>
                <a:uFillTx/>
                <a:latin typeface="Segoe UI Semibold"/>
                <a:ea typeface="+mn-ea"/>
                <a:cs typeface="+mn-cs"/>
              </a:endParaRPr>
            </a:p>
          </p:txBody>
        </p:sp>
      </p:grpSp>
      <p:grpSp>
        <p:nvGrpSpPr>
          <p:cNvPr id="291" name="Group 290">
            <a:extLst>
              <a:ext uri="{FF2B5EF4-FFF2-40B4-BE49-F238E27FC236}">
                <a16:creationId xmlns:a16="http://schemas.microsoft.com/office/drawing/2014/main" id="{92DAD2CF-108D-86E0-BB24-B445ED194AD0}"/>
              </a:ext>
            </a:extLst>
          </p:cNvPr>
          <p:cNvGrpSpPr/>
          <p:nvPr/>
        </p:nvGrpSpPr>
        <p:grpSpPr>
          <a:xfrm>
            <a:off x="7739914" y="2761669"/>
            <a:ext cx="2351135" cy="360000"/>
            <a:chOff x="588263" y="1217924"/>
            <a:chExt cx="2351135" cy="360000"/>
          </a:xfrm>
        </p:grpSpPr>
        <p:pic>
          <p:nvPicPr>
            <p:cNvPr id="292" name="Picture 291" descr="Zip Co logo SVG free download, id: 101874 - Brandlogos.net">
              <a:hlinkClick r:id="rId5"/>
              <a:extLst>
                <a:ext uri="{FF2B5EF4-FFF2-40B4-BE49-F238E27FC236}">
                  <a16:creationId xmlns:a16="http://schemas.microsoft.com/office/drawing/2014/main" id="{506C61F2-A07E-8770-CA87-927ABF63F7D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93" name="TextBox 292">
              <a:extLst>
                <a:ext uri="{FF2B5EF4-FFF2-40B4-BE49-F238E27FC236}">
                  <a16:creationId xmlns:a16="http://schemas.microsoft.com/office/drawing/2014/main" id="{935C522D-A9CF-D240-9A17-4D2AB17AAD1F}"/>
                </a:ext>
                <a:ext uri="{C183D7F6-B498-43B3-948B-1728B52AA6E4}">
                  <adec:decorative xmlns:adec="http://schemas.microsoft.com/office/drawing/2017/decorative" val="0"/>
                </a:ext>
              </a:extLst>
            </p:cNvPr>
            <p:cNvSpPr txBox="1"/>
            <p:nvPr/>
          </p:nvSpPr>
          <p:spPr>
            <a:xfrm>
              <a:off x="1047214" y="1244035"/>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Studio</a:t>
              </a:r>
              <a:endParaRPr kumimoji="0" lang="en-US" sz="900" b="0" i="0" u="none" strike="noStrike" kern="1200" cap="none" spc="0" normalizeH="0" baseline="30000" noProof="0">
                <a:ln>
                  <a:noFill/>
                </a:ln>
                <a:solidFill>
                  <a:srgbClr val="0078D4"/>
                </a:solidFill>
                <a:effectLst/>
                <a:uLnTx/>
                <a:uFillTx/>
                <a:latin typeface="Segoe UI Semibold"/>
                <a:ea typeface="+mn-ea"/>
                <a:cs typeface="+mn-cs"/>
              </a:endParaRPr>
            </a:p>
          </p:txBody>
        </p:sp>
      </p:grpSp>
      <p:grpSp>
        <p:nvGrpSpPr>
          <p:cNvPr id="294" name="Group 293">
            <a:extLst>
              <a:ext uri="{FF2B5EF4-FFF2-40B4-BE49-F238E27FC236}">
                <a16:creationId xmlns:a16="http://schemas.microsoft.com/office/drawing/2014/main" id="{B9C92776-90FD-DA3D-B101-DF7339E5087A}"/>
              </a:ext>
            </a:extLst>
          </p:cNvPr>
          <p:cNvGrpSpPr/>
          <p:nvPr/>
        </p:nvGrpSpPr>
        <p:grpSpPr>
          <a:xfrm>
            <a:off x="804187" y="5158847"/>
            <a:ext cx="2351135" cy="360000"/>
            <a:chOff x="588263" y="1697756"/>
            <a:chExt cx="2351135" cy="360000"/>
          </a:xfrm>
        </p:grpSpPr>
        <p:pic>
          <p:nvPicPr>
            <p:cNvPr id="295" name="Picture 294">
              <a:extLst>
                <a:ext uri="{FF2B5EF4-FFF2-40B4-BE49-F238E27FC236}">
                  <a16:creationId xmlns:a16="http://schemas.microsoft.com/office/drawing/2014/main" id="{8BF44718-4653-508B-0067-C198EB0418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263" y="1697756"/>
              <a:ext cx="360000" cy="360000"/>
            </a:xfrm>
            <a:prstGeom prst="ellipse">
              <a:avLst/>
            </a:prstGeom>
            <a:solidFill>
              <a:srgbClr val="FFFFFF"/>
            </a:solidFill>
          </p:spPr>
        </p:pic>
        <p:sp>
          <p:nvSpPr>
            <p:cNvPr id="296" name="TextBox 295">
              <a:extLst>
                <a:ext uri="{FF2B5EF4-FFF2-40B4-BE49-F238E27FC236}">
                  <a16:creationId xmlns:a16="http://schemas.microsoft.com/office/drawing/2014/main" id="{032E7F86-4F1A-B3F6-BAE9-E9D38DE3643E}"/>
                </a:ext>
                <a:ext uri="{C183D7F6-B498-43B3-948B-1728B52AA6E4}">
                  <adec:decorative xmlns:adec="http://schemas.microsoft.com/office/drawing/2017/decorative" val="0"/>
                </a:ext>
              </a:extLst>
            </p:cNvPr>
            <p:cNvSpPr txBox="1"/>
            <p:nvPr/>
          </p:nvSpPr>
          <p:spPr>
            <a:xfrm>
              <a:off x="1047214" y="1723868"/>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Outlook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 Copilot for Sales</a:t>
              </a:r>
            </a:p>
          </p:txBody>
        </p:sp>
      </p:grpSp>
      <p:grpSp>
        <p:nvGrpSpPr>
          <p:cNvPr id="297" name="Group 296">
            <a:extLst>
              <a:ext uri="{FF2B5EF4-FFF2-40B4-BE49-F238E27FC236}">
                <a16:creationId xmlns:a16="http://schemas.microsoft.com/office/drawing/2014/main" id="{67F5682C-B0DC-5318-2AEF-AD44F9ADA5BD}"/>
              </a:ext>
            </a:extLst>
          </p:cNvPr>
          <p:cNvGrpSpPr/>
          <p:nvPr/>
        </p:nvGrpSpPr>
        <p:grpSpPr>
          <a:xfrm>
            <a:off x="4276273" y="5158847"/>
            <a:ext cx="2351135" cy="360000"/>
            <a:chOff x="588263" y="2657420"/>
            <a:chExt cx="2351135" cy="360000"/>
          </a:xfrm>
        </p:grpSpPr>
        <p:pic>
          <p:nvPicPr>
            <p:cNvPr id="298" name="Picture 297">
              <a:extLst>
                <a:ext uri="{FF2B5EF4-FFF2-40B4-BE49-F238E27FC236}">
                  <a16:creationId xmlns:a16="http://schemas.microsoft.com/office/drawing/2014/main" id="{F162B519-F7C6-1935-7F35-D67FF2B26A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263" y="2657420"/>
              <a:ext cx="360000" cy="360000"/>
            </a:xfrm>
            <a:prstGeom prst="ellipse">
              <a:avLst/>
            </a:prstGeom>
            <a:solidFill>
              <a:srgbClr val="FFFFFF"/>
            </a:solidFill>
          </p:spPr>
        </p:pic>
        <p:sp>
          <p:nvSpPr>
            <p:cNvPr id="299" name="TextBox 298">
              <a:extLst>
                <a:ext uri="{FF2B5EF4-FFF2-40B4-BE49-F238E27FC236}">
                  <a16:creationId xmlns:a16="http://schemas.microsoft.com/office/drawing/2014/main" id="{E9A0176C-9BED-EEEF-D6CC-907F6A855836}"/>
                </a:ext>
                <a:ext uri="{C183D7F6-B498-43B3-948B-1728B52AA6E4}">
                  <adec:decorative xmlns:adec="http://schemas.microsoft.com/office/drawing/2017/decorative" val="0"/>
                </a:ext>
              </a:extLst>
            </p:cNvPr>
            <p:cNvSpPr txBox="1"/>
            <p:nvPr/>
          </p:nvSpPr>
          <p:spPr>
            <a:xfrm>
              <a:off x="1047214"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Word</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300" name="Group 299">
            <a:extLst>
              <a:ext uri="{FF2B5EF4-FFF2-40B4-BE49-F238E27FC236}">
                <a16:creationId xmlns:a16="http://schemas.microsoft.com/office/drawing/2014/main" id="{24F876D7-63AE-2198-F81F-4DBB6D22AD60}"/>
              </a:ext>
            </a:extLst>
          </p:cNvPr>
          <p:cNvGrpSpPr/>
          <p:nvPr/>
        </p:nvGrpSpPr>
        <p:grpSpPr>
          <a:xfrm>
            <a:off x="7739914" y="5158847"/>
            <a:ext cx="2351135" cy="360000"/>
            <a:chOff x="588263" y="3617084"/>
            <a:chExt cx="2351135" cy="360000"/>
          </a:xfrm>
        </p:grpSpPr>
        <p:pic>
          <p:nvPicPr>
            <p:cNvPr id="301" name="Picture 300">
              <a:extLst>
                <a:ext uri="{FF2B5EF4-FFF2-40B4-BE49-F238E27FC236}">
                  <a16:creationId xmlns:a16="http://schemas.microsoft.com/office/drawing/2014/main" id="{9B9FD751-955A-81C0-1DE9-25B4C34A4B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302" name="TextBox 301">
              <a:extLst>
                <a:ext uri="{FF2B5EF4-FFF2-40B4-BE49-F238E27FC236}">
                  <a16:creationId xmlns:a16="http://schemas.microsoft.com/office/drawing/2014/main" id="{AEBB18CB-9E49-FA38-D2F8-82B13182765F}"/>
                </a:ext>
                <a:ext uri="{C183D7F6-B498-43B3-948B-1728B52AA6E4}">
                  <adec:decorative xmlns:adec="http://schemas.microsoft.com/office/drawing/2017/decorative" val="0"/>
                </a:ext>
              </a:extLst>
            </p:cNvPr>
            <p:cNvSpPr txBox="1"/>
            <p:nvPr/>
          </p:nvSpPr>
          <p:spPr>
            <a:xfrm>
              <a:off x="1047214" y="371244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pic>
        <p:nvPicPr>
          <p:cNvPr id="2" name="Picture 1">
            <a:extLst>
              <a:ext uri="{FF2B5EF4-FFF2-40B4-BE49-F238E27FC236}">
                <a16:creationId xmlns:a16="http://schemas.microsoft.com/office/drawing/2014/main" id="{22FB706C-0CDB-D564-FAE5-80118DBF183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grpSp>
        <p:nvGrpSpPr>
          <p:cNvPr id="5" name="Group 4">
            <a:extLst>
              <a:ext uri="{FF2B5EF4-FFF2-40B4-BE49-F238E27FC236}">
                <a16:creationId xmlns:a16="http://schemas.microsoft.com/office/drawing/2014/main" id="{4E571987-42BD-EBA9-CF15-9170AE1D885B}"/>
              </a:ext>
            </a:extLst>
          </p:cNvPr>
          <p:cNvGrpSpPr/>
          <p:nvPr/>
        </p:nvGrpSpPr>
        <p:grpSpPr>
          <a:xfrm>
            <a:off x="7523373" y="1127774"/>
            <a:ext cx="1260000" cy="216000"/>
            <a:chOff x="1194743" y="1140160"/>
            <a:chExt cx="1260000" cy="216000"/>
          </a:xfrm>
        </p:grpSpPr>
        <p:sp>
          <p:nvSpPr>
            <p:cNvPr id="9" name="Rectangle: Rounded Corners 6">
              <a:extLst>
                <a:ext uri="{FF2B5EF4-FFF2-40B4-BE49-F238E27FC236}">
                  <a16:creationId xmlns:a16="http://schemas.microsoft.com/office/drawing/2014/main" id="{CE13AFAA-16CF-325E-59E5-FCE40655C907}"/>
                </a:ext>
                <a:ext uri="{C183D7F6-B498-43B3-948B-1728B52AA6E4}">
                  <adec:decorative xmlns:adec="http://schemas.microsoft.com/office/drawing/2017/decorative" val="1"/>
                </a:ext>
              </a:extLst>
            </p:cNvPr>
            <p:cNvSpPr/>
            <p:nvPr/>
          </p:nvSpPr>
          <p:spPr bwMode="auto">
            <a:xfrm>
              <a:off x="1194743" y="1140160"/>
              <a:ext cx="126000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11" name="Graphic 10">
              <a:extLst>
                <a:ext uri="{FF2B5EF4-FFF2-40B4-BE49-F238E27FC236}">
                  <a16:creationId xmlns:a16="http://schemas.microsoft.com/office/drawing/2014/main" id="{0B3D19D6-B34C-582B-1728-0E3EA935604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41527" y="1176160"/>
              <a:ext cx="144000" cy="144000"/>
            </a:xfrm>
            <a:prstGeom prst="rect">
              <a:avLst/>
            </a:prstGeom>
          </p:spPr>
        </p:pic>
      </p:grpSp>
      <p:grpSp>
        <p:nvGrpSpPr>
          <p:cNvPr id="12" name="Group 11">
            <a:extLst>
              <a:ext uri="{FF2B5EF4-FFF2-40B4-BE49-F238E27FC236}">
                <a16:creationId xmlns:a16="http://schemas.microsoft.com/office/drawing/2014/main" id="{BD234456-DC3E-6C4D-B306-6400065D041A}"/>
              </a:ext>
            </a:extLst>
          </p:cNvPr>
          <p:cNvGrpSpPr/>
          <p:nvPr/>
        </p:nvGrpSpPr>
        <p:grpSpPr>
          <a:xfrm>
            <a:off x="8868697" y="1127774"/>
            <a:ext cx="1450784" cy="216000"/>
            <a:chOff x="1194743" y="1140160"/>
            <a:chExt cx="1450784" cy="216000"/>
          </a:xfrm>
        </p:grpSpPr>
        <p:sp>
          <p:nvSpPr>
            <p:cNvPr id="13" name="Rectangle: Rounded Corners 6">
              <a:extLst>
                <a:ext uri="{FF2B5EF4-FFF2-40B4-BE49-F238E27FC236}">
                  <a16:creationId xmlns:a16="http://schemas.microsoft.com/office/drawing/2014/main" id="{B6CA6A6F-66E2-E230-64B5-A6F45C8936B3}"/>
                </a:ext>
                <a:ext uri="{C183D7F6-B498-43B3-948B-1728B52AA6E4}">
                  <adec:decorative xmlns:adec="http://schemas.microsoft.com/office/drawing/2017/decorative" val="1"/>
                </a:ext>
              </a:extLst>
            </p:cNvPr>
            <p:cNvSpPr/>
            <p:nvPr/>
          </p:nvSpPr>
          <p:spPr bwMode="auto">
            <a:xfrm>
              <a:off x="1194743" y="1140160"/>
              <a:ext cx="1450784"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14" name="Graphic 13">
              <a:extLst>
                <a:ext uri="{FF2B5EF4-FFF2-40B4-BE49-F238E27FC236}">
                  <a16:creationId xmlns:a16="http://schemas.microsoft.com/office/drawing/2014/main" id="{D714AE0C-DFE3-1FC3-FE7A-9F14102762B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41527" y="1176160"/>
              <a:ext cx="144000" cy="144000"/>
            </a:xfrm>
            <a:prstGeom prst="rect">
              <a:avLst/>
            </a:prstGeom>
          </p:spPr>
        </p:pic>
      </p:grpSp>
      <p:sp>
        <p:nvSpPr>
          <p:cNvPr id="22" name="Text Placeholder 198">
            <a:extLst>
              <a:ext uri="{FF2B5EF4-FFF2-40B4-BE49-F238E27FC236}">
                <a16:creationId xmlns:a16="http://schemas.microsoft.com/office/drawing/2014/main" id="{A6AF26C0-9940-1A16-A45C-0D1CCDD6BDF5}"/>
              </a:ext>
            </a:extLst>
          </p:cNvPr>
          <p:cNvSpPr>
            <a:spLocks noGrp="1"/>
          </p:cNvSpPr>
          <p:nvPr>
            <p:ph type="body" sz="quarter" idx="30"/>
          </p:nvPr>
        </p:nvSpPr>
        <p:spPr>
          <a:xfrm>
            <a:off x="10430234" y="521099"/>
            <a:ext cx="1456966" cy="175614"/>
          </a:xfrm>
        </p:spPr>
        <p:txBody>
          <a:bodyPr/>
          <a:lstStyle/>
          <a:p>
            <a:r>
              <a:rPr lang="en-US"/>
              <a:t>Customize</a:t>
            </a:r>
          </a:p>
        </p:txBody>
      </p:sp>
      <p:sp>
        <p:nvSpPr>
          <p:cNvPr id="40" name="Text Placeholder 60">
            <a:extLst>
              <a:ext uri="{FF2B5EF4-FFF2-40B4-BE49-F238E27FC236}">
                <a16:creationId xmlns:a16="http://schemas.microsoft.com/office/drawing/2014/main" id="{927A5827-9293-A2D3-B18C-2EA9FBDBC8DE}"/>
              </a:ext>
            </a:extLst>
          </p:cNvPr>
          <p:cNvSpPr>
            <a:spLocks noGrp="1"/>
          </p:cNvSpPr>
          <p:nvPr>
            <p:ph type="body" sz="quarter" idx="38"/>
          </p:nvPr>
        </p:nvSpPr>
        <p:spPr>
          <a:xfrm>
            <a:off x="11417128" y="357645"/>
            <a:ext cx="127000" cy="125999"/>
          </a:xfrm>
          <a:solidFill>
            <a:srgbClr val="0078D4"/>
          </a:solidFill>
        </p:spPr>
        <p:txBody>
          <a:bodyPr/>
          <a:lstStyle/>
          <a:p>
            <a:endParaRPr lang="en-US"/>
          </a:p>
        </p:txBody>
      </p:sp>
      <p:sp>
        <p:nvSpPr>
          <p:cNvPr id="41" name="Text Placeholder 61">
            <a:extLst>
              <a:ext uri="{FF2B5EF4-FFF2-40B4-BE49-F238E27FC236}">
                <a16:creationId xmlns:a16="http://schemas.microsoft.com/office/drawing/2014/main" id="{5ECE71E6-ABD0-8A92-F9F4-0A2B2DE499FC}"/>
              </a:ext>
            </a:extLst>
          </p:cNvPr>
          <p:cNvSpPr>
            <a:spLocks noGrp="1"/>
          </p:cNvSpPr>
          <p:nvPr>
            <p:ph type="body" sz="quarter" idx="39"/>
          </p:nvPr>
        </p:nvSpPr>
        <p:spPr>
          <a:xfrm>
            <a:off x="11588664" y="357645"/>
            <a:ext cx="127000" cy="125999"/>
          </a:xfrm>
          <a:solidFill>
            <a:srgbClr val="0078D4"/>
          </a:solidFill>
        </p:spPr>
        <p:txBody>
          <a:bodyPr/>
          <a:lstStyle/>
          <a:p>
            <a:endParaRPr lang="en-US"/>
          </a:p>
        </p:txBody>
      </p:sp>
      <p:sp>
        <p:nvSpPr>
          <p:cNvPr id="42" name="Text Placeholder 62">
            <a:extLst>
              <a:ext uri="{FF2B5EF4-FFF2-40B4-BE49-F238E27FC236}">
                <a16:creationId xmlns:a16="http://schemas.microsoft.com/office/drawing/2014/main" id="{18096E64-77C2-9A32-6062-51BDD8EB17FC}"/>
              </a:ext>
            </a:extLst>
          </p:cNvPr>
          <p:cNvSpPr>
            <a:spLocks noGrp="1"/>
          </p:cNvSpPr>
          <p:nvPr>
            <p:ph type="body" sz="quarter" idx="40"/>
          </p:nvPr>
        </p:nvSpPr>
        <p:spPr>
          <a:xfrm>
            <a:off x="11760200" y="357645"/>
            <a:ext cx="127000" cy="125999"/>
          </a:xfrm>
        </p:spPr>
        <p:txBody>
          <a:bodyPr/>
          <a:lstStyle/>
          <a:p>
            <a:endParaRPr lang="en-US"/>
          </a:p>
        </p:txBody>
      </p:sp>
      <p:sp>
        <p:nvSpPr>
          <p:cNvPr id="16" name="Graphic 2">
            <a:hlinkClick r:id="rId12"/>
            <a:extLst>
              <a:ext uri="{FF2B5EF4-FFF2-40B4-BE49-F238E27FC236}">
                <a16:creationId xmlns:a16="http://schemas.microsoft.com/office/drawing/2014/main" id="{78DD374E-357C-8B71-60FF-6166B7894FAA}"/>
              </a:ext>
            </a:extLst>
          </p:cNvPr>
          <p:cNvSpPr/>
          <p:nvPr/>
        </p:nvSpPr>
        <p:spPr>
          <a:xfrm>
            <a:off x="3306169" y="399759"/>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Text Placeholder 44">
            <a:extLst>
              <a:ext uri="{FF2B5EF4-FFF2-40B4-BE49-F238E27FC236}">
                <a16:creationId xmlns:a16="http://schemas.microsoft.com/office/drawing/2014/main" id="{B46E3066-8EDA-B8BC-8E15-6FAA47FC5E46}"/>
              </a:ext>
            </a:extLst>
          </p:cNvPr>
          <p:cNvSpPr txBox="1">
            <a:spLocks/>
          </p:cNvSpPr>
          <p:nvPr/>
        </p:nvSpPr>
        <p:spPr>
          <a:xfrm>
            <a:off x="653131" y="6522427"/>
            <a:ext cx="9597418" cy="21544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3"/>
              </a:rPr>
              <a:t>copilot.microsoft.com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 the Microsoft Copilot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3"/>
              </a:rPr>
              <a:t>copilot.microsoft.com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Copilot mobile app, or the Copilot app in Teams, and set toggle to “Work”.</a:t>
            </a:r>
            <a:endPar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3"/>
            </a:endParaRPr>
          </a:p>
        </p:txBody>
      </p:sp>
    </p:spTree>
    <p:extLst>
      <p:ext uri="{BB962C8B-B14F-4D97-AF65-F5344CB8AC3E}">
        <p14:creationId xmlns:p14="http://schemas.microsoft.com/office/powerpoint/2010/main" val="3266208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AC773-217D-B93C-625F-27C5502E4032}"/>
              </a:ext>
            </a:extLst>
          </p:cNvPr>
          <p:cNvSpPr>
            <a:spLocks noGrp="1"/>
          </p:cNvSpPr>
          <p:nvPr>
            <p:ph type="title"/>
          </p:nvPr>
        </p:nvSpPr>
        <p:spPr>
          <a:xfrm>
            <a:off x="584200" y="387350"/>
            <a:ext cx="5672138" cy="263149"/>
          </a:xfrm>
        </p:spPr>
        <p:txBody>
          <a:bodyPr/>
          <a:lstStyle/>
          <a:p>
            <a:r>
              <a:rPr lang="en-US">
                <a:solidFill>
                  <a:srgbClr val="0078D4"/>
                </a:solidFill>
              </a:rPr>
              <a:t>Sales | </a:t>
            </a:r>
            <a:r>
              <a:rPr lang="en-US"/>
              <a:t>Create an unsolicited proposal</a:t>
            </a:r>
          </a:p>
        </p:txBody>
      </p:sp>
      <p:sp>
        <p:nvSpPr>
          <p:cNvPr id="6" name="Text Placeholder 5">
            <a:extLst>
              <a:ext uri="{FF2B5EF4-FFF2-40B4-BE49-F238E27FC236}">
                <a16:creationId xmlns:a16="http://schemas.microsoft.com/office/drawing/2014/main" id="{D66E64E6-DACB-9E61-4FB5-2DF95508666A}"/>
              </a:ext>
            </a:extLst>
          </p:cNvPr>
          <p:cNvSpPr>
            <a:spLocks noGrp="1"/>
          </p:cNvSpPr>
          <p:nvPr>
            <p:ph type="body" sz="quarter" idx="11"/>
          </p:nvPr>
        </p:nvSpPr>
        <p:spPr>
          <a:xfrm>
            <a:off x="584200" y="1593881"/>
            <a:ext cx="2808000" cy="345600"/>
          </a:xfrm>
        </p:spPr>
        <p:txBody>
          <a:bodyPr/>
          <a:lstStyle/>
          <a:p>
            <a:r>
              <a:rPr lang="en-US" noProof="0"/>
              <a:t>1. Identify leads</a:t>
            </a:r>
          </a:p>
        </p:txBody>
      </p:sp>
      <p:sp>
        <p:nvSpPr>
          <p:cNvPr id="7" name="Text Placeholder 6">
            <a:extLst>
              <a:ext uri="{FF2B5EF4-FFF2-40B4-BE49-F238E27FC236}">
                <a16:creationId xmlns:a16="http://schemas.microsoft.com/office/drawing/2014/main" id="{EA62AF6B-8392-19D6-4008-8B9EDDD439E9}"/>
              </a:ext>
            </a:extLst>
          </p:cNvPr>
          <p:cNvSpPr>
            <a:spLocks noGrp="1"/>
          </p:cNvSpPr>
          <p:nvPr>
            <p:ph type="body" sz="quarter" idx="12"/>
          </p:nvPr>
        </p:nvSpPr>
        <p:spPr>
          <a:xfrm>
            <a:off x="584200" y="4052218"/>
            <a:ext cx="2808000" cy="345600"/>
          </a:xfrm>
        </p:spPr>
        <p:txBody>
          <a:bodyPr/>
          <a:lstStyle/>
          <a:p>
            <a:r>
              <a:rPr lang="en-US" noProof="0"/>
              <a:t>6. Send proposal customer</a:t>
            </a:r>
          </a:p>
        </p:txBody>
      </p:sp>
      <p:sp>
        <p:nvSpPr>
          <p:cNvPr id="8" name="Text Placeholder 7">
            <a:extLst>
              <a:ext uri="{FF2B5EF4-FFF2-40B4-BE49-F238E27FC236}">
                <a16:creationId xmlns:a16="http://schemas.microsoft.com/office/drawing/2014/main" id="{8B43261E-C01B-AAF7-FB79-BCB449EDE012}"/>
              </a:ext>
            </a:extLst>
          </p:cNvPr>
          <p:cNvSpPr>
            <a:spLocks noGrp="1"/>
          </p:cNvSpPr>
          <p:nvPr>
            <p:ph type="body" sz="quarter" idx="13"/>
          </p:nvPr>
        </p:nvSpPr>
        <p:spPr>
          <a:xfrm>
            <a:off x="4047840" y="1593881"/>
            <a:ext cx="2808000" cy="345600"/>
          </a:xfrm>
        </p:spPr>
        <p:txBody>
          <a:bodyPr/>
          <a:lstStyle/>
          <a:p>
            <a:r>
              <a:rPr lang="en-US" noProof="0"/>
              <a:t>2. Perform company research</a:t>
            </a:r>
          </a:p>
        </p:txBody>
      </p:sp>
      <p:sp>
        <p:nvSpPr>
          <p:cNvPr id="9" name="Text Placeholder 8">
            <a:extLst>
              <a:ext uri="{FF2B5EF4-FFF2-40B4-BE49-F238E27FC236}">
                <a16:creationId xmlns:a16="http://schemas.microsoft.com/office/drawing/2014/main" id="{5D07F03A-7B5E-43DB-6297-704D97B841E9}"/>
              </a:ext>
            </a:extLst>
          </p:cNvPr>
          <p:cNvSpPr>
            <a:spLocks noGrp="1"/>
          </p:cNvSpPr>
          <p:nvPr>
            <p:ph type="body" sz="quarter" idx="14"/>
          </p:nvPr>
        </p:nvSpPr>
        <p:spPr>
          <a:xfrm>
            <a:off x="4047840" y="4052218"/>
            <a:ext cx="2808000" cy="345600"/>
          </a:xfrm>
        </p:spPr>
        <p:txBody>
          <a:bodyPr/>
          <a:lstStyle/>
          <a:p>
            <a:r>
              <a:rPr lang="en-US" noProof="0"/>
              <a:t>5. Review with customer</a:t>
            </a:r>
          </a:p>
        </p:txBody>
      </p:sp>
      <p:sp>
        <p:nvSpPr>
          <p:cNvPr id="10" name="Text Placeholder 9">
            <a:extLst>
              <a:ext uri="{FF2B5EF4-FFF2-40B4-BE49-F238E27FC236}">
                <a16:creationId xmlns:a16="http://schemas.microsoft.com/office/drawing/2014/main" id="{5DB7B1D6-90AA-812D-38AC-4FC308D82589}"/>
              </a:ext>
            </a:extLst>
          </p:cNvPr>
          <p:cNvSpPr>
            <a:spLocks noGrp="1"/>
          </p:cNvSpPr>
          <p:nvPr>
            <p:ph type="body" sz="quarter" idx="15"/>
          </p:nvPr>
        </p:nvSpPr>
        <p:spPr>
          <a:xfrm>
            <a:off x="7511481" y="1593881"/>
            <a:ext cx="2808000" cy="345600"/>
          </a:xfrm>
        </p:spPr>
        <p:txBody>
          <a:bodyPr/>
          <a:lstStyle/>
          <a:p>
            <a:r>
              <a:rPr lang="en-US" noProof="0"/>
              <a:t>3. Gather product information</a:t>
            </a:r>
          </a:p>
        </p:txBody>
      </p:sp>
      <p:sp>
        <p:nvSpPr>
          <p:cNvPr id="11" name="Text Placeholder 10">
            <a:extLst>
              <a:ext uri="{FF2B5EF4-FFF2-40B4-BE49-F238E27FC236}">
                <a16:creationId xmlns:a16="http://schemas.microsoft.com/office/drawing/2014/main" id="{159A6375-D732-AEEC-8F08-CB20AB56EF1E}"/>
              </a:ext>
            </a:extLst>
          </p:cNvPr>
          <p:cNvSpPr>
            <a:spLocks noGrp="1"/>
          </p:cNvSpPr>
          <p:nvPr>
            <p:ph type="body" sz="quarter" idx="16"/>
          </p:nvPr>
        </p:nvSpPr>
        <p:spPr>
          <a:xfrm>
            <a:off x="7511481" y="4052218"/>
            <a:ext cx="2808000" cy="345600"/>
          </a:xfrm>
        </p:spPr>
        <p:txBody>
          <a:bodyPr/>
          <a:lstStyle/>
          <a:p>
            <a:r>
              <a:rPr lang="en-US" noProof="0"/>
              <a:t>4. Generate the proposal</a:t>
            </a:r>
          </a:p>
        </p:txBody>
      </p:sp>
      <p:sp>
        <p:nvSpPr>
          <p:cNvPr id="186" name="Text Placeholder 185">
            <a:extLst>
              <a:ext uri="{FF2B5EF4-FFF2-40B4-BE49-F238E27FC236}">
                <a16:creationId xmlns:a16="http://schemas.microsoft.com/office/drawing/2014/main" id="{8B5C2D03-DCAF-3A2F-F520-91089D02E4FD}"/>
              </a:ext>
            </a:extLst>
          </p:cNvPr>
          <p:cNvSpPr>
            <a:spLocks noGrp="1"/>
          </p:cNvSpPr>
          <p:nvPr>
            <p:ph type="body" sz="quarter" idx="17"/>
          </p:nvPr>
        </p:nvSpPr>
        <p:spPr>
          <a:xfrm>
            <a:off x="6519107" y="521099"/>
            <a:ext cx="3599821" cy="169277"/>
          </a:xfrm>
        </p:spPr>
        <p:txBody>
          <a:bodyPr/>
          <a:lstStyle/>
          <a:p>
            <a:r>
              <a:rPr lang="en-US"/>
              <a:t>Copilot for Sales </a:t>
            </a:r>
            <a:r>
              <a:rPr lang="en-US" sz="800" i="1"/>
              <a:t>(includes Copilot for Microsoft 365)</a:t>
            </a:r>
            <a:endParaRPr lang="en-US" sz="800" i="1" noProof="0"/>
          </a:p>
        </p:txBody>
      </p:sp>
      <p:sp>
        <p:nvSpPr>
          <p:cNvPr id="12" name="Text Placeholder 11">
            <a:extLst>
              <a:ext uri="{FF2B5EF4-FFF2-40B4-BE49-F238E27FC236}">
                <a16:creationId xmlns:a16="http://schemas.microsoft.com/office/drawing/2014/main" id="{4DE598EE-5406-B032-5748-83EC5542E8D8}"/>
              </a:ext>
            </a:extLst>
          </p:cNvPr>
          <p:cNvSpPr>
            <a:spLocks noGrp="1"/>
          </p:cNvSpPr>
          <p:nvPr>
            <p:ph type="body" sz="quarter" idx="18"/>
          </p:nvPr>
        </p:nvSpPr>
        <p:spPr>
          <a:xfrm>
            <a:off x="584200" y="2032188"/>
            <a:ext cx="2808000" cy="626701"/>
          </a:xfrm>
        </p:spPr>
        <p:txBody>
          <a:bodyPr/>
          <a:lstStyle/>
          <a:p>
            <a:r>
              <a:rPr lang="en-US" noProof="0"/>
              <a:t>Prompt Copilot</a:t>
            </a:r>
            <a:r>
              <a:rPr lang="en-US" baseline="30000" noProof="0"/>
              <a:t>1</a:t>
            </a:r>
            <a:r>
              <a:rPr lang="en-US" noProof="0"/>
              <a:t> to gather a list of leads, enriched with data from Copilot Studio. Copilot for Sales provides an overview of your pipeline and lead insights.</a:t>
            </a:r>
          </a:p>
        </p:txBody>
      </p:sp>
      <p:sp>
        <p:nvSpPr>
          <p:cNvPr id="13" name="Text Placeholder 12">
            <a:extLst>
              <a:ext uri="{FF2B5EF4-FFF2-40B4-BE49-F238E27FC236}">
                <a16:creationId xmlns:a16="http://schemas.microsoft.com/office/drawing/2014/main" id="{4516C6C2-314E-AF2C-89EC-42F58B9E3182}"/>
              </a:ext>
            </a:extLst>
          </p:cNvPr>
          <p:cNvSpPr>
            <a:spLocks noGrp="1"/>
          </p:cNvSpPr>
          <p:nvPr>
            <p:ph type="body" sz="quarter" idx="19"/>
          </p:nvPr>
        </p:nvSpPr>
        <p:spPr>
          <a:xfrm>
            <a:off x="4047840" y="2032188"/>
            <a:ext cx="2808000" cy="626701"/>
          </a:xfrm>
        </p:spPr>
        <p:txBody>
          <a:bodyPr/>
          <a:lstStyle/>
          <a:p>
            <a:r>
              <a:rPr lang="en-US" noProof="0"/>
              <a:t>Use Copilot</a:t>
            </a:r>
            <a:r>
              <a:rPr lang="en-US" baseline="30000" noProof="0"/>
              <a:t>2</a:t>
            </a:r>
            <a:r>
              <a:rPr lang="en-US" noProof="0"/>
              <a:t> to summarize information from the customer’s company website and annual reports to understand financials, goals, and challenges.</a:t>
            </a:r>
          </a:p>
        </p:txBody>
      </p:sp>
      <p:sp>
        <p:nvSpPr>
          <p:cNvPr id="14" name="Text Placeholder 13">
            <a:extLst>
              <a:ext uri="{FF2B5EF4-FFF2-40B4-BE49-F238E27FC236}">
                <a16:creationId xmlns:a16="http://schemas.microsoft.com/office/drawing/2014/main" id="{C9FA463C-455D-FF7D-0F9A-37A232CBD565}"/>
              </a:ext>
            </a:extLst>
          </p:cNvPr>
          <p:cNvSpPr>
            <a:spLocks noGrp="1"/>
          </p:cNvSpPr>
          <p:nvPr>
            <p:ph type="body" sz="quarter" idx="20"/>
          </p:nvPr>
        </p:nvSpPr>
        <p:spPr>
          <a:xfrm>
            <a:off x="7511481" y="2032188"/>
            <a:ext cx="2808000" cy="626701"/>
          </a:xfrm>
        </p:spPr>
        <p:txBody>
          <a:bodyPr/>
          <a:lstStyle/>
          <a:p>
            <a:r>
              <a:rPr lang="en-US" noProof="0"/>
              <a:t>Prompt Copilot</a:t>
            </a:r>
            <a:r>
              <a:rPr lang="en-US" baseline="30000" noProof="0"/>
              <a:t>1</a:t>
            </a:r>
            <a:r>
              <a:rPr lang="en-US" noProof="0"/>
              <a:t> to pull product information, enriched with CRM data from Copilot Studio. With Copilot for Sales, also see projected revenue and other sales KPIs.</a:t>
            </a:r>
          </a:p>
        </p:txBody>
      </p:sp>
      <p:sp>
        <p:nvSpPr>
          <p:cNvPr id="198" name="Text Placeholder 197">
            <a:extLst>
              <a:ext uri="{FF2B5EF4-FFF2-40B4-BE49-F238E27FC236}">
                <a16:creationId xmlns:a16="http://schemas.microsoft.com/office/drawing/2014/main" id="{C49533B5-006E-F898-4D40-FAE506599A40}"/>
              </a:ext>
            </a:extLst>
          </p:cNvPr>
          <p:cNvSpPr>
            <a:spLocks noGrp="1"/>
          </p:cNvSpPr>
          <p:nvPr>
            <p:ph type="body" sz="quarter" idx="21"/>
          </p:nvPr>
        </p:nvSpPr>
        <p:spPr>
          <a:xfrm>
            <a:off x="584200" y="3208260"/>
            <a:ext cx="2808000" cy="626701"/>
          </a:xfrm>
        </p:spPr>
        <p:txBody>
          <a:bodyPr/>
          <a:lstStyle/>
          <a:p>
            <a:r>
              <a:rPr lang="en-US" b="1" noProof="0"/>
              <a:t>Rapidly get up to speed </a:t>
            </a:r>
            <a:r>
              <a:rPr lang="en-US" noProof="0"/>
              <a:t>to focus on key issues and concerns. Have additional time to identify cross sell opportunities.</a:t>
            </a:r>
          </a:p>
        </p:txBody>
      </p:sp>
      <p:sp>
        <p:nvSpPr>
          <p:cNvPr id="200" name="Text Placeholder 199">
            <a:extLst>
              <a:ext uri="{FF2B5EF4-FFF2-40B4-BE49-F238E27FC236}">
                <a16:creationId xmlns:a16="http://schemas.microsoft.com/office/drawing/2014/main" id="{0865D744-0186-9C85-D528-B2758757C056}"/>
              </a:ext>
            </a:extLst>
          </p:cNvPr>
          <p:cNvSpPr>
            <a:spLocks noGrp="1"/>
          </p:cNvSpPr>
          <p:nvPr>
            <p:ph type="body" sz="quarter" idx="22"/>
          </p:nvPr>
        </p:nvSpPr>
        <p:spPr>
          <a:xfrm>
            <a:off x="584200" y="5641938"/>
            <a:ext cx="2808000" cy="626701"/>
          </a:xfrm>
        </p:spPr>
        <p:txBody>
          <a:bodyPr/>
          <a:lstStyle/>
          <a:p>
            <a:r>
              <a:rPr lang="en-US" b="1" noProof="0"/>
              <a:t>Document and socialize </a:t>
            </a:r>
            <a:r>
              <a:rPr lang="en-US" noProof="0"/>
              <a:t>the action items </a:t>
            </a:r>
            <a:br>
              <a:rPr lang="en-US" noProof="0"/>
            </a:br>
            <a:r>
              <a:rPr lang="en-US" noProof="0"/>
              <a:t>to keep the sales process moving forward </a:t>
            </a:r>
            <a:br>
              <a:rPr lang="en-US" noProof="0"/>
            </a:br>
            <a:r>
              <a:rPr lang="en-US" noProof="0"/>
              <a:t>towards a successful close.</a:t>
            </a:r>
          </a:p>
        </p:txBody>
      </p:sp>
      <p:sp>
        <p:nvSpPr>
          <p:cNvPr id="201" name="Text Placeholder 200">
            <a:extLst>
              <a:ext uri="{FF2B5EF4-FFF2-40B4-BE49-F238E27FC236}">
                <a16:creationId xmlns:a16="http://schemas.microsoft.com/office/drawing/2014/main" id="{C145BA15-E6A0-7F90-AB8F-5DAF077DD346}"/>
              </a:ext>
            </a:extLst>
          </p:cNvPr>
          <p:cNvSpPr>
            <a:spLocks noGrp="1"/>
          </p:cNvSpPr>
          <p:nvPr>
            <p:ph type="body" sz="quarter" idx="23"/>
          </p:nvPr>
        </p:nvSpPr>
        <p:spPr>
          <a:xfrm>
            <a:off x="4047840" y="3208260"/>
            <a:ext cx="2808000" cy="626701"/>
          </a:xfrm>
        </p:spPr>
        <p:txBody>
          <a:bodyPr>
            <a:normAutofit fontScale="92500"/>
          </a:bodyPr>
          <a:lstStyle/>
          <a:p>
            <a:pPr lvl="0"/>
            <a:r>
              <a:rPr lang="en-US" b="1" noProof="0"/>
              <a:t>Rapidly pulling information </a:t>
            </a:r>
            <a:r>
              <a:rPr lang="en-US" noProof="0"/>
              <a:t>such as IT spending changes and new product releases from lengthy documents can save time and helps to target </a:t>
            </a:r>
          </a:p>
          <a:p>
            <a:pPr lvl="0"/>
            <a:r>
              <a:rPr lang="en-US" noProof="0"/>
              <a:t>the proposal.</a:t>
            </a:r>
          </a:p>
        </p:txBody>
      </p:sp>
      <p:sp>
        <p:nvSpPr>
          <p:cNvPr id="202" name="Text Placeholder 201">
            <a:extLst>
              <a:ext uri="{FF2B5EF4-FFF2-40B4-BE49-F238E27FC236}">
                <a16:creationId xmlns:a16="http://schemas.microsoft.com/office/drawing/2014/main" id="{4F103550-B265-C3A4-C8C7-DE67A0B92623}"/>
              </a:ext>
            </a:extLst>
          </p:cNvPr>
          <p:cNvSpPr>
            <a:spLocks noGrp="1"/>
          </p:cNvSpPr>
          <p:nvPr>
            <p:ph type="body" sz="quarter" idx="24"/>
          </p:nvPr>
        </p:nvSpPr>
        <p:spPr>
          <a:xfrm>
            <a:off x="4047840" y="5641938"/>
            <a:ext cx="2808000" cy="626701"/>
          </a:xfrm>
        </p:spPr>
        <p:txBody>
          <a:bodyPr/>
          <a:lstStyle/>
          <a:p>
            <a:r>
              <a:rPr lang="en-US" b="1" noProof="0"/>
              <a:t>Avoid listening to meeting recordings </a:t>
            </a:r>
            <a:r>
              <a:rPr lang="en-US" noProof="0"/>
              <a:t>and spend that time improving the proposal.</a:t>
            </a:r>
          </a:p>
        </p:txBody>
      </p:sp>
      <p:sp>
        <p:nvSpPr>
          <p:cNvPr id="203" name="Text Placeholder 202">
            <a:extLst>
              <a:ext uri="{FF2B5EF4-FFF2-40B4-BE49-F238E27FC236}">
                <a16:creationId xmlns:a16="http://schemas.microsoft.com/office/drawing/2014/main" id="{699AD231-9B85-C1DD-79D2-96ABD05A0CE4}"/>
              </a:ext>
            </a:extLst>
          </p:cNvPr>
          <p:cNvSpPr>
            <a:spLocks noGrp="1"/>
          </p:cNvSpPr>
          <p:nvPr>
            <p:ph type="body" sz="quarter" idx="25"/>
          </p:nvPr>
        </p:nvSpPr>
        <p:spPr>
          <a:xfrm>
            <a:off x="7511481" y="3208260"/>
            <a:ext cx="2808000" cy="626701"/>
          </a:xfrm>
        </p:spPr>
        <p:txBody>
          <a:bodyPr/>
          <a:lstStyle/>
          <a:p>
            <a:r>
              <a:rPr lang="en-US" b="1" noProof="0"/>
              <a:t>Gathering product information </a:t>
            </a:r>
            <a:r>
              <a:rPr lang="en-US" noProof="0"/>
              <a:t>from multiple sources and asking Copilot to prepare a summary can save time and increase accuracy</a:t>
            </a:r>
          </a:p>
        </p:txBody>
      </p:sp>
      <p:sp>
        <p:nvSpPr>
          <p:cNvPr id="204" name="Text Placeholder 203">
            <a:extLst>
              <a:ext uri="{FF2B5EF4-FFF2-40B4-BE49-F238E27FC236}">
                <a16:creationId xmlns:a16="http://schemas.microsoft.com/office/drawing/2014/main" id="{9DA94C90-70EA-BAA5-4DD0-9CCF18165C46}"/>
              </a:ext>
            </a:extLst>
          </p:cNvPr>
          <p:cNvSpPr>
            <a:spLocks noGrp="1"/>
          </p:cNvSpPr>
          <p:nvPr>
            <p:ph type="body" sz="quarter" idx="26"/>
          </p:nvPr>
        </p:nvSpPr>
        <p:spPr>
          <a:xfrm>
            <a:off x="7511481" y="5641938"/>
            <a:ext cx="2808000" cy="626701"/>
          </a:xfrm>
        </p:spPr>
        <p:txBody>
          <a:bodyPr/>
          <a:lstStyle/>
          <a:p>
            <a:r>
              <a:rPr lang="en-US" b="1" noProof="0"/>
              <a:t>Generating a first draft quickly </a:t>
            </a:r>
            <a:r>
              <a:rPr lang="en-US" noProof="0"/>
              <a:t>so you can append more time on the details.</a:t>
            </a:r>
          </a:p>
        </p:txBody>
      </p:sp>
      <p:sp>
        <p:nvSpPr>
          <p:cNvPr id="21" name="Text Placeholder 20">
            <a:extLst>
              <a:ext uri="{FF2B5EF4-FFF2-40B4-BE49-F238E27FC236}">
                <a16:creationId xmlns:a16="http://schemas.microsoft.com/office/drawing/2014/main" id="{8D4AC425-B156-DDFF-8C88-CC16474618C2}"/>
              </a:ext>
            </a:extLst>
          </p:cNvPr>
          <p:cNvSpPr>
            <a:spLocks noGrp="1"/>
          </p:cNvSpPr>
          <p:nvPr>
            <p:ph type="body" sz="quarter" idx="27"/>
          </p:nvPr>
        </p:nvSpPr>
        <p:spPr>
          <a:xfrm>
            <a:off x="584200" y="4488366"/>
            <a:ext cx="2808000" cy="626701"/>
          </a:xfrm>
        </p:spPr>
        <p:txBody>
          <a:bodyPr/>
          <a:lstStyle/>
          <a:p>
            <a:r>
              <a:rPr lang="en-US" noProof="0"/>
              <a:t>Have Copilot in Outlook turn the meeting notes and action items into an email for all participants. Copilot for Sales adds relevant product information to the email.</a:t>
            </a:r>
          </a:p>
        </p:txBody>
      </p:sp>
      <p:sp>
        <p:nvSpPr>
          <p:cNvPr id="22" name="Text Placeholder 21">
            <a:extLst>
              <a:ext uri="{FF2B5EF4-FFF2-40B4-BE49-F238E27FC236}">
                <a16:creationId xmlns:a16="http://schemas.microsoft.com/office/drawing/2014/main" id="{311B0B3C-56EC-550A-18C2-32D4B5B95AAF}"/>
              </a:ext>
            </a:extLst>
          </p:cNvPr>
          <p:cNvSpPr>
            <a:spLocks noGrp="1"/>
          </p:cNvSpPr>
          <p:nvPr>
            <p:ph type="body" sz="quarter" idx="28"/>
          </p:nvPr>
        </p:nvSpPr>
        <p:spPr>
          <a:xfrm>
            <a:off x="4047841" y="4488366"/>
            <a:ext cx="2808000" cy="626701"/>
          </a:xfrm>
        </p:spPr>
        <p:txBody>
          <a:bodyPr/>
          <a:lstStyle/>
          <a:p>
            <a:r>
              <a:rPr lang="en-US" noProof="0"/>
              <a:t>Ask Copilot in Teams to suggest talking point during the meeting. Copilot for Sales in Teams provides sales tips like product information and competitor analysis.</a:t>
            </a:r>
          </a:p>
        </p:txBody>
      </p:sp>
      <p:sp>
        <p:nvSpPr>
          <p:cNvPr id="40" name="Text Placeholder 39">
            <a:extLst>
              <a:ext uri="{FF2B5EF4-FFF2-40B4-BE49-F238E27FC236}">
                <a16:creationId xmlns:a16="http://schemas.microsoft.com/office/drawing/2014/main" id="{2B33E141-FE5E-7AC4-2A7E-91582BB99C69}"/>
              </a:ext>
            </a:extLst>
          </p:cNvPr>
          <p:cNvSpPr>
            <a:spLocks noGrp="1"/>
          </p:cNvSpPr>
          <p:nvPr>
            <p:ph type="body" sz="quarter" idx="29"/>
          </p:nvPr>
        </p:nvSpPr>
        <p:spPr>
          <a:xfrm>
            <a:off x="7511481" y="4488366"/>
            <a:ext cx="2512413" cy="626701"/>
          </a:xfrm>
        </p:spPr>
        <p:txBody>
          <a:bodyPr/>
          <a:lstStyle/>
          <a:p>
            <a:r>
              <a:rPr lang="en-US" noProof="0"/>
              <a:t>After creating a summary of the customer and product information in Word, use Copilot in PowerPoint to create a great presentation including images and tables.</a:t>
            </a:r>
          </a:p>
        </p:txBody>
      </p:sp>
      <p:sp>
        <p:nvSpPr>
          <p:cNvPr id="199" name="Text Placeholder 198">
            <a:extLst>
              <a:ext uri="{FF2B5EF4-FFF2-40B4-BE49-F238E27FC236}">
                <a16:creationId xmlns:a16="http://schemas.microsoft.com/office/drawing/2014/main" id="{446022C5-1ED2-8026-8A6F-C5CA889A878E}"/>
              </a:ext>
            </a:extLst>
          </p:cNvPr>
          <p:cNvSpPr>
            <a:spLocks noGrp="1"/>
          </p:cNvSpPr>
          <p:nvPr>
            <p:ph type="body" sz="quarter" idx="30"/>
          </p:nvPr>
        </p:nvSpPr>
        <p:spPr>
          <a:xfrm>
            <a:off x="10430234" y="521099"/>
            <a:ext cx="1456966" cy="175614"/>
          </a:xfrm>
        </p:spPr>
        <p:txBody>
          <a:bodyPr/>
          <a:lstStyle/>
          <a:p>
            <a:r>
              <a:rPr lang="en-US"/>
              <a:t>Customize</a:t>
            </a:r>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8" y="1132756"/>
            <a:ext cx="1332000" cy="216000"/>
            <a:chOff x="1198144" y="862657"/>
            <a:chExt cx="1332000" cy="216000"/>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133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4929" y="898657"/>
              <a:ext cx="144000" cy="144000"/>
            </a:xfrm>
            <a:prstGeom prst="rect">
              <a:avLst/>
            </a:prstGeom>
          </p:spPr>
        </p:pic>
      </p:grpSp>
      <p:grpSp>
        <p:nvGrpSpPr>
          <p:cNvPr id="27" name="Group 26">
            <a:extLst>
              <a:ext uri="{FF2B5EF4-FFF2-40B4-BE49-F238E27FC236}">
                <a16:creationId xmlns:a16="http://schemas.microsoft.com/office/drawing/2014/main" id="{5E2FC3A4-1E31-473A-906F-6FEBA5E0E735}"/>
              </a:ext>
            </a:extLst>
          </p:cNvPr>
          <p:cNvGrpSpPr/>
          <p:nvPr/>
        </p:nvGrpSpPr>
        <p:grpSpPr>
          <a:xfrm>
            <a:off x="3022536" y="1132756"/>
            <a:ext cx="1692000" cy="216000"/>
            <a:chOff x="2707850" y="862657"/>
            <a:chExt cx="1692000" cy="216000"/>
          </a:xfrm>
        </p:grpSpPr>
        <p:sp>
          <p:nvSpPr>
            <p:cNvPr id="28" name="Rectangle: Rounded Corners 6">
              <a:extLst>
                <a:ext uri="{FF2B5EF4-FFF2-40B4-BE49-F238E27FC236}">
                  <a16:creationId xmlns:a16="http://schemas.microsoft.com/office/drawing/2014/main" id="{25ABDAF4-1178-57B0-36C5-4B83F8AAE3C7}"/>
                </a:ext>
                <a:ext uri="{C183D7F6-B498-43B3-948B-1728B52AA6E4}">
                  <adec:decorative xmlns:adec="http://schemas.microsoft.com/office/drawing/2017/decorative" val="1"/>
                </a:ext>
              </a:extLst>
            </p:cNvPr>
            <p:cNvSpPr/>
            <p:nvPr/>
          </p:nvSpPr>
          <p:spPr bwMode="auto">
            <a:xfrm>
              <a:off x="2707850" y="862657"/>
              <a:ext cx="169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Opportunities pursued</a:t>
              </a:r>
            </a:p>
          </p:txBody>
        </p:sp>
        <p:pic>
          <p:nvPicPr>
            <p:cNvPr id="29" name="Graphic 28">
              <a:extLst>
                <a:ext uri="{FF2B5EF4-FFF2-40B4-BE49-F238E27FC236}">
                  <a16:creationId xmlns:a16="http://schemas.microsoft.com/office/drawing/2014/main" id="{64B40C2D-E6B0-44ED-2636-52ED008C5BC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54635"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283" name="Group 282">
            <a:extLst>
              <a:ext uri="{FF2B5EF4-FFF2-40B4-BE49-F238E27FC236}">
                <a16:creationId xmlns:a16="http://schemas.microsoft.com/office/drawing/2014/main" id="{12BBF179-D11B-AEE7-6259-7281E26AE08A}"/>
              </a:ext>
            </a:extLst>
          </p:cNvPr>
          <p:cNvGrpSpPr/>
          <p:nvPr/>
        </p:nvGrpSpPr>
        <p:grpSpPr>
          <a:xfrm>
            <a:off x="804187" y="2761669"/>
            <a:ext cx="2351135" cy="360000"/>
            <a:chOff x="588263" y="1217924"/>
            <a:chExt cx="2351135" cy="360000"/>
          </a:xfrm>
        </p:grpSpPr>
        <p:pic>
          <p:nvPicPr>
            <p:cNvPr id="284" name="Picture 283" descr="Zip Co logo SVG free download, id: 101874 - Brandlogos.net">
              <a:hlinkClick r:id="rId5"/>
              <a:extLst>
                <a:ext uri="{FF2B5EF4-FFF2-40B4-BE49-F238E27FC236}">
                  <a16:creationId xmlns:a16="http://schemas.microsoft.com/office/drawing/2014/main" id="{7775730A-45A5-6A69-B4BC-2A623CE7DB0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85" name="TextBox 284">
              <a:extLst>
                <a:ext uri="{FF2B5EF4-FFF2-40B4-BE49-F238E27FC236}">
                  <a16:creationId xmlns:a16="http://schemas.microsoft.com/office/drawing/2014/main" id="{FD3BC42E-62E9-0AE1-CC9D-C6D402112BDA}"/>
                </a:ext>
                <a:ext uri="{C183D7F6-B498-43B3-948B-1728B52AA6E4}">
                  <adec:decorative xmlns:adec="http://schemas.microsoft.com/office/drawing/2017/decorative" val="0"/>
                </a:ext>
              </a:extLst>
            </p:cNvPr>
            <p:cNvSpPr txBox="1"/>
            <p:nvPr/>
          </p:nvSpPr>
          <p:spPr>
            <a:xfrm>
              <a:off x="1047214" y="1244035"/>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 / Copilot Studio</a:t>
              </a:r>
            </a:p>
          </p:txBody>
        </p:sp>
      </p:grpSp>
      <p:grpSp>
        <p:nvGrpSpPr>
          <p:cNvPr id="286" name="Group 285">
            <a:extLst>
              <a:ext uri="{FF2B5EF4-FFF2-40B4-BE49-F238E27FC236}">
                <a16:creationId xmlns:a16="http://schemas.microsoft.com/office/drawing/2014/main" id="{C5156CBD-ED0B-BE66-80BF-FD8D0CE86CA1}"/>
              </a:ext>
            </a:extLst>
          </p:cNvPr>
          <p:cNvGrpSpPr/>
          <p:nvPr/>
        </p:nvGrpSpPr>
        <p:grpSpPr>
          <a:xfrm>
            <a:off x="4276273" y="2761669"/>
            <a:ext cx="2351135" cy="360000"/>
            <a:chOff x="588263" y="1217924"/>
            <a:chExt cx="2351135" cy="360000"/>
          </a:xfrm>
        </p:grpSpPr>
        <p:pic>
          <p:nvPicPr>
            <p:cNvPr id="287" name="Picture 286" descr="Zip Co logo SVG free download, id: 101874 - Brandlogos.net">
              <a:hlinkClick r:id="rId5"/>
              <a:extLst>
                <a:ext uri="{FF2B5EF4-FFF2-40B4-BE49-F238E27FC236}">
                  <a16:creationId xmlns:a16="http://schemas.microsoft.com/office/drawing/2014/main" id="{55A669D8-DAB2-8B07-2DAB-F6A868E3BB6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88" name="TextBox 287">
              <a:extLst>
                <a:ext uri="{FF2B5EF4-FFF2-40B4-BE49-F238E27FC236}">
                  <a16:creationId xmlns:a16="http://schemas.microsoft.com/office/drawing/2014/main" id="{868F9C8E-35BE-9F55-432A-EEEB939C004E}"/>
                </a:ext>
                <a:ext uri="{C183D7F6-B498-43B3-948B-1728B52AA6E4}">
                  <adec:decorative xmlns:adec="http://schemas.microsoft.com/office/drawing/2017/decorative" val="0"/>
                </a:ext>
              </a:extLst>
            </p:cNvPr>
            <p:cNvSpPr txBox="1"/>
            <p:nvPr/>
          </p:nvSpPr>
          <p:spPr>
            <a:xfrm>
              <a:off x="1047214" y="131328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289" name="Group 288">
            <a:extLst>
              <a:ext uri="{FF2B5EF4-FFF2-40B4-BE49-F238E27FC236}">
                <a16:creationId xmlns:a16="http://schemas.microsoft.com/office/drawing/2014/main" id="{127211BE-FE3F-F4CC-5CA4-942FEBDD4515}"/>
              </a:ext>
            </a:extLst>
          </p:cNvPr>
          <p:cNvGrpSpPr/>
          <p:nvPr/>
        </p:nvGrpSpPr>
        <p:grpSpPr>
          <a:xfrm>
            <a:off x="7739914" y="2761669"/>
            <a:ext cx="2351135" cy="360000"/>
            <a:chOff x="588263" y="1217924"/>
            <a:chExt cx="2351135" cy="360000"/>
          </a:xfrm>
        </p:grpSpPr>
        <p:pic>
          <p:nvPicPr>
            <p:cNvPr id="290" name="Picture 289" descr="Zip Co logo SVG free download, id: 101874 - Brandlogos.net">
              <a:hlinkClick r:id="rId5"/>
              <a:extLst>
                <a:ext uri="{FF2B5EF4-FFF2-40B4-BE49-F238E27FC236}">
                  <a16:creationId xmlns:a16="http://schemas.microsoft.com/office/drawing/2014/main" id="{41CF9C10-3183-BBE4-A952-132F64B965C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91" name="TextBox 290">
              <a:extLst>
                <a:ext uri="{FF2B5EF4-FFF2-40B4-BE49-F238E27FC236}">
                  <a16:creationId xmlns:a16="http://schemas.microsoft.com/office/drawing/2014/main" id="{95D131E8-D818-D8C1-B970-D8501C1D9863}"/>
                </a:ext>
                <a:ext uri="{C183D7F6-B498-43B3-948B-1728B52AA6E4}">
                  <adec:decorative xmlns:adec="http://schemas.microsoft.com/office/drawing/2017/decorative" val="0"/>
                </a:ext>
              </a:extLst>
            </p:cNvPr>
            <p:cNvSpPr txBox="1"/>
            <p:nvPr/>
          </p:nvSpPr>
          <p:spPr>
            <a:xfrm>
              <a:off x="1047214" y="1244035"/>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 Copilot Studio</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 / Copilot Studio</a:t>
              </a:r>
            </a:p>
          </p:txBody>
        </p:sp>
      </p:grpSp>
      <p:grpSp>
        <p:nvGrpSpPr>
          <p:cNvPr id="292" name="Group 291">
            <a:extLst>
              <a:ext uri="{FF2B5EF4-FFF2-40B4-BE49-F238E27FC236}">
                <a16:creationId xmlns:a16="http://schemas.microsoft.com/office/drawing/2014/main" id="{8375745E-7660-05FA-0027-D37780371944}"/>
              </a:ext>
            </a:extLst>
          </p:cNvPr>
          <p:cNvGrpSpPr/>
          <p:nvPr/>
        </p:nvGrpSpPr>
        <p:grpSpPr>
          <a:xfrm>
            <a:off x="804187" y="5158847"/>
            <a:ext cx="2351135" cy="360000"/>
            <a:chOff x="588263" y="1697756"/>
            <a:chExt cx="2351135" cy="360000"/>
          </a:xfrm>
        </p:grpSpPr>
        <p:pic>
          <p:nvPicPr>
            <p:cNvPr id="293" name="Picture 292">
              <a:extLst>
                <a:ext uri="{FF2B5EF4-FFF2-40B4-BE49-F238E27FC236}">
                  <a16:creationId xmlns:a16="http://schemas.microsoft.com/office/drawing/2014/main" id="{9F6936B3-C19A-A6E2-087E-230D0B87F8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263" y="1697756"/>
              <a:ext cx="360000" cy="360000"/>
            </a:xfrm>
            <a:prstGeom prst="ellipse">
              <a:avLst/>
            </a:prstGeom>
            <a:solidFill>
              <a:srgbClr val="FFFFFF"/>
            </a:solidFill>
          </p:spPr>
        </p:pic>
        <p:sp>
          <p:nvSpPr>
            <p:cNvPr id="294" name="TextBox 293">
              <a:extLst>
                <a:ext uri="{FF2B5EF4-FFF2-40B4-BE49-F238E27FC236}">
                  <a16:creationId xmlns:a16="http://schemas.microsoft.com/office/drawing/2014/main" id="{30A5CD9B-4F28-32C7-73F2-8F1B20367942}"/>
                </a:ext>
                <a:ext uri="{C183D7F6-B498-43B3-948B-1728B52AA6E4}">
                  <adec:decorative xmlns:adec="http://schemas.microsoft.com/office/drawing/2017/decorative" val="0"/>
                </a:ext>
              </a:extLst>
            </p:cNvPr>
            <p:cNvSpPr txBox="1"/>
            <p:nvPr/>
          </p:nvSpPr>
          <p:spPr>
            <a:xfrm>
              <a:off x="1047214" y="1723868"/>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Outlook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 Copilot for Sales</a:t>
              </a:r>
            </a:p>
          </p:txBody>
        </p:sp>
      </p:grpSp>
      <p:grpSp>
        <p:nvGrpSpPr>
          <p:cNvPr id="295" name="Group 294">
            <a:extLst>
              <a:ext uri="{FF2B5EF4-FFF2-40B4-BE49-F238E27FC236}">
                <a16:creationId xmlns:a16="http://schemas.microsoft.com/office/drawing/2014/main" id="{E72A940E-EAC3-CCB9-C819-E12FBA445DEC}"/>
              </a:ext>
            </a:extLst>
          </p:cNvPr>
          <p:cNvGrpSpPr/>
          <p:nvPr/>
        </p:nvGrpSpPr>
        <p:grpSpPr>
          <a:xfrm>
            <a:off x="4276273" y="5158847"/>
            <a:ext cx="2351135" cy="360000"/>
            <a:chOff x="588263" y="3617084"/>
            <a:chExt cx="2351135" cy="360000"/>
          </a:xfrm>
        </p:grpSpPr>
        <p:pic>
          <p:nvPicPr>
            <p:cNvPr id="296" name="Picture 295">
              <a:extLst>
                <a:ext uri="{FF2B5EF4-FFF2-40B4-BE49-F238E27FC236}">
                  <a16:creationId xmlns:a16="http://schemas.microsoft.com/office/drawing/2014/main" id="{AF8307D0-8E94-8139-0201-B012F670A3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297" name="TextBox 296">
              <a:extLst>
                <a:ext uri="{FF2B5EF4-FFF2-40B4-BE49-F238E27FC236}">
                  <a16:creationId xmlns:a16="http://schemas.microsoft.com/office/drawing/2014/main" id="{C90BC499-E930-D4A9-9046-FC2C2D517D13}"/>
                </a:ext>
                <a:ext uri="{C183D7F6-B498-43B3-948B-1728B52AA6E4}">
                  <adec:decorative xmlns:adec="http://schemas.microsoft.com/office/drawing/2017/decorative" val="0"/>
                </a:ext>
              </a:extLst>
            </p:cNvPr>
            <p:cNvSpPr txBox="1"/>
            <p:nvPr/>
          </p:nvSpPr>
          <p:spPr>
            <a:xfrm>
              <a:off x="1047214" y="364319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 Copilot for Sales</a:t>
              </a:r>
            </a:p>
          </p:txBody>
        </p:sp>
      </p:grpSp>
      <p:grpSp>
        <p:nvGrpSpPr>
          <p:cNvPr id="298" name="Group 297">
            <a:extLst>
              <a:ext uri="{FF2B5EF4-FFF2-40B4-BE49-F238E27FC236}">
                <a16:creationId xmlns:a16="http://schemas.microsoft.com/office/drawing/2014/main" id="{9D181F18-E2ED-D466-BF7C-C86999BE80B5}"/>
              </a:ext>
            </a:extLst>
          </p:cNvPr>
          <p:cNvGrpSpPr/>
          <p:nvPr/>
        </p:nvGrpSpPr>
        <p:grpSpPr>
          <a:xfrm>
            <a:off x="7739914" y="5158847"/>
            <a:ext cx="2351135" cy="360000"/>
            <a:chOff x="588263" y="2177588"/>
            <a:chExt cx="2351135" cy="360000"/>
          </a:xfrm>
        </p:grpSpPr>
        <p:pic>
          <p:nvPicPr>
            <p:cNvPr id="299" name="Picture 298">
              <a:extLst>
                <a:ext uri="{FF2B5EF4-FFF2-40B4-BE49-F238E27FC236}">
                  <a16:creationId xmlns:a16="http://schemas.microsoft.com/office/drawing/2014/main" id="{830F4BC7-CF7E-E41E-C7F0-DE9EDBE4AC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263" y="2177588"/>
              <a:ext cx="360000" cy="360000"/>
            </a:xfrm>
            <a:prstGeom prst="ellipse">
              <a:avLst/>
            </a:prstGeom>
            <a:solidFill>
              <a:srgbClr val="FFFFFF"/>
            </a:solidFill>
          </p:spPr>
        </p:pic>
        <p:sp>
          <p:nvSpPr>
            <p:cNvPr id="300" name="TextBox 299">
              <a:extLst>
                <a:ext uri="{FF2B5EF4-FFF2-40B4-BE49-F238E27FC236}">
                  <a16:creationId xmlns:a16="http://schemas.microsoft.com/office/drawing/2014/main" id="{A779BF8E-69B7-E12D-1CF6-7CD39C120CAD}"/>
                </a:ext>
                <a:ext uri="{C183D7F6-B498-43B3-948B-1728B52AA6E4}">
                  <adec:decorative xmlns:adec="http://schemas.microsoft.com/office/drawing/2017/decorative" val="0"/>
                </a:ext>
              </a:extLst>
            </p:cNvPr>
            <p:cNvSpPr txBox="1"/>
            <p:nvPr/>
          </p:nvSpPr>
          <p:spPr>
            <a:xfrm>
              <a:off x="1047214" y="2272950"/>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PowerPoint</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sp>
        <p:nvSpPr>
          <p:cNvPr id="301" name="Text Placeholder 60">
            <a:extLst>
              <a:ext uri="{FF2B5EF4-FFF2-40B4-BE49-F238E27FC236}">
                <a16:creationId xmlns:a16="http://schemas.microsoft.com/office/drawing/2014/main" id="{5EC04F56-90AE-43C5-FBE4-E4D3253CA902}"/>
              </a:ext>
            </a:extLst>
          </p:cNvPr>
          <p:cNvSpPr>
            <a:spLocks noGrp="1"/>
          </p:cNvSpPr>
          <p:nvPr>
            <p:ph type="body" sz="quarter" idx="38"/>
          </p:nvPr>
        </p:nvSpPr>
        <p:spPr>
          <a:xfrm>
            <a:off x="11417128" y="357645"/>
            <a:ext cx="127000" cy="125999"/>
          </a:xfrm>
          <a:solidFill>
            <a:srgbClr val="0078D4"/>
          </a:solidFill>
        </p:spPr>
        <p:txBody>
          <a:bodyPr/>
          <a:lstStyle/>
          <a:p>
            <a:endParaRPr lang="en-US"/>
          </a:p>
        </p:txBody>
      </p:sp>
      <p:sp>
        <p:nvSpPr>
          <p:cNvPr id="302" name="Text Placeholder 61">
            <a:extLst>
              <a:ext uri="{FF2B5EF4-FFF2-40B4-BE49-F238E27FC236}">
                <a16:creationId xmlns:a16="http://schemas.microsoft.com/office/drawing/2014/main" id="{FED2EFF3-913D-D46A-3B72-FCF936675392}"/>
              </a:ext>
            </a:extLst>
          </p:cNvPr>
          <p:cNvSpPr>
            <a:spLocks noGrp="1"/>
          </p:cNvSpPr>
          <p:nvPr>
            <p:ph type="body" sz="quarter" idx="39"/>
          </p:nvPr>
        </p:nvSpPr>
        <p:spPr>
          <a:xfrm>
            <a:off x="11588664" y="357645"/>
            <a:ext cx="127000" cy="125999"/>
          </a:xfrm>
          <a:solidFill>
            <a:srgbClr val="0078D4"/>
          </a:solidFill>
        </p:spPr>
        <p:txBody>
          <a:bodyPr/>
          <a:lstStyle/>
          <a:p>
            <a:endParaRPr lang="en-US"/>
          </a:p>
        </p:txBody>
      </p:sp>
      <p:sp>
        <p:nvSpPr>
          <p:cNvPr id="303" name="Text Placeholder 62">
            <a:extLst>
              <a:ext uri="{FF2B5EF4-FFF2-40B4-BE49-F238E27FC236}">
                <a16:creationId xmlns:a16="http://schemas.microsoft.com/office/drawing/2014/main" id="{A2B48D9B-4A67-FB16-A2E1-6A92285768D8}"/>
              </a:ext>
            </a:extLst>
          </p:cNvPr>
          <p:cNvSpPr>
            <a:spLocks noGrp="1"/>
          </p:cNvSpPr>
          <p:nvPr>
            <p:ph type="body" sz="quarter" idx="40"/>
          </p:nvPr>
        </p:nvSpPr>
        <p:spPr>
          <a:xfrm>
            <a:off x="11760200" y="357645"/>
            <a:ext cx="127000" cy="125999"/>
          </a:xfrm>
        </p:spPr>
        <p:txBody>
          <a:bodyPr/>
          <a:lstStyle/>
          <a:p>
            <a:endParaRPr lang="en-US"/>
          </a:p>
        </p:txBody>
      </p:sp>
      <p:pic>
        <p:nvPicPr>
          <p:cNvPr id="2" name="Picture 1">
            <a:extLst>
              <a:ext uri="{FF2B5EF4-FFF2-40B4-BE49-F238E27FC236}">
                <a16:creationId xmlns:a16="http://schemas.microsoft.com/office/drawing/2014/main" id="{562084D4-DDDF-2017-12F0-FAB192ABDE3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grpSp>
        <p:nvGrpSpPr>
          <p:cNvPr id="15" name="Group 14">
            <a:extLst>
              <a:ext uri="{FF2B5EF4-FFF2-40B4-BE49-F238E27FC236}">
                <a16:creationId xmlns:a16="http://schemas.microsoft.com/office/drawing/2014/main" id="{8C621499-3DC8-DAE5-3175-4DBE5E0015BB}"/>
              </a:ext>
            </a:extLst>
          </p:cNvPr>
          <p:cNvGrpSpPr/>
          <p:nvPr/>
        </p:nvGrpSpPr>
        <p:grpSpPr>
          <a:xfrm>
            <a:off x="7523373" y="1127774"/>
            <a:ext cx="1260000" cy="216000"/>
            <a:chOff x="1194743" y="1140160"/>
            <a:chExt cx="1260000" cy="216000"/>
          </a:xfrm>
        </p:grpSpPr>
        <p:sp>
          <p:nvSpPr>
            <p:cNvPr id="16" name="Rectangle: Rounded Corners 6">
              <a:extLst>
                <a:ext uri="{FF2B5EF4-FFF2-40B4-BE49-F238E27FC236}">
                  <a16:creationId xmlns:a16="http://schemas.microsoft.com/office/drawing/2014/main" id="{766596B1-2717-6DDE-7CD7-55899D601F2C}"/>
                </a:ext>
                <a:ext uri="{C183D7F6-B498-43B3-948B-1728B52AA6E4}">
                  <adec:decorative xmlns:adec="http://schemas.microsoft.com/office/drawing/2017/decorative" val="1"/>
                </a:ext>
              </a:extLst>
            </p:cNvPr>
            <p:cNvSpPr/>
            <p:nvPr/>
          </p:nvSpPr>
          <p:spPr bwMode="auto">
            <a:xfrm>
              <a:off x="1194743" y="1140160"/>
              <a:ext cx="126000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17" name="Graphic 16">
              <a:extLst>
                <a:ext uri="{FF2B5EF4-FFF2-40B4-BE49-F238E27FC236}">
                  <a16:creationId xmlns:a16="http://schemas.microsoft.com/office/drawing/2014/main" id="{D166BF89-2A8C-D7DD-7D58-D804311D72D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41527" y="1176160"/>
              <a:ext cx="144000" cy="144000"/>
            </a:xfrm>
            <a:prstGeom prst="rect">
              <a:avLst/>
            </a:prstGeom>
          </p:spPr>
        </p:pic>
      </p:grpSp>
      <p:grpSp>
        <p:nvGrpSpPr>
          <p:cNvPr id="18" name="Group 17">
            <a:extLst>
              <a:ext uri="{FF2B5EF4-FFF2-40B4-BE49-F238E27FC236}">
                <a16:creationId xmlns:a16="http://schemas.microsoft.com/office/drawing/2014/main" id="{BE577682-C66F-5EAC-857A-99C89F51E95D}"/>
              </a:ext>
            </a:extLst>
          </p:cNvPr>
          <p:cNvGrpSpPr/>
          <p:nvPr/>
        </p:nvGrpSpPr>
        <p:grpSpPr>
          <a:xfrm>
            <a:off x="8868697" y="1127774"/>
            <a:ext cx="1450784" cy="216000"/>
            <a:chOff x="1194743" y="1140160"/>
            <a:chExt cx="1450784" cy="216000"/>
          </a:xfrm>
        </p:grpSpPr>
        <p:sp>
          <p:nvSpPr>
            <p:cNvPr id="19" name="Rectangle: Rounded Corners 6">
              <a:extLst>
                <a:ext uri="{FF2B5EF4-FFF2-40B4-BE49-F238E27FC236}">
                  <a16:creationId xmlns:a16="http://schemas.microsoft.com/office/drawing/2014/main" id="{951ECBFD-248D-9185-64DB-9D1096A892FE}"/>
                </a:ext>
                <a:ext uri="{C183D7F6-B498-43B3-948B-1728B52AA6E4}">
                  <adec:decorative xmlns:adec="http://schemas.microsoft.com/office/drawing/2017/decorative" val="1"/>
                </a:ext>
              </a:extLst>
            </p:cNvPr>
            <p:cNvSpPr/>
            <p:nvPr/>
          </p:nvSpPr>
          <p:spPr bwMode="auto">
            <a:xfrm>
              <a:off x="1194743" y="1140160"/>
              <a:ext cx="1450784"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20" name="Graphic 19">
              <a:extLst>
                <a:ext uri="{FF2B5EF4-FFF2-40B4-BE49-F238E27FC236}">
                  <a16:creationId xmlns:a16="http://schemas.microsoft.com/office/drawing/2014/main" id="{AD83F4C4-A1F3-435E-54D6-39A9C20700D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41527" y="1176160"/>
              <a:ext cx="144000" cy="144000"/>
            </a:xfrm>
            <a:prstGeom prst="rect">
              <a:avLst/>
            </a:prstGeom>
          </p:spPr>
        </p:pic>
      </p:grpSp>
      <p:sp>
        <p:nvSpPr>
          <p:cNvPr id="42" name="Graphic 2">
            <a:hlinkClick r:id="rId13"/>
            <a:extLst>
              <a:ext uri="{FF2B5EF4-FFF2-40B4-BE49-F238E27FC236}">
                <a16:creationId xmlns:a16="http://schemas.microsoft.com/office/drawing/2014/main" id="{996899FB-610D-D327-9F0C-2685001A484B}"/>
              </a:ext>
            </a:extLst>
          </p:cNvPr>
          <p:cNvSpPr/>
          <p:nvPr/>
        </p:nvSpPr>
        <p:spPr>
          <a:xfrm>
            <a:off x="4522173" y="417502"/>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Text Placeholder 44">
            <a:extLst>
              <a:ext uri="{FF2B5EF4-FFF2-40B4-BE49-F238E27FC236}">
                <a16:creationId xmlns:a16="http://schemas.microsoft.com/office/drawing/2014/main" id="{E2681B4A-E999-62B4-938C-0D4BEF7AB067}"/>
              </a:ext>
            </a:extLst>
          </p:cNvPr>
          <p:cNvSpPr txBox="1">
            <a:spLocks/>
          </p:cNvSpPr>
          <p:nvPr/>
        </p:nvSpPr>
        <p:spPr>
          <a:xfrm>
            <a:off x="676286" y="6540500"/>
            <a:ext cx="9597418" cy="21544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4"/>
              </a:rPr>
              <a:t>copilot.microsoft.com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Copilot mobile app, or the Copilot app in Teams, and set toggle to “Work”.</a:t>
            </a:r>
            <a:endPar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Copilot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4"/>
              </a:rPr>
              <a:t>copilot.microsoft.com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 the Microsoft Copilot mobile app and set toggle to “Web”.</a:t>
            </a:r>
          </a:p>
        </p:txBody>
      </p:sp>
    </p:spTree>
    <p:extLst>
      <p:ext uri="{BB962C8B-B14F-4D97-AF65-F5344CB8AC3E}">
        <p14:creationId xmlns:p14="http://schemas.microsoft.com/office/powerpoint/2010/main" val="40211876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56695F04-38E7-4F17-0051-3C10C3FC6757}"/>
              </a:ext>
            </a:extLst>
          </p:cNvPr>
          <p:cNvSpPr>
            <a:spLocks noGrp="1"/>
          </p:cNvSpPr>
          <p:nvPr>
            <p:ph type="title"/>
          </p:nvPr>
        </p:nvSpPr>
        <p:spPr/>
        <p:txBody>
          <a:bodyPr/>
          <a:lstStyle/>
          <a:p>
            <a:r>
              <a:rPr lang="en-US" dirty="0">
                <a:solidFill>
                  <a:srgbClr val="0078D4"/>
                </a:solidFill>
                <a:cs typeface="Segoe UI"/>
              </a:rPr>
              <a:t>Sales | </a:t>
            </a:r>
            <a:r>
              <a:rPr lang="en-US" dirty="0">
                <a:cs typeface="Segoe UI"/>
              </a:rPr>
              <a:t>Targeted prospecting</a:t>
            </a:r>
            <a:br>
              <a:rPr lang="en-US" dirty="0"/>
            </a:br>
            <a:r>
              <a:rPr lang="en-US" dirty="0">
                <a:cs typeface="Segoe UI"/>
              </a:rPr>
              <a:t> </a:t>
            </a:r>
            <a:endParaRPr lang="en-US" i="1" dirty="0"/>
          </a:p>
        </p:txBody>
      </p:sp>
      <p:sp>
        <p:nvSpPr>
          <p:cNvPr id="2" name="Text Placeholder 44">
            <a:extLst>
              <a:ext uri="{FF2B5EF4-FFF2-40B4-BE49-F238E27FC236}">
                <a16:creationId xmlns:a16="http://schemas.microsoft.com/office/drawing/2014/main" id="{D4837311-F4F1-8102-13D6-00785076D83F}"/>
              </a:ext>
            </a:extLst>
          </p:cNvPr>
          <p:cNvSpPr>
            <a:spLocks noGrp="1"/>
          </p:cNvSpPr>
          <p:nvPr>
            <p:ph type="body" sz="quarter" idx="10"/>
          </p:nvPr>
        </p:nvSpPr>
        <p:spPr/>
        <p:txBody>
          <a:bodyPr/>
          <a:lstStyle/>
          <a:p>
            <a:r>
              <a:rPr lang="en-US" baseline="30000" dirty="0"/>
              <a:t>1</a:t>
            </a:r>
            <a:r>
              <a:rPr lang="en-US" dirty="0"/>
              <a:t>Access Copilot at Copilot.Microsoft.com or from the Windows taskbar or Edge browser and set toggle to “Web”.</a:t>
            </a:r>
          </a:p>
          <a:p>
            <a:r>
              <a:rPr lang="en-US" baseline="30000" dirty="0"/>
              <a:t>2</a:t>
            </a:r>
            <a:r>
              <a:rPr lang="en-US" dirty="0"/>
              <a:t>Access Copilot at Copilot.Microsoft.com, from the Windows taskbar or Edge browser, or in the Copilot app in Teams, and set toggle to “Work”.</a:t>
            </a:r>
          </a:p>
        </p:txBody>
      </p:sp>
      <p:sp>
        <p:nvSpPr>
          <p:cNvPr id="47" name="Text Placeholder 46">
            <a:extLst>
              <a:ext uri="{FF2B5EF4-FFF2-40B4-BE49-F238E27FC236}">
                <a16:creationId xmlns:a16="http://schemas.microsoft.com/office/drawing/2014/main" id="{25C6A80E-03C3-0B6C-5612-BC25FA09D96E}"/>
              </a:ext>
            </a:extLst>
          </p:cNvPr>
          <p:cNvSpPr>
            <a:spLocks noGrp="1"/>
          </p:cNvSpPr>
          <p:nvPr>
            <p:ph type="body" sz="quarter" idx="11"/>
          </p:nvPr>
        </p:nvSpPr>
        <p:spPr/>
        <p:txBody>
          <a:bodyPr/>
          <a:lstStyle/>
          <a:p>
            <a:r>
              <a:rPr lang="en-US" dirty="0"/>
              <a:t>1. Get sales context</a:t>
            </a:r>
          </a:p>
        </p:txBody>
      </p:sp>
      <p:sp>
        <p:nvSpPr>
          <p:cNvPr id="49" name="Text Placeholder 48">
            <a:extLst>
              <a:ext uri="{FF2B5EF4-FFF2-40B4-BE49-F238E27FC236}">
                <a16:creationId xmlns:a16="http://schemas.microsoft.com/office/drawing/2014/main" id="{267AC7D5-9ECA-0608-7B54-2E2EF2C73C41}"/>
              </a:ext>
            </a:extLst>
          </p:cNvPr>
          <p:cNvSpPr>
            <a:spLocks noGrp="1"/>
          </p:cNvSpPr>
          <p:nvPr>
            <p:ph type="body" sz="quarter" idx="13"/>
          </p:nvPr>
        </p:nvSpPr>
        <p:spPr/>
        <p:txBody>
          <a:bodyPr/>
          <a:lstStyle/>
          <a:p>
            <a:r>
              <a:rPr lang="en-US" dirty="0"/>
              <a:t>2. Update your CRM</a:t>
            </a:r>
          </a:p>
        </p:txBody>
      </p:sp>
      <p:sp>
        <p:nvSpPr>
          <p:cNvPr id="50" name="Text Placeholder 49">
            <a:extLst>
              <a:ext uri="{FF2B5EF4-FFF2-40B4-BE49-F238E27FC236}">
                <a16:creationId xmlns:a16="http://schemas.microsoft.com/office/drawing/2014/main" id="{6886A6A0-75A7-5E5E-079B-251E7BAFE213}"/>
              </a:ext>
            </a:extLst>
          </p:cNvPr>
          <p:cNvSpPr>
            <a:spLocks noGrp="1"/>
          </p:cNvSpPr>
          <p:nvPr>
            <p:ph type="body" sz="quarter" idx="14"/>
          </p:nvPr>
        </p:nvSpPr>
        <p:spPr/>
        <p:txBody>
          <a:bodyPr/>
          <a:lstStyle/>
          <a:p>
            <a:r>
              <a:rPr lang="en-US" dirty="0"/>
              <a:t>4. Conduct meaningful engagements</a:t>
            </a:r>
          </a:p>
        </p:txBody>
      </p:sp>
      <p:sp>
        <p:nvSpPr>
          <p:cNvPr id="51" name="Text Placeholder 50">
            <a:extLst>
              <a:ext uri="{FF2B5EF4-FFF2-40B4-BE49-F238E27FC236}">
                <a16:creationId xmlns:a16="http://schemas.microsoft.com/office/drawing/2014/main" id="{C6DE1B6C-78F9-8DF8-FCDC-EF3B090A8B0F}"/>
              </a:ext>
            </a:extLst>
          </p:cNvPr>
          <p:cNvSpPr>
            <a:spLocks noGrp="1"/>
          </p:cNvSpPr>
          <p:nvPr>
            <p:ph type="body" sz="quarter" idx="15"/>
          </p:nvPr>
        </p:nvSpPr>
        <p:spPr/>
        <p:txBody>
          <a:bodyPr/>
          <a:lstStyle/>
          <a:p>
            <a:r>
              <a:rPr lang="en-US" dirty="0"/>
              <a:t>3. Score leads and prioritize</a:t>
            </a:r>
          </a:p>
        </p:txBody>
      </p:sp>
      <p:sp>
        <p:nvSpPr>
          <p:cNvPr id="52" name="Text Placeholder 51">
            <a:extLst>
              <a:ext uri="{FF2B5EF4-FFF2-40B4-BE49-F238E27FC236}">
                <a16:creationId xmlns:a16="http://schemas.microsoft.com/office/drawing/2014/main" id="{720259ED-0B37-4F8F-352D-8E9D99570C4F}"/>
              </a:ext>
            </a:extLst>
          </p:cNvPr>
          <p:cNvSpPr>
            <a:spLocks noGrp="1"/>
          </p:cNvSpPr>
          <p:nvPr>
            <p:ph type="body" sz="quarter" idx="16"/>
          </p:nvPr>
        </p:nvSpPr>
        <p:spPr/>
        <p:txBody>
          <a:bodyPr/>
          <a:lstStyle/>
          <a:p>
            <a:r>
              <a:rPr lang="en-US" dirty="0"/>
              <a:t>3. Nurture leads and opportunities</a:t>
            </a:r>
          </a:p>
        </p:txBody>
      </p:sp>
      <p:sp>
        <p:nvSpPr>
          <p:cNvPr id="53" name="Text Placeholder 52">
            <a:extLst>
              <a:ext uri="{FF2B5EF4-FFF2-40B4-BE49-F238E27FC236}">
                <a16:creationId xmlns:a16="http://schemas.microsoft.com/office/drawing/2014/main" id="{B69CFE6A-9716-3917-04C1-B68EF4CCE157}"/>
              </a:ext>
            </a:extLst>
          </p:cNvPr>
          <p:cNvSpPr>
            <a:spLocks noGrp="1"/>
          </p:cNvSpPr>
          <p:nvPr>
            <p:ph type="body" sz="quarter" idx="17"/>
          </p:nvPr>
        </p:nvSpPr>
        <p:spPr/>
        <p:txBody>
          <a:bodyPr/>
          <a:lstStyle/>
          <a:p>
            <a:r>
              <a:rPr lang="en-US" dirty="0"/>
              <a:t>Copilot for Sales </a:t>
            </a:r>
            <a:r>
              <a:rPr lang="en-US" sz="900" i="1" dirty="0"/>
              <a:t>(includes Copilot for Microsoft 365)</a:t>
            </a:r>
            <a:endParaRPr lang="en-US" sz="900" noProof="0" dirty="0"/>
          </a:p>
        </p:txBody>
      </p:sp>
      <p:sp>
        <p:nvSpPr>
          <p:cNvPr id="54" name="Text Placeholder 53">
            <a:extLst>
              <a:ext uri="{FF2B5EF4-FFF2-40B4-BE49-F238E27FC236}">
                <a16:creationId xmlns:a16="http://schemas.microsoft.com/office/drawing/2014/main" id="{3FC40283-FC5F-4B42-C8CD-654B3EAE6A9A}"/>
              </a:ext>
            </a:extLst>
          </p:cNvPr>
          <p:cNvSpPr>
            <a:spLocks noGrp="1"/>
          </p:cNvSpPr>
          <p:nvPr>
            <p:ph type="body" sz="quarter" idx="18"/>
          </p:nvPr>
        </p:nvSpPr>
        <p:spPr/>
        <p:txBody>
          <a:bodyPr>
            <a:normAutofit/>
          </a:bodyPr>
          <a:lstStyle/>
          <a:p>
            <a:r>
              <a:rPr lang="en-US" dirty="0"/>
              <a:t>Use Copilot in Outlook an email from a potential customer. With Copilot for Sales it can include context from your CRM system.</a:t>
            </a:r>
          </a:p>
        </p:txBody>
      </p:sp>
      <p:sp>
        <p:nvSpPr>
          <p:cNvPr id="55" name="Text Placeholder 54">
            <a:extLst>
              <a:ext uri="{FF2B5EF4-FFF2-40B4-BE49-F238E27FC236}">
                <a16:creationId xmlns:a16="http://schemas.microsoft.com/office/drawing/2014/main" id="{336E1447-7DAD-0D50-E88D-1B6CE391B956}"/>
              </a:ext>
            </a:extLst>
          </p:cNvPr>
          <p:cNvSpPr>
            <a:spLocks noGrp="1"/>
          </p:cNvSpPr>
          <p:nvPr>
            <p:ph type="body" sz="quarter" idx="19"/>
          </p:nvPr>
        </p:nvSpPr>
        <p:spPr/>
        <p:txBody>
          <a:bodyPr/>
          <a:lstStyle/>
          <a:p>
            <a:r>
              <a:rPr lang="en-US" dirty="0"/>
              <a:t>Use Copilot for Sales in Outlook to save the email to your CRM and update the CRM record.</a:t>
            </a:r>
          </a:p>
        </p:txBody>
      </p:sp>
      <p:sp>
        <p:nvSpPr>
          <p:cNvPr id="56" name="Text Placeholder 55">
            <a:extLst>
              <a:ext uri="{FF2B5EF4-FFF2-40B4-BE49-F238E27FC236}">
                <a16:creationId xmlns:a16="http://schemas.microsoft.com/office/drawing/2014/main" id="{72B64BAF-D87F-61F3-EE9C-6C8F503084B9}"/>
              </a:ext>
            </a:extLst>
          </p:cNvPr>
          <p:cNvSpPr>
            <a:spLocks noGrp="1"/>
          </p:cNvSpPr>
          <p:nvPr>
            <p:ph type="body" sz="quarter" idx="20"/>
          </p:nvPr>
        </p:nvSpPr>
        <p:spPr/>
        <p:txBody>
          <a:bodyPr/>
          <a:lstStyle/>
          <a:p>
            <a:r>
              <a:rPr lang="en-US" dirty="0"/>
              <a:t>Extract CRM data into Excel and score leads based on propensity criteria. Use Copilot in Excel to create useful charts.</a:t>
            </a:r>
          </a:p>
        </p:txBody>
      </p:sp>
      <p:sp>
        <p:nvSpPr>
          <p:cNvPr id="57" name="Text Placeholder 56">
            <a:extLst>
              <a:ext uri="{FF2B5EF4-FFF2-40B4-BE49-F238E27FC236}">
                <a16:creationId xmlns:a16="http://schemas.microsoft.com/office/drawing/2014/main" id="{870B1D0D-83FE-C8C2-520B-962C31A89978}"/>
              </a:ext>
            </a:extLst>
          </p:cNvPr>
          <p:cNvSpPr>
            <a:spLocks noGrp="1"/>
          </p:cNvSpPr>
          <p:nvPr>
            <p:ph type="body" sz="quarter" idx="21"/>
          </p:nvPr>
        </p:nvSpPr>
        <p:spPr/>
        <p:txBody>
          <a:bodyPr/>
          <a:lstStyle/>
          <a:p>
            <a:r>
              <a:rPr lang="en-US" b="1" dirty="0"/>
              <a:t>Simplify adding items to the CRM system</a:t>
            </a:r>
            <a:r>
              <a:rPr lang="en-US" dirty="0"/>
              <a:t> to ensure a complete record of the customer engagement.</a:t>
            </a:r>
          </a:p>
        </p:txBody>
      </p:sp>
      <p:sp>
        <p:nvSpPr>
          <p:cNvPr id="58" name="Text Placeholder 57">
            <a:extLst>
              <a:ext uri="{FF2B5EF4-FFF2-40B4-BE49-F238E27FC236}">
                <a16:creationId xmlns:a16="http://schemas.microsoft.com/office/drawing/2014/main" id="{E612ECA3-1076-2610-DA97-49DBE95C02AA}"/>
              </a:ext>
            </a:extLst>
          </p:cNvPr>
          <p:cNvSpPr>
            <a:spLocks noGrp="1"/>
          </p:cNvSpPr>
          <p:nvPr>
            <p:ph type="body" sz="quarter" idx="22"/>
          </p:nvPr>
        </p:nvSpPr>
        <p:spPr>
          <a:xfrm>
            <a:off x="612472" y="5656283"/>
            <a:ext cx="2808000" cy="626701"/>
          </a:xfrm>
        </p:spPr>
        <p:txBody>
          <a:bodyPr/>
          <a:lstStyle/>
          <a:p>
            <a:r>
              <a:rPr lang="en-US" b="1" dirty="0"/>
              <a:t>Improve future sales conversations</a:t>
            </a:r>
            <a:r>
              <a:rPr lang="en-US" dirty="0"/>
              <a:t> by reviewing past sales calls, KPIs, and best practices.</a:t>
            </a:r>
            <a:endParaRPr lang="en-US" b="1" dirty="0"/>
          </a:p>
        </p:txBody>
      </p:sp>
      <p:sp>
        <p:nvSpPr>
          <p:cNvPr id="59" name="Text Placeholder 58">
            <a:extLst>
              <a:ext uri="{FF2B5EF4-FFF2-40B4-BE49-F238E27FC236}">
                <a16:creationId xmlns:a16="http://schemas.microsoft.com/office/drawing/2014/main" id="{9ABEFB2B-9F58-F520-9B13-94B207F244EA}"/>
              </a:ext>
            </a:extLst>
          </p:cNvPr>
          <p:cNvSpPr>
            <a:spLocks noGrp="1"/>
          </p:cNvSpPr>
          <p:nvPr>
            <p:ph type="body" sz="quarter" idx="23"/>
          </p:nvPr>
        </p:nvSpPr>
        <p:spPr/>
        <p:txBody>
          <a:bodyPr/>
          <a:lstStyle/>
          <a:p>
            <a:r>
              <a:rPr lang="en-US" b="1" dirty="0"/>
              <a:t>Update records in your CRM system</a:t>
            </a:r>
            <a:r>
              <a:rPr lang="en-US" dirty="0"/>
              <a:t> directly from Outlook where you’re communicating with your customer.</a:t>
            </a:r>
            <a:endParaRPr lang="en-US" b="1" dirty="0"/>
          </a:p>
        </p:txBody>
      </p:sp>
      <p:sp>
        <p:nvSpPr>
          <p:cNvPr id="60" name="Text Placeholder 59">
            <a:extLst>
              <a:ext uri="{FF2B5EF4-FFF2-40B4-BE49-F238E27FC236}">
                <a16:creationId xmlns:a16="http://schemas.microsoft.com/office/drawing/2014/main" id="{C23A0201-C904-5ED8-DCCD-DAC73699D78E}"/>
              </a:ext>
            </a:extLst>
          </p:cNvPr>
          <p:cNvSpPr>
            <a:spLocks noGrp="1"/>
          </p:cNvSpPr>
          <p:nvPr>
            <p:ph type="body" sz="quarter" idx="24"/>
          </p:nvPr>
        </p:nvSpPr>
        <p:spPr/>
        <p:txBody>
          <a:bodyPr/>
          <a:lstStyle/>
          <a:p>
            <a:r>
              <a:rPr lang="en-US" b="1" dirty="0"/>
              <a:t>Build credibility </a:t>
            </a:r>
            <a:r>
              <a:rPr lang="en-US" dirty="0"/>
              <a:t>with your customer by having the right background information and talking points while you meet.</a:t>
            </a:r>
          </a:p>
        </p:txBody>
      </p:sp>
      <p:sp>
        <p:nvSpPr>
          <p:cNvPr id="61" name="Text Placeholder 60">
            <a:extLst>
              <a:ext uri="{FF2B5EF4-FFF2-40B4-BE49-F238E27FC236}">
                <a16:creationId xmlns:a16="http://schemas.microsoft.com/office/drawing/2014/main" id="{611126FF-054E-32B2-5843-B18735CEC03A}"/>
              </a:ext>
            </a:extLst>
          </p:cNvPr>
          <p:cNvSpPr>
            <a:spLocks noGrp="1"/>
          </p:cNvSpPr>
          <p:nvPr>
            <p:ph type="body" sz="quarter" idx="25"/>
          </p:nvPr>
        </p:nvSpPr>
        <p:spPr/>
        <p:txBody>
          <a:bodyPr/>
          <a:lstStyle/>
          <a:p>
            <a:r>
              <a:rPr lang="en-US" b="1" dirty="0"/>
              <a:t>Scoring and prioritizing leads </a:t>
            </a:r>
            <a:r>
              <a:rPr lang="en-US" dirty="0"/>
              <a:t>help focus efforts on the most promising prospects, improving the efficiency of the sales process.</a:t>
            </a:r>
          </a:p>
        </p:txBody>
      </p:sp>
      <p:sp>
        <p:nvSpPr>
          <p:cNvPr id="83" name="Text Placeholder 82">
            <a:extLst>
              <a:ext uri="{FF2B5EF4-FFF2-40B4-BE49-F238E27FC236}">
                <a16:creationId xmlns:a16="http://schemas.microsoft.com/office/drawing/2014/main" id="{4A009307-F489-4D3B-DFDE-F3016CF1C6A5}"/>
              </a:ext>
            </a:extLst>
          </p:cNvPr>
          <p:cNvSpPr>
            <a:spLocks noGrp="1"/>
          </p:cNvSpPr>
          <p:nvPr>
            <p:ph type="body" sz="quarter" idx="26"/>
          </p:nvPr>
        </p:nvSpPr>
        <p:spPr/>
        <p:txBody>
          <a:bodyPr/>
          <a:lstStyle/>
          <a:p>
            <a:r>
              <a:rPr lang="en-US" b="1" dirty="0"/>
              <a:t>Personalized messages </a:t>
            </a:r>
            <a:r>
              <a:rPr lang="en-US" dirty="0"/>
              <a:t>increase the likelihood of engagement, making leads feel valued and understood.</a:t>
            </a:r>
          </a:p>
        </p:txBody>
      </p:sp>
      <p:sp>
        <p:nvSpPr>
          <p:cNvPr id="85" name="Text Placeholder 84">
            <a:extLst>
              <a:ext uri="{FF2B5EF4-FFF2-40B4-BE49-F238E27FC236}">
                <a16:creationId xmlns:a16="http://schemas.microsoft.com/office/drawing/2014/main" id="{8FF0578C-9606-4A5E-E20F-DEB7E6F7D726}"/>
              </a:ext>
            </a:extLst>
          </p:cNvPr>
          <p:cNvSpPr>
            <a:spLocks noGrp="1"/>
          </p:cNvSpPr>
          <p:nvPr>
            <p:ph type="body" sz="quarter" idx="28"/>
          </p:nvPr>
        </p:nvSpPr>
        <p:spPr/>
        <p:txBody>
          <a:bodyPr/>
          <a:lstStyle/>
          <a:p>
            <a:r>
              <a:rPr lang="en-US" dirty="0"/>
              <a:t>Set up a call to follow up on prospect. In the Teams meeting, use Copilot for Sales to provide talking points and sales insights from your CRM system. </a:t>
            </a:r>
          </a:p>
        </p:txBody>
      </p:sp>
      <p:sp>
        <p:nvSpPr>
          <p:cNvPr id="86" name="Text Placeholder 85">
            <a:extLst>
              <a:ext uri="{FF2B5EF4-FFF2-40B4-BE49-F238E27FC236}">
                <a16:creationId xmlns:a16="http://schemas.microsoft.com/office/drawing/2014/main" id="{B4BE515B-C4F1-B027-DC42-2406647CFE89}"/>
              </a:ext>
            </a:extLst>
          </p:cNvPr>
          <p:cNvSpPr>
            <a:spLocks noGrp="1"/>
          </p:cNvSpPr>
          <p:nvPr>
            <p:ph type="body" sz="quarter" idx="29"/>
          </p:nvPr>
        </p:nvSpPr>
        <p:spPr>
          <a:xfrm>
            <a:off x="7511481" y="4488366"/>
            <a:ext cx="2656390" cy="722137"/>
          </a:xfrm>
        </p:spPr>
        <p:txBody>
          <a:bodyPr>
            <a:normAutofit/>
          </a:bodyPr>
          <a:lstStyle/>
          <a:p>
            <a:r>
              <a:rPr lang="en-US" dirty="0"/>
              <a:t>In Outlook, prompt Copilot for Sales to create personalized outreach messages tailored to the interests and needs of each high-priority lead and opportunity.</a:t>
            </a:r>
          </a:p>
        </p:txBody>
      </p:sp>
      <p:sp>
        <p:nvSpPr>
          <p:cNvPr id="87" name="Text Placeholder 86">
            <a:extLst>
              <a:ext uri="{FF2B5EF4-FFF2-40B4-BE49-F238E27FC236}">
                <a16:creationId xmlns:a16="http://schemas.microsoft.com/office/drawing/2014/main" id="{E9B1AD38-F92B-9ACB-7307-63B184829C5A}"/>
              </a:ext>
            </a:extLst>
          </p:cNvPr>
          <p:cNvSpPr>
            <a:spLocks noGrp="1"/>
          </p:cNvSpPr>
          <p:nvPr>
            <p:ph type="body" sz="quarter" idx="30"/>
          </p:nvPr>
        </p:nvSpPr>
        <p:spPr/>
        <p:txBody>
          <a:bodyPr/>
          <a:lstStyle/>
          <a:p>
            <a:r>
              <a:rPr lang="en-US" dirty="0"/>
              <a:t>Get Started</a:t>
            </a:r>
          </a:p>
        </p:txBody>
      </p:sp>
      <p:sp>
        <p:nvSpPr>
          <p:cNvPr id="6" name="Text Placeholder 5">
            <a:extLst>
              <a:ext uri="{FF2B5EF4-FFF2-40B4-BE49-F238E27FC236}">
                <a16:creationId xmlns:a16="http://schemas.microsoft.com/office/drawing/2014/main" id="{A3AC12DE-B975-38BB-6E15-B1EBC3F4B17B}"/>
              </a:ext>
            </a:extLst>
          </p:cNvPr>
          <p:cNvSpPr>
            <a:spLocks noGrp="1"/>
          </p:cNvSpPr>
          <p:nvPr>
            <p:ph type="body" sz="quarter" idx="38"/>
          </p:nvPr>
        </p:nvSpPr>
        <p:spPr>
          <a:solidFill>
            <a:srgbClr val="0070C0"/>
          </a:solidFill>
        </p:spPr>
        <p:txBody>
          <a:bodyPr/>
          <a:lstStyle/>
          <a:p>
            <a:endParaRPr lang="en-US" dirty="0"/>
          </a:p>
        </p:txBody>
      </p:sp>
      <p:sp>
        <p:nvSpPr>
          <p:cNvPr id="7" name="Text Placeholder 6">
            <a:extLst>
              <a:ext uri="{FF2B5EF4-FFF2-40B4-BE49-F238E27FC236}">
                <a16:creationId xmlns:a16="http://schemas.microsoft.com/office/drawing/2014/main" id="{1982CD83-9D64-8952-3CF3-ADE9FAEC9007}"/>
              </a:ext>
            </a:extLst>
          </p:cNvPr>
          <p:cNvSpPr>
            <a:spLocks noGrp="1"/>
          </p:cNvSpPr>
          <p:nvPr>
            <p:ph type="body" sz="quarter" idx="39"/>
          </p:nvPr>
        </p:nvSpPr>
        <p:spPr/>
        <p:txBody>
          <a:bodyPr/>
          <a:lstStyle/>
          <a:p>
            <a:endParaRPr lang="en-US" dirty="0"/>
          </a:p>
        </p:txBody>
      </p:sp>
      <p:sp>
        <p:nvSpPr>
          <p:cNvPr id="8" name="Text Placeholder 7">
            <a:extLst>
              <a:ext uri="{FF2B5EF4-FFF2-40B4-BE49-F238E27FC236}">
                <a16:creationId xmlns:a16="http://schemas.microsoft.com/office/drawing/2014/main" id="{7C6D5ECB-BB07-E28A-D209-EC7BAB822DBC}"/>
              </a:ext>
            </a:extLst>
          </p:cNvPr>
          <p:cNvSpPr>
            <a:spLocks noGrp="1"/>
          </p:cNvSpPr>
          <p:nvPr>
            <p:ph type="body" sz="quarter" idx="40"/>
          </p:nvPr>
        </p:nvSpPr>
        <p:spPr/>
        <p:txBody>
          <a:bodyPr/>
          <a:lstStyle/>
          <a:p>
            <a:endParaRPr lang="en-US" dirty="0"/>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8" y="1132756"/>
            <a:ext cx="1554480" cy="216000"/>
            <a:chOff x="1198144" y="862657"/>
            <a:chExt cx="1554480" cy="216000"/>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155448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Opportunities pursued</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4929" y="898657"/>
              <a:ext cx="144000" cy="144000"/>
            </a:xfrm>
            <a:prstGeom prst="rect">
              <a:avLst/>
            </a:prstGeom>
          </p:spPr>
        </p:pic>
      </p:grpSp>
      <p:grpSp>
        <p:nvGrpSpPr>
          <p:cNvPr id="27" name="Group 26">
            <a:extLst>
              <a:ext uri="{FF2B5EF4-FFF2-40B4-BE49-F238E27FC236}">
                <a16:creationId xmlns:a16="http://schemas.microsoft.com/office/drawing/2014/main" id="{5E2FC3A4-1E31-473A-906F-6FEBA5E0E735}"/>
              </a:ext>
            </a:extLst>
          </p:cNvPr>
          <p:cNvGrpSpPr/>
          <p:nvPr/>
        </p:nvGrpSpPr>
        <p:grpSpPr>
          <a:xfrm>
            <a:off x="3260661" y="1132756"/>
            <a:ext cx="914400" cy="216000"/>
            <a:chOff x="2707850" y="862657"/>
            <a:chExt cx="914400" cy="216000"/>
          </a:xfrm>
        </p:grpSpPr>
        <p:sp>
          <p:nvSpPr>
            <p:cNvPr id="28" name="Rectangle: Rounded Corners 6">
              <a:extLst>
                <a:ext uri="{FF2B5EF4-FFF2-40B4-BE49-F238E27FC236}">
                  <a16:creationId xmlns:a16="http://schemas.microsoft.com/office/drawing/2014/main" id="{25ABDAF4-1178-57B0-36C5-4B83F8AAE3C7}"/>
                </a:ext>
                <a:ext uri="{C183D7F6-B498-43B3-948B-1728B52AA6E4}">
                  <adec:decorative xmlns:adec="http://schemas.microsoft.com/office/drawing/2017/decorative" val="1"/>
                </a:ext>
              </a:extLst>
            </p:cNvPr>
            <p:cNvSpPr/>
            <p:nvPr/>
          </p:nvSpPr>
          <p:spPr bwMode="auto">
            <a:xfrm>
              <a:off x="2707850" y="862657"/>
              <a:ext cx="9144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29" name="Graphic 28">
              <a:extLst>
                <a:ext uri="{FF2B5EF4-FFF2-40B4-BE49-F238E27FC236}">
                  <a16:creationId xmlns:a16="http://schemas.microsoft.com/office/drawing/2014/main" id="{64B40C2D-E6B0-44ED-2636-52ED008C5B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54635"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4" name="Group 33">
            <a:extLst>
              <a:ext uri="{FF2B5EF4-FFF2-40B4-BE49-F238E27FC236}">
                <a16:creationId xmlns:a16="http://schemas.microsoft.com/office/drawing/2014/main" id="{02DB5643-4EDF-5AA4-0CFC-F468613B6ADD}"/>
              </a:ext>
            </a:extLst>
          </p:cNvPr>
          <p:cNvGrpSpPr/>
          <p:nvPr/>
        </p:nvGrpSpPr>
        <p:grpSpPr>
          <a:xfrm>
            <a:off x="7523373" y="1127774"/>
            <a:ext cx="1188720" cy="216000"/>
            <a:chOff x="1194743" y="1140160"/>
            <a:chExt cx="1188720" cy="216000"/>
          </a:xfrm>
        </p:grpSpPr>
        <p:sp>
          <p:nvSpPr>
            <p:cNvPr id="35" name="Rectangle: Rounded Corners 6">
              <a:extLst>
                <a:ext uri="{FF2B5EF4-FFF2-40B4-BE49-F238E27FC236}">
                  <a16:creationId xmlns:a16="http://schemas.microsoft.com/office/drawing/2014/main" id="{4C1BE2AB-2F1E-286E-07D7-7D8E23ADECEA}"/>
                </a:ext>
                <a:ext uri="{C183D7F6-B498-43B3-948B-1728B52AA6E4}">
                  <adec:decorative xmlns:adec="http://schemas.microsoft.com/office/drawing/2017/decorative" val="1"/>
                </a:ext>
              </a:extLst>
            </p:cNvPr>
            <p:cNvSpPr/>
            <p:nvPr/>
          </p:nvSpPr>
          <p:spPr bwMode="auto">
            <a:xfrm>
              <a:off x="1194743" y="1140160"/>
              <a:ext cx="118872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36" name="Graphic 35">
              <a:extLst>
                <a:ext uri="{FF2B5EF4-FFF2-40B4-BE49-F238E27FC236}">
                  <a16:creationId xmlns:a16="http://schemas.microsoft.com/office/drawing/2014/main" id="{4BF516A6-94E8-D81E-8335-52C5D6BA75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1527" y="1176160"/>
              <a:ext cx="144000" cy="144000"/>
            </a:xfrm>
            <a:prstGeom prst="rect">
              <a:avLst/>
            </a:prstGeom>
          </p:spPr>
        </p:pic>
      </p:grpSp>
      <p:grpSp>
        <p:nvGrpSpPr>
          <p:cNvPr id="37" name="Group 36">
            <a:extLst>
              <a:ext uri="{FF2B5EF4-FFF2-40B4-BE49-F238E27FC236}">
                <a16:creationId xmlns:a16="http://schemas.microsoft.com/office/drawing/2014/main" id="{2F3589D2-4FAC-5E72-970D-75473C3B4B6F}"/>
              </a:ext>
            </a:extLst>
          </p:cNvPr>
          <p:cNvGrpSpPr/>
          <p:nvPr/>
        </p:nvGrpSpPr>
        <p:grpSpPr>
          <a:xfrm>
            <a:off x="8811547" y="1127774"/>
            <a:ext cx="1463040" cy="216000"/>
            <a:chOff x="1194743" y="1140160"/>
            <a:chExt cx="1463040" cy="216000"/>
          </a:xfrm>
        </p:grpSpPr>
        <p:sp>
          <p:nvSpPr>
            <p:cNvPr id="38" name="Rectangle: Rounded Corners 6">
              <a:extLst>
                <a:ext uri="{FF2B5EF4-FFF2-40B4-BE49-F238E27FC236}">
                  <a16:creationId xmlns:a16="http://schemas.microsoft.com/office/drawing/2014/main" id="{47694ED9-322C-F8E3-6D0D-F170B6469CAF}"/>
                </a:ext>
                <a:ext uri="{C183D7F6-B498-43B3-948B-1728B52AA6E4}">
                  <adec:decorative xmlns:adec="http://schemas.microsoft.com/office/drawing/2017/decorative" val="1"/>
                </a:ext>
              </a:extLst>
            </p:cNvPr>
            <p:cNvSpPr/>
            <p:nvPr/>
          </p:nvSpPr>
          <p:spPr bwMode="auto">
            <a:xfrm>
              <a:off x="1194743" y="1140160"/>
              <a:ext cx="146304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39" name="Graphic 38">
              <a:extLst>
                <a:ext uri="{FF2B5EF4-FFF2-40B4-BE49-F238E27FC236}">
                  <a16:creationId xmlns:a16="http://schemas.microsoft.com/office/drawing/2014/main" id="{CB49ED0C-8E03-502F-F821-E3B0A53344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1527" y="1176160"/>
              <a:ext cx="144000" cy="144000"/>
            </a:xfrm>
            <a:prstGeom prst="rect">
              <a:avLst/>
            </a:prstGeom>
          </p:spPr>
        </p:pic>
      </p:grpSp>
      <p:grpSp>
        <p:nvGrpSpPr>
          <p:cNvPr id="30" name="Group 29">
            <a:extLst>
              <a:ext uri="{FF2B5EF4-FFF2-40B4-BE49-F238E27FC236}">
                <a16:creationId xmlns:a16="http://schemas.microsoft.com/office/drawing/2014/main" id="{4CC5E819-E77E-9C8F-F3DD-A8AFA08A5A51}"/>
              </a:ext>
            </a:extLst>
          </p:cNvPr>
          <p:cNvGrpSpPr/>
          <p:nvPr/>
        </p:nvGrpSpPr>
        <p:grpSpPr>
          <a:xfrm>
            <a:off x="808133" y="2640635"/>
            <a:ext cx="2347189" cy="360000"/>
            <a:chOff x="808133" y="2640635"/>
            <a:chExt cx="2347189" cy="360000"/>
          </a:xfrm>
        </p:grpSpPr>
        <p:sp>
          <p:nvSpPr>
            <p:cNvPr id="17" name="TextBox 16">
              <a:extLst>
                <a:ext uri="{FF2B5EF4-FFF2-40B4-BE49-F238E27FC236}">
                  <a16:creationId xmlns:a16="http://schemas.microsoft.com/office/drawing/2014/main" id="{A981A005-9019-A134-60A3-E108D37AFA02}"/>
                </a:ext>
                <a:ext uri="{C183D7F6-B498-43B3-948B-1728B52AA6E4}">
                  <adec:decorative xmlns:adec="http://schemas.microsoft.com/office/drawing/2017/decorative" val="0"/>
                </a:ext>
              </a:extLst>
            </p:cNvPr>
            <p:cNvSpPr txBox="1"/>
            <p:nvPr/>
          </p:nvSpPr>
          <p:spPr>
            <a:xfrm>
              <a:off x="1263138" y="2682362"/>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Outlook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+Copilot for Sales</a:t>
              </a:r>
            </a:p>
          </p:txBody>
        </p:sp>
        <p:pic>
          <p:nvPicPr>
            <p:cNvPr id="21" name="Picture 20">
              <a:extLst>
                <a:ext uri="{FF2B5EF4-FFF2-40B4-BE49-F238E27FC236}">
                  <a16:creationId xmlns:a16="http://schemas.microsoft.com/office/drawing/2014/main" id="{CA24D5D9-FD26-9BCE-FAD5-F45DB91FA0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133" y="2640635"/>
              <a:ext cx="360000" cy="360000"/>
            </a:xfrm>
            <a:prstGeom prst="ellipse">
              <a:avLst/>
            </a:prstGeom>
            <a:solidFill>
              <a:srgbClr val="FFFFFF"/>
            </a:solidFill>
          </p:spPr>
        </p:pic>
      </p:grpSp>
      <p:pic>
        <p:nvPicPr>
          <p:cNvPr id="72" name="Picture 71">
            <a:extLst>
              <a:ext uri="{FF2B5EF4-FFF2-40B4-BE49-F238E27FC236}">
                <a16:creationId xmlns:a16="http://schemas.microsoft.com/office/drawing/2014/main" id="{EA8A37B3-D60D-82F1-3641-6FC9331F2FB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grpSp>
        <p:nvGrpSpPr>
          <p:cNvPr id="3" name="Group 2">
            <a:extLst>
              <a:ext uri="{FF2B5EF4-FFF2-40B4-BE49-F238E27FC236}">
                <a16:creationId xmlns:a16="http://schemas.microsoft.com/office/drawing/2014/main" id="{C2E4EDED-658C-6397-4D25-6C16D79823C5}"/>
              </a:ext>
            </a:extLst>
          </p:cNvPr>
          <p:cNvGrpSpPr/>
          <p:nvPr/>
        </p:nvGrpSpPr>
        <p:grpSpPr>
          <a:xfrm>
            <a:off x="4278245" y="2585196"/>
            <a:ext cx="2347189" cy="360000"/>
            <a:chOff x="808133" y="2640635"/>
            <a:chExt cx="2347189" cy="360000"/>
          </a:xfrm>
        </p:grpSpPr>
        <p:sp>
          <p:nvSpPr>
            <p:cNvPr id="4" name="TextBox 3">
              <a:extLst>
                <a:ext uri="{FF2B5EF4-FFF2-40B4-BE49-F238E27FC236}">
                  <a16:creationId xmlns:a16="http://schemas.microsoft.com/office/drawing/2014/main" id="{AD8E768E-7C67-E079-C5CE-FB272FA94FD6}"/>
                </a:ext>
                <a:ext uri="{C183D7F6-B498-43B3-948B-1728B52AA6E4}">
                  <adec:decorative xmlns:adec="http://schemas.microsoft.com/office/drawing/2017/decorative" val="0"/>
                </a:ext>
              </a:extLst>
            </p:cNvPr>
            <p:cNvSpPr txBox="1"/>
            <p:nvPr/>
          </p:nvSpPr>
          <p:spPr>
            <a:xfrm>
              <a:off x="1263138" y="2682362"/>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Outlook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+Copilot for Sales</a:t>
              </a:r>
            </a:p>
          </p:txBody>
        </p:sp>
        <p:pic>
          <p:nvPicPr>
            <p:cNvPr id="5" name="Picture 4">
              <a:extLst>
                <a:ext uri="{FF2B5EF4-FFF2-40B4-BE49-F238E27FC236}">
                  <a16:creationId xmlns:a16="http://schemas.microsoft.com/office/drawing/2014/main" id="{8EBBE40A-3B4B-0D72-EE90-3F436EFA97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133" y="2640635"/>
              <a:ext cx="360000" cy="360000"/>
            </a:xfrm>
            <a:prstGeom prst="ellipse">
              <a:avLst/>
            </a:prstGeom>
            <a:solidFill>
              <a:srgbClr val="FFFFFF"/>
            </a:solidFill>
          </p:spPr>
        </p:pic>
      </p:grpSp>
      <p:grpSp>
        <p:nvGrpSpPr>
          <p:cNvPr id="9" name="Group 8">
            <a:extLst>
              <a:ext uri="{FF2B5EF4-FFF2-40B4-BE49-F238E27FC236}">
                <a16:creationId xmlns:a16="http://schemas.microsoft.com/office/drawing/2014/main" id="{4E15388D-3F0C-5754-C69D-59DEA8E99949}"/>
              </a:ext>
            </a:extLst>
          </p:cNvPr>
          <p:cNvGrpSpPr/>
          <p:nvPr/>
        </p:nvGrpSpPr>
        <p:grpSpPr>
          <a:xfrm>
            <a:off x="4313553" y="5185071"/>
            <a:ext cx="2044246" cy="360000"/>
            <a:chOff x="7605625" y="5036844"/>
            <a:chExt cx="2044246" cy="360000"/>
          </a:xfrm>
        </p:grpSpPr>
        <p:sp>
          <p:nvSpPr>
            <p:cNvPr id="10" name="TextBox 9">
              <a:extLst>
                <a:ext uri="{FF2B5EF4-FFF2-40B4-BE49-F238E27FC236}">
                  <a16:creationId xmlns:a16="http://schemas.microsoft.com/office/drawing/2014/main" id="{13BDBF72-C23F-A006-B17C-B9A49C374F9D}"/>
                </a:ext>
                <a:ext uri="{C183D7F6-B498-43B3-948B-1728B52AA6E4}">
                  <adec:decorative xmlns:adec="http://schemas.microsoft.com/office/drawing/2017/decorative" val="0"/>
                </a:ext>
              </a:extLst>
            </p:cNvPr>
            <p:cNvSpPr txBox="1"/>
            <p:nvPr/>
          </p:nvSpPr>
          <p:spPr>
            <a:xfrm>
              <a:off x="8014680" y="5062956"/>
              <a:ext cx="1635191"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Teams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+Copilot For Sales</a:t>
              </a:r>
              <a:endParaRPr kumimoji="0" lang="en-US" sz="900" b="0" i="0" u="none" strike="noStrike" kern="1200" cap="none" spc="0" normalizeH="0" baseline="30000" noProof="0" dirty="0">
                <a:ln>
                  <a:noFill/>
                </a:ln>
                <a:solidFill>
                  <a:prstClr val="black"/>
                </a:solidFill>
                <a:effectLst/>
                <a:uLnTx/>
                <a:uFillTx/>
                <a:latin typeface="Segoe UI Semibold"/>
                <a:ea typeface="+mn-ea"/>
                <a:cs typeface="+mn-cs"/>
              </a:endParaRPr>
            </a:p>
          </p:txBody>
        </p:sp>
        <p:pic>
          <p:nvPicPr>
            <p:cNvPr id="11" name="Picture 10">
              <a:extLst>
                <a:ext uri="{FF2B5EF4-FFF2-40B4-BE49-F238E27FC236}">
                  <a16:creationId xmlns:a16="http://schemas.microsoft.com/office/drawing/2014/main" id="{C502D66E-573D-A28E-4A93-F1F84DBC16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5625" y="5036844"/>
              <a:ext cx="360000" cy="360000"/>
            </a:xfrm>
            <a:prstGeom prst="ellipse">
              <a:avLst/>
            </a:prstGeom>
            <a:solidFill>
              <a:srgbClr val="FFFFFF"/>
            </a:solidFill>
          </p:spPr>
        </p:pic>
      </p:grpSp>
      <p:sp>
        <p:nvSpPr>
          <p:cNvPr id="13" name="Text Placeholder 12">
            <a:extLst>
              <a:ext uri="{FF2B5EF4-FFF2-40B4-BE49-F238E27FC236}">
                <a16:creationId xmlns:a16="http://schemas.microsoft.com/office/drawing/2014/main" id="{7BE0FE3B-FFF8-5A31-722D-6865AC6932CD}"/>
              </a:ext>
            </a:extLst>
          </p:cNvPr>
          <p:cNvSpPr>
            <a:spLocks noGrp="1"/>
          </p:cNvSpPr>
          <p:nvPr>
            <p:ph type="body" sz="quarter" idx="12"/>
          </p:nvPr>
        </p:nvSpPr>
        <p:spPr/>
        <p:txBody>
          <a:bodyPr/>
          <a:lstStyle/>
          <a:p>
            <a:r>
              <a:rPr lang="en-US" dirty="0"/>
              <a:t>5. Analyze conversation</a:t>
            </a:r>
          </a:p>
        </p:txBody>
      </p:sp>
      <p:sp>
        <p:nvSpPr>
          <p:cNvPr id="15" name="Text Placeholder 14">
            <a:extLst>
              <a:ext uri="{FF2B5EF4-FFF2-40B4-BE49-F238E27FC236}">
                <a16:creationId xmlns:a16="http://schemas.microsoft.com/office/drawing/2014/main" id="{ABFE778C-9577-2A16-265A-E77B8779BD4F}"/>
              </a:ext>
            </a:extLst>
          </p:cNvPr>
          <p:cNvSpPr>
            <a:spLocks noGrp="1"/>
          </p:cNvSpPr>
          <p:nvPr>
            <p:ph type="body" sz="quarter" idx="27"/>
          </p:nvPr>
        </p:nvSpPr>
        <p:spPr/>
        <p:txBody>
          <a:bodyPr/>
          <a:lstStyle/>
          <a:p>
            <a:r>
              <a:rPr lang="en-US" dirty="0"/>
              <a:t>Review the sales meeting recap generated by Copilot for Sales in Teams. The recap includes an analysis of customer engagement, sales KPIs, and suggested action items.</a:t>
            </a:r>
          </a:p>
        </p:txBody>
      </p:sp>
      <p:grpSp>
        <p:nvGrpSpPr>
          <p:cNvPr id="16" name="Group 15">
            <a:extLst>
              <a:ext uri="{FF2B5EF4-FFF2-40B4-BE49-F238E27FC236}">
                <a16:creationId xmlns:a16="http://schemas.microsoft.com/office/drawing/2014/main" id="{96E73578-A81E-F67E-BCE6-8B5DF7D99614}"/>
              </a:ext>
            </a:extLst>
          </p:cNvPr>
          <p:cNvGrpSpPr/>
          <p:nvPr/>
        </p:nvGrpSpPr>
        <p:grpSpPr>
          <a:xfrm>
            <a:off x="947267" y="5180476"/>
            <a:ext cx="2044246" cy="360000"/>
            <a:chOff x="7605625" y="5036844"/>
            <a:chExt cx="2044246" cy="360000"/>
          </a:xfrm>
        </p:grpSpPr>
        <p:sp>
          <p:nvSpPr>
            <p:cNvPr id="22" name="TextBox 21">
              <a:extLst>
                <a:ext uri="{FF2B5EF4-FFF2-40B4-BE49-F238E27FC236}">
                  <a16:creationId xmlns:a16="http://schemas.microsoft.com/office/drawing/2014/main" id="{C6679DE9-7C8E-F3A3-64E8-703AA23C768C}"/>
                </a:ext>
                <a:ext uri="{C183D7F6-B498-43B3-948B-1728B52AA6E4}">
                  <adec:decorative xmlns:adec="http://schemas.microsoft.com/office/drawing/2017/decorative" val="0"/>
                </a:ext>
              </a:extLst>
            </p:cNvPr>
            <p:cNvSpPr txBox="1"/>
            <p:nvPr/>
          </p:nvSpPr>
          <p:spPr>
            <a:xfrm>
              <a:off x="8014680" y="5062956"/>
              <a:ext cx="1635191"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Teams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+Copilot For Sales</a:t>
              </a:r>
              <a:endParaRPr kumimoji="0" lang="en-US" sz="900" b="0" i="0" u="none" strike="noStrike" kern="1200" cap="none" spc="0" normalizeH="0" baseline="30000" noProof="0" dirty="0">
                <a:ln>
                  <a:noFill/>
                </a:ln>
                <a:solidFill>
                  <a:prstClr val="black"/>
                </a:solidFill>
                <a:effectLst/>
                <a:uLnTx/>
                <a:uFillTx/>
                <a:latin typeface="Segoe UI Semibold"/>
                <a:ea typeface="+mn-ea"/>
                <a:cs typeface="+mn-cs"/>
              </a:endParaRPr>
            </a:p>
          </p:txBody>
        </p:sp>
        <p:pic>
          <p:nvPicPr>
            <p:cNvPr id="40" name="Picture 39">
              <a:extLst>
                <a:ext uri="{FF2B5EF4-FFF2-40B4-BE49-F238E27FC236}">
                  <a16:creationId xmlns:a16="http://schemas.microsoft.com/office/drawing/2014/main" id="{33C12CC2-4DAB-E581-7EE8-C59EA7A80E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5625" y="5036844"/>
              <a:ext cx="360000" cy="360000"/>
            </a:xfrm>
            <a:prstGeom prst="ellipse">
              <a:avLst/>
            </a:prstGeom>
            <a:solidFill>
              <a:srgbClr val="FFFFFF"/>
            </a:solidFill>
          </p:spPr>
        </p:pic>
      </p:grpSp>
      <p:grpSp>
        <p:nvGrpSpPr>
          <p:cNvPr id="41" name="Group 40">
            <a:extLst>
              <a:ext uri="{FF2B5EF4-FFF2-40B4-BE49-F238E27FC236}">
                <a16:creationId xmlns:a16="http://schemas.microsoft.com/office/drawing/2014/main" id="{4545A44B-3B4A-7D56-1B91-4910A3BDCE0D}"/>
              </a:ext>
            </a:extLst>
          </p:cNvPr>
          <p:cNvGrpSpPr/>
          <p:nvPr/>
        </p:nvGrpSpPr>
        <p:grpSpPr>
          <a:xfrm>
            <a:off x="7828736" y="5175398"/>
            <a:ext cx="2347189" cy="360000"/>
            <a:chOff x="808133" y="2640635"/>
            <a:chExt cx="2347189" cy="360000"/>
          </a:xfrm>
        </p:grpSpPr>
        <p:sp>
          <p:nvSpPr>
            <p:cNvPr id="43" name="TextBox 42">
              <a:extLst>
                <a:ext uri="{FF2B5EF4-FFF2-40B4-BE49-F238E27FC236}">
                  <a16:creationId xmlns:a16="http://schemas.microsoft.com/office/drawing/2014/main" id="{C2525418-EA8B-BEE9-2794-61E3010092E8}"/>
                </a:ext>
                <a:ext uri="{C183D7F6-B498-43B3-948B-1728B52AA6E4}">
                  <adec:decorative xmlns:adec="http://schemas.microsoft.com/office/drawing/2017/decorative" val="0"/>
                </a:ext>
              </a:extLst>
            </p:cNvPr>
            <p:cNvSpPr txBox="1"/>
            <p:nvPr/>
          </p:nvSpPr>
          <p:spPr>
            <a:xfrm>
              <a:off x="1263138" y="2682362"/>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Outlook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+Copilot for Sales</a:t>
              </a:r>
            </a:p>
          </p:txBody>
        </p:sp>
        <p:pic>
          <p:nvPicPr>
            <p:cNvPr id="44" name="Picture 43">
              <a:extLst>
                <a:ext uri="{FF2B5EF4-FFF2-40B4-BE49-F238E27FC236}">
                  <a16:creationId xmlns:a16="http://schemas.microsoft.com/office/drawing/2014/main" id="{2DC0F31F-35A9-2249-79D3-BD65F6E18B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133" y="2640635"/>
              <a:ext cx="360000" cy="360000"/>
            </a:xfrm>
            <a:prstGeom prst="ellipse">
              <a:avLst/>
            </a:prstGeom>
            <a:solidFill>
              <a:srgbClr val="FFFFFF"/>
            </a:solidFill>
          </p:spPr>
        </p:pic>
      </p:grpSp>
      <p:grpSp>
        <p:nvGrpSpPr>
          <p:cNvPr id="12" name="Group 11">
            <a:extLst>
              <a:ext uri="{FF2B5EF4-FFF2-40B4-BE49-F238E27FC236}">
                <a16:creationId xmlns:a16="http://schemas.microsoft.com/office/drawing/2014/main" id="{EEA679DD-3E49-6EA9-4284-1A6CE3EE623E}"/>
              </a:ext>
            </a:extLst>
          </p:cNvPr>
          <p:cNvGrpSpPr/>
          <p:nvPr/>
        </p:nvGrpSpPr>
        <p:grpSpPr>
          <a:xfrm>
            <a:off x="7805912" y="2626513"/>
            <a:ext cx="2361959" cy="360000"/>
            <a:chOff x="577439" y="3137252"/>
            <a:chExt cx="2361959" cy="360000"/>
          </a:xfrm>
        </p:grpSpPr>
        <p:pic>
          <p:nvPicPr>
            <p:cNvPr id="14" name="Picture 13">
              <a:extLst>
                <a:ext uri="{FF2B5EF4-FFF2-40B4-BE49-F238E27FC236}">
                  <a16:creationId xmlns:a16="http://schemas.microsoft.com/office/drawing/2014/main" id="{6433BE1E-13BF-265C-913A-E1F65C8EA7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439" y="3137252"/>
              <a:ext cx="360000" cy="360000"/>
            </a:xfrm>
            <a:prstGeom prst="ellipse">
              <a:avLst/>
            </a:prstGeom>
            <a:solidFill>
              <a:schemeClr val="bg1"/>
            </a:solidFill>
          </p:spPr>
        </p:pic>
        <p:sp>
          <p:nvSpPr>
            <p:cNvPr id="18" name="TextBox 17">
              <a:extLst>
                <a:ext uri="{FF2B5EF4-FFF2-40B4-BE49-F238E27FC236}">
                  <a16:creationId xmlns:a16="http://schemas.microsoft.com/office/drawing/2014/main" id="{FDF87C7F-1FD6-70A5-295B-0D5373A1C7E4}"/>
                </a:ext>
                <a:ext uri="{C183D7F6-B498-43B3-948B-1728B52AA6E4}">
                  <adec:decorative xmlns:adec="http://schemas.microsoft.com/office/drawing/2017/decorative" val="0"/>
                </a:ext>
              </a:extLst>
            </p:cNvPr>
            <p:cNvSpPr txBox="1"/>
            <p:nvPr/>
          </p:nvSpPr>
          <p:spPr>
            <a:xfrm>
              <a:off x="1047214" y="3232614"/>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Excel</a:t>
              </a:r>
              <a:endParaRPr kumimoji="0" lang="en-US" sz="1100" b="0" i="0" u="none" strike="noStrike" kern="1200" cap="none" spc="0" normalizeH="0" baseline="30000" noProof="0" dirty="0">
                <a:ln>
                  <a:noFill/>
                </a:ln>
                <a:solidFill>
                  <a:prstClr val="black"/>
                </a:solidFill>
                <a:effectLst/>
                <a:uLnTx/>
                <a:uFillTx/>
                <a:latin typeface="Segoe UI Semibold"/>
                <a:ea typeface="+mn-ea"/>
                <a:cs typeface="+mn-cs"/>
              </a:endParaRPr>
            </a:p>
          </p:txBody>
        </p:sp>
      </p:grpSp>
    </p:spTree>
    <p:extLst>
      <p:ext uri="{BB962C8B-B14F-4D97-AF65-F5344CB8AC3E}">
        <p14:creationId xmlns:p14="http://schemas.microsoft.com/office/powerpoint/2010/main" val="7974197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56695F04-38E7-4F17-0051-3C10C3FC6757}"/>
              </a:ext>
            </a:extLst>
          </p:cNvPr>
          <p:cNvSpPr>
            <a:spLocks noGrp="1"/>
          </p:cNvSpPr>
          <p:nvPr>
            <p:ph type="title"/>
          </p:nvPr>
        </p:nvSpPr>
        <p:spPr/>
        <p:txBody>
          <a:bodyPr/>
          <a:lstStyle/>
          <a:p>
            <a:r>
              <a:rPr lang="en-US" dirty="0">
                <a:solidFill>
                  <a:srgbClr val="0078D4"/>
                </a:solidFill>
              </a:rPr>
              <a:t>Sales | </a:t>
            </a:r>
            <a:r>
              <a:rPr lang="en-US" dirty="0"/>
              <a:t>Create personalized offers</a:t>
            </a:r>
            <a:endParaRPr lang="en-US" sz="1600" i="1" dirty="0"/>
          </a:p>
        </p:txBody>
      </p:sp>
      <p:sp>
        <p:nvSpPr>
          <p:cNvPr id="2" name="Text Placeholder 44">
            <a:extLst>
              <a:ext uri="{FF2B5EF4-FFF2-40B4-BE49-F238E27FC236}">
                <a16:creationId xmlns:a16="http://schemas.microsoft.com/office/drawing/2014/main" id="{CA26E2B3-6D8E-952F-BD7E-C321B1C04B3A}"/>
              </a:ext>
            </a:extLst>
          </p:cNvPr>
          <p:cNvSpPr>
            <a:spLocks noGrp="1"/>
          </p:cNvSpPr>
          <p:nvPr>
            <p:ph type="body" sz="quarter" idx="10"/>
          </p:nvPr>
        </p:nvSpPr>
        <p:spPr/>
        <p:txBody>
          <a:bodyPr/>
          <a:lstStyle/>
          <a:p>
            <a:r>
              <a:rPr lang="en-US" baseline="30000" dirty="0"/>
              <a:t>1</a:t>
            </a:r>
            <a:r>
              <a:rPr lang="en-US" dirty="0"/>
              <a:t>Access Copilot at Copilot.Microsoft.com or from the Windows taskbar or Edge browser and set toggle to “Web”.</a:t>
            </a:r>
          </a:p>
          <a:p>
            <a:r>
              <a:rPr lang="en-US" baseline="30000" dirty="0"/>
              <a:t>2</a:t>
            </a:r>
            <a:r>
              <a:rPr lang="en-US" dirty="0"/>
              <a:t>Access Copilot at Copilot.Microsoft.com, from the Windows taskbar or Edge browser, or in the Copilot app in Teams, and set toggle to “Work”.</a:t>
            </a:r>
          </a:p>
        </p:txBody>
      </p:sp>
      <p:sp>
        <p:nvSpPr>
          <p:cNvPr id="47" name="Text Placeholder 46">
            <a:extLst>
              <a:ext uri="{FF2B5EF4-FFF2-40B4-BE49-F238E27FC236}">
                <a16:creationId xmlns:a16="http://schemas.microsoft.com/office/drawing/2014/main" id="{25C6A80E-03C3-0B6C-5612-BC25FA09D96E}"/>
              </a:ext>
            </a:extLst>
          </p:cNvPr>
          <p:cNvSpPr>
            <a:spLocks noGrp="1"/>
          </p:cNvSpPr>
          <p:nvPr>
            <p:ph type="body" sz="quarter" idx="11"/>
          </p:nvPr>
        </p:nvSpPr>
        <p:spPr/>
        <p:txBody>
          <a:bodyPr/>
          <a:lstStyle/>
          <a:p>
            <a:r>
              <a:rPr lang="en-US" dirty="0"/>
              <a:t>1. Analyze customer goals</a:t>
            </a:r>
          </a:p>
        </p:txBody>
      </p:sp>
      <p:sp>
        <p:nvSpPr>
          <p:cNvPr id="48" name="Text Placeholder 47">
            <a:extLst>
              <a:ext uri="{FF2B5EF4-FFF2-40B4-BE49-F238E27FC236}">
                <a16:creationId xmlns:a16="http://schemas.microsoft.com/office/drawing/2014/main" id="{603451CE-C1AC-1DBF-79CA-4E645A5B0DBC}"/>
              </a:ext>
            </a:extLst>
          </p:cNvPr>
          <p:cNvSpPr>
            <a:spLocks noGrp="1"/>
          </p:cNvSpPr>
          <p:nvPr>
            <p:ph type="body" sz="quarter" idx="12"/>
          </p:nvPr>
        </p:nvSpPr>
        <p:spPr/>
        <p:txBody>
          <a:bodyPr/>
          <a:lstStyle/>
          <a:p>
            <a:r>
              <a:rPr lang="en-US" dirty="0"/>
              <a:t>6. Close the deal</a:t>
            </a:r>
          </a:p>
        </p:txBody>
      </p:sp>
      <p:sp>
        <p:nvSpPr>
          <p:cNvPr id="49" name="Text Placeholder 48">
            <a:extLst>
              <a:ext uri="{FF2B5EF4-FFF2-40B4-BE49-F238E27FC236}">
                <a16:creationId xmlns:a16="http://schemas.microsoft.com/office/drawing/2014/main" id="{267AC7D5-9ECA-0608-7B54-2E2EF2C73C41}"/>
              </a:ext>
            </a:extLst>
          </p:cNvPr>
          <p:cNvSpPr>
            <a:spLocks noGrp="1"/>
          </p:cNvSpPr>
          <p:nvPr>
            <p:ph type="body" sz="quarter" idx="13"/>
          </p:nvPr>
        </p:nvSpPr>
        <p:spPr/>
        <p:txBody>
          <a:bodyPr/>
          <a:lstStyle/>
          <a:p>
            <a:r>
              <a:rPr lang="en-US" dirty="0"/>
              <a:t>2. Draft personalized offers</a:t>
            </a:r>
          </a:p>
        </p:txBody>
      </p:sp>
      <p:sp>
        <p:nvSpPr>
          <p:cNvPr id="50" name="Text Placeholder 49">
            <a:extLst>
              <a:ext uri="{FF2B5EF4-FFF2-40B4-BE49-F238E27FC236}">
                <a16:creationId xmlns:a16="http://schemas.microsoft.com/office/drawing/2014/main" id="{6886A6A0-75A7-5E5E-079B-251E7BAFE213}"/>
              </a:ext>
            </a:extLst>
          </p:cNvPr>
          <p:cNvSpPr>
            <a:spLocks noGrp="1"/>
          </p:cNvSpPr>
          <p:nvPr>
            <p:ph type="body" sz="quarter" idx="14"/>
          </p:nvPr>
        </p:nvSpPr>
        <p:spPr/>
        <p:txBody>
          <a:bodyPr/>
          <a:lstStyle/>
          <a:p>
            <a:r>
              <a:rPr lang="en-US" dirty="0"/>
              <a:t>5. Finalize the offer</a:t>
            </a:r>
          </a:p>
        </p:txBody>
      </p:sp>
      <p:sp>
        <p:nvSpPr>
          <p:cNvPr id="51" name="Text Placeholder 50">
            <a:extLst>
              <a:ext uri="{FF2B5EF4-FFF2-40B4-BE49-F238E27FC236}">
                <a16:creationId xmlns:a16="http://schemas.microsoft.com/office/drawing/2014/main" id="{C6DE1B6C-78F9-8DF8-FCDC-EF3B090A8B0F}"/>
              </a:ext>
            </a:extLst>
          </p:cNvPr>
          <p:cNvSpPr>
            <a:spLocks noGrp="1"/>
          </p:cNvSpPr>
          <p:nvPr>
            <p:ph type="body" sz="quarter" idx="15"/>
          </p:nvPr>
        </p:nvSpPr>
        <p:spPr/>
        <p:txBody>
          <a:bodyPr/>
          <a:lstStyle/>
          <a:p>
            <a:r>
              <a:rPr lang="en-US" dirty="0"/>
              <a:t>3. Optimize deal terms</a:t>
            </a:r>
          </a:p>
        </p:txBody>
      </p:sp>
      <p:sp>
        <p:nvSpPr>
          <p:cNvPr id="52" name="Text Placeholder 51">
            <a:extLst>
              <a:ext uri="{FF2B5EF4-FFF2-40B4-BE49-F238E27FC236}">
                <a16:creationId xmlns:a16="http://schemas.microsoft.com/office/drawing/2014/main" id="{720259ED-0B37-4F8F-352D-8E9D99570C4F}"/>
              </a:ext>
            </a:extLst>
          </p:cNvPr>
          <p:cNvSpPr>
            <a:spLocks noGrp="1"/>
          </p:cNvSpPr>
          <p:nvPr>
            <p:ph type="body" sz="quarter" idx="16"/>
          </p:nvPr>
        </p:nvSpPr>
        <p:spPr/>
        <p:txBody>
          <a:bodyPr/>
          <a:lstStyle/>
          <a:p>
            <a:r>
              <a:rPr lang="en-US" dirty="0"/>
              <a:t>4. Simulate negotiation scenarios</a:t>
            </a:r>
          </a:p>
        </p:txBody>
      </p:sp>
      <p:sp>
        <p:nvSpPr>
          <p:cNvPr id="53" name="Text Placeholder 52">
            <a:extLst>
              <a:ext uri="{FF2B5EF4-FFF2-40B4-BE49-F238E27FC236}">
                <a16:creationId xmlns:a16="http://schemas.microsoft.com/office/drawing/2014/main" id="{B69CFE6A-9716-3917-04C1-B68EF4CCE157}"/>
              </a:ext>
            </a:extLst>
          </p:cNvPr>
          <p:cNvSpPr>
            <a:spLocks noGrp="1"/>
          </p:cNvSpPr>
          <p:nvPr>
            <p:ph type="body" sz="quarter" idx="17"/>
          </p:nvPr>
        </p:nvSpPr>
        <p:spPr/>
        <p:txBody>
          <a:bodyPr/>
          <a:lstStyle/>
          <a:p>
            <a:r>
              <a:rPr lang="en-US" dirty="0"/>
              <a:t>Copilot for Microsoft 365</a:t>
            </a:r>
            <a:endParaRPr lang="en-US" noProof="0" dirty="0"/>
          </a:p>
        </p:txBody>
      </p:sp>
      <p:sp>
        <p:nvSpPr>
          <p:cNvPr id="54" name="Text Placeholder 53">
            <a:extLst>
              <a:ext uri="{FF2B5EF4-FFF2-40B4-BE49-F238E27FC236}">
                <a16:creationId xmlns:a16="http://schemas.microsoft.com/office/drawing/2014/main" id="{3FC40283-FC5F-4B42-C8CD-654B3EAE6A9A}"/>
              </a:ext>
            </a:extLst>
          </p:cNvPr>
          <p:cNvSpPr>
            <a:spLocks noGrp="1"/>
          </p:cNvSpPr>
          <p:nvPr>
            <p:ph type="body" sz="quarter" idx="18"/>
          </p:nvPr>
        </p:nvSpPr>
        <p:spPr/>
        <p:txBody>
          <a:bodyPr/>
          <a:lstStyle/>
          <a:p>
            <a:r>
              <a:rPr lang="en-US" dirty="0"/>
              <a:t>Use Copilot</a:t>
            </a:r>
            <a:r>
              <a:rPr lang="en-US" baseline="30000" dirty="0"/>
              <a:t>2</a:t>
            </a:r>
            <a:r>
              <a:rPr lang="en-US" dirty="0"/>
              <a:t> to review recent email threads, previous meeting notes, and public information to understand the customer's objectives and priorities.</a:t>
            </a:r>
          </a:p>
        </p:txBody>
      </p:sp>
      <p:sp>
        <p:nvSpPr>
          <p:cNvPr id="55" name="Text Placeholder 54">
            <a:extLst>
              <a:ext uri="{FF2B5EF4-FFF2-40B4-BE49-F238E27FC236}">
                <a16:creationId xmlns:a16="http://schemas.microsoft.com/office/drawing/2014/main" id="{336E1447-7DAD-0D50-E88D-1B6CE391B956}"/>
              </a:ext>
            </a:extLst>
          </p:cNvPr>
          <p:cNvSpPr>
            <a:spLocks noGrp="1"/>
          </p:cNvSpPr>
          <p:nvPr>
            <p:ph type="body" sz="quarter" idx="19"/>
          </p:nvPr>
        </p:nvSpPr>
        <p:spPr/>
        <p:txBody>
          <a:bodyPr/>
          <a:lstStyle/>
          <a:p>
            <a:r>
              <a:rPr lang="en-US" dirty="0"/>
              <a:t>Ask Copilot in Word to draft tailored offers that align with the customer's goals and the insights gathered from the analysis.</a:t>
            </a:r>
          </a:p>
        </p:txBody>
      </p:sp>
      <p:sp>
        <p:nvSpPr>
          <p:cNvPr id="56" name="Text Placeholder 55">
            <a:extLst>
              <a:ext uri="{FF2B5EF4-FFF2-40B4-BE49-F238E27FC236}">
                <a16:creationId xmlns:a16="http://schemas.microsoft.com/office/drawing/2014/main" id="{72B64BAF-D87F-61F3-EE9C-6C8F503084B9}"/>
              </a:ext>
            </a:extLst>
          </p:cNvPr>
          <p:cNvSpPr>
            <a:spLocks noGrp="1"/>
          </p:cNvSpPr>
          <p:nvPr>
            <p:ph type="body" sz="quarter" idx="20"/>
          </p:nvPr>
        </p:nvSpPr>
        <p:spPr/>
        <p:txBody>
          <a:bodyPr/>
          <a:lstStyle/>
          <a:p>
            <a:r>
              <a:rPr lang="en-US" dirty="0"/>
              <a:t>Based on customer objectives, ask Copilot</a:t>
            </a:r>
            <a:r>
              <a:rPr lang="en-US" baseline="30000" dirty="0"/>
              <a:t>2</a:t>
            </a:r>
            <a:r>
              <a:rPr lang="en-US" dirty="0"/>
              <a:t> to recommend several options for deal terms to speed deal closure.</a:t>
            </a:r>
          </a:p>
        </p:txBody>
      </p:sp>
      <p:sp>
        <p:nvSpPr>
          <p:cNvPr id="57" name="Text Placeholder 56">
            <a:extLst>
              <a:ext uri="{FF2B5EF4-FFF2-40B4-BE49-F238E27FC236}">
                <a16:creationId xmlns:a16="http://schemas.microsoft.com/office/drawing/2014/main" id="{870B1D0D-83FE-C8C2-520B-962C31A89978}"/>
              </a:ext>
            </a:extLst>
          </p:cNvPr>
          <p:cNvSpPr>
            <a:spLocks noGrp="1"/>
          </p:cNvSpPr>
          <p:nvPr>
            <p:ph type="body" sz="quarter" idx="21"/>
          </p:nvPr>
        </p:nvSpPr>
        <p:spPr/>
        <p:txBody>
          <a:bodyPr/>
          <a:lstStyle/>
          <a:p>
            <a:r>
              <a:rPr lang="en-US" b="1" dirty="0"/>
              <a:t>Build a comprehensive understanding </a:t>
            </a:r>
            <a:r>
              <a:rPr lang="en-US" dirty="0"/>
              <a:t>of what the customer aims to achieve, which is crucial for crafting a compelling offer.</a:t>
            </a:r>
          </a:p>
        </p:txBody>
      </p:sp>
      <p:sp>
        <p:nvSpPr>
          <p:cNvPr id="58" name="Text Placeholder 57">
            <a:extLst>
              <a:ext uri="{FF2B5EF4-FFF2-40B4-BE49-F238E27FC236}">
                <a16:creationId xmlns:a16="http://schemas.microsoft.com/office/drawing/2014/main" id="{E612ECA3-1076-2610-DA97-49DBE95C02AA}"/>
              </a:ext>
            </a:extLst>
          </p:cNvPr>
          <p:cNvSpPr>
            <a:spLocks noGrp="1"/>
          </p:cNvSpPr>
          <p:nvPr>
            <p:ph type="body" sz="quarter" idx="22"/>
          </p:nvPr>
        </p:nvSpPr>
        <p:spPr/>
        <p:txBody>
          <a:bodyPr/>
          <a:lstStyle/>
          <a:p>
            <a:r>
              <a:rPr lang="en-US" b="1" dirty="0"/>
              <a:t>During the final negotiation</a:t>
            </a:r>
            <a:r>
              <a:rPr lang="en-US" dirty="0"/>
              <a:t>, Copilot provides support with up-to-date insights, helping to close the deal on favorable terms.</a:t>
            </a:r>
          </a:p>
        </p:txBody>
      </p:sp>
      <p:sp>
        <p:nvSpPr>
          <p:cNvPr id="59" name="Text Placeholder 58">
            <a:extLst>
              <a:ext uri="{FF2B5EF4-FFF2-40B4-BE49-F238E27FC236}">
                <a16:creationId xmlns:a16="http://schemas.microsoft.com/office/drawing/2014/main" id="{9ABEFB2B-9F58-F520-9B13-94B207F244EA}"/>
              </a:ext>
            </a:extLst>
          </p:cNvPr>
          <p:cNvSpPr>
            <a:spLocks noGrp="1"/>
          </p:cNvSpPr>
          <p:nvPr>
            <p:ph type="body" sz="quarter" idx="23"/>
          </p:nvPr>
        </p:nvSpPr>
        <p:spPr/>
        <p:txBody>
          <a:bodyPr/>
          <a:lstStyle/>
          <a:p>
            <a:r>
              <a:rPr lang="en-US" b="1" dirty="0"/>
              <a:t>Use the insights gained </a:t>
            </a:r>
            <a:r>
              <a:rPr lang="en-US" dirty="0"/>
              <a:t>to draft offers that are highly personalized, increasing the likelihood of acceptance.</a:t>
            </a:r>
          </a:p>
        </p:txBody>
      </p:sp>
      <p:sp>
        <p:nvSpPr>
          <p:cNvPr id="60" name="Text Placeholder 59">
            <a:extLst>
              <a:ext uri="{FF2B5EF4-FFF2-40B4-BE49-F238E27FC236}">
                <a16:creationId xmlns:a16="http://schemas.microsoft.com/office/drawing/2014/main" id="{C23A0201-C904-5ED8-DCCD-DAC73699D78E}"/>
              </a:ext>
            </a:extLst>
          </p:cNvPr>
          <p:cNvSpPr>
            <a:spLocks noGrp="1"/>
          </p:cNvSpPr>
          <p:nvPr>
            <p:ph type="body" sz="quarter" idx="24"/>
          </p:nvPr>
        </p:nvSpPr>
        <p:spPr/>
        <p:txBody>
          <a:bodyPr/>
          <a:lstStyle/>
          <a:p>
            <a:r>
              <a:rPr lang="en-US" b="1" dirty="0"/>
              <a:t>Ensure that the offer is clear, comprehensive, and ready for presentation</a:t>
            </a:r>
            <a:r>
              <a:rPr lang="en-US" dirty="0"/>
              <a:t>, minimizing the risk of misunderstandings.</a:t>
            </a:r>
          </a:p>
        </p:txBody>
      </p:sp>
      <p:sp>
        <p:nvSpPr>
          <p:cNvPr id="61" name="Text Placeholder 60">
            <a:extLst>
              <a:ext uri="{FF2B5EF4-FFF2-40B4-BE49-F238E27FC236}">
                <a16:creationId xmlns:a16="http://schemas.microsoft.com/office/drawing/2014/main" id="{611126FF-054E-32B2-5843-B18735CEC03A}"/>
              </a:ext>
            </a:extLst>
          </p:cNvPr>
          <p:cNvSpPr>
            <a:spLocks noGrp="1"/>
          </p:cNvSpPr>
          <p:nvPr>
            <p:ph type="body" sz="quarter" idx="25"/>
          </p:nvPr>
        </p:nvSpPr>
        <p:spPr/>
        <p:txBody>
          <a:bodyPr/>
          <a:lstStyle/>
          <a:p>
            <a:r>
              <a:rPr lang="en-US" b="1" dirty="0"/>
              <a:t>Suggest deal terms </a:t>
            </a:r>
            <a:r>
              <a:rPr lang="en-US" dirty="0"/>
              <a:t>that are beneficial for both parties, considering both the customer's needs and your business objectives.</a:t>
            </a:r>
          </a:p>
        </p:txBody>
      </p:sp>
      <p:sp>
        <p:nvSpPr>
          <p:cNvPr id="83" name="Text Placeholder 82">
            <a:extLst>
              <a:ext uri="{FF2B5EF4-FFF2-40B4-BE49-F238E27FC236}">
                <a16:creationId xmlns:a16="http://schemas.microsoft.com/office/drawing/2014/main" id="{4A009307-F489-4D3B-DFDE-F3016CF1C6A5}"/>
              </a:ext>
            </a:extLst>
          </p:cNvPr>
          <p:cNvSpPr>
            <a:spLocks noGrp="1"/>
          </p:cNvSpPr>
          <p:nvPr>
            <p:ph type="body" sz="quarter" idx="26"/>
          </p:nvPr>
        </p:nvSpPr>
        <p:spPr/>
        <p:txBody>
          <a:bodyPr>
            <a:noAutofit/>
          </a:bodyPr>
          <a:lstStyle/>
          <a:p>
            <a:r>
              <a:rPr lang="en-US" b="1" dirty="0"/>
              <a:t>Lead to better outcomes </a:t>
            </a:r>
            <a:r>
              <a:rPr lang="en-US" dirty="0"/>
              <a:t>by anticipating and planning for potential objections.</a:t>
            </a:r>
          </a:p>
        </p:txBody>
      </p:sp>
      <p:sp>
        <p:nvSpPr>
          <p:cNvPr id="84" name="Text Placeholder 83">
            <a:extLst>
              <a:ext uri="{FF2B5EF4-FFF2-40B4-BE49-F238E27FC236}">
                <a16:creationId xmlns:a16="http://schemas.microsoft.com/office/drawing/2014/main" id="{A111F9EA-EAEA-1211-B8D6-462C33F9555C}"/>
              </a:ext>
            </a:extLst>
          </p:cNvPr>
          <p:cNvSpPr>
            <a:spLocks noGrp="1"/>
          </p:cNvSpPr>
          <p:nvPr>
            <p:ph type="body" sz="quarter" idx="27"/>
          </p:nvPr>
        </p:nvSpPr>
        <p:spPr/>
        <p:txBody>
          <a:bodyPr/>
          <a:lstStyle/>
          <a:p>
            <a:r>
              <a:rPr lang="en-US" dirty="0"/>
              <a:t>Use Copilot in Teams to assist in the final negotiation phase, providing suggested talking points and recording action items.</a:t>
            </a:r>
          </a:p>
        </p:txBody>
      </p:sp>
      <p:sp>
        <p:nvSpPr>
          <p:cNvPr id="85" name="Text Placeholder 84">
            <a:extLst>
              <a:ext uri="{FF2B5EF4-FFF2-40B4-BE49-F238E27FC236}">
                <a16:creationId xmlns:a16="http://schemas.microsoft.com/office/drawing/2014/main" id="{8FF0578C-9606-4A5E-E20F-DEB7E6F7D726}"/>
              </a:ext>
            </a:extLst>
          </p:cNvPr>
          <p:cNvSpPr>
            <a:spLocks noGrp="1"/>
          </p:cNvSpPr>
          <p:nvPr>
            <p:ph type="body" sz="quarter" idx="28"/>
          </p:nvPr>
        </p:nvSpPr>
        <p:spPr/>
        <p:txBody>
          <a:bodyPr/>
          <a:lstStyle/>
          <a:p>
            <a:r>
              <a:rPr lang="en-US" dirty="0"/>
              <a:t>Ask Copilot in Word to refine the offer details, ensuring clarity and addressing any potential concerns the customer might have.</a:t>
            </a:r>
          </a:p>
        </p:txBody>
      </p:sp>
      <p:sp>
        <p:nvSpPr>
          <p:cNvPr id="86" name="Text Placeholder 85">
            <a:extLst>
              <a:ext uri="{FF2B5EF4-FFF2-40B4-BE49-F238E27FC236}">
                <a16:creationId xmlns:a16="http://schemas.microsoft.com/office/drawing/2014/main" id="{B4BE515B-C4F1-B027-DC42-2406647CFE89}"/>
              </a:ext>
            </a:extLst>
          </p:cNvPr>
          <p:cNvSpPr>
            <a:spLocks noGrp="1"/>
          </p:cNvSpPr>
          <p:nvPr>
            <p:ph type="body" sz="quarter" idx="29"/>
          </p:nvPr>
        </p:nvSpPr>
        <p:spPr/>
        <p:txBody>
          <a:bodyPr/>
          <a:lstStyle/>
          <a:p>
            <a:r>
              <a:rPr lang="en-US" dirty="0"/>
              <a:t>Utilize Copilot</a:t>
            </a:r>
            <a:r>
              <a:rPr lang="en-US" baseline="30000" dirty="0"/>
              <a:t>2</a:t>
            </a:r>
            <a:r>
              <a:rPr lang="en-US" dirty="0"/>
              <a:t> to create potential negotiation scenarios, helping to prepare for various customer responses.</a:t>
            </a:r>
          </a:p>
        </p:txBody>
      </p:sp>
      <p:sp>
        <p:nvSpPr>
          <p:cNvPr id="87" name="Text Placeholder 86">
            <a:extLst>
              <a:ext uri="{FF2B5EF4-FFF2-40B4-BE49-F238E27FC236}">
                <a16:creationId xmlns:a16="http://schemas.microsoft.com/office/drawing/2014/main" id="{E9B1AD38-F92B-9ACB-7307-63B184829C5A}"/>
              </a:ext>
            </a:extLst>
          </p:cNvPr>
          <p:cNvSpPr>
            <a:spLocks noGrp="1"/>
          </p:cNvSpPr>
          <p:nvPr>
            <p:ph type="body" sz="quarter" idx="30"/>
          </p:nvPr>
        </p:nvSpPr>
        <p:spPr/>
        <p:txBody>
          <a:bodyPr/>
          <a:lstStyle/>
          <a:p>
            <a:r>
              <a:rPr lang="en-US" dirty="0"/>
              <a:t>Get Started</a:t>
            </a:r>
          </a:p>
        </p:txBody>
      </p:sp>
      <p:sp>
        <p:nvSpPr>
          <p:cNvPr id="12" name="Text Placeholder 11">
            <a:extLst>
              <a:ext uri="{FF2B5EF4-FFF2-40B4-BE49-F238E27FC236}">
                <a16:creationId xmlns:a16="http://schemas.microsoft.com/office/drawing/2014/main" id="{703085E9-E97F-1B50-6333-AE5CF8D88853}"/>
              </a:ext>
            </a:extLst>
          </p:cNvPr>
          <p:cNvSpPr>
            <a:spLocks noGrp="1"/>
          </p:cNvSpPr>
          <p:nvPr>
            <p:ph type="body" sz="quarter" idx="38"/>
          </p:nvPr>
        </p:nvSpPr>
        <p:spPr>
          <a:solidFill>
            <a:srgbClr val="0078D4"/>
          </a:solidFill>
        </p:spPr>
        <p:txBody>
          <a:bodyPr/>
          <a:lstStyle/>
          <a:p>
            <a:endParaRPr lang="en-US" dirty="0"/>
          </a:p>
        </p:txBody>
      </p:sp>
      <p:sp>
        <p:nvSpPr>
          <p:cNvPr id="14" name="Text Placeholder 13">
            <a:extLst>
              <a:ext uri="{FF2B5EF4-FFF2-40B4-BE49-F238E27FC236}">
                <a16:creationId xmlns:a16="http://schemas.microsoft.com/office/drawing/2014/main" id="{9CB04282-F28D-B6EC-2D02-D8DB7BE1B1CF}"/>
              </a:ext>
            </a:extLst>
          </p:cNvPr>
          <p:cNvSpPr>
            <a:spLocks noGrp="1"/>
          </p:cNvSpPr>
          <p:nvPr>
            <p:ph type="body" sz="quarter" idx="39"/>
          </p:nvPr>
        </p:nvSpPr>
        <p:spPr/>
        <p:txBody>
          <a:bodyPr/>
          <a:lstStyle/>
          <a:p>
            <a:endParaRPr lang="en-US" dirty="0"/>
          </a:p>
        </p:txBody>
      </p:sp>
      <p:sp>
        <p:nvSpPr>
          <p:cNvPr id="41" name="Text Placeholder 40">
            <a:extLst>
              <a:ext uri="{FF2B5EF4-FFF2-40B4-BE49-F238E27FC236}">
                <a16:creationId xmlns:a16="http://schemas.microsoft.com/office/drawing/2014/main" id="{A2EE02FD-7603-15B2-0C5C-8F9B3333FA99}"/>
              </a:ext>
            </a:extLst>
          </p:cNvPr>
          <p:cNvSpPr>
            <a:spLocks noGrp="1"/>
          </p:cNvSpPr>
          <p:nvPr>
            <p:ph type="body" sz="quarter" idx="40"/>
          </p:nvPr>
        </p:nvSpPr>
        <p:spPr/>
        <p:txBody>
          <a:bodyPr/>
          <a:lstStyle/>
          <a:p>
            <a:endParaRPr lang="en-US" dirty="0"/>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8" y="1132756"/>
            <a:ext cx="914400" cy="216000"/>
            <a:chOff x="1198144" y="862657"/>
            <a:chExt cx="914400" cy="216000"/>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9144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4929" y="898657"/>
              <a:ext cx="144000" cy="144000"/>
            </a:xfrm>
            <a:prstGeom prst="rect">
              <a:avLst/>
            </a:prstGeom>
          </p:spPr>
        </p:pic>
      </p:grpSp>
      <p:grpSp>
        <p:nvGrpSpPr>
          <p:cNvPr id="27" name="Group 26">
            <a:extLst>
              <a:ext uri="{FF2B5EF4-FFF2-40B4-BE49-F238E27FC236}">
                <a16:creationId xmlns:a16="http://schemas.microsoft.com/office/drawing/2014/main" id="{5E2FC3A4-1E31-473A-906F-6FEBA5E0E735}"/>
              </a:ext>
            </a:extLst>
          </p:cNvPr>
          <p:cNvGrpSpPr/>
          <p:nvPr/>
        </p:nvGrpSpPr>
        <p:grpSpPr>
          <a:xfrm>
            <a:off x="2629131" y="1132756"/>
            <a:ext cx="1280160" cy="216000"/>
            <a:chOff x="2707850" y="862657"/>
            <a:chExt cx="1280160" cy="216000"/>
          </a:xfrm>
        </p:grpSpPr>
        <p:sp>
          <p:nvSpPr>
            <p:cNvPr id="28" name="Rectangle: Rounded Corners 6">
              <a:extLst>
                <a:ext uri="{FF2B5EF4-FFF2-40B4-BE49-F238E27FC236}">
                  <a16:creationId xmlns:a16="http://schemas.microsoft.com/office/drawing/2014/main" id="{25ABDAF4-1178-57B0-36C5-4B83F8AAE3C7}"/>
                </a:ext>
                <a:ext uri="{C183D7F6-B498-43B3-948B-1728B52AA6E4}">
                  <adec:decorative xmlns:adec="http://schemas.microsoft.com/office/drawing/2017/decorative" val="1"/>
                </a:ext>
              </a:extLst>
            </p:cNvPr>
            <p:cNvSpPr/>
            <p:nvPr/>
          </p:nvSpPr>
          <p:spPr bwMode="auto">
            <a:xfrm>
              <a:off x="2707850" y="862657"/>
              <a:ext cx="128016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Revenue per sale</a:t>
              </a:r>
            </a:p>
          </p:txBody>
        </p:sp>
        <p:pic>
          <p:nvPicPr>
            <p:cNvPr id="29" name="Graphic 28">
              <a:extLst>
                <a:ext uri="{FF2B5EF4-FFF2-40B4-BE49-F238E27FC236}">
                  <a16:creationId xmlns:a16="http://schemas.microsoft.com/office/drawing/2014/main" id="{64B40C2D-E6B0-44ED-2636-52ED008C5B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54635" y="898657"/>
              <a:ext cx="144000" cy="144000"/>
            </a:xfrm>
            <a:prstGeom prst="rect">
              <a:avLst/>
            </a:prstGeom>
          </p:spPr>
        </p:pic>
      </p:grpSp>
      <p:grpSp>
        <p:nvGrpSpPr>
          <p:cNvPr id="30" name="Group 29">
            <a:extLst>
              <a:ext uri="{FF2B5EF4-FFF2-40B4-BE49-F238E27FC236}">
                <a16:creationId xmlns:a16="http://schemas.microsoft.com/office/drawing/2014/main" id="{438D29EB-9608-5B80-E250-46640E189535}"/>
              </a:ext>
            </a:extLst>
          </p:cNvPr>
          <p:cNvGrpSpPr/>
          <p:nvPr/>
        </p:nvGrpSpPr>
        <p:grpSpPr>
          <a:xfrm>
            <a:off x="3999694" y="1132756"/>
            <a:ext cx="1371600" cy="216000"/>
            <a:chOff x="4582885" y="862657"/>
            <a:chExt cx="1371600" cy="216000"/>
          </a:xfrm>
        </p:grpSpPr>
        <p:sp>
          <p:nvSpPr>
            <p:cNvPr id="31" name="Rectangle: Rounded Corners 6">
              <a:extLst>
                <a:ext uri="{FF2B5EF4-FFF2-40B4-BE49-F238E27FC236}">
                  <a16:creationId xmlns:a16="http://schemas.microsoft.com/office/drawing/2014/main" id="{57C8E7E1-A14B-E4C7-1770-E2C4A7674245}"/>
                </a:ext>
                <a:ext uri="{C183D7F6-B498-43B3-948B-1728B52AA6E4}">
                  <adec:decorative xmlns:adec="http://schemas.microsoft.com/office/drawing/2017/decorative" val="1"/>
                </a:ext>
              </a:extLst>
            </p:cNvPr>
            <p:cNvSpPr/>
            <p:nvPr/>
          </p:nvSpPr>
          <p:spPr bwMode="auto">
            <a:xfrm>
              <a:off x="4582885" y="862657"/>
              <a:ext cx="13716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Customer retention</a:t>
              </a:r>
            </a:p>
          </p:txBody>
        </p:sp>
        <p:pic>
          <p:nvPicPr>
            <p:cNvPr id="32" name="Graphic 31">
              <a:extLst>
                <a:ext uri="{FF2B5EF4-FFF2-40B4-BE49-F238E27FC236}">
                  <a16:creationId xmlns:a16="http://schemas.microsoft.com/office/drawing/2014/main" id="{2B852AF1-D360-C625-BB49-D0B4622755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9670"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4" name="Group 33">
            <a:extLst>
              <a:ext uri="{FF2B5EF4-FFF2-40B4-BE49-F238E27FC236}">
                <a16:creationId xmlns:a16="http://schemas.microsoft.com/office/drawing/2014/main" id="{02DB5643-4EDF-5AA4-0CFC-F468613B6ADD}"/>
              </a:ext>
            </a:extLst>
          </p:cNvPr>
          <p:cNvGrpSpPr/>
          <p:nvPr/>
        </p:nvGrpSpPr>
        <p:grpSpPr>
          <a:xfrm>
            <a:off x="7523373" y="1127774"/>
            <a:ext cx="1188720" cy="216000"/>
            <a:chOff x="1194743" y="1140160"/>
            <a:chExt cx="1188720" cy="216000"/>
          </a:xfrm>
        </p:grpSpPr>
        <p:sp>
          <p:nvSpPr>
            <p:cNvPr id="35" name="Rectangle: Rounded Corners 6">
              <a:extLst>
                <a:ext uri="{FF2B5EF4-FFF2-40B4-BE49-F238E27FC236}">
                  <a16:creationId xmlns:a16="http://schemas.microsoft.com/office/drawing/2014/main" id="{4C1BE2AB-2F1E-286E-07D7-7D8E23ADECEA}"/>
                </a:ext>
                <a:ext uri="{C183D7F6-B498-43B3-948B-1728B52AA6E4}">
                  <adec:decorative xmlns:adec="http://schemas.microsoft.com/office/drawing/2017/decorative" val="1"/>
                </a:ext>
              </a:extLst>
            </p:cNvPr>
            <p:cNvSpPr/>
            <p:nvPr/>
          </p:nvSpPr>
          <p:spPr bwMode="auto">
            <a:xfrm>
              <a:off x="1194743" y="1140160"/>
              <a:ext cx="118872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36" name="Graphic 35">
              <a:extLst>
                <a:ext uri="{FF2B5EF4-FFF2-40B4-BE49-F238E27FC236}">
                  <a16:creationId xmlns:a16="http://schemas.microsoft.com/office/drawing/2014/main" id="{4BF516A6-94E8-D81E-8335-52C5D6BA75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1527" y="1176160"/>
              <a:ext cx="144000" cy="144000"/>
            </a:xfrm>
            <a:prstGeom prst="rect">
              <a:avLst/>
            </a:prstGeom>
          </p:spPr>
        </p:pic>
      </p:grpSp>
      <p:grpSp>
        <p:nvGrpSpPr>
          <p:cNvPr id="37" name="Group 36">
            <a:extLst>
              <a:ext uri="{FF2B5EF4-FFF2-40B4-BE49-F238E27FC236}">
                <a16:creationId xmlns:a16="http://schemas.microsoft.com/office/drawing/2014/main" id="{2F3589D2-4FAC-5E72-970D-75473C3B4B6F}"/>
              </a:ext>
            </a:extLst>
          </p:cNvPr>
          <p:cNvGrpSpPr/>
          <p:nvPr/>
        </p:nvGrpSpPr>
        <p:grpSpPr>
          <a:xfrm>
            <a:off x="8811547" y="1127774"/>
            <a:ext cx="1463040" cy="216000"/>
            <a:chOff x="1194743" y="1140160"/>
            <a:chExt cx="1463040" cy="216000"/>
          </a:xfrm>
        </p:grpSpPr>
        <p:sp>
          <p:nvSpPr>
            <p:cNvPr id="38" name="Rectangle: Rounded Corners 6">
              <a:extLst>
                <a:ext uri="{FF2B5EF4-FFF2-40B4-BE49-F238E27FC236}">
                  <a16:creationId xmlns:a16="http://schemas.microsoft.com/office/drawing/2014/main" id="{47694ED9-322C-F8E3-6D0D-F170B6469CAF}"/>
                </a:ext>
                <a:ext uri="{C183D7F6-B498-43B3-948B-1728B52AA6E4}">
                  <adec:decorative xmlns:adec="http://schemas.microsoft.com/office/drawing/2017/decorative" val="1"/>
                </a:ext>
              </a:extLst>
            </p:cNvPr>
            <p:cNvSpPr/>
            <p:nvPr/>
          </p:nvSpPr>
          <p:spPr bwMode="auto">
            <a:xfrm>
              <a:off x="1194743" y="1140160"/>
              <a:ext cx="146304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39" name="Graphic 38">
              <a:extLst>
                <a:ext uri="{FF2B5EF4-FFF2-40B4-BE49-F238E27FC236}">
                  <a16:creationId xmlns:a16="http://schemas.microsoft.com/office/drawing/2014/main" id="{CB49ED0C-8E03-502F-F821-E3B0A53344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1527" y="1176160"/>
              <a:ext cx="144000" cy="144000"/>
            </a:xfrm>
            <a:prstGeom prst="rect">
              <a:avLst/>
            </a:prstGeom>
          </p:spPr>
        </p:pic>
      </p:grpSp>
      <p:grpSp>
        <p:nvGrpSpPr>
          <p:cNvPr id="3" name="Group 2">
            <a:extLst>
              <a:ext uri="{FF2B5EF4-FFF2-40B4-BE49-F238E27FC236}">
                <a16:creationId xmlns:a16="http://schemas.microsoft.com/office/drawing/2014/main" id="{3B256633-2B44-FDF4-02C9-4DCE4FBB73F9}"/>
              </a:ext>
            </a:extLst>
          </p:cNvPr>
          <p:cNvGrpSpPr/>
          <p:nvPr/>
        </p:nvGrpSpPr>
        <p:grpSpPr>
          <a:xfrm>
            <a:off x="7739914" y="2675622"/>
            <a:ext cx="2351135" cy="360000"/>
            <a:chOff x="4276273" y="2761669"/>
            <a:chExt cx="2351135" cy="360000"/>
          </a:xfrm>
        </p:grpSpPr>
        <p:pic>
          <p:nvPicPr>
            <p:cNvPr id="4" name="Picture 3" descr="Zip Co logo SVG free download, id: 101874 - Brandlogos.net">
              <a:hlinkClick r:id="rId6"/>
              <a:extLst>
                <a:ext uri="{FF2B5EF4-FFF2-40B4-BE49-F238E27FC236}">
                  <a16:creationId xmlns:a16="http://schemas.microsoft.com/office/drawing/2014/main" id="{5100F367-D299-9D19-A0D7-96B236F307A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43278" t="-53646" r="-43278" b="-53646"/>
            <a:stretch/>
          </p:blipFill>
          <p:spPr bwMode="auto">
            <a:xfrm>
              <a:off x="4276273" y="2761669"/>
              <a:ext cx="360000" cy="360000"/>
            </a:xfrm>
            <a:prstGeom prst="ellipse">
              <a:avLst/>
            </a:prstGeom>
            <a:solidFill>
              <a:srgbClr val="FFFFFF"/>
            </a:solidFill>
          </p:spPr>
        </p:pic>
        <p:sp>
          <p:nvSpPr>
            <p:cNvPr id="5" name="TextBox 4">
              <a:extLst>
                <a:ext uri="{FF2B5EF4-FFF2-40B4-BE49-F238E27FC236}">
                  <a16:creationId xmlns:a16="http://schemas.microsoft.com/office/drawing/2014/main" id="{40798383-C1A3-71B1-92DE-E96D3D33BC35}"/>
                </a:ext>
                <a:ext uri="{C183D7F6-B498-43B3-948B-1728B52AA6E4}">
                  <adec:decorative xmlns:adec="http://schemas.microsoft.com/office/drawing/2017/decorative" val="0"/>
                </a:ext>
              </a:extLst>
            </p:cNvPr>
            <p:cNvSpPr txBox="1"/>
            <p:nvPr/>
          </p:nvSpPr>
          <p:spPr>
            <a:xfrm>
              <a:off x="4735224"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a:t>
              </a:r>
            </a:p>
          </p:txBody>
        </p:sp>
      </p:grpSp>
      <p:grpSp>
        <p:nvGrpSpPr>
          <p:cNvPr id="9" name="Group 8">
            <a:extLst>
              <a:ext uri="{FF2B5EF4-FFF2-40B4-BE49-F238E27FC236}">
                <a16:creationId xmlns:a16="http://schemas.microsoft.com/office/drawing/2014/main" id="{20C0D099-3F9E-8EBD-BD16-E9274F320D3A}"/>
              </a:ext>
            </a:extLst>
          </p:cNvPr>
          <p:cNvGrpSpPr/>
          <p:nvPr/>
        </p:nvGrpSpPr>
        <p:grpSpPr>
          <a:xfrm>
            <a:off x="4276273" y="5154820"/>
            <a:ext cx="2351135" cy="360000"/>
            <a:chOff x="588263" y="2657420"/>
            <a:chExt cx="2351135" cy="360000"/>
          </a:xfrm>
        </p:grpSpPr>
        <p:pic>
          <p:nvPicPr>
            <p:cNvPr id="10" name="Picture 9">
              <a:extLst>
                <a:ext uri="{FF2B5EF4-FFF2-40B4-BE49-F238E27FC236}">
                  <a16:creationId xmlns:a16="http://schemas.microsoft.com/office/drawing/2014/main" id="{F0E17950-CC90-90EB-FE63-F5C51499EF79}"/>
                </a:ext>
              </a:extLst>
            </p:cNvPr>
            <p:cNvPicPr>
              <a:picLocks noChangeAspect="1"/>
            </p:cNvPicPr>
            <p:nvPr/>
          </p:nvPicPr>
          <p:blipFill>
            <a:blip r:embed="rId8"/>
            <a:stretch>
              <a:fillRect/>
            </a:stretch>
          </p:blipFill>
          <p:spPr>
            <a:xfrm>
              <a:off x="588263" y="2657420"/>
              <a:ext cx="360000" cy="360000"/>
            </a:xfrm>
            <a:prstGeom prst="ellipse">
              <a:avLst/>
            </a:prstGeom>
            <a:solidFill>
              <a:srgbClr val="FFFFFF"/>
            </a:solidFill>
          </p:spPr>
        </p:pic>
        <p:sp>
          <p:nvSpPr>
            <p:cNvPr id="11" name="TextBox 10">
              <a:extLst>
                <a:ext uri="{FF2B5EF4-FFF2-40B4-BE49-F238E27FC236}">
                  <a16:creationId xmlns:a16="http://schemas.microsoft.com/office/drawing/2014/main" id="{D2EFBDFE-F670-E405-586F-90932ECFFE80}"/>
                </a:ext>
                <a:ext uri="{C183D7F6-B498-43B3-948B-1728B52AA6E4}">
                  <adec:decorative xmlns:adec="http://schemas.microsoft.com/office/drawing/2017/decorative" val="0"/>
                </a:ext>
              </a:extLst>
            </p:cNvPr>
            <p:cNvSpPr txBox="1"/>
            <p:nvPr/>
          </p:nvSpPr>
          <p:spPr>
            <a:xfrm>
              <a:off x="1047214"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Word</a:t>
              </a:r>
              <a:endParaRPr kumimoji="0" lang="en-US" sz="1100" b="0" i="0" u="none" strike="noStrike" kern="1200" cap="none" spc="0" normalizeH="0" baseline="30000" noProof="0" dirty="0">
                <a:ln>
                  <a:noFill/>
                </a:ln>
                <a:solidFill>
                  <a:prstClr val="black"/>
                </a:solidFill>
                <a:effectLst/>
                <a:uLnTx/>
                <a:uFillTx/>
                <a:latin typeface="Segoe UI Semibold"/>
                <a:ea typeface="+mn-ea"/>
                <a:cs typeface="+mn-cs"/>
              </a:endParaRPr>
            </a:p>
          </p:txBody>
        </p:sp>
      </p:grpSp>
      <p:grpSp>
        <p:nvGrpSpPr>
          <p:cNvPr id="15" name="Group 14">
            <a:extLst>
              <a:ext uri="{FF2B5EF4-FFF2-40B4-BE49-F238E27FC236}">
                <a16:creationId xmlns:a16="http://schemas.microsoft.com/office/drawing/2014/main" id="{006AAD70-9DBE-56E8-C505-53E25BBF8999}"/>
              </a:ext>
            </a:extLst>
          </p:cNvPr>
          <p:cNvGrpSpPr/>
          <p:nvPr/>
        </p:nvGrpSpPr>
        <p:grpSpPr>
          <a:xfrm>
            <a:off x="4276273" y="2675622"/>
            <a:ext cx="2351135" cy="360000"/>
            <a:chOff x="588263" y="2657420"/>
            <a:chExt cx="2351135" cy="360000"/>
          </a:xfrm>
        </p:grpSpPr>
        <p:pic>
          <p:nvPicPr>
            <p:cNvPr id="16" name="Picture 15">
              <a:extLst>
                <a:ext uri="{FF2B5EF4-FFF2-40B4-BE49-F238E27FC236}">
                  <a16:creationId xmlns:a16="http://schemas.microsoft.com/office/drawing/2014/main" id="{066E0815-0D2A-26E3-7D05-F5D43C920246}"/>
                </a:ext>
              </a:extLst>
            </p:cNvPr>
            <p:cNvPicPr>
              <a:picLocks noChangeAspect="1"/>
            </p:cNvPicPr>
            <p:nvPr/>
          </p:nvPicPr>
          <p:blipFill>
            <a:blip r:embed="rId8"/>
            <a:stretch>
              <a:fillRect/>
            </a:stretch>
          </p:blipFill>
          <p:spPr>
            <a:xfrm>
              <a:off x="588263" y="2657420"/>
              <a:ext cx="360000" cy="360000"/>
            </a:xfrm>
            <a:prstGeom prst="ellipse">
              <a:avLst/>
            </a:prstGeom>
            <a:solidFill>
              <a:srgbClr val="FFFFFF"/>
            </a:solidFill>
          </p:spPr>
        </p:pic>
        <p:sp>
          <p:nvSpPr>
            <p:cNvPr id="17" name="TextBox 16">
              <a:extLst>
                <a:ext uri="{FF2B5EF4-FFF2-40B4-BE49-F238E27FC236}">
                  <a16:creationId xmlns:a16="http://schemas.microsoft.com/office/drawing/2014/main" id="{D13483EC-5DED-7DFC-CD77-E0D31C358FE9}"/>
                </a:ext>
                <a:ext uri="{C183D7F6-B498-43B3-948B-1728B52AA6E4}">
                  <adec:decorative xmlns:adec="http://schemas.microsoft.com/office/drawing/2017/decorative" val="0"/>
                </a:ext>
              </a:extLst>
            </p:cNvPr>
            <p:cNvSpPr txBox="1"/>
            <p:nvPr/>
          </p:nvSpPr>
          <p:spPr>
            <a:xfrm>
              <a:off x="1047214"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Word</a:t>
              </a:r>
              <a:endParaRPr kumimoji="0" lang="en-US" sz="1100" b="0" i="0" u="none" strike="noStrike" kern="1200" cap="none" spc="0" normalizeH="0" baseline="30000" noProof="0" dirty="0">
                <a:ln>
                  <a:noFill/>
                </a:ln>
                <a:solidFill>
                  <a:prstClr val="black"/>
                </a:solidFill>
                <a:effectLst/>
                <a:uLnTx/>
                <a:uFillTx/>
                <a:latin typeface="Segoe UI Semibold"/>
                <a:ea typeface="+mn-ea"/>
                <a:cs typeface="+mn-cs"/>
              </a:endParaRPr>
            </a:p>
          </p:txBody>
        </p:sp>
      </p:grpSp>
      <p:grpSp>
        <p:nvGrpSpPr>
          <p:cNvPr id="18" name="Group 17">
            <a:extLst>
              <a:ext uri="{FF2B5EF4-FFF2-40B4-BE49-F238E27FC236}">
                <a16:creationId xmlns:a16="http://schemas.microsoft.com/office/drawing/2014/main" id="{21D65A6F-D15A-C39B-04DA-7A49CFE878F9}"/>
              </a:ext>
            </a:extLst>
          </p:cNvPr>
          <p:cNvGrpSpPr/>
          <p:nvPr/>
        </p:nvGrpSpPr>
        <p:grpSpPr>
          <a:xfrm>
            <a:off x="7739914" y="5154820"/>
            <a:ext cx="2351135" cy="360000"/>
            <a:chOff x="7739914" y="2761669"/>
            <a:chExt cx="2351135" cy="360000"/>
          </a:xfrm>
        </p:grpSpPr>
        <p:pic>
          <p:nvPicPr>
            <p:cNvPr id="19" name="Picture 18" descr="Zip Co logo SVG free download, id: 101874 - Brandlogos.net">
              <a:hlinkClick r:id="rId6"/>
              <a:extLst>
                <a:ext uri="{FF2B5EF4-FFF2-40B4-BE49-F238E27FC236}">
                  <a16:creationId xmlns:a16="http://schemas.microsoft.com/office/drawing/2014/main" id="{8D731DAF-28A9-F9BA-3DD0-3E3A9EAC6DC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43278" t="-53646" r="-43278" b="-53646"/>
            <a:stretch/>
          </p:blipFill>
          <p:spPr bwMode="auto">
            <a:xfrm>
              <a:off x="7739914" y="2761669"/>
              <a:ext cx="360000" cy="360000"/>
            </a:xfrm>
            <a:prstGeom prst="ellipse">
              <a:avLst/>
            </a:prstGeom>
            <a:solidFill>
              <a:srgbClr val="FFFFFF"/>
            </a:solidFill>
          </p:spPr>
        </p:pic>
        <p:sp>
          <p:nvSpPr>
            <p:cNvPr id="20" name="TextBox 19">
              <a:extLst>
                <a:ext uri="{FF2B5EF4-FFF2-40B4-BE49-F238E27FC236}">
                  <a16:creationId xmlns:a16="http://schemas.microsoft.com/office/drawing/2014/main" id="{4B0AE0F3-6692-EBE0-F9A3-86F2ED934E86}"/>
                </a:ext>
                <a:ext uri="{C183D7F6-B498-43B3-948B-1728B52AA6E4}">
                  <adec:decorative xmlns:adec="http://schemas.microsoft.com/office/drawing/2017/decorative" val="0"/>
                </a:ext>
              </a:extLst>
            </p:cNvPr>
            <p:cNvSpPr txBox="1"/>
            <p:nvPr/>
          </p:nvSpPr>
          <p:spPr>
            <a:xfrm>
              <a:off x="8198865"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a:t>
              </a:r>
            </a:p>
          </p:txBody>
        </p:sp>
      </p:grpSp>
      <p:grpSp>
        <p:nvGrpSpPr>
          <p:cNvPr id="21" name="Group 20">
            <a:extLst>
              <a:ext uri="{FF2B5EF4-FFF2-40B4-BE49-F238E27FC236}">
                <a16:creationId xmlns:a16="http://schemas.microsoft.com/office/drawing/2014/main" id="{C5EF895D-1FE9-AAEE-5249-F2C22B2F2B51}"/>
              </a:ext>
            </a:extLst>
          </p:cNvPr>
          <p:cNvGrpSpPr/>
          <p:nvPr/>
        </p:nvGrpSpPr>
        <p:grpSpPr>
          <a:xfrm>
            <a:off x="804187" y="2675622"/>
            <a:ext cx="2351135" cy="360000"/>
            <a:chOff x="4276273" y="2761669"/>
            <a:chExt cx="2351135" cy="360000"/>
          </a:xfrm>
        </p:grpSpPr>
        <p:pic>
          <p:nvPicPr>
            <p:cNvPr id="22" name="Picture 21" descr="Zip Co logo SVG free download, id: 101874 - Brandlogos.net">
              <a:hlinkClick r:id="rId6"/>
              <a:extLst>
                <a:ext uri="{FF2B5EF4-FFF2-40B4-BE49-F238E27FC236}">
                  <a16:creationId xmlns:a16="http://schemas.microsoft.com/office/drawing/2014/main" id="{6F16666C-0B8D-8B03-D010-3F993893C1B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43278" t="-53646" r="-43278" b="-53646"/>
            <a:stretch/>
          </p:blipFill>
          <p:spPr bwMode="auto">
            <a:xfrm>
              <a:off x="4276273" y="2761669"/>
              <a:ext cx="360000" cy="360000"/>
            </a:xfrm>
            <a:prstGeom prst="ellipse">
              <a:avLst/>
            </a:prstGeom>
            <a:solidFill>
              <a:srgbClr val="FFFFFF"/>
            </a:solidFill>
          </p:spPr>
        </p:pic>
        <p:sp>
          <p:nvSpPr>
            <p:cNvPr id="40" name="TextBox 39">
              <a:extLst>
                <a:ext uri="{FF2B5EF4-FFF2-40B4-BE49-F238E27FC236}">
                  <a16:creationId xmlns:a16="http://schemas.microsoft.com/office/drawing/2014/main" id="{31DE0D74-33B0-115C-DCDB-51B72291DB9A}"/>
                </a:ext>
                <a:ext uri="{C183D7F6-B498-43B3-948B-1728B52AA6E4}">
                  <adec:decorative xmlns:adec="http://schemas.microsoft.com/office/drawing/2017/decorative" val="0"/>
                </a:ext>
              </a:extLst>
            </p:cNvPr>
            <p:cNvSpPr txBox="1"/>
            <p:nvPr/>
          </p:nvSpPr>
          <p:spPr>
            <a:xfrm>
              <a:off x="4735224"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a:t>
              </a:r>
            </a:p>
          </p:txBody>
        </p:sp>
      </p:grpSp>
      <p:pic>
        <p:nvPicPr>
          <p:cNvPr id="43" name="Picture 42">
            <a:extLst>
              <a:ext uri="{FF2B5EF4-FFF2-40B4-BE49-F238E27FC236}">
                <a16:creationId xmlns:a16="http://schemas.microsoft.com/office/drawing/2014/main" id="{888EE9B9-1381-33A9-607C-1E2AD46337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grpSp>
        <p:nvGrpSpPr>
          <p:cNvPr id="44" name="Group 43">
            <a:extLst>
              <a:ext uri="{FF2B5EF4-FFF2-40B4-BE49-F238E27FC236}">
                <a16:creationId xmlns:a16="http://schemas.microsoft.com/office/drawing/2014/main" id="{0F81D11E-C0F3-DD0C-7328-DDDC4138FCE7}"/>
              </a:ext>
            </a:extLst>
          </p:cNvPr>
          <p:cNvGrpSpPr/>
          <p:nvPr/>
        </p:nvGrpSpPr>
        <p:grpSpPr>
          <a:xfrm>
            <a:off x="804187" y="5154820"/>
            <a:ext cx="2351135" cy="360000"/>
            <a:chOff x="588263" y="3617084"/>
            <a:chExt cx="2351135" cy="360000"/>
          </a:xfrm>
        </p:grpSpPr>
        <p:pic>
          <p:nvPicPr>
            <p:cNvPr id="46" name="Picture 45">
              <a:extLst>
                <a:ext uri="{FF2B5EF4-FFF2-40B4-BE49-F238E27FC236}">
                  <a16:creationId xmlns:a16="http://schemas.microsoft.com/office/drawing/2014/main" id="{78886BE9-65C8-F810-ADB6-B0219B908B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62" name="TextBox 61">
              <a:extLst>
                <a:ext uri="{FF2B5EF4-FFF2-40B4-BE49-F238E27FC236}">
                  <a16:creationId xmlns:a16="http://schemas.microsoft.com/office/drawing/2014/main" id="{CD88763C-56BD-496F-6A6E-09283372C772}"/>
                </a:ext>
                <a:ext uri="{C183D7F6-B498-43B3-948B-1728B52AA6E4}">
                  <adec:decorative xmlns:adec="http://schemas.microsoft.com/office/drawing/2017/decorative" val="0"/>
                </a:ext>
              </a:extLst>
            </p:cNvPr>
            <p:cNvSpPr txBox="1"/>
            <p:nvPr/>
          </p:nvSpPr>
          <p:spPr>
            <a:xfrm>
              <a:off x="1047214" y="371244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Teams</a:t>
              </a:r>
              <a:endParaRPr kumimoji="0" lang="en-US" sz="1100" b="0" i="0" u="none" strike="noStrike" kern="1200" cap="none" spc="0" normalizeH="0" baseline="30000" noProof="0" dirty="0">
                <a:ln>
                  <a:noFill/>
                </a:ln>
                <a:solidFill>
                  <a:prstClr val="black"/>
                </a:solidFill>
                <a:effectLst/>
                <a:uLnTx/>
                <a:uFillTx/>
                <a:latin typeface="Segoe UI Semibold"/>
                <a:ea typeface="+mn-ea"/>
                <a:cs typeface="+mn-cs"/>
              </a:endParaRPr>
            </a:p>
          </p:txBody>
        </p:sp>
      </p:grpSp>
    </p:spTree>
    <p:extLst>
      <p:ext uri="{BB962C8B-B14F-4D97-AF65-F5344CB8AC3E}">
        <p14:creationId xmlns:p14="http://schemas.microsoft.com/office/powerpoint/2010/main" val="13965259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56695F04-38E7-4F17-0051-3C10C3FC6757}"/>
              </a:ext>
            </a:extLst>
          </p:cNvPr>
          <p:cNvSpPr>
            <a:spLocks noGrp="1"/>
          </p:cNvSpPr>
          <p:nvPr>
            <p:ph type="title"/>
          </p:nvPr>
        </p:nvSpPr>
        <p:spPr>
          <a:xfrm>
            <a:off x="601844" y="531261"/>
            <a:ext cx="8664996" cy="263149"/>
          </a:xfrm>
        </p:spPr>
        <p:txBody>
          <a:bodyPr/>
          <a:lstStyle/>
          <a:p>
            <a:r>
              <a:rPr lang="en-US" dirty="0">
                <a:solidFill>
                  <a:srgbClr val="0078D4"/>
                </a:solidFill>
              </a:rPr>
              <a:t>Sales | </a:t>
            </a:r>
            <a:r>
              <a:rPr lang="en-US" dirty="0"/>
              <a:t>Post-sale customer insights</a:t>
            </a:r>
            <a:endParaRPr lang="en-US" i="1" dirty="0"/>
          </a:p>
        </p:txBody>
      </p:sp>
      <p:sp>
        <p:nvSpPr>
          <p:cNvPr id="47" name="Text Placeholder 46">
            <a:extLst>
              <a:ext uri="{FF2B5EF4-FFF2-40B4-BE49-F238E27FC236}">
                <a16:creationId xmlns:a16="http://schemas.microsoft.com/office/drawing/2014/main" id="{25C6A80E-03C3-0B6C-5612-BC25FA09D96E}"/>
              </a:ext>
            </a:extLst>
          </p:cNvPr>
          <p:cNvSpPr>
            <a:spLocks noGrp="1"/>
          </p:cNvSpPr>
          <p:nvPr>
            <p:ph type="body" sz="quarter" idx="11"/>
          </p:nvPr>
        </p:nvSpPr>
        <p:spPr/>
        <p:txBody>
          <a:bodyPr/>
          <a:lstStyle/>
          <a:p>
            <a:r>
              <a:rPr lang="en-US" dirty="0"/>
              <a:t>1. Customer feedback analysis</a:t>
            </a:r>
          </a:p>
        </p:txBody>
      </p:sp>
      <p:sp>
        <p:nvSpPr>
          <p:cNvPr id="48" name="Text Placeholder 47">
            <a:extLst>
              <a:ext uri="{FF2B5EF4-FFF2-40B4-BE49-F238E27FC236}">
                <a16:creationId xmlns:a16="http://schemas.microsoft.com/office/drawing/2014/main" id="{603451CE-C1AC-1DBF-79CA-4E645A5B0DBC}"/>
              </a:ext>
            </a:extLst>
          </p:cNvPr>
          <p:cNvSpPr>
            <a:spLocks noGrp="1"/>
          </p:cNvSpPr>
          <p:nvPr>
            <p:ph type="body" sz="quarter" idx="12"/>
          </p:nvPr>
        </p:nvSpPr>
        <p:spPr>
          <a:xfrm>
            <a:off x="2655732" y="4036682"/>
            <a:ext cx="2808000" cy="345600"/>
          </a:xfrm>
        </p:spPr>
        <p:txBody>
          <a:bodyPr/>
          <a:lstStyle/>
          <a:p>
            <a:r>
              <a:rPr lang="en-US" dirty="0"/>
              <a:t>5. Performance reporting</a:t>
            </a:r>
          </a:p>
        </p:txBody>
      </p:sp>
      <p:sp>
        <p:nvSpPr>
          <p:cNvPr id="50" name="Text Placeholder 49">
            <a:extLst>
              <a:ext uri="{FF2B5EF4-FFF2-40B4-BE49-F238E27FC236}">
                <a16:creationId xmlns:a16="http://schemas.microsoft.com/office/drawing/2014/main" id="{6886A6A0-75A7-5E5E-079B-251E7BAFE213}"/>
              </a:ext>
            </a:extLst>
          </p:cNvPr>
          <p:cNvSpPr>
            <a:spLocks noGrp="1"/>
          </p:cNvSpPr>
          <p:nvPr>
            <p:ph type="body" sz="quarter" idx="14"/>
          </p:nvPr>
        </p:nvSpPr>
        <p:spPr>
          <a:xfrm>
            <a:off x="6119372" y="4036682"/>
            <a:ext cx="2808000" cy="345600"/>
          </a:xfrm>
        </p:spPr>
        <p:txBody>
          <a:bodyPr/>
          <a:lstStyle/>
          <a:p>
            <a:r>
              <a:rPr lang="en-US" dirty="0"/>
              <a:t>4. Engagement strategy optimization</a:t>
            </a:r>
          </a:p>
        </p:txBody>
      </p:sp>
      <p:sp>
        <p:nvSpPr>
          <p:cNvPr id="51" name="Text Placeholder 50">
            <a:extLst>
              <a:ext uri="{FF2B5EF4-FFF2-40B4-BE49-F238E27FC236}">
                <a16:creationId xmlns:a16="http://schemas.microsoft.com/office/drawing/2014/main" id="{C6DE1B6C-78F9-8DF8-FCDC-EF3B090A8B0F}"/>
              </a:ext>
            </a:extLst>
          </p:cNvPr>
          <p:cNvSpPr>
            <a:spLocks noGrp="1"/>
          </p:cNvSpPr>
          <p:nvPr>
            <p:ph type="body" sz="quarter" idx="15"/>
          </p:nvPr>
        </p:nvSpPr>
        <p:spPr>
          <a:xfrm>
            <a:off x="7627843" y="1582166"/>
            <a:ext cx="2808000" cy="345600"/>
          </a:xfrm>
        </p:spPr>
        <p:txBody>
          <a:bodyPr/>
          <a:lstStyle/>
          <a:p>
            <a:r>
              <a:rPr lang="en-US" dirty="0"/>
              <a:t>3. Personalized engagement</a:t>
            </a:r>
          </a:p>
        </p:txBody>
      </p:sp>
      <p:sp>
        <p:nvSpPr>
          <p:cNvPr id="52" name="Text Placeholder 51">
            <a:extLst>
              <a:ext uri="{FF2B5EF4-FFF2-40B4-BE49-F238E27FC236}">
                <a16:creationId xmlns:a16="http://schemas.microsoft.com/office/drawing/2014/main" id="{720259ED-0B37-4F8F-352D-8E9D99570C4F}"/>
              </a:ext>
            </a:extLst>
          </p:cNvPr>
          <p:cNvSpPr>
            <a:spLocks noGrp="1"/>
          </p:cNvSpPr>
          <p:nvPr>
            <p:ph type="body" sz="quarter" idx="16"/>
          </p:nvPr>
        </p:nvSpPr>
        <p:spPr>
          <a:xfrm>
            <a:off x="4106021" y="1573719"/>
            <a:ext cx="2808000" cy="345600"/>
          </a:xfrm>
        </p:spPr>
        <p:txBody>
          <a:bodyPr/>
          <a:lstStyle/>
          <a:p>
            <a:r>
              <a:rPr lang="en-US" dirty="0"/>
              <a:t>2. Upsell opportunity prioritization</a:t>
            </a:r>
          </a:p>
        </p:txBody>
      </p:sp>
      <p:sp>
        <p:nvSpPr>
          <p:cNvPr id="53" name="Text Placeholder 52">
            <a:extLst>
              <a:ext uri="{FF2B5EF4-FFF2-40B4-BE49-F238E27FC236}">
                <a16:creationId xmlns:a16="http://schemas.microsoft.com/office/drawing/2014/main" id="{B69CFE6A-9716-3917-04C1-B68EF4CCE157}"/>
              </a:ext>
            </a:extLst>
          </p:cNvPr>
          <p:cNvSpPr>
            <a:spLocks noGrp="1"/>
          </p:cNvSpPr>
          <p:nvPr>
            <p:ph type="body" sz="quarter" idx="17"/>
          </p:nvPr>
        </p:nvSpPr>
        <p:spPr>
          <a:xfrm>
            <a:off x="6119372" y="521099"/>
            <a:ext cx="3999673" cy="169277"/>
          </a:xfrm>
        </p:spPr>
        <p:txBody>
          <a:bodyPr/>
          <a:lstStyle/>
          <a:p>
            <a:r>
              <a:rPr lang="en-US" dirty="0"/>
              <a:t>Copilot for Sales</a:t>
            </a:r>
            <a:r>
              <a:rPr lang="en-US" sz="900" dirty="0"/>
              <a:t> </a:t>
            </a:r>
            <a:r>
              <a:rPr lang="en-US" sz="900" i="1" dirty="0"/>
              <a:t>(includes Copilot for Microsoft 365)</a:t>
            </a:r>
            <a:endParaRPr lang="en-US" sz="900" noProof="0" dirty="0"/>
          </a:p>
        </p:txBody>
      </p:sp>
      <p:sp>
        <p:nvSpPr>
          <p:cNvPr id="54" name="Text Placeholder 53">
            <a:extLst>
              <a:ext uri="{FF2B5EF4-FFF2-40B4-BE49-F238E27FC236}">
                <a16:creationId xmlns:a16="http://schemas.microsoft.com/office/drawing/2014/main" id="{3FC40283-FC5F-4B42-C8CD-654B3EAE6A9A}"/>
              </a:ext>
            </a:extLst>
          </p:cNvPr>
          <p:cNvSpPr>
            <a:spLocks noGrp="1"/>
          </p:cNvSpPr>
          <p:nvPr>
            <p:ph type="body" sz="quarter" idx="18"/>
          </p:nvPr>
        </p:nvSpPr>
        <p:spPr/>
        <p:txBody>
          <a:bodyPr/>
          <a:lstStyle/>
          <a:p>
            <a:r>
              <a:rPr lang="en-US" dirty="0"/>
              <a:t>In Teams, use Copilot for Sales to analyze a sales call and get insight on customer sentiment and business objectives</a:t>
            </a:r>
          </a:p>
        </p:txBody>
      </p:sp>
      <p:sp>
        <p:nvSpPr>
          <p:cNvPr id="56" name="Text Placeholder 55">
            <a:extLst>
              <a:ext uri="{FF2B5EF4-FFF2-40B4-BE49-F238E27FC236}">
                <a16:creationId xmlns:a16="http://schemas.microsoft.com/office/drawing/2014/main" id="{72B64BAF-D87F-61F3-EE9C-6C8F503084B9}"/>
              </a:ext>
            </a:extLst>
          </p:cNvPr>
          <p:cNvSpPr>
            <a:spLocks noGrp="1"/>
          </p:cNvSpPr>
          <p:nvPr>
            <p:ph type="body" sz="quarter" idx="20"/>
          </p:nvPr>
        </p:nvSpPr>
        <p:spPr>
          <a:xfrm>
            <a:off x="7627843" y="2020473"/>
            <a:ext cx="2808000" cy="626701"/>
          </a:xfrm>
        </p:spPr>
        <p:txBody>
          <a:bodyPr/>
          <a:lstStyle/>
          <a:p>
            <a:r>
              <a:rPr lang="en-US" dirty="0"/>
              <a:t>Create personalized follow-up messages and upsell proposals in Outlook using Copilot for Sales to view their purchasing habits and sales interactions</a:t>
            </a:r>
          </a:p>
        </p:txBody>
      </p:sp>
      <p:sp>
        <p:nvSpPr>
          <p:cNvPr id="57" name="Text Placeholder 56">
            <a:extLst>
              <a:ext uri="{FF2B5EF4-FFF2-40B4-BE49-F238E27FC236}">
                <a16:creationId xmlns:a16="http://schemas.microsoft.com/office/drawing/2014/main" id="{870B1D0D-83FE-C8C2-520B-962C31A89978}"/>
              </a:ext>
            </a:extLst>
          </p:cNvPr>
          <p:cNvSpPr>
            <a:spLocks noGrp="1"/>
          </p:cNvSpPr>
          <p:nvPr>
            <p:ph type="body" sz="quarter" idx="21"/>
          </p:nvPr>
        </p:nvSpPr>
        <p:spPr>
          <a:xfrm>
            <a:off x="612138" y="3185144"/>
            <a:ext cx="2808000" cy="626701"/>
          </a:xfrm>
        </p:spPr>
        <p:txBody>
          <a:bodyPr>
            <a:noAutofit/>
          </a:bodyPr>
          <a:lstStyle/>
          <a:p>
            <a:r>
              <a:rPr lang="en-US" b="1" dirty="0"/>
              <a:t>Analyzing customer feedback </a:t>
            </a:r>
            <a:r>
              <a:rPr lang="en-US" dirty="0"/>
              <a:t>is essential for understanding their satisfaction levels and identifying areas where they may need additional support or services.</a:t>
            </a:r>
          </a:p>
        </p:txBody>
      </p:sp>
      <p:sp>
        <p:nvSpPr>
          <p:cNvPr id="58" name="Text Placeholder 57">
            <a:extLst>
              <a:ext uri="{FF2B5EF4-FFF2-40B4-BE49-F238E27FC236}">
                <a16:creationId xmlns:a16="http://schemas.microsoft.com/office/drawing/2014/main" id="{E612ECA3-1076-2610-DA97-49DBE95C02AA}"/>
              </a:ext>
            </a:extLst>
          </p:cNvPr>
          <p:cNvSpPr>
            <a:spLocks noGrp="1"/>
          </p:cNvSpPr>
          <p:nvPr>
            <p:ph type="body" sz="quarter" idx="22"/>
          </p:nvPr>
        </p:nvSpPr>
        <p:spPr>
          <a:xfrm>
            <a:off x="2655732" y="5626402"/>
            <a:ext cx="2808000" cy="626701"/>
          </a:xfrm>
        </p:spPr>
        <p:txBody>
          <a:bodyPr/>
          <a:lstStyle/>
          <a:p>
            <a:r>
              <a:rPr lang="en-US" b="1" dirty="0"/>
              <a:t>Performance reporting </a:t>
            </a:r>
            <a:r>
              <a:rPr lang="en-US" dirty="0"/>
              <a:t>provides insights into the effectiveness of upsell strategies and helps identify successful tactics and areas for improvement.</a:t>
            </a:r>
          </a:p>
        </p:txBody>
      </p:sp>
      <p:sp>
        <p:nvSpPr>
          <p:cNvPr id="60" name="Text Placeholder 59">
            <a:extLst>
              <a:ext uri="{FF2B5EF4-FFF2-40B4-BE49-F238E27FC236}">
                <a16:creationId xmlns:a16="http://schemas.microsoft.com/office/drawing/2014/main" id="{C23A0201-C904-5ED8-DCCD-DAC73699D78E}"/>
              </a:ext>
            </a:extLst>
          </p:cNvPr>
          <p:cNvSpPr>
            <a:spLocks noGrp="1"/>
          </p:cNvSpPr>
          <p:nvPr>
            <p:ph type="body" sz="quarter" idx="24"/>
          </p:nvPr>
        </p:nvSpPr>
        <p:spPr>
          <a:xfrm>
            <a:off x="6119372" y="5626402"/>
            <a:ext cx="2808000" cy="626701"/>
          </a:xfrm>
        </p:spPr>
        <p:txBody>
          <a:bodyPr/>
          <a:lstStyle/>
          <a:p>
            <a:r>
              <a:rPr lang="en-US" b="1" dirty="0"/>
              <a:t>Optimizing engagement strategies </a:t>
            </a:r>
            <a:r>
              <a:rPr lang="en-US" dirty="0"/>
              <a:t>based on customer responses ensures that the approach remains effective and can be adjusted as needed.</a:t>
            </a:r>
          </a:p>
        </p:txBody>
      </p:sp>
      <p:sp>
        <p:nvSpPr>
          <p:cNvPr id="61" name="Text Placeholder 60">
            <a:extLst>
              <a:ext uri="{FF2B5EF4-FFF2-40B4-BE49-F238E27FC236}">
                <a16:creationId xmlns:a16="http://schemas.microsoft.com/office/drawing/2014/main" id="{611126FF-054E-32B2-5843-B18735CEC03A}"/>
              </a:ext>
            </a:extLst>
          </p:cNvPr>
          <p:cNvSpPr>
            <a:spLocks noGrp="1"/>
          </p:cNvSpPr>
          <p:nvPr>
            <p:ph type="body" sz="quarter" idx="25"/>
          </p:nvPr>
        </p:nvSpPr>
        <p:spPr>
          <a:xfrm>
            <a:off x="7627843" y="3196545"/>
            <a:ext cx="2808000" cy="626701"/>
          </a:xfrm>
        </p:spPr>
        <p:txBody>
          <a:bodyPr>
            <a:noAutofit/>
          </a:bodyPr>
          <a:lstStyle/>
          <a:p>
            <a:r>
              <a:rPr lang="en-US" b="1" dirty="0"/>
              <a:t>Personalized engagement</a:t>
            </a:r>
            <a:r>
              <a:rPr lang="en-US" dirty="0"/>
              <a:t> ensures that follow-up interactions are relevant and resonate with the customer, increasing the chances of a successful upsell.</a:t>
            </a:r>
          </a:p>
        </p:txBody>
      </p:sp>
      <p:sp>
        <p:nvSpPr>
          <p:cNvPr id="83" name="Text Placeholder 82">
            <a:extLst>
              <a:ext uri="{FF2B5EF4-FFF2-40B4-BE49-F238E27FC236}">
                <a16:creationId xmlns:a16="http://schemas.microsoft.com/office/drawing/2014/main" id="{4A009307-F489-4D3B-DFDE-F3016CF1C6A5}"/>
              </a:ext>
            </a:extLst>
          </p:cNvPr>
          <p:cNvSpPr>
            <a:spLocks noGrp="1"/>
          </p:cNvSpPr>
          <p:nvPr>
            <p:ph type="body" sz="quarter" idx="26"/>
          </p:nvPr>
        </p:nvSpPr>
        <p:spPr>
          <a:xfrm>
            <a:off x="4106021" y="3163439"/>
            <a:ext cx="2808000" cy="626701"/>
          </a:xfrm>
        </p:spPr>
        <p:txBody>
          <a:bodyPr/>
          <a:lstStyle/>
          <a:p>
            <a:r>
              <a:rPr lang="en-US" b="1" dirty="0"/>
              <a:t>Prioritizing upsell opportunities </a:t>
            </a:r>
            <a:r>
              <a:rPr lang="en-US" dirty="0"/>
              <a:t>helps focus efforts on the most promising leads, improving efficiency and conversion rates.</a:t>
            </a:r>
          </a:p>
        </p:txBody>
      </p:sp>
      <p:sp>
        <p:nvSpPr>
          <p:cNvPr id="84" name="Text Placeholder 83">
            <a:extLst>
              <a:ext uri="{FF2B5EF4-FFF2-40B4-BE49-F238E27FC236}">
                <a16:creationId xmlns:a16="http://schemas.microsoft.com/office/drawing/2014/main" id="{A111F9EA-EAEA-1211-B8D6-462C33F9555C}"/>
              </a:ext>
            </a:extLst>
          </p:cNvPr>
          <p:cNvSpPr>
            <a:spLocks noGrp="1"/>
          </p:cNvSpPr>
          <p:nvPr>
            <p:ph type="body" sz="quarter" idx="27"/>
          </p:nvPr>
        </p:nvSpPr>
        <p:spPr>
          <a:xfrm>
            <a:off x="2655732" y="4472830"/>
            <a:ext cx="2969096" cy="626701"/>
          </a:xfrm>
        </p:spPr>
        <p:txBody>
          <a:bodyPr>
            <a:normAutofit/>
          </a:bodyPr>
          <a:lstStyle/>
          <a:p>
            <a:r>
              <a:rPr lang="en-US" dirty="0"/>
              <a:t>Using the suggestions from Copilot around those customer behaviors on sales marketplace, interactions and sales cycle opportunities draft an initial report or presentation to help guide future sales opportunities.</a:t>
            </a:r>
          </a:p>
        </p:txBody>
      </p:sp>
      <p:sp>
        <p:nvSpPr>
          <p:cNvPr id="85" name="Text Placeholder 84">
            <a:extLst>
              <a:ext uri="{FF2B5EF4-FFF2-40B4-BE49-F238E27FC236}">
                <a16:creationId xmlns:a16="http://schemas.microsoft.com/office/drawing/2014/main" id="{8FF0578C-9606-4A5E-E20F-DEB7E6F7D726}"/>
              </a:ext>
            </a:extLst>
          </p:cNvPr>
          <p:cNvSpPr>
            <a:spLocks noGrp="1"/>
          </p:cNvSpPr>
          <p:nvPr>
            <p:ph type="body" sz="quarter" idx="28"/>
          </p:nvPr>
        </p:nvSpPr>
        <p:spPr>
          <a:xfrm>
            <a:off x="6119373" y="4472830"/>
            <a:ext cx="2808000" cy="626701"/>
          </a:xfrm>
        </p:spPr>
        <p:txBody>
          <a:bodyPr/>
          <a:lstStyle/>
          <a:p>
            <a:r>
              <a:rPr lang="en-US" dirty="0"/>
              <a:t>Optimize engagement strategies with Copilot</a:t>
            </a:r>
            <a:r>
              <a:rPr lang="en-US" baseline="30000" dirty="0"/>
              <a:t>1 </a:t>
            </a:r>
            <a:r>
              <a:rPr lang="en-US" dirty="0"/>
              <a:t>by asking for suggestions based on customer habits and reactions to different upsell approaches.</a:t>
            </a:r>
          </a:p>
        </p:txBody>
      </p:sp>
      <p:sp>
        <p:nvSpPr>
          <p:cNvPr id="86" name="Text Placeholder 85">
            <a:extLst>
              <a:ext uri="{FF2B5EF4-FFF2-40B4-BE49-F238E27FC236}">
                <a16:creationId xmlns:a16="http://schemas.microsoft.com/office/drawing/2014/main" id="{B4BE515B-C4F1-B027-DC42-2406647CFE89}"/>
              </a:ext>
            </a:extLst>
          </p:cNvPr>
          <p:cNvSpPr>
            <a:spLocks noGrp="1"/>
          </p:cNvSpPr>
          <p:nvPr>
            <p:ph type="body" sz="quarter" idx="29"/>
          </p:nvPr>
        </p:nvSpPr>
        <p:spPr>
          <a:xfrm>
            <a:off x="4106021" y="2009867"/>
            <a:ext cx="2808000" cy="626701"/>
          </a:xfrm>
        </p:spPr>
        <p:txBody>
          <a:bodyPr/>
          <a:lstStyle/>
          <a:p>
            <a:r>
              <a:rPr lang="en-US" dirty="0"/>
              <a:t>Ask Copilot</a:t>
            </a:r>
            <a:r>
              <a:rPr lang="en-US" baseline="30000" dirty="0"/>
              <a:t>2 </a:t>
            </a:r>
            <a:r>
              <a:rPr lang="en-US" dirty="0"/>
              <a:t>to recommend a few upsell scenarios based on the last purchase.</a:t>
            </a:r>
          </a:p>
        </p:txBody>
      </p:sp>
      <p:sp>
        <p:nvSpPr>
          <p:cNvPr id="87" name="Text Placeholder 86">
            <a:extLst>
              <a:ext uri="{FF2B5EF4-FFF2-40B4-BE49-F238E27FC236}">
                <a16:creationId xmlns:a16="http://schemas.microsoft.com/office/drawing/2014/main" id="{E9B1AD38-F92B-9ACB-7307-63B184829C5A}"/>
              </a:ext>
            </a:extLst>
          </p:cNvPr>
          <p:cNvSpPr>
            <a:spLocks noGrp="1"/>
          </p:cNvSpPr>
          <p:nvPr>
            <p:ph type="body" sz="quarter" idx="30"/>
          </p:nvPr>
        </p:nvSpPr>
        <p:spPr/>
        <p:txBody>
          <a:bodyPr/>
          <a:lstStyle/>
          <a:p>
            <a:r>
              <a:rPr lang="en-US" dirty="0"/>
              <a:t>Get Started</a:t>
            </a:r>
          </a:p>
        </p:txBody>
      </p:sp>
      <p:sp>
        <p:nvSpPr>
          <p:cNvPr id="88" name="Text Placeholder 87">
            <a:extLst>
              <a:ext uri="{FF2B5EF4-FFF2-40B4-BE49-F238E27FC236}">
                <a16:creationId xmlns:a16="http://schemas.microsoft.com/office/drawing/2014/main" id="{403C17C9-499A-6E61-BDDB-91A803916CC9}"/>
              </a:ext>
            </a:extLst>
          </p:cNvPr>
          <p:cNvSpPr>
            <a:spLocks noGrp="1"/>
          </p:cNvSpPr>
          <p:nvPr>
            <p:ph type="body" sz="quarter" idx="38"/>
          </p:nvPr>
        </p:nvSpPr>
        <p:spPr>
          <a:solidFill>
            <a:srgbClr val="0070C0"/>
          </a:solidFill>
        </p:spPr>
        <p:txBody>
          <a:bodyPr/>
          <a:lstStyle/>
          <a:p>
            <a:endParaRPr lang="en-US" dirty="0"/>
          </a:p>
        </p:txBody>
      </p:sp>
      <p:sp>
        <p:nvSpPr>
          <p:cNvPr id="89" name="Text Placeholder 88">
            <a:extLst>
              <a:ext uri="{FF2B5EF4-FFF2-40B4-BE49-F238E27FC236}">
                <a16:creationId xmlns:a16="http://schemas.microsoft.com/office/drawing/2014/main" id="{CF3E859B-CC63-6F2D-CB8C-DC4396832B6B}"/>
              </a:ext>
            </a:extLst>
          </p:cNvPr>
          <p:cNvSpPr>
            <a:spLocks noGrp="1"/>
          </p:cNvSpPr>
          <p:nvPr>
            <p:ph type="body" sz="quarter" idx="39"/>
          </p:nvPr>
        </p:nvSpPr>
        <p:spPr/>
        <p:txBody>
          <a:bodyPr/>
          <a:lstStyle/>
          <a:p>
            <a:endParaRPr lang="en-US" dirty="0"/>
          </a:p>
        </p:txBody>
      </p:sp>
      <p:sp>
        <p:nvSpPr>
          <p:cNvPr id="90" name="Text Placeholder 89">
            <a:extLst>
              <a:ext uri="{FF2B5EF4-FFF2-40B4-BE49-F238E27FC236}">
                <a16:creationId xmlns:a16="http://schemas.microsoft.com/office/drawing/2014/main" id="{9CB0EBD9-56B8-4BDE-0666-B4DEEEFB32C0}"/>
              </a:ext>
            </a:extLst>
          </p:cNvPr>
          <p:cNvSpPr>
            <a:spLocks noGrp="1"/>
          </p:cNvSpPr>
          <p:nvPr>
            <p:ph type="body" sz="quarter" idx="40"/>
          </p:nvPr>
        </p:nvSpPr>
        <p:spPr/>
        <p:txBody>
          <a:bodyPr/>
          <a:lstStyle/>
          <a:p>
            <a:endParaRPr lang="en-US" dirty="0"/>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4" name="Group 33">
            <a:extLst>
              <a:ext uri="{FF2B5EF4-FFF2-40B4-BE49-F238E27FC236}">
                <a16:creationId xmlns:a16="http://schemas.microsoft.com/office/drawing/2014/main" id="{02DB5643-4EDF-5AA4-0CFC-F468613B6ADD}"/>
              </a:ext>
            </a:extLst>
          </p:cNvPr>
          <p:cNvGrpSpPr/>
          <p:nvPr/>
        </p:nvGrpSpPr>
        <p:grpSpPr>
          <a:xfrm>
            <a:off x="7523373" y="1127774"/>
            <a:ext cx="1188720" cy="216000"/>
            <a:chOff x="1194743" y="1140160"/>
            <a:chExt cx="1188720" cy="216000"/>
          </a:xfrm>
        </p:grpSpPr>
        <p:sp>
          <p:nvSpPr>
            <p:cNvPr id="35" name="Rectangle: Rounded Corners 6">
              <a:extLst>
                <a:ext uri="{FF2B5EF4-FFF2-40B4-BE49-F238E27FC236}">
                  <a16:creationId xmlns:a16="http://schemas.microsoft.com/office/drawing/2014/main" id="{4C1BE2AB-2F1E-286E-07D7-7D8E23ADECEA}"/>
                </a:ext>
                <a:ext uri="{C183D7F6-B498-43B3-948B-1728B52AA6E4}">
                  <adec:decorative xmlns:adec="http://schemas.microsoft.com/office/drawing/2017/decorative" val="1"/>
                </a:ext>
              </a:extLst>
            </p:cNvPr>
            <p:cNvSpPr/>
            <p:nvPr/>
          </p:nvSpPr>
          <p:spPr bwMode="auto">
            <a:xfrm>
              <a:off x="1194743" y="1140160"/>
              <a:ext cx="118872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36" name="Graphic 35">
              <a:extLst>
                <a:ext uri="{FF2B5EF4-FFF2-40B4-BE49-F238E27FC236}">
                  <a16:creationId xmlns:a16="http://schemas.microsoft.com/office/drawing/2014/main" id="{4BF516A6-94E8-D81E-8335-52C5D6BA75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1527" y="1176160"/>
              <a:ext cx="144000" cy="144000"/>
            </a:xfrm>
            <a:prstGeom prst="rect">
              <a:avLst/>
            </a:prstGeom>
          </p:spPr>
        </p:pic>
      </p:grpSp>
      <p:sp>
        <p:nvSpPr>
          <p:cNvPr id="2" name="Text Placeholder 44">
            <a:extLst>
              <a:ext uri="{FF2B5EF4-FFF2-40B4-BE49-F238E27FC236}">
                <a16:creationId xmlns:a16="http://schemas.microsoft.com/office/drawing/2014/main" id="{D971E019-1CE6-EE49-92F0-8D9D27D9002A}"/>
              </a:ext>
            </a:extLst>
          </p:cNvPr>
          <p:cNvSpPr>
            <a:spLocks noGrp="1"/>
          </p:cNvSpPr>
          <p:nvPr>
            <p:ph type="body" sz="quarter" idx="10"/>
          </p:nvPr>
        </p:nvSpPr>
        <p:spPr>
          <a:xfrm>
            <a:off x="570453" y="6490609"/>
            <a:ext cx="9597418" cy="215444"/>
          </a:xfrm>
        </p:spPr>
        <p:txBody>
          <a:bodyPr/>
          <a:lstStyle/>
          <a:p>
            <a:r>
              <a:rPr lang="en-US" baseline="30000" dirty="0"/>
              <a:t>1</a:t>
            </a:r>
            <a:r>
              <a:rPr lang="en-US" dirty="0"/>
              <a:t>Access Copilot at Copilot.Microsoft.com or from the Windows taskbar or Edge browser and set toggle to “Web”.</a:t>
            </a:r>
          </a:p>
          <a:p>
            <a:r>
              <a:rPr lang="en-US" baseline="30000" dirty="0"/>
              <a:t>2</a:t>
            </a:r>
            <a:r>
              <a:rPr lang="en-US" dirty="0"/>
              <a:t>Access Copilot at Copilot.Microsoft.com, from the Windows taskbar or Edge browser, or in the Copilot app in Teams, and set toggle to “Work”.</a:t>
            </a:r>
          </a:p>
        </p:txBody>
      </p:sp>
      <p:grpSp>
        <p:nvGrpSpPr>
          <p:cNvPr id="18" name="Group 17">
            <a:extLst>
              <a:ext uri="{FF2B5EF4-FFF2-40B4-BE49-F238E27FC236}">
                <a16:creationId xmlns:a16="http://schemas.microsoft.com/office/drawing/2014/main" id="{B5CE84F6-0CF8-1FD5-C0C3-4833A8F1077A}"/>
              </a:ext>
            </a:extLst>
          </p:cNvPr>
          <p:cNvGrpSpPr/>
          <p:nvPr/>
        </p:nvGrpSpPr>
        <p:grpSpPr>
          <a:xfrm>
            <a:off x="6347805" y="5158334"/>
            <a:ext cx="2351135" cy="360000"/>
            <a:chOff x="588263" y="1217924"/>
            <a:chExt cx="2351135" cy="360000"/>
          </a:xfrm>
        </p:grpSpPr>
        <p:pic>
          <p:nvPicPr>
            <p:cNvPr id="19" name="Picture 18" descr="Zip Co logo SVG free download, id: 101874 - Brandlogos.net">
              <a:hlinkClick r:id="rId5"/>
              <a:extLst>
                <a:ext uri="{FF2B5EF4-FFF2-40B4-BE49-F238E27FC236}">
                  <a16:creationId xmlns:a16="http://schemas.microsoft.com/office/drawing/2014/main" id="{F9D1C04F-AC52-96F6-D73C-D5A228603F6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0" name="TextBox 19">
              <a:extLst>
                <a:ext uri="{FF2B5EF4-FFF2-40B4-BE49-F238E27FC236}">
                  <a16:creationId xmlns:a16="http://schemas.microsoft.com/office/drawing/2014/main" id="{0E5B4E58-46A6-C37E-AB6C-7AD06A5D1545}"/>
                </a:ext>
                <a:ext uri="{C183D7F6-B498-43B3-948B-1728B52AA6E4}">
                  <adec:decorative xmlns:adec="http://schemas.microsoft.com/office/drawing/2017/decorative" val="0"/>
                </a:ext>
              </a:extLst>
            </p:cNvPr>
            <p:cNvSpPr txBox="1"/>
            <p:nvPr/>
          </p:nvSpPr>
          <p:spPr>
            <a:xfrm>
              <a:off x="1047214" y="131328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a:t>
              </a:r>
            </a:p>
          </p:txBody>
        </p:sp>
      </p:grpSp>
      <p:grpSp>
        <p:nvGrpSpPr>
          <p:cNvPr id="21" name="Group 20">
            <a:extLst>
              <a:ext uri="{FF2B5EF4-FFF2-40B4-BE49-F238E27FC236}">
                <a16:creationId xmlns:a16="http://schemas.microsoft.com/office/drawing/2014/main" id="{D5744B4A-33B4-537C-69BF-0DE6D42499B2}"/>
              </a:ext>
            </a:extLst>
          </p:cNvPr>
          <p:cNvGrpSpPr/>
          <p:nvPr/>
        </p:nvGrpSpPr>
        <p:grpSpPr>
          <a:xfrm>
            <a:off x="4295311" y="2590747"/>
            <a:ext cx="2094142" cy="360000"/>
            <a:chOff x="588263" y="1217924"/>
            <a:chExt cx="2094142" cy="360000"/>
          </a:xfrm>
        </p:grpSpPr>
        <p:pic>
          <p:nvPicPr>
            <p:cNvPr id="22" name="Picture 21" descr="Zip Co logo SVG free download, id: 101874 - Brandlogos.net">
              <a:hlinkClick r:id="rId5"/>
              <a:extLst>
                <a:ext uri="{FF2B5EF4-FFF2-40B4-BE49-F238E27FC236}">
                  <a16:creationId xmlns:a16="http://schemas.microsoft.com/office/drawing/2014/main" id="{ECD14FE7-6F86-8F2E-F1FB-82A0B84B48F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40" name="TextBox 39">
              <a:extLst>
                <a:ext uri="{FF2B5EF4-FFF2-40B4-BE49-F238E27FC236}">
                  <a16:creationId xmlns:a16="http://schemas.microsoft.com/office/drawing/2014/main" id="{2A17E257-1395-66BE-B642-AF838D6EB08D}"/>
                </a:ext>
                <a:ext uri="{C183D7F6-B498-43B3-948B-1728B52AA6E4}">
                  <adec:decorative xmlns:adec="http://schemas.microsoft.com/office/drawing/2017/decorative" val="0"/>
                </a:ext>
              </a:extLst>
            </p:cNvPr>
            <p:cNvSpPr txBox="1"/>
            <p:nvPr/>
          </p:nvSpPr>
          <p:spPr>
            <a:xfrm>
              <a:off x="1047214" y="1313284"/>
              <a:ext cx="1635191"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a:t>
              </a:r>
            </a:p>
          </p:txBody>
        </p:sp>
      </p:grpSp>
      <p:grpSp>
        <p:nvGrpSpPr>
          <p:cNvPr id="41" name="Group 40">
            <a:extLst>
              <a:ext uri="{FF2B5EF4-FFF2-40B4-BE49-F238E27FC236}">
                <a16:creationId xmlns:a16="http://schemas.microsoft.com/office/drawing/2014/main" id="{35E73D92-0A23-3DC0-A6AA-72A122CE0F63}"/>
              </a:ext>
            </a:extLst>
          </p:cNvPr>
          <p:cNvGrpSpPr/>
          <p:nvPr/>
        </p:nvGrpSpPr>
        <p:grpSpPr>
          <a:xfrm>
            <a:off x="2803240" y="5166815"/>
            <a:ext cx="2512983" cy="360000"/>
            <a:chOff x="4111577" y="5084119"/>
            <a:chExt cx="2512983" cy="360000"/>
          </a:xfrm>
        </p:grpSpPr>
        <p:grpSp>
          <p:nvGrpSpPr>
            <p:cNvPr id="42" name="Group 41">
              <a:extLst>
                <a:ext uri="{FF2B5EF4-FFF2-40B4-BE49-F238E27FC236}">
                  <a16:creationId xmlns:a16="http://schemas.microsoft.com/office/drawing/2014/main" id="{40403E49-DF10-2BD6-1A08-66B7B4DE6781}"/>
                </a:ext>
              </a:extLst>
            </p:cNvPr>
            <p:cNvGrpSpPr/>
            <p:nvPr/>
          </p:nvGrpSpPr>
          <p:grpSpPr>
            <a:xfrm>
              <a:off x="4111577" y="5084119"/>
              <a:ext cx="1262752" cy="360000"/>
              <a:chOff x="588263" y="2177588"/>
              <a:chExt cx="1262752" cy="360000"/>
            </a:xfrm>
          </p:grpSpPr>
          <p:pic>
            <p:nvPicPr>
              <p:cNvPr id="63" name="Picture 62">
                <a:extLst>
                  <a:ext uri="{FF2B5EF4-FFF2-40B4-BE49-F238E27FC236}">
                    <a16:creationId xmlns:a16="http://schemas.microsoft.com/office/drawing/2014/main" id="{F1A09BB4-BD16-D91F-4C3D-D2F049B0D499}"/>
                  </a:ext>
                </a:extLst>
              </p:cNvPr>
              <p:cNvPicPr>
                <a:picLocks noChangeAspect="1"/>
              </p:cNvPicPr>
              <p:nvPr/>
            </p:nvPicPr>
            <p:blipFill>
              <a:blip r:embed="rId7"/>
              <a:stretch>
                <a:fillRect/>
              </a:stretch>
            </p:blipFill>
            <p:spPr>
              <a:xfrm>
                <a:off x="588263" y="2177588"/>
                <a:ext cx="360000" cy="360000"/>
              </a:xfrm>
              <a:prstGeom prst="ellipse">
                <a:avLst/>
              </a:prstGeom>
              <a:solidFill>
                <a:srgbClr val="FFFFFF"/>
              </a:solidFill>
            </p:spPr>
          </p:pic>
          <p:sp>
            <p:nvSpPr>
              <p:cNvPr id="64" name="TextBox 63">
                <a:extLst>
                  <a:ext uri="{FF2B5EF4-FFF2-40B4-BE49-F238E27FC236}">
                    <a16:creationId xmlns:a16="http://schemas.microsoft.com/office/drawing/2014/main" id="{E260830C-F820-D536-3D14-F471F4E2FADE}"/>
                  </a:ext>
                  <a:ext uri="{C183D7F6-B498-43B3-948B-1728B52AA6E4}">
                    <adec:decorative xmlns:adec="http://schemas.microsoft.com/office/drawing/2017/decorative" val="0"/>
                  </a:ext>
                </a:extLst>
              </p:cNvPr>
              <p:cNvSpPr txBox="1"/>
              <p:nvPr/>
            </p:nvSpPr>
            <p:spPr>
              <a:xfrm>
                <a:off x="1047214" y="2203700"/>
                <a:ext cx="803801"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Copilot in </a:t>
                </a:r>
                <a:br>
                  <a:rPr kumimoji="0" lang="pl-PL" sz="1000" b="0" i="0" u="none" strike="noStrike" kern="1200" cap="none" spc="0" normalizeH="0" baseline="0" noProof="0">
                    <a:ln>
                      <a:noFill/>
                    </a:ln>
                    <a:solidFill>
                      <a:prstClr val="black"/>
                    </a:solidFill>
                    <a:effectLst/>
                    <a:uLnTx/>
                    <a:uFillTx/>
                    <a:latin typeface="Segoe UI Semibold"/>
                    <a:ea typeface="+mn-ea"/>
                    <a:cs typeface="+mn-cs"/>
                  </a:rPr>
                </a:b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PowerPoint</a:t>
                </a:r>
              </a:p>
            </p:txBody>
          </p:sp>
        </p:grpSp>
        <p:grpSp>
          <p:nvGrpSpPr>
            <p:cNvPr id="43" name="Group 42">
              <a:extLst>
                <a:ext uri="{FF2B5EF4-FFF2-40B4-BE49-F238E27FC236}">
                  <a16:creationId xmlns:a16="http://schemas.microsoft.com/office/drawing/2014/main" id="{580CE165-1927-CE1D-43B1-1F19EBB9A2A5}"/>
                </a:ext>
              </a:extLst>
            </p:cNvPr>
            <p:cNvGrpSpPr/>
            <p:nvPr/>
          </p:nvGrpSpPr>
          <p:grpSpPr>
            <a:xfrm>
              <a:off x="5500981" y="5084119"/>
              <a:ext cx="1123579" cy="360000"/>
              <a:chOff x="577439" y="3137252"/>
              <a:chExt cx="1123579" cy="360000"/>
            </a:xfrm>
          </p:grpSpPr>
          <p:pic>
            <p:nvPicPr>
              <p:cNvPr id="44" name="Picture 43">
                <a:extLst>
                  <a:ext uri="{FF2B5EF4-FFF2-40B4-BE49-F238E27FC236}">
                    <a16:creationId xmlns:a16="http://schemas.microsoft.com/office/drawing/2014/main" id="{26D5660A-42B9-A212-A669-FBCF83CD38B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7439" y="3137252"/>
                <a:ext cx="360000" cy="360000"/>
              </a:xfrm>
              <a:prstGeom prst="ellipse">
                <a:avLst/>
              </a:prstGeom>
              <a:solidFill>
                <a:schemeClr val="bg1"/>
              </a:solidFill>
            </p:spPr>
          </p:pic>
          <p:sp>
            <p:nvSpPr>
              <p:cNvPr id="62" name="TextBox 61">
                <a:extLst>
                  <a:ext uri="{FF2B5EF4-FFF2-40B4-BE49-F238E27FC236}">
                    <a16:creationId xmlns:a16="http://schemas.microsoft.com/office/drawing/2014/main" id="{6F1585F4-226D-AABC-5F2C-F6870AB56660}"/>
                  </a:ext>
                  <a:ext uri="{C183D7F6-B498-43B3-948B-1728B52AA6E4}">
                    <adec:decorative xmlns:adec="http://schemas.microsoft.com/office/drawing/2017/decorative" val="0"/>
                  </a:ext>
                </a:extLst>
              </p:cNvPr>
              <p:cNvSpPr txBox="1"/>
              <p:nvPr/>
            </p:nvSpPr>
            <p:spPr>
              <a:xfrm>
                <a:off x="1047214" y="3163364"/>
                <a:ext cx="65380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Copilot in </a:t>
                </a:r>
                <a:br>
                  <a:rPr kumimoji="0" lang="pl-PL" sz="1000" b="0" i="0" u="none" strike="noStrike" kern="1200" cap="none" spc="0" normalizeH="0" baseline="0" noProof="0">
                    <a:ln>
                      <a:noFill/>
                    </a:ln>
                    <a:solidFill>
                      <a:prstClr val="black"/>
                    </a:solidFill>
                    <a:effectLst/>
                    <a:uLnTx/>
                    <a:uFillTx/>
                    <a:latin typeface="Segoe UI Semibold"/>
                    <a:ea typeface="+mn-ea"/>
                    <a:cs typeface="+mn-cs"/>
                  </a:rPr>
                </a:b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Word</a:t>
                </a:r>
              </a:p>
            </p:txBody>
          </p:sp>
        </p:grpSp>
      </p:grpSp>
      <p:grpSp>
        <p:nvGrpSpPr>
          <p:cNvPr id="65" name="Group 64">
            <a:extLst>
              <a:ext uri="{FF2B5EF4-FFF2-40B4-BE49-F238E27FC236}">
                <a16:creationId xmlns:a16="http://schemas.microsoft.com/office/drawing/2014/main" id="{2250971B-5E93-0028-331E-0552BC9A3339}"/>
              </a:ext>
            </a:extLst>
          </p:cNvPr>
          <p:cNvGrpSpPr/>
          <p:nvPr/>
        </p:nvGrpSpPr>
        <p:grpSpPr>
          <a:xfrm>
            <a:off x="1624328" y="1132756"/>
            <a:ext cx="1554480" cy="216000"/>
            <a:chOff x="1198144" y="862657"/>
            <a:chExt cx="1554480" cy="216000"/>
          </a:xfrm>
        </p:grpSpPr>
        <p:sp>
          <p:nvSpPr>
            <p:cNvPr id="66" name="Rectangle: Rounded Corners 6">
              <a:extLst>
                <a:ext uri="{FF2B5EF4-FFF2-40B4-BE49-F238E27FC236}">
                  <a16:creationId xmlns:a16="http://schemas.microsoft.com/office/drawing/2014/main" id="{E117CAEB-9D78-0A5C-812C-E1F0086EA429}"/>
                </a:ext>
                <a:ext uri="{C183D7F6-B498-43B3-948B-1728B52AA6E4}">
                  <adec:decorative xmlns:adec="http://schemas.microsoft.com/office/drawing/2017/decorative" val="1"/>
                </a:ext>
              </a:extLst>
            </p:cNvPr>
            <p:cNvSpPr/>
            <p:nvPr/>
          </p:nvSpPr>
          <p:spPr bwMode="auto">
            <a:xfrm>
              <a:off x="1198144" y="862657"/>
              <a:ext cx="155448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Opportunities pursued</a:t>
              </a:r>
            </a:p>
          </p:txBody>
        </p:sp>
        <p:pic>
          <p:nvPicPr>
            <p:cNvPr id="67" name="Graphic 66">
              <a:extLst>
                <a:ext uri="{FF2B5EF4-FFF2-40B4-BE49-F238E27FC236}">
                  <a16:creationId xmlns:a16="http://schemas.microsoft.com/office/drawing/2014/main" id="{188C4165-5EC4-F7DC-D8A9-C22CFC1C71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4929" y="898657"/>
              <a:ext cx="144000" cy="144000"/>
            </a:xfrm>
            <a:prstGeom prst="rect">
              <a:avLst/>
            </a:prstGeom>
          </p:spPr>
        </p:pic>
      </p:grpSp>
      <p:grpSp>
        <p:nvGrpSpPr>
          <p:cNvPr id="68" name="Group 67">
            <a:extLst>
              <a:ext uri="{FF2B5EF4-FFF2-40B4-BE49-F238E27FC236}">
                <a16:creationId xmlns:a16="http://schemas.microsoft.com/office/drawing/2014/main" id="{6972416C-59FA-87AB-2419-7C50A1979A87}"/>
              </a:ext>
            </a:extLst>
          </p:cNvPr>
          <p:cNvGrpSpPr/>
          <p:nvPr/>
        </p:nvGrpSpPr>
        <p:grpSpPr>
          <a:xfrm>
            <a:off x="3258818" y="1132756"/>
            <a:ext cx="914400" cy="216000"/>
            <a:chOff x="2707850" y="862657"/>
            <a:chExt cx="914400" cy="216000"/>
          </a:xfrm>
        </p:grpSpPr>
        <p:sp>
          <p:nvSpPr>
            <p:cNvPr id="69" name="Rectangle: Rounded Corners 6">
              <a:extLst>
                <a:ext uri="{FF2B5EF4-FFF2-40B4-BE49-F238E27FC236}">
                  <a16:creationId xmlns:a16="http://schemas.microsoft.com/office/drawing/2014/main" id="{9E855478-6CC7-4EB3-ACBC-300D880EB0B6}"/>
                </a:ext>
                <a:ext uri="{C183D7F6-B498-43B3-948B-1728B52AA6E4}">
                  <adec:decorative xmlns:adec="http://schemas.microsoft.com/office/drawing/2017/decorative" val="1"/>
                </a:ext>
              </a:extLst>
            </p:cNvPr>
            <p:cNvSpPr/>
            <p:nvPr/>
          </p:nvSpPr>
          <p:spPr bwMode="auto">
            <a:xfrm>
              <a:off x="2707850" y="862657"/>
              <a:ext cx="9144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70" name="Graphic 69">
              <a:extLst>
                <a:ext uri="{FF2B5EF4-FFF2-40B4-BE49-F238E27FC236}">
                  <a16:creationId xmlns:a16="http://schemas.microsoft.com/office/drawing/2014/main" id="{CC78802A-3FD7-51E7-8EF6-D90EBE2A6A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4635" y="898657"/>
              <a:ext cx="144000" cy="144000"/>
            </a:xfrm>
            <a:prstGeom prst="rect">
              <a:avLst/>
            </a:prstGeom>
          </p:spPr>
        </p:pic>
      </p:grpSp>
      <p:grpSp>
        <p:nvGrpSpPr>
          <p:cNvPr id="71" name="Group 70">
            <a:extLst>
              <a:ext uri="{FF2B5EF4-FFF2-40B4-BE49-F238E27FC236}">
                <a16:creationId xmlns:a16="http://schemas.microsoft.com/office/drawing/2014/main" id="{90421FBB-2FCF-0B58-889E-CA342AC04117}"/>
              </a:ext>
            </a:extLst>
          </p:cNvPr>
          <p:cNvGrpSpPr/>
          <p:nvPr/>
        </p:nvGrpSpPr>
        <p:grpSpPr>
          <a:xfrm>
            <a:off x="4253228" y="1132756"/>
            <a:ext cx="1371600" cy="216000"/>
            <a:chOff x="1198144" y="862657"/>
            <a:chExt cx="1371600" cy="216000"/>
          </a:xfrm>
        </p:grpSpPr>
        <p:sp>
          <p:nvSpPr>
            <p:cNvPr id="72" name="Rectangle: Rounded Corners 6">
              <a:extLst>
                <a:ext uri="{FF2B5EF4-FFF2-40B4-BE49-F238E27FC236}">
                  <a16:creationId xmlns:a16="http://schemas.microsoft.com/office/drawing/2014/main" id="{9B78D08A-7DFA-9654-2BF6-7932994363D2}"/>
                </a:ext>
                <a:ext uri="{C183D7F6-B498-43B3-948B-1728B52AA6E4}">
                  <adec:decorative xmlns:adec="http://schemas.microsoft.com/office/drawing/2017/decorative" val="1"/>
                </a:ext>
              </a:extLst>
            </p:cNvPr>
            <p:cNvSpPr/>
            <p:nvPr/>
          </p:nvSpPr>
          <p:spPr bwMode="auto">
            <a:xfrm>
              <a:off x="1198144" y="862657"/>
              <a:ext cx="13716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rPr>
                <a:t>Customer retention</a:t>
              </a:r>
            </a:p>
          </p:txBody>
        </p:sp>
        <p:pic>
          <p:nvPicPr>
            <p:cNvPr id="73" name="Graphic 72">
              <a:extLst>
                <a:ext uri="{FF2B5EF4-FFF2-40B4-BE49-F238E27FC236}">
                  <a16:creationId xmlns:a16="http://schemas.microsoft.com/office/drawing/2014/main" id="{7CD0C529-3A41-AA56-9629-217E5383C0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4929" y="898657"/>
              <a:ext cx="144000" cy="144000"/>
            </a:xfrm>
            <a:prstGeom prst="rect">
              <a:avLst/>
            </a:prstGeom>
          </p:spPr>
        </p:pic>
      </p:grpSp>
      <p:grpSp>
        <p:nvGrpSpPr>
          <p:cNvPr id="7" name="Group 6">
            <a:extLst>
              <a:ext uri="{FF2B5EF4-FFF2-40B4-BE49-F238E27FC236}">
                <a16:creationId xmlns:a16="http://schemas.microsoft.com/office/drawing/2014/main" id="{134E9955-B3DF-C277-0B02-8E974817F5CB}"/>
              </a:ext>
            </a:extLst>
          </p:cNvPr>
          <p:cNvGrpSpPr/>
          <p:nvPr/>
        </p:nvGrpSpPr>
        <p:grpSpPr>
          <a:xfrm>
            <a:off x="7817138" y="2622903"/>
            <a:ext cx="2347189" cy="360000"/>
            <a:chOff x="808133" y="2640635"/>
            <a:chExt cx="2347189" cy="360000"/>
          </a:xfrm>
        </p:grpSpPr>
        <p:sp>
          <p:nvSpPr>
            <p:cNvPr id="8" name="TextBox 7">
              <a:extLst>
                <a:ext uri="{FF2B5EF4-FFF2-40B4-BE49-F238E27FC236}">
                  <a16:creationId xmlns:a16="http://schemas.microsoft.com/office/drawing/2014/main" id="{FC7EFD85-CBB0-EED9-6548-805CFAD41DD1}"/>
                </a:ext>
                <a:ext uri="{C183D7F6-B498-43B3-948B-1728B52AA6E4}">
                  <adec:decorative xmlns:adec="http://schemas.microsoft.com/office/drawing/2017/decorative" val="0"/>
                </a:ext>
              </a:extLst>
            </p:cNvPr>
            <p:cNvSpPr txBox="1"/>
            <p:nvPr/>
          </p:nvSpPr>
          <p:spPr>
            <a:xfrm>
              <a:off x="1263138" y="2682362"/>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Outlook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+Copilot for Sales</a:t>
              </a:r>
            </a:p>
          </p:txBody>
        </p:sp>
        <p:pic>
          <p:nvPicPr>
            <p:cNvPr id="9" name="Picture 8">
              <a:extLst>
                <a:ext uri="{FF2B5EF4-FFF2-40B4-BE49-F238E27FC236}">
                  <a16:creationId xmlns:a16="http://schemas.microsoft.com/office/drawing/2014/main" id="{944EB843-65BB-7029-9A37-02B806B702C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8133" y="2640635"/>
              <a:ext cx="360000" cy="360000"/>
            </a:xfrm>
            <a:prstGeom prst="ellipse">
              <a:avLst/>
            </a:prstGeom>
            <a:solidFill>
              <a:srgbClr val="FFFFFF"/>
            </a:solidFill>
          </p:spPr>
        </p:pic>
      </p:grpSp>
      <p:grpSp>
        <p:nvGrpSpPr>
          <p:cNvPr id="10" name="Group 9">
            <a:extLst>
              <a:ext uri="{FF2B5EF4-FFF2-40B4-BE49-F238E27FC236}">
                <a16:creationId xmlns:a16="http://schemas.microsoft.com/office/drawing/2014/main" id="{85EEAB83-7E12-8A71-6CFC-A8FFC4135D15}"/>
              </a:ext>
            </a:extLst>
          </p:cNvPr>
          <p:cNvGrpSpPr/>
          <p:nvPr/>
        </p:nvGrpSpPr>
        <p:grpSpPr>
          <a:xfrm>
            <a:off x="852159" y="2651778"/>
            <a:ext cx="2044246" cy="360000"/>
            <a:chOff x="7605625" y="5036844"/>
            <a:chExt cx="2044246" cy="360000"/>
          </a:xfrm>
        </p:grpSpPr>
        <p:sp>
          <p:nvSpPr>
            <p:cNvPr id="11" name="TextBox 10">
              <a:extLst>
                <a:ext uri="{FF2B5EF4-FFF2-40B4-BE49-F238E27FC236}">
                  <a16:creationId xmlns:a16="http://schemas.microsoft.com/office/drawing/2014/main" id="{117951AE-F379-1F70-A51B-D74929031C1E}"/>
                </a:ext>
                <a:ext uri="{C183D7F6-B498-43B3-948B-1728B52AA6E4}">
                  <adec:decorative xmlns:adec="http://schemas.microsoft.com/office/drawing/2017/decorative" val="0"/>
                </a:ext>
              </a:extLst>
            </p:cNvPr>
            <p:cNvSpPr txBox="1"/>
            <p:nvPr/>
          </p:nvSpPr>
          <p:spPr>
            <a:xfrm>
              <a:off x="8014680" y="5062956"/>
              <a:ext cx="1635191"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Semibold"/>
                  <a:ea typeface="+mn-ea"/>
                  <a:cs typeface="+mn-cs"/>
                </a:rPr>
                <a:t>Copilot in Teams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+Copilot For Sales</a:t>
              </a:r>
              <a:endParaRPr kumimoji="0" lang="en-US" sz="900" b="0" i="0" u="none" strike="noStrike" kern="1200" cap="none" spc="0" normalizeH="0" baseline="30000" noProof="0" dirty="0">
                <a:ln>
                  <a:noFill/>
                </a:ln>
                <a:solidFill>
                  <a:prstClr val="black"/>
                </a:solidFill>
                <a:effectLst/>
                <a:uLnTx/>
                <a:uFillTx/>
                <a:latin typeface="Segoe UI Semibold"/>
                <a:ea typeface="+mn-ea"/>
                <a:cs typeface="+mn-cs"/>
              </a:endParaRPr>
            </a:p>
          </p:txBody>
        </p:sp>
        <p:pic>
          <p:nvPicPr>
            <p:cNvPr id="12" name="Picture 11">
              <a:extLst>
                <a:ext uri="{FF2B5EF4-FFF2-40B4-BE49-F238E27FC236}">
                  <a16:creationId xmlns:a16="http://schemas.microsoft.com/office/drawing/2014/main" id="{F56D18EC-3108-0D46-8EA0-EF88058C41B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05625" y="5036844"/>
              <a:ext cx="360000" cy="360000"/>
            </a:xfrm>
            <a:prstGeom prst="ellipse">
              <a:avLst/>
            </a:prstGeom>
            <a:solidFill>
              <a:srgbClr val="FFFFFF"/>
            </a:solidFill>
          </p:spPr>
        </p:pic>
      </p:grpSp>
      <p:pic>
        <p:nvPicPr>
          <p:cNvPr id="13" name="Picture 12">
            <a:extLst>
              <a:ext uri="{FF2B5EF4-FFF2-40B4-BE49-F238E27FC236}">
                <a16:creationId xmlns:a16="http://schemas.microsoft.com/office/drawing/2014/main" id="{529F5F66-5129-1892-78A3-858EA4348B8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spTree>
    <p:extLst>
      <p:ext uri="{BB962C8B-B14F-4D97-AF65-F5344CB8AC3E}">
        <p14:creationId xmlns:p14="http://schemas.microsoft.com/office/powerpoint/2010/main" val="312204409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23F16038-3ECA-5B93-BFF2-67AAFF1E240D}"/>
              </a:ext>
            </a:extLst>
          </p:cNvPr>
          <p:cNvSpPr>
            <a:spLocks noGrp="1"/>
          </p:cNvSpPr>
          <p:nvPr>
            <p:ph type="title"/>
          </p:nvPr>
        </p:nvSpPr>
        <p:spPr/>
        <p:txBody>
          <a:bodyPr/>
          <a:lstStyle/>
          <a:p>
            <a:r>
              <a:rPr lang="en-US"/>
              <a:t>A day in the life of an Account Manager</a:t>
            </a:r>
          </a:p>
        </p:txBody>
      </p:sp>
      <p:sp>
        <p:nvSpPr>
          <p:cNvPr id="39" name="Text Placeholder 38">
            <a:extLst>
              <a:ext uri="{FF2B5EF4-FFF2-40B4-BE49-F238E27FC236}">
                <a16:creationId xmlns:a16="http://schemas.microsoft.com/office/drawing/2014/main" id="{C05C2E09-351A-7289-1A7A-794657165441}"/>
              </a:ext>
            </a:extLst>
          </p:cNvPr>
          <p:cNvSpPr>
            <a:spLocks noGrp="1"/>
          </p:cNvSpPr>
          <p:nvPr>
            <p:ph type="body" sz="quarter" idx="10"/>
          </p:nvPr>
        </p:nvSpPr>
        <p:spPr>
          <a:xfrm>
            <a:off x="569913" y="6491288"/>
            <a:ext cx="9598025" cy="107722"/>
          </a:xfrm>
        </p:spPr>
        <p:txBody>
          <a:bodyPr/>
          <a:lstStyle/>
          <a:p>
            <a:r>
              <a:rPr lang="en-US" baseline="30000"/>
              <a:t>1</a:t>
            </a:r>
            <a:r>
              <a:rPr lang="en-US"/>
              <a:t>Access Copilot at </a:t>
            </a:r>
            <a:r>
              <a:rPr lang="en-US">
                <a:hlinkClick r:id="rId3"/>
              </a:rPr>
              <a:t>copilot.microsoft.com</a:t>
            </a:r>
            <a:r>
              <a:rPr lang="en-US"/>
              <a:t>, the Microsoft Copilot mobile app, or the Copilot app in Teams, and set toggle to “Work”.</a:t>
            </a:r>
            <a:endParaRPr lang="en-US" baseline="30000"/>
          </a:p>
        </p:txBody>
      </p:sp>
      <p:sp>
        <p:nvSpPr>
          <p:cNvPr id="125" name="Text Placeholder 124">
            <a:extLst>
              <a:ext uri="{FF2B5EF4-FFF2-40B4-BE49-F238E27FC236}">
                <a16:creationId xmlns:a16="http://schemas.microsoft.com/office/drawing/2014/main" id="{64378299-3226-F8AA-1A31-4D7A041A6D42}"/>
              </a:ext>
            </a:extLst>
          </p:cNvPr>
          <p:cNvSpPr>
            <a:spLocks noGrp="1"/>
          </p:cNvSpPr>
          <p:nvPr>
            <p:ph type="body" sz="quarter" idx="17"/>
          </p:nvPr>
        </p:nvSpPr>
        <p:spPr/>
        <p:txBody>
          <a:bodyPr/>
          <a:lstStyle/>
          <a:p>
            <a:r>
              <a:rPr lang="en-US"/>
              <a:t>Copilot for Sales </a:t>
            </a:r>
            <a:r>
              <a:rPr lang="en-US" sz="800" i="1"/>
              <a:t>(includes Copilot for Microsoft 365)</a:t>
            </a:r>
            <a:endParaRPr lang="en-US" sz="800" i="1" noProof="0"/>
          </a:p>
        </p:txBody>
      </p:sp>
      <p:sp>
        <p:nvSpPr>
          <p:cNvPr id="40" name="Text Placeholder 39">
            <a:extLst>
              <a:ext uri="{FF2B5EF4-FFF2-40B4-BE49-F238E27FC236}">
                <a16:creationId xmlns:a16="http://schemas.microsoft.com/office/drawing/2014/main" id="{379D624F-A860-9CE9-D756-825F40761990}"/>
              </a:ext>
            </a:extLst>
          </p:cNvPr>
          <p:cNvSpPr>
            <a:spLocks noGrp="1"/>
          </p:cNvSpPr>
          <p:nvPr>
            <p:ph type="body" sz="quarter" idx="11"/>
          </p:nvPr>
        </p:nvSpPr>
        <p:spPr/>
        <p:txBody>
          <a:bodyPr/>
          <a:lstStyle/>
          <a:p>
            <a:r>
              <a:rPr lang="en-US" altLang="zh-TW" noProof="0"/>
              <a:t>8:00</a:t>
            </a:r>
            <a:r>
              <a:rPr lang="zh-TW" altLang="en-US" noProof="0"/>
              <a:t> </a:t>
            </a:r>
            <a:r>
              <a:rPr lang="en-US" altLang="zh-TW" noProof="0"/>
              <a:t>am</a:t>
            </a:r>
            <a:endParaRPr lang="en-US" noProof="0"/>
          </a:p>
        </p:txBody>
      </p:sp>
      <p:sp>
        <p:nvSpPr>
          <p:cNvPr id="41" name="Text Placeholder 40">
            <a:extLst>
              <a:ext uri="{FF2B5EF4-FFF2-40B4-BE49-F238E27FC236}">
                <a16:creationId xmlns:a16="http://schemas.microsoft.com/office/drawing/2014/main" id="{57E3677D-D7BC-DC48-74A3-5AE759249BB3}"/>
              </a:ext>
            </a:extLst>
          </p:cNvPr>
          <p:cNvSpPr>
            <a:spLocks noGrp="1"/>
          </p:cNvSpPr>
          <p:nvPr>
            <p:ph type="body" sz="quarter" idx="18"/>
          </p:nvPr>
        </p:nvSpPr>
        <p:spPr>
          <a:xfrm>
            <a:off x="584200" y="2032188"/>
            <a:ext cx="2808000" cy="784426"/>
          </a:xfrm>
        </p:spPr>
        <p:txBody>
          <a:bodyPr>
            <a:normAutofit/>
          </a:bodyPr>
          <a:lstStyle/>
          <a:p>
            <a:r>
              <a:rPr lang="en-US" noProof="0"/>
              <a:t>Cassandra needs to prepare for her big pitch to Contoso so she uses Copilot</a:t>
            </a:r>
            <a:r>
              <a:rPr lang="en-US" baseline="30000" noProof="0"/>
              <a:t>1</a:t>
            </a:r>
            <a:r>
              <a:rPr lang="en-US" noProof="0"/>
              <a:t> to summarize emails and chats. Microsoft Copilot for Sales provides a summary of the opportunity for more context.</a:t>
            </a:r>
          </a:p>
        </p:txBody>
      </p:sp>
      <p:sp>
        <p:nvSpPr>
          <p:cNvPr id="102" name="Text Placeholder 101">
            <a:extLst>
              <a:ext uri="{FF2B5EF4-FFF2-40B4-BE49-F238E27FC236}">
                <a16:creationId xmlns:a16="http://schemas.microsoft.com/office/drawing/2014/main" id="{ECD5F265-1735-5187-07E0-59E7184F6481}"/>
              </a:ext>
            </a:extLst>
          </p:cNvPr>
          <p:cNvSpPr>
            <a:spLocks noGrp="1"/>
          </p:cNvSpPr>
          <p:nvPr>
            <p:ph type="body" sz="quarter" idx="21"/>
          </p:nvPr>
        </p:nvSpPr>
        <p:spPr/>
        <p:txBody>
          <a:bodyPr/>
          <a:lstStyle/>
          <a:p>
            <a:r>
              <a:rPr kumimoji="0" lang="en-US" sz="900" b="1" i="0" u="none" strike="noStrike" kern="0" cap="none" spc="0" normalizeH="0" baseline="0" noProof="0">
                <a:ln>
                  <a:noFill/>
                </a:ln>
                <a:solidFill>
                  <a:srgbClr val="1A1A1A"/>
                </a:solidFill>
                <a:effectLst/>
                <a:uLnTx/>
                <a:uFillTx/>
                <a:latin typeface="Segoe UI"/>
                <a:ea typeface="+mn-ea"/>
                <a:cs typeface="+mn-cs"/>
              </a:rPr>
              <a:t>Summarize </a:t>
            </a:r>
            <a:r>
              <a:rPr kumimoji="0" lang="en-US" sz="900" b="0" i="0" u="none" strike="noStrike" kern="0" cap="none" spc="0" normalizeH="0" baseline="0" noProof="0">
                <a:ln>
                  <a:noFill/>
                </a:ln>
                <a:solidFill>
                  <a:srgbClr val="1A1A1A"/>
                </a:solidFill>
                <a:effectLst/>
                <a:uLnTx/>
                <a:uFillTx/>
                <a:latin typeface="Segoe UI"/>
                <a:ea typeface="+mn-ea"/>
                <a:cs typeface="+mn-cs"/>
              </a:rPr>
              <a:t>all the emails and Teams chats </a:t>
            </a:r>
            <a:br>
              <a:rPr kumimoji="0" lang="en-US" sz="900" b="0" i="0" u="none" strike="noStrike" kern="0" cap="none" spc="0" normalizeH="0" baseline="0" noProof="0">
                <a:ln>
                  <a:noFill/>
                </a:ln>
                <a:solidFill>
                  <a:srgbClr val="1A1A1A"/>
                </a:solidFill>
                <a:effectLst/>
                <a:uLnTx/>
                <a:uFillTx/>
                <a:latin typeface="Segoe UI"/>
                <a:ea typeface="+mn-ea"/>
                <a:cs typeface="+mn-cs"/>
              </a:rPr>
            </a:br>
            <a:r>
              <a:rPr kumimoji="0" lang="en-US" sz="900" b="0" i="0" u="none" strike="noStrike" kern="0" cap="none" spc="0" normalizeH="0" baseline="0" noProof="0">
                <a:ln>
                  <a:noFill/>
                </a:ln>
                <a:solidFill>
                  <a:srgbClr val="1A1A1A"/>
                </a:solidFill>
                <a:effectLst/>
                <a:uLnTx/>
                <a:uFillTx/>
                <a:latin typeface="Segoe UI"/>
                <a:ea typeface="+mn-ea"/>
                <a:cs typeface="+mn-cs"/>
              </a:rPr>
              <a:t>in the past month from Contoso highlighting </a:t>
            </a:r>
            <a:br>
              <a:rPr kumimoji="0" lang="en-US" sz="900" b="0" i="0" u="none" strike="noStrike" kern="0" cap="none" spc="0" normalizeH="0" baseline="0" noProof="0">
                <a:ln>
                  <a:noFill/>
                </a:ln>
                <a:solidFill>
                  <a:srgbClr val="1A1A1A"/>
                </a:solidFill>
                <a:effectLst/>
                <a:uLnTx/>
                <a:uFillTx/>
                <a:latin typeface="Segoe UI"/>
                <a:ea typeface="+mn-ea"/>
                <a:cs typeface="+mn-cs"/>
              </a:rPr>
            </a:br>
            <a:r>
              <a:rPr kumimoji="0" lang="en-US" sz="900" b="0" i="0" u="none" strike="noStrike" kern="0" cap="none" spc="0" normalizeH="0" baseline="0" noProof="0">
                <a:ln>
                  <a:noFill/>
                </a:ln>
                <a:solidFill>
                  <a:srgbClr val="1A1A1A"/>
                </a:solidFill>
                <a:effectLst/>
                <a:uLnTx/>
                <a:uFillTx/>
                <a:latin typeface="Segoe UI"/>
                <a:ea typeface="+mn-ea"/>
                <a:cs typeface="+mn-cs"/>
              </a:rPr>
              <a:t>the primary asks and open items.</a:t>
            </a:r>
          </a:p>
        </p:txBody>
      </p:sp>
      <p:sp>
        <p:nvSpPr>
          <p:cNvPr id="43" name="Text Placeholder 42">
            <a:extLst>
              <a:ext uri="{FF2B5EF4-FFF2-40B4-BE49-F238E27FC236}">
                <a16:creationId xmlns:a16="http://schemas.microsoft.com/office/drawing/2014/main" id="{F786ECC7-0497-8250-7086-DCE4E9C52A03}"/>
              </a:ext>
            </a:extLst>
          </p:cNvPr>
          <p:cNvSpPr>
            <a:spLocks noGrp="1"/>
          </p:cNvSpPr>
          <p:nvPr>
            <p:ph type="body" sz="quarter" idx="22"/>
          </p:nvPr>
        </p:nvSpPr>
        <p:spPr/>
        <p:txBody>
          <a:bodyPr/>
          <a:lstStyle/>
          <a:p>
            <a:r>
              <a:rPr lang="en-US" altLang="zh-TW" noProof="0"/>
              <a:t>8:15</a:t>
            </a:r>
            <a:r>
              <a:rPr lang="zh-TW" altLang="en-US" noProof="0"/>
              <a:t> </a:t>
            </a:r>
            <a:r>
              <a:rPr lang="en-US" altLang="zh-TW" noProof="0"/>
              <a:t>am</a:t>
            </a:r>
            <a:endParaRPr lang="en-US" noProof="0"/>
          </a:p>
        </p:txBody>
      </p:sp>
      <p:sp>
        <p:nvSpPr>
          <p:cNvPr id="44" name="Text Placeholder 43">
            <a:extLst>
              <a:ext uri="{FF2B5EF4-FFF2-40B4-BE49-F238E27FC236}">
                <a16:creationId xmlns:a16="http://schemas.microsoft.com/office/drawing/2014/main" id="{6E513950-5865-343F-8740-54F5947D6BF6}"/>
              </a:ext>
            </a:extLst>
          </p:cNvPr>
          <p:cNvSpPr>
            <a:spLocks noGrp="1"/>
          </p:cNvSpPr>
          <p:nvPr>
            <p:ph type="body" sz="quarter" idx="23"/>
          </p:nvPr>
        </p:nvSpPr>
        <p:spPr/>
        <p:txBody>
          <a:bodyPr/>
          <a:lstStyle/>
          <a:p>
            <a:r>
              <a:rPr lang="en-US" noProof="0"/>
              <a:t>Cassandra asks Copilot in Outlook to create a message to confirm the meeting. Copilot for Sales includes relevant product and pricing details from her CRM system.</a:t>
            </a:r>
          </a:p>
        </p:txBody>
      </p:sp>
      <p:sp>
        <p:nvSpPr>
          <p:cNvPr id="103" name="Text Placeholder 102">
            <a:extLst>
              <a:ext uri="{FF2B5EF4-FFF2-40B4-BE49-F238E27FC236}">
                <a16:creationId xmlns:a16="http://schemas.microsoft.com/office/drawing/2014/main" id="{AC1E6677-D5DF-FE29-9DF5-9CD0B71483CF}"/>
              </a:ext>
            </a:extLst>
          </p:cNvPr>
          <p:cNvSpPr>
            <a:spLocks noGrp="1"/>
          </p:cNvSpPr>
          <p:nvPr>
            <p:ph type="body" sz="quarter" idx="24"/>
          </p:nvPr>
        </p:nvSpPr>
        <p:spPr/>
        <p:txBody>
          <a:bodyPr>
            <a:normAutofit lnSpcReduction="10000"/>
          </a:bodyPr>
          <a:lstStyle/>
          <a:p>
            <a:r>
              <a:rPr kumimoji="0" lang="en-US" sz="900" b="1" i="0" u="none" strike="noStrike" kern="0" cap="none" spc="0" normalizeH="0" baseline="0" noProof="0">
                <a:ln>
                  <a:noFill/>
                </a:ln>
                <a:solidFill>
                  <a:srgbClr val="1A1A1A"/>
                </a:solidFill>
                <a:effectLst/>
                <a:uLnTx/>
                <a:uFillTx/>
                <a:latin typeface="Segoe UI"/>
                <a:ea typeface="+mn-ea"/>
                <a:cs typeface="+mn-cs"/>
              </a:rPr>
              <a:t>Draft an email </a:t>
            </a:r>
            <a:r>
              <a:rPr kumimoji="0" lang="en-US" sz="900" b="0" i="0" u="none" strike="noStrike" kern="0" cap="none" spc="0" normalizeH="0" baseline="0" noProof="0">
                <a:ln>
                  <a:noFill/>
                </a:ln>
                <a:solidFill>
                  <a:srgbClr val="1A1A1A"/>
                </a:solidFill>
                <a:effectLst/>
                <a:uLnTx/>
                <a:uFillTx/>
                <a:latin typeface="Segoe UI"/>
                <a:ea typeface="+mn-ea"/>
                <a:cs typeface="+mn-cs"/>
              </a:rPr>
              <a:t>to confirm the meeting this afternoon. Highlight how excited we are to present the latest product updates and new pricing. </a:t>
            </a:r>
            <a:br>
              <a:rPr kumimoji="0" lang="en-US" sz="900" b="0" i="0" u="none" strike="noStrike" kern="0" cap="none" spc="0" normalizeH="0" baseline="0" noProof="0">
                <a:ln>
                  <a:noFill/>
                </a:ln>
                <a:solidFill>
                  <a:srgbClr val="1A1A1A"/>
                </a:solidFill>
                <a:effectLst/>
                <a:uLnTx/>
                <a:uFillTx/>
                <a:latin typeface="Segoe UI"/>
                <a:ea typeface="+mn-ea"/>
                <a:cs typeface="+mn-cs"/>
              </a:rPr>
            </a:br>
            <a:r>
              <a:rPr kumimoji="0" lang="en-US" sz="900" b="0" i="0" u="none" strike="noStrike" kern="0" cap="none" spc="0" normalizeH="0" baseline="0" noProof="0">
                <a:ln>
                  <a:noFill/>
                </a:ln>
                <a:solidFill>
                  <a:srgbClr val="1A1A1A"/>
                </a:solidFill>
                <a:effectLst/>
                <a:uLnTx/>
                <a:uFillTx/>
                <a:latin typeface="Segoe UI"/>
                <a:ea typeface="+mn-ea"/>
                <a:cs typeface="+mn-cs"/>
              </a:rPr>
              <a:t>Use a formal tone and keep the email concise.</a:t>
            </a:r>
          </a:p>
        </p:txBody>
      </p:sp>
      <p:sp>
        <p:nvSpPr>
          <p:cNvPr id="46" name="Text Placeholder 45">
            <a:extLst>
              <a:ext uri="{FF2B5EF4-FFF2-40B4-BE49-F238E27FC236}">
                <a16:creationId xmlns:a16="http://schemas.microsoft.com/office/drawing/2014/main" id="{B711834C-1181-E54E-3F35-4A3D37910D88}"/>
              </a:ext>
            </a:extLst>
          </p:cNvPr>
          <p:cNvSpPr>
            <a:spLocks noGrp="1"/>
          </p:cNvSpPr>
          <p:nvPr>
            <p:ph type="body" sz="quarter" idx="25"/>
          </p:nvPr>
        </p:nvSpPr>
        <p:spPr/>
        <p:txBody>
          <a:bodyPr/>
          <a:lstStyle/>
          <a:p>
            <a:r>
              <a:rPr lang="en-US" altLang="zh-TW" noProof="0"/>
              <a:t>9:00</a:t>
            </a:r>
            <a:r>
              <a:rPr lang="zh-TW" altLang="en-US" noProof="0"/>
              <a:t> </a:t>
            </a:r>
            <a:r>
              <a:rPr lang="en-US" altLang="zh-TW" noProof="0"/>
              <a:t>am</a:t>
            </a:r>
            <a:endParaRPr lang="en-US" noProof="0"/>
          </a:p>
        </p:txBody>
      </p:sp>
      <p:sp>
        <p:nvSpPr>
          <p:cNvPr id="104" name="Text Placeholder 103">
            <a:extLst>
              <a:ext uri="{FF2B5EF4-FFF2-40B4-BE49-F238E27FC236}">
                <a16:creationId xmlns:a16="http://schemas.microsoft.com/office/drawing/2014/main" id="{A241A013-6947-7442-9D23-43F3CC5F5C50}"/>
              </a:ext>
            </a:extLst>
          </p:cNvPr>
          <p:cNvSpPr>
            <a:spLocks noGrp="1"/>
          </p:cNvSpPr>
          <p:nvPr>
            <p:ph type="body" sz="quarter" idx="26"/>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Cassandra received the latest financial numbers from her business planning lead. She uses Copilot in Excel to create some amazing charts to showcase the value of the offer.</a:t>
            </a:r>
          </a:p>
        </p:txBody>
      </p:sp>
      <p:sp>
        <p:nvSpPr>
          <p:cNvPr id="105" name="Text Placeholder 104">
            <a:extLst>
              <a:ext uri="{FF2B5EF4-FFF2-40B4-BE49-F238E27FC236}">
                <a16:creationId xmlns:a16="http://schemas.microsoft.com/office/drawing/2014/main" id="{3E1C71C6-370C-EBC9-8720-176174699081}"/>
              </a:ext>
            </a:extLst>
          </p:cNvPr>
          <p:cNvSpPr>
            <a:spLocks noGrp="1"/>
          </p:cNvSpPr>
          <p:nvPr>
            <p:ph type="body" sz="quarter" idx="27"/>
          </p:nvPr>
        </p:nvSpPr>
        <p:spPr/>
        <p:txBody>
          <a:bodyPr/>
          <a:lstStyle/>
          <a:p>
            <a:r>
              <a:rPr kumimoji="0" lang="en-US" sz="900" b="1" i="0" u="none" strike="noStrike" kern="0" cap="none" spc="0" normalizeH="0" baseline="0" noProof="0">
                <a:ln>
                  <a:noFill/>
                </a:ln>
                <a:solidFill>
                  <a:srgbClr val="1A1A1A"/>
                </a:solidFill>
                <a:effectLst/>
                <a:uLnTx/>
                <a:uFillTx/>
                <a:latin typeface="Segoe UI"/>
                <a:ea typeface="+mn-ea"/>
                <a:cs typeface="+mn-cs"/>
              </a:rPr>
              <a:t>Show all data insights.</a:t>
            </a:r>
          </a:p>
        </p:txBody>
      </p:sp>
      <p:sp>
        <p:nvSpPr>
          <p:cNvPr id="49" name="Text Placeholder 48">
            <a:extLst>
              <a:ext uri="{FF2B5EF4-FFF2-40B4-BE49-F238E27FC236}">
                <a16:creationId xmlns:a16="http://schemas.microsoft.com/office/drawing/2014/main" id="{B9B71A71-82A6-309C-41D4-38ECA93CF523}"/>
              </a:ext>
            </a:extLst>
          </p:cNvPr>
          <p:cNvSpPr>
            <a:spLocks noGrp="1"/>
          </p:cNvSpPr>
          <p:nvPr>
            <p:ph type="body" sz="quarter" idx="28"/>
          </p:nvPr>
        </p:nvSpPr>
        <p:spPr/>
        <p:txBody>
          <a:bodyPr/>
          <a:lstStyle/>
          <a:p>
            <a:r>
              <a:rPr lang="en-US" altLang="zh-TW" noProof="0"/>
              <a:t>4:00</a:t>
            </a:r>
            <a:r>
              <a:rPr lang="zh-TW" altLang="en-US" noProof="0"/>
              <a:t> </a:t>
            </a:r>
            <a:r>
              <a:rPr lang="en-US" altLang="zh-TW" noProof="0"/>
              <a:t>pm</a:t>
            </a:r>
            <a:endParaRPr lang="en-US" noProof="0"/>
          </a:p>
        </p:txBody>
      </p:sp>
      <p:sp>
        <p:nvSpPr>
          <p:cNvPr id="106" name="Text Placeholder 105">
            <a:extLst>
              <a:ext uri="{FF2B5EF4-FFF2-40B4-BE49-F238E27FC236}">
                <a16:creationId xmlns:a16="http://schemas.microsoft.com/office/drawing/2014/main" id="{80EEB0F1-7ADA-231D-B3F1-74A5193D1267}"/>
              </a:ext>
            </a:extLst>
          </p:cNvPr>
          <p:cNvSpPr>
            <a:spLocks noGrp="1"/>
          </p:cNvSpPr>
          <p:nvPr>
            <p:ph type="body" sz="quarter" idx="29"/>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Cassandra has missed a few chats during the day. She sees that her team has been discussing a new product launch and asks Copilot</a:t>
            </a:r>
            <a:r>
              <a:rPr kumimoji="0" lang="en-US" sz="900" b="0" i="0" u="none" strike="noStrike" kern="1200" cap="none" spc="0" normalizeH="0" baseline="30000" noProof="0">
                <a:ln>
                  <a:noFill/>
                </a:ln>
                <a:solidFill>
                  <a:srgbClr val="1A1A1A"/>
                </a:solidFill>
                <a:effectLst/>
                <a:uLnTx/>
                <a:uFillTx/>
                <a:latin typeface="Segoe UI"/>
                <a:ea typeface="+mn-ea"/>
                <a:cs typeface="Segoe UI" pitchFamily="34" charset="0"/>
              </a:rPr>
              <a:t>1</a:t>
            </a:r>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 to summarize the conversation to quickly catch up.</a:t>
            </a:r>
          </a:p>
        </p:txBody>
      </p:sp>
      <p:sp>
        <p:nvSpPr>
          <p:cNvPr id="107" name="Text Placeholder 106">
            <a:extLst>
              <a:ext uri="{FF2B5EF4-FFF2-40B4-BE49-F238E27FC236}">
                <a16:creationId xmlns:a16="http://schemas.microsoft.com/office/drawing/2014/main" id="{D6B65270-E369-6E27-6309-FCF1DDBC88A3}"/>
              </a:ext>
            </a:extLst>
          </p:cNvPr>
          <p:cNvSpPr>
            <a:spLocks noGrp="1"/>
          </p:cNvSpPr>
          <p:nvPr>
            <p:ph type="body" sz="quarter" idx="30"/>
          </p:nvPr>
        </p:nvSpPr>
        <p:spPr/>
        <p:txBody>
          <a:bodyPr/>
          <a:lstStyle/>
          <a:p>
            <a:r>
              <a:rPr kumimoji="0" lang="en-US" sz="900" b="1" i="0" u="none" strike="noStrike" kern="1200" cap="none" spc="0" normalizeH="0" baseline="0" noProof="0">
                <a:ln>
                  <a:noFill/>
                </a:ln>
                <a:solidFill>
                  <a:srgbClr val="000000"/>
                </a:solidFill>
                <a:effectLst/>
                <a:uLnTx/>
                <a:uFillTx/>
                <a:latin typeface="Segoe UI"/>
                <a:ea typeface="+mn-ea"/>
                <a:cs typeface="+mn-cs"/>
              </a:rPr>
              <a:t>Summarize team chat </a:t>
            </a:r>
            <a:r>
              <a:rPr kumimoji="0" lang="en-US" sz="900" b="0" i="0" u="none" strike="noStrike" kern="0" cap="none" spc="0" normalizeH="0" baseline="0" noProof="0">
                <a:ln>
                  <a:noFill/>
                </a:ln>
                <a:solidFill>
                  <a:srgbClr val="1A1A1A"/>
                </a:solidFill>
                <a:effectLst/>
                <a:uLnTx/>
                <a:uFillTx/>
                <a:latin typeface="Segoe UI"/>
                <a:ea typeface="+mn-ea"/>
                <a:cs typeface="+mn-cs"/>
              </a:rPr>
              <a:t>and make sure to include the key points and who made them.</a:t>
            </a:r>
          </a:p>
        </p:txBody>
      </p:sp>
      <p:sp>
        <p:nvSpPr>
          <p:cNvPr id="52" name="Text Placeholder 51">
            <a:extLst>
              <a:ext uri="{FF2B5EF4-FFF2-40B4-BE49-F238E27FC236}">
                <a16:creationId xmlns:a16="http://schemas.microsoft.com/office/drawing/2014/main" id="{D4F50D37-8419-C7C8-D6C1-C4A6598A5269}"/>
              </a:ext>
            </a:extLst>
          </p:cNvPr>
          <p:cNvSpPr>
            <a:spLocks noGrp="1"/>
          </p:cNvSpPr>
          <p:nvPr>
            <p:ph type="body" sz="quarter" idx="31"/>
          </p:nvPr>
        </p:nvSpPr>
        <p:spPr/>
        <p:txBody>
          <a:bodyPr/>
          <a:lstStyle/>
          <a:p>
            <a:pPr lvl="0"/>
            <a:r>
              <a:rPr lang="en-US" altLang="zh-TW" noProof="0"/>
              <a:t>2:00</a:t>
            </a:r>
            <a:r>
              <a:rPr lang="zh-TW" altLang="en-US" noProof="0"/>
              <a:t> </a:t>
            </a:r>
            <a:r>
              <a:rPr lang="en-US" altLang="zh-TW" noProof="0"/>
              <a:t>pm</a:t>
            </a:r>
            <a:endParaRPr lang="en-US" noProof="0"/>
          </a:p>
        </p:txBody>
      </p:sp>
      <p:sp>
        <p:nvSpPr>
          <p:cNvPr id="108" name="Text Placeholder 107">
            <a:extLst>
              <a:ext uri="{FF2B5EF4-FFF2-40B4-BE49-F238E27FC236}">
                <a16:creationId xmlns:a16="http://schemas.microsoft.com/office/drawing/2014/main" id="{A34A2DC5-BB93-5BA1-6C3F-FEBB0E617A73}"/>
              </a:ext>
            </a:extLst>
          </p:cNvPr>
          <p:cNvSpPr>
            <a:spLocks noGrp="1"/>
          </p:cNvSpPr>
          <p:nvPr>
            <p:ph type="body" sz="quarter" idx="32"/>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It's time for the pitch. Cassandra can focus on her presentation. Copilot for Sales in Teams captures meeting notes, outstanding questions, and sales keywords and KPIs.  </a:t>
            </a:r>
          </a:p>
        </p:txBody>
      </p:sp>
      <p:sp>
        <p:nvSpPr>
          <p:cNvPr id="109" name="Text Placeholder 108">
            <a:extLst>
              <a:ext uri="{FF2B5EF4-FFF2-40B4-BE49-F238E27FC236}">
                <a16:creationId xmlns:a16="http://schemas.microsoft.com/office/drawing/2014/main" id="{48F7FD91-4CC7-959C-723E-829D16DD5A0D}"/>
              </a:ext>
            </a:extLst>
          </p:cNvPr>
          <p:cNvSpPr>
            <a:spLocks noGrp="1"/>
          </p:cNvSpPr>
          <p:nvPr>
            <p:ph type="body" sz="quarter" idx="33"/>
          </p:nvPr>
        </p:nvSpPr>
        <p:spPr/>
        <p:txBody>
          <a:bodyPr/>
          <a:lstStyle/>
          <a:p>
            <a:r>
              <a:rPr kumimoji="0" lang="en-US" sz="900" b="1" i="0" u="none" strike="noStrike" kern="1200" cap="none" spc="0" normalizeH="0" baseline="0" noProof="0">
                <a:ln>
                  <a:noFill/>
                </a:ln>
                <a:solidFill>
                  <a:srgbClr val="000000"/>
                </a:solidFill>
                <a:effectLst/>
                <a:uLnTx/>
                <a:uFillTx/>
                <a:latin typeface="Segoe UI"/>
                <a:ea typeface="+mn-ea"/>
                <a:cs typeface="+mn-cs"/>
              </a:rPr>
              <a:t>What questions were asked </a:t>
            </a:r>
            <a:r>
              <a:rPr kumimoji="0" lang="en-US" sz="900" b="0" i="0" u="none" strike="noStrike" kern="0" cap="none" spc="0" normalizeH="0" baseline="0" noProof="0">
                <a:ln>
                  <a:noFill/>
                </a:ln>
                <a:solidFill>
                  <a:srgbClr val="1A1A1A"/>
                </a:solidFill>
                <a:effectLst/>
                <a:uLnTx/>
                <a:uFillTx/>
                <a:latin typeface="Segoe UI"/>
                <a:ea typeface="+mn-ea"/>
                <a:cs typeface="+mn-cs"/>
              </a:rPr>
              <a:t>during the meeting that have not been answered?</a:t>
            </a:r>
          </a:p>
        </p:txBody>
      </p:sp>
      <p:sp>
        <p:nvSpPr>
          <p:cNvPr id="55" name="Text Placeholder 54">
            <a:extLst>
              <a:ext uri="{FF2B5EF4-FFF2-40B4-BE49-F238E27FC236}">
                <a16:creationId xmlns:a16="http://schemas.microsoft.com/office/drawing/2014/main" id="{A0F9A379-1E39-4C5C-CC0A-EE3070586169}"/>
              </a:ext>
            </a:extLst>
          </p:cNvPr>
          <p:cNvSpPr>
            <a:spLocks noGrp="1"/>
          </p:cNvSpPr>
          <p:nvPr>
            <p:ph type="body" sz="quarter" idx="34"/>
          </p:nvPr>
        </p:nvSpPr>
        <p:spPr/>
        <p:txBody>
          <a:bodyPr/>
          <a:lstStyle/>
          <a:p>
            <a:r>
              <a:rPr lang="en-US" altLang="zh-TW" noProof="0"/>
              <a:t>11:00</a:t>
            </a:r>
            <a:r>
              <a:rPr lang="zh-TW" altLang="en-US" noProof="0"/>
              <a:t> </a:t>
            </a:r>
            <a:r>
              <a:rPr lang="en-US" altLang="zh-TW" noProof="0"/>
              <a:t>am</a:t>
            </a:r>
            <a:endParaRPr lang="en-US" noProof="0"/>
          </a:p>
        </p:txBody>
      </p:sp>
      <p:sp>
        <p:nvSpPr>
          <p:cNvPr id="110" name="Text Placeholder 109">
            <a:extLst>
              <a:ext uri="{FF2B5EF4-FFF2-40B4-BE49-F238E27FC236}">
                <a16:creationId xmlns:a16="http://schemas.microsoft.com/office/drawing/2014/main" id="{24E03427-3337-1852-ACDF-3B8903E464DF}"/>
              </a:ext>
            </a:extLst>
          </p:cNvPr>
          <p:cNvSpPr>
            <a:spLocks noGrp="1"/>
          </p:cNvSpPr>
          <p:nvPr>
            <p:ph type="body" sz="quarter" idx="35"/>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Cassandra puts the final touches on the pitch presentation by having Copilot create a slide based on a summary of the annual report.</a:t>
            </a:r>
          </a:p>
        </p:txBody>
      </p:sp>
      <p:sp>
        <p:nvSpPr>
          <p:cNvPr id="111" name="Text Placeholder 110">
            <a:extLst>
              <a:ext uri="{FF2B5EF4-FFF2-40B4-BE49-F238E27FC236}">
                <a16:creationId xmlns:a16="http://schemas.microsoft.com/office/drawing/2014/main" id="{22D116A7-C2E1-69EE-4ED2-F4E21F6AA1DE}"/>
              </a:ext>
            </a:extLst>
          </p:cNvPr>
          <p:cNvSpPr>
            <a:spLocks noGrp="1"/>
          </p:cNvSpPr>
          <p:nvPr>
            <p:ph type="body" sz="quarter" idx="36"/>
          </p:nvPr>
        </p:nvSpPr>
        <p:spPr/>
        <p:txBody>
          <a:bodyPr/>
          <a:lstStyle/>
          <a:p>
            <a:r>
              <a:rPr kumimoji="0" lang="en-US" sz="900" b="1" i="0" u="none" strike="noStrike" kern="1200" cap="none" spc="0" normalizeH="0" baseline="0" noProof="0">
                <a:ln>
                  <a:noFill/>
                </a:ln>
                <a:solidFill>
                  <a:srgbClr val="000000"/>
                </a:solidFill>
                <a:effectLst/>
                <a:uLnTx/>
                <a:uFillTx/>
                <a:latin typeface="Segoe UI"/>
                <a:ea typeface="+mn-ea"/>
                <a:cs typeface="+mn-cs"/>
              </a:rPr>
              <a:t>Add a slide </a:t>
            </a:r>
            <a:r>
              <a:rPr kumimoji="0" lang="en-US" sz="900" b="0" i="0" u="none" strike="noStrike" kern="0" cap="none" spc="0" normalizeH="0" baseline="0" noProof="0">
                <a:ln>
                  <a:noFill/>
                </a:ln>
                <a:solidFill>
                  <a:srgbClr val="1A1A1A"/>
                </a:solidFill>
                <a:effectLst/>
                <a:uLnTx/>
                <a:uFillTx/>
                <a:latin typeface="Segoe UI"/>
                <a:ea typeface="+mn-ea"/>
                <a:cs typeface="+mn-cs"/>
              </a:rPr>
              <a:t>based on </a:t>
            </a:r>
            <a:br>
              <a:rPr kumimoji="0" lang="en-US" sz="900" b="0" i="0" u="none" strike="noStrike" kern="0" cap="none" spc="0" normalizeH="0" baseline="0" noProof="0">
                <a:ln>
                  <a:noFill/>
                </a:ln>
                <a:solidFill>
                  <a:srgbClr val="1A1A1A"/>
                </a:solidFill>
                <a:effectLst/>
                <a:uLnTx/>
                <a:uFillTx/>
                <a:latin typeface="Segoe UI"/>
                <a:ea typeface="+mn-ea"/>
                <a:cs typeface="+mn-cs"/>
              </a:rPr>
            </a:br>
            <a:r>
              <a:rPr kumimoji="0" lang="en-US" sz="900" b="0" i="0" u="none" strike="noStrike" kern="0" cap="none" spc="0" normalizeH="0" baseline="0" noProof="0">
                <a:ln>
                  <a:noFill/>
                </a:ln>
                <a:solidFill>
                  <a:srgbClr val="1A1A1A"/>
                </a:solidFill>
                <a:effectLst/>
                <a:uLnTx/>
                <a:uFillTx/>
                <a:latin typeface="Segoe UI"/>
                <a:ea typeface="+mn-ea"/>
                <a:cs typeface="+mn-cs"/>
              </a:rPr>
              <a:t>[copy in annual report summary].</a:t>
            </a:r>
          </a:p>
        </p:txBody>
      </p:sp>
      <p:sp>
        <p:nvSpPr>
          <p:cNvPr id="23" name="Text Placeholder 22">
            <a:extLst>
              <a:ext uri="{FF2B5EF4-FFF2-40B4-BE49-F238E27FC236}">
                <a16:creationId xmlns:a16="http://schemas.microsoft.com/office/drawing/2014/main" id="{1D916D14-9732-1289-3A7F-3CAE7C63F3F3}"/>
              </a:ext>
            </a:extLst>
          </p:cNvPr>
          <p:cNvSpPr>
            <a:spLocks noGrp="1"/>
          </p:cNvSpPr>
          <p:nvPr>
            <p:ph type="body" sz="quarter" idx="37"/>
          </p:nvPr>
        </p:nvSpPr>
        <p:spPr/>
        <p:txBody>
          <a:bodyPr/>
          <a:lstStyle/>
          <a:p>
            <a:r>
              <a:rPr lang="en-US" sz="1100"/>
              <a:t>Get started</a:t>
            </a:r>
          </a:p>
        </p:txBody>
      </p:sp>
      <p:sp>
        <p:nvSpPr>
          <p:cNvPr id="184" name="Text Placeholder 60">
            <a:extLst>
              <a:ext uri="{FF2B5EF4-FFF2-40B4-BE49-F238E27FC236}">
                <a16:creationId xmlns:a16="http://schemas.microsoft.com/office/drawing/2014/main" id="{DD54BC61-D352-2F5A-1D97-F896D8A92A2F}"/>
              </a:ext>
            </a:extLst>
          </p:cNvPr>
          <p:cNvSpPr>
            <a:spLocks noGrp="1"/>
          </p:cNvSpPr>
          <p:nvPr>
            <p:ph type="body" sz="quarter" idx="38"/>
          </p:nvPr>
        </p:nvSpPr>
        <p:spPr>
          <a:solidFill>
            <a:srgbClr val="0078D4"/>
          </a:solidFill>
        </p:spPr>
        <p:txBody>
          <a:bodyPr/>
          <a:lstStyle/>
          <a:p>
            <a:endParaRPr lang="en-US"/>
          </a:p>
        </p:txBody>
      </p:sp>
      <p:sp>
        <p:nvSpPr>
          <p:cNvPr id="185" name="Text Placeholder 61">
            <a:extLst>
              <a:ext uri="{FF2B5EF4-FFF2-40B4-BE49-F238E27FC236}">
                <a16:creationId xmlns:a16="http://schemas.microsoft.com/office/drawing/2014/main" id="{385D5FDC-4D38-056F-DAA1-BA15EE8068AA}"/>
              </a:ext>
            </a:extLst>
          </p:cNvPr>
          <p:cNvSpPr>
            <a:spLocks noGrp="1"/>
          </p:cNvSpPr>
          <p:nvPr>
            <p:ph type="body" sz="quarter" idx="39"/>
          </p:nvPr>
        </p:nvSpPr>
        <p:spPr>
          <a:solidFill>
            <a:srgbClr val="B1B3B3"/>
          </a:solidFill>
        </p:spPr>
        <p:txBody>
          <a:bodyPr/>
          <a:lstStyle/>
          <a:p>
            <a:endParaRPr lang="en-US"/>
          </a:p>
        </p:txBody>
      </p:sp>
      <p:sp>
        <p:nvSpPr>
          <p:cNvPr id="186" name="Text Placeholder 62">
            <a:extLst>
              <a:ext uri="{FF2B5EF4-FFF2-40B4-BE49-F238E27FC236}">
                <a16:creationId xmlns:a16="http://schemas.microsoft.com/office/drawing/2014/main" id="{23E9B948-097D-167A-BDFB-62581CBDF5F7}"/>
              </a:ext>
            </a:extLst>
          </p:cNvPr>
          <p:cNvSpPr>
            <a:spLocks noGrp="1"/>
          </p:cNvSpPr>
          <p:nvPr>
            <p:ph type="body" sz="quarter" idx="40"/>
          </p:nvPr>
        </p:nvSpPr>
        <p:spPr/>
        <p:txBody>
          <a:bodyPr/>
          <a:lstStyle/>
          <a:p>
            <a:endParaRPr lang="en-US"/>
          </a:p>
        </p:txBody>
      </p:sp>
      <p:grpSp>
        <p:nvGrpSpPr>
          <p:cNvPr id="58" name="Group 57">
            <a:extLst>
              <a:ext uri="{FF2B5EF4-FFF2-40B4-BE49-F238E27FC236}">
                <a16:creationId xmlns:a16="http://schemas.microsoft.com/office/drawing/2014/main" id="{9FD64C1C-F771-5311-0762-2E86CE4AE266}"/>
              </a:ext>
            </a:extLst>
          </p:cNvPr>
          <p:cNvGrpSpPr/>
          <p:nvPr/>
        </p:nvGrpSpPr>
        <p:grpSpPr>
          <a:xfrm>
            <a:off x="10195084" y="1462475"/>
            <a:ext cx="1696592" cy="1231837"/>
            <a:chOff x="10195084" y="1462475"/>
            <a:chExt cx="1696592" cy="1231837"/>
          </a:xfrm>
        </p:grpSpPr>
        <p:sp>
          <p:nvSpPr>
            <p:cNvPr id="56" name="TextBox 55">
              <a:extLst>
                <a:ext uri="{FF2B5EF4-FFF2-40B4-BE49-F238E27FC236}">
                  <a16:creationId xmlns:a16="http://schemas.microsoft.com/office/drawing/2014/main" id="{37214391-A987-6AB8-2A0D-A379E348139E}"/>
                </a:ext>
              </a:extLst>
            </p:cNvPr>
            <p:cNvSpPr txBox="1"/>
            <p:nvPr/>
          </p:nvSpPr>
          <p:spPr>
            <a:xfrm>
              <a:off x="10195084" y="1462475"/>
              <a:ext cx="1696592" cy="861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3BC4"/>
                  </a:solidFill>
                  <a:effectLst/>
                  <a:uLnTx/>
                  <a:uFillTx/>
                  <a:latin typeface="Segoe UI Semibold"/>
                  <a:ea typeface="+mn-ea"/>
                  <a:cs typeface="+mn-cs"/>
                </a:rPr>
                <a:t>Cassandra </a:t>
              </a:r>
              <a:br>
                <a:rPr kumimoji="0" lang="en-US" sz="2400" b="0" i="0" u="none" strike="noStrike" kern="1200" cap="none" spc="0" normalizeH="0" baseline="0" noProof="0">
                  <a:ln>
                    <a:noFill/>
                  </a:ln>
                  <a:solidFill>
                    <a:srgbClr val="C03BC4"/>
                  </a:solidFill>
                  <a:effectLst/>
                  <a:uLnTx/>
                  <a:uFillTx/>
                  <a:latin typeface="Segoe UI Semibold"/>
                  <a:ea typeface="+mn-ea"/>
                  <a:cs typeface="+mn-cs"/>
                </a:rPr>
              </a:br>
              <a:r>
                <a:rPr kumimoji="0" lang="en-US" sz="16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is a sales lead </a:t>
              </a:r>
              <a:br>
                <a:rPr kumimoji="0" lang="en-US" sz="16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br>
              <a:r>
                <a:rPr kumimoji="0" lang="en-US" sz="16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at Contoso</a:t>
              </a:r>
            </a:p>
          </p:txBody>
        </p:sp>
        <p:pic>
          <p:nvPicPr>
            <p:cNvPr id="57" name="Graphic 56">
              <a:extLst>
                <a:ext uri="{FF2B5EF4-FFF2-40B4-BE49-F238E27FC236}">
                  <a16:creationId xmlns:a16="http://schemas.microsoft.com/office/drawing/2014/main" id="{F740AD35-159B-35FB-416A-BC6F1683737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11616886" y="2419522"/>
              <a:ext cx="274790" cy="274790"/>
            </a:xfrm>
            <a:prstGeom prst="rect">
              <a:avLst/>
            </a:prstGeom>
          </p:spPr>
        </p:pic>
      </p:grpSp>
      <p:pic>
        <p:nvPicPr>
          <p:cNvPr id="2" name="Picture 1" descr="A person holding a tablet&#10;&#10;Description automatically generated">
            <a:extLst>
              <a:ext uri="{FF2B5EF4-FFF2-40B4-BE49-F238E27FC236}">
                <a16:creationId xmlns:a16="http://schemas.microsoft.com/office/drawing/2014/main" id="{753D78D0-10E9-8E8F-294B-A6875A02CB0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77595" y="3267375"/>
            <a:ext cx="2446355" cy="3609499"/>
          </a:xfrm>
          <a:prstGeom prst="rect">
            <a:avLst/>
          </a:prstGeom>
        </p:spPr>
      </p:pic>
      <p:grpSp>
        <p:nvGrpSpPr>
          <p:cNvPr id="166" name="Group 165">
            <a:extLst>
              <a:ext uri="{FF2B5EF4-FFF2-40B4-BE49-F238E27FC236}">
                <a16:creationId xmlns:a16="http://schemas.microsoft.com/office/drawing/2014/main" id="{B66BFFD5-793D-7205-D3DE-040FC48E6E50}"/>
              </a:ext>
            </a:extLst>
          </p:cNvPr>
          <p:cNvGrpSpPr/>
          <p:nvPr/>
        </p:nvGrpSpPr>
        <p:grpSpPr>
          <a:xfrm>
            <a:off x="812633" y="2829406"/>
            <a:ext cx="2351135" cy="360000"/>
            <a:chOff x="588263" y="1217924"/>
            <a:chExt cx="2351135" cy="360000"/>
          </a:xfrm>
        </p:grpSpPr>
        <p:pic>
          <p:nvPicPr>
            <p:cNvPr id="167" name="Picture 166" descr="Zip Co logo SVG free download, id: 101874 - Brandlogos.net">
              <a:hlinkClick r:id="rId7"/>
              <a:extLst>
                <a:ext uri="{FF2B5EF4-FFF2-40B4-BE49-F238E27FC236}">
                  <a16:creationId xmlns:a16="http://schemas.microsoft.com/office/drawing/2014/main" id="{09637A7A-9EDB-155A-546F-F371786B6A8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168" name="TextBox 167">
              <a:extLst>
                <a:ext uri="{FF2B5EF4-FFF2-40B4-BE49-F238E27FC236}">
                  <a16:creationId xmlns:a16="http://schemas.microsoft.com/office/drawing/2014/main" id="{6018D751-C8CC-C15F-5BD7-9F8042DD1AF7}"/>
                </a:ext>
                <a:ext uri="{C183D7F6-B498-43B3-948B-1728B52AA6E4}">
                  <adec:decorative xmlns:adec="http://schemas.microsoft.com/office/drawing/2017/decorative" val="0"/>
                </a:ext>
              </a:extLst>
            </p:cNvPr>
            <p:cNvSpPr txBox="1"/>
            <p:nvPr/>
          </p:nvSpPr>
          <p:spPr>
            <a:xfrm>
              <a:off x="1047214" y="1244035"/>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169" name="Group 168">
            <a:extLst>
              <a:ext uri="{FF2B5EF4-FFF2-40B4-BE49-F238E27FC236}">
                <a16:creationId xmlns:a16="http://schemas.microsoft.com/office/drawing/2014/main" id="{CE6AD311-36DB-A09A-0232-01F9DA71D806}"/>
              </a:ext>
            </a:extLst>
          </p:cNvPr>
          <p:cNvGrpSpPr/>
          <p:nvPr/>
        </p:nvGrpSpPr>
        <p:grpSpPr>
          <a:xfrm>
            <a:off x="3947719" y="2829406"/>
            <a:ext cx="2351135" cy="360000"/>
            <a:chOff x="588263" y="1697756"/>
            <a:chExt cx="2351135" cy="360000"/>
          </a:xfrm>
        </p:grpSpPr>
        <p:pic>
          <p:nvPicPr>
            <p:cNvPr id="170" name="Picture 169">
              <a:extLst>
                <a:ext uri="{FF2B5EF4-FFF2-40B4-BE49-F238E27FC236}">
                  <a16:creationId xmlns:a16="http://schemas.microsoft.com/office/drawing/2014/main" id="{79F43F76-CD89-0DF9-29D5-FA309A1E31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263" y="1697756"/>
              <a:ext cx="360000" cy="360000"/>
            </a:xfrm>
            <a:prstGeom prst="ellipse">
              <a:avLst/>
            </a:prstGeom>
            <a:solidFill>
              <a:srgbClr val="FFFFFF"/>
            </a:solidFill>
          </p:spPr>
        </p:pic>
        <p:sp>
          <p:nvSpPr>
            <p:cNvPr id="171" name="TextBox 170">
              <a:extLst>
                <a:ext uri="{FF2B5EF4-FFF2-40B4-BE49-F238E27FC236}">
                  <a16:creationId xmlns:a16="http://schemas.microsoft.com/office/drawing/2014/main" id="{C4453C75-9A6C-E31D-DF5D-419B4E4A1842}"/>
                </a:ext>
                <a:ext uri="{C183D7F6-B498-43B3-948B-1728B52AA6E4}">
                  <adec:decorative xmlns:adec="http://schemas.microsoft.com/office/drawing/2017/decorative" val="0"/>
                </a:ext>
              </a:extLst>
            </p:cNvPr>
            <p:cNvSpPr txBox="1"/>
            <p:nvPr/>
          </p:nvSpPr>
          <p:spPr>
            <a:xfrm>
              <a:off x="1047214" y="1723868"/>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Outlook</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172" name="Group 171">
            <a:extLst>
              <a:ext uri="{FF2B5EF4-FFF2-40B4-BE49-F238E27FC236}">
                <a16:creationId xmlns:a16="http://schemas.microsoft.com/office/drawing/2014/main" id="{9C78E463-4EB2-4646-4E66-FF701B9B51BB}"/>
              </a:ext>
            </a:extLst>
          </p:cNvPr>
          <p:cNvGrpSpPr/>
          <p:nvPr/>
        </p:nvGrpSpPr>
        <p:grpSpPr>
          <a:xfrm>
            <a:off x="7198028" y="2829406"/>
            <a:ext cx="2361959" cy="360000"/>
            <a:chOff x="577439" y="3137252"/>
            <a:chExt cx="2361959" cy="360000"/>
          </a:xfrm>
        </p:grpSpPr>
        <p:pic>
          <p:nvPicPr>
            <p:cNvPr id="173" name="Picture 172">
              <a:extLst>
                <a:ext uri="{FF2B5EF4-FFF2-40B4-BE49-F238E27FC236}">
                  <a16:creationId xmlns:a16="http://schemas.microsoft.com/office/drawing/2014/main" id="{D3102E3A-2345-C3A7-5E63-031C019498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7439" y="3137252"/>
              <a:ext cx="360000" cy="360000"/>
            </a:xfrm>
            <a:prstGeom prst="ellipse">
              <a:avLst/>
            </a:prstGeom>
            <a:solidFill>
              <a:schemeClr val="bg1"/>
            </a:solidFill>
          </p:spPr>
        </p:pic>
        <p:sp>
          <p:nvSpPr>
            <p:cNvPr id="174" name="TextBox 173">
              <a:extLst>
                <a:ext uri="{FF2B5EF4-FFF2-40B4-BE49-F238E27FC236}">
                  <a16:creationId xmlns:a16="http://schemas.microsoft.com/office/drawing/2014/main" id="{4CD90B8C-032D-1C8A-857E-C7546A39DE93}"/>
                </a:ext>
                <a:ext uri="{C183D7F6-B498-43B3-948B-1728B52AA6E4}">
                  <adec:decorative xmlns:adec="http://schemas.microsoft.com/office/drawing/2017/decorative" val="0"/>
                </a:ext>
              </a:extLst>
            </p:cNvPr>
            <p:cNvSpPr txBox="1"/>
            <p:nvPr/>
          </p:nvSpPr>
          <p:spPr>
            <a:xfrm>
              <a:off x="1047214" y="3232614"/>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Excel</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175" name="Group 174">
            <a:extLst>
              <a:ext uri="{FF2B5EF4-FFF2-40B4-BE49-F238E27FC236}">
                <a16:creationId xmlns:a16="http://schemas.microsoft.com/office/drawing/2014/main" id="{2C1F4293-F29B-C7DE-9190-24AF3026E2AC}"/>
              </a:ext>
            </a:extLst>
          </p:cNvPr>
          <p:cNvGrpSpPr/>
          <p:nvPr/>
        </p:nvGrpSpPr>
        <p:grpSpPr>
          <a:xfrm>
            <a:off x="812633" y="5156688"/>
            <a:ext cx="2351135" cy="360000"/>
            <a:chOff x="588263" y="1217924"/>
            <a:chExt cx="2351135" cy="360000"/>
          </a:xfrm>
        </p:grpSpPr>
        <p:pic>
          <p:nvPicPr>
            <p:cNvPr id="176" name="Picture 175" descr="Zip Co logo SVG free download, id: 101874 - Brandlogos.net">
              <a:hlinkClick r:id="rId7"/>
              <a:extLst>
                <a:ext uri="{FF2B5EF4-FFF2-40B4-BE49-F238E27FC236}">
                  <a16:creationId xmlns:a16="http://schemas.microsoft.com/office/drawing/2014/main" id="{23269752-BD6E-5390-4570-42DBCD6EE2C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177" name="TextBox 176">
              <a:extLst>
                <a:ext uri="{FF2B5EF4-FFF2-40B4-BE49-F238E27FC236}">
                  <a16:creationId xmlns:a16="http://schemas.microsoft.com/office/drawing/2014/main" id="{C0744B64-F13A-1CC5-0EE7-6A6BEB47F497}"/>
                </a:ext>
                <a:ext uri="{C183D7F6-B498-43B3-948B-1728B52AA6E4}">
                  <adec:decorative xmlns:adec="http://schemas.microsoft.com/office/drawing/2017/decorative" val="0"/>
                </a:ext>
              </a:extLst>
            </p:cNvPr>
            <p:cNvSpPr txBox="1"/>
            <p:nvPr/>
          </p:nvSpPr>
          <p:spPr>
            <a:xfrm>
              <a:off x="1047214" y="131328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178" name="Group 177">
            <a:extLst>
              <a:ext uri="{FF2B5EF4-FFF2-40B4-BE49-F238E27FC236}">
                <a16:creationId xmlns:a16="http://schemas.microsoft.com/office/drawing/2014/main" id="{B4DCFF90-2A45-CAE0-C3A3-83ADCA1C16A8}"/>
              </a:ext>
            </a:extLst>
          </p:cNvPr>
          <p:cNvGrpSpPr/>
          <p:nvPr/>
        </p:nvGrpSpPr>
        <p:grpSpPr>
          <a:xfrm>
            <a:off x="3947719" y="5156688"/>
            <a:ext cx="2351135" cy="360000"/>
            <a:chOff x="588263" y="3617084"/>
            <a:chExt cx="2351135" cy="360000"/>
          </a:xfrm>
        </p:grpSpPr>
        <p:pic>
          <p:nvPicPr>
            <p:cNvPr id="179" name="Picture 178">
              <a:extLst>
                <a:ext uri="{FF2B5EF4-FFF2-40B4-BE49-F238E27FC236}">
                  <a16:creationId xmlns:a16="http://schemas.microsoft.com/office/drawing/2014/main" id="{0E05BF80-4384-3825-5EF2-7ACC11A7536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180" name="TextBox 179">
              <a:extLst>
                <a:ext uri="{FF2B5EF4-FFF2-40B4-BE49-F238E27FC236}">
                  <a16:creationId xmlns:a16="http://schemas.microsoft.com/office/drawing/2014/main" id="{B9E09251-63A3-3C0B-908C-0EE0B2D0A0D4}"/>
                </a:ext>
                <a:ext uri="{C183D7F6-B498-43B3-948B-1728B52AA6E4}">
                  <adec:decorative xmlns:adec="http://schemas.microsoft.com/office/drawing/2017/decorative" val="0"/>
                </a:ext>
              </a:extLst>
            </p:cNvPr>
            <p:cNvSpPr txBox="1"/>
            <p:nvPr/>
          </p:nvSpPr>
          <p:spPr>
            <a:xfrm>
              <a:off x="1047214" y="364319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181" name="Group 180">
            <a:extLst>
              <a:ext uri="{FF2B5EF4-FFF2-40B4-BE49-F238E27FC236}">
                <a16:creationId xmlns:a16="http://schemas.microsoft.com/office/drawing/2014/main" id="{2D86BDCA-A9E5-953C-C88E-7A4B96857785}"/>
              </a:ext>
            </a:extLst>
          </p:cNvPr>
          <p:cNvGrpSpPr/>
          <p:nvPr/>
        </p:nvGrpSpPr>
        <p:grpSpPr>
          <a:xfrm>
            <a:off x="7198028" y="5156688"/>
            <a:ext cx="2351135" cy="360000"/>
            <a:chOff x="588263" y="2177588"/>
            <a:chExt cx="2351135" cy="360000"/>
          </a:xfrm>
        </p:grpSpPr>
        <p:pic>
          <p:nvPicPr>
            <p:cNvPr id="182" name="Picture 181">
              <a:extLst>
                <a:ext uri="{FF2B5EF4-FFF2-40B4-BE49-F238E27FC236}">
                  <a16:creationId xmlns:a16="http://schemas.microsoft.com/office/drawing/2014/main" id="{4EF72E14-2465-897A-9F41-86A77DD098D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8263" y="2177588"/>
              <a:ext cx="360000" cy="360000"/>
            </a:xfrm>
            <a:prstGeom prst="ellipse">
              <a:avLst/>
            </a:prstGeom>
            <a:solidFill>
              <a:srgbClr val="FFFFFF"/>
            </a:solidFill>
          </p:spPr>
        </p:pic>
        <p:sp>
          <p:nvSpPr>
            <p:cNvPr id="183" name="TextBox 182">
              <a:extLst>
                <a:ext uri="{FF2B5EF4-FFF2-40B4-BE49-F238E27FC236}">
                  <a16:creationId xmlns:a16="http://schemas.microsoft.com/office/drawing/2014/main" id="{34C721E9-2FD3-898C-4B20-53B637DB19F9}"/>
                </a:ext>
                <a:ext uri="{C183D7F6-B498-43B3-948B-1728B52AA6E4}">
                  <adec:decorative xmlns:adec="http://schemas.microsoft.com/office/drawing/2017/decorative" val="0"/>
                </a:ext>
              </a:extLst>
            </p:cNvPr>
            <p:cNvSpPr txBox="1"/>
            <p:nvPr/>
          </p:nvSpPr>
          <p:spPr>
            <a:xfrm>
              <a:off x="1047214" y="2272950"/>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PowerPoint</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sp>
        <p:nvSpPr>
          <p:cNvPr id="15" name="Rectangle: Rounded Corners 6">
            <a:extLst>
              <a:ext uri="{FF2B5EF4-FFF2-40B4-BE49-F238E27FC236}">
                <a16:creationId xmlns:a16="http://schemas.microsoft.com/office/drawing/2014/main" id="{E639433D-BD68-FEDB-8752-667C2C73B6CB}"/>
              </a:ext>
              <a:ext uri="{C183D7F6-B498-43B3-948B-1728B52AA6E4}">
                <adec:decorative xmlns:adec="http://schemas.microsoft.com/office/drawing/2017/decorative" val="1"/>
              </a:ext>
            </a:extLst>
          </p:cNvPr>
          <p:cNvSpPr/>
          <p:nvPr/>
        </p:nvSpPr>
        <p:spPr bwMode="auto">
          <a:xfrm>
            <a:off x="576356" y="1134767"/>
            <a:ext cx="659514" cy="2160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Benefits</a:t>
            </a:r>
          </a:p>
        </p:txBody>
      </p:sp>
      <p:grpSp>
        <p:nvGrpSpPr>
          <p:cNvPr id="16" name="Group 15">
            <a:extLst>
              <a:ext uri="{FF2B5EF4-FFF2-40B4-BE49-F238E27FC236}">
                <a16:creationId xmlns:a16="http://schemas.microsoft.com/office/drawing/2014/main" id="{299D1D21-F63A-EEC9-FB03-759A7F12A919}"/>
              </a:ext>
            </a:extLst>
          </p:cNvPr>
          <p:cNvGrpSpPr/>
          <p:nvPr/>
        </p:nvGrpSpPr>
        <p:grpSpPr>
          <a:xfrm>
            <a:off x="1286540" y="1134767"/>
            <a:ext cx="1571031" cy="216000"/>
            <a:chOff x="1372194" y="969899"/>
            <a:chExt cx="1571031" cy="216000"/>
          </a:xfrm>
        </p:grpSpPr>
        <p:sp>
          <p:nvSpPr>
            <p:cNvPr id="17" name="Rectangle: Rounded Corners 6">
              <a:extLst>
                <a:ext uri="{FF2B5EF4-FFF2-40B4-BE49-F238E27FC236}">
                  <a16:creationId xmlns:a16="http://schemas.microsoft.com/office/drawing/2014/main" id="{F80EE2EC-337F-AA39-F6C0-A466D59C077B}"/>
                </a:ext>
                <a:ext uri="{C183D7F6-B498-43B3-948B-1728B52AA6E4}">
                  <adec:decorative xmlns:adec="http://schemas.microsoft.com/office/drawing/2017/decorative" val="1"/>
                </a:ext>
              </a:extLst>
            </p:cNvPr>
            <p:cNvSpPr/>
            <p:nvPr/>
          </p:nvSpPr>
          <p:spPr bwMode="auto">
            <a:xfrm>
              <a:off x="1372194" y="969899"/>
              <a:ext cx="1571031"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~1 hour per week</a:t>
              </a:r>
            </a:p>
          </p:txBody>
        </p:sp>
        <p:pic>
          <p:nvPicPr>
            <p:cNvPr id="18" name="Graphic 17">
              <a:extLst>
                <a:ext uri="{FF2B5EF4-FFF2-40B4-BE49-F238E27FC236}">
                  <a16:creationId xmlns:a16="http://schemas.microsoft.com/office/drawing/2014/main" id="{9CF272DC-1AD1-86A8-FCAF-DA76283169A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421924" y="1005899"/>
              <a:ext cx="144000" cy="144000"/>
            </a:xfrm>
            <a:prstGeom prst="rect">
              <a:avLst/>
            </a:prstGeom>
          </p:spPr>
        </p:pic>
      </p:grpSp>
      <p:grpSp>
        <p:nvGrpSpPr>
          <p:cNvPr id="19" name="Group 18">
            <a:extLst>
              <a:ext uri="{FF2B5EF4-FFF2-40B4-BE49-F238E27FC236}">
                <a16:creationId xmlns:a16="http://schemas.microsoft.com/office/drawing/2014/main" id="{277EC5E6-A511-D124-F244-AACE342696D2}"/>
              </a:ext>
            </a:extLst>
          </p:cNvPr>
          <p:cNvGrpSpPr/>
          <p:nvPr/>
        </p:nvGrpSpPr>
        <p:grpSpPr>
          <a:xfrm>
            <a:off x="5754503" y="1134767"/>
            <a:ext cx="1913300" cy="219456"/>
            <a:chOff x="6235579" y="969899"/>
            <a:chExt cx="1913300" cy="240254"/>
          </a:xfrm>
        </p:grpSpPr>
        <p:sp>
          <p:nvSpPr>
            <p:cNvPr id="20" name="Rectangle: Rounded Corners 6">
              <a:extLst>
                <a:ext uri="{FF2B5EF4-FFF2-40B4-BE49-F238E27FC236}">
                  <a16:creationId xmlns:a16="http://schemas.microsoft.com/office/drawing/2014/main" id="{568D22E2-2CDB-CEC7-72A3-70820910AA0B}"/>
                </a:ext>
                <a:ext uri="{C183D7F6-B498-43B3-948B-1728B52AA6E4}">
                  <adec:decorative xmlns:adec="http://schemas.microsoft.com/office/drawing/2017/decorative" val="1"/>
                </a:ext>
              </a:extLst>
            </p:cNvPr>
            <p:cNvSpPr/>
            <p:nvPr/>
          </p:nvSpPr>
          <p:spPr bwMode="auto">
            <a:xfrm>
              <a:off x="6235579" y="969899"/>
              <a:ext cx="1913300" cy="240254"/>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Wellbeing &amp; communication</a:t>
              </a:r>
            </a:p>
          </p:txBody>
        </p:sp>
        <p:pic>
          <p:nvPicPr>
            <p:cNvPr id="21" name="Graphic 20">
              <a:extLst>
                <a:ext uri="{FF2B5EF4-FFF2-40B4-BE49-F238E27FC236}">
                  <a16:creationId xmlns:a16="http://schemas.microsoft.com/office/drawing/2014/main" id="{D698A695-6A8D-2C94-2161-376B9ACECC3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282712" y="1005899"/>
              <a:ext cx="144000" cy="144000"/>
            </a:xfrm>
            <a:prstGeom prst="rect">
              <a:avLst/>
            </a:prstGeom>
          </p:spPr>
        </p:pic>
      </p:grpSp>
      <p:grpSp>
        <p:nvGrpSpPr>
          <p:cNvPr id="22" name="Group 21">
            <a:extLst>
              <a:ext uri="{FF2B5EF4-FFF2-40B4-BE49-F238E27FC236}">
                <a16:creationId xmlns:a16="http://schemas.microsoft.com/office/drawing/2014/main" id="{D9FD60AD-6A47-63EB-587D-D36DF905B083}"/>
              </a:ext>
            </a:extLst>
          </p:cNvPr>
          <p:cNvGrpSpPr/>
          <p:nvPr/>
        </p:nvGrpSpPr>
        <p:grpSpPr>
          <a:xfrm>
            <a:off x="2908241" y="1134767"/>
            <a:ext cx="2795593" cy="216000"/>
            <a:chOff x="3133720" y="969899"/>
            <a:chExt cx="2795593" cy="216000"/>
          </a:xfrm>
        </p:grpSpPr>
        <p:sp>
          <p:nvSpPr>
            <p:cNvPr id="24" name="Rectangle: Rounded Corners 6">
              <a:extLst>
                <a:ext uri="{FF2B5EF4-FFF2-40B4-BE49-F238E27FC236}">
                  <a16:creationId xmlns:a16="http://schemas.microsoft.com/office/drawing/2014/main" id="{857DC378-070E-426A-6450-550139E275CC}"/>
                </a:ext>
                <a:ext uri="{C183D7F6-B498-43B3-948B-1728B52AA6E4}">
                  <adec:decorative xmlns:adec="http://schemas.microsoft.com/office/drawing/2017/decorative" val="1"/>
                </a:ext>
              </a:extLst>
            </p:cNvPr>
            <p:cNvSpPr/>
            <p:nvPr/>
          </p:nvSpPr>
          <p:spPr bwMode="auto">
            <a:xfrm>
              <a:off x="3133720" y="969899"/>
              <a:ext cx="2795593"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Areas of investment: Customer engagement</a:t>
              </a:r>
            </a:p>
          </p:txBody>
        </p:sp>
        <p:pic>
          <p:nvPicPr>
            <p:cNvPr id="25" name="Graphic 24">
              <a:extLst>
                <a:ext uri="{FF2B5EF4-FFF2-40B4-BE49-F238E27FC236}">
                  <a16:creationId xmlns:a16="http://schemas.microsoft.com/office/drawing/2014/main" id="{762704AE-15A2-A60F-CCB7-01F3BF6B4696}"/>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193555" y="1005899"/>
              <a:ext cx="144000" cy="144000"/>
            </a:xfrm>
            <a:prstGeom prst="rect">
              <a:avLst/>
            </a:prstGeom>
          </p:spPr>
        </p:pic>
      </p:grpSp>
      <p:sp>
        <p:nvSpPr>
          <p:cNvPr id="34" name="Graphic 2">
            <a:hlinkClick r:id="rId19"/>
            <a:extLst>
              <a:ext uri="{FF2B5EF4-FFF2-40B4-BE49-F238E27FC236}">
                <a16:creationId xmlns:a16="http://schemas.microsoft.com/office/drawing/2014/main" id="{924188F5-9CCC-941C-C83F-3FBB103FA3E8}"/>
              </a:ext>
            </a:extLst>
          </p:cNvPr>
          <p:cNvSpPr/>
          <p:nvPr/>
        </p:nvSpPr>
        <p:spPr>
          <a:xfrm>
            <a:off x="4782868" y="412087"/>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471941944"/>
      </p:ext>
    </p:extLst>
  </p:cSld>
  <p:clrMapOvr>
    <a:overrideClrMapping bg1="lt1" tx1="dk1" bg2="lt2" tx2="dk2" accent1="accent1" accent2="accent2" accent3="accent3" accent4="accent4" accent5="accent5" accent6="accent6" hlink="hlink" folHlink="folHlink"/>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6D426B-FD38-A3BA-CB5D-19304345D6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39735" y="3048406"/>
            <a:ext cx="2152265" cy="3809594"/>
          </a:xfrm>
          <a:prstGeom prst="rect">
            <a:avLst/>
          </a:prstGeom>
        </p:spPr>
      </p:pic>
      <p:sp>
        <p:nvSpPr>
          <p:cNvPr id="150" name="Title 149">
            <a:extLst>
              <a:ext uri="{FF2B5EF4-FFF2-40B4-BE49-F238E27FC236}">
                <a16:creationId xmlns:a16="http://schemas.microsoft.com/office/drawing/2014/main" id="{6ECEF3DD-DAC4-C67F-60F6-FDD0A5A70FE7}"/>
              </a:ext>
            </a:extLst>
          </p:cNvPr>
          <p:cNvSpPr>
            <a:spLocks noGrp="1"/>
          </p:cNvSpPr>
          <p:nvPr>
            <p:ph type="title"/>
          </p:nvPr>
        </p:nvSpPr>
        <p:spPr>
          <a:xfrm>
            <a:off x="584200" y="387766"/>
            <a:ext cx="5672544" cy="263149"/>
          </a:xfrm>
        </p:spPr>
        <p:txBody>
          <a:bodyPr/>
          <a:lstStyle/>
          <a:p>
            <a:r>
              <a:rPr lang="en-US"/>
              <a:t>A day in the life of a Sales Manager</a:t>
            </a:r>
          </a:p>
        </p:txBody>
      </p:sp>
      <p:sp>
        <p:nvSpPr>
          <p:cNvPr id="152" name="Text Placeholder 151">
            <a:extLst>
              <a:ext uri="{FF2B5EF4-FFF2-40B4-BE49-F238E27FC236}">
                <a16:creationId xmlns:a16="http://schemas.microsoft.com/office/drawing/2014/main" id="{48A2F779-99D4-D14B-684B-216A3898A40E}"/>
              </a:ext>
            </a:extLst>
          </p:cNvPr>
          <p:cNvSpPr>
            <a:spLocks noGrp="1"/>
          </p:cNvSpPr>
          <p:nvPr>
            <p:ph type="body" sz="quarter" idx="11"/>
          </p:nvPr>
        </p:nvSpPr>
        <p:spPr>
          <a:xfrm>
            <a:off x="584200" y="1593881"/>
            <a:ext cx="976461" cy="345600"/>
          </a:xfrm>
        </p:spPr>
        <p:txBody>
          <a:bodyPr/>
          <a:lstStyle/>
          <a:p>
            <a:r>
              <a:rPr lang="en-US" altLang="zh-TW" noProof="0"/>
              <a:t>8:00</a:t>
            </a:r>
            <a:r>
              <a:rPr lang="zh-TW" altLang="en-US" noProof="0"/>
              <a:t> </a:t>
            </a:r>
            <a:r>
              <a:rPr lang="en-US" altLang="zh-TW" noProof="0"/>
              <a:t>am</a:t>
            </a:r>
            <a:endParaRPr lang="en-US" noProof="0"/>
          </a:p>
        </p:txBody>
      </p:sp>
      <p:sp>
        <p:nvSpPr>
          <p:cNvPr id="187" name="Text Placeholder 186">
            <a:extLst>
              <a:ext uri="{FF2B5EF4-FFF2-40B4-BE49-F238E27FC236}">
                <a16:creationId xmlns:a16="http://schemas.microsoft.com/office/drawing/2014/main" id="{C363F654-8948-585F-FF61-46C02A768FED}"/>
              </a:ext>
            </a:extLst>
          </p:cNvPr>
          <p:cNvSpPr>
            <a:spLocks noGrp="1"/>
          </p:cNvSpPr>
          <p:nvPr>
            <p:ph type="body" sz="quarter" idx="18"/>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Juliet misses a key point during her regional sales meeting. She asks Copilot what was just mentioned.</a:t>
            </a:r>
          </a:p>
        </p:txBody>
      </p:sp>
      <p:sp>
        <p:nvSpPr>
          <p:cNvPr id="188" name="Text Placeholder 187">
            <a:extLst>
              <a:ext uri="{FF2B5EF4-FFF2-40B4-BE49-F238E27FC236}">
                <a16:creationId xmlns:a16="http://schemas.microsoft.com/office/drawing/2014/main" id="{79B5C38E-2711-F61C-E4A9-76001DC55C27}"/>
              </a:ext>
            </a:extLst>
          </p:cNvPr>
          <p:cNvSpPr>
            <a:spLocks noGrp="1"/>
          </p:cNvSpPr>
          <p:nvPr>
            <p:ph type="body" sz="quarter" idx="21"/>
          </p:nvPr>
        </p:nvSpPr>
        <p:spPr/>
        <p:txBody>
          <a:bodyPr/>
          <a:lstStyle/>
          <a:p>
            <a:r>
              <a:rPr lang="en-US" sz="900" b="1" kern="0">
                <a:solidFill>
                  <a:srgbClr val="1A1A1A"/>
                </a:solidFill>
                <a:latin typeface="Segoe UI"/>
              </a:rPr>
              <a:t>Summarize </a:t>
            </a:r>
            <a:r>
              <a:rPr lang="en-US" sz="900" kern="0">
                <a:solidFill>
                  <a:srgbClr val="1A1A1A"/>
                </a:solidFill>
                <a:latin typeface="Segoe UI"/>
              </a:rPr>
              <a:t>what was just said about possible discounting options.</a:t>
            </a:r>
            <a:endParaRPr kumimoji="0" lang="en-US" sz="900" i="0" u="none" strike="noStrike" kern="0" cap="none" spc="0" normalizeH="0" baseline="0" noProof="0">
              <a:ln>
                <a:noFill/>
              </a:ln>
              <a:solidFill>
                <a:srgbClr val="1A1A1A"/>
              </a:solidFill>
              <a:effectLst/>
              <a:uLnTx/>
              <a:uFillTx/>
              <a:latin typeface="Segoe UI"/>
              <a:ea typeface="+mn-ea"/>
              <a:cs typeface="+mn-cs"/>
            </a:endParaRPr>
          </a:p>
        </p:txBody>
      </p:sp>
      <p:sp>
        <p:nvSpPr>
          <p:cNvPr id="156" name="Text Placeholder 155">
            <a:extLst>
              <a:ext uri="{FF2B5EF4-FFF2-40B4-BE49-F238E27FC236}">
                <a16:creationId xmlns:a16="http://schemas.microsoft.com/office/drawing/2014/main" id="{1910223F-08E1-5F86-4B6B-C38DB278D205}"/>
              </a:ext>
            </a:extLst>
          </p:cNvPr>
          <p:cNvSpPr>
            <a:spLocks noGrp="1"/>
          </p:cNvSpPr>
          <p:nvPr>
            <p:ph type="body" sz="quarter" idx="22"/>
          </p:nvPr>
        </p:nvSpPr>
        <p:spPr>
          <a:xfrm>
            <a:off x="3776898" y="1593881"/>
            <a:ext cx="976461" cy="345600"/>
          </a:xfrm>
        </p:spPr>
        <p:txBody>
          <a:bodyPr/>
          <a:lstStyle/>
          <a:p>
            <a:r>
              <a:rPr lang="en-US" altLang="zh-TW" noProof="0"/>
              <a:t>8:15</a:t>
            </a:r>
            <a:r>
              <a:rPr lang="zh-TW" altLang="en-US" noProof="0"/>
              <a:t> </a:t>
            </a:r>
            <a:r>
              <a:rPr lang="en-US" altLang="zh-TW" noProof="0"/>
              <a:t>am</a:t>
            </a:r>
            <a:endParaRPr lang="en-US" noProof="0"/>
          </a:p>
        </p:txBody>
      </p:sp>
      <p:sp>
        <p:nvSpPr>
          <p:cNvPr id="189" name="Text Placeholder 188">
            <a:extLst>
              <a:ext uri="{FF2B5EF4-FFF2-40B4-BE49-F238E27FC236}">
                <a16:creationId xmlns:a16="http://schemas.microsoft.com/office/drawing/2014/main" id="{0CD38223-35E4-C3D0-5169-685D863E7811}"/>
              </a:ext>
            </a:extLst>
          </p:cNvPr>
          <p:cNvSpPr>
            <a:spLocks noGrp="1"/>
          </p:cNvSpPr>
          <p:nvPr>
            <p:ph type="body" sz="quarter" idx="23"/>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Now that the meeting is over, Juliet needs to send out meeting notes to her team. She asks Copilot to recap the meeting.</a:t>
            </a:r>
          </a:p>
        </p:txBody>
      </p:sp>
      <p:sp>
        <p:nvSpPr>
          <p:cNvPr id="190" name="Text Placeholder 189">
            <a:extLst>
              <a:ext uri="{FF2B5EF4-FFF2-40B4-BE49-F238E27FC236}">
                <a16:creationId xmlns:a16="http://schemas.microsoft.com/office/drawing/2014/main" id="{A1585E44-A093-0AB9-040D-DC35056CBEF4}"/>
              </a:ext>
            </a:extLst>
          </p:cNvPr>
          <p:cNvSpPr>
            <a:spLocks noGrp="1"/>
          </p:cNvSpPr>
          <p:nvPr>
            <p:ph type="body" sz="quarter" idx="24"/>
          </p:nvPr>
        </p:nvSpPr>
        <p:spPr/>
        <p:txBody>
          <a:bodyPr/>
          <a:lstStyle/>
          <a:p>
            <a:r>
              <a:rPr kumimoji="0" lang="en-US" sz="900" b="1" i="0" u="none" strike="noStrike" kern="0" cap="none" spc="0" normalizeH="0" baseline="0" noProof="0">
                <a:ln>
                  <a:noFill/>
                </a:ln>
                <a:solidFill>
                  <a:srgbClr val="1A1A1A"/>
                </a:solidFill>
                <a:effectLst/>
                <a:uLnTx/>
                <a:uFillTx/>
                <a:latin typeface="Segoe UI"/>
                <a:ea typeface="+mn-ea"/>
                <a:cs typeface="+mn-cs"/>
              </a:rPr>
              <a:t>What are the action items from this meeting?</a:t>
            </a:r>
            <a:endParaRPr kumimoji="0" lang="en-US" sz="900" b="0" i="0" u="none" strike="noStrike" kern="0" cap="none" spc="0" normalizeH="0" baseline="0" noProof="0">
              <a:ln>
                <a:noFill/>
              </a:ln>
              <a:solidFill>
                <a:srgbClr val="1A1A1A"/>
              </a:solidFill>
              <a:effectLst/>
              <a:uLnTx/>
              <a:uFillTx/>
              <a:latin typeface="Segoe UI"/>
              <a:ea typeface="+mn-ea"/>
              <a:cs typeface="+mn-cs"/>
            </a:endParaRPr>
          </a:p>
        </p:txBody>
      </p:sp>
      <p:sp>
        <p:nvSpPr>
          <p:cNvPr id="159" name="Text Placeholder 158">
            <a:extLst>
              <a:ext uri="{FF2B5EF4-FFF2-40B4-BE49-F238E27FC236}">
                <a16:creationId xmlns:a16="http://schemas.microsoft.com/office/drawing/2014/main" id="{109048EF-712B-151A-CCC8-51F1191AA300}"/>
              </a:ext>
            </a:extLst>
          </p:cNvPr>
          <p:cNvSpPr>
            <a:spLocks noGrp="1"/>
          </p:cNvSpPr>
          <p:nvPr>
            <p:ph type="body" sz="quarter" idx="25"/>
          </p:nvPr>
        </p:nvSpPr>
        <p:spPr>
          <a:xfrm>
            <a:off x="6969595" y="1593881"/>
            <a:ext cx="976461" cy="345600"/>
          </a:xfrm>
        </p:spPr>
        <p:txBody>
          <a:bodyPr/>
          <a:lstStyle/>
          <a:p>
            <a:pPr lvl="0"/>
            <a:r>
              <a:rPr lang="en-US" altLang="zh-TW" noProof="0"/>
              <a:t>9:00</a:t>
            </a:r>
            <a:r>
              <a:rPr lang="zh-TW" altLang="en-US" noProof="0"/>
              <a:t> </a:t>
            </a:r>
            <a:r>
              <a:rPr lang="en-US" altLang="zh-TW" noProof="0"/>
              <a:t>am</a:t>
            </a:r>
            <a:endParaRPr lang="en-US" noProof="0"/>
          </a:p>
        </p:txBody>
      </p:sp>
      <p:sp>
        <p:nvSpPr>
          <p:cNvPr id="191" name="Text Placeholder 190">
            <a:extLst>
              <a:ext uri="{FF2B5EF4-FFF2-40B4-BE49-F238E27FC236}">
                <a16:creationId xmlns:a16="http://schemas.microsoft.com/office/drawing/2014/main" id="{5C83933E-DA9A-335C-DF6B-FC1A11104EC0}"/>
              </a:ext>
            </a:extLst>
          </p:cNvPr>
          <p:cNvSpPr>
            <a:spLocks noGrp="1"/>
          </p:cNvSpPr>
          <p:nvPr>
            <p:ph type="body" sz="quarter" idx="26"/>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Juliet needs to respond to a complaint she has received from one of her customers. She uses Copilot to summary the lengthy email and draft a response.</a:t>
            </a:r>
          </a:p>
        </p:txBody>
      </p:sp>
      <p:sp>
        <p:nvSpPr>
          <p:cNvPr id="192" name="Text Placeholder 191">
            <a:extLst>
              <a:ext uri="{FF2B5EF4-FFF2-40B4-BE49-F238E27FC236}">
                <a16:creationId xmlns:a16="http://schemas.microsoft.com/office/drawing/2014/main" id="{69548AEF-ACD4-7B36-ECD8-0A2D7179A68B}"/>
              </a:ext>
            </a:extLst>
          </p:cNvPr>
          <p:cNvSpPr>
            <a:spLocks noGrp="1"/>
          </p:cNvSpPr>
          <p:nvPr>
            <p:ph type="body" sz="quarter" idx="27"/>
          </p:nvPr>
        </p:nvSpPr>
        <p:spPr/>
        <p:txBody>
          <a:bodyPr/>
          <a:lstStyle/>
          <a:p>
            <a:r>
              <a:rPr kumimoji="0" lang="en-US" sz="900" i="0" u="none" strike="noStrike" kern="0" cap="none" spc="0" normalizeH="0" baseline="0" noProof="0">
                <a:ln>
                  <a:noFill/>
                </a:ln>
                <a:solidFill>
                  <a:srgbClr val="1A1A1A"/>
                </a:solidFill>
                <a:effectLst/>
                <a:uLnTx/>
                <a:uFillTx/>
                <a:latin typeface="Segoe UI"/>
                <a:ea typeface="+mn-ea"/>
                <a:cs typeface="+mn-cs"/>
              </a:rPr>
              <a:t>Click on </a:t>
            </a:r>
            <a:r>
              <a:rPr kumimoji="0" lang="en-US" sz="900" b="1" i="0" u="none" strike="noStrike" kern="0" cap="none" spc="0" normalizeH="0" baseline="0" noProof="0">
                <a:ln>
                  <a:noFill/>
                </a:ln>
                <a:solidFill>
                  <a:srgbClr val="1A1A1A"/>
                </a:solidFill>
                <a:effectLst/>
                <a:uLnTx/>
                <a:uFillTx/>
                <a:latin typeface="Segoe UI"/>
                <a:ea typeface="+mn-ea"/>
                <a:cs typeface="+mn-cs"/>
              </a:rPr>
              <a:t>Summary by Copilot. </a:t>
            </a:r>
            <a:r>
              <a:rPr kumimoji="0" lang="en-US" sz="900" i="0" u="none" strike="noStrike" kern="0" cap="none" spc="0" normalizeH="0" baseline="0" noProof="0">
                <a:ln>
                  <a:noFill/>
                </a:ln>
                <a:solidFill>
                  <a:srgbClr val="1A1A1A"/>
                </a:solidFill>
                <a:effectLst/>
                <a:uLnTx/>
                <a:uFillTx/>
                <a:latin typeface="Segoe UI"/>
                <a:ea typeface="+mn-ea"/>
                <a:cs typeface="+mn-cs"/>
              </a:rPr>
              <a:t>Use </a:t>
            </a:r>
            <a:r>
              <a:rPr kumimoji="0" lang="en-US" sz="900" b="1" i="0" u="none" strike="noStrike" kern="0" cap="none" spc="0" normalizeH="0" baseline="0" noProof="0">
                <a:ln>
                  <a:noFill/>
                </a:ln>
                <a:solidFill>
                  <a:srgbClr val="1A1A1A"/>
                </a:solidFill>
                <a:effectLst/>
                <a:uLnTx/>
                <a:uFillTx/>
                <a:latin typeface="Segoe UI"/>
                <a:ea typeface="+mn-ea"/>
                <a:cs typeface="+mn-cs"/>
              </a:rPr>
              <a:t>Draft with Copilot</a:t>
            </a:r>
            <a:r>
              <a:rPr kumimoji="0" lang="en-US" sz="900" i="0" u="none" strike="noStrike" kern="0" cap="none" spc="0" normalizeH="0" baseline="0" noProof="0">
                <a:ln>
                  <a:noFill/>
                </a:ln>
                <a:solidFill>
                  <a:srgbClr val="1A1A1A"/>
                </a:solidFill>
                <a:effectLst/>
                <a:uLnTx/>
                <a:uFillTx/>
                <a:latin typeface="Segoe UI"/>
                <a:ea typeface="+mn-ea"/>
                <a:cs typeface="+mn-cs"/>
              </a:rPr>
              <a:t> to create a response that is formal and long.</a:t>
            </a:r>
          </a:p>
        </p:txBody>
      </p:sp>
      <p:sp>
        <p:nvSpPr>
          <p:cNvPr id="162" name="Text Placeholder 161">
            <a:extLst>
              <a:ext uri="{FF2B5EF4-FFF2-40B4-BE49-F238E27FC236}">
                <a16:creationId xmlns:a16="http://schemas.microsoft.com/office/drawing/2014/main" id="{C8801C06-F3A2-D8F8-E315-27EA71C82B18}"/>
              </a:ext>
            </a:extLst>
          </p:cNvPr>
          <p:cNvSpPr>
            <a:spLocks noGrp="1"/>
          </p:cNvSpPr>
          <p:nvPr>
            <p:ph type="body" sz="quarter" idx="28"/>
          </p:nvPr>
        </p:nvSpPr>
        <p:spPr>
          <a:xfrm>
            <a:off x="584200" y="4053821"/>
            <a:ext cx="976461" cy="345600"/>
          </a:xfrm>
        </p:spPr>
        <p:txBody>
          <a:bodyPr/>
          <a:lstStyle/>
          <a:p>
            <a:r>
              <a:rPr lang="en-US" altLang="zh-TW" noProof="0"/>
              <a:t>4:00</a:t>
            </a:r>
            <a:r>
              <a:rPr lang="zh-TW" altLang="en-US" noProof="0"/>
              <a:t> </a:t>
            </a:r>
            <a:r>
              <a:rPr lang="en-US" altLang="zh-TW" noProof="0"/>
              <a:t>pm</a:t>
            </a:r>
            <a:endParaRPr lang="en-US" noProof="0"/>
          </a:p>
        </p:txBody>
      </p:sp>
      <p:sp>
        <p:nvSpPr>
          <p:cNvPr id="193" name="Text Placeholder 192">
            <a:extLst>
              <a:ext uri="{FF2B5EF4-FFF2-40B4-BE49-F238E27FC236}">
                <a16:creationId xmlns:a16="http://schemas.microsoft.com/office/drawing/2014/main" id="{5BD3E2A4-387C-BC1B-4962-96AB66D722DB}"/>
              </a:ext>
            </a:extLst>
          </p:cNvPr>
          <p:cNvSpPr>
            <a:spLocks noGrp="1"/>
          </p:cNvSpPr>
          <p:nvPr>
            <p:ph type="body" sz="quarter" idx="29"/>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Juliet is reviewing the presentation and notices that the presentation doesn’t have a logical flow. She asks Copilot to reorder the slides and create chapters.</a:t>
            </a:r>
          </a:p>
        </p:txBody>
      </p:sp>
      <p:sp>
        <p:nvSpPr>
          <p:cNvPr id="194" name="Text Placeholder 193">
            <a:extLst>
              <a:ext uri="{FF2B5EF4-FFF2-40B4-BE49-F238E27FC236}">
                <a16:creationId xmlns:a16="http://schemas.microsoft.com/office/drawing/2014/main" id="{BFEE8B08-587C-02AA-417C-C5A4D264A5F4}"/>
              </a:ext>
            </a:extLst>
          </p:cNvPr>
          <p:cNvSpPr>
            <a:spLocks noGrp="1"/>
          </p:cNvSpPr>
          <p:nvPr>
            <p:ph type="body" sz="quarter" idx="30"/>
          </p:nvPr>
        </p:nvSpPr>
        <p:spPr/>
        <p:txBody>
          <a:bodyPr/>
          <a:lstStyle/>
          <a:p>
            <a:r>
              <a:rPr kumimoji="0" lang="en-US" sz="900" b="1" i="0" u="none" strike="noStrike" kern="1200" cap="none" spc="0" normalizeH="0" baseline="0" noProof="0">
                <a:ln>
                  <a:noFill/>
                </a:ln>
                <a:solidFill>
                  <a:srgbClr val="000000"/>
                </a:solidFill>
                <a:effectLst/>
                <a:uLnTx/>
                <a:uFillTx/>
                <a:latin typeface="Segoe UI"/>
                <a:ea typeface="+mn-ea"/>
                <a:cs typeface="+mn-cs"/>
              </a:rPr>
              <a:t>Organize </a:t>
            </a:r>
            <a:r>
              <a:rPr kumimoji="0" lang="en-US" sz="900" i="0" u="none" strike="noStrike" kern="1200" cap="none" spc="0" normalizeH="0" baseline="0" noProof="0">
                <a:ln>
                  <a:noFill/>
                </a:ln>
                <a:solidFill>
                  <a:srgbClr val="000000"/>
                </a:solidFill>
                <a:effectLst/>
                <a:uLnTx/>
                <a:uFillTx/>
                <a:latin typeface="Segoe UI"/>
                <a:ea typeface="+mn-ea"/>
                <a:cs typeface="+mn-cs"/>
              </a:rPr>
              <a:t>this presentation.</a:t>
            </a:r>
            <a:endParaRPr kumimoji="0" lang="en-US" sz="900" i="0" u="none" strike="noStrike" kern="0" cap="none" spc="0" normalizeH="0" baseline="0" noProof="0">
              <a:ln>
                <a:noFill/>
              </a:ln>
              <a:solidFill>
                <a:srgbClr val="1A1A1A"/>
              </a:solidFill>
              <a:effectLst/>
              <a:uLnTx/>
              <a:uFillTx/>
              <a:latin typeface="Segoe UI"/>
              <a:ea typeface="+mn-ea"/>
              <a:cs typeface="+mn-cs"/>
            </a:endParaRPr>
          </a:p>
        </p:txBody>
      </p:sp>
      <p:sp>
        <p:nvSpPr>
          <p:cNvPr id="165" name="Text Placeholder 164">
            <a:extLst>
              <a:ext uri="{FF2B5EF4-FFF2-40B4-BE49-F238E27FC236}">
                <a16:creationId xmlns:a16="http://schemas.microsoft.com/office/drawing/2014/main" id="{29B24EBD-F228-2704-5123-2EEEF31A878E}"/>
              </a:ext>
            </a:extLst>
          </p:cNvPr>
          <p:cNvSpPr>
            <a:spLocks noGrp="1"/>
          </p:cNvSpPr>
          <p:nvPr>
            <p:ph type="body" sz="quarter" idx="31"/>
          </p:nvPr>
        </p:nvSpPr>
        <p:spPr>
          <a:xfrm>
            <a:off x="3776898" y="4053821"/>
            <a:ext cx="976461" cy="345600"/>
          </a:xfrm>
        </p:spPr>
        <p:txBody>
          <a:bodyPr/>
          <a:lstStyle/>
          <a:p>
            <a:r>
              <a:rPr lang="en-US" altLang="zh-TW" noProof="0"/>
              <a:t>2:00</a:t>
            </a:r>
            <a:r>
              <a:rPr lang="zh-TW" altLang="en-US" noProof="0"/>
              <a:t> </a:t>
            </a:r>
            <a:r>
              <a:rPr lang="en-US" altLang="zh-TW" noProof="0"/>
              <a:t>pm</a:t>
            </a:r>
            <a:endParaRPr lang="en-US" noProof="0"/>
          </a:p>
        </p:txBody>
      </p:sp>
      <p:sp>
        <p:nvSpPr>
          <p:cNvPr id="195" name="Text Placeholder 194">
            <a:extLst>
              <a:ext uri="{FF2B5EF4-FFF2-40B4-BE49-F238E27FC236}">
                <a16:creationId xmlns:a16="http://schemas.microsoft.com/office/drawing/2014/main" id="{0DC70FED-CCB3-4731-FAE5-7F32CD5296BB}"/>
              </a:ext>
            </a:extLst>
          </p:cNvPr>
          <p:cNvSpPr>
            <a:spLocks noGrp="1"/>
          </p:cNvSpPr>
          <p:nvPr>
            <p:ph type="body" sz="quarter" idx="32"/>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Juliet needs to create a pitch deck for a customer presentation.</a:t>
            </a:r>
          </a:p>
        </p:txBody>
      </p:sp>
      <p:sp>
        <p:nvSpPr>
          <p:cNvPr id="196" name="Text Placeholder 195">
            <a:extLst>
              <a:ext uri="{FF2B5EF4-FFF2-40B4-BE49-F238E27FC236}">
                <a16:creationId xmlns:a16="http://schemas.microsoft.com/office/drawing/2014/main" id="{33BA2787-CE27-CDD6-CF6F-531A7DBA105F}"/>
              </a:ext>
            </a:extLst>
          </p:cNvPr>
          <p:cNvSpPr>
            <a:spLocks noGrp="1"/>
          </p:cNvSpPr>
          <p:nvPr>
            <p:ph type="body" sz="quarter" idx="33"/>
          </p:nvPr>
        </p:nvSpPr>
        <p:spPr/>
        <p:txBody>
          <a:bodyPr/>
          <a:lstStyle/>
          <a:p>
            <a:r>
              <a:rPr kumimoji="0" lang="en-US" sz="900" b="1" i="0" u="none" strike="noStrike" kern="1200" cap="none" spc="0" normalizeH="0" baseline="0" noProof="0">
                <a:ln>
                  <a:noFill/>
                </a:ln>
                <a:solidFill>
                  <a:srgbClr val="000000"/>
                </a:solidFill>
                <a:effectLst/>
                <a:uLnTx/>
                <a:uFillTx/>
                <a:latin typeface="Segoe UI"/>
                <a:ea typeface="+mn-ea"/>
                <a:cs typeface="+mn-cs"/>
              </a:rPr>
              <a:t>Add a slide</a:t>
            </a:r>
            <a:r>
              <a:rPr kumimoji="0" lang="en-US" sz="900" i="0" u="none" strike="noStrike" kern="1200" cap="none" spc="0" normalizeH="0" baseline="0" noProof="0">
                <a:ln>
                  <a:noFill/>
                </a:ln>
                <a:solidFill>
                  <a:srgbClr val="000000"/>
                </a:solidFill>
                <a:effectLst/>
                <a:uLnTx/>
                <a:uFillTx/>
                <a:latin typeface="Segoe UI"/>
                <a:ea typeface="+mn-ea"/>
                <a:cs typeface="+mn-cs"/>
              </a:rPr>
              <a:t> to this presentation that explain our sustainability practices based on this document.</a:t>
            </a:r>
            <a:endParaRPr kumimoji="0" lang="en-US" sz="900" i="0" u="none" strike="noStrike" kern="0" cap="none" spc="0" normalizeH="0" baseline="0" noProof="0">
              <a:ln>
                <a:noFill/>
              </a:ln>
              <a:solidFill>
                <a:srgbClr val="1A1A1A"/>
              </a:solidFill>
              <a:effectLst/>
              <a:uLnTx/>
              <a:uFillTx/>
              <a:latin typeface="Segoe UI"/>
              <a:ea typeface="+mn-ea"/>
              <a:cs typeface="+mn-cs"/>
            </a:endParaRPr>
          </a:p>
        </p:txBody>
      </p:sp>
      <p:sp>
        <p:nvSpPr>
          <p:cNvPr id="168" name="Text Placeholder 167">
            <a:extLst>
              <a:ext uri="{FF2B5EF4-FFF2-40B4-BE49-F238E27FC236}">
                <a16:creationId xmlns:a16="http://schemas.microsoft.com/office/drawing/2014/main" id="{778173C2-552C-7340-921B-2FD8088472EC}"/>
              </a:ext>
            </a:extLst>
          </p:cNvPr>
          <p:cNvSpPr>
            <a:spLocks noGrp="1"/>
          </p:cNvSpPr>
          <p:nvPr>
            <p:ph type="body" sz="quarter" idx="34"/>
          </p:nvPr>
        </p:nvSpPr>
        <p:spPr>
          <a:xfrm>
            <a:off x="6969595" y="4053821"/>
            <a:ext cx="976461" cy="345600"/>
          </a:xfrm>
        </p:spPr>
        <p:txBody>
          <a:bodyPr/>
          <a:lstStyle/>
          <a:p>
            <a:r>
              <a:rPr lang="en-US" altLang="zh-TW" noProof="0"/>
              <a:t>11:00</a:t>
            </a:r>
            <a:r>
              <a:rPr lang="zh-TW" altLang="en-US" noProof="0"/>
              <a:t> </a:t>
            </a:r>
            <a:r>
              <a:rPr lang="en-US" altLang="zh-TW" noProof="0"/>
              <a:t>am</a:t>
            </a:r>
            <a:endParaRPr lang="en-US" noProof="0"/>
          </a:p>
        </p:txBody>
      </p:sp>
      <p:sp>
        <p:nvSpPr>
          <p:cNvPr id="197" name="Text Placeholder 196">
            <a:extLst>
              <a:ext uri="{FF2B5EF4-FFF2-40B4-BE49-F238E27FC236}">
                <a16:creationId xmlns:a16="http://schemas.microsoft.com/office/drawing/2014/main" id="{7769BFEC-6249-5207-64F8-8F2FC1789C31}"/>
              </a:ext>
            </a:extLst>
          </p:cNvPr>
          <p:cNvSpPr>
            <a:spLocks noGrp="1"/>
          </p:cNvSpPr>
          <p:nvPr>
            <p:ph type="body" sz="quarter" idx="35"/>
          </p:nvPr>
        </p:nvSpPr>
        <p:spPr/>
        <p:txBody>
          <a:bodyPr/>
          <a:lstStyle/>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rPr>
              <a:t>Juliet needs to respond to a RFP. She asks Copilot to create a first draft of the response and then make updates by converting some of the content into tables. </a:t>
            </a:r>
          </a:p>
        </p:txBody>
      </p:sp>
      <p:sp>
        <p:nvSpPr>
          <p:cNvPr id="198" name="Text Placeholder 197">
            <a:extLst>
              <a:ext uri="{FF2B5EF4-FFF2-40B4-BE49-F238E27FC236}">
                <a16:creationId xmlns:a16="http://schemas.microsoft.com/office/drawing/2014/main" id="{8D7A747A-5813-0026-C97E-3352FB1BF815}"/>
              </a:ext>
            </a:extLst>
          </p:cNvPr>
          <p:cNvSpPr>
            <a:spLocks noGrp="1"/>
          </p:cNvSpPr>
          <p:nvPr>
            <p:ph type="body" sz="quarter" idx="36"/>
          </p:nvPr>
        </p:nvSpPr>
        <p:spPr/>
        <p:txBody>
          <a:bodyPr/>
          <a:lstStyle/>
          <a:p>
            <a:r>
              <a:rPr kumimoji="0" lang="en-US" sz="900" b="1" i="0" u="none" strike="noStrike" kern="1200" cap="none" spc="0" normalizeH="0" baseline="0" noProof="0">
                <a:ln>
                  <a:noFill/>
                </a:ln>
                <a:solidFill>
                  <a:srgbClr val="000000"/>
                </a:solidFill>
                <a:effectLst/>
                <a:uLnTx/>
                <a:uFillTx/>
                <a:latin typeface="Segoe UI"/>
                <a:ea typeface="+mn-ea"/>
                <a:cs typeface="+mn-cs"/>
              </a:rPr>
              <a:t>Draft a response</a:t>
            </a:r>
            <a:r>
              <a:rPr kumimoji="0" lang="en-US" sz="900" i="0" u="none" strike="noStrike" kern="1200" cap="none" spc="0" normalizeH="0" baseline="0" noProof="0">
                <a:ln>
                  <a:noFill/>
                </a:ln>
                <a:solidFill>
                  <a:srgbClr val="000000"/>
                </a:solidFill>
                <a:effectLst/>
                <a:uLnTx/>
                <a:uFillTx/>
                <a:latin typeface="Segoe UI"/>
                <a:ea typeface="+mn-ea"/>
                <a:cs typeface="+mn-cs"/>
              </a:rPr>
              <a:t> to this [RFP]. Use the [pricing document] and the [product specification document] to answer and questions in the RFP.</a:t>
            </a:r>
            <a:endParaRPr kumimoji="0" lang="en-US" sz="900" i="0" u="none" strike="noStrike" kern="0" cap="none" spc="0" normalizeH="0" baseline="0" noProof="0">
              <a:ln>
                <a:noFill/>
              </a:ln>
              <a:solidFill>
                <a:srgbClr val="1A1A1A"/>
              </a:solidFill>
              <a:effectLst/>
              <a:uLnTx/>
              <a:uFillTx/>
              <a:latin typeface="Segoe UI"/>
              <a:ea typeface="+mn-ea"/>
              <a:cs typeface="+mn-cs"/>
            </a:endParaRPr>
          </a:p>
        </p:txBody>
      </p:sp>
      <p:grpSp>
        <p:nvGrpSpPr>
          <p:cNvPr id="175" name="Group 174">
            <a:extLst>
              <a:ext uri="{FF2B5EF4-FFF2-40B4-BE49-F238E27FC236}">
                <a16:creationId xmlns:a16="http://schemas.microsoft.com/office/drawing/2014/main" id="{F93DB43A-D2B3-E31C-AB90-9D8A80C91DAE}"/>
              </a:ext>
            </a:extLst>
          </p:cNvPr>
          <p:cNvGrpSpPr/>
          <p:nvPr/>
        </p:nvGrpSpPr>
        <p:grpSpPr>
          <a:xfrm>
            <a:off x="10195084" y="1462475"/>
            <a:ext cx="1696592" cy="1231837"/>
            <a:chOff x="10195084" y="1462475"/>
            <a:chExt cx="1696592" cy="1231837"/>
          </a:xfrm>
        </p:grpSpPr>
        <p:sp>
          <p:nvSpPr>
            <p:cNvPr id="176" name="TextBox 175">
              <a:extLst>
                <a:ext uri="{FF2B5EF4-FFF2-40B4-BE49-F238E27FC236}">
                  <a16:creationId xmlns:a16="http://schemas.microsoft.com/office/drawing/2014/main" id="{A6DDC15C-F490-C218-3B06-ED2FB3079A5C}"/>
                </a:ext>
              </a:extLst>
            </p:cNvPr>
            <p:cNvSpPr txBox="1"/>
            <p:nvPr/>
          </p:nvSpPr>
          <p:spPr>
            <a:xfrm>
              <a:off x="10195084" y="1462475"/>
              <a:ext cx="1696592" cy="861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3BC4"/>
                  </a:solidFill>
                  <a:effectLst/>
                  <a:uLnTx/>
                  <a:uFillTx/>
                  <a:latin typeface="Segoe UI Semibold"/>
                  <a:ea typeface="+mn-ea"/>
                  <a:cs typeface="+mn-cs"/>
                </a:rPr>
                <a:t>Juliet </a:t>
              </a:r>
              <a:br>
                <a:rPr kumimoji="0" lang="en-US" sz="2400" b="0" i="0" u="none" strike="noStrike" kern="1200" cap="none" spc="0" normalizeH="0" baseline="0" noProof="0">
                  <a:ln>
                    <a:noFill/>
                  </a:ln>
                  <a:solidFill>
                    <a:srgbClr val="C03BC4"/>
                  </a:solidFill>
                  <a:effectLst/>
                  <a:uLnTx/>
                  <a:uFillTx/>
                  <a:latin typeface="Segoe UI Semibold"/>
                  <a:ea typeface="+mn-ea"/>
                  <a:cs typeface="+mn-cs"/>
                </a:rPr>
              </a:br>
              <a:r>
                <a:rPr kumimoji="0" lang="en-US" sz="16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is a sales manager at Contoso</a:t>
              </a:r>
            </a:p>
          </p:txBody>
        </p:sp>
        <p:pic>
          <p:nvPicPr>
            <p:cNvPr id="177" name="Graphic 176">
              <a:extLst>
                <a:ext uri="{FF2B5EF4-FFF2-40B4-BE49-F238E27FC236}">
                  <a16:creationId xmlns:a16="http://schemas.microsoft.com/office/drawing/2014/main" id="{3FBCEA3A-A2D5-6F95-F09D-47DC49526CE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1616886" y="2419522"/>
              <a:ext cx="274790" cy="274790"/>
            </a:xfrm>
            <a:prstGeom prst="rect">
              <a:avLst/>
            </a:prstGeom>
          </p:spPr>
        </p:pic>
      </p:grpSp>
      <p:sp>
        <p:nvSpPr>
          <p:cNvPr id="233" name="Text Placeholder 124">
            <a:extLst>
              <a:ext uri="{FF2B5EF4-FFF2-40B4-BE49-F238E27FC236}">
                <a16:creationId xmlns:a16="http://schemas.microsoft.com/office/drawing/2014/main" id="{0B4A5FD3-25BD-7A34-74AB-4775698B6C6A}"/>
              </a:ext>
            </a:extLst>
          </p:cNvPr>
          <p:cNvSpPr>
            <a:spLocks noGrp="1"/>
          </p:cNvSpPr>
          <p:nvPr>
            <p:ph type="body" sz="quarter" idx="17"/>
          </p:nvPr>
        </p:nvSpPr>
        <p:spPr>
          <a:xfrm>
            <a:off x="6519863" y="520700"/>
            <a:ext cx="3598862" cy="169863"/>
          </a:xfrm>
        </p:spPr>
        <p:txBody>
          <a:bodyPr/>
          <a:lstStyle/>
          <a:p>
            <a:pPr lvl="0"/>
            <a:r>
              <a:rPr lang="en-US"/>
              <a:t>Copilot for Microsoft 365</a:t>
            </a:r>
            <a:endParaRPr lang="en-US" noProof="0"/>
          </a:p>
        </p:txBody>
      </p:sp>
      <p:sp>
        <p:nvSpPr>
          <p:cNvPr id="234" name="Text Placeholder 22">
            <a:extLst>
              <a:ext uri="{FF2B5EF4-FFF2-40B4-BE49-F238E27FC236}">
                <a16:creationId xmlns:a16="http://schemas.microsoft.com/office/drawing/2014/main" id="{C1D5D784-E954-D1A1-10BB-0C256E92B136}"/>
              </a:ext>
            </a:extLst>
          </p:cNvPr>
          <p:cNvSpPr>
            <a:spLocks noGrp="1"/>
          </p:cNvSpPr>
          <p:nvPr>
            <p:ph type="body" sz="quarter" idx="37"/>
          </p:nvPr>
        </p:nvSpPr>
        <p:spPr>
          <a:xfrm>
            <a:off x="10429875" y="520700"/>
            <a:ext cx="1457325" cy="169277"/>
          </a:xfrm>
        </p:spPr>
        <p:txBody>
          <a:bodyPr/>
          <a:lstStyle/>
          <a:p>
            <a:r>
              <a:rPr lang="en-US" sz="1100"/>
              <a:t>Get started</a:t>
            </a:r>
          </a:p>
        </p:txBody>
      </p:sp>
      <p:grpSp>
        <p:nvGrpSpPr>
          <p:cNvPr id="273" name="Group 272">
            <a:extLst>
              <a:ext uri="{FF2B5EF4-FFF2-40B4-BE49-F238E27FC236}">
                <a16:creationId xmlns:a16="http://schemas.microsoft.com/office/drawing/2014/main" id="{05C73E6C-AF3C-5E70-FBA7-E7C5B7A79408}"/>
              </a:ext>
            </a:extLst>
          </p:cNvPr>
          <p:cNvGrpSpPr/>
          <p:nvPr/>
        </p:nvGrpSpPr>
        <p:grpSpPr>
          <a:xfrm>
            <a:off x="7198028" y="2721252"/>
            <a:ext cx="2351135" cy="360000"/>
            <a:chOff x="588263" y="1697756"/>
            <a:chExt cx="2351135" cy="360000"/>
          </a:xfrm>
        </p:grpSpPr>
        <p:pic>
          <p:nvPicPr>
            <p:cNvPr id="274" name="Picture 273">
              <a:extLst>
                <a:ext uri="{FF2B5EF4-FFF2-40B4-BE49-F238E27FC236}">
                  <a16:creationId xmlns:a16="http://schemas.microsoft.com/office/drawing/2014/main" id="{A560F24E-35A7-5D46-987A-1A39911114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263" y="1697756"/>
              <a:ext cx="360000" cy="360000"/>
            </a:xfrm>
            <a:prstGeom prst="ellipse">
              <a:avLst/>
            </a:prstGeom>
            <a:solidFill>
              <a:srgbClr val="FFFFFF"/>
            </a:solidFill>
          </p:spPr>
        </p:pic>
        <p:sp>
          <p:nvSpPr>
            <p:cNvPr id="275" name="TextBox 274">
              <a:extLst>
                <a:ext uri="{FF2B5EF4-FFF2-40B4-BE49-F238E27FC236}">
                  <a16:creationId xmlns:a16="http://schemas.microsoft.com/office/drawing/2014/main" id="{3E4BC585-CA0F-9F76-5B4C-CC46313CFFDD}"/>
                </a:ext>
                <a:ext uri="{C183D7F6-B498-43B3-948B-1728B52AA6E4}">
                  <adec:decorative xmlns:adec="http://schemas.microsoft.com/office/drawing/2017/decorative" val="0"/>
                </a:ext>
              </a:extLst>
            </p:cNvPr>
            <p:cNvSpPr txBox="1"/>
            <p:nvPr/>
          </p:nvSpPr>
          <p:spPr>
            <a:xfrm>
              <a:off x="1047214" y="1793118"/>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Outlook</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76" name="Group 275">
            <a:extLst>
              <a:ext uri="{FF2B5EF4-FFF2-40B4-BE49-F238E27FC236}">
                <a16:creationId xmlns:a16="http://schemas.microsoft.com/office/drawing/2014/main" id="{9ACEE4AE-1196-236B-695E-3622EA2E5E9B}"/>
              </a:ext>
            </a:extLst>
          </p:cNvPr>
          <p:cNvGrpSpPr/>
          <p:nvPr/>
        </p:nvGrpSpPr>
        <p:grpSpPr>
          <a:xfrm>
            <a:off x="812633" y="2721252"/>
            <a:ext cx="2351135" cy="360000"/>
            <a:chOff x="588263" y="3617084"/>
            <a:chExt cx="2351135" cy="360000"/>
          </a:xfrm>
        </p:grpSpPr>
        <p:pic>
          <p:nvPicPr>
            <p:cNvPr id="277" name="Picture 276">
              <a:extLst>
                <a:ext uri="{FF2B5EF4-FFF2-40B4-BE49-F238E27FC236}">
                  <a16:creationId xmlns:a16="http://schemas.microsoft.com/office/drawing/2014/main" id="{B6BF3B48-1E13-E3E5-29D3-ED179E1973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278" name="TextBox 277">
              <a:extLst>
                <a:ext uri="{FF2B5EF4-FFF2-40B4-BE49-F238E27FC236}">
                  <a16:creationId xmlns:a16="http://schemas.microsoft.com/office/drawing/2014/main" id="{4D94F70B-1EE1-DF8C-70A7-FD470589D5C9}"/>
                </a:ext>
                <a:ext uri="{C183D7F6-B498-43B3-948B-1728B52AA6E4}">
                  <adec:decorative xmlns:adec="http://schemas.microsoft.com/office/drawing/2017/decorative" val="0"/>
                </a:ext>
              </a:extLst>
            </p:cNvPr>
            <p:cNvSpPr txBox="1"/>
            <p:nvPr/>
          </p:nvSpPr>
          <p:spPr>
            <a:xfrm>
              <a:off x="1047214" y="371244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79" name="Group 278">
            <a:extLst>
              <a:ext uri="{FF2B5EF4-FFF2-40B4-BE49-F238E27FC236}">
                <a16:creationId xmlns:a16="http://schemas.microsoft.com/office/drawing/2014/main" id="{CCEAA92B-A2EB-420D-0BAC-51EC0144B978}"/>
              </a:ext>
            </a:extLst>
          </p:cNvPr>
          <p:cNvGrpSpPr/>
          <p:nvPr/>
        </p:nvGrpSpPr>
        <p:grpSpPr>
          <a:xfrm>
            <a:off x="3947719" y="2721252"/>
            <a:ext cx="2351135" cy="360000"/>
            <a:chOff x="588263" y="3617084"/>
            <a:chExt cx="2351135" cy="360000"/>
          </a:xfrm>
        </p:grpSpPr>
        <p:pic>
          <p:nvPicPr>
            <p:cNvPr id="280" name="Picture 279">
              <a:extLst>
                <a:ext uri="{FF2B5EF4-FFF2-40B4-BE49-F238E27FC236}">
                  <a16:creationId xmlns:a16="http://schemas.microsoft.com/office/drawing/2014/main" id="{27FC12AF-2ACC-3156-9F75-FB7C2F1F70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281" name="TextBox 280">
              <a:extLst>
                <a:ext uri="{FF2B5EF4-FFF2-40B4-BE49-F238E27FC236}">
                  <a16:creationId xmlns:a16="http://schemas.microsoft.com/office/drawing/2014/main" id="{E5293F8B-AA05-8D84-C353-9FD2E427B03F}"/>
                </a:ext>
                <a:ext uri="{C183D7F6-B498-43B3-948B-1728B52AA6E4}">
                  <adec:decorative xmlns:adec="http://schemas.microsoft.com/office/drawing/2017/decorative" val="0"/>
                </a:ext>
              </a:extLst>
            </p:cNvPr>
            <p:cNvSpPr txBox="1"/>
            <p:nvPr/>
          </p:nvSpPr>
          <p:spPr>
            <a:xfrm>
              <a:off x="1047214" y="3712446"/>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82" name="Group 281">
            <a:extLst>
              <a:ext uri="{FF2B5EF4-FFF2-40B4-BE49-F238E27FC236}">
                <a16:creationId xmlns:a16="http://schemas.microsoft.com/office/drawing/2014/main" id="{A26E6CB8-296C-1EB6-BC0F-EAA6926DA05E}"/>
              </a:ext>
            </a:extLst>
          </p:cNvPr>
          <p:cNvGrpSpPr/>
          <p:nvPr/>
        </p:nvGrpSpPr>
        <p:grpSpPr>
          <a:xfrm>
            <a:off x="812633" y="5156688"/>
            <a:ext cx="2351135" cy="360000"/>
            <a:chOff x="588263" y="2177588"/>
            <a:chExt cx="2351135" cy="360000"/>
          </a:xfrm>
        </p:grpSpPr>
        <p:pic>
          <p:nvPicPr>
            <p:cNvPr id="283" name="Picture 282">
              <a:extLst>
                <a:ext uri="{FF2B5EF4-FFF2-40B4-BE49-F238E27FC236}">
                  <a16:creationId xmlns:a16="http://schemas.microsoft.com/office/drawing/2014/main" id="{FED6C8C4-B025-BC0D-31C9-EEF7D63EB6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263" y="2177588"/>
              <a:ext cx="360000" cy="360000"/>
            </a:xfrm>
            <a:prstGeom prst="ellipse">
              <a:avLst/>
            </a:prstGeom>
            <a:solidFill>
              <a:srgbClr val="FFFFFF"/>
            </a:solidFill>
          </p:spPr>
        </p:pic>
        <p:sp>
          <p:nvSpPr>
            <p:cNvPr id="284" name="TextBox 283">
              <a:extLst>
                <a:ext uri="{FF2B5EF4-FFF2-40B4-BE49-F238E27FC236}">
                  <a16:creationId xmlns:a16="http://schemas.microsoft.com/office/drawing/2014/main" id="{E708A6D7-DC8A-CEBF-3E07-A5BA829605CD}"/>
                </a:ext>
                <a:ext uri="{C183D7F6-B498-43B3-948B-1728B52AA6E4}">
                  <adec:decorative xmlns:adec="http://schemas.microsoft.com/office/drawing/2017/decorative" val="0"/>
                </a:ext>
              </a:extLst>
            </p:cNvPr>
            <p:cNvSpPr txBox="1"/>
            <p:nvPr/>
          </p:nvSpPr>
          <p:spPr>
            <a:xfrm>
              <a:off x="1047214" y="2272950"/>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PowerPoint</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85" name="Group 284">
            <a:extLst>
              <a:ext uri="{FF2B5EF4-FFF2-40B4-BE49-F238E27FC236}">
                <a16:creationId xmlns:a16="http://schemas.microsoft.com/office/drawing/2014/main" id="{17D55645-F747-0297-397D-3ED1348DF9E9}"/>
              </a:ext>
            </a:extLst>
          </p:cNvPr>
          <p:cNvGrpSpPr/>
          <p:nvPr/>
        </p:nvGrpSpPr>
        <p:grpSpPr>
          <a:xfrm>
            <a:off x="7198028" y="5156688"/>
            <a:ext cx="2351135" cy="360000"/>
            <a:chOff x="588263" y="2657420"/>
            <a:chExt cx="2351135" cy="360000"/>
          </a:xfrm>
        </p:grpSpPr>
        <p:pic>
          <p:nvPicPr>
            <p:cNvPr id="286" name="Picture 285">
              <a:extLst>
                <a:ext uri="{FF2B5EF4-FFF2-40B4-BE49-F238E27FC236}">
                  <a16:creationId xmlns:a16="http://schemas.microsoft.com/office/drawing/2014/main" id="{8CA44330-888B-F339-A314-4D90A88BC3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2657420"/>
              <a:ext cx="360000" cy="360000"/>
            </a:xfrm>
            <a:prstGeom prst="ellipse">
              <a:avLst/>
            </a:prstGeom>
            <a:solidFill>
              <a:srgbClr val="FFFFFF"/>
            </a:solidFill>
          </p:spPr>
        </p:pic>
        <p:sp>
          <p:nvSpPr>
            <p:cNvPr id="287" name="TextBox 286">
              <a:extLst>
                <a:ext uri="{FF2B5EF4-FFF2-40B4-BE49-F238E27FC236}">
                  <a16:creationId xmlns:a16="http://schemas.microsoft.com/office/drawing/2014/main" id="{75BBD5BA-39EA-A768-C639-9B6B06848788}"/>
                </a:ext>
                <a:ext uri="{C183D7F6-B498-43B3-948B-1728B52AA6E4}">
                  <adec:decorative xmlns:adec="http://schemas.microsoft.com/office/drawing/2017/decorative" val="0"/>
                </a:ext>
              </a:extLst>
            </p:cNvPr>
            <p:cNvSpPr txBox="1"/>
            <p:nvPr/>
          </p:nvSpPr>
          <p:spPr>
            <a:xfrm>
              <a:off x="1047214" y="275278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Word</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88" name="Group 287">
            <a:extLst>
              <a:ext uri="{FF2B5EF4-FFF2-40B4-BE49-F238E27FC236}">
                <a16:creationId xmlns:a16="http://schemas.microsoft.com/office/drawing/2014/main" id="{90F8498B-DB18-5D22-E269-AFAB27805058}"/>
              </a:ext>
            </a:extLst>
          </p:cNvPr>
          <p:cNvGrpSpPr/>
          <p:nvPr/>
        </p:nvGrpSpPr>
        <p:grpSpPr>
          <a:xfrm>
            <a:off x="3947719" y="5156688"/>
            <a:ext cx="2351135" cy="360000"/>
            <a:chOff x="588263" y="2177588"/>
            <a:chExt cx="2351135" cy="360000"/>
          </a:xfrm>
        </p:grpSpPr>
        <p:pic>
          <p:nvPicPr>
            <p:cNvPr id="289" name="Picture 288">
              <a:extLst>
                <a:ext uri="{FF2B5EF4-FFF2-40B4-BE49-F238E27FC236}">
                  <a16:creationId xmlns:a16="http://schemas.microsoft.com/office/drawing/2014/main" id="{D69B670D-83C9-2EAC-75F5-F51CB8F8D3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263" y="2177588"/>
              <a:ext cx="360000" cy="360000"/>
            </a:xfrm>
            <a:prstGeom prst="ellipse">
              <a:avLst/>
            </a:prstGeom>
            <a:solidFill>
              <a:srgbClr val="FFFFFF"/>
            </a:solidFill>
          </p:spPr>
        </p:pic>
        <p:sp>
          <p:nvSpPr>
            <p:cNvPr id="290" name="TextBox 289">
              <a:extLst>
                <a:ext uri="{FF2B5EF4-FFF2-40B4-BE49-F238E27FC236}">
                  <a16:creationId xmlns:a16="http://schemas.microsoft.com/office/drawing/2014/main" id="{C8EE58CC-6D84-D4D0-E9A6-EDF978D11A73}"/>
                </a:ext>
                <a:ext uri="{C183D7F6-B498-43B3-948B-1728B52AA6E4}">
                  <adec:decorative xmlns:adec="http://schemas.microsoft.com/office/drawing/2017/decorative" val="0"/>
                </a:ext>
              </a:extLst>
            </p:cNvPr>
            <p:cNvSpPr txBox="1"/>
            <p:nvPr/>
          </p:nvSpPr>
          <p:spPr>
            <a:xfrm>
              <a:off x="1047214" y="2272950"/>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PowerPoint</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sp>
        <p:nvSpPr>
          <p:cNvPr id="291" name="Text Placeholder 60">
            <a:extLst>
              <a:ext uri="{FF2B5EF4-FFF2-40B4-BE49-F238E27FC236}">
                <a16:creationId xmlns:a16="http://schemas.microsoft.com/office/drawing/2014/main" id="{CA1729E6-AB88-7198-7616-AD16F97AFAD5}"/>
              </a:ext>
            </a:extLst>
          </p:cNvPr>
          <p:cNvSpPr>
            <a:spLocks noGrp="1"/>
          </p:cNvSpPr>
          <p:nvPr>
            <p:ph type="body" sz="quarter" idx="38"/>
          </p:nvPr>
        </p:nvSpPr>
        <p:spPr>
          <a:xfrm>
            <a:off x="11417128" y="357645"/>
            <a:ext cx="127000" cy="125999"/>
          </a:xfrm>
          <a:solidFill>
            <a:srgbClr val="0078D4"/>
          </a:solidFill>
        </p:spPr>
        <p:txBody>
          <a:bodyPr/>
          <a:lstStyle/>
          <a:p>
            <a:endParaRPr lang="en-US"/>
          </a:p>
        </p:txBody>
      </p:sp>
      <p:sp>
        <p:nvSpPr>
          <p:cNvPr id="292" name="Text Placeholder 61">
            <a:extLst>
              <a:ext uri="{FF2B5EF4-FFF2-40B4-BE49-F238E27FC236}">
                <a16:creationId xmlns:a16="http://schemas.microsoft.com/office/drawing/2014/main" id="{BCA3CDD9-F6B4-4C41-5522-B5EBB9701573}"/>
              </a:ext>
            </a:extLst>
          </p:cNvPr>
          <p:cNvSpPr>
            <a:spLocks noGrp="1"/>
          </p:cNvSpPr>
          <p:nvPr>
            <p:ph type="body" sz="quarter" idx="39"/>
          </p:nvPr>
        </p:nvSpPr>
        <p:spPr>
          <a:xfrm>
            <a:off x="11588664" y="357645"/>
            <a:ext cx="127000" cy="125999"/>
          </a:xfrm>
        </p:spPr>
        <p:txBody>
          <a:bodyPr/>
          <a:lstStyle/>
          <a:p>
            <a:endParaRPr lang="en-US"/>
          </a:p>
        </p:txBody>
      </p:sp>
      <p:sp>
        <p:nvSpPr>
          <p:cNvPr id="293" name="Text Placeholder 62">
            <a:extLst>
              <a:ext uri="{FF2B5EF4-FFF2-40B4-BE49-F238E27FC236}">
                <a16:creationId xmlns:a16="http://schemas.microsoft.com/office/drawing/2014/main" id="{A56B58E5-1027-A880-42C1-1C07AE1C16AB}"/>
              </a:ext>
            </a:extLst>
          </p:cNvPr>
          <p:cNvSpPr>
            <a:spLocks noGrp="1"/>
          </p:cNvSpPr>
          <p:nvPr>
            <p:ph type="body" sz="quarter" idx="40"/>
          </p:nvPr>
        </p:nvSpPr>
        <p:spPr>
          <a:xfrm>
            <a:off x="11760200" y="357645"/>
            <a:ext cx="127000" cy="125999"/>
          </a:xfrm>
        </p:spPr>
        <p:txBody>
          <a:bodyPr/>
          <a:lstStyle/>
          <a:p>
            <a:endParaRPr lang="en-US"/>
          </a:p>
        </p:txBody>
      </p:sp>
      <p:sp>
        <p:nvSpPr>
          <p:cNvPr id="4" name="Graphic 2">
            <a:hlinkClick r:id="rId9"/>
            <a:extLst>
              <a:ext uri="{FF2B5EF4-FFF2-40B4-BE49-F238E27FC236}">
                <a16:creationId xmlns:a16="http://schemas.microsoft.com/office/drawing/2014/main" id="{FAF5B12D-EC21-C89B-DCF3-ADA631FC9DAD}"/>
              </a:ext>
            </a:extLst>
          </p:cNvPr>
          <p:cNvSpPr/>
          <p:nvPr/>
        </p:nvSpPr>
        <p:spPr>
          <a:xfrm>
            <a:off x="4355221" y="430428"/>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Rectangle: Rounded Corners 6">
            <a:extLst>
              <a:ext uri="{FF2B5EF4-FFF2-40B4-BE49-F238E27FC236}">
                <a16:creationId xmlns:a16="http://schemas.microsoft.com/office/drawing/2014/main" id="{573247AE-723C-0038-FCC9-0134755A86FA}"/>
              </a:ext>
              <a:ext uri="{C183D7F6-B498-43B3-948B-1728B52AA6E4}">
                <adec:decorative xmlns:adec="http://schemas.microsoft.com/office/drawing/2017/decorative" val="1"/>
              </a:ext>
            </a:extLst>
          </p:cNvPr>
          <p:cNvSpPr/>
          <p:nvPr/>
        </p:nvSpPr>
        <p:spPr bwMode="auto">
          <a:xfrm>
            <a:off x="576356" y="1134767"/>
            <a:ext cx="659514" cy="2160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Benefits</a:t>
            </a:r>
          </a:p>
        </p:txBody>
      </p:sp>
      <p:grpSp>
        <p:nvGrpSpPr>
          <p:cNvPr id="17" name="Group 16">
            <a:extLst>
              <a:ext uri="{FF2B5EF4-FFF2-40B4-BE49-F238E27FC236}">
                <a16:creationId xmlns:a16="http://schemas.microsoft.com/office/drawing/2014/main" id="{489C63FE-3A22-D34D-185E-F20E5FEE9416}"/>
              </a:ext>
            </a:extLst>
          </p:cNvPr>
          <p:cNvGrpSpPr/>
          <p:nvPr/>
        </p:nvGrpSpPr>
        <p:grpSpPr>
          <a:xfrm>
            <a:off x="1286540" y="1134767"/>
            <a:ext cx="1571031" cy="216000"/>
            <a:chOff x="1372194" y="969899"/>
            <a:chExt cx="1571031" cy="216000"/>
          </a:xfrm>
        </p:grpSpPr>
        <p:sp>
          <p:nvSpPr>
            <p:cNvPr id="18" name="Rectangle: Rounded Corners 6">
              <a:extLst>
                <a:ext uri="{FF2B5EF4-FFF2-40B4-BE49-F238E27FC236}">
                  <a16:creationId xmlns:a16="http://schemas.microsoft.com/office/drawing/2014/main" id="{8FCFB5E3-168D-CE3C-45FA-A403A0031888}"/>
                </a:ext>
                <a:ext uri="{C183D7F6-B498-43B3-948B-1728B52AA6E4}">
                  <adec:decorative xmlns:adec="http://schemas.microsoft.com/office/drawing/2017/decorative" val="1"/>
                </a:ext>
              </a:extLst>
            </p:cNvPr>
            <p:cNvSpPr/>
            <p:nvPr/>
          </p:nvSpPr>
          <p:spPr bwMode="auto">
            <a:xfrm>
              <a:off x="1372194" y="969899"/>
              <a:ext cx="1571031"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~1 hour per week</a:t>
              </a:r>
            </a:p>
          </p:txBody>
        </p:sp>
        <p:pic>
          <p:nvPicPr>
            <p:cNvPr id="19" name="Graphic 18">
              <a:extLst>
                <a:ext uri="{FF2B5EF4-FFF2-40B4-BE49-F238E27FC236}">
                  <a16:creationId xmlns:a16="http://schemas.microsoft.com/office/drawing/2014/main" id="{140D5362-BCF8-CBF6-8A0F-8AD8BB9A378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21924" y="1005899"/>
              <a:ext cx="144000" cy="144000"/>
            </a:xfrm>
            <a:prstGeom prst="rect">
              <a:avLst/>
            </a:prstGeom>
          </p:spPr>
        </p:pic>
      </p:grpSp>
      <p:grpSp>
        <p:nvGrpSpPr>
          <p:cNvPr id="20" name="Group 19">
            <a:extLst>
              <a:ext uri="{FF2B5EF4-FFF2-40B4-BE49-F238E27FC236}">
                <a16:creationId xmlns:a16="http://schemas.microsoft.com/office/drawing/2014/main" id="{FB8BC41B-2D32-22B6-3504-A49E5A7F71CA}"/>
              </a:ext>
            </a:extLst>
          </p:cNvPr>
          <p:cNvGrpSpPr/>
          <p:nvPr/>
        </p:nvGrpSpPr>
        <p:grpSpPr>
          <a:xfrm>
            <a:off x="5754503" y="1134767"/>
            <a:ext cx="2673696" cy="216000"/>
            <a:chOff x="6235579" y="969899"/>
            <a:chExt cx="2673696" cy="216000"/>
          </a:xfrm>
        </p:grpSpPr>
        <p:sp>
          <p:nvSpPr>
            <p:cNvPr id="21" name="Rectangle: Rounded Corners 6">
              <a:extLst>
                <a:ext uri="{FF2B5EF4-FFF2-40B4-BE49-F238E27FC236}">
                  <a16:creationId xmlns:a16="http://schemas.microsoft.com/office/drawing/2014/main" id="{A09EE9E4-02C6-B681-26E9-413C1F66362E}"/>
                </a:ext>
                <a:ext uri="{C183D7F6-B498-43B3-948B-1728B52AA6E4}">
                  <adec:decorative xmlns:adec="http://schemas.microsoft.com/office/drawing/2017/decorative" val="1"/>
                </a:ext>
              </a:extLst>
            </p:cNvPr>
            <p:cNvSpPr/>
            <p:nvPr/>
          </p:nvSpPr>
          <p:spPr bwMode="auto">
            <a:xfrm>
              <a:off x="6235579" y="969899"/>
              <a:ext cx="2673696"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Content creation</a:t>
              </a:r>
            </a:p>
          </p:txBody>
        </p:sp>
        <p:pic>
          <p:nvPicPr>
            <p:cNvPr id="22" name="Graphic 21">
              <a:extLst>
                <a:ext uri="{FF2B5EF4-FFF2-40B4-BE49-F238E27FC236}">
                  <a16:creationId xmlns:a16="http://schemas.microsoft.com/office/drawing/2014/main" id="{F1BD1391-C784-DDD9-502E-0629B706037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282712" y="1005899"/>
              <a:ext cx="144000" cy="144000"/>
            </a:xfrm>
            <a:prstGeom prst="rect">
              <a:avLst/>
            </a:prstGeom>
          </p:spPr>
        </p:pic>
      </p:grpSp>
      <p:grpSp>
        <p:nvGrpSpPr>
          <p:cNvPr id="23" name="Group 22">
            <a:extLst>
              <a:ext uri="{FF2B5EF4-FFF2-40B4-BE49-F238E27FC236}">
                <a16:creationId xmlns:a16="http://schemas.microsoft.com/office/drawing/2014/main" id="{07DD3F3C-AD6E-69EC-0527-0C9B994DDAFF}"/>
              </a:ext>
            </a:extLst>
          </p:cNvPr>
          <p:cNvGrpSpPr/>
          <p:nvPr/>
        </p:nvGrpSpPr>
        <p:grpSpPr>
          <a:xfrm>
            <a:off x="2908241" y="1134767"/>
            <a:ext cx="2795593" cy="216000"/>
            <a:chOff x="3133720" y="969899"/>
            <a:chExt cx="2795593" cy="216000"/>
          </a:xfrm>
        </p:grpSpPr>
        <p:sp>
          <p:nvSpPr>
            <p:cNvPr id="24" name="Rectangle: Rounded Corners 6">
              <a:extLst>
                <a:ext uri="{FF2B5EF4-FFF2-40B4-BE49-F238E27FC236}">
                  <a16:creationId xmlns:a16="http://schemas.microsoft.com/office/drawing/2014/main" id="{765B2740-790B-85EB-DAEE-733BD9AC2764}"/>
                </a:ext>
                <a:ext uri="{C183D7F6-B498-43B3-948B-1728B52AA6E4}">
                  <adec:decorative xmlns:adec="http://schemas.microsoft.com/office/drawing/2017/decorative" val="1"/>
                </a:ext>
              </a:extLst>
            </p:cNvPr>
            <p:cNvSpPr/>
            <p:nvPr/>
          </p:nvSpPr>
          <p:spPr bwMode="auto">
            <a:xfrm>
              <a:off x="3133720" y="969899"/>
              <a:ext cx="2795593"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panose="020B0702040204020203" pitchFamily="34" charset="0"/>
                  <a:ea typeface="+mn-ea"/>
                  <a:cs typeface="Segoe UI Semibold" panose="020B0702040204020203" pitchFamily="34" charset="0"/>
                </a:rPr>
                <a:t>Areas of investment: Customer face time</a:t>
              </a:r>
            </a:p>
          </p:txBody>
        </p:sp>
        <p:pic>
          <p:nvPicPr>
            <p:cNvPr id="25" name="Graphic 24">
              <a:extLst>
                <a:ext uri="{FF2B5EF4-FFF2-40B4-BE49-F238E27FC236}">
                  <a16:creationId xmlns:a16="http://schemas.microsoft.com/office/drawing/2014/main" id="{17FA9896-FD67-D209-8F1A-6DE6DCC28B15}"/>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193555" y="1005899"/>
              <a:ext cx="144000" cy="144000"/>
            </a:xfrm>
            <a:prstGeom prst="rect">
              <a:avLst/>
            </a:prstGeom>
          </p:spPr>
        </p:pic>
      </p:grpSp>
    </p:spTree>
    <p:extLst>
      <p:ext uri="{BB962C8B-B14F-4D97-AF65-F5344CB8AC3E}">
        <p14:creationId xmlns:p14="http://schemas.microsoft.com/office/powerpoint/2010/main" val="311868588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8AC0F-3C1F-A8DA-7980-567E2BE46A2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CFB2FE1-88F1-318F-1C3C-7DC299249FD3}"/>
              </a:ext>
            </a:extLst>
          </p:cNvPr>
          <p:cNvGrpSpPr/>
          <p:nvPr/>
        </p:nvGrpSpPr>
        <p:grpSpPr>
          <a:xfrm flipH="1">
            <a:off x="0" y="1"/>
            <a:ext cx="12192000" cy="6864625"/>
            <a:chOff x="0" y="-6625"/>
            <a:chExt cx="12192000" cy="6864625"/>
          </a:xfrm>
        </p:grpSpPr>
        <p:pic>
          <p:nvPicPr>
            <p:cNvPr id="6" name="Picture 5" descr="A close-up of colorful objects&#10;&#10;Description automatically generated">
              <a:extLst>
                <a:ext uri="{FF2B5EF4-FFF2-40B4-BE49-F238E27FC236}">
                  <a16:creationId xmlns:a16="http://schemas.microsoft.com/office/drawing/2014/main" id="{B67F59FF-1486-8E46-3F1A-114680ED85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4419600" y="-6625"/>
              <a:ext cx="7772400" cy="3757229"/>
            </a:xfrm>
            <a:prstGeom prst="rect">
              <a:avLst/>
            </a:prstGeom>
          </p:spPr>
        </p:pic>
        <p:grpSp>
          <p:nvGrpSpPr>
            <p:cNvPr id="8" name="Group 7">
              <a:extLst>
                <a:ext uri="{FF2B5EF4-FFF2-40B4-BE49-F238E27FC236}">
                  <a16:creationId xmlns:a16="http://schemas.microsoft.com/office/drawing/2014/main" id="{9E3FB7E3-E1D0-89AE-A1D9-C8F8ECE06977}"/>
                </a:ext>
              </a:extLst>
            </p:cNvPr>
            <p:cNvGrpSpPr/>
            <p:nvPr/>
          </p:nvGrpSpPr>
          <p:grpSpPr>
            <a:xfrm>
              <a:off x="0" y="1589509"/>
              <a:ext cx="12192000" cy="5268491"/>
              <a:chOff x="0" y="1589509"/>
              <a:chExt cx="12192000" cy="5268491"/>
            </a:xfrm>
          </p:grpSpPr>
          <p:sp>
            <p:nvSpPr>
              <p:cNvPr id="13" name="Rectangle 12">
                <a:extLst>
                  <a:ext uri="{FF2B5EF4-FFF2-40B4-BE49-F238E27FC236}">
                    <a16:creationId xmlns:a16="http://schemas.microsoft.com/office/drawing/2014/main" id="{75A20DA6-0E07-5C8C-7A5E-25F082F49A16}"/>
                  </a:ext>
                </a:extLst>
              </p:cNvPr>
              <p:cNvSpPr/>
              <p:nvPr/>
            </p:nvSpPr>
            <p:spPr bwMode="auto">
              <a:xfrm>
                <a:off x="7072829" y="3028132"/>
                <a:ext cx="5119171" cy="3829868"/>
              </a:xfrm>
              <a:prstGeom prst="rect">
                <a:avLst/>
              </a:prstGeom>
              <a:gradFill flip="none" rotWithShape="1">
                <a:gsLst>
                  <a:gs pos="100000">
                    <a:srgbClr val="ECE9E6"/>
                  </a:gs>
                  <a:gs pos="63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13" descr="A close-up of colorful objects&#10;&#10;Description automatically generated">
                <a:extLst>
                  <a:ext uri="{FF2B5EF4-FFF2-40B4-BE49-F238E27FC236}">
                    <a16:creationId xmlns:a16="http://schemas.microsoft.com/office/drawing/2014/main" id="{7D754536-87C0-2F36-3B4B-8CD8A3B6F7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89509"/>
                <a:ext cx="7772400" cy="5268491"/>
              </a:xfrm>
              <a:prstGeom prst="rect">
                <a:avLst/>
              </a:prstGeom>
            </p:spPr>
          </p:pic>
        </p:grpSp>
      </p:grpSp>
      <p:sp>
        <p:nvSpPr>
          <p:cNvPr id="2" name="Title 1">
            <a:extLst>
              <a:ext uri="{FF2B5EF4-FFF2-40B4-BE49-F238E27FC236}">
                <a16:creationId xmlns:a16="http://schemas.microsoft.com/office/drawing/2014/main" id="{CD7FE0D4-F9DD-2321-6AA8-C6F97E932EDF}"/>
              </a:ext>
            </a:extLst>
          </p:cNvPr>
          <p:cNvSpPr>
            <a:spLocks noGrp="1"/>
          </p:cNvSpPr>
          <p:nvPr>
            <p:ph type="title"/>
          </p:nvPr>
        </p:nvSpPr>
        <p:spPr>
          <a:xfrm>
            <a:off x="571501" y="472190"/>
            <a:ext cx="11049000" cy="1107996"/>
          </a:xfrm>
        </p:spPr>
        <p:txBody>
          <a:bodyPr/>
          <a:lstStyle/>
          <a:p>
            <a:pPr algn="ctr"/>
            <a:r>
              <a:rPr lang="en-US"/>
              <a:t>Copilot scenarios for</a:t>
            </a:r>
            <a:br>
              <a:rPr lang="en-US"/>
            </a:br>
            <a:r>
              <a:rPr lang="en-US">
                <a:gradFill>
                  <a:gsLst>
                    <a:gs pos="44000">
                      <a:srgbClr val="0078D4"/>
                    </a:gs>
                    <a:gs pos="0">
                      <a:srgbClr val="C03BC4"/>
                    </a:gs>
                  </a:gsLst>
                  <a:path path="circle">
                    <a:fillToRect l="100000" t="100000"/>
                  </a:path>
                </a:gradFill>
              </a:rPr>
              <a:t>Sales</a:t>
            </a:r>
          </a:p>
        </p:txBody>
      </p:sp>
      <p:pic>
        <p:nvPicPr>
          <p:cNvPr id="3" name="Picture 2" descr="A group of people sitting at a table&#10;&#10;Description automatically generated">
            <a:extLst>
              <a:ext uri="{FF2B5EF4-FFF2-40B4-BE49-F238E27FC236}">
                <a16:creationId xmlns:a16="http://schemas.microsoft.com/office/drawing/2014/main" id="{B376A401-CB2E-05D3-95B8-D8686A52A2A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739756" y="1795624"/>
            <a:ext cx="10712489" cy="4132218"/>
          </a:xfrm>
          <a:prstGeom prst="roundRect">
            <a:avLst>
              <a:gd name="adj" fmla="val 3194"/>
            </a:avLst>
          </a:prstGeom>
          <a:ln w="6350">
            <a:solidFill>
              <a:schemeClr val="bg1">
                <a:lumMod val="95000"/>
              </a:schemeClr>
            </a:solidFill>
          </a:ln>
          <a:effectLst>
            <a:outerShdw blurRad="127000" dist="127000" dir="2700000" algn="tl" rotWithShape="0">
              <a:prstClr val="black">
                <a:alpha val="20000"/>
              </a:prstClr>
            </a:outerShdw>
          </a:effectLst>
        </p:spPr>
      </p:pic>
      <p:sp>
        <p:nvSpPr>
          <p:cNvPr id="7" name="Rectangle: Rounded Corners 78">
            <a:extLst>
              <a:ext uri="{FF2B5EF4-FFF2-40B4-BE49-F238E27FC236}">
                <a16:creationId xmlns:a16="http://schemas.microsoft.com/office/drawing/2014/main" id="{00F9BBA2-47DE-A890-3B05-0BC754684F2D}"/>
              </a:ext>
              <a:ext uri="{C183D7F6-B498-43B3-948B-1728B52AA6E4}">
                <adec:decorative xmlns:adec="http://schemas.microsoft.com/office/drawing/2017/decorative" val="1"/>
              </a:ext>
            </a:extLst>
          </p:cNvPr>
          <p:cNvSpPr/>
          <p:nvPr/>
        </p:nvSpPr>
        <p:spPr bwMode="auto">
          <a:xfrm>
            <a:off x="986083" y="3716567"/>
            <a:ext cx="3200400" cy="1828800"/>
          </a:xfrm>
          <a:prstGeom prst="roundRect">
            <a:avLst>
              <a:gd name="adj" fmla="val 6796"/>
            </a:avLst>
          </a:prstGeom>
          <a:solidFill>
            <a:srgbClr val="FFFFFF">
              <a:alpha val="85098"/>
            </a:srgbClr>
          </a:solidFill>
          <a:ln w="6350" cap="flat" cmpd="sng" algn="ctr">
            <a:solidFill>
              <a:schemeClr val="bg1">
                <a:lumMod val="95000"/>
              </a:schemeClr>
            </a:solidFill>
            <a:prstDash val="solid"/>
            <a:headEnd type="none" w="med" len="med"/>
            <a:tailEnd type="none" w="med" len="med"/>
          </a:ln>
          <a:effectLst>
            <a:outerShdw blurRad="127000" dist="1270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1A1A1A"/>
              </a:solidFill>
              <a:effectLst/>
              <a:uLnTx/>
              <a:uFillTx/>
              <a:latin typeface="Segoe UI"/>
              <a:ea typeface="+mn-ea"/>
              <a:cs typeface="Segoe UI" pitchFamily="34" charset="0"/>
            </a:endParaRPr>
          </a:p>
        </p:txBody>
      </p:sp>
      <p:sp>
        <p:nvSpPr>
          <p:cNvPr id="9" name="Rectangle: Rounded Corners 81">
            <a:extLst>
              <a:ext uri="{FF2B5EF4-FFF2-40B4-BE49-F238E27FC236}">
                <a16:creationId xmlns:a16="http://schemas.microsoft.com/office/drawing/2014/main" id="{15CE6BFA-5CFF-3C02-DC6B-D2C5BF673221}"/>
              </a:ext>
              <a:ext uri="{C183D7F6-B498-43B3-948B-1728B52AA6E4}">
                <adec:decorative xmlns:adec="http://schemas.microsoft.com/office/drawing/2017/decorative" val="1"/>
              </a:ext>
            </a:extLst>
          </p:cNvPr>
          <p:cNvSpPr/>
          <p:nvPr/>
        </p:nvSpPr>
        <p:spPr bwMode="auto">
          <a:xfrm>
            <a:off x="4495800" y="3718108"/>
            <a:ext cx="3200400" cy="1828800"/>
          </a:xfrm>
          <a:prstGeom prst="roundRect">
            <a:avLst>
              <a:gd name="adj" fmla="val 6053"/>
            </a:avLst>
          </a:prstGeom>
          <a:solidFill>
            <a:srgbClr val="FFFFFF">
              <a:alpha val="85098"/>
            </a:srgbClr>
          </a:solidFill>
          <a:ln w="6350" cap="flat" cmpd="sng" algn="ctr">
            <a:solidFill>
              <a:schemeClr val="bg1">
                <a:lumMod val="95000"/>
              </a:schemeClr>
            </a:solidFill>
            <a:prstDash val="solid"/>
            <a:headEnd type="none" w="med" len="med"/>
            <a:tailEnd type="none" w="med" len="med"/>
          </a:ln>
          <a:effectLst>
            <a:outerShdw blurRad="127000" dist="1270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1A1A1A"/>
              </a:solidFill>
              <a:effectLst/>
              <a:uLnTx/>
              <a:uFillTx/>
              <a:latin typeface="Segoe UI"/>
              <a:ea typeface="+mn-ea"/>
              <a:cs typeface="Segoe UI" pitchFamily="34" charset="0"/>
            </a:endParaRPr>
          </a:p>
        </p:txBody>
      </p:sp>
      <p:sp>
        <p:nvSpPr>
          <p:cNvPr id="10" name="Rectangle: Rounded Corners 83">
            <a:extLst>
              <a:ext uri="{FF2B5EF4-FFF2-40B4-BE49-F238E27FC236}">
                <a16:creationId xmlns:a16="http://schemas.microsoft.com/office/drawing/2014/main" id="{BDF6B994-BDEC-2037-AAF2-3085D8CDAD22}"/>
              </a:ext>
              <a:ext uri="{C183D7F6-B498-43B3-948B-1728B52AA6E4}">
                <adec:decorative xmlns:adec="http://schemas.microsoft.com/office/drawing/2017/decorative" val="1"/>
              </a:ext>
            </a:extLst>
          </p:cNvPr>
          <p:cNvSpPr/>
          <p:nvPr/>
        </p:nvSpPr>
        <p:spPr bwMode="auto">
          <a:xfrm>
            <a:off x="8001000" y="3716567"/>
            <a:ext cx="3200400" cy="1828800"/>
          </a:xfrm>
          <a:prstGeom prst="roundRect">
            <a:avLst>
              <a:gd name="adj" fmla="val 5310"/>
            </a:avLst>
          </a:prstGeom>
          <a:solidFill>
            <a:srgbClr val="FFFFFF">
              <a:alpha val="85098"/>
            </a:srgbClr>
          </a:solidFill>
          <a:ln w="6350" cap="flat" cmpd="sng" algn="ctr">
            <a:solidFill>
              <a:schemeClr val="bg1">
                <a:lumMod val="95000"/>
              </a:schemeClr>
            </a:solidFill>
            <a:prstDash val="solid"/>
            <a:headEnd type="none" w="med" len="med"/>
            <a:tailEnd type="none" w="med" len="med"/>
          </a:ln>
          <a:effectLst>
            <a:outerShdw blurRad="127000" dist="127000" dir="2700000" algn="tl" rotWithShape="0">
              <a:prstClr val="black">
                <a:alpha val="2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1A1A1A"/>
              </a:solidFill>
              <a:effectLst/>
              <a:uLnTx/>
              <a:uFillTx/>
              <a:latin typeface="Segoe UI"/>
              <a:ea typeface="+mn-ea"/>
              <a:cs typeface="Segoe UI" pitchFamily="34" charset="0"/>
            </a:endParaRPr>
          </a:p>
        </p:txBody>
      </p:sp>
      <p:sp>
        <p:nvSpPr>
          <p:cNvPr id="11" name="TextBox 22">
            <a:extLst>
              <a:ext uri="{FF2B5EF4-FFF2-40B4-BE49-F238E27FC236}">
                <a16:creationId xmlns:a16="http://schemas.microsoft.com/office/drawing/2014/main" id="{E8664ED7-CBB1-5D14-FF4C-2EC26ABCB214}"/>
              </a:ext>
            </a:extLst>
          </p:cNvPr>
          <p:cNvSpPr txBox="1"/>
          <p:nvPr/>
        </p:nvSpPr>
        <p:spPr>
          <a:xfrm>
            <a:off x="1444752" y="3886687"/>
            <a:ext cx="2283061" cy="276999"/>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gradFill>
                  <a:gsLst>
                    <a:gs pos="37000">
                      <a:srgbClr val="0078D4"/>
                    </a:gs>
                    <a:gs pos="0">
                      <a:srgbClr val="C03BC4"/>
                    </a:gs>
                  </a:gsLst>
                  <a:path path="circle">
                    <a:fillToRect l="100000" t="100000"/>
                  </a:path>
                </a:gradFill>
                <a:effectLst/>
                <a:uLnTx/>
                <a:uFillTx/>
                <a:latin typeface="Segoe UI Semibold"/>
                <a:ea typeface="+mn-ea"/>
                <a:cs typeface="Segoe UI" pitchFamily="34" charset="0"/>
              </a:rPr>
              <a:t>Overview and KPIs</a:t>
            </a:r>
          </a:p>
        </p:txBody>
      </p:sp>
      <p:sp>
        <p:nvSpPr>
          <p:cNvPr id="12" name="TextBox 23">
            <a:extLst>
              <a:ext uri="{FF2B5EF4-FFF2-40B4-BE49-F238E27FC236}">
                <a16:creationId xmlns:a16="http://schemas.microsoft.com/office/drawing/2014/main" id="{C6F5FA3E-2DEC-1989-4B5B-AC582FA8E881}"/>
              </a:ext>
            </a:extLst>
          </p:cNvPr>
          <p:cNvSpPr txBox="1"/>
          <p:nvPr/>
        </p:nvSpPr>
        <p:spPr>
          <a:xfrm>
            <a:off x="1214683" y="4234841"/>
            <a:ext cx="2743200" cy="1166345"/>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11111"/>
                </a:solidFill>
                <a:effectLst/>
                <a:uLnTx/>
                <a:uFillTx/>
                <a:latin typeface="Segoe UI "/>
                <a:ea typeface="Roboto"/>
                <a:cs typeface="Roboto"/>
              </a:rPr>
              <a:t>KPIs play a crucial role in organizations, providing a compass to navigate toward success. Let's dive into KPIs for Sales and how Copilot can assist. </a:t>
            </a:r>
            <a:endParaRPr kumimoji="0" lang="en-US" sz="1400" b="0" i="0" u="none" strike="noStrike" kern="1200" cap="none" spc="0" normalizeH="0" baseline="0" noProof="0">
              <a:ln>
                <a:noFill/>
              </a:ln>
              <a:solidFill>
                <a:srgbClr val="000000"/>
              </a:solidFill>
              <a:effectLst/>
              <a:uLnTx/>
              <a:uFillTx/>
              <a:latin typeface="Segoe UI "/>
              <a:ea typeface="+mn-ea"/>
              <a:cs typeface="+mn-cs"/>
            </a:endParaRPr>
          </a:p>
        </p:txBody>
      </p:sp>
      <p:sp>
        <p:nvSpPr>
          <p:cNvPr id="21" name="TextBox 25">
            <a:extLst>
              <a:ext uri="{FF2B5EF4-FFF2-40B4-BE49-F238E27FC236}">
                <a16:creationId xmlns:a16="http://schemas.microsoft.com/office/drawing/2014/main" id="{D03B9D5E-A340-C2A8-0255-8902FD701EAB}"/>
              </a:ext>
            </a:extLst>
          </p:cNvPr>
          <p:cNvSpPr txBox="1"/>
          <p:nvPr/>
        </p:nvSpPr>
        <p:spPr>
          <a:xfrm>
            <a:off x="4954469" y="3888228"/>
            <a:ext cx="2283061" cy="276999"/>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gradFill>
                  <a:gsLst>
                    <a:gs pos="37000">
                      <a:srgbClr val="0078D4"/>
                    </a:gs>
                    <a:gs pos="0">
                      <a:srgbClr val="C03BC4"/>
                    </a:gs>
                  </a:gsLst>
                  <a:path path="circle">
                    <a:fillToRect l="100000" t="100000"/>
                  </a:path>
                </a:gradFill>
                <a:effectLst/>
                <a:uLnTx/>
                <a:uFillTx/>
                <a:latin typeface="Segoe UI Semibold"/>
                <a:ea typeface="+mn-ea"/>
                <a:cs typeface="Segoe UI" pitchFamily="34" charset="0"/>
              </a:rPr>
              <a:t>Use case by role</a:t>
            </a:r>
          </a:p>
        </p:txBody>
      </p:sp>
      <p:sp>
        <p:nvSpPr>
          <p:cNvPr id="22" name="TextBox 26">
            <a:extLst>
              <a:ext uri="{FF2B5EF4-FFF2-40B4-BE49-F238E27FC236}">
                <a16:creationId xmlns:a16="http://schemas.microsoft.com/office/drawing/2014/main" id="{CC78C69F-21E0-8752-130E-8D7BDC192AC8}"/>
              </a:ext>
            </a:extLst>
          </p:cNvPr>
          <p:cNvSpPr txBox="1"/>
          <p:nvPr/>
        </p:nvSpPr>
        <p:spPr>
          <a:xfrm>
            <a:off x="4724400" y="4236382"/>
            <a:ext cx="2743200" cy="1166345"/>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can simplify the tasks that salespeople perform every day. Look at key use cases and how Copilot can be your AI assistant along the way. </a:t>
            </a:r>
          </a:p>
        </p:txBody>
      </p:sp>
      <p:sp>
        <p:nvSpPr>
          <p:cNvPr id="23" name="TextBox 28">
            <a:extLst>
              <a:ext uri="{FF2B5EF4-FFF2-40B4-BE49-F238E27FC236}">
                <a16:creationId xmlns:a16="http://schemas.microsoft.com/office/drawing/2014/main" id="{019560C5-D268-5131-6CA7-8319F4780E86}"/>
              </a:ext>
            </a:extLst>
          </p:cNvPr>
          <p:cNvSpPr txBox="1"/>
          <p:nvPr/>
        </p:nvSpPr>
        <p:spPr>
          <a:xfrm>
            <a:off x="8197423" y="3886687"/>
            <a:ext cx="2807554" cy="276999"/>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gradFill>
                  <a:gsLst>
                    <a:gs pos="37000">
                      <a:srgbClr val="0078D4"/>
                    </a:gs>
                    <a:gs pos="0">
                      <a:srgbClr val="C03BC4"/>
                    </a:gs>
                  </a:gsLst>
                  <a:path path="circle">
                    <a:fillToRect l="100000" t="100000"/>
                  </a:path>
                </a:gradFill>
                <a:effectLst/>
                <a:uLnTx/>
                <a:uFillTx/>
                <a:latin typeface="Segoe UI Semibold"/>
                <a:ea typeface="+mn-ea"/>
                <a:cs typeface="Segoe UI" pitchFamily="34" charset="0"/>
              </a:rPr>
              <a:t>Day in the life</a:t>
            </a:r>
          </a:p>
        </p:txBody>
      </p:sp>
      <p:sp>
        <p:nvSpPr>
          <p:cNvPr id="24" name="TextBox 29">
            <a:extLst>
              <a:ext uri="{FF2B5EF4-FFF2-40B4-BE49-F238E27FC236}">
                <a16:creationId xmlns:a16="http://schemas.microsoft.com/office/drawing/2014/main" id="{AE35EF6F-1A97-65F2-EC64-66A2E2F862EB}"/>
              </a:ext>
            </a:extLst>
          </p:cNvPr>
          <p:cNvSpPr txBox="1"/>
          <p:nvPr/>
        </p:nvSpPr>
        <p:spPr>
          <a:xfrm>
            <a:off x="8229600" y="4234841"/>
            <a:ext cx="2743200" cy="45538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See how real-life sellers are using Copilot in their day-to-day. </a:t>
            </a:r>
          </a:p>
        </p:txBody>
      </p:sp>
    </p:spTree>
    <p:extLst>
      <p:ext uri="{BB962C8B-B14F-4D97-AF65-F5344CB8AC3E}">
        <p14:creationId xmlns:p14="http://schemas.microsoft.com/office/powerpoint/2010/main" val="40315594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BF90B61-2483-5BB6-19E1-4EAC968EDC4D}"/>
              </a:ext>
              <a:ext uri="{C183D7F6-B498-43B3-948B-1728B52AA6E4}">
                <adec:decorative xmlns:adec="http://schemas.microsoft.com/office/drawing/2017/decorative" val="1"/>
              </a:ext>
            </a:extLst>
          </p:cNvPr>
          <p:cNvGrpSpPr/>
          <p:nvPr/>
        </p:nvGrpSpPr>
        <p:grpSpPr>
          <a:xfrm rot="10800000">
            <a:off x="0" y="0"/>
            <a:ext cx="12191999" cy="4465640"/>
            <a:chOff x="1" y="1589509"/>
            <a:chExt cx="12752816" cy="4671054"/>
          </a:xfrm>
        </p:grpSpPr>
        <p:sp>
          <p:nvSpPr>
            <p:cNvPr id="23" name="Rectangle 22">
              <a:extLst>
                <a:ext uri="{FF2B5EF4-FFF2-40B4-BE49-F238E27FC236}">
                  <a16:creationId xmlns:a16="http://schemas.microsoft.com/office/drawing/2014/main" id="{BD91FBB7-2549-6E6E-C99D-739A94AA65E9}"/>
                </a:ext>
              </a:extLst>
            </p:cNvPr>
            <p:cNvSpPr/>
            <p:nvPr/>
          </p:nvSpPr>
          <p:spPr bwMode="auto">
            <a:xfrm>
              <a:off x="7072828" y="3028132"/>
              <a:ext cx="5679989" cy="3232431"/>
            </a:xfrm>
            <a:prstGeom prst="rect">
              <a:avLst/>
            </a:prstGeom>
            <a:gradFill flip="none" rotWithShape="1">
              <a:gsLst>
                <a:gs pos="100000">
                  <a:srgbClr val="ECE9E6">
                    <a:alpha val="59893"/>
                  </a:srgbClr>
                </a:gs>
                <a:gs pos="79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23" descr="A close-up of colorful objects&#10;&#10;Description automatically generated">
              <a:extLst>
                <a:ext uri="{FF2B5EF4-FFF2-40B4-BE49-F238E27FC236}">
                  <a16:creationId xmlns:a16="http://schemas.microsoft.com/office/drawing/2014/main" id="{D9ED64B8-093F-EB10-030E-8853F5AECB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89509"/>
              <a:ext cx="7772400" cy="4671054"/>
            </a:xfrm>
            <a:prstGeom prst="rect">
              <a:avLst/>
            </a:prstGeom>
          </p:spPr>
        </p:pic>
      </p:grpSp>
      <p:sp>
        <p:nvSpPr>
          <p:cNvPr id="54" name="Rounded Rectangle 53">
            <a:extLst>
              <a:ext uri="{FF2B5EF4-FFF2-40B4-BE49-F238E27FC236}">
                <a16:creationId xmlns:a16="http://schemas.microsoft.com/office/drawing/2014/main" id="{624336E6-B2CA-BC7E-EDC4-BA2FC8D8C3BC}"/>
              </a:ext>
            </a:extLst>
          </p:cNvPr>
          <p:cNvSpPr/>
          <p:nvPr/>
        </p:nvSpPr>
        <p:spPr bwMode="auto">
          <a:xfrm>
            <a:off x="615382" y="1201222"/>
            <a:ext cx="5243043" cy="1380461"/>
          </a:xfrm>
          <a:prstGeom prst="roundRect">
            <a:avLst>
              <a:gd name="adj" fmla="val 4803"/>
            </a:avLst>
          </a:prstGeom>
          <a:solidFill>
            <a:schemeClr val="bg1"/>
          </a:solidFill>
          <a:ln>
            <a:solidFill>
              <a:schemeClr val="bg2"/>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5" name="Rounded Rectangle 54">
            <a:extLst>
              <a:ext uri="{FF2B5EF4-FFF2-40B4-BE49-F238E27FC236}">
                <a16:creationId xmlns:a16="http://schemas.microsoft.com/office/drawing/2014/main" id="{01AF91DE-90F3-4932-6B20-53CEE20D3A58}"/>
              </a:ext>
            </a:extLst>
          </p:cNvPr>
          <p:cNvSpPr/>
          <p:nvPr/>
        </p:nvSpPr>
        <p:spPr bwMode="auto">
          <a:xfrm>
            <a:off x="638585" y="2739777"/>
            <a:ext cx="5243043" cy="1880098"/>
          </a:xfrm>
          <a:prstGeom prst="roundRect">
            <a:avLst>
              <a:gd name="adj" fmla="val 4803"/>
            </a:avLst>
          </a:prstGeom>
          <a:solidFill>
            <a:schemeClr val="bg1"/>
          </a:solidFill>
          <a:ln>
            <a:solidFill>
              <a:schemeClr val="bg2"/>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5556048C-7597-DEEB-951F-0402CF85A181}"/>
              </a:ext>
            </a:extLst>
          </p:cNvPr>
          <p:cNvSpPr>
            <a:spLocks noGrp="1"/>
          </p:cNvSpPr>
          <p:nvPr>
            <p:ph type="title"/>
          </p:nvPr>
        </p:nvSpPr>
        <p:spPr/>
        <p:txBody>
          <a:bodyPr/>
          <a:lstStyle/>
          <a:p>
            <a:r>
              <a:rPr lang="en-US"/>
              <a:t>Using Copilot in </a:t>
            </a:r>
            <a:r>
              <a:rPr lang="en-US">
                <a:gradFill>
                  <a:gsLst>
                    <a:gs pos="26000">
                      <a:srgbClr val="0078D4"/>
                    </a:gs>
                    <a:gs pos="0">
                      <a:srgbClr val="C03BC4"/>
                    </a:gs>
                  </a:gsLst>
                  <a:path path="circle">
                    <a:fillToRect l="100000" t="100000"/>
                  </a:path>
                </a:gradFill>
              </a:rPr>
              <a:t>Sales</a:t>
            </a:r>
          </a:p>
        </p:txBody>
      </p:sp>
      <p:sp>
        <p:nvSpPr>
          <p:cNvPr id="4" name="Freeform 27">
            <a:extLst>
              <a:ext uri="{FF2B5EF4-FFF2-40B4-BE49-F238E27FC236}">
                <a16:creationId xmlns:a16="http://schemas.microsoft.com/office/drawing/2014/main" id="{C19F5F57-D77B-91AE-B525-F47C2DC420C0}"/>
              </a:ext>
              <a:ext uri="{C183D7F6-B498-43B3-948B-1728B52AA6E4}">
                <adec:decorative xmlns:adec="http://schemas.microsoft.com/office/drawing/2017/decorative" val="1"/>
              </a:ext>
            </a:extLst>
          </p:cNvPr>
          <p:cNvSpPr/>
          <p:nvPr/>
        </p:nvSpPr>
        <p:spPr bwMode="auto">
          <a:xfrm rot="5400000" flipV="1">
            <a:off x="-16660" y="1860784"/>
            <a:ext cx="1209846"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5" name="TextBox 4">
            <a:extLst>
              <a:ext uri="{FF2B5EF4-FFF2-40B4-BE49-F238E27FC236}">
                <a16:creationId xmlns:a16="http://schemas.microsoft.com/office/drawing/2014/main" id="{DA163D16-D03E-4C06-CEF1-DCE31621FD46}"/>
              </a:ext>
            </a:extLst>
          </p:cNvPr>
          <p:cNvSpPr txBox="1"/>
          <p:nvPr/>
        </p:nvSpPr>
        <p:spPr>
          <a:xfrm>
            <a:off x="861403" y="1775819"/>
            <a:ext cx="1025776" cy="430887"/>
          </a:xfrm>
          <a:prstGeom prst="rect">
            <a:avLst/>
          </a:prstGeom>
          <a:noFill/>
        </p:spPr>
        <p:txBody>
          <a:bodyPr wrap="square" lIns="0" tIns="0" rIns="0" bIns="0" anchor="ctr">
            <a:spAutoFit/>
          </a:body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1400" b="0" i="0" u="none" strike="noStrike" kern="1200" cap="none" spc="0" normalizeH="0" baseline="0" noProof="0">
                <a:ln>
                  <a:noFill/>
                </a:ln>
                <a:gradFill>
                  <a:gsLst>
                    <a:gs pos="35000">
                      <a:srgbClr val="0078D4"/>
                    </a:gs>
                    <a:gs pos="0">
                      <a:srgbClr val="C03BC4"/>
                    </a:gs>
                  </a:gsLst>
                  <a:path path="circle">
                    <a:fillToRect l="100000" t="100000"/>
                  </a:path>
                </a:gradFill>
                <a:effectLst/>
                <a:uLnTx/>
                <a:uFillTx/>
                <a:latin typeface="Segoe UI Semibold"/>
                <a:ea typeface="Segoe UI" pitchFamily="34" charset="0"/>
                <a:cs typeface="Segoe UI Semibold" panose="020B0702040204020203" pitchFamily="34" charset="0"/>
              </a:rPr>
              <a:t>Goals and challenges</a:t>
            </a:r>
          </a:p>
        </p:txBody>
      </p:sp>
      <p:sp>
        <p:nvSpPr>
          <p:cNvPr id="6" name="Text Placeholder 5">
            <a:extLst>
              <a:ext uri="{FF2B5EF4-FFF2-40B4-BE49-F238E27FC236}">
                <a16:creationId xmlns:a16="http://schemas.microsoft.com/office/drawing/2014/main" id="{E25D191D-9D0E-C6C6-E06B-F6AFEFABF6E7}"/>
              </a:ext>
            </a:extLst>
          </p:cNvPr>
          <p:cNvSpPr txBox="1">
            <a:spLocks/>
          </p:cNvSpPr>
          <p:nvPr/>
        </p:nvSpPr>
        <p:spPr>
          <a:xfrm>
            <a:off x="2112643" y="1450539"/>
            <a:ext cx="3510235" cy="874727"/>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82780" rtl="0" eaLnBrk="1" fontAlgn="auto" latinLnBrk="0" hangingPunct="1">
              <a:lnSpc>
                <a:spcPct val="110000"/>
              </a:lnSpc>
              <a:spcBef>
                <a:spcPct val="0"/>
              </a:spcBef>
              <a:spcAft>
                <a:spcPts val="300"/>
              </a:spcAft>
              <a:buClrTx/>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Based on Microsoft research selling is getting harder with 79% of sellers saying they need to support more account and are spending 70% of their time on administrative tasks such as research, planning, generating proposals, data entry, and internal meetings. </a:t>
            </a:r>
            <a:endParaRPr kumimoji="0" lang="en-US" sz="11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p:txBody>
      </p:sp>
      <p:sp>
        <p:nvSpPr>
          <p:cNvPr id="8" name="Freeform 27">
            <a:extLst>
              <a:ext uri="{FF2B5EF4-FFF2-40B4-BE49-F238E27FC236}">
                <a16:creationId xmlns:a16="http://schemas.microsoft.com/office/drawing/2014/main" id="{61877FB3-93C5-1697-C5F0-58AE6AD041EE}"/>
              </a:ext>
              <a:ext uri="{C183D7F6-B498-43B3-948B-1728B52AA6E4}">
                <adec:decorative xmlns:adec="http://schemas.microsoft.com/office/drawing/2017/decorative" val="1"/>
              </a:ext>
            </a:extLst>
          </p:cNvPr>
          <p:cNvSpPr/>
          <p:nvPr/>
        </p:nvSpPr>
        <p:spPr bwMode="auto">
          <a:xfrm rot="5400000" flipV="1">
            <a:off x="-207014" y="3593760"/>
            <a:ext cx="1590553"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11" name="Text Placeholder 4">
            <a:extLst>
              <a:ext uri="{FF2B5EF4-FFF2-40B4-BE49-F238E27FC236}">
                <a16:creationId xmlns:a16="http://schemas.microsoft.com/office/drawing/2014/main" id="{0E7B7F94-5941-8D6D-F9C1-9E1CB76243D6}"/>
              </a:ext>
            </a:extLst>
          </p:cNvPr>
          <p:cNvSpPr txBox="1">
            <a:spLocks/>
          </p:cNvSpPr>
          <p:nvPr/>
        </p:nvSpPr>
        <p:spPr>
          <a:xfrm>
            <a:off x="2112643" y="2798659"/>
            <a:ext cx="3510235" cy="1666225"/>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82780" rtl="0" eaLnBrk="1" fontAlgn="auto" latinLnBrk="0" hangingPunct="1">
              <a:lnSpc>
                <a:spcPct val="110000"/>
              </a:lnSpc>
              <a:spcBef>
                <a:spcPct val="0"/>
              </a:spcBef>
              <a:spcAft>
                <a:spcPts val="300"/>
              </a:spcAft>
              <a:buClrTx/>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Copilot assists sales teams with tedious tasks like catching up on pipeline, updating CRM data, preparing for meetings, and analyzing calls so they can focus on closing the deal. </a:t>
            </a:r>
          </a:p>
          <a:p>
            <a:pPr marL="114300" marR="0" lvl="0" indent="-114300" algn="l" defTabSz="582780" rtl="0" eaLnBrk="1" fontAlgn="auto" latinLnBrk="0" hangingPunct="1">
              <a:lnSpc>
                <a:spcPct val="11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hlinkClick r:id="rId4" action="ppaction://hlinksldjump"/>
              </a:rPr>
              <a:t>Accelerate customer research and sales preparation</a:t>
            </a:r>
            <a:endParaRPr kumimoji="0" lang="en-US" sz="9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5" action="ppaction://hlinksldjump">
                <a:extLst>
                  <a:ext uri="{A12FA001-AC4F-418D-AE19-62706E023703}">
                    <ahyp:hlinkClr xmlns:ahyp="http://schemas.microsoft.com/office/drawing/2018/hyperlinkcolor" val="tx"/>
                  </a:ext>
                </a:extLst>
              </a:hlinkClick>
            </a:endParaRPr>
          </a:p>
          <a:p>
            <a:pPr marL="114300" marR="0" lvl="0" indent="-114300" algn="l" defTabSz="582780" rtl="0" eaLnBrk="1" fontAlgn="auto" latinLnBrk="0" hangingPunct="1">
              <a:lnSpc>
                <a:spcPct val="11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hlinkClick r:id="rId5" action="ppaction://hlinksldjump"/>
              </a:rPr>
              <a:t>Improve customer meetings</a:t>
            </a:r>
            <a:endPar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endParaRPr>
          </a:p>
          <a:p>
            <a:pPr marL="114300" marR="0" lvl="0" indent="-114300" algn="l" defTabSz="582780" rtl="0" eaLnBrk="1" fontAlgn="auto" latinLnBrk="0" hangingPunct="1">
              <a:lnSpc>
                <a:spcPct val="11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hlinkClick r:id="rId6" action="ppaction://hlinksldjump">
                  <a:extLst>
                    <a:ext uri="{A12FA001-AC4F-418D-AE19-62706E023703}">
                      <ahyp:hlinkClr xmlns:ahyp="http://schemas.microsoft.com/office/drawing/2018/hyperlinkcolor" val="tx"/>
                    </a:ext>
                  </a:extLst>
                </a:hlinkClick>
              </a:rPr>
              <a:t>Make a customized pitch</a:t>
            </a:r>
            <a:endPar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endParaRPr>
          </a:p>
          <a:p>
            <a:pPr marL="114300" marR="0" lvl="0" indent="-114300" algn="l" defTabSz="582780" rtl="0" eaLnBrk="1" fontAlgn="auto" latinLnBrk="0" hangingPunct="1">
              <a:lnSpc>
                <a:spcPct val="11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hlinkClick r:id="rId7" action="ppaction://hlinksldjump"/>
              </a:rPr>
              <a:t>Quicker customer response and CRM Updates</a:t>
            </a:r>
            <a:endPar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endParaRPr>
          </a:p>
          <a:p>
            <a:pPr marL="114300" marR="0" lvl="0" indent="-114300" algn="l" defTabSz="582780" rtl="0" eaLnBrk="1" fontAlgn="auto" latinLnBrk="0" hangingPunct="1">
              <a:lnSpc>
                <a:spcPct val="11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hlinkClick r:id="rId8" action="ppaction://hlinksldjump">
                  <a:extLst>
                    <a:ext uri="{A12FA001-AC4F-418D-AE19-62706E023703}">
                      <ahyp:hlinkClr xmlns:ahyp="http://schemas.microsoft.com/office/drawing/2018/hyperlinkcolor" val="tx"/>
                    </a:ext>
                  </a:extLst>
                </a:hlinkClick>
              </a:rPr>
              <a:t>Respond to an RFP</a:t>
            </a:r>
            <a:endPar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endParaRPr>
          </a:p>
          <a:p>
            <a:pPr marL="114300" marR="0" lvl="0" indent="-114300" algn="l" defTabSz="582780" rtl="0" eaLnBrk="1" fontAlgn="auto" latinLnBrk="0" hangingPunct="1">
              <a:lnSpc>
                <a:spcPct val="110000"/>
              </a:lnSpc>
              <a:spcBef>
                <a:spcPct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hlinkClick r:id="rId9" action="ppaction://hlinksldjump">
                  <a:extLst>
                    <a:ext uri="{A12FA001-AC4F-418D-AE19-62706E023703}">
                      <ahyp:hlinkClr xmlns:ahyp="http://schemas.microsoft.com/office/drawing/2018/hyperlinkcolor" val="tx"/>
                    </a:ext>
                  </a:extLst>
                </a:hlinkClick>
              </a:rPr>
              <a:t>Create an unsolicited proposal</a:t>
            </a:r>
            <a:endParaRPr kumimoji="0" lang="en-US" sz="900" b="0"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endParaRPr>
          </a:p>
        </p:txBody>
      </p:sp>
      <p:sp>
        <p:nvSpPr>
          <p:cNvPr id="12" name="TextBox 11">
            <a:extLst>
              <a:ext uri="{FF2B5EF4-FFF2-40B4-BE49-F238E27FC236}">
                <a16:creationId xmlns:a16="http://schemas.microsoft.com/office/drawing/2014/main" id="{28C2FB2D-3A08-56B6-3813-9A401B615CE4}"/>
              </a:ext>
            </a:extLst>
          </p:cNvPr>
          <p:cNvSpPr txBox="1"/>
          <p:nvPr/>
        </p:nvSpPr>
        <p:spPr>
          <a:xfrm>
            <a:off x="861403" y="3416328"/>
            <a:ext cx="1103418" cy="430887"/>
          </a:xfrm>
          <a:prstGeom prst="rect">
            <a:avLst/>
          </a:prstGeom>
          <a:noFill/>
        </p:spPr>
        <p:txBody>
          <a:bodyPr wrap="square" lIns="0" tIns="0" rIns="0" bIns="0" anchor="ctr">
            <a:spAutoFit/>
          </a:bodyPr>
          <a:lstStyle>
            <a:defPPr>
              <a:defRPr lang="en-US"/>
            </a:defPPr>
            <a:lvl1pPr marR="0" lvl="0" indent="0" defTabSz="932472" fontAlgn="base">
              <a:spcBef>
                <a:spcPct val="0"/>
              </a:spcBef>
              <a:spcAft>
                <a:spcPts val="1200"/>
              </a:spcAft>
              <a:buClrTx/>
              <a:buSzTx/>
              <a:buFontTx/>
              <a:buNone/>
              <a:tabLst/>
              <a:defRPr kumimoji="0" sz="1400" b="0" i="0" u="none" strike="noStrike" cap="none" spc="0" normalizeH="0" baseline="0">
                <a:ln>
                  <a:noFill/>
                </a:ln>
                <a:gradFill>
                  <a:gsLst>
                    <a:gs pos="35000">
                      <a:srgbClr val="0078D4"/>
                    </a:gs>
                    <a:gs pos="0">
                      <a:srgbClr val="C03BC4"/>
                    </a:gs>
                  </a:gsLst>
                  <a:path path="circle">
                    <a:fillToRect l="100000" t="100000"/>
                  </a:path>
                </a:gradFill>
                <a:effectLst/>
                <a:uLnTx/>
                <a:uFillTx/>
                <a:latin typeface="+mj-lt"/>
                <a:ea typeface="Segoe UI" pitchFamily="34" charset="0"/>
                <a:cs typeface="Segoe UI Semibold" panose="020B0702040204020203" pitchFamily="34" charset="0"/>
              </a:defRPr>
            </a:lvl1p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1400" b="0" i="0" u="none" strike="noStrike" kern="1200" cap="none" spc="0" normalizeH="0" baseline="0" noProof="0">
                <a:ln>
                  <a:noFill/>
                </a:ln>
                <a:gradFill>
                  <a:gsLst>
                    <a:gs pos="0">
                      <a:srgbClr val="C03BC4"/>
                    </a:gs>
                    <a:gs pos="35000">
                      <a:srgbClr val="0078D4"/>
                    </a:gs>
                  </a:gsLst>
                  <a:path path="circle">
                    <a:fillToRect l="100000" t="100000"/>
                  </a:path>
                </a:gradFill>
                <a:effectLst/>
                <a:uLnTx/>
                <a:uFillTx/>
                <a:latin typeface="Segoe UI Semibold"/>
                <a:cs typeface="Segoe UI Semibold"/>
              </a:rPr>
              <a:t>Copilot can assist with...</a:t>
            </a:r>
          </a:p>
        </p:txBody>
      </p:sp>
      <p:sp>
        <p:nvSpPr>
          <p:cNvPr id="15" name="Graphic 120" descr="Icon of an arrow hitting the bullseye">
            <a:extLst>
              <a:ext uri="{FF2B5EF4-FFF2-40B4-BE49-F238E27FC236}">
                <a16:creationId xmlns:a16="http://schemas.microsoft.com/office/drawing/2014/main" id="{B51953D9-9B1E-3B14-46F0-FC887115033B}"/>
              </a:ext>
            </a:extLst>
          </p:cNvPr>
          <p:cNvSpPr>
            <a:spLocks noChangeAspect="1"/>
          </p:cNvSpPr>
          <p:nvPr/>
        </p:nvSpPr>
        <p:spPr>
          <a:xfrm>
            <a:off x="861403" y="1378125"/>
            <a:ext cx="274320" cy="274320"/>
          </a:xfrm>
          <a:custGeom>
            <a:avLst/>
            <a:gdLst>
              <a:gd name="connsiteX0" fmla="*/ 95269 w 190538"/>
              <a:gd name="connsiteY0" fmla="*/ 0 h 190538"/>
              <a:gd name="connsiteX1" fmla="*/ 127911 w 190538"/>
              <a:gd name="connsiteY1" fmla="*/ 5734 h 190538"/>
              <a:gd name="connsiteX2" fmla="*/ 116529 w 190538"/>
              <a:gd name="connsiteY2" fmla="*/ 17107 h 190538"/>
              <a:gd name="connsiteX3" fmla="*/ 17136 w 190538"/>
              <a:gd name="connsiteY3" fmla="*/ 74002 h 190538"/>
              <a:gd name="connsiteX4" fmla="*/ 74031 w 190538"/>
              <a:gd name="connsiteY4" fmla="*/ 173395 h 190538"/>
              <a:gd name="connsiteX5" fmla="*/ 173425 w 190538"/>
              <a:gd name="connsiteY5" fmla="*/ 116500 h 190538"/>
              <a:gd name="connsiteX6" fmla="*/ 173431 w 190538"/>
              <a:gd name="connsiteY6" fmla="*/ 74028 h 190538"/>
              <a:gd name="connsiteX7" fmla="*/ 184804 w 190538"/>
              <a:gd name="connsiteY7" fmla="*/ 62655 h 190538"/>
              <a:gd name="connsiteX8" fmla="*/ 190538 w 190538"/>
              <a:gd name="connsiteY8" fmla="*/ 95269 h 190538"/>
              <a:gd name="connsiteX9" fmla="*/ 95269 w 190538"/>
              <a:gd name="connsiteY9" fmla="*/ 190538 h 190538"/>
              <a:gd name="connsiteX10" fmla="*/ 0 w 190538"/>
              <a:gd name="connsiteY10" fmla="*/ 95269 h 190538"/>
              <a:gd name="connsiteX11" fmla="*/ 95269 w 190538"/>
              <a:gd name="connsiteY11" fmla="*/ 0 h 190538"/>
              <a:gd name="connsiteX12" fmla="*/ 95269 w 190538"/>
              <a:gd name="connsiteY12" fmla="*/ 38119 h 190538"/>
              <a:gd name="connsiteX13" fmla="*/ 109576 w 190538"/>
              <a:gd name="connsiteY13" fmla="*/ 39929 h 190538"/>
              <a:gd name="connsiteX14" fmla="*/ 109576 w 190538"/>
              <a:gd name="connsiteY14" fmla="*/ 54854 h 190538"/>
              <a:gd name="connsiteX15" fmla="*/ 54872 w 190538"/>
              <a:gd name="connsiteY15" fmla="*/ 80967 h 190538"/>
              <a:gd name="connsiteX16" fmla="*/ 80983 w 190538"/>
              <a:gd name="connsiteY16" fmla="*/ 135671 h 190538"/>
              <a:gd name="connsiteX17" fmla="*/ 135688 w 190538"/>
              <a:gd name="connsiteY17" fmla="*/ 109558 h 190538"/>
              <a:gd name="connsiteX18" fmla="*/ 135693 w 190538"/>
              <a:gd name="connsiteY18" fmla="*/ 80982 h 190538"/>
              <a:gd name="connsiteX19" fmla="*/ 150619 w 190538"/>
              <a:gd name="connsiteY19" fmla="*/ 80982 h 190538"/>
              <a:gd name="connsiteX20" fmla="*/ 109571 w 190538"/>
              <a:gd name="connsiteY20" fmla="*/ 150605 h 190538"/>
              <a:gd name="connsiteX21" fmla="*/ 39948 w 190538"/>
              <a:gd name="connsiteY21" fmla="*/ 109557 h 190538"/>
              <a:gd name="connsiteX22" fmla="*/ 80996 w 190538"/>
              <a:gd name="connsiteY22" fmla="*/ 39934 h 190538"/>
              <a:gd name="connsiteX23" fmla="*/ 95288 w 190538"/>
              <a:gd name="connsiteY23" fmla="*/ 38119 h 190538"/>
              <a:gd name="connsiteX24" fmla="*/ 114319 w 190538"/>
              <a:gd name="connsiteY24" fmla="*/ 95269 h 190538"/>
              <a:gd name="connsiteX25" fmla="*/ 95263 w 190538"/>
              <a:gd name="connsiteY25" fmla="*/ 114313 h 190538"/>
              <a:gd name="connsiteX26" fmla="*/ 76219 w 190538"/>
              <a:gd name="connsiteY26" fmla="*/ 95257 h 190538"/>
              <a:gd name="connsiteX27" fmla="*/ 95275 w 190538"/>
              <a:gd name="connsiteY27" fmla="*/ 76213 h 190538"/>
              <a:gd name="connsiteX28" fmla="*/ 102727 w 190538"/>
              <a:gd name="connsiteY28" fmla="*/ 77734 h 190538"/>
              <a:gd name="connsiteX29" fmla="*/ 119110 w 190538"/>
              <a:gd name="connsiteY29" fmla="*/ 61351 h 190538"/>
              <a:gd name="connsiteX30" fmla="*/ 119101 w 190538"/>
              <a:gd name="connsiteY30" fmla="*/ 30975 h 190538"/>
              <a:gd name="connsiteX31" fmla="*/ 121196 w 190538"/>
              <a:gd name="connsiteY31" fmla="*/ 25927 h 190538"/>
              <a:gd name="connsiteX32" fmla="*/ 145009 w 190538"/>
              <a:gd name="connsiteY32" fmla="*/ 2115 h 190538"/>
              <a:gd name="connsiteX33" fmla="*/ 155112 w 190538"/>
              <a:gd name="connsiteY33" fmla="*/ 2121 h 190538"/>
              <a:gd name="connsiteX34" fmla="*/ 157201 w 190538"/>
              <a:gd name="connsiteY34" fmla="*/ 7163 h 190538"/>
              <a:gd name="connsiteX35" fmla="*/ 157201 w 190538"/>
              <a:gd name="connsiteY35" fmla="*/ 33357 h 190538"/>
              <a:gd name="connsiteX36" fmla="*/ 183394 w 190538"/>
              <a:gd name="connsiteY36" fmla="*/ 33357 h 190538"/>
              <a:gd name="connsiteX37" fmla="*/ 190531 w 190538"/>
              <a:gd name="connsiteY37" fmla="*/ 40507 h 190538"/>
              <a:gd name="connsiteX38" fmla="*/ 188443 w 190538"/>
              <a:gd name="connsiteY38" fmla="*/ 45549 h 190538"/>
              <a:gd name="connsiteX39" fmla="*/ 164630 w 190538"/>
              <a:gd name="connsiteY39" fmla="*/ 69361 h 190538"/>
              <a:gd name="connsiteX40" fmla="*/ 159582 w 190538"/>
              <a:gd name="connsiteY40" fmla="*/ 71457 h 190538"/>
              <a:gd name="connsiteX41" fmla="*/ 129197 w 190538"/>
              <a:gd name="connsiteY41" fmla="*/ 71457 h 190538"/>
              <a:gd name="connsiteX42" fmla="*/ 112814 w 190538"/>
              <a:gd name="connsiteY42" fmla="*/ 87840 h 190538"/>
              <a:gd name="connsiteX43" fmla="*/ 114319 w 190538"/>
              <a:gd name="connsiteY43" fmla="*/ 95269 h 190538"/>
              <a:gd name="connsiteX44" fmla="*/ 156620 w 190538"/>
              <a:gd name="connsiteY44" fmla="*/ 57169 h 190538"/>
              <a:gd name="connsiteX45" fmla="*/ 166145 w 190538"/>
              <a:gd name="connsiteY45" fmla="*/ 47644 h 190538"/>
              <a:gd name="connsiteX46" fmla="*/ 150047 w 190538"/>
              <a:gd name="connsiteY46" fmla="*/ 47644 h 190538"/>
              <a:gd name="connsiteX47" fmla="*/ 142904 w 190538"/>
              <a:gd name="connsiteY47" fmla="*/ 40500 h 190538"/>
              <a:gd name="connsiteX48" fmla="*/ 142904 w 190538"/>
              <a:gd name="connsiteY48" fmla="*/ 24403 h 190538"/>
              <a:gd name="connsiteX49" fmla="*/ 133388 w 190538"/>
              <a:gd name="connsiteY49" fmla="*/ 33928 h 190538"/>
              <a:gd name="connsiteX50" fmla="*/ 133388 w 190538"/>
              <a:gd name="connsiteY50" fmla="*/ 56607 h 190538"/>
              <a:gd name="connsiteX51" fmla="*/ 133960 w 190538"/>
              <a:gd name="connsiteY51" fmla="*/ 57169 h 190538"/>
              <a:gd name="connsiteX52" fmla="*/ 156629 w 190538"/>
              <a:gd name="connsiteY52" fmla="*/ 57169 h 1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38" h="190538">
                <a:moveTo>
                  <a:pt x="95269" y="0"/>
                </a:moveTo>
                <a:cubicBezTo>
                  <a:pt x="106737" y="0"/>
                  <a:pt x="117729" y="2029"/>
                  <a:pt x="127911" y="5734"/>
                </a:cubicBezTo>
                <a:lnTo>
                  <a:pt x="116529" y="17107"/>
                </a:lnTo>
                <a:cubicBezTo>
                  <a:pt x="73371" y="5372"/>
                  <a:pt x="28871" y="30844"/>
                  <a:pt x="17136" y="74002"/>
                </a:cubicBezTo>
                <a:cubicBezTo>
                  <a:pt x="5400" y="117160"/>
                  <a:pt x="30873" y="161659"/>
                  <a:pt x="74031" y="173395"/>
                </a:cubicBezTo>
                <a:cubicBezTo>
                  <a:pt x="117189" y="185131"/>
                  <a:pt x="161689" y="159658"/>
                  <a:pt x="173425" y="116500"/>
                </a:cubicBezTo>
                <a:cubicBezTo>
                  <a:pt x="177205" y="102596"/>
                  <a:pt x="177208" y="87934"/>
                  <a:pt x="173431" y="74028"/>
                </a:cubicBezTo>
                <a:lnTo>
                  <a:pt x="184804" y="62655"/>
                </a:lnTo>
                <a:cubicBezTo>
                  <a:pt x="188608" y="73108"/>
                  <a:pt x="190549" y="84146"/>
                  <a:pt x="190538" y="95269"/>
                </a:cubicBezTo>
                <a:cubicBezTo>
                  <a:pt x="190538" y="147885"/>
                  <a:pt x="147885" y="190538"/>
                  <a:pt x="95269" y="190538"/>
                </a:cubicBezTo>
                <a:cubicBezTo>
                  <a:pt x="42653" y="190538"/>
                  <a:pt x="0" y="147885"/>
                  <a:pt x="0" y="95269"/>
                </a:cubicBezTo>
                <a:cubicBezTo>
                  <a:pt x="0" y="42653"/>
                  <a:pt x="42653" y="0"/>
                  <a:pt x="95269" y="0"/>
                </a:cubicBezTo>
                <a:close/>
                <a:moveTo>
                  <a:pt x="95269" y="38119"/>
                </a:moveTo>
                <a:cubicBezTo>
                  <a:pt x="100095" y="38117"/>
                  <a:pt x="104902" y="38725"/>
                  <a:pt x="109576" y="39929"/>
                </a:cubicBezTo>
                <a:lnTo>
                  <a:pt x="109576" y="54854"/>
                </a:lnTo>
                <a:cubicBezTo>
                  <a:pt x="87259" y="46959"/>
                  <a:pt x="62767" y="58650"/>
                  <a:pt x="54872" y="80967"/>
                </a:cubicBezTo>
                <a:cubicBezTo>
                  <a:pt x="46976" y="103283"/>
                  <a:pt x="58667" y="127775"/>
                  <a:pt x="80983" y="135671"/>
                </a:cubicBezTo>
                <a:cubicBezTo>
                  <a:pt x="103301" y="143567"/>
                  <a:pt x="127792" y="131876"/>
                  <a:pt x="135688" y="109558"/>
                </a:cubicBezTo>
                <a:cubicBezTo>
                  <a:pt x="138958" y="100313"/>
                  <a:pt x="138960" y="90227"/>
                  <a:pt x="135693" y="80982"/>
                </a:cubicBezTo>
                <a:lnTo>
                  <a:pt x="150619" y="80982"/>
                </a:lnTo>
                <a:cubicBezTo>
                  <a:pt x="158509" y="111543"/>
                  <a:pt x="140132" y="142713"/>
                  <a:pt x="109571" y="150605"/>
                </a:cubicBezTo>
                <a:cubicBezTo>
                  <a:pt x="79010" y="158495"/>
                  <a:pt x="47839" y="140118"/>
                  <a:pt x="39948" y="109557"/>
                </a:cubicBezTo>
                <a:cubicBezTo>
                  <a:pt x="32058" y="78996"/>
                  <a:pt x="50435" y="47825"/>
                  <a:pt x="80996" y="39934"/>
                </a:cubicBezTo>
                <a:cubicBezTo>
                  <a:pt x="85664" y="38728"/>
                  <a:pt x="90467" y="38119"/>
                  <a:pt x="95288" y="38119"/>
                </a:cubicBezTo>
                <a:close/>
                <a:moveTo>
                  <a:pt x="114319" y="95269"/>
                </a:moveTo>
                <a:cubicBezTo>
                  <a:pt x="114315" y="105790"/>
                  <a:pt x="105784" y="114316"/>
                  <a:pt x="95263" y="114313"/>
                </a:cubicBezTo>
                <a:cubicBezTo>
                  <a:pt x="84742" y="114310"/>
                  <a:pt x="76216" y="105778"/>
                  <a:pt x="76219" y="95257"/>
                </a:cubicBezTo>
                <a:cubicBezTo>
                  <a:pt x="76222" y="84735"/>
                  <a:pt x="84754" y="76210"/>
                  <a:pt x="95275" y="76213"/>
                </a:cubicBezTo>
                <a:cubicBezTo>
                  <a:pt x="97836" y="76214"/>
                  <a:pt x="100371" y="76731"/>
                  <a:pt x="102727" y="77734"/>
                </a:cubicBezTo>
                <a:lnTo>
                  <a:pt x="119110" y="61351"/>
                </a:lnTo>
                <a:lnTo>
                  <a:pt x="119101" y="30975"/>
                </a:lnTo>
                <a:cubicBezTo>
                  <a:pt x="119103" y="29081"/>
                  <a:pt x="119856" y="27266"/>
                  <a:pt x="121196" y="25927"/>
                </a:cubicBezTo>
                <a:lnTo>
                  <a:pt x="145009" y="2115"/>
                </a:lnTo>
                <a:cubicBezTo>
                  <a:pt x="147800" y="-674"/>
                  <a:pt x="152323" y="-671"/>
                  <a:pt x="155112" y="2121"/>
                </a:cubicBezTo>
                <a:cubicBezTo>
                  <a:pt x="156447" y="3459"/>
                  <a:pt x="157199" y="5272"/>
                  <a:pt x="157201" y="7163"/>
                </a:cubicBezTo>
                <a:lnTo>
                  <a:pt x="157201" y="33357"/>
                </a:lnTo>
                <a:lnTo>
                  <a:pt x="183394" y="33357"/>
                </a:lnTo>
                <a:cubicBezTo>
                  <a:pt x="187340" y="33360"/>
                  <a:pt x="190535" y="36561"/>
                  <a:pt x="190531" y="40507"/>
                </a:cubicBezTo>
                <a:cubicBezTo>
                  <a:pt x="190530" y="42397"/>
                  <a:pt x="189779" y="44211"/>
                  <a:pt x="188443" y="45549"/>
                </a:cubicBezTo>
                <a:lnTo>
                  <a:pt x="164630" y="69361"/>
                </a:lnTo>
                <a:cubicBezTo>
                  <a:pt x="163292" y="70701"/>
                  <a:pt x="161475" y="71455"/>
                  <a:pt x="159582" y="71457"/>
                </a:cubicBezTo>
                <a:lnTo>
                  <a:pt x="129197" y="71457"/>
                </a:lnTo>
                <a:lnTo>
                  <a:pt x="112814" y="87840"/>
                </a:lnTo>
                <a:cubicBezTo>
                  <a:pt x="113786" y="90126"/>
                  <a:pt x="114319" y="92631"/>
                  <a:pt x="114319" y="95269"/>
                </a:cubicBezTo>
                <a:close/>
                <a:moveTo>
                  <a:pt x="156620" y="57169"/>
                </a:moveTo>
                <a:lnTo>
                  <a:pt x="166145" y="47644"/>
                </a:lnTo>
                <a:lnTo>
                  <a:pt x="150047" y="47644"/>
                </a:lnTo>
                <a:cubicBezTo>
                  <a:pt x="146102" y="47644"/>
                  <a:pt x="142904" y="44446"/>
                  <a:pt x="142904" y="40500"/>
                </a:cubicBezTo>
                <a:lnTo>
                  <a:pt x="142904" y="24403"/>
                </a:lnTo>
                <a:lnTo>
                  <a:pt x="133388" y="33928"/>
                </a:lnTo>
                <a:lnTo>
                  <a:pt x="133388" y="56607"/>
                </a:lnTo>
                <a:cubicBezTo>
                  <a:pt x="133590" y="56783"/>
                  <a:pt x="133781" y="56970"/>
                  <a:pt x="133960" y="57169"/>
                </a:cubicBezTo>
                <a:lnTo>
                  <a:pt x="156629" y="57169"/>
                </a:ln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16" name="Graphic 60">
            <a:extLst>
              <a:ext uri="{FF2B5EF4-FFF2-40B4-BE49-F238E27FC236}">
                <a16:creationId xmlns:a16="http://schemas.microsoft.com/office/drawing/2014/main" id="{BA10CD87-1C53-F287-B0EF-BF4534C5E210}"/>
              </a:ext>
              <a:ext uri="{C183D7F6-B498-43B3-948B-1728B52AA6E4}">
                <adec:decorative xmlns:adec="http://schemas.microsoft.com/office/drawing/2017/decorative" val="1"/>
              </a:ext>
            </a:extLst>
          </p:cNvPr>
          <p:cNvSpPr>
            <a:spLocks/>
          </p:cNvSpPr>
          <p:nvPr/>
        </p:nvSpPr>
        <p:spPr>
          <a:xfrm>
            <a:off x="861403" y="2988154"/>
            <a:ext cx="304800" cy="304800"/>
          </a:xfrm>
          <a:custGeom>
            <a:avLst/>
            <a:gdLst>
              <a:gd name="connsiteX0" fmla="*/ 152400 w 304800"/>
              <a:gd name="connsiteY0" fmla="*/ 0 h 304800"/>
              <a:gd name="connsiteX1" fmla="*/ 304800 w 304800"/>
              <a:gd name="connsiteY1" fmla="*/ 152400 h 304800"/>
              <a:gd name="connsiteX2" fmla="*/ 152400 w 304800"/>
              <a:gd name="connsiteY2" fmla="*/ 304800 h 304800"/>
              <a:gd name="connsiteX3" fmla="*/ 0 w 304800"/>
              <a:gd name="connsiteY3" fmla="*/ 152400 h 304800"/>
              <a:gd name="connsiteX4" fmla="*/ 152400 w 304800"/>
              <a:gd name="connsiteY4" fmla="*/ 0 h 304800"/>
              <a:gd name="connsiteX5" fmla="*/ 152400 w 304800"/>
              <a:gd name="connsiteY5" fmla="*/ 25405 h 304800"/>
              <a:gd name="connsiteX6" fmla="*/ 25405 w 304800"/>
              <a:gd name="connsiteY6" fmla="*/ 152400 h 304800"/>
              <a:gd name="connsiteX7" fmla="*/ 152400 w 304800"/>
              <a:gd name="connsiteY7" fmla="*/ 279395 h 304800"/>
              <a:gd name="connsiteX8" fmla="*/ 279395 w 304800"/>
              <a:gd name="connsiteY8" fmla="*/ 152400 h 304800"/>
              <a:gd name="connsiteX9" fmla="*/ 152400 w 304800"/>
              <a:gd name="connsiteY9" fmla="*/ 25405 h 304800"/>
              <a:gd name="connsiteX10" fmla="*/ 152400 w 304800"/>
              <a:gd name="connsiteY10" fmla="*/ 205740 h 304800"/>
              <a:gd name="connsiteX11" fmla="*/ 167640 w 304800"/>
              <a:gd name="connsiteY11" fmla="*/ 220980 h 304800"/>
              <a:gd name="connsiteX12" fmla="*/ 152400 w 304800"/>
              <a:gd name="connsiteY12" fmla="*/ 236220 h 304800"/>
              <a:gd name="connsiteX13" fmla="*/ 137160 w 304800"/>
              <a:gd name="connsiteY13" fmla="*/ 220980 h 304800"/>
              <a:gd name="connsiteX14" fmla="*/ 152400 w 304800"/>
              <a:gd name="connsiteY14" fmla="*/ 205740 h 304800"/>
              <a:gd name="connsiteX15" fmla="*/ 152400 w 304800"/>
              <a:gd name="connsiteY15" fmla="*/ 72390 h 304800"/>
              <a:gd name="connsiteX16" fmla="*/ 194310 w 304800"/>
              <a:gd name="connsiteY16" fmla="*/ 114300 h 304800"/>
              <a:gd name="connsiteX17" fmla="*/ 178293 w 304800"/>
              <a:gd name="connsiteY17" fmla="*/ 150251 h 304800"/>
              <a:gd name="connsiteX18" fmla="*/ 175717 w 304800"/>
              <a:gd name="connsiteY18" fmla="*/ 152857 h 304800"/>
              <a:gd name="connsiteX19" fmla="*/ 163830 w 304800"/>
              <a:gd name="connsiteY19" fmla="*/ 175260 h 304800"/>
              <a:gd name="connsiteX20" fmla="*/ 152400 w 304800"/>
              <a:gd name="connsiteY20" fmla="*/ 186690 h 304800"/>
              <a:gd name="connsiteX21" fmla="*/ 140970 w 304800"/>
              <a:gd name="connsiteY21" fmla="*/ 175260 h 304800"/>
              <a:gd name="connsiteX22" fmla="*/ 156987 w 304800"/>
              <a:gd name="connsiteY22" fmla="*/ 139309 h 304800"/>
              <a:gd name="connsiteX23" fmla="*/ 159563 w 304800"/>
              <a:gd name="connsiteY23" fmla="*/ 136703 h 304800"/>
              <a:gd name="connsiteX24" fmla="*/ 171450 w 304800"/>
              <a:gd name="connsiteY24" fmla="*/ 114300 h 304800"/>
              <a:gd name="connsiteX25" fmla="*/ 152339 w 304800"/>
              <a:gd name="connsiteY25" fmla="*/ 95312 h 304800"/>
              <a:gd name="connsiteX26" fmla="*/ 133457 w 304800"/>
              <a:gd name="connsiteY26" fmla="*/ 112349 h 304800"/>
              <a:gd name="connsiteX27" fmla="*/ 133350 w 304800"/>
              <a:gd name="connsiteY27" fmla="*/ 114300 h 304800"/>
              <a:gd name="connsiteX28" fmla="*/ 121920 w 304800"/>
              <a:gd name="connsiteY28" fmla="*/ 125730 h 304800"/>
              <a:gd name="connsiteX29" fmla="*/ 110490 w 304800"/>
              <a:gd name="connsiteY29" fmla="*/ 114300 h 304800"/>
              <a:gd name="connsiteX30" fmla="*/ 152400 w 304800"/>
              <a:gd name="connsiteY30" fmla="*/ 7239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4800" h="304800">
                <a:moveTo>
                  <a:pt x="152400" y="0"/>
                </a:moveTo>
                <a:cubicBezTo>
                  <a:pt x="236571" y="0"/>
                  <a:pt x="304800" y="68245"/>
                  <a:pt x="304800" y="152400"/>
                </a:cubicBezTo>
                <a:cubicBezTo>
                  <a:pt x="304800" y="236555"/>
                  <a:pt x="236571" y="304800"/>
                  <a:pt x="152400" y="304800"/>
                </a:cubicBezTo>
                <a:cubicBezTo>
                  <a:pt x="68229" y="304800"/>
                  <a:pt x="0" y="236555"/>
                  <a:pt x="0" y="152400"/>
                </a:cubicBezTo>
                <a:cubicBezTo>
                  <a:pt x="0" y="68245"/>
                  <a:pt x="68229" y="0"/>
                  <a:pt x="152400" y="0"/>
                </a:cubicBezTo>
                <a:close/>
                <a:moveTo>
                  <a:pt x="152400" y="25405"/>
                </a:moveTo>
                <a:cubicBezTo>
                  <a:pt x="82372" y="25405"/>
                  <a:pt x="25405" y="82372"/>
                  <a:pt x="25405" y="152400"/>
                </a:cubicBezTo>
                <a:cubicBezTo>
                  <a:pt x="25405" y="222428"/>
                  <a:pt x="82372" y="279395"/>
                  <a:pt x="152400" y="279395"/>
                </a:cubicBezTo>
                <a:cubicBezTo>
                  <a:pt x="222428" y="279395"/>
                  <a:pt x="279395" y="222428"/>
                  <a:pt x="279395" y="152400"/>
                </a:cubicBezTo>
                <a:cubicBezTo>
                  <a:pt x="279395" y="82372"/>
                  <a:pt x="222428" y="25405"/>
                  <a:pt x="152400" y="25405"/>
                </a:cubicBezTo>
                <a:close/>
                <a:moveTo>
                  <a:pt x="152400" y="205740"/>
                </a:moveTo>
                <a:cubicBezTo>
                  <a:pt x="160817" y="205740"/>
                  <a:pt x="167640" y="212563"/>
                  <a:pt x="167640" y="220980"/>
                </a:cubicBezTo>
                <a:cubicBezTo>
                  <a:pt x="167640" y="229397"/>
                  <a:pt x="160817" y="236220"/>
                  <a:pt x="152400" y="236220"/>
                </a:cubicBezTo>
                <a:cubicBezTo>
                  <a:pt x="143983" y="236220"/>
                  <a:pt x="137160" y="229397"/>
                  <a:pt x="137160" y="220980"/>
                </a:cubicBezTo>
                <a:cubicBezTo>
                  <a:pt x="137160" y="212563"/>
                  <a:pt x="143983" y="205740"/>
                  <a:pt x="152400" y="205740"/>
                </a:cubicBezTo>
                <a:close/>
                <a:moveTo>
                  <a:pt x="152400" y="72390"/>
                </a:moveTo>
                <a:cubicBezTo>
                  <a:pt x="175547" y="72390"/>
                  <a:pt x="194310" y="91154"/>
                  <a:pt x="194310" y="114300"/>
                </a:cubicBezTo>
                <a:cubicBezTo>
                  <a:pt x="194310" y="129692"/>
                  <a:pt x="189784" y="138288"/>
                  <a:pt x="178293" y="150251"/>
                </a:cubicBezTo>
                <a:lnTo>
                  <a:pt x="175717" y="152857"/>
                </a:lnTo>
                <a:cubicBezTo>
                  <a:pt x="166238" y="162336"/>
                  <a:pt x="163830" y="166360"/>
                  <a:pt x="163830" y="175260"/>
                </a:cubicBezTo>
                <a:cubicBezTo>
                  <a:pt x="163830" y="181572"/>
                  <a:pt x="158712" y="186690"/>
                  <a:pt x="152400" y="186690"/>
                </a:cubicBezTo>
                <a:cubicBezTo>
                  <a:pt x="146088" y="186690"/>
                  <a:pt x="140970" y="181572"/>
                  <a:pt x="140970" y="175260"/>
                </a:cubicBezTo>
                <a:cubicBezTo>
                  <a:pt x="140970" y="159868"/>
                  <a:pt x="145496" y="151272"/>
                  <a:pt x="156987" y="139309"/>
                </a:cubicBezTo>
                <a:lnTo>
                  <a:pt x="159563" y="136703"/>
                </a:lnTo>
                <a:cubicBezTo>
                  <a:pt x="169042" y="127224"/>
                  <a:pt x="171450" y="123200"/>
                  <a:pt x="171450" y="114300"/>
                </a:cubicBezTo>
                <a:cubicBezTo>
                  <a:pt x="171416" y="103779"/>
                  <a:pt x="162859" y="95278"/>
                  <a:pt x="152339" y="95312"/>
                </a:cubicBezTo>
                <a:cubicBezTo>
                  <a:pt x="142621" y="95343"/>
                  <a:pt x="134484" y="102685"/>
                  <a:pt x="133457" y="112349"/>
                </a:cubicBezTo>
                <a:lnTo>
                  <a:pt x="133350" y="114300"/>
                </a:lnTo>
                <a:cubicBezTo>
                  <a:pt x="133350" y="120613"/>
                  <a:pt x="128232" y="125730"/>
                  <a:pt x="121920" y="125730"/>
                </a:cubicBezTo>
                <a:cubicBezTo>
                  <a:pt x="115607" y="125730"/>
                  <a:pt x="110490" y="120613"/>
                  <a:pt x="110490" y="114300"/>
                </a:cubicBezTo>
                <a:cubicBezTo>
                  <a:pt x="110490" y="91154"/>
                  <a:pt x="129253" y="72390"/>
                  <a:pt x="152400" y="72390"/>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56" name="Rounded Rectangle 55">
            <a:extLst>
              <a:ext uri="{FF2B5EF4-FFF2-40B4-BE49-F238E27FC236}">
                <a16:creationId xmlns:a16="http://schemas.microsoft.com/office/drawing/2014/main" id="{63BDA2E8-CC89-8D3F-8525-D7874ADEF765}"/>
              </a:ext>
            </a:extLst>
          </p:cNvPr>
          <p:cNvSpPr/>
          <p:nvPr/>
        </p:nvSpPr>
        <p:spPr bwMode="auto">
          <a:xfrm>
            <a:off x="615382" y="4660076"/>
            <a:ext cx="5243043" cy="1726116"/>
          </a:xfrm>
          <a:prstGeom prst="roundRect">
            <a:avLst>
              <a:gd name="adj" fmla="val 4803"/>
            </a:avLst>
          </a:prstGeom>
          <a:solidFill>
            <a:schemeClr val="bg1"/>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0" name="Freeform 27">
            <a:extLst>
              <a:ext uri="{FF2B5EF4-FFF2-40B4-BE49-F238E27FC236}">
                <a16:creationId xmlns:a16="http://schemas.microsoft.com/office/drawing/2014/main" id="{2855A4DA-90A9-2FD7-BFE7-9EF28520276C}"/>
              </a:ext>
              <a:ext uri="{C183D7F6-B498-43B3-948B-1728B52AA6E4}">
                <adec:decorative xmlns:adec="http://schemas.microsoft.com/office/drawing/2017/decorative" val="1"/>
              </a:ext>
            </a:extLst>
          </p:cNvPr>
          <p:cNvSpPr/>
          <p:nvPr/>
        </p:nvSpPr>
        <p:spPr bwMode="auto">
          <a:xfrm rot="5400000" flipV="1">
            <a:off x="-107713" y="5496015"/>
            <a:ext cx="1391952"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13" name="TextBox 12">
            <a:extLst>
              <a:ext uri="{FF2B5EF4-FFF2-40B4-BE49-F238E27FC236}">
                <a16:creationId xmlns:a16="http://schemas.microsoft.com/office/drawing/2014/main" id="{60B65502-D314-D0F9-51E9-7FB1AFA5BA13}"/>
              </a:ext>
            </a:extLst>
          </p:cNvPr>
          <p:cNvSpPr txBox="1"/>
          <p:nvPr/>
        </p:nvSpPr>
        <p:spPr>
          <a:xfrm>
            <a:off x="861402" y="5415412"/>
            <a:ext cx="899257" cy="215444"/>
          </a:xfrm>
          <a:prstGeom prst="rect">
            <a:avLst/>
          </a:prstGeom>
          <a:noFill/>
        </p:spPr>
        <p:txBody>
          <a:bodyPr wrap="square" lIns="0" tIns="0" rIns="0" bIns="0" anchor="ctr">
            <a:spAutoFit/>
          </a:bodyPr>
          <a:lstStyle>
            <a:defPPr>
              <a:defRPr lang="en-US"/>
            </a:defPPr>
            <a:lvl1pPr marR="0" lvl="0" indent="0" defTabSz="932472" fontAlgn="base">
              <a:spcBef>
                <a:spcPct val="0"/>
              </a:spcBef>
              <a:spcAft>
                <a:spcPts val="1200"/>
              </a:spcAft>
              <a:buClrTx/>
              <a:buSzTx/>
              <a:buFontTx/>
              <a:buNone/>
              <a:tabLst/>
              <a:defRPr kumimoji="0" sz="1400" b="0" i="0" u="none" strike="noStrike" cap="none" spc="0" normalizeH="0" baseline="0">
                <a:ln>
                  <a:noFill/>
                </a:ln>
                <a:gradFill>
                  <a:gsLst>
                    <a:gs pos="35000">
                      <a:srgbClr val="0078D4"/>
                    </a:gs>
                    <a:gs pos="0">
                      <a:srgbClr val="C03BC4"/>
                    </a:gs>
                  </a:gsLst>
                  <a:path path="circle">
                    <a:fillToRect l="100000" t="100000"/>
                  </a:path>
                </a:gradFill>
                <a:effectLst/>
                <a:uLnTx/>
                <a:uFillTx/>
                <a:latin typeface="+mj-lt"/>
                <a:ea typeface="Segoe UI" pitchFamily="34" charset="0"/>
                <a:cs typeface="Segoe UI Semibold" panose="020B0702040204020203" pitchFamily="34" charset="0"/>
              </a:defRPr>
            </a:lvl1p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1400" b="0" i="0" u="none" strike="noStrike" kern="1200" cap="none" spc="0" normalizeH="0" baseline="0" noProof="0">
                <a:ln>
                  <a:noFill/>
                </a:ln>
                <a:gradFill>
                  <a:gsLst>
                    <a:gs pos="35000">
                      <a:srgbClr val="0078D4"/>
                    </a:gs>
                    <a:gs pos="0">
                      <a:srgbClr val="C03BC4"/>
                    </a:gs>
                  </a:gsLst>
                  <a:path path="circle">
                    <a:fillToRect l="100000" t="100000"/>
                  </a:path>
                </a:gradFill>
                <a:effectLst/>
                <a:uLnTx/>
                <a:uFillTx/>
                <a:latin typeface="Segoe UI Semibold"/>
                <a:cs typeface="Segoe UI Semibold" panose="020B0702040204020203" pitchFamily="34" charset="0"/>
              </a:rPr>
              <a:t>Sales roles</a:t>
            </a:r>
          </a:p>
        </p:txBody>
      </p:sp>
      <p:sp>
        <p:nvSpPr>
          <p:cNvPr id="14" name="Graphic 74" descr="Icon of a person with a checkmark">
            <a:extLst>
              <a:ext uri="{FF2B5EF4-FFF2-40B4-BE49-F238E27FC236}">
                <a16:creationId xmlns:a16="http://schemas.microsoft.com/office/drawing/2014/main" id="{CA73DF9F-25D7-9A86-573C-9DB9652E919E}"/>
              </a:ext>
            </a:extLst>
          </p:cNvPr>
          <p:cNvSpPr/>
          <p:nvPr/>
        </p:nvSpPr>
        <p:spPr>
          <a:xfrm>
            <a:off x="861402" y="4948265"/>
            <a:ext cx="315793" cy="337740"/>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22396 w 199986"/>
              <a:gd name="connsiteY5" fmla="*/ 144228 h 199986"/>
              <a:gd name="connsiteX6" fmla="*/ 115662 w 199986"/>
              <a:gd name="connsiteY6" fmla="*/ 144345 h 199986"/>
              <a:gd name="connsiteX7" fmla="*/ 115662 w 199986"/>
              <a:gd name="connsiteY7" fmla="*/ 150962 h 199986"/>
              <a:gd name="connsiteX8" fmla="*/ 134712 w 199986"/>
              <a:gd name="connsiteY8" fmla="*/ 170012 h 199986"/>
              <a:gd name="connsiteX9" fmla="*/ 141446 w 199986"/>
              <a:gd name="connsiteY9" fmla="*/ 170012 h 199986"/>
              <a:gd name="connsiteX10" fmla="*/ 179546 w 199986"/>
              <a:gd name="connsiteY10" fmla="*/ 131912 h 199986"/>
              <a:gd name="connsiteX11" fmla="*/ 179429 w 199986"/>
              <a:gd name="connsiteY11" fmla="*/ 125178 h 199986"/>
              <a:gd name="connsiteX12" fmla="*/ 172812 w 199986"/>
              <a:gd name="connsiteY12" fmla="*/ 125178 h 199986"/>
              <a:gd name="connsiteX13" fmla="*/ 138074 w 199986"/>
              <a:gd name="connsiteY13" fmla="*/ 159915 h 199986"/>
              <a:gd name="connsiteX14" fmla="*/ 122396 w 199986"/>
              <a:gd name="connsiteY14" fmla="*/ 144228 h 199986"/>
              <a:gd name="connsiteX15" fmla="*/ 95421 w 199986"/>
              <a:gd name="connsiteY15" fmla="*/ 114262 h 199986"/>
              <a:gd name="connsiteX16" fmla="*/ 88678 w 199986"/>
              <a:gd name="connsiteY16" fmla="*/ 128549 h 199986"/>
              <a:gd name="connsiteX17" fmla="*/ 21422 w 199986"/>
              <a:gd name="connsiteY17" fmla="*/ 128549 h 199986"/>
              <a:gd name="connsiteX18" fmla="*/ 14278 w 199986"/>
              <a:gd name="connsiteY18" fmla="*/ 135674 h 199986"/>
              <a:gd name="connsiteX19" fmla="*/ 14278 w 199986"/>
              <a:gd name="connsiteY19" fmla="*/ 135693 h 199986"/>
              <a:gd name="connsiteX20" fmla="*/ 14278 w 199986"/>
              <a:gd name="connsiteY20" fmla="*/ 141189 h 199986"/>
              <a:gd name="connsiteX21" fmla="*/ 19421 w 199986"/>
              <a:gd name="connsiteY21" fmla="*/ 155105 h 199986"/>
              <a:gd name="connsiteX22" fmla="*/ 76162 w 199986"/>
              <a:gd name="connsiteY22" fmla="*/ 176193 h 199986"/>
              <a:gd name="connsiteX23" fmla="*/ 92164 w 199986"/>
              <a:gd name="connsiteY23" fmla="*/ 175184 h 199986"/>
              <a:gd name="connsiteX24" fmla="*/ 100851 w 199986"/>
              <a:gd name="connsiteY24" fmla="*/ 188195 h 199986"/>
              <a:gd name="connsiteX25" fmla="*/ 76162 w 199986"/>
              <a:gd name="connsiteY25" fmla="*/ 190481 h 199986"/>
              <a:gd name="connsiteX26" fmla="*/ 8553 w 199986"/>
              <a:gd name="connsiteY26" fmla="*/ 164382 h 199986"/>
              <a:gd name="connsiteX27" fmla="*/ 0 w 199986"/>
              <a:gd name="connsiteY27" fmla="*/ 141189 h 199986"/>
              <a:gd name="connsiteX28" fmla="*/ 0 w 199986"/>
              <a:gd name="connsiteY28" fmla="*/ 135693 h 199986"/>
              <a:gd name="connsiteX29" fmla="*/ 21412 w 199986"/>
              <a:gd name="connsiteY29" fmla="*/ 114262 h 199986"/>
              <a:gd name="connsiteX30" fmla="*/ 21422 w 199986"/>
              <a:gd name="connsiteY30" fmla="*/ 114262 h 199986"/>
              <a:gd name="connsiteX31" fmla="*/ 95431 w 199986"/>
              <a:gd name="connsiteY31" fmla="*/ 114262 h 199986"/>
              <a:gd name="connsiteX32" fmla="*/ 76162 w 199986"/>
              <a:gd name="connsiteY32" fmla="*/ 0 h 199986"/>
              <a:gd name="connsiteX33" fmla="*/ 123787 w 199986"/>
              <a:gd name="connsiteY33" fmla="*/ 47625 h 199986"/>
              <a:gd name="connsiteX34" fmla="*/ 76162 w 199986"/>
              <a:gd name="connsiteY34" fmla="*/ 95250 h 199986"/>
              <a:gd name="connsiteX35" fmla="*/ 28537 w 199986"/>
              <a:gd name="connsiteY35" fmla="*/ 47625 h 199986"/>
              <a:gd name="connsiteX36" fmla="*/ 76162 w 199986"/>
              <a:gd name="connsiteY36" fmla="*/ 0 h 199986"/>
              <a:gd name="connsiteX37" fmla="*/ 76162 w 199986"/>
              <a:gd name="connsiteY37" fmla="*/ 14288 h 199986"/>
              <a:gd name="connsiteX38" fmla="*/ 42824 w 199986"/>
              <a:gd name="connsiteY38" fmla="*/ 47625 h 199986"/>
              <a:gd name="connsiteX39" fmla="*/ 76162 w 199986"/>
              <a:gd name="connsiteY39" fmla="*/ 80963 h 199986"/>
              <a:gd name="connsiteX40" fmla="*/ 109499 w 199986"/>
              <a:gd name="connsiteY40" fmla="*/ 47625 h 199986"/>
              <a:gd name="connsiteX41" fmla="*/ 76162 w 199986"/>
              <a:gd name="connsiteY41"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22396" y="144228"/>
                </a:moveTo>
                <a:cubicBezTo>
                  <a:pt x="120505" y="142401"/>
                  <a:pt x="117489" y="142453"/>
                  <a:pt x="115662" y="144345"/>
                </a:cubicBezTo>
                <a:cubicBezTo>
                  <a:pt x="113880" y="146191"/>
                  <a:pt x="113880" y="149116"/>
                  <a:pt x="115662" y="150962"/>
                </a:cubicBezTo>
                <a:lnTo>
                  <a:pt x="134712" y="170012"/>
                </a:lnTo>
                <a:cubicBezTo>
                  <a:pt x="136571" y="171871"/>
                  <a:pt x="139586" y="171871"/>
                  <a:pt x="141446" y="170012"/>
                </a:cubicBezTo>
                <a:lnTo>
                  <a:pt x="179546" y="131912"/>
                </a:lnTo>
                <a:cubicBezTo>
                  <a:pt x="181373" y="130020"/>
                  <a:pt x="181321" y="127004"/>
                  <a:pt x="179429" y="125178"/>
                </a:cubicBezTo>
                <a:cubicBezTo>
                  <a:pt x="177583" y="123395"/>
                  <a:pt x="174658" y="123395"/>
                  <a:pt x="172812" y="125178"/>
                </a:cubicBezTo>
                <a:lnTo>
                  <a:pt x="138074" y="159915"/>
                </a:lnTo>
                <a:lnTo>
                  <a:pt x="122396" y="144228"/>
                </a:lnTo>
                <a:close/>
                <a:moveTo>
                  <a:pt x="95421" y="114262"/>
                </a:moveTo>
                <a:cubicBezTo>
                  <a:pt x="92571" y="118716"/>
                  <a:pt x="90304" y="123517"/>
                  <a:pt x="88678" y="128549"/>
                </a:cubicBezTo>
                <a:lnTo>
                  <a:pt x="21422" y="128549"/>
                </a:lnTo>
                <a:cubicBezTo>
                  <a:pt x="17482" y="128544"/>
                  <a:pt x="14283" y="131734"/>
                  <a:pt x="14278" y="135674"/>
                </a:cubicBezTo>
                <a:cubicBezTo>
                  <a:pt x="14278" y="135681"/>
                  <a:pt x="14278" y="135686"/>
                  <a:pt x="14278" y="135693"/>
                </a:cubicBezTo>
                <a:lnTo>
                  <a:pt x="14278" y="141189"/>
                </a:lnTo>
                <a:cubicBezTo>
                  <a:pt x="14278" y="146294"/>
                  <a:pt x="16107" y="151228"/>
                  <a:pt x="19421" y="155105"/>
                </a:cubicBezTo>
                <a:cubicBezTo>
                  <a:pt x="31356" y="169088"/>
                  <a:pt x="50082" y="176193"/>
                  <a:pt x="76162" y="176193"/>
                </a:cubicBezTo>
                <a:cubicBezTo>
                  <a:pt x="81848" y="176193"/>
                  <a:pt x="87173" y="175851"/>
                  <a:pt x="92164" y="175184"/>
                </a:cubicBezTo>
                <a:cubicBezTo>
                  <a:pt x="94498" y="179899"/>
                  <a:pt x="97431" y="184261"/>
                  <a:pt x="100851" y="188195"/>
                </a:cubicBezTo>
                <a:cubicBezTo>
                  <a:pt x="93269" y="189719"/>
                  <a:pt x="85039" y="190481"/>
                  <a:pt x="76162" y="190481"/>
                </a:cubicBezTo>
                <a:cubicBezTo>
                  <a:pt x="46196" y="190481"/>
                  <a:pt x="23470" y="181861"/>
                  <a:pt x="8553" y="164382"/>
                </a:cubicBezTo>
                <a:cubicBezTo>
                  <a:pt x="3033" y="157916"/>
                  <a:pt x="0" y="149692"/>
                  <a:pt x="0" y="141189"/>
                </a:cubicBezTo>
                <a:lnTo>
                  <a:pt x="0" y="135693"/>
                </a:lnTo>
                <a:cubicBezTo>
                  <a:pt x="-5" y="123862"/>
                  <a:pt x="9581" y="114268"/>
                  <a:pt x="21412" y="114262"/>
                </a:cubicBezTo>
                <a:cubicBezTo>
                  <a:pt x="21415" y="114262"/>
                  <a:pt x="21419" y="114262"/>
                  <a:pt x="21422" y="114262"/>
                </a:cubicBezTo>
                <a:lnTo>
                  <a:pt x="95431" y="11426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63" name="Text Placeholder 10">
            <a:extLst>
              <a:ext uri="{FF2B5EF4-FFF2-40B4-BE49-F238E27FC236}">
                <a16:creationId xmlns:a16="http://schemas.microsoft.com/office/drawing/2014/main" id="{A8E46490-F92A-40D7-125A-419510E98521}"/>
              </a:ext>
            </a:extLst>
          </p:cNvPr>
          <p:cNvSpPr txBox="1">
            <a:spLocks/>
          </p:cNvSpPr>
          <p:nvPr/>
        </p:nvSpPr>
        <p:spPr>
          <a:xfrm>
            <a:off x="2102138" y="5676008"/>
            <a:ext cx="634061"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Semilight" panose="020B0402040204020203" pitchFamily="34" charset="0"/>
              </a:rPr>
              <a:t>Account Manager</a:t>
            </a:r>
          </a:p>
        </p:txBody>
      </p:sp>
      <p:sp>
        <p:nvSpPr>
          <p:cNvPr id="64" name="Text Placeholder 10">
            <a:extLst>
              <a:ext uri="{FF2B5EF4-FFF2-40B4-BE49-F238E27FC236}">
                <a16:creationId xmlns:a16="http://schemas.microsoft.com/office/drawing/2014/main" id="{A6B33CAE-0265-D29F-5CD9-B671F69C61D5}"/>
              </a:ext>
            </a:extLst>
          </p:cNvPr>
          <p:cNvSpPr txBox="1">
            <a:spLocks/>
          </p:cNvSpPr>
          <p:nvPr/>
        </p:nvSpPr>
        <p:spPr>
          <a:xfrm>
            <a:off x="3899061" y="5676008"/>
            <a:ext cx="698363" cy="307777"/>
          </a:xfrm>
          <a:prstGeom prst="rect">
            <a:avLst/>
          </a:prstGeom>
        </p:spPr>
        <p:txBody>
          <a:bodyPr wrap="square" lIns="0" tIns="0" rIns="0" bIns="0">
            <a:spAutoFit/>
          </a:bodyPr>
          <a:lstStyle>
            <a:lvl1pPr marL="0" indent="0" algn="just" defTabSz="914400" rtl="0" eaLnBrk="1" latinLnBrk="0" hangingPunct="1">
              <a:lnSpc>
                <a:spcPct val="90000"/>
              </a:lnSpc>
              <a:spcBef>
                <a:spcPts val="1000"/>
              </a:spcBef>
              <a:buFont typeface="Arial" panose="020B0604020202020204" pitchFamily="34" charset="0"/>
              <a:buNone/>
              <a:defRPr lang="en-US" sz="1200" b="0" kern="1200" dirty="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panose="020B0502040204020203" pitchFamily="34" charset="0"/>
              </a:rPr>
              <a:t>Technical Sales</a:t>
            </a:r>
          </a:p>
        </p:txBody>
      </p:sp>
      <p:sp>
        <p:nvSpPr>
          <p:cNvPr id="65" name="Text Placeholder 10">
            <a:extLst>
              <a:ext uri="{FF2B5EF4-FFF2-40B4-BE49-F238E27FC236}">
                <a16:creationId xmlns:a16="http://schemas.microsoft.com/office/drawing/2014/main" id="{F2551F4D-797A-01DC-18F3-A0881BC5A72B}"/>
              </a:ext>
            </a:extLst>
          </p:cNvPr>
          <p:cNvSpPr txBox="1">
            <a:spLocks/>
          </p:cNvSpPr>
          <p:nvPr/>
        </p:nvSpPr>
        <p:spPr>
          <a:xfrm>
            <a:off x="4864817" y="5676008"/>
            <a:ext cx="634061" cy="153888"/>
          </a:xfrm>
          <a:prstGeom prst="rect">
            <a:avLst/>
          </a:prstGeom>
        </p:spPr>
        <p:txBody>
          <a:bodyPr wrap="square" lIns="0" tIns="0" rIns="0" bIns="0">
            <a:spAutoFit/>
          </a:bodyPr>
          <a:lstStyle>
            <a:lvl1pPr marL="0" indent="0" algn="just" defTabSz="914400" rtl="0" eaLnBrk="1" latinLnBrk="0" hangingPunct="1">
              <a:lnSpc>
                <a:spcPct val="90000"/>
              </a:lnSpc>
              <a:spcBef>
                <a:spcPts val="1000"/>
              </a:spcBef>
              <a:buFont typeface="Arial" panose="020B0604020202020204" pitchFamily="34" charset="0"/>
              <a:buNone/>
              <a:defRPr lang="en-US" sz="1200" b="0" kern="1200" dirty="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panose="020B0502040204020203" pitchFamily="34" charset="0"/>
              </a:rPr>
              <a:t>Tele Sales</a:t>
            </a:r>
          </a:p>
        </p:txBody>
      </p:sp>
      <p:sp>
        <p:nvSpPr>
          <p:cNvPr id="66" name="Text Placeholder 10">
            <a:extLst>
              <a:ext uri="{FF2B5EF4-FFF2-40B4-BE49-F238E27FC236}">
                <a16:creationId xmlns:a16="http://schemas.microsoft.com/office/drawing/2014/main" id="{1685B53B-D4D3-5853-6AB2-C731EDE843D2}"/>
              </a:ext>
            </a:extLst>
          </p:cNvPr>
          <p:cNvSpPr txBox="1">
            <a:spLocks/>
          </p:cNvSpPr>
          <p:nvPr/>
        </p:nvSpPr>
        <p:spPr>
          <a:xfrm>
            <a:off x="3016564" y="5676008"/>
            <a:ext cx="634061" cy="307777"/>
          </a:xfrm>
          <a:prstGeom prst="rect">
            <a:avLst/>
          </a:prstGeom>
        </p:spPr>
        <p:txBody>
          <a:bodyPr wrap="square" lIns="0" tIns="0" rIns="0" bIns="0">
            <a:spAutoFit/>
          </a:bodyPr>
          <a:lstStyle>
            <a:lvl1pPr marL="0" indent="0" algn="just" defTabSz="914400" rtl="0" eaLnBrk="1" latinLnBrk="0" hangingPunct="1">
              <a:lnSpc>
                <a:spcPct val="90000"/>
              </a:lnSpc>
              <a:spcBef>
                <a:spcPts val="1000"/>
              </a:spcBef>
              <a:buFont typeface="Arial" panose="020B0604020202020204" pitchFamily="34" charset="0"/>
              <a:buNone/>
              <a:defRPr lang="en-US" sz="1200" b="0" kern="1200" dirty="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panose="020B0502040204020203" pitchFamily="34" charset="0"/>
              </a:rPr>
              <a:t>Customer Success</a:t>
            </a:r>
          </a:p>
        </p:txBody>
      </p:sp>
      <p:pic>
        <p:nvPicPr>
          <p:cNvPr id="7" name="Picture 6">
            <a:extLst>
              <a:ext uri="{FF2B5EF4-FFF2-40B4-BE49-F238E27FC236}">
                <a16:creationId xmlns:a16="http://schemas.microsoft.com/office/drawing/2014/main" id="{639E8418-4E59-A76D-CDC4-6F84159DA9A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90695" y="4911305"/>
            <a:ext cx="685800" cy="685800"/>
          </a:xfrm>
          <a:prstGeom prst="roundRect">
            <a:avLst/>
          </a:prstGeom>
          <a:ln w="6350">
            <a:solidFill>
              <a:schemeClr val="bg1">
                <a:lumMod val="95000"/>
              </a:schemeClr>
            </a:solidFill>
          </a:ln>
          <a:effectLst>
            <a:outerShdw blurRad="127000" dist="127000" dir="2700000" algn="tl" rotWithShape="0">
              <a:prstClr val="black">
                <a:alpha val="20000"/>
              </a:prstClr>
            </a:outerShdw>
          </a:effectLst>
        </p:spPr>
      </p:pic>
      <p:pic>
        <p:nvPicPr>
          <p:cNvPr id="19" name="Picture 18">
            <a:extLst>
              <a:ext uri="{FF2B5EF4-FFF2-40B4-BE49-F238E27FC236}">
                <a16:creationId xmlns:a16="http://schemas.microsoft.com/office/drawing/2014/main" id="{2A0F3C34-5020-0BCB-B895-E902E5A3A43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076908" y="4911305"/>
            <a:ext cx="685800" cy="685800"/>
          </a:xfrm>
          <a:prstGeom prst="roundRect">
            <a:avLst/>
          </a:prstGeom>
          <a:ln w="6350">
            <a:solidFill>
              <a:schemeClr val="bg1">
                <a:lumMod val="95000"/>
              </a:schemeClr>
            </a:solidFill>
          </a:ln>
          <a:effectLst>
            <a:outerShdw blurRad="127000" dist="127000" dir="2700000" algn="tl" rotWithShape="0">
              <a:prstClr val="black">
                <a:alpha val="20000"/>
              </a:prstClr>
            </a:outerShdw>
          </a:effectLst>
        </p:spPr>
      </p:pic>
      <p:pic>
        <p:nvPicPr>
          <p:cNvPr id="20" name="Picture 19">
            <a:extLst>
              <a:ext uri="{FF2B5EF4-FFF2-40B4-BE49-F238E27FC236}">
                <a16:creationId xmlns:a16="http://schemas.microsoft.com/office/drawing/2014/main" id="{25B2B810-3E3E-E7D7-DA51-C126016F3A84}"/>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p:blipFill>
        <p:spPr>
          <a:xfrm>
            <a:off x="4838947" y="4911305"/>
            <a:ext cx="685800" cy="685800"/>
          </a:xfrm>
          <a:prstGeom prst="roundRect">
            <a:avLst/>
          </a:prstGeom>
          <a:ln w="6350">
            <a:solidFill>
              <a:schemeClr val="bg1">
                <a:lumMod val="95000"/>
              </a:schemeClr>
            </a:solidFill>
          </a:ln>
          <a:effectLst>
            <a:outerShdw blurRad="127000" dist="127000" dir="2700000" algn="tl" rotWithShape="0">
              <a:prstClr val="black">
                <a:alpha val="20000"/>
              </a:prstClr>
            </a:outerShdw>
          </a:effectLst>
        </p:spPr>
      </p:pic>
      <p:pic>
        <p:nvPicPr>
          <p:cNvPr id="21" name="Picture 20">
            <a:extLst>
              <a:ext uri="{FF2B5EF4-FFF2-40B4-BE49-F238E27FC236}">
                <a16:creationId xmlns:a16="http://schemas.microsoft.com/office/drawing/2014/main" id="{998945E9-3B27-A307-6A36-28908133FFB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912251" y="4911305"/>
            <a:ext cx="685800" cy="685800"/>
          </a:xfrm>
          <a:prstGeom prst="roundRect">
            <a:avLst/>
          </a:prstGeom>
          <a:ln w="6350">
            <a:solidFill>
              <a:schemeClr val="bg1">
                <a:lumMod val="95000"/>
              </a:schemeClr>
            </a:solidFill>
          </a:ln>
          <a:effectLst>
            <a:outerShdw blurRad="127000" dist="127000" dir="2700000" algn="tl" rotWithShape="0">
              <a:prstClr val="black">
                <a:alpha val="20000"/>
              </a:prstClr>
            </a:outerShdw>
          </a:effectLst>
        </p:spPr>
      </p:pic>
      <p:sp>
        <p:nvSpPr>
          <p:cNvPr id="49" name="Rounded Rectangle 56">
            <a:extLst>
              <a:ext uri="{FF2B5EF4-FFF2-40B4-BE49-F238E27FC236}">
                <a16:creationId xmlns:a16="http://schemas.microsoft.com/office/drawing/2014/main" id="{9A4AA37F-859C-3101-5D75-EB6AC7A8072B}"/>
              </a:ext>
            </a:extLst>
          </p:cNvPr>
          <p:cNvSpPr/>
          <p:nvPr/>
        </p:nvSpPr>
        <p:spPr bwMode="auto">
          <a:xfrm>
            <a:off x="6006247" y="1201223"/>
            <a:ext cx="5949192" cy="1224454"/>
          </a:xfrm>
          <a:prstGeom prst="roundRect">
            <a:avLst>
              <a:gd name="adj" fmla="val 6488"/>
            </a:avLst>
          </a:prstGeom>
          <a:solidFill>
            <a:schemeClr val="bg1"/>
          </a:solidFill>
          <a:ln>
            <a:solidFill>
              <a:schemeClr val="bg2"/>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0" name="TextBox 49">
            <a:extLst>
              <a:ext uri="{FF2B5EF4-FFF2-40B4-BE49-F238E27FC236}">
                <a16:creationId xmlns:a16="http://schemas.microsoft.com/office/drawing/2014/main" id="{E4EA57A8-CB77-334E-9791-1318FCF14884}"/>
              </a:ext>
            </a:extLst>
          </p:cNvPr>
          <p:cNvSpPr txBox="1">
            <a:spLocks/>
          </p:cNvSpPr>
          <p:nvPr/>
        </p:nvSpPr>
        <p:spPr>
          <a:xfrm>
            <a:off x="6246396" y="1294362"/>
            <a:ext cx="5428409" cy="215444"/>
          </a:xfrm>
          <a:prstGeom prst="rect">
            <a:avLst/>
          </a:prstGeom>
          <a:noFill/>
        </p:spPr>
        <p:txBody>
          <a:bodyPr wrap="square" lIns="0" tIns="0" rIns="0" bIns="0">
            <a:spAutoFit/>
          </a:body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1400" b="0" i="0" u="none" strike="noStrike" kern="1200" cap="none" spc="0" normalizeH="0" baseline="0" noProof="0">
                <a:ln>
                  <a:noFill/>
                </a:ln>
                <a:gradFill>
                  <a:gsLst>
                    <a:gs pos="35000">
                      <a:srgbClr val="0078D4"/>
                    </a:gs>
                    <a:gs pos="0">
                      <a:srgbClr val="C03BC4"/>
                    </a:gs>
                  </a:gsLst>
                  <a:path path="circle">
                    <a:fillToRect l="100000" t="100000"/>
                  </a:path>
                </a:gradFill>
                <a:effectLst/>
                <a:uLnTx/>
                <a:uFillTx/>
                <a:latin typeface="Segoe UI Semibold"/>
                <a:ea typeface="+mn-ea"/>
                <a:cs typeface="Segoe UI Semibold" panose="020B0702040204020203" pitchFamily="34" charset="0"/>
              </a:rPr>
              <a:t>Transform sales processes</a:t>
            </a:r>
          </a:p>
        </p:txBody>
      </p:sp>
      <p:sp>
        <p:nvSpPr>
          <p:cNvPr id="51" name="Text Placeholder 10">
            <a:extLst>
              <a:ext uri="{FF2B5EF4-FFF2-40B4-BE49-F238E27FC236}">
                <a16:creationId xmlns:a16="http://schemas.microsoft.com/office/drawing/2014/main" id="{4C84F3BB-E55D-4F8F-B853-8E1C854A8CC3}"/>
              </a:ext>
            </a:extLst>
          </p:cNvPr>
          <p:cNvSpPr txBox="1">
            <a:spLocks/>
          </p:cNvSpPr>
          <p:nvPr/>
        </p:nvSpPr>
        <p:spPr>
          <a:xfrm>
            <a:off x="6270414" y="1991633"/>
            <a:ext cx="1064991" cy="15388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Semilight" panose="020B0402040204020203" pitchFamily="34" charset="0"/>
              </a:rPr>
              <a:t>Lead generation</a:t>
            </a:r>
          </a:p>
        </p:txBody>
      </p:sp>
      <p:sp>
        <p:nvSpPr>
          <p:cNvPr id="52" name="Text Placeholder 10">
            <a:extLst>
              <a:ext uri="{FF2B5EF4-FFF2-40B4-BE49-F238E27FC236}">
                <a16:creationId xmlns:a16="http://schemas.microsoft.com/office/drawing/2014/main" id="{292EA59C-CE43-5B2E-1934-180DE03FC705}"/>
              </a:ext>
            </a:extLst>
          </p:cNvPr>
          <p:cNvSpPr txBox="1">
            <a:spLocks/>
          </p:cNvSpPr>
          <p:nvPr/>
        </p:nvSpPr>
        <p:spPr>
          <a:xfrm>
            <a:off x="8494119" y="1991633"/>
            <a:ext cx="759070"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Semilight" panose="020B0402040204020203" pitchFamily="34" charset="0"/>
              </a:rPr>
              <a:t>Negotiation &amp; closing</a:t>
            </a:r>
          </a:p>
        </p:txBody>
      </p:sp>
      <p:sp>
        <p:nvSpPr>
          <p:cNvPr id="53" name="Text Placeholder 10">
            <a:extLst>
              <a:ext uri="{FF2B5EF4-FFF2-40B4-BE49-F238E27FC236}">
                <a16:creationId xmlns:a16="http://schemas.microsoft.com/office/drawing/2014/main" id="{B3973FD7-C6AE-DF84-88D5-CADBEE845120}"/>
              </a:ext>
            </a:extLst>
          </p:cNvPr>
          <p:cNvSpPr txBox="1">
            <a:spLocks/>
          </p:cNvSpPr>
          <p:nvPr/>
        </p:nvSpPr>
        <p:spPr>
          <a:xfrm>
            <a:off x="9375873" y="1991633"/>
            <a:ext cx="1130703"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Semilight" panose="020B0402040204020203" pitchFamily="34" charset="0"/>
              </a:rPr>
              <a:t>Post-sale follow-up &amp; upsell</a:t>
            </a:r>
          </a:p>
        </p:txBody>
      </p:sp>
      <p:sp>
        <p:nvSpPr>
          <p:cNvPr id="59" name="Text Placeholder 10">
            <a:extLst>
              <a:ext uri="{FF2B5EF4-FFF2-40B4-BE49-F238E27FC236}">
                <a16:creationId xmlns:a16="http://schemas.microsoft.com/office/drawing/2014/main" id="{6C577D26-69DD-C79C-8186-FE73DD026E95}"/>
              </a:ext>
            </a:extLst>
          </p:cNvPr>
          <p:cNvSpPr txBox="1">
            <a:spLocks/>
          </p:cNvSpPr>
          <p:nvPr/>
        </p:nvSpPr>
        <p:spPr>
          <a:xfrm>
            <a:off x="10629270" y="1991633"/>
            <a:ext cx="831550"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Semilight" panose="020B0402040204020203" pitchFamily="34" charset="0"/>
              </a:rPr>
              <a:t>Sales analysis &amp; forecasting</a:t>
            </a:r>
          </a:p>
        </p:txBody>
      </p:sp>
      <p:grpSp>
        <p:nvGrpSpPr>
          <p:cNvPr id="67" name="Graphic 61" descr="Users outline">
            <a:extLst>
              <a:ext uri="{FF2B5EF4-FFF2-40B4-BE49-F238E27FC236}">
                <a16:creationId xmlns:a16="http://schemas.microsoft.com/office/drawing/2014/main" id="{999D23AA-5B76-FB2E-0724-5E86814FBFE1}"/>
              </a:ext>
            </a:extLst>
          </p:cNvPr>
          <p:cNvGrpSpPr>
            <a:grpSpLocks noChangeAspect="1"/>
          </p:cNvGrpSpPr>
          <p:nvPr/>
        </p:nvGrpSpPr>
        <p:grpSpPr>
          <a:xfrm>
            <a:off x="6575598" y="1647565"/>
            <a:ext cx="451813" cy="274308"/>
            <a:chOff x="5696026" y="3181397"/>
            <a:chExt cx="800034" cy="485728"/>
          </a:xfrm>
          <a:solidFill>
            <a:srgbClr val="000000"/>
          </a:solidFill>
        </p:grpSpPr>
        <p:sp>
          <p:nvSpPr>
            <p:cNvPr id="68" name="Freeform: Shape 67">
              <a:extLst>
                <a:ext uri="{FF2B5EF4-FFF2-40B4-BE49-F238E27FC236}">
                  <a16:creationId xmlns:a16="http://schemas.microsoft.com/office/drawing/2014/main" id="{0D78241A-1923-02EB-FCD7-035EC4905643}"/>
                </a:ext>
              </a:extLst>
            </p:cNvPr>
            <p:cNvSpPr/>
            <p:nvPr/>
          </p:nvSpPr>
          <p:spPr>
            <a:xfrm>
              <a:off x="5781675" y="3181397"/>
              <a:ext cx="171450" cy="171450"/>
            </a:xfrm>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02 h 171450"/>
                <a:gd name="connsiteX6" fmla="*/ 152400 w 171450"/>
                <a:gd name="connsiteY6" fmla="*/ 85677 h 171450"/>
                <a:gd name="connsiteX7" fmla="*/ 85725 w 171450"/>
                <a:gd name="connsiteY7" fmla="*/ 152352 h 171450"/>
                <a:gd name="connsiteX8" fmla="*/ 19050 w 171450"/>
                <a:gd name="connsiteY8" fmla="*/ 85677 h 171450"/>
                <a:gd name="connsiteX9" fmla="*/ 85725 w 171450"/>
                <a:gd name="connsiteY9" fmla="*/ 1900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133070" y="171450"/>
                    <a:pt x="171450" y="133070"/>
                    <a:pt x="171450" y="85725"/>
                  </a:cubicBezTo>
                  <a:cubicBezTo>
                    <a:pt x="171450" y="38380"/>
                    <a:pt x="133070" y="0"/>
                    <a:pt x="85725" y="0"/>
                  </a:cubicBezTo>
                  <a:cubicBezTo>
                    <a:pt x="38380" y="0"/>
                    <a:pt x="0" y="38380"/>
                    <a:pt x="0" y="85725"/>
                  </a:cubicBezTo>
                  <a:cubicBezTo>
                    <a:pt x="0" y="133070"/>
                    <a:pt x="38380" y="171450"/>
                    <a:pt x="85725" y="171450"/>
                  </a:cubicBezTo>
                  <a:close/>
                  <a:moveTo>
                    <a:pt x="85725" y="19002"/>
                  </a:moveTo>
                  <a:cubicBezTo>
                    <a:pt x="122549" y="19002"/>
                    <a:pt x="152400" y="48854"/>
                    <a:pt x="152400" y="85677"/>
                  </a:cubicBezTo>
                  <a:cubicBezTo>
                    <a:pt x="152400" y="122501"/>
                    <a:pt x="122549" y="152352"/>
                    <a:pt x="85725" y="152352"/>
                  </a:cubicBezTo>
                  <a:cubicBezTo>
                    <a:pt x="48901" y="152352"/>
                    <a:pt x="19050" y="122501"/>
                    <a:pt x="19050" y="85677"/>
                  </a:cubicBezTo>
                  <a:cubicBezTo>
                    <a:pt x="19098" y="48874"/>
                    <a:pt x="48921" y="19050"/>
                    <a:pt x="85725" y="19002"/>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69" name="Freeform: Shape 68">
              <a:extLst>
                <a:ext uri="{FF2B5EF4-FFF2-40B4-BE49-F238E27FC236}">
                  <a16:creationId xmlns:a16="http://schemas.microsoft.com/office/drawing/2014/main" id="{B9446CF0-78EE-095E-DAC7-AB63E8556E91}"/>
                </a:ext>
              </a:extLst>
            </p:cNvPr>
            <p:cNvSpPr/>
            <p:nvPr/>
          </p:nvSpPr>
          <p:spPr>
            <a:xfrm>
              <a:off x="6238875" y="3181397"/>
              <a:ext cx="171450" cy="171450"/>
            </a:xfrm>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02 h 171450"/>
                <a:gd name="connsiteX6" fmla="*/ 152400 w 171450"/>
                <a:gd name="connsiteY6" fmla="*/ 85677 h 171450"/>
                <a:gd name="connsiteX7" fmla="*/ 85725 w 171450"/>
                <a:gd name="connsiteY7" fmla="*/ 152352 h 171450"/>
                <a:gd name="connsiteX8" fmla="*/ 19050 w 171450"/>
                <a:gd name="connsiteY8" fmla="*/ 85677 h 171450"/>
                <a:gd name="connsiteX9" fmla="*/ 85725 w 171450"/>
                <a:gd name="connsiteY9" fmla="*/ 1900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133070" y="171450"/>
                    <a:pt x="171450" y="133070"/>
                    <a:pt x="171450" y="85725"/>
                  </a:cubicBezTo>
                  <a:cubicBezTo>
                    <a:pt x="171450" y="38380"/>
                    <a:pt x="133070" y="0"/>
                    <a:pt x="85725" y="0"/>
                  </a:cubicBezTo>
                  <a:cubicBezTo>
                    <a:pt x="38380" y="0"/>
                    <a:pt x="0" y="38380"/>
                    <a:pt x="0" y="85725"/>
                  </a:cubicBezTo>
                  <a:cubicBezTo>
                    <a:pt x="0" y="133070"/>
                    <a:pt x="38380" y="171450"/>
                    <a:pt x="85725" y="171450"/>
                  </a:cubicBezTo>
                  <a:close/>
                  <a:moveTo>
                    <a:pt x="85725" y="19002"/>
                  </a:moveTo>
                  <a:cubicBezTo>
                    <a:pt x="122549" y="19002"/>
                    <a:pt x="152400" y="48854"/>
                    <a:pt x="152400" y="85677"/>
                  </a:cubicBezTo>
                  <a:cubicBezTo>
                    <a:pt x="152400" y="122501"/>
                    <a:pt x="122549" y="152352"/>
                    <a:pt x="85725" y="152352"/>
                  </a:cubicBezTo>
                  <a:cubicBezTo>
                    <a:pt x="48901" y="152352"/>
                    <a:pt x="19050" y="122501"/>
                    <a:pt x="19050" y="85677"/>
                  </a:cubicBezTo>
                  <a:cubicBezTo>
                    <a:pt x="19098" y="48874"/>
                    <a:pt x="48921" y="19050"/>
                    <a:pt x="85725" y="19002"/>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70" name="Freeform: Shape 69">
              <a:extLst>
                <a:ext uri="{FF2B5EF4-FFF2-40B4-BE49-F238E27FC236}">
                  <a16:creationId xmlns:a16="http://schemas.microsoft.com/office/drawing/2014/main" id="{83B039BF-D17C-9B8C-1A07-05C2AF96A2DB}"/>
                </a:ext>
              </a:extLst>
            </p:cNvPr>
            <p:cNvSpPr/>
            <p:nvPr/>
          </p:nvSpPr>
          <p:spPr>
            <a:xfrm>
              <a:off x="6206975" y="3373659"/>
              <a:ext cx="289085" cy="161925"/>
            </a:xfrm>
            <a:custGeom>
              <a:avLst/>
              <a:gdLst>
                <a:gd name="connsiteX0" fmla="*/ 269072 w 289085"/>
                <a:gd name="connsiteY0" fmla="*/ 50473 h 161925"/>
                <a:gd name="connsiteX1" fmla="*/ 186709 w 289085"/>
                <a:gd name="connsiteY1" fmla="*/ 11125 h 161925"/>
                <a:gd name="connsiteX2" fmla="*/ 117624 w 289085"/>
                <a:gd name="connsiteY2" fmla="*/ 0 h 161925"/>
                <a:gd name="connsiteX3" fmla="*/ 48749 w 289085"/>
                <a:gd name="connsiteY3" fmla="*/ 11078 h 161925"/>
                <a:gd name="connsiteX4" fmla="*/ 3124 w 289085"/>
                <a:gd name="connsiteY4" fmla="*/ 28461 h 161925"/>
                <a:gd name="connsiteX5" fmla="*/ 0 w 289085"/>
                <a:gd name="connsiteY5" fmla="*/ 51702 h 161925"/>
                <a:gd name="connsiteX6" fmla="*/ 54083 w 289085"/>
                <a:gd name="connsiteY6" fmla="*/ 29356 h 161925"/>
                <a:gd name="connsiteX7" fmla="*/ 117624 w 289085"/>
                <a:gd name="connsiteY7" fmla="*/ 19050 h 161925"/>
                <a:gd name="connsiteX8" fmla="*/ 181861 w 289085"/>
                <a:gd name="connsiteY8" fmla="*/ 29528 h 161925"/>
                <a:gd name="connsiteX9" fmla="*/ 257223 w 289085"/>
                <a:gd name="connsiteY9" fmla="*/ 65389 h 161925"/>
                <a:gd name="connsiteX10" fmla="*/ 258042 w 289085"/>
                <a:gd name="connsiteY10" fmla="*/ 65999 h 161925"/>
                <a:gd name="connsiteX11" fmla="*/ 270024 w 289085"/>
                <a:gd name="connsiteY11" fmla="*/ 90488 h 161925"/>
                <a:gd name="connsiteX12" fmla="*/ 270024 w 289085"/>
                <a:gd name="connsiteY12" fmla="*/ 161925 h 161925"/>
                <a:gd name="connsiteX13" fmla="*/ 289074 w 289085"/>
                <a:gd name="connsiteY13" fmla="*/ 161925 h 161925"/>
                <a:gd name="connsiteX14" fmla="*/ 289074 w 289085"/>
                <a:gd name="connsiteY14" fmla="*/ 90488 h 161925"/>
                <a:gd name="connsiteX15" fmla="*/ 269072 w 289085"/>
                <a:gd name="connsiteY15" fmla="*/ 5047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085" h="161925">
                  <a:moveTo>
                    <a:pt x="269072" y="50473"/>
                  </a:moveTo>
                  <a:cubicBezTo>
                    <a:pt x="244794" y="31541"/>
                    <a:pt x="216691" y="18115"/>
                    <a:pt x="186709" y="11125"/>
                  </a:cubicBezTo>
                  <a:cubicBezTo>
                    <a:pt x="164264" y="4422"/>
                    <a:pt x="141039" y="682"/>
                    <a:pt x="117624" y="0"/>
                  </a:cubicBezTo>
                  <a:cubicBezTo>
                    <a:pt x="94224" y="24"/>
                    <a:pt x="70976" y="3763"/>
                    <a:pt x="48749" y="11078"/>
                  </a:cubicBezTo>
                  <a:cubicBezTo>
                    <a:pt x="32945" y="15169"/>
                    <a:pt x="17644" y="20999"/>
                    <a:pt x="3124" y="28461"/>
                  </a:cubicBezTo>
                  <a:cubicBezTo>
                    <a:pt x="2891" y="36295"/>
                    <a:pt x="1844" y="44084"/>
                    <a:pt x="0" y="51702"/>
                  </a:cubicBezTo>
                  <a:cubicBezTo>
                    <a:pt x="16938" y="41851"/>
                    <a:pt x="35131" y="34335"/>
                    <a:pt x="54083" y="29356"/>
                  </a:cubicBezTo>
                  <a:cubicBezTo>
                    <a:pt x="74593" y="22617"/>
                    <a:pt x="96035" y="19140"/>
                    <a:pt x="117624" y="19050"/>
                  </a:cubicBezTo>
                  <a:cubicBezTo>
                    <a:pt x="139399" y="19752"/>
                    <a:pt x="160992" y="23273"/>
                    <a:pt x="181861" y="29528"/>
                  </a:cubicBezTo>
                  <a:cubicBezTo>
                    <a:pt x="209299" y="35836"/>
                    <a:pt x="235021" y="48077"/>
                    <a:pt x="257223" y="65389"/>
                  </a:cubicBezTo>
                  <a:lnTo>
                    <a:pt x="258042" y="65999"/>
                  </a:lnTo>
                  <a:cubicBezTo>
                    <a:pt x="265876" y="71647"/>
                    <a:pt x="270372" y="80836"/>
                    <a:pt x="270024" y="90488"/>
                  </a:cubicBezTo>
                  <a:lnTo>
                    <a:pt x="270024" y="161925"/>
                  </a:lnTo>
                  <a:lnTo>
                    <a:pt x="289074" y="161925"/>
                  </a:lnTo>
                  <a:lnTo>
                    <a:pt x="289074" y="90488"/>
                  </a:lnTo>
                  <a:cubicBezTo>
                    <a:pt x="289422" y="74665"/>
                    <a:pt x="281936" y="59690"/>
                    <a:pt x="269072" y="50473"/>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71" name="Freeform: Shape 70">
              <a:extLst>
                <a:ext uri="{FF2B5EF4-FFF2-40B4-BE49-F238E27FC236}">
                  <a16:creationId xmlns:a16="http://schemas.microsoft.com/office/drawing/2014/main" id="{30A29B6C-C2C2-D50E-5A9B-30B48FF03910}"/>
                </a:ext>
              </a:extLst>
            </p:cNvPr>
            <p:cNvSpPr/>
            <p:nvPr/>
          </p:nvSpPr>
          <p:spPr>
            <a:xfrm>
              <a:off x="5696026" y="3373659"/>
              <a:ext cx="288597" cy="161925"/>
            </a:xfrm>
            <a:custGeom>
              <a:avLst/>
              <a:gdLst>
                <a:gd name="connsiteX0" fmla="*/ 288598 w 288597"/>
                <a:gd name="connsiteY0" fmla="*/ 50225 h 161925"/>
                <a:gd name="connsiteX1" fmla="*/ 285740 w 288597"/>
                <a:gd name="connsiteY1" fmla="*/ 27289 h 161925"/>
                <a:gd name="connsiteX2" fmla="*/ 240440 w 288597"/>
                <a:gd name="connsiteY2" fmla="*/ 11097 h 161925"/>
                <a:gd name="connsiteX3" fmla="*/ 171374 w 288597"/>
                <a:gd name="connsiteY3" fmla="*/ 0 h 161925"/>
                <a:gd name="connsiteX4" fmla="*/ 102499 w 288597"/>
                <a:gd name="connsiteY4" fmla="*/ 11078 h 161925"/>
                <a:gd name="connsiteX5" fmla="*/ 19564 w 288597"/>
                <a:gd name="connsiteY5" fmla="*/ 50787 h 161925"/>
                <a:gd name="connsiteX6" fmla="*/ 0 w 288597"/>
                <a:gd name="connsiteY6" fmla="*/ 90488 h 161925"/>
                <a:gd name="connsiteX7" fmla="*/ 0 w 288597"/>
                <a:gd name="connsiteY7" fmla="*/ 161925 h 161925"/>
                <a:gd name="connsiteX8" fmla="*/ 19050 w 288597"/>
                <a:gd name="connsiteY8" fmla="*/ 161925 h 161925"/>
                <a:gd name="connsiteX9" fmla="*/ 19050 w 288597"/>
                <a:gd name="connsiteY9" fmla="*/ 90488 h 161925"/>
                <a:gd name="connsiteX10" fmla="*/ 31128 w 288597"/>
                <a:gd name="connsiteY10" fmla="*/ 65932 h 161925"/>
                <a:gd name="connsiteX11" fmla="*/ 107871 w 288597"/>
                <a:gd name="connsiteY11" fmla="*/ 29356 h 161925"/>
                <a:gd name="connsiteX12" fmla="*/ 171374 w 288597"/>
                <a:gd name="connsiteY12" fmla="*/ 19050 h 161925"/>
                <a:gd name="connsiteX13" fmla="*/ 235610 w 288597"/>
                <a:gd name="connsiteY13" fmla="*/ 29528 h 161925"/>
                <a:gd name="connsiteX14" fmla="*/ 288598 w 288597"/>
                <a:gd name="connsiteY14" fmla="*/ 502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597" h="161925">
                  <a:moveTo>
                    <a:pt x="288598" y="50225"/>
                  </a:moveTo>
                  <a:cubicBezTo>
                    <a:pt x="286864" y="42698"/>
                    <a:pt x="285906" y="35012"/>
                    <a:pt x="285740" y="27289"/>
                  </a:cubicBezTo>
                  <a:cubicBezTo>
                    <a:pt x="271205" y="20426"/>
                    <a:pt x="256032" y="15003"/>
                    <a:pt x="240440" y="11097"/>
                  </a:cubicBezTo>
                  <a:cubicBezTo>
                    <a:pt x="218000" y="4405"/>
                    <a:pt x="194781" y="674"/>
                    <a:pt x="171374" y="0"/>
                  </a:cubicBezTo>
                  <a:cubicBezTo>
                    <a:pt x="147974" y="24"/>
                    <a:pt x="124726" y="3763"/>
                    <a:pt x="102499" y="11078"/>
                  </a:cubicBezTo>
                  <a:cubicBezTo>
                    <a:pt x="72686" y="19206"/>
                    <a:pt x="44588" y="32659"/>
                    <a:pt x="19564" y="50787"/>
                  </a:cubicBezTo>
                  <a:cubicBezTo>
                    <a:pt x="7241" y="60272"/>
                    <a:pt x="15" y="74937"/>
                    <a:pt x="0" y="90488"/>
                  </a:cubicBezTo>
                  <a:lnTo>
                    <a:pt x="0" y="161925"/>
                  </a:lnTo>
                  <a:lnTo>
                    <a:pt x="19050" y="161925"/>
                  </a:lnTo>
                  <a:lnTo>
                    <a:pt x="19050" y="90488"/>
                  </a:lnTo>
                  <a:cubicBezTo>
                    <a:pt x="19068" y="80877"/>
                    <a:pt x="23526" y="71813"/>
                    <a:pt x="31128" y="65932"/>
                  </a:cubicBezTo>
                  <a:cubicBezTo>
                    <a:pt x="54306" y="49233"/>
                    <a:pt x="80301" y="36843"/>
                    <a:pt x="107871" y="29356"/>
                  </a:cubicBezTo>
                  <a:cubicBezTo>
                    <a:pt x="128369" y="22621"/>
                    <a:pt x="149798" y="19143"/>
                    <a:pt x="171374" y="19050"/>
                  </a:cubicBezTo>
                  <a:cubicBezTo>
                    <a:pt x="193149" y="19752"/>
                    <a:pt x="214741" y="23274"/>
                    <a:pt x="235610" y="29528"/>
                  </a:cubicBezTo>
                  <a:cubicBezTo>
                    <a:pt x="254108" y="34061"/>
                    <a:pt x="271924" y="41021"/>
                    <a:pt x="288598" y="50225"/>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72" name="Freeform: Shape 71">
              <a:extLst>
                <a:ext uri="{FF2B5EF4-FFF2-40B4-BE49-F238E27FC236}">
                  <a16:creationId xmlns:a16="http://schemas.microsoft.com/office/drawing/2014/main" id="{649209A5-DB9E-51EB-9930-26132A58ED20}"/>
                </a:ext>
              </a:extLst>
            </p:cNvPr>
            <p:cNvSpPr/>
            <p:nvPr/>
          </p:nvSpPr>
          <p:spPr>
            <a:xfrm>
              <a:off x="5924550" y="3505200"/>
              <a:ext cx="342911" cy="161925"/>
            </a:xfrm>
            <a:custGeom>
              <a:avLst/>
              <a:gdLst>
                <a:gd name="connsiteX0" fmla="*/ 322898 w 342911"/>
                <a:gd name="connsiteY0" fmla="*/ 50482 h 161925"/>
                <a:gd name="connsiteX1" fmla="*/ 240535 w 342911"/>
                <a:gd name="connsiteY1" fmla="*/ 11135 h 161925"/>
                <a:gd name="connsiteX2" fmla="*/ 171450 w 342911"/>
                <a:gd name="connsiteY2" fmla="*/ 0 h 161925"/>
                <a:gd name="connsiteX3" fmla="*/ 102594 w 342911"/>
                <a:gd name="connsiteY3" fmla="*/ 11078 h 161925"/>
                <a:gd name="connsiteX4" fmla="*/ 19660 w 342911"/>
                <a:gd name="connsiteY4" fmla="*/ 50787 h 161925"/>
                <a:gd name="connsiteX5" fmla="*/ 0 w 342911"/>
                <a:gd name="connsiteY5" fmla="*/ 90488 h 161925"/>
                <a:gd name="connsiteX6" fmla="*/ 0 w 342911"/>
                <a:gd name="connsiteY6" fmla="*/ 161925 h 161925"/>
                <a:gd name="connsiteX7" fmla="*/ 19050 w 342911"/>
                <a:gd name="connsiteY7" fmla="*/ 161925 h 161925"/>
                <a:gd name="connsiteX8" fmla="*/ 19050 w 342911"/>
                <a:gd name="connsiteY8" fmla="*/ 90488 h 161925"/>
                <a:gd name="connsiteX9" fmla="*/ 31137 w 342911"/>
                <a:gd name="connsiteY9" fmla="*/ 65932 h 161925"/>
                <a:gd name="connsiteX10" fmla="*/ 107871 w 342911"/>
                <a:gd name="connsiteY10" fmla="*/ 29356 h 161925"/>
                <a:gd name="connsiteX11" fmla="*/ 171450 w 342911"/>
                <a:gd name="connsiteY11" fmla="*/ 19050 h 161925"/>
                <a:gd name="connsiteX12" fmla="*/ 235696 w 342911"/>
                <a:gd name="connsiteY12" fmla="*/ 29527 h 161925"/>
                <a:gd name="connsiteX13" fmla="*/ 311048 w 342911"/>
                <a:gd name="connsiteY13" fmla="*/ 65380 h 161925"/>
                <a:gd name="connsiteX14" fmla="*/ 311868 w 342911"/>
                <a:gd name="connsiteY14" fmla="*/ 65989 h 161925"/>
                <a:gd name="connsiteX15" fmla="*/ 323850 w 342911"/>
                <a:gd name="connsiteY15" fmla="*/ 90488 h 161925"/>
                <a:gd name="connsiteX16" fmla="*/ 323850 w 342911"/>
                <a:gd name="connsiteY16" fmla="*/ 161925 h 161925"/>
                <a:gd name="connsiteX17" fmla="*/ 342900 w 342911"/>
                <a:gd name="connsiteY17" fmla="*/ 161925 h 161925"/>
                <a:gd name="connsiteX18" fmla="*/ 342900 w 342911"/>
                <a:gd name="connsiteY18" fmla="*/ 90488 h 161925"/>
                <a:gd name="connsiteX19" fmla="*/ 322898 w 342911"/>
                <a:gd name="connsiteY19" fmla="*/ 5048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2911" h="161925">
                  <a:moveTo>
                    <a:pt x="322898" y="50482"/>
                  </a:moveTo>
                  <a:cubicBezTo>
                    <a:pt x="298622" y="31548"/>
                    <a:pt x="270518" y="18121"/>
                    <a:pt x="240535" y="11135"/>
                  </a:cubicBezTo>
                  <a:cubicBezTo>
                    <a:pt x="218089" y="4433"/>
                    <a:pt x="194864" y="691"/>
                    <a:pt x="171450" y="0"/>
                  </a:cubicBezTo>
                  <a:cubicBezTo>
                    <a:pt x="148057" y="23"/>
                    <a:pt x="124815" y="3762"/>
                    <a:pt x="102594" y="11078"/>
                  </a:cubicBezTo>
                  <a:cubicBezTo>
                    <a:pt x="72779" y="19201"/>
                    <a:pt x="44681" y="32654"/>
                    <a:pt x="19660" y="50787"/>
                  </a:cubicBezTo>
                  <a:cubicBezTo>
                    <a:pt x="7297" y="60250"/>
                    <a:pt x="33" y="74919"/>
                    <a:pt x="0" y="90488"/>
                  </a:cubicBezTo>
                  <a:lnTo>
                    <a:pt x="0" y="161925"/>
                  </a:lnTo>
                  <a:lnTo>
                    <a:pt x="19050" y="161925"/>
                  </a:lnTo>
                  <a:lnTo>
                    <a:pt x="19050" y="90488"/>
                  </a:lnTo>
                  <a:cubicBezTo>
                    <a:pt x="19067" y="80874"/>
                    <a:pt x="23530" y="71809"/>
                    <a:pt x="31137" y="65932"/>
                  </a:cubicBezTo>
                  <a:cubicBezTo>
                    <a:pt x="54310" y="49229"/>
                    <a:pt x="80303" y="36839"/>
                    <a:pt x="107871" y="29356"/>
                  </a:cubicBezTo>
                  <a:cubicBezTo>
                    <a:pt x="128393" y="22613"/>
                    <a:pt x="149848" y="19136"/>
                    <a:pt x="171450" y="19050"/>
                  </a:cubicBezTo>
                  <a:cubicBezTo>
                    <a:pt x="193229" y="19748"/>
                    <a:pt x="214824" y="23270"/>
                    <a:pt x="235696" y="29527"/>
                  </a:cubicBezTo>
                  <a:cubicBezTo>
                    <a:pt x="263132" y="35827"/>
                    <a:pt x="288853" y="48065"/>
                    <a:pt x="311048" y="65380"/>
                  </a:cubicBezTo>
                  <a:lnTo>
                    <a:pt x="311868" y="65989"/>
                  </a:lnTo>
                  <a:cubicBezTo>
                    <a:pt x="319704" y="71641"/>
                    <a:pt x="324199" y="80833"/>
                    <a:pt x="323850" y="90488"/>
                  </a:cubicBezTo>
                  <a:lnTo>
                    <a:pt x="323850" y="161925"/>
                  </a:lnTo>
                  <a:lnTo>
                    <a:pt x="342900" y="161925"/>
                  </a:lnTo>
                  <a:lnTo>
                    <a:pt x="342900" y="90488"/>
                  </a:lnTo>
                  <a:cubicBezTo>
                    <a:pt x="343245" y="74668"/>
                    <a:pt x="335760" y="59698"/>
                    <a:pt x="322898" y="50482"/>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73" name="Freeform: Shape 72">
              <a:extLst>
                <a:ext uri="{FF2B5EF4-FFF2-40B4-BE49-F238E27FC236}">
                  <a16:creationId xmlns:a16="http://schemas.microsoft.com/office/drawing/2014/main" id="{341F4C97-C688-05BD-2AA4-8E6C0EF73BAD}"/>
                </a:ext>
              </a:extLst>
            </p:cNvPr>
            <p:cNvSpPr/>
            <p:nvPr/>
          </p:nvSpPr>
          <p:spPr>
            <a:xfrm>
              <a:off x="6010275" y="3312937"/>
              <a:ext cx="171450" cy="171450"/>
            </a:xfrm>
            <a:custGeom>
              <a:avLst/>
              <a:gdLst>
                <a:gd name="connsiteX0" fmla="*/ 85725 w 171450"/>
                <a:gd name="connsiteY0" fmla="*/ 171450 h 171450"/>
                <a:gd name="connsiteX1" fmla="*/ 171450 w 171450"/>
                <a:gd name="connsiteY1" fmla="*/ 85725 h 171450"/>
                <a:gd name="connsiteX2" fmla="*/ 85725 w 171450"/>
                <a:gd name="connsiteY2" fmla="*/ 0 h 171450"/>
                <a:gd name="connsiteX3" fmla="*/ 0 w 171450"/>
                <a:gd name="connsiteY3" fmla="*/ 85725 h 171450"/>
                <a:gd name="connsiteX4" fmla="*/ 85725 w 171450"/>
                <a:gd name="connsiteY4" fmla="*/ 171450 h 171450"/>
                <a:gd name="connsiteX5" fmla="*/ 85725 w 171450"/>
                <a:gd name="connsiteY5" fmla="*/ 19050 h 171450"/>
                <a:gd name="connsiteX6" fmla="*/ 152400 w 171450"/>
                <a:gd name="connsiteY6" fmla="*/ 85725 h 171450"/>
                <a:gd name="connsiteX7" fmla="*/ 85725 w 171450"/>
                <a:gd name="connsiteY7" fmla="*/ 152400 h 171450"/>
                <a:gd name="connsiteX8" fmla="*/ 19050 w 171450"/>
                <a:gd name="connsiteY8" fmla="*/ 85725 h 171450"/>
                <a:gd name="connsiteX9" fmla="*/ 85725 w 171450"/>
                <a:gd name="connsiteY9" fmla="*/ 1900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133070" y="171450"/>
                    <a:pt x="171450" y="133070"/>
                    <a:pt x="171450" y="85725"/>
                  </a:cubicBezTo>
                  <a:cubicBezTo>
                    <a:pt x="171450" y="38380"/>
                    <a:pt x="133070" y="0"/>
                    <a:pt x="85725" y="0"/>
                  </a:cubicBezTo>
                  <a:cubicBezTo>
                    <a:pt x="38380" y="0"/>
                    <a:pt x="0" y="38380"/>
                    <a:pt x="0" y="85725"/>
                  </a:cubicBezTo>
                  <a:cubicBezTo>
                    <a:pt x="0" y="133070"/>
                    <a:pt x="38380" y="171450"/>
                    <a:pt x="85725" y="171450"/>
                  </a:cubicBezTo>
                  <a:close/>
                  <a:moveTo>
                    <a:pt x="85725" y="19050"/>
                  </a:moveTo>
                  <a:cubicBezTo>
                    <a:pt x="122549" y="19050"/>
                    <a:pt x="152400" y="48901"/>
                    <a:pt x="152400" y="85725"/>
                  </a:cubicBezTo>
                  <a:cubicBezTo>
                    <a:pt x="152400" y="122549"/>
                    <a:pt x="122549" y="152400"/>
                    <a:pt x="85725" y="152400"/>
                  </a:cubicBezTo>
                  <a:cubicBezTo>
                    <a:pt x="48901" y="152400"/>
                    <a:pt x="19050" y="122549"/>
                    <a:pt x="19050" y="85725"/>
                  </a:cubicBezTo>
                  <a:cubicBezTo>
                    <a:pt x="19077" y="48904"/>
                    <a:pt x="48904" y="19055"/>
                    <a:pt x="85725" y="19002"/>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sp>
        <p:nvSpPr>
          <p:cNvPr id="76" name="Graphic 74" descr="Handshake outline">
            <a:extLst>
              <a:ext uri="{FF2B5EF4-FFF2-40B4-BE49-F238E27FC236}">
                <a16:creationId xmlns:a16="http://schemas.microsoft.com/office/drawing/2014/main" id="{AD496F24-04B2-2FA5-C8CF-B5A704823F61}"/>
              </a:ext>
            </a:extLst>
          </p:cNvPr>
          <p:cNvSpPr>
            <a:spLocks noChangeAspect="1"/>
          </p:cNvSpPr>
          <p:nvPr/>
        </p:nvSpPr>
        <p:spPr>
          <a:xfrm>
            <a:off x="8650860" y="1647570"/>
            <a:ext cx="445589" cy="274320"/>
          </a:xfrm>
          <a:custGeom>
            <a:avLst/>
            <a:gdLst>
              <a:gd name="connsiteX0" fmla="*/ 868680 w 877252"/>
              <a:gd name="connsiteY0" fmla="*/ 195263 h 540067"/>
              <a:gd name="connsiteX1" fmla="*/ 761048 w 877252"/>
              <a:gd name="connsiteY1" fmla="*/ 16192 h 540067"/>
              <a:gd name="connsiteX2" fmla="*/ 751523 w 877252"/>
              <a:gd name="connsiteY2" fmla="*/ 0 h 540067"/>
              <a:gd name="connsiteX3" fmla="*/ 735330 w 877252"/>
              <a:gd name="connsiteY3" fmla="*/ 10477 h 540067"/>
              <a:gd name="connsiteX4" fmla="*/ 662940 w 877252"/>
              <a:gd name="connsiteY4" fmla="*/ 55245 h 540067"/>
              <a:gd name="connsiteX5" fmla="*/ 644843 w 877252"/>
              <a:gd name="connsiteY5" fmla="*/ 78105 h 540067"/>
              <a:gd name="connsiteX6" fmla="*/ 645795 w 877252"/>
              <a:gd name="connsiteY6" fmla="*/ 99060 h 540067"/>
              <a:gd name="connsiteX7" fmla="*/ 584835 w 877252"/>
              <a:gd name="connsiteY7" fmla="*/ 109538 h 540067"/>
              <a:gd name="connsiteX8" fmla="*/ 500063 w 877252"/>
              <a:gd name="connsiteY8" fmla="*/ 95250 h 540067"/>
              <a:gd name="connsiteX9" fmla="*/ 458153 w 877252"/>
              <a:gd name="connsiteY9" fmla="*/ 85725 h 540067"/>
              <a:gd name="connsiteX10" fmla="*/ 456248 w 877252"/>
              <a:gd name="connsiteY10" fmla="*/ 85725 h 540067"/>
              <a:gd name="connsiteX11" fmla="*/ 456248 w 877252"/>
              <a:gd name="connsiteY11" fmla="*/ 85725 h 540067"/>
              <a:gd name="connsiteX12" fmla="*/ 454343 w 877252"/>
              <a:gd name="connsiteY12" fmla="*/ 85725 h 540067"/>
              <a:gd name="connsiteX13" fmla="*/ 452438 w 877252"/>
              <a:gd name="connsiteY13" fmla="*/ 85725 h 540067"/>
              <a:gd name="connsiteX14" fmla="*/ 450533 w 877252"/>
              <a:gd name="connsiteY14" fmla="*/ 85725 h 540067"/>
              <a:gd name="connsiteX15" fmla="*/ 445770 w 877252"/>
              <a:gd name="connsiteY15" fmla="*/ 85725 h 540067"/>
              <a:gd name="connsiteX16" fmla="*/ 445770 w 877252"/>
              <a:gd name="connsiteY16" fmla="*/ 85725 h 540067"/>
              <a:gd name="connsiteX17" fmla="*/ 402908 w 877252"/>
              <a:gd name="connsiteY17" fmla="*/ 104775 h 540067"/>
              <a:gd name="connsiteX18" fmla="*/ 395288 w 877252"/>
              <a:gd name="connsiteY18" fmla="*/ 113348 h 540067"/>
              <a:gd name="connsiteX19" fmla="*/ 356235 w 877252"/>
              <a:gd name="connsiteY19" fmla="*/ 105727 h 540067"/>
              <a:gd name="connsiteX20" fmla="*/ 348615 w 877252"/>
              <a:gd name="connsiteY20" fmla="*/ 105727 h 540067"/>
              <a:gd name="connsiteX21" fmla="*/ 332423 w 877252"/>
              <a:gd name="connsiteY21" fmla="*/ 106680 h 540067"/>
              <a:gd name="connsiteX22" fmla="*/ 295275 w 877252"/>
              <a:gd name="connsiteY22" fmla="*/ 108585 h 540067"/>
              <a:gd name="connsiteX23" fmla="*/ 234315 w 877252"/>
              <a:gd name="connsiteY23" fmla="*/ 96202 h 540067"/>
              <a:gd name="connsiteX24" fmla="*/ 234315 w 877252"/>
              <a:gd name="connsiteY24" fmla="*/ 78105 h 540067"/>
              <a:gd name="connsiteX25" fmla="*/ 216218 w 877252"/>
              <a:gd name="connsiteY25" fmla="*/ 55245 h 540067"/>
              <a:gd name="connsiteX26" fmla="*/ 144780 w 877252"/>
              <a:gd name="connsiteY26" fmla="*/ 10477 h 540067"/>
              <a:gd name="connsiteX27" fmla="*/ 128588 w 877252"/>
              <a:gd name="connsiteY27" fmla="*/ 0 h 540067"/>
              <a:gd name="connsiteX28" fmla="*/ 119063 w 877252"/>
              <a:gd name="connsiteY28" fmla="*/ 16192 h 540067"/>
              <a:gd name="connsiteX29" fmla="*/ 9525 w 877252"/>
              <a:gd name="connsiteY29" fmla="*/ 195263 h 540067"/>
              <a:gd name="connsiteX30" fmla="*/ 0 w 877252"/>
              <a:gd name="connsiteY30" fmla="*/ 211455 h 540067"/>
              <a:gd name="connsiteX31" fmla="*/ 16192 w 877252"/>
              <a:gd name="connsiteY31" fmla="*/ 220980 h 540067"/>
              <a:gd name="connsiteX32" fmla="*/ 89535 w 877252"/>
              <a:gd name="connsiteY32" fmla="*/ 265747 h 540067"/>
              <a:gd name="connsiteX33" fmla="*/ 131445 w 877252"/>
              <a:gd name="connsiteY33" fmla="*/ 263843 h 540067"/>
              <a:gd name="connsiteX34" fmla="*/ 193358 w 877252"/>
              <a:gd name="connsiteY34" fmla="*/ 336233 h 540067"/>
              <a:gd name="connsiteX35" fmla="*/ 194310 w 877252"/>
              <a:gd name="connsiteY35" fmla="*/ 338138 h 540067"/>
              <a:gd name="connsiteX36" fmla="*/ 196215 w 877252"/>
              <a:gd name="connsiteY36" fmla="*/ 339090 h 540067"/>
              <a:gd name="connsiteX37" fmla="*/ 196215 w 877252"/>
              <a:gd name="connsiteY37" fmla="*/ 339090 h 540067"/>
              <a:gd name="connsiteX38" fmla="*/ 182880 w 877252"/>
              <a:gd name="connsiteY38" fmla="*/ 354330 h 540067"/>
              <a:gd name="connsiteX39" fmla="*/ 186690 w 877252"/>
              <a:gd name="connsiteY39" fmla="*/ 421005 h 540067"/>
              <a:gd name="connsiteX40" fmla="*/ 186690 w 877252"/>
              <a:gd name="connsiteY40" fmla="*/ 421005 h 540067"/>
              <a:gd name="connsiteX41" fmla="*/ 186690 w 877252"/>
              <a:gd name="connsiteY41" fmla="*/ 421005 h 540067"/>
              <a:gd name="connsiteX42" fmla="*/ 217170 w 877252"/>
              <a:gd name="connsiteY42" fmla="*/ 432435 h 540067"/>
              <a:gd name="connsiteX43" fmla="*/ 222885 w 877252"/>
              <a:gd name="connsiteY43" fmla="*/ 432435 h 540067"/>
              <a:gd name="connsiteX44" fmla="*/ 240983 w 877252"/>
              <a:gd name="connsiteY44" fmla="*/ 425768 h 540067"/>
              <a:gd name="connsiteX45" fmla="*/ 256223 w 877252"/>
              <a:gd name="connsiteY45" fmla="*/ 456247 h 540067"/>
              <a:gd name="connsiteX46" fmla="*/ 256223 w 877252"/>
              <a:gd name="connsiteY46" fmla="*/ 456247 h 540067"/>
              <a:gd name="connsiteX47" fmla="*/ 256223 w 877252"/>
              <a:gd name="connsiteY47" fmla="*/ 456247 h 540067"/>
              <a:gd name="connsiteX48" fmla="*/ 286703 w 877252"/>
              <a:gd name="connsiteY48" fmla="*/ 467678 h 540067"/>
              <a:gd name="connsiteX49" fmla="*/ 290513 w 877252"/>
              <a:gd name="connsiteY49" fmla="*/ 467678 h 540067"/>
              <a:gd name="connsiteX50" fmla="*/ 304800 w 877252"/>
              <a:gd name="connsiteY50" fmla="*/ 464820 h 540067"/>
              <a:gd name="connsiteX51" fmla="*/ 319088 w 877252"/>
              <a:gd name="connsiteY51" fmla="*/ 492443 h 540067"/>
              <a:gd name="connsiteX52" fmla="*/ 319088 w 877252"/>
              <a:gd name="connsiteY52" fmla="*/ 492443 h 540067"/>
              <a:gd name="connsiteX53" fmla="*/ 319088 w 877252"/>
              <a:gd name="connsiteY53" fmla="*/ 492443 h 540067"/>
              <a:gd name="connsiteX54" fmla="*/ 345758 w 877252"/>
              <a:gd name="connsiteY54" fmla="*/ 502920 h 540067"/>
              <a:gd name="connsiteX55" fmla="*/ 350520 w 877252"/>
              <a:gd name="connsiteY55" fmla="*/ 502920 h 540067"/>
              <a:gd name="connsiteX56" fmla="*/ 368618 w 877252"/>
              <a:gd name="connsiteY56" fmla="*/ 497205 h 540067"/>
              <a:gd name="connsiteX57" fmla="*/ 380048 w 877252"/>
              <a:gd name="connsiteY57" fmla="*/ 515303 h 540067"/>
              <a:gd name="connsiteX58" fmla="*/ 407670 w 877252"/>
              <a:gd name="connsiteY58" fmla="*/ 524828 h 540067"/>
              <a:gd name="connsiteX59" fmla="*/ 409575 w 877252"/>
              <a:gd name="connsiteY59" fmla="*/ 524828 h 540067"/>
              <a:gd name="connsiteX60" fmla="*/ 411480 w 877252"/>
              <a:gd name="connsiteY60" fmla="*/ 524828 h 540067"/>
              <a:gd name="connsiteX61" fmla="*/ 427673 w 877252"/>
              <a:gd name="connsiteY61" fmla="*/ 518160 h 540067"/>
              <a:gd name="connsiteX62" fmla="*/ 428625 w 877252"/>
              <a:gd name="connsiteY62" fmla="*/ 519112 h 540067"/>
              <a:gd name="connsiteX63" fmla="*/ 441960 w 877252"/>
              <a:gd name="connsiteY63" fmla="*/ 529590 h 540067"/>
              <a:gd name="connsiteX64" fmla="*/ 442913 w 877252"/>
              <a:gd name="connsiteY64" fmla="*/ 530543 h 540067"/>
              <a:gd name="connsiteX65" fmla="*/ 443865 w 877252"/>
              <a:gd name="connsiteY65" fmla="*/ 531495 h 540067"/>
              <a:gd name="connsiteX66" fmla="*/ 472440 w 877252"/>
              <a:gd name="connsiteY66" fmla="*/ 540068 h 540067"/>
              <a:gd name="connsiteX67" fmla="*/ 478155 w 877252"/>
              <a:gd name="connsiteY67" fmla="*/ 540068 h 540067"/>
              <a:gd name="connsiteX68" fmla="*/ 527685 w 877252"/>
              <a:gd name="connsiteY68" fmla="*/ 498158 h 540067"/>
              <a:gd name="connsiteX69" fmla="*/ 571500 w 877252"/>
              <a:gd name="connsiteY69" fmla="*/ 457200 h 540067"/>
              <a:gd name="connsiteX70" fmla="*/ 615315 w 877252"/>
              <a:gd name="connsiteY70" fmla="*/ 415290 h 540067"/>
              <a:gd name="connsiteX71" fmla="*/ 619125 w 877252"/>
              <a:gd name="connsiteY71" fmla="*/ 415290 h 540067"/>
              <a:gd name="connsiteX72" fmla="*/ 670560 w 877252"/>
              <a:gd name="connsiteY72" fmla="*/ 355283 h 540067"/>
              <a:gd name="connsiteX73" fmla="*/ 670560 w 877252"/>
              <a:gd name="connsiteY73" fmla="*/ 348615 h 540067"/>
              <a:gd name="connsiteX74" fmla="*/ 678180 w 877252"/>
              <a:gd name="connsiteY74" fmla="*/ 339090 h 540067"/>
              <a:gd name="connsiteX75" fmla="*/ 743903 w 877252"/>
              <a:gd name="connsiteY75" fmla="*/ 262890 h 540067"/>
              <a:gd name="connsiteX76" fmla="*/ 787718 w 877252"/>
              <a:gd name="connsiteY76" fmla="*/ 264795 h 540067"/>
              <a:gd name="connsiteX77" fmla="*/ 861060 w 877252"/>
              <a:gd name="connsiteY77" fmla="*/ 220027 h 540067"/>
              <a:gd name="connsiteX78" fmla="*/ 877253 w 877252"/>
              <a:gd name="connsiteY78" fmla="*/ 210502 h 540067"/>
              <a:gd name="connsiteX79" fmla="*/ 868680 w 877252"/>
              <a:gd name="connsiteY79" fmla="*/ 195263 h 540067"/>
              <a:gd name="connsiteX80" fmla="*/ 99060 w 877252"/>
              <a:gd name="connsiteY80" fmla="*/ 249555 h 540067"/>
              <a:gd name="connsiteX81" fmla="*/ 25718 w 877252"/>
              <a:gd name="connsiteY81" fmla="*/ 204788 h 540067"/>
              <a:gd name="connsiteX82" fmla="*/ 134303 w 877252"/>
              <a:gd name="connsiteY82" fmla="*/ 25717 h 540067"/>
              <a:gd name="connsiteX83" fmla="*/ 206693 w 877252"/>
              <a:gd name="connsiteY83" fmla="*/ 70485 h 540067"/>
              <a:gd name="connsiteX84" fmla="*/ 215265 w 877252"/>
              <a:gd name="connsiteY84" fmla="*/ 91440 h 540067"/>
              <a:gd name="connsiteX85" fmla="*/ 209550 w 877252"/>
              <a:gd name="connsiteY85" fmla="*/ 100965 h 540067"/>
              <a:gd name="connsiteX86" fmla="*/ 126683 w 877252"/>
              <a:gd name="connsiteY86" fmla="*/ 238125 h 540067"/>
              <a:gd name="connsiteX87" fmla="*/ 120968 w 877252"/>
              <a:gd name="connsiteY87" fmla="*/ 246697 h 540067"/>
              <a:gd name="connsiteX88" fmla="*/ 108585 w 877252"/>
              <a:gd name="connsiteY88" fmla="*/ 251460 h 540067"/>
              <a:gd name="connsiteX89" fmla="*/ 99060 w 877252"/>
              <a:gd name="connsiteY89" fmla="*/ 249555 h 540067"/>
              <a:gd name="connsiteX90" fmla="*/ 220980 w 877252"/>
              <a:gd name="connsiteY90" fmla="*/ 413385 h 540067"/>
              <a:gd name="connsiteX91" fmla="*/ 218123 w 877252"/>
              <a:gd name="connsiteY91" fmla="*/ 413385 h 540067"/>
              <a:gd name="connsiteX92" fmla="*/ 190500 w 877252"/>
              <a:gd name="connsiteY92" fmla="*/ 384810 h 540067"/>
              <a:gd name="connsiteX93" fmla="*/ 197168 w 877252"/>
              <a:gd name="connsiteY93" fmla="*/ 366713 h 540067"/>
              <a:gd name="connsiteX94" fmla="*/ 247650 w 877252"/>
              <a:gd name="connsiteY94" fmla="*/ 309563 h 540067"/>
              <a:gd name="connsiteX95" fmla="*/ 269558 w 877252"/>
              <a:gd name="connsiteY95" fmla="*/ 300038 h 540067"/>
              <a:gd name="connsiteX96" fmla="*/ 287655 w 877252"/>
              <a:gd name="connsiteY96" fmla="*/ 306705 h 540067"/>
              <a:gd name="connsiteX97" fmla="*/ 290513 w 877252"/>
              <a:gd name="connsiteY97" fmla="*/ 346710 h 540067"/>
              <a:gd name="connsiteX98" fmla="*/ 240030 w 877252"/>
              <a:gd name="connsiteY98" fmla="*/ 403860 h 540067"/>
              <a:gd name="connsiteX99" fmla="*/ 220980 w 877252"/>
              <a:gd name="connsiteY99" fmla="*/ 413385 h 540067"/>
              <a:gd name="connsiteX100" fmla="*/ 291465 w 877252"/>
              <a:gd name="connsiteY100" fmla="*/ 449580 h 540067"/>
              <a:gd name="connsiteX101" fmla="*/ 288608 w 877252"/>
              <a:gd name="connsiteY101" fmla="*/ 449580 h 540067"/>
              <a:gd name="connsiteX102" fmla="*/ 260985 w 877252"/>
              <a:gd name="connsiteY102" fmla="*/ 421005 h 540067"/>
              <a:gd name="connsiteX103" fmla="*/ 267653 w 877252"/>
              <a:gd name="connsiteY103" fmla="*/ 402908 h 540067"/>
              <a:gd name="connsiteX104" fmla="*/ 311468 w 877252"/>
              <a:gd name="connsiteY104" fmla="*/ 352425 h 540067"/>
              <a:gd name="connsiteX105" fmla="*/ 333375 w 877252"/>
              <a:gd name="connsiteY105" fmla="*/ 342900 h 540067"/>
              <a:gd name="connsiteX106" fmla="*/ 351473 w 877252"/>
              <a:gd name="connsiteY106" fmla="*/ 349568 h 540067"/>
              <a:gd name="connsiteX107" fmla="*/ 354330 w 877252"/>
              <a:gd name="connsiteY107" fmla="*/ 389572 h 540067"/>
              <a:gd name="connsiteX108" fmla="*/ 310515 w 877252"/>
              <a:gd name="connsiteY108" fmla="*/ 440055 h 540067"/>
              <a:gd name="connsiteX109" fmla="*/ 291465 w 877252"/>
              <a:gd name="connsiteY109" fmla="*/ 449580 h 540067"/>
              <a:gd name="connsiteX110" fmla="*/ 291465 w 877252"/>
              <a:gd name="connsiteY110" fmla="*/ 449580 h 540067"/>
              <a:gd name="connsiteX111" fmla="*/ 351473 w 877252"/>
              <a:gd name="connsiteY111" fmla="*/ 484822 h 540067"/>
              <a:gd name="connsiteX112" fmla="*/ 348615 w 877252"/>
              <a:gd name="connsiteY112" fmla="*/ 484822 h 540067"/>
              <a:gd name="connsiteX113" fmla="*/ 333375 w 877252"/>
              <a:gd name="connsiteY113" fmla="*/ 479108 h 540067"/>
              <a:gd name="connsiteX114" fmla="*/ 331470 w 877252"/>
              <a:gd name="connsiteY114" fmla="*/ 445770 h 540067"/>
              <a:gd name="connsiteX115" fmla="*/ 375285 w 877252"/>
              <a:gd name="connsiteY115" fmla="*/ 395288 h 540067"/>
              <a:gd name="connsiteX116" fmla="*/ 393383 w 877252"/>
              <a:gd name="connsiteY116" fmla="*/ 387668 h 540067"/>
              <a:gd name="connsiteX117" fmla="*/ 408623 w 877252"/>
              <a:gd name="connsiteY117" fmla="*/ 393383 h 540067"/>
              <a:gd name="connsiteX118" fmla="*/ 410528 w 877252"/>
              <a:gd name="connsiteY118" fmla="*/ 426720 h 540067"/>
              <a:gd name="connsiteX119" fmla="*/ 366713 w 877252"/>
              <a:gd name="connsiteY119" fmla="*/ 477203 h 540067"/>
              <a:gd name="connsiteX120" fmla="*/ 351473 w 877252"/>
              <a:gd name="connsiteY120" fmla="*/ 484822 h 540067"/>
              <a:gd name="connsiteX121" fmla="*/ 351473 w 877252"/>
              <a:gd name="connsiteY121" fmla="*/ 484822 h 540067"/>
              <a:gd name="connsiteX122" fmla="*/ 409575 w 877252"/>
              <a:gd name="connsiteY122" fmla="*/ 507683 h 540067"/>
              <a:gd name="connsiteX123" fmla="*/ 395288 w 877252"/>
              <a:gd name="connsiteY123" fmla="*/ 502920 h 540067"/>
              <a:gd name="connsiteX124" fmla="*/ 393383 w 877252"/>
              <a:gd name="connsiteY124" fmla="*/ 476250 h 540067"/>
              <a:gd name="connsiteX125" fmla="*/ 430530 w 877252"/>
              <a:gd name="connsiteY125" fmla="*/ 433387 h 540067"/>
              <a:gd name="connsiteX126" fmla="*/ 444818 w 877252"/>
              <a:gd name="connsiteY126" fmla="*/ 426720 h 540067"/>
              <a:gd name="connsiteX127" fmla="*/ 457200 w 877252"/>
              <a:gd name="connsiteY127" fmla="*/ 431483 h 540067"/>
              <a:gd name="connsiteX128" fmla="*/ 459105 w 877252"/>
              <a:gd name="connsiteY128" fmla="*/ 458153 h 540067"/>
              <a:gd name="connsiteX129" fmla="*/ 421958 w 877252"/>
              <a:gd name="connsiteY129" fmla="*/ 501015 h 540067"/>
              <a:gd name="connsiteX130" fmla="*/ 409575 w 877252"/>
              <a:gd name="connsiteY130" fmla="*/ 507683 h 540067"/>
              <a:gd name="connsiteX131" fmla="*/ 409575 w 877252"/>
              <a:gd name="connsiteY131" fmla="*/ 507683 h 540067"/>
              <a:gd name="connsiteX132" fmla="*/ 619125 w 877252"/>
              <a:gd name="connsiteY132" fmla="*/ 396240 h 540067"/>
              <a:gd name="connsiteX133" fmla="*/ 615315 w 877252"/>
              <a:gd name="connsiteY133" fmla="*/ 396240 h 540067"/>
              <a:gd name="connsiteX134" fmla="*/ 599123 w 877252"/>
              <a:gd name="connsiteY134" fmla="*/ 392430 h 540067"/>
              <a:gd name="connsiteX135" fmla="*/ 600075 w 877252"/>
              <a:gd name="connsiteY135" fmla="*/ 398145 h 540067"/>
              <a:gd name="connsiteX136" fmla="*/ 565785 w 877252"/>
              <a:gd name="connsiteY136" fmla="*/ 439103 h 540067"/>
              <a:gd name="connsiteX137" fmla="*/ 565785 w 877252"/>
              <a:gd name="connsiteY137" fmla="*/ 439103 h 540067"/>
              <a:gd name="connsiteX138" fmla="*/ 556260 w 877252"/>
              <a:gd name="connsiteY138" fmla="*/ 438150 h 540067"/>
              <a:gd name="connsiteX139" fmla="*/ 556260 w 877252"/>
              <a:gd name="connsiteY139" fmla="*/ 439103 h 540067"/>
              <a:gd name="connsiteX140" fmla="*/ 521970 w 877252"/>
              <a:gd name="connsiteY140" fmla="*/ 480060 h 540067"/>
              <a:gd name="connsiteX141" fmla="*/ 521970 w 877252"/>
              <a:gd name="connsiteY141" fmla="*/ 480060 h 540067"/>
              <a:gd name="connsiteX142" fmla="*/ 512445 w 877252"/>
              <a:gd name="connsiteY142" fmla="*/ 479108 h 540067"/>
              <a:gd name="connsiteX143" fmla="*/ 512445 w 877252"/>
              <a:gd name="connsiteY143" fmla="*/ 480060 h 540067"/>
              <a:gd name="connsiteX144" fmla="*/ 478155 w 877252"/>
              <a:gd name="connsiteY144" fmla="*/ 521018 h 540067"/>
              <a:gd name="connsiteX145" fmla="*/ 478155 w 877252"/>
              <a:gd name="connsiteY145" fmla="*/ 521018 h 540067"/>
              <a:gd name="connsiteX146" fmla="*/ 475298 w 877252"/>
              <a:gd name="connsiteY146" fmla="*/ 521018 h 540067"/>
              <a:gd name="connsiteX147" fmla="*/ 455295 w 877252"/>
              <a:gd name="connsiteY147" fmla="*/ 515303 h 540067"/>
              <a:gd name="connsiteX148" fmla="*/ 442913 w 877252"/>
              <a:gd name="connsiteY148" fmla="*/ 505778 h 540067"/>
              <a:gd name="connsiteX149" fmla="*/ 473393 w 877252"/>
              <a:gd name="connsiteY149" fmla="*/ 470535 h 540067"/>
              <a:gd name="connsiteX150" fmla="*/ 469583 w 877252"/>
              <a:gd name="connsiteY150" fmla="*/ 417195 h 540067"/>
              <a:gd name="connsiteX151" fmla="*/ 444818 w 877252"/>
              <a:gd name="connsiteY151" fmla="*/ 407670 h 540067"/>
              <a:gd name="connsiteX152" fmla="*/ 435293 w 877252"/>
              <a:gd name="connsiteY152" fmla="*/ 408622 h 540067"/>
              <a:gd name="connsiteX153" fmla="*/ 421005 w 877252"/>
              <a:gd name="connsiteY153" fmla="*/ 379095 h 540067"/>
              <a:gd name="connsiteX154" fmla="*/ 392430 w 877252"/>
              <a:gd name="connsiteY154" fmla="*/ 368618 h 540067"/>
              <a:gd name="connsiteX155" fmla="*/ 392430 w 877252"/>
              <a:gd name="connsiteY155" fmla="*/ 368618 h 540067"/>
              <a:gd name="connsiteX156" fmla="*/ 379095 w 877252"/>
              <a:gd name="connsiteY156" fmla="*/ 370522 h 540067"/>
              <a:gd name="connsiteX157" fmla="*/ 362903 w 877252"/>
              <a:gd name="connsiteY157" fmla="*/ 335280 h 540067"/>
              <a:gd name="connsiteX158" fmla="*/ 332423 w 877252"/>
              <a:gd name="connsiteY158" fmla="*/ 323850 h 540067"/>
              <a:gd name="connsiteX159" fmla="*/ 332423 w 877252"/>
              <a:gd name="connsiteY159" fmla="*/ 323850 h 540067"/>
              <a:gd name="connsiteX160" fmla="*/ 315278 w 877252"/>
              <a:gd name="connsiteY160" fmla="*/ 326708 h 540067"/>
              <a:gd name="connsiteX161" fmla="*/ 299085 w 877252"/>
              <a:gd name="connsiteY161" fmla="*/ 292418 h 540067"/>
              <a:gd name="connsiteX162" fmla="*/ 268605 w 877252"/>
              <a:gd name="connsiteY162" fmla="*/ 280988 h 540067"/>
              <a:gd name="connsiteX163" fmla="*/ 268605 w 877252"/>
              <a:gd name="connsiteY163" fmla="*/ 280988 h 540067"/>
              <a:gd name="connsiteX164" fmla="*/ 232410 w 877252"/>
              <a:gd name="connsiteY164" fmla="*/ 297180 h 540067"/>
              <a:gd name="connsiteX165" fmla="*/ 207645 w 877252"/>
              <a:gd name="connsiteY165" fmla="*/ 325755 h 540067"/>
              <a:gd name="connsiteX166" fmla="*/ 206693 w 877252"/>
              <a:gd name="connsiteY166" fmla="*/ 324803 h 540067"/>
              <a:gd name="connsiteX167" fmla="*/ 141923 w 877252"/>
              <a:gd name="connsiteY167" fmla="*/ 249555 h 540067"/>
              <a:gd name="connsiteX168" fmla="*/ 224790 w 877252"/>
              <a:gd name="connsiteY168" fmla="*/ 112395 h 540067"/>
              <a:gd name="connsiteX169" fmla="*/ 293370 w 877252"/>
              <a:gd name="connsiteY169" fmla="*/ 126682 h 540067"/>
              <a:gd name="connsiteX170" fmla="*/ 348615 w 877252"/>
              <a:gd name="connsiteY170" fmla="*/ 122872 h 540067"/>
              <a:gd name="connsiteX171" fmla="*/ 354330 w 877252"/>
              <a:gd name="connsiteY171" fmla="*/ 122872 h 540067"/>
              <a:gd name="connsiteX172" fmla="*/ 379095 w 877252"/>
              <a:gd name="connsiteY172" fmla="*/ 126682 h 540067"/>
              <a:gd name="connsiteX173" fmla="*/ 326708 w 877252"/>
              <a:gd name="connsiteY173" fmla="*/ 188595 h 540067"/>
              <a:gd name="connsiteX174" fmla="*/ 312420 w 877252"/>
              <a:gd name="connsiteY174" fmla="*/ 230505 h 540067"/>
              <a:gd name="connsiteX175" fmla="*/ 332423 w 877252"/>
              <a:gd name="connsiteY175" fmla="*/ 269558 h 540067"/>
              <a:gd name="connsiteX176" fmla="*/ 332423 w 877252"/>
              <a:gd name="connsiteY176" fmla="*/ 269558 h 540067"/>
              <a:gd name="connsiteX177" fmla="*/ 332423 w 877252"/>
              <a:gd name="connsiteY177" fmla="*/ 269558 h 540067"/>
              <a:gd name="connsiteX178" fmla="*/ 369570 w 877252"/>
              <a:gd name="connsiteY178" fmla="*/ 282893 h 540067"/>
              <a:gd name="connsiteX179" fmla="*/ 374333 w 877252"/>
              <a:gd name="connsiteY179" fmla="*/ 282893 h 540067"/>
              <a:gd name="connsiteX180" fmla="*/ 413385 w 877252"/>
              <a:gd name="connsiteY180" fmla="*/ 262890 h 540067"/>
              <a:gd name="connsiteX181" fmla="*/ 478155 w 877252"/>
              <a:gd name="connsiteY181" fmla="*/ 188595 h 540067"/>
              <a:gd name="connsiteX182" fmla="*/ 478155 w 877252"/>
              <a:gd name="connsiteY182" fmla="*/ 188595 h 540067"/>
              <a:gd name="connsiteX183" fmla="*/ 488633 w 877252"/>
              <a:gd name="connsiteY183" fmla="*/ 198120 h 540067"/>
              <a:gd name="connsiteX184" fmla="*/ 641985 w 877252"/>
              <a:gd name="connsiteY184" fmla="*/ 329565 h 540067"/>
              <a:gd name="connsiteX185" fmla="*/ 652463 w 877252"/>
              <a:gd name="connsiteY185" fmla="*/ 353378 h 540067"/>
              <a:gd name="connsiteX186" fmla="*/ 652463 w 877252"/>
              <a:gd name="connsiteY186" fmla="*/ 357188 h 540067"/>
              <a:gd name="connsiteX187" fmla="*/ 619125 w 877252"/>
              <a:gd name="connsiteY187" fmla="*/ 396240 h 540067"/>
              <a:gd name="connsiteX188" fmla="*/ 619125 w 877252"/>
              <a:gd name="connsiteY188" fmla="*/ 396240 h 540067"/>
              <a:gd name="connsiteX189" fmla="*/ 665798 w 877252"/>
              <a:gd name="connsiteY189" fmla="*/ 326708 h 540067"/>
              <a:gd name="connsiteX190" fmla="*/ 655320 w 877252"/>
              <a:gd name="connsiteY190" fmla="*/ 314325 h 540067"/>
              <a:gd name="connsiteX191" fmla="*/ 477203 w 877252"/>
              <a:gd name="connsiteY191" fmla="*/ 160972 h 540067"/>
              <a:gd name="connsiteX192" fmla="*/ 399098 w 877252"/>
              <a:gd name="connsiteY192" fmla="*/ 250508 h 540067"/>
              <a:gd name="connsiteX193" fmla="*/ 373380 w 877252"/>
              <a:gd name="connsiteY193" fmla="*/ 263843 h 540067"/>
              <a:gd name="connsiteX194" fmla="*/ 370523 w 877252"/>
              <a:gd name="connsiteY194" fmla="*/ 263843 h 540067"/>
              <a:gd name="connsiteX195" fmla="*/ 344805 w 877252"/>
              <a:gd name="connsiteY195" fmla="*/ 254318 h 540067"/>
              <a:gd name="connsiteX196" fmla="*/ 340043 w 877252"/>
              <a:gd name="connsiteY196" fmla="*/ 201930 h 540067"/>
              <a:gd name="connsiteX197" fmla="*/ 340995 w 877252"/>
              <a:gd name="connsiteY197" fmla="*/ 200977 h 540067"/>
              <a:gd name="connsiteX198" fmla="*/ 416243 w 877252"/>
              <a:gd name="connsiteY198" fmla="*/ 115252 h 540067"/>
              <a:gd name="connsiteX199" fmla="*/ 444818 w 877252"/>
              <a:gd name="connsiteY199" fmla="*/ 102870 h 540067"/>
              <a:gd name="connsiteX200" fmla="*/ 448628 w 877252"/>
              <a:gd name="connsiteY200" fmla="*/ 102870 h 540067"/>
              <a:gd name="connsiteX201" fmla="*/ 453390 w 877252"/>
              <a:gd name="connsiteY201" fmla="*/ 103823 h 540067"/>
              <a:gd name="connsiteX202" fmla="*/ 583883 w 877252"/>
              <a:gd name="connsiteY202" fmla="*/ 127635 h 540067"/>
              <a:gd name="connsiteX203" fmla="*/ 653415 w 877252"/>
              <a:gd name="connsiteY203" fmla="*/ 115252 h 540067"/>
              <a:gd name="connsiteX204" fmla="*/ 708660 w 877252"/>
              <a:gd name="connsiteY204" fmla="*/ 204788 h 540067"/>
              <a:gd name="connsiteX205" fmla="*/ 734378 w 877252"/>
              <a:gd name="connsiteY205" fmla="*/ 247650 h 540067"/>
              <a:gd name="connsiteX206" fmla="*/ 665798 w 877252"/>
              <a:gd name="connsiteY206" fmla="*/ 326708 h 540067"/>
              <a:gd name="connsiteX207" fmla="*/ 779145 w 877252"/>
              <a:gd name="connsiteY207" fmla="*/ 249555 h 540067"/>
              <a:gd name="connsiteX208" fmla="*/ 769620 w 877252"/>
              <a:gd name="connsiteY208" fmla="*/ 252413 h 540067"/>
              <a:gd name="connsiteX209" fmla="*/ 756285 w 877252"/>
              <a:gd name="connsiteY209" fmla="*/ 246697 h 540067"/>
              <a:gd name="connsiteX210" fmla="*/ 750570 w 877252"/>
              <a:gd name="connsiteY210" fmla="*/ 237172 h 540067"/>
              <a:gd name="connsiteX211" fmla="*/ 724853 w 877252"/>
              <a:gd name="connsiteY211" fmla="*/ 195263 h 540067"/>
              <a:gd name="connsiteX212" fmla="*/ 664845 w 877252"/>
              <a:gd name="connsiteY212" fmla="*/ 96202 h 540067"/>
              <a:gd name="connsiteX213" fmla="*/ 669608 w 877252"/>
              <a:gd name="connsiteY213" fmla="*/ 71438 h 540067"/>
              <a:gd name="connsiteX214" fmla="*/ 671513 w 877252"/>
              <a:gd name="connsiteY214" fmla="*/ 70485 h 540067"/>
              <a:gd name="connsiteX215" fmla="*/ 744855 w 877252"/>
              <a:gd name="connsiteY215" fmla="*/ 25717 h 540067"/>
              <a:gd name="connsiteX216" fmla="*/ 852488 w 877252"/>
              <a:gd name="connsiteY216" fmla="*/ 204788 h 540067"/>
              <a:gd name="connsiteX217" fmla="*/ 779145 w 877252"/>
              <a:gd name="connsiteY217" fmla="*/ 249555 h 54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877252" h="540067">
                <a:moveTo>
                  <a:pt x="868680" y="195263"/>
                </a:moveTo>
                <a:lnTo>
                  <a:pt x="761048" y="16192"/>
                </a:lnTo>
                <a:lnTo>
                  <a:pt x="751523" y="0"/>
                </a:lnTo>
                <a:lnTo>
                  <a:pt x="735330" y="10477"/>
                </a:lnTo>
                <a:lnTo>
                  <a:pt x="662940" y="55245"/>
                </a:lnTo>
                <a:cubicBezTo>
                  <a:pt x="654368" y="60007"/>
                  <a:pt x="647700" y="68580"/>
                  <a:pt x="644843" y="78105"/>
                </a:cubicBezTo>
                <a:cubicBezTo>
                  <a:pt x="642938" y="84773"/>
                  <a:pt x="642938" y="92392"/>
                  <a:pt x="645795" y="99060"/>
                </a:cubicBezTo>
                <a:cubicBezTo>
                  <a:pt x="625793" y="105727"/>
                  <a:pt x="605790" y="109538"/>
                  <a:pt x="584835" y="109538"/>
                </a:cubicBezTo>
                <a:cubicBezTo>
                  <a:pt x="556260" y="108585"/>
                  <a:pt x="527685" y="103823"/>
                  <a:pt x="500063" y="95250"/>
                </a:cubicBezTo>
                <a:cubicBezTo>
                  <a:pt x="486728" y="91440"/>
                  <a:pt x="472440" y="88582"/>
                  <a:pt x="458153" y="85725"/>
                </a:cubicBezTo>
                <a:lnTo>
                  <a:pt x="456248" y="85725"/>
                </a:lnTo>
                <a:lnTo>
                  <a:pt x="456248" y="85725"/>
                </a:lnTo>
                <a:cubicBezTo>
                  <a:pt x="455295" y="85725"/>
                  <a:pt x="454343" y="85725"/>
                  <a:pt x="454343" y="85725"/>
                </a:cubicBezTo>
                <a:lnTo>
                  <a:pt x="452438" y="85725"/>
                </a:lnTo>
                <a:lnTo>
                  <a:pt x="450533" y="85725"/>
                </a:lnTo>
                <a:cubicBezTo>
                  <a:pt x="448628" y="85725"/>
                  <a:pt x="447675" y="85725"/>
                  <a:pt x="445770" y="85725"/>
                </a:cubicBezTo>
                <a:lnTo>
                  <a:pt x="445770" y="85725"/>
                </a:lnTo>
                <a:cubicBezTo>
                  <a:pt x="429578" y="85725"/>
                  <a:pt x="413385" y="92392"/>
                  <a:pt x="402908" y="104775"/>
                </a:cubicBezTo>
                <a:lnTo>
                  <a:pt x="395288" y="113348"/>
                </a:lnTo>
                <a:cubicBezTo>
                  <a:pt x="382905" y="108585"/>
                  <a:pt x="369570" y="105727"/>
                  <a:pt x="356235" y="105727"/>
                </a:cubicBezTo>
                <a:cubicBezTo>
                  <a:pt x="353378" y="105727"/>
                  <a:pt x="351473" y="105727"/>
                  <a:pt x="348615" y="105727"/>
                </a:cubicBezTo>
                <a:cubicBezTo>
                  <a:pt x="342900" y="105727"/>
                  <a:pt x="338138" y="106680"/>
                  <a:pt x="332423" y="106680"/>
                </a:cubicBezTo>
                <a:cubicBezTo>
                  <a:pt x="320040" y="107632"/>
                  <a:pt x="307658" y="108585"/>
                  <a:pt x="295275" y="108585"/>
                </a:cubicBezTo>
                <a:cubicBezTo>
                  <a:pt x="274320" y="109538"/>
                  <a:pt x="253365" y="104775"/>
                  <a:pt x="234315" y="96202"/>
                </a:cubicBezTo>
                <a:cubicBezTo>
                  <a:pt x="235268" y="90488"/>
                  <a:pt x="235268" y="84773"/>
                  <a:pt x="234315" y="78105"/>
                </a:cubicBezTo>
                <a:cubicBezTo>
                  <a:pt x="231458" y="68580"/>
                  <a:pt x="224790" y="60007"/>
                  <a:pt x="216218" y="55245"/>
                </a:cubicBezTo>
                <a:lnTo>
                  <a:pt x="144780" y="10477"/>
                </a:lnTo>
                <a:lnTo>
                  <a:pt x="128588" y="0"/>
                </a:lnTo>
                <a:lnTo>
                  <a:pt x="119063" y="16192"/>
                </a:lnTo>
                <a:lnTo>
                  <a:pt x="9525" y="195263"/>
                </a:lnTo>
                <a:lnTo>
                  <a:pt x="0" y="211455"/>
                </a:lnTo>
                <a:lnTo>
                  <a:pt x="16192" y="220980"/>
                </a:lnTo>
                <a:lnTo>
                  <a:pt x="89535" y="265747"/>
                </a:lnTo>
                <a:cubicBezTo>
                  <a:pt x="102870" y="274320"/>
                  <a:pt x="119063" y="273368"/>
                  <a:pt x="131445" y="263843"/>
                </a:cubicBezTo>
                <a:lnTo>
                  <a:pt x="193358" y="336233"/>
                </a:lnTo>
                <a:lnTo>
                  <a:pt x="194310" y="338138"/>
                </a:lnTo>
                <a:lnTo>
                  <a:pt x="196215" y="339090"/>
                </a:lnTo>
                <a:lnTo>
                  <a:pt x="196215" y="339090"/>
                </a:lnTo>
                <a:lnTo>
                  <a:pt x="182880" y="354330"/>
                </a:lnTo>
                <a:cubicBezTo>
                  <a:pt x="165735" y="374333"/>
                  <a:pt x="167640" y="403860"/>
                  <a:pt x="186690" y="421005"/>
                </a:cubicBezTo>
                <a:lnTo>
                  <a:pt x="186690" y="421005"/>
                </a:lnTo>
                <a:lnTo>
                  <a:pt x="186690" y="421005"/>
                </a:lnTo>
                <a:cubicBezTo>
                  <a:pt x="195263" y="428625"/>
                  <a:pt x="205740" y="432435"/>
                  <a:pt x="217170" y="432435"/>
                </a:cubicBezTo>
                <a:cubicBezTo>
                  <a:pt x="219075" y="432435"/>
                  <a:pt x="220980" y="432435"/>
                  <a:pt x="222885" y="432435"/>
                </a:cubicBezTo>
                <a:cubicBezTo>
                  <a:pt x="229553" y="431483"/>
                  <a:pt x="235268" y="429578"/>
                  <a:pt x="240983" y="425768"/>
                </a:cubicBezTo>
                <a:cubicBezTo>
                  <a:pt x="241935" y="437197"/>
                  <a:pt x="247650" y="448628"/>
                  <a:pt x="256223" y="456247"/>
                </a:cubicBezTo>
                <a:lnTo>
                  <a:pt x="256223" y="456247"/>
                </a:lnTo>
                <a:lnTo>
                  <a:pt x="256223" y="456247"/>
                </a:lnTo>
                <a:cubicBezTo>
                  <a:pt x="264795" y="463868"/>
                  <a:pt x="275273" y="467678"/>
                  <a:pt x="286703" y="467678"/>
                </a:cubicBezTo>
                <a:cubicBezTo>
                  <a:pt x="287655" y="467678"/>
                  <a:pt x="289560" y="467678"/>
                  <a:pt x="290513" y="467678"/>
                </a:cubicBezTo>
                <a:cubicBezTo>
                  <a:pt x="295275" y="467678"/>
                  <a:pt x="300038" y="466725"/>
                  <a:pt x="304800" y="464820"/>
                </a:cubicBezTo>
                <a:cubicBezTo>
                  <a:pt x="305753" y="475297"/>
                  <a:pt x="310515" y="485775"/>
                  <a:pt x="319088" y="492443"/>
                </a:cubicBezTo>
                <a:lnTo>
                  <a:pt x="319088" y="492443"/>
                </a:lnTo>
                <a:lnTo>
                  <a:pt x="319088" y="492443"/>
                </a:lnTo>
                <a:cubicBezTo>
                  <a:pt x="326708" y="499110"/>
                  <a:pt x="336233" y="502920"/>
                  <a:pt x="345758" y="502920"/>
                </a:cubicBezTo>
                <a:cubicBezTo>
                  <a:pt x="347663" y="502920"/>
                  <a:pt x="348615" y="502920"/>
                  <a:pt x="350520" y="502920"/>
                </a:cubicBezTo>
                <a:cubicBezTo>
                  <a:pt x="357188" y="502920"/>
                  <a:pt x="362903" y="500062"/>
                  <a:pt x="368618" y="497205"/>
                </a:cubicBezTo>
                <a:cubicBezTo>
                  <a:pt x="370523" y="503872"/>
                  <a:pt x="374333" y="510540"/>
                  <a:pt x="380048" y="515303"/>
                </a:cubicBezTo>
                <a:cubicBezTo>
                  <a:pt x="387668" y="521970"/>
                  <a:pt x="397193" y="525780"/>
                  <a:pt x="407670" y="524828"/>
                </a:cubicBezTo>
                <a:lnTo>
                  <a:pt x="409575" y="524828"/>
                </a:lnTo>
                <a:lnTo>
                  <a:pt x="411480" y="524828"/>
                </a:lnTo>
                <a:cubicBezTo>
                  <a:pt x="417195" y="523875"/>
                  <a:pt x="422910" y="521018"/>
                  <a:pt x="427673" y="518160"/>
                </a:cubicBezTo>
                <a:lnTo>
                  <a:pt x="428625" y="519112"/>
                </a:lnTo>
                <a:lnTo>
                  <a:pt x="441960" y="529590"/>
                </a:lnTo>
                <a:lnTo>
                  <a:pt x="442913" y="530543"/>
                </a:lnTo>
                <a:lnTo>
                  <a:pt x="443865" y="531495"/>
                </a:lnTo>
                <a:cubicBezTo>
                  <a:pt x="452438" y="537210"/>
                  <a:pt x="462915" y="540068"/>
                  <a:pt x="472440" y="540068"/>
                </a:cubicBezTo>
                <a:cubicBezTo>
                  <a:pt x="474345" y="540068"/>
                  <a:pt x="476250" y="540068"/>
                  <a:pt x="478155" y="540068"/>
                </a:cubicBezTo>
                <a:cubicBezTo>
                  <a:pt x="501968" y="538162"/>
                  <a:pt x="521018" y="521018"/>
                  <a:pt x="527685" y="498158"/>
                </a:cubicBezTo>
                <a:cubicBezTo>
                  <a:pt x="548640" y="494347"/>
                  <a:pt x="565785" y="478155"/>
                  <a:pt x="571500" y="457200"/>
                </a:cubicBezTo>
                <a:cubicBezTo>
                  <a:pt x="593408" y="452437"/>
                  <a:pt x="610553" y="436245"/>
                  <a:pt x="615315" y="415290"/>
                </a:cubicBezTo>
                <a:cubicBezTo>
                  <a:pt x="616268" y="415290"/>
                  <a:pt x="618173" y="415290"/>
                  <a:pt x="619125" y="415290"/>
                </a:cubicBezTo>
                <a:cubicBezTo>
                  <a:pt x="649605" y="412433"/>
                  <a:pt x="672465" y="385763"/>
                  <a:pt x="670560" y="355283"/>
                </a:cubicBezTo>
                <a:cubicBezTo>
                  <a:pt x="670560" y="353378"/>
                  <a:pt x="670560" y="350520"/>
                  <a:pt x="670560" y="348615"/>
                </a:cubicBezTo>
                <a:lnTo>
                  <a:pt x="678180" y="339090"/>
                </a:lnTo>
                <a:lnTo>
                  <a:pt x="743903" y="262890"/>
                </a:lnTo>
                <a:cubicBezTo>
                  <a:pt x="756285" y="273368"/>
                  <a:pt x="773430" y="273368"/>
                  <a:pt x="787718" y="264795"/>
                </a:cubicBezTo>
                <a:lnTo>
                  <a:pt x="861060" y="220027"/>
                </a:lnTo>
                <a:lnTo>
                  <a:pt x="877253" y="210502"/>
                </a:lnTo>
                <a:lnTo>
                  <a:pt x="868680" y="195263"/>
                </a:lnTo>
                <a:close/>
                <a:moveTo>
                  <a:pt x="99060" y="249555"/>
                </a:moveTo>
                <a:lnTo>
                  <a:pt x="25718" y="204788"/>
                </a:lnTo>
                <a:lnTo>
                  <a:pt x="134303" y="25717"/>
                </a:lnTo>
                <a:lnTo>
                  <a:pt x="206693" y="70485"/>
                </a:lnTo>
                <a:cubicBezTo>
                  <a:pt x="214313" y="74295"/>
                  <a:pt x="218123" y="83820"/>
                  <a:pt x="215265" y="91440"/>
                </a:cubicBezTo>
                <a:lnTo>
                  <a:pt x="209550" y="100965"/>
                </a:lnTo>
                <a:lnTo>
                  <a:pt x="126683" y="238125"/>
                </a:lnTo>
                <a:lnTo>
                  <a:pt x="120968" y="246697"/>
                </a:lnTo>
                <a:cubicBezTo>
                  <a:pt x="118110" y="249555"/>
                  <a:pt x="113348" y="251460"/>
                  <a:pt x="108585" y="251460"/>
                </a:cubicBezTo>
                <a:cubicBezTo>
                  <a:pt x="105728" y="252413"/>
                  <a:pt x="101918" y="251460"/>
                  <a:pt x="99060" y="249555"/>
                </a:cubicBezTo>
                <a:close/>
                <a:moveTo>
                  <a:pt x="220980" y="413385"/>
                </a:moveTo>
                <a:cubicBezTo>
                  <a:pt x="220028" y="413385"/>
                  <a:pt x="219075" y="413385"/>
                  <a:pt x="218123" y="413385"/>
                </a:cubicBezTo>
                <a:cubicBezTo>
                  <a:pt x="202883" y="413385"/>
                  <a:pt x="190500" y="400050"/>
                  <a:pt x="190500" y="384810"/>
                </a:cubicBezTo>
                <a:cubicBezTo>
                  <a:pt x="190500" y="378143"/>
                  <a:pt x="193358" y="371475"/>
                  <a:pt x="197168" y="366713"/>
                </a:cubicBezTo>
                <a:lnTo>
                  <a:pt x="247650" y="309563"/>
                </a:lnTo>
                <a:cubicBezTo>
                  <a:pt x="253365" y="303847"/>
                  <a:pt x="260985" y="300038"/>
                  <a:pt x="269558" y="300038"/>
                </a:cubicBezTo>
                <a:cubicBezTo>
                  <a:pt x="276225" y="300038"/>
                  <a:pt x="282893" y="302895"/>
                  <a:pt x="287655" y="306705"/>
                </a:cubicBezTo>
                <a:cubicBezTo>
                  <a:pt x="299085" y="317183"/>
                  <a:pt x="300990" y="335280"/>
                  <a:pt x="290513" y="346710"/>
                </a:cubicBezTo>
                <a:lnTo>
                  <a:pt x="240030" y="403860"/>
                </a:lnTo>
                <a:cubicBezTo>
                  <a:pt x="235268" y="409575"/>
                  <a:pt x="228600" y="412433"/>
                  <a:pt x="220980" y="413385"/>
                </a:cubicBezTo>
                <a:close/>
                <a:moveTo>
                  <a:pt x="291465" y="449580"/>
                </a:moveTo>
                <a:cubicBezTo>
                  <a:pt x="290513" y="449580"/>
                  <a:pt x="289560" y="449580"/>
                  <a:pt x="288608" y="449580"/>
                </a:cubicBezTo>
                <a:cubicBezTo>
                  <a:pt x="273368" y="449580"/>
                  <a:pt x="260985" y="436245"/>
                  <a:pt x="260985" y="421005"/>
                </a:cubicBezTo>
                <a:cubicBezTo>
                  <a:pt x="260985" y="414338"/>
                  <a:pt x="263843" y="407670"/>
                  <a:pt x="267653" y="402908"/>
                </a:cubicBezTo>
                <a:lnTo>
                  <a:pt x="311468" y="352425"/>
                </a:lnTo>
                <a:cubicBezTo>
                  <a:pt x="317183" y="346710"/>
                  <a:pt x="324803" y="342900"/>
                  <a:pt x="333375" y="342900"/>
                </a:cubicBezTo>
                <a:cubicBezTo>
                  <a:pt x="340043" y="342900"/>
                  <a:pt x="346710" y="345758"/>
                  <a:pt x="351473" y="349568"/>
                </a:cubicBezTo>
                <a:cubicBezTo>
                  <a:pt x="362903" y="360045"/>
                  <a:pt x="364808" y="378143"/>
                  <a:pt x="354330" y="389572"/>
                </a:cubicBezTo>
                <a:lnTo>
                  <a:pt x="310515" y="440055"/>
                </a:lnTo>
                <a:cubicBezTo>
                  <a:pt x="305753" y="445770"/>
                  <a:pt x="299085" y="449580"/>
                  <a:pt x="291465" y="449580"/>
                </a:cubicBezTo>
                <a:lnTo>
                  <a:pt x="291465" y="449580"/>
                </a:lnTo>
                <a:close/>
                <a:moveTo>
                  <a:pt x="351473" y="484822"/>
                </a:moveTo>
                <a:cubicBezTo>
                  <a:pt x="350520" y="484822"/>
                  <a:pt x="349568" y="484822"/>
                  <a:pt x="348615" y="484822"/>
                </a:cubicBezTo>
                <a:cubicBezTo>
                  <a:pt x="342900" y="484822"/>
                  <a:pt x="338138" y="482918"/>
                  <a:pt x="333375" y="479108"/>
                </a:cubicBezTo>
                <a:cubicBezTo>
                  <a:pt x="323850" y="470535"/>
                  <a:pt x="322898" y="455295"/>
                  <a:pt x="331470" y="445770"/>
                </a:cubicBezTo>
                <a:lnTo>
                  <a:pt x="375285" y="395288"/>
                </a:lnTo>
                <a:cubicBezTo>
                  <a:pt x="380048" y="390525"/>
                  <a:pt x="386715" y="387668"/>
                  <a:pt x="393383" y="387668"/>
                </a:cubicBezTo>
                <a:cubicBezTo>
                  <a:pt x="399098" y="387668"/>
                  <a:pt x="404813" y="389572"/>
                  <a:pt x="408623" y="393383"/>
                </a:cubicBezTo>
                <a:cubicBezTo>
                  <a:pt x="418148" y="401955"/>
                  <a:pt x="419100" y="417195"/>
                  <a:pt x="410528" y="426720"/>
                </a:cubicBezTo>
                <a:lnTo>
                  <a:pt x="366713" y="477203"/>
                </a:lnTo>
                <a:cubicBezTo>
                  <a:pt x="362903" y="481965"/>
                  <a:pt x="357188" y="484822"/>
                  <a:pt x="351473" y="484822"/>
                </a:cubicBezTo>
                <a:lnTo>
                  <a:pt x="351473" y="484822"/>
                </a:lnTo>
                <a:close/>
                <a:moveTo>
                  <a:pt x="409575" y="507683"/>
                </a:moveTo>
                <a:cubicBezTo>
                  <a:pt x="404813" y="507683"/>
                  <a:pt x="399098" y="506730"/>
                  <a:pt x="395288" y="502920"/>
                </a:cubicBezTo>
                <a:cubicBezTo>
                  <a:pt x="387668" y="496253"/>
                  <a:pt x="386715" y="483870"/>
                  <a:pt x="393383" y="476250"/>
                </a:cubicBezTo>
                <a:lnTo>
                  <a:pt x="430530" y="433387"/>
                </a:lnTo>
                <a:cubicBezTo>
                  <a:pt x="434340" y="429578"/>
                  <a:pt x="439103" y="426720"/>
                  <a:pt x="444818" y="426720"/>
                </a:cubicBezTo>
                <a:cubicBezTo>
                  <a:pt x="449580" y="426720"/>
                  <a:pt x="453390" y="428625"/>
                  <a:pt x="457200" y="431483"/>
                </a:cubicBezTo>
                <a:cubicBezTo>
                  <a:pt x="464820" y="438150"/>
                  <a:pt x="465773" y="450533"/>
                  <a:pt x="459105" y="458153"/>
                </a:cubicBezTo>
                <a:lnTo>
                  <a:pt x="421958" y="501015"/>
                </a:lnTo>
                <a:cubicBezTo>
                  <a:pt x="419100" y="504825"/>
                  <a:pt x="414338" y="506730"/>
                  <a:pt x="409575" y="507683"/>
                </a:cubicBezTo>
                <a:lnTo>
                  <a:pt x="409575" y="507683"/>
                </a:lnTo>
                <a:close/>
                <a:moveTo>
                  <a:pt x="619125" y="396240"/>
                </a:moveTo>
                <a:cubicBezTo>
                  <a:pt x="618173" y="396240"/>
                  <a:pt x="616268" y="396240"/>
                  <a:pt x="615315" y="396240"/>
                </a:cubicBezTo>
                <a:cubicBezTo>
                  <a:pt x="609600" y="396240"/>
                  <a:pt x="603885" y="394335"/>
                  <a:pt x="599123" y="392430"/>
                </a:cubicBezTo>
                <a:cubicBezTo>
                  <a:pt x="599123" y="394335"/>
                  <a:pt x="600075" y="396240"/>
                  <a:pt x="600075" y="398145"/>
                </a:cubicBezTo>
                <a:cubicBezTo>
                  <a:pt x="601980" y="419100"/>
                  <a:pt x="586740" y="437197"/>
                  <a:pt x="565785" y="439103"/>
                </a:cubicBezTo>
                <a:cubicBezTo>
                  <a:pt x="565785" y="439103"/>
                  <a:pt x="565785" y="439103"/>
                  <a:pt x="565785" y="439103"/>
                </a:cubicBezTo>
                <a:cubicBezTo>
                  <a:pt x="562928" y="439103"/>
                  <a:pt x="559118" y="439103"/>
                  <a:pt x="556260" y="438150"/>
                </a:cubicBezTo>
                <a:lnTo>
                  <a:pt x="556260" y="439103"/>
                </a:lnTo>
                <a:cubicBezTo>
                  <a:pt x="558165" y="460058"/>
                  <a:pt x="542925" y="478155"/>
                  <a:pt x="521970" y="480060"/>
                </a:cubicBezTo>
                <a:cubicBezTo>
                  <a:pt x="521970" y="480060"/>
                  <a:pt x="521970" y="480060"/>
                  <a:pt x="521970" y="480060"/>
                </a:cubicBezTo>
                <a:cubicBezTo>
                  <a:pt x="519113" y="480060"/>
                  <a:pt x="515303" y="480060"/>
                  <a:pt x="512445" y="479108"/>
                </a:cubicBezTo>
                <a:lnTo>
                  <a:pt x="512445" y="480060"/>
                </a:lnTo>
                <a:cubicBezTo>
                  <a:pt x="514350" y="501015"/>
                  <a:pt x="499110" y="519112"/>
                  <a:pt x="478155" y="521018"/>
                </a:cubicBezTo>
                <a:cubicBezTo>
                  <a:pt x="478155" y="521018"/>
                  <a:pt x="478155" y="521018"/>
                  <a:pt x="478155" y="521018"/>
                </a:cubicBezTo>
                <a:cubicBezTo>
                  <a:pt x="477203" y="521018"/>
                  <a:pt x="476250" y="521018"/>
                  <a:pt x="475298" y="521018"/>
                </a:cubicBezTo>
                <a:cubicBezTo>
                  <a:pt x="468630" y="521018"/>
                  <a:pt x="461963" y="519112"/>
                  <a:pt x="455295" y="515303"/>
                </a:cubicBezTo>
                <a:lnTo>
                  <a:pt x="442913" y="505778"/>
                </a:lnTo>
                <a:lnTo>
                  <a:pt x="473393" y="470535"/>
                </a:lnTo>
                <a:cubicBezTo>
                  <a:pt x="486728" y="454343"/>
                  <a:pt x="484823" y="430530"/>
                  <a:pt x="469583" y="417195"/>
                </a:cubicBezTo>
                <a:cubicBezTo>
                  <a:pt x="462915" y="411480"/>
                  <a:pt x="454343" y="407670"/>
                  <a:pt x="444818" y="407670"/>
                </a:cubicBezTo>
                <a:cubicBezTo>
                  <a:pt x="441960" y="407670"/>
                  <a:pt x="438150" y="407670"/>
                  <a:pt x="435293" y="408622"/>
                </a:cubicBezTo>
                <a:cubicBezTo>
                  <a:pt x="434340" y="397193"/>
                  <a:pt x="429578" y="386715"/>
                  <a:pt x="421005" y="379095"/>
                </a:cubicBezTo>
                <a:cubicBezTo>
                  <a:pt x="413385" y="372428"/>
                  <a:pt x="402908" y="368618"/>
                  <a:pt x="392430" y="368618"/>
                </a:cubicBezTo>
                <a:lnTo>
                  <a:pt x="392430" y="368618"/>
                </a:lnTo>
                <a:cubicBezTo>
                  <a:pt x="387668" y="368618"/>
                  <a:pt x="383858" y="369570"/>
                  <a:pt x="379095" y="370522"/>
                </a:cubicBezTo>
                <a:cubicBezTo>
                  <a:pt x="379095" y="357188"/>
                  <a:pt x="373380" y="344805"/>
                  <a:pt x="362903" y="335280"/>
                </a:cubicBezTo>
                <a:cubicBezTo>
                  <a:pt x="354330" y="327660"/>
                  <a:pt x="343853" y="322897"/>
                  <a:pt x="332423" y="323850"/>
                </a:cubicBezTo>
                <a:lnTo>
                  <a:pt x="332423" y="323850"/>
                </a:lnTo>
                <a:cubicBezTo>
                  <a:pt x="326708" y="323850"/>
                  <a:pt x="320993" y="324803"/>
                  <a:pt x="315278" y="326708"/>
                </a:cubicBezTo>
                <a:cubicBezTo>
                  <a:pt x="314325" y="313372"/>
                  <a:pt x="308610" y="300990"/>
                  <a:pt x="299085" y="292418"/>
                </a:cubicBezTo>
                <a:cubicBezTo>
                  <a:pt x="290513" y="284797"/>
                  <a:pt x="280035" y="280035"/>
                  <a:pt x="268605" y="280988"/>
                </a:cubicBezTo>
                <a:lnTo>
                  <a:pt x="268605" y="280988"/>
                </a:lnTo>
                <a:cubicBezTo>
                  <a:pt x="255270" y="280988"/>
                  <a:pt x="241935" y="286703"/>
                  <a:pt x="232410" y="297180"/>
                </a:cubicBezTo>
                <a:lnTo>
                  <a:pt x="207645" y="325755"/>
                </a:lnTo>
                <a:lnTo>
                  <a:pt x="206693" y="324803"/>
                </a:lnTo>
                <a:lnTo>
                  <a:pt x="141923" y="249555"/>
                </a:lnTo>
                <a:lnTo>
                  <a:pt x="224790" y="112395"/>
                </a:lnTo>
                <a:cubicBezTo>
                  <a:pt x="245745" y="122872"/>
                  <a:pt x="269558" y="127635"/>
                  <a:pt x="293370" y="126682"/>
                </a:cubicBezTo>
                <a:cubicBezTo>
                  <a:pt x="312420" y="126682"/>
                  <a:pt x="331470" y="124777"/>
                  <a:pt x="348615" y="122872"/>
                </a:cubicBezTo>
                <a:cubicBezTo>
                  <a:pt x="350520" y="122872"/>
                  <a:pt x="352425" y="122872"/>
                  <a:pt x="354330" y="122872"/>
                </a:cubicBezTo>
                <a:cubicBezTo>
                  <a:pt x="362903" y="122872"/>
                  <a:pt x="371475" y="123825"/>
                  <a:pt x="379095" y="126682"/>
                </a:cubicBezTo>
                <a:lnTo>
                  <a:pt x="326708" y="188595"/>
                </a:lnTo>
                <a:cubicBezTo>
                  <a:pt x="316230" y="200025"/>
                  <a:pt x="311468" y="215265"/>
                  <a:pt x="312420" y="230505"/>
                </a:cubicBezTo>
                <a:cubicBezTo>
                  <a:pt x="313373" y="245745"/>
                  <a:pt x="320993" y="259080"/>
                  <a:pt x="332423" y="269558"/>
                </a:cubicBezTo>
                <a:lnTo>
                  <a:pt x="332423" y="269558"/>
                </a:lnTo>
                <a:lnTo>
                  <a:pt x="332423" y="269558"/>
                </a:lnTo>
                <a:cubicBezTo>
                  <a:pt x="342900" y="278130"/>
                  <a:pt x="356235" y="282893"/>
                  <a:pt x="369570" y="282893"/>
                </a:cubicBezTo>
                <a:cubicBezTo>
                  <a:pt x="371475" y="282893"/>
                  <a:pt x="372428" y="282893"/>
                  <a:pt x="374333" y="282893"/>
                </a:cubicBezTo>
                <a:cubicBezTo>
                  <a:pt x="389573" y="281940"/>
                  <a:pt x="403860" y="274320"/>
                  <a:pt x="413385" y="262890"/>
                </a:cubicBezTo>
                <a:lnTo>
                  <a:pt x="478155" y="188595"/>
                </a:lnTo>
                <a:lnTo>
                  <a:pt x="478155" y="188595"/>
                </a:lnTo>
                <a:lnTo>
                  <a:pt x="488633" y="198120"/>
                </a:lnTo>
                <a:lnTo>
                  <a:pt x="641985" y="329565"/>
                </a:lnTo>
                <a:cubicBezTo>
                  <a:pt x="648653" y="335280"/>
                  <a:pt x="652463" y="344805"/>
                  <a:pt x="652463" y="353378"/>
                </a:cubicBezTo>
                <a:cubicBezTo>
                  <a:pt x="652463" y="354330"/>
                  <a:pt x="652463" y="357188"/>
                  <a:pt x="652463" y="357188"/>
                </a:cubicBezTo>
                <a:cubicBezTo>
                  <a:pt x="654368" y="377190"/>
                  <a:pt x="639128" y="394335"/>
                  <a:pt x="619125" y="396240"/>
                </a:cubicBezTo>
                <a:cubicBezTo>
                  <a:pt x="619125" y="396240"/>
                  <a:pt x="619125" y="396240"/>
                  <a:pt x="619125" y="396240"/>
                </a:cubicBezTo>
                <a:close/>
                <a:moveTo>
                  <a:pt x="665798" y="326708"/>
                </a:moveTo>
                <a:cubicBezTo>
                  <a:pt x="662940" y="321945"/>
                  <a:pt x="659130" y="318135"/>
                  <a:pt x="655320" y="314325"/>
                </a:cubicBezTo>
                <a:lnTo>
                  <a:pt x="477203" y="160972"/>
                </a:lnTo>
                <a:lnTo>
                  <a:pt x="399098" y="250508"/>
                </a:lnTo>
                <a:cubicBezTo>
                  <a:pt x="392430" y="258127"/>
                  <a:pt x="383858" y="262890"/>
                  <a:pt x="373380" y="263843"/>
                </a:cubicBezTo>
                <a:cubicBezTo>
                  <a:pt x="372428" y="263843"/>
                  <a:pt x="371475" y="263843"/>
                  <a:pt x="370523" y="263843"/>
                </a:cubicBezTo>
                <a:cubicBezTo>
                  <a:pt x="360998" y="263843"/>
                  <a:pt x="352425" y="260033"/>
                  <a:pt x="344805" y="254318"/>
                </a:cubicBezTo>
                <a:cubicBezTo>
                  <a:pt x="328613" y="240983"/>
                  <a:pt x="326708" y="218122"/>
                  <a:pt x="340043" y="201930"/>
                </a:cubicBezTo>
                <a:cubicBezTo>
                  <a:pt x="340043" y="201930"/>
                  <a:pt x="340995" y="200977"/>
                  <a:pt x="340995" y="200977"/>
                </a:cubicBezTo>
                <a:lnTo>
                  <a:pt x="416243" y="115252"/>
                </a:lnTo>
                <a:cubicBezTo>
                  <a:pt x="423863" y="106680"/>
                  <a:pt x="434340" y="102870"/>
                  <a:pt x="444818" y="102870"/>
                </a:cubicBezTo>
                <a:cubicBezTo>
                  <a:pt x="445770" y="102870"/>
                  <a:pt x="446723" y="102870"/>
                  <a:pt x="448628" y="102870"/>
                </a:cubicBezTo>
                <a:cubicBezTo>
                  <a:pt x="450533" y="102870"/>
                  <a:pt x="451485" y="103823"/>
                  <a:pt x="453390" y="103823"/>
                </a:cubicBezTo>
                <a:cubicBezTo>
                  <a:pt x="497205" y="112395"/>
                  <a:pt x="537210" y="127635"/>
                  <a:pt x="583883" y="127635"/>
                </a:cubicBezTo>
                <a:cubicBezTo>
                  <a:pt x="607695" y="127635"/>
                  <a:pt x="631508" y="123825"/>
                  <a:pt x="653415" y="115252"/>
                </a:cubicBezTo>
                <a:lnTo>
                  <a:pt x="708660" y="204788"/>
                </a:lnTo>
                <a:lnTo>
                  <a:pt x="734378" y="247650"/>
                </a:lnTo>
                <a:lnTo>
                  <a:pt x="665798" y="326708"/>
                </a:lnTo>
                <a:close/>
                <a:moveTo>
                  <a:pt x="779145" y="249555"/>
                </a:moveTo>
                <a:cubicBezTo>
                  <a:pt x="776288" y="251460"/>
                  <a:pt x="772478" y="252413"/>
                  <a:pt x="769620" y="252413"/>
                </a:cubicBezTo>
                <a:cubicBezTo>
                  <a:pt x="764858" y="252413"/>
                  <a:pt x="760095" y="250508"/>
                  <a:pt x="756285" y="246697"/>
                </a:cubicBezTo>
                <a:lnTo>
                  <a:pt x="750570" y="237172"/>
                </a:lnTo>
                <a:lnTo>
                  <a:pt x="724853" y="195263"/>
                </a:lnTo>
                <a:lnTo>
                  <a:pt x="664845" y="96202"/>
                </a:lnTo>
                <a:cubicBezTo>
                  <a:pt x="659130" y="87630"/>
                  <a:pt x="661988" y="77152"/>
                  <a:pt x="669608" y="71438"/>
                </a:cubicBezTo>
                <a:cubicBezTo>
                  <a:pt x="670560" y="71438"/>
                  <a:pt x="670560" y="70485"/>
                  <a:pt x="671513" y="70485"/>
                </a:cubicBezTo>
                <a:lnTo>
                  <a:pt x="744855" y="25717"/>
                </a:lnTo>
                <a:lnTo>
                  <a:pt x="852488" y="204788"/>
                </a:lnTo>
                <a:lnTo>
                  <a:pt x="779145" y="249555"/>
                </a:lnTo>
                <a:close/>
              </a:path>
            </a:pathLst>
          </a:custGeom>
          <a:solidFill>
            <a:schemeClr val="accent3">
              <a:lumMod val="75000"/>
            </a:schemeClr>
          </a:soli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nvGrpSpPr>
          <p:cNvPr id="79" name="Graphic 77" descr="Follow outline">
            <a:extLst>
              <a:ext uri="{FF2B5EF4-FFF2-40B4-BE49-F238E27FC236}">
                <a16:creationId xmlns:a16="http://schemas.microsoft.com/office/drawing/2014/main" id="{C30174F5-713F-DF7A-F6C9-C3EB689FF79A}"/>
              </a:ext>
            </a:extLst>
          </p:cNvPr>
          <p:cNvGrpSpPr>
            <a:grpSpLocks noChangeAspect="1"/>
          </p:cNvGrpSpPr>
          <p:nvPr/>
        </p:nvGrpSpPr>
        <p:grpSpPr>
          <a:xfrm>
            <a:off x="9824197" y="1647563"/>
            <a:ext cx="263350" cy="274319"/>
            <a:chOff x="5753100" y="3076575"/>
            <a:chExt cx="685800" cy="714375"/>
          </a:xfrm>
          <a:solidFill>
            <a:srgbClr val="000000"/>
          </a:solidFill>
        </p:grpSpPr>
        <p:sp>
          <p:nvSpPr>
            <p:cNvPr id="80" name="Freeform: Shape 79">
              <a:extLst>
                <a:ext uri="{FF2B5EF4-FFF2-40B4-BE49-F238E27FC236}">
                  <a16:creationId xmlns:a16="http://schemas.microsoft.com/office/drawing/2014/main" id="{4B943CEC-D4B1-3B49-E79B-246378DEA07B}"/>
                </a:ext>
              </a:extLst>
            </p:cNvPr>
            <p:cNvSpPr/>
            <p:nvPr/>
          </p:nvSpPr>
          <p:spPr>
            <a:xfrm>
              <a:off x="5905500" y="3076575"/>
              <a:ext cx="304800" cy="304800"/>
            </a:xfrm>
            <a:custGeom>
              <a:avLst/>
              <a:gdLst>
                <a:gd name="connsiteX0" fmla="*/ 152400 w 304800"/>
                <a:gd name="connsiteY0" fmla="*/ 304800 h 304800"/>
                <a:gd name="connsiteX1" fmla="*/ 304800 w 304800"/>
                <a:gd name="connsiteY1" fmla="*/ 152400 h 304800"/>
                <a:gd name="connsiteX2" fmla="*/ 152400 w 304800"/>
                <a:gd name="connsiteY2" fmla="*/ 0 h 304800"/>
                <a:gd name="connsiteX3" fmla="*/ 0 w 304800"/>
                <a:gd name="connsiteY3" fmla="*/ 152400 h 304800"/>
                <a:gd name="connsiteX4" fmla="*/ 152400 w 304800"/>
                <a:gd name="connsiteY4" fmla="*/ 304800 h 304800"/>
                <a:gd name="connsiteX5" fmla="*/ 152400 w 304800"/>
                <a:gd name="connsiteY5" fmla="*/ 19050 h 304800"/>
                <a:gd name="connsiteX6" fmla="*/ 285750 w 304800"/>
                <a:gd name="connsiteY6" fmla="*/ 152400 h 304800"/>
                <a:gd name="connsiteX7" fmla="*/ 152400 w 304800"/>
                <a:gd name="connsiteY7" fmla="*/ 285750 h 304800"/>
                <a:gd name="connsiteX8" fmla="*/ 19050 w 304800"/>
                <a:gd name="connsiteY8" fmla="*/ 152400 h 304800"/>
                <a:gd name="connsiteX9" fmla="*/ 152400 w 304800"/>
                <a:gd name="connsiteY9" fmla="*/ 190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304800"/>
                  </a:moveTo>
                  <a:cubicBezTo>
                    <a:pt x="236569" y="304800"/>
                    <a:pt x="304800" y="236569"/>
                    <a:pt x="304800" y="152400"/>
                  </a:cubicBezTo>
                  <a:cubicBezTo>
                    <a:pt x="304800" y="68231"/>
                    <a:pt x="236569" y="0"/>
                    <a:pt x="152400" y="0"/>
                  </a:cubicBezTo>
                  <a:cubicBezTo>
                    <a:pt x="68231" y="0"/>
                    <a:pt x="0" y="68231"/>
                    <a:pt x="0" y="152400"/>
                  </a:cubicBezTo>
                  <a:cubicBezTo>
                    <a:pt x="0" y="236569"/>
                    <a:pt x="68231" y="304800"/>
                    <a:pt x="152400" y="304800"/>
                  </a:cubicBezTo>
                  <a:close/>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81" name="Freeform: Shape 80">
              <a:extLst>
                <a:ext uri="{FF2B5EF4-FFF2-40B4-BE49-F238E27FC236}">
                  <a16:creationId xmlns:a16="http://schemas.microsoft.com/office/drawing/2014/main" id="{EA344DD0-35DE-989F-7A4F-92D8EE79683F}"/>
                </a:ext>
              </a:extLst>
            </p:cNvPr>
            <p:cNvSpPr/>
            <p:nvPr/>
          </p:nvSpPr>
          <p:spPr>
            <a:xfrm>
              <a:off x="5753100" y="3419475"/>
              <a:ext cx="527227" cy="304800"/>
            </a:xfrm>
            <a:custGeom>
              <a:avLst/>
              <a:gdLst>
                <a:gd name="connsiteX0" fmla="*/ 496300 w 527227"/>
                <a:gd name="connsiteY0" fmla="*/ 63760 h 304800"/>
                <a:gd name="connsiteX1" fmla="*/ 527228 w 527227"/>
                <a:gd name="connsiteY1" fmla="*/ 57941 h 304800"/>
                <a:gd name="connsiteX2" fmla="*/ 429339 w 527227"/>
                <a:gd name="connsiteY2" fmla="*/ 18888 h 304800"/>
                <a:gd name="connsiteX3" fmla="*/ 304800 w 527227"/>
                <a:gd name="connsiteY3" fmla="*/ 0 h 304800"/>
                <a:gd name="connsiteX4" fmla="*/ 180375 w 527227"/>
                <a:gd name="connsiteY4" fmla="*/ 18821 h 304800"/>
                <a:gd name="connsiteX5" fmla="*/ 33109 w 527227"/>
                <a:gd name="connsiteY5" fmla="*/ 90659 h 304800"/>
                <a:gd name="connsiteX6" fmla="*/ 0 w 527227"/>
                <a:gd name="connsiteY6" fmla="*/ 157163 h 304800"/>
                <a:gd name="connsiteX7" fmla="*/ 0 w 527227"/>
                <a:gd name="connsiteY7" fmla="*/ 304800 h 304800"/>
                <a:gd name="connsiteX8" fmla="*/ 19050 w 527227"/>
                <a:gd name="connsiteY8" fmla="*/ 304800 h 304800"/>
                <a:gd name="connsiteX9" fmla="*/ 19050 w 527227"/>
                <a:gd name="connsiteY9" fmla="*/ 157163 h 304800"/>
                <a:gd name="connsiteX10" fmla="*/ 44653 w 527227"/>
                <a:gd name="connsiteY10" fmla="*/ 105813 h 304800"/>
                <a:gd name="connsiteX11" fmla="*/ 185509 w 527227"/>
                <a:gd name="connsiteY11" fmla="*/ 37233 h 304800"/>
                <a:gd name="connsiteX12" fmla="*/ 304800 w 527227"/>
                <a:gd name="connsiteY12" fmla="*/ 19050 h 304800"/>
                <a:gd name="connsiteX13" fmla="*/ 423986 w 527227"/>
                <a:gd name="connsiteY13" fmla="*/ 37148 h 304800"/>
                <a:gd name="connsiteX14" fmla="*/ 496300 w 527227"/>
                <a:gd name="connsiteY14" fmla="*/ 6376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227" h="304800">
                  <a:moveTo>
                    <a:pt x="496300" y="63760"/>
                  </a:moveTo>
                  <a:cubicBezTo>
                    <a:pt x="506407" y="60870"/>
                    <a:pt x="516761" y="58922"/>
                    <a:pt x="527228" y="57941"/>
                  </a:cubicBezTo>
                  <a:cubicBezTo>
                    <a:pt x="496128" y="41376"/>
                    <a:pt x="463302" y="28279"/>
                    <a:pt x="429339" y="18888"/>
                  </a:cubicBezTo>
                  <a:cubicBezTo>
                    <a:pt x="388985" y="6484"/>
                    <a:pt x="347018" y="119"/>
                    <a:pt x="304800" y="0"/>
                  </a:cubicBezTo>
                  <a:cubicBezTo>
                    <a:pt x="262673" y="712"/>
                    <a:pt x="220829" y="7041"/>
                    <a:pt x="180375" y="18821"/>
                  </a:cubicBezTo>
                  <a:cubicBezTo>
                    <a:pt x="127586" y="34292"/>
                    <a:pt x="77795" y="58581"/>
                    <a:pt x="33109" y="90659"/>
                  </a:cubicBezTo>
                  <a:cubicBezTo>
                    <a:pt x="12629" y="106716"/>
                    <a:pt x="469" y="131142"/>
                    <a:pt x="0" y="157163"/>
                  </a:cubicBezTo>
                  <a:lnTo>
                    <a:pt x="0" y="304800"/>
                  </a:lnTo>
                  <a:lnTo>
                    <a:pt x="19050" y="304800"/>
                  </a:lnTo>
                  <a:lnTo>
                    <a:pt x="19050" y="157163"/>
                  </a:lnTo>
                  <a:cubicBezTo>
                    <a:pt x="19473" y="137078"/>
                    <a:pt x="28866" y="118238"/>
                    <a:pt x="44653" y="105813"/>
                  </a:cubicBezTo>
                  <a:cubicBezTo>
                    <a:pt x="87416" y="75197"/>
                    <a:pt x="135036" y="52012"/>
                    <a:pt x="185509" y="37233"/>
                  </a:cubicBezTo>
                  <a:cubicBezTo>
                    <a:pt x="224288" y="25897"/>
                    <a:pt x="264404" y="19782"/>
                    <a:pt x="304800" y="19050"/>
                  </a:cubicBezTo>
                  <a:cubicBezTo>
                    <a:pt x="345204" y="19168"/>
                    <a:pt x="385368" y="25267"/>
                    <a:pt x="423986" y="37148"/>
                  </a:cubicBezTo>
                  <a:cubicBezTo>
                    <a:pt x="448748" y="44121"/>
                    <a:pt x="472926" y="53019"/>
                    <a:pt x="496300" y="63760"/>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82" name="Freeform: Shape 81">
              <a:extLst>
                <a:ext uri="{FF2B5EF4-FFF2-40B4-BE49-F238E27FC236}">
                  <a16:creationId xmlns:a16="http://schemas.microsoft.com/office/drawing/2014/main" id="{66BD28C7-67FA-EBD7-A859-FECD47CF5438}"/>
                </a:ext>
              </a:extLst>
            </p:cNvPr>
            <p:cNvSpPr/>
            <p:nvPr/>
          </p:nvSpPr>
          <p:spPr>
            <a:xfrm>
              <a:off x="6153150" y="3505200"/>
              <a:ext cx="285750" cy="285750"/>
            </a:xfrm>
            <a:custGeom>
              <a:avLst/>
              <a:gdLst>
                <a:gd name="connsiteX0" fmla="*/ 142875 w 285750"/>
                <a:gd name="connsiteY0" fmla="*/ 0 h 285750"/>
                <a:gd name="connsiteX1" fmla="*/ 0 w 285750"/>
                <a:gd name="connsiteY1" fmla="*/ 142875 h 285750"/>
                <a:gd name="connsiteX2" fmla="*/ 142875 w 285750"/>
                <a:gd name="connsiteY2" fmla="*/ 285750 h 285750"/>
                <a:gd name="connsiteX3" fmla="*/ 285750 w 285750"/>
                <a:gd name="connsiteY3" fmla="*/ 142875 h 285750"/>
                <a:gd name="connsiteX4" fmla="*/ 142875 w 285750"/>
                <a:gd name="connsiteY4" fmla="*/ 0 h 285750"/>
                <a:gd name="connsiteX5" fmla="*/ 142875 w 285750"/>
                <a:gd name="connsiteY5" fmla="*/ 266700 h 285750"/>
                <a:gd name="connsiteX6" fmla="*/ 19050 w 285750"/>
                <a:gd name="connsiteY6" fmla="*/ 142875 h 285750"/>
                <a:gd name="connsiteX7" fmla="*/ 142875 w 285750"/>
                <a:gd name="connsiteY7" fmla="*/ 19050 h 285750"/>
                <a:gd name="connsiteX8" fmla="*/ 266700 w 285750"/>
                <a:gd name="connsiteY8" fmla="*/ 142875 h 285750"/>
                <a:gd name="connsiteX9" fmla="*/ 142875 w 285750"/>
                <a:gd name="connsiteY9" fmla="*/ 26670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660" y="64004"/>
                    <a:pt x="221746" y="90"/>
                    <a:pt x="142875" y="0"/>
                  </a:cubicBezTo>
                  <a:close/>
                  <a:moveTo>
                    <a:pt x="142875" y="266700"/>
                  </a:moveTo>
                  <a:cubicBezTo>
                    <a:pt x="74488" y="266700"/>
                    <a:pt x="19050" y="211262"/>
                    <a:pt x="19050" y="142875"/>
                  </a:cubicBezTo>
                  <a:cubicBezTo>
                    <a:pt x="19050" y="74488"/>
                    <a:pt x="74488" y="19050"/>
                    <a:pt x="142875" y="19050"/>
                  </a:cubicBezTo>
                  <a:cubicBezTo>
                    <a:pt x="211262" y="19050"/>
                    <a:pt x="266700" y="74488"/>
                    <a:pt x="266700" y="142875"/>
                  </a:cubicBezTo>
                  <a:cubicBezTo>
                    <a:pt x="266621" y="211229"/>
                    <a:pt x="211229" y="266621"/>
                    <a:pt x="142875" y="266700"/>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83" name="Freeform: Shape 82">
              <a:extLst>
                <a:ext uri="{FF2B5EF4-FFF2-40B4-BE49-F238E27FC236}">
                  <a16:creationId xmlns:a16="http://schemas.microsoft.com/office/drawing/2014/main" id="{53344E4E-B991-15A6-993A-DE6D9463243A}"/>
                </a:ext>
              </a:extLst>
            </p:cNvPr>
            <p:cNvSpPr/>
            <p:nvPr/>
          </p:nvSpPr>
          <p:spPr>
            <a:xfrm>
              <a:off x="6229350" y="3581400"/>
              <a:ext cx="133350" cy="133350"/>
            </a:xfrm>
            <a:custGeom>
              <a:avLst/>
              <a:gdLst>
                <a:gd name="connsiteX0" fmla="*/ 76200 w 133350"/>
                <a:gd name="connsiteY0" fmla="*/ 0 h 133350"/>
                <a:gd name="connsiteX1" fmla="*/ 57150 w 133350"/>
                <a:gd name="connsiteY1" fmla="*/ 0 h 133350"/>
                <a:gd name="connsiteX2" fmla="*/ 57150 w 133350"/>
                <a:gd name="connsiteY2" fmla="*/ 57150 h 133350"/>
                <a:gd name="connsiteX3" fmla="*/ 0 w 133350"/>
                <a:gd name="connsiteY3" fmla="*/ 57150 h 133350"/>
                <a:gd name="connsiteX4" fmla="*/ 0 w 133350"/>
                <a:gd name="connsiteY4" fmla="*/ 76200 h 133350"/>
                <a:gd name="connsiteX5" fmla="*/ 57150 w 133350"/>
                <a:gd name="connsiteY5" fmla="*/ 76200 h 133350"/>
                <a:gd name="connsiteX6" fmla="*/ 57150 w 133350"/>
                <a:gd name="connsiteY6" fmla="*/ 133350 h 133350"/>
                <a:gd name="connsiteX7" fmla="*/ 76200 w 133350"/>
                <a:gd name="connsiteY7" fmla="*/ 133350 h 133350"/>
                <a:gd name="connsiteX8" fmla="*/ 76200 w 133350"/>
                <a:gd name="connsiteY8" fmla="*/ 76200 h 133350"/>
                <a:gd name="connsiteX9" fmla="*/ 133350 w 133350"/>
                <a:gd name="connsiteY9" fmla="*/ 76200 h 133350"/>
                <a:gd name="connsiteX10" fmla="*/ 133350 w 133350"/>
                <a:gd name="connsiteY10" fmla="*/ 57150 h 133350"/>
                <a:gd name="connsiteX11" fmla="*/ 76200 w 133350"/>
                <a:gd name="connsiteY11" fmla="*/ 57150 h 133350"/>
                <a:gd name="connsiteX12" fmla="*/ 76200 w 133350"/>
                <a:gd name="connsiteY12"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33350">
                  <a:moveTo>
                    <a:pt x="76200" y="0"/>
                  </a:moveTo>
                  <a:lnTo>
                    <a:pt x="57150" y="0"/>
                  </a:lnTo>
                  <a:lnTo>
                    <a:pt x="57150" y="57150"/>
                  </a:lnTo>
                  <a:lnTo>
                    <a:pt x="0" y="57150"/>
                  </a:lnTo>
                  <a:lnTo>
                    <a:pt x="0" y="76200"/>
                  </a:lnTo>
                  <a:lnTo>
                    <a:pt x="57150" y="76200"/>
                  </a:lnTo>
                  <a:lnTo>
                    <a:pt x="57150" y="133350"/>
                  </a:lnTo>
                  <a:lnTo>
                    <a:pt x="76200" y="133350"/>
                  </a:lnTo>
                  <a:lnTo>
                    <a:pt x="76200" y="76200"/>
                  </a:lnTo>
                  <a:lnTo>
                    <a:pt x="133350" y="76200"/>
                  </a:lnTo>
                  <a:lnTo>
                    <a:pt x="133350" y="57150"/>
                  </a:lnTo>
                  <a:lnTo>
                    <a:pt x="76200" y="57150"/>
                  </a:lnTo>
                  <a:lnTo>
                    <a:pt x="76200" y="0"/>
                  </a:ln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sp>
        <p:nvSpPr>
          <p:cNvPr id="86" name="Graphic 84" descr="Chat outline">
            <a:extLst>
              <a:ext uri="{FF2B5EF4-FFF2-40B4-BE49-F238E27FC236}">
                <a16:creationId xmlns:a16="http://schemas.microsoft.com/office/drawing/2014/main" id="{6CE0BA22-9B9F-0311-312D-740BCE171E9E}"/>
              </a:ext>
            </a:extLst>
          </p:cNvPr>
          <p:cNvSpPr>
            <a:spLocks noChangeAspect="1"/>
          </p:cNvSpPr>
          <p:nvPr/>
        </p:nvSpPr>
        <p:spPr>
          <a:xfrm>
            <a:off x="10852581" y="1647570"/>
            <a:ext cx="391830" cy="274320"/>
          </a:xfrm>
          <a:custGeom>
            <a:avLst/>
            <a:gdLst>
              <a:gd name="connsiteX0" fmla="*/ 723900 w 762000"/>
              <a:gd name="connsiteY0" fmla="*/ 104775 h 533476"/>
              <a:gd name="connsiteX1" fmla="*/ 476250 w 762000"/>
              <a:gd name="connsiteY1" fmla="*/ 104775 h 533476"/>
              <a:gd name="connsiteX2" fmla="*/ 476250 w 762000"/>
              <a:gd name="connsiteY2" fmla="*/ 38100 h 533476"/>
              <a:gd name="connsiteX3" fmla="*/ 438150 w 762000"/>
              <a:gd name="connsiteY3" fmla="*/ 0 h 533476"/>
              <a:gd name="connsiteX4" fmla="*/ 38100 w 762000"/>
              <a:gd name="connsiteY4" fmla="*/ 0 h 533476"/>
              <a:gd name="connsiteX5" fmla="*/ 0 w 762000"/>
              <a:gd name="connsiteY5" fmla="*/ 38100 h 533476"/>
              <a:gd name="connsiteX6" fmla="*/ 0 w 762000"/>
              <a:gd name="connsiteY6" fmla="*/ 295351 h 533476"/>
              <a:gd name="connsiteX7" fmla="*/ 38100 w 762000"/>
              <a:gd name="connsiteY7" fmla="*/ 333451 h 533476"/>
              <a:gd name="connsiteX8" fmla="*/ 95250 w 762000"/>
              <a:gd name="connsiteY8" fmla="*/ 333451 h 533476"/>
              <a:gd name="connsiteX9" fmla="*/ 95250 w 762000"/>
              <a:gd name="connsiteY9" fmla="*/ 428701 h 533476"/>
              <a:gd name="connsiteX10" fmla="*/ 190500 w 762000"/>
              <a:gd name="connsiteY10" fmla="*/ 333451 h 533476"/>
              <a:gd name="connsiteX11" fmla="*/ 285750 w 762000"/>
              <a:gd name="connsiteY11" fmla="*/ 333451 h 533476"/>
              <a:gd name="connsiteX12" fmla="*/ 285750 w 762000"/>
              <a:gd name="connsiteY12" fmla="*/ 400126 h 533476"/>
              <a:gd name="connsiteX13" fmla="*/ 323850 w 762000"/>
              <a:gd name="connsiteY13" fmla="*/ 438226 h 533476"/>
              <a:gd name="connsiteX14" fmla="*/ 571500 w 762000"/>
              <a:gd name="connsiteY14" fmla="*/ 438226 h 533476"/>
              <a:gd name="connsiteX15" fmla="*/ 666750 w 762000"/>
              <a:gd name="connsiteY15" fmla="*/ 533476 h 533476"/>
              <a:gd name="connsiteX16" fmla="*/ 666750 w 762000"/>
              <a:gd name="connsiteY16" fmla="*/ 438226 h 533476"/>
              <a:gd name="connsiteX17" fmla="*/ 723900 w 762000"/>
              <a:gd name="connsiteY17" fmla="*/ 438226 h 533476"/>
              <a:gd name="connsiteX18" fmla="*/ 762000 w 762000"/>
              <a:gd name="connsiteY18" fmla="*/ 400126 h 533476"/>
              <a:gd name="connsiteX19" fmla="*/ 762000 w 762000"/>
              <a:gd name="connsiteY19" fmla="*/ 142885 h 533476"/>
              <a:gd name="connsiteX20" fmla="*/ 723900 w 762000"/>
              <a:gd name="connsiteY20" fmla="*/ 104775 h 533476"/>
              <a:gd name="connsiteX21" fmla="*/ 285750 w 762000"/>
              <a:gd name="connsiteY21" fmla="*/ 142875 h 533476"/>
              <a:gd name="connsiteX22" fmla="*/ 285750 w 762000"/>
              <a:gd name="connsiteY22" fmla="*/ 314411 h 533476"/>
              <a:gd name="connsiteX23" fmla="*/ 182632 w 762000"/>
              <a:gd name="connsiteY23" fmla="*/ 314411 h 533476"/>
              <a:gd name="connsiteX24" fmla="*/ 177051 w 762000"/>
              <a:gd name="connsiteY24" fmla="*/ 319992 h 533476"/>
              <a:gd name="connsiteX25" fmla="*/ 114300 w 762000"/>
              <a:gd name="connsiteY25" fmla="*/ 382743 h 533476"/>
              <a:gd name="connsiteX26" fmla="*/ 114300 w 762000"/>
              <a:gd name="connsiteY26" fmla="*/ 314411 h 533476"/>
              <a:gd name="connsiteX27" fmla="*/ 38100 w 762000"/>
              <a:gd name="connsiteY27" fmla="*/ 314411 h 533476"/>
              <a:gd name="connsiteX28" fmla="*/ 19050 w 762000"/>
              <a:gd name="connsiteY28" fmla="*/ 295361 h 533476"/>
              <a:gd name="connsiteX29" fmla="*/ 19050 w 762000"/>
              <a:gd name="connsiteY29" fmla="*/ 38110 h 533476"/>
              <a:gd name="connsiteX30" fmla="*/ 38100 w 762000"/>
              <a:gd name="connsiteY30" fmla="*/ 19060 h 533476"/>
              <a:gd name="connsiteX31" fmla="*/ 438150 w 762000"/>
              <a:gd name="connsiteY31" fmla="*/ 19060 h 533476"/>
              <a:gd name="connsiteX32" fmla="*/ 457200 w 762000"/>
              <a:gd name="connsiteY32" fmla="*/ 38110 h 533476"/>
              <a:gd name="connsiteX33" fmla="*/ 457200 w 762000"/>
              <a:gd name="connsiteY33" fmla="*/ 104785 h 533476"/>
              <a:gd name="connsiteX34" fmla="*/ 323850 w 762000"/>
              <a:gd name="connsiteY34" fmla="*/ 104785 h 533476"/>
              <a:gd name="connsiteX35" fmla="*/ 285750 w 762000"/>
              <a:gd name="connsiteY35" fmla="*/ 142885 h 533476"/>
              <a:gd name="connsiteX36" fmla="*/ 742950 w 762000"/>
              <a:gd name="connsiteY36" fmla="*/ 400126 h 533476"/>
              <a:gd name="connsiteX37" fmla="*/ 723900 w 762000"/>
              <a:gd name="connsiteY37" fmla="*/ 419176 h 533476"/>
              <a:gd name="connsiteX38" fmla="*/ 647700 w 762000"/>
              <a:gd name="connsiteY38" fmla="*/ 419176 h 533476"/>
              <a:gd name="connsiteX39" fmla="*/ 647700 w 762000"/>
              <a:gd name="connsiteY39" fmla="*/ 487509 h 533476"/>
              <a:gd name="connsiteX40" fmla="*/ 585006 w 762000"/>
              <a:gd name="connsiteY40" fmla="*/ 424729 h 533476"/>
              <a:gd name="connsiteX41" fmla="*/ 579425 w 762000"/>
              <a:gd name="connsiteY41" fmla="*/ 419148 h 533476"/>
              <a:gd name="connsiteX42" fmla="*/ 323850 w 762000"/>
              <a:gd name="connsiteY42" fmla="*/ 419148 h 533476"/>
              <a:gd name="connsiteX43" fmla="*/ 304800 w 762000"/>
              <a:gd name="connsiteY43" fmla="*/ 400098 h 533476"/>
              <a:gd name="connsiteX44" fmla="*/ 304800 w 762000"/>
              <a:gd name="connsiteY44" fmla="*/ 142885 h 533476"/>
              <a:gd name="connsiteX45" fmla="*/ 323850 w 762000"/>
              <a:gd name="connsiteY45" fmla="*/ 123835 h 533476"/>
              <a:gd name="connsiteX46" fmla="*/ 723900 w 762000"/>
              <a:gd name="connsiteY46" fmla="*/ 123835 h 533476"/>
              <a:gd name="connsiteX47" fmla="*/ 742950 w 762000"/>
              <a:gd name="connsiteY47" fmla="*/ 142885 h 53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2000" h="533476">
                <a:moveTo>
                  <a:pt x="723900" y="104775"/>
                </a:moveTo>
                <a:lnTo>
                  <a:pt x="476250" y="104775"/>
                </a:lnTo>
                <a:lnTo>
                  <a:pt x="476250" y="38100"/>
                </a:lnTo>
                <a:cubicBezTo>
                  <a:pt x="476187" y="17084"/>
                  <a:pt x="459166" y="63"/>
                  <a:pt x="438150" y="0"/>
                </a:cubicBezTo>
                <a:lnTo>
                  <a:pt x="38100" y="0"/>
                </a:lnTo>
                <a:cubicBezTo>
                  <a:pt x="17084" y="63"/>
                  <a:pt x="63" y="17084"/>
                  <a:pt x="0" y="38100"/>
                </a:cubicBezTo>
                <a:lnTo>
                  <a:pt x="0" y="295351"/>
                </a:lnTo>
                <a:cubicBezTo>
                  <a:pt x="63" y="316367"/>
                  <a:pt x="17084" y="333388"/>
                  <a:pt x="38100" y="333451"/>
                </a:cubicBezTo>
                <a:lnTo>
                  <a:pt x="95250" y="333451"/>
                </a:lnTo>
                <a:lnTo>
                  <a:pt x="95250" y="428701"/>
                </a:lnTo>
                <a:lnTo>
                  <a:pt x="190500" y="333451"/>
                </a:lnTo>
                <a:lnTo>
                  <a:pt x="285750" y="333451"/>
                </a:lnTo>
                <a:lnTo>
                  <a:pt x="285750" y="400126"/>
                </a:lnTo>
                <a:cubicBezTo>
                  <a:pt x="285813" y="421142"/>
                  <a:pt x="302834" y="438163"/>
                  <a:pt x="323850" y="438226"/>
                </a:cubicBezTo>
                <a:lnTo>
                  <a:pt x="571500" y="438226"/>
                </a:lnTo>
                <a:lnTo>
                  <a:pt x="666750" y="533476"/>
                </a:lnTo>
                <a:lnTo>
                  <a:pt x="666750" y="438226"/>
                </a:lnTo>
                <a:lnTo>
                  <a:pt x="723900" y="438226"/>
                </a:lnTo>
                <a:cubicBezTo>
                  <a:pt x="744916" y="438163"/>
                  <a:pt x="761937" y="421142"/>
                  <a:pt x="762000" y="400126"/>
                </a:cubicBezTo>
                <a:lnTo>
                  <a:pt x="762000" y="142885"/>
                </a:lnTo>
                <a:cubicBezTo>
                  <a:pt x="761943" y="121865"/>
                  <a:pt x="744920" y="104838"/>
                  <a:pt x="723900" y="104775"/>
                </a:cubicBezTo>
                <a:close/>
                <a:moveTo>
                  <a:pt x="285750" y="142875"/>
                </a:moveTo>
                <a:lnTo>
                  <a:pt x="285750" y="314411"/>
                </a:lnTo>
                <a:lnTo>
                  <a:pt x="182632" y="314411"/>
                </a:lnTo>
                <a:lnTo>
                  <a:pt x="177051" y="319992"/>
                </a:lnTo>
                <a:lnTo>
                  <a:pt x="114300" y="382743"/>
                </a:lnTo>
                <a:lnTo>
                  <a:pt x="114300" y="314411"/>
                </a:lnTo>
                <a:lnTo>
                  <a:pt x="38100" y="314411"/>
                </a:lnTo>
                <a:cubicBezTo>
                  <a:pt x="27579" y="314411"/>
                  <a:pt x="19050" y="305882"/>
                  <a:pt x="19050" y="295361"/>
                </a:cubicBezTo>
                <a:lnTo>
                  <a:pt x="19050" y="38110"/>
                </a:lnTo>
                <a:cubicBezTo>
                  <a:pt x="19050" y="27588"/>
                  <a:pt x="27579" y="19060"/>
                  <a:pt x="38100" y="19060"/>
                </a:cubicBezTo>
                <a:lnTo>
                  <a:pt x="438150" y="19060"/>
                </a:lnTo>
                <a:cubicBezTo>
                  <a:pt x="448671" y="19060"/>
                  <a:pt x="457200" y="27588"/>
                  <a:pt x="457200" y="38110"/>
                </a:cubicBezTo>
                <a:lnTo>
                  <a:pt x="457200" y="104785"/>
                </a:lnTo>
                <a:lnTo>
                  <a:pt x="323850" y="104785"/>
                </a:lnTo>
                <a:cubicBezTo>
                  <a:pt x="302834" y="104847"/>
                  <a:pt x="285813" y="121869"/>
                  <a:pt x="285750" y="142885"/>
                </a:cubicBezTo>
                <a:close/>
                <a:moveTo>
                  <a:pt x="742950" y="400126"/>
                </a:moveTo>
                <a:cubicBezTo>
                  <a:pt x="742950" y="410648"/>
                  <a:pt x="734421" y="419176"/>
                  <a:pt x="723900" y="419176"/>
                </a:cubicBezTo>
                <a:lnTo>
                  <a:pt x="647700" y="419176"/>
                </a:lnTo>
                <a:lnTo>
                  <a:pt x="647700" y="487509"/>
                </a:lnTo>
                <a:lnTo>
                  <a:pt x="585006" y="424729"/>
                </a:lnTo>
                <a:lnTo>
                  <a:pt x="579425" y="419148"/>
                </a:lnTo>
                <a:lnTo>
                  <a:pt x="323850" y="419148"/>
                </a:lnTo>
                <a:cubicBezTo>
                  <a:pt x="313329" y="419148"/>
                  <a:pt x="304800" y="410619"/>
                  <a:pt x="304800" y="400098"/>
                </a:cubicBezTo>
                <a:lnTo>
                  <a:pt x="304800" y="142885"/>
                </a:lnTo>
                <a:cubicBezTo>
                  <a:pt x="304800" y="132363"/>
                  <a:pt x="313329" y="123835"/>
                  <a:pt x="323850" y="123835"/>
                </a:cubicBezTo>
                <a:lnTo>
                  <a:pt x="723900" y="123835"/>
                </a:lnTo>
                <a:cubicBezTo>
                  <a:pt x="734421" y="123835"/>
                  <a:pt x="742950" y="132363"/>
                  <a:pt x="742950" y="142885"/>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nvGrpSpPr>
          <p:cNvPr id="9" name="Group 8">
            <a:extLst>
              <a:ext uri="{FF2B5EF4-FFF2-40B4-BE49-F238E27FC236}">
                <a16:creationId xmlns:a16="http://schemas.microsoft.com/office/drawing/2014/main" id="{3A66293C-C305-46C6-99F8-C1EFB4981059}"/>
              </a:ext>
            </a:extLst>
          </p:cNvPr>
          <p:cNvGrpSpPr/>
          <p:nvPr/>
        </p:nvGrpSpPr>
        <p:grpSpPr>
          <a:xfrm>
            <a:off x="7365908" y="1655081"/>
            <a:ext cx="951575" cy="647469"/>
            <a:chOff x="10653693" y="1647575"/>
            <a:chExt cx="951575" cy="647469"/>
          </a:xfrm>
        </p:grpSpPr>
        <p:sp>
          <p:nvSpPr>
            <p:cNvPr id="60" name="Text Placeholder 10">
              <a:extLst>
                <a:ext uri="{FF2B5EF4-FFF2-40B4-BE49-F238E27FC236}">
                  <a16:creationId xmlns:a16="http://schemas.microsoft.com/office/drawing/2014/main" id="{CEB2ADE1-1E23-8F16-8EFA-B47FFC9B8F9E}"/>
                </a:ext>
              </a:extLst>
            </p:cNvPr>
            <p:cNvSpPr txBox="1">
              <a:spLocks/>
            </p:cNvSpPr>
            <p:nvPr/>
          </p:nvSpPr>
          <p:spPr>
            <a:xfrm>
              <a:off x="10653693" y="1987267"/>
              <a:ext cx="951575" cy="30777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58278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sz="1000" b="0" i="0" u="none" strike="noStrike" kern="1200" cap="none" spc="0" normalizeH="0" baseline="0" noProof="0">
                  <a:ln>
                    <a:noFill/>
                  </a:ln>
                  <a:gradFill>
                    <a:gsLst>
                      <a:gs pos="47000">
                        <a:srgbClr val="0078D4"/>
                      </a:gs>
                      <a:gs pos="0">
                        <a:srgbClr val="C03BC4"/>
                      </a:gs>
                    </a:gsLst>
                    <a:path path="circle">
                      <a:fillToRect l="100000" t="100000"/>
                    </a:path>
                  </a:gradFill>
                  <a:effectLst/>
                  <a:uLnTx/>
                  <a:uFillTx/>
                  <a:latin typeface="Segoe UI Semibold"/>
                  <a:ea typeface="+mn-ea"/>
                  <a:cs typeface="Segoe UI Semilight" panose="020B0402040204020203" pitchFamily="34" charset="0"/>
                </a:rPr>
                <a:t>Customer engagement</a:t>
              </a:r>
            </a:p>
          </p:txBody>
        </p:sp>
        <p:grpSp>
          <p:nvGrpSpPr>
            <p:cNvPr id="89" name="Graphic 87" descr="Teacher outline">
              <a:extLst>
                <a:ext uri="{FF2B5EF4-FFF2-40B4-BE49-F238E27FC236}">
                  <a16:creationId xmlns:a16="http://schemas.microsoft.com/office/drawing/2014/main" id="{3F39869D-9AD7-C67A-E263-AF3D2A816382}"/>
                </a:ext>
              </a:extLst>
            </p:cNvPr>
            <p:cNvGrpSpPr>
              <a:grpSpLocks noChangeAspect="1"/>
            </p:cNvGrpSpPr>
            <p:nvPr/>
          </p:nvGrpSpPr>
          <p:grpSpPr>
            <a:xfrm>
              <a:off x="10927114" y="1647575"/>
              <a:ext cx="403488" cy="274321"/>
              <a:chOff x="5679238" y="3162300"/>
              <a:chExt cx="826337" cy="561804"/>
            </a:xfrm>
            <a:solidFill>
              <a:srgbClr val="000000"/>
            </a:solidFill>
          </p:grpSpPr>
          <p:sp>
            <p:nvSpPr>
              <p:cNvPr id="90" name="Freeform: Shape 89">
                <a:extLst>
                  <a:ext uri="{FF2B5EF4-FFF2-40B4-BE49-F238E27FC236}">
                    <a16:creationId xmlns:a16="http://schemas.microsoft.com/office/drawing/2014/main" id="{DF44ED26-9974-D851-316D-C471EC7149B9}"/>
                  </a:ext>
                </a:extLst>
              </p:cNvPr>
              <p:cNvSpPr/>
              <p:nvPr/>
            </p:nvSpPr>
            <p:spPr>
              <a:xfrm>
                <a:off x="5838825" y="3162300"/>
                <a:ext cx="666750" cy="457200"/>
              </a:xfrm>
              <a:custGeom>
                <a:avLst/>
                <a:gdLst>
                  <a:gd name="connsiteX0" fmla="*/ 619125 w 666750"/>
                  <a:gd name="connsiteY0" fmla="*/ 0 h 457200"/>
                  <a:gd name="connsiteX1" fmla="*/ 47625 w 666750"/>
                  <a:gd name="connsiteY1" fmla="*/ 0 h 457200"/>
                  <a:gd name="connsiteX2" fmla="*/ 0 w 666750"/>
                  <a:gd name="connsiteY2" fmla="*/ 47625 h 457200"/>
                  <a:gd name="connsiteX3" fmla="*/ 0 w 666750"/>
                  <a:gd name="connsiteY3" fmla="*/ 183956 h 457200"/>
                  <a:gd name="connsiteX4" fmla="*/ 19050 w 666750"/>
                  <a:gd name="connsiteY4" fmla="*/ 181213 h 457200"/>
                  <a:gd name="connsiteX5" fmla="*/ 19050 w 666750"/>
                  <a:gd name="connsiteY5" fmla="*/ 47625 h 457200"/>
                  <a:gd name="connsiteX6" fmla="*/ 47625 w 666750"/>
                  <a:gd name="connsiteY6" fmla="*/ 19050 h 457200"/>
                  <a:gd name="connsiteX7" fmla="*/ 619125 w 666750"/>
                  <a:gd name="connsiteY7" fmla="*/ 19050 h 457200"/>
                  <a:gd name="connsiteX8" fmla="*/ 647700 w 666750"/>
                  <a:gd name="connsiteY8" fmla="*/ 47625 h 457200"/>
                  <a:gd name="connsiteX9" fmla="*/ 647700 w 666750"/>
                  <a:gd name="connsiteY9" fmla="*/ 409575 h 457200"/>
                  <a:gd name="connsiteX10" fmla="*/ 619125 w 666750"/>
                  <a:gd name="connsiteY10" fmla="*/ 438150 h 457200"/>
                  <a:gd name="connsiteX11" fmla="*/ 250860 w 666750"/>
                  <a:gd name="connsiteY11" fmla="*/ 438150 h 457200"/>
                  <a:gd name="connsiteX12" fmla="*/ 233086 w 666750"/>
                  <a:gd name="connsiteY12" fmla="*/ 457200 h 457200"/>
                  <a:gd name="connsiteX13" fmla="*/ 619125 w 666750"/>
                  <a:gd name="connsiteY13" fmla="*/ 457200 h 457200"/>
                  <a:gd name="connsiteX14" fmla="*/ 666750 w 666750"/>
                  <a:gd name="connsiteY14" fmla="*/ 409575 h 457200"/>
                  <a:gd name="connsiteX15" fmla="*/ 666750 w 666750"/>
                  <a:gd name="connsiteY15" fmla="*/ 47625 h 457200"/>
                  <a:gd name="connsiteX16" fmla="*/ 619125 w 666750"/>
                  <a:gd name="connsiteY1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6750" h="457200">
                    <a:moveTo>
                      <a:pt x="619125" y="0"/>
                    </a:moveTo>
                    <a:lnTo>
                      <a:pt x="47625" y="0"/>
                    </a:lnTo>
                    <a:cubicBezTo>
                      <a:pt x="21335" y="31"/>
                      <a:pt x="31" y="21335"/>
                      <a:pt x="0" y="47625"/>
                    </a:cubicBezTo>
                    <a:lnTo>
                      <a:pt x="0" y="183956"/>
                    </a:lnTo>
                    <a:cubicBezTo>
                      <a:pt x="6247" y="182434"/>
                      <a:pt x="12626" y="181515"/>
                      <a:pt x="19050" y="181213"/>
                    </a:cubicBezTo>
                    <a:lnTo>
                      <a:pt x="19050" y="47625"/>
                    </a:lnTo>
                    <a:cubicBezTo>
                      <a:pt x="19050" y="31843"/>
                      <a:pt x="31843" y="19050"/>
                      <a:pt x="47625" y="19050"/>
                    </a:cubicBezTo>
                    <a:lnTo>
                      <a:pt x="619125" y="19050"/>
                    </a:lnTo>
                    <a:cubicBezTo>
                      <a:pt x="634907" y="19050"/>
                      <a:pt x="647700" y="31843"/>
                      <a:pt x="647700" y="47625"/>
                    </a:cubicBezTo>
                    <a:lnTo>
                      <a:pt x="647700" y="409575"/>
                    </a:lnTo>
                    <a:cubicBezTo>
                      <a:pt x="647700" y="425357"/>
                      <a:pt x="634907" y="438150"/>
                      <a:pt x="619125" y="438150"/>
                    </a:cubicBezTo>
                    <a:lnTo>
                      <a:pt x="250860" y="438150"/>
                    </a:lnTo>
                    <a:lnTo>
                      <a:pt x="233086" y="457200"/>
                    </a:lnTo>
                    <a:lnTo>
                      <a:pt x="619125" y="457200"/>
                    </a:lnTo>
                    <a:cubicBezTo>
                      <a:pt x="645415" y="457169"/>
                      <a:pt x="666719" y="435865"/>
                      <a:pt x="666750" y="409575"/>
                    </a:cubicBezTo>
                    <a:lnTo>
                      <a:pt x="666750" y="47625"/>
                    </a:lnTo>
                    <a:cubicBezTo>
                      <a:pt x="666719" y="21335"/>
                      <a:pt x="645415" y="31"/>
                      <a:pt x="619125" y="0"/>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91" name="Freeform: Shape 90">
                <a:extLst>
                  <a:ext uri="{FF2B5EF4-FFF2-40B4-BE49-F238E27FC236}">
                    <a16:creationId xmlns:a16="http://schemas.microsoft.com/office/drawing/2014/main" id="{B9B4B9D7-C3C6-3272-C9AF-1122893BB8E7}"/>
                  </a:ext>
                </a:extLst>
              </p:cNvPr>
              <p:cNvSpPr/>
              <p:nvPr/>
            </p:nvSpPr>
            <p:spPr>
              <a:xfrm>
                <a:off x="5679238" y="3410490"/>
                <a:ext cx="502516" cy="313614"/>
              </a:xfrm>
              <a:custGeom>
                <a:avLst/>
                <a:gdLst>
                  <a:gd name="connsiteX0" fmla="*/ 502487 w 502516"/>
                  <a:gd name="connsiteY0" fmla="*/ 43932 h 313614"/>
                  <a:gd name="connsiteX1" fmla="*/ 455444 w 502516"/>
                  <a:gd name="connsiteY1" fmla="*/ 28 h 313614"/>
                  <a:gd name="connsiteX2" fmla="*/ 423734 w 502516"/>
                  <a:gd name="connsiteY2" fmla="*/ 14471 h 313614"/>
                  <a:gd name="connsiteX3" fmla="*/ 290184 w 502516"/>
                  <a:gd name="connsiteY3" fmla="*/ 158299 h 313614"/>
                  <a:gd name="connsiteX4" fmla="*/ 184180 w 502516"/>
                  <a:gd name="connsiteY4" fmla="*/ 132943 h 313614"/>
                  <a:gd name="connsiteX5" fmla="*/ 183428 w 502516"/>
                  <a:gd name="connsiteY5" fmla="*/ 132791 h 313614"/>
                  <a:gd name="connsiteX6" fmla="*/ 181304 w 502516"/>
                  <a:gd name="connsiteY6" fmla="*/ 132867 h 313614"/>
                  <a:gd name="connsiteX7" fmla="*/ 178665 w 502516"/>
                  <a:gd name="connsiteY7" fmla="*/ 132791 h 313614"/>
                  <a:gd name="connsiteX8" fmla="*/ 177713 w 502516"/>
                  <a:gd name="connsiteY8" fmla="*/ 132991 h 313614"/>
                  <a:gd name="connsiteX9" fmla="*/ 51307 w 502516"/>
                  <a:gd name="connsiteY9" fmla="*/ 170138 h 313614"/>
                  <a:gd name="connsiteX10" fmla="*/ 22732 w 502516"/>
                  <a:gd name="connsiteY10" fmla="*/ 209277 h 313614"/>
                  <a:gd name="connsiteX11" fmla="*/ 329 w 502516"/>
                  <a:gd name="connsiteY11" fmla="*/ 292258 h 313614"/>
                  <a:gd name="connsiteX12" fmla="*/ 7044 w 502516"/>
                  <a:gd name="connsiteY12" fmla="*/ 303927 h 313614"/>
                  <a:gd name="connsiteX13" fmla="*/ 9540 w 502516"/>
                  <a:gd name="connsiteY13" fmla="*/ 304260 h 313614"/>
                  <a:gd name="connsiteX14" fmla="*/ 18731 w 502516"/>
                  <a:gd name="connsiteY14" fmla="*/ 297211 h 313614"/>
                  <a:gd name="connsiteX15" fmla="*/ 41096 w 502516"/>
                  <a:gd name="connsiteY15" fmla="*/ 214268 h 313614"/>
                  <a:gd name="connsiteX16" fmla="*/ 61670 w 502516"/>
                  <a:gd name="connsiteY16" fmla="*/ 186150 h 313614"/>
                  <a:gd name="connsiteX17" fmla="*/ 181199 w 502516"/>
                  <a:gd name="connsiteY17" fmla="*/ 151965 h 313614"/>
                  <a:gd name="connsiteX18" fmla="*/ 287612 w 502516"/>
                  <a:gd name="connsiteY18" fmla="*/ 178530 h 313614"/>
                  <a:gd name="connsiteX19" fmla="*/ 299157 w 502516"/>
                  <a:gd name="connsiteY19" fmla="*/ 176625 h 313614"/>
                  <a:gd name="connsiteX20" fmla="*/ 437641 w 502516"/>
                  <a:gd name="connsiteY20" fmla="*/ 27444 h 313614"/>
                  <a:gd name="connsiteX21" fmla="*/ 475031 w 502516"/>
                  <a:gd name="connsiteY21" fmla="*/ 26163 h 313614"/>
                  <a:gd name="connsiteX22" fmla="*/ 476312 w 502516"/>
                  <a:gd name="connsiteY22" fmla="*/ 63554 h 313614"/>
                  <a:gd name="connsiteX23" fmla="*/ 257866 w 502516"/>
                  <a:gd name="connsiteY23" fmla="*/ 297592 h 313614"/>
                  <a:gd name="connsiteX24" fmla="*/ 258337 w 502516"/>
                  <a:gd name="connsiteY24" fmla="*/ 311056 h 313614"/>
                  <a:gd name="connsiteX25" fmla="*/ 271801 w 502516"/>
                  <a:gd name="connsiteY25" fmla="*/ 310585 h 313614"/>
                  <a:gd name="connsiteX26" fmla="*/ 490247 w 502516"/>
                  <a:gd name="connsiteY26" fmla="*/ 76546 h 313614"/>
                  <a:gd name="connsiteX27" fmla="*/ 502487 w 502516"/>
                  <a:gd name="connsiteY27" fmla="*/ 43932 h 31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516" h="313614">
                    <a:moveTo>
                      <a:pt x="502487" y="43932"/>
                    </a:moveTo>
                    <a:cubicBezTo>
                      <a:pt x="501620" y="18818"/>
                      <a:pt x="480558" y="-839"/>
                      <a:pt x="455444" y="28"/>
                    </a:cubicBezTo>
                    <a:cubicBezTo>
                      <a:pt x="443377" y="444"/>
                      <a:pt x="431969" y="5640"/>
                      <a:pt x="423734" y="14471"/>
                    </a:cubicBezTo>
                    <a:lnTo>
                      <a:pt x="290184" y="158299"/>
                    </a:lnTo>
                    <a:cubicBezTo>
                      <a:pt x="257173" y="142073"/>
                      <a:pt x="220960" y="133412"/>
                      <a:pt x="184180" y="132943"/>
                    </a:cubicBezTo>
                    <a:cubicBezTo>
                      <a:pt x="183923" y="132943"/>
                      <a:pt x="183695" y="132791"/>
                      <a:pt x="183428" y="132791"/>
                    </a:cubicBezTo>
                    <a:cubicBezTo>
                      <a:pt x="182714" y="132791"/>
                      <a:pt x="182018" y="132858"/>
                      <a:pt x="181304" y="132867"/>
                    </a:cubicBezTo>
                    <a:cubicBezTo>
                      <a:pt x="180418" y="132867"/>
                      <a:pt x="179551" y="132791"/>
                      <a:pt x="178665" y="132791"/>
                    </a:cubicBezTo>
                    <a:cubicBezTo>
                      <a:pt x="178344" y="132839"/>
                      <a:pt x="178026" y="132906"/>
                      <a:pt x="177713" y="132991"/>
                    </a:cubicBezTo>
                    <a:cubicBezTo>
                      <a:pt x="132959" y="133481"/>
                      <a:pt x="89210" y="146337"/>
                      <a:pt x="51307" y="170138"/>
                    </a:cubicBezTo>
                    <a:cubicBezTo>
                      <a:pt x="37286" y="179220"/>
                      <a:pt x="27111" y="193157"/>
                      <a:pt x="22732" y="209277"/>
                    </a:cubicBezTo>
                    <a:lnTo>
                      <a:pt x="329" y="292258"/>
                    </a:lnTo>
                    <a:cubicBezTo>
                      <a:pt x="-1036" y="297334"/>
                      <a:pt x="1970" y="302556"/>
                      <a:pt x="7044" y="303927"/>
                    </a:cubicBezTo>
                    <a:cubicBezTo>
                      <a:pt x="7857" y="304148"/>
                      <a:pt x="8697" y="304261"/>
                      <a:pt x="9540" y="304260"/>
                    </a:cubicBezTo>
                    <a:cubicBezTo>
                      <a:pt x="13844" y="304257"/>
                      <a:pt x="17612" y="301368"/>
                      <a:pt x="18731" y="297211"/>
                    </a:cubicBezTo>
                    <a:lnTo>
                      <a:pt x="41096" y="214268"/>
                    </a:lnTo>
                    <a:cubicBezTo>
                      <a:pt x="44254" y="202680"/>
                      <a:pt x="51581" y="192666"/>
                      <a:pt x="61670" y="186150"/>
                    </a:cubicBezTo>
                    <a:cubicBezTo>
                      <a:pt x="97495" y="163719"/>
                      <a:pt x="138931" y="151868"/>
                      <a:pt x="181199" y="151965"/>
                    </a:cubicBezTo>
                    <a:cubicBezTo>
                      <a:pt x="218308" y="151995"/>
                      <a:pt x="254844" y="161115"/>
                      <a:pt x="287612" y="178530"/>
                    </a:cubicBezTo>
                    <a:cubicBezTo>
                      <a:pt x="291443" y="180612"/>
                      <a:pt x="296198" y="179827"/>
                      <a:pt x="299157" y="176625"/>
                    </a:cubicBezTo>
                    <a:lnTo>
                      <a:pt x="437641" y="27444"/>
                    </a:lnTo>
                    <a:cubicBezTo>
                      <a:pt x="447612" y="16766"/>
                      <a:pt x="464353" y="16192"/>
                      <a:pt x="475031" y="26163"/>
                    </a:cubicBezTo>
                    <a:cubicBezTo>
                      <a:pt x="485710" y="36135"/>
                      <a:pt x="486284" y="52875"/>
                      <a:pt x="476312" y="63554"/>
                    </a:cubicBezTo>
                    <a:lnTo>
                      <a:pt x="257866" y="297592"/>
                    </a:lnTo>
                    <a:cubicBezTo>
                      <a:pt x="254278" y="301441"/>
                      <a:pt x="254489" y="307468"/>
                      <a:pt x="258337" y="311056"/>
                    </a:cubicBezTo>
                    <a:cubicBezTo>
                      <a:pt x="262185" y="314644"/>
                      <a:pt x="268213" y="314433"/>
                      <a:pt x="271801" y="310585"/>
                    </a:cubicBezTo>
                    <a:lnTo>
                      <a:pt x="490247" y="76546"/>
                    </a:lnTo>
                    <a:cubicBezTo>
                      <a:pt x="498519" y="67746"/>
                      <a:pt x="502927" y="56001"/>
                      <a:pt x="502487" y="43932"/>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92" name="Freeform: Shape 91">
                <a:extLst>
                  <a:ext uri="{FF2B5EF4-FFF2-40B4-BE49-F238E27FC236}">
                    <a16:creationId xmlns:a16="http://schemas.microsoft.com/office/drawing/2014/main" id="{84F32B8B-9136-78FB-57DC-119DD2CD84B6}"/>
                  </a:ext>
                </a:extLst>
              </p:cNvPr>
              <p:cNvSpPr/>
              <p:nvPr/>
            </p:nvSpPr>
            <p:spPr>
              <a:xfrm>
                <a:off x="5781675" y="3362325"/>
                <a:ext cx="161925" cy="161925"/>
              </a:xfrm>
              <a:custGeom>
                <a:avLst/>
                <a:gdLst>
                  <a:gd name="connsiteX0" fmla="*/ 80963 w 161925"/>
                  <a:gd name="connsiteY0" fmla="*/ 161925 h 161925"/>
                  <a:gd name="connsiteX1" fmla="*/ 161925 w 161925"/>
                  <a:gd name="connsiteY1" fmla="*/ 80963 h 161925"/>
                  <a:gd name="connsiteX2" fmla="*/ 80963 w 161925"/>
                  <a:gd name="connsiteY2" fmla="*/ 0 h 161925"/>
                  <a:gd name="connsiteX3" fmla="*/ 0 w 161925"/>
                  <a:gd name="connsiteY3" fmla="*/ 80963 h 161925"/>
                  <a:gd name="connsiteX4" fmla="*/ 80963 w 161925"/>
                  <a:gd name="connsiteY4" fmla="*/ 161925 h 161925"/>
                  <a:gd name="connsiteX5" fmla="*/ 80963 w 161925"/>
                  <a:gd name="connsiteY5" fmla="*/ 19050 h 161925"/>
                  <a:gd name="connsiteX6" fmla="*/ 142875 w 161925"/>
                  <a:gd name="connsiteY6" fmla="*/ 80963 h 161925"/>
                  <a:gd name="connsiteX7" fmla="*/ 80963 w 161925"/>
                  <a:gd name="connsiteY7" fmla="*/ 142875 h 161925"/>
                  <a:gd name="connsiteX8" fmla="*/ 19050 w 161925"/>
                  <a:gd name="connsiteY8" fmla="*/ 80963 h 161925"/>
                  <a:gd name="connsiteX9" fmla="*/ 80963 w 161925"/>
                  <a:gd name="connsiteY9" fmla="*/ 190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0963" y="161925"/>
                    </a:moveTo>
                    <a:cubicBezTo>
                      <a:pt x="125677" y="161925"/>
                      <a:pt x="161925" y="125677"/>
                      <a:pt x="161925" y="80963"/>
                    </a:cubicBezTo>
                    <a:cubicBezTo>
                      <a:pt x="161925" y="36248"/>
                      <a:pt x="125677" y="0"/>
                      <a:pt x="80963" y="0"/>
                    </a:cubicBezTo>
                    <a:cubicBezTo>
                      <a:pt x="36248" y="0"/>
                      <a:pt x="0" y="36248"/>
                      <a:pt x="0" y="80963"/>
                    </a:cubicBezTo>
                    <a:cubicBezTo>
                      <a:pt x="52" y="125655"/>
                      <a:pt x="36270" y="161873"/>
                      <a:pt x="80963" y="161925"/>
                    </a:cubicBezTo>
                    <a:close/>
                    <a:moveTo>
                      <a:pt x="80963" y="19050"/>
                    </a:moveTo>
                    <a:cubicBezTo>
                      <a:pt x="115156" y="19050"/>
                      <a:pt x="142875" y="46769"/>
                      <a:pt x="142875" y="80963"/>
                    </a:cubicBezTo>
                    <a:cubicBezTo>
                      <a:pt x="142875" y="115156"/>
                      <a:pt x="115156" y="142875"/>
                      <a:pt x="80963" y="142875"/>
                    </a:cubicBezTo>
                    <a:cubicBezTo>
                      <a:pt x="46769" y="142875"/>
                      <a:pt x="19050" y="115156"/>
                      <a:pt x="19050" y="80963"/>
                    </a:cubicBezTo>
                    <a:cubicBezTo>
                      <a:pt x="19092" y="46787"/>
                      <a:pt x="46787" y="19092"/>
                      <a:pt x="80963" y="19050"/>
                    </a:cubicBezTo>
                    <a:close/>
                  </a:path>
                </a:pathLst>
              </a:custGeom>
              <a:gradFill flip="none" rotWithShape="1">
                <a:gsLst>
                  <a:gs pos="35000">
                    <a:srgbClr val="0078D4"/>
                  </a:gs>
                  <a:gs pos="0">
                    <a:srgbClr val="C03BC4"/>
                  </a:gs>
                </a:gsLst>
                <a:path path="circle">
                  <a:fillToRect l="100000" t="100000"/>
                </a:path>
                <a:tileRect r="-100000" b="-100000"/>
              </a:gradFill>
              <a:ln w="6350">
                <a:gradFill flip="none" rotWithShape="1">
                  <a:gsLst>
                    <a:gs pos="100000">
                      <a:srgbClr val="0078D4"/>
                    </a:gs>
                    <a:gs pos="5000">
                      <a:srgbClr val="B63EC5"/>
                    </a:gs>
                  </a:gsLst>
                  <a:path path="circle">
                    <a:fillToRect l="100000" t="100000"/>
                  </a:path>
                  <a:tileRect r="-100000" b="-100000"/>
                </a:gra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grpSp>
      <p:sp>
        <p:nvSpPr>
          <p:cNvPr id="57" name="Rounded Rectangle 56">
            <a:extLst>
              <a:ext uri="{FF2B5EF4-FFF2-40B4-BE49-F238E27FC236}">
                <a16:creationId xmlns:a16="http://schemas.microsoft.com/office/drawing/2014/main" id="{FA6B3AE0-BB2A-54E0-5476-CC3E341A8ACD}"/>
              </a:ext>
            </a:extLst>
          </p:cNvPr>
          <p:cNvSpPr/>
          <p:nvPr/>
        </p:nvSpPr>
        <p:spPr bwMode="auto">
          <a:xfrm>
            <a:off x="6006247" y="2542130"/>
            <a:ext cx="5949192" cy="3844061"/>
          </a:xfrm>
          <a:prstGeom prst="roundRect">
            <a:avLst>
              <a:gd name="adj" fmla="val 2239"/>
            </a:avLst>
          </a:prstGeom>
          <a:solidFill>
            <a:schemeClr val="bg1"/>
          </a:solidFill>
          <a:ln>
            <a:solidFill>
              <a:schemeClr val="bg2"/>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E831503E-8067-FEC8-F57A-F2BBA24E9473}"/>
              </a:ext>
            </a:extLst>
          </p:cNvPr>
          <p:cNvSpPr txBox="1">
            <a:spLocks/>
          </p:cNvSpPr>
          <p:nvPr/>
        </p:nvSpPr>
        <p:spPr>
          <a:xfrm>
            <a:off x="6246396" y="2709281"/>
            <a:ext cx="5428409" cy="215444"/>
          </a:xfrm>
          <a:prstGeom prst="rect">
            <a:avLst/>
          </a:prstGeom>
          <a:noFill/>
        </p:spPr>
        <p:txBody>
          <a:bodyPr wrap="square" lIns="0" tIns="0" rIns="0" bIns="0">
            <a:spAutoFit/>
          </a:body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1400" b="0" i="0" u="none" strike="noStrike" kern="1200" cap="none" spc="0" normalizeH="0" baseline="0" noProof="0">
                <a:ln>
                  <a:noFill/>
                </a:ln>
                <a:gradFill>
                  <a:gsLst>
                    <a:gs pos="35000">
                      <a:srgbClr val="0078D4"/>
                    </a:gs>
                    <a:gs pos="0">
                      <a:srgbClr val="C03BC4"/>
                    </a:gs>
                  </a:gsLst>
                  <a:path path="circle">
                    <a:fillToRect l="100000" t="100000"/>
                  </a:path>
                </a:gradFill>
                <a:effectLst/>
                <a:uLnTx/>
                <a:uFillTx/>
                <a:latin typeface="Segoe UI Semibold"/>
                <a:ea typeface="+mn-ea"/>
                <a:cs typeface="Segoe UI Semibold" panose="020B0702040204020203" pitchFamily="34" charset="0"/>
              </a:rPr>
              <a:t>Microsoft Copilot opportunity to impact key functional KPIs</a:t>
            </a:r>
          </a:p>
        </p:txBody>
      </p:sp>
      <p:cxnSp>
        <p:nvCxnSpPr>
          <p:cNvPr id="42" name="Straight Connector 41">
            <a:extLst>
              <a:ext uri="{FF2B5EF4-FFF2-40B4-BE49-F238E27FC236}">
                <a16:creationId xmlns:a16="http://schemas.microsoft.com/office/drawing/2014/main" id="{E8022671-7767-2D85-AEAA-76BBC80CE84D}"/>
              </a:ext>
              <a:ext uri="{C183D7F6-B498-43B3-948B-1728B52AA6E4}">
                <adec:decorative xmlns:adec="http://schemas.microsoft.com/office/drawing/2017/decorative" val="1"/>
              </a:ext>
            </a:extLst>
          </p:cNvPr>
          <p:cNvCxnSpPr>
            <a:cxnSpLocks/>
          </p:cNvCxnSpPr>
          <p:nvPr/>
        </p:nvCxnSpPr>
        <p:spPr>
          <a:xfrm>
            <a:off x="6006247" y="3707513"/>
            <a:ext cx="5948177" cy="0"/>
          </a:xfrm>
          <a:prstGeom prst="line">
            <a:avLst/>
          </a:prstGeom>
          <a:ln w="6350" cap="rnd">
            <a:solidFill>
              <a:schemeClr val="bg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450E55-262E-B2FD-A65C-3DB898FF1A0A}"/>
              </a:ext>
              <a:ext uri="{C183D7F6-B498-43B3-948B-1728B52AA6E4}">
                <adec:decorative xmlns:adec="http://schemas.microsoft.com/office/drawing/2017/decorative" val="1"/>
              </a:ext>
            </a:extLst>
          </p:cNvPr>
          <p:cNvCxnSpPr>
            <a:cxnSpLocks/>
          </p:cNvCxnSpPr>
          <p:nvPr/>
        </p:nvCxnSpPr>
        <p:spPr>
          <a:xfrm>
            <a:off x="6006247" y="4278117"/>
            <a:ext cx="5948177" cy="0"/>
          </a:xfrm>
          <a:prstGeom prst="line">
            <a:avLst/>
          </a:prstGeom>
          <a:ln w="6350" cap="rnd">
            <a:solidFill>
              <a:schemeClr val="bg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EACE75-2F4C-B53E-C04B-9C73A52DD76F}"/>
              </a:ext>
              <a:ext uri="{C183D7F6-B498-43B3-948B-1728B52AA6E4}">
                <adec:decorative xmlns:adec="http://schemas.microsoft.com/office/drawing/2017/decorative" val="1"/>
              </a:ext>
            </a:extLst>
          </p:cNvPr>
          <p:cNvCxnSpPr>
            <a:cxnSpLocks/>
          </p:cNvCxnSpPr>
          <p:nvPr/>
        </p:nvCxnSpPr>
        <p:spPr>
          <a:xfrm>
            <a:off x="6006247" y="5017998"/>
            <a:ext cx="5948177" cy="0"/>
          </a:xfrm>
          <a:prstGeom prst="line">
            <a:avLst/>
          </a:prstGeom>
          <a:ln w="6350" cap="rnd">
            <a:solidFill>
              <a:schemeClr val="bg2"/>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CFEE6304-9F91-DE82-B814-106190353BC9}"/>
              </a:ext>
            </a:extLst>
          </p:cNvPr>
          <p:cNvGrpSpPr/>
          <p:nvPr/>
        </p:nvGrpSpPr>
        <p:grpSpPr>
          <a:xfrm>
            <a:off x="6242653" y="3090293"/>
            <a:ext cx="5488196" cy="494559"/>
            <a:chOff x="6242653" y="1893895"/>
            <a:chExt cx="5488196" cy="494559"/>
          </a:xfrm>
        </p:grpSpPr>
        <p:sp>
          <p:nvSpPr>
            <p:cNvPr id="27" name="TextBox 26">
              <a:extLst>
                <a:ext uri="{FF2B5EF4-FFF2-40B4-BE49-F238E27FC236}">
                  <a16:creationId xmlns:a16="http://schemas.microsoft.com/office/drawing/2014/main" id="{10D91ECE-499D-1A92-AA82-DA9B23732BDF}"/>
                </a:ext>
              </a:extLst>
            </p:cNvPr>
            <p:cNvSpPr txBox="1"/>
            <p:nvPr/>
          </p:nvSpPr>
          <p:spPr>
            <a:xfrm>
              <a:off x="6603643" y="1893895"/>
              <a:ext cx="861860" cy="494559"/>
            </a:xfrm>
            <a:prstGeom prst="rect">
              <a:avLst/>
            </a:prstGeom>
            <a:noFill/>
          </p:spPr>
          <p:txBody>
            <a:bodyPr wrap="square" lIns="0" tIns="0" rIns="0" bIns="0" anchor="ctr">
              <a:spAutoFit/>
            </a:bodyPr>
            <a:lstStyle/>
            <a:p>
              <a:pPr marL="0" marR="0" lvl="0" indent="0" algn="l" defTabSz="914225" rtl="0" eaLnBrk="1" fontAlgn="auto" latinLnBrk="0" hangingPunct="1">
                <a:lnSpc>
                  <a:spcPct val="110000"/>
                </a:lnSpc>
                <a:spcBef>
                  <a:spcPts val="0"/>
                </a:spcBef>
                <a:spcAft>
                  <a:spcPts val="600"/>
                </a:spcAft>
                <a:buClrTx/>
                <a:buSzTx/>
                <a:buFontTx/>
                <a:buNone/>
                <a:tabLst/>
                <a:defRPr/>
              </a:pPr>
              <a:r>
                <a:rPr kumimoji="0" lang="en-US" sz="1000" b="1" i="0" u="none" strike="noStrike" kern="1200" cap="none" spc="0" normalizeH="0" baseline="0" noProof="0">
                  <a:ln>
                    <a:noFill/>
                  </a:ln>
                  <a:solidFill>
                    <a:srgbClr val="C5B4E3">
                      <a:lumMod val="50000"/>
                    </a:srgbClr>
                  </a:solidFill>
                  <a:effectLst/>
                  <a:uLnTx/>
                  <a:uFillTx/>
                  <a:latin typeface="Segoe UI Semibold"/>
                  <a:ea typeface="+mn-ea"/>
                  <a:cs typeface="Segoe UI Semibold" panose="020B0702040204020203" pitchFamily="34" charset="0"/>
                  <a:hlinkClick r:id="rId15" action="ppaction://hlinksldjump"/>
                </a:rPr>
                <a:t>Sales opportunities pursued</a:t>
              </a:r>
              <a:endParaRPr kumimoji="0" lang="en-US" sz="1000" b="1" i="0" u="none" strike="noStrike" kern="1200" cap="none" spc="0" normalizeH="0" baseline="0" noProof="0">
                <a:ln>
                  <a:noFill/>
                </a:ln>
                <a:solidFill>
                  <a:srgbClr val="C5B4E3">
                    <a:lumMod val="50000"/>
                  </a:srgbClr>
                </a:solidFill>
                <a:effectLst/>
                <a:uLnTx/>
                <a:uFillTx/>
                <a:latin typeface="Segoe UI Semibold"/>
                <a:ea typeface="+mn-ea"/>
                <a:cs typeface="Segoe UI Semibold" panose="020B0702040204020203" pitchFamily="34" charset="0"/>
              </a:endParaRPr>
            </a:p>
          </p:txBody>
        </p:sp>
        <p:sp>
          <p:nvSpPr>
            <p:cNvPr id="38" name="TextBox 37">
              <a:extLst>
                <a:ext uri="{FF2B5EF4-FFF2-40B4-BE49-F238E27FC236}">
                  <a16:creationId xmlns:a16="http://schemas.microsoft.com/office/drawing/2014/main" id="{334373B8-7BA8-0339-7030-5249E7158F60}"/>
                </a:ext>
              </a:extLst>
            </p:cNvPr>
            <p:cNvSpPr txBox="1"/>
            <p:nvPr/>
          </p:nvSpPr>
          <p:spPr>
            <a:xfrm>
              <a:off x="7655232" y="1893895"/>
              <a:ext cx="4075617" cy="494559"/>
            </a:xfrm>
            <a:prstGeom prst="rect">
              <a:avLst/>
            </a:prstGeom>
            <a:noFill/>
          </p:spPr>
          <p:txBody>
            <a:bodyPr wrap="square" lIns="0" tIns="0" rIns="0" bIns="0" anchor="ctr">
              <a:spAutoFit/>
            </a:bodyPr>
            <a:lstStyle/>
            <a:p>
              <a:pPr marL="0" marR="0" lvl="0" indent="0" algn="l" defTabSz="914225" rtl="0" eaLnBrk="1" fontAlgn="auto" latinLnBrk="0" hangingPunct="1">
                <a:lnSpc>
                  <a:spcPct val="11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Simplifying and automating tasks like preparing for meetings, tracking tasks, sending emails, creating proposals, and researching customer and product information can allow sellers to pursue more opportunities.</a:t>
              </a:r>
              <a:endParaRPr kumimoji="0" lang="en-US" sz="10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p:txBody>
        </p:sp>
        <p:sp>
          <p:nvSpPr>
            <p:cNvPr id="48" name="Graphic 13" descr="Icon of a chart made of vertical lines with a line tracing the top of each, turning into an arrow pointing up">
              <a:extLst>
                <a:ext uri="{FF2B5EF4-FFF2-40B4-BE49-F238E27FC236}">
                  <a16:creationId xmlns:a16="http://schemas.microsoft.com/office/drawing/2014/main" id="{871B9070-FB8F-5059-3750-A89D545F8A2A}"/>
                </a:ext>
              </a:extLst>
            </p:cNvPr>
            <p:cNvSpPr>
              <a:spLocks noChangeAspect="1"/>
            </p:cNvSpPr>
            <p:nvPr/>
          </p:nvSpPr>
          <p:spPr>
            <a:xfrm>
              <a:off x="6242653" y="2044523"/>
              <a:ext cx="183641" cy="193302"/>
            </a:xfrm>
            <a:custGeom>
              <a:avLst/>
              <a:gdLst>
                <a:gd name="connsiteX0" fmla="*/ 195609 w 270323"/>
                <a:gd name="connsiteY0" fmla="*/ 0 h 284545"/>
                <a:gd name="connsiteX1" fmla="*/ 260397 w 270323"/>
                <a:gd name="connsiteY1" fmla="*/ 7 h 284545"/>
                <a:gd name="connsiteX2" fmla="*/ 261824 w 270323"/>
                <a:gd name="connsiteY2" fmla="*/ 205 h 284545"/>
                <a:gd name="connsiteX3" fmla="*/ 263230 w 270323"/>
                <a:gd name="connsiteY3" fmla="*/ 598 h 284545"/>
                <a:gd name="connsiteX4" fmla="*/ 264088 w 270323"/>
                <a:gd name="connsiteY4" fmla="*/ 962 h 284545"/>
                <a:gd name="connsiteX5" fmla="*/ 267199 w 270323"/>
                <a:gd name="connsiteY5" fmla="*/ 3107 h 284545"/>
                <a:gd name="connsiteX6" fmla="*/ 267778 w 270323"/>
                <a:gd name="connsiteY6" fmla="*/ 3733 h 284545"/>
                <a:gd name="connsiteX7" fmla="*/ 268397 w 270323"/>
                <a:gd name="connsiteY7" fmla="*/ 4535 h 284545"/>
                <a:gd name="connsiteX8" fmla="*/ 269168 w 270323"/>
                <a:gd name="connsiteY8" fmla="*/ 5818 h 284545"/>
                <a:gd name="connsiteX9" fmla="*/ 269719 w 270323"/>
                <a:gd name="connsiteY9" fmla="*/ 7103 h 284545"/>
                <a:gd name="connsiteX10" fmla="*/ 269991 w 270323"/>
                <a:gd name="connsiteY10" fmla="*/ 8014 h 284545"/>
                <a:gd name="connsiteX11" fmla="*/ 270184 w 270323"/>
                <a:gd name="connsiteY11" fmla="*/ 8925 h 284545"/>
                <a:gd name="connsiteX12" fmla="*/ 270318 w 270323"/>
                <a:gd name="connsiteY12" fmla="*/ 10265 h 284545"/>
                <a:gd name="connsiteX13" fmla="*/ 270323 w 270323"/>
                <a:gd name="connsiteY13" fmla="*/ 74748 h 284545"/>
                <a:gd name="connsiteX14" fmla="*/ 259653 w 270323"/>
                <a:gd name="connsiteY14" fmla="*/ 85419 h 284545"/>
                <a:gd name="connsiteX15" fmla="*/ 249081 w 270323"/>
                <a:gd name="connsiteY15" fmla="*/ 76196 h 284545"/>
                <a:gd name="connsiteX16" fmla="*/ 248983 w 270323"/>
                <a:gd name="connsiteY16" fmla="*/ 74748 h 284545"/>
                <a:gd name="connsiteX17" fmla="*/ 248977 w 270323"/>
                <a:gd name="connsiteY17" fmla="*/ 36408 h 284545"/>
                <a:gd name="connsiteX18" fmla="*/ 157363 w 270323"/>
                <a:gd name="connsiteY18" fmla="*/ 128041 h 284545"/>
                <a:gd name="connsiteX19" fmla="*/ 143469 w 270323"/>
                <a:gd name="connsiteY19" fmla="*/ 129075 h 284545"/>
                <a:gd name="connsiteX20" fmla="*/ 142273 w 270323"/>
                <a:gd name="connsiteY20" fmla="*/ 128042 h 284545"/>
                <a:gd name="connsiteX21" fmla="*/ 99160 w 270323"/>
                <a:gd name="connsiteY21" fmla="*/ 86633 h 284545"/>
                <a:gd name="connsiteX22" fmla="*/ 18216 w 270323"/>
                <a:gd name="connsiteY22" fmla="*/ 167577 h 284545"/>
                <a:gd name="connsiteX23" fmla="*/ 3125 w 270323"/>
                <a:gd name="connsiteY23" fmla="*/ 167577 h 284545"/>
                <a:gd name="connsiteX24" fmla="*/ 2092 w 270323"/>
                <a:gd name="connsiteY24" fmla="*/ 153684 h 284545"/>
                <a:gd name="connsiteX25" fmla="*/ 3125 w 270323"/>
                <a:gd name="connsiteY25" fmla="*/ 152486 h 284545"/>
                <a:gd name="connsiteX26" fmla="*/ 91614 w 270323"/>
                <a:gd name="connsiteY26" fmla="*/ 63998 h 284545"/>
                <a:gd name="connsiteX27" fmla="*/ 105508 w 270323"/>
                <a:gd name="connsiteY27" fmla="*/ 62965 h 284545"/>
                <a:gd name="connsiteX28" fmla="*/ 106704 w 270323"/>
                <a:gd name="connsiteY28" fmla="*/ 63998 h 284545"/>
                <a:gd name="connsiteX29" fmla="*/ 149817 w 270323"/>
                <a:gd name="connsiteY29" fmla="*/ 105406 h 284545"/>
                <a:gd name="connsiteX30" fmla="*/ 233868 w 270323"/>
                <a:gd name="connsiteY30" fmla="*/ 21341 h 284545"/>
                <a:gd name="connsiteX31" fmla="*/ 195609 w 270323"/>
                <a:gd name="connsiteY31" fmla="*/ 21341 h 284545"/>
                <a:gd name="connsiteX32" fmla="*/ 185037 w 270323"/>
                <a:gd name="connsiteY32" fmla="*/ 12118 h 284545"/>
                <a:gd name="connsiteX33" fmla="*/ 184939 w 270323"/>
                <a:gd name="connsiteY33" fmla="*/ 10670 h 284545"/>
                <a:gd name="connsiteX34" fmla="*/ 194162 w 270323"/>
                <a:gd name="connsiteY34" fmla="*/ 97 h 284545"/>
                <a:gd name="connsiteX35" fmla="*/ 195609 w 270323"/>
                <a:gd name="connsiteY35" fmla="*/ 0 h 284545"/>
                <a:gd name="connsiteX36" fmla="*/ 10670 w 270323"/>
                <a:gd name="connsiteY36" fmla="*/ 213409 h 284545"/>
                <a:gd name="connsiteX37" fmla="*/ 21341 w 270323"/>
                <a:gd name="connsiteY37" fmla="*/ 224079 h 284545"/>
                <a:gd name="connsiteX38" fmla="*/ 21341 w 270323"/>
                <a:gd name="connsiteY38" fmla="*/ 273875 h 284545"/>
                <a:gd name="connsiteX39" fmla="*/ 10670 w 270323"/>
                <a:gd name="connsiteY39" fmla="*/ 284545 h 284545"/>
                <a:gd name="connsiteX40" fmla="*/ 0 w 270323"/>
                <a:gd name="connsiteY40" fmla="*/ 273875 h 284545"/>
                <a:gd name="connsiteX41" fmla="*/ 0 w 270323"/>
                <a:gd name="connsiteY41" fmla="*/ 224079 h 284545"/>
                <a:gd name="connsiteX42" fmla="*/ 10670 w 270323"/>
                <a:gd name="connsiteY42" fmla="*/ 213409 h 284545"/>
                <a:gd name="connsiteX43" fmla="*/ 92477 w 270323"/>
                <a:gd name="connsiteY43" fmla="*/ 167170 h 284545"/>
                <a:gd name="connsiteX44" fmla="*/ 81807 w 270323"/>
                <a:gd name="connsiteY44" fmla="*/ 156500 h 284545"/>
                <a:gd name="connsiteX45" fmla="*/ 71136 w 270323"/>
                <a:gd name="connsiteY45" fmla="*/ 167170 h 284545"/>
                <a:gd name="connsiteX46" fmla="*/ 71136 w 270323"/>
                <a:gd name="connsiteY46" fmla="*/ 273875 h 284545"/>
                <a:gd name="connsiteX47" fmla="*/ 81807 w 270323"/>
                <a:gd name="connsiteY47" fmla="*/ 284545 h 284545"/>
                <a:gd name="connsiteX48" fmla="*/ 92477 w 270323"/>
                <a:gd name="connsiteY48" fmla="*/ 273875 h 284545"/>
                <a:gd name="connsiteX49" fmla="*/ 92477 w 270323"/>
                <a:gd name="connsiteY49" fmla="*/ 167170 h 284545"/>
                <a:gd name="connsiteX50" fmla="*/ 152943 w 270323"/>
                <a:gd name="connsiteY50" fmla="*/ 184954 h 284545"/>
                <a:gd name="connsiteX51" fmla="*/ 163613 w 270323"/>
                <a:gd name="connsiteY51" fmla="*/ 195625 h 284545"/>
                <a:gd name="connsiteX52" fmla="*/ 163613 w 270323"/>
                <a:gd name="connsiteY52" fmla="*/ 273875 h 284545"/>
                <a:gd name="connsiteX53" fmla="*/ 152943 w 270323"/>
                <a:gd name="connsiteY53" fmla="*/ 284545 h 284545"/>
                <a:gd name="connsiteX54" fmla="*/ 142273 w 270323"/>
                <a:gd name="connsiteY54" fmla="*/ 273875 h 284545"/>
                <a:gd name="connsiteX55" fmla="*/ 142273 w 270323"/>
                <a:gd name="connsiteY55" fmla="*/ 195625 h 284545"/>
                <a:gd name="connsiteX56" fmla="*/ 152943 w 270323"/>
                <a:gd name="connsiteY56" fmla="*/ 184954 h 284545"/>
                <a:gd name="connsiteX57" fmla="*/ 234750 w 270323"/>
                <a:gd name="connsiteY57" fmla="*/ 124488 h 284545"/>
                <a:gd name="connsiteX58" fmla="*/ 224079 w 270323"/>
                <a:gd name="connsiteY58" fmla="*/ 113818 h 284545"/>
                <a:gd name="connsiteX59" fmla="*/ 213409 w 270323"/>
                <a:gd name="connsiteY59" fmla="*/ 124488 h 284545"/>
                <a:gd name="connsiteX60" fmla="*/ 213409 w 270323"/>
                <a:gd name="connsiteY60" fmla="*/ 273875 h 284545"/>
                <a:gd name="connsiteX61" fmla="*/ 224079 w 270323"/>
                <a:gd name="connsiteY61" fmla="*/ 284545 h 284545"/>
                <a:gd name="connsiteX62" fmla="*/ 234750 w 270323"/>
                <a:gd name="connsiteY62" fmla="*/ 273875 h 284545"/>
                <a:gd name="connsiteX63" fmla="*/ 234750 w 270323"/>
                <a:gd name="connsiteY63" fmla="*/ 124488 h 28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0323" h="284545">
                  <a:moveTo>
                    <a:pt x="195609" y="0"/>
                  </a:moveTo>
                  <a:lnTo>
                    <a:pt x="260397" y="7"/>
                  </a:lnTo>
                  <a:lnTo>
                    <a:pt x="261824" y="205"/>
                  </a:lnTo>
                  <a:lnTo>
                    <a:pt x="263230" y="598"/>
                  </a:lnTo>
                  <a:lnTo>
                    <a:pt x="264088" y="962"/>
                  </a:lnTo>
                  <a:cubicBezTo>
                    <a:pt x="265214" y="1458"/>
                    <a:pt x="266270" y="2179"/>
                    <a:pt x="267199" y="3107"/>
                  </a:cubicBezTo>
                  <a:lnTo>
                    <a:pt x="267778" y="3733"/>
                  </a:lnTo>
                  <a:lnTo>
                    <a:pt x="268397" y="4535"/>
                  </a:lnTo>
                  <a:lnTo>
                    <a:pt x="269168" y="5818"/>
                  </a:lnTo>
                  <a:lnTo>
                    <a:pt x="269719" y="7103"/>
                  </a:lnTo>
                  <a:lnTo>
                    <a:pt x="269991" y="8014"/>
                  </a:lnTo>
                  <a:lnTo>
                    <a:pt x="270184" y="8925"/>
                  </a:lnTo>
                  <a:lnTo>
                    <a:pt x="270318" y="10265"/>
                  </a:lnTo>
                  <a:lnTo>
                    <a:pt x="270323" y="74748"/>
                  </a:lnTo>
                  <a:cubicBezTo>
                    <a:pt x="270323" y="80641"/>
                    <a:pt x="265547" y="85419"/>
                    <a:pt x="259653" y="85419"/>
                  </a:cubicBezTo>
                  <a:cubicBezTo>
                    <a:pt x="254252" y="85419"/>
                    <a:pt x="249788" y="81405"/>
                    <a:pt x="249081" y="76196"/>
                  </a:cubicBezTo>
                  <a:lnTo>
                    <a:pt x="248983" y="74748"/>
                  </a:lnTo>
                  <a:lnTo>
                    <a:pt x="248977" y="36408"/>
                  </a:lnTo>
                  <a:lnTo>
                    <a:pt x="157363" y="128041"/>
                  </a:lnTo>
                  <a:cubicBezTo>
                    <a:pt x="153575" y="131830"/>
                    <a:pt x="147646" y="132174"/>
                    <a:pt x="143469" y="129075"/>
                  </a:cubicBezTo>
                  <a:lnTo>
                    <a:pt x="142273" y="128042"/>
                  </a:lnTo>
                  <a:lnTo>
                    <a:pt x="99160" y="86633"/>
                  </a:lnTo>
                  <a:lnTo>
                    <a:pt x="18216" y="167577"/>
                  </a:lnTo>
                  <a:cubicBezTo>
                    <a:pt x="14049" y="171744"/>
                    <a:pt x="7292" y="171744"/>
                    <a:pt x="3125" y="167577"/>
                  </a:cubicBezTo>
                  <a:cubicBezTo>
                    <a:pt x="-663" y="163788"/>
                    <a:pt x="-1007" y="157861"/>
                    <a:pt x="2092" y="153684"/>
                  </a:cubicBezTo>
                  <a:lnTo>
                    <a:pt x="3125" y="152486"/>
                  </a:lnTo>
                  <a:lnTo>
                    <a:pt x="91614" y="63998"/>
                  </a:lnTo>
                  <a:cubicBezTo>
                    <a:pt x="95402" y="60210"/>
                    <a:pt x="101331" y="59865"/>
                    <a:pt x="105508" y="62965"/>
                  </a:cubicBezTo>
                  <a:lnTo>
                    <a:pt x="106704" y="63998"/>
                  </a:lnTo>
                  <a:lnTo>
                    <a:pt x="149817" y="105406"/>
                  </a:lnTo>
                  <a:lnTo>
                    <a:pt x="233868" y="21341"/>
                  </a:lnTo>
                  <a:lnTo>
                    <a:pt x="195609" y="21341"/>
                  </a:lnTo>
                  <a:cubicBezTo>
                    <a:pt x="190207" y="21341"/>
                    <a:pt x="185742" y="17327"/>
                    <a:pt x="185037" y="12118"/>
                  </a:cubicBezTo>
                  <a:lnTo>
                    <a:pt x="184939" y="10670"/>
                  </a:lnTo>
                  <a:cubicBezTo>
                    <a:pt x="184939" y="5268"/>
                    <a:pt x="188954" y="804"/>
                    <a:pt x="194162" y="97"/>
                  </a:cubicBezTo>
                  <a:lnTo>
                    <a:pt x="195609" y="0"/>
                  </a:lnTo>
                  <a:close/>
                  <a:moveTo>
                    <a:pt x="10670" y="213409"/>
                  </a:moveTo>
                  <a:cubicBezTo>
                    <a:pt x="16564" y="213409"/>
                    <a:pt x="21341" y="218186"/>
                    <a:pt x="21341" y="224079"/>
                  </a:cubicBezTo>
                  <a:lnTo>
                    <a:pt x="21341" y="273875"/>
                  </a:lnTo>
                  <a:cubicBezTo>
                    <a:pt x="21341" y="279768"/>
                    <a:pt x="16564" y="284545"/>
                    <a:pt x="10670" y="284545"/>
                  </a:cubicBezTo>
                  <a:cubicBezTo>
                    <a:pt x="4777" y="284545"/>
                    <a:pt x="0" y="279768"/>
                    <a:pt x="0" y="273875"/>
                  </a:cubicBezTo>
                  <a:lnTo>
                    <a:pt x="0" y="224079"/>
                  </a:lnTo>
                  <a:cubicBezTo>
                    <a:pt x="0" y="218186"/>
                    <a:pt x="4777" y="213409"/>
                    <a:pt x="10670" y="213409"/>
                  </a:cubicBezTo>
                  <a:close/>
                  <a:moveTo>
                    <a:pt x="92477" y="167170"/>
                  </a:moveTo>
                  <a:cubicBezTo>
                    <a:pt x="92477" y="161277"/>
                    <a:pt x="87700" y="156500"/>
                    <a:pt x="81807" y="156500"/>
                  </a:cubicBezTo>
                  <a:cubicBezTo>
                    <a:pt x="75914" y="156500"/>
                    <a:pt x="71136" y="161277"/>
                    <a:pt x="71136" y="167170"/>
                  </a:cubicBezTo>
                  <a:lnTo>
                    <a:pt x="71136" y="273875"/>
                  </a:lnTo>
                  <a:cubicBezTo>
                    <a:pt x="71136" y="279768"/>
                    <a:pt x="75914" y="284545"/>
                    <a:pt x="81807" y="284545"/>
                  </a:cubicBezTo>
                  <a:cubicBezTo>
                    <a:pt x="87700" y="284545"/>
                    <a:pt x="92477" y="279768"/>
                    <a:pt x="92477" y="273875"/>
                  </a:cubicBezTo>
                  <a:lnTo>
                    <a:pt x="92477" y="167170"/>
                  </a:lnTo>
                  <a:close/>
                  <a:moveTo>
                    <a:pt x="152943" y="184954"/>
                  </a:moveTo>
                  <a:cubicBezTo>
                    <a:pt x="158836" y="184954"/>
                    <a:pt x="163613" y="189732"/>
                    <a:pt x="163613" y="195625"/>
                  </a:cubicBezTo>
                  <a:lnTo>
                    <a:pt x="163613" y="273875"/>
                  </a:lnTo>
                  <a:cubicBezTo>
                    <a:pt x="163613" y="279768"/>
                    <a:pt x="158836" y="284545"/>
                    <a:pt x="152943" y="284545"/>
                  </a:cubicBezTo>
                  <a:cubicBezTo>
                    <a:pt x="147050" y="284545"/>
                    <a:pt x="142273" y="279768"/>
                    <a:pt x="142273" y="273875"/>
                  </a:cubicBezTo>
                  <a:lnTo>
                    <a:pt x="142273" y="195625"/>
                  </a:lnTo>
                  <a:cubicBezTo>
                    <a:pt x="142273" y="189732"/>
                    <a:pt x="147050" y="184954"/>
                    <a:pt x="152943" y="184954"/>
                  </a:cubicBezTo>
                  <a:close/>
                  <a:moveTo>
                    <a:pt x="234750" y="124488"/>
                  </a:moveTo>
                  <a:cubicBezTo>
                    <a:pt x="234750" y="118596"/>
                    <a:pt x="229972" y="113818"/>
                    <a:pt x="224079" y="113818"/>
                  </a:cubicBezTo>
                  <a:cubicBezTo>
                    <a:pt x="218186" y="113818"/>
                    <a:pt x="213409" y="118596"/>
                    <a:pt x="213409" y="124488"/>
                  </a:cubicBezTo>
                  <a:lnTo>
                    <a:pt x="213409" y="273875"/>
                  </a:lnTo>
                  <a:cubicBezTo>
                    <a:pt x="213409" y="279768"/>
                    <a:pt x="218186" y="284545"/>
                    <a:pt x="224079" y="284545"/>
                  </a:cubicBezTo>
                  <a:cubicBezTo>
                    <a:pt x="229972" y="284545"/>
                    <a:pt x="234750" y="279768"/>
                    <a:pt x="234750" y="273875"/>
                  </a:cubicBezTo>
                  <a:lnTo>
                    <a:pt x="234750" y="124488"/>
                  </a:ln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sp>
        <p:nvSpPr>
          <p:cNvPr id="58" name="Round Same Side Corner Rectangle 57">
            <a:extLst>
              <a:ext uri="{FF2B5EF4-FFF2-40B4-BE49-F238E27FC236}">
                <a16:creationId xmlns:a16="http://schemas.microsoft.com/office/drawing/2014/main" id="{641515C9-0C87-0F51-DEA6-EBE047E56AC5}"/>
              </a:ext>
            </a:extLst>
          </p:cNvPr>
          <p:cNvSpPr/>
          <p:nvPr/>
        </p:nvSpPr>
        <p:spPr bwMode="auto">
          <a:xfrm>
            <a:off x="6006247" y="5936129"/>
            <a:ext cx="5948178" cy="463468"/>
          </a:xfrm>
          <a:prstGeom prst="round2SameRect">
            <a:avLst>
              <a:gd name="adj1" fmla="val 0"/>
              <a:gd name="adj2" fmla="val 21063"/>
            </a:avLst>
          </a:prstGeom>
          <a:gradFill flip="none" rotWithShape="1">
            <a:gsLst>
              <a:gs pos="35000">
                <a:srgbClr val="0078D4"/>
              </a:gs>
              <a:gs pos="0">
                <a:srgbClr val="C03BC4"/>
              </a:gs>
            </a:gsLst>
            <a:path path="circle">
              <a:fillToRect l="100000" t="100000"/>
            </a:path>
            <a:tileRect r="-100000" b="-100000"/>
          </a:gradFill>
          <a:ln>
            <a:solidFill>
              <a:schemeClr val="bg2"/>
            </a:solid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32" name="TextBox 31">
            <a:extLst>
              <a:ext uri="{FF2B5EF4-FFF2-40B4-BE49-F238E27FC236}">
                <a16:creationId xmlns:a16="http://schemas.microsoft.com/office/drawing/2014/main" id="{A0B2C402-B237-1772-4F88-DAEE569026F7}"/>
              </a:ext>
            </a:extLst>
          </p:cNvPr>
          <p:cNvSpPr txBox="1"/>
          <p:nvPr/>
        </p:nvSpPr>
        <p:spPr>
          <a:xfrm>
            <a:off x="6677881" y="6090919"/>
            <a:ext cx="960199"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gradFill>
                  <a:gsLst>
                    <a:gs pos="35000">
                      <a:srgbClr val="FFFFFF"/>
                    </a:gs>
                    <a:gs pos="0">
                      <a:srgbClr val="FFFFFF"/>
                    </a:gs>
                  </a:gsLst>
                  <a:path path="circle">
                    <a:fillToRect l="100000" t="100000"/>
                  </a:path>
                </a:gradFill>
                <a:effectLst/>
                <a:uLnTx/>
                <a:uFillTx/>
                <a:latin typeface="Segoe UI Semibold"/>
                <a:ea typeface="+mn-ea"/>
                <a:cs typeface="+mn-cs"/>
              </a:rPr>
              <a:t>Revenue growth</a:t>
            </a:r>
          </a:p>
        </p:txBody>
      </p:sp>
      <p:sp>
        <p:nvSpPr>
          <p:cNvPr id="33" name="TextBox 32">
            <a:extLst>
              <a:ext uri="{FF2B5EF4-FFF2-40B4-BE49-F238E27FC236}">
                <a16:creationId xmlns:a16="http://schemas.microsoft.com/office/drawing/2014/main" id="{C4142C71-CF85-F2D0-4AD3-65ADC0BC07E1}"/>
              </a:ext>
            </a:extLst>
          </p:cNvPr>
          <p:cNvSpPr txBox="1"/>
          <p:nvPr/>
        </p:nvSpPr>
        <p:spPr>
          <a:xfrm>
            <a:off x="8305535" y="6090919"/>
            <a:ext cx="160460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gradFill>
                  <a:gsLst>
                    <a:gs pos="35000">
                      <a:srgbClr val="FFFFFF"/>
                    </a:gs>
                    <a:gs pos="0">
                      <a:srgbClr val="FFFFFF"/>
                    </a:gs>
                  </a:gsLst>
                  <a:path path="circle">
                    <a:fillToRect l="100000" t="100000"/>
                  </a:path>
                </a:gradFill>
                <a:effectLst/>
                <a:uLnTx/>
                <a:uFillTx/>
                <a:latin typeface="Segoe UI Semibold"/>
                <a:ea typeface="+mn-ea"/>
                <a:cs typeface="+mn-cs"/>
              </a:rPr>
              <a:t>Cost savings and avoidance</a:t>
            </a:r>
          </a:p>
        </p:txBody>
      </p:sp>
      <p:sp>
        <p:nvSpPr>
          <p:cNvPr id="34" name="TextBox 33">
            <a:extLst>
              <a:ext uri="{FF2B5EF4-FFF2-40B4-BE49-F238E27FC236}">
                <a16:creationId xmlns:a16="http://schemas.microsoft.com/office/drawing/2014/main" id="{7AE3A86E-7E8E-F067-8166-2A447C974BD4}"/>
              </a:ext>
            </a:extLst>
          </p:cNvPr>
          <p:cNvSpPr txBox="1"/>
          <p:nvPr/>
        </p:nvSpPr>
        <p:spPr>
          <a:xfrm>
            <a:off x="10460636" y="6014718"/>
            <a:ext cx="141410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gradFill>
                  <a:gsLst>
                    <a:gs pos="35000">
                      <a:srgbClr val="FFFFFF"/>
                    </a:gs>
                    <a:gs pos="0">
                      <a:srgbClr val="FFFFFF"/>
                    </a:gs>
                  </a:gsLst>
                  <a:path path="circle">
                    <a:fillToRect l="100000" t="100000"/>
                  </a:path>
                </a:gradFill>
                <a:effectLst/>
                <a:uLnTx/>
                <a:uFillTx/>
                <a:latin typeface="Segoe UI Semibold"/>
                <a:ea typeface="+mn-ea"/>
                <a:cs typeface="+mn-cs"/>
              </a:rPr>
              <a:t>Improve employee experience</a:t>
            </a:r>
          </a:p>
        </p:txBody>
      </p:sp>
      <p:sp>
        <p:nvSpPr>
          <p:cNvPr id="35" name="Graphic 47" descr="Icon of a piggy bank ">
            <a:extLst>
              <a:ext uri="{FF2B5EF4-FFF2-40B4-BE49-F238E27FC236}">
                <a16:creationId xmlns:a16="http://schemas.microsoft.com/office/drawing/2014/main" id="{82F915E3-0C01-44A4-7A41-B3F81CC032FD}"/>
              </a:ext>
            </a:extLst>
          </p:cNvPr>
          <p:cNvSpPr>
            <a:spLocks noChangeAspect="1"/>
          </p:cNvSpPr>
          <p:nvPr/>
        </p:nvSpPr>
        <p:spPr>
          <a:xfrm>
            <a:off x="7925478" y="6071147"/>
            <a:ext cx="200060" cy="193432"/>
          </a:xfrm>
          <a:custGeom>
            <a:avLst/>
            <a:gdLst>
              <a:gd name="connsiteX0" fmla="*/ 150403 w 372234"/>
              <a:gd name="connsiteY0" fmla="*/ 26554 h 359903"/>
              <a:gd name="connsiteX1" fmla="*/ 177466 w 372234"/>
              <a:gd name="connsiteY1" fmla="*/ 38837 h 359903"/>
              <a:gd name="connsiteX2" fmla="*/ 168732 w 372234"/>
              <a:gd name="connsiteY2" fmla="*/ 65624 h 359903"/>
              <a:gd name="connsiteX3" fmla="*/ 134547 w 372234"/>
              <a:gd name="connsiteY3" fmla="*/ 49532 h 359903"/>
              <a:gd name="connsiteX4" fmla="*/ 120976 w 372234"/>
              <a:gd name="connsiteY4" fmla="*/ 39162 h 359903"/>
              <a:gd name="connsiteX5" fmla="*/ 120976 w 372234"/>
              <a:gd name="connsiteY5" fmla="*/ 80727 h 359903"/>
              <a:gd name="connsiteX6" fmla="*/ 112224 w 372234"/>
              <a:gd name="connsiteY6" fmla="*/ 93679 h 359903"/>
              <a:gd name="connsiteX7" fmla="*/ 112108 w 372234"/>
              <a:gd name="connsiteY7" fmla="*/ 93727 h 359903"/>
              <a:gd name="connsiteX8" fmla="*/ 111522 w 372234"/>
              <a:gd name="connsiteY8" fmla="*/ 93976 h 359903"/>
              <a:gd name="connsiteX9" fmla="*/ 109035 w 372234"/>
              <a:gd name="connsiteY9" fmla="*/ 95103 h 359903"/>
              <a:gd name="connsiteX10" fmla="*/ 99984 w 372234"/>
              <a:gd name="connsiteY10" fmla="*/ 99827 h 359903"/>
              <a:gd name="connsiteX11" fmla="*/ 75011 w 372234"/>
              <a:gd name="connsiteY11" fmla="*/ 118515 h 359903"/>
              <a:gd name="connsiteX12" fmla="*/ 58428 w 372234"/>
              <a:gd name="connsiteY12" fmla="*/ 147096 h 359903"/>
              <a:gd name="connsiteX13" fmla="*/ 31400 w 372234"/>
              <a:gd name="connsiteY13" fmla="*/ 171071 h 359903"/>
              <a:gd name="connsiteX14" fmla="*/ 27918 w 372234"/>
              <a:gd name="connsiteY14" fmla="*/ 175183 h 359903"/>
              <a:gd name="connsiteX15" fmla="*/ 27918 w 372234"/>
              <a:gd name="connsiteY15" fmla="*/ 207807 h 359903"/>
              <a:gd name="connsiteX16" fmla="*/ 33181 w 372234"/>
              <a:gd name="connsiteY16" fmla="*/ 214021 h 359903"/>
              <a:gd name="connsiteX17" fmla="*/ 59085 w 372234"/>
              <a:gd name="connsiteY17" fmla="*/ 232745 h 359903"/>
              <a:gd name="connsiteX18" fmla="*/ 84317 w 372234"/>
              <a:gd name="connsiteY18" fmla="*/ 266279 h 359903"/>
              <a:gd name="connsiteX19" fmla="*/ 113807 w 372234"/>
              <a:gd name="connsiteY19" fmla="*/ 285613 h 359903"/>
              <a:gd name="connsiteX20" fmla="*/ 124606 w 372234"/>
              <a:gd name="connsiteY20" fmla="*/ 289427 h 359903"/>
              <a:gd name="connsiteX21" fmla="*/ 127546 w 372234"/>
              <a:gd name="connsiteY21" fmla="*/ 290197 h 359903"/>
              <a:gd name="connsiteX22" fmla="*/ 128214 w 372234"/>
              <a:gd name="connsiteY22" fmla="*/ 290348 h 359903"/>
              <a:gd name="connsiteX23" fmla="*/ 128304 w 372234"/>
              <a:gd name="connsiteY23" fmla="*/ 290369 h 359903"/>
              <a:gd name="connsiteX24" fmla="*/ 128324 w 372234"/>
              <a:gd name="connsiteY24" fmla="*/ 290372 h 359903"/>
              <a:gd name="connsiteX25" fmla="*/ 139588 w 372234"/>
              <a:gd name="connsiteY25" fmla="*/ 304069 h 359903"/>
              <a:gd name="connsiteX26" fmla="*/ 139588 w 372234"/>
              <a:gd name="connsiteY26" fmla="*/ 327333 h 359903"/>
              <a:gd name="connsiteX27" fmla="*/ 144241 w 372234"/>
              <a:gd name="connsiteY27" fmla="*/ 331986 h 359903"/>
              <a:gd name="connsiteX28" fmla="*/ 167505 w 372234"/>
              <a:gd name="connsiteY28" fmla="*/ 331986 h 359903"/>
              <a:gd name="connsiteX29" fmla="*/ 195423 w 372234"/>
              <a:gd name="connsiteY29" fmla="*/ 304069 h 359903"/>
              <a:gd name="connsiteX30" fmla="*/ 232646 w 372234"/>
              <a:gd name="connsiteY30" fmla="*/ 304069 h 359903"/>
              <a:gd name="connsiteX31" fmla="*/ 260564 w 372234"/>
              <a:gd name="connsiteY31" fmla="*/ 331986 h 359903"/>
              <a:gd name="connsiteX32" fmla="*/ 283829 w 372234"/>
              <a:gd name="connsiteY32" fmla="*/ 331986 h 359903"/>
              <a:gd name="connsiteX33" fmla="*/ 288481 w 372234"/>
              <a:gd name="connsiteY33" fmla="*/ 327333 h 359903"/>
              <a:gd name="connsiteX34" fmla="*/ 288481 w 372234"/>
              <a:gd name="connsiteY34" fmla="*/ 285457 h 359903"/>
              <a:gd name="connsiteX35" fmla="*/ 296146 w 372234"/>
              <a:gd name="connsiteY35" fmla="*/ 272996 h 359903"/>
              <a:gd name="connsiteX36" fmla="*/ 296393 w 372234"/>
              <a:gd name="connsiteY36" fmla="*/ 272864 h 359903"/>
              <a:gd name="connsiteX37" fmla="*/ 297700 w 372234"/>
              <a:gd name="connsiteY37" fmla="*/ 272116 h 359903"/>
              <a:gd name="connsiteX38" fmla="*/ 302991 w 372234"/>
              <a:gd name="connsiteY38" fmla="*/ 268615 h 359903"/>
              <a:gd name="connsiteX39" fmla="*/ 319760 w 372234"/>
              <a:gd name="connsiteY39" fmla="*/ 253108 h 359903"/>
              <a:gd name="connsiteX40" fmla="*/ 344317 w 372234"/>
              <a:gd name="connsiteY40" fmla="*/ 183093 h 359903"/>
              <a:gd name="connsiteX41" fmla="*/ 334849 w 372234"/>
              <a:gd name="connsiteY41" fmla="*/ 136794 h 359903"/>
              <a:gd name="connsiteX42" fmla="*/ 349703 w 372234"/>
              <a:gd name="connsiteY42" fmla="*/ 107463 h 359903"/>
              <a:gd name="connsiteX43" fmla="*/ 354949 w 372234"/>
              <a:gd name="connsiteY43" fmla="*/ 115343 h 359903"/>
              <a:gd name="connsiteX44" fmla="*/ 372234 w 372234"/>
              <a:gd name="connsiteY44" fmla="*/ 183093 h 359903"/>
              <a:gd name="connsiteX45" fmla="*/ 340955 w 372234"/>
              <a:gd name="connsiteY45" fmla="*/ 271277 h 359903"/>
              <a:gd name="connsiteX46" fmla="*/ 319338 w 372234"/>
              <a:gd name="connsiteY46" fmla="*/ 291247 h 359903"/>
              <a:gd name="connsiteX47" fmla="*/ 316399 w 372234"/>
              <a:gd name="connsiteY47" fmla="*/ 293298 h 359903"/>
              <a:gd name="connsiteX48" fmla="*/ 316399 w 372234"/>
              <a:gd name="connsiteY48" fmla="*/ 327333 h 359903"/>
              <a:gd name="connsiteX49" fmla="*/ 283829 w 372234"/>
              <a:gd name="connsiteY49" fmla="*/ 359904 h 359903"/>
              <a:gd name="connsiteX50" fmla="*/ 260564 w 372234"/>
              <a:gd name="connsiteY50" fmla="*/ 359904 h 359903"/>
              <a:gd name="connsiteX51" fmla="*/ 232646 w 372234"/>
              <a:gd name="connsiteY51" fmla="*/ 331986 h 359903"/>
              <a:gd name="connsiteX52" fmla="*/ 195423 w 372234"/>
              <a:gd name="connsiteY52" fmla="*/ 331986 h 359903"/>
              <a:gd name="connsiteX53" fmla="*/ 167505 w 372234"/>
              <a:gd name="connsiteY53" fmla="*/ 359904 h 359903"/>
              <a:gd name="connsiteX54" fmla="*/ 144241 w 372234"/>
              <a:gd name="connsiteY54" fmla="*/ 359904 h 359903"/>
              <a:gd name="connsiteX55" fmla="*/ 111670 w 372234"/>
              <a:gd name="connsiteY55" fmla="*/ 327333 h 359903"/>
              <a:gd name="connsiteX56" fmla="*/ 111670 w 372234"/>
              <a:gd name="connsiteY56" fmla="*/ 314629 h 359903"/>
              <a:gd name="connsiteX57" fmla="*/ 103029 w 372234"/>
              <a:gd name="connsiteY57" fmla="*/ 311366 h 359903"/>
              <a:gd name="connsiteX58" fmla="*/ 64576 w 372234"/>
              <a:gd name="connsiteY58" fmla="*/ 286021 h 359903"/>
              <a:gd name="connsiteX59" fmla="*/ 34713 w 372234"/>
              <a:gd name="connsiteY59" fmla="*/ 246359 h 359903"/>
              <a:gd name="connsiteX60" fmla="*/ 28591 w 372234"/>
              <a:gd name="connsiteY60" fmla="*/ 241557 h 359903"/>
              <a:gd name="connsiteX61" fmla="*/ 0 w 372234"/>
              <a:gd name="connsiteY61" fmla="*/ 207807 h 359903"/>
              <a:gd name="connsiteX62" fmla="*/ 0 w 372234"/>
              <a:gd name="connsiteY62" fmla="*/ 175183 h 359903"/>
              <a:gd name="connsiteX63" fmla="*/ 26810 w 372234"/>
              <a:gd name="connsiteY63" fmla="*/ 143533 h 359903"/>
              <a:gd name="connsiteX64" fmla="*/ 31947 w 372234"/>
              <a:gd name="connsiteY64" fmla="*/ 138257 h 359903"/>
              <a:gd name="connsiteX65" fmla="*/ 55271 w 372234"/>
              <a:gd name="connsiteY65" fmla="*/ 98775 h 359903"/>
              <a:gd name="connsiteX66" fmla="*/ 86133 w 372234"/>
              <a:gd name="connsiteY66" fmla="*/ 75587 h 359903"/>
              <a:gd name="connsiteX67" fmla="*/ 93059 w 372234"/>
              <a:gd name="connsiteY67" fmla="*/ 71846 h 359903"/>
              <a:gd name="connsiteX68" fmla="*/ 93059 w 372234"/>
              <a:gd name="connsiteY68" fmla="*/ 18772 h 359903"/>
              <a:gd name="connsiteX69" fmla="*/ 125440 w 372234"/>
              <a:gd name="connsiteY69" fmla="*/ 5442 h 359903"/>
              <a:gd name="connsiteX70" fmla="*/ 150403 w 372234"/>
              <a:gd name="connsiteY70" fmla="*/ 26554 h 359903"/>
              <a:gd name="connsiteX71" fmla="*/ 206032 w 372234"/>
              <a:gd name="connsiteY71" fmla="*/ 115122 h 359903"/>
              <a:gd name="connsiteX72" fmla="*/ 187381 w 372234"/>
              <a:gd name="connsiteY72" fmla="*/ 94473 h 359903"/>
              <a:gd name="connsiteX73" fmla="*/ 232068 w 372234"/>
              <a:gd name="connsiteY73" fmla="*/ 11950 h 359903"/>
              <a:gd name="connsiteX74" fmla="*/ 329342 w 372234"/>
              <a:gd name="connsiteY74" fmla="*/ 52232 h 359903"/>
              <a:gd name="connsiteX75" fmla="*/ 302602 w 372234"/>
              <a:gd name="connsiteY75" fmla="*/ 142188 h 359903"/>
              <a:gd name="connsiteX76" fmla="*/ 274813 w 372234"/>
              <a:gd name="connsiteY76" fmla="*/ 143606 h 359903"/>
              <a:gd name="connsiteX77" fmla="*/ 206032 w 372234"/>
              <a:gd name="connsiteY77" fmla="*/ 115122 h 359903"/>
              <a:gd name="connsiteX78" fmla="*/ 287813 w 372234"/>
              <a:gd name="connsiteY78" fmla="*/ 118463 h 359903"/>
              <a:gd name="connsiteX79" fmla="*/ 303550 w 372234"/>
              <a:gd name="connsiteY79" fmla="*/ 62918 h 359903"/>
              <a:gd name="connsiteX80" fmla="*/ 242754 w 372234"/>
              <a:gd name="connsiteY80" fmla="*/ 37742 h 359903"/>
              <a:gd name="connsiteX81" fmla="*/ 214613 w 372234"/>
              <a:gd name="connsiteY81" fmla="*/ 88150 h 359903"/>
              <a:gd name="connsiteX82" fmla="*/ 215012 w 372234"/>
              <a:gd name="connsiteY82" fmla="*/ 88437 h 359903"/>
              <a:gd name="connsiteX83" fmla="*/ 216713 w 372234"/>
              <a:gd name="connsiteY83" fmla="*/ 89329 h 359903"/>
              <a:gd name="connsiteX84" fmla="*/ 285494 w 372234"/>
              <a:gd name="connsiteY84" fmla="*/ 117813 h 359903"/>
              <a:gd name="connsiteX85" fmla="*/ 287329 w 372234"/>
              <a:gd name="connsiteY85" fmla="*/ 118385 h 359903"/>
              <a:gd name="connsiteX86" fmla="*/ 287813 w 372234"/>
              <a:gd name="connsiteY86" fmla="*/ 118463 h 359903"/>
              <a:gd name="connsiteX87" fmla="*/ 130282 w 372234"/>
              <a:gd name="connsiteY87" fmla="*/ 136562 h 359903"/>
              <a:gd name="connsiteX88" fmla="*/ 111670 w 372234"/>
              <a:gd name="connsiteY88" fmla="*/ 155173 h 359903"/>
              <a:gd name="connsiteX89" fmla="*/ 93059 w 372234"/>
              <a:gd name="connsiteY89" fmla="*/ 136562 h 359903"/>
              <a:gd name="connsiteX90" fmla="*/ 111670 w 372234"/>
              <a:gd name="connsiteY90" fmla="*/ 117950 h 359903"/>
              <a:gd name="connsiteX91" fmla="*/ 130282 w 372234"/>
              <a:gd name="connsiteY91" fmla="*/ 136562 h 35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72234" h="359903">
                <a:moveTo>
                  <a:pt x="150403" y="26554"/>
                </a:moveTo>
                <a:cubicBezTo>
                  <a:pt x="160267" y="33362"/>
                  <a:pt x="169696" y="37848"/>
                  <a:pt x="177466" y="38837"/>
                </a:cubicBezTo>
                <a:cubicBezTo>
                  <a:pt x="173230" y="47251"/>
                  <a:pt x="170275" y="56288"/>
                  <a:pt x="168732" y="65624"/>
                </a:cubicBezTo>
                <a:cubicBezTo>
                  <a:pt x="156199" y="62874"/>
                  <a:pt x="144307" y="56267"/>
                  <a:pt x="134547" y="49532"/>
                </a:cubicBezTo>
                <a:cubicBezTo>
                  <a:pt x="129722" y="46202"/>
                  <a:pt x="125154" y="42655"/>
                  <a:pt x="120976" y="39162"/>
                </a:cubicBezTo>
                <a:lnTo>
                  <a:pt x="120976" y="80727"/>
                </a:lnTo>
                <a:cubicBezTo>
                  <a:pt x="120976" y="86427"/>
                  <a:pt x="117511" y="91554"/>
                  <a:pt x="112224" y="93679"/>
                </a:cubicBezTo>
                <a:lnTo>
                  <a:pt x="112108" y="93727"/>
                </a:lnTo>
                <a:cubicBezTo>
                  <a:pt x="111993" y="93775"/>
                  <a:pt x="111795" y="93858"/>
                  <a:pt x="111522" y="93976"/>
                </a:cubicBezTo>
                <a:cubicBezTo>
                  <a:pt x="110975" y="94212"/>
                  <a:pt x="110128" y="94588"/>
                  <a:pt x="109035" y="95103"/>
                </a:cubicBezTo>
                <a:cubicBezTo>
                  <a:pt x="106844" y="96133"/>
                  <a:pt x="103688" y="97710"/>
                  <a:pt x="99984" y="99827"/>
                </a:cubicBezTo>
                <a:cubicBezTo>
                  <a:pt x="92502" y="104102"/>
                  <a:pt x="83155" y="110371"/>
                  <a:pt x="75011" y="118515"/>
                </a:cubicBezTo>
                <a:cubicBezTo>
                  <a:pt x="66571" y="126956"/>
                  <a:pt x="61367" y="138292"/>
                  <a:pt x="58428" y="147096"/>
                </a:cubicBezTo>
                <a:cubicBezTo>
                  <a:pt x="54659" y="158387"/>
                  <a:pt x="45062" y="168795"/>
                  <a:pt x="31400" y="171071"/>
                </a:cubicBezTo>
                <a:cubicBezTo>
                  <a:pt x="29390" y="171406"/>
                  <a:pt x="27918" y="173145"/>
                  <a:pt x="27918" y="175183"/>
                </a:cubicBezTo>
                <a:lnTo>
                  <a:pt x="27918" y="207807"/>
                </a:lnTo>
                <a:cubicBezTo>
                  <a:pt x="27918" y="210887"/>
                  <a:pt x="30144" y="213515"/>
                  <a:pt x="33181" y="214021"/>
                </a:cubicBezTo>
                <a:cubicBezTo>
                  <a:pt x="44793" y="215955"/>
                  <a:pt x="53941" y="223536"/>
                  <a:pt x="59085" y="232745"/>
                </a:cubicBezTo>
                <a:cubicBezTo>
                  <a:pt x="63764" y="241120"/>
                  <a:pt x="72081" y="254044"/>
                  <a:pt x="84317" y="266279"/>
                </a:cubicBezTo>
                <a:cubicBezTo>
                  <a:pt x="93825" y="275788"/>
                  <a:pt x="104897" y="281883"/>
                  <a:pt x="113807" y="285613"/>
                </a:cubicBezTo>
                <a:cubicBezTo>
                  <a:pt x="118223" y="287461"/>
                  <a:pt x="121996" y="288680"/>
                  <a:pt x="124606" y="289427"/>
                </a:cubicBezTo>
                <a:cubicBezTo>
                  <a:pt x="125908" y="289797"/>
                  <a:pt x="126910" y="290048"/>
                  <a:pt x="127546" y="290197"/>
                </a:cubicBezTo>
                <a:cubicBezTo>
                  <a:pt x="127864" y="290272"/>
                  <a:pt x="128089" y="290322"/>
                  <a:pt x="128214" y="290348"/>
                </a:cubicBezTo>
                <a:lnTo>
                  <a:pt x="128304" y="290369"/>
                </a:lnTo>
                <a:lnTo>
                  <a:pt x="128324" y="290372"/>
                </a:lnTo>
                <a:cubicBezTo>
                  <a:pt x="134866" y="291658"/>
                  <a:pt x="139588" y="297396"/>
                  <a:pt x="139588" y="304069"/>
                </a:cubicBezTo>
                <a:lnTo>
                  <a:pt x="139588" y="327333"/>
                </a:lnTo>
                <a:cubicBezTo>
                  <a:pt x="139588" y="329902"/>
                  <a:pt x="141671" y="331986"/>
                  <a:pt x="144241" y="331986"/>
                </a:cubicBezTo>
                <a:lnTo>
                  <a:pt x="167505" y="331986"/>
                </a:lnTo>
                <a:cubicBezTo>
                  <a:pt x="167505" y="316566"/>
                  <a:pt x="180005" y="304069"/>
                  <a:pt x="195423" y="304069"/>
                </a:cubicBezTo>
                <a:lnTo>
                  <a:pt x="232646" y="304069"/>
                </a:lnTo>
                <a:cubicBezTo>
                  <a:pt x="248064" y="304069"/>
                  <a:pt x="260564" y="316566"/>
                  <a:pt x="260564" y="331986"/>
                </a:cubicBezTo>
                <a:lnTo>
                  <a:pt x="283829" y="331986"/>
                </a:lnTo>
                <a:cubicBezTo>
                  <a:pt x="286399" y="331986"/>
                  <a:pt x="288481" y="329902"/>
                  <a:pt x="288481" y="327333"/>
                </a:cubicBezTo>
                <a:lnTo>
                  <a:pt x="288481" y="285457"/>
                </a:lnTo>
                <a:cubicBezTo>
                  <a:pt x="288481" y="280194"/>
                  <a:pt x="291454" y="275373"/>
                  <a:pt x="296146" y="272996"/>
                </a:cubicBezTo>
                <a:lnTo>
                  <a:pt x="296393" y="272864"/>
                </a:lnTo>
                <a:cubicBezTo>
                  <a:pt x="296652" y="272723"/>
                  <a:pt x="297097" y="272475"/>
                  <a:pt x="297700" y="272116"/>
                </a:cubicBezTo>
                <a:cubicBezTo>
                  <a:pt x="298908" y="271398"/>
                  <a:pt x="300739" y="270242"/>
                  <a:pt x="302991" y="268615"/>
                </a:cubicBezTo>
                <a:cubicBezTo>
                  <a:pt x="307508" y="265353"/>
                  <a:pt x="313626" y="260264"/>
                  <a:pt x="319760" y="253108"/>
                </a:cubicBezTo>
                <a:cubicBezTo>
                  <a:pt x="331901" y="238944"/>
                  <a:pt x="344317" y="216482"/>
                  <a:pt x="344317" y="183093"/>
                </a:cubicBezTo>
                <a:cubicBezTo>
                  <a:pt x="344317" y="164358"/>
                  <a:pt x="340814" y="149212"/>
                  <a:pt x="334849" y="136794"/>
                </a:cubicBezTo>
                <a:cubicBezTo>
                  <a:pt x="341510" y="127954"/>
                  <a:pt x="346531" y="118006"/>
                  <a:pt x="349703" y="107463"/>
                </a:cubicBezTo>
                <a:cubicBezTo>
                  <a:pt x="351549" y="109992"/>
                  <a:pt x="353300" y="112617"/>
                  <a:pt x="354949" y="115343"/>
                </a:cubicBezTo>
                <a:cubicBezTo>
                  <a:pt x="366195" y="133921"/>
                  <a:pt x="372234" y="156346"/>
                  <a:pt x="372234" y="183093"/>
                </a:cubicBezTo>
                <a:cubicBezTo>
                  <a:pt x="372234" y="224148"/>
                  <a:pt x="356733" y="252870"/>
                  <a:pt x="340955" y="271277"/>
                </a:cubicBezTo>
                <a:cubicBezTo>
                  <a:pt x="333131" y="280406"/>
                  <a:pt x="325290" y="286948"/>
                  <a:pt x="319338" y="291247"/>
                </a:cubicBezTo>
                <a:cubicBezTo>
                  <a:pt x="318299" y="291997"/>
                  <a:pt x="317317" y="292680"/>
                  <a:pt x="316399" y="293298"/>
                </a:cubicBezTo>
                <a:lnTo>
                  <a:pt x="316399" y="327333"/>
                </a:lnTo>
                <a:cubicBezTo>
                  <a:pt x="316399" y="345321"/>
                  <a:pt x="301817" y="359904"/>
                  <a:pt x="283829" y="359904"/>
                </a:cubicBezTo>
                <a:lnTo>
                  <a:pt x="260564" y="359904"/>
                </a:lnTo>
                <a:cubicBezTo>
                  <a:pt x="245146" y="359904"/>
                  <a:pt x="232646" y="347404"/>
                  <a:pt x="232646" y="331986"/>
                </a:cubicBezTo>
                <a:lnTo>
                  <a:pt x="195423" y="331986"/>
                </a:lnTo>
                <a:cubicBezTo>
                  <a:pt x="195423" y="347404"/>
                  <a:pt x="182923" y="359904"/>
                  <a:pt x="167505" y="359904"/>
                </a:cubicBezTo>
                <a:lnTo>
                  <a:pt x="144241" y="359904"/>
                </a:lnTo>
                <a:cubicBezTo>
                  <a:pt x="126253" y="359904"/>
                  <a:pt x="111670" y="345321"/>
                  <a:pt x="111670" y="327333"/>
                </a:cubicBezTo>
                <a:lnTo>
                  <a:pt x="111670" y="314629"/>
                </a:lnTo>
                <a:cubicBezTo>
                  <a:pt x="109101" y="313762"/>
                  <a:pt x="106185" y="312688"/>
                  <a:pt x="103029" y="311366"/>
                </a:cubicBezTo>
                <a:cubicBezTo>
                  <a:pt x="91935" y="306723"/>
                  <a:pt x="77416" y="298861"/>
                  <a:pt x="64576" y="286021"/>
                </a:cubicBezTo>
                <a:cubicBezTo>
                  <a:pt x="49984" y="271429"/>
                  <a:pt x="40211" y="256203"/>
                  <a:pt x="34713" y="246359"/>
                </a:cubicBezTo>
                <a:cubicBezTo>
                  <a:pt x="33090" y="243456"/>
                  <a:pt x="30666" y="241904"/>
                  <a:pt x="28591" y="241557"/>
                </a:cubicBezTo>
                <a:cubicBezTo>
                  <a:pt x="12093" y="238809"/>
                  <a:pt x="0" y="224533"/>
                  <a:pt x="0" y="207807"/>
                </a:cubicBezTo>
                <a:lnTo>
                  <a:pt x="0" y="175183"/>
                </a:lnTo>
                <a:cubicBezTo>
                  <a:pt x="0" y="159498"/>
                  <a:pt x="11339" y="146113"/>
                  <a:pt x="26810" y="143533"/>
                </a:cubicBezTo>
                <a:cubicBezTo>
                  <a:pt x="28428" y="143263"/>
                  <a:pt x="30812" y="141657"/>
                  <a:pt x="31947" y="138257"/>
                </a:cubicBezTo>
                <a:cubicBezTo>
                  <a:pt x="35527" y="127532"/>
                  <a:pt x="42474" y="111572"/>
                  <a:pt x="55271" y="98775"/>
                </a:cubicBezTo>
                <a:cubicBezTo>
                  <a:pt x="65738" y="88307"/>
                  <a:pt x="77329" y="80618"/>
                  <a:pt x="86133" y="75587"/>
                </a:cubicBezTo>
                <a:cubicBezTo>
                  <a:pt x="88671" y="74137"/>
                  <a:pt x="91008" y="72890"/>
                  <a:pt x="93059" y="71846"/>
                </a:cubicBezTo>
                <a:lnTo>
                  <a:pt x="93059" y="18772"/>
                </a:lnTo>
                <a:cubicBezTo>
                  <a:pt x="93059" y="1316"/>
                  <a:pt x="114101" y="-5849"/>
                  <a:pt x="125440" y="5442"/>
                </a:cubicBezTo>
                <a:cubicBezTo>
                  <a:pt x="131591" y="11566"/>
                  <a:pt x="140520" y="19734"/>
                  <a:pt x="150403" y="26554"/>
                </a:cubicBezTo>
                <a:close/>
                <a:moveTo>
                  <a:pt x="206032" y="115122"/>
                </a:moveTo>
                <a:cubicBezTo>
                  <a:pt x="196910" y="111345"/>
                  <a:pt x="189214" y="104174"/>
                  <a:pt x="187381" y="94473"/>
                </a:cubicBezTo>
                <a:cubicBezTo>
                  <a:pt x="180978" y="60572"/>
                  <a:pt x="198933" y="25679"/>
                  <a:pt x="232068" y="11950"/>
                </a:cubicBezTo>
                <a:cubicBezTo>
                  <a:pt x="270052" y="-3787"/>
                  <a:pt x="313604" y="14248"/>
                  <a:pt x="329342" y="52232"/>
                </a:cubicBezTo>
                <a:cubicBezTo>
                  <a:pt x="343070" y="85368"/>
                  <a:pt x="331099" y="122739"/>
                  <a:pt x="302602" y="142188"/>
                </a:cubicBezTo>
                <a:cubicBezTo>
                  <a:pt x="294448" y="147753"/>
                  <a:pt x="283935" y="147384"/>
                  <a:pt x="274813" y="143606"/>
                </a:cubicBezTo>
                <a:lnTo>
                  <a:pt x="206032" y="115122"/>
                </a:lnTo>
                <a:close/>
                <a:moveTo>
                  <a:pt x="287813" y="118463"/>
                </a:moveTo>
                <a:cubicBezTo>
                  <a:pt x="304929" y="106140"/>
                  <a:pt x="311964" y="83226"/>
                  <a:pt x="303550" y="62918"/>
                </a:cubicBezTo>
                <a:cubicBezTo>
                  <a:pt x="293713" y="39178"/>
                  <a:pt x="266494" y="27906"/>
                  <a:pt x="242754" y="37742"/>
                </a:cubicBezTo>
                <a:cubicBezTo>
                  <a:pt x="222447" y="46156"/>
                  <a:pt x="211222" y="67335"/>
                  <a:pt x="214613" y="88150"/>
                </a:cubicBezTo>
                <a:cubicBezTo>
                  <a:pt x="214721" y="88235"/>
                  <a:pt x="214854" y="88332"/>
                  <a:pt x="215012" y="88437"/>
                </a:cubicBezTo>
                <a:cubicBezTo>
                  <a:pt x="215451" y="88730"/>
                  <a:pt x="216022" y="89043"/>
                  <a:pt x="216713" y="89329"/>
                </a:cubicBezTo>
                <a:lnTo>
                  <a:pt x="285494" y="117813"/>
                </a:lnTo>
                <a:cubicBezTo>
                  <a:pt x="286187" y="118099"/>
                  <a:pt x="286812" y="118281"/>
                  <a:pt x="287329" y="118385"/>
                </a:cubicBezTo>
                <a:cubicBezTo>
                  <a:pt x="287516" y="118422"/>
                  <a:pt x="287677" y="118447"/>
                  <a:pt x="287813" y="118463"/>
                </a:cubicBezTo>
                <a:close/>
                <a:moveTo>
                  <a:pt x="130282" y="136562"/>
                </a:moveTo>
                <a:cubicBezTo>
                  <a:pt x="130282" y="146841"/>
                  <a:pt x="121949" y="155173"/>
                  <a:pt x="111670" y="155173"/>
                </a:cubicBezTo>
                <a:cubicBezTo>
                  <a:pt x="101391" y="155173"/>
                  <a:pt x="93059" y="146841"/>
                  <a:pt x="93059" y="136562"/>
                </a:cubicBezTo>
                <a:cubicBezTo>
                  <a:pt x="93059" y="126283"/>
                  <a:pt x="101391" y="117950"/>
                  <a:pt x="111670" y="117950"/>
                </a:cubicBezTo>
                <a:cubicBezTo>
                  <a:pt x="121949" y="117950"/>
                  <a:pt x="130282" y="126283"/>
                  <a:pt x="130282" y="136562"/>
                </a:cubicBezTo>
                <a:close/>
              </a:path>
            </a:pathLst>
          </a:custGeom>
          <a:solidFill>
            <a:schemeClr val="bg1"/>
          </a:solidFill>
          <a:ln w="166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Graphic 13" descr="Icon of a chart made of vertical lines with a line tracing the top of each, turning into an arrow pointing up">
            <a:extLst>
              <a:ext uri="{FF2B5EF4-FFF2-40B4-BE49-F238E27FC236}">
                <a16:creationId xmlns:a16="http://schemas.microsoft.com/office/drawing/2014/main" id="{1331A95D-4845-E163-C2FA-5A1CF4031D79}"/>
              </a:ext>
            </a:extLst>
          </p:cNvPr>
          <p:cNvSpPr>
            <a:spLocks noChangeAspect="1"/>
          </p:cNvSpPr>
          <p:nvPr/>
        </p:nvSpPr>
        <p:spPr>
          <a:xfrm>
            <a:off x="6315004" y="6071613"/>
            <a:ext cx="182880" cy="192501"/>
          </a:xfrm>
          <a:custGeom>
            <a:avLst/>
            <a:gdLst>
              <a:gd name="connsiteX0" fmla="*/ 195609 w 270323"/>
              <a:gd name="connsiteY0" fmla="*/ 0 h 284545"/>
              <a:gd name="connsiteX1" fmla="*/ 260397 w 270323"/>
              <a:gd name="connsiteY1" fmla="*/ 7 h 284545"/>
              <a:gd name="connsiteX2" fmla="*/ 261824 w 270323"/>
              <a:gd name="connsiteY2" fmla="*/ 205 h 284545"/>
              <a:gd name="connsiteX3" fmla="*/ 263230 w 270323"/>
              <a:gd name="connsiteY3" fmla="*/ 598 h 284545"/>
              <a:gd name="connsiteX4" fmla="*/ 264088 w 270323"/>
              <a:gd name="connsiteY4" fmla="*/ 962 h 284545"/>
              <a:gd name="connsiteX5" fmla="*/ 267199 w 270323"/>
              <a:gd name="connsiteY5" fmla="*/ 3107 h 284545"/>
              <a:gd name="connsiteX6" fmla="*/ 267778 w 270323"/>
              <a:gd name="connsiteY6" fmla="*/ 3733 h 284545"/>
              <a:gd name="connsiteX7" fmla="*/ 268397 w 270323"/>
              <a:gd name="connsiteY7" fmla="*/ 4535 h 284545"/>
              <a:gd name="connsiteX8" fmla="*/ 269168 w 270323"/>
              <a:gd name="connsiteY8" fmla="*/ 5818 h 284545"/>
              <a:gd name="connsiteX9" fmla="*/ 269719 w 270323"/>
              <a:gd name="connsiteY9" fmla="*/ 7103 h 284545"/>
              <a:gd name="connsiteX10" fmla="*/ 269991 w 270323"/>
              <a:gd name="connsiteY10" fmla="*/ 8014 h 284545"/>
              <a:gd name="connsiteX11" fmla="*/ 270184 w 270323"/>
              <a:gd name="connsiteY11" fmla="*/ 8925 h 284545"/>
              <a:gd name="connsiteX12" fmla="*/ 270318 w 270323"/>
              <a:gd name="connsiteY12" fmla="*/ 10265 h 284545"/>
              <a:gd name="connsiteX13" fmla="*/ 270323 w 270323"/>
              <a:gd name="connsiteY13" fmla="*/ 74748 h 284545"/>
              <a:gd name="connsiteX14" fmla="*/ 259653 w 270323"/>
              <a:gd name="connsiteY14" fmla="*/ 85419 h 284545"/>
              <a:gd name="connsiteX15" fmla="*/ 249081 w 270323"/>
              <a:gd name="connsiteY15" fmla="*/ 76196 h 284545"/>
              <a:gd name="connsiteX16" fmla="*/ 248983 w 270323"/>
              <a:gd name="connsiteY16" fmla="*/ 74748 h 284545"/>
              <a:gd name="connsiteX17" fmla="*/ 248977 w 270323"/>
              <a:gd name="connsiteY17" fmla="*/ 36408 h 284545"/>
              <a:gd name="connsiteX18" fmla="*/ 157363 w 270323"/>
              <a:gd name="connsiteY18" fmla="*/ 128041 h 284545"/>
              <a:gd name="connsiteX19" fmla="*/ 143469 w 270323"/>
              <a:gd name="connsiteY19" fmla="*/ 129075 h 284545"/>
              <a:gd name="connsiteX20" fmla="*/ 142273 w 270323"/>
              <a:gd name="connsiteY20" fmla="*/ 128042 h 284545"/>
              <a:gd name="connsiteX21" fmla="*/ 99160 w 270323"/>
              <a:gd name="connsiteY21" fmla="*/ 86633 h 284545"/>
              <a:gd name="connsiteX22" fmla="*/ 18216 w 270323"/>
              <a:gd name="connsiteY22" fmla="*/ 167577 h 284545"/>
              <a:gd name="connsiteX23" fmla="*/ 3125 w 270323"/>
              <a:gd name="connsiteY23" fmla="*/ 167577 h 284545"/>
              <a:gd name="connsiteX24" fmla="*/ 2092 w 270323"/>
              <a:gd name="connsiteY24" fmla="*/ 153684 h 284545"/>
              <a:gd name="connsiteX25" fmla="*/ 3125 w 270323"/>
              <a:gd name="connsiteY25" fmla="*/ 152486 h 284545"/>
              <a:gd name="connsiteX26" fmla="*/ 91614 w 270323"/>
              <a:gd name="connsiteY26" fmla="*/ 63998 h 284545"/>
              <a:gd name="connsiteX27" fmla="*/ 105508 w 270323"/>
              <a:gd name="connsiteY27" fmla="*/ 62965 h 284545"/>
              <a:gd name="connsiteX28" fmla="*/ 106704 w 270323"/>
              <a:gd name="connsiteY28" fmla="*/ 63998 h 284545"/>
              <a:gd name="connsiteX29" fmla="*/ 149817 w 270323"/>
              <a:gd name="connsiteY29" fmla="*/ 105406 h 284545"/>
              <a:gd name="connsiteX30" fmla="*/ 233868 w 270323"/>
              <a:gd name="connsiteY30" fmla="*/ 21341 h 284545"/>
              <a:gd name="connsiteX31" fmla="*/ 195609 w 270323"/>
              <a:gd name="connsiteY31" fmla="*/ 21341 h 284545"/>
              <a:gd name="connsiteX32" fmla="*/ 185037 w 270323"/>
              <a:gd name="connsiteY32" fmla="*/ 12118 h 284545"/>
              <a:gd name="connsiteX33" fmla="*/ 184939 w 270323"/>
              <a:gd name="connsiteY33" fmla="*/ 10670 h 284545"/>
              <a:gd name="connsiteX34" fmla="*/ 194162 w 270323"/>
              <a:gd name="connsiteY34" fmla="*/ 97 h 284545"/>
              <a:gd name="connsiteX35" fmla="*/ 195609 w 270323"/>
              <a:gd name="connsiteY35" fmla="*/ 0 h 284545"/>
              <a:gd name="connsiteX36" fmla="*/ 10670 w 270323"/>
              <a:gd name="connsiteY36" fmla="*/ 213409 h 284545"/>
              <a:gd name="connsiteX37" fmla="*/ 21341 w 270323"/>
              <a:gd name="connsiteY37" fmla="*/ 224079 h 284545"/>
              <a:gd name="connsiteX38" fmla="*/ 21341 w 270323"/>
              <a:gd name="connsiteY38" fmla="*/ 273875 h 284545"/>
              <a:gd name="connsiteX39" fmla="*/ 10670 w 270323"/>
              <a:gd name="connsiteY39" fmla="*/ 284545 h 284545"/>
              <a:gd name="connsiteX40" fmla="*/ 0 w 270323"/>
              <a:gd name="connsiteY40" fmla="*/ 273875 h 284545"/>
              <a:gd name="connsiteX41" fmla="*/ 0 w 270323"/>
              <a:gd name="connsiteY41" fmla="*/ 224079 h 284545"/>
              <a:gd name="connsiteX42" fmla="*/ 10670 w 270323"/>
              <a:gd name="connsiteY42" fmla="*/ 213409 h 284545"/>
              <a:gd name="connsiteX43" fmla="*/ 92477 w 270323"/>
              <a:gd name="connsiteY43" fmla="*/ 167170 h 284545"/>
              <a:gd name="connsiteX44" fmla="*/ 81807 w 270323"/>
              <a:gd name="connsiteY44" fmla="*/ 156500 h 284545"/>
              <a:gd name="connsiteX45" fmla="*/ 71136 w 270323"/>
              <a:gd name="connsiteY45" fmla="*/ 167170 h 284545"/>
              <a:gd name="connsiteX46" fmla="*/ 71136 w 270323"/>
              <a:gd name="connsiteY46" fmla="*/ 273875 h 284545"/>
              <a:gd name="connsiteX47" fmla="*/ 81807 w 270323"/>
              <a:gd name="connsiteY47" fmla="*/ 284545 h 284545"/>
              <a:gd name="connsiteX48" fmla="*/ 92477 w 270323"/>
              <a:gd name="connsiteY48" fmla="*/ 273875 h 284545"/>
              <a:gd name="connsiteX49" fmla="*/ 92477 w 270323"/>
              <a:gd name="connsiteY49" fmla="*/ 167170 h 284545"/>
              <a:gd name="connsiteX50" fmla="*/ 152943 w 270323"/>
              <a:gd name="connsiteY50" fmla="*/ 184954 h 284545"/>
              <a:gd name="connsiteX51" fmla="*/ 163613 w 270323"/>
              <a:gd name="connsiteY51" fmla="*/ 195625 h 284545"/>
              <a:gd name="connsiteX52" fmla="*/ 163613 w 270323"/>
              <a:gd name="connsiteY52" fmla="*/ 273875 h 284545"/>
              <a:gd name="connsiteX53" fmla="*/ 152943 w 270323"/>
              <a:gd name="connsiteY53" fmla="*/ 284545 h 284545"/>
              <a:gd name="connsiteX54" fmla="*/ 142273 w 270323"/>
              <a:gd name="connsiteY54" fmla="*/ 273875 h 284545"/>
              <a:gd name="connsiteX55" fmla="*/ 142273 w 270323"/>
              <a:gd name="connsiteY55" fmla="*/ 195625 h 284545"/>
              <a:gd name="connsiteX56" fmla="*/ 152943 w 270323"/>
              <a:gd name="connsiteY56" fmla="*/ 184954 h 284545"/>
              <a:gd name="connsiteX57" fmla="*/ 234750 w 270323"/>
              <a:gd name="connsiteY57" fmla="*/ 124488 h 284545"/>
              <a:gd name="connsiteX58" fmla="*/ 224079 w 270323"/>
              <a:gd name="connsiteY58" fmla="*/ 113818 h 284545"/>
              <a:gd name="connsiteX59" fmla="*/ 213409 w 270323"/>
              <a:gd name="connsiteY59" fmla="*/ 124488 h 284545"/>
              <a:gd name="connsiteX60" fmla="*/ 213409 w 270323"/>
              <a:gd name="connsiteY60" fmla="*/ 273875 h 284545"/>
              <a:gd name="connsiteX61" fmla="*/ 224079 w 270323"/>
              <a:gd name="connsiteY61" fmla="*/ 284545 h 284545"/>
              <a:gd name="connsiteX62" fmla="*/ 234750 w 270323"/>
              <a:gd name="connsiteY62" fmla="*/ 273875 h 284545"/>
              <a:gd name="connsiteX63" fmla="*/ 234750 w 270323"/>
              <a:gd name="connsiteY63" fmla="*/ 124488 h 28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0323" h="284545">
                <a:moveTo>
                  <a:pt x="195609" y="0"/>
                </a:moveTo>
                <a:lnTo>
                  <a:pt x="260397" y="7"/>
                </a:lnTo>
                <a:lnTo>
                  <a:pt x="261824" y="205"/>
                </a:lnTo>
                <a:lnTo>
                  <a:pt x="263230" y="598"/>
                </a:lnTo>
                <a:lnTo>
                  <a:pt x="264088" y="962"/>
                </a:lnTo>
                <a:cubicBezTo>
                  <a:pt x="265214" y="1458"/>
                  <a:pt x="266270" y="2179"/>
                  <a:pt x="267199" y="3107"/>
                </a:cubicBezTo>
                <a:lnTo>
                  <a:pt x="267778" y="3733"/>
                </a:lnTo>
                <a:lnTo>
                  <a:pt x="268397" y="4535"/>
                </a:lnTo>
                <a:lnTo>
                  <a:pt x="269168" y="5818"/>
                </a:lnTo>
                <a:lnTo>
                  <a:pt x="269719" y="7103"/>
                </a:lnTo>
                <a:lnTo>
                  <a:pt x="269991" y="8014"/>
                </a:lnTo>
                <a:lnTo>
                  <a:pt x="270184" y="8925"/>
                </a:lnTo>
                <a:lnTo>
                  <a:pt x="270318" y="10265"/>
                </a:lnTo>
                <a:lnTo>
                  <a:pt x="270323" y="74748"/>
                </a:lnTo>
                <a:cubicBezTo>
                  <a:pt x="270323" y="80641"/>
                  <a:pt x="265547" y="85419"/>
                  <a:pt x="259653" y="85419"/>
                </a:cubicBezTo>
                <a:cubicBezTo>
                  <a:pt x="254252" y="85419"/>
                  <a:pt x="249788" y="81405"/>
                  <a:pt x="249081" y="76196"/>
                </a:cubicBezTo>
                <a:lnTo>
                  <a:pt x="248983" y="74748"/>
                </a:lnTo>
                <a:lnTo>
                  <a:pt x="248977" y="36408"/>
                </a:lnTo>
                <a:lnTo>
                  <a:pt x="157363" y="128041"/>
                </a:lnTo>
                <a:cubicBezTo>
                  <a:pt x="153575" y="131830"/>
                  <a:pt x="147646" y="132174"/>
                  <a:pt x="143469" y="129075"/>
                </a:cubicBezTo>
                <a:lnTo>
                  <a:pt x="142273" y="128042"/>
                </a:lnTo>
                <a:lnTo>
                  <a:pt x="99160" y="86633"/>
                </a:lnTo>
                <a:lnTo>
                  <a:pt x="18216" y="167577"/>
                </a:lnTo>
                <a:cubicBezTo>
                  <a:pt x="14049" y="171744"/>
                  <a:pt x="7292" y="171744"/>
                  <a:pt x="3125" y="167577"/>
                </a:cubicBezTo>
                <a:cubicBezTo>
                  <a:pt x="-663" y="163788"/>
                  <a:pt x="-1007" y="157861"/>
                  <a:pt x="2092" y="153684"/>
                </a:cubicBezTo>
                <a:lnTo>
                  <a:pt x="3125" y="152486"/>
                </a:lnTo>
                <a:lnTo>
                  <a:pt x="91614" y="63998"/>
                </a:lnTo>
                <a:cubicBezTo>
                  <a:pt x="95402" y="60210"/>
                  <a:pt x="101331" y="59865"/>
                  <a:pt x="105508" y="62965"/>
                </a:cubicBezTo>
                <a:lnTo>
                  <a:pt x="106704" y="63998"/>
                </a:lnTo>
                <a:lnTo>
                  <a:pt x="149817" y="105406"/>
                </a:lnTo>
                <a:lnTo>
                  <a:pt x="233868" y="21341"/>
                </a:lnTo>
                <a:lnTo>
                  <a:pt x="195609" y="21341"/>
                </a:lnTo>
                <a:cubicBezTo>
                  <a:pt x="190207" y="21341"/>
                  <a:pt x="185742" y="17327"/>
                  <a:pt x="185037" y="12118"/>
                </a:cubicBezTo>
                <a:lnTo>
                  <a:pt x="184939" y="10670"/>
                </a:lnTo>
                <a:cubicBezTo>
                  <a:pt x="184939" y="5268"/>
                  <a:pt x="188954" y="804"/>
                  <a:pt x="194162" y="97"/>
                </a:cubicBezTo>
                <a:lnTo>
                  <a:pt x="195609" y="0"/>
                </a:lnTo>
                <a:close/>
                <a:moveTo>
                  <a:pt x="10670" y="213409"/>
                </a:moveTo>
                <a:cubicBezTo>
                  <a:pt x="16564" y="213409"/>
                  <a:pt x="21341" y="218186"/>
                  <a:pt x="21341" y="224079"/>
                </a:cubicBezTo>
                <a:lnTo>
                  <a:pt x="21341" y="273875"/>
                </a:lnTo>
                <a:cubicBezTo>
                  <a:pt x="21341" y="279768"/>
                  <a:pt x="16564" y="284545"/>
                  <a:pt x="10670" y="284545"/>
                </a:cubicBezTo>
                <a:cubicBezTo>
                  <a:pt x="4777" y="284545"/>
                  <a:pt x="0" y="279768"/>
                  <a:pt x="0" y="273875"/>
                </a:cubicBezTo>
                <a:lnTo>
                  <a:pt x="0" y="224079"/>
                </a:lnTo>
                <a:cubicBezTo>
                  <a:pt x="0" y="218186"/>
                  <a:pt x="4777" y="213409"/>
                  <a:pt x="10670" y="213409"/>
                </a:cubicBezTo>
                <a:close/>
                <a:moveTo>
                  <a:pt x="92477" y="167170"/>
                </a:moveTo>
                <a:cubicBezTo>
                  <a:pt x="92477" y="161277"/>
                  <a:pt x="87700" y="156500"/>
                  <a:pt x="81807" y="156500"/>
                </a:cubicBezTo>
                <a:cubicBezTo>
                  <a:pt x="75914" y="156500"/>
                  <a:pt x="71136" y="161277"/>
                  <a:pt x="71136" y="167170"/>
                </a:cubicBezTo>
                <a:lnTo>
                  <a:pt x="71136" y="273875"/>
                </a:lnTo>
                <a:cubicBezTo>
                  <a:pt x="71136" y="279768"/>
                  <a:pt x="75914" y="284545"/>
                  <a:pt x="81807" y="284545"/>
                </a:cubicBezTo>
                <a:cubicBezTo>
                  <a:pt x="87700" y="284545"/>
                  <a:pt x="92477" y="279768"/>
                  <a:pt x="92477" y="273875"/>
                </a:cubicBezTo>
                <a:lnTo>
                  <a:pt x="92477" y="167170"/>
                </a:lnTo>
                <a:close/>
                <a:moveTo>
                  <a:pt x="152943" y="184954"/>
                </a:moveTo>
                <a:cubicBezTo>
                  <a:pt x="158836" y="184954"/>
                  <a:pt x="163613" y="189732"/>
                  <a:pt x="163613" y="195625"/>
                </a:cubicBezTo>
                <a:lnTo>
                  <a:pt x="163613" y="273875"/>
                </a:lnTo>
                <a:cubicBezTo>
                  <a:pt x="163613" y="279768"/>
                  <a:pt x="158836" y="284545"/>
                  <a:pt x="152943" y="284545"/>
                </a:cubicBezTo>
                <a:cubicBezTo>
                  <a:pt x="147050" y="284545"/>
                  <a:pt x="142273" y="279768"/>
                  <a:pt x="142273" y="273875"/>
                </a:cubicBezTo>
                <a:lnTo>
                  <a:pt x="142273" y="195625"/>
                </a:lnTo>
                <a:cubicBezTo>
                  <a:pt x="142273" y="189732"/>
                  <a:pt x="147050" y="184954"/>
                  <a:pt x="152943" y="184954"/>
                </a:cubicBezTo>
                <a:close/>
                <a:moveTo>
                  <a:pt x="234750" y="124488"/>
                </a:moveTo>
                <a:cubicBezTo>
                  <a:pt x="234750" y="118596"/>
                  <a:pt x="229972" y="113818"/>
                  <a:pt x="224079" y="113818"/>
                </a:cubicBezTo>
                <a:cubicBezTo>
                  <a:pt x="218186" y="113818"/>
                  <a:pt x="213409" y="118596"/>
                  <a:pt x="213409" y="124488"/>
                </a:cubicBezTo>
                <a:lnTo>
                  <a:pt x="213409" y="273875"/>
                </a:lnTo>
                <a:cubicBezTo>
                  <a:pt x="213409" y="279768"/>
                  <a:pt x="218186" y="284545"/>
                  <a:pt x="224079" y="284545"/>
                </a:cubicBezTo>
                <a:cubicBezTo>
                  <a:pt x="229972" y="284545"/>
                  <a:pt x="234750" y="279768"/>
                  <a:pt x="234750" y="273875"/>
                </a:cubicBezTo>
                <a:lnTo>
                  <a:pt x="234750" y="124488"/>
                </a:lnTo>
                <a:close/>
              </a:path>
            </a:pathLst>
          </a:custGeom>
          <a:solidFill>
            <a:schemeClr val="bg1"/>
          </a:solidFill>
          <a:ln w="166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124" descr="Employee retention icon">
            <a:extLst>
              <a:ext uri="{FF2B5EF4-FFF2-40B4-BE49-F238E27FC236}">
                <a16:creationId xmlns:a16="http://schemas.microsoft.com/office/drawing/2014/main" id="{0EF1D757-3CA8-9960-5EA5-92A6177C8DC3}"/>
              </a:ext>
            </a:extLst>
          </p:cNvPr>
          <p:cNvSpPr/>
          <p:nvPr/>
        </p:nvSpPr>
        <p:spPr>
          <a:xfrm>
            <a:off x="10090138" y="6072613"/>
            <a:ext cx="190500" cy="190500"/>
          </a:xfrm>
          <a:custGeom>
            <a:avLst/>
            <a:gdLst>
              <a:gd name="connsiteX0" fmla="*/ 53644 w 190500"/>
              <a:gd name="connsiteY0" fmla="*/ 109537 h 190500"/>
              <a:gd name="connsiteX1" fmla="*/ 95249 w 190500"/>
              <a:gd name="connsiteY1" fmla="*/ 142875 h 190500"/>
              <a:gd name="connsiteX2" fmla="*/ 136855 w 190500"/>
              <a:gd name="connsiteY2" fmla="*/ 109537 h 190500"/>
              <a:gd name="connsiteX3" fmla="*/ 45243 w 190500"/>
              <a:gd name="connsiteY3" fmla="*/ 95250 h 190500"/>
              <a:gd name="connsiteX4" fmla="*/ 145256 w 190500"/>
              <a:gd name="connsiteY4" fmla="*/ 95250 h 190500"/>
              <a:gd name="connsiteX5" fmla="*/ 145914 w 190500"/>
              <a:gd name="connsiteY5" fmla="*/ 95279 h 190500"/>
              <a:gd name="connsiteX6" fmla="*/ 152380 w 190500"/>
              <a:gd name="connsiteY6" fmla="*/ 103041 h 190500"/>
              <a:gd name="connsiteX7" fmla="*/ 95249 w 190500"/>
              <a:gd name="connsiteY7" fmla="*/ 157162 h 190500"/>
              <a:gd name="connsiteX8" fmla="*/ 38118 w 190500"/>
              <a:gd name="connsiteY8" fmla="*/ 103041 h 190500"/>
              <a:gd name="connsiteX9" fmla="*/ 38089 w 190500"/>
              <a:gd name="connsiteY9" fmla="*/ 102383 h 190500"/>
              <a:gd name="connsiteX10" fmla="*/ 45243 w 190500"/>
              <a:gd name="connsiteY10" fmla="*/ 95250 h 190500"/>
              <a:gd name="connsiteX11" fmla="*/ 126206 w 190500"/>
              <a:gd name="connsiteY11" fmla="*/ 50006 h 190500"/>
              <a:gd name="connsiteX12" fmla="*/ 147561 w 190500"/>
              <a:gd name="connsiteY12" fmla="*/ 68008 h 190500"/>
              <a:gd name="connsiteX13" fmla="*/ 141541 w 190500"/>
              <a:gd name="connsiteY13" fmla="*/ 76124 h 190500"/>
              <a:gd name="connsiteX14" fmla="*/ 133426 w 190500"/>
              <a:gd name="connsiteY14" fmla="*/ 70104 h 190500"/>
              <a:gd name="connsiteX15" fmla="*/ 126206 w 190500"/>
              <a:gd name="connsiteY15" fmla="*/ 64294 h 190500"/>
              <a:gd name="connsiteX16" fmla="*/ 118986 w 190500"/>
              <a:gd name="connsiteY16" fmla="*/ 70104 h 190500"/>
              <a:gd name="connsiteX17" fmla="*/ 110870 w 190500"/>
              <a:gd name="connsiteY17" fmla="*/ 76124 h 190500"/>
              <a:gd name="connsiteX18" fmla="*/ 104851 w 190500"/>
              <a:gd name="connsiteY18" fmla="*/ 68008 h 190500"/>
              <a:gd name="connsiteX19" fmla="*/ 126206 w 190500"/>
              <a:gd name="connsiteY19" fmla="*/ 50006 h 190500"/>
              <a:gd name="connsiteX20" fmla="*/ 64293 w 190500"/>
              <a:gd name="connsiteY20" fmla="*/ 50006 h 190500"/>
              <a:gd name="connsiteX21" fmla="*/ 85648 w 190500"/>
              <a:gd name="connsiteY21" fmla="*/ 68008 h 190500"/>
              <a:gd name="connsiteX22" fmla="*/ 79628 w 190500"/>
              <a:gd name="connsiteY22" fmla="*/ 76124 h 190500"/>
              <a:gd name="connsiteX23" fmla="*/ 71513 w 190500"/>
              <a:gd name="connsiteY23" fmla="*/ 70104 h 190500"/>
              <a:gd name="connsiteX24" fmla="*/ 64293 w 190500"/>
              <a:gd name="connsiteY24" fmla="*/ 64294 h 190500"/>
              <a:gd name="connsiteX25" fmla="*/ 57073 w 190500"/>
              <a:gd name="connsiteY25" fmla="*/ 70104 h 190500"/>
              <a:gd name="connsiteX26" fmla="*/ 48958 w 190500"/>
              <a:gd name="connsiteY26" fmla="*/ 76124 h 190500"/>
              <a:gd name="connsiteX27" fmla="*/ 42938 w 190500"/>
              <a:gd name="connsiteY27" fmla="*/ 68008 h 190500"/>
              <a:gd name="connsiteX28" fmla="*/ 64293 w 190500"/>
              <a:gd name="connsiteY28" fmla="*/ 50006 h 190500"/>
              <a:gd name="connsiteX29" fmla="*/ 95250 w 190500"/>
              <a:gd name="connsiteY29" fmla="*/ 14288 h 190500"/>
              <a:gd name="connsiteX30" fmla="*/ 14288 w 190500"/>
              <a:gd name="connsiteY30" fmla="*/ 95250 h 190500"/>
              <a:gd name="connsiteX31" fmla="*/ 95250 w 190500"/>
              <a:gd name="connsiteY31" fmla="*/ 176213 h 190500"/>
              <a:gd name="connsiteX32" fmla="*/ 176213 w 190500"/>
              <a:gd name="connsiteY32" fmla="*/ 95250 h 190500"/>
              <a:gd name="connsiteX33" fmla="*/ 95250 w 190500"/>
              <a:gd name="connsiteY33" fmla="*/ 14288 h 190500"/>
              <a:gd name="connsiteX34" fmla="*/ 95250 w 190500"/>
              <a:gd name="connsiteY34" fmla="*/ 0 h 190500"/>
              <a:gd name="connsiteX35" fmla="*/ 190500 w 190500"/>
              <a:gd name="connsiteY35" fmla="*/ 95250 h 190500"/>
              <a:gd name="connsiteX36" fmla="*/ 95250 w 190500"/>
              <a:gd name="connsiteY36" fmla="*/ 190500 h 190500"/>
              <a:gd name="connsiteX37" fmla="*/ 0 w 190500"/>
              <a:gd name="connsiteY37" fmla="*/ 95250 h 190500"/>
              <a:gd name="connsiteX38" fmla="*/ 95250 w 190500"/>
              <a:gd name="connsiteY3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0" h="190500">
                <a:moveTo>
                  <a:pt x="53644" y="109537"/>
                </a:moveTo>
                <a:cubicBezTo>
                  <a:pt x="58378" y="128778"/>
                  <a:pt x="73751" y="142875"/>
                  <a:pt x="95249" y="142875"/>
                </a:cubicBezTo>
                <a:cubicBezTo>
                  <a:pt x="116757" y="142875"/>
                  <a:pt x="132130" y="128778"/>
                  <a:pt x="136855" y="109537"/>
                </a:cubicBezTo>
                <a:close/>
                <a:moveTo>
                  <a:pt x="45243" y="95250"/>
                </a:moveTo>
                <a:lnTo>
                  <a:pt x="145256" y="95250"/>
                </a:lnTo>
                <a:cubicBezTo>
                  <a:pt x="145476" y="95250"/>
                  <a:pt x="145695" y="95259"/>
                  <a:pt x="145914" y="95279"/>
                </a:cubicBezTo>
                <a:cubicBezTo>
                  <a:pt x="149843" y="95636"/>
                  <a:pt x="152738" y="99112"/>
                  <a:pt x="152380" y="103041"/>
                </a:cubicBezTo>
                <a:cubicBezTo>
                  <a:pt x="149704" y="132321"/>
                  <a:pt x="128092" y="157162"/>
                  <a:pt x="95249" y="157162"/>
                </a:cubicBezTo>
                <a:cubicBezTo>
                  <a:pt x="62407" y="157162"/>
                  <a:pt x="40785" y="132321"/>
                  <a:pt x="38118" y="103041"/>
                </a:cubicBezTo>
                <a:cubicBezTo>
                  <a:pt x="38099" y="102822"/>
                  <a:pt x="38089" y="102603"/>
                  <a:pt x="38089" y="102383"/>
                </a:cubicBezTo>
                <a:cubicBezTo>
                  <a:pt x="38095" y="98438"/>
                  <a:pt x="41298" y="95244"/>
                  <a:pt x="45243" y="95250"/>
                </a:cubicBezTo>
                <a:close/>
                <a:moveTo>
                  <a:pt x="126206" y="50006"/>
                </a:moveTo>
                <a:cubicBezTo>
                  <a:pt x="136864" y="50006"/>
                  <a:pt x="146018" y="57626"/>
                  <a:pt x="147561" y="68008"/>
                </a:cubicBezTo>
                <a:cubicBezTo>
                  <a:pt x="148140" y="71912"/>
                  <a:pt x="145444" y="75545"/>
                  <a:pt x="141541" y="76124"/>
                </a:cubicBezTo>
                <a:cubicBezTo>
                  <a:pt x="137638" y="76703"/>
                  <a:pt x="134005" y="74007"/>
                  <a:pt x="133426" y="70104"/>
                </a:cubicBezTo>
                <a:cubicBezTo>
                  <a:pt x="132968" y="67027"/>
                  <a:pt x="130092" y="64294"/>
                  <a:pt x="126206" y="64294"/>
                </a:cubicBezTo>
                <a:cubicBezTo>
                  <a:pt x="122319" y="64294"/>
                  <a:pt x="119443" y="67027"/>
                  <a:pt x="118986" y="70104"/>
                </a:cubicBezTo>
                <a:cubicBezTo>
                  <a:pt x="118407" y="74007"/>
                  <a:pt x="114774" y="76703"/>
                  <a:pt x="110870" y="76124"/>
                </a:cubicBezTo>
                <a:cubicBezTo>
                  <a:pt x="106967" y="75545"/>
                  <a:pt x="104271" y="71912"/>
                  <a:pt x="104851" y="68008"/>
                </a:cubicBezTo>
                <a:cubicBezTo>
                  <a:pt x="106394" y="57626"/>
                  <a:pt x="115547" y="50006"/>
                  <a:pt x="126206" y="50006"/>
                </a:cubicBezTo>
                <a:close/>
                <a:moveTo>
                  <a:pt x="64293" y="50006"/>
                </a:moveTo>
                <a:cubicBezTo>
                  <a:pt x="74952" y="50006"/>
                  <a:pt x="84115" y="57626"/>
                  <a:pt x="85648" y="68008"/>
                </a:cubicBezTo>
                <a:cubicBezTo>
                  <a:pt x="86227" y="71912"/>
                  <a:pt x="83532" y="75545"/>
                  <a:pt x="79628" y="76124"/>
                </a:cubicBezTo>
                <a:cubicBezTo>
                  <a:pt x="75725" y="76703"/>
                  <a:pt x="72092" y="74007"/>
                  <a:pt x="71513" y="70104"/>
                </a:cubicBezTo>
                <a:cubicBezTo>
                  <a:pt x="71056" y="67027"/>
                  <a:pt x="68189" y="64294"/>
                  <a:pt x="64293" y="64294"/>
                </a:cubicBezTo>
                <a:cubicBezTo>
                  <a:pt x="60407" y="64294"/>
                  <a:pt x="57530" y="67027"/>
                  <a:pt x="57073" y="70104"/>
                </a:cubicBezTo>
                <a:cubicBezTo>
                  <a:pt x="56495" y="74007"/>
                  <a:pt x="52861" y="76703"/>
                  <a:pt x="48958" y="76124"/>
                </a:cubicBezTo>
                <a:cubicBezTo>
                  <a:pt x="45055" y="75545"/>
                  <a:pt x="42359" y="71912"/>
                  <a:pt x="42938" y="68008"/>
                </a:cubicBezTo>
                <a:cubicBezTo>
                  <a:pt x="44481" y="57626"/>
                  <a:pt x="53635" y="50006"/>
                  <a:pt x="64293" y="50006"/>
                </a:cubicBezTo>
                <a:close/>
                <a:moveTo>
                  <a:pt x="95250" y="14288"/>
                </a:moveTo>
                <a:cubicBezTo>
                  <a:pt x="50536" y="14288"/>
                  <a:pt x="14288" y="50536"/>
                  <a:pt x="14288" y="95250"/>
                </a:cubicBezTo>
                <a:cubicBezTo>
                  <a:pt x="14288" y="139964"/>
                  <a:pt x="50536" y="176213"/>
                  <a:pt x="95250" y="176213"/>
                </a:cubicBezTo>
                <a:cubicBezTo>
                  <a:pt x="139964" y="176213"/>
                  <a:pt x="176213" y="139964"/>
                  <a:pt x="176213" y="95250"/>
                </a:cubicBezTo>
                <a:cubicBezTo>
                  <a:pt x="176213" y="50536"/>
                  <a:pt x="139964" y="14288"/>
                  <a:pt x="95250" y="14288"/>
                </a:cubicBezTo>
                <a:close/>
                <a:moveTo>
                  <a:pt x="95250" y="0"/>
                </a:moveTo>
                <a:cubicBezTo>
                  <a:pt x="147857" y="0"/>
                  <a:pt x="190500" y="42643"/>
                  <a:pt x="190500" y="95250"/>
                </a:cubicBezTo>
                <a:cubicBezTo>
                  <a:pt x="190500" y="147857"/>
                  <a:pt x="147857" y="190500"/>
                  <a:pt x="95250" y="190500"/>
                </a:cubicBezTo>
                <a:cubicBezTo>
                  <a:pt x="42643" y="190500"/>
                  <a:pt x="0" y="147857"/>
                  <a:pt x="0" y="95250"/>
                </a:cubicBezTo>
                <a:cubicBezTo>
                  <a:pt x="0" y="42643"/>
                  <a:pt x="42643" y="0"/>
                  <a:pt x="95250" y="0"/>
                </a:cubicBezTo>
                <a:close/>
              </a:path>
            </a:pathLst>
          </a:custGeom>
          <a:solidFill>
            <a:schemeClr val="bg1"/>
          </a:solidFill>
          <a:ln w="166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45" name="Group 44">
            <a:extLst>
              <a:ext uri="{FF2B5EF4-FFF2-40B4-BE49-F238E27FC236}">
                <a16:creationId xmlns:a16="http://schemas.microsoft.com/office/drawing/2014/main" id="{6ACAAC26-63BB-CCFE-AC7A-EA9829E199C6}"/>
              </a:ext>
            </a:extLst>
          </p:cNvPr>
          <p:cNvGrpSpPr/>
          <p:nvPr/>
        </p:nvGrpSpPr>
        <p:grpSpPr>
          <a:xfrm>
            <a:off x="6242653" y="4400778"/>
            <a:ext cx="5333966" cy="494559"/>
            <a:chOff x="6242653" y="3690933"/>
            <a:chExt cx="5333966" cy="494559"/>
          </a:xfrm>
        </p:grpSpPr>
        <p:sp>
          <p:nvSpPr>
            <p:cNvPr id="29" name="TextBox 28">
              <a:extLst>
                <a:ext uri="{FF2B5EF4-FFF2-40B4-BE49-F238E27FC236}">
                  <a16:creationId xmlns:a16="http://schemas.microsoft.com/office/drawing/2014/main" id="{8725C333-4DBB-7B24-7BDC-41D9177D07D7}"/>
                </a:ext>
              </a:extLst>
            </p:cNvPr>
            <p:cNvSpPr txBox="1"/>
            <p:nvPr/>
          </p:nvSpPr>
          <p:spPr>
            <a:xfrm>
              <a:off x="6603643" y="3860210"/>
              <a:ext cx="861860" cy="156005"/>
            </a:xfrm>
            <a:prstGeom prst="rect">
              <a:avLst/>
            </a:prstGeom>
            <a:noFill/>
          </p:spPr>
          <p:txBody>
            <a:bodyPr wrap="square" lIns="0" tIns="0" rIns="0" bIns="0" anchor="ctr">
              <a:spAutoFit/>
            </a:bodyPr>
            <a:lstStyle/>
            <a:p>
              <a:pPr marL="0" marR="0" lvl="0" indent="0" algn="l" defTabSz="914225" rtl="0" eaLnBrk="1" fontAlgn="auto" latinLnBrk="0" hangingPunct="1">
                <a:lnSpc>
                  <a:spcPct val="110000"/>
                </a:lnSpc>
                <a:spcBef>
                  <a:spcPts val="0"/>
                </a:spcBef>
                <a:spcAft>
                  <a:spcPts val="600"/>
                </a:spcAft>
                <a:buClrTx/>
                <a:buSzTx/>
                <a:buFontTx/>
                <a:buNone/>
                <a:tabLst/>
                <a:defRPr/>
              </a:pPr>
              <a:r>
                <a:rPr kumimoji="0" lang="en-US" sz="1000" b="1" i="0" u="none" strike="noStrike" kern="1200" cap="none" spc="0" normalizeH="0" baseline="0" noProof="0">
                  <a:ln>
                    <a:noFill/>
                  </a:ln>
                  <a:solidFill>
                    <a:srgbClr val="C5B4E3">
                      <a:lumMod val="50000"/>
                    </a:srgbClr>
                  </a:solidFill>
                  <a:effectLst/>
                  <a:uLnTx/>
                  <a:uFillTx/>
                  <a:latin typeface="Segoe UI Semibold"/>
                  <a:ea typeface="+mn-ea"/>
                  <a:cs typeface="Segoe UI Semibold" panose="020B0702040204020203" pitchFamily="34" charset="0"/>
                  <a:hlinkClick r:id="rId16" action="ppaction://hlinksldjump"/>
                </a:rPr>
                <a:t>Deal Size</a:t>
              </a:r>
              <a:endParaRPr kumimoji="0" lang="en-US" sz="1000" b="1" i="0" u="none" strike="noStrike" kern="1200" cap="none" spc="0" normalizeH="0" baseline="0" noProof="0">
                <a:ln>
                  <a:noFill/>
                </a:ln>
                <a:solidFill>
                  <a:srgbClr val="C5B4E3">
                    <a:lumMod val="50000"/>
                  </a:srgbClr>
                </a:solidFill>
                <a:effectLst/>
                <a:uLnTx/>
                <a:uFillTx/>
                <a:latin typeface="Segoe UI Semibold"/>
                <a:ea typeface="+mn-ea"/>
                <a:cs typeface="Segoe UI Semibold" panose="020B0702040204020203" pitchFamily="34" charset="0"/>
              </a:endParaRPr>
            </a:p>
          </p:txBody>
        </p:sp>
        <p:sp>
          <p:nvSpPr>
            <p:cNvPr id="40" name="TextBox 39">
              <a:extLst>
                <a:ext uri="{FF2B5EF4-FFF2-40B4-BE49-F238E27FC236}">
                  <a16:creationId xmlns:a16="http://schemas.microsoft.com/office/drawing/2014/main" id="{37000875-577E-AC76-3729-369FEA940099}"/>
                </a:ext>
              </a:extLst>
            </p:cNvPr>
            <p:cNvSpPr txBox="1"/>
            <p:nvPr/>
          </p:nvSpPr>
          <p:spPr>
            <a:xfrm>
              <a:off x="7655233" y="3690933"/>
              <a:ext cx="3921386" cy="494559"/>
            </a:xfrm>
            <a:prstGeom prst="rect">
              <a:avLst/>
            </a:prstGeom>
            <a:noFill/>
          </p:spPr>
          <p:txBody>
            <a:bodyPr wrap="square" lIns="0" tIns="0" rIns="0" bIns="0" anchor="ctr">
              <a:spAutoFit/>
            </a:bodyPr>
            <a:lstStyle/>
            <a:p>
              <a:pPr marL="0" marR="0" lvl="0" indent="0" algn="l" defTabSz="914225" rtl="0" eaLnBrk="1" fontAlgn="auto" latinLnBrk="0" hangingPunct="1">
                <a:lnSpc>
                  <a:spcPct val="11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Sellers can use Copilot to get suggestions for cross selling opportunities and then research a better together story. Copilot also assists in pulling together quotes and proposals.</a:t>
              </a:r>
              <a:endParaRPr kumimoji="0" lang="en-US" sz="10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p:txBody>
        </p:sp>
        <p:sp>
          <p:nvSpPr>
            <p:cNvPr id="3" name="Graphic 13" descr="Icon of a chart made of vertical lines with a line tracing the top of each, turning into an arrow pointing up">
              <a:extLst>
                <a:ext uri="{FF2B5EF4-FFF2-40B4-BE49-F238E27FC236}">
                  <a16:creationId xmlns:a16="http://schemas.microsoft.com/office/drawing/2014/main" id="{47EDC79E-0B36-2BC4-6AA1-870A02A2FBB1}"/>
                </a:ext>
              </a:extLst>
            </p:cNvPr>
            <p:cNvSpPr>
              <a:spLocks noChangeAspect="1"/>
            </p:cNvSpPr>
            <p:nvPr/>
          </p:nvSpPr>
          <p:spPr>
            <a:xfrm>
              <a:off x="6242653" y="3841561"/>
              <a:ext cx="183641" cy="193302"/>
            </a:xfrm>
            <a:custGeom>
              <a:avLst/>
              <a:gdLst>
                <a:gd name="connsiteX0" fmla="*/ 195609 w 270323"/>
                <a:gd name="connsiteY0" fmla="*/ 0 h 284545"/>
                <a:gd name="connsiteX1" fmla="*/ 260397 w 270323"/>
                <a:gd name="connsiteY1" fmla="*/ 7 h 284545"/>
                <a:gd name="connsiteX2" fmla="*/ 261824 w 270323"/>
                <a:gd name="connsiteY2" fmla="*/ 205 h 284545"/>
                <a:gd name="connsiteX3" fmla="*/ 263230 w 270323"/>
                <a:gd name="connsiteY3" fmla="*/ 598 h 284545"/>
                <a:gd name="connsiteX4" fmla="*/ 264088 w 270323"/>
                <a:gd name="connsiteY4" fmla="*/ 962 h 284545"/>
                <a:gd name="connsiteX5" fmla="*/ 267199 w 270323"/>
                <a:gd name="connsiteY5" fmla="*/ 3107 h 284545"/>
                <a:gd name="connsiteX6" fmla="*/ 267778 w 270323"/>
                <a:gd name="connsiteY6" fmla="*/ 3733 h 284545"/>
                <a:gd name="connsiteX7" fmla="*/ 268397 w 270323"/>
                <a:gd name="connsiteY7" fmla="*/ 4535 h 284545"/>
                <a:gd name="connsiteX8" fmla="*/ 269168 w 270323"/>
                <a:gd name="connsiteY8" fmla="*/ 5818 h 284545"/>
                <a:gd name="connsiteX9" fmla="*/ 269719 w 270323"/>
                <a:gd name="connsiteY9" fmla="*/ 7103 h 284545"/>
                <a:gd name="connsiteX10" fmla="*/ 269991 w 270323"/>
                <a:gd name="connsiteY10" fmla="*/ 8014 h 284545"/>
                <a:gd name="connsiteX11" fmla="*/ 270184 w 270323"/>
                <a:gd name="connsiteY11" fmla="*/ 8925 h 284545"/>
                <a:gd name="connsiteX12" fmla="*/ 270318 w 270323"/>
                <a:gd name="connsiteY12" fmla="*/ 10265 h 284545"/>
                <a:gd name="connsiteX13" fmla="*/ 270323 w 270323"/>
                <a:gd name="connsiteY13" fmla="*/ 74748 h 284545"/>
                <a:gd name="connsiteX14" fmla="*/ 259653 w 270323"/>
                <a:gd name="connsiteY14" fmla="*/ 85419 h 284545"/>
                <a:gd name="connsiteX15" fmla="*/ 249081 w 270323"/>
                <a:gd name="connsiteY15" fmla="*/ 76196 h 284545"/>
                <a:gd name="connsiteX16" fmla="*/ 248983 w 270323"/>
                <a:gd name="connsiteY16" fmla="*/ 74748 h 284545"/>
                <a:gd name="connsiteX17" fmla="*/ 248977 w 270323"/>
                <a:gd name="connsiteY17" fmla="*/ 36408 h 284545"/>
                <a:gd name="connsiteX18" fmla="*/ 157363 w 270323"/>
                <a:gd name="connsiteY18" fmla="*/ 128041 h 284545"/>
                <a:gd name="connsiteX19" fmla="*/ 143469 w 270323"/>
                <a:gd name="connsiteY19" fmla="*/ 129075 h 284545"/>
                <a:gd name="connsiteX20" fmla="*/ 142273 w 270323"/>
                <a:gd name="connsiteY20" fmla="*/ 128042 h 284545"/>
                <a:gd name="connsiteX21" fmla="*/ 99160 w 270323"/>
                <a:gd name="connsiteY21" fmla="*/ 86633 h 284545"/>
                <a:gd name="connsiteX22" fmla="*/ 18216 w 270323"/>
                <a:gd name="connsiteY22" fmla="*/ 167577 h 284545"/>
                <a:gd name="connsiteX23" fmla="*/ 3125 w 270323"/>
                <a:gd name="connsiteY23" fmla="*/ 167577 h 284545"/>
                <a:gd name="connsiteX24" fmla="*/ 2092 w 270323"/>
                <a:gd name="connsiteY24" fmla="*/ 153684 h 284545"/>
                <a:gd name="connsiteX25" fmla="*/ 3125 w 270323"/>
                <a:gd name="connsiteY25" fmla="*/ 152486 h 284545"/>
                <a:gd name="connsiteX26" fmla="*/ 91614 w 270323"/>
                <a:gd name="connsiteY26" fmla="*/ 63998 h 284545"/>
                <a:gd name="connsiteX27" fmla="*/ 105508 w 270323"/>
                <a:gd name="connsiteY27" fmla="*/ 62965 h 284545"/>
                <a:gd name="connsiteX28" fmla="*/ 106704 w 270323"/>
                <a:gd name="connsiteY28" fmla="*/ 63998 h 284545"/>
                <a:gd name="connsiteX29" fmla="*/ 149817 w 270323"/>
                <a:gd name="connsiteY29" fmla="*/ 105406 h 284545"/>
                <a:gd name="connsiteX30" fmla="*/ 233868 w 270323"/>
                <a:gd name="connsiteY30" fmla="*/ 21341 h 284545"/>
                <a:gd name="connsiteX31" fmla="*/ 195609 w 270323"/>
                <a:gd name="connsiteY31" fmla="*/ 21341 h 284545"/>
                <a:gd name="connsiteX32" fmla="*/ 185037 w 270323"/>
                <a:gd name="connsiteY32" fmla="*/ 12118 h 284545"/>
                <a:gd name="connsiteX33" fmla="*/ 184939 w 270323"/>
                <a:gd name="connsiteY33" fmla="*/ 10670 h 284545"/>
                <a:gd name="connsiteX34" fmla="*/ 194162 w 270323"/>
                <a:gd name="connsiteY34" fmla="*/ 97 h 284545"/>
                <a:gd name="connsiteX35" fmla="*/ 195609 w 270323"/>
                <a:gd name="connsiteY35" fmla="*/ 0 h 284545"/>
                <a:gd name="connsiteX36" fmla="*/ 10670 w 270323"/>
                <a:gd name="connsiteY36" fmla="*/ 213409 h 284545"/>
                <a:gd name="connsiteX37" fmla="*/ 21341 w 270323"/>
                <a:gd name="connsiteY37" fmla="*/ 224079 h 284545"/>
                <a:gd name="connsiteX38" fmla="*/ 21341 w 270323"/>
                <a:gd name="connsiteY38" fmla="*/ 273875 h 284545"/>
                <a:gd name="connsiteX39" fmla="*/ 10670 w 270323"/>
                <a:gd name="connsiteY39" fmla="*/ 284545 h 284545"/>
                <a:gd name="connsiteX40" fmla="*/ 0 w 270323"/>
                <a:gd name="connsiteY40" fmla="*/ 273875 h 284545"/>
                <a:gd name="connsiteX41" fmla="*/ 0 w 270323"/>
                <a:gd name="connsiteY41" fmla="*/ 224079 h 284545"/>
                <a:gd name="connsiteX42" fmla="*/ 10670 w 270323"/>
                <a:gd name="connsiteY42" fmla="*/ 213409 h 284545"/>
                <a:gd name="connsiteX43" fmla="*/ 92477 w 270323"/>
                <a:gd name="connsiteY43" fmla="*/ 167170 h 284545"/>
                <a:gd name="connsiteX44" fmla="*/ 81807 w 270323"/>
                <a:gd name="connsiteY44" fmla="*/ 156500 h 284545"/>
                <a:gd name="connsiteX45" fmla="*/ 71136 w 270323"/>
                <a:gd name="connsiteY45" fmla="*/ 167170 h 284545"/>
                <a:gd name="connsiteX46" fmla="*/ 71136 w 270323"/>
                <a:gd name="connsiteY46" fmla="*/ 273875 h 284545"/>
                <a:gd name="connsiteX47" fmla="*/ 81807 w 270323"/>
                <a:gd name="connsiteY47" fmla="*/ 284545 h 284545"/>
                <a:gd name="connsiteX48" fmla="*/ 92477 w 270323"/>
                <a:gd name="connsiteY48" fmla="*/ 273875 h 284545"/>
                <a:gd name="connsiteX49" fmla="*/ 92477 w 270323"/>
                <a:gd name="connsiteY49" fmla="*/ 167170 h 284545"/>
                <a:gd name="connsiteX50" fmla="*/ 152943 w 270323"/>
                <a:gd name="connsiteY50" fmla="*/ 184954 h 284545"/>
                <a:gd name="connsiteX51" fmla="*/ 163613 w 270323"/>
                <a:gd name="connsiteY51" fmla="*/ 195625 h 284545"/>
                <a:gd name="connsiteX52" fmla="*/ 163613 w 270323"/>
                <a:gd name="connsiteY52" fmla="*/ 273875 h 284545"/>
                <a:gd name="connsiteX53" fmla="*/ 152943 w 270323"/>
                <a:gd name="connsiteY53" fmla="*/ 284545 h 284545"/>
                <a:gd name="connsiteX54" fmla="*/ 142273 w 270323"/>
                <a:gd name="connsiteY54" fmla="*/ 273875 h 284545"/>
                <a:gd name="connsiteX55" fmla="*/ 142273 w 270323"/>
                <a:gd name="connsiteY55" fmla="*/ 195625 h 284545"/>
                <a:gd name="connsiteX56" fmla="*/ 152943 w 270323"/>
                <a:gd name="connsiteY56" fmla="*/ 184954 h 284545"/>
                <a:gd name="connsiteX57" fmla="*/ 234750 w 270323"/>
                <a:gd name="connsiteY57" fmla="*/ 124488 h 284545"/>
                <a:gd name="connsiteX58" fmla="*/ 224079 w 270323"/>
                <a:gd name="connsiteY58" fmla="*/ 113818 h 284545"/>
                <a:gd name="connsiteX59" fmla="*/ 213409 w 270323"/>
                <a:gd name="connsiteY59" fmla="*/ 124488 h 284545"/>
                <a:gd name="connsiteX60" fmla="*/ 213409 w 270323"/>
                <a:gd name="connsiteY60" fmla="*/ 273875 h 284545"/>
                <a:gd name="connsiteX61" fmla="*/ 224079 w 270323"/>
                <a:gd name="connsiteY61" fmla="*/ 284545 h 284545"/>
                <a:gd name="connsiteX62" fmla="*/ 234750 w 270323"/>
                <a:gd name="connsiteY62" fmla="*/ 273875 h 284545"/>
                <a:gd name="connsiteX63" fmla="*/ 234750 w 270323"/>
                <a:gd name="connsiteY63" fmla="*/ 124488 h 28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0323" h="284545">
                  <a:moveTo>
                    <a:pt x="195609" y="0"/>
                  </a:moveTo>
                  <a:lnTo>
                    <a:pt x="260397" y="7"/>
                  </a:lnTo>
                  <a:lnTo>
                    <a:pt x="261824" y="205"/>
                  </a:lnTo>
                  <a:lnTo>
                    <a:pt x="263230" y="598"/>
                  </a:lnTo>
                  <a:lnTo>
                    <a:pt x="264088" y="962"/>
                  </a:lnTo>
                  <a:cubicBezTo>
                    <a:pt x="265214" y="1458"/>
                    <a:pt x="266270" y="2179"/>
                    <a:pt x="267199" y="3107"/>
                  </a:cubicBezTo>
                  <a:lnTo>
                    <a:pt x="267778" y="3733"/>
                  </a:lnTo>
                  <a:lnTo>
                    <a:pt x="268397" y="4535"/>
                  </a:lnTo>
                  <a:lnTo>
                    <a:pt x="269168" y="5818"/>
                  </a:lnTo>
                  <a:lnTo>
                    <a:pt x="269719" y="7103"/>
                  </a:lnTo>
                  <a:lnTo>
                    <a:pt x="269991" y="8014"/>
                  </a:lnTo>
                  <a:lnTo>
                    <a:pt x="270184" y="8925"/>
                  </a:lnTo>
                  <a:lnTo>
                    <a:pt x="270318" y="10265"/>
                  </a:lnTo>
                  <a:lnTo>
                    <a:pt x="270323" y="74748"/>
                  </a:lnTo>
                  <a:cubicBezTo>
                    <a:pt x="270323" y="80641"/>
                    <a:pt x="265547" y="85419"/>
                    <a:pt x="259653" y="85419"/>
                  </a:cubicBezTo>
                  <a:cubicBezTo>
                    <a:pt x="254252" y="85419"/>
                    <a:pt x="249788" y="81405"/>
                    <a:pt x="249081" y="76196"/>
                  </a:cubicBezTo>
                  <a:lnTo>
                    <a:pt x="248983" y="74748"/>
                  </a:lnTo>
                  <a:lnTo>
                    <a:pt x="248977" y="36408"/>
                  </a:lnTo>
                  <a:lnTo>
                    <a:pt x="157363" y="128041"/>
                  </a:lnTo>
                  <a:cubicBezTo>
                    <a:pt x="153575" y="131830"/>
                    <a:pt x="147646" y="132174"/>
                    <a:pt x="143469" y="129075"/>
                  </a:cubicBezTo>
                  <a:lnTo>
                    <a:pt x="142273" y="128042"/>
                  </a:lnTo>
                  <a:lnTo>
                    <a:pt x="99160" y="86633"/>
                  </a:lnTo>
                  <a:lnTo>
                    <a:pt x="18216" y="167577"/>
                  </a:lnTo>
                  <a:cubicBezTo>
                    <a:pt x="14049" y="171744"/>
                    <a:pt x="7292" y="171744"/>
                    <a:pt x="3125" y="167577"/>
                  </a:cubicBezTo>
                  <a:cubicBezTo>
                    <a:pt x="-663" y="163788"/>
                    <a:pt x="-1007" y="157861"/>
                    <a:pt x="2092" y="153684"/>
                  </a:cubicBezTo>
                  <a:lnTo>
                    <a:pt x="3125" y="152486"/>
                  </a:lnTo>
                  <a:lnTo>
                    <a:pt x="91614" y="63998"/>
                  </a:lnTo>
                  <a:cubicBezTo>
                    <a:pt x="95402" y="60210"/>
                    <a:pt x="101331" y="59865"/>
                    <a:pt x="105508" y="62965"/>
                  </a:cubicBezTo>
                  <a:lnTo>
                    <a:pt x="106704" y="63998"/>
                  </a:lnTo>
                  <a:lnTo>
                    <a:pt x="149817" y="105406"/>
                  </a:lnTo>
                  <a:lnTo>
                    <a:pt x="233868" y="21341"/>
                  </a:lnTo>
                  <a:lnTo>
                    <a:pt x="195609" y="21341"/>
                  </a:lnTo>
                  <a:cubicBezTo>
                    <a:pt x="190207" y="21341"/>
                    <a:pt x="185742" y="17327"/>
                    <a:pt x="185037" y="12118"/>
                  </a:cubicBezTo>
                  <a:lnTo>
                    <a:pt x="184939" y="10670"/>
                  </a:lnTo>
                  <a:cubicBezTo>
                    <a:pt x="184939" y="5268"/>
                    <a:pt x="188954" y="804"/>
                    <a:pt x="194162" y="97"/>
                  </a:cubicBezTo>
                  <a:lnTo>
                    <a:pt x="195609" y="0"/>
                  </a:lnTo>
                  <a:close/>
                  <a:moveTo>
                    <a:pt x="10670" y="213409"/>
                  </a:moveTo>
                  <a:cubicBezTo>
                    <a:pt x="16564" y="213409"/>
                    <a:pt x="21341" y="218186"/>
                    <a:pt x="21341" y="224079"/>
                  </a:cubicBezTo>
                  <a:lnTo>
                    <a:pt x="21341" y="273875"/>
                  </a:lnTo>
                  <a:cubicBezTo>
                    <a:pt x="21341" y="279768"/>
                    <a:pt x="16564" y="284545"/>
                    <a:pt x="10670" y="284545"/>
                  </a:cubicBezTo>
                  <a:cubicBezTo>
                    <a:pt x="4777" y="284545"/>
                    <a:pt x="0" y="279768"/>
                    <a:pt x="0" y="273875"/>
                  </a:cubicBezTo>
                  <a:lnTo>
                    <a:pt x="0" y="224079"/>
                  </a:lnTo>
                  <a:cubicBezTo>
                    <a:pt x="0" y="218186"/>
                    <a:pt x="4777" y="213409"/>
                    <a:pt x="10670" y="213409"/>
                  </a:cubicBezTo>
                  <a:close/>
                  <a:moveTo>
                    <a:pt x="92477" y="167170"/>
                  </a:moveTo>
                  <a:cubicBezTo>
                    <a:pt x="92477" y="161277"/>
                    <a:pt x="87700" y="156500"/>
                    <a:pt x="81807" y="156500"/>
                  </a:cubicBezTo>
                  <a:cubicBezTo>
                    <a:pt x="75914" y="156500"/>
                    <a:pt x="71136" y="161277"/>
                    <a:pt x="71136" y="167170"/>
                  </a:cubicBezTo>
                  <a:lnTo>
                    <a:pt x="71136" y="273875"/>
                  </a:lnTo>
                  <a:cubicBezTo>
                    <a:pt x="71136" y="279768"/>
                    <a:pt x="75914" y="284545"/>
                    <a:pt x="81807" y="284545"/>
                  </a:cubicBezTo>
                  <a:cubicBezTo>
                    <a:pt x="87700" y="284545"/>
                    <a:pt x="92477" y="279768"/>
                    <a:pt x="92477" y="273875"/>
                  </a:cubicBezTo>
                  <a:lnTo>
                    <a:pt x="92477" y="167170"/>
                  </a:lnTo>
                  <a:close/>
                  <a:moveTo>
                    <a:pt x="152943" y="184954"/>
                  </a:moveTo>
                  <a:cubicBezTo>
                    <a:pt x="158836" y="184954"/>
                    <a:pt x="163613" y="189732"/>
                    <a:pt x="163613" y="195625"/>
                  </a:cubicBezTo>
                  <a:lnTo>
                    <a:pt x="163613" y="273875"/>
                  </a:lnTo>
                  <a:cubicBezTo>
                    <a:pt x="163613" y="279768"/>
                    <a:pt x="158836" y="284545"/>
                    <a:pt x="152943" y="284545"/>
                  </a:cubicBezTo>
                  <a:cubicBezTo>
                    <a:pt x="147050" y="284545"/>
                    <a:pt x="142273" y="279768"/>
                    <a:pt x="142273" y="273875"/>
                  </a:cubicBezTo>
                  <a:lnTo>
                    <a:pt x="142273" y="195625"/>
                  </a:lnTo>
                  <a:cubicBezTo>
                    <a:pt x="142273" y="189732"/>
                    <a:pt x="147050" y="184954"/>
                    <a:pt x="152943" y="184954"/>
                  </a:cubicBezTo>
                  <a:close/>
                  <a:moveTo>
                    <a:pt x="234750" y="124488"/>
                  </a:moveTo>
                  <a:cubicBezTo>
                    <a:pt x="234750" y="118596"/>
                    <a:pt x="229972" y="113818"/>
                    <a:pt x="224079" y="113818"/>
                  </a:cubicBezTo>
                  <a:cubicBezTo>
                    <a:pt x="218186" y="113818"/>
                    <a:pt x="213409" y="118596"/>
                    <a:pt x="213409" y="124488"/>
                  </a:cubicBezTo>
                  <a:lnTo>
                    <a:pt x="213409" y="273875"/>
                  </a:lnTo>
                  <a:cubicBezTo>
                    <a:pt x="213409" y="279768"/>
                    <a:pt x="218186" y="284545"/>
                    <a:pt x="224079" y="284545"/>
                  </a:cubicBezTo>
                  <a:cubicBezTo>
                    <a:pt x="229972" y="284545"/>
                    <a:pt x="234750" y="279768"/>
                    <a:pt x="234750" y="273875"/>
                  </a:cubicBezTo>
                  <a:lnTo>
                    <a:pt x="234750" y="124488"/>
                  </a:ln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grpSp>
        <p:nvGrpSpPr>
          <p:cNvPr id="46" name="Group 45">
            <a:extLst>
              <a:ext uri="{FF2B5EF4-FFF2-40B4-BE49-F238E27FC236}">
                <a16:creationId xmlns:a16="http://schemas.microsoft.com/office/drawing/2014/main" id="{53044E6B-C1A6-8FEB-6750-C22D060FD9D3}"/>
              </a:ext>
            </a:extLst>
          </p:cNvPr>
          <p:cNvGrpSpPr/>
          <p:nvPr/>
        </p:nvGrpSpPr>
        <p:grpSpPr>
          <a:xfrm>
            <a:off x="6242653" y="3830174"/>
            <a:ext cx="5488196" cy="325282"/>
            <a:chOff x="6242653" y="2838581"/>
            <a:chExt cx="5488196" cy="325282"/>
          </a:xfrm>
        </p:grpSpPr>
        <p:sp>
          <p:nvSpPr>
            <p:cNvPr id="28" name="TextBox 27">
              <a:extLst>
                <a:ext uri="{FF2B5EF4-FFF2-40B4-BE49-F238E27FC236}">
                  <a16:creationId xmlns:a16="http://schemas.microsoft.com/office/drawing/2014/main" id="{3E2F1462-E6E8-9686-83A2-6A9D3B8B9947}"/>
                </a:ext>
              </a:extLst>
            </p:cNvPr>
            <p:cNvSpPr txBox="1"/>
            <p:nvPr/>
          </p:nvSpPr>
          <p:spPr>
            <a:xfrm>
              <a:off x="6603643" y="2923219"/>
              <a:ext cx="752043" cy="156005"/>
            </a:xfrm>
            <a:prstGeom prst="rect">
              <a:avLst/>
            </a:prstGeom>
            <a:noFill/>
          </p:spPr>
          <p:txBody>
            <a:bodyPr wrap="square" lIns="0" tIns="0" rIns="0" bIns="0" anchor="ctr">
              <a:spAutoFit/>
            </a:bodyPr>
            <a:lstStyle/>
            <a:p>
              <a:pPr marL="0" marR="0" lvl="0" indent="0" algn="l" defTabSz="914225" rtl="0" eaLnBrk="1" fontAlgn="auto" latinLnBrk="0" hangingPunct="1">
                <a:lnSpc>
                  <a:spcPct val="110000"/>
                </a:lnSpc>
                <a:spcBef>
                  <a:spcPts val="0"/>
                </a:spcBef>
                <a:spcAft>
                  <a:spcPts val="600"/>
                </a:spcAft>
                <a:buClrTx/>
                <a:buSzTx/>
                <a:buFontTx/>
                <a:buNone/>
                <a:tabLst/>
                <a:defRPr/>
              </a:pPr>
              <a:r>
                <a:rPr kumimoji="0" lang="en-US" sz="1000" b="1" i="0" u="none" strike="noStrike" kern="1200" cap="none" spc="0" normalizeH="0" baseline="0" noProof="0">
                  <a:ln>
                    <a:noFill/>
                  </a:ln>
                  <a:solidFill>
                    <a:srgbClr val="C5B4E3">
                      <a:lumMod val="50000"/>
                    </a:srgbClr>
                  </a:solidFill>
                  <a:effectLst/>
                  <a:uLnTx/>
                  <a:uFillTx/>
                  <a:latin typeface="Segoe UI Semibold"/>
                  <a:ea typeface="+mn-ea"/>
                  <a:cs typeface="Segoe UI Semibold" panose="020B0702040204020203" pitchFamily="34" charset="0"/>
                  <a:hlinkClick r:id="rId17" action="ppaction://hlinksldjump"/>
                </a:rPr>
                <a:t>Close rate</a:t>
              </a:r>
              <a:endParaRPr kumimoji="0" lang="en-US" sz="1000" b="1" i="0" u="none" strike="noStrike" kern="1200" cap="none" spc="0" normalizeH="0" baseline="0" noProof="0">
                <a:ln>
                  <a:noFill/>
                </a:ln>
                <a:solidFill>
                  <a:srgbClr val="C5B4E3">
                    <a:lumMod val="50000"/>
                  </a:srgbClr>
                </a:solidFill>
                <a:effectLst/>
                <a:uLnTx/>
                <a:uFillTx/>
                <a:latin typeface="Segoe UI Semibold"/>
                <a:ea typeface="+mn-ea"/>
                <a:cs typeface="Segoe UI Semibold" panose="020B0702040204020203" pitchFamily="34" charset="0"/>
              </a:endParaRPr>
            </a:p>
          </p:txBody>
        </p:sp>
        <p:sp>
          <p:nvSpPr>
            <p:cNvPr id="39" name="TextBox 38">
              <a:extLst>
                <a:ext uri="{FF2B5EF4-FFF2-40B4-BE49-F238E27FC236}">
                  <a16:creationId xmlns:a16="http://schemas.microsoft.com/office/drawing/2014/main" id="{A95E592D-FA56-11B9-DED1-8454849E1678}"/>
                </a:ext>
              </a:extLst>
            </p:cNvPr>
            <p:cNvSpPr txBox="1"/>
            <p:nvPr/>
          </p:nvSpPr>
          <p:spPr>
            <a:xfrm>
              <a:off x="7655232" y="2838581"/>
              <a:ext cx="4075617" cy="325282"/>
            </a:xfrm>
            <a:prstGeom prst="rect">
              <a:avLst/>
            </a:prstGeom>
            <a:noFill/>
          </p:spPr>
          <p:txBody>
            <a:bodyPr wrap="square" lIns="0" tIns="0" rIns="0" bIns="0" anchor="ctr">
              <a:spAutoFit/>
            </a:bodyPr>
            <a:lstStyle/>
            <a:p>
              <a:pPr marL="0" marR="0" lvl="0" indent="0" algn="l" defTabSz="914225" rtl="0" eaLnBrk="1" fontAlgn="auto" latinLnBrk="0" hangingPunct="1">
                <a:lnSpc>
                  <a:spcPct val="11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Improving marketing content and customer interactions such as emails and meetings can help to improve close rates.</a:t>
              </a:r>
            </a:p>
          </p:txBody>
        </p:sp>
        <p:sp>
          <p:nvSpPr>
            <p:cNvPr id="17" name="Graphic 13" descr="Icon of a chart made of vertical lines with a line tracing the top of each, turning into an arrow pointing up">
              <a:extLst>
                <a:ext uri="{FF2B5EF4-FFF2-40B4-BE49-F238E27FC236}">
                  <a16:creationId xmlns:a16="http://schemas.microsoft.com/office/drawing/2014/main" id="{2ED7E5AC-9DDD-8905-3E9C-77084DC7B22E}"/>
                </a:ext>
              </a:extLst>
            </p:cNvPr>
            <p:cNvSpPr>
              <a:spLocks noChangeAspect="1"/>
            </p:cNvSpPr>
            <p:nvPr/>
          </p:nvSpPr>
          <p:spPr>
            <a:xfrm>
              <a:off x="6242653" y="2904571"/>
              <a:ext cx="183641" cy="193302"/>
            </a:xfrm>
            <a:custGeom>
              <a:avLst/>
              <a:gdLst>
                <a:gd name="connsiteX0" fmla="*/ 195609 w 270323"/>
                <a:gd name="connsiteY0" fmla="*/ 0 h 284545"/>
                <a:gd name="connsiteX1" fmla="*/ 260397 w 270323"/>
                <a:gd name="connsiteY1" fmla="*/ 7 h 284545"/>
                <a:gd name="connsiteX2" fmla="*/ 261824 w 270323"/>
                <a:gd name="connsiteY2" fmla="*/ 205 h 284545"/>
                <a:gd name="connsiteX3" fmla="*/ 263230 w 270323"/>
                <a:gd name="connsiteY3" fmla="*/ 598 h 284545"/>
                <a:gd name="connsiteX4" fmla="*/ 264088 w 270323"/>
                <a:gd name="connsiteY4" fmla="*/ 962 h 284545"/>
                <a:gd name="connsiteX5" fmla="*/ 267199 w 270323"/>
                <a:gd name="connsiteY5" fmla="*/ 3107 h 284545"/>
                <a:gd name="connsiteX6" fmla="*/ 267778 w 270323"/>
                <a:gd name="connsiteY6" fmla="*/ 3733 h 284545"/>
                <a:gd name="connsiteX7" fmla="*/ 268397 w 270323"/>
                <a:gd name="connsiteY7" fmla="*/ 4535 h 284545"/>
                <a:gd name="connsiteX8" fmla="*/ 269168 w 270323"/>
                <a:gd name="connsiteY8" fmla="*/ 5818 h 284545"/>
                <a:gd name="connsiteX9" fmla="*/ 269719 w 270323"/>
                <a:gd name="connsiteY9" fmla="*/ 7103 h 284545"/>
                <a:gd name="connsiteX10" fmla="*/ 269991 w 270323"/>
                <a:gd name="connsiteY10" fmla="*/ 8014 h 284545"/>
                <a:gd name="connsiteX11" fmla="*/ 270184 w 270323"/>
                <a:gd name="connsiteY11" fmla="*/ 8925 h 284545"/>
                <a:gd name="connsiteX12" fmla="*/ 270318 w 270323"/>
                <a:gd name="connsiteY12" fmla="*/ 10265 h 284545"/>
                <a:gd name="connsiteX13" fmla="*/ 270323 w 270323"/>
                <a:gd name="connsiteY13" fmla="*/ 74748 h 284545"/>
                <a:gd name="connsiteX14" fmla="*/ 259653 w 270323"/>
                <a:gd name="connsiteY14" fmla="*/ 85419 h 284545"/>
                <a:gd name="connsiteX15" fmla="*/ 249081 w 270323"/>
                <a:gd name="connsiteY15" fmla="*/ 76196 h 284545"/>
                <a:gd name="connsiteX16" fmla="*/ 248983 w 270323"/>
                <a:gd name="connsiteY16" fmla="*/ 74748 h 284545"/>
                <a:gd name="connsiteX17" fmla="*/ 248977 w 270323"/>
                <a:gd name="connsiteY17" fmla="*/ 36408 h 284545"/>
                <a:gd name="connsiteX18" fmla="*/ 157363 w 270323"/>
                <a:gd name="connsiteY18" fmla="*/ 128041 h 284545"/>
                <a:gd name="connsiteX19" fmla="*/ 143469 w 270323"/>
                <a:gd name="connsiteY19" fmla="*/ 129075 h 284545"/>
                <a:gd name="connsiteX20" fmla="*/ 142273 w 270323"/>
                <a:gd name="connsiteY20" fmla="*/ 128042 h 284545"/>
                <a:gd name="connsiteX21" fmla="*/ 99160 w 270323"/>
                <a:gd name="connsiteY21" fmla="*/ 86633 h 284545"/>
                <a:gd name="connsiteX22" fmla="*/ 18216 w 270323"/>
                <a:gd name="connsiteY22" fmla="*/ 167577 h 284545"/>
                <a:gd name="connsiteX23" fmla="*/ 3125 w 270323"/>
                <a:gd name="connsiteY23" fmla="*/ 167577 h 284545"/>
                <a:gd name="connsiteX24" fmla="*/ 2092 w 270323"/>
                <a:gd name="connsiteY24" fmla="*/ 153684 h 284545"/>
                <a:gd name="connsiteX25" fmla="*/ 3125 w 270323"/>
                <a:gd name="connsiteY25" fmla="*/ 152486 h 284545"/>
                <a:gd name="connsiteX26" fmla="*/ 91614 w 270323"/>
                <a:gd name="connsiteY26" fmla="*/ 63998 h 284545"/>
                <a:gd name="connsiteX27" fmla="*/ 105508 w 270323"/>
                <a:gd name="connsiteY27" fmla="*/ 62965 h 284545"/>
                <a:gd name="connsiteX28" fmla="*/ 106704 w 270323"/>
                <a:gd name="connsiteY28" fmla="*/ 63998 h 284545"/>
                <a:gd name="connsiteX29" fmla="*/ 149817 w 270323"/>
                <a:gd name="connsiteY29" fmla="*/ 105406 h 284545"/>
                <a:gd name="connsiteX30" fmla="*/ 233868 w 270323"/>
                <a:gd name="connsiteY30" fmla="*/ 21341 h 284545"/>
                <a:gd name="connsiteX31" fmla="*/ 195609 w 270323"/>
                <a:gd name="connsiteY31" fmla="*/ 21341 h 284545"/>
                <a:gd name="connsiteX32" fmla="*/ 185037 w 270323"/>
                <a:gd name="connsiteY32" fmla="*/ 12118 h 284545"/>
                <a:gd name="connsiteX33" fmla="*/ 184939 w 270323"/>
                <a:gd name="connsiteY33" fmla="*/ 10670 h 284545"/>
                <a:gd name="connsiteX34" fmla="*/ 194162 w 270323"/>
                <a:gd name="connsiteY34" fmla="*/ 97 h 284545"/>
                <a:gd name="connsiteX35" fmla="*/ 195609 w 270323"/>
                <a:gd name="connsiteY35" fmla="*/ 0 h 284545"/>
                <a:gd name="connsiteX36" fmla="*/ 10670 w 270323"/>
                <a:gd name="connsiteY36" fmla="*/ 213409 h 284545"/>
                <a:gd name="connsiteX37" fmla="*/ 21341 w 270323"/>
                <a:gd name="connsiteY37" fmla="*/ 224079 h 284545"/>
                <a:gd name="connsiteX38" fmla="*/ 21341 w 270323"/>
                <a:gd name="connsiteY38" fmla="*/ 273875 h 284545"/>
                <a:gd name="connsiteX39" fmla="*/ 10670 w 270323"/>
                <a:gd name="connsiteY39" fmla="*/ 284545 h 284545"/>
                <a:gd name="connsiteX40" fmla="*/ 0 w 270323"/>
                <a:gd name="connsiteY40" fmla="*/ 273875 h 284545"/>
                <a:gd name="connsiteX41" fmla="*/ 0 w 270323"/>
                <a:gd name="connsiteY41" fmla="*/ 224079 h 284545"/>
                <a:gd name="connsiteX42" fmla="*/ 10670 w 270323"/>
                <a:gd name="connsiteY42" fmla="*/ 213409 h 284545"/>
                <a:gd name="connsiteX43" fmla="*/ 92477 w 270323"/>
                <a:gd name="connsiteY43" fmla="*/ 167170 h 284545"/>
                <a:gd name="connsiteX44" fmla="*/ 81807 w 270323"/>
                <a:gd name="connsiteY44" fmla="*/ 156500 h 284545"/>
                <a:gd name="connsiteX45" fmla="*/ 71136 w 270323"/>
                <a:gd name="connsiteY45" fmla="*/ 167170 h 284545"/>
                <a:gd name="connsiteX46" fmla="*/ 71136 w 270323"/>
                <a:gd name="connsiteY46" fmla="*/ 273875 h 284545"/>
                <a:gd name="connsiteX47" fmla="*/ 81807 w 270323"/>
                <a:gd name="connsiteY47" fmla="*/ 284545 h 284545"/>
                <a:gd name="connsiteX48" fmla="*/ 92477 w 270323"/>
                <a:gd name="connsiteY48" fmla="*/ 273875 h 284545"/>
                <a:gd name="connsiteX49" fmla="*/ 92477 w 270323"/>
                <a:gd name="connsiteY49" fmla="*/ 167170 h 284545"/>
                <a:gd name="connsiteX50" fmla="*/ 152943 w 270323"/>
                <a:gd name="connsiteY50" fmla="*/ 184954 h 284545"/>
                <a:gd name="connsiteX51" fmla="*/ 163613 w 270323"/>
                <a:gd name="connsiteY51" fmla="*/ 195625 h 284545"/>
                <a:gd name="connsiteX52" fmla="*/ 163613 w 270323"/>
                <a:gd name="connsiteY52" fmla="*/ 273875 h 284545"/>
                <a:gd name="connsiteX53" fmla="*/ 152943 w 270323"/>
                <a:gd name="connsiteY53" fmla="*/ 284545 h 284545"/>
                <a:gd name="connsiteX54" fmla="*/ 142273 w 270323"/>
                <a:gd name="connsiteY54" fmla="*/ 273875 h 284545"/>
                <a:gd name="connsiteX55" fmla="*/ 142273 w 270323"/>
                <a:gd name="connsiteY55" fmla="*/ 195625 h 284545"/>
                <a:gd name="connsiteX56" fmla="*/ 152943 w 270323"/>
                <a:gd name="connsiteY56" fmla="*/ 184954 h 284545"/>
                <a:gd name="connsiteX57" fmla="*/ 234750 w 270323"/>
                <a:gd name="connsiteY57" fmla="*/ 124488 h 284545"/>
                <a:gd name="connsiteX58" fmla="*/ 224079 w 270323"/>
                <a:gd name="connsiteY58" fmla="*/ 113818 h 284545"/>
                <a:gd name="connsiteX59" fmla="*/ 213409 w 270323"/>
                <a:gd name="connsiteY59" fmla="*/ 124488 h 284545"/>
                <a:gd name="connsiteX60" fmla="*/ 213409 w 270323"/>
                <a:gd name="connsiteY60" fmla="*/ 273875 h 284545"/>
                <a:gd name="connsiteX61" fmla="*/ 224079 w 270323"/>
                <a:gd name="connsiteY61" fmla="*/ 284545 h 284545"/>
                <a:gd name="connsiteX62" fmla="*/ 234750 w 270323"/>
                <a:gd name="connsiteY62" fmla="*/ 273875 h 284545"/>
                <a:gd name="connsiteX63" fmla="*/ 234750 w 270323"/>
                <a:gd name="connsiteY63" fmla="*/ 124488 h 28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0323" h="284545">
                  <a:moveTo>
                    <a:pt x="195609" y="0"/>
                  </a:moveTo>
                  <a:lnTo>
                    <a:pt x="260397" y="7"/>
                  </a:lnTo>
                  <a:lnTo>
                    <a:pt x="261824" y="205"/>
                  </a:lnTo>
                  <a:lnTo>
                    <a:pt x="263230" y="598"/>
                  </a:lnTo>
                  <a:lnTo>
                    <a:pt x="264088" y="962"/>
                  </a:lnTo>
                  <a:cubicBezTo>
                    <a:pt x="265214" y="1458"/>
                    <a:pt x="266270" y="2179"/>
                    <a:pt x="267199" y="3107"/>
                  </a:cubicBezTo>
                  <a:lnTo>
                    <a:pt x="267778" y="3733"/>
                  </a:lnTo>
                  <a:lnTo>
                    <a:pt x="268397" y="4535"/>
                  </a:lnTo>
                  <a:lnTo>
                    <a:pt x="269168" y="5818"/>
                  </a:lnTo>
                  <a:lnTo>
                    <a:pt x="269719" y="7103"/>
                  </a:lnTo>
                  <a:lnTo>
                    <a:pt x="269991" y="8014"/>
                  </a:lnTo>
                  <a:lnTo>
                    <a:pt x="270184" y="8925"/>
                  </a:lnTo>
                  <a:lnTo>
                    <a:pt x="270318" y="10265"/>
                  </a:lnTo>
                  <a:lnTo>
                    <a:pt x="270323" y="74748"/>
                  </a:lnTo>
                  <a:cubicBezTo>
                    <a:pt x="270323" y="80641"/>
                    <a:pt x="265547" y="85419"/>
                    <a:pt x="259653" y="85419"/>
                  </a:cubicBezTo>
                  <a:cubicBezTo>
                    <a:pt x="254252" y="85419"/>
                    <a:pt x="249788" y="81405"/>
                    <a:pt x="249081" y="76196"/>
                  </a:cubicBezTo>
                  <a:lnTo>
                    <a:pt x="248983" y="74748"/>
                  </a:lnTo>
                  <a:lnTo>
                    <a:pt x="248977" y="36408"/>
                  </a:lnTo>
                  <a:lnTo>
                    <a:pt x="157363" y="128041"/>
                  </a:lnTo>
                  <a:cubicBezTo>
                    <a:pt x="153575" y="131830"/>
                    <a:pt x="147646" y="132174"/>
                    <a:pt x="143469" y="129075"/>
                  </a:cubicBezTo>
                  <a:lnTo>
                    <a:pt x="142273" y="128042"/>
                  </a:lnTo>
                  <a:lnTo>
                    <a:pt x="99160" y="86633"/>
                  </a:lnTo>
                  <a:lnTo>
                    <a:pt x="18216" y="167577"/>
                  </a:lnTo>
                  <a:cubicBezTo>
                    <a:pt x="14049" y="171744"/>
                    <a:pt x="7292" y="171744"/>
                    <a:pt x="3125" y="167577"/>
                  </a:cubicBezTo>
                  <a:cubicBezTo>
                    <a:pt x="-663" y="163788"/>
                    <a:pt x="-1007" y="157861"/>
                    <a:pt x="2092" y="153684"/>
                  </a:cubicBezTo>
                  <a:lnTo>
                    <a:pt x="3125" y="152486"/>
                  </a:lnTo>
                  <a:lnTo>
                    <a:pt x="91614" y="63998"/>
                  </a:lnTo>
                  <a:cubicBezTo>
                    <a:pt x="95402" y="60210"/>
                    <a:pt x="101331" y="59865"/>
                    <a:pt x="105508" y="62965"/>
                  </a:cubicBezTo>
                  <a:lnTo>
                    <a:pt x="106704" y="63998"/>
                  </a:lnTo>
                  <a:lnTo>
                    <a:pt x="149817" y="105406"/>
                  </a:lnTo>
                  <a:lnTo>
                    <a:pt x="233868" y="21341"/>
                  </a:lnTo>
                  <a:lnTo>
                    <a:pt x="195609" y="21341"/>
                  </a:lnTo>
                  <a:cubicBezTo>
                    <a:pt x="190207" y="21341"/>
                    <a:pt x="185742" y="17327"/>
                    <a:pt x="185037" y="12118"/>
                  </a:cubicBezTo>
                  <a:lnTo>
                    <a:pt x="184939" y="10670"/>
                  </a:lnTo>
                  <a:cubicBezTo>
                    <a:pt x="184939" y="5268"/>
                    <a:pt x="188954" y="804"/>
                    <a:pt x="194162" y="97"/>
                  </a:cubicBezTo>
                  <a:lnTo>
                    <a:pt x="195609" y="0"/>
                  </a:lnTo>
                  <a:close/>
                  <a:moveTo>
                    <a:pt x="10670" y="213409"/>
                  </a:moveTo>
                  <a:cubicBezTo>
                    <a:pt x="16564" y="213409"/>
                    <a:pt x="21341" y="218186"/>
                    <a:pt x="21341" y="224079"/>
                  </a:cubicBezTo>
                  <a:lnTo>
                    <a:pt x="21341" y="273875"/>
                  </a:lnTo>
                  <a:cubicBezTo>
                    <a:pt x="21341" y="279768"/>
                    <a:pt x="16564" y="284545"/>
                    <a:pt x="10670" y="284545"/>
                  </a:cubicBezTo>
                  <a:cubicBezTo>
                    <a:pt x="4777" y="284545"/>
                    <a:pt x="0" y="279768"/>
                    <a:pt x="0" y="273875"/>
                  </a:cubicBezTo>
                  <a:lnTo>
                    <a:pt x="0" y="224079"/>
                  </a:lnTo>
                  <a:cubicBezTo>
                    <a:pt x="0" y="218186"/>
                    <a:pt x="4777" y="213409"/>
                    <a:pt x="10670" y="213409"/>
                  </a:cubicBezTo>
                  <a:close/>
                  <a:moveTo>
                    <a:pt x="92477" y="167170"/>
                  </a:moveTo>
                  <a:cubicBezTo>
                    <a:pt x="92477" y="161277"/>
                    <a:pt x="87700" y="156500"/>
                    <a:pt x="81807" y="156500"/>
                  </a:cubicBezTo>
                  <a:cubicBezTo>
                    <a:pt x="75914" y="156500"/>
                    <a:pt x="71136" y="161277"/>
                    <a:pt x="71136" y="167170"/>
                  </a:cubicBezTo>
                  <a:lnTo>
                    <a:pt x="71136" y="273875"/>
                  </a:lnTo>
                  <a:cubicBezTo>
                    <a:pt x="71136" y="279768"/>
                    <a:pt x="75914" y="284545"/>
                    <a:pt x="81807" y="284545"/>
                  </a:cubicBezTo>
                  <a:cubicBezTo>
                    <a:pt x="87700" y="284545"/>
                    <a:pt x="92477" y="279768"/>
                    <a:pt x="92477" y="273875"/>
                  </a:cubicBezTo>
                  <a:lnTo>
                    <a:pt x="92477" y="167170"/>
                  </a:lnTo>
                  <a:close/>
                  <a:moveTo>
                    <a:pt x="152943" y="184954"/>
                  </a:moveTo>
                  <a:cubicBezTo>
                    <a:pt x="158836" y="184954"/>
                    <a:pt x="163613" y="189732"/>
                    <a:pt x="163613" y="195625"/>
                  </a:cubicBezTo>
                  <a:lnTo>
                    <a:pt x="163613" y="273875"/>
                  </a:lnTo>
                  <a:cubicBezTo>
                    <a:pt x="163613" y="279768"/>
                    <a:pt x="158836" y="284545"/>
                    <a:pt x="152943" y="284545"/>
                  </a:cubicBezTo>
                  <a:cubicBezTo>
                    <a:pt x="147050" y="284545"/>
                    <a:pt x="142273" y="279768"/>
                    <a:pt x="142273" y="273875"/>
                  </a:cubicBezTo>
                  <a:lnTo>
                    <a:pt x="142273" y="195625"/>
                  </a:lnTo>
                  <a:cubicBezTo>
                    <a:pt x="142273" y="189732"/>
                    <a:pt x="147050" y="184954"/>
                    <a:pt x="152943" y="184954"/>
                  </a:cubicBezTo>
                  <a:close/>
                  <a:moveTo>
                    <a:pt x="234750" y="124488"/>
                  </a:moveTo>
                  <a:cubicBezTo>
                    <a:pt x="234750" y="118596"/>
                    <a:pt x="229972" y="113818"/>
                    <a:pt x="224079" y="113818"/>
                  </a:cubicBezTo>
                  <a:cubicBezTo>
                    <a:pt x="218186" y="113818"/>
                    <a:pt x="213409" y="118596"/>
                    <a:pt x="213409" y="124488"/>
                  </a:cubicBezTo>
                  <a:lnTo>
                    <a:pt x="213409" y="273875"/>
                  </a:lnTo>
                  <a:cubicBezTo>
                    <a:pt x="213409" y="279768"/>
                    <a:pt x="218186" y="284545"/>
                    <a:pt x="224079" y="284545"/>
                  </a:cubicBezTo>
                  <a:cubicBezTo>
                    <a:pt x="229972" y="284545"/>
                    <a:pt x="234750" y="279768"/>
                    <a:pt x="234750" y="273875"/>
                  </a:cubicBezTo>
                  <a:lnTo>
                    <a:pt x="234750" y="124488"/>
                  </a:ln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grpSp>
        <p:nvGrpSpPr>
          <p:cNvPr id="25" name="Group 24">
            <a:extLst>
              <a:ext uri="{FF2B5EF4-FFF2-40B4-BE49-F238E27FC236}">
                <a16:creationId xmlns:a16="http://schemas.microsoft.com/office/drawing/2014/main" id="{E95BECD9-0D8D-DC4E-3525-7FDB1952CCE8}"/>
              </a:ext>
            </a:extLst>
          </p:cNvPr>
          <p:cNvGrpSpPr/>
          <p:nvPr/>
        </p:nvGrpSpPr>
        <p:grpSpPr>
          <a:xfrm>
            <a:off x="6242653" y="5140660"/>
            <a:ext cx="5488196" cy="663836"/>
            <a:chOff x="6242653" y="4620227"/>
            <a:chExt cx="5488196" cy="663836"/>
          </a:xfrm>
        </p:grpSpPr>
        <p:sp>
          <p:nvSpPr>
            <p:cNvPr id="30" name="TextBox 29">
              <a:extLst>
                <a:ext uri="{FF2B5EF4-FFF2-40B4-BE49-F238E27FC236}">
                  <a16:creationId xmlns:a16="http://schemas.microsoft.com/office/drawing/2014/main" id="{CE9894BD-F59B-36CF-E3D4-0E39793CC4A8}"/>
                </a:ext>
              </a:extLst>
            </p:cNvPr>
            <p:cNvSpPr txBox="1"/>
            <p:nvPr/>
          </p:nvSpPr>
          <p:spPr>
            <a:xfrm>
              <a:off x="6603643" y="4789504"/>
              <a:ext cx="861860" cy="325282"/>
            </a:xfrm>
            <a:prstGeom prst="rect">
              <a:avLst/>
            </a:prstGeom>
            <a:noFill/>
          </p:spPr>
          <p:txBody>
            <a:bodyPr wrap="square" lIns="0" tIns="0" rIns="0" bIns="0" anchor="ctr">
              <a:spAutoFit/>
            </a:bodyPr>
            <a:lstStyle/>
            <a:p>
              <a:pPr marL="0" marR="0" lvl="0" indent="0" algn="l" defTabSz="914225" rtl="0" eaLnBrk="1" fontAlgn="auto" latinLnBrk="0" hangingPunct="1">
                <a:lnSpc>
                  <a:spcPct val="110000"/>
                </a:lnSpc>
                <a:spcBef>
                  <a:spcPts val="0"/>
                </a:spcBef>
                <a:spcAft>
                  <a:spcPts val="600"/>
                </a:spcAft>
                <a:buClrTx/>
                <a:buSzTx/>
                <a:buFontTx/>
                <a:buNone/>
                <a:tabLst/>
                <a:defRPr/>
              </a:pPr>
              <a:r>
                <a:rPr kumimoji="0" lang="en-US" sz="1000" b="1" i="0" u="none" strike="noStrike" kern="1200" cap="none" spc="0" normalizeH="0" baseline="0" noProof="0">
                  <a:ln>
                    <a:noFill/>
                  </a:ln>
                  <a:solidFill>
                    <a:srgbClr val="C5B4E3">
                      <a:lumMod val="50000"/>
                    </a:srgbClr>
                  </a:solidFill>
                  <a:effectLst/>
                  <a:uLnTx/>
                  <a:uFillTx/>
                  <a:latin typeface="Segoe UI Semibold"/>
                  <a:ea typeface="+mn-ea"/>
                  <a:cs typeface="Segoe UI Semibold" panose="020B0702040204020203" pitchFamily="34" charset="0"/>
                  <a:hlinkClick r:id="rId18" action="ppaction://hlinksldjump"/>
                </a:rPr>
                <a:t>Customer retention</a:t>
              </a:r>
              <a:endParaRPr kumimoji="0" lang="en-US" sz="1000" b="1" i="0" u="none" strike="noStrike" kern="1200" cap="none" spc="0" normalizeH="0" baseline="0" noProof="0">
                <a:ln>
                  <a:noFill/>
                </a:ln>
                <a:solidFill>
                  <a:srgbClr val="C5B4E3">
                    <a:lumMod val="50000"/>
                  </a:srgbClr>
                </a:solidFill>
                <a:effectLst/>
                <a:uLnTx/>
                <a:uFillTx/>
                <a:latin typeface="Segoe UI Semibold"/>
                <a:ea typeface="+mn-ea"/>
                <a:cs typeface="Segoe UI Semibold" panose="020B0702040204020203" pitchFamily="34" charset="0"/>
              </a:endParaRPr>
            </a:p>
          </p:txBody>
        </p:sp>
        <p:sp>
          <p:nvSpPr>
            <p:cNvPr id="41" name="TextBox 40">
              <a:extLst>
                <a:ext uri="{FF2B5EF4-FFF2-40B4-BE49-F238E27FC236}">
                  <a16:creationId xmlns:a16="http://schemas.microsoft.com/office/drawing/2014/main" id="{428DFA75-34FE-0680-085F-F338445D7782}"/>
                </a:ext>
              </a:extLst>
            </p:cNvPr>
            <p:cNvSpPr txBox="1"/>
            <p:nvPr/>
          </p:nvSpPr>
          <p:spPr>
            <a:xfrm>
              <a:off x="7655232" y="4620227"/>
              <a:ext cx="4075617" cy="663836"/>
            </a:xfrm>
            <a:prstGeom prst="rect">
              <a:avLst/>
            </a:prstGeom>
            <a:noFill/>
          </p:spPr>
          <p:txBody>
            <a:bodyPr wrap="square" lIns="0" tIns="0" rIns="0" bIns="0" anchor="ctr">
              <a:spAutoFit/>
            </a:bodyPr>
            <a:lstStyle/>
            <a:p>
              <a:pPr marL="0" marR="0" lvl="0" indent="0" algn="l" defTabSz="914225" rtl="0" eaLnBrk="1" fontAlgn="auto" latinLnBrk="0" hangingPunct="1">
                <a:lnSpc>
                  <a:spcPct val="11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Improving the quality of sales materials and interactions helps with retention, but the rest of the company can contribute as well from improved support interactions and first call resolution to improved customer feedback processes to product development.</a:t>
              </a:r>
              <a:endParaRPr kumimoji="0" lang="en-US" sz="10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p:txBody>
        </p:sp>
        <p:sp>
          <p:nvSpPr>
            <p:cNvPr id="18" name="Graphic 13" descr="Icon of a chart made of vertical lines with a line tracing the top of each, turning into an arrow pointing up">
              <a:extLst>
                <a:ext uri="{FF2B5EF4-FFF2-40B4-BE49-F238E27FC236}">
                  <a16:creationId xmlns:a16="http://schemas.microsoft.com/office/drawing/2014/main" id="{F587707A-12B6-7107-9908-AA8D857374ED}"/>
                </a:ext>
              </a:extLst>
            </p:cNvPr>
            <p:cNvSpPr>
              <a:spLocks noChangeAspect="1"/>
            </p:cNvSpPr>
            <p:nvPr/>
          </p:nvSpPr>
          <p:spPr>
            <a:xfrm>
              <a:off x="6242653" y="4855494"/>
              <a:ext cx="183641" cy="193302"/>
            </a:xfrm>
            <a:custGeom>
              <a:avLst/>
              <a:gdLst>
                <a:gd name="connsiteX0" fmla="*/ 195609 w 270323"/>
                <a:gd name="connsiteY0" fmla="*/ 0 h 284545"/>
                <a:gd name="connsiteX1" fmla="*/ 260397 w 270323"/>
                <a:gd name="connsiteY1" fmla="*/ 7 h 284545"/>
                <a:gd name="connsiteX2" fmla="*/ 261824 w 270323"/>
                <a:gd name="connsiteY2" fmla="*/ 205 h 284545"/>
                <a:gd name="connsiteX3" fmla="*/ 263230 w 270323"/>
                <a:gd name="connsiteY3" fmla="*/ 598 h 284545"/>
                <a:gd name="connsiteX4" fmla="*/ 264088 w 270323"/>
                <a:gd name="connsiteY4" fmla="*/ 962 h 284545"/>
                <a:gd name="connsiteX5" fmla="*/ 267199 w 270323"/>
                <a:gd name="connsiteY5" fmla="*/ 3107 h 284545"/>
                <a:gd name="connsiteX6" fmla="*/ 267778 w 270323"/>
                <a:gd name="connsiteY6" fmla="*/ 3733 h 284545"/>
                <a:gd name="connsiteX7" fmla="*/ 268397 w 270323"/>
                <a:gd name="connsiteY7" fmla="*/ 4535 h 284545"/>
                <a:gd name="connsiteX8" fmla="*/ 269168 w 270323"/>
                <a:gd name="connsiteY8" fmla="*/ 5818 h 284545"/>
                <a:gd name="connsiteX9" fmla="*/ 269719 w 270323"/>
                <a:gd name="connsiteY9" fmla="*/ 7103 h 284545"/>
                <a:gd name="connsiteX10" fmla="*/ 269991 w 270323"/>
                <a:gd name="connsiteY10" fmla="*/ 8014 h 284545"/>
                <a:gd name="connsiteX11" fmla="*/ 270184 w 270323"/>
                <a:gd name="connsiteY11" fmla="*/ 8925 h 284545"/>
                <a:gd name="connsiteX12" fmla="*/ 270318 w 270323"/>
                <a:gd name="connsiteY12" fmla="*/ 10265 h 284545"/>
                <a:gd name="connsiteX13" fmla="*/ 270323 w 270323"/>
                <a:gd name="connsiteY13" fmla="*/ 74748 h 284545"/>
                <a:gd name="connsiteX14" fmla="*/ 259653 w 270323"/>
                <a:gd name="connsiteY14" fmla="*/ 85419 h 284545"/>
                <a:gd name="connsiteX15" fmla="*/ 249081 w 270323"/>
                <a:gd name="connsiteY15" fmla="*/ 76196 h 284545"/>
                <a:gd name="connsiteX16" fmla="*/ 248983 w 270323"/>
                <a:gd name="connsiteY16" fmla="*/ 74748 h 284545"/>
                <a:gd name="connsiteX17" fmla="*/ 248977 w 270323"/>
                <a:gd name="connsiteY17" fmla="*/ 36408 h 284545"/>
                <a:gd name="connsiteX18" fmla="*/ 157363 w 270323"/>
                <a:gd name="connsiteY18" fmla="*/ 128041 h 284545"/>
                <a:gd name="connsiteX19" fmla="*/ 143469 w 270323"/>
                <a:gd name="connsiteY19" fmla="*/ 129075 h 284545"/>
                <a:gd name="connsiteX20" fmla="*/ 142273 w 270323"/>
                <a:gd name="connsiteY20" fmla="*/ 128042 h 284545"/>
                <a:gd name="connsiteX21" fmla="*/ 99160 w 270323"/>
                <a:gd name="connsiteY21" fmla="*/ 86633 h 284545"/>
                <a:gd name="connsiteX22" fmla="*/ 18216 w 270323"/>
                <a:gd name="connsiteY22" fmla="*/ 167577 h 284545"/>
                <a:gd name="connsiteX23" fmla="*/ 3125 w 270323"/>
                <a:gd name="connsiteY23" fmla="*/ 167577 h 284545"/>
                <a:gd name="connsiteX24" fmla="*/ 2092 w 270323"/>
                <a:gd name="connsiteY24" fmla="*/ 153684 h 284545"/>
                <a:gd name="connsiteX25" fmla="*/ 3125 w 270323"/>
                <a:gd name="connsiteY25" fmla="*/ 152486 h 284545"/>
                <a:gd name="connsiteX26" fmla="*/ 91614 w 270323"/>
                <a:gd name="connsiteY26" fmla="*/ 63998 h 284545"/>
                <a:gd name="connsiteX27" fmla="*/ 105508 w 270323"/>
                <a:gd name="connsiteY27" fmla="*/ 62965 h 284545"/>
                <a:gd name="connsiteX28" fmla="*/ 106704 w 270323"/>
                <a:gd name="connsiteY28" fmla="*/ 63998 h 284545"/>
                <a:gd name="connsiteX29" fmla="*/ 149817 w 270323"/>
                <a:gd name="connsiteY29" fmla="*/ 105406 h 284545"/>
                <a:gd name="connsiteX30" fmla="*/ 233868 w 270323"/>
                <a:gd name="connsiteY30" fmla="*/ 21341 h 284545"/>
                <a:gd name="connsiteX31" fmla="*/ 195609 w 270323"/>
                <a:gd name="connsiteY31" fmla="*/ 21341 h 284545"/>
                <a:gd name="connsiteX32" fmla="*/ 185037 w 270323"/>
                <a:gd name="connsiteY32" fmla="*/ 12118 h 284545"/>
                <a:gd name="connsiteX33" fmla="*/ 184939 w 270323"/>
                <a:gd name="connsiteY33" fmla="*/ 10670 h 284545"/>
                <a:gd name="connsiteX34" fmla="*/ 194162 w 270323"/>
                <a:gd name="connsiteY34" fmla="*/ 97 h 284545"/>
                <a:gd name="connsiteX35" fmla="*/ 195609 w 270323"/>
                <a:gd name="connsiteY35" fmla="*/ 0 h 284545"/>
                <a:gd name="connsiteX36" fmla="*/ 10670 w 270323"/>
                <a:gd name="connsiteY36" fmla="*/ 213409 h 284545"/>
                <a:gd name="connsiteX37" fmla="*/ 21341 w 270323"/>
                <a:gd name="connsiteY37" fmla="*/ 224079 h 284545"/>
                <a:gd name="connsiteX38" fmla="*/ 21341 w 270323"/>
                <a:gd name="connsiteY38" fmla="*/ 273875 h 284545"/>
                <a:gd name="connsiteX39" fmla="*/ 10670 w 270323"/>
                <a:gd name="connsiteY39" fmla="*/ 284545 h 284545"/>
                <a:gd name="connsiteX40" fmla="*/ 0 w 270323"/>
                <a:gd name="connsiteY40" fmla="*/ 273875 h 284545"/>
                <a:gd name="connsiteX41" fmla="*/ 0 w 270323"/>
                <a:gd name="connsiteY41" fmla="*/ 224079 h 284545"/>
                <a:gd name="connsiteX42" fmla="*/ 10670 w 270323"/>
                <a:gd name="connsiteY42" fmla="*/ 213409 h 284545"/>
                <a:gd name="connsiteX43" fmla="*/ 92477 w 270323"/>
                <a:gd name="connsiteY43" fmla="*/ 167170 h 284545"/>
                <a:gd name="connsiteX44" fmla="*/ 81807 w 270323"/>
                <a:gd name="connsiteY44" fmla="*/ 156500 h 284545"/>
                <a:gd name="connsiteX45" fmla="*/ 71136 w 270323"/>
                <a:gd name="connsiteY45" fmla="*/ 167170 h 284545"/>
                <a:gd name="connsiteX46" fmla="*/ 71136 w 270323"/>
                <a:gd name="connsiteY46" fmla="*/ 273875 h 284545"/>
                <a:gd name="connsiteX47" fmla="*/ 81807 w 270323"/>
                <a:gd name="connsiteY47" fmla="*/ 284545 h 284545"/>
                <a:gd name="connsiteX48" fmla="*/ 92477 w 270323"/>
                <a:gd name="connsiteY48" fmla="*/ 273875 h 284545"/>
                <a:gd name="connsiteX49" fmla="*/ 92477 w 270323"/>
                <a:gd name="connsiteY49" fmla="*/ 167170 h 284545"/>
                <a:gd name="connsiteX50" fmla="*/ 152943 w 270323"/>
                <a:gd name="connsiteY50" fmla="*/ 184954 h 284545"/>
                <a:gd name="connsiteX51" fmla="*/ 163613 w 270323"/>
                <a:gd name="connsiteY51" fmla="*/ 195625 h 284545"/>
                <a:gd name="connsiteX52" fmla="*/ 163613 w 270323"/>
                <a:gd name="connsiteY52" fmla="*/ 273875 h 284545"/>
                <a:gd name="connsiteX53" fmla="*/ 152943 w 270323"/>
                <a:gd name="connsiteY53" fmla="*/ 284545 h 284545"/>
                <a:gd name="connsiteX54" fmla="*/ 142273 w 270323"/>
                <a:gd name="connsiteY54" fmla="*/ 273875 h 284545"/>
                <a:gd name="connsiteX55" fmla="*/ 142273 w 270323"/>
                <a:gd name="connsiteY55" fmla="*/ 195625 h 284545"/>
                <a:gd name="connsiteX56" fmla="*/ 152943 w 270323"/>
                <a:gd name="connsiteY56" fmla="*/ 184954 h 284545"/>
                <a:gd name="connsiteX57" fmla="*/ 234750 w 270323"/>
                <a:gd name="connsiteY57" fmla="*/ 124488 h 284545"/>
                <a:gd name="connsiteX58" fmla="*/ 224079 w 270323"/>
                <a:gd name="connsiteY58" fmla="*/ 113818 h 284545"/>
                <a:gd name="connsiteX59" fmla="*/ 213409 w 270323"/>
                <a:gd name="connsiteY59" fmla="*/ 124488 h 284545"/>
                <a:gd name="connsiteX60" fmla="*/ 213409 w 270323"/>
                <a:gd name="connsiteY60" fmla="*/ 273875 h 284545"/>
                <a:gd name="connsiteX61" fmla="*/ 224079 w 270323"/>
                <a:gd name="connsiteY61" fmla="*/ 284545 h 284545"/>
                <a:gd name="connsiteX62" fmla="*/ 234750 w 270323"/>
                <a:gd name="connsiteY62" fmla="*/ 273875 h 284545"/>
                <a:gd name="connsiteX63" fmla="*/ 234750 w 270323"/>
                <a:gd name="connsiteY63" fmla="*/ 124488 h 28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0323" h="284545">
                  <a:moveTo>
                    <a:pt x="195609" y="0"/>
                  </a:moveTo>
                  <a:lnTo>
                    <a:pt x="260397" y="7"/>
                  </a:lnTo>
                  <a:lnTo>
                    <a:pt x="261824" y="205"/>
                  </a:lnTo>
                  <a:lnTo>
                    <a:pt x="263230" y="598"/>
                  </a:lnTo>
                  <a:lnTo>
                    <a:pt x="264088" y="962"/>
                  </a:lnTo>
                  <a:cubicBezTo>
                    <a:pt x="265214" y="1458"/>
                    <a:pt x="266270" y="2179"/>
                    <a:pt x="267199" y="3107"/>
                  </a:cubicBezTo>
                  <a:lnTo>
                    <a:pt x="267778" y="3733"/>
                  </a:lnTo>
                  <a:lnTo>
                    <a:pt x="268397" y="4535"/>
                  </a:lnTo>
                  <a:lnTo>
                    <a:pt x="269168" y="5818"/>
                  </a:lnTo>
                  <a:lnTo>
                    <a:pt x="269719" y="7103"/>
                  </a:lnTo>
                  <a:lnTo>
                    <a:pt x="269991" y="8014"/>
                  </a:lnTo>
                  <a:lnTo>
                    <a:pt x="270184" y="8925"/>
                  </a:lnTo>
                  <a:lnTo>
                    <a:pt x="270318" y="10265"/>
                  </a:lnTo>
                  <a:lnTo>
                    <a:pt x="270323" y="74748"/>
                  </a:lnTo>
                  <a:cubicBezTo>
                    <a:pt x="270323" y="80641"/>
                    <a:pt x="265547" y="85419"/>
                    <a:pt x="259653" y="85419"/>
                  </a:cubicBezTo>
                  <a:cubicBezTo>
                    <a:pt x="254252" y="85419"/>
                    <a:pt x="249788" y="81405"/>
                    <a:pt x="249081" y="76196"/>
                  </a:cubicBezTo>
                  <a:lnTo>
                    <a:pt x="248983" y="74748"/>
                  </a:lnTo>
                  <a:lnTo>
                    <a:pt x="248977" y="36408"/>
                  </a:lnTo>
                  <a:lnTo>
                    <a:pt x="157363" y="128041"/>
                  </a:lnTo>
                  <a:cubicBezTo>
                    <a:pt x="153575" y="131830"/>
                    <a:pt x="147646" y="132174"/>
                    <a:pt x="143469" y="129075"/>
                  </a:cubicBezTo>
                  <a:lnTo>
                    <a:pt x="142273" y="128042"/>
                  </a:lnTo>
                  <a:lnTo>
                    <a:pt x="99160" y="86633"/>
                  </a:lnTo>
                  <a:lnTo>
                    <a:pt x="18216" y="167577"/>
                  </a:lnTo>
                  <a:cubicBezTo>
                    <a:pt x="14049" y="171744"/>
                    <a:pt x="7292" y="171744"/>
                    <a:pt x="3125" y="167577"/>
                  </a:cubicBezTo>
                  <a:cubicBezTo>
                    <a:pt x="-663" y="163788"/>
                    <a:pt x="-1007" y="157861"/>
                    <a:pt x="2092" y="153684"/>
                  </a:cubicBezTo>
                  <a:lnTo>
                    <a:pt x="3125" y="152486"/>
                  </a:lnTo>
                  <a:lnTo>
                    <a:pt x="91614" y="63998"/>
                  </a:lnTo>
                  <a:cubicBezTo>
                    <a:pt x="95402" y="60210"/>
                    <a:pt x="101331" y="59865"/>
                    <a:pt x="105508" y="62965"/>
                  </a:cubicBezTo>
                  <a:lnTo>
                    <a:pt x="106704" y="63998"/>
                  </a:lnTo>
                  <a:lnTo>
                    <a:pt x="149817" y="105406"/>
                  </a:lnTo>
                  <a:lnTo>
                    <a:pt x="233868" y="21341"/>
                  </a:lnTo>
                  <a:lnTo>
                    <a:pt x="195609" y="21341"/>
                  </a:lnTo>
                  <a:cubicBezTo>
                    <a:pt x="190207" y="21341"/>
                    <a:pt x="185742" y="17327"/>
                    <a:pt x="185037" y="12118"/>
                  </a:cubicBezTo>
                  <a:lnTo>
                    <a:pt x="184939" y="10670"/>
                  </a:lnTo>
                  <a:cubicBezTo>
                    <a:pt x="184939" y="5268"/>
                    <a:pt x="188954" y="804"/>
                    <a:pt x="194162" y="97"/>
                  </a:cubicBezTo>
                  <a:lnTo>
                    <a:pt x="195609" y="0"/>
                  </a:lnTo>
                  <a:close/>
                  <a:moveTo>
                    <a:pt x="10670" y="213409"/>
                  </a:moveTo>
                  <a:cubicBezTo>
                    <a:pt x="16564" y="213409"/>
                    <a:pt x="21341" y="218186"/>
                    <a:pt x="21341" y="224079"/>
                  </a:cubicBezTo>
                  <a:lnTo>
                    <a:pt x="21341" y="273875"/>
                  </a:lnTo>
                  <a:cubicBezTo>
                    <a:pt x="21341" y="279768"/>
                    <a:pt x="16564" y="284545"/>
                    <a:pt x="10670" y="284545"/>
                  </a:cubicBezTo>
                  <a:cubicBezTo>
                    <a:pt x="4777" y="284545"/>
                    <a:pt x="0" y="279768"/>
                    <a:pt x="0" y="273875"/>
                  </a:cubicBezTo>
                  <a:lnTo>
                    <a:pt x="0" y="224079"/>
                  </a:lnTo>
                  <a:cubicBezTo>
                    <a:pt x="0" y="218186"/>
                    <a:pt x="4777" y="213409"/>
                    <a:pt x="10670" y="213409"/>
                  </a:cubicBezTo>
                  <a:close/>
                  <a:moveTo>
                    <a:pt x="92477" y="167170"/>
                  </a:moveTo>
                  <a:cubicBezTo>
                    <a:pt x="92477" y="161277"/>
                    <a:pt x="87700" y="156500"/>
                    <a:pt x="81807" y="156500"/>
                  </a:cubicBezTo>
                  <a:cubicBezTo>
                    <a:pt x="75914" y="156500"/>
                    <a:pt x="71136" y="161277"/>
                    <a:pt x="71136" y="167170"/>
                  </a:cubicBezTo>
                  <a:lnTo>
                    <a:pt x="71136" y="273875"/>
                  </a:lnTo>
                  <a:cubicBezTo>
                    <a:pt x="71136" y="279768"/>
                    <a:pt x="75914" y="284545"/>
                    <a:pt x="81807" y="284545"/>
                  </a:cubicBezTo>
                  <a:cubicBezTo>
                    <a:pt x="87700" y="284545"/>
                    <a:pt x="92477" y="279768"/>
                    <a:pt x="92477" y="273875"/>
                  </a:cubicBezTo>
                  <a:lnTo>
                    <a:pt x="92477" y="167170"/>
                  </a:lnTo>
                  <a:close/>
                  <a:moveTo>
                    <a:pt x="152943" y="184954"/>
                  </a:moveTo>
                  <a:cubicBezTo>
                    <a:pt x="158836" y="184954"/>
                    <a:pt x="163613" y="189732"/>
                    <a:pt x="163613" y="195625"/>
                  </a:cubicBezTo>
                  <a:lnTo>
                    <a:pt x="163613" y="273875"/>
                  </a:lnTo>
                  <a:cubicBezTo>
                    <a:pt x="163613" y="279768"/>
                    <a:pt x="158836" y="284545"/>
                    <a:pt x="152943" y="284545"/>
                  </a:cubicBezTo>
                  <a:cubicBezTo>
                    <a:pt x="147050" y="284545"/>
                    <a:pt x="142273" y="279768"/>
                    <a:pt x="142273" y="273875"/>
                  </a:cubicBezTo>
                  <a:lnTo>
                    <a:pt x="142273" y="195625"/>
                  </a:lnTo>
                  <a:cubicBezTo>
                    <a:pt x="142273" y="189732"/>
                    <a:pt x="147050" y="184954"/>
                    <a:pt x="152943" y="184954"/>
                  </a:cubicBezTo>
                  <a:close/>
                  <a:moveTo>
                    <a:pt x="234750" y="124488"/>
                  </a:moveTo>
                  <a:cubicBezTo>
                    <a:pt x="234750" y="118596"/>
                    <a:pt x="229972" y="113818"/>
                    <a:pt x="224079" y="113818"/>
                  </a:cubicBezTo>
                  <a:cubicBezTo>
                    <a:pt x="218186" y="113818"/>
                    <a:pt x="213409" y="118596"/>
                    <a:pt x="213409" y="124488"/>
                  </a:cubicBezTo>
                  <a:lnTo>
                    <a:pt x="213409" y="273875"/>
                  </a:lnTo>
                  <a:cubicBezTo>
                    <a:pt x="213409" y="279768"/>
                    <a:pt x="218186" y="284545"/>
                    <a:pt x="224079" y="284545"/>
                  </a:cubicBezTo>
                  <a:cubicBezTo>
                    <a:pt x="229972" y="284545"/>
                    <a:pt x="234750" y="279768"/>
                    <a:pt x="234750" y="273875"/>
                  </a:cubicBezTo>
                  <a:lnTo>
                    <a:pt x="234750" y="124488"/>
                  </a:ln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grpSp>
      <p:sp>
        <p:nvSpPr>
          <p:cNvPr id="31" name="Graphic 2">
            <a:hlinkClick r:id="rId19"/>
            <a:extLst>
              <a:ext uri="{FF2B5EF4-FFF2-40B4-BE49-F238E27FC236}">
                <a16:creationId xmlns:a16="http://schemas.microsoft.com/office/drawing/2014/main" id="{DCB8B25F-71F2-C4AB-0C6A-ECA2368409EE}"/>
              </a:ext>
            </a:extLst>
          </p:cNvPr>
          <p:cNvSpPr/>
          <p:nvPr/>
        </p:nvSpPr>
        <p:spPr>
          <a:xfrm>
            <a:off x="5067747" y="670104"/>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42925757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colorful objects&#10;&#10;Description automatically generated">
            <a:extLst>
              <a:ext uri="{FF2B5EF4-FFF2-40B4-BE49-F238E27FC236}">
                <a16:creationId xmlns:a16="http://schemas.microsoft.com/office/drawing/2014/main" id="{7D7C7E55-F6FB-14D2-3B44-E14BB389AB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a:off x="0" y="1"/>
            <a:ext cx="5906052" cy="2855024"/>
          </a:xfrm>
          <a:prstGeom prst="rect">
            <a:avLst/>
          </a:prstGeom>
        </p:spPr>
      </p:pic>
      <p:sp>
        <p:nvSpPr>
          <p:cNvPr id="2" name="Title 1">
            <a:extLst>
              <a:ext uri="{FF2B5EF4-FFF2-40B4-BE49-F238E27FC236}">
                <a16:creationId xmlns:a16="http://schemas.microsoft.com/office/drawing/2014/main" id="{B9EFFFB5-7077-89A4-73AE-3E6CCD4FD4E4}"/>
              </a:ext>
            </a:extLst>
          </p:cNvPr>
          <p:cNvSpPr>
            <a:spLocks noGrp="1"/>
          </p:cNvSpPr>
          <p:nvPr>
            <p:ph type="title"/>
          </p:nvPr>
        </p:nvSpPr>
        <p:spPr>
          <a:xfrm>
            <a:off x="585216" y="457200"/>
            <a:ext cx="10515600" cy="553998"/>
          </a:xfrm>
        </p:spPr>
        <p:txBody>
          <a:bodyPr/>
          <a:lstStyle/>
          <a:p>
            <a:r>
              <a:rPr lang="en-US" sz="3600">
                <a:latin typeface="Segoe UI Semibold" panose="020B0702040204020203" pitchFamily="34" charset="0"/>
                <a:cs typeface="Segoe UI Semibold" panose="020B0702040204020203" pitchFamily="34" charset="0"/>
              </a:rPr>
              <a:t>KPI – </a:t>
            </a:r>
            <a:r>
              <a:rPr lang="en-US" sz="3600">
                <a:gradFill>
                  <a:gsLst>
                    <a:gs pos="38000">
                      <a:srgbClr val="0078D4"/>
                    </a:gs>
                    <a:gs pos="0">
                      <a:srgbClr val="C03BC4"/>
                    </a:gs>
                  </a:gsLst>
                  <a:path path="circle">
                    <a:fillToRect l="100000" t="100000"/>
                  </a:path>
                </a:gradFill>
                <a:latin typeface="Segoe UI Semibold" panose="020B0702040204020203" pitchFamily="34" charset="0"/>
                <a:cs typeface="Segoe UI Semibold" panose="020B0702040204020203" pitchFamily="34" charset="0"/>
              </a:rPr>
              <a:t>Sales opportunities pursued</a:t>
            </a:r>
          </a:p>
        </p:txBody>
      </p:sp>
      <p:pic>
        <p:nvPicPr>
          <p:cNvPr id="3" name="Picture 2">
            <a:extLst>
              <a:ext uri="{FF2B5EF4-FFF2-40B4-BE49-F238E27FC236}">
                <a16:creationId xmlns:a16="http://schemas.microsoft.com/office/drawing/2014/main" id="{FED7435C-732F-28C6-A281-3B1FA8A6A5A3}"/>
              </a:ext>
              <a:ext uri="{C183D7F6-B498-43B3-948B-1728B52AA6E4}">
                <adec:decorative xmlns:adec="http://schemas.microsoft.com/office/drawing/2017/decorative" val="1"/>
              </a:ext>
            </a:extLst>
          </p:cNvPr>
          <p:cNvPicPr>
            <a:picLocks noChangeAspect="1"/>
          </p:cNvPicPr>
          <p:nvPr/>
        </p:nvPicPr>
        <p:blipFill rotWithShape="1">
          <a:blip r:embed="rId3" cstate="screen">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589069" y="1448904"/>
            <a:ext cx="11013862" cy="4882759"/>
          </a:xfrm>
          <a:prstGeom prst="roundRect">
            <a:avLst>
              <a:gd name="adj" fmla="val 2585"/>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6" name="Freeform: Shape 32">
            <a:extLst>
              <a:ext uri="{FF2B5EF4-FFF2-40B4-BE49-F238E27FC236}">
                <a16:creationId xmlns:a16="http://schemas.microsoft.com/office/drawing/2014/main" id="{31922DE7-1793-6984-01E6-8C850F09BD37}"/>
              </a:ext>
              <a:ext uri="{C183D7F6-B498-43B3-948B-1728B52AA6E4}">
                <adec:decorative xmlns:adec="http://schemas.microsoft.com/office/drawing/2017/decorative" val="1"/>
              </a:ext>
            </a:extLst>
          </p:cNvPr>
          <p:cNvSpPr>
            <a:spLocks/>
          </p:cNvSpPr>
          <p:nvPr/>
        </p:nvSpPr>
        <p:spPr bwMode="auto">
          <a:xfrm>
            <a:off x="7697337" y="1596603"/>
            <a:ext cx="3727901" cy="2274542"/>
          </a:xfrm>
          <a:prstGeom prst="roundRect">
            <a:avLst>
              <a:gd name="adj" fmla="val 4762"/>
            </a:avLst>
          </a:prstGeom>
          <a:solidFill>
            <a:schemeClr val="bg1">
              <a:alpha val="70000"/>
            </a:schemeClr>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8" name="Rectangle: Rounded Corners 26">
            <a:extLst>
              <a:ext uri="{FF2B5EF4-FFF2-40B4-BE49-F238E27FC236}">
                <a16:creationId xmlns:a16="http://schemas.microsoft.com/office/drawing/2014/main" id="{D1253126-8205-D179-7879-B34F7D90496A}"/>
              </a:ext>
            </a:extLst>
          </p:cNvPr>
          <p:cNvSpPr/>
          <p:nvPr/>
        </p:nvSpPr>
        <p:spPr bwMode="auto">
          <a:xfrm>
            <a:off x="8438481" y="1781312"/>
            <a:ext cx="1258802" cy="365760"/>
          </a:xfrm>
          <a:prstGeom prst="roundRect">
            <a:avLst>
              <a:gd name="adj" fmla="val 19935"/>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0000">
                      <a:srgbClr val="8661C5"/>
                    </a:gs>
                    <a:gs pos="0">
                      <a:srgbClr val="0078D4"/>
                    </a:gs>
                    <a:gs pos="100000">
                      <a:srgbClr val="C73ECC"/>
                    </a:gs>
                  </a:gsLst>
                  <a:lin ang="2700000" scaled="1"/>
                </a:gradFill>
                <a:effectLst/>
                <a:uLnTx/>
                <a:uFillTx/>
                <a:latin typeface="Segoe UI Semibold"/>
                <a:ea typeface="+mn-ea"/>
                <a:cs typeface="+mn-cs"/>
              </a:rPr>
              <a:t>Roles</a:t>
            </a:r>
          </a:p>
        </p:txBody>
      </p:sp>
      <p:sp>
        <p:nvSpPr>
          <p:cNvPr id="9" name="Text Placeholder 5">
            <a:extLst>
              <a:ext uri="{FF2B5EF4-FFF2-40B4-BE49-F238E27FC236}">
                <a16:creationId xmlns:a16="http://schemas.microsoft.com/office/drawing/2014/main" id="{02C57E77-7FF3-6C1B-0126-9CE7D317F8DA}"/>
              </a:ext>
            </a:extLst>
          </p:cNvPr>
          <p:cNvSpPr txBox="1">
            <a:spLocks/>
          </p:cNvSpPr>
          <p:nvPr/>
        </p:nvSpPr>
        <p:spPr>
          <a:xfrm>
            <a:off x="7980024" y="2502661"/>
            <a:ext cx="2232755" cy="39030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110000"/>
              </a:lnSpc>
              <a:spcBef>
                <a:spcPts val="3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Pursuing more opportunities can require input from: </a:t>
            </a:r>
          </a:p>
        </p:txBody>
      </p:sp>
      <p:sp>
        <p:nvSpPr>
          <p:cNvPr id="10" name="Freeform: Shape 2">
            <a:extLst>
              <a:ext uri="{FF2B5EF4-FFF2-40B4-BE49-F238E27FC236}">
                <a16:creationId xmlns:a16="http://schemas.microsoft.com/office/drawing/2014/main" id="{A157A653-FB0B-716C-9568-59F46B9E1C43}"/>
              </a:ext>
              <a:ext uri="{C183D7F6-B498-43B3-948B-1728B52AA6E4}">
                <adec:decorative xmlns:adec="http://schemas.microsoft.com/office/drawing/2017/decorative" val="1"/>
              </a:ext>
            </a:extLst>
          </p:cNvPr>
          <p:cNvSpPr/>
          <p:nvPr/>
        </p:nvSpPr>
        <p:spPr>
          <a:xfrm>
            <a:off x="7930135" y="1803503"/>
            <a:ext cx="321377" cy="321377"/>
          </a:xfrm>
          <a:custGeom>
            <a:avLst/>
            <a:gdLst>
              <a:gd name="connsiteX0" fmla="*/ 68580 w 266700"/>
              <a:gd name="connsiteY0" fmla="*/ 137160 h 266700"/>
              <a:gd name="connsiteX1" fmla="*/ 64770 w 266700"/>
              <a:gd name="connsiteY1" fmla="*/ 140970 h 266700"/>
              <a:gd name="connsiteX2" fmla="*/ 64770 w 266700"/>
              <a:gd name="connsiteY2" fmla="*/ 148590 h 266700"/>
              <a:gd name="connsiteX3" fmla="*/ 66736 w 266700"/>
              <a:gd name="connsiteY3" fmla="*/ 154869 h 266700"/>
              <a:gd name="connsiteX4" fmla="*/ 68047 w 266700"/>
              <a:gd name="connsiteY4" fmla="*/ 156698 h 266700"/>
              <a:gd name="connsiteX5" fmla="*/ 77572 w 266700"/>
              <a:gd name="connsiteY5" fmla="*/ 164851 h 266700"/>
              <a:gd name="connsiteX6" fmla="*/ 114300 w 266700"/>
              <a:gd name="connsiteY6" fmla="*/ 171450 h 266700"/>
              <a:gd name="connsiteX7" fmla="*/ 153741 w 266700"/>
              <a:gd name="connsiteY7" fmla="*/ 164943 h 266700"/>
              <a:gd name="connsiteX8" fmla="*/ 161407 w 266700"/>
              <a:gd name="connsiteY8" fmla="*/ 157079 h 266700"/>
              <a:gd name="connsiteX9" fmla="*/ 162276 w 266700"/>
              <a:gd name="connsiteY9" fmla="*/ 155448 h 266700"/>
              <a:gd name="connsiteX10" fmla="*/ 163830 w 266700"/>
              <a:gd name="connsiteY10" fmla="*/ 148590 h 266700"/>
              <a:gd name="connsiteX11" fmla="*/ 163830 w 266700"/>
              <a:gd name="connsiteY11" fmla="*/ 140970 h 266700"/>
              <a:gd name="connsiteX12" fmla="*/ 160020 w 266700"/>
              <a:gd name="connsiteY12" fmla="*/ 137160 h 266700"/>
              <a:gd name="connsiteX13" fmla="*/ 68580 w 266700"/>
              <a:gd name="connsiteY13" fmla="*/ 114300 h 266700"/>
              <a:gd name="connsiteX14" fmla="*/ 160020 w 266700"/>
              <a:gd name="connsiteY14" fmla="*/ 114300 h 266700"/>
              <a:gd name="connsiteX15" fmla="*/ 186690 w 266700"/>
              <a:gd name="connsiteY15" fmla="*/ 140970 h 266700"/>
              <a:gd name="connsiteX16" fmla="*/ 186690 w 266700"/>
              <a:gd name="connsiteY16" fmla="*/ 148590 h 266700"/>
              <a:gd name="connsiteX17" fmla="*/ 168707 w 266700"/>
              <a:gd name="connsiteY17" fmla="*/ 182042 h 266700"/>
              <a:gd name="connsiteX18" fmla="*/ 114300 w 266700"/>
              <a:gd name="connsiteY18" fmla="*/ 194310 h 266700"/>
              <a:gd name="connsiteX19" fmla="*/ 62880 w 266700"/>
              <a:gd name="connsiteY19" fmla="*/ 182118 h 266700"/>
              <a:gd name="connsiteX20" fmla="*/ 41910 w 266700"/>
              <a:gd name="connsiteY20" fmla="*/ 148590 h 266700"/>
              <a:gd name="connsiteX21" fmla="*/ 41910 w 266700"/>
              <a:gd name="connsiteY21" fmla="*/ 140970 h 266700"/>
              <a:gd name="connsiteX22" fmla="*/ 68580 w 266700"/>
              <a:gd name="connsiteY22" fmla="*/ 114300 h 266700"/>
              <a:gd name="connsiteX23" fmla="*/ 114300 w 266700"/>
              <a:gd name="connsiteY23" fmla="*/ 53340 h 266700"/>
              <a:gd name="connsiteX24" fmla="*/ 99060 w 266700"/>
              <a:gd name="connsiteY24" fmla="*/ 68580 h 266700"/>
              <a:gd name="connsiteX25" fmla="*/ 114300 w 266700"/>
              <a:gd name="connsiteY25" fmla="*/ 83820 h 266700"/>
              <a:gd name="connsiteX26" fmla="*/ 129540 w 266700"/>
              <a:gd name="connsiteY26" fmla="*/ 68580 h 266700"/>
              <a:gd name="connsiteX27" fmla="*/ 114300 w 266700"/>
              <a:gd name="connsiteY27" fmla="*/ 53340 h 266700"/>
              <a:gd name="connsiteX28" fmla="*/ 243840 w 266700"/>
              <a:gd name="connsiteY28" fmla="*/ 45872 h 266700"/>
              <a:gd name="connsiteX29" fmla="*/ 266700 w 266700"/>
              <a:gd name="connsiteY29" fmla="*/ 87630 h 266700"/>
              <a:gd name="connsiteX30" fmla="*/ 266700 w 266700"/>
              <a:gd name="connsiteY30" fmla="*/ 186690 h 266700"/>
              <a:gd name="connsiteX31" fmla="*/ 186690 w 266700"/>
              <a:gd name="connsiteY31" fmla="*/ 266700 h 266700"/>
              <a:gd name="connsiteX32" fmla="*/ 87630 w 266700"/>
              <a:gd name="connsiteY32" fmla="*/ 266700 h 266700"/>
              <a:gd name="connsiteX33" fmla="*/ 45872 w 266700"/>
              <a:gd name="connsiteY33" fmla="*/ 243840 h 266700"/>
              <a:gd name="connsiteX34" fmla="*/ 186690 w 266700"/>
              <a:gd name="connsiteY34" fmla="*/ 243840 h 266700"/>
              <a:gd name="connsiteX35" fmla="*/ 243840 w 266700"/>
              <a:gd name="connsiteY35" fmla="*/ 186690 h 266700"/>
              <a:gd name="connsiteX36" fmla="*/ 114300 w 266700"/>
              <a:gd name="connsiteY36" fmla="*/ 30480 h 266700"/>
              <a:gd name="connsiteX37" fmla="*/ 152400 w 266700"/>
              <a:gd name="connsiteY37" fmla="*/ 68580 h 266700"/>
              <a:gd name="connsiteX38" fmla="*/ 114300 w 266700"/>
              <a:gd name="connsiteY38" fmla="*/ 106680 h 266700"/>
              <a:gd name="connsiteX39" fmla="*/ 76200 w 266700"/>
              <a:gd name="connsiteY39" fmla="*/ 68580 h 266700"/>
              <a:gd name="connsiteX40" fmla="*/ 114300 w 266700"/>
              <a:gd name="connsiteY40" fmla="*/ 30480 h 266700"/>
              <a:gd name="connsiteX41" fmla="*/ 49530 w 266700"/>
              <a:gd name="connsiteY41" fmla="*/ 22860 h 266700"/>
              <a:gd name="connsiteX42" fmla="*/ 22860 w 266700"/>
              <a:gd name="connsiteY42" fmla="*/ 49530 h 266700"/>
              <a:gd name="connsiteX43" fmla="*/ 22860 w 266700"/>
              <a:gd name="connsiteY43" fmla="*/ 179070 h 266700"/>
              <a:gd name="connsiteX44" fmla="*/ 49530 w 266700"/>
              <a:gd name="connsiteY44" fmla="*/ 205740 h 266700"/>
              <a:gd name="connsiteX45" fmla="*/ 179070 w 266700"/>
              <a:gd name="connsiteY45" fmla="*/ 205740 h 266700"/>
              <a:gd name="connsiteX46" fmla="*/ 205740 w 266700"/>
              <a:gd name="connsiteY46" fmla="*/ 179070 h 266700"/>
              <a:gd name="connsiteX47" fmla="*/ 205740 w 266700"/>
              <a:gd name="connsiteY47" fmla="*/ 49530 h 266700"/>
              <a:gd name="connsiteX48" fmla="*/ 179070 w 266700"/>
              <a:gd name="connsiteY48" fmla="*/ 22860 h 266700"/>
              <a:gd name="connsiteX49" fmla="*/ 49530 w 266700"/>
              <a:gd name="connsiteY49" fmla="*/ 0 h 266700"/>
              <a:gd name="connsiteX50" fmla="*/ 179070 w 266700"/>
              <a:gd name="connsiteY50" fmla="*/ 0 h 266700"/>
              <a:gd name="connsiteX51" fmla="*/ 228600 w 266700"/>
              <a:gd name="connsiteY51" fmla="*/ 49530 h 266700"/>
              <a:gd name="connsiteX52" fmla="*/ 228600 w 266700"/>
              <a:gd name="connsiteY52" fmla="*/ 179070 h 266700"/>
              <a:gd name="connsiteX53" fmla="*/ 179070 w 266700"/>
              <a:gd name="connsiteY53" fmla="*/ 228600 h 266700"/>
              <a:gd name="connsiteX54" fmla="*/ 49530 w 266700"/>
              <a:gd name="connsiteY54" fmla="*/ 228600 h 266700"/>
              <a:gd name="connsiteX55" fmla="*/ 0 w 266700"/>
              <a:gd name="connsiteY55" fmla="*/ 179070 h 266700"/>
              <a:gd name="connsiteX56" fmla="*/ 0 w 266700"/>
              <a:gd name="connsiteY56" fmla="*/ 49530 h 266700"/>
              <a:gd name="connsiteX57" fmla="*/ 49530 w 266700"/>
              <a:gd name="connsiteY57"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6700" h="266700">
                <a:moveTo>
                  <a:pt x="68580" y="137160"/>
                </a:moveTo>
                <a:cubicBezTo>
                  <a:pt x="66476" y="137160"/>
                  <a:pt x="64770" y="138865"/>
                  <a:pt x="64770" y="140970"/>
                </a:cubicBezTo>
                <a:lnTo>
                  <a:pt x="64770" y="148590"/>
                </a:lnTo>
                <a:cubicBezTo>
                  <a:pt x="64770" y="152278"/>
                  <a:pt x="65471" y="153192"/>
                  <a:pt x="66736" y="154869"/>
                </a:cubicBezTo>
                <a:cubicBezTo>
                  <a:pt x="67195" y="155462"/>
                  <a:pt x="67633" y="156071"/>
                  <a:pt x="68047" y="156698"/>
                </a:cubicBezTo>
                <a:cubicBezTo>
                  <a:pt x="70460" y="160195"/>
                  <a:pt x="73743" y="163006"/>
                  <a:pt x="77572" y="164851"/>
                </a:cubicBezTo>
                <a:cubicBezTo>
                  <a:pt x="86167" y="169316"/>
                  <a:pt x="98770" y="171450"/>
                  <a:pt x="114300" y="171450"/>
                </a:cubicBezTo>
                <a:cubicBezTo>
                  <a:pt x="133792" y="171450"/>
                  <a:pt x="146228" y="169271"/>
                  <a:pt x="153741" y="164943"/>
                </a:cubicBezTo>
                <a:cubicBezTo>
                  <a:pt x="157031" y="163155"/>
                  <a:pt x="159705" y="160413"/>
                  <a:pt x="161407" y="157079"/>
                </a:cubicBezTo>
                <a:cubicBezTo>
                  <a:pt x="161727" y="156439"/>
                  <a:pt x="162016" y="155905"/>
                  <a:pt x="162276" y="155448"/>
                </a:cubicBezTo>
                <a:cubicBezTo>
                  <a:pt x="163297" y="153604"/>
                  <a:pt x="163830" y="152644"/>
                  <a:pt x="163830" y="148590"/>
                </a:cubicBezTo>
                <a:lnTo>
                  <a:pt x="163830" y="140970"/>
                </a:lnTo>
                <a:cubicBezTo>
                  <a:pt x="163830" y="138865"/>
                  <a:pt x="162125" y="137160"/>
                  <a:pt x="160020" y="137160"/>
                </a:cubicBezTo>
                <a:close/>
                <a:moveTo>
                  <a:pt x="68580" y="114300"/>
                </a:moveTo>
                <a:lnTo>
                  <a:pt x="160020" y="114300"/>
                </a:lnTo>
                <a:cubicBezTo>
                  <a:pt x="174749" y="114300"/>
                  <a:pt x="186690" y="126241"/>
                  <a:pt x="186690" y="140970"/>
                </a:cubicBezTo>
                <a:lnTo>
                  <a:pt x="186690" y="148590"/>
                </a:lnTo>
                <a:cubicBezTo>
                  <a:pt x="186690" y="164607"/>
                  <a:pt x="181082" y="173523"/>
                  <a:pt x="168707" y="182042"/>
                </a:cubicBezTo>
                <a:cubicBezTo>
                  <a:pt x="156591" y="190378"/>
                  <a:pt x="138516" y="194310"/>
                  <a:pt x="114300" y="194310"/>
                </a:cubicBezTo>
                <a:cubicBezTo>
                  <a:pt x="93772" y="194310"/>
                  <a:pt x="75834" y="190317"/>
                  <a:pt x="62880" y="182118"/>
                </a:cubicBezTo>
                <a:cubicBezTo>
                  <a:pt x="49759" y="173812"/>
                  <a:pt x="41910" y="165034"/>
                  <a:pt x="41910" y="148590"/>
                </a:cubicBezTo>
                <a:lnTo>
                  <a:pt x="41910" y="140970"/>
                </a:lnTo>
                <a:cubicBezTo>
                  <a:pt x="41910" y="126241"/>
                  <a:pt x="53851" y="114300"/>
                  <a:pt x="68580" y="114300"/>
                </a:cubicBezTo>
                <a:close/>
                <a:moveTo>
                  <a:pt x="114300" y="53340"/>
                </a:moveTo>
                <a:cubicBezTo>
                  <a:pt x="105883" y="53340"/>
                  <a:pt x="99060" y="60163"/>
                  <a:pt x="99060" y="68580"/>
                </a:cubicBezTo>
                <a:cubicBezTo>
                  <a:pt x="99060" y="76997"/>
                  <a:pt x="105883" y="83820"/>
                  <a:pt x="114300" y="83820"/>
                </a:cubicBezTo>
                <a:cubicBezTo>
                  <a:pt x="122717" y="83820"/>
                  <a:pt x="129540" y="76997"/>
                  <a:pt x="129540" y="68580"/>
                </a:cubicBezTo>
                <a:cubicBezTo>
                  <a:pt x="129540" y="60163"/>
                  <a:pt x="122717" y="53340"/>
                  <a:pt x="114300" y="53340"/>
                </a:cubicBezTo>
                <a:close/>
                <a:moveTo>
                  <a:pt x="243840" y="45872"/>
                </a:moveTo>
                <a:cubicBezTo>
                  <a:pt x="258094" y="54971"/>
                  <a:pt x="266715" y="70719"/>
                  <a:pt x="266700" y="87630"/>
                </a:cubicBezTo>
                <a:lnTo>
                  <a:pt x="266700" y="186690"/>
                </a:lnTo>
                <a:cubicBezTo>
                  <a:pt x="266700" y="230886"/>
                  <a:pt x="230886" y="266700"/>
                  <a:pt x="186690" y="266700"/>
                </a:cubicBezTo>
                <a:lnTo>
                  <a:pt x="87630" y="266700"/>
                </a:lnTo>
                <a:cubicBezTo>
                  <a:pt x="70719" y="266712"/>
                  <a:pt x="54973" y="258092"/>
                  <a:pt x="45872" y="243840"/>
                </a:cubicBezTo>
                <a:lnTo>
                  <a:pt x="186690" y="243840"/>
                </a:lnTo>
                <a:cubicBezTo>
                  <a:pt x="218253" y="243840"/>
                  <a:pt x="243840" y="218253"/>
                  <a:pt x="243840" y="186690"/>
                </a:cubicBezTo>
                <a:close/>
                <a:moveTo>
                  <a:pt x="114300" y="30480"/>
                </a:moveTo>
                <a:cubicBezTo>
                  <a:pt x="135342" y="30480"/>
                  <a:pt x="152400" y="47538"/>
                  <a:pt x="152400" y="68580"/>
                </a:cubicBezTo>
                <a:cubicBezTo>
                  <a:pt x="152400" y="89622"/>
                  <a:pt x="135342" y="106680"/>
                  <a:pt x="114300" y="106680"/>
                </a:cubicBezTo>
                <a:cubicBezTo>
                  <a:pt x="93258" y="106680"/>
                  <a:pt x="76200" y="89622"/>
                  <a:pt x="76200" y="68580"/>
                </a:cubicBezTo>
                <a:cubicBezTo>
                  <a:pt x="76200" y="47538"/>
                  <a:pt x="93258" y="30480"/>
                  <a:pt x="114300" y="30480"/>
                </a:cubicBezTo>
                <a:close/>
                <a:moveTo>
                  <a:pt x="49530" y="22860"/>
                </a:moveTo>
                <a:cubicBezTo>
                  <a:pt x="34801" y="22860"/>
                  <a:pt x="22860" y="34801"/>
                  <a:pt x="22860" y="49530"/>
                </a:cubicBezTo>
                <a:lnTo>
                  <a:pt x="22860" y="179070"/>
                </a:lnTo>
                <a:cubicBezTo>
                  <a:pt x="22860" y="193792"/>
                  <a:pt x="34808" y="205740"/>
                  <a:pt x="49530" y="205740"/>
                </a:cubicBezTo>
                <a:lnTo>
                  <a:pt x="179070" y="205740"/>
                </a:lnTo>
                <a:cubicBezTo>
                  <a:pt x="193799" y="205740"/>
                  <a:pt x="205740" y="193799"/>
                  <a:pt x="205740" y="179070"/>
                </a:cubicBezTo>
                <a:lnTo>
                  <a:pt x="205740" y="49530"/>
                </a:lnTo>
                <a:cubicBezTo>
                  <a:pt x="205740" y="34801"/>
                  <a:pt x="193799" y="22860"/>
                  <a:pt x="179070" y="22860"/>
                </a:cubicBezTo>
                <a:close/>
                <a:moveTo>
                  <a:pt x="49530" y="0"/>
                </a:moveTo>
                <a:lnTo>
                  <a:pt x="179070" y="0"/>
                </a:lnTo>
                <a:cubicBezTo>
                  <a:pt x="206424" y="0"/>
                  <a:pt x="228600" y="22175"/>
                  <a:pt x="228600" y="49530"/>
                </a:cubicBezTo>
                <a:lnTo>
                  <a:pt x="228600" y="179070"/>
                </a:lnTo>
                <a:cubicBezTo>
                  <a:pt x="228600" y="206424"/>
                  <a:pt x="206424" y="228600"/>
                  <a:pt x="179070" y="228600"/>
                </a:cubicBezTo>
                <a:lnTo>
                  <a:pt x="49530" y="228600"/>
                </a:lnTo>
                <a:cubicBezTo>
                  <a:pt x="22175" y="228600"/>
                  <a:pt x="0" y="206424"/>
                  <a:pt x="0" y="179070"/>
                </a:cubicBezTo>
                <a:lnTo>
                  <a:pt x="0" y="49530"/>
                </a:lnTo>
                <a:cubicBezTo>
                  <a:pt x="0" y="22175"/>
                  <a:pt x="22175" y="0"/>
                  <a:pt x="49530" y="0"/>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01600" dir="2700000" algn="tl" rotWithShape="0">
              <a:srgbClr val="454142">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30" name="Freeform: Shape 32">
            <a:extLst>
              <a:ext uri="{FF2B5EF4-FFF2-40B4-BE49-F238E27FC236}">
                <a16:creationId xmlns:a16="http://schemas.microsoft.com/office/drawing/2014/main" id="{DB057A49-CBAF-BC14-1094-C71B675EFB04}"/>
              </a:ext>
              <a:ext uri="{C183D7F6-B498-43B3-948B-1728B52AA6E4}">
                <adec:decorative xmlns:adec="http://schemas.microsoft.com/office/drawing/2017/decorative" val="1"/>
              </a:ext>
            </a:extLst>
          </p:cNvPr>
          <p:cNvSpPr>
            <a:spLocks/>
          </p:cNvSpPr>
          <p:nvPr/>
        </p:nvSpPr>
        <p:spPr bwMode="auto">
          <a:xfrm>
            <a:off x="7697337" y="4184833"/>
            <a:ext cx="3727901" cy="1975335"/>
          </a:xfrm>
          <a:prstGeom prst="roundRect">
            <a:avLst>
              <a:gd name="adj" fmla="val 4762"/>
            </a:avLst>
          </a:prstGeom>
          <a:solidFill>
            <a:schemeClr val="bg1">
              <a:alpha val="70000"/>
            </a:schemeClr>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1" name="Text Placeholder 5">
            <a:extLst>
              <a:ext uri="{FF2B5EF4-FFF2-40B4-BE49-F238E27FC236}">
                <a16:creationId xmlns:a16="http://schemas.microsoft.com/office/drawing/2014/main" id="{382100B4-F48F-AAB9-CF62-2BA0D918036D}"/>
              </a:ext>
            </a:extLst>
          </p:cNvPr>
          <p:cNvSpPr txBox="1">
            <a:spLocks/>
          </p:cNvSpPr>
          <p:nvPr/>
        </p:nvSpPr>
        <p:spPr>
          <a:xfrm>
            <a:off x="7980026" y="5145424"/>
            <a:ext cx="3186884" cy="70788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for Microsoft 365</a:t>
            </a:r>
          </a:p>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in Dynamics 365 Sales</a:t>
            </a:r>
          </a:p>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for Sales</a:t>
            </a:r>
          </a:p>
        </p:txBody>
      </p:sp>
      <p:sp>
        <p:nvSpPr>
          <p:cNvPr id="31" name="Rectangle: Rounded Corners 26">
            <a:extLst>
              <a:ext uri="{FF2B5EF4-FFF2-40B4-BE49-F238E27FC236}">
                <a16:creationId xmlns:a16="http://schemas.microsoft.com/office/drawing/2014/main" id="{141CFC38-7A95-9B39-1123-CED249505C53}"/>
              </a:ext>
            </a:extLst>
          </p:cNvPr>
          <p:cNvSpPr/>
          <p:nvPr/>
        </p:nvSpPr>
        <p:spPr bwMode="auto">
          <a:xfrm>
            <a:off x="8438481" y="4397482"/>
            <a:ext cx="2940928" cy="365760"/>
          </a:xfrm>
          <a:prstGeom prst="roundRect">
            <a:avLst>
              <a:gd name="adj" fmla="val 19935"/>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0000">
                      <a:srgbClr val="8661C5"/>
                    </a:gs>
                    <a:gs pos="0">
                      <a:srgbClr val="0078D4"/>
                    </a:gs>
                    <a:gs pos="100000">
                      <a:srgbClr val="C73ECC"/>
                    </a:gs>
                  </a:gsLst>
                  <a:lin ang="2700000" scaled="1"/>
                </a:gradFill>
                <a:effectLst/>
                <a:uLnTx/>
                <a:uFillTx/>
                <a:latin typeface="Segoe UI Semibold"/>
                <a:ea typeface="+mn-ea"/>
                <a:cs typeface="+mn-cs"/>
              </a:rPr>
              <a:t>Microsoft AI solutions</a:t>
            </a:r>
          </a:p>
        </p:txBody>
      </p:sp>
      <p:sp>
        <p:nvSpPr>
          <p:cNvPr id="34" name="Graphic 32">
            <a:extLst>
              <a:ext uri="{FF2B5EF4-FFF2-40B4-BE49-F238E27FC236}">
                <a16:creationId xmlns:a16="http://schemas.microsoft.com/office/drawing/2014/main" id="{5F00FDD4-AD2C-14BC-0878-8728C10A43A2}"/>
              </a:ext>
              <a:ext uri="{C183D7F6-B498-43B3-948B-1728B52AA6E4}">
                <adec:decorative xmlns:adec="http://schemas.microsoft.com/office/drawing/2017/decorative" val="1"/>
              </a:ext>
            </a:extLst>
          </p:cNvPr>
          <p:cNvSpPr/>
          <p:nvPr/>
        </p:nvSpPr>
        <p:spPr>
          <a:xfrm>
            <a:off x="7920860" y="4371548"/>
            <a:ext cx="339928" cy="339845"/>
          </a:xfrm>
          <a:custGeom>
            <a:avLst/>
            <a:gdLst>
              <a:gd name="connsiteX0" fmla="*/ 128988 w 409676"/>
              <a:gd name="connsiteY0" fmla="*/ 289825 h 409576"/>
              <a:gd name="connsiteX1" fmla="*/ 148010 w 409676"/>
              <a:gd name="connsiteY1" fmla="*/ 295832 h 409576"/>
              <a:gd name="connsiteX2" fmla="*/ 148010 w 409676"/>
              <a:gd name="connsiteY2" fmla="*/ 295741 h 409576"/>
              <a:gd name="connsiteX3" fmla="*/ 178205 w 409676"/>
              <a:gd name="connsiteY3" fmla="*/ 275900 h 409576"/>
              <a:gd name="connsiteX4" fmla="*/ 192153 w 409676"/>
              <a:gd name="connsiteY4" fmla="*/ 233486 h 409576"/>
              <a:gd name="connsiteX5" fmla="*/ 233497 w 409676"/>
              <a:gd name="connsiteY5" fmla="*/ 192255 h 409576"/>
              <a:gd name="connsiteX6" fmla="*/ 273954 w 409676"/>
              <a:gd name="connsiteY6" fmla="*/ 179104 h 409576"/>
              <a:gd name="connsiteX7" fmla="*/ 294049 w 409676"/>
              <a:gd name="connsiteY7" fmla="*/ 137242 h 409576"/>
              <a:gd name="connsiteX8" fmla="*/ 272771 w 409676"/>
              <a:gd name="connsiteY8" fmla="*/ 116757 h 409576"/>
              <a:gd name="connsiteX9" fmla="*/ 232838 w 409676"/>
              <a:gd name="connsiteY9" fmla="*/ 103787 h 409576"/>
              <a:gd name="connsiteX10" fmla="*/ 191380 w 409676"/>
              <a:gd name="connsiteY10" fmla="*/ 62306 h 409576"/>
              <a:gd name="connsiteX11" fmla="*/ 178228 w 409676"/>
              <a:gd name="connsiteY11" fmla="*/ 21872 h 409576"/>
              <a:gd name="connsiteX12" fmla="*/ 136193 w 409676"/>
              <a:gd name="connsiteY12" fmla="*/ 1916 h 409576"/>
              <a:gd name="connsiteX13" fmla="*/ 116063 w 409676"/>
              <a:gd name="connsiteY13" fmla="*/ 22373 h 409576"/>
              <a:gd name="connsiteX14" fmla="*/ 102798 w 409676"/>
              <a:gd name="connsiteY14" fmla="*/ 63148 h 409576"/>
              <a:gd name="connsiteX15" fmla="*/ 62523 w 409676"/>
              <a:gd name="connsiteY15" fmla="*/ 103787 h 409576"/>
              <a:gd name="connsiteX16" fmla="*/ 22089 w 409676"/>
              <a:gd name="connsiteY16" fmla="*/ 116780 h 409576"/>
              <a:gd name="connsiteX17" fmla="*/ 1827 w 409676"/>
              <a:gd name="connsiteY17" fmla="*/ 158597 h 409576"/>
              <a:gd name="connsiteX18" fmla="*/ 22475 w 409676"/>
              <a:gd name="connsiteY18" fmla="*/ 178990 h 409576"/>
              <a:gd name="connsiteX19" fmla="*/ 62386 w 409676"/>
              <a:gd name="connsiteY19" fmla="*/ 191937 h 409576"/>
              <a:gd name="connsiteX20" fmla="*/ 103844 w 409676"/>
              <a:gd name="connsiteY20" fmla="*/ 233486 h 409576"/>
              <a:gd name="connsiteX21" fmla="*/ 116996 w 409676"/>
              <a:gd name="connsiteY21" fmla="*/ 273875 h 409576"/>
              <a:gd name="connsiteX22" fmla="*/ 128988 w 409676"/>
              <a:gd name="connsiteY22" fmla="*/ 289803 h 409576"/>
              <a:gd name="connsiteX23" fmla="*/ 120478 w 409676"/>
              <a:gd name="connsiteY23" fmla="*/ 193120 h 409576"/>
              <a:gd name="connsiteX24" fmla="*/ 112218 w 409676"/>
              <a:gd name="connsiteY24" fmla="*/ 183723 h 409576"/>
              <a:gd name="connsiteX25" fmla="*/ 112286 w 409676"/>
              <a:gd name="connsiteY25" fmla="*/ 183723 h 409576"/>
              <a:gd name="connsiteX26" fmla="*/ 73149 w 409676"/>
              <a:gd name="connsiteY26" fmla="*/ 159535 h 409576"/>
              <a:gd name="connsiteX27" fmla="*/ 36742 w 409676"/>
              <a:gd name="connsiteY27" fmla="*/ 147976 h 409576"/>
              <a:gd name="connsiteX28" fmla="*/ 73399 w 409676"/>
              <a:gd name="connsiteY28" fmla="*/ 136053 h 409576"/>
              <a:gd name="connsiteX29" fmla="*/ 111854 w 409676"/>
              <a:gd name="connsiteY29" fmla="*/ 111819 h 409576"/>
              <a:gd name="connsiteX30" fmla="*/ 135541 w 409676"/>
              <a:gd name="connsiteY30" fmla="*/ 72955 h 409576"/>
              <a:gd name="connsiteX31" fmla="*/ 147259 w 409676"/>
              <a:gd name="connsiteY31" fmla="*/ 36958 h 409576"/>
              <a:gd name="connsiteX32" fmla="*/ 159000 w 409676"/>
              <a:gd name="connsiteY32" fmla="*/ 73069 h 409576"/>
              <a:gd name="connsiteX33" fmla="*/ 222280 w 409676"/>
              <a:gd name="connsiteY33" fmla="*/ 136166 h 409576"/>
              <a:gd name="connsiteX34" fmla="*/ 259141 w 409676"/>
              <a:gd name="connsiteY34" fmla="*/ 148044 h 409576"/>
              <a:gd name="connsiteX35" fmla="*/ 222962 w 409676"/>
              <a:gd name="connsiteY35" fmla="*/ 159762 h 409576"/>
              <a:gd name="connsiteX36" fmla="*/ 159842 w 409676"/>
              <a:gd name="connsiteY36" fmla="*/ 222905 h 409576"/>
              <a:gd name="connsiteX37" fmla="*/ 148124 w 409676"/>
              <a:gd name="connsiteY37" fmla="*/ 258902 h 409576"/>
              <a:gd name="connsiteX38" fmla="*/ 136405 w 409676"/>
              <a:gd name="connsiteY38" fmla="*/ 222837 h 409576"/>
              <a:gd name="connsiteX39" fmla="*/ 120478 w 409676"/>
              <a:gd name="connsiteY39" fmla="*/ 193120 h 409576"/>
              <a:gd name="connsiteX40" fmla="*/ 303444 w 409676"/>
              <a:gd name="connsiteY40" fmla="*/ 404666 h 409576"/>
              <a:gd name="connsiteX41" fmla="*/ 294115 w 409676"/>
              <a:gd name="connsiteY41" fmla="*/ 392174 h 409576"/>
              <a:gd name="connsiteX42" fmla="*/ 286651 w 409676"/>
              <a:gd name="connsiteY42" fmla="*/ 369260 h 409576"/>
              <a:gd name="connsiteX43" fmla="*/ 267970 w 409676"/>
              <a:gd name="connsiteY43" fmla="*/ 350533 h 409576"/>
              <a:gd name="connsiteX44" fmla="*/ 245421 w 409676"/>
              <a:gd name="connsiteY44" fmla="*/ 343184 h 409576"/>
              <a:gd name="connsiteX45" fmla="*/ 227650 w 409676"/>
              <a:gd name="connsiteY45" fmla="*/ 318541 h 409576"/>
              <a:gd name="connsiteX46" fmla="*/ 245193 w 409676"/>
              <a:gd name="connsiteY46" fmla="*/ 293967 h 409576"/>
              <a:gd name="connsiteX47" fmla="*/ 268084 w 409676"/>
              <a:gd name="connsiteY47" fmla="*/ 286549 h 409576"/>
              <a:gd name="connsiteX48" fmla="*/ 286287 w 409676"/>
              <a:gd name="connsiteY48" fmla="*/ 267913 h 409576"/>
              <a:gd name="connsiteX49" fmla="*/ 293659 w 409676"/>
              <a:gd name="connsiteY49" fmla="*/ 245341 h 409576"/>
              <a:gd name="connsiteX50" fmla="*/ 326655 w 409676"/>
              <a:gd name="connsiteY50" fmla="*/ 229088 h 409576"/>
              <a:gd name="connsiteX51" fmla="*/ 342740 w 409676"/>
              <a:gd name="connsiteY51" fmla="*/ 244863 h 409576"/>
              <a:gd name="connsiteX52" fmla="*/ 350226 w 409676"/>
              <a:gd name="connsiteY52" fmla="*/ 267936 h 409576"/>
              <a:gd name="connsiteX53" fmla="*/ 368885 w 409676"/>
              <a:gd name="connsiteY53" fmla="*/ 286503 h 409576"/>
              <a:gd name="connsiteX54" fmla="*/ 391457 w 409676"/>
              <a:gd name="connsiteY54" fmla="*/ 293853 h 409576"/>
              <a:gd name="connsiteX55" fmla="*/ 408486 w 409676"/>
              <a:gd name="connsiteY55" fmla="*/ 326382 h 409576"/>
              <a:gd name="connsiteX56" fmla="*/ 392344 w 409676"/>
              <a:gd name="connsiteY56" fmla="*/ 343116 h 409576"/>
              <a:gd name="connsiteX57" fmla="*/ 369272 w 409676"/>
              <a:gd name="connsiteY57" fmla="*/ 350602 h 409576"/>
              <a:gd name="connsiteX58" fmla="*/ 350659 w 409676"/>
              <a:gd name="connsiteY58" fmla="*/ 369306 h 409576"/>
              <a:gd name="connsiteX59" fmla="*/ 343332 w 409676"/>
              <a:gd name="connsiteY59" fmla="*/ 391809 h 409576"/>
              <a:gd name="connsiteX60" fmla="*/ 333661 w 409676"/>
              <a:gd name="connsiteY60" fmla="*/ 404779 h 409576"/>
              <a:gd name="connsiteX61" fmla="*/ 303444 w 409676"/>
              <a:gd name="connsiteY61" fmla="*/ 404666 h 409576"/>
              <a:gd name="connsiteX62" fmla="*/ 280007 w 409676"/>
              <a:gd name="connsiteY62" fmla="*/ 318587 h 409576"/>
              <a:gd name="connsiteX63" fmla="*/ 318666 w 409676"/>
              <a:gd name="connsiteY63" fmla="*/ 357473 h 409576"/>
              <a:gd name="connsiteX64" fmla="*/ 357348 w 409676"/>
              <a:gd name="connsiteY64" fmla="*/ 318791 h 409576"/>
              <a:gd name="connsiteX65" fmla="*/ 318257 w 409676"/>
              <a:gd name="connsiteY65" fmla="*/ 279927 h 409576"/>
              <a:gd name="connsiteX66" fmla="*/ 279984 w 409676"/>
              <a:gd name="connsiteY66" fmla="*/ 318609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09676" h="409576">
                <a:moveTo>
                  <a:pt x="128988" y="289825"/>
                </a:moveTo>
                <a:cubicBezTo>
                  <a:pt x="134562" y="293762"/>
                  <a:pt x="141207" y="295855"/>
                  <a:pt x="148010" y="295832"/>
                </a:cubicBezTo>
                <a:lnTo>
                  <a:pt x="148010" y="295741"/>
                </a:lnTo>
                <a:cubicBezTo>
                  <a:pt x="161137" y="295764"/>
                  <a:pt x="173015" y="287959"/>
                  <a:pt x="178205" y="275900"/>
                </a:cubicBezTo>
                <a:lnTo>
                  <a:pt x="192153" y="233486"/>
                </a:lnTo>
                <a:cubicBezTo>
                  <a:pt x="198688" y="214008"/>
                  <a:pt x="214002" y="198736"/>
                  <a:pt x="233497" y="192255"/>
                </a:cubicBezTo>
                <a:lnTo>
                  <a:pt x="273954" y="179104"/>
                </a:lnTo>
                <a:cubicBezTo>
                  <a:pt x="291063" y="173092"/>
                  <a:pt x="300060" y="154350"/>
                  <a:pt x="294049" y="137242"/>
                </a:cubicBezTo>
                <a:cubicBezTo>
                  <a:pt x="290601" y="127429"/>
                  <a:pt x="282708" y="119830"/>
                  <a:pt x="272771" y="116757"/>
                </a:cubicBezTo>
                <a:lnTo>
                  <a:pt x="232838" y="103787"/>
                </a:lnTo>
                <a:cubicBezTo>
                  <a:pt x="213249" y="97273"/>
                  <a:pt x="197883" y="81898"/>
                  <a:pt x="191380" y="62306"/>
                </a:cubicBezTo>
                <a:lnTo>
                  <a:pt x="178228" y="21872"/>
                </a:lnTo>
                <a:cubicBezTo>
                  <a:pt x="172132" y="4754"/>
                  <a:pt x="153311" y="-4181"/>
                  <a:pt x="136193" y="1916"/>
                </a:cubicBezTo>
                <a:cubicBezTo>
                  <a:pt x="126706" y="5295"/>
                  <a:pt x="119289" y="12833"/>
                  <a:pt x="116063" y="22373"/>
                </a:cubicBezTo>
                <a:lnTo>
                  <a:pt x="102798" y="63148"/>
                </a:lnTo>
                <a:cubicBezTo>
                  <a:pt x="96316" y="82155"/>
                  <a:pt x="81470" y="97135"/>
                  <a:pt x="62523" y="103787"/>
                </a:cubicBezTo>
                <a:lnTo>
                  <a:pt x="22089" y="116780"/>
                </a:lnTo>
                <a:cubicBezTo>
                  <a:pt x="4946" y="122732"/>
                  <a:pt x="-4125" y="141454"/>
                  <a:pt x="1827" y="158597"/>
                </a:cubicBezTo>
                <a:cubicBezTo>
                  <a:pt x="5172" y="168229"/>
                  <a:pt x="12801" y="175765"/>
                  <a:pt x="22475" y="178990"/>
                </a:cubicBezTo>
                <a:lnTo>
                  <a:pt x="62386" y="191937"/>
                </a:lnTo>
                <a:cubicBezTo>
                  <a:pt x="81969" y="198499"/>
                  <a:pt x="97324" y="213890"/>
                  <a:pt x="103844" y="233486"/>
                </a:cubicBezTo>
                <a:lnTo>
                  <a:pt x="116996" y="273875"/>
                </a:lnTo>
                <a:cubicBezTo>
                  <a:pt x="119249" y="280314"/>
                  <a:pt x="123436" y="285889"/>
                  <a:pt x="128988" y="289803"/>
                </a:cubicBezTo>
                <a:close/>
                <a:moveTo>
                  <a:pt x="120478" y="193120"/>
                </a:moveTo>
                <a:cubicBezTo>
                  <a:pt x="117940" y="189805"/>
                  <a:pt x="115181" y="186665"/>
                  <a:pt x="112218" y="183723"/>
                </a:cubicBezTo>
                <a:lnTo>
                  <a:pt x="112286" y="183723"/>
                </a:lnTo>
                <a:cubicBezTo>
                  <a:pt x="101298" y="172728"/>
                  <a:pt x="87897" y="164445"/>
                  <a:pt x="73149" y="159535"/>
                </a:cubicBezTo>
                <a:lnTo>
                  <a:pt x="36742" y="147976"/>
                </a:lnTo>
                <a:lnTo>
                  <a:pt x="73399" y="136053"/>
                </a:lnTo>
                <a:cubicBezTo>
                  <a:pt x="87906" y="131030"/>
                  <a:pt x="101063" y="122738"/>
                  <a:pt x="111854" y="111819"/>
                </a:cubicBezTo>
                <a:cubicBezTo>
                  <a:pt x="122598" y="100831"/>
                  <a:pt x="130698" y="87540"/>
                  <a:pt x="135541" y="72955"/>
                </a:cubicBezTo>
                <a:lnTo>
                  <a:pt x="147259" y="36958"/>
                </a:lnTo>
                <a:lnTo>
                  <a:pt x="159000" y="73069"/>
                </a:lnTo>
                <a:cubicBezTo>
                  <a:pt x="168935" y="102921"/>
                  <a:pt x="192399" y="126318"/>
                  <a:pt x="222280" y="136166"/>
                </a:cubicBezTo>
                <a:lnTo>
                  <a:pt x="259141" y="148044"/>
                </a:lnTo>
                <a:lnTo>
                  <a:pt x="222962" y="159762"/>
                </a:lnTo>
                <a:cubicBezTo>
                  <a:pt x="193143" y="169679"/>
                  <a:pt x="169747" y="193081"/>
                  <a:pt x="159842" y="222905"/>
                </a:cubicBezTo>
                <a:lnTo>
                  <a:pt x="148124" y="258902"/>
                </a:lnTo>
                <a:lnTo>
                  <a:pt x="136405" y="222837"/>
                </a:lnTo>
                <a:cubicBezTo>
                  <a:pt x="132827" y="212097"/>
                  <a:pt x="127441" y="202047"/>
                  <a:pt x="120478" y="193120"/>
                </a:cubicBezTo>
                <a:close/>
                <a:moveTo>
                  <a:pt x="303444" y="404666"/>
                </a:moveTo>
                <a:cubicBezTo>
                  <a:pt x="299109" y="401576"/>
                  <a:pt x="295846" y="397207"/>
                  <a:pt x="294115" y="392174"/>
                </a:cubicBezTo>
                <a:lnTo>
                  <a:pt x="286651" y="369260"/>
                </a:lnTo>
                <a:cubicBezTo>
                  <a:pt x="283739" y="360413"/>
                  <a:pt x="276810" y="353466"/>
                  <a:pt x="267970" y="350533"/>
                </a:cubicBezTo>
                <a:lnTo>
                  <a:pt x="245421" y="343184"/>
                </a:lnTo>
                <a:cubicBezTo>
                  <a:pt x="234838" y="339614"/>
                  <a:pt x="227695" y="329709"/>
                  <a:pt x="227650" y="318541"/>
                </a:cubicBezTo>
                <a:cubicBezTo>
                  <a:pt x="227656" y="307446"/>
                  <a:pt x="234701" y="297578"/>
                  <a:pt x="245193" y="293967"/>
                </a:cubicBezTo>
                <a:lnTo>
                  <a:pt x="268084" y="286549"/>
                </a:lnTo>
                <a:cubicBezTo>
                  <a:pt x="276708" y="283486"/>
                  <a:pt x="283429" y="276605"/>
                  <a:pt x="286287" y="267913"/>
                </a:cubicBezTo>
                <a:lnTo>
                  <a:pt x="293659" y="245341"/>
                </a:lnTo>
                <a:cubicBezTo>
                  <a:pt x="298283" y="231741"/>
                  <a:pt x="313055" y="224464"/>
                  <a:pt x="326655" y="229088"/>
                </a:cubicBezTo>
                <a:cubicBezTo>
                  <a:pt x="334135" y="231629"/>
                  <a:pt x="340053" y="237434"/>
                  <a:pt x="342740" y="244863"/>
                </a:cubicBezTo>
                <a:lnTo>
                  <a:pt x="350226" y="267936"/>
                </a:lnTo>
                <a:cubicBezTo>
                  <a:pt x="353198" y="276703"/>
                  <a:pt x="360102" y="283575"/>
                  <a:pt x="368885" y="286503"/>
                </a:cubicBezTo>
                <a:lnTo>
                  <a:pt x="391457" y="293853"/>
                </a:lnTo>
                <a:cubicBezTo>
                  <a:pt x="405141" y="298133"/>
                  <a:pt x="412766" y="312696"/>
                  <a:pt x="408486" y="326382"/>
                </a:cubicBezTo>
                <a:cubicBezTo>
                  <a:pt x="406045" y="334191"/>
                  <a:pt x="400063" y="340394"/>
                  <a:pt x="392344" y="343116"/>
                </a:cubicBezTo>
                <a:lnTo>
                  <a:pt x="369272" y="350602"/>
                </a:lnTo>
                <a:cubicBezTo>
                  <a:pt x="360477" y="353571"/>
                  <a:pt x="353585" y="360495"/>
                  <a:pt x="350659" y="369306"/>
                </a:cubicBezTo>
                <a:lnTo>
                  <a:pt x="343332" y="391809"/>
                </a:lnTo>
                <a:cubicBezTo>
                  <a:pt x="341557" y="397043"/>
                  <a:pt x="338189" y="401594"/>
                  <a:pt x="333661" y="404779"/>
                </a:cubicBezTo>
                <a:cubicBezTo>
                  <a:pt x="324605" y="411219"/>
                  <a:pt x="312452" y="411171"/>
                  <a:pt x="303444" y="404666"/>
                </a:cubicBezTo>
                <a:close/>
                <a:moveTo>
                  <a:pt x="280007" y="318587"/>
                </a:moveTo>
                <a:cubicBezTo>
                  <a:pt x="298117" y="325026"/>
                  <a:pt x="312334" y="339325"/>
                  <a:pt x="318666" y="357473"/>
                </a:cubicBezTo>
                <a:cubicBezTo>
                  <a:pt x="325069" y="339407"/>
                  <a:pt x="339282" y="325194"/>
                  <a:pt x="357348" y="318791"/>
                </a:cubicBezTo>
                <a:cubicBezTo>
                  <a:pt x="339122" y="312400"/>
                  <a:pt x="324755" y="298117"/>
                  <a:pt x="318257" y="279927"/>
                </a:cubicBezTo>
                <a:cubicBezTo>
                  <a:pt x="311908" y="297885"/>
                  <a:pt x="297874" y="312070"/>
                  <a:pt x="279984" y="318609"/>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01600" dir="2700000" algn="tl" rotWithShape="0">
              <a:srgbClr val="454142">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pic>
        <p:nvPicPr>
          <p:cNvPr id="20" name="Picture 19">
            <a:extLst>
              <a:ext uri="{FF2B5EF4-FFF2-40B4-BE49-F238E27FC236}">
                <a16:creationId xmlns:a16="http://schemas.microsoft.com/office/drawing/2014/main" id="{71E625AA-A5AD-00D7-8F9E-822E14F9E67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1345" y="4580362"/>
            <a:ext cx="3020655" cy="2277638"/>
          </a:xfrm>
          <a:prstGeom prst="rect">
            <a:avLst/>
          </a:prstGeom>
        </p:spPr>
      </p:pic>
      <p:cxnSp>
        <p:nvCxnSpPr>
          <p:cNvPr id="12" name="Straight Connector 11">
            <a:extLst>
              <a:ext uri="{FF2B5EF4-FFF2-40B4-BE49-F238E27FC236}">
                <a16:creationId xmlns:a16="http://schemas.microsoft.com/office/drawing/2014/main" id="{BA8FEF6C-A57E-AD4C-597D-4AC3D38BE310}"/>
              </a:ext>
              <a:ext uri="{C183D7F6-B498-43B3-948B-1728B52AA6E4}">
                <adec:decorative xmlns:adec="http://schemas.microsoft.com/office/drawing/2017/decorative" val="1"/>
              </a:ext>
            </a:extLst>
          </p:cNvPr>
          <p:cNvCxnSpPr>
            <a:cxnSpLocks/>
          </p:cNvCxnSpPr>
          <p:nvPr/>
        </p:nvCxnSpPr>
        <p:spPr>
          <a:xfrm>
            <a:off x="7955666" y="2340178"/>
            <a:ext cx="3211243"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5F7C4E-5DC3-7B30-6013-1936BCD0307C}"/>
              </a:ext>
              <a:ext uri="{C183D7F6-B498-43B3-948B-1728B52AA6E4}">
                <adec:decorative xmlns:adec="http://schemas.microsoft.com/office/drawing/2017/decorative" val="1"/>
              </a:ext>
            </a:extLst>
          </p:cNvPr>
          <p:cNvCxnSpPr>
            <a:cxnSpLocks/>
          </p:cNvCxnSpPr>
          <p:nvPr/>
        </p:nvCxnSpPr>
        <p:spPr>
          <a:xfrm>
            <a:off x="7955666" y="4928408"/>
            <a:ext cx="3211243"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Picture 10" descr="Photo of sales meeting">
            <a:extLst>
              <a:ext uri="{FF2B5EF4-FFF2-40B4-BE49-F238E27FC236}">
                <a16:creationId xmlns:a16="http://schemas.microsoft.com/office/drawing/2014/main" id="{E1B3EA42-9552-C3A3-C695-C25A3A1890E7}"/>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766762" y="1600527"/>
            <a:ext cx="6743606" cy="1648746"/>
          </a:xfrm>
          <a:prstGeom prst="roundRect">
            <a:avLst>
              <a:gd name="adj" fmla="val 7002"/>
            </a:avLst>
          </a:prstGeom>
          <a:solidFill>
            <a:schemeClr val="bg1">
              <a:alpha val="70000"/>
            </a:schemeClr>
          </a:solidFill>
          <a:ln w="6350">
            <a:solidFill>
              <a:schemeClr val="bg1">
                <a:lumMod val="95000"/>
              </a:schemeClr>
            </a:solidFill>
          </a:ln>
          <a:effectLst>
            <a:outerShdw blurRad="223661" dist="140295" dir="2700000" algn="tl" rotWithShape="0">
              <a:schemeClr val="accent1">
                <a:alpha val="15000"/>
              </a:schemeClr>
            </a:outerShdw>
          </a:effectLst>
        </p:spPr>
      </p:pic>
      <p:sp>
        <p:nvSpPr>
          <p:cNvPr id="16" name="Text Placeholder 33">
            <a:extLst>
              <a:ext uri="{FF2B5EF4-FFF2-40B4-BE49-F238E27FC236}">
                <a16:creationId xmlns:a16="http://schemas.microsoft.com/office/drawing/2014/main" id="{1126D1A5-ACAE-AEDB-D50E-1EF1227A1663}"/>
              </a:ext>
            </a:extLst>
          </p:cNvPr>
          <p:cNvSpPr txBox="1">
            <a:spLocks/>
          </p:cNvSpPr>
          <p:nvPr/>
        </p:nvSpPr>
        <p:spPr>
          <a:xfrm>
            <a:off x="863599" y="3359134"/>
            <a:ext cx="6080897" cy="646331"/>
          </a:xfrm>
          <a:prstGeom prst="rect">
            <a:avLst/>
          </a:prstGeom>
        </p:spPr>
        <p:txBody>
          <a:bodyPr wrap="square" lIns="0" tIns="45720" rIns="91440" bIns="4572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Sales is about building relationships and pursuing opportunities. But these things take time, so anything Microsoft Copilot can do to reduce the time sales teams spend on other tasks can be used to increase customer face time and pursue more deals.</a:t>
            </a:r>
          </a:p>
        </p:txBody>
      </p:sp>
      <p:sp>
        <p:nvSpPr>
          <p:cNvPr id="17" name="Text Placeholder 4">
            <a:extLst>
              <a:ext uri="{FF2B5EF4-FFF2-40B4-BE49-F238E27FC236}">
                <a16:creationId xmlns:a16="http://schemas.microsoft.com/office/drawing/2014/main" id="{9A8BDBD5-6FA4-F87C-8066-3317F58FB995}"/>
              </a:ext>
              <a:ext uri="{C183D7F6-B498-43B3-948B-1728B52AA6E4}">
                <adec:decorative xmlns:adec="http://schemas.microsoft.com/office/drawing/2017/decorative" val="1"/>
              </a:ext>
            </a:extLst>
          </p:cNvPr>
          <p:cNvSpPr txBox="1">
            <a:spLocks/>
          </p:cNvSpPr>
          <p:nvPr/>
        </p:nvSpPr>
        <p:spPr>
          <a:xfrm>
            <a:off x="863600" y="4832241"/>
            <a:ext cx="6697260" cy="1648785"/>
          </a:xfrm>
          <a:prstGeom prst="rect">
            <a:avLst/>
          </a:prstGeom>
        </p:spPr>
        <p:txBody>
          <a:bodyPr vert="horz" wrap="square" lIns="0" tIns="0" rIns="0" bIns="0" numCol="2" rtlCol="0">
            <a:spAutoFit/>
          </a:bodyPr>
          <a:lstStyle>
            <a:defPPr>
              <a:defRPr lang="en-US"/>
            </a:defPPr>
            <a:lvl1pPr marR="0" indent="0" defTabSz="582780" fontAlgn="auto">
              <a:lnSpc>
                <a:spcPct val="110000"/>
              </a:lnSpc>
              <a:spcBef>
                <a:spcPct val="0"/>
              </a:spcBef>
              <a:spcAft>
                <a:spcPts val="300"/>
              </a:spcAft>
              <a:buClrTx/>
              <a:buSzTx/>
              <a:buFont typeface="Wingdings" panose="05000000000000000000" pitchFamily="2" charset="2"/>
              <a:buNone/>
              <a:tabLst/>
              <a:defRPr sz="1000" b="0" i="0" spc="0" baseline="0">
                <a:effectLs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597" rtl="0" eaLnBrk="1" fontAlgn="auto" latinLnBrk="0" hangingPunct="1">
              <a:lnSpc>
                <a:spcPct val="110000"/>
              </a:lnSpc>
              <a:spcBef>
                <a:spcPts val="600"/>
              </a:spcBef>
              <a:spcAft>
                <a:spcPts val="300"/>
              </a:spcAft>
              <a:buClrTx/>
              <a:buSzTx/>
              <a:buFont typeface="Wingdings" panose="05000000000000000000" pitchFamily="2" charset="2"/>
              <a:buNone/>
              <a:tabLst/>
              <a:defRPr/>
            </a:pPr>
            <a:r>
              <a:rPr kumimoji="0" lang="en-US" sz="1100" b="1" i="0" u="none" strike="noStrike" kern="1200" cap="none" spc="0" normalizeH="0" baseline="0" noProof="0">
                <a:ln>
                  <a:noFill/>
                </a:ln>
                <a:gradFill>
                  <a:gsLst>
                    <a:gs pos="0">
                      <a:srgbClr val="C03BC4"/>
                    </a:gs>
                    <a:gs pos="35000">
                      <a:srgbClr val="0078D4"/>
                    </a:gs>
                  </a:gsLst>
                  <a:path path="circle">
                    <a:fillToRect l="100000" t="100000"/>
                  </a:path>
                </a:gradFill>
                <a:effectLst/>
                <a:uLnTx/>
                <a:uFillTx/>
                <a:latin typeface="Segoe UI"/>
                <a:ea typeface="+mn-ea"/>
                <a:cs typeface="Segoe UI Semilight"/>
              </a:rPr>
              <a:t>Improve customer meetings</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Research company information</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how to pitch the product</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Organize information from past interactions</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Completely focus during the meeting</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597" rtl="0" eaLnBrk="1" fontAlgn="auto" latinLnBrk="0" hangingPunct="1">
              <a:lnSpc>
                <a:spcPct val="110000"/>
              </a:lnSpc>
              <a:spcBef>
                <a:spcPts val="600"/>
              </a:spcBef>
              <a:spcAft>
                <a:spcPts val="300"/>
              </a:spcAft>
              <a:buClrTx/>
              <a:buSzTx/>
              <a:buFont typeface="Wingdings" panose="05000000000000000000" pitchFamily="2" charset="2"/>
              <a:buNone/>
              <a:tabLst/>
              <a:defRPr/>
            </a:pPr>
            <a:r>
              <a:rPr kumimoji="0" lang="en-US" sz="1100" b="1" i="0" u="none" strike="noStrike" kern="1200" cap="none" spc="0" normalizeH="0" baseline="0" noProof="0">
                <a:ln>
                  <a:noFill/>
                </a:ln>
                <a:gradFill>
                  <a:gsLst>
                    <a:gs pos="0">
                      <a:srgbClr val="C03BC4"/>
                    </a:gs>
                    <a:gs pos="35000">
                      <a:srgbClr val="0078D4"/>
                    </a:gs>
                  </a:gsLst>
                  <a:path path="circle">
                    <a:fillToRect l="100000" t="100000"/>
                  </a:path>
                </a:gradFill>
                <a:effectLst/>
                <a:uLnTx/>
                <a:uFillTx/>
                <a:latin typeface="Segoe UI"/>
                <a:ea typeface="+mn-ea"/>
                <a:cs typeface="Segoe UI Semilight"/>
              </a:rPr>
              <a:t>Respond to an RFP</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Create richer, faster responses to proposals</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Have Copilot assist with drafting </a:t>
            </a:r>
            <a:b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and summarizing emails</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Simplify finding information for RFP responses</a:t>
            </a:r>
          </a:p>
        </p:txBody>
      </p:sp>
      <p:cxnSp>
        <p:nvCxnSpPr>
          <p:cNvPr id="18" name="Straight Connector 17">
            <a:extLst>
              <a:ext uri="{FF2B5EF4-FFF2-40B4-BE49-F238E27FC236}">
                <a16:creationId xmlns:a16="http://schemas.microsoft.com/office/drawing/2014/main" id="{A247B4C9-8D2F-A72C-8392-CD09366876CE}"/>
              </a:ext>
              <a:ext uri="{C183D7F6-B498-43B3-948B-1728B52AA6E4}">
                <adec:decorative xmlns:adec="http://schemas.microsoft.com/office/drawing/2017/decorative" val="1"/>
              </a:ext>
            </a:extLst>
          </p:cNvPr>
          <p:cNvCxnSpPr>
            <a:cxnSpLocks/>
          </p:cNvCxnSpPr>
          <p:nvPr/>
        </p:nvCxnSpPr>
        <p:spPr>
          <a:xfrm>
            <a:off x="863600" y="4098882"/>
            <a:ext cx="6506191"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Rectangle: Rounded Corners 26">
            <a:extLst>
              <a:ext uri="{FF2B5EF4-FFF2-40B4-BE49-F238E27FC236}">
                <a16:creationId xmlns:a16="http://schemas.microsoft.com/office/drawing/2014/main" id="{5A7051EA-6D20-6507-791C-8F1FAB312CDB}"/>
              </a:ext>
            </a:extLst>
          </p:cNvPr>
          <p:cNvSpPr/>
          <p:nvPr/>
        </p:nvSpPr>
        <p:spPr bwMode="auto">
          <a:xfrm>
            <a:off x="863600" y="4275093"/>
            <a:ext cx="6646768" cy="365760"/>
          </a:xfrm>
          <a:prstGeom prst="roundRect">
            <a:avLst>
              <a:gd name="adj" fmla="val 0"/>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flip="none" rotWithShape="1">
                  <a:gsLst>
                    <a:gs pos="37000">
                      <a:srgbClr val="0078D4"/>
                    </a:gs>
                    <a:gs pos="100000">
                      <a:srgbClr val="C03BC4"/>
                    </a:gs>
                  </a:gsLst>
                  <a:path path="circle">
                    <a:fillToRect r="100000" b="100000"/>
                  </a:path>
                  <a:tileRect l="-100000" t="-100000"/>
                </a:gradFill>
                <a:effectLst/>
                <a:uLnTx/>
                <a:uFillTx/>
                <a:latin typeface="Segoe UI Semibold"/>
                <a:ea typeface="+mn-ea"/>
                <a:cs typeface="+mn-cs"/>
              </a:rPr>
              <a:t>How Microsoft Copilot can help increase the number of opportunities pursued</a:t>
            </a:r>
          </a:p>
        </p:txBody>
      </p:sp>
      <p:sp>
        <p:nvSpPr>
          <p:cNvPr id="22" name="Text Placeholder 72">
            <a:extLst>
              <a:ext uri="{FF2B5EF4-FFF2-40B4-BE49-F238E27FC236}">
                <a16:creationId xmlns:a16="http://schemas.microsoft.com/office/drawing/2014/main" id="{87FCEFD3-7314-63FC-6010-2787A0712BE4}"/>
              </a:ext>
            </a:extLst>
          </p:cNvPr>
          <p:cNvSpPr txBox="1">
            <a:spLocks/>
          </p:cNvSpPr>
          <p:nvPr/>
        </p:nvSpPr>
        <p:spPr>
          <a:xfrm>
            <a:off x="7980025" y="3012967"/>
            <a:ext cx="3347617" cy="890263"/>
          </a:xfrm>
          <a:prstGeom prst="rect">
            <a:avLst/>
          </a:prstGeom>
        </p:spPr>
        <p:txBody>
          <a:bodyPr wrap="square" lIns="0" tIns="0" rIns="0" bIns="0" numCol="2">
            <a:spAutoFit/>
          </a:bodyPr>
          <a:lstStyle>
            <a:lvl1pPr marL="0" indent="0" algn="l" defTabSz="914400" rtl="0" eaLnBrk="1" latinLnBrk="0" hangingPunct="1">
              <a:lnSpc>
                <a:spcPct val="90000"/>
              </a:lnSpc>
              <a:spcBef>
                <a:spcPts val="1000"/>
              </a:spcBef>
              <a:buFont typeface="Arial" panose="020B0604020202020204" pitchFamily="34" charset="0"/>
              <a:buNone/>
              <a:defRPr lang="en-US" sz="600" b="0" i="0" kern="1200" dirty="0">
                <a:solidFill>
                  <a:srgbClr val="000000"/>
                </a:solidFill>
                <a:effectLst/>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Account Manager</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Technical Sales</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Training staff</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Product teams</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Customer Success</a:t>
            </a:r>
          </a:p>
        </p:txBody>
      </p:sp>
    </p:spTree>
    <p:extLst>
      <p:ext uri="{BB962C8B-B14F-4D97-AF65-F5344CB8AC3E}">
        <p14:creationId xmlns:p14="http://schemas.microsoft.com/office/powerpoint/2010/main" val="32875146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colorful objects&#10;&#10;Description automatically generated">
            <a:extLst>
              <a:ext uri="{FF2B5EF4-FFF2-40B4-BE49-F238E27FC236}">
                <a16:creationId xmlns:a16="http://schemas.microsoft.com/office/drawing/2014/main" id="{7D7C7E55-F6FB-14D2-3B44-E14BB389AB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a:off x="0" y="1"/>
            <a:ext cx="5906052" cy="2855024"/>
          </a:xfrm>
          <a:prstGeom prst="rect">
            <a:avLst/>
          </a:prstGeom>
        </p:spPr>
      </p:pic>
      <p:sp>
        <p:nvSpPr>
          <p:cNvPr id="2" name="Title 1">
            <a:extLst>
              <a:ext uri="{FF2B5EF4-FFF2-40B4-BE49-F238E27FC236}">
                <a16:creationId xmlns:a16="http://schemas.microsoft.com/office/drawing/2014/main" id="{B9EFFFB5-7077-89A4-73AE-3E6CCD4FD4E4}"/>
              </a:ext>
            </a:extLst>
          </p:cNvPr>
          <p:cNvSpPr>
            <a:spLocks noGrp="1"/>
          </p:cNvSpPr>
          <p:nvPr>
            <p:ph type="title"/>
          </p:nvPr>
        </p:nvSpPr>
        <p:spPr>
          <a:xfrm>
            <a:off x="585216" y="457200"/>
            <a:ext cx="10515600" cy="553998"/>
          </a:xfrm>
        </p:spPr>
        <p:txBody>
          <a:bodyPr/>
          <a:lstStyle/>
          <a:p>
            <a:r>
              <a:rPr lang="en-US" sz="3600">
                <a:latin typeface="Segoe UI Semibold" panose="020B0702040204020203" pitchFamily="34" charset="0"/>
                <a:cs typeface="Segoe UI Semibold" panose="020B0702040204020203" pitchFamily="34" charset="0"/>
              </a:rPr>
              <a:t>KPI – </a:t>
            </a:r>
            <a:r>
              <a:rPr lang="en-US" sz="3600">
                <a:gradFill>
                  <a:gsLst>
                    <a:gs pos="38000">
                      <a:srgbClr val="0078D4"/>
                    </a:gs>
                    <a:gs pos="0">
                      <a:srgbClr val="C03BC4"/>
                    </a:gs>
                  </a:gsLst>
                  <a:path path="circle">
                    <a:fillToRect l="100000" t="100000"/>
                  </a:path>
                </a:gradFill>
                <a:latin typeface="Segoe UI Semibold" panose="020B0702040204020203" pitchFamily="34" charset="0"/>
                <a:cs typeface="Segoe UI Semibold" panose="020B0702040204020203" pitchFamily="34" charset="0"/>
              </a:rPr>
              <a:t>Close rate</a:t>
            </a:r>
          </a:p>
        </p:txBody>
      </p:sp>
      <p:pic>
        <p:nvPicPr>
          <p:cNvPr id="3" name="Picture 2">
            <a:extLst>
              <a:ext uri="{FF2B5EF4-FFF2-40B4-BE49-F238E27FC236}">
                <a16:creationId xmlns:a16="http://schemas.microsoft.com/office/drawing/2014/main" id="{FED7435C-732F-28C6-A281-3B1FA8A6A5A3}"/>
              </a:ext>
              <a:ext uri="{C183D7F6-B498-43B3-948B-1728B52AA6E4}">
                <adec:decorative xmlns:adec="http://schemas.microsoft.com/office/drawing/2017/decorative" val="1"/>
              </a:ext>
            </a:extLst>
          </p:cNvPr>
          <p:cNvPicPr>
            <a:picLocks noChangeAspect="1"/>
          </p:cNvPicPr>
          <p:nvPr/>
        </p:nvPicPr>
        <p:blipFill rotWithShape="1">
          <a:blip r:embed="rId3" cstate="screen">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589069" y="1448904"/>
            <a:ext cx="11013862" cy="4882759"/>
          </a:xfrm>
          <a:prstGeom prst="roundRect">
            <a:avLst>
              <a:gd name="adj" fmla="val 2585"/>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5" name="Text Placeholder 33">
            <a:extLst>
              <a:ext uri="{FF2B5EF4-FFF2-40B4-BE49-F238E27FC236}">
                <a16:creationId xmlns:a16="http://schemas.microsoft.com/office/drawing/2014/main" id="{1B9D6020-AF30-E9F8-17B0-AD87458D0E88}"/>
              </a:ext>
            </a:extLst>
          </p:cNvPr>
          <p:cNvSpPr txBox="1">
            <a:spLocks/>
          </p:cNvSpPr>
          <p:nvPr/>
        </p:nvSpPr>
        <p:spPr>
          <a:xfrm>
            <a:off x="862106" y="3389989"/>
            <a:ext cx="5043946" cy="482633"/>
          </a:xfrm>
          <a:prstGeom prst="rect">
            <a:avLst/>
          </a:prstGeom>
        </p:spPr>
        <p:txBody>
          <a:bodyPr wrap="square" lIns="0" tIns="45720" rIns="91440" bIns="4572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597"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Closing a deal often requires bringing many elements together from </a:t>
            </a:r>
            <a:b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 entire team to ensure that both the customer and seller are satisfied.</a:t>
            </a:r>
          </a:p>
        </p:txBody>
      </p:sp>
      <p:cxnSp>
        <p:nvCxnSpPr>
          <p:cNvPr id="28" name="Straight Connector 27">
            <a:extLst>
              <a:ext uri="{FF2B5EF4-FFF2-40B4-BE49-F238E27FC236}">
                <a16:creationId xmlns:a16="http://schemas.microsoft.com/office/drawing/2014/main" id="{51B84402-A636-A285-4E06-1EFCA8FA31FB}"/>
              </a:ext>
              <a:ext uri="{C183D7F6-B498-43B3-948B-1728B52AA6E4}">
                <adec:decorative xmlns:adec="http://schemas.microsoft.com/office/drawing/2017/decorative" val="1"/>
              </a:ext>
            </a:extLst>
          </p:cNvPr>
          <p:cNvCxnSpPr>
            <a:cxnSpLocks/>
          </p:cNvCxnSpPr>
          <p:nvPr/>
        </p:nvCxnSpPr>
        <p:spPr>
          <a:xfrm>
            <a:off x="862105" y="4017177"/>
            <a:ext cx="6757416"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reeform: Shape 32">
            <a:extLst>
              <a:ext uri="{FF2B5EF4-FFF2-40B4-BE49-F238E27FC236}">
                <a16:creationId xmlns:a16="http://schemas.microsoft.com/office/drawing/2014/main" id="{31922DE7-1793-6984-01E6-8C850F09BD37}"/>
              </a:ext>
              <a:ext uri="{C183D7F6-B498-43B3-948B-1728B52AA6E4}">
                <adec:decorative xmlns:adec="http://schemas.microsoft.com/office/drawing/2017/decorative" val="1"/>
              </a:ext>
            </a:extLst>
          </p:cNvPr>
          <p:cNvSpPr>
            <a:spLocks/>
          </p:cNvSpPr>
          <p:nvPr/>
        </p:nvSpPr>
        <p:spPr bwMode="auto">
          <a:xfrm>
            <a:off x="7697337" y="1596603"/>
            <a:ext cx="3727901" cy="2274542"/>
          </a:xfrm>
          <a:prstGeom prst="roundRect">
            <a:avLst>
              <a:gd name="adj" fmla="val 4762"/>
            </a:avLst>
          </a:prstGeom>
          <a:solidFill>
            <a:schemeClr val="bg1">
              <a:alpha val="70000"/>
            </a:schemeClr>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8" name="Rectangle: Rounded Corners 26">
            <a:extLst>
              <a:ext uri="{FF2B5EF4-FFF2-40B4-BE49-F238E27FC236}">
                <a16:creationId xmlns:a16="http://schemas.microsoft.com/office/drawing/2014/main" id="{D1253126-8205-D179-7879-B34F7D90496A}"/>
              </a:ext>
            </a:extLst>
          </p:cNvPr>
          <p:cNvSpPr/>
          <p:nvPr/>
        </p:nvSpPr>
        <p:spPr bwMode="auto">
          <a:xfrm>
            <a:off x="8438481" y="1781312"/>
            <a:ext cx="1258802" cy="365760"/>
          </a:xfrm>
          <a:prstGeom prst="roundRect">
            <a:avLst>
              <a:gd name="adj" fmla="val 19935"/>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0000">
                      <a:srgbClr val="8661C5"/>
                    </a:gs>
                    <a:gs pos="0">
                      <a:srgbClr val="0078D4"/>
                    </a:gs>
                    <a:gs pos="100000">
                      <a:srgbClr val="C73ECC"/>
                    </a:gs>
                  </a:gsLst>
                  <a:lin ang="2700000" scaled="1"/>
                </a:gradFill>
                <a:effectLst/>
                <a:uLnTx/>
                <a:uFillTx/>
                <a:latin typeface="Segoe UI Semibold"/>
                <a:ea typeface="+mn-ea"/>
                <a:cs typeface="+mn-cs"/>
              </a:rPr>
              <a:t>Roles</a:t>
            </a:r>
          </a:p>
        </p:txBody>
      </p:sp>
      <p:sp>
        <p:nvSpPr>
          <p:cNvPr id="9" name="Text Placeholder 5">
            <a:extLst>
              <a:ext uri="{FF2B5EF4-FFF2-40B4-BE49-F238E27FC236}">
                <a16:creationId xmlns:a16="http://schemas.microsoft.com/office/drawing/2014/main" id="{02C57E77-7FF3-6C1B-0126-9CE7D317F8DA}"/>
              </a:ext>
            </a:extLst>
          </p:cNvPr>
          <p:cNvSpPr txBox="1">
            <a:spLocks/>
          </p:cNvSpPr>
          <p:nvPr/>
        </p:nvSpPr>
        <p:spPr>
          <a:xfrm>
            <a:off x="7980024" y="2502661"/>
            <a:ext cx="3271071" cy="18716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110000"/>
              </a:lnSpc>
              <a:spcBef>
                <a:spcPts val="3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Improving close rates can require input from: </a:t>
            </a:r>
          </a:p>
        </p:txBody>
      </p:sp>
      <p:sp>
        <p:nvSpPr>
          <p:cNvPr id="10" name="Freeform: Shape 2">
            <a:extLst>
              <a:ext uri="{FF2B5EF4-FFF2-40B4-BE49-F238E27FC236}">
                <a16:creationId xmlns:a16="http://schemas.microsoft.com/office/drawing/2014/main" id="{A157A653-FB0B-716C-9568-59F46B9E1C43}"/>
              </a:ext>
              <a:ext uri="{C183D7F6-B498-43B3-948B-1728B52AA6E4}">
                <adec:decorative xmlns:adec="http://schemas.microsoft.com/office/drawing/2017/decorative" val="1"/>
              </a:ext>
            </a:extLst>
          </p:cNvPr>
          <p:cNvSpPr/>
          <p:nvPr/>
        </p:nvSpPr>
        <p:spPr>
          <a:xfrm>
            <a:off x="7930135" y="1803503"/>
            <a:ext cx="321377" cy="321377"/>
          </a:xfrm>
          <a:custGeom>
            <a:avLst/>
            <a:gdLst>
              <a:gd name="connsiteX0" fmla="*/ 68580 w 266700"/>
              <a:gd name="connsiteY0" fmla="*/ 137160 h 266700"/>
              <a:gd name="connsiteX1" fmla="*/ 64770 w 266700"/>
              <a:gd name="connsiteY1" fmla="*/ 140970 h 266700"/>
              <a:gd name="connsiteX2" fmla="*/ 64770 w 266700"/>
              <a:gd name="connsiteY2" fmla="*/ 148590 h 266700"/>
              <a:gd name="connsiteX3" fmla="*/ 66736 w 266700"/>
              <a:gd name="connsiteY3" fmla="*/ 154869 h 266700"/>
              <a:gd name="connsiteX4" fmla="*/ 68047 w 266700"/>
              <a:gd name="connsiteY4" fmla="*/ 156698 h 266700"/>
              <a:gd name="connsiteX5" fmla="*/ 77572 w 266700"/>
              <a:gd name="connsiteY5" fmla="*/ 164851 h 266700"/>
              <a:gd name="connsiteX6" fmla="*/ 114300 w 266700"/>
              <a:gd name="connsiteY6" fmla="*/ 171450 h 266700"/>
              <a:gd name="connsiteX7" fmla="*/ 153741 w 266700"/>
              <a:gd name="connsiteY7" fmla="*/ 164943 h 266700"/>
              <a:gd name="connsiteX8" fmla="*/ 161407 w 266700"/>
              <a:gd name="connsiteY8" fmla="*/ 157079 h 266700"/>
              <a:gd name="connsiteX9" fmla="*/ 162276 w 266700"/>
              <a:gd name="connsiteY9" fmla="*/ 155448 h 266700"/>
              <a:gd name="connsiteX10" fmla="*/ 163830 w 266700"/>
              <a:gd name="connsiteY10" fmla="*/ 148590 h 266700"/>
              <a:gd name="connsiteX11" fmla="*/ 163830 w 266700"/>
              <a:gd name="connsiteY11" fmla="*/ 140970 h 266700"/>
              <a:gd name="connsiteX12" fmla="*/ 160020 w 266700"/>
              <a:gd name="connsiteY12" fmla="*/ 137160 h 266700"/>
              <a:gd name="connsiteX13" fmla="*/ 68580 w 266700"/>
              <a:gd name="connsiteY13" fmla="*/ 114300 h 266700"/>
              <a:gd name="connsiteX14" fmla="*/ 160020 w 266700"/>
              <a:gd name="connsiteY14" fmla="*/ 114300 h 266700"/>
              <a:gd name="connsiteX15" fmla="*/ 186690 w 266700"/>
              <a:gd name="connsiteY15" fmla="*/ 140970 h 266700"/>
              <a:gd name="connsiteX16" fmla="*/ 186690 w 266700"/>
              <a:gd name="connsiteY16" fmla="*/ 148590 h 266700"/>
              <a:gd name="connsiteX17" fmla="*/ 168707 w 266700"/>
              <a:gd name="connsiteY17" fmla="*/ 182042 h 266700"/>
              <a:gd name="connsiteX18" fmla="*/ 114300 w 266700"/>
              <a:gd name="connsiteY18" fmla="*/ 194310 h 266700"/>
              <a:gd name="connsiteX19" fmla="*/ 62880 w 266700"/>
              <a:gd name="connsiteY19" fmla="*/ 182118 h 266700"/>
              <a:gd name="connsiteX20" fmla="*/ 41910 w 266700"/>
              <a:gd name="connsiteY20" fmla="*/ 148590 h 266700"/>
              <a:gd name="connsiteX21" fmla="*/ 41910 w 266700"/>
              <a:gd name="connsiteY21" fmla="*/ 140970 h 266700"/>
              <a:gd name="connsiteX22" fmla="*/ 68580 w 266700"/>
              <a:gd name="connsiteY22" fmla="*/ 114300 h 266700"/>
              <a:gd name="connsiteX23" fmla="*/ 114300 w 266700"/>
              <a:gd name="connsiteY23" fmla="*/ 53340 h 266700"/>
              <a:gd name="connsiteX24" fmla="*/ 99060 w 266700"/>
              <a:gd name="connsiteY24" fmla="*/ 68580 h 266700"/>
              <a:gd name="connsiteX25" fmla="*/ 114300 w 266700"/>
              <a:gd name="connsiteY25" fmla="*/ 83820 h 266700"/>
              <a:gd name="connsiteX26" fmla="*/ 129540 w 266700"/>
              <a:gd name="connsiteY26" fmla="*/ 68580 h 266700"/>
              <a:gd name="connsiteX27" fmla="*/ 114300 w 266700"/>
              <a:gd name="connsiteY27" fmla="*/ 53340 h 266700"/>
              <a:gd name="connsiteX28" fmla="*/ 243840 w 266700"/>
              <a:gd name="connsiteY28" fmla="*/ 45872 h 266700"/>
              <a:gd name="connsiteX29" fmla="*/ 266700 w 266700"/>
              <a:gd name="connsiteY29" fmla="*/ 87630 h 266700"/>
              <a:gd name="connsiteX30" fmla="*/ 266700 w 266700"/>
              <a:gd name="connsiteY30" fmla="*/ 186690 h 266700"/>
              <a:gd name="connsiteX31" fmla="*/ 186690 w 266700"/>
              <a:gd name="connsiteY31" fmla="*/ 266700 h 266700"/>
              <a:gd name="connsiteX32" fmla="*/ 87630 w 266700"/>
              <a:gd name="connsiteY32" fmla="*/ 266700 h 266700"/>
              <a:gd name="connsiteX33" fmla="*/ 45872 w 266700"/>
              <a:gd name="connsiteY33" fmla="*/ 243840 h 266700"/>
              <a:gd name="connsiteX34" fmla="*/ 186690 w 266700"/>
              <a:gd name="connsiteY34" fmla="*/ 243840 h 266700"/>
              <a:gd name="connsiteX35" fmla="*/ 243840 w 266700"/>
              <a:gd name="connsiteY35" fmla="*/ 186690 h 266700"/>
              <a:gd name="connsiteX36" fmla="*/ 114300 w 266700"/>
              <a:gd name="connsiteY36" fmla="*/ 30480 h 266700"/>
              <a:gd name="connsiteX37" fmla="*/ 152400 w 266700"/>
              <a:gd name="connsiteY37" fmla="*/ 68580 h 266700"/>
              <a:gd name="connsiteX38" fmla="*/ 114300 w 266700"/>
              <a:gd name="connsiteY38" fmla="*/ 106680 h 266700"/>
              <a:gd name="connsiteX39" fmla="*/ 76200 w 266700"/>
              <a:gd name="connsiteY39" fmla="*/ 68580 h 266700"/>
              <a:gd name="connsiteX40" fmla="*/ 114300 w 266700"/>
              <a:gd name="connsiteY40" fmla="*/ 30480 h 266700"/>
              <a:gd name="connsiteX41" fmla="*/ 49530 w 266700"/>
              <a:gd name="connsiteY41" fmla="*/ 22860 h 266700"/>
              <a:gd name="connsiteX42" fmla="*/ 22860 w 266700"/>
              <a:gd name="connsiteY42" fmla="*/ 49530 h 266700"/>
              <a:gd name="connsiteX43" fmla="*/ 22860 w 266700"/>
              <a:gd name="connsiteY43" fmla="*/ 179070 h 266700"/>
              <a:gd name="connsiteX44" fmla="*/ 49530 w 266700"/>
              <a:gd name="connsiteY44" fmla="*/ 205740 h 266700"/>
              <a:gd name="connsiteX45" fmla="*/ 179070 w 266700"/>
              <a:gd name="connsiteY45" fmla="*/ 205740 h 266700"/>
              <a:gd name="connsiteX46" fmla="*/ 205740 w 266700"/>
              <a:gd name="connsiteY46" fmla="*/ 179070 h 266700"/>
              <a:gd name="connsiteX47" fmla="*/ 205740 w 266700"/>
              <a:gd name="connsiteY47" fmla="*/ 49530 h 266700"/>
              <a:gd name="connsiteX48" fmla="*/ 179070 w 266700"/>
              <a:gd name="connsiteY48" fmla="*/ 22860 h 266700"/>
              <a:gd name="connsiteX49" fmla="*/ 49530 w 266700"/>
              <a:gd name="connsiteY49" fmla="*/ 0 h 266700"/>
              <a:gd name="connsiteX50" fmla="*/ 179070 w 266700"/>
              <a:gd name="connsiteY50" fmla="*/ 0 h 266700"/>
              <a:gd name="connsiteX51" fmla="*/ 228600 w 266700"/>
              <a:gd name="connsiteY51" fmla="*/ 49530 h 266700"/>
              <a:gd name="connsiteX52" fmla="*/ 228600 w 266700"/>
              <a:gd name="connsiteY52" fmla="*/ 179070 h 266700"/>
              <a:gd name="connsiteX53" fmla="*/ 179070 w 266700"/>
              <a:gd name="connsiteY53" fmla="*/ 228600 h 266700"/>
              <a:gd name="connsiteX54" fmla="*/ 49530 w 266700"/>
              <a:gd name="connsiteY54" fmla="*/ 228600 h 266700"/>
              <a:gd name="connsiteX55" fmla="*/ 0 w 266700"/>
              <a:gd name="connsiteY55" fmla="*/ 179070 h 266700"/>
              <a:gd name="connsiteX56" fmla="*/ 0 w 266700"/>
              <a:gd name="connsiteY56" fmla="*/ 49530 h 266700"/>
              <a:gd name="connsiteX57" fmla="*/ 49530 w 266700"/>
              <a:gd name="connsiteY57"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6700" h="266700">
                <a:moveTo>
                  <a:pt x="68580" y="137160"/>
                </a:moveTo>
                <a:cubicBezTo>
                  <a:pt x="66476" y="137160"/>
                  <a:pt x="64770" y="138865"/>
                  <a:pt x="64770" y="140970"/>
                </a:cubicBezTo>
                <a:lnTo>
                  <a:pt x="64770" y="148590"/>
                </a:lnTo>
                <a:cubicBezTo>
                  <a:pt x="64770" y="152278"/>
                  <a:pt x="65471" y="153192"/>
                  <a:pt x="66736" y="154869"/>
                </a:cubicBezTo>
                <a:cubicBezTo>
                  <a:pt x="67195" y="155462"/>
                  <a:pt x="67633" y="156071"/>
                  <a:pt x="68047" y="156698"/>
                </a:cubicBezTo>
                <a:cubicBezTo>
                  <a:pt x="70460" y="160195"/>
                  <a:pt x="73743" y="163006"/>
                  <a:pt x="77572" y="164851"/>
                </a:cubicBezTo>
                <a:cubicBezTo>
                  <a:pt x="86167" y="169316"/>
                  <a:pt x="98770" y="171450"/>
                  <a:pt x="114300" y="171450"/>
                </a:cubicBezTo>
                <a:cubicBezTo>
                  <a:pt x="133792" y="171450"/>
                  <a:pt x="146228" y="169271"/>
                  <a:pt x="153741" y="164943"/>
                </a:cubicBezTo>
                <a:cubicBezTo>
                  <a:pt x="157031" y="163155"/>
                  <a:pt x="159705" y="160413"/>
                  <a:pt x="161407" y="157079"/>
                </a:cubicBezTo>
                <a:cubicBezTo>
                  <a:pt x="161727" y="156439"/>
                  <a:pt x="162016" y="155905"/>
                  <a:pt x="162276" y="155448"/>
                </a:cubicBezTo>
                <a:cubicBezTo>
                  <a:pt x="163297" y="153604"/>
                  <a:pt x="163830" y="152644"/>
                  <a:pt x="163830" y="148590"/>
                </a:cubicBezTo>
                <a:lnTo>
                  <a:pt x="163830" y="140970"/>
                </a:lnTo>
                <a:cubicBezTo>
                  <a:pt x="163830" y="138865"/>
                  <a:pt x="162125" y="137160"/>
                  <a:pt x="160020" y="137160"/>
                </a:cubicBezTo>
                <a:close/>
                <a:moveTo>
                  <a:pt x="68580" y="114300"/>
                </a:moveTo>
                <a:lnTo>
                  <a:pt x="160020" y="114300"/>
                </a:lnTo>
                <a:cubicBezTo>
                  <a:pt x="174749" y="114300"/>
                  <a:pt x="186690" y="126241"/>
                  <a:pt x="186690" y="140970"/>
                </a:cubicBezTo>
                <a:lnTo>
                  <a:pt x="186690" y="148590"/>
                </a:lnTo>
                <a:cubicBezTo>
                  <a:pt x="186690" y="164607"/>
                  <a:pt x="181082" y="173523"/>
                  <a:pt x="168707" y="182042"/>
                </a:cubicBezTo>
                <a:cubicBezTo>
                  <a:pt x="156591" y="190378"/>
                  <a:pt x="138516" y="194310"/>
                  <a:pt x="114300" y="194310"/>
                </a:cubicBezTo>
                <a:cubicBezTo>
                  <a:pt x="93772" y="194310"/>
                  <a:pt x="75834" y="190317"/>
                  <a:pt x="62880" y="182118"/>
                </a:cubicBezTo>
                <a:cubicBezTo>
                  <a:pt x="49759" y="173812"/>
                  <a:pt x="41910" y="165034"/>
                  <a:pt x="41910" y="148590"/>
                </a:cubicBezTo>
                <a:lnTo>
                  <a:pt x="41910" y="140970"/>
                </a:lnTo>
                <a:cubicBezTo>
                  <a:pt x="41910" y="126241"/>
                  <a:pt x="53851" y="114300"/>
                  <a:pt x="68580" y="114300"/>
                </a:cubicBezTo>
                <a:close/>
                <a:moveTo>
                  <a:pt x="114300" y="53340"/>
                </a:moveTo>
                <a:cubicBezTo>
                  <a:pt x="105883" y="53340"/>
                  <a:pt x="99060" y="60163"/>
                  <a:pt x="99060" y="68580"/>
                </a:cubicBezTo>
                <a:cubicBezTo>
                  <a:pt x="99060" y="76997"/>
                  <a:pt x="105883" y="83820"/>
                  <a:pt x="114300" y="83820"/>
                </a:cubicBezTo>
                <a:cubicBezTo>
                  <a:pt x="122717" y="83820"/>
                  <a:pt x="129540" y="76997"/>
                  <a:pt x="129540" y="68580"/>
                </a:cubicBezTo>
                <a:cubicBezTo>
                  <a:pt x="129540" y="60163"/>
                  <a:pt x="122717" y="53340"/>
                  <a:pt x="114300" y="53340"/>
                </a:cubicBezTo>
                <a:close/>
                <a:moveTo>
                  <a:pt x="243840" y="45872"/>
                </a:moveTo>
                <a:cubicBezTo>
                  <a:pt x="258094" y="54971"/>
                  <a:pt x="266715" y="70719"/>
                  <a:pt x="266700" y="87630"/>
                </a:cubicBezTo>
                <a:lnTo>
                  <a:pt x="266700" y="186690"/>
                </a:lnTo>
                <a:cubicBezTo>
                  <a:pt x="266700" y="230886"/>
                  <a:pt x="230886" y="266700"/>
                  <a:pt x="186690" y="266700"/>
                </a:cubicBezTo>
                <a:lnTo>
                  <a:pt x="87630" y="266700"/>
                </a:lnTo>
                <a:cubicBezTo>
                  <a:pt x="70719" y="266712"/>
                  <a:pt x="54973" y="258092"/>
                  <a:pt x="45872" y="243840"/>
                </a:cubicBezTo>
                <a:lnTo>
                  <a:pt x="186690" y="243840"/>
                </a:lnTo>
                <a:cubicBezTo>
                  <a:pt x="218253" y="243840"/>
                  <a:pt x="243840" y="218253"/>
                  <a:pt x="243840" y="186690"/>
                </a:cubicBezTo>
                <a:close/>
                <a:moveTo>
                  <a:pt x="114300" y="30480"/>
                </a:moveTo>
                <a:cubicBezTo>
                  <a:pt x="135342" y="30480"/>
                  <a:pt x="152400" y="47538"/>
                  <a:pt x="152400" y="68580"/>
                </a:cubicBezTo>
                <a:cubicBezTo>
                  <a:pt x="152400" y="89622"/>
                  <a:pt x="135342" y="106680"/>
                  <a:pt x="114300" y="106680"/>
                </a:cubicBezTo>
                <a:cubicBezTo>
                  <a:pt x="93258" y="106680"/>
                  <a:pt x="76200" y="89622"/>
                  <a:pt x="76200" y="68580"/>
                </a:cubicBezTo>
                <a:cubicBezTo>
                  <a:pt x="76200" y="47538"/>
                  <a:pt x="93258" y="30480"/>
                  <a:pt x="114300" y="30480"/>
                </a:cubicBezTo>
                <a:close/>
                <a:moveTo>
                  <a:pt x="49530" y="22860"/>
                </a:moveTo>
                <a:cubicBezTo>
                  <a:pt x="34801" y="22860"/>
                  <a:pt x="22860" y="34801"/>
                  <a:pt x="22860" y="49530"/>
                </a:cubicBezTo>
                <a:lnTo>
                  <a:pt x="22860" y="179070"/>
                </a:lnTo>
                <a:cubicBezTo>
                  <a:pt x="22860" y="193792"/>
                  <a:pt x="34808" y="205740"/>
                  <a:pt x="49530" y="205740"/>
                </a:cubicBezTo>
                <a:lnTo>
                  <a:pt x="179070" y="205740"/>
                </a:lnTo>
                <a:cubicBezTo>
                  <a:pt x="193799" y="205740"/>
                  <a:pt x="205740" y="193799"/>
                  <a:pt x="205740" y="179070"/>
                </a:cubicBezTo>
                <a:lnTo>
                  <a:pt x="205740" y="49530"/>
                </a:lnTo>
                <a:cubicBezTo>
                  <a:pt x="205740" y="34801"/>
                  <a:pt x="193799" y="22860"/>
                  <a:pt x="179070" y="22860"/>
                </a:cubicBezTo>
                <a:close/>
                <a:moveTo>
                  <a:pt x="49530" y="0"/>
                </a:moveTo>
                <a:lnTo>
                  <a:pt x="179070" y="0"/>
                </a:lnTo>
                <a:cubicBezTo>
                  <a:pt x="206424" y="0"/>
                  <a:pt x="228600" y="22175"/>
                  <a:pt x="228600" y="49530"/>
                </a:cubicBezTo>
                <a:lnTo>
                  <a:pt x="228600" y="179070"/>
                </a:lnTo>
                <a:cubicBezTo>
                  <a:pt x="228600" y="206424"/>
                  <a:pt x="206424" y="228600"/>
                  <a:pt x="179070" y="228600"/>
                </a:cubicBezTo>
                <a:lnTo>
                  <a:pt x="49530" y="228600"/>
                </a:lnTo>
                <a:cubicBezTo>
                  <a:pt x="22175" y="228600"/>
                  <a:pt x="0" y="206424"/>
                  <a:pt x="0" y="179070"/>
                </a:cubicBezTo>
                <a:lnTo>
                  <a:pt x="0" y="49530"/>
                </a:lnTo>
                <a:cubicBezTo>
                  <a:pt x="0" y="22175"/>
                  <a:pt x="22175" y="0"/>
                  <a:pt x="49530" y="0"/>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01600" dir="2700000" algn="tl" rotWithShape="0">
              <a:srgbClr val="454142">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30" name="Freeform: Shape 32">
            <a:extLst>
              <a:ext uri="{FF2B5EF4-FFF2-40B4-BE49-F238E27FC236}">
                <a16:creationId xmlns:a16="http://schemas.microsoft.com/office/drawing/2014/main" id="{DB057A49-CBAF-BC14-1094-C71B675EFB04}"/>
              </a:ext>
              <a:ext uri="{C183D7F6-B498-43B3-948B-1728B52AA6E4}">
                <adec:decorative xmlns:adec="http://schemas.microsoft.com/office/drawing/2017/decorative" val="1"/>
              </a:ext>
            </a:extLst>
          </p:cNvPr>
          <p:cNvSpPr>
            <a:spLocks/>
          </p:cNvSpPr>
          <p:nvPr/>
        </p:nvSpPr>
        <p:spPr bwMode="auto">
          <a:xfrm>
            <a:off x="7697337" y="4184833"/>
            <a:ext cx="3727901" cy="1975335"/>
          </a:xfrm>
          <a:prstGeom prst="roundRect">
            <a:avLst>
              <a:gd name="adj" fmla="val 4762"/>
            </a:avLst>
          </a:prstGeom>
          <a:solidFill>
            <a:schemeClr val="bg1">
              <a:alpha val="70000"/>
            </a:schemeClr>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1" name="Text Placeholder 5">
            <a:extLst>
              <a:ext uri="{FF2B5EF4-FFF2-40B4-BE49-F238E27FC236}">
                <a16:creationId xmlns:a16="http://schemas.microsoft.com/office/drawing/2014/main" id="{382100B4-F48F-AAB9-CF62-2BA0D918036D}"/>
              </a:ext>
            </a:extLst>
          </p:cNvPr>
          <p:cNvSpPr txBox="1">
            <a:spLocks/>
          </p:cNvSpPr>
          <p:nvPr/>
        </p:nvSpPr>
        <p:spPr>
          <a:xfrm>
            <a:off x="7980026" y="5145424"/>
            <a:ext cx="3186884" cy="70788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for Microsoft 365</a:t>
            </a:r>
          </a:p>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in Dynamics 365 Sales</a:t>
            </a:r>
          </a:p>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for Sales</a:t>
            </a:r>
          </a:p>
        </p:txBody>
      </p:sp>
      <p:sp>
        <p:nvSpPr>
          <p:cNvPr id="31" name="Rectangle: Rounded Corners 26">
            <a:extLst>
              <a:ext uri="{FF2B5EF4-FFF2-40B4-BE49-F238E27FC236}">
                <a16:creationId xmlns:a16="http://schemas.microsoft.com/office/drawing/2014/main" id="{141CFC38-7A95-9B39-1123-CED249505C53}"/>
              </a:ext>
            </a:extLst>
          </p:cNvPr>
          <p:cNvSpPr/>
          <p:nvPr/>
        </p:nvSpPr>
        <p:spPr bwMode="auto">
          <a:xfrm>
            <a:off x="8438481" y="4397482"/>
            <a:ext cx="2940928" cy="365760"/>
          </a:xfrm>
          <a:prstGeom prst="roundRect">
            <a:avLst>
              <a:gd name="adj" fmla="val 19935"/>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0000">
                      <a:srgbClr val="8661C5"/>
                    </a:gs>
                    <a:gs pos="0">
                      <a:srgbClr val="0078D4"/>
                    </a:gs>
                    <a:gs pos="100000">
                      <a:srgbClr val="C73ECC"/>
                    </a:gs>
                  </a:gsLst>
                  <a:lin ang="2700000" scaled="1"/>
                </a:gradFill>
                <a:effectLst/>
                <a:uLnTx/>
                <a:uFillTx/>
                <a:latin typeface="Segoe UI Semibold"/>
                <a:ea typeface="+mn-ea"/>
                <a:cs typeface="+mn-cs"/>
              </a:rPr>
              <a:t>Microsoft AI solutions</a:t>
            </a:r>
          </a:p>
        </p:txBody>
      </p:sp>
      <p:sp>
        <p:nvSpPr>
          <p:cNvPr id="34" name="Graphic 32">
            <a:extLst>
              <a:ext uri="{FF2B5EF4-FFF2-40B4-BE49-F238E27FC236}">
                <a16:creationId xmlns:a16="http://schemas.microsoft.com/office/drawing/2014/main" id="{5F00FDD4-AD2C-14BC-0878-8728C10A43A2}"/>
              </a:ext>
              <a:ext uri="{C183D7F6-B498-43B3-948B-1728B52AA6E4}">
                <adec:decorative xmlns:adec="http://schemas.microsoft.com/office/drawing/2017/decorative" val="1"/>
              </a:ext>
            </a:extLst>
          </p:cNvPr>
          <p:cNvSpPr/>
          <p:nvPr/>
        </p:nvSpPr>
        <p:spPr>
          <a:xfrm>
            <a:off x="7920860" y="4371548"/>
            <a:ext cx="339928" cy="339845"/>
          </a:xfrm>
          <a:custGeom>
            <a:avLst/>
            <a:gdLst>
              <a:gd name="connsiteX0" fmla="*/ 128988 w 409676"/>
              <a:gd name="connsiteY0" fmla="*/ 289825 h 409576"/>
              <a:gd name="connsiteX1" fmla="*/ 148010 w 409676"/>
              <a:gd name="connsiteY1" fmla="*/ 295832 h 409576"/>
              <a:gd name="connsiteX2" fmla="*/ 148010 w 409676"/>
              <a:gd name="connsiteY2" fmla="*/ 295741 h 409576"/>
              <a:gd name="connsiteX3" fmla="*/ 178205 w 409676"/>
              <a:gd name="connsiteY3" fmla="*/ 275900 h 409576"/>
              <a:gd name="connsiteX4" fmla="*/ 192153 w 409676"/>
              <a:gd name="connsiteY4" fmla="*/ 233486 h 409576"/>
              <a:gd name="connsiteX5" fmla="*/ 233497 w 409676"/>
              <a:gd name="connsiteY5" fmla="*/ 192255 h 409576"/>
              <a:gd name="connsiteX6" fmla="*/ 273954 w 409676"/>
              <a:gd name="connsiteY6" fmla="*/ 179104 h 409576"/>
              <a:gd name="connsiteX7" fmla="*/ 294049 w 409676"/>
              <a:gd name="connsiteY7" fmla="*/ 137242 h 409576"/>
              <a:gd name="connsiteX8" fmla="*/ 272771 w 409676"/>
              <a:gd name="connsiteY8" fmla="*/ 116757 h 409576"/>
              <a:gd name="connsiteX9" fmla="*/ 232838 w 409676"/>
              <a:gd name="connsiteY9" fmla="*/ 103787 h 409576"/>
              <a:gd name="connsiteX10" fmla="*/ 191380 w 409676"/>
              <a:gd name="connsiteY10" fmla="*/ 62306 h 409576"/>
              <a:gd name="connsiteX11" fmla="*/ 178228 w 409676"/>
              <a:gd name="connsiteY11" fmla="*/ 21872 h 409576"/>
              <a:gd name="connsiteX12" fmla="*/ 136193 w 409676"/>
              <a:gd name="connsiteY12" fmla="*/ 1916 h 409576"/>
              <a:gd name="connsiteX13" fmla="*/ 116063 w 409676"/>
              <a:gd name="connsiteY13" fmla="*/ 22373 h 409576"/>
              <a:gd name="connsiteX14" fmla="*/ 102798 w 409676"/>
              <a:gd name="connsiteY14" fmla="*/ 63148 h 409576"/>
              <a:gd name="connsiteX15" fmla="*/ 62523 w 409676"/>
              <a:gd name="connsiteY15" fmla="*/ 103787 h 409576"/>
              <a:gd name="connsiteX16" fmla="*/ 22089 w 409676"/>
              <a:gd name="connsiteY16" fmla="*/ 116780 h 409576"/>
              <a:gd name="connsiteX17" fmla="*/ 1827 w 409676"/>
              <a:gd name="connsiteY17" fmla="*/ 158597 h 409576"/>
              <a:gd name="connsiteX18" fmla="*/ 22475 w 409676"/>
              <a:gd name="connsiteY18" fmla="*/ 178990 h 409576"/>
              <a:gd name="connsiteX19" fmla="*/ 62386 w 409676"/>
              <a:gd name="connsiteY19" fmla="*/ 191937 h 409576"/>
              <a:gd name="connsiteX20" fmla="*/ 103844 w 409676"/>
              <a:gd name="connsiteY20" fmla="*/ 233486 h 409576"/>
              <a:gd name="connsiteX21" fmla="*/ 116996 w 409676"/>
              <a:gd name="connsiteY21" fmla="*/ 273875 h 409576"/>
              <a:gd name="connsiteX22" fmla="*/ 128988 w 409676"/>
              <a:gd name="connsiteY22" fmla="*/ 289803 h 409576"/>
              <a:gd name="connsiteX23" fmla="*/ 120478 w 409676"/>
              <a:gd name="connsiteY23" fmla="*/ 193120 h 409576"/>
              <a:gd name="connsiteX24" fmla="*/ 112218 w 409676"/>
              <a:gd name="connsiteY24" fmla="*/ 183723 h 409576"/>
              <a:gd name="connsiteX25" fmla="*/ 112286 w 409676"/>
              <a:gd name="connsiteY25" fmla="*/ 183723 h 409576"/>
              <a:gd name="connsiteX26" fmla="*/ 73149 w 409676"/>
              <a:gd name="connsiteY26" fmla="*/ 159535 h 409576"/>
              <a:gd name="connsiteX27" fmla="*/ 36742 w 409676"/>
              <a:gd name="connsiteY27" fmla="*/ 147976 h 409576"/>
              <a:gd name="connsiteX28" fmla="*/ 73399 w 409676"/>
              <a:gd name="connsiteY28" fmla="*/ 136053 h 409576"/>
              <a:gd name="connsiteX29" fmla="*/ 111854 w 409676"/>
              <a:gd name="connsiteY29" fmla="*/ 111819 h 409576"/>
              <a:gd name="connsiteX30" fmla="*/ 135541 w 409676"/>
              <a:gd name="connsiteY30" fmla="*/ 72955 h 409576"/>
              <a:gd name="connsiteX31" fmla="*/ 147259 w 409676"/>
              <a:gd name="connsiteY31" fmla="*/ 36958 h 409576"/>
              <a:gd name="connsiteX32" fmla="*/ 159000 w 409676"/>
              <a:gd name="connsiteY32" fmla="*/ 73069 h 409576"/>
              <a:gd name="connsiteX33" fmla="*/ 222280 w 409676"/>
              <a:gd name="connsiteY33" fmla="*/ 136166 h 409576"/>
              <a:gd name="connsiteX34" fmla="*/ 259141 w 409676"/>
              <a:gd name="connsiteY34" fmla="*/ 148044 h 409576"/>
              <a:gd name="connsiteX35" fmla="*/ 222962 w 409676"/>
              <a:gd name="connsiteY35" fmla="*/ 159762 h 409576"/>
              <a:gd name="connsiteX36" fmla="*/ 159842 w 409676"/>
              <a:gd name="connsiteY36" fmla="*/ 222905 h 409576"/>
              <a:gd name="connsiteX37" fmla="*/ 148124 w 409676"/>
              <a:gd name="connsiteY37" fmla="*/ 258902 h 409576"/>
              <a:gd name="connsiteX38" fmla="*/ 136405 w 409676"/>
              <a:gd name="connsiteY38" fmla="*/ 222837 h 409576"/>
              <a:gd name="connsiteX39" fmla="*/ 120478 w 409676"/>
              <a:gd name="connsiteY39" fmla="*/ 193120 h 409576"/>
              <a:gd name="connsiteX40" fmla="*/ 303444 w 409676"/>
              <a:gd name="connsiteY40" fmla="*/ 404666 h 409576"/>
              <a:gd name="connsiteX41" fmla="*/ 294115 w 409676"/>
              <a:gd name="connsiteY41" fmla="*/ 392174 h 409576"/>
              <a:gd name="connsiteX42" fmla="*/ 286651 w 409676"/>
              <a:gd name="connsiteY42" fmla="*/ 369260 h 409576"/>
              <a:gd name="connsiteX43" fmla="*/ 267970 w 409676"/>
              <a:gd name="connsiteY43" fmla="*/ 350533 h 409576"/>
              <a:gd name="connsiteX44" fmla="*/ 245421 w 409676"/>
              <a:gd name="connsiteY44" fmla="*/ 343184 h 409576"/>
              <a:gd name="connsiteX45" fmla="*/ 227650 w 409676"/>
              <a:gd name="connsiteY45" fmla="*/ 318541 h 409576"/>
              <a:gd name="connsiteX46" fmla="*/ 245193 w 409676"/>
              <a:gd name="connsiteY46" fmla="*/ 293967 h 409576"/>
              <a:gd name="connsiteX47" fmla="*/ 268084 w 409676"/>
              <a:gd name="connsiteY47" fmla="*/ 286549 h 409576"/>
              <a:gd name="connsiteX48" fmla="*/ 286287 w 409676"/>
              <a:gd name="connsiteY48" fmla="*/ 267913 h 409576"/>
              <a:gd name="connsiteX49" fmla="*/ 293659 w 409676"/>
              <a:gd name="connsiteY49" fmla="*/ 245341 h 409576"/>
              <a:gd name="connsiteX50" fmla="*/ 326655 w 409676"/>
              <a:gd name="connsiteY50" fmla="*/ 229088 h 409576"/>
              <a:gd name="connsiteX51" fmla="*/ 342740 w 409676"/>
              <a:gd name="connsiteY51" fmla="*/ 244863 h 409576"/>
              <a:gd name="connsiteX52" fmla="*/ 350226 w 409676"/>
              <a:gd name="connsiteY52" fmla="*/ 267936 h 409576"/>
              <a:gd name="connsiteX53" fmla="*/ 368885 w 409676"/>
              <a:gd name="connsiteY53" fmla="*/ 286503 h 409576"/>
              <a:gd name="connsiteX54" fmla="*/ 391457 w 409676"/>
              <a:gd name="connsiteY54" fmla="*/ 293853 h 409576"/>
              <a:gd name="connsiteX55" fmla="*/ 408486 w 409676"/>
              <a:gd name="connsiteY55" fmla="*/ 326382 h 409576"/>
              <a:gd name="connsiteX56" fmla="*/ 392344 w 409676"/>
              <a:gd name="connsiteY56" fmla="*/ 343116 h 409576"/>
              <a:gd name="connsiteX57" fmla="*/ 369272 w 409676"/>
              <a:gd name="connsiteY57" fmla="*/ 350602 h 409576"/>
              <a:gd name="connsiteX58" fmla="*/ 350659 w 409676"/>
              <a:gd name="connsiteY58" fmla="*/ 369306 h 409576"/>
              <a:gd name="connsiteX59" fmla="*/ 343332 w 409676"/>
              <a:gd name="connsiteY59" fmla="*/ 391809 h 409576"/>
              <a:gd name="connsiteX60" fmla="*/ 333661 w 409676"/>
              <a:gd name="connsiteY60" fmla="*/ 404779 h 409576"/>
              <a:gd name="connsiteX61" fmla="*/ 303444 w 409676"/>
              <a:gd name="connsiteY61" fmla="*/ 404666 h 409576"/>
              <a:gd name="connsiteX62" fmla="*/ 280007 w 409676"/>
              <a:gd name="connsiteY62" fmla="*/ 318587 h 409576"/>
              <a:gd name="connsiteX63" fmla="*/ 318666 w 409676"/>
              <a:gd name="connsiteY63" fmla="*/ 357473 h 409576"/>
              <a:gd name="connsiteX64" fmla="*/ 357348 w 409676"/>
              <a:gd name="connsiteY64" fmla="*/ 318791 h 409576"/>
              <a:gd name="connsiteX65" fmla="*/ 318257 w 409676"/>
              <a:gd name="connsiteY65" fmla="*/ 279927 h 409576"/>
              <a:gd name="connsiteX66" fmla="*/ 279984 w 409676"/>
              <a:gd name="connsiteY66" fmla="*/ 318609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09676" h="409576">
                <a:moveTo>
                  <a:pt x="128988" y="289825"/>
                </a:moveTo>
                <a:cubicBezTo>
                  <a:pt x="134562" y="293762"/>
                  <a:pt x="141207" y="295855"/>
                  <a:pt x="148010" y="295832"/>
                </a:cubicBezTo>
                <a:lnTo>
                  <a:pt x="148010" y="295741"/>
                </a:lnTo>
                <a:cubicBezTo>
                  <a:pt x="161137" y="295764"/>
                  <a:pt x="173015" y="287959"/>
                  <a:pt x="178205" y="275900"/>
                </a:cubicBezTo>
                <a:lnTo>
                  <a:pt x="192153" y="233486"/>
                </a:lnTo>
                <a:cubicBezTo>
                  <a:pt x="198688" y="214008"/>
                  <a:pt x="214002" y="198736"/>
                  <a:pt x="233497" y="192255"/>
                </a:cubicBezTo>
                <a:lnTo>
                  <a:pt x="273954" y="179104"/>
                </a:lnTo>
                <a:cubicBezTo>
                  <a:pt x="291063" y="173092"/>
                  <a:pt x="300060" y="154350"/>
                  <a:pt x="294049" y="137242"/>
                </a:cubicBezTo>
                <a:cubicBezTo>
                  <a:pt x="290601" y="127429"/>
                  <a:pt x="282708" y="119830"/>
                  <a:pt x="272771" y="116757"/>
                </a:cubicBezTo>
                <a:lnTo>
                  <a:pt x="232838" y="103787"/>
                </a:lnTo>
                <a:cubicBezTo>
                  <a:pt x="213249" y="97273"/>
                  <a:pt x="197883" y="81898"/>
                  <a:pt x="191380" y="62306"/>
                </a:cubicBezTo>
                <a:lnTo>
                  <a:pt x="178228" y="21872"/>
                </a:lnTo>
                <a:cubicBezTo>
                  <a:pt x="172132" y="4754"/>
                  <a:pt x="153311" y="-4181"/>
                  <a:pt x="136193" y="1916"/>
                </a:cubicBezTo>
                <a:cubicBezTo>
                  <a:pt x="126706" y="5295"/>
                  <a:pt x="119289" y="12833"/>
                  <a:pt x="116063" y="22373"/>
                </a:cubicBezTo>
                <a:lnTo>
                  <a:pt x="102798" y="63148"/>
                </a:lnTo>
                <a:cubicBezTo>
                  <a:pt x="96316" y="82155"/>
                  <a:pt x="81470" y="97135"/>
                  <a:pt x="62523" y="103787"/>
                </a:cubicBezTo>
                <a:lnTo>
                  <a:pt x="22089" y="116780"/>
                </a:lnTo>
                <a:cubicBezTo>
                  <a:pt x="4946" y="122732"/>
                  <a:pt x="-4125" y="141454"/>
                  <a:pt x="1827" y="158597"/>
                </a:cubicBezTo>
                <a:cubicBezTo>
                  <a:pt x="5172" y="168229"/>
                  <a:pt x="12801" y="175765"/>
                  <a:pt x="22475" y="178990"/>
                </a:cubicBezTo>
                <a:lnTo>
                  <a:pt x="62386" y="191937"/>
                </a:lnTo>
                <a:cubicBezTo>
                  <a:pt x="81969" y="198499"/>
                  <a:pt x="97324" y="213890"/>
                  <a:pt x="103844" y="233486"/>
                </a:cubicBezTo>
                <a:lnTo>
                  <a:pt x="116996" y="273875"/>
                </a:lnTo>
                <a:cubicBezTo>
                  <a:pt x="119249" y="280314"/>
                  <a:pt x="123436" y="285889"/>
                  <a:pt x="128988" y="289803"/>
                </a:cubicBezTo>
                <a:close/>
                <a:moveTo>
                  <a:pt x="120478" y="193120"/>
                </a:moveTo>
                <a:cubicBezTo>
                  <a:pt x="117940" y="189805"/>
                  <a:pt x="115181" y="186665"/>
                  <a:pt x="112218" y="183723"/>
                </a:cubicBezTo>
                <a:lnTo>
                  <a:pt x="112286" y="183723"/>
                </a:lnTo>
                <a:cubicBezTo>
                  <a:pt x="101298" y="172728"/>
                  <a:pt x="87897" y="164445"/>
                  <a:pt x="73149" y="159535"/>
                </a:cubicBezTo>
                <a:lnTo>
                  <a:pt x="36742" y="147976"/>
                </a:lnTo>
                <a:lnTo>
                  <a:pt x="73399" y="136053"/>
                </a:lnTo>
                <a:cubicBezTo>
                  <a:pt x="87906" y="131030"/>
                  <a:pt x="101063" y="122738"/>
                  <a:pt x="111854" y="111819"/>
                </a:cubicBezTo>
                <a:cubicBezTo>
                  <a:pt x="122598" y="100831"/>
                  <a:pt x="130698" y="87540"/>
                  <a:pt x="135541" y="72955"/>
                </a:cubicBezTo>
                <a:lnTo>
                  <a:pt x="147259" y="36958"/>
                </a:lnTo>
                <a:lnTo>
                  <a:pt x="159000" y="73069"/>
                </a:lnTo>
                <a:cubicBezTo>
                  <a:pt x="168935" y="102921"/>
                  <a:pt x="192399" y="126318"/>
                  <a:pt x="222280" y="136166"/>
                </a:cubicBezTo>
                <a:lnTo>
                  <a:pt x="259141" y="148044"/>
                </a:lnTo>
                <a:lnTo>
                  <a:pt x="222962" y="159762"/>
                </a:lnTo>
                <a:cubicBezTo>
                  <a:pt x="193143" y="169679"/>
                  <a:pt x="169747" y="193081"/>
                  <a:pt x="159842" y="222905"/>
                </a:cubicBezTo>
                <a:lnTo>
                  <a:pt x="148124" y="258902"/>
                </a:lnTo>
                <a:lnTo>
                  <a:pt x="136405" y="222837"/>
                </a:lnTo>
                <a:cubicBezTo>
                  <a:pt x="132827" y="212097"/>
                  <a:pt x="127441" y="202047"/>
                  <a:pt x="120478" y="193120"/>
                </a:cubicBezTo>
                <a:close/>
                <a:moveTo>
                  <a:pt x="303444" y="404666"/>
                </a:moveTo>
                <a:cubicBezTo>
                  <a:pt x="299109" y="401576"/>
                  <a:pt x="295846" y="397207"/>
                  <a:pt x="294115" y="392174"/>
                </a:cubicBezTo>
                <a:lnTo>
                  <a:pt x="286651" y="369260"/>
                </a:lnTo>
                <a:cubicBezTo>
                  <a:pt x="283739" y="360413"/>
                  <a:pt x="276810" y="353466"/>
                  <a:pt x="267970" y="350533"/>
                </a:cubicBezTo>
                <a:lnTo>
                  <a:pt x="245421" y="343184"/>
                </a:lnTo>
                <a:cubicBezTo>
                  <a:pt x="234838" y="339614"/>
                  <a:pt x="227695" y="329709"/>
                  <a:pt x="227650" y="318541"/>
                </a:cubicBezTo>
                <a:cubicBezTo>
                  <a:pt x="227656" y="307446"/>
                  <a:pt x="234701" y="297578"/>
                  <a:pt x="245193" y="293967"/>
                </a:cubicBezTo>
                <a:lnTo>
                  <a:pt x="268084" y="286549"/>
                </a:lnTo>
                <a:cubicBezTo>
                  <a:pt x="276708" y="283486"/>
                  <a:pt x="283429" y="276605"/>
                  <a:pt x="286287" y="267913"/>
                </a:cubicBezTo>
                <a:lnTo>
                  <a:pt x="293659" y="245341"/>
                </a:lnTo>
                <a:cubicBezTo>
                  <a:pt x="298283" y="231741"/>
                  <a:pt x="313055" y="224464"/>
                  <a:pt x="326655" y="229088"/>
                </a:cubicBezTo>
                <a:cubicBezTo>
                  <a:pt x="334135" y="231629"/>
                  <a:pt x="340053" y="237434"/>
                  <a:pt x="342740" y="244863"/>
                </a:cubicBezTo>
                <a:lnTo>
                  <a:pt x="350226" y="267936"/>
                </a:lnTo>
                <a:cubicBezTo>
                  <a:pt x="353198" y="276703"/>
                  <a:pt x="360102" y="283575"/>
                  <a:pt x="368885" y="286503"/>
                </a:cubicBezTo>
                <a:lnTo>
                  <a:pt x="391457" y="293853"/>
                </a:lnTo>
                <a:cubicBezTo>
                  <a:pt x="405141" y="298133"/>
                  <a:pt x="412766" y="312696"/>
                  <a:pt x="408486" y="326382"/>
                </a:cubicBezTo>
                <a:cubicBezTo>
                  <a:pt x="406045" y="334191"/>
                  <a:pt x="400063" y="340394"/>
                  <a:pt x="392344" y="343116"/>
                </a:cubicBezTo>
                <a:lnTo>
                  <a:pt x="369272" y="350602"/>
                </a:lnTo>
                <a:cubicBezTo>
                  <a:pt x="360477" y="353571"/>
                  <a:pt x="353585" y="360495"/>
                  <a:pt x="350659" y="369306"/>
                </a:cubicBezTo>
                <a:lnTo>
                  <a:pt x="343332" y="391809"/>
                </a:lnTo>
                <a:cubicBezTo>
                  <a:pt x="341557" y="397043"/>
                  <a:pt x="338189" y="401594"/>
                  <a:pt x="333661" y="404779"/>
                </a:cubicBezTo>
                <a:cubicBezTo>
                  <a:pt x="324605" y="411219"/>
                  <a:pt x="312452" y="411171"/>
                  <a:pt x="303444" y="404666"/>
                </a:cubicBezTo>
                <a:close/>
                <a:moveTo>
                  <a:pt x="280007" y="318587"/>
                </a:moveTo>
                <a:cubicBezTo>
                  <a:pt x="298117" y="325026"/>
                  <a:pt x="312334" y="339325"/>
                  <a:pt x="318666" y="357473"/>
                </a:cubicBezTo>
                <a:cubicBezTo>
                  <a:pt x="325069" y="339407"/>
                  <a:pt x="339282" y="325194"/>
                  <a:pt x="357348" y="318791"/>
                </a:cubicBezTo>
                <a:cubicBezTo>
                  <a:pt x="339122" y="312400"/>
                  <a:pt x="324755" y="298117"/>
                  <a:pt x="318257" y="279927"/>
                </a:cubicBezTo>
                <a:cubicBezTo>
                  <a:pt x="311908" y="297885"/>
                  <a:pt x="297874" y="312070"/>
                  <a:pt x="279984" y="318609"/>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01600" dir="2700000" algn="tl" rotWithShape="0">
              <a:srgbClr val="454142">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36" name="Rectangle: Rounded Corners 26">
            <a:extLst>
              <a:ext uri="{FF2B5EF4-FFF2-40B4-BE49-F238E27FC236}">
                <a16:creationId xmlns:a16="http://schemas.microsoft.com/office/drawing/2014/main" id="{EF2C3AB6-C695-5E18-A7FD-61B802B8D9D2}"/>
              </a:ext>
            </a:extLst>
          </p:cNvPr>
          <p:cNvSpPr/>
          <p:nvPr/>
        </p:nvSpPr>
        <p:spPr bwMode="auto">
          <a:xfrm>
            <a:off x="862105" y="4097472"/>
            <a:ext cx="6563696" cy="365760"/>
          </a:xfrm>
          <a:prstGeom prst="roundRect">
            <a:avLst>
              <a:gd name="adj" fmla="val 0"/>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flip="none" rotWithShape="1">
                  <a:gsLst>
                    <a:gs pos="37000">
                      <a:srgbClr val="0078D4"/>
                    </a:gs>
                    <a:gs pos="100000">
                      <a:srgbClr val="C03BC4"/>
                    </a:gs>
                  </a:gsLst>
                  <a:path path="circle">
                    <a:fillToRect r="100000" b="100000"/>
                  </a:path>
                  <a:tileRect l="-100000" t="-100000"/>
                </a:gradFill>
                <a:effectLst/>
                <a:uLnTx/>
                <a:uFillTx/>
                <a:latin typeface="Segoe UI Semibold"/>
                <a:ea typeface="+mn-ea"/>
                <a:cs typeface="+mn-cs"/>
              </a:rPr>
              <a:t>How Microsoft Copilot can help improve the close rate</a:t>
            </a:r>
          </a:p>
        </p:txBody>
      </p:sp>
      <p:pic>
        <p:nvPicPr>
          <p:cNvPr id="20" name="Picture 19">
            <a:extLst>
              <a:ext uri="{FF2B5EF4-FFF2-40B4-BE49-F238E27FC236}">
                <a16:creationId xmlns:a16="http://schemas.microsoft.com/office/drawing/2014/main" id="{71E625AA-A5AD-00D7-8F9E-822E14F9E67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1345" y="4580362"/>
            <a:ext cx="3020655" cy="2277638"/>
          </a:xfrm>
          <a:prstGeom prst="rect">
            <a:avLst/>
          </a:prstGeom>
        </p:spPr>
      </p:pic>
      <p:cxnSp>
        <p:nvCxnSpPr>
          <p:cNvPr id="12" name="Straight Connector 11">
            <a:extLst>
              <a:ext uri="{FF2B5EF4-FFF2-40B4-BE49-F238E27FC236}">
                <a16:creationId xmlns:a16="http://schemas.microsoft.com/office/drawing/2014/main" id="{BA8FEF6C-A57E-AD4C-597D-4AC3D38BE310}"/>
              </a:ext>
              <a:ext uri="{C183D7F6-B498-43B3-948B-1728B52AA6E4}">
                <adec:decorative xmlns:adec="http://schemas.microsoft.com/office/drawing/2017/decorative" val="1"/>
              </a:ext>
            </a:extLst>
          </p:cNvPr>
          <p:cNvCxnSpPr>
            <a:cxnSpLocks/>
          </p:cNvCxnSpPr>
          <p:nvPr/>
        </p:nvCxnSpPr>
        <p:spPr>
          <a:xfrm>
            <a:off x="7955666" y="2340178"/>
            <a:ext cx="3211243"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5F7C4E-5DC3-7B30-6013-1936BCD0307C}"/>
              </a:ext>
              <a:ext uri="{C183D7F6-B498-43B3-948B-1728B52AA6E4}">
                <adec:decorative xmlns:adec="http://schemas.microsoft.com/office/drawing/2017/decorative" val="1"/>
              </a:ext>
            </a:extLst>
          </p:cNvPr>
          <p:cNvCxnSpPr>
            <a:cxnSpLocks/>
          </p:cNvCxnSpPr>
          <p:nvPr/>
        </p:nvCxnSpPr>
        <p:spPr>
          <a:xfrm>
            <a:off x="7955666" y="4928408"/>
            <a:ext cx="3211243"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7" name="Picture 6" descr="Photo of sales meeting">
            <a:extLst>
              <a:ext uri="{FF2B5EF4-FFF2-40B4-BE49-F238E27FC236}">
                <a16:creationId xmlns:a16="http://schemas.microsoft.com/office/drawing/2014/main" id="{722C4828-92D7-EAF4-7D65-E837C0FBD63C}"/>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766762" y="1600527"/>
            <a:ext cx="6752882" cy="1647359"/>
          </a:xfrm>
          <a:prstGeom prst="roundRect">
            <a:avLst>
              <a:gd name="adj" fmla="val 7002"/>
            </a:avLst>
          </a:prstGeom>
          <a:solidFill>
            <a:schemeClr val="bg1">
              <a:alpha val="70000"/>
            </a:schemeClr>
          </a:solidFill>
          <a:ln w="6350">
            <a:solidFill>
              <a:schemeClr val="bg1">
                <a:lumMod val="95000"/>
              </a:schemeClr>
            </a:solidFill>
          </a:ln>
          <a:effectLst>
            <a:outerShdw blurRad="223661" dist="140295" dir="2700000" algn="tl" rotWithShape="0">
              <a:schemeClr val="accent1">
                <a:alpha val="15000"/>
              </a:schemeClr>
            </a:outerShdw>
          </a:effectLst>
        </p:spPr>
      </p:pic>
      <p:sp>
        <p:nvSpPr>
          <p:cNvPr id="13" name="Text Placeholder 4">
            <a:extLst>
              <a:ext uri="{FF2B5EF4-FFF2-40B4-BE49-F238E27FC236}">
                <a16:creationId xmlns:a16="http://schemas.microsoft.com/office/drawing/2014/main" id="{CB56B60A-D059-3B5F-ADC2-9FF16A2D3D02}"/>
              </a:ext>
            </a:extLst>
          </p:cNvPr>
          <p:cNvSpPr txBox="1">
            <a:spLocks/>
          </p:cNvSpPr>
          <p:nvPr/>
        </p:nvSpPr>
        <p:spPr>
          <a:xfrm>
            <a:off x="862105" y="4521336"/>
            <a:ext cx="6775558" cy="1630190"/>
          </a:xfrm>
          <a:prstGeom prst="rect">
            <a:avLst/>
          </a:prstGeom>
        </p:spPr>
        <p:txBody>
          <a:bodyPr vert="horz" wrap="square" lIns="0" tIns="0" rIns="0" bIns="0" numCol="2" rtlCol="0">
            <a:spAutoFit/>
          </a:bodyPr>
          <a:lstStyle>
            <a:defPPr>
              <a:defRPr lang="en-US"/>
            </a:defPPr>
            <a:lvl1pPr marR="0" indent="0" defTabSz="582780" fontAlgn="auto">
              <a:lnSpc>
                <a:spcPct val="110000"/>
              </a:lnSpc>
              <a:spcBef>
                <a:spcPct val="0"/>
              </a:spcBef>
              <a:spcAft>
                <a:spcPts val="300"/>
              </a:spcAft>
              <a:buClrTx/>
              <a:buSzTx/>
              <a:buFont typeface="Wingdings" panose="05000000000000000000" pitchFamily="2" charset="2"/>
              <a:buNone/>
              <a:tabLst/>
              <a:defRPr sz="1000" b="0" i="0" spc="0" baseline="0">
                <a:effectLs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597" rtl="0" eaLnBrk="1" fontAlgn="auto" latinLnBrk="0" hangingPunct="1">
              <a:lnSpc>
                <a:spcPct val="110000"/>
              </a:lnSpc>
              <a:spcBef>
                <a:spcPts val="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Improve quality of customer-facing materials</a:t>
            </a:r>
          </a:p>
          <a:p>
            <a:pPr marL="142875" marR="0" lvl="0" indent="-142875" algn="l" defTabSz="932597"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Improve sales and marketing and content</a:t>
            </a:r>
          </a:p>
          <a:p>
            <a:pPr marL="142875" marR="0" lvl="0" indent="-142875" algn="l" defTabSz="932597"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Create more compelling proposals and RFP responses</a:t>
            </a:r>
          </a:p>
          <a:p>
            <a:pPr marL="142875" marR="0" lvl="0" indent="-142875" algn="l" defTabSz="932597"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Make emails and chats more impactful</a:t>
            </a:r>
            <a:endParaRPr kumimoji="0" lang="en-US" sz="1050" b="1"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597" rtl="0" eaLnBrk="1" fontAlgn="auto" latinLnBrk="0" hangingPunct="1">
              <a:lnSpc>
                <a:spcPct val="110000"/>
              </a:lnSpc>
              <a:spcBef>
                <a:spcPts val="6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Create a proposal</a:t>
            </a:r>
          </a:p>
          <a:p>
            <a:pPr marL="171450" marR="0" lvl="0" indent="-171450" algn="l" defTabSz="932597" rtl="0" eaLnBrk="1" fontAlgn="auto" latinLnBrk="0" hangingPunct="1">
              <a:lnSpc>
                <a:spcPct val="110000"/>
              </a:lnSpc>
              <a:spcBef>
                <a:spcPts val="10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Research market conditions</a:t>
            </a:r>
          </a:p>
          <a:p>
            <a:pPr marL="171450" marR="0" lvl="0" indent="-171450" algn="l" defTabSz="932597" rtl="0" eaLnBrk="1" fontAlgn="auto" latinLnBrk="0" hangingPunct="1">
              <a:lnSpc>
                <a:spcPct val="110000"/>
              </a:lnSpc>
              <a:spcBef>
                <a:spcPts val="10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Compare sales across regions or other variables</a:t>
            </a:r>
          </a:p>
          <a:p>
            <a:pPr marL="317500" marR="0" lvl="0" indent="-134938" algn="l" defTabSz="932597" rtl="0" eaLnBrk="1" fontAlgn="auto" latinLnBrk="0" hangingPunct="1">
              <a:lnSpc>
                <a:spcPct val="110000"/>
              </a:lnSpc>
              <a:spcBef>
                <a:spcPts val="8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Improve targeting</a:t>
            </a:r>
          </a:p>
          <a:p>
            <a:pPr marL="317500" marR="0" lvl="0" indent="-134938" algn="l" defTabSz="932597"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Analyze current product mix </a:t>
            </a:r>
            <a:b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and cross sell success</a:t>
            </a:r>
            <a:endParaRPr kumimoji="0" lang="en-US" sz="1050" b="1"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317500" marR="0" lvl="0" indent="-134938" algn="l" defTabSz="932597" rtl="0" eaLnBrk="1" fontAlgn="auto" latinLnBrk="0" hangingPunct="1">
              <a:lnSpc>
                <a:spcPct val="110000"/>
              </a:lnSpc>
              <a:spcBef>
                <a:spcPts val="6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Improve customer meetings</a:t>
            </a:r>
          </a:p>
          <a:p>
            <a:pPr marL="317500" marR="0" lvl="0" indent="-134938" algn="l" defTabSz="932597"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Prepare for the meeting</a:t>
            </a:r>
          </a:p>
          <a:p>
            <a:pPr marL="317500" marR="0" lvl="0" indent="-134938" algn="l" defTabSz="932597"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during the meeting</a:t>
            </a:r>
          </a:p>
          <a:p>
            <a:pPr marL="317500" marR="0" lvl="0" indent="-134938" algn="l" defTabSz="932597"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Generate follow up communications</a:t>
            </a:r>
          </a:p>
        </p:txBody>
      </p:sp>
      <p:sp>
        <p:nvSpPr>
          <p:cNvPr id="14" name="Text Placeholder 72">
            <a:extLst>
              <a:ext uri="{FF2B5EF4-FFF2-40B4-BE49-F238E27FC236}">
                <a16:creationId xmlns:a16="http://schemas.microsoft.com/office/drawing/2014/main" id="{46D9C718-4DB5-F458-BE9C-5214DA6CE2C9}"/>
              </a:ext>
            </a:extLst>
          </p:cNvPr>
          <p:cNvSpPr txBox="1">
            <a:spLocks/>
          </p:cNvSpPr>
          <p:nvPr/>
        </p:nvSpPr>
        <p:spPr>
          <a:xfrm>
            <a:off x="7980025" y="2887324"/>
            <a:ext cx="3347617" cy="886032"/>
          </a:xfrm>
          <a:prstGeom prst="rect">
            <a:avLst/>
          </a:prstGeom>
        </p:spPr>
        <p:txBody>
          <a:bodyPr wrap="square" lIns="0" tIns="0" rIns="0" bIns="0" numCol="2">
            <a:spAutoFit/>
          </a:bodyPr>
          <a:lstStyle>
            <a:lvl1pPr marL="0" indent="0" algn="l" defTabSz="914400" rtl="0" eaLnBrk="1" latinLnBrk="0" hangingPunct="1">
              <a:lnSpc>
                <a:spcPct val="90000"/>
              </a:lnSpc>
              <a:spcBef>
                <a:spcPts val="1000"/>
              </a:spcBef>
              <a:buFont typeface="Arial" panose="020B0604020202020204" pitchFamily="34" charset="0"/>
              <a:buNone/>
              <a:defRPr lang="en-US" sz="600" b="0" i="0" kern="1200" dirty="0">
                <a:solidFill>
                  <a:srgbClr val="000000"/>
                </a:solidFill>
                <a:effectLst/>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Account Manager</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Technical Sales</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Training staff</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Product teams</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Product Marketing</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Finance</a:t>
            </a:r>
          </a:p>
        </p:txBody>
      </p:sp>
    </p:spTree>
    <p:extLst>
      <p:ext uri="{BB962C8B-B14F-4D97-AF65-F5344CB8AC3E}">
        <p14:creationId xmlns:p14="http://schemas.microsoft.com/office/powerpoint/2010/main" val="7863513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colorful objects&#10;&#10;Description automatically generated">
            <a:extLst>
              <a:ext uri="{FF2B5EF4-FFF2-40B4-BE49-F238E27FC236}">
                <a16:creationId xmlns:a16="http://schemas.microsoft.com/office/drawing/2014/main" id="{7D7C7E55-F6FB-14D2-3B44-E14BB389AB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a:off x="0" y="1"/>
            <a:ext cx="5906052" cy="2855024"/>
          </a:xfrm>
          <a:prstGeom prst="rect">
            <a:avLst/>
          </a:prstGeom>
        </p:spPr>
      </p:pic>
      <p:sp>
        <p:nvSpPr>
          <p:cNvPr id="2" name="Title 1">
            <a:extLst>
              <a:ext uri="{FF2B5EF4-FFF2-40B4-BE49-F238E27FC236}">
                <a16:creationId xmlns:a16="http://schemas.microsoft.com/office/drawing/2014/main" id="{B9EFFFB5-7077-89A4-73AE-3E6CCD4FD4E4}"/>
              </a:ext>
            </a:extLst>
          </p:cNvPr>
          <p:cNvSpPr>
            <a:spLocks noGrp="1"/>
          </p:cNvSpPr>
          <p:nvPr>
            <p:ph type="title"/>
          </p:nvPr>
        </p:nvSpPr>
        <p:spPr>
          <a:xfrm>
            <a:off x="585216" y="457200"/>
            <a:ext cx="10515600" cy="553998"/>
          </a:xfrm>
        </p:spPr>
        <p:txBody>
          <a:bodyPr/>
          <a:lstStyle/>
          <a:p>
            <a:r>
              <a:rPr lang="en-US" sz="3600">
                <a:latin typeface="Segoe UI Semibold" panose="020B0702040204020203" pitchFamily="34" charset="0"/>
                <a:cs typeface="Segoe UI Semibold" panose="020B0702040204020203" pitchFamily="34" charset="0"/>
              </a:rPr>
              <a:t>KPI – </a:t>
            </a:r>
            <a:r>
              <a:rPr lang="en-US" sz="3600">
                <a:gradFill>
                  <a:gsLst>
                    <a:gs pos="38000">
                      <a:srgbClr val="0078D4"/>
                    </a:gs>
                    <a:gs pos="0">
                      <a:srgbClr val="C03BC4"/>
                    </a:gs>
                  </a:gsLst>
                  <a:path path="circle">
                    <a:fillToRect l="100000" t="100000"/>
                  </a:path>
                </a:gradFill>
                <a:latin typeface="Segoe UI Semibold" panose="020B0702040204020203" pitchFamily="34" charset="0"/>
                <a:cs typeface="Segoe UI Semibold" panose="020B0702040204020203" pitchFamily="34" charset="0"/>
              </a:rPr>
              <a:t>Deal size</a:t>
            </a:r>
          </a:p>
        </p:txBody>
      </p:sp>
      <p:pic>
        <p:nvPicPr>
          <p:cNvPr id="3" name="Picture 2">
            <a:extLst>
              <a:ext uri="{FF2B5EF4-FFF2-40B4-BE49-F238E27FC236}">
                <a16:creationId xmlns:a16="http://schemas.microsoft.com/office/drawing/2014/main" id="{FED7435C-732F-28C6-A281-3B1FA8A6A5A3}"/>
              </a:ext>
              <a:ext uri="{C183D7F6-B498-43B3-948B-1728B52AA6E4}">
                <adec:decorative xmlns:adec="http://schemas.microsoft.com/office/drawing/2017/decorative" val="1"/>
              </a:ext>
            </a:extLst>
          </p:cNvPr>
          <p:cNvPicPr>
            <a:picLocks noChangeAspect="1"/>
          </p:cNvPicPr>
          <p:nvPr/>
        </p:nvPicPr>
        <p:blipFill rotWithShape="1">
          <a:blip r:embed="rId3" cstate="screen">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589069" y="1448904"/>
            <a:ext cx="11013862" cy="4882759"/>
          </a:xfrm>
          <a:prstGeom prst="roundRect">
            <a:avLst>
              <a:gd name="adj" fmla="val 2585"/>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5" name="Text Placeholder 33">
            <a:extLst>
              <a:ext uri="{FF2B5EF4-FFF2-40B4-BE49-F238E27FC236}">
                <a16:creationId xmlns:a16="http://schemas.microsoft.com/office/drawing/2014/main" id="{1B9D6020-AF30-E9F8-17B0-AD87458D0E88}"/>
              </a:ext>
            </a:extLst>
          </p:cNvPr>
          <p:cNvSpPr txBox="1">
            <a:spLocks/>
          </p:cNvSpPr>
          <p:nvPr/>
        </p:nvSpPr>
        <p:spPr>
          <a:xfrm>
            <a:off x="862105" y="3389989"/>
            <a:ext cx="5372439" cy="482633"/>
          </a:xfrm>
          <a:prstGeom prst="rect">
            <a:avLst/>
          </a:prstGeom>
        </p:spPr>
        <p:txBody>
          <a:bodyPr wrap="square" lIns="0" tIns="45720" rIns="91440" bIns="4572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597"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Revenue achieved per sale can have many factors but the most common way to increase it would be through cross selling to include more items in the sale.</a:t>
            </a:r>
          </a:p>
        </p:txBody>
      </p:sp>
      <p:cxnSp>
        <p:nvCxnSpPr>
          <p:cNvPr id="28" name="Straight Connector 27">
            <a:extLst>
              <a:ext uri="{FF2B5EF4-FFF2-40B4-BE49-F238E27FC236}">
                <a16:creationId xmlns:a16="http://schemas.microsoft.com/office/drawing/2014/main" id="{51B84402-A636-A285-4E06-1EFCA8FA31FB}"/>
              </a:ext>
              <a:ext uri="{C183D7F6-B498-43B3-948B-1728B52AA6E4}">
                <adec:decorative xmlns:adec="http://schemas.microsoft.com/office/drawing/2017/decorative" val="1"/>
              </a:ext>
            </a:extLst>
          </p:cNvPr>
          <p:cNvCxnSpPr>
            <a:cxnSpLocks/>
          </p:cNvCxnSpPr>
          <p:nvPr/>
        </p:nvCxnSpPr>
        <p:spPr>
          <a:xfrm>
            <a:off x="862105" y="3957802"/>
            <a:ext cx="6757416"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reeform: Shape 32">
            <a:extLst>
              <a:ext uri="{FF2B5EF4-FFF2-40B4-BE49-F238E27FC236}">
                <a16:creationId xmlns:a16="http://schemas.microsoft.com/office/drawing/2014/main" id="{31922DE7-1793-6984-01E6-8C850F09BD37}"/>
              </a:ext>
              <a:ext uri="{C183D7F6-B498-43B3-948B-1728B52AA6E4}">
                <adec:decorative xmlns:adec="http://schemas.microsoft.com/office/drawing/2017/decorative" val="1"/>
              </a:ext>
            </a:extLst>
          </p:cNvPr>
          <p:cNvSpPr>
            <a:spLocks/>
          </p:cNvSpPr>
          <p:nvPr/>
        </p:nvSpPr>
        <p:spPr bwMode="auto">
          <a:xfrm>
            <a:off x="7697337" y="1596603"/>
            <a:ext cx="3727901" cy="2274542"/>
          </a:xfrm>
          <a:prstGeom prst="roundRect">
            <a:avLst>
              <a:gd name="adj" fmla="val 4762"/>
            </a:avLst>
          </a:prstGeom>
          <a:solidFill>
            <a:schemeClr val="bg1">
              <a:alpha val="70000"/>
            </a:schemeClr>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8" name="Rectangle: Rounded Corners 26">
            <a:extLst>
              <a:ext uri="{FF2B5EF4-FFF2-40B4-BE49-F238E27FC236}">
                <a16:creationId xmlns:a16="http://schemas.microsoft.com/office/drawing/2014/main" id="{D1253126-8205-D179-7879-B34F7D90496A}"/>
              </a:ext>
            </a:extLst>
          </p:cNvPr>
          <p:cNvSpPr/>
          <p:nvPr/>
        </p:nvSpPr>
        <p:spPr bwMode="auto">
          <a:xfrm>
            <a:off x="8438481" y="1781312"/>
            <a:ext cx="1258802" cy="365760"/>
          </a:xfrm>
          <a:prstGeom prst="roundRect">
            <a:avLst>
              <a:gd name="adj" fmla="val 19935"/>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0000">
                      <a:srgbClr val="8661C5"/>
                    </a:gs>
                    <a:gs pos="0">
                      <a:srgbClr val="0078D4"/>
                    </a:gs>
                    <a:gs pos="100000">
                      <a:srgbClr val="C73ECC"/>
                    </a:gs>
                  </a:gsLst>
                  <a:lin ang="2700000" scaled="1"/>
                </a:gradFill>
                <a:effectLst/>
                <a:uLnTx/>
                <a:uFillTx/>
                <a:latin typeface="Segoe UI Semibold"/>
                <a:ea typeface="+mn-ea"/>
                <a:cs typeface="+mn-cs"/>
              </a:rPr>
              <a:t>Roles</a:t>
            </a:r>
          </a:p>
        </p:txBody>
      </p:sp>
      <p:sp>
        <p:nvSpPr>
          <p:cNvPr id="9" name="Text Placeholder 5">
            <a:extLst>
              <a:ext uri="{FF2B5EF4-FFF2-40B4-BE49-F238E27FC236}">
                <a16:creationId xmlns:a16="http://schemas.microsoft.com/office/drawing/2014/main" id="{02C57E77-7FF3-6C1B-0126-9CE7D317F8DA}"/>
              </a:ext>
            </a:extLst>
          </p:cNvPr>
          <p:cNvSpPr txBox="1">
            <a:spLocks/>
          </p:cNvSpPr>
          <p:nvPr/>
        </p:nvSpPr>
        <p:spPr>
          <a:xfrm>
            <a:off x="7980024" y="2502661"/>
            <a:ext cx="2125877" cy="39030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110000"/>
              </a:lnSpc>
              <a:spcBef>
                <a:spcPts val="3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Increasing revenue per sale can require input from: </a:t>
            </a:r>
          </a:p>
        </p:txBody>
      </p:sp>
      <p:sp>
        <p:nvSpPr>
          <p:cNvPr id="10" name="Freeform: Shape 2">
            <a:extLst>
              <a:ext uri="{FF2B5EF4-FFF2-40B4-BE49-F238E27FC236}">
                <a16:creationId xmlns:a16="http://schemas.microsoft.com/office/drawing/2014/main" id="{A157A653-FB0B-716C-9568-59F46B9E1C43}"/>
              </a:ext>
              <a:ext uri="{C183D7F6-B498-43B3-948B-1728B52AA6E4}">
                <adec:decorative xmlns:adec="http://schemas.microsoft.com/office/drawing/2017/decorative" val="1"/>
              </a:ext>
            </a:extLst>
          </p:cNvPr>
          <p:cNvSpPr/>
          <p:nvPr/>
        </p:nvSpPr>
        <p:spPr>
          <a:xfrm>
            <a:off x="7930135" y="1803503"/>
            <a:ext cx="321377" cy="321377"/>
          </a:xfrm>
          <a:custGeom>
            <a:avLst/>
            <a:gdLst>
              <a:gd name="connsiteX0" fmla="*/ 68580 w 266700"/>
              <a:gd name="connsiteY0" fmla="*/ 137160 h 266700"/>
              <a:gd name="connsiteX1" fmla="*/ 64770 w 266700"/>
              <a:gd name="connsiteY1" fmla="*/ 140970 h 266700"/>
              <a:gd name="connsiteX2" fmla="*/ 64770 w 266700"/>
              <a:gd name="connsiteY2" fmla="*/ 148590 h 266700"/>
              <a:gd name="connsiteX3" fmla="*/ 66736 w 266700"/>
              <a:gd name="connsiteY3" fmla="*/ 154869 h 266700"/>
              <a:gd name="connsiteX4" fmla="*/ 68047 w 266700"/>
              <a:gd name="connsiteY4" fmla="*/ 156698 h 266700"/>
              <a:gd name="connsiteX5" fmla="*/ 77572 w 266700"/>
              <a:gd name="connsiteY5" fmla="*/ 164851 h 266700"/>
              <a:gd name="connsiteX6" fmla="*/ 114300 w 266700"/>
              <a:gd name="connsiteY6" fmla="*/ 171450 h 266700"/>
              <a:gd name="connsiteX7" fmla="*/ 153741 w 266700"/>
              <a:gd name="connsiteY7" fmla="*/ 164943 h 266700"/>
              <a:gd name="connsiteX8" fmla="*/ 161407 w 266700"/>
              <a:gd name="connsiteY8" fmla="*/ 157079 h 266700"/>
              <a:gd name="connsiteX9" fmla="*/ 162276 w 266700"/>
              <a:gd name="connsiteY9" fmla="*/ 155448 h 266700"/>
              <a:gd name="connsiteX10" fmla="*/ 163830 w 266700"/>
              <a:gd name="connsiteY10" fmla="*/ 148590 h 266700"/>
              <a:gd name="connsiteX11" fmla="*/ 163830 w 266700"/>
              <a:gd name="connsiteY11" fmla="*/ 140970 h 266700"/>
              <a:gd name="connsiteX12" fmla="*/ 160020 w 266700"/>
              <a:gd name="connsiteY12" fmla="*/ 137160 h 266700"/>
              <a:gd name="connsiteX13" fmla="*/ 68580 w 266700"/>
              <a:gd name="connsiteY13" fmla="*/ 114300 h 266700"/>
              <a:gd name="connsiteX14" fmla="*/ 160020 w 266700"/>
              <a:gd name="connsiteY14" fmla="*/ 114300 h 266700"/>
              <a:gd name="connsiteX15" fmla="*/ 186690 w 266700"/>
              <a:gd name="connsiteY15" fmla="*/ 140970 h 266700"/>
              <a:gd name="connsiteX16" fmla="*/ 186690 w 266700"/>
              <a:gd name="connsiteY16" fmla="*/ 148590 h 266700"/>
              <a:gd name="connsiteX17" fmla="*/ 168707 w 266700"/>
              <a:gd name="connsiteY17" fmla="*/ 182042 h 266700"/>
              <a:gd name="connsiteX18" fmla="*/ 114300 w 266700"/>
              <a:gd name="connsiteY18" fmla="*/ 194310 h 266700"/>
              <a:gd name="connsiteX19" fmla="*/ 62880 w 266700"/>
              <a:gd name="connsiteY19" fmla="*/ 182118 h 266700"/>
              <a:gd name="connsiteX20" fmla="*/ 41910 w 266700"/>
              <a:gd name="connsiteY20" fmla="*/ 148590 h 266700"/>
              <a:gd name="connsiteX21" fmla="*/ 41910 w 266700"/>
              <a:gd name="connsiteY21" fmla="*/ 140970 h 266700"/>
              <a:gd name="connsiteX22" fmla="*/ 68580 w 266700"/>
              <a:gd name="connsiteY22" fmla="*/ 114300 h 266700"/>
              <a:gd name="connsiteX23" fmla="*/ 114300 w 266700"/>
              <a:gd name="connsiteY23" fmla="*/ 53340 h 266700"/>
              <a:gd name="connsiteX24" fmla="*/ 99060 w 266700"/>
              <a:gd name="connsiteY24" fmla="*/ 68580 h 266700"/>
              <a:gd name="connsiteX25" fmla="*/ 114300 w 266700"/>
              <a:gd name="connsiteY25" fmla="*/ 83820 h 266700"/>
              <a:gd name="connsiteX26" fmla="*/ 129540 w 266700"/>
              <a:gd name="connsiteY26" fmla="*/ 68580 h 266700"/>
              <a:gd name="connsiteX27" fmla="*/ 114300 w 266700"/>
              <a:gd name="connsiteY27" fmla="*/ 53340 h 266700"/>
              <a:gd name="connsiteX28" fmla="*/ 243840 w 266700"/>
              <a:gd name="connsiteY28" fmla="*/ 45872 h 266700"/>
              <a:gd name="connsiteX29" fmla="*/ 266700 w 266700"/>
              <a:gd name="connsiteY29" fmla="*/ 87630 h 266700"/>
              <a:gd name="connsiteX30" fmla="*/ 266700 w 266700"/>
              <a:gd name="connsiteY30" fmla="*/ 186690 h 266700"/>
              <a:gd name="connsiteX31" fmla="*/ 186690 w 266700"/>
              <a:gd name="connsiteY31" fmla="*/ 266700 h 266700"/>
              <a:gd name="connsiteX32" fmla="*/ 87630 w 266700"/>
              <a:gd name="connsiteY32" fmla="*/ 266700 h 266700"/>
              <a:gd name="connsiteX33" fmla="*/ 45872 w 266700"/>
              <a:gd name="connsiteY33" fmla="*/ 243840 h 266700"/>
              <a:gd name="connsiteX34" fmla="*/ 186690 w 266700"/>
              <a:gd name="connsiteY34" fmla="*/ 243840 h 266700"/>
              <a:gd name="connsiteX35" fmla="*/ 243840 w 266700"/>
              <a:gd name="connsiteY35" fmla="*/ 186690 h 266700"/>
              <a:gd name="connsiteX36" fmla="*/ 114300 w 266700"/>
              <a:gd name="connsiteY36" fmla="*/ 30480 h 266700"/>
              <a:gd name="connsiteX37" fmla="*/ 152400 w 266700"/>
              <a:gd name="connsiteY37" fmla="*/ 68580 h 266700"/>
              <a:gd name="connsiteX38" fmla="*/ 114300 w 266700"/>
              <a:gd name="connsiteY38" fmla="*/ 106680 h 266700"/>
              <a:gd name="connsiteX39" fmla="*/ 76200 w 266700"/>
              <a:gd name="connsiteY39" fmla="*/ 68580 h 266700"/>
              <a:gd name="connsiteX40" fmla="*/ 114300 w 266700"/>
              <a:gd name="connsiteY40" fmla="*/ 30480 h 266700"/>
              <a:gd name="connsiteX41" fmla="*/ 49530 w 266700"/>
              <a:gd name="connsiteY41" fmla="*/ 22860 h 266700"/>
              <a:gd name="connsiteX42" fmla="*/ 22860 w 266700"/>
              <a:gd name="connsiteY42" fmla="*/ 49530 h 266700"/>
              <a:gd name="connsiteX43" fmla="*/ 22860 w 266700"/>
              <a:gd name="connsiteY43" fmla="*/ 179070 h 266700"/>
              <a:gd name="connsiteX44" fmla="*/ 49530 w 266700"/>
              <a:gd name="connsiteY44" fmla="*/ 205740 h 266700"/>
              <a:gd name="connsiteX45" fmla="*/ 179070 w 266700"/>
              <a:gd name="connsiteY45" fmla="*/ 205740 h 266700"/>
              <a:gd name="connsiteX46" fmla="*/ 205740 w 266700"/>
              <a:gd name="connsiteY46" fmla="*/ 179070 h 266700"/>
              <a:gd name="connsiteX47" fmla="*/ 205740 w 266700"/>
              <a:gd name="connsiteY47" fmla="*/ 49530 h 266700"/>
              <a:gd name="connsiteX48" fmla="*/ 179070 w 266700"/>
              <a:gd name="connsiteY48" fmla="*/ 22860 h 266700"/>
              <a:gd name="connsiteX49" fmla="*/ 49530 w 266700"/>
              <a:gd name="connsiteY49" fmla="*/ 0 h 266700"/>
              <a:gd name="connsiteX50" fmla="*/ 179070 w 266700"/>
              <a:gd name="connsiteY50" fmla="*/ 0 h 266700"/>
              <a:gd name="connsiteX51" fmla="*/ 228600 w 266700"/>
              <a:gd name="connsiteY51" fmla="*/ 49530 h 266700"/>
              <a:gd name="connsiteX52" fmla="*/ 228600 w 266700"/>
              <a:gd name="connsiteY52" fmla="*/ 179070 h 266700"/>
              <a:gd name="connsiteX53" fmla="*/ 179070 w 266700"/>
              <a:gd name="connsiteY53" fmla="*/ 228600 h 266700"/>
              <a:gd name="connsiteX54" fmla="*/ 49530 w 266700"/>
              <a:gd name="connsiteY54" fmla="*/ 228600 h 266700"/>
              <a:gd name="connsiteX55" fmla="*/ 0 w 266700"/>
              <a:gd name="connsiteY55" fmla="*/ 179070 h 266700"/>
              <a:gd name="connsiteX56" fmla="*/ 0 w 266700"/>
              <a:gd name="connsiteY56" fmla="*/ 49530 h 266700"/>
              <a:gd name="connsiteX57" fmla="*/ 49530 w 266700"/>
              <a:gd name="connsiteY57"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6700" h="266700">
                <a:moveTo>
                  <a:pt x="68580" y="137160"/>
                </a:moveTo>
                <a:cubicBezTo>
                  <a:pt x="66476" y="137160"/>
                  <a:pt x="64770" y="138865"/>
                  <a:pt x="64770" y="140970"/>
                </a:cubicBezTo>
                <a:lnTo>
                  <a:pt x="64770" y="148590"/>
                </a:lnTo>
                <a:cubicBezTo>
                  <a:pt x="64770" y="152278"/>
                  <a:pt x="65471" y="153192"/>
                  <a:pt x="66736" y="154869"/>
                </a:cubicBezTo>
                <a:cubicBezTo>
                  <a:pt x="67195" y="155462"/>
                  <a:pt x="67633" y="156071"/>
                  <a:pt x="68047" y="156698"/>
                </a:cubicBezTo>
                <a:cubicBezTo>
                  <a:pt x="70460" y="160195"/>
                  <a:pt x="73743" y="163006"/>
                  <a:pt x="77572" y="164851"/>
                </a:cubicBezTo>
                <a:cubicBezTo>
                  <a:pt x="86167" y="169316"/>
                  <a:pt x="98770" y="171450"/>
                  <a:pt x="114300" y="171450"/>
                </a:cubicBezTo>
                <a:cubicBezTo>
                  <a:pt x="133792" y="171450"/>
                  <a:pt x="146228" y="169271"/>
                  <a:pt x="153741" y="164943"/>
                </a:cubicBezTo>
                <a:cubicBezTo>
                  <a:pt x="157031" y="163155"/>
                  <a:pt x="159705" y="160413"/>
                  <a:pt x="161407" y="157079"/>
                </a:cubicBezTo>
                <a:cubicBezTo>
                  <a:pt x="161727" y="156439"/>
                  <a:pt x="162016" y="155905"/>
                  <a:pt x="162276" y="155448"/>
                </a:cubicBezTo>
                <a:cubicBezTo>
                  <a:pt x="163297" y="153604"/>
                  <a:pt x="163830" y="152644"/>
                  <a:pt x="163830" y="148590"/>
                </a:cubicBezTo>
                <a:lnTo>
                  <a:pt x="163830" y="140970"/>
                </a:lnTo>
                <a:cubicBezTo>
                  <a:pt x="163830" y="138865"/>
                  <a:pt x="162125" y="137160"/>
                  <a:pt x="160020" y="137160"/>
                </a:cubicBezTo>
                <a:close/>
                <a:moveTo>
                  <a:pt x="68580" y="114300"/>
                </a:moveTo>
                <a:lnTo>
                  <a:pt x="160020" y="114300"/>
                </a:lnTo>
                <a:cubicBezTo>
                  <a:pt x="174749" y="114300"/>
                  <a:pt x="186690" y="126241"/>
                  <a:pt x="186690" y="140970"/>
                </a:cubicBezTo>
                <a:lnTo>
                  <a:pt x="186690" y="148590"/>
                </a:lnTo>
                <a:cubicBezTo>
                  <a:pt x="186690" y="164607"/>
                  <a:pt x="181082" y="173523"/>
                  <a:pt x="168707" y="182042"/>
                </a:cubicBezTo>
                <a:cubicBezTo>
                  <a:pt x="156591" y="190378"/>
                  <a:pt x="138516" y="194310"/>
                  <a:pt x="114300" y="194310"/>
                </a:cubicBezTo>
                <a:cubicBezTo>
                  <a:pt x="93772" y="194310"/>
                  <a:pt x="75834" y="190317"/>
                  <a:pt x="62880" y="182118"/>
                </a:cubicBezTo>
                <a:cubicBezTo>
                  <a:pt x="49759" y="173812"/>
                  <a:pt x="41910" y="165034"/>
                  <a:pt x="41910" y="148590"/>
                </a:cubicBezTo>
                <a:lnTo>
                  <a:pt x="41910" y="140970"/>
                </a:lnTo>
                <a:cubicBezTo>
                  <a:pt x="41910" y="126241"/>
                  <a:pt x="53851" y="114300"/>
                  <a:pt x="68580" y="114300"/>
                </a:cubicBezTo>
                <a:close/>
                <a:moveTo>
                  <a:pt x="114300" y="53340"/>
                </a:moveTo>
                <a:cubicBezTo>
                  <a:pt x="105883" y="53340"/>
                  <a:pt x="99060" y="60163"/>
                  <a:pt x="99060" y="68580"/>
                </a:cubicBezTo>
                <a:cubicBezTo>
                  <a:pt x="99060" y="76997"/>
                  <a:pt x="105883" y="83820"/>
                  <a:pt x="114300" y="83820"/>
                </a:cubicBezTo>
                <a:cubicBezTo>
                  <a:pt x="122717" y="83820"/>
                  <a:pt x="129540" y="76997"/>
                  <a:pt x="129540" y="68580"/>
                </a:cubicBezTo>
                <a:cubicBezTo>
                  <a:pt x="129540" y="60163"/>
                  <a:pt x="122717" y="53340"/>
                  <a:pt x="114300" y="53340"/>
                </a:cubicBezTo>
                <a:close/>
                <a:moveTo>
                  <a:pt x="243840" y="45872"/>
                </a:moveTo>
                <a:cubicBezTo>
                  <a:pt x="258094" y="54971"/>
                  <a:pt x="266715" y="70719"/>
                  <a:pt x="266700" y="87630"/>
                </a:cubicBezTo>
                <a:lnTo>
                  <a:pt x="266700" y="186690"/>
                </a:lnTo>
                <a:cubicBezTo>
                  <a:pt x="266700" y="230886"/>
                  <a:pt x="230886" y="266700"/>
                  <a:pt x="186690" y="266700"/>
                </a:cubicBezTo>
                <a:lnTo>
                  <a:pt x="87630" y="266700"/>
                </a:lnTo>
                <a:cubicBezTo>
                  <a:pt x="70719" y="266712"/>
                  <a:pt x="54973" y="258092"/>
                  <a:pt x="45872" y="243840"/>
                </a:cubicBezTo>
                <a:lnTo>
                  <a:pt x="186690" y="243840"/>
                </a:lnTo>
                <a:cubicBezTo>
                  <a:pt x="218253" y="243840"/>
                  <a:pt x="243840" y="218253"/>
                  <a:pt x="243840" y="186690"/>
                </a:cubicBezTo>
                <a:close/>
                <a:moveTo>
                  <a:pt x="114300" y="30480"/>
                </a:moveTo>
                <a:cubicBezTo>
                  <a:pt x="135342" y="30480"/>
                  <a:pt x="152400" y="47538"/>
                  <a:pt x="152400" y="68580"/>
                </a:cubicBezTo>
                <a:cubicBezTo>
                  <a:pt x="152400" y="89622"/>
                  <a:pt x="135342" y="106680"/>
                  <a:pt x="114300" y="106680"/>
                </a:cubicBezTo>
                <a:cubicBezTo>
                  <a:pt x="93258" y="106680"/>
                  <a:pt x="76200" y="89622"/>
                  <a:pt x="76200" y="68580"/>
                </a:cubicBezTo>
                <a:cubicBezTo>
                  <a:pt x="76200" y="47538"/>
                  <a:pt x="93258" y="30480"/>
                  <a:pt x="114300" y="30480"/>
                </a:cubicBezTo>
                <a:close/>
                <a:moveTo>
                  <a:pt x="49530" y="22860"/>
                </a:moveTo>
                <a:cubicBezTo>
                  <a:pt x="34801" y="22860"/>
                  <a:pt x="22860" y="34801"/>
                  <a:pt x="22860" y="49530"/>
                </a:cubicBezTo>
                <a:lnTo>
                  <a:pt x="22860" y="179070"/>
                </a:lnTo>
                <a:cubicBezTo>
                  <a:pt x="22860" y="193792"/>
                  <a:pt x="34808" y="205740"/>
                  <a:pt x="49530" y="205740"/>
                </a:cubicBezTo>
                <a:lnTo>
                  <a:pt x="179070" y="205740"/>
                </a:lnTo>
                <a:cubicBezTo>
                  <a:pt x="193799" y="205740"/>
                  <a:pt x="205740" y="193799"/>
                  <a:pt x="205740" y="179070"/>
                </a:cubicBezTo>
                <a:lnTo>
                  <a:pt x="205740" y="49530"/>
                </a:lnTo>
                <a:cubicBezTo>
                  <a:pt x="205740" y="34801"/>
                  <a:pt x="193799" y="22860"/>
                  <a:pt x="179070" y="22860"/>
                </a:cubicBezTo>
                <a:close/>
                <a:moveTo>
                  <a:pt x="49530" y="0"/>
                </a:moveTo>
                <a:lnTo>
                  <a:pt x="179070" y="0"/>
                </a:lnTo>
                <a:cubicBezTo>
                  <a:pt x="206424" y="0"/>
                  <a:pt x="228600" y="22175"/>
                  <a:pt x="228600" y="49530"/>
                </a:cubicBezTo>
                <a:lnTo>
                  <a:pt x="228600" y="179070"/>
                </a:lnTo>
                <a:cubicBezTo>
                  <a:pt x="228600" y="206424"/>
                  <a:pt x="206424" y="228600"/>
                  <a:pt x="179070" y="228600"/>
                </a:cubicBezTo>
                <a:lnTo>
                  <a:pt x="49530" y="228600"/>
                </a:lnTo>
                <a:cubicBezTo>
                  <a:pt x="22175" y="228600"/>
                  <a:pt x="0" y="206424"/>
                  <a:pt x="0" y="179070"/>
                </a:cubicBezTo>
                <a:lnTo>
                  <a:pt x="0" y="49530"/>
                </a:lnTo>
                <a:cubicBezTo>
                  <a:pt x="0" y="22175"/>
                  <a:pt x="22175" y="0"/>
                  <a:pt x="49530" y="0"/>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01600" dir="2700000" algn="tl" rotWithShape="0">
              <a:srgbClr val="454142">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30" name="Freeform: Shape 32">
            <a:extLst>
              <a:ext uri="{FF2B5EF4-FFF2-40B4-BE49-F238E27FC236}">
                <a16:creationId xmlns:a16="http://schemas.microsoft.com/office/drawing/2014/main" id="{DB057A49-CBAF-BC14-1094-C71B675EFB04}"/>
              </a:ext>
              <a:ext uri="{C183D7F6-B498-43B3-948B-1728B52AA6E4}">
                <adec:decorative xmlns:adec="http://schemas.microsoft.com/office/drawing/2017/decorative" val="1"/>
              </a:ext>
            </a:extLst>
          </p:cNvPr>
          <p:cNvSpPr>
            <a:spLocks/>
          </p:cNvSpPr>
          <p:nvPr/>
        </p:nvSpPr>
        <p:spPr bwMode="auto">
          <a:xfrm>
            <a:off x="7697337" y="4184833"/>
            <a:ext cx="3727901" cy="1975335"/>
          </a:xfrm>
          <a:prstGeom prst="roundRect">
            <a:avLst>
              <a:gd name="adj" fmla="val 4762"/>
            </a:avLst>
          </a:prstGeom>
          <a:solidFill>
            <a:schemeClr val="bg1">
              <a:alpha val="70000"/>
            </a:schemeClr>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1" name="Text Placeholder 5">
            <a:extLst>
              <a:ext uri="{FF2B5EF4-FFF2-40B4-BE49-F238E27FC236}">
                <a16:creationId xmlns:a16="http://schemas.microsoft.com/office/drawing/2014/main" id="{382100B4-F48F-AAB9-CF62-2BA0D918036D}"/>
              </a:ext>
            </a:extLst>
          </p:cNvPr>
          <p:cNvSpPr txBox="1">
            <a:spLocks/>
          </p:cNvSpPr>
          <p:nvPr/>
        </p:nvSpPr>
        <p:spPr>
          <a:xfrm>
            <a:off x="7980026" y="5145424"/>
            <a:ext cx="3186884" cy="70788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for Microsoft 365</a:t>
            </a:r>
          </a:p>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in Dynamics 365 Sales</a:t>
            </a:r>
          </a:p>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for Sales</a:t>
            </a:r>
          </a:p>
        </p:txBody>
      </p:sp>
      <p:sp>
        <p:nvSpPr>
          <p:cNvPr id="31" name="Rectangle: Rounded Corners 26">
            <a:extLst>
              <a:ext uri="{FF2B5EF4-FFF2-40B4-BE49-F238E27FC236}">
                <a16:creationId xmlns:a16="http://schemas.microsoft.com/office/drawing/2014/main" id="{141CFC38-7A95-9B39-1123-CED249505C53}"/>
              </a:ext>
            </a:extLst>
          </p:cNvPr>
          <p:cNvSpPr/>
          <p:nvPr/>
        </p:nvSpPr>
        <p:spPr bwMode="auto">
          <a:xfrm>
            <a:off x="8438481" y="4397482"/>
            <a:ext cx="2940928" cy="365760"/>
          </a:xfrm>
          <a:prstGeom prst="roundRect">
            <a:avLst>
              <a:gd name="adj" fmla="val 19935"/>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0000">
                      <a:srgbClr val="8661C5"/>
                    </a:gs>
                    <a:gs pos="0">
                      <a:srgbClr val="0078D4"/>
                    </a:gs>
                    <a:gs pos="100000">
                      <a:srgbClr val="C73ECC"/>
                    </a:gs>
                  </a:gsLst>
                  <a:lin ang="2700000" scaled="1"/>
                </a:gradFill>
                <a:effectLst/>
                <a:uLnTx/>
                <a:uFillTx/>
                <a:latin typeface="Segoe UI Semibold"/>
                <a:ea typeface="+mn-ea"/>
                <a:cs typeface="+mn-cs"/>
              </a:rPr>
              <a:t>Microsoft AI solutions</a:t>
            </a:r>
          </a:p>
        </p:txBody>
      </p:sp>
      <p:sp>
        <p:nvSpPr>
          <p:cNvPr id="34" name="Graphic 32">
            <a:extLst>
              <a:ext uri="{FF2B5EF4-FFF2-40B4-BE49-F238E27FC236}">
                <a16:creationId xmlns:a16="http://schemas.microsoft.com/office/drawing/2014/main" id="{5F00FDD4-AD2C-14BC-0878-8728C10A43A2}"/>
              </a:ext>
              <a:ext uri="{C183D7F6-B498-43B3-948B-1728B52AA6E4}">
                <adec:decorative xmlns:adec="http://schemas.microsoft.com/office/drawing/2017/decorative" val="1"/>
              </a:ext>
            </a:extLst>
          </p:cNvPr>
          <p:cNvSpPr/>
          <p:nvPr/>
        </p:nvSpPr>
        <p:spPr>
          <a:xfrm>
            <a:off x="7920860" y="4371548"/>
            <a:ext cx="339928" cy="339845"/>
          </a:xfrm>
          <a:custGeom>
            <a:avLst/>
            <a:gdLst>
              <a:gd name="connsiteX0" fmla="*/ 128988 w 409676"/>
              <a:gd name="connsiteY0" fmla="*/ 289825 h 409576"/>
              <a:gd name="connsiteX1" fmla="*/ 148010 w 409676"/>
              <a:gd name="connsiteY1" fmla="*/ 295832 h 409576"/>
              <a:gd name="connsiteX2" fmla="*/ 148010 w 409676"/>
              <a:gd name="connsiteY2" fmla="*/ 295741 h 409576"/>
              <a:gd name="connsiteX3" fmla="*/ 178205 w 409676"/>
              <a:gd name="connsiteY3" fmla="*/ 275900 h 409576"/>
              <a:gd name="connsiteX4" fmla="*/ 192153 w 409676"/>
              <a:gd name="connsiteY4" fmla="*/ 233486 h 409576"/>
              <a:gd name="connsiteX5" fmla="*/ 233497 w 409676"/>
              <a:gd name="connsiteY5" fmla="*/ 192255 h 409576"/>
              <a:gd name="connsiteX6" fmla="*/ 273954 w 409676"/>
              <a:gd name="connsiteY6" fmla="*/ 179104 h 409576"/>
              <a:gd name="connsiteX7" fmla="*/ 294049 w 409676"/>
              <a:gd name="connsiteY7" fmla="*/ 137242 h 409576"/>
              <a:gd name="connsiteX8" fmla="*/ 272771 w 409676"/>
              <a:gd name="connsiteY8" fmla="*/ 116757 h 409576"/>
              <a:gd name="connsiteX9" fmla="*/ 232838 w 409676"/>
              <a:gd name="connsiteY9" fmla="*/ 103787 h 409576"/>
              <a:gd name="connsiteX10" fmla="*/ 191380 w 409676"/>
              <a:gd name="connsiteY10" fmla="*/ 62306 h 409576"/>
              <a:gd name="connsiteX11" fmla="*/ 178228 w 409676"/>
              <a:gd name="connsiteY11" fmla="*/ 21872 h 409576"/>
              <a:gd name="connsiteX12" fmla="*/ 136193 w 409676"/>
              <a:gd name="connsiteY12" fmla="*/ 1916 h 409576"/>
              <a:gd name="connsiteX13" fmla="*/ 116063 w 409676"/>
              <a:gd name="connsiteY13" fmla="*/ 22373 h 409576"/>
              <a:gd name="connsiteX14" fmla="*/ 102798 w 409676"/>
              <a:gd name="connsiteY14" fmla="*/ 63148 h 409576"/>
              <a:gd name="connsiteX15" fmla="*/ 62523 w 409676"/>
              <a:gd name="connsiteY15" fmla="*/ 103787 h 409576"/>
              <a:gd name="connsiteX16" fmla="*/ 22089 w 409676"/>
              <a:gd name="connsiteY16" fmla="*/ 116780 h 409576"/>
              <a:gd name="connsiteX17" fmla="*/ 1827 w 409676"/>
              <a:gd name="connsiteY17" fmla="*/ 158597 h 409576"/>
              <a:gd name="connsiteX18" fmla="*/ 22475 w 409676"/>
              <a:gd name="connsiteY18" fmla="*/ 178990 h 409576"/>
              <a:gd name="connsiteX19" fmla="*/ 62386 w 409676"/>
              <a:gd name="connsiteY19" fmla="*/ 191937 h 409576"/>
              <a:gd name="connsiteX20" fmla="*/ 103844 w 409676"/>
              <a:gd name="connsiteY20" fmla="*/ 233486 h 409576"/>
              <a:gd name="connsiteX21" fmla="*/ 116996 w 409676"/>
              <a:gd name="connsiteY21" fmla="*/ 273875 h 409576"/>
              <a:gd name="connsiteX22" fmla="*/ 128988 w 409676"/>
              <a:gd name="connsiteY22" fmla="*/ 289803 h 409576"/>
              <a:gd name="connsiteX23" fmla="*/ 120478 w 409676"/>
              <a:gd name="connsiteY23" fmla="*/ 193120 h 409576"/>
              <a:gd name="connsiteX24" fmla="*/ 112218 w 409676"/>
              <a:gd name="connsiteY24" fmla="*/ 183723 h 409576"/>
              <a:gd name="connsiteX25" fmla="*/ 112286 w 409676"/>
              <a:gd name="connsiteY25" fmla="*/ 183723 h 409576"/>
              <a:gd name="connsiteX26" fmla="*/ 73149 w 409676"/>
              <a:gd name="connsiteY26" fmla="*/ 159535 h 409576"/>
              <a:gd name="connsiteX27" fmla="*/ 36742 w 409676"/>
              <a:gd name="connsiteY27" fmla="*/ 147976 h 409576"/>
              <a:gd name="connsiteX28" fmla="*/ 73399 w 409676"/>
              <a:gd name="connsiteY28" fmla="*/ 136053 h 409576"/>
              <a:gd name="connsiteX29" fmla="*/ 111854 w 409676"/>
              <a:gd name="connsiteY29" fmla="*/ 111819 h 409576"/>
              <a:gd name="connsiteX30" fmla="*/ 135541 w 409676"/>
              <a:gd name="connsiteY30" fmla="*/ 72955 h 409576"/>
              <a:gd name="connsiteX31" fmla="*/ 147259 w 409676"/>
              <a:gd name="connsiteY31" fmla="*/ 36958 h 409576"/>
              <a:gd name="connsiteX32" fmla="*/ 159000 w 409676"/>
              <a:gd name="connsiteY32" fmla="*/ 73069 h 409576"/>
              <a:gd name="connsiteX33" fmla="*/ 222280 w 409676"/>
              <a:gd name="connsiteY33" fmla="*/ 136166 h 409576"/>
              <a:gd name="connsiteX34" fmla="*/ 259141 w 409676"/>
              <a:gd name="connsiteY34" fmla="*/ 148044 h 409576"/>
              <a:gd name="connsiteX35" fmla="*/ 222962 w 409676"/>
              <a:gd name="connsiteY35" fmla="*/ 159762 h 409576"/>
              <a:gd name="connsiteX36" fmla="*/ 159842 w 409676"/>
              <a:gd name="connsiteY36" fmla="*/ 222905 h 409576"/>
              <a:gd name="connsiteX37" fmla="*/ 148124 w 409676"/>
              <a:gd name="connsiteY37" fmla="*/ 258902 h 409576"/>
              <a:gd name="connsiteX38" fmla="*/ 136405 w 409676"/>
              <a:gd name="connsiteY38" fmla="*/ 222837 h 409576"/>
              <a:gd name="connsiteX39" fmla="*/ 120478 w 409676"/>
              <a:gd name="connsiteY39" fmla="*/ 193120 h 409576"/>
              <a:gd name="connsiteX40" fmla="*/ 303444 w 409676"/>
              <a:gd name="connsiteY40" fmla="*/ 404666 h 409576"/>
              <a:gd name="connsiteX41" fmla="*/ 294115 w 409676"/>
              <a:gd name="connsiteY41" fmla="*/ 392174 h 409576"/>
              <a:gd name="connsiteX42" fmla="*/ 286651 w 409676"/>
              <a:gd name="connsiteY42" fmla="*/ 369260 h 409576"/>
              <a:gd name="connsiteX43" fmla="*/ 267970 w 409676"/>
              <a:gd name="connsiteY43" fmla="*/ 350533 h 409576"/>
              <a:gd name="connsiteX44" fmla="*/ 245421 w 409676"/>
              <a:gd name="connsiteY44" fmla="*/ 343184 h 409576"/>
              <a:gd name="connsiteX45" fmla="*/ 227650 w 409676"/>
              <a:gd name="connsiteY45" fmla="*/ 318541 h 409576"/>
              <a:gd name="connsiteX46" fmla="*/ 245193 w 409676"/>
              <a:gd name="connsiteY46" fmla="*/ 293967 h 409576"/>
              <a:gd name="connsiteX47" fmla="*/ 268084 w 409676"/>
              <a:gd name="connsiteY47" fmla="*/ 286549 h 409576"/>
              <a:gd name="connsiteX48" fmla="*/ 286287 w 409676"/>
              <a:gd name="connsiteY48" fmla="*/ 267913 h 409576"/>
              <a:gd name="connsiteX49" fmla="*/ 293659 w 409676"/>
              <a:gd name="connsiteY49" fmla="*/ 245341 h 409576"/>
              <a:gd name="connsiteX50" fmla="*/ 326655 w 409676"/>
              <a:gd name="connsiteY50" fmla="*/ 229088 h 409576"/>
              <a:gd name="connsiteX51" fmla="*/ 342740 w 409676"/>
              <a:gd name="connsiteY51" fmla="*/ 244863 h 409576"/>
              <a:gd name="connsiteX52" fmla="*/ 350226 w 409676"/>
              <a:gd name="connsiteY52" fmla="*/ 267936 h 409576"/>
              <a:gd name="connsiteX53" fmla="*/ 368885 w 409676"/>
              <a:gd name="connsiteY53" fmla="*/ 286503 h 409576"/>
              <a:gd name="connsiteX54" fmla="*/ 391457 w 409676"/>
              <a:gd name="connsiteY54" fmla="*/ 293853 h 409576"/>
              <a:gd name="connsiteX55" fmla="*/ 408486 w 409676"/>
              <a:gd name="connsiteY55" fmla="*/ 326382 h 409576"/>
              <a:gd name="connsiteX56" fmla="*/ 392344 w 409676"/>
              <a:gd name="connsiteY56" fmla="*/ 343116 h 409576"/>
              <a:gd name="connsiteX57" fmla="*/ 369272 w 409676"/>
              <a:gd name="connsiteY57" fmla="*/ 350602 h 409576"/>
              <a:gd name="connsiteX58" fmla="*/ 350659 w 409676"/>
              <a:gd name="connsiteY58" fmla="*/ 369306 h 409576"/>
              <a:gd name="connsiteX59" fmla="*/ 343332 w 409676"/>
              <a:gd name="connsiteY59" fmla="*/ 391809 h 409576"/>
              <a:gd name="connsiteX60" fmla="*/ 333661 w 409676"/>
              <a:gd name="connsiteY60" fmla="*/ 404779 h 409576"/>
              <a:gd name="connsiteX61" fmla="*/ 303444 w 409676"/>
              <a:gd name="connsiteY61" fmla="*/ 404666 h 409576"/>
              <a:gd name="connsiteX62" fmla="*/ 280007 w 409676"/>
              <a:gd name="connsiteY62" fmla="*/ 318587 h 409576"/>
              <a:gd name="connsiteX63" fmla="*/ 318666 w 409676"/>
              <a:gd name="connsiteY63" fmla="*/ 357473 h 409576"/>
              <a:gd name="connsiteX64" fmla="*/ 357348 w 409676"/>
              <a:gd name="connsiteY64" fmla="*/ 318791 h 409576"/>
              <a:gd name="connsiteX65" fmla="*/ 318257 w 409676"/>
              <a:gd name="connsiteY65" fmla="*/ 279927 h 409576"/>
              <a:gd name="connsiteX66" fmla="*/ 279984 w 409676"/>
              <a:gd name="connsiteY66" fmla="*/ 318609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09676" h="409576">
                <a:moveTo>
                  <a:pt x="128988" y="289825"/>
                </a:moveTo>
                <a:cubicBezTo>
                  <a:pt x="134562" y="293762"/>
                  <a:pt x="141207" y="295855"/>
                  <a:pt x="148010" y="295832"/>
                </a:cubicBezTo>
                <a:lnTo>
                  <a:pt x="148010" y="295741"/>
                </a:lnTo>
                <a:cubicBezTo>
                  <a:pt x="161137" y="295764"/>
                  <a:pt x="173015" y="287959"/>
                  <a:pt x="178205" y="275900"/>
                </a:cubicBezTo>
                <a:lnTo>
                  <a:pt x="192153" y="233486"/>
                </a:lnTo>
                <a:cubicBezTo>
                  <a:pt x="198688" y="214008"/>
                  <a:pt x="214002" y="198736"/>
                  <a:pt x="233497" y="192255"/>
                </a:cubicBezTo>
                <a:lnTo>
                  <a:pt x="273954" y="179104"/>
                </a:lnTo>
                <a:cubicBezTo>
                  <a:pt x="291063" y="173092"/>
                  <a:pt x="300060" y="154350"/>
                  <a:pt x="294049" y="137242"/>
                </a:cubicBezTo>
                <a:cubicBezTo>
                  <a:pt x="290601" y="127429"/>
                  <a:pt x="282708" y="119830"/>
                  <a:pt x="272771" y="116757"/>
                </a:cubicBezTo>
                <a:lnTo>
                  <a:pt x="232838" y="103787"/>
                </a:lnTo>
                <a:cubicBezTo>
                  <a:pt x="213249" y="97273"/>
                  <a:pt x="197883" y="81898"/>
                  <a:pt x="191380" y="62306"/>
                </a:cubicBezTo>
                <a:lnTo>
                  <a:pt x="178228" y="21872"/>
                </a:lnTo>
                <a:cubicBezTo>
                  <a:pt x="172132" y="4754"/>
                  <a:pt x="153311" y="-4181"/>
                  <a:pt x="136193" y="1916"/>
                </a:cubicBezTo>
                <a:cubicBezTo>
                  <a:pt x="126706" y="5295"/>
                  <a:pt x="119289" y="12833"/>
                  <a:pt x="116063" y="22373"/>
                </a:cubicBezTo>
                <a:lnTo>
                  <a:pt x="102798" y="63148"/>
                </a:lnTo>
                <a:cubicBezTo>
                  <a:pt x="96316" y="82155"/>
                  <a:pt x="81470" y="97135"/>
                  <a:pt x="62523" y="103787"/>
                </a:cubicBezTo>
                <a:lnTo>
                  <a:pt x="22089" y="116780"/>
                </a:lnTo>
                <a:cubicBezTo>
                  <a:pt x="4946" y="122732"/>
                  <a:pt x="-4125" y="141454"/>
                  <a:pt x="1827" y="158597"/>
                </a:cubicBezTo>
                <a:cubicBezTo>
                  <a:pt x="5172" y="168229"/>
                  <a:pt x="12801" y="175765"/>
                  <a:pt x="22475" y="178990"/>
                </a:cubicBezTo>
                <a:lnTo>
                  <a:pt x="62386" y="191937"/>
                </a:lnTo>
                <a:cubicBezTo>
                  <a:pt x="81969" y="198499"/>
                  <a:pt x="97324" y="213890"/>
                  <a:pt x="103844" y="233486"/>
                </a:cubicBezTo>
                <a:lnTo>
                  <a:pt x="116996" y="273875"/>
                </a:lnTo>
                <a:cubicBezTo>
                  <a:pt x="119249" y="280314"/>
                  <a:pt x="123436" y="285889"/>
                  <a:pt x="128988" y="289803"/>
                </a:cubicBezTo>
                <a:close/>
                <a:moveTo>
                  <a:pt x="120478" y="193120"/>
                </a:moveTo>
                <a:cubicBezTo>
                  <a:pt x="117940" y="189805"/>
                  <a:pt x="115181" y="186665"/>
                  <a:pt x="112218" y="183723"/>
                </a:cubicBezTo>
                <a:lnTo>
                  <a:pt x="112286" y="183723"/>
                </a:lnTo>
                <a:cubicBezTo>
                  <a:pt x="101298" y="172728"/>
                  <a:pt x="87897" y="164445"/>
                  <a:pt x="73149" y="159535"/>
                </a:cubicBezTo>
                <a:lnTo>
                  <a:pt x="36742" y="147976"/>
                </a:lnTo>
                <a:lnTo>
                  <a:pt x="73399" y="136053"/>
                </a:lnTo>
                <a:cubicBezTo>
                  <a:pt x="87906" y="131030"/>
                  <a:pt x="101063" y="122738"/>
                  <a:pt x="111854" y="111819"/>
                </a:cubicBezTo>
                <a:cubicBezTo>
                  <a:pt x="122598" y="100831"/>
                  <a:pt x="130698" y="87540"/>
                  <a:pt x="135541" y="72955"/>
                </a:cubicBezTo>
                <a:lnTo>
                  <a:pt x="147259" y="36958"/>
                </a:lnTo>
                <a:lnTo>
                  <a:pt x="159000" y="73069"/>
                </a:lnTo>
                <a:cubicBezTo>
                  <a:pt x="168935" y="102921"/>
                  <a:pt x="192399" y="126318"/>
                  <a:pt x="222280" y="136166"/>
                </a:cubicBezTo>
                <a:lnTo>
                  <a:pt x="259141" y="148044"/>
                </a:lnTo>
                <a:lnTo>
                  <a:pt x="222962" y="159762"/>
                </a:lnTo>
                <a:cubicBezTo>
                  <a:pt x="193143" y="169679"/>
                  <a:pt x="169747" y="193081"/>
                  <a:pt x="159842" y="222905"/>
                </a:cubicBezTo>
                <a:lnTo>
                  <a:pt x="148124" y="258902"/>
                </a:lnTo>
                <a:lnTo>
                  <a:pt x="136405" y="222837"/>
                </a:lnTo>
                <a:cubicBezTo>
                  <a:pt x="132827" y="212097"/>
                  <a:pt x="127441" y="202047"/>
                  <a:pt x="120478" y="193120"/>
                </a:cubicBezTo>
                <a:close/>
                <a:moveTo>
                  <a:pt x="303444" y="404666"/>
                </a:moveTo>
                <a:cubicBezTo>
                  <a:pt x="299109" y="401576"/>
                  <a:pt x="295846" y="397207"/>
                  <a:pt x="294115" y="392174"/>
                </a:cubicBezTo>
                <a:lnTo>
                  <a:pt x="286651" y="369260"/>
                </a:lnTo>
                <a:cubicBezTo>
                  <a:pt x="283739" y="360413"/>
                  <a:pt x="276810" y="353466"/>
                  <a:pt x="267970" y="350533"/>
                </a:cubicBezTo>
                <a:lnTo>
                  <a:pt x="245421" y="343184"/>
                </a:lnTo>
                <a:cubicBezTo>
                  <a:pt x="234838" y="339614"/>
                  <a:pt x="227695" y="329709"/>
                  <a:pt x="227650" y="318541"/>
                </a:cubicBezTo>
                <a:cubicBezTo>
                  <a:pt x="227656" y="307446"/>
                  <a:pt x="234701" y="297578"/>
                  <a:pt x="245193" y="293967"/>
                </a:cubicBezTo>
                <a:lnTo>
                  <a:pt x="268084" y="286549"/>
                </a:lnTo>
                <a:cubicBezTo>
                  <a:pt x="276708" y="283486"/>
                  <a:pt x="283429" y="276605"/>
                  <a:pt x="286287" y="267913"/>
                </a:cubicBezTo>
                <a:lnTo>
                  <a:pt x="293659" y="245341"/>
                </a:lnTo>
                <a:cubicBezTo>
                  <a:pt x="298283" y="231741"/>
                  <a:pt x="313055" y="224464"/>
                  <a:pt x="326655" y="229088"/>
                </a:cubicBezTo>
                <a:cubicBezTo>
                  <a:pt x="334135" y="231629"/>
                  <a:pt x="340053" y="237434"/>
                  <a:pt x="342740" y="244863"/>
                </a:cubicBezTo>
                <a:lnTo>
                  <a:pt x="350226" y="267936"/>
                </a:lnTo>
                <a:cubicBezTo>
                  <a:pt x="353198" y="276703"/>
                  <a:pt x="360102" y="283575"/>
                  <a:pt x="368885" y="286503"/>
                </a:cubicBezTo>
                <a:lnTo>
                  <a:pt x="391457" y="293853"/>
                </a:lnTo>
                <a:cubicBezTo>
                  <a:pt x="405141" y="298133"/>
                  <a:pt x="412766" y="312696"/>
                  <a:pt x="408486" y="326382"/>
                </a:cubicBezTo>
                <a:cubicBezTo>
                  <a:pt x="406045" y="334191"/>
                  <a:pt x="400063" y="340394"/>
                  <a:pt x="392344" y="343116"/>
                </a:cubicBezTo>
                <a:lnTo>
                  <a:pt x="369272" y="350602"/>
                </a:lnTo>
                <a:cubicBezTo>
                  <a:pt x="360477" y="353571"/>
                  <a:pt x="353585" y="360495"/>
                  <a:pt x="350659" y="369306"/>
                </a:cubicBezTo>
                <a:lnTo>
                  <a:pt x="343332" y="391809"/>
                </a:lnTo>
                <a:cubicBezTo>
                  <a:pt x="341557" y="397043"/>
                  <a:pt x="338189" y="401594"/>
                  <a:pt x="333661" y="404779"/>
                </a:cubicBezTo>
                <a:cubicBezTo>
                  <a:pt x="324605" y="411219"/>
                  <a:pt x="312452" y="411171"/>
                  <a:pt x="303444" y="404666"/>
                </a:cubicBezTo>
                <a:close/>
                <a:moveTo>
                  <a:pt x="280007" y="318587"/>
                </a:moveTo>
                <a:cubicBezTo>
                  <a:pt x="298117" y="325026"/>
                  <a:pt x="312334" y="339325"/>
                  <a:pt x="318666" y="357473"/>
                </a:cubicBezTo>
                <a:cubicBezTo>
                  <a:pt x="325069" y="339407"/>
                  <a:pt x="339282" y="325194"/>
                  <a:pt x="357348" y="318791"/>
                </a:cubicBezTo>
                <a:cubicBezTo>
                  <a:pt x="339122" y="312400"/>
                  <a:pt x="324755" y="298117"/>
                  <a:pt x="318257" y="279927"/>
                </a:cubicBezTo>
                <a:cubicBezTo>
                  <a:pt x="311908" y="297885"/>
                  <a:pt x="297874" y="312070"/>
                  <a:pt x="279984" y="318609"/>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01600" dir="2700000" algn="tl" rotWithShape="0">
              <a:srgbClr val="454142">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36" name="Rectangle: Rounded Corners 26">
            <a:extLst>
              <a:ext uri="{FF2B5EF4-FFF2-40B4-BE49-F238E27FC236}">
                <a16:creationId xmlns:a16="http://schemas.microsoft.com/office/drawing/2014/main" id="{EF2C3AB6-C695-5E18-A7FD-61B802B8D9D2}"/>
              </a:ext>
            </a:extLst>
          </p:cNvPr>
          <p:cNvSpPr/>
          <p:nvPr/>
        </p:nvSpPr>
        <p:spPr bwMode="auto">
          <a:xfrm>
            <a:off x="862105" y="4002472"/>
            <a:ext cx="6563696" cy="365760"/>
          </a:xfrm>
          <a:prstGeom prst="roundRect">
            <a:avLst>
              <a:gd name="adj" fmla="val 0"/>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flip="none" rotWithShape="1">
                  <a:gsLst>
                    <a:gs pos="37000">
                      <a:srgbClr val="0078D4"/>
                    </a:gs>
                    <a:gs pos="100000">
                      <a:srgbClr val="C03BC4"/>
                    </a:gs>
                  </a:gsLst>
                  <a:path path="circle">
                    <a:fillToRect r="100000" b="100000"/>
                  </a:path>
                  <a:tileRect l="-100000" t="-100000"/>
                </a:gradFill>
                <a:effectLst/>
                <a:uLnTx/>
                <a:uFillTx/>
                <a:latin typeface="Segoe UI Semibold"/>
                <a:ea typeface="+mn-ea"/>
                <a:cs typeface="+mn-cs"/>
              </a:rPr>
              <a:t>How Microsoft Copilot can help increate revenue per sale</a:t>
            </a:r>
          </a:p>
        </p:txBody>
      </p:sp>
      <p:pic>
        <p:nvPicPr>
          <p:cNvPr id="20" name="Picture 19">
            <a:extLst>
              <a:ext uri="{FF2B5EF4-FFF2-40B4-BE49-F238E27FC236}">
                <a16:creationId xmlns:a16="http://schemas.microsoft.com/office/drawing/2014/main" id="{71E625AA-A5AD-00D7-8F9E-822E14F9E67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1345" y="4580362"/>
            <a:ext cx="3020655" cy="2277638"/>
          </a:xfrm>
          <a:prstGeom prst="rect">
            <a:avLst/>
          </a:prstGeom>
        </p:spPr>
      </p:pic>
      <p:cxnSp>
        <p:nvCxnSpPr>
          <p:cNvPr id="12" name="Straight Connector 11">
            <a:extLst>
              <a:ext uri="{FF2B5EF4-FFF2-40B4-BE49-F238E27FC236}">
                <a16:creationId xmlns:a16="http://schemas.microsoft.com/office/drawing/2014/main" id="{BA8FEF6C-A57E-AD4C-597D-4AC3D38BE310}"/>
              </a:ext>
              <a:ext uri="{C183D7F6-B498-43B3-948B-1728B52AA6E4}">
                <adec:decorative xmlns:adec="http://schemas.microsoft.com/office/drawing/2017/decorative" val="1"/>
              </a:ext>
            </a:extLst>
          </p:cNvPr>
          <p:cNvCxnSpPr>
            <a:cxnSpLocks/>
          </p:cNvCxnSpPr>
          <p:nvPr/>
        </p:nvCxnSpPr>
        <p:spPr>
          <a:xfrm>
            <a:off x="7955666" y="2340178"/>
            <a:ext cx="3211243"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5F7C4E-5DC3-7B30-6013-1936BCD0307C}"/>
              </a:ext>
              <a:ext uri="{C183D7F6-B498-43B3-948B-1728B52AA6E4}">
                <adec:decorative xmlns:adec="http://schemas.microsoft.com/office/drawing/2017/decorative" val="1"/>
              </a:ext>
            </a:extLst>
          </p:cNvPr>
          <p:cNvCxnSpPr>
            <a:cxnSpLocks/>
          </p:cNvCxnSpPr>
          <p:nvPr/>
        </p:nvCxnSpPr>
        <p:spPr>
          <a:xfrm>
            <a:off x="7955666" y="4928408"/>
            <a:ext cx="3211243"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Picture 10" descr="Photo of sales meeting">
            <a:extLst>
              <a:ext uri="{FF2B5EF4-FFF2-40B4-BE49-F238E27FC236}">
                <a16:creationId xmlns:a16="http://schemas.microsoft.com/office/drawing/2014/main" id="{A32924F9-1280-3B5D-C135-A771CE944470}"/>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766762" y="1600527"/>
            <a:ext cx="6752882" cy="1665497"/>
          </a:xfrm>
          <a:prstGeom prst="roundRect">
            <a:avLst>
              <a:gd name="adj" fmla="val 7002"/>
            </a:avLst>
          </a:prstGeom>
          <a:solidFill>
            <a:schemeClr val="bg1">
              <a:alpha val="70000"/>
            </a:schemeClr>
          </a:solidFill>
          <a:ln w="6350">
            <a:solidFill>
              <a:schemeClr val="bg1">
                <a:lumMod val="95000"/>
              </a:schemeClr>
            </a:solidFill>
          </a:ln>
          <a:effectLst>
            <a:outerShdw blurRad="223661" dist="140295" dir="2700000" algn="tl" rotWithShape="0">
              <a:schemeClr val="accent1">
                <a:alpha val="15000"/>
              </a:schemeClr>
            </a:outerShdw>
          </a:effectLst>
        </p:spPr>
      </p:pic>
      <p:sp>
        <p:nvSpPr>
          <p:cNvPr id="17" name="Text Placeholder 4">
            <a:extLst>
              <a:ext uri="{FF2B5EF4-FFF2-40B4-BE49-F238E27FC236}">
                <a16:creationId xmlns:a16="http://schemas.microsoft.com/office/drawing/2014/main" id="{7A10B68C-7F28-D8D5-1580-391016D94683}"/>
              </a:ext>
            </a:extLst>
          </p:cNvPr>
          <p:cNvSpPr txBox="1">
            <a:spLocks/>
          </p:cNvSpPr>
          <p:nvPr/>
        </p:nvSpPr>
        <p:spPr>
          <a:xfrm>
            <a:off x="863600" y="4426336"/>
            <a:ext cx="6642670" cy="1811265"/>
          </a:xfrm>
          <a:prstGeom prst="rect">
            <a:avLst/>
          </a:prstGeom>
        </p:spPr>
        <p:txBody>
          <a:bodyPr vert="horz" wrap="square" lIns="0" tIns="0" rIns="0" bIns="0" numCol="2" rtlCol="0">
            <a:spAutoFit/>
          </a:bodyPr>
          <a:lstStyle>
            <a:defPPr>
              <a:defRPr lang="en-US"/>
            </a:defPPr>
            <a:lvl1pPr marR="0" indent="0" defTabSz="582780" fontAlgn="auto">
              <a:lnSpc>
                <a:spcPct val="110000"/>
              </a:lnSpc>
              <a:spcBef>
                <a:spcPct val="0"/>
              </a:spcBef>
              <a:spcAft>
                <a:spcPts val="300"/>
              </a:spcAft>
              <a:buClrTx/>
              <a:buSzTx/>
              <a:buFont typeface="Wingdings" panose="05000000000000000000" pitchFamily="2" charset="2"/>
              <a:buNone/>
              <a:tabLst/>
              <a:defRPr sz="1000" b="0" i="0" spc="0" baseline="0">
                <a:effectLs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597" rtl="0" eaLnBrk="1" fontAlgn="auto" latinLnBrk="0" hangingPunct="1">
              <a:lnSpc>
                <a:spcPct val="110000"/>
              </a:lnSpc>
              <a:spcBef>
                <a:spcPts val="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Improve quality of customer-facing materials</a:t>
            </a:r>
          </a:p>
          <a:p>
            <a:pPr marL="142875" marR="0" lvl="0" indent="-142875"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Improve marketing content </a:t>
            </a:r>
            <a:b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with clear value propositions</a:t>
            </a:r>
          </a:p>
          <a:p>
            <a:pPr marL="142875" marR="0" lvl="0" indent="-142875"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Create more compelling proposals and RFP responses</a:t>
            </a:r>
          </a:p>
          <a:p>
            <a:pPr marL="142875" marR="0" lvl="0" indent="-142875"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Make emails and chats more impactful </a:t>
            </a:r>
          </a:p>
          <a:p>
            <a:pPr marL="0" marR="0" lvl="0" indent="0" algn="l" defTabSz="932597" rtl="0" eaLnBrk="1" fontAlgn="auto" latinLnBrk="0" hangingPunct="1">
              <a:lnSpc>
                <a:spcPct val="110000"/>
              </a:lnSpc>
              <a:spcBef>
                <a:spcPts val="8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Create a proposal</a:t>
            </a:r>
          </a:p>
          <a:p>
            <a:pPr marL="142875" marR="0" lvl="0" indent="-142875"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Improve product training content</a:t>
            </a:r>
          </a:p>
          <a:p>
            <a:pPr marL="142875" marR="0" lvl="0" indent="-142875"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Compare sales across regions or other variables</a:t>
            </a:r>
          </a:p>
          <a:p>
            <a:pPr marL="403225" marR="0" lvl="0" indent="-131763" algn="l" defTabSz="932597" rtl="0" eaLnBrk="1" fontAlgn="auto" latinLnBrk="0" hangingPunct="1">
              <a:lnSpc>
                <a:spcPct val="110000"/>
              </a:lnSpc>
              <a:spcBef>
                <a:spcPts val="8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Improve targeting</a:t>
            </a:r>
          </a:p>
          <a:p>
            <a:pPr marL="4032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Analyze current product mix </a:t>
            </a:r>
            <a:b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and cross sell success</a:t>
            </a:r>
            <a:b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endParaRPr kumimoji="0" lang="en-US" sz="1200" b="1"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 action="ppaction://noaction">
                <a:extLst>
                  <a:ext uri="{A12FA001-AC4F-418D-AE19-62706E023703}">
                    <ahyp:hlinkClr xmlns:ahyp="http://schemas.microsoft.com/office/drawing/2018/hyperlinkcolor" val="tx"/>
                  </a:ext>
                </a:extLst>
              </a:hlinkClick>
            </a:endParaRPr>
          </a:p>
          <a:p>
            <a:pPr marL="403225" marR="0" lvl="0" indent="-131763" algn="l" defTabSz="932597" rtl="0" eaLnBrk="1" fontAlgn="auto" latinLnBrk="0" hangingPunct="1">
              <a:lnSpc>
                <a:spcPct val="100000"/>
              </a:lnSpc>
              <a:spcBef>
                <a:spcPts val="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Improve customer meetings</a:t>
            </a:r>
          </a:p>
          <a:p>
            <a:pPr marL="4032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Prepare for the meeting</a:t>
            </a:r>
          </a:p>
          <a:p>
            <a:pPr marL="4032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during the meeting</a:t>
            </a:r>
          </a:p>
          <a:p>
            <a:pPr marL="4032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Generate follow up communications </a:t>
            </a:r>
            <a:b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by pulling CRM data into emails</a:t>
            </a:r>
          </a:p>
        </p:txBody>
      </p:sp>
      <p:sp>
        <p:nvSpPr>
          <p:cNvPr id="18" name="Text Placeholder 72">
            <a:extLst>
              <a:ext uri="{FF2B5EF4-FFF2-40B4-BE49-F238E27FC236}">
                <a16:creationId xmlns:a16="http://schemas.microsoft.com/office/drawing/2014/main" id="{E781ACF7-128C-043A-D855-52E12EB0138E}"/>
              </a:ext>
            </a:extLst>
          </p:cNvPr>
          <p:cNvSpPr txBox="1">
            <a:spLocks/>
          </p:cNvSpPr>
          <p:nvPr/>
        </p:nvSpPr>
        <p:spPr>
          <a:xfrm>
            <a:off x="7980025" y="3012967"/>
            <a:ext cx="3347617" cy="784830"/>
          </a:xfrm>
          <a:prstGeom prst="rect">
            <a:avLst/>
          </a:prstGeom>
        </p:spPr>
        <p:txBody>
          <a:bodyPr wrap="square" lIns="0" tIns="0" rIns="0" bIns="0" numCol="2">
            <a:spAutoFit/>
          </a:bodyPr>
          <a:lstStyle>
            <a:lvl1pPr marL="0" indent="0" algn="l" defTabSz="914400" rtl="0" eaLnBrk="1" latinLnBrk="0" hangingPunct="1">
              <a:lnSpc>
                <a:spcPct val="90000"/>
              </a:lnSpc>
              <a:spcBef>
                <a:spcPts val="1000"/>
              </a:spcBef>
              <a:buFont typeface="Arial" panose="020B0604020202020204" pitchFamily="34" charset="0"/>
              <a:buNone/>
              <a:defRPr lang="en-US" sz="600" b="0" i="0" kern="1200" dirty="0">
                <a:solidFill>
                  <a:srgbClr val="000000"/>
                </a:solidFill>
                <a:effectLst/>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Account Manager</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Technical Sales</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Training staff</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Product teams</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Product Marketing</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Finance</a:t>
            </a:r>
          </a:p>
        </p:txBody>
      </p:sp>
    </p:spTree>
    <p:extLst>
      <p:ext uri="{BB962C8B-B14F-4D97-AF65-F5344CB8AC3E}">
        <p14:creationId xmlns:p14="http://schemas.microsoft.com/office/powerpoint/2010/main" val="32044642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colorful objects&#10;&#10;Description automatically generated">
            <a:extLst>
              <a:ext uri="{FF2B5EF4-FFF2-40B4-BE49-F238E27FC236}">
                <a16:creationId xmlns:a16="http://schemas.microsoft.com/office/drawing/2014/main" id="{7D7C7E55-F6FB-14D2-3B44-E14BB389AB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a:off x="0" y="1"/>
            <a:ext cx="5906052" cy="2855024"/>
          </a:xfrm>
          <a:prstGeom prst="rect">
            <a:avLst/>
          </a:prstGeom>
        </p:spPr>
      </p:pic>
      <p:sp>
        <p:nvSpPr>
          <p:cNvPr id="2" name="Title 1">
            <a:extLst>
              <a:ext uri="{FF2B5EF4-FFF2-40B4-BE49-F238E27FC236}">
                <a16:creationId xmlns:a16="http://schemas.microsoft.com/office/drawing/2014/main" id="{B9EFFFB5-7077-89A4-73AE-3E6CCD4FD4E4}"/>
              </a:ext>
            </a:extLst>
          </p:cNvPr>
          <p:cNvSpPr>
            <a:spLocks noGrp="1"/>
          </p:cNvSpPr>
          <p:nvPr>
            <p:ph type="title"/>
          </p:nvPr>
        </p:nvSpPr>
        <p:spPr>
          <a:xfrm>
            <a:off x="585216" y="457200"/>
            <a:ext cx="10515600" cy="553998"/>
          </a:xfrm>
        </p:spPr>
        <p:txBody>
          <a:bodyPr/>
          <a:lstStyle/>
          <a:p>
            <a:r>
              <a:rPr lang="en-US" sz="3600">
                <a:latin typeface="Segoe UI Semibold" panose="020B0702040204020203" pitchFamily="34" charset="0"/>
                <a:cs typeface="Segoe UI Semibold" panose="020B0702040204020203" pitchFamily="34" charset="0"/>
              </a:rPr>
              <a:t>KPI – </a:t>
            </a:r>
            <a:r>
              <a:rPr lang="en-US" sz="3600">
                <a:gradFill>
                  <a:gsLst>
                    <a:gs pos="38000">
                      <a:srgbClr val="0078D4"/>
                    </a:gs>
                    <a:gs pos="0">
                      <a:srgbClr val="C03BC4"/>
                    </a:gs>
                  </a:gsLst>
                  <a:path path="circle">
                    <a:fillToRect l="100000" t="100000"/>
                  </a:path>
                </a:gradFill>
                <a:latin typeface="Segoe UI Semibold" panose="020B0702040204020203" pitchFamily="34" charset="0"/>
                <a:cs typeface="Segoe UI Semibold" panose="020B0702040204020203" pitchFamily="34" charset="0"/>
              </a:rPr>
              <a:t>Customer retention</a:t>
            </a:r>
          </a:p>
        </p:txBody>
      </p:sp>
      <p:pic>
        <p:nvPicPr>
          <p:cNvPr id="3" name="Picture 2">
            <a:extLst>
              <a:ext uri="{FF2B5EF4-FFF2-40B4-BE49-F238E27FC236}">
                <a16:creationId xmlns:a16="http://schemas.microsoft.com/office/drawing/2014/main" id="{FED7435C-732F-28C6-A281-3B1FA8A6A5A3}"/>
              </a:ext>
              <a:ext uri="{C183D7F6-B498-43B3-948B-1728B52AA6E4}">
                <adec:decorative xmlns:adec="http://schemas.microsoft.com/office/drawing/2017/decorative" val="1"/>
              </a:ext>
            </a:extLst>
          </p:cNvPr>
          <p:cNvPicPr>
            <a:picLocks noChangeAspect="1"/>
          </p:cNvPicPr>
          <p:nvPr/>
        </p:nvPicPr>
        <p:blipFill rotWithShape="1">
          <a:blip r:embed="rId3" cstate="screen">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589069" y="1448904"/>
            <a:ext cx="11013862" cy="4882759"/>
          </a:xfrm>
          <a:prstGeom prst="roundRect">
            <a:avLst>
              <a:gd name="adj" fmla="val 2585"/>
            </a:avLst>
          </a:prstGeom>
          <a:solidFill>
            <a:schemeClr val="bg1"/>
          </a:solidFill>
          <a:ln>
            <a:solidFill>
              <a:schemeClr val="bg1"/>
            </a:solidFill>
          </a:ln>
          <a:effectLst>
            <a:outerShdw blurRad="223661" dist="140295" dir="2700000" algn="tl" rotWithShape="0">
              <a:schemeClr val="accent1">
                <a:alpha val="15000"/>
              </a:schemeClr>
            </a:outerShdw>
          </a:effectLst>
        </p:spPr>
      </p:pic>
      <p:cxnSp>
        <p:nvCxnSpPr>
          <p:cNvPr id="28" name="Straight Connector 27">
            <a:extLst>
              <a:ext uri="{FF2B5EF4-FFF2-40B4-BE49-F238E27FC236}">
                <a16:creationId xmlns:a16="http://schemas.microsoft.com/office/drawing/2014/main" id="{51B84402-A636-A285-4E06-1EFCA8FA31FB}"/>
              </a:ext>
              <a:ext uri="{C183D7F6-B498-43B3-948B-1728B52AA6E4}">
                <adec:decorative xmlns:adec="http://schemas.microsoft.com/office/drawing/2017/decorative" val="1"/>
              </a:ext>
            </a:extLst>
          </p:cNvPr>
          <p:cNvCxnSpPr>
            <a:cxnSpLocks/>
          </p:cNvCxnSpPr>
          <p:nvPr/>
        </p:nvCxnSpPr>
        <p:spPr>
          <a:xfrm>
            <a:off x="862105" y="4098575"/>
            <a:ext cx="6757416"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reeform: Shape 32">
            <a:extLst>
              <a:ext uri="{FF2B5EF4-FFF2-40B4-BE49-F238E27FC236}">
                <a16:creationId xmlns:a16="http://schemas.microsoft.com/office/drawing/2014/main" id="{31922DE7-1793-6984-01E6-8C850F09BD37}"/>
              </a:ext>
              <a:ext uri="{C183D7F6-B498-43B3-948B-1728B52AA6E4}">
                <adec:decorative xmlns:adec="http://schemas.microsoft.com/office/drawing/2017/decorative" val="1"/>
              </a:ext>
            </a:extLst>
          </p:cNvPr>
          <p:cNvSpPr>
            <a:spLocks/>
          </p:cNvSpPr>
          <p:nvPr/>
        </p:nvSpPr>
        <p:spPr bwMode="auto">
          <a:xfrm>
            <a:off x="7697337" y="1596603"/>
            <a:ext cx="3727901" cy="2274542"/>
          </a:xfrm>
          <a:prstGeom prst="roundRect">
            <a:avLst>
              <a:gd name="adj" fmla="val 4762"/>
            </a:avLst>
          </a:prstGeom>
          <a:solidFill>
            <a:schemeClr val="bg1">
              <a:alpha val="70000"/>
            </a:schemeClr>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8" name="Rectangle: Rounded Corners 26">
            <a:extLst>
              <a:ext uri="{FF2B5EF4-FFF2-40B4-BE49-F238E27FC236}">
                <a16:creationId xmlns:a16="http://schemas.microsoft.com/office/drawing/2014/main" id="{D1253126-8205-D179-7879-B34F7D90496A}"/>
              </a:ext>
            </a:extLst>
          </p:cNvPr>
          <p:cNvSpPr/>
          <p:nvPr/>
        </p:nvSpPr>
        <p:spPr bwMode="auto">
          <a:xfrm>
            <a:off x="8438481" y="1781312"/>
            <a:ext cx="1258802" cy="365760"/>
          </a:xfrm>
          <a:prstGeom prst="roundRect">
            <a:avLst>
              <a:gd name="adj" fmla="val 19935"/>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0000">
                      <a:srgbClr val="8661C5"/>
                    </a:gs>
                    <a:gs pos="0">
                      <a:srgbClr val="0078D4"/>
                    </a:gs>
                    <a:gs pos="100000">
                      <a:srgbClr val="C73ECC"/>
                    </a:gs>
                  </a:gsLst>
                  <a:lin ang="2700000" scaled="1"/>
                </a:gradFill>
                <a:effectLst/>
                <a:uLnTx/>
                <a:uFillTx/>
                <a:latin typeface="Segoe UI Semibold"/>
                <a:ea typeface="+mn-ea"/>
                <a:cs typeface="+mn-cs"/>
              </a:rPr>
              <a:t>Roles</a:t>
            </a:r>
          </a:p>
        </p:txBody>
      </p:sp>
      <p:sp>
        <p:nvSpPr>
          <p:cNvPr id="9" name="Text Placeholder 5">
            <a:extLst>
              <a:ext uri="{FF2B5EF4-FFF2-40B4-BE49-F238E27FC236}">
                <a16:creationId xmlns:a16="http://schemas.microsoft.com/office/drawing/2014/main" id="{02C57E77-7FF3-6C1B-0126-9CE7D317F8DA}"/>
              </a:ext>
            </a:extLst>
          </p:cNvPr>
          <p:cNvSpPr txBox="1">
            <a:spLocks/>
          </p:cNvSpPr>
          <p:nvPr/>
        </p:nvSpPr>
        <p:spPr>
          <a:xfrm>
            <a:off x="7980024" y="2502661"/>
            <a:ext cx="2125877" cy="39030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110000"/>
              </a:lnSpc>
              <a:spcBef>
                <a:spcPts val="300"/>
              </a:spcBef>
              <a:spcAft>
                <a:spcPts val="3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Customer retention </a:t>
            </a:r>
            <a:b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b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can require input from: </a:t>
            </a:r>
          </a:p>
        </p:txBody>
      </p:sp>
      <p:sp>
        <p:nvSpPr>
          <p:cNvPr id="10" name="Freeform: Shape 2">
            <a:extLst>
              <a:ext uri="{FF2B5EF4-FFF2-40B4-BE49-F238E27FC236}">
                <a16:creationId xmlns:a16="http://schemas.microsoft.com/office/drawing/2014/main" id="{A157A653-FB0B-716C-9568-59F46B9E1C43}"/>
              </a:ext>
              <a:ext uri="{C183D7F6-B498-43B3-948B-1728B52AA6E4}">
                <adec:decorative xmlns:adec="http://schemas.microsoft.com/office/drawing/2017/decorative" val="1"/>
              </a:ext>
            </a:extLst>
          </p:cNvPr>
          <p:cNvSpPr/>
          <p:nvPr/>
        </p:nvSpPr>
        <p:spPr>
          <a:xfrm>
            <a:off x="7930135" y="1803503"/>
            <a:ext cx="321377" cy="321377"/>
          </a:xfrm>
          <a:custGeom>
            <a:avLst/>
            <a:gdLst>
              <a:gd name="connsiteX0" fmla="*/ 68580 w 266700"/>
              <a:gd name="connsiteY0" fmla="*/ 137160 h 266700"/>
              <a:gd name="connsiteX1" fmla="*/ 64770 w 266700"/>
              <a:gd name="connsiteY1" fmla="*/ 140970 h 266700"/>
              <a:gd name="connsiteX2" fmla="*/ 64770 w 266700"/>
              <a:gd name="connsiteY2" fmla="*/ 148590 h 266700"/>
              <a:gd name="connsiteX3" fmla="*/ 66736 w 266700"/>
              <a:gd name="connsiteY3" fmla="*/ 154869 h 266700"/>
              <a:gd name="connsiteX4" fmla="*/ 68047 w 266700"/>
              <a:gd name="connsiteY4" fmla="*/ 156698 h 266700"/>
              <a:gd name="connsiteX5" fmla="*/ 77572 w 266700"/>
              <a:gd name="connsiteY5" fmla="*/ 164851 h 266700"/>
              <a:gd name="connsiteX6" fmla="*/ 114300 w 266700"/>
              <a:gd name="connsiteY6" fmla="*/ 171450 h 266700"/>
              <a:gd name="connsiteX7" fmla="*/ 153741 w 266700"/>
              <a:gd name="connsiteY7" fmla="*/ 164943 h 266700"/>
              <a:gd name="connsiteX8" fmla="*/ 161407 w 266700"/>
              <a:gd name="connsiteY8" fmla="*/ 157079 h 266700"/>
              <a:gd name="connsiteX9" fmla="*/ 162276 w 266700"/>
              <a:gd name="connsiteY9" fmla="*/ 155448 h 266700"/>
              <a:gd name="connsiteX10" fmla="*/ 163830 w 266700"/>
              <a:gd name="connsiteY10" fmla="*/ 148590 h 266700"/>
              <a:gd name="connsiteX11" fmla="*/ 163830 w 266700"/>
              <a:gd name="connsiteY11" fmla="*/ 140970 h 266700"/>
              <a:gd name="connsiteX12" fmla="*/ 160020 w 266700"/>
              <a:gd name="connsiteY12" fmla="*/ 137160 h 266700"/>
              <a:gd name="connsiteX13" fmla="*/ 68580 w 266700"/>
              <a:gd name="connsiteY13" fmla="*/ 114300 h 266700"/>
              <a:gd name="connsiteX14" fmla="*/ 160020 w 266700"/>
              <a:gd name="connsiteY14" fmla="*/ 114300 h 266700"/>
              <a:gd name="connsiteX15" fmla="*/ 186690 w 266700"/>
              <a:gd name="connsiteY15" fmla="*/ 140970 h 266700"/>
              <a:gd name="connsiteX16" fmla="*/ 186690 w 266700"/>
              <a:gd name="connsiteY16" fmla="*/ 148590 h 266700"/>
              <a:gd name="connsiteX17" fmla="*/ 168707 w 266700"/>
              <a:gd name="connsiteY17" fmla="*/ 182042 h 266700"/>
              <a:gd name="connsiteX18" fmla="*/ 114300 w 266700"/>
              <a:gd name="connsiteY18" fmla="*/ 194310 h 266700"/>
              <a:gd name="connsiteX19" fmla="*/ 62880 w 266700"/>
              <a:gd name="connsiteY19" fmla="*/ 182118 h 266700"/>
              <a:gd name="connsiteX20" fmla="*/ 41910 w 266700"/>
              <a:gd name="connsiteY20" fmla="*/ 148590 h 266700"/>
              <a:gd name="connsiteX21" fmla="*/ 41910 w 266700"/>
              <a:gd name="connsiteY21" fmla="*/ 140970 h 266700"/>
              <a:gd name="connsiteX22" fmla="*/ 68580 w 266700"/>
              <a:gd name="connsiteY22" fmla="*/ 114300 h 266700"/>
              <a:gd name="connsiteX23" fmla="*/ 114300 w 266700"/>
              <a:gd name="connsiteY23" fmla="*/ 53340 h 266700"/>
              <a:gd name="connsiteX24" fmla="*/ 99060 w 266700"/>
              <a:gd name="connsiteY24" fmla="*/ 68580 h 266700"/>
              <a:gd name="connsiteX25" fmla="*/ 114300 w 266700"/>
              <a:gd name="connsiteY25" fmla="*/ 83820 h 266700"/>
              <a:gd name="connsiteX26" fmla="*/ 129540 w 266700"/>
              <a:gd name="connsiteY26" fmla="*/ 68580 h 266700"/>
              <a:gd name="connsiteX27" fmla="*/ 114300 w 266700"/>
              <a:gd name="connsiteY27" fmla="*/ 53340 h 266700"/>
              <a:gd name="connsiteX28" fmla="*/ 243840 w 266700"/>
              <a:gd name="connsiteY28" fmla="*/ 45872 h 266700"/>
              <a:gd name="connsiteX29" fmla="*/ 266700 w 266700"/>
              <a:gd name="connsiteY29" fmla="*/ 87630 h 266700"/>
              <a:gd name="connsiteX30" fmla="*/ 266700 w 266700"/>
              <a:gd name="connsiteY30" fmla="*/ 186690 h 266700"/>
              <a:gd name="connsiteX31" fmla="*/ 186690 w 266700"/>
              <a:gd name="connsiteY31" fmla="*/ 266700 h 266700"/>
              <a:gd name="connsiteX32" fmla="*/ 87630 w 266700"/>
              <a:gd name="connsiteY32" fmla="*/ 266700 h 266700"/>
              <a:gd name="connsiteX33" fmla="*/ 45872 w 266700"/>
              <a:gd name="connsiteY33" fmla="*/ 243840 h 266700"/>
              <a:gd name="connsiteX34" fmla="*/ 186690 w 266700"/>
              <a:gd name="connsiteY34" fmla="*/ 243840 h 266700"/>
              <a:gd name="connsiteX35" fmla="*/ 243840 w 266700"/>
              <a:gd name="connsiteY35" fmla="*/ 186690 h 266700"/>
              <a:gd name="connsiteX36" fmla="*/ 114300 w 266700"/>
              <a:gd name="connsiteY36" fmla="*/ 30480 h 266700"/>
              <a:gd name="connsiteX37" fmla="*/ 152400 w 266700"/>
              <a:gd name="connsiteY37" fmla="*/ 68580 h 266700"/>
              <a:gd name="connsiteX38" fmla="*/ 114300 w 266700"/>
              <a:gd name="connsiteY38" fmla="*/ 106680 h 266700"/>
              <a:gd name="connsiteX39" fmla="*/ 76200 w 266700"/>
              <a:gd name="connsiteY39" fmla="*/ 68580 h 266700"/>
              <a:gd name="connsiteX40" fmla="*/ 114300 w 266700"/>
              <a:gd name="connsiteY40" fmla="*/ 30480 h 266700"/>
              <a:gd name="connsiteX41" fmla="*/ 49530 w 266700"/>
              <a:gd name="connsiteY41" fmla="*/ 22860 h 266700"/>
              <a:gd name="connsiteX42" fmla="*/ 22860 w 266700"/>
              <a:gd name="connsiteY42" fmla="*/ 49530 h 266700"/>
              <a:gd name="connsiteX43" fmla="*/ 22860 w 266700"/>
              <a:gd name="connsiteY43" fmla="*/ 179070 h 266700"/>
              <a:gd name="connsiteX44" fmla="*/ 49530 w 266700"/>
              <a:gd name="connsiteY44" fmla="*/ 205740 h 266700"/>
              <a:gd name="connsiteX45" fmla="*/ 179070 w 266700"/>
              <a:gd name="connsiteY45" fmla="*/ 205740 h 266700"/>
              <a:gd name="connsiteX46" fmla="*/ 205740 w 266700"/>
              <a:gd name="connsiteY46" fmla="*/ 179070 h 266700"/>
              <a:gd name="connsiteX47" fmla="*/ 205740 w 266700"/>
              <a:gd name="connsiteY47" fmla="*/ 49530 h 266700"/>
              <a:gd name="connsiteX48" fmla="*/ 179070 w 266700"/>
              <a:gd name="connsiteY48" fmla="*/ 22860 h 266700"/>
              <a:gd name="connsiteX49" fmla="*/ 49530 w 266700"/>
              <a:gd name="connsiteY49" fmla="*/ 0 h 266700"/>
              <a:gd name="connsiteX50" fmla="*/ 179070 w 266700"/>
              <a:gd name="connsiteY50" fmla="*/ 0 h 266700"/>
              <a:gd name="connsiteX51" fmla="*/ 228600 w 266700"/>
              <a:gd name="connsiteY51" fmla="*/ 49530 h 266700"/>
              <a:gd name="connsiteX52" fmla="*/ 228600 w 266700"/>
              <a:gd name="connsiteY52" fmla="*/ 179070 h 266700"/>
              <a:gd name="connsiteX53" fmla="*/ 179070 w 266700"/>
              <a:gd name="connsiteY53" fmla="*/ 228600 h 266700"/>
              <a:gd name="connsiteX54" fmla="*/ 49530 w 266700"/>
              <a:gd name="connsiteY54" fmla="*/ 228600 h 266700"/>
              <a:gd name="connsiteX55" fmla="*/ 0 w 266700"/>
              <a:gd name="connsiteY55" fmla="*/ 179070 h 266700"/>
              <a:gd name="connsiteX56" fmla="*/ 0 w 266700"/>
              <a:gd name="connsiteY56" fmla="*/ 49530 h 266700"/>
              <a:gd name="connsiteX57" fmla="*/ 49530 w 266700"/>
              <a:gd name="connsiteY57"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6700" h="266700">
                <a:moveTo>
                  <a:pt x="68580" y="137160"/>
                </a:moveTo>
                <a:cubicBezTo>
                  <a:pt x="66476" y="137160"/>
                  <a:pt x="64770" y="138865"/>
                  <a:pt x="64770" y="140970"/>
                </a:cubicBezTo>
                <a:lnTo>
                  <a:pt x="64770" y="148590"/>
                </a:lnTo>
                <a:cubicBezTo>
                  <a:pt x="64770" y="152278"/>
                  <a:pt x="65471" y="153192"/>
                  <a:pt x="66736" y="154869"/>
                </a:cubicBezTo>
                <a:cubicBezTo>
                  <a:pt x="67195" y="155462"/>
                  <a:pt x="67633" y="156071"/>
                  <a:pt x="68047" y="156698"/>
                </a:cubicBezTo>
                <a:cubicBezTo>
                  <a:pt x="70460" y="160195"/>
                  <a:pt x="73743" y="163006"/>
                  <a:pt x="77572" y="164851"/>
                </a:cubicBezTo>
                <a:cubicBezTo>
                  <a:pt x="86167" y="169316"/>
                  <a:pt x="98770" y="171450"/>
                  <a:pt x="114300" y="171450"/>
                </a:cubicBezTo>
                <a:cubicBezTo>
                  <a:pt x="133792" y="171450"/>
                  <a:pt x="146228" y="169271"/>
                  <a:pt x="153741" y="164943"/>
                </a:cubicBezTo>
                <a:cubicBezTo>
                  <a:pt x="157031" y="163155"/>
                  <a:pt x="159705" y="160413"/>
                  <a:pt x="161407" y="157079"/>
                </a:cubicBezTo>
                <a:cubicBezTo>
                  <a:pt x="161727" y="156439"/>
                  <a:pt x="162016" y="155905"/>
                  <a:pt x="162276" y="155448"/>
                </a:cubicBezTo>
                <a:cubicBezTo>
                  <a:pt x="163297" y="153604"/>
                  <a:pt x="163830" y="152644"/>
                  <a:pt x="163830" y="148590"/>
                </a:cubicBezTo>
                <a:lnTo>
                  <a:pt x="163830" y="140970"/>
                </a:lnTo>
                <a:cubicBezTo>
                  <a:pt x="163830" y="138865"/>
                  <a:pt x="162125" y="137160"/>
                  <a:pt x="160020" y="137160"/>
                </a:cubicBezTo>
                <a:close/>
                <a:moveTo>
                  <a:pt x="68580" y="114300"/>
                </a:moveTo>
                <a:lnTo>
                  <a:pt x="160020" y="114300"/>
                </a:lnTo>
                <a:cubicBezTo>
                  <a:pt x="174749" y="114300"/>
                  <a:pt x="186690" y="126241"/>
                  <a:pt x="186690" y="140970"/>
                </a:cubicBezTo>
                <a:lnTo>
                  <a:pt x="186690" y="148590"/>
                </a:lnTo>
                <a:cubicBezTo>
                  <a:pt x="186690" y="164607"/>
                  <a:pt x="181082" y="173523"/>
                  <a:pt x="168707" y="182042"/>
                </a:cubicBezTo>
                <a:cubicBezTo>
                  <a:pt x="156591" y="190378"/>
                  <a:pt x="138516" y="194310"/>
                  <a:pt x="114300" y="194310"/>
                </a:cubicBezTo>
                <a:cubicBezTo>
                  <a:pt x="93772" y="194310"/>
                  <a:pt x="75834" y="190317"/>
                  <a:pt x="62880" y="182118"/>
                </a:cubicBezTo>
                <a:cubicBezTo>
                  <a:pt x="49759" y="173812"/>
                  <a:pt x="41910" y="165034"/>
                  <a:pt x="41910" y="148590"/>
                </a:cubicBezTo>
                <a:lnTo>
                  <a:pt x="41910" y="140970"/>
                </a:lnTo>
                <a:cubicBezTo>
                  <a:pt x="41910" y="126241"/>
                  <a:pt x="53851" y="114300"/>
                  <a:pt x="68580" y="114300"/>
                </a:cubicBezTo>
                <a:close/>
                <a:moveTo>
                  <a:pt x="114300" y="53340"/>
                </a:moveTo>
                <a:cubicBezTo>
                  <a:pt x="105883" y="53340"/>
                  <a:pt x="99060" y="60163"/>
                  <a:pt x="99060" y="68580"/>
                </a:cubicBezTo>
                <a:cubicBezTo>
                  <a:pt x="99060" y="76997"/>
                  <a:pt x="105883" y="83820"/>
                  <a:pt x="114300" y="83820"/>
                </a:cubicBezTo>
                <a:cubicBezTo>
                  <a:pt x="122717" y="83820"/>
                  <a:pt x="129540" y="76997"/>
                  <a:pt x="129540" y="68580"/>
                </a:cubicBezTo>
                <a:cubicBezTo>
                  <a:pt x="129540" y="60163"/>
                  <a:pt x="122717" y="53340"/>
                  <a:pt x="114300" y="53340"/>
                </a:cubicBezTo>
                <a:close/>
                <a:moveTo>
                  <a:pt x="243840" y="45872"/>
                </a:moveTo>
                <a:cubicBezTo>
                  <a:pt x="258094" y="54971"/>
                  <a:pt x="266715" y="70719"/>
                  <a:pt x="266700" y="87630"/>
                </a:cubicBezTo>
                <a:lnTo>
                  <a:pt x="266700" y="186690"/>
                </a:lnTo>
                <a:cubicBezTo>
                  <a:pt x="266700" y="230886"/>
                  <a:pt x="230886" y="266700"/>
                  <a:pt x="186690" y="266700"/>
                </a:cubicBezTo>
                <a:lnTo>
                  <a:pt x="87630" y="266700"/>
                </a:lnTo>
                <a:cubicBezTo>
                  <a:pt x="70719" y="266712"/>
                  <a:pt x="54973" y="258092"/>
                  <a:pt x="45872" y="243840"/>
                </a:cubicBezTo>
                <a:lnTo>
                  <a:pt x="186690" y="243840"/>
                </a:lnTo>
                <a:cubicBezTo>
                  <a:pt x="218253" y="243840"/>
                  <a:pt x="243840" y="218253"/>
                  <a:pt x="243840" y="186690"/>
                </a:cubicBezTo>
                <a:close/>
                <a:moveTo>
                  <a:pt x="114300" y="30480"/>
                </a:moveTo>
                <a:cubicBezTo>
                  <a:pt x="135342" y="30480"/>
                  <a:pt x="152400" y="47538"/>
                  <a:pt x="152400" y="68580"/>
                </a:cubicBezTo>
                <a:cubicBezTo>
                  <a:pt x="152400" y="89622"/>
                  <a:pt x="135342" y="106680"/>
                  <a:pt x="114300" y="106680"/>
                </a:cubicBezTo>
                <a:cubicBezTo>
                  <a:pt x="93258" y="106680"/>
                  <a:pt x="76200" y="89622"/>
                  <a:pt x="76200" y="68580"/>
                </a:cubicBezTo>
                <a:cubicBezTo>
                  <a:pt x="76200" y="47538"/>
                  <a:pt x="93258" y="30480"/>
                  <a:pt x="114300" y="30480"/>
                </a:cubicBezTo>
                <a:close/>
                <a:moveTo>
                  <a:pt x="49530" y="22860"/>
                </a:moveTo>
                <a:cubicBezTo>
                  <a:pt x="34801" y="22860"/>
                  <a:pt x="22860" y="34801"/>
                  <a:pt x="22860" y="49530"/>
                </a:cubicBezTo>
                <a:lnTo>
                  <a:pt x="22860" y="179070"/>
                </a:lnTo>
                <a:cubicBezTo>
                  <a:pt x="22860" y="193792"/>
                  <a:pt x="34808" y="205740"/>
                  <a:pt x="49530" y="205740"/>
                </a:cubicBezTo>
                <a:lnTo>
                  <a:pt x="179070" y="205740"/>
                </a:lnTo>
                <a:cubicBezTo>
                  <a:pt x="193799" y="205740"/>
                  <a:pt x="205740" y="193799"/>
                  <a:pt x="205740" y="179070"/>
                </a:cubicBezTo>
                <a:lnTo>
                  <a:pt x="205740" y="49530"/>
                </a:lnTo>
                <a:cubicBezTo>
                  <a:pt x="205740" y="34801"/>
                  <a:pt x="193799" y="22860"/>
                  <a:pt x="179070" y="22860"/>
                </a:cubicBezTo>
                <a:close/>
                <a:moveTo>
                  <a:pt x="49530" y="0"/>
                </a:moveTo>
                <a:lnTo>
                  <a:pt x="179070" y="0"/>
                </a:lnTo>
                <a:cubicBezTo>
                  <a:pt x="206424" y="0"/>
                  <a:pt x="228600" y="22175"/>
                  <a:pt x="228600" y="49530"/>
                </a:cubicBezTo>
                <a:lnTo>
                  <a:pt x="228600" y="179070"/>
                </a:lnTo>
                <a:cubicBezTo>
                  <a:pt x="228600" y="206424"/>
                  <a:pt x="206424" y="228600"/>
                  <a:pt x="179070" y="228600"/>
                </a:cubicBezTo>
                <a:lnTo>
                  <a:pt x="49530" y="228600"/>
                </a:lnTo>
                <a:cubicBezTo>
                  <a:pt x="22175" y="228600"/>
                  <a:pt x="0" y="206424"/>
                  <a:pt x="0" y="179070"/>
                </a:cubicBezTo>
                <a:lnTo>
                  <a:pt x="0" y="49530"/>
                </a:lnTo>
                <a:cubicBezTo>
                  <a:pt x="0" y="22175"/>
                  <a:pt x="22175" y="0"/>
                  <a:pt x="49530" y="0"/>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01600" dir="2700000" algn="tl" rotWithShape="0">
              <a:srgbClr val="454142">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30" name="Freeform: Shape 32">
            <a:extLst>
              <a:ext uri="{FF2B5EF4-FFF2-40B4-BE49-F238E27FC236}">
                <a16:creationId xmlns:a16="http://schemas.microsoft.com/office/drawing/2014/main" id="{DB057A49-CBAF-BC14-1094-C71B675EFB04}"/>
              </a:ext>
              <a:ext uri="{C183D7F6-B498-43B3-948B-1728B52AA6E4}">
                <adec:decorative xmlns:adec="http://schemas.microsoft.com/office/drawing/2017/decorative" val="1"/>
              </a:ext>
            </a:extLst>
          </p:cNvPr>
          <p:cNvSpPr>
            <a:spLocks/>
          </p:cNvSpPr>
          <p:nvPr/>
        </p:nvSpPr>
        <p:spPr bwMode="auto">
          <a:xfrm>
            <a:off x="7697337" y="4184833"/>
            <a:ext cx="3727901" cy="1975335"/>
          </a:xfrm>
          <a:prstGeom prst="roundRect">
            <a:avLst>
              <a:gd name="adj" fmla="val 4762"/>
            </a:avLst>
          </a:prstGeom>
          <a:solidFill>
            <a:schemeClr val="bg1">
              <a:alpha val="70000"/>
            </a:schemeClr>
          </a:solidFill>
          <a:ln>
            <a:solidFill>
              <a:schemeClr val="bg1"/>
            </a:solidFill>
          </a:ln>
          <a:effectLst>
            <a:outerShdw blurRad="223661" dist="140295" dir="2700000" algn="tl" rotWithShape="0">
              <a:schemeClr val="accent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1" name="Text Placeholder 5">
            <a:extLst>
              <a:ext uri="{FF2B5EF4-FFF2-40B4-BE49-F238E27FC236}">
                <a16:creationId xmlns:a16="http://schemas.microsoft.com/office/drawing/2014/main" id="{382100B4-F48F-AAB9-CF62-2BA0D918036D}"/>
              </a:ext>
            </a:extLst>
          </p:cNvPr>
          <p:cNvSpPr txBox="1">
            <a:spLocks/>
          </p:cNvSpPr>
          <p:nvPr/>
        </p:nvSpPr>
        <p:spPr>
          <a:xfrm>
            <a:off x="7980026" y="5145424"/>
            <a:ext cx="3186884" cy="70788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for Microsoft 365</a:t>
            </a:r>
          </a:p>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in Dynamics 365 Sales</a:t>
            </a:r>
          </a:p>
          <a:p>
            <a:pPr marL="0" marR="0" lvl="0" indent="0" algn="l" defTabSz="932597"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Copilot for Sales</a:t>
            </a:r>
          </a:p>
        </p:txBody>
      </p:sp>
      <p:sp>
        <p:nvSpPr>
          <p:cNvPr id="31" name="Rectangle: Rounded Corners 26">
            <a:extLst>
              <a:ext uri="{FF2B5EF4-FFF2-40B4-BE49-F238E27FC236}">
                <a16:creationId xmlns:a16="http://schemas.microsoft.com/office/drawing/2014/main" id="{141CFC38-7A95-9B39-1123-CED249505C53}"/>
              </a:ext>
            </a:extLst>
          </p:cNvPr>
          <p:cNvSpPr/>
          <p:nvPr/>
        </p:nvSpPr>
        <p:spPr bwMode="auto">
          <a:xfrm>
            <a:off x="8438481" y="4397482"/>
            <a:ext cx="2940928" cy="365760"/>
          </a:xfrm>
          <a:prstGeom prst="roundRect">
            <a:avLst>
              <a:gd name="adj" fmla="val 19935"/>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50000">
                      <a:srgbClr val="8661C5"/>
                    </a:gs>
                    <a:gs pos="0">
                      <a:srgbClr val="0078D4"/>
                    </a:gs>
                    <a:gs pos="100000">
                      <a:srgbClr val="C73ECC"/>
                    </a:gs>
                  </a:gsLst>
                  <a:lin ang="2700000" scaled="1"/>
                </a:gradFill>
                <a:effectLst/>
                <a:uLnTx/>
                <a:uFillTx/>
                <a:latin typeface="Segoe UI Semibold"/>
                <a:ea typeface="+mn-ea"/>
                <a:cs typeface="+mn-cs"/>
              </a:rPr>
              <a:t>Microsoft AI solutions</a:t>
            </a:r>
          </a:p>
        </p:txBody>
      </p:sp>
      <p:sp>
        <p:nvSpPr>
          <p:cNvPr id="34" name="Graphic 32">
            <a:extLst>
              <a:ext uri="{FF2B5EF4-FFF2-40B4-BE49-F238E27FC236}">
                <a16:creationId xmlns:a16="http://schemas.microsoft.com/office/drawing/2014/main" id="{5F00FDD4-AD2C-14BC-0878-8728C10A43A2}"/>
              </a:ext>
              <a:ext uri="{C183D7F6-B498-43B3-948B-1728B52AA6E4}">
                <adec:decorative xmlns:adec="http://schemas.microsoft.com/office/drawing/2017/decorative" val="1"/>
              </a:ext>
            </a:extLst>
          </p:cNvPr>
          <p:cNvSpPr/>
          <p:nvPr/>
        </p:nvSpPr>
        <p:spPr>
          <a:xfrm>
            <a:off x="7920860" y="4371548"/>
            <a:ext cx="339928" cy="339845"/>
          </a:xfrm>
          <a:custGeom>
            <a:avLst/>
            <a:gdLst>
              <a:gd name="connsiteX0" fmla="*/ 128988 w 409676"/>
              <a:gd name="connsiteY0" fmla="*/ 289825 h 409576"/>
              <a:gd name="connsiteX1" fmla="*/ 148010 w 409676"/>
              <a:gd name="connsiteY1" fmla="*/ 295832 h 409576"/>
              <a:gd name="connsiteX2" fmla="*/ 148010 w 409676"/>
              <a:gd name="connsiteY2" fmla="*/ 295741 h 409576"/>
              <a:gd name="connsiteX3" fmla="*/ 178205 w 409676"/>
              <a:gd name="connsiteY3" fmla="*/ 275900 h 409576"/>
              <a:gd name="connsiteX4" fmla="*/ 192153 w 409676"/>
              <a:gd name="connsiteY4" fmla="*/ 233486 h 409576"/>
              <a:gd name="connsiteX5" fmla="*/ 233497 w 409676"/>
              <a:gd name="connsiteY5" fmla="*/ 192255 h 409576"/>
              <a:gd name="connsiteX6" fmla="*/ 273954 w 409676"/>
              <a:gd name="connsiteY6" fmla="*/ 179104 h 409576"/>
              <a:gd name="connsiteX7" fmla="*/ 294049 w 409676"/>
              <a:gd name="connsiteY7" fmla="*/ 137242 h 409576"/>
              <a:gd name="connsiteX8" fmla="*/ 272771 w 409676"/>
              <a:gd name="connsiteY8" fmla="*/ 116757 h 409576"/>
              <a:gd name="connsiteX9" fmla="*/ 232838 w 409676"/>
              <a:gd name="connsiteY9" fmla="*/ 103787 h 409576"/>
              <a:gd name="connsiteX10" fmla="*/ 191380 w 409676"/>
              <a:gd name="connsiteY10" fmla="*/ 62306 h 409576"/>
              <a:gd name="connsiteX11" fmla="*/ 178228 w 409676"/>
              <a:gd name="connsiteY11" fmla="*/ 21872 h 409576"/>
              <a:gd name="connsiteX12" fmla="*/ 136193 w 409676"/>
              <a:gd name="connsiteY12" fmla="*/ 1916 h 409576"/>
              <a:gd name="connsiteX13" fmla="*/ 116063 w 409676"/>
              <a:gd name="connsiteY13" fmla="*/ 22373 h 409576"/>
              <a:gd name="connsiteX14" fmla="*/ 102798 w 409676"/>
              <a:gd name="connsiteY14" fmla="*/ 63148 h 409576"/>
              <a:gd name="connsiteX15" fmla="*/ 62523 w 409676"/>
              <a:gd name="connsiteY15" fmla="*/ 103787 h 409576"/>
              <a:gd name="connsiteX16" fmla="*/ 22089 w 409676"/>
              <a:gd name="connsiteY16" fmla="*/ 116780 h 409576"/>
              <a:gd name="connsiteX17" fmla="*/ 1827 w 409676"/>
              <a:gd name="connsiteY17" fmla="*/ 158597 h 409576"/>
              <a:gd name="connsiteX18" fmla="*/ 22475 w 409676"/>
              <a:gd name="connsiteY18" fmla="*/ 178990 h 409576"/>
              <a:gd name="connsiteX19" fmla="*/ 62386 w 409676"/>
              <a:gd name="connsiteY19" fmla="*/ 191937 h 409576"/>
              <a:gd name="connsiteX20" fmla="*/ 103844 w 409676"/>
              <a:gd name="connsiteY20" fmla="*/ 233486 h 409576"/>
              <a:gd name="connsiteX21" fmla="*/ 116996 w 409676"/>
              <a:gd name="connsiteY21" fmla="*/ 273875 h 409576"/>
              <a:gd name="connsiteX22" fmla="*/ 128988 w 409676"/>
              <a:gd name="connsiteY22" fmla="*/ 289803 h 409576"/>
              <a:gd name="connsiteX23" fmla="*/ 120478 w 409676"/>
              <a:gd name="connsiteY23" fmla="*/ 193120 h 409576"/>
              <a:gd name="connsiteX24" fmla="*/ 112218 w 409676"/>
              <a:gd name="connsiteY24" fmla="*/ 183723 h 409576"/>
              <a:gd name="connsiteX25" fmla="*/ 112286 w 409676"/>
              <a:gd name="connsiteY25" fmla="*/ 183723 h 409576"/>
              <a:gd name="connsiteX26" fmla="*/ 73149 w 409676"/>
              <a:gd name="connsiteY26" fmla="*/ 159535 h 409576"/>
              <a:gd name="connsiteX27" fmla="*/ 36742 w 409676"/>
              <a:gd name="connsiteY27" fmla="*/ 147976 h 409576"/>
              <a:gd name="connsiteX28" fmla="*/ 73399 w 409676"/>
              <a:gd name="connsiteY28" fmla="*/ 136053 h 409576"/>
              <a:gd name="connsiteX29" fmla="*/ 111854 w 409676"/>
              <a:gd name="connsiteY29" fmla="*/ 111819 h 409576"/>
              <a:gd name="connsiteX30" fmla="*/ 135541 w 409676"/>
              <a:gd name="connsiteY30" fmla="*/ 72955 h 409576"/>
              <a:gd name="connsiteX31" fmla="*/ 147259 w 409676"/>
              <a:gd name="connsiteY31" fmla="*/ 36958 h 409576"/>
              <a:gd name="connsiteX32" fmla="*/ 159000 w 409676"/>
              <a:gd name="connsiteY32" fmla="*/ 73069 h 409576"/>
              <a:gd name="connsiteX33" fmla="*/ 222280 w 409676"/>
              <a:gd name="connsiteY33" fmla="*/ 136166 h 409576"/>
              <a:gd name="connsiteX34" fmla="*/ 259141 w 409676"/>
              <a:gd name="connsiteY34" fmla="*/ 148044 h 409576"/>
              <a:gd name="connsiteX35" fmla="*/ 222962 w 409676"/>
              <a:gd name="connsiteY35" fmla="*/ 159762 h 409576"/>
              <a:gd name="connsiteX36" fmla="*/ 159842 w 409676"/>
              <a:gd name="connsiteY36" fmla="*/ 222905 h 409576"/>
              <a:gd name="connsiteX37" fmla="*/ 148124 w 409676"/>
              <a:gd name="connsiteY37" fmla="*/ 258902 h 409576"/>
              <a:gd name="connsiteX38" fmla="*/ 136405 w 409676"/>
              <a:gd name="connsiteY38" fmla="*/ 222837 h 409576"/>
              <a:gd name="connsiteX39" fmla="*/ 120478 w 409676"/>
              <a:gd name="connsiteY39" fmla="*/ 193120 h 409576"/>
              <a:gd name="connsiteX40" fmla="*/ 303444 w 409676"/>
              <a:gd name="connsiteY40" fmla="*/ 404666 h 409576"/>
              <a:gd name="connsiteX41" fmla="*/ 294115 w 409676"/>
              <a:gd name="connsiteY41" fmla="*/ 392174 h 409576"/>
              <a:gd name="connsiteX42" fmla="*/ 286651 w 409676"/>
              <a:gd name="connsiteY42" fmla="*/ 369260 h 409576"/>
              <a:gd name="connsiteX43" fmla="*/ 267970 w 409676"/>
              <a:gd name="connsiteY43" fmla="*/ 350533 h 409576"/>
              <a:gd name="connsiteX44" fmla="*/ 245421 w 409676"/>
              <a:gd name="connsiteY44" fmla="*/ 343184 h 409576"/>
              <a:gd name="connsiteX45" fmla="*/ 227650 w 409676"/>
              <a:gd name="connsiteY45" fmla="*/ 318541 h 409576"/>
              <a:gd name="connsiteX46" fmla="*/ 245193 w 409676"/>
              <a:gd name="connsiteY46" fmla="*/ 293967 h 409576"/>
              <a:gd name="connsiteX47" fmla="*/ 268084 w 409676"/>
              <a:gd name="connsiteY47" fmla="*/ 286549 h 409576"/>
              <a:gd name="connsiteX48" fmla="*/ 286287 w 409676"/>
              <a:gd name="connsiteY48" fmla="*/ 267913 h 409576"/>
              <a:gd name="connsiteX49" fmla="*/ 293659 w 409676"/>
              <a:gd name="connsiteY49" fmla="*/ 245341 h 409576"/>
              <a:gd name="connsiteX50" fmla="*/ 326655 w 409676"/>
              <a:gd name="connsiteY50" fmla="*/ 229088 h 409576"/>
              <a:gd name="connsiteX51" fmla="*/ 342740 w 409676"/>
              <a:gd name="connsiteY51" fmla="*/ 244863 h 409576"/>
              <a:gd name="connsiteX52" fmla="*/ 350226 w 409676"/>
              <a:gd name="connsiteY52" fmla="*/ 267936 h 409576"/>
              <a:gd name="connsiteX53" fmla="*/ 368885 w 409676"/>
              <a:gd name="connsiteY53" fmla="*/ 286503 h 409576"/>
              <a:gd name="connsiteX54" fmla="*/ 391457 w 409676"/>
              <a:gd name="connsiteY54" fmla="*/ 293853 h 409576"/>
              <a:gd name="connsiteX55" fmla="*/ 408486 w 409676"/>
              <a:gd name="connsiteY55" fmla="*/ 326382 h 409576"/>
              <a:gd name="connsiteX56" fmla="*/ 392344 w 409676"/>
              <a:gd name="connsiteY56" fmla="*/ 343116 h 409576"/>
              <a:gd name="connsiteX57" fmla="*/ 369272 w 409676"/>
              <a:gd name="connsiteY57" fmla="*/ 350602 h 409576"/>
              <a:gd name="connsiteX58" fmla="*/ 350659 w 409676"/>
              <a:gd name="connsiteY58" fmla="*/ 369306 h 409576"/>
              <a:gd name="connsiteX59" fmla="*/ 343332 w 409676"/>
              <a:gd name="connsiteY59" fmla="*/ 391809 h 409576"/>
              <a:gd name="connsiteX60" fmla="*/ 333661 w 409676"/>
              <a:gd name="connsiteY60" fmla="*/ 404779 h 409576"/>
              <a:gd name="connsiteX61" fmla="*/ 303444 w 409676"/>
              <a:gd name="connsiteY61" fmla="*/ 404666 h 409576"/>
              <a:gd name="connsiteX62" fmla="*/ 280007 w 409676"/>
              <a:gd name="connsiteY62" fmla="*/ 318587 h 409576"/>
              <a:gd name="connsiteX63" fmla="*/ 318666 w 409676"/>
              <a:gd name="connsiteY63" fmla="*/ 357473 h 409576"/>
              <a:gd name="connsiteX64" fmla="*/ 357348 w 409676"/>
              <a:gd name="connsiteY64" fmla="*/ 318791 h 409576"/>
              <a:gd name="connsiteX65" fmla="*/ 318257 w 409676"/>
              <a:gd name="connsiteY65" fmla="*/ 279927 h 409576"/>
              <a:gd name="connsiteX66" fmla="*/ 279984 w 409676"/>
              <a:gd name="connsiteY66" fmla="*/ 318609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09676" h="409576">
                <a:moveTo>
                  <a:pt x="128988" y="289825"/>
                </a:moveTo>
                <a:cubicBezTo>
                  <a:pt x="134562" y="293762"/>
                  <a:pt x="141207" y="295855"/>
                  <a:pt x="148010" y="295832"/>
                </a:cubicBezTo>
                <a:lnTo>
                  <a:pt x="148010" y="295741"/>
                </a:lnTo>
                <a:cubicBezTo>
                  <a:pt x="161137" y="295764"/>
                  <a:pt x="173015" y="287959"/>
                  <a:pt x="178205" y="275900"/>
                </a:cubicBezTo>
                <a:lnTo>
                  <a:pt x="192153" y="233486"/>
                </a:lnTo>
                <a:cubicBezTo>
                  <a:pt x="198688" y="214008"/>
                  <a:pt x="214002" y="198736"/>
                  <a:pt x="233497" y="192255"/>
                </a:cubicBezTo>
                <a:lnTo>
                  <a:pt x="273954" y="179104"/>
                </a:lnTo>
                <a:cubicBezTo>
                  <a:pt x="291063" y="173092"/>
                  <a:pt x="300060" y="154350"/>
                  <a:pt x="294049" y="137242"/>
                </a:cubicBezTo>
                <a:cubicBezTo>
                  <a:pt x="290601" y="127429"/>
                  <a:pt x="282708" y="119830"/>
                  <a:pt x="272771" y="116757"/>
                </a:cubicBezTo>
                <a:lnTo>
                  <a:pt x="232838" y="103787"/>
                </a:lnTo>
                <a:cubicBezTo>
                  <a:pt x="213249" y="97273"/>
                  <a:pt x="197883" y="81898"/>
                  <a:pt x="191380" y="62306"/>
                </a:cubicBezTo>
                <a:lnTo>
                  <a:pt x="178228" y="21872"/>
                </a:lnTo>
                <a:cubicBezTo>
                  <a:pt x="172132" y="4754"/>
                  <a:pt x="153311" y="-4181"/>
                  <a:pt x="136193" y="1916"/>
                </a:cubicBezTo>
                <a:cubicBezTo>
                  <a:pt x="126706" y="5295"/>
                  <a:pt x="119289" y="12833"/>
                  <a:pt x="116063" y="22373"/>
                </a:cubicBezTo>
                <a:lnTo>
                  <a:pt x="102798" y="63148"/>
                </a:lnTo>
                <a:cubicBezTo>
                  <a:pt x="96316" y="82155"/>
                  <a:pt x="81470" y="97135"/>
                  <a:pt x="62523" y="103787"/>
                </a:cubicBezTo>
                <a:lnTo>
                  <a:pt x="22089" y="116780"/>
                </a:lnTo>
                <a:cubicBezTo>
                  <a:pt x="4946" y="122732"/>
                  <a:pt x="-4125" y="141454"/>
                  <a:pt x="1827" y="158597"/>
                </a:cubicBezTo>
                <a:cubicBezTo>
                  <a:pt x="5172" y="168229"/>
                  <a:pt x="12801" y="175765"/>
                  <a:pt x="22475" y="178990"/>
                </a:cubicBezTo>
                <a:lnTo>
                  <a:pt x="62386" y="191937"/>
                </a:lnTo>
                <a:cubicBezTo>
                  <a:pt x="81969" y="198499"/>
                  <a:pt x="97324" y="213890"/>
                  <a:pt x="103844" y="233486"/>
                </a:cubicBezTo>
                <a:lnTo>
                  <a:pt x="116996" y="273875"/>
                </a:lnTo>
                <a:cubicBezTo>
                  <a:pt x="119249" y="280314"/>
                  <a:pt x="123436" y="285889"/>
                  <a:pt x="128988" y="289803"/>
                </a:cubicBezTo>
                <a:close/>
                <a:moveTo>
                  <a:pt x="120478" y="193120"/>
                </a:moveTo>
                <a:cubicBezTo>
                  <a:pt x="117940" y="189805"/>
                  <a:pt x="115181" y="186665"/>
                  <a:pt x="112218" y="183723"/>
                </a:cubicBezTo>
                <a:lnTo>
                  <a:pt x="112286" y="183723"/>
                </a:lnTo>
                <a:cubicBezTo>
                  <a:pt x="101298" y="172728"/>
                  <a:pt x="87897" y="164445"/>
                  <a:pt x="73149" y="159535"/>
                </a:cubicBezTo>
                <a:lnTo>
                  <a:pt x="36742" y="147976"/>
                </a:lnTo>
                <a:lnTo>
                  <a:pt x="73399" y="136053"/>
                </a:lnTo>
                <a:cubicBezTo>
                  <a:pt x="87906" y="131030"/>
                  <a:pt x="101063" y="122738"/>
                  <a:pt x="111854" y="111819"/>
                </a:cubicBezTo>
                <a:cubicBezTo>
                  <a:pt x="122598" y="100831"/>
                  <a:pt x="130698" y="87540"/>
                  <a:pt x="135541" y="72955"/>
                </a:cubicBezTo>
                <a:lnTo>
                  <a:pt x="147259" y="36958"/>
                </a:lnTo>
                <a:lnTo>
                  <a:pt x="159000" y="73069"/>
                </a:lnTo>
                <a:cubicBezTo>
                  <a:pt x="168935" y="102921"/>
                  <a:pt x="192399" y="126318"/>
                  <a:pt x="222280" y="136166"/>
                </a:cubicBezTo>
                <a:lnTo>
                  <a:pt x="259141" y="148044"/>
                </a:lnTo>
                <a:lnTo>
                  <a:pt x="222962" y="159762"/>
                </a:lnTo>
                <a:cubicBezTo>
                  <a:pt x="193143" y="169679"/>
                  <a:pt x="169747" y="193081"/>
                  <a:pt x="159842" y="222905"/>
                </a:cubicBezTo>
                <a:lnTo>
                  <a:pt x="148124" y="258902"/>
                </a:lnTo>
                <a:lnTo>
                  <a:pt x="136405" y="222837"/>
                </a:lnTo>
                <a:cubicBezTo>
                  <a:pt x="132827" y="212097"/>
                  <a:pt x="127441" y="202047"/>
                  <a:pt x="120478" y="193120"/>
                </a:cubicBezTo>
                <a:close/>
                <a:moveTo>
                  <a:pt x="303444" y="404666"/>
                </a:moveTo>
                <a:cubicBezTo>
                  <a:pt x="299109" y="401576"/>
                  <a:pt x="295846" y="397207"/>
                  <a:pt x="294115" y="392174"/>
                </a:cubicBezTo>
                <a:lnTo>
                  <a:pt x="286651" y="369260"/>
                </a:lnTo>
                <a:cubicBezTo>
                  <a:pt x="283739" y="360413"/>
                  <a:pt x="276810" y="353466"/>
                  <a:pt x="267970" y="350533"/>
                </a:cubicBezTo>
                <a:lnTo>
                  <a:pt x="245421" y="343184"/>
                </a:lnTo>
                <a:cubicBezTo>
                  <a:pt x="234838" y="339614"/>
                  <a:pt x="227695" y="329709"/>
                  <a:pt x="227650" y="318541"/>
                </a:cubicBezTo>
                <a:cubicBezTo>
                  <a:pt x="227656" y="307446"/>
                  <a:pt x="234701" y="297578"/>
                  <a:pt x="245193" y="293967"/>
                </a:cubicBezTo>
                <a:lnTo>
                  <a:pt x="268084" y="286549"/>
                </a:lnTo>
                <a:cubicBezTo>
                  <a:pt x="276708" y="283486"/>
                  <a:pt x="283429" y="276605"/>
                  <a:pt x="286287" y="267913"/>
                </a:cubicBezTo>
                <a:lnTo>
                  <a:pt x="293659" y="245341"/>
                </a:lnTo>
                <a:cubicBezTo>
                  <a:pt x="298283" y="231741"/>
                  <a:pt x="313055" y="224464"/>
                  <a:pt x="326655" y="229088"/>
                </a:cubicBezTo>
                <a:cubicBezTo>
                  <a:pt x="334135" y="231629"/>
                  <a:pt x="340053" y="237434"/>
                  <a:pt x="342740" y="244863"/>
                </a:cubicBezTo>
                <a:lnTo>
                  <a:pt x="350226" y="267936"/>
                </a:lnTo>
                <a:cubicBezTo>
                  <a:pt x="353198" y="276703"/>
                  <a:pt x="360102" y="283575"/>
                  <a:pt x="368885" y="286503"/>
                </a:cubicBezTo>
                <a:lnTo>
                  <a:pt x="391457" y="293853"/>
                </a:lnTo>
                <a:cubicBezTo>
                  <a:pt x="405141" y="298133"/>
                  <a:pt x="412766" y="312696"/>
                  <a:pt x="408486" y="326382"/>
                </a:cubicBezTo>
                <a:cubicBezTo>
                  <a:pt x="406045" y="334191"/>
                  <a:pt x="400063" y="340394"/>
                  <a:pt x="392344" y="343116"/>
                </a:cubicBezTo>
                <a:lnTo>
                  <a:pt x="369272" y="350602"/>
                </a:lnTo>
                <a:cubicBezTo>
                  <a:pt x="360477" y="353571"/>
                  <a:pt x="353585" y="360495"/>
                  <a:pt x="350659" y="369306"/>
                </a:cubicBezTo>
                <a:lnTo>
                  <a:pt x="343332" y="391809"/>
                </a:lnTo>
                <a:cubicBezTo>
                  <a:pt x="341557" y="397043"/>
                  <a:pt x="338189" y="401594"/>
                  <a:pt x="333661" y="404779"/>
                </a:cubicBezTo>
                <a:cubicBezTo>
                  <a:pt x="324605" y="411219"/>
                  <a:pt x="312452" y="411171"/>
                  <a:pt x="303444" y="404666"/>
                </a:cubicBezTo>
                <a:close/>
                <a:moveTo>
                  <a:pt x="280007" y="318587"/>
                </a:moveTo>
                <a:cubicBezTo>
                  <a:pt x="298117" y="325026"/>
                  <a:pt x="312334" y="339325"/>
                  <a:pt x="318666" y="357473"/>
                </a:cubicBezTo>
                <a:cubicBezTo>
                  <a:pt x="325069" y="339407"/>
                  <a:pt x="339282" y="325194"/>
                  <a:pt x="357348" y="318791"/>
                </a:cubicBezTo>
                <a:cubicBezTo>
                  <a:pt x="339122" y="312400"/>
                  <a:pt x="324755" y="298117"/>
                  <a:pt x="318257" y="279927"/>
                </a:cubicBezTo>
                <a:cubicBezTo>
                  <a:pt x="311908" y="297885"/>
                  <a:pt x="297874" y="312070"/>
                  <a:pt x="279984" y="318609"/>
                </a:cubicBezTo>
                <a:close/>
              </a:path>
            </a:pathLst>
          </a:custGeom>
          <a:gradFill flip="none" rotWithShape="1">
            <a:gsLst>
              <a:gs pos="35000">
                <a:srgbClr val="0078D4"/>
              </a:gs>
              <a:gs pos="0">
                <a:srgbClr val="C03BC4"/>
              </a:gs>
            </a:gsLst>
            <a:path path="circle">
              <a:fillToRect l="100000" t="100000"/>
            </a:path>
            <a:tileRect r="-100000" b="-100000"/>
          </a:gradFill>
          <a:ln>
            <a:noFill/>
            <a:headEnd type="none" w="med" len="med"/>
            <a:tailEnd type="none" w="med" len="med"/>
          </a:ln>
          <a:effectLst>
            <a:outerShdw blurRad="63500" dist="101600" dir="2700000" algn="tl" rotWithShape="0">
              <a:srgbClr val="454142">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6437">
                    <a:srgbClr val="FFFFFF"/>
                  </a:gs>
                  <a:gs pos="55747">
                    <a:srgbClr val="FFFFFF"/>
                  </a:gs>
                </a:gsLst>
                <a:path path="circle">
                  <a:fillToRect l="100000" b="100000"/>
                </a:path>
              </a:gradFill>
              <a:effectLst/>
              <a:uLnTx/>
              <a:uFillTx/>
              <a:latin typeface="Segoe UI Semibold"/>
              <a:ea typeface="+mn-ea"/>
              <a:cs typeface="Segoe UI" pitchFamily="34" charset="0"/>
            </a:endParaRPr>
          </a:p>
        </p:txBody>
      </p:sp>
      <p:sp>
        <p:nvSpPr>
          <p:cNvPr id="36" name="Rectangle: Rounded Corners 26">
            <a:extLst>
              <a:ext uri="{FF2B5EF4-FFF2-40B4-BE49-F238E27FC236}">
                <a16:creationId xmlns:a16="http://schemas.microsoft.com/office/drawing/2014/main" id="{EF2C3AB6-C695-5E18-A7FD-61B802B8D9D2}"/>
              </a:ext>
            </a:extLst>
          </p:cNvPr>
          <p:cNvSpPr/>
          <p:nvPr/>
        </p:nvSpPr>
        <p:spPr bwMode="auto">
          <a:xfrm>
            <a:off x="862105" y="4143245"/>
            <a:ext cx="6563696" cy="365760"/>
          </a:xfrm>
          <a:prstGeom prst="roundRect">
            <a:avLst>
              <a:gd name="adj" fmla="val 0"/>
            </a:avLst>
          </a:prstGeom>
          <a:no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flip="none" rotWithShape="1">
                  <a:gsLst>
                    <a:gs pos="37000">
                      <a:srgbClr val="0078D4"/>
                    </a:gs>
                    <a:gs pos="100000">
                      <a:srgbClr val="C03BC4"/>
                    </a:gs>
                  </a:gsLst>
                  <a:path path="circle">
                    <a:fillToRect r="100000" b="100000"/>
                  </a:path>
                  <a:tileRect l="-100000" t="-100000"/>
                </a:gradFill>
                <a:effectLst/>
                <a:uLnTx/>
                <a:uFillTx/>
                <a:latin typeface="Segoe UI Semibold"/>
                <a:ea typeface="+mn-ea"/>
                <a:cs typeface="+mn-cs"/>
              </a:rPr>
              <a:t>How Microsoft Copilot can help improve customer retention</a:t>
            </a:r>
          </a:p>
        </p:txBody>
      </p:sp>
      <p:pic>
        <p:nvPicPr>
          <p:cNvPr id="20" name="Picture 19">
            <a:extLst>
              <a:ext uri="{FF2B5EF4-FFF2-40B4-BE49-F238E27FC236}">
                <a16:creationId xmlns:a16="http://schemas.microsoft.com/office/drawing/2014/main" id="{71E625AA-A5AD-00D7-8F9E-822E14F9E67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1345" y="4580362"/>
            <a:ext cx="3020655" cy="2277638"/>
          </a:xfrm>
          <a:prstGeom prst="rect">
            <a:avLst/>
          </a:prstGeom>
        </p:spPr>
      </p:pic>
      <p:cxnSp>
        <p:nvCxnSpPr>
          <p:cNvPr id="12" name="Straight Connector 11">
            <a:extLst>
              <a:ext uri="{FF2B5EF4-FFF2-40B4-BE49-F238E27FC236}">
                <a16:creationId xmlns:a16="http://schemas.microsoft.com/office/drawing/2014/main" id="{BA8FEF6C-A57E-AD4C-597D-4AC3D38BE310}"/>
              </a:ext>
              <a:ext uri="{C183D7F6-B498-43B3-948B-1728B52AA6E4}">
                <adec:decorative xmlns:adec="http://schemas.microsoft.com/office/drawing/2017/decorative" val="1"/>
              </a:ext>
            </a:extLst>
          </p:cNvPr>
          <p:cNvCxnSpPr>
            <a:cxnSpLocks/>
          </p:cNvCxnSpPr>
          <p:nvPr/>
        </p:nvCxnSpPr>
        <p:spPr>
          <a:xfrm>
            <a:off x="7955666" y="2340178"/>
            <a:ext cx="3211243"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5F7C4E-5DC3-7B30-6013-1936BCD0307C}"/>
              </a:ext>
              <a:ext uri="{C183D7F6-B498-43B3-948B-1728B52AA6E4}">
                <adec:decorative xmlns:adec="http://schemas.microsoft.com/office/drawing/2017/decorative" val="1"/>
              </a:ext>
            </a:extLst>
          </p:cNvPr>
          <p:cNvCxnSpPr>
            <a:cxnSpLocks/>
          </p:cNvCxnSpPr>
          <p:nvPr/>
        </p:nvCxnSpPr>
        <p:spPr>
          <a:xfrm>
            <a:off x="7955666" y="4928408"/>
            <a:ext cx="3211243" cy="0"/>
          </a:xfrm>
          <a:prstGeom prst="line">
            <a:avLst/>
          </a:prstGeom>
          <a:ln>
            <a:solidFill>
              <a:schemeClr val="tx2">
                <a:alpha val="1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7" name="Picture 6" descr="Photo of sales meeting">
            <a:extLst>
              <a:ext uri="{FF2B5EF4-FFF2-40B4-BE49-F238E27FC236}">
                <a16:creationId xmlns:a16="http://schemas.microsoft.com/office/drawing/2014/main" id="{AF33266A-E892-B29C-03A6-F56AFE241283}"/>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766762" y="1600527"/>
            <a:ext cx="6739508" cy="1665497"/>
          </a:xfrm>
          <a:prstGeom prst="roundRect">
            <a:avLst>
              <a:gd name="adj" fmla="val 7002"/>
            </a:avLst>
          </a:prstGeom>
          <a:solidFill>
            <a:schemeClr val="bg1">
              <a:alpha val="70000"/>
            </a:schemeClr>
          </a:solidFill>
          <a:ln w="6350">
            <a:solidFill>
              <a:schemeClr val="bg1">
                <a:lumMod val="95000"/>
              </a:schemeClr>
            </a:solidFill>
          </a:ln>
          <a:effectLst>
            <a:outerShdw blurRad="223661" dist="140295" dir="2700000" algn="tl" rotWithShape="0">
              <a:schemeClr val="accent1">
                <a:alpha val="15000"/>
              </a:schemeClr>
            </a:outerShdw>
          </a:effectLst>
        </p:spPr>
      </p:pic>
      <p:sp>
        <p:nvSpPr>
          <p:cNvPr id="18" name="Text Placeholder 72">
            <a:extLst>
              <a:ext uri="{FF2B5EF4-FFF2-40B4-BE49-F238E27FC236}">
                <a16:creationId xmlns:a16="http://schemas.microsoft.com/office/drawing/2014/main" id="{E781ACF7-128C-043A-D855-52E12EB0138E}"/>
              </a:ext>
            </a:extLst>
          </p:cNvPr>
          <p:cNvSpPr txBox="1">
            <a:spLocks/>
          </p:cNvSpPr>
          <p:nvPr/>
        </p:nvSpPr>
        <p:spPr>
          <a:xfrm>
            <a:off x="7980025" y="3012967"/>
            <a:ext cx="3347617" cy="784830"/>
          </a:xfrm>
          <a:prstGeom prst="rect">
            <a:avLst/>
          </a:prstGeom>
        </p:spPr>
        <p:txBody>
          <a:bodyPr wrap="square" lIns="0" tIns="0" rIns="0" bIns="0" numCol="2">
            <a:spAutoFit/>
          </a:bodyPr>
          <a:lstStyle>
            <a:lvl1pPr marL="0" indent="0" algn="l" defTabSz="914400" rtl="0" eaLnBrk="1" latinLnBrk="0" hangingPunct="1">
              <a:lnSpc>
                <a:spcPct val="90000"/>
              </a:lnSpc>
              <a:spcBef>
                <a:spcPts val="1000"/>
              </a:spcBef>
              <a:buFont typeface="Arial" panose="020B0604020202020204" pitchFamily="34" charset="0"/>
              <a:buNone/>
              <a:defRPr lang="en-US" sz="600" b="0" i="0" kern="1200" dirty="0">
                <a:solidFill>
                  <a:srgbClr val="000000"/>
                </a:solidFill>
                <a:effectLst/>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Account Manager</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Technical Sales</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Product support</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Product teams</a:t>
            </a:r>
          </a:p>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Customer Success</a:t>
            </a:r>
          </a:p>
        </p:txBody>
      </p:sp>
      <p:sp>
        <p:nvSpPr>
          <p:cNvPr id="13" name="Text Placeholder 33">
            <a:extLst>
              <a:ext uri="{FF2B5EF4-FFF2-40B4-BE49-F238E27FC236}">
                <a16:creationId xmlns:a16="http://schemas.microsoft.com/office/drawing/2014/main" id="{0435F96C-C90D-9DD4-EEAE-300F9A4F309D}"/>
              </a:ext>
            </a:extLst>
          </p:cNvPr>
          <p:cNvSpPr txBox="1">
            <a:spLocks/>
          </p:cNvSpPr>
          <p:nvPr/>
        </p:nvSpPr>
        <p:spPr>
          <a:xfrm>
            <a:off x="863599" y="3359134"/>
            <a:ext cx="6080897" cy="646331"/>
          </a:xfrm>
          <a:prstGeom prst="rect">
            <a:avLst/>
          </a:prstGeom>
        </p:spPr>
        <p:txBody>
          <a:bodyPr wrap="square" lIns="0" tIns="45720" rIns="91440" bIns="4572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Keeping customers happy after a sale is a team effort. The efforts by the customer success team and product team to resolve any issues in a timely manner are critical. Follow up by the sales team is helpful and can lead to additional sales.</a:t>
            </a:r>
          </a:p>
        </p:txBody>
      </p:sp>
      <p:sp>
        <p:nvSpPr>
          <p:cNvPr id="14" name="Text Placeholder 4">
            <a:extLst>
              <a:ext uri="{FF2B5EF4-FFF2-40B4-BE49-F238E27FC236}">
                <a16:creationId xmlns:a16="http://schemas.microsoft.com/office/drawing/2014/main" id="{21F9E434-CE88-C422-C8DF-DF113530B185}"/>
              </a:ext>
              <a:ext uri="{C183D7F6-B498-43B3-948B-1728B52AA6E4}">
                <adec:decorative xmlns:adec="http://schemas.microsoft.com/office/drawing/2017/decorative" val="1"/>
              </a:ext>
            </a:extLst>
          </p:cNvPr>
          <p:cNvSpPr txBox="1">
            <a:spLocks/>
          </p:cNvSpPr>
          <p:nvPr/>
        </p:nvSpPr>
        <p:spPr>
          <a:xfrm>
            <a:off x="863598" y="4605813"/>
            <a:ext cx="7387913" cy="2142125"/>
          </a:xfrm>
          <a:prstGeom prst="rect">
            <a:avLst/>
          </a:prstGeom>
        </p:spPr>
        <p:txBody>
          <a:bodyPr vert="horz" wrap="square" lIns="0" tIns="0" rIns="0" bIns="0" numCol="3" rtlCol="0">
            <a:spAutoFit/>
          </a:bodyPr>
          <a:lstStyle>
            <a:defPPr>
              <a:defRPr lang="en-US"/>
            </a:defPPr>
            <a:lvl1pPr marR="0" indent="0" defTabSz="582780" fontAlgn="auto">
              <a:lnSpc>
                <a:spcPct val="110000"/>
              </a:lnSpc>
              <a:spcBef>
                <a:spcPct val="0"/>
              </a:spcBef>
              <a:spcAft>
                <a:spcPts val="300"/>
              </a:spcAft>
              <a:buClrTx/>
              <a:buSzTx/>
              <a:buFont typeface="Wingdings" panose="05000000000000000000" pitchFamily="2" charset="2"/>
              <a:buNone/>
              <a:tabLst/>
              <a:defRPr sz="1000" b="0" i="0" spc="0" baseline="0">
                <a:effectLst/>
                <a:cs typeface="Segoe UI Semilight" panose="020B04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spc="0" baseline="0">
                <a:solidFill>
                  <a:srgbClr val="000000"/>
                </a:solidFill>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spc="0" baseline="0">
                <a:solidFill>
                  <a:srgbClr val="000000"/>
                </a:solidFill>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spc="0" baseline="0">
                <a:solidFill>
                  <a:srgbClr val="000000"/>
                </a:solidFill>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597" rtl="0" eaLnBrk="1" fontAlgn="auto" latinLnBrk="0" hangingPunct="1">
              <a:lnSpc>
                <a:spcPct val="110000"/>
              </a:lnSpc>
              <a:spcBef>
                <a:spcPts val="0"/>
              </a:spcBef>
              <a:spcAft>
                <a:spcPts val="9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Improve quality </a:t>
            </a:r>
            <a:b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b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of customer-facing materials</a:t>
            </a:r>
          </a:p>
          <a:p>
            <a:pPr marL="142875" marR="0" lvl="0" indent="-142875"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Improve marketing content </a:t>
            </a:r>
            <a:b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with clear value propositions</a:t>
            </a:r>
          </a:p>
          <a:p>
            <a:pPr marL="142875" marR="0" lvl="0" indent="-142875"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Improve quality of </a:t>
            </a:r>
            <a:b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proposals and RFP responses</a:t>
            </a:r>
          </a:p>
          <a:p>
            <a:pPr marL="142875" marR="0" lvl="0" indent="-142875"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Improve quality of emails and chats</a:t>
            </a:r>
          </a:p>
          <a:p>
            <a:pPr marL="0" marR="0" lvl="0" indent="0" algn="l" defTabSz="932597" rtl="0" eaLnBrk="1" fontAlgn="auto" latinLnBrk="0" hangingPunct="1">
              <a:lnSpc>
                <a:spcPct val="110000"/>
              </a:lnSpc>
              <a:spcBef>
                <a:spcPts val="0"/>
              </a:spcBef>
              <a:spcAft>
                <a:spcPts val="900"/>
              </a:spcAft>
              <a:buClrTx/>
              <a:buSzTx/>
              <a:buFont typeface="Wingdings" panose="05000000000000000000" pitchFamily="2" charset="2"/>
              <a:buNone/>
              <a:tabLst/>
              <a:defRPr/>
            </a:pPr>
            <a:endParaRPr kumimoji="0" lang="en-US" sz="1200" b="1"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 action="ppaction://noaction">
                <a:extLst>
                  <a:ext uri="{A12FA001-AC4F-418D-AE19-62706E023703}">
                    <ahyp:hlinkClr xmlns:ahyp="http://schemas.microsoft.com/office/drawing/2018/hyperlinkcolor" val="tx"/>
                  </a:ext>
                </a:extLst>
              </a:hlinkClick>
            </a:endParaRPr>
          </a:p>
          <a:p>
            <a:pPr marL="0" marR="0" lvl="0" indent="0" algn="l" defTabSz="932597" rtl="0" eaLnBrk="1" fontAlgn="auto" latinLnBrk="0" hangingPunct="1">
              <a:lnSpc>
                <a:spcPct val="110000"/>
              </a:lnSpc>
              <a:spcBef>
                <a:spcPts val="0"/>
              </a:spcBef>
              <a:spcAft>
                <a:spcPts val="900"/>
              </a:spcAft>
              <a:buClrTx/>
              <a:buSzTx/>
              <a:buFont typeface="Wingdings" panose="05000000000000000000" pitchFamily="2" charset="2"/>
              <a:buNone/>
              <a:tabLst/>
              <a:defRPr/>
            </a:pPr>
            <a:endParaRPr kumimoji="0" lang="en-US" sz="1200" b="1"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 action="ppaction://noaction">
                <a:extLst>
                  <a:ext uri="{A12FA001-AC4F-418D-AE19-62706E023703}">
                    <ahyp:hlinkClr xmlns:ahyp="http://schemas.microsoft.com/office/drawing/2018/hyperlinkcolor" val="tx"/>
                  </a:ext>
                </a:extLst>
              </a:hlinkClick>
            </a:endParaRPr>
          </a:p>
          <a:p>
            <a:pPr marL="271463" marR="0" lvl="0" indent="0" algn="l" defTabSz="932597" rtl="0" eaLnBrk="1" fontAlgn="auto" latinLnBrk="0" hangingPunct="1">
              <a:lnSpc>
                <a:spcPct val="110000"/>
              </a:lnSpc>
              <a:spcBef>
                <a:spcPts val="0"/>
              </a:spcBef>
              <a:spcAft>
                <a:spcPts val="9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Improve </a:t>
            </a:r>
            <a:b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b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customer meetings</a:t>
            </a:r>
          </a:p>
          <a:p>
            <a:pPr marL="4032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Prepare for the meeting</a:t>
            </a:r>
          </a:p>
          <a:p>
            <a:pPr marL="4032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during the meeting</a:t>
            </a:r>
          </a:p>
          <a:p>
            <a:pPr marL="4032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Generate follow up </a:t>
            </a:r>
            <a:b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communications</a:t>
            </a:r>
          </a:p>
          <a:p>
            <a:pPr marL="2254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050" b="1"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 action="ppaction://noaction">
                <a:extLst>
                  <a:ext uri="{A12FA001-AC4F-418D-AE19-62706E023703}">
                    <ahyp:hlinkClr xmlns:ahyp="http://schemas.microsoft.com/office/drawing/2018/hyperlinkcolor" val="tx"/>
                  </a:ext>
                </a:extLst>
              </a:hlinkClick>
            </a:endParaRPr>
          </a:p>
          <a:p>
            <a:pPr marL="2254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050" b="1"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 action="ppaction://noaction">
                <a:extLst>
                  <a:ext uri="{A12FA001-AC4F-418D-AE19-62706E023703}">
                    <ahyp:hlinkClr xmlns:ahyp="http://schemas.microsoft.com/office/drawing/2018/hyperlinkcolor" val="tx"/>
                  </a:ext>
                </a:extLst>
              </a:hlinkClick>
            </a:endParaRPr>
          </a:p>
          <a:p>
            <a:pPr marL="2254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050" b="1"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 action="ppaction://noaction">
                <a:extLst>
                  <a:ext uri="{A12FA001-AC4F-418D-AE19-62706E023703}">
                    <ahyp:hlinkClr xmlns:ahyp="http://schemas.microsoft.com/office/drawing/2018/hyperlinkcolor" val="tx"/>
                  </a:ext>
                </a:extLst>
              </a:hlinkClick>
            </a:endParaRPr>
          </a:p>
          <a:p>
            <a:pPr marL="225425" marR="0" lvl="0" indent="-131763"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 action="ppaction://noaction">
                <a:extLst>
                  <a:ext uri="{A12FA001-AC4F-418D-AE19-62706E023703}">
                    <ahyp:hlinkClr xmlns:ahyp="http://schemas.microsoft.com/office/drawing/2018/hyperlinkcolor" val="tx"/>
                  </a:ext>
                </a:extLst>
              </a:hlinkClick>
            </a:endParaRPr>
          </a:p>
          <a:p>
            <a:pPr marL="11113" marR="0" lvl="0" indent="-11113" algn="l" defTabSz="932597" rtl="0" eaLnBrk="1" fontAlgn="auto" latinLnBrk="0" hangingPunct="1">
              <a:lnSpc>
                <a:spcPct val="100000"/>
              </a:lnSpc>
              <a:spcBef>
                <a:spcPts val="0"/>
              </a:spcBef>
              <a:spcAft>
                <a:spcPts val="800"/>
              </a:spcAft>
              <a:buClrTx/>
              <a:buSzTx/>
              <a:buFont typeface="Wingdings" panose="05000000000000000000" pitchFamily="2" charset="2"/>
              <a:buNone/>
              <a:tabLst/>
              <a:defRPr/>
            </a:pP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Respond to a </a:t>
            </a:r>
            <a:b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br>
            <a:r>
              <a:rPr kumimoji="0" lang="en-US" sz="1200" b="1" i="0" u="none" strike="noStrike" kern="1200" cap="none" spc="0" normalizeH="0" baseline="0" noProof="0">
                <a:ln>
                  <a:noFill/>
                </a:ln>
                <a:solidFill>
                  <a:srgbClr val="C5B4E3">
                    <a:lumMod val="50000"/>
                  </a:srgbClr>
                </a:solidFill>
                <a:effectLst/>
                <a:uLnTx/>
                <a:uFillTx/>
                <a:latin typeface="Segoe UI Semibold"/>
                <a:ea typeface="+mn-ea"/>
                <a:cs typeface="Segoe UI Semilight" panose="020B0402040204020203" pitchFamily="34" charset="0"/>
              </a:rPr>
              <a:t>customer complaint</a:t>
            </a:r>
          </a:p>
          <a:p>
            <a:pPr marL="141288" marR="0" lvl="0" indent="-141288"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Respond quickly</a:t>
            </a:r>
          </a:p>
          <a:p>
            <a:pPr marL="141288" marR="0" lvl="0" indent="-141288"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customer records</a:t>
            </a:r>
          </a:p>
          <a:p>
            <a:pPr marL="141288" marR="0" lvl="0" indent="-141288" algn="l" defTabSz="932597"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Gets answer fast</a:t>
            </a:r>
          </a:p>
          <a:p>
            <a:pPr marL="142875" marR="0" lvl="0" indent="-142875" algn="l" defTabSz="932597"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2984253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AC773-217D-B93C-625F-27C5502E4032}"/>
              </a:ext>
            </a:extLst>
          </p:cNvPr>
          <p:cNvSpPr>
            <a:spLocks noGrp="1"/>
          </p:cNvSpPr>
          <p:nvPr>
            <p:ph type="title"/>
          </p:nvPr>
        </p:nvSpPr>
        <p:spPr>
          <a:xfrm>
            <a:off x="584200" y="387350"/>
            <a:ext cx="5672138" cy="526298"/>
          </a:xfrm>
        </p:spPr>
        <p:txBody>
          <a:bodyPr/>
          <a:lstStyle/>
          <a:p>
            <a:r>
              <a:rPr lang="en-US">
                <a:solidFill>
                  <a:srgbClr val="0078D4"/>
                </a:solidFill>
              </a:rPr>
              <a:t>Sales | </a:t>
            </a:r>
            <a:r>
              <a:rPr lang="en-US"/>
              <a:t>Accelerate customer research and sales preparation (Microsoft Copilot only)</a:t>
            </a:r>
            <a:r>
              <a:rPr lang="en-US" baseline="30000"/>
              <a:t>1</a:t>
            </a:r>
          </a:p>
        </p:txBody>
      </p:sp>
      <p:sp>
        <p:nvSpPr>
          <p:cNvPr id="165" name="Text Placeholder 164">
            <a:extLst>
              <a:ext uri="{FF2B5EF4-FFF2-40B4-BE49-F238E27FC236}">
                <a16:creationId xmlns:a16="http://schemas.microsoft.com/office/drawing/2014/main" id="{A1AB4E01-930D-9035-E86B-37BCCE0120CB}"/>
              </a:ext>
            </a:extLst>
          </p:cNvPr>
          <p:cNvSpPr>
            <a:spLocks noGrp="1"/>
          </p:cNvSpPr>
          <p:nvPr>
            <p:ph type="body" sz="quarter" idx="10"/>
          </p:nvPr>
        </p:nvSpPr>
        <p:spPr>
          <a:xfrm>
            <a:off x="569913" y="6491288"/>
            <a:ext cx="9598025" cy="107722"/>
          </a:xfrm>
        </p:spPr>
        <p:txBody>
          <a:bodyPr/>
          <a:lstStyle/>
          <a:p>
            <a:r>
              <a:rPr lang="en-US" baseline="30000"/>
              <a:t>1</a:t>
            </a:r>
            <a:r>
              <a:rPr lang="en-US"/>
              <a:t>Access Copilot at </a:t>
            </a:r>
            <a:r>
              <a:rPr lang="en-US">
                <a:hlinkClick r:id="rId2"/>
              </a:rPr>
              <a:t>copilot.microsoft.com </a:t>
            </a:r>
            <a:r>
              <a:rPr lang="en-US"/>
              <a:t>or the Microsoft Copilot mobile app and set toggle to “Web”.</a:t>
            </a:r>
          </a:p>
        </p:txBody>
      </p:sp>
      <p:sp>
        <p:nvSpPr>
          <p:cNvPr id="46" name="Text Placeholder 45">
            <a:extLst>
              <a:ext uri="{FF2B5EF4-FFF2-40B4-BE49-F238E27FC236}">
                <a16:creationId xmlns:a16="http://schemas.microsoft.com/office/drawing/2014/main" id="{3AB3E127-19C8-BA5C-11FA-2D9A7BC22E06}"/>
              </a:ext>
            </a:extLst>
          </p:cNvPr>
          <p:cNvSpPr>
            <a:spLocks noGrp="1"/>
          </p:cNvSpPr>
          <p:nvPr>
            <p:ph type="body" sz="quarter" idx="11"/>
          </p:nvPr>
        </p:nvSpPr>
        <p:spPr>
          <a:xfrm>
            <a:off x="584200" y="1593881"/>
            <a:ext cx="2808000" cy="345600"/>
          </a:xfrm>
        </p:spPr>
        <p:txBody>
          <a:bodyPr/>
          <a:lstStyle/>
          <a:p>
            <a:r>
              <a:rPr lang="en-US" noProof="0"/>
              <a:t>1. Customer Outreach</a:t>
            </a:r>
          </a:p>
        </p:txBody>
      </p:sp>
      <p:sp>
        <p:nvSpPr>
          <p:cNvPr id="136" name="Text Placeholder 135">
            <a:extLst>
              <a:ext uri="{FF2B5EF4-FFF2-40B4-BE49-F238E27FC236}">
                <a16:creationId xmlns:a16="http://schemas.microsoft.com/office/drawing/2014/main" id="{DD6DC9D3-BD49-3D3C-49EA-C47CCB1355B6}"/>
              </a:ext>
            </a:extLst>
          </p:cNvPr>
          <p:cNvSpPr>
            <a:spLocks noGrp="1"/>
          </p:cNvSpPr>
          <p:nvPr>
            <p:ph type="body" sz="quarter" idx="12"/>
          </p:nvPr>
        </p:nvSpPr>
        <p:spPr>
          <a:xfrm>
            <a:off x="584200" y="4052218"/>
            <a:ext cx="2808000" cy="345600"/>
          </a:xfrm>
        </p:spPr>
        <p:txBody>
          <a:bodyPr/>
          <a:lstStyle/>
          <a:p>
            <a:r>
              <a:rPr lang="en-US"/>
              <a:t>6. Prepare for Cold Calls</a:t>
            </a:r>
          </a:p>
        </p:txBody>
      </p:sp>
      <p:sp>
        <p:nvSpPr>
          <p:cNvPr id="137" name="Text Placeholder 136">
            <a:extLst>
              <a:ext uri="{FF2B5EF4-FFF2-40B4-BE49-F238E27FC236}">
                <a16:creationId xmlns:a16="http://schemas.microsoft.com/office/drawing/2014/main" id="{F7B1A189-90C1-A6C4-8324-857B39D066FD}"/>
              </a:ext>
            </a:extLst>
          </p:cNvPr>
          <p:cNvSpPr>
            <a:spLocks noGrp="1"/>
          </p:cNvSpPr>
          <p:nvPr>
            <p:ph type="body" sz="quarter" idx="13"/>
          </p:nvPr>
        </p:nvSpPr>
        <p:spPr>
          <a:xfrm>
            <a:off x="4047840" y="1593881"/>
            <a:ext cx="2808000" cy="345600"/>
          </a:xfrm>
        </p:spPr>
        <p:txBody>
          <a:bodyPr/>
          <a:lstStyle/>
          <a:p>
            <a:r>
              <a:rPr lang="en-US" noProof="0"/>
              <a:t>2. Customer Research</a:t>
            </a:r>
          </a:p>
        </p:txBody>
      </p:sp>
      <p:sp>
        <p:nvSpPr>
          <p:cNvPr id="138" name="Text Placeholder 137">
            <a:extLst>
              <a:ext uri="{FF2B5EF4-FFF2-40B4-BE49-F238E27FC236}">
                <a16:creationId xmlns:a16="http://schemas.microsoft.com/office/drawing/2014/main" id="{2243A20A-F80A-E0A6-2113-7258BF8503EA}"/>
              </a:ext>
            </a:extLst>
          </p:cNvPr>
          <p:cNvSpPr>
            <a:spLocks noGrp="1"/>
          </p:cNvSpPr>
          <p:nvPr>
            <p:ph type="body" sz="quarter" idx="14"/>
          </p:nvPr>
        </p:nvSpPr>
        <p:spPr>
          <a:xfrm>
            <a:off x="4047840" y="4052218"/>
            <a:ext cx="2808000" cy="345600"/>
          </a:xfrm>
        </p:spPr>
        <p:txBody>
          <a:bodyPr/>
          <a:lstStyle/>
          <a:p>
            <a:r>
              <a:rPr lang="en-US"/>
              <a:t>5.  Objection Handling</a:t>
            </a:r>
          </a:p>
        </p:txBody>
      </p:sp>
      <p:sp>
        <p:nvSpPr>
          <p:cNvPr id="139" name="Text Placeholder 138">
            <a:extLst>
              <a:ext uri="{FF2B5EF4-FFF2-40B4-BE49-F238E27FC236}">
                <a16:creationId xmlns:a16="http://schemas.microsoft.com/office/drawing/2014/main" id="{83A70673-E6D3-87DC-15F9-B38AEA2EA6F3}"/>
              </a:ext>
            </a:extLst>
          </p:cNvPr>
          <p:cNvSpPr>
            <a:spLocks noGrp="1"/>
          </p:cNvSpPr>
          <p:nvPr>
            <p:ph type="body" sz="quarter" idx="15"/>
          </p:nvPr>
        </p:nvSpPr>
        <p:spPr>
          <a:xfrm>
            <a:off x="7511481" y="1593881"/>
            <a:ext cx="2808000" cy="345600"/>
          </a:xfrm>
        </p:spPr>
        <p:txBody>
          <a:bodyPr/>
          <a:lstStyle/>
          <a:p>
            <a:r>
              <a:rPr lang="en-US" noProof="0"/>
              <a:t>3. Prepare for Customer Conversations</a:t>
            </a:r>
          </a:p>
        </p:txBody>
      </p:sp>
      <p:sp>
        <p:nvSpPr>
          <p:cNvPr id="140" name="Text Placeholder 139">
            <a:extLst>
              <a:ext uri="{FF2B5EF4-FFF2-40B4-BE49-F238E27FC236}">
                <a16:creationId xmlns:a16="http://schemas.microsoft.com/office/drawing/2014/main" id="{EC5181C3-B1AD-D358-EC15-389B00C0E256}"/>
              </a:ext>
            </a:extLst>
          </p:cNvPr>
          <p:cNvSpPr>
            <a:spLocks noGrp="1"/>
          </p:cNvSpPr>
          <p:nvPr>
            <p:ph type="body" sz="quarter" idx="16"/>
          </p:nvPr>
        </p:nvSpPr>
        <p:spPr>
          <a:xfrm>
            <a:off x="7511481" y="4052218"/>
            <a:ext cx="2808000" cy="345600"/>
          </a:xfrm>
        </p:spPr>
        <p:txBody>
          <a:bodyPr/>
          <a:lstStyle/>
          <a:p>
            <a:r>
              <a:rPr lang="en-US"/>
              <a:t>4. Create Presentation</a:t>
            </a:r>
          </a:p>
        </p:txBody>
      </p:sp>
      <p:sp>
        <p:nvSpPr>
          <p:cNvPr id="186" name="Text Placeholder 185">
            <a:extLst>
              <a:ext uri="{FF2B5EF4-FFF2-40B4-BE49-F238E27FC236}">
                <a16:creationId xmlns:a16="http://schemas.microsoft.com/office/drawing/2014/main" id="{8B5C2D03-DCAF-3A2F-F520-91089D02E4FD}"/>
              </a:ext>
            </a:extLst>
          </p:cNvPr>
          <p:cNvSpPr>
            <a:spLocks noGrp="1"/>
          </p:cNvSpPr>
          <p:nvPr>
            <p:ph type="body" sz="quarter" idx="17"/>
          </p:nvPr>
        </p:nvSpPr>
        <p:spPr>
          <a:xfrm>
            <a:off x="6519107" y="521099"/>
            <a:ext cx="3599821" cy="184666"/>
          </a:xfrm>
        </p:spPr>
        <p:txBody>
          <a:bodyPr/>
          <a:lstStyle/>
          <a:p>
            <a:r>
              <a:rPr lang="en-US" sz="1200" noProof="0"/>
              <a:t>Microsoft Copilot</a:t>
            </a:r>
          </a:p>
        </p:txBody>
      </p:sp>
      <p:sp>
        <p:nvSpPr>
          <p:cNvPr id="166" name="Text Placeholder 165">
            <a:extLst>
              <a:ext uri="{FF2B5EF4-FFF2-40B4-BE49-F238E27FC236}">
                <a16:creationId xmlns:a16="http://schemas.microsoft.com/office/drawing/2014/main" id="{F64C9FFA-E1BB-33D1-A42E-4EC0DD193E9C}"/>
              </a:ext>
            </a:extLst>
          </p:cNvPr>
          <p:cNvSpPr>
            <a:spLocks noGrp="1"/>
          </p:cNvSpPr>
          <p:nvPr>
            <p:ph type="body" sz="quarter" idx="18"/>
          </p:nvPr>
        </p:nvSpPr>
        <p:spPr>
          <a:xfrm>
            <a:off x="584200" y="2032188"/>
            <a:ext cx="2808000" cy="626701"/>
          </a:xfrm>
        </p:spPr>
        <p:txBody>
          <a:bodyPr/>
          <a:lstStyle/>
          <a:p>
            <a:r>
              <a:rPr lang="en-US" noProof="0"/>
              <a:t>Use Microsoft Copilot to draft a customer reach out email with a friendly tone and proposal to meet.</a:t>
            </a:r>
          </a:p>
        </p:txBody>
      </p:sp>
      <p:sp>
        <p:nvSpPr>
          <p:cNvPr id="167" name="Text Placeholder 166">
            <a:extLst>
              <a:ext uri="{FF2B5EF4-FFF2-40B4-BE49-F238E27FC236}">
                <a16:creationId xmlns:a16="http://schemas.microsoft.com/office/drawing/2014/main" id="{530BCF86-61D4-B465-C42B-50CFC5140918}"/>
              </a:ext>
            </a:extLst>
          </p:cNvPr>
          <p:cNvSpPr>
            <a:spLocks noGrp="1"/>
          </p:cNvSpPr>
          <p:nvPr>
            <p:ph type="body" sz="quarter" idx="19"/>
          </p:nvPr>
        </p:nvSpPr>
        <p:spPr>
          <a:xfrm>
            <a:off x="4047840" y="2032188"/>
            <a:ext cx="2808000" cy="626701"/>
          </a:xfrm>
        </p:spPr>
        <p:txBody>
          <a:bodyPr/>
          <a:lstStyle/>
          <a:p>
            <a:r>
              <a:rPr lang="en-US" noProof="0"/>
              <a:t>Prompt Copilot for information on the customer, pulling from their company website and annual reports.</a:t>
            </a:r>
          </a:p>
        </p:txBody>
      </p:sp>
      <p:sp>
        <p:nvSpPr>
          <p:cNvPr id="168" name="Text Placeholder 167">
            <a:extLst>
              <a:ext uri="{FF2B5EF4-FFF2-40B4-BE49-F238E27FC236}">
                <a16:creationId xmlns:a16="http://schemas.microsoft.com/office/drawing/2014/main" id="{8DF0F61B-FB76-C8D1-F891-303641AE9A67}"/>
              </a:ext>
            </a:extLst>
          </p:cNvPr>
          <p:cNvSpPr>
            <a:spLocks noGrp="1"/>
          </p:cNvSpPr>
          <p:nvPr>
            <p:ph type="body" sz="quarter" idx="20"/>
          </p:nvPr>
        </p:nvSpPr>
        <p:spPr>
          <a:xfrm>
            <a:off x="7511481" y="2032188"/>
            <a:ext cx="2808000" cy="626701"/>
          </a:xfrm>
        </p:spPr>
        <p:txBody>
          <a:bodyPr/>
          <a:lstStyle/>
          <a:p>
            <a:r>
              <a:rPr lang="en-US" noProof="0"/>
              <a:t>Prepare for customer calls by using Copilot to create a meeting agenda with exploratory questions to identify customer needs, pain points, and possible solutions.</a:t>
            </a:r>
          </a:p>
        </p:txBody>
      </p:sp>
      <p:sp>
        <p:nvSpPr>
          <p:cNvPr id="169" name="Text Placeholder 168">
            <a:extLst>
              <a:ext uri="{FF2B5EF4-FFF2-40B4-BE49-F238E27FC236}">
                <a16:creationId xmlns:a16="http://schemas.microsoft.com/office/drawing/2014/main" id="{45E3668E-16F5-1F85-F52F-24075304C457}"/>
              </a:ext>
            </a:extLst>
          </p:cNvPr>
          <p:cNvSpPr>
            <a:spLocks noGrp="1"/>
          </p:cNvSpPr>
          <p:nvPr>
            <p:ph type="body" sz="quarter" idx="21"/>
          </p:nvPr>
        </p:nvSpPr>
        <p:spPr>
          <a:xfrm>
            <a:off x="584200" y="3208260"/>
            <a:ext cx="2808000" cy="626701"/>
          </a:xfrm>
        </p:spPr>
        <p:txBody>
          <a:bodyPr/>
          <a:lstStyle/>
          <a:p>
            <a:r>
              <a:rPr lang="en-US" b="1" noProof="0"/>
              <a:t>Prompt: </a:t>
            </a:r>
            <a:r>
              <a:rPr lang="en-US" noProof="0"/>
              <a:t>Draft an email to a prospective customer telling</a:t>
            </a:r>
            <a:r>
              <a:rPr lang="en-US"/>
              <a:t> them about [x product/service] and proposing a meeting. Make the tone friendly.</a:t>
            </a:r>
            <a:endParaRPr lang="en-US" noProof="0"/>
          </a:p>
        </p:txBody>
      </p:sp>
      <p:sp>
        <p:nvSpPr>
          <p:cNvPr id="170" name="Text Placeholder 169">
            <a:extLst>
              <a:ext uri="{FF2B5EF4-FFF2-40B4-BE49-F238E27FC236}">
                <a16:creationId xmlns:a16="http://schemas.microsoft.com/office/drawing/2014/main" id="{B43DC38F-7BD3-3E3D-AE8E-0EDFE16A9BDF}"/>
              </a:ext>
            </a:extLst>
          </p:cNvPr>
          <p:cNvSpPr>
            <a:spLocks noGrp="1"/>
          </p:cNvSpPr>
          <p:nvPr>
            <p:ph type="body" sz="quarter" idx="22"/>
          </p:nvPr>
        </p:nvSpPr>
        <p:spPr>
          <a:xfrm>
            <a:off x="584200" y="5641938"/>
            <a:ext cx="2808000" cy="626701"/>
          </a:xfrm>
        </p:spPr>
        <p:txBody>
          <a:bodyPr/>
          <a:lstStyle/>
          <a:p>
            <a:r>
              <a:rPr lang="en-US" b="1" noProof="0"/>
              <a:t>Prompt: </a:t>
            </a:r>
            <a:r>
              <a:rPr lang="en-US" noProof="0"/>
              <a:t>Write a 30-second cold call sales script, highlighting 3 benefits of [x product] for [prospect] based off [paste information in chat box].</a:t>
            </a:r>
          </a:p>
        </p:txBody>
      </p:sp>
      <p:sp>
        <p:nvSpPr>
          <p:cNvPr id="171" name="Text Placeholder 170">
            <a:extLst>
              <a:ext uri="{FF2B5EF4-FFF2-40B4-BE49-F238E27FC236}">
                <a16:creationId xmlns:a16="http://schemas.microsoft.com/office/drawing/2014/main" id="{BDBD7802-4A42-764D-CFF0-65F687103E40}"/>
              </a:ext>
            </a:extLst>
          </p:cNvPr>
          <p:cNvSpPr>
            <a:spLocks noGrp="1"/>
          </p:cNvSpPr>
          <p:nvPr>
            <p:ph type="body" sz="quarter" idx="23"/>
          </p:nvPr>
        </p:nvSpPr>
        <p:spPr>
          <a:xfrm>
            <a:off x="4047840" y="3208260"/>
            <a:ext cx="2808000" cy="626701"/>
          </a:xfrm>
        </p:spPr>
        <p:txBody>
          <a:bodyPr/>
          <a:lstStyle/>
          <a:p>
            <a:r>
              <a:rPr lang="en-US" b="1" noProof="0"/>
              <a:t>Prompt: </a:t>
            </a:r>
            <a:r>
              <a:rPr lang="en-US" noProof="0"/>
              <a:t>Describe the key factors that influence customer purchasing decisions for [x product/service] in [y industry].</a:t>
            </a:r>
          </a:p>
        </p:txBody>
      </p:sp>
      <p:sp>
        <p:nvSpPr>
          <p:cNvPr id="172" name="Text Placeholder 171">
            <a:extLst>
              <a:ext uri="{FF2B5EF4-FFF2-40B4-BE49-F238E27FC236}">
                <a16:creationId xmlns:a16="http://schemas.microsoft.com/office/drawing/2014/main" id="{58BBB907-311A-3325-AD99-245016645792}"/>
              </a:ext>
            </a:extLst>
          </p:cNvPr>
          <p:cNvSpPr>
            <a:spLocks noGrp="1"/>
          </p:cNvSpPr>
          <p:nvPr>
            <p:ph type="body" sz="quarter" idx="24"/>
          </p:nvPr>
        </p:nvSpPr>
        <p:spPr>
          <a:xfrm>
            <a:off x="4047840" y="5641938"/>
            <a:ext cx="2808000" cy="626701"/>
          </a:xfrm>
        </p:spPr>
        <p:txBody>
          <a:bodyPr>
            <a:normAutofit fontScale="92500"/>
          </a:bodyPr>
          <a:lstStyle/>
          <a:p>
            <a:r>
              <a:rPr lang="en-US" b="1" noProof="0"/>
              <a:t>Prompt: </a:t>
            </a:r>
            <a:r>
              <a:rPr lang="en-US"/>
              <a:t>Act like a CTO in the technology industry who is apprehensive about the cost of implementing [x product]. Simulate a conversation discussing the value and benefits of [x products] offering.</a:t>
            </a:r>
          </a:p>
        </p:txBody>
      </p:sp>
      <p:sp>
        <p:nvSpPr>
          <p:cNvPr id="173" name="Text Placeholder 172">
            <a:extLst>
              <a:ext uri="{FF2B5EF4-FFF2-40B4-BE49-F238E27FC236}">
                <a16:creationId xmlns:a16="http://schemas.microsoft.com/office/drawing/2014/main" id="{2E89A0E1-6127-834E-AE47-DB59413B82EB}"/>
              </a:ext>
            </a:extLst>
          </p:cNvPr>
          <p:cNvSpPr>
            <a:spLocks noGrp="1"/>
          </p:cNvSpPr>
          <p:nvPr>
            <p:ph type="body" sz="quarter" idx="25"/>
          </p:nvPr>
        </p:nvSpPr>
        <p:spPr>
          <a:xfrm>
            <a:off x="7511481" y="3208260"/>
            <a:ext cx="2808000" cy="626701"/>
          </a:xfrm>
        </p:spPr>
        <p:txBody>
          <a:bodyPr/>
          <a:lstStyle/>
          <a:p>
            <a:r>
              <a:rPr lang="en-US" b="1" noProof="0"/>
              <a:t>Prompt: </a:t>
            </a:r>
            <a:r>
              <a:rPr lang="en-US" noProof="0"/>
              <a:t>Prepare an agenda for a 25-minute meeting for my exploration call with topics and questions that I should ask.</a:t>
            </a:r>
          </a:p>
        </p:txBody>
      </p:sp>
      <p:sp>
        <p:nvSpPr>
          <p:cNvPr id="174" name="Text Placeholder 173">
            <a:extLst>
              <a:ext uri="{FF2B5EF4-FFF2-40B4-BE49-F238E27FC236}">
                <a16:creationId xmlns:a16="http://schemas.microsoft.com/office/drawing/2014/main" id="{158056B2-FE20-2E5D-5DC6-EDF924094A06}"/>
              </a:ext>
            </a:extLst>
          </p:cNvPr>
          <p:cNvSpPr>
            <a:spLocks noGrp="1"/>
          </p:cNvSpPr>
          <p:nvPr>
            <p:ph type="body" sz="quarter" idx="26"/>
          </p:nvPr>
        </p:nvSpPr>
        <p:spPr>
          <a:xfrm>
            <a:off x="7511481" y="5641938"/>
            <a:ext cx="2808000" cy="626701"/>
          </a:xfrm>
        </p:spPr>
        <p:txBody>
          <a:bodyPr>
            <a:normAutofit lnSpcReduction="10000"/>
          </a:bodyPr>
          <a:lstStyle/>
          <a:p>
            <a:r>
              <a:rPr lang="en-US" b="1" noProof="0"/>
              <a:t>Prompt: </a:t>
            </a:r>
            <a:r>
              <a:rPr lang="en-US" noProof="0"/>
              <a:t>Create a presentation outline that </a:t>
            </a:r>
            <a:br>
              <a:rPr lang="en-US" noProof="0"/>
            </a:br>
            <a:r>
              <a:rPr lang="en-US" noProof="0"/>
              <a:t>includes [x company’s] mission statement, target customer, and the benefits of implementing our product or service.</a:t>
            </a:r>
          </a:p>
        </p:txBody>
      </p:sp>
      <p:sp>
        <p:nvSpPr>
          <p:cNvPr id="175" name="Text Placeholder 174">
            <a:extLst>
              <a:ext uri="{FF2B5EF4-FFF2-40B4-BE49-F238E27FC236}">
                <a16:creationId xmlns:a16="http://schemas.microsoft.com/office/drawing/2014/main" id="{3762C80B-CF09-EF11-30AB-C172AD64F3A2}"/>
              </a:ext>
            </a:extLst>
          </p:cNvPr>
          <p:cNvSpPr>
            <a:spLocks noGrp="1"/>
          </p:cNvSpPr>
          <p:nvPr>
            <p:ph type="body" sz="quarter" idx="27"/>
          </p:nvPr>
        </p:nvSpPr>
        <p:spPr>
          <a:xfrm>
            <a:off x="584200" y="4488366"/>
            <a:ext cx="2808000" cy="626701"/>
          </a:xfrm>
        </p:spPr>
        <p:txBody>
          <a:bodyPr/>
          <a:lstStyle/>
          <a:p>
            <a:r>
              <a:rPr lang="en-US" noProof="0"/>
              <a:t>Improve </a:t>
            </a:r>
            <a:r>
              <a:rPr lang="en-US"/>
              <a:t>future </a:t>
            </a:r>
            <a:r>
              <a:rPr lang="en-US" noProof="0"/>
              <a:t>customer outreach by using Copilot to write a cold call script.</a:t>
            </a:r>
          </a:p>
        </p:txBody>
      </p:sp>
      <p:sp>
        <p:nvSpPr>
          <p:cNvPr id="176" name="Text Placeholder 175">
            <a:extLst>
              <a:ext uri="{FF2B5EF4-FFF2-40B4-BE49-F238E27FC236}">
                <a16:creationId xmlns:a16="http://schemas.microsoft.com/office/drawing/2014/main" id="{462D8F57-F986-DB94-0C07-37C6BA358948}"/>
              </a:ext>
            </a:extLst>
          </p:cNvPr>
          <p:cNvSpPr>
            <a:spLocks noGrp="1"/>
          </p:cNvSpPr>
          <p:nvPr>
            <p:ph type="body" sz="quarter" idx="28"/>
          </p:nvPr>
        </p:nvSpPr>
        <p:spPr>
          <a:xfrm>
            <a:off x="4047841" y="4488366"/>
            <a:ext cx="2808000" cy="626701"/>
          </a:xfrm>
        </p:spPr>
        <p:txBody>
          <a:bodyPr/>
          <a:lstStyle/>
          <a:p>
            <a:r>
              <a:rPr lang="en-US" noProof="0"/>
              <a:t>Prepare for objection handling </a:t>
            </a:r>
            <a:r>
              <a:rPr lang="en-US"/>
              <a:t>by prompting Copilot to simulate a customer conversation.</a:t>
            </a:r>
            <a:r>
              <a:rPr lang="en-US" noProof="0"/>
              <a:t> </a:t>
            </a:r>
          </a:p>
        </p:txBody>
      </p:sp>
      <p:sp>
        <p:nvSpPr>
          <p:cNvPr id="177" name="Text Placeholder 176">
            <a:extLst>
              <a:ext uri="{FF2B5EF4-FFF2-40B4-BE49-F238E27FC236}">
                <a16:creationId xmlns:a16="http://schemas.microsoft.com/office/drawing/2014/main" id="{25447BEA-EA8C-51A4-7225-9AB81C9EEDAF}"/>
              </a:ext>
            </a:extLst>
          </p:cNvPr>
          <p:cNvSpPr>
            <a:spLocks noGrp="1"/>
          </p:cNvSpPr>
          <p:nvPr>
            <p:ph type="body" sz="quarter" idx="29"/>
          </p:nvPr>
        </p:nvSpPr>
        <p:spPr>
          <a:xfrm>
            <a:off x="7511481" y="4488366"/>
            <a:ext cx="2808000" cy="626701"/>
          </a:xfrm>
        </p:spPr>
        <p:txBody>
          <a:bodyPr/>
          <a:lstStyle/>
          <a:p>
            <a:r>
              <a:rPr lang="en-US" noProof="0"/>
              <a:t>Prompt Copilot to create a presentation </a:t>
            </a:r>
            <a:br>
              <a:rPr lang="en-US" noProof="0"/>
            </a:br>
            <a:r>
              <a:rPr lang="en-US" noProof="0"/>
              <a:t>outline for a sales product pitch.</a:t>
            </a:r>
          </a:p>
        </p:txBody>
      </p:sp>
      <p:sp>
        <p:nvSpPr>
          <p:cNvPr id="199" name="Text Placeholder 198">
            <a:extLst>
              <a:ext uri="{FF2B5EF4-FFF2-40B4-BE49-F238E27FC236}">
                <a16:creationId xmlns:a16="http://schemas.microsoft.com/office/drawing/2014/main" id="{446022C5-1ED2-8026-8A6F-C5CA889A878E}"/>
              </a:ext>
            </a:extLst>
          </p:cNvPr>
          <p:cNvSpPr>
            <a:spLocks noGrp="1"/>
          </p:cNvSpPr>
          <p:nvPr>
            <p:ph type="body" sz="quarter" idx="30"/>
          </p:nvPr>
        </p:nvSpPr>
        <p:spPr>
          <a:xfrm>
            <a:off x="10430234" y="521099"/>
            <a:ext cx="1456966" cy="184666"/>
          </a:xfrm>
        </p:spPr>
        <p:txBody>
          <a:bodyPr/>
          <a:lstStyle/>
          <a:p>
            <a:r>
              <a:rPr lang="en-US" sz="1200"/>
              <a:t>Get started</a:t>
            </a:r>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7" y="1132756"/>
            <a:ext cx="1493925" cy="211018"/>
            <a:chOff x="1198144" y="862657"/>
            <a:chExt cx="1332000" cy="216000"/>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133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Opportunities Pursued</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4929" y="898657"/>
              <a:ext cx="144000" cy="144000"/>
            </a:xfrm>
            <a:prstGeom prst="rect">
              <a:avLst/>
            </a:prstGeom>
          </p:spPr>
        </p:pic>
      </p:grpSp>
      <p:grpSp>
        <p:nvGrpSpPr>
          <p:cNvPr id="27" name="Group 26">
            <a:extLst>
              <a:ext uri="{FF2B5EF4-FFF2-40B4-BE49-F238E27FC236}">
                <a16:creationId xmlns:a16="http://schemas.microsoft.com/office/drawing/2014/main" id="{5E2FC3A4-1E31-473A-906F-6FEBA5E0E735}"/>
              </a:ext>
            </a:extLst>
          </p:cNvPr>
          <p:cNvGrpSpPr/>
          <p:nvPr/>
        </p:nvGrpSpPr>
        <p:grpSpPr>
          <a:xfrm>
            <a:off x="3184461" y="1132756"/>
            <a:ext cx="987667" cy="211018"/>
            <a:chOff x="2707850" y="862657"/>
            <a:chExt cx="987667" cy="211018"/>
          </a:xfrm>
        </p:grpSpPr>
        <p:sp>
          <p:nvSpPr>
            <p:cNvPr id="28" name="Rectangle: Rounded Corners 6">
              <a:extLst>
                <a:ext uri="{FF2B5EF4-FFF2-40B4-BE49-F238E27FC236}">
                  <a16:creationId xmlns:a16="http://schemas.microsoft.com/office/drawing/2014/main" id="{25ABDAF4-1178-57B0-36C5-4B83F8AAE3C7}"/>
                </a:ext>
                <a:ext uri="{C183D7F6-B498-43B3-948B-1728B52AA6E4}">
                  <adec:decorative xmlns:adec="http://schemas.microsoft.com/office/drawing/2017/decorative" val="1"/>
                </a:ext>
              </a:extLst>
            </p:cNvPr>
            <p:cNvSpPr/>
            <p:nvPr/>
          </p:nvSpPr>
          <p:spPr bwMode="auto">
            <a:xfrm>
              <a:off x="2707850" y="862657"/>
              <a:ext cx="987667" cy="211018"/>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29" name="Graphic 28">
              <a:extLst>
                <a:ext uri="{FF2B5EF4-FFF2-40B4-BE49-F238E27FC236}">
                  <a16:creationId xmlns:a16="http://schemas.microsoft.com/office/drawing/2014/main" id="{64B40C2D-E6B0-44ED-2636-52ED008C5BC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54635"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4" name="Group 33">
            <a:extLst>
              <a:ext uri="{FF2B5EF4-FFF2-40B4-BE49-F238E27FC236}">
                <a16:creationId xmlns:a16="http://schemas.microsoft.com/office/drawing/2014/main" id="{02DB5643-4EDF-5AA4-0CFC-F468613B6ADD}"/>
              </a:ext>
            </a:extLst>
          </p:cNvPr>
          <p:cNvGrpSpPr/>
          <p:nvPr/>
        </p:nvGrpSpPr>
        <p:grpSpPr>
          <a:xfrm>
            <a:off x="7523373" y="1127774"/>
            <a:ext cx="1260000" cy="216000"/>
            <a:chOff x="1194743" y="1140160"/>
            <a:chExt cx="1260000" cy="216000"/>
          </a:xfrm>
        </p:grpSpPr>
        <p:sp>
          <p:nvSpPr>
            <p:cNvPr id="35" name="Rectangle: Rounded Corners 6">
              <a:extLst>
                <a:ext uri="{FF2B5EF4-FFF2-40B4-BE49-F238E27FC236}">
                  <a16:creationId xmlns:a16="http://schemas.microsoft.com/office/drawing/2014/main" id="{4C1BE2AB-2F1E-286E-07D7-7D8E23ADECEA}"/>
                </a:ext>
                <a:ext uri="{C183D7F6-B498-43B3-948B-1728B52AA6E4}">
                  <adec:decorative xmlns:adec="http://schemas.microsoft.com/office/drawing/2017/decorative" val="1"/>
                </a:ext>
              </a:extLst>
            </p:cNvPr>
            <p:cNvSpPr/>
            <p:nvPr/>
          </p:nvSpPr>
          <p:spPr bwMode="auto">
            <a:xfrm>
              <a:off x="1194743" y="1140160"/>
              <a:ext cx="126000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36" name="Graphic 35">
              <a:extLst>
                <a:ext uri="{FF2B5EF4-FFF2-40B4-BE49-F238E27FC236}">
                  <a16:creationId xmlns:a16="http://schemas.microsoft.com/office/drawing/2014/main" id="{4BF516A6-94E8-D81E-8335-52C5D6BA751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1527" y="1176160"/>
              <a:ext cx="144000" cy="144000"/>
            </a:xfrm>
            <a:prstGeom prst="rect">
              <a:avLst/>
            </a:prstGeom>
          </p:spPr>
        </p:pic>
      </p:grpSp>
      <p:grpSp>
        <p:nvGrpSpPr>
          <p:cNvPr id="37" name="Group 36">
            <a:extLst>
              <a:ext uri="{FF2B5EF4-FFF2-40B4-BE49-F238E27FC236}">
                <a16:creationId xmlns:a16="http://schemas.microsoft.com/office/drawing/2014/main" id="{2F3589D2-4FAC-5E72-970D-75473C3B4B6F}"/>
              </a:ext>
            </a:extLst>
          </p:cNvPr>
          <p:cNvGrpSpPr/>
          <p:nvPr/>
        </p:nvGrpSpPr>
        <p:grpSpPr>
          <a:xfrm>
            <a:off x="8868697" y="1127774"/>
            <a:ext cx="1450784" cy="216000"/>
            <a:chOff x="1194743" y="1140160"/>
            <a:chExt cx="1450784" cy="216000"/>
          </a:xfrm>
        </p:grpSpPr>
        <p:sp>
          <p:nvSpPr>
            <p:cNvPr id="38" name="Rectangle: Rounded Corners 6">
              <a:extLst>
                <a:ext uri="{FF2B5EF4-FFF2-40B4-BE49-F238E27FC236}">
                  <a16:creationId xmlns:a16="http://schemas.microsoft.com/office/drawing/2014/main" id="{47694ED9-322C-F8E3-6D0D-F170B6469CAF}"/>
                </a:ext>
                <a:ext uri="{C183D7F6-B498-43B3-948B-1728B52AA6E4}">
                  <adec:decorative xmlns:adec="http://schemas.microsoft.com/office/drawing/2017/decorative" val="1"/>
                </a:ext>
              </a:extLst>
            </p:cNvPr>
            <p:cNvSpPr/>
            <p:nvPr/>
          </p:nvSpPr>
          <p:spPr bwMode="auto">
            <a:xfrm>
              <a:off x="1194743" y="1140160"/>
              <a:ext cx="1450784"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39" name="Graphic 38">
              <a:extLst>
                <a:ext uri="{FF2B5EF4-FFF2-40B4-BE49-F238E27FC236}">
                  <a16:creationId xmlns:a16="http://schemas.microsoft.com/office/drawing/2014/main" id="{CB49ED0C-8E03-502F-F821-E3B0A533441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1527" y="1176160"/>
              <a:ext cx="144000" cy="144000"/>
            </a:xfrm>
            <a:prstGeom prst="rect">
              <a:avLst/>
            </a:prstGeom>
          </p:spPr>
        </p:pic>
      </p:grpSp>
      <p:grpSp>
        <p:nvGrpSpPr>
          <p:cNvPr id="410" name="Group 409">
            <a:extLst>
              <a:ext uri="{FF2B5EF4-FFF2-40B4-BE49-F238E27FC236}">
                <a16:creationId xmlns:a16="http://schemas.microsoft.com/office/drawing/2014/main" id="{590483FC-A831-A7E1-52D6-2ACD5950218E}"/>
              </a:ext>
            </a:extLst>
          </p:cNvPr>
          <p:cNvGrpSpPr/>
          <p:nvPr/>
        </p:nvGrpSpPr>
        <p:grpSpPr>
          <a:xfrm>
            <a:off x="804187" y="5158847"/>
            <a:ext cx="2351135" cy="360000"/>
            <a:chOff x="4276273" y="2761669"/>
            <a:chExt cx="2351135" cy="360000"/>
          </a:xfrm>
        </p:grpSpPr>
        <p:pic>
          <p:nvPicPr>
            <p:cNvPr id="411" name="Picture 410" descr="Zip Co logo SVG free download, id: 101874 - Brandlogos.net">
              <a:hlinkClick r:id="rId7"/>
              <a:extLst>
                <a:ext uri="{FF2B5EF4-FFF2-40B4-BE49-F238E27FC236}">
                  <a16:creationId xmlns:a16="http://schemas.microsoft.com/office/drawing/2014/main" id="{F5D04EAD-6E76-6E99-DA8D-F16DEE23E56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278" t="-53646" r="-43278" b="-53646"/>
            <a:stretch/>
          </p:blipFill>
          <p:spPr bwMode="auto">
            <a:xfrm>
              <a:off x="4276273" y="2761669"/>
              <a:ext cx="360000" cy="360000"/>
            </a:xfrm>
            <a:prstGeom prst="ellipse">
              <a:avLst/>
            </a:prstGeom>
            <a:solidFill>
              <a:srgbClr val="FFFFFF"/>
            </a:solidFill>
          </p:spPr>
        </p:pic>
        <p:sp>
          <p:nvSpPr>
            <p:cNvPr id="412" name="TextBox 411">
              <a:extLst>
                <a:ext uri="{FF2B5EF4-FFF2-40B4-BE49-F238E27FC236}">
                  <a16:creationId xmlns:a16="http://schemas.microsoft.com/office/drawing/2014/main" id="{32A0FC0A-813F-ED2F-31B0-714D50E36F52}"/>
                </a:ext>
                <a:ext uri="{C183D7F6-B498-43B3-948B-1728B52AA6E4}">
                  <adec:decorative xmlns:adec="http://schemas.microsoft.com/office/drawing/2017/decorative" val="0"/>
                </a:ext>
              </a:extLst>
            </p:cNvPr>
            <p:cNvSpPr txBox="1"/>
            <p:nvPr/>
          </p:nvSpPr>
          <p:spPr>
            <a:xfrm>
              <a:off x="4735224"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413" name="Group 412">
            <a:extLst>
              <a:ext uri="{FF2B5EF4-FFF2-40B4-BE49-F238E27FC236}">
                <a16:creationId xmlns:a16="http://schemas.microsoft.com/office/drawing/2014/main" id="{ABC840FE-D460-D737-FB44-AFEFB726D678}"/>
              </a:ext>
            </a:extLst>
          </p:cNvPr>
          <p:cNvGrpSpPr/>
          <p:nvPr/>
        </p:nvGrpSpPr>
        <p:grpSpPr>
          <a:xfrm>
            <a:off x="4276273" y="2761669"/>
            <a:ext cx="2351135" cy="360000"/>
            <a:chOff x="4276273" y="2761669"/>
            <a:chExt cx="2351135" cy="360000"/>
          </a:xfrm>
        </p:grpSpPr>
        <p:pic>
          <p:nvPicPr>
            <p:cNvPr id="414" name="Picture 413" descr="Zip Co logo SVG free download, id: 101874 - Brandlogos.net">
              <a:hlinkClick r:id="rId7"/>
              <a:extLst>
                <a:ext uri="{FF2B5EF4-FFF2-40B4-BE49-F238E27FC236}">
                  <a16:creationId xmlns:a16="http://schemas.microsoft.com/office/drawing/2014/main" id="{F067F5FD-8AB8-7EC9-354C-DC024398FFE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278" t="-53646" r="-43278" b="-53646"/>
            <a:stretch/>
          </p:blipFill>
          <p:spPr bwMode="auto">
            <a:xfrm>
              <a:off x="4276273" y="2761669"/>
              <a:ext cx="360000" cy="360000"/>
            </a:xfrm>
            <a:prstGeom prst="ellipse">
              <a:avLst/>
            </a:prstGeom>
            <a:solidFill>
              <a:srgbClr val="FFFFFF"/>
            </a:solidFill>
          </p:spPr>
        </p:pic>
        <p:sp>
          <p:nvSpPr>
            <p:cNvPr id="415" name="TextBox 414">
              <a:extLst>
                <a:ext uri="{FF2B5EF4-FFF2-40B4-BE49-F238E27FC236}">
                  <a16:creationId xmlns:a16="http://schemas.microsoft.com/office/drawing/2014/main" id="{9CACA13F-FCDF-B273-3E0F-FA731E960E3D}"/>
                </a:ext>
                <a:ext uri="{C183D7F6-B498-43B3-948B-1728B52AA6E4}">
                  <adec:decorative xmlns:adec="http://schemas.microsoft.com/office/drawing/2017/decorative" val="0"/>
                </a:ext>
              </a:extLst>
            </p:cNvPr>
            <p:cNvSpPr txBox="1"/>
            <p:nvPr/>
          </p:nvSpPr>
          <p:spPr>
            <a:xfrm>
              <a:off x="4735224"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416" name="Group 415">
            <a:extLst>
              <a:ext uri="{FF2B5EF4-FFF2-40B4-BE49-F238E27FC236}">
                <a16:creationId xmlns:a16="http://schemas.microsoft.com/office/drawing/2014/main" id="{EAA32FC9-882E-C9EB-BADF-FB097E2BB3B6}"/>
              </a:ext>
            </a:extLst>
          </p:cNvPr>
          <p:cNvGrpSpPr/>
          <p:nvPr/>
        </p:nvGrpSpPr>
        <p:grpSpPr>
          <a:xfrm>
            <a:off x="7739914" y="2761669"/>
            <a:ext cx="2351135" cy="360000"/>
            <a:chOff x="7739914" y="2761669"/>
            <a:chExt cx="2351135" cy="360000"/>
          </a:xfrm>
        </p:grpSpPr>
        <p:pic>
          <p:nvPicPr>
            <p:cNvPr id="417" name="Picture 416" descr="Zip Co logo SVG free download, id: 101874 - Brandlogos.net">
              <a:hlinkClick r:id="rId7"/>
              <a:extLst>
                <a:ext uri="{FF2B5EF4-FFF2-40B4-BE49-F238E27FC236}">
                  <a16:creationId xmlns:a16="http://schemas.microsoft.com/office/drawing/2014/main" id="{29BA16E6-1742-2042-F10D-0907F711629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278" t="-53646" r="-43278" b="-53646"/>
            <a:stretch/>
          </p:blipFill>
          <p:spPr bwMode="auto">
            <a:xfrm>
              <a:off x="7739914" y="2761669"/>
              <a:ext cx="360000" cy="360000"/>
            </a:xfrm>
            <a:prstGeom prst="ellipse">
              <a:avLst/>
            </a:prstGeom>
            <a:solidFill>
              <a:srgbClr val="FFFFFF"/>
            </a:solidFill>
          </p:spPr>
        </p:pic>
        <p:sp>
          <p:nvSpPr>
            <p:cNvPr id="418" name="TextBox 417">
              <a:extLst>
                <a:ext uri="{FF2B5EF4-FFF2-40B4-BE49-F238E27FC236}">
                  <a16:creationId xmlns:a16="http://schemas.microsoft.com/office/drawing/2014/main" id="{7E21045D-7F2A-292C-795D-9C61F4876CBE}"/>
                </a:ext>
                <a:ext uri="{C183D7F6-B498-43B3-948B-1728B52AA6E4}">
                  <adec:decorative xmlns:adec="http://schemas.microsoft.com/office/drawing/2017/decorative" val="0"/>
                </a:ext>
              </a:extLst>
            </p:cNvPr>
            <p:cNvSpPr txBox="1"/>
            <p:nvPr/>
          </p:nvSpPr>
          <p:spPr>
            <a:xfrm>
              <a:off x="8198865"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419" name="Group 418">
            <a:extLst>
              <a:ext uri="{FF2B5EF4-FFF2-40B4-BE49-F238E27FC236}">
                <a16:creationId xmlns:a16="http://schemas.microsoft.com/office/drawing/2014/main" id="{AA5FC52C-6E9E-6657-4C45-6B7218B961B2}"/>
              </a:ext>
            </a:extLst>
          </p:cNvPr>
          <p:cNvGrpSpPr/>
          <p:nvPr/>
        </p:nvGrpSpPr>
        <p:grpSpPr>
          <a:xfrm>
            <a:off x="804187" y="2761669"/>
            <a:ext cx="2351135" cy="360000"/>
            <a:chOff x="4276273" y="2761669"/>
            <a:chExt cx="2351135" cy="360000"/>
          </a:xfrm>
        </p:grpSpPr>
        <p:pic>
          <p:nvPicPr>
            <p:cNvPr id="420" name="Picture 419" descr="Zip Co logo SVG free download, id: 101874 - Brandlogos.net">
              <a:hlinkClick r:id="rId7"/>
              <a:extLst>
                <a:ext uri="{FF2B5EF4-FFF2-40B4-BE49-F238E27FC236}">
                  <a16:creationId xmlns:a16="http://schemas.microsoft.com/office/drawing/2014/main" id="{77C3A0E5-D103-A71E-9844-88D07BE6CEE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278" t="-53646" r="-43278" b="-53646"/>
            <a:stretch/>
          </p:blipFill>
          <p:spPr bwMode="auto">
            <a:xfrm>
              <a:off x="4276273" y="2761669"/>
              <a:ext cx="360000" cy="360000"/>
            </a:xfrm>
            <a:prstGeom prst="ellipse">
              <a:avLst/>
            </a:prstGeom>
            <a:solidFill>
              <a:srgbClr val="FFFFFF"/>
            </a:solidFill>
          </p:spPr>
        </p:pic>
        <p:sp>
          <p:nvSpPr>
            <p:cNvPr id="421" name="TextBox 420">
              <a:extLst>
                <a:ext uri="{FF2B5EF4-FFF2-40B4-BE49-F238E27FC236}">
                  <a16:creationId xmlns:a16="http://schemas.microsoft.com/office/drawing/2014/main" id="{39C75D17-A4DD-0F62-AE43-640E02166907}"/>
                </a:ext>
                <a:ext uri="{C183D7F6-B498-43B3-948B-1728B52AA6E4}">
                  <adec:decorative xmlns:adec="http://schemas.microsoft.com/office/drawing/2017/decorative" val="0"/>
                </a:ext>
              </a:extLst>
            </p:cNvPr>
            <p:cNvSpPr txBox="1"/>
            <p:nvPr/>
          </p:nvSpPr>
          <p:spPr>
            <a:xfrm>
              <a:off x="4735224"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422" name="Group 421">
            <a:extLst>
              <a:ext uri="{FF2B5EF4-FFF2-40B4-BE49-F238E27FC236}">
                <a16:creationId xmlns:a16="http://schemas.microsoft.com/office/drawing/2014/main" id="{0AE7154D-89DA-ED19-47F9-1B2489892001}"/>
              </a:ext>
            </a:extLst>
          </p:cNvPr>
          <p:cNvGrpSpPr/>
          <p:nvPr/>
        </p:nvGrpSpPr>
        <p:grpSpPr>
          <a:xfrm>
            <a:off x="4276273" y="5158847"/>
            <a:ext cx="2351135" cy="360000"/>
            <a:chOff x="4276273" y="2761669"/>
            <a:chExt cx="2351135" cy="360000"/>
          </a:xfrm>
        </p:grpSpPr>
        <p:pic>
          <p:nvPicPr>
            <p:cNvPr id="423" name="Picture 422" descr="Zip Co logo SVG free download, id: 101874 - Brandlogos.net">
              <a:hlinkClick r:id="rId7"/>
              <a:extLst>
                <a:ext uri="{FF2B5EF4-FFF2-40B4-BE49-F238E27FC236}">
                  <a16:creationId xmlns:a16="http://schemas.microsoft.com/office/drawing/2014/main" id="{FE43A47C-0A0D-2B01-A81B-5FF5D62E93F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278" t="-53646" r="-43278" b="-53646"/>
            <a:stretch/>
          </p:blipFill>
          <p:spPr bwMode="auto">
            <a:xfrm>
              <a:off x="4276273" y="2761669"/>
              <a:ext cx="360000" cy="360000"/>
            </a:xfrm>
            <a:prstGeom prst="ellipse">
              <a:avLst/>
            </a:prstGeom>
            <a:solidFill>
              <a:srgbClr val="FFFFFF"/>
            </a:solidFill>
          </p:spPr>
        </p:pic>
        <p:sp>
          <p:nvSpPr>
            <p:cNvPr id="424" name="TextBox 423">
              <a:extLst>
                <a:ext uri="{FF2B5EF4-FFF2-40B4-BE49-F238E27FC236}">
                  <a16:creationId xmlns:a16="http://schemas.microsoft.com/office/drawing/2014/main" id="{1309F7C2-7964-4E12-FE86-AB2BBDFC3359}"/>
                </a:ext>
                <a:ext uri="{C183D7F6-B498-43B3-948B-1728B52AA6E4}">
                  <adec:decorative xmlns:adec="http://schemas.microsoft.com/office/drawing/2017/decorative" val="0"/>
                </a:ext>
              </a:extLst>
            </p:cNvPr>
            <p:cNvSpPr txBox="1"/>
            <p:nvPr/>
          </p:nvSpPr>
          <p:spPr>
            <a:xfrm>
              <a:off x="4735224"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grpSp>
        <p:nvGrpSpPr>
          <p:cNvPr id="425" name="Group 424">
            <a:extLst>
              <a:ext uri="{FF2B5EF4-FFF2-40B4-BE49-F238E27FC236}">
                <a16:creationId xmlns:a16="http://schemas.microsoft.com/office/drawing/2014/main" id="{DAE326CB-56DE-9B36-19B9-A588812F9C44}"/>
              </a:ext>
            </a:extLst>
          </p:cNvPr>
          <p:cNvGrpSpPr/>
          <p:nvPr/>
        </p:nvGrpSpPr>
        <p:grpSpPr>
          <a:xfrm>
            <a:off x="7739914" y="5158847"/>
            <a:ext cx="2351135" cy="360000"/>
            <a:chOff x="7739914" y="2761669"/>
            <a:chExt cx="2351135" cy="360000"/>
          </a:xfrm>
        </p:grpSpPr>
        <p:pic>
          <p:nvPicPr>
            <p:cNvPr id="426" name="Picture 425" descr="Zip Co logo SVG free download, id: 101874 - Brandlogos.net">
              <a:hlinkClick r:id="rId7"/>
              <a:extLst>
                <a:ext uri="{FF2B5EF4-FFF2-40B4-BE49-F238E27FC236}">
                  <a16:creationId xmlns:a16="http://schemas.microsoft.com/office/drawing/2014/main" id="{AB3AF53D-C9C2-14B0-5B91-25AAD3458C5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278" t="-53646" r="-43278" b="-53646"/>
            <a:stretch/>
          </p:blipFill>
          <p:spPr bwMode="auto">
            <a:xfrm>
              <a:off x="7739914" y="2761669"/>
              <a:ext cx="360000" cy="360000"/>
            </a:xfrm>
            <a:prstGeom prst="ellipse">
              <a:avLst/>
            </a:prstGeom>
            <a:solidFill>
              <a:srgbClr val="FFFFFF"/>
            </a:solidFill>
          </p:spPr>
        </p:pic>
        <p:sp>
          <p:nvSpPr>
            <p:cNvPr id="427" name="TextBox 426">
              <a:extLst>
                <a:ext uri="{FF2B5EF4-FFF2-40B4-BE49-F238E27FC236}">
                  <a16:creationId xmlns:a16="http://schemas.microsoft.com/office/drawing/2014/main" id="{DCD8AF16-8974-D1F7-68B0-C5867F0DD0F9}"/>
                </a:ext>
                <a:ext uri="{C183D7F6-B498-43B3-948B-1728B52AA6E4}">
                  <adec:decorative xmlns:adec="http://schemas.microsoft.com/office/drawing/2017/decorative" val="0"/>
                </a:ext>
              </a:extLst>
            </p:cNvPr>
            <p:cNvSpPr txBox="1"/>
            <p:nvPr/>
          </p:nvSpPr>
          <p:spPr>
            <a:xfrm>
              <a:off x="8198865" y="2857031"/>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p:txBody>
        </p:sp>
      </p:grpSp>
      <p:sp>
        <p:nvSpPr>
          <p:cNvPr id="428" name="Text Placeholder 60">
            <a:extLst>
              <a:ext uri="{FF2B5EF4-FFF2-40B4-BE49-F238E27FC236}">
                <a16:creationId xmlns:a16="http://schemas.microsoft.com/office/drawing/2014/main" id="{CDFCCD67-8756-8A2E-CE46-68209D75AB30}"/>
              </a:ext>
            </a:extLst>
          </p:cNvPr>
          <p:cNvSpPr>
            <a:spLocks noGrp="1"/>
          </p:cNvSpPr>
          <p:nvPr>
            <p:ph type="body" sz="quarter" idx="38"/>
          </p:nvPr>
        </p:nvSpPr>
        <p:spPr>
          <a:xfrm>
            <a:off x="11417128" y="357645"/>
            <a:ext cx="127000" cy="125999"/>
          </a:xfrm>
          <a:solidFill>
            <a:srgbClr val="0078D4"/>
          </a:solidFill>
        </p:spPr>
        <p:txBody>
          <a:bodyPr/>
          <a:lstStyle/>
          <a:p>
            <a:endParaRPr lang="en-US"/>
          </a:p>
        </p:txBody>
      </p:sp>
      <p:sp>
        <p:nvSpPr>
          <p:cNvPr id="429" name="Text Placeholder 61">
            <a:extLst>
              <a:ext uri="{FF2B5EF4-FFF2-40B4-BE49-F238E27FC236}">
                <a16:creationId xmlns:a16="http://schemas.microsoft.com/office/drawing/2014/main" id="{7B444B66-3347-A37B-2D9A-675B12946137}"/>
              </a:ext>
            </a:extLst>
          </p:cNvPr>
          <p:cNvSpPr>
            <a:spLocks noGrp="1"/>
          </p:cNvSpPr>
          <p:nvPr>
            <p:ph type="body" sz="quarter" idx="39"/>
          </p:nvPr>
        </p:nvSpPr>
        <p:spPr>
          <a:xfrm>
            <a:off x="11588664" y="357645"/>
            <a:ext cx="127000" cy="125999"/>
          </a:xfrm>
        </p:spPr>
        <p:txBody>
          <a:bodyPr/>
          <a:lstStyle/>
          <a:p>
            <a:endParaRPr lang="en-US"/>
          </a:p>
        </p:txBody>
      </p:sp>
      <p:sp>
        <p:nvSpPr>
          <p:cNvPr id="430" name="Text Placeholder 62">
            <a:extLst>
              <a:ext uri="{FF2B5EF4-FFF2-40B4-BE49-F238E27FC236}">
                <a16:creationId xmlns:a16="http://schemas.microsoft.com/office/drawing/2014/main" id="{7E113EFD-84E6-433D-7ECB-4C101C566829}"/>
              </a:ext>
            </a:extLst>
          </p:cNvPr>
          <p:cNvSpPr>
            <a:spLocks noGrp="1"/>
          </p:cNvSpPr>
          <p:nvPr>
            <p:ph type="body" sz="quarter" idx="40"/>
          </p:nvPr>
        </p:nvSpPr>
        <p:spPr>
          <a:xfrm>
            <a:off x="11760200" y="357645"/>
            <a:ext cx="127000" cy="125999"/>
          </a:xfrm>
        </p:spPr>
        <p:txBody>
          <a:bodyPr/>
          <a:lstStyle/>
          <a:p>
            <a:endParaRPr lang="en-US"/>
          </a:p>
        </p:txBody>
      </p:sp>
      <p:pic>
        <p:nvPicPr>
          <p:cNvPr id="2" name="Picture 1">
            <a:extLst>
              <a:ext uri="{FF2B5EF4-FFF2-40B4-BE49-F238E27FC236}">
                <a16:creationId xmlns:a16="http://schemas.microsoft.com/office/drawing/2014/main" id="{DE1B13F5-99E9-1381-4C73-F5079D2E4F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sp>
        <p:nvSpPr>
          <p:cNvPr id="5" name="Graphic 2">
            <a:hlinkClick r:id="rId10"/>
            <a:extLst>
              <a:ext uri="{FF2B5EF4-FFF2-40B4-BE49-F238E27FC236}">
                <a16:creationId xmlns:a16="http://schemas.microsoft.com/office/drawing/2014/main" id="{2443C48D-ACFB-9D24-1918-3131F8E2798C}"/>
              </a:ext>
            </a:extLst>
          </p:cNvPr>
          <p:cNvSpPr/>
          <p:nvPr/>
        </p:nvSpPr>
        <p:spPr>
          <a:xfrm>
            <a:off x="5453116" y="447655"/>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1066562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AC773-217D-B93C-625F-27C5502E4032}"/>
              </a:ext>
            </a:extLst>
          </p:cNvPr>
          <p:cNvSpPr>
            <a:spLocks noGrp="1"/>
          </p:cNvSpPr>
          <p:nvPr>
            <p:ph type="title"/>
          </p:nvPr>
        </p:nvSpPr>
        <p:spPr>
          <a:xfrm>
            <a:off x="584200" y="387350"/>
            <a:ext cx="5672138" cy="263149"/>
          </a:xfrm>
        </p:spPr>
        <p:txBody>
          <a:bodyPr/>
          <a:lstStyle/>
          <a:p>
            <a:r>
              <a:rPr lang="en-US">
                <a:solidFill>
                  <a:srgbClr val="0078D4"/>
                </a:solidFill>
              </a:rPr>
              <a:t>Sales | </a:t>
            </a:r>
            <a:r>
              <a:rPr lang="en-US"/>
              <a:t>Improve customer meetings</a:t>
            </a:r>
          </a:p>
        </p:txBody>
      </p:sp>
      <p:sp>
        <p:nvSpPr>
          <p:cNvPr id="149" name="Text Placeholder 148">
            <a:extLst>
              <a:ext uri="{FF2B5EF4-FFF2-40B4-BE49-F238E27FC236}">
                <a16:creationId xmlns:a16="http://schemas.microsoft.com/office/drawing/2014/main" id="{86B2A2B4-9BBC-65C9-799F-405E6D942963}"/>
              </a:ext>
            </a:extLst>
          </p:cNvPr>
          <p:cNvSpPr>
            <a:spLocks noGrp="1"/>
          </p:cNvSpPr>
          <p:nvPr>
            <p:ph type="body" sz="quarter" idx="10"/>
          </p:nvPr>
        </p:nvSpPr>
        <p:spPr>
          <a:xfrm>
            <a:off x="569913" y="6491288"/>
            <a:ext cx="9598025" cy="107722"/>
          </a:xfrm>
        </p:spPr>
        <p:txBody>
          <a:bodyPr/>
          <a:lstStyle/>
          <a:p>
            <a:r>
              <a:rPr lang="en-US" baseline="30000"/>
              <a:t>1</a:t>
            </a:r>
            <a:r>
              <a:rPr lang="en-US"/>
              <a:t>Access Copilot at </a:t>
            </a:r>
            <a:r>
              <a:rPr lang="en-US">
                <a:hlinkClick r:id="rId2"/>
              </a:rPr>
              <a:t>copilot.microsoft.com</a:t>
            </a:r>
            <a:r>
              <a:rPr lang="en-US"/>
              <a:t>, the Microsoft Copilot mobile app, or the Copilot app in Teams, and set toggle to “Work”.</a:t>
            </a:r>
            <a:endParaRPr lang="en-US">
              <a:hlinkClick r:id="rId2"/>
            </a:endParaRPr>
          </a:p>
        </p:txBody>
      </p:sp>
      <p:sp>
        <p:nvSpPr>
          <p:cNvPr id="6" name="Text Placeholder 5">
            <a:extLst>
              <a:ext uri="{FF2B5EF4-FFF2-40B4-BE49-F238E27FC236}">
                <a16:creationId xmlns:a16="http://schemas.microsoft.com/office/drawing/2014/main" id="{D66E64E6-DACB-9E61-4FB5-2DF95508666A}"/>
              </a:ext>
            </a:extLst>
          </p:cNvPr>
          <p:cNvSpPr>
            <a:spLocks noGrp="1"/>
          </p:cNvSpPr>
          <p:nvPr>
            <p:ph type="body" sz="quarter" idx="11"/>
          </p:nvPr>
        </p:nvSpPr>
        <p:spPr>
          <a:xfrm>
            <a:off x="584200" y="1593881"/>
            <a:ext cx="2808000" cy="345600"/>
          </a:xfrm>
        </p:spPr>
        <p:txBody>
          <a:bodyPr/>
          <a:lstStyle/>
          <a:p>
            <a:r>
              <a:rPr lang="en-US" noProof="0"/>
              <a:t>1. Prepare for a meeting</a:t>
            </a:r>
          </a:p>
        </p:txBody>
      </p:sp>
      <p:sp>
        <p:nvSpPr>
          <p:cNvPr id="7" name="Text Placeholder 6">
            <a:extLst>
              <a:ext uri="{FF2B5EF4-FFF2-40B4-BE49-F238E27FC236}">
                <a16:creationId xmlns:a16="http://schemas.microsoft.com/office/drawing/2014/main" id="{EA62AF6B-8392-19D6-4008-8B9EDDD439E9}"/>
              </a:ext>
            </a:extLst>
          </p:cNvPr>
          <p:cNvSpPr>
            <a:spLocks noGrp="1"/>
          </p:cNvSpPr>
          <p:nvPr>
            <p:ph type="body" sz="quarter" idx="12"/>
          </p:nvPr>
        </p:nvSpPr>
        <p:spPr>
          <a:xfrm>
            <a:off x="584200" y="4052218"/>
            <a:ext cx="2808000" cy="345600"/>
          </a:xfrm>
        </p:spPr>
        <p:txBody>
          <a:bodyPr/>
          <a:lstStyle/>
          <a:p>
            <a:r>
              <a:rPr lang="en-US" noProof="0"/>
              <a:t>6. Send a follow up email</a:t>
            </a:r>
          </a:p>
        </p:txBody>
      </p:sp>
      <p:sp>
        <p:nvSpPr>
          <p:cNvPr id="8" name="Text Placeholder 7">
            <a:extLst>
              <a:ext uri="{FF2B5EF4-FFF2-40B4-BE49-F238E27FC236}">
                <a16:creationId xmlns:a16="http://schemas.microsoft.com/office/drawing/2014/main" id="{8B43261E-C01B-AAF7-FB79-BCB449EDE012}"/>
              </a:ext>
            </a:extLst>
          </p:cNvPr>
          <p:cNvSpPr>
            <a:spLocks noGrp="1"/>
          </p:cNvSpPr>
          <p:nvPr>
            <p:ph type="body" sz="quarter" idx="13"/>
          </p:nvPr>
        </p:nvSpPr>
        <p:spPr>
          <a:xfrm>
            <a:off x="4047840" y="1593881"/>
            <a:ext cx="2808000" cy="345600"/>
          </a:xfrm>
        </p:spPr>
        <p:txBody>
          <a:bodyPr/>
          <a:lstStyle/>
          <a:p>
            <a:r>
              <a:rPr lang="en-US" noProof="0"/>
              <a:t>2. Create a presentation</a:t>
            </a:r>
          </a:p>
        </p:txBody>
      </p:sp>
      <p:sp>
        <p:nvSpPr>
          <p:cNvPr id="9" name="Text Placeholder 8">
            <a:extLst>
              <a:ext uri="{FF2B5EF4-FFF2-40B4-BE49-F238E27FC236}">
                <a16:creationId xmlns:a16="http://schemas.microsoft.com/office/drawing/2014/main" id="{5D07F03A-7B5E-43DB-6297-704D97B841E9}"/>
              </a:ext>
            </a:extLst>
          </p:cNvPr>
          <p:cNvSpPr>
            <a:spLocks noGrp="1"/>
          </p:cNvSpPr>
          <p:nvPr>
            <p:ph type="body" sz="quarter" idx="14"/>
          </p:nvPr>
        </p:nvSpPr>
        <p:spPr>
          <a:xfrm>
            <a:off x="4047840" y="4052218"/>
            <a:ext cx="2808000" cy="345600"/>
          </a:xfrm>
        </p:spPr>
        <p:txBody>
          <a:bodyPr/>
          <a:lstStyle/>
          <a:p>
            <a:r>
              <a:rPr lang="en-US" noProof="0"/>
              <a:t>5. Summarize the meeting</a:t>
            </a:r>
          </a:p>
        </p:txBody>
      </p:sp>
      <p:sp>
        <p:nvSpPr>
          <p:cNvPr id="10" name="Text Placeholder 9">
            <a:extLst>
              <a:ext uri="{FF2B5EF4-FFF2-40B4-BE49-F238E27FC236}">
                <a16:creationId xmlns:a16="http://schemas.microsoft.com/office/drawing/2014/main" id="{5DB7B1D6-90AA-812D-38AC-4FC308D82589}"/>
              </a:ext>
            </a:extLst>
          </p:cNvPr>
          <p:cNvSpPr>
            <a:spLocks noGrp="1"/>
          </p:cNvSpPr>
          <p:nvPr>
            <p:ph type="body" sz="quarter" idx="15"/>
          </p:nvPr>
        </p:nvSpPr>
        <p:spPr>
          <a:xfrm>
            <a:off x="7511481" y="1593881"/>
            <a:ext cx="2808000" cy="345600"/>
          </a:xfrm>
        </p:spPr>
        <p:txBody>
          <a:bodyPr/>
          <a:lstStyle/>
          <a:p>
            <a:r>
              <a:rPr lang="en-US" noProof="0"/>
              <a:t>3. Stay focused during the call</a:t>
            </a:r>
          </a:p>
        </p:txBody>
      </p:sp>
      <p:sp>
        <p:nvSpPr>
          <p:cNvPr id="11" name="Text Placeholder 10">
            <a:extLst>
              <a:ext uri="{FF2B5EF4-FFF2-40B4-BE49-F238E27FC236}">
                <a16:creationId xmlns:a16="http://schemas.microsoft.com/office/drawing/2014/main" id="{159A6375-D732-AEEC-8F08-CB20AB56EF1E}"/>
              </a:ext>
            </a:extLst>
          </p:cNvPr>
          <p:cNvSpPr>
            <a:spLocks noGrp="1"/>
          </p:cNvSpPr>
          <p:nvPr>
            <p:ph type="body" sz="quarter" idx="16"/>
          </p:nvPr>
        </p:nvSpPr>
        <p:spPr>
          <a:xfrm>
            <a:off x="7511481" y="4052218"/>
            <a:ext cx="2808000" cy="345600"/>
          </a:xfrm>
        </p:spPr>
        <p:txBody>
          <a:bodyPr/>
          <a:lstStyle/>
          <a:p>
            <a:r>
              <a:rPr lang="en-US" noProof="0"/>
              <a:t>4. Get in-call sales insights</a:t>
            </a:r>
          </a:p>
        </p:txBody>
      </p:sp>
      <p:sp>
        <p:nvSpPr>
          <p:cNvPr id="186" name="Text Placeholder 185">
            <a:extLst>
              <a:ext uri="{FF2B5EF4-FFF2-40B4-BE49-F238E27FC236}">
                <a16:creationId xmlns:a16="http://schemas.microsoft.com/office/drawing/2014/main" id="{8B5C2D03-DCAF-3A2F-F520-91089D02E4FD}"/>
              </a:ext>
            </a:extLst>
          </p:cNvPr>
          <p:cNvSpPr>
            <a:spLocks noGrp="1"/>
          </p:cNvSpPr>
          <p:nvPr>
            <p:ph type="body" sz="quarter" idx="17"/>
          </p:nvPr>
        </p:nvSpPr>
        <p:spPr>
          <a:xfrm>
            <a:off x="6519107" y="521099"/>
            <a:ext cx="3599821" cy="169277"/>
          </a:xfrm>
        </p:spPr>
        <p:txBody>
          <a:bodyPr/>
          <a:lstStyle/>
          <a:p>
            <a:r>
              <a:rPr lang="en-US"/>
              <a:t>Copilot for Sales </a:t>
            </a:r>
            <a:r>
              <a:rPr lang="en-US" sz="800" i="1"/>
              <a:t>(includes Copilot for Microsoft 365)</a:t>
            </a:r>
            <a:endParaRPr lang="en-US" sz="800" i="1" noProof="0"/>
          </a:p>
        </p:txBody>
      </p:sp>
      <p:sp>
        <p:nvSpPr>
          <p:cNvPr id="12" name="Text Placeholder 11">
            <a:extLst>
              <a:ext uri="{FF2B5EF4-FFF2-40B4-BE49-F238E27FC236}">
                <a16:creationId xmlns:a16="http://schemas.microsoft.com/office/drawing/2014/main" id="{4DE598EE-5406-B032-5748-83EC5542E8D8}"/>
              </a:ext>
            </a:extLst>
          </p:cNvPr>
          <p:cNvSpPr>
            <a:spLocks noGrp="1"/>
          </p:cNvSpPr>
          <p:nvPr>
            <p:ph type="body" sz="quarter" idx="18"/>
          </p:nvPr>
        </p:nvSpPr>
        <p:spPr>
          <a:xfrm>
            <a:off x="584200" y="2032188"/>
            <a:ext cx="2808000" cy="626701"/>
          </a:xfrm>
        </p:spPr>
        <p:txBody>
          <a:bodyPr/>
          <a:lstStyle/>
          <a:p>
            <a:r>
              <a:rPr lang="en-US" noProof="0"/>
              <a:t>Prompt Copilot</a:t>
            </a:r>
            <a:r>
              <a:rPr lang="en-US" baseline="30000" noProof="0"/>
              <a:t>1</a:t>
            </a:r>
            <a:r>
              <a:rPr lang="en-US" noProof="0"/>
              <a:t> for a summary of past interactions and customer details</a:t>
            </a:r>
            <a:r>
              <a:rPr lang="en-US"/>
              <a:t>. Copilot for Sales </a:t>
            </a:r>
            <a:r>
              <a:rPr lang="en-US" noProof="0"/>
              <a:t>enriches the summary with CRM insights.</a:t>
            </a:r>
          </a:p>
        </p:txBody>
      </p:sp>
      <p:sp>
        <p:nvSpPr>
          <p:cNvPr id="13" name="Text Placeholder 12">
            <a:extLst>
              <a:ext uri="{FF2B5EF4-FFF2-40B4-BE49-F238E27FC236}">
                <a16:creationId xmlns:a16="http://schemas.microsoft.com/office/drawing/2014/main" id="{4516C6C2-314E-AF2C-89EC-42F58B9E3182}"/>
              </a:ext>
            </a:extLst>
          </p:cNvPr>
          <p:cNvSpPr>
            <a:spLocks noGrp="1"/>
          </p:cNvSpPr>
          <p:nvPr>
            <p:ph type="body" sz="quarter" idx="19"/>
          </p:nvPr>
        </p:nvSpPr>
        <p:spPr>
          <a:xfrm>
            <a:off x="4047840" y="2032188"/>
            <a:ext cx="2808000" cy="626701"/>
          </a:xfrm>
        </p:spPr>
        <p:txBody>
          <a:bodyPr/>
          <a:lstStyle/>
          <a:p>
            <a:r>
              <a:rPr lang="en-US" noProof="0"/>
              <a:t>Use Copilot in PowerPoint to generate a presentation for the meeting using branded templates. Copilot can summarize important topics and customer requests from meeting transcripts.</a:t>
            </a:r>
          </a:p>
        </p:txBody>
      </p:sp>
      <p:sp>
        <p:nvSpPr>
          <p:cNvPr id="14" name="Text Placeholder 13">
            <a:extLst>
              <a:ext uri="{FF2B5EF4-FFF2-40B4-BE49-F238E27FC236}">
                <a16:creationId xmlns:a16="http://schemas.microsoft.com/office/drawing/2014/main" id="{C9FA463C-455D-FF7D-0F9A-37A232CBD565}"/>
              </a:ext>
            </a:extLst>
          </p:cNvPr>
          <p:cNvSpPr>
            <a:spLocks noGrp="1"/>
          </p:cNvSpPr>
          <p:nvPr>
            <p:ph type="body" sz="quarter" idx="20"/>
          </p:nvPr>
        </p:nvSpPr>
        <p:spPr>
          <a:xfrm>
            <a:off x="7511481" y="2032188"/>
            <a:ext cx="2808000" cy="824843"/>
          </a:xfrm>
        </p:spPr>
        <p:txBody>
          <a:bodyPr>
            <a:normAutofit lnSpcReduction="10000"/>
          </a:bodyPr>
          <a:lstStyle/>
          <a:p>
            <a:r>
              <a:rPr lang="en-US" noProof="0"/>
              <a:t>Copilot in Teams helps improve the quality of customer meetings by taking notes, suggesting talking points, and surface customer and product information during the call. Copilot for Sales includes sales keywords and KPIs in the meeting recap.</a:t>
            </a:r>
          </a:p>
        </p:txBody>
      </p:sp>
      <p:sp>
        <p:nvSpPr>
          <p:cNvPr id="15" name="Text Placeholder 14">
            <a:extLst>
              <a:ext uri="{FF2B5EF4-FFF2-40B4-BE49-F238E27FC236}">
                <a16:creationId xmlns:a16="http://schemas.microsoft.com/office/drawing/2014/main" id="{EFE09640-9805-348A-DD62-E43A74C2579D}"/>
              </a:ext>
            </a:extLst>
          </p:cNvPr>
          <p:cNvSpPr>
            <a:spLocks noGrp="1"/>
          </p:cNvSpPr>
          <p:nvPr>
            <p:ph type="body" sz="quarter" idx="21"/>
          </p:nvPr>
        </p:nvSpPr>
        <p:spPr>
          <a:xfrm>
            <a:off x="584200" y="3208260"/>
            <a:ext cx="2808000" cy="626701"/>
          </a:xfrm>
        </p:spPr>
        <p:txBody>
          <a:bodyPr>
            <a:normAutofit lnSpcReduction="10000"/>
          </a:bodyPr>
          <a:lstStyle/>
          <a:p>
            <a:r>
              <a:rPr lang="en-US" b="1" noProof="0"/>
              <a:t>Rapidly get up to speed and improve preparation </a:t>
            </a:r>
            <a:r>
              <a:rPr lang="en-US" noProof="0"/>
              <a:t>to focus on key issues and concerns. Have additional time to identify cross sell opportunities.</a:t>
            </a:r>
          </a:p>
        </p:txBody>
      </p:sp>
      <p:sp>
        <p:nvSpPr>
          <p:cNvPr id="150" name="Text Placeholder 149">
            <a:extLst>
              <a:ext uri="{FF2B5EF4-FFF2-40B4-BE49-F238E27FC236}">
                <a16:creationId xmlns:a16="http://schemas.microsoft.com/office/drawing/2014/main" id="{087C30A2-BE98-04BC-BBBC-65910F437B99}"/>
              </a:ext>
            </a:extLst>
          </p:cNvPr>
          <p:cNvSpPr>
            <a:spLocks noGrp="1"/>
          </p:cNvSpPr>
          <p:nvPr>
            <p:ph type="body" sz="quarter" idx="22"/>
          </p:nvPr>
        </p:nvSpPr>
        <p:spPr>
          <a:xfrm>
            <a:off x="584200" y="5641938"/>
            <a:ext cx="2808000" cy="626701"/>
          </a:xfrm>
        </p:spPr>
        <p:txBody>
          <a:bodyPr/>
          <a:lstStyle/>
          <a:p>
            <a:r>
              <a:rPr lang="en-US" b="1" noProof="0"/>
              <a:t>Document and socialize </a:t>
            </a:r>
            <a:r>
              <a:rPr lang="en-US" noProof="0"/>
              <a:t>the action items </a:t>
            </a:r>
            <a:br>
              <a:rPr lang="en-US" noProof="0"/>
            </a:br>
            <a:r>
              <a:rPr lang="en-US" noProof="0"/>
              <a:t>to keep the sales process moving forward </a:t>
            </a:r>
            <a:br>
              <a:rPr lang="en-US" noProof="0"/>
            </a:br>
            <a:r>
              <a:rPr lang="en-US" noProof="0"/>
              <a:t>towards a successful close.</a:t>
            </a:r>
          </a:p>
        </p:txBody>
      </p:sp>
      <p:sp>
        <p:nvSpPr>
          <p:cNvPr id="17" name="Text Placeholder 16">
            <a:extLst>
              <a:ext uri="{FF2B5EF4-FFF2-40B4-BE49-F238E27FC236}">
                <a16:creationId xmlns:a16="http://schemas.microsoft.com/office/drawing/2014/main" id="{6C5CEE7E-DFE4-EFC8-3C53-41BC41423342}"/>
              </a:ext>
            </a:extLst>
          </p:cNvPr>
          <p:cNvSpPr>
            <a:spLocks noGrp="1"/>
          </p:cNvSpPr>
          <p:nvPr>
            <p:ph type="body" sz="quarter" idx="23"/>
          </p:nvPr>
        </p:nvSpPr>
        <p:spPr>
          <a:xfrm>
            <a:off x="4047840" y="3208260"/>
            <a:ext cx="2808000" cy="626701"/>
          </a:xfrm>
        </p:spPr>
        <p:txBody>
          <a:bodyPr/>
          <a:lstStyle/>
          <a:p>
            <a:pPr lvl="0"/>
            <a:r>
              <a:rPr lang="en-US" b="1" noProof="0"/>
              <a:t>Using higher quality presentations </a:t>
            </a:r>
            <a:r>
              <a:rPr lang="en-US" noProof="0"/>
              <a:t>makes it easier to convey a clear message and can reduce the time to close the deal.</a:t>
            </a:r>
          </a:p>
        </p:txBody>
      </p:sp>
      <p:sp>
        <p:nvSpPr>
          <p:cNvPr id="176" name="Text Placeholder 175">
            <a:extLst>
              <a:ext uri="{FF2B5EF4-FFF2-40B4-BE49-F238E27FC236}">
                <a16:creationId xmlns:a16="http://schemas.microsoft.com/office/drawing/2014/main" id="{05129FDB-40AC-C22A-A51D-5D0845D7CC3C}"/>
              </a:ext>
            </a:extLst>
          </p:cNvPr>
          <p:cNvSpPr>
            <a:spLocks noGrp="1"/>
          </p:cNvSpPr>
          <p:nvPr>
            <p:ph type="body" sz="quarter" idx="24"/>
          </p:nvPr>
        </p:nvSpPr>
        <p:spPr>
          <a:xfrm>
            <a:off x="4047840" y="5641938"/>
            <a:ext cx="2808000" cy="626701"/>
          </a:xfrm>
        </p:spPr>
        <p:txBody>
          <a:bodyPr/>
          <a:lstStyle/>
          <a:p>
            <a:r>
              <a:rPr lang="en-US" b="1" noProof="0"/>
              <a:t>Avoid listening to meeting recordings </a:t>
            </a:r>
            <a:r>
              <a:rPr lang="en-US" noProof="0"/>
              <a:t>and spend that time improving the proposal.</a:t>
            </a:r>
          </a:p>
        </p:txBody>
      </p:sp>
      <p:sp>
        <p:nvSpPr>
          <p:cNvPr id="59" name="Text Placeholder 58">
            <a:extLst>
              <a:ext uri="{FF2B5EF4-FFF2-40B4-BE49-F238E27FC236}">
                <a16:creationId xmlns:a16="http://schemas.microsoft.com/office/drawing/2014/main" id="{80CF5D44-52A6-C871-8628-4C2887AEA46E}"/>
              </a:ext>
            </a:extLst>
          </p:cNvPr>
          <p:cNvSpPr>
            <a:spLocks noGrp="1"/>
          </p:cNvSpPr>
          <p:nvPr>
            <p:ph type="body" sz="quarter" idx="25"/>
          </p:nvPr>
        </p:nvSpPr>
        <p:spPr>
          <a:xfrm>
            <a:off x="7511481" y="3208260"/>
            <a:ext cx="2808000" cy="626701"/>
          </a:xfrm>
        </p:spPr>
        <p:txBody>
          <a:bodyPr>
            <a:normAutofit lnSpcReduction="10000"/>
          </a:bodyPr>
          <a:lstStyle/>
          <a:p>
            <a:r>
              <a:rPr lang="en-US" b="1" noProof="0"/>
              <a:t>Having a better discussion </a:t>
            </a:r>
            <a:r>
              <a:rPr lang="en-US" noProof="0"/>
              <a:t>during the call can help to raise and resolve issues quicker, leading to increased customer satisfaction and potentially reduce the time to close the deal.</a:t>
            </a:r>
          </a:p>
        </p:txBody>
      </p:sp>
      <p:sp>
        <p:nvSpPr>
          <p:cNvPr id="177" name="Text Placeholder 176">
            <a:extLst>
              <a:ext uri="{FF2B5EF4-FFF2-40B4-BE49-F238E27FC236}">
                <a16:creationId xmlns:a16="http://schemas.microsoft.com/office/drawing/2014/main" id="{29318B42-EA7D-8622-9407-F947629307ED}"/>
              </a:ext>
            </a:extLst>
          </p:cNvPr>
          <p:cNvSpPr>
            <a:spLocks noGrp="1"/>
          </p:cNvSpPr>
          <p:nvPr>
            <p:ph type="body" sz="quarter" idx="26"/>
          </p:nvPr>
        </p:nvSpPr>
        <p:spPr>
          <a:xfrm>
            <a:off x="7511481" y="5641938"/>
            <a:ext cx="2808000" cy="626701"/>
          </a:xfrm>
        </p:spPr>
        <p:txBody>
          <a:bodyPr/>
          <a:lstStyle/>
          <a:p>
            <a:r>
              <a:rPr lang="en-US" b="1" noProof="0"/>
              <a:t>Keep the conversation flowing </a:t>
            </a:r>
            <a:r>
              <a:rPr lang="en-US" noProof="0"/>
              <a:t>onto </a:t>
            </a:r>
            <a:br>
              <a:rPr lang="en-US" noProof="0"/>
            </a:br>
            <a:r>
              <a:rPr lang="en-US" noProof="0"/>
              <a:t>meaningful topics can help to cover the agenda quicker and reduce meeting times.</a:t>
            </a:r>
          </a:p>
        </p:txBody>
      </p:sp>
      <p:sp>
        <p:nvSpPr>
          <p:cNvPr id="61" name="Text Placeholder 60">
            <a:extLst>
              <a:ext uri="{FF2B5EF4-FFF2-40B4-BE49-F238E27FC236}">
                <a16:creationId xmlns:a16="http://schemas.microsoft.com/office/drawing/2014/main" id="{293AC050-3537-DBB6-F961-596291803A7A}"/>
              </a:ext>
            </a:extLst>
          </p:cNvPr>
          <p:cNvSpPr>
            <a:spLocks noGrp="1"/>
          </p:cNvSpPr>
          <p:nvPr>
            <p:ph type="body" sz="quarter" idx="27"/>
          </p:nvPr>
        </p:nvSpPr>
        <p:spPr>
          <a:xfrm>
            <a:off x="584200" y="4488366"/>
            <a:ext cx="2808000" cy="626701"/>
          </a:xfrm>
        </p:spPr>
        <p:txBody>
          <a:bodyPr/>
          <a:lstStyle/>
          <a:p>
            <a:r>
              <a:rPr lang="en-US" noProof="0"/>
              <a:t>Have Copilot turn the meeting notes and action items into a follow up email. Copilot for Sales includes product and pricing details in the email from your CRM system.</a:t>
            </a:r>
          </a:p>
        </p:txBody>
      </p:sp>
      <p:sp>
        <p:nvSpPr>
          <p:cNvPr id="62" name="Text Placeholder 61">
            <a:extLst>
              <a:ext uri="{FF2B5EF4-FFF2-40B4-BE49-F238E27FC236}">
                <a16:creationId xmlns:a16="http://schemas.microsoft.com/office/drawing/2014/main" id="{A028CEAF-5478-B2C5-C062-F60589465F8C}"/>
              </a:ext>
            </a:extLst>
          </p:cNvPr>
          <p:cNvSpPr>
            <a:spLocks noGrp="1"/>
          </p:cNvSpPr>
          <p:nvPr>
            <p:ph type="body" sz="quarter" idx="28"/>
          </p:nvPr>
        </p:nvSpPr>
        <p:spPr>
          <a:xfrm>
            <a:off x="4047841" y="4488366"/>
            <a:ext cx="2808000" cy="626701"/>
          </a:xfrm>
        </p:spPr>
        <p:txBody>
          <a:bodyPr>
            <a:normAutofit/>
          </a:bodyPr>
          <a:lstStyle/>
          <a:p>
            <a:pPr lvl="0"/>
            <a:r>
              <a:rPr lang="en-US" noProof="0"/>
              <a:t>Review the meeting recap from Copilot in Teams for key points and action items. Use Copilot for Sales to update the opportunity details in your CRM system.</a:t>
            </a:r>
          </a:p>
        </p:txBody>
      </p:sp>
      <p:sp>
        <p:nvSpPr>
          <p:cNvPr id="63" name="Text Placeholder 62">
            <a:extLst>
              <a:ext uri="{FF2B5EF4-FFF2-40B4-BE49-F238E27FC236}">
                <a16:creationId xmlns:a16="http://schemas.microsoft.com/office/drawing/2014/main" id="{0DD81E19-EF7D-EB06-391B-213989D3928A}"/>
              </a:ext>
            </a:extLst>
          </p:cNvPr>
          <p:cNvSpPr>
            <a:spLocks noGrp="1"/>
          </p:cNvSpPr>
          <p:nvPr>
            <p:ph type="body" sz="quarter" idx="29"/>
          </p:nvPr>
        </p:nvSpPr>
        <p:spPr>
          <a:xfrm>
            <a:off x="7511480" y="4488366"/>
            <a:ext cx="2607447" cy="626701"/>
          </a:xfrm>
        </p:spPr>
        <p:txBody>
          <a:bodyPr/>
          <a:lstStyle/>
          <a:p>
            <a:r>
              <a:rPr lang="en-US" noProof="0"/>
              <a:t>During the meeting, Copilot suggests questions to ask the customer. Copilot for Sales provides sales insights like brand and competitor analysis</a:t>
            </a:r>
          </a:p>
        </p:txBody>
      </p:sp>
      <p:sp>
        <p:nvSpPr>
          <p:cNvPr id="199" name="Text Placeholder 198">
            <a:extLst>
              <a:ext uri="{FF2B5EF4-FFF2-40B4-BE49-F238E27FC236}">
                <a16:creationId xmlns:a16="http://schemas.microsoft.com/office/drawing/2014/main" id="{446022C5-1ED2-8026-8A6F-C5CA889A878E}"/>
              </a:ext>
            </a:extLst>
          </p:cNvPr>
          <p:cNvSpPr>
            <a:spLocks noGrp="1"/>
          </p:cNvSpPr>
          <p:nvPr>
            <p:ph type="body" sz="quarter" idx="30"/>
          </p:nvPr>
        </p:nvSpPr>
        <p:spPr>
          <a:xfrm>
            <a:off x="10430234" y="521099"/>
            <a:ext cx="1456966" cy="175614"/>
          </a:xfrm>
        </p:spPr>
        <p:txBody>
          <a:bodyPr/>
          <a:lstStyle/>
          <a:p>
            <a:r>
              <a:rPr lang="en-US" sz="1100"/>
              <a:t>Get started</a:t>
            </a:r>
          </a:p>
        </p:txBody>
      </p:sp>
      <p:sp>
        <p:nvSpPr>
          <p:cNvPr id="23" name="Rectangle: Rounded Corners 6">
            <a:extLst>
              <a:ext uri="{FF2B5EF4-FFF2-40B4-BE49-F238E27FC236}">
                <a16:creationId xmlns:a16="http://schemas.microsoft.com/office/drawing/2014/main" id="{A458E396-A7F6-1ADE-59AB-7E0AA9803DE2}"/>
              </a:ext>
              <a:ext uri="{C183D7F6-B498-43B3-948B-1728B52AA6E4}">
                <adec:decorative xmlns:adec="http://schemas.microsoft.com/office/drawing/2017/decorative" val="1"/>
              </a:ext>
            </a:extLst>
          </p:cNvPr>
          <p:cNvSpPr/>
          <p:nvPr/>
        </p:nvSpPr>
        <p:spPr bwMode="auto">
          <a:xfrm>
            <a:off x="570454" y="1132756"/>
            <a:ext cx="987666" cy="216000"/>
          </a:xfrm>
          <a:prstGeom prst="roundRect">
            <a:avLst>
              <a:gd name="adj" fmla="val 50000"/>
            </a:avLst>
          </a:prstGeom>
          <a:solidFill>
            <a:srgbClr val="0078D4"/>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KPIs impacted</a:t>
            </a:r>
          </a:p>
        </p:txBody>
      </p:sp>
      <p:grpSp>
        <p:nvGrpSpPr>
          <p:cNvPr id="24" name="Group 23">
            <a:extLst>
              <a:ext uri="{FF2B5EF4-FFF2-40B4-BE49-F238E27FC236}">
                <a16:creationId xmlns:a16="http://schemas.microsoft.com/office/drawing/2014/main" id="{7BCAC897-7517-CCB5-20A5-FB0894A7422B}"/>
              </a:ext>
            </a:extLst>
          </p:cNvPr>
          <p:cNvGrpSpPr/>
          <p:nvPr/>
        </p:nvGrpSpPr>
        <p:grpSpPr>
          <a:xfrm>
            <a:off x="1624328" y="1132756"/>
            <a:ext cx="1332000" cy="216000"/>
            <a:chOff x="1198144" y="862657"/>
            <a:chExt cx="1332000" cy="216000"/>
          </a:xfrm>
        </p:grpSpPr>
        <p:sp>
          <p:nvSpPr>
            <p:cNvPr id="25" name="Rectangle: Rounded Corners 6">
              <a:extLst>
                <a:ext uri="{FF2B5EF4-FFF2-40B4-BE49-F238E27FC236}">
                  <a16:creationId xmlns:a16="http://schemas.microsoft.com/office/drawing/2014/main" id="{2B1FC6D2-6444-8EB7-BE50-D0E23E87A5B6}"/>
                </a:ext>
                <a:ext uri="{C183D7F6-B498-43B3-948B-1728B52AA6E4}">
                  <adec:decorative xmlns:adec="http://schemas.microsoft.com/office/drawing/2017/decorative" val="1"/>
                </a:ext>
              </a:extLst>
            </p:cNvPr>
            <p:cNvSpPr/>
            <p:nvPr/>
          </p:nvSpPr>
          <p:spPr bwMode="auto">
            <a:xfrm>
              <a:off x="1198144" y="862657"/>
              <a:ext cx="1332000"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Customer retention</a:t>
              </a:r>
            </a:p>
          </p:txBody>
        </p:sp>
        <p:pic>
          <p:nvPicPr>
            <p:cNvPr id="26" name="Graphic 25">
              <a:extLst>
                <a:ext uri="{FF2B5EF4-FFF2-40B4-BE49-F238E27FC236}">
                  <a16:creationId xmlns:a16="http://schemas.microsoft.com/office/drawing/2014/main" id="{B9438946-96F6-DACE-645F-4EFB7656378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4929" y="898657"/>
              <a:ext cx="144000" cy="144000"/>
            </a:xfrm>
            <a:prstGeom prst="rect">
              <a:avLst/>
            </a:prstGeom>
          </p:spPr>
        </p:pic>
      </p:grpSp>
      <p:grpSp>
        <p:nvGrpSpPr>
          <p:cNvPr id="27" name="Group 26">
            <a:extLst>
              <a:ext uri="{FF2B5EF4-FFF2-40B4-BE49-F238E27FC236}">
                <a16:creationId xmlns:a16="http://schemas.microsoft.com/office/drawing/2014/main" id="{5E2FC3A4-1E31-473A-906F-6FEBA5E0E735}"/>
              </a:ext>
            </a:extLst>
          </p:cNvPr>
          <p:cNvGrpSpPr/>
          <p:nvPr/>
        </p:nvGrpSpPr>
        <p:grpSpPr>
          <a:xfrm>
            <a:off x="3022536" y="1132755"/>
            <a:ext cx="1332000" cy="219456"/>
            <a:chOff x="2707850" y="862656"/>
            <a:chExt cx="1332000" cy="219456"/>
          </a:xfrm>
        </p:grpSpPr>
        <p:sp>
          <p:nvSpPr>
            <p:cNvPr id="28" name="Rectangle: Rounded Corners 6">
              <a:extLst>
                <a:ext uri="{FF2B5EF4-FFF2-40B4-BE49-F238E27FC236}">
                  <a16:creationId xmlns:a16="http://schemas.microsoft.com/office/drawing/2014/main" id="{25ABDAF4-1178-57B0-36C5-4B83F8AAE3C7}"/>
                </a:ext>
                <a:ext uri="{C183D7F6-B498-43B3-948B-1728B52AA6E4}">
                  <adec:decorative xmlns:adec="http://schemas.microsoft.com/office/drawing/2017/decorative" val="1"/>
                </a:ext>
              </a:extLst>
            </p:cNvPr>
            <p:cNvSpPr/>
            <p:nvPr/>
          </p:nvSpPr>
          <p:spPr bwMode="auto">
            <a:xfrm>
              <a:off x="2707850" y="862656"/>
              <a:ext cx="1332000"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Revenue per sale</a:t>
              </a:r>
            </a:p>
          </p:txBody>
        </p:sp>
        <p:pic>
          <p:nvPicPr>
            <p:cNvPr id="29" name="Graphic 28">
              <a:extLst>
                <a:ext uri="{FF2B5EF4-FFF2-40B4-BE49-F238E27FC236}">
                  <a16:creationId xmlns:a16="http://schemas.microsoft.com/office/drawing/2014/main" id="{64B40C2D-E6B0-44ED-2636-52ED008C5BC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54635" y="898657"/>
              <a:ext cx="144000" cy="144000"/>
            </a:xfrm>
            <a:prstGeom prst="rect">
              <a:avLst/>
            </a:prstGeom>
          </p:spPr>
        </p:pic>
      </p:grpSp>
      <p:grpSp>
        <p:nvGrpSpPr>
          <p:cNvPr id="30" name="Group 29">
            <a:extLst>
              <a:ext uri="{FF2B5EF4-FFF2-40B4-BE49-F238E27FC236}">
                <a16:creationId xmlns:a16="http://schemas.microsoft.com/office/drawing/2014/main" id="{438D29EB-9608-5B80-E250-46640E189535}"/>
              </a:ext>
            </a:extLst>
          </p:cNvPr>
          <p:cNvGrpSpPr/>
          <p:nvPr/>
        </p:nvGrpSpPr>
        <p:grpSpPr>
          <a:xfrm>
            <a:off x="4420744" y="1132755"/>
            <a:ext cx="987667" cy="219456"/>
            <a:chOff x="4582885" y="862657"/>
            <a:chExt cx="987667" cy="219456"/>
          </a:xfrm>
        </p:grpSpPr>
        <p:sp>
          <p:nvSpPr>
            <p:cNvPr id="31" name="Rectangle: Rounded Corners 6">
              <a:extLst>
                <a:ext uri="{FF2B5EF4-FFF2-40B4-BE49-F238E27FC236}">
                  <a16:creationId xmlns:a16="http://schemas.microsoft.com/office/drawing/2014/main" id="{57C8E7E1-A14B-E4C7-1770-E2C4A7674245}"/>
                </a:ext>
                <a:ext uri="{C183D7F6-B498-43B3-948B-1728B52AA6E4}">
                  <adec:decorative xmlns:adec="http://schemas.microsoft.com/office/drawing/2017/decorative" val="1"/>
                </a:ext>
              </a:extLst>
            </p:cNvPr>
            <p:cNvSpPr/>
            <p:nvPr/>
          </p:nvSpPr>
          <p:spPr bwMode="auto">
            <a:xfrm>
              <a:off x="4582885" y="862657"/>
              <a:ext cx="987667"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Close rate</a:t>
              </a:r>
            </a:p>
          </p:txBody>
        </p:sp>
        <p:pic>
          <p:nvPicPr>
            <p:cNvPr id="32" name="Graphic 31">
              <a:extLst>
                <a:ext uri="{FF2B5EF4-FFF2-40B4-BE49-F238E27FC236}">
                  <a16:creationId xmlns:a16="http://schemas.microsoft.com/office/drawing/2014/main" id="{2B852AF1-D360-C625-BB49-D0B4622755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29670" y="898657"/>
              <a:ext cx="144000" cy="144000"/>
            </a:xfrm>
            <a:prstGeom prst="rect">
              <a:avLst/>
            </a:prstGeom>
          </p:spPr>
        </p:pic>
      </p:grpSp>
      <p:sp>
        <p:nvSpPr>
          <p:cNvPr id="33" name="Rectangle: Rounded Corners 6">
            <a:extLst>
              <a:ext uri="{FF2B5EF4-FFF2-40B4-BE49-F238E27FC236}">
                <a16:creationId xmlns:a16="http://schemas.microsoft.com/office/drawing/2014/main" id="{14EAFD5F-92E5-E426-FBD4-3CFE3A7BA5BA}"/>
              </a:ext>
              <a:ext uri="{C183D7F6-B498-43B3-948B-1728B52AA6E4}">
                <adec:decorative xmlns:adec="http://schemas.microsoft.com/office/drawing/2017/decorative" val="1"/>
              </a:ext>
            </a:extLst>
          </p:cNvPr>
          <p:cNvSpPr/>
          <p:nvPr/>
        </p:nvSpPr>
        <p:spPr bwMode="auto">
          <a:xfrm>
            <a:off x="6469498" y="1127774"/>
            <a:ext cx="987667" cy="216000"/>
          </a:xfrm>
          <a:prstGeom prst="roundRect">
            <a:avLst>
              <a:gd name="adj" fmla="val 50000"/>
            </a:avLst>
          </a:prstGeom>
          <a:solidFill>
            <a:srgbClr val="8661C5"/>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36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Semibold"/>
              </a:rPr>
              <a:t>Value benefit</a:t>
            </a:r>
            <a:endParaRPr kumimoji="0" lang="en-US" sz="9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276" name="Group 275">
            <a:extLst>
              <a:ext uri="{FF2B5EF4-FFF2-40B4-BE49-F238E27FC236}">
                <a16:creationId xmlns:a16="http://schemas.microsoft.com/office/drawing/2014/main" id="{9DF6F889-F372-42F6-DD02-F569B093CEAB}"/>
              </a:ext>
            </a:extLst>
          </p:cNvPr>
          <p:cNvGrpSpPr/>
          <p:nvPr/>
        </p:nvGrpSpPr>
        <p:grpSpPr>
          <a:xfrm>
            <a:off x="804187" y="2761669"/>
            <a:ext cx="2351135" cy="360000"/>
            <a:chOff x="588263" y="1217924"/>
            <a:chExt cx="2351135" cy="360000"/>
          </a:xfrm>
        </p:grpSpPr>
        <p:pic>
          <p:nvPicPr>
            <p:cNvPr id="277" name="Picture 276" descr="Zip Co logo SVG free download, id: 101874 - Brandlogos.net">
              <a:hlinkClick r:id="rId5"/>
              <a:extLst>
                <a:ext uri="{FF2B5EF4-FFF2-40B4-BE49-F238E27FC236}">
                  <a16:creationId xmlns:a16="http://schemas.microsoft.com/office/drawing/2014/main" id="{607E1CCB-7049-60BC-E844-03AF22DF4CE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78" name="TextBox 277">
              <a:extLst>
                <a:ext uri="{FF2B5EF4-FFF2-40B4-BE49-F238E27FC236}">
                  <a16:creationId xmlns:a16="http://schemas.microsoft.com/office/drawing/2014/main" id="{2CD69F8F-0D51-CB2A-AEE0-478E75ACCF0E}"/>
                </a:ext>
                <a:ext uri="{C183D7F6-B498-43B3-948B-1728B52AA6E4}">
                  <adec:decorative xmlns:adec="http://schemas.microsoft.com/office/drawing/2017/decorative" val="0"/>
                </a:ext>
              </a:extLst>
            </p:cNvPr>
            <p:cNvSpPr txBox="1"/>
            <p:nvPr/>
          </p:nvSpPr>
          <p:spPr>
            <a:xfrm>
              <a:off x="1047214" y="124403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endParaRPr kumimoji="0" lang="en-US" sz="900" b="0" i="0" u="none" strike="noStrike" kern="1200" cap="none" spc="0" normalizeH="0" baseline="30000" noProof="0">
                <a:ln>
                  <a:noFill/>
                </a:ln>
                <a:solidFill>
                  <a:srgbClr val="0078D4"/>
                </a:solidFill>
                <a:effectLst/>
                <a:uLnTx/>
                <a:uFillTx/>
                <a:latin typeface="Segoe UI Semibold"/>
                <a:ea typeface="+mn-ea"/>
                <a:cs typeface="+mn-cs"/>
              </a:endParaRPr>
            </a:p>
          </p:txBody>
        </p:sp>
      </p:grpSp>
      <p:grpSp>
        <p:nvGrpSpPr>
          <p:cNvPr id="279" name="Group 278">
            <a:extLst>
              <a:ext uri="{FF2B5EF4-FFF2-40B4-BE49-F238E27FC236}">
                <a16:creationId xmlns:a16="http://schemas.microsoft.com/office/drawing/2014/main" id="{0A37017A-BC05-DC79-7606-1FCF895E9C11}"/>
              </a:ext>
            </a:extLst>
          </p:cNvPr>
          <p:cNvGrpSpPr/>
          <p:nvPr/>
        </p:nvGrpSpPr>
        <p:grpSpPr>
          <a:xfrm>
            <a:off x="4276273" y="2761669"/>
            <a:ext cx="2351135" cy="360000"/>
            <a:chOff x="588263" y="2177588"/>
            <a:chExt cx="2351135" cy="360000"/>
          </a:xfrm>
        </p:grpSpPr>
        <p:pic>
          <p:nvPicPr>
            <p:cNvPr id="280" name="Picture 279">
              <a:extLst>
                <a:ext uri="{FF2B5EF4-FFF2-40B4-BE49-F238E27FC236}">
                  <a16:creationId xmlns:a16="http://schemas.microsoft.com/office/drawing/2014/main" id="{D902AE05-F257-32CB-6BF0-497BC39363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263" y="2177588"/>
              <a:ext cx="360000" cy="360000"/>
            </a:xfrm>
            <a:prstGeom prst="ellipse">
              <a:avLst/>
            </a:prstGeom>
            <a:solidFill>
              <a:srgbClr val="FFFFFF"/>
            </a:solidFill>
          </p:spPr>
        </p:pic>
        <p:sp>
          <p:nvSpPr>
            <p:cNvPr id="281" name="TextBox 280">
              <a:extLst>
                <a:ext uri="{FF2B5EF4-FFF2-40B4-BE49-F238E27FC236}">
                  <a16:creationId xmlns:a16="http://schemas.microsoft.com/office/drawing/2014/main" id="{14CBD3AB-9B8D-C046-2A87-D7993D6A7ECC}"/>
                </a:ext>
                <a:ext uri="{C183D7F6-B498-43B3-948B-1728B52AA6E4}">
                  <adec:decorative xmlns:adec="http://schemas.microsoft.com/office/drawing/2017/decorative" val="0"/>
                </a:ext>
              </a:extLst>
            </p:cNvPr>
            <p:cNvSpPr txBox="1"/>
            <p:nvPr/>
          </p:nvSpPr>
          <p:spPr>
            <a:xfrm>
              <a:off x="1047214" y="2272950"/>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PowerPoint</a:t>
              </a:r>
              <a:endParaRPr kumimoji="0" lang="en-US" sz="1100" b="0" i="0" u="none" strike="noStrike" kern="1200" cap="none" spc="0" normalizeH="0" baseline="30000" noProof="0">
                <a:ln>
                  <a:noFill/>
                </a:ln>
                <a:solidFill>
                  <a:prstClr val="black"/>
                </a:solidFill>
                <a:effectLst/>
                <a:uLnTx/>
                <a:uFillTx/>
                <a:latin typeface="Segoe UI Semibold"/>
                <a:ea typeface="+mn-ea"/>
                <a:cs typeface="+mn-cs"/>
              </a:endParaRPr>
            </a:p>
          </p:txBody>
        </p:sp>
      </p:grpSp>
      <p:grpSp>
        <p:nvGrpSpPr>
          <p:cNvPr id="282" name="Group 281">
            <a:extLst>
              <a:ext uri="{FF2B5EF4-FFF2-40B4-BE49-F238E27FC236}">
                <a16:creationId xmlns:a16="http://schemas.microsoft.com/office/drawing/2014/main" id="{60CB699D-839C-112D-A02D-02892A5EDBBC}"/>
              </a:ext>
            </a:extLst>
          </p:cNvPr>
          <p:cNvGrpSpPr/>
          <p:nvPr/>
        </p:nvGrpSpPr>
        <p:grpSpPr>
          <a:xfrm>
            <a:off x="7739914" y="2761669"/>
            <a:ext cx="2351135" cy="360000"/>
            <a:chOff x="588263" y="3617084"/>
            <a:chExt cx="2351135" cy="360000"/>
          </a:xfrm>
        </p:grpSpPr>
        <p:pic>
          <p:nvPicPr>
            <p:cNvPr id="283" name="Picture 282">
              <a:extLst>
                <a:ext uri="{FF2B5EF4-FFF2-40B4-BE49-F238E27FC236}">
                  <a16:creationId xmlns:a16="http://schemas.microsoft.com/office/drawing/2014/main" id="{70D0DD70-6E13-B04F-306F-25E5A67AE7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284" name="TextBox 283">
              <a:extLst>
                <a:ext uri="{FF2B5EF4-FFF2-40B4-BE49-F238E27FC236}">
                  <a16:creationId xmlns:a16="http://schemas.microsoft.com/office/drawing/2014/main" id="{C858A0BF-0C9F-0D26-BDA7-AB3E036B79B3}"/>
                </a:ext>
                <a:ext uri="{C183D7F6-B498-43B3-948B-1728B52AA6E4}">
                  <adec:decorative xmlns:adec="http://schemas.microsoft.com/office/drawing/2017/decorative" val="0"/>
                </a:ext>
              </a:extLst>
            </p:cNvPr>
            <p:cNvSpPr txBox="1"/>
            <p:nvPr/>
          </p:nvSpPr>
          <p:spPr>
            <a:xfrm>
              <a:off x="1047214" y="364319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285" name="Group 284">
            <a:extLst>
              <a:ext uri="{FF2B5EF4-FFF2-40B4-BE49-F238E27FC236}">
                <a16:creationId xmlns:a16="http://schemas.microsoft.com/office/drawing/2014/main" id="{FEC0DA45-24D9-A113-7C08-0E17DAE21D53}"/>
              </a:ext>
            </a:extLst>
          </p:cNvPr>
          <p:cNvGrpSpPr/>
          <p:nvPr/>
        </p:nvGrpSpPr>
        <p:grpSpPr>
          <a:xfrm>
            <a:off x="4276273" y="5158847"/>
            <a:ext cx="2351135" cy="360000"/>
            <a:chOff x="588263" y="3617084"/>
            <a:chExt cx="2351135" cy="360000"/>
          </a:xfrm>
        </p:grpSpPr>
        <p:pic>
          <p:nvPicPr>
            <p:cNvPr id="286" name="Picture 285">
              <a:extLst>
                <a:ext uri="{FF2B5EF4-FFF2-40B4-BE49-F238E27FC236}">
                  <a16:creationId xmlns:a16="http://schemas.microsoft.com/office/drawing/2014/main" id="{EFA11A89-8C84-F7E6-55DE-EFA2AD22E2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287" name="TextBox 286">
              <a:extLst>
                <a:ext uri="{FF2B5EF4-FFF2-40B4-BE49-F238E27FC236}">
                  <a16:creationId xmlns:a16="http://schemas.microsoft.com/office/drawing/2014/main" id="{6D6B33AA-2D99-91BB-F41D-D031D0765226}"/>
                </a:ext>
                <a:ext uri="{C183D7F6-B498-43B3-948B-1728B52AA6E4}">
                  <adec:decorative xmlns:adec="http://schemas.microsoft.com/office/drawing/2017/decorative" val="0"/>
                </a:ext>
              </a:extLst>
            </p:cNvPr>
            <p:cNvSpPr txBox="1"/>
            <p:nvPr/>
          </p:nvSpPr>
          <p:spPr>
            <a:xfrm>
              <a:off x="1047214" y="364319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288" name="Group 287">
            <a:extLst>
              <a:ext uri="{FF2B5EF4-FFF2-40B4-BE49-F238E27FC236}">
                <a16:creationId xmlns:a16="http://schemas.microsoft.com/office/drawing/2014/main" id="{B4D94412-C565-1932-686E-5936FA5C4319}"/>
              </a:ext>
            </a:extLst>
          </p:cNvPr>
          <p:cNvGrpSpPr/>
          <p:nvPr/>
        </p:nvGrpSpPr>
        <p:grpSpPr>
          <a:xfrm>
            <a:off x="7739914" y="5158847"/>
            <a:ext cx="2351135" cy="360000"/>
            <a:chOff x="588263" y="3617084"/>
            <a:chExt cx="2351135" cy="360000"/>
          </a:xfrm>
        </p:grpSpPr>
        <p:pic>
          <p:nvPicPr>
            <p:cNvPr id="289" name="Picture 288">
              <a:extLst>
                <a:ext uri="{FF2B5EF4-FFF2-40B4-BE49-F238E27FC236}">
                  <a16:creationId xmlns:a16="http://schemas.microsoft.com/office/drawing/2014/main" id="{72A446DD-0AC0-36FB-6FA5-1A01B01EC5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8263" y="3617084"/>
              <a:ext cx="360000" cy="360000"/>
            </a:xfrm>
            <a:prstGeom prst="ellipse">
              <a:avLst/>
            </a:prstGeom>
            <a:solidFill>
              <a:srgbClr val="FFFFFF"/>
            </a:solidFill>
          </p:spPr>
        </p:pic>
        <p:sp>
          <p:nvSpPr>
            <p:cNvPr id="290" name="TextBox 289">
              <a:extLst>
                <a:ext uri="{FF2B5EF4-FFF2-40B4-BE49-F238E27FC236}">
                  <a16:creationId xmlns:a16="http://schemas.microsoft.com/office/drawing/2014/main" id="{FC681973-2235-6A10-6CB0-ED7E7DB3C621}"/>
                </a:ext>
                <a:ext uri="{C183D7F6-B498-43B3-948B-1728B52AA6E4}">
                  <adec:decorative xmlns:adec="http://schemas.microsoft.com/office/drawing/2017/decorative" val="0"/>
                </a:ext>
              </a:extLst>
            </p:cNvPr>
            <p:cNvSpPr txBox="1"/>
            <p:nvPr/>
          </p:nvSpPr>
          <p:spPr>
            <a:xfrm>
              <a:off x="1047214" y="3643196"/>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Teams</a:t>
              </a:r>
              <a:br>
                <a:rPr kumimoji="0" lang="en-US" sz="1100" b="0" i="0" u="none" strike="noStrike" kern="1200" cap="none" spc="0" normalizeH="0" baseline="0" noProof="0">
                  <a:ln>
                    <a:noFill/>
                  </a:ln>
                  <a:solidFill>
                    <a:prstClr val="black"/>
                  </a:solidFill>
                  <a:effectLst/>
                  <a:uLnTx/>
                  <a:uFillTx/>
                  <a:latin typeface="Segoe UI Semibold"/>
                  <a:ea typeface="+mn-ea"/>
                  <a:cs typeface="+mn-cs"/>
                </a:rPr>
              </a:br>
              <a:r>
                <a:rPr kumimoji="0" lang="en-US" sz="900" b="0" i="0" u="none" strike="noStrike" kern="1200" cap="none" spc="0" normalizeH="0" baseline="0" noProof="0">
                  <a:ln>
                    <a:noFill/>
                  </a:ln>
                  <a:solidFill>
                    <a:srgbClr val="0078D4"/>
                  </a:solidFill>
                  <a:effectLst/>
                  <a:uLnTx/>
                  <a:uFillTx/>
                  <a:latin typeface="Segoe UI Semibold"/>
                  <a:ea typeface="+mn-ea"/>
                  <a:cs typeface="+mn-cs"/>
                </a:rPr>
                <a:t>+Copilot for Sales</a:t>
              </a:r>
            </a:p>
          </p:txBody>
        </p:sp>
      </p:grpSp>
      <p:grpSp>
        <p:nvGrpSpPr>
          <p:cNvPr id="291" name="Group 290">
            <a:extLst>
              <a:ext uri="{FF2B5EF4-FFF2-40B4-BE49-F238E27FC236}">
                <a16:creationId xmlns:a16="http://schemas.microsoft.com/office/drawing/2014/main" id="{33D892F5-C32E-91C9-FBA0-2BCE425CE7FD}"/>
              </a:ext>
            </a:extLst>
          </p:cNvPr>
          <p:cNvGrpSpPr/>
          <p:nvPr/>
        </p:nvGrpSpPr>
        <p:grpSpPr>
          <a:xfrm>
            <a:off x="804187" y="5158847"/>
            <a:ext cx="2351135" cy="360000"/>
            <a:chOff x="588263" y="1697756"/>
            <a:chExt cx="2351135" cy="360000"/>
          </a:xfrm>
        </p:grpSpPr>
        <p:pic>
          <p:nvPicPr>
            <p:cNvPr id="292" name="Picture 291">
              <a:extLst>
                <a:ext uri="{FF2B5EF4-FFF2-40B4-BE49-F238E27FC236}">
                  <a16:creationId xmlns:a16="http://schemas.microsoft.com/office/drawing/2014/main" id="{B1E9A08A-067D-3338-6A50-C82D644A23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263" y="1697756"/>
              <a:ext cx="360000" cy="360000"/>
            </a:xfrm>
            <a:prstGeom prst="ellipse">
              <a:avLst/>
            </a:prstGeom>
            <a:solidFill>
              <a:srgbClr val="FFFFFF"/>
            </a:solidFill>
          </p:spPr>
        </p:pic>
        <p:sp>
          <p:nvSpPr>
            <p:cNvPr id="293" name="TextBox 292">
              <a:extLst>
                <a:ext uri="{FF2B5EF4-FFF2-40B4-BE49-F238E27FC236}">
                  <a16:creationId xmlns:a16="http://schemas.microsoft.com/office/drawing/2014/main" id="{4BD4E7A0-77CE-4A0F-4C2F-12833064AF5D}"/>
                </a:ext>
                <a:ext uri="{C183D7F6-B498-43B3-948B-1728B52AA6E4}">
                  <adec:decorative xmlns:adec="http://schemas.microsoft.com/office/drawing/2017/decorative" val="0"/>
                </a:ext>
              </a:extLst>
            </p:cNvPr>
            <p:cNvSpPr txBox="1"/>
            <p:nvPr/>
          </p:nvSpPr>
          <p:spPr>
            <a:xfrm>
              <a:off x="1047214" y="1723868"/>
              <a:ext cx="1892184"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Copilot in Outlook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 Copilot for Sales</a:t>
              </a:r>
            </a:p>
          </p:txBody>
        </p:sp>
      </p:grpSp>
      <p:sp>
        <p:nvSpPr>
          <p:cNvPr id="294" name="Text Placeholder 60">
            <a:extLst>
              <a:ext uri="{FF2B5EF4-FFF2-40B4-BE49-F238E27FC236}">
                <a16:creationId xmlns:a16="http://schemas.microsoft.com/office/drawing/2014/main" id="{9D4EEA1B-1FD1-3F2B-F9C8-23ED2FE0B866}"/>
              </a:ext>
            </a:extLst>
          </p:cNvPr>
          <p:cNvSpPr>
            <a:spLocks noGrp="1"/>
          </p:cNvSpPr>
          <p:nvPr>
            <p:ph type="body" sz="quarter" idx="38"/>
          </p:nvPr>
        </p:nvSpPr>
        <p:spPr>
          <a:xfrm>
            <a:off x="11417128" y="357645"/>
            <a:ext cx="127000" cy="125999"/>
          </a:xfrm>
          <a:solidFill>
            <a:srgbClr val="0078D4"/>
          </a:solidFill>
        </p:spPr>
        <p:txBody>
          <a:bodyPr/>
          <a:lstStyle/>
          <a:p>
            <a:endParaRPr lang="en-US"/>
          </a:p>
        </p:txBody>
      </p:sp>
      <p:sp>
        <p:nvSpPr>
          <p:cNvPr id="295" name="Text Placeholder 61">
            <a:extLst>
              <a:ext uri="{FF2B5EF4-FFF2-40B4-BE49-F238E27FC236}">
                <a16:creationId xmlns:a16="http://schemas.microsoft.com/office/drawing/2014/main" id="{28DD3845-C6F8-85F4-BA38-BB6077C9C3BA}"/>
              </a:ext>
            </a:extLst>
          </p:cNvPr>
          <p:cNvSpPr>
            <a:spLocks noGrp="1"/>
          </p:cNvSpPr>
          <p:nvPr>
            <p:ph type="body" sz="quarter" idx="39"/>
          </p:nvPr>
        </p:nvSpPr>
        <p:spPr>
          <a:xfrm>
            <a:off x="11588664" y="357645"/>
            <a:ext cx="127000" cy="125999"/>
          </a:xfrm>
          <a:solidFill>
            <a:srgbClr val="B1B3B3"/>
          </a:solidFill>
        </p:spPr>
        <p:txBody>
          <a:bodyPr/>
          <a:lstStyle/>
          <a:p>
            <a:endParaRPr lang="en-US"/>
          </a:p>
        </p:txBody>
      </p:sp>
      <p:sp>
        <p:nvSpPr>
          <p:cNvPr id="296" name="Text Placeholder 62">
            <a:extLst>
              <a:ext uri="{FF2B5EF4-FFF2-40B4-BE49-F238E27FC236}">
                <a16:creationId xmlns:a16="http://schemas.microsoft.com/office/drawing/2014/main" id="{E8D8F0EB-C173-008B-D09C-525378478966}"/>
              </a:ext>
            </a:extLst>
          </p:cNvPr>
          <p:cNvSpPr>
            <a:spLocks noGrp="1"/>
          </p:cNvSpPr>
          <p:nvPr>
            <p:ph type="body" sz="quarter" idx="40"/>
          </p:nvPr>
        </p:nvSpPr>
        <p:spPr>
          <a:xfrm>
            <a:off x="11760200" y="357645"/>
            <a:ext cx="127000" cy="125999"/>
          </a:xfrm>
        </p:spPr>
        <p:txBody>
          <a:bodyPr/>
          <a:lstStyle/>
          <a:p>
            <a:endParaRPr lang="en-US"/>
          </a:p>
        </p:txBody>
      </p:sp>
      <p:pic>
        <p:nvPicPr>
          <p:cNvPr id="2" name="Picture 1">
            <a:extLst>
              <a:ext uri="{FF2B5EF4-FFF2-40B4-BE49-F238E27FC236}">
                <a16:creationId xmlns:a16="http://schemas.microsoft.com/office/drawing/2014/main" id="{37974DAE-5CA0-B093-149C-8424E59733B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grpSp>
        <p:nvGrpSpPr>
          <p:cNvPr id="5" name="Group 4">
            <a:extLst>
              <a:ext uri="{FF2B5EF4-FFF2-40B4-BE49-F238E27FC236}">
                <a16:creationId xmlns:a16="http://schemas.microsoft.com/office/drawing/2014/main" id="{AD18F67E-7266-C334-C463-44477E531D0E}"/>
              </a:ext>
            </a:extLst>
          </p:cNvPr>
          <p:cNvGrpSpPr/>
          <p:nvPr/>
        </p:nvGrpSpPr>
        <p:grpSpPr>
          <a:xfrm>
            <a:off x="7523373" y="1127774"/>
            <a:ext cx="1260000" cy="216000"/>
            <a:chOff x="1194743" y="1140160"/>
            <a:chExt cx="1260000" cy="216000"/>
          </a:xfrm>
        </p:grpSpPr>
        <p:sp>
          <p:nvSpPr>
            <p:cNvPr id="16" name="Rectangle: Rounded Corners 6">
              <a:extLst>
                <a:ext uri="{FF2B5EF4-FFF2-40B4-BE49-F238E27FC236}">
                  <a16:creationId xmlns:a16="http://schemas.microsoft.com/office/drawing/2014/main" id="{605DE415-DB9F-A48C-4BAB-3754B35925DC}"/>
                </a:ext>
                <a:ext uri="{C183D7F6-B498-43B3-948B-1728B52AA6E4}">
                  <adec:decorative xmlns:adec="http://schemas.microsoft.com/office/drawing/2017/decorative" val="1"/>
                </a:ext>
              </a:extLst>
            </p:cNvPr>
            <p:cNvSpPr/>
            <p:nvPr/>
          </p:nvSpPr>
          <p:spPr bwMode="auto">
            <a:xfrm>
              <a:off x="1194743" y="1140160"/>
              <a:ext cx="1260000"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Revenue growth</a:t>
              </a:r>
            </a:p>
          </p:txBody>
        </p:sp>
        <p:pic>
          <p:nvPicPr>
            <p:cNvPr id="18" name="Graphic 17">
              <a:extLst>
                <a:ext uri="{FF2B5EF4-FFF2-40B4-BE49-F238E27FC236}">
                  <a16:creationId xmlns:a16="http://schemas.microsoft.com/office/drawing/2014/main" id="{86D8189B-7A95-B9C9-2414-CE5DA1D0015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41527" y="1176160"/>
              <a:ext cx="144000" cy="144000"/>
            </a:xfrm>
            <a:prstGeom prst="rect">
              <a:avLst/>
            </a:prstGeom>
          </p:spPr>
        </p:pic>
      </p:grpSp>
      <p:grpSp>
        <p:nvGrpSpPr>
          <p:cNvPr id="19" name="Group 18">
            <a:extLst>
              <a:ext uri="{FF2B5EF4-FFF2-40B4-BE49-F238E27FC236}">
                <a16:creationId xmlns:a16="http://schemas.microsoft.com/office/drawing/2014/main" id="{49095B66-2293-48D5-596D-EA0BD740459B}"/>
              </a:ext>
            </a:extLst>
          </p:cNvPr>
          <p:cNvGrpSpPr/>
          <p:nvPr/>
        </p:nvGrpSpPr>
        <p:grpSpPr>
          <a:xfrm>
            <a:off x="8868697" y="1127774"/>
            <a:ext cx="1450784" cy="216000"/>
            <a:chOff x="1194743" y="1140160"/>
            <a:chExt cx="1450784" cy="216000"/>
          </a:xfrm>
        </p:grpSpPr>
        <p:sp>
          <p:nvSpPr>
            <p:cNvPr id="20" name="Rectangle: Rounded Corners 6">
              <a:extLst>
                <a:ext uri="{FF2B5EF4-FFF2-40B4-BE49-F238E27FC236}">
                  <a16:creationId xmlns:a16="http://schemas.microsoft.com/office/drawing/2014/main" id="{213FBF0C-6CA9-BB58-A82F-D229BE2985D8}"/>
                </a:ext>
                <a:ext uri="{C183D7F6-B498-43B3-948B-1728B52AA6E4}">
                  <adec:decorative xmlns:adec="http://schemas.microsoft.com/office/drawing/2017/decorative" val="1"/>
                </a:ext>
              </a:extLst>
            </p:cNvPr>
            <p:cNvSpPr/>
            <p:nvPr/>
          </p:nvSpPr>
          <p:spPr bwMode="auto">
            <a:xfrm>
              <a:off x="1194743" y="1140160"/>
              <a:ext cx="1450784" cy="216000"/>
            </a:xfrm>
            <a:prstGeom prst="roundRect">
              <a:avLst>
                <a:gd name="adj" fmla="val 50000"/>
              </a:avLst>
            </a:prstGeom>
            <a:solidFill>
              <a:srgbClr val="FFFFFF"/>
            </a:solidFill>
            <a:ln w="12700">
              <a:solidFill>
                <a:srgbClr val="8661C5"/>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661C5"/>
                  </a:solidFill>
                  <a:effectLst/>
                  <a:uLnTx/>
                  <a:uFillTx/>
                  <a:latin typeface="Segoe UI Semibold" panose="020B0702040204020203" pitchFamily="34" charset="0"/>
                  <a:ea typeface="+mn-ea"/>
                  <a:cs typeface="Segoe UI Semibold" panose="020B0702040204020203" pitchFamily="34" charset="0"/>
                </a:rPr>
                <a:t>Employee Experience</a:t>
              </a:r>
            </a:p>
          </p:txBody>
        </p:sp>
        <p:pic>
          <p:nvPicPr>
            <p:cNvPr id="21" name="Graphic 20">
              <a:extLst>
                <a:ext uri="{FF2B5EF4-FFF2-40B4-BE49-F238E27FC236}">
                  <a16:creationId xmlns:a16="http://schemas.microsoft.com/office/drawing/2014/main" id="{79F19155-0181-B63A-7221-E84EC19F751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41527" y="1176160"/>
              <a:ext cx="144000" cy="144000"/>
            </a:xfrm>
            <a:prstGeom prst="rect">
              <a:avLst/>
            </a:prstGeom>
          </p:spPr>
        </p:pic>
      </p:grpSp>
      <p:sp>
        <p:nvSpPr>
          <p:cNvPr id="40" name="Graphic 2">
            <a:hlinkClick r:id="rId13"/>
            <a:extLst>
              <a:ext uri="{FF2B5EF4-FFF2-40B4-BE49-F238E27FC236}">
                <a16:creationId xmlns:a16="http://schemas.microsoft.com/office/drawing/2014/main" id="{2EBE6368-FAEB-9438-1F78-12EB205D8F50}"/>
              </a:ext>
            </a:extLst>
          </p:cNvPr>
          <p:cNvSpPr/>
          <p:nvPr/>
        </p:nvSpPr>
        <p:spPr>
          <a:xfrm>
            <a:off x="4306644" y="418318"/>
            <a:ext cx="228200" cy="202844"/>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676107905"/>
      </p:ext>
    </p:extLst>
  </p:cSld>
  <p:clrMapOvr>
    <a:masterClrMapping/>
  </p:clrMapOvr>
  <p:transition>
    <p:fade/>
  </p:transition>
</p:sld>
</file>

<file path=ppt/theme/theme1.xml><?xml version="1.0" encoding="utf-8"?>
<a:theme xmlns:a="http://schemas.openxmlformats.org/drawingml/2006/main" name="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2.xml><?xml version="1.0" encoding="utf-8"?>
<a:theme xmlns:a="http://schemas.openxmlformats.org/drawingml/2006/main" name="1_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themeOverride>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1</TotalTime>
  <Words>5586</Words>
  <Application>Microsoft Office PowerPoint</Application>
  <PresentationFormat>Widescreen</PresentationFormat>
  <Paragraphs>585</Paragraphs>
  <Slides>19</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Aptos</vt:lpstr>
      <vt:lpstr>Arial</vt:lpstr>
      <vt:lpstr>Consolas</vt:lpstr>
      <vt:lpstr>Segoe UI</vt:lpstr>
      <vt:lpstr>Segoe UI </vt:lpstr>
      <vt:lpstr>Segoe UI Semibold</vt:lpstr>
      <vt:lpstr>Wingdings</vt:lpstr>
      <vt:lpstr>Light 16x9</vt:lpstr>
      <vt:lpstr>1_Light 16x9</vt:lpstr>
      <vt:lpstr>Copilot scenarios for Sales</vt:lpstr>
      <vt:lpstr>Copilot scenarios for Sales</vt:lpstr>
      <vt:lpstr>Using Copilot in Sales</vt:lpstr>
      <vt:lpstr>KPI – Sales opportunities pursued</vt:lpstr>
      <vt:lpstr>KPI – Close rate</vt:lpstr>
      <vt:lpstr>KPI – Deal size</vt:lpstr>
      <vt:lpstr>KPI – Customer retention</vt:lpstr>
      <vt:lpstr>Sales | Accelerate customer research and sales preparation (Microsoft Copilot only)1</vt:lpstr>
      <vt:lpstr>Sales | Improve customer meetings</vt:lpstr>
      <vt:lpstr>Sales | Make a customized pitch</vt:lpstr>
      <vt:lpstr>Sales | Make a customized pitch</vt:lpstr>
      <vt:lpstr>Sales | Quicker customer response and CRM Updates</vt:lpstr>
      <vt:lpstr>Sales | Respond to an RFP</vt:lpstr>
      <vt:lpstr>Sales | Create an unsolicited proposal</vt:lpstr>
      <vt:lpstr>Sales | Targeted prospecting  </vt:lpstr>
      <vt:lpstr>Sales | Create personalized offers</vt:lpstr>
      <vt:lpstr>Sales | Post-sale customer insights</vt:lpstr>
      <vt:lpstr>A day in the life of an Account Manager</vt:lpstr>
      <vt:lpstr>A day in the life of a Sales Manager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Chad Christian (Unify Consulting LLC)</dc:creator>
  <cp:lastModifiedBy>Chad Christian (Unify Consulting LLC)</cp:lastModifiedBy>
  <cp:revision>1</cp:revision>
  <dcterms:created xsi:type="dcterms:W3CDTF">2024-06-11T22:01:57Z</dcterms:created>
  <dcterms:modified xsi:type="dcterms:W3CDTF">2024-06-11T22:03:38Z</dcterms:modified>
</cp:coreProperties>
</file>