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25"/>
  </p:notesMasterIdLst>
  <p:sldIdLst>
    <p:sldId id="1633" r:id="rId5"/>
    <p:sldId id="375" r:id="rId6"/>
    <p:sldId id="440" r:id="rId7"/>
    <p:sldId id="334" r:id="rId8"/>
    <p:sldId id="2147483544" r:id="rId9"/>
    <p:sldId id="347" r:id="rId10"/>
    <p:sldId id="416" r:id="rId11"/>
    <p:sldId id="277" r:id="rId12"/>
    <p:sldId id="315" r:id="rId13"/>
    <p:sldId id="2147483611" r:id="rId14"/>
    <p:sldId id="297" r:id="rId15"/>
    <p:sldId id="511" r:id="rId16"/>
    <p:sldId id="298" r:id="rId17"/>
    <p:sldId id="310" r:id="rId18"/>
    <p:sldId id="301" r:id="rId19"/>
    <p:sldId id="513" r:id="rId20"/>
    <p:sldId id="512" r:id="rId21"/>
    <p:sldId id="487" r:id="rId22"/>
    <p:sldId id="269" r:id="rId23"/>
    <p:sldId id="33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6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1676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929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17F69-DD4C-DA10-376C-C95226BC36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26D13-2D29-867C-BDE0-149B300B6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27FC0D-A9AA-03F5-8189-0CB40C94E7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8763DD-1F39-11A4-CB4B-57CFB578D0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958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8EDF8-42E0-EEF2-B820-08B1DBE13E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8606E9-8D90-5DF8-E025-5416D36316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104DC-36F1-98CC-5615-0227C3F273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788611-6A46-EA0D-58CC-E11588A412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203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1676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57A88C-D68B-7E43-B6BD-8EAA3060908E}" type="slidenum">
              <a:rPr lang="en-US" smtClean="0"/>
              <a:t>10</a:t>
            </a:fld>
            <a:endParaRPr lang="en-US"/>
          </a:p>
        </p:txBody>
      </p:sp>
    </p:spTree>
    <p:extLst>
      <p:ext uri="{BB962C8B-B14F-4D97-AF65-F5344CB8AC3E}">
        <p14:creationId xmlns:p14="http://schemas.microsoft.com/office/powerpoint/2010/main" val="308147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57A88C-D68B-7E43-B6BD-8EAA3060908E}" type="slidenum">
              <a:rPr lang="en-US" smtClean="0"/>
              <a:t>11</a:t>
            </a:fld>
            <a:endParaRPr lang="en-US"/>
          </a:p>
        </p:txBody>
      </p:sp>
    </p:spTree>
    <p:extLst>
      <p:ext uri="{BB962C8B-B14F-4D97-AF65-F5344CB8AC3E}">
        <p14:creationId xmlns:p14="http://schemas.microsoft.com/office/powerpoint/2010/main" val="209086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E76D9-A702-B93C-BAAC-ACAA6E2CDB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34B65-857B-695A-4306-D817EDAF2A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1323D-0DE0-B8D3-4688-2D530DE69508}"/>
              </a:ext>
            </a:extLst>
          </p:cNvPr>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DAFE6F33-79C4-EF00-6A8F-F9496E509A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7708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35658-C438-6BA0-0959-4C2C5A06DE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744F61-9F5B-7CC6-FD39-29CA413BD0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1D40C-A01D-B838-8740-C6ECDFE31B0E}"/>
              </a:ext>
            </a:extLst>
          </p:cNvPr>
          <p:cNvSpPr>
            <a:spLocks noGrp="1"/>
          </p:cNvSpPr>
          <p:nvPr>
            <p:ph type="body" idx="1"/>
          </p:nvPr>
        </p:nvSpPr>
        <p:spPr/>
        <p:txBody>
          <a:bodyPr/>
          <a:lstStyle/>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F799FB97-DB03-0B6E-C3E2-1B3F38919A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61960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5" name="Level">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dirty="0"/>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4 Title">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4 Top">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4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5 Title">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5 Top">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5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5" name="Circle 1">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Circle 2">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Circle 3">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C40694EA-E93C-CD87-D768-864D7386EFE3}"/>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28.sv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hyperlink" Target="https://youtu.be/TUIyBsxAo0A" TargetMode="External"/><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30.png"/><Relationship Id="rId7" Type="http://schemas.openxmlformats.org/officeDocument/2006/relationships/image" Target="../media/image25.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1.png"/><Relationship Id="rId5" Type="http://schemas.openxmlformats.org/officeDocument/2006/relationships/image" Target="../media/image28.svg"/><Relationship Id="rId10"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8.svg"/><Relationship Id="rId11" Type="http://schemas.openxmlformats.org/officeDocument/2006/relationships/image" Target="../media/image35.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5.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4.png"/><Relationship Id="rId3" Type="http://schemas.openxmlformats.org/officeDocument/2006/relationships/image" Target="../media/image26.png"/><Relationship Id="rId7" Type="http://schemas.openxmlformats.org/officeDocument/2006/relationships/image" Target="../media/image37.png"/><Relationship Id="rId12" Type="http://schemas.openxmlformats.org/officeDocument/2006/relationships/image" Target="../media/image30.pn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hyperlink" Target="https://www.microsoft.com/en-us/videoplayer/embed/RW1lwns" TargetMode="External"/><Relationship Id="rId5" Type="http://schemas.openxmlformats.org/officeDocument/2006/relationships/image" Target="../media/image36.png"/><Relationship Id="rId10" Type="http://schemas.openxmlformats.org/officeDocument/2006/relationships/image" Target="../media/image28.svg"/><Relationship Id="rId4" Type="http://schemas.openxmlformats.org/officeDocument/2006/relationships/image" Target="../media/image35.png"/><Relationship Id="rId9" Type="http://schemas.openxmlformats.org/officeDocument/2006/relationships/image" Target="../media/image27.png"/><Relationship Id="rId14" Type="http://schemas.openxmlformats.org/officeDocument/2006/relationships/image" Target="../media/image25.sv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5.svg"/><Relationship Id="rId7"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40.png"/><Relationship Id="rId5" Type="http://schemas.openxmlformats.org/officeDocument/2006/relationships/image" Target="../media/image28.sv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sv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28.svg"/><Relationship Id="rId10"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8.sv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0.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8.sv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41.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25.svg"/></Relationships>
</file>

<file path=ppt/slides/_rels/slide1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5.svg"/><Relationship Id="rId11" Type="http://schemas.openxmlformats.org/officeDocument/2006/relationships/hyperlink" Target="https://learn-video.azurefd.net/vod/player?id=1b113a42-e1c9-4a3e-a07d-6d07e13a99e3" TargetMode="External"/><Relationship Id="rId5" Type="http://schemas.openxmlformats.org/officeDocument/2006/relationships/image" Target="../media/image24.png"/><Relationship Id="rId10" Type="http://schemas.openxmlformats.org/officeDocument/2006/relationships/hyperlink" Target="https://learn.microsoft.com/en-us/microsoft-copilot-studio/template-store-ops" TargetMode="External"/><Relationship Id="rId4" Type="http://schemas.openxmlformats.org/officeDocument/2006/relationships/image" Target="../media/image41.png"/><Relationship Id="rId9" Type="http://schemas.openxmlformats.org/officeDocument/2006/relationships/hyperlink" Target="https://copilot.microsoft.co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30.png"/><Relationship Id="rId4" Type="http://schemas.openxmlformats.org/officeDocument/2006/relationships/image" Target="../media/image41.png"/><Relationship Id="rId9" Type="http://schemas.openxmlformats.org/officeDocument/2006/relationships/hyperlink" Target="https://www.youtube.com/watch?v=oPY6-duDLo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41.pn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18" Type="http://schemas.openxmlformats.org/officeDocument/2006/relationships/hyperlink" Target="https://microsoft.seismic.com/app?ContentId=b877fb7b-ebae-4c68-95f1-35d2d348169d#/doccenter/063a38f4-06e8-404d-bcfb-362e97a9acc3/doc/%252Fdd75d82158-cdba-b738-2498-b80d66095039%252FdfYTZjNDRiZDMtMzEwZS1kNWZkLTNjOGEtNjliYWJjMjhmMmUw%252CPT0%253D%252CRGVtbw%253D%253D%252Flf3c985062-de81-45cd-915d-6a9e60dd1284/grid/" TargetMode="External"/><Relationship Id="rId3" Type="http://schemas.openxmlformats.org/officeDocument/2006/relationships/image" Target="../media/image19.jpeg"/><Relationship Id="rId7" Type="http://schemas.openxmlformats.org/officeDocument/2006/relationships/slide" Target="slide9.xml"/><Relationship Id="rId12" Type="http://schemas.openxmlformats.org/officeDocument/2006/relationships/slide" Target="slide14.xml"/><Relationship Id="rId17" Type="http://schemas.openxmlformats.org/officeDocument/2006/relationships/slide" Target="slide19.xml"/><Relationship Id="rId2" Type="http://schemas.openxmlformats.org/officeDocument/2006/relationships/notesSlide" Target="../notesSlides/notesSlide3.xml"/><Relationship Id="rId16" Type="http://schemas.openxmlformats.org/officeDocument/2006/relationships/slide" Target="slide18.xml"/><Relationship Id="rId1" Type="http://schemas.openxmlformats.org/officeDocument/2006/relationships/slideLayout" Target="../slideLayouts/slideLayout3.xml"/><Relationship Id="rId6" Type="http://schemas.openxmlformats.org/officeDocument/2006/relationships/image" Target="../media/image22.jpeg"/><Relationship Id="rId11" Type="http://schemas.openxmlformats.org/officeDocument/2006/relationships/slide" Target="slide13.xml"/><Relationship Id="rId5" Type="http://schemas.openxmlformats.org/officeDocument/2006/relationships/image" Target="../media/image21.jpeg"/><Relationship Id="rId15" Type="http://schemas.openxmlformats.org/officeDocument/2006/relationships/slide" Target="slide17.xml"/><Relationship Id="rId10" Type="http://schemas.openxmlformats.org/officeDocument/2006/relationships/slide" Target="slide12.xml"/><Relationship Id="rId19" Type="http://schemas.openxmlformats.org/officeDocument/2006/relationships/slide" Target="slide20.xml"/><Relationship Id="rId4" Type="http://schemas.openxmlformats.org/officeDocument/2006/relationships/image" Target="../media/image20.jpeg"/><Relationship Id="rId9" Type="http://schemas.openxmlformats.org/officeDocument/2006/relationships/slide" Target="slide11.xml"/><Relationship Id="rId14" Type="http://schemas.openxmlformats.org/officeDocument/2006/relationships/slide" Target="slide16.xml"/></Relationships>
</file>

<file path=ppt/slides/_rels/slide8.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12.xml"/><Relationship Id="rId3" Type="http://schemas.openxmlformats.org/officeDocument/2006/relationships/slide" Target="slide14.xml"/><Relationship Id="rId7" Type="http://schemas.openxmlformats.org/officeDocument/2006/relationships/slide" Target="slide11.xml"/><Relationship Id="rId12" Type="http://schemas.openxmlformats.org/officeDocument/2006/relationships/slide" Target="slide17.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slide" Target="slide13.xml"/><Relationship Id="rId5" Type="http://schemas.openxmlformats.org/officeDocument/2006/relationships/slide" Target="slide9.xml"/><Relationship Id="rId15" Type="http://schemas.openxmlformats.org/officeDocument/2006/relationships/slide" Target="slide18.xml"/><Relationship Id="rId10" Type="http://schemas.openxmlformats.org/officeDocument/2006/relationships/slide" Target="slide15.xml"/><Relationship Id="rId4" Type="http://schemas.openxmlformats.org/officeDocument/2006/relationships/slide" Target="slide10.xml"/><Relationship Id="rId9" Type="http://schemas.openxmlformats.org/officeDocument/2006/relationships/slide" Target="slide19.xml"/><Relationship Id="rId14" Type="http://schemas.openxmlformats.org/officeDocument/2006/relationships/slide" Target="slide16.xml"/></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hyperlink" Target="https://youtu.be/jdKqR3zjfOg" TargetMode="External"/><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30.png"/><Relationship Id="rId4" Type="http://schemas.openxmlformats.org/officeDocument/2006/relationships/image" Target="../media/image25.sv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5672138" cy="263149"/>
          </a:xfrm>
        </p:spPr>
        <p:txBody>
          <a:bodyPr/>
          <a:lstStyle/>
          <a:p>
            <a:r>
              <a:rPr lang="en-US" noProof="0">
                <a:solidFill>
                  <a:srgbClr val="0078D4"/>
                </a:solidFill>
              </a:rPr>
              <a:t>Retail |</a:t>
            </a:r>
            <a:r>
              <a:rPr lang="en-US" noProof="0"/>
              <a:t> Optimize supply chain management</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a:xfrm>
            <a:off x="584200" y="1593850"/>
            <a:ext cx="2808288" cy="346075"/>
          </a:xfrm>
        </p:spPr>
        <p:txBody>
          <a:bodyPr/>
          <a:lstStyle/>
          <a:p>
            <a:r>
              <a:rPr lang="en-US" noProof="0"/>
              <a:t>1. Summarize and prioritize emails</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a:xfrm>
            <a:off x="584200" y="4052218"/>
            <a:ext cx="2808000" cy="345600"/>
          </a:xfrm>
        </p:spPr>
        <p:txBody>
          <a:bodyPr/>
          <a:lstStyle/>
          <a:p>
            <a:r>
              <a:rPr lang="en-US" noProof="0"/>
              <a:t>6. Monitor and analyze inventory data</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a:xfrm>
            <a:off x="4047840" y="1593881"/>
            <a:ext cx="2808000" cy="345600"/>
          </a:xfrm>
        </p:spPr>
        <p:txBody>
          <a:bodyPr/>
          <a:lstStyle/>
          <a:p>
            <a:r>
              <a:rPr lang="en-US" noProof="0"/>
              <a:t>2. Review and respond</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a:xfrm>
            <a:off x="4047840" y="4052218"/>
            <a:ext cx="2808000" cy="345600"/>
          </a:xfrm>
        </p:spPr>
        <p:txBody>
          <a:bodyPr/>
          <a:lstStyle/>
          <a:p>
            <a:r>
              <a:rPr lang="en-US" noProof="0"/>
              <a:t>5. Marketing copy for new products</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a:xfrm>
            <a:off x="7511481" y="1593881"/>
            <a:ext cx="2808000" cy="345600"/>
          </a:xfrm>
        </p:spPr>
        <p:txBody>
          <a:bodyPr/>
          <a:lstStyle/>
          <a:p>
            <a:r>
              <a:rPr lang="en-US" noProof="0"/>
              <a:t>3. Review purchasing agreements</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a:xfrm>
            <a:off x="7511481" y="4052218"/>
            <a:ext cx="2808000" cy="345600"/>
          </a:xfrm>
        </p:spPr>
        <p:txBody>
          <a:bodyPr/>
          <a:lstStyle/>
          <a:p>
            <a:r>
              <a:rPr lang="en-US" noProof="0"/>
              <a:t>4. Manage contract signatory process</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2032188"/>
            <a:ext cx="2808000" cy="626701"/>
          </a:xfrm>
        </p:spPr>
        <p:txBody>
          <a:bodyPr/>
          <a:lstStyle/>
          <a:p>
            <a:r>
              <a:rPr lang="en-US" noProof="0"/>
              <a:t>A supply chain manager receives a high volume of email daily from suppliers, customers, and colleagues containing urgent information, requests, and feedback. Some of which is time sensitive.</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a:xfrm>
            <a:off x="4047840" y="2032188"/>
            <a:ext cx="2808000" cy="626701"/>
          </a:xfrm>
        </p:spPr>
        <p:txBody>
          <a:bodyPr/>
          <a:lstStyle/>
          <a:p>
            <a:r>
              <a:rPr lang="en-US" noProof="0"/>
              <a:t>The supply chain manager can click on the links provided to open specific emails and quickly deal with time sensitive issues, such as customer shipment delays. </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626701"/>
          </a:xfrm>
        </p:spPr>
        <p:txBody>
          <a:bodyPr/>
          <a:lstStyle/>
          <a:p>
            <a:r>
              <a:rPr lang="en-US" noProof="0"/>
              <a:t>The next critical email is to review and sign a new purchasing agreement with a supplier. The supply chain manager must ensure they are accurate, complete, and getting the best terms. </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a:xfrm>
            <a:off x="584200" y="3208260"/>
            <a:ext cx="2808000" cy="626701"/>
          </a:xfrm>
        </p:spPr>
        <p:txBody>
          <a:bodyPr/>
          <a:lstStyle/>
          <a:p>
            <a:r>
              <a:rPr lang="en-US" noProof="0"/>
              <a:t>Benefit: </a:t>
            </a:r>
            <a:r>
              <a:rPr lang="en-US" b="1" noProof="0">
                <a:latin typeface="Segoe UI" panose="020B0502040204020203" pitchFamily="34" charset="0"/>
              </a:rPr>
              <a:t>Summarize and prioritize </a:t>
            </a:r>
            <a:r>
              <a:rPr lang="en-US" noProof="0"/>
              <a:t>emails received. Review critical issues impacting supply and delivery.</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a:xfrm>
            <a:off x="584200" y="5641938"/>
            <a:ext cx="2808000" cy="626701"/>
          </a:xfrm>
        </p:spPr>
        <p:txBody>
          <a:bodyPr>
            <a:normAutofit fontScale="92500"/>
          </a:bodyPr>
          <a:lstStyle/>
          <a:p>
            <a:r>
              <a:rPr lang="en-US" noProof="0"/>
              <a:t>Benefit: </a:t>
            </a:r>
            <a:r>
              <a:rPr lang="en-US" b="1" noProof="0">
                <a:latin typeface="Segoe UI" panose="020B0502040204020203" pitchFamily="34" charset="0"/>
              </a:rPr>
              <a:t>Access and analyze inventory data </a:t>
            </a:r>
            <a:r>
              <a:rPr lang="en-US" noProof="0"/>
              <a:t>from various sources, such as enterprise resource planning (ERP) system, the warehouse management (WMS) system, and the point of sale (POS) system.</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a:xfrm>
            <a:off x="4047840" y="3208260"/>
            <a:ext cx="2808000" cy="626701"/>
          </a:xfrm>
        </p:spPr>
        <p:txBody>
          <a:bodyPr>
            <a:normAutofit lnSpcReduction="10000"/>
          </a:bodyPr>
          <a:lstStyle/>
          <a:p>
            <a:r>
              <a:rPr lang="en-US" noProof="0"/>
              <a:t>Benefit: </a:t>
            </a:r>
            <a:r>
              <a:rPr lang="en-US" b="1" noProof="0">
                <a:latin typeface="Segoe UI" panose="020B0502040204020203" pitchFamily="34" charset="0"/>
              </a:rPr>
              <a:t>Use Copilot in Outlook to draft response </a:t>
            </a:r>
            <a:r>
              <a:rPr lang="en-US" noProof="0"/>
              <a:t>to acknowledge delay and confirm new delivery details.  Draft email to customer on shipment changes. </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a:xfrm>
            <a:off x="4047840" y="5641938"/>
            <a:ext cx="2808000" cy="789068"/>
          </a:xfrm>
        </p:spPr>
        <p:txBody>
          <a:bodyPr>
            <a:normAutofit lnSpcReduction="10000"/>
          </a:bodyPr>
          <a:lstStyle/>
          <a:p>
            <a:r>
              <a:rPr lang="en-US" noProof="0"/>
              <a:t>Benefit: </a:t>
            </a:r>
            <a:r>
              <a:rPr lang="en-US" b="1" noProof="0">
                <a:latin typeface="Segoe UI" panose="020B0502040204020203" pitchFamily="34" charset="0"/>
              </a:rPr>
              <a:t>Use Copilot to review draft copy </a:t>
            </a:r>
            <a:r>
              <a:rPr lang="en-US" noProof="0"/>
              <a:t>from marketing to compare with information and product description from the supplier. Use Copilot to search supplier catalog for images. Draft email to marketing with suggested changes and images. </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a:xfrm>
            <a:off x="7511481" y="3208260"/>
            <a:ext cx="2808000" cy="626701"/>
          </a:xfrm>
        </p:spPr>
        <p:txBody>
          <a:bodyPr>
            <a:normAutofit fontScale="92500"/>
          </a:bodyPr>
          <a:lstStyle/>
          <a:p>
            <a:r>
              <a:rPr lang="en-US" noProof="0"/>
              <a:t>Benefit: </a:t>
            </a:r>
            <a:r>
              <a:rPr lang="en-US" b="1" noProof="0">
                <a:latin typeface="Segoe UI" panose="020B0502040204020203" pitchFamily="34" charset="0"/>
              </a:rPr>
              <a:t>Identify gaps and risks for each purchasing agreement </a:t>
            </a:r>
            <a:r>
              <a:rPr lang="en-US" noProof="0"/>
              <a:t>with automated contract comparison to compare new purchasing agreements with standard agreements to identify potential conflicts or gaps.​</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7511481" y="5641938"/>
            <a:ext cx="2808000" cy="626701"/>
          </a:xfrm>
        </p:spPr>
        <p:txBody>
          <a:bodyPr/>
          <a:lstStyle/>
          <a:p>
            <a:r>
              <a:rPr lang="en-US" noProof="0"/>
              <a:t>Benefit: </a:t>
            </a:r>
            <a:r>
              <a:rPr lang="en-US" b="1" noProof="0">
                <a:latin typeface="Segoe UI" panose="020B0502040204020203" pitchFamily="34" charset="0"/>
              </a:rPr>
              <a:t>Send revised contract </a:t>
            </a:r>
            <a:r>
              <a:rPr lang="en-US" noProof="0"/>
              <a:t>and request and track signatures using the companies e-sign app to attach the word document. </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a:xfrm>
            <a:off x="584200" y="4488366"/>
            <a:ext cx="2808000" cy="626701"/>
          </a:xfrm>
        </p:spPr>
        <p:txBody>
          <a:bodyPr/>
          <a:lstStyle/>
          <a:p>
            <a:r>
              <a:rPr lang="en-US" noProof="0"/>
              <a:t>The next item is a request for latest product forecast to ensure there is enough stock to meet customer demand without carrying too much inventory. </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4047841" y="4488366"/>
            <a:ext cx="2808000" cy="626701"/>
          </a:xfrm>
        </p:spPr>
        <p:txBody>
          <a:bodyPr/>
          <a:lstStyle/>
          <a:p>
            <a:r>
              <a:rPr lang="en-US" noProof="0"/>
              <a:t>The third email requires collaboration with the marketing team on reviewing copy to showcase the features and benefits of a new product. </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a:xfrm>
            <a:off x="7511481" y="4488366"/>
            <a:ext cx="2808000" cy="626701"/>
          </a:xfrm>
        </p:spPr>
        <p:txBody>
          <a:bodyPr/>
          <a:lstStyle/>
          <a:p>
            <a:r>
              <a:rPr lang="en-US" noProof="0"/>
              <a:t>After completing the contract review, the updated contract must be sent back to the supplier with changes highlighted for their review and signature. </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118" name="Text Placeholder 117">
            <a:extLst>
              <a:ext uri="{FF2B5EF4-FFF2-40B4-BE49-F238E27FC236}">
                <a16:creationId xmlns:a16="http://schemas.microsoft.com/office/drawing/2014/main" id="{00973123-2FE8-DFC3-D5C6-EBBD307ACE64}"/>
              </a:ext>
            </a:extLst>
          </p:cNvPr>
          <p:cNvSpPr>
            <a:spLocks noGrp="1"/>
          </p:cNvSpPr>
          <p:nvPr>
            <p:ph type="body" sz="quarter" idx="38"/>
          </p:nvPr>
        </p:nvSpPr>
        <p:spPr>
          <a:solidFill>
            <a:srgbClr val="0070C0"/>
          </a:solidFill>
        </p:spPr>
        <p:txBody>
          <a:bodyPr/>
          <a:lstStyle/>
          <a:p>
            <a:endParaRPr lang="en-US" noProof="0"/>
          </a:p>
        </p:txBody>
      </p:sp>
      <p:sp>
        <p:nvSpPr>
          <p:cNvPr id="119" name="Text Placeholder 118">
            <a:extLst>
              <a:ext uri="{FF2B5EF4-FFF2-40B4-BE49-F238E27FC236}">
                <a16:creationId xmlns:a16="http://schemas.microsoft.com/office/drawing/2014/main" id="{BAEDBBB1-6720-53D2-E6FE-D867B524BEA9}"/>
              </a:ext>
            </a:extLst>
          </p:cNvPr>
          <p:cNvSpPr>
            <a:spLocks noGrp="1"/>
          </p:cNvSpPr>
          <p:nvPr>
            <p:ph type="body" sz="quarter" idx="39"/>
          </p:nvPr>
        </p:nvSpPr>
        <p:spPr>
          <a:solidFill>
            <a:srgbClr val="0070C0"/>
          </a:solidFill>
        </p:spPr>
        <p:txBody>
          <a:bodyPr/>
          <a:lstStyle/>
          <a:p>
            <a:endParaRPr lang="en-US" noProof="0"/>
          </a:p>
        </p:txBody>
      </p:sp>
      <p:sp>
        <p:nvSpPr>
          <p:cNvPr id="120" name="Text Placeholder 119">
            <a:extLst>
              <a:ext uri="{FF2B5EF4-FFF2-40B4-BE49-F238E27FC236}">
                <a16:creationId xmlns:a16="http://schemas.microsoft.com/office/drawing/2014/main" id="{D5A50512-E106-CF02-CE83-C2A9FCA828B0}"/>
              </a:ext>
            </a:extLst>
          </p:cNvPr>
          <p:cNvSpPr>
            <a:spLocks noGrp="1"/>
          </p:cNvSpPr>
          <p:nvPr>
            <p:ph type="body" sz="quarter" idx="40"/>
          </p:nvPr>
        </p:nvSpPr>
        <p:spPr>
          <a:solidFill>
            <a:srgbClr val="0078D4"/>
          </a:solidFill>
        </p:spPr>
        <p:txBody>
          <a:bodyPr/>
          <a:lstStyle/>
          <a:p>
            <a:endParaRPr lang="en-US" noProof="0"/>
          </a:p>
        </p:txBody>
      </p:sp>
      <p:grpSp>
        <p:nvGrpSpPr>
          <p:cNvPr id="14" name="Group 13">
            <a:extLst>
              <a:ext uri="{FF2B5EF4-FFF2-40B4-BE49-F238E27FC236}">
                <a16:creationId xmlns:a16="http://schemas.microsoft.com/office/drawing/2014/main" id="{868E62E8-4491-8A00-4706-D8412178E0AC}"/>
              </a:ext>
            </a:extLst>
          </p:cNvPr>
          <p:cNvGrpSpPr/>
          <p:nvPr/>
        </p:nvGrpSpPr>
        <p:grpSpPr>
          <a:xfrm>
            <a:off x="1080821" y="2765744"/>
            <a:ext cx="1511494" cy="360000"/>
            <a:chOff x="588263" y="1217924"/>
            <a:chExt cx="1511494" cy="360000"/>
          </a:xfrm>
        </p:grpSpPr>
        <p:pic>
          <p:nvPicPr>
            <p:cNvPr id="15" name="Picture 14" descr="Zip Co logo SVG free download, id: 101874 - Brandlogos.net">
              <a:hlinkClick r:id="rId3"/>
              <a:extLst>
                <a:ext uri="{FF2B5EF4-FFF2-40B4-BE49-F238E27FC236}">
                  <a16:creationId xmlns:a16="http://schemas.microsoft.com/office/drawing/2014/main" id="{D1C9E793-E2CA-32D6-0AE8-E1AF2D0FD69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 name="TextBox 15">
              <a:extLst>
                <a:ext uri="{FF2B5EF4-FFF2-40B4-BE49-F238E27FC236}">
                  <a16:creationId xmlns:a16="http://schemas.microsoft.com/office/drawing/2014/main" id="{AEE8E918-941A-48D5-A799-4103F69DC7EB}"/>
                </a:ext>
                <a:ext uri="{C183D7F6-B498-43B3-948B-1728B52AA6E4}">
                  <adec:decorative xmlns:adec="http://schemas.microsoft.com/office/drawing/2017/decorative" val="0"/>
                </a:ext>
              </a:extLst>
            </p:cNvPr>
            <p:cNvSpPr txBox="1"/>
            <p:nvPr/>
          </p:nvSpPr>
          <p:spPr>
            <a:xfrm>
              <a:off x="1047214" y="1313286"/>
              <a:ext cx="1052543"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endParaRPr lang="en-US" sz="1100" noProof="0" dirty="0">
                <a:solidFill>
                  <a:prstClr val="black"/>
                </a:solidFill>
                <a:latin typeface="Segoe UI Semibold"/>
              </a:endParaRPr>
            </a:p>
          </p:txBody>
        </p:sp>
      </p:grpSp>
      <p:pic>
        <p:nvPicPr>
          <p:cNvPr id="10" name="Picture 9">
            <a:extLst>
              <a:ext uri="{FF2B5EF4-FFF2-40B4-BE49-F238E27FC236}">
                <a16:creationId xmlns:a16="http://schemas.microsoft.com/office/drawing/2014/main" id="{51A70067-41B3-D98E-8BAE-55DB9EC4FB1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
          <a:stretch/>
        </p:blipFill>
        <p:spPr>
          <a:xfrm>
            <a:off x="10119044" y="4305474"/>
            <a:ext cx="2072956" cy="2552526"/>
          </a:xfrm>
          <a:prstGeom prst="rect">
            <a:avLst/>
          </a:prstGeom>
        </p:spPr>
      </p:pic>
      <p:sp>
        <p:nvSpPr>
          <p:cNvPr id="25" name="Rectangle: Rounded Corners 6">
            <a:extLst>
              <a:ext uri="{FF2B5EF4-FFF2-40B4-BE49-F238E27FC236}">
                <a16:creationId xmlns:a16="http://schemas.microsoft.com/office/drawing/2014/main" id="{F1DF448C-6270-7C47-001A-DF4F6CB8DF53}"/>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0" name="Rectangle: Rounded Corners 6">
            <a:extLst>
              <a:ext uri="{FF2B5EF4-FFF2-40B4-BE49-F238E27FC236}">
                <a16:creationId xmlns:a16="http://schemas.microsoft.com/office/drawing/2014/main" id="{70F5D211-0CB0-2734-BD9D-DC94A7A5E325}"/>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1" name="Group 30">
            <a:extLst>
              <a:ext uri="{FF2B5EF4-FFF2-40B4-BE49-F238E27FC236}">
                <a16:creationId xmlns:a16="http://schemas.microsoft.com/office/drawing/2014/main" id="{B6E3F7A1-0F5C-E37D-1821-9D631CBA03DB}"/>
              </a:ext>
            </a:extLst>
          </p:cNvPr>
          <p:cNvGrpSpPr/>
          <p:nvPr/>
        </p:nvGrpSpPr>
        <p:grpSpPr>
          <a:xfrm>
            <a:off x="7523373" y="1127774"/>
            <a:ext cx="1260000" cy="216000"/>
            <a:chOff x="1194743" y="1140160"/>
            <a:chExt cx="1260000" cy="216000"/>
          </a:xfrm>
        </p:grpSpPr>
        <p:sp>
          <p:nvSpPr>
            <p:cNvPr id="32" name="Rectangle: Rounded Corners 6">
              <a:extLst>
                <a:ext uri="{FF2B5EF4-FFF2-40B4-BE49-F238E27FC236}">
                  <a16:creationId xmlns:a16="http://schemas.microsoft.com/office/drawing/2014/main" id="{71A68F2B-DB18-A434-E58A-9F66119D4940}"/>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78" name="Graphic 77">
              <a:extLst>
                <a:ext uri="{FF2B5EF4-FFF2-40B4-BE49-F238E27FC236}">
                  <a16:creationId xmlns:a16="http://schemas.microsoft.com/office/drawing/2014/main" id="{A1B17895-8FAA-470F-4362-2C8305A86F8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grpSp>
        <p:nvGrpSpPr>
          <p:cNvPr id="88" name="Group 87">
            <a:extLst>
              <a:ext uri="{FF2B5EF4-FFF2-40B4-BE49-F238E27FC236}">
                <a16:creationId xmlns:a16="http://schemas.microsoft.com/office/drawing/2014/main" id="{E7D56873-9DF4-C9C1-92A5-9118F4B9B8E1}"/>
              </a:ext>
            </a:extLst>
          </p:cNvPr>
          <p:cNvGrpSpPr/>
          <p:nvPr/>
        </p:nvGrpSpPr>
        <p:grpSpPr>
          <a:xfrm>
            <a:off x="8868697" y="1127774"/>
            <a:ext cx="1450784" cy="216000"/>
            <a:chOff x="1194743" y="1140160"/>
            <a:chExt cx="1450784" cy="216000"/>
          </a:xfrm>
        </p:grpSpPr>
        <p:sp>
          <p:nvSpPr>
            <p:cNvPr id="89" name="Rectangle: Rounded Corners 6">
              <a:extLst>
                <a:ext uri="{FF2B5EF4-FFF2-40B4-BE49-F238E27FC236}">
                  <a16:creationId xmlns:a16="http://schemas.microsoft.com/office/drawing/2014/main" id="{6E4ED686-E3D7-824C-A13F-752674098B18}"/>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90" name="Graphic 89">
              <a:extLst>
                <a:ext uri="{FF2B5EF4-FFF2-40B4-BE49-F238E27FC236}">
                  <a16:creationId xmlns:a16="http://schemas.microsoft.com/office/drawing/2014/main" id="{D0E6E75A-D7CF-EA6D-F2A2-FEDE74CC821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grpSp>
        <p:nvGrpSpPr>
          <p:cNvPr id="96" name="Group 95">
            <a:extLst>
              <a:ext uri="{FF2B5EF4-FFF2-40B4-BE49-F238E27FC236}">
                <a16:creationId xmlns:a16="http://schemas.microsoft.com/office/drawing/2014/main" id="{61267750-1C6B-D6F3-7FEB-45F721EE9FE6}"/>
              </a:ext>
            </a:extLst>
          </p:cNvPr>
          <p:cNvGrpSpPr/>
          <p:nvPr/>
        </p:nvGrpSpPr>
        <p:grpSpPr>
          <a:xfrm>
            <a:off x="2829400" y="1136034"/>
            <a:ext cx="1154028" cy="219456"/>
            <a:chOff x="1198144" y="862657"/>
            <a:chExt cx="1154028" cy="207740"/>
          </a:xfrm>
        </p:grpSpPr>
        <p:sp>
          <p:nvSpPr>
            <p:cNvPr id="97" name="Rectangle: Rounded Corners 6">
              <a:extLst>
                <a:ext uri="{FF2B5EF4-FFF2-40B4-BE49-F238E27FC236}">
                  <a16:creationId xmlns:a16="http://schemas.microsoft.com/office/drawing/2014/main" id="{022347AF-3414-BA7A-20D0-8575635E928F}"/>
                </a:ext>
                <a:ext uri="{C183D7F6-B498-43B3-948B-1728B52AA6E4}">
                  <adec:decorative xmlns:adec="http://schemas.microsoft.com/office/drawing/2017/decorative" val="1"/>
                </a:ext>
              </a:extLst>
            </p:cNvPr>
            <p:cNvSpPr/>
            <p:nvPr/>
          </p:nvSpPr>
          <p:spPr bwMode="auto">
            <a:xfrm>
              <a:off x="1198144" y="862657"/>
              <a:ext cx="1154028"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Conversion rate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98" name="Graphic 97">
              <a:extLst>
                <a:ext uri="{FF2B5EF4-FFF2-40B4-BE49-F238E27FC236}">
                  <a16:creationId xmlns:a16="http://schemas.microsoft.com/office/drawing/2014/main" id="{B7E6C835-5169-466A-F202-E98D2611C596}"/>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grpSp>
        <p:nvGrpSpPr>
          <p:cNvPr id="99" name="Group 98">
            <a:extLst>
              <a:ext uri="{FF2B5EF4-FFF2-40B4-BE49-F238E27FC236}">
                <a16:creationId xmlns:a16="http://schemas.microsoft.com/office/drawing/2014/main" id="{1F47AA17-F880-CB2E-A967-59804B1E9DEE}"/>
              </a:ext>
            </a:extLst>
          </p:cNvPr>
          <p:cNvGrpSpPr/>
          <p:nvPr/>
        </p:nvGrpSpPr>
        <p:grpSpPr>
          <a:xfrm>
            <a:off x="4543424" y="2719529"/>
            <a:ext cx="1893811" cy="360000"/>
            <a:chOff x="588263" y="1697756"/>
            <a:chExt cx="1893811" cy="360000"/>
          </a:xfrm>
        </p:grpSpPr>
        <p:pic>
          <p:nvPicPr>
            <p:cNvPr id="100" name="Picture 99">
              <a:extLst>
                <a:ext uri="{FF2B5EF4-FFF2-40B4-BE49-F238E27FC236}">
                  <a16:creationId xmlns:a16="http://schemas.microsoft.com/office/drawing/2014/main" id="{81799659-481A-3635-6C95-4DE3410D995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01" name="TextBox 100">
              <a:extLst>
                <a:ext uri="{FF2B5EF4-FFF2-40B4-BE49-F238E27FC236}">
                  <a16:creationId xmlns:a16="http://schemas.microsoft.com/office/drawing/2014/main" id="{C1DAA31F-0AA1-BA38-35F0-ADB09742F97B}"/>
                </a:ext>
                <a:ext uri="{C183D7F6-B498-43B3-948B-1728B52AA6E4}">
                  <adec:decorative xmlns:adec="http://schemas.microsoft.com/office/drawing/2017/decorative" val="0"/>
                </a:ext>
              </a:extLst>
            </p:cNvPr>
            <p:cNvSpPr txBox="1"/>
            <p:nvPr/>
          </p:nvSpPr>
          <p:spPr>
            <a:xfrm>
              <a:off x="1047213" y="1793118"/>
              <a:ext cx="1434861" cy="169277"/>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100" noProof="0">
                  <a:solidFill>
                    <a:prstClr val="black"/>
                  </a:solidFill>
                  <a:latin typeface="Segoe UI Semibold"/>
                </a:rPr>
                <a:t>Copilot in Outlook</a:t>
              </a:r>
            </a:p>
          </p:txBody>
        </p:sp>
      </p:grpSp>
      <p:grpSp>
        <p:nvGrpSpPr>
          <p:cNvPr id="108" name="Group 107">
            <a:extLst>
              <a:ext uri="{FF2B5EF4-FFF2-40B4-BE49-F238E27FC236}">
                <a16:creationId xmlns:a16="http://schemas.microsoft.com/office/drawing/2014/main" id="{73FFE216-2EEE-2BDB-7857-1370585B803E}"/>
              </a:ext>
            </a:extLst>
          </p:cNvPr>
          <p:cNvGrpSpPr/>
          <p:nvPr/>
        </p:nvGrpSpPr>
        <p:grpSpPr>
          <a:xfrm>
            <a:off x="4657043" y="5157037"/>
            <a:ext cx="1726690" cy="360000"/>
            <a:chOff x="588263" y="1217924"/>
            <a:chExt cx="1726690" cy="360000"/>
          </a:xfrm>
        </p:grpSpPr>
        <p:pic>
          <p:nvPicPr>
            <p:cNvPr id="109" name="Picture 108" descr="Zip Co logo SVG free download, id: 101874 - Brandlogos.net">
              <a:hlinkClick r:id="rId3"/>
              <a:extLst>
                <a:ext uri="{FF2B5EF4-FFF2-40B4-BE49-F238E27FC236}">
                  <a16:creationId xmlns:a16="http://schemas.microsoft.com/office/drawing/2014/main" id="{AA2698EB-0D4E-86AB-A46E-5FC91D3A78A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0" name="TextBox 109">
              <a:extLst>
                <a:ext uri="{FF2B5EF4-FFF2-40B4-BE49-F238E27FC236}">
                  <a16:creationId xmlns:a16="http://schemas.microsoft.com/office/drawing/2014/main" id="{0D2F7490-52C3-495E-6787-4F4F797EDACE}"/>
                </a:ext>
                <a:ext uri="{C183D7F6-B498-43B3-948B-1728B52AA6E4}">
                  <adec:decorative xmlns:adec="http://schemas.microsoft.com/office/drawing/2017/decorative" val="0"/>
                </a:ext>
              </a:extLst>
            </p:cNvPr>
            <p:cNvSpPr txBox="1"/>
            <p:nvPr/>
          </p:nvSpPr>
          <p:spPr>
            <a:xfrm>
              <a:off x="1047214" y="1313286"/>
              <a:ext cx="126773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endParaRPr lang="en-US" sz="1100" noProof="0" dirty="0">
                <a:solidFill>
                  <a:prstClr val="black"/>
                </a:solidFill>
                <a:latin typeface="Segoe UI Semibold"/>
              </a:endParaRPr>
            </a:p>
          </p:txBody>
        </p:sp>
      </p:grpSp>
      <p:sp>
        <p:nvSpPr>
          <p:cNvPr id="2" name="Graphic 2">
            <a:hlinkClick r:id="rId11"/>
            <a:extLst>
              <a:ext uri="{FF2B5EF4-FFF2-40B4-BE49-F238E27FC236}">
                <a16:creationId xmlns:a16="http://schemas.microsoft.com/office/drawing/2014/main" id="{07D117C2-693C-BAB1-3AAA-4490CD9B2EEC}"/>
              </a:ext>
            </a:extLst>
          </p:cNvPr>
          <p:cNvSpPr/>
          <p:nvPr/>
        </p:nvSpPr>
        <p:spPr>
          <a:xfrm>
            <a:off x="5223640" y="405036"/>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grpSp>
        <p:nvGrpSpPr>
          <p:cNvPr id="5" name="Group 4">
            <a:extLst>
              <a:ext uri="{FF2B5EF4-FFF2-40B4-BE49-F238E27FC236}">
                <a16:creationId xmlns:a16="http://schemas.microsoft.com/office/drawing/2014/main" id="{36A03309-BEEE-3944-33E1-21F8983F076B}"/>
              </a:ext>
            </a:extLst>
          </p:cNvPr>
          <p:cNvGrpSpPr/>
          <p:nvPr/>
        </p:nvGrpSpPr>
        <p:grpSpPr>
          <a:xfrm>
            <a:off x="1624328" y="1132756"/>
            <a:ext cx="1131930" cy="216000"/>
            <a:chOff x="1198144" y="862657"/>
            <a:chExt cx="1131930" cy="216000"/>
          </a:xfrm>
        </p:grpSpPr>
        <p:sp>
          <p:nvSpPr>
            <p:cNvPr id="6" name="Rectangle: Rounded Corners 6">
              <a:extLst>
                <a:ext uri="{FF2B5EF4-FFF2-40B4-BE49-F238E27FC236}">
                  <a16:creationId xmlns:a16="http://schemas.microsoft.com/office/drawing/2014/main" id="{09F6DEDD-038C-5A7A-0C08-B676ED0B9D18}"/>
                </a:ext>
                <a:ext uri="{C183D7F6-B498-43B3-948B-1728B52AA6E4}">
                  <adec:decorative xmlns:adec="http://schemas.microsoft.com/office/drawing/2017/decorative" val="1"/>
                </a:ext>
              </a:extLst>
            </p:cNvPr>
            <p:cNvSpPr/>
            <p:nvPr/>
          </p:nvSpPr>
          <p:spPr bwMode="auto">
            <a:xfrm>
              <a:off x="1198144" y="862657"/>
              <a:ext cx="113193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Store revenue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7" name="Graphic 6">
              <a:extLst>
                <a:ext uri="{FF2B5EF4-FFF2-40B4-BE49-F238E27FC236}">
                  <a16:creationId xmlns:a16="http://schemas.microsoft.com/office/drawing/2014/main" id="{5189F89D-5399-533D-63EA-87BF2809E9F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grpSp>
        <p:nvGrpSpPr>
          <p:cNvPr id="3" name="Group 2">
            <a:extLst>
              <a:ext uri="{FF2B5EF4-FFF2-40B4-BE49-F238E27FC236}">
                <a16:creationId xmlns:a16="http://schemas.microsoft.com/office/drawing/2014/main" id="{FBA83692-7A29-0A8A-83CA-B78AD4D0F35C}"/>
              </a:ext>
            </a:extLst>
          </p:cNvPr>
          <p:cNvGrpSpPr/>
          <p:nvPr/>
        </p:nvGrpSpPr>
        <p:grpSpPr>
          <a:xfrm>
            <a:off x="7825837" y="2688492"/>
            <a:ext cx="2250050" cy="480390"/>
            <a:chOff x="767112" y="2825909"/>
            <a:chExt cx="2250050" cy="480390"/>
          </a:xfrm>
        </p:grpSpPr>
        <p:sp>
          <p:nvSpPr>
            <p:cNvPr id="4" name="TextBox 3">
              <a:extLst>
                <a:ext uri="{FF2B5EF4-FFF2-40B4-BE49-F238E27FC236}">
                  <a16:creationId xmlns:a16="http://schemas.microsoft.com/office/drawing/2014/main" id="{1247331F-47DA-F9E3-F983-8832F18B5B00}"/>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Supply Chain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9" name="Picture 2" descr="Copilot Studio Generative AI pricing - Power Platform Community">
              <a:extLst>
                <a:ext uri="{FF2B5EF4-FFF2-40B4-BE49-F238E27FC236}">
                  <a16:creationId xmlns:a16="http://schemas.microsoft.com/office/drawing/2014/main" id="{2365F972-DFF7-BC55-DD38-957B14388823}"/>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BB7194FE-E725-8D08-EFBB-E4994DE60C71}"/>
              </a:ext>
            </a:extLst>
          </p:cNvPr>
          <p:cNvGrpSpPr/>
          <p:nvPr/>
        </p:nvGrpSpPr>
        <p:grpSpPr>
          <a:xfrm>
            <a:off x="968577" y="5216352"/>
            <a:ext cx="2250050" cy="480390"/>
            <a:chOff x="767112" y="2825909"/>
            <a:chExt cx="2250050" cy="480390"/>
          </a:xfrm>
        </p:grpSpPr>
        <p:sp>
          <p:nvSpPr>
            <p:cNvPr id="12" name="TextBox 11">
              <a:extLst>
                <a:ext uri="{FF2B5EF4-FFF2-40B4-BE49-F238E27FC236}">
                  <a16:creationId xmlns:a16="http://schemas.microsoft.com/office/drawing/2014/main" id="{1984DE97-59E0-2CA4-591F-4FD16ADF3FE6}"/>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Supply Chain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3" name="Picture 2" descr="Copilot Studio Generative AI pricing - Power Platform Community">
              <a:extLst>
                <a:ext uri="{FF2B5EF4-FFF2-40B4-BE49-F238E27FC236}">
                  <a16:creationId xmlns:a16="http://schemas.microsoft.com/office/drawing/2014/main" id="{B995A85E-7F75-B1A3-C935-7B9D97B4A036}"/>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222B36D3-4FBE-6CFD-244B-EDB1694D59E4}"/>
              </a:ext>
            </a:extLst>
          </p:cNvPr>
          <p:cNvGrpSpPr/>
          <p:nvPr/>
        </p:nvGrpSpPr>
        <p:grpSpPr>
          <a:xfrm>
            <a:off x="7825837" y="5126265"/>
            <a:ext cx="2250050" cy="411140"/>
            <a:chOff x="767112" y="2825909"/>
            <a:chExt cx="2250050" cy="411140"/>
          </a:xfrm>
        </p:grpSpPr>
        <p:sp>
          <p:nvSpPr>
            <p:cNvPr id="18" name="TextBox 17">
              <a:extLst>
                <a:ext uri="{FF2B5EF4-FFF2-40B4-BE49-F238E27FC236}">
                  <a16:creationId xmlns:a16="http://schemas.microsoft.com/office/drawing/2014/main" id="{0F2EFFE0-3BEB-AF6B-ABC5-49E38B6911A9}"/>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err="1">
                  <a:solidFill>
                    <a:srgbClr val="0078D4"/>
                  </a:solidFill>
                  <a:latin typeface="Segoe UI Semibold"/>
                </a:rPr>
                <a:t>eSign</a:t>
              </a:r>
              <a:r>
                <a:rPr lang="en-US" sz="900" noProof="0">
                  <a:solidFill>
                    <a:srgbClr val="0078D4"/>
                  </a:solidFill>
                  <a:latin typeface="Segoe UI Semibold"/>
                </a:rPr>
                <a:t>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9" name="Picture 2" descr="Copilot Studio Generative AI pricing - Power Platform Community">
              <a:extLst>
                <a:ext uri="{FF2B5EF4-FFF2-40B4-BE49-F238E27FC236}">
                  <a16:creationId xmlns:a16="http://schemas.microsoft.com/office/drawing/2014/main" id="{2157071C-9385-63C4-96BD-96754DE56B0D}"/>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543467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5672138" cy="263149"/>
          </a:xfrm>
        </p:spPr>
        <p:txBody>
          <a:bodyPr/>
          <a:lstStyle/>
          <a:p>
            <a:r>
              <a:rPr lang="en-US" noProof="0">
                <a:solidFill>
                  <a:srgbClr val="0078D4"/>
                </a:solidFill>
              </a:rPr>
              <a:t>Retail |</a:t>
            </a:r>
            <a:r>
              <a:rPr lang="en-US" noProof="0"/>
              <a:t> Improve merchandising decisions</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a:xfrm>
            <a:off x="584200" y="1593850"/>
            <a:ext cx="2808288" cy="346075"/>
          </a:xfrm>
        </p:spPr>
        <p:txBody>
          <a:bodyPr/>
          <a:lstStyle/>
          <a:p>
            <a:r>
              <a:rPr lang="en-US" noProof="0"/>
              <a:t>1. Define sales targets</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a:xfrm>
            <a:off x="584200" y="4052218"/>
            <a:ext cx="2808000" cy="345600"/>
          </a:xfrm>
        </p:spPr>
        <p:txBody>
          <a:bodyPr/>
          <a:lstStyle/>
          <a:p>
            <a:r>
              <a:rPr lang="en-US" noProof="0"/>
              <a:t>6. Complete supplier agreements</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a:xfrm>
            <a:off x="4047840" y="1593881"/>
            <a:ext cx="2808000" cy="345600"/>
          </a:xfrm>
        </p:spPr>
        <p:txBody>
          <a:bodyPr/>
          <a:lstStyle/>
          <a:p>
            <a:r>
              <a:rPr lang="en-US" noProof="0" dirty="0"/>
              <a:t>2. Conduct market research</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a:xfrm>
            <a:off x="4047840" y="4052218"/>
            <a:ext cx="2808000" cy="345600"/>
          </a:xfrm>
        </p:spPr>
        <p:txBody>
          <a:bodyPr/>
          <a:lstStyle/>
          <a:p>
            <a:r>
              <a:rPr lang="en-US" noProof="0"/>
              <a:t>5. Update projects</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a:xfrm>
            <a:off x="7511481" y="1593881"/>
            <a:ext cx="2808000" cy="345600"/>
          </a:xfrm>
        </p:spPr>
        <p:txBody>
          <a:bodyPr/>
          <a:lstStyle/>
          <a:p>
            <a:r>
              <a:rPr lang="en-US" noProof="0"/>
              <a:t>3. Create a dashboard</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a:xfrm>
            <a:off x="7511481" y="4052218"/>
            <a:ext cx="2808000" cy="345600"/>
          </a:xfrm>
        </p:spPr>
        <p:txBody>
          <a:bodyPr/>
          <a:lstStyle/>
          <a:p>
            <a:r>
              <a:rPr lang="en-US" noProof="0"/>
              <a:t>4. Make product selections</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2032188"/>
            <a:ext cx="2808000" cy="626701"/>
          </a:xfrm>
        </p:spPr>
        <p:txBody>
          <a:bodyPr/>
          <a:lstStyle/>
          <a:p>
            <a:r>
              <a:rPr lang="en-US" sz="900" noProof="0">
                <a:solidFill>
                  <a:srgbClr val="000000"/>
                </a:solidFill>
                <a:latin typeface="Segoe UI"/>
                <a:cs typeface="Segoe UI"/>
              </a:rPr>
              <a:t>Define</a:t>
            </a:r>
            <a:r>
              <a:rPr kumimoji="0" lang="en-US" sz="900" b="0" i="0" u="none" strike="noStrike" kern="1200" cap="none" spc="0" normalizeH="0" baseline="0" noProof="0">
                <a:ln>
                  <a:noFill/>
                </a:ln>
                <a:solidFill>
                  <a:srgbClr val="000000"/>
                </a:solidFill>
                <a:effectLst/>
                <a:uLnTx/>
                <a:uFillTx/>
                <a:latin typeface="Segoe UI"/>
                <a:ea typeface="+mn-ea"/>
                <a:cs typeface="Segoe UI"/>
              </a:rPr>
              <a:t> topside sales targets based on historical data, market trends, and business goals. Use a Copilot agent to access data in the Sales database.</a:t>
            </a:r>
            <a:endParaRPr lang="en-US" noProof="0"/>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a:xfrm>
            <a:off x="4047840" y="2032188"/>
            <a:ext cx="2808000" cy="626701"/>
          </a:xfrm>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Research consumer demographics and spending trends by geography.</a:t>
            </a:r>
            <a:endParaRPr lang="en-US" noProof="0"/>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2032188"/>
            <a:ext cx="2808000" cy="626701"/>
          </a:xfrm>
        </p:spPr>
        <p:txBody>
          <a:bodyPr/>
          <a:lstStyle/>
          <a:p>
            <a:r>
              <a:rPr lang="en-US" noProof="0"/>
              <a:t>Visualize sales trends to help make purchasing decisions.</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a:xfrm>
            <a:off x="584200" y="3208260"/>
            <a:ext cx="2808000" cy="782889"/>
          </a:xfrm>
        </p:spPr>
        <p:txBody>
          <a:bodyPr>
            <a:normAutofit lnSpcReduction="10000"/>
          </a:bodyPr>
          <a:lstStyle/>
          <a:p>
            <a:r>
              <a:rPr lang="en-US" noProof="0">
                <a:solidFill>
                  <a:srgbClr val="091F2C"/>
                </a:solidFill>
                <a:latin typeface="Segoe UI" panose="020B0502040204020203" pitchFamily="34" charset="0"/>
                <a:ea typeface="Segoe UI" panose="020B0502040204020203" pitchFamily="34" charset="0"/>
              </a:rPr>
              <a:t>Example prompt: </a:t>
            </a:r>
            <a:r>
              <a:rPr kumimoji="0" lang="en-US" sz="900" b="0" i="0" u="none" strike="noStrike" kern="1200" cap="none" spc="0" normalizeH="0" baseline="0" noProof="0">
                <a:ln>
                  <a:noFill/>
                </a:ln>
                <a:solidFill>
                  <a:srgbClr val="091F2C"/>
                </a:solidFill>
                <a:effectLst/>
                <a:uLnTx/>
                <a:uFillTx/>
                <a:latin typeface="Segoe UI" panose="020B0502040204020203" pitchFamily="34" charset="0"/>
                <a:ea typeface="Segoe UI" panose="020B0502040204020203" pitchFamily="34" charset="0"/>
                <a:cs typeface="Segoe UI" panose="020B0502040204020203" pitchFamily="34" charset="0"/>
              </a:rPr>
              <a:t>Generate a table showing moderate sportswear sales by location for Q4 of last year, sorted by year-over-year (YoY) change. Include a current season-to-date column with YoY change.</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a:xfrm>
            <a:off x="584200" y="5641938"/>
            <a:ext cx="2808000" cy="626701"/>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a:solidFill>
                  <a:srgbClr val="091F2C"/>
                </a:solidFill>
                <a:latin typeface="Segoe UI" panose="020B0502040204020203" pitchFamily="34" charset="0"/>
                <a:ea typeface="Segoe UI" panose="020B0502040204020203" pitchFamily="34" charset="0"/>
              </a:rPr>
              <a:t>Example prompt: </a:t>
            </a:r>
            <a:r>
              <a:rPr kumimoji="0" lang="en-US" sz="900" b="0" i="0" u="none" strike="noStrike" kern="1200" cap="none" spc="0" normalizeH="0" baseline="0" noProof="0">
                <a:ln>
                  <a:noFill/>
                </a:ln>
                <a:solidFill>
                  <a:srgbClr val="091F2C"/>
                </a:solidFill>
                <a:effectLst/>
                <a:uLnTx/>
                <a:uFillTx/>
                <a:latin typeface="Segoe UI" panose="020B0502040204020203" pitchFamily="34" charset="0"/>
                <a:ea typeface="+mn-ea"/>
                <a:cs typeface="Segoe UI" panose="020B0502040204020203" pitchFamily="34" charset="0"/>
              </a:rPr>
              <a:t>Provide the MAP pricing terms that our vendor, Contoso, agreed to for Q4 products last year.    Compare these terms with what we negotiated for this year in a table format</a:t>
            </a:r>
            <a:r>
              <a:rPr kumimoji="0" lang="en-US" sz="600" b="0" i="0" u="none" strike="noStrike" kern="1200" cap="none" spc="0" normalizeH="0" baseline="0" noProof="0">
                <a:ln>
                  <a:noFill/>
                </a:ln>
                <a:solidFill>
                  <a:srgbClr val="091F2C"/>
                </a:solidFill>
                <a:effectLst/>
                <a:uLnTx/>
                <a:uFillTx/>
                <a:latin typeface="Segoe UI" panose="020B0502040204020203" pitchFamily="34" charset="0"/>
                <a:ea typeface="+mn-ea"/>
                <a:cs typeface="Segoe UI" panose="020B0502040204020203" pitchFamily="34" charset="0"/>
              </a:rPr>
              <a:t>.</a:t>
            </a:r>
            <a:endParaRPr kumimoji="0" lang="en-US" sz="800" b="0" i="0" u="none" strike="noStrike" kern="1200" cap="none" spc="0" normalizeH="0" baseline="0" noProof="0">
              <a:ln>
                <a:noFill/>
              </a:ln>
              <a:solidFill>
                <a:srgbClr val="091F2C"/>
              </a:solidFill>
              <a:effectLst/>
              <a:uLnTx/>
              <a:uFillTx/>
              <a:latin typeface="Segoe UI" panose="020B0502040204020203" pitchFamily="34" charset="0"/>
              <a:ea typeface="+mn-ea"/>
              <a:cs typeface="Segoe UI" panose="020B0502040204020203" pitchFamily="34" charset="0"/>
            </a:endParaRP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a:xfrm>
            <a:off x="4047840" y="3208260"/>
            <a:ext cx="2808000" cy="83761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a:solidFill>
                  <a:srgbClr val="091F2C"/>
                </a:solidFill>
                <a:latin typeface="Segoe UI" panose="020B0502040204020203" pitchFamily="34" charset="0"/>
                <a:ea typeface="Segoe UI" panose="020B0502040204020203" pitchFamily="34" charset="0"/>
              </a:rPr>
              <a:t>Example prompt: </a:t>
            </a:r>
            <a:r>
              <a:rPr kumimoji="0" lang="en-US" sz="900" b="0" i="0" u="none" strike="noStrike" kern="1200" cap="none" spc="0" normalizeH="0" baseline="0" noProof="0">
                <a:ln>
                  <a:noFill/>
                </a:ln>
                <a:solidFill>
                  <a:srgbClr val="091F2C"/>
                </a:solidFill>
                <a:effectLst/>
                <a:uLnTx/>
                <a:uFillTx/>
                <a:latin typeface="Segoe UI"/>
                <a:ea typeface="+mn-ea"/>
                <a:cs typeface="Segoe UI"/>
              </a:rPr>
              <a:t>What are the current blouse style trends in the greater London area, and which demographic is influencing these trends? Which retailers are carrying the most trend-right blouse items?</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a:xfrm>
            <a:off x="4047840" y="5641938"/>
            <a:ext cx="2808000" cy="789068"/>
          </a:xfrm>
        </p:spPr>
        <p:txBody>
          <a:bodyPr anchor="t">
            <a:normAutofit/>
          </a:bodyPr>
          <a:lstStyle/>
          <a:p>
            <a:r>
              <a:rPr lang="en-US" noProof="0">
                <a:solidFill>
                  <a:srgbClr val="091F2C"/>
                </a:solidFill>
                <a:latin typeface="Segoe UI" panose="020B0502040204020203" pitchFamily="34" charset="0"/>
                <a:ea typeface="Segoe UI" panose="020B0502040204020203" pitchFamily="34" charset="0"/>
              </a:rPr>
              <a:t>Example prompt: </a:t>
            </a:r>
            <a:r>
              <a:rPr lang="en-US" noProof="0">
                <a:latin typeface="Segoe UI" panose="020B0502040204020203" pitchFamily="34" charset="0"/>
              </a:rPr>
              <a:t>Determine the differential in sales projections to current sales levels and apply that differential to staffing level projections.</a:t>
            </a:r>
            <a:endParaRPr lang="en-US" noProof="0"/>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a:xfrm>
            <a:off x="7511481" y="3208260"/>
            <a:ext cx="2808000" cy="872498"/>
          </a:xfrm>
        </p:spPr>
        <p:txBody>
          <a:bodyPr anchor="t">
            <a:normAutofit/>
          </a:bodyPr>
          <a:lstStyle/>
          <a:p>
            <a:r>
              <a:rPr lang="en-US" noProof="0">
                <a:solidFill>
                  <a:srgbClr val="091F2C"/>
                </a:solidFill>
                <a:latin typeface="Segoe UI" panose="020B0502040204020203" pitchFamily="34" charset="0"/>
                <a:ea typeface="Segoe UI" panose="020B0502040204020203" pitchFamily="34" charset="0"/>
              </a:rPr>
              <a:t>Example prompt: </a:t>
            </a:r>
            <a:r>
              <a:rPr lang="en-US" sz="900" noProof="0"/>
              <a:t>Crea</a:t>
            </a:r>
            <a:r>
              <a:rPr lang="en-US" noProof="0"/>
              <a:t>te a custom view in a Power BI dashboard to visualize data on seasonal </a:t>
            </a:r>
            <a:r>
              <a:rPr lang="en-US" sz="900" noProof="0"/>
              <a:t>apparel trends.</a:t>
            </a:r>
            <a:endParaRPr lang="en-US" noProof="0"/>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7511481" y="5641938"/>
            <a:ext cx="2656390" cy="800955"/>
          </a:xfrm>
        </p:spPr>
        <p:txBody>
          <a:bodyPr anchor="t">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a:solidFill>
                  <a:srgbClr val="091F2C"/>
                </a:solidFill>
                <a:latin typeface="Segoe UI" panose="020B0502040204020203" pitchFamily="34" charset="0"/>
                <a:ea typeface="Segoe UI" panose="020B0502040204020203" pitchFamily="34" charset="0"/>
              </a:rPr>
              <a:t>Example prompt: </a:t>
            </a:r>
            <a:r>
              <a:rPr kumimoji="0" lang="en-US" sz="900" b="0" i="0" u="none" strike="noStrike" kern="1200" cap="none" spc="0" normalizeH="0" baseline="0" noProof="0">
                <a:ln>
                  <a:noFill/>
                </a:ln>
                <a:solidFill>
                  <a:srgbClr val="091F2C"/>
                </a:solidFill>
                <a:effectLst/>
                <a:uLnTx/>
                <a:uFillTx/>
                <a:latin typeface="Segoe UI" panose="020B0502040204020203" pitchFamily="34" charset="0"/>
                <a:ea typeface="+mn-ea"/>
                <a:cs typeface="Segoe UI" panose="020B0502040204020203" pitchFamily="34" charset="0"/>
              </a:rPr>
              <a:t>Considering last year’s sales history and the current season-to-date performance, what is the optimal proportion of basic collared shirts versus fashion blouses for this year’s Q4 assortment?</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a:xfrm>
            <a:off x="584200" y="4488366"/>
            <a:ext cx="2808000" cy="626701"/>
          </a:xfrm>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Negotiate contract terms including margin and MAP pricing agreements.</a:t>
            </a:r>
            <a:endParaRPr lang="en-US" noProof="0"/>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4047841" y="4488366"/>
            <a:ext cx="2808000" cy="626701"/>
          </a:xfrm>
        </p:spPr>
        <p:txBody>
          <a:bodyPr/>
          <a:lstStyle/>
          <a:p>
            <a:r>
              <a:rPr lang="en-US" sz="900" noProof="0"/>
              <a:t>Usin</a:t>
            </a:r>
            <a:r>
              <a:rPr lang="en-US" noProof="0"/>
              <a:t>g a Copilot Agent integrate the sales forecast into regional staffing level projections.</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a:xfrm>
            <a:off x="7511481" y="4488366"/>
            <a:ext cx="2808000" cy="626701"/>
          </a:xfrm>
        </p:spPr>
        <p:txBody>
          <a:bodyPr/>
          <a:lstStyle/>
          <a:p>
            <a:r>
              <a:rPr lang="en-US" noProof="0"/>
              <a:t>Curate an assortment of products, including trending styles, seasonal items, and basic staples. </a:t>
            </a:r>
            <a:r>
              <a:rPr kumimoji="0" lang="en-US" sz="900" b="0" i="0" u="none" strike="noStrike" kern="1200" cap="none" spc="0" normalizeH="0" baseline="0" noProof="0">
                <a:ln>
                  <a:noFill/>
                </a:ln>
                <a:solidFill>
                  <a:srgbClr val="000000"/>
                </a:solidFill>
                <a:effectLst/>
                <a:uLnTx/>
                <a:uFillTx/>
                <a:latin typeface="Segoe UI"/>
                <a:ea typeface="+mn-ea"/>
                <a:cs typeface="Segoe UI"/>
              </a:rPr>
              <a:t>Use a Copilot Agent to access data in the Sales database.</a:t>
            </a:r>
            <a:endParaRPr lang="en-US" noProof="0"/>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118" name="Text Placeholder 117">
            <a:extLst>
              <a:ext uri="{FF2B5EF4-FFF2-40B4-BE49-F238E27FC236}">
                <a16:creationId xmlns:a16="http://schemas.microsoft.com/office/drawing/2014/main" id="{00973123-2FE8-DFC3-D5C6-EBBD307ACE64}"/>
              </a:ext>
            </a:extLst>
          </p:cNvPr>
          <p:cNvSpPr>
            <a:spLocks noGrp="1"/>
          </p:cNvSpPr>
          <p:nvPr>
            <p:ph type="body" sz="quarter" idx="38"/>
          </p:nvPr>
        </p:nvSpPr>
        <p:spPr>
          <a:solidFill>
            <a:srgbClr val="0070C0"/>
          </a:solidFill>
        </p:spPr>
        <p:txBody>
          <a:bodyPr/>
          <a:lstStyle/>
          <a:p>
            <a:endParaRPr lang="en-US" noProof="0"/>
          </a:p>
        </p:txBody>
      </p:sp>
      <p:sp>
        <p:nvSpPr>
          <p:cNvPr id="119" name="Text Placeholder 118">
            <a:extLst>
              <a:ext uri="{FF2B5EF4-FFF2-40B4-BE49-F238E27FC236}">
                <a16:creationId xmlns:a16="http://schemas.microsoft.com/office/drawing/2014/main" id="{BAEDBBB1-6720-53D2-E6FE-D867B524BEA9}"/>
              </a:ext>
            </a:extLst>
          </p:cNvPr>
          <p:cNvSpPr>
            <a:spLocks noGrp="1"/>
          </p:cNvSpPr>
          <p:nvPr>
            <p:ph type="body" sz="quarter" idx="39"/>
          </p:nvPr>
        </p:nvSpPr>
        <p:spPr>
          <a:solidFill>
            <a:srgbClr val="0070C0"/>
          </a:solidFill>
        </p:spPr>
        <p:txBody>
          <a:bodyPr/>
          <a:lstStyle/>
          <a:p>
            <a:endParaRPr lang="en-US" noProof="0"/>
          </a:p>
        </p:txBody>
      </p:sp>
      <p:sp>
        <p:nvSpPr>
          <p:cNvPr id="120" name="Text Placeholder 119">
            <a:extLst>
              <a:ext uri="{FF2B5EF4-FFF2-40B4-BE49-F238E27FC236}">
                <a16:creationId xmlns:a16="http://schemas.microsoft.com/office/drawing/2014/main" id="{D5A50512-E106-CF02-CE83-C2A9FCA828B0}"/>
              </a:ext>
            </a:extLst>
          </p:cNvPr>
          <p:cNvSpPr>
            <a:spLocks noGrp="1"/>
          </p:cNvSpPr>
          <p:nvPr>
            <p:ph type="body" sz="quarter" idx="40"/>
          </p:nvPr>
        </p:nvSpPr>
        <p:spPr>
          <a:solidFill>
            <a:srgbClr val="0078D4"/>
          </a:solidFill>
        </p:spPr>
        <p:txBody>
          <a:bodyPr/>
          <a:lstStyle/>
          <a:p>
            <a:endParaRPr lang="en-US" noProof="0"/>
          </a:p>
        </p:txBody>
      </p:sp>
      <p:pic>
        <p:nvPicPr>
          <p:cNvPr id="10" name="Picture 9">
            <a:extLst>
              <a:ext uri="{FF2B5EF4-FFF2-40B4-BE49-F238E27FC236}">
                <a16:creationId xmlns:a16="http://schemas.microsoft.com/office/drawing/2014/main" id="{51A70067-41B3-D98E-8BAE-55DB9EC4FB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10119044" y="4305474"/>
            <a:ext cx="2072956" cy="2552526"/>
          </a:xfrm>
          <a:prstGeom prst="rect">
            <a:avLst/>
          </a:prstGeom>
        </p:spPr>
      </p:pic>
      <p:sp>
        <p:nvSpPr>
          <p:cNvPr id="25" name="Rectangle: Rounded Corners 6">
            <a:extLst>
              <a:ext uri="{FF2B5EF4-FFF2-40B4-BE49-F238E27FC236}">
                <a16:creationId xmlns:a16="http://schemas.microsoft.com/office/drawing/2014/main" id="{F1DF448C-6270-7C47-001A-DF4F6CB8DF53}"/>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0" name="Rectangle: Rounded Corners 6">
            <a:extLst>
              <a:ext uri="{FF2B5EF4-FFF2-40B4-BE49-F238E27FC236}">
                <a16:creationId xmlns:a16="http://schemas.microsoft.com/office/drawing/2014/main" id="{70F5D211-0CB0-2734-BD9D-DC94A7A5E325}"/>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1" name="Group 30">
            <a:extLst>
              <a:ext uri="{FF2B5EF4-FFF2-40B4-BE49-F238E27FC236}">
                <a16:creationId xmlns:a16="http://schemas.microsoft.com/office/drawing/2014/main" id="{B6E3F7A1-0F5C-E37D-1821-9D631CBA03DB}"/>
              </a:ext>
            </a:extLst>
          </p:cNvPr>
          <p:cNvGrpSpPr/>
          <p:nvPr/>
        </p:nvGrpSpPr>
        <p:grpSpPr>
          <a:xfrm>
            <a:off x="7523373" y="1127774"/>
            <a:ext cx="1260000" cy="216000"/>
            <a:chOff x="1194743" y="1140160"/>
            <a:chExt cx="1260000" cy="216000"/>
          </a:xfrm>
        </p:grpSpPr>
        <p:sp>
          <p:nvSpPr>
            <p:cNvPr id="32" name="Rectangle: Rounded Corners 6">
              <a:extLst>
                <a:ext uri="{FF2B5EF4-FFF2-40B4-BE49-F238E27FC236}">
                  <a16:creationId xmlns:a16="http://schemas.microsoft.com/office/drawing/2014/main" id="{71A68F2B-DB18-A434-E58A-9F66119D4940}"/>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78" name="Graphic 77">
              <a:extLst>
                <a:ext uri="{FF2B5EF4-FFF2-40B4-BE49-F238E27FC236}">
                  <a16:creationId xmlns:a16="http://schemas.microsoft.com/office/drawing/2014/main" id="{A1B17895-8FAA-470F-4362-2C8305A86F8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88" name="Group 87">
            <a:extLst>
              <a:ext uri="{FF2B5EF4-FFF2-40B4-BE49-F238E27FC236}">
                <a16:creationId xmlns:a16="http://schemas.microsoft.com/office/drawing/2014/main" id="{E7D56873-9DF4-C9C1-92A5-9118F4B9B8E1}"/>
              </a:ext>
            </a:extLst>
          </p:cNvPr>
          <p:cNvGrpSpPr/>
          <p:nvPr/>
        </p:nvGrpSpPr>
        <p:grpSpPr>
          <a:xfrm>
            <a:off x="8868697" y="1127774"/>
            <a:ext cx="1450784" cy="216000"/>
            <a:chOff x="1194743" y="1140160"/>
            <a:chExt cx="1450784" cy="216000"/>
          </a:xfrm>
        </p:grpSpPr>
        <p:sp>
          <p:nvSpPr>
            <p:cNvPr id="89" name="Rectangle: Rounded Corners 6">
              <a:extLst>
                <a:ext uri="{FF2B5EF4-FFF2-40B4-BE49-F238E27FC236}">
                  <a16:creationId xmlns:a16="http://schemas.microsoft.com/office/drawing/2014/main" id="{6E4ED686-E3D7-824C-A13F-752674098B18}"/>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90" name="Graphic 89">
              <a:extLst>
                <a:ext uri="{FF2B5EF4-FFF2-40B4-BE49-F238E27FC236}">
                  <a16:creationId xmlns:a16="http://schemas.microsoft.com/office/drawing/2014/main" id="{D0E6E75A-D7CF-EA6D-F2A2-FEDE74CC821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96" name="Group 95">
            <a:extLst>
              <a:ext uri="{FF2B5EF4-FFF2-40B4-BE49-F238E27FC236}">
                <a16:creationId xmlns:a16="http://schemas.microsoft.com/office/drawing/2014/main" id="{61267750-1C6B-D6F3-7FEB-45F721EE9FE6}"/>
              </a:ext>
            </a:extLst>
          </p:cNvPr>
          <p:cNvGrpSpPr/>
          <p:nvPr/>
        </p:nvGrpSpPr>
        <p:grpSpPr>
          <a:xfrm>
            <a:off x="2848272" y="1136034"/>
            <a:ext cx="1517685" cy="219456"/>
            <a:chOff x="1198143" y="862657"/>
            <a:chExt cx="1517685" cy="207740"/>
          </a:xfrm>
        </p:grpSpPr>
        <p:sp>
          <p:nvSpPr>
            <p:cNvPr id="97" name="Rectangle: Rounded Corners 6">
              <a:extLst>
                <a:ext uri="{FF2B5EF4-FFF2-40B4-BE49-F238E27FC236}">
                  <a16:creationId xmlns:a16="http://schemas.microsoft.com/office/drawing/2014/main" id="{022347AF-3414-BA7A-20D0-8575635E928F}"/>
                </a:ext>
                <a:ext uri="{C183D7F6-B498-43B3-948B-1728B52AA6E4}">
                  <adec:decorative xmlns:adec="http://schemas.microsoft.com/office/drawing/2017/decorative" val="1"/>
                </a:ext>
              </a:extLst>
            </p:cNvPr>
            <p:cNvSpPr/>
            <p:nvPr/>
          </p:nvSpPr>
          <p:spPr bwMode="auto">
            <a:xfrm>
              <a:off x="1198143" y="862657"/>
              <a:ext cx="1517685"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98" name="Graphic 97">
              <a:extLst>
                <a:ext uri="{FF2B5EF4-FFF2-40B4-BE49-F238E27FC236}">
                  <a16:creationId xmlns:a16="http://schemas.microsoft.com/office/drawing/2014/main" id="{B7E6C835-5169-466A-F202-E98D2611C59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4929" y="898657"/>
              <a:ext cx="144000" cy="144000"/>
            </a:xfrm>
            <a:prstGeom prst="rect">
              <a:avLst/>
            </a:prstGeom>
          </p:spPr>
        </p:pic>
      </p:grpSp>
      <p:grpSp>
        <p:nvGrpSpPr>
          <p:cNvPr id="5" name="Group 4">
            <a:extLst>
              <a:ext uri="{FF2B5EF4-FFF2-40B4-BE49-F238E27FC236}">
                <a16:creationId xmlns:a16="http://schemas.microsoft.com/office/drawing/2014/main" id="{02C40497-E03F-BE37-A54F-D00020792AD6}"/>
              </a:ext>
            </a:extLst>
          </p:cNvPr>
          <p:cNvGrpSpPr/>
          <p:nvPr/>
        </p:nvGrpSpPr>
        <p:grpSpPr>
          <a:xfrm>
            <a:off x="4450613" y="2689252"/>
            <a:ext cx="1701480" cy="360000"/>
            <a:chOff x="588263" y="1217924"/>
            <a:chExt cx="1701480" cy="360000"/>
          </a:xfrm>
        </p:grpSpPr>
        <p:pic>
          <p:nvPicPr>
            <p:cNvPr id="6" name="Picture 5" descr="Zip Co logo SVG free download, id: 101874 - Brandlogos.net">
              <a:hlinkClick r:id="rId8"/>
              <a:extLst>
                <a:ext uri="{FF2B5EF4-FFF2-40B4-BE49-F238E27FC236}">
                  <a16:creationId xmlns:a16="http://schemas.microsoft.com/office/drawing/2014/main" id="{23281825-A20C-CE72-B4E0-A3AB81EC3EC8}"/>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7" name="TextBox 6">
              <a:extLst>
                <a:ext uri="{FF2B5EF4-FFF2-40B4-BE49-F238E27FC236}">
                  <a16:creationId xmlns:a16="http://schemas.microsoft.com/office/drawing/2014/main" id="{6C60385C-E6AB-DD91-B24C-490BC6E9FA1A}"/>
                </a:ext>
                <a:ext uri="{C183D7F6-B498-43B3-948B-1728B52AA6E4}">
                  <adec:decorative xmlns:adec="http://schemas.microsoft.com/office/drawing/2017/decorative" val="0"/>
                </a:ext>
              </a:extLst>
            </p:cNvPr>
            <p:cNvSpPr txBox="1"/>
            <p:nvPr/>
          </p:nvSpPr>
          <p:spPr>
            <a:xfrm>
              <a:off x="1047214" y="1313286"/>
              <a:ext cx="1242529"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8" name="Group 7">
            <a:extLst>
              <a:ext uri="{FF2B5EF4-FFF2-40B4-BE49-F238E27FC236}">
                <a16:creationId xmlns:a16="http://schemas.microsoft.com/office/drawing/2014/main" id="{7B8024FC-0F63-0D3B-5788-0BCB7AC7412E}"/>
              </a:ext>
            </a:extLst>
          </p:cNvPr>
          <p:cNvGrpSpPr/>
          <p:nvPr/>
        </p:nvGrpSpPr>
        <p:grpSpPr>
          <a:xfrm>
            <a:off x="7883913" y="2676963"/>
            <a:ext cx="2351135" cy="360000"/>
            <a:chOff x="588263" y="4576748"/>
            <a:chExt cx="2351135" cy="360000"/>
          </a:xfrm>
        </p:grpSpPr>
        <p:pic>
          <p:nvPicPr>
            <p:cNvPr id="9" name="Picture 8">
              <a:extLst>
                <a:ext uri="{FF2B5EF4-FFF2-40B4-BE49-F238E27FC236}">
                  <a16:creationId xmlns:a16="http://schemas.microsoft.com/office/drawing/2014/main" id="{D304B86A-8557-9BD7-9346-B257095F029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4576748"/>
              <a:ext cx="360000" cy="360000"/>
            </a:xfrm>
            <a:prstGeom prst="ellipse">
              <a:avLst/>
            </a:prstGeom>
            <a:solidFill>
              <a:schemeClr val="bg1"/>
            </a:solidFill>
          </p:spPr>
        </p:pic>
        <p:sp>
          <p:nvSpPr>
            <p:cNvPr id="11" name="TextBox 10">
              <a:extLst>
                <a:ext uri="{FF2B5EF4-FFF2-40B4-BE49-F238E27FC236}">
                  <a16:creationId xmlns:a16="http://schemas.microsoft.com/office/drawing/2014/main" id="{C96BD8BE-A418-0B2C-6733-7A341F6DDFAF}"/>
                </a:ext>
                <a:ext uri="{C183D7F6-B498-43B3-948B-1728B52AA6E4}">
                  <adec:decorative xmlns:adec="http://schemas.microsoft.com/office/drawing/2017/decorative" val="0"/>
                </a:ext>
              </a:extLst>
            </p:cNvPr>
            <p:cNvSpPr txBox="1"/>
            <p:nvPr/>
          </p:nvSpPr>
          <p:spPr>
            <a:xfrm>
              <a:off x="1047214" y="467211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 BI</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 name="Group 12">
            <a:extLst>
              <a:ext uri="{FF2B5EF4-FFF2-40B4-BE49-F238E27FC236}">
                <a16:creationId xmlns:a16="http://schemas.microsoft.com/office/drawing/2014/main" id="{9537FA13-22B5-65FA-E981-67D9E5D3CA97}"/>
              </a:ext>
            </a:extLst>
          </p:cNvPr>
          <p:cNvGrpSpPr/>
          <p:nvPr/>
        </p:nvGrpSpPr>
        <p:grpSpPr>
          <a:xfrm>
            <a:off x="1624328" y="1132756"/>
            <a:ext cx="1131930" cy="216000"/>
            <a:chOff x="1198144" y="862657"/>
            <a:chExt cx="1131930" cy="216000"/>
          </a:xfrm>
        </p:grpSpPr>
        <p:sp>
          <p:nvSpPr>
            <p:cNvPr id="14" name="Rectangle: Rounded Corners 6">
              <a:extLst>
                <a:ext uri="{FF2B5EF4-FFF2-40B4-BE49-F238E27FC236}">
                  <a16:creationId xmlns:a16="http://schemas.microsoft.com/office/drawing/2014/main" id="{4B1AE5E8-11E1-0C5E-6807-B2043DEDAEE4}"/>
                </a:ext>
                <a:ext uri="{C183D7F6-B498-43B3-948B-1728B52AA6E4}">
                  <adec:decorative xmlns:adec="http://schemas.microsoft.com/office/drawing/2017/decorative" val="1"/>
                </a:ext>
              </a:extLst>
            </p:cNvPr>
            <p:cNvSpPr/>
            <p:nvPr/>
          </p:nvSpPr>
          <p:spPr bwMode="auto">
            <a:xfrm>
              <a:off x="1198144" y="862657"/>
              <a:ext cx="113193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Store revenue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15" name="Graphic 14">
              <a:extLst>
                <a:ext uri="{FF2B5EF4-FFF2-40B4-BE49-F238E27FC236}">
                  <a16:creationId xmlns:a16="http://schemas.microsoft.com/office/drawing/2014/main" id="{394E4DB8-8E7B-7D6B-E6EE-58E15A620A3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4929" y="898657"/>
              <a:ext cx="144000" cy="144000"/>
            </a:xfrm>
            <a:prstGeom prst="rect">
              <a:avLst/>
            </a:prstGeom>
          </p:spPr>
        </p:pic>
      </p:grpSp>
      <p:grpSp>
        <p:nvGrpSpPr>
          <p:cNvPr id="12" name="Group 11">
            <a:extLst>
              <a:ext uri="{FF2B5EF4-FFF2-40B4-BE49-F238E27FC236}">
                <a16:creationId xmlns:a16="http://schemas.microsoft.com/office/drawing/2014/main" id="{845EC37E-B12B-2DCF-CB39-64BE1E4AA15B}"/>
              </a:ext>
            </a:extLst>
          </p:cNvPr>
          <p:cNvGrpSpPr/>
          <p:nvPr/>
        </p:nvGrpSpPr>
        <p:grpSpPr>
          <a:xfrm>
            <a:off x="921732" y="2696101"/>
            <a:ext cx="2250050" cy="584775"/>
            <a:chOff x="767112" y="2790774"/>
            <a:chExt cx="2250050" cy="584775"/>
          </a:xfrm>
        </p:grpSpPr>
        <p:sp>
          <p:nvSpPr>
            <p:cNvPr id="16" name="TextBox 15">
              <a:extLst>
                <a:ext uri="{FF2B5EF4-FFF2-40B4-BE49-F238E27FC236}">
                  <a16:creationId xmlns:a16="http://schemas.microsoft.com/office/drawing/2014/main" id="{B4D4B17E-D7CB-1FB0-C48E-DFA1DBE62492}"/>
                </a:ext>
                <a:ext uri="{C183D7F6-B498-43B3-948B-1728B52AA6E4}">
                  <adec:decorative xmlns:adec="http://schemas.microsoft.com/office/drawing/2017/decorative" val="0"/>
                </a:ext>
              </a:extLst>
            </p:cNvPr>
            <p:cNvSpPr txBox="1"/>
            <p:nvPr/>
          </p:nvSpPr>
          <p:spPr>
            <a:xfrm>
              <a:off x="1124978" y="2790774"/>
              <a:ext cx="189218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Corporate performance management system</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7" name="Picture 2" descr="Copilot Studio Generative AI pricing - Power Platform Community">
              <a:extLst>
                <a:ext uri="{FF2B5EF4-FFF2-40B4-BE49-F238E27FC236}">
                  <a16:creationId xmlns:a16="http://schemas.microsoft.com/office/drawing/2014/main" id="{04DFBAF5-509A-E5DA-4ADE-A0B5C593BF42}"/>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FD17C846-D1CD-CA3D-F1A9-3B9158FB981D}"/>
              </a:ext>
            </a:extLst>
          </p:cNvPr>
          <p:cNvGrpSpPr/>
          <p:nvPr/>
        </p:nvGrpSpPr>
        <p:grpSpPr>
          <a:xfrm>
            <a:off x="921732" y="5102730"/>
            <a:ext cx="2250050" cy="480390"/>
            <a:chOff x="767112" y="2825909"/>
            <a:chExt cx="2250050" cy="480390"/>
          </a:xfrm>
        </p:grpSpPr>
        <p:sp>
          <p:nvSpPr>
            <p:cNvPr id="27" name="TextBox 26">
              <a:extLst>
                <a:ext uri="{FF2B5EF4-FFF2-40B4-BE49-F238E27FC236}">
                  <a16:creationId xmlns:a16="http://schemas.microsoft.com/office/drawing/2014/main" id="{4797A546-5899-F455-8E13-B8C54FF2C3EB}"/>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Supply Chain system </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8" name="Picture 2" descr="Copilot Studio Generative AI pricing - Power Platform Community">
              <a:extLst>
                <a:ext uri="{FF2B5EF4-FFF2-40B4-BE49-F238E27FC236}">
                  <a16:creationId xmlns:a16="http://schemas.microsoft.com/office/drawing/2014/main" id="{9005A21B-FCF3-31E0-3F36-AEAE8D177C1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E3629724-D0B1-DC81-FF53-1EF9E7670C7E}"/>
              </a:ext>
            </a:extLst>
          </p:cNvPr>
          <p:cNvGrpSpPr/>
          <p:nvPr/>
        </p:nvGrpSpPr>
        <p:grpSpPr>
          <a:xfrm>
            <a:off x="4308811" y="5115823"/>
            <a:ext cx="2250050" cy="584775"/>
            <a:chOff x="767112" y="2790774"/>
            <a:chExt cx="2250050" cy="584775"/>
          </a:xfrm>
        </p:grpSpPr>
        <p:sp>
          <p:nvSpPr>
            <p:cNvPr id="33" name="TextBox 32">
              <a:extLst>
                <a:ext uri="{FF2B5EF4-FFF2-40B4-BE49-F238E27FC236}">
                  <a16:creationId xmlns:a16="http://schemas.microsoft.com/office/drawing/2014/main" id="{B0ABAD20-5B45-88ED-AE84-5C53311372F0}"/>
                </a:ext>
                <a:ext uri="{C183D7F6-B498-43B3-948B-1728B52AA6E4}">
                  <adec:decorative xmlns:adec="http://schemas.microsoft.com/office/drawing/2017/decorative" val="0"/>
                </a:ext>
              </a:extLst>
            </p:cNvPr>
            <p:cNvSpPr txBox="1"/>
            <p:nvPr/>
          </p:nvSpPr>
          <p:spPr>
            <a:xfrm>
              <a:off x="1124978" y="2790774"/>
              <a:ext cx="189218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Corporate performance management system</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4" name="Picture 2" descr="Copilot Studio Generative AI pricing - Power Platform Community">
              <a:extLst>
                <a:ext uri="{FF2B5EF4-FFF2-40B4-BE49-F238E27FC236}">
                  <a16:creationId xmlns:a16="http://schemas.microsoft.com/office/drawing/2014/main" id="{09774743-DD27-0DF7-C584-5D2DB64C0F77}"/>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C03FDA15-3BE5-EB10-1A66-41EEA851754B}"/>
              </a:ext>
            </a:extLst>
          </p:cNvPr>
          <p:cNvGrpSpPr/>
          <p:nvPr/>
        </p:nvGrpSpPr>
        <p:grpSpPr>
          <a:xfrm>
            <a:off x="7862456" y="5194891"/>
            <a:ext cx="2250050" cy="584775"/>
            <a:chOff x="767112" y="2790774"/>
            <a:chExt cx="2250050" cy="584775"/>
          </a:xfrm>
        </p:grpSpPr>
        <p:sp>
          <p:nvSpPr>
            <p:cNvPr id="36" name="TextBox 35">
              <a:extLst>
                <a:ext uri="{FF2B5EF4-FFF2-40B4-BE49-F238E27FC236}">
                  <a16:creationId xmlns:a16="http://schemas.microsoft.com/office/drawing/2014/main" id="{FA9421F6-F6BE-D103-0033-6B94D6637ABC}"/>
                </a:ext>
                <a:ext uri="{C183D7F6-B498-43B3-948B-1728B52AA6E4}">
                  <adec:decorative xmlns:adec="http://schemas.microsoft.com/office/drawing/2017/decorative" val="0"/>
                </a:ext>
              </a:extLst>
            </p:cNvPr>
            <p:cNvSpPr txBox="1"/>
            <p:nvPr/>
          </p:nvSpPr>
          <p:spPr>
            <a:xfrm>
              <a:off x="1124978" y="2790774"/>
              <a:ext cx="189218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Corporate performance management system</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7" name="Picture 2" descr="Copilot Studio Generative AI pricing - Power Platform Community">
              <a:extLst>
                <a:ext uri="{FF2B5EF4-FFF2-40B4-BE49-F238E27FC236}">
                  <a16:creationId xmlns:a16="http://schemas.microsoft.com/office/drawing/2014/main" id="{4A28B18A-65A8-3B84-16C1-272F7FC1ABE2}"/>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3868730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F6DD0-8C41-4B72-3B1E-0C1136A35657}"/>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AE80EDDC-04E6-49E8-B61D-E3A2D8D40142}"/>
              </a:ext>
            </a:extLst>
          </p:cNvPr>
          <p:cNvSpPr>
            <a:spLocks noGrp="1"/>
          </p:cNvSpPr>
          <p:nvPr>
            <p:ph type="title"/>
          </p:nvPr>
        </p:nvSpPr>
        <p:spPr>
          <a:xfrm>
            <a:off x="556131" y="380248"/>
            <a:ext cx="5672138" cy="263149"/>
          </a:xfrm>
        </p:spPr>
        <p:txBody>
          <a:bodyPr/>
          <a:lstStyle/>
          <a:p>
            <a:r>
              <a:rPr lang="en-US" noProof="0">
                <a:solidFill>
                  <a:srgbClr val="0078D4"/>
                </a:solidFill>
              </a:rPr>
              <a:t>Retail</a:t>
            </a:r>
            <a:r>
              <a:rPr lang="en-US" noProof="0"/>
              <a:t> </a:t>
            </a:r>
            <a:r>
              <a:rPr lang="en-US" noProof="0">
                <a:solidFill>
                  <a:srgbClr val="0078D4"/>
                </a:solidFill>
              </a:rPr>
              <a:t>|</a:t>
            </a:r>
            <a:r>
              <a:rPr lang="en-US" noProof="0"/>
              <a:t> Implement </a:t>
            </a:r>
            <a:r>
              <a:rPr lang="en-US" noProof="0">
                <a:cs typeface="Segoe UI"/>
              </a:rPr>
              <a:t>adaptive pricing</a:t>
            </a:r>
            <a:endParaRPr lang="en-US" noProof="0"/>
          </a:p>
        </p:txBody>
      </p:sp>
      <p:sp>
        <p:nvSpPr>
          <p:cNvPr id="78" name="Text Placeholder 5">
            <a:extLst>
              <a:ext uri="{FF2B5EF4-FFF2-40B4-BE49-F238E27FC236}">
                <a16:creationId xmlns:a16="http://schemas.microsoft.com/office/drawing/2014/main" id="{271EE54A-10E4-A1A1-3F40-C93B8780E678}"/>
              </a:ext>
            </a:extLst>
          </p:cNvPr>
          <p:cNvSpPr>
            <a:spLocks noGrp="1"/>
          </p:cNvSpPr>
          <p:nvPr>
            <p:ph type="body" sz="quarter" idx="11"/>
          </p:nvPr>
        </p:nvSpPr>
        <p:spPr>
          <a:xfrm>
            <a:off x="584200" y="1593881"/>
            <a:ext cx="2808000" cy="345600"/>
          </a:xfrm>
        </p:spPr>
        <p:txBody>
          <a:bodyPr/>
          <a:lstStyle/>
          <a:p>
            <a:r>
              <a:rPr lang="en-US" noProof="0"/>
              <a:t>1. </a:t>
            </a:r>
            <a:r>
              <a:rPr lang="en-US" sz="1200" kern="1200" noProof="0"/>
              <a:t>Gather competitive pricing data</a:t>
            </a:r>
            <a:endParaRPr lang="en-US" noProof="0"/>
          </a:p>
        </p:txBody>
      </p:sp>
      <p:sp>
        <p:nvSpPr>
          <p:cNvPr id="3" name="Text Placeholder 2">
            <a:extLst>
              <a:ext uri="{FF2B5EF4-FFF2-40B4-BE49-F238E27FC236}">
                <a16:creationId xmlns:a16="http://schemas.microsoft.com/office/drawing/2014/main" id="{C210611E-585B-602E-C447-09AE0C387A07}"/>
              </a:ext>
            </a:extLst>
          </p:cNvPr>
          <p:cNvSpPr>
            <a:spLocks noGrp="1"/>
          </p:cNvSpPr>
          <p:nvPr>
            <p:ph type="body" sz="quarter" idx="12"/>
          </p:nvPr>
        </p:nvSpPr>
        <p:spPr>
          <a:xfrm>
            <a:off x="2316020" y="4052218"/>
            <a:ext cx="2808000" cy="345600"/>
          </a:xfrm>
        </p:spPr>
        <p:txBody>
          <a:bodyPr/>
          <a:lstStyle/>
          <a:p>
            <a:r>
              <a:rPr lang="en-US" noProof="0"/>
              <a:t>5. </a:t>
            </a:r>
            <a:r>
              <a:rPr lang="en-US" sz="1200" kern="1200" noProof="0"/>
              <a:t>Generate reports and recommendations</a:t>
            </a:r>
            <a:endParaRPr lang="en-US" noProof="0"/>
          </a:p>
        </p:txBody>
      </p:sp>
      <p:sp>
        <p:nvSpPr>
          <p:cNvPr id="80" name="Text Placeholder 7">
            <a:extLst>
              <a:ext uri="{FF2B5EF4-FFF2-40B4-BE49-F238E27FC236}">
                <a16:creationId xmlns:a16="http://schemas.microsoft.com/office/drawing/2014/main" id="{B02746D3-8BD1-2826-0F43-19EF668E2EE5}"/>
              </a:ext>
            </a:extLst>
          </p:cNvPr>
          <p:cNvSpPr>
            <a:spLocks noGrp="1"/>
          </p:cNvSpPr>
          <p:nvPr>
            <p:ph type="body" sz="quarter" idx="13"/>
          </p:nvPr>
        </p:nvSpPr>
        <p:spPr>
          <a:xfrm>
            <a:off x="4047840" y="1593881"/>
            <a:ext cx="2808000" cy="345600"/>
          </a:xfrm>
        </p:spPr>
        <p:txBody>
          <a:bodyPr/>
          <a:lstStyle/>
          <a:p>
            <a:r>
              <a:rPr lang="en-US" noProof="0"/>
              <a:t>2. Sales data analysis</a:t>
            </a:r>
          </a:p>
        </p:txBody>
      </p:sp>
      <p:sp>
        <p:nvSpPr>
          <p:cNvPr id="81" name="Text Placeholder 8">
            <a:extLst>
              <a:ext uri="{FF2B5EF4-FFF2-40B4-BE49-F238E27FC236}">
                <a16:creationId xmlns:a16="http://schemas.microsoft.com/office/drawing/2014/main" id="{3D8A5143-F58C-28EC-8EEC-800DA1E7039D}"/>
              </a:ext>
            </a:extLst>
          </p:cNvPr>
          <p:cNvSpPr>
            <a:spLocks noGrp="1"/>
          </p:cNvSpPr>
          <p:nvPr>
            <p:ph type="body" sz="quarter" idx="14"/>
          </p:nvPr>
        </p:nvSpPr>
        <p:spPr>
          <a:xfrm>
            <a:off x="5779660" y="4052218"/>
            <a:ext cx="2808000" cy="345600"/>
          </a:xfrm>
        </p:spPr>
        <p:txBody>
          <a:bodyPr/>
          <a:lstStyle/>
          <a:p>
            <a:r>
              <a:rPr lang="en-US" noProof="0"/>
              <a:t>4. </a:t>
            </a:r>
            <a:r>
              <a:rPr lang="en-US" sz="1200" kern="1200" noProof="0"/>
              <a:t>Compare and review product mix</a:t>
            </a:r>
            <a:endParaRPr lang="en-US" noProof="0"/>
          </a:p>
        </p:txBody>
      </p:sp>
      <p:sp>
        <p:nvSpPr>
          <p:cNvPr id="82" name="Text Placeholder 9">
            <a:extLst>
              <a:ext uri="{FF2B5EF4-FFF2-40B4-BE49-F238E27FC236}">
                <a16:creationId xmlns:a16="http://schemas.microsoft.com/office/drawing/2014/main" id="{79D6BE53-CB35-30B9-4505-48B9A6520081}"/>
              </a:ext>
            </a:extLst>
          </p:cNvPr>
          <p:cNvSpPr>
            <a:spLocks noGrp="1"/>
          </p:cNvSpPr>
          <p:nvPr>
            <p:ph type="body" sz="quarter" idx="15"/>
          </p:nvPr>
        </p:nvSpPr>
        <p:spPr>
          <a:xfrm>
            <a:off x="7511481" y="1593881"/>
            <a:ext cx="2808000" cy="345600"/>
          </a:xfrm>
        </p:spPr>
        <p:txBody>
          <a:bodyPr/>
          <a:lstStyle/>
          <a:p>
            <a:r>
              <a:rPr lang="en-US" noProof="0"/>
              <a:t>3. Cost and margin review</a:t>
            </a:r>
          </a:p>
        </p:txBody>
      </p:sp>
      <p:sp>
        <p:nvSpPr>
          <p:cNvPr id="84" name="Text Placeholder 10">
            <a:extLst>
              <a:ext uri="{FF2B5EF4-FFF2-40B4-BE49-F238E27FC236}">
                <a16:creationId xmlns:a16="http://schemas.microsoft.com/office/drawing/2014/main" id="{0AD6A345-1E17-6095-0A26-62E7C0331EFF}"/>
              </a:ext>
            </a:extLst>
          </p:cNvPr>
          <p:cNvSpPr>
            <a:spLocks noGrp="1"/>
          </p:cNvSpPr>
          <p:nvPr>
            <p:ph type="body" sz="quarter" idx="17"/>
          </p:nvPr>
        </p:nvSpPr>
        <p:spPr>
          <a:xfrm>
            <a:off x="6519107" y="521099"/>
            <a:ext cx="3599821" cy="169277"/>
          </a:xfrm>
        </p:spPr>
        <p:txBody>
          <a:bodyPr vert="horz" wrap="square" lIns="0" tIns="0" rIns="0" bIns="0" rtlCol="0" anchor="t">
            <a:spAutoFit/>
          </a:bodyPr>
          <a:lstStyle/>
          <a:p>
            <a:r>
              <a:rPr lang="en-US" noProof="0"/>
              <a:t>Microsoft 365 Copilot and Copilot Studio</a:t>
            </a:r>
            <a:endParaRPr lang="en-US" i="1" noProof="0"/>
          </a:p>
        </p:txBody>
      </p:sp>
      <p:sp>
        <p:nvSpPr>
          <p:cNvPr id="99" name="Text Placeholder 98">
            <a:extLst>
              <a:ext uri="{FF2B5EF4-FFF2-40B4-BE49-F238E27FC236}">
                <a16:creationId xmlns:a16="http://schemas.microsoft.com/office/drawing/2014/main" id="{85BC75E9-974B-BAAC-B4A8-17CF397CD62D}"/>
              </a:ext>
            </a:extLst>
          </p:cNvPr>
          <p:cNvSpPr>
            <a:spLocks noGrp="1"/>
          </p:cNvSpPr>
          <p:nvPr>
            <p:ph type="body" sz="quarter" idx="18"/>
          </p:nvPr>
        </p:nvSpPr>
        <p:spPr>
          <a:xfrm>
            <a:off x="584200" y="2032000"/>
            <a:ext cx="2808288" cy="627063"/>
          </a:xfrm>
        </p:spPr>
        <p:txBody>
          <a:bodyPr/>
          <a:lstStyle/>
          <a:p>
            <a:r>
              <a:rPr lang="en-US" sz="900" noProof="0"/>
              <a:t>Copilot helps in gather pricing information from competitor websites and marketplaces. </a:t>
            </a:r>
          </a:p>
        </p:txBody>
      </p:sp>
      <p:sp>
        <p:nvSpPr>
          <p:cNvPr id="100" name="Text Placeholder 99">
            <a:extLst>
              <a:ext uri="{FF2B5EF4-FFF2-40B4-BE49-F238E27FC236}">
                <a16:creationId xmlns:a16="http://schemas.microsoft.com/office/drawing/2014/main" id="{ECF6068D-3A5B-01AB-FD7A-4345631B4367}"/>
              </a:ext>
            </a:extLst>
          </p:cNvPr>
          <p:cNvSpPr>
            <a:spLocks noGrp="1"/>
          </p:cNvSpPr>
          <p:nvPr>
            <p:ph type="body" sz="quarter" idx="19"/>
          </p:nvPr>
        </p:nvSpPr>
        <p:spPr>
          <a:xfrm>
            <a:off x="4048125" y="2032000"/>
            <a:ext cx="2808288" cy="627063"/>
          </a:xfrm>
        </p:spPr>
        <p:txBody>
          <a:bodyPr/>
          <a:lstStyle/>
          <a:p>
            <a:r>
              <a:rPr lang="en-US" noProof="0"/>
              <a:t>Copilot helps </a:t>
            </a:r>
            <a:r>
              <a:rPr lang="en-US" noProof="0">
                <a:solidFill>
                  <a:srgbClr val="242424"/>
                </a:solidFill>
                <a:latin typeface="Segoe UI" panose="020B0502040204020203" pitchFamily="34" charset="0"/>
              </a:rPr>
              <a:t>a</a:t>
            </a:r>
            <a:r>
              <a:rPr lang="en-US" b="0" i="0" noProof="0">
                <a:solidFill>
                  <a:srgbClr val="242424"/>
                </a:solidFill>
                <a:effectLst/>
                <a:latin typeface="Segoe UI" panose="020B0502040204020203" pitchFamily="34" charset="0"/>
              </a:rPr>
              <a:t>nalyze sales data to identify trends, such as which products are selling well at current prices and which are not.</a:t>
            </a:r>
            <a:endParaRPr lang="en-US" sz="800" noProof="0"/>
          </a:p>
        </p:txBody>
      </p:sp>
      <p:sp>
        <p:nvSpPr>
          <p:cNvPr id="101" name="Text Placeholder 100">
            <a:extLst>
              <a:ext uri="{FF2B5EF4-FFF2-40B4-BE49-F238E27FC236}">
                <a16:creationId xmlns:a16="http://schemas.microsoft.com/office/drawing/2014/main" id="{FA781816-C1EA-146E-6B73-B26B15E3C501}"/>
              </a:ext>
            </a:extLst>
          </p:cNvPr>
          <p:cNvSpPr>
            <a:spLocks noGrp="1"/>
          </p:cNvSpPr>
          <p:nvPr>
            <p:ph type="body" sz="quarter" idx="20"/>
          </p:nvPr>
        </p:nvSpPr>
        <p:spPr>
          <a:xfrm>
            <a:off x="7512050" y="2032000"/>
            <a:ext cx="2806700" cy="627063"/>
          </a:xfrm>
        </p:spPr>
        <p:txBody>
          <a:bodyPr/>
          <a:lstStyle/>
          <a:p>
            <a:r>
              <a:rPr lang="en-US" noProof="0"/>
              <a:t>Copilot helps compare pricing strategy options against costs to ensure margin structure meets requirements. </a:t>
            </a:r>
          </a:p>
        </p:txBody>
      </p:sp>
      <p:sp>
        <p:nvSpPr>
          <p:cNvPr id="102" name="Text Placeholder 101">
            <a:extLst>
              <a:ext uri="{FF2B5EF4-FFF2-40B4-BE49-F238E27FC236}">
                <a16:creationId xmlns:a16="http://schemas.microsoft.com/office/drawing/2014/main" id="{B71B3C31-95D3-911E-1BD9-4A45B9C57B4F}"/>
              </a:ext>
            </a:extLst>
          </p:cNvPr>
          <p:cNvSpPr>
            <a:spLocks noGrp="1"/>
          </p:cNvSpPr>
          <p:nvPr>
            <p:ph type="body" sz="quarter" idx="21"/>
          </p:nvPr>
        </p:nvSpPr>
        <p:spPr>
          <a:xfrm>
            <a:off x="584200" y="3208260"/>
            <a:ext cx="2808000" cy="626701"/>
          </a:xfrm>
        </p:spPr>
        <p:txBody>
          <a:bodyPr/>
          <a:lstStyle/>
          <a:p>
            <a:r>
              <a:rPr lang="en-US" noProof="0"/>
              <a:t>Prompt: Compare the price of one unit of product #12345 across U.S. retail websites.</a:t>
            </a:r>
          </a:p>
        </p:txBody>
      </p:sp>
      <p:sp>
        <p:nvSpPr>
          <p:cNvPr id="103" name="Text Placeholder 102">
            <a:extLst>
              <a:ext uri="{FF2B5EF4-FFF2-40B4-BE49-F238E27FC236}">
                <a16:creationId xmlns:a16="http://schemas.microsoft.com/office/drawing/2014/main" id="{D471C6C5-C1DF-8360-9507-203F09B1430F}"/>
              </a:ext>
            </a:extLst>
          </p:cNvPr>
          <p:cNvSpPr>
            <a:spLocks noGrp="1"/>
          </p:cNvSpPr>
          <p:nvPr>
            <p:ph type="body" sz="quarter" idx="22"/>
          </p:nvPr>
        </p:nvSpPr>
        <p:spPr>
          <a:xfrm>
            <a:off x="2316020" y="5641938"/>
            <a:ext cx="2808000" cy="626701"/>
          </a:xfrm>
        </p:spPr>
        <p:txBody>
          <a:bodyPr/>
          <a:lstStyle/>
          <a:p>
            <a:r>
              <a:rPr lang="en-US" noProof="0"/>
              <a:t>Prompt: Draft a report with visuals for the proposals of revenue mix, product mix, and discounts.</a:t>
            </a:r>
          </a:p>
        </p:txBody>
      </p:sp>
      <p:sp>
        <p:nvSpPr>
          <p:cNvPr id="104" name="Text Placeholder 103">
            <a:extLst>
              <a:ext uri="{FF2B5EF4-FFF2-40B4-BE49-F238E27FC236}">
                <a16:creationId xmlns:a16="http://schemas.microsoft.com/office/drawing/2014/main" id="{9BE570A9-FBED-A5C4-6821-31E771C19A16}"/>
              </a:ext>
            </a:extLst>
          </p:cNvPr>
          <p:cNvSpPr>
            <a:spLocks noGrp="1"/>
          </p:cNvSpPr>
          <p:nvPr>
            <p:ph type="body" sz="quarter" idx="23"/>
          </p:nvPr>
        </p:nvSpPr>
        <p:spPr>
          <a:xfrm>
            <a:off x="4047840" y="3208260"/>
            <a:ext cx="2808000" cy="792427"/>
          </a:xfrm>
        </p:spPr>
        <p:txBody>
          <a:bodyPr>
            <a:normAutofit lnSpcReduction="10000"/>
          </a:bodyPr>
          <a:lstStyle/>
          <a:p>
            <a:r>
              <a:rPr lang="en-US" noProof="0"/>
              <a:t>Prompt: Create charts to </a:t>
            </a:r>
            <a:r>
              <a:rPr lang="en-US" b="0" i="0" noProof="0">
                <a:solidFill>
                  <a:srgbClr val="242424"/>
                </a:solidFill>
                <a:effectLst/>
                <a:latin typeface="Segoe UI" panose="020B0502040204020203" pitchFamily="34" charset="0"/>
              </a:rPr>
              <a:t>analyze the provided sales data to identify trends in product performance. Include insights on sales volume, revenue generated, and any correlations with price fluctuations.</a:t>
            </a:r>
            <a:endParaRPr lang="en-US" noProof="0"/>
          </a:p>
        </p:txBody>
      </p:sp>
      <p:sp>
        <p:nvSpPr>
          <p:cNvPr id="105" name="Text Placeholder 104">
            <a:extLst>
              <a:ext uri="{FF2B5EF4-FFF2-40B4-BE49-F238E27FC236}">
                <a16:creationId xmlns:a16="http://schemas.microsoft.com/office/drawing/2014/main" id="{C99541FC-928E-6630-74A0-B500E02EF732}"/>
              </a:ext>
            </a:extLst>
          </p:cNvPr>
          <p:cNvSpPr>
            <a:spLocks noGrp="1"/>
          </p:cNvSpPr>
          <p:nvPr>
            <p:ph type="body" sz="quarter" idx="24"/>
          </p:nvPr>
        </p:nvSpPr>
        <p:spPr>
          <a:xfrm>
            <a:off x="5779660" y="5641938"/>
            <a:ext cx="2808000" cy="626701"/>
          </a:xfrm>
        </p:spPr>
        <p:txBody>
          <a:bodyPr/>
          <a:lstStyle/>
          <a:p>
            <a:r>
              <a:rPr lang="en-US" noProof="0"/>
              <a:t>Prompt: </a:t>
            </a:r>
            <a:r>
              <a:rPr lang="en-US" b="1" noProof="0"/>
              <a:t> </a:t>
            </a:r>
            <a:r>
              <a:rPr lang="en-US" noProof="0"/>
              <a:t>Produce a table of products that fall in the range of price per unit of $1 to $5 including monthly sales data for the past six months.</a:t>
            </a:r>
          </a:p>
        </p:txBody>
      </p:sp>
      <p:sp>
        <p:nvSpPr>
          <p:cNvPr id="106" name="Text Placeholder 105">
            <a:extLst>
              <a:ext uri="{FF2B5EF4-FFF2-40B4-BE49-F238E27FC236}">
                <a16:creationId xmlns:a16="http://schemas.microsoft.com/office/drawing/2014/main" id="{69E4BCC8-C8EB-39CD-9C09-C360878D70F2}"/>
              </a:ext>
            </a:extLst>
          </p:cNvPr>
          <p:cNvSpPr>
            <a:spLocks noGrp="1"/>
          </p:cNvSpPr>
          <p:nvPr>
            <p:ph type="body" sz="quarter" idx="25"/>
          </p:nvPr>
        </p:nvSpPr>
        <p:spPr>
          <a:xfrm>
            <a:off x="7511481" y="3208260"/>
            <a:ext cx="2808000" cy="626701"/>
          </a:xfrm>
        </p:spPr>
        <p:txBody>
          <a:bodyPr>
            <a:normAutofit/>
          </a:bodyPr>
          <a:lstStyle/>
          <a:p>
            <a:pPr lvl="0"/>
            <a:r>
              <a:rPr lang="en-US" noProof="0"/>
              <a:t>Prompt: </a:t>
            </a:r>
            <a:r>
              <a:rPr lang="en-US" b="0" i="0" noProof="0">
                <a:solidFill>
                  <a:srgbClr val="242424"/>
                </a:solidFill>
                <a:effectLst/>
                <a:latin typeface="Segoe UI" panose="020B0502040204020203" pitchFamily="34" charset="0"/>
              </a:rPr>
              <a:t>Add a column to calculate margin based on the price, average discount, and cost colum</a:t>
            </a:r>
            <a:r>
              <a:rPr lang="en-US" noProof="0">
                <a:solidFill>
                  <a:srgbClr val="242424"/>
                </a:solidFill>
                <a:latin typeface="Segoe UI" panose="020B0502040204020203" pitchFamily="34" charset="0"/>
              </a:rPr>
              <a:t>ns. Highlight any margins that are less than 30%.</a:t>
            </a:r>
            <a:endParaRPr lang="en-US" noProof="0"/>
          </a:p>
        </p:txBody>
      </p:sp>
      <p:sp>
        <p:nvSpPr>
          <p:cNvPr id="107" name="Text Placeholder 106">
            <a:extLst>
              <a:ext uri="{FF2B5EF4-FFF2-40B4-BE49-F238E27FC236}">
                <a16:creationId xmlns:a16="http://schemas.microsoft.com/office/drawing/2014/main" id="{CEAE267F-1103-56E6-ED18-008122BFDF62}"/>
              </a:ext>
            </a:extLst>
          </p:cNvPr>
          <p:cNvSpPr>
            <a:spLocks noGrp="1"/>
          </p:cNvSpPr>
          <p:nvPr>
            <p:ph type="body" sz="quarter" idx="27"/>
          </p:nvPr>
        </p:nvSpPr>
        <p:spPr>
          <a:xfrm>
            <a:off x="2316163" y="4487863"/>
            <a:ext cx="2808287" cy="627062"/>
          </a:xfrm>
        </p:spPr>
        <p:txBody>
          <a:bodyPr/>
          <a:lstStyle/>
          <a:p>
            <a:r>
              <a:rPr lang="en-US" noProof="0"/>
              <a:t>Copilot helps draft reports insights for stakeholders and can follow up on approvals.</a:t>
            </a:r>
          </a:p>
        </p:txBody>
      </p:sp>
      <p:sp>
        <p:nvSpPr>
          <p:cNvPr id="108" name="Text Placeholder 107">
            <a:extLst>
              <a:ext uri="{FF2B5EF4-FFF2-40B4-BE49-F238E27FC236}">
                <a16:creationId xmlns:a16="http://schemas.microsoft.com/office/drawing/2014/main" id="{EC6F7076-9EF8-0B0C-D824-6A60992E7B3E}"/>
              </a:ext>
            </a:extLst>
          </p:cNvPr>
          <p:cNvSpPr>
            <a:spLocks noGrp="1"/>
          </p:cNvSpPr>
          <p:nvPr>
            <p:ph type="body" sz="quarter" idx="28"/>
          </p:nvPr>
        </p:nvSpPr>
        <p:spPr>
          <a:xfrm>
            <a:off x="5780088" y="4487863"/>
            <a:ext cx="2808287" cy="627062"/>
          </a:xfrm>
        </p:spPr>
        <p:txBody>
          <a:bodyPr/>
          <a:lstStyle/>
          <a:p>
            <a:pPr lvl="0">
              <a:defRPr/>
            </a:pPr>
            <a:r>
              <a:rPr lang="en-US" noProof="0"/>
              <a:t>Copilot can assist in curating a product mix by comparing product prices with customer spending trends and style preferences.</a:t>
            </a:r>
          </a:p>
        </p:txBody>
      </p:sp>
      <p:sp>
        <p:nvSpPr>
          <p:cNvPr id="5" name="Text Placeholder 4">
            <a:extLst>
              <a:ext uri="{FF2B5EF4-FFF2-40B4-BE49-F238E27FC236}">
                <a16:creationId xmlns:a16="http://schemas.microsoft.com/office/drawing/2014/main" id="{59772ED5-9E7B-FC3A-575F-F23C2A977FEF}"/>
              </a:ext>
            </a:extLst>
          </p:cNvPr>
          <p:cNvSpPr>
            <a:spLocks noGrp="1"/>
          </p:cNvSpPr>
          <p:nvPr>
            <p:ph type="body" sz="quarter" idx="30"/>
          </p:nvPr>
        </p:nvSpPr>
        <p:spPr>
          <a:xfrm>
            <a:off x="10430234" y="521099"/>
            <a:ext cx="1456966" cy="175614"/>
          </a:xfrm>
        </p:spPr>
        <p:txBody>
          <a:bodyPr vert="horz" wrap="square" lIns="0" tIns="0" rIns="0" bIns="0" rtlCol="0" anchor="t">
            <a:spAutoFit/>
          </a:bodyPr>
          <a:lstStyle/>
          <a:p>
            <a:r>
              <a:rPr lang="en-US" noProof="0"/>
              <a:t>Extend</a:t>
            </a:r>
          </a:p>
        </p:txBody>
      </p:sp>
      <p:sp>
        <p:nvSpPr>
          <p:cNvPr id="163" name="Text Placeholder 162">
            <a:extLst>
              <a:ext uri="{FF2B5EF4-FFF2-40B4-BE49-F238E27FC236}">
                <a16:creationId xmlns:a16="http://schemas.microsoft.com/office/drawing/2014/main" id="{DAB468F9-2AA1-224B-9B00-5B30CA1778B5}"/>
              </a:ext>
            </a:extLst>
          </p:cNvPr>
          <p:cNvSpPr>
            <a:spLocks noGrp="1"/>
          </p:cNvSpPr>
          <p:nvPr>
            <p:ph type="body" sz="quarter" idx="38"/>
          </p:nvPr>
        </p:nvSpPr>
        <p:spPr>
          <a:solidFill>
            <a:srgbClr val="0078D4"/>
          </a:solidFill>
        </p:spPr>
        <p:txBody>
          <a:bodyPr/>
          <a:lstStyle/>
          <a:p>
            <a:endParaRPr lang="en-US" noProof="0"/>
          </a:p>
        </p:txBody>
      </p:sp>
      <p:sp>
        <p:nvSpPr>
          <p:cNvPr id="164" name="Text Placeholder 163">
            <a:extLst>
              <a:ext uri="{FF2B5EF4-FFF2-40B4-BE49-F238E27FC236}">
                <a16:creationId xmlns:a16="http://schemas.microsoft.com/office/drawing/2014/main" id="{E23BCE8E-1B74-E787-0DD2-C73CF6ED7553}"/>
              </a:ext>
            </a:extLst>
          </p:cNvPr>
          <p:cNvSpPr>
            <a:spLocks noGrp="1"/>
          </p:cNvSpPr>
          <p:nvPr>
            <p:ph type="body" sz="quarter" idx="39"/>
          </p:nvPr>
        </p:nvSpPr>
        <p:spPr>
          <a:solidFill>
            <a:srgbClr val="0078D4"/>
          </a:solidFill>
        </p:spPr>
        <p:txBody>
          <a:bodyPr/>
          <a:lstStyle/>
          <a:p>
            <a:endParaRPr lang="en-US" noProof="0"/>
          </a:p>
        </p:txBody>
      </p:sp>
      <p:sp>
        <p:nvSpPr>
          <p:cNvPr id="165" name="Text Placeholder 164">
            <a:extLst>
              <a:ext uri="{FF2B5EF4-FFF2-40B4-BE49-F238E27FC236}">
                <a16:creationId xmlns:a16="http://schemas.microsoft.com/office/drawing/2014/main" id="{34609536-7229-6260-D979-88B382667B9A}"/>
              </a:ext>
            </a:extLst>
          </p:cNvPr>
          <p:cNvSpPr>
            <a:spLocks noGrp="1"/>
          </p:cNvSpPr>
          <p:nvPr>
            <p:ph type="body" sz="quarter" idx="40"/>
          </p:nvPr>
        </p:nvSpPr>
        <p:spPr>
          <a:solidFill>
            <a:srgbClr val="0078D4"/>
          </a:solidFill>
        </p:spPr>
        <p:txBody>
          <a:bodyPr/>
          <a:lstStyle/>
          <a:p>
            <a:endParaRPr lang="en-US" noProof="0"/>
          </a:p>
        </p:txBody>
      </p:sp>
      <p:sp>
        <p:nvSpPr>
          <p:cNvPr id="114" name="Rectangle: Rounded Corners 6">
            <a:extLst>
              <a:ext uri="{FF2B5EF4-FFF2-40B4-BE49-F238E27FC236}">
                <a16:creationId xmlns:a16="http://schemas.microsoft.com/office/drawing/2014/main" id="{F7345DC4-E463-2A10-E0F5-E602BFA7F4F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115" name="Group 114">
            <a:extLst>
              <a:ext uri="{FF2B5EF4-FFF2-40B4-BE49-F238E27FC236}">
                <a16:creationId xmlns:a16="http://schemas.microsoft.com/office/drawing/2014/main" id="{B0F712A0-0ECA-1662-8354-E27919C54A04}"/>
              </a:ext>
            </a:extLst>
          </p:cNvPr>
          <p:cNvGrpSpPr/>
          <p:nvPr/>
        </p:nvGrpSpPr>
        <p:grpSpPr>
          <a:xfrm>
            <a:off x="1624328" y="1132756"/>
            <a:ext cx="1131930" cy="216000"/>
            <a:chOff x="1198144" y="862657"/>
            <a:chExt cx="1131930" cy="216000"/>
          </a:xfrm>
        </p:grpSpPr>
        <p:sp>
          <p:nvSpPr>
            <p:cNvPr id="116" name="Rectangle: Rounded Corners 6">
              <a:extLst>
                <a:ext uri="{FF2B5EF4-FFF2-40B4-BE49-F238E27FC236}">
                  <a16:creationId xmlns:a16="http://schemas.microsoft.com/office/drawing/2014/main" id="{A51AA1C5-DE87-C2A0-488D-40ECE59F3EDE}"/>
                </a:ext>
                <a:ext uri="{C183D7F6-B498-43B3-948B-1728B52AA6E4}">
                  <adec:decorative xmlns:adec="http://schemas.microsoft.com/office/drawing/2017/decorative" val="1"/>
                </a:ext>
              </a:extLst>
            </p:cNvPr>
            <p:cNvSpPr/>
            <p:nvPr/>
          </p:nvSpPr>
          <p:spPr bwMode="auto">
            <a:xfrm>
              <a:off x="1198144" y="862657"/>
              <a:ext cx="113193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Store revenue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117" name="Graphic 116">
              <a:extLst>
                <a:ext uri="{FF2B5EF4-FFF2-40B4-BE49-F238E27FC236}">
                  <a16:creationId xmlns:a16="http://schemas.microsoft.com/office/drawing/2014/main" id="{892B5063-0A21-7725-E9A1-F0A7199E581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6" name="Rectangle: Rounded Corners 6">
            <a:extLst>
              <a:ext uri="{FF2B5EF4-FFF2-40B4-BE49-F238E27FC236}">
                <a16:creationId xmlns:a16="http://schemas.microsoft.com/office/drawing/2014/main" id="{2A21AF87-F83F-119E-F976-BA38D6A984A4}"/>
              </a:ext>
              <a:ext uri="{C183D7F6-B498-43B3-948B-1728B52AA6E4}">
                <adec:decorative xmlns:adec="http://schemas.microsoft.com/office/drawing/2017/decorative" val="1"/>
              </a:ext>
            </a:extLst>
          </p:cNvPr>
          <p:cNvSpPr/>
          <p:nvPr/>
        </p:nvSpPr>
        <p:spPr bwMode="auto">
          <a:xfrm>
            <a:off x="7194159"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8" name="Group 7">
            <a:extLst>
              <a:ext uri="{FF2B5EF4-FFF2-40B4-BE49-F238E27FC236}">
                <a16:creationId xmlns:a16="http://schemas.microsoft.com/office/drawing/2014/main" id="{82940A76-DB0D-04B7-669F-03E14D1441E0}"/>
              </a:ext>
            </a:extLst>
          </p:cNvPr>
          <p:cNvGrpSpPr/>
          <p:nvPr/>
        </p:nvGrpSpPr>
        <p:grpSpPr>
          <a:xfrm>
            <a:off x="8248034" y="1127774"/>
            <a:ext cx="1260000" cy="216000"/>
            <a:chOff x="1194743" y="1140160"/>
            <a:chExt cx="1260000" cy="216000"/>
          </a:xfrm>
        </p:grpSpPr>
        <p:sp>
          <p:nvSpPr>
            <p:cNvPr id="12" name="Rectangle: Rounded Corners 6">
              <a:extLst>
                <a:ext uri="{FF2B5EF4-FFF2-40B4-BE49-F238E27FC236}">
                  <a16:creationId xmlns:a16="http://schemas.microsoft.com/office/drawing/2014/main" id="{6D8EBB2E-C58A-489D-9CC7-81982679F591}"/>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3" name="Graphic 12">
              <a:extLst>
                <a:ext uri="{FF2B5EF4-FFF2-40B4-BE49-F238E27FC236}">
                  <a16:creationId xmlns:a16="http://schemas.microsoft.com/office/drawing/2014/main" id="{93B8A366-8E2D-75E7-D2C8-EE9AF73A21C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14" name="Group 13">
            <a:extLst>
              <a:ext uri="{FF2B5EF4-FFF2-40B4-BE49-F238E27FC236}">
                <a16:creationId xmlns:a16="http://schemas.microsoft.com/office/drawing/2014/main" id="{C6FC8A24-850B-A174-ECC8-6F1D726CF912}"/>
              </a:ext>
            </a:extLst>
          </p:cNvPr>
          <p:cNvGrpSpPr/>
          <p:nvPr/>
        </p:nvGrpSpPr>
        <p:grpSpPr>
          <a:xfrm>
            <a:off x="9593358" y="1127774"/>
            <a:ext cx="1450784" cy="216000"/>
            <a:chOff x="1194743" y="1140160"/>
            <a:chExt cx="1450784" cy="216000"/>
          </a:xfrm>
        </p:grpSpPr>
        <p:sp>
          <p:nvSpPr>
            <p:cNvPr id="15" name="Rectangle: Rounded Corners 6">
              <a:extLst>
                <a:ext uri="{FF2B5EF4-FFF2-40B4-BE49-F238E27FC236}">
                  <a16:creationId xmlns:a16="http://schemas.microsoft.com/office/drawing/2014/main" id="{33F67C82-4DC4-72EF-FEF5-94A9E490641E}"/>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16" name="Graphic 15">
              <a:extLst>
                <a:ext uri="{FF2B5EF4-FFF2-40B4-BE49-F238E27FC236}">
                  <a16:creationId xmlns:a16="http://schemas.microsoft.com/office/drawing/2014/main" id="{3CA630E3-C4A2-77F6-9450-A022165450E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17" name="Group 16">
            <a:extLst>
              <a:ext uri="{FF2B5EF4-FFF2-40B4-BE49-F238E27FC236}">
                <a16:creationId xmlns:a16="http://schemas.microsoft.com/office/drawing/2014/main" id="{7D93BFD6-A974-0AFE-6AF7-CB5FF8FE85E8}"/>
              </a:ext>
            </a:extLst>
          </p:cNvPr>
          <p:cNvGrpSpPr/>
          <p:nvPr/>
        </p:nvGrpSpPr>
        <p:grpSpPr>
          <a:xfrm>
            <a:off x="2822466" y="1136034"/>
            <a:ext cx="1517685" cy="219456"/>
            <a:chOff x="1198143" y="862657"/>
            <a:chExt cx="1517685" cy="207740"/>
          </a:xfrm>
        </p:grpSpPr>
        <p:sp>
          <p:nvSpPr>
            <p:cNvPr id="18" name="Rectangle: Rounded Corners 6">
              <a:extLst>
                <a:ext uri="{FF2B5EF4-FFF2-40B4-BE49-F238E27FC236}">
                  <a16:creationId xmlns:a16="http://schemas.microsoft.com/office/drawing/2014/main" id="{A48160B0-2F18-40B3-BA3D-D880B86EC5F4}"/>
                </a:ext>
                <a:ext uri="{C183D7F6-B498-43B3-948B-1728B52AA6E4}">
                  <adec:decorative xmlns:adec="http://schemas.microsoft.com/office/drawing/2017/decorative" val="1"/>
                </a:ext>
              </a:extLst>
            </p:cNvPr>
            <p:cNvSpPr/>
            <p:nvPr/>
          </p:nvSpPr>
          <p:spPr bwMode="auto">
            <a:xfrm>
              <a:off x="1198143" y="862657"/>
              <a:ext cx="1517685"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19" name="Graphic 18">
              <a:extLst>
                <a:ext uri="{FF2B5EF4-FFF2-40B4-BE49-F238E27FC236}">
                  <a16:creationId xmlns:a16="http://schemas.microsoft.com/office/drawing/2014/main" id="{B211B0A6-6B54-A9B1-1A2B-69652849D1A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pic>
        <p:nvPicPr>
          <p:cNvPr id="172" name="Picture 171">
            <a:extLst>
              <a:ext uri="{FF2B5EF4-FFF2-40B4-BE49-F238E27FC236}">
                <a16:creationId xmlns:a16="http://schemas.microsoft.com/office/drawing/2014/main" id="{DE4DA6FF-F6DC-1109-A17D-14C0B5DE13C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
          <a:stretch/>
        </p:blipFill>
        <p:spPr>
          <a:xfrm>
            <a:off x="10119044" y="4305474"/>
            <a:ext cx="2072956" cy="2552526"/>
          </a:xfrm>
          <a:prstGeom prst="rect">
            <a:avLst/>
          </a:prstGeom>
        </p:spPr>
      </p:pic>
      <p:grpSp>
        <p:nvGrpSpPr>
          <p:cNvPr id="29" name="Group 28">
            <a:extLst>
              <a:ext uri="{FF2B5EF4-FFF2-40B4-BE49-F238E27FC236}">
                <a16:creationId xmlns:a16="http://schemas.microsoft.com/office/drawing/2014/main" id="{F2E5366B-EE4E-EC3A-459F-E9DC31C53BA9}"/>
              </a:ext>
            </a:extLst>
          </p:cNvPr>
          <p:cNvGrpSpPr/>
          <p:nvPr/>
        </p:nvGrpSpPr>
        <p:grpSpPr>
          <a:xfrm>
            <a:off x="4406359" y="1136034"/>
            <a:ext cx="1154028" cy="219456"/>
            <a:chOff x="1198144" y="862657"/>
            <a:chExt cx="1154028" cy="207740"/>
          </a:xfrm>
        </p:grpSpPr>
        <p:sp>
          <p:nvSpPr>
            <p:cNvPr id="30" name="Rectangle: Rounded Corners 6">
              <a:extLst>
                <a:ext uri="{FF2B5EF4-FFF2-40B4-BE49-F238E27FC236}">
                  <a16:creationId xmlns:a16="http://schemas.microsoft.com/office/drawing/2014/main" id="{6E74FF41-4DBB-5972-6954-D8743830A6C3}"/>
                </a:ext>
                <a:ext uri="{C183D7F6-B498-43B3-948B-1728B52AA6E4}">
                  <adec:decorative xmlns:adec="http://schemas.microsoft.com/office/drawing/2017/decorative" val="1"/>
                </a:ext>
              </a:extLst>
            </p:cNvPr>
            <p:cNvSpPr/>
            <p:nvPr/>
          </p:nvSpPr>
          <p:spPr bwMode="auto">
            <a:xfrm>
              <a:off x="1198144" y="862657"/>
              <a:ext cx="1154028"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Conversion rate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31" name="Graphic 30">
              <a:extLst>
                <a:ext uri="{FF2B5EF4-FFF2-40B4-BE49-F238E27FC236}">
                  <a16:creationId xmlns:a16="http://schemas.microsoft.com/office/drawing/2014/main" id="{1543B83A-7EB8-D03B-07C3-E45B7956C16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21" name="Group 20">
            <a:extLst>
              <a:ext uri="{FF2B5EF4-FFF2-40B4-BE49-F238E27FC236}">
                <a16:creationId xmlns:a16="http://schemas.microsoft.com/office/drawing/2014/main" id="{444BD071-C979-317D-9D83-E14C65478DF8}"/>
              </a:ext>
            </a:extLst>
          </p:cNvPr>
          <p:cNvGrpSpPr/>
          <p:nvPr/>
        </p:nvGrpSpPr>
        <p:grpSpPr>
          <a:xfrm>
            <a:off x="1064287" y="2676510"/>
            <a:ext cx="1797729" cy="360000"/>
            <a:chOff x="588263" y="1217924"/>
            <a:chExt cx="1797729" cy="360000"/>
          </a:xfrm>
        </p:grpSpPr>
        <p:pic>
          <p:nvPicPr>
            <p:cNvPr id="22" name="Picture 21" descr="Zip Co logo SVG free download, id: 101874 - Brandlogos.net">
              <a:hlinkClick r:id="rId8"/>
              <a:extLst>
                <a:ext uri="{FF2B5EF4-FFF2-40B4-BE49-F238E27FC236}">
                  <a16:creationId xmlns:a16="http://schemas.microsoft.com/office/drawing/2014/main" id="{81E985DE-A873-F50D-0868-BD85C86F19B6}"/>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3" name="TextBox 22">
              <a:extLst>
                <a:ext uri="{FF2B5EF4-FFF2-40B4-BE49-F238E27FC236}">
                  <a16:creationId xmlns:a16="http://schemas.microsoft.com/office/drawing/2014/main" id="{76F6C7C6-3A3E-4D94-29A3-BCB1B6AAE5CE}"/>
                </a:ext>
                <a:ext uri="{C183D7F6-B498-43B3-948B-1728B52AA6E4}">
                  <adec:decorative xmlns:adec="http://schemas.microsoft.com/office/drawing/2017/decorative" val="0"/>
                </a:ext>
              </a:extLst>
            </p:cNvPr>
            <p:cNvSpPr txBox="1"/>
            <p:nvPr/>
          </p:nvSpPr>
          <p:spPr>
            <a:xfrm>
              <a:off x="1047213" y="1313286"/>
              <a:ext cx="133877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p>
          </p:txBody>
        </p:sp>
      </p:grpSp>
      <p:grpSp>
        <p:nvGrpSpPr>
          <p:cNvPr id="35" name="Group 34">
            <a:extLst>
              <a:ext uri="{FF2B5EF4-FFF2-40B4-BE49-F238E27FC236}">
                <a16:creationId xmlns:a16="http://schemas.microsoft.com/office/drawing/2014/main" id="{61BB66AD-C764-F5A8-67F5-77F2A68D7927}"/>
              </a:ext>
            </a:extLst>
          </p:cNvPr>
          <p:cNvGrpSpPr/>
          <p:nvPr/>
        </p:nvGrpSpPr>
        <p:grpSpPr>
          <a:xfrm>
            <a:off x="6116768" y="5124568"/>
            <a:ext cx="2290492" cy="584775"/>
            <a:chOff x="767112" y="2772241"/>
            <a:chExt cx="2290492" cy="584775"/>
          </a:xfrm>
        </p:grpSpPr>
        <p:sp>
          <p:nvSpPr>
            <p:cNvPr id="36" name="TextBox 35">
              <a:extLst>
                <a:ext uri="{FF2B5EF4-FFF2-40B4-BE49-F238E27FC236}">
                  <a16:creationId xmlns:a16="http://schemas.microsoft.com/office/drawing/2014/main" id="{55AB9DF7-135B-01A4-B088-829285BAA3A5}"/>
                </a:ext>
                <a:ext uri="{C183D7F6-B498-43B3-948B-1728B52AA6E4}">
                  <adec:decorative xmlns:adec="http://schemas.microsoft.com/office/drawing/2017/decorative" val="0"/>
                </a:ext>
              </a:extLst>
            </p:cNvPr>
            <p:cNvSpPr txBox="1"/>
            <p:nvPr/>
          </p:nvSpPr>
          <p:spPr>
            <a:xfrm>
              <a:off x="1165420" y="2772241"/>
              <a:ext cx="189218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Retail ERP system</a:t>
              </a:r>
            </a:p>
            <a:p>
              <a:pPr defTabSz="914367">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Product Information Management system</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7" name="Picture 2" descr="Copilot Studio Generative AI pricing - Power Platform Community">
              <a:extLst>
                <a:ext uri="{FF2B5EF4-FFF2-40B4-BE49-F238E27FC236}">
                  <a16:creationId xmlns:a16="http://schemas.microsoft.com/office/drawing/2014/main" id="{4D2E9F44-9120-D1E2-8407-70B5FA5485C2}"/>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a:extLst>
              <a:ext uri="{FF2B5EF4-FFF2-40B4-BE49-F238E27FC236}">
                <a16:creationId xmlns:a16="http://schemas.microsoft.com/office/drawing/2014/main" id="{0526B023-7D28-E689-45E2-52F4270A3838}"/>
              </a:ext>
            </a:extLst>
          </p:cNvPr>
          <p:cNvGrpSpPr/>
          <p:nvPr/>
        </p:nvGrpSpPr>
        <p:grpSpPr>
          <a:xfrm>
            <a:off x="2720392" y="5152317"/>
            <a:ext cx="1797729" cy="360000"/>
            <a:chOff x="588263" y="1217924"/>
            <a:chExt cx="1797729" cy="360000"/>
          </a:xfrm>
        </p:grpSpPr>
        <p:pic>
          <p:nvPicPr>
            <p:cNvPr id="39" name="Picture 38" descr="Zip Co logo SVG free download, id: 101874 - Brandlogos.net">
              <a:hlinkClick r:id="rId8"/>
              <a:extLst>
                <a:ext uri="{FF2B5EF4-FFF2-40B4-BE49-F238E27FC236}">
                  <a16:creationId xmlns:a16="http://schemas.microsoft.com/office/drawing/2014/main" id="{A88FEF7F-B30D-E45E-7DDE-61DCA9E29C6E}"/>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0" name="TextBox 39">
              <a:extLst>
                <a:ext uri="{FF2B5EF4-FFF2-40B4-BE49-F238E27FC236}">
                  <a16:creationId xmlns:a16="http://schemas.microsoft.com/office/drawing/2014/main" id="{30C780AB-E613-84CC-2C82-ADD61F364E96}"/>
                </a:ext>
                <a:ext uri="{C183D7F6-B498-43B3-948B-1728B52AA6E4}">
                  <adec:decorative xmlns:adec="http://schemas.microsoft.com/office/drawing/2017/decorative" val="0"/>
                </a:ext>
              </a:extLst>
            </p:cNvPr>
            <p:cNvSpPr txBox="1"/>
            <p:nvPr/>
          </p:nvSpPr>
          <p:spPr>
            <a:xfrm>
              <a:off x="1047213" y="1313286"/>
              <a:ext cx="133877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42" name="Group 41">
            <a:extLst>
              <a:ext uri="{FF2B5EF4-FFF2-40B4-BE49-F238E27FC236}">
                <a16:creationId xmlns:a16="http://schemas.microsoft.com/office/drawing/2014/main" id="{205CE410-C016-B925-91B6-E7592E458B82}"/>
              </a:ext>
            </a:extLst>
          </p:cNvPr>
          <p:cNvGrpSpPr/>
          <p:nvPr/>
        </p:nvGrpSpPr>
        <p:grpSpPr>
          <a:xfrm>
            <a:off x="4606777" y="2676510"/>
            <a:ext cx="1539275" cy="360000"/>
            <a:chOff x="577439" y="3137252"/>
            <a:chExt cx="1539275" cy="360000"/>
          </a:xfrm>
        </p:grpSpPr>
        <p:pic>
          <p:nvPicPr>
            <p:cNvPr id="43" name="Picture 42">
              <a:extLst>
                <a:ext uri="{FF2B5EF4-FFF2-40B4-BE49-F238E27FC236}">
                  <a16:creationId xmlns:a16="http://schemas.microsoft.com/office/drawing/2014/main" id="{FDC1A58B-1BE2-44C0-A6D4-6466EAF5ABD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44" name="TextBox 43">
              <a:extLst>
                <a:ext uri="{FF2B5EF4-FFF2-40B4-BE49-F238E27FC236}">
                  <a16:creationId xmlns:a16="http://schemas.microsoft.com/office/drawing/2014/main" id="{4BB33B0B-CCD2-0DFB-06CA-81BC5FF3F729}"/>
                </a:ext>
                <a:ext uri="{C183D7F6-B498-43B3-948B-1728B52AA6E4}">
                  <adec:decorative xmlns:adec="http://schemas.microsoft.com/office/drawing/2017/decorative" val="0"/>
                </a:ext>
              </a:extLst>
            </p:cNvPr>
            <p:cNvSpPr txBox="1"/>
            <p:nvPr/>
          </p:nvSpPr>
          <p:spPr>
            <a:xfrm>
              <a:off x="1047214" y="3232614"/>
              <a:ext cx="10695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5" name="Group 44">
            <a:extLst>
              <a:ext uri="{FF2B5EF4-FFF2-40B4-BE49-F238E27FC236}">
                <a16:creationId xmlns:a16="http://schemas.microsoft.com/office/drawing/2014/main" id="{7F192F41-B125-E98D-9C23-8C39DA1F282D}"/>
              </a:ext>
            </a:extLst>
          </p:cNvPr>
          <p:cNvGrpSpPr/>
          <p:nvPr/>
        </p:nvGrpSpPr>
        <p:grpSpPr>
          <a:xfrm>
            <a:off x="7968759" y="2658432"/>
            <a:ext cx="1539275" cy="360000"/>
            <a:chOff x="577439" y="3137252"/>
            <a:chExt cx="1539275" cy="360000"/>
          </a:xfrm>
        </p:grpSpPr>
        <p:pic>
          <p:nvPicPr>
            <p:cNvPr id="46" name="Picture 45">
              <a:extLst>
                <a:ext uri="{FF2B5EF4-FFF2-40B4-BE49-F238E27FC236}">
                  <a16:creationId xmlns:a16="http://schemas.microsoft.com/office/drawing/2014/main" id="{9F3AEDBB-8D87-1684-832F-1C2E74CE0D7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47" name="TextBox 46">
              <a:extLst>
                <a:ext uri="{FF2B5EF4-FFF2-40B4-BE49-F238E27FC236}">
                  <a16:creationId xmlns:a16="http://schemas.microsoft.com/office/drawing/2014/main" id="{0B077ABB-24BD-E1C9-065C-0C211E5C938A}"/>
                </a:ext>
                <a:ext uri="{C183D7F6-B498-43B3-948B-1728B52AA6E4}">
                  <adec:decorative xmlns:adec="http://schemas.microsoft.com/office/drawing/2017/decorative" val="0"/>
                </a:ext>
              </a:extLst>
            </p:cNvPr>
            <p:cNvSpPr txBox="1"/>
            <p:nvPr/>
          </p:nvSpPr>
          <p:spPr>
            <a:xfrm>
              <a:off x="1047214" y="3232614"/>
              <a:ext cx="10695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354927705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E17C0-469A-3CCB-7970-CCBFA2B4582C}"/>
              </a:ext>
            </a:extLst>
          </p:cNvPr>
          <p:cNvSpPr>
            <a:spLocks noGrp="1"/>
          </p:cNvSpPr>
          <p:nvPr>
            <p:ph type="title"/>
          </p:nvPr>
        </p:nvSpPr>
        <p:spPr>
          <a:xfrm>
            <a:off x="584200" y="387766"/>
            <a:ext cx="5672544" cy="263149"/>
          </a:xfrm>
        </p:spPr>
        <p:txBody>
          <a:bodyPr/>
          <a:lstStyle/>
          <a:p>
            <a:r>
              <a:rPr lang="en-US" noProof="0" dirty="0">
                <a:solidFill>
                  <a:srgbClr val="0078D4"/>
                </a:solidFill>
              </a:rPr>
              <a:t>Retail | </a:t>
            </a:r>
            <a:r>
              <a:rPr lang="en-US" noProof="0" dirty="0"/>
              <a:t>Streamline market research and strategy</a:t>
            </a:r>
          </a:p>
        </p:txBody>
      </p:sp>
      <p:sp>
        <p:nvSpPr>
          <p:cNvPr id="6" name="Text Placeholder 5">
            <a:extLst>
              <a:ext uri="{FF2B5EF4-FFF2-40B4-BE49-F238E27FC236}">
                <a16:creationId xmlns:a16="http://schemas.microsoft.com/office/drawing/2014/main" id="{6B18FEA3-F370-99E2-9605-D858A5448CE6}"/>
              </a:ext>
            </a:extLst>
          </p:cNvPr>
          <p:cNvSpPr>
            <a:spLocks noGrp="1"/>
          </p:cNvSpPr>
          <p:nvPr>
            <p:ph type="body" sz="quarter" idx="11"/>
          </p:nvPr>
        </p:nvSpPr>
        <p:spPr/>
        <p:txBody>
          <a:bodyPr/>
          <a:lstStyle/>
          <a:p>
            <a:r>
              <a:rPr lang="en-US" noProof="0"/>
              <a:t>1. Define the objective</a:t>
            </a:r>
          </a:p>
        </p:txBody>
      </p:sp>
      <p:sp>
        <p:nvSpPr>
          <p:cNvPr id="7" name="Text Placeholder 6">
            <a:extLst>
              <a:ext uri="{FF2B5EF4-FFF2-40B4-BE49-F238E27FC236}">
                <a16:creationId xmlns:a16="http://schemas.microsoft.com/office/drawing/2014/main" id="{483A269D-E81D-1ADC-CBF1-41039FA0A225}"/>
              </a:ext>
            </a:extLst>
          </p:cNvPr>
          <p:cNvSpPr>
            <a:spLocks noGrp="1"/>
          </p:cNvSpPr>
          <p:nvPr>
            <p:ph type="body" sz="quarter" idx="12"/>
          </p:nvPr>
        </p:nvSpPr>
        <p:spPr/>
        <p:txBody>
          <a:bodyPr/>
          <a:lstStyle/>
          <a:p>
            <a:r>
              <a:rPr lang="en-US" noProof="0"/>
              <a:t>6. Communicate results</a:t>
            </a:r>
          </a:p>
        </p:txBody>
      </p:sp>
      <p:sp>
        <p:nvSpPr>
          <p:cNvPr id="8" name="Text Placeholder 7">
            <a:extLst>
              <a:ext uri="{FF2B5EF4-FFF2-40B4-BE49-F238E27FC236}">
                <a16:creationId xmlns:a16="http://schemas.microsoft.com/office/drawing/2014/main" id="{0D2DE4A9-EFF5-BE3C-DB4F-9B428D05DBEA}"/>
              </a:ext>
            </a:extLst>
          </p:cNvPr>
          <p:cNvSpPr>
            <a:spLocks noGrp="1"/>
          </p:cNvSpPr>
          <p:nvPr>
            <p:ph type="body" sz="quarter" idx="13"/>
          </p:nvPr>
        </p:nvSpPr>
        <p:spPr/>
        <p:txBody>
          <a:bodyPr/>
          <a:lstStyle/>
          <a:p>
            <a:r>
              <a:rPr lang="en-US" noProof="0"/>
              <a:t>2. Determine your approach</a:t>
            </a:r>
          </a:p>
        </p:txBody>
      </p:sp>
      <p:sp>
        <p:nvSpPr>
          <p:cNvPr id="9" name="Text Placeholder 8">
            <a:extLst>
              <a:ext uri="{FF2B5EF4-FFF2-40B4-BE49-F238E27FC236}">
                <a16:creationId xmlns:a16="http://schemas.microsoft.com/office/drawing/2014/main" id="{DE858182-A1BF-5A78-D570-25ED2C0BCFB6}"/>
              </a:ext>
            </a:extLst>
          </p:cNvPr>
          <p:cNvSpPr>
            <a:spLocks noGrp="1"/>
          </p:cNvSpPr>
          <p:nvPr>
            <p:ph type="body" sz="quarter" idx="14"/>
          </p:nvPr>
        </p:nvSpPr>
        <p:spPr/>
        <p:txBody>
          <a:bodyPr/>
          <a:lstStyle/>
          <a:p>
            <a:r>
              <a:rPr lang="en-US" noProof="0"/>
              <a:t>5. Present the findings</a:t>
            </a:r>
          </a:p>
        </p:txBody>
      </p:sp>
      <p:sp>
        <p:nvSpPr>
          <p:cNvPr id="10" name="Text Placeholder 9">
            <a:extLst>
              <a:ext uri="{FF2B5EF4-FFF2-40B4-BE49-F238E27FC236}">
                <a16:creationId xmlns:a16="http://schemas.microsoft.com/office/drawing/2014/main" id="{EF87748B-6CB1-DAAA-35A8-93E66C19D29E}"/>
              </a:ext>
            </a:extLst>
          </p:cNvPr>
          <p:cNvSpPr>
            <a:spLocks noGrp="1"/>
          </p:cNvSpPr>
          <p:nvPr>
            <p:ph type="body" sz="quarter" idx="15"/>
          </p:nvPr>
        </p:nvSpPr>
        <p:spPr/>
        <p:txBody>
          <a:bodyPr/>
          <a:lstStyle/>
          <a:p>
            <a:r>
              <a:rPr lang="en-US" noProof="0"/>
              <a:t>3. Discover market trends</a:t>
            </a:r>
          </a:p>
        </p:txBody>
      </p:sp>
      <p:sp>
        <p:nvSpPr>
          <p:cNvPr id="11" name="Text Placeholder 10">
            <a:extLst>
              <a:ext uri="{FF2B5EF4-FFF2-40B4-BE49-F238E27FC236}">
                <a16:creationId xmlns:a16="http://schemas.microsoft.com/office/drawing/2014/main" id="{997A938A-B813-4344-5B7A-57E3B2B93695}"/>
              </a:ext>
            </a:extLst>
          </p:cNvPr>
          <p:cNvSpPr>
            <a:spLocks noGrp="1"/>
          </p:cNvSpPr>
          <p:nvPr>
            <p:ph type="body" sz="quarter" idx="16"/>
          </p:nvPr>
        </p:nvSpPr>
        <p:spPr/>
        <p:txBody>
          <a:bodyPr/>
          <a:lstStyle/>
          <a:p>
            <a:r>
              <a:rPr lang="en-US" noProof="0"/>
              <a:t>4. Strategy formulation</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12" name="Text Placeholder 11">
            <a:extLst>
              <a:ext uri="{FF2B5EF4-FFF2-40B4-BE49-F238E27FC236}">
                <a16:creationId xmlns:a16="http://schemas.microsoft.com/office/drawing/2014/main" id="{57F1A5E5-A481-5A24-38A5-11BA04942517}"/>
              </a:ext>
            </a:extLst>
          </p:cNvPr>
          <p:cNvSpPr>
            <a:spLocks noGrp="1"/>
          </p:cNvSpPr>
          <p:nvPr>
            <p:ph type="body" sz="quarter" idx="18"/>
          </p:nvPr>
        </p:nvSpPr>
        <p:spPr>
          <a:xfrm>
            <a:off x="584200" y="2032188"/>
            <a:ext cx="2808000" cy="626701"/>
          </a:xfrm>
        </p:spPr>
        <p:txBody>
          <a:bodyPr/>
          <a:lstStyle/>
          <a:p>
            <a:r>
              <a:rPr lang="en-US" noProof="0" dirty="0"/>
              <a:t>Prepare a brief for your upcoming research by using Microsoft 365 Copilot Chat to write a first draft based on key documents.</a:t>
            </a:r>
          </a:p>
        </p:txBody>
      </p:sp>
      <p:sp>
        <p:nvSpPr>
          <p:cNvPr id="13" name="Text Placeholder 12">
            <a:extLst>
              <a:ext uri="{FF2B5EF4-FFF2-40B4-BE49-F238E27FC236}">
                <a16:creationId xmlns:a16="http://schemas.microsoft.com/office/drawing/2014/main" id="{B79019ED-DE1E-5364-FAAC-B5E1CAB49367}"/>
              </a:ext>
            </a:extLst>
          </p:cNvPr>
          <p:cNvSpPr>
            <a:spLocks noGrp="1"/>
          </p:cNvSpPr>
          <p:nvPr>
            <p:ph type="body" sz="quarter" idx="19"/>
          </p:nvPr>
        </p:nvSpPr>
        <p:spPr>
          <a:xfrm>
            <a:off x="4047840" y="2032188"/>
            <a:ext cx="2808000" cy="882171"/>
          </a:xfrm>
        </p:spPr>
        <p:txBody>
          <a:bodyPr>
            <a:normAutofit lnSpcReduction="10000"/>
          </a:bodyPr>
          <a:lstStyle/>
          <a:p>
            <a:r>
              <a:rPr lang="en-US" noProof="0" dirty="0"/>
              <a:t>Meet the research team with your objective in hand. Determine the best research approach over a Teams meeting. Rely on Copilot in Teams for action items. Use Teams Rooms for the meeting to enable a transcript with proper attributions from a conference room.</a:t>
            </a:r>
          </a:p>
        </p:txBody>
      </p:sp>
      <p:sp>
        <p:nvSpPr>
          <p:cNvPr id="14" name="Text Placeholder 13">
            <a:extLst>
              <a:ext uri="{FF2B5EF4-FFF2-40B4-BE49-F238E27FC236}">
                <a16:creationId xmlns:a16="http://schemas.microsoft.com/office/drawing/2014/main" id="{90906ACB-B754-0544-3A22-B597C69E87C4}"/>
              </a:ext>
            </a:extLst>
          </p:cNvPr>
          <p:cNvSpPr>
            <a:spLocks noGrp="1"/>
          </p:cNvSpPr>
          <p:nvPr>
            <p:ph type="body" sz="quarter" idx="20"/>
          </p:nvPr>
        </p:nvSpPr>
        <p:spPr>
          <a:xfrm>
            <a:off x="7511481" y="2032188"/>
            <a:ext cx="2808000" cy="626701"/>
          </a:xfrm>
        </p:spPr>
        <p:txBody>
          <a:bodyPr/>
          <a:lstStyle/>
          <a:p>
            <a:r>
              <a:rPr lang="en-US" noProof="0"/>
              <a:t>Select the Show data insights prompt in Copilot </a:t>
            </a:r>
            <a:br>
              <a:rPr lang="en-US" noProof="0"/>
            </a:br>
            <a:r>
              <a:rPr lang="en-US" noProof="0"/>
              <a:t>in Excel to discover market trends from the research data and analyze competitive insights.</a:t>
            </a:r>
          </a:p>
        </p:txBody>
      </p:sp>
      <p:sp>
        <p:nvSpPr>
          <p:cNvPr id="15" name="Text Placeholder 14">
            <a:extLst>
              <a:ext uri="{FF2B5EF4-FFF2-40B4-BE49-F238E27FC236}">
                <a16:creationId xmlns:a16="http://schemas.microsoft.com/office/drawing/2014/main" id="{BD71DFEB-98A4-BD3F-80D8-F2386D6B6556}"/>
              </a:ext>
            </a:extLst>
          </p:cNvPr>
          <p:cNvSpPr>
            <a:spLocks noGrp="1"/>
          </p:cNvSpPr>
          <p:nvPr>
            <p:ph type="body" sz="quarter" idx="21"/>
          </p:nvPr>
        </p:nvSpPr>
        <p:spPr/>
        <p:txBody>
          <a:bodyPr/>
          <a:lstStyle/>
          <a:p>
            <a:r>
              <a:rPr lang="en-US" noProof="0"/>
              <a:t>Benefit: </a:t>
            </a:r>
            <a:r>
              <a:rPr lang="en-US" b="1" kern="0" noProof="0">
                <a:solidFill>
                  <a:srgbClr val="1A1A1A"/>
                </a:solidFill>
                <a:latin typeface="Segoe UI"/>
                <a:cs typeface="+mn-cs"/>
              </a:rPr>
              <a:t>Summarize</a:t>
            </a:r>
            <a:r>
              <a:rPr lang="en-US" noProof="0"/>
              <a:t> many types of documents, including PDFs and website content, making it easier to consume dense content online.</a:t>
            </a:r>
          </a:p>
        </p:txBody>
      </p:sp>
      <p:sp>
        <p:nvSpPr>
          <p:cNvPr id="16" name="Text Placeholder 15">
            <a:extLst>
              <a:ext uri="{FF2B5EF4-FFF2-40B4-BE49-F238E27FC236}">
                <a16:creationId xmlns:a16="http://schemas.microsoft.com/office/drawing/2014/main" id="{33BF56C9-14D7-033A-F3ED-AB0F70796AAF}"/>
              </a:ext>
            </a:extLst>
          </p:cNvPr>
          <p:cNvSpPr>
            <a:spLocks noGrp="1"/>
          </p:cNvSpPr>
          <p:nvPr>
            <p:ph type="body" sz="quarter" idx="22"/>
          </p:nvPr>
        </p:nvSpPr>
        <p:spPr>
          <a:xfrm>
            <a:off x="584200" y="5641938"/>
            <a:ext cx="2808000" cy="626701"/>
          </a:xfrm>
        </p:spPr>
        <p:txBody>
          <a:bodyPr/>
          <a:lstStyle/>
          <a:p>
            <a:r>
              <a:rPr lang="en-US" noProof="0"/>
              <a:t>Benefit: </a:t>
            </a:r>
            <a:r>
              <a:rPr lang="en-US" b="1" kern="0" noProof="0">
                <a:solidFill>
                  <a:srgbClr val="1A1A1A"/>
                </a:solidFill>
                <a:latin typeface="Segoe UI"/>
                <a:cs typeface="+mn-cs"/>
              </a:rPr>
              <a:t>Document and socialize </a:t>
            </a:r>
            <a:r>
              <a:rPr lang="en-US" noProof="0"/>
              <a:t>the research findings to help better inform product strategy.</a:t>
            </a:r>
          </a:p>
        </p:txBody>
      </p:sp>
      <p:sp>
        <p:nvSpPr>
          <p:cNvPr id="17" name="Text Placeholder 16">
            <a:extLst>
              <a:ext uri="{FF2B5EF4-FFF2-40B4-BE49-F238E27FC236}">
                <a16:creationId xmlns:a16="http://schemas.microsoft.com/office/drawing/2014/main" id="{5AE3EFCF-2610-D907-5130-812F6E3ED20A}"/>
              </a:ext>
            </a:extLst>
          </p:cNvPr>
          <p:cNvSpPr>
            <a:spLocks noGrp="1"/>
          </p:cNvSpPr>
          <p:nvPr>
            <p:ph type="body" sz="quarter" idx="23"/>
          </p:nvPr>
        </p:nvSpPr>
        <p:spPr>
          <a:xfrm>
            <a:off x="4047840" y="3208260"/>
            <a:ext cx="2808000" cy="626701"/>
          </a:xfrm>
        </p:spPr>
        <p:txBody>
          <a:bodyPr/>
          <a:lstStyle/>
          <a:p>
            <a:r>
              <a:rPr lang="en-US" noProof="0"/>
              <a:t>Benefit: </a:t>
            </a:r>
            <a:r>
              <a:rPr lang="en-US" b="1" kern="0" noProof="0">
                <a:solidFill>
                  <a:srgbClr val="1A1A1A"/>
                </a:solidFill>
                <a:latin typeface="Segoe UI"/>
                <a:cs typeface="+mn-cs"/>
              </a:rPr>
              <a:t>Keep the conversation flowing </a:t>
            </a:r>
            <a:r>
              <a:rPr lang="en-US" noProof="0"/>
              <a:t>onto meaningful topics to help cover the agenda quicker and reduce meeting times.</a:t>
            </a:r>
          </a:p>
        </p:txBody>
      </p:sp>
      <p:sp>
        <p:nvSpPr>
          <p:cNvPr id="18" name="Text Placeholder 17">
            <a:extLst>
              <a:ext uri="{FF2B5EF4-FFF2-40B4-BE49-F238E27FC236}">
                <a16:creationId xmlns:a16="http://schemas.microsoft.com/office/drawing/2014/main" id="{89DAC49F-2BA4-340B-EC10-EFC50F0F9BB0}"/>
              </a:ext>
            </a:extLst>
          </p:cNvPr>
          <p:cNvSpPr>
            <a:spLocks noGrp="1"/>
          </p:cNvSpPr>
          <p:nvPr>
            <p:ph type="body" sz="quarter" idx="24"/>
          </p:nvPr>
        </p:nvSpPr>
        <p:spPr>
          <a:xfrm>
            <a:off x="4047840" y="5641938"/>
            <a:ext cx="2808000" cy="626701"/>
          </a:xfrm>
        </p:spPr>
        <p:txBody>
          <a:bodyPr/>
          <a:lstStyle/>
          <a:p>
            <a:r>
              <a:rPr lang="en-US" noProof="0"/>
              <a:t>Benefit: Let Copilot help you build a presentation </a:t>
            </a:r>
            <a:br>
              <a:rPr lang="en-US" noProof="0"/>
            </a:br>
            <a:r>
              <a:rPr lang="en-US" noProof="0"/>
              <a:t>by </a:t>
            </a:r>
            <a:r>
              <a:rPr lang="en-US" b="1" kern="0" noProof="0">
                <a:solidFill>
                  <a:srgbClr val="1A1A1A"/>
                </a:solidFill>
                <a:latin typeface="Segoe UI"/>
                <a:cs typeface="+mn-cs"/>
              </a:rPr>
              <a:t>generating slides </a:t>
            </a:r>
            <a:r>
              <a:rPr lang="en-US" noProof="0"/>
              <a:t>or images with your </a:t>
            </a:r>
            <a:br>
              <a:rPr lang="en-US" noProof="0"/>
            </a:br>
            <a:r>
              <a:rPr lang="en-US" noProof="0"/>
              <a:t>organization's branding.</a:t>
            </a:r>
          </a:p>
        </p:txBody>
      </p:sp>
      <p:sp>
        <p:nvSpPr>
          <p:cNvPr id="19" name="Text Placeholder 18">
            <a:extLst>
              <a:ext uri="{FF2B5EF4-FFF2-40B4-BE49-F238E27FC236}">
                <a16:creationId xmlns:a16="http://schemas.microsoft.com/office/drawing/2014/main" id="{6B0BDB59-6BD3-9AE1-AC9F-3023CBFCB949}"/>
              </a:ext>
            </a:extLst>
          </p:cNvPr>
          <p:cNvSpPr>
            <a:spLocks noGrp="1"/>
          </p:cNvSpPr>
          <p:nvPr>
            <p:ph type="body" sz="quarter" idx="25"/>
          </p:nvPr>
        </p:nvSpPr>
        <p:spPr>
          <a:xfrm>
            <a:off x="7511481" y="3208260"/>
            <a:ext cx="2808000" cy="626701"/>
          </a:xfrm>
        </p:spPr>
        <p:txBody>
          <a:bodyPr/>
          <a:lstStyle/>
          <a:p>
            <a:r>
              <a:rPr lang="en-US" noProof="0"/>
              <a:t>Benefit: Use Copilot to help you explore and </a:t>
            </a:r>
            <a:r>
              <a:rPr lang="en-US" b="1" kern="0" noProof="0">
                <a:solidFill>
                  <a:srgbClr val="1A1A1A"/>
                </a:solidFill>
                <a:latin typeface="Segoe UI"/>
                <a:cs typeface="+mn-cs"/>
              </a:rPr>
              <a:t>understand your data better. </a:t>
            </a:r>
          </a:p>
        </p:txBody>
      </p:sp>
      <p:sp>
        <p:nvSpPr>
          <p:cNvPr id="20" name="Text Placeholder 19">
            <a:extLst>
              <a:ext uri="{FF2B5EF4-FFF2-40B4-BE49-F238E27FC236}">
                <a16:creationId xmlns:a16="http://schemas.microsoft.com/office/drawing/2014/main" id="{0E999909-3D69-9009-82AA-7101EDA592A8}"/>
              </a:ext>
            </a:extLst>
          </p:cNvPr>
          <p:cNvSpPr>
            <a:spLocks noGrp="1"/>
          </p:cNvSpPr>
          <p:nvPr>
            <p:ph type="body" sz="quarter" idx="26"/>
          </p:nvPr>
        </p:nvSpPr>
        <p:spPr>
          <a:xfrm>
            <a:off x="7511481" y="5641938"/>
            <a:ext cx="2808000" cy="626701"/>
          </a:xfrm>
        </p:spPr>
        <p:txBody>
          <a:bodyPr/>
          <a:lstStyle/>
          <a:p>
            <a:r>
              <a:rPr lang="en-US" noProof="0"/>
              <a:t>Benefit: </a:t>
            </a:r>
            <a:r>
              <a:rPr lang="en-US" b="1" kern="0" noProof="0">
                <a:solidFill>
                  <a:srgbClr val="1A1A1A"/>
                </a:solidFill>
                <a:latin typeface="Segoe UI"/>
                <a:cs typeface="+mn-cs"/>
              </a:rPr>
              <a:t>Don't start with a blank page again. </a:t>
            </a:r>
            <a:br>
              <a:rPr lang="en-US" noProof="0"/>
            </a:br>
            <a:r>
              <a:rPr lang="en-US" noProof="0"/>
              <a:t>Draft with Copilot and get to a finished </a:t>
            </a:r>
            <a:br>
              <a:rPr lang="en-US" noProof="0"/>
            </a:br>
            <a:r>
              <a:rPr lang="en-US" noProof="0"/>
              <a:t>document in a fraction of the time.</a:t>
            </a:r>
          </a:p>
        </p:txBody>
      </p:sp>
      <p:sp>
        <p:nvSpPr>
          <p:cNvPr id="21" name="Text Placeholder 20">
            <a:extLst>
              <a:ext uri="{FF2B5EF4-FFF2-40B4-BE49-F238E27FC236}">
                <a16:creationId xmlns:a16="http://schemas.microsoft.com/office/drawing/2014/main" id="{B050344A-D84F-59B0-575C-12A842366497}"/>
              </a:ext>
            </a:extLst>
          </p:cNvPr>
          <p:cNvSpPr>
            <a:spLocks noGrp="1"/>
          </p:cNvSpPr>
          <p:nvPr>
            <p:ph type="body" sz="quarter" idx="27"/>
          </p:nvPr>
        </p:nvSpPr>
        <p:spPr>
          <a:xfrm>
            <a:off x="584200" y="4488366"/>
            <a:ext cx="2808000" cy="626701"/>
          </a:xfrm>
        </p:spPr>
        <p:txBody>
          <a:bodyPr/>
          <a:lstStyle/>
          <a:p>
            <a:r>
              <a:rPr lang="en-US" noProof="0"/>
              <a:t>Starting in a new email, prompt Copilot in Outlook to create a dynamic message that includes key links.</a:t>
            </a:r>
          </a:p>
        </p:txBody>
      </p:sp>
      <p:sp>
        <p:nvSpPr>
          <p:cNvPr id="22" name="Text Placeholder 21">
            <a:extLst>
              <a:ext uri="{FF2B5EF4-FFF2-40B4-BE49-F238E27FC236}">
                <a16:creationId xmlns:a16="http://schemas.microsoft.com/office/drawing/2014/main" id="{E68B2731-B9D4-E764-3841-C98F1FAF4A25}"/>
              </a:ext>
            </a:extLst>
          </p:cNvPr>
          <p:cNvSpPr>
            <a:spLocks noGrp="1"/>
          </p:cNvSpPr>
          <p:nvPr>
            <p:ph type="body" sz="quarter" idx="28"/>
          </p:nvPr>
        </p:nvSpPr>
        <p:spPr/>
        <p:txBody>
          <a:bodyPr/>
          <a:lstStyle/>
          <a:p>
            <a:r>
              <a:rPr lang="en-US" noProof="0"/>
              <a:t>Present the findings using Copilot in PowerPoint to build a presentation by generating slides and images with your branding.</a:t>
            </a:r>
          </a:p>
        </p:txBody>
      </p:sp>
      <p:sp>
        <p:nvSpPr>
          <p:cNvPr id="40" name="Text Placeholder 39">
            <a:extLst>
              <a:ext uri="{FF2B5EF4-FFF2-40B4-BE49-F238E27FC236}">
                <a16:creationId xmlns:a16="http://schemas.microsoft.com/office/drawing/2014/main" id="{6FAD6613-F92A-88AB-9E74-A51F90E316B4}"/>
              </a:ext>
            </a:extLst>
          </p:cNvPr>
          <p:cNvSpPr>
            <a:spLocks noGrp="1"/>
          </p:cNvSpPr>
          <p:nvPr>
            <p:ph type="body" sz="quarter" idx="29"/>
          </p:nvPr>
        </p:nvSpPr>
        <p:spPr/>
        <p:txBody>
          <a:bodyPr/>
          <a:lstStyle/>
          <a:p>
            <a:r>
              <a:rPr lang="en-US" noProof="0"/>
              <a:t>Prompt Copilot in Word to draft an internal snapshot of the findings, citing the results. </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100" noProof="0"/>
              <a:t>Buy</a:t>
            </a:r>
          </a:p>
        </p:txBody>
      </p:sp>
      <p:sp>
        <p:nvSpPr>
          <p:cNvPr id="41" name="Text Placeholder 40">
            <a:extLst>
              <a:ext uri="{FF2B5EF4-FFF2-40B4-BE49-F238E27FC236}">
                <a16:creationId xmlns:a16="http://schemas.microsoft.com/office/drawing/2014/main" id="{4F263690-F8BF-D961-4806-6CD823B5C163}"/>
              </a:ext>
            </a:extLst>
          </p:cNvPr>
          <p:cNvSpPr>
            <a:spLocks noGrp="1"/>
          </p:cNvSpPr>
          <p:nvPr>
            <p:ph type="body" sz="quarter" idx="38"/>
          </p:nvPr>
        </p:nvSpPr>
        <p:spPr>
          <a:solidFill>
            <a:srgbClr val="0078D4"/>
          </a:solidFill>
        </p:spPr>
        <p:txBody>
          <a:bodyPr/>
          <a:lstStyle/>
          <a:p>
            <a:endParaRPr lang="en-US" noProof="0"/>
          </a:p>
        </p:txBody>
      </p:sp>
      <p:sp>
        <p:nvSpPr>
          <p:cNvPr id="42" name="Text Placeholder 41">
            <a:extLst>
              <a:ext uri="{FF2B5EF4-FFF2-40B4-BE49-F238E27FC236}">
                <a16:creationId xmlns:a16="http://schemas.microsoft.com/office/drawing/2014/main" id="{7E32AE87-0035-DAAC-C6E8-F798DDF50610}"/>
              </a:ext>
            </a:extLst>
          </p:cNvPr>
          <p:cNvSpPr>
            <a:spLocks noGrp="1"/>
          </p:cNvSpPr>
          <p:nvPr>
            <p:ph type="body" sz="quarter" idx="39"/>
          </p:nvPr>
        </p:nvSpPr>
        <p:spPr>
          <a:solidFill>
            <a:srgbClr val="0078D4"/>
          </a:solidFill>
        </p:spPr>
        <p:txBody>
          <a:bodyPr/>
          <a:lstStyle/>
          <a:p>
            <a:endParaRPr lang="en-US" noProof="0"/>
          </a:p>
        </p:txBody>
      </p:sp>
      <p:sp>
        <p:nvSpPr>
          <p:cNvPr id="43" name="Text Placeholder 42">
            <a:extLst>
              <a:ext uri="{FF2B5EF4-FFF2-40B4-BE49-F238E27FC236}">
                <a16:creationId xmlns:a16="http://schemas.microsoft.com/office/drawing/2014/main" id="{6229BA6E-E7B3-CD8E-B4C4-C6CDD1B0745E}"/>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69" name="Group 168">
            <a:extLst>
              <a:ext uri="{FF2B5EF4-FFF2-40B4-BE49-F238E27FC236}">
                <a16:creationId xmlns:a16="http://schemas.microsoft.com/office/drawing/2014/main" id="{AFDA8CBE-4E93-B27A-A226-D9A1E8F98A2B}"/>
              </a:ext>
            </a:extLst>
          </p:cNvPr>
          <p:cNvGrpSpPr/>
          <p:nvPr/>
        </p:nvGrpSpPr>
        <p:grpSpPr>
          <a:xfrm>
            <a:off x="1064287" y="2902433"/>
            <a:ext cx="1396252" cy="360000"/>
            <a:chOff x="588263" y="1217924"/>
            <a:chExt cx="1396252" cy="360000"/>
          </a:xfrm>
        </p:grpSpPr>
        <p:pic>
          <p:nvPicPr>
            <p:cNvPr id="170" name="Picture 169" descr="Zip Co logo SVG free download, id: 101874 - Brandlogos.net">
              <a:hlinkClick r:id="rId2"/>
              <a:extLst>
                <a:ext uri="{FF2B5EF4-FFF2-40B4-BE49-F238E27FC236}">
                  <a16:creationId xmlns:a16="http://schemas.microsoft.com/office/drawing/2014/main" id="{743A2A87-5C6A-F1CD-0573-E8464DA7154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1" name="TextBox 170">
              <a:extLst>
                <a:ext uri="{FF2B5EF4-FFF2-40B4-BE49-F238E27FC236}">
                  <a16:creationId xmlns:a16="http://schemas.microsoft.com/office/drawing/2014/main" id="{294466AA-F229-F3FE-651B-4209805416A7}"/>
                </a:ext>
                <a:ext uri="{C183D7F6-B498-43B3-948B-1728B52AA6E4}">
                  <adec:decorative xmlns:adec="http://schemas.microsoft.com/office/drawing/2017/decorative" val="0"/>
                </a:ext>
              </a:extLst>
            </p:cNvPr>
            <p:cNvSpPr txBox="1"/>
            <p:nvPr/>
          </p:nvSpPr>
          <p:spPr>
            <a:xfrm>
              <a:off x="1047214" y="1313286"/>
              <a:ext cx="937301"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endParaRPr lang="en-US" sz="1100" noProof="0" dirty="0">
                <a:solidFill>
                  <a:prstClr val="black"/>
                </a:solidFill>
                <a:latin typeface="Segoe UI Semibold"/>
              </a:endParaRPr>
            </a:p>
          </p:txBody>
        </p:sp>
      </p:grpSp>
      <p:grpSp>
        <p:nvGrpSpPr>
          <p:cNvPr id="172" name="Group 171">
            <a:extLst>
              <a:ext uri="{FF2B5EF4-FFF2-40B4-BE49-F238E27FC236}">
                <a16:creationId xmlns:a16="http://schemas.microsoft.com/office/drawing/2014/main" id="{4B519873-7EF1-88B6-ACFE-3B419A8B0165}"/>
              </a:ext>
            </a:extLst>
          </p:cNvPr>
          <p:cNvGrpSpPr/>
          <p:nvPr/>
        </p:nvGrpSpPr>
        <p:grpSpPr>
          <a:xfrm>
            <a:off x="8145844" y="2902433"/>
            <a:ext cx="1539275" cy="360000"/>
            <a:chOff x="577439" y="3137252"/>
            <a:chExt cx="1539275" cy="360000"/>
          </a:xfrm>
        </p:grpSpPr>
        <p:pic>
          <p:nvPicPr>
            <p:cNvPr id="173" name="Picture 172">
              <a:extLst>
                <a:ext uri="{FF2B5EF4-FFF2-40B4-BE49-F238E27FC236}">
                  <a16:creationId xmlns:a16="http://schemas.microsoft.com/office/drawing/2014/main" id="{D4F98778-C06F-3BDC-F0E9-1F40F7E341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74" name="TextBox 173">
              <a:extLst>
                <a:ext uri="{FF2B5EF4-FFF2-40B4-BE49-F238E27FC236}">
                  <a16:creationId xmlns:a16="http://schemas.microsoft.com/office/drawing/2014/main" id="{A2124EB7-6E61-D5B3-C9CD-B8839809ABEE}"/>
                </a:ext>
                <a:ext uri="{C183D7F6-B498-43B3-948B-1728B52AA6E4}">
                  <adec:decorative xmlns:adec="http://schemas.microsoft.com/office/drawing/2017/decorative" val="0"/>
                </a:ext>
              </a:extLst>
            </p:cNvPr>
            <p:cNvSpPr txBox="1"/>
            <p:nvPr/>
          </p:nvSpPr>
          <p:spPr>
            <a:xfrm>
              <a:off x="1047214" y="3232614"/>
              <a:ext cx="10695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5" name="Group 174">
            <a:extLst>
              <a:ext uri="{FF2B5EF4-FFF2-40B4-BE49-F238E27FC236}">
                <a16:creationId xmlns:a16="http://schemas.microsoft.com/office/drawing/2014/main" id="{CFE435D4-AC55-A283-D4AC-A6DE3BA6A165}"/>
              </a:ext>
            </a:extLst>
          </p:cNvPr>
          <p:cNvGrpSpPr/>
          <p:nvPr/>
        </p:nvGrpSpPr>
        <p:grpSpPr>
          <a:xfrm>
            <a:off x="4669140" y="2902433"/>
            <a:ext cx="1565400" cy="360000"/>
            <a:chOff x="588263" y="3617084"/>
            <a:chExt cx="1565400" cy="360000"/>
          </a:xfrm>
        </p:grpSpPr>
        <p:pic>
          <p:nvPicPr>
            <p:cNvPr id="176" name="Picture 175">
              <a:extLst>
                <a:ext uri="{FF2B5EF4-FFF2-40B4-BE49-F238E27FC236}">
                  <a16:creationId xmlns:a16="http://schemas.microsoft.com/office/drawing/2014/main" id="{3084BD76-E559-8C5F-0D0E-E5C03E1586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7" name="TextBox 176">
              <a:extLst>
                <a:ext uri="{FF2B5EF4-FFF2-40B4-BE49-F238E27FC236}">
                  <a16:creationId xmlns:a16="http://schemas.microsoft.com/office/drawing/2014/main" id="{3FAA21C6-F074-6CAE-A439-DFFA3D1C8189}"/>
                </a:ext>
                <a:ext uri="{C183D7F6-B498-43B3-948B-1728B52AA6E4}">
                  <adec:decorative xmlns:adec="http://schemas.microsoft.com/office/drawing/2017/decorative" val="0"/>
                </a:ext>
              </a:extLst>
            </p:cNvPr>
            <p:cNvSpPr txBox="1"/>
            <p:nvPr/>
          </p:nvSpPr>
          <p:spPr>
            <a:xfrm>
              <a:off x="1047214" y="3712446"/>
              <a:ext cx="110644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8" name="Group 177">
            <a:extLst>
              <a:ext uri="{FF2B5EF4-FFF2-40B4-BE49-F238E27FC236}">
                <a16:creationId xmlns:a16="http://schemas.microsoft.com/office/drawing/2014/main" id="{19484EAF-551C-FBC8-AF41-EE8CAC6424DF}"/>
              </a:ext>
            </a:extLst>
          </p:cNvPr>
          <p:cNvGrpSpPr/>
          <p:nvPr/>
        </p:nvGrpSpPr>
        <p:grpSpPr>
          <a:xfrm>
            <a:off x="1126417" y="5198503"/>
            <a:ext cx="1723566" cy="360000"/>
            <a:chOff x="588263" y="1697756"/>
            <a:chExt cx="1723566" cy="360000"/>
          </a:xfrm>
        </p:grpSpPr>
        <p:pic>
          <p:nvPicPr>
            <p:cNvPr id="179" name="Picture 178">
              <a:extLst>
                <a:ext uri="{FF2B5EF4-FFF2-40B4-BE49-F238E27FC236}">
                  <a16:creationId xmlns:a16="http://schemas.microsoft.com/office/drawing/2014/main" id="{CCB9DB9B-E978-1A94-712B-A9571D6063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80" name="TextBox 179">
              <a:extLst>
                <a:ext uri="{FF2B5EF4-FFF2-40B4-BE49-F238E27FC236}">
                  <a16:creationId xmlns:a16="http://schemas.microsoft.com/office/drawing/2014/main" id="{63F1D8D2-B7BF-AE0B-8D61-62F34A112347}"/>
                </a:ext>
                <a:ext uri="{C183D7F6-B498-43B3-948B-1728B52AA6E4}">
                  <adec:decorative xmlns:adec="http://schemas.microsoft.com/office/drawing/2017/decorative" val="0"/>
                </a:ext>
              </a:extLst>
            </p:cNvPr>
            <p:cNvSpPr txBox="1"/>
            <p:nvPr/>
          </p:nvSpPr>
          <p:spPr>
            <a:xfrm>
              <a:off x="1047214" y="1793118"/>
              <a:ext cx="126461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1" name="Group 180">
            <a:extLst>
              <a:ext uri="{FF2B5EF4-FFF2-40B4-BE49-F238E27FC236}">
                <a16:creationId xmlns:a16="http://schemas.microsoft.com/office/drawing/2014/main" id="{8374FE52-9702-0254-1C4B-6E604DD37035}"/>
              </a:ext>
            </a:extLst>
          </p:cNvPr>
          <p:cNvGrpSpPr/>
          <p:nvPr/>
        </p:nvGrpSpPr>
        <p:grpSpPr>
          <a:xfrm>
            <a:off x="4500507" y="5198503"/>
            <a:ext cx="1902666" cy="360000"/>
            <a:chOff x="588263" y="2177588"/>
            <a:chExt cx="1902666" cy="360000"/>
          </a:xfrm>
        </p:grpSpPr>
        <p:pic>
          <p:nvPicPr>
            <p:cNvPr id="182" name="Picture 181">
              <a:extLst>
                <a:ext uri="{FF2B5EF4-FFF2-40B4-BE49-F238E27FC236}">
                  <a16:creationId xmlns:a16="http://schemas.microsoft.com/office/drawing/2014/main" id="{B542A3C6-E383-5AE0-5F8E-FC8080FE90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83" name="TextBox 182">
              <a:extLst>
                <a:ext uri="{FF2B5EF4-FFF2-40B4-BE49-F238E27FC236}">
                  <a16:creationId xmlns:a16="http://schemas.microsoft.com/office/drawing/2014/main" id="{BEAC5484-BB97-9C19-9B6F-22BD5A28145F}"/>
                </a:ext>
                <a:ext uri="{C183D7F6-B498-43B3-948B-1728B52AA6E4}">
                  <adec:decorative xmlns:adec="http://schemas.microsoft.com/office/drawing/2017/decorative" val="0"/>
                </a:ext>
              </a:extLst>
            </p:cNvPr>
            <p:cNvSpPr txBox="1"/>
            <p:nvPr/>
          </p:nvSpPr>
          <p:spPr>
            <a:xfrm>
              <a:off x="1047214" y="2272950"/>
              <a:ext cx="144371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4" name="Group 183">
            <a:extLst>
              <a:ext uri="{FF2B5EF4-FFF2-40B4-BE49-F238E27FC236}">
                <a16:creationId xmlns:a16="http://schemas.microsoft.com/office/drawing/2014/main" id="{A787B064-6F4E-E433-F4EF-4691F3EAA384}"/>
              </a:ext>
            </a:extLst>
          </p:cNvPr>
          <p:cNvGrpSpPr/>
          <p:nvPr/>
        </p:nvGrpSpPr>
        <p:grpSpPr>
          <a:xfrm>
            <a:off x="8168718" y="5198503"/>
            <a:ext cx="1493526" cy="360000"/>
            <a:chOff x="588263" y="2657420"/>
            <a:chExt cx="1493526" cy="360000"/>
          </a:xfrm>
        </p:grpSpPr>
        <p:pic>
          <p:nvPicPr>
            <p:cNvPr id="185" name="Picture 184">
              <a:extLst>
                <a:ext uri="{FF2B5EF4-FFF2-40B4-BE49-F238E27FC236}">
                  <a16:creationId xmlns:a16="http://schemas.microsoft.com/office/drawing/2014/main" id="{1B6DE9E8-13DC-31A8-5262-530EA05754B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87" name="TextBox 186">
              <a:extLst>
                <a:ext uri="{FF2B5EF4-FFF2-40B4-BE49-F238E27FC236}">
                  <a16:creationId xmlns:a16="http://schemas.microsoft.com/office/drawing/2014/main" id="{28B5C7AF-0EFF-DAC0-0C09-5D958D7F26FD}"/>
                </a:ext>
                <a:ext uri="{C183D7F6-B498-43B3-948B-1728B52AA6E4}">
                  <adec:decorative xmlns:adec="http://schemas.microsoft.com/office/drawing/2017/decorative" val="0"/>
                </a:ext>
              </a:extLst>
            </p:cNvPr>
            <p:cNvSpPr txBox="1"/>
            <p:nvPr/>
          </p:nvSpPr>
          <p:spPr>
            <a:xfrm>
              <a:off x="1047214" y="2752782"/>
              <a:ext cx="103457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4" name="Group 43">
            <a:extLst>
              <a:ext uri="{FF2B5EF4-FFF2-40B4-BE49-F238E27FC236}">
                <a16:creationId xmlns:a16="http://schemas.microsoft.com/office/drawing/2014/main" id="{D24E5BE1-465A-63B6-DA52-E0074FDF441F}"/>
              </a:ext>
            </a:extLst>
          </p:cNvPr>
          <p:cNvGrpSpPr/>
          <p:nvPr/>
        </p:nvGrpSpPr>
        <p:grpSpPr>
          <a:xfrm>
            <a:off x="7523373" y="1127774"/>
            <a:ext cx="1260000" cy="216000"/>
            <a:chOff x="1194743" y="1140160"/>
            <a:chExt cx="1260000" cy="216000"/>
          </a:xfrm>
        </p:grpSpPr>
        <p:sp>
          <p:nvSpPr>
            <p:cNvPr id="45" name="Rectangle: Rounded Corners 6">
              <a:extLst>
                <a:ext uri="{FF2B5EF4-FFF2-40B4-BE49-F238E27FC236}">
                  <a16:creationId xmlns:a16="http://schemas.microsoft.com/office/drawing/2014/main" id="{E9D7F973-3F20-48EE-B39C-866F97A0CD1E}"/>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6" name="Graphic 45">
              <a:extLst>
                <a:ext uri="{FF2B5EF4-FFF2-40B4-BE49-F238E27FC236}">
                  <a16:creationId xmlns:a16="http://schemas.microsoft.com/office/drawing/2014/main" id="{B6D99B6B-568F-B09B-E06A-FC910AC30B5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grpSp>
        <p:nvGrpSpPr>
          <p:cNvPr id="47" name="Group 46">
            <a:extLst>
              <a:ext uri="{FF2B5EF4-FFF2-40B4-BE49-F238E27FC236}">
                <a16:creationId xmlns:a16="http://schemas.microsoft.com/office/drawing/2014/main" id="{142E15C6-7AF4-E9B1-87CB-2AD0F038E999}"/>
              </a:ext>
            </a:extLst>
          </p:cNvPr>
          <p:cNvGrpSpPr/>
          <p:nvPr/>
        </p:nvGrpSpPr>
        <p:grpSpPr>
          <a:xfrm>
            <a:off x="8868697" y="1127774"/>
            <a:ext cx="1450784" cy="216000"/>
            <a:chOff x="1194743" y="1140160"/>
            <a:chExt cx="1450784" cy="216000"/>
          </a:xfrm>
        </p:grpSpPr>
        <p:sp>
          <p:nvSpPr>
            <p:cNvPr id="48" name="Rectangle: Rounded Corners 6">
              <a:extLst>
                <a:ext uri="{FF2B5EF4-FFF2-40B4-BE49-F238E27FC236}">
                  <a16:creationId xmlns:a16="http://schemas.microsoft.com/office/drawing/2014/main" id="{32EB7E82-DD36-9DA8-441D-87A944AF881A}"/>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49" name="Graphic 48">
              <a:extLst>
                <a:ext uri="{FF2B5EF4-FFF2-40B4-BE49-F238E27FC236}">
                  <a16:creationId xmlns:a16="http://schemas.microsoft.com/office/drawing/2014/main" id="{23FECB7C-719B-2840-3A44-851A00A0BED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sp>
        <p:nvSpPr>
          <p:cNvPr id="50" name="Graphic 2">
            <a:hlinkClick r:id="rId11"/>
            <a:extLst>
              <a:ext uri="{FF2B5EF4-FFF2-40B4-BE49-F238E27FC236}">
                <a16:creationId xmlns:a16="http://schemas.microsoft.com/office/drawing/2014/main" id="{14F1344D-CE9C-8FED-EEC3-97D2FF0B4D0B}"/>
              </a:ext>
            </a:extLst>
          </p:cNvPr>
          <p:cNvSpPr/>
          <p:nvPr/>
        </p:nvSpPr>
        <p:spPr>
          <a:xfrm>
            <a:off x="5720118" y="430267"/>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pic>
        <p:nvPicPr>
          <p:cNvPr id="5" name="Picture 4">
            <a:extLst>
              <a:ext uri="{FF2B5EF4-FFF2-40B4-BE49-F238E27FC236}">
                <a16:creationId xmlns:a16="http://schemas.microsoft.com/office/drawing/2014/main" id="{A15B03E1-0B68-5152-ABD4-D0CC2288F86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t="-1"/>
          <a:stretch/>
        </p:blipFill>
        <p:spPr>
          <a:xfrm>
            <a:off x="10119044" y="4305474"/>
            <a:ext cx="2072956" cy="2552526"/>
          </a:xfrm>
          <a:prstGeom prst="rect">
            <a:avLst/>
          </a:prstGeom>
        </p:spPr>
      </p:pic>
      <p:grpSp>
        <p:nvGrpSpPr>
          <p:cNvPr id="30" name="Group 29">
            <a:extLst>
              <a:ext uri="{FF2B5EF4-FFF2-40B4-BE49-F238E27FC236}">
                <a16:creationId xmlns:a16="http://schemas.microsoft.com/office/drawing/2014/main" id="{654FBB53-DF12-E452-2D74-0A516A15240F}"/>
              </a:ext>
            </a:extLst>
          </p:cNvPr>
          <p:cNvGrpSpPr/>
          <p:nvPr/>
        </p:nvGrpSpPr>
        <p:grpSpPr>
          <a:xfrm>
            <a:off x="2842523" y="1125551"/>
            <a:ext cx="1260000" cy="216000"/>
            <a:chOff x="1198144" y="862657"/>
            <a:chExt cx="1260000" cy="216000"/>
          </a:xfrm>
        </p:grpSpPr>
        <p:sp>
          <p:nvSpPr>
            <p:cNvPr id="31" name="Rectangle: Rounded Corners 6">
              <a:extLst>
                <a:ext uri="{FF2B5EF4-FFF2-40B4-BE49-F238E27FC236}">
                  <a16:creationId xmlns:a16="http://schemas.microsoft.com/office/drawing/2014/main" id="{30AEA235-A3A7-2F36-2EC2-05526A55F189}"/>
                </a:ext>
                <a:ext uri="{C183D7F6-B498-43B3-948B-1728B52AA6E4}">
                  <adec:decorative xmlns:adec="http://schemas.microsoft.com/office/drawing/2017/decorative" val="1"/>
                </a:ext>
              </a:extLst>
            </p:cNvPr>
            <p:cNvSpPr/>
            <p:nvPr/>
          </p:nvSpPr>
          <p:spPr bwMode="auto">
            <a:xfrm>
              <a:off x="1198144" y="862657"/>
              <a:ext cx="1260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Marketing spend</a:t>
              </a:r>
            </a:p>
          </p:txBody>
        </p:sp>
        <p:pic>
          <p:nvPicPr>
            <p:cNvPr id="32" name="Graphic 31">
              <a:extLst>
                <a:ext uri="{FF2B5EF4-FFF2-40B4-BE49-F238E27FC236}">
                  <a16:creationId xmlns:a16="http://schemas.microsoft.com/office/drawing/2014/main" id="{A24957FB-1548-E3C5-168B-0D14310637A7}"/>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44929" y="898657"/>
              <a:ext cx="144000" cy="144000"/>
            </a:xfrm>
            <a:prstGeom prst="rect">
              <a:avLst/>
            </a:prstGeom>
          </p:spPr>
        </p:pic>
      </p:grpSp>
      <p:grpSp>
        <p:nvGrpSpPr>
          <p:cNvPr id="3" name="Group 2">
            <a:extLst>
              <a:ext uri="{FF2B5EF4-FFF2-40B4-BE49-F238E27FC236}">
                <a16:creationId xmlns:a16="http://schemas.microsoft.com/office/drawing/2014/main" id="{16387EC3-193A-AE11-C293-28FF13146237}"/>
              </a:ext>
            </a:extLst>
          </p:cNvPr>
          <p:cNvGrpSpPr/>
          <p:nvPr/>
        </p:nvGrpSpPr>
        <p:grpSpPr>
          <a:xfrm>
            <a:off x="1624328" y="1132756"/>
            <a:ext cx="1131930" cy="216000"/>
            <a:chOff x="1198144" y="862657"/>
            <a:chExt cx="1131930" cy="216000"/>
          </a:xfrm>
        </p:grpSpPr>
        <p:sp>
          <p:nvSpPr>
            <p:cNvPr id="27" name="Rectangle: Rounded Corners 6">
              <a:extLst>
                <a:ext uri="{FF2B5EF4-FFF2-40B4-BE49-F238E27FC236}">
                  <a16:creationId xmlns:a16="http://schemas.microsoft.com/office/drawing/2014/main" id="{40034AAF-7874-C4D2-D7B5-E1C3E50FCF8F}"/>
                </a:ext>
                <a:ext uri="{C183D7F6-B498-43B3-948B-1728B52AA6E4}">
                  <adec:decorative xmlns:adec="http://schemas.microsoft.com/office/drawing/2017/decorative" val="1"/>
                </a:ext>
              </a:extLst>
            </p:cNvPr>
            <p:cNvSpPr/>
            <p:nvPr/>
          </p:nvSpPr>
          <p:spPr bwMode="auto">
            <a:xfrm>
              <a:off x="1198144" y="862657"/>
              <a:ext cx="113193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Store revenue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8" name="Graphic 27">
              <a:extLst>
                <a:ext uri="{FF2B5EF4-FFF2-40B4-BE49-F238E27FC236}">
                  <a16:creationId xmlns:a16="http://schemas.microsoft.com/office/drawing/2014/main" id="{18293B25-D7E4-1806-2F29-8052F5EA9F48}"/>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21487780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F70D288-60BE-E4D3-F50F-C3AD25D75F91}"/>
              </a:ext>
            </a:extLst>
          </p:cNvPr>
          <p:cNvSpPr/>
          <p:nvPr/>
        </p:nvSpPr>
        <p:spPr bwMode="auto">
          <a:xfrm>
            <a:off x="7613065" y="5100303"/>
            <a:ext cx="470706" cy="43754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766"/>
            <a:ext cx="5672544" cy="263149"/>
          </a:xfrm>
        </p:spPr>
        <p:txBody>
          <a:bodyPr/>
          <a:lstStyle/>
          <a:p>
            <a:r>
              <a:rPr lang="en-US" noProof="0">
                <a:solidFill>
                  <a:srgbClr val="0078D4"/>
                </a:solidFill>
              </a:rPr>
              <a:t>Retail | </a:t>
            </a:r>
            <a:r>
              <a:rPr lang="en-US" noProof="0"/>
              <a:t>Track marketing campaign performance</a:t>
            </a:r>
            <a:endParaRPr lang="en-US" i="1" noProof="0"/>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t>1. Efficient campaign planning</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sz="1100" noProof="0"/>
              <a:t>6. Personalized customer segmentation</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t>2. Content creation and review</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t>5. Collaborative campaign review</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t>3. Data-driven insights</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t>4. Social media scheduling</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lstStyle/>
          <a:p>
            <a:r>
              <a:rPr lang="en-US" noProof="0"/>
              <a:t>Microsoft 365 Copilot</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a:lstStyle/>
          <a:p>
            <a:r>
              <a:rPr lang="en-US" noProof="0"/>
              <a:t>Collaborate with your team to plan a campaign using Copilot in Teams. It assists in suggesting talking points, setting goals, and assigning tasks.</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noProof="0"/>
              <a:t>Use Copilot to draft marketing content, such as blog posts, social media updates, and email campaigns. It provides real-time suggestions and helps maintain consistent messaging.</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p:txBody>
          <a:bodyPr>
            <a:normAutofit/>
          </a:bodyPr>
          <a:lstStyle/>
          <a:p>
            <a:r>
              <a:rPr lang="en-US" noProof="0"/>
              <a:t>Analyze campaign performance data with suggestions from Copilot in Excel for new formula columns and insightful charts.</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p:txBody>
          <a:bodyPr/>
          <a:lstStyle/>
          <a:p>
            <a:r>
              <a:rPr lang="en-US" noProof="0"/>
              <a:t>Benefit: </a:t>
            </a:r>
            <a:r>
              <a:rPr lang="en-US" b="1" noProof="0"/>
              <a:t>Accelerate campaign planning</a:t>
            </a:r>
            <a:r>
              <a:rPr lang="en-US" noProof="0"/>
              <a:t>, foster creativity, and ensure alignment across the team.</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lstStyle/>
          <a:p>
            <a:r>
              <a:rPr lang="en-US" noProof="0"/>
              <a:t>Benefit: </a:t>
            </a:r>
            <a:r>
              <a:rPr lang="en-US" b="1" noProof="0"/>
              <a:t>Increase engagement</a:t>
            </a:r>
            <a:r>
              <a:rPr lang="en-US" noProof="0"/>
              <a:t>, deliver relevant content, and boost conversion rates.</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lstStyle/>
          <a:p>
            <a:r>
              <a:rPr lang="en-US" noProof="0"/>
              <a:t>Benefit: </a:t>
            </a:r>
            <a:r>
              <a:rPr lang="en-US" b="1" noProof="0"/>
              <a:t>Enhance content quality, </a:t>
            </a:r>
            <a:r>
              <a:rPr lang="en-US" noProof="0"/>
              <a:t>save time, and engage your audience effectively.</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a:xfrm>
            <a:off x="4047840" y="5678511"/>
            <a:ext cx="2808000" cy="626701"/>
          </a:xfrm>
        </p:spPr>
        <p:txBody>
          <a:bodyPr/>
          <a:lstStyle/>
          <a:p>
            <a:r>
              <a:rPr lang="en-US" noProof="0"/>
              <a:t>Benefit: </a:t>
            </a:r>
            <a:r>
              <a:rPr lang="en-US" b="1" noProof="0"/>
              <a:t>Facilitate efficient discussions</a:t>
            </a:r>
            <a:r>
              <a:rPr lang="en-US" noProof="0"/>
              <a:t>, align stakeholders, and drive campaign success.</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lstStyle/>
          <a:p>
            <a:r>
              <a:rPr lang="en-US" noProof="0"/>
              <a:t>Benefit: </a:t>
            </a:r>
            <a:r>
              <a:rPr lang="en-US" b="1" noProof="0"/>
              <a:t>Optimize campaigns </a:t>
            </a:r>
            <a:r>
              <a:rPr lang="en-US" noProof="0"/>
              <a:t>based on data-driven insights, leading to better ROI.</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7511481" y="5641938"/>
            <a:ext cx="2579568" cy="626701"/>
          </a:xfrm>
        </p:spPr>
        <p:txBody>
          <a:bodyPr/>
          <a:lstStyle/>
          <a:p>
            <a:r>
              <a:rPr lang="en-US" noProof="0"/>
              <a:t>Benefit: </a:t>
            </a:r>
            <a:r>
              <a:rPr lang="en-US" b="1" noProof="0"/>
              <a:t>Streamline social media management</a:t>
            </a:r>
            <a:r>
              <a:rPr lang="en-US" noProof="0"/>
              <a:t>, maintain consistency, and reach your audience at optimal times.</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vert="horz" wrap="square" lIns="90000" tIns="36000" rIns="90000" bIns="36000" rtlCol="0" anchor="t">
            <a:normAutofit/>
          </a:bodyPr>
          <a:lstStyle/>
          <a:p>
            <a:r>
              <a:rPr lang="en-US" noProof="0">
                <a:cs typeface="Segoe UI"/>
              </a:rPr>
              <a:t>Prompt Copilot to recommend customer segmentation options for consideration.</a:t>
            </a:r>
            <a:endParaRPr lang="en-US" noProof="0"/>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lstStyle/>
          <a:p>
            <a:r>
              <a:rPr lang="en-US" noProof="0"/>
              <a:t>During campaign reviews, Copilot in Teams assists in summarizing key points, identifying areas for improvement, and suggesting next steps.</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noProof="0"/>
              <a:t>Set up social media posting schedules using Copilot in Planner. It can create tasks, assign deadlines, and remind team members to publish content.</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noProof="0"/>
              <a:t>Buy</a:t>
            </a:r>
          </a:p>
        </p:txBody>
      </p:sp>
      <p:sp>
        <p:nvSpPr>
          <p:cNvPr id="5" name="Text Placeholder 4">
            <a:extLst>
              <a:ext uri="{FF2B5EF4-FFF2-40B4-BE49-F238E27FC236}">
                <a16:creationId xmlns:a16="http://schemas.microsoft.com/office/drawing/2014/main" id="{4158EF44-2B4D-DF5B-9B4B-22A2C441DB16}"/>
              </a:ext>
            </a:extLst>
          </p:cNvPr>
          <p:cNvSpPr>
            <a:spLocks noGrp="1"/>
          </p:cNvSpPr>
          <p:nvPr>
            <p:ph type="body" sz="quarter" idx="38"/>
          </p:nvPr>
        </p:nvSpPr>
        <p:spPr>
          <a:solidFill>
            <a:srgbClr val="0070C0"/>
          </a:solidFill>
        </p:spPr>
        <p:txBody>
          <a:bodyPr/>
          <a:lstStyle/>
          <a:p>
            <a:endParaRPr lang="en-US" noProof="0"/>
          </a:p>
        </p:txBody>
      </p:sp>
      <p:sp>
        <p:nvSpPr>
          <p:cNvPr id="6" name="Text Placeholder 5">
            <a:extLst>
              <a:ext uri="{FF2B5EF4-FFF2-40B4-BE49-F238E27FC236}">
                <a16:creationId xmlns:a16="http://schemas.microsoft.com/office/drawing/2014/main" id="{15DA772B-8A4B-42DA-B789-FD53C71EA42E}"/>
              </a:ext>
            </a:extLst>
          </p:cNvPr>
          <p:cNvSpPr>
            <a:spLocks noGrp="1"/>
          </p:cNvSpPr>
          <p:nvPr>
            <p:ph type="body" sz="quarter" idx="39"/>
          </p:nvPr>
        </p:nvSpPr>
        <p:spPr>
          <a:solidFill>
            <a:srgbClr val="0078D4"/>
          </a:solidFill>
        </p:spPr>
        <p:txBody>
          <a:bodyPr/>
          <a:lstStyle/>
          <a:p>
            <a:endParaRPr lang="en-US" noProof="0"/>
          </a:p>
        </p:txBody>
      </p:sp>
      <p:sp>
        <p:nvSpPr>
          <p:cNvPr id="7" name="Text Placeholder 6">
            <a:extLst>
              <a:ext uri="{FF2B5EF4-FFF2-40B4-BE49-F238E27FC236}">
                <a16:creationId xmlns:a16="http://schemas.microsoft.com/office/drawing/2014/main" id="{99FE4B39-91C2-C95C-F753-6D7E8BCA8E33}"/>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30" name="Group 29">
            <a:extLst>
              <a:ext uri="{FF2B5EF4-FFF2-40B4-BE49-F238E27FC236}">
                <a16:creationId xmlns:a16="http://schemas.microsoft.com/office/drawing/2014/main" id="{438D29EB-9608-5B80-E250-46640E189535}"/>
              </a:ext>
            </a:extLst>
          </p:cNvPr>
          <p:cNvGrpSpPr/>
          <p:nvPr/>
        </p:nvGrpSpPr>
        <p:grpSpPr>
          <a:xfrm>
            <a:off x="2836210" y="1132756"/>
            <a:ext cx="1221517" cy="216000"/>
            <a:chOff x="4582884" y="862657"/>
            <a:chExt cx="1221517" cy="216000"/>
          </a:xfrm>
        </p:grpSpPr>
        <p:sp>
          <p:nvSpPr>
            <p:cNvPr id="31" name="Rectangle: Rounded Corners 6">
              <a:extLst>
                <a:ext uri="{FF2B5EF4-FFF2-40B4-BE49-F238E27FC236}">
                  <a16:creationId xmlns:a16="http://schemas.microsoft.com/office/drawing/2014/main" id="{57C8E7E1-A14B-E4C7-1770-E2C4A7674245}"/>
                </a:ext>
                <a:ext uri="{C183D7F6-B498-43B3-948B-1728B52AA6E4}">
                  <adec:decorative xmlns:adec="http://schemas.microsoft.com/office/drawing/2017/decorative" val="1"/>
                </a:ext>
              </a:extLst>
            </p:cNvPr>
            <p:cNvSpPr/>
            <p:nvPr/>
          </p:nvSpPr>
          <p:spPr bwMode="auto">
            <a:xfrm>
              <a:off x="4582884" y="862657"/>
              <a:ext cx="1221517"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Marketing spend</a:t>
              </a:r>
            </a:p>
          </p:txBody>
        </p:sp>
        <p:pic>
          <p:nvPicPr>
            <p:cNvPr id="32" name="Graphic 31">
              <a:extLst>
                <a:ext uri="{FF2B5EF4-FFF2-40B4-BE49-F238E27FC236}">
                  <a16:creationId xmlns:a16="http://schemas.microsoft.com/office/drawing/2014/main" id="{2B852AF1-D360-C625-BB49-D0B4622755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29670"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188720" cy="216000"/>
            <a:chOff x="1194743" y="1140160"/>
            <a:chExt cx="118872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18872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F3589D2-4FAC-5E72-970D-75473C3B4B6F}"/>
              </a:ext>
            </a:extLst>
          </p:cNvPr>
          <p:cNvGrpSpPr/>
          <p:nvPr/>
        </p:nvGrpSpPr>
        <p:grpSpPr>
          <a:xfrm>
            <a:off x="8792497" y="1127774"/>
            <a:ext cx="1005840" cy="216000"/>
            <a:chOff x="1194743" y="1140160"/>
            <a:chExt cx="1005840" cy="216000"/>
          </a:xfrm>
        </p:grpSpPr>
        <p:sp>
          <p:nvSpPr>
            <p:cNvPr id="38" name="Rectangle: Rounded Corners 6">
              <a:extLst>
                <a:ext uri="{FF2B5EF4-FFF2-40B4-BE49-F238E27FC236}">
                  <a16:creationId xmlns:a16="http://schemas.microsoft.com/office/drawing/2014/main" id="{47694ED9-322C-F8E3-6D0D-F170B6469CAF}"/>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9" name="Graphic 38">
              <a:extLst>
                <a:ext uri="{FF2B5EF4-FFF2-40B4-BE49-F238E27FC236}">
                  <a16:creationId xmlns:a16="http://schemas.microsoft.com/office/drawing/2014/main" id="{CB49ED0C-8E03-502F-F821-E3B0A53344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15" name="Group 14">
            <a:extLst>
              <a:ext uri="{FF2B5EF4-FFF2-40B4-BE49-F238E27FC236}">
                <a16:creationId xmlns:a16="http://schemas.microsoft.com/office/drawing/2014/main" id="{BCFA5557-0D82-4A5D-2004-5E8E50ABBEAF}"/>
              </a:ext>
            </a:extLst>
          </p:cNvPr>
          <p:cNvGrpSpPr/>
          <p:nvPr/>
        </p:nvGrpSpPr>
        <p:grpSpPr>
          <a:xfrm>
            <a:off x="804187" y="5169108"/>
            <a:ext cx="2351135" cy="360000"/>
            <a:chOff x="4276273" y="2761669"/>
            <a:chExt cx="2351135" cy="360000"/>
          </a:xfrm>
        </p:grpSpPr>
        <p:pic>
          <p:nvPicPr>
            <p:cNvPr id="16" name="Picture 15" descr="Zip Co logo SVG free download, id: 101874 - Brandlogos.net">
              <a:hlinkClick r:id="rId6"/>
              <a:extLst>
                <a:ext uri="{FF2B5EF4-FFF2-40B4-BE49-F238E27FC236}">
                  <a16:creationId xmlns:a16="http://schemas.microsoft.com/office/drawing/2014/main" id="{29B50B40-ACB9-B90E-7296-A2D067C2903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7" name="TextBox 16">
              <a:extLst>
                <a:ext uri="{FF2B5EF4-FFF2-40B4-BE49-F238E27FC236}">
                  <a16:creationId xmlns:a16="http://schemas.microsoft.com/office/drawing/2014/main" id="{3484C9D2-3AA9-07E5-C3CA-1D22E38FFB41}"/>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2" name="Group 11">
            <a:extLst>
              <a:ext uri="{FF2B5EF4-FFF2-40B4-BE49-F238E27FC236}">
                <a16:creationId xmlns:a16="http://schemas.microsoft.com/office/drawing/2014/main" id="{7D47B4E4-AE7E-9093-8D0C-EC39CD992FCE}"/>
              </a:ext>
            </a:extLst>
          </p:cNvPr>
          <p:cNvGrpSpPr/>
          <p:nvPr/>
        </p:nvGrpSpPr>
        <p:grpSpPr>
          <a:xfrm>
            <a:off x="804187" y="2724340"/>
            <a:ext cx="2351135" cy="360000"/>
            <a:chOff x="588263" y="3617084"/>
            <a:chExt cx="2351135" cy="360000"/>
          </a:xfrm>
        </p:grpSpPr>
        <p:pic>
          <p:nvPicPr>
            <p:cNvPr id="13" name="Picture 12">
              <a:extLst>
                <a:ext uri="{FF2B5EF4-FFF2-40B4-BE49-F238E27FC236}">
                  <a16:creationId xmlns:a16="http://schemas.microsoft.com/office/drawing/2014/main" id="{AA682B64-F50B-6CE1-BA39-89FEF34F78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4" name="TextBox 13">
              <a:extLst>
                <a:ext uri="{FF2B5EF4-FFF2-40B4-BE49-F238E27FC236}">
                  <a16:creationId xmlns:a16="http://schemas.microsoft.com/office/drawing/2014/main" id="{50EF7907-D69A-D311-C920-D44CB45CFA42}"/>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3" name="Group 62">
            <a:extLst>
              <a:ext uri="{FF2B5EF4-FFF2-40B4-BE49-F238E27FC236}">
                <a16:creationId xmlns:a16="http://schemas.microsoft.com/office/drawing/2014/main" id="{2122E431-5873-60DB-541C-32EA1D75A1B2}"/>
              </a:ext>
            </a:extLst>
          </p:cNvPr>
          <p:cNvGrpSpPr/>
          <p:nvPr/>
        </p:nvGrpSpPr>
        <p:grpSpPr>
          <a:xfrm>
            <a:off x="7739914" y="2724340"/>
            <a:ext cx="1539275" cy="360000"/>
            <a:chOff x="577439" y="3137252"/>
            <a:chExt cx="1539275" cy="360000"/>
          </a:xfrm>
        </p:grpSpPr>
        <p:pic>
          <p:nvPicPr>
            <p:cNvPr id="64" name="Picture 63">
              <a:extLst>
                <a:ext uri="{FF2B5EF4-FFF2-40B4-BE49-F238E27FC236}">
                  <a16:creationId xmlns:a16="http://schemas.microsoft.com/office/drawing/2014/main" id="{DE2D4E52-BA07-D6D8-7EAC-5994E0CCA2B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65" name="TextBox 64">
              <a:extLst>
                <a:ext uri="{FF2B5EF4-FFF2-40B4-BE49-F238E27FC236}">
                  <a16:creationId xmlns:a16="http://schemas.microsoft.com/office/drawing/2014/main" id="{E06F0326-A8E3-69CC-C774-F5F074FAF2FC}"/>
                </a:ext>
                <a:ext uri="{C183D7F6-B498-43B3-948B-1728B52AA6E4}">
                  <adec:decorative xmlns:adec="http://schemas.microsoft.com/office/drawing/2017/decorative" val="0"/>
                </a:ext>
              </a:extLst>
            </p:cNvPr>
            <p:cNvSpPr txBox="1"/>
            <p:nvPr/>
          </p:nvSpPr>
          <p:spPr>
            <a:xfrm>
              <a:off x="1047214" y="3232614"/>
              <a:ext cx="10695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6" name="Group 65">
            <a:extLst>
              <a:ext uri="{FF2B5EF4-FFF2-40B4-BE49-F238E27FC236}">
                <a16:creationId xmlns:a16="http://schemas.microsoft.com/office/drawing/2014/main" id="{ACBF3B73-CFDE-706F-3CEF-D505734C1416}"/>
              </a:ext>
            </a:extLst>
          </p:cNvPr>
          <p:cNvGrpSpPr/>
          <p:nvPr/>
        </p:nvGrpSpPr>
        <p:grpSpPr>
          <a:xfrm>
            <a:off x="4276273" y="5169108"/>
            <a:ext cx="2351135" cy="360000"/>
            <a:chOff x="588263" y="3617084"/>
            <a:chExt cx="2351135" cy="360000"/>
          </a:xfrm>
        </p:grpSpPr>
        <p:pic>
          <p:nvPicPr>
            <p:cNvPr id="67" name="Picture 66">
              <a:extLst>
                <a:ext uri="{FF2B5EF4-FFF2-40B4-BE49-F238E27FC236}">
                  <a16:creationId xmlns:a16="http://schemas.microsoft.com/office/drawing/2014/main" id="{76E16BBC-C0E9-D6E9-1AE1-41D34EECAD0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68" name="TextBox 67">
              <a:extLst>
                <a:ext uri="{FF2B5EF4-FFF2-40B4-BE49-F238E27FC236}">
                  <a16:creationId xmlns:a16="http://schemas.microsoft.com/office/drawing/2014/main" id="{82FCC4F1-40E6-AB1A-15E5-5C79E7B7D935}"/>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8" name="Group 7">
            <a:extLst>
              <a:ext uri="{FF2B5EF4-FFF2-40B4-BE49-F238E27FC236}">
                <a16:creationId xmlns:a16="http://schemas.microsoft.com/office/drawing/2014/main" id="{47855837-0732-DC22-552B-BF8820D25446}"/>
              </a:ext>
            </a:extLst>
          </p:cNvPr>
          <p:cNvGrpSpPr/>
          <p:nvPr/>
        </p:nvGrpSpPr>
        <p:grpSpPr>
          <a:xfrm>
            <a:off x="4272050" y="2732593"/>
            <a:ext cx="2351135" cy="360000"/>
            <a:chOff x="4276273" y="2761669"/>
            <a:chExt cx="2351135" cy="360000"/>
          </a:xfrm>
        </p:grpSpPr>
        <p:pic>
          <p:nvPicPr>
            <p:cNvPr id="9" name="Picture 8" descr="Zip Co logo SVG free download, id: 101874 - Brandlogos.net">
              <a:hlinkClick r:id="rId6"/>
              <a:extLst>
                <a:ext uri="{FF2B5EF4-FFF2-40B4-BE49-F238E27FC236}">
                  <a16:creationId xmlns:a16="http://schemas.microsoft.com/office/drawing/2014/main" id="{2F7C2EC3-B388-D278-46D1-44300F382E1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0" name="TextBox 9">
              <a:extLst>
                <a:ext uri="{FF2B5EF4-FFF2-40B4-BE49-F238E27FC236}">
                  <a16:creationId xmlns:a16="http://schemas.microsoft.com/office/drawing/2014/main" id="{F534D72F-31D8-8296-AF3E-DBA79AE35E6B}"/>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pic>
        <p:nvPicPr>
          <p:cNvPr id="11" name="Picture 10">
            <a:extLst>
              <a:ext uri="{FF2B5EF4-FFF2-40B4-BE49-F238E27FC236}">
                <a16:creationId xmlns:a16="http://schemas.microsoft.com/office/drawing/2014/main" id="{ED261DB9-7ED1-8412-72F3-632E6692B02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1"/>
          <a:stretch/>
        </p:blipFill>
        <p:spPr>
          <a:xfrm>
            <a:off x="10119044" y="4305474"/>
            <a:ext cx="2072956" cy="2552526"/>
          </a:xfrm>
          <a:prstGeom prst="rect">
            <a:avLst/>
          </a:prstGeom>
        </p:spPr>
      </p:pic>
      <p:grpSp>
        <p:nvGrpSpPr>
          <p:cNvPr id="19" name="Group 18">
            <a:extLst>
              <a:ext uri="{FF2B5EF4-FFF2-40B4-BE49-F238E27FC236}">
                <a16:creationId xmlns:a16="http://schemas.microsoft.com/office/drawing/2014/main" id="{80CB6BF2-DB3E-7543-76A9-89C4278C78C7}"/>
              </a:ext>
            </a:extLst>
          </p:cNvPr>
          <p:cNvGrpSpPr/>
          <p:nvPr/>
        </p:nvGrpSpPr>
        <p:grpSpPr>
          <a:xfrm>
            <a:off x="4147755" y="1132756"/>
            <a:ext cx="1267283" cy="216000"/>
            <a:chOff x="4582884" y="862657"/>
            <a:chExt cx="1267283" cy="216000"/>
          </a:xfrm>
        </p:grpSpPr>
        <p:sp>
          <p:nvSpPr>
            <p:cNvPr id="21" name="Rectangle: Rounded Corners 6">
              <a:extLst>
                <a:ext uri="{FF2B5EF4-FFF2-40B4-BE49-F238E27FC236}">
                  <a16:creationId xmlns:a16="http://schemas.microsoft.com/office/drawing/2014/main" id="{519CECFA-D85C-C4ED-E3E5-896B0E20041E}"/>
                </a:ext>
                <a:ext uri="{C183D7F6-B498-43B3-948B-1728B52AA6E4}">
                  <adec:decorative xmlns:adec="http://schemas.microsoft.com/office/drawing/2017/decorative" val="1"/>
                </a:ext>
              </a:extLst>
            </p:cNvPr>
            <p:cNvSpPr/>
            <p:nvPr/>
          </p:nvSpPr>
          <p:spPr bwMode="auto">
            <a:xfrm>
              <a:off x="4582884" y="862657"/>
              <a:ext cx="1267283"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panose="020B0702040204020203" pitchFamily="34" charset="0"/>
                  <a:cs typeface="Segoe UI Semibold" panose="020B0702040204020203" pitchFamily="34" charset="0"/>
                </a:rPr>
                <a:t>Conversion rate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2" name="Graphic 21">
              <a:extLst>
                <a:ext uri="{FF2B5EF4-FFF2-40B4-BE49-F238E27FC236}">
                  <a16:creationId xmlns:a16="http://schemas.microsoft.com/office/drawing/2014/main" id="{1FB3698E-5788-B8F0-7E18-3432A30D53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29670" y="898657"/>
              <a:ext cx="144000" cy="144000"/>
            </a:xfrm>
            <a:prstGeom prst="rect">
              <a:avLst/>
            </a:prstGeom>
          </p:spPr>
        </p:pic>
      </p:grpSp>
      <p:grpSp>
        <p:nvGrpSpPr>
          <p:cNvPr id="18" name="Group 17">
            <a:extLst>
              <a:ext uri="{FF2B5EF4-FFF2-40B4-BE49-F238E27FC236}">
                <a16:creationId xmlns:a16="http://schemas.microsoft.com/office/drawing/2014/main" id="{F6C9E564-BB47-8FD6-5720-DB45B60ADB89}"/>
              </a:ext>
            </a:extLst>
          </p:cNvPr>
          <p:cNvGrpSpPr/>
          <p:nvPr/>
        </p:nvGrpSpPr>
        <p:grpSpPr>
          <a:xfrm>
            <a:off x="1624328" y="1132756"/>
            <a:ext cx="1131930" cy="216000"/>
            <a:chOff x="1198144" y="862657"/>
            <a:chExt cx="1131930" cy="216000"/>
          </a:xfrm>
        </p:grpSpPr>
        <p:sp>
          <p:nvSpPr>
            <p:cNvPr id="24" name="Rectangle: Rounded Corners 6">
              <a:extLst>
                <a:ext uri="{FF2B5EF4-FFF2-40B4-BE49-F238E27FC236}">
                  <a16:creationId xmlns:a16="http://schemas.microsoft.com/office/drawing/2014/main" id="{6299D788-8204-58D2-7D4B-EE1D9666485D}"/>
                </a:ext>
                <a:ext uri="{C183D7F6-B498-43B3-948B-1728B52AA6E4}">
                  <adec:decorative xmlns:adec="http://schemas.microsoft.com/office/drawing/2017/decorative" val="1"/>
                </a:ext>
              </a:extLst>
            </p:cNvPr>
            <p:cNvSpPr/>
            <p:nvPr/>
          </p:nvSpPr>
          <p:spPr bwMode="auto">
            <a:xfrm>
              <a:off x="1198144" y="862657"/>
              <a:ext cx="113193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Store revenue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5" name="Graphic 24">
              <a:extLst>
                <a:ext uri="{FF2B5EF4-FFF2-40B4-BE49-F238E27FC236}">
                  <a16:creationId xmlns:a16="http://schemas.microsoft.com/office/drawing/2014/main" id="{D3DB700B-5353-EB25-B0B7-D48F568DFF2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 name="Group 1">
            <a:extLst>
              <a:ext uri="{FF2B5EF4-FFF2-40B4-BE49-F238E27FC236}">
                <a16:creationId xmlns:a16="http://schemas.microsoft.com/office/drawing/2014/main" id="{5830FA4E-9F3A-47E1-FDA6-40BAE712459D}"/>
              </a:ext>
            </a:extLst>
          </p:cNvPr>
          <p:cNvGrpSpPr/>
          <p:nvPr/>
        </p:nvGrpSpPr>
        <p:grpSpPr>
          <a:xfrm>
            <a:off x="7774377" y="5247770"/>
            <a:ext cx="2316672" cy="228600"/>
            <a:chOff x="7774377" y="5247770"/>
            <a:chExt cx="2316672" cy="228600"/>
          </a:xfrm>
        </p:grpSpPr>
        <p:sp>
          <p:nvSpPr>
            <p:cNvPr id="20" name="TextBox 19">
              <a:extLst>
                <a:ext uri="{FF2B5EF4-FFF2-40B4-BE49-F238E27FC236}">
                  <a16:creationId xmlns:a16="http://schemas.microsoft.com/office/drawing/2014/main" id="{5E941601-30F5-9F38-AB80-86868C78D5E5}"/>
                </a:ext>
                <a:ext uri="{C183D7F6-B498-43B3-948B-1728B52AA6E4}">
                  <adec:decorative xmlns:adec="http://schemas.microsoft.com/office/drawing/2017/decorative" val="0"/>
                </a:ext>
              </a:extLst>
            </p:cNvPr>
            <p:cNvSpPr txBox="1"/>
            <p:nvPr/>
          </p:nvSpPr>
          <p:spPr>
            <a:xfrm>
              <a:off x="8198865" y="526447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Planner</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pic>
          <p:nvPicPr>
            <p:cNvPr id="1026" name="Picture 2" descr="The new Microsoft Planner begins roll out to General Availability ...">
              <a:extLst>
                <a:ext uri="{FF2B5EF4-FFF2-40B4-BE49-F238E27FC236}">
                  <a16:creationId xmlns:a16="http://schemas.microsoft.com/office/drawing/2014/main" id="{D3034FE4-BA33-9A63-C5E6-0A204326EDEC}"/>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774377" y="5247770"/>
              <a:ext cx="228600" cy="228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6136873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ED4F-E1AE-D5B5-D32F-9C7DCB1B48C8}"/>
              </a:ext>
            </a:extLst>
          </p:cNvPr>
          <p:cNvSpPr>
            <a:spLocks noGrp="1"/>
          </p:cNvSpPr>
          <p:nvPr>
            <p:ph type="title"/>
          </p:nvPr>
        </p:nvSpPr>
        <p:spPr>
          <a:xfrm>
            <a:off x="584199" y="387766"/>
            <a:ext cx="8341315" cy="526298"/>
          </a:xfrm>
        </p:spPr>
        <p:txBody>
          <a:bodyPr/>
          <a:lstStyle/>
          <a:p>
            <a:r>
              <a:rPr lang="en-US" noProof="0">
                <a:solidFill>
                  <a:srgbClr val="0078D4"/>
                </a:solidFill>
              </a:rPr>
              <a:t>Retail | </a:t>
            </a:r>
            <a:r>
              <a:rPr lang="en-US" noProof="0"/>
              <a:t>Craft targeted marketing campaigns</a:t>
            </a:r>
            <a:br>
              <a:rPr lang="en-US" noProof="0"/>
            </a:br>
            <a:endParaRPr lang="en-US" i="1" noProof="0"/>
          </a:p>
        </p:txBody>
      </p:sp>
      <p:sp>
        <p:nvSpPr>
          <p:cNvPr id="4" name="Text Placeholder 3">
            <a:extLst>
              <a:ext uri="{FF2B5EF4-FFF2-40B4-BE49-F238E27FC236}">
                <a16:creationId xmlns:a16="http://schemas.microsoft.com/office/drawing/2014/main" id="{25ECD626-686B-1FF7-5F73-A6C7C205FBCA}"/>
              </a:ext>
            </a:extLst>
          </p:cNvPr>
          <p:cNvSpPr>
            <a:spLocks noGrp="1"/>
          </p:cNvSpPr>
          <p:nvPr>
            <p:ph type="body" sz="quarter" idx="11"/>
          </p:nvPr>
        </p:nvSpPr>
        <p:spPr>
          <a:xfrm>
            <a:off x="4125166" y="1569018"/>
            <a:ext cx="2808000" cy="345600"/>
          </a:xfrm>
        </p:spPr>
        <p:txBody>
          <a:bodyPr/>
          <a:lstStyle/>
          <a:p>
            <a:r>
              <a:rPr lang="en-US" noProof="0"/>
              <a:t>2. Strategic campaign briefs</a:t>
            </a:r>
          </a:p>
        </p:txBody>
      </p:sp>
      <p:sp>
        <p:nvSpPr>
          <p:cNvPr id="5" name="Text Placeholder 4">
            <a:extLst>
              <a:ext uri="{FF2B5EF4-FFF2-40B4-BE49-F238E27FC236}">
                <a16:creationId xmlns:a16="http://schemas.microsoft.com/office/drawing/2014/main" id="{D1A0522C-2FA7-09DB-80B0-DA86644EF638}"/>
              </a:ext>
            </a:extLst>
          </p:cNvPr>
          <p:cNvSpPr>
            <a:spLocks noGrp="1"/>
          </p:cNvSpPr>
          <p:nvPr>
            <p:ph type="body" sz="quarter" idx="12"/>
          </p:nvPr>
        </p:nvSpPr>
        <p:spPr>
          <a:xfrm>
            <a:off x="543565" y="1569018"/>
            <a:ext cx="2808000" cy="345600"/>
          </a:xfrm>
        </p:spPr>
        <p:txBody>
          <a:bodyPr/>
          <a:lstStyle/>
          <a:p>
            <a:r>
              <a:rPr lang="en-US" noProof="0"/>
              <a:t>1. Audience segmentation</a:t>
            </a:r>
          </a:p>
        </p:txBody>
      </p:sp>
      <p:sp>
        <p:nvSpPr>
          <p:cNvPr id="6" name="Text Placeholder 5">
            <a:extLst>
              <a:ext uri="{FF2B5EF4-FFF2-40B4-BE49-F238E27FC236}">
                <a16:creationId xmlns:a16="http://schemas.microsoft.com/office/drawing/2014/main" id="{EC408B61-4AB3-2F34-7E62-FC54761243BE}"/>
              </a:ext>
            </a:extLst>
          </p:cNvPr>
          <p:cNvSpPr>
            <a:spLocks noGrp="1"/>
          </p:cNvSpPr>
          <p:nvPr>
            <p:ph type="body" sz="quarter" idx="13"/>
          </p:nvPr>
        </p:nvSpPr>
        <p:spPr>
          <a:xfrm>
            <a:off x="7588806" y="1569018"/>
            <a:ext cx="2808000" cy="345600"/>
          </a:xfrm>
        </p:spPr>
        <p:txBody>
          <a:bodyPr/>
          <a:lstStyle/>
          <a:p>
            <a:r>
              <a:rPr lang="en-US" noProof="0"/>
              <a:t>3. Content creation and refinement</a:t>
            </a:r>
          </a:p>
        </p:txBody>
      </p:sp>
      <p:sp>
        <p:nvSpPr>
          <p:cNvPr id="7" name="Text Placeholder 6">
            <a:extLst>
              <a:ext uri="{FF2B5EF4-FFF2-40B4-BE49-F238E27FC236}">
                <a16:creationId xmlns:a16="http://schemas.microsoft.com/office/drawing/2014/main" id="{D1BA750E-2991-0BDC-3E86-3A942A116AED}"/>
              </a:ext>
            </a:extLst>
          </p:cNvPr>
          <p:cNvSpPr>
            <a:spLocks noGrp="1"/>
          </p:cNvSpPr>
          <p:nvPr>
            <p:ph type="body" sz="quarter" idx="14"/>
          </p:nvPr>
        </p:nvSpPr>
        <p:spPr>
          <a:xfrm>
            <a:off x="2479961" y="4021809"/>
            <a:ext cx="2808000" cy="345600"/>
          </a:xfrm>
        </p:spPr>
        <p:txBody>
          <a:bodyPr/>
          <a:lstStyle/>
          <a:p>
            <a:r>
              <a:rPr lang="en-US" noProof="0"/>
              <a:t>5. Collaborative campaign review</a:t>
            </a:r>
          </a:p>
        </p:txBody>
      </p:sp>
      <p:sp>
        <p:nvSpPr>
          <p:cNvPr id="8" name="Text Placeholder 7">
            <a:extLst>
              <a:ext uri="{FF2B5EF4-FFF2-40B4-BE49-F238E27FC236}">
                <a16:creationId xmlns:a16="http://schemas.microsoft.com/office/drawing/2014/main" id="{52EBD165-D04F-4164-3C97-F7FAC00CDF8F}"/>
              </a:ext>
            </a:extLst>
          </p:cNvPr>
          <p:cNvSpPr>
            <a:spLocks noGrp="1"/>
          </p:cNvSpPr>
          <p:nvPr>
            <p:ph type="body" sz="quarter" idx="15"/>
          </p:nvPr>
        </p:nvSpPr>
        <p:spPr>
          <a:xfrm>
            <a:off x="5607965" y="4019650"/>
            <a:ext cx="2808000" cy="345600"/>
          </a:xfrm>
        </p:spPr>
        <p:txBody>
          <a:bodyPr/>
          <a:lstStyle/>
          <a:p>
            <a:r>
              <a:rPr lang="en-US" noProof="0"/>
              <a:t>4. Data-driven insights</a:t>
            </a:r>
          </a:p>
        </p:txBody>
      </p:sp>
      <p:sp>
        <p:nvSpPr>
          <p:cNvPr id="9" name="Text Placeholder 8">
            <a:extLst>
              <a:ext uri="{FF2B5EF4-FFF2-40B4-BE49-F238E27FC236}">
                <a16:creationId xmlns:a16="http://schemas.microsoft.com/office/drawing/2014/main" id="{F486B8CE-4D86-1089-BAE0-AA72DF9C6844}"/>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10" name="Text Placeholder 9">
            <a:extLst>
              <a:ext uri="{FF2B5EF4-FFF2-40B4-BE49-F238E27FC236}">
                <a16:creationId xmlns:a16="http://schemas.microsoft.com/office/drawing/2014/main" id="{01673C2E-347E-F231-23CD-FC7215442AF2}"/>
              </a:ext>
            </a:extLst>
          </p:cNvPr>
          <p:cNvSpPr>
            <a:spLocks noGrp="1"/>
          </p:cNvSpPr>
          <p:nvPr>
            <p:ph type="body" sz="quarter" idx="18"/>
          </p:nvPr>
        </p:nvSpPr>
        <p:spPr>
          <a:xfrm>
            <a:off x="4125166" y="2051137"/>
            <a:ext cx="2808000" cy="626701"/>
          </a:xfrm>
        </p:spPr>
        <p:txBody>
          <a:bodyPr/>
          <a:lstStyle/>
          <a:p>
            <a:r>
              <a:rPr lang="en-US" noProof="0"/>
              <a:t>Collaborate with your marketing team using Copilot in Teams. It assists in brainstorming campaign ideas, setting goals, and assigning tasks.</a:t>
            </a:r>
          </a:p>
        </p:txBody>
      </p:sp>
      <p:sp>
        <p:nvSpPr>
          <p:cNvPr id="12" name="Text Placeholder 11">
            <a:extLst>
              <a:ext uri="{FF2B5EF4-FFF2-40B4-BE49-F238E27FC236}">
                <a16:creationId xmlns:a16="http://schemas.microsoft.com/office/drawing/2014/main" id="{8DD88CB0-E09C-2E4A-265D-78C3E7BC285E}"/>
              </a:ext>
            </a:extLst>
          </p:cNvPr>
          <p:cNvSpPr>
            <a:spLocks noGrp="1"/>
          </p:cNvSpPr>
          <p:nvPr>
            <p:ph type="body" sz="quarter" idx="20"/>
          </p:nvPr>
        </p:nvSpPr>
        <p:spPr>
          <a:xfrm>
            <a:off x="5607965" y="4457957"/>
            <a:ext cx="2808000" cy="626701"/>
          </a:xfrm>
        </p:spPr>
        <p:txBody>
          <a:bodyPr>
            <a:normAutofit/>
          </a:bodyPr>
          <a:lstStyle/>
          <a:p>
            <a:r>
              <a:rPr lang="en-US" noProof="0"/>
              <a:t>Use Copilot Studio to build a custom agent based on your sales database. Ask questions such as ‘What was the ROI on this campaign?’ to help inform campaign optimization.</a:t>
            </a:r>
          </a:p>
        </p:txBody>
      </p:sp>
      <p:sp>
        <p:nvSpPr>
          <p:cNvPr id="13" name="Text Placeholder 12">
            <a:extLst>
              <a:ext uri="{FF2B5EF4-FFF2-40B4-BE49-F238E27FC236}">
                <a16:creationId xmlns:a16="http://schemas.microsoft.com/office/drawing/2014/main" id="{297FE7A7-6EE1-7985-A17E-A3C9BE0D9850}"/>
              </a:ext>
            </a:extLst>
          </p:cNvPr>
          <p:cNvSpPr>
            <a:spLocks noGrp="1"/>
          </p:cNvSpPr>
          <p:nvPr>
            <p:ph type="body" sz="quarter" idx="21"/>
          </p:nvPr>
        </p:nvSpPr>
        <p:spPr>
          <a:xfrm>
            <a:off x="4125166" y="3183397"/>
            <a:ext cx="2808000" cy="626701"/>
          </a:xfrm>
        </p:spPr>
        <p:txBody>
          <a:bodyPr/>
          <a:lstStyle/>
          <a:p>
            <a:r>
              <a:rPr lang="en-US" noProof="0"/>
              <a:t>Benefit: </a:t>
            </a:r>
            <a:r>
              <a:rPr lang="en-US" b="1" noProof="0"/>
              <a:t>Accelerate campaign planning</a:t>
            </a:r>
            <a:r>
              <a:rPr lang="en-US" noProof="0"/>
              <a:t>, align stakeholders, and ensure a cohesive approach.</a:t>
            </a:r>
          </a:p>
        </p:txBody>
      </p:sp>
      <p:sp>
        <p:nvSpPr>
          <p:cNvPr id="14" name="Text Placeholder 13">
            <a:extLst>
              <a:ext uri="{FF2B5EF4-FFF2-40B4-BE49-F238E27FC236}">
                <a16:creationId xmlns:a16="http://schemas.microsoft.com/office/drawing/2014/main" id="{B3D84555-38D1-233F-FD6B-80DFD7B5DDFC}"/>
              </a:ext>
            </a:extLst>
          </p:cNvPr>
          <p:cNvSpPr>
            <a:spLocks noGrp="1"/>
          </p:cNvSpPr>
          <p:nvPr>
            <p:ph type="body" sz="quarter" idx="22"/>
          </p:nvPr>
        </p:nvSpPr>
        <p:spPr>
          <a:xfrm>
            <a:off x="543565" y="3158738"/>
            <a:ext cx="2808000" cy="626701"/>
          </a:xfrm>
        </p:spPr>
        <p:txBody>
          <a:bodyPr/>
          <a:lstStyle/>
          <a:p>
            <a:r>
              <a:rPr lang="en-US" noProof="0"/>
              <a:t>Benefit: </a:t>
            </a:r>
            <a:r>
              <a:rPr lang="en-US" b="1" noProof="0"/>
              <a:t>Refine your audience targeting </a:t>
            </a:r>
            <a:r>
              <a:rPr lang="en-US" noProof="0"/>
              <a:t>to ensure that campaign messages are reaching the most receptive groups.</a:t>
            </a:r>
          </a:p>
        </p:txBody>
      </p:sp>
      <p:sp>
        <p:nvSpPr>
          <p:cNvPr id="15" name="Text Placeholder 14">
            <a:extLst>
              <a:ext uri="{FF2B5EF4-FFF2-40B4-BE49-F238E27FC236}">
                <a16:creationId xmlns:a16="http://schemas.microsoft.com/office/drawing/2014/main" id="{7ADC8516-1A5F-D516-0FB4-3E9D5D1FB7BE}"/>
              </a:ext>
            </a:extLst>
          </p:cNvPr>
          <p:cNvSpPr>
            <a:spLocks noGrp="1"/>
          </p:cNvSpPr>
          <p:nvPr>
            <p:ph type="body" sz="quarter" idx="23"/>
          </p:nvPr>
        </p:nvSpPr>
        <p:spPr>
          <a:xfrm>
            <a:off x="7588806" y="3183397"/>
            <a:ext cx="2808000" cy="626701"/>
          </a:xfrm>
        </p:spPr>
        <p:txBody>
          <a:bodyPr/>
          <a:lstStyle/>
          <a:p>
            <a:r>
              <a:rPr lang="en-US" noProof="0"/>
              <a:t>Benefit: </a:t>
            </a:r>
            <a:r>
              <a:rPr lang="en-US" b="1" noProof="0"/>
              <a:t>Enhance content quality</a:t>
            </a:r>
            <a:r>
              <a:rPr lang="en-US" noProof="0"/>
              <a:t>, save time, and engage your audience effectively.</a:t>
            </a:r>
          </a:p>
        </p:txBody>
      </p:sp>
      <p:sp>
        <p:nvSpPr>
          <p:cNvPr id="16" name="Text Placeholder 15">
            <a:extLst>
              <a:ext uri="{FF2B5EF4-FFF2-40B4-BE49-F238E27FC236}">
                <a16:creationId xmlns:a16="http://schemas.microsoft.com/office/drawing/2014/main" id="{8895AE48-104F-1629-6B2F-586AC82BBDC2}"/>
              </a:ext>
            </a:extLst>
          </p:cNvPr>
          <p:cNvSpPr>
            <a:spLocks noGrp="1"/>
          </p:cNvSpPr>
          <p:nvPr>
            <p:ph type="body" sz="quarter" idx="24"/>
          </p:nvPr>
        </p:nvSpPr>
        <p:spPr>
          <a:xfrm>
            <a:off x="2479961" y="5611529"/>
            <a:ext cx="2808000" cy="626701"/>
          </a:xfrm>
        </p:spPr>
        <p:txBody>
          <a:bodyPr/>
          <a:lstStyle/>
          <a:p>
            <a:r>
              <a:rPr lang="en-US" noProof="0"/>
              <a:t>Benefit: </a:t>
            </a:r>
            <a:r>
              <a:rPr lang="en-US" b="1" noProof="0"/>
              <a:t>Facilitate efficient discussions</a:t>
            </a:r>
            <a:r>
              <a:rPr lang="en-US" noProof="0"/>
              <a:t>, align stakeholders, and drive campaign success. </a:t>
            </a:r>
          </a:p>
        </p:txBody>
      </p:sp>
      <p:sp>
        <p:nvSpPr>
          <p:cNvPr id="17" name="Text Placeholder 16">
            <a:extLst>
              <a:ext uri="{FF2B5EF4-FFF2-40B4-BE49-F238E27FC236}">
                <a16:creationId xmlns:a16="http://schemas.microsoft.com/office/drawing/2014/main" id="{9EE3E169-77A0-B092-8119-0AF85FF8E6FB}"/>
              </a:ext>
            </a:extLst>
          </p:cNvPr>
          <p:cNvSpPr>
            <a:spLocks noGrp="1"/>
          </p:cNvSpPr>
          <p:nvPr>
            <p:ph type="body" sz="quarter" idx="25"/>
          </p:nvPr>
        </p:nvSpPr>
        <p:spPr>
          <a:xfrm>
            <a:off x="5607965" y="5634029"/>
            <a:ext cx="2808000" cy="626701"/>
          </a:xfrm>
        </p:spPr>
        <p:txBody>
          <a:bodyPr/>
          <a:lstStyle/>
          <a:p>
            <a:r>
              <a:rPr lang="en-US" noProof="0"/>
              <a:t>Benefit: </a:t>
            </a:r>
            <a:r>
              <a:rPr lang="en-US" b="1" noProof="0"/>
              <a:t>Optimize campaigns </a:t>
            </a:r>
            <a:r>
              <a:rPr lang="en-US" noProof="0"/>
              <a:t>based on data-driven insights, leading to better ROI.</a:t>
            </a:r>
          </a:p>
        </p:txBody>
      </p:sp>
      <p:sp>
        <p:nvSpPr>
          <p:cNvPr id="19" name="Text Placeholder 18">
            <a:extLst>
              <a:ext uri="{FF2B5EF4-FFF2-40B4-BE49-F238E27FC236}">
                <a16:creationId xmlns:a16="http://schemas.microsoft.com/office/drawing/2014/main" id="{E9D8F65E-FE6B-60FB-55FF-A89FC3BE0BB5}"/>
              </a:ext>
            </a:extLst>
          </p:cNvPr>
          <p:cNvSpPr>
            <a:spLocks noGrp="1"/>
          </p:cNvSpPr>
          <p:nvPr>
            <p:ph type="body" sz="quarter" idx="28"/>
          </p:nvPr>
        </p:nvSpPr>
        <p:spPr>
          <a:xfrm>
            <a:off x="2479961" y="4457957"/>
            <a:ext cx="2808000" cy="626701"/>
          </a:xfrm>
        </p:spPr>
        <p:txBody>
          <a:bodyPr/>
          <a:lstStyle/>
          <a:p>
            <a:r>
              <a:rPr lang="en-US" noProof="0"/>
              <a:t>During campaign reviews, Copilot in Teams can assist in summarizing key points, identifying areas for improvement, and suggesting next steps. </a:t>
            </a:r>
          </a:p>
        </p:txBody>
      </p:sp>
      <p:sp>
        <p:nvSpPr>
          <p:cNvPr id="20" name="Text Placeholder 19">
            <a:extLst>
              <a:ext uri="{FF2B5EF4-FFF2-40B4-BE49-F238E27FC236}">
                <a16:creationId xmlns:a16="http://schemas.microsoft.com/office/drawing/2014/main" id="{B67A4DCE-BCCC-E1E7-205A-2C56401FB76C}"/>
              </a:ext>
            </a:extLst>
          </p:cNvPr>
          <p:cNvSpPr>
            <a:spLocks noGrp="1"/>
          </p:cNvSpPr>
          <p:nvPr>
            <p:ph type="body" sz="quarter" idx="30"/>
          </p:nvPr>
        </p:nvSpPr>
        <p:spPr>
          <a:xfrm>
            <a:off x="10430234" y="521099"/>
            <a:ext cx="1456966" cy="169277"/>
          </a:xfrm>
        </p:spPr>
        <p:txBody>
          <a:bodyPr/>
          <a:lstStyle/>
          <a:p>
            <a:r>
              <a:rPr lang="en-US" noProof="0"/>
              <a:t>Extend</a:t>
            </a:r>
          </a:p>
        </p:txBody>
      </p:sp>
      <p:sp>
        <p:nvSpPr>
          <p:cNvPr id="21" name="Text Placeholder 20">
            <a:extLst>
              <a:ext uri="{FF2B5EF4-FFF2-40B4-BE49-F238E27FC236}">
                <a16:creationId xmlns:a16="http://schemas.microsoft.com/office/drawing/2014/main" id="{3CCE5F60-ABA8-69C3-9275-A1DE85357280}"/>
              </a:ext>
            </a:extLst>
          </p:cNvPr>
          <p:cNvSpPr>
            <a:spLocks noGrp="1"/>
          </p:cNvSpPr>
          <p:nvPr>
            <p:ph type="body" sz="quarter" idx="38"/>
          </p:nvPr>
        </p:nvSpPr>
        <p:spPr>
          <a:solidFill>
            <a:srgbClr val="0070C0"/>
          </a:solidFill>
        </p:spPr>
        <p:txBody>
          <a:bodyPr/>
          <a:lstStyle/>
          <a:p>
            <a:endParaRPr lang="en-US" noProof="0"/>
          </a:p>
        </p:txBody>
      </p:sp>
      <p:sp>
        <p:nvSpPr>
          <p:cNvPr id="22" name="Text Placeholder 21">
            <a:extLst>
              <a:ext uri="{FF2B5EF4-FFF2-40B4-BE49-F238E27FC236}">
                <a16:creationId xmlns:a16="http://schemas.microsoft.com/office/drawing/2014/main" id="{122F55A4-0048-0105-A9D6-523152E4AC2A}"/>
              </a:ext>
            </a:extLst>
          </p:cNvPr>
          <p:cNvSpPr>
            <a:spLocks noGrp="1"/>
          </p:cNvSpPr>
          <p:nvPr>
            <p:ph type="body" sz="quarter" idx="39"/>
          </p:nvPr>
        </p:nvSpPr>
        <p:spPr>
          <a:solidFill>
            <a:srgbClr val="0070C0"/>
          </a:solidFill>
        </p:spPr>
        <p:txBody>
          <a:bodyPr/>
          <a:lstStyle/>
          <a:p>
            <a:endParaRPr lang="en-US" noProof="0"/>
          </a:p>
        </p:txBody>
      </p:sp>
      <p:sp>
        <p:nvSpPr>
          <p:cNvPr id="23" name="Text Placeholder 22">
            <a:extLst>
              <a:ext uri="{FF2B5EF4-FFF2-40B4-BE49-F238E27FC236}">
                <a16:creationId xmlns:a16="http://schemas.microsoft.com/office/drawing/2014/main" id="{F897392B-DE8C-D5A4-72BD-A13BA0A124E1}"/>
              </a:ext>
            </a:extLst>
          </p:cNvPr>
          <p:cNvSpPr>
            <a:spLocks noGrp="1"/>
          </p:cNvSpPr>
          <p:nvPr>
            <p:ph type="body" sz="quarter" idx="40"/>
          </p:nvPr>
        </p:nvSpPr>
        <p:spPr>
          <a:solidFill>
            <a:srgbClr val="0070C0"/>
          </a:solidFill>
        </p:spPr>
        <p:txBody>
          <a:bodyPr/>
          <a:lstStyle/>
          <a:p>
            <a:endParaRPr lang="en-US" noProof="0"/>
          </a:p>
        </p:txBody>
      </p:sp>
      <p:sp>
        <p:nvSpPr>
          <p:cNvPr id="24" name="Rectangle: Rounded Corners 6">
            <a:extLst>
              <a:ext uri="{FF2B5EF4-FFF2-40B4-BE49-F238E27FC236}">
                <a16:creationId xmlns:a16="http://schemas.microsoft.com/office/drawing/2014/main" id="{7786F406-39D5-9BBE-740A-886CD31B3270}"/>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31" name="Group 30">
            <a:extLst>
              <a:ext uri="{FF2B5EF4-FFF2-40B4-BE49-F238E27FC236}">
                <a16:creationId xmlns:a16="http://schemas.microsoft.com/office/drawing/2014/main" id="{8F02042A-1D56-5D1F-750F-1F329B14C9BB}"/>
              </a:ext>
            </a:extLst>
          </p:cNvPr>
          <p:cNvGrpSpPr/>
          <p:nvPr/>
        </p:nvGrpSpPr>
        <p:grpSpPr>
          <a:xfrm>
            <a:off x="2841194" y="1132756"/>
            <a:ext cx="1267283" cy="216000"/>
            <a:chOff x="4582884" y="862657"/>
            <a:chExt cx="1267283" cy="216000"/>
          </a:xfrm>
        </p:grpSpPr>
        <p:sp>
          <p:nvSpPr>
            <p:cNvPr id="32" name="Rectangle: Rounded Corners 6">
              <a:extLst>
                <a:ext uri="{FF2B5EF4-FFF2-40B4-BE49-F238E27FC236}">
                  <a16:creationId xmlns:a16="http://schemas.microsoft.com/office/drawing/2014/main" id="{CAB3B843-FC1D-9ADA-B715-1A6F94101747}"/>
                </a:ext>
                <a:ext uri="{C183D7F6-B498-43B3-948B-1728B52AA6E4}">
                  <adec:decorative xmlns:adec="http://schemas.microsoft.com/office/drawing/2017/decorative" val="1"/>
                </a:ext>
              </a:extLst>
            </p:cNvPr>
            <p:cNvSpPr/>
            <p:nvPr/>
          </p:nvSpPr>
          <p:spPr bwMode="auto">
            <a:xfrm>
              <a:off x="4582884" y="862657"/>
              <a:ext cx="1267283"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panose="020B0702040204020203" pitchFamily="34" charset="0"/>
                  <a:cs typeface="Segoe UI Semibold" panose="020B0702040204020203" pitchFamily="34" charset="0"/>
                </a:rPr>
                <a:t>Marketing spend</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33" name="Graphic 32">
              <a:extLst>
                <a:ext uri="{FF2B5EF4-FFF2-40B4-BE49-F238E27FC236}">
                  <a16:creationId xmlns:a16="http://schemas.microsoft.com/office/drawing/2014/main" id="{348DC950-B2B2-E4FD-9125-89AFCFADFE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29670" y="898657"/>
              <a:ext cx="144000" cy="144000"/>
            </a:xfrm>
            <a:prstGeom prst="rect">
              <a:avLst/>
            </a:prstGeom>
          </p:spPr>
        </p:pic>
      </p:grpSp>
      <p:sp>
        <p:nvSpPr>
          <p:cNvPr id="34" name="Rectangle: Rounded Corners 6">
            <a:extLst>
              <a:ext uri="{FF2B5EF4-FFF2-40B4-BE49-F238E27FC236}">
                <a16:creationId xmlns:a16="http://schemas.microsoft.com/office/drawing/2014/main" id="{E979AD88-53F4-FAE4-F8F9-7CD8A8637056}"/>
              </a:ext>
              <a:ext uri="{C183D7F6-B498-43B3-948B-1728B52AA6E4}">
                <adec:decorative xmlns:adec="http://schemas.microsoft.com/office/drawing/2017/decorative" val="1"/>
              </a:ext>
            </a:extLst>
          </p:cNvPr>
          <p:cNvSpPr/>
          <p:nvPr/>
        </p:nvSpPr>
        <p:spPr bwMode="auto">
          <a:xfrm>
            <a:off x="7508839"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5" name="Group 34">
            <a:extLst>
              <a:ext uri="{FF2B5EF4-FFF2-40B4-BE49-F238E27FC236}">
                <a16:creationId xmlns:a16="http://schemas.microsoft.com/office/drawing/2014/main" id="{ADEE0C81-E62C-58E2-255C-49E657AC9B1B}"/>
              </a:ext>
            </a:extLst>
          </p:cNvPr>
          <p:cNvGrpSpPr/>
          <p:nvPr/>
        </p:nvGrpSpPr>
        <p:grpSpPr>
          <a:xfrm>
            <a:off x="8562714" y="1127774"/>
            <a:ext cx="1188720" cy="216000"/>
            <a:chOff x="1194743" y="1140160"/>
            <a:chExt cx="1188720" cy="216000"/>
          </a:xfrm>
        </p:grpSpPr>
        <p:sp>
          <p:nvSpPr>
            <p:cNvPr id="36" name="Rectangle: Rounded Corners 6">
              <a:extLst>
                <a:ext uri="{FF2B5EF4-FFF2-40B4-BE49-F238E27FC236}">
                  <a16:creationId xmlns:a16="http://schemas.microsoft.com/office/drawing/2014/main" id="{5574B022-DE92-5B40-21F7-9B42DFD506B1}"/>
                </a:ext>
                <a:ext uri="{C183D7F6-B498-43B3-948B-1728B52AA6E4}">
                  <adec:decorative xmlns:adec="http://schemas.microsoft.com/office/drawing/2017/decorative" val="1"/>
                </a:ext>
              </a:extLst>
            </p:cNvPr>
            <p:cNvSpPr/>
            <p:nvPr/>
          </p:nvSpPr>
          <p:spPr bwMode="auto">
            <a:xfrm>
              <a:off x="1194743" y="1140160"/>
              <a:ext cx="118872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7" name="Graphic 36">
              <a:extLst>
                <a:ext uri="{FF2B5EF4-FFF2-40B4-BE49-F238E27FC236}">
                  <a16:creationId xmlns:a16="http://schemas.microsoft.com/office/drawing/2014/main" id="{04AA7936-4A31-33EB-6DCD-C5A19AF0AC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8" name="Group 37">
            <a:extLst>
              <a:ext uri="{FF2B5EF4-FFF2-40B4-BE49-F238E27FC236}">
                <a16:creationId xmlns:a16="http://schemas.microsoft.com/office/drawing/2014/main" id="{2FB8FDC5-5A9E-1B7F-3CBD-54592CAB4C84}"/>
              </a:ext>
            </a:extLst>
          </p:cNvPr>
          <p:cNvGrpSpPr/>
          <p:nvPr/>
        </p:nvGrpSpPr>
        <p:grpSpPr>
          <a:xfrm>
            <a:off x="9841363" y="1127774"/>
            <a:ext cx="1005840" cy="216000"/>
            <a:chOff x="1194743" y="1140160"/>
            <a:chExt cx="1005840" cy="216000"/>
          </a:xfrm>
        </p:grpSpPr>
        <p:sp>
          <p:nvSpPr>
            <p:cNvPr id="39" name="Rectangle: Rounded Corners 6">
              <a:extLst>
                <a:ext uri="{FF2B5EF4-FFF2-40B4-BE49-F238E27FC236}">
                  <a16:creationId xmlns:a16="http://schemas.microsoft.com/office/drawing/2014/main" id="{9579A102-6DA3-A105-1018-EFDD2CC95D7F}"/>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0" name="Graphic 39">
              <a:extLst>
                <a:ext uri="{FF2B5EF4-FFF2-40B4-BE49-F238E27FC236}">
                  <a16:creationId xmlns:a16="http://schemas.microsoft.com/office/drawing/2014/main" id="{8BB3700E-50C9-BF3B-7DCB-4606A1C80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41" name="Group 40">
            <a:extLst>
              <a:ext uri="{FF2B5EF4-FFF2-40B4-BE49-F238E27FC236}">
                <a16:creationId xmlns:a16="http://schemas.microsoft.com/office/drawing/2014/main" id="{063CE322-5324-420E-4A9D-D7B5E1FFFCAF}"/>
              </a:ext>
            </a:extLst>
          </p:cNvPr>
          <p:cNvGrpSpPr/>
          <p:nvPr/>
        </p:nvGrpSpPr>
        <p:grpSpPr>
          <a:xfrm>
            <a:off x="4345153" y="2699477"/>
            <a:ext cx="2351135" cy="360000"/>
            <a:chOff x="588263" y="3617084"/>
            <a:chExt cx="2351135" cy="360000"/>
          </a:xfrm>
        </p:grpSpPr>
        <p:pic>
          <p:nvPicPr>
            <p:cNvPr id="42" name="Picture 41">
              <a:extLst>
                <a:ext uri="{FF2B5EF4-FFF2-40B4-BE49-F238E27FC236}">
                  <a16:creationId xmlns:a16="http://schemas.microsoft.com/office/drawing/2014/main" id="{E47DA44C-09E1-A27B-A5B7-87D70DAE31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43" name="TextBox 42">
              <a:extLst>
                <a:ext uri="{FF2B5EF4-FFF2-40B4-BE49-F238E27FC236}">
                  <a16:creationId xmlns:a16="http://schemas.microsoft.com/office/drawing/2014/main" id="{DE640365-AF50-8555-A9ED-26C05929E757}"/>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3" name="Group 52">
            <a:extLst>
              <a:ext uri="{FF2B5EF4-FFF2-40B4-BE49-F238E27FC236}">
                <a16:creationId xmlns:a16="http://schemas.microsoft.com/office/drawing/2014/main" id="{016CA98A-9F57-66FA-4BFF-2D3CB362DC62}"/>
              </a:ext>
            </a:extLst>
          </p:cNvPr>
          <p:cNvGrpSpPr/>
          <p:nvPr/>
        </p:nvGrpSpPr>
        <p:grpSpPr>
          <a:xfrm>
            <a:off x="2714607" y="5138699"/>
            <a:ext cx="2351135" cy="360000"/>
            <a:chOff x="588263" y="3617084"/>
            <a:chExt cx="2351135" cy="360000"/>
          </a:xfrm>
        </p:grpSpPr>
        <p:pic>
          <p:nvPicPr>
            <p:cNvPr id="54" name="Picture 53">
              <a:extLst>
                <a:ext uri="{FF2B5EF4-FFF2-40B4-BE49-F238E27FC236}">
                  <a16:creationId xmlns:a16="http://schemas.microsoft.com/office/drawing/2014/main" id="{DBA12DFB-5A06-3581-B782-43126D70F3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55" name="TextBox 54">
              <a:extLst>
                <a:ext uri="{FF2B5EF4-FFF2-40B4-BE49-F238E27FC236}">
                  <a16:creationId xmlns:a16="http://schemas.microsoft.com/office/drawing/2014/main" id="{2CBE8F84-F0A0-B33D-3936-188595A336A8}"/>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58" name="Text Placeholder 83">
            <a:extLst>
              <a:ext uri="{FF2B5EF4-FFF2-40B4-BE49-F238E27FC236}">
                <a16:creationId xmlns:a16="http://schemas.microsoft.com/office/drawing/2014/main" id="{9815C9C4-74C8-2EA3-0CE2-0DE5A29F2C0B}"/>
              </a:ext>
            </a:extLst>
          </p:cNvPr>
          <p:cNvSpPr txBox="1">
            <a:spLocks/>
          </p:cNvSpPr>
          <p:nvPr/>
        </p:nvSpPr>
        <p:spPr>
          <a:xfrm>
            <a:off x="543565" y="2051137"/>
            <a:ext cx="2808000" cy="626701"/>
          </a:xfrm>
          <a:prstGeom prst="rect">
            <a:avLst/>
          </a:prstGeom>
        </p:spPr>
        <p:txBody>
          <a:bodyPr vert="horz" wrap="square" lIns="90000" tIns="36000" rIns="90000" bIns="36000" rtlCol="0" anchor="t">
            <a:norm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Prompt Copilot</a:t>
            </a:r>
            <a:r>
              <a:rPr lang="en-US" baseline="30000" noProof="0">
                <a:solidFill>
                  <a:srgbClr val="000000"/>
                </a:solidFill>
                <a:latin typeface="Segoe UI"/>
                <a:cs typeface="Segoe UI"/>
              </a:rPr>
              <a:t> </a:t>
            </a:r>
            <a:r>
              <a:rPr kumimoji="0" lang="en-US" sz="900" b="0" i="0" u="none" strike="noStrike" kern="1200" cap="none" spc="0" normalizeH="0" baseline="0" noProof="0">
                <a:ln>
                  <a:noFill/>
                </a:ln>
                <a:solidFill>
                  <a:srgbClr val="000000"/>
                </a:solidFill>
                <a:effectLst/>
                <a:uLnTx/>
                <a:uFillTx/>
                <a:latin typeface="Segoe UI"/>
                <a:ea typeface="+mn-ea"/>
                <a:cs typeface="Segoe UI"/>
              </a:rPr>
              <a:t>to recommend customer segmentation options for consideration based on specific campaign objectives and revenue goals.</a:t>
            </a:r>
            <a:endParaRPr kumimoji="0" lang="en-US" sz="9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grpSp>
        <p:nvGrpSpPr>
          <p:cNvPr id="59" name="Group 58">
            <a:extLst>
              <a:ext uri="{FF2B5EF4-FFF2-40B4-BE49-F238E27FC236}">
                <a16:creationId xmlns:a16="http://schemas.microsoft.com/office/drawing/2014/main" id="{2EEF89BE-D71F-FAD0-35AA-34F2F1A03B37}"/>
              </a:ext>
            </a:extLst>
          </p:cNvPr>
          <p:cNvGrpSpPr/>
          <p:nvPr/>
        </p:nvGrpSpPr>
        <p:grpSpPr>
          <a:xfrm>
            <a:off x="762616" y="2625769"/>
            <a:ext cx="2351135" cy="360000"/>
            <a:chOff x="4276273" y="2761669"/>
            <a:chExt cx="2351135" cy="360000"/>
          </a:xfrm>
        </p:grpSpPr>
        <p:pic>
          <p:nvPicPr>
            <p:cNvPr id="61" name="Picture 60" descr="Zip Co logo SVG free download, id: 101874 - Brandlogos.net">
              <a:hlinkClick r:id="rId7"/>
              <a:extLst>
                <a:ext uri="{FF2B5EF4-FFF2-40B4-BE49-F238E27FC236}">
                  <a16:creationId xmlns:a16="http://schemas.microsoft.com/office/drawing/2014/main" id="{36D14862-9A8B-9108-7A5C-E9F9985397B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62" name="TextBox 61">
              <a:extLst>
                <a:ext uri="{FF2B5EF4-FFF2-40B4-BE49-F238E27FC236}">
                  <a16:creationId xmlns:a16="http://schemas.microsoft.com/office/drawing/2014/main" id="{87DB7C2B-991B-DEA4-74AE-840A1E41E458}"/>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p>
          </p:txBody>
        </p:sp>
      </p:grpSp>
      <p:sp>
        <p:nvSpPr>
          <p:cNvPr id="65" name="Text Placeholder 54">
            <a:extLst>
              <a:ext uri="{FF2B5EF4-FFF2-40B4-BE49-F238E27FC236}">
                <a16:creationId xmlns:a16="http://schemas.microsoft.com/office/drawing/2014/main" id="{1F4E5A4E-580F-AA50-B8E9-92C4A51A4154}"/>
              </a:ext>
            </a:extLst>
          </p:cNvPr>
          <p:cNvSpPr txBox="1">
            <a:spLocks/>
          </p:cNvSpPr>
          <p:nvPr/>
        </p:nvSpPr>
        <p:spPr>
          <a:xfrm>
            <a:off x="7561070" y="2032188"/>
            <a:ext cx="2808000" cy="626701"/>
          </a:xfrm>
          <a:prstGeom prst="rect">
            <a:avLst/>
          </a:prstGeom>
        </p:spPr>
        <p:txBody>
          <a:bodyPr vert="horz" wrap="square" lIns="90000" tIns="36000" rIns="90000" bIns="36000" rtlCol="0">
            <a:norm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Use Copilot to draft marketing content, such as blog posts, social media updates, and email campaigns. It provides real-time suggestions and helps maintain consistent messaging.</a:t>
            </a:r>
          </a:p>
        </p:txBody>
      </p:sp>
      <p:grpSp>
        <p:nvGrpSpPr>
          <p:cNvPr id="66" name="Group 65">
            <a:extLst>
              <a:ext uri="{FF2B5EF4-FFF2-40B4-BE49-F238E27FC236}">
                <a16:creationId xmlns:a16="http://schemas.microsoft.com/office/drawing/2014/main" id="{1D6807ED-DE7A-7E46-C397-3D14895E9073}"/>
              </a:ext>
            </a:extLst>
          </p:cNvPr>
          <p:cNvGrpSpPr/>
          <p:nvPr/>
        </p:nvGrpSpPr>
        <p:grpSpPr>
          <a:xfrm>
            <a:off x="7785280" y="2732593"/>
            <a:ext cx="2351135" cy="360000"/>
            <a:chOff x="4276273" y="2761669"/>
            <a:chExt cx="2351135" cy="360000"/>
          </a:xfrm>
        </p:grpSpPr>
        <p:pic>
          <p:nvPicPr>
            <p:cNvPr id="67" name="Picture 66" descr="Zip Co logo SVG free download, id: 101874 - Brandlogos.net">
              <a:hlinkClick r:id="rId7"/>
              <a:extLst>
                <a:ext uri="{FF2B5EF4-FFF2-40B4-BE49-F238E27FC236}">
                  <a16:creationId xmlns:a16="http://schemas.microsoft.com/office/drawing/2014/main" id="{AE30B489-6A2A-17E2-B03E-7D8109E3820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68" name="TextBox 67">
              <a:extLst>
                <a:ext uri="{FF2B5EF4-FFF2-40B4-BE49-F238E27FC236}">
                  <a16:creationId xmlns:a16="http://schemas.microsoft.com/office/drawing/2014/main" id="{6D91992B-3694-F0A2-608C-4E9A91C6AE6F}"/>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pic>
        <p:nvPicPr>
          <p:cNvPr id="26" name="Picture 25">
            <a:extLst>
              <a:ext uri="{FF2B5EF4-FFF2-40B4-BE49-F238E27FC236}">
                <a16:creationId xmlns:a16="http://schemas.microsoft.com/office/drawing/2014/main" id="{C1D48DA0-B2E4-3891-BDB7-C6EC462E664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1"/>
          <a:stretch/>
        </p:blipFill>
        <p:spPr>
          <a:xfrm>
            <a:off x="10119044" y="4305474"/>
            <a:ext cx="2072956" cy="2552526"/>
          </a:xfrm>
          <a:prstGeom prst="rect">
            <a:avLst/>
          </a:prstGeom>
        </p:spPr>
      </p:pic>
      <p:grpSp>
        <p:nvGrpSpPr>
          <p:cNvPr id="46" name="Group 45">
            <a:extLst>
              <a:ext uri="{FF2B5EF4-FFF2-40B4-BE49-F238E27FC236}">
                <a16:creationId xmlns:a16="http://schemas.microsoft.com/office/drawing/2014/main" id="{DB22858B-7CF0-CE24-BEC9-DC0DD4CAA113}"/>
              </a:ext>
            </a:extLst>
          </p:cNvPr>
          <p:cNvGrpSpPr/>
          <p:nvPr/>
        </p:nvGrpSpPr>
        <p:grpSpPr>
          <a:xfrm>
            <a:off x="4192782" y="1132756"/>
            <a:ext cx="1267283" cy="216000"/>
            <a:chOff x="4582884" y="862657"/>
            <a:chExt cx="1267283" cy="216000"/>
          </a:xfrm>
        </p:grpSpPr>
        <p:sp>
          <p:nvSpPr>
            <p:cNvPr id="47" name="Rectangle: Rounded Corners 6">
              <a:extLst>
                <a:ext uri="{FF2B5EF4-FFF2-40B4-BE49-F238E27FC236}">
                  <a16:creationId xmlns:a16="http://schemas.microsoft.com/office/drawing/2014/main" id="{4E8D5360-DB8A-C2A3-0337-2DB0DFC72C7D}"/>
                </a:ext>
                <a:ext uri="{C183D7F6-B498-43B3-948B-1728B52AA6E4}">
                  <adec:decorative xmlns:adec="http://schemas.microsoft.com/office/drawing/2017/decorative" val="1"/>
                </a:ext>
              </a:extLst>
            </p:cNvPr>
            <p:cNvSpPr/>
            <p:nvPr/>
          </p:nvSpPr>
          <p:spPr bwMode="auto">
            <a:xfrm>
              <a:off x="4582884" y="862657"/>
              <a:ext cx="1267283"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panose="020B0702040204020203" pitchFamily="34" charset="0"/>
                  <a:cs typeface="Segoe UI Semibold" panose="020B0702040204020203" pitchFamily="34" charset="0"/>
                </a:rPr>
                <a:t>Conversion rate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48" name="Graphic 47">
              <a:extLst>
                <a:ext uri="{FF2B5EF4-FFF2-40B4-BE49-F238E27FC236}">
                  <a16:creationId xmlns:a16="http://schemas.microsoft.com/office/drawing/2014/main" id="{F1433277-7A0D-7A23-7F37-B0912D12DD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29670" y="898657"/>
              <a:ext cx="144000" cy="144000"/>
            </a:xfrm>
            <a:prstGeom prst="rect">
              <a:avLst/>
            </a:prstGeom>
          </p:spPr>
        </p:pic>
      </p:grpSp>
      <p:grpSp>
        <p:nvGrpSpPr>
          <p:cNvPr id="45" name="Group 44">
            <a:extLst>
              <a:ext uri="{FF2B5EF4-FFF2-40B4-BE49-F238E27FC236}">
                <a16:creationId xmlns:a16="http://schemas.microsoft.com/office/drawing/2014/main" id="{50318E04-BE02-B3A4-1C37-88E00EF9D5EE}"/>
              </a:ext>
            </a:extLst>
          </p:cNvPr>
          <p:cNvGrpSpPr/>
          <p:nvPr/>
        </p:nvGrpSpPr>
        <p:grpSpPr>
          <a:xfrm>
            <a:off x="1624328" y="1132756"/>
            <a:ext cx="1131930" cy="216000"/>
            <a:chOff x="1198144" y="862657"/>
            <a:chExt cx="1131930" cy="216000"/>
          </a:xfrm>
        </p:grpSpPr>
        <p:sp>
          <p:nvSpPr>
            <p:cNvPr id="49" name="Rectangle: Rounded Corners 6">
              <a:extLst>
                <a:ext uri="{FF2B5EF4-FFF2-40B4-BE49-F238E27FC236}">
                  <a16:creationId xmlns:a16="http://schemas.microsoft.com/office/drawing/2014/main" id="{6624B3FE-353B-388F-B90C-B4E0EB2CB9B7}"/>
                </a:ext>
                <a:ext uri="{C183D7F6-B498-43B3-948B-1728B52AA6E4}">
                  <adec:decorative xmlns:adec="http://schemas.microsoft.com/office/drawing/2017/decorative" val="1"/>
                </a:ext>
              </a:extLst>
            </p:cNvPr>
            <p:cNvSpPr/>
            <p:nvPr/>
          </p:nvSpPr>
          <p:spPr bwMode="auto">
            <a:xfrm>
              <a:off x="1198144" y="862657"/>
              <a:ext cx="113193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Store revenue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50" name="Graphic 49">
              <a:extLst>
                <a:ext uri="{FF2B5EF4-FFF2-40B4-BE49-F238E27FC236}">
                  <a16:creationId xmlns:a16="http://schemas.microsoft.com/office/drawing/2014/main" id="{7B74FA72-FA98-87A6-0FEB-2C6B0E24F9D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61C444F1-5571-CD6A-EE1E-3B91FA7CCA81}"/>
              </a:ext>
            </a:extLst>
          </p:cNvPr>
          <p:cNvGrpSpPr/>
          <p:nvPr/>
        </p:nvGrpSpPr>
        <p:grpSpPr>
          <a:xfrm>
            <a:off x="5834717" y="5193248"/>
            <a:ext cx="2360997" cy="424530"/>
            <a:chOff x="942434" y="2731055"/>
            <a:chExt cx="2360997" cy="424530"/>
          </a:xfrm>
        </p:grpSpPr>
        <p:pic>
          <p:nvPicPr>
            <p:cNvPr id="28" name="Picture 27">
              <a:hlinkClick r:id="rId7"/>
              <a:extLst>
                <a:ext uri="{FF2B5EF4-FFF2-40B4-BE49-F238E27FC236}">
                  <a16:creationId xmlns:a16="http://schemas.microsoft.com/office/drawing/2014/main" id="{6DDE7C74-EFD3-386C-320A-52D684525C52}"/>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29" name="TextBox 28">
              <a:extLst>
                <a:ext uri="{FF2B5EF4-FFF2-40B4-BE49-F238E27FC236}">
                  <a16:creationId xmlns:a16="http://schemas.microsoft.com/office/drawing/2014/main" id="{FF913F34-5597-8F55-FBF5-2F9EBC25A97E}"/>
                </a:ext>
                <a:ext uri="{C183D7F6-B498-43B3-948B-1728B52AA6E4}">
                  <adec:decorative xmlns:adec="http://schemas.microsoft.com/office/drawing/2017/decorative" val="0"/>
                </a:ext>
              </a:extLst>
            </p:cNvPr>
            <p:cNvSpPr txBox="1"/>
            <p:nvPr/>
          </p:nvSpPr>
          <p:spPr>
            <a:xfrm>
              <a:off x="1401385" y="2755475"/>
              <a:ext cx="1902046"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a:p>
              <a:pPr defTabSz="914367">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a:t>
              </a:r>
              <a:r>
                <a:rPr lang="en-US" sz="900" noProof="0">
                  <a:solidFill>
                    <a:srgbClr val="0078D4"/>
                  </a:solidFill>
                  <a:latin typeface="Segoe UI Semibold"/>
                </a:rPr>
                <a:t>Connection to Retail ERP system</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179235974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19496-4844-4115-38F0-B22A93C9D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D38F45-F205-683D-A72F-F24E56FD5952}"/>
              </a:ext>
            </a:extLst>
          </p:cNvPr>
          <p:cNvSpPr>
            <a:spLocks noGrp="1"/>
          </p:cNvSpPr>
          <p:nvPr>
            <p:ph type="title"/>
          </p:nvPr>
        </p:nvSpPr>
        <p:spPr>
          <a:xfrm>
            <a:off x="584199" y="387766"/>
            <a:ext cx="8341315" cy="263149"/>
          </a:xfrm>
        </p:spPr>
        <p:txBody>
          <a:bodyPr/>
          <a:lstStyle/>
          <a:p>
            <a:r>
              <a:rPr lang="en-US" noProof="0">
                <a:solidFill>
                  <a:srgbClr val="0078D4"/>
                </a:solidFill>
              </a:rPr>
              <a:t>Retail | </a:t>
            </a:r>
            <a:r>
              <a:rPr lang="en-US" noProof="0"/>
              <a:t>Reduce sourcing compliance risk</a:t>
            </a:r>
            <a:endParaRPr lang="en-US" i="1" noProof="0"/>
          </a:p>
        </p:txBody>
      </p:sp>
      <p:sp>
        <p:nvSpPr>
          <p:cNvPr id="4" name="Text Placeholder 3">
            <a:extLst>
              <a:ext uri="{FF2B5EF4-FFF2-40B4-BE49-F238E27FC236}">
                <a16:creationId xmlns:a16="http://schemas.microsoft.com/office/drawing/2014/main" id="{B4FFAE70-1A73-4AA5-85D6-9314E838F0E4}"/>
              </a:ext>
            </a:extLst>
          </p:cNvPr>
          <p:cNvSpPr>
            <a:spLocks noGrp="1"/>
          </p:cNvSpPr>
          <p:nvPr>
            <p:ph type="body" sz="quarter" idx="11"/>
          </p:nvPr>
        </p:nvSpPr>
        <p:spPr>
          <a:xfrm>
            <a:off x="4125166" y="1569018"/>
            <a:ext cx="2808000" cy="345600"/>
          </a:xfrm>
        </p:spPr>
        <p:txBody>
          <a:bodyPr/>
          <a:lstStyle/>
          <a:p>
            <a:r>
              <a:rPr lang="en-US" noProof="0"/>
              <a:t>2. </a:t>
            </a:r>
            <a:r>
              <a:rPr lang="en-US" sz="1200" noProof="0"/>
              <a:t>Confirm regulatory requirements</a:t>
            </a:r>
            <a:endParaRPr lang="en-US" noProof="0"/>
          </a:p>
        </p:txBody>
      </p:sp>
      <p:sp>
        <p:nvSpPr>
          <p:cNvPr id="5" name="Text Placeholder 4">
            <a:extLst>
              <a:ext uri="{FF2B5EF4-FFF2-40B4-BE49-F238E27FC236}">
                <a16:creationId xmlns:a16="http://schemas.microsoft.com/office/drawing/2014/main" id="{3115366B-FA71-1F43-0E8C-8F8F86FD5ACC}"/>
              </a:ext>
            </a:extLst>
          </p:cNvPr>
          <p:cNvSpPr>
            <a:spLocks noGrp="1"/>
          </p:cNvSpPr>
          <p:nvPr>
            <p:ph type="body" sz="quarter" idx="12"/>
          </p:nvPr>
        </p:nvSpPr>
        <p:spPr>
          <a:xfrm>
            <a:off x="543565" y="1569018"/>
            <a:ext cx="2808000" cy="345600"/>
          </a:xfrm>
        </p:spPr>
        <p:txBody>
          <a:bodyPr/>
          <a:lstStyle/>
          <a:p>
            <a:r>
              <a:rPr lang="en-US" noProof="0"/>
              <a:t>1. </a:t>
            </a:r>
            <a:r>
              <a:rPr lang="en-US" sz="1200" kern="1200" noProof="0"/>
              <a:t>Determine order source/destination</a:t>
            </a:r>
            <a:endParaRPr lang="en-US" noProof="0"/>
          </a:p>
        </p:txBody>
      </p:sp>
      <p:sp>
        <p:nvSpPr>
          <p:cNvPr id="6" name="Text Placeholder 5">
            <a:extLst>
              <a:ext uri="{FF2B5EF4-FFF2-40B4-BE49-F238E27FC236}">
                <a16:creationId xmlns:a16="http://schemas.microsoft.com/office/drawing/2014/main" id="{7524B1AE-0D69-D793-0B8B-65F32624B4EC}"/>
              </a:ext>
            </a:extLst>
          </p:cNvPr>
          <p:cNvSpPr>
            <a:spLocks noGrp="1"/>
          </p:cNvSpPr>
          <p:nvPr>
            <p:ph type="body" sz="quarter" idx="13"/>
          </p:nvPr>
        </p:nvSpPr>
        <p:spPr>
          <a:xfrm>
            <a:off x="7588806" y="1569018"/>
            <a:ext cx="2808000" cy="345600"/>
          </a:xfrm>
        </p:spPr>
        <p:txBody>
          <a:bodyPr/>
          <a:lstStyle/>
          <a:p>
            <a:r>
              <a:rPr lang="en-US" noProof="0"/>
              <a:t>3. </a:t>
            </a:r>
            <a:r>
              <a:rPr lang="en-US" sz="1200" noProof="0"/>
              <a:t>Collect product information</a:t>
            </a:r>
            <a:endParaRPr lang="en-US" noProof="0"/>
          </a:p>
        </p:txBody>
      </p:sp>
      <p:sp>
        <p:nvSpPr>
          <p:cNvPr id="7" name="Text Placeholder 6">
            <a:extLst>
              <a:ext uri="{FF2B5EF4-FFF2-40B4-BE49-F238E27FC236}">
                <a16:creationId xmlns:a16="http://schemas.microsoft.com/office/drawing/2014/main" id="{6552E2A9-68CD-F741-AB52-7D9AC7F11073}"/>
              </a:ext>
            </a:extLst>
          </p:cNvPr>
          <p:cNvSpPr>
            <a:spLocks noGrp="1"/>
          </p:cNvSpPr>
          <p:nvPr>
            <p:ph type="body" sz="quarter" idx="14"/>
          </p:nvPr>
        </p:nvSpPr>
        <p:spPr>
          <a:xfrm>
            <a:off x="2479961" y="4021809"/>
            <a:ext cx="2808000" cy="345600"/>
          </a:xfrm>
        </p:spPr>
        <p:txBody>
          <a:bodyPr/>
          <a:lstStyle/>
          <a:p>
            <a:r>
              <a:rPr lang="en-US" noProof="0"/>
              <a:t>5. </a:t>
            </a:r>
            <a:r>
              <a:rPr lang="en-US" sz="1200" kern="1200" noProof="0"/>
              <a:t>Generate report</a:t>
            </a:r>
            <a:endParaRPr lang="en-US" noProof="0"/>
          </a:p>
        </p:txBody>
      </p:sp>
      <p:sp>
        <p:nvSpPr>
          <p:cNvPr id="8" name="Text Placeholder 7">
            <a:extLst>
              <a:ext uri="{FF2B5EF4-FFF2-40B4-BE49-F238E27FC236}">
                <a16:creationId xmlns:a16="http://schemas.microsoft.com/office/drawing/2014/main" id="{49C5277F-6D97-4EA0-ADB0-BA0AF4EEDF40}"/>
              </a:ext>
            </a:extLst>
          </p:cNvPr>
          <p:cNvSpPr>
            <a:spLocks noGrp="1"/>
          </p:cNvSpPr>
          <p:nvPr>
            <p:ph type="body" sz="quarter" idx="15"/>
          </p:nvPr>
        </p:nvSpPr>
        <p:spPr>
          <a:xfrm>
            <a:off x="5607965" y="4019650"/>
            <a:ext cx="2808000" cy="345600"/>
          </a:xfrm>
        </p:spPr>
        <p:txBody>
          <a:bodyPr/>
          <a:lstStyle/>
          <a:p>
            <a:r>
              <a:rPr lang="en-US" noProof="0"/>
              <a:t>4. Prepare required documents</a:t>
            </a:r>
          </a:p>
        </p:txBody>
      </p:sp>
      <p:sp>
        <p:nvSpPr>
          <p:cNvPr id="9" name="Text Placeholder 8">
            <a:extLst>
              <a:ext uri="{FF2B5EF4-FFF2-40B4-BE49-F238E27FC236}">
                <a16:creationId xmlns:a16="http://schemas.microsoft.com/office/drawing/2014/main" id="{C78AF52E-9506-3D71-28A6-E5DF45060E25}"/>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10" name="Text Placeholder 9">
            <a:extLst>
              <a:ext uri="{FF2B5EF4-FFF2-40B4-BE49-F238E27FC236}">
                <a16:creationId xmlns:a16="http://schemas.microsoft.com/office/drawing/2014/main" id="{29764DEB-2EFF-C9EA-706E-DE4EE8581371}"/>
              </a:ext>
            </a:extLst>
          </p:cNvPr>
          <p:cNvSpPr>
            <a:spLocks noGrp="1"/>
          </p:cNvSpPr>
          <p:nvPr>
            <p:ph type="body" sz="quarter" idx="18"/>
          </p:nvPr>
        </p:nvSpPr>
        <p:spPr>
          <a:xfrm>
            <a:off x="4125166" y="2051137"/>
            <a:ext cx="2808000" cy="626701"/>
          </a:xfrm>
        </p:spPr>
        <p:txBody>
          <a:bodyPr/>
          <a:lstStyle/>
          <a:p>
            <a:pPr>
              <a:lnSpc>
                <a:spcPct val="80000"/>
              </a:lnSpc>
            </a:pPr>
            <a:r>
              <a:rPr lang="en-US" noProof="0"/>
              <a:t>Copilot helps retrieve regulation details based on the products in the shipment and the destination.</a:t>
            </a:r>
          </a:p>
        </p:txBody>
      </p:sp>
      <p:sp>
        <p:nvSpPr>
          <p:cNvPr id="12" name="Text Placeholder 11">
            <a:extLst>
              <a:ext uri="{FF2B5EF4-FFF2-40B4-BE49-F238E27FC236}">
                <a16:creationId xmlns:a16="http://schemas.microsoft.com/office/drawing/2014/main" id="{F9B4DB3D-E9A0-D1DA-CCAE-B6330B3D2822}"/>
              </a:ext>
            </a:extLst>
          </p:cNvPr>
          <p:cNvSpPr>
            <a:spLocks noGrp="1"/>
          </p:cNvSpPr>
          <p:nvPr>
            <p:ph type="body" sz="quarter" idx="20"/>
          </p:nvPr>
        </p:nvSpPr>
        <p:spPr>
          <a:xfrm>
            <a:off x="5607965" y="4457957"/>
            <a:ext cx="2808000" cy="626701"/>
          </a:xfrm>
        </p:spPr>
        <p:txBody>
          <a:bodyPr>
            <a:normAutofit/>
          </a:bodyPr>
          <a:lstStyle/>
          <a:p>
            <a:r>
              <a:rPr lang="en-US" noProof="0"/>
              <a:t>Copilot helps identify and prepare the required reports/documentation for the order.</a:t>
            </a:r>
          </a:p>
        </p:txBody>
      </p:sp>
      <p:sp>
        <p:nvSpPr>
          <p:cNvPr id="13" name="Text Placeholder 12">
            <a:extLst>
              <a:ext uri="{FF2B5EF4-FFF2-40B4-BE49-F238E27FC236}">
                <a16:creationId xmlns:a16="http://schemas.microsoft.com/office/drawing/2014/main" id="{2F42B1C4-8B07-62E1-CDCA-50E4F8E9108A}"/>
              </a:ext>
            </a:extLst>
          </p:cNvPr>
          <p:cNvSpPr>
            <a:spLocks noGrp="1"/>
          </p:cNvSpPr>
          <p:nvPr>
            <p:ph type="body" sz="quarter" idx="21"/>
          </p:nvPr>
        </p:nvSpPr>
        <p:spPr>
          <a:xfrm>
            <a:off x="4125166" y="3183397"/>
            <a:ext cx="2808000" cy="626701"/>
          </a:xfrm>
        </p:spPr>
        <p:txBody>
          <a:bodyPr>
            <a:normAutofit lnSpcReduction="10000"/>
          </a:bodyPr>
          <a:lstStyle/>
          <a:p>
            <a:r>
              <a:rPr lang="en-US" noProof="0"/>
              <a:t>Prompt: Summarize the geographical regulations and restrictions that apply to dairy products shipped to California. Include the disclosure documents are required for shipping.</a:t>
            </a:r>
          </a:p>
        </p:txBody>
      </p:sp>
      <p:sp>
        <p:nvSpPr>
          <p:cNvPr id="14" name="Text Placeholder 13">
            <a:extLst>
              <a:ext uri="{FF2B5EF4-FFF2-40B4-BE49-F238E27FC236}">
                <a16:creationId xmlns:a16="http://schemas.microsoft.com/office/drawing/2014/main" id="{30082BB6-6C6E-8F5D-E4A6-4721A663C63F}"/>
              </a:ext>
            </a:extLst>
          </p:cNvPr>
          <p:cNvSpPr>
            <a:spLocks noGrp="1"/>
          </p:cNvSpPr>
          <p:nvPr>
            <p:ph type="body" sz="quarter" idx="22"/>
          </p:nvPr>
        </p:nvSpPr>
        <p:spPr>
          <a:xfrm>
            <a:off x="543565" y="3158738"/>
            <a:ext cx="2808000" cy="626701"/>
          </a:xfrm>
        </p:spPr>
        <p:txBody>
          <a:bodyPr/>
          <a:lstStyle/>
          <a:p>
            <a:r>
              <a:rPr lang="en-US" noProof="0"/>
              <a:t>Prompt: What is the shipping destination and ordered item numbers for order number 12345? </a:t>
            </a:r>
          </a:p>
        </p:txBody>
      </p:sp>
      <p:sp>
        <p:nvSpPr>
          <p:cNvPr id="15" name="Text Placeholder 14">
            <a:extLst>
              <a:ext uri="{FF2B5EF4-FFF2-40B4-BE49-F238E27FC236}">
                <a16:creationId xmlns:a16="http://schemas.microsoft.com/office/drawing/2014/main" id="{A4A0E723-18AA-CBCE-D8DA-7ED28D16D10B}"/>
              </a:ext>
            </a:extLst>
          </p:cNvPr>
          <p:cNvSpPr>
            <a:spLocks noGrp="1"/>
          </p:cNvSpPr>
          <p:nvPr>
            <p:ph type="body" sz="quarter" idx="23"/>
          </p:nvPr>
        </p:nvSpPr>
        <p:spPr>
          <a:xfrm>
            <a:off x="7588806" y="3183397"/>
            <a:ext cx="2808000" cy="626701"/>
          </a:xfrm>
        </p:spPr>
        <p:txBody>
          <a:bodyPr/>
          <a:lstStyle/>
          <a:p>
            <a:r>
              <a:rPr lang="en-US" noProof="0"/>
              <a:t>Prompt: Retrieve the following product details for item #AD-98576</a:t>
            </a:r>
          </a:p>
        </p:txBody>
      </p:sp>
      <p:sp>
        <p:nvSpPr>
          <p:cNvPr id="16" name="Text Placeholder 15">
            <a:extLst>
              <a:ext uri="{FF2B5EF4-FFF2-40B4-BE49-F238E27FC236}">
                <a16:creationId xmlns:a16="http://schemas.microsoft.com/office/drawing/2014/main" id="{7D08B261-28F6-06D5-69C5-CA34BDD48EFD}"/>
              </a:ext>
            </a:extLst>
          </p:cNvPr>
          <p:cNvSpPr>
            <a:spLocks noGrp="1"/>
          </p:cNvSpPr>
          <p:nvPr>
            <p:ph type="body" sz="quarter" idx="24"/>
          </p:nvPr>
        </p:nvSpPr>
        <p:spPr>
          <a:xfrm>
            <a:off x="2479961" y="5611529"/>
            <a:ext cx="2808000" cy="626701"/>
          </a:xfrm>
        </p:spPr>
        <p:txBody>
          <a:bodyPr>
            <a:normAutofit lnSpcReduction="10000"/>
          </a:bodyPr>
          <a:lstStyle/>
          <a:p>
            <a:r>
              <a:rPr lang="en-US" noProof="0"/>
              <a:t>Prompt: Draft a response to Bruce Banner from Panalpina informing him the customs form for Okinawa entry needs to changed to JC7.1 for order 12345.</a:t>
            </a:r>
          </a:p>
          <a:p>
            <a:endParaRPr lang="en-US" noProof="0"/>
          </a:p>
        </p:txBody>
      </p:sp>
      <p:sp>
        <p:nvSpPr>
          <p:cNvPr id="17" name="Text Placeholder 16">
            <a:extLst>
              <a:ext uri="{FF2B5EF4-FFF2-40B4-BE49-F238E27FC236}">
                <a16:creationId xmlns:a16="http://schemas.microsoft.com/office/drawing/2014/main" id="{72DCE851-8B97-5354-3578-EF44B4916AD6}"/>
              </a:ext>
            </a:extLst>
          </p:cNvPr>
          <p:cNvSpPr>
            <a:spLocks noGrp="1"/>
          </p:cNvSpPr>
          <p:nvPr>
            <p:ph type="body" sz="quarter" idx="25"/>
          </p:nvPr>
        </p:nvSpPr>
        <p:spPr>
          <a:xfrm>
            <a:off x="5607965" y="5634029"/>
            <a:ext cx="2808000" cy="626701"/>
          </a:xfrm>
        </p:spPr>
        <p:txBody>
          <a:bodyPr>
            <a:normAutofit lnSpcReduction="10000"/>
          </a:bodyPr>
          <a:lstStyle/>
          <a:p>
            <a:r>
              <a:rPr lang="en-US" noProof="0"/>
              <a:t>Prompt: Verify all items against regulation governing restriction of entry into California and print the Commercial invoice with Harmonized Tax codes with schedule (2)</a:t>
            </a:r>
          </a:p>
          <a:p>
            <a:endParaRPr lang="en-US" noProof="0"/>
          </a:p>
        </p:txBody>
      </p:sp>
      <p:sp>
        <p:nvSpPr>
          <p:cNvPr id="19" name="Text Placeholder 18">
            <a:extLst>
              <a:ext uri="{FF2B5EF4-FFF2-40B4-BE49-F238E27FC236}">
                <a16:creationId xmlns:a16="http://schemas.microsoft.com/office/drawing/2014/main" id="{5FB4EC50-9243-4E1D-D23A-81BB437600D6}"/>
              </a:ext>
            </a:extLst>
          </p:cNvPr>
          <p:cNvSpPr>
            <a:spLocks noGrp="1"/>
          </p:cNvSpPr>
          <p:nvPr>
            <p:ph type="body" sz="quarter" idx="28"/>
          </p:nvPr>
        </p:nvSpPr>
        <p:spPr>
          <a:xfrm>
            <a:off x="2479961" y="4457957"/>
            <a:ext cx="2808000" cy="626701"/>
          </a:xfrm>
        </p:spPr>
        <p:txBody>
          <a:bodyPr/>
          <a:lstStyle/>
          <a:p>
            <a:r>
              <a:rPr lang="en-US" sz="900" noProof="0"/>
              <a:t>Use Copilot </a:t>
            </a:r>
            <a:r>
              <a:rPr lang="en-US" noProof="0"/>
              <a:t>to email</a:t>
            </a:r>
            <a:r>
              <a:rPr lang="en-US" sz="900" noProof="0"/>
              <a:t> and respond to various issues with Global Trade documentation.</a:t>
            </a:r>
          </a:p>
        </p:txBody>
      </p:sp>
      <p:sp>
        <p:nvSpPr>
          <p:cNvPr id="20" name="Text Placeholder 19">
            <a:extLst>
              <a:ext uri="{FF2B5EF4-FFF2-40B4-BE49-F238E27FC236}">
                <a16:creationId xmlns:a16="http://schemas.microsoft.com/office/drawing/2014/main" id="{E3DB2961-94B6-9A38-991F-2EA1F1520DC7}"/>
              </a:ext>
            </a:extLst>
          </p:cNvPr>
          <p:cNvSpPr>
            <a:spLocks noGrp="1"/>
          </p:cNvSpPr>
          <p:nvPr>
            <p:ph type="body" sz="quarter" idx="30"/>
          </p:nvPr>
        </p:nvSpPr>
        <p:spPr>
          <a:xfrm>
            <a:off x="10430234" y="521099"/>
            <a:ext cx="1456966" cy="169277"/>
          </a:xfrm>
        </p:spPr>
        <p:txBody>
          <a:bodyPr/>
          <a:lstStyle/>
          <a:p>
            <a:r>
              <a:rPr lang="en-US" noProof="0"/>
              <a:t>Extend</a:t>
            </a:r>
          </a:p>
        </p:txBody>
      </p:sp>
      <p:sp>
        <p:nvSpPr>
          <p:cNvPr id="21" name="Text Placeholder 20">
            <a:extLst>
              <a:ext uri="{FF2B5EF4-FFF2-40B4-BE49-F238E27FC236}">
                <a16:creationId xmlns:a16="http://schemas.microsoft.com/office/drawing/2014/main" id="{68D5C35C-1F81-1699-020F-CF42B9661E6F}"/>
              </a:ext>
            </a:extLst>
          </p:cNvPr>
          <p:cNvSpPr>
            <a:spLocks noGrp="1"/>
          </p:cNvSpPr>
          <p:nvPr>
            <p:ph type="body" sz="quarter" idx="38"/>
          </p:nvPr>
        </p:nvSpPr>
        <p:spPr>
          <a:solidFill>
            <a:srgbClr val="0070C0"/>
          </a:solidFill>
        </p:spPr>
        <p:txBody>
          <a:bodyPr/>
          <a:lstStyle/>
          <a:p>
            <a:endParaRPr lang="en-US" noProof="0"/>
          </a:p>
        </p:txBody>
      </p:sp>
      <p:sp>
        <p:nvSpPr>
          <p:cNvPr id="22" name="Text Placeholder 21">
            <a:extLst>
              <a:ext uri="{FF2B5EF4-FFF2-40B4-BE49-F238E27FC236}">
                <a16:creationId xmlns:a16="http://schemas.microsoft.com/office/drawing/2014/main" id="{6014FEE9-2F9A-B40F-1CBB-BD1B62931BE4}"/>
              </a:ext>
            </a:extLst>
          </p:cNvPr>
          <p:cNvSpPr>
            <a:spLocks noGrp="1"/>
          </p:cNvSpPr>
          <p:nvPr>
            <p:ph type="body" sz="quarter" idx="39"/>
          </p:nvPr>
        </p:nvSpPr>
        <p:spPr>
          <a:solidFill>
            <a:srgbClr val="0070C0"/>
          </a:solidFill>
        </p:spPr>
        <p:txBody>
          <a:bodyPr/>
          <a:lstStyle/>
          <a:p>
            <a:endParaRPr lang="en-US" noProof="0"/>
          </a:p>
        </p:txBody>
      </p:sp>
      <p:sp>
        <p:nvSpPr>
          <p:cNvPr id="23" name="Text Placeholder 22">
            <a:extLst>
              <a:ext uri="{FF2B5EF4-FFF2-40B4-BE49-F238E27FC236}">
                <a16:creationId xmlns:a16="http://schemas.microsoft.com/office/drawing/2014/main" id="{EBE19E8C-CDA6-AC17-8331-D1BBF360FCEB}"/>
              </a:ext>
            </a:extLst>
          </p:cNvPr>
          <p:cNvSpPr>
            <a:spLocks noGrp="1"/>
          </p:cNvSpPr>
          <p:nvPr>
            <p:ph type="body" sz="quarter" idx="40"/>
          </p:nvPr>
        </p:nvSpPr>
        <p:spPr>
          <a:solidFill>
            <a:srgbClr val="0070C0"/>
          </a:solidFill>
        </p:spPr>
        <p:txBody>
          <a:bodyPr/>
          <a:lstStyle/>
          <a:p>
            <a:endParaRPr lang="en-US" noProof="0"/>
          </a:p>
        </p:txBody>
      </p:sp>
      <p:sp>
        <p:nvSpPr>
          <p:cNvPr id="24" name="Rectangle: Rounded Corners 6">
            <a:extLst>
              <a:ext uri="{FF2B5EF4-FFF2-40B4-BE49-F238E27FC236}">
                <a16:creationId xmlns:a16="http://schemas.microsoft.com/office/drawing/2014/main" id="{BD610087-69F6-32F9-9253-03C5D9F90211}"/>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4" name="Rectangle: Rounded Corners 6">
            <a:extLst>
              <a:ext uri="{FF2B5EF4-FFF2-40B4-BE49-F238E27FC236}">
                <a16:creationId xmlns:a16="http://schemas.microsoft.com/office/drawing/2014/main" id="{893418A3-587F-3F7B-75BD-BFA3ACA89F7F}"/>
              </a:ext>
              <a:ext uri="{C183D7F6-B498-43B3-948B-1728B52AA6E4}">
                <adec:decorative xmlns:adec="http://schemas.microsoft.com/office/drawing/2017/decorative" val="1"/>
              </a:ext>
            </a:extLst>
          </p:cNvPr>
          <p:cNvSpPr/>
          <p:nvPr/>
        </p:nvSpPr>
        <p:spPr bwMode="auto">
          <a:xfrm>
            <a:off x="7508839"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8" name="Group 37">
            <a:extLst>
              <a:ext uri="{FF2B5EF4-FFF2-40B4-BE49-F238E27FC236}">
                <a16:creationId xmlns:a16="http://schemas.microsoft.com/office/drawing/2014/main" id="{69034459-CE9C-4137-3E0D-D13965A97090}"/>
              </a:ext>
            </a:extLst>
          </p:cNvPr>
          <p:cNvGrpSpPr/>
          <p:nvPr/>
        </p:nvGrpSpPr>
        <p:grpSpPr>
          <a:xfrm>
            <a:off x="8633229" y="1127774"/>
            <a:ext cx="1005840" cy="216000"/>
            <a:chOff x="1194743" y="1140160"/>
            <a:chExt cx="1005840" cy="216000"/>
          </a:xfrm>
        </p:grpSpPr>
        <p:sp>
          <p:nvSpPr>
            <p:cNvPr id="39" name="Rectangle: Rounded Corners 6">
              <a:extLst>
                <a:ext uri="{FF2B5EF4-FFF2-40B4-BE49-F238E27FC236}">
                  <a16:creationId xmlns:a16="http://schemas.microsoft.com/office/drawing/2014/main" id="{EF9CF77F-3C07-51C9-E177-8336A1C96F5C}"/>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0" name="Graphic 39">
              <a:extLst>
                <a:ext uri="{FF2B5EF4-FFF2-40B4-BE49-F238E27FC236}">
                  <a16:creationId xmlns:a16="http://schemas.microsoft.com/office/drawing/2014/main" id="{1D1A2E82-7018-E687-090A-5128881028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1527" y="1176160"/>
              <a:ext cx="144000" cy="144000"/>
            </a:xfrm>
            <a:prstGeom prst="rect">
              <a:avLst/>
            </a:prstGeom>
          </p:spPr>
        </p:pic>
      </p:grpSp>
      <p:sp>
        <p:nvSpPr>
          <p:cNvPr id="58" name="Text Placeholder 83">
            <a:extLst>
              <a:ext uri="{FF2B5EF4-FFF2-40B4-BE49-F238E27FC236}">
                <a16:creationId xmlns:a16="http://schemas.microsoft.com/office/drawing/2014/main" id="{E766FC2D-19E5-A50D-1FA0-A97255D33416}"/>
              </a:ext>
            </a:extLst>
          </p:cNvPr>
          <p:cNvSpPr txBox="1">
            <a:spLocks/>
          </p:cNvSpPr>
          <p:nvPr/>
        </p:nvSpPr>
        <p:spPr>
          <a:xfrm>
            <a:off x="543565" y="2051137"/>
            <a:ext cx="2808000" cy="626701"/>
          </a:xfrm>
          <a:prstGeom prst="rect">
            <a:avLst/>
          </a:prstGeom>
        </p:spPr>
        <p:txBody>
          <a:bodyPr vert="horz" wrap="square" lIns="90000" tIns="36000" rIns="90000" bIns="36000" rtlCol="0" anchor="t">
            <a:norm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noProof="0"/>
              <a:t>Prompt Copilot to look up the order and retrieve the product detail and shipping destination</a:t>
            </a:r>
            <a:r>
              <a:rPr kumimoji="0" lang="en-US" sz="900" b="0" i="0" u="none" strike="noStrike" kern="1200" cap="none" spc="0" normalizeH="0" baseline="0" noProof="0">
                <a:ln>
                  <a:noFill/>
                </a:ln>
                <a:solidFill>
                  <a:srgbClr val="000000"/>
                </a:solidFill>
                <a:effectLst/>
                <a:uLnTx/>
                <a:uFillTx/>
                <a:latin typeface="Segoe UI"/>
                <a:ea typeface="+mn-ea"/>
                <a:cs typeface="Segoe UI"/>
              </a:rPr>
              <a:t>.</a:t>
            </a:r>
            <a:endParaRPr kumimoji="0" lang="en-US" sz="9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65" name="Text Placeholder 54">
            <a:extLst>
              <a:ext uri="{FF2B5EF4-FFF2-40B4-BE49-F238E27FC236}">
                <a16:creationId xmlns:a16="http://schemas.microsoft.com/office/drawing/2014/main" id="{D1935720-7119-4806-BA31-7AB868308180}"/>
              </a:ext>
            </a:extLst>
          </p:cNvPr>
          <p:cNvSpPr txBox="1">
            <a:spLocks/>
          </p:cNvSpPr>
          <p:nvPr/>
        </p:nvSpPr>
        <p:spPr>
          <a:xfrm>
            <a:off x="7561070" y="2032188"/>
            <a:ext cx="2808000" cy="626701"/>
          </a:xfrm>
          <a:prstGeom prst="rect">
            <a:avLst/>
          </a:prstGeom>
        </p:spPr>
        <p:txBody>
          <a:bodyPr vert="horz" wrap="square" lIns="90000" tIns="36000" rIns="90000" bIns="36000" rtlCol="0">
            <a:norm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noProof="0"/>
              <a:t>Use Copilot to retrieve product information needed to submit the required compliance and regulatory disclosures.</a:t>
            </a:r>
          </a:p>
        </p:txBody>
      </p:sp>
      <p:pic>
        <p:nvPicPr>
          <p:cNvPr id="26" name="Picture 25">
            <a:extLst>
              <a:ext uri="{FF2B5EF4-FFF2-40B4-BE49-F238E27FC236}">
                <a16:creationId xmlns:a16="http://schemas.microsoft.com/office/drawing/2014/main" id="{CBB2644A-C8E6-99CC-5254-78B3E2B392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a:stretch/>
        </p:blipFill>
        <p:spPr>
          <a:xfrm>
            <a:off x="10119044" y="4305474"/>
            <a:ext cx="2072956" cy="2552526"/>
          </a:xfrm>
          <a:prstGeom prst="rect">
            <a:avLst/>
          </a:prstGeom>
        </p:spPr>
      </p:pic>
      <p:grpSp>
        <p:nvGrpSpPr>
          <p:cNvPr id="45" name="Group 44">
            <a:extLst>
              <a:ext uri="{FF2B5EF4-FFF2-40B4-BE49-F238E27FC236}">
                <a16:creationId xmlns:a16="http://schemas.microsoft.com/office/drawing/2014/main" id="{D25CEC19-672F-DD03-2B5E-EBB29E5962F1}"/>
              </a:ext>
            </a:extLst>
          </p:cNvPr>
          <p:cNvGrpSpPr/>
          <p:nvPr/>
        </p:nvGrpSpPr>
        <p:grpSpPr>
          <a:xfrm>
            <a:off x="1624328" y="1132755"/>
            <a:ext cx="1264346" cy="245864"/>
            <a:chOff x="1198144" y="862656"/>
            <a:chExt cx="1264346" cy="245864"/>
          </a:xfrm>
        </p:grpSpPr>
        <p:sp>
          <p:nvSpPr>
            <p:cNvPr id="49" name="Rectangle: Rounded Corners 6">
              <a:extLst>
                <a:ext uri="{FF2B5EF4-FFF2-40B4-BE49-F238E27FC236}">
                  <a16:creationId xmlns:a16="http://schemas.microsoft.com/office/drawing/2014/main" id="{984016F1-13F2-6F8A-5A0B-0E59F7259A84}"/>
                </a:ext>
                <a:ext uri="{C183D7F6-B498-43B3-948B-1728B52AA6E4}">
                  <adec:decorative xmlns:adec="http://schemas.microsoft.com/office/drawing/2017/decorative" val="1"/>
                </a:ext>
              </a:extLst>
            </p:cNvPr>
            <p:cNvSpPr/>
            <p:nvPr/>
          </p:nvSpPr>
          <p:spPr bwMode="auto">
            <a:xfrm>
              <a:off x="1198144" y="862656"/>
              <a:ext cx="1264346" cy="245864"/>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Sourcing costs</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50" name="Graphic 49">
              <a:extLst>
                <a:ext uri="{FF2B5EF4-FFF2-40B4-BE49-F238E27FC236}">
                  <a16:creationId xmlns:a16="http://schemas.microsoft.com/office/drawing/2014/main" id="{B07BF2AF-2AE6-0F64-E540-4145D9CDF1E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D24FD441-C686-7548-E617-E465128B72D8}"/>
              </a:ext>
            </a:extLst>
          </p:cNvPr>
          <p:cNvGrpSpPr/>
          <p:nvPr/>
        </p:nvGrpSpPr>
        <p:grpSpPr>
          <a:xfrm>
            <a:off x="5726009" y="5061604"/>
            <a:ext cx="2360997" cy="424530"/>
            <a:chOff x="942434" y="2731055"/>
            <a:chExt cx="2360997" cy="424530"/>
          </a:xfrm>
        </p:grpSpPr>
        <p:pic>
          <p:nvPicPr>
            <p:cNvPr id="28" name="Picture 27">
              <a:hlinkClick r:id="rId7"/>
              <a:extLst>
                <a:ext uri="{FF2B5EF4-FFF2-40B4-BE49-F238E27FC236}">
                  <a16:creationId xmlns:a16="http://schemas.microsoft.com/office/drawing/2014/main" id="{1D306BD1-AF30-B594-8056-46F4E5118F66}"/>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29" name="TextBox 28">
              <a:extLst>
                <a:ext uri="{FF2B5EF4-FFF2-40B4-BE49-F238E27FC236}">
                  <a16:creationId xmlns:a16="http://schemas.microsoft.com/office/drawing/2014/main" id="{6855A9D5-0896-EB01-88B2-ED13E183B6D3}"/>
                </a:ext>
                <a:ext uri="{C183D7F6-B498-43B3-948B-1728B52AA6E4}">
                  <adec:decorative xmlns:adec="http://schemas.microsoft.com/office/drawing/2017/decorative" val="0"/>
                </a:ext>
              </a:extLst>
            </p:cNvPr>
            <p:cNvSpPr txBox="1"/>
            <p:nvPr/>
          </p:nvSpPr>
          <p:spPr>
            <a:xfrm>
              <a:off x="1401385" y="2755475"/>
              <a:ext cx="1902046"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a:p>
              <a:pPr defTabSz="914367">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a:t>
              </a:r>
              <a:r>
                <a:rPr lang="en-US" sz="900" noProof="0">
                  <a:solidFill>
                    <a:srgbClr val="0078D4"/>
                  </a:solidFill>
                  <a:latin typeface="Segoe UI Semibold"/>
                </a:rPr>
                <a:t>Connection to Retail MDM system</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 name="Group 2">
            <a:extLst>
              <a:ext uri="{FF2B5EF4-FFF2-40B4-BE49-F238E27FC236}">
                <a16:creationId xmlns:a16="http://schemas.microsoft.com/office/drawing/2014/main" id="{6B9B38E2-B467-19EC-C217-BB9001AE68CF}"/>
              </a:ext>
            </a:extLst>
          </p:cNvPr>
          <p:cNvGrpSpPr/>
          <p:nvPr/>
        </p:nvGrpSpPr>
        <p:grpSpPr>
          <a:xfrm>
            <a:off x="767066" y="2675905"/>
            <a:ext cx="2360997" cy="424530"/>
            <a:chOff x="942434" y="2731055"/>
            <a:chExt cx="2360997" cy="424530"/>
          </a:xfrm>
        </p:grpSpPr>
        <p:pic>
          <p:nvPicPr>
            <p:cNvPr id="11" name="Picture 10">
              <a:hlinkClick r:id="rId7"/>
              <a:extLst>
                <a:ext uri="{FF2B5EF4-FFF2-40B4-BE49-F238E27FC236}">
                  <a16:creationId xmlns:a16="http://schemas.microsoft.com/office/drawing/2014/main" id="{2EAD9631-4E87-F484-EE82-5AACF55975BC}"/>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18" name="TextBox 17">
              <a:extLst>
                <a:ext uri="{FF2B5EF4-FFF2-40B4-BE49-F238E27FC236}">
                  <a16:creationId xmlns:a16="http://schemas.microsoft.com/office/drawing/2014/main" id="{E68815B9-9DD2-5E8D-A56F-A3733C0B1F1E}"/>
                </a:ext>
                <a:ext uri="{C183D7F6-B498-43B3-948B-1728B52AA6E4}">
                  <adec:decorative xmlns:adec="http://schemas.microsoft.com/office/drawing/2017/decorative" val="0"/>
                </a:ext>
              </a:extLst>
            </p:cNvPr>
            <p:cNvSpPr txBox="1"/>
            <p:nvPr/>
          </p:nvSpPr>
          <p:spPr>
            <a:xfrm>
              <a:off x="1401385" y="2755475"/>
              <a:ext cx="1902046"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a:p>
              <a:pPr defTabSz="914367">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a:t>
              </a:r>
              <a:r>
                <a:rPr lang="en-US" sz="900" noProof="0">
                  <a:solidFill>
                    <a:srgbClr val="0078D4"/>
                  </a:solidFill>
                  <a:latin typeface="Segoe UI Semibold"/>
                </a:rPr>
                <a:t>Connection to Retail ERP system</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0" name="Group 29">
            <a:extLst>
              <a:ext uri="{FF2B5EF4-FFF2-40B4-BE49-F238E27FC236}">
                <a16:creationId xmlns:a16="http://schemas.microsoft.com/office/drawing/2014/main" id="{A89D03B0-FF0F-E092-DC16-66527C9D7F72}"/>
              </a:ext>
            </a:extLst>
          </p:cNvPr>
          <p:cNvGrpSpPr/>
          <p:nvPr/>
        </p:nvGrpSpPr>
        <p:grpSpPr>
          <a:xfrm>
            <a:off x="4427466" y="2686168"/>
            <a:ext cx="2360997" cy="424530"/>
            <a:chOff x="942434" y="2731055"/>
            <a:chExt cx="2360997" cy="424530"/>
          </a:xfrm>
        </p:grpSpPr>
        <p:pic>
          <p:nvPicPr>
            <p:cNvPr id="44" name="Picture 43">
              <a:hlinkClick r:id="rId7"/>
              <a:extLst>
                <a:ext uri="{FF2B5EF4-FFF2-40B4-BE49-F238E27FC236}">
                  <a16:creationId xmlns:a16="http://schemas.microsoft.com/office/drawing/2014/main" id="{DD4E498D-5DFA-FD1F-B152-DC21F5B0DC8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51" name="TextBox 50">
              <a:extLst>
                <a:ext uri="{FF2B5EF4-FFF2-40B4-BE49-F238E27FC236}">
                  <a16:creationId xmlns:a16="http://schemas.microsoft.com/office/drawing/2014/main" id="{B461A16B-14B7-CA98-707D-34C2772B3935}"/>
                </a:ext>
                <a:ext uri="{C183D7F6-B498-43B3-948B-1728B52AA6E4}">
                  <adec:decorative xmlns:adec="http://schemas.microsoft.com/office/drawing/2017/decorative" val="0"/>
                </a:ext>
              </a:extLst>
            </p:cNvPr>
            <p:cNvSpPr txBox="1"/>
            <p:nvPr/>
          </p:nvSpPr>
          <p:spPr>
            <a:xfrm>
              <a:off x="1401385" y="2755475"/>
              <a:ext cx="1902046"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a:p>
              <a:pPr defTabSz="914367">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a:t>
              </a:r>
              <a:r>
                <a:rPr lang="en-US" sz="900" noProof="0">
                  <a:solidFill>
                    <a:srgbClr val="0078D4"/>
                  </a:solidFill>
                  <a:latin typeface="Segoe UI Semibold"/>
                </a:rPr>
                <a:t>Connection to Retail ERP system</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2" name="Group 51">
            <a:extLst>
              <a:ext uri="{FF2B5EF4-FFF2-40B4-BE49-F238E27FC236}">
                <a16:creationId xmlns:a16="http://schemas.microsoft.com/office/drawing/2014/main" id="{36A16C56-2D21-F2BD-78AC-F1E62A8C4C1C}"/>
              </a:ext>
            </a:extLst>
          </p:cNvPr>
          <p:cNvGrpSpPr/>
          <p:nvPr/>
        </p:nvGrpSpPr>
        <p:grpSpPr>
          <a:xfrm>
            <a:off x="7889552" y="2680181"/>
            <a:ext cx="2360997" cy="424530"/>
            <a:chOff x="942434" y="2731055"/>
            <a:chExt cx="2360997" cy="424530"/>
          </a:xfrm>
        </p:grpSpPr>
        <p:pic>
          <p:nvPicPr>
            <p:cNvPr id="56" name="Picture 55">
              <a:hlinkClick r:id="rId7"/>
              <a:extLst>
                <a:ext uri="{FF2B5EF4-FFF2-40B4-BE49-F238E27FC236}">
                  <a16:creationId xmlns:a16="http://schemas.microsoft.com/office/drawing/2014/main" id="{CBD196FB-3460-D46D-F03A-1364E3FA8FFA}"/>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57" name="TextBox 56">
              <a:extLst>
                <a:ext uri="{FF2B5EF4-FFF2-40B4-BE49-F238E27FC236}">
                  <a16:creationId xmlns:a16="http://schemas.microsoft.com/office/drawing/2014/main" id="{325DC30A-0E4A-4EA7-31A0-06E0B753B37D}"/>
                </a:ext>
                <a:ext uri="{C183D7F6-B498-43B3-948B-1728B52AA6E4}">
                  <adec:decorative xmlns:adec="http://schemas.microsoft.com/office/drawing/2017/decorative" val="0"/>
                </a:ext>
              </a:extLst>
            </p:cNvPr>
            <p:cNvSpPr txBox="1"/>
            <p:nvPr/>
          </p:nvSpPr>
          <p:spPr>
            <a:xfrm>
              <a:off x="1401385" y="2755475"/>
              <a:ext cx="1902046"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a:p>
              <a:pPr defTabSz="914367">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a:t>
              </a:r>
              <a:r>
                <a:rPr lang="en-US" sz="900" noProof="0">
                  <a:solidFill>
                    <a:srgbClr val="0078D4"/>
                  </a:solidFill>
                  <a:latin typeface="Segoe UI Semibold"/>
                </a:rPr>
                <a:t>Connection to Retail PIM system</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0" name="Group 59">
            <a:extLst>
              <a:ext uri="{FF2B5EF4-FFF2-40B4-BE49-F238E27FC236}">
                <a16:creationId xmlns:a16="http://schemas.microsoft.com/office/drawing/2014/main" id="{D35A2FBB-FE96-F501-B20E-48DBBA563383}"/>
              </a:ext>
            </a:extLst>
          </p:cNvPr>
          <p:cNvGrpSpPr/>
          <p:nvPr/>
        </p:nvGrpSpPr>
        <p:grpSpPr>
          <a:xfrm>
            <a:off x="3001985" y="5061604"/>
            <a:ext cx="1893811" cy="360000"/>
            <a:chOff x="588263" y="1697756"/>
            <a:chExt cx="1893811" cy="360000"/>
          </a:xfrm>
        </p:grpSpPr>
        <p:pic>
          <p:nvPicPr>
            <p:cNvPr id="63" name="Picture 62">
              <a:extLst>
                <a:ext uri="{FF2B5EF4-FFF2-40B4-BE49-F238E27FC236}">
                  <a16:creationId xmlns:a16="http://schemas.microsoft.com/office/drawing/2014/main" id="{7B523D79-E5EF-1913-6741-81ECE8E8602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64" name="TextBox 63">
              <a:extLst>
                <a:ext uri="{FF2B5EF4-FFF2-40B4-BE49-F238E27FC236}">
                  <a16:creationId xmlns:a16="http://schemas.microsoft.com/office/drawing/2014/main" id="{4A80C4A4-3ED2-E822-7B0E-D8253A6E8167}"/>
                </a:ext>
                <a:ext uri="{C183D7F6-B498-43B3-948B-1728B52AA6E4}">
                  <adec:decorative xmlns:adec="http://schemas.microsoft.com/office/drawing/2017/decorative" val="0"/>
                </a:ext>
              </a:extLst>
            </p:cNvPr>
            <p:cNvSpPr txBox="1"/>
            <p:nvPr/>
          </p:nvSpPr>
          <p:spPr>
            <a:xfrm>
              <a:off x="1047213" y="1793118"/>
              <a:ext cx="1434861" cy="169277"/>
            </a:xfrm>
            <a:prstGeom prst="rect">
              <a:avLst/>
            </a:prstGeom>
            <a:noFill/>
          </p:spPr>
          <p:txBody>
            <a:bodyPr wrap="square" lIns="0" tIns="0" rIns="0" bIns="0" rtlCol="0" anchor="ctr">
              <a:spAutoFit/>
            </a:bodyPr>
            <a:lstStyle/>
            <a:p>
              <a:pPr marR="0" lvl="0" indent="0" defTabSz="914367" fontAlgn="auto">
                <a:lnSpc>
                  <a:spcPct val="100000"/>
                </a:lnSpc>
                <a:spcBef>
                  <a:spcPts val="0"/>
                </a:spcBef>
                <a:spcAft>
                  <a:spcPts val="0"/>
                </a:spcAft>
                <a:buClrTx/>
                <a:buSzTx/>
                <a:buFontTx/>
                <a:buNone/>
                <a:tabLst/>
                <a:defRPr/>
              </a:pPr>
              <a:r>
                <a:rPr lang="en-US" sz="1100" noProof="0">
                  <a:solidFill>
                    <a:prstClr val="black"/>
                  </a:solidFill>
                  <a:latin typeface="Segoe UI Semibold"/>
                </a:rPr>
                <a:t>Copilot in Outlook</a:t>
              </a:r>
            </a:p>
          </p:txBody>
        </p:sp>
      </p:grpSp>
    </p:spTree>
    <p:extLst>
      <p:ext uri="{BB962C8B-B14F-4D97-AF65-F5344CB8AC3E}">
        <p14:creationId xmlns:p14="http://schemas.microsoft.com/office/powerpoint/2010/main" val="15748359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2C5FA-358B-6011-7544-7A938DBAB79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65808395-8917-DA89-BFA0-C8D95BA05F69}"/>
              </a:ext>
            </a:extLst>
          </p:cNvPr>
          <p:cNvSpPr/>
          <p:nvPr/>
        </p:nvSpPr>
        <p:spPr bwMode="auto">
          <a:xfrm>
            <a:off x="7613065" y="5100303"/>
            <a:ext cx="470706" cy="43754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5" name="Title 44">
            <a:extLst>
              <a:ext uri="{FF2B5EF4-FFF2-40B4-BE49-F238E27FC236}">
                <a16:creationId xmlns:a16="http://schemas.microsoft.com/office/drawing/2014/main" id="{4E322168-B8F7-1DCB-B7EA-90B3B8DE3E81}"/>
              </a:ext>
            </a:extLst>
          </p:cNvPr>
          <p:cNvSpPr>
            <a:spLocks noGrp="1"/>
          </p:cNvSpPr>
          <p:nvPr>
            <p:ph type="title"/>
          </p:nvPr>
        </p:nvSpPr>
        <p:spPr>
          <a:xfrm>
            <a:off x="555928" y="401107"/>
            <a:ext cx="5672544" cy="263149"/>
          </a:xfrm>
        </p:spPr>
        <p:txBody>
          <a:bodyPr/>
          <a:lstStyle/>
          <a:p>
            <a:r>
              <a:rPr lang="en-US" noProof="0">
                <a:solidFill>
                  <a:srgbClr val="0078D4"/>
                </a:solidFill>
              </a:rPr>
              <a:t>Retail | </a:t>
            </a:r>
            <a:r>
              <a:rPr lang="en-US" noProof="0"/>
              <a:t>Improve store associate management</a:t>
            </a:r>
            <a:endParaRPr lang="en-US" i="1" noProof="0"/>
          </a:p>
        </p:txBody>
      </p:sp>
      <p:sp>
        <p:nvSpPr>
          <p:cNvPr id="47" name="Text Placeholder 46">
            <a:extLst>
              <a:ext uri="{FF2B5EF4-FFF2-40B4-BE49-F238E27FC236}">
                <a16:creationId xmlns:a16="http://schemas.microsoft.com/office/drawing/2014/main" id="{9B9CB2B1-7DDF-25DA-98D3-EAF036D59BAB}"/>
              </a:ext>
            </a:extLst>
          </p:cNvPr>
          <p:cNvSpPr>
            <a:spLocks noGrp="1"/>
          </p:cNvSpPr>
          <p:nvPr>
            <p:ph type="body" sz="quarter" idx="11"/>
          </p:nvPr>
        </p:nvSpPr>
        <p:spPr/>
        <p:txBody>
          <a:bodyPr/>
          <a:lstStyle/>
          <a:p>
            <a:r>
              <a:rPr lang="en-US" noProof="0"/>
              <a:t>1. </a:t>
            </a:r>
            <a:r>
              <a:rPr lang="en-US" sz="1200" noProof="0"/>
              <a:t>Create optimized s</a:t>
            </a:r>
            <a:r>
              <a:rPr lang="en-US" sz="1200" kern="1200" noProof="0"/>
              <a:t>hift rosters</a:t>
            </a:r>
            <a:endParaRPr lang="en-US" noProof="0"/>
          </a:p>
        </p:txBody>
      </p:sp>
      <p:sp>
        <p:nvSpPr>
          <p:cNvPr id="48" name="Text Placeholder 47">
            <a:extLst>
              <a:ext uri="{FF2B5EF4-FFF2-40B4-BE49-F238E27FC236}">
                <a16:creationId xmlns:a16="http://schemas.microsoft.com/office/drawing/2014/main" id="{640CC12D-F29E-A72D-E7CF-360C04DE30AE}"/>
              </a:ext>
            </a:extLst>
          </p:cNvPr>
          <p:cNvSpPr>
            <a:spLocks noGrp="1"/>
          </p:cNvSpPr>
          <p:nvPr>
            <p:ph type="body" sz="quarter" idx="12"/>
          </p:nvPr>
        </p:nvSpPr>
        <p:spPr/>
        <p:txBody>
          <a:bodyPr/>
          <a:lstStyle/>
          <a:p>
            <a:r>
              <a:rPr lang="en-US"/>
              <a:t>6. Send weekly employee update</a:t>
            </a:r>
          </a:p>
        </p:txBody>
      </p:sp>
      <p:sp>
        <p:nvSpPr>
          <p:cNvPr id="49" name="Text Placeholder 48">
            <a:extLst>
              <a:ext uri="{FF2B5EF4-FFF2-40B4-BE49-F238E27FC236}">
                <a16:creationId xmlns:a16="http://schemas.microsoft.com/office/drawing/2014/main" id="{55297DF4-9192-50B9-C220-014548894C8D}"/>
              </a:ext>
            </a:extLst>
          </p:cNvPr>
          <p:cNvSpPr>
            <a:spLocks noGrp="1"/>
          </p:cNvSpPr>
          <p:nvPr>
            <p:ph type="body" sz="quarter" idx="13"/>
          </p:nvPr>
        </p:nvSpPr>
        <p:spPr/>
        <p:txBody>
          <a:bodyPr/>
          <a:lstStyle/>
          <a:p>
            <a:r>
              <a:rPr lang="en-US" noProof="0"/>
              <a:t>2. Modify shift operations</a:t>
            </a:r>
          </a:p>
        </p:txBody>
      </p:sp>
      <p:sp>
        <p:nvSpPr>
          <p:cNvPr id="50" name="Text Placeholder 49">
            <a:extLst>
              <a:ext uri="{FF2B5EF4-FFF2-40B4-BE49-F238E27FC236}">
                <a16:creationId xmlns:a16="http://schemas.microsoft.com/office/drawing/2014/main" id="{92A1606E-3172-D572-A8CF-982E7A1728E9}"/>
              </a:ext>
            </a:extLst>
          </p:cNvPr>
          <p:cNvSpPr>
            <a:spLocks noGrp="1"/>
          </p:cNvSpPr>
          <p:nvPr>
            <p:ph type="body" sz="quarter" idx="14"/>
          </p:nvPr>
        </p:nvSpPr>
        <p:spPr/>
        <p:txBody>
          <a:bodyPr/>
          <a:lstStyle/>
          <a:p>
            <a:r>
              <a:rPr lang="en-US" noProof="0"/>
              <a:t>5. Identify incomplete training</a:t>
            </a:r>
          </a:p>
        </p:txBody>
      </p:sp>
      <p:sp>
        <p:nvSpPr>
          <p:cNvPr id="51" name="Text Placeholder 50">
            <a:extLst>
              <a:ext uri="{FF2B5EF4-FFF2-40B4-BE49-F238E27FC236}">
                <a16:creationId xmlns:a16="http://schemas.microsoft.com/office/drawing/2014/main" id="{A01AB9D2-5ED7-7E2E-92D3-00AAF7DF3A06}"/>
              </a:ext>
            </a:extLst>
          </p:cNvPr>
          <p:cNvSpPr>
            <a:spLocks noGrp="1"/>
          </p:cNvSpPr>
          <p:nvPr>
            <p:ph type="body" sz="quarter" idx="15"/>
          </p:nvPr>
        </p:nvSpPr>
        <p:spPr/>
        <p:txBody>
          <a:bodyPr/>
          <a:lstStyle/>
          <a:p>
            <a:r>
              <a:rPr lang="en-US" noProof="0"/>
              <a:t>3. Assign high priority tasks</a:t>
            </a:r>
          </a:p>
        </p:txBody>
      </p:sp>
      <p:sp>
        <p:nvSpPr>
          <p:cNvPr id="52" name="Text Placeholder 51">
            <a:extLst>
              <a:ext uri="{FF2B5EF4-FFF2-40B4-BE49-F238E27FC236}">
                <a16:creationId xmlns:a16="http://schemas.microsoft.com/office/drawing/2014/main" id="{D17A8952-5761-B7FF-92FA-29983CC29878}"/>
              </a:ext>
            </a:extLst>
          </p:cNvPr>
          <p:cNvSpPr>
            <a:spLocks noGrp="1"/>
          </p:cNvSpPr>
          <p:nvPr>
            <p:ph type="body" sz="quarter" idx="16"/>
          </p:nvPr>
        </p:nvSpPr>
        <p:spPr/>
        <p:txBody>
          <a:bodyPr/>
          <a:lstStyle/>
          <a:p>
            <a:r>
              <a:rPr lang="en-US" noProof="0"/>
              <a:t>4. Summarize policy changes</a:t>
            </a:r>
          </a:p>
        </p:txBody>
      </p:sp>
      <p:sp>
        <p:nvSpPr>
          <p:cNvPr id="53" name="Text Placeholder 52">
            <a:extLst>
              <a:ext uri="{FF2B5EF4-FFF2-40B4-BE49-F238E27FC236}">
                <a16:creationId xmlns:a16="http://schemas.microsoft.com/office/drawing/2014/main" id="{893546EE-6696-1ADF-E4DB-640EF6B51B31}"/>
              </a:ext>
            </a:extLst>
          </p:cNvPr>
          <p:cNvSpPr>
            <a:spLocks noGrp="1"/>
          </p:cNvSpPr>
          <p:nvPr>
            <p:ph type="body" sz="quarter" idx="17"/>
          </p:nvPr>
        </p:nvSpPr>
        <p:spPr/>
        <p:txBody>
          <a:bodyPr/>
          <a:lstStyle/>
          <a:p>
            <a:r>
              <a:rPr lang="en-US" noProof="0"/>
              <a:t>Microsoft 365 Copilot and Copilot Studio</a:t>
            </a:r>
          </a:p>
        </p:txBody>
      </p:sp>
      <p:sp>
        <p:nvSpPr>
          <p:cNvPr id="54" name="Text Placeholder 53">
            <a:extLst>
              <a:ext uri="{FF2B5EF4-FFF2-40B4-BE49-F238E27FC236}">
                <a16:creationId xmlns:a16="http://schemas.microsoft.com/office/drawing/2014/main" id="{1947DC5C-DE36-122E-909D-E5A552BE4C3B}"/>
              </a:ext>
            </a:extLst>
          </p:cNvPr>
          <p:cNvSpPr>
            <a:spLocks noGrp="1"/>
          </p:cNvSpPr>
          <p:nvPr>
            <p:ph type="body" sz="quarter" idx="18"/>
          </p:nvPr>
        </p:nvSpPr>
        <p:spPr/>
        <p:txBody>
          <a:bodyPr/>
          <a:lstStyle/>
          <a:p>
            <a:r>
              <a:rPr lang="en-US" sz="900" noProof="0"/>
              <a:t>Copilot</a:t>
            </a:r>
            <a:r>
              <a:rPr lang="en-US" noProof="0"/>
              <a:t> helps </a:t>
            </a:r>
            <a:r>
              <a:rPr lang="en-US" sz="900" noProof="0"/>
              <a:t>create a shift schedule based on employee availability, applicable regulations, enterprise guidelines, and predicted store traffic</a:t>
            </a:r>
            <a:r>
              <a:rPr lang="en-US" noProof="0"/>
              <a:t>.</a:t>
            </a:r>
          </a:p>
        </p:txBody>
      </p:sp>
      <p:sp>
        <p:nvSpPr>
          <p:cNvPr id="55" name="Text Placeholder 54">
            <a:extLst>
              <a:ext uri="{FF2B5EF4-FFF2-40B4-BE49-F238E27FC236}">
                <a16:creationId xmlns:a16="http://schemas.microsoft.com/office/drawing/2014/main" id="{BAC8D5FA-FEA7-155F-D4F4-5D1190F3FC6F}"/>
              </a:ext>
            </a:extLst>
          </p:cNvPr>
          <p:cNvSpPr>
            <a:spLocks noGrp="1"/>
          </p:cNvSpPr>
          <p:nvPr>
            <p:ph type="body" sz="quarter" idx="19"/>
          </p:nvPr>
        </p:nvSpPr>
        <p:spPr/>
        <p:txBody>
          <a:bodyPr>
            <a:normAutofit/>
          </a:bodyPr>
          <a:lstStyle/>
          <a:p>
            <a:r>
              <a:rPr lang="en-US" sz="900" noProof="0"/>
              <a:t>Copilot gathers email and Teams chat notifications of employee time off or late start times to determine the changes needed for work assignments and additional workforce needs</a:t>
            </a:r>
            <a:r>
              <a:rPr lang="en-US" noProof="0"/>
              <a:t>.</a:t>
            </a:r>
          </a:p>
        </p:txBody>
      </p:sp>
      <p:sp>
        <p:nvSpPr>
          <p:cNvPr id="56" name="Text Placeholder 55">
            <a:extLst>
              <a:ext uri="{FF2B5EF4-FFF2-40B4-BE49-F238E27FC236}">
                <a16:creationId xmlns:a16="http://schemas.microsoft.com/office/drawing/2014/main" id="{028DFB21-358C-152A-A492-5B1B80F7C113}"/>
              </a:ext>
            </a:extLst>
          </p:cNvPr>
          <p:cNvSpPr>
            <a:spLocks noGrp="1"/>
          </p:cNvSpPr>
          <p:nvPr>
            <p:ph type="body" sz="quarter" idx="20"/>
          </p:nvPr>
        </p:nvSpPr>
        <p:spPr/>
        <p:txBody>
          <a:bodyPr>
            <a:normAutofit/>
          </a:bodyPr>
          <a:lstStyle/>
          <a:p>
            <a:pPr>
              <a:defRPr/>
            </a:pPr>
            <a:r>
              <a:rPr lang="en-US" noProof="0"/>
              <a:t>Copilot provides a proposed list of tasks for each store location and shift based on the procedural guidance manual.</a:t>
            </a:r>
          </a:p>
        </p:txBody>
      </p:sp>
      <p:sp>
        <p:nvSpPr>
          <p:cNvPr id="57" name="Text Placeholder 56">
            <a:extLst>
              <a:ext uri="{FF2B5EF4-FFF2-40B4-BE49-F238E27FC236}">
                <a16:creationId xmlns:a16="http://schemas.microsoft.com/office/drawing/2014/main" id="{CD646749-E208-F207-0C3F-2223B12A44CF}"/>
              </a:ext>
            </a:extLst>
          </p:cNvPr>
          <p:cNvSpPr>
            <a:spLocks noGrp="1"/>
          </p:cNvSpPr>
          <p:nvPr>
            <p:ph type="body" sz="quarter" idx="21"/>
          </p:nvPr>
        </p:nvSpPr>
        <p:spPr/>
        <p:txBody>
          <a:bodyPr/>
          <a:lstStyle/>
          <a:p>
            <a:r>
              <a:rPr lang="en-US" noProof="0"/>
              <a:t>Prompt: Generate a shift roster for the 8</a:t>
            </a:r>
            <a:r>
              <a:rPr lang="en-US" noProof="0">
                <a:sym typeface="Wingdings" panose="05000000000000000000" pitchFamily="2" charset="2"/>
              </a:rPr>
              <a:t>:00 am-4:00 pm shift for this coming Monday factoring in the work hour regulations for California</a:t>
            </a:r>
            <a:endParaRPr lang="en-US" noProof="0"/>
          </a:p>
        </p:txBody>
      </p:sp>
      <p:sp>
        <p:nvSpPr>
          <p:cNvPr id="58" name="Text Placeholder 57">
            <a:extLst>
              <a:ext uri="{FF2B5EF4-FFF2-40B4-BE49-F238E27FC236}">
                <a16:creationId xmlns:a16="http://schemas.microsoft.com/office/drawing/2014/main" id="{2B671EDA-C45B-19D7-D8A5-8D76E643E9CD}"/>
              </a:ext>
            </a:extLst>
          </p:cNvPr>
          <p:cNvSpPr>
            <a:spLocks noGrp="1"/>
          </p:cNvSpPr>
          <p:nvPr>
            <p:ph type="body" sz="quarter" idx="22"/>
          </p:nvPr>
        </p:nvSpPr>
        <p:spPr>
          <a:xfrm>
            <a:off x="584200" y="5433748"/>
            <a:ext cx="2808000" cy="941364"/>
          </a:xfrm>
        </p:spPr>
        <p:txBody>
          <a:bodyPr>
            <a:normAutofit lnSpcReduction="10000"/>
          </a:bodyPr>
          <a:lstStyle/>
          <a:p>
            <a:r>
              <a:rPr lang="en-US" noProof="0"/>
              <a:t>Prompt: Draft an email notifying the team of the latest shift schedule and priority task assignments. Remind them to provide at least one week notice for any scheduling changes needed. Emphasize that there are new policy updates they must read and implement prior to their next shift. </a:t>
            </a:r>
          </a:p>
        </p:txBody>
      </p:sp>
      <p:sp>
        <p:nvSpPr>
          <p:cNvPr id="59" name="Text Placeholder 58">
            <a:extLst>
              <a:ext uri="{FF2B5EF4-FFF2-40B4-BE49-F238E27FC236}">
                <a16:creationId xmlns:a16="http://schemas.microsoft.com/office/drawing/2014/main" id="{CDFA2870-3820-3941-4B86-A060D5F61EB9}"/>
              </a:ext>
            </a:extLst>
          </p:cNvPr>
          <p:cNvSpPr>
            <a:spLocks noGrp="1"/>
          </p:cNvSpPr>
          <p:nvPr>
            <p:ph type="body" sz="quarter" idx="23"/>
          </p:nvPr>
        </p:nvSpPr>
        <p:spPr/>
        <p:txBody>
          <a:bodyPr>
            <a:normAutofit lnSpcReduction="10000"/>
          </a:bodyPr>
          <a:lstStyle/>
          <a:p>
            <a:r>
              <a:rPr lang="en-US" noProof="0"/>
              <a:t>Prompt: Summarize emails and Teams chats about staff delays or absence. Arrange them in a table including the employee name and the details of the changes needed.</a:t>
            </a:r>
          </a:p>
        </p:txBody>
      </p:sp>
      <p:sp>
        <p:nvSpPr>
          <p:cNvPr id="60" name="Text Placeholder 59">
            <a:extLst>
              <a:ext uri="{FF2B5EF4-FFF2-40B4-BE49-F238E27FC236}">
                <a16:creationId xmlns:a16="http://schemas.microsoft.com/office/drawing/2014/main" id="{1F9FEF9B-1D95-0A14-BCF4-1275629AC4DC}"/>
              </a:ext>
            </a:extLst>
          </p:cNvPr>
          <p:cNvSpPr>
            <a:spLocks noGrp="1"/>
          </p:cNvSpPr>
          <p:nvPr>
            <p:ph type="body" sz="quarter" idx="24"/>
          </p:nvPr>
        </p:nvSpPr>
        <p:spPr>
          <a:xfrm>
            <a:off x="4047840" y="5678511"/>
            <a:ext cx="2808000" cy="626701"/>
          </a:xfrm>
        </p:spPr>
        <p:txBody>
          <a:bodyPr>
            <a:normAutofit lnSpcReduction="10000"/>
          </a:bodyPr>
          <a:lstStyle/>
          <a:p>
            <a:r>
              <a:rPr lang="en-US" noProof="0"/>
              <a:t>Prompt: Create a summary of required training due for each employee. Put it in a table format including the name of the training with due dates for each employee.</a:t>
            </a:r>
          </a:p>
        </p:txBody>
      </p:sp>
      <p:sp>
        <p:nvSpPr>
          <p:cNvPr id="61" name="Text Placeholder 60">
            <a:extLst>
              <a:ext uri="{FF2B5EF4-FFF2-40B4-BE49-F238E27FC236}">
                <a16:creationId xmlns:a16="http://schemas.microsoft.com/office/drawing/2014/main" id="{A868357F-9975-6E10-5363-00988F40A022}"/>
              </a:ext>
            </a:extLst>
          </p:cNvPr>
          <p:cNvSpPr>
            <a:spLocks noGrp="1"/>
          </p:cNvSpPr>
          <p:nvPr>
            <p:ph type="body" sz="quarter" idx="25"/>
          </p:nvPr>
        </p:nvSpPr>
        <p:spPr/>
        <p:txBody>
          <a:bodyPr/>
          <a:lstStyle/>
          <a:p>
            <a:r>
              <a:rPr lang="en-US" noProof="0"/>
              <a:t>Prompt: Add tasks to the shift schedule next week. Make sure the priority tasks for each shift base on /ContosoStoreProcedureGuide.doc are assigned. </a:t>
            </a:r>
          </a:p>
        </p:txBody>
      </p:sp>
      <p:sp>
        <p:nvSpPr>
          <p:cNvPr id="83" name="Text Placeholder 82">
            <a:extLst>
              <a:ext uri="{FF2B5EF4-FFF2-40B4-BE49-F238E27FC236}">
                <a16:creationId xmlns:a16="http://schemas.microsoft.com/office/drawing/2014/main" id="{4B514D80-0A01-424E-7B1F-B597C1514F01}"/>
              </a:ext>
            </a:extLst>
          </p:cNvPr>
          <p:cNvSpPr>
            <a:spLocks noGrp="1"/>
          </p:cNvSpPr>
          <p:nvPr>
            <p:ph type="body" sz="quarter" idx="26"/>
          </p:nvPr>
        </p:nvSpPr>
        <p:spPr>
          <a:xfrm>
            <a:off x="7511481" y="5641938"/>
            <a:ext cx="2579568" cy="626701"/>
          </a:xfrm>
        </p:spPr>
        <p:txBody>
          <a:bodyPr/>
          <a:lstStyle/>
          <a:p>
            <a:r>
              <a:rPr lang="en-US" noProof="0"/>
              <a:t>Prompt: Create an announcement based on</a:t>
            </a:r>
          </a:p>
          <a:p>
            <a:r>
              <a:rPr lang="en-US" noProof="0"/>
              <a:t>/Policy Update Oct 1.docx pages 35-41. </a:t>
            </a:r>
          </a:p>
        </p:txBody>
      </p:sp>
      <p:sp>
        <p:nvSpPr>
          <p:cNvPr id="84" name="Text Placeholder 83">
            <a:extLst>
              <a:ext uri="{FF2B5EF4-FFF2-40B4-BE49-F238E27FC236}">
                <a16:creationId xmlns:a16="http://schemas.microsoft.com/office/drawing/2014/main" id="{E41A8848-94DF-BC69-050C-5A9AF2DC67AD}"/>
              </a:ext>
            </a:extLst>
          </p:cNvPr>
          <p:cNvSpPr>
            <a:spLocks noGrp="1"/>
          </p:cNvSpPr>
          <p:nvPr>
            <p:ph type="body" sz="quarter" idx="27"/>
          </p:nvPr>
        </p:nvSpPr>
        <p:spPr/>
        <p:txBody>
          <a:bodyPr vert="horz" wrap="square" lIns="90000" tIns="36000" rIns="90000" bIns="36000" rtlCol="0" anchor="t">
            <a:normAutofit/>
          </a:bodyPr>
          <a:lstStyle/>
          <a:p>
            <a:r>
              <a:rPr lang="en-US" noProof="0"/>
              <a:t>Copilot drafts the weekly email to employees that includes the latest schedule and task assignments and notifies them of the recent policy changes.</a:t>
            </a:r>
            <a:endParaRPr lang="en-US" sz="800" noProof="0"/>
          </a:p>
        </p:txBody>
      </p:sp>
      <p:sp>
        <p:nvSpPr>
          <p:cNvPr id="85" name="Text Placeholder 84">
            <a:extLst>
              <a:ext uri="{FF2B5EF4-FFF2-40B4-BE49-F238E27FC236}">
                <a16:creationId xmlns:a16="http://schemas.microsoft.com/office/drawing/2014/main" id="{6F186FF6-1242-984A-E7D3-449E480B15D9}"/>
              </a:ext>
            </a:extLst>
          </p:cNvPr>
          <p:cNvSpPr>
            <a:spLocks noGrp="1"/>
          </p:cNvSpPr>
          <p:nvPr>
            <p:ph type="body" sz="quarter" idx="28"/>
          </p:nvPr>
        </p:nvSpPr>
        <p:spPr/>
        <p:txBody>
          <a:bodyPr/>
          <a:lstStyle/>
          <a:p>
            <a:r>
              <a:rPr lang="en-US" noProof="0"/>
              <a:t>Copilot identifies employees who have training due so reminders can be sent.</a:t>
            </a:r>
            <a:endParaRPr lang="en-US" sz="800" noProof="0"/>
          </a:p>
        </p:txBody>
      </p:sp>
      <p:sp>
        <p:nvSpPr>
          <p:cNvPr id="86" name="Text Placeholder 85">
            <a:extLst>
              <a:ext uri="{FF2B5EF4-FFF2-40B4-BE49-F238E27FC236}">
                <a16:creationId xmlns:a16="http://schemas.microsoft.com/office/drawing/2014/main" id="{59AEBB66-C9B4-9C23-F956-B2CD92E4E11E}"/>
              </a:ext>
            </a:extLst>
          </p:cNvPr>
          <p:cNvSpPr>
            <a:spLocks noGrp="1"/>
          </p:cNvSpPr>
          <p:nvPr>
            <p:ph type="body" sz="quarter" idx="29"/>
          </p:nvPr>
        </p:nvSpPr>
        <p:spPr/>
        <p:txBody>
          <a:bodyPr/>
          <a:lstStyle/>
          <a:p>
            <a:r>
              <a:rPr lang="en-US" noProof="0"/>
              <a:t>Copilot drafts a summary of recent policy updates for distribution and posting in employee forums.</a:t>
            </a:r>
          </a:p>
        </p:txBody>
      </p:sp>
      <p:sp>
        <p:nvSpPr>
          <p:cNvPr id="87" name="Text Placeholder 86">
            <a:extLst>
              <a:ext uri="{FF2B5EF4-FFF2-40B4-BE49-F238E27FC236}">
                <a16:creationId xmlns:a16="http://schemas.microsoft.com/office/drawing/2014/main" id="{4B716D8B-A46B-A152-34A5-166C2C7CEF0E}"/>
              </a:ext>
            </a:extLst>
          </p:cNvPr>
          <p:cNvSpPr>
            <a:spLocks noGrp="1"/>
          </p:cNvSpPr>
          <p:nvPr>
            <p:ph type="body" sz="quarter" idx="30"/>
          </p:nvPr>
        </p:nvSpPr>
        <p:spPr/>
        <p:txBody>
          <a:bodyPr/>
          <a:lstStyle/>
          <a:p>
            <a:r>
              <a:rPr lang="en-US" noProof="0"/>
              <a:t>Extend</a:t>
            </a:r>
          </a:p>
        </p:txBody>
      </p:sp>
      <p:sp>
        <p:nvSpPr>
          <p:cNvPr id="5" name="Text Placeholder 4">
            <a:extLst>
              <a:ext uri="{FF2B5EF4-FFF2-40B4-BE49-F238E27FC236}">
                <a16:creationId xmlns:a16="http://schemas.microsoft.com/office/drawing/2014/main" id="{421A36E2-7BF3-3A69-4508-E8B5CB9A4F63}"/>
              </a:ext>
            </a:extLst>
          </p:cNvPr>
          <p:cNvSpPr>
            <a:spLocks noGrp="1"/>
          </p:cNvSpPr>
          <p:nvPr>
            <p:ph type="body" sz="quarter" idx="38"/>
          </p:nvPr>
        </p:nvSpPr>
        <p:spPr>
          <a:solidFill>
            <a:srgbClr val="0070C0"/>
          </a:solidFill>
        </p:spPr>
        <p:txBody>
          <a:bodyPr/>
          <a:lstStyle/>
          <a:p>
            <a:endParaRPr lang="en-US" noProof="0"/>
          </a:p>
        </p:txBody>
      </p:sp>
      <p:sp>
        <p:nvSpPr>
          <p:cNvPr id="6" name="Text Placeholder 5">
            <a:extLst>
              <a:ext uri="{FF2B5EF4-FFF2-40B4-BE49-F238E27FC236}">
                <a16:creationId xmlns:a16="http://schemas.microsoft.com/office/drawing/2014/main" id="{8A84072B-9958-A883-3130-D087292D421E}"/>
              </a:ext>
            </a:extLst>
          </p:cNvPr>
          <p:cNvSpPr>
            <a:spLocks noGrp="1"/>
          </p:cNvSpPr>
          <p:nvPr>
            <p:ph type="body" sz="quarter" idx="39"/>
          </p:nvPr>
        </p:nvSpPr>
        <p:spPr>
          <a:solidFill>
            <a:srgbClr val="0078D4"/>
          </a:solidFill>
        </p:spPr>
        <p:txBody>
          <a:bodyPr/>
          <a:lstStyle/>
          <a:p>
            <a:endParaRPr lang="en-US" noProof="0"/>
          </a:p>
        </p:txBody>
      </p:sp>
      <p:sp>
        <p:nvSpPr>
          <p:cNvPr id="7" name="Text Placeholder 6">
            <a:extLst>
              <a:ext uri="{FF2B5EF4-FFF2-40B4-BE49-F238E27FC236}">
                <a16:creationId xmlns:a16="http://schemas.microsoft.com/office/drawing/2014/main" id="{E32A4840-8CBD-C127-5362-40D6CD60F3C4}"/>
              </a:ext>
            </a:extLst>
          </p:cNvPr>
          <p:cNvSpPr>
            <a:spLocks noGrp="1"/>
          </p:cNvSpPr>
          <p:nvPr>
            <p:ph type="body" sz="quarter" idx="40"/>
          </p:nvPr>
        </p:nvSpPr>
        <p:spPr>
          <a:solidFill>
            <a:srgbClr val="0070C0"/>
          </a:solidFill>
        </p:spPr>
        <p:txBody>
          <a:bodyPr/>
          <a:lstStyle/>
          <a:p>
            <a:endParaRPr lang="en-US" noProof="0"/>
          </a:p>
        </p:txBody>
      </p:sp>
      <p:sp>
        <p:nvSpPr>
          <p:cNvPr id="23" name="Rectangle: Rounded Corners 6">
            <a:extLst>
              <a:ext uri="{FF2B5EF4-FFF2-40B4-BE49-F238E27FC236}">
                <a16:creationId xmlns:a16="http://schemas.microsoft.com/office/drawing/2014/main" id="{E158B557-A742-CB33-01EB-A2D7C8ECD4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E0CFAF8C-7177-9677-A6DA-C4732510FD52}"/>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316D3649-619D-231B-A206-99E24ACBC358}"/>
              </a:ext>
            </a:extLst>
          </p:cNvPr>
          <p:cNvGrpSpPr/>
          <p:nvPr/>
        </p:nvGrpSpPr>
        <p:grpSpPr>
          <a:xfrm>
            <a:off x="7523373" y="1127774"/>
            <a:ext cx="1188720" cy="216000"/>
            <a:chOff x="1194743" y="1140160"/>
            <a:chExt cx="1188720" cy="216000"/>
          </a:xfrm>
        </p:grpSpPr>
        <p:sp>
          <p:nvSpPr>
            <p:cNvPr id="35" name="Rectangle: Rounded Corners 6">
              <a:extLst>
                <a:ext uri="{FF2B5EF4-FFF2-40B4-BE49-F238E27FC236}">
                  <a16:creationId xmlns:a16="http://schemas.microsoft.com/office/drawing/2014/main" id="{134279F2-8C85-5630-FD15-0A95A1E53844}"/>
                </a:ext>
                <a:ext uri="{C183D7F6-B498-43B3-948B-1728B52AA6E4}">
                  <adec:decorative xmlns:adec="http://schemas.microsoft.com/office/drawing/2017/decorative" val="1"/>
                </a:ext>
              </a:extLst>
            </p:cNvPr>
            <p:cNvSpPr/>
            <p:nvPr/>
          </p:nvSpPr>
          <p:spPr bwMode="auto">
            <a:xfrm>
              <a:off x="1194743" y="1140160"/>
              <a:ext cx="118872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6" name="Graphic 35">
              <a:extLst>
                <a:ext uri="{FF2B5EF4-FFF2-40B4-BE49-F238E27FC236}">
                  <a16:creationId xmlns:a16="http://schemas.microsoft.com/office/drawing/2014/main" id="{E5A96317-C5A1-D305-F774-C609E2CD3A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ABBCC2D-5532-20AB-E5B2-29069CBE659E}"/>
              </a:ext>
            </a:extLst>
          </p:cNvPr>
          <p:cNvGrpSpPr/>
          <p:nvPr/>
        </p:nvGrpSpPr>
        <p:grpSpPr>
          <a:xfrm>
            <a:off x="8792497" y="1127774"/>
            <a:ext cx="1005840" cy="216000"/>
            <a:chOff x="1194743" y="1140160"/>
            <a:chExt cx="1005840" cy="216000"/>
          </a:xfrm>
        </p:grpSpPr>
        <p:sp>
          <p:nvSpPr>
            <p:cNvPr id="38" name="Rectangle: Rounded Corners 6">
              <a:extLst>
                <a:ext uri="{FF2B5EF4-FFF2-40B4-BE49-F238E27FC236}">
                  <a16:creationId xmlns:a16="http://schemas.microsoft.com/office/drawing/2014/main" id="{80162D09-5595-E982-4CA6-7545EFD29EE5}"/>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9" name="Graphic 38">
              <a:extLst>
                <a:ext uri="{FF2B5EF4-FFF2-40B4-BE49-F238E27FC236}">
                  <a16:creationId xmlns:a16="http://schemas.microsoft.com/office/drawing/2014/main" id="{87688668-B513-B8E5-0512-D2E4A0E636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1527" y="1176160"/>
              <a:ext cx="144000" cy="144000"/>
            </a:xfrm>
            <a:prstGeom prst="rect">
              <a:avLst/>
            </a:prstGeom>
          </p:spPr>
        </p:pic>
      </p:grpSp>
      <p:grpSp>
        <p:nvGrpSpPr>
          <p:cNvPr id="15" name="Group 14">
            <a:extLst>
              <a:ext uri="{FF2B5EF4-FFF2-40B4-BE49-F238E27FC236}">
                <a16:creationId xmlns:a16="http://schemas.microsoft.com/office/drawing/2014/main" id="{261D904D-B67E-5A77-E994-BB7AA3DE0A68}"/>
              </a:ext>
            </a:extLst>
          </p:cNvPr>
          <p:cNvGrpSpPr/>
          <p:nvPr/>
        </p:nvGrpSpPr>
        <p:grpSpPr>
          <a:xfrm>
            <a:off x="804187" y="5169108"/>
            <a:ext cx="2351135" cy="360000"/>
            <a:chOff x="4276273" y="2761669"/>
            <a:chExt cx="2351135" cy="360000"/>
          </a:xfrm>
        </p:grpSpPr>
        <p:pic>
          <p:nvPicPr>
            <p:cNvPr id="16" name="Picture 15" descr="Zip Co logo SVG free download, id: 101874 - Brandlogos.net">
              <a:hlinkClick r:id="rId4"/>
              <a:extLst>
                <a:ext uri="{FF2B5EF4-FFF2-40B4-BE49-F238E27FC236}">
                  <a16:creationId xmlns:a16="http://schemas.microsoft.com/office/drawing/2014/main" id="{3D1D70B9-6588-F90D-C41E-2C337CA23B9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7" name="TextBox 16">
              <a:extLst>
                <a:ext uri="{FF2B5EF4-FFF2-40B4-BE49-F238E27FC236}">
                  <a16:creationId xmlns:a16="http://schemas.microsoft.com/office/drawing/2014/main" id="{32411F16-84FA-3EBD-D098-6D4655401B69}"/>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66" name="Group 65">
            <a:extLst>
              <a:ext uri="{FF2B5EF4-FFF2-40B4-BE49-F238E27FC236}">
                <a16:creationId xmlns:a16="http://schemas.microsoft.com/office/drawing/2014/main" id="{321949DE-4677-FA46-5243-7BE960FAB9DD}"/>
              </a:ext>
            </a:extLst>
          </p:cNvPr>
          <p:cNvGrpSpPr/>
          <p:nvPr/>
        </p:nvGrpSpPr>
        <p:grpSpPr>
          <a:xfrm>
            <a:off x="4276273" y="5169108"/>
            <a:ext cx="2351135" cy="360000"/>
            <a:chOff x="588263" y="3617084"/>
            <a:chExt cx="2351135" cy="360000"/>
          </a:xfrm>
        </p:grpSpPr>
        <p:pic>
          <p:nvPicPr>
            <p:cNvPr id="67" name="Picture 66">
              <a:extLst>
                <a:ext uri="{FF2B5EF4-FFF2-40B4-BE49-F238E27FC236}">
                  <a16:creationId xmlns:a16="http://schemas.microsoft.com/office/drawing/2014/main" id="{0E98C0C7-3941-C32A-8836-55A4571B40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68" name="TextBox 67">
              <a:extLst>
                <a:ext uri="{FF2B5EF4-FFF2-40B4-BE49-F238E27FC236}">
                  <a16:creationId xmlns:a16="http://schemas.microsoft.com/office/drawing/2014/main" id="{9BB7FA25-8501-459F-6A4E-190A3EFE7A41}"/>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8" name="Group 7">
            <a:extLst>
              <a:ext uri="{FF2B5EF4-FFF2-40B4-BE49-F238E27FC236}">
                <a16:creationId xmlns:a16="http://schemas.microsoft.com/office/drawing/2014/main" id="{937F5B41-0AE1-48CB-2D0A-89EAF28346B2}"/>
              </a:ext>
            </a:extLst>
          </p:cNvPr>
          <p:cNvGrpSpPr/>
          <p:nvPr/>
        </p:nvGrpSpPr>
        <p:grpSpPr>
          <a:xfrm>
            <a:off x="4272050" y="2732593"/>
            <a:ext cx="2351135" cy="360000"/>
            <a:chOff x="4276273" y="2761669"/>
            <a:chExt cx="2351135" cy="360000"/>
          </a:xfrm>
        </p:grpSpPr>
        <p:pic>
          <p:nvPicPr>
            <p:cNvPr id="9" name="Picture 8" descr="Zip Co logo SVG free download, id: 101874 - Brandlogos.net">
              <a:hlinkClick r:id="rId4"/>
              <a:extLst>
                <a:ext uri="{FF2B5EF4-FFF2-40B4-BE49-F238E27FC236}">
                  <a16:creationId xmlns:a16="http://schemas.microsoft.com/office/drawing/2014/main" id="{24417714-1FBB-86E5-3921-7F24FE2A4CB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0" name="TextBox 9">
              <a:extLst>
                <a:ext uri="{FF2B5EF4-FFF2-40B4-BE49-F238E27FC236}">
                  <a16:creationId xmlns:a16="http://schemas.microsoft.com/office/drawing/2014/main" id="{BC292457-6A5E-EAE7-3823-C2CF391E9E9A}"/>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pic>
        <p:nvPicPr>
          <p:cNvPr id="11" name="Picture 10">
            <a:extLst>
              <a:ext uri="{FF2B5EF4-FFF2-40B4-BE49-F238E27FC236}">
                <a16:creationId xmlns:a16="http://schemas.microsoft.com/office/drawing/2014/main" id="{19364E39-B93A-B1C2-22FE-5309258DEE9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
          <a:stretch/>
        </p:blipFill>
        <p:spPr>
          <a:xfrm>
            <a:off x="10119044" y="4305474"/>
            <a:ext cx="2072956" cy="2552526"/>
          </a:xfrm>
          <a:prstGeom prst="rect">
            <a:avLst/>
          </a:prstGeom>
        </p:spPr>
      </p:pic>
      <p:grpSp>
        <p:nvGrpSpPr>
          <p:cNvPr id="18" name="Group 17">
            <a:extLst>
              <a:ext uri="{FF2B5EF4-FFF2-40B4-BE49-F238E27FC236}">
                <a16:creationId xmlns:a16="http://schemas.microsoft.com/office/drawing/2014/main" id="{BB8F3D6D-EF0B-B63A-DB0D-D1BBDEE90CF2}"/>
              </a:ext>
            </a:extLst>
          </p:cNvPr>
          <p:cNvGrpSpPr/>
          <p:nvPr/>
        </p:nvGrpSpPr>
        <p:grpSpPr>
          <a:xfrm>
            <a:off x="1624328" y="1132756"/>
            <a:ext cx="1131930" cy="216000"/>
            <a:chOff x="1198144" y="862657"/>
            <a:chExt cx="1131930" cy="216000"/>
          </a:xfrm>
        </p:grpSpPr>
        <p:sp>
          <p:nvSpPr>
            <p:cNvPr id="24" name="Rectangle: Rounded Corners 6">
              <a:extLst>
                <a:ext uri="{FF2B5EF4-FFF2-40B4-BE49-F238E27FC236}">
                  <a16:creationId xmlns:a16="http://schemas.microsoft.com/office/drawing/2014/main" id="{08BB797C-E3DF-0496-F380-77D811D080AF}"/>
                </a:ext>
                <a:ext uri="{C183D7F6-B498-43B3-948B-1728B52AA6E4}">
                  <adec:decorative xmlns:adec="http://schemas.microsoft.com/office/drawing/2017/decorative" val="1"/>
                </a:ext>
              </a:extLst>
            </p:cNvPr>
            <p:cNvSpPr/>
            <p:nvPr/>
          </p:nvSpPr>
          <p:spPr bwMode="auto">
            <a:xfrm>
              <a:off x="1198144" y="862657"/>
              <a:ext cx="113193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Store revenue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5" name="Graphic 24">
              <a:extLst>
                <a:ext uri="{FF2B5EF4-FFF2-40B4-BE49-F238E27FC236}">
                  <a16:creationId xmlns:a16="http://schemas.microsoft.com/office/drawing/2014/main" id="{80F08B7A-28D5-1128-8D1C-DCA2D5A2E85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grpSp>
        <p:nvGrpSpPr>
          <p:cNvPr id="3" name="Group 2">
            <a:extLst>
              <a:ext uri="{FF2B5EF4-FFF2-40B4-BE49-F238E27FC236}">
                <a16:creationId xmlns:a16="http://schemas.microsoft.com/office/drawing/2014/main" id="{3EB4AD25-6F6F-C6A5-1F1B-941EA2EB39EA}"/>
              </a:ext>
            </a:extLst>
          </p:cNvPr>
          <p:cNvGrpSpPr/>
          <p:nvPr/>
        </p:nvGrpSpPr>
        <p:grpSpPr>
          <a:xfrm>
            <a:off x="4421046" y="1136034"/>
            <a:ext cx="1207643" cy="219456"/>
            <a:chOff x="1198143" y="862657"/>
            <a:chExt cx="1207643" cy="207740"/>
          </a:xfrm>
        </p:grpSpPr>
        <p:sp>
          <p:nvSpPr>
            <p:cNvPr id="27" name="Rectangle: Rounded Corners 6">
              <a:extLst>
                <a:ext uri="{FF2B5EF4-FFF2-40B4-BE49-F238E27FC236}">
                  <a16:creationId xmlns:a16="http://schemas.microsoft.com/office/drawing/2014/main" id="{993B4D45-D917-AFDC-F8AC-0A7464B569B4}"/>
                </a:ext>
                <a:ext uri="{C183D7F6-B498-43B3-948B-1728B52AA6E4}">
                  <adec:decorative xmlns:adec="http://schemas.microsoft.com/office/drawing/2017/decorative" val="1"/>
                </a:ext>
              </a:extLst>
            </p:cNvPr>
            <p:cNvSpPr/>
            <p:nvPr/>
          </p:nvSpPr>
          <p:spPr bwMode="auto">
            <a:xfrm>
              <a:off x="1198143" y="862657"/>
              <a:ext cx="1207643"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Employee churn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8" name="Graphic 27">
              <a:extLst>
                <a:ext uri="{FF2B5EF4-FFF2-40B4-BE49-F238E27FC236}">
                  <a16:creationId xmlns:a16="http://schemas.microsoft.com/office/drawing/2014/main" id="{85F6E2DB-6945-7212-9883-117E5DD7CAE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grpSp>
        <p:nvGrpSpPr>
          <p:cNvPr id="29" name="Group 28">
            <a:extLst>
              <a:ext uri="{FF2B5EF4-FFF2-40B4-BE49-F238E27FC236}">
                <a16:creationId xmlns:a16="http://schemas.microsoft.com/office/drawing/2014/main" id="{576DCAC2-AAB3-34A7-3521-0A72D7119F23}"/>
              </a:ext>
            </a:extLst>
          </p:cNvPr>
          <p:cNvGrpSpPr/>
          <p:nvPr/>
        </p:nvGrpSpPr>
        <p:grpSpPr>
          <a:xfrm>
            <a:off x="2829563" y="1136034"/>
            <a:ext cx="1517685" cy="219456"/>
            <a:chOff x="1198143" y="862657"/>
            <a:chExt cx="1517685" cy="207740"/>
          </a:xfrm>
        </p:grpSpPr>
        <p:sp>
          <p:nvSpPr>
            <p:cNvPr id="40" name="Rectangle: Rounded Corners 6">
              <a:extLst>
                <a:ext uri="{FF2B5EF4-FFF2-40B4-BE49-F238E27FC236}">
                  <a16:creationId xmlns:a16="http://schemas.microsoft.com/office/drawing/2014/main" id="{CBDFA83C-FBF3-FBE5-06CE-1D5B24376CBE}"/>
                </a:ext>
                <a:ext uri="{C183D7F6-B498-43B3-948B-1728B52AA6E4}">
                  <adec:decorative xmlns:adec="http://schemas.microsoft.com/office/drawing/2017/decorative" val="1"/>
                </a:ext>
              </a:extLst>
            </p:cNvPr>
            <p:cNvSpPr/>
            <p:nvPr/>
          </p:nvSpPr>
          <p:spPr bwMode="auto">
            <a:xfrm>
              <a:off x="1198143" y="862657"/>
              <a:ext cx="1517685"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41" name="Graphic 40">
              <a:extLst>
                <a:ext uri="{FF2B5EF4-FFF2-40B4-BE49-F238E27FC236}">
                  <a16:creationId xmlns:a16="http://schemas.microsoft.com/office/drawing/2014/main" id="{0DE30279-B094-5A77-8E8E-FE4A1325CE8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grpSp>
        <p:nvGrpSpPr>
          <p:cNvPr id="43" name="Group 42">
            <a:extLst>
              <a:ext uri="{FF2B5EF4-FFF2-40B4-BE49-F238E27FC236}">
                <a16:creationId xmlns:a16="http://schemas.microsoft.com/office/drawing/2014/main" id="{F454EAD1-FA35-FCC9-7423-FD740199DE18}"/>
              </a:ext>
            </a:extLst>
          </p:cNvPr>
          <p:cNvGrpSpPr/>
          <p:nvPr/>
        </p:nvGrpSpPr>
        <p:grpSpPr>
          <a:xfrm>
            <a:off x="942434" y="2731055"/>
            <a:ext cx="2360997" cy="424530"/>
            <a:chOff x="942434" y="2731055"/>
            <a:chExt cx="2360997" cy="424530"/>
          </a:xfrm>
        </p:grpSpPr>
        <p:pic>
          <p:nvPicPr>
            <p:cNvPr id="44" name="Picture 43">
              <a:hlinkClick r:id="rId4"/>
              <a:extLst>
                <a:ext uri="{FF2B5EF4-FFF2-40B4-BE49-F238E27FC236}">
                  <a16:creationId xmlns:a16="http://schemas.microsoft.com/office/drawing/2014/main" id="{95EA8767-6BC1-1264-9DEE-03E09C1587B2}"/>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46" name="TextBox 45">
              <a:extLst>
                <a:ext uri="{FF2B5EF4-FFF2-40B4-BE49-F238E27FC236}">
                  <a16:creationId xmlns:a16="http://schemas.microsoft.com/office/drawing/2014/main" id="{A7F905C1-F7E6-5A57-3BF6-3C1701CC2320}"/>
                </a:ext>
                <a:ext uri="{C183D7F6-B498-43B3-948B-1728B52AA6E4}">
                  <adec:decorative xmlns:adec="http://schemas.microsoft.com/office/drawing/2017/decorative" val="0"/>
                </a:ext>
              </a:extLst>
            </p:cNvPr>
            <p:cNvSpPr txBox="1"/>
            <p:nvPr/>
          </p:nvSpPr>
          <p:spPr>
            <a:xfrm>
              <a:off x="1401385" y="2755475"/>
              <a:ext cx="1902046"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a:p>
              <a:pPr defTabSz="914367">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a:t>
              </a:r>
              <a:r>
                <a:rPr lang="en-US" sz="900" noProof="0">
                  <a:solidFill>
                    <a:srgbClr val="0078D4"/>
                  </a:solidFill>
                  <a:latin typeface="Segoe UI Semibold"/>
                </a:rPr>
                <a:t>Connection to HRMS system</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2" name="Group 61">
            <a:extLst>
              <a:ext uri="{FF2B5EF4-FFF2-40B4-BE49-F238E27FC236}">
                <a16:creationId xmlns:a16="http://schemas.microsoft.com/office/drawing/2014/main" id="{541FCBA7-FD8A-89A6-7E68-19B8AE14E16F}"/>
              </a:ext>
            </a:extLst>
          </p:cNvPr>
          <p:cNvGrpSpPr/>
          <p:nvPr/>
        </p:nvGrpSpPr>
        <p:grpSpPr>
          <a:xfrm>
            <a:off x="7789062" y="2721309"/>
            <a:ext cx="2360997" cy="424530"/>
            <a:chOff x="942434" y="2731055"/>
            <a:chExt cx="2360997" cy="424530"/>
          </a:xfrm>
        </p:grpSpPr>
        <p:pic>
          <p:nvPicPr>
            <p:cNvPr id="69" name="Picture 68">
              <a:hlinkClick r:id="rId4"/>
              <a:extLst>
                <a:ext uri="{FF2B5EF4-FFF2-40B4-BE49-F238E27FC236}">
                  <a16:creationId xmlns:a16="http://schemas.microsoft.com/office/drawing/2014/main" id="{B658CF3F-B8F4-39A6-8F1B-80A7EE1825A2}"/>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70" name="TextBox 69">
              <a:extLst>
                <a:ext uri="{FF2B5EF4-FFF2-40B4-BE49-F238E27FC236}">
                  <a16:creationId xmlns:a16="http://schemas.microsoft.com/office/drawing/2014/main" id="{6D76A19D-47D2-5BDB-BB2F-50AC5B4F9896}"/>
                </a:ext>
                <a:ext uri="{C183D7F6-B498-43B3-948B-1728B52AA6E4}">
                  <adec:decorative xmlns:adec="http://schemas.microsoft.com/office/drawing/2017/decorative" val="0"/>
                </a:ext>
              </a:extLst>
            </p:cNvPr>
            <p:cNvSpPr txBox="1"/>
            <p:nvPr/>
          </p:nvSpPr>
          <p:spPr>
            <a:xfrm>
              <a:off x="1401385" y="2755475"/>
              <a:ext cx="1902046"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a:p>
              <a:pPr defTabSz="914367">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a:t>
              </a:r>
              <a:r>
                <a:rPr lang="en-US" sz="900" noProof="0">
                  <a:solidFill>
                    <a:srgbClr val="0078D4"/>
                  </a:solidFill>
                  <a:latin typeface="Segoe UI Semibold"/>
                </a:rPr>
                <a:t>Connection to HRMS system</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71" name="Group 70">
            <a:extLst>
              <a:ext uri="{FF2B5EF4-FFF2-40B4-BE49-F238E27FC236}">
                <a16:creationId xmlns:a16="http://schemas.microsoft.com/office/drawing/2014/main" id="{00FCA10A-CACF-F52C-8BC0-E9A98111D069}"/>
              </a:ext>
            </a:extLst>
          </p:cNvPr>
          <p:cNvGrpSpPr/>
          <p:nvPr/>
        </p:nvGrpSpPr>
        <p:grpSpPr>
          <a:xfrm>
            <a:off x="8168718" y="5198503"/>
            <a:ext cx="1493526" cy="360000"/>
            <a:chOff x="588263" y="2657420"/>
            <a:chExt cx="1493526" cy="360000"/>
          </a:xfrm>
        </p:grpSpPr>
        <p:pic>
          <p:nvPicPr>
            <p:cNvPr id="72" name="Picture 71">
              <a:extLst>
                <a:ext uri="{FF2B5EF4-FFF2-40B4-BE49-F238E27FC236}">
                  <a16:creationId xmlns:a16="http://schemas.microsoft.com/office/drawing/2014/main" id="{7240E044-FADE-B68D-E7A2-86C0D34BF0F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73" name="TextBox 72">
              <a:extLst>
                <a:ext uri="{FF2B5EF4-FFF2-40B4-BE49-F238E27FC236}">
                  <a16:creationId xmlns:a16="http://schemas.microsoft.com/office/drawing/2014/main" id="{82BF0D4E-A382-80F5-8D9D-7CB430A62991}"/>
                </a:ext>
                <a:ext uri="{C183D7F6-B498-43B3-948B-1728B52AA6E4}">
                  <adec:decorative xmlns:adec="http://schemas.microsoft.com/office/drawing/2017/decorative" val="0"/>
                </a:ext>
              </a:extLst>
            </p:cNvPr>
            <p:cNvSpPr txBox="1"/>
            <p:nvPr/>
          </p:nvSpPr>
          <p:spPr>
            <a:xfrm>
              <a:off x="1047214" y="2752782"/>
              <a:ext cx="103457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82326811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D8CBB-C8A5-C421-6520-F7F7AAAA3ABB}"/>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DD430011-45BD-A6ED-8CB5-80B70EC6AC7E}"/>
              </a:ext>
            </a:extLst>
          </p:cNvPr>
          <p:cNvSpPr>
            <a:spLocks noGrp="1"/>
          </p:cNvSpPr>
          <p:nvPr>
            <p:ph type="title"/>
          </p:nvPr>
        </p:nvSpPr>
        <p:spPr>
          <a:xfrm>
            <a:off x="584200" y="387350"/>
            <a:ext cx="6271640" cy="263149"/>
          </a:xfrm>
        </p:spPr>
        <p:txBody>
          <a:bodyPr/>
          <a:lstStyle/>
          <a:p>
            <a:r>
              <a:rPr lang="en-US" noProof="0">
                <a:solidFill>
                  <a:srgbClr val="0078D4"/>
                </a:solidFill>
              </a:rPr>
              <a:t>Retail</a:t>
            </a:r>
            <a:r>
              <a:rPr lang="en-US" noProof="0"/>
              <a:t> </a:t>
            </a:r>
            <a:r>
              <a:rPr lang="en-US" noProof="0">
                <a:solidFill>
                  <a:srgbClr val="0078D4"/>
                </a:solidFill>
              </a:rPr>
              <a:t>| </a:t>
            </a:r>
            <a:r>
              <a:rPr lang="en-US" noProof="0"/>
              <a:t>Improve retail store operations</a:t>
            </a:r>
            <a:endParaRPr lang="en-US" sz="1400" noProof="0"/>
          </a:p>
        </p:txBody>
      </p:sp>
      <p:sp>
        <p:nvSpPr>
          <p:cNvPr id="78" name="Text Placeholder 5">
            <a:extLst>
              <a:ext uri="{FF2B5EF4-FFF2-40B4-BE49-F238E27FC236}">
                <a16:creationId xmlns:a16="http://schemas.microsoft.com/office/drawing/2014/main" id="{F00A2F38-81DF-AF13-334D-F8A4073BE183}"/>
              </a:ext>
            </a:extLst>
          </p:cNvPr>
          <p:cNvSpPr>
            <a:spLocks noGrp="1"/>
          </p:cNvSpPr>
          <p:nvPr>
            <p:ph type="body" sz="quarter" idx="11"/>
          </p:nvPr>
        </p:nvSpPr>
        <p:spPr>
          <a:xfrm>
            <a:off x="584200" y="1593881"/>
            <a:ext cx="2808000" cy="345600"/>
          </a:xfrm>
        </p:spPr>
        <p:txBody>
          <a:bodyPr/>
          <a:lstStyle/>
          <a:p>
            <a:r>
              <a:rPr lang="en-US" noProof="0"/>
              <a:t>1. Find product info for customer</a:t>
            </a:r>
          </a:p>
        </p:txBody>
      </p:sp>
      <p:sp>
        <p:nvSpPr>
          <p:cNvPr id="3" name="Text Placeholder 2">
            <a:extLst>
              <a:ext uri="{FF2B5EF4-FFF2-40B4-BE49-F238E27FC236}">
                <a16:creationId xmlns:a16="http://schemas.microsoft.com/office/drawing/2014/main" id="{C91A41A9-1E91-5720-4A92-AE7496B85CB4}"/>
              </a:ext>
            </a:extLst>
          </p:cNvPr>
          <p:cNvSpPr>
            <a:spLocks noGrp="1"/>
          </p:cNvSpPr>
          <p:nvPr>
            <p:ph type="body" sz="quarter" idx="12"/>
          </p:nvPr>
        </p:nvSpPr>
        <p:spPr>
          <a:xfrm>
            <a:off x="2316020" y="4052218"/>
            <a:ext cx="2808000" cy="345600"/>
          </a:xfrm>
        </p:spPr>
        <p:txBody>
          <a:bodyPr/>
          <a:lstStyle/>
          <a:p>
            <a:r>
              <a:rPr lang="en-US" noProof="0"/>
              <a:t>5. View company policies and procedures</a:t>
            </a:r>
          </a:p>
        </p:txBody>
      </p:sp>
      <p:sp>
        <p:nvSpPr>
          <p:cNvPr id="80" name="Text Placeholder 7">
            <a:extLst>
              <a:ext uri="{FF2B5EF4-FFF2-40B4-BE49-F238E27FC236}">
                <a16:creationId xmlns:a16="http://schemas.microsoft.com/office/drawing/2014/main" id="{0FF3CF19-6FAA-E64A-EB80-566BE80ABDA0}"/>
              </a:ext>
            </a:extLst>
          </p:cNvPr>
          <p:cNvSpPr>
            <a:spLocks noGrp="1"/>
          </p:cNvSpPr>
          <p:nvPr>
            <p:ph type="body" sz="quarter" idx="13"/>
          </p:nvPr>
        </p:nvSpPr>
        <p:spPr>
          <a:xfrm>
            <a:off x="4047840" y="1593881"/>
            <a:ext cx="2808000" cy="345600"/>
          </a:xfrm>
        </p:spPr>
        <p:txBody>
          <a:bodyPr/>
          <a:lstStyle/>
          <a:p>
            <a:r>
              <a:rPr lang="en-US" noProof="0"/>
              <a:t>2. Access customer order details</a:t>
            </a:r>
          </a:p>
        </p:txBody>
      </p:sp>
      <p:sp>
        <p:nvSpPr>
          <p:cNvPr id="81" name="Text Placeholder 8">
            <a:extLst>
              <a:ext uri="{FF2B5EF4-FFF2-40B4-BE49-F238E27FC236}">
                <a16:creationId xmlns:a16="http://schemas.microsoft.com/office/drawing/2014/main" id="{775F4EF5-F56A-CBDE-43DC-274D6FB9209B}"/>
              </a:ext>
            </a:extLst>
          </p:cNvPr>
          <p:cNvSpPr>
            <a:spLocks noGrp="1"/>
          </p:cNvSpPr>
          <p:nvPr>
            <p:ph type="body" sz="quarter" idx="14"/>
          </p:nvPr>
        </p:nvSpPr>
        <p:spPr>
          <a:xfrm>
            <a:off x="5779660" y="4052218"/>
            <a:ext cx="2808000" cy="345600"/>
          </a:xfrm>
        </p:spPr>
        <p:txBody>
          <a:bodyPr/>
          <a:lstStyle/>
          <a:p>
            <a:r>
              <a:rPr lang="en-US" noProof="0"/>
              <a:t>4. </a:t>
            </a:r>
            <a:r>
              <a:rPr lang="en-US" noProof="0">
                <a:latin typeface="Segoe UI Semibold"/>
                <a:cs typeface="Segoe UI Semibold"/>
              </a:rPr>
              <a:t>Create/search for incident tickets</a:t>
            </a:r>
            <a:endParaRPr lang="en-US" noProof="0"/>
          </a:p>
        </p:txBody>
      </p:sp>
      <p:sp>
        <p:nvSpPr>
          <p:cNvPr id="82" name="Text Placeholder 9">
            <a:extLst>
              <a:ext uri="{FF2B5EF4-FFF2-40B4-BE49-F238E27FC236}">
                <a16:creationId xmlns:a16="http://schemas.microsoft.com/office/drawing/2014/main" id="{D3890583-8C65-9A69-2DE9-E62645C8BD0B}"/>
              </a:ext>
            </a:extLst>
          </p:cNvPr>
          <p:cNvSpPr>
            <a:spLocks noGrp="1"/>
          </p:cNvSpPr>
          <p:nvPr>
            <p:ph type="body" sz="quarter" idx="15"/>
          </p:nvPr>
        </p:nvSpPr>
        <p:spPr>
          <a:xfrm>
            <a:off x="7511481" y="1593881"/>
            <a:ext cx="2808000" cy="345600"/>
          </a:xfrm>
        </p:spPr>
        <p:txBody>
          <a:bodyPr/>
          <a:lstStyle/>
          <a:p>
            <a:r>
              <a:rPr lang="en-US" noProof="0"/>
              <a:t>3. Task management</a:t>
            </a:r>
          </a:p>
        </p:txBody>
      </p:sp>
      <p:sp>
        <p:nvSpPr>
          <p:cNvPr id="99" name="Text Placeholder 98">
            <a:extLst>
              <a:ext uri="{FF2B5EF4-FFF2-40B4-BE49-F238E27FC236}">
                <a16:creationId xmlns:a16="http://schemas.microsoft.com/office/drawing/2014/main" id="{5716E8CB-D2CF-D141-103F-DC89F7464FA4}"/>
              </a:ext>
            </a:extLst>
          </p:cNvPr>
          <p:cNvSpPr>
            <a:spLocks noGrp="1"/>
          </p:cNvSpPr>
          <p:nvPr>
            <p:ph type="body" sz="quarter" idx="18"/>
          </p:nvPr>
        </p:nvSpPr>
        <p:spPr>
          <a:xfrm>
            <a:off x="584200" y="2032000"/>
            <a:ext cx="2867338" cy="627063"/>
          </a:xfrm>
        </p:spPr>
        <p:txBody>
          <a:bodyPr/>
          <a:lstStyle/>
          <a:p>
            <a:pPr lvl="0"/>
            <a:r>
              <a:rPr lang="en-US" noProof="0"/>
              <a:t>Ask the Copilot agent to find product specifications. Copilot surfaces information from designated store documentation.</a:t>
            </a:r>
          </a:p>
        </p:txBody>
      </p:sp>
      <p:sp>
        <p:nvSpPr>
          <p:cNvPr id="100" name="Text Placeholder 99">
            <a:extLst>
              <a:ext uri="{FF2B5EF4-FFF2-40B4-BE49-F238E27FC236}">
                <a16:creationId xmlns:a16="http://schemas.microsoft.com/office/drawing/2014/main" id="{43D35277-7B01-77EB-A6AD-47E67E0988A0}"/>
              </a:ext>
            </a:extLst>
          </p:cNvPr>
          <p:cNvSpPr>
            <a:spLocks noGrp="1"/>
          </p:cNvSpPr>
          <p:nvPr>
            <p:ph type="body" sz="quarter" idx="19"/>
          </p:nvPr>
        </p:nvSpPr>
        <p:spPr>
          <a:xfrm>
            <a:off x="4048125" y="2032000"/>
            <a:ext cx="2808288" cy="627063"/>
          </a:xfrm>
        </p:spPr>
        <p:txBody>
          <a:bodyPr/>
          <a:lstStyle/>
          <a:p>
            <a:r>
              <a:rPr lang="en-US" noProof="0"/>
              <a:t>Associates can use Copilot to access the relevant details from the order management system in real time and provide immediate answers quickly.</a:t>
            </a:r>
          </a:p>
        </p:txBody>
      </p:sp>
      <p:sp>
        <p:nvSpPr>
          <p:cNvPr id="101" name="Text Placeholder 100">
            <a:extLst>
              <a:ext uri="{FF2B5EF4-FFF2-40B4-BE49-F238E27FC236}">
                <a16:creationId xmlns:a16="http://schemas.microsoft.com/office/drawing/2014/main" id="{90894517-A630-46B0-5978-9F3B787E2598}"/>
              </a:ext>
            </a:extLst>
          </p:cNvPr>
          <p:cNvSpPr>
            <a:spLocks noGrp="1"/>
          </p:cNvSpPr>
          <p:nvPr>
            <p:ph type="body" sz="quarter" idx="20"/>
          </p:nvPr>
        </p:nvSpPr>
        <p:spPr>
          <a:xfrm>
            <a:off x="7512050" y="2032000"/>
            <a:ext cx="2806700" cy="627063"/>
          </a:xfrm>
        </p:spPr>
        <p:txBody>
          <a:bodyPr/>
          <a:lstStyle/>
          <a:p>
            <a:r>
              <a:rPr lang="en-US" noProof="0"/>
              <a:t>After helping the customer, review required daily tasks. Create and assign tasks to co-workers for immediate attention.</a:t>
            </a:r>
          </a:p>
        </p:txBody>
      </p:sp>
      <p:sp>
        <p:nvSpPr>
          <p:cNvPr id="102" name="Text Placeholder 101">
            <a:extLst>
              <a:ext uri="{FF2B5EF4-FFF2-40B4-BE49-F238E27FC236}">
                <a16:creationId xmlns:a16="http://schemas.microsoft.com/office/drawing/2014/main" id="{E84755BC-6A1C-8D12-A25A-2DD58A360165}"/>
              </a:ext>
            </a:extLst>
          </p:cNvPr>
          <p:cNvSpPr>
            <a:spLocks noGrp="1"/>
          </p:cNvSpPr>
          <p:nvPr>
            <p:ph type="body" sz="quarter" idx="21"/>
          </p:nvPr>
        </p:nvSpPr>
        <p:spPr>
          <a:xfrm>
            <a:off x="584200" y="3208260"/>
            <a:ext cx="2808000" cy="626701"/>
          </a:xfrm>
        </p:spPr>
        <p:txBody>
          <a:bodyPr/>
          <a:lstStyle/>
          <a:p>
            <a:r>
              <a:rPr lang="en-US" noProof="0"/>
              <a:t>Benefit: </a:t>
            </a:r>
            <a:r>
              <a:rPr lang="en-US" b="1" noProof="0">
                <a:latin typeface="Segoe UI" panose="020B0502040204020203" pitchFamily="34" charset="0"/>
              </a:rPr>
              <a:t>Quickly finds accurate answers </a:t>
            </a:r>
            <a:r>
              <a:rPr lang="en-US" noProof="0"/>
              <a:t>to customer questions in the flow of work.</a:t>
            </a:r>
          </a:p>
        </p:txBody>
      </p:sp>
      <p:sp>
        <p:nvSpPr>
          <p:cNvPr id="103" name="Text Placeholder 102">
            <a:extLst>
              <a:ext uri="{FF2B5EF4-FFF2-40B4-BE49-F238E27FC236}">
                <a16:creationId xmlns:a16="http://schemas.microsoft.com/office/drawing/2014/main" id="{BED0D608-A83A-FB1F-1DAB-9E855FAD5985}"/>
              </a:ext>
            </a:extLst>
          </p:cNvPr>
          <p:cNvSpPr>
            <a:spLocks noGrp="1"/>
          </p:cNvSpPr>
          <p:nvPr>
            <p:ph type="body" sz="quarter" idx="22"/>
          </p:nvPr>
        </p:nvSpPr>
        <p:spPr>
          <a:xfrm>
            <a:off x="2316020" y="5641938"/>
            <a:ext cx="2808000" cy="626701"/>
          </a:xfrm>
        </p:spPr>
        <p:txBody>
          <a:bodyPr>
            <a:normAutofit lnSpcReduction="10000"/>
          </a:bodyPr>
          <a:lstStyle/>
          <a:p>
            <a:r>
              <a:rPr lang="en-US" noProof="0"/>
              <a:t>Benefit: </a:t>
            </a:r>
            <a:r>
              <a:rPr lang="en-US" b="1" noProof="0">
                <a:latin typeface="Segoe UI" panose="020B0502040204020203" pitchFamily="34" charset="0"/>
              </a:rPr>
              <a:t>Feel confident and informed </a:t>
            </a:r>
            <a:r>
              <a:rPr lang="en-US" noProof="0"/>
              <a:t>about company policies and procedures – reducing stress and vulnerability during critical onboarding and upskilling periods.</a:t>
            </a:r>
          </a:p>
        </p:txBody>
      </p:sp>
      <p:sp>
        <p:nvSpPr>
          <p:cNvPr id="104" name="Text Placeholder 103">
            <a:extLst>
              <a:ext uri="{FF2B5EF4-FFF2-40B4-BE49-F238E27FC236}">
                <a16:creationId xmlns:a16="http://schemas.microsoft.com/office/drawing/2014/main" id="{C8C76D17-9175-38D6-B472-82178B41147E}"/>
              </a:ext>
            </a:extLst>
          </p:cNvPr>
          <p:cNvSpPr>
            <a:spLocks noGrp="1"/>
          </p:cNvSpPr>
          <p:nvPr>
            <p:ph type="body" sz="quarter" idx="23"/>
          </p:nvPr>
        </p:nvSpPr>
        <p:spPr>
          <a:xfrm>
            <a:off x="4047840" y="3208260"/>
            <a:ext cx="2808000" cy="626701"/>
          </a:xfrm>
        </p:spPr>
        <p:txBody>
          <a:bodyPr/>
          <a:lstStyle/>
          <a:p>
            <a:r>
              <a:rPr lang="en-US" noProof="0"/>
              <a:t>Benefit: </a:t>
            </a:r>
            <a:r>
              <a:rPr lang="en-US" b="1" noProof="0">
                <a:latin typeface="Segoe UI" panose="020B0502040204020203" pitchFamily="34" charset="0"/>
              </a:rPr>
              <a:t>Save critical time spent searching for information </a:t>
            </a:r>
            <a:r>
              <a:rPr lang="en-US" noProof="0">
                <a:latin typeface="Segoe UI" panose="020B0502040204020203" pitchFamily="34" charset="0"/>
              </a:rPr>
              <a:t>across different applications</a:t>
            </a:r>
            <a:r>
              <a:rPr lang="en-US" noProof="0"/>
              <a:t>.</a:t>
            </a:r>
          </a:p>
        </p:txBody>
      </p:sp>
      <p:sp>
        <p:nvSpPr>
          <p:cNvPr id="105" name="Text Placeholder 104">
            <a:extLst>
              <a:ext uri="{FF2B5EF4-FFF2-40B4-BE49-F238E27FC236}">
                <a16:creationId xmlns:a16="http://schemas.microsoft.com/office/drawing/2014/main" id="{CEA1BA70-BCBA-E23F-B66D-056449C6FC6D}"/>
              </a:ext>
            </a:extLst>
          </p:cNvPr>
          <p:cNvSpPr>
            <a:spLocks noGrp="1"/>
          </p:cNvSpPr>
          <p:nvPr>
            <p:ph type="body" sz="quarter" idx="24"/>
          </p:nvPr>
        </p:nvSpPr>
        <p:spPr>
          <a:xfrm>
            <a:off x="5779660" y="5641938"/>
            <a:ext cx="2808000" cy="626701"/>
          </a:xfrm>
        </p:spPr>
        <p:txBody>
          <a:bodyPr/>
          <a:lstStyle/>
          <a:p>
            <a:r>
              <a:rPr lang="en-US" noProof="0"/>
              <a:t>Benefit: </a:t>
            </a:r>
            <a:r>
              <a:rPr lang="en-US" b="1" noProof="0">
                <a:latin typeface="Segoe UI" panose="020B0502040204020203" pitchFamily="34" charset="0"/>
              </a:rPr>
              <a:t>Save time switching applications</a:t>
            </a:r>
            <a:r>
              <a:rPr lang="en-US" noProof="0">
                <a:latin typeface="Segoe UI" panose="020B0502040204020203" pitchFamily="34" charset="0"/>
              </a:rPr>
              <a:t> and manage your incidents from a single interface using natural language.</a:t>
            </a:r>
            <a:endParaRPr lang="en-US" noProof="0"/>
          </a:p>
        </p:txBody>
      </p:sp>
      <p:sp>
        <p:nvSpPr>
          <p:cNvPr id="106" name="Text Placeholder 105">
            <a:extLst>
              <a:ext uri="{FF2B5EF4-FFF2-40B4-BE49-F238E27FC236}">
                <a16:creationId xmlns:a16="http://schemas.microsoft.com/office/drawing/2014/main" id="{9D21C8EC-55A0-9180-EC94-9CA8A36CD598}"/>
              </a:ext>
            </a:extLst>
          </p:cNvPr>
          <p:cNvSpPr>
            <a:spLocks noGrp="1"/>
          </p:cNvSpPr>
          <p:nvPr>
            <p:ph type="body" sz="quarter" idx="25"/>
          </p:nvPr>
        </p:nvSpPr>
        <p:spPr>
          <a:xfrm>
            <a:off x="7511481" y="3208260"/>
            <a:ext cx="2808000" cy="626701"/>
          </a:xfrm>
        </p:spPr>
        <p:txBody>
          <a:bodyPr>
            <a:normAutofit/>
          </a:bodyPr>
          <a:lstStyle/>
          <a:p>
            <a:pPr lvl="0"/>
            <a:r>
              <a:rPr lang="en-US" noProof="0"/>
              <a:t>Benefit: </a:t>
            </a:r>
            <a:r>
              <a:rPr lang="en-US" b="1" noProof="0">
                <a:latin typeface="Segoe UI" panose="020B0502040204020203" pitchFamily="34" charset="0"/>
              </a:rPr>
              <a:t>Drive efficient issue resolution</a:t>
            </a:r>
            <a:r>
              <a:rPr lang="en-US" noProof="0">
                <a:latin typeface="Segoe UI" panose="020B0502040204020203" pitchFamily="34" charset="0"/>
              </a:rPr>
              <a:t> with easy task creation and assignment to co-workers or functional groups within the store.</a:t>
            </a:r>
            <a:endParaRPr lang="en-US" noProof="0"/>
          </a:p>
        </p:txBody>
      </p:sp>
      <p:sp>
        <p:nvSpPr>
          <p:cNvPr id="107" name="Text Placeholder 106">
            <a:extLst>
              <a:ext uri="{FF2B5EF4-FFF2-40B4-BE49-F238E27FC236}">
                <a16:creationId xmlns:a16="http://schemas.microsoft.com/office/drawing/2014/main" id="{0279F54F-C6C1-B9C2-F903-110609E4FF71}"/>
              </a:ext>
            </a:extLst>
          </p:cNvPr>
          <p:cNvSpPr>
            <a:spLocks noGrp="1"/>
          </p:cNvSpPr>
          <p:nvPr>
            <p:ph type="body" sz="quarter" idx="27"/>
          </p:nvPr>
        </p:nvSpPr>
        <p:spPr>
          <a:xfrm>
            <a:off x="2316163" y="4487863"/>
            <a:ext cx="2808287" cy="627062"/>
          </a:xfrm>
        </p:spPr>
        <p:txBody>
          <a:bodyPr/>
          <a:lstStyle/>
          <a:p>
            <a:r>
              <a:rPr lang="en-US" noProof="0"/>
              <a:t>Use Copilot to quickly find up-to-date store policies and procedures to handle your operations activities.</a:t>
            </a:r>
          </a:p>
        </p:txBody>
      </p:sp>
      <p:sp>
        <p:nvSpPr>
          <p:cNvPr id="108" name="Text Placeholder 107">
            <a:extLst>
              <a:ext uri="{FF2B5EF4-FFF2-40B4-BE49-F238E27FC236}">
                <a16:creationId xmlns:a16="http://schemas.microsoft.com/office/drawing/2014/main" id="{C64EA14A-50A6-5900-48EA-70392114EB7A}"/>
              </a:ext>
            </a:extLst>
          </p:cNvPr>
          <p:cNvSpPr>
            <a:spLocks noGrp="1"/>
          </p:cNvSpPr>
          <p:nvPr>
            <p:ph type="body" sz="quarter" idx="28"/>
          </p:nvPr>
        </p:nvSpPr>
        <p:spPr>
          <a:xfrm>
            <a:off x="5780088" y="4487863"/>
            <a:ext cx="2808287" cy="627062"/>
          </a:xfrm>
        </p:spPr>
        <p:txBody>
          <a:bodyPr/>
          <a:lstStyle/>
          <a:p>
            <a:r>
              <a:rPr lang="en-US" noProof="0"/>
              <a:t>Ask Copilot what to do upon discovery of damaged hardware while setting up the promotional display. Easily schedule a maintenance ticket by creating and assigning a new task.</a:t>
            </a:r>
          </a:p>
        </p:txBody>
      </p:sp>
      <p:sp>
        <p:nvSpPr>
          <p:cNvPr id="5" name="Text Placeholder 4">
            <a:extLst>
              <a:ext uri="{FF2B5EF4-FFF2-40B4-BE49-F238E27FC236}">
                <a16:creationId xmlns:a16="http://schemas.microsoft.com/office/drawing/2014/main" id="{33C92BCF-8D81-B4AA-4182-97BE8D81EC74}"/>
              </a:ext>
            </a:extLst>
          </p:cNvPr>
          <p:cNvSpPr>
            <a:spLocks noGrp="1"/>
          </p:cNvSpPr>
          <p:nvPr>
            <p:ph type="body" sz="quarter" idx="30"/>
          </p:nvPr>
        </p:nvSpPr>
        <p:spPr>
          <a:xfrm>
            <a:off x="10430234" y="521099"/>
            <a:ext cx="1456966" cy="175614"/>
          </a:xfrm>
        </p:spPr>
        <p:txBody>
          <a:bodyPr vert="horz" wrap="square" lIns="0" tIns="0" rIns="0" bIns="0" rtlCol="0" anchor="t">
            <a:spAutoFit/>
          </a:bodyPr>
          <a:lstStyle/>
          <a:p>
            <a:r>
              <a:rPr lang="en-US" noProof="0"/>
              <a:t>Extend</a:t>
            </a:r>
          </a:p>
        </p:txBody>
      </p:sp>
      <p:sp>
        <p:nvSpPr>
          <p:cNvPr id="163" name="Text Placeholder 162">
            <a:extLst>
              <a:ext uri="{FF2B5EF4-FFF2-40B4-BE49-F238E27FC236}">
                <a16:creationId xmlns:a16="http://schemas.microsoft.com/office/drawing/2014/main" id="{AB91F756-E994-513F-A930-75F3671F72AA}"/>
              </a:ext>
            </a:extLst>
          </p:cNvPr>
          <p:cNvSpPr>
            <a:spLocks noGrp="1"/>
          </p:cNvSpPr>
          <p:nvPr>
            <p:ph type="body" sz="quarter" idx="38"/>
          </p:nvPr>
        </p:nvSpPr>
        <p:spPr>
          <a:solidFill>
            <a:srgbClr val="0078D4"/>
          </a:solidFill>
        </p:spPr>
        <p:txBody>
          <a:bodyPr/>
          <a:lstStyle/>
          <a:p>
            <a:endParaRPr lang="en-US" noProof="0"/>
          </a:p>
        </p:txBody>
      </p:sp>
      <p:sp>
        <p:nvSpPr>
          <p:cNvPr id="164" name="Text Placeholder 163">
            <a:extLst>
              <a:ext uri="{FF2B5EF4-FFF2-40B4-BE49-F238E27FC236}">
                <a16:creationId xmlns:a16="http://schemas.microsoft.com/office/drawing/2014/main" id="{A5B096BF-00C4-1D80-C438-D2B4025506FD}"/>
              </a:ext>
            </a:extLst>
          </p:cNvPr>
          <p:cNvSpPr>
            <a:spLocks noGrp="1"/>
          </p:cNvSpPr>
          <p:nvPr>
            <p:ph type="body" sz="quarter" idx="39"/>
          </p:nvPr>
        </p:nvSpPr>
        <p:spPr>
          <a:solidFill>
            <a:srgbClr val="0078D4"/>
          </a:solidFill>
        </p:spPr>
        <p:txBody>
          <a:bodyPr/>
          <a:lstStyle/>
          <a:p>
            <a:endParaRPr lang="en-US" noProof="0"/>
          </a:p>
        </p:txBody>
      </p:sp>
      <p:sp>
        <p:nvSpPr>
          <p:cNvPr id="165" name="Text Placeholder 164">
            <a:extLst>
              <a:ext uri="{FF2B5EF4-FFF2-40B4-BE49-F238E27FC236}">
                <a16:creationId xmlns:a16="http://schemas.microsoft.com/office/drawing/2014/main" id="{6CE57C2B-E052-4F53-9730-EE59CF64F8BD}"/>
              </a:ext>
            </a:extLst>
          </p:cNvPr>
          <p:cNvSpPr>
            <a:spLocks noGrp="1"/>
          </p:cNvSpPr>
          <p:nvPr>
            <p:ph type="body" sz="quarter" idx="40"/>
          </p:nvPr>
        </p:nvSpPr>
        <p:spPr>
          <a:solidFill>
            <a:srgbClr val="0078D4"/>
          </a:solidFill>
        </p:spPr>
        <p:txBody>
          <a:bodyPr/>
          <a:lstStyle/>
          <a:p>
            <a:endParaRPr lang="en-US" noProof="0"/>
          </a:p>
        </p:txBody>
      </p:sp>
      <p:sp>
        <p:nvSpPr>
          <p:cNvPr id="114" name="Rectangle: Rounded Corners 6">
            <a:extLst>
              <a:ext uri="{FF2B5EF4-FFF2-40B4-BE49-F238E27FC236}">
                <a16:creationId xmlns:a16="http://schemas.microsoft.com/office/drawing/2014/main" id="{C17E65EB-7AB1-7E54-0489-B1DB6838CE5D}"/>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9" name="Group 8">
            <a:extLst>
              <a:ext uri="{FF2B5EF4-FFF2-40B4-BE49-F238E27FC236}">
                <a16:creationId xmlns:a16="http://schemas.microsoft.com/office/drawing/2014/main" id="{CC03BA0F-BBF1-6D59-771D-61BEFCB213E0}"/>
              </a:ext>
            </a:extLst>
          </p:cNvPr>
          <p:cNvGrpSpPr/>
          <p:nvPr/>
        </p:nvGrpSpPr>
        <p:grpSpPr>
          <a:xfrm>
            <a:off x="942434" y="2731055"/>
            <a:ext cx="2360997" cy="424530"/>
            <a:chOff x="942434" y="2731055"/>
            <a:chExt cx="2360997" cy="424530"/>
          </a:xfrm>
        </p:grpSpPr>
        <p:pic>
          <p:nvPicPr>
            <p:cNvPr id="133" name="Picture 132">
              <a:hlinkClick r:id="rId3"/>
              <a:extLst>
                <a:ext uri="{FF2B5EF4-FFF2-40B4-BE49-F238E27FC236}">
                  <a16:creationId xmlns:a16="http://schemas.microsoft.com/office/drawing/2014/main" id="{9B0E5AE4-EECE-3B72-66AB-D8BE4A5444B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134" name="TextBox 133">
              <a:extLst>
                <a:ext uri="{FF2B5EF4-FFF2-40B4-BE49-F238E27FC236}">
                  <a16:creationId xmlns:a16="http://schemas.microsoft.com/office/drawing/2014/main" id="{591DD1B2-1B00-10F6-93FA-CFDFC52D26BA}"/>
                </a:ext>
                <a:ext uri="{C183D7F6-B498-43B3-948B-1728B52AA6E4}">
                  <adec:decorative xmlns:adec="http://schemas.microsoft.com/office/drawing/2017/decorative" val="0"/>
                </a:ext>
              </a:extLst>
            </p:cNvPr>
            <p:cNvSpPr txBox="1"/>
            <p:nvPr/>
          </p:nvSpPr>
          <p:spPr>
            <a:xfrm>
              <a:off x="1401385" y="2755475"/>
              <a:ext cx="1902046"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a:p>
              <a:pPr defTabSz="914367">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a:t>
              </a:r>
              <a:r>
                <a:rPr lang="en-US" sz="900" noProof="0">
                  <a:solidFill>
                    <a:srgbClr val="0078D4"/>
                  </a:solidFill>
                  <a:latin typeface="Segoe UI Semibold"/>
                </a:rPr>
                <a:t>Connection to SharePoint site</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 name="Group 16">
            <a:extLst>
              <a:ext uri="{FF2B5EF4-FFF2-40B4-BE49-F238E27FC236}">
                <a16:creationId xmlns:a16="http://schemas.microsoft.com/office/drawing/2014/main" id="{6A8FFC1B-2FE3-E9EA-B471-A194FE680274}"/>
              </a:ext>
            </a:extLst>
          </p:cNvPr>
          <p:cNvGrpSpPr/>
          <p:nvPr/>
        </p:nvGrpSpPr>
        <p:grpSpPr>
          <a:xfrm>
            <a:off x="2829563" y="1136034"/>
            <a:ext cx="1517685" cy="219456"/>
            <a:chOff x="1198143" y="862657"/>
            <a:chExt cx="1517685" cy="207740"/>
          </a:xfrm>
        </p:grpSpPr>
        <p:sp>
          <p:nvSpPr>
            <p:cNvPr id="18" name="Rectangle: Rounded Corners 6">
              <a:extLst>
                <a:ext uri="{FF2B5EF4-FFF2-40B4-BE49-F238E27FC236}">
                  <a16:creationId xmlns:a16="http://schemas.microsoft.com/office/drawing/2014/main" id="{3BD1FF4D-B7C9-1531-4EC5-2349747D994E}"/>
                </a:ext>
                <a:ext uri="{C183D7F6-B498-43B3-948B-1728B52AA6E4}">
                  <adec:decorative xmlns:adec="http://schemas.microsoft.com/office/drawing/2017/decorative" val="1"/>
                </a:ext>
              </a:extLst>
            </p:cNvPr>
            <p:cNvSpPr/>
            <p:nvPr/>
          </p:nvSpPr>
          <p:spPr bwMode="auto">
            <a:xfrm>
              <a:off x="1198143" y="862657"/>
              <a:ext cx="1517685"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19" name="Graphic 18">
              <a:extLst>
                <a:ext uri="{FF2B5EF4-FFF2-40B4-BE49-F238E27FC236}">
                  <a16:creationId xmlns:a16="http://schemas.microsoft.com/office/drawing/2014/main" id="{416445E3-A07A-7591-4EBD-1D93C06ACFD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grpSp>
        <p:nvGrpSpPr>
          <p:cNvPr id="39" name="Group 38">
            <a:extLst>
              <a:ext uri="{FF2B5EF4-FFF2-40B4-BE49-F238E27FC236}">
                <a16:creationId xmlns:a16="http://schemas.microsoft.com/office/drawing/2014/main" id="{C06B9130-84D2-A7D1-0C3A-4611E0D0D2F1}"/>
              </a:ext>
            </a:extLst>
          </p:cNvPr>
          <p:cNvGrpSpPr/>
          <p:nvPr/>
        </p:nvGrpSpPr>
        <p:grpSpPr>
          <a:xfrm>
            <a:off x="4421046" y="1136034"/>
            <a:ext cx="1207643" cy="219456"/>
            <a:chOff x="1198143" y="862657"/>
            <a:chExt cx="1207643" cy="207740"/>
          </a:xfrm>
        </p:grpSpPr>
        <p:sp>
          <p:nvSpPr>
            <p:cNvPr id="40" name="Rectangle: Rounded Corners 6">
              <a:extLst>
                <a:ext uri="{FF2B5EF4-FFF2-40B4-BE49-F238E27FC236}">
                  <a16:creationId xmlns:a16="http://schemas.microsoft.com/office/drawing/2014/main" id="{C201B1A3-01EC-4E43-F2B4-80081272A5AD}"/>
                </a:ext>
                <a:ext uri="{C183D7F6-B498-43B3-948B-1728B52AA6E4}">
                  <adec:decorative xmlns:adec="http://schemas.microsoft.com/office/drawing/2017/decorative" val="1"/>
                </a:ext>
              </a:extLst>
            </p:cNvPr>
            <p:cNvSpPr/>
            <p:nvPr/>
          </p:nvSpPr>
          <p:spPr bwMode="auto">
            <a:xfrm>
              <a:off x="1198143" y="862657"/>
              <a:ext cx="1207643"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Employee churn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41" name="Graphic 40">
              <a:extLst>
                <a:ext uri="{FF2B5EF4-FFF2-40B4-BE49-F238E27FC236}">
                  <a16:creationId xmlns:a16="http://schemas.microsoft.com/office/drawing/2014/main" id="{7AFE42A2-C47B-9A94-5545-517CB1AC893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grpSp>
        <p:nvGrpSpPr>
          <p:cNvPr id="2" name="Group 1">
            <a:extLst>
              <a:ext uri="{FF2B5EF4-FFF2-40B4-BE49-F238E27FC236}">
                <a16:creationId xmlns:a16="http://schemas.microsoft.com/office/drawing/2014/main" id="{FCD378EF-49CA-5D29-E9B6-EE52362812B8}"/>
              </a:ext>
            </a:extLst>
          </p:cNvPr>
          <p:cNvGrpSpPr/>
          <p:nvPr/>
        </p:nvGrpSpPr>
        <p:grpSpPr>
          <a:xfrm>
            <a:off x="1624328" y="1132756"/>
            <a:ext cx="1131930" cy="216000"/>
            <a:chOff x="1198144" y="862657"/>
            <a:chExt cx="1131930" cy="216000"/>
          </a:xfrm>
        </p:grpSpPr>
        <p:sp>
          <p:nvSpPr>
            <p:cNvPr id="22" name="Rectangle: Rounded Corners 6">
              <a:extLst>
                <a:ext uri="{FF2B5EF4-FFF2-40B4-BE49-F238E27FC236}">
                  <a16:creationId xmlns:a16="http://schemas.microsoft.com/office/drawing/2014/main" id="{B566425F-6F1A-DFB6-6F7E-EE46623E4008}"/>
                </a:ext>
                <a:ext uri="{C183D7F6-B498-43B3-948B-1728B52AA6E4}">
                  <adec:decorative xmlns:adec="http://schemas.microsoft.com/office/drawing/2017/decorative" val="1"/>
                </a:ext>
              </a:extLst>
            </p:cNvPr>
            <p:cNvSpPr/>
            <p:nvPr/>
          </p:nvSpPr>
          <p:spPr bwMode="auto">
            <a:xfrm>
              <a:off x="1198144" y="862657"/>
              <a:ext cx="113193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Store revenue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3" name="Graphic 22">
              <a:extLst>
                <a:ext uri="{FF2B5EF4-FFF2-40B4-BE49-F238E27FC236}">
                  <a16:creationId xmlns:a16="http://schemas.microsoft.com/office/drawing/2014/main" id="{E0068DF1-CE1F-B424-6193-82015579FA5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sp>
        <p:nvSpPr>
          <p:cNvPr id="24" name="Rectangle: Rounded Corners 6">
            <a:extLst>
              <a:ext uri="{FF2B5EF4-FFF2-40B4-BE49-F238E27FC236}">
                <a16:creationId xmlns:a16="http://schemas.microsoft.com/office/drawing/2014/main" id="{D290285C-648F-F1B5-D38B-648804CED44A}"/>
              </a:ext>
              <a:ext uri="{C183D7F6-B498-43B3-948B-1728B52AA6E4}">
                <adec:decorative xmlns:adec="http://schemas.microsoft.com/office/drawing/2017/decorative" val="1"/>
              </a:ext>
            </a:extLst>
          </p:cNvPr>
          <p:cNvSpPr/>
          <p:nvPr/>
        </p:nvSpPr>
        <p:spPr bwMode="auto">
          <a:xfrm>
            <a:off x="7508839"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5" name="Group 24">
            <a:extLst>
              <a:ext uri="{FF2B5EF4-FFF2-40B4-BE49-F238E27FC236}">
                <a16:creationId xmlns:a16="http://schemas.microsoft.com/office/drawing/2014/main" id="{8615EC94-1DA5-BB97-3BD3-CA9F9AF87279}"/>
              </a:ext>
            </a:extLst>
          </p:cNvPr>
          <p:cNvGrpSpPr/>
          <p:nvPr/>
        </p:nvGrpSpPr>
        <p:grpSpPr>
          <a:xfrm>
            <a:off x="8562714" y="1127774"/>
            <a:ext cx="1188720" cy="216000"/>
            <a:chOff x="1194743" y="1140160"/>
            <a:chExt cx="1188720" cy="216000"/>
          </a:xfrm>
        </p:grpSpPr>
        <p:sp>
          <p:nvSpPr>
            <p:cNvPr id="26" name="Rectangle: Rounded Corners 6">
              <a:extLst>
                <a:ext uri="{FF2B5EF4-FFF2-40B4-BE49-F238E27FC236}">
                  <a16:creationId xmlns:a16="http://schemas.microsoft.com/office/drawing/2014/main" id="{6E410DE1-D87E-AD58-2DD2-167CA4EC02C6}"/>
                </a:ext>
                <a:ext uri="{C183D7F6-B498-43B3-948B-1728B52AA6E4}">
                  <adec:decorative xmlns:adec="http://schemas.microsoft.com/office/drawing/2017/decorative" val="1"/>
                </a:ext>
              </a:extLst>
            </p:cNvPr>
            <p:cNvSpPr/>
            <p:nvPr/>
          </p:nvSpPr>
          <p:spPr bwMode="auto">
            <a:xfrm>
              <a:off x="1194743" y="1140160"/>
              <a:ext cx="118872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5" name="Graphic 44">
              <a:extLst>
                <a:ext uri="{FF2B5EF4-FFF2-40B4-BE49-F238E27FC236}">
                  <a16:creationId xmlns:a16="http://schemas.microsoft.com/office/drawing/2014/main" id="{E4B71741-30CF-C579-5539-321304DBE5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46" name="Group 45">
            <a:extLst>
              <a:ext uri="{FF2B5EF4-FFF2-40B4-BE49-F238E27FC236}">
                <a16:creationId xmlns:a16="http://schemas.microsoft.com/office/drawing/2014/main" id="{9A92180D-F979-75AA-BF45-0DC08DCF9766}"/>
              </a:ext>
            </a:extLst>
          </p:cNvPr>
          <p:cNvGrpSpPr/>
          <p:nvPr/>
        </p:nvGrpSpPr>
        <p:grpSpPr>
          <a:xfrm>
            <a:off x="9841363" y="1127774"/>
            <a:ext cx="1005840" cy="216000"/>
            <a:chOff x="1194743" y="1140160"/>
            <a:chExt cx="1005840" cy="216000"/>
          </a:xfrm>
        </p:grpSpPr>
        <p:sp>
          <p:nvSpPr>
            <p:cNvPr id="47" name="Rectangle: Rounded Corners 6">
              <a:extLst>
                <a:ext uri="{FF2B5EF4-FFF2-40B4-BE49-F238E27FC236}">
                  <a16:creationId xmlns:a16="http://schemas.microsoft.com/office/drawing/2014/main" id="{57E3450E-96DD-51E4-2729-9452B49D7361}"/>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8" name="Graphic 47">
              <a:extLst>
                <a:ext uri="{FF2B5EF4-FFF2-40B4-BE49-F238E27FC236}">
                  <a16:creationId xmlns:a16="http://schemas.microsoft.com/office/drawing/2014/main" id="{419FD45C-8492-CC9B-C2A0-583D48D1C8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6" name="Group 5">
            <a:extLst>
              <a:ext uri="{FF2B5EF4-FFF2-40B4-BE49-F238E27FC236}">
                <a16:creationId xmlns:a16="http://schemas.microsoft.com/office/drawing/2014/main" id="{8F0F5AB0-F472-C925-E9BF-759C0942205A}"/>
              </a:ext>
            </a:extLst>
          </p:cNvPr>
          <p:cNvGrpSpPr/>
          <p:nvPr/>
        </p:nvGrpSpPr>
        <p:grpSpPr>
          <a:xfrm>
            <a:off x="4130176" y="2682413"/>
            <a:ext cx="2360997" cy="538609"/>
            <a:chOff x="942434" y="2686226"/>
            <a:chExt cx="2360997" cy="538609"/>
          </a:xfrm>
        </p:grpSpPr>
        <p:pic>
          <p:nvPicPr>
            <p:cNvPr id="7" name="Picture 6">
              <a:hlinkClick r:id="rId3"/>
              <a:extLst>
                <a:ext uri="{FF2B5EF4-FFF2-40B4-BE49-F238E27FC236}">
                  <a16:creationId xmlns:a16="http://schemas.microsoft.com/office/drawing/2014/main" id="{FB1D5248-932E-1C70-D941-F02CD0218F6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8" name="TextBox 7">
              <a:extLst>
                <a:ext uri="{FF2B5EF4-FFF2-40B4-BE49-F238E27FC236}">
                  <a16:creationId xmlns:a16="http://schemas.microsoft.com/office/drawing/2014/main" id="{D28E60E5-DD98-3516-DDB6-CC0F3179AE85}"/>
                </a:ext>
                <a:ext uri="{C183D7F6-B498-43B3-948B-1728B52AA6E4}">
                  <adec:decorative xmlns:adec="http://schemas.microsoft.com/office/drawing/2017/decorative" val="0"/>
                </a:ext>
              </a:extLst>
            </p:cNvPr>
            <p:cNvSpPr txBox="1"/>
            <p:nvPr/>
          </p:nvSpPr>
          <p:spPr>
            <a:xfrm>
              <a:off x="1401385" y="2686226"/>
              <a:ext cx="1902046" cy="53860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a:t>
              </a:r>
              <a:r>
                <a:rPr lang="en-US" sz="900" noProof="0">
                  <a:solidFill>
                    <a:srgbClr val="0078D4"/>
                  </a:solidFill>
                  <a:latin typeface="Segoe UI Semibold"/>
                </a:rPr>
                <a:t>Connection to order management system</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 name="Group 11">
            <a:extLst>
              <a:ext uri="{FF2B5EF4-FFF2-40B4-BE49-F238E27FC236}">
                <a16:creationId xmlns:a16="http://schemas.microsoft.com/office/drawing/2014/main" id="{775BD841-D2CB-0C90-6CA3-55CCF4B7006B}"/>
              </a:ext>
            </a:extLst>
          </p:cNvPr>
          <p:cNvGrpSpPr/>
          <p:nvPr/>
        </p:nvGrpSpPr>
        <p:grpSpPr>
          <a:xfrm>
            <a:off x="7695489" y="2720137"/>
            <a:ext cx="2360997" cy="424530"/>
            <a:chOff x="942434" y="2731055"/>
            <a:chExt cx="2360997" cy="424530"/>
          </a:xfrm>
        </p:grpSpPr>
        <p:pic>
          <p:nvPicPr>
            <p:cNvPr id="13" name="Picture 12">
              <a:hlinkClick r:id="rId3"/>
              <a:extLst>
                <a:ext uri="{FF2B5EF4-FFF2-40B4-BE49-F238E27FC236}">
                  <a16:creationId xmlns:a16="http://schemas.microsoft.com/office/drawing/2014/main" id="{4FF997B8-A993-6C14-F0EF-426B120FCBC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14" name="TextBox 13">
              <a:extLst>
                <a:ext uri="{FF2B5EF4-FFF2-40B4-BE49-F238E27FC236}">
                  <a16:creationId xmlns:a16="http://schemas.microsoft.com/office/drawing/2014/main" id="{59404867-E6A1-8FB8-1738-795D5D529781}"/>
                </a:ext>
                <a:ext uri="{C183D7F6-B498-43B3-948B-1728B52AA6E4}">
                  <adec:decorative xmlns:adec="http://schemas.microsoft.com/office/drawing/2017/decorative" val="0"/>
                </a:ext>
              </a:extLst>
            </p:cNvPr>
            <p:cNvSpPr txBox="1"/>
            <p:nvPr/>
          </p:nvSpPr>
          <p:spPr>
            <a:xfrm>
              <a:off x="1401385" y="2755475"/>
              <a:ext cx="1902046"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a:t>
              </a:r>
              <a:r>
                <a:rPr lang="en-US" sz="900" noProof="0">
                  <a:solidFill>
                    <a:srgbClr val="0078D4"/>
                  </a:solidFill>
                  <a:latin typeface="Segoe UI Semibold"/>
                </a:rPr>
                <a:t>Connection to SharePoint site</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5" name="Group 14">
            <a:extLst>
              <a:ext uri="{FF2B5EF4-FFF2-40B4-BE49-F238E27FC236}">
                <a16:creationId xmlns:a16="http://schemas.microsoft.com/office/drawing/2014/main" id="{B705AD10-3690-6B59-2308-919E33DA43E0}"/>
              </a:ext>
            </a:extLst>
          </p:cNvPr>
          <p:cNvGrpSpPr/>
          <p:nvPr/>
        </p:nvGrpSpPr>
        <p:grpSpPr>
          <a:xfrm>
            <a:off x="6003161" y="5188286"/>
            <a:ext cx="2360997" cy="424530"/>
            <a:chOff x="942434" y="2731055"/>
            <a:chExt cx="2360997" cy="424530"/>
          </a:xfrm>
        </p:grpSpPr>
        <p:pic>
          <p:nvPicPr>
            <p:cNvPr id="16" name="Picture 15">
              <a:hlinkClick r:id="rId3"/>
              <a:extLst>
                <a:ext uri="{FF2B5EF4-FFF2-40B4-BE49-F238E27FC236}">
                  <a16:creationId xmlns:a16="http://schemas.microsoft.com/office/drawing/2014/main" id="{5A53ACF9-0FF6-E3DB-C720-64F9823860A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21" name="TextBox 20">
              <a:extLst>
                <a:ext uri="{FF2B5EF4-FFF2-40B4-BE49-F238E27FC236}">
                  <a16:creationId xmlns:a16="http://schemas.microsoft.com/office/drawing/2014/main" id="{2F3BD667-2414-B1C6-5D53-8A7D4EDA4105}"/>
                </a:ext>
                <a:ext uri="{C183D7F6-B498-43B3-948B-1728B52AA6E4}">
                  <adec:decorative xmlns:adec="http://schemas.microsoft.com/office/drawing/2017/decorative" val="0"/>
                </a:ext>
              </a:extLst>
            </p:cNvPr>
            <p:cNvSpPr txBox="1"/>
            <p:nvPr/>
          </p:nvSpPr>
          <p:spPr>
            <a:xfrm>
              <a:off x="1401385" y="2755475"/>
              <a:ext cx="1902046"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a:t>
              </a:r>
              <a:r>
                <a:rPr lang="en-US" sz="900" noProof="0">
                  <a:solidFill>
                    <a:srgbClr val="0078D4"/>
                  </a:solidFill>
                  <a:latin typeface="Segoe UI Semibold"/>
                </a:rPr>
                <a:t>Connection to ticketing app</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2" name="Group 41">
            <a:extLst>
              <a:ext uri="{FF2B5EF4-FFF2-40B4-BE49-F238E27FC236}">
                <a16:creationId xmlns:a16="http://schemas.microsoft.com/office/drawing/2014/main" id="{8F8557BB-0E28-5F56-0768-1826A85585A8}"/>
              </a:ext>
            </a:extLst>
          </p:cNvPr>
          <p:cNvGrpSpPr/>
          <p:nvPr/>
        </p:nvGrpSpPr>
        <p:grpSpPr>
          <a:xfrm>
            <a:off x="2550292" y="5217012"/>
            <a:ext cx="2360997" cy="424530"/>
            <a:chOff x="942434" y="2731055"/>
            <a:chExt cx="2360997" cy="424530"/>
          </a:xfrm>
        </p:grpSpPr>
        <p:pic>
          <p:nvPicPr>
            <p:cNvPr id="43" name="Picture 42">
              <a:hlinkClick r:id="rId3"/>
              <a:extLst>
                <a:ext uri="{FF2B5EF4-FFF2-40B4-BE49-F238E27FC236}">
                  <a16:creationId xmlns:a16="http://schemas.microsoft.com/office/drawing/2014/main" id="{956E487E-B356-DFC8-66E5-447EF493A02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44" name="TextBox 43">
              <a:extLst>
                <a:ext uri="{FF2B5EF4-FFF2-40B4-BE49-F238E27FC236}">
                  <a16:creationId xmlns:a16="http://schemas.microsoft.com/office/drawing/2014/main" id="{0A4FD57F-7B63-A732-BDAD-42B5AC8685D9}"/>
                </a:ext>
                <a:ext uri="{C183D7F6-B498-43B3-948B-1728B52AA6E4}">
                  <adec:decorative xmlns:adec="http://schemas.microsoft.com/office/drawing/2017/decorative" val="0"/>
                </a:ext>
              </a:extLst>
            </p:cNvPr>
            <p:cNvSpPr txBox="1"/>
            <p:nvPr/>
          </p:nvSpPr>
          <p:spPr>
            <a:xfrm>
              <a:off x="1401385" y="2755475"/>
              <a:ext cx="1902046"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a:t>
              </a:r>
              <a:r>
                <a:rPr lang="en-US" sz="900" noProof="0">
                  <a:solidFill>
                    <a:srgbClr val="0078D4"/>
                  </a:solidFill>
                  <a:latin typeface="Segoe UI Semibold"/>
                </a:rPr>
                <a:t>Connection to company Intranet</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20" name="Text Placeholder 44">
            <a:extLst>
              <a:ext uri="{FF2B5EF4-FFF2-40B4-BE49-F238E27FC236}">
                <a16:creationId xmlns:a16="http://schemas.microsoft.com/office/drawing/2014/main" id="{73506006-6CDD-A2E2-A95D-ECAEB8976435}"/>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Chat at </a:t>
            </a:r>
            <a:r>
              <a:rPr lang="en-US" noProof="0" dirty="0">
                <a:hlinkClick r:id="rId9"/>
              </a:rPr>
              <a:t>m365copilot.com </a:t>
            </a:r>
            <a:r>
              <a:rPr lang="en-US" noProof="0" dirty="0"/>
              <a:t>or the Microsoft 365 Copilot Chat mobile app and set toggle to “Web”.</a:t>
            </a:r>
          </a:p>
          <a:p>
            <a:r>
              <a:rPr lang="en-US" baseline="30000" noProof="0" dirty="0"/>
              <a:t>2</a:t>
            </a:r>
            <a:r>
              <a:rPr lang="en-US" noProof="0" dirty="0"/>
              <a:t>Access Copilot Chat at </a:t>
            </a:r>
            <a:r>
              <a:rPr lang="en-US" noProof="0" dirty="0">
                <a:hlinkClick r:id="rId9"/>
              </a:rPr>
              <a:t>m365copilot.com</a:t>
            </a:r>
            <a:r>
              <a:rPr lang="en-US" noProof="0" dirty="0"/>
              <a:t>, the Microsoft 365 Copilot Chat mobile app, or the Copilot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4" name="TextBox 3">
            <a:extLst>
              <a:ext uri="{FF2B5EF4-FFF2-40B4-BE49-F238E27FC236}">
                <a16:creationId xmlns:a16="http://schemas.microsoft.com/office/drawing/2014/main" id="{C84436BA-C176-B3BA-0026-A43C13506008}"/>
              </a:ext>
            </a:extLst>
          </p:cNvPr>
          <p:cNvSpPr txBox="1"/>
          <p:nvPr/>
        </p:nvSpPr>
        <p:spPr>
          <a:xfrm>
            <a:off x="583758" y="673849"/>
            <a:ext cx="5528565" cy="215444"/>
          </a:xfrm>
          <a:prstGeom prst="rect">
            <a:avLst/>
          </a:prstGeom>
          <a:noFill/>
        </p:spPr>
        <p:txBody>
          <a:bodyPr wrap="none" lIns="0" tIns="0" rIns="0" bIns="0" rtlCol="0">
            <a:spAutoFit/>
          </a:bodyPr>
          <a:lstStyle/>
          <a:p>
            <a:pPr algn="l"/>
            <a:r>
              <a:rPr lang="en-US" sz="1400" noProof="0">
                <a:latin typeface="+mj-lt"/>
              </a:rPr>
              <a:t>Implementation information: </a:t>
            </a:r>
            <a:r>
              <a:rPr lang="en-US" sz="1400" noProof="0">
                <a:latin typeface="+mj-lt"/>
                <a:hlinkClick r:id="rId10"/>
              </a:rPr>
              <a:t>Copilot Studio Store Operations Agent</a:t>
            </a:r>
            <a:endParaRPr lang="en-US" sz="1400" noProof="0">
              <a:latin typeface="+mj-lt"/>
            </a:endParaRPr>
          </a:p>
        </p:txBody>
      </p:sp>
      <p:sp>
        <p:nvSpPr>
          <p:cNvPr id="10" name="Graphic 2">
            <a:hlinkClick r:id="rId11"/>
            <a:extLst>
              <a:ext uri="{FF2B5EF4-FFF2-40B4-BE49-F238E27FC236}">
                <a16:creationId xmlns:a16="http://schemas.microsoft.com/office/drawing/2014/main" id="{060D41E7-DA87-03A5-C4CF-027AA1F1D9B9}"/>
              </a:ext>
            </a:extLst>
          </p:cNvPr>
          <p:cNvSpPr/>
          <p:nvPr/>
        </p:nvSpPr>
        <p:spPr>
          <a:xfrm>
            <a:off x="4718896" y="43545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pic>
        <p:nvPicPr>
          <p:cNvPr id="11" name="Picture 10">
            <a:extLst>
              <a:ext uri="{FF2B5EF4-FFF2-40B4-BE49-F238E27FC236}">
                <a16:creationId xmlns:a16="http://schemas.microsoft.com/office/drawing/2014/main" id="{AAC4DFB7-03B4-8DD3-E586-105D00D3684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t="-1"/>
          <a:stretch/>
        </p:blipFill>
        <p:spPr>
          <a:xfrm>
            <a:off x="10119044" y="4305474"/>
            <a:ext cx="2072956" cy="2552526"/>
          </a:xfrm>
          <a:prstGeom prst="rect">
            <a:avLst/>
          </a:prstGeom>
        </p:spPr>
      </p:pic>
      <p:sp>
        <p:nvSpPr>
          <p:cNvPr id="28" name="Text Placeholder 27">
            <a:extLst>
              <a:ext uri="{FF2B5EF4-FFF2-40B4-BE49-F238E27FC236}">
                <a16:creationId xmlns:a16="http://schemas.microsoft.com/office/drawing/2014/main" id="{7CD064BC-6311-F60C-F993-454B35A2F81B}"/>
              </a:ext>
            </a:extLst>
          </p:cNvPr>
          <p:cNvSpPr>
            <a:spLocks noGrp="1"/>
          </p:cNvSpPr>
          <p:nvPr>
            <p:ph type="body" sz="quarter" idx="17"/>
          </p:nvPr>
        </p:nvSpPr>
        <p:spPr/>
        <p:txBody>
          <a:bodyPr/>
          <a:lstStyle/>
          <a:p>
            <a:r>
              <a:rPr lang="en-US" dirty="0"/>
              <a:t>Copilot Studio</a:t>
            </a:r>
          </a:p>
        </p:txBody>
      </p:sp>
    </p:spTree>
    <p:extLst>
      <p:ext uri="{BB962C8B-B14F-4D97-AF65-F5344CB8AC3E}">
        <p14:creationId xmlns:p14="http://schemas.microsoft.com/office/powerpoint/2010/main" val="10496809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D347222C-722E-3B4E-7B97-075862D561B1}"/>
              </a:ext>
            </a:extLst>
          </p:cNvPr>
          <p:cNvSpPr>
            <a:spLocks noGrp="1"/>
          </p:cNvSpPr>
          <p:nvPr>
            <p:ph type="title"/>
          </p:nvPr>
        </p:nvSpPr>
        <p:spPr>
          <a:xfrm>
            <a:off x="584200" y="387350"/>
            <a:ext cx="6271640" cy="263149"/>
          </a:xfrm>
        </p:spPr>
        <p:txBody>
          <a:bodyPr/>
          <a:lstStyle/>
          <a:p>
            <a:r>
              <a:rPr lang="en-US" noProof="0">
                <a:solidFill>
                  <a:srgbClr val="0078D4"/>
                </a:solidFill>
              </a:rPr>
              <a:t>Retail</a:t>
            </a:r>
            <a:r>
              <a:rPr lang="en-US" noProof="0"/>
              <a:t> </a:t>
            </a:r>
            <a:r>
              <a:rPr lang="en-US" noProof="0">
                <a:solidFill>
                  <a:srgbClr val="0078D4"/>
                </a:solidFill>
              </a:rPr>
              <a:t>| </a:t>
            </a:r>
            <a:r>
              <a:rPr lang="en-US" noProof="0"/>
              <a:t>Improve customer service and info discovery</a:t>
            </a:r>
          </a:p>
        </p:txBody>
      </p:sp>
      <p:sp>
        <p:nvSpPr>
          <p:cNvPr id="78" name="Text Placeholder 5">
            <a:extLst>
              <a:ext uri="{FF2B5EF4-FFF2-40B4-BE49-F238E27FC236}">
                <a16:creationId xmlns:a16="http://schemas.microsoft.com/office/drawing/2014/main" id="{0BF63EAD-2FF1-8FFA-20AD-771F63CFEB0F}"/>
              </a:ext>
            </a:extLst>
          </p:cNvPr>
          <p:cNvSpPr>
            <a:spLocks noGrp="1"/>
          </p:cNvSpPr>
          <p:nvPr>
            <p:ph type="body" sz="quarter" idx="11"/>
          </p:nvPr>
        </p:nvSpPr>
        <p:spPr>
          <a:xfrm>
            <a:off x="584200" y="1593881"/>
            <a:ext cx="2808000" cy="345600"/>
          </a:xfrm>
        </p:spPr>
        <p:txBody>
          <a:bodyPr/>
          <a:lstStyle/>
          <a:p>
            <a:r>
              <a:rPr lang="en-US" noProof="0"/>
              <a:t>1. Find product info for customer</a:t>
            </a:r>
          </a:p>
        </p:txBody>
      </p:sp>
      <p:sp>
        <p:nvSpPr>
          <p:cNvPr id="3" name="Text Placeholder 2">
            <a:extLst>
              <a:ext uri="{FF2B5EF4-FFF2-40B4-BE49-F238E27FC236}">
                <a16:creationId xmlns:a16="http://schemas.microsoft.com/office/drawing/2014/main" id="{ADF828B2-8FA5-D65A-6B12-A908FBF376AF}"/>
              </a:ext>
            </a:extLst>
          </p:cNvPr>
          <p:cNvSpPr>
            <a:spLocks noGrp="1"/>
          </p:cNvSpPr>
          <p:nvPr>
            <p:ph type="body" sz="quarter" idx="12"/>
          </p:nvPr>
        </p:nvSpPr>
        <p:spPr>
          <a:xfrm>
            <a:off x="2316020" y="4052218"/>
            <a:ext cx="2808000" cy="345600"/>
          </a:xfrm>
        </p:spPr>
        <p:txBody>
          <a:bodyPr/>
          <a:lstStyle/>
          <a:p>
            <a:r>
              <a:rPr lang="en-US" noProof="0"/>
              <a:t>5. Review company time-off policies</a:t>
            </a:r>
          </a:p>
        </p:txBody>
      </p:sp>
      <p:sp>
        <p:nvSpPr>
          <p:cNvPr id="80" name="Text Placeholder 7">
            <a:extLst>
              <a:ext uri="{FF2B5EF4-FFF2-40B4-BE49-F238E27FC236}">
                <a16:creationId xmlns:a16="http://schemas.microsoft.com/office/drawing/2014/main" id="{DB369ADB-EE94-975D-E0F1-7AF6C2684F77}"/>
              </a:ext>
            </a:extLst>
          </p:cNvPr>
          <p:cNvSpPr>
            <a:spLocks noGrp="1"/>
          </p:cNvSpPr>
          <p:nvPr>
            <p:ph type="body" sz="quarter" idx="13"/>
          </p:nvPr>
        </p:nvSpPr>
        <p:spPr>
          <a:xfrm>
            <a:off x="4047840" y="1593881"/>
            <a:ext cx="2808000" cy="345600"/>
          </a:xfrm>
        </p:spPr>
        <p:txBody>
          <a:bodyPr/>
          <a:lstStyle/>
          <a:p>
            <a:r>
              <a:rPr lang="en-US" noProof="0"/>
              <a:t>2. Help customer with return policy</a:t>
            </a:r>
          </a:p>
        </p:txBody>
      </p:sp>
      <p:sp>
        <p:nvSpPr>
          <p:cNvPr id="81" name="Text Placeholder 8">
            <a:extLst>
              <a:ext uri="{FF2B5EF4-FFF2-40B4-BE49-F238E27FC236}">
                <a16:creationId xmlns:a16="http://schemas.microsoft.com/office/drawing/2014/main" id="{01B5087D-A51C-6B32-78DD-F37C5D1A95BE}"/>
              </a:ext>
            </a:extLst>
          </p:cNvPr>
          <p:cNvSpPr>
            <a:spLocks noGrp="1"/>
          </p:cNvSpPr>
          <p:nvPr>
            <p:ph type="body" sz="quarter" idx="14"/>
          </p:nvPr>
        </p:nvSpPr>
        <p:spPr>
          <a:xfrm>
            <a:off x="5779660" y="4052218"/>
            <a:ext cx="2808000" cy="345600"/>
          </a:xfrm>
        </p:spPr>
        <p:txBody>
          <a:bodyPr/>
          <a:lstStyle/>
          <a:p>
            <a:r>
              <a:rPr lang="en-US" noProof="0"/>
              <a:t>4. Create a maintenance ticket</a:t>
            </a:r>
          </a:p>
        </p:txBody>
      </p:sp>
      <p:sp>
        <p:nvSpPr>
          <p:cNvPr id="82" name="Text Placeholder 9">
            <a:extLst>
              <a:ext uri="{FF2B5EF4-FFF2-40B4-BE49-F238E27FC236}">
                <a16:creationId xmlns:a16="http://schemas.microsoft.com/office/drawing/2014/main" id="{6F3E94FD-A56B-7669-C548-B7A1131A423B}"/>
              </a:ext>
            </a:extLst>
          </p:cNvPr>
          <p:cNvSpPr>
            <a:spLocks noGrp="1"/>
          </p:cNvSpPr>
          <p:nvPr>
            <p:ph type="body" sz="quarter" idx="15"/>
          </p:nvPr>
        </p:nvSpPr>
        <p:spPr>
          <a:xfrm>
            <a:off x="7511481" y="1593881"/>
            <a:ext cx="2808000" cy="345600"/>
          </a:xfrm>
        </p:spPr>
        <p:txBody>
          <a:bodyPr/>
          <a:lstStyle/>
          <a:p>
            <a:r>
              <a:rPr lang="en-US" noProof="0"/>
              <a:t>3. Fulfill assigned tasks</a:t>
            </a:r>
          </a:p>
        </p:txBody>
      </p:sp>
      <p:sp>
        <p:nvSpPr>
          <p:cNvPr id="84" name="Text Placeholder 10">
            <a:extLst>
              <a:ext uri="{FF2B5EF4-FFF2-40B4-BE49-F238E27FC236}">
                <a16:creationId xmlns:a16="http://schemas.microsoft.com/office/drawing/2014/main" id="{8817B9BB-96E6-573C-5C9E-D7748208D863}"/>
              </a:ext>
            </a:extLst>
          </p:cNvPr>
          <p:cNvSpPr>
            <a:spLocks noGrp="1"/>
          </p:cNvSpPr>
          <p:nvPr>
            <p:ph type="body" sz="quarter" idx="17"/>
          </p:nvPr>
        </p:nvSpPr>
        <p:spPr>
          <a:xfrm>
            <a:off x="6252693" y="521099"/>
            <a:ext cx="3866235" cy="169277"/>
          </a:xfrm>
        </p:spPr>
        <p:txBody>
          <a:bodyPr vert="horz" wrap="square" lIns="0" tIns="0" rIns="0" bIns="0" rtlCol="0" anchor="t">
            <a:spAutoFit/>
          </a:bodyPr>
          <a:lstStyle/>
          <a:p>
            <a:r>
              <a:rPr lang="en-US" noProof="0"/>
              <a:t>Microsoft 365 Copilot and Azure OpenAI Service</a:t>
            </a:r>
          </a:p>
        </p:txBody>
      </p:sp>
      <p:sp>
        <p:nvSpPr>
          <p:cNvPr id="99" name="Text Placeholder 98">
            <a:extLst>
              <a:ext uri="{FF2B5EF4-FFF2-40B4-BE49-F238E27FC236}">
                <a16:creationId xmlns:a16="http://schemas.microsoft.com/office/drawing/2014/main" id="{45166D44-792F-C3E8-4546-B772D6DEC373}"/>
              </a:ext>
            </a:extLst>
          </p:cNvPr>
          <p:cNvSpPr>
            <a:spLocks noGrp="1"/>
          </p:cNvSpPr>
          <p:nvPr>
            <p:ph type="body" sz="quarter" idx="18"/>
          </p:nvPr>
        </p:nvSpPr>
        <p:spPr>
          <a:xfrm>
            <a:off x="584200" y="2032000"/>
            <a:ext cx="2867338" cy="627063"/>
          </a:xfrm>
        </p:spPr>
        <p:txBody>
          <a:bodyPr/>
          <a:lstStyle/>
          <a:p>
            <a:pPr lvl="0"/>
            <a:r>
              <a:rPr lang="en-US" noProof="0"/>
              <a:t>Use natural language voice search to ask the copilot agent to find product specifications. Copilot agent for store operations surfaces information from designated store documentation.</a:t>
            </a:r>
          </a:p>
        </p:txBody>
      </p:sp>
      <p:sp>
        <p:nvSpPr>
          <p:cNvPr id="100" name="Text Placeholder 99">
            <a:extLst>
              <a:ext uri="{FF2B5EF4-FFF2-40B4-BE49-F238E27FC236}">
                <a16:creationId xmlns:a16="http://schemas.microsoft.com/office/drawing/2014/main" id="{9DB8B554-D182-A8E5-C8E6-962697D96892}"/>
              </a:ext>
            </a:extLst>
          </p:cNvPr>
          <p:cNvSpPr>
            <a:spLocks noGrp="1"/>
          </p:cNvSpPr>
          <p:nvPr>
            <p:ph type="body" sz="quarter" idx="19"/>
          </p:nvPr>
        </p:nvSpPr>
        <p:spPr>
          <a:xfrm>
            <a:off x="4048125" y="2032000"/>
            <a:ext cx="2808288" cy="627063"/>
          </a:xfrm>
        </p:spPr>
        <p:txBody>
          <a:bodyPr/>
          <a:lstStyle/>
          <a:p>
            <a:r>
              <a:rPr lang="en-US" noProof="0"/>
              <a:t>Offer the customer piece-of-mind before purchasing by asking the copilot agent to show you the company return policy for the products under consideration.</a:t>
            </a:r>
          </a:p>
        </p:txBody>
      </p:sp>
      <p:sp>
        <p:nvSpPr>
          <p:cNvPr id="101" name="Text Placeholder 100">
            <a:extLst>
              <a:ext uri="{FF2B5EF4-FFF2-40B4-BE49-F238E27FC236}">
                <a16:creationId xmlns:a16="http://schemas.microsoft.com/office/drawing/2014/main" id="{942A00B7-E322-7952-FBB7-29E490438C12}"/>
              </a:ext>
            </a:extLst>
          </p:cNvPr>
          <p:cNvSpPr>
            <a:spLocks noGrp="1"/>
          </p:cNvSpPr>
          <p:nvPr>
            <p:ph type="body" sz="quarter" idx="20"/>
          </p:nvPr>
        </p:nvSpPr>
        <p:spPr>
          <a:xfrm>
            <a:off x="7512050" y="2032000"/>
            <a:ext cx="2806700" cy="627063"/>
          </a:xfrm>
        </p:spPr>
        <p:txBody>
          <a:bodyPr/>
          <a:lstStyle/>
          <a:p>
            <a:r>
              <a:rPr lang="en-US" noProof="0"/>
              <a:t>After helping the customer, begin assembling promotional display via step-by-step instructions found in the personalized task list assigned by the store manager.</a:t>
            </a:r>
          </a:p>
        </p:txBody>
      </p:sp>
      <p:sp>
        <p:nvSpPr>
          <p:cNvPr id="102" name="Text Placeholder 101">
            <a:extLst>
              <a:ext uri="{FF2B5EF4-FFF2-40B4-BE49-F238E27FC236}">
                <a16:creationId xmlns:a16="http://schemas.microsoft.com/office/drawing/2014/main" id="{66C506B2-C453-84D9-E7D5-2E431A784396}"/>
              </a:ext>
            </a:extLst>
          </p:cNvPr>
          <p:cNvSpPr>
            <a:spLocks noGrp="1"/>
          </p:cNvSpPr>
          <p:nvPr>
            <p:ph type="body" sz="quarter" idx="21"/>
          </p:nvPr>
        </p:nvSpPr>
        <p:spPr>
          <a:xfrm>
            <a:off x="584200" y="3208260"/>
            <a:ext cx="2808000" cy="626701"/>
          </a:xfrm>
        </p:spPr>
        <p:txBody>
          <a:bodyPr/>
          <a:lstStyle/>
          <a:p>
            <a:r>
              <a:rPr lang="en-US" noProof="0"/>
              <a:t>Benefit: </a:t>
            </a:r>
            <a:r>
              <a:rPr lang="en-US" b="1" noProof="0">
                <a:latin typeface="Segoe UI" panose="020B0502040204020203" pitchFamily="34" charset="0"/>
              </a:rPr>
              <a:t>Quickly find accurate answers </a:t>
            </a:r>
            <a:r>
              <a:rPr lang="en-US" noProof="0"/>
              <a:t>to customer questions in the flow of work using natural language voice search.</a:t>
            </a:r>
          </a:p>
        </p:txBody>
      </p:sp>
      <p:sp>
        <p:nvSpPr>
          <p:cNvPr id="103" name="Text Placeholder 102">
            <a:extLst>
              <a:ext uri="{FF2B5EF4-FFF2-40B4-BE49-F238E27FC236}">
                <a16:creationId xmlns:a16="http://schemas.microsoft.com/office/drawing/2014/main" id="{865194C5-C1BF-1015-8837-AA73151DF86E}"/>
              </a:ext>
            </a:extLst>
          </p:cNvPr>
          <p:cNvSpPr>
            <a:spLocks noGrp="1"/>
          </p:cNvSpPr>
          <p:nvPr>
            <p:ph type="body" sz="quarter" idx="22"/>
          </p:nvPr>
        </p:nvSpPr>
        <p:spPr>
          <a:xfrm>
            <a:off x="2316020" y="5641938"/>
            <a:ext cx="2808000" cy="626701"/>
          </a:xfrm>
        </p:spPr>
        <p:txBody>
          <a:bodyPr>
            <a:normAutofit lnSpcReduction="10000"/>
          </a:bodyPr>
          <a:lstStyle/>
          <a:p>
            <a:r>
              <a:rPr lang="en-US" noProof="0"/>
              <a:t>Benefit: </a:t>
            </a:r>
            <a:r>
              <a:rPr lang="en-US" b="1" noProof="0">
                <a:latin typeface="Segoe UI" panose="020B0502040204020203" pitchFamily="34" charset="0"/>
              </a:rPr>
              <a:t>Feel confident and informed </a:t>
            </a:r>
            <a:r>
              <a:rPr lang="en-US" noProof="0"/>
              <a:t>about company policies and procedures – reducing stress and vulnerability during critical onboarding and upskilling periods.</a:t>
            </a:r>
          </a:p>
        </p:txBody>
      </p:sp>
      <p:sp>
        <p:nvSpPr>
          <p:cNvPr id="104" name="Text Placeholder 103">
            <a:extLst>
              <a:ext uri="{FF2B5EF4-FFF2-40B4-BE49-F238E27FC236}">
                <a16:creationId xmlns:a16="http://schemas.microsoft.com/office/drawing/2014/main" id="{F32C954E-97AE-01BA-5106-D038F4764E04}"/>
              </a:ext>
            </a:extLst>
          </p:cNvPr>
          <p:cNvSpPr>
            <a:spLocks noGrp="1"/>
          </p:cNvSpPr>
          <p:nvPr>
            <p:ph type="body" sz="quarter" idx="23"/>
          </p:nvPr>
        </p:nvSpPr>
        <p:spPr>
          <a:xfrm>
            <a:off x="4047840" y="3208260"/>
            <a:ext cx="2808000" cy="626701"/>
          </a:xfrm>
        </p:spPr>
        <p:txBody>
          <a:bodyPr/>
          <a:lstStyle/>
          <a:p>
            <a:r>
              <a:rPr lang="en-US" noProof="0"/>
              <a:t>Benefit: </a:t>
            </a:r>
            <a:r>
              <a:rPr lang="en-US" b="1" noProof="0">
                <a:latin typeface="Segoe UI" panose="020B0502040204020203" pitchFamily="34" charset="0"/>
              </a:rPr>
              <a:t>Save critical time spent searching for a manager </a:t>
            </a:r>
            <a:r>
              <a:rPr lang="en-US" noProof="0"/>
              <a:t>for answers about company policies and procedures.</a:t>
            </a:r>
          </a:p>
        </p:txBody>
      </p:sp>
      <p:sp>
        <p:nvSpPr>
          <p:cNvPr id="105" name="Text Placeholder 104">
            <a:extLst>
              <a:ext uri="{FF2B5EF4-FFF2-40B4-BE49-F238E27FC236}">
                <a16:creationId xmlns:a16="http://schemas.microsoft.com/office/drawing/2014/main" id="{D1C578E0-BF15-44FF-8DE0-0EE0BEF851E0}"/>
              </a:ext>
            </a:extLst>
          </p:cNvPr>
          <p:cNvSpPr>
            <a:spLocks noGrp="1"/>
          </p:cNvSpPr>
          <p:nvPr>
            <p:ph type="body" sz="quarter" idx="24"/>
          </p:nvPr>
        </p:nvSpPr>
        <p:spPr>
          <a:xfrm>
            <a:off x="5779660" y="5641938"/>
            <a:ext cx="2808000" cy="626701"/>
          </a:xfrm>
        </p:spPr>
        <p:txBody>
          <a:bodyPr/>
          <a:lstStyle/>
          <a:p>
            <a:r>
              <a:rPr lang="en-US" noProof="0"/>
              <a:t>Benefit: </a:t>
            </a:r>
            <a:r>
              <a:rPr lang="en-US" b="1" noProof="0">
                <a:latin typeface="Segoe UI" panose="020B0502040204020203" pitchFamily="34" charset="0"/>
              </a:rPr>
              <a:t>Drive efficient issue resolution </a:t>
            </a:r>
            <a:r>
              <a:rPr lang="en-US" noProof="0"/>
              <a:t>with easy task creation and assignment to co-workers or functional groups within the store.</a:t>
            </a:r>
          </a:p>
        </p:txBody>
      </p:sp>
      <p:sp>
        <p:nvSpPr>
          <p:cNvPr id="106" name="Text Placeholder 105">
            <a:extLst>
              <a:ext uri="{FF2B5EF4-FFF2-40B4-BE49-F238E27FC236}">
                <a16:creationId xmlns:a16="http://schemas.microsoft.com/office/drawing/2014/main" id="{ACCCE984-F934-F446-984B-C48D5DC47F91}"/>
              </a:ext>
            </a:extLst>
          </p:cNvPr>
          <p:cNvSpPr>
            <a:spLocks noGrp="1"/>
          </p:cNvSpPr>
          <p:nvPr>
            <p:ph type="body" sz="quarter" idx="25"/>
          </p:nvPr>
        </p:nvSpPr>
        <p:spPr>
          <a:xfrm>
            <a:off x="7511481" y="3208260"/>
            <a:ext cx="2808000" cy="626701"/>
          </a:xfrm>
        </p:spPr>
        <p:txBody>
          <a:bodyPr>
            <a:normAutofit lnSpcReduction="10000"/>
          </a:bodyPr>
          <a:lstStyle/>
          <a:p>
            <a:pPr lvl="0"/>
            <a:r>
              <a:rPr lang="en-US" noProof="0"/>
              <a:t>Benefit: </a:t>
            </a:r>
            <a:r>
              <a:rPr lang="en-US" b="1" noProof="0">
                <a:latin typeface="Segoe UI" panose="020B0502040204020203" pitchFamily="34" charset="0"/>
              </a:rPr>
              <a:t>Get detailed guidance </a:t>
            </a:r>
            <a:r>
              <a:rPr lang="en-US" noProof="0"/>
              <a:t>on how to complete assigned tasks – all built using repeatable task templates that can be published across stores and role types.</a:t>
            </a:r>
          </a:p>
        </p:txBody>
      </p:sp>
      <p:sp>
        <p:nvSpPr>
          <p:cNvPr id="107" name="Text Placeholder 106">
            <a:extLst>
              <a:ext uri="{FF2B5EF4-FFF2-40B4-BE49-F238E27FC236}">
                <a16:creationId xmlns:a16="http://schemas.microsoft.com/office/drawing/2014/main" id="{A4786CDB-846B-F39B-4EAB-B1B7D0E76005}"/>
              </a:ext>
            </a:extLst>
          </p:cNvPr>
          <p:cNvSpPr>
            <a:spLocks noGrp="1"/>
          </p:cNvSpPr>
          <p:nvPr>
            <p:ph type="body" sz="quarter" idx="27"/>
          </p:nvPr>
        </p:nvSpPr>
        <p:spPr>
          <a:xfrm>
            <a:off x="2316163" y="4487863"/>
            <a:ext cx="2808287" cy="627062"/>
          </a:xfrm>
        </p:spPr>
        <p:txBody>
          <a:bodyPr/>
          <a:lstStyle/>
          <a:p>
            <a:r>
              <a:rPr lang="en-US" noProof="0"/>
              <a:t>Use the copilot agent to quickly find up-to-date HR policies about requesting time off for an upcoming vacation – all using natural language voice search.</a:t>
            </a:r>
          </a:p>
        </p:txBody>
      </p:sp>
      <p:sp>
        <p:nvSpPr>
          <p:cNvPr id="108" name="Text Placeholder 107">
            <a:extLst>
              <a:ext uri="{FF2B5EF4-FFF2-40B4-BE49-F238E27FC236}">
                <a16:creationId xmlns:a16="http://schemas.microsoft.com/office/drawing/2014/main" id="{07A648F5-607B-4369-E4B3-EF0D765ACF48}"/>
              </a:ext>
            </a:extLst>
          </p:cNvPr>
          <p:cNvSpPr>
            <a:spLocks noGrp="1"/>
          </p:cNvSpPr>
          <p:nvPr>
            <p:ph type="body" sz="quarter" idx="28"/>
          </p:nvPr>
        </p:nvSpPr>
        <p:spPr>
          <a:xfrm>
            <a:off x="5780088" y="4487863"/>
            <a:ext cx="2808287" cy="627062"/>
          </a:xfrm>
        </p:spPr>
        <p:txBody>
          <a:bodyPr/>
          <a:lstStyle/>
          <a:p>
            <a:r>
              <a:rPr lang="en-US" noProof="0"/>
              <a:t>Ask copilot agent what to do upon discovery of damaged hardware while setting up the promotional display. Easily schedule a maintenance ticket by creating and assigning a new task.</a:t>
            </a:r>
          </a:p>
        </p:txBody>
      </p:sp>
      <p:sp>
        <p:nvSpPr>
          <p:cNvPr id="5" name="Text Placeholder 4">
            <a:extLst>
              <a:ext uri="{FF2B5EF4-FFF2-40B4-BE49-F238E27FC236}">
                <a16:creationId xmlns:a16="http://schemas.microsoft.com/office/drawing/2014/main" id="{ACC12436-8B7C-8C03-2328-71E91696CC99}"/>
              </a:ext>
            </a:extLst>
          </p:cNvPr>
          <p:cNvSpPr>
            <a:spLocks noGrp="1"/>
          </p:cNvSpPr>
          <p:nvPr>
            <p:ph type="body" sz="quarter" idx="30"/>
          </p:nvPr>
        </p:nvSpPr>
        <p:spPr>
          <a:xfrm>
            <a:off x="10430234" y="521099"/>
            <a:ext cx="1456966" cy="175614"/>
          </a:xfrm>
        </p:spPr>
        <p:txBody>
          <a:bodyPr vert="horz" wrap="square" lIns="0" tIns="0" rIns="0" bIns="0" rtlCol="0" anchor="t">
            <a:spAutoFit/>
          </a:bodyPr>
          <a:lstStyle/>
          <a:p>
            <a:r>
              <a:rPr lang="en-US" noProof="0"/>
              <a:t>Extend</a:t>
            </a:r>
          </a:p>
        </p:txBody>
      </p:sp>
      <p:sp>
        <p:nvSpPr>
          <p:cNvPr id="163" name="Text Placeholder 162">
            <a:extLst>
              <a:ext uri="{FF2B5EF4-FFF2-40B4-BE49-F238E27FC236}">
                <a16:creationId xmlns:a16="http://schemas.microsoft.com/office/drawing/2014/main" id="{FAB74132-FDFA-89B5-E9D2-7D0A844603A5}"/>
              </a:ext>
            </a:extLst>
          </p:cNvPr>
          <p:cNvSpPr>
            <a:spLocks noGrp="1"/>
          </p:cNvSpPr>
          <p:nvPr>
            <p:ph type="body" sz="quarter" idx="38"/>
          </p:nvPr>
        </p:nvSpPr>
        <p:spPr>
          <a:solidFill>
            <a:srgbClr val="0078D4"/>
          </a:solidFill>
        </p:spPr>
        <p:txBody>
          <a:bodyPr/>
          <a:lstStyle/>
          <a:p>
            <a:endParaRPr lang="en-US" noProof="0"/>
          </a:p>
        </p:txBody>
      </p:sp>
      <p:sp>
        <p:nvSpPr>
          <p:cNvPr id="164" name="Text Placeholder 163">
            <a:extLst>
              <a:ext uri="{FF2B5EF4-FFF2-40B4-BE49-F238E27FC236}">
                <a16:creationId xmlns:a16="http://schemas.microsoft.com/office/drawing/2014/main" id="{6FFAC1AA-90B5-CC6A-B8AF-5A622E3F1BA3}"/>
              </a:ext>
            </a:extLst>
          </p:cNvPr>
          <p:cNvSpPr>
            <a:spLocks noGrp="1"/>
          </p:cNvSpPr>
          <p:nvPr>
            <p:ph type="body" sz="quarter" idx="39"/>
          </p:nvPr>
        </p:nvSpPr>
        <p:spPr>
          <a:solidFill>
            <a:srgbClr val="0078D4"/>
          </a:solidFill>
        </p:spPr>
        <p:txBody>
          <a:bodyPr/>
          <a:lstStyle/>
          <a:p>
            <a:endParaRPr lang="en-US" noProof="0"/>
          </a:p>
        </p:txBody>
      </p:sp>
      <p:sp>
        <p:nvSpPr>
          <p:cNvPr id="165" name="Text Placeholder 164">
            <a:extLst>
              <a:ext uri="{FF2B5EF4-FFF2-40B4-BE49-F238E27FC236}">
                <a16:creationId xmlns:a16="http://schemas.microsoft.com/office/drawing/2014/main" id="{0405A75A-A41E-D2E9-893E-44CB4378B303}"/>
              </a:ext>
            </a:extLst>
          </p:cNvPr>
          <p:cNvSpPr>
            <a:spLocks noGrp="1"/>
          </p:cNvSpPr>
          <p:nvPr>
            <p:ph type="body" sz="quarter" idx="40"/>
          </p:nvPr>
        </p:nvSpPr>
        <p:spPr>
          <a:solidFill>
            <a:srgbClr val="0078D4"/>
          </a:solidFill>
        </p:spPr>
        <p:txBody>
          <a:bodyPr/>
          <a:lstStyle/>
          <a:p>
            <a:endParaRPr lang="en-US" noProof="0"/>
          </a:p>
        </p:txBody>
      </p:sp>
      <p:sp>
        <p:nvSpPr>
          <p:cNvPr id="114" name="Rectangle: Rounded Corners 6">
            <a:extLst>
              <a:ext uri="{FF2B5EF4-FFF2-40B4-BE49-F238E27FC236}">
                <a16:creationId xmlns:a16="http://schemas.microsoft.com/office/drawing/2014/main" id="{E40A16BF-BABC-85D9-4BCA-1B67B535CAF6}"/>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9" name="Group 8">
            <a:extLst>
              <a:ext uri="{FF2B5EF4-FFF2-40B4-BE49-F238E27FC236}">
                <a16:creationId xmlns:a16="http://schemas.microsoft.com/office/drawing/2014/main" id="{456C5F76-959F-E447-ABDD-9A12446AD98B}"/>
              </a:ext>
            </a:extLst>
          </p:cNvPr>
          <p:cNvGrpSpPr/>
          <p:nvPr/>
        </p:nvGrpSpPr>
        <p:grpSpPr>
          <a:xfrm>
            <a:off x="942434" y="2731055"/>
            <a:ext cx="2360997" cy="360000"/>
            <a:chOff x="942434" y="2731055"/>
            <a:chExt cx="2360997" cy="360000"/>
          </a:xfrm>
        </p:grpSpPr>
        <p:pic>
          <p:nvPicPr>
            <p:cNvPr id="133" name="Picture 132">
              <a:hlinkClick r:id="rId3"/>
              <a:extLst>
                <a:ext uri="{FF2B5EF4-FFF2-40B4-BE49-F238E27FC236}">
                  <a16:creationId xmlns:a16="http://schemas.microsoft.com/office/drawing/2014/main" id="{9A85E6DE-A388-EAF5-EFFC-1C4021F9A72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134" name="TextBox 133">
              <a:extLst>
                <a:ext uri="{FF2B5EF4-FFF2-40B4-BE49-F238E27FC236}">
                  <a16:creationId xmlns:a16="http://schemas.microsoft.com/office/drawing/2014/main" id="{0EC11B61-1990-11DE-CE04-EA985564A9F6}"/>
                </a:ext>
                <a:ext uri="{C183D7F6-B498-43B3-948B-1728B52AA6E4}">
                  <adec:decorative xmlns:adec="http://schemas.microsoft.com/office/drawing/2017/decorative" val="0"/>
                </a:ext>
              </a:extLst>
            </p:cNvPr>
            <p:cNvSpPr txBox="1"/>
            <p:nvPr/>
          </p:nvSpPr>
          <p:spPr>
            <a:xfrm>
              <a:off x="1401385" y="2771352"/>
              <a:ext cx="1902046"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Semibold"/>
                  <a:ea typeface="+mn-ea"/>
                  <a:cs typeface="+mn-cs"/>
                </a:rPr>
                <a:t>Copilot agent for store operations on Azure OpenAI Service</a:t>
              </a:r>
              <a:r>
                <a:rPr kumimoji="0" lang="en-US" sz="900" b="0" i="0" u="none" strike="noStrike" kern="1200" cap="none" spc="0" normalizeH="0" baseline="30000" noProof="0">
                  <a:ln>
                    <a:noFill/>
                  </a:ln>
                  <a:solidFill>
                    <a:prstClr val="black"/>
                  </a:solidFill>
                  <a:effectLst/>
                  <a:uLnTx/>
                  <a:uFillTx/>
                  <a:latin typeface="Segoe UI Semibold"/>
                  <a:ea typeface="+mn-ea"/>
                  <a:cs typeface="+mn-cs"/>
                </a:rPr>
                <a:t>1</a:t>
              </a:r>
            </a:p>
          </p:txBody>
        </p:sp>
      </p:grpSp>
      <p:grpSp>
        <p:nvGrpSpPr>
          <p:cNvPr id="17" name="Group 16">
            <a:extLst>
              <a:ext uri="{FF2B5EF4-FFF2-40B4-BE49-F238E27FC236}">
                <a16:creationId xmlns:a16="http://schemas.microsoft.com/office/drawing/2014/main" id="{0072E0C5-5DBA-0C2C-E6B4-4F59E8E4219F}"/>
              </a:ext>
            </a:extLst>
          </p:cNvPr>
          <p:cNvGrpSpPr/>
          <p:nvPr/>
        </p:nvGrpSpPr>
        <p:grpSpPr>
          <a:xfrm>
            <a:off x="2829563" y="1136034"/>
            <a:ext cx="1517685" cy="219456"/>
            <a:chOff x="1198143" y="862657"/>
            <a:chExt cx="1517685" cy="207740"/>
          </a:xfrm>
        </p:grpSpPr>
        <p:sp>
          <p:nvSpPr>
            <p:cNvPr id="18" name="Rectangle: Rounded Corners 6">
              <a:extLst>
                <a:ext uri="{FF2B5EF4-FFF2-40B4-BE49-F238E27FC236}">
                  <a16:creationId xmlns:a16="http://schemas.microsoft.com/office/drawing/2014/main" id="{C872774E-4277-3DF4-ECA7-EE257FF127EB}"/>
                </a:ext>
                <a:ext uri="{C183D7F6-B498-43B3-948B-1728B52AA6E4}">
                  <adec:decorative xmlns:adec="http://schemas.microsoft.com/office/drawing/2017/decorative" val="1"/>
                </a:ext>
              </a:extLst>
            </p:cNvPr>
            <p:cNvSpPr/>
            <p:nvPr/>
          </p:nvSpPr>
          <p:spPr bwMode="auto">
            <a:xfrm>
              <a:off x="1198143" y="862657"/>
              <a:ext cx="1517685"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19" name="Graphic 18">
              <a:extLst>
                <a:ext uri="{FF2B5EF4-FFF2-40B4-BE49-F238E27FC236}">
                  <a16:creationId xmlns:a16="http://schemas.microsoft.com/office/drawing/2014/main" id="{5C9DB59C-1E38-4FCB-6A78-DF7B6DB5ADB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grpSp>
        <p:nvGrpSpPr>
          <p:cNvPr id="10" name="Group 9">
            <a:extLst>
              <a:ext uri="{FF2B5EF4-FFF2-40B4-BE49-F238E27FC236}">
                <a16:creationId xmlns:a16="http://schemas.microsoft.com/office/drawing/2014/main" id="{0BF44ACD-3DBF-7D5D-BEFD-79D3E0C36FDD}"/>
              </a:ext>
            </a:extLst>
          </p:cNvPr>
          <p:cNvGrpSpPr/>
          <p:nvPr/>
        </p:nvGrpSpPr>
        <p:grpSpPr>
          <a:xfrm>
            <a:off x="4188426" y="2731055"/>
            <a:ext cx="2360997" cy="360000"/>
            <a:chOff x="942434" y="2731055"/>
            <a:chExt cx="2360997" cy="360000"/>
          </a:xfrm>
        </p:grpSpPr>
        <p:pic>
          <p:nvPicPr>
            <p:cNvPr id="11" name="Picture 10">
              <a:hlinkClick r:id="rId3"/>
              <a:extLst>
                <a:ext uri="{FF2B5EF4-FFF2-40B4-BE49-F238E27FC236}">
                  <a16:creationId xmlns:a16="http://schemas.microsoft.com/office/drawing/2014/main" id="{064D5874-F7DF-7597-FAB6-DFDA6DE873B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20" name="TextBox 19">
              <a:extLst>
                <a:ext uri="{FF2B5EF4-FFF2-40B4-BE49-F238E27FC236}">
                  <a16:creationId xmlns:a16="http://schemas.microsoft.com/office/drawing/2014/main" id="{189CAF96-BA3D-CE0C-C27C-D126BD642D29}"/>
                </a:ext>
                <a:ext uri="{C183D7F6-B498-43B3-948B-1728B52AA6E4}">
                  <adec:decorative xmlns:adec="http://schemas.microsoft.com/office/drawing/2017/decorative" val="0"/>
                </a:ext>
              </a:extLst>
            </p:cNvPr>
            <p:cNvSpPr txBox="1"/>
            <p:nvPr/>
          </p:nvSpPr>
          <p:spPr>
            <a:xfrm>
              <a:off x="1401385" y="2771352"/>
              <a:ext cx="1902046"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Semibold"/>
                  <a:ea typeface="+mn-ea"/>
                  <a:cs typeface="+mn-cs"/>
                </a:rPr>
                <a:t>Copilot agent for store operations on Azure OpenAI Service</a:t>
              </a:r>
              <a:r>
                <a:rPr kumimoji="0" lang="en-US" sz="900" b="0" i="0" u="none" strike="noStrike" kern="1200" cap="none" spc="0" normalizeH="0" baseline="30000" noProof="0">
                  <a:ln>
                    <a:noFill/>
                  </a:ln>
                  <a:solidFill>
                    <a:prstClr val="black"/>
                  </a:solidFill>
                  <a:effectLst/>
                  <a:uLnTx/>
                  <a:uFillTx/>
                  <a:latin typeface="Segoe UI Semibold"/>
                  <a:ea typeface="+mn-ea"/>
                  <a:cs typeface="+mn-cs"/>
                </a:rPr>
                <a:t>1</a:t>
              </a:r>
            </a:p>
          </p:txBody>
        </p:sp>
      </p:grpSp>
      <p:grpSp>
        <p:nvGrpSpPr>
          <p:cNvPr id="28" name="Group 27">
            <a:extLst>
              <a:ext uri="{FF2B5EF4-FFF2-40B4-BE49-F238E27FC236}">
                <a16:creationId xmlns:a16="http://schemas.microsoft.com/office/drawing/2014/main" id="{22164EDC-AFB2-0B60-4869-15E095B479D3}"/>
              </a:ext>
            </a:extLst>
          </p:cNvPr>
          <p:cNvGrpSpPr/>
          <p:nvPr/>
        </p:nvGrpSpPr>
        <p:grpSpPr>
          <a:xfrm>
            <a:off x="7602874" y="2731055"/>
            <a:ext cx="2360997" cy="360000"/>
            <a:chOff x="942434" y="2731055"/>
            <a:chExt cx="2360997" cy="360000"/>
          </a:xfrm>
        </p:grpSpPr>
        <p:pic>
          <p:nvPicPr>
            <p:cNvPr id="29" name="Picture 28">
              <a:hlinkClick r:id="rId3"/>
              <a:extLst>
                <a:ext uri="{FF2B5EF4-FFF2-40B4-BE49-F238E27FC236}">
                  <a16:creationId xmlns:a16="http://schemas.microsoft.com/office/drawing/2014/main" id="{4F092BD1-C9C1-5DBA-AF43-AA0D87A39C8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30" name="TextBox 29">
              <a:extLst>
                <a:ext uri="{FF2B5EF4-FFF2-40B4-BE49-F238E27FC236}">
                  <a16:creationId xmlns:a16="http://schemas.microsoft.com/office/drawing/2014/main" id="{EBD73E6E-3766-5D67-02AC-E2757C25787F}"/>
                </a:ext>
                <a:ext uri="{C183D7F6-B498-43B3-948B-1728B52AA6E4}">
                  <adec:decorative xmlns:adec="http://schemas.microsoft.com/office/drawing/2017/decorative" val="0"/>
                </a:ext>
              </a:extLst>
            </p:cNvPr>
            <p:cNvSpPr txBox="1"/>
            <p:nvPr/>
          </p:nvSpPr>
          <p:spPr>
            <a:xfrm>
              <a:off x="1401385" y="2771352"/>
              <a:ext cx="1902046"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Semibold"/>
                  <a:ea typeface="+mn-ea"/>
                  <a:cs typeface="+mn-cs"/>
                </a:rPr>
                <a:t>Copilot agent for store operations on Azure OpenAI Service</a:t>
              </a:r>
              <a:r>
                <a:rPr kumimoji="0" lang="en-US" sz="900" b="0" i="0" u="none" strike="noStrike" kern="1200" cap="none" spc="0" normalizeH="0" baseline="30000" noProof="0">
                  <a:ln>
                    <a:noFill/>
                  </a:ln>
                  <a:solidFill>
                    <a:prstClr val="black"/>
                  </a:solidFill>
                  <a:effectLst/>
                  <a:uLnTx/>
                  <a:uFillTx/>
                  <a:latin typeface="Segoe UI Semibold"/>
                  <a:ea typeface="+mn-ea"/>
                  <a:cs typeface="+mn-cs"/>
                </a:rPr>
                <a:t>1</a:t>
              </a:r>
            </a:p>
          </p:txBody>
        </p:sp>
      </p:grpSp>
      <p:grpSp>
        <p:nvGrpSpPr>
          <p:cNvPr id="31" name="Group 30">
            <a:extLst>
              <a:ext uri="{FF2B5EF4-FFF2-40B4-BE49-F238E27FC236}">
                <a16:creationId xmlns:a16="http://schemas.microsoft.com/office/drawing/2014/main" id="{3DE780F6-F692-9EBA-592B-41A67122499A}"/>
              </a:ext>
            </a:extLst>
          </p:cNvPr>
          <p:cNvGrpSpPr/>
          <p:nvPr/>
        </p:nvGrpSpPr>
        <p:grpSpPr>
          <a:xfrm>
            <a:off x="6003161" y="5188286"/>
            <a:ext cx="2360997" cy="360000"/>
            <a:chOff x="942434" y="2731055"/>
            <a:chExt cx="2360997" cy="360000"/>
          </a:xfrm>
        </p:grpSpPr>
        <p:pic>
          <p:nvPicPr>
            <p:cNvPr id="32" name="Picture 31">
              <a:hlinkClick r:id="rId3"/>
              <a:extLst>
                <a:ext uri="{FF2B5EF4-FFF2-40B4-BE49-F238E27FC236}">
                  <a16:creationId xmlns:a16="http://schemas.microsoft.com/office/drawing/2014/main" id="{D2390031-6776-A3E6-3A03-7B463D77240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33" name="TextBox 32">
              <a:extLst>
                <a:ext uri="{FF2B5EF4-FFF2-40B4-BE49-F238E27FC236}">
                  <a16:creationId xmlns:a16="http://schemas.microsoft.com/office/drawing/2014/main" id="{1887D47E-5F98-39BA-303A-A7A4A8C91520}"/>
                </a:ext>
                <a:ext uri="{C183D7F6-B498-43B3-948B-1728B52AA6E4}">
                  <adec:decorative xmlns:adec="http://schemas.microsoft.com/office/drawing/2017/decorative" val="0"/>
                </a:ext>
              </a:extLst>
            </p:cNvPr>
            <p:cNvSpPr txBox="1"/>
            <p:nvPr/>
          </p:nvSpPr>
          <p:spPr>
            <a:xfrm>
              <a:off x="1401385" y="2771352"/>
              <a:ext cx="1902046"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Semibold"/>
                  <a:ea typeface="+mn-ea"/>
                  <a:cs typeface="+mn-cs"/>
                </a:rPr>
                <a:t>Copilot agent for store operations on Azure OpenAI Service</a:t>
              </a:r>
              <a:r>
                <a:rPr kumimoji="0" lang="en-US" sz="900" b="0" i="0" u="none" strike="noStrike" kern="1200" cap="none" spc="0" normalizeH="0" baseline="30000" noProof="0">
                  <a:ln>
                    <a:noFill/>
                  </a:ln>
                  <a:solidFill>
                    <a:prstClr val="black"/>
                  </a:solidFill>
                  <a:effectLst/>
                  <a:uLnTx/>
                  <a:uFillTx/>
                  <a:latin typeface="Segoe UI Semibold"/>
                  <a:ea typeface="+mn-ea"/>
                  <a:cs typeface="+mn-cs"/>
                </a:rPr>
                <a:t>1</a:t>
              </a:r>
            </a:p>
          </p:txBody>
        </p:sp>
      </p:grpSp>
      <p:grpSp>
        <p:nvGrpSpPr>
          <p:cNvPr id="35" name="Group 34">
            <a:extLst>
              <a:ext uri="{FF2B5EF4-FFF2-40B4-BE49-F238E27FC236}">
                <a16:creationId xmlns:a16="http://schemas.microsoft.com/office/drawing/2014/main" id="{32E260BA-C245-9C91-3C63-3BAF4D393906}"/>
              </a:ext>
            </a:extLst>
          </p:cNvPr>
          <p:cNvGrpSpPr/>
          <p:nvPr/>
        </p:nvGrpSpPr>
        <p:grpSpPr>
          <a:xfrm>
            <a:off x="2539521" y="5188286"/>
            <a:ext cx="2360997" cy="360000"/>
            <a:chOff x="942434" y="2731055"/>
            <a:chExt cx="2360997" cy="360000"/>
          </a:xfrm>
        </p:grpSpPr>
        <p:pic>
          <p:nvPicPr>
            <p:cNvPr id="36" name="Picture 35">
              <a:hlinkClick r:id="rId3"/>
              <a:extLst>
                <a:ext uri="{FF2B5EF4-FFF2-40B4-BE49-F238E27FC236}">
                  <a16:creationId xmlns:a16="http://schemas.microsoft.com/office/drawing/2014/main" id="{E6A583F8-D211-9461-F539-5E9E6E8F56E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37" name="TextBox 36">
              <a:extLst>
                <a:ext uri="{FF2B5EF4-FFF2-40B4-BE49-F238E27FC236}">
                  <a16:creationId xmlns:a16="http://schemas.microsoft.com/office/drawing/2014/main" id="{C1641D85-06A4-C3DE-5E5A-70D48DAE1D43}"/>
                </a:ext>
                <a:ext uri="{C183D7F6-B498-43B3-948B-1728B52AA6E4}">
                  <adec:decorative xmlns:adec="http://schemas.microsoft.com/office/drawing/2017/decorative" val="0"/>
                </a:ext>
              </a:extLst>
            </p:cNvPr>
            <p:cNvSpPr txBox="1"/>
            <p:nvPr/>
          </p:nvSpPr>
          <p:spPr>
            <a:xfrm>
              <a:off x="1401385" y="2771352"/>
              <a:ext cx="1902046"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Semibold"/>
                  <a:ea typeface="+mn-ea"/>
                  <a:cs typeface="+mn-cs"/>
                </a:rPr>
                <a:t>Copilot agent for store operations on Azure OpenAI Service</a:t>
              </a:r>
              <a:r>
                <a:rPr kumimoji="0" lang="en-US" sz="900" b="0" i="0" u="none" strike="noStrike" kern="1200" cap="none" spc="0" normalizeH="0" baseline="30000" noProof="0">
                  <a:ln>
                    <a:noFill/>
                  </a:ln>
                  <a:solidFill>
                    <a:prstClr val="black"/>
                  </a:solidFill>
                  <a:effectLst/>
                  <a:uLnTx/>
                  <a:uFillTx/>
                  <a:latin typeface="Segoe UI Semibold"/>
                  <a:ea typeface="+mn-ea"/>
                  <a:cs typeface="+mn-cs"/>
                </a:rPr>
                <a:t>1</a:t>
              </a:r>
            </a:p>
          </p:txBody>
        </p:sp>
      </p:grpSp>
      <p:grpSp>
        <p:nvGrpSpPr>
          <p:cNvPr id="39" name="Group 38">
            <a:extLst>
              <a:ext uri="{FF2B5EF4-FFF2-40B4-BE49-F238E27FC236}">
                <a16:creationId xmlns:a16="http://schemas.microsoft.com/office/drawing/2014/main" id="{1D2249BA-5996-FD4C-FD4D-B2372E193F90}"/>
              </a:ext>
            </a:extLst>
          </p:cNvPr>
          <p:cNvGrpSpPr/>
          <p:nvPr/>
        </p:nvGrpSpPr>
        <p:grpSpPr>
          <a:xfrm>
            <a:off x="4421046" y="1136034"/>
            <a:ext cx="1207643" cy="219456"/>
            <a:chOff x="1198143" y="862657"/>
            <a:chExt cx="1207643" cy="207740"/>
          </a:xfrm>
        </p:grpSpPr>
        <p:sp>
          <p:nvSpPr>
            <p:cNvPr id="40" name="Rectangle: Rounded Corners 6">
              <a:extLst>
                <a:ext uri="{FF2B5EF4-FFF2-40B4-BE49-F238E27FC236}">
                  <a16:creationId xmlns:a16="http://schemas.microsoft.com/office/drawing/2014/main" id="{591BC016-5015-8270-BB3C-9BAE41E80276}"/>
                </a:ext>
                <a:ext uri="{C183D7F6-B498-43B3-948B-1728B52AA6E4}">
                  <adec:decorative xmlns:adec="http://schemas.microsoft.com/office/drawing/2017/decorative" val="1"/>
                </a:ext>
              </a:extLst>
            </p:cNvPr>
            <p:cNvSpPr/>
            <p:nvPr/>
          </p:nvSpPr>
          <p:spPr bwMode="auto">
            <a:xfrm>
              <a:off x="1198143" y="862657"/>
              <a:ext cx="1207643"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Employee churn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41" name="Graphic 40">
              <a:extLst>
                <a:ext uri="{FF2B5EF4-FFF2-40B4-BE49-F238E27FC236}">
                  <a16:creationId xmlns:a16="http://schemas.microsoft.com/office/drawing/2014/main" id="{C32446CC-6BBF-3EA2-75E2-BFFC7B333C1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grpSp>
        <p:nvGrpSpPr>
          <p:cNvPr id="2" name="Group 1">
            <a:extLst>
              <a:ext uri="{FF2B5EF4-FFF2-40B4-BE49-F238E27FC236}">
                <a16:creationId xmlns:a16="http://schemas.microsoft.com/office/drawing/2014/main" id="{50A6573A-CC92-FB40-19A4-E97AEBF1F18F}"/>
              </a:ext>
            </a:extLst>
          </p:cNvPr>
          <p:cNvGrpSpPr/>
          <p:nvPr/>
        </p:nvGrpSpPr>
        <p:grpSpPr>
          <a:xfrm>
            <a:off x="1624328" y="1132756"/>
            <a:ext cx="1131930" cy="216000"/>
            <a:chOff x="1198144" y="862657"/>
            <a:chExt cx="1131930" cy="216000"/>
          </a:xfrm>
        </p:grpSpPr>
        <p:sp>
          <p:nvSpPr>
            <p:cNvPr id="22" name="Rectangle: Rounded Corners 6">
              <a:extLst>
                <a:ext uri="{FF2B5EF4-FFF2-40B4-BE49-F238E27FC236}">
                  <a16:creationId xmlns:a16="http://schemas.microsoft.com/office/drawing/2014/main" id="{DCEAF6C8-A056-F8C1-9725-CEAFA11AC66E}"/>
                </a:ext>
                <a:ext uri="{C183D7F6-B498-43B3-948B-1728B52AA6E4}">
                  <adec:decorative xmlns:adec="http://schemas.microsoft.com/office/drawing/2017/decorative" val="1"/>
                </a:ext>
              </a:extLst>
            </p:cNvPr>
            <p:cNvSpPr/>
            <p:nvPr/>
          </p:nvSpPr>
          <p:spPr bwMode="auto">
            <a:xfrm>
              <a:off x="1198144" y="862657"/>
              <a:ext cx="113193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Store revenue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3" name="Graphic 22">
              <a:extLst>
                <a:ext uri="{FF2B5EF4-FFF2-40B4-BE49-F238E27FC236}">
                  <a16:creationId xmlns:a16="http://schemas.microsoft.com/office/drawing/2014/main" id="{0BBA70AE-467A-E794-C880-594F874BFC5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sp>
        <p:nvSpPr>
          <p:cNvPr id="24" name="Rectangle: Rounded Corners 6">
            <a:extLst>
              <a:ext uri="{FF2B5EF4-FFF2-40B4-BE49-F238E27FC236}">
                <a16:creationId xmlns:a16="http://schemas.microsoft.com/office/drawing/2014/main" id="{CF467BFF-D88F-9DDA-586B-11F212D17F12}"/>
              </a:ext>
              <a:ext uri="{C183D7F6-B498-43B3-948B-1728B52AA6E4}">
                <adec:decorative xmlns:adec="http://schemas.microsoft.com/office/drawing/2017/decorative" val="1"/>
              </a:ext>
            </a:extLst>
          </p:cNvPr>
          <p:cNvSpPr/>
          <p:nvPr/>
        </p:nvSpPr>
        <p:spPr bwMode="auto">
          <a:xfrm>
            <a:off x="7508839"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5" name="Group 24">
            <a:extLst>
              <a:ext uri="{FF2B5EF4-FFF2-40B4-BE49-F238E27FC236}">
                <a16:creationId xmlns:a16="http://schemas.microsoft.com/office/drawing/2014/main" id="{D6A6349D-6EFD-9CEA-82E6-2566E38A9215}"/>
              </a:ext>
            </a:extLst>
          </p:cNvPr>
          <p:cNvGrpSpPr/>
          <p:nvPr/>
        </p:nvGrpSpPr>
        <p:grpSpPr>
          <a:xfrm>
            <a:off x="8562714" y="1127774"/>
            <a:ext cx="1188720" cy="216000"/>
            <a:chOff x="1194743" y="1140160"/>
            <a:chExt cx="1188720" cy="216000"/>
          </a:xfrm>
        </p:grpSpPr>
        <p:sp>
          <p:nvSpPr>
            <p:cNvPr id="26" name="Rectangle: Rounded Corners 6">
              <a:extLst>
                <a:ext uri="{FF2B5EF4-FFF2-40B4-BE49-F238E27FC236}">
                  <a16:creationId xmlns:a16="http://schemas.microsoft.com/office/drawing/2014/main" id="{C4B29D39-DA44-6054-EA10-5B94746A5DEF}"/>
                </a:ext>
                <a:ext uri="{C183D7F6-B498-43B3-948B-1728B52AA6E4}">
                  <adec:decorative xmlns:adec="http://schemas.microsoft.com/office/drawing/2017/decorative" val="1"/>
                </a:ext>
              </a:extLst>
            </p:cNvPr>
            <p:cNvSpPr/>
            <p:nvPr/>
          </p:nvSpPr>
          <p:spPr bwMode="auto">
            <a:xfrm>
              <a:off x="1194743" y="1140160"/>
              <a:ext cx="118872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5" name="Graphic 44">
              <a:extLst>
                <a:ext uri="{FF2B5EF4-FFF2-40B4-BE49-F238E27FC236}">
                  <a16:creationId xmlns:a16="http://schemas.microsoft.com/office/drawing/2014/main" id="{A0D2B670-4114-5C8D-8503-D589B1FBE3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46" name="Group 45">
            <a:extLst>
              <a:ext uri="{FF2B5EF4-FFF2-40B4-BE49-F238E27FC236}">
                <a16:creationId xmlns:a16="http://schemas.microsoft.com/office/drawing/2014/main" id="{8E636469-537A-2BEA-0D83-9DD3C66745A4}"/>
              </a:ext>
            </a:extLst>
          </p:cNvPr>
          <p:cNvGrpSpPr/>
          <p:nvPr/>
        </p:nvGrpSpPr>
        <p:grpSpPr>
          <a:xfrm>
            <a:off x="9841363" y="1127774"/>
            <a:ext cx="1005840" cy="216000"/>
            <a:chOff x="1194743" y="1140160"/>
            <a:chExt cx="1005840" cy="216000"/>
          </a:xfrm>
        </p:grpSpPr>
        <p:sp>
          <p:nvSpPr>
            <p:cNvPr id="47" name="Rectangle: Rounded Corners 6">
              <a:extLst>
                <a:ext uri="{FF2B5EF4-FFF2-40B4-BE49-F238E27FC236}">
                  <a16:creationId xmlns:a16="http://schemas.microsoft.com/office/drawing/2014/main" id="{58D076EF-8A93-2CEE-979C-C5AB35F6B4CA}"/>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8" name="Graphic 47">
              <a:extLst>
                <a:ext uri="{FF2B5EF4-FFF2-40B4-BE49-F238E27FC236}">
                  <a16:creationId xmlns:a16="http://schemas.microsoft.com/office/drawing/2014/main" id="{B29840F3-2414-B7F7-4E32-21AC8BD8C0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sp>
        <p:nvSpPr>
          <p:cNvPr id="4" name="Graphic 2">
            <a:hlinkClick r:id="rId9"/>
            <a:extLst>
              <a:ext uri="{FF2B5EF4-FFF2-40B4-BE49-F238E27FC236}">
                <a16:creationId xmlns:a16="http://schemas.microsoft.com/office/drawing/2014/main" id="{CC57781D-5BD0-D2EE-9949-EDF736DA4395}"/>
              </a:ext>
            </a:extLst>
          </p:cNvPr>
          <p:cNvSpPr/>
          <p:nvPr/>
        </p:nvSpPr>
        <p:spPr>
          <a:xfrm>
            <a:off x="6138593" y="431133"/>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pic>
        <p:nvPicPr>
          <p:cNvPr id="6" name="Picture 5">
            <a:extLst>
              <a:ext uri="{FF2B5EF4-FFF2-40B4-BE49-F238E27FC236}">
                <a16:creationId xmlns:a16="http://schemas.microsoft.com/office/drawing/2014/main" id="{EAD43D63-6A88-7CD5-0441-89D4BF89076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1"/>
          <a:stretch/>
        </p:blipFill>
        <p:spPr>
          <a:xfrm>
            <a:off x="10119044" y="4305474"/>
            <a:ext cx="2072956" cy="2552526"/>
          </a:xfrm>
          <a:prstGeom prst="rect">
            <a:avLst/>
          </a:prstGeom>
        </p:spPr>
      </p:pic>
    </p:spTree>
    <p:extLst>
      <p:ext uri="{BB962C8B-B14F-4D97-AF65-F5344CB8AC3E}">
        <p14:creationId xmlns:p14="http://schemas.microsoft.com/office/powerpoint/2010/main" val="30843191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dirty="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620643"/>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spcAft>
                <a:spcPts val="400"/>
              </a:spcAft>
              <a:defRPr/>
            </a:pPr>
            <a:r>
              <a:rPr lang="en-US" sz="2000" kern="0" dirty="0">
                <a:solidFill>
                  <a:srgbClr val="1A1A1A"/>
                </a:solidFill>
                <a:latin typeface="Segoe UI"/>
              </a:rPr>
              <a:t>Role-based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4805186"/>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 agent builder</a:t>
            </a:r>
          </a:p>
          <a:p>
            <a:pPr>
              <a:spcAft>
                <a:spcPts val="400"/>
              </a:spcAft>
              <a:defRPr/>
            </a:pPr>
            <a:r>
              <a:rPr lang="en-US" sz="2000" kern="0" dirty="0">
                <a:solidFill>
                  <a:srgbClr val="1A1A1A"/>
                </a:solidFill>
                <a:latin typeface="Segoe UI"/>
              </a:rPr>
              <a:t>Day in the Life scenarios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library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D347222C-722E-3B4E-7B97-075862D561B1}"/>
              </a:ext>
            </a:extLst>
          </p:cNvPr>
          <p:cNvSpPr>
            <a:spLocks noGrp="1"/>
          </p:cNvSpPr>
          <p:nvPr>
            <p:ph type="title"/>
          </p:nvPr>
        </p:nvSpPr>
        <p:spPr>
          <a:xfrm>
            <a:off x="584200" y="387350"/>
            <a:ext cx="6271640" cy="263149"/>
          </a:xfrm>
        </p:spPr>
        <p:txBody>
          <a:bodyPr/>
          <a:lstStyle/>
          <a:p>
            <a:r>
              <a:rPr lang="en-US" noProof="0">
                <a:solidFill>
                  <a:srgbClr val="0078D4"/>
                </a:solidFill>
              </a:rPr>
              <a:t>Retail</a:t>
            </a:r>
            <a:r>
              <a:rPr lang="en-US" noProof="0"/>
              <a:t> </a:t>
            </a:r>
            <a:r>
              <a:rPr lang="en-US" noProof="0">
                <a:solidFill>
                  <a:srgbClr val="0078D4"/>
                </a:solidFill>
              </a:rPr>
              <a:t>|</a:t>
            </a:r>
            <a:r>
              <a:rPr lang="en-US" noProof="0"/>
              <a:t> Create personalized shopping journeys</a:t>
            </a:r>
          </a:p>
        </p:txBody>
      </p:sp>
      <p:sp>
        <p:nvSpPr>
          <p:cNvPr id="78" name="Text Placeholder 5">
            <a:extLst>
              <a:ext uri="{FF2B5EF4-FFF2-40B4-BE49-F238E27FC236}">
                <a16:creationId xmlns:a16="http://schemas.microsoft.com/office/drawing/2014/main" id="{0BF63EAD-2FF1-8FFA-20AD-771F63CFEB0F}"/>
              </a:ext>
            </a:extLst>
          </p:cNvPr>
          <p:cNvSpPr>
            <a:spLocks noGrp="1"/>
          </p:cNvSpPr>
          <p:nvPr>
            <p:ph type="body" sz="quarter" idx="11"/>
          </p:nvPr>
        </p:nvSpPr>
        <p:spPr>
          <a:xfrm>
            <a:off x="584200" y="1593881"/>
            <a:ext cx="2808000" cy="345600"/>
          </a:xfrm>
        </p:spPr>
        <p:txBody>
          <a:bodyPr/>
          <a:lstStyle/>
          <a:p>
            <a:r>
              <a:rPr lang="en-US" noProof="0"/>
              <a:t>1. Improve product discovery</a:t>
            </a:r>
          </a:p>
        </p:txBody>
      </p:sp>
      <p:sp>
        <p:nvSpPr>
          <p:cNvPr id="3" name="Text Placeholder 2">
            <a:extLst>
              <a:ext uri="{FF2B5EF4-FFF2-40B4-BE49-F238E27FC236}">
                <a16:creationId xmlns:a16="http://schemas.microsoft.com/office/drawing/2014/main" id="{ADF828B2-8FA5-D65A-6B12-A908FBF376AF}"/>
              </a:ext>
            </a:extLst>
          </p:cNvPr>
          <p:cNvSpPr>
            <a:spLocks noGrp="1"/>
          </p:cNvSpPr>
          <p:nvPr>
            <p:ph type="body" sz="quarter" idx="12"/>
          </p:nvPr>
        </p:nvSpPr>
        <p:spPr>
          <a:xfrm>
            <a:off x="2316020" y="4052218"/>
            <a:ext cx="2808000" cy="345600"/>
          </a:xfrm>
        </p:spPr>
        <p:txBody>
          <a:bodyPr/>
          <a:lstStyle/>
          <a:p>
            <a:r>
              <a:rPr lang="en-US" noProof="0"/>
              <a:t>5. Build your first-party data estate</a:t>
            </a:r>
          </a:p>
        </p:txBody>
      </p:sp>
      <p:sp>
        <p:nvSpPr>
          <p:cNvPr id="80" name="Text Placeholder 7">
            <a:extLst>
              <a:ext uri="{FF2B5EF4-FFF2-40B4-BE49-F238E27FC236}">
                <a16:creationId xmlns:a16="http://schemas.microsoft.com/office/drawing/2014/main" id="{DB369ADB-EE94-975D-E0F1-7AF6C2684F77}"/>
              </a:ext>
            </a:extLst>
          </p:cNvPr>
          <p:cNvSpPr>
            <a:spLocks noGrp="1"/>
          </p:cNvSpPr>
          <p:nvPr>
            <p:ph type="body" sz="quarter" idx="13"/>
          </p:nvPr>
        </p:nvSpPr>
        <p:spPr>
          <a:xfrm>
            <a:off x="4047840" y="1593881"/>
            <a:ext cx="2808000" cy="345600"/>
          </a:xfrm>
        </p:spPr>
        <p:txBody>
          <a:bodyPr/>
          <a:lstStyle/>
          <a:p>
            <a:r>
              <a:rPr lang="en-US" noProof="0"/>
              <a:t>2. Deliver personalization</a:t>
            </a:r>
          </a:p>
        </p:txBody>
      </p:sp>
      <p:sp>
        <p:nvSpPr>
          <p:cNvPr id="81" name="Text Placeholder 8">
            <a:extLst>
              <a:ext uri="{FF2B5EF4-FFF2-40B4-BE49-F238E27FC236}">
                <a16:creationId xmlns:a16="http://schemas.microsoft.com/office/drawing/2014/main" id="{01B5087D-A51C-6B32-78DD-F37C5D1A95BE}"/>
              </a:ext>
            </a:extLst>
          </p:cNvPr>
          <p:cNvSpPr>
            <a:spLocks noGrp="1"/>
          </p:cNvSpPr>
          <p:nvPr>
            <p:ph type="body" sz="quarter" idx="14"/>
          </p:nvPr>
        </p:nvSpPr>
        <p:spPr>
          <a:xfrm>
            <a:off x="5779660" y="4052218"/>
            <a:ext cx="2808000" cy="345600"/>
          </a:xfrm>
        </p:spPr>
        <p:txBody>
          <a:bodyPr/>
          <a:lstStyle/>
          <a:p>
            <a:r>
              <a:rPr lang="en-US" noProof="0"/>
              <a:t>4. Accelerate time-to-value</a:t>
            </a:r>
          </a:p>
        </p:txBody>
      </p:sp>
      <p:sp>
        <p:nvSpPr>
          <p:cNvPr id="82" name="Text Placeholder 9">
            <a:extLst>
              <a:ext uri="{FF2B5EF4-FFF2-40B4-BE49-F238E27FC236}">
                <a16:creationId xmlns:a16="http://schemas.microsoft.com/office/drawing/2014/main" id="{6F3E94FD-A56B-7669-C548-B7A1131A423B}"/>
              </a:ext>
            </a:extLst>
          </p:cNvPr>
          <p:cNvSpPr>
            <a:spLocks noGrp="1"/>
          </p:cNvSpPr>
          <p:nvPr>
            <p:ph type="body" sz="quarter" idx="15"/>
          </p:nvPr>
        </p:nvSpPr>
        <p:spPr>
          <a:xfrm>
            <a:off x="7511481" y="1593881"/>
            <a:ext cx="2808000" cy="345600"/>
          </a:xfrm>
        </p:spPr>
        <p:txBody>
          <a:bodyPr/>
          <a:lstStyle/>
          <a:p>
            <a:r>
              <a:rPr lang="en-US" noProof="0"/>
              <a:t>3. Provide brand differentiation</a:t>
            </a:r>
          </a:p>
        </p:txBody>
      </p:sp>
      <p:sp>
        <p:nvSpPr>
          <p:cNvPr id="84" name="Text Placeholder 10">
            <a:extLst>
              <a:ext uri="{FF2B5EF4-FFF2-40B4-BE49-F238E27FC236}">
                <a16:creationId xmlns:a16="http://schemas.microsoft.com/office/drawing/2014/main" id="{8817B9BB-96E6-573C-5C9E-D7748208D863}"/>
              </a:ext>
            </a:extLst>
          </p:cNvPr>
          <p:cNvSpPr>
            <a:spLocks noGrp="1"/>
          </p:cNvSpPr>
          <p:nvPr>
            <p:ph type="body" sz="quarter" idx="17"/>
          </p:nvPr>
        </p:nvSpPr>
        <p:spPr>
          <a:xfrm>
            <a:off x="5847009" y="521099"/>
            <a:ext cx="4271920" cy="169277"/>
          </a:xfrm>
        </p:spPr>
        <p:txBody>
          <a:bodyPr vert="horz" wrap="square" lIns="0" tIns="0" rIns="0" bIns="0" rtlCol="0" anchor="t">
            <a:spAutoFit/>
          </a:bodyPr>
          <a:lstStyle/>
          <a:p>
            <a:r>
              <a:rPr lang="en-US" noProof="0"/>
              <a:t>Microsoft 365 Copilot and Azure OpenAI Service  </a:t>
            </a:r>
          </a:p>
        </p:txBody>
      </p:sp>
      <p:sp>
        <p:nvSpPr>
          <p:cNvPr id="99" name="Text Placeholder 98">
            <a:extLst>
              <a:ext uri="{FF2B5EF4-FFF2-40B4-BE49-F238E27FC236}">
                <a16:creationId xmlns:a16="http://schemas.microsoft.com/office/drawing/2014/main" id="{45166D44-792F-C3E8-4546-B772D6DEC373}"/>
              </a:ext>
            </a:extLst>
          </p:cNvPr>
          <p:cNvSpPr>
            <a:spLocks noGrp="1"/>
          </p:cNvSpPr>
          <p:nvPr>
            <p:ph type="body" sz="quarter" idx="18"/>
          </p:nvPr>
        </p:nvSpPr>
        <p:spPr>
          <a:xfrm>
            <a:off x="584200" y="2032000"/>
            <a:ext cx="2867338" cy="627063"/>
          </a:xfrm>
        </p:spPr>
        <p:txBody>
          <a:bodyPr/>
          <a:lstStyle/>
          <a:p>
            <a:pPr lvl="0"/>
            <a:r>
              <a:rPr lang="en-US" noProof="0"/>
              <a:t>Customers can discover the right products for their needs through a conversational search experience – like talking to an expert, rather than keyword searches and unstructured browsing.</a:t>
            </a:r>
          </a:p>
        </p:txBody>
      </p:sp>
      <p:sp>
        <p:nvSpPr>
          <p:cNvPr id="100" name="Text Placeholder 99">
            <a:extLst>
              <a:ext uri="{FF2B5EF4-FFF2-40B4-BE49-F238E27FC236}">
                <a16:creationId xmlns:a16="http://schemas.microsoft.com/office/drawing/2014/main" id="{9DB8B554-D182-A8E5-C8E6-962697D96892}"/>
              </a:ext>
            </a:extLst>
          </p:cNvPr>
          <p:cNvSpPr>
            <a:spLocks noGrp="1"/>
          </p:cNvSpPr>
          <p:nvPr>
            <p:ph type="body" sz="quarter" idx="19"/>
          </p:nvPr>
        </p:nvSpPr>
        <p:spPr>
          <a:xfrm>
            <a:off x="4048125" y="2032000"/>
            <a:ext cx="2808288" cy="627063"/>
          </a:xfrm>
        </p:spPr>
        <p:txBody>
          <a:bodyPr/>
          <a:lstStyle/>
          <a:p>
            <a:r>
              <a:rPr lang="en-US" noProof="0"/>
              <a:t>Increase shopper engagement through expressive back-and-forth conversation. Personalize results using described context factors like season, formality, location, and more.</a:t>
            </a:r>
          </a:p>
        </p:txBody>
      </p:sp>
      <p:sp>
        <p:nvSpPr>
          <p:cNvPr id="101" name="Text Placeholder 100">
            <a:extLst>
              <a:ext uri="{FF2B5EF4-FFF2-40B4-BE49-F238E27FC236}">
                <a16:creationId xmlns:a16="http://schemas.microsoft.com/office/drawing/2014/main" id="{942A00B7-E322-7952-FBB7-29E490438C12}"/>
              </a:ext>
            </a:extLst>
          </p:cNvPr>
          <p:cNvSpPr>
            <a:spLocks noGrp="1"/>
          </p:cNvSpPr>
          <p:nvPr>
            <p:ph type="body" sz="quarter" idx="20"/>
          </p:nvPr>
        </p:nvSpPr>
        <p:spPr>
          <a:xfrm>
            <a:off x="7512050" y="2032000"/>
            <a:ext cx="2806700" cy="627063"/>
          </a:xfrm>
        </p:spPr>
        <p:txBody>
          <a:bodyPr/>
          <a:lstStyle/>
          <a:p>
            <a:r>
              <a:rPr lang="en-US" noProof="0"/>
              <a:t>Separate yourself from the competition with a search experience that makes product discovery easy and efficient while preserving your own brand, voice, and expertise.</a:t>
            </a:r>
          </a:p>
        </p:txBody>
      </p:sp>
      <p:sp>
        <p:nvSpPr>
          <p:cNvPr id="102" name="Text Placeholder 101">
            <a:extLst>
              <a:ext uri="{FF2B5EF4-FFF2-40B4-BE49-F238E27FC236}">
                <a16:creationId xmlns:a16="http://schemas.microsoft.com/office/drawing/2014/main" id="{66C506B2-C453-84D9-E7D5-2E431A784396}"/>
              </a:ext>
            </a:extLst>
          </p:cNvPr>
          <p:cNvSpPr>
            <a:spLocks noGrp="1"/>
          </p:cNvSpPr>
          <p:nvPr>
            <p:ph type="body" sz="quarter" idx="21"/>
          </p:nvPr>
        </p:nvSpPr>
        <p:spPr>
          <a:xfrm>
            <a:off x="584200" y="3208260"/>
            <a:ext cx="2808000" cy="626701"/>
          </a:xfrm>
        </p:spPr>
        <p:txBody>
          <a:bodyPr/>
          <a:lstStyle/>
          <a:p>
            <a:r>
              <a:rPr lang="en-US" noProof="0"/>
              <a:t>Benefit: </a:t>
            </a:r>
            <a:r>
              <a:rPr lang="en-US" b="1" noProof="0"/>
              <a:t>Boost basket size</a:t>
            </a:r>
            <a:r>
              <a:rPr lang="en-US" noProof="0"/>
              <a:t> with a highly personalized experience.</a:t>
            </a:r>
            <a:endParaRPr lang="en-US" baseline="30000" noProof="0"/>
          </a:p>
        </p:txBody>
      </p:sp>
      <p:sp>
        <p:nvSpPr>
          <p:cNvPr id="103" name="Text Placeholder 102">
            <a:extLst>
              <a:ext uri="{FF2B5EF4-FFF2-40B4-BE49-F238E27FC236}">
                <a16:creationId xmlns:a16="http://schemas.microsoft.com/office/drawing/2014/main" id="{865194C5-C1BF-1015-8837-AA73151DF86E}"/>
              </a:ext>
            </a:extLst>
          </p:cNvPr>
          <p:cNvSpPr>
            <a:spLocks noGrp="1"/>
          </p:cNvSpPr>
          <p:nvPr>
            <p:ph type="body" sz="quarter" idx="22"/>
          </p:nvPr>
        </p:nvSpPr>
        <p:spPr>
          <a:xfrm>
            <a:off x="2316020" y="5641938"/>
            <a:ext cx="2808000" cy="626701"/>
          </a:xfrm>
        </p:spPr>
        <p:txBody>
          <a:bodyPr/>
          <a:lstStyle/>
          <a:p>
            <a:r>
              <a:rPr lang="en-US" noProof="0"/>
              <a:t>Benefit: </a:t>
            </a:r>
            <a:r>
              <a:rPr lang="en-US" b="1" noProof="0">
                <a:latin typeface="Segoe UI" panose="020B0502040204020203" pitchFamily="34" charset="0"/>
              </a:rPr>
              <a:t>Gain an unparalleled look </a:t>
            </a:r>
            <a:r>
              <a:rPr lang="en-US" noProof="0">
                <a:latin typeface="Segoe UI" panose="020B0502040204020203" pitchFamily="34" charset="0"/>
              </a:rPr>
              <a:t>into who your customer is and how you can best serve them by analyzing conversational chats.</a:t>
            </a:r>
            <a:endParaRPr lang="en-US" noProof="0"/>
          </a:p>
        </p:txBody>
      </p:sp>
      <p:sp>
        <p:nvSpPr>
          <p:cNvPr id="104" name="Text Placeholder 103">
            <a:extLst>
              <a:ext uri="{FF2B5EF4-FFF2-40B4-BE49-F238E27FC236}">
                <a16:creationId xmlns:a16="http://schemas.microsoft.com/office/drawing/2014/main" id="{F32C954E-97AE-01BA-5106-D038F4764E04}"/>
              </a:ext>
            </a:extLst>
          </p:cNvPr>
          <p:cNvSpPr>
            <a:spLocks noGrp="1"/>
          </p:cNvSpPr>
          <p:nvPr>
            <p:ph type="body" sz="quarter" idx="23"/>
          </p:nvPr>
        </p:nvSpPr>
        <p:spPr>
          <a:xfrm>
            <a:off x="4047840" y="3208260"/>
            <a:ext cx="2808000" cy="626701"/>
          </a:xfrm>
        </p:spPr>
        <p:txBody>
          <a:bodyPr/>
          <a:lstStyle/>
          <a:p>
            <a:r>
              <a:rPr lang="en-US" noProof="0"/>
              <a:t>Benefit: </a:t>
            </a:r>
            <a:r>
              <a:rPr lang="en-US" b="1" noProof="0">
                <a:latin typeface="Segoe UI" panose="020B0502040204020203" pitchFamily="34" charset="0"/>
              </a:rPr>
              <a:t>Understand your customer </a:t>
            </a:r>
            <a:r>
              <a:rPr lang="en-US" noProof="0">
                <a:latin typeface="Segoe UI" panose="020B0502040204020203" pitchFamily="34" charset="0"/>
              </a:rPr>
              <a:t>through order history and conversationally-described context.</a:t>
            </a:r>
            <a:endParaRPr lang="en-US" noProof="0"/>
          </a:p>
        </p:txBody>
      </p:sp>
      <p:sp>
        <p:nvSpPr>
          <p:cNvPr id="105" name="Text Placeholder 104">
            <a:extLst>
              <a:ext uri="{FF2B5EF4-FFF2-40B4-BE49-F238E27FC236}">
                <a16:creationId xmlns:a16="http://schemas.microsoft.com/office/drawing/2014/main" id="{D1C578E0-BF15-44FF-8DE0-0EE0BEF851E0}"/>
              </a:ext>
            </a:extLst>
          </p:cNvPr>
          <p:cNvSpPr>
            <a:spLocks noGrp="1"/>
          </p:cNvSpPr>
          <p:nvPr>
            <p:ph type="body" sz="quarter" idx="24"/>
          </p:nvPr>
        </p:nvSpPr>
        <p:spPr>
          <a:xfrm>
            <a:off x="5779660" y="5641938"/>
            <a:ext cx="2808000" cy="768255"/>
          </a:xfrm>
        </p:spPr>
        <p:txBody>
          <a:bodyPr>
            <a:normAutofit lnSpcReduction="10000"/>
          </a:bodyPr>
          <a:lstStyle/>
          <a:p>
            <a:r>
              <a:rPr lang="en-US" noProof="0"/>
              <a:t>Benefit: </a:t>
            </a:r>
            <a:r>
              <a:rPr lang="en-US" b="1" noProof="0">
                <a:latin typeface="Segoe UI" panose="020B0502040204020203" pitchFamily="34" charset="0"/>
              </a:rPr>
              <a:t>Leverage the latest Microsoft technologies </a:t>
            </a:r>
            <a:r>
              <a:rPr lang="en-US" noProof="0">
                <a:latin typeface="Segoe UI" panose="020B0502040204020203" pitchFamily="34" charset="0"/>
              </a:rPr>
              <a:t>such as Azure OpenAI, ChatGPT, Azure Cognitive Search, and Power Apps, and extend the solution through the Microsoft third-party ISV ecosystem.</a:t>
            </a:r>
            <a:endParaRPr lang="en-US" noProof="0"/>
          </a:p>
        </p:txBody>
      </p:sp>
      <p:sp>
        <p:nvSpPr>
          <p:cNvPr id="106" name="Text Placeholder 105">
            <a:extLst>
              <a:ext uri="{FF2B5EF4-FFF2-40B4-BE49-F238E27FC236}">
                <a16:creationId xmlns:a16="http://schemas.microsoft.com/office/drawing/2014/main" id="{ACCCE984-F934-F446-984B-C48D5DC47F91}"/>
              </a:ext>
            </a:extLst>
          </p:cNvPr>
          <p:cNvSpPr>
            <a:spLocks noGrp="1"/>
          </p:cNvSpPr>
          <p:nvPr>
            <p:ph type="body" sz="quarter" idx="25"/>
          </p:nvPr>
        </p:nvSpPr>
        <p:spPr>
          <a:xfrm>
            <a:off x="7511481" y="3208260"/>
            <a:ext cx="2808000" cy="626701"/>
          </a:xfrm>
        </p:spPr>
        <p:txBody>
          <a:bodyPr>
            <a:normAutofit/>
          </a:bodyPr>
          <a:lstStyle/>
          <a:p>
            <a:pPr lvl="0"/>
            <a:r>
              <a:rPr lang="en-US" noProof="0"/>
              <a:t>Benefit: </a:t>
            </a:r>
            <a:r>
              <a:rPr lang="en-US" b="1" noProof="0">
                <a:latin typeface="Segoe UI" panose="020B0502040204020203" pitchFamily="34" charset="0"/>
              </a:rPr>
              <a:t>Make the shopping experience more personal and pleasurable </a:t>
            </a:r>
            <a:r>
              <a:rPr lang="en-US" noProof="0">
                <a:latin typeface="Segoe UI" panose="020B0502040204020203" pitchFamily="34" charset="0"/>
              </a:rPr>
              <a:t>and reflect your unique brand and voice.</a:t>
            </a:r>
            <a:endParaRPr lang="en-US" noProof="0"/>
          </a:p>
        </p:txBody>
      </p:sp>
      <p:sp>
        <p:nvSpPr>
          <p:cNvPr id="107" name="Text Placeholder 106">
            <a:extLst>
              <a:ext uri="{FF2B5EF4-FFF2-40B4-BE49-F238E27FC236}">
                <a16:creationId xmlns:a16="http://schemas.microsoft.com/office/drawing/2014/main" id="{A4786CDB-846B-F39B-4EAB-B1B7D0E76005}"/>
              </a:ext>
            </a:extLst>
          </p:cNvPr>
          <p:cNvSpPr>
            <a:spLocks noGrp="1"/>
          </p:cNvSpPr>
          <p:nvPr>
            <p:ph type="body" sz="quarter" idx="27"/>
          </p:nvPr>
        </p:nvSpPr>
        <p:spPr>
          <a:xfrm>
            <a:off x="2316163" y="4487863"/>
            <a:ext cx="2808287" cy="627062"/>
          </a:xfrm>
        </p:spPr>
        <p:txBody>
          <a:bodyPr/>
          <a:lstStyle/>
          <a:p>
            <a:r>
              <a:rPr lang="en-US" noProof="0"/>
              <a:t>Feed data from customer interactions into retail data solutions in Microsoft Fabric for real-time analytics and insights. </a:t>
            </a:r>
          </a:p>
        </p:txBody>
      </p:sp>
      <p:sp>
        <p:nvSpPr>
          <p:cNvPr id="108" name="Text Placeholder 107">
            <a:extLst>
              <a:ext uri="{FF2B5EF4-FFF2-40B4-BE49-F238E27FC236}">
                <a16:creationId xmlns:a16="http://schemas.microsoft.com/office/drawing/2014/main" id="{07A648F5-607B-4369-E4B3-EF0D765ACF48}"/>
              </a:ext>
            </a:extLst>
          </p:cNvPr>
          <p:cNvSpPr>
            <a:spLocks noGrp="1"/>
          </p:cNvSpPr>
          <p:nvPr>
            <p:ph type="body" sz="quarter" idx="28"/>
          </p:nvPr>
        </p:nvSpPr>
        <p:spPr>
          <a:xfrm>
            <a:off x="5780088" y="4487863"/>
            <a:ext cx="2808287" cy="627062"/>
          </a:xfrm>
        </p:spPr>
        <p:txBody>
          <a:bodyPr/>
          <a:lstStyle/>
          <a:p>
            <a:r>
              <a:rPr lang="en-US" noProof="0"/>
              <a:t>Get to run-state right away, with zero training time. Microsoft AI experts designed a model for the specific needs of retail shopping. Realize immediate value out-of-the-box and receive the latest updates.</a:t>
            </a:r>
          </a:p>
        </p:txBody>
      </p:sp>
      <p:sp>
        <p:nvSpPr>
          <p:cNvPr id="5" name="Text Placeholder 4">
            <a:extLst>
              <a:ext uri="{FF2B5EF4-FFF2-40B4-BE49-F238E27FC236}">
                <a16:creationId xmlns:a16="http://schemas.microsoft.com/office/drawing/2014/main" id="{ACC12436-8B7C-8C03-2328-71E91696CC99}"/>
              </a:ext>
            </a:extLst>
          </p:cNvPr>
          <p:cNvSpPr>
            <a:spLocks noGrp="1"/>
          </p:cNvSpPr>
          <p:nvPr>
            <p:ph type="body" sz="quarter" idx="30"/>
          </p:nvPr>
        </p:nvSpPr>
        <p:spPr>
          <a:xfrm>
            <a:off x="10430234" y="521099"/>
            <a:ext cx="1456966" cy="175614"/>
          </a:xfrm>
        </p:spPr>
        <p:txBody>
          <a:bodyPr vert="horz" wrap="square" lIns="0" tIns="0" rIns="0" bIns="0" rtlCol="0" anchor="t">
            <a:spAutoFit/>
          </a:bodyPr>
          <a:lstStyle/>
          <a:p>
            <a:r>
              <a:rPr lang="en-US" noProof="0"/>
              <a:t>Extend</a:t>
            </a:r>
          </a:p>
        </p:txBody>
      </p:sp>
      <p:sp>
        <p:nvSpPr>
          <p:cNvPr id="163" name="Text Placeholder 162">
            <a:extLst>
              <a:ext uri="{FF2B5EF4-FFF2-40B4-BE49-F238E27FC236}">
                <a16:creationId xmlns:a16="http://schemas.microsoft.com/office/drawing/2014/main" id="{FAB74132-FDFA-89B5-E9D2-7D0A844603A5}"/>
              </a:ext>
            </a:extLst>
          </p:cNvPr>
          <p:cNvSpPr>
            <a:spLocks noGrp="1"/>
          </p:cNvSpPr>
          <p:nvPr>
            <p:ph type="body" sz="quarter" idx="38"/>
          </p:nvPr>
        </p:nvSpPr>
        <p:spPr>
          <a:solidFill>
            <a:srgbClr val="0078D4"/>
          </a:solidFill>
        </p:spPr>
        <p:txBody>
          <a:bodyPr/>
          <a:lstStyle/>
          <a:p>
            <a:endParaRPr lang="en-US" noProof="0"/>
          </a:p>
        </p:txBody>
      </p:sp>
      <p:sp>
        <p:nvSpPr>
          <p:cNvPr id="164" name="Text Placeholder 163">
            <a:extLst>
              <a:ext uri="{FF2B5EF4-FFF2-40B4-BE49-F238E27FC236}">
                <a16:creationId xmlns:a16="http://schemas.microsoft.com/office/drawing/2014/main" id="{6FFAC1AA-90B5-CC6A-B8AF-5A622E3F1BA3}"/>
              </a:ext>
            </a:extLst>
          </p:cNvPr>
          <p:cNvSpPr>
            <a:spLocks noGrp="1"/>
          </p:cNvSpPr>
          <p:nvPr>
            <p:ph type="body" sz="quarter" idx="39"/>
          </p:nvPr>
        </p:nvSpPr>
        <p:spPr>
          <a:solidFill>
            <a:srgbClr val="0078D4"/>
          </a:solidFill>
        </p:spPr>
        <p:txBody>
          <a:bodyPr/>
          <a:lstStyle/>
          <a:p>
            <a:endParaRPr lang="en-US" noProof="0"/>
          </a:p>
        </p:txBody>
      </p:sp>
      <p:sp>
        <p:nvSpPr>
          <p:cNvPr id="165" name="Text Placeholder 164">
            <a:extLst>
              <a:ext uri="{FF2B5EF4-FFF2-40B4-BE49-F238E27FC236}">
                <a16:creationId xmlns:a16="http://schemas.microsoft.com/office/drawing/2014/main" id="{0405A75A-A41E-D2E9-893E-44CB4378B303}"/>
              </a:ext>
            </a:extLst>
          </p:cNvPr>
          <p:cNvSpPr>
            <a:spLocks noGrp="1"/>
          </p:cNvSpPr>
          <p:nvPr>
            <p:ph type="body" sz="quarter" idx="40"/>
          </p:nvPr>
        </p:nvSpPr>
        <p:spPr>
          <a:solidFill>
            <a:srgbClr val="0078D4"/>
          </a:solidFill>
        </p:spPr>
        <p:txBody>
          <a:bodyPr/>
          <a:lstStyle/>
          <a:p>
            <a:endParaRPr lang="en-US" noProof="0"/>
          </a:p>
        </p:txBody>
      </p:sp>
      <p:sp>
        <p:nvSpPr>
          <p:cNvPr id="114" name="Rectangle: Rounded Corners 6">
            <a:extLst>
              <a:ext uri="{FF2B5EF4-FFF2-40B4-BE49-F238E27FC236}">
                <a16:creationId xmlns:a16="http://schemas.microsoft.com/office/drawing/2014/main" id="{E40A16BF-BABC-85D9-4BCA-1B67B535CAF6}"/>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9" name="Group 8">
            <a:extLst>
              <a:ext uri="{FF2B5EF4-FFF2-40B4-BE49-F238E27FC236}">
                <a16:creationId xmlns:a16="http://schemas.microsoft.com/office/drawing/2014/main" id="{456C5F76-959F-E447-ABDD-9A12446AD98B}"/>
              </a:ext>
            </a:extLst>
          </p:cNvPr>
          <p:cNvGrpSpPr/>
          <p:nvPr/>
        </p:nvGrpSpPr>
        <p:grpSpPr>
          <a:xfrm>
            <a:off x="807701" y="2731055"/>
            <a:ext cx="2360997" cy="360000"/>
            <a:chOff x="942434" y="2731055"/>
            <a:chExt cx="2360997" cy="360000"/>
          </a:xfrm>
        </p:grpSpPr>
        <p:pic>
          <p:nvPicPr>
            <p:cNvPr id="133" name="Picture 132">
              <a:hlinkClick r:id="rId3"/>
              <a:extLst>
                <a:ext uri="{FF2B5EF4-FFF2-40B4-BE49-F238E27FC236}">
                  <a16:creationId xmlns:a16="http://schemas.microsoft.com/office/drawing/2014/main" id="{9A85E6DE-A388-EAF5-EFFC-1C4021F9A72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134" name="TextBox 133">
              <a:extLst>
                <a:ext uri="{FF2B5EF4-FFF2-40B4-BE49-F238E27FC236}">
                  <a16:creationId xmlns:a16="http://schemas.microsoft.com/office/drawing/2014/main" id="{0EC11B61-1990-11DE-CE04-EA985564A9F6}"/>
                </a:ext>
                <a:ext uri="{C183D7F6-B498-43B3-948B-1728B52AA6E4}">
                  <adec:decorative xmlns:adec="http://schemas.microsoft.com/office/drawing/2017/decorative" val="0"/>
                </a:ext>
              </a:extLst>
            </p:cNvPr>
            <p:cNvSpPr txBox="1"/>
            <p:nvPr/>
          </p:nvSpPr>
          <p:spPr>
            <a:xfrm>
              <a:off x="1401385" y="2771352"/>
              <a:ext cx="1902046"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Semibold"/>
                  <a:ea typeface="+mn-ea"/>
                  <a:cs typeface="+mn-cs"/>
                </a:rPr>
                <a:t>Copilot agent for personalized shopping on Azure OpenAI Service</a:t>
              </a:r>
              <a:r>
                <a:rPr kumimoji="0" lang="en-US" sz="900" b="0" i="0" u="none" strike="noStrike" kern="1200" cap="none" spc="0" normalizeH="0" baseline="30000" noProof="0">
                  <a:ln>
                    <a:noFill/>
                  </a:ln>
                  <a:solidFill>
                    <a:prstClr val="black"/>
                  </a:solidFill>
                  <a:effectLst/>
                  <a:uLnTx/>
                  <a:uFillTx/>
                  <a:latin typeface="Segoe UI Semibold"/>
                  <a:ea typeface="+mn-ea"/>
                  <a:cs typeface="+mn-cs"/>
                </a:rPr>
                <a:t>1</a:t>
              </a:r>
            </a:p>
          </p:txBody>
        </p:sp>
      </p:grpSp>
      <p:grpSp>
        <p:nvGrpSpPr>
          <p:cNvPr id="17" name="Group 16">
            <a:extLst>
              <a:ext uri="{FF2B5EF4-FFF2-40B4-BE49-F238E27FC236}">
                <a16:creationId xmlns:a16="http://schemas.microsoft.com/office/drawing/2014/main" id="{0072E0C5-5DBA-0C2C-E6B4-4F59E8E4219F}"/>
              </a:ext>
            </a:extLst>
          </p:cNvPr>
          <p:cNvGrpSpPr/>
          <p:nvPr/>
        </p:nvGrpSpPr>
        <p:grpSpPr>
          <a:xfrm>
            <a:off x="2822503" y="1136034"/>
            <a:ext cx="1517685" cy="219456"/>
            <a:chOff x="1198143" y="862657"/>
            <a:chExt cx="1517685" cy="207740"/>
          </a:xfrm>
        </p:grpSpPr>
        <p:sp>
          <p:nvSpPr>
            <p:cNvPr id="18" name="Rectangle: Rounded Corners 6">
              <a:extLst>
                <a:ext uri="{FF2B5EF4-FFF2-40B4-BE49-F238E27FC236}">
                  <a16:creationId xmlns:a16="http://schemas.microsoft.com/office/drawing/2014/main" id="{C872774E-4277-3DF4-ECA7-EE257FF127EB}"/>
                </a:ext>
                <a:ext uri="{C183D7F6-B498-43B3-948B-1728B52AA6E4}">
                  <adec:decorative xmlns:adec="http://schemas.microsoft.com/office/drawing/2017/decorative" val="1"/>
                </a:ext>
              </a:extLst>
            </p:cNvPr>
            <p:cNvSpPr/>
            <p:nvPr/>
          </p:nvSpPr>
          <p:spPr bwMode="auto">
            <a:xfrm>
              <a:off x="1198143" y="862657"/>
              <a:ext cx="1517685"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19" name="Graphic 18">
              <a:extLst>
                <a:ext uri="{FF2B5EF4-FFF2-40B4-BE49-F238E27FC236}">
                  <a16:creationId xmlns:a16="http://schemas.microsoft.com/office/drawing/2014/main" id="{5C9DB59C-1E38-4FCB-6A78-DF7B6DB5ADB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grpSp>
        <p:nvGrpSpPr>
          <p:cNvPr id="10" name="Group 9">
            <a:extLst>
              <a:ext uri="{FF2B5EF4-FFF2-40B4-BE49-F238E27FC236}">
                <a16:creationId xmlns:a16="http://schemas.microsoft.com/office/drawing/2014/main" id="{0BF44ACD-3DBF-7D5D-BEFD-79D3E0C36FDD}"/>
              </a:ext>
            </a:extLst>
          </p:cNvPr>
          <p:cNvGrpSpPr/>
          <p:nvPr/>
        </p:nvGrpSpPr>
        <p:grpSpPr>
          <a:xfrm>
            <a:off x="4271341" y="2731055"/>
            <a:ext cx="2360997" cy="360000"/>
            <a:chOff x="942434" y="2731055"/>
            <a:chExt cx="2360997" cy="360000"/>
          </a:xfrm>
        </p:grpSpPr>
        <p:pic>
          <p:nvPicPr>
            <p:cNvPr id="11" name="Picture 10">
              <a:hlinkClick r:id="rId3"/>
              <a:extLst>
                <a:ext uri="{FF2B5EF4-FFF2-40B4-BE49-F238E27FC236}">
                  <a16:creationId xmlns:a16="http://schemas.microsoft.com/office/drawing/2014/main" id="{064D5874-F7DF-7597-FAB6-DFDA6DE873B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20" name="TextBox 19">
              <a:extLst>
                <a:ext uri="{FF2B5EF4-FFF2-40B4-BE49-F238E27FC236}">
                  <a16:creationId xmlns:a16="http://schemas.microsoft.com/office/drawing/2014/main" id="{189CAF96-BA3D-CE0C-C27C-D126BD642D29}"/>
                </a:ext>
                <a:ext uri="{C183D7F6-B498-43B3-948B-1728B52AA6E4}">
                  <adec:decorative xmlns:adec="http://schemas.microsoft.com/office/drawing/2017/decorative" val="0"/>
                </a:ext>
              </a:extLst>
            </p:cNvPr>
            <p:cNvSpPr txBox="1"/>
            <p:nvPr/>
          </p:nvSpPr>
          <p:spPr>
            <a:xfrm>
              <a:off x="1401385" y="2771352"/>
              <a:ext cx="1902046"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Semibold"/>
                  <a:ea typeface="+mn-ea"/>
                  <a:cs typeface="+mn-cs"/>
                </a:rPr>
                <a:t>Copilot agent for personalized shopping on Azure OpenAI Service</a:t>
              </a:r>
              <a:r>
                <a:rPr kumimoji="0" lang="en-US" sz="900" b="0" i="0" u="none" strike="noStrike" kern="1200" cap="none" spc="0" normalizeH="0" baseline="30000" noProof="0">
                  <a:ln>
                    <a:noFill/>
                  </a:ln>
                  <a:solidFill>
                    <a:prstClr val="black"/>
                  </a:solidFill>
                  <a:effectLst/>
                  <a:uLnTx/>
                  <a:uFillTx/>
                  <a:latin typeface="Segoe UI Semibold"/>
                  <a:ea typeface="+mn-ea"/>
                  <a:cs typeface="+mn-cs"/>
                </a:rPr>
                <a:t>1</a:t>
              </a:r>
            </a:p>
          </p:txBody>
        </p:sp>
      </p:grpSp>
      <p:grpSp>
        <p:nvGrpSpPr>
          <p:cNvPr id="28" name="Group 27">
            <a:extLst>
              <a:ext uri="{FF2B5EF4-FFF2-40B4-BE49-F238E27FC236}">
                <a16:creationId xmlns:a16="http://schemas.microsoft.com/office/drawing/2014/main" id="{22164EDC-AFB2-0B60-4869-15E095B479D3}"/>
              </a:ext>
            </a:extLst>
          </p:cNvPr>
          <p:cNvGrpSpPr/>
          <p:nvPr/>
        </p:nvGrpSpPr>
        <p:grpSpPr>
          <a:xfrm>
            <a:off x="7665762" y="2731055"/>
            <a:ext cx="2360997" cy="360000"/>
            <a:chOff x="942434" y="2731055"/>
            <a:chExt cx="2360997" cy="360000"/>
          </a:xfrm>
        </p:grpSpPr>
        <p:pic>
          <p:nvPicPr>
            <p:cNvPr id="29" name="Picture 28">
              <a:hlinkClick r:id="rId3"/>
              <a:extLst>
                <a:ext uri="{FF2B5EF4-FFF2-40B4-BE49-F238E27FC236}">
                  <a16:creationId xmlns:a16="http://schemas.microsoft.com/office/drawing/2014/main" id="{4F092BD1-C9C1-5DBA-AF43-AA0D87A39C8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30" name="TextBox 29">
              <a:extLst>
                <a:ext uri="{FF2B5EF4-FFF2-40B4-BE49-F238E27FC236}">
                  <a16:creationId xmlns:a16="http://schemas.microsoft.com/office/drawing/2014/main" id="{EBD73E6E-3766-5D67-02AC-E2757C25787F}"/>
                </a:ext>
                <a:ext uri="{C183D7F6-B498-43B3-948B-1728B52AA6E4}">
                  <adec:decorative xmlns:adec="http://schemas.microsoft.com/office/drawing/2017/decorative" val="0"/>
                </a:ext>
              </a:extLst>
            </p:cNvPr>
            <p:cNvSpPr txBox="1"/>
            <p:nvPr/>
          </p:nvSpPr>
          <p:spPr>
            <a:xfrm>
              <a:off x="1401385" y="2771352"/>
              <a:ext cx="1902046"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Semibold"/>
                  <a:ea typeface="+mn-ea"/>
                  <a:cs typeface="+mn-cs"/>
                </a:rPr>
                <a:t>Copilot agent for personalized shopping on Azure OpenAI Service</a:t>
              </a:r>
              <a:r>
                <a:rPr kumimoji="0" lang="en-US" sz="900" b="0" i="0" u="none" strike="noStrike" kern="1200" cap="none" spc="0" normalizeH="0" baseline="30000" noProof="0">
                  <a:ln>
                    <a:noFill/>
                  </a:ln>
                  <a:solidFill>
                    <a:prstClr val="black"/>
                  </a:solidFill>
                  <a:effectLst/>
                  <a:uLnTx/>
                  <a:uFillTx/>
                  <a:latin typeface="Segoe UI Semibold"/>
                  <a:ea typeface="+mn-ea"/>
                  <a:cs typeface="+mn-cs"/>
                </a:rPr>
                <a:t>1</a:t>
              </a:r>
            </a:p>
          </p:txBody>
        </p:sp>
      </p:grpSp>
      <p:grpSp>
        <p:nvGrpSpPr>
          <p:cNvPr id="31" name="Group 30">
            <a:extLst>
              <a:ext uri="{FF2B5EF4-FFF2-40B4-BE49-F238E27FC236}">
                <a16:creationId xmlns:a16="http://schemas.microsoft.com/office/drawing/2014/main" id="{3DE780F6-F692-9EBA-592B-41A67122499A}"/>
              </a:ext>
            </a:extLst>
          </p:cNvPr>
          <p:cNvGrpSpPr/>
          <p:nvPr/>
        </p:nvGrpSpPr>
        <p:grpSpPr>
          <a:xfrm>
            <a:off x="6003161" y="5202948"/>
            <a:ext cx="2360997" cy="360000"/>
            <a:chOff x="942434" y="2731055"/>
            <a:chExt cx="2360997" cy="360000"/>
          </a:xfrm>
        </p:grpSpPr>
        <p:pic>
          <p:nvPicPr>
            <p:cNvPr id="32" name="Picture 31">
              <a:hlinkClick r:id="rId3"/>
              <a:extLst>
                <a:ext uri="{FF2B5EF4-FFF2-40B4-BE49-F238E27FC236}">
                  <a16:creationId xmlns:a16="http://schemas.microsoft.com/office/drawing/2014/main" id="{D2390031-6776-A3E6-3A03-7B463D77240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33" name="TextBox 32">
              <a:extLst>
                <a:ext uri="{FF2B5EF4-FFF2-40B4-BE49-F238E27FC236}">
                  <a16:creationId xmlns:a16="http://schemas.microsoft.com/office/drawing/2014/main" id="{1887D47E-5F98-39BA-303A-A7A4A8C91520}"/>
                </a:ext>
                <a:ext uri="{C183D7F6-B498-43B3-948B-1728B52AA6E4}">
                  <adec:decorative xmlns:adec="http://schemas.microsoft.com/office/drawing/2017/decorative" val="0"/>
                </a:ext>
              </a:extLst>
            </p:cNvPr>
            <p:cNvSpPr txBox="1"/>
            <p:nvPr/>
          </p:nvSpPr>
          <p:spPr>
            <a:xfrm>
              <a:off x="1401385" y="2771352"/>
              <a:ext cx="1902046"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Semibold"/>
                  <a:ea typeface="+mn-ea"/>
                  <a:cs typeface="+mn-cs"/>
                </a:rPr>
                <a:t>Copilot agent for personalized shopping on Azure OpenAI Service</a:t>
              </a:r>
              <a:r>
                <a:rPr kumimoji="0" lang="en-US" sz="900" b="0" i="0" u="none" strike="noStrike" kern="1200" cap="none" spc="0" normalizeH="0" baseline="30000" noProof="0">
                  <a:ln>
                    <a:noFill/>
                  </a:ln>
                  <a:solidFill>
                    <a:prstClr val="black"/>
                  </a:solidFill>
                  <a:effectLst/>
                  <a:uLnTx/>
                  <a:uFillTx/>
                  <a:latin typeface="Segoe UI Semibold"/>
                  <a:ea typeface="+mn-ea"/>
                  <a:cs typeface="+mn-cs"/>
                </a:rPr>
                <a:t>1</a:t>
              </a:r>
            </a:p>
          </p:txBody>
        </p:sp>
      </p:grpSp>
      <p:grpSp>
        <p:nvGrpSpPr>
          <p:cNvPr id="35" name="Group 34">
            <a:extLst>
              <a:ext uri="{FF2B5EF4-FFF2-40B4-BE49-F238E27FC236}">
                <a16:creationId xmlns:a16="http://schemas.microsoft.com/office/drawing/2014/main" id="{32E260BA-C245-9C91-3C63-3BAF4D393906}"/>
              </a:ext>
            </a:extLst>
          </p:cNvPr>
          <p:cNvGrpSpPr/>
          <p:nvPr/>
        </p:nvGrpSpPr>
        <p:grpSpPr>
          <a:xfrm>
            <a:off x="2539521" y="5204970"/>
            <a:ext cx="2360997" cy="360000"/>
            <a:chOff x="942434" y="2731055"/>
            <a:chExt cx="2360997" cy="360000"/>
          </a:xfrm>
        </p:grpSpPr>
        <p:pic>
          <p:nvPicPr>
            <p:cNvPr id="36" name="Picture 35">
              <a:hlinkClick r:id="rId3"/>
              <a:extLst>
                <a:ext uri="{FF2B5EF4-FFF2-40B4-BE49-F238E27FC236}">
                  <a16:creationId xmlns:a16="http://schemas.microsoft.com/office/drawing/2014/main" id="{E6A583F8-D211-9461-F539-5E9E6E8F56E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2434" y="2731055"/>
              <a:ext cx="360000" cy="360000"/>
            </a:xfrm>
            <a:prstGeom prst="ellipse">
              <a:avLst/>
            </a:prstGeom>
            <a:solidFill>
              <a:srgbClr val="FFFFFF"/>
            </a:solidFill>
          </p:spPr>
        </p:pic>
        <p:sp>
          <p:nvSpPr>
            <p:cNvPr id="37" name="TextBox 36">
              <a:extLst>
                <a:ext uri="{FF2B5EF4-FFF2-40B4-BE49-F238E27FC236}">
                  <a16:creationId xmlns:a16="http://schemas.microsoft.com/office/drawing/2014/main" id="{C1641D85-06A4-C3DE-5E5A-70D48DAE1D43}"/>
                </a:ext>
                <a:ext uri="{C183D7F6-B498-43B3-948B-1728B52AA6E4}">
                  <adec:decorative xmlns:adec="http://schemas.microsoft.com/office/drawing/2017/decorative" val="0"/>
                </a:ext>
              </a:extLst>
            </p:cNvPr>
            <p:cNvSpPr txBox="1"/>
            <p:nvPr/>
          </p:nvSpPr>
          <p:spPr>
            <a:xfrm>
              <a:off x="1401385" y="2771352"/>
              <a:ext cx="1902046"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Semibold"/>
                  <a:ea typeface="+mn-ea"/>
                  <a:cs typeface="+mn-cs"/>
                </a:rPr>
                <a:t>Copilot agent for personalized shopping on Azure OpenAI Service</a:t>
              </a:r>
              <a:r>
                <a:rPr kumimoji="0" lang="en-US" sz="900" b="0" i="0" u="none" strike="noStrike" kern="1200" cap="none" spc="0" normalizeH="0" baseline="30000" noProof="0">
                  <a:ln>
                    <a:noFill/>
                  </a:ln>
                  <a:solidFill>
                    <a:prstClr val="black"/>
                  </a:solidFill>
                  <a:effectLst/>
                  <a:uLnTx/>
                  <a:uFillTx/>
                  <a:latin typeface="Segoe UI Semibold"/>
                  <a:ea typeface="+mn-ea"/>
                  <a:cs typeface="+mn-cs"/>
                </a:rPr>
                <a:t>1</a:t>
              </a:r>
            </a:p>
          </p:txBody>
        </p:sp>
      </p:grpSp>
      <p:grpSp>
        <p:nvGrpSpPr>
          <p:cNvPr id="39" name="Group 38">
            <a:extLst>
              <a:ext uri="{FF2B5EF4-FFF2-40B4-BE49-F238E27FC236}">
                <a16:creationId xmlns:a16="http://schemas.microsoft.com/office/drawing/2014/main" id="{1D2249BA-5996-FD4C-FD4D-B2372E193F90}"/>
              </a:ext>
            </a:extLst>
          </p:cNvPr>
          <p:cNvGrpSpPr/>
          <p:nvPr/>
        </p:nvGrpSpPr>
        <p:grpSpPr>
          <a:xfrm>
            <a:off x="4422951" y="1136034"/>
            <a:ext cx="1207643" cy="219456"/>
            <a:chOff x="1198143" y="862657"/>
            <a:chExt cx="1207643" cy="207740"/>
          </a:xfrm>
        </p:grpSpPr>
        <p:sp>
          <p:nvSpPr>
            <p:cNvPr id="40" name="Rectangle: Rounded Corners 6">
              <a:extLst>
                <a:ext uri="{FF2B5EF4-FFF2-40B4-BE49-F238E27FC236}">
                  <a16:creationId xmlns:a16="http://schemas.microsoft.com/office/drawing/2014/main" id="{591BC016-5015-8270-BB3C-9BAE41E80276}"/>
                </a:ext>
                <a:ext uri="{C183D7F6-B498-43B3-948B-1728B52AA6E4}">
                  <adec:decorative xmlns:adec="http://schemas.microsoft.com/office/drawing/2017/decorative" val="1"/>
                </a:ext>
              </a:extLst>
            </p:cNvPr>
            <p:cNvSpPr/>
            <p:nvPr/>
          </p:nvSpPr>
          <p:spPr bwMode="auto">
            <a:xfrm>
              <a:off x="1198143" y="862657"/>
              <a:ext cx="1207643"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Conversion rate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41" name="Graphic 40">
              <a:extLst>
                <a:ext uri="{FF2B5EF4-FFF2-40B4-BE49-F238E27FC236}">
                  <a16:creationId xmlns:a16="http://schemas.microsoft.com/office/drawing/2014/main" id="{C32446CC-6BBF-3EA2-75E2-BFFC7B333C1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grpSp>
        <p:nvGrpSpPr>
          <p:cNvPr id="2" name="Group 1">
            <a:extLst>
              <a:ext uri="{FF2B5EF4-FFF2-40B4-BE49-F238E27FC236}">
                <a16:creationId xmlns:a16="http://schemas.microsoft.com/office/drawing/2014/main" id="{8B05D6E4-6F81-0870-79E8-C491DAC3BF72}"/>
              </a:ext>
            </a:extLst>
          </p:cNvPr>
          <p:cNvGrpSpPr/>
          <p:nvPr/>
        </p:nvGrpSpPr>
        <p:grpSpPr>
          <a:xfrm>
            <a:off x="1624328" y="1132756"/>
            <a:ext cx="1131930" cy="216000"/>
            <a:chOff x="1198144" y="862657"/>
            <a:chExt cx="1131930" cy="216000"/>
          </a:xfrm>
        </p:grpSpPr>
        <p:sp>
          <p:nvSpPr>
            <p:cNvPr id="4" name="Rectangle: Rounded Corners 6">
              <a:extLst>
                <a:ext uri="{FF2B5EF4-FFF2-40B4-BE49-F238E27FC236}">
                  <a16:creationId xmlns:a16="http://schemas.microsoft.com/office/drawing/2014/main" id="{3793D73E-AE0E-11F6-1987-E2ADF10F75BB}"/>
                </a:ext>
                <a:ext uri="{C183D7F6-B498-43B3-948B-1728B52AA6E4}">
                  <adec:decorative xmlns:adec="http://schemas.microsoft.com/office/drawing/2017/decorative" val="1"/>
                </a:ext>
              </a:extLst>
            </p:cNvPr>
            <p:cNvSpPr/>
            <p:nvPr/>
          </p:nvSpPr>
          <p:spPr bwMode="auto">
            <a:xfrm>
              <a:off x="1198144" y="862657"/>
              <a:ext cx="113193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Store revenue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7" name="Graphic 6">
              <a:extLst>
                <a:ext uri="{FF2B5EF4-FFF2-40B4-BE49-F238E27FC236}">
                  <a16:creationId xmlns:a16="http://schemas.microsoft.com/office/drawing/2014/main" id="{C0E93BA5-4955-52A4-F592-9BF2440C078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sp>
        <p:nvSpPr>
          <p:cNvPr id="21" name="Rectangle: Rounded Corners 6">
            <a:extLst>
              <a:ext uri="{FF2B5EF4-FFF2-40B4-BE49-F238E27FC236}">
                <a16:creationId xmlns:a16="http://schemas.microsoft.com/office/drawing/2014/main" id="{D5D72578-AF4C-D6F7-F51D-2014E442BBE9}"/>
              </a:ext>
              <a:ext uri="{C183D7F6-B498-43B3-948B-1728B52AA6E4}">
                <adec:decorative xmlns:adec="http://schemas.microsoft.com/office/drawing/2017/decorative" val="1"/>
              </a:ext>
            </a:extLst>
          </p:cNvPr>
          <p:cNvSpPr/>
          <p:nvPr/>
        </p:nvSpPr>
        <p:spPr bwMode="auto">
          <a:xfrm>
            <a:off x="7508839"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5" name="Group 24">
            <a:extLst>
              <a:ext uri="{FF2B5EF4-FFF2-40B4-BE49-F238E27FC236}">
                <a16:creationId xmlns:a16="http://schemas.microsoft.com/office/drawing/2014/main" id="{357EA20F-290A-66E4-D8EB-D9254025491F}"/>
              </a:ext>
            </a:extLst>
          </p:cNvPr>
          <p:cNvGrpSpPr/>
          <p:nvPr/>
        </p:nvGrpSpPr>
        <p:grpSpPr>
          <a:xfrm>
            <a:off x="8562714" y="1127774"/>
            <a:ext cx="1188720" cy="216000"/>
            <a:chOff x="1194743" y="1140160"/>
            <a:chExt cx="1188720" cy="216000"/>
          </a:xfrm>
        </p:grpSpPr>
        <p:sp>
          <p:nvSpPr>
            <p:cNvPr id="26" name="Rectangle: Rounded Corners 6">
              <a:extLst>
                <a:ext uri="{FF2B5EF4-FFF2-40B4-BE49-F238E27FC236}">
                  <a16:creationId xmlns:a16="http://schemas.microsoft.com/office/drawing/2014/main" id="{38D73187-1164-E444-B47F-65D3BC7E1C25}"/>
                </a:ext>
                <a:ext uri="{C183D7F6-B498-43B3-948B-1728B52AA6E4}">
                  <adec:decorative xmlns:adec="http://schemas.microsoft.com/office/drawing/2017/decorative" val="1"/>
                </a:ext>
              </a:extLst>
            </p:cNvPr>
            <p:cNvSpPr/>
            <p:nvPr/>
          </p:nvSpPr>
          <p:spPr bwMode="auto">
            <a:xfrm>
              <a:off x="1194743" y="1140160"/>
              <a:ext cx="118872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42" name="Graphic 41">
              <a:extLst>
                <a:ext uri="{FF2B5EF4-FFF2-40B4-BE49-F238E27FC236}">
                  <a16:creationId xmlns:a16="http://schemas.microsoft.com/office/drawing/2014/main" id="{BDF4B6A2-BEEE-284E-F423-0E6A1E085A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43" name="Group 42">
            <a:extLst>
              <a:ext uri="{FF2B5EF4-FFF2-40B4-BE49-F238E27FC236}">
                <a16:creationId xmlns:a16="http://schemas.microsoft.com/office/drawing/2014/main" id="{B266BA03-5288-0965-0FCE-D26A32A2858C}"/>
              </a:ext>
            </a:extLst>
          </p:cNvPr>
          <p:cNvGrpSpPr/>
          <p:nvPr/>
        </p:nvGrpSpPr>
        <p:grpSpPr>
          <a:xfrm>
            <a:off x="9841363" y="1127774"/>
            <a:ext cx="1005840" cy="216000"/>
            <a:chOff x="1194743" y="1140160"/>
            <a:chExt cx="1005840" cy="216000"/>
          </a:xfrm>
        </p:grpSpPr>
        <p:sp>
          <p:nvSpPr>
            <p:cNvPr id="44" name="Rectangle: Rounded Corners 6">
              <a:extLst>
                <a:ext uri="{FF2B5EF4-FFF2-40B4-BE49-F238E27FC236}">
                  <a16:creationId xmlns:a16="http://schemas.microsoft.com/office/drawing/2014/main" id="{2AF6EA33-FF86-F941-8773-61A2761559AC}"/>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5" name="Graphic 44">
              <a:extLst>
                <a:ext uri="{FF2B5EF4-FFF2-40B4-BE49-F238E27FC236}">
                  <a16:creationId xmlns:a16="http://schemas.microsoft.com/office/drawing/2014/main" id="{FE693FBA-18C9-623B-2A22-43C98B8D0F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pic>
        <p:nvPicPr>
          <p:cNvPr id="6" name="Picture 5">
            <a:extLst>
              <a:ext uri="{FF2B5EF4-FFF2-40B4-BE49-F238E27FC236}">
                <a16:creationId xmlns:a16="http://schemas.microsoft.com/office/drawing/2014/main" id="{84C50574-B214-BF1E-F166-DCA4171CFA7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1"/>
          <a:stretch/>
        </p:blipFill>
        <p:spPr>
          <a:xfrm>
            <a:off x="10119044" y="4305474"/>
            <a:ext cx="2072956" cy="2552526"/>
          </a:xfrm>
          <a:prstGeom prst="rect">
            <a:avLst/>
          </a:prstGeom>
        </p:spPr>
      </p:pic>
    </p:spTree>
    <p:extLst>
      <p:ext uri="{BB962C8B-B14F-4D97-AF65-F5344CB8AC3E}">
        <p14:creationId xmlns:p14="http://schemas.microsoft.com/office/powerpoint/2010/main" val="38114093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dirty="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0000"/>
                </a:solidFill>
                <a:effectLst/>
                <a:uLnTx/>
                <a:uFillTx/>
                <a:latin typeface="Segoe UI"/>
                <a:ea typeface="+mn-ea"/>
                <a:cs typeface="+mn-cs"/>
              </a:rPr>
              <a:t>Microsoft 365 Copilot Chat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a:t>Copilot scenarios for</a:t>
            </a:r>
            <a:br>
              <a:rPr lang="en-US" noProof="0"/>
            </a:br>
            <a:r>
              <a:rPr lang="en-US" noProof="0">
                <a:gradFill>
                  <a:gsLst>
                    <a:gs pos="35000">
                      <a:srgbClr val="0078D4"/>
                    </a:gs>
                    <a:gs pos="0">
                      <a:srgbClr val="C03BC4"/>
                    </a:gs>
                  </a:gsLst>
                  <a:path path="circle">
                    <a:fillToRect l="100000" t="100000"/>
                  </a:path>
                </a:gradFill>
              </a:rPr>
              <a:t>Retail</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2619311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a:t>Copilot </a:t>
            </a:r>
            <a:r>
              <a:rPr lang="en-US" noProof="0">
                <a:gradFill>
                  <a:gsLst>
                    <a:gs pos="44000">
                      <a:srgbClr val="0078D4"/>
                    </a:gs>
                    <a:gs pos="0">
                      <a:srgbClr val="C03BC4"/>
                    </a:gs>
                  </a:gsLst>
                  <a:path path="circle">
                    <a:fillToRect l="100000" t="100000"/>
                  </a:path>
                </a:gradFill>
              </a:rPr>
              <a:t>Retail </a:t>
            </a:r>
            <a:r>
              <a:rPr lang="en-US"/>
              <a:t>scenarios</a:t>
            </a: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0100" y="4234841"/>
            <a:ext cx="2752367"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Retail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Retail pros perform every day. Look at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301778" y="4234841"/>
            <a:ext cx="2598844" cy="455381"/>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Retail pros are using Copilot in their day-to-day.</a:t>
            </a:r>
          </a:p>
        </p:txBody>
      </p:sp>
    </p:spTree>
    <p:extLst>
      <p:ext uri="{BB962C8B-B14F-4D97-AF65-F5344CB8AC3E}">
        <p14:creationId xmlns:p14="http://schemas.microsoft.com/office/powerpoint/2010/main" val="20075042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1466C-D7DD-CA0D-0324-8F2B485EC9A8}"/>
            </a:ext>
          </a:extLst>
        </p:cNvPr>
        <p:cNvGrpSpPr/>
        <p:nvPr/>
      </p:nvGrpSpPr>
      <p:grpSpPr>
        <a:xfrm>
          <a:off x="0" y="0"/>
          <a:ext cx="0" cy="0"/>
          <a:chOff x="0" y="0"/>
          <a:chExt cx="0" cy="0"/>
        </a:xfrm>
      </p:grpSpPr>
      <p:sp>
        <p:nvSpPr>
          <p:cNvPr id="54" name="Rounded Rectangle 53">
            <a:extLst>
              <a:ext uri="{FF2B5EF4-FFF2-40B4-BE49-F238E27FC236}">
                <a16:creationId xmlns:a16="http://schemas.microsoft.com/office/drawing/2014/main" id="{62CA7097-63BD-9368-7D00-C4A995578287}"/>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FDB28E43-17BB-85F4-8750-1A007DBFD122}"/>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D25BE220-3F1B-A613-E857-19F44B5482DD}"/>
              </a:ext>
            </a:extLst>
          </p:cNvPr>
          <p:cNvSpPr>
            <a:spLocks noGrp="1"/>
          </p:cNvSpPr>
          <p:nvPr>
            <p:ph type="title"/>
          </p:nvPr>
        </p:nvSpPr>
        <p:spPr/>
        <p:txBody>
          <a:bodyPr/>
          <a:lstStyle/>
          <a:p>
            <a:r>
              <a:rPr lang="en-US" noProof="0">
                <a:cs typeface="Segoe UI"/>
              </a:rPr>
              <a:t>Copilot solutions in </a:t>
            </a:r>
            <a:r>
              <a:rPr lang="en-US" noProof="0">
                <a:gradFill>
                  <a:gsLst>
                    <a:gs pos="26000">
                      <a:srgbClr val="0078D4"/>
                    </a:gs>
                    <a:gs pos="0">
                      <a:srgbClr val="C03BC4"/>
                    </a:gs>
                  </a:gsLst>
                  <a:path path="circle">
                    <a:fillToRect l="100000" t="100000"/>
                  </a:path>
                </a:gradFill>
                <a:cs typeface="Segoe UI"/>
              </a:rPr>
              <a:t>Retail</a:t>
            </a:r>
            <a:endParaRPr lang="en-US" noProof="0">
              <a:gradFill>
                <a:gsLst>
                  <a:gs pos="26000">
                    <a:srgbClr val="0078D4"/>
                  </a:gs>
                  <a:gs pos="0">
                    <a:srgbClr val="C03BC4"/>
                  </a:gs>
                </a:gsLst>
                <a:path path="circle">
                  <a:fillToRect l="100000" t="100000"/>
                </a:path>
              </a:gradFill>
            </a:endParaRPr>
          </a:p>
        </p:txBody>
      </p:sp>
      <p:sp>
        <p:nvSpPr>
          <p:cNvPr id="4" name="Freeform 27">
            <a:extLst>
              <a:ext uri="{FF2B5EF4-FFF2-40B4-BE49-F238E27FC236}">
                <a16:creationId xmlns:a16="http://schemas.microsoft.com/office/drawing/2014/main" id="{A93DD769-788A-AF18-9FDB-BABEFC1D42B4}"/>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42DAA51B-4110-A3D7-1BD0-0008403CDF81}"/>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0256DE1B-7666-F715-C4C9-C5CA5A621662}"/>
              </a:ext>
            </a:extLst>
          </p:cNvPr>
          <p:cNvSpPr txBox="1">
            <a:spLocks/>
          </p:cNvSpPr>
          <p:nvPr/>
        </p:nvSpPr>
        <p:spPr>
          <a:xfrm>
            <a:off x="1906456" y="1450538"/>
            <a:ext cx="4282705" cy="874727"/>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The retail industry plays a significant role in the global economy and is impacted by spending patterns, economic conditions, and global inflation. Focus is on improving inventory management and efficiency, optimizing their supply chain, analyzing and monitoring inventory and forecasts, and hiring and retaining frontline workers. </a:t>
            </a:r>
            <a:endParaRPr kumimoji="0" lang="en-US" sz="11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endParaRPr>
          </a:p>
        </p:txBody>
      </p:sp>
      <p:sp>
        <p:nvSpPr>
          <p:cNvPr id="8" name="Freeform 27">
            <a:extLst>
              <a:ext uri="{FF2B5EF4-FFF2-40B4-BE49-F238E27FC236}">
                <a16:creationId xmlns:a16="http://schemas.microsoft.com/office/drawing/2014/main" id="{346502AF-0F57-7C59-4882-63A5AE00DEA7}"/>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35BBD84A-5F52-1921-EE46-760DC0AD7EF3}"/>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C59D885F-981C-0E2F-8249-89DD5B1CFE1A}"/>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98AC590C-BADE-5FA7-7FC0-58FB035EA493}"/>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B039E404-01B4-1982-BB40-DA83F688EC60}"/>
              </a:ext>
            </a:extLst>
          </p:cNvPr>
          <p:cNvSpPr txBox="1"/>
          <p:nvPr/>
        </p:nvSpPr>
        <p:spPr>
          <a:xfrm>
            <a:off x="6623184" y="1956558"/>
            <a:ext cx="1268357"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Retail roles</a:t>
            </a:r>
          </a:p>
        </p:txBody>
      </p:sp>
      <p:sp>
        <p:nvSpPr>
          <p:cNvPr id="14" name="Graphic 74" descr="Icon of a person with a checkmark">
            <a:extLst>
              <a:ext uri="{FF2B5EF4-FFF2-40B4-BE49-F238E27FC236}">
                <a16:creationId xmlns:a16="http://schemas.microsoft.com/office/drawing/2014/main" id="{143AE17B-A40D-7484-75EE-ED494B4231FB}"/>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C570DB58-7B8B-9708-D4E2-EC5718C1076C}"/>
              </a:ext>
            </a:extLst>
          </p:cNvPr>
          <p:cNvSpPr/>
          <p:nvPr/>
        </p:nvSpPr>
        <p:spPr bwMode="auto">
          <a:xfrm>
            <a:off x="354957" y="2678081"/>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1808E4CB-2447-DE33-599E-E347B7BE1D87}"/>
              </a:ext>
            </a:extLst>
          </p:cNvPr>
          <p:cNvSpPr txBox="1">
            <a:spLocks/>
          </p:cNvSpPr>
          <p:nvPr/>
        </p:nvSpPr>
        <p:spPr>
          <a:xfrm>
            <a:off x="596167" y="2772739"/>
            <a:ext cx="5428409" cy="430887"/>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365 Copilot Chat opportunity to impact key functional KPIs</a:t>
            </a:r>
          </a:p>
        </p:txBody>
      </p:sp>
      <p:sp>
        <p:nvSpPr>
          <p:cNvPr id="58" name="Round Same Side Corner Rectangle 57">
            <a:extLst>
              <a:ext uri="{FF2B5EF4-FFF2-40B4-BE49-F238E27FC236}">
                <a16:creationId xmlns:a16="http://schemas.microsoft.com/office/drawing/2014/main" id="{1E64684A-DF77-428C-D597-C908FBE39648}"/>
              </a:ext>
            </a:extLst>
          </p:cNvPr>
          <p:cNvSpPr/>
          <p:nvPr/>
        </p:nvSpPr>
        <p:spPr bwMode="auto">
          <a:xfrm>
            <a:off x="363922" y="6275533"/>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8E7FAFEF-4CFD-992A-2270-EBED46A9CEA9}"/>
              </a:ext>
            </a:extLst>
          </p:cNvPr>
          <p:cNvSpPr txBox="1"/>
          <p:nvPr/>
        </p:nvSpPr>
        <p:spPr>
          <a:xfrm>
            <a:off x="1026591" y="6448253"/>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467A397F-2FD4-4BCC-B72A-F8E331571825}"/>
              </a:ext>
            </a:extLst>
          </p:cNvPr>
          <p:cNvSpPr txBox="1"/>
          <p:nvPr/>
        </p:nvSpPr>
        <p:spPr>
          <a:xfrm>
            <a:off x="2654245" y="6448253"/>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D7535BFD-9CEF-185B-2B65-D86B912A38DF}"/>
              </a:ext>
            </a:extLst>
          </p:cNvPr>
          <p:cNvSpPr txBox="1"/>
          <p:nvPr/>
        </p:nvSpPr>
        <p:spPr>
          <a:xfrm>
            <a:off x="4809346" y="6372052"/>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B9504A94-2E66-7628-4A7F-CD5C7B86EC80}"/>
              </a:ext>
            </a:extLst>
          </p:cNvPr>
          <p:cNvSpPr>
            <a:spLocks noChangeAspect="1"/>
          </p:cNvSpPr>
          <p:nvPr/>
        </p:nvSpPr>
        <p:spPr>
          <a:xfrm>
            <a:off x="2274188" y="6428481"/>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184FC847-FEB5-F212-5333-8C16161DC6D5}"/>
              </a:ext>
            </a:extLst>
          </p:cNvPr>
          <p:cNvSpPr>
            <a:spLocks noChangeAspect="1"/>
          </p:cNvSpPr>
          <p:nvPr/>
        </p:nvSpPr>
        <p:spPr>
          <a:xfrm>
            <a:off x="663714" y="6428947"/>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124" descr="Employee retention icon">
            <a:extLst>
              <a:ext uri="{FF2B5EF4-FFF2-40B4-BE49-F238E27FC236}">
                <a16:creationId xmlns:a16="http://schemas.microsoft.com/office/drawing/2014/main" id="{78796AC1-4388-4086-BAD2-86F1DCB603A6}"/>
              </a:ext>
            </a:extLst>
          </p:cNvPr>
          <p:cNvSpPr/>
          <p:nvPr/>
        </p:nvSpPr>
        <p:spPr>
          <a:xfrm>
            <a:off x="4438848" y="6429947"/>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27">
            <a:extLst>
              <a:ext uri="{FF2B5EF4-FFF2-40B4-BE49-F238E27FC236}">
                <a16:creationId xmlns:a16="http://schemas.microsoft.com/office/drawing/2014/main" id="{077EED4E-6C32-974E-93A9-3008C82981CC}"/>
              </a:ext>
              <a:ext uri="{C183D7F6-B498-43B3-948B-1728B52AA6E4}">
                <adec:decorative xmlns:adec="http://schemas.microsoft.com/office/drawing/2017/decorative" val="1"/>
              </a:ext>
            </a:extLst>
          </p:cNvPr>
          <p:cNvSpPr/>
          <p:nvPr/>
        </p:nvSpPr>
        <p:spPr bwMode="auto">
          <a:xfrm rot="5400000" flipV="1">
            <a:off x="-1392889" y="4448279"/>
            <a:ext cx="3556820" cy="61124"/>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01D6701D-E476-4B1C-8E27-FCF2BE237212}"/>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6D75EF27-7159-BF7F-03E0-78465CC922B6}"/>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99" name="Straight Connector 98">
            <a:extLst>
              <a:ext uri="{FF2B5EF4-FFF2-40B4-BE49-F238E27FC236}">
                <a16:creationId xmlns:a16="http://schemas.microsoft.com/office/drawing/2014/main" id="{F2AB1193-7A9B-18DD-3207-6D8AEF70F319}"/>
              </a:ext>
              <a:ext uri="{C183D7F6-B498-43B3-948B-1728B52AA6E4}">
                <adec:decorative xmlns:adec="http://schemas.microsoft.com/office/drawing/2017/decorative" val="1"/>
              </a:ext>
            </a:extLst>
          </p:cNvPr>
          <p:cNvCxnSpPr>
            <a:cxnSpLocks/>
          </p:cNvCxnSpPr>
          <p:nvPr/>
        </p:nvCxnSpPr>
        <p:spPr>
          <a:xfrm>
            <a:off x="342686" y="6647306"/>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 name="Text Placeholder 10">
            <a:extLst>
              <a:ext uri="{FF2B5EF4-FFF2-40B4-BE49-F238E27FC236}">
                <a16:creationId xmlns:a16="http://schemas.microsoft.com/office/drawing/2014/main" id="{E8E21B8B-C908-C746-433C-0FB26E073815}"/>
              </a:ext>
            </a:extLst>
          </p:cNvPr>
          <p:cNvSpPr txBox="1">
            <a:spLocks/>
          </p:cNvSpPr>
          <p:nvPr/>
        </p:nvSpPr>
        <p:spPr>
          <a:xfrm>
            <a:off x="8896349" y="2068576"/>
            <a:ext cx="742377" cy="461665"/>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Merchandise Buyers and Planners</a:t>
            </a:r>
          </a:p>
        </p:txBody>
      </p:sp>
      <p:sp>
        <p:nvSpPr>
          <p:cNvPr id="7" name="Text Placeholder 10">
            <a:extLst>
              <a:ext uri="{FF2B5EF4-FFF2-40B4-BE49-F238E27FC236}">
                <a16:creationId xmlns:a16="http://schemas.microsoft.com/office/drawing/2014/main" id="{BA2D0DF4-4EBA-1EAB-93A9-662C7317FF7C}"/>
              </a:ext>
            </a:extLst>
          </p:cNvPr>
          <p:cNvSpPr txBox="1">
            <a:spLocks/>
          </p:cNvSpPr>
          <p:nvPr/>
        </p:nvSpPr>
        <p:spPr>
          <a:xfrm>
            <a:off x="7817605" y="2068576"/>
            <a:ext cx="935087" cy="461665"/>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lang="en-US" noProof="0">
                <a:gradFill>
                  <a:gsLst>
                    <a:gs pos="47000">
                      <a:srgbClr val="0078D4"/>
                    </a:gs>
                    <a:gs pos="0">
                      <a:srgbClr val="C03BC4"/>
                    </a:gs>
                  </a:gsLst>
                  <a:path path="circle">
                    <a:fillToRect l="100000" t="100000"/>
                  </a:path>
                </a:gradFill>
                <a:latin typeface="Segoe UI Semibold"/>
              </a:rPr>
              <a:t>Store Operations Manager</a:t>
            </a:r>
            <a:endPar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endParaRPr>
          </a:p>
        </p:txBody>
      </p:sp>
      <p:sp>
        <p:nvSpPr>
          <p:cNvPr id="9" name="Text Placeholder 10">
            <a:extLst>
              <a:ext uri="{FF2B5EF4-FFF2-40B4-BE49-F238E27FC236}">
                <a16:creationId xmlns:a16="http://schemas.microsoft.com/office/drawing/2014/main" id="{4DFB4779-C3A4-77BF-4E5B-F3D860B59199}"/>
              </a:ext>
            </a:extLst>
          </p:cNvPr>
          <p:cNvSpPr txBox="1">
            <a:spLocks/>
          </p:cNvSpPr>
          <p:nvPr/>
        </p:nvSpPr>
        <p:spPr>
          <a:xfrm>
            <a:off x="9744515" y="2068576"/>
            <a:ext cx="903453"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lang="en-US" noProof="0">
                <a:gradFill>
                  <a:gsLst>
                    <a:gs pos="47000">
                      <a:srgbClr val="0078D4"/>
                    </a:gs>
                    <a:gs pos="0">
                      <a:srgbClr val="C03BC4"/>
                    </a:gs>
                  </a:gsLst>
                  <a:path path="circle">
                    <a:fillToRect l="100000" t="100000"/>
                  </a:path>
                </a:gradFill>
                <a:latin typeface="Segoe UI Semibold"/>
              </a:rPr>
              <a:t>Supply Chain Manager</a:t>
            </a:r>
            <a:endPar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endParaRPr>
          </a:p>
        </p:txBody>
      </p:sp>
      <p:sp>
        <p:nvSpPr>
          <p:cNvPr id="11" name="Text Placeholder 10">
            <a:extLst>
              <a:ext uri="{FF2B5EF4-FFF2-40B4-BE49-F238E27FC236}">
                <a16:creationId xmlns:a16="http://schemas.microsoft.com/office/drawing/2014/main" id="{860AC0A0-26BE-796D-6196-6AB3A6C1274B}"/>
              </a:ext>
            </a:extLst>
          </p:cNvPr>
          <p:cNvSpPr txBox="1">
            <a:spLocks/>
          </p:cNvSpPr>
          <p:nvPr/>
        </p:nvSpPr>
        <p:spPr>
          <a:xfrm>
            <a:off x="10711719" y="2068576"/>
            <a:ext cx="795087"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Marketing Manager</a:t>
            </a:r>
          </a:p>
        </p:txBody>
      </p:sp>
      <p:pic>
        <p:nvPicPr>
          <p:cNvPr id="12" name="Picture 11">
            <a:extLst>
              <a:ext uri="{FF2B5EF4-FFF2-40B4-BE49-F238E27FC236}">
                <a16:creationId xmlns:a16="http://schemas.microsoft.com/office/drawing/2014/main" id="{4EEC243C-16EC-4792-D9CB-E579406582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42248" y="1327545"/>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6" name="Picture 15">
            <a:extLst>
              <a:ext uri="{FF2B5EF4-FFF2-40B4-BE49-F238E27FC236}">
                <a16:creationId xmlns:a16="http://schemas.microsoft.com/office/drawing/2014/main" id="{8BB7FCAF-2771-54D4-C273-A99FAC27263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766362" y="1327545"/>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7" name="Picture 16">
            <a:extLst>
              <a:ext uri="{FF2B5EF4-FFF2-40B4-BE49-F238E27FC236}">
                <a16:creationId xmlns:a16="http://schemas.microsoft.com/office/drawing/2014/main" id="{B23125EB-A7F8-9AD2-995A-3F3A13C900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938387" y="1327545"/>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8" name="Picture 17">
            <a:extLst>
              <a:ext uri="{FF2B5EF4-FFF2-40B4-BE49-F238E27FC236}">
                <a16:creationId xmlns:a16="http://schemas.microsoft.com/office/drawing/2014/main" id="{61982E34-F934-B0C5-EBB5-A0319B315FF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19"/>
          <a:stretch/>
        </p:blipFill>
        <p:spPr>
          <a:xfrm>
            <a:off x="9853341" y="1327545"/>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19" name="Text Placeholder 4">
            <a:extLst>
              <a:ext uri="{FF2B5EF4-FFF2-40B4-BE49-F238E27FC236}">
                <a16:creationId xmlns:a16="http://schemas.microsoft.com/office/drawing/2014/main" id="{3FB399D9-BC96-8440-B5AE-25CDF2AC9420}"/>
              </a:ext>
            </a:extLst>
          </p:cNvPr>
          <p:cNvSpPr txBox="1">
            <a:spLocks/>
          </p:cNvSpPr>
          <p:nvPr/>
        </p:nvSpPr>
        <p:spPr>
          <a:xfrm>
            <a:off x="7996216" y="2822549"/>
            <a:ext cx="3629441" cy="2785763"/>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00" b="0" i="0" u="none" strike="noStrike" kern="1200" cap="none" spc="0" normalizeH="0" baseline="0" noProof="0" dirty="0">
                <a:ln>
                  <a:noFill/>
                </a:ln>
                <a:solidFill>
                  <a:srgbClr val="000000"/>
                </a:solidFill>
                <a:effectLst/>
                <a:uLnTx/>
                <a:uFillTx/>
                <a:ea typeface="+mn-ea"/>
                <a:cs typeface="Segoe UI Semilight" panose="020B0402040204020203" pitchFamily="34" charset="0"/>
              </a:rPr>
              <a:t>Copilot assists retail organizations with numerous tasks that impact critical areas like store </a:t>
            </a:r>
            <a:r>
              <a:rPr lang="en-US" sz="1000" noProof="0" dirty="0"/>
              <a:t>performance</a:t>
            </a:r>
            <a:r>
              <a:rPr kumimoji="0" lang="en-US" sz="1000" b="0" i="0" u="none" strike="noStrike" kern="1200" cap="none" spc="0" normalizeH="0" baseline="0" noProof="0" dirty="0">
                <a:ln>
                  <a:noFill/>
                </a:ln>
                <a:solidFill>
                  <a:srgbClr val="000000"/>
                </a:solidFill>
                <a:effectLst/>
                <a:uLnTx/>
                <a:uFillTx/>
                <a:ea typeface="+mn-ea"/>
                <a:cs typeface="Segoe UI Semilight" panose="020B0402040204020203" pitchFamily="34" charset="0"/>
              </a:rPr>
              <a:t>, supply chain, and market campaigns. </a:t>
            </a:r>
          </a:p>
          <a:p>
            <a:pPr marL="114300" marR="0" lvl="0" indent="-114300" algn="l" defTabSz="582780" rtl="0" eaLnBrk="1" fontAlgn="auto" latinLnBrk="0" hangingPunct="1">
              <a:lnSpc>
                <a:spcPct val="110000"/>
              </a:lnSpc>
              <a:spcBef>
                <a:spcPct val="0"/>
              </a:spcBef>
              <a:spcAft>
                <a:spcPts val="300"/>
              </a:spcAft>
              <a:buClr>
                <a:schemeClr val="tx1"/>
              </a:buClr>
              <a:buSzTx/>
              <a:buFont typeface="Arial" panose="020B0604020202020204" pitchFamily="34" charset="0"/>
              <a:buChar char="•"/>
              <a:tabLst/>
              <a:defRPr/>
            </a:pPr>
            <a:r>
              <a:rPr lang="en-US" sz="900" noProof="0" dirty="0">
                <a:solidFill>
                  <a:srgbClr val="8661C5"/>
                </a:solidFill>
                <a:hlinkClick r:id="rId7" action="ppaction://hlinksldjump">
                  <a:extLst>
                    <a:ext uri="{A12FA001-AC4F-418D-AE19-62706E023703}">
                      <ahyp:hlinkClr xmlns:ahyp="http://schemas.microsoft.com/office/drawing/2018/hyperlinkcolor" val="tx"/>
                    </a:ext>
                  </a:extLst>
                </a:hlinkClick>
              </a:rPr>
              <a:t>Optimize store performance and operations</a:t>
            </a:r>
            <a:endParaRPr lang="en-US" sz="900" noProof="0" dirty="0">
              <a:solidFill>
                <a:srgbClr val="8661C5"/>
              </a:solidFill>
            </a:endParaRPr>
          </a:p>
          <a:p>
            <a:pPr marL="114300" marR="0" lvl="0" indent="-114300" algn="l" defTabSz="582780" rtl="0" eaLnBrk="1" fontAlgn="auto" latinLnBrk="0" hangingPunct="1">
              <a:lnSpc>
                <a:spcPct val="110000"/>
              </a:lnSpc>
              <a:spcBef>
                <a:spcPct val="0"/>
              </a:spcBef>
              <a:spcAft>
                <a:spcPts val="300"/>
              </a:spcAft>
              <a:buClr>
                <a:schemeClr val="tx1"/>
              </a:buClr>
              <a:buSzTx/>
              <a:buFont typeface="Arial" panose="020B0604020202020204" pitchFamily="34" charset="0"/>
              <a:buChar char="•"/>
              <a:tabLst/>
              <a:defRPr/>
            </a:pPr>
            <a:r>
              <a:rPr lang="en-US" sz="900" noProof="0" dirty="0">
                <a:solidFill>
                  <a:srgbClr val="8661C5"/>
                </a:solidFill>
                <a:hlinkClick r:id="rId8" action="ppaction://hlinksldjump">
                  <a:extLst>
                    <a:ext uri="{A12FA001-AC4F-418D-AE19-62706E023703}">
                      <ahyp:hlinkClr xmlns:ahyp="http://schemas.microsoft.com/office/drawing/2018/hyperlinkcolor" val="tx"/>
                    </a:ext>
                  </a:extLst>
                </a:hlinkClick>
              </a:rPr>
              <a:t>Supply chain management</a:t>
            </a:r>
            <a:endParaRPr lang="en-US" sz="900" noProof="0" dirty="0">
              <a:solidFill>
                <a:srgbClr val="8661C5"/>
              </a:solidFill>
            </a:endParaRPr>
          </a:p>
          <a:p>
            <a:pPr marL="114300" marR="0" lvl="0" indent="-114300" algn="l" defTabSz="582780" rtl="0" eaLnBrk="1" fontAlgn="auto" latinLnBrk="0" hangingPunct="1">
              <a:lnSpc>
                <a:spcPct val="110000"/>
              </a:lnSpc>
              <a:spcBef>
                <a:spcPct val="0"/>
              </a:spcBef>
              <a:spcAft>
                <a:spcPts val="300"/>
              </a:spcAft>
              <a:buClr>
                <a:schemeClr val="tx1"/>
              </a:buClr>
              <a:buSzTx/>
              <a:buFont typeface="Arial" panose="020B0604020202020204" pitchFamily="34" charset="0"/>
              <a:buChar char="•"/>
              <a:tabLst/>
              <a:defRPr/>
            </a:pPr>
            <a:r>
              <a:rPr lang="en-US" sz="900" noProof="0" dirty="0">
                <a:hlinkClick r:id="rId9" action="ppaction://hlinksldjump"/>
              </a:rPr>
              <a:t>Improve merchandising decisions</a:t>
            </a:r>
            <a:endParaRPr lang="en-US" sz="900" noProof="0" dirty="0"/>
          </a:p>
          <a:p>
            <a:pPr marL="114300" marR="0" lvl="0" indent="-114300" algn="l" defTabSz="582780" rtl="0" eaLnBrk="1" fontAlgn="auto" latinLnBrk="0" hangingPunct="1">
              <a:lnSpc>
                <a:spcPct val="110000"/>
              </a:lnSpc>
              <a:spcBef>
                <a:spcPct val="0"/>
              </a:spcBef>
              <a:spcAft>
                <a:spcPts val="300"/>
              </a:spcAft>
              <a:buClr>
                <a:schemeClr val="tx1"/>
              </a:buClr>
              <a:buSzTx/>
              <a:buFont typeface="Arial" panose="020B0604020202020204" pitchFamily="34" charset="0"/>
              <a:buChar char="•"/>
              <a:tabLst/>
              <a:defRPr/>
            </a:pPr>
            <a:r>
              <a:rPr lang="en-US" sz="900" noProof="0" dirty="0">
                <a:hlinkClick r:id="rId10" action="ppaction://hlinksldjump"/>
              </a:rPr>
              <a:t>Implement adaptive pricing</a:t>
            </a:r>
            <a:endParaRPr lang="en-US" sz="900" noProof="0" dirty="0"/>
          </a:p>
          <a:p>
            <a:pPr marL="114300" marR="0" lvl="0" indent="-114300" algn="l" defTabSz="582780" rtl="0" eaLnBrk="1" fontAlgn="auto" latinLnBrk="0" hangingPunct="1">
              <a:lnSpc>
                <a:spcPct val="110000"/>
              </a:lnSpc>
              <a:spcBef>
                <a:spcPct val="0"/>
              </a:spcBef>
              <a:spcAft>
                <a:spcPts val="300"/>
              </a:spcAft>
              <a:buClr>
                <a:schemeClr val="tx1"/>
              </a:buClr>
              <a:buSzTx/>
              <a:buFont typeface="Arial" panose="020B0604020202020204" pitchFamily="34" charset="0"/>
              <a:buChar char="•"/>
              <a:tabLst/>
              <a:defRPr/>
            </a:pPr>
            <a:r>
              <a:rPr lang="en-US" sz="900" noProof="0" dirty="0">
                <a:hlinkClick r:id="rId11" action="ppaction://hlinksldjump"/>
              </a:rPr>
              <a:t>Streamline market research and strategy</a:t>
            </a:r>
            <a:endParaRPr lang="en-US" sz="900" noProof="0" dirty="0"/>
          </a:p>
          <a:p>
            <a:pPr marL="114300" marR="0" lvl="0" indent="-114300" algn="l" defTabSz="582780" rtl="0" eaLnBrk="1" fontAlgn="auto" latinLnBrk="0" hangingPunct="1">
              <a:lnSpc>
                <a:spcPct val="110000"/>
              </a:lnSpc>
              <a:spcBef>
                <a:spcPct val="0"/>
              </a:spcBef>
              <a:spcAft>
                <a:spcPts val="300"/>
              </a:spcAft>
              <a:buClr>
                <a:schemeClr val="tx1"/>
              </a:buClr>
              <a:buSzTx/>
              <a:buFont typeface="Arial" panose="020B0604020202020204" pitchFamily="34" charset="0"/>
              <a:buChar char="•"/>
              <a:tabLst/>
              <a:defRPr/>
            </a:pPr>
            <a:r>
              <a:rPr lang="en-US" sz="900" noProof="0" dirty="0">
                <a:hlinkClick r:id="rId12" action="ppaction://hlinksldjump"/>
              </a:rPr>
              <a:t>Campaign performance tracking</a:t>
            </a:r>
            <a:endParaRPr lang="en-US" sz="900" noProof="0" dirty="0"/>
          </a:p>
          <a:p>
            <a:pPr marL="114300" marR="0" lvl="0" indent="-114300" algn="l" defTabSz="582780" rtl="0" eaLnBrk="1" fontAlgn="auto" latinLnBrk="0" hangingPunct="1">
              <a:lnSpc>
                <a:spcPct val="110000"/>
              </a:lnSpc>
              <a:spcBef>
                <a:spcPct val="0"/>
              </a:spcBef>
              <a:spcAft>
                <a:spcPts val="300"/>
              </a:spcAft>
              <a:buClr>
                <a:schemeClr val="tx1"/>
              </a:buClr>
              <a:buSzTx/>
              <a:buFont typeface="Arial" panose="020B0604020202020204" pitchFamily="34" charset="0"/>
              <a:buChar char="•"/>
              <a:tabLst/>
              <a:defRPr/>
            </a:pPr>
            <a:r>
              <a:rPr lang="en-US" sz="900" noProof="0" dirty="0">
                <a:hlinkClick r:id="rId13" action="ppaction://hlinksldjump"/>
              </a:rPr>
              <a:t>Craft targeted marketing campaigns</a:t>
            </a:r>
            <a:endParaRPr lang="en-US" sz="900" noProof="0" dirty="0"/>
          </a:p>
          <a:p>
            <a:pPr marL="114300" marR="0" lvl="0" indent="-114300" algn="l" defTabSz="582780" rtl="0" eaLnBrk="1" fontAlgn="auto" latinLnBrk="0" hangingPunct="1">
              <a:lnSpc>
                <a:spcPct val="110000"/>
              </a:lnSpc>
              <a:spcBef>
                <a:spcPct val="0"/>
              </a:spcBef>
              <a:spcAft>
                <a:spcPts val="300"/>
              </a:spcAft>
              <a:buClr>
                <a:schemeClr val="tx1"/>
              </a:buClr>
              <a:buSzTx/>
              <a:buFont typeface="Arial" panose="020B0604020202020204" pitchFamily="34" charset="0"/>
              <a:buChar char="•"/>
              <a:tabLst/>
              <a:defRPr/>
            </a:pPr>
            <a:r>
              <a:rPr lang="en-US" sz="800" noProof="0" dirty="0">
                <a:hlinkClick r:id="rId14" action="ppaction://hlinksldjump"/>
              </a:rPr>
              <a:t>Reduce sourcing compliance risk</a:t>
            </a:r>
            <a:endParaRPr lang="en-US" sz="900" dirty="0"/>
          </a:p>
          <a:p>
            <a:pPr marL="114300" marR="0" lvl="0" indent="-114300" algn="l" defTabSz="582780" rtl="0" eaLnBrk="1" fontAlgn="auto" latinLnBrk="0" hangingPunct="1">
              <a:lnSpc>
                <a:spcPct val="110000"/>
              </a:lnSpc>
              <a:spcBef>
                <a:spcPct val="0"/>
              </a:spcBef>
              <a:spcAft>
                <a:spcPts val="300"/>
              </a:spcAft>
              <a:buClr>
                <a:schemeClr val="tx1"/>
              </a:buClr>
              <a:buSzTx/>
              <a:buFont typeface="Arial" panose="020B0604020202020204" pitchFamily="34" charset="0"/>
              <a:buChar char="•"/>
              <a:tabLst/>
              <a:defRPr/>
            </a:pPr>
            <a:r>
              <a:rPr lang="en-US" sz="800" noProof="0" dirty="0">
                <a:hlinkClick r:id="rId15" action="ppaction://hlinksldjump"/>
              </a:rPr>
              <a:t>Improve store associate management</a:t>
            </a:r>
            <a:endParaRPr lang="en-US" sz="900" noProof="0" dirty="0"/>
          </a:p>
          <a:p>
            <a:pPr marL="114300" indent="-114300" defTabSz="582780">
              <a:lnSpc>
                <a:spcPct val="110000"/>
              </a:lnSpc>
              <a:spcBef>
                <a:spcPct val="0"/>
              </a:spcBef>
              <a:spcAft>
                <a:spcPts val="300"/>
              </a:spcAft>
              <a:buClr>
                <a:schemeClr val="tx1"/>
              </a:buClr>
              <a:buSzTx/>
              <a:buFont typeface="Arial" panose="020B0604020202020204" pitchFamily="34" charset="0"/>
              <a:buChar char="•"/>
              <a:defRPr/>
            </a:pPr>
            <a:r>
              <a:rPr lang="en-US" sz="900" noProof="0" dirty="0">
                <a:hlinkClick r:id="rId16" action="ppaction://hlinksldjump"/>
              </a:rPr>
              <a:t>Improve store associate operations</a:t>
            </a:r>
            <a:endParaRPr lang="en-US" sz="900" noProof="0" dirty="0"/>
          </a:p>
          <a:p>
            <a:pPr marL="114300" indent="-114300" defTabSz="582780">
              <a:lnSpc>
                <a:spcPct val="110000"/>
              </a:lnSpc>
              <a:spcBef>
                <a:spcPct val="0"/>
              </a:spcBef>
              <a:spcAft>
                <a:spcPts val="300"/>
              </a:spcAft>
              <a:buClr>
                <a:schemeClr val="tx1"/>
              </a:buClr>
              <a:buSzTx/>
              <a:buFont typeface="Arial" panose="020B0604020202020204" pitchFamily="34" charset="0"/>
              <a:buChar char="•"/>
              <a:defRPr/>
            </a:pPr>
            <a:r>
              <a:rPr lang="en-US" sz="900" noProof="0" dirty="0">
                <a:solidFill>
                  <a:srgbClr val="8661C5"/>
                </a:solidFill>
                <a:hlinkClick r:id="rId17" action="ppaction://hlinksldjump">
                  <a:extLst>
                    <a:ext uri="{A12FA001-AC4F-418D-AE19-62706E023703}">
                      <ahyp:hlinkClr xmlns:ahyp="http://schemas.microsoft.com/office/drawing/2018/hyperlinkcolor" val="tx"/>
                    </a:ext>
                  </a:extLst>
                </a:hlinkClick>
              </a:rPr>
              <a:t>Improve customer service &amp; info discovery</a:t>
            </a:r>
            <a:r>
              <a:rPr lang="en-US" sz="900" noProof="0" dirty="0">
                <a:solidFill>
                  <a:srgbClr val="8661C5"/>
                </a:solidFill>
              </a:rPr>
              <a:t> </a:t>
            </a:r>
            <a:endParaRPr lang="en-US" sz="900" noProof="0" dirty="0">
              <a:solidFill>
                <a:srgbClr val="8661C5"/>
              </a:solidFill>
              <a:hlinkClick r:id="rId18">
                <a:extLst>
                  <a:ext uri="{A12FA001-AC4F-418D-AE19-62706E023703}">
                    <ahyp:hlinkClr xmlns:ahyp="http://schemas.microsoft.com/office/drawing/2018/hyperlinkcolor" val="tx"/>
                  </a:ext>
                </a:extLst>
              </a:hlinkClick>
            </a:endParaRPr>
          </a:p>
          <a:p>
            <a:pPr marL="114300" indent="-114300" defTabSz="582780">
              <a:lnSpc>
                <a:spcPct val="110000"/>
              </a:lnSpc>
              <a:spcBef>
                <a:spcPct val="0"/>
              </a:spcBef>
              <a:spcAft>
                <a:spcPts val="300"/>
              </a:spcAft>
              <a:buClr>
                <a:schemeClr val="tx1"/>
              </a:buClr>
              <a:buSzTx/>
              <a:buFont typeface="Arial" panose="020B0604020202020204" pitchFamily="34" charset="0"/>
              <a:buChar char="•"/>
              <a:defRPr/>
            </a:pPr>
            <a:r>
              <a:rPr lang="en-US" sz="900" noProof="0" dirty="0">
                <a:solidFill>
                  <a:srgbClr val="8661C5"/>
                </a:solidFill>
                <a:hlinkClick r:id="rId19" action="ppaction://hlinksldjump">
                  <a:extLst>
                    <a:ext uri="{A12FA001-AC4F-418D-AE19-62706E023703}">
                      <ahyp:hlinkClr xmlns:ahyp="http://schemas.microsoft.com/office/drawing/2018/hyperlinkcolor" val="tx"/>
                    </a:ext>
                  </a:extLst>
                </a:hlinkClick>
              </a:rPr>
              <a:t>Create personalized shopping journeys</a:t>
            </a:r>
            <a:endParaRPr lang="en-US" sz="900" noProof="0" dirty="0">
              <a:solidFill>
                <a:srgbClr val="8661C5"/>
              </a:solidFill>
            </a:endParaRPr>
          </a:p>
        </p:txBody>
      </p:sp>
      <p:cxnSp>
        <p:nvCxnSpPr>
          <p:cNvPr id="20" name="Straight Connector 19">
            <a:extLst>
              <a:ext uri="{FF2B5EF4-FFF2-40B4-BE49-F238E27FC236}">
                <a16:creationId xmlns:a16="http://schemas.microsoft.com/office/drawing/2014/main" id="{2AB41F51-7F10-E0E2-9ED4-DB420F6422A3}"/>
              </a:ext>
              <a:ext uri="{C183D7F6-B498-43B3-948B-1728B52AA6E4}">
                <adec:decorative xmlns:adec="http://schemas.microsoft.com/office/drawing/2017/decorative" val="1"/>
              </a:ext>
            </a:extLst>
          </p:cNvPr>
          <p:cNvCxnSpPr>
            <a:cxnSpLocks/>
          </p:cNvCxnSpPr>
          <p:nvPr/>
        </p:nvCxnSpPr>
        <p:spPr>
          <a:xfrm>
            <a:off x="298324" y="3562692"/>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CD8ED26-0687-497F-E426-0C5FF5BBB6DC}"/>
              </a:ext>
              <a:ext uri="{C183D7F6-B498-43B3-948B-1728B52AA6E4}">
                <adec:decorative xmlns:adec="http://schemas.microsoft.com/office/drawing/2017/decorative" val="1"/>
              </a:ext>
            </a:extLst>
          </p:cNvPr>
          <p:cNvCxnSpPr>
            <a:cxnSpLocks/>
          </p:cNvCxnSpPr>
          <p:nvPr/>
        </p:nvCxnSpPr>
        <p:spPr>
          <a:xfrm>
            <a:off x="298324" y="4097067"/>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B1F5ACB-767F-1152-5633-9C1A32113156}"/>
              </a:ext>
              <a:ext uri="{C183D7F6-B498-43B3-948B-1728B52AA6E4}">
                <adec:decorative xmlns:adec="http://schemas.microsoft.com/office/drawing/2017/decorative" val="1"/>
              </a:ext>
            </a:extLst>
          </p:cNvPr>
          <p:cNvCxnSpPr>
            <a:cxnSpLocks/>
          </p:cNvCxnSpPr>
          <p:nvPr/>
        </p:nvCxnSpPr>
        <p:spPr>
          <a:xfrm>
            <a:off x="298324" y="4847202"/>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4D9713A6-5F31-AC96-7346-531616DF7017}"/>
              </a:ext>
            </a:extLst>
          </p:cNvPr>
          <p:cNvGrpSpPr/>
          <p:nvPr/>
        </p:nvGrpSpPr>
        <p:grpSpPr>
          <a:xfrm>
            <a:off x="564861" y="3022706"/>
            <a:ext cx="5531139" cy="494559"/>
            <a:chOff x="6272784" y="1893894"/>
            <a:chExt cx="5531139" cy="494559"/>
          </a:xfrm>
        </p:grpSpPr>
        <p:sp>
          <p:nvSpPr>
            <p:cNvPr id="28" name="TextBox 27">
              <a:extLst>
                <a:ext uri="{FF2B5EF4-FFF2-40B4-BE49-F238E27FC236}">
                  <a16:creationId xmlns:a16="http://schemas.microsoft.com/office/drawing/2014/main" id="{680C848B-588F-2AA7-B6E7-DDEEDBB8851C}"/>
                </a:ext>
              </a:extLst>
            </p:cNvPr>
            <p:cNvSpPr txBox="1"/>
            <p:nvPr/>
          </p:nvSpPr>
          <p:spPr>
            <a:xfrm>
              <a:off x="6603643" y="1987286"/>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Improve store revenue</a:t>
              </a:r>
            </a:p>
          </p:txBody>
        </p:sp>
        <p:sp>
          <p:nvSpPr>
            <p:cNvPr id="29" name="TextBox 28">
              <a:extLst>
                <a:ext uri="{FF2B5EF4-FFF2-40B4-BE49-F238E27FC236}">
                  <a16:creationId xmlns:a16="http://schemas.microsoft.com/office/drawing/2014/main" id="{2F18D6D0-6009-10D1-95F8-6C68A9EBC120}"/>
                </a:ext>
              </a:extLst>
            </p:cNvPr>
            <p:cNvSpPr txBox="1"/>
            <p:nvPr/>
          </p:nvSpPr>
          <p:spPr>
            <a:xfrm>
              <a:off x="7655233" y="1893894"/>
              <a:ext cx="4148690"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Provide real-time monitoring of sales, inventory, customer feedback, and staff performance across different locations and/or channels by leveraging data from various sources to quickly gain actionable insights.</a:t>
              </a:r>
            </a:p>
          </p:txBody>
        </p:sp>
        <p:sp>
          <p:nvSpPr>
            <p:cNvPr id="30" name="Graphic 13" descr="Icon of a chart made of vertical lines with a line tracing the top of each, turning into an arrow pointing up">
              <a:extLst>
                <a:ext uri="{FF2B5EF4-FFF2-40B4-BE49-F238E27FC236}">
                  <a16:creationId xmlns:a16="http://schemas.microsoft.com/office/drawing/2014/main" id="{C7A2E781-1512-D26F-5717-DA58C57B8745}"/>
                </a:ext>
              </a:extLst>
            </p:cNvPr>
            <p:cNvSpPr>
              <a:spLocks noChangeAspect="1"/>
            </p:cNvSpPr>
            <p:nvPr/>
          </p:nvSpPr>
          <p:spPr>
            <a:xfrm>
              <a:off x="6272784" y="2044523"/>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grpSp>
        <p:nvGrpSpPr>
          <p:cNvPr id="31" name="Group 30">
            <a:extLst>
              <a:ext uri="{FF2B5EF4-FFF2-40B4-BE49-F238E27FC236}">
                <a16:creationId xmlns:a16="http://schemas.microsoft.com/office/drawing/2014/main" id="{1EE17388-14F7-EEE4-7990-47D0FAED5311}"/>
              </a:ext>
            </a:extLst>
          </p:cNvPr>
          <p:cNvGrpSpPr/>
          <p:nvPr/>
        </p:nvGrpSpPr>
        <p:grpSpPr>
          <a:xfrm>
            <a:off x="585217" y="4882719"/>
            <a:ext cx="5400977" cy="494559"/>
            <a:chOff x="6272784" y="5140201"/>
            <a:chExt cx="5400977" cy="494559"/>
          </a:xfrm>
        </p:grpSpPr>
        <p:sp>
          <p:nvSpPr>
            <p:cNvPr id="38" name="TextBox 37">
              <a:extLst>
                <a:ext uri="{FF2B5EF4-FFF2-40B4-BE49-F238E27FC236}">
                  <a16:creationId xmlns:a16="http://schemas.microsoft.com/office/drawing/2014/main" id="{43235DBE-D9CC-DAA2-DFBB-FDE750B3BC44}"/>
                </a:ext>
              </a:extLst>
            </p:cNvPr>
            <p:cNvSpPr txBox="1"/>
            <p:nvPr/>
          </p:nvSpPr>
          <p:spPr>
            <a:xfrm>
              <a:off x="6603643" y="5156648"/>
              <a:ext cx="861860" cy="461665"/>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a:rPr>
                <a:t>Reduce employee</a:t>
              </a:r>
              <a:r>
                <a:rPr lang="en-US" sz="1000" noProof="0">
                  <a:solidFill>
                    <a:schemeClr val="accent2">
                      <a:lumMod val="50000"/>
                    </a:schemeClr>
                  </a:solidFill>
                  <a:latin typeface="Segoe UI Semibold"/>
                  <a:cs typeface="Segoe UI Semibold"/>
                </a:rPr>
                <a:t> churn</a:t>
              </a:r>
              <a:endPar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a:endParaRPr>
            </a:p>
          </p:txBody>
        </p:sp>
        <p:sp>
          <p:nvSpPr>
            <p:cNvPr id="39" name="TextBox 38">
              <a:extLst>
                <a:ext uri="{FF2B5EF4-FFF2-40B4-BE49-F238E27FC236}">
                  <a16:creationId xmlns:a16="http://schemas.microsoft.com/office/drawing/2014/main" id="{04024CA8-2BB6-98A4-8FB7-8C6D6DF43D22}"/>
                </a:ext>
              </a:extLst>
            </p:cNvPr>
            <p:cNvSpPr txBox="1"/>
            <p:nvPr/>
          </p:nvSpPr>
          <p:spPr>
            <a:xfrm>
              <a:off x="7655232" y="5140201"/>
              <a:ext cx="4018529"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Reduce time spent on shift scheduling while optimizing coverage requirements. Improve employee morale with improved communication and simplified schedule changes.</a:t>
              </a:r>
              <a:endParaRPr kumimoji="0" lang="en-US" sz="10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endParaRPr>
            </a:p>
          </p:txBody>
        </p:sp>
        <p:sp>
          <p:nvSpPr>
            <p:cNvPr id="40" name="Freeform: Shape 124" descr="Employee retention icon">
              <a:extLst>
                <a:ext uri="{FF2B5EF4-FFF2-40B4-BE49-F238E27FC236}">
                  <a16:creationId xmlns:a16="http://schemas.microsoft.com/office/drawing/2014/main" id="{975A3CC4-7748-E01D-0A35-02679510E17B}"/>
                </a:ext>
              </a:extLst>
            </p:cNvPr>
            <p:cNvSpPr/>
            <p:nvPr/>
          </p:nvSpPr>
          <p:spPr>
            <a:xfrm>
              <a:off x="6272784" y="5297074"/>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grpSp>
        <p:nvGrpSpPr>
          <p:cNvPr id="41" name="Group 40">
            <a:extLst>
              <a:ext uri="{FF2B5EF4-FFF2-40B4-BE49-F238E27FC236}">
                <a16:creationId xmlns:a16="http://schemas.microsoft.com/office/drawing/2014/main" id="{F735BE06-5757-EDCA-EAFC-E5E53D0843A0}"/>
              </a:ext>
            </a:extLst>
          </p:cNvPr>
          <p:cNvGrpSpPr/>
          <p:nvPr/>
        </p:nvGrpSpPr>
        <p:grpSpPr>
          <a:xfrm>
            <a:off x="574291" y="4137842"/>
            <a:ext cx="5601957" cy="663836"/>
            <a:chOff x="6272784" y="3903399"/>
            <a:chExt cx="5601957" cy="663836"/>
          </a:xfrm>
        </p:grpSpPr>
        <p:sp>
          <p:nvSpPr>
            <p:cNvPr id="42" name="TextBox 41">
              <a:extLst>
                <a:ext uri="{FF2B5EF4-FFF2-40B4-BE49-F238E27FC236}">
                  <a16:creationId xmlns:a16="http://schemas.microsoft.com/office/drawing/2014/main" id="{16B85F81-CA1B-C3B4-91B6-DE5852F33272}"/>
                </a:ext>
              </a:extLst>
            </p:cNvPr>
            <p:cNvSpPr txBox="1"/>
            <p:nvPr/>
          </p:nvSpPr>
          <p:spPr>
            <a:xfrm>
              <a:off x="6601968" y="4004484"/>
              <a:ext cx="861860" cy="461665"/>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Increase conversion rate</a:t>
              </a:r>
            </a:p>
          </p:txBody>
        </p:sp>
        <p:sp>
          <p:nvSpPr>
            <p:cNvPr id="43" name="TextBox 42">
              <a:extLst>
                <a:ext uri="{FF2B5EF4-FFF2-40B4-BE49-F238E27FC236}">
                  <a16:creationId xmlns:a16="http://schemas.microsoft.com/office/drawing/2014/main" id="{1220DBDB-7D48-083A-E797-EE9CF2F34E09}"/>
                </a:ext>
              </a:extLst>
            </p:cNvPr>
            <p:cNvSpPr txBox="1"/>
            <p:nvPr/>
          </p:nvSpPr>
          <p:spPr>
            <a:xfrm>
              <a:off x="7655232" y="3903399"/>
              <a:ext cx="4219509" cy="663836"/>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Help customers move from ‘browse’ to ‘buy’ with personalized shopping experiences that understand context to surface the perfect product, targeted marketing campaigns that maximize the power of your marketing spend, and helpful answers in the pocket of every store associate.</a:t>
              </a:r>
            </a:p>
          </p:txBody>
        </p:sp>
        <p:sp>
          <p:nvSpPr>
            <p:cNvPr id="44" name="Graphic 47" descr="Icon of a piggy bank ">
              <a:extLst>
                <a:ext uri="{FF2B5EF4-FFF2-40B4-BE49-F238E27FC236}">
                  <a16:creationId xmlns:a16="http://schemas.microsoft.com/office/drawing/2014/main" id="{DEFDA261-76F2-090A-6951-B466D8504246}"/>
                </a:ext>
              </a:extLst>
            </p:cNvPr>
            <p:cNvSpPr>
              <a:spLocks noChangeAspect="1"/>
            </p:cNvSpPr>
            <p:nvPr/>
          </p:nvSpPr>
          <p:spPr>
            <a:xfrm>
              <a:off x="6272784" y="4138600"/>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grpSp>
        <p:nvGrpSpPr>
          <p:cNvPr id="45" name="Group 44">
            <a:extLst>
              <a:ext uri="{FF2B5EF4-FFF2-40B4-BE49-F238E27FC236}">
                <a16:creationId xmlns:a16="http://schemas.microsoft.com/office/drawing/2014/main" id="{3D444A45-BA70-0E61-FE65-A0AC9E24E402}"/>
              </a:ext>
            </a:extLst>
          </p:cNvPr>
          <p:cNvGrpSpPr/>
          <p:nvPr/>
        </p:nvGrpSpPr>
        <p:grpSpPr>
          <a:xfrm>
            <a:off x="564861" y="3586119"/>
            <a:ext cx="5538846" cy="494559"/>
            <a:chOff x="6272784" y="2962797"/>
            <a:chExt cx="5538846" cy="494559"/>
          </a:xfrm>
        </p:grpSpPr>
        <p:sp>
          <p:nvSpPr>
            <p:cNvPr id="46" name="TextBox 45">
              <a:extLst>
                <a:ext uri="{FF2B5EF4-FFF2-40B4-BE49-F238E27FC236}">
                  <a16:creationId xmlns:a16="http://schemas.microsoft.com/office/drawing/2014/main" id="{7B31E0ED-ACB9-EE40-18DA-B06B9C233EBC}"/>
                </a:ext>
              </a:extLst>
            </p:cNvPr>
            <p:cNvSpPr txBox="1"/>
            <p:nvPr/>
          </p:nvSpPr>
          <p:spPr>
            <a:xfrm>
              <a:off x="6603642" y="2979244"/>
              <a:ext cx="861860" cy="461665"/>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Boost customer satisfaction</a:t>
              </a:r>
            </a:p>
          </p:txBody>
        </p:sp>
        <p:sp>
          <p:nvSpPr>
            <p:cNvPr id="47" name="TextBox 46">
              <a:extLst>
                <a:ext uri="{FF2B5EF4-FFF2-40B4-BE49-F238E27FC236}">
                  <a16:creationId xmlns:a16="http://schemas.microsoft.com/office/drawing/2014/main" id="{6E37BF21-07CF-40E3-7F2F-EDEB42991010}"/>
                </a:ext>
              </a:extLst>
            </p:cNvPr>
            <p:cNvSpPr txBox="1"/>
            <p:nvPr/>
          </p:nvSpPr>
          <p:spPr>
            <a:xfrm>
              <a:off x="7655232" y="2962797"/>
              <a:ext cx="4156398"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lang="en-US" sz="1000" noProof="0">
                  <a:solidFill>
                    <a:srgbClr val="000000"/>
                  </a:solidFill>
                  <a:latin typeface="Segoe UI"/>
                  <a:cs typeface="Segoe UI" panose="020B0502040204020203" pitchFamily="34" charset="0"/>
                </a:rPr>
                <a:t>Streamline processes that lead to greater customer satisfaction, from analyzing multiple data sources to understand which products to stock to ensuring product availability</a:t>
              </a:r>
              <a:r>
                <a:rPr lang="en-US" sz="1000" noProof="0">
                  <a:solidFill>
                    <a:srgbClr val="1A1A1A"/>
                  </a:solidFill>
                  <a:latin typeface="Segoe UI"/>
                </a:rPr>
                <a:t> and answering customer questions in-store.</a:t>
              </a:r>
              <a:endParaRPr kumimoji="0" lang="en-US" sz="10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endParaRPr>
            </a:p>
          </p:txBody>
        </p:sp>
        <p:sp>
          <p:nvSpPr>
            <p:cNvPr id="48" name="Graphic 47" descr="Icon of a piggy bank ">
              <a:extLst>
                <a:ext uri="{FF2B5EF4-FFF2-40B4-BE49-F238E27FC236}">
                  <a16:creationId xmlns:a16="http://schemas.microsoft.com/office/drawing/2014/main" id="{9726232F-3D02-6BAB-4593-9C039789C12E}"/>
                </a:ext>
              </a:extLst>
            </p:cNvPr>
            <p:cNvSpPr>
              <a:spLocks noChangeAspect="1"/>
            </p:cNvSpPr>
            <p:nvPr/>
          </p:nvSpPr>
          <p:spPr>
            <a:xfrm>
              <a:off x="6272784" y="3113360"/>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cxnSp>
        <p:nvCxnSpPr>
          <p:cNvPr id="49" name="Straight Connector 48">
            <a:extLst>
              <a:ext uri="{FF2B5EF4-FFF2-40B4-BE49-F238E27FC236}">
                <a16:creationId xmlns:a16="http://schemas.microsoft.com/office/drawing/2014/main" id="{7BBE97E4-A3CB-21FD-1681-FFE5F61C3BA8}"/>
              </a:ext>
              <a:ext uri="{C183D7F6-B498-43B3-948B-1728B52AA6E4}">
                <adec:decorative xmlns:adec="http://schemas.microsoft.com/office/drawing/2017/decorative" val="1"/>
              </a:ext>
            </a:extLst>
          </p:cNvPr>
          <p:cNvCxnSpPr>
            <a:cxnSpLocks/>
          </p:cNvCxnSpPr>
          <p:nvPr/>
        </p:nvCxnSpPr>
        <p:spPr>
          <a:xfrm>
            <a:off x="298324" y="6720716"/>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E6FA2A62-A44B-9F00-4542-E76D6F9FEC12}"/>
              </a:ext>
            </a:extLst>
          </p:cNvPr>
          <p:cNvGrpSpPr/>
          <p:nvPr/>
        </p:nvGrpSpPr>
        <p:grpSpPr>
          <a:xfrm>
            <a:off x="585217" y="5416540"/>
            <a:ext cx="5538846" cy="494559"/>
            <a:chOff x="6272784" y="5140203"/>
            <a:chExt cx="5538846" cy="494559"/>
          </a:xfrm>
        </p:grpSpPr>
        <p:sp>
          <p:nvSpPr>
            <p:cNvPr id="51" name="TextBox 50">
              <a:extLst>
                <a:ext uri="{FF2B5EF4-FFF2-40B4-BE49-F238E27FC236}">
                  <a16:creationId xmlns:a16="http://schemas.microsoft.com/office/drawing/2014/main" id="{EC108495-0EDA-7BDE-04FC-9C7402FDA3C5}"/>
                </a:ext>
              </a:extLst>
            </p:cNvPr>
            <p:cNvSpPr txBox="1"/>
            <p:nvPr/>
          </p:nvSpPr>
          <p:spPr>
            <a:xfrm>
              <a:off x="6603643" y="5156648"/>
              <a:ext cx="861860" cy="461665"/>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lang="en-US" sz="1000" noProof="0">
                  <a:solidFill>
                    <a:schemeClr val="accent2">
                      <a:lumMod val="50000"/>
                    </a:schemeClr>
                  </a:solidFill>
                  <a:latin typeface="Segoe UI Semibold"/>
                  <a:cs typeface="Segoe UI Semibold"/>
                </a:rPr>
                <a:t>Optimize marketing spend</a:t>
              </a:r>
              <a:endPar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a:endParaRPr>
            </a:p>
          </p:txBody>
        </p:sp>
        <p:sp>
          <p:nvSpPr>
            <p:cNvPr id="52" name="TextBox 51">
              <a:extLst>
                <a:ext uri="{FF2B5EF4-FFF2-40B4-BE49-F238E27FC236}">
                  <a16:creationId xmlns:a16="http://schemas.microsoft.com/office/drawing/2014/main" id="{5E60CC6B-D138-E80C-91E6-04F3EE6FECA7}"/>
                </a:ext>
              </a:extLst>
            </p:cNvPr>
            <p:cNvSpPr txBox="1"/>
            <p:nvPr/>
          </p:nvSpPr>
          <p:spPr>
            <a:xfrm>
              <a:off x="7655232" y="5140203"/>
              <a:ext cx="4156398"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Ensure your marketing budget is used </a:t>
              </a:r>
              <a:r>
                <a:rPr lang="en-US" sz="1000" noProof="0">
                  <a:solidFill>
                    <a:srgbClr val="000000"/>
                  </a:solidFill>
                  <a:latin typeface="Segoe UI"/>
                  <a:cs typeface="Segoe UI" panose="020B0502040204020203" pitchFamily="34" charset="0"/>
                </a:rPr>
                <a:t>efficiently with research, analytics, and personalization capabilities that help you reach customers wherever they are in their shopping journey. </a:t>
              </a:r>
              <a:endParaRPr kumimoji="0" lang="en-US" sz="10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endParaRPr>
            </a:p>
          </p:txBody>
        </p:sp>
        <p:sp>
          <p:nvSpPr>
            <p:cNvPr id="53" name="Freeform: Shape 124" descr="Employee retention icon">
              <a:extLst>
                <a:ext uri="{FF2B5EF4-FFF2-40B4-BE49-F238E27FC236}">
                  <a16:creationId xmlns:a16="http://schemas.microsoft.com/office/drawing/2014/main" id="{DFE45647-3C99-A039-9F58-B578AAF67EAE}"/>
                </a:ext>
              </a:extLst>
            </p:cNvPr>
            <p:cNvSpPr/>
            <p:nvPr/>
          </p:nvSpPr>
          <p:spPr>
            <a:xfrm>
              <a:off x="6272784" y="5297074"/>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cxnSp>
        <p:nvCxnSpPr>
          <p:cNvPr id="22" name="Straight Connector 21">
            <a:extLst>
              <a:ext uri="{FF2B5EF4-FFF2-40B4-BE49-F238E27FC236}">
                <a16:creationId xmlns:a16="http://schemas.microsoft.com/office/drawing/2014/main" id="{FAF6BDBD-30CE-DCED-430E-78730B54AA21}"/>
              </a:ext>
              <a:ext uri="{C183D7F6-B498-43B3-948B-1728B52AA6E4}">
                <adec:decorative xmlns:adec="http://schemas.microsoft.com/office/drawing/2017/decorative" val="1"/>
              </a:ext>
            </a:extLst>
          </p:cNvPr>
          <p:cNvCxnSpPr>
            <a:cxnSpLocks/>
          </p:cNvCxnSpPr>
          <p:nvPr/>
        </p:nvCxnSpPr>
        <p:spPr>
          <a:xfrm>
            <a:off x="325598" y="5394239"/>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2371347-1F9B-8E2D-65A8-2FB368B2752F}"/>
              </a:ext>
              <a:ext uri="{C183D7F6-B498-43B3-948B-1728B52AA6E4}">
                <adec:decorative xmlns:adec="http://schemas.microsoft.com/office/drawing/2017/decorative" val="1"/>
              </a:ext>
            </a:extLst>
          </p:cNvPr>
          <p:cNvCxnSpPr>
            <a:cxnSpLocks/>
          </p:cNvCxnSpPr>
          <p:nvPr/>
        </p:nvCxnSpPr>
        <p:spPr>
          <a:xfrm>
            <a:off x="352871" y="5950899"/>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4BB69985-59C3-4043-B2CC-F8E6A9FF3D6B}"/>
              </a:ext>
            </a:extLst>
          </p:cNvPr>
          <p:cNvGrpSpPr/>
          <p:nvPr/>
        </p:nvGrpSpPr>
        <p:grpSpPr>
          <a:xfrm>
            <a:off x="592924" y="6012102"/>
            <a:ext cx="5531139" cy="193302"/>
            <a:chOff x="6272784" y="2044523"/>
            <a:chExt cx="5531139" cy="193302"/>
          </a:xfrm>
        </p:grpSpPr>
        <p:sp>
          <p:nvSpPr>
            <p:cNvPr id="64" name="TextBox 63">
              <a:extLst>
                <a:ext uri="{FF2B5EF4-FFF2-40B4-BE49-F238E27FC236}">
                  <a16:creationId xmlns:a16="http://schemas.microsoft.com/office/drawing/2014/main" id="{32EB23B2-4E2C-3313-BEA0-8F27752A0D9B}"/>
                </a:ext>
              </a:extLst>
            </p:cNvPr>
            <p:cNvSpPr txBox="1"/>
            <p:nvPr/>
          </p:nvSpPr>
          <p:spPr>
            <a:xfrm>
              <a:off x="6603643" y="2064230"/>
              <a:ext cx="861860" cy="153888"/>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lang="en-US" sz="1000">
                  <a:solidFill>
                    <a:schemeClr val="accent2">
                      <a:lumMod val="50000"/>
                    </a:schemeClr>
                  </a:solidFill>
                  <a:latin typeface="Segoe UI Semibold"/>
                  <a:cs typeface="Segoe UI Semibold" panose="020B0702040204020203" pitchFamily="34" charset="0"/>
                </a:rPr>
                <a:t>Retail margin</a:t>
              </a:r>
              <a:endPar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endParaRPr>
            </a:p>
          </p:txBody>
        </p:sp>
        <p:sp>
          <p:nvSpPr>
            <p:cNvPr id="65" name="TextBox 64">
              <a:extLst>
                <a:ext uri="{FF2B5EF4-FFF2-40B4-BE49-F238E27FC236}">
                  <a16:creationId xmlns:a16="http://schemas.microsoft.com/office/drawing/2014/main" id="{78E5C3E1-B80E-C0C6-1693-1FE17DFD55D1}"/>
                </a:ext>
              </a:extLst>
            </p:cNvPr>
            <p:cNvSpPr txBox="1"/>
            <p:nvPr/>
          </p:nvSpPr>
          <p:spPr>
            <a:xfrm>
              <a:off x="7655233" y="2063171"/>
              <a:ext cx="4148690" cy="156005"/>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Better manage costs, discounts, and pricing to improve average margins.</a:t>
              </a:r>
            </a:p>
          </p:txBody>
        </p:sp>
        <p:sp>
          <p:nvSpPr>
            <p:cNvPr id="66" name="Graphic 13" descr="Icon of a chart made of vertical lines with a line tracing the top of each, turning into an arrow pointing up">
              <a:extLst>
                <a:ext uri="{FF2B5EF4-FFF2-40B4-BE49-F238E27FC236}">
                  <a16:creationId xmlns:a16="http://schemas.microsoft.com/office/drawing/2014/main" id="{E529AD96-74D2-AE1F-F3B6-F3987E3BA865}"/>
                </a:ext>
              </a:extLst>
            </p:cNvPr>
            <p:cNvSpPr>
              <a:spLocks noChangeAspect="1"/>
            </p:cNvSpPr>
            <p:nvPr/>
          </p:nvSpPr>
          <p:spPr>
            <a:xfrm>
              <a:off x="6272784" y="2044523"/>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spTree>
    <p:extLst>
      <p:ext uri="{BB962C8B-B14F-4D97-AF65-F5344CB8AC3E}">
        <p14:creationId xmlns:p14="http://schemas.microsoft.com/office/powerpoint/2010/main" val="21392835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21A5D-E0F7-E868-49F5-28AA9B7D894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232CF19-4198-78F8-29BF-8C16662303E8}"/>
              </a:ext>
              <a:ext uri="{C183D7F6-B498-43B3-948B-1728B52AA6E4}">
                <adec:decorative xmlns:adec="http://schemas.microsoft.com/office/drawing/2017/decorative" val="1"/>
              </a:ext>
            </a:extLst>
          </p:cNvPr>
          <p:cNvSpPr/>
          <p:nvPr/>
        </p:nvSpPr>
        <p:spPr bwMode="auto">
          <a:xfrm>
            <a:off x="3682350" y="4956917"/>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 name="Rectangle 13">
            <a:extLst>
              <a:ext uri="{FF2B5EF4-FFF2-40B4-BE49-F238E27FC236}">
                <a16:creationId xmlns:a16="http://schemas.microsoft.com/office/drawing/2014/main" id="{2FBEA7F2-881D-D29C-FB1E-6719A40CF21B}"/>
              </a:ext>
              <a:ext uri="{C183D7F6-B498-43B3-948B-1728B52AA6E4}">
                <adec:decorative xmlns:adec="http://schemas.microsoft.com/office/drawing/2017/decorative" val="1"/>
              </a:ext>
            </a:extLst>
          </p:cNvPr>
          <p:cNvSpPr/>
          <p:nvPr/>
        </p:nvSpPr>
        <p:spPr bwMode="auto">
          <a:xfrm>
            <a:off x="3588701" y="5843548"/>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6002E50B-A503-5F5E-84C1-FDB7B93D9607}"/>
              </a:ext>
              <a:ext uri="{C183D7F6-B498-43B3-948B-1728B52AA6E4}">
                <adec:decorative xmlns:adec="http://schemas.microsoft.com/office/drawing/2017/decorative" val="1"/>
              </a:ext>
            </a:extLst>
          </p:cNvPr>
          <p:cNvSpPr/>
          <p:nvPr/>
        </p:nvSpPr>
        <p:spPr bwMode="auto">
          <a:xfrm>
            <a:off x="3695821" y="1749204"/>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10">
            <a:extLst>
              <a:ext uri="{FF2B5EF4-FFF2-40B4-BE49-F238E27FC236}">
                <a16:creationId xmlns:a16="http://schemas.microsoft.com/office/drawing/2014/main" id="{4A89204B-F516-DA7D-C043-12961244A56F}"/>
              </a:ext>
              <a:ext uri="{C183D7F6-B498-43B3-948B-1728B52AA6E4}">
                <adec:decorative xmlns:adec="http://schemas.microsoft.com/office/drawing/2017/decorative" val="1"/>
              </a:ext>
            </a:extLst>
          </p:cNvPr>
          <p:cNvSpPr/>
          <p:nvPr/>
        </p:nvSpPr>
        <p:spPr bwMode="auto">
          <a:xfrm>
            <a:off x="3692606" y="3198613"/>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2" name="Rectangle 11">
            <a:extLst>
              <a:ext uri="{FF2B5EF4-FFF2-40B4-BE49-F238E27FC236}">
                <a16:creationId xmlns:a16="http://schemas.microsoft.com/office/drawing/2014/main" id="{D2E07E4A-E1AA-BF03-E7A0-0F993678F359}"/>
              </a:ext>
              <a:ext uri="{C183D7F6-B498-43B3-948B-1728B52AA6E4}">
                <adec:decorative xmlns:adec="http://schemas.microsoft.com/office/drawing/2017/decorative" val="1"/>
              </a:ext>
            </a:extLst>
          </p:cNvPr>
          <p:cNvSpPr/>
          <p:nvPr/>
        </p:nvSpPr>
        <p:spPr bwMode="auto">
          <a:xfrm>
            <a:off x="3695821" y="4101801"/>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9" name="Rounded Rectangle 23">
            <a:extLst>
              <a:ext uri="{FF2B5EF4-FFF2-40B4-BE49-F238E27FC236}">
                <a16:creationId xmlns:a16="http://schemas.microsoft.com/office/drawing/2014/main" id="{1EE93E85-1157-1905-C831-6BA976B65A65}"/>
              </a:ext>
              <a:ext uri="{C183D7F6-B498-43B3-948B-1728B52AA6E4}">
                <adec:decorative xmlns:adec="http://schemas.microsoft.com/office/drawing/2017/decorative" val="1"/>
              </a:ext>
            </a:extLst>
          </p:cNvPr>
          <p:cNvSpPr/>
          <p:nvPr/>
        </p:nvSpPr>
        <p:spPr bwMode="auto">
          <a:xfrm>
            <a:off x="4601780" y="1563361"/>
            <a:ext cx="6541532" cy="941713"/>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0" name="Rounded Rectangle 27">
            <a:extLst>
              <a:ext uri="{FF2B5EF4-FFF2-40B4-BE49-F238E27FC236}">
                <a16:creationId xmlns:a16="http://schemas.microsoft.com/office/drawing/2014/main" id="{ABD34157-9C9F-5A44-D6D2-2730C60887AA}"/>
              </a:ext>
              <a:ext uri="{C183D7F6-B498-43B3-948B-1728B52AA6E4}">
                <adec:decorative xmlns:adec="http://schemas.microsoft.com/office/drawing/2017/decorative" val="1"/>
              </a:ext>
            </a:extLst>
          </p:cNvPr>
          <p:cNvSpPr/>
          <p:nvPr/>
        </p:nvSpPr>
        <p:spPr bwMode="auto">
          <a:xfrm>
            <a:off x="4601780" y="3040617"/>
            <a:ext cx="654153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1" name="Rounded Rectangle 35">
            <a:extLst>
              <a:ext uri="{FF2B5EF4-FFF2-40B4-BE49-F238E27FC236}">
                <a16:creationId xmlns:a16="http://schemas.microsoft.com/office/drawing/2014/main" id="{3985853A-BB30-F189-3A68-304F1A403DDE}"/>
              </a:ext>
              <a:ext uri="{C183D7F6-B498-43B3-948B-1728B52AA6E4}">
                <adec:decorative xmlns:adec="http://schemas.microsoft.com/office/drawing/2017/decorative" val="1"/>
              </a:ext>
            </a:extLst>
          </p:cNvPr>
          <p:cNvSpPr/>
          <p:nvPr/>
        </p:nvSpPr>
        <p:spPr bwMode="auto">
          <a:xfrm>
            <a:off x="4601780" y="4806305"/>
            <a:ext cx="6562925"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3" name="Rounded Rectangle 31">
            <a:extLst>
              <a:ext uri="{FF2B5EF4-FFF2-40B4-BE49-F238E27FC236}">
                <a16:creationId xmlns:a16="http://schemas.microsoft.com/office/drawing/2014/main" id="{4972A789-1C27-ACB5-FDB5-1A06C9125FE1}"/>
              </a:ext>
              <a:ext uri="{C183D7F6-B498-43B3-948B-1728B52AA6E4}">
                <adec:decorative xmlns:adec="http://schemas.microsoft.com/office/drawing/2017/decorative" val="1"/>
              </a:ext>
            </a:extLst>
          </p:cNvPr>
          <p:cNvSpPr/>
          <p:nvPr/>
        </p:nvSpPr>
        <p:spPr bwMode="auto">
          <a:xfrm>
            <a:off x="4602065" y="3923261"/>
            <a:ext cx="6541247" cy="803481"/>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4" name="Rounded Rectangle 39">
            <a:extLst>
              <a:ext uri="{FF2B5EF4-FFF2-40B4-BE49-F238E27FC236}">
                <a16:creationId xmlns:a16="http://schemas.microsoft.com/office/drawing/2014/main" id="{675C051F-3B90-DC79-68D6-A582954CF584}"/>
              </a:ext>
              <a:ext uri="{C183D7F6-B498-43B3-948B-1728B52AA6E4}">
                <adec:decorative xmlns:adec="http://schemas.microsoft.com/office/drawing/2017/decorative" val="1"/>
              </a:ext>
            </a:extLst>
          </p:cNvPr>
          <p:cNvSpPr/>
          <p:nvPr/>
        </p:nvSpPr>
        <p:spPr bwMode="auto">
          <a:xfrm>
            <a:off x="4602346" y="5692936"/>
            <a:ext cx="6562359"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5" name="Rounded Rectangle 79">
            <a:extLst>
              <a:ext uri="{FF2B5EF4-FFF2-40B4-BE49-F238E27FC236}">
                <a16:creationId xmlns:a16="http://schemas.microsoft.com/office/drawing/2014/main" id="{BE0E14AF-F2D5-F3F6-9AC8-5C527A715122}"/>
              </a:ext>
              <a:ext uri="{C183D7F6-B498-43B3-948B-1728B52AA6E4}">
                <adec:decorative xmlns:adec="http://schemas.microsoft.com/office/drawing/2017/decorative" val="1"/>
              </a:ext>
            </a:extLst>
          </p:cNvPr>
          <p:cNvSpPr/>
          <p:nvPr/>
        </p:nvSpPr>
        <p:spPr bwMode="auto">
          <a:xfrm>
            <a:off x="202367" y="1306698"/>
            <a:ext cx="3796712" cy="5344191"/>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ounded Rectangle 80">
            <a:extLst>
              <a:ext uri="{FF2B5EF4-FFF2-40B4-BE49-F238E27FC236}">
                <a16:creationId xmlns:a16="http://schemas.microsoft.com/office/drawing/2014/main" id="{FACF7580-605E-87BF-C1EF-2F2C58EDC7CE}"/>
              </a:ext>
              <a:ext uri="{C183D7F6-B498-43B3-948B-1728B52AA6E4}">
                <adec:decorative xmlns:adec="http://schemas.microsoft.com/office/drawing/2017/decorative" val="1"/>
              </a:ext>
            </a:extLst>
          </p:cNvPr>
          <p:cNvSpPr/>
          <p:nvPr/>
        </p:nvSpPr>
        <p:spPr bwMode="auto">
          <a:xfrm>
            <a:off x="4451240" y="1297173"/>
            <a:ext cx="6808430" cy="5312976"/>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2" name="Rounded Rectangle 23">
            <a:extLst>
              <a:ext uri="{FF2B5EF4-FFF2-40B4-BE49-F238E27FC236}">
                <a16:creationId xmlns:a16="http://schemas.microsoft.com/office/drawing/2014/main" id="{64C2B0D2-207F-82D6-A5C7-1252BB6674B3}"/>
              </a:ext>
              <a:ext uri="{C183D7F6-B498-43B3-948B-1728B52AA6E4}">
                <adec:decorative xmlns:adec="http://schemas.microsoft.com/office/drawing/2017/decorative" val="1"/>
              </a:ext>
            </a:extLst>
          </p:cNvPr>
          <p:cNvSpPr/>
          <p:nvPr/>
        </p:nvSpPr>
        <p:spPr bwMode="auto">
          <a:xfrm>
            <a:off x="306732" y="1561263"/>
            <a:ext cx="3495724" cy="943811"/>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Title 9">
            <a:extLst>
              <a:ext uri="{FF2B5EF4-FFF2-40B4-BE49-F238E27FC236}">
                <a16:creationId xmlns:a16="http://schemas.microsoft.com/office/drawing/2014/main" id="{1D5A24EE-AB90-5F46-4A61-981E39852544}"/>
              </a:ext>
            </a:extLst>
          </p:cNvPr>
          <p:cNvSpPr>
            <a:spLocks noGrp="1"/>
          </p:cNvSpPr>
          <p:nvPr>
            <p:ph type="title"/>
          </p:nvPr>
        </p:nvSpPr>
        <p:spPr/>
        <p:txBody>
          <a:bodyPr/>
          <a:lstStyle/>
          <a:p>
            <a:r>
              <a:rPr lang="en-US" sz="3200" spc="-70" noProof="0"/>
              <a:t>Optimize costs and help employees thrive in </a:t>
            </a:r>
            <a:r>
              <a:rPr lang="en-US" sz="3200" spc="-70" noProof="0">
                <a:solidFill>
                  <a:srgbClr val="0070C0"/>
                </a:solidFill>
              </a:rPr>
              <a:t>Retail</a:t>
            </a:r>
          </a:p>
        </p:txBody>
      </p:sp>
      <p:sp>
        <p:nvSpPr>
          <p:cNvPr id="7" name="Rectangle: Rounded Corners 10">
            <a:extLst>
              <a:ext uri="{FF2B5EF4-FFF2-40B4-BE49-F238E27FC236}">
                <a16:creationId xmlns:a16="http://schemas.microsoft.com/office/drawing/2014/main" id="{633DB65C-A153-50C5-9A26-8500B0BB275E}"/>
              </a:ext>
            </a:extLst>
          </p:cNvPr>
          <p:cNvSpPr/>
          <p:nvPr/>
        </p:nvSpPr>
        <p:spPr>
          <a:xfrm>
            <a:off x="426262" y="1168702"/>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5" name="Rectangle: Rounded Corners 10">
            <a:extLst>
              <a:ext uri="{FF2B5EF4-FFF2-40B4-BE49-F238E27FC236}">
                <a16:creationId xmlns:a16="http://schemas.microsoft.com/office/drawing/2014/main" id="{648DDDC4-E7DD-B5FA-2384-BD7C00C62A4D}"/>
              </a:ext>
            </a:extLst>
          </p:cNvPr>
          <p:cNvSpPr/>
          <p:nvPr/>
        </p:nvSpPr>
        <p:spPr>
          <a:xfrm>
            <a:off x="1905910" y="1168702"/>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27" name="TextBox 26">
            <a:extLst>
              <a:ext uri="{FF2B5EF4-FFF2-40B4-BE49-F238E27FC236}">
                <a16:creationId xmlns:a16="http://schemas.microsoft.com/office/drawing/2014/main" id="{6A64A7B0-C30F-0425-E41E-A94A9D8F7E23}"/>
              </a:ext>
            </a:extLst>
          </p:cNvPr>
          <p:cNvSpPr txBox="1"/>
          <p:nvPr/>
        </p:nvSpPr>
        <p:spPr>
          <a:xfrm>
            <a:off x="462441" y="1764433"/>
            <a:ext cx="121764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Marketing and promotions</a:t>
            </a:r>
          </a:p>
        </p:txBody>
      </p:sp>
      <p:sp>
        <p:nvSpPr>
          <p:cNvPr id="36" name="TextBox 35">
            <a:extLst>
              <a:ext uri="{FF2B5EF4-FFF2-40B4-BE49-F238E27FC236}">
                <a16:creationId xmlns:a16="http://schemas.microsoft.com/office/drawing/2014/main" id="{BB886F00-A910-EDCB-A978-C76721116973}"/>
              </a:ext>
            </a:extLst>
          </p:cNvPr>
          <p:cNvSpPr txBox="1"/>
          <p:nvPr/>
        </p:nvSpPr>
        <p:spPr>
          <a:xfrm>
            <a:off x="1574855" y="1681088"/>
            <a:ext cx="2210922" cy="597471"/>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Generic marketing emails, disconnected shopping experiences, and lack of relevant product suggestions hinder customer satisfaction.</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4" name="Rounded Rectangle 27">
            <a:extLst>
              <a:ext uri="{FF2B5EF4-FFF2-40B4-BE49-F238E27FC236}">
                <a16:creationId xmlns:a16="http://schemas.microsoft.com/office/drawing/2014/main" id="{5FEB2524-6354-7EB6-7001-E059DA570005}"/>
              </a:ext>
              <a:ext uri="{C183D7F6-B498-43B3-948B-1728B52AA6E4}">
                <adec:decorative xmlns:adec="http://schemas.microsoft.com/office/drawing/2017/decorative" val="1"/>
              </a:ext>
            </a:extLst>
          </p:cNvPr>
          <p:cNvSpPr/>
          <p:nvPr/>
        </p:nvSpPr>
        <p:spPr bwMode="auto">
          <a:xfrm>
            <a:off x="306732" y="3038519"/>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6" name="TextBox 45">
            <a:extLst>
              <a:ext uri="{FF2B5EF4-FFF2-40B4-BE49-F238E27FC236}">
                <a16:creationId xmlns:a16="http://schemas.microsoft.com/office/drawing/2014/main" id="{67F16A05-E7BF-FD02-4255-51923ECFC747}"/>
              </a:ext>
            </a:extLst>
          </p:cNvPr>
          <p:cNvSpPr txBox="1"/>
          <p:nvPr/>
        </p:nvSpPr>
        <p:spPr>
          <a:xfrm>
            <a:off x="417549" y="3352883"/>
            <a:ext cx="1078489"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Merchandising</a:t>
            </a:r>
          </a:p>
        </p:txBody>
      </p:sp>
      <p:sp>
        <p:nvSpPr>
          <p:cNvPr id="37" name="TextBox 36">
            <a:extLst>
              <a:ext uri="{FF2B5EF4-FFF2-40B4-BE49-F238E27FC236}">
                <a16:creationId xmlns:a16="http://schemas.microsoft.com/office/drawing/2014/main" id="{7DCAEF6C-A4A1-F640-423B-10BC7E7ED295}"/>
              </a:ext>
            </a:extLst>
          </p:cNvPr>
          <p:cNvSpPr txBox="1"/>
          <p:nvPr/>
        </p:nvSpPr>
        <p:spPr>
          <a:xfrm>
            <a:off x="1568104" y="3210205"/>
            <a:ext cx="2093393" cy="445122"/>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Rapidly changing consumer preferences require constant monitoring and quick adaptation.</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2" name="Rounded Rectangle 35">
            <a:extLst>
              <a:ext uri="{FF2B5EF4-FFF2-40B4-BE49-F238E27FC236}">
                <a16:creationId xmlns:a16="http://schemas.microsoft.com/office/drawing/2014/main" id="{7D87FD59-489D-F8FA-0707-6216AB150A3B}"/>
              </a:ext>
              <a:ext uri="{C183D7F6-B498-43B3-948B-1728B52AA6E4}">
                <adec:decorative xmlns:adec="http://schemas.microsoft.com/office/drawing/2017/decorative" val="1"/>
              </a:ext>
            </a:extLst>
          </p:cNvPr>
          <p:cNvSpPr/>
          <p:nvPr/>
        </p:nvSpPr>
        <p:spPr bwMode="auto">
          <a:xfrm>
            <a:off x="306732" y="4804207"/>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7" name="Rounded Rectangle 31">
            <a:extLst>
              <a:ext uri="{FF2B5EF4-FFF2-40B4-BE49-F238E27FC236}">
                <a16:creationId xmlns:a16="http://schemas.microsoft.com/office/drawing/2014/main" id="{93F17CC6-4D76-6795-94AB-20EA9393586C}"/>
              </a:ext>
              <a:ext uri="{C183D7F6-B498-43B3-948B-1728B52AA6E4}">
                <adec:decorative xmlns:adec="http://schemas.microsoft.com/office/drawing/2017/decorative" val="1"/>
              </a:ext>
            </a:extLst>
          </p:cNvPr>
          <p:cNvSpPr/>
          <p:nvPr/>
        </p:nvSpPr>
        <p:spPr bwMode="auto">
          <a:xfrm>
            <a:off x="307017" y="3921164"/>
            <a:ext cx="349196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8" name="TextBox 67">
            <a:extLst>
              <a:ext uri="{FF2B5EF4-FFF2-40B4-BE49-F238E27FC236}">
                <a16:creationId xmlns:a16="http://schemas.microsoft.com/office/drawing/2014/main" id="{EF617A40-4A30-5CAA-4686-3820C5476D60}"/>
              </a:ext>
            </a:extLst>
          </p:cNvPr>
          <p:cNvSpPr txBox="1"/>
          <p:nvPr/>
        </p:nvSpPr>
        <p:spPr>
          <a:xfrm>
            <a:off x="462267" y="4213465"/>
            <a:ext cx="1033771"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Supply chain</a:t>
            </a:r>
          </a:p>
        </p:txBody>
      </p:sp>
      <p:sp>
        <p:nvSpPr>
          <p:cNvPr id="39" name="TextBox 38">
            <a:extLst>
              <a:ext uri="{FF2B5EF4-FFF2-40B4-BE49-F238E27FC236}">
                <a16:creationId xmlns:a16="http://schemas.microsoft.com/office/drawing/2014/main" id="{A7E7B9A6-5BDC-8364-637D-ED8F10606D4C}"/>
              </a:ext>
            </a:extLst>
          </p:cNvPr>
          <p:cNvSpPr txBox="1"/>
          <p:nvPr/>
        </p:nvSpPr>
        <p:spPr>
          <a:xfrm>
            <a:off x="1560751" y="4010264"/>
            <a:ext cx="2098108" cy="597471"/>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Balancing stock levels, preventing stockouts, and minimizing excess inventory are critical for efficient operations. </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7" name="TextBox 56">
            <a:extLst>
              <a:ext uri="{FF2B5EF4-FFF2-40B4-BE49-F238E27FC236}">
                <a16:creationId xmlns:a16="http://schemas.microsoft.com/office/drawing/2014/main" id="{5169A7E2-3063-9966-C5AB-CF1D4CB8FAD3}"/>
              </a:ext>
            </a:extLst>
          </p:cNvPr>
          <p:cNvSpPr txBox="1"/>
          <p:nvPr/>
        </p:nvSpPr>
        <p:spPr>
          <a:xfrm>
            <a:off x="451398" y="5003540"/>
            <a:ext cx="97657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Customer experience</a:t>
            </a:r>
          </a:p>
        </p:txBody>
      </p:sp>
      <p:sp>
        <p:nvSpPr>
          <p:cNvPr id="62" name="Rounded Rectangle 39">
            <a:extLst>
              <a:ext uri="{FF2B5EF4-FFF2-40B4-BE49-F238E27FC236}">
                <a16:creationId xmlns:a16="http://schemas.microsoft.com/office/drawing/2014/main" id="{DD2062ED-FD71-6902-E6E8-0ACD55D417C3}"/>
              </a:ext>
              <a:ext uri="{C183D7F6-B498-43B3-948B-1728B52AA6E4}">
                <adec:decorative xmlns:adec="http://schemas.microsoft.com/office/drawing/2017/decorative" val="1"/>
              </a:ext>
            </a:extLst>
          </p:cNvPr>
          <p:cNvSpPr/>
          <p:nvPr/>
        </p:nvSpPr>
        <p:spPr bwMode="auto">
          <a:xfrm>
            <a:off x="307298" y="5690838"/>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EAA00"/>
              </a:solidFill>
              <a:effectLst/>
              <a:uLnTx/>
              <a:uFillTx/>
              <a:latin typeface="Segoe UI"/>
              <a:ea typeface="Segoe UI" pitchFamily="34" charset="0"/>
              <a:cs typeface="Segoe UI" pitchFamily="34" charset="0"/>
            </a:endParaRPr>
          </a:p>
        </p:txBody>
      </p:sp>
      <p:sp>
        <p:nvSpPr>
          <p:cNvPr id="38" name="TextBox 37">
            <a:extLst>
              <a:ext uri="{FF2B5EF4-FFF2-40B4-BE49-F238E27FC236}">
                <a16:creationId xmlns:a16="http://schemas.microsoft.com/office/drawing/2014/main" id="{B7B46461-884F-C9C0-3124-9B4AEAB0CB9E}"/>
              </a:ext>
            </a:extLst>
          </p:cNvPr>
          <p:cNvSpPr txBox="1"/>
          <p:nvPr/>
        </p:nvSpPr>
        <p:spPr>
          <a:xfrm>
            <a:off x="1560751" y="4973148"/>
            <a:ext cx="1917939" cy="445122"/>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Promptly addressing customer inquiries is essential for maintaining customer satisfaction.</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63" name="TextBox 62">
            <a:extLst>
              <a:ext uri="{FF2B5EF4-FFF2-40B4-BE49-F238E27FC236}">
                <a16:creationId xmlns:a16="http://schemas.microsoft.com/office/drawing/2014/main" id="{0F324676-FC71-90A7-E91F-A5FC19FC2A7B}"/>
              </a:ext>
            </a:extLst>
          </p:cNvPr>
          <p:cNvSpPr txBox="1"/>
          <p:nvPr/>
        </p:nvSpPr>
        <p:spPr>
          <a:xfrm>
            <a:off x="477199" y="5894006"/>
            <a:ext cx="934674"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Store operations</a:t>
            </a:r>
          </a:p>
        </p:txBody>
      </p:sp>
      <p:sp>
        <p:nvSpPr>
          <p:cNvPr id="40" name="TextBox 39">
            <a:extLst>
              <a:ext uri="{FF2B5EF4-FFF2-40B4-BE49-F238E27FC236}">
                <a16:creationId xmlns:a16="http://schemas.microsoft.com/office/drawing/2014/main" id="{820416B6-4FC2-3DC2-4220-125485A8CC77}"/>
              </a:ext>
            </a:extLst>
          </p:cNvPr>
          <p:cNvSpPr txBox="1"/>
          <p:nvPr/>
        </p:nvSpPr>
        <p:spPr>
          <a:xfrm>
            <a:off x="1560751" y="5851220"/>
            <a:ext cx="2093393" cy="445122"/>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Complex procedures, lack of clear guidelines, and repetitive tasks can hinder productivity.</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6" name="Rectangle: Rounded Corners 10">
            <a:extLst>
              <a:ext uri="{FF2B5EF4-FFF2-40B4-BE49-F238E27FC236}">
                <a16:creationId xmlns:a16="http://schemas.microsoft.com/office/drawing/2014/main" id="{8F892C29-345C-11A0-8AFA-BE2368EF4BF8}"/>
              </a:ext>
            </a:extLst>
          </p:cNvPr>
          <p:cNvSpPr/>
          <p:nvPr/>
        </p:nvSpPr>
        <p:spPr>
          <a:xfrm>
            <a:off x="4599657" y="1151123"/>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sp>
        <p:nvSpPr>
          <p:cNvPr id="29" name="AI Prospecting 2">
            <a:extLst>
              <a:ext uri="{FF2B5EF4-FFF2-40B4-BE49-F238E27FC236}">
                <a16:creationId xmlns:a16="http://schemas.microsoft.com/office/drawing/2014/main" id="{6836459F-26CA-6E34-7744-992F18901005}"/>
              </a:ext>
            </a:extLst>
          </p:cNvPr>
          <p:cNvSpPr txBox="1"/>
          <p:nvPr/>
        </p:nvSpPr>
        <p:spPr>
          <a:xfrm>
            <a:off x="8096250" y="1726911"/>
            <a:ext cx="2897012"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3" action="ppaction://hlinksldjump"/>
              </a:rPr>
              <a:t>Track marketing campaign performance - Buy</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18" name="AI Prospecting 2">
            <a:extLst>
              <a:ext uri="{FF2B5EF4-FFF2-40B4-BE49-F238E27FC236}">
                <a16:creationId xmlns:a16="http://schemas.microsoft.com/office/drawing/2014/main" id="{D4A61AC6-E6A1-F965-0D92-D3CA16C2E45D}"/>
              </a:ext>
            </a:extLst>
          </p:cNvPr>
          <p:cNvSpPr txBox="1"/>
          <p:nvPr/>
        </p:nvSpPr>
        <p:spPr>
          <a:xfrm>
            <a:off x="8240398" y="2111033"/>
            <a:ext cx="2447988"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Use Copilot to develop and launch personalized campaigns across surfaces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0" name="Copilot helps improve 2">
            <a:extLst>
              <a:ext uri="{FF2B5EF4-FFF2-40B4-BE49-F238E27FC236}">
                <a16:creationId xmlns:a16="http://schemas.microsoft.com/office/drawing/2014/main" id="{C01DA52C-F9C7-B26C-2592-FB41D616DA06}"/>
              </a:ext>
            </a:extLst>
          </p:cNvPr>
          <p:cNvSpPr txBox="1"/>
          <p:nvPr/>
        </p:nvSpPr>
        <p:spPr>
          <a:xfrm>
            <a:off x="5126546" y="3304757"/>
            <a:ext cx="2176500" cy="445122"/>
          </a:xfrm>
          <a:prstGeom prst="rect">
            <a:avLst/>
          </a:prstGeom>
          <a:noFill/>
        </p:spPr>
        <p:txBody>
          <a:bodyPr wrap="square" lIns="0" tIns="0" rIns="0" bIns="0" rtlCol="0">
            <a:spAutoFit/>
          </a:bodyPr>
          <a:lstStyle/>
          <a:p>
            <a:pPr lvl="0" algn="ctr">
              <a:lnSpc>
                <a:spcPct val="110000"/>
              </a:lnSpc>
              <a:defRPr/>
            </a:pPr>
            <a:r>
              <a:rPr lang="en-US" sz="900" noProof="0">
                <a:solidFill>
                  <a:srgbClr val="000000"/>
                </a:solidFill>
                <a:latin typeface="Segoe UI" panose="020B0502040204020203" pitchFamily="34" charset="0"/>
                <a:cs typeface="Segoe UI" panose="020B0502040204020203" pitchFamily="34" charset="0"/>
              </a:rPr>
              <a:t>Update product mix with process improvements from market analysis to vendor agreements</a:t>
            </a:r>
          </a:p>
        </p:txBody>
      </p:sp>
      <p:sp>
        <p:nvSpPr>
          <p:cNvPr id="31" name="TextBox 30">
            <a:extLst>
              <a:ext uri="{FF2B5EF4-FFF2-40B4-BE49-F238E27FC236}">
                <a16:creationId xmlns:a16="http://schemas.microsoft.com/office/drawing/2014/main" id="{73C4E7AE-6828-56D5-0DF4-C43D6A1FA1B1}"/>
              </a:ext>
            </a:extLst>
          </p:cNvPr>
          <p:cNvSpPr txBox="1"/>
          <p:nvPr/>
        </p:nvSpPr>
        <p:spPr>
          <a:xfrm>
            <a:off x="8106971" y="4030554"/>
            <a:ext cx="3057741"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4" action="ppaction://hlinksldjump"/>
              </a:rPr>
              <a:t>Optimize supply chain management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5" name="Copilot helps improve 2">
            <a:extLst>
              <a:ext uri="{FF2B5EF4-FFF2-40B4-BE49-F238E27FC236}">
                <a16:creationId xmlns:a16="http://schemas.microsoft.com/office/drawing/2014/main" id="{CE49C0D0-8ADA-7B9E-80E4-DAAB9AE6FA39}"/>
              </a:ext>
            </a:extLst>
          </p:cNvPr>
          <p:cNvSpPr txBox="1"/>
          <p:nvPr/>
        </p:nvSpPr>
        <p:spPr>
          <a:xfrm>
            <a:off x="8364488" y="4239603"/>
            <a:ext cx="2549349"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Manage the supply chain process from contracts to inventory </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8" name="Copilot helps improve 2">
            <a:extLst>
              <a:ext uri="{FF2B5EF4-FFF2-40B4-BE49-F238E27FC236}">
                <a16:creationId xmlns:a16="http://schemas.microsoft.com/office/drawing/2014/main" id="{56196287-2430-0470-710C-9DB4F15A8C0C}"/>
              </a:ext>
            </a:extLst>
          </p:cNvPr>
          <p:cNvSpPr txBox="1"/>
          <p:nvPr/>
        </p:nvSpPr>
        <p:spPr>
          <a:xfrm>
            <a:off x="6420931" y="5097612"/>
            <a:ext cx="2810052"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From finding product information to supporting returns, Copilot can help to improve customer service</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34" name="TextBox 33">
            <a:extLst>
              <a:ext uri="{FF2B5EF4-FFF2-40B4-BE49-F238E27FC236}">
                <a16:creationId xmlns:a16="http://schemas.microsoft.com/office/drawing/2014/main" id="{3E03990C-D9EF-21F7-FA5B-16132749A369}"/>
              </a:ext>
            </a:extLst>
          </p:cNvPr>
          <p:cNvSpPr txBox="1"/>
          <p:nvPr/>
        </p:nvSpPr>
        <p:spPr>
          <a:xfrm>
            <a:off x="7449791" y="5777712"/>
            <a:ext cx="298487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5" action="ppaction://hlinksldjump"/>
              </a:rPr>
              <a:t>Maximize store performance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4" name="Efficient Updating CRM 2">
            <a:extLst>
              <a:ext uri="{FF2B5EF4-FFF2-40B4-BE49-F238E27FC236}">
                <a16:creationId xmlns:a16="http://schemas.microsoft.com/office/drawing/2014/main" id="{1C4489F6-6C5F-2D1D-8EAA-EF12086186FB}"/>
              </a:ext>
            </a:extLst>
          </p:cNvPr>
          <p:cNvSpPr txBox="1"/>
          <p:nvPr/>
        </p:nvSpPr>
        <p:spPr>
          <a:xfrm>
            <a:off x="7565671" y="6010446"/>
            <a:ext cx="2788801"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Analyze data and develop corrective actions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21" name="Picture 20">
            <a:extLst>
              <a:ext uri="{FF2B5EF4-FFF2-40B4-BE49-F238E27FC236}">
                <a16:creationId xmlns:a16="http://schemas.microsoft.com/office/drawing/2014/main" id="{904679B1-7A2B-9BAA-A468-C90058CB437F}"/>
              </a:ext>
              <a:ext uri="{C183D7F6-B498-43B3-948B-1728B52AA6E4}">
                <adec:decorative xmlns:adec="http://schemas.microsoft.com/office/drawing/2017/decorative" val="1"/>
              </a:ext>
            </a:extLst>
          </p:cNvPr>
          <p:cNvPicPr>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10529628" y="3580138"/>
            <a:ext cx="2176500" cy="3277862"/>
          </a:xfrm>
          <a:prstGeom prst="rect">
            <a:avLst/>
          </a:prstGeom>
        </p:spPr>
      </p:pic>
      <p:sp>
        <p:nvSpPr>
          <p:cNvPr id="2" name="TextBox 1">
            <a:extLst>
              <a:ext uri="{FF2B5EF4-FFF2-40B4-BE49-F238E27FC236}">
                <a16:creationId xmlns:a16="http://schemas.microsoft.com/office/drawing/2014/main" id="{A3493E6D-DFDE-CBCF-197B-5190237FADB5}"/>
              </a:ext>
            </a:extLst>
          </p:cNvPr>
          <p:cNvSpPr txBox="1"/>
          <p:nvPr/>
        </p:nvSpPr>
        <p:spPr>
          <a:xfrm>
            <a:off x="4940674" y="3127030"/>
            <a:ext cx="2548245"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7" action="ppaction://hlinksldjump"/>
              </a:rPr>
              <a:t>Improve merchandising decisions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4" name="TextBox 3">
            <a:extLst>
              <a:ext uri="{FF2B5EF4-FFF2-40B4-BE49-F238E27FC236}">
                <a16:creationId xmlns:a16="http://schemas.microsoft.com/office/drawing/2014/main" id="{5F048D20-7033-C762-FAFE-229F274211D5}"/>
              </a:ext>
            </a:extLst>
          </p:cNvPr>
          <p:cNvSpPr txBox="1"/>
          <p:nvPr/>
        </p:nvSpPr>
        <p:spPr>
          <a:xfrm>
            <a:off x="7486926" y="6198836"/>
            <a:ext cx="298487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8" action="ppaction://hlinksldjump"/>
              </a:rPr>
              <a:t>Create personalized shopping journeys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17" name="Efficient Updating CRM 2">
            <a:extLst>
              <a:ext uri="{FF2B5EF4-FFF2-40B4-BE49-F238E27FC236}">
                <a16:creationId xmlns:a16="http://schemas.microsoft.com/office/drawing/2014/main" id="{B716F252-4075-4EE6-4DB7-9EE4314AC086}"/>
              </a:ext>
            </a:extLst>
          </p:cNvPr>
          <p:cNvSpPr txBox="1"/>
          <p:nvPr/>
        </p:nvSpPr>
        <p:spPr>
          <a:xfrm>
            <a:off x="7530430" y="6431570"/>
            <a:ext cx="2897864"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Improve sales with product discovery and personalization</a:t>
            </a:r>
          </a:p>
        </p:txBody>
      </p:sp>
      <p:sp>
        <p:nvSpPr>
          <p:cNvPr id="23" name="TextBox 22">
            <a:extLst>
              <a:ext uri="{FF2B5EF4-FFF2-40B4-BE49-F238E27FC236}">
                <a16:creationId xmlns:a16="http://schemas.microsoft.com/office/drawing/2014/main" id="{4AEBBA67-3C6E-1512-7F5A-64FA021F62D8}"/>
              </a:ext>
            </a:extLst>
          </p:cNvPr>
          <p:cNvSpPr txBox="1"/>
          <p:nvPr/>
        </p:nvSpPr>
        <p:spPr>
          <a:xfrm>
            <a:off x="5877477" y="4884435"/>
            <a:ext cx="386525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9" action="ppaction://hlinksldjump"/>
              </a:rPr>
              <a:t>Improve customer service and info discovery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35" name="AI Prospecting 2">
            <a:extLst>
              <a:ext uri="{FF2B5EF4-FFF2-40B4-BE49-F238E27FC236}">
                <a16:creationId xmlns:a16="http://schemas.microsoft.com/office/drawing/2014/main" id="{D35B86CF-829B-8EE9-17BB-D768DC67A341}"/>
              </a:ext>
            </a:extLst>
          </p:cNvPr>
          <p:cNvSpPr txBox="1"/>
          <p:nvPr/>
        </p:nvSpPr>
        <p:spPr>
          <a:xfrm>
            <a:off x="8096250" y="1900310"/>
            <a:ext cx="2897012"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0" action="ppaction://hlinksldjump"/>
              </a:rPr>
              <a:t>Craft targeted marketing campaigns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48" name="TextBox 47">
            <a:extLst>
              <a:ext uri="{FF2B5EF4-FFF2-40B4-BE49-F238E27FC236}">
                <a16:creationId xmlns:a16="http://schemas.microsoft.com/office/drawing/2014/main" id="{0D9732F1-78FE-3162-0FBA-9E7DC6F74036}"/>
              </a:ext>
            </a:extLst>
          </p:cNvPr>
          <p:cNvSpPr txBox="1"/>
          <p:nvPr/>
        </p:nvSpPr>
        <p:spPr>
          <a:xfrm>
            <a:off x="7715000" y="3122730"/>
            <a:ext cx="2705051"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11" action="ppaction://hlinksldjump"/>
              </a:rPr>
              <a:t>Streamline market research and strategy - Buy</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
        <p:nvSpPr>
          <p:cNvPr id="55" name="Copilot helps improve 2">
            <a:extLst>
              <a:ext uri="{FF2B5EF4-FFF2-40B4-BE49-F238E27FC236}">
                <a16:creationId xmlns:a16="http://schemas.microsoft.com/office/drawing/2014/main" id="{D3CB3BB2-5C1F-7C46-5334-ADC4678B5899}"/>
              </a:ext>
            </a:extLst>
          </p:cNvPr>
          <p:cNvSpPr txBox="1"/>
          <p:nvPr/>
        </p:nvSpPr>
        <p:spPr>
          <a:xfrm>
            <a:off x="8067726" y="3341703"/>
            <a:ext cx="2111591" cy="292772"/>
          </a:xfrm>
          <a:prstGeom prst="rect">
            <a:avLst/>
          </a:prstGeom>
          <a:noFill/>
        </p:spPr>
        <p:txBody>
          <a:bodyPr wrap="square" lIns="0" tIns="0" rIns="0" bIns="0" rtlCol="0">
            <a:spAutoFit/>
          </a:bodyPr>
          <a:lstStyle/>
          <a:p>
            <a:pPr lvl="0" algn="ctr">
              <a:lnSpc>
                <a:spcPct val="110000"/>
              </a:lnSpc>
              <a:defRPr/>
            </a:pPr>
            <a:r>
              <a:rPr lang="en-US" sz="900" noProof="0">
                <a:solidFill>
                  <a:srgbClr val="000000"/>
                </a:solidFill>
                <a:latin typeface="Segoe UI" panose="020B0502040204020203" pitchFamily="34" charset="0"/>
                <a:cs typeface="Segoe UI" panose="020B0502040204020203" pitchFamily="34" charset="0"/>
              </a:rPr>
              <a:t>Speed research and improve strategy development and communications</a:t>
            </a:r>
          </a:p>
        </p:txBody>
      </p:sp>
      <p:sp>
        <p:nvSpPr>
          <p:cNvPr id="3" name="TextBox 2">
            <a:extLst>
              <a:ext uri="{FF2B5EF4-FFF2-40B4-BE49-F238E27FC236}">
                <a16:creationId xmlns:a16="http://schemas.microsoft.com/office/drawing/2014/main" id="{ADA5CB00-6306-4EE5-84CA-41AEA289656C}"/>
              </a:ext>
            </a:extLst>
          </p:cNvPr>
          <p:cNvSpPr txBox="1"/>
          <p:nvPr/>
        </p:nvSpPr>
        <p:spPr>
          <a:xfrm>
            <a:off x="4825506" y="5799021"/>
            <a:ext cx="298487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2" action="ppaction://hlinksldjump"/>
              </a:rPr>
              <a:t>Improve store associate management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8" name="Efficient Updating CRM 2">
            <a:extLst>
              <a:ext uri="{FF2B5EF4-FFF2-40B4-BE49-F238E27FC236}">
                <a16:creationId xmlns:a16="http://schemas.microsoft.com/office/drawing/2014/main" id="{822CCAD6-2F11-7119-8CC1-865779A6C4AF}"/>
              </a:ext>
            </a:extLst>
          </p:cNvPr>
          <p:cNvSpPr txBox="1"/>
          <p:nvPr/>
        </p:nvSpPr>
        <p:spPr>
          <a:xfrm>
            <a:off x="4726297" y="6193173"/>
            <a:ext cx="3062728"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Help improve store associate activities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6" name="AI Prospecting 2">
            <a:extLst>
              <a:ext uri="{FF2B5EF4-FFF2-40B4-BE49-F238E27FC236}">
                <a16:creationId xmlns:a16="http://schemas.microsoft.com/office/drawing/2014/main" id="{2595A33A-F7AF-2D54-861F-7B86060A13FC}"/>
              </a:ext>
            </a:extLst>
          </p:cNvPr>
          <p:cNvSpPr txBox="1"/>
          <p:nvPr/>
        </p:nvSpPr>
        <p:spPr>
          <a:xfrm>
            <a:off x="5337484" y="2094279"/>
            <a:ext cx="2447988"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React quickly to demand to maximize sales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30" name="AI Prospecting 2">
            <a:extLst>
              <a:ext uri="{FF2B5EF4-FFF2-40B4-BE49-F238E27FC236}">
                <a16:creationId xmlns:a16="http://schemas.microsoft.com/office/drawing/2014/main" id="{C2AB1101-C41A-BEF1-7CDB-99A6CA128618}"/>
              </a:ext>
            </a:extLst>
          </p:cNvPr>
          <p:cNvSpPr txBox="1"/>
          <p:nvPr/>
        </p:nvSpPr>
        <p:spPr>
          <a:xfrm>
            <a:off x="5193336" y="1883556"/>
            <a:ext cx="2897012"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3" action="ppaction://hlinksldjump"/>
              </a:rPr>
              <a:t>Implement adaptive pricing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32" name="TextBox 31">
            <a:extLst>
              <a:ext uri="{FF2B5EF4-FFF2-40B4-BE49-F238E27FC236}">
                <a16:creationId xmlns:a16="http://schemas.microsoft.com/office/drawing/2014/main" id="{8D694A79-8CC8-A606-D0A5-7D7E1A984C05}"/>
              </a:ext>
            </a:extLst>
          </p:cNvPr>
          <p:cNvSpPr txBox="1"/>
          <p:nvPr/>
        </p:nvSpPr>
        <p:spPr>
          <a:xfrm>
            <a:off x="4932872" y="4037491"/>
            <a:ext cx="3057741"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4" action="ppaction://hlinksldjump"/>
              </a:rPr>
              <a:t>Reduce sourcing compliance risk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33" name="Copilot helps improve 2">
            <a:extLst>
              <a:ext uri="{FF2B5EF4-FFF2-40B4-BE49-F238E27FC236}">
                <a16:creationId xmlns:a16="http://schemas.microsoft.com/office/drawing/2014/main" id="{A61C222E-3665-8364-977C-E549A7E38997}"/>
              </a:ext>
            </a:extLst>
          </p:cNvPr>
          <p:cNvSpPr txBox="1"/>
          <p:nvPr/>
        </p:nvSpPr>
        <p:spPr>
          <a:xfrm>
            <a:off x="5190389" y="4246540"/>
            <a:ext cx="2549349"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Handle shipping regulations with ease</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1" name="TextBox 40">
            <a:extLst>
              <a:ext uri="{FF2B5EF4-FFF2-40B4-BE49-F238E27FC236}">
                <a16:creationId xmlns:a16="http://schemas.microsoft.com/office/drawing/2014/main" id="{95B631FB-1399-38B9-EF26-7419EF8D8F8A}"/>
              </a:ext>
            </a:extLst>
          </p:cNvPr>
          <p:cNvSpPr txBox="1"/>
          <p:nvPr/>
        </p:nvSpPr>
        <p:spPr>
          <a:xfrm>
            <a:off x="4840992" y="6008514"/>
            <a:ext cx="2984872" cy="15388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15" action="ppaction://hlinksldjump"/>
              </a:rPr>
              <a:t>Improve store associate operations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Tree>
    <p:extLst>
      <p:ext uri="{BB962C8B-B14F-4D97-AF65-F5344CB8AC3E}">
        <p14:creationId xmlns:p14="http://schemas.microsoft.com/office/powerpoint/2010/main" val="2254232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75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75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750"/>
                                        <p:tgtEl>
                                          <p:spTgt spid="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75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75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75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75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75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5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750"/>
                                        <p:tgtEl>
                                          <p:spTgt spid="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75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P spid="38" grpId="0"/>
      <p:bldP spid="40" grpId="0"/>
      <p:bldP spid="18" grpId="0"/>
      <p:bldP spid="20" grpId="0"/>
      <p:bldP spid="25" grpId="0"/>
      <p:bldP spid="28" grpId="0"/>
      <p:bldP spid="24" grpId="0"/>
      <p:bldP spid="17" grpId="0"/>
      <p:bldP spid="55" grpId="0"/>
      <p:bldP spid="8" grpId="0"/>
      <p:bldP spid="26"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D347222C-722E-3B4E-7B97-075862D561B1}"/>
              </a:ext>
            </a:extLst>
          </p:cNvPr>
          <p:cNvSpPr>
            <a:spLocks noGrp="1"/>
          </p:cNvSpPr>
          <p:nvPr>
            <p:ph type="title"/>
          </p:nvPr>
        </p:nvSpPr>
        <p:spPr>
          <a:xfrm>
            <a:off x="556131" y="380248"/>
            <a:ext cx="5672138" cy="263149"/>
          </a:xfrm>
        </p:spPr>
        <p:txBody>
          <a:bodyPr/>
          <a:lstStyle/>
          <a:p>
            <a:r>
              <a:rPr lang="en-US" noProof="0">
                <a:solidFill>
                  <a:srgbClr val="0078D4"/>
                </a:solidFill>
              </a:rPr>
              <a:t>Retail</a:t>
            </a:r>
            <a:r>
              <a:rPr lang="en-US" noProof="0"/>
              <a:t> </a:t>
            </a:r>
            <a:r>
              <a:rPr lang="en-US" noProof="0">
                <a:solidFill>
                  <a:srgbClr val="0078D4"/>
                </a:solidFill>
              </a:rPr>
              <a:t>|</a:t>
            </a:r>
            <a:r>
              <a:rPr lang="en-US" noProof="0"/>
              <a:t> Maximize store performance</a:t>
            </a:r>
          </a:p>
        </p:txBody>
      </p:sp>
      <p:sp>
        <p:nvSpPr>
          <p:cNvPr id="78" name="Text Placeholder 5">
            <a:extLst>
              <a:ext uri="{FF2B5EF4-FFF2-40B4-BE49-F238E27FC236}">
                <a16:creationId xmlns:a16="http://schemas.microsoft.com/office/drawing/2014/main" id="{0BF63EAD-2FF1-8FFA-20AD-771F63CFEB0F}"/>
              </a:ext>
            </a:extLst>
          </p:cNvPr>
          <p:cNvSpPr>
            <a:spLocks noGrp="1"/>
          </p:cNvSpPr>
          <p:nvPr>
            <p:ph type="body" sz="quarter" idx="11"/>
          </p:nvPr>
        </p:nvSpPr>
        <p:spPr>
          <a:xfrm>
            <a:off x="584200" y="1593881"/>
            <a:ext cx="2808000" cy="345600"/>
          </a:xfrm>
        </p:spPr>
        <p:txBody>
          <a:bodyPr/>
          <a:lstStyle/>
          <a:p>
            <a:r>
              <a:rPr lang="en-US" noProof="0"/>
              <a:t>1. View store performance data</a:t>
            </a:r>
          </a:p>
        </p:txBody>
      </p:sp>
      <p:sp>
        <p:nvSpPr>
          <p:cNvPr id="3" name="Text Placeholder 2">
            <a:extLst>
              <a:ext uri="{FF2B5EF4-FFF2-40B4-BE49-F238E27FC236}">
                <a16:creationId xmlns:a16="http://schemas.microsoft.com/office/drawing/2014/main" id="{ADF828B2-8FA5-D65A-6B12-A908FBF376AF}"/>
              </a:ext>
            </a:extLst>
          </p:cNvPr>
          <p:cNvSpPr>
            <a:spLocks noGrp="1"/>
          </p:cNvSpPr>
          <p:nvPr>
            <p:ph type="body" sz="quarter" idx="12"/>
          </p:nvPr>
        </p:nvSpPr>
        <p:spPr>
          <a:xfrm>
            <a:off x="2316020" y="4052218"/>
            <a:ext cx="2808000" cy="345600"/>
          </a:xfrm>
        </p:spPr>
        <p:txBody>
          <a:bodyPr/>
          <a:lstStyle/>
          <a:p>
            <a:r>
              <a:rPr lang="en-US" noProof="0"/>
              <a:t>5. Communicate corrective actions</a:t>
            </a:r>
          </a:p>
        </p:txBody>
      </p:sp>
      <p:sp>
        <p:nvSpPr>
          <p:cNvPr id="80" name="Text Placeholder 7">
            <a:extLst>
              <a:ext uri="{FF2B5EF4-FFF2-40B4-BE49-F238E27FC236}">
                <a16:creationId xmlns:a16="http://schemas.microsoft.com/office/drawing/2014/main" id="{DB369ADB-EE94-975D-E0F1-7AF6C2684F77}"/>
              </a:ext>
            </a:extLst>
          </p:cNvPr>
          <p:cNvSpPr>
            <a:spLocks noGrp="1"/>
          </p:cNvSpPr>
          <p:nvPr>
            <p:ph type="body" sz="quarter" idx="13"/>
          </p:nvPr>
        </p:nvSpPr>
        <p:spPr>
          <a:xfrm>
            <a:off x="4047840" y="1593881"/>
            <a:ext cx="2808000" cy="345600"/>
          </a:xfrm>
        </p:spPr>
        <p:txBody>
          <a:bodyPr/>
          <a:lstStyle/>
          <a:p>
            <a:r>
              <a:rPr lang="en-US" noProof="0"/>
              <a:t>2. Assess low performing stores</a:t>
            </a:r>
          </a:p>
        </p:txBody>
      </p:sp>
      <p:sp>
        <p:nvSpPr>
          <p:cNvPr id="81" name="Text Placeholder 8">
            <a:extLst>
              <a:ext uri="{FF2B5EF4-FFF2-40B4-BE49-F238E27FC236}">
                <a16:creationId xmlns:a16="http://schemas.microsoft.com/office/drawing/2014/main" id="{01B5087D-A51C-6B32-78DD-F37C5D1A95BE}"/>
              </a:ext>
            </a:extLst>
          </p:cNvPr>
          <p:cNvSpPr>
            <a:spLocks noGrp="1"/>
          </p:cNvSpPr>
          <p:nvPr>
            <p:ph type="body" sz="quarter" idx="14"/>
          </p:nvPr>
        </p:nvSpPr>
        <p:spPr>
          <a:xfrm>
            <a:off x="5779660" y="4052218"/>
            <a:ext cx="2808000" cy="345600"/>
          </a:xfrm>
        </p:spPr>
        <p:txBody>
          <a:bodyPr/>
          <a:lstStyle/>
          <a:p>
            <a:r>
              <a:rPr lang="en-US" noProof="0"/>
              <a:t>4. Review insights from top stores</a:t>
            </a:r>
          </a:p>
        </p:txBody>
      </p:sp>
      <p:sp>
        <p:nvSpPr>
          <p:cNvPr id="82" name="Text Placeholder 9">
            <a:extLst>
              <a:ext uri="{FF2B5EF4-FFF2-40B4-BE49-F238E27FC236}">
                <a16:creationId xmlns:a16="http://schemas.microsoft.com/office/drawing/2014/main" id="{6F3E94FD-A56B-7669-C548-B7A1131A423B}"/>
              </a:ext>
            </a:extLst>
          </p:cNvPr>
          <p:cNvSpPr>
            <a:spLocks noGrp="1"/>
          </p:cNvSpPr>
          <p:nvPr>
            <p:ph type="body" sz="quarter" idx="15"/>
          </p:nvPr>
        </p:nvSpPr>
        <p:spPr>
          <a:xfrm>
            <a:off x="7511481" y="1593881"/>
            <a:ext cx="2808000" cy="345600"/>
          </a:xfrm>
        </p:spPr>
        <p:txBody>
          <a:bodyPr/>
          <a:lstStyle/>
          <a:p>
            <a:r>
              <a:rPr lang="en-US" noProof="0"/>
              <a:t>3. Analyze sell-through rates</a:t>
            </a:r>
          </a:p>
        </p:txBody>
      </p:sp>
      <p:sp>
        <p:nvSpPr>
          <p:cNvPr id="84" name="Text Placeholder 10">
            <a:extLst>
              <a:ext uri="{FF2B5EF4-FFF2-40B4-BE49-F238E27FC236}">
                <a16:creationId xmlns:a16="http://schemas.microsoft.com/office/drawing/2014/main" id="{8817B9BB-96E6-573C-5C9E-D7748208D863}"/>
              </a:ext>
            </a:extLst>
          </p:cNvPr>
          <p:cNvSpPr>
            <a:spLocks noGrp="1"/>
          </p:cNvSpPr>
          <p:nvPr>
            <p:ph type="body" sz="quarter" idx="17"/>
          </p:nvPr>
        </p:nvSpPr>
        <p:spPr>
          <a:xfrm>
            <a:off x="6519107" y="521099"/>
            <a:ext cx="3599821" cy="169277"/>
          </a:xfrm>
        </p:spPr>
        <p:txBody>
          <a:bodyPr vert="horz" wrap="square" lIns="0" tIns="0" rIns="0" bIns="0" rtlCol="0" anchor="t">
            <a:spAutoFit/>
          </a:bodyPr>
          <a:lstStyle/>
          <a:p>
            <a:r>
              <a:rPr lang="en-US" noProof="0"/>
              <a:t>Microsoft 365 Copilot and Copilot Studio</a:t>
            </a:r>
            <a:endParaRPr lang="en-US" i="1" noProof="0"/>
          </a:p>
        </p:txBody>
      </p:sp>
      <p:sp>
        <p:nvSpPr>
          <p:cNvPr id="99" name="Text Placeholder 98">
            <a:extLst>
              <a:ext uri="{FF2B5EF4-FFF2-40B4-BE49-F238E27FC236}">
                <a16:creationId xmlns:a16="http://schemas.microsoft.com/office/drawing/2014/main" id="{45166D44-792F-C3E8-4546-B772D6DEC373}"/>
              </a:ext>
            </a:extLst>
          </p:cNvPr>
          <p:cNvSpPr>
            <a:spLocks noGrp="1"/>
          </p:cNvSpPr>
          <p:nvPr>
            <p:ph type="body" sz="quarter" idx="18"/>
          </p:nvPr>
        </p:nvSpPr>
        <p:spPr>
          <a:xfrm>
            <a:off x="584200" y="2032000"/>
            <a:ext cx="2808288" cy="627063"/>
          </a:xfrm>
        </p:spPr>
        <p:txBody>
          <a:bodyPr/>
          <a:lstStyle/>
          <a:p>
            <a:pPr lvl="0"/>
            <a:r>
              <a:rPr lang="en-US" noProof="0"/>
              <a:t>Prompt Copilot for an up-to-date analysis of performance for stores in your portfolio. Copilot pulls data directly from your store operations tool.</a:t>
            </a:r>
          </a:p>
        </p:txBody>
      </p:sp>
      <p:sp>
        <p:nvSpPr>
          <p:cNvPr id="100" name="Text Placeholder 99">
            <a:extLst>
              <a:ext uri="{FF2B5EF4-FFF2-40B4-BE49-F238E27FC236}">
                <a16:creationId xmlns:a16="http://schemas.microsoft.com/office/drawing/2014/main" id="{9DB8B554-D182-A8E5-C8E6-962697D96892}"/>
              </a:ext>
            </a:extLst>
          </p:cNvPr>
          <p:cNvSpPr>
            <a:spLocks noGrp="1"/>
          </p:cNvSpPr>
          <p:nvPr>
            <p:ph type="body" sz="quarter" idx="19"/>
          </p:nvPr>
        </p:nvSpPr>
        <p:spPr>
          <a:xfrm>
            <a:off x="4048125" y="2032000"/>
            <a:ext cx="2808288" cy="627063"/>
          </a:xfrm>
        </p:spPr>
        <p:txBody>
          <a:bodyPr/>
          <a:lstStyle/>
          <a:p>
            <a:r>
              <a:rPr lang="en-US" noProof="0"/>
              <a:t>Looking deeper into the metrics of stores falling below daily targets, prompt Copilot to compare their performance to baseline and higher performing stores. </a:t>
            </a:r>
          </a:p>
        </p:txBody>
      </p:sp>
      <p:sp>
        <p:nvSpPr>
          <p:cNvPr id="101" name="Text Placeholder 100">
            <a:extLst>
              <a:ext uri="{FF2B5EF4-FFF2-40B4-BE49-F238E27FC236}">
                <a16:creationId xmlns:a16="http://schemas.microsoft.com/office/drawing/2014/main" id="{942A00B7-E322-7952-FBB7-29E490438C12}"/>
              </a:ext>
            </a:extLst>
          </p:cNvPr>
          <p:cNvSpPr>
            <a:spLocks noGrp="1"/>
          </p:cNvSpPr>
          <p:nvPr>
            <p:ph type="body" sz="quarter" idx="20"/>
          </p:nvPr>
        </p:nvSpPr>
        <p:spPr>
          <a:xfrm>
            <a:off x="7512050" y="2032000"/>
            <a:ext cx="2806700" cy="627063"/>
          </a:xfrm>
        </p:spPr>
        <p:txBody>
          <a:bodyPr/>
          <a:lstStyle/>
          <a:p>
            <a:r>
              <a:rPr lang="en-US" noProof="0"/>
              <a:t>Once potential departments or product lines are identified as underperforming, prompt Copilot for the sell through rate for the lowest performing stores. </a:t>
            </a:r>
          </a:p>
        </p:txBody>
      </p:sp>
      <p:sp>
        <p:nvSpPr>
          <p:cNvPr id="102" name="Text Placeholder 101">
            <a:extLst>
              <a:ext uri="{FF2B5EF4-FFF2-40B4-BE49-F238E27FC236}">
                <a16:creationId xmlns:a16="http://schemas.microsoft.com/office/drawing/2014/main" id="{66C506B2-C453-84D9-E7D5-2E431A784396}"/>
              </a:ext>
            </a:extLst>
          </p:cNvPr>
          <p:cNvSpPr>
            <a:spLocks noGrp="1"/>
          </p:cNvSpPr>
          <p:nvPr>
            <p:ph type="body" sz="quarter" idx="21"/>
          </p:nvPr>
        </p:nvSpPr>
        <p:spPr>
          <a:xfrm>
            <a:off x="584200" y="3208260"/>
            <a:ext cx="2808000" cy="626701"/>
          </a:xfrm>
        </p:spPr>
        <p:txBody>
          <a:bodyPr/>
          <a:lstStyle/>
          <a:p>
            <a:r>
              <a:rPr lang="en-US" noProof="0"/>
              <a:t>Benefit: </a:t>
            </a:r>
            <a:r>
              <a:rPr lang="en-US" b="1" noProof="0">
                <a:latin typeface="Segoe UI" panose="020B0502040204020203" pitchFamily="34" charset="0"/>
              </a:rPr>
              <a:t>Quickly catch up </a:t>
            </a:r>
            <a:r>
              <a:rPr lang="en-US" noProof="0"/>
              <a:t>on store performance and status and identify stores falling below targets.</a:t>
            </a:r>
          </a:p>
        </p:txBody>
      </p:sp>
      <p:sp>
        <p:nvSpPr>
          <p:cNvPr id="103" name="Text Placeholder 102">
            <a:extLst>
              <a:ext uri="{FF2B5EF4-FFF2-40B4-BE49-F238E27FC236}">
                <a16:creationId xmlns:a16="http://schemas.microsoft.com/office/drawing/2014/main" id="{865194C5-C1BF-1015-8837-AA73151DF86E}"/>
              </a:ext>
            </a:extLst>
          </p:cNvPr>
          <p:cNvSpPr>
            <a:spLocks noGrp="1"/>
          </p:cNvSpPr>
          <p:nvPr>
            <p:ph type="body" sz="quarter" idx="22"/>
          </p:nvPr>
        </p:nvSpPr>
        <p:spPr>
          <a:xfrm>
            <a:off x="2316020" y="5641938"/>
            <a:ext cx="2808000" cy="626701"/>
          </a:xfrm>
        </p:spPr>
        <p:txBody>
          <a:bodyPr/>
          <a:lstStyle/>
          <a:p>
            <a:r>
              <a:rPr lang="en-US" noProof="0"/>
              <a:t>Benefit: </a:t>
            </a:r>
            <a:r>
              <a:rPr lang="en-US" b="1" noProof="0">
                <a:latin typeface="Segoe UI" panose="020B0502040204020203" pitchFamily="34" charset="0"/>
              </a:rPr>
              <a:t>Communicate efficiently </a:t>
            </a:r>
            <a:r>
              <a:rPr lang="en-US" noProof="0"/>
              <a:t>with store managers, including relevant findings and source files for the conversation.</a:t>
            </a:r>
          </a:p>
        </p:txBody>
      </p:sp>
      <p:sp>
        <p:nvSpPr>
          <p:cNvPr id="104" name="Text Placeholder 103">
            <a:extLst>
              <a:ext uri="{FF2B5EF4-FFF2-40B4-BE49-F238E27FC236}">
                <a16:creationId xmlns:a16="http://schemas.microsoft.com/office/drawing/2014/main" id="{F32C954E-97AE-01BA-5106-D038F4764E04}"/>
              </a:ext>
            </a:extLst>
          </p:cNvPr>
          <p:cNvSpPr>
            <a:spLocks noGrp="1"/>
          </p:cNvSpPr>
          <p:nvPr>
            <p:ph type="body" sz="quarter" idx="23"/>
          </p:nvPr>
        </p:nvSpPr>
        <p:spPr>
          <a:xfrm>
            <a:off x="4047840" y="3208260"/>
            <a:ext cx="2808000" cy="626701"/>
          </a:xfrm>
        </p:spPr>
        <p:txBody>
          <a:bodyPr/>
          <a:lstStyle/>
          <a:p>
            <a:r>
              <a:rPr lang="en-US" noProof="0"/>
              <a:t>Benefit: </a:t>
            </a:r>
            <a:r>
              <a:rPr lang="en-US" b="1" noProof="0">
                <a:latin typeface="Segoe UI" panose="020B0502040204020203" pitchFamily="34" charset="0"/>
              </a:rPr>
              <a:t>Compare performance of different stores and identify possible trends </a:t>
            </a:r>
            <a:r>
              <a:rPr lang="en-US" noProof="0"/>
              <a:t>impacting performance within certain areas or departments.  </a:t>
            </a:r>
          </a:p>
        </p:txBody>
      </p:sp>
      <p:sp>
        <p:nvSpPr>
          <p:cNvPr id="105" name="Text Placeholder 104">
            <a:extLst>
              <a:ext uri="{FF2B5EF4-FFF2-40B4-BE49-F238E27FC236}">
                <a16:creationId xmlns:a16="http://schemas.microsoft.com/office/drawing/2014/main" id="{D1C578E0-BF15-44FF-8DE0-0EE0BEF851E0}"/>
              </a:ext>
            </a:extLst>
          </p:cNvPr>
          <p:cNvSpPr>
            <a:spLocks noGrp="1"/>
          </p:cNvSpPr>
          <p:nvPr>
            <p:ph type="body" sz="quarter" idx="24"/>
          </p:nvPr>
        </p:nvSpPr>
        <p:spPr>
          <a:xfrm>
            <a:off x="5779660" y="5641938"/>
            <a:ext cx="2808000" cy="626701"/>
          </a:xfrm>
        </p:spPr>
        <p:txBody>
          <a:bodyPr/>
          <a:lstStyle/>
          <a:p>
            <a:r>
              <a:rPr lang="en-US" noProof="0"/>
              <a:t>Benefit: </a:t>
            </a:r>
            <a:r>
              <a:rPr lang="en-US" b="1" noProof="0">
                <a:latin typeface="Segoe UI" panose="020B0502040204020203" pitchFamily="34" charset="0"/>
              </a:rPr>
              <a:t>Review insights from top performing stores </a:t>
            </a:r>
            <a:r>
              <a:rPr lang="en-US" noProof="0"/>
              <a:t>and scale best practices across stores.</a:t>
            </a:r>
          </a:p>
        </p:txBody>
      </p:sp>
      <p:sp>
        <p:nvSpPr>
          <p:cNvPr id="106" name="Text Placeholder 105">
            <a:extLst>
              <a:ext uri="{FF2B5EF4-FFF2-40B4-BE49-F238E27FC236}">
                <a16:creationId xmlns:a16="http://schemas.microsoft.com/office/drawing/2014/main" id="{ACCCE984-F934-F446-984B-C48D5DC47F91}"/>
              </a:ext>
            </a:extLst>
          </p:cNvPr>
          <p:cNvSpPr>
            <a:spLocks noGrp="1"/>
          </p:cNvSpPr>
          <p:nvPr>
            <p:ph type="body" sz="quarter" idx="25"/>
          </p:nvPr>
        </p:nvSpPr>
        <p:spPr>
          <a:xfrm>
            <a:off x="7511481" y="3208260"/>
            <a:ext cx="2808000" cy="626701"/>
          </a:xfrm>
        </p:spPr>
        <p:txBody>
          <a:bodyPr>
            <a:normAutofit/>
          </a:bodyPr>
          <a:lstStyle/>
          <a:p>
            <a:pPr lvl="0"/>
            <a:r>
              <a:rPr lang="en-US" noProof="0"/>
              <a:t>Benefit: </a:t>
            </a:r>
            <a:r>
              <a:rPr lang="en-US" b="1" noProof="0">
                <a:latin typeface="Segoe UI" panose="020B0502040204020203" pitchFamily="34" charset="0"/>
              </a:rPr>
              <a:t>Understand how products are selling </a:t>
            </a:r>
            <a:r>
              <a:rPr lang="en-US" noProof="0"/>
              <a:t>in underperforming stores versus top stores by analyzing KPIs like sell-through rates. </a:t>
            </a:r>
          </a:p>
        </p:txBody>
      </p:sp>
      <p:sp>
        <p:nvSpPr>
          <p:cNvPr id="107" name="Text Placeholder 106">
            <a:extLst>
              <a:ext uri="{FF2B5EF4-FFF2-40B4-BE49-F238E27FC236}">
                <a16:creationId xmlns:a16="http://schemas.microsoft.com/office/drawing/2014/main" id="{A4786CDB-846B-F39B-4EAB-B1B7D0E76005}"/>
              </a:ext>
            </a:extLst>
          </p:cNvPr>
          <p:cNvSpPr>
            <a:spLocks noGrp="1"/>
          </p:cNvSpPr>
          <p:nvPr>
            <p:ph type="body" sz="quarter" idx="27"/>
          </p:nvPr>
        </p:nvSpPr>
        <p:spPr>
          <a:xfrm>
            <a:off x="2316163" y="4487863"/>
            <a:ext cx="2808287" cy="627062"/>
          </a:xfrm>
        </p:spPr>
        <p:txBody>
          <a:bodyPr/>
          <a:lstStyle/>
          <a:p>
            <a:r>
              <a:rPr lang="en-US" noProof="0"/>
              <a:t>Once all the data has been collected, use Copilot in Outlook to draft an email to store managers of the underperforming stores, including the best practices.</a:t>
            </a:r>
          </a:p>
        </p:txBody>
      </p:sp>
      <p:sp>
        <p:nvSpPr>
          <p:cNvPr id="108" name="Text Placeholder 107">
            <a:extLst>
              <a:ext uri="{FF2B5EF4-FFF2-40B4-BE49-F238E27FC236}">
                <a16:creationId xmlns:a16="http://schemas.microsoft.com/office/drawing/2014/main" id="{07A648F5-607B-4369-E4B3-EF0D765ACF48}"/>
              </a:ext>
            </a:extLst>
          </p:cNvPr>
          <p:cNvSpPr>
            <a:spLocks noGrp="1"/>
          </p:cNvSpPr>
          <p:nvPr>
            <p:ph type="body" sz="quarter" idx="28"/>
          </p:nvPr>
        </p:nvSpPr>
        <p:spPr>
          <a:xfrm>
            <a:off x="5780088" y="4487863"/>
            <a:ext cx="2808287" cy="627062"/>
          </a:xfrm>
        </p:spPr>
        <p:txBody>
          <a:bodyPr/>
          <a:lstStyle/>
          <a:p>
            <a:r>
              <a:rPr lang="en-US" noProof="0"/>
              <a:t>Ask Copilot to summarize anecdotal feedback collected from top performing store managers, captured in internal documents and files.</a:t>
            </a:r>
          </a:p>
        </p:txBody>
      </p:sp>
      <p:sp>
        <p:nvSpPr>
          <p:cNvPr id="5" name="Text Placeholder 4">
            <a:extLst>
              <a:ext uri="{FF2B5EF4-FFF2-40B4-BE49-F238E27FC236}">
                <a16:creationId xmlns:a16="http://schemas.microsoft.com/office/drawing/2014/main" id="{ACC12436-8B7C-8C03-2328-71E91696CC99}"/>
              </a:ext>
            </a:extLst>
          </p:cNvPr>
          <p:cNvSpPr>
            <a:spLocks noGrp="1"/>
          </p:cNvSpPr>
          <p:nvPr>
            <p:ph type="body" sz="quarter" idx="30"/>
          </p:nvPr>
        </p:nvSpPr>
        <p:spPr>
          <a:xfrm>
            <a:off x="10430234" y="521099"/>
            <a:ext cx="1456966" cy="175614"/>
          </a:xfrm>
        </p:spPr>
        <p:txBody>
          <a:bodyPr vert="horz" wrap="square" lIns="0" tIns="0" rIns="0" bIns="0" rtlCol="0" anchor="t">
            <a:spAutoFit/>
          </a:bodyPr>
          <a:lstStyle/>
          <a:p>
            <a:r>
              <a:rPr lang="en-US" noProof="0"/>
              <a:t>Extend</a:t>
            </a:r>
          </a:p>
        </p:txBody>
      </p:sp>
      <p:sp>
        <p:nvSpPr>
          <p:cNvPr id="163" name="Text Placeholder 162">
            <a:extLst>
              <a:ext uri="{FF2B5EF4-FFF2-40B4-BE49-F238E27FC236}">
                <a16:creationId xmlns:a16="http://schemas.microsoft.com/office/drawing/2014/main" id="{FAB74132-FDFA-89B5-E9D2-7D0A844603A5}"/>
              </a:ext>
            </a:extLst>
          </p:cNvPr>
          <p:cNvSpPr>
            <a:spLocks noGrp="1"/>
          </p:cNvSpPr>
          <p:nvPr>
            <p:ph type="body" sz="quarter" idx="38"/>
          </p:nvPr>
        </p:nvSpPr>
        <p:spPr>
          <a:solidFill>
            <a:srgbClr val="0078D4"/>
          </a:solidFill>
        </p:spPr>
        <p:txBody>
          <a:bodyPr/>
          <a:lstStyle/>
          <a:p>
            <a:endParaRPr lang="en-US" noProof="0"/>
          </a:p>
        </p:txBody>
      </p:sp>
      <p:sp>
        <p:nvSpPr>
          <p:cNvPr id="164" name="Text Placeholder 163">
            <a:extLst>
              <a:ext uri="{FF2B5EF4-FFF2-40B4-BE49-F238E27FC236}">
                <a16:creationId xmlns:a16="http://schemas.microsoft.com/office/drawing/2014/main" id="{6FFAC1AA-90B5-CC6A-B8AF-5A622E3F1BA3}"/>
              </a:ext>
            </a:extLst>
          </p:cNvPr>
          <p:cNvSpPr>
            <a:spLocks noGrp="1"/>
          </p:cNvSpPr>
          <p:nvPr>
            <p:ph type="body" sz="quarter" idx="39"/>
          </p:nvPr>
        </p:nvSpPr>
        <p:spPr>
          <a:solidFill>
            <a:srgbClr val="0078D4"/>
          </a:solidFill>
        </p:spPr>
        <p:txBody>
          <a:bodyPr/>
          <a:lstStyle/>
          <a:p>
            <a:endParaRPr lang="en-US" noProof="0"/>
          </a:p>
        </p:txBody>
      </p:sp>
      <p:sp>
        <p:nvSpPr>
          <p:cNvPr id="165" name="Text Placeholder 164">
            <a:extLst>
              <a:ext uri="{FF2B5EF4-FFF2-40B4-BE49-F238E27FC236}">
                <a16:creationId xmlns:a16="http://schemas.microsoft.com/office/drawing/2014/main" id="{0405A75A-A41E-D2E9-893E-44CB4378B303}"/>
              </a:ext>
            </a:extLst>
          </p:cNvPr>
          <p:cNvSpPr>
            <a:spLocks noGrp="1"/>
          </p:cNvSpPr>
          <p:nvPr>
            <p:ph type="body" sz="quarter" idx="40"/>
          </p:nvPr>
        </p:nvSpPr>
        <p:spPr>
          <a:solidFill>
            <a:srgbClr val="0078D4"/>
          </a:solidFill>
        </p:spPr>
        <p:txBody>
          <a:bodyPr/>
          <a:lstStyle/>
          <a:p>
            <a:endParaRPr lang="en-US" noProof="0"/>
          </a:p>
        </p:txBody>
      </p:sp>
      <p:sp>
        <p:nvSpPr>
          <p:cNvPr id="114" name="Rectangle: Rounded Corners 6">
            <a:extLst>
              <a:ext uri="{FF2B5EF4-FFF2-40B4-BE49-F238E27FC236}">
                <a16:creationId xmlns:a16="http://schemas.microsoft.com/office/drawing/2014/main" id="{E40A16BF-BABC-85D9-4BCA-1B67B535CAF6}"/>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115" name="Group 114">
            <a:extLst>
              <a:ext uri="{FF2B5EF4-FFF2-40B4-BE49-F238E27FC236}">
                <a16:creationId xmlns:a16="http://schemas.microsoft.com/office/drawing/2014/main" id="{6180228E-6A36-0E94-3067-7D43996DBC6F}"/>
              </a:ext>
            </a:extLst>
          </p:cNvPr>
          <p:cNvGrpSpPr/>
          <p:nvPr/>
        </p:nvGrpSpPr>
        <p:grpSpPr>
          <a:xfrm>
            <a:off x="1624328" y="1132756"/>
            <a:ext cx="1131930" cy="216000"/>
            <a:chOff x="1198144" y="862657"/>
            <a:chExt cx="1131930" cy="216000"/>
          </a:xfrm>
        </p:grpSpPr>
        <p:sp>
          <p:nvSpPr>
            <p:cNvPr id="116" name="Rectangle: Rounded Corners 6">
              <a:extLst>
                <a:ext uri="{FF2B5EF4-FFF2-40B4-BE49-F238E27FC236}">
                  <a16:creationId xmlns:a16="http://schemas.microsoft.com/office/drawing/2014/main" id="{0548E208-6F79-4E78-295E-1A39C26A3644}"/>
                </a:ext>
                <a:ext uri="{C183D7F6-B498-43B3-948B-1728B52AA6E4}">
                  <adec:decorative xmlns:adec="http://schemas.microsoft.com/office/drawing/2017/decorative" val="1"/>
                </a:ext>
              </a:extLst>
            </p:cNvPr>
            <p:cNvSpPr/>
            <p:nvPr/>
          </p:nvSpPr>
          <p:spPr bwMode="auto">
            <a:xfrm>
              <a:off x="1198144" y="862657"/>
              <a:ext cx="113193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Store revenue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117" name="Graphic 116">
              <a:extLst>
                <a:ext uri="{FF2B5EF4-FFF2-40B4-BE49-F238E27FC236}">
                  <a16:creationId xmlns:a16="http://schemas.microsoft.com/office/drawing/2014/main" id="{21C5A1CE-D645-B2E5-48A1-BAD8D088E35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146" name="Group 145">
            <a:extLst>
              <a:ext uri="{FF2B5EF4-FFF2-40B4-BE49-F238E27FC236}">
                <a16:creationId xmlns:a16="http://schemas.microsoft.com/office/drawing/2014/main" id="{3240B2C7-385D-3180-F89B-50475B5F8BBF}"/>
              </a:ext>
            </a:extLst>
          </p:cNvPr>
          <p:cNvGrpSpPr/>
          <p:nvPr/>
        </p:nvGrpSpPr>
        <p:grpSpPr>
          <a:xfrm>
            <a:off x="6530711" y="5170850"/>
            <a:ext cx="1797729" cy="360000"/>
            <a:chOff x="588263" y="1217924"/>
            <a:chExt cx="1797729" cy="360000"/>
          </a:xfrm>
        </p:grpSpPr>
        <p:pic>
          <p:nvPicPr>
            <p:cNvPr id="147" name="Picture 146" descr="Zip Co logo SVG free download, id: 101874 - Brandlogos.net">
              <a:hlinkClick r:id="rId5"/>
              <a:extLst>
                <a:ext uri="{FF2B5EF4-FFF2-40B4-BE49-F238E27FC236}">
                  <a16:creationId xmlns:a16="http://schemas.microsoft.com/office/drawing/2014/main" id="{FD694FD9-8593-F781-0CF6-E330D273726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8" name="TextBox 147">
              <a:extLst>
                <a:ext uri="{FF2B5EF4-FFF2-40B4-BE49-F238E27FC236}">
                  <a16:creationId xmlns:a16="http://schemas.microsoft.com/office/drawing/2014/main" id="{26679795-208E-68C3-740C-3D6D06D27CC3}"/>
                </a:ext>
                <a:ext uri="{C183D7F6-B498-43B3-948B-1728B52AA6E4}">
                  <adec:decorative xmlns:adec="http://schemas.microsoft.com/office/drawing/2017/decorative" val="0"/>
                </a:ext>
              </a:extLst>
            </p:cNvPr>
            <p:cNvSpPr txBox="1"/>
            <p:nvPr/>
          </p:nvSpPr>
          <p:spPr>
            <a:xfrm>
              <a:off x="1047213" y="1313286"/>
              <a:ext cx="133877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sp>
        <p:nvSpPr>
          <p:cNvPr id="6" name="Rectangle: Rounded Corners 6">
            <a:extLst>
              <a:ext uri="{FF2B5EF4-FFF2-40B4-BE49-F238E27FC236}">
                <a16:creationId xmlns:a16="http://schemas.microsoft.com/office/drawing/2014/main" id="{888A8092-4714-5401-8759-8E131EC69437}"/>
              </a:ext>
              <a:ext uri="{C183D7F6-B498-43B3-948B-1728B52AA6E4}">
                <adec:decorative xmlns:adec="http://schemas.microsoft.com/office/drawing/2017/decorative" val="1"/>
              </a:ext>
            </a:extLst>
          </p:cNvPr>
          <p:cNvSpPr/>
          <p:nvPr/>
        </p:nvSpPr>
        <p:spPr bwMode="auto">
          <a:xfrm>
            <a:off x="7194159"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8" name="Group 7">
            <a:extLst>
              <a:ext uri="{FF2B5EF4-FFF2-40B4-BE49-F238E27FC236}">
                <a16:creationId xmlns:a16="http://schemas.microsoft.com/office/drawing/2014/main" id="{9064BDA0-891C-41A6-9F6D-D0539888C523}"/>
              </a:ext>
            </a:extLst>
          </p:cNvPr>
          <p:cNvGrpSpPr/>
          <p:nvPr/>
        </p:nvGrpSpPr>
        <p:grpSpPr>
          <a:xfrm>
            <a:off x="8248034" y="1127774"/>
            <a:ext cx="1260000" cy="216000"/>
            <a:chOff x="1194743" y="1140160"/>
            <a:chExt cx="1260000" cy="216000"/>
          </a:xfrm>
        </p:grpSpPr>
        <p:sp>
          <p:nvSpPr>
            <p:cNvPr id="12" name="Rectangle: Rounded Corners 6">
              <a:extLst>
                <a:ext uri="{FF2B5EF4-FFF2-40B4-BE49-F238E27FC236}">
                  <a16:creationId xmlns:a16="http://schemas.microsoft.com/office/drawing/2014/main" id="{7797DB25-AF8F-C206-2FE5-E2598E9BDD3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3" name="Graphic 12">
              <a:extLst>
                <a:ext uri="{FF2B5EF4-FFF2-40B4-BE49-F238E27FC236}">
                  <a16:creationId xmlns:a16="http://schemas.microsoft.com/office/drawing/2014/main" id="{FE4B42C5-CA1E-0929-2976-0D9A1BB0F96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14" name="Group 13">
            <a:extLst>
              <a:ext uri="{FF2B5EF4-FFF2-40B4-BE49-F238E27FC236}">
                <a16:creationId xmlns:a16="http://schemas.microsoft.com/office/drawing/2014/main" id="{9FBC3FD8-CB96-85E0-6E85-86CB0AA8E94B}"/>
              </a:ext>
            </a:extLst>
          </p:cNvPr>
          <p:cNvGrpSpPr/>
          <p:nvPr/>
        </p:nvGrpSpPr>
        <p:grpSpPr>
          <a:xfrm>
            <a:off x="9593358" y="1127774"/>
            <a:ext cx="1450784" cy="216000"/>
            <a:chOff x="1194743" y="1140160"/>
            <a:chExt cx="1450784" cy="216000"/>
          </a:xfrm>
        </p:grpSpPr>
        <p:sp>
          <p:nvSpPr>
            <p:cNvPr id="15" name="Rectangle: Rounded Corners 6">
              <a:extLst>
                <a:ext uri="{FF2B5EF4-FFF2-40B4-BE49-F238E27FC236}">
                  <a16:creationId xmlns:a16="http://schemas.microsoft.com/office/drawing/2014/main" id="{B440609F-51E7-5797-B9B4-2F99AF608AFB}"/>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16" name="Graphic 15">
              <a:extLst>
                <a:ext uri="{FF2B5EF4-FFF2-40B4-BE49-F238E27FC236}">
                  <a16:creationId xmlns:a16="http://schemas.microsoft.com/office/drawing/2014/main" id="{9680C369-7833-A66A-0C0F-819AEC89BE1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17" name="Group 16">
            <a:extLst>
              <a:ext uri="{FF2B5EF4-FFF2-40B4-BE49-F238E27FC236}">
                <a16:creationId xmlns:a16="http://schemas.microsoft.com/office/drawing/2014/main" id="{0072E0C5-5DBA-0C2C-E6B4-4F59E8E4219F}"/>
              </a:ext>
            </a:extLst>
          </p:cNvPr>
          <p:cNvGrpSpPr/>
          <p:nvPr/>
        </p:nvGrpSpPr>
        <p:grpSpPr>
          <a:xfrm>
            <a:off x="2822466" y="1136034"/>
            <a:ext cx="1517685" cy="219456"/>
            <a:chOff x="1198143" y="862657"/>
            <a:chExt cx="1517685" cy="207740"/>
          </a:xfrm>
        </p:grpSpPr>
        <p:sp>
          <p:nvSpPr>
            <p:cNvPr id="18" name="Rectangle: Rounded Corners 6">
              <a:extLst>
                <a:ext uri="{FF2B5EF4-FFF2-40B4-BE49-F238E27FC236}">
                  <a16:creationId xmlns:a16="http://schemas.microsoft.com/office/drawing/2014/main" id="{C872774E-4277-3DF4-ECA7-EE257FF127EB}"/>
                </a:ext>
                <a:ext uri="{C183D7F6-B498-43B3-948B-1728B52AA6E4}">
                  <adec:decorative xmlns:adec="http://schemas.microsoft.com/office/drawing/2017/decorative" val="1"/>
                </a:ext>
              </a:extLst>
            </p:cNvPr>
            <p:cNvSpPr/>
            <p:nvPr/>
          </p:nvSpPr>
          <p:spPr bwMode="auto">
            <a:xfrm>
              <a:off x="1198143" y="862657"/>
              <a:ext cx="1517685"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Customer satisfaction</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19" name="Graphic 18">
              <a:extLst>
                <a:ext uri="{FF2B5EF4-FFF2-40B4-BE49-F238E27FC236}">
                  <a16:creationId xmlns:a16="http://schemas.microsoft.com/office/drawing/2014/main" id="{5C9DB59C-1E38-4FCB-6A78-DF7B6DB5ADB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166" name="Group 165">
            <a:extLst>
              <a:ext uri="{FF2B5EF4-FFF2-40B4-BE49-F238E27FC236}">
                <a16:creationId xmlns:a16="http://schemas.microsoft.com/office/drawing/2014/main" id="{8D146CB9-F93C-FF79-59F8-D827C7000C3A}"/>
              </a:ext>
            </a:extLst>
          </p:cNvPr>
          <p:cNvGrpSpPr/>
          <p:nvPr/>
        </p:nvGrpSpPr>
        <p:grpSpPr>
          <a:xfrm>
            <a:off x="2544739" y="5170850"/>
            <a:ext cx="2351135" cy="360000"/>
            <a:chOff x="588263" y="1697756"/>
            <a:chExt cx="2351135" cy="360000"/>
          </a:xfrm>
        </p:grpSpPr>
        <p:pic>
          <p:nvPicPr>
            <p:cNvPr id="167" name="Picture 166">
              <a:extLst>
                <a:ext uri="{FF2B5EF4-FFF2-40B4-BE49-F238E27FC236}">
                  <a16:creationId xmlns:a16="http://schemas.microsoft.com/office/drawing/2014/main" id="{40D7867A-89F6-B405-AF70-A697043AB83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68" name="TextBox 167">
              <a:extLst>
                <a:ext uri="{FF2B5EF4-FFF2-40B4-BE49-F238E27FC236}">
                  <a16:creationId xmlns:a16="http://schemas.microsoft.com/office/drawing/2014/main" id="{6A0E29B5-0CCB-895F-865F-80A72B2B46FC}"/>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72" name="Picture 171">
            <a:extLst>
              <a:ext uri="{FF2B5EF4-FFF2-40B4-BE49-F238E27FC236}">
                <a16:creationId xmlns:a16="http://schemas.microsoft.com/office/drawing/2014/main" id="{7D224F0B-AE64-855A-FF23-41227084709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1"/>
          <a:stretch/>
        </p:blipFill>
        <p:spPr>
          <a:xfrm>
            <a:off x="10119044" y="4305474"/>
            <a:ext cx="2072956" cy="2552526"/>
          </a:xfrm>
          <a:prstGeom prst="rect">
            <a:avLst/>
          </a:prstGeom>
        </p:spPr>
      </p:pic>
      <p:sp>
        <p:nvSpPr>
          <p:cNvPr id="2" name="Graphic 2">
            <a:hlinkClick r:id="rId11"/>
            <a:extLst>
              <a:ext uri="{FF2B5EF4-FFF2-40B4-BE49-F238E27FC236}">
                <a16:creationId xmlns:a16="http://schemas.microsoft.com/office/drawing/2014/main" id="{6CE43964-9686-2E0B-F0A8-DE3B560A156A}"/>
              </a:ext>
            </a:extLst>
          </p:cNvPr>
          <p:cNvSpPr/>
          <p:nvPr/>
        </p:nvSpPr>
        <p:spPr>
          <a:xfrm>
            <a:off x="4453353" y="422454"/>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grpSp>
        <p:nvGrpSpPr>
          <p:cNvPr id="29" name="Group 28">
            <a:extLst>
              <a:ext uri="{FF2B5EF4-FFF2-40B4-BE49-F238E27FC236}">
                <a16:creationId xmlns:a16="http://schemas.microsoft.com/office/drawing/2014/main" id="{D98A46E3-FBBC-4D2D-CFBF-2893B65179E2}"/>
              </a:ext>
            </a:extLst>
          </p:cNvPr>
          <p:cNvGrpSpPr/>
          <p:nvPr/>
        </p:nvGrpSpPr>
        <p:grpSpPr>
          <a:xfrm>
            <a:off x="4406359" y="1136034"/>
            <a:ext cx="1154028" cy="219456"/>
            <a:chOff x="1198144" y="862657"/>
            <a:chExt cx="1154028" cy="207740"/>
          </a:xfrm>
        </p:grpSpPr>
        <p:sp>
          <p:nvSpPr>
            <p:cNvPr id="30" name="Rectangle: Rounded Corners 6">
              <a:extLst>
                <a:ext uri="{FF2B5EF4-FFF2-40B4-BE49-F238E27FC236}">
                  <a16:creationId xmlns:a16="http://schemas.microsoft.com/office/drawing/2014/main" id="{A8082F8D-C745-F8D5-9D61-F832ACA162A1}"/>
                </a:ext>
                <a:ext uri="{C183D7F6-B498-43B3-948B-1728B52AA6E4}">
                  <adec:decorative xmlns:adec="http://schemas.microsoft.com/office/drawing/2017/decorative" val="1"/>
                </a:ext>
              </a:extLst>
            </p:cNvPr>
            <p:cNvSpPr/>
            <p:nvPr/>
          </p:nvSpPr>
          <p:spPr bwMode="auto">
            <a:xfrm>
              <a:off x="1198144" y="862657"/>
              <a:ext cx="1154028"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Conversion rate</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31" name="Graphic 30">
              <a:extLst>
                <a:ext uri="{FF2B5EF4-FFF2-40B4-BE49-F238E27FC236}">
                  <a16:creationId xmlns:a16="http://schemas.microsoft.com/office/drawing/2014/main" id="{A87BC215-B280-BE4E-3E79-7CFB4777CF6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4" name="Group 3">
            <a:extLst>
              <a:ext uri="{FF2B5EF4-FFF2-40B4-BE49-F238E27FC236}">
                <a16:creationId xmlns:a16="http://schemas.microsoft.com/office/drawing/2014/main" id="{569C13FD-7BD4-C7F8-3573-51487D6DC466}"/>
              </a:ext>
            </a:extLst>
          </p:cNvPr>
          <p:cNvGrpSpPr/>
          <p:nvPr/>
        </p:nvGrpSpPr>
        <p:grpSpPr>
          <a:xfrm>
            <a:off x="4303077" y="2647664"/>
            <a:ext cx="2250050" cy="411140"/>
            <a:chOff x="767112" y="2825909"/>
            <a:chExt cx="2250050" cy="411140"/>
          </a:xfrm>
        </p:grpSpPr>
        <p:sp>
          <p:nvSpPr>
            <p:cNvPr id="7" name="TextBox 6">
              <a:extLst>
                <a:ext uri="{FF2B5EF4-FFF2-40B4-BE49-F238E27FC236}">
                  <a16:creationId xmlns:a16="http://schemas.microsoft.com/office/drawing/2014/main" id="{BC82D6C6-2CB1-F65E-D0AA-C15FFAF66F27}"/>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ERP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9" name="Picture 2" descr="Copilot Studio Generative AI pricing - Power Platform Community">
              <a:extLst>
                <a:ext uri="{FF2B5EF4-FFF2-40B4-BE49-F238E27FC236}">
                  <a16:creationId xmlns:a16="http://schemas.microsoft.com/office/drawing/2014/main" id="{1A708830-A01F-781A-D1B8-E5023975BBBE}"/>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F8F625B7-F2D3-8916-462E-DF445E662DC8}"/>
              </a:ext>
            </a:extLst>
          </p:cNvPr>
          <p:cNvGrpSpPr/>
          <p:nvPr/>
        </p:nvGrpSpPr>
        <p:grpSpPr>
          <a:xfrm>
            <a:off x="7790375" y="2670750"/>
            <a:ext cx="2250050" cy="411140"/>
            <a:chOff x="767112" y="2825909"/>
            <a:chExt cx="2250050" cy="411140"/>
          </a:xfrm>
        </p:grpSpPr>
        <p:sp>
          <p:nvSpPr>
            <p:cNvPr id="20" name="TextBox 19">
              <a:extLst>
                <a:ext uri="{FF2B5EF4-FFF2-40B4-BE49-F238E27FC236}">
                  <a16:creationId xmlns:a16="http://schemas.microsoft.com/office/drawing/2014/main" id="{2482AF21-35BD-A4B7-404C-70AF8113F8EB}"/>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ERP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7" name="Picture 2" descr="Copilot Studio Generative AI pricing - Power Platform Community">
              <a:extLst>
                <a:ext uri="{FF2B5EF4-FFF2-40B4-BE49-F238E27FC236}">
                  <a16:creationId xmlns:a16="http://schemas.microsoft.com/office/drawing/2014/main" id="{8C75E0D7-59DC-16F2-915F-31178C34FCA1}"/>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DDB83DD9-99F4-D2A0-6E65-D7A40DA48B3C}"/>
              </a:ext>
            </a:extLst>
          </p:cNvPr>
          <p:cNvGrpSpPr/>
          <p:nvPr/>
        </p:nvGrpSpPr>
        <p:grpSpPr>
          <a:xfrm>
            <a:off x="815779" y="2684395"/>
            <a:ext cx="2250050" cy="411140"/>
            <a:chOff x="767112" y="2825909"/>
            <a:chExt cx="2250050" cy="411140"/>
          </a:xfrm>
        </p:grpSpPr>
        <p:sp>
          <p:nvSpPr>
            <p:cNvPr id="32" name="TextBox 31">
              <a:extLst>
                <a:ext uri="{FF2B5EF4-FFF2-40B4-BE49-F238E27FC236}">
                  <a16:creationId xmlns:a16="http://schemas.microsoft.com/office/drawing/2014/main" id="{FC774E6C-E6F2-EE1E-5E02-A087E39EC585}"/>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900" noProof="0">
                  <a:solidFill>
                    <a:srgbClr val="0078D4"/>
                  </a:solidFill>
                  <a:latin typeface="Segoe UI Semibold"/>
                </a:rPr>
                <a:t>ERP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3" name="Picture 2" descr="Copilot Studio Generative AI pricing - Power Platform Community">
              <a:extLst>
                <a:ext uri="{FF2B5EF4-FFF2-40B4-BE49-F238E27FC236}">
                  <a16:creationId xmlns:a16="http://schemas.microsoft.com/office/drawing/2014/main" id="{ED34B9DF-1612-EDE4-AFF2-CCB41D4AF2C1}"/>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04684282"/>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5229</Words>
  <Application>Microsoft Office PowerPoint</Application>
  <PresentationFormat>Widescreen</PresentationFormat>
  <Paragraphs>570</Paragraphs>
  <Slides>20</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Retail</vt:lpstr>
      <vt:lpstr>Copilot Retail scenarios</vt:lpstr>
      <vt:lpstr>Copilot solutions in Retail</vt:lpstr>
      <vt:lpstr>Optimize costs and help employees thrive in Retail</vt:lpstr>
      <vt:lpstr>Retail | Maximize store performance</vt:lpstr>
      <vt:lpstr>Retail | Optimize supply chain management</vt:lpstr>
      <vt:lpstr>Retail | Improve merchandising decisions</vt:lpstr>
      <vt:lpstr>Retail | Implement adaptive pricing</vt:lpstr>
      <vt:lpstr>Retail | Streamline market research and strategy</vt:lpstr>
      <vt:lpstr>Retail | Track marketing campaign performance</vt:lpstr>
      <vt:lpstr>Retail | Craft targeted marketing campaigns </vt:lpstr>
      <vt:lpstr>Retail | Reduce sourcing compliance risk</vt:lpstr>
      <vt:lpstr>Retail | Improve store associate management</vt:lpstr>
      <vt:lpstr>Retail | Improve retail store operations</vt:lpstr>
      <vt:lpstr>Retail | Improve customer service and info discovery</vt:lpstr>
      <vt:lpstr>Retail | Create personalized shopping journeys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2025-02-11T23:07:30Z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