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3"/>
  </p:notesMasterIdLst>
  <p:sldIdLst>
    <p:sldId id="1633" r:id="rId5"/>
    <p:sldId id="375" r:id="rId6"/>
    <p:sldId id="440" r:id="rId7"/>
    <p:sldId id="334" r:id="rId8"/>
    <p:sldId id="262" r:id="rId9"/>
    <p:sldId id="345" r:id="rId10"/>
    <p:sldId id="476" r:id="rId11"/>
    <p:sldId id="462" r:id="rId12"/>
    <p:sldId id="290" r:id="rId13"/>
    <p:sldId id="2147483589" r:id="rId14"/>
    <p:sldId id="419" r:id="rId15"/>
    <p:sldId id="420" r:id="rId16"/>
    <p:sldId id="317" r:id="rId17"/>
    <p:sldId id="421" r:id="rId18"/>
    <p:sldId id="423" r:id="rId19"/>
    <p:sldId id="424" r:id="rId20"/>
    <p:sldId id="425" r:id="rId21"/>
    <p:sldId id="42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174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929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167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00CA-E162-A6E2-D260-6118768D8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0FE79-B25F-94CB-0BDD-88282104A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F9DEC-7569-1F40-832A-3619864205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3E2879-FB24-1682-9784-01BD7D4F49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161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630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0117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2763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29.sv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4.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1.pn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37.png"/><Relationship Id="rId4" Type="http://schemas.openxmlformats.org/officeDocument/2006/relationships/image" Target="../media/image29.sv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0.png"/><Relationship Id="rId3" Type="http://schemas.openxmlformats.org/officeDocument/2006/relationships/image" Target="../media/image38.png"/><Relationship Id="rId7" Type="http://schemas.openxmlformats.org/officeDocument/2006/relationships/image" Target="../media/image28.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7.png"/><Relationship Id="rId5" Type="http://schemas.openxmlformats.org/officeDocument/2006/relationships/image" Target="../media/image35.png"/><Relationship Id="rId10" Type="http://schemas.openxmlformats.org/officeDocument/2006/relationships/image" Target="../media/image33.svg"/><Relationship Id="rId4" Type="http://schemas.openxmlformats.org/officeDocument/2006/relationships/image" Target="../media/image34.png"/><Relationship Id="rId9" Type="http://schemas.openxmlformats.org/officeDocument/2006/relationships/image" Target="../media/image32.pn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13" Type="http://schemas.openxmlformats.org/officeDocument/2006/relationships/image" Target="../media/image33.svg"/><Relationship Id="rId3" Type="http://schemas.openxmlformats.org/officeDocument/2006/relationships/image" Target="../media/image37.png"/><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29.svg"/><Relationship Id="rId5" Type="http://schemas.openxmlformats.org/officeDocument/2006/relationships/image" Target="../media/image36.png"/><Relationship Id="rId10" Type="http://schemas.openxmlformats.org/officeDocument/2006/relationships/image" Target="../media/image28.png"/><Relationship Id="rId4" Type="http://schemas.openxmlformats.org/officeDocument/2006/relationships/image" Target="../media/image38.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0.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36.png"/><Relationship Id="rId12" Type="http://schemas.openxmlformats.org/officeDocument/2006/relationships/image" Target="../media/image33.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2.png"/><Relationship Id="rId5" Type="http://schemas.openxmlformats.org/officeDocument/2006/relationships/image" Target="../media/image39.png"/><Relationship Id="rId10" Type="http://schemas.openxmlformats.org/officeDocument/2006/relationships/image" Target="../media/image29.svg"/><Relationship Id="rId4" Type="http://schemas.openxmlformats.org/officeDocument/2006/relationships/image" Target="../media/image30.png"/><Relationship Id="rId9" Type="http://schemas.openxmlformats.org/officeDocument/2006/relationships/image" Target="../media/image28.png"/><Relationship Id="rId14" Type="http://schemas.openxmlformats.org/officeDocument/2006/relationships/hyperlink" Target="https://www.youtube.com/embed/VAKlPhmJNYQ?si=zjEoOQ9AsR392nC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37.png"/><Relationship Id="rId12" Type="http://schemas.openxmlformats.org/officeDocument/2006/relationships/image" Target="../media/image45.png"/><Relationship Id="rId2" Type="http://schemas.openxmlformats.org/officeDocument/2006/relationships/image" Target="../media/image41.png"/><Relationship Id="rId16" Type="http://schemas.openxmlformats.org/officeDocument/2006/relationships/image" Target="../media/image49.png"/><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image" Target="../media/image44.svg"/><Relationship Id="rId5" Type="http://schemas.openxmlformats.org/officeDocument/2006/relationships/image" Target="../media/image30.pn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5.pn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34.png"/><Relationship Id="rId12"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5.png"/><Relationship Id="rId5" Type="http://schemas.openxmlformats.org/officeDocument/2006/relationships/image" Target="../media/image30.png"/><Relationship Id="rId10" Type="http://schemas.openxmlformats.org/officeDocument/2006/relationships/image" Target="../media/image44.sv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43.png"/><Relationship Id="rId14" Type="http://schemas.openxmlformats.org/officeDocument/2006/relationships/image" Target="../media/image4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embed/RlOjsBoq81A?si=B_zPP-4fYaNWwrG2" TargetMode="External"/><Relationship Id="rId2" Type="http://schemas.openxmlformats.org/officeDocument/2006/relationships/image" Target="../media/image16.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0.xml"/><Relationship Id="rId3" Type="http://schemas.openxmlformats.org/officeDocument/2006/relationships/image" Target="../media/image19.jpeg"/><Relationship Id="rId7" Type="http://schemas.openxmlformats.org/officeDocument/2006/relationships/slide" Target="slide12.xml"/><Relationship Id="rId12"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slide" Target="slide16.xml"/><Relationship Id="rId5" Type="http://schemas.openxmlformats.org/officeDocument/2006/relationships/image" Target="../media/image21.jpeg"/><Relationship Id="rId10" Type="http://schemas.openxmlformats.org/officeDocument/2006/relationships/slide" Target="slide15.xml"/><Relationship Id="rId4" Type="http://schemas.openxmlformats.org/officeDocument/2006/relationships/image" Target="../media/image20.jpeg"/><Relationship Id="rId9" Type="http://schemas.openxmlformats.org/officeDocument/2006/relationships/slide" Target="slide14.xml"/><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FEC78586-81A2-C98D-681F-3FEFD9E19FFA}"/>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9069" y="457200"/>
            <a:ext cx="10515600" cy="553998"/>
          </a:xfrm>
        </p:spPr>
        <p:txBody>
          <a:bodyPr>
            <a:noAutofit/>
          </a:bodyPr>
          <a:lstStyle/>
          <a:p>
            <a:r>
              <a:rPr lang="en-US" noProof="0">
                <a:latin typeface="Segoe UI Semibold" panose="020B0702040204020203" pitchFamily="34" charset="0"/>
                <a:cs typeface="Segoe UI Semibold" panose="020B0702040204020203" pitchFamily="34" charset="0"/>
              </a:rPr>
              <a:t>KPI – </a:t>
            </a:r>
            <a:r>
              <a:rPr lang="en-US" b="1" spc="0" noProof="0">
                <a:ln>
                  <a:noFill/>
                </a:ln>
                <a:gradFill>
                  <a:gsLst>
                    <a:gs pos="73000">
                      <a:srgbClr val="0078D4"/>
                    </a:gs>
                    <a:gs pos="12000">
                      <a:srgbClr val="C03BC4"/>
                    </a:gs>
                  </a:gsLst>
                  <a:path path="circle">
                    <a:fillToRect l="100000" t="100000"/>
                  </a:path>
                </a:gradFill>
                <a:latin typeface="Segoe UI Semibold"/>
                <a:cs typeface="Segoe UI Semibold" panose="020B0702040204020203" pitchFamily="34" charset="0"/>
              </a:rPr>
              <a:t>Manage risk</a:t>
            </a:r>
          </a:p>
        </p:txBody>
      </p:sp>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38199" y="3465576"/>
            <a:ext cx="6080897" cy="723275"/>
          </a:xfrm>
          <a:prstGeom prst="rect">
            <a:avLst/>
          </a:prstGeom>
        </p:spPr>
        <p:txBody>
          <a:bodyPr wrap="square" lIns="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By identifying anomalies, suggesting preventive measures, and streamlining processes, Copilot enhances operational reliability and minimizes risks.</a:t>
            </a:r>
            <a:endParaRPr lang="en-US" sz="1200" b="0" i="0" u="none" strike="noStrike" kern="1200" cap="none" spc="0" normalizeH="0" baseline="0" noProof="0">
              <a:ln>
                <a:noFill/>
              </a:ln>
              <a:solidFill>
                <a:srgbClr val="000000"/>
              </a:solidFill>
              <a:effectLst/>
              <a:uLnTx/>
              <a:uFillTx/>
              <a:latin typeface="Segoe UI"/>
              <a:cs typeface="Segoe UI"/>
            </a:endParaRP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pic>
        <p:nvPicPr>
          <p:cNvPr id="24" name="Picture 23" descr="Photo of sales meeting">
            <a:extLst>
              <a:ext uri="{FF2B5EF4-FFF2-40B4-BE49-F238E27FC236}">
                <a16:creationId xmlns:a16="http://schemas.microsoft.com/office/drawing/2014/main" id="{F5C531FF-9932-7BCD-1BF9-3780AA70D79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5" y="1596603"/>
            <a:ext cx="6845775" cy="1648746"/>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3600" y="4027632"/>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 Placeholder 4">
            <a:extLst>
              <a:ext uri="{FF2B5EF4-FFF2-40B4-BE49-F238E27FC236}">
                <a16:creationId xmlns:a16="http://schemas.microsoft.com/office/drawing/2014/main" id="{4F024DAE-2248-E0B8-2109-55EB38A955EC}"/>
              </a:ext>
              <a:ext uri="{C183D7F6-B498-43B3-948B-1728B52AA6E4}">
                <adec:decorative xmlns:adec="http://schemas.microsoft.com/office/drawing/2017/decorative" val="1"/>
              </a:ext>
            </a:extLst>
          </p:cNvPr>
          <p:cNvSpPr txBox="1">
            <a:spLocks/>
          </p:cNvSpPr>
          <p:nvPr/>
        </p:nvSpPr>
        <p:spPr>
          <a:xfrm>
            <a:off x="863598" y="4626315"/>
            <a:ext cx="1852139" cy="1483483"/>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Identify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risks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Continuously monitor regulations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Enable timely detection and proactive risk management</a:t>
            </a:r>
          </a:p>
        </p:txBody>
      </p:sp>
      <p:sp>
        <p:nvSpPr>
          <p:cNvPr id="11" name="Text Placeholder 4">
            <a:extLst>
              <a:ext uri="{FF2B5EF4-FFF2-40B4-BE49-F238E27FC236}">
                <a16:creationId xmlns:a16="http://schemas.microsoft.com/office/drawing/2014/main" id="{EB8F7E89-E895-77A7-4359-645CC02E339D}"/>
              </a:ext>
              <a:ext uri="{C183D7F6-B498-43B3-948B-1728B52AA6E4}">
                <adec:decorative xmlns:adec="http://schemas.microsoft.com/office/drawing/2017/decorative" val="1"/>
              </a:ext>
            </a:extLst>
          </p:cNvPr>
          <p:cNvSpPr txBox="1">
            <a:spLocks/>
          </p:cNvSpPr>
          <p:nvPr/>
        </p:nvSpPr>
        <p:spPr>
          <a:xfrm>
            <a:off x="2715738" y="4626315"/>
            <a:ext cx="1698039" cy="149887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Utilize predictive analytics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historical data and identify deviations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Identify supplier performance issues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16" name="Text Placeholder 4">
            <a:extLst>
              <a:ext uri="{FF2B5EF4-FFF2-40B4-BE49-F238E27FC236}">
                <a16:creationId xmlns:a16="http://schemas.microsoft.com/office/drawing/2014/main" id="{519BF7B9-939F-C46E-8D3D-A292D597ED34}"/>
              </a:ext>
              <a:ext uri="{C183D7F6-B498-43B3-948B-1728B52AA6E4}">
                <adec:decorative xmlns:adec="http://schemas.microsoft.com/office/drawing/2017/decorative" val="1"/>
              </a:ext>
            </a:extLst>
          </p:cNvPr>
          <p:cNvSpPr txBox="1">
            <a:spLocks/>
          </p:cNvSpPr>
          <p:nvPr/>
        </p:nvSpPr>
        <p:spPr>
          <a:xfrm>
            <a:off x="4697350" y="4626315"/>
            <a:ext cx="2023037" cy="1503489"/>
          </a:xfrm>
          <a:prstGeom prst="rect">
            <a:avLst/>
          </a:prstGeom>
        </p:spPr>
        <p:txBody>
          <a:bodyPr vert="horz" wrap="square" lIns="0" tIns="0" rIns="0" bIns="0" numCol="1" rtlCol="0" anchor="t">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dirty="0">
                <a:solidFill>
                  <a:schemeClr val="accent2">
                    <a:lumMod val="50000"/>
                  </a:schemeClr>
                </a:solidFill>
                <a:latin typeface="Segoe UI Semibold"/>
                <a:cs typeface="Segoe UI Semilight"/>
              </a:rPr>
              <a:t>Enable change management</a:t>
            </a:r>
          </a:p>
          <a:p>
            <a:pPr marL="140970" marR="0" lvl="0" indent="-14097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Simplify creation of a change plan</a:t>
            </a:r>
            <a:endParaRPr lang="en-US" sz="1200" b="0" i="0" u="none" strike="noStrike" kern="1200" cap="none" spc="0" normalizeH="0" baseline="0" noProof="0" dirty="0">
              <a:ln>
                <a:noFill/>
              </a:ln>
              <a:solidFill>
                <a:srgbClr val="000000"/>
              </a:solidFill>
              <a:effectLst/>
              <a:uLnTx/>
              <a:uFillTx/>
              <a:latin typeface="Segoe UI"/>
              <a:cs typeface="Segoe UI" panose="020B0502040204020203" pitchFamily="34" charset="0"/>
            </a:endParaRPr>
          </a:p>
          <a:p>
            <a:pPr marL="140970" marR="0" lvl="0" indent="-14097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Quickly create targeted communications for enablement</a:t>
            </a:r>
            <a:endParaRPr lang="en-US" sz="1200" b="0" i="0" u="none" strike="noStrike" kern="1200" cap="none" spc="0" normalizeH="0" baseline="0" noProof="0" dirty="0">
              <a:ln>
                <a:noFill/>
              </a:ln>
              <a:solidFill>
                <a:srgbClr val="000000"/>
              </a:solidFill>
              <a:effectLst/>
              <a:uLnTx/>
              <a:uFillTx/>
              <a:latin typeface="Segoe UI"/>
              <a:cs typeface="Segoe UI" panose="020B0502040204020203" pitchFamily="34" charset="0"/>
            </a:endParaRPr>
          </a:p>
          <a:p>
            <a:pPr marL="140970" marR="0" lvl="0" indent="-14097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Monitor adoption</a:t>
            </a:r>
            <a:endParaRPr lang="en-US" sz="1200" b="0" i="0" u="none" strike="noStrike" kern="1200" cap="none" spc="0" normalizeH="0" baseline="0" noProof="0" dirty="0">
              <a:ln>
                <a:noFill/>
              </a:ln>
              <a:solidFill>
                <a:srgbClr val="000000"/>
              </a:solidFill>
              <a:effectLst/>
              <a:uLnTx/>
              <a:uFillTx/>
              <a:latin typeface="Segoe UI"/>
              <a:cs typeface="Segoe UI" panose="020B0502040204020203" pitchFamily="34" charset="0"/>
            </a:endParaRPr>
          </a:p>
        </p:txBody>
      </p:sp>
      <p:sp>
        <p:nvSpPr>
          <p:cNvPr id="18" name="Freeform: Shape 32">
            <a:extLst>
              <a:ext uri="{FF2B5EF4-FFF2-40B4-BE49-F238E27FC236}">
                <a16:creationId xmlns:a16="http://schemas.microsoft.com/office/drawing/2014/main" id="{DEDA6150-20E8-2968-15D3-45ACCD7AC18E}"/>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9" name="Rectangle: Rounded Corners 26">
            <a:extLst>
              <a:ext uri="{FF2B5EF4-FFF2-40B4-BE49-F238E27FC236}">
                <a16:creationId xmlns:a16="http://schemas.microsoft.com/office/drawing/2014/main" id="{34F92DBD-1BBE-5BC1-151A-24CE7B2F3F39}"/>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1" name="Freeform: Shape 2">
            <a:extLst>
              <a:ext uri="{FF2B5EF4-FFF2-40B4-BE49-F238E27FC236}">
                <a16:creationId xmlns:a16="http://schemas.microsoft.com/office/drawing/2014/main" id="{53A2A082-2176-65E8-594F-01FE2C46459F}"/>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2" name="Freeform: Shape 32">
            <a:extLst>
              <a:ext uri="{FF2B5EF4-FFF2-40B4-BE49-F238E27FC236}">
                <a16:creationId xmlns:a16="http://schemas.microsoft.com/office/drawing/2014/main" id="{12112D53-745F-DFD8-13AC-E84C5B9F7137}"/>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3" name="Text Placeholder 5">
            <a:extLst>
              <a:ext uri="{FF2B5EF4-FFF2-40B4-BE49-F238E27FC236}">
                <a16:creationId xmlns:a16="http://schemas.microsoft.com/office/drawing/2014/main" id="{B2AEDE73-6A12-E50C-01FF-E46AA857A67F}"/>
              </a:ext>
            </a:extLst>
          </p:cNvPr>
          <p:cNvSpPr txBox="1">
            <a:spLocks/>
          </p:cNvSpPr>
          <p:nvPr/>
        </p:nvSpPr>
        <p:spPr>
          <a:xfrm>
            <a:off x="7980026" y="5059540"/>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200" noProof="0">
                <a:latin typeface="Segoe UI"/>
                <a:cs typeface="Segoe UI" panose="020B0502040204020203" pitchFamily="34" charset="0"/>
              </a:rPr>
              <a:t>Copilot Studio</a:t>
            </a: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25" name="Rectangle: Rounded Corners 26">
            <a:extLst>
              <a:ext uri="{FF2B5EF4-FFF2-40B4-BE49-F238E27FC236}">
                <a16:creationId xmlns:a16="http://schemas.microsoft.com/office/drawing/2014/main" id="{302DB0DD-BC23-7170-7B9A-8806937B368C}"/>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26" name="Graphic 32">
            <a:extLst>
              <a:ext uri="{FF2B5EF4-FFF2-40B4-BE49-F238E27FC236}">
                <a16:creationId xmlns:a16="http://schemas.microsoft.com/office/drawing/2014/main" id="{907F6665-0046-F827-993B-6C92A302054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27" name="Straight Connector 26">
            <a:extLst>
              <a:ext uri="{FF2B5EF4-FFF2-40B4-BE49-F238E27FC236}">
                <a16:creationId xmlns:a16="http://schemas.microsoft.com/office/drawing/2014/main" id="{38C64A0E-8E48-B726-94A5-C40AB66645AE}"/>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99B77B2-17C8-1BDC-266B-982F41D004CA}"/>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72">
            <a:extLst>
              <a:ext uri="{FF2B5EF4-FFF2-40B4-BE49-F238E27FC236}">
                <a16:creationId xmlns:a16="http://schemas.microsoft.com/office/drawing/2014/main" id="{AA1E622F-F7F7-8F1C-61A6-D4CC530D3A04}"/>
              </a:ext>
            </a:extLst>
          </p:cNvPr>
          <p:cNvSpPr txBox="1">
            <a:spLocks/>
          </p:cNvSpPr>
          <p:nvPr/>
        </p:nvSpPr>
        <p:spPr>
          <a:xfrm>
            <a:off x="7930135" y="2490599"/>
            <a:ext cx="3347617" cy="728854"/>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Risk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Compliance Analyst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Procurement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39" name="Rectangle: Rounded Corners 26">
            <a:extLst>
              <a:ext uri="{FF2B5EF4-FFF2-40B4-BE49-F238E27FC236}">
                <a16:creationId xmlns:a16="http://schemas.microsoft.com/office/drawing/2014/main" id="{E371853C-AA02-FAD1-8D40-CBA7E4AE482C}"/>
              </a:ext>
            </a:extLst>
          </p:cNvPr>
          <p:cNvSpPr/>
          <p:nvPr/>
        </p:nvSpPr>
        <p:spPr bwMode="auto">
          <a:xfrm>
            <a:off x="863600" y="4107921"/>
            <a:ext cx="508000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reduce risk</a:t>
            </a:r>
          </a:p>
        </p:txBody>
      </p:sp>
    </p:spTree>
    <p:extLst>
      <p:ext uri="{BB962C8B-B14F-4D97-AF65-F5344CB8AC3E}">
        <p14:creationId xmlns:p14="http://schemas.microsoft.com/office/powerpoint/2010/main" val="18195837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01E9D64-71D0-EE9E-12CD-802FCFD6F156}"/>
              </a:ext>
            </a:extLst>
          </p:cNvPr>
          <p:cNvSpPr txBox="1">
            <a:spLocks noGrp="1"/>
          </p:cNvSpPr>
          <p:nvPr>
            <p:ph type="title" idx="4294967295"/>
          </p:nvPr>
        </p:nvSpPr>
        <p:spPr>
          <a:xfrm>
            <a:off x="585215" y="457200"/>
            <a:ext cx="11206981"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effectLst/>
                <a:uLnTx/>
                <a:uFillTx/>
                <a:latin typeface="Segoe UI Semibold"/>
                <a:cs typeface="Segoe UI Semibold"/>
              </a:rPr>
              <a:t>KPI – </a:t>
            </a:r>
            <a:r>
              <a:rPr kumimoji="0" lang="en-US" sz="3600" b="0" i="0" u="none" strike="noStrike" kern="1200" cap="none" spc="-50" normalizeH="0" baseline="0" noProof="0">
                <a:ln w="3175">
                  <a:noFill/>
                </a:ln>
                <a:gradFill>
                  <a:gsLst>
                    <a:gs pos="0">
                      <a:srgbClr val="C03BC4"/>
                    </a:gs>
                    <a:gs pos="38000">
                      <a:srgbClr val="0078D4"/>
                    </a:gs>
                  </a:gsLst>
                  <a:path path="circle">
                    <a:fillToRect l="100000" t="100000"/>
                  </a:path>
                </a:gradFill>
                <a:effectLst/>
                <a:uLnTx/>
                <a:uFillTx/>
                <a:latin typeface="Segoe UI Semibold"/>
                <a:cs typeface="Segoe UI Semibold"/>
              </a:rPr>
              <a:t>Operational efficiency</a:t>
            </a:r>
            <a:endParaRPr lang="en-US" sz="3600" b="0" i="0" u="none" strike="noStrike" kern="1200" cap="none" spc="-50" normalizeH="0" baseline="0" noProof="0">
              <a:ln w="3175">
                <a:noFill/>
              </a:ln>
              <a:gradFill>
                <a:gsLst>
                  <a:gs pos="0">
                    <a:srgbClr val="C03BC4"/>
                  </a:gs>
                  <a:gs pos="38000">
                    <a:srgbClr val="0078D4"/>
                  </a:gs>
                </a:gsLst>
                <a:path path="circle">
                  <a:fillToRect l="100000" t="100000"/>
                </a:path>
              </a:gradFill>
              <a:effectLst/>
              <a:uLnTx/>
              <a:uFillTx/>
              <a:latin typeface="Segoe UI Semibold"/>
              <a:cs typeface="Segoe UI Semibold"/>
            </a:endParaRPr>
          </a:p>
        </p:txBody>
      </p:sp>
      <p:pic>
        <p:nvPicPr>
          <p:cNvPr id="26" name="Picture 25">
            <a:extLst>
              <a:ext uri="{FF2B5EF4-FFF2-40B4-BE49-F238E27FC236}">
                <a16:creationId xmlns:a16="http://schemas.microsoft.com/office/drawing/2014/main" id="{98521E10-2DB1-4819-6425-B240D7AEE0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35" name="Freeform: Shape 32">
            <a:extLst>
              <a:ext uri="{FF2B5EF4-FFF2-40B4-BE49-F238E27FC236}">
                <a16:creationId xmlns:a16="http://schemas.microsoft.com/office/drawing/2014/main" id="{AEF2C8B3-A39D-BD4C-8431-6F2DD164D6D6}"/>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7" name="Rectangle: Rounded Corners 26">
            <a:extLst>
              <a:ext uri="{FF2B5EF4-FFF2-40B4-BE49-F238E27FC236}">
                <a16:creationId xmlns:a16="http://schemas.microsoft.com/office/drawing/2014/main" id="{C8210E8F-AE9B-2729-9D6D-F28E45BCD64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38" name="Freeform: Shape 2">
            <a:extLst>
              <a:ext uri="{FF2B5EF4-FFF2-40B4-BE49-F238E27FC236}">
                <a16:creationId xmlns:a16="http://schemas.microsoft.com/office/drawing/2014/main" id="{0B85923B-706C-71C3-023C-1653244E7CC8}"/>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9" name="Freeform: Shape 32">
            <a:extLst>
              <a:ext uri="{FF2B5EF4-FFF2-40B4-BE49-F238E27FC236}">
                <a16:creationId xmlns:a16="http://schemas.microsoft.com/office/drawing/2014/main" id="{CDD7BFED-6023-F319-0396-762D5A16B5C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40" name="Text Placeholder 5">
            <a:extLst>
              <a:ext uri="{FF2B5EF4-FFF2-40B4-BE49-F238E27FC236}">
                <a16:creationId xmlns:a16="http://schemas.microsoft.com/office/drawing/2014/main" id="{1EC98ACC-3AAA-038F-C58F-B2DD3C0310C6}"/>
              </a:ext>
            </a:extLst>
          </p:cNvPr>
          <p:cNvSpPr txBox="1">
            <a:spLocks/>
          </p:cNvSpPr>
          <p:nvPr/>
        </p:nvSpPr>
        <p:spPr>
          <a:xfrm>
            <a:off x="7980026" y="5059540"/>
            <a:ext cx="3186884" cy="446276"/>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200" noProof="0">
                <a:latin typeface="Segoe UI"/>
                <a:cs typeface="Segoe UI"/>
              </a:rPr>
              <a:t>Copilot Studio</a:t>
            </a:r>
            <a:endParaRPr lang="en-US" sz="1200" b="0" i="0" u="none" strike="noStrike" kern="1200" cap="none" spc="0" normalizeH="0" baseline="0" noProof="0">
              <a:ln>
                <a:noFill/>
              </a:ln>
              <a:solidFill>
                <a:srgbClr val="000000"/>
              </a:solidFill>
              <a:effectLst/>
              <a:uLnTx/>
              <a:uFillTx/>
              <a:latin typeface="Segoe UI"/>
              <a:cs typeface="Segoe UI"/>
            </a:endParaRPr>
          </a:p>
        </p:txBody>
      </p:sp>
      <p:sp>
        <p:nvSpPr>
          <p:cNvPr id="41" name="Rectangle: Rounded Corners 26">
            <a:extLst>
              <a:ext uri="{FF2B5EF4-FFF2-40B4-BE49-F238E27FC236}">
                <a16:creationId xmlns:a16="http://schemas.microsoft.com/office/drawing/2014/main" id="{F1517F7C-9044-30A7-7021-6F1913CE2568}"/>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42" name="Graphic 32">
            <a:extLst>
              <a:ext uri="{FF2B5EF4-FFF2-40B4-BE49-F238E27FC236}">
                <a16:creationId xmlns:a16="http://schemas.microsoft.com/office/drawing/2014/main" id="{FF8E80C3-D4D9-E5EE-7CCE-95F3DCE30F3F}"/>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43" name="Straight Connector 42">
            <a:extLst>
              <a:ext uri="{FF2B5EF4-FFF2-40B4-BE49-F238E27FC236}">
                <a16:creationId xmlns:a16="http://schemas.microsoft.com/office/drawing/2014/main" id="{B93E66C6-41AD-CA6B-F130-0A9D2E6335AB}"/>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4E1D91A-8A6F-C7EC-F9AF-9E107491A2B1}"/>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 name="Text Placeholder 72">
            <a:extLst>
              <a:ext uri="{FF2B5EF4-FFF2-40B4-BE49-F238E27FC236}">
                <a16:creationId xmlns:a16="http://schemas.microsoft.com/office/drawing/2014/main" id="{90922093-C64C-3720-A544-952417F80FC7}"/>
              </a:ext>
            </a:extLst>
          </p:cNvPr>
          <p:cNvSpPr txBox="1">
            <a:spLocks/>
          </p:cNvSpPr>
          <p:nvPr/>
        </p:nvSpPr>
        <p:spPr>
          <a:xfrm>
            <a:off x="7980026" y="2398524"/>
            <a:ext cx="3347617" cy="728854"/>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Operations Manager</a:t>
            </a:r>
          </a:p>
          <a:p>
            <a:pPr defTabSz="932597">
              <a:lnSpc>
                <a:spcPct val="100000"/>
              </a:lnSpc>
              <a:spcBef>
                <a:spcPts val="0"/>
              </a:spcBef>
              <a:spcAft>
                <a:spcPts val="600"/>
              </a:spcAft>
              <a:defRPr/>
            </a:pPr>
            <a:r>
              <a:rPr lang="en-US" sz="1200" noProof="0">
                <a:latin typeface="Segoe UI"/>
              </a:rPr>
              <a:t>Supply Chain Analyst</a:t>
            </a:r>
          </a:p>
          <a:p>
            <a:pPr defTabSz="932597">
              <a:lnSpc>
                <a:spcPct val="100000"/>
              </a:lnSpc>
              <a:spcBef>
                <a:spcPts val="0"/>
              </a:spcBef>
              <a:spcAft>
                <a:spcPts val="600"/>
              </a:spcAft>
              <a:defRPr/>
            </a:pPr>
            <a:r>
              <a:rPr lang="en-US" sz="1200" noProof="0">
                <a:latin typeface="Segoe UI"/>
              </a:rPr>
              <a:t>Quality Assurance</a:t>
            </a:r>
          </a:p>
          <a:p>
            <a:pPr defTabSz="932597">
              <a:lnSpc>
                <a:spcPct val="100000"/>
              </a:lnSpc>
              <a:spcBef>
                <a:spcPts val="0"/>
              </a:spcBef>
              <a:spcAft>
                <a:spcPts val="600"/>
              </a:spcAft>
              <a:defRPr/>
            </a:pPr>
            <a:r>
              <a:rPr lang="en-US" sz="1200" noProof="0">
                <a:latin typeface="Segoe UI"/>
              </a:rPr>
              <a:t>Frontline Worker</a:t>
            </a:r>
          </a:p>
          <a:p>
            <a:pPr defTabSz="932597">
              <a:lnSpc>
                <a:spcPct val="100000"/>
              </a:lnSpc>
              <a:spcBef>
                <a:spcPts val="0"/>
              </a:spcBef>
              <a:spcAft>
                <a:spcPts val="600"/>
              </a:spcAft>
              <a:defRPr/>
            </a:pPr>
            <a:r>
              <a:rPr lang="en-US" sz="1200" noProof="0">
                <a:latin typeface="Segoe UI"/>
              </a:rPr>
              <a:t>Supervisor</a:t>
            </a:r>
          </a:p>
          <a:p>
            <a:pPr defTabSz="932597">
              <a:lnSpc>
                <a:spcPct val="100000"/>
              </a:lnSpc>
              <a:spcBef>
                <a:spcPts val="0"/>
              </a:spcBef>
              <a:spcAft>
                <a:spcPts val="600"/>
              </a:spcAft>
              <a:defRPr/>
            </a:pPr>
            <a:r>
              <a:rPr lang="en-US" sz="1200" noProof="0">
                <a:latin typeface="Segoe UI"/>
              </a:rPr>
              <a:t>Program Manager</a:t>
            </a:r>
          </a:p>
        </p:txBody>
      </p:sp>
      <p:sp>
        <p:nvSpPr>
          <p:cNvPr id="49" name="Text Placeholder 33">
            <a:extLst>
              <a:ext uri="{FF2B5EF4-FFF2-40B4-BE49-F238E27FC236}">
                <a16:creationId xmlns:a16="http://schemas.microsoft.com/office/drawing/2014/main" id="{C7A7AFBA-FBB5-217C-0A72-2E7F05EC1642}"/>
              </a:ext>
            </a:extLst>
          </p:cNvPr>
          <p:cNvSpPr txBox="1">
            <a:spLocks/>
          </p:cNvSpPr>
          <p:nvPr/>
        </p:nvSpPr>
        <p:spPr>
          <a:xfrm>
            <a:off x="838199" y="3465576"/>
            <a:ext cx="5257801" cy="461665"/>
          </a:xfrm>
          <a:prstGeom prst="rect">
            <a:avLst/>
          </a:prstGeom>
        </p:spPr>
        <p:txBody>
          <a:bodyPr wrap="square" lIns="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00000"/>
              </a:lnSpc>
              <a:spcBef>
                <a:spcPts val="0"/>
              </a:spcBef>
              <a:spcAft>
                <a:spcPts val="600"/>
              </a:spcAft>
              <a:buNone/>
              <a:defRPr/>
            </a:pPr>
            <a:r>
              <a:rPr lang="en-US" sz="1200" noProof="0">
                <a:solidFill>
                  <a:srgbClr val="000000"/>
                </a:solidFill>
                <a:latin typeface="Segoe UI"/>
                <a:cs typeface="Segoe UI"/>
              </a:rPr>
              <a:t>By streamlining processes, optimizing resources, or identifying bottlenecks, Copilot can help inform decision making and drive productivity.</a:t>
            </a:r>
          </a:p>
        </p:txBody>
      </p:sp>
      <p:cxnSp>
        <p:nvCxnSpPr>
          <p:cNvPr id="50" name="Straight Connector 49">
            <a:extLst>
              <a:ext uri="{FF2B5EF4-FFF2-40B4-BE49-F238E27FC236}">
                <a16:creationId xmlns:a16="http://schemas.microsoft.com/office/drawing/2014/main" id="{7852ED8D-A4D8-8B62-1BF3-24A784C2640F}"/>
              </a:ext>
              <a:ext uri="{C183D7F6-B498-43B3-948B-1728B52AA6E4}">
                <adec:decorative xmlns:adec="http://schemas.microsoft.com/office/drawing/2017/decorative" val="1"/>
              </a:ext>
            </a:extLst>
          </p:cNvPr>
          <p:cNvCxnSpPr>
            <a:cxnSpLocks/>
          </p:cNvCxnSpPr>
          <p:nvPr/>
        </p:nvCxnSpPr>
        <p:spPr>
          <a:xfrm>
            <a:off x="863600" y="4027632"/>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1" name="Rectangle: Rounded Corners 26">
            <a:extLst>
              <a:ext uri="{FF2B5EF4-FFF2-40B4-BE49-F238E27FC236}">
                <a16:creationId xmlns:a16="http://schemas.microsoft.com/office/drawing/2014/main" id="{739D382B-AF8E-D53A-4367-21DAE6CA474B}"/>
              </a:ext>
            </a:extLst>
          </p:cNvPr>
          <p:cNvSpPr/>
          <p:nvPr/>
        </p:nvSpPr>
        <p:spPr bwMode="auto">
          <a:xfrm>
            <a:off x="863599" y="4107921"/>
            <a:ext cx="646819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improve operational efficiency</a:t>
            </a:r>
            <a:endParaRPr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cs typeface="Segoe UI Semibold"/>
            </a:endParaRPr>
          </a:p>
        </p:txBody>
      </p:sp>
      <p:sp>
        <p:nvSpPr>
          <p:cNvPr id="5" name="Text Placeholder 4">
            <a:extLst>
              <a:ext uri="{FF2B5EF4-FFF2-40B4-BE49-F238E27FC236}">
                <a16:creationId xmlns:a16="http://schemas.microsoft.com/office/drawing/2014/main" id="{C1DDF331-B091-CAB3-CA40-9DF3C2489517}"/>
              </a:ext>
              <a:ext uri="{C183D7F6-B498-43B3-948B-1728B52AA6E4}">
                <adec:decorative xmlns:adec="http://schemas.microsoft.com/office/drawing/2017/decorative" val="1"/>
              </a:ext>
            </a:extLst>
          </p:cNvPr>
          <p:cNvSpPr txBox="1">
            <a:spLocks/>
          </p:cNvSpPr>
          <p:nvPr/>
        </p:nvSpPr>
        <p:spPr>
          <a:xfrm>
            <a:off x="863599" y="4626315"/>
            <a:ext cx="1485480" cy="1280351"/>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indent="-9525" defTabSz="932597">
              <a:spcBef>
                <a:spcPts val="0"/>
              </a:spcBef>
              <a:spcAft>
                <a:spcPts val="900"/>
              </a:spcAft>
              <a:defRPr/>
            </a:pPr>
            <a:r>
              <a:rPr lang="en-US" sz="1200" b="1" noProof="0">
                <a:solidFill>
                  <a:schemeClr val="accent2">
                    <a:lumMod val="50000"/>
                  </a:schemeClr>
                </a:solidFill>
                <a:latin typeface="Segoe UI Semibold"/>
              </a:rPr>
              <a:t>Save time</a:t>
            </a:r>
          </a:p>
          <a:p>
            <a:pPr marL="142875" indent="-142875" defTabSz="932597">
              <a:lnSpc>
                <a:spcPct val="100000"/>
              </a:lnSpc>
              <a:spcBef>
                <a:spcPts val="0"/>
              </a:spcBef>
              <a:buFont typeface="Arial" panose="020B0604020202020204" pitchFamily="34" charset="0"/>
              <a:buChar char="•"/>
              <a:defRPr/>
            </a:pPr>
            <a:r>
              <a:rPr lang="en-US" sz="1200" noProof="0">
                <a:solidFill>
                  <a:srgbClr val="000000"/>
                </a:solidFill>
                <a:latin typeface="Segoe UI"/>
                <a:cs typeface="Segoe UI" panose="020B0502040204020203" pitchFamily="34" charset="0"/>
              </a:rPr>
              <a:t>Generate meeting notes and follow up items</a:t>
            </a:r>
          </a:p>
          <a:p>
            <a:pPr marL="142875" indent="-142875" defTabSz="932597">
              <a:lnSpc>
                <a:spcPct val="100000"/>
              </a:lnSpc>
              <a:spcBef>
                <a:spcPts val="0"/>
              </a:spcBef>
              <a:buFont typeface="Arial" panose="020B0604020202020204" pitchFamily="34" charset="0"/>
              <a:buChar char="•"/>
              <a:defRPr/>
            </a:pPr>
            <a:r>
              <a:rPr lang="en-US" sz="1200" noProof="0">
                <a:solidFill>
                  <a:srgbClr val="000000"/>
                </a:solidFill>
                <a:latin typeface="Segoe UI"/>
                <a:cs typeface="Segoe UI" panose="020B0502040204020203" pitchFamily="34" charset="0"/>
              </a:rPr>
              <a:t>Improve email and chart quality</a:t>
            </a:r>
          </a:p>
        </p:txBody>
      </p:sp>
      <p:sp>
        <p:nvSpPr>
          <p:cNvPr id="6" name="Text Placeholder 4">
            <a:extLst>
              <a:ext uri="{FF2B5EF4-FFF2-40B4-BE49-F238E27FC236}">
                <a16:creationId xmlns:a16="http://schemas.microsoft.com/office/drawing/2014/main" id="{C3915074-B98A-470E-484B-4BFFAE9C8EE4}"/>
              </a:ext>
              <a:ext uri="{C183D7F6-B498-43B3-948B-1728B52AA6E4}">
                <adec:decorative xmlns:adec="http://schemas.microsoft.com/office/drawing/2017/decorative" val="1"/>
              </a:ext>
            </a:extLst>
          </p:cNvPr>
          <p:cNvSpPr txBox="1">
            <a:spLocks/>
          </p:cNvSpPr>
          <p:nvPr/>
        </p:nvSpPr>
        <p:spPr>
          <a:xfrm>
            <a:off x="2715738" y="4626315"/>
            <a:ext cx="1698039" cy="1337289"/>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indent="-9525" defTabSz="932597">
              <a:spcBef>
                <a:spcPts val="0"/>
              </a:spcBef>
              <a:spcAft>
                <a:spcPts val="900"/>
              </a:spcAft>
              <a:defRPr/>
            </a:pPr>
            <a:r>
              <a:rPr lang="en-US" sz="1200" b="1" noProof="0">
                <a:solidFill>
                  <a:schemeClr val="accent2">
                    <a:lumMod val="50000"/>
                  </a:schemeClr>
                </a:solidFill>
                <a:latin typeface="Segoe UI Semibold"/>
              </a:rPr>
              <a:t>Foster a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productive culture</a:t>
            </a:r>
          </a:p>
          <a:p>
            <a:pPr marL="142875" indent="-142875" defTabSz="932597">
              <a:lnSpc>
                <a:spcPct val="100000"/>
              </a:lnSpc>
              <a:spcBef>
                <a:spcPts val="0"/>
              </a:spcBef>
              <a:buFont typeface="Arial" panose="020B0604020202020204" pitchFamily="34" charset="0"/>
              <a:buChar char="•"/>
              <a:defRPr/>
            </a:pPr>
            <a:r>
              <a:rPr lang="en-US" sz="1200" noProof="0">
                <a:solidFill>
                  <a:srgbClr val="000000"/>
                </a:solidFill>
                <a:latin typeface="Segoe UI"/>
                <a:cs typeface="Segoe UI" panose="020B0502040204020203" pitchFamily="34" charset="0"/>
              </a:rPr>
              <a:t>Create feedback loops</a:t>
            </a:r>
          </a:p>
          <a:p>
            <a:pPr marL="142875" indent="-142875" defTabSz="932597">
              <a:lnSpc>
                <a:spcPct val="100000"/>
              </a:lnSpc>
              <a:spcBef>
                <a:spcPts val="0"/>
              </a:spcBef>
              <a:buFont typeface="Arial" panose="020B0604020202020204" pitchFamily="34" charset="0"/>
              <a:buChar char="•"/>
              <a:defRPr/>
            </a:pPr>
            <a:r>
              <a:rPr lang="en-US" sz="1200" noProof="0">
                <a:solidFill>
                  <a:srgbClr val="000000"/>
                </a:solidFill>
                <a:latin typeface="Segoe UI"/>
                <a:cs typeface="Segoe UI" panose="020B0502040204020203" pitchFamily="34" charset="0"/>
              </a:rPr>
              <a:t>Action feedback loops</a:t>
            </a:r>
          </a:p>
          <a:p>
            <a:pPr marL="142875" indent="-142875" defTabSz="932597">
              <a:lnSpc>
                <a:spcPct val="100000"/>
              </a:lnSpc>
              <a:spcBef>
                <a:spcPts val="0"/>
              </a:spcBef>
              <a:buFont typeface="Arial" panose="020B0604020202020204" pitchFamily="34" charset="0"/>
              <a:buChar char="•"/>
              <a:defRPr/>
            </a:pPr>
            <a:r>
              <a:rPr lang="en-US" sz="1200" noProof="0">
                <a:solidFill>
                  <a:srgbClr val="000000"/>
                </a:solidFill>
                <a:latin typeface="Segoe UI"/>
                <a:cs typeface="Segoe UI" panose="020B0502040204020203" pitchFamily="34" charset="0"/>
              </a:rPr>
              <a:t>Quickly create and share best practices</a:t>
            </a:r>
          </a:p>
        </p:txBody>
      </p:sp>
      <p:sp>
        <p:nvSpPr>
          <p:cNvPr id="7" name="Text Placeholder 4">
            <a:extLst>
              <a:ext uri="{FF2B5EF4-FFF2-40B4-BE49-F238E27FC236}">
                <a16:creationId xmlns:a16="http://schemas.microsoft.com/office/drawing/2014/main" id="{919DDBF8-73F5-6206-1546-6FF399106976}"/>
              </a:ext>
              <a:ext uri="{C183D7F6-B498-43B3-948B-1728B52AA6E4}">
                <adec:decorative xmlns:adec="http://schemas.microsoft.com/office/drawing/2017/decorative" val="1"/>
              </a:ext>
            </a:extLst>
          </p:cNvPr>
          <p:cNvSpPr txBox="1">
            <a:spLocks/>
          </p:cNvSpPr>
          <p:nvPr/>
        </p:nvSpPr>
        <p:spPr>
          <a:xfrm>
            <a:off x="4697350" y="4626315"/>
            <a:ext cx="2112524" cy="153734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indent="-9525" defTabSz="932597">
              <a:spcBef>
                <a:spcPts val="0"/>
              </a:spcBef>
              <a:spcAft>
                <a:spcPts val="900"/>
              </a:spcAft>
              <a:defRPr/>
            </a:pPr>
            <a:r>
              <a:rPr lang="en-US" sz="1200" b="1" noProof="0">
                <a:solidFill>
                  <a:schemeClr val="accent2">
                    <a:lumMod val="50000"/>
                  </a:schemeClr>
                </a:solidFill>
                <a:latin typeface="Segoe UI Semibold"/>
              </a:rPr>
              <a:t>Speed analysis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and reporting</a:t>
            </a:r>
          </a:p>
          <a:p>
            <a:pPr marL="142875" indent="-142875" defTabSz="932597">
              <a:lnSpc>
                <a:spcPct val="100000"/>
              </a:lnSpc>
              <a:spcBef>
                <a:spcPts val="0"/>
              </a:spcBef>
              <a:buFont typeface="Arial" panose="020B0604020202020204" pitchFamily="34" charset="0"/>
              <a:buChar char="•"/>
              <a:defRPr/>
            </a:pPr>
            <a:r>
              <a:rPr lang="en-US" sz="1200" noProof="0">
                <a:solidFill>
                  <a:srgbClr val="000000"/>
                </a:solidFill>
                <a:latin typeface="Segoe UI"/>
                <a:cs typeface="Segoe UI" panose="020B0502040204020203" pitchFamily="34" charset="0"/>
              </a:rPr>
              <a:t>Quickly analyze trends</a:t>
            </a:r>
          </a:p>
          <a:p>
            <a:pPr marL="142875" indent="-142875" defTabSz="932597">
              <a:lnSpc>
                <a:spcPct val="100000"/>
              </a:lnSpc>
              <a:spcBef>
                <a:spcPts val="0"/>
              </a:spcBef>
              <a:buFont typeface="Arial" panose="020B0604020202020204" pitchFamily="34" charset="0"/>
              <a:buChar char="•"/>
              <a:defRPr/>
            </a:pPr>
            <a:r>
              <a:rPr lang="en-US" sz="1200" noProof="0">
                <a:solidFill>
                  <a:srgbClr val="000000"/>
                </a:solidFill>
                <a:latin typeface="Segoe UI"/>
                <a:cs typeface="Segoe UI" panose="020B0502040204020203" pitchFamily="34" charset="0"/>
              </a:rPr>
              <a:t>Generate informative charts</a:t>
            </a:r>
          </a:p>
          <a:p>
            <a:pPr marL="142875" indent="-142875" defTabSz="932597">
              <a:lnSpc>
                <a:spcPct val="100000"/>
              </a:lnSpc>
              <a:spcBef>
                <a:spcPts val="0"/>
              </a:spcBef>
              <a:buFont typeface="Arial" panose="020B0604020202020204" pitchFamily="34" charset="0"/>
              <a:buChar char="•"/>
              <a:defRPr/>
            </a:pPr>
            <a:r>
              <a:rPr lang="en-US" sz="1200" noProof="0">
                <a:solidFill>
                  <a:srgbClr val="000000"/>
                </a:solidFill>
                <a:latin typeface="Segoe UI"/>
                <a:cs typeface="Segoe UI" panose="020B0502040204020203" pitchFamily="34" charset="0"/>
              </a:rPr>
              <a:t>Create strategy presentations </a:t>
            </a:r>
          </a:p>
          <a:p>
            <a:pPr marL="0" marR="0" lvl="0" indent="0" algn="l" defTabSz="932597"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pic>
        <p:nvPicPr>
          <p:cNvPr id="2" name="Picture 1" descr="Photo of sales meeting">
            <a:extLst>
              <a:ext uri="{FF2B5EF4-FFF2-40B4-BE49-F238E27FC236}">
                <a16:creationId xmlns:a16="http://schemas.microsoft.com/office/drawing/2014/main" id="{C4716C6A-5F9B-C6F5-0BF2-1B48BF574E24}"/>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65497"/>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Tree>
    <p:extLst>
      <p:ext uri="{BB962C8B-B14F-4D97-AF65-F5344CB8AC3E}">
        <p14:creationId xmlns:p14="http://schemas.microsoft.com/office/powerpoint/2010/main" val="22076455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D347222C-722E-3B4E-7B97-075862D561B1}"/>
              </a:ext>
            </a:extLst>
          </p:cNvPr>
          <p:cNvSpPr>
            <a:spLocks noGrp="1"/>
          </p:cNvSpPr>
          <p:nvPr>
            <p:ph type="title"/>
          </p:nvPr>
        </p:nvSpPr>
        <p:spPr>
          <a:xfrm>
            <a:off x="575733" y="362366"/>
            <a:ext cx="7247239" cy="526298"/>
          </a:xfrm>
        </p:spPr>
        <p:txBody>
          <a:bodyPr/>
          <a:lstStyle/>
          <a:p>
            <a:r>
              <a:rPr lang="en-US" noProof="0" dirty="0">
                <a:solidFill>
                  <a:srgbClr val="0078D4"/>
                </a:solidFill>
                <a:cs typeface="Segoe UI"/>
              </a:rPr>
              <a:t>Operations | </a:t>
            </a:r>
            <a:r>
              <a:rPr lang="en-US" noProof="0" dirty="0">
                <a:cs typeface="Segoe UI"/>
              </a:rPr>
              <a:t>Simplify tasks for operations employees (Microsoft 365 Copilot Chat only)</a:t>
            </a:r>
            <a:endParaRPr lang="en-US" baseline="30000" noProof="0" dirty="0">
              <a:cs typeface="Segoe UI"/>
            </a:endParaRPr>
          </a:p>
        </p:txBody>
      </p:sp>
      <p:sp>
        <p:nvSpPr>
          <p:cNvPr id="78" name="Text Placeholder 5">
            <a:extLst>
              <a:ext uri="{FF2B5EF4-FFF2-40B4-BE49-F238E27FC236}">
                <a16:creationId xmlns:a16="http://schemas.microsoft.com/office/drawing/2014/main" id="{0BF63EAD-2FF1-8FFA-20AD-771F63CFEB0F}"/>
              </a:ext>
            </a:extLst>
          </p:cNvPr>
          <p:cNvSpPr>
            <a:spLocks noGrp="1"/>
          </p:cNvSpPr>
          <p:nvPr>
            <p:ph type="body" sz="quarter" idx="11"/>
          </p:nvPr>
        </p:nvSpPr>
        <p:spPr/>
        <p:txBody>
          <a:bodyPr/>
          <a:lstStyle/>
          <a:p>
            <a:r>
              <a:rPr lang="en-US" noProof="0"/>
              <a:t>1. Draft a shift summary</a:t>
            </a:r>
          </a:p>
        </p:txBody>
      </p:sp>
      <p:sp>
        <p:nvSpPr>
          <p:cNvPr id="3" name="Text Placeholder 2">
            <a:extLst>
              <a:ext uri="{FF2B5EF4-FFF2-40B4-BE49-F238E27FC236}">
                <a16:creationId xmlns:a16="http://schemas.microsoft.com/office/drawing/2014/main" id="{ADF828B2-8FA5-D65A-6B12-A908FBF376AF}"/>
              </a:ext>
            </a:extLst>
          </p:cNvPr>
          <p:cNvSpPr>
            <a:spLocks noGrp="1"/>
          </p:cNvSpPr>
          <p:nvPr>
            <p:ph type="body" sz="quarter" idx="12"/>
          </p:nvPr>
        </p:nvSpPr>
        <p:spPr/>
        <p:txBody>
          <a:bodyPr/>
          <a:lstStyle/>
          <a:p>
            <a:r>
              <a:rPr lang="en-US" noProof="0"/>
              <a:t>5. Draft an email</a:t>
            </a:r>
          </a:p>
        </p:txBody>
      </p:sp>
      <p:sp>
        <p:nvSpPr>
          <p:cNvPr id="80" name="Text Placeholder 7">
            <a:extLst>
              <a:ext uri="{FF2B5EF4-FFF2-40B4-BE49-F238E27FC236}">
                <a16:creationId xmlns:a16="http://schemas.microsoft.com/office/drawing/2014/main" id="{DB369ADB-EE94-975D-E0F1-7AF6C2684F77}"/>
              </a:ext>
            </a:extLst>
          </p:cNvPr>
          <p:cNvSpPr>
            <a:spLocks noGrp="1"/>
          </p:cNvSpPr>
          <p:nvPr>
            <p:ph type="body" sz="quarter" idx="13"/>
          </p:nvPr>
        </p:nvSpPr>
        <p:spPr/>
        <p:txBody>
          <a:bodyPr/>
          <a:lstStyle/>
          <a:p>
            <a:r>
              <a:rPr lang="en-US" noProof="0"/>
              <a:t>2. Simplify documentation</a:t>
            </a:r>
          </a:p>
        </p:txBody>
      </p:sp>
      <p:sp>
        <p:nvSpPr>
          <p:cNvPr id="81" name="Text Placeholder 8">
            <a:extLst>
              <a:ext uri="{FF2B5EF4-FFF2-40B4-BE49-F238E27FC236}">
                <a16:creationId xmlns:a16="http://schemas.microsoft.com/office/drawing/2014/main" id="{01B5087D-A51C-6B32-78DD-F37C5D1A95BE}"/>
              </a:ext>
            </a:extLst>
          </p:cNvPr>
          <p:cNvSpPr>
            <a:spLocks noGrp="1"/>
          </p:cNvSpPr>
          <p:nvPr>
            <p:ph type="body" sz="quarter" idx="14"/>
          </p:nvPr>
        </p:nvSpPr>
        <p:spPr/>
        <p:txBody>
          <a:bodyPr/>
          <a:lstStyle/>
          <a:p>
            <a:r>
              <a:rPr lang="en-US" noProof="0"/>
              <a:t>4. Create an incident report</a:t>
            </a:r>
          </a:p>
        </p:txBody>
      </p:sp>
      <p:sp>
        <p:nvSpPr>
          <p:cNvPr id="82" name="Text Placeholder 9">
            <a:extLst>
              <a:ext uri="{FF2B5EF4-FFF2-40B4-BE49-F238E27FC236}">
                <a16:creationId xmlns:a16="http://schemas.microsoft.com/office/drawing/2014/main" id="{6F3E94FD-A56B-7669-C548-B7A1131A423B}"/>
              </a:ext>
            </a:extLst>
          </p:cNvPr>
          <p:cNvSpPr>
            <a:spLocks noGrp="1"/>
          </p:cNvSpPr>
          <p:nvPr>
            <p:ph type="body" sz="quarter" idx="15"/>
          </p:nvPr>
        </p:nvSpPr>
        <p:spPr/>
        <p:txBody>
          <a:bodyPr/>
          <a:lstStyle/>
          <a:p>
            <a:r>
              <a:rPr lang="en-US" noProof="0"/>
              <a:t>3. Find service manual information</a:t>
            </a:r>
          </a:p>
        </p:txBody>
      </p:sp>
      <p:sp>
        <p:nvSpPr>
          <p:cNvPr id="84" name="Text Placeholder 10">
            <a:extLst>
              <a:ext uri="{FF2B5EF4-FFF2-40B4-BE49-F238E27FC236}">
                <a16:creationId xmlns:a16="http://schemas.microsoft.com/office/drawing/2014/main" id="{8817B9BB-96E6-573C-5C9E-D7748208D863}"/>
              </a:ext>
            </a:extLst>
          </p:cNvPr>
          <p:cNvSpPr>
            <a:spLocks noGrp="1"/>
          </p:cNvSpPr>
          <p:nvPr>
            <p:ph type="body" sz="quarter" idx="17"/>
          </p:nvPr>
        </p:nvSpPr>
        <p:spPr>
          <a:xfrm>
            <a:off x="6519107" y="521099"/>
            <a:ext cx="3599821" cy="169277"/>
          </a:xfrm>
        </p:spPr>
        <p:txBody>
          <a:bodyPr vert="horz" wrap="square" lIns="0" tIns="0" rIns="0" bIns="0" rtlCol="0" anchor="t">
            <a:spAutoFit/>
          </a:bodyPr>
          <a:lstStyle/>
          <a:p>
            <a:r>
              <a:rPr lang="en-US" noProof="0" dirty="0">
                <a:latin typeface="Segoe UI Semibold"/>
                <a:cs typeface="Segoe UI Semibold"/>
              </a:rPr>
              <a:t>Microsoft 365 Copilot Chat</a:t>
            </a:r>
            <a:endParaRPr lang="en-US" noProof="0" dirty="0"/>
          </a:p>
        </p:txBody>
      </p:sp>
      <p:sp>
        <p:nvSpPr>
          <p:cNvPr id="42" name="Text Placeholder 41">
            <a:extLst>
              <a:ext uri="{FF2B5EF4-FFF2-40B4-BE49-F238E27FC236}">
                <a16:creationId xmlns:a16="http://schemas.microsoft.com/office/drawing/2014/main" id="{833F967F-1994-70D6-FC33-F38D41F92E8D}"/>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Provide a few brief details of what happened on the shift and ask Copilot to turn it into a shift report.</a:t>
            </a:r>
          </a:p>
        </p:txBody>
      </p:sp>
      <p:sp>
        <p:nvSpPr>
          <p:cNvPr id="85" name="Text Placeholder 11">
            <a:extLst>
              <a:ext uri="{FF2B5EF4-FFF2-40B4-BE49-F238E27FC236}">
                <a16:creationId xmlns:a16="http://schemas.microsoft.com/office/drawing/2014/main" id="{1FD514DE-ADD5-93AB-CEF9-67A9B34AE979}"/>
              </a:ext>
            </a:extLst>
          </p:cNvPr>
          <p:cNvSpPr>
            <a:spLocks noGrp="1"/>
          </p:cNvSpPr>
          <p:nvPr>
            <p:ph type="body" sz="quarter" idx="19"/>
          </p:nvPr>
        </p:nvSpPr>
        <p:spPr/>
        <p:txBody>
          <a:bodyPr/>
          <a:lstStyle/>
          <a:p>
            <a:r>
              <a:rPr lang="en-US" noProof="0"/>
              <a:t>Documentation provided for a new procedure isn’t written very clearly. Ask Copilot to create a draft with simpler writing.</a:t>
            </a:r>
          </a:p>
        </p:txBody>
      </p:sp>
      <p:sp>
        <p:nvSpPr>
          <p:cNvPr id="87" name="Text Placeholder 12">
            <a:extLst>
              <a:ext uri="{FF2B5EF4-FFF2-40B4-BE49-F238E27FC236}">
                <a16:creationId xmlns:a16="http://schemas.microsoft.com/office/drawing/2014/main" id="{EB4C84FE-FA23-1E68-9F60-A65237D6539D}"/>
              </a:ext>
            </a:extLst>
          </p:cNvPr>
          <p:cNvSpPr>
            <a:spLocks noGrp="1"/>
          </p:cNvSpPr>
          <p:nvPr>
            <p:ph type="body" sz="quarter" idx="20"/>
          </p:nvPr>
        </p:nvSpPr>
        <p:spPr/>
        <p:txBody>
          <a:bodyPr/>
          <a:lstStyle/>
          <a:p>
            <a:r>
              <a:rPr lang="en-US" noProof="0"/>
              <a:t>The manual for a piece of equipment has gone missing.</a:t>
            </a:r>
          </a:p>
        </p:txBody>
      </p:sp>
      <p:sp>
        <p:nvSpPr>
          <p:cNvPr id="88" name="Text Placeholder 13">
            <a:extLst>
              <a:ext uri="{FF2B5EF4-FFF2-40B4-BE49-F238E27FC236}">
                <a16:creationId xmlns:a16="http://schemas.microsoft.com/office/drawing/2014/main" id="{C8CB5838-649D-B12A-210C-31EB8DBE0E37}"/>
              </a:ext>
            </a:extLst>
          </p:cNvPr>
          <p:cNvSpPr>
            <a:spLocks noGrp="1"/>
          </p:cNvSpPr>
          <p:nvPr>
            <p:ph type="body" sz="quarter" idx="21"/>
          </p:nvPr>
        </p:nvSpPr>
        <p:spPr/>
        <p:txBody>
          <a:bodyPr/>
          <a:lstStyle/>
          <a:p>
            <a:r>
              <a:rPr lang="en-US" noProof="0"/>
              <a:t>Benefit: </a:t>
            </a:r>
            <a:r>
              <a:rPr kumimoji="0" lang="en-US" sz="900" b="1" i="0" u="none" strike="noStrike" kern="0" cap="none" spc="0" normalizeH="0" baseline="0" noProof="0">
                <a:ln>
                  <a:noFill/>
                </a:ln>
                <a:solidFill>
                  <a:srgbClr val="1A1A1A"/>
                </a:solidFill>
                <a:effectLst/>
                <a:uLnTx/>
                <a:uFillTx/>
                <a:latin typeface="Segoe UI"/>
                <a:ea typeface="+mn-ea"/>
                <a:cs typeface="+mn-cs"/>
              </a:rPr>
              <a:t>Save time</a:t>
            </a:r>
            <a:r>
              <a:rPr kumimoji="0" lang="en-US" sz="900" b="0" i="0" u="none" strike="noStrike" kern="0" cap="none" spc="0" normalizeH="0" baseline="0" noProof="0">
                <a:ln>
                  <a:noFill/>
                </a:ln>
                <a:solidFill>
                  <a:srgbClr val="1A1A1A"/>
                </a:solidFill>
                <a:effectLst/>
                <a:uLnTx/>
                <a:uFillTx/>
                <a:latin typeface="Segoe UI"/>
                <a:ea typeface="+mn-ea"/>
                <a:cs typeface="+mn-cs"/>
              </a:rPr>
              <a:t> on shift turnovers to focus on higher-value tasks</a:t>
            </a:r>
          </a:p>
        </p:txBody>
      </p:sp>
      <p:sp>
        <p:nvSpPr>
          <p:cNvPr id="92" name="Text Placeholder 14">
            <a:extLst>
              <a:ext uri="{FF2B5EF4-FFF2-40B4-BE49-F238E27FC236}">
                <a16:creationId xmlns:a16="http://schemas.microsoft.com/office/drawing/2014/main" id="{5843D582-8D3D-5328-2404-D35571DF2F04}"/>
              </a:ext>
            </a:extLst>
          </p:cNvPr>
          <p:cNvSpPr>
            <a:spLocks noGrp="1"/>
          </p:cNvSpPr>
          <p:nvPr>
            <p:ph type="body" sz="quarter" idx="22"/>
          </p:nvPr>
        </p:nvSpPr>
        <p:spPr/>
        <p:txBody>
          <a:bodyPr/>
          <a:lstStyle/>
          <a:p>
            <a:r>
              <a:rPr lang="en-US" noProof="0"/>
              <a:t>Benefit: </a:t>
            </a:r>
            <a:r>
              <a:rPr kumimoji="0" lang="en-US" sz="900" b="1" i="0" u="none" strike="noStrike" kern="0" cap="none" spc="0" normalizeH="0" baseline="0" noProof="0">
                <a:ln>
                  <a:noFill/>
                </a:ln>
                <a:solidFill>
                  <a:srgbClr val="1A1A1A"/>
                </a:solidFill>
                <a:effectLst/>
                <a:uLnTx/>
                <a:uFillTx/>
                <a:latin typeface="Segoe UI"/>
                <a:ea typeface="+mn-ea"/>
                <a:cs typeface="+mn-cs"/>
              </a:rPr>
              <a:t>Get a first draft faster</a:t>
            </a:r>
            <a:r>
              <a:rPr kumimoji="0" lang="en-US" sz="900" b="0" i="0" u="none" strike="noStrike" kern="0" cap="none" spc="0" normalizeH="0" baseline="0" noProof="0">
                <a:ln>
                  <a:noFill/>
                </a:ln>
                <a:solidFill>
                  <a:srgbClr val="1A1A1A"/>
                </a:solidFill>
                <a:effectLst/>
                <a:uLnTx/>
                <a:uFillTx/>
                <a:latin typeface="Segoe UI"/>
                <a:ea typeface="+mn-ea"/>
                <a:cs typeface="+mn-cs"/>
              </a:rPr>
              <a:t> with Copilot by providing a few details and letting Copilot figure out the best way to say it.</a:t>
            </a:r>
            <a:endParaRPr kumimoji="0" lang="en-US" sz="900" b="0" i="1" u="none" strike="noStrike" kern="0" cap="none" spc="0" normalizeH="0" baseline="0" noProof="0">
              <a:ln>
                <a:noFill/>
              </a:ln>
              <a:solidFill>
                <a:srgbClr val="1A1A1A"/>
              </a:solidFill>
              <a:effectLst/>
              <a:uLnTx/>
              <a:uFillTx/>
              <a:latin typeface="Segoe UI"/>
              <a:ea typeface="+mn-ea"/>
              <a:cs typeface="+mn-cs"/>
            </a:endParaRPr>
          </a:p>
        </p:txBody>
      </p:sp>
      <p:sp>
        <p:nvSpPr>
          <p:cNvPr id="4" name="Text Placeholder 3">
            <a:extLst>
              <a:ext uri="{FF2B5EF4-FFF2-40B4-BE49-F238E27FC236}">
                <a16:creationId xmlns:a16="http://schemas.microsoft.com/office/drawing/2014/main" id="{D07F74B9-9AFE-CE1C-E701-01EEB00CB7BB}"/>
              </a:ext>
            </a:extLst>
          </p:cNvPr>
          <p:cNvSpPr>
            <a:spLocks noGrp="1"/>
          </p:cNvSpPr>
          <p:nvPr>
            <p:ph type="body" sz="quarter" idx="23"/>
          </p:nvPr>
        </p:nvSpPr>
        <p:spPr/>
        <p:txBody>
          <a:bodyPr/>
          <a:lstStyle/>
          <a:p>
            <a:r>
              <a:rPr lang="en-US" noProof="0"/>
              <a:t>Benefit: </a:t>
            </a:r>
            <a:r>
              <a:rPr kumimoji="0" lang="en-US" sz="900" b="0" i="0" u="none" strike="noStrike" kern="0" cap="none" spc="0" normalizeH="0" baseline="0" noProof="0">
                <a:ln>
                  <a:noFill/>
                </a:ln>
                <a:solidFill>
                  <a:srgbClr val="1A1A1A"/>
                </a:solidFill>
                <a:effectLst/>
                <a:uLnTx/>
                <a:uFillTx/>
                <a:latin typeface="Segoe UI"/>
                <a:ea typeface="+mn-ea"/>
                <a:cs typeface="+mn-cs"/>
              </a:rPr>
              <a:t>Ensure that everyone on the team has </a:t>
            </a:r>
            <a:r>
              <a:rPr kumimoji="0" lang="en-US" sz="900" b="1" i="0" u="none" strike="noStrike" kern="0" cap="none" spc="0" normalizeH="0" baseline="0" noProof="0">
                <a:ln>
                  <a:noFill/>
                </a:ln>
                <a:solidFill>
                  <a:srgbClr val="1A1A1A"/>
                </a:solidFill>
                <a:effectLst/>
                <a:uLnTx/>
                <a:uFillTx/>
                <a:latin typeface="Segoe UI"/>
                <a:ea typeface="+mn-ea"/>
                <a:cs typeface="+mn-cs"/>
              </a:rPr>
              <a:t>clear, understandable procedures</a:t>
            </a:r>
            <a:r>
              <a:rPr kumimoji="0" lang="en-US" sz="900" b="0" i="0" u="none" strike="noStrike" kern="0" cap="none" spc="0" normalizeH="0" baseline="0" noProof="0">
                <a:ln>
                  <a:noFill/>
                </a:ln>
                <a:solidFill>
                  <a:srgbClr val="1A1A1A"/>
                </a:solidFill>
                <a:effectLst/>
                <a:uLnTx/>
                <a:uFillTx/>
                <a:latin typeface="Segoe UI"/>
                <a:ea typeface="+mn-ea"/>
                <a:cs typeface="+mn-cs"/>
              </a:rPr>
              <a:t>.</a:t>
            </a:r>
            <a:endParaRPr lang="en-US" noProof="0"/>
          </a:p>
        </p:txBody>
      </p:sp>
      <p:sp>
        <p:nvSpPr>
          <p:cNvPr id="94" name="Text Placeholder 16">
            <a:extLst>
              <a:ext uri="{FF2B5EF4-FFF2-40B4-BE49-F238E27FC236}">
                <a16:creationId xmlns:a16="http://schemas.microsoft.com/office/drawing/2014/main" id="{7E19BB30-3167-2227-D796-F8F2DCD0E3FA}"/>
              </a:ext>
            </a:extLst>
          </p:cNvPr>
          <p:cNvSpPr>
            <a:spLocks noGrp="1"/>
          </p:cNvSpPr>
          <p:nvPr>
            <p:ph type="body" sz="quarter" idx="24"/>
          </p:nvPr>
        </p:nvSpPr>
        <p:spPr>
          <a:xfrm>
            <a:off x="5779660" y="5641938"/>
            <a:ext cx="2808000" cy="626701"/>
          </a:xfrm>
        </p:spPr>
        <p:txBody>
          <a:bodyPr/>
          <a:lstStyle/>
          <a:p>
            <a:r>
              <a:rPr lang="en-US" noProof="0"/>
              <a:t>Benefit: </a:t>
            </a:r>
            <a:r>
              <a:rPr kumimoji="0" lang="en-US" sz="900"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Use Copilot to ensure that the </a:t>
            </a:r>
            <a:r>
              <a:rPr kumimoji="0" lang="en-US" sz="900" b="1" i="0" u="none" strike="noStrike" kern="1200" cap="none" spc="0" normalizeH="0" baseline="0" noProof="0">
                <a:ln>
                  <a:noFill/>
                </a:ln>
                <a:solidFill>
                  <a:srgbClr val="242424"/>
                </a:solidFill>
                <a:effectLst/>
                <a:uLnTx/>
                <a:uFillTx/>
                <a:latin typeface="Segoe UI" panose="020B0502040204020203" pitchFamily="34" charset="0"/>
                <a:ea typeface="+mn-ea"/>
                <a:cs typeface="+mn-cs"/>
              </a:rPr>
              <a:t>report is well-written</a:t>
            </a:r>
            <a:r>
              <a:rPr kumimoji="0" lang="en-US" sz="900"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98" name="Text Placeholder 17">
            <a:extLst>
              <a:ext uri="{FF2B5EF4-FFF2-40B4-BE49-F238E27FC236}">
                <a16:creationId xmlns:a16="http://schemas.microsoft.com/office/drawing/2014/main" id="{8C880C5B-0988-244B-D374-3171D5A358CE}"/>
              </a:ext>
            </a:extLst>
          </p:cNvPr>
          <p:cNvSpPr>
            <a:spLocks noGrp="1"/>
          </p:cNvSpPr>
          <p:nvPr>
            <p:ph type="body" sz="quarter" idx="25"/>
          </p:nvPr>
        </p:nvSpPr>
        <p:spPr/>
        <p:txBody>
          <a:bodyPr>
            <a:normAutofit/>
          </a:bodyPr>
          <a:lstStyle/>
          <a:p>
            <a:r>
              <a:rPr lang="en-US" noProof="0"/>
              <a:t>Benefit: Ask Copilot to </a:t>
            </a:r>
            <a:r>
              <a:rPr lang="en-US" b="1" noProof="0"/>
              <a:t>find the required maintenance procedure</a:t>
            </a:r>
            <a:r>
              <a:rPr lang="en-US" noProof="0"/>
              <a:t>.</a:t>
            </a:r>
          </a:p>
        </p:txBody>
      </p:sp>
      <p:sp>
        <p:nvSpPr>
          <p:cNvPr id="99" name="Text Placeholder 18">
            <a:extLst>
              <a:ext uri="{FF2B5EF4-FFF2-40B4-BE49-F238E27FC236}">
                <a16:creationId xmlns:a16="http://schemas.microsoft.com/office/drawing/2014/main" id="{6B3531D9-59E1-0D4C-90DB-28CF11B4D40B}"/>
              </a:ext>
            </a:extLst>
          </p:cNvPr>
          <p:cNvSpPr>
            <a:spLocks noGrp="1"/>
          </p:cNvSpPr>
          <p:nvPr>
            <p:ph type="body" sz="quarter" idx="27"/>
          </p:nvPr>
        </p:nvSpPr>
        <p:spPr>
          <a:xfrm>
            <a:off x="2316020" y="4488366"/>
            <a:ext cx="2808000" cy="626701"/>
          </a:xfrm>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When bringing up a sensitive topic with a manager in an email ask Copilot to write the first draft.</a:t>
            </a:r>
          </a:p>
        </p:txBody>
      </p:sp>
      <p:sp>
        <p:nvSpPr>
          <p:cNvPr id="100" name="Text Placeholder 19">
            <a:extLst>
              <a:ext uri="{FF2B5EF4-FFF2-40B4-BE49-F238E27FC236}">
                <a16:creationId xmlns:a16="http://schemas.microsoft.com/office/drawing/2014/main" id="{FA4E21B9-168B-DAF2-4DD4-5FE3DEF5FA6B}"/>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When producing documentation of a safety incident use Copilot to ensure clarity and completeness.</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p:txBody>
      </p:sp>
      <p:sp>
        <p:nvSpPr>
          <p:cNvPr id="5" name="Text Placeholder 4">
            <a:extLst>
              <a:ext uri="{FF2B5EF4-FFF2-40B4-BE49-F238E27FC236}">
                <a16:creationId xmlns:a16="http://schemas.microsoft.com/office/drawing/2014/main" id="{ACC12436-8B7C-8C03-2328-71E91696CC99}"/>
              </a:ext>
            </a:extLst>
          </p:cNvPr>
          <p:cNvSpPr>
            <a:spLocks noGrp="1"/>
          </p:cNvSpPr>
          <p:nvPr>
            <p:ph type="body" sz="quarter" idx="30"/>
          </p:nvPr>
        </p:nvSpPr>
        <p:spPr/>
        <p:txBody>
          <a:bodyPr vert="horz" wrap="square" lIns="0" tIns="0" rIns="0" bIns="0" rtlCol="0" anchor="t">
            <a:spAutoFit/>
          </a:bodyPr>
          <a:lstStyle/>
          <a:p>
            <a:r>
              <a:rPr lang="en-US" noProof="0">
                <a:latin typeface="Segoe UI Semibold"/>
                <a:cs typeface="Segoe UI Semibold"/>
              </a:rPr>
              <a:t>Start</a:t>
            </a:r>
            <a:endParaRPr lang="en-US" noProof="0"/>
          </a:p>
        </p:txBody>
      </p:sp>
      <p:sp>
        <p:nvSpPr>
          <p:cNvPr id="114" name="Rectangle: Rounded Corners 6">
            <a:extLst>
              <a:ext uri="{FF2B5EF4-FFF2-40B4-BE49-F238E27FC236}">
                <a16:creationId xmlns:a16="http://schemas.microsoft.com/office/drawing/2014/main" id="{E40A16BF-BABC-85D9-4BCA-1B67B535CAF6}"/>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15" name="Group 114">
            <a:extLst>
              <a:ext uri="{FF2B5EF4-FFF2-40B4-BE49-F238E27FC236}">
                <a16:creationId xmlns:a16="http://schemas.microsoft.com/office/drawing/2014/main" id="{6180228E-6A36-0E94-3067-7D43996DBC6F}"/>
              </a:ext>
            </a:extLst>
          </p:cNvPr>
          <p:cNvGrpSpPr/>
          <p:nvPr/>
        </p:nvGrpSpPr>
        <p:grpSpPr>
          <a:xfrm>
            <a:off x="1624328" y="1132756"/>
            <a:ext cx="1332000" cy="216000"/>
            <a:chOff x="1198144" y="862657"/>
            <a:chExt cx="1332000" cy="216000"/>
          </a:xfrm>
        </p:grpSpPr>
        <p:sp>
          <p:nvSpPr>
            <p:cNvPr id="116" name="Rectangle: Rounded Corners 6">
              <a:extLst>
                <a:ext uri="{FF2B5EF4-FFF2-40B4-BE49-F238E27FC236}">
                  <a16:creationId xmlns:a16="http://schemas.microsoft.com/office/drawing/2014/main" id="{0548E208-6F79-4E78-295E-1A39C26A3644}"/>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Improve efficiency</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117" name="Graphic 116">
              <a:extLst>
                <a:ext uri="{FF2B5EF4-FFF2-40B4-BE49-F238E27FC236}">
                  <a16:creationId xmlns:a16="http://schemas.microsoft.com/office/drawing/2014/main" id="{21C5A1CE-D645-B2E5-48A1-BAD8D088E35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132" name="Group 131">
            <a:extLst>
              <a:ext uri="{FF2B5EF4-FFF2-40B4-BE49-F238E27FC236}">
                <a16:creationId xmlns:a16="http://schemas.microsoft.com/office/drawing/2014/main" id="{70CF0CCD-49BF-9327-3B0D-79A4E418BA5A}"/>
              </a:ext>
            </a:extLst>
          </p:cNvPr>
          <p:cNvGrpSpPr/>
          <p:nvPr/>
        </p:nvGrpSpPr>
        <p:grpSpPr>
          <a:xfrm>
            <a:off x="1510530" y="2753574"/>
            <a:ext cx="1515209" cy="360000"/>
            <a:chOff x="588263" y="1217924"/>
            <a:chExt cx="1515209" cy="360000"/>
          </a:xfrm>
        </p:grpSpPr>
        <p:pic>
          <p:nvPicPr>
            <p:cNvPr id="133" name="Picture 132" descr="Zip Co logo SVG free download, id: 101874 - Brandlogos.net">
              <a:hlinkClick r:id="rId5"/>
              <a:extLst>
                <a:ext uri="{FF2B5EF4-FFF2-40B4-BE49-F238E27FC236}">
                  <a16:creationId xmlns:a16="http://schemas.microsoft.com/office/drawing/2014/main" id="{9A85E6DE-A388-EAF5-EFFC-1C4021F9A72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4" name="TextBox 133">
              <a:extLst>
                <a:ext uri="{FF2B5EF4-FFF2-40B4-BE49-F238E27FC236}">
                  <a16:creationId xmlns:a16="http://schemas.microsoft.com/office/drawing/2014/main" id="{0EC11B61-1990-11DE-CE04-EA985564A9F6}"/>
                </a:ext>
                <a:ext uri="{C183D7F6-B498-43B3-948B-1728B52AA6E4}">
                  <adec:decorative xmlns:adec="http://schemas.microsoft.com/office/drawing/2017/decorative" val="0"/>
                </a:ext>
              </a:extLst>
            </p:cNvPr>
            <p:cNvSpPr txBox="1"/>
            <p:nvPr/>
          </p:nvSpPr>
          <p:spPr>
            <a:xfrm>
              <a:off x="1047214" y="1313286"/>
              <a:ext cx="1056258"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35" name="Group 134">
            <a:extLst>
              <a:ext uri="{FF2B5EF4-FFF2-40B4-BE49-F238E27FC236}">
                <a16:creationId xmlns:a16="http://schemas.microsoft.com/office/drawing/2014/main" id="{F7E442A2-967F-D210-A2AC-5D6163B08B3A}"/>
              </a:ext>
            </a:extLst>
          </p:cNvPr>
          <p:cNvGrpSpPr/>
          <p:nvPr/>
        </p:nvGrpSpPr>
        <p:grpSpPr>
          <a:xfrm>
            <a:off x="4974170" y="2753574"/>
            <a:ext cx="1369480" cy="360000"/>
            <a:chOff x="588263" y="1217924"/>
            <a:chExt cx="1369480" cy="360000"/>
          </a:xfrm>
        </p:grpSpPr>
        <p:pic>
          <p:nvPicPr>
            <p:cNvPr id="136" name="Picture 135" descr="Zip Co logo SVG free download, id: 101874 - Brandlogos.net">
              <a:hlinkClick r:id="rId5"/>
              <a:extLst>
                <a:ext uri="{FF2B5EF4-FFF2-40B4-BE49-F238E27FC236}">
                  <a16:creationId xmlns:a16="http://schemas.microsoft.com/office/drawing/2014/main" id="{5CAF3631-0941-22D9-E2D2-DCAE7EB3532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7" name="TextBox 136">
              <a:extLst>
                <a:ext uri="{FF2B5EF4-FFF2-40B4-BE49-F238E27FC236}">
                  <a16:creationId xmlns:a16="http://schemas.microsoft.com/office/drawing/2014/main" id="{C5041465-17AF-1181-89EE-963009CEE9E0}"/>
                </a:ext>
                <a:ext uri="{C183D7F6-B498-43B3-948B-1728B52AA6E4}">
                  <adec:decorative xmlns:adec="http://schemas.microsoft.com/office/drawing/2017/decorative" val="0"/>
                </a:ext>
              </a:extLst>
            </p:cNvPr>
            <p:cNvSpPr txBox="1"/>
            <p:nvPr/>
          </p:nvSpPr>
          <p:spPr>
            <a:xfrm>
              <a:off x="1047214" y="1313286"/>
              <a:ext cx="910529"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38" name="Group 137">
            <a:extLst>
              <a:ext uri="{FF2B5EF4-FFF2-40B4-BE49-F238E27FC236}">
                <a16:creationId xmlns:a16="http://schemas.microsoft.com/office/drawing/2014/main" id="{83745DB0-8779-510E-3A6E-9E25899AB2B2}"/>
              </a:ext>
            </a:extLst>
          </p:cNvPr>
          <p:cNvGrpSpPr/>
          <p:nvPr/>
        </p:nvGrpSpPr>
        <p:grpSpPr>
          <a:xfrm>
            <a:off x="8437811" y="2753574"/>
            <a:ext cx="1431403" cy="360000"/>
            <a:chOff x="588263" y="1217924"/>
            <a:chExt cx="1431403" cy="360000"/>
          </a:xfrm>
        </p:grpSpPr>
        <p:pic>
          <p:nvPicPr>
            <p:cNvPr id="139" name="Picture 138" descr="Zip Co logo SVG free download, id: 101874 - Brandlogos.net">
              <a:hlinkClick r:id="rId5"/>
              <a:extLst>
                <a:ext uri="{FF2B5EF4-FFF2-40B4-BE49-F238E27FC236}">
                  <a16:creationId xmlns:a16="http://schemas.microsoft.com/office/drawing/2014/main" id="{B2C40B17-B6EC-60D9-3822-BF6B47ABCAD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0" name="TextBox 139">
              <a:extLst>
                <a:ext uri="{FF2B5EF4-FFF2-40B4-BE49-F238E27FC236}">
                  <a16:creationId xmlns:a16="http://schemas.microsoft.com/office/drawing/2014/main" id="{ECCE5F6F-933E-D505-D0CA-0A4C1494CCFA}"/>
                </a:ext>
                <a:ext uri="{C183D7F6-B498-43B3-948B-1728B52AA6E4}">
                  <adec:decorative xmlns:adec="http://schemas.microsoft.com/office/drawing/2017/decorative" val="0"/>
                </a:ext>
              </a:extLst>
            </p:cNvPr>
            <p:cNvSpPr txBox="1"/>
            <p:nvPr/>
          </p:nvSpPr>
          <p:spPr>
            <a:xfrm>
              <a:off x="1047214" y="1313286"/>
              <a:ext cx="972452"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41" name="Group 140">
            <a:extLst>
              <a:ext uri="{FF2B5EF4-FFF2-40B4-BE49-F238E27FC236}">
                <a16:creationId xmlns:a16="http://schemas.microsoft.com/office/drawing/2014/main" id="{E6E478F6-37FE-85E8-96A3-8AAFC8B7B69A}"/>
              </a:ext>
            </a:extLst>
          </p:cNvPr>
          <p:cNvGrpSpPr/>
          <p:nvPr/>
        </p:nvGrpSpPr>
        <p:grpSpPr>
          <a:xfrm>
            <a:off x="3242350" y="5198502"/>
            <a:ext cx="1731819" cy="360000"/>
            <a:chOff x="588263" y="1217924"/>
            <a:chExt cx="1731819" cy="360000"/>
          </a:xfrm>
        </p:grpSpPr>
        <p:pic>
          <p:nvPicPr>
            <p:cNvPr id="142" name="Picture 141" descr="Zip Co logo SVG free download, id: 101874 - Brandlogos.net">
              <a:hlinkClick r:id="rId5"/>
              <a:extLst>
                <a:ext uri="{FF2B5EF4-FFF2-40B4-BE49-F238E27FC236}">
                  <a16:creationId xmlns:a16="http://schemas.microsoft.com/office/drawing/2014/main" id="{2345EA7B-8056-4B5E-1C64-86E56D155F1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4CEE9549-8817-4907-1199-1BB8FE96B7FA}"/>
                </a:ext>
                <a:ext uri="{C183D7F6-B498-43B3-948B-1728B52AA6E4}">
                  <adec:decorative xmlns:adec="http://schemas.microsoft.com/office/drawing/2017/decorative" val="0"/>
                </a:ext>
              </a:extLst>
            </p:cNvPr>
            <p:cNvSpPr txBox="1"/>
            <p:nvPr/>
          </p:nvSpPr>
          <p:spPr>
            <a:xfrm>
              <a:off x="1047213" y="1313286"/>
              <a:ext cx="1272869"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46" name="Group 145">
            <a:extLst>
              <a:ext uri="{FF2B5EF4-FFF2-40B4-BE49-F238E27FC236}">
                <a16:creationId xmlns:a16="http://schemas.microsoft.com/office/drawing/2014/main" id="{3240B2C7-385D-3180-F89B-50475B5F8BBF}"/>
              </a:ext>
            </a:extLst>
          </p:cNvPr>
          <p:cNvGrpSpPr/>
          <p:nvPr/>
        </p:nvGrpSpPr>
        <p:grpSpPr>
          <a:xfrm>
            <a:off x="6705990" y="5198502"/>
            <a:ext cx="1881670" cy="360000"/>
            <a:chOff x="588263" y="1217924"/>
            <a:chExt cx="1881670" cy="360000"/>
          </a:xfrm>
        </p:grpSpPr>
        <p:pic>
          <p:nvPicPr>
            <p:cNvPr id="147" name="Picture 146" descr="Zip Co logo SVG free download, id: 101874 - Brandlogos.net">
              <a:hlinkClick r:id="rId5"/>
              <a:extLst>
                <a:ext uri="{FF2B5EF4-FFF2-40B4-BE49-F238E27FC236}">
                  <a16:creationId xmlns:a16="http://schemas.microsoft.com/office/drawing/2014/main" id="{FD694FD9-8593-F781-0CF6-E330D273726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8" name="TextBox 147">
              <a:extLst>
                <a:ext uri="{FF2B5EF4-FFF2-40B4-BE49-F238E27FC236}">
                  <a16:creationId xmlns:a16="http://schemas.microsoft.com/office/drawing/2014/main" id="{26679795-208E-68C3-740C-3D6D06D27CC3}"/>
                </a:ext>
                <a:ext uri="{C183D7F6-B498-43B3-948B-1728B52AA6E4}">
                  <adec:decorative xmlns:adec="http://schemas.microsoft.com/office/drawing/2017/decorative" val="0"/>
                </a:ext>
              </a:extLst>
            </p:cNvPr>
            <p:cNvSpPr txBox="1"/>
            <p:nvPr/>
          </p:nvSpPr>
          <p:spPr>
            <a:xfrm>
              <a:off x="1047214" y="1313286"/>
              <a:ext cx="1422719"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sp>
        <p:nvSpPr>
          <p:cNvPr id="7" name="Text Placeholder 6">
            <a:extLst>
              <a:ext uri="{FF2B5EF4-FFF2-40B4-BE49-F238E27FC236}">
                <a16:creationId xmlns:a16="http://schemas.microsoft.com/office/drawing/2014/main" id="{6271BFA0-FC71-29DE-5806-235739B13CE0}"/>
              </a:ext>
            </a:extLst>
          </p:cNvPr>
          <p:cNvSpPr>
            <a:spLocks noGrp="1"/>
          </p:cNvSpPr>
          <p:nvPr>
            <p:ph type="body" sz="quarter" idx="38"/>
          </p:nvPr>
        </p:nvSpPr>
        <p:spPr>
          <a:solidFill>
            <a:srgbClr val="0078D4"/>
          </a:solidFill>
        </p:spPr>
        <p:txBody>
          <a:bodyPr/>
          <a:lstStyle/>
          <a:p>
            <a:endParaRPr lang="en-US" noProof="0"/>
          </a:p>
        </p:txBody>
      </p:sp>
      <p:sp>
        <p:nvSpPr>
          <p:cNvPr id="9" name="Text Placeholder 8">
            <a:extLst>
              <a:ext uri="{FF2B5EF4-FFF2-40B4-BE49-F238E27FC236}">
                <a16:creationId xmlns:a16="http://schemas.microsoft.com/office/drawing/2014/main" id="{F53E07A9-1B5A-B003-F9B0-3102ABABA82B}"/>
              </a:ext>
            </a:extLst>
          </p:cNvPr>
          <p:cNvSpPr>
            <a:spLocks noGrp="1"/>
          </p:cNvSpPr>
          <p:nvPr>
            <p:ph type="body" sz="quarter" idx="39"/>
          </p:nvPr>
        </p:nvSpPr>
        <p:spPr/>
        <p:txBody>
          <a:bodyPr/>
          <a:lstStyle/>
          <a:p>
            <a:endParaRPr lang="en-US" noProof="0"/>
          </a:p>
        </p:txBody>
      </p:sp>
      <p:sp>
        <p:nvSpPr>
          <p:cNvPr id="11" name="Text Placeholder 10">
            <a:extLst>
              <a:ext uri="{FF2B5EF4-FFF2-40B4-BE49-F238E27FC236}">
                <a16:creationId xmlns:a16="http://schemas.microsoft.com/office/drawing/2014/main" id="{F57BE1DF-A077-D305-04AB-9615368FB7F8}"/>
              </a:ext>
            </a:extLst>
          </p:cNvPr>
          <p:cNvSpPr>
            <a:spLocks noGrp="1"/>
          </p:cNvSpPr>
          <p:nvPr>
            <p:ph type="body" sz="quarter" idx="40"/>
          </p:nvPr>
        </p:nvSpPr>
        <p:spPr/>
        <p:txBody>
          <a:bodyPr/>
          <a:lstStyle/>
          <a:p>
            <a:endParaRPr lang="en-US" noProof="0"/>
          </a:p>
        </p:txBody>
      </p:sp>
      <p:pic>
        <p:nvPicPr>
          <p:cNvPr id="10" name="Picture 9">
            <a:extLst>
              <a:ext uri="{FF2B5EF4-FFF2-40B4-BE49-F238E27FC236}">
                <a16:creationId xmlns:a16="http://schemas.microsoft.com/office/drawing/2014/main" id="{D64FA8C5-063B-BA99-FF4E-E72FADE5AB1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
          <a:stretch/>
        </p:blipFill>
        <p:spPr>
          <a:xfrm>
            <a:off x="10167871" y="4288861"/>
            <a:ext cx="2024130" cy="2569139"/>
          </a:xfrm>
          <a:prstGeom prst="rect">
            <a:avLst/>
          </a:prstGeom>
        </p:spPr>
      </p:pic>
      <p:sp>
        <p:nvSpPr>
          <p:cNvPr id="6" name="Rectangle: Rounded Corners 6">
            <a:extLst>
              <a:ext uri="{FF2B5EF4-FFF2-40B4-BE49-F238E27FC236}">
                <a16:creationId xmlns:a16="http://schemas.microsoft.com/office/drawing/2014/main" id="{888A8092-4714-5401-8759-8E131EC6943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8" name="Group 7">
            <a:extLst>
              <a:ext uri="{FF2B5EF4-FFF2-40B4-BE49-F238E27FC236}">
                <a16:creationId xmlns:a16="http://schemas.microsoft.com/office/drawing/2014/main" id="{9064BDA0-891C-41A6-9F6D-D0539888C523}"/>
              </a:ext>
            </a:extLst>
          </p:cNvPr>
          <p:cNvGrpSpPr/>
          <p:nvPr/>
        </p:nvGrpSpPr>
        <p:grpSpPr>
          <a:xfrm>
            <a:off x="7523373" y="1127774"/>
            <a:ext cx="1260000" cy="216000"/>
            <a:chOff x="1194743" y="1140160"/>
            <a:chExt cx="1260000" cy="216000"/>
          </a:xfrm>
        </p:grpSpPr>
        <p:sp>
          <p:nvSpPr>
            <p:cNvPr id="12" name="Rectangle: Rounded Corners 6">
              <a:extLst>
                <a:ext uri="{FF2B5EF4-FFF2-40B4-BE49-F238E27FC236}">
                  <a16:creationId xmlns:a16="http://schemas.microsoft.com/office/drawing/2014/main" id="{7797DB25-AF8F-C206-2FE5-E2598E9BDD3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3" name="Graphic 12">
              <a:extLst>
                <a:ext uri="{FF2B5EF4-FFF2-40B4-BE49-F238E27FC236}">
                  <a16:creationId xmlns:a16="http://schemas.microsoft.com/office/drawing/2014/main" id="{FE4B42C5-CA1E-0929-2976-0D9A1BB0F96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14" name="Group 13">
            <a:extLst>
              <a:ext uri="{FF2B5EF4-FFF2-40B4-BE49-F238E27FC236}">
                <a16:creationId xmlns:a16="http://schemas.microsoft.com/office/drawing/2014/main" id="{9FBC3FD8-CB96-85E0-6E85-86CB0AA8E94B}"/>
              </a:ext>
            </a:extLst>
          </p:cNvPr>
          <p:cNvGrpSpPr/>
          <p:nvPr/>
        </p:nvGrpSpPr>
        <p:grpSpPr>
          <a:xfrm>
            <a:off x="8868697" y="1127774"/>
            <a:ext cx="1450784" cy="216000"/>
            <a:chOff x="1194743" y="1140160"/>
            <a:chExt cx="1450784" cy="216000"/>
          </a:xfrm>
        </p:grpSpPr>
        <p:sp>
          <p:nvSpPr>
            <p:cNvPr id="15" name="Rectangle: Rounded Corners 6">
              <a:extLst>
                <a:ext uri="{FF2B5EF4-FFF2-40B4-BE49-F238E27FC236}">
                  <a16:creationId xmlns:a16="http://schemas.microsoft.com/office/drawing/2014/main" id="{B440609F-51E7-5797-B9B4-2F99AF608AF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6" name="Graphic 15">
              <a:extLst>
                <a:ext uri="{FF2B5EF4-FFF2-40B4-BE49-F238E27FC236}">
                  <a16:creationId xmlns:a16="http://schemas.microsoft.com/office/drawing/2014/main" id="{9680C369-7833-A66A-0C0F-819AEC89BE1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17" name="Group 16">
            <a:extLst>
              <a:ext uri="{FF2B5EF4-FFF2-40B4-BE49-F238E27FC236}">
                <a16:creationId xmlns:a16="http://schemas.microsoft.com/office/drawing/2014/main" id="{0072E0C5-5DBA-0C2C-E6B4-4F59E8E4219F}"/>
              </a:ext>
            </a:extLst>
          </p:cNvPr>
          <p:cNvGrpSpPr/>
          <p:nvPr/>
        </p:nvGrpSpPr>
        <p:grpSpPr>
          <a:xfrm>
            <a:off x="3025739" y="1136034"/>
            <a:ext cx="1517685" cy="219456"/>
            <a:chOff x="1198143" y="862657"/>
            <a:chExt cx="1517685" cy="207740"/>
          </a:xfrm>
        </p:grpSpPr>
        <p:sp>
          <p:nvSpPr>
            <p:cNvPr id="18" name="Rectangle: Rounded Corners 6">
              <a:extLst>
                <a:ext uri="{FF2B5EF4-FFF2-40B4-BE49-F238E27FC236}">
                  <a16:creationId xmlns:a16="http://schemas.microsoft.com/office/drawing/2014/main" id="{C872774E-4277-3DF4-ECA7-EE257FF127EB}"/>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Employee satisfaction</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19" name="Graphic 18">
              <a:extLst>
                <a:ext uri="{FF2B5EF4-FFF2-40B4-BE49-F238E27FC236}">
                  <a16:creationId xmlns:a16="http://schemas.microsoft.com/office/drawing/2014/main" id="{5C9DB59C-1E38-4FCB-6A78-DF7B6DB5ADB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38255019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4F37E-0421-8812-028F-7626537FDA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BDD7AE6-EC0C-AA98-D0A9-7DEA1E9CC3C1}"/>
              </a:ext>
            </a:extLst>
          </p:cNvPr>
          <p:cNvSpPr>
            <a:spLocks noGrp="1"/>
          </p:cNvSpPr>
          <p:nvPr>
            <p:ph type="title"/>
          </p:nvPr>
        </p:nvSpPr>
        <p:spPr>
          <a:xfrm>
            <a:off x="584200" y="387766"/>
            <a:ext cx="5672544" cy="263149"/>
          </a:xfrm>
        </p:spPr>
        <p:txBody>
          <a:bodyPr/>
          <a:lstStyle/>
          <a:p>
            <a:r>
              <a:rPr lang="en-US" noProof="0">
                <a:solidFill>
                  <a:srgbClr val="0078D4"/>
                </a:solidFill>
                <a:cs typeface="Segoe UI"/>
              </a:rPr>
              <a:t>Operations | </a:t>
            </a:r>
            <a:r>
              <a:rPr lang="en-US" noProof="0">
                <a:cs typeface="Segoe UI"/>
              </a:rPr>
              <a:t>Execute a project review</a:t>
            </a:r>
          </a:p>
        </p:txBody>
      </p:sp>
      <p:sp>
        <p:nvSpPr>
          <p:cNvPr id="30" name="Text Placeholder 29">
            <a:extLst>
              <a:ext uri="{FF2B5EF4-FFF2-40B4-BE49-F238E27FC236}">
                <a16:creationId xmlns:a16="http://schemas.microsoft.com/office/drawing/2014/main" id="{D25A2800-D4CC-ADF2-796B-8BC9762874B9}"/>
              </a:ext>
            </a:extLst>
          </p:cNvPr>
          <p:cNvSpPr>
            <a:spLocks noGrp="1"/>
          </p:cNvSpPr>
          <p:nvPr>
            <p:ph type="body" sz="quarter" idx="17"/>
          </p:nvPr>
        </p:nvSpPr>
        <p:spPr/>
        <p:txBody>
          <a:bodyPr vert="horz" wrap="square" lIns="0" tIns="0" rIns="0" bIns="0" rtlCol="0" anchor="t">
            <a:spAutoFit/>
          </a:bodyPr>
          <a:lstStyle/>
          <a:p>
            <a:r>
              <a:rPr lang="en-US" noProof="0">
                <a:latin typeface="Segoe UI Semibold"/>
                <a:cs typeface="Segoe UI Semibold"/>
              </a:rPr>
              <a:t>Microsoft 365 Copilot</a:t>
            </a:r>
            <a:endParaRPr lang="en-US" noProof="0"/>
          </a:p>
        </p:txBody>
      </p:sp>
      <p:sp>
        <p:nvSpPr>
          <p:cNvPr id="48" name="Text Placeholder 47">
            <a:extLst>
              <a:ext uri="{FF2B5EF4-FFF2-40B4-BE49-F238E27FC236}">
                <a16:creationId xmlns:a16="http://schemas.microsoft.com/office/drawing/2014/main" id="{79A78173-E5BB-888C-4131-6247CC9816F7}"/>
              </a:ext>
            </a:extLst>
          </p:cNvPr>
          <p:cNvSpPr>
            <a:spLocks noGrp="1"/>
          </p:cNvSpPr>
          <p:nvPr>
            <p:ph type="body" sz="quarter" idx="30"/>
          </p:nvPr>
        </p:nvSpPr>
        <p:spPr/>
        <p:txBody>
          <a:bodyPr vert="horz" wrap="square" lIns="0" tIns="0" rIns="0" bIns="0" rtlCol="0" anchor="t">
            <a:spAutoFit/>
          </a:bodyPr>
          <a:lstStyle/>
          <a:p>
            <a:r>
              <a:rPr lang="en-US" noProof="0">
                <a:latin typeface="Segoe UI Semibold"/>
                <a:cs typeface="Segoe UI Semibold"/>
              </a:rPr>
              <a:t>Buy </a:t>
            </a:r>
            <a:endParaRPr lang="en-US" noProof="0"/>
          </a:p>
        </p:txBody>
      </p:sp>
      <p:sp>
        <p:nvSpPr>
          <p:cNvPr id="66" name="Text Placeholder 5">
            <a:extLst>
              <a:ext uri="{FF2B5EF4-FFF2-40B4-BE49-F238E27FC236}">
                <a16:creationId xmlns:a16="http://schemas.microsoft.com/office/drawing/2014/main" id="{D3CE66E7-C621-DF18-DD0F-1819447A2CEC}"/>
              </a:ext>
            </a:extLst>
          </p:cNvPr>
          <p:cNvSpPr>
            <a:spLocks noGrp="1"/>
          </p:cNvSpPr>
          <p:nvPr>
            <p:ph type="body" sz="quarter" idx="11"/>
          </p:nvPr>
        </p:nvSpPr>
        <p:spPr>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 Consolidate project scope </a:t>
            </a:r>
          </a:p>
        </p:txBody>
      </p:sp>
      <p:sp>
        <p:nvSpPr>
          <p:cNvPr id="67" name="Text Placeholder 6">
            <a:extLst>
              <a:ext uri="{FF2B5EF4-FFF2-40B4-BE49-F238E27FC236}">
                <a16:creationId xmlns:a16="http://schemas.microsoft.com/office/drawing/2014/main" id="{E883B943-ACD8-0034-8026-03F29D819869}"/>
              </a:ext>
            </a:extLst>
          </p:cNvPr>
          <p:cNvSpPr>
            <a:spLocks noGrp="1"/>
          </p:cNvSpPr>
          <p:nvPr>
            <p:ph type="body" sz="quarter" idx="12"/>
          </p:nvPr>
        </p:nvSpPr>
        <p:spPr>
          <a:xfrm>
            <a:off x="584200" y="4052218"/>
            <a:ext cx="2808000" cy="345600"/>
          </a:xfrm>
        </p:spPr>
        <p:txBody>
          <a:bodyPr/>
          <a:lstStyle/>
          <a:p>
            <a:r>
              <a:rPr lang="en-US" noProof="0"/>
              <a:t>6. Send a post-meeting recap</a:t>
            </a:r>
          </a:p>
        </p:txBody>
      </p:sp>
      <p:sp>
        <p:nvSpPr>
          <p:cNvPr id="68" name="Text Placeholder 7">
            <a:extLst>
              <a:ext uri="{FF2B5EF4-FFF2-40B4-BE49-F238E27FC236}">
                <a16:creationId xmlns:a16="http://schemas.microsoft.com/office/drawing/2014/main" id="{7DAC845C-96A0-536F-11FF-9CEC301AF2B7}"/>
              </a:ext>
            </a:extLst>
          </p:cNvPr>
          <p:cNvSpPr>
            <a:spLocks noGrp="1"/>
          </p:cNvSpPr>
          <p:nvPr>
            <p:ph type="body" sz="quarter" idx="13"/>
          </p:nvPr>
        </p:nvSpPr>
        <p:spPr>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Baseline project milestones </a:t>
            </a:r>
          </a:p>
        </p:txBody>
      </p:sp>
      <p:sp>
        <p:nvSpPr>
          <p:cNvPr id="72" name="Text Placeholder 8">
            <a:extLst>
              <a:ext uri="{FF2B5EF4-FFF2-40B4-BE49-F238E27FC236}">
                <a16:creationId xmlns:a16="http://schemas.microsoft.com/office/drawing/2014/main" id="{475BD31E-DA07-C41F-6713-770884230D43}"/>
              </a:ext>
            </a:extLst>
          </p:cNvPr>
          <p:cNvSpPr>
            <a:spLocks noGrp="1"/>
          </p:cNvSpPr>
          <p:nvPr>
            <p:ph type="body" sz="quarter" idx="14"/>
          </p:nvPr>
        </p:nvSpPr>
        <p:spPr>
          <a:xfrm>
            <a:off x="4047840" y="4052218"/>
            <a:ext cx="2808000" cy="345600"/>
          </a:xfrm>
        </p:spPr>
        <p:txBody>
          <a:bodyPr/>
          <a:lstStyle/>
          <a:p>
            <a:r>
              <a:rPr lang="en-US" noProof="0"/>
              <a:t>5. Meet with key project stakeholders</a:t>
            </a:r>
          </a:p>
        </p:txBody>
      </p:sp>
      <p:sp>
        <p:nvSpPr>
          <p:cNvPr id="73" name="Text Placeholder 9">
            <a:extLst>
              <a:ext uri="{FF2B5EF4-FFF2-40B4-BE49-F238E27FC236}">
                <a16:creationId xmlns:a16="http://schemas.microsoft.com/office/drawing/2014/main" id="{71BCC425-EC69-5A3A-964A-56CE01448836}"/>
              </a:ext>
            </a:extLst>
          </p:cNvPr>
          <p:cNvSpPr>
            <a:spLocks noGrp="1"/>
          </p:cNvSpPr>
          <p:nvPr>
            <p:ph type="body" sz="quarter" idx="15"/>
          </p:nvPr>
        </p:nvSpPr>
        <p:spPr>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latin typeface="Segoe UI Semibold"/>
                <a:cs typeface="Segoe UI Semibold"/>
              </a:rPr>
              <a:t>3. Assess key risks/issues </a:t>
            </a:r>
            <a:endParaRPr lang="en-US" noProof="0"/>
          </a:p>
        </p:txBody>
      </p:sp>
      <p:sp>
        <p:nvSpPr>
          <p:cNvPr id="74" name="Text Placeholder 10">
            <a:extLst>
              <a:ext uri="{FF2B5EF4-FFF2-40B4-BE49-F238E27FC236}">
                <a16:creationId xmlns:a16="http://schemas.microsoft.com/office/drawing/2014/main" id="{AD93DD67-3FB9-977F-4C7A-FFD0AB5BB5D2}"/>
              </a:ext>
            </a:extLst>
          </p:cNvPr>
          <p:cNvSpPr>
            <a:spLocks noGrp="1"/>
          </p:cNvSpPr>
          <p:nvPr>
            <p:ph type="body" sz="quarter" idx="16"/>
          </p:nvPr>
        </p:nvSpPr>
        <p:spPr>
          <a:xfrm>
            <a:off x="7511481" y="4052218"/>
            <a:ext cx="2808000" cy="345600"/>
          </a:xfrm>
        </p:spPr>
        <p:txBody>
          <a:bodyPr/>
          <a:lstStyle/>
          <a:p>
            <a:r>
              <a:rPr lang="en-US" noProof="0"/>
              <a:t>4. Create a presentation</a:t>
            </a:r>
          </a:p>
        </p:txBody>
      </p:sp>
      <p:sp>
        <p:nvSpPr>
          <p:cNvPr id="75" name="Text Placeholder 11">
            <a:extLst>
              <a:ext uri="{FF2B5EF4-FFF2-40B4-BE49-F238E27FC236}">
                <a16:creationId xmlns:a16="http://schemas.microsoft.com/office/drawing/2014/main" id="{9F281369-5CCB-396B-8783-DC38B6989B48}"/>
              </a:ext>
            </a:extLst>
          </p:cNvPr>
          <p:cNvSpPr>
            <a:spLocks noGrp="1"/>
          </p:cNvSpPr>
          <p:nvPr>
            <p:ph type="body" sz="quarter" idx="18"/>
          </p:nvPr>
        </p:nvSpPr>
        <p:spPr>
          <a:xfrm>
            <a:off x="584200" y="2032188"/>
            <a:ext cx="2808000" cy="626701"/>
          </a:xfrm>
        </p:spPr>
        <p:txBody>
          <a:bodyPr vert="horz" wrap="square" lIns="90000" tIns="36000" rIns="90000" bIns="36000" rtlCol="0" anchor="t">
            <a:normAutofit/>
          </a:bodyPr>
          <a:lstStyle/>
          <a:p>
            <a:r>
              <a:rPr lang="en-US" noProof="0" dirty="0">
                <a:cs typeface="Segoe UI"/>
              </a:rPr>
              <a:t>Leverage Microsoft 365 Copilot Chat to summarize related project data on scope, core project objectives and KPIs.</a:t>
            </a:r>
          </a:p>
        </p:txBody>
      </p:sp>
      <p:sp>
        <p:nvSpPr>
          <p:cNvPr id="76" name="Text Placeholder 12">
            <a:extLst>
              <a:ext uri="{FF2B5EF4-FFF2-40B4-BE49-F238E27FC236}">
                <a16:creationId xmlns:a16="http://schemas.microsoft.com/office/drawing/2014/main" id="{71B20467-F1D1-2219-AC04-CCCCE653D7F1}"/>
              </a:ext>
            </a:extLst>
          </p:cNvPr>
          <p:cNvSpPr>
            <a:spLocks noGrp="1"/>
          </p:cNvSpPr>
          <p:nvPr>
            <p:ph type="body" sz="quarter" idx="19"/>
          </p:nvPr>
        </p:nvSpPr>
        <p:spPr>
          <a:xfrm>
            <a:off x="4047840" y="2032188"/>
            <a:ext cx="2808000" cy="626701"/>
          </a:xfrm>
        </p:spPr>
        <p:txBody>
          <a:bodyPr/>
          <a:lstStyle/>
          <a:p>
            <a:r>
              <a:rPr lang="en-US" noProof="0"/>
              <a:t>Meet with project team to discuss key milestones and project status. Use Copilot in Teams to summarize the meeting, with action items.</a:t>
            </a:r>
          </a:p>
        </p:txBody>
      </p:sp>
      <p:sp>
        <p:nvSpPr>
          <p:cNvPr id="77" name="Text Placeholder 13">
            <a:extLst>
              <a:ext uri="{FF2B5EF4-FFF2-40B4-BE49-F238E27FC236}">
                <a16:creationId xmlns:a16="http://schemas.microsoft.com/office/drawing/2014/main" id="{8F5757A5-A481-65D9-E05C-14509FD90930}"/>
              </a:ext>
            </a:extLst>
          </p:cNvPr>
          <p:cNvSpPr>
            <a:spLocks noGrp="1"/>
          </p:cNvSpPr>
          <p:nvPr>
            <p:ph type="body" sz="quarter" idx="20"/>
          </p:nvPr>
        </p:nvSpPr>
        <p:spPr>
          <a:xfrm>
            <a:off x="7511481" y="2032188"/>
            <a:ext cx="2808000" cy="626701"/>
          </a:xfrm>
        </p:spPr>
        <p:txBody>
          <a:bodyPr/>
          <a:lstStyle/>
          <a:p>
            <a:r>
              <a:rPr lang="en-US" noProof="0"/>
              <a:t>Use Copilot in Whiteboard to map mitigation plans to top risks/issues and categorize all the items at the end of the meeting. </a:t>
            </a:r>
          </a:p>
        </p:txBody>
      </p:sp>
      <p:sp>
        <p:nvSpPr>
          <p:cNvPr id="78" name="Text Placeholder 14">
            <a:extLst>
              <a:ext uri="{FF2B5EF4-FFF2-40B4-BE49-F238E27FC236}">
                <a16:creationId xmlns:a16="http://schemas.microsoft.com/office/drawing/2014/main" id="{84F73F45-B56C-4BF1-F49D-D31622D557CE}"/>
              </a:ext>
            </a:extLst>
          </p:cNvPr>
          <p:cNvSpPr>
            <a:spLocks noGrp="1"/>
          </p:cNvSpPr>
          <p:nvPr>
            <p:ph type="body" sz="quarter" idx="21"/>
          </p:nvPr>
        </p:nvSpPr>
        <p:spPr>
          <a:xfrm>
            <a:off x="584200"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Automatically extract key project requirements </a:t>
            </a:r>
            <a:r>
              <a:rPr lang="en-US" noProof="0"/>
              <a:t>from scattered documents, streamlining the process for your operations team. </a:t>
            </a:r>
          </a:p>
        </p:txBody>
      </p:sp>
      <p:sp>
        <p:nvSpPr>
          <p:cNvPr id="79" name="Text Placeholder 15">
            <a:extLst>
              <a:ext uri="{FF2B5EF4-FFF2-40B4-BE49-F238E27FC236}">
                <a16:creationId xmlns:a16="http://schemas.microsoft.com/office/drawing/2014/main" id="{F3AAAE8C-81B6-E16C-1C76-5E10B44C4E1F}"/>
              </a:ext>
            </a:extLst>
          </p:cNvPr>
          <p:cNvSpPr>
            <a:spLocks noGrp="1"/>
          </p:cNvSpPr>
          <p:nvPr>
            <p:ph type="body" sz="quarter" idx="22"/>
          </p:nvPr>
        </p:nvSpPr>
        <p:spPr>
          <a:xfrm>
            <a:off x="584200"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Generate a meeting summary</a:t>
            </a:r>
            <a:r>
              <a:rPr lang="en-US" noProof="0"/>
              <a:t>, including action items, allowing you focus on the meeting discussion. </a:t>
            </a:r>
          </a:p>
        </p:txBody>
      </p:sp>
      <p:sp>
        <p:nvSpPr>
          <p:cNvPr id="80" name="Text Placeholder 16">
            <a:extLst>
              <a:ext uri="{FF2B5EF4-FFF2-40B4-BE49-F238E27FC236}">
                <a16:creationId xmlns:a16="http://schemas.microsoft.com/office/drawing/2014/main" id="{17328AC1-24C2-285B-14C3-0B25341DF0FA}"/>
              </a:ext>
            </a:extLst>
          </p:cNvPr>
          <p:cNvSpPr>
            <a:spLocks noGrp="1"/>
          </p:cNvSpPr>
          <p:nvPr>
            <p:ph type="body" sz="quarter" idx="23"/>
          </p:nvPr>
        </p:nvSpPr>
        <p:spPr>
          <a:xfrm>
            <a:off x="4047840"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Save time </a:t>
            </a:r>
            <a:r>
              <a:rPr lang="en-US" noProof="0">
                <a:cs typeface="Segoe UI"/>
              </a:rPr>
              <a:t>by using Meeting recap as a starting point for project milestones and status updates. </a:t>
            </a:r>
            <a:endParaRPr lang="en-US" noProof="0"/>
          </a:p>
        </p:txBody>
      </p:sp>
      <p:sp>
        <p:nvSpPr>
          <p:cNvPr id="81" name="Text Placeholder 17">
            <a:extLst>
              <a:ext uri="{FF2B5EF4-FFF2-40B4-BE49-F238E27FC236}">
                <a16:creationId xmlns:a16="http://schemas.microsoft.com/office/drawing/2014/main" id="{BCC7D3E0-E358-3B5D-61E1-D608A132E28B}"/>
              </a:ext>
            </a:extLst>
          </p:cNvPr>
          <p:cNvSpPr>
            <a:spLocks noGrp="1"/>
          </p:cNvSpPr>
          <p:nvPr>
            <p:ph type="body" sz="quarter" idx="24"/>
          </p:nvPr>
        </p:nvSpPr>
        <p:spPr>
          <a:xfrm>
            <a:off x="4047840"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Stay focused </a:t>
            </a:r>
            <a:r>
              <a:rPr lang="en-US" noProof="0">
                <a:cs typeface="Segoe UI"/>
              </a:rPr>
              <a:t>during the meeting by asking Copilot for suggestions on questions to ask or next steps to keep the conversation on track.</a:t>
            </a:r>
          </a:p>
        </p:txBody>
      </p:sp>
      <p:sp>
        <p:nvSpPr>
          <p:cNvPr id="82" name="Text Placeholder 18">
            <a:extLst>
              <a:ext uri="{FF2B5EF4-FFF2-40B4-BE49-F238E27FC236}">
                <a16:creationId xmlns:a16="http://schemas.microsoft.com/office/drawing/2014/main" id="{E6EF3D3E-12E2-FF78-3F23-1471786ACD3D}"/>
              </a:ext>
            </a:extLst>
          </p:cNvPr>
          <p:cNvSpPr>
            <a:spLocks noGrp="1"/>
          </p:cNvSpPr>
          <p:nvPr>
            <p:ph type="body" sz="quarter" idx="25"/>
          </p:nvPr>
        </p:nvSpPr>
        <p:spPr>
          <a:xfrm>
            <a:off x="7511481"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Identify and flag </a:t>
            </a:r>
            <a:r>
              <a:rPr lang="en-US" noProof="0"/>
              <a:t>potential data compliance and security risks, allowing your operations team to proactively investigate. </a:t>
            </a:r>
          </a:p>
        </p:txBody>
      </p:sp>
      <p:sp>
        <p:nvSpPr>
          <p:cNvPr id="83" name="Text Placeholder 19">
            <a:extLst>
              <a:ext uri="{FF2B5EF4-FFF2-40B4-BE49-F238E27FC236}">
                <a16:creationId xmlns:a16="http://schemas.microsoft.com/office/drawing/2014/main" id="{32AA36A9-440C-0E49-4D1B-D4FED1766655}"/>
              </a:ext>
            </a:extLst>
          </p:cNvPr>
          <p:cNvSpPr>
            <a:spLocks noGrp="1"/>
          </p:cNvSpPr>
          <p:nvPr>
            <p:ph type="body" sz="quarter" idx="26"/>
          </p:nvPr>
        </p:nvSpPr>
        <p:spPr>
          <a:xfrm>
            <a:off x="7511481"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Transform existing written documents </a:t>
            </a:r>
            <a:r>
              <a:rPr lang="en-US" noProof="0"/>
              <a:t>into decks complete with speaker notes and sources. </a:t>
            </a:r>
          </a:p>
        </p:txBody>
      </p:sp>
      <p:sp>
        <p:nvSpPr>
          <p:cNvPr id="84" name="Text Placeholder 20">
            <a:extLst>
              <a:ext uri="{FF2B5EF4-FFF2-40B4-BE49-F238E27FC236}">
                <a16:creationId xmlns:a16="http://schemas.microsoft.com/office/drawing/2014/main" id="{DCF7D1C6-37D8-9E3D-F697-6DD6F56A5E23}"/>
              </a:ext>
            </a:extLst>
          </p:cNvPr>
          <p:cNvSpPr>
            <a:spLocks noGrp="1"/>
          </p:cNvSpPr>
          <p:nvPr>
            <p:ph type="body" sz="quarter" idx="27"/>
          </p:nvPr>
        </p:nvSpPr>
        <p:spPr>
          <a:xfrm>
            <a:off x="584200" y="4488366"/>
            <a:ext cx="2808000" cy="626701"/>
          </a:xfrm>
        </p:spPr>
        <p:txBody>
          <a:bodyPr/>
          <a:lstStyle/>
          <a:p>
            <a:r>
              <a:rPr lang="en-US" noProof="0"/>
              <a:t>Send a meeting recap with Copilot in Outlook, emphasizing stakeholder feedback and next steps from the stakeholder meeting. </a:t>
            </a:r>
          </a:p>
        </p:txBody>
      </p:sp>
      <p:sp>
        <p:nvSpPr>
          <p:cNvPr id="85" name="Text Placeholder 21">
            <a:extLst>
              <a:ext uri="{FF2B5EF4-FFF2-40B4-BE49-F238E27FC236}">
                <a16:creationId xmlns:a16="http://schemas.microsoft.com/office/drawing/2014/main" id="{DD65B33D-1817-2881-6217-04DA9B5A980E}"/>
              </a:ext>
            </a:extLst>
          </p:cNvPr>
          <p:cNvSpPr>
            <a:spLocks noGrp="1"/>
          </p:cNvSpPr>
          <p:nvPr>
            <p:ph type="body" sz="quarter" idx="28"/>
          </p:nvPr>
        </p:nvSpPr>
        <p:spPr>
          <a:xfrm>
            <a:off x="4047841" y="4488366"/>
            <a:ext cx="2808000" cy="626701"/>
          </a:xfrm>
        </p:spPr>
        <p:txBody>
          <a:bodyPr/>
          <a:lstStyle/>
          <a:p>
            <a:r>
              <a:rPr lang="en-US" noProof="0"/>
              <a:t>Gain alignment with key stakeholders on project health and next steps/actions. Use Copilot in Teams to summarize the meeting, with action items.</a:t>
            </a:r>
          </a:p>
        </p:txBody>
      </p:sp>
      <p:sp>
        <p:nvSpPr>
          <p:cNvPr id="86" name="Text Placeholder 39">
            <a:extLst>
              <a:ext uri="{FF2B5EF4-FFF2-40B4-BE49-F238E27FC236}">
                <a16:creationId xmlns:a16="http://schemas.microsoft.com/office/drawing/2014/main" id="{29BD7F63-A2A8-F3C6-D293-A3E9B15AB641}"/>
              </a:ext>
            </a:extLst>
          </p:cNvPr>
          <p:cNvSpPr>
            <a:spLocks noGrp="1"/>
          </p:cNvSpPr>
          <p:nvPr>
            <p:ph type="body" sz="quarter" idx="29"/>
          </p:nvPr>
        </p:nvSpPr>
        <p:spPr>
          <a:xfrm>
            <a:off x="7511481" y="4488366"/>
            <a:ext cx="2808000" cy="626701"/>
          </a:xfrm>
        </p:spPr>
        <p:txBody>
          <a:bodyPr/>
          <a:lstStyle/>
          <a:p>
            <a:r>
              <a:rPr lang="en-US" noProof="0"/>
              <a:t>Use Copilot in PowerPoint to create a presentation based on overall project plan and status. </a:t>
            </a:r>
          </a:p>
        </p:txBody>
      </p:sp>
      <p:sp>
        <p:nvSpPr>
          <p:cNvPr id="87" name="Rectangle: Rounded Corners 6">
            <a:extLst>
              <a:ext uri="{FF2B5EF4-FFF2-40B4-BE49-F238E27FC236}">
                <a16:creationId xmlns:a16="http://schemas.microsoft.com/office/drawing/2014/main" id="{0B560D2E-3C48-1E1E-3653-F5592362C191}"/>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25D91AD3-40CE-1CD8-7F68-CB6B8D9AE632}"/>
              </a:ext>
            </a:extLst>
          </p:cNvPr>
          <p:cNvGrpSpPr/>
          <p:nvPr/>
        </p:nvGrpSpPr>
        <p:grpSpPr>
          <a:xfrm>
            <a:off x="1624328" y="1132756"/>
            <a:ext cx="1332000" cy="216000"/>
            <a:chOff x="1198144" y="862657"/>
            <a:chExt cx="1332000" cy="216000"/>
          </a:xfrm>
        </p:grpSpPr>
        <p:sp>
          <p:nvSpPr>
            <p:cNvPr id="92" name="Rectangle: Rounded Corners 6">
              <a:extLst>
                <a:ext uri="{FF2B5EF4-FFF2-40B4-BE49-F238E27FC236}">
                  <a16:creationId xmlns:a16="http://schemas.microsoft.com/office/drawing/2014/main" id="{C8BB6045-5EAD-AF23-9FFC-8D9181D22DA1}"/>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Improve efficiency</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93" name="Graphic 92">
              <a:extLst>
                <a:ext uri="{FF2B5EF4-FFF2-40B4-BE49-F238E27FC236}">
                  <a16:creationId xmlns:a16="http://schemas.microsoft.com/office/drawing/2014/main" id="{7564C970-3EDA-BDD8-BEA6-1D56003275F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131" name="Group 130">
            <a:extLst>
              <a:ext uri="{FF2B5EF4-FFF2-40B4-BE49-F238E27FC236}">
                <a16:creationId xmlns:a16="http://schemas.microsoft.com/office/drawing/2014/main" id="{E54C4067-4254-BC67-EEE3-2D86141500F1}"/>
              </a:ext>
            </a:extLst>
          </p:cNvPr>
          <p:cNvGrpSpPr/>
          <p:nvPr/>
        </p:nvGrpSpPr>
        <p:grpSpPr>
          <a:xfrm>
            <a:off x="1475604" y="2753574"/>
            <a:ext cx="1548899" cy="360000"/>
            <a:chOff x="588263" y="1217924"/>
            <a:chExt cx="1548899" cy="360000"/>
          </a:xfrm>
        </p:grpSpPr>
        <p:pic>
          <p:nvPicPr>
            <p:cNvPr id="132" name="Picture 131" descr="Zip Co logo SVG free download, id: 101874 - Brandlogos.net">
              <a:hlinkClick r:id="rId5"/>
              <a:extLst>
                <a:ext uri="{FF2B5EF4-FFF2-40B4-BE49-F238E27FC236}">
                  <a16:creationId xmlns:a16="http://schemas.microsoft.com/office/drawing/2014/main" id="{AAF93035-3045-F3DD-C050-0045540315F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3" name="TextBox 132">
              <a:extLst>
                <a:ext uri="{FF2B5EF4-FFF2-40B4-BE49-F238E27FC236}">
                  <a16:creationId xmlns:a16="http://schemas.microsoft.com/office/drawing/2014/main" id="{F0E4A171-A8C2-B486-A046-89410721B916}"/>
                </a:ext>
                <a:ext uri="{C183D7F6-B498-43B3-948B-1728B52AA6E4}">
                  <adec:decorative xmlns:adec="http://schemas.microsoft.com/office/drawing/2017/decorative" val="0"/>
                </a:ext>
              </a:extLst>
            </p:cNvPr>
            <p:cNvSpPr txBox="1"/>
            <p:nvPr/>
          </p:nvSpPr>
          <p:spPr>
            <a:xfrm>
              <a:off x="1047214" y="1313286"/>
              <a:ext cx="108994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baseline="30000" noProof="0" dirty="0">
                <a:solidFill>
                  <a:prstClr val="black"/>
                </a:solidFill>
                <a:latin typeface="Segoe UI Semibold"/>
              </a:endParaRPr>
            </a:p>
          </p:txBody>
        </p:sp>
      </p:grpSp>
      <p:grpSp>
        <p:nvGrpSpPr>
          <p:cNvPr id="134" name="Group 133">
            <a:extLst>
              <a:ext uri="{FF2B5EF4-FFF2-40B4-BE49-F238E27FC236}">
                <a16:creationId xmlns:a16="http://schemas.microsoft.com/office/drawing/2014/main" id="{7CB75FD4-1E43-009E-251E-3BCECE85EA9D}"/>
              </a:ext>
            </a:extLst>
          </p:cNvPr>
          <p:cNvGrpSpPr/>
          <p:nvPr/>
        </p:nvGrpSpPr>
        <p:grpSpPr>
          <a:xfrm>
            <a:off x="4663080" y="2753574"/>
            <a:ext cx="1577520" cy="360000"/>
            <a:chOff x="588263" y="3617084"/>
            <a:chExt cx="1577520" cy="360000"/>
          </a:xfrm>
        </p:grpSpPr>
        <p:pic>
          <p:nvPicPr>
            <p:cNvPr id="135" name="Picture 134">
              <a:extLst>
                <a:ext uri="{FF2B5EF4-FFF2-40B4-BE49-F238E27FC236}">
                  <a16:creationId xmlns:a16="http://schemas.microsoft.com/office/drawing/2014/main" id="{E6E32570-C5A3-AF4A-0E92-F2606E3C38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6" name="TextBox 135">
              <a:extLst>
                <a:ext uri="{FF2B5EF4-FFF2-40B4-BE49-F238E27FC236}">
                  <a16:creationId xmlns:a16="http://schemas.microsoft.com/office/drawing/2014/main" id="{FF384F46-CF07-1397-B51F-E02F4A300AD9}"/>
                </a:ext>
                <a:ext uri="{C183D7F6-B498-43B3-948B-1728B52AA6E4}">
                  <adec:decorative xmlns:adec="http://schemas.microsoft.com/office/drawing/2017/decorative" val="0"/>
                </a:ext>
              </a:extLst>
            </p:cNvPr>
            <p:cNvSpPr txBox="1"/>
            <p:nvPr/>
          </p:nvSpPr>
          <p:spPr>
            <a:xfrm>
              <a:off x="1047214" y="3712446"/>
              <a:ext cx="111856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7" name="Group 136">
            <a:extLst>
              <a:ext uri="{FF2B5EF4-FFF2-40B4-BE49-F238E27FC236}">
                <a16:creationId xmlns:a16="http://schemas.microsoft.com/office/drawing/2014/main" id="{9DE70B02-23C3-0959-F1B6-530ACDA62E53}"/>
              </a:ext>
            </a:extLst>
          </p:cNvPr>
          <p:cNvGrpSpPr/>
          <p:nvPr/>
        </p:nvGrpSpPr>
        <p:grpSpPr>
          <a:xfrm>
            <a:off x="7956758" y="2753575"/>
            <a:ext cx="1917446" cy="360000"/>
            <a:chOff x="588263" y="4096916"/>
            <a:chExt cx="1917446" cy="360000"/>
          </a:xfrm>
        </p:grpSpPr>
        <p:pic>
          <p:nvPicPr>
            <p:cNvPr id="138" name="Picture 137">
              <a:extLst>
                <a:ext uri="{FF2B5EF4-FFF2-40B4-BE49-F238E27FC236}">
                  <a16:creationId xmlns:a16="http://schemas.microsoft.com/office/drawing/2014/main" id="{97AA366A-9ACB-9FA0-7373-E19CA0DFF1E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4987" t="-14987" r="-14987" b="-14987"/>
            <a:stretch/>
          </p:blipFill>
          <p:spPr>
            <a:xfrm>
              <a:off x="588263" y="4096916"/>
              <a:ext cx="360000" cy="360000"/>
            </a:xfrm>
            <a:prstGeom prst="ellipse">
              <a:avLst/>
            </a:prstGeom>
            <a:solidFill>
              <a:schemeClr val="bg1"/>
            </a:solidFill>
          </p:spPr>
        </p:pic>
        <p:sp>
          <p:nvSpPr>
            <p:cNvPr id="139" name="TextBox 138">
              <a:extLst>
                <a:ext uri="{FF2B5EF4-FFF2-40B4-BE49-F238E27FC236}">
                  <a16:creationId xmlns:a16="http://schemas.microsoft.com/office/drawing/2014/main" id="{807C6868-C4D5-BC0C-5EF9-022F7077452A}"/>
                </a:ext>
                <a:ext uri="{C183D7F6-B498-43B3-948B-1728B52AA6E4}">
                  <adec:decorative xmlns:adec="http://schemas.microsoft.com/office/drawing/2017/decorative" val="0"/>
                </a:ext>
              </a:extLst>
            </p:cNvPr>
            <p:cNvSpPr txBox="1"/>
            <p:nvPr/>
          </p:nvSpPr>
          <p:spPr>
            <a:xfrm>
              <a:off x="1047214" y="4192278"/>
              <a:ext cx="145849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Whiteboard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0" name="Group 139">
            <a:extLst>
              <a:ext uri="{FF2B5EF4-FFF2-40B4-BE49-F238E27FC236}">
                <a16:creationId xmlns:a16="http://schemas.microsoft.com/office/drawing/2014/main" id="{B30BF75A-74E7-DC48-A062-06082C4F3432}"/>
              </a:ext>
            </a:extLst>
          </p:cNvPr>
          <p:cNvGrpSpPr/>
          <p:nvPr/>
        </p:nvGrpSpPr>
        <p:grpSpPr>
          <a:xfrm>
            <a:off x="1148798" y="5198503"/>
            <a:ext cx="1678805" cy="360000"/>
            <a:chOff x="588263" y="1697756"/>
            <a:chExt cx="1678805" cy="360000"/>
          </a:xfrm>
        </p:grpSpPr>
        <p:pic>
          <p:nvPicPr>
            <p:cNvPr id="141" name="Picture 140">
              <a:extLst>
                <a:ext uri="{FF2B5EF4-FFF2-40B4-BE49-F238E27FC236}">
                  <a16:creationId xmlns:a16="http://schemas.microsoft.com/office/drawing/2014/main" id="{142B9853-9015-C8AC-8AAE-D3D96FAD66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42" name="TextBox 141">
              <a:extLst>
                <a:ext uri="{FF2B5EF4-FFF2-40B4-BE49-F238E27FC236}">
                  <a16:creationId xmlns:a16="http://schemas.microsoft.com/office/drawing/2014/main" id="{530702CF-B186-31A7-3AE2-5F5FDD012E22}"/>
                </a:ext>
                <a:ext uri="{C183D7F6-B498-43B3-948B-1728B52AA6E4}">
                  <adec:decorative xmlns:adec="http://schemas.microsoft.com/office/drawing/2017/decorative" val="0"/>
                </a:ext>
              </a:extLst>
            </p:cNvPr>
            <p:cNvSpPr txBox="1"/>
            <p:nvPr/>
          </p:nvSpPr>
          <p:spPr>
            <a:xfrm>
              <a:off x="1047214" y="1793118"/>
              <a:ext cx="121985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3" name="Group 142">
            <a:extLst>
              <a:ext uri="{FF2B5EF4-FFF2-40B4-BE49-F238E27FC236}">
                <a16:creationId xmlns:a16="http://schemas.microsoft.com/office/drawing/2014/main" id="{15547F6C-AC17-CEE9-0E22-CF7E0D330826}"/>
              </a:ext>
            </a:extLst>
          </p:cNvPr>
          <p:cNvGrpSpPr/>
          <p:nvPr/>
        </p:nvGrpSpPr>
        <p:grpSpPr>
          <a:xfrm>
            <a:off x="7971380" y="5198503"/>
            <a:ext cx="1888202" cy="360000"/>
            <a:chOff x="588263" y="2177588"/>
            <a:chExt cx="1888202" cy="360000"/>
          </a:xfrm>
        </p:grpSpPr>
        <p:pic>
          <p:nvPicPr>
            <p:cNvPr id="144" name="Picture 143">
              <a:extLst>
                <a:ext uri="{FF2B5EF4-FFF2-40B4-BE49-F238E27FC236}">
                  <a16:creationId xmlns:a16="http://schemas.microsoft.com/office/drawing/2014/main" id="{E3FABE13-0597-FF33-E3DD-DB281696F7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45" name="TextBox 144">
              <a:extLst>
                <a:ext uri="{FF2B5EF4-FFF2-40B4-BE49-F238E27FC236}">
                  <a16:creationId xmlns:a16="http://schemas.microsoft.com/office/drawing/2014/main" id="{38660DAF-B741-C4C2-EE60-9C871DFA1EE0}"/>
                </a:ext>
                <a:ext uri="{C183D7F6-B498-43B3-948B-1728B52AA6E4}">
                  <adec:decorative xmlns:adec="http://schemas.microsoft.com/office/drawing/2017/decorative" val="0"/>
                </a:ext>
              </a:extLst>
            </p:cNvPr>
            <p:cNvSpPr txBox="1"/>
            <p:nvPr/>
          </p:nvSpPr>
          <p:spPr>
            <a:xfrm>
              <a:off x="1047214" y="2272950"/>
              <a:ext cx="142925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6" name="Group 145">
            <a:extLst>
              <a:ext uri="{FF2B5EF4-FFF2-40B4-BE49-F238E27FC236}">
                <a16:creationId xmlns:a16="http://schemas.microsoft.com/office/drawing/2014/main" id="{25B81F3E-620C-88BC-212E-A78B14022F64}"/>
              </a:ext>
            </a:extLst>
          </p:cNvPr>
          <p:cNvGrpSpPr/>
          <p:nvPr/>
        </p:nvGrpSpPr>
        <p:grpSpPr>
          <a:xfrm>
            <a:off x="4661673" y="5198503"/>
            <a:ext cx="1580337" cy="360000"/>
            <a:chOff x="588263" y="3617084"/>
            <a:chExt cx="1580337" cy="360000"/>
          </a:xfrm>
        </p:grpSpPr>
        <p:pic>
          <p:nvPicPr>
            <p:cNvPr id="147" name="Picture 146">
              <a:extLst>
                <a:ext uri="{FF2B5EF4-FFF2-40B4-BE49-F238E27FC236}">
                  <a16:creationId xmlns:a16="http://schemas.microsoft.com/office/drawing/2014/main" id="{44C5A300-3A2F-28C0-D6D8-0B3703B360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8" name="TextBox 147">
              <a:extLst>
                <a:ext uri="{FF2B5EF4-FFF2-40B4-BE49-F238E27FC236}">
                  <a16:creationId xmlns:a16="http://schemas.microsoft.com/office/drawing/2014/main" id="{D8A082F2-04CF-AC8C-5EB2-81BE9CCD374A}"/>
                </a:ext>
                <a:ext uri="{C183D7F6-B498-43B3-948B-1728B52AA6E4}">
                  <adec:decorative xmlns:adec="http://schemas.microsoft.com/office/drawing/2017/decorative" val="0"/>
                </a:ext>
              </a:extLst>
            </p:cNvPr>
            <p:cNvSpPr txBox="1"/>
            <p:nvPr/>
          </p:nvSpPr>
          <p:spPr>
            <a:xfrm>
              <a:off x="1047214" y="3712446"/>
              <a:ext cx="1121386"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49" name="Text Placeholder 40">
            <a:extLst>
              <a:ext uri="{FF2B5EF4-FFF2-40B4-BE49-F238E27FC236}">
                <a16:creationId xmlns:a16="http://schemas.microsoft.com/office/drawing/2014/main" id="{0BEEF5CA-889D-58CB-E03D-D7B4CE337FAB}"/>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50" name="Text Placeholder 41">
            <a:extLst>
              <a:ext uri="{FF2B5EF4-FFF2-40B4-BE49-F238E27FC236}">
                <a16:creationId xmlns:a16="http://schemas.microsoft.com/office/drawing/2014/main" id="{0E131070-C8FD-F74C-56A7-62F71D0AA9BB}"/>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51" name="Text Placeholder 42">
            <a:extLst>
              <a:ext uri="{FF2B5EF4-FFF2-40B4-BE49-F238E27FC236}">
                <a16:creationId xmlns:a16="http://schemas.microsoft.com/office/drawing/2014/main" id="{03603004-BE09-7237-353D-F534EB6CD9D4}"/>
              </a:ext>
            </a:extLst>
          </p:cNvPr>
          <p:cNvSpPr>
            <a:spLocks noGrp="1"/>
          </p:cNvSpPr>
          <p:nvPr>
            <p:ph type="body" sz="quarter" idx="40"/>
          </p:nvPr>
        </p:nvSpPr>
        <p:spPr>
          <a:xfrm>
            <a:off x="11760200" y="357645"/>
            <a:ext cx="127000" cy="125999"/>
          </a:xfrm>
        </p:spPr>
        <p:txBody>
          <a:bodyPr/>
          <a:lstStyle/>
          <a:p>
            <a:endParaRPr lang="en-US" noProof="0"/>
          </a:p>
        </p:txBody>
      </p:sp>
      <p:pic>
        <p:nvPicPr>
          <p:cNvPr id="2" name="Picture 1">
            <a:extLst>
              <a:ext uri="{FF2B5EF4-FFF2-40B4-BE49-F238E27FC236}">
                <a16:creationId xmlns:a16="http://schemas.microsoft.com/office/drawing/2014/main" id="{E1A11CA6-AB43-9D94-8878-36F237177E0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1"/>
          <a:stretch/>
        </p:blipFill>
        <p:spPr>
          <a:xfrm>
            <a:off x="10167871" y="4288861"/>
            <a:ext cx="2024130" cy="2569139"/>
          </a:xfrm>
          <a:prstGeom prst="rect">
            <a:avLst/>
          </a:prstGeom>
        </p:spPr>
      </p:pic>
      <p:sp>
        <p:nvSpPr>
          <p:cNvPr id="3" name="Rectangle: Rounded Corners 6">
            <a:extLst>
              <a:ext uri="{FF2B5EF4-FFF2-40B4-BE49-F238E27FC236}">
                <a16:creationId xmlns:a16="http://schemas.microsoft.com/office/drawing/2014/main" id="{820505FD-CBD9-2F2F-C59A-2A1EC21F374E}"/>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 name="Group 3">
            <a:extLst>
              <a:ext uri="{FF2B5EF4-FFF2-40B4-BE49-F238E27FC236}">
                <a16:creationId xmlns:a16="http://schemas.microsoft.com/office/drawing/2014/main" id="{A24C4EED-A22F-A785-29EF-176CACC1CA7A}"/>
              </a:ext>
            </a:extLst>
          </p:cNvPr>
          <p:cNvGrpSpPr/>
          <p:nvPr/>
        </p:nvGrpSpPr>
        <p:grpSpPr>
          <a:xfrm>
            <a:off x="7523373" y="1127774"/>
            <a:ext cx="1260000" cy="216000"/>
            <a:chOff x="1194743" y="1140160"/>
            <a:chExt cx="1260000" cy="216000"/>
          </a:xfrm>
        </p:grpSpPr>
        <p:sp>
          <p:nvSpPr>
            <p:cNvPr id="5" name="Rectangle: Rounded Corners 6">
              <a:extLst>
                <a:ext uri="{FF2B5EF4-FFF2-40B4-BE49-F238E27FC236}">
                  <a16:creationId xmlns:a16="http://schemas.microsoft.com/office/drawing/2014/main" id="{3C1D87B4-C756-715F-07C0-AB03A0FC512F}"/>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6" name="Graphic 5">
              <a:extLst>
                <a:ext uri="{FF2B5EF4-FFF2-40B4-BE49-F238E27FC236}">
                  <a16:creationId xmlns:a16="http://schemas.microsoft.com/office/drawing/2014/main" id="{73F7701E-5800-03E5-4ED0-887DBF10F5B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7" name="Group 6">
            <a:extLst>
              <a:ext uri="{FF2B5EF4-FFF2-40B4-BE49-F238E27FC236}">
                <a16:creationId xmlns:a16="http://schemas.microsoft.com/office/drawing/2014/main" id="{8FA0A78A-5AAD-6D98-2E78-FA70A949434A}"/>
              </a:ext>
            </a:extLst>
          </p:cNvPr>
          <p:cNvGrpSpPr/>
          <p:nvPr/>
        </p:nvGrpSpPr>
        <p:grpSpPr>
          <a:xfrm>
            <a:off x="8868697" y="1127774"/>
            <a:ext cx="1450784" cy="216000"/>
            <a:chOff x="1194743" y="1140160"/>
            <a:chExt cx="1450784" cy="216000"/>
          </a:xfrm>
        </p:grpSpPr>
        <p:sp>
          <p:nvSpPr>
            <p:cNvPr id="8" name="Rectangle: Rounded Corners 6">
              <a:extLst>
                <a:ext uri="{FF2B5EF4-FFF2-40B4-BE49-F238E27FC236}">
                  <a16:creationId xmlns:a16="http://schemas.microsoft.com/office/drawing/2014/main" id="{2D336248-B783-305E-A326-3E6EA2617261}"/>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9" name="Graphic 8">
              <a:extLst>
                <a:ext uri="{FF2B5EF4-FFF2-40B4-BE49-F238E27FC236}">
                  <a16:creationId xmlns:a16="http://schemas.microsoft.com/office/drawing/2014/main" id="{1F5CB6C8-6957-4D71-0306-655ED46932F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10" name="Group 9">
            <a:extLst>
              <a:ext uri="{FF2B5EF4-FFF2-40B4-BE49-F238E27FC236}">
                <a16:creationId xmlns:a16="http://schemas.microsoft.com/office/drawing/2014/main" id="{E91D749F-962C-540A-0929-B862D516AD99}"/>
              </a:ext>
            </a:extLst>
          </p:cNvPr>
          <p:cNvGrpSpPr/>
          <p:nvPr/>
        </p:nvGrpSpPr>
        <p:grpSpPr>
          <a:xfrm>
            <a:off x="3024503" y="1132756"/>
            <a:ext cx="1332000" cy="216000"/>
            <a:chOff x="1198144" y="862657"/>
            <a:chExt cx="1332000" cy="216000"/>
          </a:xfrm>
        </p:grpSpPr>
        <p:sp>
          <p:nvSpPr>
            <p:cNvPr id="11" name="Rectangle: Rounded Corners 6">
              <a:extLst>
                <a:ext uri="{FF2B5EF4-FFF2-40B4-BE49-F238E27FC236}">
                  <a16:creationId xmlns:a16="http://schemas.microsoft.com/office/drawing/2014/main" id="{3C6B967B-2B8C-1B45-80FE-7B26E72A71AD}"/>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Reduce risk</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12" name="Graphic 11">
              <a:extLst>
                <a:ext uri="{FF2B5EF4-FFF2-40B4-BE49-F238E27FC236}">
                  <a16:creationId xmlns:a16="http://schemas.microsoft.com/office/drawing/2014/main" id="{102D0098-1457-9669-C27A-97791FBEB53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14157806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C3533F8-325A-E2A5-DFC4-6353F061BE30}"/>
              </a:ext>
            </a:extLst>
          </p:cNvPr>
          <p:cNvSpPr>
            <a:spLocks noGrp="1"/>
          </p:cNvSpPr>
          <p:nvPr>
            <p:ph type="title"/>
          </p:nvPr>
        </p:nvSpPr>
        <p:spPr>
          <a:xfrm>
            <a:off x="584200" y="387766"/>
            <a:ext cx="5672544" cy="263149"/>
          </a:xfrm>
        </p:spPr>
        <p:txBody>
          <a:bodyPr/>
          <a:lstStyle/>
          <a:p>
            <a:r>
              <a:rPr lang="en-US" noProof="0">
                <a:solidFill>
                  <a:srgbClr val="0078D4"/>
                </a:solidFill>
                <a:cs typeface="Segoe UI"/>
              </a:rPr>
              <a:t>Operations | </a:t>
            </a:r>
            <a:r>
              <a:rPr lang="en-US" noProof="0">
                <a:cs typeface="Segoe UI"/>
              </a:rPr>
              <a:t>Create a change management plan</a:t>
            </a:r>
          </a:p>
        </p:txBody>
      </p:sp>
      <p:sp>
        <p:nvSpPr>
          <p:cNvPr id="19" name="Text Placeholder 18">
            <a:extLst>
              <a:ext uri="{FF2B5EF4-FFF2-40B4-BE49-F238E27FC236}">
                <a16:creationId xmlns:a16="http://schemas.microsoft.com/office/drawing/2014/main" id="{C07E1233-98CB-0857-4261-15AE1022C134}"/>
              </a:ext>
            </a:extLst>
          </p:cNvPr>
          <p:cNvSpPr>
            <a:spLocks noGrp="1"/>
          </p:cNvSpPr>
          <p:nvPr>
            <p:ph type="body" sz="quarter" idx="17"/>
          </p:nvPr>
        </p:nvSpPr>
        <p:spPr/>
        <p:txBody>
          <a:bodyPr vert="horz" wrap="square" lIns="0" tIns="0" rIns="0" bIns="0" rtlCol="0" anchor="t">
            <a:spAutoFit/>
          </a:bodyPr>
          <a:lstStyle/>
          <a:p>
            <a:r>
              <a:rPr lang="en-US" noProof="0">
                <a:latin typeface="Segoe UI Semibold"/>
                <a:cs typeface="Segoe UI Semibold"/>
              </a:rPr>
              <a:t>Microsoft 365 Copilot</a:t>
            </a:r>
            <a:endParaRPr lang="en-US" noProof="0"/>
          </a:p>
        </p:txBody>
      </p:sp>
      <p:sp>
        <p:nvSpPr>
          <p:cNvPr id="40" name="Text Placeholder 39">
            <a:extLst>
              <a:ext uri="{FF2B5EF4-FFF2-40B4-BE49-F238E27FC236}">
                <a16:creationId xmlns:a16="http://schemas.microsoft.com/office/drawing/2014/main" id="{18A6B3B4-1CDF-9784-AABB-7AAE053AC655}"/>
              </a:ext>
            </a:extLst>
          </p:cNvPr>
          <p:cNvSpPr>
            <a:spLocks noGrp="1"/>
          </p:cNvSpPr>
          <p:nvPr>
            <p:ph type="body" sz="quarter" idx="30"/>
          </p:nvPr>
        </p:nvSpPr>
        <p:spPr/>
        <p:txBody>
          <a:bodyPr vert="horz" wrap="square" lIns="0" tIns="0" rIns="0" bIns="0" rtlCol="0" anchor="t">
            <a:spAutoFit/>
          </a:bodyPr>
          <a:lstStyle/>
          <a:p>
            <a:r>
              <a:rPr lang="en-US" noProof="0">
                <a:latin typeface="Segoe UI Semibold"/>
                <a:cs typeface="Segoe UI Semibold"/>
              </a:rPr>
              <a:t>Buy</a:t>
            </a:r>
            <a:endParaRPr lang="en-US" noProof="0"/>
          </a:p>
        </p:txBody>
      </p:sp>
      <p:sp>
        <p:nvSpPr>
          <p:cNvPr id="67" name="Text Placeholder 5">
            <a:extLst>
              <a:ext uri="{FF2B5EF4-FFF2-40B4-BE49-F238E27FC236}">
                <a16:creationId xmlns:a16="http://schemas.microsoft.com/office/drawing/2014/main" id="{27B60C86-860B-C2C1-2172-F3901E110205}"/>
              </a:ext>
            </a:extLst>
          </p:cNvPr>
          <p:cNvSpPr>
            <a:spLocks noGrp="1"/>
          </p:cNvSpPr>
          <p:nvPr>
            <p:ph type="body" sz="quarter" idx="11"/>
          </p:nvPr>
        </p:nvSpPr>
        <p:spPr>
          <a:xfrm>
            <a:off x="584200" y="1593881"/>
            <a:ext cx="2808000" cy="345600"/>
          </a:xfrm>
        </p:spPr>
        <p:txBody>
          <a:bodyPr/>
          <a:lstStyle/>
          <a:p>
            <a:r>
              <a:rPr lang="en-US" noProof="0">
                <a:latin typeface="Segoe UI Semibold"/>
                <a:cs typeface="Segoe UI Semibold"/>
              </a:rPr>
              <a:t>1. Conduct change discovery</a:t>
            </a:r>
          </a:p>
        </p:txBody>
      </p:sp>
      <p:sp>
        <p:nvSpPr>
          <p:cNvPr id="68" name="Text Placeholder 6">
            <a:extLst>
              <a:ext uri="{FF2B5EF4-FFF2-40B4-BE49-F238E27FC236}">
                <a16:creationId xmlns:a16="http://schemas.microsoft.com/office/drawing/2014/main" id="{F21FD4F2-E898-DC9C-DFA0-08273E0D66BB}"/>
              </a:ext>
            </a:extLst>
          </p:cNvPr>
          <p:cNvSpPr>
            <a:spLocks noGrp="1"/>
          </p:cNvSpPr>
          <p:nvPr>
            <p:ph type="body" sz="quarter" idx="12"/>
          </p:nvPr>
        </p:nvSpPr>
        <p:spPr>
          <a:xfrm>
            <a:off x="584200" y="4052218"/>
            <a:ext cx="2808000" cy="345600"/>
          </a:xfrm>
        </p:spPr>
        <p:txBody>
          <a:bodyPr/>
          <a:lstStyle/>
          <a:p>
            <a:r>
              <a:rPr lang="en-US" noProof="0"/>
              <a:t>6. Draft communications</a:t>
            </a:r>
          </a:p>
        </p:txBody>
      </p:sp>
      <p:sp>
        <p:nvSpPr>
          <p:cNvPr id="70" name="Text Placeholder 7">
            <a:extLst>
              <a:ext uri="{FF2B5EF4-FFF2-40B4-BE49-F238E27FC236}">
                <a16:creationId xmlns:a16="http://schemas.microsoft.com/office/drawing/2014/main" id="{8BB98359-3F4D-FEB5-635F-3771F3F06F6A}"/>
              </a:ext>
            </a:extLst>
          </p:cNvPr>
          <p:cNvSpPr>
            <a:spLocks noGrp="1"/>
          </p:cNvSpPr>
          <p:nvPr>
            <p:ph type="body" sz="quarter" idx="13"/>
          </p:nvPr>
        </p:nvSpPr>
        <p:spPr>
          <a:xfrm>
            <a:off x="4047840" y="1593881"/>
            <a:ext cx="2808000" cy="345600"/>
          </a:xfrm>
        </p:spPr>
        <p:txBody>
          <a:bodyPr/>
          <a:lstStyle/>
          <a:p>
            <a:r>
              <a:rPr lang="en-US" noProof="0">
                <a:latin typeface="Segoe UI Semibold"/>
                <a:cs typeface="Segoe UI Semibold"/>
              </a:rPr>
              <a:t>2. Analyze change impacts</a:t>
            </a:r>
          </a:p>
        </p:txBody>
      </p:sp>
      <p:sp>
        <p:nvSpPr>
          <p:cNvPr id="71" name="Text Placeholder 8">
            <a:extLst>
              <a:ext uri="{FF2B5EF4-FFF2-40B4-BE49-F238E27FC236}">
                <a16:creationId xmlns:a16="http://schemas.microsoft.com/office/drawing/2014/main" id="{8A61A110-44C5-4285-ECF1-68794C78469D}"/>
              </a:ext>
            </a:extLst>
          </p:cNvPr>
          <p:cNvSpPr>
            <a:spLocks noGrp="1"/>
          </p:cNvSpPr>
          <p:nvPr>
            <p:ph type="body" sz="quarter" idx="14"/>
          </p:nvPr>
        </p:nvSpPr>
        <p:spPr>
          <a:xfrm>
            <a:off x="4047840" y="4052218"/>
            <a:ext cx="2808000" cy="345600"/>
          </a:xfrm>
        </p:spPr>
        <p:txBody>
          <a:bodyPr/>
          <a:lstStyle/>
          <a:p>
            <a:r>
              <a:rPr lang="en-US" noProof="0">
                <a:latin typeface="Segoe UI Semibold"/>
                <a:cs typeface="Segoe UI Semibold"/>
              </a:rPr>
              <a:t>5. Schedule planned events</a:t>
            </a:r>
          </a:p>
        </p:txBody>
      </p:sp>
      <p:sp>
        <p:nvSpPr>
          <p:cNvPr id="72" name="Text Placeholder 9">
            <a:extLst>
              <a:ext uri="{FF2B5EF4-FFF2-40B4-BE49-F238E27FC236}">
                <a16:creationId xmlns:a16="http://schemas.microsoft.com/office/drawing/2014/main" id="{57F86965-FA44-9CCA-5B46-13B5253C34C4}"/>
              </a:ext>
            </a:extLst>
          </p:cNvPr>
          <p:cNvSpPr>
            <a:spLocks noGrp="1"/>
          </p:cNvSpPr>
          <p:nvPr>
            <p:ph type="body" sz="quarter" idx="15"/>
          </p:nvPr>
        </p:nvSpPr>
        <p:spPr>
          <a:xfrm>
            <a:off x="7511481" y="1593881"/>
            <a:ext cx="2808000" cy="345600"/>
          </a:xfrm>
        </p:spPr>
        <p:txBody>
          <a:bodyPr/>
          <a:lstStyle/>
          <a:p>
            <a:r>
              <a:rPr lang="en-US" noProof="0">
                <a:latin typeface="Segoe UI Semibold"/>
                <a:cs typeface="Segoe UI Semibold"/>
              </a:rPr>
              <a:t>3. Brainstorm an engagement plan</a:t>
            </a:r>
          </a:p>
        </p:txBody>
      </p:sp>
      <p:sp>
        <p:nvSpPr>
          <p:cNvPr id="73" name="Text Placeholder 10">
            <a:extLst>
              <a:ext uri="{FF2B5EF4-FFF2-40B4-BE49-F238E27FC236}">
                <a16:creationId xmlns:a16="http://schemas.microsoft.com/office/drawing/2014/main" id="{0C901419-0956-881E-792B-E14F880CFC40}"/>
              </a:ext>
            </a:extLst>
          </p:cNvPr>
          <p:cNvSpPr>
            <a:spLocks noGrp="1"/>
          </p:cNvSpPr>
          <p:nvPr>
            <p:ph type="body" sz="quarter" idx="16"/>
          </p:nvPr>
        </p:nvSpPr>
        <p:spPr>
          <a:xfrm>
            <a:off x="7511481" y="4052218"/>
            <a:ext cx="2808000" cy="345600"/>
          </a:xfrm>
        </p:spPr>
        <p:txBody>
          <a:bodyPr/>
          <a:lstStyle/>
          <a:p>
            <a:r>
              <a:rPr lang="en-US" noProof="0">
                <a:latin typeface="Segoe UI Semibold"/>
                <a:cs typeface="Segoe UI Semibold"/>
              </a:rPr>
              <a:t>4. Build the engagement plan</a:t>
            </a:r>
          </a:p>
        </p:txBody>
      </p:sp>
      <p:sp>
        <p:nvSpPr>
          <p:cNvPr id="74" name="Text Placeholder 11">
            <a:extLst>
              <a:ext uri="{FF2B5EF4-FFF2-40B4-BE49-F238E27FC236}">
                <a16:creationId xmlns:a16="http://schemas.microsoft.com/office/drawing/2014/main" id="{A8E64B1E-2033-17C0-6C40-7652FB8A23C4}"/>
              </a:ext>
            </a:extLst>
          </p:cNvPr>
          <p:cNvSpPr>
            <a:spLocks noGrp="1"/>
          </p:cNvSpPr>
          <p:nvPr>
            <p:ph type="body" sz="quarter" idx="18"/>
          </p:nvPr>
        </p:nvSpPr>
        <p:spPr>
          <a:xfrm>
            <a:off x="584200" y="2032188"/>
            <a:ext cx="2808000" cy="626701"/>
          </a:xfrm>
        </p:spPr>
        <p:txBody>
          <a:bodyPr/>
          <a:lstStyle/>
          <a:p>
            <a:r>
              <a:rPr lang="en-US" noProof="0"/>
              <a:t>Meet with core stakeholders to understand the change and how it will impact people in the organization. Use Copilot in Teams to summarize the meeting, with action items.</a:t>
            </a:r>
          </a:p>
        </p:txBody>
      </p:sp>
      <p:sp>
        <p:nvSpPr>
          <p:cNvPr id="75" name="Text Placeholder 12">
            <a:extLst>
              <a:ext uri="{FF2B5EF4-FFF2-40B4-BE49-F238E27FC236}">
                <a16:creationId xmlns:a16="http://schemas.microsoft.com/office/drawing/2014/main" id="{88FCF6E2-9148-C98B-B6B5-27F05A22580E}"/>
              </a:ext>
            </a:extLst>
          </p:cNvPr>
          <p:cNvSpPr>
            <a:spLocks noGrp="1"/>
          </p:cNvSpPr>
          <p:nvPr>
            <p:ph type="body" sz="quarter" idx="19"/>
          </p:nvPr>
        </p:nvSpPr>
        <p:spPr>
          <a:xfrm>
            <a:off x="4047840" y="2032188"/>
            <a:ext cx="2808000" cy="626701"/>
          </a:xfrm>
        </p:spPr>
        <p:txBody>
          <a:bodyPr/>
          <a:lstStyle/>
          <a:p>
            <a:r>
              <a:rPr lang="en-US" noProof="0"/>
              <a:t>Use Copilot in Excel to support data analysis as you build a detailed change impact assessment. </a:t>
            </a:r>
          </a:p>
        </p:txBody>
      </p:sp>
      <p:sp>
        <p:nvSpPr>
          <p:cNvPr id="77" name="Text Placeholder 13">
            <a:extLst>
              <a:ext uri="{FF2B5EF4-FFF2-40B4-BE49-F238E27FC236}">
                <a16:creationId xmlns:a16="http://schemas.microsoft.com/office/drawing/2014/main" id="{93E96687-B600-E5DE-8858-9934B30DEA88}"/>
              </a:ext>
            </a:extLst>
          </p:cNvPr>
          <p:cNvSpPr>
            <a:spLocks noGrp="1"/>
          </p:cNvSpPr>
          <p:nvPr>
            <p:ph type="body" sz="quarter" idx="20"/>
          </p:nvPr>
        </p:nvSpPr>
        <p:spPr>
          <a:xfrm>
            <a:off x="7511481" y="2032188"/>
            <a:ext cx="2808000" cy="626701"/>
          </a:xfrm>
        </p:spPr>
        <p:txBody>
          <a:bodyPr/>
          <a:lstStyle/>
          <a:p>
            <a:r>
              <a:rPr lang="en-US" noProof="0"/>
              <a:t>Brainstorm the best way to engage your impacted stakeholders and support change adoption. Prompt Copilot in Whiteboard to identify similar ideas and tactics discussed. </a:t>
            </a:r>
          </a:p>
        </p:txBody>
      </p:sp>
      <p:sp>
        <p:nvSpPr>
          <p:cNvPr id="78" name="Text Placeholder 14">
            <a:extLst>
              <a:ext uri="{FF2B5EF4-FFF2-40B4-BE49-F238E27FC236}">
                <a16:creationId xmlns:a16="http://schemas.microsoft.com/office/drawing/2014/main" id="{5FFC92BD-92BA-FA41-E9C5-FB8F358AA48C}"/>
              </a:ext>
            </a:extLst>
          </p:cNvPr>
          <p:cNvSpPr>
            <a:spLocks noGrp="1"/>
          </p:cNvSpPr>
          <p:nvPr>
            <p:ph type="body" sz="quarter" idx="21"/>
          </p:nvPr>
        </p:nvSpPr>
        <p:spPr>
          <a:xfrm>
            <a:off x="584200"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Dedicate your focus to the meeting </a:t>
            </a:r>
            <a:r>
              <a:rPr lang="en-US" noProof="0">
                <a:cs typeface="Segoe UI"/>
              </a:rPr>
              <a:t>while Copilot focuses on capturing the notes. </a:t>
            </a:r>
            <a:endParaRPr lang="en-US" noProof="0"/>
          </a:p>
        </p:txBody>
      </p:sp>
      <p:sp>
        <p:nvSpPr>
          <p:cNvPr id="79" name="Text Placeholder 15">
            <a:extLst>
              <a:ext uri="{FF2B5EF4-FFF2-40B4-BE49-F238E27FC236}">
                <a16:creationId xmlns:a16="http://schemas.microsoft.com/office/drawing/2014/main" id="{3FF2DFE9-3800-DBB5-19AF-15F3CB38D97F}"/>
              </a:ext>
            </a:extLst>
          </p:cNvPr>
          <p:cNvSpPr>
            <a:spLocks noGrp="1"/>
          </p:cNvSpPr>
          <p:nvPr>
            <p:ph type="body" sz="quarter" idx="22"/>
          </p:nvPr>
        </p:nvSpPr>
        <p:spPr>
          <a:xfrm>
            <a:off x="584200"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Accelerate copywriting</a:t>
            </a:r>
            <a:r>
              <a:rPr lang="en-US" kern="0" noProof="0">
                <a:solidFill>
                  <a:srgbClr val="1A1A1A"/>
                </a:solidFill>
                <a:latin typeface="Segoe UI"/>
                <a:cs typeface="+mn-cs"/>
              </a:rPr>
              <a:t> and iterate more efficiently. </a:t>
            </a:r>
          </a:p>
        </p:txBody>
      </p:sp>
      <p:sp>
        <p:nvSpPr>
          <p:cNvPr id="80" name="Text Placeholder 16">
            <a:extLst>
              <a:ext uri="{FF2B5EF4-FFF2-40B4-BE49-F238E27FC236}">
                <a16:creationId xmlns:a16="http://schemas.microsoft.com/office/drawing/2014/main" id="{38A29BC4-A92B-5031-E81D-7452F7E4A010}"/>
              </a:ext>
            </a:extLst>
          </p:cNvPr>
          <p:cNvSpPr>
            <a:spLocks noGrp="1"/>
          </p:cNvSpPr>
          <p:nvPr>
            <p:ph type="body" sz="quarter" idx="23"/>
          </p:nvPr>
        </p:nvSpPr>
        <p:spPr>
          <a:xfrm>
            <a:off x="4047840"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Easily summarize data</a:t>
            </a:r>
            <a:r>
              <a:rPr lang="en-US" kern="0" noProof="0">
                <a:solidFill>
                  <a:srgbClr val="1A1A1A"/>
                </a:solidFill>
                <a:latin typeface="Segoe UI"/>
                <a:cs typeface="+mn-cs"/>
              </a:rPr>
              <a:t> and highlight trends </a:t>
            </a:r>
            <a:r>
              <a:rPr lang="en-US" noProof="0">
                <a:cs typeface="Segoe UI"/>
              </a:rPr>
              <a:t>without in-depth Excel knowledge. </a:t>
            </a:r>
            <a:endParaRPr lang="en-US" noProof="0"/>
          </a:p>
        </p:txBody>
      </p:sp>
      <p:sp>
        <p:nvSpPr>
          <p:cNvPr id="81" name="Text Placeholder 17">
            <a:extLst>
              <a:ext uri="{FF2B5EF4-FFF2-40B4-BE49-F238E27FC236}">
                <a16:creationId xmlns:a16="http://schemas.microsoft.com/office/drawing/2014/main" id="{9B1695FC-B603-23C3-55C8-B201B0816E0C}"/>
              </a:ext>
            </a:extLst>
          </p:cNvPr>
          <p:cNvSpPr>
            <a:spLocks noGrp="1"/>
          </p:cNvSpPr>
          <p:nvPr>
            <p:ph type="body" sz="quarter" idx="24"/>
          </p:nvPr>
        </p:nvSpPr>
        <p:spPr>
          <a:xfrm>
            <a:off x="4047840"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Manage events </a:t>
            </a:r>
            <a:r>
              <a:rPr lang="en-US" noProof="0"/>
              <a:t>more easily. </a:t>
            </a:r>
          </a:p>
        </p:txBody>
      </p:sp>
      <p:sp>
        <p:nvSpPr>
          <p:cNvPr id="82" name="Text Placeholder 18">
            <a:extLst>
              <a:ext uri="{FF2B5EF4-FFF2-40B4-BE49-F238E27FC236}">
                <a16:creationId xmlns:a16="http://schemas.microsoft.com/office/drawing/2014/main" id="{80B6BACD-A98A-F809-9797-24A303CC64A5}"/>
              </a:ext>
            </a:extLst>
          </p:cNvPr>
          <p:cNvSpPr>
            <a:spLocks noGrp="1"/>
          </p:cNvSpPr>
          <p:nvPr>
            <p:ph type="body" sz="quarter" idx="25"/>
          </p:nvPr>
        </p:nvSpPr>
        <p:spPr>
          <a:xfrm>
            <a:off x="7511481"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Quickly categorize inputs</a:t>
            </a:r>
            <a:r>
              <a:rPr lang="en-US" kern="0" noProof="0">
                <a:solidFill>
                  <a:srgbClr val="1A1A1A"/>
                </a:solidFill>
                <a:latin typeface="Segoe UI"/>
                <a:cs typeface="+mn-cs"/>
              </a:rPr>
              <a:t>, identify winning ideas, and summarize results </a:t>
            </a:r>
            <a:r>
              <a:rPr lang="en-US" noProof="0"/>
              <a:t>to share with participants. </a:t>
            </a:r>
          </a:p>
        </p:txBody>
      </p:sp>
      <p:sp>
        <p:nvSpPr>
          <p:cNvPr id="84" name="Text Placeholder 19">
            <a:extLst>
              <a:ext uri="{FF2B5EF4-FFF2-40B4-BE49-F238E27FC236}">
                <a16:creationId xmlns:a16="http://schemas.microsoft.com/office/drawing/2014/main" id="{8BD171DF-94A5-7401-EC32-882087E609D3}"/>
              </a:ext>
            </a:extLst>
          </p:cNvPr>
          <p:cNvSpPr>
            <a:spLocks noGrp="1"/>
          </p:cNvSpPr>
          <p:nvPr>
            <p:ph type="body" sz="quarter" idx="26"/>
          </p:nvPr>
        </p:nvSpPr>
        <p:spPr>
          <a:xfrm>
            <a:off x="7511481"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Save time transforming existing content </a:t>
            </a:r>
            <a:r>
              <a:rPr lang="en-US" noProof="0"/>
              <a:t>and accelerate content design. </a:t>
            </a:r>
          </a:p>
        </p:txBody>
      </p:sp>
      <p:sp>
        <p:nvSpPr>
          <p:cNvPr id="85" name="Text Placeholder 20">
            <a:extLst>
              <a:ext uri="{FF2B5EF4-FFF2-40B4-BE49-F238E27FC236}">
                <a16:creationId xmlns:a16="http://schemas.microsoft.com/office/drawing/2014/main" id="{1CC41600-809B-A8D9-516C-FE3F9C291EA9}"/>
              </a:ext>
            </a:extLst>
          </p:cNvPr>
          <p:cNvSpPr>
            <a:spLocks noGrp="1"/>
          </p:cNvSpPr>
          <p:nvPr>
            <p:ph type="body" sz="quarter" idx="27"/>
          </p:nvPr>
        </p:nvSpPr>
        <p:spPr>
          <a:xfrm>
            <a:off x="584200" y="4488366"/>
            <a:ext cx="2808000" cy="626701"/>
          </a:xfrm>
        </p:spPr>
        <p:txBody>
          <a:bodyPr/>
          <a:lstStyle/>
          <a:p>
            <a:r>
              <a:rPr lang="en-US" noProof="0"/>
              <a:t>Use Copilot in Outlook to create and email to notify the team of the change management plan.</a:t>
            </a:r>
          </a:p>
        </p:txBody>
      </p:sp>
      <p:sp>
        <p:nvSpPr>
          <p:cNvPr id="87" name="Text Placeholder 21">
            <a:extLst>
              <a:ext uri="{FF2B5EF4-FFF2-40B4-BE49-F238E27FC236}">
                <a16:creationId xmlns:a16="http://schemas.microsoft.com/office/drawing/2014/main" id="{EA37F189-D3F1-46EF-4472-A29F1BB1A843}"/>
              </a:ext>
            </a:extLst>
          </p:cNvPr>
          <p:cNvSpPr>
            <a:spLocks noGrp="1"/>
          </p:cNvSpPr>
          <p:nvPr>
            <p:ph type="body" sz="quarter" idx="28"/>
          </p:nvPr>
        </p:nvSpPr>
        <p:spPr>
          <a:xfrm>
            <a:off x="4047841" y="4488366"/>
            <a:ext cx="2808000" cy="626701"/>
          </a:xfrm>
        </p:spPr>
        <p:txBody>
          <a:bodyPr>
            <a:normAutofit/>
          </a:bodyPr>
          <a:lstStyle/>
          <a:p>
            <a:r>
              <a:rPr lang="en-US" noProof="0"/>
              <a:t>Prompt Copilot to summarize meeting details over time, like how many events related to the change you have each week.</a:t>
            </a:r>
          </a:p>
        </p:txBody>
      </p:sp>
      <p:sp>
        <p:nvSpPr>
          <p:cNvPr id="88" name="Text Placeholder 39">
            <a:extLst>
              <a:ext uri="{FF2B5EF4-FFF2-40B4-BE49-F238E27FC236}">
                <a16:creationId xmlns:a16="http://schemas.microsoft.com/office/drawing/2014/main" id="{A79CD9FC-08A8-0399-24F0-6C940C512861}"/>
              </a:ext>
            </a:extLst>
          </p:cNvPr>
          <p:cNvSpPr>
            <a:spLocks noGrp="1"/>
          </p:cNvSpPr>
          <p:nvPr>
            <p:ph type="body" sz="quarter" idx="29"/>
          </p:nvPr>
        </p:nvSpPr>
        <p:spPr>
          <a:xfrm>
            <a:off x="7511481" y="4488366"/>
            <a:ext cx="2808000" cy="626701"/>
          </a:xfrm>
        </p:spPr>
        <p:txBody>
          <a:bodyPr/>
          <a:lstStyle/>
          <a:p>
            <a:r>
              <a:rPr lang="en-US" noProof="0"/>
              <a:t>Use Copilot in PowerPoint to transform a detailed change management plan from Word into an executive presentation.</a:t>
            </a:r>
          </a:p>
        </p:txBody>
      </p:sp>
      <p:grpSp>
        <p:nvGrpSpPr>
          <p:cNvPr id="127" name="Group 126">
            <a:extLst>
              <a:ext uri="{FF2B5EF4-FFF2-40B4-BE49-F238E27FC236}">
                <a16:creationId xmlns:a16="http://schemas.microsoft.com/office/drawing/2014/main" id="{8DA37992-F82D-87A9-477A-FB3412604B81}"/>
              </a:ext>
            </a:extLst>
          </p:cNvPr>
          <p:cNvGrpSpPr/>
          <p:nvPr/>
        </p:nvGrpSpPr>
        <p:grpSpPr>
          <a:xfrm>
            <a:off x="4701550" y="2753574"/>
            <a:ext cx="1500580" cy="360000"/>
            <a:chOff x="577439" y="3137252"/>
            <a:chExt cx="1500580" cy="360000"/>
          </a:xfrm>
        </p:grpSpPr>
        <p:pic>
          <p:nvPicPr>
            <p:cNvPr id="128" name="Picture 127">
              <a:extLst>
                <a:ext uri="{FF2B5EF4-FFF2-40B4-BE49-F238E27FC236}">
                  <a16:creationId xmlns:a16="http://schemas.microsoft.com/office/drawing/2014/main" id="{8B226B1B-35A7-54E2-3374-3C6BB25188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29" name="TextBox 128">
              <a:extLst>
                <a:ext uri="{FF2B5EF4-FFF2-40B4-BE49-F238E27FC236}">
                  <a16:creationId xmlns:a16="http://schemas.microsoft.com/office/drawing/2014/main" id="{2E21DFA9-41B2-274D-BEB4-0750F4802D26}"/>
                </a:ext>
                <a:ext uri="{C183D7F6-B498-43B3-948B-1728B52AA6E4}">
                  <adec:decorative xmlns:adec="http://schemas.microsoft.com/office/drawing/2017/decorative" val="0"/>
                </a:ext>
              </a:extLst>
            </p:cNvPr>
            <p:cNvSpPr txBox="1"/>
            <p:nvPr/>
          </p:nvSpPr>
          <p:spPr>
            <a:xfrm>
              <a:off x="1047214" y="3232614"/>
              <a:ext cx="103080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0" name="Group 129">
            <a:extLst>
              <a:ext uri="{FF2B5EF4-FFF2-40B4-BE49-F238E27FC236}">
                <a16:creationId xmlns:a16="http://schemas.microsoft.com/office/drawing/2014/main" id="{A399EDA8-B7D1-3204-7A2F-EE076BA1F1E5}"/>
              </a:ext>
            </a:extLst>
          </p:cNvPr>
          <p:cNvGrpSpPr/>
          <p:nvPr/>
        </p:nvGrpSpPr>
        <p:grpSpPr>
          <a:xfrm>
            <a:off x="1184218" y="2753574"/>
            <a:ext cx="1607964" cy="360000"/>
            <a:chOff x="588263" y="3617084"/>
            <a:chExt cx="1607964" cy="360000"/>
          </a:xfrm>
        </p:grpSpPr>
        <p:pic>
          <p:nvPicPr>
            <p:cNvPr id="131" name="Picture 130">
              <a:extLst>
                <a:ext uri="{FF2B5EF4-FFF2-40B4-BE49-F238E27FC236}">
                  <a16:creationId xmlns:a16="http://schemas.microsoft.com/office/drawing/2014/main" id="{415B4602-C5B7-6CC0-0BAC-91AB22A3B1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8BD7B1E7-8015-943B-2E86-7F8FDF67D75B}"/>
                </a:ext>
                <a:ext uri="{C183D7F6-B498-43B3-948B-1728B52AA6E4}">
                  <adec:decorative xmlns:adec="http://schemas.microsoft.com/office/drawing/2017/decorative" val="0"/>
                </a:ext>
              </a:extLst>
            </p:cNvPr>
            <p:cNvSpPr txBox="1"/>
            <p:nvPr/>
          </p:nvSpPr>
          <p:spPr>
            <a:xfrm>
              <a:off x="1047214" y="3712446"/>
              <a:ext cx="114901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3" name="Group 132">
            <a:extLst>
              <a:ext uri="{FF2B5EF4-FFF2-40B4-BE49-F238E27FC236}">
                <a16:creationId xmlns:a16="http://schemas.microsoft.com/office/drawing/2014/main" id="{69D8B3F4-8506-97BA-3B74-BF68C85C86F1}"/>
              </a:ext>
            </a:extLst>
          </p:cNvPr>
          <p:cNvGrpSpPr/>
          <p:nvPr/>
        </p:nvGrpSpPr>
        <p:grpSpPr>
          <a:xfrm>
            <a:off x="7948888" y="2753574"/>
            <a:ext cx="1933187" cy="360000"/>
            <a:chOff x="588263" y="4096916"/>
            <a:chExt cx="1933187" cy="360000"/>
          </a:xfrm>
        </p:grpSpPr>
        <p:pic>
          <p:nvPicPr>
            <p:cNvPr id="134" name="Picture 133">
              <a:extLst>
                <a:ext uri="{FF2B5EF4-FFF2-40B4-BE49-F238E27FC236}">
                  <a16:creationId xmlns:a16="http://schemas.microsoft.com/office/drawing/2014/main" id="{8C15BA4A-FCE4-C0B2-2E70-AC38130F4B8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4987" t="-14987" r="-14987" b="-14987"/>
            <a:stretch/>
          </p:blipFill>
          <p:spPr>
            <a:xfrm>
              <a:off x="588263" y="4096916"/>
              <a:ext cx="360000" cy="360000"/>
            </a:xfrm>
            <a:prstGeom prst="ellipse">
              <a:avLst/>
            </a:prstGeom>
            <a:solidFill>
              <a:schemeClr val="bg1"/>
            </a:solidFill>
          </p:spPr>
        </p:pic>
        <p:sp>
          <p:nvSpPr>
            <p:cNvPr id="135" name="TextBox 134">
              <a:extLst>
                <a:ext uri="{FF2B5EF4-FFF2-40B4-BE49-F238E27FC236}">
                  <a16:creationId xmlns:a16="http://schemas.microsoft.com/office/drawing/2014/main" id="{592CF758-5AF3-C69C-0262-8957011B4527}"/>
                </a:ext>
                <a:ext uri="{C183D7F6-B498-43B3-948B-1728B52AA6E4}">
                  <adec:decorative xmlns:adec="http://schemas.microsoft.com/office/drawing/2017/decorative" val="0"/>
                </a:ext>
              </a:extLst>
            </p:cNvPr>
            <p:cNvSpPr txBox="1"/>
            <p:nvPr/>
          </p:nvSpPr>
          <p:spPr>
            <a:xfrm>
              <a:off x="1047214" y="4192278"/>
              <a:ext cx="1474236"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Whiteboard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52" name="Text Placeholder 40">
            <a:extLst>
              <a:ext uri="{FF2B5EF4-FFF2-40B4-BE49-F238E27FC236}">
                <a16:creationId xmlns:a16="http://schemas.microsoft.com/office/drawing/2014/main" id="{E379E59C-07C4-756E-4687-CF91415C2DC8}"/>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54" name="Text Placeholder 41">
            <a:extLst>
              <a:ext uri="{FF2B5EF4-FFF2-40B4-BE49-F238E27FC236}">
                <a16:creationId xmlns:a16="http://schemas.microsoft.com/office/drawing/2014/main" id="{D3EDB205-02F9-251D-288C-A136CA27CE7A}"/>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55" name="Text Placeholder 42">
            <a:extLst>
              <a:ext uri="{FF2B5EF4-FFF2-40B4-BE49-F238E27FC236}">
                <a16:creationId xmlns:a16="http://schemas.microsoft.com/office/drawing/2014/main" id="{A2D72B59-E720-4ED4-F0C6-B14E0C52F34D}"/>
              </a:ext>
            </a:extLst>
          </p:cNvPr>
          <p:cNvSpPr>
            <a:spLocks noGrp="1"/>
          </p:cNvSpPr>
          <p:nvPr>
            <p:ph type="body" sz="quarter" idx="40"/>
          </p:nvPr>
        </p:nvSpPr>
        <p:spPr>
          <a:xfrm>
            <a:off x="11760200" y="357645"/>
            <a:ext cx="127000" cy="125999"/>
          </a:xfrm>
        </p:spPr>
        <p:txBody>
          <a:bodyPr/>
          <a:lstStyle/>
          <a:p>
            <a:endParaRPr lang="en-US" noProof="0"/>
          </a:p>
        </p:txBody>
      </p:sp>
      <p:pic>
        <p:nvPicPr>
          <p:cNvPr id="2" name="Picture 1">
            <a:extLst>
              <a:ext uri="{FF2B5EF4-FFF2-40B4-BE49-F238E27FC236}">
                <a16:creationId xmlns:a16="http://schemas.microsoft.com/office/drawing/2014/main" id="{63D81893-A5BE-AE21-0140-61A6F34B24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a:off x="10167871" y="4288861"/>
            <a:ext cx="2024130" cy="2569139"/>
          </a:xfrm>
          <a:prstGeom prst="rect">
            <a:avLst/>
          </a:prstGeom>
        </p:spPr>
      </p:pic>
      <p:sp>
        <p:nvSpPr>
          <p:cNvPr id="3" name="Rectangle: Rounded Corners 6">
            <a:extLst>
              <a:ext uri="{FF2B5EF4-FFF2-40B4-BE49-F238E27FC236}">
                <a16:creationId xmlns:a16="http://schemas.microsoft.com/office/drawing/2014/main" id="{F5809615-4222-94FB-39A8-08617814644A}"/>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 name="Group 3">
            <a:extLst>
              <a:ext uri="{FF2B5EF4-FFF2-40B4-BE49-F238E27FC236}">
                <a16:creationId xmlns:a16="http://schemas.microsoft.com/office/drawing/2014/main" id="{C989FAB5-EDA7-EA5C-F05E-0535D4B191CC}"/>
              </a:ext>
            </a:extLst>
          </p:cNvPr>
          <p:cNvGrpSpPr/>
          <p:nvPr/>
        </p:nvGrpSpPr>
        <p:grpSpPr>
          <a:xfrm>
            <a:off x="1624328" y="1132756"/>
            <a:ext cx="1332000" cy="216000"/>
            <a:chOff x="1198144" y="862657"/>
            <a:chExt cx="1332000" cy="216000"/>
          </a:xfrm>
        </p:grpSpPr>
        <p:sp>
          <p:nvSpPr>
            <p:cNvPr id="5" name="Rectangle: Rounded Corners 6">
              <a:extLst>
                <a:ext uri="{FF2B5EF4-FFF2-40B4-BE49-F238E27FC236}">
                  <a16:creationId xmlns:a16="http://schemas.microsoft.com/office/drawing/2014/main" id="{D24DB4ED-EAEF-D871-5092-840E0D11F6AE}"/>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Improve efficiency</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6" name="Graphic 5">
              <a:extLst>
                <a:ext uri="{FF2B5EF4-FFF2-40B4-BE49-F238E27FC236}">
                  <a16:creationId xmlns:a16="http://schemas.microsoft.com/office/drawing/2014/main" id="{4065CE7F-C441-D0BB-62C7-5B351259754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4929" y="898657"/>
              <a:ext cx="144000" cy="144000"/>
            </a:xfrm>
            <a:prstGeom prst="rect">
              <a:avLst/>
            </a:prstGeom>
          </p:spPr>
        </p:pic>
      </p:grpSp>
      <p:sp>
        <p:nvSpPr>
          <p:cNvPr id="7" name="Rectangle: Rounded Corners 6">
            <a:extLst>
              <a:ext uri="{FF2B5EF4-FFF2-40B4-BE49-F238E27FC236}">
                <a16:creationId xmlns:a16="http://schemas.microsoft.com/office/drawing/2014/main" id="{40EB768F-0A79-8A47-BD79-04FCA8B7D4C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8" name="Group 7">
            <a:extLst>
              <a:ext uri="{FF2B5EF4-FFF2-40B4-BE49-F238E27FC236}">
                <a16:creationId xmlns:a16="http://schemas.microsoft.com/office/drawing/2014/main" id="{43617D02-593D-530F-1BE1-6AC13A1E4296}"/>
              </a:ext>
            </a:extLst>
          </p:cNvPr>
          <p:cNvGrpSpPr/>
          <p:nvPr/>
        </p:nvGrpSpPr>
        <p:grpSpPr>
          <a:xfrm>
            <a:off x="7523373" y="1127774"/>
            <a:ext cx="1260000" cy="216000"/>
            <a:chOff x="1194743" y="1140160"/>
            <a:chExt cx="1260000" cy="216000"/>
          </a:xfrm>
        </p:grpSpPr>
        <p:sp>
          <p:nvSpPr>
            <p:cNvPr id="9" name="Rectangle: Rounded Corners 6">
              <a:extLst>
                <a:ext uri="{FF2B5EF4-FFF2-40B4-BE49-F238E27FC236}">
                  <a16:creationId xmlns:a16="http://schemas.microsoft.com/office/drawing/2014/main" id="{4D6A4194-71A7-D0C9-6218-E7B1FD324D16}"/>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0" name="Graphic 9">
              <a:extLst>
                <a:ext uri="{FF2B5EF4-FFF2-40B4-BE49-F238E27FC236}">
                  <a16:creationId xmlns:a16="http://schemas.microsoft.com/office/drawing/2014/main" id="{475E24BC-BAEC-AC7B-1A90-74237357CC3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13" name="Group 12">
            <a:extLst>
              <a:ext uri="{FF2B5EF4-FFF2-40B4-BE49-F238E27FC236}">
                <a16:creationId xmlns:a16="http://schemas.microsoft.com/office/drawing/2014/main" id="{E0674265-FB02-5684-B101-9FCE52D16A68}"/>
              </a:ext>
            </a:extLst>
          </p:cNvPr>
          <p:cNvGrpSpPr/>
          <p:nvPr/>
        </p:nvGrpSpPr>
        <p:grpSpPr>
          <a:xfrm>
            <a:off x="8868697" y="1127774"/>
            <a:ext cx="1450784" cy="216000"/>
            <a:chOff x="1194743" y="1140160"/>
            <a:chExt cx="1450784" cy="216000"/>
          </a:xfrm>
        </p:grpSpPr>
        <p:sp>
          <p:nvSpPr>
            <p:cNvPr id="14" name="Rectangle: Rounded Corners 6">
              <a:extLst>
                <a:ext uri="{FF2B5EF4-FFF2-40B4-BE49-F238E27FC236}">
                  <a16:creationId xmlns:a16="http://schemas.microsoft.com/office/drawing/2014/main" id="{E0C36719-1DEC-230A-AAF8-CA5F54A7C16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5" name="Graphic 14">
              <a:extLst>
                <a:ext uri="{FF2B5EF4-FFF2-40B4-BE49-F238E27FC236}">
                  <a16:creationId xmlns:a16="http://schemas.microsoft.com/office/drawing/2014/main" id="{9EC73683-7122-3077-8A7B-A0BACD0F995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16" name="Group 15">
            <a:extLst>
              <a:ext uri="{FF2B5EF4-FFF2-40B4-BE49-F238E27FC236}">
                <a16:creationId xmlns:a16="http://schemas.microsoft.com/office/drawing/2014/main" id="{81053FBC-DC8E-E9BA-B52F-8306B2B15819}"/>
              </a:ext>
            </a:extLst>
          </p:cNvPr>
          <p:cNvGrpSpPr/>
          <p:nvPr/>
        </p:nvGrpSpPr>
        <p:grpSpPr>
          <a:xfrm>
            <a:off x="3024503" y="1132756"/>
            <a:ext cx="1332000" cy="216000"/>
            <a:chOff x="1198144" y="862657"/>
            <a:chExt cx="1332000" cy="216000"/>
          </a:xfrm>
        </p:grpSpPr>
        <p:sp>
          <p:nvSpPr>
            <p:cNvPr id="17" name="Rectangle: Rounded Corners 6">
              <a:extLst>
                <a:ext uri="{FF2B5EF4-FFF2-40B4-BE49-F238E27FC236}">
                  <a16:creationId xmlns:a16="http://schemas.microsoft.com/office/drawing/2014/main" id="{83AE3B3A-1328-C131-56ED-19BAE312FDAE}"/>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Reduce risk</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18" name="Graphic 17">
              <a:extLst>
                <a:ext uri="{FF2B5EF4-FFF2-40B4-BE49-F238E27FC236}">
                  <a16:creationId xmlns:a16="http://schemas.microsoft.com/office/drawing/2014/main" id="{09944C6C-C52C-77E7-0710-50A2D55B42E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4929" y="898657"/>
              <a:ext cx="144000" cy="144000"/>
            </a:xfrm>
            <a:prstGeom prst="rect">
              <a:avLst/>
            </a:prstGeom>
          </p:spPr>
        </p:pic>
      </p:grpSp>
      <p:grpSp>
        <p:nvGrpSpPr>
          <p:cNvPr id="20" name="Group 19">
            <a:extLst>
              <a:ext uri="{FF2B5EF4-FFF2-40B4-BE49-F238E27FC236}">
                <a16:creationId xmlns:a16="http://schemas.microsoft.com/office/drawing/2014/main" id="{5EEC6EB0-BF69-F181-D4A2-6239E07B6453}"/>
              </a:ext>
            </a:extLst>
          </p:cNvPr>
          <p:cNvGrpSpPr/>
          <p:nvPr/>
        </p:nvGrpSpPr>
        <p:grpSpPr>
          <a:xfrm>
            <a:off x="7971380" y="5198503"/>
            <a:ext cx="1888202" cy="360000"/>
            <a:chOff x="588263" y="2177588"/>
            <a:chExt cx="1888202" cy="360000"/>
          </a:xfrm>
        </p:grpSpPr>
        <p:pic>
          <p:nvPicPr>
            <p:cNvPr id="21" name="Picture 20">
              <a:extLst>
                <a:ext uri="{FF2B5EF4-FFF2-40B4-BE49-F238E27FC236}">
                  <a16:creationId xmlns:a16="http://schemas.microsoft.com/office/drawing/2014/main" id="{A01E81B1-3852-241B-AFBD-56ED0772FE0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2" name="TextBox 21">
              <a:extLst>
                <a:ext uri="{FF2B5EF4-FFF2-40B4-BE49-F238E27FC236}">
                  <a16:creationId xmlns:a16="http://schemas.microsoft.com/office/drawing/2014/main" id="{43D51A2C-F048-D257-17E9-2A33A439FE1B}"/>
                </a:ext>
                <a:ext uri="{C183D7F6-B498-43B3-948B-1728B52AA6E4}">
                  <adec:decorative xmlns:adec="http://schemas.microsoft.com/office/drawing/2017/decorative" val="0"/>
                </a:ext>
              </a:extLst>
            </p:cNvPr>
            <p:cNvSpPr txBox="1"/>
            <p:nvPr/>
          </p:nvSpPr>
          <p:spPr>
            <a:xfrm>
              <a:off x="1047214" y="2272950"/>
              <a:ext cx="142925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 name="Group 22">
            <a:extLst>
              <a:ext uri="{FF2B5EF4-FFF2-40B4-BE49-F238E27FC236}">
                <a16:creationId xmlns:a16="http://schemas.microsoft.com/office/drawing/2014/main" id="{D24EA68E-B837-CA67-7414-BBE8F21E68ED}"/>
              </a:ext>
            </a:extLst>
          </p:cNvPr>
          <p:cNvGrpSpPr/>
          <p:nvPr/>
        </p:nvGrpSpPr>
        <p:grpSpPr>
          <a:xfrm>
            <a:off x="4795285" y="5208028"/>
            <a:ext cx="1461459" cy="360000"/>
            <a:chOff x="588263" y="1217924"/>
            <a:chExt cx="1461459" cy="360000"/>
          </a:xfrm>
        </p:grpSpPr>
        <p:pic>
          <p:nvPicPr>
            <p:cNvPr id="24" name="Picture 23" descr="Zip Co logo SVG free download, id: 101874 - Brandlogos.net">
              <a:hlinkClick r:id="rId12"/>
              <a:extLst>
                <a:ext uri="{FF2B5EF4-FFF2-40B4-BE49-F238E27FC236}">
                  <a16:creationId xmlns:a16="http://schemas.microsoft.com/office/drawing/2014/main" id="{F1DB1C2A-15C0-5694-30D2-A86D81FB0A2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5" name="TextBox 24">
              <a:extLst>
                <a:ext uri="{FF2B5EF4-FFF2-40B4-BE49-F238E27FC236}">
                  <a16:creationId xmlns:a16="http://schemas.microsoft.com/office/drawing/2014/main" id="{F583A659-DED3-9C63-6B35-4BBCBC0C4701}"/>
                </a:ext>
                <a:ext uri="{C183D7F6-B498-43B3-948B-1728B52AA6E4}">
                  <adec:decorative xmlns:adec="http://schemas.microsoft.com/office/drawing/2017/decorative" val="0"/>
                </a:ext>
              </a:extLst>
            </p:cNvPr>
            <p:cNvSpPr txBox="1"/>
            <p:nvPr/>
          </p:nvSpPr>
          <p:spPr>
            <a:xfrm>
              <a:off x="1047214" y="1313286"/>
              <a:ext cx="100250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baseline="30000" noProof="0" dirty="0">
                <a:solidFill>
                  <a:prstClr val="black"/>
                </a:solidFill>
                <a:latin typeface="Segoe UI Semibold"/>
              </a:endParaRPr>
            </a:p>
          </p:txBody>
        </p:sp>
      </p:grpSp>
      <p:grpSp>
        <p:nvGrpSpPr>
          <p:cNvPr id="26" name="Group 25">
            <a:extLst>
              <a:ext uri="{FF2B5EF4-FFF2-40B4-BE49-F238E27FC236}">
                <a16:creationId xmlns:a16="http://schemas.microsoft.com/office/drawing/2014/main" id="{81AB4157-8854-2731-C3E1-96DC7ACDE086}"/>
              </a:ext>
            </a:extLst>
          </p:cNvPr>
          <p:cNvGrpSpPr/>
          <p:nvPr/>
        </p:nvGrpSpPr>
        <p:grpSpPr>
          <a:xfrm>
            <a:off x="1148798" y="5198503"/>
            <a:ext cx="1678805" cy="360000"/>
            <a:chOff x="588263" y="1697756"/>
            <a:chExt cx="1678805" cy="360000"/>
          </a:xfrm>
        </p:grpSpPr>
        <p:pic>
          <p:nvPicPr>
            <p:cNvPr id="27" name="Picture 26">
              <a:extLst>
                <a:ext uri="{FF2B5EF4-FFF2-40B4-BE49-F238E27FC236}">
                  <a16:creationId xmlns:a16="http://schemas.microsoft.com/office/drawing/2014/main" id="{72052CDA-0668-0BDC-9C13-2F2B3AEAA8E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8" name="TextBox 27">
              <a:extLst>
                <a:ext uri="{FF2B5EF4-FFF2-40B4-BE49-F238E27FC236}">
                  <a16:creationId xmlns:a16="http://schemas.microsoft.com/office/drawing/2014/main" id="{32D59F2A-F7B4-C45A-E3AB-30515D92548B}"/>
                </a:ext>
                <a:ext uri="{C183D7F6-B498-43B3-948B-1728B52AA6E4}">
                  <adec:decorative xmlns:adec="http://schemas.microsoft.com/office/drawing/2017/decorative" val="0"/>
                </a:ext>
              </a:extLst>
            </p:cNvPr>
            <p:cNvSpPr txBox="1"/>
            <p:nvPr/>
          </p:nvSpPr>
          <p:spPr>
            <a:xfrm>
              <a:off x="1047214" y="1793118"/>
              <a:ext cx="121985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9" name="Group 28">
            <a:extLst>
              <a:ext uri="{FF2B5EF4-FFF2-40B4-BE49-F238E27FC236}">
                <a16:creationId xmlns:a16="http://schemas.microsoft.com/office/drawing/2014/main" id="{F273D025-7BC3-17C7-00A5-D32A06602EED}"/>
              </a:ext>
            </a:extLst>
          </p:cNvPr>
          <p:cNvGrpSpPr/>
          <p:nvPr/>
        </p:nvGrpSpPr>
        <p:grpSpPr>
          <a:xfrm>
            <a:off x="4406864" y="1136034"/>
            <a:ext cx="1517685" cy="219456"/>
            <a:chOff x="1198143" y="862657"/>
            <a:chExt cx="1517685" cy="207740"/>
          </a:xfrm>
        </p:grpSpPr>
        <p:sp>
          <p:nvSpPr>
            <p:cNvPr id="30" name="Rectangle: Rounded Corners 6">
              <a:extLst>
                <a:ext uri="{FF2B5EF4-FFF2-40B4-BE49-F238E27FC236}">
                  <a16:creationId xmlns:a16="http://schemas.microsoft.com/office/drawing/2014/main" id="{73B2D06A-0987-D6B2-C66F-44ADB6C1CA64}"/>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Employee satisfaction</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1" name="Graphic 30">
              <a:extLst>
                <a:ext uri="{FF2B5EF4-FFF2-40B4-BE49-F238E27FC236}">
                  <a16:creationId xmlns:a16="http://schemas.microsoft.com/office/drawing/2014/main" id="{7D007036-D369-BBA7-0E0E-28611A82BEC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303318151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6371A-4C96-A0E0-CE34-BE76E77412DD}"/>
              </a:ext>
            </a:extLst>
          </p:cNvPr>
          <p:cNvSpPr>
            <a:spLocks noGrp="1"/>
          </p:cNvSpPr>
          <p:nvPr>
            <p:ph type="title"/>
          </p:nvPr>
        </p:nvSpPr>
        <p:spPr>
          <a:xfrm>
            <a:off x="584200" y="387766"/>
            <a:ext cx="5672544" cy="263149"/>
          </a:xfrm>
        </p:spPr>
        <p:txBody>
          <a:bodyPr vert="horz" wrap="square" lIns="0" tIns="0" rIns="0" bIns="0" rtlCol="0" anchor="t">
            <a:spAutoFit/>
          </a:bodyPr>
          <a:lstStyle/>
          <a:p>
            <a:r>
              <a:rPr lang="en-US" noProof="0">
                <a:solidFill>
                  <a:srgbClr val="0078D4"/>
                </a:solidFill>
                <a:cs typeface="Segoe UI"/>
              </a:rPr>
              <a:t>Operations | </a:t>
            </a:r>
            <a:r>
              <a:rPr lang="en-US" noProof="0">
                <a:cs typeface="Segoe UI"/>
              </a:rPr>
              <a:t>Conduct a business review</a:t>
            </a:r>
          </a:p>
        </p:txBody>
      </p:sp>
      <p:sp>
        <p:nvSpPr>
          <p:cNvPr id="160" name="Text Placeholder 159">
            <a:extLst>
              <a:ext uri="{FF2B5EF4-FFF2-40B4-BE49-F238E27FC236}">
                <a16:creationId xmlns:a16="http://schemas.microsoft.com/office/drawing/2014/main" id="{D7DB2738-F46E-BA85-0C7F-BBEF809F0588}"/>
              </a:ext>
            </a:extLst>
          </p:cNvPr>
          <p:cNvSpPr>
            <a:spLocks noGrp="1"/>
          </p:cNvSpPr>
          <p:nvPr>
            <p:ph type="body" sz="quarter" idx="17"/>
          </p:nvPr>
        </p:nvSpPr>
        <p:spPr/>
        <p:txBody>
          <a:bodyPr vert="horz" wrap="square" lIns="0" tIns="0" rIns="0" bIns="0" rtlCol="0" anchor="t">
            <a:spAutoFit/>
          </a:bodyPr>
          <a:lstStyle/>
          <a:p>
            <a:r>
              <a:rPr lang="en-US" noProof="0">
                <a:latin typeface="Segoe UI Semibold"/>
                <a:cs typeface="Segoe UI Semibold"/>
              </a:rPr>
              <a:t>Microsoft 365 Copilot</a:t>
            </a:r>
            <a:endParaRPr lang="en-US" noProof="0"/>
          </a:p>
        </p:txBody>
      </p:sp>
      <p:sp>
        <p:nvSpPr>
          <p:cNvPr id="173" name="Text Placeholder 172">
            <a:extLst>
              <a:ext uri="{FF2B5EF4-FFF2-40B4-BE49-F238E27FC236}">
                <a16:creationId xmlns:a16="http://schemas.microsoft.com/office/drawing/2014/main" id="{461A45FB-E958-6437-8419-B9F2CDCF04DA}"/>
              </a:ext>
            </a:extLst>
          </p:cNvPr>
          <p:cNvSpPr>
            <a:spLocks noGrp="1"/>
          </p:cNvSpPr>
          <p:nvPr>
            <p:ph type="body" sz="quarter" idx="30"/>
          </p:nvPr>
        </p:nvSpPr>
        <p:spPr/>
        <p:txBody>
          <a:bodyPr vert="horz" wrap="square" lIns="0" tIns="0" rIns="0" bIns="0" rtlCol="0" anchor="t">
            <a:spAutoFit/>
          </a:bodyPr>
          <a:lstStyle/>
          <a:p>
            <a:r>
              <a:rPr lang="en-US" noProof="0">
                <a:latin typeface="Segoe UI Semibold"/>
                <a:cs typeface="Segoe UI Semibold"/>
              </a:rPr>
              <a:t>Buy</a:t>
            </a:r>
            <a:endParaRPr lang="en-US" noProof="0"/>
          </a:p>
        </p:txBody>
      </p:sp>
      <p:sp>
        <p:nvSpPr>
          <p:cNvPr id="177" name="Text Placeholder 5">
            <a:extLst>
              <a:ext uri="{FF2B5EF4-FFF2-40B4-BE49-F238E27FC236}">
                <a16:creationId xmlns:a16="http://schemas.microsoft.com/office/drawing/2014/main" id="{BA072515-7315-C251-6032-F28C8FD80E77}"/>
              </a:ext>
            </a:extLst>
          </p:cNvPr>
          <p:cNvSpPr>
            <a:spLocks noGrp="1"/>
          </p:cNvSpPr>
          <p:nvPr>
            <p:ph type="body" sz="quarter" idx="11"/>
          </p:nvPr>
        </p:nvSpPr>
        <p:spPr>
          <a:xfrm>
            <a:off x="584200" y="1593881"/>
            <a:ext cx="2808000" cy="345600"/>
          </a:xfrm>
        </p:spPr>
        <p:txBody>
          <a:bodyPr/>
          <a:lstStyle/>
          <a:p>
            <a:r>
              <a:rPr lang="en-US" noProof="0"/>
              <a:t>1. Draft agenda</a:t>
            </a:r>
          </a:p>
        </p:txBody>
      </p:sp>
      <p:sp>
        <p:nvSpPr>
          <p:cNvPr id="178" name="Text Placeholder 6">
            <a:extLst>
              <a:ext uri="{FF2B5EF4-FFF2-40B4-BE49-F238E27FC236}">
                <a16:creationId xmlns:a16="http://schemas.microsoft.com/office/drawing/2014/main" id="{ECBB8CAC-F6E0-4F7B-1D60-C234A0C7BDF5}"/>
              </a:ext>
            </a:extLst>
          </p:cNvPr>
          <p:cNvSpPr>
            <a:spLocks noGrp="1"/>
          </p:cNvSpPr>
          <p:nvPr>
            <p:ph type="body" sz="quarter" idx="12"/>
          </p:nvPr>
        </p:nvSpPr>
        <p:spPr>
          <a:xfrm>
            <a:off x="584200" y="4052218"/>
            <a:ext cx="2808000" cy="345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6. Send follow ups</a:t>
            </a:r>
            <a:endParaRPr kumimoji="0" lang="en-US" sz="1200" b="1" i="0" u="none" strike="noStrike" kern="1200" cap="none" spc="0" normalizeH="0" baseline="0" noProof="0">
              <a:ln w="3175">
                <a:noFill/>
              </a:ln>
              <a:solidFill>
                <a:srgbClr val="FFFFFF"/>
              </a:solidFill>
              <a:effectLst/>
              <a:uLnTx/>
              <a:uFillTx/>
              <a:latin typeface="Segoe UI Semibold"/>
              <a:ea typeface="+mn-ea"/>
              <a:cs typeface="Segoe UI" pitchFamily="34" charset="0"/>
            </a:endParaRPr>
          </a:p>
        </p:txBody>
      </p:sp>
      <p:sp>
        <p:nvSpPr>
          <p:cNvPr id="179" name="Text Placeholder 7">
            <a:extLst>
              <a:ext uri="{FF2B5EF4-FFF2-40B4-BE49-F238E27FC236}">
                <a16:creationId xmlns:a16="http://schemas.microsoft.com/office/drawing/2014/main" id="{373C8316-AF83-0DE5-E6BA-9B7A247879B1}"/>
              </a:ext>
            </a:extLst>
          </p:cNvPr>
          <p:cNvSpPr>
            <a:spLocks noGrp="1"/>
          </p:cNvSpPr>
          <p:nvPr>
            <p:ph type="body" sz="quarter" idx="13"/>
          </p:nvPr>
        </p:nvSpPr>
        <p:spPr>
          <a:xfrm>
            <a:off x="4047840" y="1593881"/>
            <a:ext cx="2808000" cy="345600"/>
          </a:xfrm>
        </p:spPr>
        <p:txBody>
          <a:bodyPr/>
          <a:lstStyle/>
          <a:p>
            <a:r>
              <a:rPr lang="en-US" noProof="0"/>
              <a:t>2. Prepare content</a:t>
            </a:r>
          </a:p>
        </p:txBody>
      </p:sp>
      <p:sp>
        <p:nvSpPr>
          <p:cNvPr id="180" name="Text Placeholder 8">
            <a:extLst>
              <a:ext uri="{FF2B5EF4-FFF2-40B4-BE49-F238E27FC236}">
                <a16:creationId xmlns:a16="http://schemas.microsoft.com/office/drawing/2014/main" id="{E31B82DD-8231-145F-F440-32C7491258A2}"/>
              </a:ext>
            </a:extLst>
          </p:cNvPr>
          <p:cNvSpPr>
            <a:spLocks noGrp="1"/>
          </p:cNvSpPr>
          <p:nvPr>
            <p:ph type="body" sz="quarter" idx="14"/>
          </p:nvPr>
        </p:nvSpPr>
        <p:spPr>
          <a:xfrm>
            <a:off x="4047840" y="4052218"/>
            <a:ext cx="2808000" cy="345600"/>
          </a:xfrm>
        </p:spPr>
        <p:txBody>
          <a:bodyPr/>
          <a:lstStyle/>
          <a:p>
            <a:r>
              <a:rPr lang="en-US" noProof="0">
                <a:latin typeface="Segoe UI Semibold"/>
                <a:cs typeface="Segoe UI Semibold"/>
              </a:rPr>
              <a:t>5. Conduct and summarize meeting</a:t>
            </a:r>
          </a:p>
        </p:txBody>
      </p:sp>
      <p:sp>
        <p:nvSpPr>
          <p:cNvPr id="181" name="Text Placeholder 9">
            <a:extLst>
              <a:ext uri="{FF2B5EF4-FFF2-40B4-BE49-F238E27FC236}">
                <a16:creationId xmlns:a16="http://schemas.microsoft.com/office/drawing/2014/main" id="{4B0BF47A-3DB8-E437-1755-2C49B7C4C73E}"/>
              </a:ext>
            </a:extLst>
          </p:cNvPr>
          <p:cNvSpPr>
            <a:spLocks noGrp="1"/>
          </p:cNvSpPr>
          <p:nvPr>
            <p:ph type="body" sz="quarter" idx="15"/>
          </p:nvPr>
        </p:nvSpPr>
        <p:spPr>
          <a:xfrm>
            <a:off x="7511481" y="1593881"/>
            <a:ext cx="2808000" cy="345600"/>
          </a:xfrm>
        </p:spPr>
        <p:txBody>
          <a:bodyPr/>
          <a:lstStyle/>
          <a:p>
            <a:r>
              <a:rPr lang="en-US" noProof="0"/>
              <a:t>3. Create presentation</a:t>
            </a:r>
          </a:p>
        </p:txBody>
      </p:sp>
      <p:sp>
        <p:nvSpPr>
          <p:cNvPr id="182" name="Text Placeholder 10">
            <a:extLst>
              <a:ext uri="{FF2B5EF4-FFF2-40B4-BE49-F238E27FC236}">
                <a16:creationId xmlns:a16="http://schemas.microsoft.com/office/drawing/2014/main" id="{ABCEB6A7-FF02-82CB-4BE9-72A98AA19F74}"/>
              </a:ext>
            </a:extLst>
          </p:cNvPr>
          <p:cNvSpPr>
            <a:spLocks noGrp="1"/>
          </p:cNvSpPr>
          <p:nvPr>
            <p:ph type="body" sz="quarter" idx="16"/>
          </p:nvPr>
        </p:nvSpPr>
        <p:spPr>
          <a:xfrm>
            <a:off x="7511481" y="4052218"/>
            <a:ext cx="2808000" cy="345600"/>
          </a:xfrm>
        </p:spPr>
        <p:txBody>
          <a:bodyPr/>
          <a:lstStyle/>
          <a:p>
            <a:r>
              <a:rPr lang="en-US" noProof="0"/>
              <a:t>4. Deploy prep and briefing document</a:t>
            </a:r>
          </a:p>
        </p:txBody>
      </p:sp>
      <p:sp>
        <p:nvSpPr>
          <p:cNvPr id="183" name="Text Placeholder 11">
            <a:extLst>
              <a:ext uri="{FF2B5EF4-FFF2-40B4-BE49-F238E27FC236}">
                <a16:creationId xmlns:a16="http://schemas.microsoft.com/office/drawing/2014/main" id="{B76A98C2-BC40-CCA5-A97B-3F2BD9FFB23A}"/>
              </a:ext>
            </a:extLst>
          </p:cNvPr>
          <p:cNvSpPr>
            <a:spLocks noGrp="1"/>
          </p:cNvSpPr>
          <p:nvPr>
            <p:ph type="body" sz="quarter" idx="18"/>
          </p:nvPr>
        </p:nvSpPr>
        <p:spPr>
          <a:xfrm>
            <a:off x="584200" y="2032188"/>
            <a:ext cx="2808000" cy="626701"/>
          </a:xfrm>
        </p:spPr>
        <p:txBody>
          <a:bodyPr/>
          <a:lstStyle/>
          <a:p>
            <a:r>
              <a:rPr lang="en-US" noProof="0"/>
              <a:t>Leverage Copilot to summarize multiple Teams threads and emails for agenda requests. Catch up on any meetings you might have missed to ensure clarity on the latest requests and decisions. </a:t>
            </a:r>
          </a:p>
          <a:p>
            <a:endParaRPr lang="en-US" noProof="0"/>
          </a:p>
        </p:txBody>
      </p:sp>
      <p:sp>
        <p:nvSpPr>
          <p:cNvPr id="184" name="Text Placeholder 12">
            <a:extLst>
              <a:ext uri="{FF2B5EF4-FFF2-40B4-BE49-F238E27FC236}">
                <a16:creationId xmlns:a16="http://schemas.microsoft.com/office/drawing/2014/main" id="{36C23A3F-4580-A99C-0F10-71CFB4CBE874}"/>
              </a:ext>
            </a:extLst>
          </p:cNvPr>
          <p:cNvSpPr>
            <a:spLocks noGrp="1"/>
          </p:cNvSpPr>
          <p:nvPr>
            <p:ph type="body" sz="quarter" idx="19"/>
          </p:nvPr>
        </p:nvSpPr>
        <p:spPr>
          <a:xfrm>
            <a:off x="4047840" y="2032188"/>
            <a:ext cx="2808000" cy="626701"/>
          </a:xfrm>
        </p:spPr>
        <p:txBody>
          <a:bodyPr vert="horz" wrap="square" lIns="90000" tIns="36000" rIns="90000" bIns="36000" rtlCol="0" anchor="t">
            <a:normAutofit/>
          </a:bodyPr>
          <a:lstStyle/>
          <a:p>
            <a:r>
              <a:rPr lang="en-US" noProof="0">
                <a:cs typeface="Segoe UI"/>
              </a:rPr>
              <a:t>After the Finance team provides the data on business performance from the previous period (monthly/quarterly) use Copilot in Excel to highlight data and embed formulas.</a:t>
            </a:r>
          </a:p>
        </p:txBody>
      </p:sp>
      <p:sp>
        <p:nvSpPr>
          <p:cNvPr id="185" name="Text Placeholder 13">
            <a:extLst>
              <a:ext uri="{FF2B5EF4-FFF2-40B4-BE49-F238E27FC236}">
                <a16:creationId xmlns:a16="http://schemas.microsoft.com/office/drawing/2014/main" id="{09DEDCC6-ED61-43E4-234C-AC9BE68A7BB9}"/>
              </a:ext>
            </a:extLst>
          </p:cNvPr>
          <p:cNvSpPr>
            <a:spLocks noGrp="1"/>
          </p:cNvSpPr>
          <p:nvPr>
            <p:ph type="body" sz="quarter" idx="20"/>
          </p:nvPr>
        </p:nvSpPr>
        <p:spPr>
          <a:xfrm>
            <a:off x="7511481" y="2032188"/>
            <a:ext cx="2808000" cy="626701"/>
          </a:xfrm>
        </p:spPr>
        <p:txBody>
          <a:bodyPr/>
          <a:lstStyle/>
          <a:p>
            <a:r>
              <a:rPr lang="en-US" noProof="0"/>
              <a:t>Use Copilot in PowerPoint to create a presentation based on a summary of key documents including the business performance analysis.</a:t>
            </a:r>
          </a:p>
        </p:txBody>
      </p:sp>
      <p:sp>
        <p:nvSpPr>
          <p:cNvPr id="186" name="Text Placeholder 14">
            <a:extLst>
              <a:ext uri="{FF2B5EF4-FFF2-40B4-BE49-F238E27FC236}">
                <a16:creationId xmlns:a16="http://schemas.microsoft.com/office/drawing/2014/main" id="{8784D3B2-011D-5821-BA34-1ED1FA36A270}"/>
              </a:ext>
            </a:extLst>
          </p:cNvPr>
          <p:cNvSpPr>
            <a:spLocks noGrp="1"/>
          </p:cNvSpPr>
          <p:nvPr>
            <p:ph type="body" sz="quarter" idx="21"/>
          </p:nvPr>
        </p:nvSpPr>
        <p:spPr>
          <a:xfrm>
            <a:off x="584200"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Automatically extract key meeting requests </a:t>
            </a:r>
            <a:r>
              <a:rPr lang="en-US" noProof="0"/>
              <a:t>from scattered messages, streamlining the process for building the agenda. </a:t>
            </a:r>
          </a:p>
        </p:txBody>
      </p:sp>
      <p:sp>
        <p:nvSpPr>
          <p:cNvPr id="187" name="Text Placeholder 15">
            <a:extLst>
              <a:ext uri="{FF2B5EF4-FFF2-40B4-BE49-F238E27FC236}">
                <a16:creationId xmlns:a16="http://schemas.microsoft.com/office/drawing/2014/main" id="{81F7CF58-3DFB-B6D0-68B4-A6DB4807DFFC}"/>
              </a:ext>
            </a:extLst>
          </p:cNvPr>
          <p:cNvSpPr>
            <a:spLocks noGrp="1"/>
          </p:cNvSpPr>
          <p:nvPr>
            <p:ph type="body" sz="quarter" idx="22"/>
          </p:nvPr>
        </p:nvSpPr>
        <p:spPr>
          <a:xfrm>
            <a:off x="584200"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Ensure high writing quality </a:t>
            </a:r>
            <a:r>
              <a:rPr lang="en-US" noProof="0">
                <a:cs typeface="Segoe UI"/>
              </a:rPr>
              <a:t>using Copilot to revise first drafts.</a:t>
            </a:r>
          </a:p>
        </p:txBody>
      </p:sp>
      <p:sp>
        <p:nvSpPr>
          <p:cNvPr id="188" name="Text Placeholder 16">
            <a:extLst>
              <a:ext uri="{FF2B5EF4-FFF2-40B4-BE49-F238E27FC236}">
                <a16:creationId xmlns:a16="http://schemas.microsoft.com/office/drawing/2014/main" id="{59BF8A6A-AFFD-2A86-E2AD-26229591D16E}"/>
              </a:ext>
            </a:extLst>
          </p:cNvPr>
          <p:cNvSpPr>
            <a:spLocks noGrp="1"/>
          </p:cNvSpPr>
          <p:nvPr>
            <p:ph type="body" sz="quarter" idx="23"/>
          </p:nvPr>
        </p:nvSpPr>
        <p:spPr>
          <a:xfrm>
            <a:off x="4047840"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Quickly analyze data </a:t>
            </a:r>
            <a:r>
              <a:rPr lang="en-US" noProof="0">
                <a:cs typeface="Segoe UI"/>
              </a:rPr>
              <a:t>from the previous period.</a:t>
            </a:r>
            <a:endParaRPr lang="en-US" noProof="0"/>
          </a:p>
        </p:txBody>
      </p:sp>
      <p:sp>
        <p:nvSpPr>
          <p:cNvPr id="189" name="Text Placeholder 17">
            <a:extLst>
              <a:ext uri="{FF2B5EF4-FFF2-40B4-BE49-F238E27FC236}">
                <a16:creationId xmlns:a16="http://schemas.microsoft.com/office/drawing/2014/main" id="{1824296F-D2DD-03DE-4693-EA226618E975}"/>
              </a:ext>
            </a:extLst>
          </p:cNvPr>
          <p:cNvSpPr>
            <a:spLocks noGrp="1"/>
          </p:cNvSpPr>
          <p:nvPr>
            <p:ph type="body" sz="quarter" idx="24"/>
          </p:nvPr>
        </p:nvSpPr>
        <p:spPr>
          <a:xfrm>
            <a:off x="4047840"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Save time </a:t>
            </a:r>
            <a:r>
              <a:rPr lang="en-US" noProof="0">
                <a:cs typeface="Segoe UI"/>
              </a:rPr>
              <a:t>and maintain concentration on the meeting by getting Copilot to capture key actions.</a:t>
            </a:r>
          </a:p>
        </p:txBody>
      </p:sp>
      <p:sp>
        <p:nvSpPr>
          <p:cNvPr id="190" name="Text Placeholder 18">
            <a:extLst>
              <a:ext uri="{FF2B5EF4-FFF2-40B4-BE49-F238E27FC236}">
                <a16:creationId xmlns:a16="http://schemas.microsoft.com/office/drawing/2014/main" id="{4EEE811A-9BAA-3AAF-39BC-50511FE4C02B}"/>
              </a:ext>
            </a:extLst>
          </p:cNvPr>
          <p:cNvSpPr>
            <a:spLocks noGrp="1"/>
          </p:cNvSpPr>
          <p:nvPr>
            <p:ph type="body" sz="quarter" idx="25"/>
          </p:nvPr>
        </p:nvSpPr>
        <p:spPr>
          <a:xfrm>
            <a:off x="7511481"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Create a presentation </a:t>
            </a:r>
            <a:r>
              <a:rPr lang="en-US" noProof="0"/>
              <a:t>from a project document.</a:t>
            </a:r>
          </a:p>
        </p:txBody>
      </p:sp>
      <p:sp>
        <p:nvSpPr>
          <p:cNvPr id="191" name="Text Placeholder 19">
            <a:extLst>
              <a:ext uri="{FF2B5EF4-FFF2-40B4-BE49-F238E27FC236}">
                <a16:creationId xmlns:a16="http://schemas.microsoft.com/office/drawing/2014/main" id="{9577F420-B34B-ACB3-0AE2-31FA55438B6A}"/>
              </a:ext>
            </a:extLst>
          </p:cNvPr>
          <p:cNvSpPr>
            <a:spLocks noGrp="1"/>
          </p:cNvSpPr>
          <p:nvPr>
            <p:ph type="body" sz="quarter" idx="26"/>
          </p:nvPr>
        </p:nvSpPr>
        <p:spPr>
          <a:xfrm>
            <a:off x="7511481"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Save time </a:t>
            </a:r>
            <a:r>
              <a:rPr lang="en-US" noProof="0">
                <a:cs typeface="Segoe UI"/>
              </a:rPr>
              <a:t>using Copilot to share prework for the meeting.</a:t>
            </a:r>
          </a:p>
        </p:txBody>
      </p:sp>
      <p:sp>
        <p:nvSpPr>
          <p:cNvPr id="192" name="Text Placeholder 20">
            <a:extLst>
              <a:ext uri="{FF2B5EF4-FFF2-40B4-BE49-F238E27FC236}">
                <a16:creationId xmlns:a16="http://schemas.microsoft.com/office/drawing/2014/main" id="{50B726B6-9BF5-710B-DDE7-AA8EE3CA0C69}"/>
              </a:ext>
            </a:extLst>
          </p:cNvPr>
          <p:cNvSpPr>
            <a:spLocks noGrp="1"/>
          </p:cNvSpPr>
          <p:nvPr>
            <p:ph type="body" sz="quarter" idx="27"/>
          </p:nvPr>
        </p:nvSpPr>
        <p:spPr>
          <a:xfrm>
            <a:off x="584200" y="4488366"/>
            <a:ext cx="2808000" cy="626701"/>
          </a:xfrm>
        </p:spPr>
        <p:txBody>
          <a:bodyPr/>
          <a:lstStyle/>
          <a:p>
            <a:r>
              <a:rPr lang="en-US" noProof="0"/>
              <a:t>Use the generated notes and actions to follow up with meeting attendees.  Use Copilot in Outlook to enhance the tone of your follow up email while conveying urgency in your request.</a:t>
            </a:r>
          </a:p>
          <a:p>
            <a:endParaRPr lang="en-US" noProof="0"/>
          </a:p>
        </p:txBody>
      </p:sp>
      <p:sp>
        <p:nvSpPr>
          <p:cNvPr id="193" name="Text Placeholder 21">
            <a:extLst>
              <a:ext uri="{FF2B5EF4-FFF2-40B4-BE49-F238E27FC236}">
                <a16:creationId xmlns:a16="http://schemas.microsoft.com/office/drawing/2014/main" id="{23076C1C-E01F-65F8-9641-04A94CC3133E}"/>
              </a:ext>
            </a:extLst>
          </p:cNvPr>
          <p:cNvSpPr>
            <a:spLocks noGrp="1"/>
          </p:cNvSpPr>
          <p:nvPr>
            <p:ph type="body" sz="quarter" idx="28"/>
          </p:nvPr>
        </p:nvSpPr>
        <p:spPr>
          <a:xfrm>
            <a:off x="4047840" y="4488366"/>
            <a:ext cx="2808000" cy="626701"/>
          </a:xfrm>
        </p:spPr>
        <p:txBody>
          <a:bodyPr/>
          <a:lstStyle/>
          <a:p>
            <a:r>
              <a:rPr lang="en-US" noProof="0"/>
              <a:t>Activate Copilot in Teams during the meeting to summarize discussions and provide the key points and action items.</a:t>
            </a:r>
          </a:p>
        </p:txBody>
      </p:sp>
      <p:sp>
        <p:nvSpPr>
          <p:cNvPr id="194" name="Text Placeholder 39">
            <a:extLst>
              <a:ext uri="{FF2B5EF4-FFF2-40B4-BE49-F238E27FC236}">
                <a16:creationId xmlns:a16="http://schemas.microsoft.com/office/drawing/2014/main" id="{BE1D6E83-B7A1-3FAE-94DD-771DA6F9855D}"/>
              </a:ext>
            </a:extLst>
          </p:cNvPr>
          <p:cNvSpPr>
            <a:spLocks noGrp="1"/>
          </p:cNvSpPr>
          <p:nvPr>
            <p:ph type="body" sz="quarter" idx="29"/>
          </p:nvPr>
        </p:nvSpPr>
        <p:spPr>
          <a:xfrm>
            <a:off x="7511481" y="4488366"/>
            <a:ext cx="2808000" cy="626701"/>
          </a:xfrm>
        </p:spPr>
        <p:txBody>
          <a:bodyPr>
            <a:normAutofit/>
          </a:bodyPr>
          <a:lstStyle/>
          <a:p>
            <a:r>
              <a:rPr lang="en-US" noProof="0"/>
              <a:t>Use Copilot in Outlook to generate an email asking the team to prepare for the meeting. Then copy in the agenda and attach the presentation summarizing the goals of the meeting. </a:t>
            </a:r>
          </a:p>
        </p:txBody>
      </p:sp>
      <p:sp>
        <p:nvSpPr>
          <p:cNvPr id="195" name="Text Placeholder 40">
            <a:extLst>
              <a:ext uri="{FF2B5EF4-FFF2-40B4-BE49-F238E27FC236}">
                <a16:creationId xmlns:a16="http://schemas.microsoft.com/office/drawing/2014/main" id="{6739997A-12D8-77E6-A88E-BF40457A1A0B}"/>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96" name="Text Placeholder 41">
            <a:extLst>
              <a:ext uri="{FF2B5EF4-FFF2-40B4-BE49-F238E27FC236}">
                <a16:creationId xmlns:a16="http://schemas.microsoft.com/office/drawing/2014/main" id="{001F27A7-C131-CB06-01AB-487DABB7E6FA}"/>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97" name="Text Placeholder 42">
            <a:extLst>
              <a:ext uri="{FF2B5EF4-FFF2-40B4-BE49-F238E27FC236}">
                <a16:creationId xmlns:a16="http://schemas.microsoft.com/office/drawing/2014/main" id="{5422FF15-F7CC-C1F1-AE4F-608D26F53F97}"/>
              </a:ext>
            </a:extLst>
          </p:cNvPr>
          <p:cNvSpPr>
            <a:spLocks noGrp="1"/>
          </p:cNvSpPr>
          <p:nvPr>
            <p:ph type="body" sz="quarter" idx="40"/>
          </p:nvPr>
        </p:nvSpPr>
        <p:spPr>
          <a:xfrm>
            <a:off x="11760200" y="357645"/>
            <a:ext cx="127000" cy="125999"/>
          </a:xfrm>
        </p:spPr>
        <p:txBody>
          <a:bodyPr/>
          <a:lstStyle/>
          <a:p>
            <a:endParaRPr lang="en-US" noProof="0"/>
          </a:p>
        </p:txBody>
      </p:sp>
      <p:grpSp>
        <p:nvGrpSpPr>
          <p:cNvPr id="215" name="Group 214">
            <a:extLst>
              <a:ext uri="{FF2B5EF4-FFF2-40B4-BE49-F238E27FC236}">
                <a16:creationId xmlns:a16="http://schemas.microsoft.com/office/drawing/2014/main" id="{9EB9F0E6-0F4F-8A0D-B6F3-B9411A5EB03D}"/>
              </a:ext>
            </a:extLst>
          </p:cNvPr>
          <p:cNvGrpSpPr/>
          <p:nvPr/>
        </p:nvGrpSpPr>
        <p:grpSpPr>
          <a:xfrm>
            <a:off x="7944273" y="2753574"/>
            <a:ext cx="1942417" cy="360000"/>
            <a:chOff x="588263" y="2177588"/>
            <a:chExt cx="1942417" cy="360000"/>
          </a:xfrm>
        </p:grpSpPr>
        <p:pic>
          <p:nvPicPr>
            <p:cNvPr id="216" name="Picture 215">
              <a:extLst>
                <a:ext uri="{FF2B5EF4-FFF2-40B4-BE49-F238E27FC236}">
                  <a16:creationId xmlns:a16="http://schemas.microsoft.com/office/drawing/2014/main" id="{49F3E836-6BFC-73B3-658A-57975B69D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17" name="TextBox 216">
              <a:extLst>
                <a:ext uri="{FF2B5EF4-FFF2-40B4-BE49-F238E27FC236}">
                  <a16:creationId xmlns:a16="http://schemas.microsoft.com/office/drawing/2014/main" id="{5E11D655-F2EB-DB7F-CE27-B4EE10E66E63}"/>
                </a:ext>
                <a:ext uri="{C183D7F6-B498-43B3-948B-1728B52AA6E4}">
                  <adec:decorative xmlns:adec="http://schemas.microsoft.com/office/drawing/2017/decorative" val="0"/>
                </a:ext>
              </a:extLst>
            </p:cNvPr>
            <p:cNvSpPr txBox="1"/>
            <p:nvPr/>
          </p:nvSpPr>
          <p:spPr>
            <a:xfrm>
              <a:off x="1047214" y="2272950"/>
              <a:ext cx="1483466"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8" name="Group 217">
            <a:extLst>
              <a:ext uri="{FF2B5EF4-FFF2-40B4-BE49-F238E27FC236}">
                <a16:creationId xmlns:a16="http://schemas.microsoft.com/office/drawing/2014/main" id="{2B79E5E2-B4A2-12C0-8796-8512AEDE3A18}"/>
              </a:ext>
            </a:extLst>
          </p:cNvPr>
          <p:cNvGrpSpPr/>
          <p:nvPr/>
        </p:nvGrpSpPr>
        <p:grpSpPr>
          <a:xfrm>
            <a:off x="4704103" y="2753574"/>
            <a:ext cx="1495474" cy="360000"/>
            <a:chOff x="577439" y="3137252"/>
            <a:chExt cx="1495474" cy="360000"/>
          </a:xfrm>
        </p:grpSpPr>
        <p:pic>
          <p:nvPicPr>
            <p:cNvPr id="219" name="Picture 218">
              <a:extLst>
                <a:ext uri="{FF2B5EF4-FFF2-40B4-BE49-F238E27FC236}">
                  <a16:creationId xmlns:a16="http://schemas.microsoft.com/office/drawing/2014/main" id="{28D370A4-B9CF-1396-1923-751F942AB3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20" name="TextBox 219">
              <a:extLst>
                <a:ext uri="{FF2B5EF4-FFF2-40B4-BE49-F238E27FC236}">
                  <a16:creationId xmlns:a16="http://schemas.microsoft.com/office/drawing/2014/main" id="{8B9A7DE5-C37A-BAFA-2712-069D7A14D54E}"/>
                </a:ext>
                <a:ext uri="{C183D7F6-B498-43B3-948B-1728B52AA6E4}">
                  <adec:decorative xmlns:adec="http://schemas.microsoft.com/office/drawing/2017/decorative" val="0"/>
                </a:ext>
              </a:extLst>
            </p:cNvPr>
            <p:cNvSpPr txBox="1"/>
            <p:nvPr/>
          </p:nvSpPr>
          <p:spPr>
            <a:xfrm>
              <a:off x="1047214" y="3232614"/>
              <a:ext cx="102569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7" name="Group 226">
            <a:extLst>
              <a:ext uri="{FF2B5EF4-FFF2-40B4-BE49-F238E27FC236}">
                <a16:creationId xmlns:a16="http://schemas.microsoft.com/office/drawing/2014/main" id="{22B1D6C8-B410-3716-E6B4-86280E4CD464}"/>
              </a:ext>
            </a:extLst>
          </p:cNvPr>
          <p:cNvGrpSpPr/>
          <p:nvPr/>
        </p:nvGrpSpPr>
        <p:grpSpPr>
          <a:xfrm>
            <a:off x="1122268" y="5198502"/>
            <a:ext cx="1731864" cy="360000"/>
            <a:chOff x="588263" y="1697756"/>
            <a:chExt cx="1731864" cy="360000"/>
          </a:xfrm>
        </p:grpSpPr>
        <p:pic>
          <p:nvPicPr>
            <p:cNvPr id="228" name="Picture 227">
              <a:extLst>
                <a:ext uri="{FF2B5EF4-FFF2-40B4-BE49-F238E27FC236}">
                  <a16:creationId xmlns:a16="http://schemas.microsoft.com/office/drawing/2014/main" id="{B4DBD3B8-3907-5B28-0FEF-4114E7FD3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29" name="TextBox 228">
              <a:extLst>
                <a:ext uri="{FF2B5EF4-FFF2-40B4-BE49-F238E27FC236}">
                  <a16:creationId xmlns:a16="http://schemas.microsoft.com/office/drawing/2014/main" id="{78BC4658-3BFD-5363-D988-5D7D49425D49}"/>
                </a:ext>
                <a:ext uri="{C183D7F6-B498-43B3-948B-1728B52AA6E4}">
                  <adec:decorative xmlns:adec="http://schemas.microsoft.com/office/drawing/2017/decorative" val="0"/>
                </a:ext>
              </a:extLst>
            </p:cNvPr>
            <p:cNvSpPr txBox="1"/>
            <p:nvPr/>
          </p:nvSpPr>
          <p:spPr>
            <a:xfrm>
              <a:off x="1047214" y="1793118"/>
              <a:ext cx="127291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0" name="Group 229">
            <a:extLst>
              <a:ext uri="{FF2B5EF4-FFF2-40B4-BE49-F238E27FC236}">
                <a16:creationId xmlns:a16="http://schemas.microsoft.com/office/drawing/2014/main" id="{83F142A2-740E-09AE-1D3C-DC6E53F255BC}"/>
              </a:ext>
            </a:extLst>
          </p:cNvPr>
          <p:cNvGrpSpPr/>
          <p:nvPr/>
        </p:nvGrpSpPr>
        <p:grpSpPr>
          <a:xfrm>
            <a:off x="4654121" y="5198502"/>
            <a:ext cx="1595438" cy="360000"/>
            <a:chOff x="588263" y="3617084"/>
            <a:chExt cx="1595438" cy="360000"/>
          </a:xfrm>
        </p:grpSpPr>
        <p:pic>
          <p:nvPicPr>
            <p:cNvPr id="231" name="Picture 230">
              <a:extLst>
                <a:ext uri="{FF2B5EF4-FFF2-40B4-BE49-F238E27FC236}">
                  <a16:creationId xmlns:a16="http://schemas.microsoft.com/office/drawing/2014/main" id="{BC1FA75E-BC48-C17E-7DF4-1DEF08535F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32" name="TextBox 231">
              <a:extLst>
                <a:ext uri="{FF2B5EF4-FFF2-40B4-BE49-F238E27FC236}">
                  <a16:creationId xmlns:a16="http://schemas.microsoft.com/office/drawing/2014/main" id="{0BB75D39-23E4-C926-20F5-B60F54ED06D3}"/>
                </a:ext>
                <a:ext uri="{C183D7F6-B498-43B3-948B-1728B52AA6E4}">
                  <adec:decorative xmlns:adec="http://schemas.microsoft.com/office/drawing/2017/decorative" val="0"/>
                </a:ext>
              </a:extLst>
            </p:cNvPr>
            <p:cNvSpPr txBox="1"/>
            <p:nvPr/>
          </p:nvSpPr>
          <p:spPr>
            <a:xfrm>
              <a:off x="1047214" y="3712446"/>
              <a:ext cx="1136487"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3" name="Group 232">
            <a:extLst>
              <a:ext uri="{FF2B5EF4-FFF2-40B4-BE49-F238E27FC236}">
                <a16:creationId xmlns:a16="http://schemas.microsoft.com/office/drawing/2014/main" id="{A0DC5124-7518-F3C6-CF08-58A312A0A963}"/>
              </a:ext>
            </a:extLst>
          </p:cNvPr>
          <p:cNvGrpSpPr/>
          <p:nvPr/>
        </p:nvGrpSpPr>
        <p:grpSpPr>
          <a:xfrm>
            <a:off x="8073468" y="5198502"/>
            <a:ext cx="1684026" cy="360000"/>
            <a:chOff x="588263" y="1697756"/>
            <a:chExt cx="1684026" cy="360000"/>
          </a:xfrm>
        </p:grpSpPr>
        <p:pic>
          <p:nvPicPr>
            <p:cNvPr id="234" name="Picture 233">
              <a:extLst>
                <a:ext uri="{FF2B5EF4-FFF2-40B4-BE49-F238E27FC236}">
                  <a16:creationId xmlns:a16="http://schemas.microsoft.com/office/drawing/2014/main" id="{3877547B-EB4B-D3A3-C596-5E4713C977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35" name="TextBox 234">
              <a:extLst>
                <a:ext uri="{FF2B5EF4-FFF2-40B4-BE49-F238E27FC236}">
                  <a16:creationId xmlns:a16="http://schemas.microsoft.com/office/drawing/2014/main" id="{1CAFEFE0-363E-57C4-D1B9-99C1B9F4E656}"/>
                </a:ext>
                <a:ext uri="{C183D7F6-B498-43B3-948B-1728B52AA6E4}">
                  <adec:decorative xmlns:adec="http://schemas.microsoft.com/office/drawing/2017/decorative" val="0"/>
                </a:ext>
              </a:extLst>
            </p:cNvPr>
            <p:cNvSpPr txBox="1"/>
            <p:nvPr/>
          </p:nvSpPr>
          <p:spPr>
            <a:xfrm>
              <a:off x="1047214" y="1793118"/>
              <a:ext cx="122507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 name="Picture 2">
            <a:extLst>
              <a:ext uri="{FF2B5EF4-FFF2-40B4-BE49-F238E27FC236}">
                <a16:creationId xmlns:a16="http://schemas.microsoft.com/office/drawing/2014/main" id="{9CD9A0C8-6EDF-2878-B8CF-71D0C8331F6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
          <a:stretch/>
        </p:blipFill>
        <p:spPr>
          <a:xfrm>
            <a:off x="10167871" y="4288861"/>
            <a:ext cx="2024130" cy="2569139"/>
          </a:xfrm>
          <a:prstGeom prst="rect">
            <a:avLst/>
          </a:prstGeom>
        </p:spPr>
      </p:pic>
      <p:grpSp>
        <p:nvGrpSpPr>
          <p:cNvPr id="6" name="Group 5">
            <a:extLst>
              <a:ext uri="{FF2B5EF4-FFF2-40B4-BE49-F238E27FC236}">
                <a16:creationId xmlns:a16="http://schemas.microsoft.com/office/drawing/2014/main" id="{020F9440-DE11-F204-1DAA-DBEC00AFDBAB}"/>
              </a:ext>
            </a:extLst>
          </p:cNvPr>
          <p:cNvGrpSpPr/>
          <p:nvPr/>
        </p:nvGrpSpPr>
        <p:grpSpPr>
          <a:xfrm>
            <a:off x="1482268" y="2764825"/>
            <a:ext cx="1474060" cy="360000"/>
            <a:chOff x="588263" y="1217924"/>
            <a:chExt cx="1474060" cy="360000"/>
          </a:xfrm>
        </p:grpSpPr>
        <p:pic>
          <p:nvPicPr>
            <p:cNvPr id="7" name="Picture 6" descr="Zip Co logo SVG free download, id: 101874 - Brandlogos.net">
              <a:hlinkClick r:id="rId8"/>
              <a:extLst>
                <a:ext uri="{FF2B5EF4-FFF2-40B4-BE49-F238E27FC236}">
                  <a16:creationId xmlns:a16="http://schemas.microsoft.com/office/drawing/2014/main" id="{14B75B08-070E-DA14-8C31-9099D65270E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8" name="TextBox 7">
              <a:extLst>
                <a:ext uri="{FF2B5EF4-FFF2-40B4-BE49-F238E27FC236}">
                  <a16:creationId xmlns:a16="http://schemas.microsoft.com/office/drawing/2014/main" id="{DEEB4244-4E69-348D-F8DF-877D489F4596}"/>
                </a:ext>
                <a:ext uri="{C183D7F6-B498-43B3-948B-1728B52AA6E4}">
                  <adec:decorative xmlns:adec="http://schemas.microsoft.com/office/drawing/2017/decorative" val="0"/>
                </a:ext>
              </a:extLst>
            </p:cNvPr>
            <p:cNvSpPr txBox="1"/>
            <p:nvPr/>
          </p:nvSpPr>
          <p:spPr>
            <a:xfrm>
              <a:off x="1047214" y="1313286"/>
              <a:ext cx="101510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baseline="30000" noProof="0" dirty="0">
                <a:solidFill>
                  <a:prstClr val="black"/>
                </a:solidFill>
                <a:latin typeface="Segoe UI Semibold"/>
              </a:endParaRPr>
            </a:p>
          </p:txBody>
        </p:sp>
      </p:grpSp>
      <p:sp>
        <p:nvSpPr>
          <p:cNvPr id="10" name="Rectangle: Rounded Corners 6">
            <a:extLst>
              <a:ext uri="{FF2B5EF4-FFF2-40B4-BE49-F238E27FC236}">
                <a16:creationId xmlns:a16="http://schemas.microsoft.com/office/drawing/2014/main" id="{7E245D16-9320-689F-F126-2010C829ACDB}"/>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1" name="Group 10">
            <a:extLst>
              <a:ext uri="{FF2B5EF4-FFF2-40B4-BE49-F238E27FC236}">
                <a16:creationId xmlns:a16="http://schemas.microsoft.com/office/drawing/2014/main" id="{B261006A-6655-0203-2E35-24CB49324AD6}"/>
              </a:ext>
            </a:extLst>
          </p:cNvPr>
          <p:cNvGrpSpPr/>
          <p:nvPr/>
        </p:nvGrpSpPr>
        <p:grpSpPr>
          <a:xfrm>
            <a:off x="1624328" y="1132756"/>
            <a:ext cx="1332000" cy="216000"/>
            <a:chOff x="1198144" y="862657"/>
            <a:chExt cx="1332000" cy="216000"/>
          </a:xfrm>
        </p:grpSpPr>
        <p:sp>
          <p:nvSpPr>
            <p:cNvPr id="12" name="Rectangle: Rounded Corners 6">
              <a:extLst>
                <a:ext uri="{FF2B5EF4-FFF2-40B4-BE49-F238E27FC236}">
                  <a16:creationId xmlns:a16="http://schemas.microsoft.com/office/drawing/2014/main" id="{2DEBECA2-A071-8120-2A1C-BAEDC15C77F5}"/>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Improve efficiency</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13" name="Graphic 12">
              <a:extLst>
                <a:ext uri="{FF2B5EF4-FFF2-40B4-BE49-F238E27FC236}">
                  <a16:creationId xmlns:a16="http://schemas.microsoft.com/office/drawing/2014/main" id="{A402FCC0-633B-E611-9C46-B9A4EE0A890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4929" y="898657"/>
              <a:ext cx="144000" cy="144000"/>
            </a:xfrm>
            <a:prstGeom prst="rect">
              <a:avLst/>
            </a:prstGeom>
          </p:spPr>
        </p:pic>
      </p:grpSp>
      <p:sp>
        <p:nvSpPr>
          <p:cNvPr id="14" name="Rectangle: Rounded Corners 13">
            <a:extLst>
              <a:ext uri="{FF2B5EF4-FFF2-40B4-BE49-F238E27FC236}">
                <a16:creationId xmlns:a16="http://schemas.microsoft.com/office/drawing/2014/main" id="{E2004A78-EF56-280C-0AE2-5A6CED82F7C3}"/>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27521C76-6655-BF65-CC33-EA53E9F709E0}"/>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089E5711-2321-91B9-8D21-65FB4CE5A705}"/>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7" name="Graphic 16">
              <a:extLst>
                <a:ext uri="{FF2B5EF4-FFF2-40B4-BE49-F238E27FC236}">
                  <a16:creationId xmlns:a16="http://schemas.microsoft.com/office/drawing/2014/main" id="{102B9F79-97B4-5BFD-E470-905771E3CEB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15FE643C-29D6-3E8E-7122-150BBF6521A7}"/>
              </a:ext>
            </a:extLst>
          </p:cNvPr>
          <p:cNvGrpSpPr/>
          <p:nvPr/>
        </p:nvGrpSpPr>
        <p:grpSpPr>
          <a:xfrm>
            <a:off x="8868697" y="1127774"/>
            <a:ext cx="1450784" cy="216000"/>
            <a:chOff x="1194743" y="1140160"/>
            <a:chExt cx="1450784" cy="216000"/>
          </a:xfrm>
        </p:grpSpPr>
        <p:sp>
          <p:nvSpPr>
            <p:cNvPr id="19" name="Rectangle: Rounded Corners 6">
              <a:extLst>
                <a:ext uri="{FF2B5EF4-FFF2-40B4-BE49-F238E27FC236}">
                  <a16:creationId xmlns:a16="http://schemas.microsoft.com/office/drawing/2014/main" id="{9A268CF8-B75B-A8AA-31DC-C905BDB3DC5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0" name="Graphic 19">
              <a:extLst>
                <a:ext uri="{FF2B5EF4-FFF2-40B4-BE49-F238E27FC236}">
                  <a16:creationId xmlns:a16="http://schemas.microsoft.com/office/drawing/2014/main" id="{2D43BC15-02D3-3BC5-6DD1-1E75C6161A8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21" name="Group 20">
            <a:extLst>
              <a:ext uri="{FF2B5EF4-FFF2-40B4-BE49-F238E27FC236}">
                <a16:creationId xmlns:a16="http://schemas.microsoft.com/office/drawing/2014/main" id="{115FC86E-4E7B-0BE6-B1DA-8B5D41DEF7C5}"/>
              </a:ext>
            </a:extLst>
          </p:cNvPr>
          <p:cNvGrpSpPr/>
          <p:nvPr/>
        </p:nvGrpSpPr>
        <p:grpSpPr>
          <a:xfrm>
            <a:off x="3024503" y="1132756"/>
            <a:ext cx="1332000" cy="216000"/>
            <a:chOff x="1198144" y="862657"/>
            <a:chExt cx="1332000" cy="216000"/>
          </a:xfrm>
        </p:grpSpPr>
        <p:sp>
          <p:nvSpPr>
            <p:cNvPr id="22" name="Rectangle: Rounded Corners 6">
              <a:extLst>
                <a:ext uri="{FF2B5EF4-FFF2-40B4-BE49-F238E27FC236}">
                  <a16:creationId xmlns:a16="http://schemas.microsoft.com/office/drawing/2014/main" id="{6CDF2855-1E7C-747C-E4C6-93036D656798}"/>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Reduce risk</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23" name="Graphic 22">
              <a:extLst>
                <a:ext uri="{FF2B5EF4-FFF2-40B4-BE49-F238E27FC236}">
                  <a16:creationId xmlns:a16="http://schemas.microsoft.com/office/drawing/2014/main" id="{7AB3A28E-2228-463D-95F0-A12B4C14BBE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2137857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38606-A4A2-3052-8A85-7AE00EB94F3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E0D8A3E-B42F-1819-E0F1-182ACF59889A}"/>
              </a:ext>
            </a:extLst>
          </p:cNvPr>
          <p:cNvSpPr>
            <a:spLocks noGrp="1"/>
          </p:cNvSpPr>
          <p:nvPr>
            <p:ph type="title"/>
          </p:nvPr>
        </p:nvSpPr>
        <p:spPr>
          <a:xfrm>
            <a:off x="584200" y="387766"/>
            <a:ext cx="5672544" cy="263149"/>
          </a:xfrm>
        </p:spPr>
        <p:txBody>
          <a:bodyPr/>
          <a:lstStyle/>
          <a:p>
            <a:r>
              <a:rPr lang="en-US" noProof="0">
                <a:solidFill>
                  <a:srgbClr val="0078D4"/>
                </a:solidFill>
                <a:cs typeface="Segoe UI"/>
              </a:rPr>
              <a:t>Operations | </a:t>
            </a:r>
            <a:r>
              <a:rPr lang="en-US" noProof="0">
                <a:cs typeface="Segoe UI"/>
              </a:rPr>
              <a:t>Create a supplier RFP</a:t>
            </a:r>
          </a:p>
        </p:txBody>
      </p:sp>
      <p:sp>
        <p:nvSpPr>
          <p:cNvPr id="16" name="Text Placeholder 15">
            <a:extLst>
              <a:ext uri="{FF2B5EF4-FFF2-40B4-BE49-F238E27FC236}">
                <a16:creationId xmlns:a16="http://schemas.microsoft.com/office/drawing/2014/main" id="{E5FC34D3-8CD4-1243-54DB-8BAEA48104A6}"/>
              </a:ext>
            </a:extLst>
          </p:cNvPr>
          <p:cNvSpPr>
            <a:spLocks noGrp="1"/>
          </p:cNvSpPr>
          <p:nvPr>
            <p:ph type="body" sz="quarter" idx="17"/>
          </p:nvPr>
        </p:nvSpPr>
        <p:spPr>
          <a:xfrm>
            <a:off x="5819775" y="521099"/>
            <a:ext cx="4316787" cy="169277"/>
          </a:xfrm>
        </p:spPr>
        <p:txBody>
          <a:bodyPr vert="horz" wrap="square" lIns="0" tIns="0" rIns="0" bIns="0" rtlCol="0" anchor="t">
            <a:spAutoFit/>
          </a:bodyPr>
          <a:lstStyle/>
          <a:p>
            <a:r>
              <a:rPr lang="en-US" noProof="0">
                <a:latin typeface="Segoe UI Semibold"/>
                <a:cs typeface="Segoe UI Semibold"/>
              </a:rPr>
              <a:t>Microsoft 365 Copilot and Copilot Studio</a:t>
            </a:r>
          </a:p>
        </p:txBody>
      </p:sp>
      <p:sp>
        <p:nvSpPr>
          <p:cNvPr id="29" name="Text Placeholder 28">
            <a:extLst>
              <a:ext uri="{FF2B5EF4-FFF2-40B4-BE49-F238E27FC236}">
                <a16:creationId xmlns:a16="http://schemas.microsoft.com/office/drawing/2014/main" id="{1F6D6B55-2014-63B6-B2F3-2E04FCB31C89}"/>
              </a:ext>
            </a:extLst>
          </p:cNvPr>
          <p:cNvSpPr>
            <a:spLocks noGrp="1"/>
          </p:cNvSpPr>
          <p:nvPr>
            <p:ph type="body" sz="quarter" idx="30"/>
          </p:nvPr>
        </p:nvSpPr>
        <p:spPr/>
        <p:txBody>
          <a:bodyPr vert="horz" wrap="square" lIns="0" tIns="0" rIns="0" bIns="0" rtlCol="0" anchor="t">
            <a:spAutoFit/>
          </a:bodyPr>
          <a:lstStyle/>
          <a:p>
            <a:r>
              <a:rPr lang="en-US" noProof="0">
                <a:latin typeface="Segoe UI Semibold"/>
                <a:cs typeface="Segoe UI Semibold"/>
              </a:rPr>
              <a:t>Extend</a:t>
            </a:r>
            <a:endParaRPr lang="en-US" noProof="0"/>
          </a:p>
        </p:txBody>
      </p:sp>
      <p:sp>
        <p:nvSpPr>
          <p:cNvPr id="34" name="Text Placeholder 5">
            <a:extLst>
              <a:ext uri="{FF2B5EF4-FFF2-40B4-BE49-F238E27FC236}">
                <a16:creationId xmlns:a16="http://schemas.microsoft.com/office/drawing/2014/main" id="{39964FE0-931C-EC0E-71FC-274E152EBF66}"/>
              </a:ext>
            </a:extLst>
          </p:cNvPr>
          <p:cNvSpPr>
            <a:spLocks noGrp="1"/>
          </p:cNvSpPr>
          <p:nvPr>
            <p:ph type="body" sz="quarter" idx="11"/>
          </p:nvPr>
        </p:nvSpPr>
        <p:spPr>
          <a:xfrm>
            <a:off x="584200" y="1593881"/>
            <a:ext cx="2808000" cy="345600"/>
          </a:xfrm>
        </p:spPr>
        <p:txBody>
          <a:bodyPr/>
          <a:lstStyle/>
          <a:p>
            <a:r>
              <a:rPr lang="en-US" noProof="0"/>
              <a:t>1. Review previous RFPs</a:t>
            </a:r>
          </a:p>
        </p:txBody>
      </p:sp>
      <p:sp>
        <p:nvSpPr>
          <p:cNvPr id="35" name="Text Placeholder 6">
            <a:extLst>
              <a:ext uri="{FF2B5EF4-FFF2-40B4-BE49-F238E27FC236}">
                <a16:creationId xmlns:a16="http://schemas.microsoft.com/office/drawing/2014/main" id="{D9F8B5F3-B0CB-2F5F-8E6D-2732C9933F06}"/>
              </a:ext>
            </a:extLst>
          </p:cNvPr>
          <p:cNvSpPr>
            <a:spLocks noGrp="1"/>
          </p:cNvSpPr>
          <p:nvPr>
            <p:ph type="body" sz="quarter" idx="12"/>
          </p:nvPr>
        </p:nvSpPr>
        <p:spPr>
          <a:xfrm>
            <a:off x="584200" y="4052218"/>
            <a:ext cx="2808000" cy="345600"/>
          </a:xfrm>
        </p:spPr>
        <p:txBody>
          <a:bodyPr/>
          <a:lstStyle/>
          <a:p>
            <a:r>
              <a:rPr lang="en-US" noProof="0"/>
              <a:t>6. Communicate response</a:t>
            </a:r>
          </a:p>
        </p:txBody>
      </p:sp>
      <p:sp>
        <p:nvSpPr>
          <p:cNvPr id="36" name="Text Placeholder 7">
            <a:extLst>
              <a:ext uri="{FF2B5EF4-FFF2-40B4-BE49-F238E27FC236}">
                <a16:creationId xmlns:a16="http://schemas.microsoft.com/office/drawing/2014/main" id="{72CC89C2-602A-B83E-403A-FFB0584571F7}"/>
              </a:ext>
            </a:extLst>
          </p:cNvPr>
          <p:cNvSpPr>
            <a:spLocks noGrp="1"/>
          </p:cNvSpPr>
          <p:nvPr>
            <p:ph type="body" sz="quarter" idx="13"/>
          </p:nvPr>
        </p:nvSpPr>
        <p:spPr>
          <a:xfrm>
            <a:off x="4047840" y="1593881"/>
            <a:ext cx="2808000" cy="345600"/>
          </a:xfrm>
        </p:spPr>
        <p:txBody>
          <a:bodyPr/>
          <a:lstStyle/>
          <a:p>
            <a:r>
              <a:rPr lang="en-US" noProof="0"/>
              <a:t>2. Gather information</a:t>
            </a:r>
          </a:p>
        </p:txBody>
      </p:sp>
      <p:sp>
        <p:nvSpPr>
          <p:cNvPr id="37" name="Text Placeholder 8">
            <a:extLst>
              <a:ext uri="{FF2B5EF4-FFF2-40B4-BE49-F238E27FC236}">
                <a16:creationId xmlns:a16="http://schemas.microsoft.com/office/drawing/2014/main" id="{5BCC7E83-B198-3FB2-16C4-D2FA5F08451A}"/>
              </a:ext>
            </a:extLst>
          </p:cNvPr>
          <p:cNvSpPr>
            <a:spLocks noGrp="1"/>
          </p:cNvSpPr>
          <p:nvPr>
            <p:ph type="body" sz="quarter" idx="14"/>
          </p:nvPr>
        </p:nvSpPr>
        <p:spPr>
          <a:xfrm>
            <a:off x="4047840" y="4052218"/>
            <a:ext cx="2808000" cy="345600"/>
          </a:xfrm>
        </p:spPr>
        <p:txBody>
          <a:bodyPr/>
          <a:lstStyle/>
          <a:p>
            <a:r>
              <a:rPr lang="en-US" noProof="0"/>
              <a:t>5. Revise RFP</a:t>
            </a:r>
          </a:p>
        </p:txBody>
      </p:sp>
      <p:sp>
        <p:nvSpPr>
          <p:cNvPr id="38" name="Text Placeholder 9">
            <a:extLst>
              <a:ext uri="{FF2B5EF4-FFF2-40B4-BE49-F238E27FC236}">
                <a16:creationId xmlns:a16="http://schemas.microsoft.com/office/drawing/2014/main" id="{3A5C112A-7884-33F9-66F4-88A1CD716C08}"/>
              </a:ext>
            </a:extLst>
          </p:cNvPr>
          <p:cNvSpPr>
            <a:spLocks noGrp="1"/>
          </p:cNvSpPr>
          <p:nvPr>
            <p:ph type="body" sz="quarter" idx="15"/>
          </p:nvPr>
        </p:nvSpPr>
        <p:spPr>
          <a:xfrm>
            <a:off x="7511481" y="1593881"/>
            <a:ext cx="2808000" cy="345600"/>
          </a:xfrm>
        </p:spPr>
        <p:txBody>
          <a:bodyPr/>
          <a:lstStyle/>
          <a:p>
            <a:r>
              <a:rPr lang="en-US" noProof="0"/>
              <a:t>3. Research questions</a:t>
            </a:r>
          </a:p>
        </p:txBody>
      </p:sp>
      <p:sp>
        <p:nvSpPr>
          <p:cNvPr id="39" name="Text Placeholder 10">
            <a:extLst>
              <a:ext uri="{FF2B5EF4-FFF2-40B4-BE49-F238E27FC236}">
                <a16:creationId xmlns:a16="http://schemas.microsoft.com/office/drawing/2014/main" id="{B78619D1-2F5D-0F5A-2397-C6407B53E419}"/>
              </a:ext>
            </a:extLst>
          </p:cNvPr>
          <p:cNvSpPr>
            <a:spLocks noGrp="1"/>
          </p:cNvSpPr>
          <p:nvPr>
            <p:ph type="body" sz="quarter" idx="16"/>
          </p:nvPr>
        </p:nvSpPr>
        <p:spPr>
          <a:xfrm>
            <a:off x="7511481" y="4052218"/>
            <a:ext cx="2808000" cy="345600"/>
          </a:xfrm>
        </p:spPr>
        <p:txBody>
          <a:bodyPr/>
          <a:lstStyle/>
          <a:p>
            <a:r>
              <a:rPr lang="en-US" noProof="0"/>
              <a:t>4. Review requirements with team</a:t>
            </a:r>
          </a:p>
        </p:txBody>
      </p:sp>
      <p:sp>
        <p:nvSpPr>
          <p:cNvPr id="40" name="Text Placeholder 11">
            <a:extLst>
              <a:ext uri="{FF2B5EF4-FFF2-40B4-BE49-F238E27FC236}">
                <a16:creationId xmlns:a16="http://schemas.microsoft.com/office/drawing/2014/main" id="{2D1C1C70-38FA-4473-77A2-A5304EDB3F80}"/>
              </a:ext>
            </a:extLst>
          </p:cNvPr>
          <p:cNvSpPr>
            <a:spLocks noGrp="1"/>
          </p:cNvSpPr>
          <p:nvPr>
            <p:ph type="body" sz="quarter" idx="18"/>
          </p:nvPr>
        </p:nvSpPr>
        <p:spPr>
          <a:xfrm>
            <a:off x="584200" y="2032188"/>
            <a:ext cx="2808000" cy="626701"/>
          </a:xfrm>
        </p:spPr>
        <p:txBody>
          <a:bodyPr/>
          <a:lstStyle/>
          <a:p>
            <a:r>
              <a:rPr lang="en-US" noProof="0" dirty="0"/>
              <a:t>Use Microsoft 365 Copilot Chat in Word to summarize earlier RFPs and generate a list of required items sorted </a:t>
            </a:r>
            <a:br>
              <a:rPr lang="en-US" noProof="0" dirty="0"/>
            </a:br>
            <a:r>
              <a:rPr lang="en-US" noProof="0" dirty="0"/>
              <a:t>by category.</a:t>
            </a:r>
          </a:p>
        </p:txBody>
      </p:sp>
      <p:sp>
        <p:nvSpPr>
          <p:cNvPr id="41" name="Text Placeholder 12">
            <a:extLst>
              <a:ext uri="{FF2B5EF4-FFF2-40B4-BE49-F238E27FC236}">
                <a16:creationId xmlns:a16="http://schemas.microsoft.com/office/drawing/2014/main" id="{27C0B154-1905-10B1-9A03-DBBB02E4B98C}"/>
              </a:ext>
            </a:extLst>
          </p:cNvPr>
          <p:cNvSpPr>
            <a:spLocks noGrp="1"/>
          </p:cNvSpPr>
          <p:nvPr>
            <p:ph type="body" sz="quarter" idx="19"/>
          </p:nvPr>
        </p:nvSpPr>
        <p:spPr>
          <a:xfrm>
            <a:off x="4047840" y="2032188"/>
            <a:ext cx="2808000" cy="626701"/>
          </a:xfrm>
        </p:spPr>
        <p:txBody>
          <a:bodyPr/>
          <a:lstStyle/>
          <a:p>
            <a:r>
              <a:rPr lang="en-US" noProof="0"/>
              <a:t>Prompt Copilot to summarize the requirements from existing documentation. </a:t>
            </a:r>
          </a:p>
        </p:txBody>
      </p:sp>
      <p:sp>
        <p:nvSpPr>
          <p:cNvPr id="42" name="Text Placeholder 13">
            <a:extLst>
              <a:ext uri="{FF2B5EF4-FFF2-40B4-BE49-F238E27FC236}">
                <a16:creationId xmlns:a16="http://schemas.microsoft.com/office/drawing/2014/main" id="{535432DC-D2A3-4765-97B3-0D6DA67AC16D}"/>
              </a:ext>
            </a:extLst>
          </p:cNvPr>
          <p:cNvSpPr>
            <a:spLocks noGrp="1"/>
          </p:cNvSpPr>
          <p:nvPr>
            <p:ph type="body" sz="quarter" idx="20"/>
          </p:nvPr>
        </p:nvSpPr>
        <p:spPr>
          <a:xfrm>
            <a:off x="7511481" y="2032188"/>
            <a:ext cx="2808000" cy="626701"/>
          </a:xfrm>
        </p:spPr>
        <p:txBody>
          <a:bodyPr/>
          <a:lstStyle/>
          <a:p>
            <a:r>
              <a:rPr lang="en-US" noProof="0"/>
              <a:t>Prompt Copilot to suggest RFP questions, enhanced with a custom agent for an RFP repository built with Copilot Studio.</a:t>
            </a:r>
          </a:p>
        </p:txBody>
      </p:sp>
      <p:sp>
        <p:nvSpPr>
          <p:cNvPr id="43" name="Text Placeholder 14">
            <a:extLst>
              <a:ext uri="{FF2B5EF4-FFF2-40B4-BE49-F238E27FC236}">
                <a16:creationId xmlns:a16="http://schemas.microsoft.com/office/drawing/2014/main" id="{A4122B67-039C-B148-BF3C-66CB36B0EB4E}"/>
              </a:ext>
            </a:extLst>
          </p:cNvPr>
          <p:cNvSpPr>
            <a:spLocks noGrp="1"/>
          </p:cNvSpPr>
          <p:nvPr>
            <p:ph type="body" sz="quarter" idx="21"/>
          </p:nvPr>
        </p:nvSpPr>
        <p:spPr>
          <a:xfrm>
            <a:off x="584200"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Get started quickly </a:t>
            </a:r>
            <a:r>
              <a:rPr lang="en-US" noProof="0"/>
              <a:t>by analyzing previous RFPs.</a:t>
            </a:r>
          </a:p>
        </p:txBody>
      </p:sp>
      <p:sp>
        <p:nvSpPr>
          <p:cNvPr id="44" name="Text Placeholder 15">
            <a:extLst>
              <a:ext uri="{FF2B5EF4-FFF2-40B4-BE49-F238E27FC236}">
                <a16:creationId xmlns:a16="http://schemas.microsoft.com/office/drawing/2014/main" id="{164B4160-8683-0188-CF6A-19849563D8D3}"/>
              </a:ext>
            </a:extLst>
          </p:cNvPr>
          <p:cNvSpPr>
            <a:spLocks noGrp="1"/>
          </p:cNvSpPr>
          <p:nvPr>
            <p:ph type="body" sz="quarter" idx="22"/>
          </p:nvPr>
        </p:nvSpPr>
        <p:spPr>
          <a:xfrm>
            <a:off x="584200"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Quickly create professional emails </a:t>
            </a:r>
            <a:r>
              <a:rPr lang="en-US" noProof="0"/>
              <a:t>that are concise and more likely to be read and can lead to higher close rates.</a:t>
            </a:r>
          </a:p>
        </p:txBody>
      </p:sp>
      <p:sp>
        <p:nvSpPr>
          <p:cNvPr id="45" name="Text Placeholder 16">
            <a:extLst>
              <a:ext uri="{FF2B5EF4-FFF2-40B4-BE49-F238E27FC236}">
                <a16:creationId xmlns:a16="http://schemas.microsoft.com/office/drawing/2014/main" id="{028C09AD-D456-D24C-8C3F-96F786279F94}"/>
              </a:ext>
            </a:extLst>
          </p:cNvPr>
          <p:cNvSpPr>
            <a:spLocks noGrp="1"/>
          </p:cNvSpPr>
          <p:nvPr>
            <p:ph type="body" sz="quarter" idx="23"/>
          </p:nvPr>
        </p:nvSpPr>
        <p:spPr>
          <a:xfrm>
            <a:off x="4047840"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Rapidly pulling information </a:t>
            </a:r>
            <a:r>
              <a:rPr lang="en-US" noProof="0"/>
              <a:t>from lengthy documents can save time.</a:t>
            </a:r>
          </a:p>
        </p:txBody>
      </p:sp>
      <p:sp>
        <p:nvSpPr>
          <p:cNvPr id="47" name="Text Placeholder 17">
            <a:extLst>
              <a:ext uri="{FF2B5EF4-FFF2-40B4-BE49-F238E27FC236}">
                <a16:creationId xmlns:a16="http://schemas.microsoft.com/office/drawing/2014/main" id="{3677350E-7E05-06ED-B1DA-DB0F65234906}"/>
              </a:ext>
            </a:extLst>
          </p:cNvPr>
          <p:cNvSpPr>
            <a:spLocks noGrp="1"/>
          </p:cNvSpPr>
          <p:nvPr>
            <p:ph type="body" sz="quarter" idx="24"/>
          </p:nvPr>
        </p:nvSpPr>
        <p:spPr>
          <a:xfrm>
            <a:off x="4047840"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Quickly make responses more readable </a:t>
            </a:r>
            <a:r>
              <a:rPr lang="en-US" noProof="0"/>
              <a:t>to improve the quality of the RFP.</a:t>
            </a:r>
          </a:p>
        </p:txBody>
      </p:sp>
      <p:sp>
        <p:nvSpPr>
          <p:cNvPr id="50" name="Text Placeholder 18">
            <a:extLst>
              <a:ext uri="{FF2B5EF4-FFF2-40B4-BE49-F238E27FC236}">
                <a16:creationId xmlns:a16="http://schemas.microsoft.com/office/drawing/2014/main" id="{E20392D4-0331-72A6-D7F3-679ED5E110DA}"/>
              </a:ext>
            </a:extLst>
          </p:cNvPr>
          <p:cNvSpPr>
            <a:spLocks noGrp="1"/>
          </p:cNvSpPr>
          <p:nvPr>
            <p:ph type="body" sz="quarter" idx="25"/>
          </p:nvPr>
        </p:nvSpPr>
        <p:spPr>
          <a:xfrm>
            <a:off x="7511481"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Using defined </a:t>
            </a:r>
            <a:r>
              <a:rPr lang="en-US" noProof="0"/>
              <a:t>content to answer customer questions ensures accuracy of the responses.</a:t>
            </a:r>
          </a:p>
        </p:txBody>
      </p:sp>
      <p:sp>
        <p:nvSpPr>
          <p:cNvPr id="62" name="Text Placeholder 19">
            <a:extLst>
              <a:ext uri="{FF2B5EF4-FFF2-40B4-BE49-F238E27FC236}">
                <a16:creationId xmlns:a16="http://schemas.microsoft.com/office/drawing/2014/main" id="{145B2C0F-553A-8517-A128-E709D5CD1615}"/>
              </a:ext>
            </a:extLst>
          </p:cNvPr>
          <p:cNvSpPr>
            <a:spLocks noGrp="1"/>
          </p:cNvSpPr>
          <p:nvPr>
            <p:ph type="body" sz="quarter" idx="26"/>
          </p:nvPr>
        </p:nvSpPr>
        <p:spPr>
          <a:xfrm>
            <a:off x="7511481"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Don’t miss any updates </a:t>
            </a:r>
            <a:r>
              <a:rPr lang="en-US" noProof="0">
                <a:cs typeface="Segoe UI"/>
              </a:rPr>
              <a:t>by asking Copilot for all the suggestions made during the meeting.</a:t>
            </a:r>
          </a:p>
        </p:txBody>
      </p:sp>
      <p:sp>
        <p:nvSpPr>
          <p:cNvPr id="65" name="Text Placeholder 20">
            <a:extLst>
              <a:ext uri="{FF2B5EF4-FFF2-40B4-BE49-F238E27FC236}">
                <a16:creationId xmlns:a16="http://schemas.microsoft.com/office/drawing/2014/main" id="{DDDF0A99-7274-2582-EBDA-A890990E9BDE}"/>
              </a:ext>
            </a:extLst>
          </p:cNvPr>
          <p:cNvSpPr>
            <a:spLocks noGrp="1"/>
          </p:cNvSpPr>
          <p:nvPr>
            <p:ph type="body" sz="quarter" idx="27"/>
          </p:nvPr>
        </p:nvSpPr>
        <p:spPr>
          <a:xfrm>
            <a:off x="584200" y="4488366"/>
            <a:ext cx="2808000" cy="626701"/>
          </a:xfrm>
        </p:spPr>
        <p:txBody>
          <a:bodyPr/>
          <a:lstStyle/>
          <a:p>
            <a:r>
              <a:rPr lang="en-US" noProof="0"/>
              <a:t>Prompt Copilot in Outlook to draft an email to the potential suppliers with a summary of the RFP. </a:t>
            </a:r>
          </a:p>
        </p:txBody>
      </p:sp>
      <p:sp>
        <p:nvSpPr>
          <p:cNvPr id="67" name="Text Placeholder 21">
            <a:extLst>
              <a:ext uri="{FF2B5EF4-FFF2-40B4-BE49-F238E27FC236}">
                <a16:creationId xmlns:a16="http://schemas.microsoft.com/office/drawing/2014/main" id="{A7E907E8-6B70-0183-3C6A-4D67996CEAFB}"/>
              </a:ext>
            </a:extLst>
          </p:cNvPr>
          <p:cNvSpPr>
            <a:spLocks noGrp="1"/>
          </p:cNvSpPr>
          <p:nvPr>
            <p:ph type="body" sz="quarter" idx="28"/>
          </p:nvPr>
        </p:nvSpPr>
        <p:spPr>
          <a:xfrm>
            <a:off x="4047841" y="4488366"/>
            <a:ext cx="2808000" cy="626701"/>
          </a:xfrm>
        </p:spPr>
        <p:txBody>
          <a:bodyPr/>
          <a:lstStyle/>
          <a:p>
            <a:r>
              <a:rPr lang="en-US" noProof="0"/>
              <a:t>Use Copilot in Word to revise the document to make it more focused on what matters the most. </a:t>
            </a:r>
          </a:p>
        </p:txBody>
      </p:sp>
      <p:sp>
        <p:nvSpPr>
          <p:cNvPr id="68" name="Text Placeholder 39">
            <a:extLst>
              <a:ext uri="{FF2B5EF4-FFF2-40B4-BE49-F238E27FC236}">
                <a16:creationId xmlns:a16="http://schemas.microsoft.com/office/drawing/2014/main" id="{0A8EE034-5331-4CD2-4D09-B5658C0DB484}"/>
              </a:ext>
            </a:extLst>
          </p:cNvPr>
          <p:cNvSpPr>
            <a:spLocks noGrp="1"/>
          </p:cNvSpPr>
          <p:nvPr>
            <p:ph type="body" sz="quarter" idx="29"/>
          </p:nvPr>
        </p:nvSpPr>
        <p:spPr>
          <a:xfrm>
            <a:off x="7511481" y="4488366"/>
            <a:ext cx="2808000" cy="626701"/>
          </a:xfrm>
        </p:spPr>
        <p:txBody>
          <a:bodyPr/>
          <a:lstStyle/>
          <a:p>
            <a:r>
              <a:rPr lang="en-US" noProof="0"/>
              <a:t>Copilot in Teams generates a list of talking points, questions, and ideas during the meeting with your team. </a:t>
            </a:r>
          </a:p>
        </p:txBody>
      </p:sp>
      <p:grpSp>
        <p:nvGrpSpPr>
          <p:cNvPr id="120" name="Group 119">
            <a:extLst>
              <a:ext uri="{FF2B5EF4-FFF2-40B4-BE49-F238E27FC236}">
                <a16:creationId xmlns:a16="http://schemas.microsoft.com/office/drawing/2014/main" id="{134E928A-6D7C-B0EF-2D79-56D064E1BFFC}"/>
              </a:ext>
            </a:extLst>
          </p:cNvPr>
          <p:cNvGrpSpPr/>
          <p:nvPr/>
        </p:nvGrpSpPr>
        <p:grpSpPr>
          <a:xfrm>
            <a:off x="4276273" y="2648925"/>
            <a:ext cx="2351135" cy="360000"/>
            <a:chOff x="588263" y="1217924"/>
            <a:chExt cx="2351135" cy="360000"/>
          </a:xfrm>
        </p:grpSpPr>
        <p:pic>
          <p:nvPicPr>
            <p:cNvPr id="121" name="Picture 120" descr="Zip Co logo SVG free download, id: 101874 - Brandlogos.net">
              <a:hlinkClick r:id="rId3"/>
              <a:extLst>
                <a:ext uri="{FF2B5EF4-FFF2-40B4-BE49-F238E27FC236}">
                  <a16:creationId xmlns:a16="http://schemas.microsoft.com/office/drawing/2014/main" id="{BA7FDED9-FF2D-F1E1-DFBB-35A25CB8F59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34DFE27D-549A-9345-4E1A-9F3EB9888ED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23" name="Group 122">
            <a:extLst>
              <a:ext uri="{FF2B5EF4-FFF2-40B4-BE49-F238E27FC236}">
                <a16:creationId xmlns:a16="http://schemas.microsoft.com/office/drawing/2014/main" id="{7F57CF2D-F153-334A-46EC-9FEE09F9DB2C}"/>
              </a:ext>
            </a:extLst>
          </p:cNvPr>
          <p:cNvGrpSpPr/>
          <p:nvPr/>
        </p:nvGrpSpPr>
        <p:grpSpPr>
          <a:xfrm>
            <a:off x="812633" y="2720509"/>
            <a:ext cx="2351135" cy="360000"/>
            <a:chOff x="588263" y="2657420"/>
            <a:chExt cx="2351135" cy="360000"/>
          </a:xfrm>
        </p:grpSpPr>
        <p:pic>
          <p:nvPicPr>
            <p:cNvPr id="124" name="Picture 123">
              <a:extLst>
                <a:ext uri="{FF2B5EF4-FFF2-40B4-BE49-F238E27FC236}">
                  <a16:creationId xmlns:a16="http://schemas.microsoft.com/office/drawing/2014/main" id="{0D84F6CC-BBC4-8CD6-B4EA-9DDE73DB7E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25" name="TextBox 124">
              <a:extLst>
                <a:ext uri="{FF2B5EF4-FFF2-40B4-BE49-F238E27FC236}">
                  <a16:creationId xmlns:a16="http://schemas.microsoft.com/office/drawing/2014/main" id="{0426C697-7FE5-39E9-85A3-2D154B5A86D8}"/>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9" name="Group 128">
            <a:extLst>
              <a:ext uri="{FF2B5EF4-FFF2-40B4-BE49-F238E27FC236}">
                <a16:creationId xmlns:a16="http://schemas.microsoft.com/office/drawing/2014/main" id="{B6B40AAF-2EC8-2B5E-0A52-20CAAA6BF1D1}"/>
              </a:ext>
            </a:extLst>
          </p:cNvPr>
          <p:cNvGrpSpPr/>
          <p:nvPr/>
        </p:nvGrpSpPr>
        <p:grpSpPr>
          <a:xfrm>
            <a:off x="4276273" y="5113979"/>
            <a:ext cx="2351135" cy="360000"/>
            <a:chOff x="588263" y="2657420"/>
            <a:chExt cx="2351135" cy="360000"/>
          </a:xfrm>
        </p:grpSpPr>
        <p:pic>
          <p:nvPicPr>
            <p:cNvPr id="130" name="Picture 129">
              <a:extLst>
                <a:ext uri="{FF2B5EF4-FFF2-40B4-BE49-F238E27FC236}">
                  <a16:creationId xmlns:a16="http://schemas.microsoft.com/office/drawing/2014/main" id="{5B5579A9-D846-069F-91D4-EE3B7E25E0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31" name="TextBox 130">
              <a:extLst>
                <a:ext uri="{FF2B5EF4-FFF2-40B4-BE49-F238E27FC236}">
                  <a16:creationId xmlns:a16="http://schemas.microsoft.com/office/drawing/2014/main" id="{1545168E-73E9-B236-48A4-2C875CDB26A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2" name="Group 131">
            <a:extLst>
              <a:ext uri="{FF2B5EF4-FFF2-40B4-BE49-F238E27FC236}">
                <a16:creationId xmlns:a16="http://schemas.microsoft.com/office/drawing/2014/main" id="{5422D9A0-E291-8D15-76E1-72224C04C26D}"/>
              </a:ext>
            </a:extLst>
          </p:cNvPr>
          <p:cNvGrpSpPr/>
          <p:nvPr/>
        </p:nvGrpSpPr>
        <p:grpSpPr>
          <a:xfrm>
            <a:off x="7739914" y="5084670"/>
            <a:ext cx="2351135" cy="360000"/>
            <a:chOff x="588263" y="3617084"/>
            <a:chExt cx="2351135" cy="360000"/>
          </a:xfrm>
        </p:grpSpPr>
        <p:pic>
          <p:nvPicPr>
            <p:cNvPr id="133" name="Picture 132">
              <a:extLst>
                <a:ext uri="{FF2B5EF4-FFF2-40B4-BE49-F238E27FC236}">
                  <a16:creationId xmlns:a16="http://schemas.microsoft.com/office/drawing/2014/main" id="{A7C11E3B-CC08-DCD6-BC59-57F2737E2D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4" name="TextBox 133">
              <a:extLst>
                <a:ext uri="{FF2B5EF4-FFF2-40B4-BE49-F238E27FC236}">
                  <a16:creationId xmlns:a16="http://schemas.microsoft.com/office/drawing/2014/main" id="{92B29CD3-075B-4DB8-26E8-FEF27BE5083E}"/>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5" name="Group 134">
            <a:extLst>
              <a:ext uri="{FF2B5EF4-FFF2-40B4-BE49-F238E27FC236}">
                <a16:creationId xmlns:a16="http://schemas.microsoft.com/office/drawing/2014/main" id="{F3FD4217-88F6-185A-83FF-8D293FF40FFC}"/>
              </a:ext>
            </a:extLst>
          </p:cNvPr>
          <p:cNvGrpSpPr/>
          <p:nvPr/>
        </p:nvGrpSpPr>
        <p:grpSpPr>
          <a:xfrm>
            <a:off x="812633" y="5162222"/>
            <a:ext cx="2351135" cy="360000"/>
            <a:chOff x="588263" y="1697756"/>
            <a:chExt cx="2351135" cy="360000"/>
          </a:xfrm>
        </p:grpSpPr>
        <p:pic>
          <p:nvPicPr>
            <p:cNvPr id="136" name="Picture 135">
              <a:extLst>
                <a:ext uri="{FF2B5EF4-FFF2-40B4-BE49-F238E27FC236}">
                  <a16:creationId xmlns:a16="http://schemas.microsoft.com/office/drawing/2014/main" id="{C11FDDE3-3C2F-B876-1CE8-C99B5C7BA8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7" name="TextBox 136">
              <a:extLst>
                <a:ext uri="{FF2B5EF4-FFF2-40B4-BE49-F238E27FC236}">
                  <a16:creationId xmlns:a16="http://schemas.microsoft.com/office/drawing/2014/main" id="{BB6B3E32-BBA4-5DB0-0C0A-F10A49C0D5B9}"/>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p:txBody>
        </p:sp>
      </p:grpSp>
      <p:sp>
        <p:nvSpPr>
          <p:cNvPr id="138" name="Text Placeholder 40">
            <a:extLst>
              <a:ext uri="{FF2B5EF4-FFF2-40B4-BE49-F238E27FC236}">
                <a16:creationId xmlns:a16="http://schemas.microsoft.com/office/drawing/2014/main" id="{9BE56689-433E-4471-CE4A-79B71C7BA8B2}"/>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39" name="Text Placeholder 41">
            <a:extLst>
              <a:ext uri="{FF2B5EF4-FFF2-40B4-BE49-F238E27FC236}">
                <a16:creationId xmlns:a16="http://schemas.microsoft.com/office/drawing/2014/main" id="{B926ED14-51E8-0061-250A-5C883F0E65DE}"/>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40" name="Text Placeholder 42">
            <a:extLst>
              <a:ext uri="{FF2B5EF4-FFF2-40B4-BE49-F238E27FC236}">
                <a16:creationId xmlns:a16="http://schemas.microsoft.com/office/drawing/2014/main" id="{F1C849DC-2473-04AB-6448-509BD9AE8F66}"/>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pic>
        <p:nvPicPr>
          <p:cNvPr id="2" name="Picture 1">
            <a:extLst>
              <a:ext uri="{FF2B5EF4-FFF2-40B4-BE49-F238E27FC236}">
                <a16:creationId xmlns:a16="http://schemas.microsoft.com/office/drawing/2014/main" id="{5956CCB9-BF1E-DA2D-BC96-62781E092BC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
          <a:stretch/>
        </p:blipFill>
        <p:spPr>
          <a:xfrm>
            <a:off x="10167871" y="4288861"/>
            <a:ext cx="2024130" cy="2569139"/>
          </a:xfrm>
          <a:prstGeom prst="rect">
            <a:avLst/>
          </a:prstGeom>
        </p:spPr>
      </p:pic>
      <p:sp>
        <p:nvSpPr>
          <p:cNvPr id="3" name="Rectangle: Rounded Corners 6">
            <a:extLst>
              <a:ext uri="{FF2B5EF4-FFF2-40B4-BE49-F238E27FC236}">
                <a16:creationId xmlns:a16="http://schemas.microsoft.com/office/drawing/2014/main" id="{636E1279-5C69-8E59-4755-4613A22ECC3A}"/>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 name="Group 3">
            <a:extLst>
              <a:ext uri="{FF2B5EF4-FFF2-40B4-BE49-F238E27FC236}">
                <a16:creationId xmlns:a16="http://schemas.microsoft.com/office/drawing/2014/main" id="{FB753F38-395C-7AF3-5E5A-AE2AC16BF015}"/>
              </a:ext>
            </a:extLst>
          </p:cNvPr>
          <p:cNvGrpSpPr/>
          <p:nvPr/>
        </p:nvGrpSpPr>
        <p:grpSpPr>
          <a:xfrm>
            <a:off x="1624328" y="1132756"/>
            <a:ext cx="1332000" cy="216000"/>
            <a:chOff x="1198144" y="862657"/>
            <a:chExt cx="1332000" cy="216000"/>
          </a:xfrm>
        </p:grpSpPr>
        <p:sp>
          <p:nvSpPr>
            <p:cNvPr id="5" name="Rectangle: Rounded Corners 6">
              <a:extLst>
                <a:ext uri="{FF2B5EF4-FFF2-40B4-BE49-F238E27FC236}">
                  <a16:creationId xmlns:a16="http://schemas.microsoft.com/office/drawing/2014/main" id="{D0D1EA71-5413-3E12-3894-5DF97A1630A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Improve efficiency</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6" name="Graphic 5">
              <a:extLst>
                <a:ext uri="{FF2B5EF4-FFF2-40B4-BE49-F238E27FC236}">
                  <a16:creationId xmlns:a16="http://schemas.microsoft.com/office/drawing/2014/main" id="{D0905180-00FF-B415-E284-716F6AB52C8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4929" y="898657"/>
              <a:ext cx="144000" cy="144000"/>
            </a:xfrm>
            <a:prstGeom prst="rect">
              <a:avLst/>
            </a:prstGeom>
          </p:spPr>
        </p:pic>
      </p:grpSp>
      <p:sp>
        <p:nvSpPr>
          <p:cNvPr id="8" name="Rectangle: Rounded Corners 6">
            <a:extLst>
              <a:ext uri="{FF2B5EF4-FFF2-40B4-BE49-F238E27FC236}">
                <a16:creationId xmlns:a16="http://schemas.microsoft.com/office/drawing/2014/main" id="{CD55A7B3-5FB9-CAE3-504A-FECFB91B95D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9" name="Group 8">
            <a:extLst>
              <a:ext uri="{FF2B5EF4-FFF2-40B4-BE49-F238E27FC236}">
                <a16:creationId xmlns:a16="http://schemas.microsoft.com/office/drawing/2014/main" id="{B037A840-8CA6-6CA2-9F54-478C0E3FB119}"/>
              </a:ext>
            </a:extLst>
          </p:cNvPr>
          <p:cNvGrpSpPr/>
          <p:nvPr/>
        </p:nvGrpSpPr>
        <p:grpSpPr>
          <a:xfrm>
            <a:off x="7523373" y="1127774"/>
            <a:ext cx="1260000" cy="216000"/>
            <a:chOff x="1194743" y="1140160"/>
            <a:chExt cx="1260000" cy="216000"/>
          </a:xfrm>
        </p:grpSpPr>
        <p:sp>
          <p:nvSpPr>
            <p:cNvPr id="10" name="Rectangle: Rounded Corners 6">
              <a:extLst>
                <a:ext uri="{FF2B5EF4-FFF2-40B4-BE49-F238E27FC236}">
                  <a16:creationId xmlns:a16="http://schemas.microsoft.com/office/drawing/2014/main" id="{F2FA0AC6-73C6-14AF-BF86-4E0F57CE2974}"/>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1" name="Graphic 10">
              <a:extLst>
                <a:ext uri="{FF2B5EF4-FFF2-40B4-BE49-F238E27FC236}">
                  <a16:creationId xmlns:a16="http://schemas.microsoft.com/office/drawing/2014/main" id="{EDE02C98-352C-58EB-3D7E-2ADB6228D22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grpSp>
        <p:nvGrpSpPr>
          <p:cNvPr id="12" name="Group 11">
            <a:extLst>
              <a:ext uri="{FF2B5EF4-FFF2-40B4-BE49-F238E27FC236}">
                <a16:creationId xmlns:a16="http://schemas.microsoft.com/office/drawing/2014/main" id="{49975088-72F5-D7AF-54E9-FF26E225F3A1}"/>
              </a:ext>
            </a:extLst>
          </p:cNvPr>
          <p:cNvGrpSpPr/>
          <p:nvPr/>
        </p:nvGrpSpPr>
        <p:grpSpPr>
          <a:xfrm>
            <a:off x="8868697" y="1127774"/>
            <a:ext cx="1450784" cy="216000"/>
            <a:chOff x="1194743" y="1140160"/>
            <a:chExt cx="1450784" cy="216000"/>
          </a:xfrm>
        </p:grpSpPr>
        <p:sp>
          <p:nvSpPr>
            <p:cNvPr id="13" name="Rectangle: Rounded Corners 6">
              <a:extLst>
                <a:ext uri="{FF2B5EF4-FFF2-40B4-BE49-F238E27FC236}">
                  <a16:creationId xmlns:a16="http://schemas.microsoft.com/office/drawing/2014/main" id="{77D74165-6BE7-00FA-FC1A-C1290E21B299}"/>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4" name="Graphic 13">
              <a:extLst>
                <a:ext uri="{FF2B5EF4-FFF2-40B4-BE49-F238E27FC236}">
                  <a16:creationId xmlns:a16="http://schemas.microsoft.com/office/drawing/2014/main" id="{303D6C08-35D6-195B-C18B-D7151278E284}"/>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grpSp>
        <p:nvGrpSpPr>
          <p:cNvPr id="15" name="Group 14">
            <a:extLst>
              <a:ext uri="{FF2B5EF4-FFF2-40B4-BE49-F238E27FC236}">
                <a16:creationId xmlns:a16="http://schemas.microsoft.com/office/drawing/2014/main" id="{2155E519-3B69-2B0F-C52B-754B752E4B66}"/>
              </a:ext>
            </a:extLst>
          </p:cNvPr>
          <p:cNvGrpSpPr/>
          <p:nvPr/>
        </p:nvGrpSpPr>
        <p:grpSpPr>
          <a:xfrm>
            <a:off x="3024503" y="1132756"/>
            <a:ext cx="1332000" cy="216000"/>
            <a:chOff x="1198144" y="862657"/>
            <a:chExt cx="1332000" cy="216000"/>
          </a:xfrm>
        </p:grpSpPr>
        <p:sp>
          <p:nvSpPr>
            <p:cNvPr id="17" name="Rectangle: Rounded Corners 6">
              <a:extLst>
                <a:ext uri="{FF2B5EF4-FFF2-40B4-BE49-F238E27FC236}">
                  <a16:creationId xmlns:a16="http://schemas.microsoft.com/office/drawing/2014/main" id="{1C47A419-6E75-B9C5-59FC-D51787B757A5}"/>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Reduce risk</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18" name="Graphic 17">
              <a:extLst>
                <a:ext uri="{FF2B5EF4-FFF2-40B4-BE49-F238E27FC236}">
                  <a16:creationId xmlns:a16="http://schemas.microsoft.com/office/drawing/2014/main" id="{C609EBA4-426F-DB62-80F1-33CA3531ED7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4929" y="898657"/>
              <a:ext cx="144000" cy="144000"/>
            </a:xfrm>
            <a:prstGeom prst="rect">
              <a:avLst/>
            </a:prstGeom>
          </p:spPr>
        </p:pic>
      </p:grpSp>
      <p:grpSp>
        <p:nvGrpSpPr>
          <p:cNvPr id="23" name="Group 22">
            <a:extLst>
              <a:ext uri="{FF2B5EF4-FFF2-40B4-BE49-F238E27FC236}">
                <a16:creationId xmlns:a16="http://schemas.microsoft.com/office/drawing/2014/main" id="{5A985374-A8BF-E57E-90EF-8A6760D90CF8}"/>
              </a:ext>
            </a:extLst>
          </p:cNvPr>
          <p:cNvGrpSpPr/>
          <p:nvPr/>
        </p:nvGrpSpPr>
        <p:grpSpPr>
          <a:xfrm>
            <a:off x="7790456" y="2648925"/>
            <a:ext cx="2250050" cy="411140"/>
            <a:chOff x="767112" y="2825909"/>
            <a:chExt cx="2250050" cy="411140"/>
          </a:xfrm>
        </p:grpSpPr>
        <p:sp>
          <p:nvSpPr>
            <p:cNvPr id="24" name="TextBox 23">
              <a:extLst>
                <a:ext uri="{FF2B5EF4-FFF2-40B4-BE49-F238E27FC236}">
                  <a16:creationId xmlns:a16="http://schemas.microsoft.com/office/drawing/2014/main" id="{5B15AEC0-44CE-B4F7-7895-4B390208271E}"/>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5" name="Picture 2" descr="Copilot Studio Generative AI pricing - Power Platform Community">
              <a:extLst>
                <a:ext uri="{FF2B5EF4-FFF2-40B4-BE49-F238E27FC236}">
                  <a16:creationId xmlns:a16="http://schemas.microsoft.com/office/drawing/2014/main" id="{1B691664-667F-FDF4-E531-2D1084FE1C4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Graphic 2">
            <a:hlinkClick r:id="rId14"/>
            <a:extLst>
              <a:ext uri="{FF2B5EF4-FFF2-40B4-BE49-F238E27FC236}">
                <a16:creationId xmlns:a16="http://schemas.microsoft.com/office/drawing/2014/main" id="{CB4FBE8C-D518-3F77-56A0-9E4DDB9F85D7}"/>
              </a:ext>
            </a:extLst>
          </p:cNvPr>
          <p:cNvSpPr/>
          <p:nvPr/>
        </p:nvSpPr>
        <p:spPr>
          <a:xfrm>
            <a:off x="4456273" y="458563"/>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9074885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885B08-8C28-64AE-2815-DFF2047BC73C}"/>
              </a:ext>
            </a:extLst>
          </p:cNvPr>
          <p:cNvSpPr>
            <a:spLocks noGrp="1"/>
          </p:cNvSpPr>
          <p:nvPr>
            <p:ph type="title"/>
          </p:nvPr>
        </p:nvSpPr>
        <p:spPr>
          <a:xfrm>
            <a:off x="584200" y="387766"/>
            <a:ext cx="5672544" cy="263149"/>
          </a:xfrm>
        </p:spPr>
        <p:txBody>
          <a:bodyPr/>
          <a:lstStyle/>
          <a:p>
            <a:r>
              <a:rPr lang="en-US" noProof="0"/>
              <a:t>A day in the life of an Operations PM</a:t>
            </a:r>
          </a:p>
        </p:txBody>
      </p:sp>
      <p:sp>
        <p:nvSpPr>
          <p:cNvPr id="32" name="Text Placeholder 31">
            <a:extLst>
              <a:ext uri="{FF2B5EF4-FFF2-40B4-BE49-F238E27FC236}">
                <a16:creationId xmlns:a16="http://schemas.microsoft.com/office/drawing/2014/main" id="{34CC5EFC-53FA-E97A-EE8E-CC1D57246F09}"/>
              </a:ext>
            </a:extLst>
          </p:cNvPr>
          <p:cNvSpPr>
            <a:spLocks noGrp="1"/>
          </p:cNvSpPr>
          <p:nvPr>
            <p:ph type="body" sz="quarter" idx="17"/>
          </p:nvPr>
        </p:nvSpPr>
        <p:spPr/>
        <p:txBody>
          <a:bodyPr/>
          <a:lstStyle/>
          <a:p>
            <a:r>
              <a:rPr lang="en-US" noProof="0">
                <a:latin typeface="Segoe UI Semibold"/>
                <a:cs typeface="Segoe UI Semibold"/>
              </a:rPr>
              <a:t>Microsoft 365 Copilot</a:t>
            </a:r>
            <a:endParaRPr lang="en-US" noProof="0"/>
          </a:p>
        </p:txBody>
      </p:sp>
      <p:sp>
        <p:nvSpPr>
          <p:cNvPr id="75" name="Text Placeholder 74">
            <a:extLst>
              <a:ext uri="{FF2B5EF4-FFF2-40B4-BE49-F238E27FC236}">
                <a16:creationId xmlns:a16="http://schemas.microsoft.com/office/drawing/2014/main" id="{9C5A6832-8561-C02B-AB1F-4A81251F7DDA}"/>
              </a:ext>
            </a:extLst>
          </p:cNvPr>
          <p:cNvSpPr>
            <a:spLocks noGrp="1"/>
          </p:cNvSpPr>
          <p:nvPr>
            <p:ph type="body" sz="quarter" idx="37"/>
          </p:nvPr>
        </p:nvSpPr>
        <p:spPr/>
        <p:txBody>
          <a:bodyPr/>
          <a:lstStyle/>
          <a:p>
            <a:r>
              <a:rPr lang="en-US" noProof="0"/>
              <a:t>Buy</a:t>
            </a:r>
          </a:p>
        </p:txBody>
      </p:sp>
      <p:sp>
        <p:nvSpPr>
          <p:cNvPr id="80" name="Text Placeholder 39">
            <a:extLst>
              <a:ext uri="{FF2B5EF4-FFF2-40B4-BE49-F238E27FC236}">
                <a16:creationId xmlns:a16="http://schemas.microsoft.com/office/drawing/2014/main" id="{37752782-D1E1-DDB9-0F0C-F26B3B0E9AF6}"/>
              </a:ext>
            </a:extLst>
          </p:cNvPr>
          <p:cNvSpPr>
            <a:spLocks noGrp="1"/>
          </p:cNvSpPr>
          <p:nvPr>
            <p:ph type="body" sz="quarter" idx="11"/>
          </p:nvPr>
        </p:nvSpPr>
        <p:spPr>
          <a:xfrm>
            <a:off x="584200" y="1593881"/>
            <a:ext cx="976461" cy="345600"/>
          </a:xfrm>
        </p:spPr>
        <p:txBody>
          <a:bodyPr/>
          <a:lstStyle/>
          <a:p>
            <a:r>
              <a:rPr lang="en-US" noProof="0"/>
              <a:t>8:00 am</a:t>
            </a:r>
          </a:p>
        </p:txBody>
      </p:sp>
      <p:sp>
        <p:nvSpPr>
          <p:cNvPr id="81" name="Text Placeholder 40">
            <a:extLst>
              <a:ext uri="{FF2B5EF4-FFF2-40B4-BE49-F238E27FC236}">
                <a16:creationId xmlns:a16="http://schemas.microsoft.com/office/drawing/2014/main" id="{8A752CF0-BD41-36B0-31BE-57FD35F11397}"/>
              </a:ext>
            </a:extLst>
          </p:cNvPr>
          <p:cNvSpPr>
            <a:spLocks noGrp="1"/>
          </p:cNvSpPr>
          <p:nvPr>
            <p:ph type="body" sz="quarter" idx="18"/>
          </p:nvPr>
        </p:nvSpPr>
        <p:spPr>
          <a:xfrm>
            <a:off x="584200" y="2032188"/>
            <a:ext cx="2808000" cy="626701"/>
          </a:xfrm>
        </p:spPr>
        <p:txBody>
          <a:bodyPr/>
          <a:lstStyle/>
          <a:p>
            <a:r>
              <a:rPr lang="en-US" noProof="0"/>
              <a:t>Cassandra, an Operations PM, uses Copilot to summarize her emails and Teams messages from overnight and draft responses to urgent items leveraging the drafting feature</a:t>
            </a:r>
          </a:p>
        </p:txBody>
      </p:sp>
      <p:sp>
        <p:nvSpPr>
          <p:cNvPr id="83" name="Text Placeholder 41">
            <a:extLst>
              <a:ext uri="{FF2B5EF4-FFF2-40B4-BE49-F238E27FC236}">
                <a16:creationId xmlns:a16="http://schemas.microsoft.com/office/drawing/2014/main" id="{8C619B1A-E24A-CDE8-084D-8CF4BC277ACA}"/>
              </a:ext>
            </a:extLst>
          </p:cNvPr>
          <p:cNvSpPr>
            <a:spLocks noGrp="1"/>
          </p:cNvSpPr>
          <p:nvPr>
            <p:ph type="body" sz="quarter" idx="21"/>
          </p:nvPr>
        </p:nvSpPr>
        <p:spPr>
          <a:xfrm>
            <a:off x="584200" y="3208260"/>
            <a:ext cx="2808000" cy="626701"/>
          </a:xfrm>
        </p:spPr>
        <p:txBody>
          <a:bodyPr>
            <a:normAutofit/>
          </a:bodyPr>
          <a:lstStyle/>
          <a:p>
            <a:r>
              <a:rPr lang="en-US" kern="0" noProof="0">
                <a:solidFill>
                  <a:srgbClr val="1A1A1A"/>
                </a:solidFill>
                <a:latin typeface="Segoe UI"/>
                <a:cs typeface="+mn-cs"/>
              </a:rPr>
              <a:t>Sample prompt: </a:t>
            </a:r>
            <a:r>
              <a:rPr lang="en-US" b="1" kern="0" noProof="0">
                <a:solidFill>
                  <a:srgbClr val="1A1A1A"/>
                </a:solidFill>
                <a:latin typeface="Segoe UI"/>
                <a:cs typeface="+mn-cs"/>
              </a:rPr>
              <a:t>Summarize</a:t>
            </a:r>
            <a:r>
              <a:rPr lang="en-US" noProof="0"/>
              <a:t> all the emails and Teams chats in the past day, highlighting the primary asks and open items.</a:t>
            </a:r>
          </a:p>
        </p:txBody>
      </p:sp>
      <p:sp>
        <p:nvSpPr>
          <p:cNvPr id="84" name="Text Placeholder 42">
            <a:extLst>
              <a:ext uri="{FF2B5EF4-FFF2-40B4-BE49-F238E27FC236}">
                <a16:creationId xmlns:a16="http://schemas.microsoft.com/office/drawing/2014/main" id="{822D9648-7722-113D-7BC7-9AE338E793E0}"/>
              </a:ext>
            </a:extLst>
          </p:cNvPr>
          <p:cNvSpPr>
            <a:spLocks noGrp="1"/>
          </p:cNvSpPr>
          <p:nvPr>
            <p:ph type="body" sz="quarter" idx="22"/>
          </p:nvPr>
        </p:nvSpPr>
        <p:spPr>
          <a:xfrm>
            <a:off x="3776898" y="1593881"/>
            <a:ext cx="976461" cy="345600"/>
          </a:xfrm>
        </p:spPr>
        <p:txBody>
          <a:bodyPr/>
          <a:lstStyle/>
          <a:p>
            <a:r>
              <a:rPr lang="en-US" noProof="0"/>
              <a:t>8:15 am</a:t>
            </a:r>
          </a:p>
        </p:txBody>
      </p:sp>
      <p:sp>
        <p:nvSpPr>
          <p:cNvPr id="85" name="Text Placeholder 43">
            <a:extLst>
              <a:ext uri="{FF2B5EF4-FFF2-40B4-BE49-F238E27FC236}">
                <a16:creationId xmlns:a16="http://schemas.microsoft.com/office/drawing/2014/main" id="{9E423F75-C710-C0C6-65C0-839039EF6959}"/>
              </a:ext>
            </a:extLst>
          </p:cNvPr>
          <p:cNvSpPr>
            <a:spLocks noGrp="1"/>
          </p:cNvSpPr>
          <p:nvPr>
            <p:ph type="body" sz="quarter" idx="23"/>
          </p:nvPr>
        </p:nvSpPr>
        <p:spPr>
          <a:xfrm>
            <a:off x="3776898" y="2032188"/>
            <a:ext cx="2808000" cy="626701"/>
          </a:xfrm>
        </p:spPr>
        <p:txBody>
          <a:bodyPr vert="horz" wrap="square" lIns="90000" tIns="36000" rIns="90000" bIns="36000" rtlCol="0" anchor="t">
            <a:noAutofit/>
          </a:bodyPr>
          <a:lstStyle/>
          <a:p>
            <a:r>
              <a:rPr lang="en-US" noProof="0">
                <a:cs typeface="Segoe UI"/>
              </a:rPr>
              <a:t>To make sure she is ready for her meeting, she uses Copilot to search for information on the project looking across past emails, meetings, files, internal, and external articles. </a:t>
            </a:r>
          </a:p>
        </p:txBody>
      </p:sp>
      <p:sp>
        <p:nvSpPr>
          <p:cNvPr id="86" name="Text Placeholder 44">
            <a:extLst>
              <a:ext uri="{FF2B5EF4-FFF2-40B4-BE49-F238E27FC236}">
                <a16:creationId xmlns:a16="http://schemas.microsoft.com/office/drawing/2014/main" id="{04B9F702-6659-B0DC-EEFF-1E4506C27E1E}"/>
              </a:ext>
            </a:extLst>
          </p:cNvPr>
          <p:cNvSpPr>
            <a:spLocks noGrp="1"/>
          </p:cNvSpPr>
          <p:nvPr>
            <p:ph type="body" sz="quarter" idx="24"/>
          </p:nvPr>
        </p:nvSpPr>
        <p:spPr>
          <a:xfrm>
            <a:off x="3719286" y="3208260"/>
            <a:ext cx="2808000" cy="626701"/>
          </a:xfrm>
        </p:spPr>
        <p:txBody>
          <a:bodyPr/>
          <a:lstStyle/>
          <a:p>
            <a:r>
              <a:rPr lang="en-US" kern="0" noProof="0">
                <a:solidFill>
                  <a:srgbClr val="1A1A1A"/>
                </a:solidFill>
                <a:latin typeface="Segoe UI"/>
                <a:cs typeface="+mn-cs"/>
              </a:rPr>
              <a:t>Sample prompt: </a:t>
            </a:r>
            <a:r>
              <a:rPr lang="en-US" b="1" kern="0" noProof="0">
                <a:solidFill>
                  <a:srgbClr val="1A1A1A"/>
                </a:solidFill>
                <a:latin typeface="Segoe UI"/>
                <a:cs typeface="+mn-cs"/>
              </a:rPr>
              <a:t>Find information</a:t>
            </a:r>
            <a:r>
              <a:rPr lang="en-US" kern="0" noProof="0">
                <a:solidFill>
                  <a:srgbClr val="1A1A1A"/>
                </a:solidFill>
                <a:latin typeface="Segoe UI"/>
                <a:cs typeface="+mn-cs"/>
              </a:rPr>
              <a:t> on [project x].</a:t>
            </a:r>
            <a:endParaRPr lang="en-US" noProof="0"/>
          </a:p>
        </p:txBody>
      </p:sp>
      <p:sp>
        <p:nvSpPr>
          <p:cNvPr id="87" name="Text Placeholder 45">
            <a:extLst>
              <a:ext uri="{FF2B5EF4-FFF2-40B4-BE49-F238E27FC236}">
                <a16:creationId xmlns:a16="http://schemas.microsoft.com/office/drawing/2014/main" id="{6FE6C8E4-0124-EBE0-16BC-F8E715358368}"/>
              </a:ext>
            </a:extLst>
          </p:cNvPr>
          <p:cNvSpPr>
            <a:spLocks noGrp="1"/>
          </p:cNvSpPr>
          <p:nvPr>
            <p:ph type="body" sz="quarter" idx="25"/>
          </p:nvPr>
        </p:nvSpPr>
        <p:spPr>
          <a:xfrm>
            <a:off x="6969595" y="1593881"/>
            <a:ext cx="976461" cy="345600"/>
          </a:xfrm>
        </p:spPr>
        <p:txBody>
          <a:bodyPr/>
          <a:lstStyle/>
          <a:p>
            <a:r>
              <a:rPr lang="en-US" noProof="0"/>
              <a:t>9:00 am</a:t>
            </a:r>
          </a:p>
        </p:txBody>
      </p:sp>
      <p:sp>
        <p:nvSpPr>
          <p:cNvPr id="88" name="Text Placeholder 46">
            <a:extLst>
              <a:ext uri="{FF2B5EF4-FFF2-40B4-BE49-F238E27FC236}">
                <a16:creationId xmlns:a16="http://schemas.microsoft.com/office/drawing/2014/main" id="{DCB888D8-CA0C-4C15-C199-781EF7627089}"/>
              </a:ext>
            </a:extLst>
          </p:cNvPr>
          <p:cNvSpPr>
            <a:spLocks noGrp="1"/>
          </p:cNvSpPr>
          <p:nvPr>
            <p:ph type="body" sz="quarter" idx="26"/>
          </p:nvPr>
        </p:nvSpPr>
        <p:spPr>
          <a:xfrm>
            <a:off x="6969595" y="2032188"/>
            <a:ext cx="2808000" cy="626701"/>
          </a:xfrm>
        </p:spPr>
        <p:txBody>
          <a:bodyPr/>
          <a:lstStyle/>
          <a:p>
            <a:r>
              <a:rPr lang="en-US" noProof="0"/>
              <a:t>To focus on the meeting instead of taking notes, Cassandra uses the transcribe feature during the project team meeting to capture a summary of the conversation and key actions.</a:t>
            </a:r>
          </a:p>
        </p:txBody>
      </p:sp>
      <p:sp>
        <p:nvSpPr>
          <p:cNvPr id="89" name="Text Placeholder 47">
            <a:extLst>
              <a:ext uri="{FF2B5EF4-FFF2-40B4-BE49-F238E27FC236}">
                <a16:creationId xmlns:a16="http://schemas.microsoft.com/office/drawing/2014/main" id="{8F1F7389-07F7-CDDF-908B-F75B1D68314E}"/>
              </a:ext>
            </a:extLst>
          </p:cNvPr>
          <p:cNvSpPr>
            <a:spLocks noGrp="1"/>
          </p:cNvSpPr>
          <p:nvPr>
            <p:ph type="body" sz="quarter" idx="27"/>
          </p:nvPr>
        </p:nvSpPr>
        <p:spPr>
          <a:xfrm>
            <a:off x="6969595" y="3208260"/>
            <a:ext cx="2808000" cy="626701"/>
          </a:xfrm>
        </p:spPr>
        <p:txBody>
          <a:bodyPr/>
          <a:lstStyle/>
          <a:p>
            <a:r>
              <a:rPr lang="en-US" kern="0" noProof="0">
                <a:solidFill>
                  <a:srgbClr val="1A1A1A"/>
                </a:solidFill>
                <a:latin typeface="Segoe UI"/>
                <a:cs typeface="+mn-cs"/>
              </a:rPr>
              <a:t>Sample prompt: </a:t>
            </a:r>
            <a:r>
              <a:rPr lang="en-US" b="1" kern="0" noProof="0">
                <a:solidFill>
                  <a:srgbClr val="1A1A1A"/>
                </a:solidFill>
                <a:latin typeface="Segoe UI"/>
                <a:cs typeface="+mn-cs"/>
              </a:rPr>
              <a:t>Summarize key discussion points</a:t>
            </a:r>
            <a:r>
              <a:rPr lang="en-US" noProof="0"/>
              <a:t>. Identify agreed-upon next steps.</a:t>
            </a:r>
          </a:p>
        </p:txBody>
      </p:sp>
      <p:sp>
        <p:nvSpPr>
          <p:cNvPr id="91" name="Text Placeholder 48">
            <a:extLst>
              <a:ext uri="{FF2B5EF4-FFF2-40B4-BE49-F238E27FC236}">
                <a16:creationId xmlns:a16="http://schemas.microsoft.com/office/drawing/2014/main" id="{9B78622A-B4DD-9BE6-EC06-65997AF0025C}"/>
              </a:ext>
            </a:extLst>
          </p:cNvPr>
          <p:cNvSpPr>
            <a:spLocks noGrp="1"/>
          </p:cNvSpPr>
          <p:nvPr>
            <p:ph type="body" sz="quarter" idx="28"/>
          </p:nvPr>
        </p:nvSpPr>
        <p:spPr>
          <a:xfrm>
            <a:off x="584200" y="4053821"/>
            <a:ext cx="976461" cy="345600"/>
          </a:xfrm>
        </p:spPr>
        <p:txBody>
          <a:bodyPr/>
          <a:lstStyle/>
          <a:p>
            <a:r>
              <a:rPr lang="en-US" noProof="0"/>
              <a:t>4:00 pm</a:t>
            </a:r>
          </a:p>
        </p:txBody>
      </p:sp>
      <p:sp>
        <p:nvSpPr>
          <p:cNvPr id="92" name="Text Placeholder 49">
            <a:extLst>
              <a:ext uri="{FF2B5EF4-FFF2-40B4-BE49-F238E27FC236}">
                <a16:creationId xmlns:a16="http://schemas.microsoft.com/office/drawing/2014/main" id="{90595ADC-10AC-7070-6AAE-5FCFFE3CB465}"/>
              </a:ext>
            </a:extLst>
          </p:cNvPr>
          <p:cNvSpPr>
            <a:spLocks noGrp="1"/>
          </p:cNvSpPr>
          <p:nvPr>
            <p:ph type="body" sz="quarter" idx="29"/>
          </p:nvPr>
        </p:nvSpPr>
        <p:spPr>
          <a:xfrm>
            <a:off x="584200" y="4488366"/>
            <a:ext cx="2808000" cy="626701"/>
          </a:xfrm>
        </p:spPr>
        <p:txBody>
          <a:bodyPr/>
          <a:lstStyle/>
          <a:p>
            <a:r>
              <a:rPr lang="en-US" noProof="0"/>
              <a:t>Cassandra prepares a presentation on the readiness plan, using Copilot in PowerPoint to generate the content based on the whiteboarding session.</a:t>
            </a:r>
          </a:p>
        </p:txBody>
      </p:sp>
      <p:sp>
        <p:nvSpPr>
          <p:cNvPr id="93" name="Text Placeholder 50">
            <a:extLst>
              <a:ext uri="{FF2B5EF4-FFF2-40B4-BE49-F238E27FC236}">
                <a16:creationId xmlns:a16="http://schemas.microsoft.com/office/drawing/2014/main" id="{C46ED627-CF97-AA11-E412-7D73A0D4E943}"/>
              </a:ext>
            </a:extLst>
          </p:cNvPr>
          <p:cNvSpPr>
            <a:spLocks noGrp="1"/>
          </p:cNvSpPr>
          <p:nvPr>
            <p:ph type="body" sz="quarter" idx="30"/>
          </p:nvPr>
        </p:nvSpPr>
        <p:spPr>
          <a:xfrm>
            <a:off x="584200" y="5641938"/>
            <a:ext cx="2808000" cy="626701"/>
          </a:xfrm>
        </p:spPr>
        <p:txBody>
          <a:bodyPr/>
          <a:lstStyle/>
          <a:p>
            <a:r>
              <a:rPr lang="en-US" kern="0" noProof="0">
                <a:solidFill>
                  <a:srgbClr val="1A1A1A"/>
                </a:solidFill>
                <a:latin typeface="Segoe UI"/>
                <a:cs typeface="+mn-cs"/>
              </a:rPr>
              <a:t>Sample prompt: </a:t>
            </a:r>
            <a:r>
              <a:rPr lang="en-US" b="1" kern="0" noProof="0">
                <a:solidFill>
                  <a:srgbClr val="1A1A1A"/>
                </a:solidFill>
                <a:latin typeface="Segoe UI"/>
                <a:cs typeface="+mn-cs"/>
              </a:rPr>
              <a:t>Create a new presentation </a:t>
            </a:r>
            <a:r>
              <a:rPr lang="en-US" noProof="0"/>
              <a:t>from this Word file. Change the layout of this slide.</a:t>
            </a:r>
          </a:p>
        </p:txBody>
      </p:sp>
      <p:sp>
        <p:nvSpPr>
          <p:cNvPr id="94" name="Text Placeholder 51">
            <a:extLst>
              <a:ext uri="{FF2B5EF4-FFF2-40B4-BE49-F238E27FC236}">
                <a16:creationId xmlns:a16="http://schemas.microsoft.com/office/drawing/2014/main" id="{07C20293-86E5-70F7-5647-1895349804D4}"/>
              </a:ext>
            </a:extLst>
          </p:cNvPr>
          <p:cNvSpPr>
            <a:spLocks noGrp="1"/>
          </p:cNvSpPr>
          <p:nvPr>
            <p:ph type="body" sz="quarter" idx="31"/>
          </p:nvPr>
        </p:nvSpPr>
        <p:spPr>
          <a:xfrm>
            <a:off x="3776898" y="4053821"/>
            <a:ext cx="976461" cy="345600"/>
          </a:xfrm>
        </p:spPr>
        <p:txBody>
          <a:bodyPr/>
          <a:lstStyle/>
          <a:p>
            <a:r>
              <a:rPr lang="en-US" noProof="0"/>
              <a:t>2:00 pm</a:t>
            </a:r>
          </a:p>
        </p:txBody>
      </p:sp>
      <p:sp>
        <p:nvSpPr>
          <p:cNvPr id="95" name="Text Placeholder 52">
            <a:extLst>
              <a:ext uri="{FF2B5EF4-FFF2-40B4-BE49-F238E27FC236}">
                <a16:creationId xmlns:a16="http://schemas.microsoft.com/office/drawing/2014/main" id="{3A01F10F-C86B-4609-F9C9-CE02B5208C6D}"/>
              </a:ext>
            </a:extLst>
          </p:cNvPr>
          <p:cNvSpPr>
            <a:spLocks noGrp="1"/>
          </p:cNvSpPr>
          <p:nvPr>
            <p:ph type="body" sz="quarter" idx="32"/>
          </p:nvPr>
        </p:nvSpPr>
        <p:spPr>
          <a:xfrm>
            <a:off x="3776898" y="4488366"/>
            <a:ext cx="2808000" cy="626701"/>
          </a:xfrm>
        </p:spPr>
        <p:txBody>
          <a:bodyPr/>
          <a:lstStyle/>
          <a:p>
            <a:r>
              <a:rPr lang="en-US" noProof="0"/>
              <a:t>Cassandra joins her colleagues to brainstorm the change management and readiness plan for an upcoming project using Copilot in Whiteboard to capture key project needs.</a:t>
            </a:r>
          </a:p>
        </p:txBody>
      </p:sp>
      <p:sp>
        <p:nvSpPr>
          <p:cNvPr id="96" name="Text Placeholder 53">
            <a:extLst>
              <a:ext uri="{FF2B5EF4-FFF2-40B4-BE49-F238E27FC236}">
                <a16:creationId xmlns:a16="http://schemas.microsoft.com/office/drawing/2014/main" id="{4B9F034D-CD51-7BF2-43E4-20C269BE814C}"/>
              </a:ext>
            </a:extLst>
          </p:cNvPr>
          <p:cNvSpPr>
            <a:spLocks noGrp="1"/>
          </p:cNvSpPr>
          <p:nvPr>
            <p:ph type="body" sz="quarter" idx="33"/>
          </p:nvPr>
        </p:nvSpPr>
        <p:spPr>
          <a:xfrm>
            <a:off x="3719286" y="5641938"/>
            <a:ext cx="2808000" cy="626701"/>
          </a:xfrm>
        </p:spPr>
        <p:txBody>
          <a:bodyPr/>
          <a:lstStyle/>
          <a:p>
            <a:r>
              <a:rPr lang="en-US" kern="0" noProof="0">
                <a:solidFill>
                  <a:srgbClr val="1A1A1A"/>
                </a:solidFill>
                <a:latin typeface="Segoe UI"/>
                <a:cs typeface="+mn-cs"/>
              </a:rPr>
              <a:t>Sample prompt: </a:t>
            </a:r>
            <a:r>
              <a:rPr lang="en-US" b="1" kern="0" noProof="0">
                <a:solidFill>
                  <a:srgbClr val="1A1A1A"/>
                </a:solidFill>
                <a:latin typeface="Segoe UI"/>
                <a:cs typeface="+mn-cs"/>
              </a:rPr>
              <a:t>Organize thoughts </a:t>
            </a:r>
            <a:r>
              <a:rPr lang="en-US" noProof="0"/>
              <a:t>into logical categories and simplify complex projects for better collaboration.</a:t>
            </a:r>
          </a:p>
        </p:txBody>
      </p:sp>
      <p:sp>
        <p:nvSpPr>
          <p:cNvPr id="97" name="Text Placeholder 54">
            <a:extLst>
              <a:ext uri="{FF2B5EF4-FFF2-40B4-BE49-F238E27FC236}">
                <a16:creationId xmlns:a16="http://schemas.microsoft.com/office/drawing/2014/main" id="{233C8F14-D3D4-B516-1D9B-0B4AB18982CB}"/>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98" name="Text Placeholder 58">
            <a:extLst>
              <a:ext uri="{FF2B5EF4-FFF2-40B4-BE49-F238E27FC236}">
                <a16:creationId xmlns:a16="http://schemas.microsoft.com/office/drawing/2014/main" id="{C21358F8-DFF6-4CC1-365E-95D1817816DB}"/>
              </a:ext>
            </a:extLst>
          </p:cNvPr>
          <p:cNvSpPr>
            <a:spLocks noGrp="1"/>
          </p:cNvSpPr>
          <p:nvPr>
            <p:ph type="body" sz="quarter" idx="35"/>
          </p:nvPr>
        </p:nvSpPr>
        <p:spPr>
          <a:xfrm>
            <a:off x="6969595" y="4488366"/>
            <a:ext cx="2808000" cy="626701"/>
          </a:xfrm>
        </p:spPr>
        <p:txBody>
          <a:bodyPr vert="horz" wrap="square" lIns="90000" tIns="36000" rIns="90000" bIns="36000" rtlCol="0" anchor="t">
            <a:noAutofit/>
          </a:bodyPr>
          <a:lstStyle/>
          <a:p>
            <a:r>
              <a:rPr lang="en-US" noProof="0">
                <a:cs typeface="Segoe UI"/>
              </a:rPr>
              <a:t>Following the meeting, she utilizes Copilot in Excel to review and analyze the project data and generate reports. She shares key insights and meeting actions to all the attendees.</a:t>
            </a:r>
          </a:p>
        </p:txBody>
      </p:sp>
      <p:sp>
        <p:nvSpPr>
          <p:cNvPr id="99" name="Text Placeholder 59">
            <a:extLst>
              <a:ext uri="{FF2B5EF4-FFF2-40B4-BE49-F238E27FC236}">
                <a16:creationId xmlns:a16="http://schemas.microsoft.com/office/drawing/2014/main" id="{42FEA13A-41E2-E0BC-2704-0C32AA695D2B}"/>
              </a:ext>
            </a:extLst>
          </p:cNvPr>
          <p:cNvSpPr>
            <a:spLocks noGrp="1"/>
          </p:cNvSpPr>
          <p:nvPr>
            <p:ph type="body" sz="quarter" idx="36"/>
          </p:nvPr>
        </p:nvSpPr>
        <p:spPr>
          <a:xfrm>
            <a:off x="6969595" y="5641938"/>
            <a:ext cx="2808000" cy="626701"/>
          </a:xfrm>
        </p:spPr>
        <p:txBody>
          <a:bodyPr/>
          <a:lstStyle/>
          <a:p>
            <a:r>
              <a:rPr lang="en-US" kern="0" noProof="0">
                <a:solidFill>
                  <a:srgbClr val="1A1A1A"/>
                </a:solidFill>
                <a:latin typeface="Segoe UI"/>
                <a:cs typeface="+mn-cs"/>
              </a:rPr>
              <a:t>Sample prompt: </a:t>
            </a:r>
            <a:r>
              <a:rPr lang="en-US" b="1" kern="0" noProof="0">
                <a:solidFill>
                  <a:srgbClr val="1A1A1A"/>
                </a:solidFill>
                <a:latin typeface="Segoe UI"/>
                <a:cs typeface="+mn-cs"/>
              </a:rPr>
              <a:t>Suggest formulas </a:t>
            </a:r>
            <a:r>
              <a:rPr lang="en-US" noProof="0"/>
              <a:t>for this column. Show insights in charts.</a:t>
            </a:r>
          </a:p>
        </p:txBody>
      </p:sp>
      <p:grpSp>
        <p:nvGrpSpPr>
          <p:cNvPr id="110" name="Group 109">
            <a:extLst>
              <a:ext uri="{FF2B5EF4-FFF2-40B4-BE49-F238E27FC236}">
                <a16:creationId xmlns:a16="http://schemas.microsoft.com/office/drawing/2014/main" id="{B9B3510D-992A-111B-5546-513743E6F74A}"/>
              </a:ext>
            </a:extLst>
          </p:cNvPr>
          <p:cNvGrpSpPr/>
          <p:nvPr/>
        </p:nvGrpSpPr>
        <p:grpSpPr>
          <a:xfrm>
            <a:off x="10195084" y="1462475"/>
            <a:ext cx="1696592" cy="1231837"/>
            <a:chOff x="10195084" y="1462475"/>
            <a:chExt cx="1696592" cy="1231837"/>
          </a:xfrm>
        </p:grpSpPr>
        <p:sp>
          <p:nvSpPr>
            <p:cNvPr id="111" name="TextBox 110">
              <a:extLst>
                <a:ext uri="{FF2B5EF4-FFF2-40B4-BE49-F238E27FC236}">
                  <a16:creationId xmlns:a16="http://schemas.microsoft.com/office/drawing/2014/main" id="{DB4ECE07-426D-791A-2B24-5BE3C666817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Cassandra</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an Operations lead at Contoso</a:t>
              </a:r>
              <a:endParaRPr kumimoji="0" lang="en-US" sz="2000" b="0" i="0" u="none" strike="noStrike" kern="1200" cap="none" spc="0" normalizeH="0" baseline="0" noProof="0">
                <a:ln>
                  <a:noFill/>
                </a:ln>
                <a:solidFill>
                  <a:srgbClr val="C03BC4"/>
                </a:solidFill>
                <a:effectLst/>
                <a:highlight>
                  <a:srgbClr val="FFFF00"/>
                </a:highlight>
                <a:uLnTx/>
                <a:uFillTx/>
                <a:latin typeface="Segoe UI" panose="020B0502040204020203" pitchFamily="34" charset="0"/>
                <a:ea typeface="+mn-ea"/>
                <a:cs typeface="Segoe UI" panose="020B0502040204020203" pitchFamily="34" charset="0"/>
              </a:endParaRPr>
            </a:p>
          </p:txBody>
        </p:sp>
        <p:pic>
          <p:nvPicPr>
            <p:cNvPr id="112" name="Graphic 111">
              <a:extLst>
                <a:ext uri="{FF2B5EF4-FFF2-40B4-BE49-F238E27FC236}">
                  <a16:creationId xmlns:a16="http://schemas.microsoft.com/office/drawing/2014/main" id="{FAC5602A-D99F-E2AF-D801-FCC576E2D2F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grpSp>
        <p:nvGrpSpPr>
          <p:cNvPr id="113" name="Group 112">
            <a:extLst>
              <a:ext uri="{FF2B5EF4-FFF2-40B4-BE49-F238E27FC236}">
                <a16:creationId xmlns:a16="http://schemas.microsoft.com/office/drawing/2014/main" id="{43B7A9E8-B112-7623-6A3F-D6DF289153EF}"/>
              </a:ext>
            </a:extLst>
          </p:cNvPr>
          <p:cNvGrpSpPr/>
          <p:nvPr/>
        </p:nvGrpSpPr>
        <p:grpSpPr>
          <a:xfrm>
            <a:off x="1489096" y="2753574"/>
            <a:ext cx="1536130" cy="360000"/>
            <a:chOff x="588263" y="1217924"/>
            <a:chExt cx="1536130" cy="360000"/>
          </a:xfrm>
        </p:grpSpPr>
        <p:pic>
          <p:nvPicPr>
            <p:cNvPr id="114" name="Picture 113" descr="Zip Co logo SVG free download, id: 101874 - Brandlogos.net">
              <a:hlinkClick r:id="rId4"/>
              <a:extLst>
                <a:ext uri="{FF2B5EF4-FFF2-40B4-BE49-F238E27FC236}">
                  <a16:creationId xmlns:a16="http://schemas.microsoft.com/office/drawing/2014/main" id="{0D6CE236-F63B-1685-3B23-93906A07D08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5" name="TextBox 114">
              <a:extLst>
                <a:ext uri="{FF2B5EF4-FFF2-40B4-BE49-F238E27FC236}">
                  <a16:creationId xmlns:a16="http://schemas.microsoft.com/office/drawing/2014/main" id="{B90CC3BB-B73D-ADA7-5CC9-88A1D4B4F7DA}"/>
                </a:ext>
                <a:ext uri="{C183D7F6-B498-43B3-948B-1728B52AA6E4}">
                  <adec:decorative xmlns:adec="http://schemas.microsoft.com/office/drawing/2017/decorative" val="0"/>
                </a:ext>
              </a:extLst>
            </p:cNvPr>
            <p:cNvSpPr txBox="1"/>
            <p:nvPr/>
          </p:nvSpPr>
          <p:spPr>
            <a:xfrm>
              <a:off x="1047214" y="1313286"/>
              <a:ext cx="107717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16" name="Group 115">
            <a:extLst>
              <a:ext uri="{FF2B5EF4-FFF2-40B4-BE49-F238E27FC236}">
                <a16:creationId xmlns:a16="http://schemas.microsoft.com/office/drawing/2014/main" id="{F8003F0D-AF39-DCFE-C6DA-D82EF6E21C5A}"/>
              </a:ext>
            </a:extLst>
          </p:cNvPr>
          <p:cNvGrpSpPr/>
          <p:nvPr/>
        </p:nvGrpSpPr>
        <p:grpSpPr>
          <a:xfrm>
            <a:off x="7573075" y="2753574"/>
            <a:ext cx="1601041" cy="360000"/>
            <a:chOff x="588263" y="3617084"/>
            <a:chExt cx="1601041" cy="360000"/>
          </a:xfrm>
        </p:grpSpPr>
        <p:pic>
          <p:nvPicPr>
            <p:cNvPr id="118" name="Picture 117">
              <a:extLst>
                <a:ext uri="{FF2B5EF4-FFF2-40B4-BE49-F238E27FC236}">
                  <a16:creationId xmlns:a16="http://schemas.microsoft.com/office/drawing/2014/main" id="{62180B71-F7A4-2C7A-1C67-84F1007745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19" name="TextBox 118">
              <a:extLst>
                <a:ext uri="{FF2B5EF4-FFF2-40B4-BE49-F238E27FC236}">
                  <a16:creationId xmlns:a16="http://schemas.microsoft.com/office/drawing/2014/main" id="{672918A9-1EEB-D39B-D71F-60B99669D90D}"/>
                </a:ext>
                <a:ext uri="{C183D7F6-B498-43B3-948B-1728B52AA6E4}">
                  <adec:decorative xmlns:adec="http://schemas.microsoft.com/office/drawing/2017/decorative" val="0"/>
                </a:ext>
              </a:extLst>
            </p:cNvPr>
            <p:cNvSpPr txBox="1"/>
            <p:nvPr/>
          </p:nvSpPr>
          <p:spPr>
            <a:xfrm>
              <a:off x="1047214" y="3712446"/>
              <a:ext cx="114209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1" name="Group 120">
            <a:extLst>
              <a:ext uri="{FF2B5EF4-FFF2-40B4-BE49-F238E27FC236}">
                <a16:creationId xmlns:a16="http://schemas.microsoft.com/office/drawing/2014/main" id="{309F7A2C-E084-6841-EE6D-C0CE6CE1BE62}"/>
              </a:ext>
            </a:extLst>
          </p:cNvPr>
          <p:cNvGrpSpPr/>
          <p:nvPr/>
        </p:nvGrpSpPr>
        <p:grpSpPr>
          <a:xfrm>
            <a:off x="4681794" y="2753574"/>
            <a:ext cx="1574950" cy="360000"/>
            <a:chOff x="588263" y="1217924"/>
            <a:chExt cx="1574950" cy="360000"/>
          </a:xfrm>
        </p:grpSpPr>
        <p:pic>
          <p:nvPicPr>
            <p:cNvPr id="122" name="Picture 121" descr="Zip Co logo SVG free download, id: 101874 - Brandlogos.net">
              <a:hlinkClick r:id="rId4"/>
              <a:extLst>
                <a:ext uri="{FF2B5EF4-FFF2-40B4-BE49-F238E27FC236}">
                  <a16:creationId xmlns:a16="http://schemas.microsoft.com/office/drawing/2014/main" id="{E830EE0A-FC09-8BBA-0D8D-37BF2916761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3" name="TextBox 122">
              <a:extLst>
                <a:ext uri="{FF2B5EF4-FFF2-40B4-BE49-F238E27FC236}">
                  <a16:creationId xmlns:a16="http://schemas.microsoft.com/office/drawing/2014/main" id="{3265B767-0B85-9DFB-A3B1-49449F153BFA}"/>
                </a:ext>
                <a:ext uri="{C183D7F6-B498-43B3-948B-1728B52AA6E4}">
                  <adec:decorative xmlns:adec="http://schemas.microsoft.com/office/drawing/2017/decorative" val="0"/>
                </a:ext>
              </a:extLst>
            </p:cNvPr>
            <p:cNvSpPr txBox="1"/>
            <p:nvPr/>
          </p:nvSpPr>
          <p:spPr>
            <a:xfrm>
              <a:off x="1047214" y="1313286"/>
              <a:ext cx="111599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24" name="Group 123">
            <a:extLst>
              <a:ext uri="{FF2B5EF4-FFF2-40B4-BE49-F238E27FC236}">
                <a16:creationId xmlns:a16="http://schemas.microsoft.com/office/drawing/2014/main" id="{5DFF9A2B-8FDA-C2EB-11BA-8C9A4418BFC6}"/>
              </a:ext>
            </a:extLst>
          </p:cNvPr>
          <p:cNvGrpSpPr/>
          <p:nvPr/>
        </p:nvGrpSpPr>
        <p:grpSpPr>
          <a:xfrm>
            <a:off x="1027964" y="5198503"/>
            <a:ext cx="1920473" cy="360000"/>
            <a:chOff x="588263" y="2177588"/>
            <a:chExt cx="1920473" cy="360000"/>
          </a:xfrm>
        </p:grpSpPr>
        <p:pic>
          <p:nvPicPr>
            <p:cNvPr id="125" name="Picture 124">
              <a:extLst>
                <a:ext uri="{FF2B5EF4-FFF2-40B4-BE49-F238E27FC236}">
                  <a16:creationId xmlns:a16="http://schemas.microsoft.com/office/drawing/2014/main" id="{EFABE1E9-1E90-9870-8197-766BBE7D2A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7" name="TextBox 126">
              <a:extLst>
                <a:ext uri="{FF2B5EF4-FFF2-40B4-BE49-F238E27FC236}">
                  <a16:creationId xmlns:a16="http://schemas.microsoft.com/office/drawing/2014/main" id="{F5E3275E-EFD1-FA35-3F27-D4201F6D2BF6}"/>
                </a:ext>
                <a:ext uri="{C183D7F6-B498-43B3-948B-1728B52AA6E4}">
                  <adec:decorative xmlns:adec="http://schemas.microsoft.com/office/drawing/2017/decorative" val="0"/>
                </a:ext>
              </a:extLst>
            </p:cNvPr>
            <p:cNvSpPr txBox="1"/>
            <p:nvPr/>
          </p:nvSpPr>
          <p:spPr>
            <a:xfrm>
              <a:off x="1047214" y="2272950"/>
              <a:ext cx="146152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8" name="Group 127">
            <a:extLst>
              <a:ext uri="{FF2B5EF4-FFF2-40B4-BE49-F238E27FC236}">
                <a16:creationId xmlns:a16="http://schemas.microsoft.com/office/drawing/2014/main" id="{F2491B39-5E65-F376-E44A-C81C82C6840E}"/>
              </a:ext>
            </a:extLst>
          </p:cNvPr>
          <p:cNvGrpSpPr/>
          <p:nvPr/>
        </p:nvGrpSpPr>
        <p:grpSpPr>
          <a:xfrm>
            <a:off x="7612869" y="5198503"/>
            <a:ext cx="1521452" cy="360000"/>
            <a:chOff x="577439" y="3137252"/>
            <a:chExt cx="1521452" cy="360000"/>
          </a:xfrm>
        </p:grpSpPr>
        <p:pic>
          <p:nvPicPr>
            <p:cNvPr id="130" name="Picture 129">
              <a:extLst>
                <a:ext uri="{FF2B5EF4-FFF2-40B4-BE49-F238E27FC236}">
                  <a16:creationId xmlns:a16="http://schemas.microsoft.com/office/drawing/2014/main" id="{5CF8F84C-F976-9A1C-8C59-1037BF1EAD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32" name="TextBox 131">
              <a:extLst>
                <a:ext uri="{FF2B5EF4-FFF2-40B4-BE49-F238E27FC236}">
                  <a16:creationId xmlns:a16="http://schemas.microsoft.com/office/drawing/2014/main" id="{1D9ADCC9-3FD6-987C-EB7E-E4D9282536E0}"/>
                </a:ext>
                <a:ext uri="{C183D7F6-B498-43B3-948B-1728B52AA6E4}">
                  <adec:decorative xmlns:adec="http://schemas.microsoft.com/office/drawing/2017/decorative" val="0"/>
                </a:ext>
              </a:extLst>
            </p:cNvPr>
            <p:cNvSpPr txBox="1"/>
            <p:nvPr/>
          </p:nvSpPr>
          <p:spPr>
            <a:xfrm>
              <a:off x="1047214" y="3232614"/>
              <a:ext cx="1051677"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4" name="Group 133">
            <a:extLst>
              <a:ext uri="{FF2B5EF4-FFF2-40B4-BE49-F238E27FC236}">
                <a16:creationId xmlns:a16="http://schemas.microsoft.com/office/drawing/2014/main" id="{736D8814-C711-8851-9F42-E2FEC72B72B1}"/>
              </a:ext>
            </a:extLst>
          </p:cNvPr>
          <p:cNvGrpSpPr/>
          <p:nvPr/>
        </p:nvGrpSpPr>
        <p:grpSpPr>
          <a:xfrm>
            <a:off x="4222434" y="5198503"/>
            <a:ext cx="1916929" cy="360000"/>
            <a:chOff x="588263" y="4096916"/>
            <a:chExt cx="1916929" cy="360000"/>
          </a:xfrm>
        </p:grpSpPr>
        <p:pic>
          <p:nvPicPr>
            <p:cNvPr id="136" name="Picture 135">
              <a:extLst>
                <a:ext uri="{FF2B5EF4-FFF2-40B4-BE49-F238E27FC236}">
                  <a16:creationId xmlns:a16="http://schemas.microsoft.com/office/drawing/2014/main" id="{B9CE40FB-B0D6-A4C5-BC7F-8457FE0C7D7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4987" t="-14987" r="-14987" b="-14987"/>
            <a:stretch/>
          </p:blipFill>
          <p:spPr>
            <a:xfrm>
              <a:off x="588263" y="4096916"/>
              <a:ext cx="360000" cy="360000"/>
            </a:xfrm>
            <a:prstGeom prst="ellipse">
              <a:avLst/>
            </a:prstGeom>
            <a:solidFill>
              <a:schemeClr val="bg1"/>
            </a:solidFill>
          </p:spPr>
        </p:pic>
        <p:sp>
          <p:nvSpPr>
            <p:cNvPr id="138" name="TextBox 137">
              <a:extLst>
                <a:ext uri="{FF2B5EF4-FFF2-40B4-BE49-F238E27FC236}">
                  <a16:creationId xmlns:a16="http://schemas.microsoft.com/office/drawing/2014/main" id="{9242E195-6074-AA76-8017-5D4C9ACCABB8}"/>
                </a:ext>
                <a:ext uri="{C183D7F6-B498-43B3-948B-1728B52AA6E4}">
                  <adec:decorative xmlns:adec="http://schemas.microsoft.com/office/drawing/2017/decorative" val="0"/>
                </a:ext>
              </a:extLst>
            </p:cNvPr>
            <p:cNvSpPr txBox="1"/>
            <p:nvPr/>
          </p:nvSpPr>
          <p:spPr>
            <a:xfrm>
              <a:off x="1047214" y="4192278"/>
              <a:ext cx="145797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Whiteboard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41" name="Text Placeholder 60">
            <a:extLst>
              <a:ext uri="{FF2B5EF4-FFF2-40B4-BE49-F238E27FC236}">
                <a16:creationId xmlns:a16="http://schemas.microsoft.com/office/drawing/2014/main" id="{FC39531B-D174-0E26-B23D-5F7F44D1C2E8}"/>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42" name="Text Placeholder 61">
            <a:extLst>
              <a:ext uri="{FF2B5EF4-FFF2-40B4-BE49-F238E27FC236}">
                <a16:creationId xmlns:a16="http://schemas.microsoft.com/office/drawing/2014/main" id="{005A7EC0-47A9-B01F-116F-6035BCD2C2CA}"/>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43" name="Text Placeholder 62">
            <a:extLst>
              <a:ext uri="{FF2B5EF4-FFF2-40B4-BE49-F238E27FC236}">
                <a16:creationId xmlns:a16="http://schemas.microsoft.com/office/drawing/2014/main" id="{7C518D6C-E0DA-98E4-5B8E-5EDB432A095D}"/>
              </a:ext>
            </a:extLst>
          </p:cNvPr>
          <p:cNvSpPr>
            <a:spLocks noGrp="1"/>
          </p:cNvSpPr>
          <p:nvPr>
            <p:ph type="body" sz="quarter" idx="40"/>
          </p:nvPr>
        </p:nvSpPr>
        <p:spPr>
          <a:xfrm>
            <a:off x="11760200" y="357645"/>
            <a:ext cx="127000" cy="125999"/>
          </a:xfrm>
        </p:spPr>
        <p:txBody>
          <a:bodyPr/>
          <a:lstStyle/>
          <a:p>
            <a:endParaRPr lang="en-US" noProof="0"/>
          </a:p>
        </p:txBody>
      </p:sp>
      <p:sp>
        <p:nvSpPr>
          <p:cNvPr id="2" name="Rectangle: Rounded Corners 6">
            <a:extLst>
              <a:ext uri="{FF2B5EF4-FFF2-40B4-BE49-F238E27FC236}">
                <a16:creationId xmlns:a16="http://schemas.microsoft.com/office/drawing/2014/main" id="{2C315AFB-8E65-2DA9-A6FA-A59D9C1E0DEA}"/>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Benefits</a:t>
            </a:r>
          </a:p>
        </p:txBody>
      </p:sp>
      <p:grpSp>
        <p:nvGrpSpPr>
          <p:cNvPr id="5" name="Group 4">
            <a:extLst>
              <a:ext uri="{FF2B5EF4-FFF2-40B4-BE49-F238E27FC236}">
                <a16:creationId xmlns:a16="http://schemas.microsoft.com/office/drawing/2014/main" id="{B6233E52-4D4C-B573-A090-6BE08E0F4A53}"/>
              </a:ext>
            </a:extLst>
          </p:cNvPr>
          <p:cNvGrpSpPr/>
          <p:nvPr/>
        </p:nvGrpSpPr>
        <p:grpSpPr>
          <a:xfrm>
            <a:off x="1286540" y="1134767"/>
            <a:ext cx="1630867" cy="215999"/>
            <a:chOff x="1372194" y="969899"/>
            <a:chExt cx="1630867" cy="215999"/>
          </a:xfrm>
        </p:grpSpPr>
        <p:sp>
          <p:nvSpPr>
            <p:cNvPr id="17" name="Rectangle: Rounded Corners 6">
              <a:extLst>
                <a:ext uri="{FF2B5EF4-FFF2-40B4-BE49-F238E27FC236}">
                  <a16:creationId xmlns:a16="http://schemas.microsoft.com/office/drawing/2014/main" id="{F332B8FC-9EBD-F2D7-7267-4D6F94D844E7}"/>
                </a:ext>
                <a:ext uri="{C183D7F6-B498-43B3-948B-1728B52AA6E4}">
                  <adec:decorative xmlns:adec="http://schemas.microsoft.com/office/drawing/2017/decorative" val="1"/>
                </a:ext>
              </a:extLst>
            </p:cNvPr>
            <p:cNvSpPr/>
            <p:nvPr/>
          </p:nvSpPr>
          <p:spPr bwMode="auto">
            <a:xfrm>
              <a:off x="1372194" y="969899"/>
              <a:ext cx="1630867" cy="215999"/>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saved per week</a:t>
              </a:r>
            </a:p>
          </p:txBody>
        </p:sp>
        <p:pic>
          <p:nvPicPr>
            <p:cNvPr id="18" name="Graphic 17">
              <a:extLst>
                <a:ext uri="{FF2B5EF4-FFF2-40B4-BE49-F238E27FC236}">
                  <a16:creationId xmlns:a16="http://schemas.microsoft.com/office/drawing/2014/main" id="{CD02D8A2-3139-0E46-B8E4-B73983DC4A3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21924" y="1005899"/>
              <a:ext cx="144000" cy="144000"/>
            </a:xfrm>
            <a:prstGeom prst="rect">
              <a:avLst/>
            </a:prstGeom>
          </p:spPr>
        </p:pic>
      </p:grpSp>
      <p:grpSp>
        <p:nvGrpSpPr>
          <p:cNvPr id="19" name="Group 18">
            <a:extLst>
              <a:ext uri="{FF2B5EF4-FFF2-40B4-BE49-F238E27FC236}">
                <a16:creationId xmlns:a16="http://schemas.microsoft.com/office/drawing/2014/main" id="{38C13087-9A6C-1B59-30D6-BAAEEB7ED41D}"/>
              </a:ext>
            </a:extLst>
          </p:cNvPr>
          <p:cNvGrpSpPr/>
          <p:nvPr/>
        </p:nvGrpSpPr>
        <p:grpSpPr>
          <a:xfrm>
            <a:off x="5811653" y="1134767"/>
            <a:ext cx="2325078" cy="216000"/>
            <a:chOff x="6235579" y="969899"/>
            <a:chExt cx="2325078" cy="216000"/>
          </a:xfrm>
        </p:grpSpPr>
        <p:sp>
          <p:nvSpPr>
            <p:cNvPr id="20" name="Rectangle: Rounded Corners 6">
              <a:extLst>
                <a:ext uri="{FF2B5EF4-FFF2-40B4-BE49-F238E27FC236}">
                  <a16:creationId xmlns:a16="http://schemas.microsoft.com/office/drawing/2014/main" id="{90D2C3E0-2EA9-22E3-0EE4-2A3DABDB0A65}"/>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Better communication with colleagues</a:t>
              </a:r>
            </a:p>
          </p:txBody>
        </p:sp>
        <p:pic>
          <p:nvPicPr>
            <p:cNvPr id="21" name="Graphic 20">
              <a:extLst>
                <a:ext uri="{FF2B5EF4-FFF2-40B4-BE49-F238E27FC236}">
                  <a16:creationId xmlns:a16="http://schemas.microsoft.com/office/drawing/2014/main" id="{8F49E7D6-E342-2285-EF93-62BF3352BDC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82712" y="1005899"/>
              <a:ext cx="144000" cy="144000"/>
            </a:xfrm>
            <a:prstGeom prst="rect">
              <a:avLst/>
            </a:prstGeom>
          </p:spPr>
        </p:pic>
      </p:grpSp>
      <p:grpSp>
        <p:nvGrpSpPr>
          <p:cNvPr id="22" name="Group 21">
            <a:extLst>
              <a:ext uri="{FF2B5EF4-FFF2-40B4-BE49-F238E27FC236}">
                <a16:creationId xmlns:a16="http://schemas.microsoft.com/office/drawing/2014/main" id="{1A414C37-59C6-ABB0-0DF0-9E9675361FE5}"/>
              </a:ext>
            </a:extLst>
          </p:cNvPr>
          <p:cNvGrpSpPr/>
          <p:nvPr/>
        </p:nvGrpSpPr>
        <p:grpSpPr>
          <a:xfrm>
            <a:off x="2965391" y="1134767"/>
            <a:ext cx="2795593" cy="216000"/>
            <a:chOff x="3133720" y="969899"/>
            <a:chExt cx="2795593" cy="216000"/>
          </a:xfrm>
        </p:grpSpPr>
        <p:sp>
          <p:nvSpPr>
            <p:cNvPr id="23" name="Rectangle: Rounded Corners 6">
              <a:extLst>
                <a:ext uri="{FF2B5EF4-FFF2-40B4-BE49-F238E27FC236}">
                  <a16:creationId xmlns:a16="http://schemas.microsoft.com/office/drawing/2014/main" id="{DED865A9-24DB-70DA-6439-D6793C9DE91C}"/>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a:t>
              </a:r>
              <a:r>
                <a:rPr lang="en-US" sz="900" noProof="0">
                  <a:solidFill>
                    <a:srgbClr val="73391D"/>
                  </a:solidFill>
                  <a:latin typeface="Segoe UI Semibold" panose="020B0702040204020203" pitchFamily="34" charset="0"/>
                  <a:cs typeface="Segoe UI Semibold" panose="020B0702040204020203" pitchFamily="34" charset="0"/>
                </a:rPr>
                <a:t> higher priority projects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4" name="Graphic 23">
              <a:extLst>
                <a:ext uri="{FF2B5EF4-FFF2-40B4-BE49-F238E27FC236}">
                  <a16:creationId xmlns:a16="http://schemas.microsoft.com/office/drawing/2014/main" id="{667A67DA-B4FA-D490-F70F-49275A06660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193555" y="1005899"/>
              <a:ext cx="144000" cy="144000"/>
            </a:xfrm>
            <a:prstGeom prst="rect">
              <a:avLst/>
            </a:prstGeom>
          </p:spPr>
        </p:pic>
      </p:grpSp>
      <p:pic>
        <p:nvPicPr>
          <p:cNvPr id="6" name="Picture 5" descr="A person wearing glasses and a blue shirt&#10;&#10;AI-generated content may be incorrect.">
            <a:extLst>
              <a:ext uri="{FF2B5EF4-FFF2-40B4-BE49-F238E27FC236}">
                <a16:creationId xmlns:a16="http://schemas.microsoft.com/office/drawing/2014/main" id="{8C5D97C5-7B0C-A09F-4157-990599915573}"/>
              </a:ext>
            </a:extLst>
          </p:cNvPr>
          <p:cNvPicPr>
            <a:picLocks noChangeAspect="1"/>
          </p:cNvPicPr>
          <p:nvPr/>
        </p:nvPicPr>
        <p:blipFill>
          <a:blip r:embed="rId16"/>
          <a:stretch>
            <a:fillRect/>
          </a:stretch>
        </p:blipFill>
        <p:spPr>
          <a:xfrm>
            <a:off x="9446375" y="3055140"/>
            <a:ext cx="2633700" cy="3798137"/>
          </a:xfrm>
          <a:prstGeom prst="rect">
            <a:avLst/>
          </a:prstGeom>
        </p:spPr>
      </p:pic>
    </p:spTree>
    <p:extLst>
      <p:ext uri="{BB962C8B-B14F-4D97-AF65-F5344CB8AC3E}">
        <p14:creationId xmlns:p14="http://schemas.microsoft.com/office/powerpoint/2010/main" val="33215544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1FF14E51-4D67-2D84-752D-29BBCCE62A1F}"/>
              </a:ext>
            </a:extLst>
          </p:cNvPr>
          <p:cNvSpPr>
            <a:spLocks noGrp="1"/>
          </p:cNvSpPr>
          <p:nvPr>
            <p:ph type="title"/>
          </p:nvPr>
        </p:nvSpPr>
        <p:spPr>
          <a:xfrm>
            <a:off x="584200" y="387766"/>
            <a:ext cx="5672544" cy="263149"/>
          </a:xfrm>
        </p:spPr>
        <p:txBody>
          <a:bodyPr/>
          <a:lstStyle/>
          <a:p>
            <a:r>
              <a:rPr lang="en-US" noProof="0"/>
              <a:t>A day in the life of a Business Manager</a:t>
            </a:r>
          </a:p>
        </p:txBody>
      </p:sp>
      <p:sp>
        <p:nvSpPr>
          <p:cNvPr id="59" name="Text Placeholder 58">
            <a:extLst>
              <a:ext uri="{FF2B5EF4-FFF2-40B4-BE49-F238E27FC236}">
                <a16:creationId xmlns:a16="http://schemas.microsoft.com/office/drawing/2014/main" id="{CC51BC74-C3A6-6886-32E6-32DD8AAC1521}"/>
              </a:ext>
            </a:extLst>
          </p:cNvPr>
          <p:cNvSpPr>
            <a:spLocks noGrp="1"/>
          </p:cNvSpPr>
          <p:nvPr>
            <p:ph type="body" sz="quarter" idx="17"/>
          </p:nvPr>
        </p:nvSpPr>
        <p:spPr>
          <a:xfrm>
            <a:off x="6519107" y="521099"/>
            <a:ext cx="3599821" cy="338554"/>
          </a:xfrm>
        </p:spPr>
        <p:txBody>
          <a:bodyPr vert="horz" wrap="square" lIns="0" tIns="0" rIns="0" bIns="0" rtlCol="0" anchor="t">
            <a:spAutoFit/>
          </a:bodyPr>
          <a:lstStyle/>
          <a:p>
            <a:r>
              <a:rPr lang="en-US" noProof="0">
                <a:latin typeface="Segoe UI Semibold"/>
                <a:cs typeface="Segoe UI Semibold"/>
              </a:rPr>
              <a:t>Microsoft 365 Copilot</a:t>
            </a:r>
            <a:endParaRPr lang="en-US" b="0" noProof="0">
              <a:solidFill>
                <a:srgbClr val="000000"/>
              </a:solidFill>
              <a:latin typeface="Segoe UI Semibold"/>
              <a:cs typeface="Segoe UI Semibold"/>
            </a:endParaRPr>
          </a:p>
          <a:p>
            <a:endParaRPr lang="en-US" noProof="0"/>
          </a:p>
        </p:txBody>
      </p:sp>
      <p:sp>
        <p:nvSpPr>
          <p:cNvPr id="77" name="Text Placeholder 76">
            <a:extLst>
              <a:ext uri="{FF2B5EF4-FFF2-40B4-BE49-F238E27FC236}">
                <a16:creationId xmlns:a16="http://schemas.microsoft.com/office/drawing/2014/main" id="{FD930FE2-B79D-3FDD-16CC-838D15303AB3}"/>
              </a:ext>
            </a:extLst>
          </p:cNvPr>
          <p:cNvSpPr>
            <a:spLocks noGrp="1"/>
          </p:cNvSpPr>
          <p:nvPr>
            <p:ph type="body" sz="quarter" idx="37"/>
          </p:nvPr>
        </p:nvSpPr>
        <p:spPr/>
        <p:txBody>
          <a:bodyPr vert="horz" wrap="square" lIns="0" tIns="0" rIns="0" bIns="0" rtlCol="0" anchor="t">
            <a:spAutoFit/>
          </a:bodyPr>
          <a:lstStyle/>
          <a:p>
            <a:r>
              <a:rPr lang="en-US" noProof="0">
                <a:latin typeface="Segoe UI Semibold"/>
                <a:cs typeface="Segoe UI Semibold"/>
              </a:rPr>
              <a:t>Buy</a:t>
            </a:r>
            <a:endParaRPr lang="en-US" noProof="0"/>
          </a:p>
        </p:txBody>
      </p:sp>
      <p:sp>
        <p:nvSpPr>
          <p:cNvPr id="83" name="Text Placeholder 39">
            <a:extLst>
              <a:ext uri="{FF2B5EF4-FFF2-40B4-BE49-F238E27FC236}">
                <a16:creationId xmlns:a16="http://schemas.microsoft.com/office/drawing/2014/main" id="{E3F9C5FD-193F-0E9D-DD11-B89B920FFBAF}"/>
              </a:ext>
            </a:extLst>
          </p:cNvPr>
          <p:cNvSpPr>
            <a:spLocks noGrp="1"/>
          </p:cNvSpPr>
          <p:nvPr>
            <p:ph type="body" sz="quarter" idx="11"/>
          </p:nvPr>
        </p:nvSpPr>
        <p:spPr>
          <a:xfrm>
            <a:off x="584200" y="1593881"/>
            <a:ext cx="976461" cy="345600"/>
          </a:xfrm>
        </p:spPr>
        <p:txBody>
          <a:bodyPr/>
          <a:lstStyle/>
          <a:p>
            <a:r>
              <a:rPr lang="en-US" noProof="0"/>
              <a:t>8:00 am</a:t>
            </a:r>
          </a:p>
        </p:txBody>
      </p:sp>
      <p:sp>
        <p:nvSpPr>
          <p:cNvPr id="84" name="Text Placeholder 40">
            <a:extLst>
              <a:ext uri="{FF2B5EF4-FFF2-40B4-BE49-F238E27FC236}">
                <a16:creationId xmlns:a16="http://schemas.microsoft.com/office/drawing/2014/main" id="{1B262EA6-33C0-26A4-9025-3154F01173F9}"/>
              </a:ext>
            </a:extLst>
          </p:cNvPr>
          <p:cNvSpPr>
            <a:spLocks noGrp="1"/>
          </p:cNvSpPr>
          <p:nvPr>
            <p:ph type="body" sz="quarter" idx="18"/>
          </p:nvPr>
        </p:nvSpPr>
        <p:spPr>
          <a:xfrm>
            <a:off x="584200" y="2032188"/>
            <a:ext cx="2808000" cy="626701"/>
          </a:xfrm>
        </p:spPr>
        <p:txBody>
          <a:bodyPr/>
          <a:lstStyle/>
          <a:p>
            <a:r>
              <a:rPr lang="en-US" noProof="0"/>
              <a:t>Daichi works within a global team. He catches up on activity from overnight, specifically urgent items from stake holders. He uses Copilot to summarize emails and alert him to any actions</a:t>
            </a:r>
          </a:p>
        </p:txBody>
      </p:sp>
      <p:sp>
        <p:nvSpPr>
          <p:cNvPr id="85" name="Text Placeholder 41">
            <a:extLst>
              <a:ext uri="{FF2B5EF4-FFF2-40B4-BE49-F238E27FC236}">
                <a16:creationId xmlns:a16="http://schemas.microsoft.com/office/drawing/2014/main" id="{0307B065-012C-00AC-34CE-8F6D56DBA722}"/>
              </a:ext>
            </a:extLst>
          </p:cNvPr>
          <p:cNvSpPr>
            <a:spLocks noGrp="1"/>
          </p:cNvSpPr>
          <p:nvPr>
            <p:ph type="body" sz="quarter" idx="21"/>
          </p:nvPr>
        </p:nvSpPr>
        <p:spPr>
          <a:xfrm>
            <a:off x="584200" y="3208260"/>
            <a:ext cx="2808000" cy="626701"/>
          </a:xfrm>
        </p:spPr>
        <p:txBody>
          <a:bodyPr/>
          <a:lstStyle/>
          <a:p>
            <a:r>
              <a:rPr lang="en-US" kern="0" noProof="0">
                <a:solidFill>
                  <a:srgbClr val="1A1A1A"/>
                </a:solidFill>
                <a:latin typeface="Segoe UI"/>
                <a:cs typeface="+mn-cs"/>
              </a:rPr>
              <a:t>Action: </a:t>
            </a:r>
            <a:r>
              <a:rPr lang="en-US" b="1" kern="0" noProof="0">
                <a:solidFill>
                  <a:srgbClr val="1A1A1A"/>
                </a:solidFill>
                <a:latin typeface="Segoe UI"/>
                <a:cs typeface="+mn-cs"/>
              </a:rPr>
              <a:t>Summarize this thread </a:t>
            </a:r>
            <a:r>
              <a:rPr lang="en-US" noProof="0"/>
              <a:t>calling out where my name was mentioned and any action items for me.</a:t>
            </a:r>
          </a:p>
        </p:txBody>
      </p:sp>
      <p:sp>
        <p:nvSpPr>
          <p:cNvPr id="86" name="Text Placeholder 42">
            <a:extLst>
              <a:ext uri="{FF2B5EF4-FFF2-40B4-BE49-F238E27FC236}">
                <a16:creationId xmlns:a16="http://schemas.microsoft.com/office/drawing/2014/main" id="{7EA22786-5A96-B18A-829F-710559FD954B}"/>
              </a:ext>
            </a:extLst>
          </p:cNvPr>
          <p:cNvSpPr>
            <a:spLocks noGrp="1"/>
          </p:cNvSpPr>
          <p:nvPr>
            <p:ph type="body" sz="quarter" idx="22"/>
          </p:nvPr>
        </p:nvSpPr>
        <p:spPr>
          <a:xfrm>
            <a:off x="3776898" y="1593881"/>
            <a:ext cx="976461" cy="345600"/>
          </a:xfrm>
        </p:spPr>
        <p:txBody>
          <a:bodyPr/>
          <a:lstStyle/>
          <a:p>
            <a:r>
              <a:rPr lang="en-US" noProof="0"/>
              <a:t>8:15 am</a:t>
            </a:r>
          </a:p>
        </p:txBody>
      </p:sp>
      <p:sp>
        <p:nvSpPr>
          <p:cNvPr id="87" name="Text Placeholder 43">
            <a:extLst>
              <a:ext uri="{FF2B5EF4-FFF2-40B4-BE49-F238E27FC236}">
                <a16:creationId xmlns:a16="http://schemas.microsoft.com/office/drawing/2014/main" id="{9ADC9812-B166-B4B4-6FF7-A310B72E5953}"/>
              </a:ext>
            </a:extLst>
          </p:cNvPr>
          <p:cNvSpPr>
            <a:spLocks noGrp="1"/>
          </p:cNvSpPr>
          <p:nvPr>
            <p:ph type="body" sz="quarter" idx="23"/>
          </p:nvPr>
        </p:nvSpPr>
        <p:spPr>
          <a:xfrm>
            <a:off x="3741864" y="2067222"/>
            <a:ext cx="3018206" cy="617942"/>
          </a:xfrm>
        </p:spPr>
        <p:txBody>
          <a:bodyPr vert="horz" wrap="square" lIns="90000" tIns="36000" rIns="90000" bIns="36000" rtlCol="0" anchor="t">
            <a:noAutofit/>
          </a:bodyPr>
          <a:lstStyle/>
          <a:p>
            <a:r>
              <a:rPr lang="en-US" noProof="0">
                <a:cs typeface="Segoe UI"/>
              </a:rPr>
              <a:t>He optimizes his calendar for the week ahead.  He asks Copilot to categorize his meetings. This quickly allows him to see if his time allocation aligns with this week’s priorities and adjust if needed. </a:t>
            </a:r>
          </a:p>
        </p:txBody>
      </p:sp>
      <p:sp>
        <p:nvSpPr>
          <p:cNvPr id="88" name="Text Placeholder 44">
            <a:extLst>
              <a:ext uri="{FF2B5EF4-FFF2-40B4-BE49-F238E27FC236}">
                <a16:creationId xmlns:a16="http://schemas.microsoft.com/office/drawing/2014/main" id="{B783770D-8E95-7E88-A212-35E00F01235C}"/>
              </a:ext>
            </a:extLst>
          </p:cNvPr>
          <p:cNvSpPr>
            <a:spLocks noGrp="1"/>
          </p:cNvSpPr>
          <p:nvPr>
            <p:ph type="body" sz="quarter" idx="24"/>
          </p:nvPr>
        </p:nvSpPr>
        <p:spPr>
          <a:xfrm>
            <a:off x="3719286" y="3208260"/>
            <a:ext cx="2808000" cy="626701"/>
          </a:xfrm>
        </p:spPr>
        <p:txBody>
          <a:bodyPr>
            <a:normAutofit/>
          </a:bodyPr>
          <a:lstStyle/>
          <a:p>
            <a:r>
              <a:rPr lang="en-US" kern="0" noProof="0">
                <a:solidFill>
                  <a:srgbClr val="1A1A1A"/>
                </a:solidFill>
                <a:latin typeface="Segoe UI"/>
                <a:cs typeface="+mn-cs"/>
              </a:rPr>
              <a:t>Sample prompt: </a:t>
            </a:r>
            <a:r>
              <a:rPr lang="en-US" b="1" kern="0" noProof="0">
                <a:solidFill>
                  <a:srgbClr val="1A1A1A"/>
                </a:solidFill>
                <a:latin typeface="Segoe UI"/>
                <a:cs typeface="+mn-cs"/>
              </a:rPr>
              <a:t>Review upcoming calendar events </a:t>
            </a:r>
            <a:r>
              <a:rPr lang="en-US" noProof="0"/>
              <a:t>and make sure they align with your core priorities. </a:t>
            </a:r>
          </a:p>
        </p:txBody>
      </p:sp>
      <p:sp>
        <p:nvSpPr>
          <p:cNvPr id="89" name="Text Placeholder 45">
            <a:extLst>
              <a:ext uri="{FF2B5EF4-FFF2-40B4-BE49-F238E27FC236}">
                <a16:creationId xmlns:a16="http://schemas.microsoft.com/office/drawing/2014/main" id="{7C68DE38-6823-D32E-CA07-2D689E509290}"/>
              </a:ext>
            </a:extLst>
          </p:cNvPr>
          <p:cNvSpPr>
            <a:spLocks noGrp="1"/>
          </p:cNvSpPr>
          <p:nvPr>
            <p:ph type="body" sz="quarter" idx="25"/>
          </p:nvPr>
        </p:nvSpPr>
        <p:spPr>
          <a:xfrm>
            <a:off x="6969595" y="1593881"/>
            <a:ext cx="976461" cy="345600"/>
          </a:xfrm>
        </p:spPr>
        <p:txBody>
          <a:bodyPr/>
          <a:lstStyle/>
          <a:p>
            <a:r>
              <a:rPr lang="en-US" noProof="0"/>
              <a:t>9:00 am</a:t>
            </a:r>
          </a:p>
        </p:txBody>
      </p:sp>
      <p:sp>
        <p:nvSpPr>
          <p:cNvPr id="91" name="Text Placeholder 46">
            <a:extLst>
              <a:ext uri="{FF2B5EF4-FFF2-40B4-BE49-F238E27FC236}">
                <a16:creationId xmlns:a16="http://schemas.microsoft.com/office/drawing/2014/main" id="{09B30755-8377-0A39-0449-C94CD28F3AC5}"/>
              </a:ext>
            </a:extLst>
          </p:cNvPr>
          <p:cNvSpPr>
            <a:spLocks noGrp="1"/>
          </p:cNvSpPr>
          <p:nvPr>
            <p:ph type="body" sz="quarter" idx="26"/>
          </p:nvPr>
        </p:nvSpPr>
        <p:spPr>
          <a:xfrm>
            <a:off x="6969595" y="2032188"/>
            <a:ext cx="2808000" cy="626701"/>
          </a:xfrm>
        </p:spPr>
        <p:txBody>
          <a:bodyPr/>
          <a:lstStyle/>
          <a:p>
            <a:r>
              <a:rPr lang="en-US" noProof="0"/>
              <a:t>Daichi prepares for his first meeting.  He asks Copilot to summarize the document attached to the invite and look across past emails, meetings, and files. ​</a:t>
            </a:r>
          </a:p>
        </p:txBody>
      </p:sp>
      <p:sp>
        <p:nvSpPr>
          <p:cNvPr id="92" name="Text Placeholder 47">
            <a:extLst>
              <a:ext uri="{FF2B5EF4-FFF2-40B4-BE49-F238E27FC236}">
                <a16:creationId xmlns:a16="http://schemas.microsoft.com/office/drawing/2014/main" id="{27E5A6BC-F60B-EEBF-0BF7-3848F856B23D}"/>
              </a:ext>
            </a:extLst>
          </p:cNvPr>
          <p:cNvSpPr>
            <a:spLocks noGrp="1"/>
          </p:cNvSpPr>
          <p:nvPr>
            <p:ph type="body" sz="quarter" idx="27"/>
          </p:nvPr>
        </p:nvSpPr>
        <p:spPr>
          <a:xfrm>
            <a:off x="6969595" y="3208260"/>
            <a:ext cx="2808000" cy="626701"/>
          </a:xfrm>
        </p:spPr>
        <p:txBody>
          <a:bodyPr/>
          <a:lstStyle/>
          <a:p>
            <a:r>
              <a:rPr lang="en-US" kern="0" noProof="0">
                <a:solidFill>
                  <a:srgbClr val="1A1A1A"/>
                </a:solidFill>
                <a:latin typeface="Segoe UI"/>
                <a:cs typeface="+mn-cs"/>
              </a:rPr>
              <a:t>Action: </a:t>
            </a:r>
            <a:r>
              <a:rPr lang="en-US" b="1" kern="0" noProof="0">
                <a:solidFill>
                  <a:srgbClr val="1A1A1A"/>
                </a:solidFill>
                <a:latin typeface="Segoe UI"/>
                <a:cs typeface="+mn-cs"/>
              </a:rPr>
              <a:t>Summarize documents and past activities </a:t>
            </a:r>
            <a:r>
              <a:rPr lang="en-US" noProof="0"/>
              <a:t>to fully prepare for upcoming meetings. </a:t>
            </a:r>
          </a:p>
        </p:txBody>
      </p:sp>
      <p:sp>
        <p:nvSpPr>
          <p:cNvPr id="93" name="Text Placeholder 48">
            <a:extLst>
              <a:ext uri="{FF2B5EF4-FFF2-40B4-BE49-F238E27FC236}">
                <a16:creationId xmlns:a16="http://schemas.microsoft.com/office/drawing/2014/main" id="{F580303F-914B-52A9-2C14-6E5B7DB0C8E3}"/>
              </a:ext>
            </a:extLst>
          </p:cNvPr>
          <p:cNvSpPr>
            <a:spLocks noGrp="1"/>
          </p:cNvSpPr>
          <p:nvPr>
            <p:ph type="body" sz="quarter" idx="28"/>
          </p:nvPr>
        </p:nvSpPr>
        <p:spPr>
          <a:xfrm>
            <a:off x="584200" y="4053821"/>
            <a:ext cx="976461" cy="345600"/>
          </a:xfrm>
        </p:spPr>
        <p:txBody>
          <a:bodyPr/>
          <a:lstStyle/>
          <a:p>
            <a:r>
              <a:rPr lang="en-US" noProof="0"/>
              <a:t>4:00 pm</a:t>
            </a:r>
          </a:p>
        </p:txBody>
      </p:sp>
      <p:sp>
        <p:nvSpPr>
          <p:cNvPr id="94" name="Text Placeholder 49">
            <a:extLst>
              <a:ext uri="{FF2B5EF4-FFF2-40B4-BE49-F238E27FC236}">
                <a16:creationId xmlns:a16="http://schemas.microsoft.com/office/drawing/2014/main" id="{37513C09-31D7-8203-063B-6199118C485D}"/>
              </a:ext>
            </a:extLst>
          </p:cNvPr>
          <p:cNvSpPr>
            <a:spLocks noGrp="1"/>
          </p:cNvSpPr>
          <p:nvPr>
            <p:ph type="body" sz="quarter" idx="29"/>
          </p:nvPr>
        </p:nvSpPr>
        <p:spPr>
          <a:xfrm>
            <a:off x="584200" y="4488366"/>
            <a:ext cx="2808000" cy="626701"/>
          </a:xfrm>
        </p:spPr>
        <p:txBody>
          <a:bodyPr/>
          <a:lstStyle/>
          <a:p>
            <a:r>
              <a:rPr lang="en-US" noProof="0"/>
              <a:t>Daichi responds to emails and Teams messages using Copilot in Outlook to help him draft his content tailored to a specified tone, length and sentiment.</a:t>
            </a:r>
          </a:p>
        </p:txBody>
      </p:sp>
      <p:sp>
        <p:nvSpPr>
          <p:cNvPr id="95" name="Text Placeholder 50">
            <a:extLst>
              <a:ext uri="{FF2B5EF4-FFF2-40B4-BE49-F238E27FC236}">
                <a16:creationId xmlns:a16="http://schemas.microsoft.com/office/drawing/2014/main" id="{8143542E-7931-CF3D-8AC2-65FA0F9E0237}"/>
              </a:ext>
            </a:extLst>
          </p:cNvPr>
          <p:cNvSpPr>
            <a:spLocks noGrp="1"/>
          </p:cNvSpPr>
          <p:nvPr>
            <p:ph type="body" sz="quarter" idx="30"/>
          </p:nvPr>
        </p:nvSpPr>
        <p:spPr>
          <a:xfrm>
            <a:off x="584200"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Automate drafting of emails </a:t>
            </a:r>
            <a:r>
              <a:rPr lang="en-US" noProof="0"/>
              <a:t>and use Copilot to revise the tone based on the customer situation</a:t>
            </a:r>
          </a:p>
        </p:txBody>
      </p:sp>
      <p:sp>
        <p:nvSpPr>
          <p:cNvPr id="96" name="Text Placeholder 51">
            <a:extLst>
              <a:ext uri="{FF2B5EF4-FFF2-40B4-BE49-F238E27FC236}">
                <a16:creationId xmlns:a16="http://schemas.microsoft.com/office/drawing/2014/main" id="{ACFF478C-8D05-7214-732C-D50FA123FD88}"/>
              </a:ext>
            </a:extLst>
          </p:cNvPr>
          <p:cNvSpPr>
            <a:spLocks noGrp="1"/>
          </p:cNvSpPr>
          <p:nvPr>
            <p:ph type="body" sz="quarter" idx="31"/>
          </p:nvPr>
        </p:nvSpPr>
        <p:spPr>
          <a:xfrm>
            <a:off x="3776898" y="4053821"/>
            <a:ext cx="976461" cy="345600"/>
          </a:xfrm>
        </p:spPr>
        <p:txBody>
          <a:bodyPr/>
          <a:lstStyle/>
          <a:p>
            <a:r>
              <a:rPr lang="en-US" noProof="0"/>
              <a:t>2:00 pm</a:t>
            </a:r>
          </a:p>
        </p:txBody>
      </p:sp>
      <p:sp>
        <p:nvSpPr>
          <p:cNvPr id="97" name="Text Placeholder 52">
            <a:extLst>
              <a:ext uri="{FF2B5EF4-FFF2-40B4-BE49-F238E27FC236}">
                <a16:creationId xmlns:a16="http://schemas.microsoft.com/office/drawing/2014/main" id="{5198ACFA-EB97-189E-10F5-3275ACA8D5E6}"/>
              </a:ext>
            </a:extLst>
          </p:cNvPr>
          <p:cNvSpPr>
            <a:spLocks noGrp="1"/>
          </p:cNvSpPr>
          <p:nvPr>
            <p:ph type="body" sz="quarter" idx="32"/>
          </p:nvPr>
        </p:nvSpPr>
        <p:spPr>
          <a:xfrm>
            <a:off x="3733105" y="4488366"/>
            <a:ext cx="3167103" cy="626701"/>
          </a:xfrm>
        </p:spPr>
        <p:txBody>
          <a:bodyPr vert="horz" wrap="square" lIns="90000" tIns="36000" rIns="90000" bIns="36000" rtlCol="0" anchor="t">
            <a:normAutofit/>
          </a:bodyPr>
          <a:lstStyle/>
          <a:p>
            <a:r>
              <a:rPr lang="en-US" noProof="0">
                <a:cs typeface="Segoe UI"/>
              </a:rPr>
              <a:t>Daichi puts together a briefing document based on the Customer &amp; Project information.​  He uses Copilot to research the most recent presentations by the organization CEO and cross reference to competitors.</a:t>
            </a:r>
          </a:p>
        </p:txBody>
      </p:sp>
      <p:sp>
        <p:nvSpPr>
          <p:cNvPr id="98" name="Text Placeholder 53">
            <a:extLst>
              <a:ext uri="{FF2B5EF4-FFF2-40B4-BE49-F238E27FC236}">
                <a16:creationId xmlns:a16="http://schemas.microsoft.com/office/drawing/2014/main" id="{101C3D53-067B-3FDC-84CD-3A67BCE60221}"/>
              </a:ext>
            </a:extLst>
          </p:cNvPr>
          <p:cNvSpPr>
            <a:spLocks noGrp="1"/>
          </p:cNvSpPr>
          <p:nvPr>
            <p:ph type="body" sz="quarter" idx="33"/>
          </p:nvPr>
        </p:nvSpPr>
        <p:spPr>
          <a:xfrm>
            <a:off x="3719286"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Identify key data points </a:t>
            </a:r>
            <a:r>
              <a:rPr lang="en-US" noProof="0"/>
              <a:t>across multiple documents, external web content, and financial records (e.g., fund balances) quickly and accurately.</a:t>
            </a:r>
          </a:p>
        </p:txBody>
      </p:sp>
      <p:sp>
        <p:nvSpPr>
          <p:cNvPr id="99" name="Text Placeholder 54">
            <a:extLst>
              <a:ext uri="{FF2B5EF4-FFF2-40B4-BE49-F238E27FC236}">
                <a16:creationId xmlns:a16="http://schemas.microsoft.com/office/drawing/2014/main" id="{FE4B6EC9-18CA-C06F-5D1B-448F7C4B8FCA}"/>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100" name="Text Placeholder 58">
            <a:extLst>
              <a:ext uri="{FF2B5EF4-FFF2-40B4-BE49-F238E27FC236}">
                <a16:creationId xmlns:a16="http://schemas.microsoft.com/office/drawing/2014/main" id="{4344157D-E1DF-A3B0-9F66-DD060413C996}"/>
              </a:ext>
            </a:extLst>
          </p:cNvPr>
          <p:cNvSpPr>
            <a:spLocks noGrp="1"/>
          </p:cNvSpPr>
          <p:nvPr>
            <p:ph type="body" sz="quarter" idx="35"/>
          </p:nvPr>
        </p:nvSpPr>
        <p:spPr>
          <a:xfrm>
            <a:off x="6969595" y="4488366"/>
            <a:ext cx="2808000" cy="626701"/>
          </a:xfrm>
        </p:spPr>
        <p:txBody>
          <a:bodyPr vert="horz" wrap="square" lIns="90000" tIns="36000" rIns="90000" bIns="36000" rtlCol="0" anchor="t">
            <a:normAutofit/>
          </a:bodyPr>
          <a:lstStyle/>
          <a:p>
            <a:r>
              <a:rPr lang="en-US" noProof="0">
                <a:cs typeface="Segoe UI"/>
              </a:rPr>
              <a:t>Daichi joins the meeting via Teams. After the meeting he uses Copilot in Teams to recap, identify risks and define next steps.  He then uses Copilot in Outlook to draft a follow up email to the attendees. ​</a:t>
            </a:r>
          </a:p>
        </p:txBody>
      </p:sp>
      <p:sp>
        <p:nvSpPr>
          <p:cNvPr id="101" name="Text Placeholder 59">
            <a:extLst>
              <a:ext uri="{FF2B5EF4-FFF2-40B4-BE49-F238E27FC236}">
                <a16:creationId xmlns:a16="http://schemas.microsoft.com/office/drawing/2014/main" id="{DA4203ED-06A1-DE66-12DA-F5891D1B2B85}"/>
              </a:ext>
            </a:extLst>
          </p:cNvPr>
          <p:cNvSpPr>
            <a:spLocks noGrp="1"/>
          </p:cNvSpPr>
          <p:nvPr>
            <p:ph type="body" sz="quarter" idx="36"/>
          </p:nvPr>
        </p:nvSpPr>
        <p:spPr>
          <a:xfrm>
            <a:off x="6969595" y="5641938"/>
            <a:ext cx="2808000" cy="626701"/>
          </a:xfrm>
        </p:spPr>
        <p:txBody>
          <a:bodyPr/>
          <a:lstStyle/>
          <a:p>
            <a:r>
              <a:rPr lang="en-US" kern="0" noProof="0">
                <a:solidFill>
                  <a:srgbClr val="1A1A1A"/>
                </a:solidFill>
                <a:latin typeface="Segoe UI"/>
                <a:cs typeface="+mn-cs"/>
              </a:rPr>
              <a:t>Action: </a:t>
            </a:r>
            <a:r>
              <a:rPr lang="en-US" b="1" kern="0" noProof="0">
                <a:solidFill>
                  <a:srgbClr val="1A1A1A"/>
                </a:solidFill>
                <a:latin typeface="Segoe UI"/>
                <a:cs typeface="+mn-cs"/>
              </a:rPr>
              <a:t>Summarize this meeting </a:t>
            </a:r>
            <a:r>
              <a:rPr lang="en-US" noProof="0"/>
              <a:t>and provide the key points and action items</a:t>
            </a:r>
          </a:p>
        </p:txBody>
      </p:sp>
      <p:sp>
        <p:nvSpPr>
          <p:cNvPr id="102" name="Text Placeholder 60">
            <a:extLst>
              <a:ext uri="{FF2B5EF4-FFF2-40B4-BE49-F238E27FC236}">
                <a16:creationId xmlns:a16="http://schemas.microsoft.com/office/drawing/2014/main" id="{A8C4673E-B9DC-BF1C-F46D-85CF7AFAAA66}"/>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03" name="Text Placeholder 61">
            <a:extLst>
              <a:ext uri="{FF2B5EF4-FFF2-40B4-BE49-F238E27FC236}">
                <a16:creationId xmlns:a16="http://schemas.microsoft.com/office/drawing/2014/main" id="{61F06F0C-F9C9-C393-3610-5CAB446402DE}"/>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04" name="Text Placeholder 62">
            <a:extLst>
              <a:ext uri="{FF2B5EF4-FFF2-40B4-BE49-F238E27FC236}">
                <a16:creationId xmlns:a16="http://schemas.microsoft.com/office/drawing/2014/main" id="{19F307CF-C956-A2FF-1687-2A741ECA00B5}"/>
              </a:ext>
            </a:extLst>
          </p:cNvPr>
          <p:cNvSpPr>
            <a:spLocks noGrp="1"/>
          </p:cNvSpPr>
          <p:nvPr>
            <p:ph type="body" sz="quarter" idx="40"/>
          </p:nvPr>
        </p:nvSpPr>
        <p:spPr>
          <a:xfrm>
            <a:off x="11760200" y="357645"/>
            <a:ext cx="127000" cy="125999"/>
          </a:xfrm>
        </p:spPr>
        <p:txBody>
          <a:bodyPr/>
          <a:lstStyle/>
          <a:p>
            <a:endParaRPr lang="en-US" noProof="0"/>
          </a:p>
        </p:txBody>
      </p:sp>
      <p:grpSp>
        <p:nvGrpSpPr>
          <p:cNvPr id="115" name="Group 114">
            <a:extLst>
              <a:ext uri="{FF2B5EF4-FFF2-40B4-BE49-F238E27FC236}">
                <a16:creationId xmlns:a16="http://schemas.microsoft.com/office/drawing/2014/main" id="{8D017135-12FC-502D-AF56-F29D43CBF03F}"/>
              </a:ext>
            </a:extLst>
          </p:cNvPr>
          <p:cNvGrpSpPr/>
          <p:nvPr/>
        </p:nvGrpSpPr>
        <p:grpSpPr>
          <a:xfrm>
            <a:off x="10195084" y="1462475"/>
            <a:ext cx="1696592" cy="1231837"/>
            <a:chOff x="10195084" y="1462475"/>
            <a:chExt cx="1696592" cy="1231837"/>
          </a:xfrm>
        </p:grpSpPr>
        <p:sp>
          <p:nvSpPr>
            <p:cNvPr id="116" name="TextBox 115">
              <a:extLst>
                <a:ext uri="{FF2B5EF4-FFF2-40B4-BE49-F238E27FC236}">
                  <a16:creationId xmlns:a16="http://schemas.microsoft.com/office/drawing/2014/main" id="{E6D677C8-53DD-02F4-8B9B-970C68589D1C}"/>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Daichi</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business manager</a:t>
              </a:r>
              <a:endParaRPr kumimoji="0" lang="en-US" sz="2000" b="0" i="0" u="none" strike="noStrike" kern="1200" cap="none" spc="0" normalizeH="0" baseline="0" noProof="0">
                <a:ln>
                  <a:noFill/>
                </a:ln>
                <a:solidFill>
                  <a:srgbClr val="C03BC4"/>
                </a:solidFill>
                <a:effectLst/>
                <a:highlight>
                  <a:srgbClr val="FFFF00"/>
                </a:highlight>
                <a:uLnTx/>
                <a:uFillTx/>
                <a:latin typeface="Segoe UI" panose="020B0502040204020203" pitchFamily="34" charset="0"/>
                <a:ea typeface="+mn-ea"/>
                <a:cs typeface="Segoe UI" panose="020B0502040204020203" pitchFamily="34" charset="0"/>
              </a:endParaRPr>
            </a:p>
          </p:txBody>
        </p:sp>
        <p:pic>
          <p:nvPicPr>
            <p:cNvPr id="118" name="Graphic 117">
              <a:extLst>
                <a:ext uri="{FF2B5EF4-FFF2-40B4-BE49-F238E27FC236}">
                  <a16:creationId xmlns:a16="http://schemas.microsoft.com/office/drawing/2014/main" id="{F93D8C23-7C5E-B51F-EA96-12476E387C6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grpSp>
        <p:nvGrpSpPr>
          <p:cNvPr id="119" name="Group 118">
            <a:extLst>
              <a:ext uri="{FF2B5EF4-FFF2-40B4-BE49-F238E27FC236}">
                <a16:creationId xmlns:a16="http://schemas.microsoft.com/office/drawing/2014/main" id="{CCC7B94A-B8A0-C041-6D9B-4BD5AFD58016}"/>
              </a:ext>
            </a:extLst>
          </p:cNvPr>
          <p:cNvGrpSpPr/>
          <p:nvPr/>
        </p:nvGrpSpPr>
        <p:grpSpPr>
          <a:xfrm>
            <a:off x="1483833" y="2753575"/>
            <a:ext cx="1642290" cy="360000"/>
            <a:chOff x="588263" y="1217924"/>
            <a:chExt cx="1642290" cy="360000"/>
          </a:xfrm>
        </p:grpSpPr>
        <p:pic>
          <p:nvPicPr>
            <p:cNvPr id="121" name="Picture 120" descr="Zip Co logo SVG free download, id: 101874 - Brandlogos.net">
              <a:hlinkClick r:id="rId4"/>
              <a:extLst>
                <a:ext uri="{FF2B5EF4-FFF2-40B4-BE49-F238E27FC236}">
                  <a16:creationId xmlns:a16="http://schemas.microsoft.com/office/drawing/2014/main" id="{23208C34-FD7D-3930-95D9-CF0E99C434F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7BD12503-5D35-4696-BC8C-3FFDCA65FF12}"/>
                </a:ext>
                <a:ext uri="{C183D7F6-B498-43B3-948B-1728B52AA6E4}">
                  <adec:decorative xmlns:adec="http://schemas.microsoft.com/office/drawing/2017/decorative" val="0"/>
                </a:ext>
              </a:extLst>
            </p:cNvPr>
            <p:cNvSpPr txBox="1"/>
            <p:nvPr/>
          </p:nvSpPr>
          <p:spPr>
            <a:xfrm>
              <a:off x="1047214" y="1313286"/>
              <a:ext cx="118333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32" name="Group 131">
            <a:extLst>
              <a:ext uri="{FF2B5EF4-FFF2-40B4-BE49-F238E27FC236}">
                <a16:creationId xmlns:a16="http://schemas.microsoft.com/office/drawing/2014/main" id="{859268C1-7220-9934-3D2E-F3679B695290}"/>
              </a:ext>
            </a:extLst>
          </p:cNvPr>
          <p:cNvGrpSpPr/>
          <p:nvPr/>
        </p:nvGrpSpPr>
        <p:grpSpPr>
          <a:xfrm>
            <a:off x="1126274" y="5198503"/>
            <a:ext cx="1723853" cy="360000"/>
            <a:chOff x="588263" y="1697756"/>
            <a:chExt cx="1723853" cy="360000"/>
          </a:xfrm>
        </p:grpSpPr>
        <p:pic>
          <p:nvPicPr>
            <p:cNvPr id="134" name="Picture 133">
              <a:extLst>
                <a:ext uri="{FF2B5EF4-FFF2-40B4-BE49-F238E27FC236}">
                  <a16:creationId xmlns:a16="http://schemas.microsoft.com/office/drawing/2014/main" id="{18643676-2BF7-B44B-77FB-292FB08D09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6" name="TextBox 135">
              <a:extLst>
                <a:ext uri="{FF2B5EF4-FFF2-40B4-BE49-F238E27FC236}">
                  <a16:creationId xmlns:a16="http://schemas.microsoft.com/office/drawing/2014/main" id="{D0F3811A-86B8-9C92-7060-F0FE1DAFA463}"/>
                </a:ext>
                <a:ext uri="{C183D7F6-B498-43B3-948B-1728B52AA6E4}">
                  <adec:decorative xmlns:adec="http://schemas.microsoft.com/office/drawing/2017/decorative" val="0"/>
                </a:ext>
              </a:extLst>
            </p:cNvPr>
            <p:cNvSpPr txBox="1"/>
            <p:nvPr/>
          </p:nvSpPr>
          <p:spPr>
            <a:xfrm>
              <a:off x="1047214" y="1793118"/>
              <a:ext cx="126490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8" name="Group 137">
            <a:extLst>
              <a:ext uri="{FF2B5EF4-FFF2-40B4-BE49-F238E27FC236}">
                <a16:creationId xmlns:a16="http://schemas.microsoft.com/office/drawing/2014/main" id="{26DCF23F-5C42-7B59-1EB8-A8025B2AEEE7}"/>
              </a:ext>
            </a:extLst>
          </p:cNvPr>
          <p:cNvGrpSpPr/>
          <p:nvPr/>
        </p:nvGrpSpPr>
        <p:grpSpPr>
          <a:xfrm>
            <a:off x="4627577" y="5198503"/>
            <a:ext cx="1402659" cy="360000"/>
            <a:chOff x="588263" y="1217924"/>
            <a:chExt cx="1402659" cy="360000"/>
          </a:xfrm>
        </p:grpSpPr>
        <p:pic>
          <p:nvPicPr>
            <p:cNvPr id="140" name="Picture 139" descr="Zip Co logo SVG free download, id: 101874 - Brandlogos.net">
              <a:hlinkClick r:id="rId4"/>
              <a:extLst>
                <a:ext uri="{FF2B5EF4-FFF2-40B4-BE49-F238E27FC236}">
                  <a16:creationId xmlns:a16="http://schemas.microsoft.com/office/drawing/2014/main" id="{ECED5A93-B3E3-CEBC-EE6B-E9142E89D1A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1" name="TextBox 140">
              <a:extLst>
                <a:ext uri="{FF2B5EF4-FFF2-40B4-BE49-F238E27FC236}">
                  <a16:creationId xmlns:a16="http://schemas.microsoft.com/office/drawing/2014/main" id="{CCCBF226-1E89-8F9D-7648-7CB8441F5DF5}"/>
                </a:ext>
                <a:ext uri="{C183D7F6-B498-43B3-948B-1728B52AA6E4}">
                  <adec:decorative xmlns:adec="http://schemas.microsoft.com/office/drawing/2017/decorative" val="0"/>
                </a:ext>
              </a:extLst>
            </p:cNvPr>
            <p:cNvSpPr txBox="1"/>
            <p:nvPr/>
          </p:nvSpPr>
          <p:spPr>
            <a:xfrm>
              <a:off x="1047214" y="1313286"/>
              <a:ext cx="94370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42" name="Group 141">
            <a:extLst>
              <a:ext uri="{FF2B5EF4-FFF2-40B4-BE49-F238E27FC236}">
                <a16:creationId xmlns:a16="http://schemas.microsoft.com/office/drawing/2014/main" id="{6B5971BA-6CFA-5CAB-C2A8-17D9F08AAB0A}"/>
              </a:ext>
            </a:extLst>
          </p:cNvPr>
          <p:cNvGrpSpPr/>
          <p:nvPr/>
        </p:nvGrpSpPr>
        <p:grpSpPr>
          <a:xfrm>
            <a:off x="7131448" y="5198503"/>
            <a:ext cx="1136369" cy="360000"/>
            <a:chOff x="588263" y="1697756"/>
            <a:chExt cx="1136369" cy="360000"/>
          </a:xfrm>
        </p:grpSpPr>
        <p:pic>
          <p:nvPicPr>
            <p:cNvPr id="143" name="Picture 142">
              <a:extLst>
                <a:ext uri="{FF2B5EF4-FFF2-40B4-BE49-F238E27FC236}">
                  <a16:creationId xmlns:a16="http://schemas.microsoft.com/office/drawing/2014/main" id="{214BF4FF-B66E-2E4C-CFBD-DFB3749538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3FD4CAB7-3188-4D37-D6F9-8EF3F4CB6FE6}"/>
                </a:ext>
                <a:ext uri="{C183D7F6-B498-43B3-948B-1728B52AA6E4}">
                  <adec:decorative xmlns:adec="http://schemas.microsoft.com/office/drawing/2017/decorative" val="0"/>
                </a:ext>
              </a:extLst>
            </p:cNvPr>
            <p:cNvSpPr txBox="1"/>
            <p:nvPr/>
          </p:nvSpPr>
          <p:spPr>
            <a:xfrm>
              <a:off x="1047214" y="1708480"/>
              <a:ext cx="677418" cy="338554"/>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Outlook</a:t>
              </a:r>
            </a:p>
          </p:txBody>
        </p:sp>
      </p:grpSp>
      <p:grpSp>
        <p:nvGrpSpPr>
          <p:cNvPr id="145" name="Group 144">
            <a:extLst>
              <a:ext uri="{FF2B5EF4-FFF2-40B4-BE49-F238E27FC236}">
                <a16:creationId xmlns:a16="http://schemas.microsoft.com/office/drawing/2014/main" id="{7EA00959-7A7B-7911-53BD-96C77911BDC5}"/>
              </a:ext>
            </a:extLst>
          </p:cNvPr>
          <p:cNvGrpSpPr/>
          <p:nvPr/>
        </p:nvGrpSpPr>
        <p:grpSpPr>
          <a:xfrm>
            <a:off x="8496738" y="5198503"/>
            <a:ext cx="1119005" cy="360000"/>
            <a:chOff x="588263" y="3617084"/>
            <a:chExt cx="1119005" cy="360000"/>
          </a:xfrm>
        </p:grpSpPr>
        <p:pic>
          <p:nvPicPr>
            <p:cNvPr id="146" name="Picture 145">
              <a:extLst>
                <a:ext uri="{FF2B5EF4-FFF2-40B4-BE49-F238E27FC236}">
                  <a16:creationId xmlns:a16="http://schemas.microsoft.com/office/drawing/2014/main" id="{D11A4E00-7D39-CCF0-1366-271CE8DFB3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7" name="TextBox 146">
              <a:extLst>
                <a:ext uri="{FF2B5EF4-FFF2-40B4-BE49-F238E27FC236}">
                  <a16:creationId xmlns:a16="http://schemas.microsoft.com/office/drawing/2014/main" id="{59E20C30-4889-7407-5150-51AE417B27A7}"/>
                </a:ext>
                <a:ext uri="{C183D7F6-B498-43B3-948B-1728B52AA6E4}">
                  <adec:decorative xmlns:adec="http://schemas.microsoft.com/office/drawing/2017/decorative" val="0"/>
                </a:ext>
              </a:extLst>
            </p:cNvPr>
            <p:cNvSpPr txBox="1"/>
            <p:nvPr/>
          </p:nvSpPr>
          <p:spPr>
            <a:xfrm>
              <a:off x="1047214" y="3627808"/>
              <a:ext cx="660054" cy="338554"/>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Teams</a:t>
              </a:r>
            </a:p>
          </p:txBody>
        </p:sp>
      </p:grpSp>
      <p:pic>
        <p:nvPicPr>
          <p:cNvPr id="3" name="Picture 2">
            <a:extLst>
              <a:ext uri="{FF2B5EF4-FFF2-40B4-BE49-F238E27FC236}">
                <a16:creationId xmlns:a16="http://schemas.microsoft.com/office/drawing/2014/main" id="{7210F542-3D2F-B24A-682F-FAB09F526DB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39488" y="2859993"/>
            <a:ext cx="2252512" cy="3998007"/>
          </a:xfrm>
          <a:prstGeom prst="rect">
            <a:avLst/>
          </a:prstGeom>
        </p:spPr>
      </p:pic>
      <p:sp>
        <p:nvSpPr>
          <p:cNvPr id="4" name="Rectangle: Rounded Corners 6">
            <a:extLst>
              <a:ext uri="{FF2B5EF4-FFF2-40B4-BE49-F238E27FC236}">
                <a16:creationId xmlns:a16="http://schemas.microsoft.com/office/drawing/2014/main" id="{F2E6D904-C41C-622F-ABAD-F35008B411C2}"/>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5" name="Group 4">
            <a:extLst>
              <a:ext uri="{FF2B5EF4-FFF2-40B4-BE49-F238E27FC236}">
                <a16:creationId xmlns:a16="http://schemas.microsoft.com/office/drawing/2014/main" id="{6E637BD9-6EA5-0A8E-CAAE-14B76FF76384}"/>
              </a:ext>
            </a:extLst>
          </p:cNvPr>
          <p:cNvGrpSpPr/>
          <p:nvPr/>
        </p:nvGrpSpPr>
        <p:grpSpPr>
          <a:xfrm>
            <a:off x="1286540" y="1134767"/>
            <a:ext cx="1571031" cy="216000"/>
            <a:chOff x="1372194" y="969899"/>
            <a:chExt cx="1571031" cy="216000"/>
          </a:xfrm>
        </p:grpSpPr>
        <p:sp>
          <p:nvSpPr>
            <p:cNvPr id="6" name="Rectangle: Rounded Corners 6">
              <a:extLst>
                <a:ext uri="{FF2B5EF4-FFF2-40B4-BE49-F238E27FC236}">
                  <a16:creationId xmlns:a16="http://schemas.microsoft.com/office/drawing/2014/main" id="{403ECA89-E9B5-FE70-F959-8E2D5DF7FC99}"/>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73391D"/>
                  </a:solidFill>
                  <a:latin typeface="Segoe UI Semibold"/>
                  <a:cs typeface="Segoe UI Semibold"/>
                </a:rPr>
                <a:t>~ 90 minutes</a:t>
              </a:r>
              <a:endParaRPr lang="en-US" sz="900" b="0" i="0" u="none" strike="noStrike" kern="1200" cap="none" spc="0" normalizeH="0" baseline="0" noProof="0">
                <a:ln>
                  <a:noFill/>
                </a:ln>
                <a:solidFill>
                  <a:srgbClr val="73391D"/>
                </a:solidFill>
                <a:effectLst/>
                <a:uLnTx/>
                <a:uFillTx/>
                <a:latin typeface="Segoe UI Semibold" panose="020B0702040204020203" pitchFamily="34" charset="0"/>
                <a:cs typeface="Segoe UI Semibold" panose="020B0702040204020203" pitchFamily="34" charset="0"/>
              </a:endParaRPr>
            </a:p>
          </p:txBody>
        </p:sp>
        <p:pic>
          <p:nvPicPr>
            <p:cNvPr id="7" name="Graphic 6">
              <a:extLst>
                <a:ext uri="{FF2B5EF4-FFF2-40B4-BE49-F238E27FC236}">
                  <a16:creationId xmlns:a16="http://schemas.microsoft.com/office/drawing/2014/main" id="{7356B86B-7E20-E3EC-9F0C-9EBD436C22D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21924" y="1005899"/>
              <a:ext cx="144000" cy="144000"/>
            </a:xfrm>
            <a:prstGeom prst="rect">
              <a:avLst/>
            </a:prstGeom>
          </p:spPr>
        </p:pic>
      </p:grpSp>
      <p:grpSp>
        <p:nvGrpSpPr>
          <p:cNvPr id="9" name="Group 8">
            <a:extLst>
              <a:ext uri="{FF2B5EF4-FFF2-40B4-BE49-F238E27FC236}">
                <a16:creationId xmlns:a16="http://schemas.microsoft.com/office/drawing/2014/main" id="{F1BAF04E-DB3D-7C80-953D-B5EED034EF75}"/>
              </a:ext>
            </a:extLst>
          </p:cNvPr>
          <p:cNvGrpSpPr/>
          <p:nvPr/>
        </p:nvGrpSpPr>
        <p:grpSpPr>
          <a:xfrm>
            <a:off x="5983103" y="1134767"/>
            <a:ext cx="2325078" cy="216000"/>
            <a:chOff x="6235579" y="969899"/>
            <a:chExt cx="2325078" cy="216000"/>
          </a:xfrm>
        </p:grpSpPr>
        <p:sp>
          <p:nvSpPr>
            <p:cNvPr id="10" name="Rectangle: Rounded Corners 6">
              <a:extLst>
                <a:ext uri="{FF2B5EF4-FFF2-40B4-BE49-F238E27FC236}">
                  <a16:creationId xmlns:a16="http://schemas.microsoft.com/office/drawing/2014/main" id="{5B45F829-857E-9ABE-1E16-7D4EA5D54BE7}"/>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73391D"/>
                  </a:solidFill>
                  <a:latin typeface="Segoe UI Semibold"/>
                  <a:cs typeface="Segoe UI Semibold"/>
                </a:rPr>
                <a:t>Simplified, efficient communication</a:t>
              </a:r>
              <a:endParaRPr lang="en-US" noProof="0"/>
            </a:p>
          </p:txBody>
        </p:sp>
        <p:pic>
          <p:nvPicPr>
            <p:cNvPr id="11" name="Graphic 10">
              <a:extLst>
                <a:ext uri="{FF2B5EF4-FFF2-40B4-BE49-F238E27FC236}">
                  <a16:creationId xmlns:a16="http://schemas.microsoft.com/office/drawing/2014/main" id="{E0023FDB-2B00-5597-FD21-DFEA082A24D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82712" y="1005899"/>
              <a:ext cx="144000" cy="144000"/>
            </a:xfrm>
            <a:prstGeom prst="rect">
              <a:avLst/>
            </a:prstGeom>
          </p:spPr>
        </p:pic>
      </p:grpSp>
      <p:grpSp>
        <p:nvGrpSpPr>
          <p:cNvPr id="12" name="Group 11">
            <a:extLst>
              <a:ext uri="{FF2B5EF4-FFF2-40B4-BE49-F238E27FC236}">
                <a16:creationId xmlns:a16="http://schemas.microsoft.com/office/drawing/2014/main" id="{5202D036-4F83-1A8C-9B7D-EA23A9C114B0}"/>
              </a:ext>
            </a:extLst>
          </p:cNvPr>
          <p:cNvGrpSpPr/>
          <p:nvPr/>
        </p:nvGrpSpPr>
        <p:grpSpPr>
          <a:xfrm>
            <a:off x="2908241" y="1134767"/>
            <a:ext cx="3018206" cy="215444"/>
            <a:chOff x="3133720" y="969899"/>
            <a:chExt cx="3018206" cy="215444"/>
          </a:xfrm>
        </p:grpSpPr>
        <p:sp>
          <p:nvSpPr>
            <p:cNvPr id="13" name="Rectangle: Rounded Corners 6">
              <a:extLst>
                <a:ext uri="{FF2B5EF4-FFF2-40B4-BE49-F238E27FC236}">
                  <a16:creationId xmlns:a16="http://schemas.microsoft.com/office/drawing/2014/main" id="{88EEA324-7836-96E9-6F22-64BAC42FA929}"/>
                </a:ext>
                <a:ext uri="{C183D7F6-B498-43B3-948B-1728B52AA6E4}">
                  <adec:decorative xmlns:adec="http://schemas.microsoft.com/office/drawing/2017/decorative" val="1"/>
                </a:ext>
              </a:extLst>
            </p:cNvPr>
            <p:cNvSpPr/>
            <p:nvPr/>
          </p:nvSpPr>
          <p:spPr bwMode="auto">
            <a:xfrm>
              <a:off x="3133720" y="969899"/>
              <a:ext cx="3018206" cy="215444"/>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a:t>
              </a:r>
              <a:r>
                <a:rPr lang="en-US" sz="900" noProof="0">
                  <a:solidFill>
                    <a:srgbClr val="73391D"/>
                  </a:solidFill>
                  <a:latin typeface="Segoe UI Semibold" panose="020B0702040204020203" pitchFamily="34" charset="0"/>
                  <a:cs typeface="Segoe UI Semibold" panose="020B0702040204020203" pitchFamily="34" charset="0"/>
                </a:rPr>
                <a:t> </a:t>
              </a:r>
              <a:r>
                <a:rPr lang="en-US" sz="900" noProof="0">
                  <a:solidFill>
                    <a:srgbClr val="73391D"/>
                  </a:solidFill>
                  <a:latin typeface="Segoe UI Semibold"/>
                  <a:cs typeface="Segoe UI Semibold"/>
                </a:rPr>
                <a:t>Alignment and rapid response</a:t>
              </a:r>
              <a:endParaRPr lang="en-US" noProof="0"/>
            </a:p>
          </p:txBody>
        </p:sp>
        <p:pic>
          <p:nvPicPr>
            <p:cNvPr id="14" name="Graphic 13">
              <a:extLst>
                <a:ext uri="{FF2B5EF4-FFF2-40B4-BE49-F238E27FC236}">
                  <a16:creationId xmlns:a16="http://schemas.microsoft.com/office/drawing/2014/main" id="{C4BDFE74-0BB3-CC9D-7D1D-837A6EAFF2CE}"/>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193555" y="1005899"/>
              <a:ext cx="144000" cy="144000"/>
            </a:xfrm>
            <a:prstGeom prst="rect">
              <a:avLst/>
            </a:prstGeom>
          </p:spPr>
        </p:pic>
      </p:grpSp>
      <p:grpSp>
        <p:nvGrpSpPr>
          <p:cNvPr id="2" name="Group 1">
            <a:extLst>
              <a:ext uri="{FF2B5EF4-FFF2-40B4-BE49-F238E27FC236}">
                <a16:creationId xmlns:a16="http://schemas.microsoft.com/office/drawing/2014/main" id="{D1AFBFFE-F669-7D53-75ED-4B751F833A43}"/>
              </a:ext>
            </a:extLst>
          </p:cNvPr>
          <p:cNvGrpSpPr/>
          <p:nvPr/>
        </p:nvGrpSpPr>
        <p:grpSpPr>
          <a:xfrm>
            <a:off x="4483210" y="2762655"/>
            <a:ext cx="2035897" cy="360000"/>
            <a:chOff x="588263" y="1217924"/>
            <a:chExt cx="2035897" cy="360000"/>
          </a:xfrm>
        </p:grpSpPr>
        <p:pic>
          <p:nvPicPr>
            <p:cNvPr id="8" name="Picture 7" descr="Zip Co logo SVG free download, id: 101874 - Brandlogos.net">
              <a:hlinkClick r:id="rId4"/>
              <a:extLst>
                <a:ext uri="{FF2B5EF4-FFF2-40B4-BE49-F238E27FC236}">
                  <a16:creationId xmlns:a16="http://schemas.microsoft.com/office/drawing/2014/main" id="{7237D14E-32E1-9ADD-0289-5BBB0607695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5" name="TextBox 14">
              <a:extLst>
                <a:ext uri="{FF2B5EF4-FFF2-40B4-BE49-F238E27FC236}">
                  <a16:creationId xmlns:a16="http://schemas.microsoft.com/office/drawing/2014/main" id="{CC457F83-D9CE-9553-26F4-C0E996E5E2A6}"/>
                </a:ext>
                <a:ext uri="{C183D7F6-B498-43B3-948B-1728B52AA6E4}">
                  <adec:decorative xmlns:adec="http://schemas.microsoft.com/office/drawing/2017/decorative" val="0"/>
                </a:ext>
              </a:extLst>
            </p:cNvPr>
            <p:cNvSpPr txBox="1"/>
            <p:nvPr/>
          </p:nvSpPr>
          <p:spPr>
            <a:xfrm>
              <a:off x="1047214" y="1313286"/>
              <a:ext cx="1576946"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6" name="Group 15">
            <a:extLst>
              <a:ext uri="{FF2B5EF4-FFF2-40B4-BE49-F238E27FC236}">
                <a16:creationId xmlns:a16="http://schemas.microsoft.com/office/drawing/2014/main" id="{8AF686C5-1665-F341-25CB-7DDBDD6F1EE3}"/>
              </a:ext>
            </a:extLst>
          </p:cNvPr>
          <p:cNvGrpSpPr/>
          <p:nvPr/>
        </p:nvGrpSpPr>
        <p:grpSpPr>
          <a:xfrm>
            <a:off x="7763450" y="2762655"/>
            <a:ext cx="1442750" cy="360000"/>
            <a:chOff x="588263" y="1217924"/>
            <a:chExt cx="1442750" cy="360000"/>
          </a:xfrm>
        </p:grpSpPr>
        <p:pic>
          <p:nvPicPr>
            <p:cNvPr id="17" name="Picture 16" descr="Zip Co logo SVG free download, id: 101874 - Brandlogos.net">
              <a:hlinkClick r:id="rId4"/>
              <a:extLst>
                <a:ext uri="{FF2B5EF4-FFF2-40B4-BE49-F238E27FC236}">
                  <a16:creationId xmlns:a16="http://schemas.microsoft.com/office/drawing/2014/main" id="{7939EC2F-2294-7965-EB6F-E0C8BD203F4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 name="TextBox 17">
              <a:extLst>
                <a:ext uri="{FF2B5EF4-FFF2-40B4-BE49-F238E27FC236}">
                  <a16:creationId xmlns:a16="http://schemas.microsoft.com/office/drawing/2014/main" id="{A4C87D35-B81A-0D4B-CF57-4A8C68FD3B2A}"/>
                </a:ext>
                <a:ext uri="{C183D7F6-B498-43B3-948B-1728B52AA6E4}">
                  <adec:decorative xmlns:adec="http://schemas.microsoft.com/office/drawing/2017/decorative" val="0"/>
                </a:ext>
              </a:extLst>
            </p:cNvPr>
            <p:cNvSpPr txBox="1"/>
            <p:nvPr/>
          </p:nvSpPr>
          <p:spPr>
            <a:xfrm>
              <a:off x="1047214" y="1313286"/>
              <a:ext cx="98379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spTree>
    <p:extLst>
      <p:ext uri="{BB962C8B-B14F-4D97-AF65-F5344CB8AC3E}">
        <p14:creationId xmlns:p14="http://schemas.microsoft.com/office/powerpoint/2010/main" val="4616170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Operations</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sp>
        <p:nvSpPr>
          <p:cNvPr id="3" name="Graphic 2">
            <a:hlinkClick r:id="rId3"/>
            <a:extLst>
              <a:ext uri="{FF2B5EF4-FFF2-40B4-BE49-F238E27FC236}">
                <a16:creationId xmlns:a16="http://schemas.microsoft.com/office/drawing/2014/main" id="{71A3E674-60F1-EADB-BA53-6513872261A5}"/>
              </a:ext>
            </a:extLst>
          </p:cNvPr>
          <p:cNvSpPr/>
          <p:nvPr/>
        </p:nvSpPr>
        <p:spPr>
          <a:xfrm>
            <a:off x="3382208" y="400200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pic>
        <p:nvPicPr>
          <p:cNvPr id="7" name="Picture 6" descr="A person giving a presentation to a group of people&#10;&#10;AI-generated content may be incorrect.">
            <a:extLst>
              <a:ext uri="{FF2B5EF4-FFF2-40B4-BE49-F238E27FC236}">
                <a16:creationId xmlns:a16="http://schemas.microsoft.com/office/drawing/2014/main" id="{694B73F9-7C2B-F654-668B-D1C5D053E96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384" b="94892" l="114" r="97503">
                        <a14:foregroundMark x1="22588" y1="17140" x2="53008" y2="14529"/>
                        <a14:foregroundMark x1="53008" y1="14529" x2="83314" y2="25312"/>
                        <a14:foregroundMark x1="83314" y1="25312" x2="81385" y2="40182"/>
                        <a14:foregroundMark x1="81385" y1="40182" x2="73666" y2="44722"/>
                        <a14:foregroundMark x1="73666" y1="44722" x2="72077" y2="44722"/>
                        <a14:foregroundMark x1="44495" y1="19864" x2="70375" y2="26561"/>
                        <a14:foregroundMark x1="70375" y1="26561" x2="93190" y2="54143"/>
                        <a14:foregroundMark x1="93190" y1="54143" x2="61294" y2="62316"/>
                        <a14:foregroundMark x1="61294" y1="62316" x2="49376" y2="23723"/>
                        <a14:foregroundMark x1="49376" y1="23723" x2="50057" y2="15551"/>
                        <a14:foregroundMark x1="57208" y1="14983" x2="69771" y2="2310"/>
                        <a14:foregroundMark x1="88477" y1="2310" x2="94665" y2="13167"/>
                        <a14:foregroundMark x1="94665" y1="13167" x2="94779" y2="32236"/>
                        <a14:foregroundMark x1="54938" y1="7491" x2="13961" y2="2497"/>
                        <a14:foregroundMark x1="13961" y1="2497" x2="2498" y2="7384"/>
                        <a14:foregroundMark x1="2497" y1="43814" x2="3973" y2="68558"/>
                        <a14:foregroundMark x1="3973" y1="68558" x2="2311" y2="74462"/>
                        <a14:foregroundMark x1="809" y1="85812" x2="908" y2="90125"/>
                        <a14:foregroundMark x1="783" y1="84673" x2="809" y2="85812"/>
                        <a14:foregroundMark x1="908" y1="90125" x2="91941" y2="87287"/>
                        <a14:foregroundMark x1="91941" y1="87287" x2="88649" y2="68785"/>
                        <a14:foregroundMark x1="88649" y1="68785" x2="92849" y2="55619"/>
                        <a14:foregroundMark x1="40182" y1="6243" x2="85611" y2="2310"/>
                        <a14:foregroundMark x1="93021" y1="2310" x2="96100" y2="6998"/>
                        <a14:foregroundMark x1="95366" y1="10978" x2="76050" y2="25312"/>
                        <a14:foregroundMark x1="76050" y1="25312" x2="54711" y2="27582"/>
                        <a14:foregroundMark x1="54711" y1="27582" x2="53008" y2="26788"/>
                        <a14:foregroundMark x1="40636" y1="21793" x2="28717" y2="24972"/>
                        <a14:foregroundMark x1="28717" y1="24972" x2="26107" y2="50511"/>
                        <a14:foregroundMark x1="26107" y1="50511" x2="52667" y2="59705"/>
                        <a14:foregroundMark x1="52667" y1="59705" x2="57208" y2="31669"/>
                        <a14:foregroundMark x1="57208" y1="31669" x2="17707" y2="19864"/>
                        <a14:foregroundMark x1="17707" y1="19864" x2="16345" y2="18842"/>
                        <a14:foregroundMark x1="73666" y1="27923" x2="61975" y2="32690"/>
                        <a14:foregroundMark x1="61975" y1="32690" x2="74915" y2="41544"/>
                        <a14:foregroundMark x1="74915" y1="41544" x2="73553" y2="29398"/>
                        <a14:foregroundMark x1="73553" y1="29398" x2="64926" y2="26788"/>
                        <a14:foregroundMark x1="85244" y1="37798" x2="95914" y2="45743"/>
                        <a14:foregroundMark x1="95914" y1="45743" x2="80477" y2="38252"/>
                        <a14:foregroundMark x1="80477" y1="38252" x2="82520" y2="34506"/>
                        <a14:foregroundMark x1="94211" y1="57889" x2="95573" y2="71850"/>
                        <a14:foregroundMark x1="95573" y1="71850" x2="91714" y2="62770"/>
                        <a14:foregroundMark x1="91714" y1="62770" x2="93417" y2="58910"/>
                        <a14:foregroundMark x1="83541" y1="59818" x2="74574" y2="58116"/>
                        <a14:foregroundMark x1="74574" y1="58116" x2="43814" y2="66856"/>
                        <a14:foregroundMark x1="43814" y1="66856" x2="48014" y2="83201"/>
                        <a14:foregroundMark x1="48014" y1="83201" x2="80931" y2="86606"/>
                        <a14:foregroundMark x1="80931" y1="86606" x2="88195" y2="75709"/>
                        <a14:foregroundMark x1="88195" y1="75709" x2="77299" y2="63110"/>
                        <a14:foregroundMark x1="77299" y1="63110" x2="59705" y2="59251"/>
                        <a14:foregroundMark x1="18956" y1="53235" x2="13053" y2="61521"/>
                        <a14:foregroundMark x1="13053" y1="61521" x2="11918" y2="76390"/>
                        <a14:foregroundMark x1="11918" y1="76390" x2="28377" y2="88990"/>
                        <a14:foregroundMark x1="28377" y1="88990" x2="53121" y2="78434"/>
                        <a14:foregroundMark x1="53121" y1="78434" x2="31442" y2="51078"/>
                        <a14:foregroundMark x1="31442" y1="51078" x2="15437" y2="50170"/>
                        <a14:foregroundMark x1="20431" y1="42452" x2="33258" y2="50624"/>
                        <a14:foregroundMark x1="33258" y1="50624" x2="83428" y2="40636"/>
                        <a14:foregroundMark x1="83428" y1="40636" x2="57889" y2="16459"/>
                        <a14:foregroundMark x1="57889" y1="16459" x2="15891" y2="18388"/>
                        <a14:foregroundMark x1="15891" y1="18388" x2="14075" y2="33939"/>
                        <a14:foregroundMark x1="14075" y1="33939" x2="18956" y2="44722"/>
                        <a14:foregroundMark x1="9421" y1="38252" x2="4200" y2="49830"/>
                        <a14:foregroundMark x1="4200" y1="49830" x2="11237" y2="61407"/>
                        <a14:foregroundMark x1="11237" y1="61407" x2="12713" y2="46425"/>
                        <a14:foregroundMark x1="12713" y1="46425" x2="9421" y2="43473"/>
                        <a14:foregroundMark x1="32236" y1="23269" x2="32690" y2="38138"/>
                        <a14:foregroundMark x1="32690" y1="38138" x2="43133" y2="44268"/>
                        <a14:foregroundMark x1="43133" y1="44268" x2="38365" y2="26561"/>
                        <a14:foregroundMark x1="38365" y1="26561" x2="34166" y2="24858"/>
                        <a14:foregroundMark x1="45403" y1="26788" x2="43587" y2="38025"/>
                        <a14:foregroundMark x1="43587" y1="38025" x2="38706" y2="26674"/>
                        <a14:foregroundMark x1="38706" y1="26674" x2="47560" y2="23723"/>
                        <a14:foregroundMark x1="55619" y1="20431" x2="65834" y2="22361"/>
                        <a14:foregroundMark x1="65834" y1="22361" x2="57094" y2="29398"/>
                        <a14:foregroundMark x1="57094" y1="29398" x2="62202" y2="19410"/>
                        <a14:foregroundMark x1="62089" y1="29739" x2="73326" y2="36549"/>
                        <a14:foregroundMark x1="73326" y1="36549" x2="64586" y2="31442"/>
                        <a14:foregroundMark x1="58570" y1="23156" x2="49149" y2="23042"/>
                        <a14:foregroundMark x1="49149" y1="23042" x2="55846" y2="24064"/>
                        <a14:foregroundMark x1="46765" y1="68331" x2="60045" y2="62770"/>
                        <a14:foregroundMark x1="60045" y1="62770" x2="74801" y2="62089"/>
                        <a14:foregroundMark x1="74801" y1="62089" x2="83655" y2="74007"/>
                        <a14:foregroundMark x1="83655" y1="74007" x2="69694" y2="85244"/>
                        <a14:foregroundMark x1="69694" y1="85244" x2="55959" y2="79796"/>
                        <a14:foregroundMark x1="55959" y1="79796" x2="50851" y2="70715"/>
                        <a14:foregroundMark x1="50851" y1="70715" x2="50397" y2="68218"/>
                        <a14:foregroundMark x1="52781" y1="23496" x2="53008" y2="22701"/>
                        <a14:foregroundMark x1="56073" y1="25199" x2="54484" y2="24858"/>
                        <a14:foregroundMark x1="55278" y1="23837" x2="55278" y2="23837"/>
                        <a14:foregroundMark x1="61521" y1="66856" x2="68218" y2="74347"/>
                        <a14:foregroundMark x1="68218" y1="74347" x2="64472" y2="62543"/>
                        <a14:foregroundMark x1="64472" y1="62543" x2="70829" y2="70148"/>
                        <a14:foregroundMark x1="70829" y1="70148" x2="68218" y2="77072"/>
                        <a14:foregroundMark x1="58343" y1="45403" x2="72077" y2="46879"/>
                        <a14:foregroundMark x1="60159" y1="72304" x2="70942" y2="75028"/>
                        <a14:foregroundMark x1="70942" y1="75028" x2="63564" y2="78093"/>
                        <a14:foregroundMark x1="1703" y1="92736" x2="24972" y2="96254"/>
                        <a14:foregroundMark x1="24972" y1="96254" x2="69580" y2="95687"/>
                        <a14:foregroundMark x1="69580" y1="95687" x2="79682" y2="95687"/>
                        <a14:foregroundMark x1="79682" y1="95687" x2="93076" y2="94892"/>
                        <a14:foregroundMark x1="93076" y1="94892" x2="94211" y2="86606"/>
                        <a14:backgroundMark x1="96708" y1="8173" x2="97276" y2="10670"/>
                        <a14:backgroundMark x1="96935" y1="7491" x2="96935" y2="8400"/>
                        <a14:backgroundMark x1="95914" y1="7037" x2="96254" y2="8627"/>
                        <a14:backgroundMark x1="91827" y1="681" x2="0" y2="681"/>
                        <a14:backgroundMark x1="568" y1="3973" x2="568" y2="31669"/>
                        <a14:backgroundMark x1="0" y1="61635" x2="681" y2="84677"/>
                        <a14:backgroundMark x1="681" y1="84677" x2="0" y2="83314"/>
                        <a14:backgroundMark x1="341" y1="86039" x2="114" y2="90011"/>
                        <a14:backgroundMark x1="114" y1="85812" x2="114" y2="85812"/>
                      </a14:backgroundRemoval>
                    </a14:imgEffect>
                  </a14:imgLayer>
                </a14:imgProps>
              </a:ext>
            </a:extLst>
          </a:blip>
          <a:srcRect l="921" t="1050" r="4275" b="4145"/>
          <a:stretch/>
        </p:blipFill>
        <p:spPr>
          <a:xfrm>
            <a:off x="5850081" y="800100"/>
            <a:ext cx="5091545" cy="5091545"/>
          </a:xfrm>
          <a:prstGeom prst="rect">
            <a:avLst/>
          </a:prstGeom>
        </p:spPr>
      </p:pic>
    </p:spTree>
    <p:extLst>
      <p:ext uri="{BB962C8B-B14F-4D97-AF65-F5344CB8AC3E}">
        <p14:creationId xmlns:p14="http://schemas.microsoft.com/office/powerpoint/2010/main" val="145054036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1107996"/>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Operations </a:t>
            </a:r>
            <a:r>
              <a:rPr lang="en-US" noProof="0"/>
              <a:t>scenarios</a:t>
            </a:r>
            <a:br>
              <a:rPr lang="en-US" noProof="0"/>
            </a:b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183712" y="4234841"/>
            <a:ext cx="2805143"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Operations and how Copilot </a:t>
            </a:r>
            <a:br>
              <a:rPr kumimoji="0" lang="en-US" sz="1400" b="0" i="0" u="none" strike="noStrike" kern="1200" cap="none" spc="0" normalizeH="0" baseline="0" noProof="0">
                <a:ln>
                  <a:noFill/>
                </a:ln>
                <a:solidFill>
                  <a:srgbClr val="111111"/>
                </a:solidFill>
                <a:effectLst/>
                <a:uLnTx/>
                <a:uFillTx/>
                <a:latin typeface="Segoe UI "/>
                <a:ea typeface="Roboto"/>
                <a:cs typeface="Roboto"/>
              </a:rPr>
            </a:br>
            <a:r>
              <a:rPr kumimoji="0" lang="en-US" sz="1400" b="0" i="0" u="none" strike="noStrike" kern="1200" cap="none" spc="0" normalizeH="0" baseline="0" noProof="0">
                <a:ln>
                  <a:noFill/>
                </a:ln>
                <a:solidFill>
                  <a:srgbClr val="111111"/>
                </a:solidFill>
                <a:effectLst/>
                <a:uLnTx/>
                <a:uFillTx/>
                <a:latin typeface="Segoe UI "/>
                <a:ea typeface="Roboto"/>
                <a:cs typeface="Roboto"/>
              </a:rPr>
              <a:t>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Operations professionals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29782" y="4234841"/>
            <a:ext cx="2542836"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Operations pros are using Copilot in their day-to-day.</a:t>
            </a:r>
          </a:p>
        </p:txBody>
      </p:sp>
    </p:spTree>
    <p:extLst>
      <p:ext uri="{BB962C8B-B14F-4D97-AF65-F5344CB8AC3E}">
        <p14:creationId xmlns:p14="http://schemas.microsoft.com/office/powerpoint/2010/main" val="12276903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a:extLst>
              <a:ext uri="{FF2B5EF4-FFF2-40B4-BE49-F238E27FC236}">
                <a16:creationId xmlns:a16="http://schemas.microsoft.com/office/drawing/2014/main" id="{624336E6-B2CA-BC7E-EDC4-BA2FC8D8C3BC}"/>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01AF91DE-90F3-4932-6B20-53CEE20D3A58}"/>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noProof="0"/>
              <a:t>Using Copilot in </a:t>
            </a:r>
            <a:r>
              <a:rPr lang="en-US" noProof="0">
                <a:gradFill>
                  <a:gsLst>
                    <a:gs pos="26000">
                      <a:srgbClr val="0078D4"/>
                    </a:gs>
                    <a:gs pos="0">
                      <a:srgbClr val="C03BC4"/>
                    </a:gs>
                  </a:gsLst>
                  <a:path path="circle">
                    <a:fillToRect l="100000" t="100000"/>
                  </a:path>
                </a:gradFill>
              </a:rPr>
              <a:t>Operations</a:t>
            </a: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DA163D16-D03E-4C06-CEF1-DCE31621FD46}"/>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1906456" y="1539409"/>
            <a:ext cx="4282705" cy="696986"/>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Modern operations teams grapple with rising talent costs, supply chain issues, and the imperative of digital transformation. To thrive, operational leaders must explore ways to streamline or automate internal processes and enhance efficiency.</a:t>
            </a: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63BDA2E8-CC89-8D3F-8525-D7874ADEF765}"/>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2855A4DA-90A9-2FD7-BFE7-9EF28520276C}"/>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60B65502-D314-D0F9-51E9-7FB1AFA5BA13}"/>
              </a:ext>
            </a:extLst>
          </p:cNvPr>
          <p:cNvSpPr txBox="1"/>
          <p:nvPr/>
        </p:nvSpPr>
        <p:spPr>
          <a:xfrm>
            <a:off x="6801629" y="1848837"/>
            <a:ext cx="943152"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Operations roles</a:t>
            </a:r>
          </a:p>
        </p:txBody>
      </p:sp>
      <p:sp>
        <p:nvSpPr>
          <p:cNvPr id="14" name="Graphic 74" descr="Icon of a person with a checkmark">
            <a:extLst>
              <a:ext uri="{FF2B5EF4-FFF2-40B4-BE49-F238E27FC236}">
                <a16:creationId xmlns:a16="http://schemas.microsoft.com/office/drawing/2014/main" id="{CA73DF9F-25D7-9A86-573C-9DB9652E91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FA6B3AE0-BB2A-54E0-5476-CC3E341A8ACD}"/>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596167" y="2772739"/>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641515C9-0C87-0F51-DEA6-EBE047E56AC5}"/>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A0B2C402-B237-1772-4F88-DAEE569026F7}"/>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4142C71-CF85-F2D0-4AD3-65ADC0BC07E1}"/>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7AE3A86E-7E8E-F067-8166-2A447C974BD4}"/>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82F915E3-0C01-44A4-7A41-B3F81CC032FD}"/>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331A95D-4845-E163-C2FA-5A1CF4031D79}"/>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0EF1D757-3CA8-9960-5EA5-92A6177C8DC3}"/>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ECDC3FE0-623C-2AAC-7ED9-281060224D36}"/>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18896CE0-501C-131D-D5C0-1F1E8A8237CE}"/>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FC58E3FC-3E4C-40FC-397B-45F86BA82CE1}"/>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 name="Text Placeholder 10">
            <a:extLst>
              <a:ext uri="{FF2B5EF4-FFF2-40B4-BE49-F238E27FC236}">
                <a16:creationId xmlns:a16="http://schemas.microsoft.com/office/drawing/2014/main" id="{8C391D05-14E2-E44B-CAEE-5C864158C46B}"/>
              </a:ext>
            </a:extLst>
          </p:cNvPr>
          <p:cNvSpPr txBox="1">
            <a:spLocks/>
          </p:cNvSpPr>
          <p:nvPr/>
        </p:nvSpPr>
        <p:spPr>
          <a:xfrm>
            <a:off x="7977328" y="2140100"/>
            <a:ext cx="846758"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Business Manager</a:t>
            </a:r>
          </a:p>
        </p:txBody>
      </p:sp>
      <p:sp>
        <p:nvSpPr>
          <p:cNvPr id="7" name="Text Placeholder 10">
            <a:extLst>
              <a:ext uri="{FF2B5EF4-FFF2-40B4-BE49-F238E27FC236}">
                <a16:creationId xmlns:a16="http://schemas.microsoft.com/office/drawing/2014/main" id="{EAFAE535-4DD6-A5E2-DA8E-87DA68FAEA1B}"/>
              </a:ext>
            </a:extLst>
          </p:cNvPr>
          <p:cNvSpPr txBox="1">
            <a:spLocks/>
          </p:cNvSpPr>
          <p:nvPr/>
        </p:nvSpPr>
        <p:spPr>
          <a:xfrm>
            <a:off x="9904665" y="2140100"/>
            <a:ext cx="6603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Operations Manager</a:t>
            </a:r>
          </a:p>
        </p:txBody>
      </p:sp>
      <p:sp>
        <p:nvSpPr>
          <p:cNvPr id="11" name="Text Placeholder 10">
            <a:extLst>
              <a:ext uri="{FF2B5EF4-FFF2-40B4-BE49-F238E27FC236}">
                <a16:creationId xmlns:a16="http://schemas.microsoft.com/office/drawing/2014/main" id="{0E7E4D1E-ECA3-7C42-F795-4D8BCA8C70B1}"/>
              </a:ext>
            </a:extLst>
          </p:cNvPr>
          <p:cNvSpPr txBox="1">
            <a:spLocks/>
          </p:cNvSpPr>
          <p:nvPr/>
        </p:nvSpPr>
        <p:spPr>
          <a:xfrm>
            <a:off x="8907922" y="2140100"/>
            <a:ext cx="814871" cy="153888"/>
          </a:xfrm>
          <a:prstGeom prst="rect">
            <a:avLst/>
          </a:prstGeom>
        </p:spPr>
        <p:txBody>
          <a:bodyPr vert="horz" wrap="square" lIns="0" tIns="0" rIns="0" bIns="0" rtlCol="0" anchor="t">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0">
                      <a:srgbClr val="C03BC4"/>
                    </a:gs>
                    <a:gs pos="47000">
                      <a:srgbClr val="0078D4"/>
                    </a:gs>
                  </a:gsLst>
                  <a:path path="circle">
                    <a:fillToRect l="100000" t="100000"/>
                  </a:path>
                </a:gradFill>
                <a:effectLst/>
                <a:uLnTx/>
                <a:uFillTx/>
                <a:latin typeface="Segoe UI Semibold"/>
                <a:ea typeface="+mn-ea"/>
                <a:cs typeface="Segoe UI Semilight"/>
              </a:rPr>
              <a:t>Engineer</a:t>
            </a:r>
            <a:endParaRPr lang="en-US" sz="1000" b="0" i="0" u="none" strike="noStrike" kern="1200" cap="none" spc="0" normalizeH="0" baseline="0" noProof="0">
              <a:ln>
                <a:noFill/>
              </a:ln>
              <a:gradFill>
                <a:gsLst>
                  <a:gs pos="0">
                    <a:srgbClr val="C03BC4"/>
                  </a:gs>
                  <a:gs pos="47000">
                    <a:srgbClr val="0078D4"/>
                  </a:gs>
                </a:gsLst>
                <a:path path="circle">
                  <a:fillToRect l="100000" t="100000"/>
                </a:path>
              </a:gradFill>
              <a:effectLst/>
              <a:uLnTx/>
              <a:uFillTx/>
              <a:latin typeface="Segoe UI Semibold"/>
              <a:cs typeface="Segoe UI Semilight"/>
            </a:endParaRPr>
          </a:p>
        </p:txBody>
      </p:sp>
      <p:sp>
        <p:nvSpPr>
          <p:cNvPr id="12" name="Text Placeholder 10">
            <a:extLst>
              <a:ext uri="{FF2B5EF4-FFF2-40B4-BE49-F238E27FC236}">
                <a16:creationId xmlns:a16="http://schemas.microsoft.com/office/drawing/2014/main" id="{18AB9CD7-0F4F-912D-4112-B98903C4DEF0}"/>
              </a:ext>
            </a:extLst>
          </p:cNvPr>
          <p:cNvSpPr txBox="1">
            <a:spLocks/>
          </p:cNvSpPr>
          <p:nvPr/>
        </p:nvSpPr>
        <p:spPr>
          <a:xfrm>
            <a:off x="10771477" y="2140100"/>
            <a:ext cx="746369" cy="307777"/>
          </a:xfrm>
          <a:prstGeom prst="rect">
            <a:avLst/>
          </a:prstGeom>
        </p:spPr>
        <p:txBody>
          <a:bodyPr vert="horz" wrap="square" lIns="0" tIns="0" rIns="0" bIns="0" rtlCol="0" anchor="t">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0">
                      <a:srgbClr val="C03BC4"/>
                    </a:gs>
                    <a:gs pos="47000">
                      <a:srgbClr val="0078D4"/>
                    </a:gs>
                  </a:gsLst>
                  <a:path path="circle">
                    <a:fillToRect l="100000" t="100000"/>
                  </a:path>
                </a:gradFill>
                <a:effectLst/>
                <a:uLnTx/>
                <a:uFillTx/>
                <a:latin typeface="Segoe UI Semibold"/>
                <a:ea typeface="+mn-ea"/>
                <a:cs typeface="Segoe UI Semilight"/>
              </a:rPr>
              <a:t>Frontline Worker</a:t>
            </a:r>
            <a:endParaRPr lang="en-US" sz="1000" b="0" i="0" u="none" strike="noStrike" kern="1200" cap="none" spc="0" normalizeH="0" baseline="0" noProof="0">
              <a:ln>
                <a:noFill/>
              </a:ln>
              <a:gradFill>
                <a:gsLst>
                  <a:gs pos="0">
                    <a:srgbClr val="C03BC4"/>
                  </a:gs>
                  <a:gs pos="47000">
                    <a:srgbClr val="0078D4"/>
                  </a:gs>
                </a:gsLst>
                <a:path path="circle">
                  <a:fillToRect l="100000" t="100000"/>
                </a:path>
              </a:gradFill>
              <a:effectLst/>
              <a:uLnTx/>
              <a:uFillTx/>
              <a:latin typeface="Segoe UI Semibold"/>
              <a:cs typeface="Segoe UI Semilight"/>
            </a:endParaRPr>
          </a:p>
        </p:txBody>
      </p:sp>
      <p:pic>
        <p:nvPicPr>
          <p:cNvPr id="16" name="Picture 15">
            <a:extLst>
              <a:ext uri="{FF2B5EF4-FFF2-40B4-BE49-F238E27FC236}">
                <a16:creationId xmlns:a16="http://schemas.microsoft.com/office/drawing/2014/main" id="{3351E6C2-54B1-FFC0-FC5A-B1C1660543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87109" y="140179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7" name="Picture 16">
            <a:extLst>
              <a:ext uri="{FF2B5EF4-FFF2-40B4-BE49-F238E27FC236}">
                <a16:creationId xmlns:a16="http://schemas.microsoft.com/office/drawing/2014/main" id="{1C660115-99DD-1D1A-FB55-EAD1AFC404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57807" y="140179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8" name="Picture 17">
            <a:extLst>
              <a:ext uri="{FF2B5EF4-FFF2-40B4-BE49-F238E27FC236}">
                <a16:creationId xmlns:a16="http://schemas.microsoft.com/office/drawing/2014/main" id="{193AC2AB-DF26-696D-5AE5-D126A4403AA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72457" y="140179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9" name="Picture 18">
            <a:extLst>
              <a:ext uri="{FF2B5EF4-FFF2-40B4-BE49-F238E27FC236}">
                <a16:creationId xmlns:a16="http://schemas.microsoft.com/office/drawing/2014/main" id="{85E94D0E-3C1B-4EB0-000D-9686B1BFD09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01761" y="1401282"/>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20" name="Text Placeholder 4">
            <a:extLst>
              <a:ext uri="{FF2B5EF4-FFF2-40B4-BE49-F238E27FC236}">
                <a16:creationId xmlns:a16="http://schemas.microsoft.com/office/drawing/2014/main" id="{F0A706A0-59B4-A438-DAFD-0E2B77F0D70D}"/>
              </a:ext>
            </a:extLst>
          </p:cNvPr>
          <p:cNvSpPr txBox="1">
            <a:spLocks/>
          </p:cNvSpPr>
          <p:nvPr/>
        </p:nvSpPr>
        <p:spPr>
          <a:xfrm>
            <a:off x="8147273" y="3386755"/>
            <a:ext cx="3514784" cy="1816523"/>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lnSpc>
                <a:spcPct val="110000"/>
              </a:lnSpc>
              <a:spcBef>
                <a:spcPct val="0"/>
              </a:spcBef>
              <a:spcAft>
                <a:spcPts val="300"/>
              </a:spcAft>
              <a:buSzTx/>
              <a:buNone/>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Streamlining workflows, automating repetitive tasks, and providing real time insights allow Operations teams to enhance overall productivity with tasks such as:</a:t>
            </a:r>
            <a:r>
              <a:rPr lang="en-US" sz="1050" noProof="0">
                <a:latin typeface="Segoe UI"/>
                <a:cs typeface="Segoe UI Semilight"/>
              </a:rPr>
              <a:t> </a:t>
            </a:r>
          </a:p>
          <a:p>
            <a:pPr marL="0" indent="0" defTabSz="582780">
              <a:lnSpc>
                <a:spcPct val="110000"/>
              </a:lnSpc>
              <a:spcBef>
                <a:spcPct val="0"/>
              </a:spcBef>
              <a:spcAft>
                <a:spcPts val="300"/>
              </a:spcAft>
              <a:buSzTx/>
              <a:buNone/>
              <a:defRPr/>
            </a:pPr>
            <a:endParaRPr lang="en-US" sz="1050" b="1" i="0" u="none" strike="noStrike" kern="1200" cap="none" spc="0" normalizeH="0" baseline="0" noProof="0">
              <a:ln>
                <a:noFill/>
              </a:ln>
              <a:solidFill>
                <a:srgbClr val="000000"/>
              </a:solidFill>
              <a:effectLst/>
              <a:uLnTx/>
              <a:uFillTx/>
              <a:latin typeface="Segoe UI"/>
              <a:cs typeface="Segoe UI Semilight" panose="020B04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a:ln>
                  <a:noFill/>
                </a:ln>
                <a:solidFill>
                  <a:srgbClr val="593794"/>
                </a:solidFill>
                <a:effectLst/>
                <a:uLnTx/>
                <a:uFillTx/>
                <a:latin typeface="Segoe UI Semibold"/>
                <a:ea typeface="+mn-ea"/>
                <a:cs typeface="Segoe UI Semilight"/>
                <a:hlinkClick r:id="rId7" action="ppaction://hlinksldjump">
                  <a:extLst>
                    <a:ext uri="{A12FA001-AC4F-418D-AE19-62706E023703}">
                      <ahyp:hlinkClr xmlns:ahyp="http://schemas.microsoft.com/office/drawing/2018/hyperlinkcolor" val="tx"/>
                    </a:ext>
                  </a:extLst>
                </a:hlinkClick>
              </a:rPr>
              <a:t>Simplify tasks for operations employees</a:t>
            </a:r>
            <a:r>
              <a:rPr lang="en-US" sz="1050" noProof="0">
                <a:solidFill>
                  <a:srgbClr val="593794"/>
                </a:solidFill>
                <a:latin typeface="Segoe UI Semibold"/>
                <a:cs typeface="Segoe UI Semilight"/>
              </a:rPr>
              <a:t> </a:t>
            </a:r>
            <a:endParaRPr lang="en-US" sz="1050" b="0" i="0" u="none" strike="noStrike" kern="1200" cap="none" spc="0" normalizeH="0" baseline="0" noProof="0">
              <a:ln>
                <a:noFill/>
              </a:ln>
              <a:solidFill>
                <a:srgbClr val="593794"/>
              </a:solidFill>
              <a:effectLst/>
              <a:uLnTx/>
              <a:uFillTx/>
              <a:latin typeface="Segoe UI Semibold"/>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93794"/>
                </a:solidFill>
                <a:effectLst/>
                <a:uLnTx/>
                <a:uFillTx/>
                <a:latin typeface="Segoe UI Semibold"/>
                <a:ea typeface="+mn-ea"/>
                <a:cs typeface="Segoe UI Semilight" panose="020B0402040204020203" pitchFamily="34" charset="0"/>
                <a:hlinkClick r:id="rId8" action="ppaction://hlinksldjump">
                  <a:extLst>
                    <a:ext uri="{A12FA001-AC4F-418D-AE19-62706E023703}">
                      <ahyp:hlinkClr xmlns:ahyp="http://schemas.microsoft.com/office/drawing/2018/hyperlinkcolor" val="tx"/>
                    </a:ext>
                  </a:extLst>
                </a:hlinkClick>
              </a:rPr>
              <a:t>Execute a project review</a:t>
            </a:r>
            <a:endParaRPr kumimoji="0" lang="en-US" sz="1050" b="0" i="0" u="none" strike="noStrike" kern="1200" cap="none" spc="0" normalizeH="0" baseline="0" noProof="0">
              <a:ln>
                <a:noFill/>
              </a:ln>
              <a:solidFill>
                <a:srgbClr val="593794"/>
              </a:solidFill>
              <a:effectLst/>
              <a:uLnTx/>
              <a:uFillTx/>
              <a:latin typeface="Segoe UI Semibold"/>
              <a:ea typeface="+mn-ea"/>
              <a:cs typeface="Segoe UI Semilight" panose="020B04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a:ln>
                  <a:noFill/>
                </a:ln>
                <a:solidFill>
                  <a:srgbClr val="593794"/>
                </a:solidFill>
                <a:effectLst/>
                <a:uLnTx/>
                <a:uFillTx/>
                <a:latin typeface="Segoe UI Semibold"/>
                <a:ea typeface="+mn-ea"/>
                <a:cs typeface="Segoe UI Semilight"/>
                <a:hlinkClick r:id="rId9" action="ppaction://hlinksldjump">
                  <a:extLst>
                    <a:ext uri="{A12FA001-AC4F-418D-AE19-62706E023703}">
                      <ahyp:hlinkClr xmlns:ahyp="http://schemas.microsoft.com/office/drawing/2018/hyperlinkcolor" val="tx"/>
                    </a:ext>
                  </a:extLst>
                </a:hlinkClick>
              </a:rPr>
              <a:t>Create change management plan</a:t>
            </a:r>
            <a:r>
              <a:rPr lang="en-US" sz="1050" noProof="0">
                <a:solidFill>
                  <a:srgbClr val="593794"/>
                </a:solidFill>
                <a:latin typeface="Segoe UI Semibold"/>
                <a:cs typeface="Segoe UI Semilight"/>
              </a:rPr>
              <a:t> </a:t>
            </a:r>
            <a:endParaRPr lang="en-US" sz="1050" b="0" i="0" u="none" strike="noStrike" kern="1200" cap="none" spc="0" normalizeH="0" baseline="0" noProof="0">
              <a:ln>
                <a:noFill/>
              </a:ln>
              <a:solidFill>
                <a:srgbClr val="593794"/>
              </a:solidFill>
              <a:effectLst/>
              <a:uLnTx/>
              <a:uFillTx/>
              <a:latin typeface="Segoe UI Semibold"/>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93794"/>
                </a:solidFill>
                <a:effectLst/>
                <a:uLnTx/>
                <a:uFillTx/>
                <a:latin typeface="Segoe UI Semibold"/>
                <a:ea typeface="+mn-ea"/>
                <a:cs typeface="Segoe UI Semilight"/>
                <a:hlinkClick r:id="rId10" action="ppaction://hlinksldjump">
                  <a:extLst>
                    <a:ext uri="{A12FA001-AC4F-418D-AE19-62706E023703}">
                      <ahyp:hlinkClr xmlns:ahyp="http://schemas.microsoft.com/office/drawing/2018/hyperlinkcolor" val="tx"/>
                    </a:ext>
                  </a:extLst>
                </a:hlinkClick>
              </a:rPr>
              <a:t>Conduct a business review</a:t>
            </a:r>
            <a:endParaRPr lang="en-US" sz="1050" b="0" i="0" u="none" strike="noStrike" kern="1200" cap="none" spc="0" normalizeH="0" baseline="0" noProof="0">
              <a:ln>
                <a:noFill/>
              </a:ln>
              <a:solidFill>
                <a:srgbClr val="593794"/>
              </a:solidFill>
              <a:effectLst/>
              <a:uLnTx/>
              <a:uFillTx/>
              <a:latin typeface="Segoe UI Semibold"/>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93794"/>
                </a:solidFill>
                <a:effectLst/>
                <a:uLnTx/>
                <a:uFillTx/>
                <a:latin typeface="Segoe UI Semibold"/>
                <a:ea typeface="+mn-ea"/>
                <a:cs typeface="Segoe UI Semilight"/>
                <a:hlinkClick r:id="rId11" action="ppaction://hlinksldjump">
                  <a:extLst>
                    <a:ext uri="{A12FA001-AC4F-418D-AE19-62706E023703}">
                      <ahyp:hlinkClr xmlns:ahyp="http://schemas.microsoft.com/office/drawing/2018/hyperlinkcolor" val="tx"/>
                    </a:ext>
                  </a:extLst>
                </a:hlinkClick>
              </a:rPr>
              <a:t>Create a supplier RFP</a:t>
            </a:r>
            <a:endParaRPr kumimoji="0" lang="en-US" sz="1050" b="0" i="0" u="none" strike="noStrike" kern="1200" cap="none" spc="0" normalizeH="0" baseline="0" noProof="0">
              <a:ln>
                <a:noFill/>
              </a:ln>
              <a:solidFill>
                <a:srgbClr val="593794"/>
              </a:solidFill>
              <a:effectLst/>
              <a:uLnTx/>
              <a:uFillTx/>
              <a:latin typeface="Segoe UI Semibold"/>
              <a:ea typeface="+mn-ea"/>
              <a:cs typeface="Segoe UI Semilight"/>
            </a:endParaRPr>
          </a:p>
        </p:txBody>
      </p:sp>
      <p:cxnSp>
        <p:nvCxnSpPr>
          <p:cNvPr id="21" name="Straight Connector 20">
            <a:extLst>
              <a:ext uri="{FF2B5EF4-FFF2-40B4-BE49-F238E27FC236}">
                <a16:creationId xmlns:a16="http://schemas.microsoft.com/office/drawing/2014/main" id="{45833C09-A2C9-997E-7EE8-5E5EE4F52900}"/>
              </a:ext>
              <a:ext uri="{C183D7F6-B498-43B3-948B-1728B52AA6E4}">
                <adec:decorative xmlns:adec="http://schemas.microsoft.com/office/drawing/2017/decorative" val="1"/>
              </a:ext>
            </a:extLst>
          </p:cNvPr>
          <p:cNvCxnSpPr>
            <a:cxnSpLocks/>
          </p:cNvCxnSpPr>
          <p:nvPr/>
        </p:nvCxnSpPr>
        <p:spPr>
          <a:xfrm>
            <a:off x="333325" y="3879893"/>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23A59B5A-013B-AB7D-2990-71F2C1911344}"/>
              </a:ext>
            </a:extLst>
          </p:cNvPr>
          <p:cNvGrpSpPr/>
          <p:nvPr/>
        </p:nvGrpSpPr>
        <p:grpSpPr>
          <a:xfrm>
            <a:off x="929046" y="3200854"/>
            <a:ext cx="5072836" cy="494559"/>
            <a:chOff x="6601968" y="3956001"/>
            <a:chExt cx="5072836" cy="494559"/>
          </a:xfrm>
        </p:grpSpPr>
        <p:sp>
          <p:nvSpPr>
            <p:cNvPr id="27" name="TextBox 26">
              <a:extLst>
                <a:ext uri="{FF2B5EF4-FFF2-40B4-BE49-F238E27FC236}">
                  <a16:creationId xmlns:a16="http://schemas.microsoft.com/office/drawing/2014/main" id="{D9EAADF1-0B83-A47D-DE2D-6044CE277DBF}"/>
                </a:ext>
              </a:extLst>
            </p:cNvPr>
            <p:cNvSpPr txBox="1"/>
            <p:nvPr/>
          </p:nvSpPr>
          <p:spPr>
            <a:xfrm>
              <a:off x="6601968" y="4050882"/>
              <a:ext cx="1124049"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a:ea typeface="+mn-ea"/>
                  <a:cs typeface="Segoe UI Semibold"/>
                  <a:hlinkClick r:id="rId12" action="ppaction://hlinksldjump"/>
                </a:rPr>
                <a:t>Employee satisfaction</a:t>
              </a:r>
              <a:endParaRPr kumimoji="0" lang="en-US" sz="1000" b="0" i="0" u="none" strike="noStrike" kern="1200" cap="none" spc="0" normalizeH="0" baseline="0" noProof="0">
                <a:ln>
                  <a:noFill/>
                </a:ln>
                <a:solidFill>
                  <a:srgbClr val="593794"/>
                </a:solidFill>
                <a:effectLst/>
                <a:uLnTx/>
                <a:uFillTx/>
                <a:latin typeface="Segoe UI Semibold"/>
                <a:ea typeface="+mn-ea"/>
                <a:cs typeface="Segoe UI Semibold"/>
              </a:endParaRPr>
            </a:p>
          </p:txBody>
        </p:sp>
        <p:sp>
          <p:nvSpPr>
            <p:cNvPr id="28" name="TextBox 27">
              <a:extLst>
                <a:ext uri="{FF2B5EF4-FFF2-40B4-BE49-F238E27FC236}">
                  <a16:creationId xmlns:a16="http://schemas.microsoft.com/office/drawing/2014/main" id="{2218FA87-8CAF-EA3C-DD0D-6826872784AA}"/>
                </a:ext>
              </a:extLst>
            </p:cNvPr>
            <p:cNvSpPr txBox="1"/>
            <p:nvPr/>
          </p:nvSpPr>
          <p:spPr>
            <a:xfrm>
              <a:off x="7801347" y="3956001"/>
              <a:ext cx="3873457"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Leverage Microsoft’s Copilot to streamline operations, enhance efficiency, and deliver exceptional service, ensuring employee satisfaction.</a:t>
              </a:r>
            </a:p>
          </p:txBody>
        </p:sp>
      </p:grpSp>
      <p:grpSp>
        <p:nvGrpSpPr>
          <p:cNvPr id="29" name="Group 28">
            <a:extLst>
              <a:ext uri="{FF2B5EF4-FFF2-40B4-BE49-F238E27FC236}">
                <a16:creationId xmlns:a16="http://schemas.microsoft.com/office/drawing/2014/main" id="{33F77911-A85E-2776-9E6A-19923485E568}"/>
              </a:ext>
            </a:extLst>
          </p:cNvPr>
          <p:cNvGrpSpPr/>
          <p:nvPr/>
        </p:nvGrpSpPr>
        <p:grpSpPr>
          <a:xfrm>
            <a:off x="929046" y="4083423"/>
            <a:ext cx="5188049" cy="494559"/>
            <a:chOff x="6601968" y="5087406"/>
            <a:chExt cx="5188049" cy="494559"/>
          </a:xfrm>
        </p:grpSpPr>
        <p:sp>
          <p:nvSpPr>
            <p:cNvPr id="30" name="TextBox 29">
              <a:extLst>
                <a:ext uri="{FF2B5EF4-FFF2-40B4-BE49-F238E27FC236}">
                  <a16:creationId xmlns:a16="http://schemas.microsoft.com/office/drawing/2014/main" id="{E58775E4-6D81-5006-0282-BFA25BB66E0E}"/>
                </a:ext>
              </a:extLst>
            </p:cNvPr>
            <p:cNvSpPr txBox="1"/>
            <p:nvPr/>
          </p:nvSpPr>
          <p:spPr>
            <a:xfrm>
              <a:off x="6601968" y="5256683"/>
              <a:ext cx="861860" cy="156005"/>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a:ea typeface="+mn-ea"/>
                  <a:cs typeface="Segoe UI Semibold"/>
                  <a:hlinkClick r:id="rId13" action="ppaction://hlinksldjump"/>
                </a:rPr>
                <a:t>Manage risk</a:t>
              </a:r>
              <a:endParaRPr kumimoji="0" lang="en-US" sz="1000" b="0" i="0" u="none" strike="noStrike" kern="1200" cap="none" spc="0" normalizeH="0" baseline="0" noProof="0">
                <a:ln>
                  <a:noFill/>
                </a:ln>
                <a:solidFill>
                  <a:srgbClr val="593794"/>
                </a:solidFill>
                <a:effectLst/>
                <a:uLnTx/>
                <a:uFillTx/>
                <a:latin typeface="Segoe UI Semibold"/>
                <a:ea typeface="+mn-ea"/>
                <a:cs typeface="Segoe UI Semibold"/>
              </a:endParaRPr>
            </a:p>
          </p:txBody>
        </p:sp>
        <p:sp>
          <p:nvSpPr>
            <p:cNvPr id="31" name="TextBox 30">
              <a:extLst>
                <a:ext uri="{FF2B5EF4-FFF2-40B4-BE49-F238E27FC236}">
                  <a16:creationId xmlns:a16="http://schemas.microsoft.com/office/drawing/2014/main" id="{24723278-9914-EFD6-688D-4AED5AEA6FD7}"/>
                </a:ext>
              </a:extLst>
            </p:cNvPr>
            <p:cNvSpPr txBox="1"/>
            <p:nvPr/>
          </p:nvSpPr>
          <p:spPr>
            <a:xfrm>
              <a:off x="7801348" y="5087406"/>
              <a:ext cx="3988669"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 enhances operational risk management by providing real-time insights into safety, compliance, and anti-corruption measures.</a:t>
              </a:r>
            </a:p>
          </p:txBody>
        </p:sp>
      </p:grpSp>
      <p:cxnSp>
        <p:nvCxnSpPr>
          <p:cNvPr id="38" name="Straight Connector 37">
            <a:extLst>
              <a:ext uri="{FF2B5EF4-FFF2-40B4-BE49-F238E27FC236}">
                <a16:creationId xmlns:a16="http://schemas.microsoft.com/office/drawing/2014/main" id="{BC8E0D91-6FEB-F44A-33E3-B6F49A906F2D}"/>
              </a:ext>
              <a:ext uri="{C183D7F6-B498-43B3-948B-1728B52AA6E4}">
                <adec:decorative xmlns:adec="http://schemas.microsoft.com/office/drawing/2017/decorative" val="1"/>
              </a:ext>
            </a:extLst>
          </p:cNvPr>
          <p:cNvCxnSpPr>
            <a:cxnSpLocks/>
          </p:cNvCxnSpPr>
          <p:nvPr/>
        </p:nvCxnSpPr>
        <p:spPr>
          <a:xfrm>
            <a:off x="333536" y="4752937"/>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C93BB32-3F98-4C0A-EAEC-E40D88A12D1F}"/>
              </a:ext>
            </a:extLst>
          </p:cNvPr>
          <p:cNvGrpSpPr/>
          <p:nvPr/>
        </p:nvGrpSpPr>
        <p:grpSpPr>
          <a:xfrm>
            <a:off x="929257" y="4927893"/>
            <a:ext cx="5188049" cy="494559"/>
            <a:chOff x="6601968" y="5172045"/>
            <a:chExt cx="5188049" cy="494559"/>
          </a:xfrm>
        </p:grpSpPr>
        <p:sp>
          <p:nvSpPr>
            <p:cNvPr id="40" name="TextBox 39">
              <a:extLst>
                <a:ext uri="{FF2B5EF4-FFF2-40B4-BE49-F238E27FC236}">
                  <a16:creationId xmlns:a16="http://schemas.microsoft.com/office/drawing/2014/main" id="{3B2BAC82-EA58-67CE-F9F7-7986A599C8C6}"/>
                </a:ext>
              </a:extLst>
            </p:cNvPr>
            <p:cNvSpPr txBox="1"/>
            <p:nvPr/>
          </p:nvSpPr>
          <p:spPr>
            <a:xfrm>
              <a:off x="6601968" y="5172045"/>
              <a:ext cx="861860"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a:ea typeface="+mn-ea"/>
                  <a:cs typeface="Segoe UI Semibold"/>
                  <a:hlinkClick r:id="rId14" action="ppaction://hlinksldjump"/>
                </a:rPr>
                <a:t>Operational efficiency</a:t>
              </a:r>
              <a:endParaRPr kumimoji="0" lang="en-US" sz="1000" b="0" i="0" u="none" strike="noStrike" kern="1200" cap="none" spc="0" normalizeH="0" baseline="0" noProof="0">
                <a:ln>
                  <a:noFill/>
                </a:ln>
                <a:solidFill>
                  <a:srgbClr val="593794"/>
                </a:solidFill>
                <a:effectLst/>
                <a:uLnTx/>
                <a:uFillTx/>
                <a:latin typeface="Segoe UI Semibold"/>
                <a:ea typeface="+mn-ea"/>
                <a:cs typeface="Segoe UI Semibold"/>
              </a:endParaRPr>
            </a:p>
          </p:txBody>
        </p:sp>
        <p:sp>
          <p:nvSpPr>
            <p:cNvPr id="41" name="TextBox 40">
              <a:extLst>
                <a:ext uri="{FF2B5EF4-FFF2-40B4-BE49-F238E27FC236}">
                  <a16:creationId xmlns:a16="http://schemas.microsoft.com/office/drawing/2014/main" id="{D760975D-F0C1-A8FF-F037-7C8D54D0A639}"/>
                </a:ext>
              </a:extLst>
            </p:cNvPr>
            <p:cNvSpPr txBox="1"/>
            <p:nvPr/>
          </p:nvSpPr>
          <p:spPr>
            <a:xfrm>
              <a:off x="7801348" y="5172045"/>
              <a:ext cx="3988669"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Operations teams gain an intelligent assistant that optimizes workflows, automates repetitive tasks, and maintains the highest standards of process excellence.</a:t>
              </a:r>
            </a:p>
          </p:txBody>
        </p:sp>
      </p:grpSp>
      <p:sp>
        <p:nvSpPr>
          <p:cNvPr id="42" name="Freeform: Shape 124" descr="Employee retention icon">
            <a:extLst>
              <a:ext uri="{FF2B5EF4-FFF2-40B4-BE49-F238E27FC236}">
                <a16:creationId xmlns:a16="http://schemas.microsoft.com/office/drawing/2014/main" id="{2D6AE023-9882-9348-2A82-84F942D717E8}"/>
              </a:ext>
            </a:extLst>
          </p:cNvPr>
          <p:cNvSpPr/>
          <p:nvPr/>
        </p:nvSpPr>
        <p:spPr>
          <a:xfrm>
            <a:off x="596221" y="3398537"/>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43" name="Freeform: Shape 124" descr="Employee retention icon">
            <a:extLst>
              <a:ext uri="{FF2B5EF4-FFF2-40B4-BE49-F238E27FC236}">
                <a16:creationId xmlns:a16="http://schemas.microsoft.com/office/drawing/2014/main" id="{2CC63C1A-CBCA-EB2F-BEFD-02C9196F2E93}"/>
              </a:ext>
            </a:extLst>
          </p:cNvPr>
          <p:cNvSpPr/>
          <p:nvPr/>
        </p:nvSpPr>
        <p:spPr>
          <a:xfrm>
            <a:off x="589945" y="4255366"/>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44" name="Graphic 47" descr="Icon of a piggy bank ">
            <a:extLst>
              <a:ext uri="{FF2B5EF4-FFF2-40B4-BE49-F238E27FC236}">
                <a16:creationId xmlns:a16="http://schemas.microsoft.com/office/drawing/2014/main" id="{FACFB53F-C7A5-3926-C6CD-D494824CA378}"/>
              </a:ext>
            </a:extLst>
          </p:cNvPr>
          <p:cNvSpPr>
            <a:spLocks noChangeAspect="1"/>
          </p:cNvSpPr>
          <p:nvPr/>
        </p:nvSpPr>
        <p:spPr>
          <a:xfrm>
            <a:off x="585549" y="5085946"/>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Tree>
    <p:extLst>
      <p:ext uri="{BB962C8B-B14F-4D97-AF65-F5344CB8AC3E}">
        <p14:creationId xmlns:p14="http://schemas.microsoft.com/office/powerpoint/2010/main" val="232957387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D3B63D-5190-1F4C-5188-F943386E2BF8}"/>
              </a:ext>
              <a:ext uri="{C183D7F6-B498-43B3-948B-1728B52AA6E4}">
                <adec:decorative xmlns:adec="http://schemas.microsoft.com/office/drawing/2017/decorative" val="1"/>
              </a:ext>
            </a:extLst>
          </p:cNvPr>
          <p:cNvSpPr/>
          <p:nvPr/>
        </p:nvSpPr>
        <p:spPr bwMode="auto">
          <a:xfrm>
            <a:off x="3682350" y="5333436"/>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7F058A33-58B1-BE66-8B14-207B6492AB35}"/>
              </a:ext>
              <a:ext uri="{C183D7F6-B498-43B3-948B-1728B52AA6E4}">
                <adec:decorative xmlns:adec="http://schemas.microsoft.com/office/drawing/2017/decorative" val="1"/>
              </a:ext>
            </a:extLst>
          </p:cNvPr>
          <p:cNvSpPr/>
          <p:nvPr/>
        </p:nvSpPr>
        <p:spPr bwMode="auto">
          <a:xfrm>
            <a:off x="3695821" y="2681535"/>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A3599CA5-9067-9BE5-8D31-3105D3FBFA6C}"/>
              </a:ext>
              <a:ext uri="{C183D7F6-B498-43B3-948B-1728B52AA6E4}">
                <adec:decorative xmlns:adec="http://schemas.microsoft.com/office/drawing/2017/decorative" val="1"/>
              </a:ext>
            </a:extLst>
          </p:cNvPr>
          <p:cNvSpPr/>
          <p:nvPr/>
        </p:nvSpPr>
        <p:spPr bwMode="auto">
          <a:xfrm>
            <a:off x="3695821" y="3985260"/>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CC6A9BDD-EE6A-50BC-3F6A-7656391DE68F}"/>
              </a:ext>
              <a:ext uri="{C183D7F6-B498-43B3-948B-1728B52AA6E4}">
                <adec:decorative xmlns:adec="http://schemas.microsoft.com/office/drawing/2017/decorative" val="1"/>
              </a:ext>
            </a:extLst>
          </p:cNvPr>
          <p:cNvSpPr/>
          <p:nvPr/>
        </p:nvSpPr>
        <p:spPr bwMode="auto">
          <a:xfrm>
            <a:off x="4601780" y="2172962"/>
            <a:ext cx="6541532" cy="126939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0" name="Rounded Rectangle 27">
            <a:extLst>
              <a:ext uri="{FF2B5EF4-FFF2-40B4-BE49-F238E27FC236}">
                <a16:creationId xmlns:a16="http://schemas.microsoft.com/office/drawing/2014/main" id="{62C1C68A-B97B-68D3-5DB5-E6382E52A696}"/>
              </a:ext>
              <a:ext uri="{C183D7F6-B498-43B3-948B-1728B52AA6E4}">
                <adec:decorative xmlns:adec="http://schemas.microsoft.com/office/drawing/2017/decorative" val="1"/>
              </a:ext>
            </a:extLst>
          </p:cNvPr>
          <p:cNvSpPr/>
          <p:nvPr/>
        </p:nvSpPr>
        <p:spPr bwMode="auto">
          <a:xfrm>
            <a:off x="4601780" y="3496238"/>
            <a:ext cx="6541532" cy="128979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3" name="Rounded Rectangle 31">
            <a:extLst>
              <a:ext uri="{FF2B5EF4-FFF2-40B4-BE49-F238E27FC236}">
                <a16:creationId xmlns:a16="http://schemas.microsoft.com/office/drawing/2014/main" id="{48DBC4CB-9508-6F38-4819-2A629AF01630}"/>
              </a:ext>
              <a:ext uri="{C183D7F6-B498-43B3-948B-1728B52AA6E4}">
                <adec:decorative xmlns:adec="http://schemas.microsoft.com/office/drawing/2017/decorative" val="1"/>
              </a:ext>
            </a:extLst>
          </p:cNvPr>
          <p:cNvSpPr/>
          <p:nvPr/>
        </p:nvSpPr>
        <p:spPr bwMode="auto">
          <a:xfrm>
            <a:off x="4625446" y="4869934"/>
            <a:ext cx="6541247" cy="122707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3373461E-FCD2-0331-967B-DF748FA68D61}"/>
              </a:ext>
              <a:ext uri="{C183D7F6-B498-43B3-948B-1728B52AA6E4}">
                <adec:decorative xmlns:adec="http://schemas.microsoft.com/office/drawing/2017/decorative" val="1"/>
              </a:ext>
            </a:extLst>
          </p:cNvPr>
          <p:cNvSpPr/>
          <p:nvPr/>
        </p:nvSpPr>
        <p:spPr bwMode="auto">
          <a:xfrm>
            <a:off x="202367" y="1921056"/>
            <a:ext cx="3796712" cy="470125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D620459E-AB2B-480F-6EB1-E9F7B29C0216}"/>
              </a:ext>
              <a:ext uri="{C183D7F6-B498-43B3-948B-1728B52AA6E4}">
                <adec:decorative xmlns:adec="http://schemas.microsoft.com/office/drawing/2017/decorative" val="1"/>
              </a:ext>
            </a:extLst>
          </p:cNvPr>
          <p:cNvSpPr/>
          <p:nvPr/>
        </p:nvSpPr>
        <p:spPr bwMode="auto">
          <a:xfrm>
            <a:off x="4418124" y="1921056"/>
            <a:ext cx="6808430" cy="4701258"/>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E8B23981-5402-8D7C-AC98-BF86E3574761}"/>
              </a:ext>
              <a:ext uri="{C183D7F6-B498-43B3-948B-1728B52AA6E4}">
                <adec:decorative xmlns:adec="http://schemas.microsoft.com/office/drawing/2017/decorative" val="1"/>
              </a:ext>
            </a:extLst>
          </p:cNvPr>
          <p:cNvSpPr/>
          <p:nvPr/>
        </p:nvSpPr>
        <p:spPr bwMode="auto">
          <a:xfrm>
            <a:off x="306732" y="2170864"/>
            <a:ext cx="3495724" cy="131086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4735180B-240C-0845-0B71-821467060EE2}"/>
              </a:ext>
            </a:extLst>
          </p:cNvPr>
          <p:cNvSpPr>
            <a:spLocks noGrp="1"/>
          </p:cNvSpPr>
          <p:nvPr>
            <p:ph type="title"/>
          </p:nvPr>
        </p:nvSpPr>
        <p:spPr/>
        <p:txBody>
          <a:bodyPr/>
          <a:lstStyle/>
          <a:p>
            <a:r>
              <a:rPr lang="en-US" sz="3200" spc="-70" noProof="0"/>
              <a:t>Optimize costs and improve quality of Operations</a:t>
            </a:r>
            <a:endParaRPr lang="en-US" sz="3200" spc="-70" noProof="0">
              <a:solidFill>
                <a:srgbClr val="0070C0"/>
              </a:solidFill>
            </a:endParaRPr>
          </a:p>
        </p:txBody>
      </p:sp>
      <p:sp>
        <p:nvSpPr>
          <p:cNvPr id="7" name="Rectangle: Rounded Corners 10">
            <a:extLst>
              <a:ext uri="{FF2B5EF4-FFF2-40B4-BE49-F238E27FC236}">
                <a16:creationId xmlns:a16="http://schemas.microsoft.com/office/drawing/2014/main" id="{24568D4F-7A58-6334-394D-9D9266E55BBB}"/>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316203BF-BCF6-27E0-7BA5-70F51559FE3E}"/>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A2864EC8-E19C-DC33-588B-7C025DE412D2}"/>
              </a:ext>
            </a:extLst>
          </p:cNvPr>
          <p:cNvSpPr txBox="1"/>
          <p:nvPr/>
        </p:nvSpPr>
        <p:spPr>
          <a:xfrm>
            <a:off x="462267" y="2684416"/>
            <a:ext cx="121764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Planning</a:t>
            </a:r>
          </a:p>
        </p:txBody>
      </p:sp>
      <p:sp>
        <p:nvSpPr>
          <p:cNvPr id="36" name="TextBox 35">
            <a:extLst>
              <a:ext uri="{FF2B5EF4-FFF2-40B4-BE49-F238E27FC236}">
                <a16:creationId xmlns:a16="http://schemas.microsoft.com/office/drawing/2014/main" id="{7D70A9ED-1A0D-46B4-8D70-D1BFEA2D9983}"/>
              </a:ext>
            </a:extLst>
          </p:cNvPr>
          <p:cNvSpPr txBox="1"/>
          <p:nvPr/>
        </p:nvSpPr>
        <p:spPr>
          <a:xfrm>
            <a:off x="1638503" y="2615866"/>
            <a:ext cx="2129836" cy="445122"/>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Demand forecasting and supply chain</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management require extensive analysis and collaboration.</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4" name="Rounded Rectangle 27">
            <a:extLst>
              <a:ext uri="{FF2B5EF4-FFF2-40B4-BE49-F238E27FC236}">
                <a16:creationId xmlns:a16="http://schemas.microsoft.com/office/drawing/2014/main" id="{F3D9B38C-0321-346F-176F-B43736CC3FE5}"/>
              </a:ext>
              <a:ext uri="{C183D7F6-B498-43B3-948B-1728B52AA6E4}">
                <adec:decorative xmlns:adec="http://schemas.microsoft.com/office/drawing/2017/decorative" val="1"/>
              </a:ext>
            </a:extLst>
          </p:cNvPr>
          <p:cNvSpPr/>
          <p:nvPr/>
        </p:nvSpPr>
        <p:spPr bwMode="auto">
          <a:xfrm>
            <a:off x="306732" y="3556162"/>
            <a:ext cx="3495724" cy="125733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6" name="TextBox 45">
            <a:extLst>
              <a:ext uri="{FF2B5EF4-FFF2-40B4-BE49-F238E27FC236}">
                <a16:creationId xmlns:a16="http://schemas.microsoft.com/office/drawing/2014/main" id="{BA719F61-E39B-B3E8-D7D6-9B3063BBD0E3}"/>
              </a:ext>
            </a:extLst>
          </p:cNvPr>
          <p:cNvSpPr txBox="1"/>
          <p:nvPr/>
        </p:nvSpPr>
        <p:spPr>
          <a:xfrm>
            <a:off x="471611" y="3910054"/>
            <a:ext cx="97657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Reporting</a:t>
            </a:r>
          </a:p>
        </p:txBody>
      </p:sp>
      <p:sp>
        <p:nvSpPr>
          <p:cNvPr id="37" name="TextBox 36">
            <a:extLst>
              <a:ext uri="{FF2B5EF4-FFF2-40B4-BE49-F238E27FC236}">
                <a16:creationId xmlns:a16="http://schemas.microsoft.com/office/drawing/2014/main" id="{22EFDEEA-D21F-0CC6-64B1-9D8AA1BCFBE4}"/>
              </a:ext>
            </a:extLst>
          </p:cNvPr>
          <p:cNvSpPr txBox="1"/>
          <p:nvPr/>
        </p:nvSpPr>
        <p:spPr>
          <a:xfrm>
            <a:off x="1560751" y="3895590"/>
            <a:ext cx="2093393" cy="292772"/>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Ensuring data quality and timeliness of reporting requires</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a lot of resources.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7" name="Rounded Rectangle 31">
            <a:extLst>
              <a:ext uri="{FF2B5EF4-FFF2-40B4-BE49-F238E27FC236}">
                <a16:creationId xmlns:a16="http://schemas.microsoft.com/office/drawing/2014/main" id="{B901DC18-8FF4-D8FF-BC55-894F7695E029}"/>
              </a:ext>
              <a:ext uri="{C183D7F6-B498-43B3-948B-1728B52AA6E4}">
                <adec:decorative xmlns:adec="http://schemas.microsoft.com/office/drawing/2017/decorative" val="1"/>
              </a:ext>
            </a:extLst>
          </p:cNvPr>
          <p:cNvSpPr/>
          <p:nvPr/>
        </p:nvSpPr>
        <p:spPr bwMode="auto">
          <a:xfrm>
            <a:off x="307017" y="4880388"/>
            <a:ext cx="3491962" cy="1257335"/>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8" name="TextBox 67">
            <a:extLst>
              <a:ext uri="{FF2B5EF4-FFF2-40B4-BE49-F238E27FC236}">
                <a16:creationId xmlns:a16="http://schemas.microsoft.com/office/drawing/2014/main" id="{56C3C016-F611-4DFD-F1E5-C41259E1A309}"/>
              </a:ext>
            </a:extLst>
          </p:cNvPr>
          <p:cNvSpPr txBox="1"/>
          <p:nvPr/>
        </p:nvSpPr>
        <p:spPr>
          <a:xfrm>
            <a:off x="462267" y="5127827"/>
            <a:ext cx="103377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Scheduling</a:t>
            </a:r>
          </a:p>
        </p:txBody>
      </p:sp>
      <p:sp>
        <p:nvSpPr>
          <p:cNvPr id="39" name="TextBox 38">
            <a:extLst>
              <a:ext uri="{FF2B5EF4-FFF2-40B4-BE49-F238E27FC236}">
                <a16:creationId xmlns:a16="http://schemas.microsoft.com/office/drawing/2014/main" id="{35F9975E-6219-614F-5EAA-A2BDD061CE1E}"/>
              </a:ext>
            </a:extLst>
          </p:cNvPr>
          <p:cNvSpPr txBox="1"/>
          <p:nvPr/>
        </p:nvSpPr>
        <p:spPr>
          <a:xfrm>
            <a:off x="1560751" y="5013758"/>
            <a:ext cx="2098108" cy="445122"/>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Resource allocation requires collaboration and communication among many teams.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Rounded Corners 10">
            <a:extLst>
              <a:ext uri="{FF2B5EF4-FFF2-40B4-BE49-F238E27FC236}">
                <a16:creationId xmlns:a16="http://schemas.microsoft.com/office/drawing/2014/main" id="{83B3CD94-ABB0-F7AC-8760-7FB7E6A88E7F}"/>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pic>
        <p:nvPicPr>
          <p:cNvPr id="21" name="Picture 20">
            <a:extLst>
              <a:ext uri="{FF2B5EF4-FFF2-40B4-BE49-F238E27FC236}">
                <a16:creationId xmlns:a16="http://schemas.microsoft.com/office/drawing/2014/main" id="{379E59C0-9B63-4228-B1A2-EC7C7115CC5A}"/>
              </a:ext>
              <a:ext uri="{C183D7F6-B498-43B3-948B-1728B52AA6E4}">
                <adec:decorative xmlns:adec="http://schemas.microsoft.com/office/drawing/2017/decorative" val="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
        <p:nvSpPr>
          <p:cNvPr id="58" name="TextBox 57">
            <a:extLst>
              <a:ext uri="{FF2B5EF4-FFF2-40B4-BE49-F238E27FC236}">
                <a16:creationId xmlns:a16="http://schemas.microsoft.com/office/drawing/2014/main" id="{5763600B-F377-1888-D8A4-963411D8D05C}"/>
              </a:ext>
            </a:extLst>
          </p:cNvPr>
          <p:cNvSpPr txBox="1"/>
          <p:nvPr/>
        </p:nvSpPr>
        <p:spPr>
          <a:xfrm>
            <a:off x="8132549" y="2417470"/>
            <a:ext cx="1952840"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4" action="ppaction://hlinksldjump"/>
              </a:rPr>
              <a:t>Create a supplier RFP - Extend</a:t>
            </a:r>
            <a:endParaRPr lang="en-US" sz="1000" noProof="0">
              <a:solidFill>
                <a:srgbClr val="0070C0"/>
              </a:solidFill>
              <a:latin typeface="Segoe UI Semibold"/>
              <a:cs typeface="Segoe UI Semilight"/>
            </a:endParaRPr>
          </a:p>
        </p:txBody>
      </p:sp>
      <p:sp>
        <p:nvSpPr>
          <p:cNvPr id="64" name="TextBox 63">
            <a:extLst>
              <a:ext uri="{FF2B5EF4-FFF2-40B4-BE49-F238E27FC236}">
                <a16:creationId xmlns:a16="http://schemas.microsoft.com/office/drawing/2014/main" id="{D3294DB7-2247-89AA-6F9B-5EC398E5AA76}"/>
              </a:ext>
            </a:extLst>
          </p:cNvPr>
          <p:cNvSpPr txBox="1"/>
          <p:nvPr/>
        </p:nvSpPr>
        <p:spPr>
          <a:xfrm>
            <a:off x="4887651" y="5058560"/>
            <a:ext cx="2911357"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5" action="ppaction://hlinksldjump"/>
              </a:rPr>
              <a:t>Execute a project review - Buy</a:t>
            </a:r>
            <a:endParaRPr lang="en-US" sz="1000" noProof="0">
              <a:solidFill>
                <a:srgbClr val="0070C0"/>
              </a:solidFill>
              <a:latin typeface="Segoe UI Semibold"/>
              <a:cs typeface="Segoe UI Semilight"/>
            </a:endParaRPr>
          </a:p>
        </p:txBody>
      </p:sp>
      <p:sp>
        <p:nvSpPr>
          <p:cNvPr id="70" name="TextBox 69">
            <a:extLst>
              <a:ext uri="{FF2B5EF4-FFF2-40B4-BE49-F238E27FC236}">
                <a16:creationId xmlns:a16="http://schemas.microsoft.com/office/drawing/2014/main" id="{1C41BBE9-4A91-9F07-85E1-C0CCDD8A9059}"/>
              </a:ext>
            </a:extLst>
          </p:cNvPr>
          <p:cNvSpPr txBox="1"/>
          <p:nvPr/>
        </p:nvSpPr>
        <p:spPr>
          <a:xfrm>
            <a:off x="4825930" y="2407552"/>
            <a:ext cx="2887574" cy="248338"/>
          </a:xfrm>
          <a:prstGeom prst="rect">
            <a:avLst/>
          </a:prstGeom>
          <a:noFill/>
        </p:spPr>
        <p:txBody>
          <a:bodyPr wrap="square">
            <a:spAutoFit/>
          </a:bodyPr>
          <a:lstStyle/>
          <a:p>
            <a:pPr defTabSz="582780">
              <a:lnSpc>
                <a:spcPct val="110000"/>
              </a:lnSpc>
              <a:spcBef>
                <a:spcPct val="0"/>
              </a:spcBef>
              <a:spcAft>
                <a:spcPts val="300"/>
              </a:spcAft>
              <a:buSzTx/>
              <a:defRPr/>
            </a:pPr>
            <a:r>
              <a:rPr kumimoji="0" lang="en-US" sz="1000" b="0" i="0" u="none" strike="noStrike" kern="1200" cap="none" spc="0" normalizeH="0" baseline="0" noProof="0">
                <a:ln>
                  <a:noFill/>
                </a:ln>
                <a:solidFill>
                  <a:srgbClr val="8661C5"/>
                </a:solidFill>
                <a:effectLst/>
                <a:uLnTx/>
                <a:uFillTx/>
                <a:latin typeface="Segoe UI Semibold"/>
                <a:ea typeface="+mn-ea"/>
                <a:cs typeface="Segoe UI Semilight"/>
                <a:hlinkClick r:id="rId6" action="ppaction://hlinksldjump"/>
              </a:rPr>
              <a:t>Create a change management plan - Buy</a:t>
            </a:r>
            <a:endParaRPr lang="en-US" sz="1000" b="0" i="0" u="none" strike="noStrike" kern="1200" cap="none" spc="0" normalizeH="0" baseline="0" noProof="0">
              <a:ln>
                <a:noFill/>
              </a:ln>
              <a:solidFill>
                <a:srgbClr val="0070C0"/>
              </a:solidFill>
              <a:effectLst/>
              <a:uLnTx/>
              <a:uFillTx/>
              <a:latin typeface="Segoe UI Semibold"/>
              <a:cs typeface="Segoe UI Semilight"/>
            </a:endParaRPr>
          </a:p>
        </p:txBody>
      </p:sp>
      <p:sp>
        <p:nvSpPr>
          <p:cNvPr id="71" name="TextBox 70">
            <a:extLst>
              <a:ext uri="{FF2B5EF4-FFF2-40B4-BE49-F238E27FC236}">
                <a16:creationId xmlns:a16="http://schemas.microsoft.com/office/drawing/2014/main" id="{FC4D5132-564A-77C9-F3C1-6539F765A0F0}"/>
              </a:ext>
            </a:extLst>
          </p:cNvPr>
          <p:cNvSpPr txBox="1"/>
          <p:nvPr/>
        </p:nvSpPr>
        <p:spPr>
          <a:xfrm>
            <a:off x="4853816" y="3619530"/>
            <a:ext cx="3221435"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 action="ppaction://noaction"/>
              </a:rPr>
              <a:t>Simplify tasks for operations employees - Start</a:t>
            </a:r>
            <a:endParaRPr lang="en-US" sz="1000" noProof="0">
              <a:solidFill>
                <a:srgbClr val="0070C0"/>
              </a:solidFill>
              <a:latin typeface="Segoe UI Semibold"/>
              <a:cs typeface="Segoe UI Semilight"/>
            </a:endParaRPr>
          </a:p>
        </p:txBody>
      </p:sp>
      <p:sp>
        <p:nvSpPr>
          <p:cNvPr id="74" name="Copilot helps improve 2">
            <a:extLst>
              <a:ext uri="{FF2B5EF4-FFF2-40B4-BE49-F238E27FC236}">
                <a16:creationId xmlns:a16="http://schemas.microsoft.com/office/drawing/2014/main" id="{A775B707-2D9B-419E-FF99-5F03388763C6}"/>
              </a:ext>
            </a:extLst>
          </p:cNvPr>
          <p:cNvSpPr txBox="1"/>
          <p:nvPr/>
        </p:nvSpPr>
        <p:spPr>
          <a:xfrm>
            <a:off x="8247545" y="2679755"/>
            <a:ext cx="226014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Speed the process and accuracy of creating an RFP.</a:t>
            </a:r>
          </a:p>
        </p:txBody>
      </p:sp>
      <p:sp>
        <p:nvSpPr>
          <p:cNvPr id="79" name="Copilot helps improve 2">
            <a:extLst>
              <a:ext uri="{FF2B5EF4-FFF2-40B4-BE49-F238E27FC236}">
                <a16:creationId xmlns:a16="http://schemas.microsoft.com/office/drawing/2014/main" id="{AAB7C530-BF54-5189-3D11-CED8AA253134}"/>
              </a:ext>
            </a:extLst>
          </p:cNvPr>
          <p:cNvSpPr txBox="1"/>
          <p:nvPr/>
        </p:nvSpPr>
        <p:spPr>
          <a:xfrm>
            <a:off x="4975638" y="3880586"/>
            <a:ext cx="225398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Frontline workers can improve reporting and collaboration.</a:t>
            </a:r>
          </a:p>
        </p:txBody>
      </p:sp>
      <p:sp>
        <p:nvSpPr>
          <p:cNvPr id="2" name="Copilot helps improve 2">
            <a:extLst>
              <a:ext uri="{FF2B5EF4-FFF2-40B4-BE49-F238E27FC236}">
                <a16:creationId xmlns:a16="http://schemas.microsoft.com/office/drawing/2014/main" id="{0E919C94-AC30-944E-62E0-A6385B3FA599}"/>
              </a:ext>
            </a:extLst>
          </p:cNvPr>
          <p:cNvSpPr txBox="1"/>
          <p:nvPr/>
        </p:nvSpPr>
        <p:spPr>
          <a:xfrm>
            <a:off x="4674869" y="5322662"/>
            <a:ext cx="2725351"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Collect</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and report on project information.</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 name="Copilot helps improve 2">
            <a:extLst>
              <a:ext uri="{FF2B5EF4-FFF2-40B4-BE49-F238E27FC236}">
                <a16:creationId xmlns:a16="http://schemas.microsoft.com/office/drawing/2014/main" id="{C6F35887-60BD-9D61-55F2-6274330A148B}"/>
              </a:ext>
            </a:extLst>
          </p:cNvPr>
          <p:cNvSpPr txBox="1"/>
          <p:nvPr/>
        </p:nvSpPr>
        <p:spPr>
          <a:xfrm>
            <a:off x="4886576" y="2706538"/>
            <a:ext cx="2725351"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Collaborate and communicate change management.</a:t>
            </a:r>
          </a:p>
        </p:txBody>
      </p:sp>
      <p:sp>
        <p:nvSpPr>
          <p:cNvPr id="4" name="TextBox 3">
            <a:extLst>
              <a:ext uri="{FF2B5EF4-FFF2-40B4-BE49-F238E27FC236}">
                <a16:creationId xmlns:a16="http://schemas.microsoft.com/office/drawing/2014/main" id="{0AFDC166-B72F-2065-95BB-403096BCD31A}"/>
              </a:ext>
            </a:extLst>
          </p:cNvPr>
          <p:cNvSpPr txBox="1"/>
          <p:nvPr/>
        </p:nvSpPr>
        <p:spPr>
          <a:xfrm>
            <a:off x="7983427" y="3665361"/>
            <a:ext cx="2887574" cy="248338"/>
          </a:xfrm>
          <a:prstGeom prst="rect">
            <a:avLst/>
          </a:prstGeom>
          <a:noFill/>
        </p:spPr>
        <p:txBody>
          <a:bodyPr wrap="square">
            <a:spAutoFit/>
          </a:bodyPr>
          <a:lstStyle/>
          <a:p>
            <a:pPr defTabSz="582780">
              <a:lnSpc>
                <a:spcPct val="110000"/>
              </a:lnSpc>
              <a:spcBef>
                <a:spcPct val="0"/>
              </a:spcBef>
              <a:spcAft>
                <a:spcPts val="300"/>
              </a:spcAft>
              <a:buSzTx/>
              <a:defRPr/>
            </a:pPr>
            <a:r>
              <a:rPr kumimoji="0" lang="en-US" sz="1000" b="0" i="0" u="none" strike="noStrike" kern="1200" cap="none" spc="0" normalizeH="0" baseline="0" noProof="0">
                <a:ln>
                  <a:noFill/>
                </a:ln>
                <a:solidFill>
                  <a:srgbClr val="8661C5"/>
                </a:solidFill>
                <a:effectLst/>
                <a:uLnTx/>
                <a:uFillTx/>
                <a:latin typeface="Segoe UI Semibold"/>
                <a:ea typeface="+mn-ea"/>
                <a:cs typeface="Segoe UI Semilight"/>
                <a:hlinkClick r:id="rId7" action="ppaction://hlinksldjump"/>
              </a:rPr>
              <a:t>Conduct a business review - Buy</a:t>
            </a:r>
            <a:endParaRPr lang="en-US" sz="1000" b="0" i="0" u="none" strike="noStrike" kern="1200" cap="none" spc="0" normalizeH="0" baseline="0" noProof="0">
              <a:ln>
                <a:noFill/>
              </a:ln>
              <a:solidFill>
                <a:srgbClr val="0070C0"/>
              </a:solidFill>
              <a:effectLst/>
              <a:uLnTx/>
              <a:uFillTx/>
              <a:latin typeface="Segoe UI Semibold"/>
              <a:cs typeface="Segoe UI Semilight"/>
            </a:endParaRPr>
          </a:p>
        </p:txBody>
      </p:sp>
      <p:sp>
        <p:nvSpPr>
          <p:cNvPr id="11" name="Copilot helps improve 2">
            <a:extLst>
              <a:ext uri="{FF2B5EF4-FFF2-40B4-BE49-F238E27FC236}">
                <a16:creationId xmlns:a16="http://schemas.microsoft.com/office/drawing/2014/main" id="{4744EDCC-F29F-DC3A-831B-837BCDF0AE5F}"/>
              </a:ext>
            </a:extLst>
          </p:cNvPr>
          <p:cNvSpPr txBox="1"/>
          <p:nvPr/>
        </p:nvSpPr>
        <p:spPr>
          <a:xfrm>
            <a:off x="7835129" y="3982592"/>
            <a:ext cx="2725351"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Plan and</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execute a business review meeting</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t>
            </a:r>
          </a:p>
        </p:txBody>
      </p:sp>
    </p:spTree>
    <p:extLst>
      <p:ext uri="{BB962C8B-B14F-4D97-AF65-F5344CB8AC3E}">
        <p14:creationId xmlns:p14="http://schemas.microsoft.com/office/powerpoint/2010/main" val="478325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750"/>
                                        <p:tgtEl>
                                          <p:spTgt spid="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750"/>
                                        <p:tgtEl>
                                          <p:spTgt spid="7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74" grpId="0"/>
      <p:bldP spid="79" grpId="0"/>
      <p:bldP spid="2" grpId="0"/>
      <p:bldP spid="3"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301E9D64-71D0-EE9E-12CD-802FCFD6F156}"/>
              </a:ext>
            </a:extLst>
          </p:cNvPr>
          <p:cNvSpPr txBox="1">
            <a:spLocks noGrp="1"/>
          </p:cNvSpPr>
          <p:nvPr>
            <p:ph type="title" idx="4294967295"/>
          </p:nvPr>
        </p:nvSpPr>
        <p:spPr>
          <a:xfrm>
            <a:off x="585215" y="457200"/>
            <a:ext cx="11206981"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effectLst/>
                <a:uLnTx/>
                <a:uFillTx/>
                <a:latin typeface="Segoe UI Semibold"/>
                <a:cs typeface="Segoe UI Semibold"/>
              </a:rPr>
              <a:t>KPI – </a:t>
            </a:r>
            <a:r>
              <a:rPr kumimoji="0" lang="en-US" sz="3600" b="0" i="0" u="none" strike="noStrike" kern="1200" cap="none" spc="-50" normalizeH="0" baseline="0" noProof="0">
                <a:ln w="3175">
                  <a:noFill/>
                </a:ln>
                <a:gradFill>
                  <a:gsLst>
                    <a:gs pos="0">
                      <a:srgbClr val="C03BC4"/>
                    </a:gs>
                    <a:gs pos="38000">
                      <a:srgbClr val="0078D4"/>
                    </a:gs>
                  </a:gsLst>
                  <a:path path="circle">
                    <a:fillToRect l="100000" t="100000"/>
                  </a:path>
                </a:gradFill>
                <a:effectLst/>
                <a:uLnTx/>
                <a:uFillTx/>
                <a:latin typeface="Segoe UI Semibold"/>
                <a:cs typeface="Segoe UI Semibold"/>
              </a:rPr>
              <a:t>Employee satisfaction</a:t>
            </a:r>
            <a:endParaRPr lang="en-US" sz="3600" b="0" i="0" u="none" strike="noStrike" kern="1200" cap="none" spc="-50" normalizeH="0" baseline="0" noProof="0">
              <a:ln w="3175">
                <a:noFill/>
              </a:ln>
              <a:gradFill>
                <a:gsLst>
                  <a:gs pos="0">
                    <a:srgbClr val="C03BC4"/>
                  </a:gs>
                  <a:gs pos="38000">
                    <a:srgbClr val="0078D4"/>
                  </a:gs>
                </a:gsLst>
                <a:path path="circle">
                  <a:fillToRect l="100000" t="100000"/>
                </a:path>
              </a:gradFill>
              <a:effectLst/>
              <a:uLnTx/>
              <a:uFillTx/>
              <a:latin typeface="Segoe UI Semibold"/>
              <a:cs typeface="Segoe UI Semibold"/>
            </a:endParaRPr>
          </a:p>
        </p:txBody>
      </p:sp>
      <p:pic>
        <p:nvPicPr>
          <p:cNvPr id="26" name="Picture 25">
            <a:extLst>
              <a:ext uri="{FF2B5EF4-FFF2-40B4-BE49-F238E27FC236}">
                <a16:creationId xmlns:a16="http://schemas.microsoft.com/office/drawing/2014/main" id="{98521E10-2DB1-4819-6425-B240D7AEE0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35" name="Freeform: Shape 32">
            <a:extLst>
              <a:ext uri="{FF2B5EF4-FFF2-40B4-BE49-F238E27FC236}">
                <a16:creationId xmlns:a16="http://schemas.microsoft.com/office/drawing/2014/main" id="{AEF2C8B3-A39D-BD4C-8431-6F2DD164D6D6}"/>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7" name="Rectangle: Rounded Corners 26">
            <a:extLst>
              <a:ext uri="{FF2B5EF4-FFF2-40B4-BE49-F238E27FC236}">
                <a16:creationId xmlns:a16="http://schemas.microsoft.com/office/drawing/2014/main" id="{C8210E8F-AE9B-2729-9D6D-F28E45BCD64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38" name="Freeform: Shape 2">
            <a:extLst>
              <a:ext uri="{FF2B5EF4-FFF2-40B4-BE49-F238E27FC236}">
                <a16:creationId xmlns:a16="http://schemas.microsoft.com/office/drawing/2014/main" id="{0B85923B-706C-71C3-023C-1653244E7CC8}"/>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9" name="Freeform: Shape 32">
            <a:extLst>
              <a:ext uri="{FF2B5EF4-FFF2-40B4-BE49-F238E27FC236}">
                <a16:creationId xmlns:a16="http://schemas.microsoft.com/office/drawing/2014/main" id="{CDD7BFED-6023-F319-0396-762D5A16B5C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40" name="Text Placeholder 5">
            <a:extLst>
              <a:ext uri="{FF2B5EF4-FFF2-40B4-BE49-F238E27FC236}">
                <a16:creationId xmlns:a16="http://schemas.microsoft.com/office/drawing/2014/main" id="{1EC98ACC-3AAA-038F-C58F-B2DD3C0310C6}"/>
              </a:ext>
            </a:extLst>
          </p:cNvPr>
          <p:cNvSpPr txBox="1">
            <a:spLocks/>
          </p:cNvSpPr>
          <p:nvPr/>
        </p:nvSpPr>
        <p:spPr>
          <a:xfrm>
            <a:off x="7980026" y="5059540"/>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200" noProof="0">
                <a:latin typeface="Segoe UI"/>
                <a:cs typeface="Segoe UI" panose="020B0502040204020203" pitchFamily="34" charset="0"/>
              </a:rPr>
              <a:t>Copilot for Service</a:t>
            </a: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41" name="Rectangle: Rounded Corners 26">
            <a:extLst>
              <a:ext uri="{FF2B5EF4-FFF2-40B4-BE49-F238E27FC236}">
                <a16:creationId xmlns:a16="http://schemas.microsoft.com/office/drawing/2014/main" id="{F1517F7C-9044-30A7-7021-6F1913CE2568}"/>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42" name="Graphic 32">
            <a:extLst>
              <a:ext uri="{FF2B5EF4-FFF2-40B4-BE49-F238E27FC236}">
                <a16:creationId xmlns:a16="http://schemas.microsoft.com/office/drawing/2014/main" id="{FF8E80C3-D4D9-E5EE-7CCE-95F3DCE30F3F}"/>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43" name="Straight Connector 42">
            <a:extLst>
              <a:ext uri="{FF2B5EF4-FFF2-40B4-BE49-F238E27FC236}">
                <a16:creationId xmlns:a16="http://schemas.microsoft.com/office/drawing/2014/main" id="{B93E66C6-41AD-CA6B-F130-0A9D2E6335AB}"/>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4E1D91A-8A6F-C7EC-F9AF-9E107491A2B1}"/>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 name="Text Placeholder 72">
            <a:extLst>
              <a:ext uri="{FF2B5EF4-FFF2-40B4-BE49-F238E27FC236}">
                <a16:creationId xmlns:a16="http://schemas.microsoft.com/office/drawing/2014/main" id="{90922093-C64C-3720-A544-952417F80FC7}"/>
              </a:ext>
            </a:extLst>
          </p:cNvPr>
          <p:cNvSpPr txBox="1">
            <a:spLocks/>
          </p:cNvSpPr>
          <p:nvPr/>
        </p:nvSpPr>
        <p:spPr>
          <a:xfrm>
            <a:off x="7955666" y="2458916"/>
            <a:ext cx="3347617" cy="728854"/>
          </a:xfrm>
          <a:prstGeom prst="rect">
            <a:avLst/>
          </a:prstGeom>
        </p:spPr>
        <p:txBody>
          <a:bodyPr wrap="square" lIns="0" tIns="0" rIns="0" bIns="0" numCol="2"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Service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Change Management</a:t>
            </a:r>
            <a:endParaRPr lang="en-US" sz="1200" b="0" i="0" u="none" strike="noStrike" kern="1200" cap="none" spc="0" normalizeH="0" baseline="0" noProof="0">
              <a:ln>
                <a:noFill/>
              </a:ln>
              <a:solidFill>
                <a:srgbClr val="000000"/>
              </a:solidFill>
              <a:effectLst/>
              <a:uLnTx/>
              <a:uFillTx/>
              <a:latin typeface="Segoe UI"/>
              <a:cs typeface="Segoe UI"/>
            </a:endParaRPr>
          </a:p>
          <a:p>
            <a:pPr defTabSz="932597">
              <a:lnSpc>
                <a:spcPct val="100000"/>
              </a:lnSpc>
              <a:spcBef>
                <a:spcPts val="0"/>
              </a:spcBef>
              <a:spcAft>
                <a:spcPts val="600"/>
              </a:spcAft>
              <a:defRPr/>
            </a:pPr>
            <a:endParaRPr lang="en-US" sz="1200" noProof="0">
              <a:latin typeface="Segoe UI"/>
              <a:cs typeface="Segoe UI"/>
            </a:endParaRPr>
          </a:p>
          <a:p>
            <a:pPr marL="0" marR="0" lvl="0" indent="0" algn="l" defTabSz="932597">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Operations Manager</a:t>
            </a:r>
            <a:endParaRPr lang="en-US" noProof="0">
              <a:ea typeface="+mn-ea"/>
            </a:endParaRP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Designer</a:t>
            </a:r>
          </a:p>
        </p:txBody>
      </p:sp>
      <p:sp>
        <p:nvSpPr>
          <p:cNvPr id="49" name="Text Placeholder 33">
            <a:extLst>
              <a:ext uri="{FF2B5EF4-FFF2-40B4-BE49-F238E27FC236}">
                <a16:creationId xmlns:a16="http://schemas.microsoft.com/office/drawing/2014/main" id="{C7A7AFBA-FBB5-217C-0A72-2E7F05EC1642}"/>
              </a:ext>
            </a:extLst>
          </p:cNvPr>
          <p:cNvSpPr txBox="1">
            <a:spLocks/>
          </p:cNvSpPr>
          <p:nvPr/>
        </p:nvSpPr>
        <p:spPr>
          <a:xfrm>
            <a:off x="838199" y="3465576"/>
            <a:ext cx="6400801" cy="723275"/>
          </a:xfrm>
          <a:prstGeom prst="rect">
            <a:avLst/>
          </a:prstGeom>
        </p:spPr>
        <p:txBody>
          <a:bodyPr wrap="square" lIns="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Leverage Microsoft’s Copilot to streamline operations, enhance efficiency, and deliver exceptional service, ensuring employee satisfaction.​  </a:t>
            </a:r>
            <a:endParaRPr lang="en-US" sz="1200" b="0" i="0" u="none" strike="noStrike" kern="1200" cap="none" spc="0" normalizeH="0" baseline="0" noProof="0">
              <a:ln>
                <a:noFill/>
              </a:ln>
              <a:solidFill>
                <a:srgbClr val="000000"/>
              </a:solidFill>
              <a:effectLst/>
              <a:uLnTx/>
              <a:uFillTx/>
              <a:latin typeface="Segoe UI"/>
              <a:cs typeface="Segoe UI"/>
            </a:endParaRP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cxnSp>
        <p:nvCxnSpPr>
          <p:cNvPr id="50" name="Straight Connector 49">
            <a:extLst>
              <a:ext uri="{FF2B5EF4-FFF2-40B4-BE49-F238E27FC236}">
                <a16:creationId xmlns:a16="http://schemas.microsoft.com/office/drawing/2014/main" id="{7852ED8D-A4D8-8B62-1BF3-24A784C2640F}"/>
              </a:ext>
              <a:ext uri="{C183D7F6-B498-43B3-948B-1728B52AA6E4}">
                <adec:decorative xmlns:adec="http://schemas.microsoft.com/office/drawing/2017/decorative" val="1"/>
              </a:ext>
            </a:extLst>
          </p:cNvPr>
          <p:cNvCxnSpPr>
            <a:cxnSpLocks/>
          </p:cNvCxnSpPr>
          <p:nvPr/>
        </p:nvCxnSpPr>
        <p:spPr>
          <a:xfrm>
            <a:off x="863600" y="4027632"/>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1" name="Rectangle: Rounded Corners 26">
            <a:extLst>
              <a:ext uri="{FF2B5EF4-FFF2-40B4-BE49-F238E27FC236}">
                <a16:creationId xmlns:a16="http://schemas.microsoft.com/office/drawing/2014/main" id="{739D382B-AF8E-D53A-4367-21DAE6CA474B}"/>
              </a:ext>
            </a:extLst>
          </p:cNvPr>
          <p:cNvSpPr/>
          <p:nvPr/>
        </p:nvSpPr>
        <p:spPr bwMode="auto">
          <a:xfrm>
            <a:off x="863600" y="4107921"/>
            <a:ext cx="508000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increase employee satisfaction</a:t>
            </a:r>
            <a:endParaRPr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cs typeface="Segoe UI Semibold"/>
            </a:endParaRPr>
          </a:p>
        </p:txBody>
      </p:sp>
      <p:sp>
        <p:nvSpPr>
          <p:cNvPr id="2" name="Text Placeholder 4">
            <a:extLst>
              <a:ext uri="{FF2B5EF4-FFF2-40B4-BE49-F238E27FC236}">
                <a16:creationId xmlns:a16="http://schemas.microsoft.com/office/drawing/2014/main" id="{54F56463-A28C-84B1-0256-04BEAC0EDD3F}"/>
              </a:ext>
              <a:ext uri="{C183D7F6-B498-43B3-948B-1728B52AA6E4}">
                <adec:decorative xmlns:adec="http://schemas.microsoft.com/office/drawing/2017/decorative" val="1"/>
              </a:ext>
            </a:extLst>
          </p:cNvPr>
          <p:cNvSpPr txBox="1">
            <a:spLocks/>
          </p:cNvSpPr>
          <p:nvPr/>
        </p:nvSpPr>
        <p:spPr>
          <a:xfrm>
            <a:off x="863599" y="4626315"/>
            <a:ext cx="1485480" cy="1483483"/>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Efficient ticket resolution</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identify urgent issues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Organize information from past interactions</a:t>
            </a:r>
          </a:p>
        </p:txBody>
      </p:sp>
      <p:sp>
        <p:nvSpPr>
          <p:cNvPr id="3" name="Text Placeholder 4">
            <a:extLst>
              <a:ext uri="{FF2B5EF4-FFF2-40B4-BE49-F238E27FC236}">
                <a16:creationId xmlns:a16="http://schemas.microsoft.com/office/drawing/2014/main" id="{386D13B3-B3C2-BB1B-00EB-4983AF30DBBF}"/>
              </a:ext>
              <a:ext uri="{C183D7F6-B498-43B3-948B-1728B52AA6E4}">
                <adec:decorative xmlns:adec="http://schemas.microsoft.com/office/drawing/2017/decorative" val="1"/>
              </a:ext>
            </a:extLst>
          </p:cNvPr>
          <p:cNvSpPr txBox="1">
            <a:spLocks/>
          </p:cNvSpPr>
          <p:nvPr/>
        </p:nvSpPr>
        <p:spPr>
          <a:xfrm>
            <a:off x="2715738" y="4626315"/>
            <a:ext cx="1698039" cy="1483483"/>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marR="0" lvl="0" indent="-9525"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Personalized communications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personalized responses based </a:t>
            </a:r>
            <a:b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on history</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Rapidly prepare </a:t>
            </a:r>
            <a:b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for the meeting</a:t>
            </a:r>
          </a:p>
        </p:txBody>
      </p:sp>
      <p:sp>
        <p:nvSpPr>
          <p:cNvPr id="4" name="Text Placeholder 4">
            <a:extLst>
              <a:ext uri="{FF2B5EF4-FFF2-40B4-BE49-F238E27FC236}">
                <a16:creationId xmlns:a16="http://schemas.microsoft.com/office/drawing/2014/main" id="{4D033487-019A-75ED-8D56-277D62BEF179}"/>
              </a:ext>
              <a:ext uri="{C183D7F6-B498-43B3-948B-1728B52AA6E4}">
                <adec:decorative xmlns:adec="http://schemas.microsoft.com/office/drawing/2017/decorative" val="1"/>
              </a:ext>
            </a:extLst>
          </p:cNvPr>
          <p:cNvSpPr txBox="1">
            <a:spLocks/>
          </p:cNvSpPr>
          <p:nvPr/>
        </p:nvSpPr>
        <p:spPr>
          <a:xfrm>
            <a:off x="4697350" y="4626315"/>
            <a:ext cx="2023037" cy="1472198"/>
          </a:xfrm>
          <a:prstGeom prst="rect">
            <a:avLst/>
          </a:prstGeom>
        </p:spPr>
        <p:txBody>
          <a:bodyPr vert="horz" wrap="square" lIns="0" tIns="0" rIns="0" bIns="0" numCol="1" rtlCol="0" anchor="t">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10795" marR="0" lvl="0" indent="-10795" algn="l" defTabSz="932597" rtl="0" eaLnBrk="1" fontAlgn="auto" latinLnBrk="0" hangingPunct="1">
              <a:lnSpc>
                <a:spcPct val="100000"/>
              </a:lnSpc>
              <a:spcBef>
                <a:spcPts val="0"/>
              </a:spcBef>
              <a:spcAft>
                <a:spcPts val="8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Process optimization</a:t>
            </a:r>
            <a:endParaRPr lang="en-US" noProof="0"/>
          </a:p>
          <a:p>
            <a:pPr marL="140970" marR="0" lvl="0" indent="-14097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assists with drafting mails</a:t>
            </a:r>
            <a:endParaRPr lang="en-US" sz="1200" b="0" i="0" u="none" strike="noStrike" kern="1200" cap="none" spc="0" normalizeH="0" baseline="0" noProof="0">
              <a:ln>
                <a:noFill/>
              </a:ln>
              <a:solidFill>
                <a:srgbClr val="000000"/>
              </a:solidFill>
              <a:effectLst/>
              <a:uLnTx/>
              <a:uFillTx/>
              <a:latin typeface="Segoe UI"/>
              <a:cs typeface="Segoe UI" panose="020B0502040204020203" pitchFamily="34" charset="0"/>
            </a:endParaRPr>
          </a:p>
          <a:p>
            <a:pPr marL="140970" marR="0" lvl="0" indent="-14097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data and create actionable insights</a:t>
            </a:r>
            <a:endParaRPr lang="en-US" sz="1200" b="0" i="0" u="none" strike="noStrike" kern="1200" cap="none" spc="0" normalizeH="0" baseline="0" noProof="0">
              <a:ln>
                <a:noFill/>
              </a:ln>
              <a:solidFill>
                <a:srgbClr val="000000"/>
              </a:solidFill>
              <a:effectLst/>
              <a:uLnTx/>
              <a:uFillTx/>
              <a:latin typeface="Segoe UI"/>
              <a:cs typeface="Segoe UI" panose="020B0502040204020203" pitchFamily="34" charset="0"/>
            </a:endParaRPr>
          </a:p>
          <a:p>
            <a:pPr marL="140970" marR="0" lvl="0" indent="-14097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Collaborate with Teams and rapidly create proposals</a:t>
            </a:r>
            <a:endParaRPr lang="en-US" sz="1200" b="0" i="0" u="none" strike="noStrike" kern="1200" cap="none" spc="0" normalizeH="0" baseline="0" noProof="0">
              <a:ln>
                <a:noFill/>
              </a:ln>
              <a:solidFill>
                <a:srgbClr val="000000"/>
              </a:solidFill>
              <a:effectLst/>
              <a:uLnTx/>
              <a:uFillTx/>
              <a:latin typeface="Segoe UI"/>
              <a:cs typeface="Segoe UI"/>
            </a:endParaRPr>
          </a:p>
        </p:txBody>
      </p:sp>
      <p:pic>
        <p:nvPicPr>
          <p:cNvPr id="5" name="Picture 4">
            <a:extLst>
              <a:ext uri="{FF2B5EF4-FFF2-40B4-BE49-F238E27FC236}">
                <a16:creationId xmlns:a16="http://schemas.microsoft.com/office/drawing/2014/main" id="{11EF42C7-BBA9-AA54-F0F3-CEDD9F4DDED2}"/>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t="-1"/>
          <a:stretch/>
        </p:blipFill>
        <p:spPr>
          <a:xfrm>
            <a:off x="715083" y="1579849"/>
            <a:ext cx="6831467" cy="1668728"/>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spTree>
    <p:extLst>
      <p:ext uri="{BB962C8B-B14F-4D97-AF65-F5344CB8AC3E}">
        <p14:creationId xmlns:p14="http://schemas.microsoft.com/office/powerpoint/2010/main" val="4015442930"/>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3331</Words>
  <Application>Microsoft Office PowerPoint</Application>
  <PresentationFormat>Widescreen</PresentationFormat>
  <Paragraphs>431</Paragraphs>
  <Slides>18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Operations</vt:lpstr>
      <vt:lpstr>Copilot Operations scenarios </vt:lpstr>
      <vt:lpstr>Using Copilot in Operations</vt:lpstr>
      <vt:lpstr>Optimize costs and improve quality of Operations</vt:lpstr>
      <vt:lpstr>KPI – Employee satisfaction</vt:lpstr>
      <vt:lpstr>KPI – Manage risk</vt:lpstr>
      <vt:lpstr>KPI – Operational efficiency</vt:lpstr>
      <vt:lpstr>Operations | Simplify tasks for operations employees (Microsoft 365 Copilot Chat only)</vt:lpstr>
      <vt:lpstr>Operations | Execute a project review</vt:lpstr>
      <vt:lpstr>Operations | Create a change management plan</vt:lpstr>
      <vt:lpstr>Operations | Conduct a business review</vt:lpstr>
      <vt:lpstr>Operations | Create a supplier RFP</vt:lpstr>
      <vt:lpstr>A day in the life of an Operations PM</vt:lpstr>
      <vt:lpstr>A day in the life of a Business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2025-02-11T23:06:52Z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