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7"/>
  </p:notesMasterIdLst>
  <p:sldIdLst>
    <p:sldId id="1633" r:id="rId5"/>
    <p:sldId id="375" r:id="rId6"/>
    <p:sldId id="440" r:id="rId7"/>
    <p:sldId id="334" r:id="rId8"/>
    <p:sldId id="1634" r:id="rId9"/>
    <p:sldId id="1635" r:id="rId10"/>
    <p:sldId id="1636" r:id="rId11"/>
    <p:sldId id="1637" r:id="rId12"/>
    <p:sldId id="1638" r:id="rId13"/>
    <p:sldId id="1639" r:id="rId14"/>
    <p:sldId id="1640" r:id="rId15"/>
    <p:sldId id="1641" r:id="rId16"/>
    <p:sldId id="1642" r:id="rId17"/>
    <p:sldId id="1643" r:id="rId18"/>
    <p:sldId id="1644" r:id="rId19"/>
    <p:sldId id="1645" r:id="rId20"/>
    <p:sldId id="1646" r:id="rId21"/>
    <p:sldId id="1647" r:id="rId22"/>
    <p:sldId id="1648" r:id="rId23"/>
    <p:sldId id="1649" r:id="rId24"/>
    <p:sldId id="1650" r:id="rId25"/>
    <p:sldId id="165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4AEA7-0F65-63EE-6686-C7CD47400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9CF46-156B-3A1F-7D39-E0D263F49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4250-FB95-AF10-0FC7-D5D1667120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DB2D85-7635-A6C9-907A-DEA470DB46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816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ABA2E-C20A-8AC7-D630-068B08FF7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407F5-134E-0998-0442-21091C6AE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EEA69-C022-BE4C-48FA-360BDD9A76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F6BDB9-B170-BC5D-81C3-E0BD57058C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608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7A88C-D68B-7E43-B6BD-8EAA3060908E}" type="slidenum">
              <a:rPr lang="en-US" smtClean="0"/>
              <a:t>22</a:t>
            </a:fld>
            <a:endParaRPr lang="en-US"/>
          </a:p>
        </p:txBody>
      </p:sp>
    </p:spTree>
    <p:extLst>
      <p:ext uri="{BB962C8B-B14F-4D97-AF65-F5344CB8AC3E}">
        <p14:creationId xmlns:p14="http://schemas.microsoft.com/office/powerpoint/2010/main" val="42754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81674-0E4E-B8D1-5A56-6BD0F9E96D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81EE3-F737-6B99-DD62-3E2FC800C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63080-4DA4-D1A3-6D6B-727D4618AC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6DA7D3-8E60-C21D-F12F-8F22760564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003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09448-096F-18AE-9BF9-2085264221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53F26-48B1-5D24-F7C9-0374F39E68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C1C75-8892-1B9E-B822-63B9DE9D85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17227E-3F2A-6F52-CD45-ABD31B549F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405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5DDF-6091-CF1B-EC8A-32329A8FE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5BD3E-D17E-FE64-C781-97F0FFFA0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78397-763D-7E37-C7DE-B165FC3CF3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E9475E-4E80-AFC2-455C-2D4C505EAE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742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E749C-53C0-0C83-1186-3799DDD39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37BD0-D617-83A6-7FF2-771EB2FC6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FA590-E39B-C98B-C11B-7B75CC69B9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B8354C-6EA3-7BC2-E7FA-F5793539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979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95B7-8FF8-85BF-5FDB-54BF7EFF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2F104-C666-FE53-14E0-17FEF8440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C2286-E6C8-7219-932F-EFBBDF2AB9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AD213A-4B32-5A4C-E46E-ACEDAF377E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722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A6F7-A716-9BC5-2DE9-575E17F27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F95DD-1151-8DDA-552E-82B690BAB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84650-8A5F-34F2-498F-1760410622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3B0C53-4C8F-9C4E-DFA3-393AF501C7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626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7B9B8-E299-8542-2825-981792508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957C3-710C-DF5E-867F-46B2E225D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F4C25-DF50-F7AE-FCCA-6C065A2F5F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B5F939-5CEC-25FA-D658-EA3CABCA6A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4413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svg"/><Relationship Id="rId9" Type="http://schemas.openxmlformats.org/officeDocument/2006/relationships/image" Target="../media/image28.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27.svg"/><Relationship Id="rId7"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25.svg"/><Relationship Id="rId10"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3.png"/><Relationship Id="rId5" Type="http://schemas.openxmlformats.org/officeDocument/2006/relationships/image" Target="../media/image24.png"/><Relationship Id="rId15" Type="http://schemas.openxmlformats.org/officeDocument/2006/relationships/image" Target="../media/image41.png"/><Relationship Id="rId10" Type="http://schemas.openxmlformats.org/officeDocument/2006/relationships/image" Target="../media/image40.svg"/><Relationship Id="rId4" Type="http://schemas.openxmlformats.org/officeDocument/2006/relationships/image" Target="../media/image27.svg"/><Relationship Id="rId9" Type="http://schemas.openxmlformats.org/officeDocument/2006/relationships/image" Target="../media/image39.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42.png"/><Relationship Id="rId5" Type="http://schemas.openxmlformats.org/officeDocument/2006/relationships/image" Target="../media/image24.png"/><Relationship Id="rId10" Type="http://schemas.openxmlformats.org/officeDocument/2006/relationships/image" Target="../media/image34.png"/><Relationship Id="rId4" Type="http://schemas.openxmlformats.org/officeDocument/2006/relationships/image" Target="../media/image27.sv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3.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hyperlink" Target="https://support.microsoft.com/en-us/topic/overview-of-microsoft-365-chat-preview-5b00a52d-7296-48ee-b938-b95b7209f737"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image" Target="../media/image44.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4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9.png"/><Relationship Id="rId5" Type="http://schemas.openxmlformats.org/officeDocument/2006/relationships/image" Target="../media/image24.png"/><Relationship Id="rId10" Type="http://schemas.openxmlformats.org/officeDocument/2006/relationships/image" Target="../media/image34.png"/><Relationship Id="rId4" Type="http://schemas.openxmlformats.org/officeDocument/2006/relationships/image" Target="../media/image27.sv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4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hyperlink" Target="https://support.microsoft.com/en-us/topic/overview-of-microsoft-365-chat-preview-5b00a52d-7296-48ee-b938-b95b7209f737"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9.pn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28.png"/><Relationship Id="rId2" Type="http://schemas.openxmlformats.org/officeDocument/2006/relationships/image" Target="../media/image46.png"/><Relationship Id="rId16"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9.svg"/><Relationship Id="rId1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40.sv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8.pn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33.png"/><Relationship Id="rId5" Type="http://schemas.openxmlformats.org/officeDocument/2006/relationships/image" Target="../media/image49.svg"/><Relationship Id="rId15" Type="http://schemas.openxmlformats.org/officeDocument/2006/relationships/image" Target="../media/image55.png"/><Relationship Id="rId10" Type="http://schemas.openxmlformats.org/officeDocument/2006/relationships/image" Target="../media/image29.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29.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30.png"/><Relationship Id="rId5" Type="http://schemas.openxmlformats.org/officeDocument/2006/relationships/image" Target="../media/image49.svg"/><Relationship Id="rId10" Type="http://schemas.openxmlformats.org/officeDocument/2006/relationships/image" Target="../media/image33.png"/><Relationship Id="rId4" Type="http://schemas.openxmlformats.org/officeDocument/2006/relationships/image" Target="../media/image48.png"/><Relationship Id="rId9" Type="http://schemas.openxmlformats.org/officeDocument/2006/relationships/image" Target="../media/image5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36.png"/><Relationship Id="rId2" Type="http://schemas.openxmlformats.org/officeDocument/2006/relationships/image" Target="../media/image46.png"/><Relationship Id="rId16"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29.png"/><Relationship Id="rId5" Type="http://schemas.openxmlformats.org/officeDocument/2006/relationships/image" Target="../media/image49.sv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4.pn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29.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30.png"/><Relationship Id="rId5" Type="http://schemas.openxmlformats.org/officeDocument/2006/relationships/image" Target="../media/image49.svg"/><Relationship Id="rId15" Type="http://schemas.openxmlformats.org/officeDocument/2006/relationships/image" Target="../media/image58.png"/><Relationship Id="rId10" Type="http://schemas.openxmlformats.org/officeDocument/2006/relationships/image" Target="../media/image33.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3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28.png"/><Relationship Id="rId17" Type="http://schemas.openxmlformats.org/officeDocument/2006/relationships/image" Target="../media/image43.png"/><Relationship Id="rId2" Type="http://schemas.openxmlformats.org/officeDocument/2006/relationships/notesSlide" Target="../notesSlides/notesSlide12.xml"/><Relationship Id="rId16"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image" Target="../media/image49.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48.png"/><Relationship Id="rId15" Type="http://schemas.openxmlformats.org/officeDocument/2006/relationships/image" Target="../media/image34.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image" Target="../media/image19.jpeg"/><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slide" Target="slide13.xml"/><Relationship Id="rId5" Type="http://schemas.openxmlformats.org/officeDocument/2006/relationships/image" Target="../media/image21.jpeg"/><Relationship Id="rId10" Type="http://schemas.openxmlformats.org/officeDocument/2006/relationships/slide" Target="slide12.xml"/><Relationship Id="rId4" Type="http://schemas.openxmlformats.org/officeDocument/2006/relationships/image" Target="../media/image20.jpeg"/><Relationship Id="rId9" Type="http://schemas.openxmlformats.org/officeDocument/2006/relationships/slide" Target="slide11.xml"/><Relationship Id="rId14"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2.xml"/><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slide" Target="slide9.xml"/><Relationship Id="rId5" Type="http://schemas.openxmlformats.org/officeDocument/2006/relationships/slide" Target="slide14.xml"/><Relationship Id="rId10" Type="http://schemas.openxmlformats.org/officeDocument/2006/relationships/slide" Target="slide10.xml"/><Relationship Id="rId4" Type="http://schemas.openxmlformats.org/officeDocument/2006/relationships/slide" Target="slide11.xml"/><Relationship Id="rId9"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sv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C7618-D6A7-8CA6-79DD-576B8A445A3E}"/>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EF982ADE-40DD-32AA-FAC1-B89E61A443A4}"/>
              </a:ext>
            </a:extLst>
          </p:cNvPr>
          <p:cNvSpPr>
            <a:spLocks noGrp="1"/>
          </p:cNvSpPr>
          <p:nvPr>
            <p:ph type="title"/>
          </p:nvPr>
        </p:nvSpPr>
        <p:spPr>
          <a:xfrm>
            <a:off x="584199" y="387350"/>
            <a:ext cx="6317765" cy="263149"/>
          </a:xfrm>
        </p:spPr>
        <p:txBody>
          <a:bodyPr/>
          <a:lstStyle/>
          <a:p>
            <a:r>
              <a:rPr lang="en-US" noProof="0" dirty="0">
                <a:solidFill>
                  <a:srgbClr val="0078D4"/>
                </a:solidFill>
              </a:rPr>
              <a:t>Nonprofit | </a:t>
            </a:r>
            <a:r>
              <a:rPr lang="en-US" noProof="0" dirty="0"/>
              <a:t>Grant tracking and reporting</a:t>
            </a:r>
          </a:p>
        </p:txBody>
      </p:sp>
      <p:sp>
        <p:nvSpPr>
          <p:cNvPr id="44" name="Text Placeholder 52">
            <a:extLst>
              <a:ext uri="{FF2B5EF4-FFF2-40B4-BE49-F238E27FC236}">
                <a16:creationId xmlns:a16="http://schemas.microsoft.com/office/drawing/2014/main" id="{D256489B-A123-D3C9-6416-6FF93F7476C9}"/>
              </a:ext>
            </a:extLst>
          </p:cNvPr>
          <p:cNvSpPr>
            <a:spLocks noGrp="1"/>
          </p:cNvSpPr>
          <p:nvPr>
            <p:ph type="body" sz="quarter" idx="17"/>
          </p:nvPr>
        </p:nvSpPr>
        <p:spPr>
          <a:xfrm>
            <a:off x="6519107" y="521099"/>
            <a:ext cx="3599821" cy="169277"/>
          </a:xfrm>
        </p:spPr>
        <p:txBody>
          <a:bodyPr/>
          <a:lstStyle/>
          <a:p>
            <a:r>
              <a:rPr lang="en-US" noProof="0"/>
              <a:t>Microsoft 365 Copilot</a:t>
            </a:r>
            <a:endParaRPr lang="en-US" sz="900" i="1" noProof="0"/>
          </a:p>
        </p:txBody>
      </p:sp>
      <p:sp>
        <p:nvSpPr>
          <p:cNvPr id="45" name="Text Placeholder 86">
            <a:extLst>
              <a:ext uri="{FF2B5EF4-FFF2-40B4-BE49-F238E27FC236}">
                <a16:creationId xmlns:a16="http://schemas.microsoft.com/office/drawing/2014/main" id="{EAF6964F-87C8-69D6-F68D-B31B550C9AD3}"/>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39" name="Text Placeholder 138">
            <a:extLst>
              <a:ext uri="{FF2B5EF4-FFF2-40B4-BE49-F238E27FC236}">
                <a16:creationId xmlns:a16="http://schemas.microsoft.com/office/drawing/2014/main" id="{7A114BFB-CF5C-2966-FEF2-67E657D341FA}"/>
              </a:ext>
            </a:extLst>
          </p:cNvPr>
          <p:cNvSpPr>
            <a:spLocks noGrp="1"/>
          </p:cNvSpPr>
          <p:nvPr>
            <p:ph type="body" sz="quarter" idx="38"/>
          </p:nvPr>
        </p:nvSpPr>
        <p:spPr>
          <a:solidFill>
            <a:srgbClr val="0070C0"/>
          </a:solidFill>
        </p:spPr>
        <p:txBody>
          <a:bodyPr/>
          <a:lstStyle/>
          <a:p>
            <a:endParaRPr lang="en-US" noProof="0" dirty="0"/>
          </a:p>
        </p:txBody>
      </p:sp>
      <p:sp>
        <p:nvSpPr>
          <p:cNvPr id="140" name="Text Placeholder 139">
            <a:extLst>
              <a:ext uri="{FF2B5EF4-FFF2-40B4-BE49-F238E27FC236}">
                <a16:creationId xmlns:a16="http://schemas.microsoft.com/office/drawing/2014/main" id="{2D546294-3348-F1D1-6CE4-56CBD20FF471}"/>
              </a:ext>
            </a:extLst>
          </p:cNvPr>
          <p:cNvSpPr>
            <a:spLocks noGrp="1"/>
          </p:cNvSpPr>
          <p:nvPr>
            <p:ph type="body" sz="quarter" idx="39"/>
          </p:nvPr>
        </p:nvSpPr>
        <p:spPr>
          <a:solidFill>
            <a:srgbClr val="0078D4"/>
          </a:solidFill>
        </p:spPr>
        <p:txBody>
          <a:bodyPr/>
          <a:lstStyle/>
          <a:p>
            <a:endParaRPr lang="en-US" noProof="0"/>
          </a:p>
        </p:txBody>
      </p:sp>
      <p:sp>
        <p:nvSpPr>
          <p:cNvPr id="141" name="Text Placeholder 140">
            <a:extLst>
              <a:ext uri="{FF2B5EF4-FFF2-40B4-BE49-F238E27FC236}">
                <a16:creationId xmlns:a16="http://schemas.microsoft.com/office/drawing/2014/main" id="{9D840884-43C7-B196-6EBD-FD43B571FC0A}"/>
              </a:ext>
            </a:extLst>
          </p:cNvPr>
          <p:cNvSpPr>
            <a:spLocks noGrp="1"/>
          </p:cNvSpPr>
          <p:nvPr>
            <p:ph type="body" sz="quarter" idx="40"/>
          </p:nvPr>
        </p:nvSpPr>
        <p:spPr/>
        <p:txBody>
          <a:bodyPr/>
          <a:lstStyle/>
          <a:p>
            <a:endParaRPr lang="en-US" noProof="0"/>
          </a:p>
        </p:txBody>
      </p:sp>
      <p:sp>
        <p:nvSpPr>
          <p:cNvPr id="68" name="Rectangle: Rounded Corners 6">
            <a:extLst>
              <a:ext uri="{FF2B5EF4-FFF2-40B4-BE49-F238E27FC236}">
                <a16:creationId xmlns:a16="http://schemas.microsoft.com/office/drawing/2014/main" id="{76E497F7-D894-EA9D-CD8C-0019804F4418}"/>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79" name="Rectangle: Rounded Corners 6">
            <a:extLst>
              <a:ext uri="{FF2B5EF4-FFF2-40B4-BE49-F238E27FC236}">
                <a16:creationId xmlns:a16="http://schemas.microsoft.com/office/drawing/2014/main" id="{C0D08B5F-5B18-5C7D-25F6-E7621AF25920}"/>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 name="Group 2">
            <a:extLst>
              <a:ext uri="{FF2B5EF4-FFF2-40B4-BE49-F238E27FC236}">
                <a16:creationId xmlns:a16="http://schemas.microsoft.com/office/drawing/2014/main" id="{8DF1AAC8-BDEA-2187-FACF-E3B36408C7E7}"/>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DE80349F-AFAA-239C-C7D4-722FD192394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1E64088C-E08F-A26B-9223-17DFF14BF38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C63A7487-9649-4183-467C-BD2B79176861}"/>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502090A6-5F27-7CCD-4BA8-3DE1B63FA9D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F2470735-8DAB-D7AD-8B92-6EE84AFA93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1527" y="1176160"/>
              <a:ext cx="144000" cy="144000"/>
            </a:xfrm>
            <a:prstGeom prst="rect">
              <a:avLst/>
            </a:prstGeom>
          </p:spPr>
        </p:pic>
      </p:grpSp>
      <p:grpSp>
        <p:nvGrpSpPr>
          <p:cNvPr id="9" name="Group 8">
            <a:extLst>
              <a:ext uri="{FF2B5EF4-FFF2-40B4-BE49-F238E27FC236}">
                <a16:creationId xmlns:a16="http://schemas.microsoft.com/office/drawing/2014/main" id="{B8F16756-45BC-EC31-7936-532D12E8CC24}"/>
              </a:ext>
            </a:extLst>
          </p:cNvPr>
          <p:cNvGrpSpPr/>
          <p:nvPr/>
        </p:nvGrpSpPr>
        <p:grpSpPr>
          <a:xfrm>
            <a:off x="1624328" y="1132756"/>
            <a:ext cx="1463040" cy="216000"/>
            <a:chOff x="1198144" y="862657"/>
            <a:chExt cx="1463040" cy="216000"/>
          </a:xfrm>
        </p:grpSpPr>
        <p:sp>
          <p:nvSpPr>
            <p:cNvPr id="10" name="Rectangle: Rounded Corners 6">
              <a:extLst>
                <a:ext uri="{FF2B5EF4-FFF2-40B4-BE49-F238E27FC236}">
                  <a16:creationId xmlns:a16="http://schemas.microsoft.com/office/drawing/2014/main" id="{847AC9E6-28A1-F710-32E9-AC62953AC220}"/>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Fundraising ROI</a:t>
              </a:r>
            </a:p>
          </p:txBody>
        </p:sp>
        <p:pic>
          <p:nvPicPr>
            <p:cNvPr id="11" name="Graphic 10">
              <a:extLst>
                <a:ext uri="{FF2B5EF4-FFF2-40B4-BE49-F238E27FC236}">
                  <a16:creationId xmlns:a16="http://schemas.microsoft.com/office/drawing/2014/main" id="{016B91EE-CF48-E2BD-FA87-B43B51B07D7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63" name="Oval 62">
            <a:extLst>
              <a:ext uri="{FF2B5EF4-FFF2-40B4-BE49-F238E27FC236}">
                <a16:creationId xmlns:a16="http://schemas.microsoft.com/office/drawing/2014/main" id="{F851BED3-749C-7914-0A87-10ED891FE2AF}"/>
              </a:ext>
            </a:extLst>
          </p:cNvPr>
          <p:cNvSpPr>
            <a:spLocks/>
          </p:cNvSpPr>
          <p:nvPr/>
        </p:nvSpPr>
        <p:spPr bwMode="auto">
          <a:xfrm>
            <a:off x="939821" y="268661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4" name="Oval 63">
            <a:extLst>
              <a:ext uri="{FF2B5EF4-FFF2-40B4-BE49-F238E27FC236}">
                <a16:creationId xmlns:a16="http://schemas.microsoft.com/office/drawing/2014/main" id="{7942493C-67D6-00AA-A0E8-3387A2E40ABD}"/>
              </a:ext>
            </a:extLst>
          </p:cNvPr>
          <p:cNvSpPr>
            <a:spLocks/>
          </p:cNvSpPr>
          <p:nvPr/>
        </p:nvSpPr>
        <p:spPr bwMode="auto">
          <a:xfrm>
            <a:off x="4584389" y="268661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5" name="Oval 64">
            <a:extLst>
              <a:ext uri="{FF2B5EF4-FFF2-40B4-BE49-F238E27FC236}">
                <a16:creationId xmlns:a16="http://schemas.microsoft.com/office/drawing/2014/main" id="{C6BC3092-5F00-709A-4D90-148CED61A7DE}"/>
              </a:ext>
            </a:extLst>
          </p:cNvPr>
          <p:cNvSpPr>
            <a:spLocks/>
          </p:cNvSpPr>
          <p:nvPr/>
        </p:nvSpPr>
        <p:spPr bwMode="auto">
          <a:xfrm>
            <a:off x="8002923" y="268661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6" name="Oval 65">
            <a:extLst>
              <a:ext uri="{FF2B5EF4-FFF2-40B4-BE49-F238E27FC236}">
                <a16:creationId xmlns:a16="http://schemas.microsoft.com/office/drawing/2014/main" id="{DFE6962D-42FC-B9C2-3BF1-605F38BF8208}"/>
              </a:ext>
            </a:extLst>
          </p:cNvPr>
          <p:cNvSpPr>
            <a:spLocks/>
          </p:cNvSpPr>
          <p:nvPr/>
        </p:nvSpPr>
        <p:spPr bwMode="auto">
          <a:xfrm>
            <a:off x="944435" y="500902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7" name="Oval 66">
            <a:extLst>
              <a:ext uri="{FF2B5EF4-FFF2-40B4-BE49-F238E27FC236}">
                <a16:creationId xmlns:a16="http://schemas.microsoft.com/office/drawing/2014/main" id="{AE1C94FA-A5A1-1E98-144A-399B84DFBB64}"/>
              </a:ext>
            </a:extLst>
          </p:cNvPr>
          <p:cNvSpPr>
            <a:spLocks/>
          </p:cNvSpPr>
          <p:nvPr/>
        </p:nvSpPr>
        <p:spPr bwMode="auto">
          <a:xfrm>
            <a:off x="4584389" y="500902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9" name="Oval 68">
            <a:extLst>
              <a:ext uri="{FF2B5EF4-FFF2-40B4-BE49-F238E27FC236}">
                <a16:creationId xmlns:a16="http://schemas.microsoft.com/office/drawing/2014/main" id="{5A9D2AFD-7AE4-4889-2D49-F8F4FCC82D74}"/>
              </a:ext>
            </a:extLst>
          </p:cNvPr>
          <p:cNvSpPr>
            <a:spLocks/>
          </p:cNvSpPr>
          <p:nvPr/>
        </p:nvSpPr>
        <p:spPr bwMode="auto">
          <a:xfrm>
            <a:off x="7807967" y="500902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70" name="Rectangle: Rounded Corners 6">
            <a:extLst>
              <a:ext uri="{FF2B5EF4-FFF2-40B4-BE49-F238E27FC236}">
                <a16:creationId xmlns:a16="http://schemas.microsoft.com/office/drawing/2014/main" id="{041FAD74-C8BB-D305-9179-B79960C5B172}"/>
              </a:ext>
              <a:ext uri="{C183D7F6-B498-43B3-948B-1728B52AA6E4}">
                <adec:decorative xmlns:adec="http://schemas.microsoft.com/office/drawing/2017/decorative" val="1"/>
              </a:ext>
            </a:extLst>
          </p:cNvPr>
          <p:cNvSpPr/>
          <p:nvPr/>
        </p:nvSpPr>
        <p:spPr bwMode="auto">
          <a:xfrm>
            <a:off x="554602" y="5502040"/>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US" sz="900" b="1" kern="0" noProof="0" dirty="0">
                <a:solidFill>
                  <a:srgbClr val="1A1A1A"/>
                </a:solidFill>
                <a:latin typeface="Segoe UI"/>
              </a:rPr>
              <a:t>Create a slide</a:t>
            </a:r>
            <a:r>
              <a:rPr lang="en-US" sz="900" kern="0" noProof="0" dirty="0">
                <a:solidFill>
                  <a:srgbClr val="1A1A1A"/>
                </a:solidFill>
                <a:latin typeface="Segoe UI"/>
              </a:rPr>
              <a:t> that helps visualize the data in /[reporting template.docx]</a:t>
            </a:r>
          </a:p>
          <a:p>
            <a:pPr defTabSz="932472" fontAlgn="base">
              <a:spcBef>
                <a:spcPct val="0"/>
              </a:spcBef>
              <a:spcAft>
                <a:spcPct val="0"/>
              </a:spcAft>
            </a:pPr>
            <a:endParaRPr lang="en-US" sz="900" kern="0" noProof="0" dirty="0">
              <a:solidFill>
                <a:srgbClr val="1A1A1A"/>
              </a:solidFill>
              <a:latin typeface="Segoe UI"/>
            </a:endParaRPr>
          </a:p>
        </p:txBody>
      </p:sp>
      <p:sp>
        <p:nvSpPr>
          <p:cNvPr id="71" name="Rectangle: Rounded Corners 4">
            <a:extLst>
              <a:ext uri="{FF2B5EF4-FFF2-40B4-BE49-F238E27FC236}">
                <a16:creationId xmlns:a16="http://schemas.microsoft.com/office/drawing/2014/main" id="{38F4E3F7-BE42-BE64-8761-FCCFF90FCE56}"/>
              </a:ext>
            </a:extLst>
          </p:cNvPr>
          <p:cNvSpPr/>
          <p:nvPr/>
        </p:nvSpPr>
        <p:spPr bwMode="auto">
          <a:xfrm>
            <a:off x="554602" y="4048426"/>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6. Create visual dashboards</a:t>
            </a:r>
          </a:p>
        </p:txBody>
      </p:sp>
      <p:sp>
        <p:nvSpPr>
          <p:cNvPr id="72" name="TextBox 71">
            <a:extLst>
              <a:ext uri="{FF2B5EF4-FFF2-40B4-BE49-F238E27FC236}">
                <a16:creationId xmlns:a16="http://schemas.microsoft.com/office/drawing/2014/main" id="{070E2EA4-4F3D-9011-D0A1-67B47903523C}"/>
              </a:ext>
            </a:extLst>
          </p:cNvPr>
          <p:cNvSpPr txBox="1"/>
          <p:nvPr/>
        </p:nvSpPr>
        <p:spPr>
          <a:xfrm>
            <a:off x="554602" y="4500890"/>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w="3175">
                  <a:noFill/>
                </a:ln>
                <a:solidFill>
                  <a:srgbClr val="000000"/>
                </a:solidFill>
                <a:effectLst/>
                <a:uLnTx/>
                <a:uFillTx/>
                <a:latin typeface="Segoe UI"/>
                <a:ea typeface="+mn-ea"/>
                <a:cs typeface="+mn-cs"/>
              </a:rPr>
              <a:t>Use Copilot in PowerPoint to create visual that summarize grant performance and key metrics for stakeholders. </a:t>
            </a:r>
          </a:p>
        </p:txBody>
      </p:sp>
      <p:sp>
        <p:nvSpPr>
          <p:cNvPr id="73" name="Rectangle: Rounded Corners 6">
            <a:extLst>
              <a:ext uri="{FF2B5EF4-FFF2-40B4-BE49-F238E27FC236}">
                <a16:creationId xmlns:a16="http://schemas.microsoft.com/office/drawing/2014/main" id="{859F9E49-B6F0-EC90-C6A5-03DF9A715703}"/>
              </a:ext>
              <a:ext uri="{C183D7F6-B498-43B3-948B-1728B52AA6E4}">
                <adec:decorative xmlns:adec="http://schemas.microsoft.com/office/drawing/2017/decorative" val="1"/>
              </a:ext>
            </a:extLst>
          </p:cNvPr>
          <p:cNvSpPr/>
          <p:nvPr/>
        </p:nvSpPr>
        <p:spPr bwMode="auto">
          <a:xfrm>
            <a:off x="7476327" y="5500258"/>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US" sz="900" b="1" kern="0" noProof="0" dirty="0">
                <a:solidFill>
                  <a:srgbClr val="1A1A1A"/>
                </a:solidFill>
                <a:latin typeface="Segoe UI"/>
              </a:rPr>
              <a:t>Summarize monthly grant meeting</a:t>
            </a:r>
            <a:r>
              <a:rPr lang="en-US" sz="900" kern="0" noProof="0" dirty="0">
                <a:solidFill>
                  <a:srgbClr val="1A1A1A"/>
                </a:solidFill>
                <a:latin typeface="Segoe UI"/>
              </a:rPr>
              <a:t> and highlight key action items. </a:t>
            </a:r>
          </a:p>
          <a:p>
            <a:pPr defTabSz="932472" fontAlgn="base">
              <a:spcBef>
                <a:spcPct val="0"/>
              </a:spcBef>
              <a:spcAft>
                <a:spcPct val="0"/>
              </a:spcAft>
            </a:pPr>
            <a:endParaRPr lang="en-US" sz="900" kern="0" noProof="0" dirty="0">
              <a:solidFill>
                <a:srgbClr val="1A1A1A"/>
              </a:solidFill>
              <a:latin typeface="Segoe UI"/>
            </a:endParaRPr>
          </a:p>
        </p:txBody>
      </p:sp>
      <p:sp>
        <p:nvSpPr>
          <p:cNvPr id="74" name="Rectangle: Rounded Corners 7">
            <a:extLst>
              <a:ext uri="{FF2B5EF4-FFF2-40B4-BE49-F238E27FC236}">
                <a16:creationId xmlns:a16="http://schemas.microsoft.com/office/drawing/2014/main" id="{3A03A01D-0C15-4D98-2E3E-0EC508A61ACF}"/>
              </a:ext>
            </a:extLst>
          </p:cNvPr>
          <p:cNvSpPr/>
          <p:nvPr/>
        </p:nvSpPr>
        <p:spPr bwMode="auto">
          <a:xfrm>
            <a:off x="7476327" y="405058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4. Track grant milestones</a:t>
            </a:r>
          </a:p>
        </p:txBody>
      </p:sp>
      <p:sp>
        <p:nvSpPr>
          <p:cNvPr id="75" name="TextBox 74">
            <a:extLst>
              <a:ext uri="{FF2B5EF4-FFF2-40B4-BE49-F238E27FC236}">
                <a16:creationId xmlns:a16="http://schemas.microsoft.com/office/drawing/2014/main" id="{91E57FB9-3083-1DCC-C909-0EF6F6FC0AB2}"/>
              </a:ext>
            </a:extLst>
          </p:cNvPr>
          <p:cNvSpPr txBox="1"/>
          <p:nvPr/>
        </p:nvSpPr>
        <p:spPr>
          <a:xfrm>
            <a:off x="7476327" y="4500890"/>
            <a:ext cx="2860896"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Use Copilot in Microsoft Teams to help summarize grant related meetings and capture progress on key milestones and document next steps. </a:t>
            </a:r>
          </a:p>
        </p:txBody>
      </p:sp>
      <p:sp>
        <p:nvSpPr>
          <p:cNvPr id="76" name="Rectangle: Rounded Corners 6">
            <a:extLst>
              <a:ext uri="{FF2B5EF4-FFF2-40B4-BE49-F238E27FC236}">
                <a16:creationId xmlns:a16="http://schemas.microsoft.com/office/drawing/2014/main" id="{9DCDC886-D272-609C-29D7-60BC9CECF8B0}"/>
              </a:ext>
              <a:ext uri="{C183D7F6-B498-43B3-948B-1728B52AA6E4}">
                <adec:decorative xmlns:adec="http://schemas.microsoft.com/office/drawing/2017/decorative" val="1"/>
              </a:ext>
            </a:extLst>
          </p:cNvPr>
          <p:cNvSpPr/>
          <p:nvPr/>
        </p:nvSpPr>
        <p:spPr bwMode="auto">
          <a:xfrm>
            <a:off x="554602" y="3167836"/>
            <a:ext cx="2705513" cy="581663"/>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US" sz="900" b="1" kern="0" noProof="0" dirty="0">
                <a:solidFill>
                  <a:srgbClr val="1A1A1A"/>
                </a:solidFill>
                <a:latin typeface="Segoe UI"/>
              </a:rPr>
              <a:t>Create an Excel macro </a:t>
            </a:r>
            <a:r>
              <a:rPr lang="en-US" sz="900" kern="0" noProof="0" dirty="0">
                <a:solidFill>
                  <a:srgbClr val="1A1A1A"/>
                </a:solidFill>
                <a:latin typeface="Segoe UI"/>
              </a:rPr>
              <a:t>to copy data from CSV files in [location] into [Excel file] based on the column names. Then highlight any anomalies or outliers in the data. </a:t>
            </a:r>
          </a:p>
        </p:txBody>
      </p:sp>
      <p:sp>
        <p:nvSpPr>
          <p:cNvPr id="77" name="TextBox 76">
            <a:extLst>
              <a:ext uri="{FF2B5EF4-FFF2-40B4-BE49-F238E27FC236}">
                <a16:creationId xmlns:a16="http://schemas.microsoft.com/office/drawing/2014/main" id="{4FB50E5F-735C-8663-7D00-DB087C53B1B9}"/>
              </a:ext>
            </a:extLst>
          </p:cNvPr>
          <p:cNvSpPr txBox="1"/>
          <p:nvPr/>
        </p:nvSpPr>
        <p:spPr>
          <a:xfrm>
            <a:off x="554601" y="2033954"/>
            <a:ext cx="3046196" cy="292772"/>
          </a:xfrm>
          <a:prstGeom prst="rect">
            <a:avLst/>
          </a:prstGeom>
          <a:noFill/>
        </p:spPr>
        <p:txBody>
          <a:bodyPr wrap="square" lIns="91440" tIns="0" rIns="91440" bIns="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w="3175">
                  <a:noFill/>
                </a:ln>
                <a:solidFill>
                  <a:srgbClr val="000000"/>
                </a:solidFill>
                <a:effectLst/>
                <a:uLnTx/>
                <a:uFillTx/>
                <a:latin typeface="Segoe UI"/>
                <a:ea typeface="+mn-ea"/>
                <a:cs typeface="+mn-cs"/>
              </a:rPr>
              <a:t>Ask Copilot to write a macro that auto-populates Excel with grant data from CSV files.</a:t>
            </a:r>
            <a:endParaRPr kumimoji="0" lang="en-US" sz="900" b="0" i="0" u="none" strike="noStrike" kern="0" cap="none" spc="0" normalizeH="0" baseline="0" noProof="0" dirty="0">
              <a:ln>
                <a:noFill/>
              </a:ln>
              <a:solidFill>
                <a:srgbClr val="1A1A1A"/>
              </a:solidFill>
              <a:effectLst/>
              <a:uLnTx/>
              <a:uFillTx/>
              <a:cs typeface="Segoe UI" pitchFamily="34" charset="0"/>
            </a:endParaRPr>
          </a:p>
        </p:txBody>
      </p:sp>
      <p:sp>
        <p:nvSpPr>
          <p:cNvPr id="78" name="Rectangle: Rounded Corners 11">
            <a:extLst>
              <a:ext uri="{FF2B5EF4-FFF2-40B4-BE49-F238E27FC236}">
                <a16:creationId xmlns:a16="http://schemas.microsoft.com/office/drawing/2014/main" id="{3F383746-2013-E107-19EA-6DB441C41F53}"/>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1. Automate data entry</a:t>
            </a:r>
          </a:p>
        </p:txBody>
      </p:sp>
      <p:sp>
        <p:nvSpPr>
          <p:cNvPr id="80" name="Rectangle: Rounded Corners 6">
            <a:extLst>
              <a:ext uri="{FF2B5EF4-FFF2-40B4-BE49-F238E27FC236}">
                <a16:creationId xmlns:a16="http://schemas.microsoft.com/office/drawing/2014/main" id="{E679AE92-CAEF-56AE-30F5-8FD62BA35E15}"/>
              </a:ext>
              <a:ext uri="{C183D7F6-B498-43B3-948B-1728B52AA6E4}">
                <adec:decorative xmlns:adec="http://schemas.microsoft.com/office/drawing/2017/decorative" val="1"/>
              </a:ext>
            </a:extLst>
          </p:cNvPr>
          <p:cNvSpPr/>
          <p:nvPr/>
        </p:nvSpPr>
        <p:spPr bwMode="auto">
          <a:xfrm>
            <a:off x="4023022"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US" sz="900" b="1" kern="0" dirty="0">
                <a:solidFill>
                  <a:srgbClr val="1A1A1A"/>
                </a:solidFill>
                <a:latin typeface="Segoe UI"/>
              </a:rPr>
              <a:t>Generate a Power BI report </a:t>
            </a:r>
            <a:r>
              <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rPr>
              <a:t>that shows the number of successful grant applications, total funding received, and trends over time.</a:t>
            </a:r>
            <a:endParaRPr lang="en-US" sz="900" kern="0" noProof="0" dirty="0">
              <a:solidFill>
                <a:srgbClr val="1A1A1A"/>
              </a:solidFill>
              <a:latin typeface="Segoe UI"/>
            </a:endParaRPr>
          </a:p>
        </p:txBody>
      </p:sp>
      <p:sp>
        <p:nvSpPr>
          <p:cNvPr id="81" name="Rectangle: Rounded Corners 13">
            <a:extLst>
              <a:ext uri="{FF2B5EF4-FFF2-40B4-BE49-F238E27FC236}">
                <a16:creationId xmlns:a16="http://schemas.microsoft.com/office/drawing/2014/main" id="{330DF8E8-A607-34E0-3296-6A12C84AB192}"/>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Generate tracking reports</a:t>
            </a:r>
          </a:p>
        </p:txBody>
      </p:sp>
      <p:sp>
        <p:nvSpPr>
          <p:cNvPr id="82" name="TextBox 81">
            <a:extLst>
              <a:ext uri="{FF2B5EF4-FFF2-40B4-BE49-F238E27FC236}">
                <a16:creationId xmlns:a16="http://schemas.microsoft.com/office/drawing/2014/main" id="{6CD491DC-F0A6-6C56-D16D-7728782F237F}"/>
              </a:ext>
            </a:extLst>
          </p:cNvPr>
          <p:cNvSpPr txBox="1"/>
          <p:nvPr/>
        </p:nvSpPr>
        <p:spPr>
          <a:xfrm>
            <a:off x="4023021" y="2033954"/>
            <a:ext cx="2878944"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Use Copilot in Power BI to create reports that visualize the number of successful grant applications, funding amounts, and other key metrics.</a:t>
            </a:r>
          </a:p>
        </p:txBody>
      </p:sp>
      <p:sp>
        <p:nvSpPr>
          <p:cNvPr id="83" name="Rectangle: Rounded Corners 15">
            <a:extLst>
              <a:ext uri="{FF2B5EF4-FFF2-40B4-BE49-F238E27FC236}">
                <a16:creationId xmlns:a16="http://schemas.microsoft.com/office/drawing/2014/main" id="{870FD360-6D5F-0728-626D-87A1E132C93D}"/>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Standardize reporting templates</a:t>
            </a:r>
          </a:p>
        </p:txBody>
      </p:sp>
      <p:sp>
        <p:nvSpPr>
          <p:cNvPr id="84" name="Rectangle: Rounded Corners 6">
            <a:extLst>
              <a:ext uri="{FF2B5EF4-FFF2-40B4-BE49-F238E27FC236}">
                <a16:creationId xmlns:a16="http://schemas.microsoft.com/office/drawing/2014/main" id="{D363DD76-ED8D-2201-BB17-9CC808A6A32E}"/>
              </a:ext>
              <a:ext uri="{C183D7F6-B498-43B3-948B-1728B52AA6E4}">
                <adec:decorative xmlns:adec="http://schemas.microsoft.com/office/drawing/2017/decorative" val="1"/>
              </a:ext>
            </a:extLst>
          </p:cNvPr>
          <p:cNvSpPr/>
          <p:nvPr/>
        </p:nvSpPr>
        <p:spPr bwMode="auto">
          <a:xfrm>
            <a:off x="7498490" y="3052629"/>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US" sz="900" b="1" kern="0" dirty="0">
                <a:solidFill>
                  <a:srgbClr val="1A1A1A"/>
                </a:solidFill>
                <a:latin typeface="Segoe UI"/>
              </a:rPr>
              <a:t>Generate a standardized reporting template</a:t>
            </a:r>
            <a:r>
              <a:rPr lang="en-US" sz="900" kern="0" dirty="0">
                <a:solidFill>
                  <a:srgbClr val="1A1A1A"/>
                </a:solidFill>
                <a:latin typeface="Segoe UI"/>
              </a:rPr>
              <a:t> for grantees to provide updates on grant usage. Include sections for grantee information, financials, project progress, outcomes, challenges, future plans, and supporting documentation.</a:t>
            </a:r>
          </a:p>
          <a:p>
            <a:pPr marL="0" marR="0" lvl="0" indent="0" algn="l" defTabSz="932472" rtl="0" eaLnBrk="1" fontAlgn="base" latinLnBrk="0" hangingPunct="1">
              <a:lnSpc>
                <a:spcPct val="100000"/>
              </a:lnSpc>
              <a:spcBef>
                <a:spcPts val="0"/>
              </a:spcBef>
              <a:spcAft>
                <a:spcPts val="20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85" name="TextBox 84">
            <a:extLst>
              <a:ext uri="{FF2B5EF4-FFF2-40B4-BE49-F238E27FC236}">
                <a16:creationId xmlns:a16="http://schemas.microsoft.com/office/drawing/2014/main" id="{7D65F288-0EE2-0B0C-D00F-B0543CBEC10D}"/>
              </a:ext>
            </a:extLst>
          </p:cNvPr>
          <p:cNvSpPr txBox="1"/>
          <p:nvPr/>
        </p:nvSpPr>
        <p:spPr>
          <a:xfrm>
            <a:off x="7476327" y="2033954"/>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Use Copilot in Word to create a standardized template for grantees to supply information such as project progress, milestones achieved, and financial reports. </a:t>
            </a:r>
          </a:p>
        </p:txBody>
      </p:sp>
      <p:sp>
        <p:nvSpPr>
          <p:cNvPr id="86" name="Rectangle: Rounded Corners 6">
            <a:extLst>
              <a:ext uri="{FF2B5EF4-FFF2-40B4-BE49-F238E27FC236}">
                <a16:creationId xmlns:a16="http://schemas.microsoft.com/office/drawing/2014/main" id="{6F44ACB5-C4C1-EF5F-26D7-541DEE2D287C}"/>
              </a:ext>
              <a:ext uri="{C183D7F6-B498-43B3-948B-1728B52AA6E4}">
                <adec:decorative xmlns:adec="http://schemas.microsoft.com/office/drawing/2017/decorative" val="1"/>
              </a:ext>
            </a:extLst>
          </p:cNvPr>
          <p:cNvSpPr/>
          <p:nvPr/>
        </p:nvSpPr>
        <p:spPr bwMode="auto">
          <a:xfrm>
            <a:off x="4023022" y="5496924"/>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US" sz="900" b="1" kern="0" dirty="0">
                <a:solidFill>
                  <a:srgbClr val="1A1A1A"/>
                </a:solidFill>
                <a:latin typeface="Segoe UI"/>
              </a:rPr>
              <a:t>Create a chart</a:t>
            </a:r>
            <a:r>
              <a:rPr lang="en-US" sz="900" kern="0" dirty="0">
                <a:solidFill>
                  <a:srgbClr val="1A1A1A"/>
                </a:solidFill>
                <a:latin typeface="Segoe UI"/>
              </a:rPr>
              <a:t> showing how grant funds have been utilized given the data in /[utilized grant </a:t>
            </a:r>
            <a:r>
              <a:rPr lang="en-US" sz="900" kern="0" dirty="0" err="1">
                <a:solidFill>
                  <a:srgbClr val="1A1A1A"/>
                </a:solidFill>
                <a:latin typeface="Segoe UI"/>
              </a:rPr>
              <a:t>funds.xlx</a:t>
            </a:r>
            <a:r>
              <a:rPr lang="en-US" sz="900" kern="0" dirty="0">
                <a:solidFill>
                  <a:srgbClr val="1A1A1A"/>
                </a:solidFill>
                <a:latin typeface="Segoe UI"/>
              </a:rPr>
              <a:t>] </a:t>
            </a:r>
            <a:endParaRPr kumimoji="0" lang="en-US" sz="90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87" name="Rectangle: Rounded Corners 19">
            <a:extLst>
              <a:ext uri="{FF2B5EF4-FFF2-40B4-BE49-F238E27FC236}">
                <a16:creationId xmlns:a16="http://schemas.microsoft.com/office/drawing/2014/main" id="{CC719305-4C7D-E59C-8E93-26132F3A92D4}"/>
              </a:ext>
            </a:extLst>
          </p:cNvPr>
          <p:cNvSpPr/>
          <p:nvPr/>
        </p:nvSpPr>
        <p:spPr bwMode="auto">
          <a:xfrm>
            <a:off x="4023022" y="405101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5. Analyze performance metrics</a:t>
            </a:r>
          </a:p>
        </p:txBody>
      </p:sp>
      <p:sp>
        <p:nvSpPr>
          <p:cNvPr id="88" name="TextBox 87">
            <a:extLst>
              <a:ext uri="{FF2B5EF4-FFF2-40B4-BE49-F238E27FC236}">
                <a16:creationId xmlns:a16="http://schemas.microsoft.com/office/drawing/2014/main" id="{22A08A05-1288-6C89-9E8D-DD332607359C}"/>
              </a:ext>
            </a:extLst>
          </p:cNvPr>
          <p:cNvSpPr txBox="1"/>
          <p:nvPr/>
        </p:nvSpPr>
        <p:spPr>
          <a:xfrm>
            <a:off x="3911198" y="4500890"/>
            <a:ext cx="2990767"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Use Copilot in Excel to help optimize reports for analyzing performance metrics, such as funds utilized, project outcomes, and impact. </a:t>
            </a:r>
          </a:p>
        </p:txBody>
      </p:sp>
      <p:grpSp>
        <p:nvGrpSpPr>
          <p:cNvPr id="22" name="Group 21">
            <a:extLst>
              <a:ext uri="{FF2B5EF4-FFF2-40B4-BE49-F238E27FC236}">
                <a16:creationId xmlns:a16="http://schemas.microsoft.com/office/drawing/2014/main" id="{E97918CF-B6F6-FC70-7D9D-85D2B09F792A}"/>
              </a:ext>
            </a:extLst>
          </p:cNvPr>
          <p:cNvGrpSpPr/>
          <p:nvPr/>
        </p:nvGrpSpPr>
        <p:grpSpPr>
          <a:xfrm>
            <a:off x="7754349" y="2707732"/>
            <a:ext cx="2351135" cy="360000"/>
            <a:chOff x="588263" y="2657420"/>
            <a:chExt cx="2351135" cy="360000"/>
          </a:xfrm>
        </p:grpSpPr>
        <p:pic>
          <p:nvPicPr>
            <p:cNvPr id="23" name="Picture 22">
              <a:extLst>
                <a:ext uri="{FF2B5EF4-FFF2-40B4-BE49-F238E27FC236}">
                  <a16:creationId xmlns:a16="http://schemas.microsoft.com/office/drawing/2014/main" id="{1BE99E01-5FE1-BC16-5DE8-99E896B39F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4" name="TextBox 23">
              <a:extLst>
                <a:ext uri="{FF2B5EF4-FFF2-40B4-BE49-F238E27FC236}">
                  <a16:creationId xmlns:a16="http://schemas.microsoft.com/office/drawing/2014/main" id="{AFEA078F-014F-158E-3DD2-870A05738A2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8" name="Group 27">
            <a:extLst>
              <a:ext uri="{FF2B5EF4-FFF2-40B4-BE49-F238E27FC236}">
                <a16:creationId xmlns:a16="http://schemas.microsoft.com/office/drawing/2014/main" id="{506CDF61-6D0C-DE10-398D-4E6269EB5AFE}"/>
              </a:ext>
            </a:extLst>
          </p:cNvPr>
          <p:cNvGrpSpPr/>
          <p:nvPr/>
        </p:nvGrpSpPr>
        <p:grpSpPr>
          <a:xfrm>
            <a:off x="854014" y="2733126"/>
            <a:ext cx="2351135" cy="360000"/>
            <a:chOff x="588263" y="1217924"/>
            <a:chExt cx="2351135" cy="360000"/>
          </a:xfrm>
        </p:grpSpPr>
        <p:pic>
          <p:nvPicPr>
            <p:cNvPr id="29" name="Picture 28" descr="Zip Co logo SVG free download, id: 101874 - Brandlogos.net">
              <a:hlinkClick r:id="rId8"/>
              <a:extLst>
                <a:ext uri="{FF2B5EF4-FFF2-40B4-BE49-F238E27FC236}">
                  <a16:creationId xmlns:a16="http://schemas.microsoft.com/office/drawing/2014/main" id="{2F9B4CA1-7B32-55C2-3869-7C4E0D130557}"/>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 name="TextBox 29">
              <a:extLst>
                <a:ext uri="{FF2B5EF4-FFF2-40B4-BE49-F238E27FC236}">
                  <a16:creationId xmlns:a16="http://schemas.microsoft.com/office/drawing/2014/main" id="{13A2896C-96E9-09B5-7E4B-A1CD879687A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lang="en-US" sz="1100" noProof="0" dirty="0">
                <a:solidFill>
                  <a:prstClr val="black"/>
                </a:solidFill>
                <a:latin typeface="Segoe UI Semibold"/>
              </a:endParaRPr>
            </a:p>
          </p:txBody>
        </p:sp>
      </p:grpSp>
      <p:grpSp>
        <p:nvGrpSpPr>
          <p:cNvPr id="12" name="Group 11">
            <a:extLst>
              <a:ext uri="{FF2B5EF4-FFF2-40B4-BE49-F238E27FC236}">
                <a16:creationId xmlns:a16="http://schemas.microsoft.com/office/drawing/2014/main" id="{FA333DC4-9A5E-B223-3851-4F33F292FE7B}"/>
              </a:ext>
            </a:extLst>
          </p:cNvPr>
          <p:cNvGrpSpPr/>
          <p:nvPr/>
        </p:nvGrpSpPr>
        <p:grpSpPr>
          <a:xfrm>
            <a:off x="4509827" y="5060506"/>
            <a:ext cx="2324175" cy="360000"/>
            <a:chOff x="883168" y="2751202"/>
            <a:chExt cx="2324175" cy="360000"/>
          </a:xfrm>
        </p:grpSpPr>
        <p:sp>
          <p:nvSpPr>
            <p:cNvPr id="31" name="TextBox 30">
              <a:extLst>
                <a:ext uri="{FF2B5EF4-FFF2-40B4-BE49-F238E27FC236}">
                  <a16:creationId xmlns:a16="http://schemas.microsoft.com/office/drawing/2014/main" id="{AC9A7701-8308-D25E-2D10-F7D241384939}"/>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32" name="Picture 31" descr="A green square with white x in it&#10;&#10;Description automatically generated">
              <a:extLst>
                <a:ext uri="{FF2B5EF4-FFF2-40B4-BE49-F238E27FC236}">
                  <a16:creationId xmlns:a16="http://schemas.microsoft.com/office/drawing/2014/main" id="{E569B49D-4E92-AB35-5C34-568087AF128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grpSp>
        <p:nvGrpSpPr>
          <p:cNvPr id="36" name="Group 35">
            <a:extLst>
              <a:ext uri="{FF2B5EF4-FFF2-40B4-BE49-F238E27FC236}">
                <a16:creationId xmlns:a16="http://schemas.microsoft.com/office/drawing/2014/main" id="{9C3894A4-264E-15B7-8BDD-A8B3B0B500CD}"/>
              </a:ext>
            </a:extLst>
          </p:cNvPr>
          <p:cNvGrpSpPr/>
          <p:nvPr/>
        </p:nvGrpSpPr>
        <p:grpSpPr>
          <a:xfrm>
            <a:off x="4482867" y="2731292"/>
            <a:ext cx="2351135" cy="360000"/>
            <a:chOff x="588263" y="4576748"/>
            <a:chExt cx="2351135" cy="360000"/>
          </a:xfrm>
        </p:grpSpPr>
        <p:pic>
          <p:nvPicPr>
            <p:cNvPr id="37" name="Picture 36">
              <a:extLst>
                <a:ext uri="{FF2B5EF4-FFF2-40B4-BE49-F238E27FC236}">
                  <a16:creationId xmlns:a16="http://schemas.microsoft.com/office/drawing/2014/main" id="{9FA3730B-21A1-C607-FB08-0C71EC31C3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38" name="TextBox 37">
              <a:extLst>
                <a:ext uri="{FF2B5EF4-FFF2-40B4-BE49-F238E27FC236}">
                  <a16:creationId xmlns:a16="http://schemas.microsoft.com/office/drawing/2014/main" id="{3B3BBAFF-6C9F-9F64-57FF-6278CE17F410}"/>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3" name="Group 12">
            <a:extLst>
              <a:ext uri="{FF2B5EF4-FFF2-40B4-BE49-F238E27FC236}">
                <a16:creationId xmlns:a16="http://schemas.microsoft.com/office/drawing/2014/main" id="{065E41B7-6583-0B7D-92E4-1C8B9CEBBA85}"/>
              </a:ext>
            </a:extLst>
          </p:cNvPr>
          <p:cNvGrpSpPr/>
          <p:nvPr/>
        </p:nvGrpSpPr>
        <p:grpSpPr>
          <a:xfrm>
            <a:off x="7807967" y="5060506"/>
            <a:ext cx="2336971" cy="360000"/>
            <a:chOff x="588263" y="3617084"/>
            <a:chExt cx="2336971" cy="360000"/>
          </a:xfrm>
        </p:grpSpPr>
        <p:pic>
          <p:nvPicPr>
            <p:cNvPr id="16" name="Picture 15">
              <a:extLst>
                <a:ext uri="{FF2B5EF4-FFF2-40B4-BE49-F238E27FC236}">
                  <a16:creationId xmlns:a16="http://schemas.microsoft.com/office/drawing/2014/main" id="{CB9D2E97-C341-6241-6AEC-F2758FC45D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 name="TextBox 16">
              <a:extLst>
                <a:ext uri="{FF2B5EF4-FFF2-40B4-BE49-F238E27FC236}">
                  <a16:creationId xmlns:a16="http://schemas.microsoft.com/office/drawing/2014/main" id="{216FD37C-9D8A-231A-C608-74A1128939A0}"/>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grpSp>
        <p:nvGrpSpPr>
          <p:cNvPr id="18" name="Group 17">
            <a:extLst>
              <a:ext uri="{FF2B5EF4-FFF2-40B4-BE49-F238E27FC236}">
                <a16:creationId xmlns:a16="http://schemas.microsoft.com/office/drawing/2014/main" id="{407136B6-8C43-79A7-F1B4-DED6055BD703}"/>
              </a:ext>
            </a:extLst>
          </p:cNvPr>
          <p:cNvGrpSpPr/>
          <p:nvPr/>
        </p:nvGrpSpPr>
        <p:grpSpPr>
          <a:xfrm>
            <a:off x="854014" y="5068934"/>
            <a:ext cx="2351135" cy="360000"/>
            <a:chOff x="588263" y="2177588"/>
            <a:chExt cx="2351135" cy="360000"/>
          </a:xfrm>
        </p:grpSpPr>
        <p:pic>
          <p:nvPicPr>
            <p:cNvPr id="19" name="Picture 18">
              <a:extLst>
                <a:ext uri="{FF2B5EF4-FFF2-40B4-BE49-F238E27FC236}">
                  <a16:creationId xmlns:a16="http://schemas.microsoft.com/office/drawing/2014/main" id="{C9AA07DF-8B6E-76CB-F130-D80A7FD7CAE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 name="TextBox 19">
              <a:extLst>
                <a:ext uri="{FF2B5EF4-FFF2-40B4-BE49-F238E27FC236}">
                  <a16:creationId xmlns:a16="http://schemas.microsoft.com/office/drawing/2014/main" id="{293F1B46-C2C8-9ECC-D2AD-005AE1296E1D}"/>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pic>
        <p:nvPicPr>
          <p:cNvPr id="15" name="Picture 14" descr="A person looking at a book&#10;&#10;AI-generated content may be incorrect.">
            <a:extLst>
              <a:ext uri="{FF2B5EF4-FFF2-40B4-BE49-F238E27FC236}">
                <a16:creationId xmlns:a16="http://schemas.microsoft.com/office/drawing/2014/main" id="{D89A3D33-3B5A-74DF-4920-61244CF90106}"/>
              </a:ext>
            </a:extLst>
          </p:cNvPr>
          <p:cNvPicPr>
            <a:picLocks noChangeAspect="1"/>
          </p:cNvPicPr>
          <p:nvPr/>
        </p:nvPicPr>
        <p:blipFill>
          <a:blip r:embed="rId14"/>
          <a:stretch>
            <a:fillRect/>
          </a:stretch>
        </p:blipFill>
        <p:spPr>
          <a:xfrm>
            <a:off x="10130439" y="4056559"/>
            <a:ext cx="2072820" cy="2798307"/>
          </a:xfrm>
          <a:prstGeom prst="rect">
            <a:avLst/>
          </a:prstGeom>
        </p:spPr>
      </p:pic>
    </p:spTree>
    <p:extLst>
      <p:ext uri="{BB962C8B-B14F-4D97-AF65-F5344CB8AC3E}">
        <p14:creationId xmlns:p14="http://schemas.microsoft.com/office/powerpoint/2010/main" val="25790285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67AB7-6124-9D77-0C3D-FFC77C95346C}"/>
            </a:ext>
          </a:extLst>
        </p:cNvPr>
        <p:cNvGrpSpPr/>
        <p:nvPr/>
      </p:nvGrpSpPr>
      <p:grpSpPr>
        <a:xfrm>
          <a:off x="0" y="0"/>
          <a:ext cx="0" cy="0"/>
          <a:chOff x="0" y="0"/>
          <a:chExt cx="0" cy="0"/>
        </a:xfrm>
      </p:grpSpPr>
      <p:sp>
        <p:nvSpPr>
          <p:cNvPr id="138" name="Title 44">
            <a:extLst>
              <a:ext uri="{FF2B5EF4-FFF2-40B4-BE49-F238E27FC236}">
                <a16:creationId xmlns:a16="http://schemas.microsoft.com/office/drawing/2014/main" id="{073C3C04-653C-5D86-F656-FD27A4C412F6}"/>
              </a:ext>
            </a:extLst>
          </p:cNvPr>
          <p:cNvSpPr>
            <a:spLocks noGrp="1"/>
          </p:cNvSpPr>
          <p:nvPr>
            <p:ph type="title"/>
          </p:nvPr>
        </p:nvSpPr>
        <p:spPr/>
        <p:txBody>
          <a:bodyPr/>
          <a:lstStyle/>
          <a:p>
            <a:r>
              <a:rPr lang="en-US" noProof="0" dirty="0">
                <a:solidFill>
                  <a:srgbClr val="0078D4"/>
                </a:solidFill>
              </a:rPr>
              <a:t>Nonprofit | </a:t>
            </a:r>
            <a:r>
              <a:rPr lang="en-US" noProof="0" dirty="0"/>
              <a:t>Manage the donor pipeline</a:t>
            </a:r>
          </a:p>
        </p:txBody>
      </p:sp>
      <p:sp>
        <p:nvSpPr>
          <p:cNvPr id="7" name="License">
            <a:extLst>
              <a:ext uri="{FF2B5EF4-FFF2-40B4-BE49-F238E27FC236}">
                <a16:creationId xmlns:a16="http://schemas.microsoft.com/office/drawing/2014/main" id="{A3A3D85C-C861-A1D1-0F7B-F4A72E2F6172}"/>
              </a:ext>
            </a:extLst>
          </p:cNvPr>
          <p:cNvSpPr>
            <a:spLocks noGrp="1"/>
          </p:cNvSpPr>
          <p:nvPr>
            <p:ph type="body" sz="quarter" idx="17"/>
          </p:nvPr>
        </p:nvSpPr>
        <p:spPr>
          <a:xfrm>
            <a:off x="6519107" y="521099"/>
            <a:ext cx="3599821" cy="169277"/>
          </a:xfrm>
        </p:spPr>
        <p:txBody>
          <a:bodyPr/>
          <a:lstStyle/>
          <a:p>
            <a:r>
              <a:rPr lang="en-US" dirty="0"/>
              <a:t>Microsoft 365 Copilot</a:t>
            </a:r>
            <a:endParaRPr lang="en-US" sz="800" i="1" dirty="0"/>
          </a:p>
        </p:txBody>
      </p:sp>
      <p:sp>
        <p:nvSpPr>
          <p:cNvPr id="140" name="Level">
            <a:extLst>
              <a:ext uri="{FF2B5EF4-FFF2-40B4-BE49-F238E27FC236}">
                <a16:creationId xmlns:a16="http://schemas.microsoft.com/office/drawing/2014/main" id="{0D83FB91-3BD1-82D2-6AAA-8B30244111D5}"/>
              </a:ext>
            </a:extLst>
          </p:cNvPr>
          <p:cNvSpPr txBox="1">
            <a:spLocks/>
          </p:cNvSpPr>
          <p:nvPr/>
        </p:nvSpPr>
        <p:spPr>
          <a:xfrm>
            <a:off x="10430234" y="521099"/>
            <a:ext cx="1456966" cy="175614"/>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0078D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Segoe UI Semibold"/>
                <a:cs typeface="Segoe UI Semibold"/>
              </a:rPr>
              <a:t>Buy</a:t>
            </a:r>
            <a:endParaRPr lang="en-US" dirty="0"/>
          </a:p>
        </p:txBody>
      </p:sp>
      <p:sp>
        <p:nvSpPr>
          <p:cNvPr id="141" name="KPI Title">
            <a:extLst>
              <a:ext uri="{FF2B5EF4-FFF2-40B4-BE49-F238E27FC236}">
                <a16:creationId xmlns:a16="http://schemas.microsoft.com/office/drawing/2014/main" id="{25749369-A1CC-65F5-E45D-6731419B4B4C}"/>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150" name="KPI 1">
            <a:extLst>
              <a:ext uri="{FF2B5EF4-FFF2-40B4-BE49-F238E27FC236}">
                <a16:creationId xmlns:a16="http://schemas.microsoft.com/office/drawing/2014/main" id="{D993785F-F4D2-0949-2BF8-9E5637572B47}"/>
              </a:ext>
            </a:extLst>
          </p:cNvPr>
          <p:cNvGrpSpPr/>
          <p:nvPr/>
        </p:nvGrpSpPr>
        <p:grpSpPr>
          <a:xfrm>
            <a:off x="1624328" y="1132756"/>
            <a:ext cx="1463040" cy="216000"/>
            <a:chOff x="1198144" y="862657"/>
            <a:chExt cx="1463040" cy="216000"/>
          </a:xfrm>
        </p:grpSpPr>
        <p:sp>
          <p:nvSpPr>
            <p:cNvPr id="151" name="Rectangle: Rounded Corners 6">
              <a:extLst>
                <a:ext uri="{FF2B5EF4-FFF2-40B4-BE49-F238E27FC236}">
                  <a16:creationId xmlns:a16="http://schemas.microsoft.com/office/drawing/2014/main" id="{6C404C87-FE65-5163-368C-7266AD940C13}"/>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Fundraising ROI</a:t>
              </a:r>
            </a:p>
          </p:txBody>
        </p:sp>
        <p:pic>
          <p:nvPicPr>
            <p:cNvPr id="152" name="Graphic 151">
              <a:extLst>
                <a:ext uri="{FF2B5EF4-FFF2-40B4-BE49-F238E27FC236}">
                  <a16:creationId xmlns:a16="http://schemas.microsoft.com/office/drawing/2014/main" id="{B38E0721-0A64-D261-AAE5-D452DCEC08B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143" name="Value TItle">
            <a:extLst>
              <a:ext uri="{FF2B5EF4-FFF2-40B4-BE49-F238E27FC236}">
                <a16:creationId xmlns:a16="http://schemas.microsoft.com/office/drawing/2014/main" id="{43A5C4D5-A53A-A7E4-7E75-B8D1F22AB2C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44" name="Value 1">
            <a:extLst>
              <a:ext uri="{FF2B5EF4-FFF2-40B4-BE49-F238E27FC236}">
                <a16:creationId xmlns:a16="http://schemas.microsoft.com/office/drawing/2014/main" id="{2A2C5C76-9A8D-9206-D2CB-A7842CE95B4B}"/>
              </a:ext>
            </a:extLst>
          </p:cNvPr>
          <p:cNvGrpSpPr/>
          <p:nvPr/>
        </p:nvGrpSpPr>
        <p:grpSpPr>
          <a:xfrm>
            <a:off x="7523373" y="1127774"/>
            <a:ext cx="1260000" cy="216000"/>
            <a:chOff x="1194743" y="1140160"/>
            <a:chExt cx="1260000" cy="216000"/>
          </a:xfrm>
        </p:grpSpPr>
        <p:sp>
          <p:nvSpPr>
            <p:cNvPr id="145" name="Rectangle: Rounded Corners 6">
              <a:extLst>
                <a:ext uri="{FF2B5EF4-FFF2-40B4-BE49-F238E27FC236}">
                  <a16:creationId xmlns:a16="http://schemas.microsoft.com/office/drawing/2014/main" id="{BA62EAB0-AC46-9870-79A0-D7368782C6C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46" name="Graphic 145">
              <a:extLst>
                <a:ext uri="{FF2B5EF4-FFF2-40B4-BE49-F238E27FC236}">
                  <a16:creationId xmlns:a16="http://schemas.microsoft.com/office/drawing/2014/main" id="{A4601C5B-F732-F179-38ED-B08FD26A395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47" name="Value 2">
            <a:extLst>
              <a:ext uri="{FF2B5EF4-FFF2-40B4-BE49-F238E27FC236}">
                <a16:creationId xmlns:a16="http://schemas.microsoft.com/office/drawing/2014/main" id="{2448C8AF-AC41-AB7C-6409-7318723BBD2E}"/>
              </a:ext>
            </a:extLst>
          </p:cNvPr>
          <p:cNvGrpSpPr/>
          <p:nvPr/>
        </p:nvGrpSpPr>
        <p:grpSpPr>
          <a:xfrm>
            <a:off x="8868697" y="1127774"/>
            <a:ext cx="1450784" cy="216000"/>
            <a:chOff x="1194743" y="1140160"/>
            <a:chExt cx="1450784" cy="216000"/>
          </a:xfrm>
        </p:grpSpPr>
        <p:sp>
          <p:nvSpPr>
            <p:cNvPr id="148" name="Rectangle: Rounded Corners 147">
              <a:extLst>
                <a:ext uri="{FF2B5EF4-FFF2-40B4-BE49-F238E27FC236}">
                  <a16:creationId xmlns:a16="http://schemas.microsoft.com/office/drawing/2014/main" id="{B9078C28-4AA5-7C3F-3F03-6A0DAE1CF9F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49" name="Graphic 148">
              <a:extLst>
                <a:ext uri="{FF2B5EF4-FFF2-40B4-BE49-F238E27FC236}">
                  <a16:creationId xmlns:a16="http://schemas.microsoft.com/office/drawing/2014/main" id="{F2AB7EB2-C8F6-C6DD-B92A-B13E8FAE1DB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158" name="Step 1 title">
            <a:extLst>
              <a:ext uri="{FF2B5EF4-FFF2-40B4-BE49-F238E27FC236}">
                <a16:creationId xmlns:a16="http://schemas.microsoft.com/office/drawing/2014/main" id="{F16CA425-841E-5EAB-959A-CA331C17FA7C}"/>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a:spcBef>
                <a:spcPct val="20000"/>
              </a:spcBef>
              <a:buSzPct val="90000"/>
            </a:pPr>
            <a:r>
              <a:rPr lang="en-US" sz="1200" b="1" dirty="0">
                <a:solidFill>
                  <a:srgbClr val="FFFFFF"/>
                </a:solidFill>
                <a:latin typeface="Segoe UI Semibold" panose="020B0502040204020203" pitchFamily="34" charset="0"/>
                <a:cs typeface="Segoe UI Semibold" panose="020B0502040204020203" pitchFamily="34" charset="0"/>
              </a:rPr>
              <a:t>1. Identify trends and patterns</a:t>
            </a:r>
          </a:p>
        </p:txBody>
      </p:sp>
      <p:sp>
        <p:nvSpPr>
          <p:cNvPr id="157" name="Step 1 top">
            <a:extLst>
              <a:ext uri="{FF2B5EF4-FFF2-40B4-BE49-F238E27FC236}">
                <a16:creationId xmlns:a16="http://schemas.microsoft.com/office/drawing/2014/main" id="{B4F0ECE6-4877-F22E-4DDF-2FBCE3BA7F6B}"/>
              </a:ext>
            </a:extLst>
          </p:cNvPr>
          <p:cNvSpPr txBox="1"/>
          <p:nvPr/>
        </p:nvSpPr>
        <p:spPr>
          <a:xfrm>
            <a:off x="554601" y="2033954"/>
            <a:ext cx="3046196" cy="445122"/>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Leverage Copilot in Excel to analyze data. Import data from various sources to identify trends and patterns in donor behavior, helping to pinpoint potential prospects.</a:t>
            </a:r>
          </a:p>
        </p:txBody>
      </p:sp>
      <p:grpSp>
        <p:nvGrpSpPr>
          <p:cNvPr id="168" name="Step 1 logo">
            <a:extLst>
              <a:ext uri="{FF2B5EF4-FFF2-40B4-BE49-F238E27FC236}">
                <a16:creationId xmlns:a16="http://schemas.microsoft.com/office/drawing/2014/main" id="{62613CE3-69F4-9E25-D607-B6969A41F78B}"/>
              </a:ext>
            </a:extLst>
          </p:cNvPr>
          <p:cNvGrpSpPr/>
          <p:nvPr/>
        </p:nvGrpSpPr>
        <p:grpSpPr>
          <a:xfrm>
            <a:off x="808987" y="2748971"/>
            <a:ext cx="2324175" cy="360000"/>
            <a:chOff x="883168" y="2751202"/>
            <a:chExt cx="2324175" cy="360000"/>
          </a:xfrm>
        </p:grpSpPr>
        <p:sp>
          <p:nvSpPr>
            <p:cNvPr id="169" name="TextBox 168">
              <a:extLst>
                <a:ext uri="{FF2B5EF4-FFF2-40B4-BE49-F238E27FC236}">
                  <a16:creationId xmlns:a16="http://schemas.microsoft.com/office/drawing/2014/main" id="{F39FD0F2-8DC2-592A-A933-0130B8358531}"/>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170" name="Picture 169" descr="A green square with white x in it&#10;&#10;Description automatically generated">
              <a:extLst>
                <a:ext uri="{FF2B5EF4-FFF2-40B4-BE49-F238E27FC236}">
                  <a16:creationId xmlns:a16="http://schemas.microsoft.com/office/drawing/2014/main" id="{BCA28641-A003-06D3-EEEF-9449D905A2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156" name="Step 1 bottom">
            <a:extLst>
              <a:ext uri="{FF2B5EF4-FFF2-40B4-BE49-F238E27FC236}">
                <a16:creationId xmlns:a16="http://schemas.microsoft.com/office/drawing/2014/main" id="{B8EB8CD2-6A23-02A9-4590-F9D2A506F835}"/>
              </a:ext>
              <a:ext uri="{C183D7F6-B498-43B3-948B-1728B52AA6E4}">
                <adec:decorative xmlns:adec="http://schemas.microsoft.com/office/drawing/2017/decorative" val="1"/>
              </a:ext>
            </a:extLst>
          </p:cNvPr>
          <p:cNvSpPr/>
          <p:nvPr/>
        </p:nvSpPr>
        <p:spPr bwMode="auto">
          <a:xfrm>
            <a:off x="554602" y="3167836"/>
            <a:ext cx="2705513" cy="581663"/>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kumimoji="0" lang="en-US" sz="900" b="1"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Create a summary table </a:t>
            </a:r>
            <a:r>
              <a:rPr kumimoji="0" lang="en-US" sz="9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showing total donations by donor for the past year. </a:t>
            </a:r>
            <a:endParaRPr lang="en-US" sz="900" kern="0" noProof="0" dirty="0">
              <a:solidFill>
                <a:srgbClr val="1A1A1A"/>
              </a:solidFill>
              <a:latin typeface="Segoe UI"/>
            </a:endParaRPr>
          </a:p>
        </p:txBody>
      </p:sp>
      <p:sp>
        <p:nvSpPr>
          <p:cNvPr id="160" name="Step 2 title">
            <a:extLst>
              <a:ext uri="{FF2B5EF4-FFF2-40B4-BE49-F238E27FC236}">
                <a16:creationId xmlns:a16="http://schemas.microsoft.com/office/drawing/2014/main" id="{E499E573-8CE4-6E46-031A-AC35B2E277BF}"/>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Segment and score prospects</a:t>
            </a:r>
          </a:p>
        </p:txBody>
      </p:sp>
      <p:sp>
        <p:nvSpPr>
          <p:cNvPr id="161" name="Step 2 top">
            <a:extLst>
              <a:ext uri="{FF2B5EF4-FFF2-40B4-BE49-F238E27FC236}">
                <a16:creationId xmlns:a16="http://schemas.microsoft.com/office/drawing/2014/main" id="{4F4FDD58-BF77-9C82-64E0-2EE9A51BDAF4}"/>
              </a:ext>
            </a:extLst>
          </p:cNvPr>
          <p:cNvSpPr txBox="1"/>
          <p:nvPr/>
        </p:nvSpPr>
        <p:spPr>
          <a:xfrm>
            <a:off x="4023021" y="2033954"/>
            <a:ext cx="287894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Categorize prospects based on specific criteria and assign scores to prioritize them. </a:t>
            </a:r>
          </a:p>
        </p:txBody>
      </p:sp>
      <p:grpSp>
        <p:nvGrpSpPr>
          <p:cNvPr id="165" name="Step 2 logo">
            <a:extLst>
              <a:ext uri="{FF2B5EF4-FFF2-40B4-BE49-F238E27FC236}">
                <a16:creationId xmlns:a16="http://schemas.microsoft.com/office/drawing/2014/main" id="{C5B590DE-4868-B02A-D149-7BDB9F6ACE53}"/>
              </a:ext>
            </a:extLst>
          </p:cNvPr>
          <p:cNvGrpSpPr/>
          <p:nvPr/>
        </p:nvGrpSpPr>
        <p:grpSpPr>
          <a:xfrm>
            <a:off x="4467185" y="2730641"/>
            <a:ext cx="2324175" cy="360000"/>
            <a:chOff x="883168" y="2751202"/>
            <a:chExt cx="2324175" cy="360000"/>
          </a:xfrm>
        </p:grpSpPr>
        <p:sp>
          <p:nvSpPr>
            <p:cNvPr id="166" name="TextBox 165">
              <a:extLst>
                <a:ext uri="{FF2B5EF4-FFF2-40B4-BE49-F238E27FC236}">
                  <a16:creationId xmlns:a16="http://schemas.microsoft.com/office/drawing/2014/main" id="{238C2C88-DB98-AA7B-6370-0FCB7B62FBA7}"/>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167" name="Picture 166" descr="A green square with white x in it&#10;&#10;Description automatically generated">
              <a:extLst>
                <a:ext uri="{FF2B5EF4-FFF2-40B4-BE49-F238E27FC236}">
                  <a16:creationId xmlns:a16="http://schemas.microsoft.com/office/drawing/2014/main" id="{7F5A4922-CEC1-E565-6749-7F2A6F921A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159" name="Step 2 bottom">
            <a:extLst>
              <a:ext uri="{FF2B5EF4-FFF2-40B4-BE49-F238E27FC236}">
                <a16:creationId xmlns:a16="http://schemas.microsoft.com/office/drawing/2014/main" id="{ABF22148-1C02-6FE9-304E-634BC61D28D3}"/>
              </a:ext>
              <a:ext uri="{C183D7F6-B498-43B3-948B-1728B52AA6E4}">
                <adec:decorative xmlns:adec="http://schemas.microsoft.com/office/drawing/2017/decorative" val="1"/>
              </a:ext>
            </a:extLst>
          </p:cNvPr>
          <p:cNvSpPr/>
          <p:nvPr/>
        </p:nvSpPr>
        <p:spPr bwMode="auto">
          <a:xfrm>
            <a:off x="4023022"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US" sz="900" b="1" kern="0" dirty="0">
                <a:solidFill>
                  <a:srgbClr val="1A1A1A"/>
                </a:solidFill>
                <a:latin typeface="Segoe UI"/>
              </a:rPr>
              <a:t>Assign a score to each prospect </a:t>
            </a:r>
            <a:r>
              <a:rPr lang="en-US" sz="900" kern="0" dirty="0">
                <a:solidFill>
                  <a:srgbClr val="1A1A1A"/>
                </a:solidFill>
                <a:latin typeface="Segoe UI"/>
              </a:rPr>
              <a:t>based on their donation frequency and average donation amount.</a:t>
            </a:r>
          </a:p>
          <a:p>
            <a:pPr defTabSz="932472" fontAlgn="base">
              <a:spcBef>
                <a:spcPct val="0"/>
              </a:spcBef>
              <a:spcAft>
                <a:spcPct val="0"/>
              </a:spcAft>
            </a:pPr>
            <a:endParaRPr lang="en-US" sz="900" kern="0" noProof="0" dirty="0">
              <a:solidFill>
                <a:srgbClr val="1A1A1A"/>
              </a:solidFill>
              <a:latin typeface="Segoe UI"/>
            </a:endParaRPr>
          </a:p>
        </p:txBody>
      </p:sp>
      <p:sp>
        <p:nvSpPr>
          <p:cNvPr id="162" name="Step 3 title">
            <a:extLst>
              <a:ext uri="{FF2B5EF4-FFF2-40B4-BE49-F238E27FC236}">
                <a16:creationId xmlns:a16="http://schemas.microsoft.com/office/drawing/2014/main" id="{60D0EF51-4F46-5A7B-928B-C776D914063B}"/>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Personalize messaging</a:t>
            </a:r>
          </a:p>
        </p:txBody>
      </p:sp>
      <p:sp>
        <p:nvSpPr>
          <p:cNvPr id="164" name="Step 3 top">
            <a:extLst>
              <a:ext uri="{FF2B5EF4-FFF2-40B4-BE49-F238E27FC236}">
                <a16:creationId xmlns:a16="http://schemas.microsoft.com/office/drawing/2014/main" id="{7C070BFF-10C3-B588-3677-425FB5790B9D}"/>
              </a:ext>
            </a:extLst>
          </p:cNvPr>
          <p:cNvSpPr txBox="1"/>
          <p:nvPr/>
        </p:nvSpPr>
        <p:spPr>
          <a:xfrm>
            <a:off x="7476327"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Based on the insights gained from data analysis, draft personalized messages for each donor segment.</a:t>
            </a:r>
          </a:p>
        </p:txBody>
      </p:sp>
      <p:grpSp>
        <p:nvGrpSpPr>
          <p:cNvPr id="171" name="Step 3 logo">
            <a:extLst>
              <a:ext uri="{FF2B5EF4-FFF2-40B4-BE49-F238E27FC236}">
                <a16:creationId xmlns:a16="http://schemas.microsoft.com/office/drawing/2014/main" id="{5B4EFCAA-0CDD-352B-A956-2F4C473A1D4C}"/>
              </a:ext>
            </a:extLst>
          </p:cNvPr>
          <p:cNvGrpSpPr/>
          <p:nvPr/>
        </p:nvGrpSpPr>
        <p:grpSpPr>
          <a:xfrm>
            <a:off x="7770773" y="2709312"/>
            <a:ext cx="2348155" cy="360000"/>
            <a:chOff x="588263" y="1697756"/>
            <a:chExt cx="2348155" cy="360000"/>
          </a:xfrm>
        </p:grpSpPr>
        <p:pic>
          <p:nvPicPr>
            <p:cNvPr id="172" name="Picture 171">
              <a:extLst>
                <a:ext uri="{FF2B5EF4-FFF2-40B4-BE49-F238E27FC236}">
                  <a16:creationId xmlns:a16="http://schemas.microsoft.com/office/drawing/2014/main" id="{FDE5DC41-D2F4-BDF0-1BB4-397785627E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6AC83F9B-A5E5-160A-B10A-5366970C1F11}"/>
                </a:ext>
                <a:ext uri="{C183D7F6-B498-43B3-948B-1728B52AA6E4}">
                  <adec:decorative xmlns:adec="http://schemas.microsoft.com/office/drawing/2017/decorative" val="0"/>
                </a:ext>
              </a:extLst>
            </p:cNvPr>
            <p:cNvSpPr txBox="1"/>
            <p:nvPr/>
          </p:nvSpPr>
          <p:spPr>
            <a:xfrm>
              <a:off x="1044234" y="178235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p>
          </p:txBody>
        </p:sp>
      </p:grpSp>
      <p:sp>
        <p:nvSpPr>
          <p:cNvPr id="163" name="Step 3 bottom">
            <a:extLst>
              <a:ext uri="{FF2B5EF4-FFF2-40B4-BE49-F238E27FC236}">
                <a16:creationId xmlns:a16="http://schemas.microsoft.com/office/drawing/2014/main" id="{F653E819-6E42-E1DB-2181-DC256EE7BF78}"/>
              </a:ext>
              <a:ext uri="{C183D7F6-B498-43B3-948B-1728B52AA6E4}">
                <adec:decorative xmlns:adec="http://schemas.microsoft.com/office/drawing/2017/decorative" val="1"/>
              </a:ext>
            </a:extLst>
          </p:cNvPr>
          <p:cNvSpPr/>
          <p:nvPr/>
        </p:nvSpPr>
        <p:spPr bwMode="auto">
          <a:xfrm>
            <a:off x="7498490" y="3052629"/>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GB" sz="900" b="1" kern="0" dirty="0">
                <a:solidFill>
                  <a:srgbClr val="1A1A1A"/>
                </a:solidFill>
                <a:latin typeface="Segoe UI"/>
              </a:rPr>
              <a:t>Write an email message using a warm tone </a:t>
            </a:r>
            <a:r>
              <a:rPr lang="en-GB" sz="900" kern="0" dirty="0">
                <a:solidFill>
                  <a:srgbClr val="1A1A1A"/>
                </a:solidFill>
                <a:latin typeface="Segoe UI"/>
              </a:rPr>
              <a:t>thanking the donor for making more than $1,000 in donations last year.</a:t>
            </a:r>
            <a:endParaRPr kumimoji="0" lang="en-GB" sz="90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10" name="Step 4 title">
            <a:extLst>
              <a:ext uri="{FF2B5EF4-FFF2-40B4-BE49-F238E27FC236}">
                <a16:creationId xmlns:a16="http://schemas.microsoft.com/office/drawing/2014/main" id="{448E91C2-E2A4-97DB-1EB5-D5F569FD83A0}"/>
              </a:ext>
              <a:ext uri="{C183D7F6-B498-43B3-948B-1728B52AA6E4}">
                <adec:decorative xmlns:adec="http://schemas.microsoft.com/office/drawing/2017/decorative" val="1"/>
              </a:ext>
            </a:extLst>
          </p:cNvPr>
          <p:cNvSpPr>
            <a:spLocks noGrp="1"/>
          </p:cNvSpPr>
          <p:nvPr>
            <p:ph type="body" sz="quarter" idx="14"/>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 Manage pipeline</a:t>
            </a:r>
          </a:p>
        </p:txBody>
      </p:sp>
      <p:sp>
        <p:nvSpPr>
          <p:cNvPr id="15" name="Step 4 top">
            <a:extLst>
              <a:ext uri="{FF2B5EF4-FFF2-40B4-BE49-F238E27FC236}">
                <a16:creationId xmlns:a16="http://schemas.microsoft.com/office/drawing/2014/main" id="{C0F7183E-4A53-7F6A-8CD1-43E48E3D27DA}"/>
              </a:ext>
            </a:extLst>
          </p:cNvPr>
          <p:cNvSpPr txBox="1">
            <a:spLocks noGrp="1"/>
          </p:cNvSpPr>
          <p:nvPr>
            <p:ph type="body" sz="quarter" idx="28"/>
          </p:nvPr>
        </p:nvSpPr>
        <p:spPr>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Track interactions with potential donors and partners, providing insights into the best times to reach out and the most effective communication strategies.</a:t>
            </a:r>
          </a:p>
        </p:txBody>
      </p:sp>
      <p:grpSp>
        <p:nvGrpSpPr>
          <p:cNvPr id="174" name="Step 4 logo">
            <a:extLst>
              <a:ext uri="{FF2B5EF4-FFF2-40B4-BE49-F238E27FC236}">
                <a16:creationId xmlns:a16="http://schemas.microsoft.com/office/drawing/2014/main" id="{3BAD3E90-4CB4-4F6F-C1FF-4D4EC82B85C1}"/>
              </a:ext>
            </a:extLst>
          </p:cNvPr>
          <p:cNvGrpSpPr/>
          <p:nvPr/>
        </p:nvGrpSpPr>
        <p:grpSpPr>
          <a:xfrm>
            <a:off x="6322922" y="5175196"/>
            <a:ext cx="2351135" cy="360000"/>
            <a:chOff x="588263" y="1217924"/>
            <a:chExt cx="2351135" cy="360000"/>
          </a:xfrm>
        </p:grpSpPr>
        <p:pic>
          <p:nvPicPr>
            <p:cNvPr id="175" name="Picture 174" descr="Zip Co logo SVG free download, id: 101874 - Brandlogos.net">
              <a:hlinkClick r:id="rId8"/>
              <a:extLst>
                <a:ext uri="{FF2B5EF4-FFF2-40B4-BE49-F238E27FC236}">
                  <a16:creationId xmlns:a16="http://schemas.microsoft.com/office/drawing/2014/main" id="{78E50E68-8203-BD6B-AE4C-0C47C0994CF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B5A8A413-EBDD-E649-B534-03BEF15827F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
        <p:nvSpPr>
          <p:cNvPr id="43" name="Step 4 bottom">
            <a:extLst>
              <a:ext uri="{FF2B5EF4-FFF2-40B4-BE49-F238E27FC236}">
                <a16:creationId xmlns:a16="http://schemas.microsoft.com/office/drawing/2014/main" id="{E3AF0375-3352-FCBE-9AF1-61789AA8ECA0}"/>
              </a:ext>
            </a:extLst>
          </p:cNvPr>
          <p:cNvSpPr txBox="1">
            <a:spLocks noGrp="1"/>
          </p:cNvSpPr>
          <p:nvPr>
            <p:ph type="body" sz="quarter" idx="24"/>
          </p:nvPr>
        </p:nvSpPr>
        <p:spPr>
          <a:prstGeom prst="roundRect">
            <a:avLst>
              <a:gd name="adj" fmla="val 7982"/>
            </a:avLst>
          </a:prstGeom>
          <a:noFill/>
        </p:spPr>
        <p:txBody>
          <a:bodyPr vert="horz" wrap="square" lIns="0" tIns="0" rIns="0" bIns="0" rtlCol="0" anchor="t">
            <a:sp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pPr defTabSz="914400">
              <a:spcBef>
                <a:spcPts val="0"/>
              </a:spcBef>
              <a:spcAft>
                <a:spcPts val="200"/>
              </a:spcAft>
              <a:buSzTx/>
              <a:defRPr/>
            </a:pPr>
            <a:r>
              <a:rPr lang="en-US" sz="900" spc="0" dirty="0">
                <a:ln>
                  <a:noFill/>
                </a:ln>
                <a:solidFill>
                  <a:srgbClr val="242424"/>
                </a:solidFill>
                <a:latin typeface="Segoe UI" panose="020B0502040204020203" pitchFamily="34" charset="0"/>
                <a:cs typeface="+mn-cs"/>
              </a:rPr>
              <a:t>Example prompt: Summarize recent interactions with [donor name] and suggest follow-up actions.</a:t>
            </a:r>
          </a:p>
        </p:txBody>
      </p:sp>
      <p:sp>
        <p:nvSpPr>
          <p:cNvPr id="9" name="Step 5 tItle">
            <a:extLst>
              <a:ext uri="{FF2B5EF4-FFF2-40B4-BE49-F238E27FC236}">
                <a16:creationId xmlns:a16="http://schemas.microsoft.com/office/drawing/2014/main" id="{E1574749-AE4B-A4E9-C999-083AAC200821}"/>
              </a:ext>
              <a:ext uri="{C183D7F6-B498-43B3-948B-1728B52AA6E4}">
                <adec:decorative xmlns:adec="http://schemas.microsoft.com/office/drawing/2017/decorative" val="1"/>
              </a:ext>
            </a:extLst>
          </p:cNvPr>
          <p:cNvSpPr>
            <a:spLocks noGrp="1"/>
          </p:cNvSpPr>
          <p:nvPr>
            <p:ph type="body" sz="quarter" idx="12"/>
          </p:nvPr>
        </p:nvSpPr>
        <p:spPr bwMode="auto">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5. Optimize campaigns</a:t>
            </a:r>
          </a:p>
        </p:txBody>
      </p:sp>
      <p:sp>
        <p:nvSpPr>
          <p:cNvPr id="13" name="Step 5 top">
            <a:extLst>
              <a:ext uri="{FF2B5EF4-FFF2-40B4-BE49-F238E27FC236}">
                <a16:creationId xmlns:a16="http://schemas.microsoft.com/office/drawing/2014/main" id="{F14629C3-2135-DCBC-1441-9E02A4000016}"/>
              </a:ext>
            </a:extLst>
          </p:cNvPr>
          <p:cNvSpPr txBox="1">
            <a:spLocks noGrp="1"/>
          </p:cNvSpPr>
          <p:nvPr>
            <p:ph type="body" sz="quarter" idx="27"/>
          </p:nvPr>
        </p:nvSpPr>
        <p:spPr>
          <a:noFill/>
        </p:spPr>
        <p:txBody>
          <a:bodyPr wrap="square" lIns="0" tIns="0" rIns="0" bIns="0" rtlCol="0" anchor="t">
            <a:spAutoFit/>
          </a:bodyPr>
          <a:lstStyle/>
          <a:p>
            <a:pPr lvl="0"/>
            <a:r>
              <a:rPr lang="en-US" noProof="0" dirty="0"/>
              <a:t>Query donor-related information using natural language chat by creating an agent for your SharePoint site.</a:t>
            </a:r>
          </a:p>
        </p:txBody>
      </p:sp>
      <p:grpSp>
        <p:nvGrpSpPr>
          <p:cNvPr id="177" name="Step 5 logo">
            <a:extLst>
              <a:ext uri="{FF2B5EF4-FFF2-40B4-BE49-F238E27FC236}">
                <a16:creationId xmlns:a16="http://schemas.microsoft.com/office/drawing/2014/main" id="{4CCA7E7E-6654-4045-C47C-F208D78FCC58}"/>
              </a:ext>
            </a:extLst>
          </p:cNvPr>
          <p:cNvGrpSpPr/>
          <p:nvPr/>
        </p:nvGrpSpPr>
        <p:grpSpPr>
          <a:xfrm>
            <a:off x="2594995" y="5127479"/>
            <a:ext cx="2250050" cy="411140"/>
            <a:chOff x="767112" y="2825909"/>
            <a:chExt cx="2250050" cy="411140"/>
          </a:xfrm>
        </p:grpSpPr>
        <p:sp>
          <p:nvSpPr>
            <p:cNvPr id="178" name="TextBox 177">
              <a:extLst>
                <a:ext uri="{FF2B5EF4-FFF2-40B4-BE49-F238E27FC236}">
                  <a16:creationId xmlns:a16="http://schemas.microsoft.com/office/drawing/2014/main" id="{EB6651B0-0D6D-F52C-4874-75B56A973599}"/>
                </a:ext>
                <a:ext uri="{C183D7F6-B498-43B3-948B-1728B52AA6E4}">
                  <adec:decorative xmlns:adec="http://schemas.microsoft.com/office/drawing/2017/decorative" val="0"/>
                </a:ext>
              </a:extLst>
            </p:cNvPr>
            <p:cNvSpPr txBox="1"/>
            <p:nvPr/>
          </p:nvSpPr>
          <p:spPr>
            <a:xfrm>
              <a:off x="1124978" y="292927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a:t>
              </a: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Connection to </a:t>
              </a:r>
              <a:r>
                <a:rPr lang="en-US" sz="900" noProof="0" dirty="0">
                  <a:solidFill>
                    <a:srgbClr val="0078D4"/>
                  </a:solidFill>
                  <a:latin typeface="Segoe UI Semibold"/>
                </a:rPr>
                <a:t>SharePoint site</a:t>
              </a:r>
              <a:endParaRPr kumimoji="0" lang="en-US" sz="900" b="0" i="0" u="none" strike="noStrike" kern="1200" cap="none" spc="0" normalizeH="0" baseline="0" noProof="0" dirty="0">
                <a:ln>
                  <a:noFill/>
                </a:ln>
                <a:solidFill>
                  <a:srgbClr val="0070C0"/>
                </a:solidFill>
                <a:effectLst/>
                <a:uLnTx/>
                <a:uFillTx/>
                <a:latin typeface="Segoe UI Semibold"/>
                <a:ea typeface="+mn-ea"/>
                <a:cs typeface="+mn-cs"/>
              </a:endParaRPr>
            </a:p>
          </p:txBody>
        </p:sp>
        <p:pic>
          <p:nvPicPr>
            <p:cNvPr id="179" name="Picture 2" descr="Copilot Studio Generative AI pricing - Power Platform Community">
              <a:extLst>
                <a:ext uri="{FF2B5EF4-FFF2-40B4-BE49-F238E27FC236}">
                  <a16:creationId xmlns:a16="http://schemas.microsoft.com/office/drawing/2014/main" id="{7387F838-9CC5-304F-F149-7BAD8FB2B52A}"/>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Step 5 bottom">
            <a:extLst>
              <a:ext uri="{FF2B5EF4-FFF2-40B4-BE49-F238E27FC236}">
                <a16:creationId xmlns:a16="http://schemas.microsoft.com/office/drawing/2014/main" id="{6A45E673-1589-878F-F7AF-E055E94BEE9A}"/>
              </a:ext>
            </a:extLst>
          </p:cNvPr>
          <p:cNvSpPr txBox="1">
            <a:spLocks noGrp="1"/>
          </p:cNvSpPr>
          <p:nvPr>
            <p:ph type="body" sz="quarter" idx="22"/>
          </p:nvPr>
        </p:nvSpPr>
        <p:spPr>
          <a:prstGeom prst="roundRect">
            <a:avLst>
              <a:gd name="adj" fmla="val 9719"/>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algn="l" defTabSz="2402409" rtl="0" eaLnBrk="1" latinLnBrk="0" hangingPunct="1">
              <a:lnSpc>
                <a:spcPct val="100000"/>
              </a:lnSpc>
              <a:spcBef>
                <a:spcPct val="0"/>
              </a:spcBef>
              <a:buNone/>
              <a:defRPr lang="en-US" sz="9272" b="0" kern="1200" cap="none" spc="-129" baseline="0" dirty="0" smtClean="0">
                <a:ln w="3175">
                  <a:noFill/>
                </a:ln>
                <a:solidFill>
                  <a:schemeClr val="tx1"/>
                </a:solidFill>
                <a:effectLst/>
                <a:latin typeface="+mj-lt"/>
                <a:ea typeface="+mn-ea"/>
                <a:cs typeface="Segoe UI" pitchFamily="34" charset="0"/>
              </a:defRPr>
            </a:lvl1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Which of our donors live in Spain and like dogs.</a:t>
            </a:r>
          </a:p>
        </p:txBody>
      </p:sp>
      <p:sp>
        <p:nvSpPr>
          <p:cNvPr id="20" name="Text Placeholder 19">
            <a:extLst>
              <a:ext uri="{FF2B5EF4-FFF2-40B4-BE49-F238E27FC236}">
                <a16:creationId xmlns:a16="http://schemas.microsoft.com/office/drawing/2014/main" id="{A2E10B9D-8BA4-7E0D-A6C6-3D46DD062D20}"/>
              </a:ext>
            </a:extLst>
          </p:cNvPr>
          <p:cNvSpPr>
            <a:spLocks noGrp="1"/>
          </p:cNvSpPr>
          <p:nvPr>
            <p:ph type="body" sz="quarter" idx="39"/>
          </p:nvPr>
        </p:nvSpPr>
        <p:spPr>
          <a:solidFill>
            <a:srgbClr val="0070C0"/>
          </a:solidFill>
        </p:spPr>
        <p:txBody>
          <a:bodyPr/>
          <a:lstStyle/>
          <a:p>
            <a:endParaRPr lang="en-US" dirty="0"/>
          </a:p>
        </p:txBody>
      </p:sp>
      <p:sp>
        <p:nvSpPr>
          <p:cNvPr id="21" name="Text Placeholder 20">
            <a:extLst>
              <a:ext uri="{FF2B5EF4-FFF2-40B4-BE49-F238E27FC236}">
                <a16:creationId xmlns:a16="http://schemas.microsoft.com/office/drawing/2014/main" id="{5F8CF338-8299-F611-8712-2ED6FC11215B}"/>
              </a:ext>
            </a:extLst>
          </p:cNvPr>
          <p:cNvSpPr>
            <a:spLocks noGrp="1"/>
          </p:cNvSpPr>
          <p:nvPr>
            <p:ph type="body" sz="quarter" idx="40"/>
          </p:nvPr>
        </p:nvSpPr>
        <p:spPr/>
        <p:txBody>
          <a:bodyPr/>
          <a:lstStyle/>
          <a:p>
            <a:endParaRPr lang="en-US"/>
          </a:p>
        </p:txBody>
      </p:sp>
      <p:sp>
        <p:nvSpPr>
          <p:cNvPr id="19" name="Text Placeholder 18">
            <a:extLst>
              <a:ext uri="{FF2B5EF4-FFF2-40B4-BE49-F238E27FC236}">
                <a16:creationId xmlns:a16="http://schemas.microsoft.com/office/drawing/2014/main" id="{F3F4871C-95EA-6BDF-DBBA-9343D53FBB72}"/>
              </a:ext>
            </a:extLst>
          </p:cNvPr>
          <p:cNvSpPr>
            <a:spLocks noGrp="1"/>
          </p:cNvSpPr>
          <p:nvPr>
            <p:ph type="body" sz="quarter" idx="38"/>
          </p:nvPr>
        </p:nvSpPr>
        <p:spPr>
          <a:solidFill>
            <a:srgbClr val="0070C0"/>
          </a:solidFill>
        </p:spPr>
        <p:txBody>
          <a:bodyPr/>
          <a:lstStyle/>
          <a:p>
            <a:endParaRPr lang="en-US" dirty="0"/>
          </a:p>
        </p:txBody>
      </p:sp>
      <p:pic>
        <p:nvPicPr>
          <p:cNvPr id="4" name="Picture 3" descr="A person with her arms crossed&#10;&#10;AI-generated content may be incorrect.">
            <a:extLst>
              <a:ext uri="{FF2B5EF4-FFF2-40B4-BE49-F238E27FC236}">
                <a16:creationId xmlns:a16="http://schemas.microsoft.com/office/drawing/2014/main" id="{6FB2CC1E-BAAA-D68B-5243-7A82913F5620}"/>
              </a:ext>
            </a:extLst>
          </p:cNvPr>
          <p:cNvPicPr>
            <a:picLocks noChangeAspect="1"/>
          </p:cNvPicPr>
          <p:nvPr/>
        </p:nvPicPr>
        <p:blipFill>
          <a:blip r:embed="rId11"/>
          <a:srcRect r="17373"/>
          <a:stretch/>
        </p:blipFill>
        <p:spPr>
          <a:xfrm>
            <a:off x="10014525" y="2748971"/>
            <a:ext cx="2261764" cy="4109060"/>
          </a:xfrm>
          <a:prstGeom prst="rect">
            <a:avLst/>
          </a:prstGeom>
        </p:spPr>
      </p:pic>
    </p:spTree>
    <p:extLst>
      <p:ext uri="{BB962C8B-B14F-4D97-AF65-F5344CB8AC3E}">
        <p14:creationId xmlns:p14="http://schemas.microsoft.com/office/powerpoint/2010/main" val="18969752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5343-0B76-0687-C0D2-D8CE1853486D}"/>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61E42E5D-2AB2-7062-F299-4B3309E28237}"/>
              </a:ext>
            </a:extLst>
          </p:cNvPr>
          <p:cNvSpPr>
            <a:spLocks noGrp="1"/>
          </p:cNvSpPr>
          <p:nvPr>
            <p:ph type="title"/>
          </p:nvPr>
        </p:nvSpPr>
        <p:spPr>
          <a:xfrm>
            <a:off x="584199" y="387350"/>
            <a:ext cx="6317765" cy="263149"/>
          </a:xfrm>
        </p:spPr>
        <p:txBody>
          <a:bodyPr/>
          <a:lstStyle/>
          <a:p>
            <a:r>
              <a:rPr lang="en-US" noProof="0" dirty="0">
                <a:solidFill>
                  <a:srgbClr val="0078D4"/>
                </a:solidFill>
              </a:rPr>
              <a:t>Nonprofit | </a:t>
            </a:r>
            <a:r>
              <a:rPr lang="en-US" noProof="0" dirty="0"/>
              <a:t>New program launch</a:t>
            </a:r>
          </a:p>
        </p:txBody>
      </p:sp>
      <p:sp>
        <p:nvSpPr>
          <p:cNvPr id="44" name="Text Placeholder 52">
            <a:extLst>
              <a:ext uri="{FF2B5EF4-FFF2-40B4-BE49-F238E27FC236}">
                <a16:creationId xmlns:a16="http://schemas.microsoft.com/office/drawing/2014/main" id="{C98E84E1-84E7-1364-2E47-C44A67275672}"/>
              </a:ext>
            </a:extLst>
          </p:cNvPr>
          <p:cNvSpPr>
            <a:spLocks noGrp="1"/>
          </p:cNvSpPr>
          <p:nvPr>
            <p:ph type="body" sz="quarter" idx="17"/>
          </p:nvPr>
        </p:nvSpPr>
        <p:spPr>
          <a:xfrm>
            <a:off x="6519107" y="521099"/>
            <a:ext cx="3599821" cy="169277"/>
          </a:xfrm>
        </p:spPr>
        <p:txBody>
          <a:bodyPr/>
          <a:lstStyle/>
          <a:p>
            <a:r>
              <a:rPr lang="en-US" noProof="0" dirty="0"/>
              <a:t>Microsoft 365 Copilot</a:t>
            </a:r>
            <a:endParaRPr lang="en-US" sz="900" i="1" noProof="0" dirty="0"/>
          </a:p>
        </p:txBody>
      </p:sp>
      <p:sp>
        <p:nvSpPr>
          <p:cNvPr id="45" name="Text Placeholder 86">
            <a:extLst>
              <a:ext uri="{FF2B5EF4-FFF2-40B4-BE49-F238E27FC236}">
                <a16:creationId xmlns:a16="http://schemas.microsoft.com/office/drawing/2014/main" id="{585FCB3B-A5B0-BB1E-E9DC-83FAE10809E8}"/>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39" name="Text Placeholder 138">
            <a:extLst>
              <a:ext uri="{FF2B5EF4-FFF2-40B4-BE49-F238E27FC236}">
                <a16:creationId xmlns:a16="http://schemas.microsoft.com/office/drawing/2014/main" id="{C47192EA-D200-0FE3-53D9-3CC3CCEBC11A}"/>
              </a:ext>
            </a:extLst>
          </p:cNvPr>
          <p:cNvSpPr>
            <a:spLocks noGrp="1"/>
          </p:cNvSpPr>
          <p:nvPr>
            <p:ph type="body" sz="quarter" idx="38"/>
          </p:nvPr>
        </p:nvSpPr>
        <p:spPr>
          <a:solidFill>
            <a:srgbClr val="0070C0"/>
          </a:solidFill>
        </p:spPr>
        <p:txBody>
          <a:bodyPr/>
          <a:lstStyle/>
          <a:p>
            <a:endParaRPr lang="en-US" noProof="0"/>
          </a:p>
        </p:txBody>
      </p:sp>
      <p:sp>
        <p:nvSpPr>
          <p:cNvPr id="140" name="Text Placeholder 139">
            <a:extLst>
              <a:ext uri="{FF2B5EF4-FFF2-40B4-BE49-F238E27FC236}">
                <a16:creationId xmlns:a16="http://schemas.microsoft.com/office/drawing/2014/main" id="{AD90F258-D7C9-8E6B-C11E-F4AA5B90A570}"/>
              </a:ext>
            </a:extLst>
          </p:cNvPr>
          <p:cNvSpPr>
            <a:spLocks noGrp="1"/>
          </p:cNvSpPr>
          <p:nvPr>
            <p:ph type="body" sz="quarter" idx="39"/>
          </p:nvPr>
        </p:nvSpPr>
        <p:spPr>
          <a:solidFill>
            <a:srgbClr val="0078D4"/>
          </a:solidFill>
        </p:spPr>
        <p:txBody>
          <a:bodyPr/>
          <a:lstStyle/>
          <a:p>
            <a:endParaRPr lang="en-US" noProof="0"/>
          </a:p>
        </p:txBody>
      </p:sp>
      <p:sp>
        <p:nvSpPr>
          <p:cNvPr id="141" name="Text Placeholder 140">
            <a:extLst>
              <a:ext uri="{FF2B5EF4-FFF2-40B4-BE49-F238E27FC236}">
                <a16:creationId xmlns:a16="http://schemas.microsoft.com/office/drawing/2014/main" id="{A80E29AE-1A27-4881-1272-97C738E88C87}"/>
              </a:ext>
            </a:extLst>
          </p:cNvPr>
          <p:cNvSpPr>
            <a:spLocks noGrp="1"/>
          </p:cNvSpPr>
          <p:nvPr>
            <p:ph type="body" sz="quarter" idx="40"/>
          </p:nvPr>
        </p:nvSpPr>
        <p:spPr/>
        <p:txBody>
          <a:bodyPr/>
          <a:lstStyle/>
          <a:p>
            <a:endParaRPr lang="en-US" noProof="0"/>
          </a:p>
        </p:txBody>
      </p:sp>
      <p:sp>
        <p:nvSpPr>
          <p:cNvPr id="68" name="Rectangle: Rounded Corners 6">
            <a:extLst>
              <a:ext uri="{FF2B5EF4-FFF2-40B4-BE49-F238E27FC236}">
                <a16:creationId xmlns:a16="http://schemas.microsoft.com/office/drawing/2014/main" id="{9205D309-646C-8A88-4BFD-9462E8AD898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67FC07C4-D490-E224-0646-357C54636324}"/>
              </a:ext>
            </a:extLst>
          </p:cNvPr>
          <p:cNvGrpSpPr/>
          <p:nvPr/>
        </p:nvGrpSpPr>
        <p:grpSpPr>
          <a:xfrm>
            <a:off x="1624328" y="1132756"/>
            <a:ext cx="1463040" cy="216000"/>
            <a:chOff x="1198144" y="862657"/>
            <a:chExt cx="1463040" cy="216000"/>
          </a:xfrm>
        </p:grpSpPr>
        <p:sp>
          <p:nvSpPr>
            <p:cNvPr id="10" name="Rectangle: Rounded Corners 6">
              <a:extLst>
                <a:ext uri="{FF2B5EF4-FFF2-40B4-BE49-F238E27FC236}">
                  <a16:creationId xmlns:a16="http://schemas.microsoft.com/office/drawing/2014/main" id="{D23C5473-49C3-F37E-AAF0-B05C38A32BA9}"/>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Program impact</a:t>
              </a:r>
            </a:p>
          </p:txBody>
        </p:sp>
        <p:pic>
          <p:nvPicPr>
            <p:cNvPr id="11" name="Graphic 10">
              <a:extLst>
                <a:ext uri="{FF2B5EF4-FFF2-40B4-BE49-F238E27FC236}">
                  <a16:creationId xmlns:a16="http://schemas.microsoft.com/office/drawing/2014/main" id="{4C52A0FA-E63C-5517-94FD-CEE23B2AFAE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79" name="Rectangle: Rounded Corners 6">
            <a:extLst>
              <a:ext uri="{FF2B5EF4-FFF2-40B4-BE49-F238E27FC236}">
                <a16:creationId xmlns:a16="http://schemas.microsoft.com/office/drawing/2014/main" id="{9E5FB145-64F8-13AA-1CC2-8C59D5751E6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 name="Group 2">
            <a:extLst>
              <a:ext uri="{FF2B5EF4-FFF2-40B4-BE49-F238E27FC236}">
                <a16:creationId xmlns:a16="http://schemas.microsoft.com/office/drawing/2014/main" id="{C8D4005B-7B93-0F7B-6031-2E542C708117}"/>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EA24992B-5243-6820-9C36-FFD1930B068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E4ED9BEF-3CC1-13F7-1406-DDE752FAFAC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0F2B8AAA-8B80-302A-AA25-4C341AA3BAB7}"/>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5489BA18-B668-CA0F-4FCE-0A4079ADEC8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CDAACDB4-57BC-5D44-7BCC-038B38898B0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78" name="Rectangle: Rounded Corners 11">
            <a:extLst>
              <a:ext uri="{FF2B5EF4-FFF2-40B4-BE49-F238E27FC236}">
                <a16:creationId xmlns:a16="http://schemas.microsoft.com/office/drawing/2014/main" id="{BC76CC11-D456-919A-15BB-91FE7E73C1A2}"/>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1. Conduct needs assessment</a:t>
            </a:r>
          </a:p>
        </p:txBody>
      </p:sp>
      <p:sp>
        <p:nvSpPr>
          <p:cNvPr id="77" name="TextBox 76">
            <a:extLst>
              <a:ext uri="{FF2B5EF4-FFF2-40B4-BE49-F238E27FC236}">
                <a16:creationId xmlns:a16="http://schemas.microsoft.com/office/drawing/2014/main" id="{CF5AC37A-2D2C-960D-58E0-52D00DB39C91}"/>
              </a:ext>
            </a:extLst>
          </p:cNvPr>
          <p:cNvSpPr txBox="1"/>
          <p:nvPr/>
        </p:nvSpPr>
        <p:spPr>
          <a:xfrm>
            <a:off x="554601" y="2033954"/>
            <a:ext cx="3046196" cy="415498"/>
          </a:xfrm>
          <a:prstGeom prst="rect">
            <a:avLst/>
          </a:prstGeom>
          <a:noFill/>
        </p:spPr>
        <p:txBody>
          <a:bodyPr wrap="square" lIns="91440" tIns="0" rIns="91440" bIns="0" rtlCol="0" anchor="t">
            <a:sp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rPr>
              <a:t>Conduct thorough research to understand the needs of the community and assess the feasibility of the new program. </a:t>
            </a:r>
          </a:p>
        </p:txBody>
      </p:sp>
      <p:grpSp>
        <p:nvGrpSpPr>
          <p:cNvPr id="28" name="Group 27">
            <a:extLst>
              <a:ext uri="{FF2B5EF4-FFF2-40B4-BE49-F238E27FC236}">
                <a16:creationId xmlns:a16="http://schemas.microsoft.com/office/drawing/2014/main" id="{D16FD249-C18A-C96F-DCCC-A3054FE1829C}"/>
              </a:ext>
            </a:extLst>
          </p:cNvPr>
          <p:cNvGrpSpPr/>
          <p:nvPr/>
        </p:nvGrpSpPr>
        <p:grpSpPr>
          <a:xfrm>
            <a:off x="854014" y="2862333"/>
            <a:ext cx="2351135" cy="360000"/>
            <a:chOff x="588263" y="1217924"/>
            <a:chExt cx="2351135" cy="360000"/>
          </a:xfrm>
        </p:grpSpPr>
        <p:pic>
          <p:nvPicPr>
            <p:cNvPr id="29" name="Picture 28" descr="Zip Co logo SVG free download, id: 101874 - Brandlogos.net">
              <a:hlinkClick r:id="rId7"/>
              <a:extLst>
                <a:ext uri="{FF2B5EF4-FFF2-40B4-BE49-F238E27FC236}">
                  <a16:creationId xmlns:a16="http://schemas.microsoft.com/office/drawing/2014/main" id="{EDFA37F8-6A3E-A01C-0BAD-DA4223900A2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 name="TextBox 29">
              <a:extLst>
                <a:ext uri="{FF2B5EF4-FFF2-40B4-BE49-F238E27FC236}">
                  <a16:creationId xmlns:a16="http://schemas.microsoft.com/office/drawing/2014/main" id="{5B198F01-2FB9-D739-4EDF-D6DE498F4BE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lang="en-US" sz="1100" noProof="0" dirty="0">
                <a:solidFill>
                  <a:prstClr val="black"/>
                </a:solidFill>
                <a:latin typeface="Segoe UI Semibold"/>
              </a:endParaRPr>
            </a:p>
          </p:txBody>
        </p:sp>
      </p:grpSp>
      <p:sp>
        <p:nvSpPr>
          <p:cNvPr id="76" name="Rectangle: Rounded Corners 6">
            <a:extLst>
              <a:ext uri="{FF2B5EF4-FFF2-40B4-BE49-F238E27FC236}">
                <a16:creationId xmlns:a16="http://schemas.microsoft.com/office/drawing/2014/main" id="{889ECC99-FCBC-E959-529C-62DF8DEF1B86}"/>
              </a:ext>
              <a:ext uri="{C183D7F6-B498-43B3-948B-1728B52AA6E4}">
                <adec:decorative xmlns:adec="http://schemas.microsoft.com/office/drawing/2017/decorative" val="1"/>
              </a:ext>
            </a:extLst>
          </p:cNvPr>
          <p:cNvSpPr/>
          <p:nvPr/>
        </p:nvSpPr>
        <p:spPr bwMode="auto">
          <a:xfrm>
            <a:off x="570454" y="3201027"/>
            <a:ext cx="2705513" cy="771357"/>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r>
              <a:rPr lang="en-US" sz="900" kern="0" noProof="0" dirty="0">
                <a:solidFill>
                  <a:srgbClr val="1A1A1A"/>
                </a:solidFill>
                <a:latin typeface="Segoe UI"/>
              </a:rPr>
              <a:t>Example prompt: </a:t>
            </a:r>
            <a:r>
              <a:rPr kumimoji="0" lang="en-US" sz="900" b="0" i="0" u="none" strike="noStrike" kern="1200" cap="none" spc="0" normalizeH="0" baseline="0" noProof="0" dirty="0">
                <a:ln>
                  <a:noFill/>
                </a:ln>
                <a:solidFill>
                  <a:srgbClr val="000000"/>
                </a:solidFill>
                <a:effectLst/>
                <a:uLnTx/>
                <a:uFillTx/>
                <a:latin typeface="Segoe UI Semibold"/>
                <a:ea typeface="+mn-ea"/>
                <a:cs typeface="Segoe UI" panose="020B0502040204020203" pitchFamily="34" charset="0"/>
              </a:rPr>
              <a:t>Conduct a needs assessment </a:t>
            </a:r>
            <a:r>
              <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for our new community health program, including data on community health indicators, stakeholder interviews, and feasibility analysis.</a:t>
            </a:r>
          </a:p>
          <a:p>
            <a:pPr defTabSz="932472" fontAlgn="base">
              <a:spcBef>
                <a:spcPct val="0"/>
              </a:spcBef>
              <a:spcAft>
                <a:spcPct val="0"/>
              </a:spcAft>
            </a:pPr>
            <a:endParaRPr lang="en-US" sz="900" kern="0" noProof="0" dirty="0">
              <a:solidFill>
                <a:srgbClr val="1A1A1A"/>
              </a:solidFill>
              <a:latin typeface="Segoe UI"/>
            </a:endParaRPr>
          </a:p>
        </p:txBody>
      </p:sp>
      <p:sp>
        <p:nvSpPr>
          <p:cNvPr id="81" name="Rectangle: Rounded Corners 13">
            <a:extLst>
              <a:ext uri="{FF2B5EF4-FFF2-40B4-BE49-F238E27FC236}">
                <a16:creationId xmlns:a16="http://schemas.microsoft.com/office/drawing/2014/main" id="{1F14D148-B86D-1488-071B-0E82EF202845}"/>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Design and plan</a:t>
            </a:r>
          </a:p>
        </p:txBody>
      </p:sp>
      <p:sp>
        <p:nvSpPr>
          <p:cNvPr id="82" name="TextBox 81">
            <a:extLst>
              <a:ext uri="{FF2B5EF4-FFF2-40B4-BE49-F238E27FC236}">
                <a16:creationId xmlns:a16="http://schemas.microsoft.com/office/drawing/2014/main" id="{BF0AD846-7CF4-7A42-0D56-5BBB521F37B7}"/>
              </a:ext>
            </a:extLst>
          </p:cNvPr>
          <p:cNvSpPr txBox="1"/>
          <p:nvPr/>
        </p:nvSpPr>
        <p:spPr>
          <a:xfrm>
            <a:off x="4023021" y="2033954"/>
            <a:ext cx="287894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Work as a team to develop a detailed program plan outlining objectives, scope, deliverables, milestones, and timelines.</a:t>
            </a:r>
          </a:p>
        </p:txBody>
      </p:sp>
      <p:grpSp>
        <p:nvGrpSpPr>
          <p:cNvPr id="25" name="Group 24">
            <a:extLst>
              <a:ext uri="{FF2B5EF4-FFF2-40B4-BE49-F238E27FC236}">
                <a16:creationId xmlns:a16="http://schemas.microsoft.com/office/drawing/2014/main" id="{E6318CB3-AF22-9D9B-2A12-A3597B3A667F}"/>
              </a:ext>
            </a:extLst>
          </p:cNvPr>
          <p:cNvGrpSpPr/>
          <p:nvPr/>
        </p:nvGrpSpPr>
        <p:grpSpPr>
          <a:xfrm>
            <a:off x="4491595" y="2890876"/>
            <a:ext cx="2368026" cy="360000"/>
            <a:chOff x="3277688" y="2657420"/>
            <a:chExt cx="2368026" cy="360000"/>
          </a:xfrm>
        </p:grpSpPr>
        <p:grpSp>
          <p:nvGrpSpPr>
            <p:cNvPr id="26" name="Group 25">
              <a:extLst>
                <a:ext uri="{FF2B5EF4-FFF2-40B4-BE49-F238E27FC236}">
                  <a16:creationId xmlns:a16="http://schemas.microsoft.com/office/drawing/2014/main" id="{F5F857A0-7738-605D-70C1-F01106E561F4}"/>
                </a:ext>
              </a:extLst>
            </p:cNvPr>
            <p:cNvGrpSpPr>
              <a:grpSpLocks noChangeAspect="1"/>
            </p:cNvGrpSpPr>
            <p:nvPr/>
          </p:nvGrpSpPr>
          <p:grpSpPr>
            <a:xfrm>
              <a:off x="3277688" y="2657420"/>
              <a:ext cx="360000" cy="360000"/>
              <a:chOff x="2746466" y="3838485"/>
              <a:chExt cx="396000" cy="396000"/>
            </a:xfrm>
          </p:grpSpPr>
          <p:sp>
            <p:nvSpPr>
              <p:cNvPr id="39" name="Oval 38">
                <a:extLst>
                  <a:ext uri="{FF2B5EF4-FFF2-40B4-BE49-F238E27FC236}">
                    <a16:creationId xmlns:a16="http://schemas.microsoft.com/office/drawing/2014/main" id="{942907BD-AF2A-3E42-E665-296D6092049F}"/>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40" name="Graphic 39">
                <a:extLst>
                  <a:ext uri="{FF2B5EF4-FFF2-40B4-BE49-F238E27FC236}">
                    <a16:creationId xmlns:a16="http://schemas.microsoft.com/office/drawing/2014/main" id="{B85EA547-75CC-E068-14CC-0EA986D427D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38176" y="3904068"/>
                <a:ext cx="229999" cy="229999"/>
              </a:xfrm>
              <a:prstGeom prst="rect">
                <a:avLst/>
              </a:prstGeom>
              <a:effectLst/>
            </p:spPr>
          </p:pic>
        </p:grpSp>
        <p:sp>
          <p:nvSpPr>
            <p:cNvPr id="27" name="TextBox 26">
              <a:extLst>
                <a:ext uri="{FF2B5EF4-FFF2-40B4-BE49-F238E27FC236}">
                  <a16:creationId xmlns:a16="http://schemas.microsoft.com/office/drawing/2014/main" id="{39511FEA-2233-1DC4-7F19-70094D53D813}"/>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0" name="Rectangle: Rounded Corners 6">
            <a:extLst>
              <a:ext uri="{FF2B5EF4-FFF2-40B4-BE49-F238E27FC236}">
                <a16:creationId xmlns:a16="http://schemas.microsoft.com/office/drawing/2014/main" id="{23AFC794-13D6-92AA-13AC-0F531086E54A}"/>
              </a:ext>
              <a:ext uri="{C183D7F6-B498-43B3-948B-1728B52AA6E4}">
                <adec:decorative xmlns:adec="http://schemas.microsoft.com/office/drawing/2017/decorative" val="1"/>
              </a:ext>
            </a:extLst>
          </p:cNvPr>
          <p:cNvSpPr/>
          <p:nvPr/>
        </p:nvSpPr>
        <p:spPr bwMode="auto">
          <a:xfrm>
            <a:off x="4023022"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900" kern="0" noProof="0" dirty="0">
                <a:solidFill>
                  <a:srgbClr val="1A1A1A"/>
                </a:solidFill>
                <a:latin typeface="Segoe UI"/>
              </a:rPr>
              <a:t>Example prompt: </a:t>
            </a:r>
            <a:r>
              <a:rPr kumimoji="0" lang="en-US" sz="9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Sans Text" pitchFamily="2" charset="0"/>
              </a:rPr>
              <a:t>Create a detailed project plan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Sans Text" pitchFamily="2" charset="0"/>
              </a:rPr>
              <a:t>for our new educational outreach program, including objectives, scope, deliverables, milestones, and timelines.</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3" name="Rectangle: Rounded Corners 15">
            <a:extLst>
              <a:ext uri="{FF2B5EF4-FFF2-40B4-BE49-F238E27FC236}">
                <a16:creationId xmlns:a16="http://schemas.microsoft.com/office/drawing/2014/main" id="{A3C28DCF-BAFF-3EEA-DEDF-BBF57DF4D9FE}"/>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Engage stakeholders</a:t>
            </a:r>
          </a:p>
        </p:txBody>
      </p:sp>
      <p:sp>
        <p:nvSpPr>
          <p:cNvPr id="85" name="TextBox 84">
            <a:extLst>
              <a:ext uri="{FF2B5EF4-FFF2-40B4-BE49-F238E27FC236}">
                <a16:creationId xmlns:a16="http://schemas.microsoft.com/office/drawing/2014/main" id="{42489630-25A2-6B5D-927C-9702927EC34B}"/>
              </a:ext>
            </a:extLst>
          </p:cNvPr>
          <p:cNvSpPr txBox="1"/>
          <p:nvPr/>
        </p:nvSpPr>
        <p:spPr>
          <a:xfrm>
            <a:off x="7476327" y="2033954"/>
            <a:ext cx="2705513" cy="74982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Engage with key stakeholders to gather input, build support, and ensure alignment with the program's goals. Use Copilot in Microsoft Teams to share updates, gather feedback, and track action items.</a:t>
            </a:r>
          </a:p>
        </p:txBody>
      </p:sp>
      <p:grpSp>
        <p:nvGrpSpPr>
          <p:cNvPr id="19" name="Group 18">
            <a:extLst>
              <a:ext uri="{FF2B5EF4-FFF2-40B4-BE49-F238E27FC236}">
                <a16:creationId xmlns:a16="http://schemas.microsoft.com/office/drawing/2014/main" id="{3108056C-1000-8E76-5A76-6FA1EE30CC82}"/>
              </a:ext>
            </a:extLst>
          </p:cNvPr>
          <p:cNvGrpSpPr/>
          <p:nvPr/>
        </p:nvGrpSpPr>
        <p:grpSpPr>
          <a:xfrm>
            <a:off x="7736829" y="2867301"/>
            <a:ext cx="2336971" cy="360000"/>
            <a:chOff x="588263" y="3617084"/>
            <a:chExt cx="2336971" cy="360000"/>
          </a:xfrm>
        </p:grpSpPr>
        <p:pic>
          <p:nvPicPr>
            <p:cNvPr id="20" name="Picture 19">
              <a:extLst>
                <a:ext uri="{FF2B5EF4-FFF2-40B4-BE49-F238E27FC236}">
                  <a16:creationId xmlns:a16="http://schemas.microsoft.com/office/drawing/2014/main" id="{62DBA6C5-CA90-1DA7-2B9F-5B89EFCBF33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 name="TextBox 20">
              <a:extLst>
                <a:ext uri="{FF2B5EF4-FFF2-40B4-BE49-F238E27FC236}">
                  <a16:creationId xmlns:a16="http://schemas.microsoft.com/office/drawing/2014/main" id="{E47B46D2-8356-0A1C-70C0-C5587DECBBC2}"/>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84" name="Rectangle: Rounded Corners 6">
            <a:extLst>
              <a:ext uri="{FF2B5EF4-FFF2-40B4-BE49-F238E27FC236}">
                <a16:creationId xmlns:a16="http://schemas.microsoft.com/office/drawing/2014/main" id="{A7252916-4BA0-3E80-1638-66CD47A68B63}"/>
              </a:ext>
              <a:ext uri="{C183D7F6-B498-43B3-948B-1728B52AA6E4}">
                <adec:decorative xmlns:adec="http://schemas.microsoft.com/office/drawing/2017/decorative" val="1"/>
              </a:ext>
            </a:extLst>
          </p:cNvPr>
          <p:cNvSpPr/>
          <p:nvPr/>
        </p:nvSpPr>
        <p:spPr bwMode="auto">
          <a:xfrm>
            <a:off x="7515940"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900" kern="0" noProof="0" dirty="0">
                <a:solidFill>
                  <a:srgbClr val="1A1A1A"/>
                </a:solidFill>
                <a:latin typeface="Segoe UI"/>
              </a:rPr>
              <a:t>Example prompt: </a:t>
            </a:r>
            <a:r>
              <a:rPr kumimoji="0" lang="en-US" sz="9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Sans Text" pitchFamily="2" charset="0"/>
              </a:rPr>
              <a:t>Summarize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Sans Text" pitchFamily="2" charset="0"/>
              </a:rPr>
              <a:t>the new environmental conservation program discussed in the meeting and outline next steps.</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marL="0" marR="0" lvl="0" indent="0" algn="l" defTabSz="932472" rtl="0" eaLnBrk="1" fontAlgn="base" latinLnBrk="0" hangingPunct="1">
              <a:lnSpc>
                <a:spcPct val="100000"/>
              </a:lnSpc>
              <a:spcBef>
                <a:spcPts val="0"/>
              </a:spcBef>
              <a:spcAft>
                <a:spcPts val="20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74" name="Rectangle: Rounded Corners 7">
            <a:extLst>
              <a:ext uri="{FF2B5EF4-FFF2-40B4-BE49-F238E27FC236}">
                <a16:creationId xmlns:a16="http://schemas.microsoft.com/office/drawing/2014/main" id="{9F11B060-AF51-0692-4841-6D0C498DE88A}"/>
              </a:ext>
            </a:extLst>
          </p:cNvPr>
          <p:cNvSpPr/>
          <p:nvPr/>
        </p:nvSpPr>
        <p:spPr bwMode="auto">
          <a:xfrm>
            <a:off x="7476327" y="405058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4. Analyze proposed budget</a:t>
            </a:r>
          </a:p>
        </p:txBody>
      </p:sp>
      <p:sp>
        <p:nvSpPr>
          <p:cNvPr id="75" name="TextBox 74">
            <a:extLst>
              <a:ext uri="{FF2B5EF4-FFF2-40B4-BE49-F238E27FC236}">
                <a16:creationId xmlns:a16="http://schemas.microsoft.com/office/drawing/2014/main" id="{E8FD35E0-58E0-EC1A-5011-2CD7B5CA810C}"/>
              </a:ext>
            </a:extLst>
          </p:cNvPr>
          <p:cNvSpPr txBox="1"/>
          <p:nvPr/>
        </p:nvSpPr>
        <p:spPr>
          <a:xfrm>
            <a:off x="7476327" y="4500890"/>
            <a:ext cx="2860896" cy="5539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242424"/>
                </a:solidFill>
                <a:effectLst/>
                <a:uLnTx/>
                <a:uFillTx/>
                <a:latin typeface="Segoe UI" panose="020B0502040204020203" pitchFamily="34" charset="0"/>
                <a:ea typeface="+mn-ea"/>
                <a:cs typeface="+mn-cs"/>
              </a:rPr>
              <a:t>Allocate resources and develop a budget to ensure the program has the necessary funding and support. Use Copilot in Excel to analyze budgets and financial projections.</a:t>
            </a:r>
          </a:p>
        </p:txBody>
      </p:sp>
      <p:grpSp>
        <p:nvGrpSpPr>
          <p:cNvPr id="12" name="Group 11">
            <a:extLst>
              <a:ext uri="{FF2B5EF4-FFF2-40B4-BE49-F238E27FC236}">
                <a16:creationId xmlns:a16="http://schemas.microsoft.com/office/drawing/2014/main" id="{C5923DBE-0EB2-3719-1C66-2EB834311F35}"/>
              </a:ext>
            </a:extLst>
          </p:cNvPr>
          <p:cNvGrpSpPr/>
          <p:nvPr/>
        </p:nvGrpSpPr>
        <p:grpSpPr>
          <a:xfrm>
            <a:off x="7790812" y="5079263"/>
            <a:ext cx="2324175" cy="360000"/>
            <a:chOff x="883168" y="2751202"/>
            <a:chExt cx="2324175" cy="360000"/>
          </a:xfrm>
        </p:grpSpPr>
        <p:sp>
          <p:nvSpPr>
            <p:cNvPr id="31" name="TextBox 30">
              <a:extLst>
                <a:ext uri="{FF2B5EF4-FFF2-40B4-BE49-F238E27FC236}">
                  <a16:creationId xmlns:a16="http://schemas.microsoft.com/office/drawing/2014/main" id="{4A08DE13-646C-D22E-363E-468426278B28}"/>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32" name="Picture 31" descr="A green square with white x in it&#10;&#10;Description automatically generated">
              <a:extLst>
                <a:ext uri="{FF2B5EF4-FFF2-40B4-BE49-F238E27FC236}">
                  <a16:creationId xmlns:a16="http://schemas.microsoft.com/office/drawing/2014/main" id="{0D232A17-4008-492B-AFCC-F5BE558DFB0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73" name="Rectangle: Rounded Corners 6">
            <a:extLst>
              <a:ext uri="{FF2B5EF4-FFF2-40B4-BE49-F238E27FC236}">
                <a16:creationId xmlns:a16="http://schemas.microsoft.com/office/drawing/2014/main" id="{6320207B-688B-58A5-206A-C9CD313B1984}"/>
              </a:ext>
              <a:ext uri="{C183D7F6-B498-43B3-948B-1728B52AA6E4}">
                <adec:decorative xmlns:adec="http://schemas.microsoft.com/office/drawing/2017/decorative" val="1"/>
              </a:ext>
            </a:extLst>
          </p:cNvPr>
          <p:cNvSpPr/>
          <p:nvPr/>
        </p:nvSpPr>
        <p:spPr bwMode="auto">
          <a:xfrm>
            <a:off x="7476327" y="5500258"/>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900" kern="0" noProof="0" dirty="0">
                <a:solidFill>
                  <a:srgbClr val="1A1A1A"/>
                </a:solidFill>
                <a:latin typeface="Segoe UI"/>
              </a:rPr>
              <a:t>Example prompt: </a:t>
            </a:r>
            <a:r>
              <a:rPr kumimoji="0" lang="en-US" sz="9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Sans Text" pitchFamily="2" charset="0"/>
              </a:rPr>
              <a:t>Analyze budget requests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Sans Text" pitchFamily="2" charset="0"/>
              </a:rPr>
              <a:t>for our new youth mentorship program and add a column to calculate the gaps between requested and allocated budget. </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7" name="Rectangle: Rounded Corners 19">
            <a:extLst>
              <a:ext uri="{FF2B5EF4-FFF2-40B4-BE49-F238E27FC236}">
                <a16:creationId xmlns:a16="http://schemas.microsoft.com/office/drawing/2014/main" id="{520B2144-B9F9-40B1-D485-D62ED5866177}"/>
              </a:ext>
            </a:extLst>
          </p:cNvPr>
          <p:cNvSpPr/>
          <p:nvPr/>
        </p:nvSpPr>
        <p:spPr bwMode="auto">
          <a:xfrm>
            <a:off x="4023022" y="405101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5. Create implementation plan</a:t>
            </a:r>
          </a:p>
        </p:txBody>
      </p:sp>
      <p:sp>
        <p:nvSpPr>
          <p:cNvPr id="88" name="TextBox 87">
            <a:extLst>
              <a:ext uri="{FF2B5EF4-FFF2-40B4-BE49-F238E27FC236}">
                <a16:creationId xmlns:a16="http://schemas.microsoft.com/office/drawing/2014/main" id="{C99D4DF8-7A7D-1F28-A40C-DDEBF37BCB1C}"/>
              </a:ext>
            </a:extLst>
          </p:cNvPr>
          <p:cNvSpPr txBox="1"/>
          <p:nvPr/>
        </p:nvSpPr>
        <p:spPr>
          <a:xfrm>
            <a:off x="3911198" y="4500890"/>
            <a:ext cx="2990767"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Sans Text" pitchFamily="2" charset="0"/>
              </a:rPr>
              <a:t>Use Copilot in Word to help draft up and document an implementation plan that can be referenced and shared by team members. </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p:txBody>
      </p:sp>
      <p:grpSp>
        <p:nvGrpSpPr>
          <p:cNvPr id="33" name="Group 32">
            <a:extLst>
              <a:ext uri="{FF2B5EF4-FFF2-40B4-BE49-F238E27FC236}">
                <a16:creationId xmlns:a16="http://schemas.microsoft.com/office/drawing/2014/main" id="{0B488858-9DBD-AD9C-AC7D-9C78BCE6B373}"/>
              </a:ext>
            </a:extLst>
          </p:cNvPr>
          <p:cNvGrpSpPr/>
          <p:nvPr/>
        </p:nvGrpSpPr>
        <p:grpSpPr>
          <a:xfrm>
            <a:off x="4507794" y="5059896"/>
            <a:ext cx="2351135" cy="360000"/>
            <a:chOff x="588263" y="2657420"/>
            <a:chExt cx="2351135" cy="360000"/>
          </a:xfrm>
        </p:grpSpPr>
        <p:pic>
          <p:nvPicPr>
            <p:cNvPr id="34" name="Picture 33">
              <a:extLst>
                <a:ext uri="{FF2B5EF4-FFF2-40B4-BE49-F238E27FC236}">
                  <a16:creationId xmlns:a16="http://schemas.microsoft.com/office/drawing/2014/main" id="{545081FA-6782-E454-E9E3-C834151E241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5" name="TextBox 34">
              <a:extLst>
                <a:ext uri="{FF2B5EF4-FFF2-40B4-BE49-F238E27FC236}">
                  <a16:creationId xmlns:a16="http://schemas.microsoft.com/office/drawing/2014/main" id="{263E00E4-85CD-C947-BBA0-F2D0D17D0CE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6" name="Rectangle: Rounded Corners 6">
            <a:extLst>
              <a:ext uri="{FF2B5EF4-FFF2-40B4-BE49-F238E27FC236}">
                <a16:creationId xmlns:a16="http://schemas.microsoft.com/office/drawing/2014/main" id="{8CEB4C0C-15A3-19DF-31E3-F321566DC57A}"/>
              </a:ext>
              <a:ext uri="{C183D7F6-B498-43B3-948B-1728B52AA6E4}">
                <adec:decorative xmlns:adec="http://schemas.microsoft.com/office/drawing/2017/decorative" val="1"/>
              </a:ext>
            </a:extLst>
          </p:cNvPr>
          <p:cNvSpPr/>
          <p:nvPr/>
        </p:nvSpPr>
        <p:spPr bwMode="auto">
          <a:xfrm>
            <a:off x="4023022" y="5619688"/>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900" kern="0" noProof="0" dirty="0">
                <a:solidFill>
                  <a:srgbClr val="1A1A1A"/>
                </a:solidFill>
                <a:latin typeface="Segoe UI"/>
              </a:rPr>
              <a:t>Example prompt: </a:t>
            </a:r>
            <a:r>
              <a:rPr kumimoji="0" lang="en-US" sz="9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Sans Text" pitchFamily="2" charset="0"/>
              </a:rPr>
              <a:t>Draft an implementation plan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Sans Text" pitchFamily="2" charset="0"/>
              </a:rPr>
              <a:t>for the new disaster relief program, including detailed action steps, timelines, responsible team members, and resources required.</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marL="0" marR="0" lvl="0" indent="0" algn="l" defTabSz="932472" rtl="0" eaLnBrk="1" fontAlgn="base" latinLnBrk="0" hangingPunct="1">
              <a:lnSpc>
                <a:spcPct val="100000"/>
              </a:lnSpc>
              <a:spcBef>
                <a:spcPts val="0"/>
              </a:spcBef>
              <a:spcAft>
                <a:spcPts val="20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71" name="Rectangle: Rounded Corners 4">
            <a:extLst>
              <a:ext uri="{FF2B5EF4-FFF2-40B4-BE49-F238E27FC236}">
                <a16:creationId xmlns:a16="http://schemas.microsoft.com/office/drawing/2014/main" id="{FBC3A825-4A0A-7E4C-D3BA-1B7B0E128525}"/>
              </a:ext>
            </a:extLst>
          </p:cNvPr>
          <p:cNvSpPr/>
          <p:nvPr/>
        </p:nvSpPr>
        <p:spPr bwMode="auto">
          <a:xfrm>
            <a:off x="554602" y="4048426"/>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6. Create program presentation</a:t>
            </a:r>
          </a:p>
        </p:txBody>
      </p:sp>
      <p:sp>
        <p:nvSpPr>
          <p:cNvPr id="72" name="TextBox 71">
            <a:extLst>
              <a:ext uri="{FF2B5EF4-FFF2-40B4-BE49-F238E27FC236}">
                <a16:creationId xmlns:a16="http://schemas.microsoft.com/office/drawing/2014/main" id="{A42E291D-776C-5D18-1BBD-C2CB19556C66}"/>
              </a:ext>
            </a:extLst>
          </p:cNvPr>
          <p:cNvSpPr txBox="1"/>
          <p:nvPr/>
        </p:nvSpPr>
        <p:spPr>
          <a:xfrm>
            <a:off x="554602" y="4500890"/>
            <a:ext cx="270551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w="3175">
                  <a:noFill/>
                </a:ln>
                <a:solidFill>
                  <a:srgbClr val="000000"/>
                </a:solidFill>
                <a:effectLst/>
                <a:uLnTx/>
                <a:uFillTx/>
                <a:latin typeface="Segoe UI"/>
                <a:ea typeface="+mn-ea"/>
                <a:cs typeface="+mn-cs"/>
              </a:rPr>
              <a:t>Use Copilot in PowerPoint to create a presentation that showcases the program plan.</a:t>
            </a:r>
          </a:p>
        </p:txBody>
      </p:sp>
      <p:grpSp>
        <p:nvGrpSpPr>
          <p:cNvPr id="16" name="Group 15">
            <a:extLst>
              <a:ext uri="{FF2B5EF4-FFF2-40B4-BE49-F238E27FC236}">
                <a16:creationId xmlns:a16="http://schemas.microsoft.com/office/drawing/2014/main" id="{76B4E45B-B427-719E-A945-B78BE222579D}"/>
              </a:ext>
            </a:extLst>
          </p:cNvPr>
          <p:cNvGrpSpPr/>
          <p:nvPr/>
        </p:nvGrpSpPr>
        <p:grpSpPr>
          <a:xfrm>
            <a:off x="854014" y="5068934"/>
            <a:ext cx="2351135" cy="360000"/>
            <a:chOff x="588263" y="2177588"/>
            <a:chExt cx="2351135" cy="360000"/>
          </a:xfrm>
        </p:grpSpPr>
        <p:pic>
          <p:nvPicPr>
            <p:cNvPr id="17" name="Picture 16">
              <a:extLst>
                <a:ext uri="{FF2B5EF4-FFF2-40B4-BE49-F238E27FC236}">
                  <a16:creationId xmlns:a16="http://schemas.microsoft.com/office/drawing/2014/main" id="{16467F9A-275F-F0DD-C927-542DFF23CF6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 name="TextBox 17">
              <a:extLst>
                <a:ext uri="{FF2B5EF4-FFF2-40B4-BE49-F238E27FC236}">
                  <a16:creationId xmlns:a16="http://schemas.microsoft.com/office/drawing/2014/main" id="{5C293B6E-A9F4-3E83-3462-1C8452DFFF4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70" name="Rectangle: Rounded Corners 6">
            <a:extLst>
              <a:ext uri="{FF2B5EF4-FFF2-40B4-BE49-F238E27FC236}">
                <a16:creationId xmlns:a16="http://schemas.microsoft.com/office/drawing/2014/main" id="{428107A1-C3E6-247E-2F50-09B146FFC935}"/>
              </a:ext>
              <a:ext uri="{C183D7F6-B498-43B3-948B-1728B52AA6E4}">
                <adec:decorative xmlns:adec="http://schemas.microsoft.com/office/drawing/2017/decorative" val="1"/>
              </a:ext>
            </a:extLst>
          </p:cNvPr>
          <p:cNvSpPr/>
          <p:nvPr/>
        </p:nvSpPr>
        <p:spPr bwMode="auto">
          <a:xfrm>
            <a:off x="554602" y="5502040"/>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900" kern="0" noProof="0" dirty="0">
                <a:solidFill>
                  <a:srgbClr val="1A1A1A"/>
                </a:solidFill>
                <a:latin typeface="Segoe UI"/>
              </a:rPr>
              <a:t>Example prompt: </a:t>
            </a:r>
            <a:r>
              <a:rPr kumimoji="0" lang="en-US" sz="9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Sans Text" pitchFamily="2" charset="0"/>
              </a:rPr>
              <a:t>Create a PowerPoint presentation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Sans Text" pitchFamily="2" charset="0"/>
              </a:rPr>
              <a:t>using the information in the /[implementation plan.docx]</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pic>
        <p:nvPicPr>
          <p:cNvPr id="14" name="Picture 13" descr="A person holding a tablet&#10;&#10;AI-generated content may be incorrect.">
            <a:extLst>
              <a:ext uri="{FF2B5EF4-FFF2-40B4-BE49-F238E27FC236}">
                <a16:creationId xmlns:a16="http://schemas.microsoft.com/office/drawing/2014/main" id="{48FF9AED-9E27-C55E-49E1-6FA6F44E84DC}"/>
              </a:ext>
            </a:extLst>
          </p:cNvPr>
          <p:cNvPicPr>
            <a:picLocks noChangeAspect="1"/>
          </p:cNvPicPr>
          <p:nvPr/>
        </p:nvPicPr>
        <p:blipFill>
          <a:blip r:embed="rId15"/>
          <a:stretch>
            <a:fillRect/>
          </a:stretch>
        </p:blipFill>
        <p:spPr>
          <a:xfrm>
            <a:off x="9826547" y="2181963"/>
            <a:ext cx="2365453" cy="4676037"/>
          </a:xfrm>
          <a:prstGeom prst="rect">
            <a:avLst/>
          </a:prstGeom>
        </p:spPr>
      </p:pic>
    </p:spTree>
    <p:extLst>
      <p:ext uri="{BB962C8B-B14F-4D97-AF65-F5344CB8AC3E}">
        <p14:creationId xmlns:p14="http://schemas.microsoft.com/office/powerpoint/2010/main" val="18263193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F4279-B994-D949-A6EC-48572582F311}"/>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91F352E3-7036-38E6-0AE5-4273ABFCF2D0}"/>
              </a:ext>
            </a:extLst>
          </p:cNvPr>
          <p:cNvSpPr>
            <a:spLocks noGrp="1"/>
          </p:cNvSpPr>
          <p:nvPr>
            <p:ph type="title"/>
          </p:nvPr>
        </p:nvSpPr>
        <p:spPr>
          <a:xfrm>
            <a:off x="584199" y="387350"/>
            <a:ext cx="6317765" cy="263149"/>
          </a:xfrm>
        </p:spPr>
        <p:txBody>
          <a:bodyPr/>
          <a:lstStyle/>
          <a:p>
            <a:r>
              <a:rPr lang="en-US" noProof="0" dirty="0">
                <a:solidFill>
                  <a:srgbClr val="0078D4"/>
                </a:solidFill>
              </a:rPr>
              <a:t>Nonprofit | </a:t>
            </a:r>
            <a:r>
              <a:rPr lang="en-US" noProof="0" dirty="0"/>
              <a:t>Optimize program performance</a:t>
            </a:r>
          </a:p>
        </p:txBody>
      </p:sp>
      <p:sp>
        <p:nvSpPr>
          <p:cNvPr id="44" name="Text Placeholder 52">
            <a:extLst>
              <a:ext uri="{FF2B5EF4-FFF2-40B4-BE49-F238E27FC236}">
                <a16:creationId xmlns:a16="http://schemas.microsoft.com/office/drawing/2014/main" id="{F1A3B767-735B-1745-D8B6-CC28FC76A7F1}"/>
              </a:ext>
            </a:extLst>
          </p:cNvPr>
          <p:cNvSpPr>
            <a:spLocks noGrp="1"/>
          </p:cNvSpPr>
          <p:nvPr>
            <p:ph type="body" sz="quarter" idx="17"/>
          </p:nvPr>
        </p:nvSpPr>
        <p:spPr>
          <a:xfrm>
            <a:off x="6519107" y="521099"/>
            <a:ext cx="3599821" cy="169277"/>
          </a:xfrm>
        </p:spPr>
        <p:txBody>
          <a:bodyPr/>
          <a:lstStyle/>
          <a:p>
            <a:r>
              <a:rPr lang="en-US" noProof="0" dirty="0"/>
              <a:t>Microsoft 365 Copilot</a:t>
            </a:r>
            <a:endParaRPr lang="en-US" sz="900" i="1" noProof="0" dirty="0"/>
          </a:p>
        </p:txBody>
      </p:sp>
      <p:sp>
        <p:nvSpPr>
          <p:cNvPr id="45" name="Text Placeholder 86">
            <a:extLst>
              <a:ext uri="{FF2B5EF4-FFF2-40B4-BE49-F238E27FC236}">
                <a16:creationId xmlns:a16="http://schemas.microsoft.com/office/drawing/2014/main" id="{4D9DB210-8CD8-2E73-0180-67A9A7D125F0}"/>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39" name="Text Placeholder 138">
            <a:extLst>
              <a:ext uri="{FF2B5EF4-FFF2-40B4-BE49-F238E27FC236}">
                <a16:creationId xmlns:a16="http://schemas.microsoft.com/office/drawing/2014/main" id="{E9766566-C33F-584C-0F8A-06B11FA182DA}"/>
              </a:ext>
            </a:extLst>
          </p:cNvPr>
          <p:cNvSpPr>
            <a:spLocks noGrp="1"/>
          </p:cNvSpPr>
          <p:nvPr>
            <p:ph type="body" sz="quarter" idx="38"/>
          </p:nvPr>
        </p:nvSpPr>
        <p:spPr>
          <a:solidFill>
            <a:srgbClr val="0070C0"/>
          </a:solidFill>
        </p:spPr>
        <p:txBody>
          <a:bodyPr/>
          <a:lstStyle/>
          <a:p>
            <a:endParaRPr lang="en-US" noProof="0" dirty="0"/>
          </a:p>
        </p:txBody>
      </p:sp>
      <p:sp>
        <p:nvSpPr>
          <p:cNvPr id="140" name="Text Placeholder 139">
            <a:extLst>
              <a:ext uri="{FF2B5EF4-FFF2-40B4-BE49-F238E27FC236}">
                <a16:creationId xmlns:a16="http://schemas.microsoft.com/office/drawing/2014/main" id="{39786B01-250C-C53D-40E5-94D59B9A287F}"/>
              </a:ext>
            </a:extLst>
          </p:cNvPr>
          <p:cNvSpPr>
            <a:spLocks noGrp="1"/>
          </p:cNvSpPr>
          <p:nvPr>
            <p:ph type="body" sz="quarter" idx="39"/>
          </p:nvPr>
        </p:nvSpPr>
        <p:spPr>
          <a:solidFill>
            <a:srgbClr val="0078D4"/>
          </a:solidFill>
        </p:spPr>
        <p:txBody>
          <a:bodyPr/>
          <a:lstStyle/>
          <a:p>
            <a:endParaRPr lang="en-US" noProof="0"/>
          </a:p>
        </p:txBody>
      </p:sp>
      <p:sp>
        <p:nvSpPr>
          <p:cNvPr id="141" name="Text Placeholder 140">
            <a:extLst>
              <a:ext uri="{FF2B5EF4-FFF2-40B4-BE49-F238E27FC236}">
                <a16:creationId xmlns:a16="http://schemas.microsoft.com/office/drawing/2014/main" id="{BC1FE8D4-4DB8-DD42-1EFA-BF84638FE2BA}"/>
              </a:ext>
            </a:extLst>
          </p:cNvPr>
          <p:cNvSpPr>
            <a:spLocks noGrp="1"/>
          </p:cNvSpPr>
          <p:nvPr>
            <p:ph type="body" sz="quarter" idx="40"/>
          </p:nvPr>
        </p:nvSpPr>
        <p:spPr/>
        <p:txBody>
          <a:bodyPr/>
          <a:lstStyle/>
          <a:p>
            <a:endParaRPr lang="en-US" noProof="0"/>
          </a:p>
        </p:txBody>
      </p:sp>
      <p:sp>
        <p:nvSpPr>
          <p:cNvPr id="68" name="Rectangle: Rounded Corners 6">
            <a:extLst>
              <a:ext uri="{FF2B5EF4-FFF2-40B4-BE49-F238E27FC236}">
                <a16:creationId xmlns:a16="http://schemas.microsoft.com/office/drawing/2014/main" id="{3431592D-3739-CD0D-2002-D5620EA276A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F46311BE-F744-7E2E-BFAC-B7D77DA4B7C3}"/>
              </a:ext>
            </a:extLst>
          </p:cNvPr>
          <p:cNvGrpSpPr/>
          <p:nvPr/>
        </p:nvGrpSpPr>
        <p:grpSpPr>
          <a:xfrm>
            <a:off x="1624328" y="1132756"/>
            <a:ext cx="1463040" cy="216000"/>
            <a:chOff x="1198144" y="862657"/>
            <a:chExt cx="1463040" cy="216000"/>
          </a:xfrm>
        </p:grpSpPr>
        <p:sp>
          <p:nvSpPr>
            <p:cNvPr id="10" name="Rectangle: Rounded Corners 6">
              <a:extLst>
                <a:ext uri="{FF2B5EF4-FFF2-40B4-BE49-F238E27FC236}">
                  <a16:creationId xmlns:a16="http://schemas.microsoft.com/office/drawing/2014/main" id="{A73CEF8E-FD38-064A-E6D3-FD1DB5B41F4F}"/>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Program impact</a:t>
              </a:r>
            </a:p>
          </p:txBody>
        </p:sp>
        <p:pic>
          <p:nvPicPr>
            <p:cNvPr id="11" name="Graphic 10">
              <a:extLst>
                <a:ext uri="{FF2B5EF4-FFF2-40B4-BE49-F238E27FC236}">
                  <a16:creationId xmlns:a16="http://schemas.microsoft.com/office/drawing/2014/main" id="{E467DD3A-E095-B8A1-2599-CB4FF711DC5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79" name="Rectangle: Rounded Corners 6">
            <a:extLst>
              <a:ext uri="{FF2B5EF4-FFF2-40B4-BE49-F238E27FC236}">
                <a16:creationId xmlns:a16="http://schemas.microsoft.com/office/drawing/2014/main" id="{BBB2B4E9-7FD5-3E55-D86A-2DF90278B019}"/>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 name="Group 2">
            <a:extLst>
              <a:ext uri="{FF2B5EF4-FFF2-40B4-BE49-F238E27FC236}">
                <a16:creationId xmlns:a16="http://schemas.microsoft.com/office/drawing/2014/main" id="{4442BE62-598C-E743-EA68-514B2A4657CC}"/>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F97A1553-92D9-C0FB-7D8A-3142DC81B699}"/>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57EC9FFA-1E41-0DE3-1ACB-EE4ED9F1025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D86D2A79-AA3F-A3BD-9F8E-5C2944E0074D}"/>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17308D55-57D3-B986-F44A-B98A7201E292}"/>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0E277A36-F91E-0C28-B45D-51456B18F97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78" name="Item 1">
            <a:extLst>
              <a:ext uri="{FF2B5EF4-FFF2-40B4-BE49-F238E27FC236}">
                <a16:creationId xmlns:a16="http://schemas.microsoft.com/office/drawing/2014/main" id="{A707D78A-C177-CA8B-5012-0AFC03435287}"/>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1. Analyze performance data</a:t>
            </a:r>
          </a:p>
        </p:txBody>
      </p:sp>
      <p:sp>
        <p:nvSpPr>
          <p:cNvPr id="77" name="Item 1 top">
            <a:extLst>
              <a:ext uri="{FF2B5EF4-FFF2-40B4-BE49-F238E27FC236}">
                <a16:creationId xmlns:a16="http://schemas.microsoft.com/office/drawing/2014/main" id="{864F878B-1225-8120-6A29-F998596A9F2E}"/>
              </a:ext>
            </a:extLst>
          </p:cNvPr>
          <p:cNvSpPr txBox="1"/>
          <p:nvPr/>
        </p:nvSpPr>
        <p:spPr>
          <a:xfrm>
            <a:off x="554601" y="2033954"/>
            <a:ext cx="3046196" cy="415498"/>
          </a:xfrm>
          <a:prstGeom prst="rect">
            <a:avLst/>
          </a:prstGeom>
          <a:noFill/>
        </p:spPr>
        <p:txBody>
          <a:bodyPr wrap="square" lIns="91440" tIns="0" rIns="91440" bIns="0" rtlCol="0" anchor="t">
            <a:sp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rPr>
              <a:t>Analyze performance data, generating insights and identifying key metrics. Use Excel formulas and functions to calculate performance indicators.</a:t>
            </a:r>
          </a:p>
        </p:txBody>
      </p:sp>
      <p:grpSp>
        <p:nvGrpSpPr>
          <p:cNvPr id="12" name="Group 11">
            <a:extLst>
              <a:ext uri="{FF2B5EF4-FFF2-40B4-BE49-F238E27FC236}">
                <a16:creationId xmlns:a16="http://schemas.microsoft.com/office/drawing/2014/main" id="{9059894F-8EC0-B650-C1EE-C59DA13F511F}"/>
              </a:ext>
            </a:extLst>
          </p:cNvPr>
          <p:cNvGrpSpPr/>
          <p:nvPr/>
        </p:nvGrpSpPr>
        <p:grpSpPr>
          <a:xfrm>
            <a:off x="822680" y="2724844"/>
            <a:ext cx="2324175" cy="360000"/>
            <a:chOff x="883168" y="2751202"/>
            <a:chExt cx="2324175" cy="360000"/>
          </a:xfrm>
        </p:grpSpPr>
        <p:sp>
          <p:nvSpPr>
            <p:cNvPr id="31" name="TextBox 30">
              <a:extLst>
                <a:ext uri="{FF2B5EF4-FFF2-40B4-BE49-F238E27FC236}">
                  <a16:creationId xmlns:a16="http://schemas.microsoft.com/office/drawing/2014/main" id="{8F88123A-B434-D469-C8FE-354DB8F639A0}"/>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32" name="Picture 31" descr="A green square with white x in it&#10;&#10;Description automatically generated">
              <a:extLst>
                <a:ext uri="{FF2B5EF4-FFF2-40B4-BE49-F238E27FC236}">
                  <a16:creationId xmlns:a16="http://schemas.microsoft.com/office/drawing/2014/main" id="{CCC46F81-2C51-FC81-9B8D-BA11B83F83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76" name="Item 1 bottom">
            <a:extLst>
              <a:ext uri="{FF2B5EF4-FFF2-40B4-BE49-F238E27FC236}">
                <a16:creationId xmlns:a16="http://schemas.microsoft.com/office/drawing/2014/main" id="{B1B40261-7095-72E8-DA7F-91A4EF6140AE}"/>
              </a:ext>
              <a:ext uri="{C183D7F6-B498-43B3-948B-1728B52AA6E4}">
                <adec:decorative xmlns:adec="http://schemas.microsoft.com/office/drawing/2017/decorative" val="1"/>
              </a:ext>
            </a:extLst>
          </p:cNvPr>
          <p:cNvSpPr/>
          <p:nvPr/>
        </p:nvSpPr>
        <p:spPr bwMode="auto">
          <a:xfrm>
            <a:off x="570454" y="3201027"/>
            <a:ext cx="2705513" cy="771357"/>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r>
              <a:rPr lang="en-US" sz="900" kern="0" noProof="0" dirty="0">
                <a:solidFill>
                  <a:srgbClr val="1A1A1A"/>
                </a:solidFill>
                <a:latin typeface="Segoe UI"/>
              </a:rPr>
              <a:t>Example prompt: </a:t>
            </a:r>
            <a:r>
              <a:rPr lang="en-US" sz="900" b="1" kern="0" dirty="0">
                <a:solidFill>
                  <a:srgbClr val="1A1A1A"/>
                </a:solidFill>
                <a:latin typeface="Segoe UI"/>
              </a:rPr>
              <a:t>Create a bar chart</a:t>
            </a:r>
            <a:r>
              <a:rPr lang="en-US" sz="900" kern="0" dirty="0">
                <a:solidFill>
                  <a:srgbClr val="1A1A1A"/>
                </a:solidFill>
                <a:latin typeface="Segoe UI"/>
              </a:rPr>
              <a:t> based on the latest performance data in the /[performance data.xlsx] </a:t>
            </a:r>
          </a:p>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1" name="Item 2">
            <a:extLst>
              <a:ext uri="{FF2B5EF4-FFF2-40B4-BE49-F238E27FC236}">
                <a16:creationId xmlns:a16="http://schemas.microsoft.com/office/drawing/2014/main" id="{FF4571CE-5D50-688F-15BA-B6DEBB589A56}"/>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Identify improvement areas</a:t>
            </a:r>
          </a:p>
        </p:txBody>
      </p:sp>
      <p:sp>
        <p:nvSpPr>
          <p:cNvPr id="82" name="Item 2 top">
            <a:extLst>
              <a:ext uri="{FF2B5EF4-FFF2-40B4-BE49-F238E27FC236}">
                <a16:creationId xmlns:a16="http://schemas.microsoft.com/office/drawing/2014/main" id="{E2E9F2B4-9DC0-B91A-2396-8D1D389AD7A1}"/>
              </a:ext>
            </a:extLst>
          </p:cNvPr>
          <p:cNvSpPr txBox="1"/>
          <p:nvPr/>
        </p:nvSpPr>
        <p:spPr>
          <a:xfrm>
            <a:off x="4023021" y="2033954"/>
            <a:ext cx="287894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dirty="0">
                <a:ln>
                  <a:noFill/>
                </a:ln>
                <a:solidFill>
                  <a:srgbClr val="1A1A1A"/>
                </a:solidFill>
                <a:effectLst/>
                <a:uLnTx/>
                <a:uFillTx/>
                <a:cs typeface="Segoe UI" pitchFamily="34" charset="0"/>
              </a:rPr>
              <a:t>Pinpoint areas where performance can be optimized. Create charts and graphs to highlight improvement opportunities.</a:t>
            </a:r>
          </a:p>
        </p:txBody>
      </p:sp>
      <p:grpSp>
        <p:nvGrpSpPr>
          <p:cNvPr id="2" name="Group 1">
            <a:extLst>
              <a:ext uri="{FF2B5EF4-FFF2-40B4-BE49-F238E27FC236}">
                <a16:creationId xmlns:a16="http://schemas.microsoft.com/office/drawing/2014/main" id="{BEBD8A80-F46C-BE16-C073-EE0FD9AAFF2F}"/>
              </a:ext>
            </a:extLst>
          </p:cNvPr>
          <p:cNvGrpSpPr/>
          <p:nvPr/>
        </p:nvGrpSpPr>
        <p:grpSpPr>
          <a:xfrm>
            <a:off x="4351632" y="2729595"/>
            <a:ext cx="2324175" cy="360000"/>
            <a:chOff x="883168" y="2751202"/>
            <a:chExt cx="2324175" cy="360000"/>
          </a:xfrm>
        </p:grpSpPr>
        <p:sp>
          <p:nvSpPr>
            <p:cNvPr id="14" name="TextBox 13">
              <a:extLst>
                <a:ext uri="{FF2B5EF4-FFF2-40B4-BE49-F238E27FC236}">
                  <a16:creationId xmlns:a16="http://schemas.microsoft.com/office/drawing/2014/main" id="{DB3E42C6-B9E1-63C2-D381-18EAA91AFA0F}"/>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15" name="Picture 14" descr="A green square with white x in it&#10;&#10;Description automatically generated">
              <a:extLst>
                <a:ext uri="{FF2B5EF4-FFF2-40B4-BE49-F238E27FC236}">
                  <a16:creationId xmlns:a16="http://schemas.microsoft.com/office/drawing/2014/main" id="{8ED98FE9-5C28-1892-8BD4-338DB102D6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80" name="Item 2 bottom">
            <a:extLst>
              <a:ext uri="{FF2B5EF4-FFF2-40B4-BE49-F238E27FC236}">
                <a16:creationId xmlns:a16="http://schemas.microsoft.com/office/drawing/2014/main" id="{A257A73B-5753-80A6-C759-57B0498074FC}"/>
              </a:ext>
              <a:ext uri="{C183D7F6-B498-43B3-948B-1728B52AA6E4}">
                <adec:decorative xmlns:adec="http://schemas.microsoft.com/office/drawing/2017/decorative" val="1"/>
              </a:ext>
            </a:extLst>
          </p:cNvPr>
          <p:cNvSpPr/>
          <p:nvPr/>
        </p:nvSpPr>
        <p:spPr bwMode="auto">
          <a:xfrm>
            <a:off x="4023022"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742">
              <a:buSzPct val="90000"/>
              <a:defRPr/>
            </a:pPr>
            <a:r>
              <a:rPr lang="en-US" sz="900" kern="0" noProof="0" dirty="0">
                <a:solidFill>
                  <a:srgbClr val="1A1A1A"/>
                </a:solidFill>
                <a:latin typeface="Segoe UI"/>
              </a:rPr>
              <a:t>Example prompt: </a:t>
            </a:r>
            <a:r>
              <a:rPr lang="en-US" sz="900" dirty="0">
                <a:latin typeface="+mj-lt"/>
              </a:rPr>
              <a:t>Highlight cells </a:t>
            </a:r>
            <a:r>
              <a:rPr lang="en-US" sz="900" dirty="0"/>
              <a:t>that show performance metrics hitting below identified benchmarks.</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3" name="Item 3">
            <a:extLst>
              <a:ext uri="{FF2B5EF4-FFF2-40B4-BE49-F238E27FC236}">
                <a16:creationId xmlns:a16="http://schemas.microsoft.com/office/drawing/2014/main" id="{A25DEAF0-231F-1B7A-08E4-4911BCF52EB2}"/>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Create program reviews</a:t>
            </a:r>
          </a:p>
        </p:txBody>
      </p:sp>
      <p:sp>
        <p:nvSpPr>
          <p:cNvPr id="85" name="Item 3 top">
            <a:extLst>
              <a:ext uri="{FF2B5EF4-FFF2-40B4-BE49-F238E27FC236}">
                <a16:creationId xmlns:a16="http://schemas.microsoft.com/office/drawing/2014/main" id="{4ED789BA-3ED7-0E55-A6D3-65103E615970}"/>
              </a:ext>
            </a:extLst>
          </p:cNvPr>
          <p:cNvSpPr txBox="1"/>
          <p:nvPr/>
        </p:nvSpPr>
        <p:spPr>
          <a:xfrm>
            <a:off x="7476327" y="2033954"/>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Use Word to draft comprehensive reviews of existing programs, summarizing key performance metrics and feedback from stakeholders.</a:t>
            </a:r>
          </a:p>
        </p:txBody>
      </p:sp>
      <p:grpSp>
        <p:nvGrpSpPr>
          <p:cNvPr id="33" name="Group 32">
            <a:extLst>
              <a:ext uri="{FF2B5EF4-FFF2-40B4-BE49-F238E27FC236}">
                <a16:creationId xmlns:a16="http://schemas.microsoft.com/office/drawing/2014/main" id="{2BD859B2-CA64-9B47-DD67-820C108C643D}"/>
              </a:ext>
            </a:extLst>
          </p:cNvPr>
          <p:cNvGrpSpPr/>
          <p:nvPr/>
        </p:nvGrpSpPr>
        <p:grpSpPr>
          <a:xfrm>
            <a:off x="7817771" y="2729595"/>
            <a:ext cx="2351135" cy="360000"/>
            <a:chOff x="588263" y="2657420"/>
            <a:chExt cx="2351135" cy="360000"/>
          </a:xfrm>
        </p:grpSpPr>
        <p:pic>
          <p:nvPicPr>
            <p:cNvPr id="34" name="Picture 33">
              <a:extLst>
                <a:ext uri="{FF2B5EF4-FFF2-40B4-BE49-F238E27FC236}">
                  <a16:creationId xmlns:a16="http://schemas.microsoft.com/office/drawing/2014/main" id="{512891B0-5052-81CA-3FAA-9B5165CCE1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5" name="TextBox 34">
              <a:extLst>
                <a:ext uri="{FF2B5EF4-FFF2-40B4-BE49-F238E27FC236}">
                  <a16:creationId xmlns:a16="http://schemas.microsoft.com/office/drawing/2014/main" id="{421E8E95-0FE4-3E1F-5D3E-A344A8259EF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4" name="Item 3 bottom">
            <a:extLst>
              <a:ext uri="{FF2B5EF4-FFF2-40B4-BE49-F238E27FC236}">
                <a16:creationId xmlns:a16="http://schemas.microsoft.com/office/drawing/2014/main" id="{E30DBD1C-2E37-1535-3A2C-64B77F368F69}"/>
              </a:ext>
              <a:ext uri="{C183D7F6-B498-43B3-948B-1728B52AA6E4}">
                <adec:decorative xmlns:adec="http://schemas.microsoft.com/office/drawing/2017/decorative" val="1"/>
              </a:ext>
            </a:extLst>
          </p:cNvPr>
          <p:cNvSpPr/>
          <p:nvPr/>
        </p:nvSpPr>
        <p:spPr bwMode="auto">
          <a:xfrm>
            <a:off x="7515940"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r>
              <a:rPr lang="en-US" sz="900" kern="0" noProof="0" dirty="0">
                <a:solidFill>
                  <a:srgbClr val="1A1A1A"/>
                </a:solidFill>
                <a:latin typeface="Segoe UI"/>
              </a:rPr>
              <a:t>Example prompt: </a:t>
            </a:r>
            <a:r>
              <a:rPr lang="en-US" sz="900" dirty="0">
                <a:latin typeface="+mj-lt"/>
              </a:rPr>
              <a:t>Generate a program review </a:t>
            </a:r>
            <a:r>
              <a:rPr lang="en-US" sz="900" dirty="0"/>
              <a:t>using the key performance metrics, identified improvement areas, and the latest stakeholder feedback from the /[program reporting deck.ppt]</a:t>
            </a:r>
          </a:p>
        </p:txBody>
      </p:sp>
      <p:sp>
        <p:nvSpPr>
          <p:cNvPr id="74" name="Item 4">
            <a:extLst>
              <a:ext uri="{FF2B5EF4-FFF2-40B4-BE49-F238E27FC236}">
                <a16:creationId xmlns:a16="http://schemas.microsoft.com/office/drawing/2014/main" id="{5FCB6100-4120-7CCC-9E85-0FAF6D21E3F8}"/>
              </a:ext>
            </a:extLst>
          </p:cNvPr>
          <p:cNvSpPr/>
          <p:nvPr/>
        </p:nvSpPr>
        <p:spPr bwMode="auto">
          <a:xfrm>
            <a:off x="7476327" y="405058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4. Ensure team alignment</a:t>
            </a:r>
          </a:p>
        </p:txBody>
      </p:sp>
      <p:sp>
        <p:nvSpPr>
          <p:cNvPr id="75" name="Item 4 top">
            <a:extLst>
              <a:ext uri="{FF2B5EF4-FFF2-40B4-BE49-F238E27FC236}">
                <a16:creationId xmlns:a16="http://schemas.microsoft.com/office/drawing/2014/main" id="{1E0C2C12-73D7-4740-960A-A9EDBC94745E}"/>
              </a:ext>
            </a:extLst>
          </p:cNvPr>
          <p:cNvSpPr txBox="1"/>
          <p:nvPr/>
        </p:nvSpPr>
        <p:spPr>
          <a:xfrm>
            <a:off x="7476327" y="4500890"/>
            <a:ext cx="2860896"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Use Copilot in Microsoft Teams to summarize key points and action items from weekly/monthly program syncs.</a:t>
            </a:r>
          </a:p>
        </p:txBody>
      </p:sp>
      <p:grpSp>
        <p:nvGrpSpPr>
          <p:cNvPr id="19" name="Group 18">
            <a:extLst>
              <a:ext uri="{FF2B5EF4-FFF2-40B4-BE49-F238E27FC236}">
                <a16:creationId xmlns:a16="http://schemas.microsoft.com/office/drawing/2014/main" id="{B3933A44-D6BD-8F56-1076-A5E8EBB10BBC}"/>
              </a:ext>
            </a:extLst>
          </p:cNvPr>
          <p:cNvGrpSpPr/>
          <p:nvPr/>
        </p:nvGrpSpPr>
        <p:grpSpPr>
          <a:xfrm>
            <a:off x="7817771" y="5066255"/>
            <a:ext cx="2336971" cy="360000"/>
            <a:chOff x="588263" y="3617084"/>
            <a:chExt cx="2336971" cy="360000"/>
          </a:xfrm>
        </p:grpSpPr>
        <p:pic>
          <p:nvPicPr>
            <p:cNvPr id="20" name="Picture 19">
              <a:extLst>
                <a:ext uri="{FF2B5EF4-FFF2-40B4-BE49-F238E27FC236}">
                  <a16:creationId xmlns:a16="http://schemas.microsoft.com/office/drawing/2014/main" id="{74FB5966-E0FF-348E-790E-543C55A7C5C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 name="TextBox 20">
              <a:extLst>
                <a:ext uri="{FF2B5EF4-FFF2-40B4-BE49-F238E27FC236}">
                  <a16:creationId xmlns:a16="http://schemas.microsoft.com/office/drawing/2014/main" id="{437A0FC1-6A49-C7C1-2354-D705237792F8}"/>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73" name="Item 4 bottom">
            <a:extLst>
              <a:ext uri="{FF2B5EF4-FFF2-40B4-BE49-F238E27FC236}">
                <a16:creationId xmlns:a16="http://schemas.microsoft.com/office/drawing/2014/main" id="{05D97FF3-38E9-7F8E-B4A9-1EE6DDF21878}"/>
              </a:ext>
              <a:ext uri="{C183D7F6-B498-43B3-948B-1728B52AA6E4}">
                <adec:decorative xmlns:adec="http://schemas.microsoft.com/office/drawing/2017/decorative" val="1"/>
              </a:ext>
            </a:extLst>
          </p:cNvPr>
          <p:cNvSpPr/>
          <p:nvPr/>
        </p:nvSpPr>
        <p:spPr bwMode="auto">
          <a:xfrm>
            <a:off x="7476327" y="5500258"/>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742">
              <a:buSzPct val="90000"/>
              <a:defRPr/>
            </a:pPr>
            <a:r>
              <a:rPr lang="en-US" sz="900" kern="0" noProof="0" dirty="0">
                <a:solidFill>
                  <a:srgbClr val="1A1A1A"/>
                </a:solidFill>
                <a:latin typeface="Segoe UI"/>
              </a:rPr>
              <a:t>Example prompt: </a:t>
            </a:r>
            <a:r>
              <a:rPr lang="en-US" sz="900" dirty="0">
                <a:latin typeface="+mj-lt"/>
              </a:rPr>
              <a:t>Summarize key points and action items</a:t>
            </a:r>
            <a:r>
              <a:rPr lang="en-US" sz="900" dirty="0"/>
              <a:t> from the last program sync. </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7" name="Item 5">
            <a:extLst>
              <a:ext uri="{FF2B5EF4-FFF2-40B4-BE49-F238E27FC236}">
                <a16:creationId xmlns:a16="http://schemas.microsoft.com/office/drawing/2014/main" id="{4A2CA640-38BA-20EE-DCF4-8B405768BC82}"/>
              </a:ext>
            </a:extLst>
          </p:cNvPr>
          <p:cNvSpPr/>
          <p:nvPr/>
        </p:nvSpPr>
        <p:spPr bwMode="auto">
          <a:xfrm>
            <a:off x="4023022" y="405101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5. Document program goals</a:t>
            </a:r>
          </a:p>
        </p:txBody>
      </p:sp>
      <p:sp>
        <p:nvSpPr>
          <p:cNvPr id="88" name="Item 5 top">
            <a:extLst>
              <a:ext uri="{FF2B5EF4-FFF2-40B4-BE49-F238E27FC236}">
                <a16:creationId xmlns:a16="http://schemas.microsoft.com/office/drawing/2014/main" id="{4A91C3E2-A591-184C-A69C-266D4DB94815}"/>
              </a:ext>
            </a:extLst>
          </p:cNvPr>
          <p:cNvSpPr txBox="1"/>
          <p:nvPr/>
        </p:nvSpPr>
        <p:spPr>
          <a:xfrm>
            <a:off x="4023021" y="4500890"/>
            <a:ext cx="2878944"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Sans Text" pitchFamily="2" charset="0"/>
              </a:rPr>
              <a:t>Use Copilot in Word to help draft up and document an implementation plan that can be referenced and shared by team members. </a:t>
            </a: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p:txBody>
      </p:sp>
      <p:grpSp>
        <p:nvGrpSpPr>
          <p:cNvPr id="22" name="Group 21">
            <a:extLst>
              <a:ext uri="{FF2B5EF4-FFF2-40B4-BE49-F238E27FC236}">
                <a16:creationId xmlns:a16="http://schemas.microsoft.com/office/drawing/2014/main" id="{95A848B5-A554-0106-D364-B32C22120686}"/>
              </a:ext>
            </a:extLst>
          </p:cNvPr>
          <p:cNvGrpSpPr/>
          <p:nvPr/>
        </p:nvGrpSpPr>
        <p:grpSpPr>
          <a:xfrm>
            <a:off x="4323257" y="5068934"/>
            <a:ext cx="2351135" cy="360000"/>
            <a:chOff x="588263" y="2657420"/>
            <a:chExt cx="2351135" cy="360000"/>
          </a:xfrm>
        </p:grpSpPr>
        <p:pic>
          <p:nvPicPr>
            <p:cNvPr id="23" name="Picture 22">
              <a:extLst>
                <a:ext uri="{FF2B5EF4-FFF2-40B4-BE49-F238E27FC236}">
                  <a16:creationId xmlns:a16="http://schemas.microsoft.com/office/drawing/2014/main" id="{3106576A-478C-C1A1-9A08-779039894BD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4" name="TextBox 23">
              <a:extLst>
                <a:ext uri="{FF2B5EF4-FFF2-40B4-BE49-F238E27FC236}">
                  <a16:creationId xmlns:a16="http://schemas.microsoft.com/office/drawing/2014/main" id="{89804F39-7922-B804-AF50-C2279445D54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6" name="Item 5 bottom">
            <a:extLst>
              <a:ext uri="{FF2B5EF4-FFF2-40B4-BE49-F238E27FC236}">
                <a16:creationId xmlns:a16="http://schemas.microsoft.com/office/drawing/2014/main" id="{EC082967-F30B-4A18-2E9A-1E6E7A9DB332}"/>
              </a:ext>
              <a:ext uri="{C183D7F6-B498-43B3-948B-1728B52AA6E4}">
                <adec:decorative xmlns:adec="http://schemas.microsoft.com/office/drawing/2017/decorative" val="1"/>
              </a:ext>
            </a:extLst>
          </p:cNvPr>
          <p:cNvSpPr/>
          <p:nvPr/>
        </p:nvSpPr>
        <p:spPr bwMode="auto">
          <a:xfrm>
            <a:off x="4053824" y="5634684"/>
            <a:ext cx="2848140"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900" kern="0" noProof="0" dirty="0">
                <a:solidFill>
                  <a:srgbClr val="1A1A1A"/>
                </a:solidFill>
                <a:latin typeface="Segoe UI"/>
              </a:rPr>
              <a:t>Example prompt: </a:t>
            </a:r>
            <a:r>
              <a:rPr lang="en-US" sz="900" b="1" dirty="0">
                <a:solidFill>
                  <a:schemeClr val="tx1"/>
                </a:solidFill>
              </a:rPr>
              <a:t>Draft an outline</a:t>
            </a:r>
            <a:r>
              <a:rPr lang="en-US" sz="900" dirty="0">
                <a:solidFill>
                  <a:schemeClr val="tx1"/>
                </a:solidFill>
              </a:rPr>
              <a:t> that summarizes program objectives, key performance metrics, recent achievements, and next steps using key points and action items gathered from /[program sync meeting notes] and /[program review document/docx]. </a:t>
            </a:r>
          </a:p>
          <a:p>
            <a:pPr marL="0" marR="0" lvl="0" indent="0" algn="l" defTabSz="932472" rtl="0" eaLnBrk="1" fontAlgn="base" latinLnBrk="0" hangingPunct="1">
              <a:lnSpc>
                <a:spcPct val="100000"/>
              </a:lnSpc>
              <a:spcBef>
                <a:spcPts val="0"/>
              </a:spcBef>
              <a:spcAft>
                <a:spcPts val="20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71" name="Item 6">
            <a:extLst>
              <a:ext uri="{FF2B5EF4-FFF2-40B4-BE49-F238E27FC236}">
                <a16:creationId xmlns:a16="http://schemas.microsoft.com/office/drawing/2014/main" id="{B616F6A0-B8FC-C811-F089-A46465DAB0F2}"/>
              </a:ext>
            </a:extLst>
          </p:cNvPr>
          <p:cNvSpPr/>
          <p:nvPr/>
        </p:nvSpPr>
        <p:spPr bwMode="auto">
          <a:xfrm>
            <a:off x="554602" y="4048426"/>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6. Create implementation plan</a:t>
            </a:r>
          </a:p>
        </p:txBody>
      </p:sp>
      <p:sp>
        <p:nvSpPr>
          <p:cNvPr id="72" name="Item 6 top">
            <a:extLst>
              <a:ext uri="{FF2B5EF4-FFF2-40B4-BE49-F238E27FC236}">
                <a16:creationId xmlns:a16="http://schemas.microsoft.com/office/drawing/2014/main" id="{7C2CFA7D-5CCB-14F2-C286-D673A86A9F2D}"/>
              </a:ext>
            </a:extLst>
          </p:cNvPr>
          <p:cNvSpPr txBox="1"/>
          <p:nvPr/>
        </p:nvSpPr>
        <p:spPr>
          <a:xfrm>
            <a:off x="554602" y="4500890"/>
            <a:ext cx="2705513"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Use Copilot in PowerPoint to create a presentation that summarizes the implementation plan and detailed action steps for program changes. </a:t>
            </a:r>
          </a:p>
        </p:txBody>
      </p:sp>
      <p:grpSp>
        <p:nvGrpSpPr>
          <p:cNvPr id="16" name="Group 15">
            <a:extLst>
              <a:ext uri="{FF2B5EF4-FFF2-40B4-BE49-F238E27FC236}">
                <a16:creationId xmlns:a16="http://schemas.microsoft.com/office/drawing/2014/main" id="{5D05A0C5-DCE9-FB55-6063-F92E6CDC08C5}"/>
              </a:ext>
            </a:extLst>
          </p:cNvPr>
          <p:cNvGrpSpPr/>
          <p:nvPr/>
        </p:nvGrpSpPr>
        <p:grpSpPr>
          <a:xfrm>
            <a:off x="854014" y="5068934"/>
            <a:ext cx="2351135" cy="360000"/>
            <a:chOff x="588263" y="2177588"/>
            <a:chExt cx="2351135" cy="360000"/>
          </a:xfrm>
        </p:grpSpPr>
        <p:pic>
          <p:nvPicPr>
            <p:cNvPr id="17" name="Picture 16">
              <a:extLst>
                <a:ext uri="{FF2B5EF4-FFF2-40B4-BE49-F238E27FC236}">
                  <a16:creationId xmlns:a16="http://schemas.microsoft.com/office/drawing/2014/main" id="{93EA7535-FABF-C757-03A2-8AB121BE5B8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8" name="TextBox 17">
              <a:extLst>
                <a:ext uri="{FF2B5EF4-FFF2-40B4-BE49-F238E27FC236}">
                  <a16:creationId xmlns:a16="http://schemas.microsoft.com/office/drawing/2014/main" id="{5BFEA18E-1C7C-7E50-F525-4547377E6D8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70" name="Item 6 bottom">
            <a:extLst>
              <a:ext uri="{FF2B5EF4-FFF2-40B4-BE49-F238E27FC236}">
                <a16:creationId xmlns:a16="http://schemas.microsoft.com/office/drawing/2014/main" id="{6EC8BD74-332B-331C-F4B2-CBEAAC26DD14}"/>
              </a:ext>
              <a:ext uri="{C183D7F6-B498-43B3-948B-1728B52AA6E4}">
                <adec:decorative xmlns:adec="http://schemas.microsoft.com/office/drawing/2017/decorative" val="1"/>
              </a:ext>
            </a:extLst>
          </p:cNvPr>
          <p:cNvSpPr/>
          <p:nvPr/>
        </p:nvSpPr>
        <p:spPr bwMode="auto">
          <a:xfrm>
            <a:off x="554602" y="5502040"/>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742">
              <a:buSzPct val="90000"/>
              <a:defRPr/>
            </a:pPr>
            <a:r>
              <a:rPr lang="en-US" sz="900" kern="0" noProof="0" dirty="0">
                <a:solidFill>
                  <a:srgbClr val="1A1A1A"/>
                </a:solidFill>
                <a:latin typeface="Segoe UI"/>
              </a:rPr>
              <a:t>Example prompt: </a:t>
            </a:r>
            <a:r>
              <a:rPr lang="en-US" sz="900" dirty="0">
                <a:latin typeface="+mj-lt"/>
              </a:rPr>
              <a:t>Create a PowerPoint presentation </a:t>
            </a:r>
            <a:r>
              <a:rPr lang="en-US" sz="900" dirty="0"/>
              <a:t>using the /[program goals outline] to showcase goals and next steps.</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pic>
        <p:nvPicPr>
          <p:cNvPr id="28" name="Picture 27">
            <a:extLst>
              <a:ext uri="{FF2B5EF4-FFF2-40B4-BE49-F238E27FC236}">
                <a16:creationId xmlns:a16="http://schemas.microsoft.com/office/drawing/2014/main" id="{6994D8D9-F713-DD19-FD28-833A179989E0}"/>
              </a:ext>
            </a:extLst>
          </p:cNvPr>
          <p:cNvPicPr>
            <a:picLocks noChangeAspect="1"/>
          </p:cNvPicPr>
          <p:nvPr/>
        </p:nvPicPr>
        <p:blipFill>
          <a:blip r:embed="rId11"/>
          <a:stretch>
            <a:fillRect/>
          </a:stretch>
        </p:blipFill>
        <p:spPr>
          <a:xfrm>
            <a:off x="9672299" y="2413631"/>
            <a:ext cx="2530059" cy="4444369"/>
          </a:xfrm>
          <a:prstGeom prst="rect">
            <a:avLst/>
          </a:prstGeom>
        </p:spPr>
      </p:pic>
    </p:spTree>
    <p:extLst>
      <p:ext uri="{BB962C8B-B14F-4D97-AF65-F5344CB8AC3E}">
        <p14:creationId xmlns:p14="http://schemas.microsoft.com/office/powerpoint/2010/main" val="39273903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383AB-3232-5BC5-D717-A031DFAA97BC}"/>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B305A8E5-3A14-89AA-BE03-BBDC875CDB62}"/>
              </a:ext>
            </a:extLst>
          </p:cNvPr>
          <p:cNvSpPr>
            <a:spLocks noGrp="1"/>
          </p:cNvSpPr>
          <p:nvPr>
            <p:ph type="title"/>
          </p:nvPr>
        </p:nvSpPr>
        <p:spPr>
          <a:xfrm>
            <a:off x="584199" y="387350"/>
            <a:ext cx="6317765" cy="263149"/>
          </a:xfrm>
        </p:spPr>
        <p:txBody>
          <a:bodyPr/>
          <a:lstStyle/>
          <a:p>
            <a:r>
              <a:rPr lang="en-US" noProof="0" dirty="0">
                <a:solidFill>
                  <a:srgbClr val="0078D4"/>
                </a:solidFill>
              </a:rPr>
              <a:t>Nonprofit | </a:t>
            </a:r>
            <a:r>
              <a:rPr lang="en-US" dirty="0">
                <a:latin typeface="Segoe UI Semibold" panose="020B0702040204020203" pitchFamily="34" charset="0"/>
                <a:cs typeface="Segoe UI Semibold" panose="020B0702040204020203" pitchFamily="34" charset="0"/>
              </a:rPr>
              <a:t>Optimize staff and volunteer planning</a:t>
            </a:r>
            <a:endParaRPr lang="en-US" noProof="0" dirty="0"/>
          </a:p>
        </p:txBody>
      </p:sp>
      <p:sp>
        <p:nvSpPr>
          <p:cNvPr id="44" name="Text Placeholder 52">
            <a:extLst>
              <a:ext uri="{FF2B5EF4-FFF2-40B4-BE49-F238E27FC236}">
                <a16:creationId xmlns:a16="http://schemas.microsoft.com/office/drawing/2014/main" id="{97E3D032-B9C1-AE42-DB1B-7853648DFA4D}"/>
              </a:ext>
            </a:extLst>
          </p:cNvPr>
          <p:cNvSpPr>
            <a:spLocks noGrp="1"/>
          </p:cNvSpPr>
          <p:nvPr>
            <p:ph type="body" sz="quarter" idx="17"/>
          </p:nvPr>
        </p:nvSpPr>
        <p:spPr>
          <a:xfrm>
            <a:off x="6519107" y="521099"/>
            <a:ext cx="3599821" cy="169277"/>
          </a:xfrm>
        </p:spPr>
        <p:txBody>
          <a:bodyPr/>
          <a:lstStyle/>
          <a:p>
            <a:r>
              <a:rPr lang="en-US" noProof="0" dirty="0"/>
              <a:t>Microsoft 365 Copilot</a:t>
            </a:r>
            <a:endParaRPr lang="en-US" sz="900" i="1" noProof="0" dirty="0"/>
          </a:p>
        </p:txBody>
      </p:sp>
      <p:sp>
        <p:nvSpPr>
          <p:cNvPr id="45" name="Text Placeholder 86">
            <a:extLst>
              <a:ext uri="{FF2B5EF4-FFF2-40B4-BE49-F238E27FC236}">
                <a16:creationId xmlns:a16="http://schemas.microsoft.com/office/drawing/2014/main" id="{80BF1821-72F0-EB10-E6D7-9D958FDEBEC2}"/>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39" name="Text Placeholder 138">
            <a:extLst>
              <a:ext uri="{FF2B5EF4-FFF2-40B4-BE49-F238E27FC236}">
                <a16:creationId xmlns:a16="http://schemas.microsoft.com/office/drawing/2014/main" id="{A96AC0E3-2666-5706-275F-6CDE9E6EEB27}"/>
              </a:ext>
            </a:extLst>
          </p:cNvPr>
          <p:cNvSpPr>
            <a:spLocks noGrp="1"/>
          </p:cNvSpPr>
          <p:nvPr>
            <p:ph type="body" sz="quarter" idx="38"/>
          </p:nvPr>
        </p:nvSpPr>
        <p:spPr>
          <a:solidFill>
            <a:srgbClr val="0070C0"/>
          </a:solidFill>
        </p:spPr>
        <p:txBody>
          <a:bodyPr/>
          <a:lstStyle/>
          <a:p>
            <a:endParaRPr lang="en-US" noProof="0" dirty="0"/>
          </a:p>
        </p:txBody>
      </p:sp>
      <p:sp>
        <p:nvSpPr>
          <p:cNvPr id="140" name="Text Placeholder 139">
            <a:extLst>
              <a:ext uri="{FF2B5EF4-FFF2-40B4-BE49-F238E27FC236}">
                <a16:creationId xmlns:a16="http://schemas.microsoft.com/office/drawing/2014/main" id="{F74DAE2F-7875-7DFE-730B-31042C0982B4}"/>
              </a:ext>
            </a:extLst>
          </p:cNvPr>
          <p:cNvSpPr>
            <a:spLocks noGrp="1"/>
          </p:cNvSpPr>
          <p:nvPr>
            <p:ph type="body" sz="quarter" idx="39"/>
          </p:nvPr>
        </p:nvSpPr>
        <p:spPr>
          <a:solidFill>
            <a:srgbClr val="0078D4"/>
          </a:solidFill>
        </p:spPr>
        <p:txBody>
          <a:bodyPr/>
          <a:lstStyle/>
          <a:p>
            <a:endParaRPr lang="en-US" noProof="0"/>
          </a:p>
        </p:txBody>
      </p:sp>
      <p:sp>
        <p:nvSpPr>
          <p:cNvPr id="141" name="Text Placeholder 140">
            <a:extLst>
              <a:ext uri="{FF2B5EF4-FFF2-40B4-BE49-F238E27FC236}">
                <a16:creationId xmlns:a16="http://schemas.microsoft.com/office/drawing/2014/main" id="{4F11D8E3-D35E-4E9C-32A9-997866BDD0A6}"/>
              </a:ext>
            </a:extLst>
          </p:cNvPr>
          <p:cNvSpPr>
            <a:spLocks noGrp="1"/>
          </p:cNvSpPr>
          <p:nvPr>
            <p:ph type="body" sz="quarter" idx="40"/>
          </p:nvPr>
        </p:nvSpPr>
        <p:spPr/>
        <p:txBody>
          <a:bodyPr/>
          <a:lstStyle/>
          <a:p>
            <a:endParaRPr lang="en-US" noProof="0"/>
          </a:p>
        </p:txBody>
      </p:sp>
      <p:sp>
        <p:nvSpPr>
          <p:cNvPr id="68" name="Rectangle: Rounded Corners 6">
            <a:extLst>
              <a:ext uri="{FF2B5EF4-FFF2-40B4-BE49-F238E27FC236}">
                <a16:creationId xmlns:a16="http://schemas.microsoft.com/office/drawing/2014/main" id="{B56DADA4-02D2-5593-9FBF-A6FD341B0D3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BA69BAB6-C3F8-E5D0-3ECE-726A7098D187}"/>
              </a:ext>
            </a:extLst>
          </p:cNvPr>
          <p:cNvGrpSpPr/>
          <p:nvPr/>
        </p:nvGrpSpPr>
        <p:grpSpPr>
          <a:xfrm>
            <a:off x="1624328" y="1132756"/>
            <a:ext cx="1463040" cy="216000"/>
            <a:chOff x="1198144" y="862657"/>
            <a:chExt cx="1463040" cy="216000"/>
          </a:xfrm>
        </p:grpSpPr>
        <p:sp>
          <p:nvSpPr>
            <p:cNvPr id="10" name="Rectangle: Rounded Corners 6">
              <a:extLst>
                <a:ext uri="{FF2B5EF4-FFF2-40B4-BE49-F238E27FC236}">
                  <a16:creationId xmlns:a16="http://schemas.microsoft.com/office/drawing/2014/main" id="{B8BFDF50-C6BF-C9D1-024B-0F3AEEF39611}"/>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Program impact</a:t>
              </a:r>
            </a:p>
          </p:txBody>
        </p:sp>
        <p:pic>
          <p:nvPicPr>
            <p:cNvPr id="11" name="Graphic 10">
              <a:extLst>
                <a:ext uri="{FF2B5EF4-FFF2-40B4-BE49-F238E27FC236}">
                  <a16:creationId xmlns:a16="http://schemas.microsoft.com/office/drawing/2014/main" id="{FD30094E-3F34-80CF-FFDD-00E3BBBC53C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5" name="Group 24">
            <a:extLst>
              <a:ext uri="{FF2B5EF4-FFF2-40B4-BE49-F238E27FC236}">
                <a16:creationId xmlns:a16="http://schemas.microsoft.com/office/drawing/2014/main" id="{21387B57-8DE3-AEDB-9185-C54456AF8C8F}"/>
              </a:ext>
            </a:extLst>
          </p:cNvPr>
          <p:cNvGrpSpPr/>
          <p:nvPr/>
        </p:nvGrpSpPr>
        <p:grpSpPr>
          <a:xfrm>
            <a:off x="3205588" y="1133812"/>
            <a:ext cx="1463040" cy="216000"/>
            <a:chOff x="1198144" y="862657"/>
            <a:chExt cx="1463040" cy="216000"/>
          </a:xfrm>
        </p:grpSpPr>
        <p:sp>
          <p:nvSpPr>
            <p:cNvPr id="26" name="Rectangle: Rounded Corners 6">
              <a:extLst>
                <a:ext uri="{FF2B5EF4-FFF2-40B4-BE49-F238E27FC236}">
                  <a16:creationId xmlns:a16="http://schemas.microsoft.com/office/drawing/2014/main" id="{B3A17E45-3140-145F-7DAA-2954FE5131C4}"/>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Volunteer retention</a:t>
              </a:r>
            </a:p>
          </p:txBody>
        </p:sp>
        <p:pic>
          <p:nvPicPr>
            <p:cNvPr id="27" name="Graphic 26">
              <a:extLst>
                <a:ext uri="{FF2B5EF4-FFF2-40B4-BE49-F238E27FC236}">
                  <a16:creationId xmlns:a16="http://schemas.microsoft.com/office/drawing/2014/main" id="{1C60D086-2A51-D1C3-79B7-1E1F21B35CF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79" name="Rectangle: Rounded Corners 6">
            <a:extLst>
              <a:ext uri="{FF2B5EF4-FFF2-40B4-BE49-F238E27FC236}">
                <a16:creationId xmlns:a16="http://schemas.microsoft.com/office/drawing/2014/main" id="{059C6A94-3002-8452-0714-08F6203DC83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 name="Group 2">
            <a:extLst>
              <a:ext uri="{FF2B5EF4-FFF2-40B4-BE49-F238E27FC236}">
                <a16:creationId xmlns:a16="http://schemas.microsoft.com/office/drawing/2014/main" id="{6075B6B1-E541-EF13-7029-5812D756754B}"/>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950017AF-070B-C37D-C6A7-9A88A702B472}"/>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B377EBA0-756C-4432-8139-F18EB938F5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B9598B2E-1E1D-2D1C-2F7F-2CB2F935EA36}"/>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B028C705-3825-0170-DCF2-19BF0AECB5F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57077995-ADF8-2104-2505-5F089458DE7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78" name="Item 1">
            <a:extLst>
              <a:ext uri="{FF2B5EF4-FFF2-40B4-BE49-F238E27FC236}">
                <a16:creationId xmlns:a16="http://schemas.microsoft.com/office/drawing/2014/main" id="{6BCEDA40-9185-CDA6-03B6-93E9F735801B}"/>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1. Assess current staffing</a:t>
            </a:r>
          </a:p>
        </p:txBody>
      </p:sp>
      <p:sp>
        <p:nvSpPr>
          <p:cNvPr id="77" name="Item 1 top">
            <a:extLst>
              <a:ext uri="{FF2B5EF4-FFF2-40B4-BE49-F238E27FC236}">
                <a16:creationId xmlns:a16="http://schemas.microsoft.com/office/drawing/2014/main" id="{9CA592B7-F98E-2826-AF5E-D01F351A8EB6}"/>
              </a:ext>
            </a:extLst>
          </p:cNvPr>
          <p:cNvSpPr txBox="1"/>
          <p:nvPr/>
        </p:nvSpPr>
        <p:spPr>
          <a:xfrm>
            <a:off x="554601" y="2033954"/>
            <a:ext cx="3046196" cy="276999"/>
          </a:xfrm>
          <a:prstGeom prst="rect">
            <a:avLst/>
          </a:prstGeom>
          <a:noFill/>
        </p:spPr>
        <p:txBody>
          <a:bodyPr wrap="square" lIns="91440" tIns="0" rIns="91440" bIns="0" rtlCol="0" anchor="t">
            <a:sp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rPr>
              <a:t>Evaluate current staffing to understand the existing skills, roles, and gaps. </a:t>
            </a:r>
          </a:p>
        </p:txBody>
      </p:sp>
      <p:grpSp>
        <p:nvGrpSpPr>
          <p:cNvPr id="28" name="Group 27">
            <a:extLst>
              <a:ext uri="{FF2B5EF4-FFF2-40B4-BE49-F238E27FC236}">
                <a16:creationId xmlns:a16="http://schemas.microsoft.com/office/drawing/2014/main" id="{0E9B0EA2-A609-D4D2-78B7-E23442A4E0C6}"/>
              </a:ext>
            </a:extLst>
          </p:cNvPr>
          <p:cNvGrpSpPr/>
          <p:nvPr/>
        </p:nvGrpSpPr>
        <p:grpSpPr>
          <a:xfrm>
            <a:off x="795908" y="2765531"/>
            <a:ext cx="2351135" cy="360000"/>
            <a:chOff x="588263" y="2657420"/>
            <a:chExt cx="2351135" cy="360000"/>
          </a:xfrm>
        </p:grpSpPr>
        <p:pic>
          <p:nvPicPr>
            <p:cNvPr id="29" name="Picture 28">
              <a:extLst>
                <a:ext uri="{FF2B5EF4-FFF2-40B4-BE49-F238E27FC236}">
                  <a16:creationId xmlns:a16="http://schemas.microsoft.com/office/drawing/2014/main" id="{E3B47714-D425-3186-2CCB-3186085E98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0" name="TextBox 29">
              <a:extLst>
                <a:ext uri="{FF2B5EF4-FFF2-40B4-BE49-F238E27FC236}">
                  <a16:creationId xmlns:a16="http://schemas.microsoft.com/office/drawing/2014/main" id="{8A7E1DB2-A1B9-A07F-168C-5D23685BA29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76" name="Item 1 bottom">
            <a:extLst>
              <a:ext uri="{FF2B5EF4-FFF2-40B4-BE49-F238E27FC236}">
                <a16:creationId xmlns:a16="http://schemas.microsoft.com/office/drawing/2014/main" id="{A7137654-1D18-DC60-DA7D-E889CD400E8E}"/>
              </a:ext>
              <a:ext uri="{C183D7F6-B498-43B3-948B-1728B52AA6E4}">
                <adec:decorative xmlns:adec="http://schemas.microsoft.com/office/drawing/2017/decorative" val="1"/>
              </a:ext>
            </a:extLst>
          </p:cNvPr>
          <p:cNvSpPr/>
          <p:nvPr/>
        </p:nvSpPr>
        <p:spPr bwMode="auto">
          <a:xfrm>
            <a:off x="570454" y="3201027"/>
            <a:ext cx="2705513" cy="771357"/>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742">
              <a:spcBef>
                <a:spcPct val="20000"/>
              </a:spcBef>
              <a:buSzPct val="90000"/>
              <a:defRPr/>
            </a:pPr>
            <a:r>
              <a:rPr lang="en-US" sz="900" kern="0" noProof="0" dirty="0">
                <a:solidFill>
                  <a:srgbClr val="1A1A1A"/>
                </a:solidFill>
                <a:latin typeface="Segoe UI"/>
              </a:rPr>
              <a:t>Example prompt: </a:t>
            </a:r>
            <a:r>
              <a:rPr lang="en-US" sz="900" b="1" dirty="0"/>
              <a:t>Create a report</a:t>
            </a:r>
            <a:r>
              <a:rPr lang="en-US" sz="900" dirty="0">
                <a:latin typeface="+mj-lt"/>
              </a:rPr>
              <a:t> </a:t>
            </a:r>
            <a:r>
              <a:rPr lang="en-US" sz="900" dirty="0"/>
              <a:t>that describes our current workforce across departments, roles, and skills using the information captured in the /[resource management document.docx]</a:t>
            </a:r>
          </a:p>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endParaRPr lang="en-US" sz="900" kern="0" dirty="0">
              <a:solidFill>
                <a:srgbClr val="1A1A1A"/>
              </a:solidFill>
              <a:latin typeface="Segoe UI"/>
            </a:endParaRPr>
          </a:p>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1" name="Item 2">
            <a:extLst>
              <a:ext uri="{FF2B5EF4-FFF2-40B4-BE49-F238E27FC236}">
                <a16:creationId xmlns:a16="http://schemas.microsoft.com/office/drawing/2014/main" id="{0F9404EA-F7ED-588C-C85B-72748B63BF0F}"/>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Identify gaps</a:t>
            </a:r>
          </a:p>
        </p:txBody>
      </p:sp>
      <p:sp>
        <p:nvSpPr>
          <p:cNvPr id="82" name="Item 2 top">
            <a:extLst>
              <a:ext uri="{FF2B5EF4-FFF2-40B4-BE49-F238E27FC236}">
                <a16:creationId xmlns:a16="http://schemas.microsoft.com/office/drawing/2014/main" id="{94FF6781-2E72-1B72-7F34-C71729A0FE7B}"/>
              </a:ext>
            </a:extLst>
          </p:cNvPr>
          <p:cNvSpPr txBox="1"/>
          <p:nvPr/>
        </p:nvSpPr>
        <p:spPr>
          <a:xfrm>
            <a:off x="4023021" y="2033954"/>
            <a:ext cx="2878944"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Use Copilot in Excel to help visualize current staffing/volunteer needs. </a:t>
            </a:r>
          </a:p>
        </p:txBody>
      </p:sp>
      <p:grpSp>
        <p:nvGrpSpPr>
          <p:cNvPr id="2" name="Group 1">
            <a:extLst>
              <a:ext uri="{FF2B5EF4-FFF2-40B4-BE49-F238E27FC236}">
                <a16:creationId xmlns:a16="http://schemas.microsoft.com/office/drawing/2014/main" id="{7A42B566-36A4-9CE4-38F7-340B50C19F40}"/>
              </a:ext>
            </a:extLst>
          </p:cNvPr>
          <p:cNvGrpSpPr/>
          <p:nvPr/>
        </p:nvGrpSpPr>
        <p:grpSpPr>
          <a:xfrm>
            <a:off x="4351632" y="2729595"/>
            <a:ext cx="2324175" cy="360000"/>
            <a:chOff x="883168" y="2751202"/>
            <a:chExt cx="2324175" cy="360000"/>
          </a:xfrm>
        </p:grpSpPr>
        <p:sp>
          <p:nvSpPr>
            <p:cNvPr id="14" name="TextBox 13">
              <a:extLst>
                <a:ext uri="{FF2B5EF4-FFF2-40B4-BE49-F238E27FC236}">
                  <a16:creationId xmlns:a16="http://schemas.microsoft.com/office/drawing/2014/main" id="{C1F64B3D-646D-0EAB-E740-D2E4B325D0EE}"/>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15" name="Picture 14" descr="A green square with white x in it&#10;&#10;Description automatically generated">
              <a:extLst>
                <a:ext uri="{FF2B5EF4-FFF2-40B4-BE49-F238E27FC236}">
                  <a16:creationId xmlns:a16="http://schemas.microsoft.com/office/drawing/2014/main" id="{0DFB14C5-F049-5D0F-3186-2DF72EFDF02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80" name="Item 2 bottom">
            <a:extLst>
              <a:ext uri="{FF2B5EF4-FFF2-40B4-BE49-F238E27FC236}">
                <a16:creationId xmlns:a16="http://schemas.microsoft.com/office/drawing/2014/main" id="{97DD3885-64D2-C07F-FEBA-94AC06E2BFA5}"/>
              </a:ext>
              <a:ext uri="{C183D7F6-B498-43B3-948B-1728B52AA6E4}">
                <adec:decorative xmlns:adec="http://schemas.microsoft.com/office/drawing/2017/decorative" val="1"/>
              </a:ext>
            </a:extLst>
          </p:cNvPr>
          <p:cNvSpPr/>
          <p:nvPr/>
        </p:nvSpPr>
        <p:spPr bwMode="auto">
          <a:xfrm>
            <a:off x="4023022"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742">
              <a:buSzPct val="90000"/>
              <a:defRPr/>
            </a:pPr>
            <a:r>
              <a:rPr lang="en-US" sz="900" kern="0" noProof="0" dirty="0">
                <a:solidFill>
                  <a:srgbClr val="1A1A1A"/>
                </a:solidFill>
                <a:latin typeface="Segoe UI"/>
              </a:rPr>
              <a:t>Example prompt: </a:t>
            </a:r>
            <a:r>
              <a:rPr lang="en-US" sz="900" b="1" dirty="0"/>
              <a:t>Highlight cells where </a:t>
            </a:r>
            <a:r>
              <a:rPr lang="en-US" sz="900" dirty="0"/>
              <a:t>staffing/volunteer hours are below required hours.</a:t>
            </a:r>
          </a:p>
          <a:p>
            <a:pPr defTabSz="932742">
              <a:buSzPct val="90000"/>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3" name="Item 3">
            <a:extLst>
              <a:ext uri="{FF2B5EF4-FFF2-40B4-BE49-F238E27FC236}">
                <a16:creationId xmlns:a16="http://schemas.microsoft.com/office/drawing/2014/main" id="{1D4CC381-B65F-1C71-E939-682D27D56B46}"/>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Develop a recruitment plan</a:t>
            </a:r>
          </a:p>
        </p:txBody>
      </p:sp>
      <p:sp>
        <p:nvSpPr>
          <p:cNvPr id="85" name="Item 3 top">
            <a:extLst>
              <a:ext uri="{FF2B5EF4-FFF2-40B4-BE49-F238E27FC236}">
                <a16:creationId xmlns:a16="http://schemas.microsoft.com/office/drawing/2014/main" id="{2B58F82B-A1A3-AED8-2FCC-3DCB5B695964}"/>
              </a:ext>
            </a:extLst>
          </p:cNvPr>
          <p:cNvSpPr txBox="1"/>
          <p:nvPr/>
        </p:nvSpPr>
        <p:spPr>
          <a:xfrm>
            <a:off x="7476327" y="2033954"/>
            <a:ext cx="270551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Create a recruitment plan to fill identified gaps and meet future staffing/volunteer needs. </a:t>
            </a:r>
          </a:p>
        </p:txBody>
      </p:sp>
      <p:grpSp>
        <p:nvGrpSpPr>
          <p:cNvPr id="33" name="Group 32">
            <a:extLst>
              <a:ext uri="{FF2B5EF4-FFF2-40B4-BE49-F238E27FC236}">
                <a16:creationId xmlns:a16="http://schemas.microsoft.com/office/drawing/2014/main" id="{7FE26804-6783-CCCB-79C3-B2DFE56290A3}"/>
              </a:ext>
            </a:extLst>
          </p:cNvPr>
          <p:cNvGrpSpPr/>
          <p:nvPr/>
        </p:nvGrpSpPr>
        <p:grpSpPr>
          <a:xfrm>
            <a:off x="7817771" y="2729595"/>
            <a:ext cx="2351135" cy="360000"/>
            <a:chOff x="588263" y="2657420"/>
            <a:chExt cx="2351135" cy="360000"/>
          </a:xfrm>
        </p:grpSpPr>
        <p:pic>
          <p:nvPicPr>
            <p:cNvPr id="34" name="Picture 33">
              <a:extLst>
                <a:ext uri="{FF2B5EF4-FFF2-40B4-BE49-F238E27FC236}">
                  <a16:creationId xmlns:a16="http://schemas.microsoft.com/office/drawing/2014/main" id="{CE014256-1F43-2141-02BD-53FF714C4A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5" name="TextBox 34">
              <a:extLst>
                <a:ext uri="{FF2B5EF4-FFF2-40B4-BE49-F238E27FC236}">
                  <a16:creationId xmlns:a16="http://schemas.microsoft.com/office/drawing/2014/main" id="{6338007D-01B8-D0A5-9566-8E3B895EE1B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4" name="Item 3 bottom">
            <a:extLst>
              <a:ext uri="{FF2B5EF4-FFF2-40B4-BE49-F238E27FC236}">
                <a16:creationId xmlns:a16="http://schemas.microsoft.com/office/drawing/2014/main" id="{5FD242ED-BC27-5582-1C3B-16CAB1671311}"/>
              </a:ext>
              <a:ext uri="{C183D7F6-B498-43B3-948B-1728B52AA6E4}">
                <adec:decorative xmlns:adec="http://schemas.microsoft.com/office/drawing/2017/decorative" val="1"/>
              </a:ext>
            </a:extLst>
          </p:cNvPr>
          <p:cNvSpPr/>
          <p:nvPr/>
        </p:nvSpPr>
        <p:spPr bwMode="auto">
          <a:xfrm>
            <a:off x="7515940"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r>
              <a:rPr lang="en-US" sz="900" kern="0" noProof="0" dirty="0">
                <a:solidFill>
                  <a:srgbClr val="1A1A1A"/>
                </a:solidFill>
                <a:latin typeface="Segoe UI"/>
              </a:rPr>
              <a:t>Example prompt: </a:t>
            </a:r>
            <a:r>
              <a:rPr lang="en-US" sz="900" b="1" dirty="0"/>
              <a:t>Outline a recruitment plan</a:t>
            </a:r>
            <a:r>
              <a:rPr lang="en-US" sz="900" dirty="0">
                <a:latin typeface="+mj-lt"/>
              </a:rPr>
              <a:t> </a:t>
            </a:r>
            <a:r>
              <a:rPr lang="en-US" sz="900" dirty="0"/>
              <a:t>to address identified staffing gaps and future needs. Include strategies for sourcing candidates, timelines, and key milestones based on past /[recruitment strategy plan.docx]</a:t>
            </a:r>
          </a:p>
          <a:p>
            <a:endParaRPr lang="en-US" sz="900" dirty="0"/>
          </a:p>
        </p:txBody>
      </p:sp>
      <p:sp>
        <p:nvSpPr>
          <p:cNvPr id="74" name="Item 4">
            <a:extLst>
              <a:ext uri="{FF2B5EF4-FFF2-40B4-BE49-F238E27FC236}">
                <a16:creationId xmlns:a16="http://schemas.microsoft.com/office/drawing/2014/main" id="{973B3B0F-3BE6-AD52-270F-ECCEBD3F3D61}"/>
              </a:ext>
            </a:extLst>
          </p:cNvPr>
          <p:cNvSpPr/>
          <p:nvPr/>
        </p:nvSpPr>
        <p:spPr bwMode="auto">
          <a:xfrm>
            <a:off x="7476327" y="405058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4. Create training programs</a:t>
            </a:r>
          </a:p>
        </p:txBody>
      </p:sp>
      <p:sp>
        <p:nvSpPr>
          <p:cNvPr id="75" name="Item 4 top">
            <a:extLst>
              <a:ext uri="{FF2B5EF4-FFF2-40B4-BE49-F238E27FC236}">
                <a16:creationId xmlns:a16="http://schemas.microsoft.com/office/drawing/2014/main" id="{D56A74A5-51EF-7657-CB2E-9118AEAACF8A}"/>
              </a:ext>
            </a:extLst>
          </p:cNvPr>
          <p:cNvSpPr txBox="1"/>
          <p:nvPr/>
        </p:nvSpPr>
        <p:spPr>
          <a:xfrm>
            <a:off x="7476327" y="4500890"/>
            <a:ext cx="2860896"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Develop and implement training programs to upskill current staff members and volunteers.</a:t>
            </a:r>
          </a:p>
        </p:txBody>
      </p:sp>
      <p:grpSp>
        <p:nvGrpSpPr>
          <p:cNvPr id="36" name="Group 35">
            <a:extLst>
              <a:ext uri="{FF2B5EF4-FFF2-40B4-BE49-F238E27FC236}">
                <a16:creationId xmlns:a16="http://schemas.microsoft.com/office/drawing/2014/main" id="{5446D6E8-CD6F-1908-AFC2-75C930946FE3}"/>
              </a:ext>
            </a:extLst>
          </p:cNvPr>
          <p:cNvGrpSpPr/>
          <p:nvPr/>
        </p:nvGrpSpPr>
        <p:grpSpPr>
          <a:xfrm>
            <a:off x="7846643" y="5067979"/>
            <a:ext cx="2351135" cy="360000"/>
            <a:chOff x="588263" y="1217924"/>
            <a:chExt cx="2351135" cy="360000"/>
          </a:xfrm>
        </p:grpSpPr>
        <p:pic>
          <p:nvPicPr>
            <p:cNvPr id="37" name="Picture 36" descr="Zip Co logo SVG free download, id: 101874 - Brandlogos.net">
              <a:hlinkClick r:id="rId9"/>
              <a:extLst>
                <a:ext uri="{FF2B5EF4-FFF2-40B4-BE49-F238E27FC236}">
                  <a16:creationId xmlns:a16="http://schemas.microsoft.com/office/drawing/2014/main" id="{E979C79F-4E65-87A0-13A6-8A3E958414F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8" name="TextBox 37">
              <a:extLst>
                <a:ext uri="{FF2B5EF4-FFF2-40B4-BE49-F238E27FC236}">
                  <a16:creationId xmlns:a16="http://schemas.microsoft.com/office/drawing/2014/main" id="{0F63F5C1-7311-2C5F-B069-963553DBF48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
        <p:nvSpPr>
          <p:cNvPr id="73" name="Item 4 bottom">
            <a:extLst>
              <a:ext uri="{FF2B5EF4-FFF2-40B4-BE49-F238E27FC236}">
                <a16:creationId xmlns:a16="http://schemas.microsoft.com/office/drawing/2014/main" id="{4F960C77-B888-D410-D2BD-92A934C00ED9}"/>
              </a:ext>
              <a:ext uri="{C183D7F6-B498-43B3-948B-1728B52AA6E4}">
                <adec:decorative xmlns:adec="http://schemas.microsoft.com/office/drawing/2017/decorative" val="1"/>
              </a:ext>
            </a:extLst>
          </p:cNvPr>
          <p:cNvSpPr/>
          <p:nvPr/>
        </p:nvSpPr>
        <p:spPr bwMode="auto">
          <a:xfrm>
            <a:off x="7476327" y="5500258"/>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r>
              <a:rPr lang="en-US" sz="900" kern="0" noProof="0" dirty="0">
                <a:solidFill>
                  <a:srgbClr val="1A1A1A"/>
                </a:solidFill>
                <a:latin typeface="Segoe UI"/>
              </a:rPr>
              <a:t>Example prompt: </a:t>
            </a:r>
            <a:r>
              <a:rPr lang="en-US" sz="900" b="1" dirty="0"/>
              <a:t>Create a training outline</a:t>
            </a:r>
            <a:r>
              <a:rPr lang="en-US" sz="900" dirty="0">
                <a:latin typeface="+mj-lt"/>
              </a:rPr>
              <a:t> </a:t>
            </a:r>
            <a:r>
              <a:rPr lang="en-US" sz="900" dirty="0"/>
              <a:t>for our new development program, covering required skills and competencies. </a:t>
            </a:r>
          </a:p>
          <a:p>
            <a:pPr defTabSz="932472" fontAlgn="base">
              <a:spcBef>
                <a:spcPct val="0"/>
              </a:spcBef>
              <a:spcAft>
                <a:spcPct val="0"/>
              </a:spcAft>
            </a:pPr>
            <a:endParaRPr lang="en-US" sz="900" kern="0" noProof="0" dirty="0">
              <a:solidFill>
                <a:srgbClr val="1A1A1A"/>
              </a:solidFill>
              <a:latin typeface="Segoe UI"/>
            </a:endParaRPr>
          </a:p>
        </p:txBody>
      </p:sp>
      <p:sp>
        <p:nvSpPr>
          <p:cNvPr id="87" name="Item 5">
            <a:extLst>
              <a:ext uri="{FF2B5EF4-FFF2-40B4-BE49-F238E27FC236}">
                <a16:creationId xmlns:a16="http://schemas.microsoft.com/office/drawing/2014/main" id="{F8D96BF5-239A-7E22-C001-6C4B71CC069E}"/>
              </a:ext>
            </a:extLst>
          </p:cNvPr>
          <p:cNvSpPr/>
          <p:nvPr/>
        </p:nvSpPr>
        <p:spPr bwMode="auto">
          <a:xfrm>
            <a:off x="4023022" y="405101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5. Evaluate staff performance</a:t>
            </a:r>
          </a:p>
        </p:txBody>
      </p:sp>
      <p:sp>
        <p:nvSpPr>
          <p:cNvPr id="88" name="Item 5 top">
            <a:extLst>
              <a:ext uri="{FF2B5EF4-FFF2-40B4-BE49-F238E27FC236}">
                <a16:creationId xmlns:a16="http://schemas.microsoft.com/office/drawing/2014/main" id="{F5774CBB-17D6-0628-6F73-99902067FFF1}"/>
              </a:ext>
            </a:extLst>
          </p:cNvPr>
          <p:cNvSpPr txBox="1"/>
          <p:nvPr/>
        </p:nvSpPr>
        <p:spPr>
          <a:xfrm>
            <a:off x="4023021" y="4500890"/>
            <a:ext cx="287894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Regularly monitor and evaluate staff and volunteer utilization to ensure alignment with organizational goals.</a:t>
            </a:r>
          </a:p>
        </p:txBody>
      </p:sp>
      <p:grpSp>
        <p:nvGrpSpPr>
          <p:cNvPr id="39" name="Group 38">
            <a:extLst>
              <a:ext uri="{FF2B5EF4-FFF2-40B4-BE49-F238E27FC236}">
                <a16:creationId xmlns:a16="http://schemas.microsoft.com/office/drawing/2014/main" id="{FCC9A41C-CB98-435E-92EF-47BF1CA530D7}"/>
              </a:ext>
            </a:extLst>
          </p:cNvPr>
          <p:cNvGrpSpPr/>
          <p:nvPr/>
        </p:nvGrpSpPr>
        <p:grpSpPr>
          <a:xfrm>
            <a:off x="4357736" y="5108523"/>
            <a:ext cx="2324175" cy="360000"/>
            <a:chOff x="883168" y="2751202"/>
            <a:chExt cx="2324175" cy="360000"/>
          </a:xfrm>
        </p:grpSpPr>
        <p:sp>
          <p:nvSpPr>
            <p:cNvPr id="40" name="TextBox 39">
              <a:extLst>
                <a:ext uri="{FF2B5EF4-FFF2-40B4-BE49-F238E27FC236}">
                  <a16:creationId xmlns:a16="http://schemas.microsoft.com/office/drawing/2014/main" id="{34FB3145-88E3-8EA2-0FD3-82C38645E826}"/>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41" name="Picture 40" descr="A green square with white x in it&#10;&#10;Description automatically generated">
              <a:extLst>
                <a:ext uri="{FF2B5EF4-FFF2-40B4-BE49-F238E27FC236}">
                  <a16:creationId xmlns:a16="http://schemas.microsoft.com/office/drawing/2014/main" id="{E047AFAF-2A89-3F04-8060-33C0AF4EE81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86" name="Item 5 bottom">
            <a:extLst>
              <a:ext uri="{FF2B5EF4-FFF2-40B4-BE49-F238E27FC236}">
                <a16:creationId xmlns:a16="http://schemas.microsoft.com/office/drawing/2014/main" id="{CAB8F0AC-6EE4-3E88-64EE-504271E96091}"/>
              </a:ext>
              <a:ext uri="{C183D7F6-B498-43B3-948B-1728B52AA6E4}">
                <adec:decorative xmlns:adec="http://schemas.microsoft.com/office/drawing/2017/decorative" val="1"/>
              </a:ext>
            </a:extLst>
          </p:cNvPr>
          <p:cNvSpPr/>
          <p:nvPr/>
        </p:nvSpPr>
        <p:spPr bwMode="auto">
          <a:xfrm>
            <a:off x="4053824" y="5634684"/>
            <a:ext cx="2848140"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900" kern="0" noProof="0" dirty="0">
                <a:solidFill>
                  <a:srgbClr val="1A1A1A"/>
                </a:solidFill>
                <a:latin typeface="Segoe UI"/>
              </a:rPr>
              <a:t>Example prompt: </a:t>
            </a:r>
            <a:r>
              <a:rPr lang="en-US" sz="900" b="1" dirty="0">
                <a:solidFill>
                  <a:schemeClr val="tx1"/>
                </a:solidFill>
              </a:rPr>
              <a:t>Tell me what data is required</a:t>
            </a:r>
            <a:r>
              <a:rPr lang="en-US" sz="900" dirty="0">
                <a:solidFill>
                  <a:schemeClr val="tx1"/>
                </a:solidFill>
              </a:rPr>
              <a:t> to calculate key performance indicators (KPIs) such as overtime hours, peak interval staffing levels, and skill utilization. </a:t>
            </a:r>
          </a:p>
          <a:p>
            <a:pPr marL="0" marR="0" lvl="0" indent="0" algn="l" defTabSz="932472" rtl="0" eaLnBrk="1" fontAlgn="base" latinLnBrk="0" hangingPunct="1">
              <a:lnSpc>
                <a:spcPct val="100000"/>
              </a:lnSpc>
              <a:spcBef>
                <a:spcPts val="0"/>
              </a:spcBef>
              <a:spcAft>
                <a:spcPts val="20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71" name="Item 6">
            <a:extLst>
              <a:ext uri="{FF2B5EF4-FFF2-40B4-BE49-F238E27FC236}">
                <a16:creationId xmlns:a16="http://schemas.microsoft.com/office/drawing/2014/main" id="{86480763-8AAD-FB08-622C-F81CA3BEB9B6}"/>
              </a:ext>
            </a:extLst>
          </p:cNvPr>
          <p:cNvSpPr/>
          <p:nvPr/>
        </p:nvSpPr>
        <p:spPr bwMode="auto">
          <a:xfrm>
            <a:off x="554602" y="4048426"/>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6. Evaluate and adjust</a:t>
            </a:r>
          </a:p>
        </p:txBody>
      </p:sp>
      <p:sp>
        <p:nvSpPr>
          <p:cNvPr id="72" name="Item 6 top">
            <a:extLst>
              <a:ext uri="{FF2B5EF4-FFF2-40B4-BE49-F238E27FC236}">
                <a16:creationId xmlns:a16="http://schemas.microsoft.com/office/drawing/2014/main" id="{D84D2318-D931-D4B1-0CE2-48578F3417D3}"/>
              </a:ext>
            </a:extLst>
          </p:cNvPr>
          <p:cNvSpPr txBox="1"/>
          <p:nvPr/>
        </p:nvSpPr>
        <p:spPr>
          <a:xfrm>
            <a:off x="554602" y="4500890"/>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Continuously adjust staffing and volunteer plans based on feedback and data to ensure optimal staffing levels.</a:t>
            </a:r>
          </a:p>
        </p:txBody>
      </p:sp>
      <p:grpSp>
        <p:nvGrpSpPr>
          <p:cNvPr id="42" name="Group 41">
            <a:extLst>
              <a:ext uri="{FF2B5EF4-FFF2-40B4-BE49-F238E27FC236}">
                <a16:creationId xmlns:a16="http://schemas.microsoft.com/office/drawing/2014/main" id="{7F159848-07B0-F227-75BA-86D279F39F80}"/>
              </a:ext>
            </a:extLst>
          </p:cNvPr>
          <p:cNvGrpSpPr/>
          <p:nvPr/>
        </p:nvGrpSpPr>
        <p:grpSpPr>
          <a:xfrm>
            <a:off x="830578" y="5066255"/>
            <a:ext cx="2336971" cy="360000"/>
            <a:chOff x="588263" y="3617084"/>
            <a:chExt cx="2336971" cy="360000"/>
          </a:xfrm>
        </p:grpSpPr>
        <p:pic>
          <p:nvPicPr>
            <p:cNvPr id="46" name="Picture 45">
              <a:extLst>
                <a:ext uri="{FF2B5EF4-FFF2-40B4-BE49-F238E27FC236}">
                  <a16:creationId xmlns:a16="http://schemas.microsoft.com/office/drawing/2014/main" id="{DF4EC3D0-5037-E604-64FA-B1731999426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7" name="TextBox 46">
              <a:extLst>
                <a:ext uri="{FF2B5EF4-FFF2-40B4-BE49-F238E27FC236}">
                  <a16:creationId xmlns:a16="http://schemas.microsoft.com/office/drawing/2014/main" id="{9D012E25-43C8-0F6F-C1FF-F0EC1DB8BA0C}"/>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70" name="Item 6 bottom">
            <a:extLst>
              <a:ext uri="{FF2B5EF4-FFF2-40B4-BE49-F238E27FC236}">
                <a16:creationId xmlns:a16="http://schemas.microsoft.com/office/drawing/2014/main" id="{3CFADE20-7975-FED7-C300-C825016C7569}"/>
              </a:ext>
              <a:ext uri="{C183D7F6-B498-43B3-948B-1728B52AA6E4}">
                <adec:decorative xmlns:adec="http://schemas.microsoft.com/office/drawing/2017/decorative" val="1"/>
              </a:ext>
            </a:extLst>
          </p:cNvPr>
          <p:cNvSpPr/>
          <p:nvPr/>
        </p:nvSpPr>
        <p:spPr bwMode="auto">
          <a:xfrm>
            <a:off x="554602" y="5502040"/>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742">
              <a:buSzPct val="90000"/>
              <a:defRPr/>
            </a:pPr>
            <a:r>
              <a:rPr lang="en-US" sz="900" kern="0" noProof="0" dirty="0">
                <a:solidFill>
                  <a:srgbClr val="1A1A1A"/>
                </a:solidFill>
                <a:latin typeface="Segoe UI"/>
              </a:rPr>
              <a:t>Example prompt: </a:t>
            </a:r>
            <a:r>
              <a:rPr lang="en-US" sz="900" b="1" dirty="0"/>
              <a:t>Summarize regular meetings</a:t>
            </a:r>
            <a:r>
              <a:rPr lang="en-US" sz="900" dirty="0"/>
              <a:t> to review workforce performance data and gather feedback from team members. </a:t>
            </a:r>
          </a:p>
          <a:p>
            <a:pPr defTabSz="932742">
              <a:buSzPct val="90000"/>
              <a:defRPr/>
            </a:pPr>
            <a:endParaRPr lang="en-US" sz="900" dirty="0"/>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pic>
        <p:nvPicPr>
          <p:cNvPr id="16" name="Picture 15" descr="A person holding a tablet&#10;&#10;AI-generated content may be incorrect.">
            <a:extLst>
              <a:ext uri="{FF2B5EF4-FFF2-40B4-BE49-F238E27FC236}">
                <a16:creationId xmlns:a16="http://schemas.microsoft.com/office/drawing/2014/main" id="{3B805CF8-FDB5-0FC5-CC21-CD26BD8D0EC7}"/>
              </a:ext>
            </a:extLst>
          </p:cNvPr>
          <p:cNvPicPr>
            <a:picLocks noChangeAspect="1"/>
          </p:cNvPicPr>
          <p:nvPr/>
        </p:nvPicPr>
        <p:blipFill>
          <a:blip r:embed="rId12"/>
          <a:stretch>
            <a:fillRect/>
          </a:stretch>
        </p:blipFill>
        <p:spPr>
          <a:xfrm>
            <a:off x="9983510" y="2748940"/>
            <a:ext cx="2225233" cy="4109060"/>
          </a:xfrm>
          <a:prstGeom prst="rect">
            <a:avLst/>
          </a:prstGeom>
        </p:spPr>
      </p:pic>
    </p:spTree>
    <p:extLst>
      <p:ext uri="{BB962C8B-B14F-4D97-AF65-F5344CB8AC3E}">
        <p14:creationId xmlns:p14="http://schemas.microsoft.com/office/powerpoint/2010/main" val="13232562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DB273-D54B-B342-A53C-95979B449E49}"/>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A2BF46FF-F0D9-A52C-387A-AAC543B53F95}"/>
              </a:ext>
            </a:extLst>
          </p:cNvPr>
          <p:cNvSpPr>
            <a:spLocks noGrp="1"/>
          </p:cNvSpPr>
          <p:nvPr>
            <p:ph type="title"/>
          </p:nvPr>
        </p:nvSpPr>
        <p:spPr>
          <a:xfrm>
            <a:off x="584199" y="387350"/>
            <a:ext cx="6317765" cy="263149"/>
          </a:xfrm>
        </p:spPr>
        <p:txBody>
          <a:bodyPr/>
          <a:lstStyle/>
          <a:p>
            <a:r>
              <a:rPr lang="en-US" noProof="0" dirty="0">
                <a:solidFill>
                  <a:srgbClr val="0078D4"/>
                </a:solidFill>
              </a:rPr>
              <a:t>Nonprofit | </a:t>
            </a:r>
            <a:r>
              <a:rPr lang="en-US" dirty="0">
                <a:latin typeface="Segoe UI Semibold" panose="020B0702040204020203" pitchFamily="34" charset="0"/>
                <a:cs typeface="Segoe UI Semibold" panose="020B0702040204020203" pitchFamily="34" charset="0"/>
              </a:rPr>
              <a:t>Improve onboarding and development processes</a:t>
            </a:r>
            <a:endParaRPr lang="en-US" noProof="0" dirty="0"/>
          </a:p>
        </p:txBody>
      </p:sp>
      <p:sp>
        <p:nvSpPr>
          <p:cNvPr id="44" name="Text Placeholder 52">
            <a:extLst>
              <a:ext uri="{FF2B5EF4-FFF2-40B4-BE49-F238E27FC236}">
                <a16:creationId xmlns:a16="http://schemas.microsoft.com/office/drawing/2014/main" id="{2DB855BF-CD42-7012-D054-A8654828CD03}"/>
              </a:ext>
            </a:extLst>
          </p:cNvPr>
          <p:cNvSpPr>
            <a:spLocks noGrp="1"/>
          </p:cNvSpPr>
          <p:nvPr>
            <p:ph type="body" sz="quarter" idx="17"/>
          </p:nvPr>
        </p:nvSpPr>
        <p:spPr>
          <a:xfrm>
            <a:off x="6519107" y="521099"/>
            <a:ext cx="3599821" cy="169277"/>
          </a:xfrm>
        </p:spPr>
        <p:txBody>
          <a:bodyPr/>
          <a:lstStyle/>
          <a:p>
            <a:r>
              <a:rPr lang="en-US" noProof="0" dirty="0"/>
              <a:t>Microsoft 365 Copilot</a:t>
            </a:r>
            <a:endParaRPr lang="en-US" sz="900" i="1" noProof="0" dirty="0"/>
          </a:p>
        </p:txBody>
      </p:sp>
      <p:sp>
        <p:nvSpPr>
          <p:cNvPr id="45" name="Text Placeholder 86">
            <a:extLst>
              <a:ext uri="{FF2B5EF4-FFF2-40B4-BE49-F238E27FC236}">
                <a16:creationId xmlns:a16="http://schemas.microsoft.com/office/drawing/2014/main" id="{A287CCDE-99F4-C6F1-0280-90AEF1AB0D0E}"/>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39" name="Text Placeholder 138">
            <a:extLst>
              <a:ext uri="{FF2B5EF4-FFF2-40B4-BE49-F238E27FC236}">
                <a16:creationId xmlns:a16="http://schemas.microsoft.com/office/drawing/2014/main" id="{7C83AAA3-B881-6E8C-EE1D-E3DECA06D1C2}"/>
              </a:ext>
            </a:extLst>
          </p:cNvPr>
          <p:cNvSpPr>
            <a:spLocks noGrp="1"/>
          </p:cNvSpPr>
          <p:nvPr>
            <p:ph type="body" sz="quarter" idx="38"/>
          </p:nvPr>
        </p:nvSpPr>
        <p:spPr>
          <a:solidFill>
            <a:srgbClr val="0070C0"/>
          </a:solidFill>
        </p:spPr>
        <p:txBody>
          <a:bodyPr/>
          <a:lstStyle/>
          <a:p>
            <a:endParaRPr lang="en-US" noProof="0" dirty="0"/>
          </a:p>
        </p:txBody>
      </p:sp>
      <p:sp>
        <p:nvSpPr>
          <p:cNvPr id="140" name="Text Placeholder 139">
            <a:extLst>
              <a:ext uri="{FF2B5EF4-FFF2-40B4-BE49-F238E27FC236}">
                <a16:creationId xmlns:a16="http://schemas.microsoft.com/office/drawing/2014/main" id="{3AC59F1E-EE96-F820-E0B4-26AC721A0D84}"/>
              </a:ext>
            </a:extLst>
          </p:cNvPr>
          <p:cNvSpPr>
            <a:spLocks noGrp="1"/>
          </p:cNvSpPr>
          <p:nvPr>
            <p:ph type="body" sz="quarter" idx="39"/>
          </p:nvPr>
        </p:nvSpPr>
        <p:spPr>
          <a:solidFill>
            <a:srgbClr val="0078D4"/>
          </a:solidFill>
        </p:spPr>
        <p:txBody>
          <a:bodyPr/>
          <a:lstStyle/>
          <a:p>
            <a:endParaRPr lang="en-US" noProof="0"/>
          </a:p>
        </p:txBody>
      </p:sp>
      <p:sp>
        <p:nvSpPr>
          <p:cNvPr id="141" name="Text Placeholder 140">
            <a:extLst>
              <a:ext uri="{FF2B5EF4-FFF2-40B4-BE49-F238E27FC236}">
                <a16:creationId xmlns:a16="http://schemas.microsoft.com/office/drawing/2014/main" id="{A2589FB6-B681-BB1F-AEED-B724DB20618E}"/>
              </a:ext>
            </a:extLst>
          </p:cNvPr>
          <p:cNvSpPr>
            <a:spLocks noGrp="1"/>
          </p:cNvSpPr>
          <p:nvPr>
            <p:ph type="body" sz="quarter" idx="40"/>
          </p:nvPr>
        </p:nvSpPr>
        <p:spPr/>
        <p:txBody>
          <a:bodyPr/>
          <a:lstStyle/>
          <a:p>
            <a:endParaRPr lang="en-US" noProof="0"/>
          </a:p>
        </p:txBody>
      </p:sp>
      <p:sp>
        <p:nvSpPr>
          <p:cNvPr id="68" name="Rectangle: Rounded Corners 6">
            <a:extLst>
              <a:ext uri="{FF2B5EF4-FFF2-40B4-BE49-F238E27FC236}">
                <a16:creationId xmlns:a16="http://schemas.microsoft.com/office/drawing/2014/main" id="{1FCB5038-164B-9DD1-C9A0-EF23C08F65A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B2870303-3943-B22F-213E-650C975375FC}"/>
              </a:ext>
            </a:extLst>
          </p:cNvPr>
          <p:cNvGrpSpPr/>
          <p:nvPr/>
        </p:nvGrpSpPr>
        <p:grpSpPr>
          <a:xfrm>
            <a:off x="1624328" y="1132756"/>
            <a:ext cx="1463040" cy="216000"/>
            <a:chOff x="1198144" y="862657"/>
            <a:chExt cx="1463040" cy="216000"/>
          </a:xfrm>
        </p:grpSpPr>
        <p:sp>
          <p:nvSpPr>
            <p:cNvPr id="10" name="Rectangle: Rounded Corners 6">
              <a:extLst>
                <a:ext uri="{FF2B5EF4-FFF2-40B4-BE49-F238E27FC236}">
                  <a16:creationId xmlns:a16="http://schemas.microsoft.com/office/drawing/2014/main" id="{3CA44AE6-996B-4E6C-BB7E-B0E12D502F6B}"/>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Program impact</a:t>
              </a:r>
            </a:p>
          </p:txBody>
        </p:sp>
        <p:pic>
          <p:nvPicPr>
            <p:cNvPr id="11" name="Graphic 10">
              <a:extLst>
                <a:ext uri="{FF2B5EF4-FFF2-40B4-BE49-F238E27FC236}">
                  <a16:creationId xmlns:a16="http://schemas.microsoft.com/office/drawing/2014/main" id="{1975E37A-1707-6669-7376-1716436E1D6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5" name="Group 24">
            <a:extLst>
              <a:ext uri="{FF2B5EF4-FFF2-40B4-BE49-F238E27FC236}">
                <a16:creationId xmlns:a16="http://schemas.microsoft.com/office/drawing/2014/main" id="{FBA198B0-5DA9-2A09-180D-D2EF7FC58429}"/>
              </a:ext>
            </a:extLst>
          </p:cNvPr>
          <p:cNvGrpSpPr/>
          <p:nvPr/>
        </p:nvGrpSpPr>
        <p:grpSpPr>
          <a:xfrm>
            <a:off x="3205588" y="1133812"/>
            <a:ext cx="1463040" cy="216000"/>
            <a:chOff x="1198144" y="862657"/>
            <a:chExt cx="1463040" cy="216000"/>
          </a:xfrm>
        </p:grpSpPr>
        <p:sp>
          <p:nvSpPr>
            <p:cNvPr id="26" name="Rectangle: Rounded Corners 6">
              <a:extLst>
                <a:ext uri="{FF2B5EF4-FFF2-40B4-BE49-F238E27FC236}">
                  <a16:creationId xmlns:a16="http://schemas.microsoft.com/office/drawing/2014/main" id="{73B2A5EB-AFA0-E663-3496-73847E388826}"/>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Volunteer retention</a:t>
              </a:r>
            </a:p>
          </p:txBody>
        </p:sp>
        <p:pic>
          <p:nvPicPr>
            <p:cNvPr id="27" name="Graphic 26">
              <a:extLst>
                <a:ext uri="{FF2B5EF4-FFF2-40B4-BE49-F238E27FC236}">
                  <a16:creationId xmlns:a16="http://schemas.microsoft.com/office/drawing/2014/main" id="{9DA1EF88-E5B1-E293-1C1C-92A1A5B3606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79" name="Rectangle: Rounded Corners 6">
            <a:extLst>
              <a:ext uri="{FF2B5EF4-FFF2-40B4-BE49-F238E27FC236}">
                <a16:creationId xmlns:a16="http://schemas.microsoft.com/office/drawing/2014/main" id="{97BD0BB2-1462-A2A8-1DE8-FDFB5BFE2F1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 name="Group 2">
            <a:extLst>
              <a:ext uri="{FF2B5EF4-FFF2-40B4-BE49-F238E27FC236}">
                <a16:creationId xmlns:a16="http://schemas.microsoft.com/office/drawing/2014/main" id="{E1B07A25-11A3-2522-0172-EC3520EF736D}"/>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92E08E58-BEE9-1A32-1396-851FF6E2865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A6856607-5988-CE77-7371-B3C64311C6C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931174C2-6DF1-39FC-5C53-2FFAF7ECFE80}"/>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2237F48E-18BC-B0EC-26F2-67F6C8EA06C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1A9C9F54-2788-89A0-A0D6-9398C63E4BC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78" name="Item 1">
            <a:extLst>
              <a:ext uri="{FF2B5EF4-FFF2-40B4-BE49-F238E27FC236}">
                <a16:creationId xmlns:a16="http://schemas.microsoft.com/office/drawing/2014/main" id="{487BA136-9222-186E-F0ED-CB24A9CB970A}"/>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1. Assess current processes</a:t>
            </a:r>
          </a:p>
        </p:txBody>
      </p:sp>
      <p:sp>
        <p:nvSpPr>
          <p:cNvPr id="77" name="Item 1 top">
            <a:extLst>
              <a:ext uri="{FF2B5EF4-FFF2-40B4-BE49-F238E27FC236}">
                <a16:creationId xmlns:a16="http://schemas.microsoft.com/office/drawing/2014/main" id="{6DE38C4A-E2AE-AF43-221E-2B8B0A9D6020}"/>
              </a:ext>
            </a:extLst>
          </p:cNvPr>
          <p:cNvSpPr txBox="1"/>
          <p:nvPr/>
        </p:nvSpPr>
        <p:spPr>
          <a:xfrm>
            <a:off x="554601" y="2033954"/>
            <a:ext cx="3046196" cy="415498"/>
          </a:xfrm>
          <a:prstGeom prst="rect">
            <a:avLst/>
          </a:prstGeom>
          <a:noFill/>
        </p:spPr>
        <p:txBody>
          <a:bodyPr wrap="square" lIns="91440" tIns="0" rIns="91440" bIns="0" rtlCol="0" anchor="t">
            <a:sp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rPr>
              <a:t>Evaluate the existing onboarding and development processes to identify strengths and areas for improvement.</a:t>
            </a:r>
          </a:p>
        </p:txBody>
      </p:sp>
      <p:grpSp>
        <p:nvGrpSpPr>
          <p:cNvPr id="28" name="Group 27">
            <a:extLst>
              <a:ext uri="{FF2B5EF4-FFF2-40B4-BE49-F238E27FC236}">
                <a16:creationId xmlns:a16="http://schemas.microsoft.com/office/drawing/2014/main" id="{18FA4215-A3EA-CD0B-B806-1F4F8D326DFA}"/>
              </a:ext>
            </a:extLst>
          </p:cNvPr>
          <p:cNvGrpSpPr/>
          <p:nvPr/>
        </p:nvGrpSpPr>
        <p:grpSpPr>
          <a:xfrm>
            <a:off x="795908" y="2765531"/>
            <a:ext cx="2351135" cy="360000"/>
            <a:chOff x="588263" y="2657420"/>
            <a:chExt cx="2351135" cy="360000"/>
          </a:xfrm>
        </p:grpSpPr>
        <p:pic>
          <p:nvPicPr>
            <p:cNvPr id="29" name="Picture 28">
              <a:extLst>
                <a:ext uri="{FF2B5EF4-FFF2-40B4-BE49-F238E27FC236}">
                  <a16:creationId xmlns:a16="http://schemas.microsoft.com/office/drawing/2014/main" id="{78879DE8-7F61-C8F1-8BD6-6CCBE68E84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0" name="TextBox 29">
              <a:extLst>
                <a:ext uri="{FF2B5EF4-FFF2-40B4-BE49-F238E27FC236}">
                  <a16:creationId xmlns:a16="http://schemas.microsoft.com/office/drawing/2014/main" id="{04DCDC57-353D-4142-CE53-83B75A7BB85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76" name="Item 1 bottom">
            <a:extLst>
              <a:ext uri="{FF2B5EF4-FFF2-40B4-BE49-F238E27FC236}">
                <a16:creationId xmlns:a16="http://schemas.microsoft.com/office/drawing/2014/main" id="{7E940533-2682-BA1B-4F17-C1BC656EFDD6}"/>
              </a:ext>
              <a:ext uri="{C183D7F6-B498-43B3-948B-1728B52AA6E4}">
                <adec:decorative xmlns:adec="http://schemas.microsoft.com/office/drawing/2017/decorative" val="1"/>
              </a:ext>
            </a:extLst>
          </p:cNvPr>
          <p:cNvSpPr/>
          <p:nvPr/>
        </p:nvSpPr>
        <p:spPr bwMode="auto">
          <a:xfrm>
            <a:off x="570454" y="3201027"/>
            <a:ext cx="2705513" cy="771357"/>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742">
              <a:spcBef>
                <a:spcPct val="20000"/>
              </a:spcBef>
              <a:buSzPct val="90000"/>
              <a:defRPr/>
            </a:pPr>
            <a:r>
              <a:rPr lang="en-US" sz="900" kern="0" noProof="0" dirty="0">
                <a:solidFill>
                  <a:srgbClr val="1A1A1A"/>
                </a:solidFill>
                <a:latin typeface="Segoe UI"/>
              </a:rPr>
              <a:t>Example prompt: </a:t>
            </a:r>
            <a:r>
              <a:rPr lang="en-US" sz="900" b="1" dirty="0"/>
              <a:t>Create an assessment document</a:t>
            </a:r>
            <a:r>
              <a:rPr lang="en-US" sz="900" dirty="0">
                <a:latin typeface="+mj-lt"/>
              </a:rPr>
              <a:t> </a:t>
            </a:r>
            <a:r>
              <a:rPr lang="en-US" sz="900" dirty="0"/>
              <a:t>of our current onboarding and development processes using feedback from recent hires and volunteers in [feedback document.ppt]</a:t>
            </a:r>
          </a:p>
          <a:p>
            <a:pPr defTabSz="932742">
              <a:spcBef>
                <a:spcPct val="20000"/>
              </a:spcBef>
              <a:buSzPct val="90000"/>
              <a:defRPr/>
            </a:pPr>
            <a:endParaRPr lang="en-US" sz="900" dirty="0"/>
          </a:p>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endParaRPr lang="en-US" sz="900" kern="0" dirty="0">
              <a:solidFill>
                <a:srgbClr val="1A1A1A"/>
              </a:solidFill>
              <a:latin typeface="Segoe UI"/>
            </a:endParaRPr>
          </a:p>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1" name="Item 2">
            <a:extLst>
              <a:ext uri="{FF2B5EF4-FFF2-40B4-BE49-F238E27FC236}">
                <a16:creationId xmlns:a16="http://schemas.microsoft.com/office/drawing/2014/main" id="{8EE22700-BBE3-41E2-B545-AFFC8DDF6922}"/>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Develop an onboarding plan</a:t>
            </a:r>
          </a:p>
        </p:txBody>
      </p:sp>
      <p:sp>
        <p:nvSpPr>
          <p:cNvPr id="82" name="Item 2 top">
            <a:extLst>
              <a:ext uri="{FF2B5EF4-FFF2-40B4-BE49-F238E27FC236}">
                <a16:creationId xmlns:a16="http://schemas.microsoft.com/office/drawing/2014/main" id="{BB0F3D83-AA27-41B0-C466-E1AF7574D692}"/>
              </a:ext>
            </a:extLst>
          </p:cNvPr>
          <p:cNvSpPr txBox="1"/>
          <p:nvPr/>
        </p:nvSpPr>
        <p:spPr>
          <a:xfrm>
            <a:off x="4023021" y="2033954"/>
            <a:ext cx="287894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Create a detailed onboarding plan that outlines the steps new employees need to take to get up to speed.</a:t>
            </a:r>
          </a:p>
        </p:txBody>
      </p:sp>
      <p:grpSp>
        <p:nvGrpSpPr>
          <p:cNvPr id="12" name="Group 11">
            <a:extLst>
              <a:ext uri="{FF2B5EF4-FFF2-40B4-BE49-F238E27FC236}">
                <a16:creationId xmlns:a16="http://schemas.microsoft.com/office/drawing/2014/main" id="{BBCC1553-E886-BFF6-87AB-8342158FDA91}"/>
              </a:ext>
            </a:extLst>
          </p:cNvPr>
          <p:cNvGrpSpPr/>
          <p:nvPr/>
        </p:nvGrpSpPr>
        <p:grpSpPr>
          <a:xfrm>
            <a:off x="4306839" y="2765531"/>
            <a:ext cx="2351135" cy="360000"/>
            <a:chOff x="588263" y="1217924"/>
            <a:chExt cx="2351135" cy="360000"/>
          </a:xfrm>
        </p:grpSpPr>
        <p:pic>
          <p:nvPicPr>
            <p:cNvPr id="16" name="Picture 15" descr="Zip Co logo SVG free download, id: 101874 - Brandlogos.net">
              <a:hlinkClick r:id="rId8"/>
              <a:extLst>
                <a:ext uri="{FF2B5EF4-FFF2-40B4-BE49-F238E27FC236}">
                  <a16:creationId xmlns:a16="http://schemas.microsoft.com/office/drawing/2014/main" id="{C3ED5389-6919-C489-35C6-12A1C8A9DA5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E369064D-18FA-C9AF-2A47-30D7B1C388F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
        <p:nvSpPr>
          <p:cNvPr id="80" name="Item 2 bottom">
            <a:extLst>
              <a:ext uri="{FF2B5EF4-FFF2-40B4-BE49-F238E27FC236}">
                <a16:creationId xmlns:a16="http://schemas.microsoft.com/office/drawing/2014/main" id="{E464FB62-3C64-F6DA-5DB6-EFD8F7EF0ACD}"/>
              </a:ext>
              <a:ext uri="{C183D7F6-B498-43B3-948B-1728B52AA6E4}">
                <adec:decorative xmlns:adec="http://schemas.microsoft.com/office/drawing/2017/decorative" val="1"/>
              </a:ext>
            </a:extLst>
          </p:cNvPr>
          <p:cNvSpPr/>
          <p:nvPr/>
        </p:nvSpPr>
        <p:spPr bwMode="auto">
          <a:xfrm>
            <a:off x="4023022" y="3177181"/>
            <a:ext cx="2878942"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742">
              <a:buSzPct val="90000"/>
              <a:defRPr/>
            </a:pPr>
            <a:r>
              <a:rPr lang="en-US" sz="900" kern="0" noProof="0" dirty="0">
                <a:solidFill>
                  <a:srgbClr val="1A1A1A"/>
                </a:solidFill>
                <a:latin typeface="Segoe UI"/>
              </a:rPr>
              <a:t>Example prompt: </a:t>
            </a:r>
            <a:r>
              <a:rPr lang="en-US" sz="900" b="1" dirty="0"/>
              <a:t>Outline a structured onboarding plan </a:t>
            </a:r>
            <a:r>
              <a:rPr lang="en-US" sz="900" dirty="0"/>
              <a:t>for new hires, including timelines, key milestones, and required training sessions using /[past onboarding presentations.ppt] and the /[assessment document.docx]</a:t>
            </a:r>
          </a:p>
          <a:p>
            <a:pPr defTabSz="932742">
              <a:buSzPct val="90000"/>
              <a:defRPr/>
            </a:pPr>
            <a:endParaRPr lang="en-US" sz="900" dirty="0"/>
          </a:p>
          <a:p>
            <a:pPr defTabSz="932742">
              <a:buSzPct val="90000"/>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3" name="Item 3">
            <a:extLst>
              <a:ext uri="{FF2B5EF4-FFF2-40B4-BE49-F238E27FC236}">
                <a16:creationId xmlns:a16="http://schemas.microsoft.com/office/drawing/2014/main" id="{26612289-4F7F-269A-81B7-0988EC605758}"/>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Create training materials</a:t>
            </a:r>
          </a:p>
        </p:txBody>
      </p:sp>
      <p:sp>
        <p:nvSpPr>
          <p:cNvPr id="85" name="Item 3 top">
            <a:extLst>
              <a:ext uri="{FF2B5EF4-FFF2-40B4-BE49-F238E27FC236}">
                <a16:creationId xmlns:a16="http://schemas.microsoft.com/office/drawing/2014/main" id="{D0843517-17E9-1B43-537B-F7C9B5B67D89}"/>
              </a:ext>
            </a:extLst>
          </p:cNvPr>
          <p:cNvSpPr txBox="1"/>
          <p:nvPr/>
        </p:nvSpPr>
        <p:spPr>
          <a:xfrm>
            <a:off x="7476327" y="2033954"/>
            <a:ext cx="270551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Develop training materials and resources to support the onboarding process. </a:t>
            </a:r>
          </a:p>
        </p:txBody>
      </p:sp>
      <p:grpSp>
        <p:nvGrpSpPr>
          <p:cNvPr id="18" name="Group 17">
            <a:extLst>
              <a:ext uri="{FF2B5EF4-FFF2-40B4-BE49-F238E27FC236}">
                <a16:creationId xmlns:a16="http://schemas.microsoft.com/office/drawing/2014/main" id="{FDDA6AA9-3F90-1851-003E-EFF92B6C7C7A}"/>
              </a:ext>
            </a:extLst>
          </p:cNvPr>
          <p:cNvGrpSpPr/>
          <p:nvPr/>
        </p:nvGrpSpPr>
        <p:grpSpPr>
          <a:xfrm>
            <a:off x="7767793" y="2736830"/>
            <a:ext cx="2351135" cy="360000"/>
            <a:chOff x="588263" y="2177588"/>
            <a:chExt cx="2351135" cy="360000"/>
          </a:xfrm>
        </p:grpSpPr>
        <p:pic>
          <p:nvPicPr>
            <p:cNvPr id="19" name="Picture 18">
              <a:extLst>
                <a:ext uri="{FF2B5EF4-FFF2-40B4-BE49-F238E27FC236}">
                  <a16:creationId xmlns:a16="http://schemas.microsoft.com/office/drawing/2014/main" id="{3E5A8E7D-378A-E69B-1B24-66525ED987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 name="TextBox 19">
              <a:extLst>
                <a:ext uri="{FF2B5EF4-FFF2-40B4-BE49-F238E27FC236}">
                  <a16:creationId xmlns:a16="http://schemas.microsoft.com/office/drawing/2014/main" id="{F38D8500-78AD-9107-3252-8BBAEA633F8E}"/>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4" name="Item 3 bottom">
            <a:extLst>
              <a:ext uri="{FF2B5EF4-FFF2-40B4-BE49-F238E27FC236}">
                <a16:creationId xmlns:a16="http://schemas.microsoft.com/office/drawing/2014/main" id="{BF9BA90E-2289-9EC5-6CBE-C0A815C25D26}"/>
              </a:ext>
              <a:ext uri="{C183D7F6-B498-43B3-948B-1728B52AA6E4}">
                <adec:decorative xmlns:adec="http://schemas.microsoft.com/office/drawing/2017/decorative" val="1"/>
              </a:ext>
            </a:extLst>
          </p:cNvPr>
          <p:cNvSpPr/>
          <p:nvPr/>
        </p:nvSpPr>
        <p:spPr bwMode="auto">
          <a:xfrm>
            <a:off x="7515940"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r>
              <a:rPr lang="en-US" sz="900" kern="0" noProof="0" dirty="0">
                <a:solidFill>
                  <a:srgbClr val="1A1A1A"/>
                </a:solidFill>
                <a:latin typeface="Segoe UI"/>
              </a:rPr>
              <a:t>Example prompt: </a:t>
            </a:r>
            <a:r>
              <a:rPr lang="en-US" sz="900" b="1" dirty="0"/>
              <a:t>Create a training presentation </a:t>
            </a:r>
            <a:r>
              <a:rPr lang="en-US" sz="900" dirty="0"/>
              <a:t>for new hires, covering our organization’s mission, values, policies, and procedures referencing the [Mission document.docx] and the [HR policy.ppt]</a:t>
            </a:r>
          </a:p>
          <a:p>
            <a:endParaRPr lang="en-US" sz="900" dirty="0"/>
          </a:p>
          <a:p>
            <a:endParaRPr lang="en-US" sz="900" dirty="0"/>
          </a:p>
        </p:txBody>
      </p:sp>
      <p:sp>
        <p:nvSpPr>
          <p:cNvPr id="74" name="Item 4">
            <a:extLst>
              <a:ext uri="{FF2B5EF4-FFF2-40B4-BE49-F238E27FC236}">
                <a16:creationId xmlns:a16="http://schemas.microsoft.com/office/drawing/2014/main" id="{D080D508-F3DB-F6CD-5758-5B53FA5892B0}"/>
              </a:ext>
            </a:extLst>
          </p:cNvPr>
          <p:cNvSpPr/>
          <p:nvPr/>
        </p:nvSpPr>
        <p:spPr bwMode="auto">
          <a:xfrm>
            <a:off x="7476327" y="405058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4. Facilitate knowledge sharing</a:t>
            </a:r>
          </a:p>
        </p:txBody>
      </p:sp>
      <p:sp>
        <p:nvSpPr>
          <p:cNvPr id="75" name="Item 4 top">
            <a:extLst>
              <a:ext uri="{FF2B5EF4-FFF2-40B4-BE49-F238E27FC236}">
                <a16:creationId xmlns:a16="http://schemas.microsoft.com/office/drawing/2014/main" id="{B9E72036-1434-EE2A-E0F0-F13291726A35}"/>
              </a:ext>
            </a:extLst>
          </p:cNvPr>
          <p:cNvSpPr txBox="1"/>
          <p:nvPr/>
        </p:nvSpPr>
        <p:spPr>
          <a:xfrm>
            <a:off x="7476327" y="4500890"/>
            <a:ext cx="2860896"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Capture insights from mentorship meetings to compile key learnings from experienced team members.</a:t>
            </a:r>
          </a:p>
        </p:txBody>
      </p:sp>
      <p:grpSp>
        <p:nvGrpSpPr>
          <p:cNvPr id="36" name="Group 35">
            <a:extLst>
              <a:ext uri="{FF2B5EF4-FFF2-40B4-BE49-F238E27FC236}">
                <a16:creationId xmlns:a16="http://schemas.microsoft.com/office/drawing/2014/main" id="{D5B911E2-B3C3-F760-17B7-F592603FD2B6}"/>
              </a:ext>
            </a:extLst>
          </p:cNvPr>
          <p:cNvGrpSpPr/>
          <p:nvPr/>
        </p:nvGrpSpPr>
        <p:grpSpPr>
          <a:xfrm>
            <a:off x="7846643" y="5067979"/>
            <a:ext cx="2351135" cy="360000"/>
            <a:chOff x="588263" y="1217924"/>
            <a:chExt cx="2351135" cy="360000"/>
          </a:xfrm>
        </p:grpSpPr>
        <p:pic>
          <p:nvPicPr>
            <p:cNvPr id="37" name="Picture 36" descr="Zip Co logo SVG free download, id: 101874 - Brandlogos.net">
              <a:hlinkClick r:id="rId8"/>
              <a:extLst>
                <a:ext uri="{FF2B5EF4-FFF2-40B4-BE49-F238E27FC236}">
                  <a16:creationId xmlns:a16="http://schemas.microsoft.com/office/drawing/2014/main" id="{F03DB109-9419-6785-ABEA-C74AFA7C0AD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8" name="TextBox 37">
              <a:extLst>
                <a:ext uri="{FF2B5EF4-FFF2-40B4-BE49-F238E27FC236}">
                  <a16:creationId xmlns:a16="http://schemas.microsoft.com/office/drawing/2014/main" id="{BEA5D485-3EC1-6211-90BB-3F22B3499AA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
        <p:nvSpPr>
          <p:cNvPr id="73" name="Item 4 bottom">
            <a:extLst>
              <a:ext uri="{FF2B5EF4-FFF2-40B4-BE49-F238E27FC236}">
                <a16:creationId xmlns:a16="http://schemas.microsoft.com/office/drawing/2014/main" id="{B6642252-5F24-458C-6E5D-632F2E9B4D84}"/>
              </a:ext>
              <a:ext uri="{C183D7F6-B498-43B3-948B-1728B52AA6E4}">
                <adec:decorative xmlns:adec="http://schemas.microsoft.com/office/drawing/2017/decorative" val="1"/>
              </a:ext>
            </a:extLst>
          </p:cNvPr>
          <p:cNvSpPr/>
          <p:nvPr/>
        </p:nvSpPr>
        <p:spPr bwMode="auto">
          <a:xfrm>
            <a:off x="7476327" y="5500258"/>
            <a:ext cx="2266749"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r>
              <a:rPr lang="en-US" sz="900" kern="0" noProof="0" dirty="0">
                <a:solidFill>
                  <a:srgbClr val="1A1A1A"/>
                </a:solidFill>
                <a:latin typeface="Segoe UI"/>
              </a:rPr>
              <a:t>Example prompt: </a:t>
            </a:r>
            <a:r>
              <a:rPr lang="en-US" sz="900" b="1" dirty="0"/>
              <a:t>Document new hire key learnings and resources</a:t>
            </a:r>
            <a:r>
              <a:rPr lang="en-US" sz="900" dirty="0"/>
              <a:t> discussed across various mentor sessions. </a:t>
            </a:r>
          </a:p>
          <a:p>
            <a:endParaRPr lang="en-US" sz="900" dirty="0"/>
          </a:p>
          <a:p>
            <a:pPr defTabSz="932472" fontAlgn="base">
              <a:spcBef>
                <a:spcPct val="0"/>
              </a:spcBef>
              <a:spcAft>
                <a:spcPct val="0"/>
              </a:spcAft>
            </a:pPr>
            <a:endParaRPr lang="en-US" sz="900" kern="0" noProof="0" dirty="0">
              <a:solidFill>
                <a:srgbClr val="1A1A1A"/>
              </a:solidFill>
              <a:latin typeface="Segoe UI"/>
            </a:endParaRPr>
          </a:p>
        </p:txBody>
      </p:sp>
      <p:sp>
        <p:nvSpPr>
          <p:cNvPr id="87" name="Item 5">
            <a:extLst>
              <a:ext uri="{FF2B5EF4-FFF2-40B4-BE49-F238E27FC236}">
                <a16:creationId xmlns:a16="http://schemas.microsoft.com/office/drawing/2014/main" id="{95FAFF1B-8513-9F50-DB87-EC652950A02F}"/>
              </a:ext>
            </a:extLst>
          </p:cNvPr>
          <p:cNvSpPr/>
          <p:nvPr/>
        </p:nvSpPr>
        <p:spPr bwMode="auto">
          <a:xfrm>
            <a:off x="4023022" y="405101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5. Track progress</a:t>
            </a:r>
          </a:p>
        </p:txBody>
      </p:sp>
      <p:sp>
        <p:nvSpPr>
          <p:cNvPr id="88" name="Item 5 top">
            <a:extLst>
              <a:ext uri="{FF2B5EF4-FFF2-40B4-BE49-F238E27FC236}">
                <a16:creationId xmlns:a16="http://schemas.microsoft.com/office/drawing/2014/main" id="{BB782B71-C0BD-2923-CA7A-1F3CB9C51609}"/>
              </a:ext>
            </a:extLst>
          </p:cNvPr>
          <p:cNvSpPr txBox="1"/>
          <p:nvPr/>
        </p:nvSpPr>
        <p:spPr>
          <a:xfrm>
            <a:off x="4023021" y="4500890"/>
            <a:ext cx="287894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Use Copilot in Loop to collaborate in real-time to track progress as new hires move through the onboarding process. </a:t>
            </a:r>
          </a:p>
        </p:txBody>
      </p:sp>
      <p:grpSp>
        <p:nvGrpSpPr>
          <p:cNvPr id="21" name="Group 20">
            <a:extLst>
              <a:ext uri="{FF2B5EF4-FFF2-40B4-BE49-F238E27FC236}">
                <a16:creationId xmlns:a16="http://schemas.microsoft.com/office/drawing/2014/main" id="{96E412B6-FF73-9E13-0F9F-E1E8B457899F}"/>
              </a:ext>
            </a:extLst>
          </p:cNvPr>
          <p:cNvGrpSpPr/>
          <p:nvPr/>
        </p:nvGrpSpPr>
        <p:grpSpPr>
          <a:xfrm>
            <a:off x="4444294" y="5206966"/>
            <a:ext cx="2284653" cy="209090"/>
            <a:chOff x="3361061" y="2717041"/>
            <a:chExt cx="2284653" cy="209090"/>
          </a:xfrm>
        </p:grpSpPr>
        <p:pic>
          <p:nvPicPr>
            <p:cNvPr id="31" name="Graphic 30">
              <a:extLst>
                <a:ext uri="{FF2B5EF4-FFF2-40B4-BE49-F238E27FC236}">
                  <a16:creationId xmlns:a16="http://schemas.microsoft.com/office/drawing/2014/main" id="{513C3030-00AD-D33D-0DA1-F826DB27D40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361061" y="2717041"/>
              <a:ext cx="209090" cy="209090"/>
            </a:xfrm>
            <a:prstGeom prst="rect">
              <a:avLst/>
            </a:prstGeom>
            <a:effectLst/>
          </p:spPr>
        </p:pic>
        <p:sp>
          <p:nvSpPr>
            <p:cNvPr id="23" name="TextBox 22">
              <a:extLst>
                <a:ext uri="{FF2B5EF4-FFF2-40B4-BE49-F238E27FC236}">
                  <a16:creationId xmlns:a16="http://schemas.microsoft.com/office/drawing/2014/main" id="{EAF5AB8F-1A7B-FB1D-C44A-2D350AA8D5C7}"/>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6" name="Item 5 bottom">
            <a:extLst>
              <a:ext uri="{FF2B5EF4-FFF2-40B4-BE49-F238E27FC236}">
                <a16:creationId xmlns:a16="http://schemas.microsoft.com/office/drawing/2014/main" id="{B0394DA0-FC68-B611-BA9F-CE27F36DE27F}"/>
              </a:ext>
              <a:ext uri="{C183D7F6-B498-43B3-948B-1728B52AA6E4}">
                <adec:decorative xmlns:adec="http://schemas.microsoft.com/office/drawing/2017/decorative" val="1"/>
              </a:ext>
            </a:extLst>
          </p:cNvPr>
          <p:cNvSpPr/>
          <p:nvPr/>
        </p:nvSpPr>
        <p:spPr bwMode="auto">
          <a:xfrm>
            <a:off x="4053824" y="5634684"/>
            <a:ext cx="2848140"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lang="en-US" sz="900" kern="0" noProof="0" dirty="0">
                <a:solidFill>
                  <a:srgbClr val="1A1A1A"/>
                </a:solidFill>
                <a:latin typeface="Segoe UI"/>
              </a:rPr>
              <a:t>Example prompt: </a:t>
            </a:r>
            <a:r>
              <a:rPr lang="en-US" sz="900" b="1" dirty="0">
                <a:solidFill>
                  <a:schemeClr val="tx1"/>
                </a:solidFill>
              </a:rPr>
              <a:t>Create a checklist of onboarding tasks</a:t>
            </a:r>
            <a:r>
              <a:rPr lang="en-US" sz="900" dirty="0">
                <a:solidFill>
                  <a:schemeClr val="tx1"/>
                </a:solidFill>
              </a:rPr>
              <a:t> including links to training materials that new hires need to complete over the next 90 days. </a:t>
            </a:r>
          </a:p>
          <a:p>
            <a:pPr marL="0" marR="0" lvl="0" indent="0" algn="l" defTabSz="932472" rtl="0" eaLnBrk="1" fontAlgn="base" latinLnBrk="0" hangingPunct="1">
              <a:lnSpc>
                <a:spcPct val="100000"/>
              </a:lnSpc>
              <a:spcBef>
                <a:spcPts val="0"/>
              </a:spcBef>
              <a:spcAft>
                <a:spcPts val="20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71" name="Item 6">
            <a:extLst>
              <a:ext uri="{FF2B5EF4-FFF2-40B4-BE49-F238E27FC236}">
                <a16:creationId xmlns:a16="http://schemas.microsoft.com/office/drawing/2014/main" id="{B9556ADC-6F88-ECF0-B0D8-365A23098EC6}"/>
              </a:ext>
            </a:extLst>
          </p:cNvPr>
          <p:cNvSpPr/>
          <p:nvPr/>
        </p:nvSpPr>
        <p:spPr bwMode="auto">
          <a:xfrm>
            <a:off x="554602" y="4048426"/>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6. Evaluate and refine</a:t>
            </a:r>
          </a:p>
        </p:txBody>
      </p:sp>
      <p:sp>
        <p:nvSpPr>
          <p:cNvPr id="72" name="Item 6 top">
            <a:extLst>
              <a:ext uri="{FF2B5EF4-FFF2-40B4-BE49-F238E27FC236}">
                <a16:creationId xmlns:a16="http://schemas.microsoft.com/office/drawing/2014/main" id="{94B95A14-85B4-2B79-4C57-98E2E134BD38}"/>
              </a:ext>
            </a:extLst>
          </p:cNvPr>
          <p:cNvSpPr txBox="1"/>
          <p:nvPr/>
        </p:nvSpPr>
        <p:spPr>
          <a:xfrm>
            <a:off x="554602" y="4500890"/>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Continuously evaluate the effectiveness of the onboarding and development processes and make necessary adjustments.</a:t>
            </a:r>
          </a:p>
        </p:txBody>
      </p:sp>
      <p:grpSp>
        <p:nvGrpSpPr>
          <p:cNvPr id="32" name="Group 31">
            <a:extLst>
              <a:ext uri="{FF2B5EF4-FFF2-40B4-BE49-F238E27FC236}">
                <a16:creationId xmlns:a16="http://schemas.microsoft.com/office/drawing/2014/main" id="{ACDAC65C-F009-F402-6E11-E50E88DDA1BD}"/>
              </a:ext>
            </a:extLst>
          </p:cNvPr>
          <p:cNvGrpSpPr/>
          <p:nvPr/>
        </p:nvGrpSpPr>
        <p:grpSpPr>
          <a:xfrm>
            <a:off x="795908" y="5147345"/>
            <a:ext cx="2351135" cy="360000"/>
            <a:chOff x="588263" y="2657420"/>
            <a:chExt cx="2351135" cy="360000"/>
          </a:xfrm>
        </p:grpSpPr>
        <p:pic>
          <p:nvPicPr>
            <p:cNvPr id="48" name="Picture 47">
              <a:extLst>
                <a:ext uri="{FF2B5EF4-FFF2-40B4-BE49-F238E27FC236}">
                  <a16:creationId xmlns:a16="http://schemas.microsoft.com/office/drawing/2014/main" id="{3B8F774E-F45B-CFBE-CFA5-FC76B39BFC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9" name="TextBox 48">
              <a:extLst>
                <a:ext uri="{FF2B5EF4-FFF2-40B4-BE49-F238E27FC236}">
                  <a16:creationId xmlns:a16="http://schemas.microsoft.com/office/drawing/2014/main" id="{34E9B330-A844-1022-9DBB-BA41FAD282D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70" name="Item 6 bottom">
            <a:extLst>
              <a:ext uri="{FF2B5EF4-FFF2-40B4-BE49-F238E27FC236}">
                <a16:creationId xmlns:a16="http://schemas.microsoft.com/office/drawing/2014/main" id="{20CA9D5C-0E41-9D82-22A5-395F5B2A6A14}"/>
              </a:ext>
              <a:ext uri="{C183D7F6-B498-43B3-948B-1728B52AA6E4}">
                <adec:decorative xmlns:adec="http://schemas.microsoft.com/office/drawing/2017/decorative" val="1"/>
              </a:ext>
            </a:extLst>
          </p:cNvPr>
          <p:cNvSpPr/>
          <p:nvPr/>
        </p:nvSpPr>
        <p:spPr bwMode="auto">
          <a:xfrm>
            <a:off x="554602" y="5502040"/>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r>
              <a:rPr lang="en-US" sz="900" kern="0" noProof="0" dirty="0">
                <a:solidFill>
                  <a:srgbClr val="1A1A1A"/>
                </a:solidFill>
                <a:latin typeface="Segoe UI"/>
              </a:rPr>
              <a:t>Example prompt: </a:t>
            </a:r>
            <a:r>
              <a:rPr lang="en-US" sz="900" b="1" dirty="0"/>
              <a:t>Draft a quarterly evaluation report </a:t>
            </a:r>
            <a:r>
              <a:rPr lang="en-US" sz="900" dirty="0"/>
              <a:t>that suggests improvements based on feedback from new hires, volunteers, and mentors.</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pic>
        <p:nvPicPr>
          <p:cNvPr id="2" name="Picture 1">
            <a:extLst>
              <a:ext uri="{FF2B5EF4-FFF2-40B4-BE49-F238E27FC236}">
                <a16:creationId xmlns:a16="http://schemas.microsoft.com/office/drawing/2014/main" id="{4DFC8C03-5F8D-B618-903E-9729E6FE2626}"/>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9758928" y="3017746"/>
            <a:ext cx="2595614" cy="3856531"/>
          </a:xfrm>
          <a:prstGeom prst="rect">
            <a:avLst/>
          </a:prstGeom>
        </p:spPr>
      </p:pic>
    </p:spTree>
    <p:extLst>
      <p:ext uri="{BB962C8B-B14F-4D97-AF65-F5344CB8AC3E}">
        <p14:creationId xmlns:p14="http://schemas.microsoft.com/office/powerpoint/2010/main" val="207693224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2D342-9408-3A7E-9B64-60D397E5D0E1}"/>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9D301458-38B4-6B65-B059-C91DCFD24F37}"/>
              </a:ext>
            </a:extLst>
          </p:cNvPr>
          <p:cNvSpPr>
            <a:spLocks noGrp="1"/>
          </p:cNvSpPr>
          <p:nvPr>
            <p:ph type="title"/>
          </p:nvPr>
        </p:nvSpPr>
        <p:spPr>
          <a:xfrm>
            <a:off x="584199" y="387350"/>
            <a:ext cx="6317765" cy="263149"/>
          </a:xfrm>
        </p:spPr>
        <p:txBody>
          <a:bodyPr/>
          <a:lstStyle/>
          <a:p>
            <a:r>
              <a:rPr lang="en-US" noProof="0" dirty="0">
                <a:solidFill>
                  <a:srgbClr val="0078D4"/>
                </a:solidFill>
              </a:rPr>
              <a:t>Nonprofit | </a:t>
            </a:r>
            <a:r>
              <a:rPr lang="en-US" dirty="0">
                <a:latin typeface="Segoe UI Semibold" panose="020B0702040204020203" pitchFamily="34" charset="0"/>
                <a:cs typeface="Segoe UI Semibold" panose="020B0702040204020203" pitchFamily="34" charset="0"/>
              </a:rPr>
              <a:t>Marketing campaign planning and design</a:t>
            </a:r>
            <a:endParaRPr lang="en-US" noProof="0" dirty="0"/>
          </a:p>
        </p:txBody>
      </p:sp>
      <p:sp>
        <p:nvSpPr>
          <p:cNvPr id="44" name="Text Placeholder 52">
            <a:extLst>
              <a:ext uri="{FF2B5EF4-FFF2-40B4-BE49-F238E27FC236}">
                <a16:creationId xmlns:a16="http://schemas.microsoft.com/office/drawing/2014/main" id="{9CF30DDD-BF5C-A3AE-2B8D-88C2A666014E}"/>
              </a:ext>
            </a:extLst>
          </p:cNvPr>
          <p:cNvSpPr>
            <a:spLocks noGrp="1"/>
          </p:cNvSpPr>
          <p:nvPr>
            <p:ph type="body" sz="quarter" idx="17"/>
          </p:nvPr>
        </p:nvSpPr>
        <p:spPr>
          <a:xfrm>
            <a:off x="6519107" y="521099"/>
            <a:ext cx="3599821" cy="169277"/>
          </a:xfrm>
        </p:spPr>
        <p:txBody>
          <a:bodyPr/>
          <a:lstStyle/>
          <a:p>
            <a:r>
              <a:rPr lang="en-US" noProof="0" dirty="0"/>
              <a:t>Microsoft 365 Copilot</a:t>
            </a:r>
            <a:endParaRPr lang="en-US" sz="900" i="1" noProof="0" dirty="0"/>
          </a:p>
        </p:txBody>
      </p:sp>
      <p:sp>
        <p:nvSpPr>
          <p:cNvPr id="45" name="Text Placeholder 86">
            <a:extLst>
              <a:ext uri="{FF2B5EF4-FFF2-40B4-BE49-F238E27FC236}">
                <a16:creationId xmlns:a16="http://schemas.microsoft.com/office/drawing/2014/main" id="{D1600E1E-67B4-5519-6209-E007C03B66E1}"/>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39" name="Text Placeholder 138">
            <a:extLst>
              <a:ext uri="{FF2B5EF4-FFF2-40B4-BE49-F238E27FC236}">
                <a16:creationId xmlns:a16="http://schemas.microsoft.com/office/drawing/2014/main" id="{93457E1D-0FE6-3F1D-33C9-D56F5B4C5616}"/>
              </a:ext>
            </a:extLst>
          </p:cNvPr>
          <p:cNvSpPr>
            <a:spLocks noGrp="1"/>
          </p:cNvSpPr>
          <p:nvPr>
            <p:ph type="body" sz="quarter" idx="38"/>
          </p:nvPr>
        </p:nvSpPr>
        <p:spPr>
          <a:solidFill>
            <a:srgbClr val="0070C0"/>
          </a:solidFill>
        </p:spPr>
        <p:txBody>
          <a:bodyPr/>
          <a:lstStyle/>
          <a:p>
            <a:endParaRPr lang="en-US" noProof="0" dirty="0"/>
          </a:p>
        </p:txBody>
      </p:sp>
      <p:sp>
        <p:nvSpPr>
          <p:cNvPr id="140" name="Text Placeholder 139">
            <a:extLst>
              <a:ext uri="{FF2B5EF4-FFF2-40B4-BE49-F238E27FC236}">
                <a16:creationId xmlns:a16="http://schemas.microsoft.com/office/drawing/2014/main" id="{DBBEAD4F-0828-46C5-69E5-DFF337652745}"/>
              </a:ext>
            </a:extLst>
          </p:cNvPr>
          <p:cNvSpPr>
            <a:spLocks noGrp="1"/>
          </p:cNvSpPr>
          <p:nvPr>
            <p:ph type="body" sz="quarter" idx="39"/>
          </p:nvPr>
        </p:nvSpPr>
        <p:spPr>
          <a:solidFill>
            <a:srgbClr val="0078D4"/>
          </a:solidFill>
        </p:spPr>
        <p:txBody>
          <a:bodyPr/>
          <a:lstStyle/>
          <a:p>
            <a:endParaRPr lang="en-US" noProof="0"/>
          </a:p>
        </p:txBody>
      </p:sp>
      <p:sp>
        <p:nvSpPr>
          <p:cNvPr id="141" name="Text Placeholder 140">
            <a:extLst>
              <a:ext uri="{FF2B5EF4-FFF2-40B4-BE49-F238E27FC236}">
                <a16:creationId xmlns:a16="http://schemas.microsoft.com/office/drawing/2014/main" id="{EB8E58B1-05B3-0EF7-A80F-7B5FD385B88B}"/>
              </a:ext>
            </a:extLst>
          </p:cNvPr>
          <p:cNvSpPr>
            <a:spLocks noGrp="1"/>
          </p:cNvSpPr>
          <p:nvPr>
            <p:ph type="body" sz="quarter" idx="40"/>
          </p:nvPr>
        </p:nvSpPr>
        <p:spPr/>
        <p:txBody>
          <a:bodyPr/>
          <a:lstStyle/>
          <a:p>
            <a:endParaRPr lang="en-US" noProof="0"/>
          </a:p>
        </p:txBody>
      </p:sp>
      <p:sp>
        <p:nvSpPr>
          <p:cNvPr id="68" name="Rectangle: Rounded Corners 6">
            <a:extLst>
              <a:ext uri="{FF2B5EF4-FFF2-40B4-BE49-F238E27FC236}">
                <a16:creationId xmlns:a16="http://schemas.microsoft.com/office/drawing/2014/main" id="{F34B5554-DB42-9327-963E-20D868BBACE4}"/>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9" name="Group 8">
            <a:extLst>
              <a:ext uri="{FF2B5EF4-FFF2-40B4-BE49-F238E27FC236}">
                <a16:creationId xmlns:a16="http://schemas.microsoft.com/office/drawing/2014/main" id="{B6D77D00-DB98-3B80-71D9-CDDA97109559}"/>
              </a:ext>
            </a:extLst>
          </p:cNvPr>
          <p:cNvGrpSpPr/>
          <p:nvPr/>
        </p:nvGrpSpPr>
        <p:grpSpPr>
          <a:xfrm>
            <a:off x="1624328" y="1132756"/>
            <a:ext cx="1463040" cy="216000"/>
            <a:chOff x="1198144" y="862657"/>
            <a:chExt cx="1463040" cy="216000"/>
          </a:xfrm>
        </p:grpSpPr>
        <p:sp>
          <p:nvSpPr>
            <p:cNvPr id="10" name="Rectangle: Rounded Corners 6">
              <a:extLst>
                <a:ext uri="{FF2B5EF4-FFF2-40B4-BE49-F238E27FC236}">
                  <a16:creationId xmlns:a16="http://schemas.microsoft.com/office/drawing/2014/main" id="{1BEEEF64-9A93-32E1-C687-BA6CD91659A5}"/>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Program impact</a:t>
              </a:r>
            </a:p>
          </p:txBody>
        </p:sp>
        <p:pic>
          <p:nvPicPr>
            <p:cNvPr id="11" name="Graphic 10">
              <a:extLst>
                <a:ext uri="{FF2B5EF4-FFF2-40B4-BE49-F238E27FC236}">
                  <a16:creationId xmlns:a16="http://schemas.microsoft.com/office/drawing/2014/main" id="{88E81D27-EC9D-72AA-A4B5-858867A1977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25" name="Group 24">
            <a:extLst>
              <a:ext uri="{FF2B5EF4-FFF2-40B4-BE49-F238E27FC236}">
                <a16:creationId xmlns:a16="http://schemas.microsoft.com/office/drawing/2014/main" id="{8362C876-0A7A-721B-2E82-013E5EBD325E}"/>
              </a:ext>
            </a:extLst>
          </p:cNvPr>
          <p:cNvGrpSpPr/>
          <p:nvPr/>
        </p:nvGrpSpPr>
        <p:grpSpPr>
          <a:xfrm>
            <a:off x="3205588" y="1133812"/>
            <a:ext cx="1463040" cy="216000"/>
            <a:chOff x="1198144" y="862657"/>
            <a:chExt cx="1463040" cy="216000"/>
          </a:xfrm>
        </p:grpSpPr>
        <p:sp>
          <p:nvSpPr>
            <p:cNvPr id="26" name="Rectangle: Rounded Corners 6">
              <a:extLst>
                <a:ext uri="{FF2B5EF4-FFF2-40B4-BE49-F238E27FC236}">
                  <a16:creationId xmlns:a16="http://schemas.microsoft.com/office/drawing/2014/main" id="{726E2D5B-D46D-550A-85A8-CE97025B4A77}"/>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Fundraising ROI</a:t>
              </a:r>
            </a:p>
          </p:txBody>
        </p:sp>
        <p:pic>
          <p:nvPicPr>
            <p:cNvPr id="27" name="Graphic 26">
              <a:extLst>
                <a:ext uri="{FF2B5EF4-FFF2-40B4-BE49-F238E27FC236}">
                  <a16:creationId xmlns:a16="http://schemas.microsoft.com/office/drawing/2014/main" id="{4BC48FF8-C0C1-B6F1-7DE1-C61BB28FA83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sp>
        <p:nvSpPr>
          <p:cNvPr id="79" name="Rectangle: Rounded Corners 6">
            <a:extLst>
              <a:ext uri="{FF2B5EF4-FFF2-40B4-BE49-F238E27FC236}">
                <a16:creationId xmlns:a16="http://schemas.microsoft.com/office/drawing/2014/main" id="{12076E63-862F-90F6-1EBA-0BEA39A4339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 name="Group 2">
            <a:extLst>
              <a:ext uri="{FF2B5EF4-FFF2-40B4-BE49-F238E27FC236}">
                <a16:creationId xmlns:a16="http://schemas.microsoft.com/office/drawing/2014/main" id="{1E4700E1-3EF5-39CC-BEDB-F13A905EF0CA}"/>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F599C798-7E0F-601B-B776-BAD998A19BE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6B190355-CAE0-2234-1EFE-26343E8621B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71A9D4A8-94D4-52F3-0567-5315286E0947}"/>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487E1E12-462D-F029-68E1-35D4A84C5825}"/>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7AC5A515-662C-316C-9AA7-7682802F8C9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78" name="Item 1">
            <a:extLst>
              <a:ext uri="{FF2B5EF4-FFF2-40B4-BE49-F238E27FC236}">
                <a16:creationId xmlns:a16="http://schemas.microsoft.com/office/drawing/2014/main" id="{4DCE7970-73A9-A1E3-C10A-ACB7C52AC0D4}"/>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1. Analyze and forecast trends</a:t>
            </a:r>
          </a:p>
        </p:txBody>
      </p:sp>
      <p:sp>
        <p:nvSpPr>
          <p:cNvPr id="77" name="Item 1 top">
            <a:extLst>
              <a:ext uri="{FF2B5EF4-FFF2-40B4-BE49-F238E27FC236}">
                <a16:creationId xmlns:a16="http://schemas.microsoft.com/office/drawing/2014/main" id="{1F73C36A-013F-84A6-28B0-B70E252AF559}"/>
              </a:ext>
            </a:extLst>
          </p:cNvPr>
          <p:cNvSpPr txBox="1"/>
          <p:nvPr/>
        </p:nvSpPr>
        <p:spPr>
          <a:xfrm>
            <a:off x="554601" y="2033954"/>
            <a:ext cx="3046196" cy="415498"/>
          </a:xfrm>
          <a:prstGeom prst="rect">
            <a:avLst/>
          </a:prstGeom>
          <a:noFill/>
        </p:spPr>
        <p:txBody>
          <a:bodyPr wrap="square" lIns="91440" tIns="0" rIns="91440" bIns="0" rtlCol="0" anchor="t">
            <a:spAutoFit/>
          </a:bodyPr>
          <a:lstStyle/>
          <a:p>
            <a:pPr marL="0" marR="0" lvl="0" indent="0" algn="l" defTabSz="932006" rtl="0" eaLnBrk="1" fontAlgn="base"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w="3175">
                  <a:noFill/>
                </a:ln>
                <a:solidFill>
                  <a:srgbClr val="000000"/>
                </a:solidFill>
                <a:effectLst/>
                <a:uLnTx/>
                <a:uFillTx/>
                <a:latin typeface="Segoe UI"/>
                <a:ea typeface="+mn-ea"/>
                <a:cs typeface="Segoe UI" pitchFamily="34" charset="0"/>
              </a:rPr>
              <a:t>Analyze donation trends and forecast the best times to approach donors. Segment donors based on their giving history, frequency, and amount. </a:t>
            </a:r>
          </a:p>
        </p:txBody>
      </p:sp>
      <p:grpSp>
        <p:nvGrpSpPr>
          <p:cNvPr id="2" name="Group 1">
            <a:extLst>
              <a:ext uri="{FF2B5EF4-FFF2-40B4-BE49-F238E27FC236}">
                <a16:creationId xmlns:a16="http://schemas.microsoft.com/office/drawing/2014/main" id="{44C2F770-417E-A605-6860-F6279DFC85BF}"/>
              </a:ext>
            </a:extLst>
          </p:cNvPr>
          <p:cNvGrpSpPr/>
          <p:nvPr/>
        </p:nvGrpSpPr>
        <p:grpSpPr>
          <a:xfrm>
            <a:off x="716809" y="2709312"/>
            <a:ext cx="2324175" cy="360000"/>
            <a:chOff x="883168" y="2751202"/>
            <a:chExt cx="2324175" cy="360000"/>
          </a:xfrm>
        </p:grpSpPr>
        <p:sp>
          <p:nvSpPr>
            <p:cNvPr id="14" name="TextBox 13">
              <a:extLst>
                <a:ext uri="{FF2B5EF4-FFF2-40B4-BE49-F238E27FC236}">
                  <a16:creationId xmlns:a16="http://schemas.microsoft.com/office/drawing/2014/main" id="{5A2EA08C-DE0D-89F0-E477-30D06414B73C}"/>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15" name="Picture 14" descr="A green square with white x in it&#10;&#10;Description automatically generated">
              <a:extLst>
                <a:ext uri="{FF2B5EF4-FFF2-40B4-BE49-F238E27FC236}">
                  <a16:creationId xmlns:a16="http://schemas.microsoft.com/office/drawing/2014/main" id="{6AB624F4-20A8-3337-2CCF-131FD9DA83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76" name="Item 1 bottom">
            <a:extLst>
              <a:ext uri="{FF2B5EF4-FFF2-40B4-BE49-F238E27FC236}">
                <a16:creationId xmlns:a16="http://schemas.microsoft.com/office/drawing/2014/main" id="{BC284F79-AD9C-BC61-838B-18E88E56EF91}"/>
              </a:ext>
              <a:ext uri="{C183D7F6-B498-43B3-948B-1728B52AA6E4}">
                <adec:decorative xmlns:adec="http://schemas.microsoft.com/office/drawing/2017/decorative" val="1"/>
              </a:ext>
            </a:extLst>
          </p:cNvPr>
          <p:cNvSpPr/>
          <p:nvPr/>
        </p:nvSpPr>
        <p:spPr bwMode="auto">
          <a:xfrm>
            <a:off x="570454" y="3201027"/>
            <a:ext cx="2705513" cy="771357"/>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US" sz="900" b="1" dirty="0"/>
              <a:t>Create a table</a:t>
            </a:r>
            <a:r>
              <a:rPr lang="en-US" sz="900" dirty="0">
                <a:latin typeface="+mj-lt"/>
              </a:rPr>
              <a:t>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of donations by month.</a:t>
            </a:r>
          </a:p>
          <a:p>
            <a:pPr defTabSz="932742">
              <a:spcBef>
                <a:spcPct val="20000"/>
              </a:spcBef>
              <a:buSzPct val="90000"/>
              <a:defRPr/>
            </a:pPr>
            <a:endParaRPr lang="en-US" sz="900" dirty="0"/>
          </a:p>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endParaRPr lang="en-US" sz="900" kern="0" dirty="0">
              <a:solidFill>
                <a:srgbClr val="1A1A1A"/>
              </a:solidFill>
              <a:latin typeface="Segoe UI"/>
            </a:endParaRPr>
          </a:p>
          <a:p>
            <a:pPr marL="0" marR="0" lvl="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1" name="Item 2">
            <a:extLst>
              <a:ext uri="{FF2B5EF4-FFF2-40B4-BE49-F238E27FC236}">
                <a16:creationId xmlns:a16="http://schemas.microsoft.com/office/drawing/2014/main" id="{7F07BFCE-10F0-5BAF-DC1F-E5A4D5D4A8C2}"/>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Develop visual insights</a:t>
            </a:r>
          </a:p>
        </p:txBody>
      </p:sp>
      <p:sp>
        <p:nvSpPr>
          <p:cNvPr id="82" name="Item 2 top">
            <a:extLst>
              <a:ext uri="{FF2B5EF4-FFF2-40B4-BE49-F238E27FC236}">
                <a16:creationId xmlns:a16="http://schemas.microsoft.com/office/drawing/2014/main" id="{C7D4F56D-6B97-5F5C-0A04-B3F5D050EBB0}"/>
              </a:ext>
            </a:extLst>
          </p:cNvPr>
          <p:cNvSpPr txBox="1"/>
          <p:nvPr/>
        </p:nvSpPr>
        <p:spPr>
          <a:xfrm>
            <a:off x="4023021" y="2033954"/>
            <a:ext cx="2878944"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rPr>
              <a:t>Visualize average funding amounts and suggest the ideal donation request amounts based on past donor behavior and demographic data. </a:t>
            </a:r>
          </a:p>
        </p:txBody>
      </p:sp>
      <p:grpSp>
        <p:nvGrpSpPr>
          <p:cNvPr id="22" name="Group 21">
            <a:extLst>
              <a:ext uri="{FF2B5EF4-FFF2-40B4-BE49-F238E27FC236}">
                <a16:creationId xmlns:a16="http://schemas.microsoft.com/office/drawing/2014/main" id="{AA52264C-C1ED-0B40-31A8-80004CDC2930}"/>
              </a:ext>
            </a:extLst>
          </p:cNvPr>
          <p:cNvGrpSpPr/>
          <p:nvPr/>
        </p:nvGrpSpPr>
        <p:grpSpPr>
          <a:xfrm>
            <a:off x="4243791" y="2709312"/>
            <a:ext cx="2324175" cy="360000"/>
            <a:chOff x="883168" y="2751202"/>
            <a:chExt cx="2324175" cy="360000"/>
          </a:xfrm>
        </p:grpSpPr>
        <p:sp>
          <p:nvSpPr>
            <p:cNvPr id="24" name="TextBox 23">
              <a:extLst>
                <a:ext uri="{FF2B5EF4-FFF2-40B4-BE49-F238E27FC236}">
                  <a16:creationId xmlns:a16="http://schemas.microsoft.com/office/drawing/2014/main" id="{7611907F-CE83-5267-0FF8-593FE8C8F975}"/>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33" name="Picture 32" descr="A green square with white x in it&#10;&#10;Description automatically generated">
              <a:extLst>
                <a:ext uri="{FF2B5EF4-FFF2-40B4-BE49-F238E27FC236}">
                  <a16:creationId xmlns:a16="http://schemas.microsoft.com/office/drawing/2014/main" id="{97F56113-11CB-6FC7-057C-125370CE1E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80" name="Item 2 bottom">
            <a:extLst>
              <a:ext uri="{FF2B5EF4-FFF2-40B4-BE49-F238E27FC236}">
                <a16:creationId xmlns:a16="http://schemas.microsoft.com/office/drawing/2014/main" id="{0F331652-4CE0-F2BD-D4F4-3F82EE1A3880}"/>
              </a:ext>
              <a:ext uri="{C183D7F6-B498-43B3-948B-1728B52AA6E4}">
                <adec:decorative xmlns:adec="http://schemas.microsoft.com/office/drawing/2017/decorative" val="1"/>
              </a:ext>
            </a:extLst>
          </p:cNvPr>
          <p:cNvSpPr/>
          <p:nvPr/>
        </p:nvSpPr>
        <p:spPr bwMode="auto">
          <a:xfrm>
            <a:off x="4023022" y="3177181"/>
            <a:ext cx="2878942"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US" sz="900" b="1" dirty="0"/>
              <a:t>Use historical donor data to generate a line graph</a:t>
            </a:r>
            <a:r>
              <a:rPr kumimoji="0" lang="en-US" sz="900" b="0" i="0" u="none" strike="noStrike" kern="1200" cap="none" spc="0" normalizeH="0" baseline="0" noProof="0" dirty="0">
                <a:ln>
                  <a:noFill/>
                </a:ln>
                <a:solidFill>
                  <a:srgbClr val="000000"/>
                </a:solidFill>
                <a:effectLst/>
                <a:uLnTx/>
                <a:uFillTx/>
                <a:latin typeface="Segoe UI Semibold"/>
                <a:ea typeface="+mn-ea"/>
                <a:cs typeface="Segoe UI" pitchFamily="34" charset="0"/>
              </a:rPr>
              <a:t> </a:t>
            </a:r>
            <a:r>
              <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rPr>
              <a:t>for donation amounts over time. </a:t>
            </a:r>
          </a:p>
          <a:p>
            <a:pPr defTabSz="932742">
              <a:buSzPct val="90000"/>
              <a:defRPr/>
            </a:pPr>
            <a:endParaRPr lang="en-US" sz="900" dirty="0"/>
          </a:p>
          <a:p>
            <a:pPr defTabSz="932742">
              <a:buSzPct val="90000"/>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83" name="Item 3">
            <a:extLst>
              <a:ext uri="{FF2B5EF4-FFF2-40B4-BE49-F238E27FC236}">
                <a16:creationId xmlns:a16="http://schemas.microsoft.com/office/drawing/2014/main" id="{2D40E8E1-E1EB-AAF5-6DD5-CD11B6D0559C}"/>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Create an email nurture campaign</a:t>
            </a:r>
          </a:p>
        </p:txBody>
      </p:sp>
      <p:sp>
        <p:nvSpPr>
          <p:cNvPr id="85" name="Item 3 top">
            <a:extLst>
              <a:ext uri="{FF2B5EF4-FFF2-40B4-BE49-F238E27FC236}">
                <a16:creationId xmlns:a16="http://schemas.microsoft.com/office/drawing/2014/main" id="{025D23F9-6411-4F89-1E0B-1D23108F7857}"/>
              </a:ext>
            </a:extLst>
          </p:cNvPr>
          <p:cNvSpPr txBox="1"/>
          <p:nvPr/>
        </p:nvSpPr>
        <p:spPr>
          <a:xfrm>
            <a:off x="7476327" y="2033954"/>
            <a:ext cx="2705513"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Use Copilot in Outlook to draft tailored emails to potential donors that request the identified ideal donation amount. </a:t>
            </a:r>
          </a:p>
        </p:txBody>
      </p:sp>
      <p:grpSp>
        <p:nvGrpSpPr>
          <p:cNvPr id="34" name="Group 33">
            <a:extLst>
              <a:ext uri="{FF2B5EF4-FFF2-40B4-BE49-F238E27FC236}">
                <a16:creationId xmlns:a16="http://schemas.microsoft.com/office/drawing/2014/main" id="{948C876C-C05D-6272-35AC-50F1EF722F55}"/>
              </a:ext>
            </a:extLst>
          </p:cNvPr>
          <p:cNvGrpSpPr/>
          <p:nvPr/>
        </p:nvGrpSpPr>
        <p:grpSpPr>
          <a:xfrm>
            <a:off x="7770773" y="2709312"/>
            <a:ext cx="2348155" cy="360000"/>
            <a:chOff x="588263" y="1697756"/>
            <a:chExt cx="2348155" cy="360000"/>
          </a:xfrm>
        </p:grpSpPr>
        <p:pic>
          <p:nvPicPr>
            <p:cNvPr id="35" name="Picture 34">
              <a:extLst>
                <a:ext uri="{FF2B5EF4-FFF2-40B4-BE49-F238E27FC236}">
                  <a16:creationId xmlns:a16="http://schemas.microsoft.com/office/drawing/2014/main" id="{B66B9167-4E50-3C08-D20E-193E90D879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39" name="TextBox 38">
              <a:extLst>
                <a:ext uri="{FF2B5EF4-FFF2-40B4-BE49-F238E27FC236}">
                  <a16:creationId xmlns:a16="http://schemas.microsoft.com/office/drawing/2014/main" id="{C12C3F29-F434-EADE-944C-FFE80DE317BF}"/>
                </a:ext>
                <a:ext uri="{C183D7F6-B498-43B3-948B-1728B52AA6E4}">
                  <adec:decorative xmlns:adec="http://schemas.microsoft.com/office/drawing/2017/decorative" val="0"/>
                </a:ext>
              </a:extLst>
            </p:cNvPr>
            <p:cNvSpPr txBox="1"/>
            <p:nvPr/>
          </p:nvSpPr>
          <p:spPr>
            <a:xfrm>
              <a:off x="1044234" y="178235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p>
          </p:txBody>
        </p:sp>
      </p:grpSp>
      <p:sp>
        <p:nvSpPr>
          <p:cNvPr id="84" name="Item 3 bottom">
            <a:extLst>
              <a:ext uri="{FF2B5EF4-FFF2-40B4-BE49-F238E27FC236}">
                <a16:creationId xmlns:a16="http://schemas.microsoft.com/office/drawing/2014/main" id="{DD3AD6AA-65EC-1E1C-C530-A9200A2C3E61}"/>
              </a:ext>
              <a:ext uri="{C183D7F6-B498-43B3-948B-1728B52AA6E4}">
                <adec:decorative xmlns:adec="http://schemas.microsoft.com/office/drawing/2017/decorative" val="1"/>
              </a:ext>
            </a:extLst>
          </p:cNvPr>
          <p:cNvSpPr/>
          <p:nvPr/>
        </p:nvSpPr>
        <p:spPr bwMode="auto">
          <a:xfrm>
            <a:off x="7515940"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US" sz="900" b="1" dirty="0"/>
              <a:t>Draft an email </a:t>
            </a:r>
            <a:r>
              <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rPr>
              <a:t>that will be sent to [potential donor’s name], outlining the new campaign and including the benefits of the campaign and benefits for the donor</a:t>
            </a:r>
            <a:r>
              <a:rPr lang="en-US" sz="900" dirty="0">
                <a:solidFill>
                  <a:srgbClr val="000000"/>
                </a:solidFill>
                <a:latin typeface="Segoe UI"/>
                <a:cs typeface="Segoe UI" pitchFamily="34" charset="0"/>
              </a:rPr>
              <a:t> using the /[marketing campaign plan.docx].</a:t>
            </a: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a:p>
            <a:endParaRPr lang="en-US" sz="900" dirty="0"/>
          </a:p>
          <a:p>
            <a:endParaRPr lang="en-US" sz="900" dirty="0"/>
          </a:p>
        </p:txBody>
      </p:sp>
      <p:sp>
        <p:nvSpPr>
          <p:cNvPr id="74" name="Item 4">
            <a:extLst>
              <a:ext uri="{FF2B5EF4-FFF2-40B4-BE49-F238E27FC236}">
                <a16:creationId xmlns:a16="http://schemas.microsoft.com/office/drawing/2014/main" id="{0D383D1E-CE99-EA44-E81D-769DA5225D80}"/>
              </a:ext>
            </a:extLst>
          </p:cNvPr>
          <p:cNvSpPr/>
          <p:nvPr/>
        </p:nvSpPr>
        <p:spPr bwMode="auto">
          <a:xfrm>
            <a:off x="7476327" y="405058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4. Conduct market research</a:t>
            </a:r>
          </a:p>
        </p:txBody>
      </p:sp>
      <p:sp>
        <p:nvSpPr>
          <p:cNvPr id="75" name="Item 4 top">
            <a:extLst>
              <a:ext uri="{FF2B5EF4-FFF2-40B4-BE49-F238E27FC236}">
                <a16:creationId xmlns:a16="http://schemas.microsoft.com/office/drawing/2014/main" id="{E026B882-46DB-B2D8-CE2D-B582DEE02CD7}"/>
              </a:ext>
            </a:extLst>
          </p:cNvPr>
          <p:cNvSpPr txBox="1"/>
          <p:nvPr/>
        </p:nvSpPr>
        <p:spPr>
          <a:xfrm>
            <a:off x="7476327" y="4500890"/>
            <a:ext cx="2860896" cy="5539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Gather valuable information about potential donors who you may not have a pre-existing relationship with, including their funding preferences and behaviors. </a:t>
            </a:r>
          </a:p>
        </p:txBody>
      </p:sp>
      <p:grpSp>
        <p:nvGrpSpPr>
          <p:cNvPr id="36" name="Group 35">
            <a:extLst>
              <a:ext uri="{FF2B5EF4-FFF2-40B4-BE49-F238E27FC236}">
                <a16:creationId xmlns:a16="http://schemas.microsoft.com/office/drawing/2014/main" id="{0423AA35-1E14-7979-5D32-EF7E85CB37BE}"/>
              </a:ext>
            </a:extLst>
          </p:cNvPr>
          <p:cNvGrpSpPr/>
          <p:nvPr/>
        </p:nvGrpSpPr>
        <p:grpSpPr>
          <a:xfrm>
            <a:off x="7846643" y="5115551"/>
            <a:ext cx="2351135" cy="360000"/>
            <a:chOff x="588263" y="1217924"/>
            <a:chExt cx="2351135" cy="360000"/>
          </a:xfrm>
        </p:grpSpPr>
        <p:pic>
          <p:nvPicPr>
            <p:cNvPr id="37" name="Picture 36" descr="Zip Co logo SVG free download, id: 101874 - Brandlogos.net">
              <a:hlinkClick r:id="rId9"/>
              <a:extLst>
                <a:ext uri="{FF2B5EF4-FFF2-40B4-BE49-F238E27FC236}">
                  <a16:creationId xmlns:a16="http://schemas.microsoft.com/office/drawing/2014/main" id="{223493A5-296C-6521-0563-9B14A1D652CD}"/>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8" name="TextBox 37">
              <a:extLst>
                <a:ext uri="{FF2B5EF4-FFF2-40B4-BE49-F238E27FC236}">
                  <a16:creationId xmlns:a16="http://schemas.microsoft.com/office/drawing/2014/main" id="{70E50020-F972-5B7B-B917-703E44D73B4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lang="en-US" sz="1100" noProof="0" dirty="0">
                <a:solidFill>
                  <a:prstClr val="black"/>
                </a:solidFill>
                <a:latin typeface="Segoe UI Semibold"/>
              </a:endParaRPr>
            </a:p>
          </p:txBody>
        </p:sp>
      </p:grpSp>
      <p:sp>
        <p:nvSpPr>
          <p:cNvPr id="73" name="Item 4 bottom">
            <a:extLst>
              <a:ext uri="{FF2B5EF4-FFF2-40B4-BE49-F238E27FC236}">
                <a16:creationId xmlns:a16="http://schemas.microsoft.com/office/drawing/2014/main" id="{EA021578-86FB-7D32-62D0-2F0D3D5AD615}"/>
              </a:ext>
              <a:ext uri="{C183D7F6-B498-43B3-948B-1728B52AA6E4}">
                <adec:decorative xmlns:adec="http://schemas.microsoft.com/office/drawing/2017/decorative" val="1"/>
              </a:ext>
            </a:extLst>
          </p:cNvPr>
          <p:cNvSpPr/>
          <p:nvPr/>
        </p:nvSpPr>
        <p:spPr bwMode="auto">
          <a:xfrm>
            <a:off x="7476327" y="5500258"/>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r>
              <a:rPr lang="en-US" sz="900" kern="0" noProof="0" dirty="0">
                <a:solidFill>
                  <a:srgbClr val="1A1A1A"/>
                </a:solidFill>
                <a:latin typeface="Segoe UI"/>
              </a:rPr>
              <a:t>Example prompt: </a:t>
            </a:r>
            <a:r>
              <a:rPr kumimoji="0" lang="en-US" sz="9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mn-cs"/>
              </a:rPr>
              <a:t>I</a:t>
            </a:r>
            <a:r>
              <a:rPr lang="en-US" sz="900" b="1" dirty="0"/>
              <a:t>dentify potential donors</a:t>
            </a:r>
            <a:r>
              <a:rPr kumimoji="0" lang="en-US" sz="9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mn-cs"/>
              </a:rPr>
              <a:t> </a:t>
            </a:r>
            <a:r>
              <a:rPr kumimoji="0" lang="en-US" sz="900" b="0" i="0" u="none" strike="noStrike" kern="1200" cap="none" spc="0" normalizeH="0" baseline="0" noProof="0" dirty="0">
                <a:ln>
                  <a:noFill/>
                </a:ln>
                <a:solidFill>
                  <a:srgbClr val="000000"/>
                </a:solidFill>
                <a:effectLst/>
                <a:uLnTx/>
                <a:uFillTx/>
                <a:latin typeface="Segoe UI"/>
                <a:ea typeface="+mn-ea"/>
                <a:cs typeface="+mn-cs"/>
              </a:rPr>
              <a:t>who have shown a propensity to fund programs or causes similar to those of our nonprofit organization. Provide insights into their giving patterns, preferences, and any relevant demographic information. </a:t>
            </a: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a:p>
            <a:endParaRPr lang="en-US" sz="900" dirty="0"/>
          </a:p>
          <a:p>
            <a:endParaRPr lang="en-US" sz="900" dirty="0"/>
          </a:p>
          <a:p>
            <a:pPr defTabSz="932472" fontAlgn="base">
              <a:spcBef>
                <a:spcPct val="0"/>
              </a:spcBef>
              <a:spcAft>
                <a:spcPct val="0"/>
              </a:spcAft>
            </a:pPr>
            <a:endParaRPr lang="en-US" sz="900" kern="0" noProof="0" dirty="0">
              <a:solidFill>
                <a:srgbClr val="1A1A1A"/>
              </a:solidFill>
              <a:latin typeface="Segoe UI"/>
            </a:endParaRPr>
          </a:p>
        </p:txBody>
      </p:sp>
      <p:sp>
        <p:nvSpPr>
          <p:cNvPr id="87" name="Item 5">
            <a:extLst>
              <a:ext uri="{FF2B5EF4-FFF2-40B4-BE49-F238E27FC236}">
                <a16:creationId xmlns:a16="http://schemas.microsoft.com/office/drawing/2014/main" id="{13C46C00-4579-2C59-FC7D-7B53FB6EFBED}"/>
              </a:ext>
            </a:extLst>
          </p:cNvPr>
          <p:cNvSpPr/>
          <p:nvPr/>
        </p:nvSpPr>
        <p:spPr bwMode="auto">
          <a:xfrm>
            <a:off x="4023022" y="405101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5. Develop a social media campaign</a:t>
            </a:r>
          </a:p>
        </p:txBody>
      </p:sp>
      <p:sp>
        <p:nvSpPr>
          <p:cNvPr id="88" name="Item 5 top">
            <a:extLst>
              <a:ext uri="{FF2B5EF4-FFF2-40B4-BE49-F238E27FC236}">
                <a16:creationId xmlns:a16="http://schemas.microsoft.com/office/drawing/2014/main" id="{DF68243C-E64A-2296-2F2B-FD3624B64C45}"/>
              </a:ext>
            </a:extLst>
          </p:cNvPr>
          <p:cNvSpPr txBox="1"/>
          <p:nvPr/>
        </p:nvSpPr>
        <p:spPr>
          <a:xfrm>
            <a:off x="4023021" y="4500890"/>
            <a:ext cx="2878944"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lang="en-US" dirty="0"/>
              <a:t>Create tailored social posts to publish on each of your communication channels to drive engagement with potential donors. </a:t>
            </a:r>
          </a:p>
        </p:txBody>
      </p:sp>
      <p:grpSp>
        <p:nvGrpSpPr>
          <p:cNvPr id="40" name="Group 39">
            <a:extLst>
              <a:ext uri="{FF2B5EF4-FFF2-40B4-BE49-F238E27FC236}">
                <a16:creationId xmlns:a16="http://schemas.microsoft.com/office/drawing/2014/main" id="{453A026D-F7C2-D99C-9B8B-EFCAE49FAB67}"/>
              </a:ext>
            </a:extLst>
          </p:cNvPr>
          <p:cNvGrpSpPr/>
          <p:nvPr/>
        </p:nvGrpSpPr>
        <p:grpSpPr>
          <a:xfrm>
            <a:off x="4321275" y="5120750"/>
            <a:ext cx="2351135" cy="360000"/>
            <a:chOff x="588263" y="1217924"/>
            <a:chExt cx="2351135" cy="360000"/>
          </a:xfrm>
        </p:grpSpPr>
        <p:pic>
          <p:nvPicPr>
            <p:cNvPr id="41" name="Picture 40" descr="Zip Co logo SVG free download, id: 101874 - Brandlogos.net">
              <a:hlinkClick r:id="rId9"/>
              <a:extLst>
                <a:ext uri="{FF2B5EF4-FFF2-40B4-BE49-F238E27FC236}">
                  <a16:creationId xmlns:a16="http://schemas.microsoft.com/office/drawing/2014/main" id="{1803C79A-7DA7-41E1-7A9F-98876C72827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2" name="TextBox 41">
              <a:extLst>
                <a:ext uri="{FF2B5EF4-FFF2-40B4-BE49-F238E27FC236}">
                  <a16:creationId xmlns:a16="http://schemas.microsoft.com/office/drawing/2014/main" id="{998D6445-008D-29CC-3C4B-B4ECFEE6DEE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
        <p:nvSpPr>
          <p:cNvPr id="86" name="Item 5 bottom">
            <a:extLst>
              <a:ext uri="{FF2B5EF4-FFF2-40B4-BE49-F238E27FC236}">
                <a16:creationId xmlns:a16="http://schemas.microsoft.com/office/drawing/2014/main" id="{F19F7B21-EC9A-618D-97B5-CB268C719734}"/>
              </a:ext>
              <a:ext uri="{C183D7F6-B498-43B3-948B-1728B52AA6E4}">
                <adec:decorative xmlns:adec="http://schemas.microsoft.com/office/drawing/2017/decorative" val="1"/>
              </a:ext>
            </a:extLst>
          </p:cNvPr>
          <p:cNvSpPr/>
          <p:nvPr/>
        </p:nvSpPr>
        <p:spPr bwMode="auto">
          <a:xfrm>
            <a:off x="4053824" y="5507345"/>
            <a:ext cx="2848140" cy="978149"/>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ctr" anchorCtr="0" forceAA="0" compatLnSpc="1">
            <a:prstTxWarp prst="textNoShape">
              <a:avLst/>
            </a:prstTxWarp>
            <a:noAutofit/>
          </a:bodyPr>
          <a:lstStyle/>
          <a:p>
            <a:pPr defTabSz="932742">
              <a:buSzPct val="90000"/>
              <a:defRPr/>
            </a:pPr>
            <a:r>
              <a:rPr lang="en-US" sz="900" kern="0" noProof="0" dirty="0">
                <a:solidFill>
                  <a:srgbClr val="1A1A1A"/>
                </a:solidFill>
                <a:latin typeface="Segoe UI"/>
              </a:rPr>
              <a:t>Example prompt: </a:t>
            </a:r>
            <a:r>
              <a:rPr lang="en-US" sz="900" b="1" dirty="0">
                <a:solidFill>
                  <a:schemeClr val="tx1"/>
                </a:solidFill>
              </a:rPr>
              <a:t>Create six social media posts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based on /[market research document]. The posts should highlight key insights and trends relevant to our nonprofit's mission and programs. Each post should be engaging, informative, and tailored to our target audience.​</a:t>
            </a:r>
            <a:endParaRPr lang="en-US" sz="900" dirty="0">
              <a:solidFill>
                <a:schemeClr val="tx1"/>
              </a:solidFill>
            </a:endParaRPr>
          </a:p>
          <a:p>
            <a:pPr marL="0" marR="0" lvl="0" indent="0" algn="l" defTabSz="932472" rtl="0" eaLnBrk="1" fontAlgn="base" latinLnBrk="0" hangingPunct="1">
              <a:lnSpc>
                <a:spcPct val="100000"/>
              </a:lnSpc>
              <a:spcBef>
                <a:spcPts val="0"/>
              </a:spcBef>
              <a:spcAft>
                <a:spcPts val="20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71" name="Item 6">
            <a:extLst>
              <a:ext uri="{FF2B5EF4-FFF2-40B4-BE49-F238E27FC236}">
                <a16:creationId xmlns:a16="http://schemas.microsoft.com/office/drawing/2014/main" id="{33BE41E1-DFD2-B0E1-B7C7-829F648A23B9}"/>
              </a:ext>
            </a:extLst>
          </p:cNvPr>
          <p:cNvSpPr/>
          <p:nvPr/>
        </p:nvSpPr>
        <p:spPr bwMode="auto">
          <a:xfrm>
            <a:off x="554602" y="4048426"/>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6. Adapt in real time</a:t>
            </a:r>
          </a:p>
        </p:txBody>
      </p:sp>
      <p:sp>
        <p:nvSpPr>
          <p:cNvPr id="72" name="Item 6 top">
            <a:extLst>
              <a:ext uri="{FF2B5EF4-FFF2-40B4-BE49-F238E27FC236}">
                <a16:creationId xmlns:a16="http://schemas.microsoft.com/office/drawing/2014/main" id="{1BAA8ED0-F65B-B977-8C88-63FA7A29476E}"/>
              </a:ext>
            </a:extLst>
          </p:cNvPr>
          <p:cNvSpPr txBox="1"/>
          <p:nvPr/>
        </p:nvSpPr>
        <p:spPr>
          <a:xfrm>
            <a:off x="554602" y="4500890"/>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Evaluate reception to campaign and prompt Copilot to revise messaging according to relevant developments.</a:t>
            </a:r>
            <a:endParaRPr lang="en-US" dirty="0"/>
          </a:p>
        </p:txBody>
      </p:sp>
      <p:grpSp>
        <p:nvGrpSpPr>
          <p:cNvPr id="46" name="Group 45">
            <a:extLst>
              <a:ext uri="{FF2B5EF4-FFF2-40B4-BE49-F238E27FC236}">
                <a16:creationId xmlns:a16="http://schemas.microsoft.com/office/drawing/2014/main" id="{1873AC01-69A2-D482-4734-4A799E9750F6}"/>
              </a:ext>
            </a:extLst>
          </p:cNvPr>
          <p:cNvGrpSpPr/>
          <p:nvPr/>
        </p:nvGrpSpPr>
        <p:grpSpPr>
          <a:xfrm>
            <a:off x="747642" y="5120750"/>
            <a:ext cx="2351135" cy="360000"/>
            <a:chOff x="588263" y="1217924"/>
            <a:chExt cx="2351135" cy="360000"/>
          </a:xfrm>
        </p:grpSpPr>
        <p:pic>
          <p:nvPicPr>
            <p:cNvPr id="47" name="Picture 46" descr="Zip Co logo SVG free download, id: 101874 - Brandlogos.net">
              <a:hlinkClick r:id="rId9"/>
              <a:extLst>
                <a:ext uri="{FF2B5EF4-FFF2-40B4-BE49-F238E27FC236}">
                  <a16:creationId xmlns:a16="http://schemas.microsoft.com/office/drawing/2014/main" id="{7C872A35-2430-476C-1FD6-DB56A0C1740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0" name="TextBox 49">
              <a:extLst>
                <a:ext uri="{FF2B5EF4-FFF2-40B4-BE49-F238E27FC236}">
                  <a16:creationId xmlns:a16="http://schemas.microsoft.com/office/drawing/2014/main" id="{3D9E25A5-5782-6F88-7AAC-FB07F4B6198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sp>
        <p:nvSpPr>
          <p:cNvPr id="70" name="Item 6 bottom">
            <a:extLst>
              <a:ext uri="{FF2B5EF4-FFF2-40B4-BE49-F238E27FC236}">
                <a16:creationId xmlns:a16="http://schemas.microsoft.com/office/drawing/2014/main" id="{AE2FE310-6E51-8D5A-9E02-9CE62085E05A}"/>
              </a:ext>
              <a:ext uri="{C183D7F6-B498-43B3-948B-1728B52AA6E4}">
                <adec:decorative xmlns:adec="http://schemas.microsoft.com/office/drawing/2017/decorative" val="1"/>
              </a:ext>
            </a:extLst>
          </p:cNvPr>
          <p:cNvSpPr/>
          <p:nvPr/>
        </p:nvSpPr>
        <p:spPr bwMode="auto">
          <a:xfrm>
            <a:off x="554602" y="5502040"/>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US" sz="900" b="1" dirty="0"/>
              <a:t>Revise</a:t>
            </a:r>
            <a:r>
              <a:rPr kumimoji="0" lang="en-US" sz="9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mn-cs"/>
              </a:rPr>
              <a:t>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these social media posts to incorporate new developments in the area, including</a:t>
            </a:r>
            <a:r>
              <a:rPr lang="en-US" sz="900" dirty="0">
                <a:solidFill>
                  <a:srgbClr val="000000"/>
                </a:solidFill>
                <a:latin typeface="Segoe UI" panose="020B0502040204020203" pitchFamily="34" charset="0"/>
              </a:rPr>
              <a:t>.</a:t>
            </a: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Sans Text" pitchFamily="2" charset="0"/>
            </a:endParaRPr>
          </a:p>
          <a:p>
            <a:pPr defTabSz="932472" fontAlgn="base">
              <a:spcBef>
                <a:spcPct val="0"/>
              </a:spcBef>
              <a:spcAft>
                <a:spcPct val="0"/>
              </a:spcAft>
            </a:pPr>
            <a:endParaRPr lang="en-US" sz="900" kern="0" noProof="0" dirty="0">
              <a:solidFill>
                <a:srgbClr val="1A1A1A"/>
              </a:solidFill>
              <a:latin typeface="Segoe UI"/>
            </a:endParaRPr>
          </a:p>
        </p:txBody>
      </p:sp>
      <p:pic>
        <p:nvPicPr>
          <p:cNvPr id="12" name="Picture 11">
            <a:extLst>
              <a:ext uri="{FF2B5EF4-FFF2-40B4-BE49-F238E27FC236}">
                <a16:creationId xmlns:a16="http://schemas.microsoft.com/office/drawing/2014/main" id="{C66DC452-9FBC-4D83-83E4-DB308609CB7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942168" y="2593325"/>
            <a:ext cx="2249832" cy="4264675"/>
          </a:xfrm>
          <a:prstGeom prst="rect">
            <a:avLst/>
          </a:prstGeom>
        </p:spPr>
      </p:pic>
    </p:spTree>
    <p:extLst>
      <p:ext uri="{BB962C8B-B14F-4D97-AF65-F5344CB8AC3E}">
        <p14:creationId xmlns:p14="http://schemas.microsoft.com/office/powerpoint/2010/main" val="14578331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8C3C-952D-7F0D-F407-2B308EB56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C5543-518C-4072-7044-783AF780F73A}"/>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Digital Marketing Lead</a:t>
            </a:r>
          </a:p>
        </p:txBody>
      </p:sp>
      <p:sp>
        <p:nvSpPr>
          <p:cNvPr id="8" name="Available with">
            <a:extLst>
              <a:ext uri="{FF2B5EF4-FFF2-40B4-BE49-F238E27FC236}">
                <a16:creationId xmlns:a16="http://schemas.microsoft.com/office/drawing/2014/main" id="{035F7442-F648-EE76-E4DC-380409AC91FD}"/>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AC4885AF-8460-902C-B9A9-B79799529A13}"/>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ACD85021-2A7C-C35F-43BB-277D6FB4D754}"/>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DE8A5323-40E0-DBF0-F557-A2DCEB058858}"/>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17806C2F-1A03-E112-CA36-CF4F016A51C2}"/>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6265770C-A5F0-2620-023F-865F841788A0}"/>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30 minutes per day</a:t>
            </a:r>
          </a:p>
        </p:txBody>
      </p:sp>
      <p:pic>
        <p:nvPicPr>
          <p:cNvPr id="16" name="Graphic 15">
            <a:extLst>
              <a:ext uri="{FF2B5EF4-FFF2-40B4-BE49-F238E27FC236}">
                <a16:creationId xmlns:a16="http://schemas.microsoft.com/office/drawing/2014/main" id="{DE679C93-72C8-F2E6-2DCF-5A62C1CF03C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A237CCEA-4828-9BBD-BF13-90F265922469}"/>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Improve creativity</a:t>
            </a:r>
          </a:p>
        </p:txBody>
      </p:sp>
      <p:pic>
        <p:nvPicPr>
          <p:cNvPr id="33" name="Graphic 32">
            <a:extLst>
              <a:ext uri="{FF2B5EF4-FFF2-40B4-BE49-F238E27FC236}">
                <a16:creationId xmlns:a16="http://schemas.microsoft.com/office/drawing/2014/main" id="{DDDB8FB2-F8FE-59E9-2428-82307269411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7B97A28A-5272-D94F-D4CA-7F6077334065}"/>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Learn data analysis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264E3D35-CF0E-6B4A-034E-05C6264117A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B02BD3A8-E8D0-3708-4D36-8BBE9776325F}"/>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82F2C61C-60FD-8A0E-A36F-DCEA9B1074EC}"/>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431D2E7C-3B9D-02F9-5C59-99442BF5BF8A}"/>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B13E59A2-B756-2DC7-859B-B5AD3685BC93}"/>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4A39AA2F-DD9E-0571-28FA-A106DDE498E2}"/>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Daichi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Digital Marketing Lead</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9B28A6DA-9506-2D43-8451-0ECCFFA9F27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235D8816-0DA5-70E9-473B-D3B0303E5F96}"/>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am​</a:t>
            </a:r>
          </a:p>
        </p:txBody>
      </p:sp>
      <p:sp>
        <p:nvSpPr>
          <p:cNvPr id="66" name="Step 1 Top">
            <a:extLst>
              <a:ext uri="{FF2B5EF4-FFF2-40B4-BE49-F238E27FC236}">
                <a16:creationId xmlns:a16="http://schemas.microsoft.com/office/drawing/2014/main" id="{51564796-0307-1E46-032C-FC939F42B75E}"/>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Before meeting with his team to discuss an ongoing campaign, Daichi uses Copilot to assess the sentiment of social media posts and comments related to the campaign.</a:t>
            </a:r>
          </a:p>
        </p:txBody>
      </p:sp>
      <p:grpSp>
        <p:nvGrpSpPr>
          <p:cNvPr id="36" name="Group 35">
            <a:extLst>
              <a:ext uri="{FF2B5EF4-FFF2-40B4-BE49-F238E27FC236}">
                <a16:creationId xmlns:a16="http://schemas.microsoft.com/office/drawing/2014/main" id="{0411C383-33D5-1442-935F-A02EE2BC3CDF}"/>
              </a:ext>
            </a:extLst>
          </p:cNvPr>
          <p:cNvGrpSpPr/>
          <p:nvPr/>
        </p:nvGrpSpPr>
        <p:grpSpPr>
          <a:xfrm>
            <a:off x="757985" y="2752710"/>
            <a:ext cx="2351135" cy="360000"/>
            <a:chOff x="588263" y="2657420"/>
            <a:chExt cx="2351135" cy="360000"/>
          </a:xfrm>
        </p:grpSpPr>
        <p:pic>
          <p:nvPicPr>
            <p:cNvPr id="42" name="Picture 41">
              <a:extLst>
                <a:ext uri="{FF2B5EF4-FFF2-40B4-BE49-F238E27FC236}">
                  <a16:creationId xmlns:a16="http://schemas.microsoft.com/office/drawing/2014/main" id="{9D4BC14A-3F48-F8CE-FCE3-9B90AFEC179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3" name="TextBox 68">
              <a:extLst>
                <a:ext uri="{FF2B5EF4-FFF2-40B4-BE49-F238E27FC236}">
                  <a16:creationId xmlns:a16="http://schemas.microsoft.com/office/drawing/2014/main" id="{BBEEA97A-D766-D674-000A-C9C186AF74C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E6358FDA-52E9-B74F-BE23-ABED0E8B33EE}"/>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Analyze sentiment of campaign-related social media posts included in this Word document, categorizing them as positive, negative, or neutral.</a:t>
            </a:r>
          </a:p>
          <a:p>
            <a:endParaRPr lang="en-US" noProof="0" dirty="0"/>
          </a:p>
        </p:txBody>
      </p:sp>
      <p:sp>
        <p:nvSpPr>
          <p:cNvPr id="84" name="Step 2 Title">
            <a:extLst>
              <a:ext uri="{FF2B5EF4-FFF2-40B4-BE49-F238E27FC236}">
                <a16:creationId xmlns:a16="http://schemas.microsoft.com/office/drawing/2014/main" id="{871BB733-AC3F-F0F1-F290-8AD229D102EE}"/>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8:30 am</a:t>
            </a:r>
          </a:p>
        </p:txBody>
      </p:sp>
      <p:sp>
        <p:nvSpPr>
          <p:cNvPr id="68" name="Step 2 Top">
            <a:extLst>
              <a:ext uri="{FF2B5EF4-FFF2-40B4-BE49-F238E27FC236}">
                <a16:creationId xmlns:a16="http://schemas.microsoft.com/office/drawing/2014/main" id="{7FA7B002-7E22-B0BF-16DC-371038F0ADB6}"/>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50" b="0" i="0" u="none" strike="noStrike" kern="1200" cap="none" spc="0" normalizeH="0" baseline="0" noProof="0" dirty="0">
                <a:ln>
                  <a:noFill/>
                </a:ln>
                <a:solidFill>
                  <a:srgbClr val="000000"/>
                </a:solidFill>
                <a:effectLst/>
                <a:uLnTx/>
                <a:uFillTx/>
                <a:latin typeface="Segoe UI"/>
                <a:ea typeface="+mn-ea"/>
                <a:cs typeface="Segoe Sans Text" pitchFamily="2" charset="0"/>
              </a:rPr>
              <a:t>Daichi leverages Copilot to define broader performance metrics for fundraising and marketing, not limited to financial data, ensuring alignment with mission.</a:t>
            </a:r>
          </a:p>
        </p:txBody>
      </p:sp>
      <p:grpSp>
        <p:nvGrpSpPr>
          <p:cNvPr id="37" name="Group 36">
            <a:extLst>
              <a:ext uri="{FF2B5EF4-FFF2-40B4-BE49-F238E27FC236}">
                <a16:creationId xmlns:a16="http://schemas.microsoft.com/office/drawing/2014/main" id="{F97FB3A4-6A82-E962-641B-018DD0FA5865}"/>
              </a:ext>
            </a:extLst>
          </p:cNvPr>
          <p:cNvGrpSpPr/>
          <p:nvPr/>
        </p:nvGrpSpPr>
        <p:grpSpPr>
          <a:xfrm>
            <a:off x="3910956" y="2766012"/>
            <a:ext cx="2351135" cy="360000"/>
            <a:chOff x="588263" y="1217924"/>
            <a:chExt cx="2351135" cy="360000"/>
          </a:xfrm>
        </p:grpSpPr>
        <p:pic>
          <p:nvPicPr>
            <p:cNvPr id="40" name="Picture 39" descr="Zip Co logo SVG free download, id: 101874 - Brandlogos.net">
              <a:hlinkClick r:id="rId11"/>
              <a:extLst>
                <a:ext uri="{FF2B5EF4-FFF2-40B4-BE49-F238E27FC236}">
                  <a16:creationId xmlns:a16="http://schemas.microsoft.com/office/drawing/2014/main" id="{73F60FBA-98ED-839D-7ABE-5DFB79F41E7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24">
              <a:extLst>
                <a:ext uri="{FF2B5EF4-FFF2-40B4-BE49-F238E27FC236}">
                  <a16:creationId xmlns:a16="http://schemas.microsoft.com/office/drawing/2014/main" id="{D0870219-76EE-1B36-6187-D18484AE3F0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1</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69" name="Step 2 Bottom">
            <a:extLst>
              <a:ext uri="{FF2B5EF4-FFF2-40B4-BE49-F238E27FC236}">
                <a16:creationId xmlns:a16="http://schemas.microsoft.com/office/drawing/2014/main" id="{BC64AD69-0EEF-04F1-E71A-768C395566DF}"/>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List key non-financial metrics for nonprofit fundraising and marketing to track impact and engagement.</a:t>
            </a:r>
          </a:p>
          <a:p>
            <a:endParaRPr lang="en-US" noProof="0" dirty="0"/>
          </a:p>
        </p:txBody>
      </p:sp>
      <p:sp>
        <p:nvSpPr>
          <p:cNvPr id="83" name="Step 3 Title">
            <a:extLst>
              <a:ext uri="{FF2B5EF4-FFF2-40B4-BE49-F238E27FC236}">
                <a16:creationId xmlns:a16="http://schemas.microsoft.com/office/drawing/2014/main" id="{CF85804F-F240-4E21-0CCA-256FB944C878}"/>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a:t>
            </a:r>
          </a:p>
        </p:txBody>
      </p:sp>
      <p:sp>
        <p:nvSpPr>
          <p:cNvPr id="70" name="Step 3 Top">
            <a:extLst>
              <a:ext uri="{FF2B5EF4-FFF2-40B4-BE49-F238E27FC236}">
                <a16:creationId xmlns:a16="http://schemas.microsoft.com/office/drawing/2014/main" id="{9D22FB69-DCF6-14BA-AB55-DC3C3E280941}"/>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Daichi meets with his team to plan a new social media campaign based on data insights. Copilot generates ideas that are consistent with the organization’s values.</a:t>
            </a:r>
          </a:p>
        </p:txBody>
      </p:sp>
      <p:grpSp>
        <p:nvGrpSpPr>
          <p:cNvPr id="14" name="Group 13">
            <a:extLst>
              <a:ext uri="{FF2B5EF4-FFF2-40B4-BE49-F238E27FC236}">
                <a16:creationId xmlns:a16="http://schemas.microsoft.com/office/drawing/2014/main" id="{FCB0E8C5-1348-1769-52A3-337D0DA46483}"/>
              </a:ext>
            </a:extLst>
          </p:cNvPr>
          <p:cNvGrpSpPr/>
          <p:nvPr/>
        </p:nvGrpSpPr>
        <p:grpSpPr>
          <a:xfrm>
            <a:off x="7231268" y="2850191"/>
            <a:ext cx="2284653" cy="209090"/>
            <a:chOff x="3361061" y="2717041"/>
            <a:chExt cx="2284653" cy="209090"/>
          </a:xfrm>
        </p:grpSpPr>
        <p:pic>
          <p:nvPicPr>
            <p:cNvPr id="15" name="Graphic 14">
              <a:extLst>
                <a:ext uri="{FF2B5EF4-FFF2-40B4-BE49-F238E27FC236}">
                  <a16:creationId xmlns:a16="http://schemas.microsoft.com/office/drawing/2014/main" id="{918F2692-2B4F-D96A-E775-216FA7556E8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361061" y="2717041"/>
              <a:ext cx="209090" cy="209090"/>
            </a:xfrm>
            <a:prstGeom prst="rect">
              <a:avLst/>
            </a:prstGeom>
            <a:effectLst/>
          </p:spPr>
        </p:pic>
        <p:sp>
          <p:nvSpPr>
            <p:cNvPr id="17" name="TextBox 16">
              <a:extLst>
                <a:ext uri="{FF2B5EF4-FFF2-40B4-BE49-F238E27FC236}">
                  <a16:creationId xmlns:a16="http://schemas.microsoft.com/office/drawing/2014/main" id="{242A0E5B-CDDF-5D7D-292C-EC7DCC138745}"/>
                </a:ext>
                <a:ext uri="{C183D7F6-B498-43B3-948B-1728B52AA6E4}">
                  <adec:decorative xmlns:adec="http://schemas.microsoft.com/office/drawing/2017/decorative" val="0"/>
                </a:ext>
              </a:extLst>
            </p:cNvPr>
            <p:cNvSpPr txBox="1"/>
            <p:nvPr/>
          </p:nvSpPr>
          <p:spPr>
            <a:xfrm>
              <a:off x="3753530" y="271704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71" name="Step 3 Bottom">
            <a:extLst>
              <a:ext uri="{FF2B5EF4-FFF2-40B4-BE49-F238E27FC236}">
                <a16:creationId xmlns:a16="http://schemas.microsoft.com/office/drawing/2014/main" id="{B471EC18-DFED-99DF-E206-53D389575EC5}"/>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Brainstorm campaign concepts utilizing insights from donor behavior and aligning with the values and objectives outlined in the /[Our Values] document.</a:t>
            </a:r>
          </a:p>
        </p:txBody>
      </p:sp>
      <p:sp>
        <p:nvSpPr>
          <p:cNvPr id="88" name="Step 4 Title">
            <a:extLst>
              <a:ext uri="{FF2B5EF4-FFF2-40B4-BE49-F238E27FC236}">
                <a16:creationId xmlns:a16="http://schemas.microsoft.com/office/drawing/2014/main" id="{F9E35F8B-970B-8214-8462-CFED33FE1F85}"/>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11:00 am</a:t>
            </a:r>
          </a:p>
        </p:txBody>
      </p:sp>
      <p:sp>
        <p:nvSpPr>
          <p:cNvPr id="103" name="Step 4 Top">
            <a:extLst>
              <a:ext uri="{FF2B5EF4-FFF2-40B4-BE49-F238E27FC236}">
                <a16:creationId xmlns:a16="http://schemas.microsoft.com/office/drawing/2014/main" id="{07175844-3655-BDF0-DE4C-3D59DB294B64}"/>
              </a:ext>
            </a:extLst>
          </p:cNvPr>
          <p:cNvSpPr txBox="1">
            <a:spLocks/>
          </p:cNvSpPr>
          <p:nvPr/>
        </p:nvSpPr>
        <p:spPr>
          <a:xfrm>
            <a:off x="6969595" y="4415070"/>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Daichi works across multiple areas and has limited time for technical training. He uses Copilot to summarize technical guidance and maximize his data literacy.</a:t>
            </a:r>
          </a:p>
        </p:txBody>
      </p:sp>
      <p:grpSp>
        <p:nvGrpSpPr>
          <p:cNvPr id="19" name="Group 18">
            <a:extLst>
              <a:ext uri="{FF2B5EF4-FFF2-40B4-BE49-F238E27FC236}">
                <a16:creationId xmlns:a16="http://schemas.microsoft.com/office/drawing/2014/main" id="{7FBDD848-2C93-701C-111C-10BF5834A5D3}"/>
              </a:ext>
            </a:extLst>
          </p:cNvPr>
          <p:cNvGrpSpPr/>
          <p:nvPr/>
        </p:nvGrpSpPr>
        <p:grpSpPr>
          <a:xfrm>
            <a:off x="7231268" y="5199564"/>
            <a:ext cx="2351135" cy="360000"/>
            <a:chOff x="588263" y="1217924"/>
            <a:chExt cx="2351135" cy="360000"/>
          </a:xfrm>
        </p:grpSpPr>
        <p:pic>
          <p:nvPicPr>
            <p:cNvPr id="20" name="Picture 19" descr="Zip Co logo SVG free download, id: 101874 - Brandlogos.net">
              <a:hlinkClick r:id="rId11"/>
              <a:extLst>
                <a:ext uri="{FF2B5EF4-FFF2-40B4-BE49-F238E27FC236}">
                  <a16:creationId xmlns:a16="http://schemas.microsoft.com/office/drawing/2014/main" id="{6C086E2A-FAC6-A482-8619-555ED5EA1D62}"/>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 name="TextBox 24">
              <a:extLst>
                <a:ext uri="{FF2B5EF4-FFF2-40B4-BE49-F238E27FC236}">
                  <a16:creationId xmlns:a16="http://schemas.microsoft.com/office/drawing/2014/main" id="{5E8CE2AC-EF18-878A-283A-0ADC4D65CD14}"/>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2</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DD331B62-5080-0896-6F19-FD264ED35FEE}"/>
              </a:ext>
              <a:ext uri="{C183D7F6-B498-43B3-948B-1728B52AA6E4}">
                <adec:decorative xmlns:adec="http://schemas.microsoft.com/office/drawing/2017/decorative" val="0"/>
              </a:ext>
            </a:extLst>
          </p:cNvPr>
          <p:cNvSpPr txBox="1">
            <a:spLocks/>
          </p:cNvSpPr>
          <p:nvPr/>
        </p:nvSpPr>
        <p:spPr bwMode="auto">
          <a:xfrm>
            <a:off x="6969595" y="5559564"/>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Extract key concepts and capture case studies relevant to nonprofits from these technical guidance documents.</a:t>
            </a:r>
          </a:p>
        </p:txBody>
      </p:sp>
      <p:sp>
        <p:nvSpPr>
          <p:cNvPr id="86" name="Step 5 Title">
            <a:extLst>
              <a:ext uri="{FF2B5EF4-FFF2-40B4-BE49-F238E27FC236}">
                <a16:creationId xmlns:a16="http://schemas.microsoft.com/office/drawing/2014/main" id="{951DBCF5-8EBA-E579-3D5B-A7C4C0867AB1}"/>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sp>
        <p:nvSpPr>
          <p:cNvPr id="91" name="Step 5 Top">
            <a:extLst>
              <a:ext uri="{FF2B5EF4-FFF2-40B4-BE49-F238E27FC236}">
                <a16:creationId xmlns:a16="http://schemas.microsoft.com/office/drawing/2014/main" id="{798780CC-09CE-8028-3910-AC94FF6999F7}"/>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Daichi consults Copilot for some insights into potential reasons for the success of two previous strategies to inform future decisions.</a:t>
            </a:r>
          </a:p>
        </p:txBody>
      </p:sp>
      <p:grpSp>
        <p:nvGrpSpPr>
          <p:cNvPr id="22" name="Group 21">
            <a:extLst>
              <a:ext uri="{FF2B5EF4-FFF2-40B4-BE49-F238E27FC236}">
                <a16:creationId xmlns:a16="http://schemas.microsoft.com/office/drawing/2014/main" id="{C4F99B1F-176B-CCFF-0CC6-2D3C682352E5}"/>
              </a:ext>
            </a:extLst>
          </p:cNvPr>
          <p:cNvGrpSpPr/>
          <p:nvPr/>
        </p:nvGrpSpPr>
        <p:grpSpPr>
          <a:xfrm>
            <a:off x="3936403" y="5198502"/>
            <a:ext cx="2351135" cy="360000"/>
            <a:chOff x="588263" y="1217924"/>
            <a:chExt cx="2351135" cy="360000"/>
          </a:xfrm>
        </p:grpSpPr>
        <p:pic>
          <p:nvPicPr>
            <p:cNvPr id="23" name="Picture 22" descr="Zip Co logo SVG free download, id: 101874 - Brandlogos.net">
              <a:hlinkClick r:id="rId11"/>
              <a:extLst>
                <a:ext uri="{FF2B5EF4-FFF2-40B4-BE49-F238E27FC236}">
                  <a16:creationId xmlns:a16="http://schemas.microsoft.com/office/drawing/2014/main" id="{6C79BD13-9203-9C1D-8A97-84FC7DFC289E}"/>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 name="TextBox 24">
              <a:extLst>
                <a:ext uri="{FF2B5EF4-FFF2-40B4-BE49-F238E27FC236}">
                  <a16:creationId xmlns:a16="http://schemas.microsoft.com/office/drawing/2014/main" id="{4A94F3DD-D150-922A-A1FA-FE602E0303C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2</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52C58591-0193-2654-2D9B-768B2D54998A}"/>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Analyze and summarize key factors behind the success of the past two strategies included in this document to inform future decision making.</a:t>
            </a:r>
          </a:p>
          <a:p>
            <a:endParaRPr lang="en-US" noProof="0" dirty="0"/>
          </a:p>
        </p:txBody>
      </p:sp>
      <p:sp>
        <p:nvSpPr>
          <p:cNvPr id="85" name="Step 6 TItle">
            <a:extLst>
              <a:ext uri="{FF2B5EF4-FFF2-40B4-BE49-F238E27FC236}">
                <a16:creationId xmlns:a16="http://schemas.microsoft.com/office/drawing/2014/main" id="{DBEED8EF-0645-0A66-81CC-D55EA26CB921}"/>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a:t>
            </a:r>
          </a:p>
        </p:txBody>
      </p:sp>
      <p:sp>
        <p:nvSpPr>
          <p:cNvPr id="81" name="Step 6 Top">
            <a:extLst>
              <a:ext uri="{FF2B5EF4-FFF2-40B4-BE49-F238E27FC236}">
                <a16:creationId xmlns:a16="http://schemas.microsoft.com/office/drawing/2014/main" id="{BC03204B-31CB-4EC1-1F00-77C28309AC86}"/>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Daichi is not a data expert, so he uses Copilot to make data insights accessible to himself and his team.</a:t>
            </a:r>
          </a:p>
        </p:txBody>
      </p:sp>
      <p:grpSp>
        <p:nvGrpSpPr>
          <p:cNvPr id="25" name="Group 24">
            <a:extLst>
              <a:ext uri="{FF2B5EF4-FFF2-40B4-BE49-F238E27FC236}">
                <a16:creationId xmlns:a16="http://schemas.microsoft.com/office/drawing/2014/main" id="{64BBCBB9-53B3-5712-9A95-8558926E9A2B}"/>
              </a:ext>
            </a:extLst>
          </p:cNvPr>
          <p:cNvGrpSpPr/>
          <p:nvPr/>
        </p:nvGrpSpPr>
        <p:grpSpPr>
          <a:xfrm>
            <a:off x="755203" y="5264119"/>
            <a:ext cx="2324175" cy="360000"/>
            <a:chOff x="883168" y="2751202"/>
            <a:chExt cx="2324175" cy="360000"/>
          </a:xfrm>
        </p:grpSpPr>
        <p:sp>
          <p:nvSpPr>
            <p:cNvPr id="26" name="TextBox 25">
              <a:extLst>
                <a:ext uri="{FF2B5EF4-FFF2-40B4-BE49-F238E27FC236}">
                  <a16:creationId xmlns:a16="http://schemas.microsoft.com/office/drawing/2014/main" id="{2AECDB9A-1B5B-BDDD-F80C-4F345276E804}"/>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8" name="Picture 27" descr="A green square with white x in it&#10;&#10;Description automatically generated">
              <a:extLst>
                <a:ext uri="{FF2B5EF4-FFF2-40B4-BE49-F238E27FC236}">
                  <a16:creationId xmlns:a16="http://schemas.microsoft.com/office/drawing/2014/main" id="{EBC8F7CC-98F8-BB40-6C6A-CCE76144ED7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87" name="Step 6 Bottom">
            <a:extLst>
              <a:ext uri="{FF2B5EF4-FFF2-40B4-BE49-F238E27FC236}">
                <a16:creationId xmlns:a16="http://schemas.microsoft.com/office/drawing/2014/main" id="{0943CEB2-6A89-40BB-E676-C10F2888723E}"/>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a:t>
            </a:r>
            <a:r>
              <a:rPr lang="en-US" dirty="0"/>
              <a:t>t: Show all data insights.</a:t>
            </a:r>
          </a:p>
          <a:p>
            <a:r>
              <a:rPr kumimoji="0" lang="en-US" sz="900" i="0" u="none" strike="noStrike" kern="1200" cap="none" spc="0" normalizeH="0" baseline="0" noProof="0" dirty="0">
                <a:ln>
                  <a:noFill/>
                </a:ln>
                <a:solidFill>
                  <a:srgbClr val="000000"/>
                </a:solidFill>
                <a:effectLst/>
                <a:uLnTx/>
                <a:uFillTx/>
                <a:latin typeface="Segoe UI"/>
                <a:ea typeface="+mn-ea"/>
                <a:cs typeface="+mn-cs"/>
              </a:rPr>
              <a:t>From an Excel document with campaign results.</a:t>
            </a:r>
          </a:p>
          <a:p>
            <a:endParaRPr lang="en-US" noProof="0" dirty="0"/>
          </a:p>
        </p:txBody>
      </p:sp>
      <p:pic>
        <p:nvPicPr>
          <p:cNvPr id="5" name="Picture Placeholder 73" descr="A person looking at a computer&#10;&#10;Description automatically generated">
            <a:extLst>
              <a:ext uri="{FF2B5EF4-FFF2-40B4-BE49-F238E27FC236}">
                <a16:creationId xmlns:a16="http://schemas.microsoft.com/office/drawing/2014/main" id="{50D42E56-9030-889B-3B3E-BDE414157F2E}"/>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9706016" y="2728330"/>
            <a:ext cx="2476500" cy="4124325"/>
          </a:xfrm>
          <a:prstGeom prst="rect">
            <a:avLst/>
          </a:prstGeom>
        </p:spPr>
      </p:pic>
    </p:spTree>
    <p:extLst>
      <p:ext uri="{BB962C8B-B14F-4D97-AF65-F5344CB8AC3E}">
        <p14:creationId xmlns:p14="http://schemas.microsoft.com/office/powerpoint/2010/main" val="149192019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8625-CC7F-89F0-54E6-F68BA063E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397EA-31EC-0229-27A0-CFB277A65F17}"/>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Fundraising Manager</a:t>
            </a:r>
          </a:p>
        </p:txBody>
      </p:sp>
      <p:sp>
        <p:nvSpPr>
          <p:cNvPr id="8" name="Available with">
            <a:extLst>
              <a:ext uri="{FF2B5EF4-FFF2-40B4-BE49-F238E27FC236}">
                <a16:creationId xmlns:a16="http://schemas.microsoft.com/office/drawing/2014/main" id="{41C57935-D54F-F627-4C98-FB720F410E27}"/>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D151CE34-8D3C-1B6C-795E-61C700E8C685}"/>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398A9ED3-27A6-3526-F5B2-7F98B1E6A4D4}"/>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7FABB509-5157-6F7A-EDCB-E8E30C1B0F9F}"/>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C666AFC6-C712-DA56-056B-C6571B81A934}"/>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EE137BDE-E251-E12F-1B3E-7B80B8E5BC03}"/>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40 minutes per day</a:t>
            </a:r>
          </a:p>
        </p:txBody>
      </p:sp>
      <p:pic>
        <p:nvPicPr>
          <p:cNvPr id="16" name="Graphic 15">
            <a:extLst>
              <a:ext uri="{FF2B5EF4-FFF2-40B4-BE49-F238E27FC236}">
                <a16:creationId xmlns:a16="http://schemas.microsoft.com/office/drawing/2014/main" id="{4CA6F782-9FA7-D184-2601-1F1A018B14E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110C7F08-582A-77A7-4D38-995F17AE2A02}"/>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Improve communications</a:t>
            </a:r>
          </a:p>
        </p:txBody>
      </p:sp>
      <p:pic>
        <p:nvPicPr>
          <p:cNvPr id="33" name="Graphic 32">
            <a:extLst>
              <a:ext uri="{FF2B5EF4-FFF2-40B4-BE49-F238E27FC236}">
                <a16:creationId xmlns:a16="http://schemas.microsoft.com/office/drawing/2014/main" id="{795D290E-4BB7-5146-59B2-904535ADFD3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DBBFD095-C53D-BD51-81A3-131AC32461FD}"/>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Attend a conference</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F7409FD0-2AE4-2477-5D83-C1BFC55CD8D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9E746803-2A55-5FE0-2708-2553D73F2937}"/>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4905B61C-EB3B-C83C-5D8D-61B2D450C03A}"/>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006356EF-C0E8-C167-B169-4AC9D75C54A5}"/>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E6889820-7ADF-7381-9FE7-3F811E47655F}"/>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2EACBDEE-F57F-CBE8-5075-A7AE2CB16F3E}"/>
              </a:ext>
            </a:extLst>
          </p:cNvPr>
          <p:cNvSpPr txBox="1"/>
          <p:nvPr/>
        </p:nvSpPr>
        <p:spPr>
          <a:xfrm>
            <a:off x="10430234" y="1462475"/>
            <a:ext cx="1461442" cy="1107996"/>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Samantha </a:t>
            </a: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a:t>
            </a:r>
            <a:b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Fundraising Manager</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31456687-2925-E7CB-9BC8-3C692EAC135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10419BF7-D8B6-6CE5-E1EF-DC0E965FDA6E}"/>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am​</a:t>
            </a:r>
          </a:p>
        </p:txBody>
      </p:sp>
      <p:sp>
        <p:nvSpPr>
          <p:cNvPr id="66" name="Step 1 Top">
            <a:extLst>
              <a:ext uri="{FF2B5EF4-FFF2-40B4-BE49-F238E27FC236}">
                <a16:creationId xmlns:a16="http://schemas.microsoft.com/office/drawing/2014/main" id="{83927618-ACC6-9006-1D36-BC346DFEF64F}"/>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Samantha begins her day in Excel, looking over the fundraising campaign’s performance. She uses Copilot to analyze the data and create some charts to showcase the outcomes. </a:t>
            </a:r>
          </a:p>
        </p:txBody>
      </p:sp>
      <p:grpSp>
        <p:nvGrpSpPr>
          <p:cNvPr id="25" name="Group 24">
            <a:extLst>
              <a:ext uri="{FF2B5EF4-FFF2-40B4-BE49-F238E27FC236}">
                <a16:creationId xmlns:a16="http://schemas.microsoft.com/office/drawing/2014/main" id="{682465DD-614D-A509-55A3-D41ABBE36680}"/>
              </a:ext>
            </a:extLst>
          </p:cNvPr>
          <p:cNvGrpSpPr/>
          <p:nvPr/>
        </p:nvGrpSpPr>
        <p:grpSpPr>
          <a:xfrm>
            <a:off x="706101" y="2796283"/>
            <a:ext cx="2324175" cy="360000"/>
            <a:chOff x="883168" y="2751202"/>
            <a:chExt cx="2324175" cy="360000"/>
          </a:xfrm>
        </p:grpSpPr>
        <p:sp>
          <p:nvSpPr>
            <p:cNvPr id="26" name="TextBox 25">
              <a:extLst>
                <a:ext uri="{FF2B5EF4-FFF2-40B4-BE49-F238E27FC236}">
                  <a16:creationId xmlns:a16="http://schemas.microsoft.com/office/drawing/2014/main" id="{5DAA624C-A9B5-9A7B-35B0-BF40A9000571}"/>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8" name="Picture 27" descr="A green square with white x in it&#10;&#10;Description automatically generated">
              <a:extLst>
                <a:ext uri="{FF2B5EF4-FFF2-40B4-BE49-F238E27FC236}">
                  <a16:creationId xmlns:a16="http://schemas.microsoft.com/office/drawing/2014/main" id="{A9E25BC3-8EB8-FADA-8E00-656250D7676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67" name="Step 1 Bottom">
            <a:extLst>
              <a:ext uri="{FF2B5EF4-FFF2-40B4-BE49-F238E27FC236}">
                <a16:creationId xmlns:a16="http://schemas.microsoft.com/office/drawing/2014/main" id="{9808EE35-8D06-917B-FDDE-23EFA8A08F34}"/>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a:t>
            </a:r>
            <a:r>
              <a:rPr lang="en-US" dirty="0"/>
              <a:t>mpt: Show all data insights.</a:t>
            </a:r>
          </a:p>
          <a:p>
            <a:r>
              <a:rPr kumimoji="0" lang="en-US" sz="900" i="0" u="none" strike="noStrike" kern="1200" cap="none" spc="0" normalizeH="0" baseline="0" noProof="0" dirty="0">
                <a:ln>
                  <a:noFill/>
                </a:ln>
                <a:solidFill>
                  <a:srgbClr val="000000"/>
                </a:solidFill>
                <a:effectLst/>
                <a:uLnTx/>
                <a:uFillTx/>
                <a:latin typeface="Segoe UI"/>
                <a:ea typeface="+mn-ea"/>
                <a:cs typeface="+mn-cs"/>
              </a:rPr>
              <a:t>From an Excel document with campaign results.</a:t>
            </a:r>
          </a:p>
          <a:p>
            <a:endParaRPr lang="en-US" noProof="0" dirty="0"/>
          </a:p>
        </p:txBody>
      </p:sp>
      <p:sp>
        <p:nvSpPr>
          <p:cNvPr id="84" name="Step 2 Title">
            <a:extLst>
              <a:ext uri="{FF2B5EF4-FFF2-40B4-BE49-F238E27FC236}">
                <a16:creationId xmlns:a16="http://schemas.microsoft.com/office/drawing/2014/main" id="{C8171460-C2C3-23C1-B7E4-0D0911631C5F}"/>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8:30 am</a:t>
            </a:r>
          </a:p>
        </p:txBody>
      </p:sp>
      <p:sp>
        <p:nvSpPr>
          <p:cNvPr id="68" name="Step 2 Top">
            <a:extLst>
              <a:ext uri="{FF2B5EF4-FFF2-40B4-BE49-F238E27FC236}">
                <a16:creationId xmlns:a16="http://schemas.microsoft.com/office/drawing/2014/main" id="{A2CE42BE-9A7A-8B82-2E60-FCD9262A7C42}"/>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50" b="0" i="0" u="none" strike="noStrike" kern="1200" cap="none" spc="0" normalizeH="0" baseline="0" noProof="0" dirty="0">
                <a:ln>
                  <a:noFill/>
                </a:ln>
                <a:solidFill>
                  <a:srgbClr val="000000"/>
                </a:solidFill>
                <a:effectLst/>
                <a:uLnTx/>
                <a:uFillTx/>
                <a:latin typeface="Segoe UI"/>
                <a:ea typeface="+mn-ea"/>
                <a:cs typeface="Segoe Sans Text" pitchFamily="2" charset="0"/>
              </a:rPr>
              <a:t>She meets with the marketing team to discuss ongoing campaigns and upcoming events. She asks Copilot to summarize the main open items.</a:t>
            </a:r>
          </a:p>
        </p:txBody>
      </p:sp>
      <p:grpSp>
        <p:nvGrpSpPr>
          <p:cNvPr id="30" name="Group 29">
            <a:extLst>
              <a:ext uri="{FF2B5EF4-FFF2-40B4-BE49-F238E27FC236}">
                <a16:creationId xmlns:a16="http://schemas.microsoft.com/office/drawing/2014/main" id="{D22BE71A-6FBE-A836-9925-2C22029B9502}"/>
              </a:ext>
            </a:extLst>
          </p:cNvPr>
          <p:cNvGrpSpPr/>
          <p:nvPr/>
        </p:nvGrpSpPr>
        <p:grpSpPr>
          <a:xfrm>
            <a:off x="3893654" y="2790333"/>
            <a:ext cx="2336971" cy="360000"/>
            <a:chOff x="588263" y="3617084"/>
            <a:chExt cx="2336971" cy="360000"/>
          </a:xfrm>
        </p:grpSpPr>
        <p:pic>
          <p:nvPicPr>
            <p:cNvPr id="31" name="Picture 30">
              <a:extLst>
                <a:ext uri="{FF2B5EF4-FFF2-40B4-BE49-F238E27FC236}">
                  <a16:creationId xmlns:a16="http://schemas.microsoft.com/office/drawing/2014/main" id="{D9D06AF8-BFF4-433D-417A-61572AD9965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5" name="TextBox 34">
              <a:extLst>
                <a:ext uri="{FF2B5EF4-FFF2-40B4-BE49-F238E27FC236}">
                  <a16:creationId xmlns:a16="http://schemas.microsoft.com/office/drawing/2014/main" id="{8CEA70DF-766E-C344-4127-38897CB015F6}"/>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69" name="Step 2 Bottom">
            <a:extLst>
              <a:ext uri="{FF2B5EF4-FFF2-40B4-BE49-F238E27FC236}">
                <a16:creationId xmlns:a16="http://schemas.microsoft.com/office/drawing/2014/main" id="{7DEF4745-4A0F-EDC9-BA57-26249535D1C5}"/>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Summarize the meeting and be sure to list all the open items and their status. </a:t>
            </a:r>
          </a:p>
          <a:p>
            <a:endParaRPr lang="en-US" noProof="0" dirty="0"/>
          </a:p>
        </p:txBody>
      </p:sp>
      <p:sp>
        <p:nvSpPr>
          <p:cNvPr id="83" name="Step 3 Title">
            <a:extLst>
              <a:ext uri="{FF2B5EF4-FFF2-40B4-BE49-F238E27FC236}">
                <a16:creationId xmlns:a16="http://schemas.microsoft.com/office/drawing/2014/main" id="{67EB43D9-41EF-B8A3-ECB4-F4F95458206F}"/>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9:00 am</a:t>
            </a:r>
          </a:p>
        </p:txBody>
      </p:sp>
      <p:sp>
        <p:nvSpPr>
          <p:cNvPr id="70" name="Step 3 Top">
            <a:extLst>
              <a:ext uri="{FF2B5EF4-FFF2-40B4-BE49-F238E27FC236}">
                <a16:creationId xmlns:a16="http://schemas.microsoft.com/office/drawing/2014/main" id="{EED06156-FDBD-157D-8474-C2184A05C467}"/>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Samantha asks Copilot to provide a concise summary of the latest trends and articles, ensuring she stays informed and ready to adapt to new fundraising opportunities.</a:t>
            </a:r>
          </a:p>
        </p:txBody>
      </p:sp>
      <p:grpSp>
        <p:nvGrpSpPr>
          <p:cNvPr id="37" name="Group 36">
            <a:extLst>
              <a:ext uri="{FF2B5EF4-FFF2-40B4-BE49-F238E27FC236}">
                <a16:creationId xmlns:a16="http://schemas.microsoft.com/office/drawing/2014/main" id="{5EC6CE05-030F-2AEA-BAEF-3C3FBDA1CF59}"/>
              </a:ext>
            </a:extLst>
          </p:cNvPr>
          <p:cNvGrpSpPr/>
          <p:nvPr/>
        </p:nvGrpSpPr>
        <p:grpSpPr>
          <a:xfrm>
            <a:off x="7147886" y="2796283"/>
            <a:ext cx="2351135" cy="360000"/>
            <a:chOff x="588263" y="1217924"/>
            <a:chExt cx="2351135" cy="360000"/>
          </a:xfrm>
        </p:grpSpPr>
        <p:pic>
          <p:nvPicPr>
            <p:cNvPr id="40" name="Picture 39" descr="Zip Co logo SVG free download, id: 101874 - Brandlogos.net">
              <a:hlinkClick r:id="rId12"/>
              <a:extLst>
                <a:ext uri="{FF2B5EF4-FFF2-40B4-BE49-F238E27FC236}">
                  <a16:creationId xmlns:a16="http://schemas.microsoft.com/office/drawing/2014/main" id="{161BF81F-5AB9-DFEA-0F6A-1BE9862EB78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24">
              <a:extLst>
                <a:ext uri="{FF2B5EF4-FFF2-40B4-BE49-F238E27FC236}">
                  <a16:creationId xmlns:a16="http://schemas.microsoft.com/office/drawing/2014/main" id="{E0EF9792-1A4C-2D57-2AFB-CB4D5AEE96B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1</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71" name="Step 3 Bottom">
            <a:extLst>
              <a:ext uri="{FF2B5EF4-FFF2-40B4-BE49-F238E27FC236}">
                <a16:creationId xmlns:a16="http://schemas.microsoft.com/office/drawing/2014/main" id="{FCABBBC4-B9F2-74FB-98CD-2F1FEA6E8632}"/>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Summarize information about the latest trends and opportunities on fundraising activities.</a:t>
            </a:r>
          </a:p>
        </p:txBody>
      </p:sp>
      <p:sp>
        <p:nvSpPr>
          <p:cNvPr id="88" name="Step 4 Title">
            <a:extLst>
              <a:ext uri="{FF2B5EF4-FFF2-40B4-BE49-F238E27FC236}">
                <a16:creationId xmlns:a16="http://schemas.microsoft.com/office/drawing/2014/main" id="{B20A17F4-72B6-5554-9E9D-82875B6D635D}"/>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11:00 am</a:t>
            </a:r>
          </a:p>
        </p:txBody>
      </p:sp>
      <p:sp>
        <p:nvSpPr>
          <p:cNvPr id="103" name="Step 4 Top">
            <a:extLst>
              <a:ext uri="{FF2B5EF4-FFF2-40B4-BE49-F238E27FC236}">
                <a16:creationId xmlns:a16="http://schemas.microsoft.com/office/drawing/2014/main" id="{0C680F57-B0AB-9531-5B4E-DE913B818929}"/>
              </a:ext>
            </a:extLst>
          </p:cNvPr>
          <p:cNvSpPr txBox="1">
            <a:spLocks/>
          </p:cNvSpPr>
          <p:nvPr/>
        </p:nvSpPr>
        <p:spPr>
          <a:xfrm>
            <a:off x="6969595" y="4415070"/>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Samantha prepares a presentation for the board, highlighting the achievements and financials of recent campaigns. Copilot suggests the most impactful way to present the data and helps her design the slides.</a:t>
            </a:r>
          </a:p>
        </p:txBody>
      </p:sp>
      <p:grpSp>
        <p:nvGrpSpPr>
          <p:cNvPr id="44" name="Group 43">
            <a:extLst>
              <a:ext uri="{FF2B5EF4-FFF2-40B4-BE49-F238E27FC236}">
                <a16:creationId xmlns:a16="http://schemas.microsoft.com/office/drawing/2014/main" id="{CA1963E9-5F69-704F-A3AC-3E0CCC603C80}"/>
              </a:ext>
            </a:extLst>
          </p:cNvPr>
          <p:cNvGrpSpPr/>
          <p:nvPr/>
        </p:nvGrpSpPr>
        <p:grpSpPr>
          <a:xfrm>
            <a:off x="7198027" y="5279768"/>
            <a:ext cx="2351135" cy="360000"/>
            <a:chOff x="588263" y="2177588"/>
            <a:chExt cx="2351135" cy="360000"/>
          </a:xfrm>
        </p:grpSpPr>
        <p:pic>
          <p:nvPicPr>
            <p:cNvPr id="45" name="Picture 44">
              <a:extLst>
                <a:ext uri="{FF2B5EF4-FFF2-40B4-BE49-F238E27FC236}">
                  <a16:creationId xmlns:a16="http://schemas.microsoft.com/office/drawing/2014/main" id="{0F9A8B8D-78B7-0D75-4B98-8C61B787896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6" name="TextBox 45">
              <a:extLst>
                <a:ext uri="{FF2B5EF4-FFF2-40B4-BE49-F238E27FC236}">
                  <a16:creationId xmlns:a16="http://schemas.microsoft.com/office/drawing/2014/main" id="{3EB5AA85-18AE-E04D-FAEF-3FCEA7CB5F69}"/>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8B4EDFA3-596B-3C5F-B3E1-522097831268}"/>
              </a:ext>
              <a:ext uri="{C183D7F6-B498-43B3-948B-1728B52AA6E4}">
                <adec:decorative xmlns:adec="http://schemas.microsoft.com/office/drawing/2017/decorative" val="0"/>
              </a:ext>
            </a:extLst>
          </p:cNvPr>
          <p:cNvSpPr txBox="1">
            <a:spLocks/>
          </p:cNvSpPr>
          <p:nvPr/>
        </p:nvSpPr>
        <p:spPr bwMode="auto">
          <a:xfrm>
            <a:off x="6969595" y="5559564"/>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Create a presentation from [Word document link to 2024 Campaigns Results.docx].</a:t>
            </a:r>
          </a:p>
        </p:txBody>
      </p:sp>
      <p:sp>
        <p:nvSpPr>
          <p:cNvPr id="86" name="Step 5 Title">
            <a:extLst>
              <a:ext uri="{FF2B5EF4-FFF2-40B4-BE49-F238E27FC236}">
                <a16:creationId xmlns:a16="http://schemas.microsoft.com/office/drawing/2014/main" id="{5B837491-5CD6-98B6-4481-78E332C33565}"/>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sp>
        <p:nvSpPr>
          <p:cNvPr id="91" name="Step 5 Top">
            <a:extLst>
              <a:ext uri="{FF2B5EF4-FFF2-40B4-BE49-F238E27FC236}">
                <a16:creationId xmlns:a16="http://schemas.microsoft.com/office/drawing/2014/main" id="{9CEE8615-15A0-0CE1-516E-A1698BC3B04F}"/>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It’s time to connect with donors. Samantha can focus on her presentation knowing Copilot is taking notes. She asks Copilot to draft a thank you note for the potential donor from her meeting notes. </a:t>
            </a:r>
          </a:p>
        </p:txBody>
      </p:sp>
      <p:grpSp>
        <p:nvGrpSpPr>
          <p:cNvPr id="22" name="Group 21">
            <a:extLst>
              <a:ext uri="{FF2B5EF4-FFF2-40B4-BE49-F238E27FC236}">
                <a16:creationId xmlns:a16="http://schemas.microsoft.com/office/drawing/2014/main" id="{1ECF9A23-F070-8557-E85C-CE5D22E0E3B0}"/>
              </a:ext>
            </a:extLst>
          </p:cNvPr>
          <p:cNvGrpSpPr/>
          <p:nvPr/>
        </p:nvGrpSpPr>
        <p:grpSpPr>
          <a:xfrm>
            <a:off x="3932483" y="5279768"/>
            <a:ext cx="2351135" cy="360000"/>
            <a:chOff x="588263" y="1217924"/>
            <a:chExt cx="2351135" cy="360000"/>
          </a:xfrm>
        </p:grpSpPr>
        <p:pic>
          <p:nvPicPr>
            <p:cNvPr id="23" name="Picture 22" descr="Zip Co logo SVG free download, id: 101874 - Brandlogos.net">
              <a:hlinkClick r:id="rId12"/>
              <a:extLst>
                <a:ext uri="{FF2B5EF4-FFF2-40B4-BE49-F238E27FC236}">
                  <a16:creationId xmlns:a16="http://schemas.microsoft.com/office/drawing/2014/main" id="{C864FB27-9962-C93E-453F-C46876823091}"/>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4" name="TextBox 24">
              <a:extLst>
                <a:ext uri="{FF2B5EF4-FFF2-40B4-BE49-F238E27FC236}">
                  <a16:creationId xmlns:a16="http://schemas.microsoft.com/office/drawing/2014/main" id="{5E4098D0-E7A3-D9A8-A7B5-0D0C64914B6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2</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16905EA9-B759-B720-F89D-4475A3A12C78}"/>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Draft a thank you note based on meeting notes, including next steps. </a:t>
            </a:r>
          </a:p>
          <a:p>
            <a:endParaRPr lang="en-US" noProof="0" dirty="0"/>
          </a:p>
        </p:txBody>
      </p:sp>
      <p:sp>
        <p:nvSpPr>
          <p:cNvPr id="85" name="Step 6 TItle">
            <a:extLst>
              <a:ext uri="{FF2B5EF4-FFF2-40B4-BE49-F238E27FC236}">
                <a16:creationId xmlns:a16="http://schemas.microsoft.com/office/drawing/2014/main" id="{22E48A61-02E5-C863-2413-0E9C0639E14E}"/>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a:t>
            </a:r>
          </a:p>
        </p:txBody>
      </p:sp>
      <p:sp>
        <p:nvSpPr>
          <p:cNvPr id="81" name="Step 6 Top">
            <a:extLst>
              <a:ext uri="{FF2B5EF4-FFF2-40B4-BE49-F238E27FC236}">
                <a16:creationId xmlns:a16="http://schemas.microsoft.com/office/drawing/2014/main" id="{9728613A-5666-6F65-F752-CB958ADFAE22}"/>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Samantha needs to catch up on a chat she started in the morning. She asks Copilot to summarize the thread. </a:t>
            </a:r>
          </a:p>
        </p:txBody>
      </p:sp>
      <p:grpSp>
        <p:nvGrpSpPr>
          <p:cNvPr id="47" name="Group 46">
            <a:extLst>
              <a:ext uri="{FF2B5EF4-FFF2-40B4-BE49-F238E27FC236}">
                <a16:creationId xmlns:a16="http://schemas.microsoft.com/office/drawing/2014/main" id="{2403CF20-F5E0-94A2-2DF0-5A0E02A63763}"/>
              </a:ext>
            </a:extLst>
          </p:cNvPr>
          <p:cNvGrpSpPr/>
          <p:nvPr/>
        </p:nvGrpSpPr>
        <p:grpSpPr>
          <a:xfrm>
            <a:off x="748596" y="5279768"/>
            <a:ext cx="2336971" cy="360000"/>
            <a:chOff x="588263" y="3617084"/>
            <a:chExt cx="2336971" cy="360000"/>
          </a:xfrm>
        </p:grpSpPr>
        <p:pic>
          <p:nvPicPr>
            <p:cNvPr id="48" name="Picture 47">
              <a:extLst>
                <a:ext uri="{FF2B5EF4-FFF2-40B4-BE49-F238E27FC236}">
                  <a16:creationId xmlns:a16="http://schemas.microsoft.com/office/drawing/2014/main" id="{583EE8D8-325F-5379-5699-E4269A1D360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49" name="TextBox 48">
              <a:extLst>
                <a:ext uri="{FF2B5EF4-FFF2-40B4-BE49-F238E27FC236}">
                  <a16:creationId xmlns:a16="http://schemas.microsoft.com/office/drawing/2014/main" id="{78D1369B-EDB2-2F0C-7B28-CB1D7C0D5A37}"/>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87" name="Step 6 Bottom">
            <a:extLst>
              <a:ext uri="{FF2B5EF4-FFF2-40B4-BE49-F238E27FC236}">
                <a16:creationId xmlns:a16="http://schemas.microsoft.com/office/drawing/2014/main" id="{A2942CBD-CEDB-1EEE-47D6-C10176F0A2E6}"/>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Summarize this thread, calling out where my name was mentioned and any action items relevant for me.</a:t>
            </a:r>
          </a:p>
          <a:p>
            <a:endParaRPr lang="en-US" noProof="0" dirty="0"/>
          </a:p>
        </p:txBody>
      </p:sp>
      <p:pic>
        <p:nvPicPr>
          <p:cNvPr id="29" name="Picture Placeholder 108" descr="A person with her arms crossed&#10;&#10;Description automatically generated">
            <a:extLst>
              <a:ext uri="{FF2B5EF4-FFF2-40B4-BE49-F238E27FC236}">
                <a16:creationId xmlns:a16="http://schemas.microsoft.com/office/drawing/2014/main" id="{5711A2A8-6D71-17D3-BDBE-8D29064AD8C7}"/>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0119620" y="3059280"/>
            <a:ext cx="2133185" cy="3798719"/>
          </a:xfrm>
          <a:prstGeom prst="rect">
            <a:avLst/>
          </a:prstGeom>
        </p:spPr>
      </p:pic>
    </p:spTree>
    <p:extLst>
      <p:ext uri="{BB962C8B-B14F-4D97-AF65-F5344CB8AC3E}">
        <p14:creationId xmlns:p14="http://schemas.microsoft.com/office/powerpoint/2010/main" val="15773775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E6444-AD3D-14E9-4697-A7AFE2EDDB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D3139-AD46-907E-5D12-DB4AA37162AD}"/>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Data Strategist</a:t>
            </a:r>
          </a:p>
        </p:txBody>
      </p:sp>
      <p:sp>
        <p:nvSpPr>
          <p:cNvPr id="8" name="Available with">
            <a:extLst>
              <a:ext uri="{FF2B5EF4-FFF2-40B4-BE49-F238E27FC236}">
                <a16:creationId xmlns:a16="http://schemas.microsoft.com/office/drawing/2014/main" id="{6AF78888-3BBE-9686-EB89-A89C9A4E4A18}"/>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5B13B43C-FF67-4D33-2127-9874AB42B4F2}"/>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D8CE645C-20A1-ECE3-9063-ECD2EF41EBB3}"/>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A8272250-21CC-44E7-41B5-E2127EAD1DE1}"/>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FEC2B066-C9F2-0173-BBB9-3B5B2A39C3B3}"/>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41967536-5A24-D862-6D27-1CF0BC304120}"/>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50 minutes per day</a:t>
            </a:r>
          </a:p>
        </p:txBody>
      </p:sp>
      <p:pic>
        <p:nvPicPr>
          <p:cNvPr id="16" name="Graphic 15">
            <a:extLst>
              <a:ext uri="{FF2B5EF4-FFF2-40B4-BE49-F238E27FC236}">
                <a16:creationId xmlns:a16="http://schemas.microsoft.com/office/drawing/2014/main" id="{900C1A07-EB89-8E58-9BC8-E1CF21E723F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B37E1820-055A-0711-0354-D03C0D3870DE}"/>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Improve analysis</a:t>
            </a:r>
          </a:p>
        </p:txBody>
      </p:sp>
      <p:pic>
        <p:nvPicPr>
          <p:cNvPr id="33" name="Graphic 32">
            <a:extLst>
              <a:ext uri="{FF2B5EF4-FFF2-40B4-BE49-F238E27FC236}">
                <a16:creationId xmlns:a16="http://schemas.microsoft.com/office/drawing/2014/main" id="{3D6E8A62-0893-0DB7-C979-0C395E221AB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8EB8836D-D84F-08FA-48C4-6BC2CDEC4EDE}"/>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Improve coding skills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6CCD03BD-453B-125A-AC3C-12DCCB9499C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FC27C7F9-FDCF-146D-986A-BF5C299EC342}"/>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946440D1-11E3-1802-E600-80CE4661EE61}"/>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AD92EE5E-BB18-E010-9E16-BD241DC0D858}"/>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9A1EA84F-CD90-7A02-E4F2-F83591FABF4E}"/>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39EAC227-91E2-6E69-36A7-370FDDA8F667}"/>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Marie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a:t>
            </a:r>
            <a:b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Data Strategist</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F20EC7E9-FFBA-DED4-778F-B83D3A0A718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F4D37EF1-00B9-C119-2972-0E2E050CE282}"/>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9:00 am​</a:t>
            </a:r>
          </a:p>
        </p:txBody>
      </p:sp>
      <p:sp>
        <p:nvSpPr>
          <p:cNvPr id="66" name="Step 1 Top">
            <a:extLst>
              <a:ext uri="{FF2B5EF4-FFF2-40B4-BE49-F238E27FC236}">
                <a16:creationId xmlns:a16="http://schemas.microsoft.com/office/drawing/2014/main" id="{85E614E0-4BE0-4D12-6800-5337D0E99315}"/>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Marie attends many meetings throughout her day. Copilot helps her prepare for them by summarizing previous conversations and drafting agendas for upcoming meetings.</a:t>
            </a:r>
          </a:p>
        </p:txBody>
      </p:sp>
      <p:grpSp>
        <p:nvGrpSpPr>
          <p:cNvPr id="30" name="Group 29">
            <a:extLst>
              <a:ext uri="{FF2B5EF4-FFF2-40B4-BE49-F238E27FC236}">
                <a16:creationId xmlns:a16="http://schemas.microsoft.com/office/drawing/2014/main" id="{207A48B1-AB6A-141F-018D-BA02B6B36E36}"/>
              </a:ext>
            </a:extLst>
          </p:cNvPr>
          <p:cNvGrpSpPr/>
          <p:nvPr/>
        </p:nvGrpSpPr>
        <p:grpSpPr>
          <a:xfrm>
            <a:off x="652681" y="2772588"/>
            <a:ext cx="2336971" cy="360000"/>
            <a:chOff x="588263" y="3617084"/>
            <a:chExt cx="2336971" cy="360000"/>
          </a:xfrm>
        </p:grpSpPr>
        <p:pic>
          <p:nvPicPr>
            <p:cNvPr id="31" name="Picture 30">
              <a:extLst>
                <a:ext uri="{FF2B5EF4-FFF2-40B4-BE49-F238E27FC236}">
                  <a16:creationId xmlns:a16="http://schemas.microsoft.com/office/drawing/2014/main" id="{D3F56441-5F8D-A4FA-15F7-D4EBB80DE3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5" name="TextBox 34">
              <a:extLst>
                <a:ext uri="{FF2B5EF4-FFF2-40B4-BE49-F238E27FC236}">
                  <a16:creationId xmlns:a16="http://schemas.microsoft.com/office/drawing/2014/main" id="{28564E19-C8F6-1CB2-1E9C-08CFD0B71AB2}"/>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67" name="Step 1 Bottom">
            <a:extLst>
              <a:ext uri="{FF2B5EF4-FFF2-40B4-BE49-F238E27FC236}">
                <a16:creationId xmlns:a16="http://schemas.microsoft.com/office/drawing/2014/main" id="{733EA8B6-25E0-3B20-D43F-CF209EC66B2B}"/>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a:t>
            </a:r>
            <a:r>
              <a:rPr lang="en-US" dirty="0"/>
              <a:t>: Summarize key points from the last meeting with the Program Directors and create an agenda for today’s performance meeting. </a:t>
            </a:r>
            <a:endParaRPr kumimoji="0" lang="en-US" sz="900" i="0" u="none" strike="noStrike" kern="1200" cap="none" spc="0" normalizeH="0" baseline="0" noProof="0" dirty="0">
              <a:ln>
                <a:noFill/>
              </a:ln>
              <a:solidFill>
                <a:srgbClr val="000000"/>
              </a:solidFill>
              <a:effectLst/>
              <a:uLnTx/>
              <a:uFillTx/>
              <a:latin typeface="Segoe UI"/>
              <a:ea typeface="+mn-ea"/>
              <a:cs typeface="+mn-cs"/>
            </a:endParaRPr>
          </a:p>
          <a:p>
            <a:endParaRPr lang="en-US" noProof="0" dirty="0"/>
          </a:p>
        </p:txBody>
      </p:sp>
      <p:sp>
        <p:nvSpPr>
          <p:cNvPr id="84" name="Step 2 Title">
            <a:extLst>
              <a:ext uri="{FF2B5EF4-FFF2-40B4-BE49-F238E27FC236}">
                <a16:creationId xmlns:a16="http://schemas.microsoft.com/office/drawing/2014/main" id="{D45007C4-CB16-82B0-851E-EAE84961F661}"/>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a:t>
            </a:r>
          </a:p>
        </p:txBody>
      </p:sp>
      <p:sp>
        <p:nvSpPr>
          <p:cNvPr id="68" name="Step 2 Top">
            <a:extLst>
              <a:ext uri="{FF2B5EF4-FFF2-40B4-BE49-F238E27FC236}">
                <a16:creationId xmlns:a16="http://schemas.microsoft.com/office/drawing/2014/main" id="{95ACDC0D-F8EB-5158-F037-4AD2F6DDD545}"/>
              </a:ext>
            </a:extLst>
          </p:cNvPr>
          <p:cNvSpPr txBox="1">
            <a:spLocks/>
          </p:cNvSpPr>
          <p:nvPr/>
        </p:nvSpPr>
        <p:spPr>
          <a:xfrm>
            <a:off x="3776898"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50" b="0" i="0" u="none" strike="noStrike" kern="1200" cap="none" spc="0" normalizeH="0" baseline="0" noProof="0" dirty="0">
                <a:ln>
                  <a:noFill/>
                </a:ln>
                <a:solidFill>
                  <a:srgbClr val="000000"/>
                </a:solidFill>
                <a:effectLst/>
                <a:uLnTx/>
                <a:uFillTx/>
                <a:latin typeface="Segoe UI"/>
                <a:ea typeface="+mn-ea"/>
                <a:cs typeface="Segoe Sans Text" pitchFamily="2" charset="0"/>
              </a:rPr>
              <a:t>Marie’s team uses basic coding to assist them with their job. However, none of them are coding experts. Marie asks Copilot to create a useful resource document to help.</a:t>
            </a:r>
          </a:p>
        </p:txBody>
      </p:sp>
      <p:grpSp>
        <p:nvGrpSpPr>
          <p:cNvPr id="14" name="Group 13">
            <a:extLst>
              <a:ext uri="{FF2B5EF4-FFF2-40B4-BE49-F238E27FC236}">
                <a16:creationId xmlns:a16="http://schemas.microsoft.com/office/drawing/2014/main" id="{6B36213E-7714-3FA0-14AD-163516D00E1C}"/>
              </a:ext>
            </a:extLst>
          </p:cNvPr>
          <p:cNvGrpSpPr/>
          <p:nvPr/>
        </p:nvGrpSpPr>
        <p:grpSpPr>
          <a:xfrm>
            <a:off x="3938501" y="2752710"/>
            <a:ext cx="2351135" cy="360000"/>
            <a:chOff x="588263" y="2657420"/>
            <a:chExt cx="2351135" cy="360000"/>
          </a:xfrm>
        </p:grpSpPr>
        <p:pic>
          <p:nvPicPr>
            <p:cNvPr id="15" name="Picture 14">
              <a:extLst>
                <a:ext uri="{FF2B5EF4-FFF2-40B4-BE49-F238E27FC236}">
                  <a16:creationId xmlns:a16="http://schemas.microsoft.com/office/drawing/2014/main" id="{9B19F486-120E-0C66-3C58-ED0268FB18B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 name="TextBox 68">
              <a:extLst>
                <a:ext uri="{FF2B5EF4-FFF2-40B4-BE49-F238E27FC236}">
                  <a16:creationId xmlns:a16="http://schemas.microsoft.com/office/drawing/2014/main" id="{EFAB5D77-8995-55D6-85CF-678E96661C9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69" name="Step 2 Bottom">
            <a:extLst>
              <a:ext uri="{FF2B5EF4-FFF2-40B4-BE49-F238E27FC236}">
                <a16:creationId xmlns:a16="http://schemas.microsoft.com/office/drawing/2014/main" id="{F4EC2A26-4EEE-1EFD-8891-D055F80B8769}"/>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Create a list of prompt ideas that will work in Copilot, to aid in basic coding for improved accuracy and efficiency.</a:t>
            </a:r>
          </a:p>
        </p:txBody>
      </p:sp>
      <p:sp>
        <p:nvSpPr>
          <p:cNvPr id="83" name="Step 3 Title">
            <a:extLst>
              <a:ext uri="{FF2B5EF4-FFF2-40B4-BE49-F238E27FC236}">
                <a16:creationId xmlns:a16="http://schemas.microsoft.com/office/drawing/2014/main" id="{95388437-58B7-8546-5EAB-28881234349C}"/>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11:00 am</a:t>
            </a:r>
          </a:p>
        </p:txBody>
      </p:sp>
      <p:sp>
        <p:nvSpPr>
          <p:cNvPr id="70" name="Step 3 Top">
            <a:extLst>
              <a:ext uri="{FF2B5EF4-FFF2-40B4-BE49-F238E27FC236}">
                <a16:creationId xmlns:a16="http://schemas.microsoft.com/office/drawing/2014/main" id="{4D4E2874-9308-E403-3FBD-033311C3C252}"/>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Copilot can create charts that communicate insights to stakeholders for informed decision making. Marie can then analyze these insights and take the required next steps.</a:t>
            </a:r>
          </a:p>
        </p:txBody>
      </p:sp>
      <p:grpSp>
        <p:nvGrpSpPr>
          <p:cNvPr id="25" name="Group 24">
            <a:extLst>
              <a:ext uri="{FF2B5EF4-FFF2-40B4-BE49-F238E27FC236}">
                <a16:creationId xmlns:a16="http://schemas.microsoft.com/office/drawing/2014/main" id="{03AF3A1D-4078-7637-42B6-05FB9F445641}"/>
              </a:ext>
            </a:extLst>
          </p:cNvPr>
          <p:cNvGrpSpPr/>
          <p:nvPr/>
        </p:nvGrpSpPr>
        <p:grpSpPr>
          <a:xfrm>
            <a:off x="7087023" y="2824503"/>
            <a:ext cx="2324175" cy="360000"/>
            <a:chOff x="883168" y="2751202"/>
            <a:chExt cx="2324175" cy="360000"/>
          </a:xfrm>
        </p:grpSpPr>
        <p:sp>
          <p:nvSpPr>
            <p:cNvPr id="26" name="TextBox 25">
              <a:extLst>
                <a:ext uri="{FF2B5EF4-FFF2-40B4-BE49-F238E27FC236}">
                  <a16:creationId xmlns:a16="http://schemas.microsoft.com/office/drawing/2014/main" id="{9830B126-8B9B-0710-BCAB-3C0627B5826E}"/>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8" name="Picture 27" descr="A green square with white x in it&#10;&#10;Description automatically generated">
              <a:extLst>
                <a:ext uri="{FF2B5EF4-FFF2-40B4-BE49-F238E27FC236}">
                  <a16:creationId xmlns:a16="http://schemas.microsoft.com/office/drawing/2014/main" id="{27A33F61-567D-01CD-DBB9-AA87B0FB2A0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71" name="Step 3 Bottom">
            <a:extLst>
              <a:ext uri="{FF2B5EF4-FFF2-40B4-BE49-F238E27FC236}">
                <a16:creationId xmlns:a16="http://schemas.microsoft.com/office/drawing/2014/main" id="{37B685FA-8A18-05FC-D804-3EAF80E85BAA}"/>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Show all data insights</a:t>
            </a:r>
          </a:p>
        </p:txBody>
      </p:sp>
      <p:sp>
        <p:nvSpPr>
          <p:cNvPr id="88" name="Step 4 Title">
            <a:extLst>
              <a:ext uri="{FF2B5EF4-FFF2-40B4-BE49-F238E27FC236}">
                <a16:creationId xmlns:a16="http://schemas.microsoft.com/office/drawing/2014/main" id="{39901B56-B358-FE94-9D98-35745C86098B}"/>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1:30 pm</a:t>
            </a:r>
          </a:p>
        </p:txBody>
      </p:sp>
      <p:sp>
        <p:nvSpPr>
          <p:cNvPr id="103" name="Step 4 Top">
            <a:extLst>
              <a:ext uri="{FF2B5EF4-FFF2-40B4-BE49-F238E27FC236}">
                <a16:creationId xmlns:a16="http://schemas.microsoft.com/office/drawing/2014/main" id="{0815FFC4-EEC6-872F-9EBF-A4618F8B3721}"/>
              </a:ext>
            </a:extLst>
          </p:cNvPr>
          <p:cNvSpPr txBox="1">
            <a:spLocks/>
          </p:cNvSpPr>
          <p:nvPr/>
        </p:nvSpPr>
        <p:spPr>
          <a:xfrm>
            <a:off x="6969595" y="4415070"/>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Marie uses Copilot in Excel to perform sentiment analysis on </a:t>
            </a:r>
            <a:r>
              <a:rPr kumimoji="0" lang="en-US" sz="900" i="0" u="none" strike="noStrike" kern="1200" cap="none" spc="0" normalizeH="0" baseline="0" noProof="0" dirty="0">
                <a:ln>
                  <a:noFill/>
                </a:ln>
                <a:solidFill>
                  <a:srgbClr val="000000"/>
                </a:solidFill>
                <a:effectLst/>
                <a:uLnTx/>
                <a:uFillTx/>
                <a:latin typeface="Segoe UI"/>
                <a:ea typeface="+mn-ea"/>
                <a:cs typeface="+mn-cs"/>
              </a:rPr>
              <a:t>data from a recent program survey.</a:t>
            </a:r>
            <a:endParaRPr lang="en-US" noProof="0" dirty="0">
              <a:cs typeface="Segoe UI"/>
            </a:endParaRPr>
          </a:p>
        </p:txBody>
      </p:sp>
      <p:grpSp>
        <p:nvGrpSpPr>
          <p:cNvPr id="19" name="Group 18">
            <a:extLst>
              <a:ext uri="{FF2B5EF4-FFF2-40B4-BE49-F238E27FC236}">
                <a16:creationId xmlns:a16="http://schemas.microsoft.com/office/drawing/2014/main" id="{81E38043-CFED-265F-D0C3-8B217646E26F}"/>
              </a:ext>
            </a:extLst>
          </p:cNvPr>
          <p:cNvGrpSpPr/>
          <p:nvPr/>
        </p:nvGrpSpPr>
        <p:grpSpPr>
          <a:xfrm>
            <a:off x="7087023" y="5126030"/>
            <a:ext cx="2324175" cy="360000"/>
            <a:chOff x="883168" y="2751202"/>
            <a:chExt cx="2324175" cy="360000"/>
          </a:xfrm>
        </p:grpSpPr>
        <p:sp>
          <p:nvSpPr>
            <p:cNvPr id="20" name="TextBox 19">
              <a:extLst>
                <a:ext uri="{FF2B5EF4-FFF2-40B4-BE49-F238E27FC236}">
                  <a16:creationId xmlns:a16="http://schemas.microsoft.com/office/drawing/2014/main" id="{D74D2B62-7B9A-86B1-6AD4-8FC215A76AC2}"/>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1" name="Picture 20" descr="A green square with white x in it&#10;&#10;Description automatically generated">
              <a:extLst>
                <a:ext uri="{FF2B5EF4-FFF2-40B4-BE49-F238E27FC236}">
                  <a16:creationId xmlns:a16="http://schemas.microsoft.com/office/drawing/2014/main" id="{74E59780-2364-FD96-E1BD-B2CE0D0E4EE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116" name="Step 4 Bottom">
            <a:extLst>
              <a:ext uri="{FF2B5EF4-FFF2-40B4-BE49-F238E27FC236}">
                <a16:creationId xmlns:a16="http://schemas.microsoft.com/office/drawing/2014/main" id="{BF4BA269-97CB-9269-37CD-BA1AE4A20227}"/>
              </a:ext>
              <a:ext uri="{C183D7F6-B498-43B3-948B-1728B52AA6E4}">
                <adec:decorative xmlns:adec="http://schemas.microsoft.com/office/drawing/2017/decorative" val="0"/>
              </a:ext>
            </a:extLst>
          </p:cNvPr>
          <p:cNvSpPr txBox="1">
            <a:spLocks/>
          </p:cNvSpPr>
          <p:nvPr/>
        </p:nvSpPr>
        <p:spPr bwMode="auto">
          <a:xfrm>
            <a:off x="6969595" y="5559564"/>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Add a column categorizing the responses as positive, neutral, or negative.</a:t>
            </a:r>
          </a:p>
          <a:p>
            <a:endParaRPr kumimoji="0" lang="en-US" sz="900" i="0" u="none" strike="noStrike" kern="1200" cap="none" spc="0" normalizeH="0" baseline="0" noProof="0" dirty="0">
              <a:ln>
                <a:noFill/>
              </a:ln>
              <a:solidFill>
                <a:srgbClr val="000000"/>
              </a:solidFill>
              <a:effectLst/>
              <a:uLnTx/>
              <a:uFillTx/>
              <a:latin typeface="Segoe UI"/>
              <a:ea typeface="+mn-ea"/>
              <a:cs typeface="+mn-cs"/>
            </a:endParaRPr>
          </a:p>
        </p:txBody>
      </p:sp>
      <p:sp>
        <p:nvSpPr>
          <p:cNvPr id="86" name="Step 5 Title">
            <a:extLst>
              <a:ext uri="{FF2B5EF4-FFF2-40B4-BE49-F238E27FC236}">
                <a16:creationId xmlns:a16="http://schemas.microsoft.com/office/drawing/2014/main" id="{72D66AAD-2E46-059D-9CBB-91C8A00FE92B}"/>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3:00 pm</a:t>
            </a:r>
          </a:p>
        </p:txBody>
      </p:sp>
      <p:sp>
        <p:nvSpPr>
          <p:cNvPr id="91" name="Step 5 Top">
            <a:extLst>
              <a:ext uri="{FF2B5EF4-FFF2-40B4-BE49-F238E27FC236}">
                <a16:creationId xmlns:a16="http://schemas.microsoft.com/office/drawing/2014/main" id="{8958D789-303C-0FE9-CDCD-10803888034D}"/>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Copilot in Teams allows Marie to summarize and long chats, using insights to guide conversations on new community-focused projects.</a:t>
            </a:r>
          </a:p>
        </p:txBody>
      </p:sp>
      <p:grpSp>
        <p:nvGrpSpPr>
          <p:cNvPr id="50" name="Group 49">
            <a:extLst>
              <a:ext uri="{FF2B5EF4-FFF2-40B4-BE49-F238E27FC236}">
                <a16:creationId xmlns:a16="http://schemas.microsoft.com/office/drawing/2014/main" id="{02CFFEBB-2532-D5FD-DE02-9007C85E9247}"/>
              </a:ext>
            </a:extLst>
          </p:cNvPr>
          <p:cNvGrpSpPr/>
          <p:nvPr/>
        </p:nvGrpSpPr>
        <p:grpSpPr>
          <a:xfrm>
            <a:off x="3940847" y="5126030"/>
            <a:ext cx="2336971" cy="360000"/>
            <a:chOff x="588263" y="3617084"/>
            <a:chExt cx="2336971" cy="360000"/>
          </a:xfrm>
        </p:grpSpPr>
        <p:pic>
          <p:nvPicPr>
            <p:cNvPr id="51" name="Picture 50">
              <a:extLst>
                <a:ext uri="{FF2B5EF4-FFF2-40B4-BE49-F238E27FC236}">
                  <a16:creationId xmlns:a16="http://schemas.microsoft.com/office/drawing/2014/main" id="{F6092164-080B-98A8-A63A-4F0174C1C51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2" name="TextBox 51">
              <a:extLst>
                <a:ext uri="{FF2B5EF4-FFF2-40B4-BE49-F238E27FC236}">
                  <a16:creationId xmlns:a16="http://schemas.microsoft.com/office/drawing/2014/main" id="{E4F95279-1E97-6ACC-B3DE-2AE4AC65FA66}"/>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97" name="Strep 5 Bottom">
            <a:extLst>
              <a:ext uri="{FF2B5EF4-FFF2-40B4-BE49-F238E27FC236}">
                <a16:creationId xmlns:a16="http://schemas.microsoft.com/office/drawing/2014/main" id="{4286B4C0-CECC-BEAD-B1CF-64F77F9D57D1}"/>
              </a:ext>
              <a:ext uri="{C183D7F6-B498-43B3-948B-1728B52AA6E4}">
                <adec:decorative xmlns:adec="http://schemas.microsoft.com/office/drawing/2017/decorative" val="0"/>
              </a:ext>
            </a:extLst>
          </p:cNvPr>
          <p:cNvSpPr txBox="1">
            <a:spLocks/>
          </p:cNvSpPr>
          <p:nvPr/>
        </p:nvSpPr>
        <p:spPr bwMode="auto">
          <a:xfrm>
            <a:off x="3719286"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Summarize this chat and provide a list of issues raised.</a:t>
            </a:r>
          </a:p>
          <a:p>
            <a:endParaRPr lang="en-US" noProof="0" dirty="0"/>
          </a:p>
        </p:txBody>
      </p:sp>
      <p:sp>
        <p:nvSpPr>
          <p:cNvPr id="85" name="Step 6 TItle">
            <a:extLst>
              <a:ext uri="{FF2B5EF4-FFF2-40B4-BE49-F238E27FC236}">
                <a16:creationId xmlns:a16="http://schemas.microsoft.com/office/drawing/2014/main" id="{0543B8DD-DB4B-5056-CC68-3040B8C7DF22}"/>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4:30 pm</a:t>
            </a:r>
          </a:p>
        </p:txBody>
      </p:sp>
      <p:sp>
        <p:nvSpPr>
          <p:cNvPr id="81" name="Step 6 Top">
            <a:extLst>
              <a:ext uri="{FF2B5EF4-FFF2-40B4-BE49-F238E27FC236}">
                <a16:creationId xmlns:a16="http://schemas.microsoft.com/office/drawing/2014/main" id="{43679563-31D7-7602-91EB-8FDD718C7032}"/>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t>Marie has been sent a large dataset in Excel, named /[Raw Data]. Copilot offers data cleaning recommendations, ensuring accuracy by eliminating blanks, duplicates, and inconsistencies.</a:t>
            </a:r>
          </a:p>
        </p:txBody>
      </p:sp>
      <p:grpSp>
        <p:nvGrpSpPr>
          <p:cNvPr id="36" name="Group 35">
            <a:extLst>
              <a:ext uri="{FF2B5EF4-FFF2-40B4-BE49-F238E27FC236}">
                <a16:creationId xmlns:a16="http://schemas.microsoft.com/office/drawing/2014/main" id="{C8FE26FA-668E-0E23-AD8F-DA47A3685608}"/>
              </a:ext>
            </a:extLst>
          </p:cNvPr>
          <p:cNvGrpSpPr/>
          <p:nvPr/>
        </p:nvGrpSpPr>
        <p:grpSpPr>
          <a:xfrm>
            <a:off x="687938" y="5126030"/>
            <a:ext cx="2324175" cy="360000"/>
            <a:chOff x="883168" y="2751202"/>
            <a:chExt cx="2324175" cy="360000"/>
          </a:xfrm>
        </p:grpSpPr>
        <p:sp>
          <p:nvSpPr>
            <p:cNvPr id="42" name="TextBox 41">
              <a:extLst>
                <a:ext uri="{FF2B5EF4-FFF2-40B4-BE49-F238E27FC236}">
                  <a16:creationId xmlns:a16="http://schemas.microsoft.com/office/drawing/2014/main" id="{F45ECB7A-1083-B47E-D783-6E45FEF095ED}"/>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43" name="Picture 42" descr="A green square with white x in it&#10;&#10;Description automatically generated">
              <a:extLst>
                <a:ext uri="{FF2B5EF4-FFF2-40B4-BE49-F238E27FC236}">
                  <a16:creationId xmlns:a16="http://schemas.microsoft.com/office/drawing/2014/main" id="{118226B9-523D-A942-FFB1-AB54855E3E4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87" name="Step 6 Bottom">
            <a:extLst>
              <a:ext uri="{FF2B5EF4-FFF2-40B4-BE49-F238E27FC236}">
                <a16:creationId xmlns:a16="http://schemas.microsoft.com/office/drawing/2014/main" id="{6768B7AE-1762-188F-3D62-B6B0917B385F}"/>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Provide data-cleaning steps for the /[Raw Data] Excel file to remove blanks, duplicates, and fix inconsistencies.</a:t>
            </a:r>
          </a:p>
          <a:p>
            <a:endParaRPr lang="en-US" dirty="0"/>
          </a:p>
          <a:p>
            <a:endParaRPr lang="en-US" noProof="0" dirty="0"/>
          </a:p>
        </p:txBody>
      </p:sp>
      <p:pic>
        <p:nvPicPr>
          <p:cNvPr id="5" name="Picture Placeholder 119" descr="A person holding a computer&#10;&#10;Description automatically generated">
            <a:extLst>
              <a:ext uri="{FF2B5EF4-FFF2-40B4-BE49-F238E27FC236}">
                <a16:creationId xmlns:a16="http://schemas.microsoft.com/office/drawing/2014/main" id="{62813ED7-C0A5-20F5-3F16-3D95AEF86D57}"/>
              </a:ext>
            </a:extLst>
          </p:cNvPr>
          <p:cNvPicPr>
            <a:picLocks noChangeAspect="1"/>
          </p:cNvPicPr>
          <p:nvPr/>
        </p:nvPicPr>
        <p:blipFill>
          <a:blip r:embed="rId13" cstate="screen">
            <a:extLst>
              <a:ext uri="{28A0092B-C50C-407E-A947-70E740481C1C}">
                <a14:useLocalDpi xmlns:a14="http://schemas.microsoft.com/office/drawing/2010/main"/>
              </a:ext>
            </a:extLst>
          </a:blip>
          <a:srcRect t="-11294" b="-475"/>
          <a:stretch/>
        </p:blipFill>
        <p:spPr>
          <a:xfrm>
            <a:off x="10119045" y="3500621"/>
            <a:ext cx="2146814" cy="3357380"/>
          </a:xfrm>
          <a:prstGeom prst="rect">
            <a:avLst/>
          </a:prstGeom>
        </p:spPr>
      </p:pic>
    </p:spTree>
    <p:extLst>
      <p:ext uri="{BB962C8B-B14F-4D97-AF65-F5344CB8AC3E}">
        <p14:creationId xmlns:p14="http://schemas.microsoft.com/office/powerpoint/2010/main" val="263519285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DB94F-B91A-60BA-AA7E-8563FA379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B30B5-5EC3-968C-D9E6-A2168BB59086}"/>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Head of Strategy</a:t>
            </a:r>
          </a:p>
        </p:txBody>
      </p:sp>
      <p:sp>
        <p:nvSpPr>
          <p:cNvPr id="8" name="Available with">
            <a:extLst>
              <a:ext uri="{FF2B5EF4-FFF2-40B4-BE49-F238E27FC236}">
                <a16:creationId xmlns:a16="http://schemas.microsoft.com/office/drawing/2014/main" id="{908DE5D1-5C21-BB37-D72E-44DF49974E18}"/>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34D72F9D-A073-512C-339D-E11E75146D25}"/>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864155BF-5105-49EF-CC44-BA58BFAA36C6}"/>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F014D74F-85C4-86A5-8C14-05A9CBD692B8}"/>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1B6286CD-6E1F-1D0A-74CF-CC89EFC079EF}"/>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C1BDF038-9F2B-E260-0EA3-13322575015F}"/>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30 minutes per day</a:t>
            </a:r>
          </a:p>
        </p:txBody>
      </p:sp>
      <p:pic>
        <p:nvPicPr>
          <p:cNvPr id="16" name="Graphic 15">
            <a:extLst>
              <a:ext uri="{FF2B5EF4-FFF2-40B4-BE49-F238E27FC236}">
                <a16:creationId xmlns:a16="http://schemas.microsoft.com/office/drawing/2014/main" id="{087E44D7-9086-258F-799A-9859FCEFBE2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87C8A773-4E94-57CC-2122-1E12EEB5F5F9}"/>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Improve analysis</a:t>
            </a:r>
          </a:p>
        </p:txBody>
      </p:sp>
      <p:pic>
        <p:nvPicPr>
          <p:cNvPr id="33" name="Graphic 32">
            <a:extLst>
              <a:ext uri="{FF2B5EF4-FFF2-40B4-BE49-F238E27FC236}">
                <a16:creationId xmlns:a16="http://schemas.microsoft.com/office/drawing/2014/main" id="{F07C8E3B-77E0-0CF7-A037-7287203E032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F6B1EEB3-7831-F216-E5DC-FDB1A67D5622}"/>
              </a:ext>
              <a:ext uri="{C183D7F6-B498-43B3-948B-1728B52AA6E4}">
                <adec:decorative xmlns:adec="http://schemas.microsoft.com/office/drawing/2017/decorative" val="0"/>
              </a:ext>
            </a:extLst>
          </p:cNvPr>
          <p:cNvSpPr/>
          <p:nvPr/>
        </p:nvSpPr>
        <p:spPr bwMode="auto">
          <a:xfrm>
            <a:off x="4877633" y="1145282"/>
            <a:ext cx="1712105"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73391D"/>
                </a:solidFill>
                <a:latin typeface="Segoe UI Semibold" panose="020B0702040204020203" pitchFamily="34" charset="0"/>
                <a:cs typeface="Segoe UI Semibold" panose="020B0702040204020203" pitchFamily="34" charset="0"/>
              </a:rPr>
              <a:t>Additional outreach</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38A3314D-7D6D-C91C-8EA2-23AF5A6D820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BAABF8A6-1FEA-D09F-0FD3-A534A5E45FDB}"/>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2EB7DADD-8445-EEC8-82A2-6152055E2CDB}"/>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1298CC15-2711-DC56-1B1D-2D467969DDA9}"/>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2C3F2D89-32AA-6203-80AC-51857A80A976}"/>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078099F2-9C93-E9F7-2D2E-3731A7536365}"/>
              </a:ext>
            </a:extLst>
          </p:cNvPr>
          <p:cNvSpPr txBox="1"/>
          <p:nvPr/>
        </p:nvSpPr>
        <p:spPr>
          <a:xfrm>
            <a:off x="10430234" y="1585586"/>
            <a:ext cx="1461442" cy="984885"/>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John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 </a:t>
            </a: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the Head of Strategy</a:t>
            </a:r>
            <a:endParaRPr kumimoji="0" lang="en-US" sz="20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48C49FEB-591C-B061-620A-D5078376D81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5C032FE1-BB3A-06C2-038E-C790B2E1EBEA}"/>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am​</a:t>
            </a:r>
          </a:p>
        </p:txBody>
      </p:sp>
      <p:sp>
        <p:nvSpPr>
          <p:cNvPr id="66" name="Step 1 Top">
            <a:extLst>
              <a:ext uri="{FF2B5EF4-FFF2-40B4-BE49-F238E27FC236}">
                <a16:creationId xmlns:a16="http://schemas.microsoft.com/office/drawing/2014/main" id="{757E8A2D-1843-C3DE-5A83-1EA442BC0C26}"/>
              </a:ext>
            </a:extLst>
          </p:cNvPr>
          <p:cNvSpPr txBox="1">
            <a:spLocks/>
          </p:cNvSpPr>
          <p:nvPr/>
        </p:nvSpPr>
        <p:spPr>
          <a:xfrm>
            <a:off x="584200"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John uses Copilot to obtain market research insights for donor behavior within the sector by segment, based on reports received.</a:t>
            </a:r>
          </a:p>
        </p:txBody>
      </p:sp>
      <p:grpSp>
        <p:nvGrpSpPr>
          <p:cNvPr id="14" name="Group 13">
            <a:extLst>
              <a:ext uri="{FF2B5EF4-FFF2-40B4-BE49-F238E27FC236}">
                <a16:creationId xmlns:a16="http://schemas.microsoft.com/office/drawing/2014/main" id="{CC6D338F-B547-DBA9-7371-322D30FCEF66}"/>
              </a:ext>
            </a:extLst>
          </p:cNvPr>
          <p:cNvGrpSpPr/>
          <p:nvPr/>
        </p:nvGrpSpPr>
        <p:grpSpPr>
          <a:xfrm>
            <a:off x="687938" y="2810731"/>
            <a:ext cx="2351135" cy="360000"/>
            <a:chOff x="588263" y="2657420"/>
            <a:chExt cx="2351135" cy="360000"/>
          </a:xfrm>
        </p:grpSpPr>
        <p:pic>
          <p:nvPicPr>
            <p:cNvPr id="15" name="Picture 14">
              <a:extLst>
                <a:ext uri="{FF2B5EF4-FFF2-40B4-BE49-F238E27FC236}">
                  <a16:creationId xmlns:a16="http://schemas.microsoft.com/office/drawing/2014/main" id="{125A6EA7-1A91-1BEA-58A4-884E2EC0233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 name="TextBox 68">
              <a:extLst>
                <a:ext uri="{FF2B5EF4-FFF2-40B4-BE49-F238E27FC236}">
                  <a16:creationId xmlns:a16="http://schemas.microsoft.com/office/drawing/2014/main" id="{AE2636E3-3C83-C9D8-EFC8-530F913AAA8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7ACD0D82-BDF5-10F4-FF7E-E72D9929DC05}"/>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a:t>
            </a:r>
            <a:r>
              <a:rPr lang="en-US" dirty="0"/>
              <a:t>: Summarize latest three reports with a focus on donor behavior by segment. Highlight key paragraphs or figures.</a:t>
            </a:r>
          </a:p>
          <a:p>
            <a:endParaRPr lang="en-US" noProof="0" dirty="0"/>
          </a:p>
        </p:txBody>
      </p:sp>
      <p:sp>
        <p:nvSpPr>
          <p:cNvPr id="84" name="Step 2 Title">
            <a:extLst>
              <a:ext uri="{FF2B5EF4-FFF2-40B4-BE49-F238E27FC236}">
                <a16:creationId xmlns:a16="http://schemas.microsoft.com/office/drawing/2014/main" id="{2296A908-C851-60E7-50FF-81F3B668D3FE}"/>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8:30 am</a:t>
            </a:r>
          </a:p>
        </p:txBody>
      </p:sp>
      <p:sp>
        <p:nvSpPr>
          <p:cNvPr id="68" name="Step 2 Top">
            <a:extLst>
              <a:ext uri="{FF2B5EF4-FFF2-40B4-BE49-F238E27FC236}">
                <a16:creationId xmlns:a16="http://schemas.microsoft.com/office/drawing/2014/main" id="{066EF98E-DEB4-E4D9-90CF-FBDAEBFCD845}"/>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50" b="0" i="0" u="none" strike="noStrike" kern="1200" cap="none" spc="0" normalizeH="0" baseline="0" noProof="0" dirty="0">
                <a:ln>
                  <a:noFill/>
                </a:ln>
                <a:solidFill>
                  <a:srgbClr val="000000"/>
                </a:solidFill>
                <a:effectLst/>
                <a:uLnTx/>
                <a:uFillTx/>
                <a:latin typeface="Segoe UI"/>
                <a:ea typeface="+mn-ea"/>
                <a:cs typeface="Segoe Sans Text" pitchFamily="2" charset="0"/>
              </a:rPr>
              <a:t>John uses Copilot to analyze donor datasets and determine an optimum value to request from a donation.</a:t>
            </a:r>
          </a:p>
        </p:txBody>
      </p:sp>
      <p:grpSp>
        <p:nvGrpSpPr>
          <p:cNvPr id="25" name="Group 24">
            <a:extLst>
              <a:ext uri="{FF2B5EF4-FFF2-40B4-BE49-F238E27FC236}">
                <a16:creationId xmlns:a16="http://schemas.microsoft.com/office/drawing/2014/main" id="{22383801-5587-3853-19CF-95ACBD91CD72}"/>
              </a:ext>
            </a:extLst>
          </p:cNvPr>
          <p:cNvGrpSpPr/>
          <p:nvPr/>
        </p:nvGrpSpPr>
        <p:grpSpPr>
          <a:xfrm>
            <a:off x="3859692" y="2805398"/>
            <a:ext cx="2324175" cy="360000"/>
            <a:chOff x="883168" y="2751202"/>
            <a:chExt cx="2324175" cy="360000"/>
          </a:xfrm>
        </p:grpSpPr>
        <p:sp>
          <p:nvSpPr>
            <p:cNvPr id="26" name="TextBox 25">
              <a:extLst>
                <a:ext uri="{FF2B5EF4-FFF2-40B4-BE49-F238E27FC236}">
                  <a16:creationId xmlns:a16="http://schemas.microsoft.com/office/drawing/2014/main" id="{A8A21939-92CC-53B0-D19D-6D035B5FE482}"/>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8" name="Picture 27" descr="A green square with white x in it&#10;&#10;Description automatically generated">
              <a:extLst>
                <a:ext uri="{FF2B5EF4-FFF2-40B4-BE49-F238E27FC236}">
                  <a16:creationId xmlns:a16="http://schemas.microsoft.com/office/drawing/2014/main" id="{ED4DBE94-F149-F232-A8F2-6C1B33F949E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69" name="Step 2 Bottom">
            <a:extLst>
              <a:ext uri="{FF2B5EF4-FFF2-40B4-BE49-F238E27FC236}">
                <a16:creationId xmlns:a16="http://schemas.microsoft.com/office/drawing/2014/main" id="{DE1D5017-B34E-FDC8-2E7A-72C99A96EBA0}"/>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Create a scatter plot of donation amounts against donor age.</a:t>
            </a:r>
          </a:p>
        </p:txBody>
      </p:sp>
      <p:sp>
        <p:nvSpPr>
          <p:cNvPr id="83" name="Step 3 Title">
            <a:extLst>
              <a:ext uri="{FF2B5EF4-FFF2-40B4-BE49-F238E27FC236}">
                <a16:creationId xmlns:a16="http://schemas.microsoft.com/office/drawing/2014/main" id="{29CBF455-9D06-D5BE-E493-1F077F31A26D}"/>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a:t>
            </a:r>
          </a:p>
        </p:txBody>
      </p:sp>
      <p:sp>
        <p:nvSpPr>
          <p:cNvPr id="70" name="Step 3 Top">
            <a:extLst>
              <a:ext uri="{FF2B5EF4-FFF2-40B4-BE49-F238E27FC236}">
                <a16:creationId xmlns:a16="http://schemas.microsoft.com/office/drawing/2014/main" id="{D4A79C23-B22D-FEB0-8BB5-097C5E003248}"/>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Copilot accelerates catching up on emails for John by summarizing email threads and preparing draft responses and updates to donors.</a:t>
            </a:r>
          </a:p>
        </p:txBody>
      </p:sp>
      <p:grpSp>
        <p:nvGrpSpPr>
          <p:cNvPr id="23" name="Group 22">
            <a:extLst>
              <a:ext uri="{FF2B5EF4-FFF2-40B4-BE49-F238E27FC236}">
                <a16:creationId xmlns:a16="http://schemas.microsoft.com/office/drawing/2014/main" id="{CE36ED19-22E8-02F9-7164-A9BC09ABEF40}"/>
              </a:ext>
            </a:extLst>
          </p:cNvPr>
          <p:cNvGrpSpPr/>
          <p:nvPr/>
        </p:nvGrpSpPr>
        <p:grpSpPr>
          <a:xfrm>
            <a:off x="7199517" y="2809405"/>
            <a:ext cx="2348155" cy="360000"/>
            <a:chOff x="588263" y="1697756"/>
            <a:chExt cx="2348155" cy="360000"/>
          </a:xfrm>
        </p:grpSpPr>
        <p:pic>
          <p:nvPicPr>
            <p:cNvPr id="24" name="Picture 23">
              <a:extLst>
                <a:ext uri="{FF2B5EF4-FFF2-40B4-BE49-F238E27FC236}">
                  <a16:creationId xmlns:a16="http://schemas.microsoft.com/office/drawing/2014/main" id="{987A5F34-89A9-1ED0-E13B-DA7F0EDB589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 name="TextBox 28">
              <a:extLst>
                <a:ext uri="{FF2B5EF4-FFF2-40B4-BE49-F238E27FC236}">
                  <a16:creationId xmlns:a16="http://schemas.microsoft.com/office/drawing/2014/main" id="{BB4A4207-3E7F-BB4A-FE7D-12AD2511FC31}"/>
                </a:ext>
                <a:ext uri="{C183D7F6-B498-43B3-948B-1728B52AA6E4}">
                  <adec:decorative xmlns:adec="http://schemas.microsoft.com/office/drawing/2017/decorative" val="0"/>
                </a:ext>
              </a:extLst>
            </p:cNvPr>
            <p:cNvSpPr txBox="1"/>
            <p:nvPr/>
          </p:nvSpPr>
          <p:spPr>
            <a:xfrm>
              <a:off x="1044234" y="178235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p>
          </p:txBody>
        </p:sp>
      </p:grpSp>
      <p:sp>
        <p:nvSpPr>
          <p:cNvPr id="71" name="Step 3 Bottom">
            <a:extLst>
              <a:ext uri="{FF2B5EF4-FFF2-40B4-BE49-F238E27FC236}">
                <a16:creationId xmlns:a16="http://schemas.microsoft.com/office/drawing/2014/main" id="{FEFA9DB5-A9B5-3848-98DD-0139331DF098}"/>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Generate a brief thank you email based on this thread.</a:t>
            </a:r>
          </a:p>
          <a:p>
            <a:endParaRPr lang="en-US" dirty="0"/>
          </a:p>
        </p:txBody>
      </p:sp>
      <p:sp>
        <p:nvSpPr>
          <p:cNvPr id="88" name="Step 4 Title">
            <a:extLst>
              <a:ext uri="{FF2B5EF4-FFF2-40B4-BE49-F238E27FC236}">
                <a16:creationId xmlns:a16="http://schemas.microsoft.com/office/drawing/2014/main" id="{BF8DB91D-85A9-0D2A-8282-534E53BD0562}"/>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11:00 am</a:t>
            </a:r>
          </a:p>
        </p:txBody>
      </p:sp>
      <p:sp>
        <p:nvSpPr>
          <p:cNvPr id="103" name="Step 4 Top">
            <a:extLst>
              <a:ext uri="{FF2B5EF4-FFF2-40B4-BE49-F238E27FC236}">
                <a16:creationId xmlns:a16="http://schemas.microsoft.com/office/drawing/2014/main" id="{81934389-9165-C3FD-B53C-760D6BB00223}"/>
              </a:ext>
            </a:extLst>
          </p:cNvPr>
          <p:cNvSpPr txBox="1">
            <a:spLocks/>
          </p:cNvSpPr>
          <p:nvPr/>
        </p:nvSpPr>
        <p:spPr>
          <a:xfrm>
            <a:off x="6969595" y="4415070"/>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John meets with his team to share insights and uses Copilot to help brainstorm how to craft personalized, satisfying donor experiences that underscore the tangible impact of their support.</a:t>
            </a:r>
          </a:p>
        </p:txBody>
      </p:sp>
      <p:grpSp>
        <p:nvGrpSpPr>
          <p:cNvPr id="37" name="Group 36">
            <a:extLst>
              <a:ext uri="{FF2B5EF4-FFF2-40B4-BE49-F238E27FC236}">
                <a16:creationId xmlns:a16="http://schemas.microsoft.com/office/drawing/2014/main" id="{31D92613-89CF-8994-887C-7974C901851B}"/>
              </a:ext>
            </a:extLst>
          </p:cNvPr>
          <p:cNvGrpSpPr/>
          <p:nvPr/>
        </p:nvGrpSpPr>
        <p:grpSpPr>
          <a:xfrm>
            <a:off x="7198027" y="5113417"/>
            <a:ext cx="2351135" cy="360000"/>
            <a:chOff x="588263" y="1217924"/>
            <a:chExt cx="2351135" cy="360000"/>
          </a:xfrm>
        </p:grpSpPr>
        <p:pic>
          <p:nvPicPr>
            <p:cNvPr id="40" name="Picture 39" descr="Zip Co logo SVG free download, id: 101874 - Brandlogos.net">
              <a:hlinkClick r:id="rId13"/>
              <a:extLst>
                <a:ext uri="{FF2B5EF4-FFF2-40B4-BE49-F238E27FC236}">
                  <a16:creationId xmlns:a16="http://schemas.microsoft.com/office/drawing/2014/main" id="{ABF2C6B8-C5E9-0103-3449-50C7CF925263}"/>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1" name="TextBox 24">
              <a:extLst>
                <a:ext uri="{FF2B5EF4-FFF2-40B4-BE49-F238E27FC236}">
                  <a16:creationId xmlns:a16="http://schemas.microsoft.com/office/drawing/2014/main" id="{229E6C33-F962-607E-C7C1-87136A0042A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1</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5BB1B756-608C-C2ED-2F15-50D2A3144EC3}"/>
              </a:ext>
              <a:ext uri="{C183D7F6-B498-43B3-948B-1728B52AA6E4}">
                <adec:decorative xmlns:adec="http://schemas.microsoft.com/office/drawing/2017/decorative" val="0"/>
              </a:ext>
            </a:extLst>
          </p:cNvPr>
          <p:cNvSpPr txBox="1">
            <a:spLocks/>
          </p:cNvSpPr>
          <p:nvPr/>
        </p:nvSpPr>
        <p:spPr bwMode="auto">
          <a:xfrm>
            <a:off x="6969595" y="5559564"/>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a:t>
            </a:r>
            <a:r>
              <a:rPr lang="en-US" dirty="0"/>
              <a:t>ple Prompt: Identify and outline action steps to implement personalized engagement tactics that enhance donor satisfaction and visibly demonstrate the impact of their contributions.</a:t>
            </a:r>
          </a:p>
          <a:p>
            <a:endParaRPr kumimoji="0" lang="en-US" sz="900" i="0" u="none" strike="noStrike" kern="1200" cap="none" spc="0" normalizeH="0" baseline="0" noProof="0" dirty="0">
              <a:ln>
                <a:noFill/>
              </a:ln>
              <a:solidFill>
                <a:srgbClr val="000000"/>
              </a:solidFill>
              <a:effectLst/>
              <a:uLnTx/>
              <a:uFillTx/>
              <a:latin typeface="Segoe UI"/>
              <a:ea typeface="+mn-ea"/>
              <a:cs typeface="+mn-cs"/>
            </a:endParaRPr>
          </a:p>
        </p:txBody>
      </p:sp>
      <p:sp>
        <p:nvSpPr>
          <p:cNvPr id="86" name="Step 5 Title">
            <a:extLst>
              <a:ext uri="{FF2B5EF4-FFF2-40B4-BE49-F238E27FC236}">
                <a16:creationId xmlns:a16="http://schemas.microsoft.com/office/drawing/2014/main" id="{196985DC-A61B-8D1A-C4E7-F61FA823B345}"/>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sp>
        <p:nvSpPr>
          <p:cNvPr id="91" name="Step 5 Top">
            <a:extLst>
              <a:ext uri="{FF2B5EF4-FFF2-40B4-BE49-F238E27FC236}">
                <a16:creationId xmlns:a16="http://schemas.microsoft.com/office/drawing/2014/main" id="{E0CCC878-ADF0-9C4F-23F8-C3D93DF74BA6}"/>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John is interested in establishing international donor relationships. He uses Copilot to assist with research and investigate suitable partners.</a:t>
            </a:r>
          </a:p>
        </p:txBody>
      </p:sp>
      <p:grpSp>
        <p:nvGrpSpPr>
          <p:cNvPr id="44" name="Group 43">
            <a:extLst>
              <a:ext uri="{FF2B5EF4-FFF2-40B4-BE49-F238E27FC236}">
                <a16:creationId xmlns:a16="http://schemas.microsoft.com/office/drawing/2014/main" id="{73DA727B-5352-81FF-36BB-99451C1E4A5D}"/>
              </a:ext>
            </a:extLst>
          </p:cNvPr>
          <p:cNvGrpSpPr/>
          <p:nvPr/>
        </p:nvGrpSpPr>
        <p:grpSpPr>
          <a:xfrm>
            <a:off x="3936403" y="5138403"/>
            <a:ext cx="2351135" cy="360000"/>
            <a:chOff x="588263" y="1217924"/>
            <a:chExt cx="2351135" cy="360000"/>
          </a:xfrm>
        </p:grpSpPr>
        <p:pic>
          <p:nvPicPr>
            <p:cNvPr id="45" name="Picture 44" descr="Zip Co logo SVG free download, id: 101874 - Brandlogos.net">
              <a:hlinkClick r:id="rId13"/>
              <a:extLst>
                <a:ext uri="{FF2B5EF4-FFF2-40B4-BE49-F238E27FC236}">
                  <a16:creationId xmlns:a16="http://schemas.microsoft.com/office/drawing/2014/main" id="{707CF3DE-1714-6A51-3D30-1ADF3A13B4DF}"/>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6" name="TextBox 24">
              <a:extLst>
                <a:ext uri="{FF2B5EF4-FFF2-40B4-BE49-F238E27FC236}">
                  <a16:creationId xmlns:a16="http://schemas.microsoft.com/office/drawing/2014/main" id="{BE787157-1790-4751-CF44-73C61801C45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2</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97" name="Strep 5 Bottom">
            <a:extLst>
              <a:ext uri="{FF2B5EF4-FFF2-40B4-BE49-F238E27FC236}">
                <a16:creationId xmlns:a16="http://schemas.microsoft.com/office/drawing/2014/main" id="{85A856F7-A421-D65D-4BC7-569F14E4466D}"/>
              </a:ext>
              <a:ext uri="{C183D7F6-B498-43B3-948B-1728B52AA6E4}">
                <adec:decorative xmlns:adec="http://schemas.microsoft.com/office/drawing/2017/decorative" val="0"/>
              </a:ext>
            </a:extLst>
          </p:cNvPr>
          <p:cNvSpPr txBox="1">
            <a:spLocks/>
          </p:cNvSpPr>
          <p:nvPr/>
        </p:nvSpPr>
        <p:spPr bwMode="auto">
          <a:xfrm>
            <a:off x="3733889" y="5495605"/>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Identify potential partnerships and effective networking opportunities aligning with the values outlined in /[Our Values] document.</a:t>
            </a:r>
          </a:p>
        </p:txBody>
      </p:sp>
      <p:sp>
        <p:nvSpPr>
          <p:cNvPr id="85" name="Step 6 TItle">
            <a:extLst>
              <a:ext uri="{FF2B5EF4-FFF2-40B4-BE49-F238E27FC236}">
                <a16:creationId xmlns:a16="http://schemas.microsoft.com/office/drawing/2014/main" id="{8276B49A-5FC2-BB10-627E-807669CC32D9}"/>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a:t>
            </a:r>
          </a:p>
        </p:txBody>
      </p:sp>
      <p:sp>
        <p:nvSpPr>
          <p:cNvPr id="81" name="Step 6 Top">
            <a:extLst>
              <a:ext uri="{FF2B5EF4-FFF2-40B4-BE49-F238E27FC236}">
                <a16:creationId xmlns:a16="http://schemas.microsoft.com/office/drawing/2014/main" id="{AD9C16DE-8470-30FE-CD5D-7859D3909267}"/>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t>Having found a suitable international partnership opportunity, John uses Copilot to update a proposition pitch.</a:t>
            </a:r>
          </a:p>
        </p:txBody>
      </p:sp>
      <p:grpSp>
        <p:nvGrpSpPr>
          <p:cNvPr id="47" name="Group 46">
            <a:extLst>
              <a:ext uri="{FF2B5EF4-FFF2-40B4-BE49-F238E27FC236}">
                <a16:creationId xmlns:a16="http://schemas.microsoft.com/office/drawing/2014/main" id="{CA8740BD-D608-C758-80D8-9D7882CAA69E}"/>
              </a:ext>
            </a:extLst>
          </p:cNvPr>
          <p:cNvGrpSpPr/>
          <p:nvPr/>
        </p:nvGrpSpPr>
        <p:grpSpPr>
          <a:xfrm>
            <a:off x="750054" y="5138403"/>
            <a:ext cx="2351135" cy="360000"/>
            <a:chOff x="588263" y="2177588"/>
            <a:chExt cx="2351135" cy="360000"/>
          </a:xfrm>
        </p:grpSpPr>
        <p:pic>
          <p:nvPicPr>
            <p:cNvPr id="48" name="Picture 47">
              <a:extLst>
                <a:ext uri="{FF2B5EF4-FFF2-40B4-BE49-F238E27FC236}">
                  <a16:creationId xmlns:a16="http://schemas.microsoft.com/office/drawing/2014/main" id="{13F524C3-43FE-13B2-0005-1708901A905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9" name="TextBox 48">
              <a:extLst>
                <a:ext uri="{FF2B5EF4-FFF2-40B4-BE49-F238E27FC236}">
                  <a16:creationId xmlns:a16="http://schemas.microsoft.com/office/drawing/2014/main" id="{7CEFE08A-158F-BF7B-FF87-9149BEA20DB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87" name="Step 6 Bottom">
            <a:extLst>
              <a:ext uri="{FF2B5EF4-FFF2-40B4-BE49-F238E27FC236}">
                <a16:creationId xmlns:a16="http://schemas.microsoft.com/office/drawing/2014/main" id="{D340A1D3-8190-CE2E-D0F1-8DC6CD74E12F}"/>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Add additional slide based on the new potential partnership details outlined in /[partnerhips.docx]</a:t>
            </a:r>
          </a:p>
          <a:p>
            <a:endParaRPr lang="en-US" noProof="0" dirty="0"/>
          </a:p>
        </p:txBody>
      </p:sp>
      <p:pic>
        <p:nvPicPr>
          <p:cNvPr id="22" name="Picture Placeholder 84" descr="A person with dreadlocks smiling&#10;&#10;Description automatically generated">
            <a:extLst>
              <a:ext uri="{FF2B5EF4-FFF2-40B4-BE49-F238E27FC236}">
                <a16:creationId xmlns:a16="http://schemas.microsoft.com/office/drawing/2014/main" id="{7CB6067E-0D08-65A8-9856-570A07926048}"/>
              </a:ext>
            </a:extLst>
          </p:cNvPr>
          <p:cNvPicPr>
            <a:picLocks noChangeAspect="1"/>
          </p:cNvPicPr>
          <p:nvPr/>
        </p:nvPicPr>
        <p:blipFill>
          <a:blip r:embed="rId16"/>
          <a:srcRect l="-14492" t="-7459" r="1" b="-9454"/>
          <a:stretch/>
        </p:blipFill>
        <p:spPr>
          <a:xfrm>
            <a:off x="9744611" y="2919864"/>
            <a:ext cx="2449910" cy="4387107"/>
          </a:xfrm>
          <a:prstGeom prst="rect">
            <a:avLst/>
          </a:prstGeom>
        </p:spPr>
      </p:pic>
    </p:spTree>
    <p:extLst>
      <p:ext uri="{BB962C8B-B14F-4D97-AF65-F5344CB8AC3E}">
        <p14:creationId xmlns:p14="http://schemas.microsoft.com/office/powerpoint/2010/main" val="17531758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A5441-55D1-1392-8712-DBA820FE9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DD00B-0B14-3BA0-BE4A-9D6D7C60A750}"/>
              </a:ext>
            </a:extLst>
          </p:cNvPr>
          <p:cNvSpPr>
            <a:spLocks noGrp="1"/>
          </p:cNvSpPr>
          <p:nvPr>
            <p:ph type="title"/>
          </p:nvPr>
        </p:nvSpPr>
        <p:spPr>
          <a:xfrm>
            <a:off x="584200" y="387766"/>
            <a:ext cx="5672544" cy="526298"/>
          </a:xfrm>
        </p:spPr>
        <p:txBody>
          <a:bodyPr/>
          <a:lstStyle/>
          <a:p>
            <a:r>
              <a:rPr lang="en-US" noProof="0" dirty="0"/>
              <a:t>A day in the life of an </a:t>
            </a:r>
            <a:br>
              <a:rPr lang="en-US" noProof="0" dirty="0"/>
            </a:br>
            <a:r>
              <a:rPr lang="en-US" noProof="0" dirty="0"/>
              <a:t>HR Manager</a:t>
            </a:r>
          </a:p>
        </p:txBody>
      </p:sp>
      <p:sp>
        <p:nvSpPr>
          <p:cNvPr id="8" name="Available with">
            <a:extLst>
              <a:ext uri="{FF2B5EF4-FFF2-40B4-BE49-F238E27FC236}">
                <a16:creationId xmlns:a16="http://schemas.microsoft.com/office/drawing/2014/main" id="{894CC39B-091A-CF1B-D447-48203FA3193F}"/>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C5EDE275-5EBA-7398-4A52-5D87639A01B3}"/>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395CC647-CEE0-9D8B-EECA-96E6E2D02540}"/>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843DB1EF-8BC0-F6AB-A7D7-3171D19879F0}"/>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FF5F78F3-9BC4-AE37-F384-754B0E471B82}"/>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1A91B596-BA5B-0AC8-98A7-12AF32EEDBDA}"/>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324A13D7-82BC-F910-8C9B-3F141A41182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571B2286-1638-CFCF-AB05-EE83FCD2ED24}"/>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Improve hiring processes</a:t>
            </a:r>
          </a:p>
        </p:txBody>
      </p:sp>
      <p:pic>
        <p:nvPicPr>
          <p:cNvPr id="33" name="Graphic 32">
            <a:extLst>
              <a:ext uri="{FF2B5EF4-FFF2-40B4-BE49-F238E27FC236}">
                <a16:creationId xmlns:a16="http://schemas.microsoft.com/office/drawing/2014/main" id="{927E1340-6783-4652-97C4-810A5B5E9CF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A2E33714-C24C-F092-20C1-455C9B563A6D}"/>
              </a:ext>
              <a:ext uri="{C183D7F6-B498-43B3-948B-1728B52AA6E4}">
                <adec:decorative xmlns:adec="http://schemas.microsoft.com/office/drawing/2017/decorative" val="0"/>
              </a:ext>
            </a:extLst>
          </p:cNvPr>
          <p:cNvSpPr/>
          <p:nvPr/>
        </p:nvSpPr>
        <p:spPr bwMode="auto">
          <a:xfrm>
            <a:off x="4877633" y="1145282"/>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Work on additional programs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D4AD1194-B131-CCB5-FB63-74C409E3F9B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A0C041E9-E13B-E470-3E49-A608D010A363}"/>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AE181858-3CEA-4902-4407-D8166859B94C}"/>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B81533C3-0A7D-A717-D314-A161A1889198}"/>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EFF69BC5-89F3-C3D2-774B-8D108ABE55EA}"/>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47C80074-4BFF-3D6F-F7ED-349AECF38C29}"/>
              </a:ext>
            </a:extLst>
          </p:cNvPr>
          <p:cNvSpPr txBox="1"/>
          <p:nvPr/>
        </p:nvSpPr>
        <p:spPr>
          <a:xfrm>
            <a:off x="10430234" y="1708697"/>
            <a:ext cx="1461442" cy="86177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Omar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srgbClr val="C03BC4"/>
                </a:solidFill>
                <a:latin typeface="Segoe UI Semibold"/>
              </a:rPr>
              <a:t>leads HR for an NGO</a:t>
            </a:r>
            <a:endPar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EAC57BD5-7EE4-6F59-4E57-44EF0A9F97A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98E71280-6709-E24E-1445-C458E55CC0A7}"/>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am​</a:t>
            </a:r>
          </a:p>
        </p:txBody>
      </p:sp>
      <p:sp>
        <p:nvSpPr>
          <p:cNvPr id="66" name="Step 1 Top">
            <a:extLst>
              <a:ext uri="{FF2B5EF4-FFF2-40B4-BE49-F238E27FC236}">
                <a16:creationId xmlns:a16="http://schemas.microsoft.com/office/drawing/2014/main" id="{D324F249-2434-2648-85F7-3413D941BB2F}"/>
              </a:ext>
            </a:extLst>
          </p:cNvPr>
          <p:cNvSpPr txBox="1">
            <a:spLocks/>
          </p:cNvSpPr>
          <p:nvPr/>
        </p:nvSpPr>
        <p:spPr>
          <a:xfrm>
            <a:off x="584200"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Omar starts the day at home with an </a:t>
            </a:r>
            <a:br>
              <a:rPr lang="en-US" noProof="0" dirty="0">
                <a:cs typeface="Segoe UI"/>
              </a:rPr>
            </a:br>
            <a:r>
              <a:rPr lang="en-US" noProof="0" dirty="0">
                <a:cs typeface="Segoe UI"/>
              </a:rPr>
              <a:t>interview for a new candidate. He asks Copilot to suggest follow-up questions and summarize the key points the candidate made.</a:t>
            </a:r>
          </a:p>
        </p:txBody>
      </p:sp>
      <p:grpSp>
        <p:nvGrpSpPr>
          <p:cNvPr id="19" name="Group 18">
            <a:extLst>
              <a:ext uri="{FF2B5EF4-FFF2-40B4-BE49-F238E27FC236}">
                <a16:creationId xmlns:a16="http://schemas.microsoft.com/office/drawing/2014/main" id="{5C1285E1-6BE8-046A-3CC9-2F8DCFC176B0}"/>
              </a:ext>
            </a:extLst>
          </p:cNvPr>
          <p:cNvGrpSpPr/>
          <p:nvPr/>
        </p:nvGrpSpPr>
        <p:grpSpPr>
          <a:xfrm>
            <a:off x="652681" y="2772588"/>
            <a:ext cx="2336971" cy="360000"/>
            <a:chOff x="588263" y="3617084"/>
            <a:chExt cx="2336971" cy="360000"/>
          </a:xfrm>
        </p:grpSpPr>
        <p:pic>
          <p:nvPicPr>
            <p:cNvPr id="20" name="Picture 19">
              <a:extLst>
                <a:ext uri="{FF2B5EF4-FFF2-40B4-BE49-F238E27FC236}">
                  <a16:creationId xmlns:a16="http://schemas.microsoft.com/office/drawing/2014/main" id="{902A5D36-2169-9D1E-BEC1-F2EB5078796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 name="TextBox 20">
              <a:extLst>
                <a:ext uri="{FF2B5EF4-FFF2-40B4-BE49-F238E27FC236}">
                  <a16:creationId xmlns:a16="http://schemas.microsoft.com/office/drawing/2014/main" id="{8ABD63A7-A436-5CC6-82EE-299C49DF807F}"/>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67" name="Step 1 Bottom">
            <a:extLst>
              <a:ext uri="{FF2B5EF4-FFF2-40B4-BE49-F238E27FC236}">
                <a16:creationId xmlns:a16="http://schemas.microsoft.com/office/drawing/2014/main" id="{67943C21-3672-8239-DDF6-6244599FAF5A}"/>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a:t>
            </a:r>
            <a:r>
              <a:rPr lang="en-US" dirty="0"/>
              <a:t>: What are some good follow-up questions to learn more about this person’s skills and experience?</a:t>
            </a:r>
          </a:p>
        </p:txBody>
      </p:sp>
      <p:sp>
        <p:nvSpPr>
          <p:cNvPr id="84" name="Step 2 Title">
            <a:extLst>
              <a:ext uri="{FF2B5EF4-FFF2-40B4-BE49-F238E27FC236}">
                <a16:creationId xmlns:a16="http://schemas.microsoft.com/office/drawing/2014/main" id="{B0393B79-CADD-19AE-2765-F1638102A227}"/>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9:30 am</a:t>
            </a:r>
          </a:p>
        </p:txBody>
      </p:sp>
      <p:sp>
        <p:nvSpPr>
          <p:cNvPr id="68" name="Step 2 Top">
            <a:extLst>
              <a:ext uri="{FF2B5EF4-FFF2-40B4-BE49-F238E27FC236}">
                <a16:creationId xmlns:a16="http://schemas.microsoft.com/office/drawing/2014/main" id="{024BA131-C079-FFA0-4EA9-8722748B0C4C}"/>
              </a:ext>
            </a:extLst>
          </p:cNvPr>
          <p:cNvSpPr txBox="1">
            <a:spLocks/>
          </p:cNvSpPr>
          <p:nvPr/>
        </p:nvSpPr>
        <p:spPr>
          <a:xfrm>
            <a:off x="3776898" y="2032188"/>
            <a:ext cx="2808000" cy="626701"/>
          </a:xfrm>
          <a:prstGeom prst="rect">
            <a:avLst/>
          </a:prstGeom>
        </p:spPr>
        <p:txBody>
          <a:bodyPr vert="horz" wrap="square" lIns="90000" tIns="36000" rIns="90000" bIns="36000" rtlCol="0">
            <a:normAutofit fontScale="925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950" b="0" i="0" u="none" strike="noStrike" kern="1200" cap="none" spc="0" normalizeH="0" baseline="0" noProof="0" dirty="0">
                <a:ln>
                  <a:noFill/>
                </a:ln>
                <a:solidFill>
                  <a:srgbClr val="000000"/>
                </a:solidFill>
                <a:effectLst/>
                <a:uLnTx/>
                <a:uFillTx/>
                <a:latin typeface="Segoe UI"/>
                <a:ea typeface="+mn-ea"/>
                <a:cs typeface="Segoe Sans Text" pitchFamily="2" charset="0"/>
              </a:rPr>
              <a:t>At the office, Omar summarizes some chat threads that occurred overnight at the organization. He can quickly assess the situation and provide guidance to his team to address the issue.</a:t>
            </a:r>
          </a:p>
        </p:txBody>
      </p:sp>
      <p:grpSp>
        <p:nvGrpSpPr>
          <p:cNvPr id="30" name="Group 29">
            <a:extLst>
              <a:ext uri="{FF2B5EF4-FFF2-40B4-BE49-F238E27FC236}">
                <a16:creationId xmlns:a16="http://schemas.microsoft.com/office/drawing/2014/main" id="{5313981F-3B54-D7AB-F838-5A70A10B8BFC}"/>
              </a:ext>
            </a:extLst>
          </p:cNvPr>
          <p:cNvGrpSpPr/>
          <p:nvPr/>
        </p:nvGrpSpPr>
        <p:grpSpPr>
          <a:xfrm>
            <a:off x="3977812" y="2772588"/>
            <a:ext cx="2336971" cy="360000"/>
            <a:chOff x="588263" y="3617084"/>
            <a:chExt cx="2336971" cy="360000"/>
          </a:xfrm>
        </p:grpSpPr>
        <p:pic>
          <p:nvPicPr>
            <p:cNvPr id="31" name="Picture 30">
              <a:extLst>
                <a:ext uri="{FF2B5EF4-FFF2-40B4-BE49-F238E27FC236}">
                  <a16:creationId xmlns:a16="http://schemas.microsoft.com/office/drawing/2014/main" id="{D251FCBF-DD5D-E796-A072-3E0C7854D41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5" name="TextBox 34">
              <a:extLst>
                <a:ext uri="{FF2B5EF4-FFF2-40B4-BE49-F238E27FC236}">
                  <a16:creationId xmlns:a16="http://schemas.microsoft.com/office/drawing/2014/main" id="{4F6FE315-BF52-5DA4-04B7-1913ACDF1179}"/>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69" name="Step 2 Bottom">
            <a:extLst>
              <a:ext uri="{FF2B5EF4-FFF2-40B4-BE49-F238E27FC236}">
                <a16:creationId xmlns:a16="http://schemas.microsoft.com/office/drawing/2014/main" id="{218A5475-1B2F-EF95-9381-DC2070CE37EF}"/>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Summarize this thread and include the key issues and suggestions for resolution along with who made the suggestions. </a:t>
            </a:r>
          </a:p>
        </p:txBody>
      </p:sp>
      <p:sp>
        <p:nvSpPr>
          <p:cNvPr id="83" name="Step 3 Title">
            <a:extLst>
              <a:ext uri="{FF2B5EF4-FFF2-40B4-BE49-F238E27FC236}">
                <a16:creationId xmlns:a16="http://schemas.microsoft.com/office/drawing/2014/main" id="{B06B5642-08D2-A750-68F3-50F9BCBE527C}"/>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a:t>
            </a:r>
          </a:p>
        </p:txBody>
      </p:sp>
      <p:sp>
        <p:nvSpPr>
          <p:cNvPr id="70" name="Step 3 Top">
            <a:extLst>
              <a:ext uri="{FF2B5EF4-FFF2-40B4-BE49-F238E27FC236}">
                <a16:creationId xmlns:a16="http://schemas.microsoft.com/office/drawing/2014/main" id="{A10353F2-8C44-A110-B275-6468A7B6856D}"/>
              </a:ext>
            </a:extLst>
          </p:cNvPr>
          <p:cNvSpPr txBox="1">
            <a:spLocks/>
          </p:cNvSpPr>
          <p:nvPr/>
        </p:nvSpPr>
        <p:spPr>
          <a:xfrm>
            <a:off x="6969595" y="2032188"/>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Omar asks Copilot to create a summary of the organization’s new compliance handbook, to ensure it has the key points. He then asks Copilot to fill in the missing sections.</a:t>
            </a:r>
          </a:p>
        </p:txBody>
      </p:sp>
      <p:grpSp>
        <p:nvGrpSpPr>
          <p:cNvPr id="14" name="Group 13">
            <a:extLst>
              <a:ext uri="{FF2B5EF4-FFF2-40B4-BE49-F238E27FC236}">
                <a16:creationId xmlns:a16="http://schemas.microsoft.com/office/drawing/2014/main" id="{AC4AE343-87DB-6CD5-3F55-77E55AF248C7}"/>
              </a:ext>
            </a:extLst>
          </p:cNvPr>
          <p:cNvGrpSpPr/>
          <p:nvPr/>
        </p:nvGrpSpPr>
        <p:grpSpPr>
          <a:xfrm>
            <a:off x="7116187" y="2779671"/>
            <a:ext cx="2351135" cy="360000"/>
            <a:chOff x="588263" y="2657420"/>
            <a:chExt cx="2351135" cy="360000"/>
          </a:xfrm>
        </p:grpSpPr>
        <p:pic>
          <p:nvPicPr>
            <p:cNvPr id="15" name="Picture 14">
              <a:extLst>
                <a:ext uri="{FF2B5EF4-FFF2-40B4-BE49-F238E27FC236}">
                  <a16:creationId xmlns:a16="http://schemas.microsoft.com/office/drawing/2014/main" id="{D3DCA718-359C-EACC-5EDE-CBF43C32F6B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 name="TextBox 68">
              <a:extLst>
                <a:ext uri="{FF2B5EF4-FFF2-40B4-BE49-F238E27FC236}">
                  <a16:creationId xmlns:a16="http://schemas.microsoft.com/office/drawing/2014/main" id="{18301713-6DC0-D1E8-2272-10EECC4B80A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71" name="Step 3 Bottom">
            <a:extLst>
              <a:ext uri="{FF2B5EF4-FFF2-40B4-BE49-F238E27FC236}">
                <a16:creationId xmlns:a16="http://schemas.microsoft.com/office/drawing/2014/main" id="{97B92E2D-BAED-11C0-7E12-058DE118E18A}"/>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Summarize the /[Compliance Handbook.docx] in about four paragraphs for an executive and provide a list of key points.</a:t>
            </a:r>
          </a:p>
          <a:p>
            <a:endParaRPr lang="en-US" dirty="0"/>
          </a:p>
        </p:txBody>
      </p:sp>
      <p:sp>
        <p:nvSpPr>
          <p:cNvPr id="88" name="Step 4 Title">
            <a:extLst>
              <a:ext uri="{FF2B5EF4-FFF2-40B4-BE49-F238E27FC236}">
                <a16:creationId xmlns:a16="http://schemas.microsoft.com/office/drawing/2014/main" id="{83E47701-4646-5EA3-F7A3-358B1F04BCAC}"/>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 pm</a:t>
            </a:r>
          </a:p>
        </p:txBody>
      </p:sp>
      <p:sp>
        <p:nvSpPr>
          <p:cNvPr id="103" name="Step 4 Top">
            <a:extLst>
              <a:ext uri="{FF2B5EF4-FFF2-40B4-BE49-F238E27FC236}">
                <a16:creationId xmlns:a16="http://schemas.microsoft.com/office/drawing/2014/main" id="{E3F2CAEB-5459-F13C-9048-2B5B1ED8DCBF}"/>
              </a:ext>
            </a:extLst>
          </p:cNvPr>
          <p:cNvSpPr txBox="1">
            <a:spLocks/>
          </p:cNvSpPr>
          <p:nvPr/>
        </p:nvSpPr>
        <p:spPr>
          <a:xfrm>
            <a:off x="6969595" y="4415070"/>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Omar checks the latest attrition numbers in Excel and then asks Copilot to add some calculations and produce a chart for his presentation to his leadership team.</a:t>
            </a:r>
          </a:p>
        </p:txBody>
      </p:sp>
      <p:grpSp>
        <p:nvGrpSpPr>
          <p:cNvPr id="25" name="Group 24">
            <a:extLst>
              <a:ext uri="{FF2B5EF4-FFF2-40B4-BE49-F238E27FC236}">
                <a16:creationId xmlns:a16="http://schemas.microsoft.com/office/drawing/2014/main" id="{A98F19C9-1421-BFAE-3204-40351A02C46A}"/>
              </a:ext>
            </a:extLst>
          </p:cNvPr>
          <p:cNvGrpSpPr/>
          <p:nvPr/>
        </p:nvGrpSpPr>
        <p:grpSpPr>
          <a:xfrm>
            <a:off x="7174356" y="5134458"/>
            <a:ext cx="2324175" cy="360000"/>
            <a:chOff x="883168" y="2751202"/>
            <a:chExt cx="2324175" cy="360000"/>
          </a:xfrm>
        </p:grpSpPr>
        <p:sp>
          <p:nvSpPr>
            <p:cNvPr id="26" name="TextBox 25">
              <a:extLst>
                <a:ext uri="{FF2B5EF4-FFF2-40B4-BE49-F238E27FC236}">
                  <a16:creationId xmlns:a16="http://schemas.microsoft.com/office/drawing/2014/main" id="{ED4F899B-55F6-68C7-BEDF-B6C269AB55C0}"/>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8" name="Picture 27" descr="A green square with white x in it&#10;&#10;Description automatically generated">
              <a:extLst>
                <a:ext uri="{FF2B5EF4-FFF2-40B4-BE49-F238E27FC236}">
                  <a16:creationId xmlns:a16="http://schemas.microsoft.com/office/drawing/2014/main" id="{C01EE2FC-62F0-3646-3912-A249DB6B55D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116" name="Step 4 Bottom">
            <a:extLst>
              <a:ext uri="{FF2B5EF4-FFF2-40B4-BE49-F238E27FC236}">
                <a16:creationId xmlns:a16="http://schemas.microsoft.com/office/drawing/2014/main" id="{34FB3FA6-61E5-F6B7-BE12-D8093C8779E9}"/>
              </a:ext>
              <a:ext uri="{C183D7F6-B498-43B3-948B-1728B52AA6E4}">
                <adec:decorative xmlns:adec="http://schemas.microsoft.com/office/drawing/2017/decorative" val="0"/>
              </a:ext>
            </a:extLst>
          </p:cNvPr>
          <p:cNvSpPr txBox="1">
            <a:spLocks/>
          </p:cNvSpPr>
          <p:nvPr/>
        </p:nvSpPr>
        <p:spPr bwMode="auto">
          <a:xfrm>
            <a:off x="6969595" y="5559564"/>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a:t>
            </a:r>
            <a:r>
              <a:rPr lang="en-US" dirty="0"/>
              <a:t>ple Prompt: Add a column that averages the other columns for each month.</a:t>
            </a:r>
          </a:p>
          <a:p>
            <a:endParaRPr kumimoji="0" lang="en-US" sz="900" i="0" u="none" strike="noStrike" kern="1200" cap="none" spc="0" normalizeH="0" baseline="0" noProof="0" dirty="0">
              <a:ln>
                <a:noFill/>
              </a:ln>
              <a:solidFill>
                <a:srgbClr val="000000"/>
              </a:solidFill>
              <a:effectLst/>
              <a:uLnTx/>
              <a:uFillTx/>
              <a:latin typeface="Segoe UI"/>
              <a:ea typeface="+mn-ea"/>
              <a:cs typeface="+mn-cs"/>
            </a:endParaRPr>
          </a:p>
        </p:txBody>
      </p:sp>
      <p:sp>
        <p:nvSpPr>
          <p:cNvPr id="86" name="Step 5 Title">
            <a:extLst>
              <a:ext uri="{FF2B5EF4-FFF2-40B4-BE49-F238E27FC236}">
                <a16:creationId xmlns:a16="http://schemas.microsoft.com/office/drawing/2014/main" id="{D2732901-6F26-4F78-B8C3-3898E79A714C}"/>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grpSp>
        <p:nvGrpSpPr>
          <p:cNvPr id="47" name="Group 46">
            <a:extLst>
              <a:ext uri="{FF2B5EF4-FFF2-40B4-BE49-F238E27FC236}">
                <a16:creationId xmlns:a16="http://schemas.microsoft.com/office/drawing/2014/main" id="{7641D304-19D0-7F51-9478-19669AB27D64}"/>
              </a:ext>
            </a:extLst>
          </p:cNvPr>
          <p:cNvGrpSpPr/>
          <p:nvPr/>
        </p:nvGrpSpPr>
        <p:grpSpPr>
          <a:xfrm>
            <a:off x="4034316" y="5130656"/>
            <a:ext cx="2351135" cy="360000"/>
            <a:chOff x="588263" y="2177588"/>
            <a:chExt cx="2351135" cy="360000"/>
          </a:xfrm>
        </p:grpSpPr>
        <p:pic>
          <p:nvPicPr>
            <p:cNvPr id="48" name="Picture 47">
              <a:extLst>
                <a:ext uri="{FF2B5EF4-FFF2-40B4-BE49-F238E27FC236}">
                  <a16:creationId xmlns:a16="http://schemas.microsoft.com/office/drawing/2014/main" id="{5A0C79C5-5ED4-A290-50BA-EA4D64222FF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9" name="TextBox 48">
              <a:extLst>
                <a:ext uri="{FF2B5EF4-FFF2-40B4-BE49-F238E27FC236}">
                  <a16:creationId xmlns:a16="http://schemas.microsoft.com/office/drawing/2014/main" id="{33AF33F9-F353-5E69-786E-C1F70555A7B8}"/>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91" name="Step 5 Top">
            <a:extLst>
              <a:ext uri="{FF2B5EF4-FFF2-40B4-BE49-F238E27FC236}">
                <a16:creationId xmlns:a16="http://schemas.microsoft.com/office/drawing/2014/main" id="{F0D817E9-BBF3-5DD2-F9DF-D19ACE06EA21}"/>
              </a:ext>
            </a:extLst>
          </p:cNvPr>
          <p:cNvSpPr txBox="1">
            <a:spLocks/>
          </p:cNvSpPr>
          <p:nvPr/>
        </p:nvSpPr>
        <p:spPr>
          <a:xfrm>
            <a:off x="3776898" y="4488366"/>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Omar asks Copilot to add a slide to his presentation that can be used to explain the team’s initiatives. </a:t>
            </a:r>
          </a:p>
        </p:txBody>
      </p:sp>
      <p:sp>
        <p:nvSpPr>
          <p:cNvPr id="97" name="Strep 5 Bottom">
            <a:extLst>
              <a:ext uri="{FF2B5EF4-FFF2-40B4-BE49-F238E27FC236}">
                <a16:creationId xmlns:a16="http://schemas.microsoft.com/office/drawing/2014/main" id="{D01C02FD-55EA-72D2-D0B8-4A1CB2610DA3}"/>
              </a:ext>
              <a:ext uri="{C183D7F6-B498-43B3-948B-1728B52AA6E4}">
                <adec:decorative xmlns:adec="http://schemas.microsoft.com/office/drawing/2017/decorative" val="0"/>
              </a:ext>
            </a:extLst>
          </p:cNvPr>
          <p:cNvSpPr txBox="1">
            <a:spLocks/>
          </p:cNvSpPr>
          <p:nvPr/>
        </p:nvSpPr>
        <p:spPr bwMode="auto">
          <a:xfrm>
            <a:off x="3733889" y="5495605"/>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Add a slide about potential HR initiatives.</a:t>
            </a:r>
          </a:p>
        </p:txBody>
      </p:sp>
      <p:sp>
        <p:nvSpPr>
          <p:cNvPr id="85" name="Step 6 TItle">
            <a:extLst>
              <a:ext uri="{FF2B5EF4-FFF2-40B4-BE49-F238E27FC236}">
                <a16:creationId xmlns:a16="http://schemas.microsoft.com/office/drawing/2014/main" id="{307153D8-66A4-82B2-A839-37FD467E5026}"/>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a:t>
            </a:r>
          </a:p>
        </p:txBody>
      </p:sp>
      <p:sp>
        <p:nvSpPr>
          <p:cNvPr id="81" name="Step 6 Top">
            <a:extLst>
              <a:ext uri="{FF2B5EF4-FFF2-40B4-BE49-F238E27FC236}">
                <a16:creationId xmlns:a16="http://schemas.microsoft.com/office/drawing/2014/main" id="{8F9135BD-0961-5827-21B8-D8C5B67D3133}"/>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t>Omar has missed a few emails. He asks Copilot to summarize the email thread and then uses the summary to draft responses. </a:t>
            </a:r>
          </a:p>
        </p:txBody>
      </p:sp>
      <p:grpSp>
        <p:nvGrpSpPr>
          <p:cNvPr id="23" name="Group 22">
            <a:extLst>
              <a:ext uri="{FF2B5EF4-FFF2-40B4-BE49-F238E27FC236}">
                <a16:creationId xmlns:a16="http://schemas.microsoft.com/office/drawing/2014/main" id="{59314176-FA72-5D60-229F-506D1B5E849B}"/>
              </a:ext>
            </a:extLst>
          </p:cNvPr>
          <p:cNvGrpSpPr/>
          <p:nvPr/>
        </p:nvGrpSpPr>
        <p:grpSpPr>
          <a:xfrm>
            <a:off x="712665" y="5196325"/>
            <a:ext cx="2348155" cy="360000"/>
            <a:chOff x="588263" y="1697756"/>
            <a:chExt cx="2348155" cy="360000"/>
          </a:xfrm>
        </p:grpSpPr>
        <p:pic>
          <p:nvPicPr>
            <p:cNvPr id="24" name="Picture 23">
              <a:extLst>
                <a:ext uri="{FF2B5EF4-FFF2-40B4-BE49-F238E27FC236}">
                  <a16:creationId xmlns:a16="http://schemas.microsoft.com/office/drawing/2014/main" id="{A21D7933-8154-5BE8-84AB-0DA4C8E5324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 name="TextBox 28">
              <a:extLst>
                <a:ext uri="{FF2B5EF4-FFF2-40B4-BE49-F238E27FC236}">
                  <a16:creationId xmlns:a16="http://schemas.microsoft.com/office/drawing/2014/main" id="{E72B465E-8BE8-0690-94BC-D37917CFFE9D}"/>
                </a:ext>
                <a:ext uri="{C183D7F6-B498-43B3-948B-1728B52AA6E4}">
                  <adec:decorative xmlns:adec="http://schemas.microsoft.com/office/drawing/2017/decorative" val="0"/>
                </a:ext>
              </a:extLst>
            </p:cNvPr>
            <p:cNvSpPr txBox="1"/>
            <p:nvPr/>
          </p:nvSpPr>
          <p:spPr>
            <a:xfrm>
              <a:off x="1044234" y="178235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p>
          </p:txBody>
        </p:sp>
      </p:grpSp>
      <p:sp>
        <p:nvSpPr>
          <p:cNvPr id="87" name="Step 6 Bottom">
            <a:extLst>
              <a:ext uri="{FF2B5EF4-FFF2-40B4-BE49-F238E27FC236}">
                <a16:creationId xmlns:a16="http://schemas.microsoft.com/office/drawing/2014/main" id="{025AFA6E-4894-1D43-6CF4-CB98ABD2F7F7}"/>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Summarize this thread.</a:t>
            </a:r>
          </a:p>
          <a:p>
            <a:endParaRPr lang="en-US" dirty="0"/>
          </a:p>
          <a:p>
            <a:endParaRPr lang="en-US" noProof="0" dirty="0"/>
          </a:p>
        </p:txBody>
      </p:sp>
      <p:pic>
        <p:nvPicPr>
          <p:cNvPr id="36" name="Picture 35" descr="A person in a suit and tie&#10;&#10;AI-generated content may be incorrect.">
            <a:extLst>
              <a:ext uri="{FF2B5EF4-FFF2-40B4-BE49-F238E27FC236}">
                <a16:creationId xmlns:a16="http://schemas.microsoft.com/office/drawing/2014/main" id="{C2238026-53FD-58CF-70A3-6181350E303D}"/>
              </a:ext>
            </a:extLst>
          </p:cNvPr>
          <p:cNvPicPr>
            <a:picLocks noChangeAspect="1"/>
          </p:cNvPicPr>
          <p:nvPr/>
        </p:nvPicPr>
        <p:blipFill>
          <a:blip r:embed="rId15"/>
          <a:stretch>
            <a:fillRect/>
          </a:stretch>
        </p:blipFill>
        <p:spPr>
          <a:xfrm>
            <a:off x="9656496" y="3208260"/>
            <a:ext cx="2535504" cy="3649463"/>
          </a:xfrm>
          <a:prstGeom prst="rect">
            <a:avLst/>
          </a:prstGeom>
        </p:spPr>
      </p:pic>
    </p:spTree>
    <p:extLst>
      <p:ext uri="{BB962C8B-B14F-4D97-AF65-F5344CB8AC3E}">
        <p14:creationId xmlns:p14="http://schemas.microsoft.com/office/powerpoint/2010/main" val="17007168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ABEE3-1E06-0C20-5E86-5CC3F390B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1C7A3-9A0A-DFF8-283E-571268D9BD94}"/>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Program Delivery Manager</a:t>
            </a:r>
          </a:p>
        </p:txBody>
      </p:sp>
      <p:sp>
        <p:nvSpPr>
          <p:cNvPr id="8" name="Available with">
            <a:extLst>
              <a:ext uri="{FF2B5EF4-FFF2-40B4-BE49-F238E27FC236}">
                <a16:creationId xmlns:a16="http://schemas.microsoft.com/office/drawing/2014/main" id="{CA839F65-8734-C6FA-A168-5BE3EE72B89C}"/>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6E84813C-858B-E816-7CE2-B5F5024A4362}"/>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F1A43875-436F-B1A1-5D62-0DA6F1C63860}"/>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8A515A6E-B807-BF87-1956-74BA298A4FCE}"/>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D9317D7E-6D4E-001F-CB35-E57D5C1C4D8C}"/>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F6700F7E-5813-BD1E-A8F6-CF0339ABAD03}"/>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6903257F-3434-8333-7331-86C86DC51B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30A50EA9-A522-0223-9AE4-392BB9447789}"/>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Improve program KPIs</a:t>
            </a:r>
          </a:p>
        </p:txBody>
      </p:sp>
      <p:pic>
        <p:nvPicPr>
          <p:cNvPr id="33" name="Graphic 32">
            <a:extLst>
              <a:ext uri="{FF2B5EF4-FFF2-40B4-BE49-F238E27FC236}">
                <a16:creationId xmlns:a16="http://schemas.microsoft.com/office/drawing/2014/main" id="{5EB229EB-2E35-D45A-A4A0-28ED90BE895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88EA4FB0-A6BA-D9DD-768F-F4072ABE3EDE}"/>
              </a:ext>
              <a:ext uri="{C183D7F6-B498-43B3-948B-1728B52AA6E4}">
                <adec:decorative xmlns:adec="http://schemas.microsoft.com/office/drawing/2017/decorative" val="0"/>
              </a:ext>
            </a:extLst>
          </p:cNvPr>
          <p:cNvSpPr/>
          <p:nvPr/>
        </p:nvSpPr>
        <p:spPr bwMode="auto">
          <a:xfrm>
            <a:off x="4877633" y="1145282"/>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Work on additional programs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7488BBAE-B9F3-0DD6-4BEE-E2609503598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CA97593E-9D04-6464-6EC0-7A42423A9FBB}"/>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2B70170F-4F04-125E-F8C1-719D1E59463D}"/>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9CFE9E09-12C4-B914-5A20-2A3DB67EC65F}"/>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C0E411A6-8723-4EB8-9C68-A5D1DA8D82F2}"/>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9B06AED5-AA04-5DC9-D78D-E9EAF140BDCA}"/>
              </a:ext>
            </a:extLst>
          </p:cNvPr>
          <p:cNvSpPr txBox="1"/>
          <p:nvPr/>
        </p:nvSpPr>
        <p:spPr>
          <a:xfrm>
            <a:off x="10430234" y="1462475"/>
            <a:ext cx="1461442" cy="1107996"/>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Emily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srgbClr val="C03BC4"/>
                </a:solidFill>
                <a:latin typeface="Segoe UI Semibold"/>
              </a:rPr>
              <a:t>is a Program Delivery Manager</a:t>
            </a:r>
            <a:endPar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74226B33-C9AA-423B-B5DB-1B83257F9B4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755F3ACD-D582-9623-2AEB-D1CF1A86105C}"/>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am​</a:t>
            </a:r>
          </a:p>
        </p:txBody>
      </p:sp>
      <p:sp>
        <p:nvSpPr>
          <p:cNvPr id="66" name="Step 1 Top">
            <a:extLst>
              <a:ext uri="{FF2B5EF4-FFF2-40B4-BE49-F238E27FC236}">
                <a16:creationId xmlns:a16="http://schemas.microsoft.com/office/drawing/2014/main" id="{5600C837-BDEC-6D8A-3BBF-200E2A2440B8}"/>
              </a:ext>
            </a:extLst>
          </p:cNvPr>
          <p:cNvSpPr txBox="1">
            <a:spLocks/>
          </p:cNvSpPr>
          <p:nvPr/>
        </p:nvSpPr>
        <p:spPr>
          <a:xfrm>
            <a:off x="584200"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To prepare for a project review Emily summarizes emails and chats related to her program. </a:t>
            </a:r>
          </a:p>
        </p:txBody>
      </p:sp>
      <p:grpSp>
        <p:nvGrpSpPr>
          <p:cNvPr id="36" name="Group 35">
            <a:extLst>
              <a:ext uri="{FF2B5EF4-FFF2-40B4-BE49-F238E27FC236}">
                <a16:creationId xmlns:a16="http://schemas.microsoft.com/office/drawing/2014/main" id="{4B71E84F-739A-B066-CB2D-9387C756034D}"/>
              </a:ext>
            </a:extLst>
          </p:cNvPr>
          <p:cNvGrpSpPr/>
          <p:nvPr/>
        </p:nvGrpSpPr>
        <p:grpSpPr>
          <a:xfrm>
            <a:off x="711782" y="2796283"/>
            <a:ext cx="2351135" cy="360000"/>
            <a:chOff x="588263" y="1217924"/>
            <a:chExt cx="2351135" cy="360000"/>
          </a:xfrm>
        </p:grpSpPr>
        <p:pic>
          <p:nvPicPr>
            <p:cNvPr id="37" name="Picture 36" descr="Zip Co logo SVG free download, id: 101874 - Brandlogos.net">
              <a:hlinkClick r:id="rId11"/>
              <a:extLst>
                <a:ext uri="{FF2B5EF4-FFF2-40B4-BE49-F238E27FC236}">
                  <a16:creationId xmlns:a16="http://schemas.microsoft.com/office/drawing/2014/main" id="{AAB465D3-CAB4-C8FF-4D85-C59FB4EE292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24">
              <a:extLst>
                <a:ext uri="{FF2B5EF4-FFF2-40B4-BE49-F238E27FC236}">
                  <a16:creationId xmlns:a16="http://schemas.microsoft.com/office/drawing/2014/main" id="{898CFEE3-01C0-04DD-72E5-2B7C21C1C4A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2</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D1EA8704-492B-660E-C582-F35F580736A2}"/>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a:t>
            </a:r>
            <a:r>
              <a:rPr lang="en-US" dirty="0"/>
              <a:t>: Summarize all emails and Teams chats in the past month from the program highlighting the main milestones and outcomes. </a:t>
            </a:r>
          </a:p>
          <a:p>
            <a:endParaRPr lang="en-US" dirty="0"/>
          </a:p>
        </p:txBody>
      </p:sp>
      <p:sp>
        <p:nvSpPr>
          <p:cNvPr id="84" name="Step 2 Title">
            <a:extLst>
              <a:ext uri="{FF2B5EF4-FFF2-40B4-BE49-F238E27FC236}">
                <a16:creationId xmlns:a16="http://schemas.microsoft.com/office/drawing/2014/main" id="{8601D233-91E3-6F4F-2A6A-8BDD0BC478D1}"/>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9:30 am</a:t>
            </a:r>
          </a:p>
        </p:txBody>
      </p:sp>
      <p:sp>
        <p:nvSpPr>
          <p:cNvPr id="68" name="Step 2 Top">
            <a:extLst>
              <a:ext uri="{FF2B5EF4-FFF2-40B4-BE49-F238E27FC236}">
                <a16:creationId xmlns:a16="http://schemas.microsoft.com/office/drawing/2014/main" id="{C3848CAE-59F4-5640-A40D-EADEA8D02257}"/>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b="0" i="0" u="none" strike="noStrike" kern="1200" cap="none" spc="0" normalizeH="0" baseline="0" noProof="0" dirty="0">
                <a:ln>
                  <a:noFill/>
                </a:ln>
                <a:solidFill>
                  <a:srgbClr val="000000"/>
                </a:solidFill>
                <a:effectLst/>
                <a:uLnTx/>
                <a:uFillTx/>
                <a:latin typeface="Segoe UI"/>
                <a:ea typeface="+mn-ea"/>
                <a:cs typeface="Segoe Sans Text" pitchFamily="2" charset="0"/>
              </a:rPr>
              <a:t>Emily starts a new email and asks Copilot to confirm the meeting. </a:t>
            </a:r>
          </a:p>
        </p:txBody>
      </p:sp>
      <p:grpSp>
        <p:nvGrpSpPr>
          <p:cNvPr id="23" name="Group 22">
            <a:extLst>
              <a:ext uri="{FF2B5EF4-FFF2-40B4-BE49-F238E27FC236}">
                <a16:creationId xmlns:a16="http://schemas.microsoft.com/office/drawing/2014/main" id="{21F7FE99-5920-9F0B-D5BE-0A33C1A4F873}"/>
              </a:ext>
            </a:extLst>
          </p:cNvPr>
          <p:cNvGrpSpPr/>
          <p:nvPr/>
        </p:nvGrpSpPr>
        <p:grpSpPr>
          <a:xfrm>
            <a:off x="3963811" y="2796283"/>
            <a:ext cx="2348155" cy="360000"/>
            <a:chOff x="588263" y="1697756"/>
            <a:chExt cx="2348155" cy="360000"/>
          </a:xfrm>
        </p:grpSpPr>
        <p:pic>
          <p:nvPicPr>
            <p:cNvPr id="24" name="Picture 23">
              <a:extLst>
                <a:ext uri="{FF2B5EF4-FFF2-40B4-BE49-F238E27FC236}">
                  <a16:creationId xmlns:a16="http://schemas.microsoft.com/office/drawing/2014/main" id="{8187031D-49B9-DD48-93B9-76891607420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 name="TextBox 28">
              <a:extLst>
                <a:ext uri="{FF2B5EF4-FFF2-40B4-BE49-F238E27FC236}">
                  <a16:creationId xmlns:a16="http://schemas.microsoft.com/office/drawing/2014/main" id="{F7CE189A-5429-07B1-0F18-A54B50CFABCE}"/>
                </a:ext>
                <a:ext uri="{C183D7F6-B498-43B3-948B-1728B52AA6E4}">
                  <adec:decorative xmlns:adec="http://schemas.microsoft.com/office/drawing/2017/decorative" val="0"/>
                </a:ext>
              </a:extLst>
            </p:cNvPr>
            <p:cNvSpPr txBox="1"/>
            <p:nvPr/>
          </p:nvSpPr>
          <p:spPr>
            <a:xfrm>
              <a:off x="1044234" y="178235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p>
          </p:txBody>
        </p:sp>
      </p:grpSp>
      <p:sp>
        <p:nvSpPr>
          <p:cNvPr id="69" name="Step 2 Bottom">
            <a:extLst>
              <a:ext uri="{FF2B5EF4-FFF2-40B4-BE49-F238E27FC236}">
                <a16:creationId xmlns:a16="http://schemas.microsoft.com/office/drawing/2014/main" id="{17324264-9CE7-0D2C-0838-43EB7E90D10C}"/>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Draft an email to confirm the meeting this afternoon. Highlight how excited we are to present the impact of our new program. Use a formal tone and keep the email concise.</a:t>
            </a:r>
          </a:p>
        </p:txBody>
      </p:sp>
      <p:sp>
        <p:nvSpPr>
          <p:cNvPr id="83" name="Step 3 Title">
            <a:extLst>
              <a:ext uri="{FF2B5EF4-FFF2-40B4-BE49-F238E27FC236}">
                <a16:creationId xmlns:a16="http://schemas.microsoft.com/office/drawing/2014/main" id="{5DCF82F2-3801-051B-8354-4B3532F00FE1}"/>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a:t>
            </a:r>
          </a:p>
        </p:txBody>
      </p:sp>
      <p:sp>
        <p:nvSpPr>
          <p:cNvPr id="70" name="Step 3 Top">
            <a:extLst>
              <a:ext uri="{FF2B5EF4-FFF2-40B4-BE49-F238E27FC236}">
                <a16:creationId xmlns:a16="http://schemas.microsoft.com/office/drawing/2014/main" id="{BCAB4ABD-42C0-8E3B-AADC-1B1EDD09D80E}"/>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Emily received the latest data on the program’s impact and financials. She uses Copilot to create some amazing charts to showcase the outcomes. </a:t>
            </a:r>
          </a:p>
        </p:txBody>
      </p:sp>
      <p:grpSp>
        <p:nvGrpSpPr>
          <p:cNvPr id="25" name="Group 24">
            <a:extLst>
              <a:ext uri="{FF2B5EF4-FFF2-40B4-BE49-F238E27FC236}">
                <a16:creationId xmlns:a16="http://schemas.microsoft.com/office/drawing/2014/main" id="{F35AAC34-4114-C942-112D-EA93549BF743}"/>
              </a:ext>
            </a:extLst>
          </p:cNvPr>
          <p:cNvGrpSpPr/>
          <p:nvPr/>
        </p:nvGrpSpPr>
        <p:grpSpPr>
          <a:xfrm>
            <a:off x="7173597" y="2772588"/>
            <a:ext cx="2324175" cy="360000"/>
            <a:chOff x="883168" y="2751202"/>
            <a:chExt cx="2324175" cy="360000"/>
          </a:xfrm>
        </p:grpSpPr>
        <p:sp>
          <p:nvSpPr>
            <p:cNvPr id="26" name="TextBox 25">
              <a:extLst>
                <a:ext uri="{FF2B5EF4-FFF2-40B4-BE49-F238E27FC236}">
                  <a16:creationId xmlns:a16="http://schemas.microsoft.com/office/drawing/2014/main" id="{A778B17A-3010-AB35-E1AF-BC65C8A80FF5}"/>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8" name="Picture 27" descr="A green square with white x in it&#10;&#10;Description automatically generated">
              <a:extLst>
                <a:ext uri="{FF2B5EF4-FFF2-40B4-BE49-F238E27FC236}">
                  <a16:creationId xmlns:a16="http://schemas.microsoft.com/office/drawing/2014/main" id="{13AD366B-355D-5345-CB61-06292AB3553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71" name="Step 3 Bottom">
            <a:extLst>
              <a:ext uri="{FF2B5EF4-FFF2-40B4-BE49-F238E27FC236}">
                <a16:creationId xmlns:a16="http://schemas.microsoft.com/office/drawing/2014/main" id="{88A8F64C-05C5-DAF1-B684-701172282016}"/>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Show all data insights.</a:t>
            </a:r>
          </a:p>
        </p:txBody>
      </p:sp>
      <p:sp>
        <p:nvSpPr>
          <p:cNvPr id="88" name="Step 4 Title">
            <a:extLst>
              <a:ext uri="{FF2B5EF4-FFF2-40B4-BE49-F238E27FC236}">
                <a16:creationId xmlns:a16="http://schemas.microsoft.com/office/drawing/2014/main" id="{E11347A9-62C4-53A6-C993-7103E86C7B4F}"/>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 pm</a:t>
            </a:r>
          </a:p>
        </p:txBody>
      </p:sp>
      <p:sp>
        <p:nvSpPr>
          <p:cNvPr id="103" name="Step 4 Top">
            <a:extLst>
              <a:ext uri="{FF2B5EF4-FFF2-40B4-BE49-F238E27FC236}">
                <a16:creationId xmlns:a16="http://schemas.microsoft.com/office/drawing/2014/main" id="{E41733F9-D4FA-6F33-1B74-D40731316D87}"/>
              </a:ext>
            </a:extLst>
          </p:cNvPr>
          <p:cNvSpPr txBox="1">
            <a:spLocks/>
          </p:cNvSpPr>
          <p:nvPr/>
        </p:nvSpPr>
        <p:spPr>
          <a:xfrm>
            <a:off x="6969595" y="4415070"/>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Emily puts the final touches on the </a:t>
            </a:r>
            <a:br>
              <a:rPr lang="en-US" dirty="0"/>
            </a:br>
            <a:r>
              <a:rPr lang="en-US" dirty="0"/>
              <a:t>presentation by summarizing insights, such as trends, reach, challenges, and opportunities.</a:t>
            </a:r>
          </a:p>
        </p:txBody>
      </p:sp>
      <p:grpSp>
        <p:nvGrpSpPr>
          <p:cNvPr id="47" name="Group 46">
            <a:extLst>
              <a:ext uri="{FF2B5EF4-FFF2-40B4-BE49-F238E27FC236}">
                <a16:creationId xmlns:a16="http://schemas.microsoft.com/office/drawing/2014/main" id="{537D4AA9-51E3-52A5-4661-7928E985C619}"/>
              </a:ext>
            </a:extLst>
          </p:cNvPr>
          <p:cNvGrpSpPr/>
          <p:nvPr/>
        </p:nvGrpSpPr>
        <p:grpSpPr>
          <a:xfrm>
            <a:off x="7173597" y="5135605"/>
            <a:ext cx="2351135" cy="360000"/>
            <a:chOff x="588263" y="2177588"/>
            <a:chExt cx="2351135" cy="360000"/>
          </a:xfrm>
        </p:grpSpPr>
        <p:pic>
          <p:nvPicPr>
            <p:cNvPr id="48" name="Picture 47">
              <a:extLst>
                <a:ext uri="{FF2B5EF4-FFF2-40B4-BE49-F238E27FC236}">
                  <a16:creationId xmlns:a16="http://schemas.microsoft.com/office/drawing/2014/main" id="{478DCA38-A964-208B-14A7-5CAD2DA69E8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9" name="TextBox 48">
              <a:extLst>
                <a:ext uri="{FF2B5EF4-FFF2-40B4-BE49-F238E27FC236}">
                  <a16:creationId xmlns:a16="http://schemas.microsoft.com/office/drawing/2014/main" id="{5E0914A6-07C6-708E-1C6C-DADF7391820D}"/>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1F2D2F2B-52FD-760B-D9B5-50B1F8B75B14}"/>
              </a:ext>
              <a:ext uri="{C183D7F6-B498-43B3-948B-1728B52AA6E4}">
                <adec:decorative xmlns:adec="http://schemas.microsoft.com/office/drawing/2017/decorative" val="0"/>
              </a:ext>
            </a:extLst>
          </p:cNvPr>
          <p:cNvSpPr txBox="1">
            <a:spLocks/>
          </p:cNvSpPr>
          <p:nvPr/>
        </p:nvSpPr>
        <p:spPr bwMode="auto">
          <a:xfrm>
            <a:off x="6969595" y="5559564"/>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a:t>
            </a:r>
            <a:r>
              <a:rPr lang="en-US" dirty="0"/>
              <a:t>ple Prompt: Add a slide based on the program’s impact and insights from /[Program review.docx]</a:t>
            </a:r>
          </a:p>
        </p:txBody>
      </p:sp>
      <p:sp>
        <p:nvSpPr>
          <p:cNvPr id="86" name="Step 5 Title">
            <a:extLst>
              <a:ext uri="{FF2B5EF4-FFF2-40B4-BE49-F238E27FC236}">
                <a16:creationId xmlns:a16="http://schemas.microsoft.com/office/drawing/2014/main" id="{63AF8462-B5D1-7965-9737-0CB83F149CB0}"/>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grpSp>
        <p:nvGrpSpPr>
          <p:cNvPr id="30" name="Group 29">
            <a:extLst>
              <a:ext uri="{FF2B5EF4-FFF2-40B4-BE49-F238E27FC236}">
                <a16:creationId xmlns:a16="http://schemas.microsoft.com/office/drawing/2014/main" id="{84343052-CEAB-2CC9-82CF-A0C3651499A7}"/>
              </a:ext>
            </a:extLst>
          </p:cNvPr>
          <p:cNvGrpSpPr/>
          <p:nvPr/>
        </p:nvGrpSpPr>
        <p:grpSpPr>
          <a:xfrm>
            <a:off x="4032194" y="5141588"/>
            <a:ext cx="2336971" cy="360000"/>
            <a:chOff x="588263" y="3617084"/>
            <a:chExt cx="2336971" cy="360000"/>
          </a:xfrm>
        </p:grpSpPr>
        <p:pic>
          <p:nvPicPr>
            <p:cNvPr id="31" name="Picture 30">
              <a:extLst>
                <a:ext uri="{FF2B5EF4-FFF2-40B4-BE49-F238E27FC236}">
                  <a16:creationId xmlns:a16="http://schemas.microsoft.com/office/drawing/2014/main" id="{2CA6DC9C-5F5D-A328-1C85-2005133C50E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5" name="TextBox 34">
              <a:extLst>
                <a:ext uri="{FF2B5EF4-FFF2-40B4-BE49-F238E27FC236}">
                  <a16:creationId xmlns:a16="http://schemas.microsoft.com/office/drawing/2014/main" id="{1AE51175-4D77-0432-8BF0-7A710CEE8325}"/>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91" name="Step 5 Top">
            <a:extLst>
              <a:ext uri="{FF2B5EF4-FFF2-40B4-BE49-F238E27FC236}">
                <a16:creationId xmlns:a16="http://schemas.microsoft.com/office/drawing/2014/main" id="{9069C390-6F99-18AA-4B33-DF48EC840641}"/>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It’s time for her presentation. Emily can focus on her presentation knowing Copilot is taking notes. She asks Copilot to list open questions, so she can be sure everything gets answered during the call. </a:t>
            </a:r>
          </a:p>
        </p:txBody>
      </p:sp>
      <p:sp>
        <p:nvSpPr>
          <p:cNvPr id="97" name="Strep 5 Bottom">
            <a:extLst>
              <a:ext uri="{FF2B5EF4-FFF2-40B4-BE49-F238E27FC236}">
                <a16:creationId xmlns:a16="http://schemas.microsoft.com/office/drawing/2014/main" id="{762ADDEC-AC1F-0E01-1EE5-9F02D9E609B9}"/>
              </a:ext>
              <a:ext uri="{C183D7F6-B498-43B3-948B-1728B52AA6E4}">
                <adec:decorative xmlns:adec="http://schemas.microsoft.com/office/drawing/2017/decorative" val="0"/>
              </a:ext>
            </a:extLst>
          </p:cNvPr>
          <p:cNvSpPr txBox="1">
            <a:spLocks/>
          </p:cNvSpPr>
          <p:nvPr/>
        </p:nvSpPr>
        <p:spPr bwMode="auto">
          <a:xfrm>
            <a:off x="3733889" y="5495605"/>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What questions were asked during the meeting that have not been answered?</a:t>
            </a:r>
          </a:p>
        </p:txBody>
      </p:sp>
      <p:sp>
        <p:nvSpPr>
          <p:cNvPr id="85" name="Step 6 TItle">
            <a:extLst>
              <a:ext uri="{FF2B5EF4-FFF2-40B4-BE49-F238E27FC236}">
                <a16:creationId xmlns:a16="http://schemas.microsoft.com/office/drawing/2014/main" id="{B90DC2B3-310A-F52C-0A4E-DE930C6EFB3B}"/>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a:t>
            </a:r>
          </a:p>
        </p:txBody>
      </p:sp>
      <p:sp>
        <p:nvSpPr>
          <p:cNvPr id="81" name="Step 6 Top">
            <a:extLst>
              <a:ext uri="{FF2B5EF4-FFF2-40B4-BE49-F238E27FC236}">
                <a16:creationId xmlns:a16="http://schemas.microsoft.com/office/drawing/2014/main" id="{C1012EBD-AC09-83BD-3757-C37067BB50A5}"/>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t>Emily has missed a few chats during the day. She sees that her team has been discussing a project to target new communities and commands Copilot to summarize the conversation, to quickly catch up. </a:t>
            </a:r>
          </a:p>
        </p:txBody>
      </p:sp>
      <p:grpSp>
        <p:nvGrpSpPr>
          <p:cNvPr id="19" name="Group 18">
            <a:extLst>
              <a:ext uri="{FF2B5EF4-FFF2-40B4-BE49-F238E27FC236}">
                <a16:creationId xmlns:a16="http://schemas.microsoft.com/office/drawing/2014/main" id="{26A27E2D-9B36-38AA-1D17-CFF29CDEBB94}"/>
              </a:ext>
            </a:extLst>
          </p:cNvPr>
          <p:cNvGrpSpPr/>
          <p:nvPr/>
        </p:nvGrpSpPr>
        <p:grpSpPr>
          <a:xfrm>
            <a:off x="749308" y="5135605"/>
            <a:ext cx="2336971" cy="360000"/>
            <a:chOff x="588263" y="3617084"/>
            <a:chExt cx="2336971" cy="360000"/>
          </a:xfrm>
        </p:grpSpPr>
        <p:pic>
          <p:nvPicPr>
            <p:cNvPr id="20" name="Picture 19">
              <a:extLst>
                <a:ext uri="{FF2B5EF4-FFF2-40B4-BE49-F238E27FC236}">
                  <a16:creationId xmlns:a16="http://schemas.microsoft.com/office/drawing/2014/main" id="{815F79DE-F59B-BBC0-C467-C8F73CCA667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 name="TextBox 20">
              <a:extLst>
                <a:ext uri="{FF2B5EF4-FFF2-40B4-BE49-F238E27FC236}">
                  <a16:creationId xmlns:a16="http://schemas.microsoft.com/office/drawing/2014/main" id="{6C508493-F19D-8E46-DF31-FCCC0D821B61}"/>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87" name="Step 6 Bottom">
            <a:extLst>
              <a:ext uri="{FF2B5EF4-FFF2-40B4-BE49-F238E27FC236}">
                <a16:creationId xmlns:a16="http://schemas.microsoft.com/office/drawing/2014/main" id="{B54F3C13-7746-E501-A9EB-59CB7A7DA8BC}"/>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Summarize this chat and make sure to include the key points and who made them.</a:t>
            </a:r>
          </a:p>
          <a:p>
            <a:endParaRPr lang="en-US" noProof="0" dirty="0"/>
          </a:p>
        </p:txBody>
      </p:sp>
      <p:pic>
        <p:nvPicPr>
          <p:cNvPr id="14" name="Picture 13" descr="A person holding a tablet&#10;&#10;AI-generated content may be incorrect.">
            <a:extLst>
              <a:ext uri="{FF2B5EF4-FFF2-40B4-BE49-F238E27FC236}">
                <a16:creationId xmlns:a16="http://schemas.microsoft.com/office/drawing/2014/main" id="{642ADE9E-A6B2-1A90-0452-8C7BA6542185}"/>
              </a:ext>
            </a:extLst>
          </p:cNvPr>
          <p:cNvPicPr>
            <a:picLocks noChangeAspect="1"/>
          </p:cNvPicPr>
          <p:nvPr/>
        </p:nvPicPr>
        <p:blipFill>
          <a:blip r:embed="rId17"/>
          <a:stretch>
            <a:fillRect/>
          </a:stretch>
        </p:blipFill>
        <p:spPr>
          <a:xfrm>
            <a:off x="9963878" y="2747186"/>
            <a:ext cx="2225233" cy="4109060"/>
          </a:xfrm>
          <a:prstGeom prst="rect">
            <a:avLst/>
          </a:prstGeom>
        </p:spPr>
      </p:pic>
    </p:spTree>
    <p:extLst>
      <p:ext uri="{BB962C8B-B14F-4D97-AF65-F5344CB8AC3E}">
        <p14:creationId xmlns:p14="http://schemas.microsoft.com/office/powerpoint/2010/main" val="3536299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6FA35-46FC-2F0A-AFA5-EB56042409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3410EC-DA76-924B-989A-14E68C7DE0B4}"/>
              </a:ext>
            </a:extLst>
          </p:cNvPr>
          <p:cNvSpPr>
            <a:spLocks noGrp="1"/>
          </p:cNvSpPr>
          <p:nvPr>
            <p:ph type="title"/>
          </p:nvPr>
        </p:nvSpPr>
        <p:spPr>
          <a:xfrm>
            <a:off x="588264" y="3243302"/>
            <a:ext cx="4733036" cy="1107996"/>
          </a:xfrm>
        </p:spPr>
        <p:txBody>
          <a:bodyPr/>
          <a:lstStyle/>
          <a:p>
            <a:r>
              <a:rPr lang="en-US" noProof="0" dirty="0"/>
              <a:t>Copilot scenarios for</a:t>
            </a:r>
            <a:br>
              <a:rPr lang="en-US" noProof="0" dirty="0"/>
            </a:br>
            <a:r>
              <a:rPr lang="en-US" noProof="0" dirty="0">
                <a:gradFill>
                  <a:gsLst>
                    <a:gs pos="35000">
                      <a:srgbClr val="0078D4"/>
                    </a:gs>
                    <a:gs pos="0">
                      <a:srgbClr val="C03BC4"/>
                    </a:gs>
                  </a:gsLst>
                  <a:path path="circle">
                    <a:fillToRect l="100000" t="100000"/>
                  </a:path>
                </a:gradFill>
              </a:rPr>
              <a:t>Nonprofits</a:t>
            </a:r>
          </a:p>
        </p:txBody>
      </p:sp>
      <p:pic>
        <p:nvPicPr>
          <p:cNvPr id="6" name="Picture 5">
            <a:extLst>
              <a:ext uri="{FF2B5EF4-FFF2-40B4-BE49-F238E27FC236}">
                <a16:creationId xmlns:a16="http://schemas.microsoft.com/office/drawing/2014/main" id="{82A28799-2E8B-9331-0E23-F9EF4629F5B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7" name="Picture 6" descr="A group of students working on their laptop devices in a study hall ">
            <a:extLst>
              <a:ext uri="{FF2B5EF4-FFF2-40B4-BE49-F238E27FC236}">
                <a16:creationId xmlns:a16="http://schemas.microsoft.com/office/drawing/2014/main" id="{2106CCFE-B00D-BFC4-B6AB-86F8B69713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6242050" y="895349"/>
            <a:ext cx="5073296" cy="506730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372668338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5300D-5B6E-B3D7-7AE8-A8B237B90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5692C-CC79-218C-DB3A-1DFB56537214}"/>
              </a:ext>
            </a:extLst>
          </p:cNvPr>
          <p:cNvSpPr>
            <a:spLocks noGrp="1"/>
          </p:cNvSpPr>
          <p:nvPr>
            <p:ph type="title"/>
          </p:nvPr>
        </p:nvSpPr>
        <p:spPr>
          <a:xfrm>
            <a:off x="571501" y="472190"/>
            <a:ext cx="11049000" cy="553998"/>
          </a:xfrm>
        </p:spPr>
        <p:txBody>
          <a:bodyPr/>
          <a:lstStyle/>
          <a:p>
            <a:pPr algn="ctr"/>
            <a:r>
              <a:rPr lang="en-US" noProof="0" dirty="0"/>
              <a:t>Copilot </a:t>
            </a:r>
            <a:r>
              <a:rPr lang="en-US" noProof="0" dirty="0">
                <a:gradFill>
                  <a:gsLst>
                    <a:gs pos="44000">
                      <a:srgbClr val="0078D4"/>
                    </a:gs>
                    <a:gs pos="0">
                      <a:srgbClr val="C03BC4"/>
                    </a:gs>
                  </a:gsLst>
                  <a:path path="circle">
                    <a:fillToRect l="100000" t="100000"/>
                  </a:path>
                </a:gradFill>
              </a:rPr>
              <a:t>Nonprofit </a:t>
            </a:r>
            <a:r>
              <a:rPr lang="en-US" noProof="0" dirty="0"/>
              <a:t>scenarios</a:t>
            </a:r>
            <a:endParaRPr lang="en-US" noProof="0" dirty="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E96A0DA2-3C7C-BA12-616D-F37C3631AE7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DABC3E9-64BC-0886-7209-980B3CCC72D6}"/>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CAFF1B6B-838E-1D94-BD76-82679AD6B9D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2BE427AD-12F1-8DFB-FF94-F3C72BB9160E}"/>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7237A06F-7B4E-14C4-8E0C-C62D8C158CED}"/>
              </a:ext>
            </a:extLst>
          </p:cNvPr>
          <p:cNvSpPr txBox="1"/>
          <p:nvPr/>
        </p:nvSpPr>
        <p:spPr>
          <a:xfrm>
            <a:off x="975447" y="3886687"/>
            <a:ext cx="3211035"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opportunities</a:t>
            </a:r>
          </a:p>
        </p:txBody>
      </p:sp>
      <p:sp>
        <p:nvSpPr>
          <p:cNvPr id="12" name="TextBox 23">
            <a:extLst>
              <a:ext uri="{FF2B5EF4-FFF2-40B4-BE49-F238E27FC236}">
                <a16:creationId xmlns:a16="http://schemas.microsoft.com/office/drawing/2014/main" id="{DA84851D-9CA5-1BD6-66D1-E45D565B4C73}"/>
              </a:ext>
            </a:extLst>
          </p:cNvPr>
          <p:cNvSpPr txBox="1"/>
          <p:nvPr/>
        </p:nvSpPr>
        <p:spPr>
          <a:xfrm>
            <a:off x="1210100" y="4234841"/>
            <a:ext cx="2752367"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1111"/>
                </a:solidFill>
                <a:effectLst/>
                <a:uLnTx/>
                <a:uFillTx/>
                <a:latin typeface="Segoe UI "/>
                <a:ea typeface="Roboto"/>
                <a:cs typeface="Roboto"/>
              </a:rPr>
              <a:t>AI holds tremendous potential for nonprofit organizations. Discover key opportunities and learn how Copilot can assist.</a:t>
            </a:r>
            <a:endParaRPr kumimoji="0" lang="en-US" sz="1400" b="0" i="0" u="none" strike="noStrike" kern="1200" cap="none" spc="0" normalizeH="0" baseline="0" noProof="0" dirty="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CE5DC481-83F9-1CCB-5CD0-4DF89CD25BDE}"/>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7CE36052-017F-7D2D-518E-1E50CC785760}"/>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Copilot can enhance the tasks that nonprofit users perform every day. Explore key use cases and how Copilot can be your AI assistant along the way.</a:t>
            </a:r>
          </a:p>
        </p:txBody>
      </p:sp>
      <p:sp>
        <p:nvSpPr>
          <p:cNvPr id="23" name="TextBox 28">
            <a:extLst>
              <a:ext uri="{FF2B5EF4-FFF2-40B4-BE49-F238E27FC236}">
                <a16:creationId xmlns:a16="http://schemas.microsoft.com/office/drawing/2014/main" id="{C1D5E5BB-5513-3E32-688C-CABC3789C60A}"/>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916BB1D9-AB44-2DDC-83A2-5215522677B4}"/>
              </a:ext>
            </a:extLst>
          </p:cNvPr>
          <p:cNvSpPr txBox="1"/>
          <p:nvPr/>
        </p:nvSpPr>
        <p:spPr>
          <a:xfrm>
            <a:off x="8316390" y="4234841"/>
            <a:ext cx="2569620"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a:rPr>
              <a:t>See how real-life nonprofit users are leveraging Copilot day-to-day.</a:t>
            </a:r>
          </a:p>
        </p:txBody>
      </p:sp>
    </p:spTree>
    <p:extLst>
      <p:ext uri="{BB962C8B-B14F-4D97-AF65-F5344CB8AC3E}">
        <p14:creationId xmlns:p14="http://schemas.microsoft.com/office/powerpoint/2010/main" val="320508109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7F40D-D1AA-F49A-BE1B-6F262E2AE53D}"/>
            </a:ext>
          </a:extLst>
        </p:cNvPr>
        <p:cNvGrpSpPr/>
        <p:nvPr/>
      </p:nvGrpSpPr>
      <p:grpSpPr>
        <a:xfrm>
          <a:off x="0" y="0"/>
          <a:ext cx="0" cy="0"/>
          <a:chOff x="0" y="0"/>
          <a:chExt cx="0" cy="0"/>
        </a:xfrm>
      </p:grpSpPr>
      <p:sp>
        <p:nvSpPr>
          <p:cNvPr id="57" name="Rounded Rectangle 56">
            <a:extLst>
              <a:ext uri="{FF2B5EF4-FFF2-40B4-BE49-F238E27FC236}">
                <a16:creationId xmlns:a16="http://schemas.microsoft.com/office/drawing/2014/main" id="{A2B58CC2-C67C-9303-D713-D1F9CEE20685}"/>
              </a:ext>
            </a:extLst>
          </p:cNvPr>
          <p:cNvSpPr/>
          <p:nvPr/>
        </p:nvSpPr>
        <p:spPr bwMode="auto">
          <a:xfrm>
            <a:off x="354957" y="2671455"/>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0699E8F6-FE55-22EF-921B-063447449C26}"/>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57694769-F330-B974-E045-9632BA43F91F}"/>
              </a:ext>
            </a:extLst>
          </p:cNvPr>
          <p:cNvSpPr/>
          <p:nvPr/>
        </p:nvSpPr>
        <p:spPr bwMode="auto">
          <a:xfrm>
            <a:off x="6593999" y="2680456"/>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228C83EC-3A95-5B90-8379-BAB75023FE91}"/>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Nonprofit</a:t>
            </a:r>
          </a:p>
        </p:txBody>
      </p:sp>
      <p:sp>
        <p:nvSpPr>
          <p:cNvPr id="4" name="Freeform 27">
            <a:extLst>
              <a:ext uri="{FF2B5EF4-FFF2-40B4-BE49-F238E27FC236}">
                <a16:creationId xmlns:a16="http://schemas.microsoft.com/office/drawing/2014/main" id="{4A772572-B33B-6677-D168-2C3F90B81374}"/>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0FB15D54-78B7-628B-3E7E-0A08A7CF16FA}"/>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16B33E5F-A51D-0894-43D2-C01F7EE57601}"/>
              </a:ext>
            </a:extLst>
          </p:cNvPr>
          <p:cNvSpPr txBox="1">
            <a:spLocks/>
          </p:cNvSpPr>
          <p:nvPr/>
        </p:nvSpPr>
        <p:spPr>
          <a:xfrm>
            <a:off x="1906456" y="1450538"/>
            <a:ext cx="4282705" cy="874727"/>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Microsoft 365 Copilot is your AI assistant for nonprofit work. It can boost productivity, amplify creativity, and securely empower everyone in the organization to help fulfill the organizations mission. Copilot can help employees, volunteers, and program participants save time and energy to help increase impact.</a:t>
            </a:r>
          </a:p>
        </p:txBody>
      </p:sp>
      <p:sp>
        <p:nvSpPr>
          <p:cNvPr id="8" name="Freeform 27">
            <a:extLst>
              <a:ext uri="{FF2B5EF4-FFF2-40B4-BE49-F238E27FC236}">
                <a16:creationId xmlns:a16="http://schemas.microsoft.com/office/drawing/2014/main" id="{93CCA2ED-3316-3A86-0548-4A62D73B33CB}"/>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F5B287D3-E932-07D9-2F14-E951C69A4BF0}"/>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9971D751-A425-8E9D-A088-C00D5BD74C64}"/>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6E37AAC4-7B79-BDC5-2A06-1FB5CAA97C0F}"/>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F6DCB977-DC50-D261-F642-2005636FA92D}"/>
              </a:ext>
            </a:extLst>
          </p:cNvPr>
          <p:cNvSpPr txBox="1"/>
          <p:nvPr/>
        </p:nvSpPr>
        <p:spPr>
          <a:xfrm>
            <a:off x="6623184" y="1956558"/>
            <a:ext cx="1268357"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Nonprofit roles</a:t>
            </a:r>
          </a:p>
        </p:txBody>
      </p:sp>
      <p:sp>
        <p:nvSpPr>
          <p:cNvPr id="14" name="Graphic 74" descr="Icon of a person with a checkmark">
            <a:extLst>
              <a:ext uri="{FF2B5EF4-FFF2-40B4-BE49-F238E27FC236}">
                <a16:creationId xmlns:a16="http://schemas.microsoft.com/office/drawing/2014/main" id="{06A5024F-768B-399D-0276-E2A2F462499D}"/>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TextBox 25">
            <a:extLst>
              <a:ext uri="{FF2B5EF4-FFF2-40B4-BE49-F238E27FC236}">
                <a16:creationId xmlns:a16="http://schemas.microsoft.com/office/drawing/2014/main" id="{936D397E-8F46-8D32-BD08-721850AA9F86}"/>
              </a:ext>
            </a:extLst>
          </p:cNvPr>
          <p:cNvSpPr txBox="1">
            <a:spLocks/>
          </p:cNvSpPr>
          <p:nvPr/>
        </p:nvSpPr>
        <p:spPr>
          <a:xfrm>
            <a:off x="596167" y="2772739"/>
            <a:ext cx="5499833"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Copilot opportunity to impact key performance indicators</a:t>
            </a:r>
          </a:p>
        </p:txBody>
      </p:sp>
      <p:sp>
        <p:nvSpPr>
          <p:cNvPr id="58" name="Round Same Side Corner Rectangle 57">
            <a:extLst>
              <a:ext uri="{FF2B5EF4-FFF2-40B4-BE49-F238E27FC236}">
                <a16:creationId xmlns:a16="http://schemas.microsoft.com/office/drawing/2014/main" id="{B7D2236D-CE6F-C66A-55E8-AFCA7E0C3C19}"/>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1" name="Freeform 27">
            <a:extLst>
              <a:ext uri="{FF2B5EF4-FFF2-40B4-BE49-F238E27FC236}">
                <a16:creationId xmlns:a16="http://schemas.microsoft.com/office/drawing/2014/main" id="{DFBE37DD-4FEB-B642-5B54-EEF2601EF35F}"/>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68A71587-422C-F38B-A669-94B852A6956F}"/>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6ED5D93-193B-2220-4DE3-0508C0EA1A4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 name="Straight Connector 8">
            <a:extLst>
              <a:ext uri="{FF2B5EF4-FFF2-40B4-BE49-F238E27FC236}">
                <a16:creationId xmlns:a16="http://schemas.microsoft.com/office/drawing/2014/main" id="{BA8A8A28-4BED-DD4D-C1B2-EBFA4BD5386E}"/>
              </a:ext>
              <a:ext uri="{C183D7F6-B498-43B3-948B-1728B52AA6E4}">
                <adec:decorative xmlns:adec="http://schemas.microsoft.com/office/drawing/2017/decorative" val="1"/>
              </a:ext>
            </a:extLst>
          </p:cNvPr>
          <p:cNvCxnSpPr>
            <a:cxnSpLocks/>
          </p:cNvCxnSpPr>
          <p:nvPr/>
        </p:nvCxnSpPr>
        <p:spPr>
          <a:xfrm>
            <a:off x="329630" y="600573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9FA18E29-2824-27CC-4763-3943463D36BF}"/>
              </a:ext>
            </a:extLst>
          </p:cNvPr>
          <p:cNvGrpSpPr/>
          <p:nvPr/>
        </p:nvGrpSpPr>
        <p:grpSpPr>
          <a:xfrm>
            <a:off x="943037" y="4766218"/>
            <a:ext cx="5231378" cy="325282"/>
            <a:chOff x="6603642" y="4873615"/>
            <a:chExt cx="5231378" cy="325282"/>
          </a:xfrm>
        </p:grpSpPr>
        <p:sp>
          <p:nvSpPr>
            <p:cNvPr id="68" name="TextBox 67">
              <a:extLst>
                <a:ext uri="{FF2B5EF4-FFF2-40B4-BE49-F238E27FC236}">
                  <a16:creationId xmlns:a16="http://schemas.microsoft.com/office/drawing/2014/main" id="{5F228104-0020-9BAD-1D67-AF8159F9059D}"/>
                </a:ext>
              </a:extLst>
            </p:cNvPr>
            <p:cNvSpPr txBox="1"/>
            <p:nvPr/>
          </p:nvSpPr>
          <p:spPr>
            <a:xfrm>
              <a:off x="6603642" y="4880734"/>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Volunteer retention</a:t>
              </a:r>
            </a:p>
          </p:txBody>
        </p:sp>
        <p:sp>
          <p:nvSpPr>
            <p:cNvPr id="69" name="TextBox 68">
              <a:extLst>
                <a:ext uri="{FF2B5EF4-FFF2-40B4-BE49-F238E27FC236}">
                  <a16:creationId xmlns:a16="http://schemas.microsoft.com/office/drawing/2014/main" id="{4C898178-4072-C96F-E98E-DF5D95D784B6}"/>
                </a:ext>
              </a:extLst>
            </p:cNvPr>
            <p:cNvSpPr txBox="1"/>
            <p:nvPr/>
          </p:nvSpPr>
          <p:spPr>
            <a:xfrm>
              <a:off x="7629178" y="4873615"/>
              <a:ext cx="4205842" cy="325282"/>
            </a:xfrm>
            <a:prstGeom prst="rect">
              <a:avLst/>
            </a:prstGeom>
            <a:noFill/>
          </p:spPr>
          <p:txBody>
            <a:bodyPr wrap="square" lIns="0" tIns="0" rIns="0" bIns="0" anchor="ctr">
              <a:spAutoFit/>
            </a:bodyPr>
            <a:lstStyle/>
            <a:p>
              <a:pPr defTabSz="914225">
                <a:lnSpc>
                  <a:spcPct val="110000"/>
                </a:lnSpc>
                <a:spcAft>
                  <a:spcPts val="600"/>
                </a:spcAft>
                <a:defRPr/>
              </a:pPr>
              <a:r>
                <a:rPr lang="en-US" sz="1000" dirty="0">
                  <a:solidFill>
                    <a:srgbClr val="000000"/>
                  </a:solidFill>
                  <a:latin typeface="Segoe UI"/>
                  <a:cs typeface="Segoe UI"/>
                </a:rPr>
                <a:t>Measure </a:t>
              </a:r>
              <a:r>
                <a:rPr kumimoji="0" lang="en-US" sz="1000" b="0" i="0" u="none" strike="noStrike" kern="1200" cap="none" spc="0" normalizeH="0" baseline="0" noProof="0" dirty="0">
                  <a:ln>
                    <a:noFill/>
                  </a:ln>
                  <a:solidFill>
                    <a:srgbClr val="000000"/>
                  </a:solidFill>
                  <a:effectLst/>
                  <a:uLnTx/>
                  <a:uFillTx/>
                  <a:latin typeface="Segoe UI"/>
                  <a:ea typeface="+mn-ea"/>
                  <a:cs typeface="Segoe UI"/>
                </a:rPr>
                <a:t>the </a:t>
              </a:r>
              <a:r>
                <a:rPr lang="en-US" sz="1000" dirty="0">
                  <a:solidFill>
                    <a:srgbClr val="000000"/>
                  </a:solidFill>
                  <a:latin typeface="Segoe UI"/>
                  <a:cs typeface="Segoe UI"/>
                </a:rPr>
                <a:t>organization’s success with reducing attrition and increasing repeat volunteerism.</a:t>
              </a:r>
              <a:endParaRPr lang="en-US" dirty="0">
                <a:ea typeface="+mn-ea"/>
              </a:endParaRPr>
            </a:p>
          </p:txBody>
        </p:sp>
      </p:grpSp>
      <p:grpSp>
        <p:nvGrpSpPr>
          <p:cNvPr id="71" name="Group 70">
            <a:extLst>
              <a:ext uri="{FF2B5EF4-FFF2-40B4-BE49-F238E27FC236}">
                <a16:creationId xmlns:a16="http://schemas.microsoft.com/office/drawing/2014/main" id="{C6D4A870-ABEE-1852-A31F-EB23A85D77E4}"/>
              </a:ext>
            </a:extLst>
          </p:cNvPr>
          <p:cNvGrpSpPr/>
          <p:nvPr/>
        </p:nvGrpSpPr>
        <p:grpSpPr>
          <a:xfrm>
            <a:off x="943037" y="3997918"/>
            <a:ext cx="5077433" cy="307778"/>
            <a:chOff x="6603642" y="3852799"/>
            <a:chExt cx="5077433" cy="307778"/>
          </a:xfrm>
        </p:grpSpPr>
        <p:sp>
          <p:nvSpPr>
            <p:cNvPr id="72" name="TextBox 71">
              <a:extLst>
                <a:ext uri="{FF2B5EF4-FFF2-40B4-BE49-F238E27FC236}">
                  <a16:creationId xmlns:a16="http://schemas.microsoft.com/office/drawing/2014/main" id="{1CA32CF7-65CF-9D06-FE32-7346B0D27BE9}"/>
                </a:ext>
              </a:extLst>
            </p:cNvPr>
            <p:cNvSpPr txBox="1"/>
            <p:nvPr/>
          </p:nvSpPr>
          <p:spPr>
            <a:xfrm>
              <a:off x="6603642" y="3852800"/>
              <a:ext cx="903768"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Program impact</a:t>
              </a:r>
            </a:p>
          </p:txBody>
        </p:sp>
        <p:sp>
          <p:nvSpPr>
            <p:cNvPr id="73" name="TextBox 72">
              <a:extLst>
                <a:ext uri="{FF2B5EF4-FFF2-40B4-BE49-F238E27FC236}">
                  <a16:creationId xmlns:a16="http://schemas.microsoft.com/office/drawing/2014/main" id="{9B8C6D72-4498-6362-41A5-F4B4519FF8FB}"/>
                </a:ext>
              </a:extLst>
            </p:cNvPr>
            <p:cNvSpPr txBox="1"/>
            <p:nvPr/>
          </p:nvSpPr>
          <p:spPr>
            <a:xfrm>
              <a:off x="7645031" y="3852799"/>
              <a:ext cx="4036044" cy="307777"/>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Define a program’s theory of change, monitoring and evaluation goals, and deliver impact faster.</a:t>
              </a:r>
            </a:p>
          </p:txBody>
        </p:sp>
      </p:grpSp>
      <p:grpSp>
        <p:nvGrpSpPr>
          <p:cNvPr id="75" name="Group 74">
            <a:extLst>
              <a:ext uri="{FF2B5EF4-FFF2-40B4-BE49-F238E27FC236}">
                <a16:creationId xmlns:a16="http://schemas.microsoft.com/office/drawing/2014/main" id="{4CE85150-B690-D7B5-232F-3E37EC31AA91}"/>
              </a:ext>
            </a:extLst>
          </p:cNvPr>
          <p:cNvGrpSpPr/>
          <p:nvPr/>
        </p:nvGrpSpPr>
        <p:grpSpPr>
          <a:xfrm>
            <a:off x="932836" y="3259447"/>
            <a:ext cx="5250918" cy="307779"/>
            <a:chOff x="6603642" y="2936018"/>
            <a:chExt cx="5250918" cy="307779"/>
          </a:xfrm>
        </p:grpSpPr>
        <p:sp>
          <p:nvSpPr>
            <p:cNvPr id="76" name="TextBox 75">
              <a:extLst>
                <a:ext uri="{FF2B5EF4-FFF2-40B4-BE49-F238E27FC236}">
                  <a16:creationId xmlns:a16="http://schemas.microsoft.com/office/drawing/2014/main" id="{42354A1A-A8BF-E99E-134C-6EEDA5B4997B}"/>
                </a:ext>
              </a:extLst>
            </p:cNvPr>
            <p:cNvSpPr txBox="1"/>
            <p:nvPr/>
          </p:nvSpPr>
          <p:spPr>
            <a:xfrm>
              <a:off x="6603642" y="2936020"/>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C5B4E3">
                      <a:lumMod val="50000"/>
                    </a:srgbClr>
                  </a:solidFill>
                  <a:effectLst/>
                  <a:uLnTx/>
                  <a:uFillTx/>
                  <a:latin typeface="Segoe UI Semibold"/>
                  <a:ea typeface="+mn-ea"/>
                  <a:cs typeface="Segoe UI Semibold" panose="020B0702040204020203" pitchFamily="34" charset="0"/>
                </a:rPr>
                <a:t>Fundraising ROI</a:t>
              </a:r>
            </a:p>
          </p:txBody>
        </p:sp>
        <p:sp>
          <p:nvSpPr>
            <p:cNvPr id="77" name="TextBox 76">
              <a:extLst>
                <a:ext uri="{FF2B5EF4-FFF2-40B4-BE49-F238E27FC236}">
                  <a16:creationId xmlns:a16="http://schemas.microsoft.com/office/drawing/2014/main" id="{92BE5908-8A80-BA32-AF41-D6D870A93FAC}"/>
                </a:ext>
              </a:extLst>
            </p:cNvPr>
            <p:cNvSpPr txBox="1"/>
            <p:nvPr/>
          </p:nvSpPr>
          <p:spPr>
            <a:xfrm>
              <a:off x="7655232" y="2936018"/>
              <a:ext cx="4199328" cy="307777"/>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Fundraising ROI is the ratio of net funds raised divided by fundraising costs.</a:t>
              </a:r>
            </a:p>
          </p:txBody>
        </p:sp>
      </p:grpSp>
      <p:grpSp>
        <p:nvGrpSpPr>
          <p:cNvPr id="79" name="Group 78">
            <a:extLst>
              <a:ext uri="{FF2B5EF4-FFF2-40B4-BE49-F238E27FC236}">
                <a16:creationId xmlns:a16="http://schemas.microsoft.com/office/drawing/2014/main" id="{DBDF27CE-8744-C821-66B8-B7FF29021596}"/>
              </a:ext>
            </a:extLst>
          </p:cNvPr>
          <p:cNvGrpSpPr/>
          <p:nvPr/>
        </p:nvGrpSpPr>
        <p:grpSpPr>
          <a:xfrm>
            <a:off x="935085" y="5204466"/>
            <a:ext cx="4891344" cy="833113"/>
            <a:chOff x="6603641" y="1696361"/>
            <a:chExt cx="4891344" cy="833113"/>
          </a:xfrm>
        </p:grpSpPr>
        <p:sp>
          <p:nvSpPr>
            <p:cNvPr id="80" name="TextBox 79">
              <a:extLst>
                <a:ext uri="{FF2B5EF4-FFF2-40B4-BE49-F238E27FC236}">
                  <a16:creationId xmlns:a16="http://schemas.microsoft.com/office/drawing/2014/main" id="{9A1622AA-BA43-7654-5FC4-93257EDE936A}"/>
                </a:ext>
              </a:extLst>
            </p:cNvPr>
            <p:cNvSpPr txBox="1"/>
            <p:nvPr/>
          </p:nvSpPr>
          <p:spPr>
            <a:xfrm>
              <a:off x="6603641" y="1987287"/>
              <a:ext cx="943785"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panose="020B0702040204020203" pitchFamily="34" charset="0"/>
                </a:rPr>
                <a:t>Administrative expense ratio</a:t>
              </a:r>
            </a:p>
          </p:txBody>
        </p:sp>
        <p:sp>
          <p:nvSpPr>
            <p:cNvPr id="81" name="TextBox 80">
              <a:extLst>
                <a:ext uri="{FF2B5EF4-FFF2-40B4-BE49-F238E27FC236}">
                  <a16:creationId xmlns:a16="http://schemas.microsoft.com/office/drawing/2014/main" id="{FAD1AB30-A3EC-E0FD-C66E-AF0CD0220801}"/>
                </a:ext>
              </a:extLst>
            </p:cNvPr>
            <p:cNvSpPr txBox="1"/>
            <p:nvPr/>
          </p:nvSpPr>
          <p:spPr>
            <a:xfrm>
              <a:off x="7652982" y="1696361"/>
              <a:ext cx="3842003" cy="833113"/>
            </a:xfrm>
            <a:prstGeom prst="rect">
              <a:avLst/>
            </a:prstGeom>
            <a:noFill/>
          </p:spPr>
          <p:txBody>
            <a:bodyPr wrap="square" lIns="0" tIns="0" rIns="0" bIns="0" anchor="ctr">
              <a:spAutoFit/>
            </a:bodyPr>
            <a:lstStyle/>
            <a:p>
              <a:pPr defTabSz="914225">
                <a:lnSpc>
                  <a:spcPct val="110000"/>
                </a:lnSpc>
                <a:spcAft>
                  <a:spcPts val="600"/>
                </a:spcAf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The administrative expense ratio measures the percentage of an organization’s expenses that are being allocated to administrative costs.</a:t>
              </a:r>
              <a:r>
                <a:rPr lang="en-US" sz="1000" dirty="0">
                  <a:solidFill>
                    <a:srgbClr val="000000"/>
                  </a:solidFill>
                  <a:latin typeface="Segoe UI"/>
                  <a:cs typeface="Segoe UI"/>
                </a:rPr>
                <a:t> This helps measure the direct impact of a charity’s program relative to the cost required to run it to help donors identify high-impact charities.</a:t>
              </a:r>
            </a:p>
          </p:txBody>
        </p:sp>
      </p:grpSp>
      <p:sp>
        <p:nvSpPr>
          <p:cNvPr id="11" name="Text Placeholder 10">
            <a:extLst>
              <a:ext uri="{FF2B5EF4-FFF2-40B4-BE49-F238E27FC236}">
                <a16:creationId xmlns:a16="http://schemas.microsoft.com/office/drawing/2014/main" id="{F1134BE1-2381-A6C9-5012-C6CEDC3AC572}"/>
              </a:ext>
            </a:extLst>
          </p:cNvPr>
          <p:cNvSpPr txBox="1">
            <a:spLocks/>
          </p:cNvSpPr>
          <p:nvPr/>
        </p:nvSpPr>
        <p:spPr>
          <a:xfrm>
            <a:off x="9182090" y="2182375"/>
            <a:ext cx="543925"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Grant writer</a:t>
            </a:r>
          </a:p>
        </p:txBody>
      </p:sp>
      <p:sp>
        <p:nvSpPr>
          <p:cNvPr id="12" name="Text Placeholder 10">
            <a:extLst>
              <a:ext uri="{FF2B5EF4-FFF2-40B4-BE49-F238E27FC236}">
                <a16:creationId xmlns:a16="http://schemas.microsoft.com/office/drawing/2014/main" id="{F824C34A-BDE9-C7CD-C4B5-E427B14EC4DE}"/>
              </a:ext>
            </a:extLst>
          </p:cNvPr>
          <p:cNvSpPr txBox="1">
            <a:spLocks/>
          </p:cNvSpPr>
          <p:nvPr/>
        </p:nvSpPr>
        <p:spPr>
          <a:xfrm>
            <a:off x="9962575" y="2182374"/>
            <a:ext cx="750594"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Comms Director</a:t>
            </a:r>
          </a:p>
        </p:txBody>
      </p:sp>
      <p:sp>
        <p:nvSpPr>
          <p:cNvPr id="16" name="Text Placeholder 10">
            <a:extLst>
              <a:ext uri="{FF2B5EF4-FFF2-40B4-BE49-F238E27FC236}">
                <a16:creationId xmlns:a16="http://schemas.microsoft.com/office/drawing/2014/main" id="{4D8AB10F-78CD-DB1A-9764-44180D767F54}"/>
              </a:ext>
            </a:extLst>
          </p:cNvPr>
          <p:cNvSpPr txBox="1">
            <a:spLocks/>
          </p:cNvSpPr>
          <p:nvPr/>
        </p:nvSpPr>
        <p:spPr>
          <a:xfrm>
            <a:off x="10880023" y="2182375"/>
            <a:ext cx="726759"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Volunteer Coordinator</a:t>
            </a:r>
          </a:p>
        </p:txBody>
      </p:sp>
      <p:sp>
        <p:nvSpPr>
          <p:cNvPr id="17" name="Text Placeholder 10">
            <a:extLst>
              <a:ext uri="{FF2B5EF4-FFF2-40B4-BE49-F238E27FC236}">
                <a16:creationId xmlns:a16="http://schemas.microsoft.com/office/drawing/2014/main" id="{9C11B631-5FA6-ABA0-1261-B60525DBFCE2}"/>
              </a:ext>
            </a:extLst>
          </p:cNvPr>
          <p:cNvSpPr txBox="1">
            <a:spLocks/>
          </p:cNvSpPr>
          <p:nvPr/>
        </p:nvSpPr>
        <p:spPr>
          <a:xfrm>
            <a:off x="8066562" y="2185004"/>
            <a:ext cx="99432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Volunteer</a:t>
            </a:r>
          </a:p>
        </p:txBody>
      </p:sp>
      <p:pic>
        <p:nvPicPr>
          <p:cNvPr id="18" name="Picture 17">
            <a:extLst>
              <a:ext uri="{FF2B5EF4-FFF2-40B4-BE49-F238E27FC236}">
                <a16:creationId xmlns:a16="http://schemas.microsoft.com/office/drawing/2014/main" id="{46957BF9-E9A7-1DEC-9F64-A5CB743733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08021"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9" name="Picture 18">
            <a:extLst>
              <a:ext uri="{FF2B5EF4-FFF2-40B4-BE49-F238E27FC236}">
                <a16:creationId xmlns:a16="http://schemas.microsoft.com/office/drawing/2014/main" id="{47FD5E16-0958-89BB-DA9E-BBB336FC71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22020"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0" name="Picture 19">
            <a:extLst>
              <a:ext uri="{FF2B5EF4-FFF2-40B4-BE49-F238E27FC236}">
                <a16:creationId xmlns:a16="http://schemas.microsoft.com/office/drawing/2014/main" id="{3C661D74-54B0-EA3D-B806-0ABDCD193E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94022" y="145156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21" name="Picture 20">
            <a:extLst>
              <a:ext uri="{FF2B5EF4-FFF2-40B4-BE49-F238E27FC236}">
                <a16:creationId xmlns:a16="http://schemas.microsoft.com/office/drawing/2014/main" id="{B3880A61-49F8-0865-0A3C-5D979F1555E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10880023" y="1461459"/>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
        <p:nvSpPr>
          <p:cNvPr id="25" name="Text Placeholder 4">
            <a:extLst>
              <a:ext uri="{FF2B5EF4-FFF2-40B4-BE49-F238E27FC236}">
                <a16:creationId xmlns:a16="http://schemas.microsoft.com/office/drawing/2014/main" id="{4130CE04-DF86-4C3A-14BE-7F33551BE158}"/>
              </a:ext>
            </a:extLst>
          </p:cNvPr>
          <p:cNvSpPr txBox="1">
            <a:spLocks/>
          </p:cNvSpPr>
          <p:nvPr/>
        </p:nvSpPr>
        <p:spPr>
          <a:xfrm>
            <a:off x="8206253" y="3376525"/>
            <a:ext cx="3510235" cy="161024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Arial" panose="05000000000000000000" pitchFamily="2" charset="2"/>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  </a:t>
            </a: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hlinkClick r:id="rId7" action="ppaction://hlinksldjump"/>
              </a:rPr>
              <a:t>Funding research and grant proposal writing</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indent="-114300" defTabSz="582780">
              <a:lnSpc>
                <a:spcPct val="110000"/>
              </a:lnSpc>
              <a:spcBef>
                <a:spcPct val="0"/>
              </a:spcBef>
              <a:spcAft>
                <a:spcPts val="300"/>
              </a:spcAft>
              <a:buSzTx/>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hlinkClick r:id="rId8" action="ppaction://hlinksldjump"/>
              </a:rPr>
              <a:t>Grant tracking and reporting</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a:hlinkClick r:id="rId9" action="ppaction://hlinksldjump"/>
              </a:rPr>
              <a:t>Manage the donor pipeline</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hlinkClick r:id="rId10" action="ppaction://hlinksldjump"/>
              </a:rPr>
              <a:t>New program launch</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hlinkClick r:id="rId11" action="ppaction://hlinksldjump"/>
              </a:rPr>
              <a:t>Optimize program performance</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hlinkClick r:id="rId12" action="ppaction://hlinksldjump"/>
              </a:rPr>
              <a:t>Optimize staff and volunteer planning</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hlinkClick r:id="rId13" action="ppaction://hlinksldjump"/>
              </a:rPr>
              <a:t>Improve onboarding and development processes</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hlinkClick r:id="rId14" action="ppaction://hlinksldjump"/>
              </a:rPr>
              <a:t>Marketing campaign planning and design</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endParaRPr>
          </a:p>
        </p:txBody>
      </p:sp>
      <p:sp>
        <p:nvSpPr>
          <p:cNvPr id="28" name="Freeform: Shape 124" descr="Employee retention icon">
            <a:extLst>
              <a:ext uri="{FF2B5EF4-FFF2-40B4-BE49-F238E27FC236}">
                <a16:creationId xmlns:a16="http://schemas.microsoft.com/office/drawing/2014/main" id="{890AE77B-1DE1-2E00-C258-5CF2FF280DA9}"/>
              </a:ext>
            </a:extLst>
          </p:cNvPr>
          <p:cNvSpPr/>
          <p:nvPr/>
        </p:nvSpPr>
        <p:spPr>
          <a:xfrm>
            <a:off x="612335" y="402967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9" name="Freeform: Shape 124" descr="Employee retention icon">
            <a:extLst>
              <a:ext uri="{FF2B5EF4-FFF2-40B4-BE49-F238E27FC236}">
                <a16:creationId xmlns:a16="http://schemas.microsoft.com/office/drawing/2014/main" id="{CB66CEFB-0710-B359-98EA-7C6E56FC4188}"/>
              </a:ext>
            </a:extLst>
          </p:cNvPr>
          <p:cNvSpPr/>
          <p:nvPr/>
        </p:nvSpPr>
        <p:spPr>
          <a:xfrm>
            <a:off x="604228" y="3340183"/>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0" name="Graphic 47" descr="Icon of a piggy bank ">
            <a:extLst>
              <a:ext uri="{FF2B5EF4-FFF2-40B4-BE49-F238E27FC236}">
                <a16:creationId xmlns:a16="http://schemas.microsoft.com/office/drawing/2014/main" id="{EA56F019-21F8-6B5B-CEA0-F08C4651D820}"/>
              </a:ext>
            </a:extLst>
          </p:cNvPr>
          <p:cNvSpPr>
            <a:spLocks noChangeAspect="1"/>
          </p:cNvSpPr>
          <p:nvPr/>
        </p:nvSpPr>
        <p:spPr>
          <a:xfrm>
            <a:off x="598316" y="4835723"/>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nvGrpSpPr>
          <p:cNvPr id="31" name="Group 30">
            <a:extLst>
              <a:ext uri="{FF2B5EF4-FFF2-40B4-BE49-F238E27FC236}">
                <a16:creationId xmlns:a16="http://schemas.microsoft.com/office/drawing/2014/main" id="{41C7060F-BFFC-D545-6796-6F29033EE0B0}"/>
              </a:ext>
            </a:extLst>
          </p:cNvPr>
          <p:cNvGrpSpPr/>
          <p:nvPr/>
        </p:nvGrpSpPr>
        <p:grpSpPr>
          <a:xfrm>
            <a:off x="2665459" y="6153911"/>
            <a:ext cx="1526236" cy="307777"/>
            <a:chOff x="8192989" y="6147046"/>
            <a:chExt cx="1526236" cy="307777"/>
          </a:xfrm>
        </p:grpSpPr>
        <p:sp>
          <p:nvSpPr>
            <p:cNvPr id="7" name="TextBox 6">
              <a:extLst>
                <a:ext uri="{FF2B5EF4-FFF2-40B4-BE49-F238E27FC236}">
                  <a16:creationId xmlns:a16="http://schemas.microsoft.com/office/drawing/2014/main" id="{98EB4EE3-2D07-1659-7F58-D9AF5AA1E2A2}"/>
                </a:ext>
              </a:extLst>
            </p:cNvPr>
            <p:cNvSpPr txBox="1"/>
            <p:nvPr/>
          </p:nvSpPr>
          <p:spPr>
            <a:xfrm>
              <a:off x="8516302" y="6147046"/>
              <a:ext cx="1202923" cy="30777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gradFill>
                    <a:gsLst>
                      <a:gs pos="0">
                        <a:srgbClr val="FFFFFF"/>
                      </a:gs>
                      <a:gs pos="35000">
                        <a:srgbClr val="FFFFFF"/>
                      </a:gs>
                    </a:gsLst>
                    <a:path path="circle">
                      <a:fillToRect l="100000" t="100000"/>
                    </a:path>
                  </a:gradFill>
                  <a:latin typeface="Segoe UI Semibold"/>
                </a:rPr>
                <a:t>Transform operations</a:t>
              </a: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27" name="Graphic 47" descr="Icon of a piggy bank ">
              <a:extLst>
                <a:ext uri="{FF2B5EF4-FFF2-40B4-BE49-F238E27FC236}">
                  <a16:creationId xmlns:a16="http://schemas.microsoft.com/office/drawing/2014/main" id="{0D92F3E4-DC7E-C633-341A-DBEAAA50B1D4}"/>
                </a:ext>
              </a:extLst>
            </p:cNvPr>
            <p:cNvSpPr>
              <a:spLocks noChangeAspect="1"/>
            </p:cNvSpPr>
            <p:nvPr/>
          </p:nvSpPr>
          <p:spPr>
            <a:xfrm>
              <a:off x="8192989" y="620421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40" name="Graphic 13" descr="Icon of a chart made of vertical lines with a line tracing the top of each, turning into an arrow pointing up">
            <a:extLst>
              <a:ext uri="{FF2B5EF4-FFF2-40B4-BE49-F238E27FC236}">
                <a16:creationId xmlns:a16="http://schemas.microsoft.com/office/drawing/2014/main" id="{863E1AF3-6F9D-D71D-C833-96C29945CA68}"/>
              </a:ext>
            </a:extLst>
          </p:cNvPr>
          <p:cNvSpPr>
            <a:spLocks noChangeAspect="1"/>
          </p:cNvSpPr>
          <p:nvPr/>
        </p:nvSpPr>
        <p:spPr>
          <a:xfrm>
            <a:off x="680447" y="6225280"/>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45" name="Group 44">
            <a:extLst>
              <a:ext uri="{FF2B5EF4-FFF2-40B4-BE49-F238E27FC236}">
                <a16:creationId xmlns:a16="http://schemas.microsoft.com/office/drawing/2014/main" id="{B8BCDDB2-9B07-03C3-A4C4-859540351B3F}"/>
              </a:ext>
            </a:extLst>
          </p:cNvPr>
          <p:cNvGrpSpPr/>
          <p:nvPr/>
        </p:nvGrpSpPr>
        <p:grpSpPr>
          <a:xfrm>
            <a:off x="4481544" y="6146862"/>
            <a:ext cx="1715878" cy="307777"/>
            <a:chOff x="10090138" y="6126267"/>
            <a:chExt cx="1715878" cy="307777"/>
          </a:xfrm>
        </p:grpSpPr>
        <p:sp>
          <p:nvSpPr>
            <p:cNvPr id="43" name="TextBox 42">
              <a:extLst>
                <a:ext uri="{FF2B5EF4-FFF2-40B4-BE49-F238E27FC236}">
                  <a16:creationId xmlns:a16="http://schemas.microsoft.com/office/drawing/2014/main" id="{A4AFA160-1262-F0DC-AF93-EED3B99068D2}"/>
                </a:ext>
              </a:extLst>
            </p:cNvPr>
            <p:cNvSpPr txBox="1"/>
            <p:nvPr/>
          </p:nvSpPr>
          <p:spPr>
            <a:xfrm>
              <a:off x="10391910" y="6126267"/>
              <a:ext cx="1414106" cy="30777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0">
                        <a:srgbClr val="FFFFFF"/>
                      </a:gs>
                      <a:gs pos="35000">
                        <a:srgbClr val="FFFFFF"/>
                      </a:gs>
                    </a:gsLst>
                    <a:path path="circle">
                      <a:fillToRect l="100000" t="100000"/>
                    </a:path>
                  </a:gradFill>
                  <a:effectLst/>
                  <a:uLnTx/>
                  <a:uFillTx/>
                  <a:latin typeface="Segoe UI Semibold"/>
                  <a:ea typeface="+mn-ea"/>
                  <a:cs typeface="+mn-cs"/>
                </a:rPr>
                <a:t>Engage supporters and funders</a:t>
              </a: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44" name="Freeform: Shape 124" descr="Employee retention icon">
              <a:extLst>
                <a:ext uri="{FF2B5EF4-FFF2-40B4-BE49-F238E27FC236}">
                  <a16:creationId xmlns:a16="http://schemas.microsoft.com/office/drawing/2014/main" id="{C17AD8F0-66C7-B1BA-8E36-303F3000A081}"/>
                </a:ext>
              </a:extLst>
            </p:cNvPr>
            <p:cNvSpPr/>
            <p:nvPr/>
          </p:nvSpPr>
          <p:spPr>
            <a:xfrm>
              <a:off x="10090138" y="6205685"/>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38" name="Graphic 13" descr="Icon of a chart made of vertical lines with a line tracing the top of each, turning into an arrow pointing up">
            <a:extLst>
              <a:ext uri="{FF2B5EF4-FFF2-40B4-BE49-F238E27FC236}">
                <a16:creationId xmlns:a16="http://schemas.microsoft.com/office/drawing/2014/main" id="{9ED9B2B8-07BF-5DAA-5254-A45DAC6CBF74}"/>
              </a:ext>
            </a:extLst>
          </p:cNvPr>
          <p:cNvSpPr>
            <a:spLocks noChangeAspect="1"/>
          </p:cNvSpPr>
          <p:nvPr/>
        </p:nvSpPr>
        <p:spPr>
          <a:xfrm>
            <a:off x="596167" y="5560287"/>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rgbClr val="0078D4"/>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68D17307-20B1-CD57-321A-5864B0B1F9B0}"/>
              </a:ext>
            </a:extLst>
          </p:cNvPr>
          <p:cNvSpPr txBox="1"/>
          <p:nvPr/>
        </p:nvSpPr>
        <p:spPr>
          <a:xfrm>
            <a:off x="1049434" y="6156023"/>
            <a:ext cx="1098343" cy="30777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gradFill>
                  <a:gsLst>
                    <a:gs pos="0">
                      <a:srgbClr val="FFFFFF"/>
                    </a:gs>
                    <a:gs pos="35000">
                      <a:srgbClr val="FFFFFF"/>
                    </a:gs>
                  </a:gsLst>
                  <a:path path="circle">
                    <a:fillToRect l="100000" t="100000"/>
                  </a:path>
                </a:gradFill>
                <a:effectLst/>
                <a:uLnTx/>
                <a:uFillTx/>
                <a:latin typeface="Segoe UI Semibold"/>
                <a:ea typeface="+mn-ea"/>
                <a:cs typeface="+mn-cs"/>
              </a:rPr>
              <a:t>Deliver impactful programs</a:t>
            </a:r>
            <a:endParaRPr kumimoji="0" lang="en-US" sz="1800" b="0" i="0" u="none" strike="noStrike" kern="1200" cap="none" spc="0" normalizeH="0" baseline="0" noProof="0" dirty="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8149885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D0FD1-5A87-9EF7-5701-5A2302B38D2F}"/>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37E20B4-971D-E11B-14A8-0FCF03624028}"/>
              </a:ext>
              <a:ext uri="{C183D7F6-B498-43B3-948B-1728B52AA6E4}">
                <adec:decorative xmlns:adec="http://schemas.microsoft.com/office/drawing/2017/decorative" val="1"/>
              </a:ext>
            </a:extLst>
          </p:cNvPr>
          <p:cNvSpPr/>
          <p:nvPr/>
        </p:nvSpPr>
        <p:spPr bwMode="auto">
          <a:xfrm>
            <a:off x="3692606" y="3553710"/>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03733382-C66B-58A2-1ADD-5A6F46C956BD}"/>
              </a:ext>
              <a:ext uri="{C183D7F6-B498-43B3-948B-1728B52AA6E4}">
                <adec:decorative xmlns:adec="http://schemas.microsoft.com/office/drawing/2017/decorative" val="1"/>
              </a:ext>
            </a:extLst>
          </p:cNvPr>
          <p:cNvSpPr/>
          <p:nvPr/>
        </p:nvSpPr>
        <p:spPr bwMode="auto">
          <a:xfrm>
            <a:off x="3692606" y="457733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4" name="Rounded Rectangle 27">
            <a:extLst>
              <a:ext uri="{FF2B5EF4-FFF2-40B4-BE49-F238E27FC236}">
                <a16:creationId xmlns:a16="http://schemas.microsoft.com/office/drawing/2014/main" id="{ECCE7E06-7A9C-D794-4327-FDC857BDF5F3}"/>
              </a:ext>
              <a:ext uri="{C183D7F6-B498-43B3-948B-1728B52AA6E4}">
                <adec:decorative xmlns:adec="http://schemas.microsoft.com/office/drawing/2017/decorative" val="1"/>
              </a:ext>
            </a:extLst>
          </p:cNvPr>
          <p:cNvSpPr/>
          <p:nvPr/>
        </p:nvSpPr>
        <p:spPr bwMode="auto">
          <a:xfrm>
            <a:off x="306732" y="3125263"/>
            <a:ext cx="3495724" cy="113688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305D676A-FE3B-75C5-37F4-859EDAB5E75C}"/>
              </a:ext>
              <a:ext uri="{C183D7F6-B498-43B3-948B-1728B52AA6E4}">
                <adec:decorative xmlns:adec="http://schemas.microsoft.com/office/drawing/2017/decorative" val="1"/>
              </a:ext>
            </a:extLst>
          </p:cNvPr>
          <p:cNvSpPr/>
          <p:nvPr/>
        </p:nvSpPr>
        <p:spPr bwMode="auto">
          <a:xfrm>
            <a:off x="3695821" y="243356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BFC71CBD-CF2A-E899-A14F-090B01B0840F}"/>
              </a:ext>
              <a:ext uri="{C183D7F6-B498-43B3-948B-1728B52AA6E4}">
                <adec:decorative xmlns:adec="http://schemas.microsoft.com/office/drawing/2017/decorative" val="1"/>
              </a:ext>
            </a:extLst>
          </p:cNvPr>
          <p:cNvSpPr/>
          <p:nvPr/>
        </p:nvSpPr>
        <p:spPr bwMode="auto">
          <a:xfrm>
            <a:off x="4601780" y="224772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3D32F2A1-B28F-EAC2-AA7A-98C19C85595D}"/>
              </a:ext>
              <a:ext uri="{C183D7F6-B498-43B3-948B-1728B52AA6E4}">
                <adec:decorative xmlns:adec="http://schemas.microsoft.com/office/drawing/2017/decorative" val="1"/>
              </a:ext>
            </a:extLst>
          </p:cNvPr>
          <p:cNvSpPr/>
          <p:nvPr/>
        </p:nvSpPr>
        <p:spPr bwMode="auto">
          <a:xfrm>
            <a:off x="4612316" y="3149074"/>
            <a:ext cx="6541532" cy="11847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B82AB1C5-200E-F6B5-AF9E-97E65AA7D728}"/>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47EE4019-E5AC-4718-F327-AC2B1471F159}"/>
              </a:ext>
              <a:ext uri="{C183D7F6-B498-43B3-948B-1728B52AA6E4}">
                <adec:decorative xmlns:adec="http://schemas.microsoft.com/office/drawing/2017/decorative" val="1"/>
              </a:ext>
            </a:extLst>
          </p:cNvPr>
          <p:cNvSpPr/>
          <p:nvPr/>
        </p:nvSpPr>
        <p:spPr bwMode="auto">
          <a:xfrm>
            <a:off x="306732" y="224562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75442C6C-D818-D9DA-E142-83C0E891F61C}"/>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9DE30BCC-61CF-EA7D-6A3E-D5CCCA1A32FB}"/>
              </a:ext>
            </a:extLst>
          </p:cNvPr>
          <p:cNvSpPr>
            <a:spLocks noGrp="1"/>
          </p:cNvSpPr>
          <p:nvPr>
            <p:ph type="title"/>
          </p:nvPr>
        </p:nvSpPr>
        <p:spPr/>
        <p:txBody>
          <a:bodyPr>
            <a:normAutofit/>
          </a:bodyPr>
          <a:lstStyle/>
          <a:p>
            <a:r>
              <a:rPr lang="en-US" sz="3200" spc="-70" noProof="0" dirty="0"/>
              <a:t>Increase the impact of </a:t>
            </a:r>
            <a:r>
              <a:rPr lang="en-US" sz="3200" spc="-70" noProof="0" dirty="0">
                <a:solidFill>
                  <a:srgbClr val="0070C0"/>
                </a:solidFill>
              </a:rPr>
              <a:t>Nonprofit organizations</a:t>
            </a:r>
          </a:p>
        </p:txBody>
      </p:sp>
      <p:sp>
        <p:nvSpPr>
          <p:cNvPr id="7" name="Rectangle: Rounded Corners 10">
            <a:extLst>
              <a:ext uri="{FF2B5EF4-FFF2-40B4-BE49-F238E27FC236}">
                <a16:creationId xmlns:a16="http://schemas.microsoft.com/office/drawing/2014/main" id="{18B4468C-FE54-89BF-3D4D-3A4569BAF5B5}"/>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99458E7A-CC03-DBF9-71B7-1EC85773481C}"/>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AE5C366E-0807-0CA9-856C-FA6AA47CC4AB}"/>
              </a:ext>
            </a:extLst>
          </p:cNvPr>
          <p:cNvSpPr txBox="1"/>
          <p:nvPr/>
        </p:nvSpPr>
        <p:spPr>
          <a:xfrm>
            <a:off x="462181" y="3470454"/>
            <a:ext cx="1027148"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a:ea typeface="+mn-ea"/>
                <a:cs typeface="Segoe UI Semibold"/>
              </a:rPr>
              <a:t>Engage supporters</a:t>
            </a:r>
            <a:endPar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endParaRPr>
          </a:p>
        </p:txBody>
      </p:sp>
      <p:sp>
        <p:nvSpPr>
          <p:cNvPr id="36" name="TextBox 35">
            <a:extLst>
              <a:ext uri="{FF2B5EF4-FFF2-40B4-BE49-F238E27FC236}">
                <a16:creationId xmlns:a16="http://schemas.microsoft.com/office/drawing/2014/main" id="{AF0F5C89-3648-C018-42FB-90CCB589F48F}"/>
              </a:ext>
            </a:extLst>
          </p:cNvPr>
          <p:cNvSpPr txBox="1"/>
          <p:nvPr/>
        </p:nvSpPr>
        <p:spPr>
          <a:xfrm>
            <a:off x="1549054" y="2425713"/>
            <a:ext cx="1915647" cy="44512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It's often difficult to execute on plans with many stakeholders and limited funding.</a:t>
            </a:r>
          </a:p>
        </p:txBody>
      </p:sp>
      <p:sp>
        <p:nvSpPr>
          <p:cNvPr id="46" name="TextBox 45">
            <a:extLst>
              <a:ext uri="{FF2B5EF4-FFF2-40B4-BE49-F238E27FC236}">
                <a16:creationId xmlns:a16="http://schemas.microsoft.com/office/drawing/2014/main" id="{EFDF7370-12E4-6A13-E823-8E74D1D0A68B}"/>
              </a:ext>
            </a:extLst>
          </p:cNvPr>
          <p:cNvSpPr txBox="1"/>
          <p:nvPr/>
        </p:nvSpPr>
        <p:spPr>
          <a:xfrm>
            <a:off x="455615" y="2375930"/>
            <a:ext cx="1078489" cy="55399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a:ea typeface="+mn-ea"/>
                <a:cs typeface="Segoe UI Semibold"/>
              </a:rPr>
              <a:t>Deliver impactful programs</a:t>
            </a:r>
            <a:endPar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endParaRPr>
          </a:p>
        </p:txBody>
      </p:sp>
      <p:sp>
        <p:nvSpPr>
          <p:cNvPr id="37" name="TextBox 36">
            <a:extLst>
              <a:ext uri="{FF2B5EF4-FFF2-40B4-BE49-F238E27FC236}">
                <a16:creationId xmlns:a16="http://schemas.microsoft.com/office/drawing/2014/main" id="{EDAA1088-B572-49CB-F1D3-2B235015140B}"/>
              </a:ext>
            </a:extLst>
          </p:cNvPr>
          <p:cNvSpPr txBox="1"/>
          <p:nvPr/>
        </p:nvSpPr>
        <p:spPr>
          <a:xfrm>
            <a:off x="1534104" y="3523158"/>
            <a:ext cx="2093393" cy="29277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Developing creative pitches and engaging messaging is a challenge.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325C1B78-373A-23B0-66C7-836A0ED62A65}"/>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C6B252C9-1979-693B-C82B-6B560364F521}"/>
              </a:ext>
            </a:extLst>
          </p:cNvPr>
          <p:cNvSpPr txBox="1"/>
          <p:nvPr/>
        </p:nvSpPr>
        <p:spPr>
          <a:xfrm>
            <a:off x="5031433" y="2426446"/>
            <a:ext cx="1657325" cy="156005"/>
          </a:xfrm>
          <a:prstGeom prst="rect">
            <a:avLst/>
          </a:prstGeom>
          <a:noFill/>
        </p:spPr>
        <p:txBody>
          <a:bodyPr wrap="square" lIns="0" tIns="0" rIns="0" bIns="0" rtlCol="0">
            <a:spAutoFit/>
          </a:bodyPr>
          <a:lstStyle/>
          <a:p>
            <a:pPr marL="0" marR="0" lvl="0" indent="0" algn="l" defTabSz="582780" rtl="0" eaLnBrk="1" fontAlgn="auto" latinLnBrk="0" hangingPunct="1">
              <a:lnSpc>
                <a:spcPct val="110000"/>
              </a:lnSpc>
              <a:spcBef>
                <a:spcPct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hlinkClick r:id="rId3" action="ppaction://hlinksldjump"/>
              </a:rPr>
              <a:t>New program launch</a:t>
            </a:r>
            <a:endParaRPr kumimoji="0" lang="en-US" sz="1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8" name="AI Prospecting 2">
            <a:extLst>
              <a:ext uri="{FF2B5EF4-FFF2-40B4-BE49-F238E27FC236}">
                <a16:creationId xmlns:a16="http://schemas.microsoft.com/office/drawing/2014/main" id="{86A8CC06-87B0-6995-3548-4AB41D8C77CB}"/>
              </a:ext>
            </a:extLst>
          </p:cNvPr>
          <p:cNvSpPr txBox="1"/>
          <p:nvPr/>
        </p:nvSpPr>
        <p:spPr>
          <a:xfrm>
            <a:off x="5034533" y="2658569"/>
            <a:ext cx="1990099" cy="14042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Reduce the effort to launch programs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0" name="Copilot helps improve 2">
            <a:extLst>
              <a:ext uri="{FF2B5EF4-FFF2-40B4-BE49-F238E27FC236}">
                <a16:creationId xmlns:a16="http://schemas.microsoft.com/office/drawing/2014/main" id="{15DCAFD7-16EE-4D11-FD88-011BD6D181DA}"/>
              </a:ext>
            </a:extLst>
          </p:cNvPr>
          <p:cNvSpPr txBox="1"/>
          <p:nvPr/>
        </p:nvSpPr>
        <p:spPr>
          <a:xfrm>
            <a:off x="7883082" y="3440105"/>
            <a:ext cx="3109597" cy="14042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Use Copilot to engage with donors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 name="TextBox 1">
            <a:extLst>
              <a:ext uri="{FF2B5EF4-FFF2-40B4-BE49-F238E27FC236}">
                <a16:creationId xmlns:a16="http://schemas.microsoft.com/office/drawing/2014/main" id="{B868AC8D-36CA-9A9F-C6C5-9307DA70B4EA}"/>
              </a:ext>
            </a:extLst>
          </p:cNvPr>
          <p:cNvSpPr txBox="1"/>
          <p:nvPr/>
        </p:nvSpPr>
        <p:spPr>
          <a:xfrm>
            <a:off x="7875620" y="3234101"/>
            <a:ext cx="1692449"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hlinkClick r:id="rId4" action="ppaction://hlinksldjump"/>
              </a:rPr>
              <a:t>Manage the donor pipeline</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bold" panose="020B0702040204020203" pitchFamily="34" charset="0"/>
            </a:endParaRPr>
          </a:p>
        </p:txBody>
      </p:sp>
      <p:sp>
        <p:nvSpPr>
          <p:cNvPr id="8" name="Rounded Rectangle 27">
            <a:extLst>
              <a:ext uri="{FF2B5EF4-FFF2-40B4-BE49-F238E27FC236}">
                <a16:creationId xmlns:a16="http://schemas.microsoft.com/office/drawing/2014/main" id="{B0E75DC0-1E5F-A42F-BF6E-D84AC18ECEF1}"/>
              </a:ext>
              <a:ext uri="{C183D7F6-B498-43B3-948B-1728B52AA6E4}">
                <adec:decorative xmlns:adec="http://schemas.microsoft.com/office/drawing/2017/decorative" val="1"/>
              </a:ext>
            </a:extLst>
          </p:cNvPr>
          <p:cNvSpPr/>
          <p:nvPr/>
        </p:nvSpPr>
        <p:spPr bwMode="auto">
          <a:xfrm>
            <a:off x="306732" y="441724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ounded Rectangle 27">
            <a:extLst>
              <a:ext uri="{FF2B5EF4-FFF2-40B4-BE49-F238E27FC236}">
                <a16:creationId xmlns:a16="http://schemas.microsoft.com/office/drawing/2014/main" id="{50ACEC5D-5F41-401D-7FD1-102AFD0F975B}"/>
              </a:ext>
              <a:ext uri="{C183D7F6-B498-43B3-948B-1728B52AA6E4}">
                <adec:decorative xmlns:adec="http://schemas.microsoft.com/office/drawing/2017/decorative" val="1"/>
              </a:ext>
            </a:extLst>
          </p:cNvPr>
          <p:cNvSpPr/>
          <p:nvPr/>
        </p:nvSpPr>
        <p:spPr bwMode="auto">
          <a:xfrm>
            <a:off x="4601780" y="441934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TextBox 13">
            <a:extLst>
              <a:ext uri="{FF2B5EF4-FFF2-40B4-BE49-F238E27FC236}">
                <a16:creationId xmlns:a16="http://schemas.microsoft.com/office/drawing/2014/main" id="{0BBE33B2-12C2-91E2-38E1-CC6E7D5924A0}"/>
              </a:ext>
            </a:extLst>
          </p:cNvPr>
          <p:cNvSpPr txBox="1"/>
          <p:nvPr/>
        </p:nvSpPr>
        <p:spPr>
          <a:xfrm>
            <a:off x="462181" y="4623806"/>
            <a:ext cx="1217648" cy="36933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a:ea typeface="+mn-ea"/>
                <a:cs typeface="Segoe UI Semibold"/>
              </a:rPr>
              <a:t>Operational efficiency</a:t>
            </a:r>
          </a:p>
        </p:txBody>
      </p:sp>
      <p:sp>
        <p:nvSpPr>
          <p:cNvPr id="17" name="TextBox 16">
            <a:extLst>
              <a:ext uri="{FF2B5EF4-FFF2-40B4-BE49-F238E27FC236}">
                <a16:creationId xmlns:a16="http://schemas.microsoft.com/office/drawing/2014/main" id="{E60B24EF-ECA4-E6F4-C219-1CED7A7A2B01}"/>
              </a:ext>
            </a:extLst>
          </p:cNvPr>
          <p:cNvSpPr txBox="1"/>
          <p:nvPr/>
        </p:nvSpPr>
        <p:spPr>
          <a:xfrm>
            <a:off x="1564536" y="4639016"/>
            <a:ext cx="2093393" cy="29277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a:rPr>
              <a:t>Ensuring donors that their money is being used efficiently is critical.</a:t>
            </a:r>
          </a:p>
        </p:txBody>
      </p:sp>
      <p:sp>
        <p:nvSpPr>
          <p:cNvPr id="35" name="AI Prospecting 2">
            <a:extLst>
              <a:ext uri="{FF2B5EF4-FFF2-40B4-BE49-F238E27FC236}">
                <a16:creationId xmlns:a16="http://schemas.microsoft.com/office/drawing/2014/main" id="{08263C6E-1183-EE02-864C-A06139B9A0E6}"/>
              </a:ext>
            </a:extLst>
          </p:cNvPr>
          <p:cNvSpPr txBox="1"/>
          <p:nvPr/>
        </p:nvSpPr>
        <p:spPr>
          <a:xfrm>
            <a:off x="4956843" y="4550457"/>
            <a:ext cx="2599977"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FontTx/>
              <a:buNone/>
              <a:tabLst/>
              <a:defRPr/>
            </a:pPr>
            <a:r>
              <a:rPr kumimoji="0" lang="en-US" sz="1000" b="0" i="0" u="sng" strike="noStrike" kern="1200" cap="none" spc="0" normalizeH="0" baseline="0" noProof="0" dirty="0">
                <a:ln>
                  <a:noFill/>
                </a:ln>
                <a:solidFill>
                  <a:srgbClr val="8661C5"/>
                </a:solidFill>
                <a:effectLst/>
                <a:uLnTx/>
                <a:uFillTx/>
                <a:latin typeface="Segoe UI"/>
                <a:ea typeface="+mn-ea"/>
                <a:cs typeface="Segoe UI Semibold" panose="020B0702040204020203" pitchFamily="34" charset="0"/>
                <a:hlinkClick r:id="rId5" action="ppaction://hlinksldjump"/>
              </a:rPr>
              <a:t>Optimize staff and volunteer planning</a:t>
            </a:r>
            <a:endParaRPr kumimoji="0" lang="en-US" sz="1000" b="0" i="0" u="sng" strike="noStrike" kern="1200" cap="none" spc="0" normalizeH="0" baseline="0" noProof="0" dirty="0">
              <a:ln>
                <a:noFill/>
              </a:ln>
              <a:solidFill>
                <a:srgbClr val="8661C5"/>
              </a:solidFill>
              <a:effectLst/>
              <a:uLnTx/>
              <a:uFillTx/>
              <a:latin typeface="Segoe UI"/>
              <a:ea typeface="+mn-ea"/>
              <a:cs typeface="Segoe UI Semibold" panose="020B0702040204020203" pitchFamily="34" charset="0"/>
            </a:endParaRPr>
          </a:p>
        </p:txBody>
      </p:sp>
      <p:sp>
        <p:nvSpPr>
          <p:cNvPr id="3" name="AI Prospecting 2">
            <a:extLst>
              <a:ext uri="{FF2B5EF4-FFF2-40B4-BE49-F238E27FC236}">
                <a16:creationId xmlns:a16="http://schemas.microsoft.com/office/drawing/2014/main" id="{2290699A-316B-2E77-035F-FB8FED0DD29B}"/>
              </a:ext>
            </a:extLst>
          </p:cNvPr>
          <p:cNvSpPr txBox="1"/>
          <p:nvPr/>
        </p:nvSpPr>
        <p:spPr>
          <a:xfrm>
            <a:off x="4955544" y="4720192"/>
            <a:ext cx="2601276" cy="1384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mn-cs"/>
              </a:rPr>
              <a:t>Improve recruitment, training, and staffing</a:t>
            </a:r>
          </a:p>
        </p:txBody>
      </p:sp>
      <p:pic>
        <p:nvPicPr>
          <p:cNvPr id="21" name="Picture 20">
            <a:extLst>
              <a:ext uri="{FF2B5EF4-FFF2-40B4-BE49-F238E27FC236}">
                <a16:creationId xmlns:a16="http://schemas.microsoft.com/office/drawing/2014/main" id="{C683B4D4-02FC-A7A0-67C2-D2EAFE95B506}"/>
              </a:ext>
              <a:ext uri="{C183D7F6-B498-43B3-948B-1728B52AA6E4}">
                <adec:decorative xmlns:adec="http://schemas.microsoft.com/office/drawing/2017/decorative" val="1"/>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4" name="AI Prospecting 2">
            <a:extLst>
              <a:ext uri="{FF2B5EF4-FFF2-40B4-BE49-F238E27FC236}">
                <a16:creationId xmlns:a16="http://schemas.microsoft.com/office/drawing/2014/main" id="{5DD2C853-4F23-38DE-6ED6-FD851667B76B}"/>
              </a:ext>
            </a:extLst>
          </p:cNvPr>
          <p:cNvSpPr txBox="1"/>
          <p:nvPr/>
        </p:nvSpPr>
        <p:spPr>
          <a:xfrm>
            <a:off x="7869791" y="2423990"/>
            <a:ext cx="2158792" cy="156005"/>
          </a:xfrm>
          <a:prstGeom prst="rect">
            <a:avLst/>
          </a:prstGeom>
          <a:noFill/>
        </p:spPr>
        <p:txBody>
          <a:bodyPr wrap="square" lIns="0" tIns="0" rIns="0" bIns="0" rtlCol="0">
            <a:spAutoFit/>
          </a:bodyPr>
          <a:lstStyle/>
          <a:p>
            <a:pPr marL="0" marR="0" lvl="0" indent="0" algn="l" defTabSz="582780" rtl="0" eaLnBrk="1" fontAlgn="auto" latinLnBrk="0" hangingPunct="1">
              <a:lnSpc>
                <a:spcPct val="110000"/>
              </a:lnSpc>
              <a:spcBef>
                <a:spcPct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mn-cs"/>
                <a:hlinkClick r:id="rId7" action="ppaction://hlinksldjump"/>
              </a:rPr>
              <a:t>Optimize program performance</a:t>
            </a:r>
            <a:endParaRPr kumimoji="0" lang="en-US" sz="10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19" name="AI Prospecting 2">
            <a:extLst>
              <a:ext uri="{FF2B5EF4-FFF2-40B4-BE49-F238E27FC236}">
                <a16:creationId xmlns:a16="http://schemas.microsoft.com/office/drawing/2014/main" id="{DF1B88FA-ED5A-6031-AB95-B7FDA9BAE224}"/>
              </a:ext>
            </a:extLst>
          </p:cNvPr>
          <p:cNvSpPr txBox="1"/>
          <p:nvPr/>
        </p:nvSpPr>
        <p:spPr>
          <a:xfrm>
            <a:off x="7872891" y="2656113"/>
            <a:ext cx="1990099" cy="14042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Improve program efficiency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5" name="AI Prospecting 2">
            <a:extLst>
              <a:ext uri="{FF2B5EF4-FFF2-40B4-BE49-F238E27FC236}">
                <a16:creationId xmlns:a16="http://schemas.microsoft.com/office/drawing/2014/main" id="{160BFB95-9BC1-462F-77A8-5DCDE0043F1A}"/>
              </a:ext>
            </a:extLst>
          </p:cNvPr>
          <p:cNvSpPr txBox="1"/>
          <p:nvPr/>
        </p:nvSpPr>
        <p:spPr>
          <a:xfrm>
            <a:off x="7866321" y="4550457"/>
            <a:ext cx="312635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FontTx/>
              <a:buNone/>
              <a:tabLst/>
              <a:defRPr/>
            </a:pPr>
            <a:r>
              <a:rPr kumimoji="0" lang="en-US" sz="1000" b="0" i="0" u="sng" strike="noStrike" kern="1200" cap="none" spc="0" normalizeH="0" baseline="0" noProof="0" dirty="0">
                <a:ln>
                  <a:noFill/>
                </a:ln>
                <a:solidFill>
                  <a:srgbClr val="8661C5"/>
                </a:solidFill>
                <a:effectLst/>
                <a:uLnTx/>
                <a:uFillTx/>
                <a:latin typeface="Segoe UI"/>
                <a:ea typeface="+mn-ea"/>
                <a:cs typeface="Segoe UI Semibold" panose="020B0702040204020203" pitchFamily="34" charset="0"/>
                <a:hlinkClick r:id="rId8" action="ppaction://hlinksldjump"/>
              </a:rPr>
              <a:t>Improve onboarding and development processes</a:t>
            </a:r>
            <a:endParaRPr kumimoji="0" lang="en-US" sz="1000" b="0" i="0" u="sng" strike="noStrike" kern="1200" cap="none" spc="0" normalizeH="0" baseline="0" noProof="0" dirty="0">
              <a:ln>
                <a:noFill/>
              </a:ln>
              <a:solidFill>
                <a:srgbClr val="8661C5"/>
              </a:solidFill>
              <a:effectLst/>
              <a:uLnTx/>
              <a:uFillTx/>
              <a:latin typeface="Segoe UI"/>
              <a:ea typeface="+mn-ea"/>
              <a:cs typeface="Segoe UI Semibold" panose="020B0702040204020203" pitchFamily="34" charset="0"/>
            </a:endParaRPr>
          </a:p>
        </p:txBody>
      </p:sp>
      <p:sp>
        <p:nvSpPr>
          <p:cNvPr id="26" name="AI Prospecting 2">
            <a:extLst>
              <a:ext uri="{FF2B5EF4-FFF2-40B4-BE49-F238E27FC236}">
                <a16:creationId xmlns:a16="http://schemas.microsoft.com/office/drawing/2014/main" id="{ABB47131-BC9C-AD7C-8B76-7F0C9F343E57}"/>
              </a:ext>
            </a:extLst>
          </p:cNvPr>
          <p:cNvSpPr txBox="1"/>
          <p:nvPr/>
        </p:nvSpPr>
        <p:spPr>
          <a:xfrm>
            <a:off x="7865022" y="4720192"/>
            <a:ext cx="2601276" cy="1384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mn-cs"/>
              </a:rPr>
              <a:t>Speed onboarding and knowledge sharing</a:t>
            </a:r>
          </a:p>
        </p:txBody>
      </p:sp>
      <p:sp>
        <p:nvSpPr>
          <p:cNvPr id="28" name="TextBox 27">
            <a:extLst>
              <a:ext uri="{FF2B5EF4-FFF2-40B4-BE49-F238E27FC236}">
                <a16:creationId xmlns:a16="http://schemas.microsoft.com/office/drawing/2014/main" id="{488ED0FB-7468-508C-3B91-6284D8F80FD9}"/>
              </a:ext>
            </a:extLst>
          </p:cNvPr>
          <p:cNvSpPr txBox="1"/>
          <p:nvPr/>
        </p:nvSpPr>
        <p:spPr>
          <a:xfrm>
            <a:off x="7865022" y="3730900"/>
            <a:ext cx="2574685"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a:hlinkClick r:id="rId9" action="ppaction://hlinksldjump"/>
              </a:rPr>
              <a:t>Marketing campaign planning and design</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30" name="Copilot helps improve 2">
            <a:extLst>
              <a:ext uri="{FF2B5EF4-FFF2-40B4-BE49-F238E27FC236}">
                <a16:creationId xmlns:a16="http://schemas.microsoft.com/office/drawing/2014/main" id="{63EB2916-7F7F-9169-F61D-EFF0B4E5D97D}"/>
              </a:ext>
            </a:extLst>
          </p:cNvPr>
          <p:cNvSpPr txBox="1"/>
          <p:nvPr/>
        </p:nvSpPr>
        <p:spPr>
          <a:xfrm>
            <a:off x="7872546" y="3967065"/>
            <a:ext cx="2574685" cy="140423"/>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a:rPr>
              <a:t>Get creative to raise more money</a:t>
            </a:r>
          </a:p>
        </p:txBody>
      </p:sp>
      <p:sp>
        <p:nvSpPr>
          <p:cNvPr id="32" name="TextBox 31">
            <a:extLst>
              <a:ext uri="{FF2B5EF4-FFF2-40B4-BE49-F238E27FC236}">
                <a16:creationId xmlns:a16="http://schemas.microsoft.com/office/drawing/2014/main" id="{BBAFE569-20AE-4D3C-5394-C18816D2854C}"/>
              </a:ext>
            </a:extLst>
          </p:cNvPr>
          <p:cNvSpPr txBox="1"/>
          <p:nvPr/>
        </p:nvSpPr>
        <p:spPr>
          <a:xfrm>
            <a:off x="5030141" y="3715396"/>
            <a:ext cx="2468207"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a:hlinkClick r:id="rId10" action="ppaction://hlinksldjump"/>
              </a:rPr>
              <a:t>Grant tracking and reporting</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33" name="TextBox 32">
            <a:extLst>
              <a:ext uri="{FF2B5EF4-FFF2-40B4-BE49-F238E27FC236}">
                <a16:creationId xmlns:a16="http://schemas.microsoft.com/office/drawing/2014/main" id="{AD5C823B-5617-EA75-D8AA-1BC5BBFB1511}"/>
              </a:ext>
            </a:extLst>
          </p:cNvPr>
          <p:cNvSpPr txBox="1"/>
          <p:nvPr/>
        </p:nvSpPr>
        <p:spPr>
          <a:xfrm>
            <a:off x="5031433" y="3237567"/>
            <a:ext cx="2404877"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L="0" marR="0" lvl="0" indent="0" algn="l" defTabSz="582780" rtl="0" eaLnBrk="1" fontAlgn="auto" latinLnBrk="0" hangingPunct="1">
              <a:lnSpc>
                <a:spcPct val="110000"/>
              </a:lnSpc>
              <a:spcBef>
                <a:spcPct val="0"/>
              </a:spcBef>
              <a:spcAft>
                <a:spcPts val="3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a:hlinkClick r:id="rId11" action="ppaction://hlinksldjump"/>
              </a:rPr>
              <a:t>Funding research and grant management</a:t>
            </a:r>
            <a:endParaRPr kumimoji="0" lang="en-US" sz="1000" b="0" i="0" u="none" strike="noStrike" kern="1200" cap="none" spc="0" normalizeH="0" baseline="0" noProof="0" dirty="0">
              <a:ln>
                <a:noFill/>
              </a:ln>
              <a:solidFill>
                <a:srgbClr val="000000"/>
              </a:solidFill>
              <a:effectLst/>
              <a:uLnTx/>
              <a:uFillTx/>
              <a:latin typeface="Segoe UI"/>
              <a:ea typeface="+mn-ea"/>
              <a:cs typeface="Segoe UI Semilight"/>
            </a:endParaRPr>
          </a:p>
        </p:txBody>
      </p:sp>
      <p:sp>
        <p:nvSpPr>
          <p:cNvPr id="38" name="Copilot helps improve 2">
            <a:extLst>
              <a:ext uri="{FF2B5EF4-FFF2-40B4-BE49-F238E27FC236}">
                <a16:creationId xmlns:a16="http://schemas.microsoft.com/office/drawing/2014/main" id="{F693191C-5E37-8D22-19CC-E2BCE02A4A40}"/>
              </a:ext>
            </a:extLst>
          </p:cNvPr>
          <p:cNvSpPr txBox="1"/>
          <p:nvPr/>
        </p:nvSpPr>
        <p:spPr>
          <a:xfrm>
            <a:off x="5030141" y="3961279"/>
            <a:ext cx="2574685" cy="29277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a:rPr>
              <a:t>Simplify the tasks associated with fundraising</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39" name="Copilot helps improve 2">
            <a:extLst>
              <a:ext uri="{FF2B5EF4-FFF2-40B4-BE49-F238E27FC236}">
                <a16:creationId xmlns:a16="http://schemas.microsoft.com/office/drawing/2014/main" id="{69AFE1F9-330A-8C91-CFFC-8569C48F1F9F}"/>
              </a:ext>
            </a:extLst>
          </p:cNvPr>
          <p:cNvSpPr txBox="1"/>
          <p:nvPr/>
        </p:nvSpPr>
        <p:spPr>
          <a:xfrm>
            <a:off x="5030140" y="3500626"/>
            <a:ext cx="2574685" cy="29277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a:rPr>
              <a:t>Simplify the tasks associated with fundraising</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a:endParaRPr>
          </a:p>
        </p:txBody>
      </p:sp>
    </p:spTree>
    <p:extLst>
      <p:ext uri="{BB962C8B-B14F-4D97-AF65-F5344CB8AC3E}">
        <p14:creationId xmlns:p14="http://schemas.microsoft.com/office/powerpoint/2010/main" val="321288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75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75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75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75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5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75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75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8" grpId="0"/>
      <p:bldP spid="20" grpId="0"/>
      <p:bldP spid="17" grpId="0"/>
      <p:bldP spid="3" grpId="0"/>
      <p:bldP spid="19" grpId="0"/>
      <p:bldP spid="26" grpId="0"/>
      <p:bldP spid="30"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92E87-6F49-5F9E-946B-FFE4B2014BB6}"/>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6E8D585B-8A9D-9C2C-0FFC-D9EA53682761}"/>
              </a:ext>
            </a:extLst>
          </p:cNvPr>
          <p:cNvSpPr>
            <a:spLocks noGrp="1"/>
          </p:cNvSpPr>
          <p:nvPr>
            <p:ph type="title"/>
          </p:nvPr>
        </p:nvSpPr>
        <p:spPr>
          <a:xfrm>
            <a:off x="584199" y="387350"/>
            <a:ext cx="6317765" cy="263149"/>
          </a:xfrm>
        </p:spPr>
        <p:txBody>
          <a:bodyPr/>
          <a:lstStyle/>
          <a:p>
            <a:r>
              <a:rPr lang="en-US" noProof="0" dirty="0">
                <a:solidFill>
                  <a:srgbClr val="0078D4"/>
                </a:solidFill>
              </a:rPr>
              <a:t>Nonprofit | </a:t>
            </a:r>
            <a:r>
              <a:rPr lang="en-US" noProof="0" dirty="0"/>
              <a:t>Funding research and grant proposal writing</a:t>
            </a:r>
          </a:p>
        </p:txBody>
      </p:sp>
      <p:sp>
        <p:nvSpPr>
          <p:cNvPr id="44" name="Text Placeholder 52">
            <a:extLst>
              <a:ext uri="{FF2B5EF4-FFF2-40B4-BE49-F238E27FC236}">
                <a16:creationId xmlns:a16="http://schemas.microsoft.com/office/drawing/2014/main" id="{2EFAFA61-EA78-3581-4DF2-5666660020C6}"/>
              </a:ext>
            </a:extLst>
          </p:cNvPr>
          <p:cNvSpPr>
            <a:spLocks noGrp="1"/>
          </p:cNvSpPr>
          <p:nvPr>
            <p:ph type="body" sz="quarter" idx="17"/>
          </p:nvPr>
        </p:nvSpPr>
        <p:spPr>
          <a:xfrm>
            <a:off x="6519107" y="521099"/>
            <a:ext cx="3599821" cy="169277"/>
          </a:xfrm>
        </p:spPr>
        <p:txBody>
          <a:bodyPr/>
          <a:lstStyle/>
          <a:p>
            <a:r>
              <a:rPr lang="en-US" noProof="0"/>
              <a:t>Microsoft 365 Copilot</a:t>
            </a:r>
            <a:endParaRPr lang="en-US" sz="900" i="1" noProof="0"/>
          </a:p>
        </p:txBody>
      </p:sp>
      <p:sp>
        <p:nvSpPr>
          <p:cNvPr id="45" name="Text Placeholder 86">
            <a:extLst>
              <a:ext uri="{FF2B5EF4-FFF2-40B4-BE49-F238E27FC236}">
                <a16:creationId xmlns:a16="http://schemas.microsoft.com/office/drawing/2014/main" id="{C9A9BBDE-9080-099C-B823-C456FDC73B8C}"/>
              </a:ext>
            </a:extLst>
          </p:cNvPr>
          <p:cNvSpPr>
            <a:spLocks noGrp="1"/>
          </p:cNvSpPr>
          <p:nvPr>
            <p:ph type="body" sz="quarter" idx="30"/>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39" name="Text Placeholder 138">
            <a:extLst>
              <a:ext uri="{FF2B5EF4-FFF2-40B4-BE49-F238E27FC236}">
                <a16:creationId xmlns:a16="http://schemas.microsoft.com/office/drawing/2014/main" id="{85D520FC-5770-E78F-AA95-AC3766388C45}"/>
              </a:ext>
            </a:extLst>
          </p:cNvPr>
          <p:cNvSpPr>
            <a:spLocks noGrp="1"/>
          </p:cNvSpPr>
          <p:nvPr>
            <p:ph type="body" sz="quarter" idx="38"/>
          </p:nvPr>
        </p:nvSpPr>
        <p:spPr>
          <a:solidFill>
            <a:srgbClr val="0070C0"/>
          </a:solidFill>
        </p:spPr>
        <p:txBody>
          <a:bodyPr/>
          <a:lstStyle/>
          <a:p>
            <a:endParaRPr lang="en-US" noProof="0" dirty="0"/>
          </a:p>
        </p:txBody>
      </p:sp>
      <p:sp>
        <p:nvSpPr>
          <p:cNvPr id="140" name="Text Placeholder 139">
            <a:extLst>
              <a:ext uri="{FF2B5EF4-FFF2-40B4-BE49-F238E27FC236}">
                <a16:creationId xmlns:a16="http://schemas.microsoft.com/office/drawing/2014/main" id="{C0C5A64F-F2CF-C48E-309B-B92CCC3AB5EB}"/>
              </a:ext>
            </a:extLst>
          </p:cNvPr>
          <p:cNvSpPr>
            <a:spLocks noGrp="1"/>
          </p:cNvSpPr>
          <p:nvPr>
            <p:ph type="body" sz="quarter" idx="39"/>
          </p:nvPr>
        </p:nvSpPr>
        <p:spPr>
          <a:solidFill>
            <a:srgbClr val="0078D4"/>
          </a:solidFill>
        </p:spPr>
        <p:txBody>
          <a:bodyPr/>
          <a:lstStyle/>
          <a:p>
            <a:endParaRPr lang="en-US" noProof="0"/>
          </a:p>
        </p:txBody>
      </p:sp>
      <p:sp>
        <p:nvSpPr>
          <p:cNvPr id="141" name="Text Placeholder 140">
            <a:extLst>
              <a:ext uri="{FF2B5EF4-FFF2-40B4-BE49-F238E27FC236}">
                <a16:creationId xmlns:a16="http://schemas.microsoft.com/office/drawing/2014/main" id="{15CCB3F1-F348-CBF7-39AC-31C74CD8692C}"/>
              </a:ext>
            </a:extLst>
          </p:cNvPr>
          <p:cNvSpPr>
            <a:spLocks noGrp="1"/>
          </p:cNvSpPr>
          <p:nvPr>
            <p:ph type="body" sz="quarter" idx="40"/>
          </p:nvPr>
        </p:nvSpPr>
        <p:spPr/>
        <p:txBody>
          <a:bodyPr/>
          <a:lstStyle/>
          <a:p>
            <a:endParaRPr lang="en-US" noProof="0"/>
          </a:p>
        </p:txBody>
      </p:sp>
      <p:sp>
        <p:nvSpPr>
          <p:cNvPr id="68" name="Rectangle: Rounded Corners 6">
            <a:extLst>
              <a:ext uri="{FF2B5EF4-FFF2-40B4-BE49-F238E27FC236}">
                <a16:creationId xmlns:a16="http://schemas.microsoft.com/office/drawing/2014/main" id="{E511162A-6400-0579-7D47-B91E98A46E5E}"/>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79" name="Rectangle: Rounded Corners 6">
            <a:extLst>
              <a:ext uri="{FF2B5EF4-FFF2-40B4-BE49-F238E27FC236}">
                <a16:creationId xmlns:a16="http://schemas.microsoft.com/office/drawing/2014/main" id="{FD0D36FF-50A3-954F-9C7D-6D9AC7A0C0B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 name="Group 2">
            <a:extLst>
              <a:ext uri="{FF2B5EF4-FFF2-40B4-BE49-F238E27FC236}">
                <a16:creationId xmlns:a16="http://schemas.microsoft.com/office/drawing/2014/main" id="{A1740DA7-D1FC-034A-39C6-F5A1B7169B6B}"/>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07E7703E-9C6B-BED4-5C1D-B57D3887DD4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A0DC8CD9-99E6-0E5E-DB70-A58A9087CDA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FBA2B404-4BED-C509-DAC0-AC5A397BE6F7}"/>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876DC339-46E2-AB91-73E5-9FCD597AE7E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dirty="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AF3ED09C-835A-4438-D339-141D2DA64EE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1527" y="1176160"/>
              <a:ext cx="144000" cy="144000"/>
            </a:xfrm>
            <a:prstGeom prst="rect">
              <a:avLst/>
            </a:prstGeom>
          </p:spPr>
        </p:pic>
      </p:grpSp>
      <p:grpSp>
        <p:nvGrpSpPr>
          <p:cNvPr id="9" name="Group 8">
            <a:extLst>
              <a:ext uri="{FF2B5EF4-FFF2-40B4-BE49-F238E27FC236}">
                <a16:creationId xmlns:a16="http://schemas.microsoft.com/office/drawing/2014/main" id="{40587E23-2E1F-FE66-B249-A879C9BB7049}"/>
              </a:ext>
            </a:extLst>
          </p:cNvPr>
          <p:cNvGrpSpPr/>
          <p:nvPr/>
        </p:nvGrpSpPr>
        <p:grpSpPr>
          <a:xfrm>
            <a:off x="1624328" y="1132756"/>
            <a:ext cx="1463040" cy="216000"/>
            <a:chOff x="1198144" y="862657"/>
            <a:chExt cx="1463040" cy="216000"/>
          </a:xfrm>
        </p:grpSpPr>
        <p:sp>
          <p:nvSpPr>
            <p:cNvPr id="10" name="Rectangle: Rounded Corners 6">
              <a:extLst>
                <a:ext uri="{FF2B5EF4-FFF2-40B4-BE49-F238E27FC236}">
                  <a16:creationId xmlns:a16="http://schemas.microsoft.com/office/drawing/2014/main" id="{1D0994EC-495B-7D67-7F08-AABC5610CAF6}"/>
                </a:ext>
                <a:ext uri="{C183D7F6-B498-43B3-948B-1728B52AA6E4}">
                  <adec:decorative xmlns:adec="http://schemas.microsoft.com/office/drawing/2017/decorative" val="1"/>
                </a:ext>
              </a:extLst>
            </p:cNvPr>
            <p:cNvSpPr/>
            <p:nvPr/>
          </p:nvSpPr>
          <p:spPr bwMode="auto">
            <a:xfrm>
              <a:off x="1198144" y="862657"/>
              <a:ext cx="146304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Fundraising ROI</a:t>
              </a:r>
            </a:p>
          </p:txBody>
        </p:sp>
        <p:pic>
          <p:nvPicPr>
            <p:cNvPr id="11" name="Graphic 10">
              <a:extLst>
                <a:ext uri="{FF2B5EF4-FFF2-40B4-BE49-F238E27FC236}">
                  <a16:creationId xmlns:a16="http://schemas.microsoft.com/office/drawing/2014/main" id="{90552253-12D3-0248-1E17-A9B2FCE7578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63" name="Oval 62">
            <a:extLst>
              <a:ext uri="{FF2B5EF4-FFF2-40B4-BE49-F238E27FC236}">
                <a16:creationId xmlns:a16="http://schemas.microsoft.com/office/drawing/2014/main" id="{1E3C0570-9953-5313-7821-63C7EB3C0296}"/>
              </a:ext>
            </a:extLst>
          </p:cNvPr>
          <p:cNvSpPr>
            <a:spLocks/>
          </p:cNvSpPr>
          <p:nvPr/>
        </p:nvSpPr>
        <p:spPr bwMode="auto">
          <a:xfrm>
            <a:off x="939821" y="268661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4" name="Oval 63">
            <a:extLst>
              <a:ext uri="{FF2B5EF4-FFF2-40B4-BE49-F238E27FC236}">
                <a16:creationId xmlns:a16="http://schemas.microsoft.com/office/drawing/2014/main" id="{E00CB02B-6334-5E58-A470-3A3B0CD37FFC}"/>
              </a:ext>
            </a:extLst>
          </p:cNvPr>
          <p:cNvSpPr>
            <a:spLocks/>
          </p:cNvSpPr>
          <p:nvPr/>
        </p:nvSpPr>
        <p:spPr bwMode="auto">
          <a:xfrm>
            <a:off x="4584389" y="268661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5" name="Oval 64">
            <a:extLst>
              <a:ext uri="{FF2B5EF4-FFF2-40B4-BE49-F238E27FC236}">
                <a16:creationId xmlns:a16="http://schemas.microsoft.com/office/drawing/2014/main" id="{875F8C83-2E1D-96DD-75FC-B9FD37D8174D}"/>
              </a:ext>
            </a:extLst>
          </p:cNvPr>
          <p:cNvSpPr>
            <a:spLocks/>
          </p:cNvSpPr>
          <p:nvPr/>
        </p:nvSpPr>
        <p:spPr bwMode="auto">
          <a:xfrm>
            <a:off x="8002923" y="268661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6" name="Oval 65">
            <a:extLst>
              <a:ext uri="{FF2B5EF4-FFF2-40B4-BE49-F238E27FC236}">
                <a16:creationId xmlns:a16="http://schemas.microsoft.com/office/drawing/2014/main" id="{5D83C9FD-E342-B3B6-6BB1-DDD699883B16}"/>
              </a:ext>
            </a:extLst>
          </p:cNvPr>
          <p:cNvSpPr>
            <a:spLocks/>
          </p:cNvSpPr>
          <p:nvPr/>
        </p:nvSpPr>
        <p:spPr bwMode="auto">
          <a:xfrm>
            <a:off x="944435" y="500902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7" name="Oval 66">
            <a:extLst>
              <a:ext uri="{FF2B5EF4-FFF2-40B4-BE49-F238E27FC236}">
                <a16:creationId xmlns:a16="http://schemas.microsoft.com/office/drawing/2014/main" id="{10EB7AA5-6CCD-A73C-9CC4-CC086CEADBC9}"/>
              </a:ext>
            </a:extLst>
          </p:cNvPr>
          <p:cNvSpPr>
            <a:spLocks/>
          </p:cNvSpPr>
          <p:nvPr/>
        </p:nvSpPr>
        <p:spPr bwMode="auto">
          <a:xfrm>
            <a:off x="4584389" y="500902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69" name="Oval 68">
            <a:extLst>
              <a:ext uri="{FF2B5EF4-FFF2-40B4-BE49-F238E27FC236}">
                <a16:creationId xmlns:a16="http://schemas.microsoft.com/office/drawing/2014/main" id="{FC212E0F-8E9F-A099-5536-5FDA21576359}"/>
              </a:ext>
            </a:extLst>
          </p:cNvPr>
          <p:cNvSpPr>
            <a:spLocks/>
          </p:cNvSpPr>
          <p:nvPr/>
        </p:nvSpPr>
        <p:spPr bwMode="auto">
          <a:xfrm>
            <a:off x="7807967" y="500902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900" b="1" kern="0" noProof="0">
              <a:solidFill>
                <a:srgbClr val="1A1A1A"/>
              </a:solidFill>
              <a:latin typeface="Segoe UI"/>
            </a:endParaRPr>
          </a:p>
        </p:txBody>
      </p:sp>
      <p:sp>
        <p:nvSpPr>
          <p:cNvPr id="70" name="Rectangle: Rounded Corners 6">
            <a:extLst>
              <a:ext uri="{FF2B5EF4-FFF2-40B4-BE49-F238E27FC236}">
                <a16:creationId xmlns:a16="http://schemas.microsoft.com/office/drawing/2014/main" id="{F62A6F3C-F5D0-189C-5B17-EAE6745B9417}"/>
              </a:ext>
              <a:ext uri="{C183D7F6-B498-43B3-948B-1728B52AA6E4}">
                <adec:decorative xmlns:adec="http://schemas.microsoft.com/office/drawing/2017/decorative" val="1"/>
              </a:ext>
            </a:extLst>
          </p:cNvPr>
          <p:cNvSpPr/>
          <p:nvPr/>
        </p:nvSpPr>
        <p:spPr bwMode="auto">
          <a:xfrm>
            <a:off x="554602" y="5502040"/>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GB" sz="900" b="1" kern="0" dirty="0">
                <a:solidFill>
                  <a:srgbClr val="1A1A1A"/>
                </a:solidFill>
                <a:latin typeface="Segoe UI"/>
              </a:rPr>
              <a:t>Draft an email</a:t>
            </a:r>
            <a:r>
              <a:rPr kumimoji="0" lang="en-GB" sz="900" b="0" i="0" u="none" strike="noStrike" kern="1200" cap="none" spc="0" normalizeH="0" baseline="0" noProof="0" dirty="0">
                <a:ln>
                  <a:noFill/>
                </a:ln>
                <a:solidFill>
                  <a:srgbClr val="000000"/>
                </a:solidFill>
                <a:effectLst/>
                <a:uLnTx/>
                <a:uFillTx/>
                <a:latin typeface="Segoe UI Semibold"/>
                <a:ea typeface="+mn-ea"/>
                <a:cs typeface="Segoe UI"/>
              </a:rPr>
              <a:t> </a:t>
            </a:r>
            <a:r>
              <a:rPr kumimoji="0" lang="en-GB" sz="900" b="0" i="0" u="none" strike="noStrike" kern="1200" cap="none" spc="0" normalizeH="0" baseline="0" noProof="0" dirty="0">
                <a:ln>
                  <a:noFill/>
                </a:ln>
                <a:solidFill>
                  <a:srgbClr val="000000"/>
                </a:solidFill>
                <a:effectLst/>
                <a:uLnTx/>
                <a:uFillTx/>
                <a:latin typeface="Segoe UI"/>
                <a:ea typeface="+mn-ea"/>
                <a:cs typeface="Segoe UI"/>
              </a:rPr>
              <a:t>to [funder’s name] introducing my nonprofit and expressing interest in their grant program. Highlight key points from /[proposal in Word]. </a:t>
            </a:r>
          </a:p>
          <a:p>
            <a:pPr defTabSz="932472" fontAlgn="base">
              <a:spcBef>
                <a:spcPct val="0"/>
              </a:spcBef>
              <a:spcAft>
                <a:spcPct val="0"/>
              </a:spcAft>
            </a:pPr>
            <a:endParaRPr lang="en-US" sz="900" kern="0" noProof="0" dirty="0">
              <a:solidFill>
                <a:srgbClr val="1A1A1A"/>
              </a:solidFill>
              <a:latin typeface="Segoe UI"/>
            </a:endParaRPr>
          </a:p>
        </p:txBody>
      </p:sp>
      <p:sp>
        <p:nvSpPr>
          <p:cNvPr id="71" name="Rectangle: Rounded Corners 4">
            <a:extLst>
              <a:ext uri="{FF2B5EF4-FFF2-40B4-BE49-F238E27FC236}">
                <a16:creationId xmlns:a16="http://schemas.microsoft.com/office/drawing/2014/main" id="{5FBDC4C4-8F61-9365-9227-49CB92F19798}"/>
              </a:ext>
            </a:extLst>
          </p:cNvPr>
          <p:cNvSpPr/>
          <p:nvPr/>
        </p:nvSpPr>
        <p:spPr bwMode="auto">
          <a:xfrm>
            <a:off x="554602" y="4048426"/>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6. Craft customized emails</a:t>
            </a:r>
          </a:p>
        </p:txBody>
      </p:sp>
      <p:sp>
        <p:nvSpPr>
          <p:cNvPr id="72" name="TextBox 71">
            <a:extLst>
              <a:ext uri="{FF2B5EF4-FFF2-40B4-BE49-F238E27FC236}">
                <a16:creationId xmlns:a16="http://schemas.microsoft.com/office/drawing/2014/main" id="{A01E4128-C051-CF0E-AA45-F7B34B98AADC}"/>
              </a:ext>
            </a:extLst>
          </p:cNvPr>
          <p:cNvSpPr txBox="1"/>
          <p:nvPr/>
        </p:nvSpPr>
        <p:spPr>
          <a:xfrm>
            <a:off x="554602" y="4500890"/>
            <a:ext cx="2705513" cy="2769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32006" rtl="0" eaLnBrk="1" fontAlgn="base" latinLnBrk="0" hangingPunct="1">
              <a:lnSpc>
                <a:spcPct val="100000"/>
              </a:lnSpc>
              <a:spcBef>
                <a:spcPts val="0"/>
              </a:spcBef>
              <a:spcAft>
                <a:spcPts val="200"/>
              </a:spcAft>
              <a:buClrTx/>
              <a:buSzTx/>
              <a:buFont typeface="Wingdings" panose="05000000000000000000" pitchFamily="2" charset="2"/>
              <a:buNone/>
              <a:tabLst/>
              <a:defRPr/>
            </a:pPr>
            <a:r>
              <a:rPr kumimoji="0" lang="en-GB" sz="900" b="0" i="0" u="none" strike="noStrike" kern="1200" cap="none" spc="0" normalizeH="0" baseline="0" noProof="0" dirty="0">
                <a:ln>
                  <a:noFill/>
                </a:ln>
                <a:solidFill>
                  <a:srgbClr val="000000"/>
                </a:solidFill>
                <a:effectLst/>
                <a:uLnTx/>
                <a:uFillTx/>
                <a:latin typeface="Segoe UI"/>
                <a:ea typeface="+mn-ea"/>
                <a:cs typeface="Segoe UI" pitchFamily="34" charset="0"/>
              </a:rPr>
              <a:t>Craft compelling emails to send to potential funders with the details of your proposal. </a:t>
            </a: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73" name="Rectangle: Rounded Corners 6">
            <a:extLst>
              <a:ext uri="{FF2B5EF4-FFF2-40B4-BE49-F238E27FC236}">
                <a16:creationId xmlns:a16="http://schemas.microsoft.com/office/drawing/2014/main" id="{77D283D5-5CD8-EB50-124F-29BDBC161DCD}"/>
              </a:ext>
              <a:ext uri="{C183D7F6-B498-43B3-948B-1728B52AA6E4}">
                <adec:decorative xmlns:adec="http://schemas.microsoft.com/office/drawing/2017/decorative" val="1"/>
              </a:ext>
            </a:extLst>
          </p:cNvPr>
          <p:cNvSpPr/>
          <p:nvPr/>
        </p:nvSpPr>
        <p:spPr bwMode="auto">
          <a:xfrm>
            <a:off x="7476327" y="5500258"/>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GB" sz="900" b="1" kern="0" dirty="0">
                <a:solidFill>
                  <a:srgbClr val="1A1A1A"/>
                </a:solidFill>
                <a:latin typeface="Segoe UI"/>
              </a:rPr>
              <a:t>Create a bar chart </a:t>
            </a:r>
            <a:r>
              <a:rPr kumimoji="0" lang="en-GB" sz="900" b="0" i="0" u="none" strike="noStrike" kern="1200" cap="none" spc="0" normalizeH="0" baseline="0" noProof="0" dirty="0">
                <a:ln>
                  <a:noFill/>
                </a:ln>
                <a:solidFill>
                  <a:srgbClr val="000000"/>
                </a:solidFill>
                <a:effectLst/>
                <a:uLnTx/>
                <a:uFillTx/>
                <a:latin typeface="Segoe UI"/>
                <a:ea typeface="+mn-ea"/>
                <a:cs typeface="Segoe UI"/>
              </a:rPr>
              <a:t>to visualize the distribution of donor preferences across different causes over the last five years.</a:t>
            </a: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a:p>
            <a:pPr defTabSz="932472" fontAlgn="base">
              <a:spcBef>
                <a:spcPct val="0"/>
              </a:spcBef>
              <a:spcAft>
                <a:spcPct val="0"/>
              </a:spcAft>
            </a:pPr>
            <a:endParaRPr lang="en-US" sz="900" kern="0" noProof="0" dirty="0">
              <a:solidFill>
                <a:srgbClr val="1A1A1A"/>
              </a:solidFill>
              <a:latin typeface="Segoe UI"/>
            </a:endParaRPr>
          </a:p>
        </p:txBody>
      </p:sp>
      <p:sp>
        <p:nvSpPr>
          <p:cNvPr id="74" name="Rectangle: Rounded Corners 7">
            <a:extLst>
              <a:ext uri="{FF2B5EF4-FFF2-40B4-BE49-F238E27FC236}">
                <a16:creationId xmlns:a16="http://schemas.microsoft.com/office/drawing/2014/main" id="{CAA7DBF5-8305-1CAD-2A75-048E6ADEB73F}"/>
              </a:ext>
            </a:extLst>
          </p:cNvPr>
          <p:cNvSpPr/>
          <p:nvPr/>
        </p:nvSpPr>
        <p:spPr bwMode="auto">
          <a:xfrm>
            <a:off x="7476327" y="405058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4. Create data visualizations</a:t>
            </a:r>
          </a:p>
        </p:txBody>
      </p:sp>
      <p:sp>
        <p:nvSpPr>
          <p:cNvPr id="75" name="TextBox 74">
            <a:extLst>
              <a:ext uri="{FF2B5EF4-FFF2-40B4-BE49-F238E27FC236}">
                <a16:creationId xmlns:a16="http://schemas.microsoft.com/office/drawing/2014/main" id="{CBB3E7A4-DBE4-9A0A-F236-4918472AB161}"/>
              </a:ext>
            </a:extLst>
          </p:cNvPr>
          <p:cNvSpPr txBox="1"/>
          <p:nvPr/>
        </p:nvSpPr>
        <p:spPr>
          <a:xfrm>
            <a:off x="7476327" y="4500890"/>
            <a:ext cx="2860896" cy="2769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rPr>
              <a:t>Use Copilot to analyze the data and create visual reports to summarize your findings. </a:t>
            </a:r>
          </a:p>
        </p:txBody>
      </p:sp>
      <p:sp>
        <p:nvSpPr>
          <p:cNvPr id="76" name="Rectangle: Rounded Corners 6">
            <a:extLst>
              <a:ext uri="{FF2B5EF4-FFF2-40B4-BE49-F238E27FC236}">
                <a16:creationId xmlns:a16="http://schemas.microsoft.com/office/drawing/2014/main" id="{06852D1A-FE2B-2378-C64D-5CC652C16DC7}"/>
              </a:ext>
              <a:ext uri="{C183D7F6-B498-43B3-948B-1728B52AA6E4}">
                <adec:decorative xmlns:adec="http://schemas.microsoft.com/office/drawing/2017/decorative" val="1"/>
              </a:ext>
            </a:extLst>
          </p:cNvPr>
          <p:cNvSpPr/>
          <p:nvPr/>
        </p:nvSpPr>
        <p:spPr bwMode="auto">
          <a:xfrm>
            <a:off x="554602" y="3167836"/>
            <a:ext cx="2705513" cy="581663"/>
          </a:xfrm>
          <a:prstGeom prst="roundRect">
            <a:avLst>
              <a:gd name="adj" fmla="val 10001"/>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US" sz="900" b="1" kern="0" dirty="0">
                <a:solidFill>
                  <a:srgbClr val="1A1A1A"/>
                </a:solidFill>
                <a:latin typeface="Segoe UI"/>
              </a:rPr>
              <a:t>Search for government agencies</a:t>
            </a:r>
            <a:r>
              <a:rPr kumimoji="0" lang="en-US" sz="900" b="0" i="0" u="none" strike="noStrike" kern="1200" cap="none" spc="0" normalizeH="0" baseline="0" noProof="0" dirty="0">
                <a:ln>
                  <a:noFill/>
                </a:ln>
                <a:solidFill>
                  <a:srgbClr val="000000"/>
                </a:solidFill>
                <a:effectLst/>
                <a:uLnTx/>
                <a:uFillTx/>
                <a:latin typeface="Segoe UI"/>
                <a:ea typeface="+mn-ea"/>
                <a:cs typeface="Segoe UI"/>
              </a:rPr>
              <a:t>, foundations, and corporations that offer grants for [your nonprofit's mission or project type]. Provide details on eligibility criteria, application deadlines, and funding amounts.</a:t>
            </a:r>
          </a:p>
        </p:txBody>
      </p:sp>
      <p:sp>
        <p:nvSpPr>
          <p:cNvPr id="77" name="TextBox 76">
            <a:extLst>
              <a:ext uri="{FF2B5EF4-FFF2-40B4-BE49-F238E27FC236}">
                <a16:creationId xmlns:a16="http://schemas.microsoft.com/office/drawing/2014/main" id="{14DBA0F9-9240-2082-65F3-C0CAFBCBB8A7}"/>
              </a:ext>
            </a:extLst>
          </p:cNvPr>
          <p:cNvSpPr txBox="1"/>
          <p:nvPr/>
        </p:nvSpPr>
        <p:spPr>
          <a:xfrm>
            <a:off x="554601" y="2033954"/>
            <a:ext cx="3046196" cy="292772"/>
          </a:xfrm>
          <a:prstGeom prst="rect">
            <a:avLst/>
          </a:prstGeom>
          <a:noFill/>
        </p:spPr>
        <p:txBody>
          <a:bodyPr wrap="square" lIns="91440" tIns="0" rIns="91440" bIns="0" rtlCol="0" anchor="t">
            <a:spAutoFit/>
          </a:bodyPr>
          <a:lstStyle/>
          <a:p>
            <a:pPr>
              <a:lnSpc>
                <a:spcPct val="110000"/>
              </a:lnSpc>
              <a:defRPr/>
            </a:pPr>
            <a:r>
              <a:rPr lang="en-US" sz="900" noProof="0" dirty="0">
                <a:solidFill>
                  <a:srgbClr val="1A1A1A"/>
                </a:solidFill>
                <a:ea typeface="Segoe UI" pitchFamily="34" charset="0"/>
                <a:cs typeface="Segoe UI" pitchFamily="34" charset="0"/>
              </a:rPr>
              <a:t>Discover potential funding sources by identifying potential grants that match your nonprofit’s needs.</a:t>
            </a:r>
          </a:p>
        </p:txBody>
      </p:sp>
      <p:sp>
        <p:nvSpPr>
          <p:cNvPr id="78" name="Rectangle: Rounded Corners 11">
            <a:extLst>
              <a:ext uri="{FF2B5EF4-FFF2-40B4-BE49-F238E27FC236}">
                <a16:creationId xmlns:a16="http://schemas.microsoft.com/office/drawing/2014/main" id="{5A05E7CF-A83C-AB75-C999-C66F094D219F}"/>
              </a:ext>
            </a:extLst>
          </p:cNvPr>
          <p:cNvSpPr/>
          <p:nvPr/>
        </p:nvSpPr>
        <p:spPr bwMode="auto">
          <a:xfrm>
            <a:off x="55460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1. Identify funding sources</a:t>
            </a:r>
          </a:p>
        </p:txBody>
      </p:sp>
      <p:sp>
        <p:nvSpPr>
          <p:cNvPr id="80" name="Rectangle: Rounded Corners 6">
            <a:extLst>
              <a:ext uri="{FF2B5EF4-FFF2-40B4-BE49-F238E27FC236}">
                <a16:creationId xmlns:a16="http://schemas.microsoft.com/office/drawing/2014/main" id="{6F0CEC8A-C1A6-2B93-71B0-6487CB350EC7}"/>
              </a:ext>
              <a:ext uri="{C183D7F6-B498-43B3-948B-1728B52AA6E4}">
                <adec:decorative xmlns:adec="http://schemas.microsoft.com/office/drawing/2017/decorative" val="1"/>
              </a:ext>
            </a:extLst>
          </p:cNvPr>
          <p:cNvSpPr/>
          <p:nvPr/>
        </p:nvSpPr>
        <p:spPr bwMode="auto">
          <a:xfrm>
            <a:off x="4023022" y="3177181"/>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dirty="0">
                <a:solidFill>
                  <a:srgbClr val="1A1A1A"/>
                </a:solidFill>
                <a:latin typeface="Segoe UI"/>
              </a:rPr>
              <a:t>Example prompt: </a:t>
            </a:r>
            <a:r>
              <a:rPr lang="en-US" sz="900" b="1" kern="0" dirty="0">
                <a:solidFill>
                  <a:srgbClr val="1A1A1A"/>
                </a:solidFill>
                <a:latin typeface="Segoe UI"/>
              </a:rPr>
              <a:t>Search and summarize recent reports</a:t>
            </a:r>
            <a:r>
              <a:rPr kumimoji="0" lang="en-US" sz="900" b="0" i="0" u="none" strike="noStrike" kern="1200" cap="none" spc="0" normalizeH="0" baseline="0" noProof="0" dirty="0">
                <a:ln>
                  <a:noFill/>
                </a:ln>
                <a:solidFill>
                  <a:srgbClr val="000000"/>
                </a:solidFill>
                <a:effectLst/>
                <a:uLnTx/>
                <a:uFillTx/>
                <a:latin typeface="Segoe UI Semibold"/>
                <a:ea typeface="+mn-ea"/>
                <a:cs typeface="Segoe UI" pitchFamily="34" charset="0"/>
              </a:rPr>
              <a:t> </a:t>
            </a:r>
            <a:r>
              <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rPr>
              <a:t>on funding trends and donor preferences [your industry] and summarize findings. </a:t>
            </a:r>
          </a:p>
          <a:p>
            <a:pPr defTabSz="932472" fontAlgn="base">
              <a:spcBef>
                <a:spcPct val="0"/>
              </a:spcBef>
              <a:spcAft>
                <a:spcPct val="0"/>
              </a:spcAft>
            </a:pPr>
            <a:endParaRPr lang="en-US" sz="900" kern="0" noProof="0" dirty="0">
              <a:solidFill>
                <a:srgbClr val="1A1A1A"/>
              </a:solidFill>
              <a:latin typeface="Segoe UI"/>
            </a:endParaRPr>
          </a:p>
        </p:txBody>
      </p:sp>
      <p:sp>
        <p:nvSpPr>
          <p:cNvPr id="81" name="Rectangle: Rounded Corners 13">
            <a:extLst>
              <a:ext uri="{FF2B5EF4-FFF2-40B4-BE49-F238E27FC236}">
                <a16:creationId xmlns:a16="http://schemas.microsoft.com/office/drawing/2014/main" id="{2D9A2CB5-32DE-9806-45A5-F16BD52452E3}"/>
              </a:ext>
            </a:extLst>
          </p:cNvPr>
          <p:cNvSpPr/>
          <p:nvPr/>
        </p:nvSpPr>
        <p:spPr bwMode="auto">
          <a:xfrm>
            <a:off x="4023022"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2. Conduct market research</a:t>
            </a:r>
          </a:p>
        </p:txBody>
      </p:sp>
      <p:sp>
        <p:nvSpPr>
          <p:cNvPr id="82" name="TextBox 81">
            <a:extLst>
              <a:ext uri="{FF2B5EF4-FFF2-40B4-BE49-F238E27FC236}">
                <a16:creationId xmlns:a16="http://schemas.microsoft.com/office/drawing/2014/main" id="{8C63DBDB-DFAD-F0BB-7173-3FA5E01A3BD3}"/>
              </a:ext>
            </a:extLst>
          </p:cNvPr>
          <p:cNvSpPr txBox="1"/>
          <p:nvPr/>
        </p:nvSpPr>
        <p:spPr>
          <a:xfrm>
            <a:off x="4023021" y="2033954"/>
            <a:ext cx="2878944"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a:cs typeface="Segoe UI" pitchFamily="34" charset="0"/>
              </a:rPr>
              <a:t>Use Business Chat for Web to search for relevant data sources such as industry reports, government statistics, and market analysis articles.</a:t>
            </a:r>
          </a:p>
        </p:txBody>
      </p:sp>
      <p:sp>
        <p:nvSpPr>
          <p:cNvPr id="83" name="Rectangle: Rounded Corners 15">
            <a:extLst>
              <a:ext uri="{FF2B5EF4-FFF2-40B4-BE49-F238E27FC236}">
                <a16:creationId xmlns:a16="http://schemas.microsoft.com/office/drawing/2014/main" id="{159B76D7-F5AC-1EEC-A395-A3C70436F16B}"/>
              </a:ext>
            </a:extLst>
          </p:cNvPr>
          <p:cNvSpPr/>
          <p:nvPr/>
        </p:nvSpPr>
        <p:spPr bwMode="auto">
          <a:xfrm>
            <a:off x="7476327" y="1591385"/>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3. Analyze data</a:t>
            </a:r>
          </a:p>
        </p:txBody>
      </p:sp>
      <p:sp>
        <p:nvSpPr>
          <p:cNvPr id="84" name="Rectangle: Rounded Corners 6">
            <a:extLst>
              <a:ext uri="{FF2B5EF4-FFF2-40B4-BE49-F238E27FC236}">
                <a16:creationId xmlns:a16="http://schemas.microsoft.com/office/drawing/2014/main" id="{07F41EFF-2138-B2B3-50F9-5FA6061F7F66}"/>
              </a:ext>
              <a:ext uri="{C183D7F6-B498-43B3-948B-1728B52AA6E4}">
                <adec:decorative xmlns:adec="http://schemas.microsoft.com/office/drawing/2017/decorative" val="1"/>
              </a:ext>
            </a:extLst>
          </p:cNvPr>
          <p:cNvSpPr/>
          <p:nvPr/>
        </p:nvSpPr>
        <p:spPr bwMode="auto">
          <a:xfrm>
            <a:off x="7498490" y="3052629"/>
            <a:ext cx="2705513" cy="582726"/>
          </a:xfrm>
          <a:prstGeom prst="roundRect">
            <a:avLst>
              <a:gd name="adj" fmla="val 8425"/>
            </a:avLst>
          </a:prstGeom>
          <a:solidFill>
            <a:srgbClr val="FFFFFF">
              <a:alpha val="62000"/>
            </a:srgbClr>
          </a:solidFill>
          <a:ln w="9525"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US" sz="900" b="1" kern="0" dirty="0">
                <a:solidFill>
                  <a:srgbClr val="1A1A1A"/>
                </a:solidFill>
                <a:latin typeface="Segoe UI"/>
              </a:rPr>
              <a:t>Create a PivotTable</a:t>
            </a:r>
            <a:r>
              <a:rPr kumimoji="0" lang="en-US" sz="900" b="0" i="0" u="none" strike="noStrike" kern="1200" cap="none" spc="0" normalizeH="0" baseline="0" noProof="0" dirty="0">
                <a:ln>
                  <a:noFill/>
                </a:ln>
                <a:solidFill>
                  <a:srgbClr val="000000"/>
                </a:solidFill>
                <a:effectLst/>
                <a:uLnTx/>
                <a:uFillTx/>
                <a:latin typeface="Segoe UI"/>
                <a:ea typeface="+mn-ea"/>
                <a:cs typeface="Segoe UI"/>
              </a:rPr>
              <a:t> to summarize donor preferences by cause and average donation amount. </a:t>
            </a:r>
            <a:endParaRPr kumimoji="0" lang="en-GB" sz="9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85" name="TextBox 84">
            <a:extLst>
              <a:ext uri="{FF2B5EF4-FFF2-40B4-BE49-F238E27FC236}">
                <a16:creationId xmlns:a16="http://schemas.microsoft.com/office/drawing/2014/main" id="{AE99E0BA-D070-DD12-3B8D-2F9419934904}"/>
              </a:ext>
            </a:extLst>
          </p:cNvPr>
          <p:cNvSpPr txBox="1"/>
          <p:nvPr/>
        </p:nvSpPr>
        <p:spPr>
          <a:xfrm>
            <a:off x="7476327" y="2033954"/>
            <a:ext cx="2705513" cy="69249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32006" rtl="0" eaLnBrk="1" fontAlgn="base" latinLnBrk="0" hangingPunct="1">
              <a:lnSpc>
                <a:spcPct val="100000"/>
              </a:lnSpc>
              <a:spcBef>
                <a:spcPts val="0"/>
              </a:spcBef>
              <a:spcAft>
                <a:spcPts val="200"/>
              </a:spcAft>
              <a:buClrTx/>
              <a:buSzTx/>
              <a:buFontTx/>
              <a:buNone/>
              <a:tabLst/>
              <a:defRPr/>
            </a:pPr>
            <a:r>
              <a:rPr kumimoji="0" lang="en-US" sz="900" b="0" i="0" u="none" strike="noStrike" kern="1200" cap="none" spc="0" normalizeH="0" baseline="0" noProof="0" dirty="0">
                <a:ln w="3175">
                  <a:noFill/>
                </a:ln>
                <a:solidFill>
                  <a:srgbClr val="000000"/>
                </a:solidFill>
                <a:effectLst/>
                <a:uLnTx/>
                <a:uFillTx/>
                <a:latin typeface="Segoe UI"/>
                <a:ea typeface="+mn-ea"/>
                <a:cs typeface="+mn-cs"/>
              </a:rPr>
              <a:t>Use Copilot in Excel to analyze donor preferences and generate insights. Organize donor data into an Excel sheet with columns for donor name, donation amount, frequency, preferred causes, and demographics. </a:t>
            </a:r>
          </a:p>
        </p:txBody>
      </p:sp>
      <p:sp>
        <p:nvSpPr>
          <p:cNvPr id="86" name="Rectangle: Rounded Corners 6">
            <a:extLst>
              <a:ext uri="{FF2B5EF4-FFF2-40B4-BE49-F238E27FC236}">
                <a16:creationId xmlns:a16="http://schemas.microsoft.com/office/drawing/2014/main" id="{7ED08776-2984-9350-C269-C270A6D78C23}"/>
              </a:ext>
              <a:ext uri="{C183D7F6-B498-43B3-948B-1728B52AA6E4}">
                <adec:decorative xmlns:adec="http://schemas.microsoft.com/office/drawing/2017/decorative" val="1"/>
              </a:ext>
            </a:extLst>
          </p:cNvPr>
          <p:cNvSpPr/>
          <p:nvPr/>
        </p:nvSpPr>
        <p:spPr bwMode="auto">
          <a:xfrm>
            <a:off x="4023022" y="5599337"/>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ts val="0"/>
              </a:spcBef>
              <a:spcAft>
                <a:spcPts val="200"/>
              </a:spcAft>
              <a:buClrTx/>
              <a:buSzTx/>
              <a:buFontTx/>
              <a:buNone/>
              <a:tabLst/>
              <a:defRPr/>
            </a:pPr>
            <a:r>
              <a:rPr lang="en-US" sz="900" kern="0" noProof="0" dirty="0">
                <a:solidFill>
                  <a:srgbClr val="1A1A1A"/>
                </a:solidFill>
                <a:latin typeface="Segoe UI"/>
              </a:rPr>
              <a:t>Example prompt: </a:t>
            </a:r>
            <a:r>
              <a:rPr lang="en-US" sz="900" b="1" kern="0" dirty="0">
                <a:solidFill>
                  <a:srgbClr val="1A1A1A"/>
                </a:solidFill>
                <a:latin typeface="Segoe UI"/>
              </a:rPr>
              <a:t>Create a grant proposal </a:t>
            </a:r>
            <a:r>
              <a:rPr lang="en-US" sz="900" kern="0" dirty="0">
                <a:solidFill>
                  <a:srgbClr val="1A1A1A"/>
                </a:solidFill>
                <a:latin typeface="Segoe UI"/>
              </a:rPr>
              <a:t>for [your nonprofit’s project], including an executive summary, needs statement that references insights from /[project plan.docx], project description, budget, and organization information. </a:t>
            </a:r>
            <a:endParaRPr kumimoji="0" lang="en-US" sz="90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87" name="Rectangle: Rounded Corners 19">
            <a:extLst>
              <a:ext uri="{FF2B5EF4-FFF2-40B4-BE49-F238E27FC236}">
                <a16:creationId xmlns:a16="http://schemas.microsoft.com/office/drawing/2014/main" id="{B7AEE0A4-9170-0FD3-570C-02CD1DD6D3AC}"/>
              </a:ext>
            </a:extLst>
          </p:cNvPr>
          <p:cNvSpPr/>
          <p:nvPr/>
        </p:nvSpPr>
        <p:spPr bwMode="auto">
          <a:xfrm>
            <a:off x="4023022" y="4051018"/>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742" fontAlgn="base">
              <a:spcBef>
                <a:spcPct val="20000"/>
              </a:spcBef>
              <a:spcAft>
                <a:spcPct val="0"/>
              </a:spcAft>
              <a:buSzPct val="90000"/>
            </a:pPr>
            <a:r>
              <a:rPr lang="en-US" sz="1200" b="1" dirty="0">
                <a:solidFill>
                  <a:srgbClr val="FFFFFF"/>
                </a:solidFill>
                <a:latin typeface="Segoe UI Semibold" panose="020B0502040204020203" pitchFamily="34" charset="0"/>
                <a:cs typeface="Segoe UI Semibold" panose="020B0502040204020203" pitchFamily="34" charset="0"/>
              </a:rPr>
              <a:t>5. Draft your proposal</a:t>
            </a:r>
          </a:p>
        </p:txBody>
      </p:sp>
      <p:sp>
        <p:nvSpPr>
          <p:cNvPr id="88" name="TextBox 87">
            <a:extLst>
              <a:ext uri="{FF2B5EF4-FFF2-40B4-BE49-F238E27FC236}">
                <a16:creationId xmlns:a16="http://schemas.microsoft.com/office/drawing/2014/main" id="{82936457-8F4A-1A90-8F7E-F2292A318279}"/>
              </a:ext>
            </a:extLst>
          </p:cNvPr>
          <p:cNvSpPr txBox="1"/>
          <p:nvPr/>
        </p:nvSpPr>
        <p:spPr>
          <a:xfrm>
            <a:off x="3911198" y="4500890"/>
            <a:ext cx="2990767" cy="2769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Segoe UI"/>
                <a:ea typeface="+mn-ea"/>
                <a:cs typeface="Segoe UI" pitchFamily="34" charset="0"/>
              </a:rPr>
              <a:t>Prompt Copilot in Word to create a grant proposal, incorporating key insights and data visualizations.  </a:t>
            </a: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grpSp>
        <p:nvGrpSpPr>
          <p:cNvPr id="2" name="Group 1">
            <a:extLst>
              <a:ext uri="{FF2B5EF4-FFF2-40B4-BE49-F238E27FC236}">
                <a16:creationId xmlns:a16="http://schemas.microsoft.com/office/drawing/2014/main" id="{72A97127-2BFB-D7D7-5101-6C5C81A67017}"/>
              </a:ext>
            </a:extLst>
          </p:cNvPr>
          <p:cNvGrpSpPr/>
          <p:nvPr/>
        </p:nvGrpSpPr>
        <p:grpSpPr>
          <a:xfrm>
            <a:off x="854014" y="5085439"/>
            <a:ext cx="2351135" cy="360000"/>
            <a:chOff x="588263" y="1217924"/>
            <a:chExt cx="2351135" cy="360000"/>
          </a:xfrm>
        </p:grpSpPr>
        <p:pic>
          <p:nvPicPr>
            <p:cNvPr id="14" name="Picture 13" descr="Zip Co logo SVG free download, id: 101874 - Brandlogos.net">
              <a:hlinkClick r:id="rId7"/>
              <a:extLst>
                <a:ext uri="{FF2B5EF4-FFF2-40B4-BE49-F238E27FC236}">
                  <a16:creationId xmlns:a16="http://schemas.microsoft.com/office/drawing/2014/main" id="{CE0A1DE1-97EC-0DA0-E2D4-6AB515FF07D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5" name="TextBox 14">
              <a:extLst>
                <a:ext uri="{FF2B5EF4-FFF2-40B4-BE49-F238E27FC236}">
                  <a16:creationId xmlns:a16="http://schemas.microsoft.com/office/drawing/2014/main" id="{2988D9A7-E162-0874-161C-142B4CF94BC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8" name="Group 27">
            <a:extLst>
              <a:ext uri="{FF2B5EF4-FFF2-40B4-BE49-F238E27FC236}">
                <a16:creationId xmlns:a16="http://schemas.microsoft.com/office/drawing/2014/main" id="{22E815A0-8A68-1599-0F10-E13CF0F17FB0}"/>
              </a:ext>
            </a:extLst>
          </p:cNvPr>
          <p:cNvGrpSpPr/>
          <p:nvPr/>
        </p:nvGrpSpPr>
        <p:grpSpPr>
          <a:xfrm>
            <a:off x="854014" y="2733126"/>
            <a:ext cx="2351135" cy="360000"/>
            <a:chOff x="588263" y="1217924"/>
            <a:chExt cx="2351135" cy="360000"/>
          </a:xfrm>
        </p:grpSpPr>
        <p:pic>
          <p:nvPicPr>
            <p:cNvPr id="29" name="Picture 28" descr="Zip Co logo SVG free download, id: 101874 - Brandlogos.net">
              <a:hlinkClick r:id="rId7"/>
              <a:extLst>
                <a:ext uri="{FF2B5EF4-FFF2-40B4-BE49-F238E27FC236}">
                  <a16:creationId xmlns:a16="http://schemas.microsoft.com/office/drawing/2014/main" id="{F36E1227-FC32-92FA-DF6B-80DBCD03AA8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 name="TextBox 29">
              <a:extLst>
                <a:ext uri="{FF2B5EF4-FFF2-40B4-BE49-F238E27FC236}">
                  <a16:creationId xmlns:a16="http://schemas.microsoft.com/office/drawing/2014/main" id="{83B24E0E-969A-894E-AB71-41A4B9A7362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lang="en-US" sz="1100" noProof="0" dirty="0">
                <a:solidFill>
                  <a:prstClr val="black"/>
                </a:solidFill>
                <a:latin typeface="Segoe UI Semibold"/>
              </a:endParaRPr>
            </a:p>
          </p:txBody>
        </p:sp>
      </p:grpSp>
      <p:grpSp>
        <p:nvGrpSpPr>
          <p:cNvPr id="12" name="Group 11">
            <a:extLst>
              <a:ext uri="{FF2B5EF4-FFF2-40B4-BE49-F238E27FC236}">
                <a16:creationId xmlns:a16="http://schemas.microsoft.com/office/drawing/2014/main" id="{3D1FB45D-93D8-5C57-7B7C-E5CE2BFA762F}"/>
              </a:ext>
            </a:extLst>
          </p:cNvPr>
          <p:cNvGrpSpPr/>
          <p:nvPr/>
        </p:nvGrpSpPr>
        <p:grpSpPr>
          <a:xfrm>
            <a:off x="7731207" y="2730545"/>
            <a:ext cx="2324175" cy="360000"/>
            <a:chOff x="883168" y="2751202"/>
            <a:chExt cx="2324175" cy="360000"/>
          </a:xfrm>
        </p:grpSpPr>
        <p:sp>
          <p:nvSpPr>
            <p:cNvPr id="31" name="TextBox 30">
              <a:extLst>
                <a:ext uri="{FF2B5EF4-FFF2-40B4-BE49-F238E27FC236}">
                  <a16:creationId xmlns:a16="http://schemas.microsoft.com/office/drawing/2014/main" id="{E1D9B969-8F6C-2698-7E42-1F597C1F5B1C}"/>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32" name="Picture 31" descr="A green square with white x in it&#10;&#10;Description automatically generated">
              <a:extLst>
                <a:ext uri="{FF2B5EF4-FFF2-40B4-BE49-F238E27FC236}">
                  <a16:creationId xmlns:a16="http://schemas.microsoft.com/office/drawing/2014/main" id="{A8A9C111-1D9B-D223-6BC8-84F208AC581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grpSp>
        <p:nvGrpSpPr>
          <p:cNvPr id="33" name="Group 32">
            <a:extLst>
              <a:ext uri="{FF2B5EF4-FFF2-40B4-BE49-F238E27FC236}">
                <a16:creationId xmlns:a16="http://schemas.microsoft.com/office/drawing/2014/main" id="{B1AB253D-4A2F-26A8-BF12-FD8BF9B36837}"/>
              </a:ext>
            </a:extLst>
          </p:cNvPr>
          <p:cNvGrpSpPr/>
          <p:nvPr/>
        </p:nvGrpSpPr>
        <p:grpSpPr>
          <a:xfrm>
            <a:off x="4414108" y="5086615"/>
            <a:ext cx="2351135" cy="360000"/>
            <a:chOff x="588263" y="2657420"/>
            <a:chExt cx="2351135" cy="360000"/>
          </a:xfrm>
        </p:grpSpPr>
        <p:pic>
          <p:nvPicPr>
            <p:cNvPr id="34" name="Picture 33">
              <a:extLst>
                <a:ext uri="{FF2B5EF4-FFF2-40B4-BE49-F238E27FC236}">
                  <a16:creationId xmlns:a16="http://schemas.microsoft.com/office/drawing/2014/main" id="{C982879D-E5FB-79F1-A297-B7639767668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5" name="TextBox 34">
              <a:extLst>
                <a:ext uri="{FF2B5EF4-FFF2-40B4-BE49-F238E27FC236}">
                  <a16:creationId xmlns:a16="http://schemas.microsoft.com/office/drawing/2014/main" id="{F75BB0DF-D29F-5884-CC71-3783AB89EBD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3" name="Group 12">
            <a:extLst>
              <a:ext uri="{FF2B5EF4-FFF2-40B4-BE49-F238E27FC236}">
                <a16:creationId xmlns:a16="http://schemas.microsoft.com/office/drawing/2014/main" id="{3035DA1E-BD06-4DA6-0F6A-F0512E8B28AB}"/>
              </a:ext>
            </a:extLst>
          </p:cNvPr>
          <p:cNvGrpSpPr/>
          <p:nvPr/>
        </p:nvGrpSpPr>
        <p:grpSpPr>
          <a:xfrm>
            <a:off x="4414108" y="2740563"/>
            <a:ext cx="2351135" cy="360000"/>
            <a:chOff x="588263" y="1217924"/>
            <a:chExt cx="2351135" cy="360000"/>
          </a:xfrm>
        </p:grpSpPr>
        <p:pic>
          <p:nvPicPr>
            <p:cNvPr id="16" name="Picture 15" descr="Zip Co logo SVG free download, id: 101874 - Brandlogos.net">
              <a:hlinkClick r:id="rId7"/>
              <a:extLst>
                <a:ext uri="{FF2B5EF4-FFF2-40B4-BE49-F238E27FC236}">
                  <a16:creationId xmlns:a16="http://schemas.microsoft.com/office/drawing/2014/main" id="{19841FEF-76CC-009E-7464-B2C0DA3C832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1761A30F-BB8A-35A9-E6AF-0025375CF41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lang="en-US" sz="1100" noProof="0" dirty="0">
                <a:solidFill>
                  <a:prstClr val="black"/>
                </a:solidFill>
                <a:latin typeface="Segoe UI Semibold"/>
              </a:endParaRPr>
            </a:p>
          </p:txBody>
        </p:sp>
      </p:grpSp>
      <p:grpSp>
        <p:nvGrpSpPr>
          <p:cNvPr id="18" name="Group 17">
            <a:extLst>
              <a:ext uri="{FF2B5EF4-FFF2-40B4-BE49-F238E27FC236}">
                <a16:creationId xmlns:a16="http://schemas.microsoft.com/office/drawing/2014/main" id="{C5BA1A96-A9B1-588F-0C1A-665E97406565}"/>
              </a:ext>
            </a:extLst>
          </p:cNvPr>
          <p:cNvGrpSpPr/>
          <p:nvPr/>
        </p:nvGrpSpPr>
        <p:grpSpPr>
          <a:xfrm>
            <a:off x="7753393" y="5086615"/>
            <a:ext cx="2324175" cy="360000"/>
            <a:chOff x="883168" y="2751202"/>
            <a:chExt cx="2324175" cy="360000"/>
          </a:xfrm>
        </p:grpSpPr>
        <p:sp>
          <p:nvSpPr>
            <p:cNvPr id="19" name="TextBox 18">
              <a:extLst>
                <a:ext uri="{FF2B5EF4-FFF2-40B4-BE49-F238E27FC236}">
                  <a16:creationId xmlns:a16="http://schemas.microsoft.com/office/drawing/2014/main" id="{1BFCC950-CB71-4A14-5704-14D37CA605DC}"/>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0" name="Picture 19" descr="A green square with white x in it&#10;&#10;Description automatically generated">
              <a:extLst>
                <a:ext uri="{FF2B5EF4-FFF2-40B4-BE49-F238E27FC236}">
                  <a16:creationId xmlns:a16="http://schemas.microsoft.com/office/drawing/2014/main" id="{86A996C0-9F2C-8ED2-BAB1-25B937068E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pic>
        <p:nvPicPr>
          <p:cNvPr id="24" name="Picture 23" descr="A person holding a tablet&#10;&#10;AI-generated content may be incorrect.">
            <a:extLst>
              <a:ext uri="{FF2B5EF4-FFF2-40B4-BE49-F238E27FC236}">
                <a16:creationId xmlns:a16="http://schemas.microsoft.com/office/drawing/2014/main" id="{6374AF74-F6A0-302D-2968-B0A5EFE1164F}"/>
              </a:ext>
            </a:extLst>
          </p:cNvPr>
          <p:cNvPicPr>
            <a:picLocks noChangeAspect="1"/>
          </p:cNvPicPr>
          <p:nvPr/>
        </p:nvPicPr>
        <p:blipFill>
          <a:blip r:embed="rId11"/>
          <a:stretch>
            <a:fillRect/>
          </a:stretch>
        </p:blipFill>
        <p:spPr>
          <a:xfrm>
            <a:off x="9570637" y="2742262"/>
            <a:ext cx="2616796" cy="4115738"/>
          </a:xfrm>
          <a:prstGeom prst="rect">
            <a:avLst/>
          </a:prstGeom>
        </p:spPr>
      </p:pic>
    </p:spTree>
    <p:extLst>
      <p:ext uri="{BB962C8B-B14F-4D97-AF65-F5344CB8AC3E}">
        <p14:creationId xmlns:p14="http://schemas.microsoft.com/office/powerpoint/2010/main" val="651310806"/>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5626</Words>
  <Application>Microsoft Office PowerPoint</Application>
  <PresentationFormat>Widescreen</PresentationFormat>
  <Paragraphs>642</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Nonprofits</vt:lpstr>
      <vt:lpstr>Copilot Nonprofit scenarios</vt:lpstr>
      <vt:lpstr>Copilot solutions in Nonprofit</vt:lpstr>
      <vt:lpstr>Increase the impact of Nonprofit organizations</vt:lpstr>
      <vt:lpstr>Nonprofit | Funding research and grant proposal writing</vt:lpstr>
      <vt:lpstr>Nonprofit | Grant tracking and reporting</vt:lpstr>
      <vt:lpstr>Nonprofit | Manage the donor pipeline</vt:lpstr>
      <vt:lpstr>Nonprofit | New program launch</vt:lpstr>
      <vt:lpstr>Nonprofit | Optimize program performance</vt:lpstr>
      <vt:lpstr>Nonprofit | Optimize staff and volunteer planning</vt:lpstr>
      <vt:lpstr>Nonprofit | Improve onboarding and development processes</vt:lpstr>
      <vt:lpstr>Nonprofit | Marketing campaign planning and design</vt:lpstr>
      <vt:lpstr>A day in the life of a  Digital Marketing Lead</vt:lpstr>
      <vt:lpstr>A day in the life of a  Fundraising Manager</vt:lpstr>
      <vt:lpstr>A day in the life of a  Data Strategist</vt:lpstr>
      <vt:lpstr>A day in the life of a  Head of Strategy</vt:lpstr>
      <vt:lpstr>A day in the life of an  HR Manager</vt:lpstr>
      <vt:lpstr>A day in the life of a  Program Delivery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6</cp:revision>
  <dcterms:created xsi:type="dcterms:W3CDTF">2024-09-25T15:39:48Z</dcterms:created>
  <dcterms:modified xsi:type="dcterms:W3CDTF">2025-02-16T21:40:11Z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