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sldIdLst>
    <p:sldId id="1633" r:id="rId3"/>
    <p:sldId id="1634" r:id="rId4"/>
    <p:sldId id="2147483473" r:id="rId5"/>
    <p:sldId id="334" r:id="rId6"/>
    <p:sldId id="1644" r:id="rId7"/>
    <p:sldId id="340" r:id="rId8"/>
    <p:sldId id="362" r:id="rId9"/>
    <p:sldId id="2147483590" r:id="rId10"/>
    <p:sldId id="394" r:id="rId11"/>
    <p:sldId id="393" r:id="rId12"/>
    <p:sldId id="396" r:id="rId13"/>
    <p:sldId id="441" r:id="rId14"/>
    <p:sldId id="445" r:id="rId15"/>
    <p:sldId id="319" r:id="rId16"/>
    <p:sldId id="437" r:id="rId17"/>
    <p:sldId id="442" r:id="rId18"/>
    <p:sldId id="443" r:id="rId19"/>
    <p:sldId id="444" r:id="rId20"/>
    <p:sldId id="2147483614" r:id="rId21"/>
    <p:sldId id="466" r:id="rId22"/>
    <p:sldId id="446" r:id="rId23"/>
    <p:sldId id="447" r:id="rId24"/>
    <p:sldId id="293" r:id="rId25"/>
    <p:sldId id="3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snapToGrid="0">
      <p:cViewPr varScale="1">
        <p:scale>
          <a:sx n="97" d="100"/>
          <a:sy n="97" d="100"/>
        </p:scale>
        <p:origin x="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1E4AD-6029-4797-B4F8-FB020ACDF89A}"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1C747-5297-48A0-9DCC-079A0FB46FCE}" type="slidenum">
              <a:rPr lang="en-US" smtClean="0"/>
              <a:t>‹#›</a:t>
            </a:fld>
            <a:endParaRPr lang="en-US"/>
          </a:p>
        </p:txBody>
      </p:sp>
    </p:spTree>
    <p:extLst>
      <p:ext uri="{BB962C8B-B14F-4D97-AF65-F5344CB8AC3E}">
        <p14:creationId xmlns:p14="http://schemas.microsoft.com/office/powerpoint/2010/main" val="187373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4755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60100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258544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97911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8477354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2935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25335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683714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5526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6193930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15704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27954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0651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036554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2587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4778502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110031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55634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8630783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cenario 5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59229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34922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pPr lvl="0"/>
            <a:r>
              <a:rPr lang="en-US"/>
              <a:t>Footer</a:t>
            </a:r>
          </a:p>
          <a:p>
            <a:pPr lvl="0"/>
            <a:r>
              <a:rPr lang="en-US"/>
              <a:t>Line two</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509291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88000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796302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51545307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40044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0767647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10435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16419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2.sv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084075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41556601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3.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3.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sv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4.svg"/><Relationship Id="rId10" Type="http://schemas.openxmlformats.org/officeDocument/2006/relationships/hyperlink" Target="https://copilot.microsoft.com/" TargetMode="External"/><Relationship Id="rId4" Type="http://schemas.openxmlformats.org/officeDocument/2006/relationships/image" Target="../media/image33.png"/><Relationship Id="rId9" Type="http://schemas.openxmlformats.org/officeDocument/2006/relationships/hyperlink" Target="https://www.youtube.com/watch?v=5SPTzASLcL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4.svg"/><Relationship Id="rId18" Type="http://schemas.openxmlformats.org/officeDocument/2006/relationships/hyperlink" Target="https://copilot.cloud.microsoft/prompts/create-a-product-narrative-084262de-a6cf-4b6e-abbe-c35780ec96bc" TargetMode="External"/><Relationship Id="rId3" Type="http://schemas.openxmlformats.org/officeDocument/2006/relationships/image" Target="../media/image32.svg"/><Relationship Id="rId7" Type="http://schemas.openxmlformats.org/officeDocument/2006/relationships/image" Target="../media/image38.png"/><Relationship Id="rId12" Type="http://schemas.openxmlformats.org/officeDocument/2006/relationships/image" Target="../media/image33.png"/><Relationship Id="rId17" Type="http://schemas.openxmlformats.org/officeDocument/2006/relationships/hyperlink" Target="https://copilot.microsoft.com/" TargetMode="External"/><Relationship Id="rId2" Type="http://schemas.openxmlformats.org/officeDocument/2006/relationships/image" Target="../media/image31.png"/><Relationship Id="rId16" Type="http://schemas.openxmlformats.org/officeDocument/2006/relationships/hyperlink" Target="https://copilot.cloud.microsoft/prompts/3dc0470d-5e34-4b9e-9a59-b11f2fedeb9d" TargetMode="Externa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36.png"/><Relationship Id="rId5" Type="http://schemas.openxmlformats.org/officeDocument/2006/relationships/image" Target="../media/image35.png"/><Relationship Id="rId15" Type="http://schemas.openxmlformats.org/officeDocument/2006/relationships/hyperlink" Target="https://copilot.cloud.microsoft/prompts/ae56c4c3-2bf8-4c7f-bdcc-b889c52c0a94" TargetMode="External"/><Relationship Id="rId10" Type="http://schemas.openxmlformats.org/officeDocument/2006/relationships/image" Target="../media/image41.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40.svg"/><Relationship Id="rId14" Type="http://schemas.openxmlformats.org/officeDocument/2006/relationships/hyperlink" Target="https://www.microsoft.com/en-us/videoplayer/embed/RW1lEc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4.svg"/><Relationship Id="rId18" Type="http://schemas.openxmlformats.org/officeDocument/2006/relationships/hyperlink" Target="https://copilot.cloud.microsoft/prompts/create-a-product-narrative-084262de-a6cf-4b6e-abbe-c35780ec96bc" TargetMode="External"/><Relationship Id="rId3" Type="http://schemas.openxmlformats.org/officeDocument/2006/relationships/image" Target="../media/image32.svg"/><Relationship Id="rId7" Type="http://schemas.openxmlformats.org/officeDocument/2006/relationships/image" Target="../media/image38.png"/><Relationship Id="rId12" Type="http://schemas.openxmlformats.org/officeDocument/2006/relationships/image" Target="../media/image33.png"/><Relationship Id="rId17" Type="http://schemas.openxmlformats.org/officeDocument/2006/relationships/hyperlink" Target="https://copilot.microsoft.com/" TargetMode="External"/><Relationship Id="rId2" Type="http://schemas.openxmlformats.org/officeDocument/2006/relationships/image" Target="../media/image31.png"/><Relationship Id="rId16" Type="http://schemas.openxmlformats.org/officeDocument/2006/relationships/hyperlink" Target="https://copilot.cloud.microsoft/prompts/3dc0470d-5e34-4b9e-9a59-b11f2fedeb9d" TargetMode="Externa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36.png"/><Relationship Id="rId5" Type="http://schemas.openxmlformats.org/officeDocument/2006/relationships/image" Target="../media/image35.png"/><Relationship Id="rId15" Type="http://schemas.openxmlformats.org/officeDocument/2006/relationships/hyperlink" Target="https://copilot.cloud.microsoft/prompts/ae56c4c3-2bf8-4c7f-bdcc-b889c52c0a94" TargetMode="External"/><Relationship Id="rId10" Type="http://schemas.openxmlformats.org/officeDocument/2006/relationships/image" Target="../media/image41.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40.svg"/><Relationship Id="rId14" Type="http://schemas.openxmlformats.org/officeDocument/2006/relationships/hyperlink" Target="https://www.microsoft.com/en-us/videoplayer/embed/RW1lEc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4.svg"/><Relationship Id="rId3" Type="http://schemas.openxmlformats.org/officeDocument/2006/relationships/image" Target="../media/image32.svg"/><Relationship Id="rId7" Type="http://schemas.openxmlformats.org/officeDocument/2006/relationships/image" Target="../media/image38.png"/><Relationship Id="rId12"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hyperlink" Target="https://copilot.microsoft.com/" TargetMode="Externa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36.png"/><Relationship Id="rId5" Type="http://schemas.openxmlformats.org/officeDocument/2006/relationships/image" Target="../media/image35.png"/><Relationship Id="rId15" Type="http://schemas.openxmlformats.org/officeDocument/2006/relationships/hyperlink" Target="https://copilot.cloud.microsoft/prompts/91018eee-45ea-46c8-9b11-f4ac560d1344" TargetMode="External"/><Relationship Id="rId10" Type="http://schemas.openxmlformats.org/officeDocument/2006/relationships/image" Target="../media/image37.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41.png"/><Relationship Id="rId14" Type="http://schemas.openxmlformats.org/officeDocument/2006/relationships/hyperlink" Target="https://www.microsoft.com/en-us/videoplayer/embed/RW1lwn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6.png"/><Relationship Id="rId3" Type="http://schemas.openxmlformats.org/officeDocument/2006/relationships/image" Target="../media/image32.svg"/><Relationship Id="rId7" Type="http://schemas.openxmlformats.org/officeDocument/2006/relationships/image" Target="../media/image35.png"/><Relationship Id="rId12"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38.png"/><Relationship Id="rId5" Type="http://schemas.openxmlformats.org/officeDocument/2006/relationships/image" Target="../media/image34.svg"/><Relationship Id="rId15" Type="http://schemas.openxmlformats.org/officeDocument/2006/relationships/hyperlink" Target="https://copilot.microsoft.com/" TargetMode="External"/><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3.png"/><Relationship Id="rId14" Type="http://schemas.openxmlformats.org/officeDocument/2006/relationships/hyperlink" Target="https://www.microsoft.com/en-us/videoplayer/embed/RW1lwn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www.microsoft.com/en-us/videoplayer/embed/RW1lEc5" TargetMode="External"/><Relationship Id="rId3" Type="http://schemas.openxmlformats.org/officeDocument/2006/relationships/image" Target="../media/image32.svg"/><Relationship Id="rId7" Type="http://schemas.openxmlformats.org/officeDocument/2006/relationships/image" Target="../media/image38.png"/><Relationship Id="rId12" Type="http://schemas.openxmlformats.org/officeDocument/2006/relationships/image" Target="../media/image34.svg"/><Relationship Id="rId2" Type="http://schemas.openxmlformats.org/officeDocument/2006/relationships/image" Target="../media/image31.png"/><Relationship Id="rId16" Type="http://schemas.openxmlformats.org/officeDocument/2006/relationships/hyperlink" Target="https://copilot.microsoft.com/" TargetMode="Externa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33.png"/><Relationship Id="rId5" Type="http://schemas.openxmlformats.org/officeDocument/2006/relationships/image" Target="../media/image35.png"/><Relationship Id="rId15" Type="http://schemas.openxmlformats.org/officeDocument/2006/relationships/hyperlink" Target="https://copilot.cloud.microsoft/prompts/284f50fe-140d-4446-8684-29b953b34471" TargetMode="External"/><Relationship Id="rId10" Type="http://schemas.openxmlformats.org/officeDocument/2006/relationships/image" Target="../media/image36.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42.png"/><Relationship Id="rId14" Type="http://schemas.openxmlformats.org/officeDocument/2006/relationships/hyperlink" Target="https://copilot.cloud.microsoft/prompts/360a75d2-9679-43bd-a6b2-b1bba39ca2a2"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3.png"/><Relationship Id="rId18" Type="http://schemas.openxmlformats.org/officeDocument/2006/relationships/hyperlink" Target="https://copilot.microsoft.com/" TargetMode="External"/><Relationship Id="rId3" Type="http://schemas.openxmlformats.org/officeDocument/2006/relationships/image" Target="../media/image32.svg"/><Relationship Id="rId7" Type="http://schemas.openxmlformats.org/officeDocument/2006/relationships/image" Target="../media/image41.png"/><Relationship Id="rId12" Type="http://schemas.openxmlformats.org/officeDocument/2006/relationships/image" Target="../media/image36.png"/><Relationship Id="rId17" Type="http://schemas.openxmlformats.org/officeDocument/2006/relationships/hyperlink" Target="https://copilot.cloud.microsoft/prompts/c98396fa-7622-4049-9a43-cfbdda0910f5" TargetMode="External"/><Relationship Id="rId2" Type="http://schemas.openxmlformats.org/officeDocument/2006/relationships/image" Target="../media/image31.png"/><Relationship Id="rId16" Type="http://schemas.openxmlformats.org/officeDocument/2006/relationships/hyperlink" Target="https://copilot.cloud.microsoft/prompts/41d98a11-8fe4-4457-9eb6-f4674d00ba08" TargetMode="Externa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0.svg"/><Relationship Id="rId5" Type="http://schemas.openxmlformats.org/officeDocument/2006/relationships/image" Target="../media/image35.png"/><Relationship Id="rId15" Type="http://schemas.openxmlformats.org/officeDocument/2006/relationships/hyperlink" Target="https://www.microsoft.com/en-us/videoplayer/embed/RW1lEcc" TargetMode="External"/><Relationship Id="rId10" Type="http://schemas.openxmlformats.org/officeDocument/2006/relationships/image" Target="../media/image39.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43.png"/><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2.svg"/><Relationship Id="rId7" Type="http://schemas.openxmlformats.org/officeDocument/2006/relationships/image" Target="../media/image45.png"/><Relationship Id="rId12" Type="http://schemas.openxmlformats.org/officeDocument/2006/relationships/hyperlink" Target="https://copilot.microsoft.com/" TargetMode="External"/><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36.png"/><Relationship Id="rId5" Type="http://schemas.openxmlformats.org/officeDocument/2006/relationships/image" Target="../media/image34.svg"/><Relationship Id="rId10" Type="http://schemas.openxmlformats.org/officeDocument/2006/relationships/image" Target="../media/image47.png"/><Relationship Id="rId4" Type="http://schemas.openxmlformats.org/officeDocument/2006/relationships/image" Target="../media/image33.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2.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31.png"/><Relationship Id="rId1" Type="http://schemas.openxmlformats.org/officeDocument/2006/relationships/slideLayout" Target="../slideLayouts/slideLayout24.xml"/><Relationship Id="rId6" Type="http://schemas.openxmlformats.org/officeDocument/2006/relationships/image" Target="../media/image46.png"/><Relationship Id="rId11" Type="http://schemas.openxmlformats.org/officeDocument/2006/relationships/hyperlink" Target="https://copilot.microsoft.com/" TargetMode="External"/><Relationship Id="rId5" Type="http://schemas.openxmlformats.org/officeDocument/2006/relationships/image" Target="../media/image34.svg"/><Relationship Id="rId10"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4.svg"/><Relationship Id="rId18" Type="http://schemas.openxmlformats.org/officeDocument/2006/relationships/hyperlink" Target="https://www.microsoft.com/en-us/videoplayer/embed/RW1lDwa" TargetMode="External"/><Relationship Id="rId3" Type="http://schemas.openxmlformats.org/officeDocument/2006/relationships/image" Target="../media/image50.sv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image" Target="../media/image49.png"/><Relationship Id="rId16"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52.png"/><Relationship Id="rId5" Type="http://schemas.openxmlformats.org/officeDocument/2006/relationships/image" Target="../media/image51.png"/><Relationship Id="rId15" Type="http://schemas.openxmlformats.org/officeDocument/2006/relationships/image" Target="../media/image56.svg"/><Relationship Id="rId10" Type="http://schemas.openxmlformats.org/officeDocument/2006/relationships/image" Target="../media/image38.png"/><Relationship Id="rId19" Type="http://schemas.openxmlformats.org/officeDocument/2006/relationships/hyperlink" Target="https://copilot.microsoft.com/" TargetMode="External"/><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5.png"/><Relationship Id="rId3" Type="http://schemas.openxmlformats.org/officeDocument/2006/relationships/image" Target="../media/image59.svg"/><Relationship Id="rId7" Type="http://schemas.openxmlformats.org/officeDocument/2006/relationships/image" Target="../media/image41.png"/><Relationship Id="rId12" Type="http://schemas.openxmlformats.org/officeDocument/2006/relationships/image" Target="../media/image54.svg"/><Relationship Id="rId17" Type="http://schemas.openxmlformats.org/officeDocument/2006/relationships/hyperlink" Target="https://copilot.microsoft.com/" TargetMode="External"/><Relationship Id="rId2" Type="http://schemas.openxmlformats.org/officeDocument/2006/relationships/image" Target="../media/image49.png"/><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53.png"/><Relationship Id="rId5" Type="http://schemas.openxmlformats.org/officeDocument/2006/relationships/image" Target="../media/image35.png"/><Relationship Id="rId1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hyperlink" Target="https://www.microsoft.com/en-us/videoplayer/embed/RW1lvL2" TargetMode="External"/><Relationship Id="rId14" Type="http://schemas.openxmlformats.org/officeDocument/2006/relationships/image" Target="../media/image56.sv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3.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35.png"/><Relationship Id="rId17" Type="http://schemas.openxmlformats.org/officeDocument/2006/relationships/hyperlink" Target="https://copilot.microsoft.com/" TargetMode="External"/><Relationship Id="rId2" Type="http://schemas.openxmlformats.org/officeDocument/2006/relationships/image" Target="../media/image53.png"/><Relationship Id="rId16"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56.svg"/><Relationship Id="rId15" Type="http://schemas.openxmlformats.org/officeDocument/2006/relationships/image" Target="../media/image38.png"/><Relationship Id="rId10" Type="http://schemas.openxmlformats.org/officeDocument/2006/relationships/image" Target="../media/image50.svg"/><Relationship Id="rId4" Type="http://schemas.openxmlformats.org/officeDocument/2006/relationships/image" Target="../media/image55.png"/><Relationship Id="rId9" Type="http://schemas.openxmlformats.org/officeDocument/2006/relationships/image" Target="../media/image49.pn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5.png"/><Relationship Id="rId18" Type="http://schemas.openxmlformats.org/officeDocument/2006/relationships/hyperlink" Target="https://copilot.microsoft.com/" TargetMode="External"/><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37.png"/><Relationship Id="rId2" Type="http://schemas.openxmlformats.org/officeDocument/2006/relationships/image" Target="../media/image53.png"/><Relationship Id="rId16"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57.png"/><Relationship Id="rId11" Type="http://schemas.microsoft.com/office/2007/relationships/hdphoto" Target="../media/hdphoto4.wdp"/><Relationship Id="rId5" Type="http://schemas.openxmlformats.org/officeDocument/2006/relationships/image" Target="../media/image56.svg"/><Relationship Id="rId15" Type="http://schemas.openxmlformats.org/officeDocument/2006/relationships/image" Target="../media/image43.png"/><Relationship Id="rId10" Type="http://schemas.openxmlformats.org/officeDocument/2006/relationships/image" Target="../media/image62.png"/><Relationship Id="rId4" Type="http://schemas.openxmlformats.org/officeDocument/2006/relationships/image" Target="../media/image55.png"/><Relationship Id="rId9" Type="http://schemas.openxmlformats.org/officeDocument/2006/relationships/image" Target="../media/image50.sv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hyperlink" Target="https://aka.ms/CopilotLa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www.microsoft.com/en-us/videoplayer/embed/RW1lwn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9.xml"/><Relationship Id="rId3" Type="http://schemas.openxmlformats.org/officeDocument/2006/relationships/slide" Target="slide13.xml"/><Relationship Id="rId7" Type="http://schemas.openxmlformats.org/officeDocument/2006/relationships/slide" Target="slide17.xml"/><Relationship Id="rId12" Type="http://schemas.openxmlformats.org/officeDocument/2006/relationships/image" Target="../media/image25.jpeg"/><Relationship Id="rId2" Type="http://schemas.openxmlformats.org/officeDocument/2006/relationships/image" Target="../media/image6.png"/><Relationship Id="rId16" Type="http://schemas.openxmlformats.org/officeDocument/2006/relationships/hyperlink" Target="https://www.microsoft.com/en-us/videoplayer/embed/RW1lEaR" TargetMode="Externa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24.jpeg"/><Relationship Id="rId5" Type="http://schemas.openxmlformats.org/officeDocument/2006/relationships/slide" Target="slide12.xml"/><Relationship Id="rId15" Type="http://schemas.openxmlformats.org/officeDocument/2006/relationships/slide" Target="slide10.xml"/><Relationship Id="rId10" Type="http://schemas.microsoft.com/office/2007/relationships/hdphoto" Target="../media/hdphoto2.wdp"/><Relationship Id="rId4" Type="http://schemas.openxmlformats.org/officeDocument/2006/relationships/slide" Target="slide15.xml"/><Relationship Id="rId9" Type="http://schemas.openxmlformats.org/officeDocument/2006/relationships/image" Target="../media/image23.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856429"/>
            <a:ext cx="7758903" cy="677108"/>
          </a:xfrm>
        </p:spPr>
        <p:txBody>
          <a:bodyPr/>
          <a:lstStyle/>
          <a:p>
            <a:r>
              <a:rPr lang="en-US" sz="440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a:gradFill>
                  <a:gsLst>
                    <a:gs pos="0">
                      <a:schemeClr val="tx1"/>
                    </a:gs>
                    <a:gs pos="100000">
                      <a:schemeClr val="tx1"/>
                    </a:gs>
                  </a:gsLst>
                  <a:lin ang="5400000" scaled="1"/>
                </a:gradFill>
                <a:cs typeface="Segoe UI"/>
              </a:rPr>
              <a:t>Discover industry and role-based scenarios</a:t>
            </a:r>
          </a:p>
        </p:txBody>
      </p:sp>
      <p:pic>
        <p:nvPicPr>
          <p:cNvPr id="6" name="Picture 5" descr="A rainbow colored logo on a black background&#10;&#10;Description automatically generated">
            <a:extLst>
              <a:ext uri="{FF2B5EF4-FFF2-40B4-BE49-F238E27FC236}">
                <a16:creationId xmlns:a16="http://schemas.microsoft.com/office/drawing/2014/main" id="{5BAFADB6-67BC-CBFB-754E-0A0D1329B4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4794" y="2173633"/>
            <a:ext cx="2510735" cy="2510735"/>
          </a:xfrm>
          <a:prstGeom prst="rect">
            <a:avLst/>
          </a:prstGeom>
        </p:spPr>
      </p:pic>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a:latin typeface="Segoe UI Semibold" panose="020B0702040204020203" pitchFamily="34" charset="0"/>
                <a:cs typeface="Segoe UI Semibold" panose="020B0702040204020203" pitchFamily="34" charset="0"/>
              </a:rPr>
              <a:t>KPI – </a:t>
            </a:r>
            <a:r>
              <a:rPr lang="en-US" sz="36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Brand value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5669323"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Brand value isn’t just about logos; it’s about shaping perceptions and building lasting relationships with your audience. A strong brand fuels demand generation.</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impact brand value</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9" name="Picture 18" descr="A person and person having a video call&#10;&#10;Description automatically generated">
            <a:extLst>
              <a:ext uri="{FF2B5EF4-FFF2-40B4-BE49-F238E27FC236}">
                <a16:creationId xmlns:a16="http://schemas.microsoft.com/office/drawing/2014/main" id="{EB8B650B-6F61-A5CF-CD3A-8834DCEA5C1B}"/>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43606"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1" name="Text Placeholder 4">
            <a:extLst>
              <a:ext uri="{FF2B5EF4-FFF2-40B4-BE49-F238E27FC236}">
                <a16:creationId xmlns:a16="http://schemas.microsoft.com/office/drawing/2014/main" id="{7FC398B3-9B01-070A-557D-2DA834FC3D3F}"/>
              </a:ext>
              <a:ext uri="{C183D7F6-B498-43B3-948B-1728B52AA6E4}">
                <adec:decorative xmlns:adec="http://schemas.microsoft.com/office/drawing/2017/decorative" val="1"/>
              </a:ext>
            </a:extLst>
          </p:cNvPr>
          <p:cNvSpPr txBox="1">
            <a:spLocks/>
          </p:cNvSpPr>
          <p:nvPr/>
        </p:nvSpPr>
        <p:spPr>
          <a:xfrm>
            <a:off x="863599" y="4580362"/>
            <a:ext cx="1485480" cy="136806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Draft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marketing assets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copy by having Copilot check for tone</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communications</a:t>
            </a:r>
          </a:p>
        </p:txBody>
      </p:sp>
      <p:sp>
        <p:nvSpPr>
          <p:cNvPr id="16" name="Text Placeholder 4">
            <a:extLst>
              <a:ext uri="{FF2B5EF4-FFF2-40B4-BE49-F238E27FC236}">
                <a16:creationId xmlns:a16="http://schemas.microsoft.com/office/drawing/2014/main" id="{85C57679-28FC-782D-93B7-0694F0333691}"/>
              </a:ext>
              <a:ext uri="{C183D7F6-B498-43B3-948B-1728B52AA6E4}">
                <adec:decorative xmlns:adec="http://schemas.microsoft.com/office/drawing/2017/decorative" val="1"/>
              </a:ext>
            </a:extLst>
          </p:cNvPr>
          <p:cNvSpPr txBox="1">
            <a:spLocks/>
          </p:cNvSpPr>
          <p:nvPr/>
        </p:nvSpPr>
        <p:spPr>
          <a:xfrm>
            <a:off x="2905930" y="4580362"/>
            <a:ext cx="1698039" cy="136806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Create pricing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and promotions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research market conditions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compare sales across regions or other variables</a:t>
            </a:r>
          </a:p>
        </p:txBody>
      </p:sp>
      <p:sp>
        <p:nvSpPr>
          <p:cNvPr id="17" name="Text Placeholder 4">
            <a:extLst>
              <a:ext uri="{FF2B5EF4-FFF2-40B4-BE49-F238E27FC236}">
                <a16:creationId xmlns:a16="http://schemas.microsoft.com/office/drawing/2014/main" id="{46DA65AD-5E0A-DF48-13E2-1FE2692A1448}"/>
              </a:ext>
              <a:ext uri="{C183D7F6-B498-43B3-948B-1728B52AA6E4}">
                <adec:decorative xmlns:adec="http://schemas.microsoft.com/office/drawing/2017/decorative" val="1"/>
              </a:ext>
            </a:extLst>
          </p:cNvPr>
          <p:cNvSpPr txBox="1">
            <a:spLocks/>
          </p:cNvSpPr>
          <p:nvPr/>
        </p:nvSpPr>
        <p:spPr>
          <a:xfrm>
            <a:off x="5160819" y="4580362"/>
            <a:ext cx="2023037" cy="119519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marketing materials</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blogs with Copilot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engaging social content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campaigns</a:t>
            </a:r>
          </a:p>
        </p:txBody>
      </p:sp>
      <p:sp>
        <p:nvSpPr>
          <p:cNvPr id="18" name="Text Placeholder 72">
            <a:extLst>
              <a:ext uri="{FF2B5EF4-FFF2-40B4-BE49-F238E27FC236}">
                <a16:creationId xmlns:a16="http://schemas.microsoft.com/office/drawing/2014/main" id="{BDC789AC-51FA-4301-492D-BB23A469508D}"/>
              </a:ext>
            </a:extLst>
          </p:cNvPr>
          <p:cNvSpPr txBox="1">
            <a:spLocks/>
          </p:cNvSpPr>
          <p:nvPr/>
        </p:nvSpPr>
        <p:spPr>
          <a:xfrm>
            <a:off x="7955666" y="2487878"/>
            <a:ext cx="3347617" cy="78483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Brand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Creative Director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Graphic Designer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Digital Marketing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Marketing</a:t>
            </a:r>
          </a:p>
        </p:txBody>
      </p:sp>
    </p:spTree>
    <p:extLst>
      <p:ext uri="{BB962C8B-B14F-4D97-AF65-F5344CB8AC3E}">
        <p14:creationId xmlns:p14="http://schemas.microsoft.com/office/powerpoint/2010/main" val="27968651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a:latin typeface="Segoe UI Semibold" panose="020B0702040204020203" pitchFamily="34" charset="0"/>
                <a:cs typeface="Segoe UI Semibold" panose="020B0702040204020203" pitchFamily="34" charset="0"/>
              </a:rPr>
              <a:t>KPI – </a:t>
            </a:r>
            <a:r>
              <a:rPr lang="en-US" sz="36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Cost per marketing lead generated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5883078" cy="888898"/>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Reducing the cost of marketing campaigns is a key benefit from Microsoft Copilot. Cost Per Lead (CPL) can be reduced with better campaign management and is a crucial metric used to measure and monitor the effectiveness of marketing campaigns. It represents the amount of money a business spends to generate a single new lead.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33773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378080"/>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manage marketing expenses</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descr="A group of people sitting at a table&#10;&#10;Description automatically generated">
            <a:extLst>
              <a:ext uri="{FF2B5EF4-FFF2-40B4-BE49-F238E27FC236}">
                <a16:creationId xmlns:a16="http://schemas.microsoft.com/office/drawing/2014/main" id="{DCCB2008-717B-8FC0-697A-CCE7383BB894}"/>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3" y="1600528"/>
            <a:ext cx="6743606" cy="1665496"/>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3B38C2ED-9D08-148F-15D6-9B3FBA4CD3F7}"/>
              </a:ext>
              <a:ext uri="{C183D7F6-B498-43B3-948B-1728B52AA6E4}">
                <adec:decorative xmlns:adec="http://schemas.microsoft.com/office/drawing/2017/decorative" val="1"/>
              </a:ext>
            </a:extLst>
          </p:cNvPr>
          <p:cNvSpPr txBox="1">
            <a:spLocks/>
          </p:cNvSpPr>
          <p:nvPr/>
        </p:nvSpPr>
        <p:spPr>
          <a:xfrm>
            <a:off x="863598" y="4774250"/>
            <a:ext cx="1874440" cy="140653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quality of campaign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a:t>
            </a:r>
          </a:p>
        </p:txBody>
      </p:sp>
      <p:sp>
        <p:nvSpPr>
          <p:cNvPr id="18" name="Text Placeholder 4">
            <a:extLst>
              <a:ext uri="{FF2B5EF4-FFF2-40B4-BE49-F238E27FC236}">
                <a16:creationId xmlns:a16="http://schemas.microsoft.com/office/drawing/2014/main" id="{0F3A3736-C6CE-87E4-DF87-33FDA784A36E}"/>
              </a:ext>
              <a:ext uri="{C183D7F6-B498-43B3-948B-1728B52AA6E4}">
                <adec:decorative xmlns:adec="http://schemas.microsoft.com/office/drawing/2017/decorative" val="1"/>
              </a:ext>
            </a:extLst>
          </p:cNvPr>
          <p:cNvSpPr txBox="1">
            <a:spLocks/>
          </p:cNvSpPr>
          <p:nvPr/>
        </p:nvSpPr>
        <p:spPr>
          <a:xfrm>
            <a:off x="3182168" y="4774250"/>
            <a:ext cx="1698039" cy="136806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Create pricing and promotional campaigns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research market conditions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compare sales across regions or other variables</a:t>
            </a:r>
          </a:p>
        </p:txBody>
      </p:sp>
      <p:sp>
        <p:nvSpPr>
          <p:cNvPr id="19" name="Text Placeholder 4">
            <a:extLst>
              <a:ext uri="{FF2B5EF4-FFF2-40B4-BE49-F238E27FC236}">
                <a16:creationId xmlns:a16="http://schemas.microsoft.com/office/drawing/2014/main" id="{F18681E2-6FEC-BB0A-ED55-F37D412B4BFE}"/>
              </a:ext>
              <a:ext uri="{C183D7F6-B498-43B3-948B-1728B52AA6E4}">
                <adec:decorative xmlns:adec="http://schemas.microsoft.com/office/drawing/2017/decorative" val="1"/>
              </a:ext>
            </a:extLst>
          </p:cNvPr>
          <p:cNvSpPr txBox="1">
            <a:spLocks/>
          </p:cNvSpPr>
          <p:nvPr/>
        </p:nvSpPr>
        <p:spPr>
          <a:xfrm>
            <a:off x="5286433" y="4774250"/>
            <a:ext cx="2023037" cy="135678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Inform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market research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company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information and competitors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Learn how to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position the product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Recap survey results</a:t>
            </a:r>
          </a:p>
        </p:txBody>
      </p:sp>
      <p:sp>
        <p:nvSpPr>
          <p:cNvPr id="26" name="Text Placeholder 72">
            <a:extLst>
              <a:ext uri="{FF2B5EF4-FFF2-40B4-BE49-F238E27FC236}">
                <a16:creationId xmlns:a16="http://schemas.microsoft.com/office/drawing/2014/main" id="{CA203FAD-B568-0BF8-6F01-90C39857411D}"/>
              </a:ext>
            </a:extLst>
          </p:cNvPr>
          <p:cNvSpPr txBox="1">
            <a:spLocks/>
          </p:cNvSpPr>
          <p:nvPr/>
        </p:nvSpPr>
        <p:spPr>
          <a:xfrm>
            <a:off x="7980026" y="2549433"/>
            <a:ext cx="3347617" cy="746679"/>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Executive</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SEO Specialist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Marketing</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Finance</a:t>
            </a:r>
          </a:p>
        </p:txBody>
      </p:sp>
    </p:spTree>
    <p:extLst>
      <p:ext uri="{BB962C8B-B14F-4D97-AF65-F5344CB8AC3E}">
        <p14:creationId xmlns:p14="http://schemas.microsoft.com/office/powerpoint/2010/main" val="5633485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GB" dirty="0">
                <a:solidFill>
                  <a:srgbClr val="0078D4"/>
                </a:solidFill>
              </a:rPr>
              <a:t>Marketing | </a:t>
            </a:r>
            <a:r>
              <a:rPr lang="en-GB" dirty="0"/>
              <a:t>Content creation (Microsoft Copilot only)</a:t>
            </a:r>
            <a:endParaRPr lang="en-US" baseline="30000" dirty="0"/>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a:t>1. SEO optimization </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5. Create social content</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Content generation </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GB"/>
              <a:t>5. Grab attention with headlines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a:t>3. Proofread</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a:t>4. Add images </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Microsoft Copilot</a:t>
            </a:r>
            <a:endParaRPr lang="en-US"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GB"/>
              <a:t>Already have a content topic you want to write about but don’t know where to start? Use Microsoft Copilot to identify the top SEO keywords to reach your audience. </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GB"/>
              <a:t>Once you have your list of top 10 SEO keywords, use Copilot to create specific content for your business needs.</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a:t>Once you have your draft, use Copilot to proofread your work with specific grammar rules in mind.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Identify 10 SEO keywords for a blog post to attract people ages 20-30 who want to reduce their carbon footprint.</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753310"/>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100-word blurb from the draft you helped me create that I can post on LinkedIn. The caption should be friendly and informative and add relevant emojis. </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Generate a 1000-word blog about lessons from successful small business owners. The tone should be friendly, confident, and informative.</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520868"/>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20" normalizeH="0" baseline="0" noProof="0">
                <a:ln>
                  <a:noFill/>
                </a:ln>
                <a:solidFill>
                  <a:srgbClr val="1A1A1A"/>
                </a:solidFill>
                <a:effectLst/>
                <a:uLnTx/>
                <a:uFillTx/>
                <a:latin typeface="Segoe UI"/>
                <a:ea typeface="+mn-ea"/>
                <a:cs typeface="+mn-cs"/>
              </a:rPr>
              <a:t>Prompt: </a:t>
            </a:r>
            <a:r>
              <a:rPr kumimoji="0" lang="en-US" sz="900" b="0" i="0" u="none" strike="noStrike" kern="0" cap="none" spc="-20" normalizeH="0" baseline="0" noProof="0">
                <a:ln>
                  <a:noFill/>
                </a:ln>
                <a:solidFill>
                  <a:srgbClr val="1A1A1A"/>
                </a:solidFill>
                <a:effectLst/>
                <a:uLnTx/>
                <a:uFillTx/>
                <a:latin typeface="Segoe UI"/>
                <a:ea typeface="+mn-ea"/>
                <a:cs typeface="+mn-cs"/>
              </a:rPr>
              <a:t>Provide me five options for headlines using each of these five keywords. </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Proofread this with Chicago Style grammar rules.</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843689"/>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photo-realistic image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of strawberries splashing into water to </a:t>
            </a:r>
            <a:br>
              <a:rPr lang="en-US" kern="0">
                <a:solidFill>
                  <a:srgbClr val="1A1A1A"/>
                </a:solidFill>
                <a:latin typeface="Segoe UI"/>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announce my clean-beauty company’s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new hydrating lip oil launch. </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Ask Copilot to repurpose the draft it helped you create into posts for any social media  platform.</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GB"/>
              <a:t>Use Copilot to turn the top keywords into </a:t>
            </a:r>
            <a:br>
              <a:rPr lang="en-GB"/>
            </a:br>
            <a:r>
              <a:rPr lang="en-GB"/>
              <a:t>a headline and section headings.</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GB"/>
              <a:t>Enhance your content by using Copilot to create unique images for your project.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a:t>Start</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chemeClr val="bg1">
              <a:lumMod val="75000"/>
            </a:schemeClr>
          </a:solidFill>
        </p:spPr>
        <p:txBody>
          <a:bodyPr/>
          <a:lstStyle/>
          <a:p>
            <a:endParaRPr lang="en-US"/>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73" name="Group 172">
            <a:extLst>
              <a:ext uri="{FF2B5EF4-FFF2-40B4-BE49-F238E27FC236}">
                <a16:creationId xmlns:a16="http://schemas.microsoft.com/office/drawing/2014/main" id="{9038AFA3-96B9-11F5-F732-E59E02509333}"/>
              </a:ext>
            </a:extLst>
          </p:cNvPr>
          <p:cNvGrpSpPr/>
          <p:nvPr/>
        </p:nvGrpSpPr>
        <p:grpSpPr>
          <a:xfrm>
            <a:off x="1486960" y="2753575"/>
            <a:ext cx="1002480" cy="360000"/>
            <a:chOff x="588263" y="1217924"/>
            <a:chExt cx="1002480" cy="360000"/>
          </a:xfrm>
        </p:grpSpPr>
        <p:pic>
          <p:nvPicPr>
            <p:cNvPr id="174" name="Picture 173" descr="Zip Co logo SVG free download, id: 101874 - Brandlogos.net">
              <a:hlinkClick r:id="rId6"/>
              <a:extLst>
                <a:ext uri="{FF2B5EF4-FFF2-40B4-BE49-F238E27FC236}">
                  <a16:creationId xmlns:a16="http://schemas.microsoft.com/office/drawing/2014/main" id="{15940101-4609-41EB-036E-A4535E00120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6CB90FF2-27D3-D653-B498-1FE21B410D1F}"/>
                </a:ext>
                <a:ext uri="{C183D7F6-B498-43B3-948B-1728B52AA6E4}">
                  <adec:decorative xmlns:adec="http://schemas.microsoft.com/office/drawing/2017/decorative" val="0"/>
                </a:ext>
              </a:extLst>
            </p:cNvPr>
            <p:cNvSpPr txBox="1"/>
            <p:nvPr/>
          </p:nvSpPr>
          <p:spPr>
            <a:xfrm>
              <a:off x="1047214" y="1313286"/>
              <a:ext cx="54352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6" name="Group 175">
            <a:extLst>
              <a:ext uri="{FF2B5EF4-FFF2-40B4-BE49-F238E27FC236}">
                <a16:creationId xmlns:a16="http://schemas.microsoft.com/office/drawing/2014/main" id="{48F93ABA-E60A-2444-3D7D-290613EC27C9}"/>
              </a:ext>
            </a:extLst>
          </p:cNvPr>
          <p:cNvGrpSpPr/>
          <p:nvPr/>
        </p:nvGrpSpPr>
        <p:grpSpPr>
          <a:xfrm>
            <a:off x="4950565" y="2753575"/>
            <a:ext cx="1002551" cy="360000"/>
            <a:chOff x="588263" y="1217924"/>
            <a:chExt cx="1002551" cy="360000"/>
          </a:xfrm>
        </p:grpSpPr>
        <p:pic>
          <p:nvPicPr>
            <p:cNvPr id="177" name="Picture 176" descr="Zip Co logo SVG free download, id: 101874 - Brandlogos.net">
              <a:hlinkClick r:id="rId6"/>
              <a:extLst>
                <a:ext uri="{FF2B5EF4-FFF2-40B4-BE49-F238E27FC236}">
                  <a16:creationId xmlns:a16="http://schemas.microsoft.com/office/drawing/2014/main" id="{A79564D9-D701-282E-DED6-58F70650959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9923EC13-17FE-4FE4-8F6C-08F557F7087A}"/>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B7F99629-26DA-7A3A-7750-15E5A4C98855}"/>
              </a:ext>
            </a:extLst>
          </p:cNvPr>
          <p:cNvGrpSpPr/>
          <p:nvPr/>
        </p:nvGrpSpPr>
        <p:grpSpPr>
          <a:xfrm>
            <a:off x="8414206" y="2753574"/>
            <a:ext cx="1002551" cy="360000"/>
            <a:chOff x="588263" y="1217924"/>
            <a:chExt cx="1002551" cy="360000"/>
          </a:xfrm>
        </p:grpSpPr>
        <p:pic>
          <p:nvPicPr>
            <p:cNvPr id="180" name="Picture 179" descr="Zip Co logo SVG free download, id: 101874 - Brandlogos.net">
              <a:hlinkClick r:id="rId6"/>
              <a:extLst>
                <a:ext uri="{FF2B5EF4-FFF2-40B4-BE49-F238E27FC236}">
                  <a16:creationId xmlns:a16="http://schemas.microsoft.com/office/drawing/2014/main" id="{3AA681A2-B9DD-2551-A44E-3532959F6B4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3122C63F-27A2-3A89-9D84-F8A2F60F0A1F}"/>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5C360448-8F18-55F7-89EB-AC74B382FEF3}"/>
              </a:ext>
            </a:extLst>
          </p:cNvPr>
          <p:cNvGrpSpPr/>
          <p:nvPr/>
        </p:nvGrpSpPr>
        <p:grpSpPr>
          <a:xfrm>
            <a:off x="1486960" y="5198503"/>
            <a:ext cx="1002480" cy="360000"/>
            <a:chOff x="588263" y="1217924"/>
            <a:chExt cx="1002480" cy="360000"/>
          </a:xfrm>
        </p:grpSpPr>
        <p:pic>
          <p:nvPicPr>
            <p:cNvPr id="183" name="Picture 182" descr="Zip Co logo SVG free download, id: 101874 - Brandlogos.net">
              <a:hlinkClick r:id="rId6"/>
              <a:extLst>
                <a:ext uri="{FF2B5EF4-FFF2-40B4-BE49-F238E27FC236}">
                  <a16:creationId xmlns:a16="http://schemas.microsoft.com/office/drawing/2014/main" id="{EF5D5B6D-BDCC-A14D-21D2-C7D7864B714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A103AADA-002D-7177-A364-02D8150256BD}"/>
                </a:ext>
                <a:ext uri="{C183D7F6-B498-43B3-948B-1728B52AA6E4}">
                  <adec:decorative xmlns:adec="http://schemas.microsoft.com/office/drawing/2017/decorative" val="0"/>
                </a:ext>
              </a:extLst>
            </p:cNvPr>
            <p:cNvSpPr txBox="1"/>
            <p:nvPr/>
          </p:nvSpPr>
          <p:spPr>
            <a:xfrm>
              <a:off x="1047214" y="1313286"/>
              <a:ext cx="54352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30D14C84-F49F-D060-2C7C-26AE9BF2D9EC}"/>
              </a:ext>
            </a:extLst>
          </p:cNvPr>
          <p:cNvGrpSpPr/>
          <p:nvPr/>
        </p:nvGrpSpPr>
        <p:grpSpPr>
          <a:xfrm>
            <a:off x="4950565" y="5198503"/>
            <a:ext cx="1002551" cy="360000"/>
            <a:chOff x="588263" y="1217924"/>
            <a:chExt cx="1002551" cy="360000"/>
          </a:xfrm>
        </p:grpSpPr>
        <p:pic>
          <p:nvPicPr>
            <p:cNvPr id="187" name="Picture 186" descr="Zip Co logo SVG free download, id: 101874 - Brandlogos.net">
              <a:hlinkClick r:id="rId6"/>
              <a:extLst>
                <a:ext uri="{FF2B5EF4-FFF2-40B4-BE49-F238E27FC236}">
                  <a16:creationId xmlns:a16="http://schemas.microsoft.com/office/drawing/2014/main" id="{ABBCAEB6-72E9-76BA-4FFD-B39CF825F5B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1E36D9EC-6146-A806-09A9-6CF7AB2DBE6B}"/>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89" name="Group 188">
            <a:extLst>
              <a:ext uri="{FF2B5EF4-FFF2-40B4-BE49-F238E27FC236}">
                <a16:creationId xmlns:a16="http://schemas.microsoft.com/office/drawing/2014/main" id="{5FE52177-D85E-D203-586A-68ADA773A579}"/>
              </a:ext>
            </a:extLst>
          </p:cNvPr>
          <p:cNvGrpSpPr/>
          <p:nvPr/>
        </p:nvGrpSpPr>
        <p:grpSpPr>
          <a:xfrm>
            <a:off x="8414206" y="5198503"/>
            <a:ext cx="1002551" cy="360000"/>
            <a:chOff x="588263" y="1217924"/>
            <a:chExt cx="1002551" cy="360000"/>
          </a:xfrm>
        </p:grpSpPr>
        <p:pic>
          <p:nvPicPr>
            <p:cNvPr id="190" name="Picture 189" descr="Zip Co logo SVG free download, id: 101874 - Brandlogos.net">
              <a:hlinkClick r:id="rId6"/>
              <a:extLst>
                <a:ext uri="{FF2B5EF4-FFF2-40B4-BE49-F238E27FC236}">
                  <a16:creationId xmlns:a16="http://schemas.microsoft.com/office/drawing/2014/main" id="{C9676959-CF24-5BB8-411B-7985A440A74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6C1C8913-0F89-FB4F-069D-37E2398FE8BC}"/>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BA0E7DE1-900D-5AD4-8BA9-8E013FDAE7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44" name="Group 43">
            <a:extLst>
              <a:ext uri="{FF2B5EF4-FFF2-40B4-BE49-F238E27FC236}">
                <a16:creationId xmlns:a16="http://schemas.microsoft.com/office/drawing/2014/main" id="{883DE2A0-71F8-CDC7-81B3-D31B29309F7D}"/>
              </a:ext>
            </a:extLst>
          </p:cNvPr>
          <p:cNvGrpSpPr/>
          <p:nvPr/>
        </p:nvGrpSpPr>
        <p:grpSpPr>
          <a:xfrm>
            <a:off x="8868697" y="1127774"/>
            <a:ext cx="1450784" cy="216000"/>
            <a:chOff x="1194743" y="1140160"/>
            <a:chExt cx="1450784" cy="216000"/>
          </a:xfrm>
        </p:grpSpPr>
        <p:sp>
          <p:nvSpPr>
            <p:cNvPr id="45" name="Rectangle: Rounded Corners 6">
              <a:extLst>
                <a:ext uri="{FF2B5EF4-FFF2-40B4-BE49-F238E27FC236}">
                  <a16:creationId xmlns:a16="http://schemas.microsoft.com/office/drawing/2014/main" id="{E4B3F744-64F5-E523-38BF-AC4AF152E872}"/>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6" name="Graphic 45">
              <a:extLst>
                <a:ext uri="{FF2B5EF4-FFF2-40B4-BE49-F238E27FC236}">
                  <a16:creationId xmlns:a16="http://schemas.microsoft.com/office/drawing/2014/main" id="{3F57FC13-3B09-E8E0-799D-D766061B2C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47" name="Graphic 2">
            <a:hlinkClick r:id="rId9"/>
            <a:extLst>
              <a:ext uri="{FF2B5EF4-FFF2-40B4-BE49-F238E27FC236}">
                <a16:creationId xmlns:a16="http://schemas.microsoft.com/office/drawing/2014/main" id="{E27EA2A6-7836-0A9A-397E-3CEC96AA78D9}"/>
              </a:ext>
            </a:extLst>
          </p:cNvPr>
          <p:cNvSpPr/>
          <p:nvPr/>
        </p:nvSpPr>
        <p:spPr>
          <a:xfrm>
            <a:off x="6355398" y="39805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0" name="Text Placeholder 44">
            <a:extLst>
              <a:ext uri="{FF2B5EF4-FFF2-40B4-BE49-F238E27FC236}">
                <a16:creationId xmlns:a16="http://schemas.microsoft.com/office/drawing/2014/main" id="{3B1D5DA6-98B4-A434-EB60-A157F28578C4}"/>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0"/>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0"/>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6575644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526298"/>
          </a:xfrm>
        </p:spPr>
        <p:txBody>
          <a:bodyPr/>
          <a:lstStyle/>
          <a:p>
            <a:r>
              <a:rPr lang="en-US" sz="1800">
                <a:gradFill>
                  <a:gsLst>
                    <a:gs pos="35000">
                      <a:srgbClr val="0078D4"/>
                    </a:gs>
                    <a:gs pos="0">
                      <a:srgbClr val="C03BC4"/>
                    </a:gs>
                  </a:gsLst>
                  <a:path path="circle">
                    <a:fillToRect l="100000" t="100000"/>
                  </a:path>
                </a:gradFill>
              </a:rPr>
              <a:t>Marketing |</a:t>
            </a:r>
            <a:r>
              <a:rPr lang="en-US" sz="1800"/>
              <a:t> Creating a marketing Bill of Materials (Copilot Studio)</a:t>
            </a:r>
            <a:endParaRPr lang="en-US"/>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a:t>1. Brainstorm assets</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6. Track inventory </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Create taglines</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a:t>5. Build assets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a:t>3. Create a messaging framework</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GB"/>
              <a:t>4. Meet with product group</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Copilot for Microsoft 365 </a:t>
            </a:r>
            <a:r>
              <a:rPr lang="en-US" sz="900" i="1"/>
              <a:t>(with Copilot Studio plug-ins)</a:t>
            </a:r>
            <a:endParaRPr lang="en-US" sz="9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850259"/>
          </a:xfrm>
        </p:spPr>
        <p:txBody>
          <a:bodyPr>
            <a:normAutofit/>
          </a:bodyPr>
          <a:lstStyle/>
          <a:p>
            <a:r>
              <a:rPr lang="en-GB" dirty="0"/>
              <a:t>Use Microsoft Copilot</a:t>
            </a:r>
            <a:r>
              <a:rPr lang="en-GB" baseline="30000" dirty="0"/>
              <a:t> </a:t>
            </a:r>
            <a:r>
              <a:rPr lang="en-GB" dirty="0"/>
              <a:t>to brainstorm a list of assets for an upcoming announcement. Ask Copilot about what assets are currently available, enriched with data from the third-party document repository app using the Copilot Studio plugin.</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GB" dirty="0"/>
              <a:t>Prompt Copilot to come up with a clever tagline for the PR announcement that will be on all marketing materials, tying them together. </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a:t>Create your messaging and positioning framework by using Copilot in Word to generate a draft, referencing key documents.</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a:xfrm>
            <a:off x="584200" y="3208260"/>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Kickstart your project </a:t>
            </a:r>
            <a:r>
              <a:rPr lang="en-GB"/>
              <a:t>as you spark ideas with Copilot and take inventory of what is already available.</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p:txBody>
          <a:bodyPr>
            <a:normAutofit lnSpcReduction="10000"/>
          </a:bodyPr>
          <a:lstStyle/>
          <a:p>
            <a:r>
              <a:rPr lang="en-GB" kern="0">
                <a:solidFill>
                  <a:srgbClr val="1A1A1A"/>
                </a:solidFill>
                <a:latin typeface="Segoe UI"/>
                <a:cs typeface="+mn-cs"/>
              </a:rPr>
              <a:t>Benefit: </a:t>
            </a:r>
            <a:r>
              <a:rPr lang="en-GB"/>
              <a:t>Use Copilot in Loop to help everyone get to the point by summarizing the content of a Loop page and the content of documents linked in the workspace.</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GB" kern="0">
                <a:solidFill>
                  <a:srgbClr val="1A1A1A"/>
                </a:solidFill>
                <a:latin typeface="Segoe UI"/>
                <a:cs typeface="+mn-cs"/>
              </a:rPr>
              <a:t>Benefit: </a:t>
            </a:r>
            <a:r>
              <a:rPr lang="en-GB" b="1"/>
              <a:t>Creating </a:t>
            </a:r>
            <a:r>
              <a:rPr lang="en-GB" b="1" kern="0">
                <a:solidFill>
                  <a:srgbClr val="1A1A1A"/>
                </a:solidFill>
                <a:latin typeface="Segoe UI"/>
                <a:cs typeface="+mn-cs"/>
              </a:rPr>
              <a:t>captivating taglines </a:t>
            </a:r>
            <a:r>
              <a:rPr lang="en-GB"/>
              <a:t>is an art – </a:t>
            </a:r>
            <a:br>
              <a:rPr lang="en-GB"/>
            </a:br>
            <a:r>
              <a:rPr lang="en-GB"/>
              <a:t>get started by using the power of the </a:t>
            </a:r>
            <a:br>
              <a:rPr lang="en-GB"/>
            </a:br>
            <a:r>
              <a:rPr lang="en-GB"/>
              <a:t>AI language model.</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22889" y="5710200"/>
            <a:ext cx="2808000" cy="626701"/>
          </a:xfrm>
        </p:spPr>
        <p:txBody>
          <a:bodyPr>
            <a:normAutofit lnSpcReduction="10000"/>
          </a:bodyPr>
          <a:lstStyle/>
          <a:p>
            <a:r>
              <a:rPr lang="en-GB" kern="0" dirty="0">
                <a:solidFill>
                  <a:srgbClr val="1A1A1A"/>
                </a:solidFill>
                <a:latin typeface="Segoe UI"/>
                <a:cs typeface="+mn-cs"/>
              </a:rPr>
              <a:t>Benefit: </a:t>
            </a:r>
            <a:r>
              <a:rPr lang="en-GB" b="1" kern="0" dirty="0">
                <a:solidFill>
                  <a:srgbClr val="1A1A1A"/>
                </a:solidFill>
                <a:latin typeface="Segoe UI"/>
                <a:cs typeface="+mn-cs"/>
              </a:rPr>
              <a:t>Use Draft with Copilot </a:t>
            </a:r>
            <a:r>
              <a:rPr lang="en-GB" dirty="0"/>
              <a:t>to create a product narrative and then Create a presentation adding notes, the product description document and other context.</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normAutofit/>
          </a:bodyPr>
          <a:lstStyle/>
          <a:p>
            <a:r>
              <a:rPr lang="en-GB" kern="0">
                <a:solidFill>
                  <a:srgbClr val="1A1A1A"/>
                </a:solidFill>
                <a:latin typeface="Segoe UI"/>
                <a:cs typeface="+mn-cs"/>
              </a:rPr>
              <a:t>Benefit:</a:t>
            </a:r>
            <a:r>
              <a:rPr lang="en-GB" b="1" kern="0">
                <a:solidFill>
                  <a:srgbClr val="1A1A1A"/>
                </a:solidFill>
                <a:latin typeface="Segoe UI"/>
                <a:cs typeface="+mn-cs"/>
              </a:rPr>
              <a:t> </a:t>
            </a:r>
            <a:r>
              <a:rPr lang="en-GB" b="1"/>
              <a:t>Get to a </a:t>
            </a:r>
            <a:r>
              <a:rPr lang="en-GB" b="1" kern="0">
                <a:solidFill>
                  <a:srgbClr val="1A1A1A"/>
                </a:solidFill>
                <a:latin typeface="Segoe UI"/>
                <a:cs typeface="+mn-cs"/>
              </a:rPr>
              <a:t>first draft quickly </a:t>
            </a:r>
            <a:r>
              <a:rPr lang="en-GB"/>
              <a:t>by relying on Copilot in Word for starting your Messaging and Positioning Framework. </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Leverage meeting recap </a:t>
            </a:r>
            <a:r>
              <a:rPr lang="en-GB"/>
              <a:t>to capture action </a:t>
            </a:r>
            <a:br>
              <a:rPr lang="en-GB"/>
            </a:br>
            <a:r>
              <a:rPr lang="en-GB"/>
              <a:t>items and alignment to move forward.</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GB"/>
              <a:t>Use Copilot in Loop to collaborate with graphic designers and various groups on status of assets (draft, in design, in review).</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a:xfrm>
            <a:off x="4047841" y="4488366"/>
            <a:ext cx="2808000" cy="769757"/>
          </a:xfrm>
        </p:spPr>
        <p:txBody>
          <a:bodyPr>
            <a:normAutofit/>
          </a:bodyPr>
          <a:lstStyle/>
          <a:p>
            <a:r>
              <a:rPr lang="en-GB" dirty="0"/>
              <a:t>Build out additional assets like a product narrative and pitch deck with Copilot in Word and PowerPoint. Use </a:t>
            </a:r>
            <a:r>
              <a:rPr lang="en-US" dirty="0"/>
              <a:t>Copilot to generate copy and images.</a:t>
            </a:r>
            <a:endParaRPr lang="en-GB" dirty="0"/>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GB"/>
              <a:t>Meet with the product group and use Copilot in Teams to summarize the meeting and identify action items to ensure alignment on key features.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a:t>Extend</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0C0"/>
          </a:solidFill>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8" name="Group 167">
            <a:extLst>
              <a:ext uri="{FF2B5EF4-FFF2-40B4-BE49-F238E27FC236}">
                <a16:creationId xmlns:a16="http://schemas.microsoft.com/office/drawing/2014/main" id="{BC91F8A1-57F6-9170-0A62-CB589F265FB9}"/>
              </a:ext>
            </a:extLst>
          </p:cNvPr>
          <p:cNvGrpSpPr/>
          <p:nvPr/>
        </p:nvGrpSpPr>
        <p:grpSpPr>
          <a:xfrm>
            <a:off x="1251985" y="2812566"/>
            <a:ext cx="1472431" cy="360000"/>
            <a:chOff x="588263" y="1217924"/>
            <a:chExt cx="1472431" cy="360000"/>
          </a:xfrm>
        </p:grpSpPr>
        <p:pic>
          <p:nvPicPr>
            <p:cNvPr id="169" name="Picture 168" descr="Zip Co logo SVG free download, id: 101874 - Brandlogos.net">
              <a:hlinkClick r:id="rId4"/>
              <a:extLst>
                <a:ext uri="{FF2B5EF4-FFF2-40B4-BE49-F238E27FC236}">
                  <a16:creationId xmlns:a16="http://schemas.microsoft.com/office/drawing/2014/main" id="{3C6283D2-FEEA-4B40-AB23-9F085835C2E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558BF183-BA31-4FC4-EF54-133412DF559B}"/>
                </a:ext>
                <a:ext uri="{C183D7F6-B498-43B3-948B-1728B52AA6E4}">
                  <adec:decorative xmlns:adec="http://schemas.microsoft.com/office/drawing/2017/decorative" val="0"/>
                </a:ext>
              </a:extLst>
            </p:cNvPr>
            <p:cNvSpPr txBox="1"/>
            <p:nvPr/>
          </p:nvSpPr>
          <p:spPr>
            <a:xfrm>
              <a:off x="1047214" y="1244036"/>
              <a:ext cx="1013480"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Studio</a:t>
              </a:r>
            </a:p>
          </p:txBody>
        </p:sp>
      </p:grpSp>
      <p:grpSp>
        <p:nvGrpSpPr>
          <p:cNvPr id="171" name="Group 170">
            <a:extLst>
              <a:ext uri="{FF2B5EF4-FFF2-40B4-BE49-F238E27FC236}">
                <a16:creationId xmlns:a16="http://schemas.microsoft.com/office/drawing/2014/main" id="{CCDB8A53-0824-2409-EBE2-4B0870F8417D}"/>
              </a:ext>
            </a:extLst>
          </p:cNvPr>
          <p:cNvGrpSpPr/>
          <p:nvPr/>
        </p:nvGrpSpPr>
        <p:grpSpPr>
          <a:xfrm>
            <a:off x="4967938" y="2812567"/>
            <a:ext cx="967805" cy="360000"/>
            <a:chOff x="588263" y="1217924"/>
            <a:chExt cx="967805" cy="360000"/>
          </a:xfrm>
        </p:grpSpPr>
        <p:pic>
          <p:nvPicPr>
            <p:cNvPr id="172" name="Picture 171" descr="Zip Co logo SVG free download, id: 101874 - Brandlogos.net">
              <a:hlinkClick r:id="rId4"/>
              <a:extLst>
                <a:ext uri="{FF2B5EF4-FFF2-40B4-BE49-F238E27FC236}">
                  <a16:creationId xmlns:a16="http://schemas.microsoft.com/office/drawing/2014/main" id="{799522FD-1C3D-BBA7-D806-C077161270E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7FF572B3-6039-5776-4496-780B2761A8DA}"/>
                </a:ext>
                <a:ext uri="{C183D7F6-B498-43B3-948B-1728B52AA6E4}">
                  <adec:decorative xmlns:adec="http://schemas.microsoft.com/office/drawing/2017/decorative" val="0"/>
                </a:ext>
              </a:extLst>
            </p:cNvPr>
            <p:cNvSpPr txBox="1"/>
            <p:nvPr/>
          </p:nvSpPr>
          <p:spPr>
            <a:xfrm>
              <a:off x="1047214" y="1313286"/>
              <a:ext cx="50885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4" name="Group 173">
            <a:extLst>
              <a:ext uri="{FF2B5EF4-FFF2-40B4-BE49-F238E27FC236}">
                <a16:creationId xmlns:a16="http://schemas.microsoft.com/office/drawing/2014/main" id="{D0FFF366-5E28-8DA3-85C6-56192DB5DCE2}"/>
              </a:ext>
            </a:extLst>
          </p:cNvPr>
          <p:cNvGrpSpPr/>
          <p:nvPr/>
        </p:nvGrpSpPr>
        <p:grpSpPr>
          <a:xfrm>
            <a:off x="8159623" y="2812567"/>
            <a:ext cx="1511716" cy="360000"/>
            <a:chOff x="588263" y="2657420"/>
            <a:chExt cx="1511716" cy="360000"/>
          </a:xfrm>
        </p:grpSpPr>
        <p:pic>
          <p:nvPicPr>
            <p:cNvPr id="175" name="Picture 174">
              <a:extLst>
                <a:ext uri="{FF2B5EF4-FFF2-40B4-BE49-F238E27FC236}">
                  <a16:creationId xmlns:a16="http://schemas.microsoft.com/office/drawing/2014/main" id="{855F748E-58CF-79E2-47CF-9E645B1B4C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E5E0429D-4163-6B18-92D0-97F30110EA96}"/>
                </a:ext>
                <a:ext uri="{C183D7F6-B498-43B3-948B-1728B52AA6E4}">
                  <adec:decorative xmlns:adec="http://schemas.microsoft.com/office/drawing/2017/decorative" val="0"/>
                </a:ext>
              </a:extLst>
            </p:cNvPr>
            <p:cNvSpPr txBox="1"/>
            <p:nvPr/>
          </p:nvSpPr>
          <p:spPr>
            <a:xfrm>
              <a:off x="1047214" y="2752782"/>
              <a:ext cx="105276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3BD16D0D-326F-F5C4-2E3C-B8E02BBCA841}"/>
              </a:ext>
            </a:extLst>
          </p:cNvPr>
          <p:cNvGrpSpPr/>
          <p:nvPr/>
        </p:nvGrpSpPr>
        <p:grpSpPr>
          <a:xfrm>
            <a:off x="8124529" y="5198503"/>
            <a:ext cx="1581904" cy="360000"/>
            <a:chOff x="588263" y="3617084"/>
            <a:chExt cx="1581904" cy="360000"/>
          </a:xfrm>
        </p:grpSpPr>
        <p:pic>
          <p:nvPicPr>
            <p:cNvPr id="178" name="Picture 177">
              <a:extLst>
                <a:ext uri="{FF2B5EF4-FFF2-40B4-BE49-F238E27FC236}">
                  <a16:creationId xmlns:a16="http://schemas.microsoft.com/office/drawing/2014/main" id="{510771C2-5720-3EBC-F46A-30AD6CDBFE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69B51864-E30C-F495-B5EE-0992580F6600}"/>
                </a:ext>
                <a:ext uri="{C183D7F6-B498-43B3-948B-1728B52AA6E4}">
                  <adec:decorative xmlns:adec="http://schemas.microsoft.com/office/drawing/2017/decorative" val="0"/>
                </a:ext>
              </a:extLst>
            </p:cNvPr>
            <p:cNvSpPr txBox="1"/>
            <p:nvPr/>
          </p:nvSpPr>
          <p:spPr>
            <a:xfrm>
              <a:off x="1047214" y="3712447"/>
              <a:ext cx="1122953" cy="169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69EA6177-40E7-A7DB-5C87-9CA58BA66E63}"/>
              </a:ext>
            </a:extLst>
          </p:cNvPr>
          <p:cNvGrpSpPr/>
          <p:nvPr/>
        </p:nvGrpSpPr>
        <p:grpSpPr>
          <a:xfrm>
            <a:off x="1247329" y="5198502"/>
            <a:ext cx="1481743" cy="360000"/>
            <a:chOff x="3277688" y="2657420"/>
            <a:chExt cx="1481743" cy="360000"/>
          </a:xfrm>
        </p:grpSpPr>
        <p:grpSp>
          <p:nvGrpSpPr>
            <p:cNvPr id="181" name="Group 180">
              <a:extLst>
                <a:ext uri="{FF2B5EF4-FFF2-40B4-BE49-F238E27FC236}">
                  <a16:creationId xmlns:a16="http://schemas.microsoft.com/office/drawing/2014/main" id="{DFF159A6-2975-BB83-3A69-6BCD35CEF1BB}"/>
                </a:ext>
              </a:extLst>
            </p:cNvPr>
            <p:cNvGrpSpPr>
              <a:grpSpLocks noChangeAspect="1"/>
            </p:cNvGrpSpPr>
            <p:nvPr/>
          </p:nvGrpSpPr>
          <p:grpSpPr>
            <a:xfrm>
              <a:off x="3277688" y="2657420"/>
              <a:ext cx="360000" cy="360000"/>
              <a:chOff x="2746466" y="3838485"/>
              <a:chExt cx="396000" cy="396000"/>
            </a:xfrm>
          </p:grpSpPr>
          <p:sp>
            <p:nvSpPr>
              <p:cNvPr id="183" name="Oval 182">
                <a:extLst>
                  <a:ext uri="{FF2B5EF4-FFF2-40B4-BE49-F238E27FC236}">
                    <a16:creationId xmlns:a16="http://schemas.microsoft.com/office/drawing/2014/main" id="{1CD6B20F-7F7F-1C20-C90B-2431148DC687}"/>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84" name="Graphic 183">
                <a:extLst>
                  <a:ext uri="{FF2B5EF4-FFF2-40B4-BE49-F238E27FC236}">
                    <a16:creationId xmlns:a16="http://schemas.microsoft.com/office/drawing/2014/main" id="{509E539A-BB10-99D7-4F2E-243A94DD42A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838176" y="3904068"/>
                <a:ext cx="229999" cy="229999"/>
              </a:xfrm>
              <a:prstGeom prst="rect">
                <a:avLst/>
              </a:prstGeom>
              <a:effectLst/>
            </p:spPr>
          </p:pic>
        </p:grpSp>
        <p:sp>
          <p:nvSpPr>
            <p:cNvPr id="182" name="TextBox 181">
              <a:extLst>
                <a:ext uri="{FF2B5EF4-FFF2-40B4-BE49-F238E27FC236}">
                  <a16:creationId xmlns:a16="http://schemas.microsoft.com/office/drawing/2014/main" id="{3EC34BC5-FD15-A310-5273-B56F0924830F}"/>
                </a:ext>
                <a:ext uri="{C183D7F6-B498-43B3-948B-1728B52AA6E4}">
                  <adec:decorative xmlns:adec="http://schemas.microsoft.com/office/drawing/2017/decorative" val="0"/>
                </a:ext>
              </a:extLst>
            </p:cNvPr>
            <p:cNvSpPr txBox="1"/>
            <p:nvPr/>
          </p:nvSpPr>
          <p:spPr>
            <a:xfrm>
              <a:off x="3753530" y="2752782"/>
              <a:ext cx="100590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8C8E2363-B828-5085-D84C-BAB35772DF85}"/>
              </a:ext>
            </a:extLst>
          </p:cNvPr>
          <p:cNvGrpSpPr/>
          <p:nvPr/>
        </p:nvGrpSpPr>
        <p:grpSpPr>
          <a:xfrm>
            <a:off x="5465214" y="5198503"/>
            <a:ext cx="1243105" cy="360000"/>
            <a:chOff x="588263" y="2177588"/>
            <a:chExt cx="1243105" cy="360000"/>
          </a:xfrm>
        </p:grpSpPr>
        <p:pic>
          <p:nvPicPr>
            <p:cNvPr id="187" name="Picture 186">
              <a:extLst>
                <a:ext uri="{FF2B5EF4-FFF2-40B4-BE49-F238E27FC236}">
                  <a16:creationId xmlns:a16="http://schemas.microsoft.com/office/drawing/2014/main" id="{AF77541C-0AB1-53BB-2E0D-4335F22C38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F766C449-ACC5-04E5-7C50-F107D0C0BCB8}"/>
                </a:ext>
                <a:ext uri="{C183D7F6-B498-43B3-948B-1728B52AA6E4}">
                  <adec:decorative xmlns:adec="http://schemas.microsoft.com/office/drawing/2017/decorative" val="0"/>
                </a:ext>
              </a:extLst>
            </p:cNvPr>
            <p:cNvSpPr txBox="1"/>
            <p:nvPr/>
          </p:nvSpPr>
          <p:spPr>
            <a:xfrm>
              <a:off x="1047214" y="2188312"/>
              <a:ext cx="784154"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PowerPoint</a:t>
              </a:r>
            </a:p>
          </p:txBody>
        </p:sp>
      </p:grpSp>
      <p:grpSp>
        <p:nvGrpSpPr>
          <p:cNvPr id="189" name="Group 188">
            <a:extLst>
              <a:ext uri="{FF2B5EF4-FFF2-40B4-BE49-F238E27FC236}">
                <a16:creationId xmlns:a16="http://schemas.microsoft.com/office/drawing/2014/main" id="{AE2D864C-848A-0FE4-FCA8-CF4D42F6B8E9}"/>
              </a:ext>
            </a:extLst>
          </p:cNvPr>
          <p:cNvGrpSpPr/>
          <p:nvPr/>
        </p:nvGrpSpPr>
        <p:grpSpPr>
          <a:xfrm>
            <a:off x="4195364" y="5198503"/>
            <a:ext cx="1121743" cy="360000"/>
            <a:chOff x="588263" y="2657420"/>
            <a:chExt cx="1121743" cy="360000"/>
          </a:xfrm>
        </p:grpSpPr>
        <p:pic>
          <p:nvPicPr>
            <p:cNvPr id="190" name="Picture 189">
              <a:extLst>
                <a:ext uri="{FF2B5EF4-FFF2-40B4-BE49-F238E27FC236}">
                  <a16:creationId xmlns:a16="http://schemas.microsoft.com/office/drawing/2014/main" id="{56B60023-1353-4276-1C43-370E2BA337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21E538B9-9B2A-EFE0-FCFB-E7BB00E2D87F}"/>
                </a:ext>
                <a:ext uri="{C183D7F6-B498-43B3-948B-1728B52AA6E4}">
                  <adec:decorative xmlns:adec="http://schemas.microsoft.com/office/drawing/2017/decorative" val="0"/>
                </a:ext>
              </a:extLst>
            </p:cNvPr>
            <p:cNvSpPr txBox="1"/>
            <p:nvPr/>
          </p:nvSpPr>
          <p:spPr>
            <a:xfrm>
              <a:off x="1047214" y="2668144"/>
              <a:ext cx="662792"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Word</a:t>
              </a:r>
            </a:p>
          </p:txBody>
        </p:sp>
      </p:grpSp>
      <p:pic>
        <p:nvPicPr>
          <p:cNvPr id="2" name="Picture 1">
            <a:extLst>
              <a:ext uri="{FF2B5EF4-FFF2-40B4-BE49-F238E27FC236}">
                <a16:creationId xmlns:a16="http://schemas.microsoft.com/office/drawing/2014/main" id="{9B14BDF1-8313-ED0B-9E3C-C5C9A43C5F6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C1B3D3DE-581D-D2DF-5B5D-61C803D10ED6}"/>
              </a:ext>
            </a:extLst>
          </p:cNvPr>
          <p:cNvGrpSpPr/>
          <p:nvPr/>
        </p:nvGrpSpPr>
        <p:grpSpPr>
          <a:xfrm>
            <a:off x="7523373" y="1127774"/>
            <a:ext cx="1260000" cy="216000"/>
            <a:chOff x="1194743" y="1140160"/>
            <a:chExt cx="1260000" cy="216000"/>
          </a:xfrm>
        </p:grpSpPr>
        <p:sp>
          <p:nvSpPr>
            <p:cNvPr id="44" name="Rectangle: Rounded Corners 6">
              <a:extLst>
                <a:ext uri="{FF2B5EF4-FFF2-40B4-BE49-F238E27FC236}">
                  <a16:creationId xmlns:a16="http://schemas.microsoft.com/office/drawing/2014/main" id="{947CEEA2-39F9-261D-5986-B126014AF98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ABCEA417-7BC5-7FD1-108B-62DE43A4407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B334999B-E7DD-CFC6-072F-028C66790A1A}"/>
              </a:ext>
            </a:extLst>
          </p:cNvPr>
          <p:cNvGrpSpPr/>
          <p:nvPr/>
        </p:nvGrpSpPr>
        <p:grpSpPr>
          <a:xfrm>
            <a:off x="8868697" y="1127774"/>
            <a:ext cx="1450784" cy="216000"/>
            <a:chOff x="1194743" y="1140160"/>
            <a:chExt cx="1450784" cy="216000"/>
          </a:xfrm>
        </p:grpSpPr>
        <p:sp>
          <p:nvSpPr>
            <p:cNvPr id="47" name="Rectangle: Rounded Corners 6">
              <a:extLst>
                <a:ext uri="{FF2B5EF4-FFF2-40B4-BE49-F238E27FC236}">
                  <a16:creationId xmlns:a16="http://schemas.microsoft.com/office/drawing/2014/main" id="{DFAB4253-3C0F-EB85-F5C1-EE999B78E0E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8" name="Graphic 47">
              <a:extLst>
                <a:ext uri="{FF2B5EF4-FFF2-40B4-BE49-F238E27FC236}">
                  <a16:creationId xmlns:a16="http://schemas.microsoft.com/office/drawing/2014/main" id="{4DA80F07-3074-B0E9-DFE9-925C0005950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sp>
        <p:nvSpPr>
          <p:cNvPr id="50" name="Graphic 2">
            <a:hlinkClick r:id="rId14"/>
            <a:extLst>
              <a:ext uri="{FF2B5EF4-FFF2-40B4-BE49-F238E27FC236}">
                <a16:creationId xmlns:a16="http://schemas.microsoft.com/office/drawing/2014/main" id="{097DE3FA-9E1F-C939-06AF-612EA1134981}"/>
              </a:ext>
            </a:extLst>
          </p:cNvPr>
          <p:cNvSpPr/>
          <p:nvPr/>
        </p:nvSpPr>
        <p:spPr>
          <a:xfrm>
            <a:off x="5767528" y="42262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TextBox 4">
            <a:extLst>
              <a:ext uri="{FF2B5EF4-FFF2-40B4-BE49-F238E27FC236}">
                <a16:creationId xmlns:a16="http://schemas.microsoft.com/office/drawing/2014/main" id="{CD0335DF-10EF-A62B-B630-F877311F4CCB}"/>
              </a:ext>
            </a:extLst>
          </p:cNvPr>
          <p:cNvSpPr txBox="1"/>
          <p:nvPr/>
        </p:nvSpPr>
        <p:spPr>
          <a:xfrm>
            <a:off x="7642157" y="3778934"/>
            <a:ext cx="280800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hlinkClick r:id="rId15"/>
              </a:rPr>
              <a:t>Try in Copilot Lab: Create a messaging framework</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30" name="TextBox 29">
            <a:hlinkClick r:id="rId16"/>
            <a:extLst>
              <a:ext uri="{FF2B5EF4-FFF2-40B4-BE49-F238E27FC236}">
                <a16:creationId xmlns:a16="http://schemas.microsoft.com/office/drawing/2014/main" id="{9C5F8F83-AC39-03D9-1F80-365D32028F84}"/>
              </a:ext>
            </a:extLst>
          </p:cNvPr>
          <p:cNvSpPr txBox="1"/>
          <p:nvPr/>
        </p:nvSpPr>
        <p:spPr>
          <a:xfrm>
            <a:off x="7632225" y="6193809"/>
            <a:ext cx="217217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sng" strike="noStrike" kern="1200" cap="none" spc="0" normalizeH="0" baseline="0" noProof="0">
                <a:ln>
                  <a:noFill/>
                </a:ln>
                <a:solidFill>
                  <a:srgbClr val="0070C0"/>
                </a:solidFill>
                <a:effectLst/>
                <a:uLnTx/>
                <a:uFillTx/>
                <a:latin typeface="Segoe UI"/>
                <a:ea typeface="+mn-ea"/>
                <a:cs typeface="Segoe UI" panose="020B0502040204020203" pitchFamily="34" charset="0"/>
              </a:rPr>
              <a:t>Try in Copilot Lab: Summarize meetings and videos</a:t>
            </a:r>
            <a:endParaRPr kumimoji="0" lang="en-US" sz="1000" b="0" i="0" u="sng" strike="noStrike" kern="1200" cap="none" spc="0" normalizeH="0" baseline="0" noProof="0">
              <a:ln>
                <a:noFill/>
              </a:ln>
              <a:solidFill>
                <a:srgbClr val="0070C0"/>
              </a:solidFill>
              <a:effectLst/>
              <a:uLnTx/>
              <a:uFillTx/>
              <a:latin typeface="Segoe UI"/>
              <a:ea typeface="+mn-ea"/>
              <a:cs typeface="+mn-cs"/>
            </a:endParaRPr>
          </a:p>
        </p:txBody>
      </p:sp>
      <p:sp>
        <p:nvSpPr>
          <p:cNvPr id="36" name="Text Placeholder 44">
            <a:extLst>
              <a:ext uri="{FF2B5EF4-FFF2-40B4-BE49-F238E27FC236}">
                <a16:creationId xmlns:a16="http://schemas.microsoft.com/office/drawing/2014/main" id="{0AF01669-012F-B6FF-CC07-3C54EE8A8794}"/>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31" name="TextBox 30">
            <a:extLst>
              <a:ext uri="{FF2B5EF4-FFF2-40B4-BE49-F238E27FC236}">
                <a16:creationId xmlns:a16="http://schemas.microsoft.com/office/drawing/2014/main" id="{A7BBC468-1DCE-9EFA-913E-46D1EDBD9599}"/>
              </a:ext>
            </a:extLst>
          </p:cNvPr>
          <p:cNvSpPr txBox="1"/>
          <p:nvPr/>
        </p:nvSpPr>
        <p:spPr>
          <a:xfrm>
            <a:off x="4127052" y="6279364"/>
            <a:ext cx="280800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18"/>
              </a:rPr>
              <a:t>Try in Copilot Lab: Create a product narrative</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746460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526298"/>
          </a:xfrm>
        </p:spPr>
        <p:txBody>
          <a:bodyPr/>
          <a:lstStyle/>
          <a:p>
            <a:r>
              <a:rPr lang="en-US" sz="1800">
                <a:gradFill>
                  <a:gsLst>
                    <a:gs pos="35000">
                      <a:srgbClr val="0078D4"/>
                    </a:gs>
                    <a:gs pos="0">
                      <a:srgbClr val="C03BC4"/>
                    </a:gs>
                  </a:gsLst>
                  <a:path path="circle">
                    <a:fillToRect l="100000" t="100000"/>
                  </a:path>
                </a:gradFill>
              </a:rPr>
              <a:t>Marketing |</a:t>
            </a:r>
            <a:r>
              <a:rPr lang="en-US" sz="1800"/>
              <a:t> Creating a marketing Bill of Materials (Copilot for Microsoft 365)</a:t>
            </a:r>
            <a:endParaRPr lang="en-US"/>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a:t>1. Brainstorm assets</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6. Track inventory </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Create taglines</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a:t>5. Build assets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a:t>3. Create a messaging framework</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GB"/>
              <a:t>4. Meet with product group</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Copilot for Microsoft 365</a:t>
            </a:r>
            <a:endParaRPr lang="en-US" sz="9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normAutofit/>
          </a:bodyPr>
          <a:lstStyle/>
          <a:p>
            <a:r>
              <a:rPr lang="en-GB" dirty="0"/>
              <a:t>Use Microsoft Copilot</a:t>
            </a:r>
            <a:r>
              <a:rPr lang="en-GB" baseline="30000" dirty="0"/>
              <a:t> </a:t>
            </a:r>
            <a:r>
              <a:rPr lang="en-GB" dirty="0"/>
              <a:t>to brainstorm a list of assets for an upcoming announcement. Ask Copilot about what assets are currently available.</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GB" dirty="0"/>
              <a:t>Prompt Copilot to come up with a clever tagline for the PR announcement that will be on all marketing materials, tying them together. </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a:t>Create your messaging and positioning framework by using Copilot in Word to generate a draft, referencing key documents.</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a:xfrm>
            <a:off x="584200" y="3208260"/>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Kickstart your project </a:t>
            </a:r>
            <a:r>
              <a:rPr lang="en-GB"/>
              <a:t>as you spark ideas with Copilot and take inventory of what is already available.</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p:txBody>
          <a:bodyPr>
            <a:normAutofit lnSpcReduction="10000"/>
          </a:bodyPr>
          <a:lstStyle/>
          <a:p>
            <a:r>
              <a:rPr lang="en-GB" kern="0">
                <a:solidFill>
                  <a:srgbClr val="1A1A1A"/>
                </a:solidFill>
                <a:latin typeface="Segoe UI"/>
                <a:cs typeface="+mn-cs"/>
              </a:rPr>
              <a:t>Benefit: </a:t>
            </a:r>
            <a:r>
              <a:rPr lang="en-GB"/>
              <a:t>Use Copilot in Loop to help everyone get to the point by summarizing the content of a Loop page and the content of documents linked in the workspace.</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GB" kern="0">
                <a:solidFill>
                  <a:srgbClr val="1A1A1A"/>
                </a:solidFill>
                <a:latin typeface="Segoe UI"/>
                <a:cs typeface="+mn-cs"/>
              </a:rPr>
              <a:t>Benefit: </a:t>
            </a:r>
            <a:r>
              <a:rPr lang="en-GB" b="1"/>
              <a:t>Creating </a:t>
            </a:r>
            <a:r>
              <a:rPr lang="en-GB" b="1" kern="0">
                <a:solidFill>
                  <a:srgbClr val="1A1A1A"/>
                </a:solidFill>
                <a:latin typeface="Segoe UI"/>
                <a:cs typeface="+mn-cs"/>
              </a:rPr>
              <a:t>captivating taglines </a:t>
            </a:r>
            <a:r>
              <a:rPr lang="en-GB"/>
              <a:t>is an art – </a:t>
            </a:r>
            <a:br>
              <a:rPr lang="en-GB"/>
            </a:br>
            <a:r>
              <a:rPr lang="en-GB"/>
              <a:t>get started by using the power of the </a:t>
            </a:r>
            <a:br>
              <a:rPr lang="en-GB"/>
            </a:br>
            <a:r>
              <a:rPr lang="en-GB"/>
              <a:t>AI language model.</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626701"/>
          </a:xfrm>
        </p:spPr>
        <p:txBody>
          <a:bodyPr>
            <a:normAutofit lnSpcReduction="10000"/>
          </a:bodyPr>
          <a:lstStyle/>
          <a:p>
            <a:r>
              <a:rPr lang="en-GB" kern="0" dirty="0">
                <a:solidFill>
                  <a:srgbClr val="1A1A1A"/>
                </a:solidFill>
                <a:latin typeface="Segoe UI"/>
                <a:cs typeface="+mn-cs"/>
              </a:rPr>
              <a:t>Benefit: </a:t>
            </a:r>
            <a:r>
              <a:rPr lang="en-GB" b="1" kern="0" dirty="0">
                <a:solidFill>
                  <a:srgbClr val="1A1A1A"/>
                </a:solidFill>
                <a:latin typeface="Segoe UI"/>
                <a:cs typeface="+mn-cs"/>
              </a:rPr>
              <a:t>Use Draft with Copilot </a:t>
            </a:r>
            <a:r>
              <a:rPr lang="en-GB" dirty="0"/>
              <a:t>to create a product narrative and then Create a presentation adding notes, the product description document and other context.</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normAutofit/>
          </a:bodyPr>
          <a:lstStyle/>
          <a:p>
            <a:r>
              <a:rPr lang="en-GB" kern="0">
                <a:solidFill>
                  <a:srgbClr val="1A1A1A"/>
                </a:solidFill>
                <a:latin typeface="Segoe UI"/>
                <a:cs typeface="+mn-cs"/>
              </a:rPr>
              <a:t>Benefit: </a:t>
            </a:r>
            <a:r>
              <a:rPr lang="en-GB" b="1"/>
              <a:t>Get to a </a:t>
            </a:r>
            <a:r>
              <a:rPr lang="en-GB" b="1" kern="0">
                <a:solidFill>
                  <a:srgbClr val="1A1A1A"/>
                </a:solidFill>
                <a:latin typeface="Segoe UI"/>
                <a:cs typeface="+mn-cs"/>
              </a:rPr>
              <a:t>first draft quickly </a:t>
            </a:r>
            <a:r>
              <a:rPr lang="en-GB"/>
              <a:t>by relying on Copilot in Word for starting your Messaging and Positioning Framework. </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Leverage meeting recap </a:t>
            </a:r>
            <a:r>
              <a:rPr lang="en-GB"/>
              <a:t>to capture action </a:t>
            </a:r>
            <a:br>
              <a:rPr lang="en-GB"/>
            </a:br>
            <a:r>
              <a:rPr lang="en-GB"/>
              <a:t>items and alignment to move forward.</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GB"/>
              <a:t>Use Copilot in Loop to collaborate with graphic designers and various groups on status of assets (draft, in design, in review).</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a:xfrm>
            <a:off x="4047841" y="4488366"/>
            <a:ext cx="2808000" cy="769757"/>
          </a:xfrm>
        </p:spPr>
        <p:txBody>
          <a:bodyPr>
            <a:normAutofit/>
          </a:bodyPr>
          <a:lstStyle/>
          <a:p>
            <a:r>
              <a:rPr lang="en-GB" dirty="0"/>
              <a:t>Build out additional assets like a product narrative and pitch deck with Copilot in Word and PowerPoint. Use </a:t>
            </a:r>
            <a:r>
              <a:rPr lang="en-US" dirty="0"/>
              <a:t>Copilot to generate copy and images.</a:t>
            </a:r>
            <a:endParaRPr lang="en-GB" dirty="0"/>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GB"/>
              <a:t>Meet with the product group and use Copilot in Teams to summarize the meeting and identify action items to ensure alignment on key features.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a:t>Buy</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chemeClr val="bg1">
              <a:lumMod val="65000"/>
            </a:schemeClr>
          </a:solidFill>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8" name="Group 167">
            <a:extLst>
              <a:ext uri="{FF2B5EF4-FFF2-40B4-BE49-F238E27FC236}">
                <a16:creationId xmlns:a16="http://schemas.microsoft.com/office/drawing/2014/main" id="{BC91F8A1-57F6-9170-0A62-CB589F265FB9}"/>
              </a:ext>
            </a:extLst>
          </p:cNvPr>
          <p:cNvGrpSpPr/>
          <p:nvPr/>
        </p:nvGrpSpPr>
        <p:grpSpPr>
          <a:xfrm>
            <a:off x="1251985" y="2753574"/>
            <a:ext cx="1472431" cy="360000"/>
            <a:chOff x="588263" y="1217924"/>
            <a:chExt cx="1472431" cy="360000"/>
          </a:xfrm>
        </p:grpSpPr>
        <p:pic>
          <p:nvPicPr>
            <p:cNvPr id="169" name="Picture 168" descr="Zip Co logo SVG free download, id: 101874 - Brandlogos.net">
              <a:hlinkClick r:id="rId4"/>
              <a:extLst>
                <a:ext uri="{FF2B5EF4-FFF2-40B4-BE49-F238E27FC236}">
                  <a16:creationId xmlns:a16="http://schemas.microsoft.com/office/drawing/2014/main" id="{3C6283D2-FEEA-4B40-AB23-9F085835C2E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558BF183-BA31-4FC4-EF54-133412DF559B}"/>
                </a:ext>
                <a:ext uri="{C183D7F6-B498-43B3-948B-1728B52AA6E4}">
                  <adec:decorative xmlns:adec="http://schemas.microsoft.com/office/drawing/2017/decorative" val="0"/>
                </a:ext>
              </a:extLst>
            </p:cNvPr>
            <p:cNvSpPr txBox="1"/>
            <p:nvPr/>
          </p:nvSpPr>
          <p:spPr>
            <a:xfrm>
              <a:off x="1047214" y="1313286"/>
              <a:ext cx="101348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CCDB8A53-0824-2409-EBE2-4B0870F8417D}"/>
              </a:ext>
            </a:extLst>
          </p:cNvPr>
          <p:cNvGrpSpPr/>
          <p:nvPr/>
        </p:nvGrpSpPr>
        <p:grpSpPr>
          <a:xfrm>
            <a:off x="4967938" y="2753575"/>
            <a:ext cx="967805" cy="360000"/>
            <a:chOff x="588263" y="1217924"/>
            <a:chExt cx="967805" cy="360000"/>
          </a:xfrm>
        </p:grpSpPr>
        <p:pic>
          <p:nvPicPr>
            <p:cNvPr id="172" name="Picture 171" descr="Zip Co logo SVG free download, id: 101874 - Brandlogos.net">
              <a:hlinkClick r:id="rId4"/>
              <a:extLst>
                <a:ext uri="{FF2B5EF4-FFF2-40B4-BE49-F238E27FC236}">
                  <a16:creationId xmlns:a16="http://schemas.microsoft.com/office/drawing/2014/main" id="{799522FD-1C3D-BBA7-D806-C077161270E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7FF572B3-6039-5776-4496-780B2761A8DA}"/>
                </a:ext>
                <a:ext uri="{C183D7F6-B498-43B3-948B-1728B52AA6E4}">
                  <adec:decorative xmlns:adec="http://schemas.microsoft.com/office/drawing/2017/decorative" val="0"/>
                </a:ext>
              </a:extLst>
            </p:cNvPr>
            <p:cNvSpPr txBox="1"/>
            <p:nvPr/>
          </p:nvSpPr>
          <p:spPr>
            <a:xfrm>
              <a:off x="1047214" y="1313286"/>
              <a:ext cx="50885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4" name="Group 173">
            <a:extLst>
              <a:ext uri="{FF2B5EF4-FFF2-40B4-BE49-F238E27FC236}">
                <a16:creationId xmlns:a16="http://schemas.microsoft.com/office/drawing/2014/main" id="{D0FFF366-5E28-8DA3-85C6-56192DB5DCE2}"/>
              </a:ext>
            </a:extLst>
          </p:cNvPr>
          <p:cNvGrpSpPr/>
          <p:nvPr/>
        </p:nvGrpSpPr>
        <p:grpSpPr>
          <a:xfrm>
            <a:off x="8159623" y="2753575"/>
            <a:ext cx="1511716" cy="360000"/>
            <a:chOff x="588263" y="2657420"/>
            <a:chExt cx="1511716" cy="360000"/>
          </a:xfrm>
        </p:grpSpPr>
        <p:pic>
          <p:nvPicPr>
            <p:cNvPr id="175" name="Picture 174">
              <a:extLst>
                <a:ext uri="{FF2B5EF4-FFF2-40B4-BE49-F238E27FC236}">
                  <a16:creationId xmlns:a16="http://schemas.microsoft.com/office/drawing/2014/main" id="{855F748E-58CF-79E2-47CF-9E645B1B4C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E5E0429D-4163-6B18-92D0-97F30110EA96}"/>
                </a:ext>
                <a:ext uri="{C183D7F6-B498-43B3-948B-1728B52AA6E4}">
                  <adec:decorative xmlns:adec="http://schemas.microsoft.com/office/drawing/2017/decorative" val="0"/>
                </a:ext>
              </a:extLst>
            </p:cNvPr>
            <p:cNvSpPr txBox="1"/>
            <p:nvPr/>
          </p:nvSpPr>
          <p:spPr>
            <a:xfrm>
              <a:off x="1047214" y="2752782"/>
              <a:ext cx="105276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3BD16D0D-326F-F5C4-2E3C-B8E02BBCA841}"/>
              </a:ext>
            </a:extLst>
          </p:cNvPr>
          <p:cNvGrpSpPr/>
          <p:nvPr/>
        </p:nvGrpSpPr>
        <p:grpSpPr>
          <a:xfrm>
            <a:off x="8124529" y="5198503"/>
            <a:ext cx="1581904" cy="360000"/>
            <a:chOff x="588263" y="3617084"/>
            <a:chExt cx="1581904" cy="360000"/>
          </a:xfrm>
        </p:grpSpPr>
        <p:pic>
          <p:nvPicPr>
            <p:cNvPr id="178" name="Picture 177">
              <a:extLst>
                <a:ext uri="{FF2B5EF4-FFF2-40B4-BE49-F238E27FC236}">
                  <a16:creationId xmlns:a16="http://schemas.microsoft.com/office/drawing/2014/main" id="{510771C2-5720-3EBC-F46A-30AD6CDBFE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69B51864-E30C-F495-B5EE-0992580F6600}"/>
                </a:ext>
                <a:ext uri="{C183D7F6-B498-43B3-948B-1728B52AA6E4}">
                  <adec:decorative xmlns:adec="http://schemas.microsoft.com/office/drawing/2017/decorative" val="0"/>
                </a:ext>
              </a:extLst>
            </p:cNvPr>
            <p:cNvSpPr txBox="1"/>
            <p:nvPr/>
          </p:nvSpPr>
          <p:spPr>
            <a:xfrm>
              <a:off x="1047214" y="3712447"/>
              <a:ext cx="1122953" cy="169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69EA6177-40E7-A7DB-5C87-9CA58BA66E63}"/>
              </a:ext>
            </a:extLst>
          </p:cNvPr>
          <p:cNvGrpSpPr/>
          <p:nvPr/>
        </p:nvGrpSpPr>
        <p:grpSpPr>
          <a:xfrm>
            <a:off x="1247329" y="5198502"/>
            <a:ext cx="1481743" cy="360000"/>
            <a:chOff x="3277688" y="2657420"/>
            <a:chExt cx="1481743" cy="360000"/>
          </a:xfrm>
        </p:grpSpPr>
        <p:grpSp>
          <p:nvGrpSpPr>
            <p:cNvPr id="181" name="Group 180">
              <a:extLst>
                <a:ext uri="{FF2B5EF4-FFF2-40B4-BE49-F238E27FC236}">
                  <a16:creationId xmlns:a16="http://schemas.microsoft.com/office/drawing/2014/main" id="{DFF159A6-2975-BB83-3A69-6BCD35CEF1BB}"/>
                </a:ext>
              </a:extLst>
            </p:cNvPr>
            <p:cNvGrpSpPr>
              <a:grpSpLocks noChangeAspect="1"/>
            </p:cNvGrpSpPr>
            <p:nvPr/>
          </p:nvGrpSpPr>
          <p:grpSpPr>
            <a:xfrm>
              <a:off x="3277688" y="2657420"/>
              <a:ext cx="360000" cy="360000"/>
              <a:chOff x="2746466" y="3838485"/>
              <a:chExt cx="396000" cy="396000"/>
            </a:xfrm>
          </p:grpSpPr>
          <p:sp>
            <p:nvSpPr>
              <p:cNvPr id="183" name="Oval 182">
                <a:extLst>
                  <a:ext uri="{FF2B5EF4-FFF2-40B4-BE49-F238E27FC236}">
                    <a16:creationId xmlns:a16="http://schemas.microsoft.com/office/drawing/2014/main" id="{1CD6B20F-7F7F-1C20-C90B-2431148DC687}"/>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84" name="Graphic 183">
                <a:extLst>
                  <a:ext uri="{FF2B5EF4-FFF2-40B4-BE49-F238E27FC236}">
                    <a16:creationId xmlns:a16="http://schemas.microsoft.com/office/drawing/2014/main" id="{509E539A-BB10-99D7-4F2E-243A94DD42A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838176" y="3904068"/>
                <a:ext cx="229999" cy="229999"/>
              </a:xfrm>
              <a:prstGeom prst="rect">
                <a:avLst/>
              </a:prstGeom>
              <a:effectLst/>
            </p:spPr>
          </p:pic>
        </p:grpSp>
        <p:sp>
          <p:nvSpPr>
            <p:cNvPr id="182" name="TextBox 181">
              <a:extLst>
                <a:ext uri="{FF2B5EF4-FFF2-40B4-BE49-F238E27FC236}">
                  <a16:creationId xmlns:a16="http://schemas.microsoft.com/office/drawing/2014/main" id="{3EC34BC5-FD15-A310-5273-B56F0924830F}"/>
                </a:ext>
                <a:ext uri="{C183D7F6-B498-43B3-948B-1728B52AA6E4}">
                  <adec:decorative xmlns:adec="http://schemas.microsoft.com/office/drawing/2017/decorative" val="0"/>
                </a:ext>
              </a:extLst>
            </p:cNvPr>
            <p:cNvSpPr txBox="1"/>
            <p:nvPr/>
          </p:nvSpPr>
          <p:spPr>
            <a:xfrm>
              <a:off x="3753530" y="2752782"/>
              <a:ext cx="100590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8C8E2363-B828-5085-D84C-BAB35772DF85}"/>
              </a:ext>
            </a:extLst>
          </p:cNvPr>
          <p:cNvGrpSpPr/>
          <p:nvPr/>
        </p:nvGrpSpPr>
        <p:grpSpPr>
          <a:xfrm>
            <a:off x="5465214" y="5198503"/>
            <a:ext cx="1243105" cy="360000"/>
            <a:chOff x="588263" y="2177588"/>
            <a:chExt cx="1243105" cy="360000"/>
          </a:xfrm>
        </p:grpSpPr>
        <p:pic>
          <p:nvPicPr>
            <p:cNvPr id="187" name="Picture 186">
              <a:extLst>
                <a:ext uri="{FF2B5EF4-FFF2-40B4-BE49-F238E27FC236}">
                  <a16:creationId xmlns:a16="http://schemas.microsoft.com/office/drawing/2014/main" id="{AF77541C-0AB1-53BB-2E0D-4335F22C38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F766C449-ACC5-04E5-7C50-F107D0C0BCB8}"/>
                </a:ext>
                <a:ext uri="{C183D7F6-B498-43B3-948B-1728B52AA6E4}">
                  <adec:decorative xmlns:adec="http://schemas.microsoft.com/office/drawing/2017/decorative" val="0"/>
                </a:ext>
              </a:extLst>
            </p:cNvPr>
            <p:cNvSpPr txBox="1"/>
            <p:nvPr/>
          </p:nvSpPr>
          <p:spPr>
            <a:xfrm>
              <a:off x="1047214" y="2188312"/>
              <a:ext cx="784154"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PowerPoint</a:t>
              </a:r>
            </a:p>
          </p:txBody>
        </p:sp>
      </p:grpSp>
      <p:grpSp>
        <p:nvGrpSpPr>
          <p:cNvPr id="189" name="Group 188">
            <a:extLst>
              <a:ext uri="{FF2B5EF4-FFF2-40B4-BE49-F238E27FC236}">
                <a16:creationId xmlns:a16="http://schemas.microsoft.com/office/drawing/2014/main" id="{AE2D864C-848A-0FE4-FCA8-CF4D42F6B8E9}"/>
              </a:ext>
            </a:extLst>
          </p:cNvPr>
          <p:cNvGrpSpPr/>
          <p:nvPr/>
        </p:nvGrpSpPr>
        <p:grpSpPr>
          <a:xfrm>
            <a:off x="4195364" y="5198503"/>
            <a:ext cx="1121743" cy="360000"/>
            <a:chOff x="588263" y="2657420"/>
            <a:chExt cx="1121743" cy="360000"/>
          </a:xfrm>
        </p:grpSpPr>
        <p:pic>
          <p:nvPicPr>
            <p:cNvPr id="190" name="Picture 189">
              <a:extLst>
                <a:ext uri="{FF2B5EF4-FFF2-40B4-BE49-F238E27FC236}">
                  <a16:creationId xmlns:a16="http://schemas.microsoft.com/office/drawing/2014/main" id="{56B60023-1353-4276-1C43-370E2BA337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21E538B9-9B2A-EFE0-FCFB-E7BB00E2D87F}"/>
                </a:ext>
                <a:ext uri="{C183D7F6-B498-43B3-948B-1728B52AA6E4}">
                  <adec:decorative xmlns:adec="http://schemas.microsoft.com/office/drawing/2017/decorative" val="0"/>
                </a:ext>
              </a:extLst>
            </p:cNvPr>
            <p:cNvSpPr txBox="1"/>
            <p:nvPr/>
          </p:nvSpPr>
          <p:spPr>
            <a:xfrm>
              <a:off x="1047214" y="2668144"/>
              <a:ext cx="662792"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Word</a:t>
              </a:r>
            </a:p>
          </p:txBody>
        </p:sp>
      </p:grpSp>
      <p:pic>
        <p:nvPicPr>
          <p:cNvPr id="2" name="Picture 1">
            <a:extLst>
              <a:ext uri="{FF2B5EF4-FFF2-40B4-BE49-F238E27FC236}">
                <a16:creationId xmlns:a16="http://schemas.microsoft.com/office/drawing/2014/main" id="{9B14BDF1-8313-ED0B-9E3C-C5C9A43C5F6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C1B3D3DE-581D-D2DF-5B5D-61C803D10ED6}"/>
              </a:ext>
            </a:extLst>
          </p:cNvPr>
          <p:cNvGrpSpPr/>
          <p:nvPr/>
        </p:nvGrpSpPr>
        <p:grpSpPr>
          <a:xfrm>
            <a:off x="7523373" y="1127774"/>
            <a:ext cx="1260000" cy="216000"/>
            <a:chOff x="1194743" y="1140160"/>
            <a:chExt cx="1260000" cy="216000"/>
          </a:xfrm>
        </p:grpSpPr>
        <p:sp>
          <p:nvSpPr>
            <p:cNvPr id="44" name="Rectangle: Rounded Corners 6">
              <a:extLst>
                <a:ext uri="{FF2B5EF4-FFF2-40B4-BE49-F238E27FC236}">
                  <a16:creationId xmlns:a16="http://schemas.microsoft.com/office/drawing/2014/main" id="{947CEEA2-39F9-261D-5986-B126014AF98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ABCEA417-7BC5-7FD1-108B-62DE43A4407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B334999B-E7DD-CFC6-072F-028C66790A1A}"/>
              </a:ext>
            </a:extLst>
          </p:cNvPr>
          <p:cNvGrpSpPr/>
          <p:nvPr/>
        </p:nvGrpSpPr>
        <p:grpSpPr>
          <a:xfrm>
            <a:off x="8868697" y="1127774"/>
            <a:ext cx="1450784" cy="216000"/>
            <a:chOff x="1194743" y="1140160"/>
            <a:chExt cx="1450784" cy="216000"/>
          </a:xfrm>
        </p:grpSpPr>
        <p:sp>
          <p:nvSpPr>
            <p:cNvPr id="47" name="Rectangle: Rounded Corners 6">
              <a:extLst>
                <a:ext uri="{FF2B5EF4-FFF2-40B4-BE49-F238E27FC236}">
                  <a16:creationId xmlns:a16="http://schemas.microsoft.com/office/drawing/2014/main" id="{DFAB4253-3C0F-EB85-F5C1-EE999B78E0E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8" name="Graphic 47">
              <a:extLst>
                <a:ext uri="{FF2B5EF4-FFF2-40B4-BE49-F238E27FC236}">
                  <a16:creationId xmlns:a16="http://schemas.microsoft.com/office/drawing/2014/main" id="{4DA80F07-3074-B0E9-DFE9-925C0005950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sp>
        <p:nvSpPr>
          <p:cNvPr id="50" name="Graphic 2">
            <a:hlinkClick r:id="rId14"/>
            <a:extLst>
              <a:ext uri="{FF2B5EF4-FFF2-40B4-BE49-F238E27FC236}">
                <a16:creationId xmlns:a16="http://schemas.microsoft.com/office/drawing/2014/main" id="{097DE3FA-9E1F-C939-06AF-612EA1134981}"/>
              </a:ext>
            </a:extLst>
          </p:cNvPr>
          <p:cNvSpPr/>
          <p:nvPr/>
        </p:nvSpPr>
        <p:spPr>
          <a:xfrm>
            <a:off x="5767528" y="42262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TextBox 4">
            <a:extLst>
              <a:ext uri="{FF2B5EF4-FFF2-40B4-BE49-F238E27FC236}">
                <a16:creationId xmlns:a16="http://schemas.microsoft.com/office/drawing/2014/main" id="{3A2893EE-6B9C-6462-E098-AF819E109748}"/>
              </a:ext>
            </a:extLst>
          </p:cNvPr>
          <p:cNvSpPr txBox="1"/>
          <p:nvPr/>
        </p:nvSpPr>
        <p:spPr>
          <a:xfrm>
            <a:off x="7642157" y="3778934"/>
            <a:ext cx="280800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hlinkClick r:id="rId15"/>
              </a:rPr>
              <a:t>Try in Copilot Lab: Create a messaging framework</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30" name="TextBox 29">
            <a:hlinkClick r:id="rId16"/>
            <a:extLst>
              <a:ext uri="{FF2B5EF4-FFF2-40B4-BE49-F238E27FC236}">
                <a16:creationId xmlns:a16="http://schemas.microsoft.com/office/drawing/2014/main" id="{A61BA007-CEC4-7DBB-5DC0-9C66FF61423A}"/>
              </a:ext>
            </a:extLst>
          </p:cNvPr>
          <p:cNvSpPr txBox="1"/>
          <p:nvPr/>
        </p:nvSpPr>
        <p:spPr>
          <a:xfrm>
            <a:off x="7632225" y="6193809"/>
            <a:ext cx="217217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sng" strike="noStrike" kern="1200" cap="none" spc="0" normalizeH="0" baseline="0" noProof="0">
                <a:ln>
                  <a:noFill/>
                </a:ln>
                <a:solidFill>
                  <a:srgbClr val="0070C0"/>
                </a:solidFill>
                <a:effectLst/>
                <a:uLnTx/>
                <a:uFillTx/>
                <a:latin typeface="Segoe UI"/>
                <a:ea typeface="+mn-ea"/>
                <a:cs typeface="Segoe UI" panose="020B0502040204020203" pitchFamily="34" charset="0"/>
              </a:rPr>
              <a:t>Try in Copilot Lab: Summarize meetings and videos</a:t>
            </a:r>
            <a:endParaRPr kumimoji="0" lang="en-US" sz="1000" b="0" i="0" u="sng" strike="noStrike" kern="1200" cap="none" spc="0" normalizeH="0" baseline="0" noProof="0">
              <a:ln>
                <a:noFill/>
              </a:ln>
              <a:solidFill>
                <a:srgbClr val="0070C0"/>
              </a:solidFill>
              <a:effectLst/>
              <a:uLnTx/>
              <a:uFillTx/>
              <a:latin typeface="Segoe UI"/>
              <a:ea typeface="+mn-ea"/>
              <a:cs typeface="+mn-cs"/>
            </a:endParaRPr>
          </a:p>
        </p:txBody>
      </p:sp>
      <p:sp>
        <p:nvSpPr>
          <p:cNvPr id="36" name="Text Placeholder 44">
            <a:extLst>
              <a:ext uri="{FF2B5EF4-FFF2-40B4-BE49-F238E27FC236}">
                <a16:creationId xmlns:a16="http://schemas.microsoft.com/office/drawing/2014/main" id="{CFBECE7D-7333-FB04-6D03-11ADCB4423C6}"/>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31" name="TextBox 30">
            <a:extLst>
              <a:ext uri="{FF2B5EF4-FFF2-40B4-BE49-F238E27FC236}">
                <a16:creationId xmlns:a16="http://schemas.microsoft.com/office/drawing/2014/main" id="{51111959-C469-FB9F-C039-5443F61378A6}"/>
              </a:ext>
            </a:extLst>
          </p:cNvPr>
          <p:cNvSpPr txBox="1"/>
          <p:nvPr/>
        </p:nvSpPr>
        <p:spPr>
          <a:xfrm>
            <a:off x="4145806" y="6231897"/>
            <a:ext cx="280800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18"/>
              </a:rPr>
              <a:t>Try in Copilot Lab: Create a product narrative</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11428380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US">
                <a:solidFill>
                  <a:srgbClr val="0078D4"/>
                </a:solidFill>
              </a:rPr>
              <a:t>Marketing | </a:t>
            </a:r>
            <a:r>
              <a:rPr lang="en-US"/>
              <a:t>Streamline market research and strategy</a:t>
            </a:r>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a:t>1. Define the objective</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6. Communicate results</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Determine your approach</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a:t>5. Present the findings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a:t>3. Discover market trends</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a:t>4. Strategy formulation</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Copilot for Microsoft 365</a:t>
            </a:r>
            <a:endParaRPr lang="en-US"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GB" dirty="0"/>
              <a:t>Prepare a brief for your upcoming research by using Microsoft Copilot to write a first draft and tagging other key documents.</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p:txBody>
          <a:bodyPr/>
          <a:lstStyle/>
          <a:p>
            <a:r>
              <a:rPr lang="en-GB"/>
              <a:t>Meet the research team with your objective in hand. Determine the best research approach over a Teams meeting. Rely on Copilot in Teams for action items.</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a:t>Select the Show data insights prompt in Copilot </a:t>
            </a:r>
            <a:br>
              <a:rPr lang="en-GB"/>
            </a:br>
            <a:r>
              <a:rPr lang="en-GB"/>
              <a:t>in Excel to discover market trends from the research data and analyze competitive insights.</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r>
              <a:rPr lang="en-GB" kern="0">
                <a:solidFill>
                  <a:srgbClr val="1A1A1A"/>
                </a:solidFill>
                <a:latin typeface="Segoe UI"/>
                <a:cs typeface="+mn-cs"/>
              </a:rPr>
              <a:t>Benefit: </a:t>
            </a:r>
            <a:r>
              <a:rPr lang="en-GB" b="1" kern="0">
                <a:solidFill>
                  <a:srgbClr val="1A1A1A"/>
                </a:solidFill>
                <a:latin typeface="Segoe UI"/>
                <a:cs typeface="+mn-cs"/>
              </a:rPr>
              <a:t>Summarize</a:t>
            </a:r>
            <a:r>
              <a:rPr lang="en-GB"/>
              <a:t> many types of documents, including PDFs and website content, making it easier to consume dense content online.</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Document and socialize </a:t>
            </a:r>
            <a:r>
              <a:rPr lang="en-GB"/>
              <a:t>the research findings to help better inform product strategy.</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Keep the conversation flowing </a:t>
            </a:r>
            <a:r>
              <a:rPr lang="en-GB"/>
              <a:t>onto meaningful topics to help cover the agenda quicker and reduce meeting times.</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626701"/>
          </a:xfrm>
        </p:spPr>
        <p:txBody>
          <a:bodyPr/>
          <a:lstStyle/>
          <a:p>
            <a:r>
              <a:rPr lang="en-GB" kern="0">
                <a:solidFill>
                  <a:srgbClr val="1A1A1A"/>
                </a:solidFill>
                <a:latin typeface="Segoe UI"/>
                <a:cs typeface="+mn-cs"/>
              </a:rPr>
              <a:t>Benefit: </a:t>
            </a:r>
            <a:r>
              <a:rPr lang="en-GB"/>
              <a:t>Let Copilot help you build a presentation </a:t>
            </a:r>
            <a:br>
              <a:rPr lang="en-GB"/>
            </a:br>
            <a:r>
              <a:rPr lang="en-GB"/>
              <a:t>by </a:t>
            </a:r>
            <a:r>
              <a:rPr lang="en-GB" b="1" kern="0">
                <a:solidFill>
                  <a:srgbClr val="1A1A1A"/>
                </a:solidFill>
                <a:latin typeface="Segoe UI"/>
                <a:cs typeface="+mn-cs"/>
              </a:rPr>
              <a:t>generating slides </a:t>
            </a:r>
            <a:r>
              <a:rPr lang="en-GB"/>
              <a:t>or images with your </a:t>
            </a:r>
            <a:br>
              <a:rPr lang="en-GB"/>
            </a:br>
            <a:r>
              <a:rPr lang="en-GB"/>
              <a:t>organization's branding.</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lstStyle/>
          <a:p>
            <a:r>
              <a:rPr lang="en-GB" kern="0">
                <a:solidFill>
                  <a:srgbClr val="1A1A1A"/>
                </a:solidFill>
                <a:latin typeface="Segoe UI"/>
                <a:cs typeface="+mn-cs"/>
              </a:rPr>
              <a:t>Benefit: </a:t>
            </a:r>
            <a:r>
              <a:rPr lang="en-GB"/>
              <a:t>Use Copilot to help you explore and </a:t>
            </a:r>
            <a:r>
              <a:rPr lang="en-GB" b="1" kern="0">
                <a:solidFill>
                  <a:srgbClr val="1A1A1A"/>
                </a:solidFill>
                <a:latin typeface="Segoe UI"/>
                <a:cs typeface="+mn-cs"/>
              </a:rPr>
              <a:t>understand your data better. </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Don't start with a blank page again. </a:t>
            </a:r>
            <a:br>
              <a:rPr lang="en-GB"/>
            </a:br>
            <a:r>
              <a:rPr lang="en-GB"/>
              <a:t>Draft with Copilot and get to a finished </a:t>
            </a:r>
            <a:br>
              <a:rPr lang="en-GB"/>
            </a:br>
            <a:r>
              <a:rPr lang="en-GB"/>
              <a:t>document in a fraction of the time.</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GB"/>
              <a:t>Starting in a new email, prompt Copilot in Outlook to create a dynamic message that includes key links.</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GB"/>
              <a:t>Present the findings using Copilot in PowerPoint to build a presentation by generating slides and images with your branding.</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GB"/>
              <a:t>Prompt Copilot in Word to draft an internal snapshot of the findings, citing the results.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a:t>Buy</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9" name="Group 168">
            <a:extLst>
              <a:ext uri="{FF2B5EF4-FFF2-40B4-BE49-F238E27FC236}">
                <a16:creationId xmlns:a16="http://schemas.microsoft.com/office/drawing/2014/main" id="{AFDA8CBE-4E93-B27A-A226-D9A1E8F98A2B}"/>
              </a:ext>
            </a:extLst>
          </p:cNvPr>
          <p:cNvGrpSpPr/>
          <p:nvPr/>
        </p:nvGrpSpPr>
        <p:grpSpPr>
          <a:xfrm>
            <a:off x="1493056" y="2753575"/>
            <a:ext cx="990288" cy="360000"/>
            <a:chOff x="588263" y="1217924"/>
            <a:chExt cx="990288" cy="360000"/>
          </a:xfrm>
        </p:grpSpPr>
        <p:pic>
          <p:nvPicPr>
            <p:cNvPr id="170" name="Picture 169" descr="Zip Co logo SVG free download, id: 101874 - Brandlogos.net">
              <a:hlinkClick r:id="rId4"/>
              <a:extLst>
                <a:ext uri="{FF2B5EF4-FFF2-40B4-BE49-F238E27FC236}">
                  <a16:creationId xmlns:a16="http://schemas.microsoft.com/office/drawing/2014/main" id="{743A2A87-5C6A-F1CD-0573-E8464DA7154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1" name="TextBox 170">
              <a:extLst>
                <a:ext uri="{FF2B5EF4-FFF2-40B4-BE49-F238E27FC236}">
                  <a16:creationId xmlns:a16="http://schemas.microsoft.com/office/drawing/2014/main" id="{294466AA-F229-F3FE-651B-4209805416A7}"/>
                </a:ext>
                <a:ext uri="{C183D7F6-B498-43B3-948B-1728B52AA6E4}">
                  <adec:decorative xmlns:adec="http://schemas.microsoft.com/office/drawing/2017/decorative" val="0"/>
                </a:ext>
              </a:extLst>
            </p:cNvPr>
            <p:cNvSpPr txBox="1"/>
            <p:nvPr/>
          </p:nvSpPr>
          <p:spPr>
            <a:xfrm>
              <a:off x="1047214" y="1313286"/>
              <a:ext cx="53133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2" name="Group 171">
            <a:extLst>
              <a:ext uri="{FF2B5EF4-FFF2-40B4-BE49-F238E27FC236}">
                <a16:creationId xmlns:a16="http://schemas.microsoft.com/office/drawing/2014/main" id="{4B519873-7EF1-88B6-ACFE-3B419A8B0165}"/>
              </a:ext>
            </a:extLst>
          </p:cNvPr>
          <p:cNvGrpSpPr/>
          <p:nvPr/>
        </p:nvGrpSpPr>
        <p:grpSpPr>
          <a:xfrm>
            <a:off x="8145844" y="2753575"/>
            <a:ext cx="1539275" cy="360000"/>
            <a:chOff x="577439" y="3137252"/>
            <a:chExt cx="1539275" cy="360000"/>
          </a:xfrm>
        </p:grpSpPr>
        <p:pic>
          <p:nvPicPr>
            <p:cNvPr id="173" name="Picture 172">
              <a:extLst>
                <a:ext uri="{FF2B5EF4-FFF2-40B4-BE49-F238E27FC236}">
                  <a16:creationId xmlns:a16="http://schemas.microsoft.com/office/drawing/2014/main" id="{D4F98778-C06F-3BDC-F0E9-1F40F7E341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4" name="TextBox 173">
              <a:extLst>
                <a:ext uri="{FF2B5EF4-FFF2-40B4-BE49-F238E27FC236}">
                  <a16:creationId xmlns:a16="http://schemas.microsoft.com/office/drawing/2014/main" id="{A2124EB7-6E61-D5B3-C9CD-B8839809ABEE}"/>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5" name="Group 174">
            <a:extLst>
              <a:ext uri="{FF2B5EF4-FFF2-40B4-BE49-F238E27FC236}">
                <a16:creationId xmlns:a16="http://schemas.microsoft.com/office/drawing/2014/main" id="{CFE435D4-AC55-A283-D4AC-A6DE3BA6A165}"/>
              </a:ext>
            </a:extLst>
          </p:cNvPr>
          <p:cNvGrpSpPr/>
          <p:nvPr/>
        </p:nvGrpSpPr>
        <p:grpSpPr>
          <a:xfrm>
            <a:off x="4669140" y="2753575"/>
            <a:ext cx="1565400" cy="360000"/>
            <a:chOff x="588263" y="3617084"/>
            <a:chExt cx="1565400" cy="360000"/>
          </a:xfrm>
        </p:grpSpPr>
        <p:pic>
          <p:nvPicPr>
            <p:cNvPr id="176" name="Picture 175">
              <a:extLst>
                <a:ext uri="{FF2B5EF4-FFF2-40B4-BE49-F238E27FC236}">
                  <a16:creationId xmlns:a16="http://schemas.microsoft.com/office/drawing/2014/main" id="{3084BD76-E559-8C5F-0D0E-E5C03E1586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3FAA21C6-F074-6CAE-A439-DFFA3D1C8189}"/>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8" name="Group 177">
            <a:extLst>
              <a:ext uri="{FF2B5EF4-FFF2-40B4-BE49-F238E27FC236}">
                <a16:creationId xmlns:a16="http://schemas.microsoft.com/office/drawing/2014/main" id="{19484EAF-551C-FBC8-AF41-EE8CAC6424DF}"/>
              </a:ext>
            </a:extLst>
          </p:cNvPr>
          <p:cNvGrpSpPr/>
          <p:nvPr/>
        </p:nvGrpSpPr>
        <p:grpSpPr>
          <a:xfrm>
            <a:off x="1126417" y="5198503"/>
            <a:ext cx="1723566" cy="360000"/>
            <a:chOff x="588263" y="1697756"/>
            <a:chExt cx="1723566" cy="360000"/>
          </a:xfrm>
        </p:grpSpPr>
        <p:pic>
          <p:nvPicPr>
            <p:cNvPr id="179" name="Picture 178">
              <a:extLst>
                <a:ext uri="{FF2B5EF4-FFF2-40B4-BE49-F238E27FC236}">
                  <a16:creationId xmlns:a16="http://schemas.microsoft.com/office/drawing/2014/main" id="{CCB9DB9B-E978-1A94-712B-A9571D6063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63F1D8D2-B7BF-AE0B-8D61-62F34A112347}"/>
                </a:ext>
                <a:ext uri="{C183D7F6-B498-43B3-948B-1728B52AA6E4}">
                  <adec:decorative xmlns:adec="http://schemas.microsoft.com/office/drawing/2017/decorative" val="0"/>
                </a:ext>
              </a:extLst>
            </p:cNvPr>
            <p:cNvSpPr txBox="1"/>
            <p:nvPr/>
          </p:nvSpPr>
          <p:spPr>
            <a:xfrm>
              <a:off x="1047214" y="1793118"/>
              <a:ext cx="126461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1" name="Group 180">
            <a:extLst>
              <a:ext uri="{FF2B5EF4-FFF2-40B4-BE49-F238E27FC236}">
                <a16:creationId xmlns:a16="http://schemas.microsoft.com/office/drawing/2014/main" id="{8374FE52-9702-0254-1C4B-6E604DD37035}"/>
              </a:ext>
            </a:extLst>
          </p:cNvPr>
          <p:cNvGrpSpPr/>
          <p:nvPr/>
        </p:nvGrpSpPr>
        <p:grpSpPr>
          <a:xfrm>
            <a:off x="4500507" y="5198503"/>
            <a:ext cx="1902666" cy="360000"/>
            <a:chOff x="588263" y="2177588"/>
            <a:chExt cx="1902666" cy="360000"/>
          </a:xfrm>
        </p:grpSpPr>
        <p:pic>
          <p:nvPicPr>
            <p:cNvPr id="182" name="Picture 181">
              <a:extLst>
                <a:ext uri="{FF2B5EF4-FFF2-40B4-BE49-F238E27FC236}">
                  <a16:creationId xmlns:a16="http://schemas.microsoft.com/office/drawing/2014/main" id="{B542A3C6-E383-5AE0-5F8E-FC8080FE90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BEAC5484-BB97-9C19-9B6F-22BD5A28145F}"/>
                </a:ext>
                <a:ext uri="{C183D7F6-B498-43B3-948B-1728B52AA6E4}">
                  <adec:decorative xmlns:adec="http://schemas.microsoft.com/office/drawing/2017/decorative" val="0"/>
                </a:ext>
              </a:extLst>
            </p:cNvPr>
            <p:cNvSpPr txBox="1"/>
            <p:nvPr/>
          </p:nvSpPr>
          <p:spPr>
            <a:xfrm>
              <a:off x="1047214" y="2272950"/>
              <a:ext cx="144371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4" name="Group 183">
            <a:extLst>
              <a:ext uri="{FF2B5EF4-FFF2-40B4-BE49-F238E27FC236}">
                <a16:creationId xmlns:a16="http://schemas.microsoft.com/office/drawing/2014/main" id="{A787B064-6F4E-E433-F4EF-4691F3EAA384}"/>
              </a:ext>
            </a:extLst>
          </p:cNvPr>
          <p:cNvGrpSpPr/>
          <p:nvPr/>
        </p:nvGrpSpPr>
        <p:grpSpPr>
          <a:xfrm>
            <a:off x="8168718" y="5198503"/>
            <a:ext cx="1493526" cy="360000"/>
            <a:chOff x="588263" y="2657420"/>
            <a:chExt cx="1493526" cy="360000"/>
          </a:xfrm>
        </p:grpSpPr>
        <p:pic>
          <p:nvPicPr>
            <p:cNvPr id="185" name="Picture 184">
              <a:extLst>
                <a:ext uri="{FF2B5EF4-FFF2-40B4-BE49-F238E27FC236}">
                  <a16:creationId xmlns:a16="http://schemas.microsoft.com/office/drawing/2014/main" id="{1B6DE9E8-13DC-31A8-5262-530EA05754B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7" name="TextBox 186">
              <a:extLst>
                <a:ext uri="{FF2B5EF4-FFF2-40B4-BE49-F238E27FC236}">
                  <a16:creationId xmlns:a16="http://schemas.microsoft.com/office/drawing/2014/main" id="{28B5C7AF-0EFF-DAC0-0C09-5D958D7F26FD}"/>
                </a:ext>
                <a:ext uri="{C183D7F6-B498-43B3-948B-1728B52AA6E4}">
                  <adec:decorative xmlns:adec="http://schemas.microsoft.com/office/drawing/2017/decorative" val="0"/>
                </a:ext>
              </a:extLst>
            </p:cNvPr>
            <p:cNvSpPr txBox="1"/>
            <p:nvPr/>
          </p:nvSpPr>
          <p:spPr>
            <a:xfrm>
              <a:off x="1047214" y="2752782"/>
              <a:ext cx="103457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9EB73B9E-7CE5-061C-B747-61E8DC9151D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44" name="Group 43">
            <a:extLst>
              <a:ext uri="{FF2B5EF4-FFF2-40B4-BE49-F238E27FC236}">
                <a16:creationId xmlns:a16="http://schemas.microsoft.com/office/drawing/2014/main" id="{D24E5BE1-465A-63B6-DA52-E0074FDF441F}"/>
              </a:ext>
            </a:extLst>
          </p:cNvPr>
          <p:cNvGrpSpPr/>
          <p:nvPr/>
        </p:nvGrpSpPr>
        <p:grpSpPr>
          <a:xfrm>
            <a:off x="7523373" y="1127774"/>
            <a:ext cx="1260000" cy="216000"/>
            <a:chOff x="1194743" y="1140160"/>
            <a:chExt cx="1260000" cy="216000"/>
          </a:xfrm>
        </p:grpSpPr>
        <p:sp>
          <p:nvSpPr>
            <p:cNvPr id="45" name="Rectangle: Rounded Corners 6">
              <a:extLst>
                <a:ext uri="{FF2B5EF4-FFF2-40B4-BE49-F238E27FC236}">
                  <a16:creationId xmlns:a16="http://schemas.microsoft.com/office/drawing/2014/main" id="{E9D7F973-3F20-48EE-B39C-866F97A0CD1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6" name="Graphic 45">
              <a:extLst>
                <a:ext uri="{FF2B5EF4-FFF2-40B4-BE49-F238E27FC236}">
                  <a16:creationId xmlns:a16="http://schemas.microsoft.com/office/drawing/2014/main" id="{B6D99B6B-568F-B09B-E06A-FC910AC30B5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47" name="Group 46">
            <a:extLst>
              <a:ext uri="{FF2B5EF4-FFF2-40B4-BE49-F238E27FC236}">
                <a16:creationId xmlns:a16="http://schemas.microsoft.com/office/drawing/2014/main" id="{142E15C6-7AF4-E9B1-87CB-2AD0F038E999}"/>
              </a:ext>
            </a:extLst>
          </p:cNvPr>
          <p:cNvGrpSpPr/>
          <p:nvPr/>
        </p:nvGrpSpPr>
        <p:grpSpPr>
          <a:xfrm>
            <a:off x="8868697" y="1127774"/>
            <a:ext cx="1450784" cy="216000"/>
            <a:chOff x="1194743" y="1140160"/>
            <a:chExt cx="1450784" cy="216000"/>
          </a:xfrm>
        </p:grpSpPr>
        <p:sp>
          <p:nvSpPr>
            <p:cNvPr id="48" name="Rectangle: Rounded Corners 6">
              <a:extLst>
                <a:ext uri="{FF2B5EF4-FFF2-40B4-BE49-F238E27FC236}">
                  <a16:creationId xmlns:a16="http://schemas.microsoft.com/office/drawing/2014/main" id="{32EB7E82-DD36-9DA8-441D-87A944AF881A}"/>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49" name="Graphic 48">
              <a:extLst>
                <a:ext uri="{FF2B5EF4-FFF2-40B4-BE49-F238E27FC236}">
                  <a16:creationId xmlns:a16="http://schemas.microsoft.com/office/drawing/2014/main" id="{23FECB7C-719B-2840-3A44-851A00A0BED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sp>
        <p:nvSpPr>
          <p:cNvPr id="50" name="Graphic 2">
            <a:hlinkClick r:id="rId14"/>
            <a:extLst>
              <a:ext uri="{FF2B5EF4-FFF2-40B4-BE49-F238E27FC236}">
                <a16:creationId xmlns:a16="http://schemas.microsoft.com/office/drawing/2014/main" id="{14F1344D-CE9C-8FED-EEC3-97D2FF0B4D0B}"/>
              </a:ext>
            </a:extLst>
          </p:cNvPr>
          <p:cNvSpPr/>
          <p:nvPr/>
        </p:nvSpPr>
        <p:spPr>
          <a:xfrm>
            <a:off x="6207801" y="45639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extBox 2">
            <a:extLst>
              <a:ext uri="{FF2B5EF4-FFF2-40B4-BE49-F238E27FC236}">
                <a16:creationId xmlns:a16="http://schemas.microsoft.com/office/drawing/2014/main" id="{61853C6C-F330-7F28-8695-27C6A0A62B51}"/>
              </a:ext>
            </a:extLst>
          </p:cNvPr>
          <p:cNvSpPr txBox="1"/>
          <p:nvPr/>
        </p:nvSpPr>
        <p:spPr>
          <a:xfrm>
            <a:off x="7642157" y="6199389"/>
            <a:ext cx="221071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hlinkClick r:id="rId15"/>
              </a:rPr>
              <a:t>Try in Copilot Lab: Discover industry trends</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5" name="Text Placeholder 44">
            <a:extLst>
              <a:ext uri="{FF2B5EF4-FFF2-40B4-BE49-F238E27FC236}">
                <a16:creationId xmlns:a16="http://schemas.microsoft.com/office/drawing/2014/main" id="{A8FC820F-517A-A97B-F218-950DA46A9878}"/>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6"/>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6"/>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5685463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GB">
                <a:solidFill>
                  <a:srgbClr val="0078D4"/>
                </a:solidFill>
              </a:rPr>
              <a:t>Marketing | </a:t>
            </a:r>
            <a:r>
              <a:rPr lang="en-GB"/>
              <a:t>Collect and share product feedback</a:t>
            </a:r>
            <a:endParaRPr lang="en-US"/>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a:t>1. Gather customer feedback</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6. Thank your stakeholders</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Continue the conversation</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a:t>5. Share results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a:t>3. Identify themes</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a:t>4. Analyze data</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096001" y="521099"/>
            <a:ext cx="4022928" cy="292388"/>
          </a:xfrm>
        </p:spPr>
        <p:txBody>
          <a:bodyPr/>
          <a:lstStyle/>
          <a:p>
            <a:r>
              <a:rPr lang="en-US"/>
              <a:t>Copilot for Sales </a:t>
            </a:r>
            <a:r>
              <a:rPr lang="en-US" sz="800" i="1"/>
              <a:t>(includes Copilot for Microsoft 365 and Copilot Studio plug-ins)</a:t>
            </a:r>
            <a:endParaRPr lang="en-US" sz="8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GB" dirty="0"/>
              <a:t>Use Microsoft Copilot to summarize customer interviews, email interactions, and documents about product feedback, enriched with data from your Customer Data Platform with Copilot Studio.</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p:txBody>
          <a:bodyPr/>
          <a:lstStyle/>
          <a:p>
            <a:r>
              <a:rPr lang="en-GB"/>
              <a:t>Use Copilot in Outlook to send a timely and thorough follow up email, capturing your earlier interview notes.</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dirty="0"/>
              <a:t>Use Copilot to identify feedback themes from across meeting summaries and notes. Create a follow up survey with Copilot in Microsoft Forms.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r>
              <a:rPr lang="en-GB" kern="0">
                <a:solidFill>
                  <a:srgbClr val="1A1A1A"/>
                </a:solidFill>
                <a:latin typeface="Segoe UI"/>
                <a:cs typeface="+mn-cs"/>
              </a:rPr>
              <a:t>Benefit: </a:t>
            </a:r>
            <a:r>
              <a:rPr lang="en-GB" b="1" kern="0">
                <a:solidFill>
                  <a:srgbClr val="1A1A1A"/>
                </a:solidFill>
                <a:latin typeface="Segoe UI"/>
                <a:cs typeface="+mn-cs"/>
              </a:rPr>
              <a:t>Be present </a:t>
            </a:r>
            <a:r>
              <a:rPr lang="en-GB"/>
              <a:t>during your customer interview by relying on Copilot to summarize feedback points and takeaways.</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Save time</a:t>
            </a:r>
            <a:r>
              <a:rPr kumimoji="0" lang="en-US" sz="900" b="0" i="0" u="none" strike="noStrike" kern="1200" cap="none" spc="0" normalizeH="0" baseline="0" noProof="0">
                <a:ln>
                  <a:noFill/>
                </a:ln>
                <a:solidFill>
                  <a:srgbClr val="000000"/>
                </a:solidFill>
                <a:effectLst/>
                <a:uLnTx/>
                <a:uFillTx/>
                <a:latin typeface="Segoe UI"/>
                <a:ea typeface="+mn-ea"/>
                <a:cs typeface="+mn-cs"/>
              </a:rPr>
              <a:t> preparing emails with Copilot as your drafting partner.</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p:txBody>
          <a:bodyPr/>
          <a:lstStyle/>
          <a:p>
            <a:r>
              <a:rPr lang="en-GB" kern="0">
                <a:solidFill>
                  <a:srgbClr val="1A1A1A"/>
                </a:solidFill>
                <a:latin typeface="Segoe UI"/>
                <a:cs typeface="+mn-cs"/>
              </a:rPr>
              <a:t>Benefit: </a:t>
            </a:r>
            <a:r>
              <a:rPr lang="en-GB"/>
              <a:t>Thank customers by asking Copilot in Outlook to draft a response and drop in bullets from the Copilot meeting summary.</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Creating a presentatio</a:t>
            </a:r>
            <a:r>
              <a:rPr kumimoji="0" lang="en-US" sz="900" b="0" i="0" u="none" strike="noStrike" kern="1200" cap="none" spc="0" normalizeH="0" baseline="0" noProof="0">
                <a:ln>
                  <a:noFill/>
                </a:ln>
                <a:solidFill>
                  <a:srgbClr val="000000"/>
                </a:solidFill>
                <a:effectLst/>
                <a:uLnTx/>
                <a:uFillTx/>
                <a:latin typeface="Segoe UI"/>
                <a:ea typeface="+mn-ea"/>
                <a:cs typeface="+mn-cs"/>
              </a:rPr>
              <a:t>n makes it easier to convey a clear message especially when it's critical feedback on your product. </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normAutofit lnSpcReduction="10000"/>
          </a:bodyPr>
          <a:lstStyle/>
          <a:p>
            <a:r>
              <a:rPr lang="en-GB" kern="0">
                <a:solidFill>
                  <a:srgbClr val="1A1A1A"/>
                </a:solidFill>
                <a:latin typeface="Segoe UI"/>
                <a:cs typeface="+mn-cs"/>
              </a:rPr>
              <a:t>Benefit: </a:t>
            </a:r>
            <a:r>
              <a:rPr lang="en-GB"/>
              <a:t>Simply describe to Copilot the form you’d like to build, and a well-designed draft will be generated, making it easier than ever before to gather feedback.</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Identify insights</a:t>
            </a:r>
            <a:r>
              <a:rPr kumimoji="0" lang="en-US" sz="900" b="0" i="0" u="none" strike="noStrike" kern="1200" cap="none" spc="0" normalizeH="0" baseline="0" noProof="0">
                <a:ln>
                  <a:noFill/>
                </a:ln>
                <a:solidFill>
                  <a:srgbClr val="000000"/>
                </a:solidFill>
                <a:effectLst/>
                <a:uLnTx/>
                <a:uFillTx/>
                <a:latin typeface="Segoe UI"/>
                <a:ea typeface="+mn-ea"/>
                <a:cs typeface="+mn-cs"/>
              </a:rPr>
              <a:t> with Copilot in Excel.</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GB"/>
              <a:t>Starting a new email, prompt Copilot in Outlook to draft a message to all key stakeholders with the results and path forward.</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a:xfrm>
            <a:off x="4047841" y="4488366"/>
            <a:ext cx="2808000" cy="626701"/>
          </a:xfrm>
        </p:spPr>
        <p:txBody>
          <a:bodyPr/>
          <a:lstStyle/>
          <a:p>
            <a:r>
              <a:rPr lang="en-GB"/>
              <a:t>Use Copilot in PowerPoint to create a slide deck to share with the leadership and engineering teams. Use Copilot in Teams to capture action items and feedback.  </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a:xfrm>
            <a:off x="7511481" y="4488366"/>
            <a:ext cx="2808000" cy="626701"/>
          </a:xfrm>
        </p:spPr>
        <p:txBody>
          <a:bodyPr/>
          <a:lstStyle/>
          <a:p>
            <a:r>
              <a:rPr lang="en-GB"/>
              <a:t>Use Copilot in Excel to sort and analyze data gathered from the surveys and website metrics.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a:t>Extend</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0C0"/>
          </a:solidFill>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Brand value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68697" y="1127774"/>
            <a:ext cx="1450784" cy="216000"/>
            <a:chOff x="1194743" y="1140160"/>
            <a:chExt cx="1450784"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61" name="Group 260">
            <a:extLst>
              <a:ext uri="{FF2B5EF4-FFF2-40B4-BE49-F238E27FC236}">
                <a16:creationId xmlns:a16="http://schemas.microsoft.com/office/drawing/2014/main" id="{C2F0BF78-93D2-98EF-282B-57A16E6022D7}"/>
              </a:ext>
            </a:extLst>
          </p:cNvPr>
          <p:cNvGrpSpPr/>
          <p:nvPr/>
        </p:nvGrpSpPr>
        <p:grpSpPr>
          <a:xfrm>
            <a:off x="941129" y="2753574"/>
            <a:ext cx="2094142" cy="360000"/>
            <a:chOff x="588263" y="1217924"/>
            <a:chExt cx="2094142" cy="360000"/>
          </a:xfrm>
        </p:grpSpPr>
        <p:pic>
          <p:nvPicPr>
            <p:cNvPr id="262" name="Picture 261" descr="Zip Co logo SVG free download, id: 101874 - Brandlogos.net">
              <a:hlinkClick r:id="rId6"/>
              <a:extLst>
                <a:ext uri="{FF2B5EF4-FFF2-40B4-BE49-F238E27FC236}">
                  <a16:creationId xmlns:a16="http://schemas.microsoft.com/office/drawing/2014/main" id="{920FFF18-E7E7-5A59-7EC5-685C244D757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3" name="TextBox 262">
              <a:extLst>
                <a:ext uri="{FF2B5EF4-FFF2-40B4-BE49-F238E27FC236}">
                  <a16:creationId xmlns:a16="http://schemas.microsoft.com/office/drawing/2014/main" id="{127DC518-1944-5BCA-6BD4-CB520D8CE2C3}"/>
                </a:ext>
                <a:ext uri="{C183D7F6-B498-43B3-948B-1728B52AA6E4}">
                  <adec:decorative xmlns:adec="http://schemas.microsoft.com/office/drawing/2017/decorative" val="0"/>
                </a:ext>
              </a:extLst>
            </p:cNvPr>
            <p:cNvSpPr txBox="1"/>
            <p:nvPr/>
          </p:nvSpPr>
          <p:spPr>
            <a:xfrm>
              <a:off x="1047214" y="1244035"/>
              <a:ext cx="163519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64" name="Group 263">
            <a:extLst>
              <a:ext uri="{FF2B5EF4-FFF2-40B4-BE49-F238E27FC236}">
                <a16:creationId xmlns:a16="http://schemas.microsoft.com/office/drawing/2014/main" id="{10798A3A-E053-99AC-EBCE-7D10F92BA735}"/>
              </a:ext>
            </a:extLst>
          </p:cNvPr>
          <p:cNvGrpSpPr/>
          <p:nvPr/>
        </p:nvGrpSpPr>
        <p:grpSpPr>
          <a:xfrm>
            <a:off x="7682540" y="2753574"/>
            <a:ext cx="1011285" cy="360000"/>
            <a:chOff x="588263" y="1217924"/>
            <a:chExt cx="1011285" cy="360000"/>
          </a:xfrm>
        </p:grpSpPr>
        <p:pic>
          <p:nvPicPr>
            <p:cNvPr id="265" name="Picture 264" descr="Zip Co logo SVG free download, id: 101874 - Brandlogos.net">
              <a:hlinkClick r:id="rId6"/>
              <a:extLst>
                <a:ext uri="{FF2B5EF4-FFF2-40B4-BE49-F238E27FC236}">
                  <a16:creationId xmlns:a16="http://schemas.microsoft.com/office/drawing/2014/main" id="{DC4F9CE1-41B1-3820-EB06-03E8DE5AD64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6" name="TextBox 265">
              <a:extLst>
                <a:ext uri="{FF2B5EF4-FFF2-40B4-BE49-F238E27FC236}">
                  <a16:creationId xmlns:a16="http://schemas.microsoft.com/office/drawing/2014/main" id="{90E00793-7960-3D84-C417-7B825467E60E}"/>
                </a:ext>
                <a:ext uri="{C183D7F6-B498-43B3-948B-1728B52AA6E4}">
                  <adec:decorative xmlns:adec="http://schemas.microsoft.com/office/drawing/2017/decorative" val="0"/>
                </a:ext>
              </a:extLst>
            </p:cNvPr>
            <p:cNvSpPr txBox="1"/>
            <p:nvPr/>
          </p:nvSpPr>
          <p:spPr>
            <a:xfrm>
              <a:off x="1047214" y="1313286"/>
              <a:ext cx="55233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67" name="Group 266">
            <a:extLst>
              <a:ext uri="{FF2B5EF4-FFF2-40B4-BE49-F238E27FC236}">
                <a16:creationId xmlns:a16="http://schemas.microsoft.com/office/drawing/2014/main" id="{6A74770C-DEC1-D285-3818-93B58FADB7D5}"/>
              </a:ext>
            </a:extLst>
          </p:cNvPr>
          <p:cNvGrpSpPr/>
          <p:nvPr/>
        </p:nvGrpSpPr>
        <p:grpSpPr>
          <a:xfrm>
            <a:off x="8956534" y="2753574"/>
            <a:ext cx="1191888" cy="360000"/>
            <a:chOff x="3277688" y="1697756"/>
            <a:chExt cx="1191888" cy="360000"/>
          </a:xfrm>
        </p:grpSpPr>
        <p:pic>
          <p:nvPicPr>
            <p:cNvPr id="268" name="Picture 267">
              <a:extLst>
                <a:ext uri="{FF2B5EF4-FFF2-40B4-BE49-F238E27FC236}">
                  <a16:creationId xmlns:a16="http://schemas.microsoft.com/office/drawing/2014/main" id="{CCD277DD-1639-B550-99DE-8884EBF512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69" name="TextBox 268">
              <a:extLst>
                <a:ext uri="{FF2B5EF4-FFF2-40B4-BE49-F238E27FC236}">
                  <a16:creationId xmlns:a16="http://schemas.microsoft.com/office/drawing/2014/main" id="{0F89A1DF-6E0D-BE49-FAC7-358B04680152}"/>
                </a:ext>
                <a:ext uri="{C183D7F6-B498-43B3-948B-1728B52AA6E4}">
                  <adec:decorative xmlns:adec="http://schemas.microsoft.com/office/drawing/2017/decorative" val="0"/>
                </a:ext>
              </a:extLst>
            </p:cNvPr>
            <p:cNvSpPr txBox="1"/>
            <p:nvPr/>
          </p:nvSpPr>
          <p:spPr>
            <a:xfrm>
              <a:off x="3753530" y="1708480"/>
              <a:ext cx="716046"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 Forms</a:t>
              </a:r>
            </a:p>
          </p:txBody>
        </p:sp>
      </p:grpSp>
      <p:grpSp>
        <p:nvGrpSpPr>
          <p:cNvPr id="271" name="Group 270">
            <a:extLst>
              <a:ext uri="{FF2B5EF4-FFF2-40B4-BE49-F238E27FC236}">
                <a16:creationId xmlns:a16="http://schemas.microsoft.com/office/drawing/2014/main" id="{90387523-9418-A62B-BDD2-21D9AA7986D7}"/>
              </a:ext>
            </a:extLst>
          </p:cNvPr>
          <p:cNvGrpSpPr/>
          <p:nvPr/>
        </p:nvGrpSpPr>
        <p:grpSpPr>
          <a:xfrm>
            <a:off x="4543378" y="2717564"/>
            <a:ext cx="2351135" cy="360000"/>
            <a:chOff x="588263" y="1697756"/>
            <a:chExt cx="2351135" cy="360000"/>
          </a:xfrm>
        </p:grpSpPr>
        <p:pic>
          <p:nvPicPr>
            <p:cNvPr id="272" name="Picture 271">
              <a:extLst>
                <a:ext uri="{FF2B5EF4-FFF2-40B4-BE49-F238E27FC236}">
                  <a16:creationId xmlns:a16="http://schemas.microsoft.com/office/drawing/2014/main" id="{DB03DB21-5653-2D2C-CAFD-B3241BDB8B2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73" name="TextBox 272">
              <a:extLst>
                <a:ext uri="{FF2B5EF4-FFF2-40B4-BE49-F238E27FC236}">
                  <a16:creationId xmlns:a16="http://schemas.microsoft.com/office/drawing/2014/main" id="{AA5A88CD-5080-2548-2BF8-9F3512DBA8B9}"/>
                </a:ext>
                <a:ext uri="{C183D7F6-B498-43B3-948B-1728B52AA6E4}">
                  <adec:decorative xmlns:adec="http://schemas.microsoft.com/office/drawing/2017/decorative" val="0"/>
                </a:ext>
              </a:extLst>
            </p:cNvPr>
            <p:cNvSpPr txBox="1"/>
            <p:nvPr/>
          </p:nvSpPr>
          <p:spPr>
            <a:xfrm>
              <a:off x="1047214" y="1723867"/>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pl-PL" sz="1100" b="0" i="0" u="none" strike="noStrike" kern="1200" cap="none" spc="0" normalizeH="0" baseline="0" noProof="0">
                  <a:ln>
                    <a:noFill/>
                  </a:ln>
                  <a:solidFill>
                    <a:prstClr val="black"/>
                  </a:solidFill>
                  <a:effectLst/>
                  <a:uLnTx/>
                  <a:uFillTx/>
                  <a:latin typeface="Segoe UI Semibold"/>
                  <a:ea typeface="+mn-ea"/>
                  <a:cs typeface="+mn-cs"/>
                </a:rPr>
                <a:t> in Outlook</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77" name="Group 276">
            <a:extLst>
              <a:ext uri="{FF2B5EF4-FFF2-40B4-BE49-F238E27FC236}">
                <a16:creationId xmlns:a16="http://schemas.microsoft.com/office/drawing/2014/main" id="{01DAEC41-E758-65A6-97E8-C12ED52F18F5}"/>
              </a:ext>
            </a:extLst>
          </p:cNvPr>
          <p:cNvGrpSpPr/>
          <p:nvPr/>
        </p:nvGrpSpPr>
        <p:grpSpPr>
          <a:xfrm>
            <a:off x="941129" y="5198503"/>
            <a:ext cx="1668721" cy="360000"/>
            <a:chOff x="588263" y="1697756"/>
            <a:chExt cx="1668721" cy="360000"/>
          </a:xfrm>
        </p:grpSpPr>
        <p:pic>
          <p:nvPicPr>
            <p:cNvPr id="278" name="Picture 277">
              <a:extLst>
                <a:ext uri="{FF2B5EF4-FFF2-40B4-BE49-F238E27FC236}">
                  <a16:creationId xmlns:a16="http://schemas.microsoft.com/office/drawing/2014/main" id="{2DA36A66-D6F0-43FA-F4AC-3A93B79FC9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79" name="TextBox 278">
              <a:extLst>
                <a:ext uri="{FF2B5EF4-FFF2-40B4-BE49-F238E27FC236}">
                  <a16:creationId xmlns:a16="http://schemas.microsoft.com/office/drawing/2014/main" id="{270BA99C-7936-D60D-03A5-F25328F441A0}"/>
                </a:ext>
                <a:ext uri="{C183D7F6-B498-43B3-948B-1728B52AA6E4}">
                  <adec:decorative xmlns:adec="http://schemas.microsoft.com/office/drawing/2017/decorative" val="0"/>
                </a:ext>
              </a:extLst>
            </p:cNvPr>
            <p:cNvSpPr txBox="1"/>
            <p:nvPr/>
          </p:nvSpPr>
          <p:spPr>
            <a:xfrm>
              <a:off x="1047214" y="1793118"/>
              <a:ext cx="120977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7" name="Group 286">
            <a:extLst>
              <a:ext uri="{FF2B5EF4-FFF2-40B4-BE49-F238E27FC236}">
                <a16:creationId xmlns:a16="http://schemas.microsoft.com/office/drawing/2014/main" id="{A7A3D7E5-8E4C-EF40-EA34-1F582FDC19D1}"/>
              </a:ext>
            </a:extLst>
          </p:cNvPr>
          <p:cNvGrpSpPr/>
          <p:nvPr/>
        </p:nvGrpSpPr>
        <p:grpSpPr>
          <a:xfrm>
            <a:off x="4103046" y="5198502"/>
            <a:ext cx="2697590" cy="360000"/>
            <a:chOff x="4167972" y="5198502"/>
            <a:chExt cx="2697590" cy="360000"/>
          </a:xfrm>
        </p:grpSpPr>
        <p:grpSp>
          <p:nvGrpSpPr>
            <p:cNvPr id="280" name="Group 279">
              <a:extLst>
                <a:ext uri="{FF2B5EF4-FFF2-40B4-BE49-F238E27FC236}">
                  <a16:creationId xmlns:a16="http://schemas.microsoft.com/office/drawing/2014/main" id="{EC463821-10A7-0863-EB5F-023893BD37B4}"/>
                </a:ext>
              </a:extLst>
            </p:cNvPr>
            <p:cNvGrpSpPr/>
            <p:nvPr/>
          </p:nvGrpSpPr>
          <p:grpSpPr>
            <a:xfrm>
              <a:off x="4167972" y="5198502"/>
              <a:ext cx="1273978" cy="360000"/>
              <a:chOff x="588263" y="2177588"/>
              <a:chExt cx="1273978" cy="360000"/>
            </a:xfrm>
          </p:grpSpPr>
          <p:pic>
            <p:nvPicPr>
              <p:cNvPr id="281" name="Picture 280">
                <a:extLst>
                  <a:ext uri="{FF2B5EF4-FFF2-40B4-BE49-F238E27FC236}">
                    <a16:creationId xmlns:a16="http://schemas.microsoft.com/office/drawing/2014/main" id="{D5E8E604-3D98-7EC1-1770-0949C626C0D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82" name="TextBox 281">
                <a:extLst>
                  <a:ext uri="{FF2B5EF4-FFF2-40B4-BE49-F238E27FC236}">
                    <a16:creationId xmlns:a16="http://schemas.microsoft.com/office/drawing/2014/main" id="{A95DA86D-3442-1E14-ECCD-7044B9A06077}"/>
                  </a:ext>
                  <a:ext uri="{C183D7F6-B498-43B3-948B-1728B52AA6E4}">
                    <adec:decorative xmlns:adec="http://schemas.microsoft.com/office/drawing/2017/decorative" val="0"/>
                  </a:ext>
                </a:extLst>
              </p:cNvPr>
              <p:cNvSpPr txBox="1"/>
              <p:nvPr/>
            </p:nvSpPr>
            <p:spPr>
              <a:xfrm>
                <a:off x="1047214" y="2188312"/>
                <a:ext cx="815027"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PowerPoint</a:t>
                </a:r>
              </a:p>
            </p:txBody>
          </p:sp>
        </p:grpSp>
        <p:grpSp>
          <p:nvGrpSpPr>
            <p:cNvPr id="283" name="Group 282">
              <a:extLst>
                <a:ext uri="{FF2B5EF4-FFF2-40B4-BE49-F238E27FC236}">
                  <a16:creationId xmlns:a16="http://schemas.microsoft.com/office/drawing/2014/main" id="{500E4936-98A6-1DDA-9199-17C9449EF6DE}"/>
                </a:ext>
              </a:extLst>
            </p:cNvPr>
            <p:cNvGrpSpPr/>
            <p:nvPr/>
          </p:nvGrpSpPr>
          <p:grpSpPr>
            <a:xfrm>
              <a:off x="5689994" y="5198502"/>
              <a:ext cx="1175568" cy="360000"/>
              <a:chOff x="588263" y="3617084"/>
              <a:chExt cx="1175568" cy="360000"/>
            </a:xfrm>
          </p:grpSpPr>
          <p:pic>
            <p:nvPicPr>
              <p:cNvPr id="284" name="Picture 283">
                <a:extLst>
                  <a:ext uri="{FF2B5EF4-FFF2-40B4-BE49-F238E27FC236}">
                    <a16:creationId xmlns:a16="http://schemas.microsoft.com/office/drawing/2014/main" id="{E2CE3851-00BA-B12D-8E3B-165EB1DE7B5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85" name="TextBox 284">
                <a:extLst>
                  <a:ext uri="{FF2B5EF4-FFF2-40B4-BE49-F238E27FC236}">
                    <a16:creationId xmlns:a16="http://schemas.microsoft.com/office/drawing/2014/main" id="{B503F3F5-D4F2-C628-BB7E-860BEE3215AD}"/>
                  </a:ext>
                  <a:ext uri="{C183D7F6-B498-43B3-948B-1728B52AA6E4}">
                    <adec:decorative xmlns:adec="http://schemas.microsoft.com/office/drawing/2017/decorative" val="0"/>
                  </a:ext>
                </a:extLst>
              </p:cNvPr>
              <p:cNvSpPr txBox="1"/>
              <p:nvPr/>
            </p:nvSpPr>
            <p:spPr>
              <a:xfrm>
                <a:off x="1047214" y="3627808"/>
                <a:ext cx="716617"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Teams</a:t>
                </a:r>
              </a:p>
            </p:txBody>
          </p:sp>
        </p:grpSp>
      </p:grpSp>
      <p:grpSp>
        <p:nvGrpSpPr>
          <p:cNvPr id="288" name="Group 287">
            <a:extLst>
              <a:ext uri="{FF2B5EF4-FFF2-40B4-BE49-F238E27FC236}">
                <a16:creationId xmlns:a16="http://schemas.microsoft.com/office/drawing/2014/main" id="{9098AFF0-9853-AECF-C2E3-E1C4FDA4F8C2}"/>
              </a:ext>
            </a:extLst>
          </p:cNvPr>
          <p:cNvGrpSpPr/>
          <p:nvPr/>
        </p:nvGrpSpPr>
        <p:grpSpPr>
          <a:xfrm>
            <a:off x="8154470" y="5198503"/>
            <a:ext cx="1522022" cy="360000"/>
            <a:chOff x="577439" y="3137252"/>
            <a:chExt cx="1522022" cy="360000"/>
          </a:xfrm>
        </p:grpSpPr>
        <p:pic>
          <p:nvPicPr>
            <p:cNvPr id="289" name="Picture 288">
              <a:extLst>
                <a:ext uri="{FF2B5EF4-FFF2-40B4-BE49-F238E27FC236}">
                  <a16:creationId xmlns:a16="http://schemas.microsoft.com/office/drawing/2014/main" id="{77BC9BB1-0A2E-E571-0C9D-7E1E58A6D55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90" name="TextBox 289">
              <a:extLst>
                <a:ext uri="{FF2B5EF4-FFF2-40B4-BE49-F238E27FC236}">
                  <a16:creationId xmlns:a16="http://schemas.microsoft.com/office/drawing/2014/main" id="{70DAA0CC-3BFF-AEA3-F5C0-AFE5E9A0A49B}"/>
                </a:ext>
                <a:ext uri="{C183D7F6-B498-43B3-948B-1728B52AA6E4}">
                  <adec:decorative xmlns:adec="http://schemas.microsoft.com/office/drawing/2017/decorative" val="0"/>
                </a:ext>
              </a:extLst>
            </p:cNvPr>
            <p:cNvSpPr txBox="1"/>
            <p:nvPr/>
          </p:nvSpPr>
          <p:spPr>
            <a:xfrm>
              <a:off x="1047214" y="3232614"/>
              <a:ext cx="105224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19C71602-A1D2-F820-8234-B4769A517CB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sp>
        <p:nvSpPr>
          <p:cNvPr id="44" name="Graphic 2">
            <a:hlinkClick r:id="rId14"/>
            <a:extLst>
              <a:ext uri="{FF2B5EF4-FFF2-40B4-BE49-F238E27FC236}">
                <a16:creationId xmlns:a16="http://schemas.microsoft.com/office/drawing/2014/main" id="{96A0A5F8-6430-C485-7D01-CC8142DBAC74}"/>
              </a:ext>
            </a:extLst>
          </p:cNvPr>
          <p:cNvSpPr/>
          <p:nvPr/>
        </p:nvSpPr>
        <p:spPr>
          <a:xfrm>
            <a:off x="5598049" y="41791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Text Placeholder 44">
            <a:extLst>
              <a:ext uri="{FF2B5EF4-FFF2-40B4-BE49-F238E27FC236}">
                <a16:creationId xmlns:a16="http://schemas.microsoft.com/office/drawing/2014/main" id="{4A146028-A36A-16B9-367C-4971B6CD7A7A}"/>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5"/>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5"/>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161607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GB">
                <a:solidFill>
                  <a:srgbClr val="0078D4"/>
                </a:solidFill>
              </a:rPr>
              <a:t>Marketing | </a:t>
            </a:r>
            <a:r>
              <a:rPr lang="en-GB"/>
              <a:t>Create a new offering</a:t>
            </a:r>
            <a:endParaRPr lang="en-US"/>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a:t>1. Brainstorm new offerings</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6. Analyze performance</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Draft announcement</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a:t>5. Execute your campaign</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GB"/>
              <a:t>3. Keep the team up to date</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a:t>4. Prep your sellers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Copilot for Microsoft 365</a:t>
            </a:r>
            <a:endParaRPr lang="en-US"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p:txBody>
          <a:bodyPr/>
          <a:lstStyle/>
          <a:p>
            <a:r>
              <a:rPr lang="en-GB" dirty="0"/>
              <a:t>Use Microsoft Copilot to generate ideas for new product offerings, and Copilot in Word to incorporate the new ideas into a draft go-to-market strategy.</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GB" dirty="0"/>
              <a:t>Prompt Copilot</a:t>
            </a:r>
            <a:r>
              <a:rPr lang="en-GB" baseline="30000" dirty="0"/>
              <a:t> </a:t>
            </a:r>
            <a:r>
              <a:rPr lang="en-GB" dirty="0"/>
              <a:t>to draft blog and social media posts, leverage existing documents like your marketing plan. </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a:t>Use Copilot in Teams to summarize key meetings, identify most frequent questions, and action items from the meeting. Use Copilot in Word to generate an initial FAQ document.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a:xfrm>
            <a:off x="584200" y="3208260"/>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Kickstart your project</a:t>
            </a:r>
            <a:r>
              <a:rPr kumimoji="0" lang="en-US" sz="900" b="0" i="0" u="none" strike="noStrike" kern="0" cap="none" spc="0" normalizeH="0" baseline="0" noProof="0">
                <a:ln>
                  <a:noFill/>
                </a:ln>
                <a:solidFill>
                  <a:srgbClr val="1A1A1A"/>
                </a:solidFill>
                <a:effectLst/>
                <a:uLnTx/>
                <a:uFillTx/>
                <a:latin typeface="Segoe UI"/>
                <a:ea typeface="+mn-ea"/>
                <a:cs typeface="+mn-cs"/>
              </a:rPr>
              <a:t> as you plan and collaborate easier with Copilot. </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Using higher quality presentations </a:t>
            </a:r>
            <a:r>
              <a:rPr kumimoji="0" lang="en-US" sz="900" b="0" i="0" u="none" strike="noStrike" kern="1200" cap="none" spc="0" normalizeH="0" baseline="0" noProof="0">
                <a:ln>
                  <a:noFill/>
                </a:ln>
                <a:solidFill>
                  <a:srgbClr val="000000"/>
                </a:solidFill>
                <a:effectLst/>
                <a:uLnTx/>
                <a:uFillTx/>
                <a:latin typeface="Segoe UI"/>
                <a:ea typeface="+mn-ea"/>
                <a:cs typeface="+mn-cs"/>
              </a:rPr>
              <a:t>makes it easier to highlight wins and lessons learned.  </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Brainstorm and draft </a:t>
            </a:r>
            <a:r>
              <a:rPr kumimoji="0" lang="en-US" sz="900" b="0" i="0" u="none" strike="noStrike" kern="0" cap="none" spc="0" normalizeH="0" baseline="0" noProof="0">
                <a:ln>
                  <a:noFill/>
                </a:ln>
                <a:solidFill>
                  <a:srgbClr val="1A1A1A"/>
                </a:solidFill>
                <a:effectLst/>
                <a:uLnTx/>
                <a:uFillTx/>
                <a:latin typeface="Segoe UI"/>
                <a:ea typeface="+mn-ea"/>
                <a:cs typeface="+mn-cs"/>
              </a:rPr>
              <a:t>content quickly with Copilot. Collaborate on ideas and content using your instructions or reference files.</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0" i="0" u="none" strike="noStrike" kern="1200" cap="none" spc="0" normalizeH="0" baseline="0" noProof="0">
                <a:ln>
                  <a:noFill/>
                </a:ln>
                <a:solidFill>
                  <a:srgbClr val="000000"/>
                </a:solidFill>
                <a:effectLst/>
                <a:uLnTx/>
                <a:uFillTx/>
                <a:latin typeface="Segoe UI"/>
                <a:ea typeface="+mn-ea"/>
                <a:cs typeface="+mn-cs"/>
              </a:rPr>
              <a:t>With the </a:t>
            </a:r>
            <a:r>
              <a:rPr kumimoji="0" lang="en-US" sz="900" b="1" i="0" u="none" strike="noStrike" kern="1200" cap="none" spc="0" normalizeH="0" baseline="0" noProof="0">
                <a:ln>
                  <a:noFill/>
                </a:ln>
                <a:solidFill>
                  <a:srgbClr val="000000"/>
                </a:solidFill>
                <a:effectLst/>
                <a:uLnTx/>
                <a:uFillTx/>
                <a:latin typeface="Segoe UI"/>
                <a:ea typeface="+mn-ea"/>
                <a:cs typeface="+mn-cs"/>
              </a:rPr>
              <a:t>right prompt ingredients</a:t>
            </a:r>
            <a:r>
              <a:rPr kumimoji="0" lang="en-US" sz="900" b="0" i="0" u="none" strike="noStrike" kern="1200" cap="none" spc="0" normalizeH="0" baseline="0" noProof="0">
                <a:ln>
                  <a:noFill/>
                </a:ln>
                <a:solidFill>
                  <a:srgbClr val="000000"/>
                </a:solidFill>
                <a:effectLst/>
                <a:uLnTx/>
                <a:uFillTx/>
                <a:latin typeface="Segoe UI"/>
                <a:ea typeface="+mn-ea"/>
                <a:cs typeface="+mn-cs"/>
              </a:rPr>
              <a:t>, Copilot can provide something in the voice of your </a:t>
            </a:r>
            <a:br>
              <a:rPr kumimoji="0" lang="en-US" sz="900" b="0" i="0" u="none" strike="noStrike" kern="1200" cap="none" spc="0" normalizeH="0" baseline="0" noProof="0">
                <a:ln>
                  <a:noFill/>
                </a:ln>
                <a:solidFill>
                  <a:srgbClr val="FFFFFF"/>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company – witty, smart, creative – you choose.</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Don't start with a blank page again. </a:t>
            </a:r>
            <a:r>
              <a:rPr kumimoji="0" lang="en-US" sz="900" b="0" i="0" u="none" strike="noStrike" kern="0" cap="none" spc="0" normalizeH="0" baseline="0" noProof="0">
                <a:ln>
                  <a:noFill/>
                </a:ln>
                <a:solidFill>
                  <a:srgbClr val="1A1A1A"/>
                </a:solidFill>
                <a:effectLst/>
                <a:uLnTx/>
                <a:uFillTx/>
                <a:latin typeface="Segoe UI"/>
                <a:ea typeface="+mn-ea"/>
                <a:cs typeface="+mn-cs"/>
              </a:rPr>
              <a:t>Draft with Copilot and get to a finished document in a fraction of the time.</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GB" kern="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 </a:t>
            </a:r>
            <a:r>
              <a:rPr kumimoji="0" lang="en-US" sz="900" b="0" i="0" u="none" strike="noStrike" kern="1200" cap="none" spc="0" normalizeH="0" baseline="0" noProof="0">
                <a:ln>
                  <a:noFill/>
                </a:ln>
                <a:solidFill>
                  <a:srgbClr val="000000"/>
                </a:solidFill>
                <a:effectLst/>
                <a:uLnTx/>
                <a:uFillTx/>
                <a:latin typeface="Segoe UI"/>
                <a:ea typeface="+mn-ea"/>
                <a:cs typeface="+mn-cs"/>
              </a:rPr>
              <a:t>your plan to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keep sellers up to date.</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p:txBody>
          <a:bodyPr/>
          <a:lstStyle/>
          <a:p>
            <a:r>
              <a:rPr lang="en-GB"/>
              <a:t>Use Copilot in Excel to evaluate how the campaign landed, and Copilot in PowerPoint to create a presentation on best practices.</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GB" dirty="0"/>
              <a:t>Leverage Copilot to create tailored messages to each of your communication channels to drive sales.</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GB"/>
              <a:t>Create presentation with Copilot in PowerPoint from your Marketing Plan and FAQ document to share with the sales team.</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a:t>Buy</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6" name="Group 175">
            <a:extLst>
              <a:ext uri="{FF2B5EF4-FFF2-40B4-BE49-F238E27FC236}">
                <a16:creationId xmlns:a16="http://schemas.microsoft.com/office/drawing/2014/main" id="{16263743-57F0-19C3-9AB5-44CA0D97E747}"/>
              </a:ext>
            </a:extLst>
          </p:cNvPr>
          <p:cNvGrpSpPr/>
          <p:nvPr/>
        </p:nvGrpSpPr>
        <p:grpSpPr>
          <a:xfrm>
            <a:off x="856753" y="2753575"/>
            <a:ext cx="997447" cy="360000"/>
            <a:chOff x="588263" y="1217924"/>
            <a:chExt cx="997447" cy="360000"/>
          </a:xfrm>
        </p:grpSpPr>
        <p:pic>
          <p:nvPicPr>
            <p:cNvPr id="177" name="Picture 176" descr="Zip Co logo SVG free download, id: 101874 - Brandlogos.net">
              <a:hlinkClick r:id="rId4"/>
              <a:extLst>
                <a:ext uri="{FF2B5EF4-FFF2-40B4-BE49-F238E27FC236}">
                  <a16:creationId xmlns:a16="http://schemas.microsoft.com/office/drawing/2014/main" id="{857737F9-7338-172A-EA74-BECD33C99A1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E4C44314-B87C-0839-DF7B-0C26F2859144}"/>
                </a:ext>
                <a:ext uri="{C183D7F6-B498-43B3-948B-1728B52AA6E4}">
                  <adec:decorative xmlns:adec="http://schemas.microsoft.com/office/drawing/2017/decorative" val="0"/>
                </a:ext>
              </a:extLst>
            </p:cNvPr>
            <p:cNvSpPr txBox="1"/>
            <p:nvPr/>
          </p:nvSpPr>
          <p:spPr>
            <a:xfrm>
              <a:off x="1047214" y="1313286"/>
              <a:ext cx="538496"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DF6F1609-A5D0-2337-C470-DD6A0232EE8F}"/>
              </a:ext>
            </a:extLst>
          </p:cNvPr>
          <p:cNvGrpSpPr/>
          <p:nvPr/>
        </p:nvGrpSpPr>
        <p:grpSpPr>
          <a:xfrm>
            <a:off x="1926685" y="2753575"/>
            <a:ext cx="1192963" cy="360000"/>
            <a:chOff x="588263" y="2657420"/>
            <a:chExt cx="1192963" cy="360000"/>
          </a:xfrm>
        </p:grpSpPr>
        <p:pic>
          <p:nvPicPr>
            <p:cNvPr id="180" name="Picture 179">
              <a:extLst>
                <a:ext uri="{FF2B5EF4-FFF2-40B4-BE49-F238E27FC236}">
                  <a16:creationId xmlns:a16="http://schemas.microsoft.com/office/drawing/2014/main" id="{7B52D126-59AC-645D-85AB-358E3D2827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6317E7E9-83C2-D40F-43EB-3DA5C2B80897}"/>
                </a:ext>
                <a:ext uri="{C183D7F6-B498-43B3-948B-1728B52AA6E4}">
                  <adec:decorative xmlns:adec="http://schemas.microsoft.com/office/drawing/2017/decorative" val="0"/>
                </a:ext>
              </a:extLst>
            </p:cNvPr>
            <p:cNvSpPr txBox="1"/>
            <p:nvPr/>
          </p:nvSpPr>
          <p:spPr>
            <a:xfrm>
              <a:off x="1047214" y="2668144"/>
              <a:ext cx="734012"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Word</a:t>
              </a:r>
            </a:p>
          </p:txBody>
        </p:sp>
      </p:grpSp>
      <p:grpSp>
        <p:nvGrpSpPr>
          <p:cNvPr id="185" name="Group 184">
            <a:extLst>
              <a:ext uri="{FF2B5EF4-FFF2-40B4-BE49-F238E27FC236}">
                <a16:creationId xmlns:a16="http://schemas.microsoft.com/office/drawing/2014/main" id="{2642270A-94DF-0372-E8D8-966BA0AF0C38}"/>
              </a:ext>
            </a:extLst>
          </p:cNvPr>
          <p:cNvGrpSpPr/>
          <p:nvPr/>
        </p:nvGrpSpPr>
        <p:grpSpPr>
          <a:xfrm>
            <a:off x="4953117" y="2753575"/>
            <a:ext cx="997447" cy="360000"/>
            <a:chOff x="588263" y="1217924"/>
            <a:chExt cx="997447" cy="360000"/>
          </a:xfrm>
        </p:grpSpPr>
        <p:pic>
          <p:nvPicPr>
            <p:cNvPr id="187" name="Picture 186" descr="Zip Co logo SVG free download, id: 101874 - Brandlogos.net">
              <a:hlinkClick r:id="rId4"/>
              <a:extLst>
                <a:ext uri="{FF2B5EF4-FFF2-40B4-BE49-F238E27FC236}">
                  <a16:creationId xmlns:a16="http://schemas.microsoft.com/office/drawing/2014/main" id="{42635D2D-1A79-C424-5421-2095949D1C9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EA68FFD6-DED7-65A7-1F4E-6F32F3CEB58B}"/>
                </a:ext>
                <a:ext uri="{C183D7F6-B498-43B3-948B-1728B52AA6E4}">
                  <adec:decorative xmlns:adec="http://schemas.microsoft.com/office/drawing/2017/decorative" val="0"/>
                </a:ext>
              </a:extLst>
            </p:cNvPr>
            <p:cNvSpPr txBox="1"/>
            <p:nvPr/>
          </p:nvSpPr>
          <p:spPr>
            <a:xfrm>
              <a:off x="1047214" y="1313286"/>
              <a:ext cx="538496"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89" name="Group 188">
            <a:extLst>
              <a:ext uri="{FF2B5EF4-FFF2-40B4-BE49-F238E27FC236}">
                <a16:creationId xmlns:a16="http://schemas.microsoft.com/office/drawing/2014/main" id="{25171367-907F-578D-8352-856BD26A5BC1}"/>
              </a:ext>
            </a:extLst>
          </p:cNvPr>
          <p:cNvGrpSpPr/>
          <p:nvPr/>
        </p:nvGrpSpPr>
        <p:grpSpPr>
          <a:xfrm>
            <a:off x="4953117" y="5198503"/>
            <a:ext cx="997447" cy="360000"/>
            <a:chOff x="588263" y="1217924"/>
            <a:chExt cx="997447" cy="360000"/>
          </a:xfrm>
        </p:grpSpPr>
        <p:pic>
          <p:nvPicPr>
            <p:cNvPr id="190" name="Picture 189" descr="Zip Co logo SVG free download, id: 101874 - Brandlogos.net">
              <a:hlinkClick r:id="rId4"/>
              <a:extLst>
                <a:ext uri="{FF2B5EF4-FFF2-40B4-BE49-F238E27FC236}">
                  <a16:creationId xmlns:a16="http://schemas.microsoft.com/office/drawing/2014/main" id="{C4425108-B4E4-1FE2-B48D-9ECD5411A23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E9F2F7AF-77B7-80B1-E899-C865DEC8ED57}"/>
                </a:ext>
                <a:ext uri="{C183D7F6-B498-43B3-948B-1728B52AA6E4}">
                  <adec:decorative xmlns:adec="http://schemas.microsoft.com/office/drawing/2017/decorative" val="0"/>
                </a:ext>
              </a:extLst>
            </p:cNvPr>
            <p:cNvSpPr txBox="1"/>
            <p:nvPr/>
          </p:nvSpPr>
          <p:spPr>
            <a:xfrm>
              <a:off x="1047214" y="1313286"/>
              <a:ext cx="538496"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92" name="Group 191">
            <a:extLst>
              <a:ext uri="{FF2B5EF4-FFF2-40B4-BE49-F238E27FC236}">
                <a16:creationId xmlns:a16="http://schemas.microsoft.com/office/drawing/2014/main" id="{56D5A3F9-6287-42AF-3713-7E45F8684FD2}"/>
              </a:ext>
            </a:extLst>
          </p:cNvPr>
          <p:cNvGrpSpPr/>
          <p:nvPr/>
        </p:nvGrpSpPr>
        <p:grpSpPr>
          <a:xfrm>
            <a:off x="8999569" y="2753574"/>
            <a:ext cx="1204420" cy="360000"/>
            <a:chOff x="588263" y="2657420"/>
            <a:chExt cx="1204420" cy="360000"/>
          </a:xfrm>
        </p:grpSpPr>
        <p:pic>
          <p:nvPicPr>
            <p:cNvPr id="193" name="Picture 192">
              <a:extLst>
                <a:ext uri="{FF2B5EF4-FFF2-40B4-BE49-F238E27FC236}">
                  <a16:creationId xmlns:a16="http://schemas.microsoft.com/office/drawing/2014/main" id="{C52803DE-EBDD-206C-DCE8-D2569161B2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4" name="TextBox 193">
              <a:extLst>
                <a:ext uri="{FF2B5EF4-FFF2-40B4-BE49-F238E27FC236}">
                  <a16:creationId xmlns:a16="http://schemas.microsoft.com/office/drawing/2014/main" id="{EBAB51D0-6087-E9DA-983B-808BC6B522B9}"/>
                </a:ext>
                <a:ext uri="{C183D7F6-B498-43B3-948B-1728B52AA6E4}">
                  <adec:decorative xmlns:adec="http://schemas.microsoft.com/office/drawing/2017/decorative" val="0"/>
                </a:ext>
              </a:extLst>
            </p:cNvPr>
            <p:cNvSpPr txBox="1"/>
            <p:nvPr/>
          </p:nvSpPr>
          <p:spPr>
            <a:xfrm>
              <a:off x="1047214" y="2668144"/>
              <a:ext cx="745469"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Word</a:t>
              </a:r>
            </a:p>
          </p:txBody>
        </p:sp>
      </p:grpSp>
      <p:grpSp>
        <p:nvGrpSpPr>
          <p:cNvPr id="195" name="Group 194">
            <a:extLst>
              <a:ext uri="{FF2B5EF4-FFF2-40B4-BE49-F238E27FC236}">
                <a16:creationId xmlns:a16="http://schemas.microsoft.com/office/drawing/2014/main" id="{D671B9FA-B274-4722-920D-D9E25312A07A}"/>
              </a:ext>
            </a:extLst>
          </p:cNvPr>
          <p:cNvGrpSpPr/>
          <p:nvPr/>
        </p:nvGrpSpPr>
        <p:grpSpPr>
          <a:xfrm>
            <a:off x="7626973" y="2753574"/>
            <a:ext cx="1160991" cy="360000"/>
            <a:chOff x="588263" y="3617084"/>
            <a:chExt cx="1160991" cy="360000"/>
          </a:xfrm>
        </p:grpSpPr>
        <p:pic>
          <p:nvPicPr>
            <p:cNvPr id="196" name="Picture 195">
              <a:extLst>
                <a:ext uri="{FF2B5EF4-FFF2-40B4-BE49-F238E27FC236}">
                  <a16:creationId xmlns:a16="http://schemas.microsoft.com/office/drawing/2014/main" id="{F6CF8A7A-284F-CCC5-26EA-4A1A2A0BB0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7" name="TextBox 196">
              <a:extLst>
                <a:ext uri="{FF2B5EF4-FFF2-40B4-BE49-F238E27FC236}">
                  <a16:creationId xmlns:a16="http://schemas.microsoft.com/office/drawing/2014/main" id="{B95B2715-06A7-83B0-F745-D3CD2772189B}"/>
                </a:ext>
                <a:ext uri="{C183D7F6-B498-43B3-948B-1728B52AA6E4}">
                  <adec:decorative xmlns:adec="http://schemas.microsoft.com/office/drawing/2017/decorative" val="0"/>
                </a:ext>
              </a:extLst>
            </p:cNvPr>
            <p:cNvSpPr txBox="1"/>
            <p:nvPr/>
          </p:nvSpPr>
          <p:spPr>
            <a:xfrm>
              <a:off x="1047214" y="3627808"/>
              <a:ext cx="702040"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Teams</a:t>
              </a:r>
            </a:p>
          </p:txBody>
        </p:sp>
      </p:grpSp>
      <p:grpSp>
        <p:nvGrpSpPr>
          <p:cNvPr id="207" name="Group 206">
            <a:extLst>
              <a:ext uri="{FF2B5EF4-FFF2-40B4-BE49-F238E27FC236}">
                <a16:creationId xmlns:a16="http://schemas.microsoft.com/office/drawing/2014/main" id="{653C5C51-D6B4-1C4B-9FE4-EFFB9C15B228}"/>
              </a:ext>
            </a:extLst>
          </p:cNvPr>
          <p:cNvGrpSpPr/>
          <p:nvPr/>
        </p:nvGrpSpPr>
        <p:grpSpPr>
          <a:xfrm>
            <a:off x="664430" y="5198502"/>
            <a:ext cx="2647541" cy="360000"/>
            <a:chOff x="652803" y="5198503"/>
            <a:chExt cx="2647541" cy="360000"/>
          </a:xfrm>
        </p:grpSpPr>
        <p:grpSp>
          <p:nvGrpSpPr>
            <p:cNvPr id="201" name="Group 200">
              <a:extLst>
                <a:ext uri="{FF2B5EF4-FFF2-40B4-BE49-F238E27FC236}">
                  <a16:creationId xmlns:a16="http://schemas.microsoft.com/office/drawing/2014/main" id="{25297133-C4B0-B0A3-4B8F-80125F323544}"/>
                </a:ext>
              </a:extLst>
            </p:cNvPr>
            <p:cNvGrpSpPr/>
            <p:nvPr/>
          </p:nvGrpSpPr>
          <p:grpSpPr>
            <a:xfrm>
              <a:off x="2041953" y="5198503"/>
              <a:ext cx="1258391" cy="360000"/>
              <a:chOff x="588263" y="2177588"/>
              <a:chExt cx="1258391" cy="360000"/>
            </a:xfrm>
          </p:grpSpPr>
          <p:pic>
            <p:nvPicPr>
              <p:cNvPr id="202" name="Picture 201">
                <a:extLst>
                  <a:ext uri="{FF2B5EF4-FFF2-40B4-BE49-F238E27FC236}">
                    <a16:creationId xmlns:a16="http://schemas.microsoft.com/office/drawing/2014/main" id="{535149F5-3BF8-0DE2-48E6-656AE506C9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3" name="TextBox 202">
                <a:extLst>
                  <a:ext uri="{FF2B5EF4-FFF2-40B4-BE49-F238E27FC236}">
                    <a16:creationId xmlns:a16="http://schemas.microsoft.com/office/drawing/2014/main" id="{6E9384B3-FA9F-212B-C9C2-CF4421F20F2C}"/>
                  </a:ext>
                  <a:ext uri="{C183D7F6-B498-43B3-948B-1728B52AA6E4}">
                    <adec:decorative xmlns:adec="http://schemas.microsoft.com/office/drawing/2017/decorative" val="0"/>
                  </a:ext>
                </a:extLst>
              </p:cNvPr>
              <p:cNvSpPr txBox="1"/>
              <p:nvPr/>
            </p:nvSpPr>
            <p:spPr>
              <a:xfrm>
                <a:off x="1047214" y="2188312"/>
                <a:ext cx="799440"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PowerPoint</a:t>
                </a:r>
              </a:p>
            </p:txBody>
          </p:sp>
        </p:grpSp>
        <p:grpSp>
          <p:nvGrpSpPr>
            <p:cNvPr id="204" name="Group 203">
              <a:extLst>
                <a:ext uri="{FF2B5EF4-FFF2-40B4-BE49-F238E27FC236}">
                  <a16:creationId xmlns:a16="http://schemas.microsoft.com/office/drawing/2014/main" id="{0E6DFA8F-12B0-4D20-6565-97EFEF1FF867}"/>
                </a:ext>
              </a:extLst>
            </p:cNvPr>
            <p:cNvGrpSpPr/>
            <p:nvPr/>
          </p:nvGrpSpPr>
          <p:grpSpPr>
            <a:xfrm>
              <a:off x="652803" y="5198503"/>
              <a:ext cx="1128372" cy="360000"/>
              <a:chOff x="577439" y="3137252"/>
              <a:chExt cx="1128372" cy="360000"/>
            </a:xfrm>
          </p:grpSpPr>
          <p:pic>
            <p:nvPicPr>
              <p:cNvPr id="205" name="Picture 204">
                <a:extLst>
                  <a:ext uri="{FF2B5EF4-FFF2-40B4-BE49-F238E27FC236}">
                    <a16:creationId xmlns:a16="http://schemas.microsoft.com/office/drawing/2014/main" id="{F30A1224-CB58-4F5C-A435-A40126AB22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6" name="TextBox 205">
                <a:extLst>
                  <a:ext uri="{FF2B5EF4-FFF2-40B4-BE49-F238E27FC236}">
                    <a16:creationId xmlns:a16="http://schemas.microsoft.com/office/drawing/2014/main" id="{03BADABD-210B-89D1-07C9-E077826CEF0A}"/>
                  </a:ext>
                  <a:ext uri="{C183D7F6-B498-43B3-948B-1728B52AA6E4}">
                    <adec:decorative xmlns:adec="http://schemas.microsoft.com/office/drawing/2017/decorative" val="0"/>
                  </a:ext>
                </a:extLst>
              </p:cNvPr>
              <p:cNvSpPr txBox="1"/>
              <p:nvPr/>
            </p:nvSpPr>
            <p:spPr>
              <a:xfrm>
                <a:off x="1047214" y="3147976"/>
                <a:ext cx="658597"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Excel</a:t>
                </a:r>
              </a:p>
            </p:txBody>
          </p:sp>
        </p:grpSp>
      </p:grpSp>
      <p:grpSp>
        <p:nvGrpSpPr>
          <p:cNvPr id="208" name="Group 207">
            <a:extLst>
              <a:ext uri="{FF2B5EF4-FFF2-40B4-BE49-F238E27FC236}">
                <a16:creationId xmlns:a16="http://schemas.microsoft.com/office/drawing/2014/main" id="{EFC5CDA4-9647-669D-E57D-7268C208140B}"/>
              </a:ext>
            </a:extLst>
          </p:cNvPr>
          <p:cNvGrpSpPr/>
          <p:nvPr/>
        </p:nvGrpSpPr>
        <p:grpSpPr>
          <a:xfrm>
            <a:off x="7970467" y="5198503"/>
            <a:ext cx="1890029" cy="360000"/>
            <a:chOff x="588263" y="2177588"/>
            <a:chExt cx="1890029" cy="360000"/>
          </a:xfrm>
        </p:grpSpPr>
        <p:pic>
          <p:nvPicPr>
            <p:cNvPr id="209" name="Picture 208">
              <a:extLst>
                <a:ext uri="{FF2B5EF4-FFF2-40B4-BE49-F238E27FC236}">
                  <a16:creationId xmlns:a16="http://schemas.microsoft.com/office/drawing/2014/main" id="{B684FD2D-259E-8508-5314-DF481397DE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0" name="TextBox 209">
              <a:extLst>
                <a:ext uri="{FF2B5EF4-FFF2-40B4-BE49-F238E27FC236}">
                  <a16:creationId xmlns:a16="http://schemas.microsoft.com/office/drawing/2014/main" id="{1311EF70-947C-973E-4FF7-AE3E754B7203}"/>
                </a:ext>
                <a:ext uri="{C183D7F6-B498-43B3-948B-1728B52AA6E4}">
                  <adec:decorative xmlns:adec="http://schemas.microsoft.com/office/drawing/2017/decorative" val="0"/>
                </a:ext>
              </a:extLst>
            </p:cNvPr>
            <p:cNvSpPr txBox="1"/>
            <p:nvPr/>
          </p:nvSpPr>
          <p:spPr>
            <a:xfrm>
              <a:off x="1047214" y="2272950"/>
              <a:ext cx="143107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85A4511E-594B-C0BC-C44C-7A89697ABCB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48" name="Group 47">
            <a:extLst>
              <a:ext uri="{FF2B5EF4-FFF2-40B4-BE49-F238E27FC236}">
                <a16:creationId xmlns:a16="http://schemas.microsoft.com/office/drawing/2014/main" id="{16C6CE48-63F2-64BD-048C-8EC7E1255350}"/>
              </a:ext>
            </a:extLst>
          </p:cNvPr>
          <p:cNvGrpSpPr/>
          <p:nvPr/>
        </p:nvGrpSpPr>
        <p:grpSpPr>
          <a:xfrm>
            <a:off x="7523373" y="1127774"/>
            <a:ext cx="1260000" cy="216000"/>
            <a:chOff x="1194743" y="1140160"/>
            <a:chExt cx="1260000" cy="216000"/>
          </a:xfrm>
        </p:grpSpPr>
        <p:sp>
          <p:nvSpPr>
            <p:cNvPr id="49" name="Rectangle: Rounded Corners 6">
              <a:extLst>
                <a:ext uri="{FF2B5EF4-FFF2-40B4-BE49-F238E27FC236}">
                  <a16:creationId xmlns:a16="http://schemas.microsoft.com/office/drawing/2014/main" id="{23A92505-E590-8E1A-945B-A38160C3ECC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50" name="Graphic 49">
              <a:extLst>
                <a:ext uri="{FF2B5EF4-FFF2-40B4-BE49-F238E27FC236}">
                  <a16:creationId xmlns:a16="http://schemas.microsoft.com/office/drawing/2014/main" id="{5F8E9375-05AB-309D-F406-395360B2C76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51" name="Group 50">
            <a:extLst>
              <a:ext uri="{FF2B5EF4-FFF2-40B4-BE49-F238E27FC236}">
                <a16:creationId xmlns:a16="http://schemas.microsoft.com/office/drawing/2014/main" id="{510F9ADA-2A0A-110C-B780-8CAA0D5EB5C5}"/>
              </a:ext>
            </a:extLst>
          </p:cNvPr>
          <p:cNvGrpSpPr/>
          <p:nvPr/>
        </p:nvGrpSpPr>
        <p:grpSpPr>
          <a:xfrm>
            <a:off x="8868697" y="1127774"/>
            <a:ext cx="1450784" cy="216000"/>
            <a:chOff x="1194743" y="1140160"/>
            <a:chExt cx="1450784" cy="216000"/>
          </a:xfrm>
        </p:grpSpPr>
        <p:sp>
          <p:nvSpPr>
            <p:cNvPr id="52" name="Rectangle: Rounded Corners 6">
              <a:extLst>
                <a:ext uri="{FF2B5EF4-FFF2-40B4-BE49-F238E27FC236}">
                  <a16:creationId xmlns:a16="http://schemas.microsoft.com/office/drawing/2014/main" id="{5330D624-B722-4404-8D88-F8CC2A02C09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53" name="Graphic 52">
              <a:extLst>
                <a:ext uri="{FF2B5EF4-FFF2-40B4-BE49-F238E27FC236}">
                  <a16:creationId xmlns:a16="http://schemas.microsoft.com/office/drawing/2014/main" id="{F86E55D0-375A-5487-4B95-FD5969CB79F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55" name="Graphic 2">
            <a:hlinkClick r:id="rId13"/>
            <a:extLst>
              <a:ext uri="{FF2B5EF4-FFF2-40B4-BE49-F238E27FC236}">
                <a16:creationId xmlns:a16="http://schemas.microsoft.com/office/drawing/2014/main" id="{EA5428AD-A6AF-7B07-3D72-94CF170D4E1A}"/>
              </a:ext>
            </a:extLst>
          </p:cNvPr>
          <p:cNvSpPr/>
          <p:nvPr/>
        </p:nvSpPr>
        <p:spPr>
          <a:xfrm>
            <a:off x="4140724" y="41791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extBox 2">
            <a:extLst>
              <a:ext uri="{FF2B5EF4-FFF2-40B4-BE49-F238E27FC236}">
                <a16:creationId xmlns:a16="http://schemas.microsoft.com/office/drawing/2014/main" id="{C807FDD6-4116-A05D-7F3D-4F536F289D9F}"/>
              </a:ext>
            </a:extLst>
          </p:cNvPr>
          <p:cNvSpPr txBox="1"/>
          <p:nvPr/>
        </p:nvSpPr>
        <p:spPr>
          <a:xfrm>
            <a:off x="664430" y="3760287"/>
            <a:ext cx="2991889"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hlinkClick r:id="rId14"/>
              </a:rPr>
              <a:t>Try in Copilot Lab: Write a go-to-market strategy</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5" name="TextBox 4">
            <a:extLst>
              <a:ext uri="{FF2B5EF4-FFF2-40B4-BE49-F238E27FC236}">
                <a16:creationId xmlns:a16="http://schemas.microsoft.com/office/drawing/2014/main" id="{BE6131AD-28A5-2730-B8EC-0E300E92DA96}"/>
              </a:ext>
            </a:extLst>
          </p:cNvPr>
          <p:cNvSpPr txBox="1"/>
          <p:nvPr/>
        </p:nvSpPr>
        <p:spPr>
          <a:xfrm>
            <a:off x="4140724" y="3776484"/>
            <a:ext cx="2991889"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hlinkClick r:id="rId15"/>
              </a:rPr>
              <a:t>Try in Copilot Lab: Brainstorm cross-channel content</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35" name="Text Placeholder 44">
            <a:extLst>
              <a:ext uri="{FF2B5EF4-FFF2-40B4-BE49-F238E27FC236}">
                <a16:creationId xmlns:a16="http://schemas.microsoft.com/office/drawing/2014/main" id="{3DEBF80E-40E5-C74D-67E2-330E625A9DAE}"/>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6"/>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6"/>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9111689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US">
                <a:solidFill>
                  <a:srgbClr val="0078D4"/>
                </a:solidFill>
              </a:rPr>
              <a:t>Marketing | </a:t>
            </a:r>
            <a:r>
              <a:rPr lang="en-US"/>
              <a:t>Product launch</a:t>
            </a:r>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GB"/>
              <a:t>1. Learn about your customer</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6. </a:t>
            </a: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Craft Press Release</a:t>
            </a:r>
            <a:endParaRPr lang="en-US"/>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Craft your positioning</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a:t>5. Prepare your team</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a:t>3. Pitch your plan</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a:t>4. Develop your assets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Copilot for Microsoft 365 </a:t>
            </a:r>
            <a:r>
              <a:rPr lang="en-US" sz="900" i="1"/>
              <a:t>(with Copilot Studio plug-ins)</a:t>
            </a:r>
            <a:endParaRPr lang="en-US" sz="9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GB" dirty="0"/>
              <a:t>Use Microsoft Copilot</a:t>
            </a:r>
            <a:r>
              <a:rPr lang="en-GB" baseline="30000" dirty="0"/>
              <a:t> </a:t>
            </a:r>
            <a:r>
              <a:rPr lang="en-GB" dirty="0"/>
              <a:t>to gather market research data to better understand your customer - enriched with data from your Customer Data Platform with Copilot Studio.</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GB"/>
              <a:t>Leverage those insights to draft a strategy document for brand awareness using Copilot </a:t>
            </a:r>
            <a:br>
              <a:rPr lang="en-GB"/>
            </a:br>
            <a:r>
              <a:rPr lang="en-GB"/>
              <a:t>in Word. </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a:t>Use Copilot in PowerPoint and Teams to present your plan to the leadership team and summarize the meeting action items to ensure a successful product roll-out.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r>
              <a:rPr lang="en-GB" kern="0">
                <a:solidFill>
                  <a:srgbClr val="1A1A1A"/>
                </a:solidFill>
                <a:latin typeface="Segoe UI"/>
                <a:cs typeface="+mn-cs"/>
              </a:rPr>
              <a:t>Benefit: </a:t>
            </a:r>
            <a:r>
              <a:rPr lang="en-GB" b="1" kern="0">
                <a:solidFill>
                  <a:srgbClr val="1A1A1A"/>
                </a:solidFill>
                <a:latin typeface="Segoe UI"/>
                <a:cs typeface="+mn-cs"/>
              </a:rPr>
              <a:t>Rapidly get up to speed </a:t>
            </a:r>
            <a:r>
              <a:rPr lang="en-GB"/>
              <a:t>to focus on key issues and concerns. Have additional time to identify key pain points for customer. </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p:txBody>
          <a:bodyPr/>
          <a:lstStyle/>
          <a:p>
            <a:r>
              <a:rPr lang="en-GB" kern="0">
                <a:solidFill>
                  <a:srgbClr val="1A1A1A"/>
                </a:solidFill>
                <a:latin typeface="Segoe UI"/>
                <a:cs typeface="+mn-cs"/>
              </a:rPr>
              <a:t>Benefit: </a:t>
            </a:r>
            <a:r>
              <a:rPr lang="en-US" sz="900" b="1">
                <a:solidFill>
                  <a:srgbClr val="000000"/>
                </a:solidFill>
                <a:latin typeface="Segoe UI"/>
                <a:cs typeface="Segoe UI"/>
              </a:rPr>
              <a:t>Save time</a:t>
            </a:r>
            <a:r>
              <a:rPr lang="en-US" sz="900">
                <a:solidFill>
                  <a:srgbClr val="000000"/>
                </a:solidFill>
                <a:latin typeface="Segoe UI"/>
                <a:cs typeface="Segoe UI"/>
              </a:rPr>
              <a:t> preparing communications with Copilot as your drafting partner.</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Speed the time to a first draft </a:t>
            </a:r>
            <a:r>
              <a:rPr lang="en-GB"/>
              <a:t>and then leverage Copilot to make any necessary revisions.</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626701"/>
          </a:xfrm>
        </p:spPr>
        <p:txBody>
          <a:bodyPr/>
          <a:lstStyle/>
          <a:p>
            <a:r>
              <a:rPr lang="en-GB" kern="0">
                <a:solidFill>
                  <a:srgbClr val="1A1A1A"/>
                </a:solidFill>
                <a:latin typeface="Segoe UI"/>
                <a:cs typeface="+mn-cs"/>
              </a:rPr>
              <a:t>Benefit: </a:t>
            </a:r>
            <a:r>
              <a:rPr lang="en-GB" b="1" kern="0">
                <a:solidFill>
                  <a:srgbClr val="1A1A1A"/>
                </a:solidFill>
                <a:latin typeface="Segoe UI"/>
                <a:cs typeface="+mn-cs"/>
              </a:rPr>
              <a:t>Turn a few bullet points into a professional email </a:t>
            </a:r>
            <a:r>
              <a:rPr lang="en-GB"/>
              <a:t>with options for length and tone.</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p:txBody>
          <a:bodyPr/>
          <a:lstStyle/>
          <a:p>
            <a:r>
              <a:rPr lang="en-GB" kern="0">
                <a:solidFill>
                  <a:srgbClr val="1A1A1A"/>
                </a:solidFill>
                <a:latin typeface="Segoe UI"/>
                <a:cs typeface="+mn-cs"/>
              </a:rPr>
              <a:t>Benefit: </a:t>
            </a:r>
            <a:r>
              <a:rPr lang="en-GB" b="1" kern="0">
                <a:solidFill>
                  <a:srgbClr val="1A1A1A"/>
                </a:solidFill>
                <a:latin typeface="Segoe UI"/>
                <a:cs typeface="+mn-cs"/>
              </a:rPr>
              <a:t>Improve the quality of your meetings </a:t>
            </a:r>
            <a:r>
              <a:rPr lang="en-GB"/>
              <a:t>by relying on Copilot to keep track of action items so you can stay focused.</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23373" y="5710200"/>
            <a:ext cx="2480244" cy="626701"/>
          </a:xfrm>
        </p:spPr>
        <p:txBody>
          <a:bodyPr>
            <a:normAutofit lnSpcReduction="10000"/>
          </a:bodyPr>
          <a:lstStyle/>
          <a:p>
            <a:r>
              <a:rPr lang="en-GB" kern="0">
                <a:solidFill>
                  <a:srgbClr val="1A1A1A"/>
                </a:solidFill>
                <a:latin typeface="Segoe UI"/>
                <a:cs typeface="+mn-cs"/>
              </a:rPr>
              <a:t>Benefit: </a:t>
            </a:r>
            <a:r>
              <a:rPr lang="en-GB" b="1" kern="0" spc="-10">
                <a:solidFill>
                  <a:srgbClr val="1A1A1A"/>
                </a:solidFill>
                <a:latin typeface="Segoe UI"/>
                <a:cs typeface="+mn-cs"/>
              </a:rPr>
              <a:t>Improve your creativity </a:t>
            </a:r>
            <a:r>
              <a:rPr lang="en-GB" kern="0" spc="-10">
                <a:solidFill>
                  <a:srgbClr val="1A1A1A"/>
                </a:solidFill>
                <a:latin typeface="Segoe UI"/>
                <a:cs typeface="+mn-cs"/>
              </a:rPr>
              <a:t>by prompting Loop </a:t>
            </a:r>
            <a:r>
              <a:rPr lang="en-GB" spc="-10"/>
              <a:t>in Copilot to "Brainstorm a list of creative ways to introduce our new product to customers.”</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Using Copilot in Word craft a compelling press release about the new product and its value proposition for customer. </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GB"/>
              <a:t>Use Copilot in Outlook to draft an email to your stakeholder group leveraging content from the strategy document and Loop.</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GB" dirty="0"/>
              <a:t>Use Copilot to see what assets are currently available, pulling from your asset repository. Use Copilot in Loop to collaborate on branding elements that are still needed.</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a:t>Extend</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0C0"/>
          </a:solidFill>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4" name="Group 173">
            <a:extLst>
              <a:ext uri="{FF2B5EF4-FFF2-40B4-BE49-F238E27FC236}">
                <a16:creationId xmlns:a16="http://schemas.microsoft.com/office/drawing/2014/main" id="{A015A98C-B00D-30EE-F195-44963770EA44}"/>
              </a:ext>
            </a:extLst>
          </p:cNvPr>
          <p:cNvGrpSpPr/>
          <p:nvPr/>
        </p:nvGrpSpPr>
        <p:grpSpPr>
          <a:xfrm>
            <a:off x="1318151" y="2753574"/>
            <a:ext cx="1340099" cy="360000"/>
            <a:chOff x="588263" y="1217924"/>
            <a:chExt cx="1340099" cy="360000"/>
          </a:xfrm>
        </p:grpSpPr>
        <p:pic>
          <p:nvPicPr>
            <p:cNvPr id="175" name="Picture 174" descr="Zip Co logo SVG free download, id: 101874 - Brandlogos.net">
              <a:hlinkClick r:id="rId4"/>
              <a:extLst>
                <a:ext uri="{FF2B5EF4-FFF2-40B4-BE49-F238E27FC236}">
                  <a16:creationId xmlns:a16="http://schemas.microsoft.com/office/drawing/2014/main" id="{62D79CC4-7C04-3100-9DEC-D46761611AF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4DD4273A-0260-136C-C727-7D9A16A48E44}"/>
                </a:ext>
                <a:ext uri="{C183D7F6-B498-43B3-948B-1728B52AA6E4}">
                  <adec:decorative xmlns:adec="http://schemas.microsoft.com/office/drawing/2017/decorative" val="0"/>
                </a:ext>
              </a:extLst>
            </p:cNvPr>
            <p:cNvSpPr txBox="1"/>
            <p:nvPr/>
          </p:nvSpPr>
          <p:spPr>
            <a:xfrm>
              <a:off x="1047214" y="1244036"/>
              <a:ext cx="881148"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4036A3E0-2BB1-1E7B-04C3-A0560817878B}"/>
              </a:ext>
            </a:extLst>
          </p:cNvPr>
          <p:cNvGrpSpPr/>
          <p:nvPr/>
        </p:nvGrpSpPr>
        <p:grpSpPr>
          <a:xfrm>
            <a:off x="4690067" y="2753575"/>
            <a:ext cx="1523546" cy="360000"/>
            <a:chOff x="588263" y="2657420"/>
            <a:chExt cx="1523546" cy="360000"/>
          </a:xfrm>
        </p:grpSpPr>
        <p:pic>
          <p:nvPicPr>
            <p:cNvPr id="178" name="Picture 177">
              <a:extLst>
                <a:ext uri="{FF2B5EF4-FFF2-40B4-BE49-F238E27FC236}">
                  <a16:creationId xmlns:a16="http://schemas.microsoft.com/office/drawing/2014/main" id="{241C39FE-6922-9CF3-4ABB-5E03CBD518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A722DC9A-919E-8B83-5A86-8095893F510F}"/>
                </a:ext>
                <a:ext uri="{C183D7F6-B498-43B3-948B-1728B52AA6E4}">
                  <adec:decorative xmlns:adec="http://schemas.microsoft.com/office/drawing/2017/decorative" val="0"/>
                </a:ext>
              </a:extLst>
            </p:cNvPr>
            <p:cNvSpPr txBox="1"/>
            <p:nvPr/>
          </p:nvSpPr>
          <p:spPr>
            <a:xfrm>
              <a:off x="1047214" y="2752782"/>
              <a:ext cx="106459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ED58CB2A-79D0-2ACB-FEDA-F26A83CE71D7}"/>
              </a:ext>
            </a:extLst>
          </p:cNvPr>
          <p:cNvGrpSpPr/>
          <p:nvPr/>
        </p:nvGrpSpPr>
        <p:grpSpPr>
          <a:xfrm>
            <a:off x="7606689" y="2753575"/>
            <a:ext cx="1271613" cy="360000"/>
            <a:chOff x="588263" y="2177588"/>
            <a:chExt cx="1271613" cy="360000"/>
          </a:xfrm>
        </p:grpSpPr>
        <p:pic>
          <p:nvPicPr>
            <p:cNvPr id="181" name="Picture 180">
              <a:extLst>
                <a:ext uri="{FF2B5EF4-FFF2-40B4-BE49-F238E27FC236}">
                  <a16:creationId xmlns:a16="http://schemas.microsoft.com/office/drawing/2014/main" id="{92711517-C4B0-16A5-BB7F-A69539803E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2" name="TextBox 181">
              <a:extLst>
                <a:ext uri="{FF2B5EF4-FFF2-40B4-BE49-F238E27FC236}">
                  <a16:creationId xmlns:a16="http://schemas.microsoft.com/office/drawing/2014/main" id="{94F11B3E-C3A3-AAB4-1660-7C03E8EF55F4}"/>
                </a:ext>
                <a:ext uri="{C183D7F6-B498-43B3-948B-1728B52AA6E4}">
                  <adec:decorative xmlns:adec="http://schemas.microsoft.com/office/drawing/2017/decorative" val="0"/>
                </a:ext>
              </a:extLst>
            </p:cNvPr>
            <p:cNvSpPr txBox="1"/>
            <p:nvPr/>
          </p:nvSpPr>
          <p:spPr>
            <a:xfrm>
              <a:off x="1047214" y="2188312"/>
              <a:ext cx="812662"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PowerPoint</a:t>
              </a:r>
            </a:p>
          </p:txBody>
        </p:sp>
      </p:grpSp>
      <p:grpSp>
        <p:nvGrpSpPr>
          <p:cNvPr id="183" name="Group 182">
            <a:extLst>
              <a:ext uri="{FF2B5EF4-FFF2-40B4-BE49-F238E27FC236}">
                <a16:creationId xmlns:a16="http://schemas.microsoft.com/office/drawing/2014/main" id="{5D346D19-A9F1-9B79-A269-2B56B44E0A8E}"/>
              </a:ext>
            </a:extLst>
          </p:cNvPr>
          <p:cNvGrpSpPr/>
          <p:nvPr/>
        </p:nvGrpSpPr>
        <p:grpSpPr>
          <a:xfrm>
            <a:off x="9048705" y="2753575"/>
            <a:ext cx="1175568" cy="360000"/>
            <a:chOff x="588263" y="3617084"/>
            <a:chExt cx="1175568" cy="360000"/>
          </a:xfrm>
        </p:grpSpPr>
        <p:pic>
          <p:nvPicPr>
            <p:cNvPr id="184" name="Picture 183">
              <a:extLst>
                <a:ext uri="{FF2B5EF4-FFF2-40B4-BE49-F238E27FC236}">
                  <a16:creationId xmlns:a16="http://schemas.microsoft.com/office/drawing/2014/main" id="{2A4C605D-E9B6-4D06-2467-9E245E6E24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5" name="TextBox 184">
              <a:extLst>
                <a:ext uri="{FF2B5EF4-FFF2-40B4-BE49-F238E27FC236}">
                  <a16:creationId xmlns:a16="http://schemas.microsoft.com/office/drawing/2014/main" id="{984F91C8-9918-CD56-C29E-EFA797FD330D}"/>
                </a:ext>
                <a:ext uri="{C183D7F6-B498-43B3-948B-1728B52AA6E4}">
                  <adec:decorative xmlns:adec="http://schemas.microsoft.com/office/drawing/2017/decorative" val="0"/>
                </a:ext>
              </a:extLst>
            </p:cNvPr>
            <p:cNvSpPr txBox="1"/>
            <p:nvPr/>
          </p:nvSpPr>
          <p:spPr>
            <a:xfrm>
              <a:off x="1047214" y="3627808"/>
              <a:ext cx="716617"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Teams</a:t>
              </a:r>
            </a:p>
          </p:txBody>
        </p:sp>
      </p:grpSp>
      <p:grpSp>
        <p:nvGrpSpPr>
          <p:cNvPr id="195" name="Group 194">
            <a:extLst>
              <a:ext uri="{FF2B5EF4-FFF2-40B4-BE49-F238E27FC236}">
                <a16:creationId xmlns:a16="http://schemas.microsoft.com/office/drawing/2014/main" id="{ECB0E22F-883E-C2B2-9FEF-30F00FD6F191}"/>
              </a:ext>
            </a:extLst>
          </p:cNvPr>
          <p:cNvGrpSpPr/>
          <p:nvPr/>
        </p:nvGrpSpPr>
        <p:grpSpPr>
          <a:xfrm>
            <a:off x="4593029" y="5198502"/>
            <a:ext cx="1717623" cy="360000"/>
            <a:chOff x="588263" y="1697756"/>
            <a:chExt cx="1717623" cy="360000"/>
          </a:xfrm>
        </p:grpSpPr>
        <p:pic>
          <p:nvPicPr>
            <p:cNvPr id="196" name="Picture 195">
              <a:extLst>
                <a:ext uri="{FF2B5EF4-FFF2-40B4-BE49-F238E27FC236}">
                  <a16:creationId xmlns:a16="http://schemas.microsoft.com/office/drawing/2014/main" id="{1E210E79-096C-3C47-FA67-D6422FACD9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7" name="TextBox 196">
              <a:extLst>
                <a:ext uri="{FF2B5EF4-FFF2-40B4-BE49-F238E27FC236}">
                  <a16:creationId xmlns:a16="http://schemas.microsoft.com/office/drawing/2014/main" id="{25DC9503-132F-9983-7469-EB38EC8410D6}"/>
                </a:ext>
                <a:ext uri="{C183D7F6-B498-43B3-948B-1728B52AA6E4}">
                  <adec:decorative xmlns:adec="http://schemas.microsoft.com/office/drawing/2017/decorative" val="0"/>
                </a:ext>
              </a:extLst>
            </p:cNvPr>
            <p:cNvSpPr txBox="1"/>
            <p:nvPr/>
          </p:nvSpPr>
          <p:spPr>
            <a:xfrm>
              <a:off x="1047214" y="1793118"/>
              <a:ext cx="125867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8" name="Group 197">
            <a:extLst>
              <a:ext uri="{FF2B5EF4-FFF2-40B4-BE49-F238E27FC236}">
                <a16:creationId xmlns:a16="http://schemas.microsoft.com/office/drawing/2014/main" id="{BBB1F4E4-3137-098C-F6BF-51C7BA179BDD}"/>
              </a:ext>
            </a:extLst>
          </p:cNvPr>
          <p:cNvGrpSpPr/>
          <p:nvPr/>
        </p:nvGrpSpPr>
        <p:grpSpPr>
          <a:xfrm>
            <a:off x="7606689" y="5198502"/>
            <a:ext cx="1340099" cy="360000"/>
            <a:chOff x="588263" y="1217924"/>
            <a:chExt cx="1340099" cy="360000"/>
          </a:xfrm>
        </p:grpSpPr>
        <p:pic>
          <p:nvPicPr>
            <p:cNvPr id="200" name="Picture 199" descr="Zip Co logo SVG free download, id: 101874 - Brandlogos.net">
              <a:hlinkClick r:id="rId4"/>
              <a:extLst>
                <a:ext uri="{FF2B5EF4-FFF2-40B4-BE49-F238E27FC236}">
                  <a16:creationId xmlns:a16="http://schemas.microsoft.com/office/drawing/2014/main" id="{32EDDD81-9184-F932-7DF0-797D29F7C0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1" name="TextBox 200">
              <a:extLst>
                <a:ext uri="{FF2B5EF4-FFF2-40B4-BE49-F238E27FC236}">
                  <a16:creationId xmlns:a16="http://schemas.microsoft.com/office/drawing/2014/main" id="{FD468CC1-E3E8-7CBC-CF11-2B2024CBEC75}"/>
                </a:ext>
                <a:ext uri="{C183D7F6-B498-43B3-948B-1728B52AA6E4}">
                  <adec:decorative xmlns:adec="http://schemas.microsoft.com/office/drawing/2017/decorative" val="0"/>
                </a:ext>
              </a:extLst>
            </p:cNvPr>
            <p:cNvSpPr txBox="1"/>
            <p:nvPr/>
          </p:nvSpPr>
          <p:spPr>
            <a:xfrm>
              <a:off x="1047214" y="1244036"/>
              <a:ext cx="881148"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202" name="Group 201">
            <a:extLst>
              <a:ext uri="{FF2B5EF4-FFF2-40B4-BE49-F238E27FC236}">
                <a16:creationId xmlns:a16="http://schemas.microsoft.com/office/drawing/2014/main" id="{1B0287E3-833E-3AF6-6778-6AC503F17899}"/>
              </a:ext>
            </a:extLst>
          </p:cNvPr>
          <p:cNvGrpSpPr/>
          <p:nvPr/>
        </p:nvGrpSpPr>
        <p:grpSpPr>
          <a:xfrm>
            <a:off x="9048705" y="5198502"/>
            <a:ext cx="1184013" cy="360000"/>
            <a:chOff x="3277688" y="2657420"/>
            <a:chExt cx="1184013" cy="360000"/>
          </a:xfrm>
        </p:grpSpPr>
        <p:grpSp>
          <p:nvGrpSpPr>
            <p:cNvPr id="203" name="Group 202">
              <a:extLst>
                <a:ext uri="{FF2B5EF4-FFF2-40B4-BE49-F238E27FC236}">
                  <a16:creationId xmlns:a16="http://schemas.microsoft.com/office/drawing/2014/main" id="{41CF3AAC-13ED-41C9-BBBC-F3ABC9F52AE3}"/>
                </a:ext>
              </a:extLst>
            </p:cNvPr>
            <p:cNvGrpSpPr>
              <a:grpSpLocks noChangeAspect="1"/>
            </p:cNvGrpSpPr>
            <p:nvPr/>
          </p:nvGrpSpPr>
          <p:grpSpPr>
            <a:xfrm>
              <a:off x="3277688" y="2657420"/>
              <a:ext cx="360000" cy="360000"/>
              <a:chOff x="2746466" y="3838485"/>
              <a:chExt cx="396000" cy="396000"/>
            </a:xfrm>
          </p:grpSpPr>
          <p:sp>
            <p:nvSpPr>
              <p:cNvPr id="205" name="Oval 204">
                <a:extLst>
                  <a:ext uri="{FF2B5EF4-FFF2-40B4-BE49-F238E27FC236}">
                    <a16:creationId xmlns:a16="http://schemas.microsoft.com/office/drawing/2014/main" id="{7A6A710A-1110-E7D8-F472-E27102AF9AC1}"/>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06" name="Graphic 205">
                <a:extLst>
                  <a:ext uri="{FF2B5EF4-FFF2-40B4-BE49-F238E27FC236}">
                    <a16:creationId xmlns:a16="http://schemas.microsoft.com/office/drawing/2014/main" id="{61BFD4B0-FA8B-CF6D-EF72-1FD52862592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838176" y="3904068"/>
                <a:ext cx="229999" cy="229999"/>
              </a:xfrm>
              <a:prstGeom prst="rect">
                <a:avLst/>
              </a:prstGeom>
              <a:effectLst/>
            </p:spPr>
          </p:pic>
        </p:grpSp>
        <p:sp>
          <p:nvSpPr>
            <p:cNvPr id="204" name="TextBox 203">
              <a:extLst>
                <a:ext uri="{FF2B5EF4-FFF2-40B4-BE49-F238E27FC236}">
                  <a16:creationId xmlns:a16="http://schemas.microsoft.com/office/drawing/2014/main" id="{F5C6739B-06E4-0E6F-E11F-1E04851EA975}"/>
                </a:ext>
                <a:ext uri="{C183D7F6-B498-43B3-948B-1728B52AA6E4}">
                  <adec:decorative xmlns:adec="http://schemas.microsoft.com/office/drawing/2017/decorative" val="0"/>
                </a:ext>
              </a:extLst>
            </p:cNvPr>
            <p:cNvSpPr txBox="1"/>
            <p:nvPr/>
          </p:nvSpPr>
          <p:spPr>
            <a:xfrm>
              <a:off x="3753530" y="2668144"/>
              <a:ext cx="708171"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Loop</a:t>
              </a:r>
            </a:p>
          </p:txBody>
        </p:sp>
      </p:grpSp>
      <p:pic>
        <p:nvPicPr>
          <p:cNvPr id="2" name="Picture 1">
            <a:extLst>
              <a:ext uri="{FF2B5EF4-FFF2-40B4-BE49-F238E27FC236}">
                <a16:creationId xmlns:a16="http://schemas.microsoft.com/office/drawing/2014/main" id="{2044F1DC-57C1-67AD-E32C-77F1ADB5292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42929CAD-9A4B-5FF2-2C28-BD78072E9EB6}"/>
              </a:ext>
            </a:extLst>
          </p:cNvPr>
          <p:cNvGrpSpPr/>
          <p:nvPr/>
        </p:nvGrpSpPr>
        <p:grpSpPr>
          <a:xfrm>
            <a:off x="7523373" y="1127774"/>
            <a:ext cx="1260000" cy="216000"/>
            <a:chOff x="1194743" y="1140160"/>
            <a:chExt cx="1260000" cy="216000"/>
          </a:xfrm>
        </p:grpSpPr>
        <p:sp>
          <p:nvSpPr>
            <p:cNvPr id="44" name="Rectangle: Rounded Corners 6">
              <a:extLst>
                <a:ext uri="{FF2B5EF4-FFF2-40B4-BE49-F238E27FC236}">
                  <a16:creationId xmlns:a16="http://schemas.microsoft.com/office/drawing/2014/main" id="{28E4AD29-E3FF-606F-5F65-40D9128E33BD}"/>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3537013D-C350-561E-DD87-79837E4B2A8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6A700039-D0DC-09D8-000E-8F238EA81233}"/>
              </a:ext>
            </a:extLst>
          </p:cNvPr>
          <p:cNvGrpSpPr/>
          <p:nvPr/>
        </p:nvGrpSpPr>
        <p:grpSpPr>
          <a:xfrm>
            <a:off x="8868697" y="1127774"/>
            <a:ext cx="1450784" cy="216000"/>
            <a:chOff x="1194743" y="1140160"/>
            <a:chExt cx="1450784" cy="216000"/>
          </a:xfrm>
        </p:grpSpPr>
        <p:sp>
          <p:nvSpPr>
            <p:cNvPr id="47" name="Rectangle: Rounded Corners 6">
              <a:extLst>
                <a:ext uri="{FF2B5EF4-FFF2-40B4-BE49-F238E27FC236}">
                  <a16:creationId xmlns:a16="http://schemas.microsoft.com/office/drawing/2014/main" id="{9B9D8C6F-49F9-E15E-99AB-AE5E4C0392A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48" name="Graphic 47">
              <a:extLst>
                <a:ext uri="{FF2B5EF4-FFF2-40B4-BE49-F238E27FC236}">
                  <a16:creationId xmlns:a16="http://schemas.microsoft.com/office/drawing/2014/main" id="{740ED2BC-A367-5CEE-B2B1-59B6AF52B55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41527" y="1176160"/>
              <a:ext cx="144000" cy="144000"/>
            </a:xfrm>
            <a:prstGeom prst="rect">
              <a:avLst/>
            </a:prstGeom>
          </p:spPr>
        </p:pic>
      </p:grpSp>
      <p:sp>
        <p:nvSpPr>
          <p:cNvPr id="50" name="Graphic 2">
            <a:hlinkClick r:id="rId15"/>
            <a:extLst>
              <a:ext uri="{FF2B5EF4-FFF2-40B4-BE49-F238E27FC236}">
                <a16:creationId xmlns:a16="http://schemas.microsoft.com/office/drawing/2014/main" id="{9C994E8E-718B-7643-1BE1-BBB10654149C}"/>
              </a:ext>
            </a:extLst>
          </p:cNvPr>
          <p:cNvSpPr/>
          <p:nvPr/>
        </p:nvSpPr>
        <p:spPr>
          <a:xfrm>
            <a:off x="3509123" y="42262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TextBox 4">
            <a:extLst>
              <a:ext uri="{FF2B5EF4-FFF2-40B4-BE49-F238E27FC236}">
                <a16:creationId xmlns:a16="http://schemas.microsoft.com/office/drawing/2014/main" id="{C5544526-565D-99C4-4350-AFC2B7350CAD}"/>
              </a:ext>
            </a:extLst>
          </p:cNvPr>
          <p:cNvSpPr txBox="1"/>
          <p:nvPr/>
        </p:nvSpPr>
        <p:spPr>
          <a:xfrm>
            <a:off x="4154312" y="6158045"/>
            <a:ext cx="2701528"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hlinkClick r:id="rId16"/>
              </a:rPr>
              <a:t>Try in Copilot Lab: Write a product-launch email</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grpSp>
        <p:nvGrpSpPr>
          <p:cNvPr id="30" name="Group 29">
            <a:extLst>
              <a:ext uri="{FF2B5EF4-FFF2-40B4-BE49-F238E27FC236}">
                <a16:creationId xmlns:a16="http://schemas.microsoft.com/office/drawing/2014/main" id="{AC9EE206-C80F-0F72-ECFA-AF47DF9D2B62}"/>
              </a:ext>
            </a:extLst>
          </p:cNvPr>
          <p:cNvGrpSpPr/>
          <p:nvPr/>
        </p:nvGrpSpPr>
        <p:grpSpPr>
          <a:xfrm>
            <a:off x="916378" y="5219422"/>
            <a:ext cx="1523546" cy="360000"/>
            <a:chOff x="588263" y="2657420"/>
            <a:chExt cx="1523546" cy="360000"/>
          </a:xfrm>
        </p:grpSpPr>
        <p:pic>
          <p:nvPicPr>
            <p:cNvPr id="31" name="Picture 30">
              <a:extLst>
                <a:ext uri="{FF2B5EF4-FFF2-40B4-BE49-F238E27FC236}">
                  <a16:creationId xmlns:a16="http://schemas.microsoft.com/office/drawing/2014/main" id="{53B320A2-C092-5876-56C4-200360CA3D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2" name="TextBox 31">
              <a:extLst>
                <a:ext uri="{FF2B5EF4-FFF2-40B4-BE49-F238E27FC236}">
                  <a16:creationId xmlns:a16="http://schemas.microsoft.com/office/drawing/2014/main" id="{7E86DAF3-C33F-2647-1716-060A9577AF89}"/>
                </a:ext>
                <a:ext uri="{C183D7F6-B498-43B3-948B-1728B52AA6E4}">
                  <adec:decorative xmlns:adec="http://schemas.microsoft.com/office/drawing/2017/decorative" val="0"/>
                </a:ext>
              </a:extLst>
            </p:cNvPr>
            <p:cNvSpPr txBox="1"/>
            <p:nvPr/>
          </p:nvSpPr>
          <p:spPr>
            <a:xfrm>
              <a:off x="1047214" y="2752782"/>
              <a:ext cx="106459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5" name="TextBox 34">
            <a:extLst>
              <a:ext uri="{FF2B5EF4-FFF2-40B4-BE49-F238E27FC236}">
                <a16:creationId xmlns:a16="http://schemas.microsoft.com/office/drawing/2014/main" id="{C8A2FE9B-FABA-6E3C-9BBF-4ABB2EA7932E}"/>
              </a:ext>
            </a:extLst>
          </p:cNvPr>
          <p:cNvSpPr txBox="1"/>
          <p:nvPr/>
        </p:nvSpPr>
        <p:spPr>
          <a:xfrm>
            <a:off x="671747" y="6163433"/>
            <a:ext cx="221071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hlinkClick r:id="rId17"/>
              </a:rPr>
              <a:t>Try in Copilot Lab: Craft press release</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39" name="Text Placeholder 44">
            <a:extLst>
              <a:ext uri="{FF2B5EF4-FFF2-40B4-BE49-F238E27FC236}">
                <a16:creationId xmlns:a16="http://schemas.microsoft.com/office/drawing/2014/main" id="{FAA59A87-D5B2-919D-93FE-815ADF340258}"/>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1327543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70D288-60BE-E4D3-F50F-C3AD25D75F91}"/>
              </a:ext>
            </a:extLst>
          </p:cNvPr>
          <p:cNvSpPr/>
          <p:nvPr/>
        </p:nvSpPr>
        <p:spPr bwMode="auto">
          <a:xfrm>
            <a:off x="7613065" y="5100303"/>
            <a:ext cx="470706" cy="43754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a:solidFill>
                  <a:srgbClr val="0078D4"/>
                </a:solidFill>
              </a:rPr>
              <a:t>Marketing | </a:t>
            </a:r>
            <a:r>
              <a:rPr lang="en-US"/>
              <a:t>Campaign performance tracking</a:t>
            </a:r>
            <a:endParaRPr lang="en-US" i="1"/>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a:t>1. Efficient campaign planning</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sz="1100"/>
              <a:t>6. Personalized customer segmentation</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a:t>2. Content creation and review</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a:t>5. Collaborative campaign review</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a:t>3. Data-driven insights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a:t>4. Social media scheduling</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a:t>Copilot for Microsoft 365</a:t>
            </a:r>
            <a:endParaRPr lang="en-US"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a:t>Collaborate with your team to plan a campaign using Copilot in Teams. It assists in suggesting talking points, setting goals, and assigning tasks.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dirty="0"/>
              <a:t>Use Copilot to draft marketing content, such as blog posts, social media updates, and email campaigns. It provides real-time suggestions and helps maintain consistent messaging.</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normAutofit/>
          </a:bodyPr>
          <a:lstStyle/>
          <a:p>
            <a:r>
              <a:rPr lang="en-US"/>
              <a:t>Analyze campaign performance data with suggestions from Copilot in Excel for new formula columns and insightful charts.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GB" kern="0">
                <a:solidFill>
                  <a:srgbClr val="1A1A1A"/>
                </a:solidFill>
                <a:latin typeface="Segoe UI"/>
                <a:cs typeface="+mn-cs"/>
              </a:rPr>
              <a:t>Benefit: </a:t>
            </a:r>
            <a:r>
              <a:rPr lang="en-US" b="1"/>
              <a:t>Accelerate campaign planning</a:t>
            </a:r>
            <a:r>
              <a:rPr lang="en-US"/>
              <a:t>, foster creativity, and ensure alignment across the team.</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GB" kern="0">
                <a:solidFill>
                  <a:srgbClr val="1A1A1A"/>
                </a:solidFill>
                <a:latin typeface="Segoe UI"/>
                <a:cs typeface="+mn-cs"/>
              </a:rPr>
              <a:t>Benefit: </a:t>
            </a:r>
            <a:r>
              <a:rPr lang="en-US" b="1"/>
              <a:t> Increase engagement</a:t>
            </a:r>
            <a:r>
              <a:rPr lang="en-US"/>
              <a:t>, deliver relevant content, and boost conversion rates.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GB" kern="0">
                <a:solidFill>
                  <a:srgbClr val="1A1A1A"/>
                </a:solidFill>
                <a:latin typeface="Segoe UI"/>
                <a:cs typeface="+mn-cs"/>
              </a:rPr>
              <a:t>Benefit: </a:t>
            </a:r>
            <a:r>
              <a:rPr lang="en-US" b="1"/>
              <a:t>Enhance content quality, </a:t>
            </a:r>
            <a:r>
              <a:rPr lang="en-US"/>
              <a:t>save time, and engage your audience effectively.</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GB" kern="0">
                <a:solidFill>
                  <a:srgbClr val="1A1A1A"/>
                </a:solidFill>
                <a:latin typeface="Segoe UI"/>
                <a:cs typeface="+mn-cs"/>
              </a:rPr>
              <a:t>Benefit: </a:t>
            </a:r>
            <a:r>
              <a:rPr lang="en-US" b="1"/>
              <a:t>Facilitate efficient discussions</a:t>
            </a:r>
            <a:r>
              <a:rPr lang="en-US"/>
              <a:t>, align stakeholders, and drive campaign success.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GB" kern="0">
                <a:solidFill>
                  <a:srgbClr val="1A1A1A"/>
                </a:solidFill>
                <a:latin typeface="Segoe UI"/>
                <a:cs typeface="+mn-cs"/>
              </a:rPr>
              <a:t>Benefit: </a:t>
            </a:r>
            <a:r>
              <a:rPr lang="en-US" b="1"/>
              <a:t>Optimize campaigns </a:t>
            </a:r>
            <a:r>
              <a:rPr lang="en-US"/>
              <a:t>based on data-driven insights, leading to better ROI.</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480244" cy="626701"/>
          </a:xfrm>
        </p:spPr>
        <p:txBody>
          <a:bodyPr/>
          <a:lstStyle/>
          <a:p>
            <a:r>
              <a:rPr lang="en-GB" kern="0">
                <a:solidFill>
                  <a:srgbClr val="1A1A1A"/>
                </a:solidFill>
                <a:latin typeface="Segoe UI"/>
                <a:cs typeface="+mn-cs"/>
              </a:rPr>
              <a:t>Benefit: </a:t>
            </a:r>
            <a:r>
              <a:rPr lang="en-US" b="1"/>
              <a:t>Streamline social media management</a:t>
            </a:r>
            <a:r>
              <a:rPr lang="en-US"/>
              <a:t>, maintain consistency, and reach your audience at optimal times.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dirty="0">
                <a:cs typeface="Segoe UI"/>
              </a:rPr>
              <a:t>Prompt Copilot to recommend customer segmentation options for consideration.</a:t>
            </a:r>
            <a:endParaRPr lang="en-US" dirty="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a:t>During campaign reviews, Copilot in Teams assists in summarizing key points, identifying areas for improvement, and suggesting next steps.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a:t>Set up social media posting schedules using Copilot in Planner. It can create tasks, assign deadlines, and remind team members to publish content.</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a:t>Buy</a:t>
            </a:r>
          </a:p>
        </p:txBody>
      </p:sp>
      <p:sp>
        <p:nvSpPr>
          <p:cNvPr id="5" name="Text Placeholder 4">
            <a:extLst>
              <a:ext uri="{FF2B5EF4-FFF2-40B4-BE49-F238E27FC236}">
                <a16:creationId xmlns:a16="http://schemas.microsoft.com/office/drawing/2014/main" id="{4158EF44-2B4D-DF5B-9B4B-22A2C441DB16}"/>
              </a:ext>
            </a:extLst>
          </p:cNvPr>
          <p:cNvSpPr>
            <a:spLocks noGrp="1"/>
          </p:cNvSpPr>
          <p:nvPr>
            <p:ph type="body" sz="quarter" idx="38"/>
          </p:nvPr>
        </p:nvSpPr>
        <p:spPr>
          <a:solidFill>
            <a:srgbClr val="0070C0"/>
          </a:solidFill>
        </p:spPr>
        <p:txBody>
          <a:bodyPr/>
          <a:lstStyle/>
          <a:p>
            <a:endParaRPr lang="en-US"/>
          </a:p>
        </p:txBody>
      </p:sp>
      <p:sp>
        <p:nvSpPr>
          <p:cNvPr id="6" name="Text Placeholder 5">
            <a:extLst>
              <a:ext uri="{FF2B5EF4-FFF2-40B4-BE49-F238E27FC236}">
                <a16:creationId xmlns:a16="http://schemas.microsoft.com/office/drawing/2014/main" id="{15DA772B-8A4B-42DA-B789-FD53C71EA42E}"/>
              </a:ext>
            </a:extLst>
          </p:cNvPr>
          <p:cNvSpPr>
            <a:spLocks noGrp="1"/>
          </p:cNvSpPr>
          <p:nvPr>
            <p:ph type="body" sz="quarter" idx="39"/>
          </p:nvPr>
        </p:nvSpPr>
        <p:spPr/>
        <p:txBody>
          <a:bodyPr/>
          <a:lstStyle/>
          <a:p>
            <a:endParaRPr lang="en-US"/>
          </a:p>
        </p:txBody>
      </p:sp>
      <p:sp>
        <p:nvSpPr>
          <p:cNvPr id="7" name="Text Placeholder 6">
            <a:extLst>
              <a:ext uri="{FF2B5EF4-FFF2-40B4-BE49-F238E27FC236}">
                <a16:creationId xmlns:a16="http://schemas.microsoft.com/office/drawing/2014/main" id="{99FE4B39-91C2-C95C-F753-6D7E8BCA8E33}"/>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005840" cy="216000"/>
            <a:chOff x="1198144" y="862657"/>
            <a:chExt cx="100584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0058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Brand value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720571" y="1132756"/>
            <a:ext cx="1188720" cy="216000"/>
            <a:chOff x="2707850" y="862657"/>
            <a:chExt cx="118872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1887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3999694" y="1132756"/>
            <a:ext cx="1005840" cy="216000"/>
            <a:chOff x="4582885" y="862657"/>
            <a:chExt cx="1005840" cy="216000"/>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0058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792497" y="1127774"/>
            <a:ext cx="1005840" cy="216000"/>
            <a:chOff x="1194743" y="1140160"/>
            <a:chExt cx="10058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20" name="TextBox 19">
            <a:extLst>
              <a:ext uri="{FF2B5EF4-FFF2-40B4-BE49-F238E27FC236}">
                <a16:creationId xmlns:a16="http://schemas.microsoft.com/office/drawing/2014/main" id="{5E941601-30F5-9F38-AB80-86868C78D5E5}"/>
              </a:ext>
              <a:ext uri="{C183D7F6-B498-43B3-948B-1728B52AA6E4}">
                <adec:decorative xmlns:adec="http://schemas.microsoft.com/office/drawing/2017/decorative" val="0"/>
              </a:ext>
            </a:extLst>
          </p:cNvPr>
          <p:cNvSpPr txBox="1"/>
          <p:nvPr/>
        </p:nvSpPr>
        <p:spPr>
          <a:xfrm>
            <a:off x="8198865" y="526447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Planner</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5" name="Group 14">
            <a:extLst>
              <a:ext uri="{FF2B5EF4-FFF2-40B4-BE49-F238E27FC236}">
                <a16:creationId xmlns:a16="http://schemas.microsoft.com/office/drawing/2014/main" id="{BCFA5557-0D82-4A5D-2004-5E8E50ABBEAF}"/>
              </a:ext>
            </a:extLst>
          </p:cNvPr>
          <p:cNvGrpSpPr/>
          <p:nvPr/>
        </p:nvGrpSpPr>
        <p:grpSpPr>
          <a:xfrm>
            <a:off x="804187" y="5169108"/>
            <a:ext cx="2351135" cy="360000"/>
            <a:chOff x="4276273" y="2761669"/>
            <a:chExt cx="2351135" cy="360000"/>
          </a:xfrm>
        </p:grpSpPr>
        <p:pic>
          <p:nvPicPr>
            <p:cNvPr id="16" name="Picture 15" descr="Zip Co logo SVG free download, id: 101874 - Brandlogos.net">
              <a:hlinkClick r:id="rId6"/>
              <a:extLst>
                <a:ext uri="{FF2B5EF4-FFF2-40B4-BE49-F238E27FC236}">
                  <a16:creationId xmlns:a16="http://schemas.microsoft.com/office/drawing/2014/main" id="{29B50B40-ACB9-B90E-7296-A2D067C2903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 name="TextBox 16">
              <a:extLst>
                <a:ext uri="{FF2B5EF4-FFF2-40B4-BE49-F238E27FC236}">
                  <a16:creationId xmlns:a16="http://schemas.microsoft.com/office/drawing/2014/main" id="{3484C9D2-3AA9-07E5-C3CA-1D22E38FFB41}"/>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 name="Group 11">
            <a:extLst>
              <a:ext uri="{FF2B5EF4-FFF2-40B4-BE49-F238E27FC236}">
                <a16:creationId xmlns:a16="http://schemas.microsoft.com/office/drawing/2014/main" id="{7D47B4E4-AE7E-9093-8D0C-EC39CD992FCE}"/>
              </a:ext>
            </a:extLst>
          </p:cNvPr>
          <p:cNvGrpSpPr/>
          <p:nvPr/>
        </p:nvGrpSpPr>
        <p:grpSpPr>
          <a:xfrm>
            <a:off x="804187" y="2724340"/>
            <a:ext cx="2351135" cy="360000"/>
            <a:chOff x="588263" y="3617084"/>
            <a:chExt cx="2351135" cy="360000"/>
          </a:xfrm>
        </p:grpSpPr>
        <p:pic>
          <p:nvPicPr>
            <p:cNvPr id="13" name="Picture 12">
              <a:extLst>
                <a:ext uri="{FF2B5EF4-FFF2-40B4-BE49-F238E27FC236}">
                  <a16:creationId xmlns:a16="http://schemas.microsoft.com/office/drawing/2014/main" id="{AA682B64-F50B-6CE1-BA39-89FEF34F7827}"/>
                </a:ext>
              </a:extLst>
            </p:cNvPr>
            <p:cNvPicPr>
              <a:picLocks noChangeAspect="1"/>
            </p:cNvPicPr>
            <p:nvPr/>
          </p:nvPicPr>
          <p:blipFill>
            <a:blip r:embed="rId8"/>
            <a:stretch>
              <a:fillRect/>
            </a:stretch>
          </p:blipFill>
          <p:spPr>
            <a:xfrm>
              <a:off x="588263" y="3617084"/>
              <a:ext cx="360000" cy="360000"/>
            </a:xfrm>
            <a:prstGeom prst="ellipse">
              <a:avLst/>
            </a:prstGeom>
            <a:solidFill>
              <a:srgbClr val="FFFFFF"/>
            </a:solidFill>
          </p:spPr>
        </p:pic>
        <p:sp>
          <p:nvSpPr>
            <p:cNvPr id="14" name="TextBox 13">
              <a:extLst>
                <a:ext uri="{FF2B5EF4-FFF2-40B4-BE49-F238E27FC236}">
                  <a16:creationId xmlns:a16="http://schemas.microsoft.com/office/drawing/2014/main" id="{50EF7907-D69A-D311-C920-D44CB45CFA4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3" name="Group 62">
            <a:extLst>
              <a:ext uri="{FF2B5EF4-FFF2-40B4-BE49-F238E27FC236}">
                <a16:creationId xmlns:a16="http://schemas.microsoft.com/office/drawing/2014/main" id="{2122E431-5873-60DB-541C-32EA1D75A1B2}"/>
              </a:ext>
            </a:extLst>
          </p:cNvPr>
          <p:cNvGrpSpPr/>
          <p:nvPr/>
        </p:nvGrpSpPr>
        <p:grpSpPr>
          <a:xfrm>
            <a:off x="7739914" y="2724340"/>
            <a:ext cx="1539275" cy="360000"/>
            <a:chOff x="577439" y="3137252"/>
            <a:chExt cx="1539275" cy="360000"/>
          </a:xfrm>
        </p:grpSpPr>
        <p:pic>
          <p:nvPicPr>
            <p:cNvPr id="64" name="Picture 63">
              <a:extLst>
                <a:ext uri="{FF2B5EF4-FFF2-40B4-BE49-F238E27FC236}">
                  <a16:creationId xmlns:a16="http://schemas.microsoft.com/office/drawing/2014/main" id="{DE2D4E52-BA07-D6D8-7EAC-5994E0CCA2B2}"/>
                </a:ext>
              </a:extLst>
            </p:cNvPr>
            <p:cNvPicPr>
              <a:picLocks noChangeAspect="1"/>
            </p:cNvPicPr>
            <p:nvPr/>
          </p:nvPicPr>
          <p:blipFill>
            <a:blip r:embed="rId9"/>
            <a:stretch>
              <a:fillRect/>
            </a:stretch>
          </p:blipFill>
          <p:spPr>
            <a:xfrm>
              <a:off x="577439" y="3137252"/>
              <a:ext cx="360000" cy="360000"/>
            </a:xfrm>
            <a:prstGeom prst="ellipse">
              <a:avLst/>
            </a:prstGeom>
            <a:solidFill>
              <a:schemeClr val="bg1"/>
            </a:solidFill>
          </p:spPr>
        </p:pic>
        <p:sp>
          <p:nvSpPr>
            <p:cNvPr id="65" name="TextBox 64">
              <a:extLst>
                <a:ext uri="{FF2B5EF4-FFF2-40B4-BE49-F238E27FC236}">
                  <a16:creationId xmlns:a16="http://schemas.microsoft.com/office/drawing/2014/main" id="{E06F0326-A8E3-69CC-C774-F5F074FAF2FC}"/>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ACBF3B73-CFDE-706F-3CEF-D505734C1416}"/>
              </a:ext>
            </a:extLst>
          </p:cNvPr>
          <p:cNvGrpSpPr/>
          <p:nvPr/>
        </p:nvGrpSpPr>
        <p:grpSpPr>
          <a:xfrm>
            <a:off x="4276273" y="5169108"/>
            <a:ext cx="2351135" cy="360000"/>
            <a:chOff x="588263" y="3617084"/>
            <a:chExt cx="2351135" cy="360000"/>
          </a:xfrm>
        </p:grpSpPr>
        <p:pic>
          <p:nvPicPr>
            <p:cNvPr id="67" name="Picture 66">
              <a:extLst>
                <a:ext uri="{FF2B5EF4-FFF2-40B4-BE49-F238E27FC236}">
                  <a16:creationId xmlns:a16="http://schemas.microsoft.com/office/drawing/2014/main" id="{76E16BBC-C0E9-D6E9-1AE1-41D34EECAD06}"/>
                </a:ext>
              </a:extLst>
            </p:cNvPr>
            <p:cNvPicPr>
              <a:picLocks noChangeAspect="1"/>
            </p:cNvPicPr>
            <p:nvPr/>
          </p:nvPicPr>
          <p:blipFill>
            <a:blip r:embed="rId8"/>
            <a:stretch>
              <a:fillRect/>
            </a:stretch>
          </p:blipFill>
          <p:spPr>
            <a:xfrm>
              <a:off x="588263" y="3617084"/>
              <a:ext cx="360000" cy="360000"/>
            </a:xfrm>
            <a:prstGeom prst="ellipse">
              <a:avLst/>
            </a:prstGeom>
            <a:solidFill>
              <a:srgbClr val="FFFFFF"/>
            </a:solidFill>
          </p:spPr>
        </p:pic>
        <p:sp>
          <p:nvSpPr>
            <p:cNvPr id="68" name="TextBox 67">
              <a:extLst>
                <a:ext uri="{FF2B5EF4-FFF2-40B4-BE49-F238E27FC236}">
                  <a16:creationId xmlns:a16="http://schemas.microsoft.com/office/drawing/2014/main" id="{82FCC4F1-40E6-AB1A-15E5-5C79E7B7D935}"/>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030" name="Picture 6">
            <a:extLst>
              <a:ext uri="{FF2B5EF4-FFF2-40B4-BE49-F238E27FC236}">
                <a16:creationId xmlns:a16="http://schemas.microsoft.com/office/drawing/2014/main" id="{B893C0FD-3F96-6B20-35B9-BBE33E899F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4523" y="5223681"/>
            <a:ext cx="217835" cy="2419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7855837-0732-DC22-552B-BF8820D25446}"/>
              </a:ext>
            </a:extLst>
          </p:cNvPr>
          <p:cNvGrpSpPr/>
          <p:nvPr/>
        </p:nvGrpSpPr>
        <p:grpSpPr>
          <a:xfrm>
            <a:off x="4272050" y="2732593"/>
            <a:ext cx="2351135" cy="360000"/>
            <a:chOff x="4276273" y="2761669"/>
            <a:chExt cx="2351135" cy="360000"/>
          </a:xfrm>
        </p:grpSpPr>
        <p:pic>
          <p:nvPicPr>
            <p:cNvPr id="9" name="Picture 8" descr="Zip Co logo SVG free download, id: 101874 - Brandlogos.net">
              <a:hlinkClick r:id="rId6"/>
              <a:extLst>
                <a:ext uri="{FF2B5EF4-FFF2-40B4-BE49-F238E27FC236}">
                  <a16:creationId xmlns:a16="http://schemas.microsoft.com/office/drawing/2014/main" id="{2F7C2EC3-B388-D278-46D1-44300F382E1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 name="TextBox 9">
              <a:extLst>
                <a:ext uri="{FF2B5EF4-FFF2-40B4-BE49-F238E27FC236}">
                  <a16:creationId xmlns:a16="http://schemas.microsoft.com/office/drawing/2014/main" id="{F534D72F-31D8-8296-AF3E-DBA79AE35E6B}"/>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18" name="Picture 17">
            <a:extLst>
              <a:ext uri="{FF2B5EF4-FFF2-40B4-BE49-F238E27FC236}">
                <a16:creationId xmlns:a16="http://schemas.microsoft.com/office/drawing/2014/main" id="{65C3DA3A-EB3C-C53E-22F7-B7E6DC9F2E3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41079" y="4418258"/>
            <a:ext cx="2350922" cy="2447359"/>
          </a:xfrm>
          <a:prstGeom prst="rect">
            <a:avLst/>
          </a:prstGeom>
        </p:spPr>
      </p:pic>
      <p:sp>
        <p:nvSpPr>
          <p:cNvPr id="19" name="Text Placeholder 44">
            <a:extLst>
              <a:ext uri="{FF2B5EF4-FFF2-40B4-BE49-F238E27FC236}">
                <a16:creationId xmlns:a16="http://schemas.microsoft.com/office/drawing/2014/main" id="{62F2A8B0-ADEE-98F5-69DA-721399A8BA4F}"/>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2"/>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2"/>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2715224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a:t>Copilot value journey</a:t>
            </a:r>
          </a:p>
        </p:txBody>
      </p:sp>
      <p:sp>
        <p:nvSpPr>
          <p:cNvPr id="37" name="Rectangle: Rounded Corners 19">
            <a:extLst>
              <a:ext uri="{FF2B5EF4-FFF2-40B4-BE49-F238E27FC236}">
                <a16:creationId xmlns:a16="http://schemas.microsoft.com/office/drawing/2014/main" id="{14F33C73-2285-22CC-E0B6-A90CD43E5CD4}"/>
              </a:ext>
              <a:ext uri="{C183D7F6-B498-43B3-948B-1728B52AA6E4}">
                <adec:decorative xmlns:adec="http://schemas.microsoft.com/office/drawing/2017/decorative" val="1"/>
              </a:ext>
            </a:extLst>
          </p:cNvPr>
          <p:cNvSpPr/>
          <p:nvPr/>
        </p:nvSpPr>
        <p:spPr bwMode="auto">
          <a:xfrm>
            <a:off x="588963" y="2344738"/>
            <a:ext cx="11017250" cy="3924300"/>
          </a:xfrm>
          <a:prstGeom prst="roundRect">
            <a:avLst>
              <a:gd name="adj" fmla="val 3575"/>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Segoe UI"/>
              <a:ea typeface="+mn-ea"/>
              <a:cs typeface="Segoe UI" pitchFamily="34" charset="0"/>
            </a:endParaRP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844639" y="2560027"/>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solidFill>
            <a:srgbClr val="FFFFFF">
              <a:alpha val="70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2164742" y="2733385"/>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1603071" y="3865178"/>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1" name="TextBox 40">
            <a:extLst>
              <a:ext uri="{FF2B5EF4-FFF2-40B4-BE49-F238E27FC236}">
                <a16:creationId xmlns:a16="http://schemas.microsoft.com/office/drawing/2014/main" id="{04F4244E-D686-308E-0B18-11799DBAC4FA}"/>
              </a:ext>
            </a:extLst>
          </p:cNvPr>
          <p:cNvSpPr txBox="1"/>
          <p:nvPr/>
        </p:nvSpPr>
        <p:spPr>
          <a:xfrm>
            <a:off x="3238971" y="2990042"/>
            <a:ext cx="1294897" cy="43088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a:ea typeface="+mn-ea"/>
                <a:cs typeface="+mn-cs"/>
              </a:rPr>
              <a:t>Line of Business Extensibility</a:t>
            </a:r>
          </a:p>
        </p:txBody>
      </p:sp>
      <p:sp>
        <p:nvSpPr>
          <p:cNvPr id="42" name="TextBox 41">
            <a:extLst>
              <a:ext uri="{FF2B5EF4-FFF2-40B4-BE49-F238E27FC236}">
                <a16:creationId xmlns:a16="http://schemas.microsoft.com/office/drawing/2014/main" id="{C053753E-6F3B-07CD-B8C0-8D3E66532972}"/>
              </a:ext>
            </a:extLst>
          </p:cNvPr>
          <p:cNvSpPr txBox="1"/>
          <p:nvPr/>
        </p:nvSpPr>
        <p:spPr>
          <a:xfrm>
            <a:off x="3800642" y="4226426"/>
            <a:ext cx="1294897" cy="21544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a:ea typeface="+mn-ea"/>
                <a:cs typeface="+mn-cs"/>
              </a:rPr>
              <a:t>Functional Skills</a:t>
            </a:r>
          </a:p>
        </p:txBody>
      </p:sp>
      <p:sp>
        <p:nvSpPr>
          <p:cNvPr id="43" name="Rectangle 42">
            <a:extLst>
              <a:ext uri="{FF2B5EF4-FFF2-40B4-BE49-F238E27FC236}">
                <a16:creationId xmlns:a16="http://schemas.microsoft.com/office/drawing/2014/main" id="{D406D3EA-6900-7622-2461-E1160975A02A}"/>
              </a:ext>
              <a:ext uri="{C183D7F6-B498-43B3-948B-1728B52AA6E4}">
                <adec:decorative xmlns:adec="http://schemas.microsoft.com/office/drawing/2017/decorative" val="0"/>
              </a:ext>
            </a:extLst>
          </p:cNvPr>
          <p:cNvSpPr>
            <a:spLocks/>
          </p:cNvSpPr>
          <p:nvPr/>
        </p:nvSpPr>
        <p:spPr bwMode="auto">
          <a:xfrm>
            <a:off x="7969794" y="2834871"/>
            <a:ext cx="3388847" cy="74122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Generate synergies between departments</a:t>
            </a:r>
          </a:p>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Measured as revenue gains and cost reductions </a:t>
            </a:r>
            <a:br>
              <a:rPr kumimoji="0" lang="en-US" sz="1100" b="0" i="0" u="none" strike="noStrike" kern="0" cap="none" spc="0" normalizeH="0" baseline="0" noProof="0">
                <a:ln>
                  <a:noFill/>
                </a:ln>
                <a:solidFill>
                  <a:srgbClr val="1A1A1A"/>
                </a:solidFill>
                <a:effectLst/>
                <a:uLnTx/>
                <a:uFillTx/>
                <a:latin typeface="Segoe UI"/>
                <a:ea typeface="+mn-ea"/>
                <a:cs typeface="+mn-cs"/>
              </a:rPr>
            </a:br>
            <a:r>
              <a:rPr kumimoji="0" lang="en-US" sz="1100" b="0" i="0" u="none" strike="noStrike" kern="0" cap="none" spc="0" normalizeH="0" baseline="0" noProof="0">
                <a:ln>
                  <a:noFill/>
                </a:ln>
                <a:solidFill>
                  <a:srgbClr val="1A1A1A"/>
                </a:solidFill>
                <a:effectLst/>
                <a:uLnTx/>
                <a:uFillTx/>
                <a:latin typeface="Segoe UI"/>
                <a:ea typeface="+mn-ea"/>
                <a:cs typeface="+mn-cs"/>
              </a:rPr>
              <a:t>(Close rate, Onboarding time, Supply chain costs, Outside legal counsel costs, IT development costs, etc.)</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5741122" y="2925922"/>
            <a:ext cx="1955078" cy="55912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Business Copilots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Copilot extended into </a:t>
            </a:r>
            <a:br>
              <a:rPr kumimoji="0" lang="en-US" sz="1100" b="0" i="0" u="none" strike="noStrike" kern="0" cap="none" spc="0" normalizeH="0" baseline="0" noProof="0">
                <a:ln>
                  <a:noFill/>
                </a:ln>
                <a:solidFill>
                  <a:srgbClr val="1A1A1A"/>
                </a:solidFill>
                <a:effectLst/>
                <a:uLnTx/>
                <a:uFillTx/>
                <a:latin typeface="Segoe UI"/>
                <a:ea typeface="+mn-ea"/>
                <a:cs typeface="+mn-cs"/>
              </a:rPr>
            </a:br>
            <a:r>
              <a:rPr kumimoji="0" lang="en-US" sz="1100" b="0" i="0" u="none" strike="noStrike" kern="0" cap="none" spc="0" normalizeH="0" baseline="0" noProof="0">
                <a:ln>
                  <a:noFill/>
                </a:ln>
                <a:solidFill>
                  <a:srgbClr val="1A1A1A"/>
                </a:solidFill>
                <a:effectLst/>
                <a:uLnTx/>
                <a:uFillTx/>
                <a:latin typeface="Segoe UI"/>
                <a:ea typeface="+mn-ea"/>
                <a:cs typeface="+mn-cs"/>
              </a:rPr>
              <a:t>process flows</a:t>
            </a:r>
          </a:p>
        </p:txBody>
      </p:sp>
      <p:sp>
        <p:nvSpPr>
          <p:cNvPr id="45" name="Rectangle: Top Corners Rounded 63">
            <a:extLst>
              <a:ext uri="{FF2B5EF4-FFF2-40B4-BE49-F238E27FC236}">
                <a16:creationId xmlns:a16="http://schemas.microsoft.com/office/drawing/2014/main" id="{490C545A-F937-A9D3-6947-0C9E98778E40}"/>
              </a:ext>
              <a:ext uri="{C183D7F6-B498-43B3-948B-1728B52AA6E4}">
                <adec:decorative xmlns:adec="http://schemas.microsoft.com/office/drawing/2017/decorative" val="1"/>
              </a:ext>
            </a:extLst>
          </p:cNvPr>
          <p:cNvSpPr>
            <a:spLocks noChangeAspect="1"/>
          </p:cNvSpPr>
          <p:nvPr/>
        </p:nvSpPr>
        <p:spPr bwMode="auto">
          <a:xfrm rot="5400000">
            <a:off x="5226364" y="2991815"/>
            <a:ext cx="369372" cy="430887"/>
          </a:xfrm>
          <a:prstGeom prst="round2SameRect">
            <a:avLst>
              <a:gd name="adj1" fmla="val 0"/>
              <a:gd name="adj2" fmla="val 50000"/>
            </a:avLst>
          </a:prstGeom>
          <a:solidFill>
            <a:srgbClr val="FFFFFF">
              <a:alpha val="70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Top Corners Rounded 64">
            <a:extLst>
              <a:ext uri="{FF2B5EF4-FFF2-40B4-BE49-F238E27FC236}">
                <a16:creationId xmlns:a16="http://schemas.microsoft.com/office/drawing/2014/main" id="{491191C5-3513-5A0F-0488-AA8FA7874C20}"/>
              </a:ext>
              <a:ext uri="{C183D7F6-B498-43B3-948B-1728B52AA6E4}">
                <adec:decorative xmlns:adec="http://schemas.microsoft.com/office/drawing/2017/decorative" val="1"/>
              </a:ext>
            </a:extLst>
          </p:cNvPr>
          <p:cNvSpPr>
            <a:spLocks noChangeAspect="1"/>
          </p:cNvSpPr>
          <p:nvPr/>
        </p:nvSpPr>
        <p:spPr bwMode="auto">
          <a:xfrm rot="5400000">
            <a:off x="5226364" y="4116919"/>
            <a:ext cx="369372" cy="430887"/>
          </a:xfrm>
          <a:prstGeom prst="round2SameRect">
            <a:avLst>
              <a:gd name="adj1" fmla="val 0"/>
              <a:gd name="adj2" fmla="val 50000"/>
            </a:avLst>
          </a:prstGeom>
          <a:solidFill>
            <a:srgbClr val="FFFFFF">
              <a:alpha val="70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Graphic 33">
            <a:extLst>
              <a:ext uri="{FF2B5EF4-FFF2-40B4-BE49-F238E27FC236}">
                <a16:creationId xmlns:a16="http://schemas.microsoft.com/office/drawing/2014/main" id="{CC18A49F-F241-CA41-BF0A-C6F9049D44A8}"/>
              </a:ext>
              <a:ext uri="{C183D7F6-B498-43B3-948B-1728B52AA6E4}">
                <adec:decorative xmlns:adec="http://schemas.microsoft.com/office/drawing/2017/decorative" val="1"/>
              </a:ext>
            </a:extLst>
          </p:cNvPr>
          <p:cNvSpPr/>
          <p:nvPr/>
        </p:nvSpPr>
        <p:spPr>
          <a:xfrm>
            <a:off x="5316650" y="3105187"/>
            <a:ext cx="188800" cy="204144"/>
          </a:xfrm>
          <a:custGeom>
            <a:avLst/>
            <a:gdLst>
              <a:gd name="connsiteX0" fmla="*/ 176089 w 352501"/>
              <a:gd name="connsiteY0" fmla="*/ 19 h 381152"/>
              <a:gd name="connsiteX1" fmla="*/ 104451 w 352501"/>
              <a:gd name="connsiteY1" fmla="*/ 71332 h 381152"/>
              <a:gd name="connsiteX2" fmla="*/ 161802 w 352501"/>
              <a:gd name="connsiteY2" fmla="*/ 141561 h 381152"/>
              <a:gd name="connsiteX3" fmla="*/ 161802 w 352501"/>
              <a:gd name="connsiteY3" fmla="*/ 181032 h 381152"/>
              <a:gd name="connsiteX4" fmla="*/ 99889 w 352501"/>
              <a:gd name="connsiteY4" fmla="*/ 181032 h 381152"/>
              <a:gd name="connsiteX5" fmla="*/ 57027 w 352501"/>
              <a:gd name="connsiteY5" fmla="*/ 223895 h 381152"/>
              <a:gd name="connsiteX6" fmla="*/ 57027 w 352501"/>
              <a:gd name="connsiteY6" fmla="*/ 239611 h 381152"/>
              <a:gd name="connsiteX7" fmla="*/ 1500 w 352501"/>
              <a:gd name="connsiteY7" fmla="*/ 324140 h 381152"/>
              <a:gd name="connsiteX8" fmla="*/ 71352 w 352501"/>
              <a:gd name="connsiteY8" fmla="*/ 381152 h 381152"/>
              <a:gd name="connsiteX9" fmla="*/ 143049 w 352501"/>
              <a:gd name="connsiteY9" fmla="*/ 309898 h 381152"/>
              <a:gd name="connsiteX10" fmla="*/ 85602 w 352501"/>
              <a:gd name="connsiteY10" fmla="*/ 239592 h 381152"/>
              <a:gd name="connsiteX11" fmla="*/ 85602 w 352501"/>
              <a:gd name="connsiteY11" fmla="*/ 223876 h 381152"/>
              <a:gd name="connsiteX12" fmla="*/ 99889 w 352501"/>
              <a:gd name="connsiteY12" fmla="*/ 209588 h 381152"/>
              <a:gd name="connsiteX13" fmla="*/ 252289 w 352501"/>
              <a:gd name="connsiteY13" fmla="*/ 209588 h 381152"/>
              <a:gd name="connsiteX14" fmla="*/ 266577 w 352501"/>
              <a:gd name="connsiteY14" fmla="*/ 223876 h 381152"/>
              <a:gd name="connsiteX15" fmla="*/ 266577 w 352501"/>
              <a:gd name="connsiteY15" fmla="*/ 239592 h 381152"/>
              <a:gd name="connsiteX16" fmla="*/ 211050 w 352501"/>
              <a:gd name="connsiteY16" fmla="*/ 324121 h 381152"/>
              <a:gd name="connsiteX17" fmla="*/ 280902 w 352501"/>
              <a:gd name="connsiteY17" fmla="*/ 381133 h 381152"/>
              <a:gd name="connsiteX18" fmla="*/ 352502 w 352501"/>
              <a:gd name="connsiteY18" fmla="*/ 309782 h 381152"/>
              <a:gd name="connsiteX19" fmla="*/ 295152 w 352501"/>
              <a:gd name="connsiteY19" fmla="*/ 239592 h 381152"/>
              <a:gd name="connsiteX20" fmla="*/ 295152 w 352501"/>
              <a:gd name="connsiteY20" fmla="*/ 223876 h 381152"/>
              <a:gd name="connsiteX21" fmla="*/ 252289 w 352501"/>
              <a:gd name="connsiteY21" fmla="*/ 181013 h 381152"/>
              <a:gd name="connsiteX22" fmla="*/ 190377 w 352501"/>
              <a:gd name="connsiteY22" fmla="*/ 181013 h 381152"/>
              <a:gd name="connsiteX23" fmla="*/ 190377 w 352501"/>
              <a:gd name="connsiteY23" fmla="*/ 141542 h 381152"/>
              <a:gd name="connsiteX24" fmla="*/ 245904 w 352501"/>
              <a:gd name="connsiteY24" fmla="*/ 57013 h 381152"/>
              <a:gd name="connsiteX25" fmla="*/ 176089 w 352501"/>
              <a:gd name="connsiteY25" fmla="*/ 0 h 381152"/>
              <a:gd name="connsiteX26" fmla="*/ 133189 w 352501"/>
              <a:gd name="connsiteY26" fmla="*/ 71495 h 381152"/>
              <a:gd name="connsiteX27" fmla="*/ 176089 w 352501"/>
              <a:gd name="connsiteY27" fmla="*/ 28594 h 381152"/>
              <a:gd name="connsiteX28" fmla="*/ 218990 w 352501"/>
              <a:gd name="connsiteY28" fmla="*/ 71495 h 381152"/>
              <a:gd name="connsiteX29" fmla="*/ 176089 w 352501"/>
              <a:gd name="connsiteY29" fmla="*/ 114395 h 381152"/>
              <a:gd name="connsiteX30" fmla="*/ 133189 w 352501"/>
              <a:gd name="connsiteY30" fmla="*/ 71495 h 381152"/>
              <a:gd name="connsiteX31" fmla="*/ 28452 w 352501"/>
              <a:gd name="connsiteY31" fmla="*/ 309658 h 381152"/>
              <a:gd name="connsiteX32" fmla="*/ 71362 w 352501"/>
              <a:gd name="connsiteY32" fmla="*/ 266748 h 381152"/>
              <a:gd name="connsiteX33" fmla="*/ 114272 w 352501"/>
              <a:gd name="connsiteY33" fmla="*/ 309658 h 381152"/>
              <a:gd name="connsiteX34" fmla="*/ 71362 w 352501"/>
              <a:gd name="connsiteY34" fmla="*/ 352568 h 381152"/>
              <a:gd name="connsiteX35" fmla="*/ 28452 w 352501"/>
              <a:gd name="connsiteY35" fmla="*/ 309658 h 381152"/>
              <a:gd name="connsiteX36" fmla="*/ 280902 w 352501"/>
              <a:gd name="connsiteY36" fmla="*/ 266757 h 381152"/>
              <a:gd name="connsiteX37" fmla="*/ 323803 w 352501"/>
              <a:gd name="connsiteY37" fmla="*/ 309658 h 381152"/>
              <a:gd name="connsiteX38" fmla="*/ 280902 w 352501"/>
              <a:gd name="connsiteY38" fmla="*/ 352558 h 381152"/>
              <a:gd name="connsiteX39" fmla="*/ 238002 w 352501"/>
              <a:gd name="connsiteY39" fmla="*/ 309658 h 381152"/>
              <a:gd name="connsiteX40" fmla="*/ 280902 w 352501"/>
              <a:gd name="connsiteY40" fmla="*/ 266757 h 38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501" h="381152">
                <a:moveTo>
                  <a:pt x="176089" y="19"/>
                </a:moveTo>
                <a:cubicBezTo>
                  <a:pt x="136614" y="-71"/>
                  <a:pt x="104541" y="31857"/>
                  <a:pt x="104451" y="71332"/>
                </a:cubicBezTo>
                <a:cubicBezTo>
                  <a:pt x="104373" y="105423"/>
                  <a:pt x="128383" y="134824"/>
                  <a:pt x="161802" y="141561"/>
                </a:cubicBezTo>
                <a:lnTo>
                  <a:pt x="161802" y="181032"/>
                </a:lnTo>
                <a:lnTo>
                  <a:pt x="99889" y="181032"/>
                </a:lnTo>
                <a:cubicBezTo>
                  <a:pt x="76217" y="181032"/>
                  <a:pt x="57027" y="200223"/>
                  <a:pt x="57027" y="223895"/>
                </a:cubicBezTo>
                <a:lnTo>
                  <a:pt x="57027" y="239611"/>
                </a:lnTo>
                <a:cubicBezTo>
                  <a:pt x="18351" y="247620"/>
                  <a:pt x="-6509" y="285464"/>
                  <a:pt x="1500" y="324140"/>
                </a:cubicBezTo>
                <a:cubicBezTo>
                  <a:pt x="8362" y="357277"/>
                  <a:pt x="37512" y="381069"/>
                  <a:pt x="71352" y="381152"/>
                </a:cubicBezTo>
                <a:cubicBezTo>
                  <a:pt x="110827" y="381274"/>
                  <a:pt x="142927" y="349371"/>
                  <a:pt x="143049" y="309898"/>
                </a:cubicBezTo>
                <a:cubicBezTo>
                  <a:pt x="143154" y="275749"/>
                  <a:pt x="119087" y="246296"/>
                  <a:pt x="85602" y="239592"/>
                </a:cubicBezTo>
                <a:lnTo>
                  <a:pt x="85602" y="223876"/>
                </a:lnTo>
                <a:cubicBezTo>
                  <a:pt x="85602" y="215985"/>
                  <a:pt x="91999" y="209588"/>
                  <a:pt x="99889" y="209588"/>
                </a:cubicBezTo>
                <a:lnTo>
                  <a:pt x="252289" y="209588"/>
                </a:lnTo>
                <a:cubicBezTo>
                  <a:pt x="260180" y="209588"/>
                  <a:pt x="266577" y="215985"/>
                  <a:pt x="266577" y="223876"/>
                </a:cubicBezTo>
                <a:lnTo>
                  <a:pt x="266577" y="239592"/>
                </a:lnTo>
                <a:cubicBezTo>
                  <a:pt x="227901" y="247600"/>
                  <a:pt x="203041" y="285445"/>
                  <a:pt x="211050" y="324121"/>
                </a:cubicBezTo>
                <a:cubicBezTo>
                  <a:pt x="217912" y="357258"/>
                  <a:pt x="247062" y="381050"/>
                  <a:pt x="280902" y="381133"/>
                </a:cubicBezTo>
                <a:cubicBezTo>
                  <a:pt x="320378" y="381202"/>
                  <a:pt x="352433" y="349257"/>
                  <a:pt x="352502" y="309782"/>
                </a:cubicBezTo>
                <a:cubicBezTo>
                  <a:pt x="352561" y="275705"/>
                  <a:pt x="328556" y="246326"/>
                  <a:pt x="295152" y="239592"/>
                </a:cubicBezTo>
                <a:lnTo>
                  <a:pt x="295152" y="223876"/>
                </a:lnTo>
                <a:cubicBezTo>
                  <a:pt x="295152" y="200204"/>
                  <a:pt x="275961" y="181013"/>
                  <a:pt x="252289" y="181013"/>
                </a:cubicBezTo>
                <a:lnTo>
                  <a:pt x="190377" y="181013"/>
                </a:lnTo>
                <a:lnTo>
                  <a:pt x="190377" y="141542"/>
                </a:lnTo>
                <a:cubicBezTo>
                  <a:pt x="229052" y="133533"/>
                  <a:pt x="253912" y="95688"/>
                  <a:pt x="245904" y="57013"/>
                </a:cubicBezTo>
                <a:cubicBezTo>
                  <a:pt x="239046" y="23889"/>
                  <a:pt x="209916" y="101"/>
                  <a:pt x="176089" y="0"/>
                </a:cubicBezTo>
                <a:close/>
                <a:moveTo>
                  <a:pt x="133189" y="71495"/>
                </a:moveTo>
                <a:cubicBezTo>
                  <a:pt x="133189" y="47801"/>
                  <a:pt x="152397" y="28594"/>
                  <a:pt x="176089" y="28594"/>
                </a:cubicBezTo>
                <a:cubicBezTo>
                  <a:pt x="199782" y="28594"/>
                  <a:pt x="218990" y="47801"/>
                  <a:pt x="218990" y="71495"/>
                </a:cubicBezTo>
                <a:cubicBezTo>
                  <a:pt x="218990" y="95188"/>
                  <a:pt x="199782" y="114395"/>
                  <a:pt x="176089" y="114395"/>
                </a:cubicBezTo>
                <a:cubicBezTo>
                  <a:pt x="152397" y="114395"/>
                  <a:pt x="133189" y="95188"/>
                  <a:pt x="133189" y="71495"/>
                </a:cubicBezTo>
                <a:close/>
                <a:moveTo>
                  <a:pt x="28452" y="309658"/>
                </a:moveTo>
                <a:cubicBezTo>
                  <a:pt x="28452" y="285960"/>
                  <a:pt x="47663" y="266748"/>
                  <a:pt x="71362" y="266748"/>
                </a:cubicBezTo>
                <a:cubicBezTo>
                  <a:pt x="95060" y="266748"/>
                  <a:pt x="114272" y="285960"/>
                  <a:pt x="114272" y="309658"/>
                </a:cubicBezTo>
                <a:cubicBezTo>
                  <a:pt x="114272" y="333356"/>
                  <a:pt x="95060" y="352568"/>
                  <a:pt x="71362" y="352568"/>
                </a:cubicBezTo>
                <a:cubicBezTo>
                  <a:pt x="47663" y="352568"/>
                  <a:pt x="28452" y="333356"/>
                  <a:pt x="28452" y="309658"/>
                </a:cubicBezTo>
                <a:close/>
                <a:moveTo>
                  <a:pt x="280902" y="266757"/>
                </a:moveTo>
                <a:cubicBezTo>
                  <a:pt x="304595" y="266757"/>
                  <a:pt x="323803" y="285965"/>
                  <a:pt x="323803" y="309658"/>
                </a:cubicBezTo>
                <a:cubicBezTo>
                  <a:pt x="323803" y="333350"/>
                  <a:pt x="304595" y="352558"/>
                  <a:pt x="280902" y="352558"/>
                </a:cubicBezTo>
                <a:cubicBezTo>
                  <a:pt x="257210" y="352558"/>
                  <a:pt x="238002" y="333350"/>
                  <a:pt x="238002" y="309658"/>
                </a:cubicBezTo>
                <a:cubicBezTo>
                  <a:pt x="238002" y="285965"/>
                  <a:pt x="257210" y="266757"/>
                  <a:pt x="280902" y="266757"/>
                </a:cubicBezTo>
                <a:close/>
              </a:path>
            </a:pathLst>
          </a:custGeom>
          <a:gradFill flip="none" rotWithShape="1">
            <a:gsLst>
              <a:gs pos="0">
                <a:srgbClr val="0078D4"/>
              </a:gs>
              <a:gs pos="100000">
                <a:srgbClr val="9F51DE"/>
              </a:gs>
            </a:gsLst>
            <a:lin ang="2700000" scaled="1"/>
            <a:tileRect/>
          </a:gradFill>
          <a:ln w="166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1A1A"/>
              </a:solidFill>
              <a:effectLst/>
              <a:uLnTx/>
              <a:uFillTx/>
              <a:latin typeface="Segoe UI"/>
              <a:ea typeface="+mn-ea"/>
              <a:cs typeface="+mn-cs"/>
            </a:endParaRPr>
          </a:p>
        </p:txBody>
      </p:sp>
      <p:sp>
        <p:nvSpPr>
          <p:cNvPr id="48" name="Graphic 43">
            <a:extLst>
              <a:ext uri="{FF2B5EF4-FFF2-40B4-BE49-F238E27FC236}">
                <a16:creationId xmlns:a16="http://schemas.microsoft.com/office/drawing/2014/main" id="{77DBD97B-E9A1-03BE-5BA5-DBCD3C999692}"/>
              </a:ext>
              <a:ext uri="{C183D7F6-B498-43B3-948B-1728B52AA6E4}">
                <adec:decorative xmlns:adec="http://schemas.microsoft.com/office/drawing/2017/decorative" val="1"/>
              </a:ext>
            </a:extLst>
          </p:cNvPr>
          <p:cNvSpPr/>
          <p:nvPr/>
        </p:nvSpPr>
        <p:spPr>
          <a:xfrm>
            <a:off x="5309018" y="4235431"/>
            <a:ext cx="204064" cy="193862"/>
          </a:xfrm>
          <a:custGeom>
            <a:avLst/>
            <a:gdLst>
              <a:gd name="connsiteX0" fmla="*/ 242964 w 381000"/>
              <a:gd name="connsiteY0" fmla="*/ 133350 h 361950"/>
              <a:gd name="connsiteX1" fmla="*/ 276301 w 381000"/>
              <a:gd name="connsiteY1" fmla="*/ 166688 h 361950"/>
              <a:gd name="connsiteX2" fmla="*/ 276301 w 381000"/>
              <a:gd name="connsiteY2" fmla="*/ 228600 h 361950"/>
              <a:gd name="connsiteX3" fmla="*/ 276225 w 381000"/>
              <a:gd name="connsiteY3" fmla="*/ 228600 h 361950"/>
              <a:gd name="connsiteX4" fmla="*/ 276225 w 381000"/>
              <a:gd name="connsiteY4" fmla="*/ 233363 h 361950"/>
              <a:gd name="connsiteX5" fmla="*/ 261938 w 381000"/>
              <a:gd name="connsiteY5" fmla="*/ 247650 h 361950"/>
              <a:gd name="connsiteX6" fmla="*/ 247650 w 381000"/>
              <a:gd name="connsiteY6" fmla="*/ 233363 h 361950"/>
              <a:gd name="connsiteX7" fmla="*/ 247650 w 381000"/>
              <a:gd name="connsiteY7" fmla="*/ 190500 h 361950"/>
              <a:gd name="connsiteX8" fmla="*/ 247726 w 381000"/>
              <a:gd name="connsiteY8" fmla="*/ 190500 h 361950"/>
              <a:gd name="connsiteX9" fmla="*/ 247726 w 381000"/>
              <a:gd name="connsiteY9" fmla="*/ 166688 h 361950"/>
              <a:gd name="connsiteX10" fmla="*/ 242964 w 381000"/>
              <a:gd name="connsiteY10" fmla="*/ 161925 h 361950"/>
              <a:gd name="connsiteX11" fmla="*/ 138151 w 381000"/>
              <a:gd name="connsiteY11" fmla="*/ 161925 h 361950"/>
              <a:gd name="connsiteX12" fmla="*/ 133388 w 381000"/>
              <a:gd name="connsiteY12" fmla="*/ 166688 h 361950"/>
              <a:gd name="connsiteX13" fmla="*/ 133388 w 381000"/>
              <a:gd name="connsiteY13" fmla="*/ 228600 h 361950"/>
              <a:gd name="connsiteX14" fmla="*/ 133350 w 381000"/>
              <a:gd name="connsiteY14" fmla="*/ 228600 h 361950"/>
              <a:gd name="connsiteX15" fmla="*/ 133350 w 381000"/>
              <a:gd name="connsiteY15" fmla="*/ 233363 h 361950"/>
              <a:gd name="connsiteX16" fmla="*/ 119063 w 381000"/>
              <a:gd name="connsiteY16" fmla="*/ 247650 h 361950"/>
              <a:gd name="connsiteX17" fmla="*/ 104775 w 381000"/>
              <a:gd name="connsiteY17" fmla="*/ 233363 h 361950"/>
              <a:gd name="connsiteX18" fmla="*/ 104775 w 381000"/>
              <a:gd name="connsiteY18" fmla="*/ 190500 h 361950"/>
              <a:gd name="connsiteX19" fmla="*/ 104813 w 381000"/>
              <a:gd name="connsiteY19" fmla="*/ 190500 h 361950"/>
              <a:gd name="connsiteX20" fmla="*/ 104813 w 381000"/>
              <a:gd name="connsiteY20" fmla="*/ 166688 h 361950"/>
              <a:gd name="connsiteX21" fmla="*/ 138151 w 381000"/>
              <a:gd name="connsiteY21" fmla="*/ 133350 h 361950"/>
              <a:gd name="connsiteX22" fmla="*/ 242964 w 381000"/>
              <a:gd name="connsiteY22" fmla="*/ 133350 h 361950"/>
              <a:gd name="connsiteX23" fmla="*/ 352425 w 381000"/>
              <a:gd name="connsiteY23" fmla="*/ 166688 h 361950"/>
              <a:gd name="connsiteX24" fmla="*/ 352425 w 381000"/>
              <a:gd name="connsiteY24" fmla="*/ 233363 h 361950"/>
              <a:gd name="connsiteX25" fmla="*/ 366713 w 381000"/>
              <a:gd name="connsiteY25" fmla="*/ 247650 h 361950"/>
              <a:gd name="connsiteX26" fmla="*/ 381000 w 381000"/>
              <a:gd name="connsiteY26" fmla="*/ 233363 h 361950"/>
              <a:gd name="connsiteX27" fmla="*/ 381000 w 381000"/>
              <a:gd name="connsiteY27" fmla="*/ 166688 h 361950"/>
              <a:gd name="connsiteX28" fmla="*/ 347663 w 381000"/>
              <a:gd name="connsiteY28" fmla="*/ 133350 h 361950"/>
              <a:gd name="connsiteX29" fmla="*/ 283369 w 381000"/>
              <a:gd name="connsiteY29" fmla="*/ 133350 h 361950"/>
              <a:gd name="connsiteX30" fmla="*/ 295142 w 381000"/>
              <a:gd name="connsiteY30" fmla="*/ 161925 h 361950"/>
              <a:gd name="connsiteX31" fmla="*/ 347663 w 381000"/>
              <a:gd name="connsiteY31" fmla="*/ 161925 h 361950"/>
              <a:gd name="connsiteX32" fmla="*/ 352425 w 381000"/>
              <a:gd name="connsiteY32" fmla="*/ 166688 h 361950"/>
              <a:gd name="connsiteX33" fmla="*/ 0 w 381000"/>
              <a:gd name="connsiteY33" fmla="*/ 233363 h 361950"/>
              <a:gd name="connsiteX34" fmla="*/ 14288 w 381000"/>
              <a:gd name="connsiteY34" fmla="*/ 247650 h 361950"/>
              <a:gd name="connsiteX35" fmla="*/ 28575 w 381000"/>
              <a:gd name="connsiteY35" fmla="*/ 233363 h 361950"/>
              <a:gd name="connsiteX36" fmla="*/ 28575 w 381000"/>
              <a:gd name="connsiteY36" fmla="*/ 166688 h 361950"/>
              <a:gd name="connsiteX37" fmla="*/ 33338 w 381000"/>
              <a:gd name="connsiteY37" fmla="*/ 161925 h 361950"/>
              <a:gd name="connsiteX38" fmla="*/ 85973 w 381000"/>
              <a:gd name="connsiteY38" fmla="*/ 161925 h 361950"/>
              <a:gd name="connsiteX39" fmla="*/ 97746 w 381000"/>
              <a:gd name="connsiteY39" fmla="*/ 133350 h 361950"/>
              <a:gd name="connsiteX40" fmla="*/ 33338 w 381000"/>
              <a:gd name="connsiteY40" fmla="*/ 133350 h 361950"/>
              <a:gd name="connsiteX41" fmla="*/ 0 w 381000"/>
              <a:gd name="connsiteY41" fmla="*/ 166688 h 361950"/>
              <a:gd name="connsiteX42" fmla="*/ 0 w 381000"/>
              <a:gd name="connsiteY42" fmla="*/ 233363 h 361950"/>
              <a:gd name="connsiteX43" fmla="*/ 190500 w 381000"/>
              <a:gd name="connsiteY43" fmla="*/ 0 h 361950"/>
              <a:gd name="connsiteX44" fmla="*/ 247650 w 381000"/>
              <a:gd name="connsiteY44" fmla="*/ 57150 h 361950"/>
              <a:gd name="connsiteX45" fmla="*/ 190500 w 381000"/>
              <a:gd name="connsiteY45" fmla="*/ 114300 h 361950"/>
              <a:gd name="connsiteX46" fmla="*/ 133350 w 381000"/>
              <a:gd name="connsiteY46" fmla="*/ 57150 h 361950"/>
              <a:gd name="connsiteX47" fmla="*/ 190500 w 381000"/>
              <a:gd name="connsiteY47" fmla="*/ 0 h 361950"/>
              <a:gd name="connsiteX48" fmla="*/ 190500 w 381000"/>
              <a:gd name="connsiteY48" fmla="*/ 28575 h 361950"/>
              <a:gd name="connsiteX49" fmla="*/ 161925 w 381000"/>
              <a:gd name="connsiteY49" fmla="*/ 57150 h 361950"/>
              <a:gd name="connsiteX50" fmla="*/ 190500 w 381000"/>
              <a:gd name="connsiteY50" fmla="*/ 85725 h 361950"/>
              <a:gd name="connsiteX51" fmla="*/ 219075 w 381000"/>
              <a:gd name="connsiteY51" fmla="*/ 57150 h 361950"/>
              <a:gd name="connsiteX52" fmla="*/ 190500 w 381000"/>
              <a:gd name="connsiteY52" fmla="*/ 28575 h 361950"/>
              <a:gd name="connsiteX53" fmla="*/ 314325 w 381000"/>
              <a:gd name="connsiteY53" fmla="*/ 19050 h 361950"/>
              <a:gd name="connsiteX54" fmla="*/ 361950 w 381000"/>
              <a:gd name="connsiteY54" fmla="*/ 66675 h 361950"/>
              <a:gd name="connsiteX55" fmla="*/ 314325 w 381000"/>
              <a:gd name="connsiteY55" fmla="*/ 114300 h 361950"/>
              <a:gd name="connsiteX56" fmla="*/ 266700 w 381000"/>
              <a:gd name="connsiteY56" fmla="*/ 66675 h 361950"/>
              <a:gd name="connsiteX57" fmla="*/ 314325 w 381000"/>
              <a:gd name="connsiteY57" fmla="*/ 19050 h 361950"/>
              <a:gd name="connsiteX58" fmla="*/ 314325 w 381000"/>
              <a:gd name="connsiteY58" fmla="*/ 47625 h 361950"/>
              <a:gd name="connsiteX59" fmla="*/ 295275 w 381000"/>
              <a:gd name="connsiteY59" fmla="*/ 66675 h 361950"/>
              <a:gd name="connsiteX60" fmla="*/ 314325 w 381000"/>
              <a:gd name="connsiteY60" fmla="*/ 85725 h 361950"/>
              <a:gd name="connsiteX61" fmla="*/ 333375 w 381000"/>
              <a:gd name="connsiteY61" fmla="*/ 66675 h 361950"/>
              <a:gd name="connsiteX62" fmla="*/ 314325 w 381000"/>
              <a:gd name="connsiteY62" fmla="*/ 47625 h 361950"/>
              <a:gd name="connsiteX63" fmla="*/ 66675 w 381000"/>
              <a:gd name="connsiteY63" fmla="*/ 19050 h 361950"/>
              <a:gd name="connsiteX64" fmla="*/ 114300 w 381000"/>
              <a:gd name="connsiteY64" fmla="*/ 66675 h 361950"/>
              <a:gd name="connsiteX65" fmla="*/ 66675 w 381000"/>
              <a:gd name="connsiteY65" fmla="*/ 114300 h 361950"/>
              <a:gd name="connsiteX66" fmla="*/ 19050 w 381000"/>
              <a:gd name="connsiteY66" fmla="*/ 66675 h 361950"/>
              <a:gd name="connsiteX67" fmla="*/ 66675 w 381000"/>
              <a:gd name="connsiteY67" fmla="*/ 19050 h 361950"/>
              <a:gd name="connsiteX68" fmla="*/ 66675 w 381000"/>
              <a:gd name="connsiteY68" fmla="*/ 47625 h 361950"/>
              <a:gd name="connsiteX69" fmla="*/ 47625 w 381000"/>
              <a:gd name="connsiteY69" fmla="*/ 66675 h 361950"/>
              <a:gd name="connsiteX70" fmla="*/ 66675 w 381000"/>
              <a:gd name="connsiteY70" fmla="*/ 85725 h 361950"/>
              <a:gd name="connsiteX71" fmla="*/ 85725 w 381000"/>
              <a:gd name="connsiteY71" fmla="*/ 66675 h 361950"/>
              <a:gd name="connsiteX72" fmla="*/ 66675 w 381000"/>
              <a:gd name="connsiteY72" fmla="*/ 47625 h 361950"/>
              <a:gd name="connsiteX73" fmla="*/ 14288 w 381000"/>
              <a:gd name="connsiteY73" fmla="*/ 266700 h 361950"/>
              <a:gd name="connsiteX74" fmla="*/ 0 w 381000"/>
              <a:gd name="connsiteY74" fmla="*/ 280988 h 361950"/>
              <a:gd name="connsiteX75" fmla="*/ 0 w 381000"/>
              <a:gd name="connsiteY75" fmla="*/ 290513 h 361950"/>
              <a:gd name="connsiteX76" fmla="*/ 71438 w 381000"/>
              <a:gd name="connsiteY76" fmla="*/ 361950 h 361950"/>
              <a:gd name="connsiteX77" fmla="*/ 309563 w 381000"/>
              <a:gd name="connsiteY77" fmla="*/ 361950 h 361950"/>
              <a:gd name="connsiteX78" fmla="*/ 381000 w 381000"/>
              <a:gd name="connsiteY78" fmla="*/ 290513 h 361950"/>
              <a:gd name="connsiteX79" fmla="*/ 381000 w 381000"/>
              <a:gd name="connsiteY79" fmla="*/ 280988 h 361950"/>
              <a:gd name="connsiteX80" fmla="*/ 366713 w 381000"/>
              <a:gd name="connsiteY80" fmla="*/ 266700 h 361950"/>
              <a:gd name="connsiteX81" fmla="*/ 14288 w 381000"/>
              <a:gd name="connsiteY81" fmla="*/ 266700 h 361950"/>
              <a:gd name="connsiteX82" fmla="*/ 71438 w 381000"/>
              <a:gd name="connsiteY82" fmla="*/ 333375 h 361950"/>
              <a:gd name="connsiteX83" fmla="*/ 28842 w 381000"/>
              <a:gd name="connsiteY83" fmla="*/ 295275 h 361950"/>
              <a:gd name="connsiteX84" fmla="*/ 352158 w 381000"/>
              <a:gd name="connsiteY84" fmla="*/ 295275 h 361950"/>
              <a:gd name="connsiteX85" fmla="*/ 309563 w 381000"/>
              <a:gd name="connsiteY85" fmla="*/ 333375 h 361950"/>
              <a:gd name="connsiteX86" fmla="*/ 71438 w 381000"/>
              <a:gd name="connsiteY86" fmla="*/ 33337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1000" h="361950">
                <a:moveTo>
                  <a:pt x="242964" y="133350"/>
                </a:moveTo>
                <a:cubicBezTo>
                  <a:pt x="261366" y="133350"/>
                  <a:pt x="276301" y="148285"/>
                  <a:pt x="276301" y="166688"/>
                </a:cubicBezTo>
                <a:lnTo>
                  <a:pt x="276301" y="228600"/>
                </a:lnTo>
                <a:lnTo>
                  <a:pt x="276225" y="228600"/>
                </a:lnTo>
                <a:lnTo>
                  <a:pt x="276225" y="233363"/>
                </a:lnTo>
                <a:cubicBezTo>
                  <a:pt x="276225" y="241253"/>
                  <a:pt x="269828" y="247650"/>
                  <a:pt x="261938" y="247650"/>
                </a:cubicBezTo>
                <a:cubicBezTo>
                  <a:pt x="254047" y="247650"/>
                  <a:pt x="247650" y="241253"/>
                  <a:pt x="247650" y="233363"/>
                </a:cubicBezTo>
                <a:lnTo>
                  <a:pt x="247650" y="190500"/>
                </a:lnTo>
                <a:lnTo>
                  <a:pt x="247726" y="190500"/>
                </a:lnTo>
                <a:lnTo>
                  <a:pt x="247726" y="166688"/>
                </a:lnTo>
                <a:cubicBezTo>
                  <a:pt x="247726" y="164057"/>
                  <a:pt x="245595" y="161925"/>
                  <a:pt x="242964" y="161925"/>
                </a:cubicBezTo>
                <a:lnTo>
                  <a:pt x="138151" y="161925"/>
                </a:lnTo>
                <a:cubicBezTo>
                  <a:pt x="135520" y="161925"/>
                  <a:pt x="133388" y="164057"/>
                  <a:pt x="133388" y="166688"/>
                </a:cubicBezTo>
                <a:lnTo>
                  <a:pt x="133388" y="228600"/>
                </a:lnTo>
                <a:lnTo>
                  <a:pt x="133350" y="228600"/>
                </a:lnTo>
                <a:lnTo>
                  <a:pt x="133350" y="233363"/>
                </a:lnTo>
                <a:cubicBezTo>
                  <a:pt x="133350" y="241253"/>
                  <a:pt x="126953" y="247650"/>
                  <a:pt x="119063" y="247650"/>
                </a:cubicBezTo>
                <a:cubicBezTo>
                  <a:pt x="111172" y="247650"/>
                  <a:pt x="104775" y="241253"/>
                  <a:pt x="104775" y="233363"/>
                </a:cubicBezTo>
                <a:lnTo>
                  <a:pt x="104775" y="190500"/>
                </a:lnTo>
                <a:lnTo>
                  <a:pt x="104813" y="190500"/>
                </a:lnTo>
                <a:lnTo>
                  <a:pt x="104813" y="166688"/>
                </a:lnTo>
                <a:cubicBezTo>
                  <a:pt x="104813" y="148285"/>
                  <a:pt x="119729" y="133350"/>
                  <a:pt x="138151" y="133350"/>
                </a:cubicBezTo>
                <a:lnTo>
                  <a:pt x="242964" y="133350"/>
                </a:lnTo>
                <a:close/>
                <a:moveTo>
                  <a:pt x="352425" y="166688"/>
                </a:moveTo>
                <a:lnTo>
                  <a:pt x="352425" y="233363"/>
                </a:lnTo>
                <a:cubicBezTo>
                  <a:pt x="352425" y="241253"/>
                  <a:pt x="358822" y="247650"/>
                  <a:pt x="366713" y="247650"/>
                </a:cubicBezTo>
                <a:cubicBezTo>
                  <a:pt x="374603" y="247650"/>
                  <a:pt x="381000" y="241253"/>
                  <a:pt x="381000" y="233363"/>
                </a:cubicBezTo>
                <a:lnTo>
                  <a:pt x="381000" y="166688"/>
                </a:lnTo>
                <a:cubicBezTo>
                  <a:pt x="381000" y="148276"/>
                  <a:pt x="366074" y="133350"/>
                  <a:pt x="347663" y="133350"/>
                </a:cubicBezTo>
                <a:lnTo>
                  <a:pt x="283369" y="133350"/>
                </a:lnTo>
                <a:cubicBezTo>
                  <a:pt x="289903" y="141256"/>
                  <a:pt x="294170" y="151105"/>
                  <a:pt x="295142" y="161925"/>
                </a:cubicBezTo>
                <a:lnTo>
                  <a:pt x="347663" y="161925"/>
                </a:lnTo>
                <a:cubicBezTo>
                  <a:pt x="350293" y="161925"/>
                  <a:pt x="352425" y="164057"/>
                  <a:pt x="352425" y="166688"/>
                </a:cubicBezTo>
                <a:close/>
                <a:moveTo>
                  <a:pt x="0" y="233363"/>
                </a:moveTo>
                <a:cubicBezTo>
                  <a:pt x="0" y="241253"/>
                  <a:pt x="6397" y="247650"/>
                  <a:pt x="14288" y="247650"/>
                </a:cubicBezTo>
                <a:cubicBezTo>
                  <a:pt x="22178" y="247650"/>
                  <a:pt x="28575" y="241253"/>
                  <a:pt x="28575" y="233363"/>
                </a:cubicBezTo>
                <a:lnTo>
                  <a:pt x="28575" y="166688"/>
                </a:lnTo>
                <a:cubicBezTo>
                  <a:pt x="28575" y="164057"/>
                  <a:pt x="30707" y="161925"/>
                  <a:pt x="33338" y="161925"/>
                </a:cubicBezTo>
                <a:lnTo>
                  <a:pt x="85973" y="161925"/>
                </a:lnTo>
                <a:cubicBezTo>
                  <a:pt x="86920" y="151428"/>
                  <a:pt x="91025" y="141467"/>
                  <a:pt x="97746" y="133350"/>
                </a:cubicBezTo>
                <a:lnTo>
                  <a:pt x="33338" y="133350"/>
                </a:lnTo>
                <a:cubicBezTo>
                  <a:pt x="14926" y="133350"/>
                  <a:pt x="0" y="148276"/>
                  <a:pt x="0" y="166688"/>
                </a:cubicBezTo>
                <a:lnTo>
                  <a:pt x="0" y="233363"/>
                </a:lnTo>
                <a:close/>
                <a:moveTo>
                  <a:pt x="190500" y="0"/>
                </a:moveTo>
                <a:cubicBezTo>
                  <a:pt x="222064" y="0"/>
                  <a:pt x="247650" y="25587"/>
                  <a:pt x="247650" y="57150"/>
                </a:cubicBezTo>
                <a:cubicBezTo>
                  <a:pt x="247650" y="88713"/>
                  <a:pt x="222064" y="114300"/>
                  <a:pt x="190500" y="114300"/>
                </a:cubicBezTo>
                <a:cubicBezTo>
                  <a:pt x="158936" y="114300"/>
                  <a:pt x="133350" y="88713"/>
                  <a:pt x="133350" y="57150"/>
                </a:cubicBezTo>
                <a:cubicBezTo>
                  <a:pt x="133350" y="25587"/>
                  <a:pt x="158936" y="0"/>
                  <a:pt x="190500" y="0"/>
                </a:cubicBezTo>
                <a:close/>
                <a:moveTo>
                  <a:pt x="190500" y="28575"/>
                </a:moveTo>
                <a:cubicBezTo>
                  <a:pt x="174719" y="28575"/>
                  <a:pt x="161925" y="41368"/>
                  <a:pt x="161925" y="57150"/>
                </a:cubicBezTo>
                <a:cubicBezTo>
                  <a:pt x="161925" y="72932"/>
                  <a:pt x="174719" y="85725"/>
                  <a:pt x="190500" y="85725"/>
                </a:cubicBezTo>
                <a:cubicBezTo>
                  <a:pt x="206281" y="85725"/>
                  <a:pt x="219075" y="72932"/>
                  <a:pt x="219075" y="57150"/>
                </a:cubicBezTo>
                <a:cubicBezTo>
                  <a:pt x="219075" y="41368"/>
                  <a:pt x="206281" y="28575"/>
                  <a:pt x="190500" y="28575"/>
                </a:cubicBezTo>
                <a:close/>
                <a:moveTo>
                  <a:pt x="314325" y="19050"/>
                </a:moveTo>
                <a:cubicBezTo>
                  <a:pt x="340627" y="19050"/>
                  <a:pt x="361950" y="40372"/>
                  <a:pt x="361950" y="66675"/>
                </a:cubicBezTo>
                <a:cubicBezTo>
                  <a:pt x="361950" y="92978"/>
                  <a:pt x="340627" y="114300"/>
                  <a:pt x="314325" y="114300"/>
                </a:cubicBezTo>
                <a:cubicBezTo>
                  <a:pt x="288023" y="114300"/>
                  <a:pt x="266700" y="92978"/>
                  <a:pt x="266700" y="66675"/>
                </a:cubicBezTo>
                <a:cubicBezTo>
                  <a:pt x="266700" y="40372"/>
                  <a:pt x="288023" y="19050"/>
                  <a:pt x="314325" y="19050"/>
                </a:cubicBezTo>
                <a:close/>
                <a:moveTo>
                  <a:pt x="314325" y="47625"/>
                </a:moveTo>
                <a:cubicBezTo>
                  <a:pt x="303804" y="47625"/>
                  <a:pt x="295275" y="56154"/>
                  <a:pt x="295275" y="66675"/>
                </a:cubicBezTo>
                <a:cubicBezTo>
                  <a:pt x="295275" y="77196"/>
                  <a:pt x="303804" y="85725"/>
                  <a:pt x="314325" y="85725"/>
                </a:cubicBezTo>
                <a:cubicBezTo>
                  <a:pt x="324846" y="85725"/>
                  <a:pt x="333375" y="77196"/>
                  <a:pt x="333375" y="66675"/>
                </a:cubicBezTo>
                <a:cubicBezTo>
                  <a:pt x="333375" y="56154"/>
                  <a:pt x="324846" y="47625"/>
                  <a:pt x="314325" y="47625"/>
                </a:cubicBezTo>
                <a:close/>
                <a:moveTo>
                  <a:pt x="66675" y="19050"/>
                </a:moveTo>
                <a:cubicBezTo>
                  <a:pt x="92978" y="19050"/>
                  <a:pt x="114300" y="40372"/>
                  <a:pt x="114300" y="66675"/>
                </a:cubicBezTo>
                <a:cubicBezTo>
                  <a:pt x="114300" y="92978"/>
                  <a:pt x="92978" y="114300"/>
                  <a:pt x="66675" y="114300"/>
                </a:cubicBezTo>
                <a:cubicBezTo>
                  <a:pt x="40372" y="114300"/>
                  <a:pt x="19050" y="92978"/>
                  <a:pt x="19050" y="66675"/>
                </a:cubicBezTo>
                <a:cubicBezTo>
                  <a:pt x="19050" y="40372"/>
                  <a:pt x="40372" y="19050"/>
                  <a:pt x="66675" y="19050"/>
                </a:cubicBezTo>
                <a:close/>
                <a:moveTo>
                  <a:pt x="66675" y="47625"/>
                </a:moveTo>
                <a:cubicBezTo>
                  <a:pt x="56154" y="47625"/>
                  <a:pt x="47625" y="56154"/>
                  <a:pt x="47625" y="66675"/>
                </a:cubicBezTo>
                <a:cubicBezTo>
                  <a:pt x="47625" y="77196"/>
                  <a:pt x="56154" y="85725"/>
                  <a:pt x="66675" y="85725"/>
                </a:cubicBezTo>
                <a:cubicBezTo>
                  <a:pt x="77196" y="85725"/>
                  <a:pt x="85725" y="77196"/>
                  <a:pt x="85725" y="66675"/>
                </a:cubicBezTo>
                <a:cubicBezTo>
                  <a:pt x="85725" y="56154"/>
                  <a:pt x="77196" y="47625"/>
                  <a:pt x="66675" y="47625"/>
                </a:cubicBezTo>
                <a:close/>
                <a:moveTo>
                  <a:pt x="14288" y="266700"/>
                </a:moveTo>
                <a:cubicBezTo>
                  <a:pt x="6397" y="266700"/>
                  <a:pt x="0" y="273097"/>
                  <a:pt x="0" y="280988"/>
                </a:cubicBezTo>
                <a:lnTo>
                  <a:pt x="0" y="290513"/>
                </a:lnTo>
                <a:cubicBezTo>
                  <a:pt x="0" y="329967"/>
                  <a:pt x="31984" y="361950"/>
                  <a:pt x="71438" y="361950"/>
                </a:cubicBezTo>
                <a:lnTo>
                  <a:pt x="309563" y="361950"/>
                </a:lnTo>
                <a:cubicBezTo>
                  <a:pt x="349017" y="361950"/>
                  <a:pt x="381000" y="329967"/>
                  <a:pt x="381000" y="290513"/>
                </a:cubicBezTo>
                <a:lnTo>
                  <a:pt x="381000" y="280988"/>
                </a:lnTo>
                <a:cubicBezTo>
                  <a:pt x="381000" y="273097"/>
                  <a:pt x="374603" y="266700"/>
                  <a:pt x="366713" y="266700"/>
                </a:cubicBezTo>
                <a:lnTo>
                  <a:pt x="14288" y="266700"/>
                </a:lnTo>
                <a:close/>
                <a:moveTo>
                  <a:pt x="71438" y="333375"/>
                </a:moveTo>
                <a:cubicBezTo>
                  <a:pt x="49609" y="333375"/>
                  <a:pt x="31267" y="316969"/>
                  <a:pt x="28842" y="295275"/>
                </a:cubicBezTo>
                <a:lnTo>
                  <a:pt x="352158" y="295275"/>
                </a:lnTo>
                <a:cubicBezTo>
                  <a:pt x="349733" y="316969"/>
                  <a:pt x="331392" y="333375"/>
                  <a:pt x="309563" y="333375"/>
                </a:cubicBezTo>
                <a:lnTo>
                  <a:pt x="71438" y="333375"/>
                </a:lnTo>
                <a:close/>
              </a:path>
            </a:pathLst>
          </a:custGeom>
          <a:gradFill flip="none" rotWithShape="1">
            <a:gsLst>
              <a:gs pos="0">
                <a:srgbClr val="0078D4"/>
              </a:gs>
              <a:gs pos="100000">
                <a:srgbClr val="9F51DE"/>
              </a:gs>
            </a:gsLst>
            <a:lin ang="2700000" scaled="1"/>
            <a:tileRect/>
          </a:gra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1A1A"/>
              </a:solidFill>
              <a:effectLst/>
              <a:uLnTx/>
              <a:uFillTx/>
              <a:latin typeface="Segoe UI"/>
              <a:ea typeface="+mn-ea"/>
              <a:cs typeface="+mn-cs"/>
            </a:endParaRPr>
          </a:p>
        </p:txBody>
      </p:sp>
      <p:sp>
        <p:nvSpPr>
          <p:cNvPr id="49" name="Freeform: Shape 42">
            <a:extLst>
              <a:ext uri="{FF2B5EF4-FFF2-40B4-BE49-F238E27FC236}">
                <a16:creationId xmlns:a16="http://schemas.microsoft.com/office/drawing/2014/main" id="{9E830C12-1D02-54C7-6CAB-EBF2D8A7DAB2}"/>
              </a:ext>
              <a:ext uri="{C183D7F6-B498-43B3-948B-1728B52AA6E4}">
                <adec:decorative xmlns:adec="http://schemas.microsoft.com/office/drawing/2017/decorative" val="1"/>
              </a:ext>
            </a:extLst>
          </p:cNvPr>
          <p:cNvSpPr/>
          <p:nvPr/>
        </p:nvSpPr>
        <p:spPr bwMode="auto">
          <a:xfrm>
            <a:off x="2792674" y="2736945"/>
            <a:ext cx="8667806" cy="944200"/>
          </a:xfrm>
          <a:custGeom>
            <a:avLst/>
            <a:gdLst>
              <a:gd name="connsiteX0" fmla="*/ 157370 w 9086795"/>
              <a:gd name="connsiteY0" fmla="*/ 0 h 1287991"/>
              <a:gd name="connsiteX1" fmla="*/ 2833426 w 9086795"/>
              <a:gd name="connsiteY1" fmla="*/ 0 h 1287991"/>
              <a:gd name="connsiteX2" fmla="*/ 2990796 w 9086795"/>
              <a:gd name="connsiteY2" fmla="*/ 157370 h 1287991"/>
              <a:gd name="connsiteX3" fmla="*/ 2990796 w 9086795"/>
              <a:gd name="connsiteY3" fmla="*/ 786830 h 1287991"/>
              <a:gd name="connsiteX4" fmla="*/ 2990796 w 9086795"/>
              <a:gd name="connsiteY4" fmla="*/ 786832 h 1287991"/>
              <a:gd name="connsiteX5" fmla="*/ 3003162 w 9086795"/>
              <a:gd name="connsiteY5" fmla="*/ 848086 h 1287991"/>
              <a:gd name="connsiteX6" fmla="*/ 3148165 w 9086795"/>
              <a:gd name="connsiteY6" fmla="*/ 944200 h 1287991"/>
              <a:gd name="connsiteX7" fmla="*/ 8667806 w 9086795"/>
              <a:gd name="connsiteY7" fmla="*/ 944200 h 1287991"/>
              <a:gd name="connsiteX8" fmla="*/ 8825176 w 9086795"/>
              <a:gd name="connsiteY8" fmla="*/ 786830 h 1287991"/>
              <a:gd name="connsiteX9" fmla="*/ 8825176 w 9086795"/>
              <a:gd name="connsiteY9" fmla="*/ 343791 h 1287991"/>
              <a:gd name="connsiteX10" fmla="*/ 8929425 w 9086795"/>
              <a:gd name="connsiteY10" fmla="*/ 343791 h 1287991"/>
              <a:gd name="connsiteX11" fmla="*/ 9086795 w 9086795"/>
              <a:gd name="connsiteY11" fmla="*/ 501161 h 1287991"/>
              <a:gd name="connsiteX12" fmla="*/ 9086795 w 9086795"/>
              <a:gd name="connsiteY12" fmla="*/ 1130621 h 1287991"/>
              <a:gd name="connsiteX13" fmla="*/ 8929425 w 9086795"/>
              <a:gd name="connsiteY13" fmla="*/ 1287991 h 1287991"/>
              <a:gd name="connsiteX14" fmla="*/ 2886547 w 9086795"/>
              <a:gd name="connsiteY14" fmla="*/ 1287991 h 1287991"/>
              <a:gd name="connsiteX15" fmla="*/ 2729177 w 9086795"/>
              <a:gd name="connsiteY15" fmla="*/ 1130621 h 1287991"/>
              <a:gd name="connsiteX16" fmla="*/ 2729177 w 9086795"/>
              <a:gd name="connsiteY16" fmla="*/ 944200 h 1287991"/>
              <a:gd name="connsiteX17" fmla="*/ 157370 w 9086795"/>
              <a:gd name="connsiteY17" fmla="*/ 944200 h 1287991"/>
              <a:gd name="connsiteX18" fmla="*/ 0 w 9086795"/>
              <a:gd name="connsiteY18" fmla="*/ 786830 h 1287991"/>
              <a:gd name="connsiteX19" fmla="*/ 0 w 9086795"/>
              <a:gd name="connsiteY19" fmla="*/ 157370 h 1287991"/>
              <a:gd name="connsiteX20" fmla="*/ 157370 w 9086795"/>
              <a:gd name="connsiteY20" fmla="*/ 0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19" fmla="*/ 2729177 w 9086795"/>
              <a:gd name="connsiteY19" fmla="*/ 1130621 h 1287991"/>
              <a:gd name="connsiteX20" fmla="*/ 2820617 w 9086795"/>
              <a:gd name="connsiteY20" fmla="*/ 1035640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19" fmla="*/ 2729177 w 9086795"/>
              <a:gd name="connsiteY19" fmla="*/ 1130621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0" fmla="*/ 157370 w 9086795"/>
              <a:gd name="connsiteY0" fmla="*/ 944200 h 1287991"/>
              <a:gd name="connsiteX1" fmla="*/ 0 w 9086795"/>
              <a:gd name="connsiteY1" fmla="*/ 786830 h 1287991"/>
              <a:gd name="connsiteX2" fmla="*/ 0 w 9086795"/>
              <a:gd name="connsiteY2" fmla="*/ 157370 h 1287991"/>
              <a:gd name="connsiteX3" fmla="*/ 157370 w 9086795"/>
              <a:gd name="connsiteY3" fmla="*/ 0 h 1287991"/>
              <a:gd name="connsiteX4" fmla="*/ 2833426 w 9086795"/>
              <a:gd name="connsiteY4" fmla="*/ 0 h 1287991"/>
              <a:gd name="connsiteX5" fmla="*/ 2990796 w 9086795"/>
              <a:gd name="connsiteY5" fmla="*/ 157370 h 1287991"/>
              <a:gd name="connsiteX6" fmla="*/ 2990796 w 9086795"/>
              <a:gd name="connsiteY6" fmla="*/ 786830 h 1287991"/>
              <a:gd name="connsiteX7" fmla="*/ 2990796 w 9086795"/>
              <a:gd name="connsiteY7" fmla="*/ 786832 h 1287991"/>
              <a:gd name="connsiteX8" fmla="*/ 3003162 w 9086795"/>
              <a:gd name="connsiteY8" fmla="*/ 848086 h 1287991"/>
              <a:gd name="connsiteX9" fmla="*/ 3148165 w 9086795"/>
              <a:gd name="connsiteY9" fmla="*/ 944200 h 1287991"/>
              <a:gd name="connsiteX10" fmla="*/ 8667806 w 9086795"/>
              <a:gd name="connsiteY10" fmla="*/ 944200 h 1287991"/>
              <a:gd name="connsiteX11" fmla="*/ 8825176 w 9086795"/>
              <a:gd name="connsiteY11" fmla="*/ 786830 h 1287991"/>
              <a:gd name="connsiteX12" fmla="*/ 8825176 w 9086795"/>
              <a:gd name="connsiteY12" fmla="*/ 343791 h 1287991"/>
              <a:gd name="connsiteX13" fmla="*/ 8929425 w 9086795"/>
              <a:gd name="connsiteY13" fmla="*/ 343791 h 1287991"/>
              <a:gd name="connsiteX14" fmla="*/ 9086795 w 9086795"/>
              <a:gd name="connsiteY14" fmla="*/ 501161 h 1287991"/>
              <a:gd name="connsiteX15" fmla="*/ 9086795 w 9086795"/>
              <a:gd name="connsiteY15" fmla="*/ 1130621 h 1287991"/>
              <a:gd name="connsiteX16" fmla="*/ 8929425 w 9086795"/>
              <a:gd name="connsiteY16" fmla="*/ 1287991 h 1287991"/>
              <a:gd name="connsiteX17" fmla="*/ 2886547 w 9086795"/>
              <a:gd name="connsiteY17" fmla="*/ 1287991 h 1287991"/>
              <a:gd name="connsiteX0" fmla="*/ 157370 w 9086795"/>
              <a:gd name="connsiteY0" fmla="*/ 944200 h 1287991"/>
              <a:gd name="connsiteX1" fmla="*/ 0 w 9086795"/>
              <a:gd name="connsiteY1" fmla="*/ 786830 h 1287991"/>
              <a:gd name="connsiteX2" fmla="*/ 0 w 9086795"/>
              <a:gd name="connsiteY2" fmla="*/ 157370 h 1287991"/>
              <a:gd name="connsiteX3" fmla="*/ 157370 w 9086795"/>
              <a:gd name="connsiteY3" fmla="*/ 0 h 1287991"/>
              <a:gd name="connsiteX4" fmla="*/ 2833426 w 9086795"/>
              <a:gd name="connsiteY4" fmla="*/ 0 h 1287991"/>
              <a:gd name="connsiteX5" fmla="*/ 2990796 w 9086795"/>
              <a:gd name="connsiteY5" fmla="*/ 157370 h 1287991"/>
              <a:gd name="connsiteX6" fmla="*/ 2990796 w 9086795"/>
              <a:gd name="connsiteY6" fmla="*/ 786830 h 1287991"/>
              <a:gd name="connsiteX7" fmla="*/ 2990796 w 9086795"/>
              <a:gd name="connsiteY7" fmla="*/ 786832 h 1287991"/>
              <a:gd name="connsiteX8" fmla="*/ 3003162 w 9086795"/>
              <a:gd name="connsiteY8" fmla="*/ 848086 h 1287991"/>
              <a:gd name="connsiteX9" fmla="*/ 3148165 w 9086795"/>
              <a:gd name="connsiteY9" fmla="*/ 944200 h 1287991"/>
              <a:gd name="connsiteX10" fmla="*/ 8667806 w 9086795"/>
              <a:gd name="connsiteY10" fmla="*/ 944200 h 1287991"/>
              <a:gd name="connsiteX11" fmla="*/ 8825176 w 9086795"/>
              <a:gd name="connsiteY11" fmla="*/ 786830 h 1287991"/>
              <a:gd name="connsiteX12" fmla="*/ 8825176 w 9086795"/>
              <a:gd name="connsiteY12" fmla="*/ 343791 h 1287991"/>
              <a:gd name="connsiteX13" fmla="*/ 8929425 w 9086795"/>
              <a:gd name="connsiteY13" fmla="*/ 343791 h 1287991"/>
              <a:gd name="connsiteX14" fmla="*/ 9086795 w 9086795"/>
              <a:gd name="connsiteY14" fmla="*/ 501161 h 1287991"/>
              <a:gd name="connsiteX15" fmla="*/ 9086795 w 9086795"/>
              <a:gd name="connsiteY15" fmla="*/ 1130621 h 1287991"/>
              <a:gd name="connsiteX16" fmla="*/ 8929425 w 9086795"/>
              <a:gd name="connsiteY16" fmla="*/ 1287991 h 1287991"/>
              <a:gd name="connsiteX0" fmla="*/ 157370 w 9086795"/>
              <a:gd name="connsiteY0" fmla="*/ 944200 h 1130621"/>
              <a:gd name="connsiteX1" fmla="*/ 0 w 9086795"/>
              <a:gd name="connsiteY1" fmla="*/ 786830 h 1130621"/>
              <a:gd name="connsiteX2" fmla="*/ 0 w 9086795"/>
              <a:gd name="connsiteY2" fmla="*/ 157370 h 1130621"/>
              <a:gd name="connsiteX3" fmla="*/ 157370 w 9086795"/>
              <a:gd name="connsiteY3" fmla="*/ 0 h 1130621"/>
              <a:gd name="connsiteX4" fmla="*/ 2833426 w 9086795"/>
              <a:gd name="connsiteY4" fmla="*/ 0 h 1130621"/>
              <a:gd name="connsiteX5" fmla="*/ 2990796 w 9086795"/>
              <a:gd name="connsiteY5" fmla="*/ 157370 h 1130621"/>
              <a:gd name="connsiteX6" fmla="*/ 2990796 w 9086795"/>
              <a:gd name="connsiteY6" fmla="*/ 786830 h 1130621"/>
              <a:gd name="connsiteX7" fmla="*/ 2990796 w 9086795"/>
              <a:gd name="connsiteY7" fmla="*/ 786832 h 1130621"/>
              <a:gd name="connsiteX8" fmla="*/ 3003162 w 9086795"/>
              <a:gd name="connsiteY8" fmla="*/ 848086 h 1130621"/>
              <a:gd name="connsiteX9" fmla="*/ 3148165 w 9086795"/>
              <a:gd name="connsiteY9" fmla="*/ 944200 h 1130621"/>
              <a:gd name="connsiteX10" fmla="*/ 8667806 w 9086795"/>
              <a:gd name="connsiteY10" fmla="*/ 944200 h 1130621"/>
              <a:gd name="connsiteX11" fmla="*/ 8825176 w 9086795"/>
              <a:gd name="connsiteY11" fmla="*/ 786830 h 1130621"/>
              <a:gd name="connsiteX12" fmla="*/ 8825176 w 9086795"/>
              <a:gd name="connsiteY12" fmla="*/ 343791 h 1130621"/>
              <a:gd name="connsiteX13" fmla="*/ 8929425 w 9086795"/>
              <a:gd name="connsiteY13" fmla="*/ 343791 h 1130621"/>
              <a:gd name="connsiteX14" fmla="*/ 9086795 w 9086795"/>
              <a:gd name="connsiteY14" fmla="*/ 501161 h 1130621"/>
              <a:gd name="connsiteX15" fmla="*/ 9086795 w 9086795"/>
              <a:gd name="connsiteY15" fmla="*/ 1130621 h 1130621"/>
              <a:gd name="connsiteX0" fmla="*/ 157370 w 9086795"/>
              <a:gd name="connsiteY0" fmla="*/ 944200 h 944200"/>
              <a:gd name="connsiteX1" fmla="*/ 0 w 9086795"/>
              <a:gd name="connsiteY1" fmla="*/ 786830 h 944200"/>
              <a:gd name="connsiteX2" fmla="*/ 0 w 9086795"/>
              <a:gd name="connsiteY2" fmla="*/ 157370 h 944200"/>
              <a:gd name="connsiteX3" fmla="*/ 157370 w 9086795"/>
              <a:gd name="connsiteY3" fmla="*/ 0 h 944200"/>
              <a:gd name="connsiteX4" fmla="*/ 2833426 w 9086795"/>
              <a:gd name="connsiteY4" fmla="*/ 0 h 944200"/>
              <a:gd name="connsiteX5" fmla="*/ 2990796 w 9086795"/>
              <a:gd name="connsiteY5" fmla="*/ 157370 h 944200"/>
              <a:gd name="connsiteX6" fmla="*/ 2990796 w 9086795"/>
              <a:gd name="connsiteY6" fmla="*/ 786830 h 944200"/>
              <a:gd name="connsiteX7" fmla="*/ 2990796 w 9086795"/>
              <a:gd name="connsiteY7" fmla="*/ 786832 h 944200"/>
              <a:gd name="connsiteX8" fmla="*/ 3003162 w 9086795"/>
              <a:gd name="connsiteY8" fmla="*/ 848086 h 944200"/>
              <a:gd name="connsiteX9" fmla="*/ 3148165 w 9086795"/>
              <a:gd name="connsiteY9" fmla="*/ 944200 h 944200"/>
              <a:gd name="connsiteX10" fmla="*/ 8667806 w 9086795"/>
              <a:gd name="connsiteY10" fmla="*/ 944200 h 944200"/>
              <a:gd name="connsiteX11" fmla="*/ 8825176 w 9086795"/>
              <a:gd name="connsiteY11" fmla="*/ 786830 h 944200"/>
              <a:gd name="connsiteX12" fmla="*/ 8825176 w 9086795"/>
              <a:gd name="connsiteY12" fmla="*/ 343791 h 944200"/>
              <a:gd name="connsiteX13" fmla="*/ 8929425 w 9086795"/>
              <a:gd name="connsiteY13" fmla="*/ 343791 h 944200"/>
              <a:gd name="connsiteX14" fmla="*/ 9086795 w 9086795"/>
              <a:gd name="connsiteY14" fmla="*/ 501161 h 944200"/>
              <a:gd name="connsiteX0" fmla="*/ 157370 w 8929425"/>
              <a:gd name="connsiteY0" fmla="*/ 944200 h 944200"/>
              <a:gd name="connsiteX1" fmla="*/ 0 w 8929425"/>
              <a:gd name="connsiteY1" fmla="*/ 786830 h 944200"/>
              <a:gd name="connsiteX2" fmla="*/ 0 w 8929425"/>
              <a:gd name="connsiteY2" fmla="*/ 157370 h 944200"/>
              <a:gd name="connsiteX3" fmla="*/ 157370 w 8929425"/>
              <a:gd name="connsiteY3" fmla="*/ 0 h 944200"/>
              <a:gd name="connsiteX4" fmla="*/ 2833426 w 8929425"/>
              <a:gd name="connsiteY4" fmla="*/ 0 h 944200"/>
              <a:gd name="connsiteX5" fmla="*/ 2990796 w 8929425"/>
              <a:gd name="connsiteY5" fmla="*/ 157370 h 944200"/>
              <a:gd name="connsiteX6" fmla="*/ 2990796 w 8929425"/>
              <a:gd name="connsiteY6" fmla="*/ 786830 h 944200"/>
              <a:gd name="connsiteX7" fmla="*/ 2990796 w 8929425"/>
              <a:gd name="connsiteY7" fmla="*/ 786832 h 944200"/>
              <a:gd name="connsiteX8" fmla="*/ 3003162 w 8929425"/>
              <a:gd name="connsiteY8" fmla="*/ 848086 h 944200"/>
              <a:gd name="connsiteX9" fmla="*/ 3148165 w 8929425"/>
              <a:gd name="connsiteY9" fmla="*/ 944200 h 944200"/>
              <a:gd name="connsiteX10" fmla="*/ 8667806 w 8929425"/>
              <a:gd name="connsiteY10" fmla="*/ 944200 h 944200"/>
              <a:gd name="connsiteX11" fmla="*/ 8825176 w 8929425"/>
              <a:gd name="connsiteY11" fmla="*/ 786830 h 944200"/>
              <a:gd name="connsiteX12" fmla="*/ 8825176 w 8929425"/>
              <a:gd name="connsiteY12" fmla="*/ 343791 h 944200"/>
              <a:gd name="connsiteX13" fmla="*/ 8929425 w 8929425"/>
              <a:gd name="connsiteY13" fmla="*/ 343791 h 944200"/>
              <a:gd name="connsiteX0" fmla="*/ 157370 w 8825176"/>
              <a:gd name="connsiteY0" fmla="*/ 944200 h 944200"/>
              <a:gd name="connsiteX1" fmla="*/ 0 w 8825176"/>
              <a:gd name="connsiteY1" fmla="*/ 786830 h 944200"/>
              <a:gd name="connsiteX2" fmla="*/ 0 w 8825176"/>
              <a:gd name="connsiteY2" fmla="*/ 157370 h 944200"/>
              <a:gd name="connsiteX3" fmla="*/ 157370 w 8825176"/>
              <a:gd name="connsiteY3" fmla="*/ 0 h 944200"/>
              <a:gd name="connsiteX4" fmla="*/ 2833426 w 8825176"/>
              <a:gd name="connsiteY4" fmla="*/ 0 h 944200"/>
              <a:gd name="connsiteX5" fmla="*/ 2990796 w 8825176"/>
              <a:gd name="connsiteY5" fmla="*/ 157370 h 944200"/>
              <a:gd name="connsiteX6" fmla="*/ 2990796 w 8825176"/>
              <a:gd name="connsiteY6" fmla="*/ 786830 h 944200"/>
              <a:gd name="connsiteX7" fmla="*/ 2990796 w 8825176"/>
              <a:gd name="connsiteY7" fmla="*/ 786832 h 944200"/>
              <a:gd name="connsiteX8" fmla="*/ 3003162 w 8825176"/>
              <a:gd name="connsiteY8" fmla="*/ 848086 h 944200"/>
              <a:gd name="connsiteX9" fmla="*/ 3148165 w 8825176"/>
              <a:gd name="connsiteY9" fmla="*/ 944200 h 944200"/>
              <a:gd name="connsiteX10" fmla="*/ 8667806 w 8825176"/>
              <a:gd name="connsiteY10" fmla="*/ 944200 h 944200"/>
              <a:gd name="connsiteX11" fmla="*/ 8825176 w 8825176"/>
              <a:gd name="connsiteY11" fmla="*/ 786830 h 944200"/>
              <a:gd name="connsiteX12" fmla="*/ 8825176 w 8825176"/>
              <a:gd name="connsiteY12" fmla="*/ 343791 h 944200"/>
              <a:gd name="connsiteX0" fmla="*/ 0 w 8825176"/>
              <a:gd name="connsiteY0" fmla="*/ 786830 h 944200"/>
              <a:gd name="connsiteX1" fmla="*/ 0 w 8825176"/>
              <a:gd name="connsiteY1" fmla="*/ 157370 h 944200"/>
              <a:gd name="connsiteX2" fmla="*/ 157370 w 8825176"/>
              <a:gd name="connsiteY2" fmla="*/ 0 h 944200"/>
              <a:gd name="connsiteX3" fmla="*/ 2833426 w 8825176"/>
              <a:gd name="connsiteY3" fmla="*/ 0 h 944200"/>
              <a:gd name="connsiteX4" fmla="*/ 2990796 w 8825176"/>
              <a:gd name="connsiteY4" fmla="*/ 157370 h 944200"/>
              <a:gd name="connsiteX5" fmla="*/ 2990796 w 8825176"/>
              <a:gd name="connsiteY5" fmla="*/ 786830 h 944200"/>
              <a:gd name="connsiteX6" fmla="*/ 2990796 w 8825176"/>
              <a:gd name="connsiteY6" fmla="*/ 786832 h 944200"/>
              <a:gd name="connsiteX7" fmla="*/ 3003162 w 8825176"/>
              <a:gd name="connsiteY7" fmla="*/ 848086 h 944200"/>
              <a:gd name="connsiteX8" fmla="*/ 3148165 w 8825176"/>
              <a:gd name="connsiteY8" fmla="*/ 944200 h 944200"/>
              <a:gd name="connsiteX9" fmla="*/ 8667806 w 8825176"/>
              <a:gd name="connsiteY9" fmla="*/ 944200 h 944200"/>
              <a:gd name="connsiteX10" fmla="*/ 8825176 w 8825176"/>
              <a:gd name="connsiteY10" fmla="*/ 786830 h 944200"/>
              <a:gd name="connsiteX11" fmla="*/ 8825176 w 8825176"/>
              <a:gd name="connsiteY11" fmla="*/ 343791 h 944200"/>
              <a:gd name="connsiteX0" fmla="*/ 0 w 8825176"/>
              <a:gd name="connsiteY0" fmla="*/ 157370 h 944200"/>
              <a:gd name="connsiteX1" fmla="*/ 157370 w 8825176"/>
              <a:gd name="connsiteY1" fmla="*/ 0 h 944200"/>
              <a:gd name="connsiteX2" fmla="*/ 2833426 w 8825176"/>
              <a:gd name="connsiteY2" fmla="*/ 0 h 944200"/>
              <a:gd name="connsiteX3" fmla="*/ 2990796 w 8825176"/>
              <a:gd name="connsiteY3" fmla="*/ 157370 h 944200"/>
              <a:gd name="connsiteX4" fmla="*/ 2990796 w 8825176"/>
              <a:gd name="connsiteY4" fmla="*/ 786830 h 944200"/>
              <a:gd name="connsiteX5" fmla="*/ 2990796 w 8825176"/>
              <a:gd name="connsiteY5" fmla="*/ 786832 h 944200"/>
              <a:gd name="connsiteX6" fmla="*/ 3003162 w 8825176"/>
              <a:gd name="connsiteY6" fmla="*/ 848086 h 944200"/>
              <a:gd name="connsiteX7" fmla="*/ 3148165 w 8825176"/>
              <a:gd name="connsiteY7" fmla="*/ 944200 h 944200"/>
              <a:gd name="connsiteX8" fmla="*/ 8667806 w 8825176"/>
              <a:gd name="connsiteY8" fmla="*/ 944200 h 944200"/>
              <a:gd name="connsiteX9" fmla="*/ 8825176 w 8825176"/>
              <a:gd name="connsiteY9" fmla="*/ 786830 h 944200"/>
              <a:gd name="connsiteX10" fmla="*/ 8825176 w 8825176"/>
              <a:gd name="connsiteY10" fmla="*/ 343791 h 944200"/>
              <a:gd name="connsiteX0" fmla="*/ 0 w 8667806"/>
              <a:gd name="connsiteY0" fmla="*/ 0 h 944200"/>
              <a:gd name="connsiteX1" fmla="*/ 2676056 w 8667806"/>
              <a:gd name="connsiteY1" fmla="*/ 0 h 944200"/>
              <a:gd name="connsiteX2" fmla="*/ 2833426 w 8667806"/>
              <a:gd name="connsiteY2" fmla="*/ 157370 h 944200"/>
              <a:gd name="connsiteX3" fmla="*/ 2833426 w 8667806"/>
              <a:gd name="connsiteY3" fmla="*/ 786830 h 944200"/>
              <a:gd name="connsiteX4" fmla="*/ 2833426 w 8667806"/>
              <a:gd name="connsiteY4" fmla="*/ 786832 h 944200"/>
              <a:gd name="connsiteX5" fmla="*/ 2845792 w 8667806"/>
              <a:gd name="connsiteY5" fmla="*/ 848086 h 944200"/>
              <a:gd name="connsiteX6" fmla="*/ 2990795 w 8667806"/>
              <a:gd name="connsiteY6" fmla="*/ 944200 h 944200"/>
              <a:gd name="connsiteX7" fmla="*/ 8510436 w 8667806"/>
              <a:gd name="connsiteY7" fmla="*/ 944200 h 944200"/>
              <a:gd name="connsiteX8" fmla="*/ 8667806 w 8667806"/>
              <a:gd name="connsiteY8" fmla="*/ 786830 h 944200"/>
              <a:gd name="connsiteX9" fmla="*/ 8667806 w 8667806"/>
              <a:gd name="connsiteY9" fmla="*/ 343791 h 9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7806" h="944200">
                <a:moveTo>
                  <a:pt x="0" y="0"/>
                </a:moveTo>
                <a:lnTo>
                  <a:pt x="2676056" y="0"/>
                </a:lnTo>
                <a:cubicBezTo>
                  <a:pt x="2762969" y="0"/>
                  <a:pt x="2833426" y="70457"/>
                  <a:pt x="2833426" y="157370"/>
                </a:cubicBezTo>
                <a:lnTo>
                  <a:pt x="2833426" y="786830"/>
                </a:lnTo>
                <a:lnTo>
                  <a:pt x="2833426" y="786832"/>
                </a:lnTo>
                <a:lnTo>
                  <a:pt x="2845792" y="848086"/>
                </a:lnTo>
                <a:cubicBezTo>
                  <a:pt x="2869682" y="904568"/>
                  <a:pt x="2925611" y="944200"/>
                  <a:pt x="2990795" y="944200"/>
                </a:cubicBezTo>
                <a:lnTo>
                  <a:pt x="8510436" y="944200"/>
                </a:lnTo>
                <a:cubicBezTo>
                  <a:pt x="8597349" y="944200"/>
                  <a:pt x="8667806" y="873743"/>
                  <a:pt x="8667806" y="786830"/>
                </a:cubicBezTo>
                <a:lnTo>
                  <a:pt x="8667806" y="343791"/>
                </a:lnTo>
              </a:path>
            </a:pathLst>
          </a:custGeom>
          <a:noFill/>
          <a:ln w="6350" cap="rnd" cmpd="sng" algn="ctr">
            <a:gradFill>
              <a:gsLst>
                <a:gs pos="0">
                  <a:srgbClr val="0078D4"/>
                </a:gs>
                <a:gs pos="100000">
                  <a:srgbClr val="737373"/>
                </a:gs>
              </a:gsLst>
              <a:lin ang="5400000" scaled="1"/>
            </a:gradFill>
            <a:prstDash val="solid"/>
            <a:headEnd type="none" w="lg" len="med"/>
            <a:tailEnd type="none" w="lg" len="med"/>
          </a:ln>
          <a:effectLst>
            <a:outerShdw blurRad="127000" algn="ctr" rotWithShape="0">
              <a:prstClr val="black">
                <a:alpha val="1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0" name="Rectangle: Rounded Corners 43">
            <a:extLst>
              <a:ext uri="{FF2B5EF4-FFF2-40B4-BE49-F238E27FC236}">
                <a16:creationId xmlns:a16="http://schemas.microsoft.com/office/drawing/2014/main" id="{1D331964-9AD7-C8E8-2E0D-976AB6E3A703}"/>
              </a:ext>
              <a:ext uri="{C183D7F6-B498-43B3-948B-1728B52AA6E4}">
                <adec:decorative xmlns:adec="http://schemas.microsoft.com/office/drawing/2017/decorative" val="1"/>
              </a:ext>
            </a:extLst>
          </p:cNvPr>
          <p:cNvSpPr/>
          <p:nvPr/>
        </p:nvSpPr>
        <p:spPr bwMode="auto">
          <a:xfrm rot="16200000">
            <a:off x="11121199" y="3182626"/>
            <a:ext cx="678562" cy="45719"/>
          </a:xfrm>
          <a:prstGeom prst="roundRect">
            <a:avLst>
              <a:gd name="adj" fmla="val 50000"/>
            </a:avLst>
          </a:prstGeom>
          <a:gradFill flip="none" rotWithShape="1">
            <a:gsLst>
              <a:gs pos="0">
                <a:srgbClr val="0078D4"/>
              </a:gs>
              <a:gs pos="100000">
                <a:srgbClr val="8661C5"/>
              </a:gs>
            </a:gsLst>
            <a:lin ang="0" scaled="1"/>
            <a:tileRect/>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Freeform: Shape 51">
            <a:extLst>
              <a:ext uri="{FF2B5EF4-FFF2-40B4-BE49-F238E27FC236}">
                <a16:creationId xmlns:a16="http://schemas.microsoft.com/office/drawing/2014/main" id="{EDCFF1DA-3829-93BF-65A3-3E58CEFCBE31}"/>
              </a:ext>
              <a:ext uri="{C183D7F6-B498-43B3-948B-1728B52AA6E4}">
                <adec:decorative xmlns:adec="http://schemas.microsoft.com/office/drawing/2017/decorative" val="1"/>
              </a:ext>
            </a:extLst>
          </p:cNvPr>
          <p:cNvSpPr/>
          <p:nvPr/>
        </p:nvSpPr>
        <p:spPr bwMode="auto">
          <a:xfrm>
            <a:off x="3364174" y="3862049"/>
            <a:ext cx="8096306" cy="944200"/>
          </a:xfrm>
          <a:custGeom>
            <a:avLst/>
            <a:gdLst>
              <a:gd name="connsiteX0" fmla="*/ 157370 w 9086795"/>
              <a:gd name="connsiteY0" fmla="*/ 0 h 1287991"/>
              <a:gd name="connsiteX1" fmla="*/ 2833426 w 9086795"/>
              <a:gd name="connsiteY1" fmla="*/ 0 h 1287991"/>
              <a:gd name="connsiteX2" fmla="*/ 2990796 w 9086795"/>
              <a:gd name="connsiteY2" fmla="*/ 157370 h 1287991"/>
              <a:gd name="connsiteX3" fmla="*/ 2990796 w 9086795"/>
              <a:gd name="connsiteY3" fmla="*/ 786830 h 1287991"/>
              <a:gd name="connsiteX4" fmla="*/ 2990796 w 9086795"/>
              <a:gd name="connsiteY4" fmla="*/ 786832 h 1287991"/>
              <a:gd name="connsiteX5" fmla="*/ 3003162 w 9086795"/>
              <a:gd name="connsiteY5" fmla="*/ 848086 h 1287991"/>
              <a:gd name="connsiteX6" fmla="*/ 3148165 w 9086795"/>
              <a:gd name="connsiteY6" fmla="*/ 944200 h 1287991"/>
              <a:gd name="connsiteX7" fmla="*/ 8667806 w 9086795"/>
              <a:gd name="connsiteY7" fmla="*/ 944200 h 1287991"/>
              <a:gd name="connsiteX8" fmla="*/ 8825176 w 9086795"/>
              <a:gd name="connsiteY8" fmla="*/ 786830 h 1287991"/>
              <a:gd name="connsiteX9" fmla="*/ 8825176 w 9086795"/>
              <a:gd name="connsiteY9" fmla="*/ 343791 h 1287991"/>
              <a:gd name="connsiteX10" fmla="*/ 8929425 w 9086795"/>
              <a:gd name="connsiteY10" fmla="*/ 343791 h 1287991"/>
              <a:gd name="connsiteX11" fmla="*/ 9086795 w 9086795"/>
              <a:gd name="connsiteY11" fmla="*/ 501161 h 1287991"/>
              <a:gd name="connsiteX12" fmla="*/ 9086795 w 9086795"/>
              <a:gd name="connsiteY12" fmla="*/ 1130621 h 1287991"/>
              <a:gd name="connsiteX13" fmla="*/ 8929425 w 9086795"/>
              <a:gd name="connsiteY13" fmla="*/ 1287991 h 1287991"/>
              <a:gd name="connsiteX14" fmla="*/ 2886547 w 9086795"/>
              <a:gd name="connsiteY14" fmla="*/ 1287991 h 1287991"/>
              <a:gd name="connsiteX15" fmla="*/ 2729177 w 9086795"/>
              <a:gd name="connsiteY15" fmla="*/ 1130621 h 1287991"/>
              <a:gd name="connsiteX16" fmla="*/ 2729177 w 9086795"/>
              <a:gd name="connsiteY16" fmla="*/ 944200 h 1287991"/>
              <a:gd name="connsiteX17" fmla="*/ 157370 w 9086795"/>
              <a:gd name="connsiteY17" fmla="*/ 944200 h 1287991"/>
              <a:gd name="connsiteX18" fmla="*/ 0 w 9086795"/>
              <a:gd name="connsiteY18" fmla="*/ 786830 h 1287991"/>
              <a:gd name="connsiteX19" fmla="*/ 0 w 9086795"/>
              <a:gd name="connsiteY19" fmla="*/ 157370 h 1287991"/>
              <a:gd name="connsiteX20" fmla="*/ 157370 w 9086795"/>
              <a:gd name="connsiteY20" fmla="*/ 0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19" fmla="*/ 2729177 w 9086795"/>
              <a:gd name="connsiteY19" fmla="*/ 1130621 h 1287991"/>
              <a:gd name="connsiteX20" fmla="*/ 2820617 w 9086795"/>
              <a:gd name="connsiteY20" fmla="*/ 1035640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19" fmla="*/ 2729177 w 9086795"/>
              <a:gd name="connsiteY19" fmla="*/ 1130621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0" fmla="*/ 157370 w 9086795"/>
              <a:gd name="connsiteY0" fmla="*/ 944200 h 1287991"/>
              <a:gd name="connsiteX1" fmla="*/ 0 w 9086795"/>
              <a:gd name="connsiteY1" fmla="*/ 786830 h 1287991"/>
              <a:gd name="connsiteX2" fmla="*/ 0 w 9086795"/>
              <a:gd name="connsiteY2" fmla="*/ 157370 h 1287991"/>
              <a:gd name="connsiteX3" fmla="*/ 157370 w 9086795"/>
              <a:gd name="connsiteY3" fmla="*/ 0 h 1287991"/>
              <a:gd name="connsiteX4" fmla="*/ 2833426 w 9086795"/>
              <a:gd name="connsiteY4" fmla="*/ 0 h 1287991"/>
              <a:gd name="connsiteX5" fmla="*/ 2990796 w 9086795"/>
              <a:gd name="connsiteY5" fmla="*/ 157370 h 1287991"/>
              <a:gd name="connsiteX6" fmla="*/ 2990796 w 9086795"/>
              <a:gd name="connsiteY6" fmla="*/ 786830 h 1287991"/>
              <a:gd name="connsiteX7" fmla="*/ 2990796 w 9086795"/>
              <a:gd name="connsiteY7" fmla="*/ 786832 h 1287991"/>
              <a:gd name="connsiteX8" fmla="*/ 3003162 w 9086795"/>
              <a:gd name="connsiteY8" fmla="*/ 848086 h 1287991"/>
              <a:gd name="connsiteX9" fmla="*/ 3148165 w 9086795"/>
              <a:gd name="connsiteY9" fmla="*/ 944200 h 1287991"/>
              <a:gd name="connsiteX10" fmla="*/ 8667806 w 9086795"/>
              <a:gd name="connsiteY10" fmla="*/ 944200 h 1287991"/>
              <a:gd name="connsiteX11" fmla="*/ 8825176 w 9086795"/>
              <a:gd name="connsiteY11" fmla="*/ 786830 h 1287991"/>
              <a:gd name="connsiteX12" fmla="*/ 8825176 w 9086795"/>
              <a:gd name="connsiteY12" fmla="*/ 343791 h 1287991"/>
              <a:gd name="connsiteX13" fmla="*/ 8929425 w 9086795"/>
              <a:gd name="connsiteY13" fmla="*/ 343791 h 1287991"/>
              <a:gd name="connsiteX14" fmla="*/ 9086795 w 9086795"/>
              <a:gd name="connsiteY14" fmla="*/ 501161 h 1287991"/>
              <a:gd name="connsiteX15" fmla="*/ 9086795 w 9086795"/>
              <a:gd name="connsiteY15" fmla="*/ 1130621 h 1287991"/>
              <a:gd name="connsiteX16" fmla="*/ 8929425 w 9086795"/>
              <a:gd name="connsiteY16" fmla="*/ 1287991 h 1287991"/>
              <a:gd name="connsiteX17" fmla="*/ 2886547 w 9086795"/>
              <a:gd name="connsiteY17" fmla="*/ 1287991 h 1287991"/>
              <a:gd name="connsiteX0" fmla="*/ 157370 w 9086795"/>
              <a:gd name="connsiteY0" fmla="*/ 944200 h 1287991"/>
              <a:gd name="connsiteX1" fmla="*/ 0 w 9086795"/>
              <a:gd name="connsiteY1" fmla="*/ 786830 h 1287991"/>
              <a:gd name="connsiteX2" fmla="*/ 0 w 9086795"/>
              <a:gd name="connsiteY2" fmla="*/ 157370 h 1287991"/>
              <a:gd name="connsiteX3" fmla="*/ 157370 w 9086795"/>
              <a:gd name="connsiteY3" fmla="*/ 0 h 1287991"/>
              <a:gd name="connsiteX4" fmla="*/ 2833426 w 9086795"/>
              <a:gd name="connsiteY4" fmla="*/ 0 h 1287991"/>
              <a:gd name="connsiteX5" fmla="*/ 2990796 w 9086795"/>
              <a:gd name="connsiteY5" fmla="*/ 157370 h 1287991"/>
              <a:gd name="connsiteX6" fmla="*/ 2990796 w 9086795"/>
              <a:gd name="connsiteY6" fmla="*/ 786830 h 1287991"/>
              <a:gd name="connsiteX7" fmla="*/ 2990796 w 9086795"/>
              <a:gd name="connsiteY7" fmla="*/ 786832 h 1287991"/>
              <a:gd name="connsiteX8" fmla="*/ 3003162 w 9086795"/>
              <a:gd name="connsiteY8" fmla="*/ 848086 h 1287991"/>
              <a:gd name="connsiteX9" fmla="*/ 3148165 w 9086795"/>
              <a:gd name="connsiteY9" fmla="*/ 944200 h 1287991"/>
              <a:gd name="connsiteX10" fmla="*/ 8667806 w 9086795"/>
              <a:gd name="connsiteY10" fmla="*/ 944200 h 1287991"/>
              <a:gd name="connsiteX11" fmla="*/ 8825176 w 9086795"/>
              <a:gd name="connsiteY11" fmla="*/ 786830 h 1287991"/>
              <a:gd name="connsiteX12" fmla="*/ 8825176 w 9086795"/>
              <a:gd name="connsiteY12" fmla="*/ 343791 h 1287991"/>
              <a:gd name="connsiteX13" fmla="*/ 8929425 w 9086795"/>
              <a:gd name="connsiteY13" fmla="*/ 343791 h 1287991"/>
              <a:gd name="connsiteX14" fmla="*/ 9086795 w 9086795"/>
              <a:gd name="connsiteY14" fmla="*/ 501161 h 1287991"/>
              <a:gd name="connsiteX15" fmla="*/ 9086795 w 9086795"/>
              <a:gd name="connsiteY15" fmla="*/ 1130621 h 1287991"/>
              <a:gd name="connsiteX16" fmla="*/ 8929425 w 9086795"/>
              <a:gd name="connsiteY16" fmla="*/ 1287991 h 1287991"/>
              <a:gd name="connsiteX0" fmla="*/ 157370 w 9086795"/>
              <a:gd name="connsiteY0" fmla="*/ 944200 h 1130621"/>
              <a:gd name="connsiteX1" fmla="*/ 0 w 9086795"/>
              <a:gd name="connsiteY1" fmla="*/ 786830 h 1130621"/>
              <a:gd name="connsiteX2" fmla="*/ 0 w 9086795"/>
              <a:gd name="connsiteY2" fmla="*/ 157370 h 1130621"/>
              <a:gd name="connsiteX3" fmla="*/ 157370 w 9086795"/>
              <a:gd name="connsiteY3" fmla="*/ 0 h 1130621"/>
              <a:gd name="connsiteX4" fmla="*/ 2833426 w 9086795"/>
              <a:gd name="connsiteY4" fmla="*/ 0 h 1130621"/>
              <a:gd name="connsiteX5" fmla="*/ 2990796 w 9086795"/>
              <a:gd name="connsiteY5" fmla="*/ 157370 h 1130621"/>
              <a:gd name="connsiteX6" fmla="*/ 2990796 w 9086795"/>
              <a:gd name="connsiteY6" fmla="*/ 786830 h 1130621"/>
              <a:gd name="connsiteX7" fmla="*/ 2990796 w 9086795"/>
              <a:gd name="connsiteY7" fmla="*/ 786832 h 1130621"/>
              <a:gd name="connsiteX8" fmla="*/ 3003162 w 9086795"/>
              <a:gd name="connsiteY8" fmla="*/ 848086 h 1130621"/>
              <a:gd name="connsiteX9" fmla="*/ 3148165 w 9086795"/>
              <a:gd name="connsiteY9" fmla="*/ 944200 h 1130621"/>
              <a:gd name="connsiteX10" fmla="*/ 8667806 w 9086795"/>
              <a:gd name="connsiteY10" fmla="*/ 944200 h 1130621"/>
              <a:gd name="connsiteX11" fmla="*/ 8825176 w 9086795"/>
              <a:gd name="connsiteY11" fmla="*/ 786830 h 1130621"/>
              <a:gd name="connsiteX12" fmla="*/ 8825176 w 9086795"/>
              <a:gd name="connsiteY12" fmla="*/ 343791 h 1130621"/>
              <a:gd name="connsiteX13" fmla="*/ 8929425 w 9086795"/>
              <a:gd name="connsiteY13" fmla="*/ 343791 h 1130621"/>
              <a:gd name="connsiteX14" fmla="*/ 9086795 w 9086795"/>
              <a:gd name="connsiteY14" fmla="*/ 501161 h 1130621"/>
              <a:gd name="connsiteX15" fmla="*/ 9086795 w 9086795"/>
              <a:gd name="connsiteY15" fmla="*/ 1130621 h 1130621"/>
              <a:gd name="connsiteX0" fmla="*/ 157370 w 9086795"/>
              <a:gd name="connsiteY0" fmla="*/ 944200 h 944200"/>
              <a:gd name="connsiteX1" fmla="*/ 0 w 9086795"/>
              <a:gd name="connsiteY1" fmla="*/ 786830 h 944200"/>
              <a:gd name="connsiteX2" fmla="*/ 0 w 9086795"/>
              <a:gd name="connsiteY2" fmla="*/ 157370 h 944200"/>
              <a:gd name="connsiteX3" fmla="*/ 157370 w 9086795"/>
              <a:gd name="connsiteY3" fmla="*/ 0 h 944200"/>
              <a:gd name="connsiteX4" fmla="*/ 2833426 w 9086795"/>
              <a:gd name="connsiteY4" fmla="*/ 0 h 944200"/>
              <a:gd name="connsiteX5" fmla="*/ 2990796 w 9086795"/>
              <a:gd name="connsiteY5" fmla="*/ 157370 h 944200"/>
              <a:gd name="connsiteX6" fmla="*/ 2990796 w 9086795"/>
              <a:gd name="connsiteY6" fmla="*/ 786830 h 944200"/>
              <a:gd name="connsiteX7" fmla="*/ 2990796 w 9086795"/>
              <a:gd name="connsiteY7" fmla="*/ 786832 h 944200"/>
              <a:gd name="connsiteX8" fmla="*/ 3003162 w 9086795"/>
              <a:gd name="connsiteY8" fmla="*/ 848086 h 944200"/>
              <a:gd name="connsiteX9" fmla="*/ 3148165 w 9086795"/>
              <a:gd name="connsiteY9" fmla="*/ 944200 h 944200"/>
              <a:gd name="connsiteX10" fmla="*/ 8667806 w 9086795"/>
              <a:gd name="connsiteY10" fmla="*/ 944200 h 944200"/>
              <a:gd name="connsiteX11" fmla="*/ 8825176 w 9086795"/>
              <a:gd name="connsiteY11" fmla="*/ 786830 h 944200"/>
              <a:gd name="connsiteX12" fmla="*/ 8825176 w 9086795"/>
              <a:gd name="connsiteY12" fmla="*/ 343791 h 944200"/>
              <a:gd name="connsiteX13" fmla="*/ 8929425 w 9086795"/>
              <a:gd name="connsiteY13" fmla="*/ 343791 h 944200"/>
              <a:gd name="connsiteX14" fmla="*/ 9086795 w 9086795"/>
              <a:gd name="connsiteY14" fmla="*/ 501161 h 944200"/>
              <a:gd name="connsiteX0" fmla="*/ 157370 w 8929425"/>
              <a:gd name="connsiteY0" fmla="*/ 944200 h 944200"/>
              <a:gd name="connsiteX1" fmla="*/ 0 w 8929425"/>
              <a:gd name="connsiteY1" fmla="*/ 786830 h 944200"/>
              <a:gd name="connsiteX2" fmla="*/ 0 w 8929425"/>
              <a:gd name="connsiteY2" fmla="*/ 157370 h 944200"/>
              <a:gd name="connsiteX3" fmla="*/ 157370 w 8929425"/>
              <a:gd name="connsiteY3" fmla="*/ 0 h 944200"/>
              <a:gd name="connsiteX4" fmla="*/ 2833426 w 8929425"/>
              <a:gd name="connsiteY4" fmla="*/ 0 h 944200"/>
              <a:gd name="connsiteX5" fmla="*/ 2990796 w 8929425"/>
              <a:gd name="connsiteY5" fmla="*/ 157370 h 944200"/>
              <a:gd name="connsiteX6" fmla="*/ 2990796 w 8929425"/>
              <a:gd name="connsiteY6" fmla="*/ 786830 h 944200"/>
              <a:gd name="connsiteX7" fmla="*/ 2990796 w 8929425"/>
              <a:gd name="connsiteY7" fmla="*/ 786832 h 944200"/>
              <a:gd name="connsiteX8" fmla="*/ 3003162 w 8929425"/>
              <a:gd name="connsiteY8" fmla="*/ 848086 h 944200"/>
              <a:gd name="connsiteX9" fmla="*/ 3148165 w 8929425"/>
              <a:gd name="connsiteY9" fmla="*/ 944200 h 944200"/>
              <a:gd name="connsiteX10" fmla="*/ 8667806 w 8929425"/>
              <a:gd name="connsiteY10" fmla="*/ 944200 h 944200"/>
              <a:gd name="connsiteX11" fmla="*/ 8825176 w 8929425"/>
              <a:gd name="connsiteY11" fmla="*/ 786830 h 944200"/>
              <a:gd name="connsiteX12" fmla="*/ 8825176 w 8929425"/>
              <a:gd name="connsiteY12" fmla="*/ 343791 h 944200"/>
              <a:gd name="connsiteX13" fmla="*/ 8929425 w 8929425"/>
              <a:gd name="connsiteY13" fmla="*/ 343791 h 944200"/>
              <a:gd name="connsiteX0" fmla="*/ 157370 w 8825176"/>
              <a:gd name="connsiteY0" fmla="*/ 944200 h 944200"/>
              <a:gd name="connsiteX1" fmla="*/ 0 w 8825176"/>
              <a:gd name="connsiteY1" fmla="*/ 786830 h 944200"/>
              <a:gd name="connsiteX2" fmla="*/ 0 w 8825176"/>
              <a:gd name="connsiteY2" fmla="*/ 157370 h 944200"/>
              <a:gd name="connsiteX3" fmla="*/ 157370 w 8825176"/>
              <a:gd name="connsiteY3" fmla="*/ 0 h 944200"/>
              <a:gd name="connsiteX4" fmla="*/ 2833426 w 8825176"/>
              <a:gd name="connsiteY4" fmla="*/ 0 h 944200"/>
              <a:gd name="connsiteX5" fmla="*/ 2990796 w 8825176"/>
              <a:gd name="connsiteY5" fmla="*/ 157370 h 944200"/>
              <a:gd name="connsiteX6" fmla="*/ 2990796 w 8825176"/>
              <a:gd name="connsiteY6" fmla="*/ 786830 h 944200"/>
              <a:gd name="connsiteX7" fmla="*/ 2990796 w 8825176"/>
              <a:gd name="connsiteY7" fmla="*/ 786832 h 944200"/>
              <a:gd name="connsiteX8" fmla="*/ 3003162 w 8825176"/>
              <a:gd name="connsiteY8" fmla="*/ 848086 h 944200"/>
              <a:gd name="connsiteX9" fmla="*/ 3148165 w 8825176"/>
              <a:gd name="connsiteY9" fmla="*/ 944200 h 944200"/>
              <a:gd name="connsiteX10" fmla="*/ 8667806 w 8825176"/>
              <a:gd name="connsiteY10" fmla="*/ 944200 h 944200"/>
              <a:gd name="connsiteX11" fmla="*/ 8825176 w 8825176"/>
              <a:gd name="connsiteY11" fmla="*/ 786830 h 944200"/>
              <a:gd name="connsiteX12" fmla="*/ 8825176 w 8825176"/>
              <a:gd name="connsiteY12" fmla="*/ 343791 h 944200"/>
              <a:gd name="connsiteX0" fmla="*/ 0 w 8825176"/>
              <a:gd name="connsiteY0" fmla="*/ 786830 h 944200"/>
              <a:gd name="connsiteX1" fmla="*/ 0 w 8825176"/>
              <a:gd name="connsiteY1" fmla="*/ 157370 h 944200"/>
              <a:gd name="connsiteX2" fmla="*/ 157370 w 8825176"/>
              <a:gd name="connsiteY2" fmla="*/ 0 h 944200"/>
              <a:gd name="connsiteX3" fmla="*/ 2833426 w 8825176"/>
              <a:gd name="connsiteY3" fmla="*/ 0 h 944200"/>
              <a:gd name="connsiteX4" fmla="*/ 2990796 w 8825176"/>
              <a:gd name="connsiteY4" fmla="*/ 157370 h 944200"/>
              <a:gd name="connsiteX5" fmla="*/ 2990796 w 8825176"/>
              <a:gd name="connsiteY5" fmla="*/ 786830 h 944200"/>
              <a:gd name="connsiteX6" fmla="*/ 2990796 w 8825176"/>
              <a:gd name="connsiteY6" fmla="*/ 786832 h 944200"/>
              <a:gd name="connsiteX7" fmla="*/ 3003162 w 8825176"/>
              <a:gd name="connsiteY7" fmla="*/ 848086 h 944200"/>
              <a:gd name="connsiteX8" fmla="*/ 3148165 w 8825176"/>
              <a:gd name="connsiteY8" fmla="*/ 944200 h 944200"/>
              <a:gd name="connsiteX9" fmla="*/ 8667806 w 8825176"/>
              <a:gd name="connsiteY9" fmla="*/ 944200 h 944200"/>
              <a:gd name="connsiteX10" fmla="*/ 8825176 w 8825176"/>
              <a:gd name="connsiteY10" fmla="*/ 786830 h 944200"/>
              <a:gd name="connsiteX11" fmla="*/ 8825176 w 8825176"/>
              <a:gd name="connsiteY11" fmla="*/ 343791 h 944200"/>
              <a:gd name="connsiteX0" fmla="*/ 0 w 8825176"/>
              <a:gd name="connsiteY0" fmla="*/ 157370 h 944200"/>
              <a:gd name="connsiteX1" fmla="*/ 157370 w 8825176"/>
              <a:gd name="connsiteY1" fmla="*/ 0 h 944200"/>
              <a:gd name="connsiteX2" fmla="*/ 2833426 w 8825176"/>
              <a:gd name="connsiteY2" fmla="*/ 0 h 944200"/>
              <a:gd name="connsiteX3" fmla="*/ 2990796 w 8825176"/>
              <a:gd name="connsiteY3" fmla="*/ 157370 h 944200"/>
              <a:gd name="connsiteX4" fmla="*/ 2990796 w 8825176"/>
              <a:gd name="connsiteY4" fmla="*/ 786830 h 944200"/>
              <a:gd name="connsiteX5" fmla="*/ 2990796 w 8825176"/>
              <a:gd name="connsiteY5" fmla="*/ 786832 h 944200"/>
              <a:gd name="connsiteX6" fmla="*/ 3003162 w 8825176"/>
              <a:gd name="connsiteY6" fmla="*/ 848086 h 944200"/>
              <a:gd name="connsiteX7" fmla="*/ 3148165 w 8825176"/>
              <a:gd name="connsiteY7" fmla="*/ 944200 h 944200"/>
              <a:gd name="connsiteX8" fmla="*/ 8667806 w 8825176"/>
              <a:gd name="connsiteY8" fmla="*/ 944200 h 944200"/>
              <a:gd name="connsiteX9" fmla="*/ 8825176 w 8825176"/>
              <a:gd name="connsiteY9" fmla="*/ 786830 h 944200"/>
              <a:gd name="connsiteX10" fmla="*/ 8825176 w 8825176"/>
              <a:gd name="connsiteY10" fmla="*/ 343791 h 944200"/>
              <a:gd name="connsiteX0" fmla="*/ 0 w 8667806"/>
              <a:gd name="connsiteY0" fmla="*/ 0 h 944200"/>
              <a:gd name="connsiteX1" fmla="*/ 2676056 w 8667806"/>
              <a:gd name="connsiteY1" fmla="*/ 0 h 944200"/>
              <a:gd name="connsiteX2" fmla="*/ 2833426 w 8667806"/>
              <a:gd name="connsiteY2" fmla="*/ 157370 h 944200"/>
              <a:gd name="connsiteX3" fmla="*/ 2833426 w 8667806"/>
              <a:gd name="connsiteY3" fmla="*/ 786830 h 944200"/>
              <a:gd name="connsiteX4" fmla="*/ 2833426 w 8667806"/>
              <a:gd name="connsiteY4" fmla="*/ 786832 h 944200"/>
              <a:gd name="connsiteX5" fmla="*/ 2845792 w 8667806"/>
              <a:gd name="connsiteY5" fmla="*/ 848086 h 944200"/>
              <a:gd name="connsiteX6" fmla="*/ 2990795 w 8667806"/>
              <a:gd name="connsiteY6" fmla="*/ 944200 h 944200"/>
              <a:gd name="connsiteX7" fmla="*/ 8510436 w 8667806"/>
              <a:gd name="connsiteY7" fmla="*/ 944200 h 944200"/>
              <a:gd name="connsiteX8" fmla="*/ 8667806 w 8667806"/>
              <a:gd name="connsiteY8" fmla="*/ 786830 h 944200"/>
              <a:gd name="connsiteX9" fmla="*/ 8667806 w 8667806"/>
              <a:gd name="connsiteY9" fmla="*/ 343791 h 944200"/>
              <a:gd name="connsiteX0" fmla="*/ 0 w 8096306"/>
              <a:gd name="connsiteY0" fmla="*/ 0 h 944200"/>
              <a:gd name="connsiteX1" fmla="*/ 2104556 w 8096306"/>
              <a:gd name="connsiteY1" fmla="*/ 0 h 944200"/>
              <a:gd name="connsiteX2" fmla="*/ 2261926 w 8096306"/>
              <a:gd name="connsiteY2" fmla="*/ 157370 h 944200"/>
              <a:gd name="connsiteX3" fmla="*/ 2261926 w 8096306"/>
              <a:gd name="connsiteY3" fmla="*/ 786830 h 944200"/>
              <a:gd name="connsiteX4" fmla="*/ 2261926 w 8096306"/>
              <a:gd name="connsiteY4" fmla="*/ 786832 h 944200"/>
              <a:gd name="connsiteX5" fmla="*/ 2274292 w 8096306"/>
              <a:gd name="connsiteY5" fmla="*/ 848086 h 944200"/>
              <a:gd name="connsiteX6" fmla="*/ 2419295 w 8096306"/>
              <a:gd name="connsiteY6" fmla="*/ 944200 h 944200"/>
              <a:gd name="connsiteX7" fmla="*/ 7938936 w 8096306"/>
              <a:gd name="connsiteY7" fmla="*/ 944200 h 944200"/>
              <a:gd name="connsiteX8" fmla="*/ 8096306 w 8096306"/>
              <a:gd name="connsiteY8" fmla="*/ 786830 h 944200"/>
              <a:gd name="connsiteX9" fmla="*/ 8096306 w 8096306"/>
              <a:gd name="connsiteY9" fmla="*/ 343791 h 9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306" h="944200">
                <a:moveTo>
                  <a:pt x="0" y="0"/>
                </a:moveTo>
                <a:lnTo>
                  <a:pt x="2104556" y="0"/>
                </a:lnTo>
                <a:cubicBezTo>
                  <a:pt x="2191469" y="0"/>
                  <a:pt x="2261926" y="70457"/>
                  <a:pt x="2261926" y="157370"/>
                </a:cubicBezTo>
                <a:lnTo>
                  <a:pt x="2261926" y="786830"/>
                </a:lnTo>
                <a:lnTo>
                  <a:pt x="2261926" y="786832"/>
                </a:lnTo>
                <a:lnTo>
                  <a:pt x="2274292" y="848086"/>
                </a:lnTo>
                <a:cubicBezTo>
                  <a:pt x="2298182" y="904568"/>
                  <a:pt x="2354111" y="944200"/>
                  <a:pt x="2419295" y="944200"/>
                </a:cubicBezTo>
                <a:lnTo>
                  <a:pt x="7938936" y="944200"/>
                </a:lnTo>
                <a:cubicBezTo>
                  <a:pt x="8025849" y="944200"/>
                  <a:pt x="8096306" y="873743"/>
                  <a:pt x="8096306" y="786830"/>
                </a:cubicBezTo>
                <a:lnTo>
                  <a:pt x="8096306" y="343791"/>
                </a:lnTo>
              </a:path>
            </a:pathLst>
          </a:custGeom>
          <a:noFill/>
          <a:ln w="6350" cap="rnd" cmpd="sng" algn="ctr">
            <a:gradFill>
              <a:gsLst>
                <a:gs pos="0">
                  <a:srgbClr val="0078D4"/>
                </a:gs>
                <a:gs pos="100000">
                  <a:srgbClr val="737373"/>
                </a:gs>
              </a:gsLst>
              <a:lin ang="5400000" scaled="1"/>
            </a:gradFill>
            <a:prstDash val="solid"/>
            <a:headEnd type="none" w="lg" len="med"/>
            <a:tailEnd type="none" w="lg" len="med"/>
          </a:ln>
          <a:effectLst>
            <a:outerShdw blurRad="127000" algn="ctr" rotWithShape="0">
              <a:prstClr val="black">
                <a:alpha val="1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2" name="Rectangle: Rounded Corners 52">
            <a:extLst>
              <a:ext uri="{FF2B5EF4-FFF2-40B4-BE49-F238E27FC236}">
                <a16:creationId xmlns:a16="http://schemas.microsoft.com/office/drawing/2014/main" id="{69B26B0E-76E1-A6AC-D75E-5304A8F32998}"/>
              </a:ext>
              <a:ext uri="{C183D7F6-B498-43B3-948B-1728B52AA6E4}">
                <adec:decorative xmlns:adec="http://schemas.microsoft.com/office/drawing/2017/decorative" val="1"/>
              </a:ext>
            </a:extLst>
          </p:cNvPr>
          <p:cNvSpPr/>
          <p:nvPr/>
        </p:nvSpPr>
        <p:spPr bwMode="auto">
          <a:xfrm rot="16200000">
            <a:off x="11121199" y="4307730"/>
            <a:ext cx="678562" cy="45719"/>
          </a:xfrm>
          <a:prstGeom prst="roundRect">
            <a:avLst>
              <a:gd name="adj" fmla="val 50000"/>
            </a:avLst>
          </a:prstGeom>
          <a:gradFill flip="none" rotWithShape="1">
            <a:gsLst>
              <a:gs pos="0">
                <a:srgbClr val="0078D4"/>
              </a:gs>
              <a:gs pos="100000">
                <a:srgbClr val="8661C5"/>
              </a:gs>
            </a:gsLst>
            <a:lin ang="0" scaled="1"/>
            <a:tileRect/>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ectangle 52">
            <a:extLst>
              <a:ext uri="{FF2B5EF4-FFF2-40B4-BE49-F238E27FC236}">
                <a16:creationId xmlns:a16="http://schemas.microsoft.com/office/drawing/2014/main" id="{C1FE1A75-BA5E-1476-F4C5-DD200A89C23F}"/>
              </a:ext>
              <a:ext uri="{C183D7F6-B498-43B3-948B-1728B52AA6E4}">
                <adec:decorative xmlns:adec="http://schemas.microsoft.com/office/drawing/2017/decorative" val="0"/>
              </a:ext>
            </a:extLst>
          </p:cNvPr>
          <p:cNvSpPr>
            <a:spLocks/>
          </p:cNvSpPr>
          <p:nvPr/>
        </p:nvSpPr>
        <p:spPr bwMode="auto">
          <a:xfrm>
            <a:off x="7969794" y="3963534"/>
            <a:ext cx="3388847" cy="74122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Extend usage to role-based processes</a:t>
            </a:r>
          </a:p>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Measured as KPIs (e.g. leads pursued for Sales, candidates interviewed for HR, etc.) Can also have goals based on usage.</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5741122" y="4028937"/>
            <a:ext cx="1955078" cy="61042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Role-specific prompts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Multi-turn prompts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Copilot Studio</a:t>
            </a:r>
          </a:p>
        </p:txBody>
      </p:sp>
      <p:cxnSp>
        <p:nvCxnSpPr>
          <p:cNvPr id="55" name="Straight Connector 54">
            <a:extLst>
              <a:ext uri="{FF2B5EF4-FFF2-40B4-BE49-F238E27FC236}">
                <a16:creationId xmlns:a16="http://schemas.microsoft.com/office/drawing/2014/main" id="{4FB65413-4623-4F60-9F5B-0BF069B153DA}"/>
              </a:ext>
              <a:ext uri="{C183D7F6-B498-43B3-948B-1728B52AA6E4}">
                <adec:decorative xmlns:adec="http://schemas.microsoft.com/office/drawing/2017/decorative" val="1"/>
              </a:ext>
            </a:extLst>
          </p:cNvPr>
          <p:cNvCxnSpPr>
            <a:cxnSpLocks/>
          </p:cNvCxnSpPr>
          <p:nvPr/>
        </p:nvCxnSpPr>
        <p:spPr>
          <a:xfrm>
            <a:off x="7832997" y="2917258"/>
            <a:ext cx="0" cy="576455"/>
          </a:xfrm>
          <a:prstGeom prst="line">
            <a:avLst/>
          </a:prstGeom>
          <a:noFill/>
          <a:ln w="15875" cap="rnd" cmpd="sng" algn="ctr">
            <a:gradFill flip="none" rotWithShape="1">
              <a:gsLst>
                <a:gs pos="0">
                  <a:srgbClr val="0078D4"/>
                </a:gs>
                <a:gs pos="100000">
                  <a:srgbClr val="737373"/>
                </a:gs>
              </a:gsLst>
              <a:lin ang="5400000" scaled="1"/>
              <a:tileRect/>
            </a:gradFill>
            <a:prstDash val="solid"/>
            <a:headEnd type="none" w="lg" len="med"/>
            <a:tailEnd type="none" w="lg" len="med"/>
          </a:ln>
          <a:effectLst>
            <a:outerShdw blurRad="127000" algn="ctr" rotWithShape="0">
              <a:prstClr val="black">
                <a:alpha val="15000"/>
              </a:prstClr>
            </a:outerShdw>
          </a:effectLst>
        </p:spPr>
      </p:cxnSp>
      <p:cxnSp>
        <p:nvCxnSpPr>
          <p:cNvPr id="56" name="Straight Connector 55">
            <a:extLst>
              <a:ext uri="{FF2B5EF4-FFF2-40B4-BE49-F238E27FC236}">
                <a16:creationId xmlns:a16="http://schemas.microsoft.com/office/drawing/2014/main" id="{DBB5BA0C-A57F-32E9-FE9B-C28ADE02AC99}"/>
              </a:ext>
              <a:ext uri="{C183D7F6-B498-43B3-948B-1728B52AA6E4}">
                <adec:decorative xmlns:adec="http://schemas.microsoft.com/office/drawing/2017/decorative" val="1"/>
              </a:ext>
            </a:extLst>
          </p:cNvPr>
          <p:cNvCxnSpPr>
            <a:cxnSpLocks/>
          </p:cNvCxnSpPr>
          <p:nvPr/>
        </p:nvCxnSpPr>
        <p:spPr>
          <a:xfrm>
            <a:off x="7832997" y="4045921"/>
            <a:ext cx="0" cy="576455"/>
          </a:xfrm>
          <a:prstGeom prst="line">
            <a:avLst/>
          </a:prstGeom>
          <a:noFill/>
          <a:ln w="15875" cap="rnd" cmpd="sng" algn="ctr">
            <a:gradFill flip="none" rotWithShape="1">
              <a:gsLst>
                <a:gs pos="0">
                  <a:srgbClr val="0078D4"/>
                </a:gs>
                <a:gs pos="100000">
                  <a:srgbClr val="737373"/>
                </a:gs>
              </a:gsLst>
              <a:lin ang="5400000" scaled="1"/>
              <a:tileRect/>
            </a:gradFill>
            <a:prstDash val="solid"/>
            <a:headEnd type="none" w="lg" len="med"/>
            <a:tailEnd type="none" w="lg" len="med"/>
          </a:ln>
          <a:effectLst>
            <a:outerShdw blurRad="127000" algn="ctr" rotWithShape="0">
              <a:prstClr val="black">
                <a:alpha val="15000"/>
              </a:prstClr>
            </a:outerShdw>
          </a:effectLst>
        </p:spPr>
      </p:cxnSp>
      <p:sp>
        <p:nvSpPr>
          <p:cNvPr id="57" name="Rectangle: Rounded Corners 81">
            <a:extLst>
              <a:ext uri="{FF2B5EF4-FFF2-40B4-BE49-F238E27FC236}">
                <a16:creationId xmlns:a16="http://schemas.microsoft.com/office/drawing/2014/main" id="{AB023703-EF55-DA19-AE2D-AB689699F719}"/>
              </a:ext>
              <a:ext uri="{C183D7F6-B498-43B3-948B-1728B52AA6E4}">
                <adec:decorative xmlns:adec="http://schemas.microsoft.com/office/drawing/2017/decorative" val="1"/>
              </a:ext>
            </a:extLst>
          </p:cNvPr>
          <p:cNvSpPr>
            <a:spLocks/>
          </p:cNvSpPr>
          <p:nvPr/>
        </p:nvSpPr>
        <p:spPr bwMode="auto">
          <a:xfrm>
            <a:off x="3490332" y="4990723"/>
            <a:ext cx="7970147" cy="944200"/>
          </a:xfrm>
          <a:prstGeom prst="roundRect">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8" name="Freeform: Shape 50">
            <a:extLst>
              <a:ext uri="{FF2B5EF4-FFF2-40B4-BE49-F238E27FC236}">
                <a16:creationId xmlns:a16="http://schemas.microsoft.com/office/drawing/2014/main" id="{C5A2B28E-5A64-4A9E-98FA-BB295EEFF429}"/>
              </a:ext>
            </a:extLst>
          </p:cNvPr>
          <p:cNvSpPr/>
          <p:nvPr/>
        </p:nvSpPr>
        <p:spPr>
          <a:xfrm>
            <a:off x="1035165" y="4990713"/>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59" name="TextBox 58">
            <a:extLst>
              <a:ext uri="{FF2B5EF4-FFF2-40B4-BE49-F238E27FC236}">
                <a16:creationId xmlns:a16="http://schemas.microsoft.com/office/drawing/2014/main" id="{7CD40A8E-9DF7-43E7-C697-6BE1AE1D510D}"/>
              </a:ext>
            </a:extLst>
          </p:cNvPr>
          <p:cNvSpPr txBox="1"/>
          <p:nvPr/>
        </p:nvSpPr>
        <p:spPr>
          <a:xfrm>
            <a:off x="4368548" y="5247379"/>
            <a:ext cx="681326" cy="43088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a:ea typeface="+mn-ea"/>
                <a:cs typeface="+mn-cs"/>
              </a:rPr>
              <a:t>General</a:t>
            </a:r>
            <a:br>
              <a:rPr kumimoji="0" lang="en-US" sz="1400" b="0" i="0" u="none" strike="noStrike" kern="1200" cap="none" spc="0" normalizeH="0" baseline="0" noProof="0">
                <a:ln>
                  <a:noFill/>
                </a:ln>
                <a:solidFill>
                  <a:srgbClr val="1A1A1A"/>
                </a:solidFill>
                <a:effectLst/>
                <a:uLnTx/>
                <a:uFillTx/>
                <a:latin typeface="Segoe UI Semibold"/>
                <a:ea typeface="+mn-ea"/>
                <a:cs typeface="+mn-cs"/>
              </a:rPr>
            </a:br>
            <a:r>
              <a:rPr kumimoji="0" lang="en-US" sz="1400" b="0" i="0" u="none" strike="noStrike" kern="1200" cap="none" spc="0" normalizeH="0" baseline="0" noProof="0">
                <a:ln>
                  <a:noFill/>
                </a:ln>
                <a:solidFill>
                  <a:srgbClr val="1A1A1A"/>
                </a:solidFill>
                <a:effectLst/>
                <a:uLnTx/>
                <a:uFillTx/>
                <a:latin typeface="Segoe UI Semibold"/>
                <a:ea typeface="+mn-ea"/>
                <a:cs typeface="+mn-cs"/>
              </a:rPr>
              <a:t>Skills</a:t>
            </a:r>
          </a:p>
        </p:txBody>
      </p:sp>
      <p:sp>
        <p:nvSpPr>
          <p:cNvPr id="60" name="Rectangle: Top Corners Rounded 65">
            <a:extLst>
              <a:ext uri="{FF2B5EF4-FFF2-40B4-BE49-F238E27FC236}">
                <a16:creationId xmlns:a16="http://schemas.microsoft.com/office/drawing/2014/main" id="{A165025D-600B-ADCD-33DF-C48EE86084E9}"/>
              </a:ext>
              <a:ext uri="{C183D7F6-B498-43B3-948B-1728B52AA6E4}">
                <adec:decorative xmlns:adec="http://schemas.microsoft.com/office/drawing/2017/decorative" val="1"/>
              </a:ext>
            </a:extLst>
          </p:cNvPr>
          <p:cNvSpPr>
            <a:spLocks noChangeAspect="1"/>
          </p:cNvSpPr>
          <p:nvPr/>
        </p:nvSpPr>
        <p:spPr bwMode="auto">
          <a:xfrm rot="5400000">
            <a:off x="5226364" y="5245593"/>
            <a:ext cx="369372" cy="430887"/>
          </a:xfrm>
          <a:prstGeom prst="round2SameRect">
            <a:avLst>
              <a:gd name="adj1" fmla="val 0"/>
              <a:gd name="adj2" fmla="val 50000"/>
            </a:avLst>
          </a:prstGeom>
          <a:solidFill>
            <a:srgbClr val="FFFFFF">
              <a:alpha val="70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61" name="Graphic 62">
            <a:extLst>
              <a:ext uri="{FF2B5EF4-FFF2-40B4-BE49-F238E27FC236}">
                <a16:creationId xmlns:a16="http://schemas.microsoft.com/office/drawing/2014/main" id="{81275690-20B0-735E-7BC9-8C9B9A70429F}"/>
              </a:ext>
              <a:ext uri="{C183D7F6-B498-43B3-948B-1728B52AA6E4}">
                <adec:decorative xmlns:adec="http://schemas.microsoft.com/office/drawing/2017/decorative" val="1"/>
              </a:ext>
            </a:extLst>
          </p:cNvPr>
          <p:cNvSpPr/>
          <p:nvPr/>
        </p:nvSpPr>
        <p:spPr>
          <a:xfrm>
            <a:off x="5303917" y="5359005"/>
            <a:ext cx="214266" cy="204064"/>
          </a:xfrm>
          <a:custGeom>
            <a:avLst/>
            <a:gdLst>
              <a:gd name="connsiteX0" fmla="*/ 304781 w 400050"/>
              <a:gd name="connsiteY0" fmla="*/ 0 h 381000"/>
              <a:gd name="connsiteX1" fmla="*/ 316306 w 400050"/>
              <a:gd name="connsiteY1" fmla="*/ 5829 h 381000"/>
              <a:gd name="connsiteX2" fmla="*/ 317354 w 400050"/>
              <a:gd name="connsiteY2" fmla="*/ 7487 h 381000"/>
              <a:gd name="connsiteX3" fmla="*/ 379514 w 400050"/>
              <a:gd name="connsiteY3" fmla="*/ 122320 h 381000"/>
              <a:gd name="connsiteX4" fmla="*/ 380238 w 400050"/>
              <a:gd name="connsiteY4" fmla="*/ 124092 h 381000"/>
              <a:gd name="connsiteX5" fmla="*/ 380467 w 400050"/>
              <a:gd name="connsiteY5" fmla="*/ 124854 h 381000"/>
              <a:gd name="connsiteX6" fmla="*/ 380848 w 400050"/>
              <a:gd name="connsiteY6" fmla="*/ 126797 h 381000"/>
              <a:gd name="connsiteX7" fmla="*/ 380962 w 400050"/>
              <a:gd name="connsiteY7" fmla="*/ 128588 h 381000"/>
              <a:gd name="connsiteX8" fmla="*/ 380448 w 400050"/>
              <a:gd name="connsiteY8" fmla="*/ 132398 h 381000"/>
              <a:gd name="connsiteX9" fmla="*/ 379552 w 400050"/>
              <a:gd name="connsiteY9" fmla="*/ 134779 h 381000"/>
              <a:gd name="connsiteX10" fmla="*/ 378828 w 400050"/>
              <a:gd name="connsiteY10" fmla="*/ 136093 h 381000"/>
              <a:gd name="connsiteX11" fmla="*/ 378066 w 400050"/>
              <a:gd name="connsiteY11" fmla="*/ 137198 h 381000"/>
              <a:gd name="connsiteX12" fmla="*/ 377400 w 400050"/>
              <a:gd name="connsiteY12" fmla="*/ 138036 h 381000"/>
              <a:gd name="connsiteX13" fmla="*/ 377762 w 400050"/>
              <a:gd name="connsiteY13" fmla="*/ 137560 h 381000"/>
              <a:gd name="connsiteX14" fmla="*/ 363188 w 400050"/>
              <a:gd name="connsiteY14" fmla="*/ 154095 h 381000"/>
              <a:gd name="connsiteX15" fmla="*/ 304800 w 400050"/>
              <a:gd name="connsiteY15" fmla="*/ 123825 h 381000"/>
              <a:gd name="connsiteX16" fmla="*/ 256223 w 400050"/>
              <a:gd name="connsiteY16" fmla="*/ 142875 h 381000"/>
              <a:gd name="connsiteX17" fmla="*/ 133312 w 400050"/>
              <a:gd name="connsiteY17" fmla="*/ 142875 h 381000"/>
              <a:gd name="connsiteX18" fmla="*/ 190462 w 400050"/>
              <a:gd name="connsiteY18" fmla="*/ 289312 h 381000"/>
              <a:gd name="connsiteX19" fmla="*/ 191091 w 400050"/>
              <a:gd name="connsiteY19" fmla="*/ 287750 h 381000"/>
              <a:gd name="connsiteX20" fmla="*/ 190500 w 400050"/>
              <a:gd name="connsiteY20" fmla="*/ 295275 h 381000"/>
              <a:gd name="connsiteX21" fmla="*/ 190500 w 400050"/>
              <a:gd name="connsiteY21" fmla="*/ 304800 h 381000"/>
              <a:gd name="connsiteX22" fmla="*/ 198596 w 400050"/>
              <a:gd name="connsiteY22" fmla="*/ 340462 h 381000"/>
              <a:gd name="connsiteX23" fmla="*/ 196196 w 400050"/>
              <a:gd name="connsiteY23" fmla="*/ 341757 h 381000"/>
              <a:gd name="connsiteX24" fmla="*/ 194329 w 400050"/>
              <a:gd name="connsiteY24" fmla="*/ 342386 h 381000"/>
              <a:gd name="connsiteX25" fmla="*/ 192843 w 400050"/>
              <a:gd name="connsiteY25" fmla="*/ 342710 h 381000"/>
              <a:gd name="connsiteX26" fmla="*/ 190500 w 400050"/>
              <a:gd name="connsiteY26" fmla="*/ 342900 h 381000"/>
              <a:gd name="connsiteX27" fmla="*/ 188595 w 400050"/>
              <a:gd name="connsiteY27" fmla="*/ 342786 h 381000"/>
              <a:gd name="connsiteX28" fmla="*/ 186347 w 400050"/>
              <a:gd name="connsiteY28" fmla="*/ 342290 h 381000"/>
              <a:gd name="connsiteX29" fmla="*/ 183032 w 400050"/>
              <a:gd name="connsiteY29" fmla="*/ 340843 h 381000"/>
              <a:gd name="connsiteX30" fmla="*/ 182861 w 400050"/>
              <a:gd name="connsiteY30" fmla="*/ 340709 h 381000"/>
              <a:gd name="connsiteX31" fmla="*/ 180384 w 400050"/>
              <a:gd name="connsiteY31" fmla="*/ 338728 h 381000"/>
              <a:gd name="connsiteX32" fmla="*/ 3410 w 400050"/>
              <a:gd name="connsiteY32" fmla="*/ 137827 h 381000"/>
              <a:gd name="connsiteX33" fmla="*/ 2915 w 400050"/>
              <a:gd name="connsiteY33" fmla="*/ 137217 h 381000"/>
              <a:gd name="connsiteX34" fmla="*/ 2153 w 400050"/>
              <a:gd name="connsiteY34" fmla="*/ 136093 h 381000"/>
              <a:gd name="connsiteX35" fmla="*/ 133 w 400050"/>
              <a:gd name="connsiteY35" fmla="*/ 130359 h 381000"/>
              <a:gd name="connsiteX36" fmla="*/ 0 w 400050"/>
              <a:gd name="connsiteY36" fmla="*/ 128588 h 381000"/>
              <a:gd name="connsiteX37" fmla="*/ 57 w 400050"/>
              <a:gd name="connsiteY37" fmla="*/ 127330 h 381000"/>
              <a:gd name="connsiteX38" fmla="*/ 305 w 400050"/>
              <a:gd name="connsiteY38" fmla="*/ 125635 h 381000"/>
              <a:gd name="connsiteX39" fmla="*/ 762 w 400050"/>
              <a:gd name="connsiteY39" fmla="*/ 123996 h 381000"/>
              <a:gd name="connsiteX40" fmla="*/ 1181 w 400050"/>
              <a:gd name="connsiteY40" fmla="*/ 122873 h 381000"/>
              <a:gd name="connsiteX41" fmla="*/ 1714 w 400050"/>
              <a:gd name="connsiteY41" fmla="*/ 121787 h 381000"/>
              <a:gd name="connsiteX42" fmla="*/ 63627 w 400050"/>
              <a:gd name="connsiteY42" fmla="*/ 7487 h 381000"/>
              <a:gd name="connsiteX43" fmla="*/ 74238 w 400050"/>
              <a:gd name="connsiteY43" fmla="*/ 133 h 381000"/>
              <a:gd name="connsiteX44" fmla="*/ 76181 w 400050"/>
              <a:gd name="connsiteY44" fmla="*/ 0 h 381000"/>
              <a:gd name="connsiteX45" fmla="*/ 304781 w 400050"/>
              <a:gd name="connsiteY45" fmla="*/ 0 h 381000"/>
              <a:gd name="connsiteX46" fmla="*/ 102660 w 400050"/>
              <a:gd name="connsiteY46" fmla="*/ 142875 h 381000"/>
              <a:gd name="connsiteX47" fmla="*/ 45891 w 400050"/>
              <a:gd name="connsiteY47" fmla="*/ 142875 h 381000"/>
              <a:gd name="connsiteX48" fmla="*/ 147828 w 400050"/>
              <a:gd name="connsiteY48" fmla="*/ 258585 h 381000"/>
              <a:gd name="connsiteX49" fmla="*/ 102660 w 400050"/>
              <a:gd name="connsiteY49" fmla="*/ 142875 h 381000"/>
              <a:gd name="connsiteX50" fmla="*/ 132798 w 400050"/>
              <a:gd name="connsiteY50" fmla="*/ 28575 h 381000"/>
              <a:gd name="connsiteX51" fmla="*/ 84677 w 400050"/>
              <a:gd name="connsiteY51" fmla="*/ 28575 h 381000"/>
              <a:gd name="connsiteX52" fmla="*/ 38233 w 400050"/>
              <a:gd name="connsiteY52" fmla="*/ 114300 h 381000"/>
              <a:gd name="connsiteX53" fmla="*/ 105366 w 400050"/>
              <a:gd name="connsiteY53" fmla="*/ 114300 h 381000"/>
              <a:gd name="connsiteX54" fmla="*/ 132798 w 400050"/>
              <a:gd name="connsiteY54" fmla="*/ 28575 h 381000"/>
              <a:gd name="connsiteX55" fmla="*/ 218142 w 400050"/>
              <a:gd name="connsiteY55" fmla="*/ 28575 h 381000"/>
              <a:gd name="connsiteX56" fmla="*/ 162801 w 400050"/>
              <a:gd name="connsiteY56" fmla="*/ 28575 h 381000"/>
              <a:gd name="connsiteX57" fmla="*/ 135350 w 400050"/>
              <a:gd name="connsiteY57" fmla="*/ 114300 h 381000"/>
              <a:gd name="connsiteX58" fmla="*/ 245555 w 400050"/>
              <a:gd name="connsiteY58" fmla="*/ 114300 h 381000"/>
              <a:gd name="connsiteX59" fmla="*/ 218123 w 400050"/>
              <a:gd name="connsiteY59" fmla="*/ 28575 h 381000"/>
              <a:gd name="connsiteX60" fmla="*/ 296247 w 400050"/>
              <a:gd name="connsiteY60" fmla="*/ 28575 h 381000"/>
              <a:gd name="connsiteX61" fmla="*/ 248145 w 400050"/>
              <a:gd name="connsiteY61" fmla="*/ 28575 h 381000"/>
              <a:gd name="connsiteX62" fmla="*/ 275577 w 400050"/>
              <a:gd name="connsiteY62" fmla="*/ 114300 h 381000"/>
              <a:gd name="connsiteX63" fmla="*/ 342671 w 400050"/>
              <a:gd name="connsiteY63" fmla="*/ 114300 h 381000"/>
              <a:gd name="connsiteX64" fmla="*/ 296266 w 400050"/>
              <a:gd name="connsiteY64" fmla="*/ 28575 h 381000"/>
              <a:gd name="connsiteX65" fmla="*/ 342900 w 400050"/>
              <a:gd name="connsiteY65" fmla="*/ 159315 h 381000"/>
              <a:gd name="connsiteX66" fmla="*/ 357188 w 400050"/>
              <a:gd name="connsiteY66" fmla="*/ 195263 h 381000"/>
              <a:gd name="connsiteX67" fmla="*/ 304810 w 400050"/>
              <a:gd name="connsiteY67" fmla="*/ 247660 h 381000"/>
              <a:gd name="connsiteX68" fmla="*/ 252413 w 400050"/>
              <a:gd name="connsiteY68" fmla="*/ 195280 h 381000"/>
              <a:gd name="connsiteX69" fmla="*/ 304790 w 400050"/>
              <a:gd name="connsiteY69" fmla="*/ 142885 h 381000"/>
              <a:gd name="connsiteX70" fmla="*/ 342900 w 400050"/>
              <a:gd name="connsiteY70" fmla="*/ 159315 h 381000"/>
              <a:gd name="connsiteX71" fmla="*/ 236449 w 400050"/>
              <a:gd name="connsiteY71" fmla="*/ 171450 h 381000"/>
              <a:gd name="connsiteX72" fmla="*/ 237420 w 400050"/>
              <a:gd name="connsiteY72" fmla="*/ 171450 h 381000"/>
              <a:gd name="connsiteX73" fmla="*/ 233363 w 400050"/>
              <a:gd name="connsiteY73" fmla="*/ 195263 h 381000"/>
              <a:gd name="connsiteX74" fmla="*/ 243516 w 400050"/>
              <a:gd name="connsiteY74" fmla="*/ 231991 h 381000"/>
              <a:gd name="connsiteX75" fmla="*/ 237420 w 400050"/>
              <a:gd name="connsiteY75" fmla="*/ 247650 h 381000"/>
              <a:gd name="connsiteX76" fmla="*/ 198406 w 400050"/>
              <a:gd name="connsiteY76" fmla="*/ 268986 h 381000"/>
              <a:gd name="connsiteX77" fmla="*/ 236449 w 400050"/>
              <a:gd name="connsiteY77" fmla="*/ 171450 h 381000"/>
              <a:gd name="connsiteX78" fmla="*/ 209550 w 400050"/>
              <a:gd name="connsiteY78" fmla="*/ 295275 h 381000"/>
              <a:gd name="connsiteX79" fmla="*/ 238125 w 400050"/>
              <a:gd name="connsiteY79" fmla="*/ 266700 h 381000"/>
              <a:gd name="connsiteX80" fmla="*/ 371475 w 400050"/>
              <a:gd name="connsiteY80" fmla="*/ 266700 h 381000"/>
              <a:gd name="connsiteX81" fmla="*/ 400050 w 400050"/>
              <a:gd name="connsiteY81" fmla="*/ 295275 h 381000"/>
              <a:gd name="connsiteX82" fmla="*/ 400050 w 400050"/>
              <a:gd name="connsiteY82" fmla="*/ 304800 h 381000"/>
              <a:gd name="connsiteX83" fmla="*/ 304800 w 400050"/>
              <a:gd name="connsiteY83" fmla="*/ 381000 h 381000"/>
              <a:gd name="connsiteX84" fmla="*/ 212884 w 400050"/>
              <a:gd name="connsiteY84" fmla="*/ 324803 h 381000"/>
              <a:gd name="connsiteX85" fmla="*/ 209550 w 400050"/>
              <a:gd name="connsiteY85" fmla="*/ 304800 h 381000"/>
              <a:gd name="connsiteX86" fmla="*/ 209550 w 400050"/>
              <a:gd name="connsiteY86" fmla="*/ 2952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00050" h="381000">
                <a:moveTo>
                  <a:pt x="304781" y="0"/>
                </a:moveTo>
                <a:cubicBezTo>
                  <a:pt x="309332" y="-3"/>
                  <a:pt x="313613" y="2162"/>
                  <a:pt x="316306" y="5829"/>
                </a:cubicBezTo>
                <a:lnTo>
                  <a:pt x="317354" y="7487"/>
                </a:lnTo>
                <a:lnTo>
                  <a:pt x="379514" y="122320"/>
                </a:lnTo>
                <a:lnTo>
                  <a:pt x="380238" y="124092"/>
                </a:lnTo>
                <a:lnTo>
                  <a:pt x="380467" y="124854"/>
                </a:lnTo>
                <a:lnTo>
                  <a:pt x="380848" y="126797"/>
                </a:lnTo>
                <a:lnTo>
                  <a:pt x="380962" y="128588"/>
                </a:lnTo>
                <a:cubicBezTo>
                  <a:pt x="380964" y="129875"/>
                  <a:pt x="380790" y="131156"/>
                  <a:pt x="380448" y="132398"/>
                </a:cubicBezTo>
                <a:lnTo>
                  <a:pt x="379552" y="134779"/>
                </a:lnTo>
                <a:lnTo>
                  <a:pt x="378828" y="136093"/>
                </a:lnTo>
                <a:cubicBezTo>
                  <a:pt x="378590" y="136472"/>
                  <a:pt x="378337" y="136842"/>
                  <a:pt x="378066" y="137198"/>
                </a:cubicBezTo>
                <a:cubicBezTo>
                  <a:pt x="377855" y="137486"/>
                  <a:pt x="377632" y="137766"/>
                  <a:pt x="377400" y="138036"/>
                </a:cubicBezTo>
                <a:lnTo>
                  <a:pt x="377762" y="137560"/>
                </a:lnTo>
                <a:lnTo>
                  <a:pt x="363188" y="154095"/>
                </a:lnTo>
                <a:cubicBezTo>
                  <a:pt x="349815" y="135101"/>
                  <a:pt x="328030" y="123807"/>
                  <a:pt x="304800" y="123825"/>
                </a:cubicBezTo>
                <a:cubicBezTo>
                  <a:pt x="286036" y="123825"/>
                  <a:pt x="268986" y="131064"/>
                  <a:pt x="256223" y="142875"/>
                </a:cubicBezTo>
                <a:lnTo>
                  <a:pt x="133312" y="142875"/>
                </a:lnTo>
                <a:lnTo>
                  <a:pt x="190462" y="289312"/>
                </a:lnTo>
                <a:lnTo>
                  <a:pt x="191091" y="287750"/>
                </a:lnTo>
                <a:cubicBezTo>
                  <a:pt x="190710" y="290189"/>
                  <a:pt x="190500" y="292703"/>
                  <a:pt x="190500" y="295275"/>
                </a:cubicBezTo>
                <a:lnTo>
                  <a:pt x="190500" y="304800"/>
                </a:lnTo>
                <a:cubicBezTo>
                  <a:pt x="190500" y="317202"/>
                  <a:pt x="193319" y="329298"/>
                  <a:pt x="198596" y="340462"/>
                </a:cubicBezTo>
                <a:cubicBezTo>
                  <a:pt x="197840" y="340972"/>
                  <a:pt x="197036" y="341405"/>
                  <a:pt x="196196" y="341757"/>
                </a:cubicBezTo>
                <a:lnTo>
                  <a:pt x="194329" y="342386"/>
                </a:lnTo>
                <a:lnTo>
                  <a:pt x="192843" y="342710"/>
                </a:lnTo>
                <a:lnTo>
                  <a:pt x="190500" y="342900"/>
                </a:lnTo>
                <a:lnTo>
                  <a:pt x="188595" y="342786"/>
                </a:lnTo>
                <a:lnTo>
                  <a:pt x="186347" y="342290"/>
                </a:lnTo>
                <a:cubicBezTo>
                  <a:pt x="185183" y="341957"/>
                  <a:pt x="184069" y="341469"/>
                  <a:pt x="183032" y="340843"/>
                </a:cubicBezTo>
                <a:lnTo>
                  <a:pt x="182861" y="340709"/>
                </a:lnTo>
                <a:cubicBezTo>
                  <a:pt x="181956" y="340153"/>
                  <a:pt x="181126" y="339488"/>
                  <a:pt x="180384" y="338728"/>
                </a:cubicBezTo>
                <a:lnTo>
                  <a:pt x="3410" y="137827"/>
                </a:lnTo>
                <a:lnTo>
                  <a:pt x="2915" y="137217"/>
                </a:lnTo>
                <a:lnTo>
                  <a:pt x="2153" y="136093"/>
                </a:lnTo>
                <a:cubicBezTo>
                  <a:pt x="1073" y="134350"/>
                  <a:pt x="384" y="132394"/>
                  <a:pt x="133" y="130359"/>
                </a:cubicBezTo>
                <a:lnTo>
                  <a:pt x="0" y="128588"/>
                </a:lnTo>
                <a:lnTo>
                  <a:pt x="57" y="127330"/>
                </a:lnTo>
                <a:lnTo>
                  <a:pt x="305" y="125635"/>
                </a:lnTo>
                <a:cubicBezTo>
                  <a:pt x="423" y="125080"/>
                  <a:pt x="576" y="124533"/>
                  <a:pt x="762" y="123996"/>
                </a:cubicBezTo>
                <a:lnTo>
                  <a:pt x="1181" y="122873"/>
                </a:lnTo>
                <a:lnTo>
                  <a:pt x="1714" y="121787"/>
                </a:lnTo>
                <a:lnTo>
                  <a:pt x="63627" y="7487"/>
                </a:lnTo>
                <a:cubicBezTo>
                  <a:pt x="65792" y="3486"/>
                  <a:pt x="69732" y="756"/>
                  <a:pt x="74238" y="133"/>
                </a:cubicBezTo>
                <a:lnTo>
                  <a:pt x="76181" y="0"/>
                </a:lnTo>
                <a:lnTo>
                  <a:pt x="304781" y="0"/>
                </a:lnTo>
                <a:close/>
                <a:moveTo>
                  <a:pt x="102660" y="142875"/>
                </a:moveTo>
                <a:lnTo>
                  <a:pt x="45891" y="142875"/>
                </a:lnTo>
                <a:lnTo>
                  <a:pt x="147828" y="258585"/>
                </a:lnTo>
                <a:lnTo>
                  <a:pt x="102660" y="142875"/>
                </a:lnTo>
                <a:close/>
                <a:moveTo>
                  <a:pt x="132798" y="28575"/>
                </a:moveTo>
                <a:lnTo>
                  <a:pt x="84677" y="28575"/>
                </a:lnTo>
                <a:lnTo>
                  <a:pt x="38233" y="114300"/>
                </a:lnTo>
                <a:lnTo>
                  <a:pt x="105366" y="114300"/>
                </a:lnTo>
                <a:lnTo>
                  <a:pt x="132798" y="28575"/>
                </a:lnTo>
                <a:close/>
                <a:moveTo>
                  <a:pt x="218142" y="28575"/>
                </a:moveTo>
                <a:lnTo>
                  <a:pt x="162801" y="28575"/>
                </a:lnTo>
                <a:lnTo>
                  <a:pt x="135350" y="114300"/>
                </a:lnTo>
                <a:lnTo>
                  <a:pt x="245555" y="114300"/>
                </a:lnTo>
                <a:lnTo>
                  <a:pt x="218123" y="28575"/>
                </a:lnTo>
                <a:close/>
                <a:moveTo>
                  <a:pt x="296247" y="28575"/>
                </a:moveTo>
                <a:lnTo>
                  <a:pt x="248145" y="28575"/>
                </a:lnTo>
                <a:lnTo>
                  <a:pt x="275577" y="114300"/>
                </a:lnTo>
                <a:lnTo>
                  <a:pt x="342671" y="114300"/>
                </a:lnTo>
                <a:lnTo>
                  <a:pt x="296266" y="28575"/>
                </a:lnTo>
                <a:close/>
                <a:moveTo>
                  <a:pt x="342900" y="159315"/>
                </a:moveTo>
                <a:cubicBezTo>
                  <a:pt x="352095" y="169023"/>
                  <a:pt x="357210" y="181891"/>
                  <a:pt x="357188" y="195263"/>
                </a:cubicBezTo>
                <a:cubicBezTo>
                  <a:pt x="357193" y="224196"/>
                  <a:pt x="333741" y="247654"/>
                  <a:pt x="304810" y="247660"/>
                </a:cubicBezTo>
                <a:cubicBezTo>
                  <a:pt x="275876" y="247663"/>
                  <a:pt x="252418" y="224213"/>
                  <a:pt x="252413" y="195280"/>
                </a:cubicBezTo>
                <a:cubicBezTo>
                  <a:pt x="252407" y="166347"/>
                  <a:pt x="275859" y="142888"/>
                  <a:pt x="304790" y="142885"/>
                </a:cubicBezTo>
                <a:cubicBezTo>
                  <a:pt x="319215" y="142881"/>
                  <a:pt x="333000" y="148826"/>
                  <a:pt x="342900" y="159315"/>
                </a:cubicBezTo>
                <a:close/>
                <a:moveTo>
                  <a:pt x="236449" y="171450"/>
                </a:moveTo>
                <a:lnTo>
                  <a:pt x="237420" y="171450"/>
                </a:lnTo>
                <a:cubicBezTo>
                  <a:pt x="234723" y="179099"/>
                  <a:pt x="233351" y="187153"/>
                  <a:pt x="233363" y="195263"/>
                </a:cubicBezTo>
                <a:cubicBezTo>
                  <a:pt x="233363" y="208693"/>
                  <a:pt x="237077" y="221266"/>
                  <a:pt x="243516" y="231991"/>
                </a:cubicBezTo>
                <a:lnTo>
                  <a:pt x="237420" y="247650"/>
                </a:lnTo>
                <a:cubicBezTo>
                  <a:pt x="221689" y="247875"/>
                  <a:pt x="207083" y="255862"/>
                  <a:pt x="198406" y="268986"/>
                </a:cubicBezTo>
                <a:lnTo>
                  <a:pt x="236449" y="171450"/>
                </a:lnTo>
                <a:close/>
                <a:moveTo>
                  <a:pt x="209550" y="295275"/>
                </a:moveTo>
                <a:cubicBezTo>
                  <a:pt x="209550" y="279494"/>
                  <a:pt x="222344" y="266700"/>
                  <a:pt x="238125" y="266700"/>
                </a:cubicBezTo>
                <a:lnTo>
                  <a:pt x="371475" y="266700"/>
                </a:lnTo>
                <a:cubicBezTo>
                  <a:pt x="387256" y="266700"/>
                  <a:pt x="400050" y="279494"/>
                  <a:pt x="400050" y="295275"/>
                </a:cubicBezTo>
                <a:lnTo>
                  <a:pt x="400050" y="304800"/>
                </a:lnTo>
                <a:cubicBezTo>
                  <a:pt x="400050" y="342348"/>
                  <a:pt x="364617" y="381000"/>
                  <a:pt x="304800" y="381000"/>
                </a:cubicBezTo>
                <a:cubicBezTo>
                  <a:pt x="255651" y="381000"/>
                  <a:pt x="222999" y="354940"/>
                  <a:pt x="212884" y="324803"/>
                </a:cubicBezTo>
                <a:cubicBezTo>
                  <a:pt x="210699" y="318360"/>
                  <a:pt x="209573" y="311605"/>
                  <a:pt x="209550" y="304800"/>
                </a:cubicBezTo>
                <a:lnTo>
                  <a:pt x="209550" y="295275"/>
                </a:lnTo>
                <a:close/>
              </a:path>
            </a:pathLst>
          </a:custGeom>
          <a:gradFill flip="none" rotWithShape="1">
            <a:gsLst>
              <a:gs pos="0">
                <a:srgbClr val="0078D4"/>
              </a:gs>
              <a:gs pos="100000">
                <a:srgbClr val="9F51DE"/>
              </a:gs>
            </a:gsLst>
            <a:lin ang="2700000" scaled="1"/>
            <a:tileRect/>
          </a:gra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1A1A"/>
              </a:solidFill>
              <a:effectLst/>
              <a:uLnTx/>
              <a:uFillTx/>
              <a:latin typeface="Segoe UI"/>
              <a:ea typeface="+mn-ea"/>
              <a:cs typeface="+mn-cs"/>
            </a:endParaRPr>
          </a:p>
        </p:txBody>
      </p:sp>
      <p:sp>
        <p:nvSpPr>
          <p:cNvPr id="62" name="Freeform: Shape 54">
            <a:extLst>
              <a:ext uri="{FF2B5EF4-FFF2-40B4-BE49-F238E27FC236}">
                <a16:creationId xmlns:a16="http://schemas.microsoft.com/office/drawing/2014/main" id="{D08EFE42-EE1F-E048-8CC3-2938F3A032E7}"/>
              </a:ext>
              <a:ext uri="{C183D7F6-B498-43B3-948B-1728B52AA6E4}">
                <adec:decorative xmlns:adec="http://schemas.microsoft.com/office/drawing/2017/decorative" val="1"/>
              </a:ext>
            </a:extLst>
          </p:cNvPr>
          <p:cNvSpPr>
            <a:spLocks/>
          </p:cNvSpPr>
          <p:nvPr/>
        </p:nvSpPr>
        <p:spPr bwMode="auto">
          <a:xfrm>
            <a:off x="3945199" y="4990723"/>
            <a:ext cx="7515281" cy="944200"/>
          </a:xfrm>
          <a:custGeom>
            <a:avLst/>
            <a:gdLst>
              <a:gd name="connsiteX0" fmla="*/ 157370 w 9086795"/>
              <a:gd name="connsiteY0" fmla="*/ 0 h 1287991"/>
              <a:gd name="connsiteX1" fmla="*/ 2833426 w 9086795"/>
              <a:gd name="connsiteY1" fmla="*/ 0 h 1287991"/>
              <a:gd name="connsiteX2" fmla="*/ 2990796 w 9086795"/>
              <a:gd name="connsiteY2" fmla="*/ 157370 h 1287991"/>
              <a:gd name="connsiteX3" fmla="*/ 2990796 w 9086795"/>
              <a:gd name="connsiteY3" fmla="*/ 786830 h 1287991"/>
              <a:gd name="connsiteX4" fmla="*/ 2990796 w 9086795"/>
              <a:gd name="connsiteY4" fmla="*/ 786832 h 1287991"/>
              <a:gd name="connsiteX5" fmla="*/ 3003162 w 9086795"/>
              <a:gd name="connsiteY5" fmla="*/ 848086 h 1287991"/>
              <a:gd name="connsiteX6" fmla="*/ 3148165 w 9086795"/>
              <a:gd name="connsiteY6" fmla="*/ 944200 h 1287991"/>
              <a:gd name="connsiteX7" fmla="*/ 8667806 w 9086795"/>
              <a:gd name="connsiteY7" fmla="*/ 944200 h 1287991"/>
              <a:gd name="connsiteX8" fmla="*/ 8825176 w 9086795"/>
              <a:gd name="connsiteY8" fmla="*/ 786830 h 1287991"/>
              <a:gd name="connsiteX9" fmla="*/ 8825176 w 9086795"/>
              <a:gd name="connsiteY9" fmla="*/ 343791 h 1287991"/>
              <a:gd name="connsiteX10" fmla="*/ 8929425 w 9086795"/>
              <a:gd name="connsiteY10" fmla="*/ 343791 h 1287991"/>
              <a:gd name="connsiteX11" fmla="*/ 9086795 w 9086795"/>
              <a:gd name="connsiteY11" fmla="*/ 501161 h 1287991"/>
              <a:gd name="connsiteX12" fmla="*/ 9086795 w 9086795"/>
              <a:gd name="connsiteY12" fmla="*/ 1130621 h 1287991"/>
              <a:gd name="connsiteX13" fmla="*/ 8929425 w 9086795"/>
              <a:gd name="connsiteY13" fmla="*/ 1287991 h 1287991"/>
              <a:gd name="connsiteX14" fmla="*/ 2886547 w 9086795"/>
              <a:gd name="connsiteY14" fmla="*/ 1287991 h 1287991"/>
              <a:gd name="connsiteX15" fmla="*/ 2729177 w 9086795"/>
              <a:gd name="connsiteY15" fmla="*/ 1130621 h 1287991"/>
              <a:gd name="connsiteX16" fmla="*/ 2729177 w 9086795"/>
              <a:gd name="connsiteY16" fmla="*/ 944200 h 1287991"/>
              <a:gd name="connsiteX17" fmla="*/ 157370 w 9086795"/>
              <a:gd name="connsiteY17" fmla="*/ 944200 h 1287991"/>
              <a:gd name="connsiteX18" fmla="*/ 0 w 9086795"/>
              <a:gd name="connsiteY18" fmla="*/ 786830 h 1287991"/>
              <a:gd name="connsiteX19" fmla="*/ 0 w 9086795"/>
              <a:gd name="connsiteY19" fmla="*/ 157370 h 1287991"/>
              <a:gd name="connsiteX20" fmla="*/ 157370 w 9086795"/>
              <a:gd name="connsiteY20" fmla="*/ 0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19" fmla="*/ 2729177 w 9086795"/>
              <a:gd name="connsiteY19" fmla="*/ 1130621 h 1287991"/>
              <a:gd name="connsiteX20" fmla="*/ 2820617 w 9086795"/>
              <a:gd name="connsiteY20" fmla="*/ 1035640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19" fmla="*/ 2729177 w 9086795"/>
              <a:gd name="connsiteY19" fmla="*/ 1130621 h 1287991"/>
              <a:gd name="connsiteX0" fmla="*/ 2729177 w 9086795"/>
              <a:gd name="connsiteY0" fmla="*/ 944200 h 1287991"/>
              <a:gd name="connsiteX1" fmla="*/ 157370 w 9086795"/>
              <a:gd name="connsiteY1" fmla="*/ 944200 h 1287991"/>
              <a:gd name="connsiteX2" fmla="*/ 0 w 9086795"/>
              <a:gd name="connsiteY2" fmla="*/ 786830 h 1287991"/>
              <a:gd name="connsiteX3" fmla="*/ 0 w 9086795"/>
              <a:gd name="connsiteY3" fmla="*/ 157370 h 1287991"/>
              <a:gd name="connsiteX4" fmla="*/ 157370 w 9086795"/>
              <a:gd name="connsiteY4" fmla="*/ 0 h 1287991"/>
              <a:gd name="connsiteX5" fmla="*/ 2833426 w 9086795"/>
              <a:gd name="connsiteY5" fmla="*/ 0 h 1287991"/>
              <a:gd name="connsiteX6" fmla="*/ 2990796 w 9086795"/>
              <a:gd name="connsiteY6" fmla="*/ 157370 h 1287991"/>
              <a:gd name="connsiteX7" fmla="*/ 2990796 w 9086795"/>
              <a:gd name="connsiteY7" fmla="*/ 786830 h 1287991"/>
              <a:gd name="connsiteX8" fmla="*/ 2990796 w 9086795"/>
              <a:gd name="connsiteY8" fmla="*/ 786832 h 1287991"/>
              <a:gd name="connsiteX9" fmla="*/ 3003162 w 9086795"/>
              <a:gd name="connsiteY9" fmla="*/ 848086 h 1287991"/>
              <a:gd name="connsiteX10" fmla="*/ 3148165 w 9086795"/>
              <a:gd name="connsiteY10" fmla="*/ 944200 h 1287991"/>
              <a:gd name="connsiteX11" fmla="*/ 8667806 w 9086795"/>
              <a:gd name="connsiteY11" fmla="*/ 944200 h 1287991"/>
              <a:gd name="connsiteX12" fmla="*/ 8825176 w 9086795"/>
              <a:gd name="connsiteY12" fmla="*/ 786830 h 1287991"/>
              <a:gd name="connsiteX13" fmla="*/ 8825176 w 9086795"/>
              <a:gd name="connsiteY13" fmla="*/ 343791 h 1287991"/>
              <a:gd name="connsiteX14" fmla="*/ 8929425 w 9086795"/>
              <a:gd name="connsiteY14" fmla="*/ 343791 h 1287991"/>
              <a:gd name="connsiteX15" fmla="*/ 9086795 w 9086795"/>
              <a:gd name="connsiteY15" fmla="*/ 501161 h 1287991"/>
              <a:gd name="connsiteX16" fmla="*/ 9086795 w 9086795"/>
              <a:gd name="connsiteY16" fmla="*/ 1130621 h 1287991"/>
              <a:gd name="connsiteX17" fmla="*/ 8929425 w 9086795"/>
              <a:gd name="connsiteY17" fmla="*/ 1287991 h 1287991"/>
              <a:gd name="connsiteX18" fmla="*/ 2886547 w 9086795"/>
              <a:gd name="connsiteY18" fmla="*/ 1287991 h 1287991"/>
              <a:gd name="connsiteX0" fmla="*/ 157370 w 9086795"/>
              <a:gd name="connsiteY0" fmla="*/ 944200 h 1287991"/>
              <a:gd name="connsiteX1" fmla="*/ 0 w 9086795"/>
              <a:gd name="connsiteY1" fmla="*/ 786830 h 1287991"/>
              <a:gd name="connsiteX2" fmla="*/ 0 w 9086795"/>
              <a:gd name="connsiteY2" fmla="*/ 157370 h 1287991"/>
              <a:gd name="connsiteX3" fmla="*/ 157370 w 9086795"/>
              <a:gd name="connsiteY3" fmla="*/ 0 h 1287991"/>
              <a:gd name="connsiteX4" fmla="*/ 2833426 w 9086795"/>
              <a:gd name="connsiteY4" fmla="*/ 0 h 1287991"/>
              <a:gd name="connsiteX5" fmla="*/ 2990796 w 9086795"/>
              <a:gd name="connsiteY5" fmla="*/ 157370 h 1287991"/>
              <a:gd name="connsiteX6" fmla="*/ 2990796 w 9086795"/>
              <a:gd name="connsiteY6" fmla="*/ 786830 h 1287991"/>
              <a:gd name="connsiteX7" fmla="*/ 2990796 w 9086795"/>
              <a:gd name="connsiteY7" fmla="*/ 786832 h 1287991"/>
              <a:gd name="connsiteX8" fmla="*/ 3003162 w 9086795"/>
              <a:gd name="connsiteY8" fmla="*/ 848086 h 1287991"/>
              <a:gd name="connsiteX9" fmla="*/ 3148165 w 9086795"/>
              <a:gd name="connsiteY9" fmla="*/ 944200 h 1287991"/>
              <a:gd name="connsiteX10" fmla="*/ 8667806 w 9086795"/>
              <a:gd name="connsiteY10" fmla="*/ 944200 h 1287991"/>
              <a:gd name="connsiteX11" fmla="*/ 8825176 w 9086795"/>
              <a:gd name="connsiteY11" fmla="*/ 786830 h 1287991"/>
              <a:gd name="connsiteX12" fmla="*/ 8825176 w 9086795"/>
              <a:gd name="connsiteY12" fmla="*/ 343791 h 1287991"/>
              <a:gd name="connsiteX13" fmla="*/ 8929425 w 9086795"/>
              <a:gd name="connsiteY13" fmla="*/ 343791 h 1287991"/>
              <a:gd name="connsiteX14" fmla="*/ 9086795 w 9086795"/>
              <a:gd name="connsiteY14" fmla="*/ 501161 h 1287991"/>
              <a:gd name="connsiteX15" fmla="*/ 9086795 w 9086795"/>
              <a:gd name="connsiteY15" fmla="*/ 1130621 h 1287991"/>
              <a:gd name="connsiteX16" fmla="*/ 8929425 w 9086795"/>
              <a:gd name="connsiteY16" fmla="*/ 1287991 h 1287991"/>
              <a:gd name="connsiteX17" fmla="*/ 2886547 w 9086795"/>
              <a:gd name="connsiteY17" fmla="*/ 1287991 h 1287991"/>
              <a:gd name="connsiteX0" fmla="*/ 157370 w 9086795"/>
              <a:gd name="connsiteY0" fmla="*/ 944200 h 1287991"/>
              <a:gd name="connsiteX1" fmla="*/ 0 w 9086795"/>
              <a:gd name="connsiteY1" fmla="*/ 786830 h 1287991"/>
              <a:gd name="connsiteX2" fmla="*/ 0 w 9086795"/>
              <a:gd name="connsiteY2" fmla="*/ 157370 h 1287991"/>
              <a:gd name="connsiteX3" fmla="*/ 157370 w 9086795"/>
              <a:gd name="connsiteY3" fmla="*/ 0 h 1287991"/>
              <a:gd name="connsiteX4" fmla="*/ 2833426 w 9086795"/>
              <a:gd name="connsiteY4" fmla="*/ 0 h 1287991"/>
              <a:gd name="connsiteX5" fmla="*/ 2990796 w 9086795"/>
              <a:gd name="connsiteY5" fmla="*/ 157370 h 1287991"/>
              <a:gd name="connsiteX6" fmla="*/ 2990796 w 9086795"/>
              <a:gd name="connsiteY6" fmla="*/ 786830 h 1287991"/>
              <a:gd name="connsiteX7" fmla="*/ 2990796 w 9086795"/>
              <a:gd name="connsiteY7" fmla="*/ 786832 h 1287991"/>
              <a:gd name="connsiteX8" fmla="*/ 3003162 w 9086795"/>
              <a:gd name="connsiteY8" fmla="*/ 848086 h 1287991"/>
              <a:gd name="connsiteX9" fmla="*/ 3148165 w 9086795"/>
              <a:gd name="connsiteY9" fmla="*/ 944200 h 1287991"/>
              <a:gd name="connsiteX10" fmla="*/ 8667806 w 9086795"/>
              <a:gd name="connsiteY10" fmla="*/ 944200 h 1287991"/>
              <a:gd name="connsiteX11" fmla="*/ 8825176 w 9086795"/>
              <a:gd name="connsiteY11" fmla="*/ 786830 h 1287991"/>
              <a:gd name="connsiteX12" fmla="*/ 8825176 w 9086795"/>
              <a:gd name="connsiteY12" fmla="*/ 343791 h 1287991"/>
              <a:gd name="connsiteX13" fmla="*/ 8929425 w 9086795"/>
              <a:gd name="connsiteY13" fmla="*/ 343791 h 1287991"/>
              <a:gd name="connsiteX14" fmla="*/ 9086795 w 9086795"/>
              <a:gd name="connsiteY14" fmla="*/ 501161 h 1287991"/>
              <a:gd name="connsiteX15" fmla="*/ 9086795 w 9086795"/>
              <a:gd name="connsiteY15" fmla="*/ 1130621 h 1287991"/>
              <a:gd name="connsiteX16" fmla="*/ 8929425 w 9086795"/>
              <a:gd name="connsiteY16" fmla="*/ 1287991 h 1287991"/>
              <a:gd name="connsiteX0" fmla="*/ 157370 w 9086795"/>
              <a:gd name="connsiteY0" fmla="*/ 944200 h 1130621"/>
              <a:gd name="connsiteX1" fmla="*/ 0 w 9086795"/>
              <a:gd name="connsiteY1" fmla="*/ 786830 h 1130621"/>
              <a:gd name="connsiteX2" fmla="*/ 0 w 9086795"/>
              <a:gd name="connsiteY2" fmla="*/ 157370 h 1130621"/>
              <a:gd name="connsiteX3" fmla="*/ 157370 w 9086795"/>
              <a:gd name="connsiteY3" fmla="*/ 0 h 1130621"/>
              <a:gd name="connsiteX4" fmla="*/ 2833426 w 9086795"/>
              <a:gd name="connsiteY4" fmla="*/ 0 h 1130621"/>
              <a:gd name="connsiteX5" fmla="*/ 2990796 w 9086795"/>
              <a:gd name="connsiteY5" fmla="*/ 157370 h 1130621"/>
              <a:gd name="connsiteX6" fmla="*/ 2990796 w 9086795"/>
              <a:gd name="connsiteY6" fmla="*/ 786830 h 1130621"/>
              <a:gd name="connsiteX7" fmla="*/ 2990796 w 9086795"/>
              <a:gd name="connsiteY7" fmla="*/ 786832 h 1130621"/>
              <a:gd name="connsiteX8" fmla="*/ 3003162 w 9086795"/>
              <a:gd name="connsiteY8" fmla="*/ 848086 h 1130621"/>
              <a:gd name="connsiteX9" fmla="*/ 3148165 w 9086795"/>
              <a:gd name="connsiteY9" fmla="*/ 944200 h 1130621"/>
              <a:gd name="connsiteX10" fmla="*/ 8667806 w 9086795"/>
              <a:gd name="connsiteY10" fmla="*/ 944200 h 1130621"/>
              <a:gd name="connsiteX11" fmla="*/ 8825176 w 9086795"/>
              <a:gd name="connsiteY11" fmla="*/ 786830 h 1130621"/>
              <a:gd name="connsiteX12" fmla="*/ 8825176 w 9086795"/>
              <a:gd name="connsiteY12" fmla="*/ 343791 h 1130621"/>
              <a:gd name="connsiteX13" fmla="*/ 8929425 w 9086795"/>
              <a:gd name="connsiteY13" fmla="*/ 343791 h 1130621"/>
              <a:gd name="connsiteX14" fmla="*/ 9086795 w 9086795"/>
              <a:gd name="connsiteY14" fmla="*/ 501161 h 1130621"/>
              <a:gd name="connsiteX15" fmla="*/ 9086795 w 9086795"/>
              <a:gd name="connsiteY15" fmla="*/ 1130621 h 1130621"/>
              <a:gd name="connsiteX0" fmla="*/ 157370 w 9086795"/>
              <a:gd name="connsiteY0" fmla="*/ 944200 h 944200"/>
              <a:gd name="connsiteX1" fmla="*/ 0 w 9086795"/>
              <a:gd name="connsiteY1" fmla="*/ 786830 h 944200"/>
              <a:gd name="connsiteX2" fmla="*/ 0 w 9086795"/>
              <a:gd name="connsiteY2" fmla="*/ 157370 h 944200"/>
              <a:gd name="connsiteX3" fmla="*/ 157370 w 9086795"/>
              <a:gd name="connsiteY3" fmla="*/ 0 h 944200"/>
              <a:gd name="connsiteX4" fmla="*/ 2833426 w 9086795"/>
              <a:gd name="connsiteY4" fmla="*/ 0 h 944200"/>
              <a:gd name="connsiteX5" fmla="*/ 2990796 w 9086795"/>
              <a:gd name="connsiteY5" fmla="*/ 157370 h 944200"/>
              <a:gd name="connsiteX6" fmla="*/ 2990796 w 9086795"/>
              <a:gd name="connsiteY6" fmla="*/ 786830 h 944200"/>
              <a:gd name="connsiteX7" fmla="*/ 2990796 w 9086795"/>
              <a:gd name="connsiteY7" fmla="*/ 786832 h 944200"/>
              <a:gd name="connsiteX8" fmla="*/ 3003162 w 9086795"/>
              <a:gd name="connsiteY8" fmla="*/ 848086 h 944200"/>
              <a:gd name="connsiteX9" fmla="*/ 3148165 w 9086795"/>
              <a:gd name="connsiteY9" fmla="*/ 944200 h 944200"/>
              <a:gd name="connsiteX10" fmla="*/ 8667806 w 9086795"/>
              <a:gd name="connsiteY10" fmla="*/ 944200 h 944200"/>
              <a:gd name="connsiteX11" fmla="*/ 8825176 w 9086795"/>
              <a:gd name="connsiteY11" fmla="*/ 786830 h 944200"/>
              <a:gd name="connsiteX12" fmla="*/ 8825176 w 9086795"/>
              <a:gd name="connsiteY12" fmla="*/ 343791 h 944200"/>
              <a:gd name="connsiteX13" fmla="*/ 8929425 w 9086795"/>
              <a:gd name="connsiteY13" fmla="*/ 343791 h 944200"/>
              <a:gd name="connsiteX14" fmla="*/ 9086795 w 9086795"/>
              <a:gd name="connsiteY14" fmla="*/ 501161 h 944200"/>
              <a:gd name="connsiteX0" fmla="*/ 157370 w 8929425"/>
              <a:gd name="connsiteY0" fmla="*/ 944200 h 944200"/>
              <a:gd name="connsiteX1" fmla="*/ 0 w 8929425"/>
              <a:gd name="connsiteY1" fmla="*/ 786830 h 944200"/>
              <a:gd name="connsiteX2" fmla="*/ 0 w 8929425"/>
              <a:gd name="connsiteY2" fmla="*/ 157370 h 944200"/>
              <a:gd name="connsiteX3" fmla="*/ 157370 w 8929425"/>
              <a:gd name="connsiteY3" fmla="*/ 0 h 944200"/>
              <a:gd name="connsiteX4" fmla="*/ 2833426 w 8929425"/>
              <a:gd name="connsiteY4" fmla="*/ 0 h 944200"/>
              <a:gd name="connsiteX5" fmla="*/ 2990796 w 8929425"/>
              <a:gd name="connsiteY5" fmla="*/ 157370 h 944200"/>
              <a:gd name="connsiteX6" fmla="*/ 2990796 w 8929425"/>
              <a:gd name="connsiteY6" fmla="*/ 786830 h 944200"/>
              <a:gd name="connsiteX7" fmla="*/ 2990796 w 8929425"/>
              <a:gd name="connsiteY7" fmla="*/ 786832 h 944200"/>
              <a:gd name="connsiteX8" fmla="*/ 3003162 w 8929425"/>
              <a:gd name="connsiteY8" fmla="*/ 848086 h 944200"/>
              <a:gd name="connsiteX9" fmla="*/ 3148165 w 8929425"/>
              <a:gd name="connsiteY9" fmla="*/ 944200 h 944200"/>
              <a:gd name="connsiteX10" fmla="*/ 8667806 w 8929425"/>
              <a:gd name="connsiteY10" fmla="*/ 944200 h 944200"/>
              <a:gd name="connsiteX11" fmla="*/ 8825176 w 8929425"/>
              <a:gd name="connsiteY11" fmla="*/ 786830 h 944200"/>
              <a:gd name="connsiteX12" fmla="*/ 8825176 w 8929425"/>
              <a:gd name="connsiteY12" fmla="*/ 343791 h 944200"/>
              <a:gd name="connsiteX13" fmla="*/ 8929425 w 8929425"/>
              <a:gd name="connsiteY13" fmla="*/ 343791 h 944200"/>
              <a:gd name="connsiteX0" fmla="*/ 157370 w 8825176"/>
              <a:gd name="connsiteY0" fmla="*/ 944200 h 944200"/>
              <a:gd name="connsiteX1" fmla="*/ 0 w 8825176"/>
              <a:gd name="connsiteY1" fmla="*/ 786830 h 944200"/>
              <a:gd name="connsiteX2" fmla="*/ 0 w 8825176"/>
              <a:gd name="connsiteY2" fmla="*/ 157370 h 944200"/>
              <a:gd name="connsiteX3" fmla="*/ 157370 w 8825176"/>
              <a:gd name="connsiteY3" fmla="*/ 0 h 944200"/>
              <a:gd name="connsiteX4" fmla="*/ 2833426 w 8825176"/>
              <a:gd name="connsiteY4" fmla="*/ 0 h 944200"/>
              <a:gd name="connsiteX5" fmla="*/ 2990796 w 8825176"/>
              <a:gd name="connsiteY5" fmla="*/ 157370 h 944200"/>
              <a:gd name="connsiteX6" fmla="*/ 2990796 w 8825176"/>
              <a:gd name="connsiteY6" fmla="*/ 786830 h 944200"/>
              <a:gd name="connsiteX7" fmla="*/ 2990796 w 8825176"/>
              <a:gd name="connsiteY7" fmla="*/ 786832 h 944200"/>
              <a:gd name="connsiteX8" fmla="*/ 3003162 w 8825176"/>
              <a:gd name="connsiteY8" fmla="*/ 848086 h 944200"/>
              <a:gd name="connsiteX9" fmla="*/ 3148165 w 8825176"/>
              <a:gd name="connsiteY9" fmla="*/ 944200 h 944200"/>
              <a:gd name="connsiteX10" fmla="*/ 8667806 w 8825176"/>
              <a:gd name="connsiteY10" fmla="*/ 944200 h 944200"/>
              <a:gd name="connsiteX11" fmla="*/ 8825176 w 8825176"/>
              <a:gd name="connsiteY11" fmla="*/ 786830 h 944200"/>
              <a:gd name="connsiteX12" fmla="*/ 8825176 w 8825176"/>
              <a:gd name="connsiteY12" fmla="*/ 343791 h 944200"/>
              <a:gd name="connsiteX0" fmla="*/ 0 w 8825176"/>
              <a:gd name="connsiteY0" fmla="*/ 786830 h 944200"/>
              <a:gd name="connsiteX1" fmla="*/ 0 w 8825176"/>
              <a:gd name="connsiteY1" fmla="*/ 157370 h 944200"/>
              <a:gd name="connsiteX2" fmla="*/ 157370 w 8825176"/>
              <a:gd name="connsiteY2" fmla="*/ 0 h 944200"/>
              <a:gd name="connsiteX3" fmla="*/ 2833426 w 8825176"/>
              <a:gd name="connsiteY3" fmla="*/ 0 h 944200"/>
              <a:gd name="connsiteX4" fmla="*/ 2990796 w 8825176"/>
              <a:gd name="connsiteY4" fmla="*/ 157370 h 944200"/>
              <a:gd name="connsiteX5" fmla="*/ 2990796 w 8825176"/>
              <a:gd name="connsiteY5" fmla="*/ 786830 h 944200"/>
              <a:gd name="connsiteX6" fmla="*/ 2990796 w 8825176"/>
              <a:gd name="connsiteY6" fmla="*/ 786832 h 944200"/>
              <a:gd name="connsiteX7" fmla="*/ 3003162 w 8825176"/>
              <a:gd name="connsiteY7" fmla="*/ 848086 h 944200"/>
              <a:gd name="connsiteX8" fmla="*/ 3148165 w 8825176"/>
              <a:gd name="connsiteY8" fmla="*/ 944200 h 944200"/>
              <a:gd name="connsiteX9" fmla="*/ 8667806 w 8825176"/>
              <a:gd name="connsiteY9" fmla="*/ 944200 h 944200"/>
              <a:gd name="connsiteX10" fmla="*/ 8825176 w 8825176"/>
              <a:gd name="connsiteY10" fmla="*/ 786830 h 944200"/>
              <a:gd name="connsiteX11" fmla="*/ 8825176 w 8825176"/>
              <a:gd name="connsiteY11" fmla="*/ 343791 h 944200"/>
              <a:gd name="connsiteX0" fmla="*/ 0 w 8825176"/>
              <a:gd name="connsiteY0" fmla="*/ 157370 h 944200"/>
              <a:gd name="connsiteX1" fmla="*/ 157370 w 8825176"/>
              <a:gd name="connsiteY1" fmla="*/ 0 h 944200"/>
              <a:gd name="connsiteX2" fmla="*/ 2833426 w 8825176"/>
              <a:gd name="connsiteY2" fmla="*/ 0 h 944200"/>
              <a:gd name="connsiteX3" fmla="*/ 2990796 w 8825176"/>
              <a:gd name="connsiteY3" fmla="*/ 157370 h 944200"/>
              <a:gd name="connsiteX4" fmla="*/ 2990796 w 8825176"/>
              <a:gd name="connsiteY4" fmla="*/ 786830 h 944200"/>
              <a:gd name="connsiteX5" fmla="*/ 2990796 w 8825176"/>
              <a:gd name="connsiteY5" fmla="*/ 786832 h 944200"/>
              <a:gd name="connsiteX6" fmla="*/ 3003162 w 8825176"/>
              <a:gd name="connsiteY6" fmla="*/ 848086 h 944200"/>
              <a:gd name="connsiteX7" fmla="*/ 3148165 w 8825176"/>
              <a:gd name="connsiteY7" fmla="*/ 944200 h 944200"/>
              <a:gd name="connsiteX8" fmla="*/ 8667806 w 8825176"/>
              <a:gd name="connsiteY8" fmla="*/ 944200 h 944200"/>
              <a:gd name="connsiteX9" fmla="*/ 8825176 w 8825176"/>
              <a:gd name="connsiteY9" fmla="*/ 786830 h 944200"/>
              <a:gd name="connsiteX10" fmla="*/ 8825176 w 8825176"/>
              <a:gd name="connsiteY10" fmla="*/ 343791 h 944200"/>
              <a:gd name="connsiteX0" fmla="*/ 0 w 8667806"/>
              <a:gd name="connsiteY0" fmla="*/ 0 h 944200"/>
              <a:gd name="connsiteX1" fmla="*/ 2676056 w 8667806"/>
              <a:gd name="connsiteY1" fmla="*/ 0 h 944200"/>
              <a:gd name="connsiteX2" fmla="*/ 2833426 w 8667806"/>
              <a:gd name="connsiteY2" fmla="*/ 157370 h 944200"/>
              <a:gd name="connsiteX3" fmla="*/ 2833426 w 8667806"/>
              <a:gd name="connsiteY3" fmla="*/ 786830 h 944200"/>
              <a:gd name="connsiteX4" fmla="*/ 2833426 w 8667806"/>
              <a:gd name="connsiteY4" fmla="*/ 786832 h 944200"/>
              <a:gd name="connsiteX5" fmla="*/ 2845792 w 8667806"/>
              <a:gd name="connsiteY5" fmla="*/ 848086 h 944200"/>
              <a:gd name="connsiteX6" fmla="*/ 2990795 w 8667806"/>
              <a:gd name="connsiteY6" fmla="*/ 944200 h 944200"/>
              <a:gd name="connsiteX7" fmla="*/ 8510436 w 8667806"/>
              <a:gd name="connsiteY7" fmla="*/ 944200 h 944200"/>
              <a:gd name="connsiteX8" fmla="*/ 8667806 w 8667806"/>
              <a:gd name="connsiteY8" fmla="*/ 786830 h 944200"/>
              <a:gd name="connsiteX9" fmla="*/ 8667806 w 8667806"/>
              <a:gd name="connsiteY9" fmla="*/ 343791 h 944200"/>
              <a:gd name="connsiteX0" fmla="*/ 0 w 7515281"/>
              <a:gd name="connsiteY0" fmla="*/ 0 h 944200"/>
              <a:gd name="connsiteX1" fmla="*/ 1523531 w 7515281"/>
              <a:gd name="connsiteY1" fmla="*/ 0 h 944200"/>
              <a:gd name="connsiteX2" fmla="*/ 1680901 w 7515281"/>
              <a:gd name="connsiteY2" fmla="*/ 157370 h 944200"/>
              <a:gd name="connsiteX3" fmla="*/ 1680901 w 7515281"/>
              <a:gd name="connsiteY3" fmla="*/ 786830 h 944200"/>
              <a:gd name="connsiteX4" fmla="*/ 1680901 w 7515281"/>
              <a:gd name="connsiteY4" fmla="*/ 786832 h 944200"/>
              <a:gd name="connsiteX5" fmla="*/ 1693267 w 7515281"/>
              <a:gd name="connsiteY5" fmla="*/ 848086 h 944200"/>
              <a:gd name="connsiteX6" fmla="*/ 1838270 w 7515281"/>
              <a:gd name="connsiteY6" fmla="*/ 944200 h 944200"/>
              <a:gd name="connsiteX7" fmla="*/ 7357911 w 7515281"/>
              <a:gd name="connsiteY7" fmla="*/ 944200 h 944200"/>
              <a:gd name="connsiteX8" fmla="*/ 7515281 w 7515281"/>
              <a:gd name="connsiteY8" fmla="*/ 786830 h 944200"/>
              <a:gd name="connsiteX9" fmla="*/ 7515281 w 7515281"/>
              <a:gd name="connsiteY9" fmla="*/ 343791 h 9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5281" h="944200">
                <a:moveTo>
                  <a:pt x="0" y="0"/>
                </a:moveTo>
                <a:lnTo>
                  <a:pt x="1523531" y="0"/>
                </a:lnTo>
                <a:cubicBezTo>
                  <a:pt x="1610444" y="0"/>
                  <a:pt x="1680901" y="70457"/>
                  <a:pt x="1680901" y="157370"/>
                </a:cubicBezTo>
                <a:lnTo>
                  <a:pt x="1680901" y="786830"/>
                </a:lnTo>
                <a:lnTo>
                  <a:pt x="1680901" y="786832"/>
                </a:lnTo>
                <a:lnTo>
                  <a:pt x="1693267" y="848086"/>
                </a:lnTo>
                <a:cubicBezTo>
                  <a:pt x="1717157" y="904568"/>
                  <a:pt x="1773086" y="944200"/>
                  <a:pt x="1838270" y="944200"/>
                </a:cubicBezTo>
                <a:lnTo>
                  <a:pt x="7357911" y="944200"/>
                </a:lnTo>
                <a:cubicBezTo>
                  <a:pt x="7444824" y="944200"/>
                  <a:pt x="7515281" y="873743"/>
                  <a:pt x="7515281" y="786830"/>
                </a:cubicBezTo>
                <a:lnTo>
                  <a:pt x="7515281" y="343791"/>
                </a:lnTo>
              </a:path>
            </a:pathLst>
          </a:custGeom>
          <a:noFill/>
          <a:ln w="6350" cap="rnd" cmpd="sng" algn="ctr">
            <a:gradFill>
              <a:gsLst>
                <a:gs pos="0">
                  <a:srgbClr val="0078D4"/>
                </a:gs>
                <a:gs pos="100000">
                  <a:srgbClr val="737373"/>
                </a:gs>
              </a:gsLst>
              <a:lin ang="5400000" scaled="1"/>
            </a:gradFill>
            <a:prstDash val="solid"/>
            <a:headEnd type="none" w="lg" len="med"/>
            <a:tailEnd type="none" w="lg" len="med"/>
          </a:ln>
          <a:effectLst>
            <a:outerShdw blurRad="127000" algn="ctr" rotWithShape="0">
              <a:prstClr val="black">
                <a:alpha val="1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63" name="Rectangle: Rounded Corners 55">
            <a:extLst>
              <a:ext uri="{FF2B5EF4-FFF2-40B4-BE49-F238E27FC236}">
                <a16:creationId xmlns:a16="http://schemas.microsoft.com/office/drawing/2014/main" id="{E91DFD23-C421-0E47-FE46-C3742ECE23B8}"/>
              </a:ext>
              <a:ext uri="{C183D7F6-B498-43B3-948B-1728B52AA6E4}">
                <adec:decorative xmlns:adec="http://schemas.microsoft.com/office/drawing/2017/decorative" val="1"/>
              </a:ext>
            </a:extLst>
          </p:cNvPr>
          <p:cNvSpPr/>
          <p:nvPr/>
        </p:nvSpPr>
        <p:spPr bwMode="auto">
          <a:xfrm rot="16200000">
            <a:off x="11121199" y="5436404"/>
            <a:ext cx="678562" cy="45719"/>
          </a:xfrm>
          <a:prstGeom prst="roundRect">
            <a:avLst>
              <a:gd name="adj" fmla="val 50000"/>
            </a:avLst>
          </a:prstGeom>
          <a:gradFill flip="none" rotWithShape="1">
            <a:gsLst>
              <a:gs pos="0">
                <a:srgbClr val="0078D4"/>
              </a:gs>
              <a:gs pos="100000">
                <a:srgbClr val="8661C5"/>
              </a:gs>
            </a:gsLst>
            <a:lin ang="0" scaled="1"/>
            <a:tileRect/>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4" name="Rectangle 63">
            <a:extLst>
              <a:ext uri="{FF2B5EF4-FFF2-40B4-BE49-F238E27FC236}">
                <a16:creationId xmlns:a16="http://schemas.microsoft.com/office/drawing/2014/main" id="{3012B003-1ADF-02A9-9E2C-CBC1E497F951}"/>
              </a:ext>
              <a:ext uri="{C183D7F6-B498-43B3-948B-1728B52AA6E4}">
                <adec:decorative xmlns:adec="http://schemas.microsoft.com/office/drawing/2017/decorative" val="0"/>
              </a:ext>
            </a:extLst>
          </p:cNvPr>
          <p:cNvSpPr>
            <a:spLocks/>
          </p:cNvSpPr>
          <p:nvPr/>
        </p:nvSpPr>
        <p:spPr bwMode="auto">
          <a:xfrm>
            <a:off x="7969794" y="5092208"/>
            <a:ext cx="3388847" cy="74122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Inspire quick wins to reach value tipping point</a:t>
            </a:r>
          </a:p>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Measured as usage and time savings with goals to improve job effectiveness, work capacity, and employee retention.</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5741122" y="5072972"/>
            <a:ext cx="1955078" cy="77970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Copilot functions and surfaces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Basic prompts (Meeting Recap,</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0" cap="none" spc="0" normalizeH="0" baseline="0" noProof="0">
                <a:ln>
                  <a:noFill/>
                </a:ln>
                <a:solidFill>
                  <a:srgbClr val="1A1A1A"/>
                </a:solidFill>
                <a:effectLst/>
                <a:uLnTx/>
                <a:uFillTx/>
                <a:latin typeface="Segoe UI"/>
                <a:ea typeface="+mn-ea"/>
                <a:cs typeface="+mn-cs"/>
              </a:rPr>
              <a:t>Summarize an email, etc.) Copilot Lab</a:t>
            </a:r>
          </a:p>
        </p:txBody>
      </p:sp>
      <p:cxnSp>
        <p:nvCxnSpPr>
          <p:cNvPr id="66" name="Straight Connector 65">
            <a:extLst>
              <a:ext uri="{FF2B5EF4-FFF2-40B4-BE49-F238E27FC236}">
                <a16:creationId xmlns:a16="http://schemas.microsoft.com/office/drawing/2014/main" id="{0BB2EB73-817F-F37F-C7C3-B78EBBA92506}"/>
              </a:ext>
              <a:ext uri="{C183D7F6-B498-43B3-948B-1728B52AA6E4}">
                <adec:decorative xmlns:adec="http://schemas.microsoft.com/office/drawing/2017/decorative" val="1"/>
              </a:ext>
            </a:extLst>
          </p:cNvPr>
          <p:cNvCxnSpPr>
            <a:cxnSpLocks/>
          </p:cNvCxnSpPr>
          <p:nvPr/>
        </p:nvCxnSpPr>
        <p:spPr>
          <a:xfrm>
            <a:off x="7832997" y="5174595"/>
            <a:ext cx="0" cy="576455"/>
          </a:xfrm>
          <a:prstGeom prst="line">
            <a:avLst/>
          </a:prstGeom>
          <a:noFill/>
          <a:ln w="15875" cap="rnd" cmpd="sng" algn="ctr">
            <a:gradFill flip="none" rotWithShape="1">
              <a:gsLst>
                <a:gs pos="0">
                  <a:srgbClr val="0078D4"/>
                </a:gs>
                <a:gs pos="100000">
                  <a:srgbClr val="737373"/>
                </a:gs>
              </a:gsLst>
              <a:lin ang="5400000" scaled="1"/>
              <a:tileRect/>
            </a:gradFill>
            <a:prstDash val="solid"/>
            <a:headEnd type="none" w="lg" len="med"/>
            <a:tailEnd type="none" w="lg" len="med"/>
          </a:ln>
          <a:effectLst>
            <a:outerShdw blurRad="127000" algn="ctr" rotWithShape="0">
              <a:prstClr val="black">
                <a:alpha val="15000"/>
              </a:prstClr>
            </a:outerShdw>
          </a:effectLst>
        </p:spPr>
      </p:cxn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by optimizing functional processes and impacting the metrics that are important to your organization.</a:t>
            </a:r>
          </a:p>
        </p:txBody>
      </p:sp>
    </p:spTree>
    <p:extLst>
      <p:ext uri="{BB962C8B-B14F-4D97-AF65-F5344CB8AC3E}">
        <p14:creationId xmlns:p14="http://schemas.microsoft.com/office/powerpoint/2010/main" val="11413133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D4F-E1AE-D5B5-D32F-9C7DCB1B48C8}"/>
              </a:ext>
            </a:extLst>
          </p:cNvPr>
          <p:cNvSpPr>
            <a:spLocks noGrp="1"/>
          </p:cNvSpPr>
          <p:nvPr>
            <p:ph type="title"/>
          </p:nvPr>
        </p:nvSpPr>
        <p:spPr>
          <a:xfrm>
            <a:off x="584199" y="387766"/>
            <a:ext cx="8341315" cy="526298"/>
          </a:xfrm>
        </p:spPr>
        <p:txBody>
          <a:bodyPr/>
          <a:lstStyle/>
          <a:p>
            <a:r>
              <a:rPr lang="en-US">
                <a:solidFill>
                  <a:srgbClr val="0078D4"/>
                </a:solidFill>
              </a:rPr>
              <a:t>Marketing | </a:t>
            </a:r>
            <a:r>
              <a:rPr lang="en-US"/>
              <a:t>Targeted campaigns</a:t>
            </a:r>
            <a:br>
              <a:rPr lang="en-US"/>
            </a:br>
            <a:endParaRPr lang="en-US" i="1"/>
          </a:p>
        </p:txBody>
      </p:sp>
      <p:sp>
        <p:nvSpPr>
          <p:cNvPr id="4" name="Text Placeholder 3">
            <a:extLst>
              <a:ext uri="{FF2B5EF4-FFF2-40B4-BE49-F238E27FC236}">
                <a16:creationId xmlns:a16="http://schemas.microsoft.com/office/drawing/2014/main" id="{25ECD626-686B-1FF7-5F73-A6C7C205FBCA}"/>
              </a:ext>
            </a:extLst>
          </p:cNvPr>
          <p:cNvSpPr>
            <a:spLocks noGrp="1"/>
          </p:cNvSpPr>
          <p:nvPr>
            <p:ph type="body" sz="quarter" idx="11"/>
          </p:nvPr>
        </p:nvSpPr>
        <p:spPr>
          <a:xfrm>
            <a:off x="4125166" y="1569018"/>
            <a:ext cx="2808000" cy="345600"/>
          </a:xfrm>
        </p:spPr>
        <p:txBody>
          <a:bodyPr/>
          <a:lstStyle/>
          <a:p>
            <a:r>
              <a:rPr lang="en-US"/>
              <a:t>2. Strategic campaign briefs</a:t>
            </a:r>
          </a:p>
        </p:txBody>
      </p:sp>
      <p:sp>
        <p:nvSpPr>
          <p:cNvPr id="5" name="Text Placeholder 4">
            <a:extLst>
              <a:ext uri="{FF2B5EF4-FFF2-40B4-BE49-F238E27FC236}">
                <a16:creationId xmlns:a16="http://schemas.microsoft.com/office/drawing/2014/main" id="{D1A0522C-2FA7-09DB-80B0-DA86644EF638}"/>
              </a:ext>
            </a:extLst>
          </p:cNvPr>
          <p:cNvSpPr>
            <a:spLocks noGrp="1"/>
          </p:cNvSpPr>
          <p:nvPr>
            <p:ph type="body" sz="quarter" idx="12"/>
          </p:nvPr>
        </p:nvSpPr>
        <p:spPr>
          <a:xfrm>
            <a:off x="543565" y="1569018"/>
            <a:ext cx="2808000" cy="345600"/>
          </a:xfrm>
        </p:spPr>
        <p:txBody>
          <a:bodyPr/>
          <a:lstStyle/>
          <a:p>
            <a:r>
              <a:rPr lang="en-US"/>
              <a:t>1. Audience segmentation</a:t>
            </a:r>
          </a:p>
        </p:txBody>
      </p:sp>
      <p:sp>
        <p:nvSpPr>
          <p:cNvPr id="6" name="Text Placeholder 5">
            <a:extLst>
              <a:ext uri="{FF2B5EF4-FFF2-40B4-BE49-F238E27FC236}">
                <a16:creationId xmlns:a16="http://schemas.microsoft.com/office/drawing/2014/main" id="{EC408B61-4AB3-2F34-7E62-FC54761243BE}"/>
              </a:ext>
            </a:extLst>
          </p:cNvPr>
          <p:cNvSpPr>
            <a:spLocks noGrp="1"/>
          </p:cNvSpPr>
          <p:nvPr>
            <p:ph type="body" sz="quarter" idx="13"/>
          </p:nvPr>
        </p:nvSpPr>
        <p:spPr>
          <a:xfrm>
            <a:off x="7588806" y="1569018"/>
            <a:ext cx="2808000" cy="345600"/>
          </a:xfrm>
        </p:spPr>
        <p:txBody>
          <a:bodyPr/>
          <a:lstStyle/>
          <a:p>
            <a:r>
              <a:rPr lang="en-US"/>
              <a:t>3. Content creation and refinement</a:t>
            </a:r>
          </a:p>
        </p:txBody>
      </p:sp>
      <p:sp>
        <p:nvSpPr>
          <p:cNvPr id="7" name="Text Placeholder 6">
            <a:extLst>
              <a:ext uri="{FF2B5EF4-FFF2-40B4-BE49-F238E27FC236}">
                <a16:creationId xmlns:a16="http://schemas.microsoft.com/office/drawing/2014/main" id="{D1BA750E-2991-0BDC-3E86-3A942A116AED}"/>
              </a:ext>
            </a:extLst>
          </p:cNvPr>
          <p:cNvSpPr>
            <a:spLocks noGrp="1"/>
          </p:cNvSpPr>
          <p:nvPr>
            <p:ph type="body" sz="quarter" idx="14"/>
          </p:nvPr>
        </p:nvSpPr>
        <p:spPr>
          <a:xfrm>
            <a:off x="2479961" y="4021809"/>
            <a:ext cx="2808000" cy="345600"/>
          </a:xfrm>
        </p:spPr>
        <p:txBody>
          <a:bodyPr/>
          <a:lstStyle/>
          <a:p>
            <a:r>
              <a:rPr lang="en-US"/>
              <a:t>5. Collaborative campaign review</a:t>
            </a:r>
          </a:p>
        </p:txBody>
      </p:sp>
      <p:sp>
        <p:nvSpPr>
          <p:cNvPr id="8" name="Text Placeholder 7">
            <a:extLst>
              <a:ext uri="{FF2B5EF4-FFF2-40B4-BE49-F238E27FC236}">
                <a16:creationId xmlns:a16="http://schemas.microsoft.com/office/drawing/2014/main" id="{52EBD165-D04F-4164-3C97-F7FAC00CDF8F}"/>
              </a:ext>
            </a:extLst>
          </p:cNvPr>
          <p:cNvSpPr>
            <a:spLocks noGrp="1"/>
          </p:cNvSpPr>
          <p:nvPr>
            <p:ph type="body" sz="quarter" idx="15"/>
          </p:nvPr>
        </p:nvSpPr>
        <p:spPr>
          <a:xfrm>
            <a:off x="5607965" y="4019650"/>
            <a:ext cx="2808000" cy="345600"/>
          </a:xfrm>
        </p:spPr>
        <p:txBody>
          <a:bodyPr/>
          <a:lstStyle/>
          <a:p>
            <a:r>
              <a:rPr lang="en-US"/>
              <a:t>4. Data-driven insights</a:t>
            </a:r>
          </a:p>
        </p:txBody>
      </p:sp>
      <p:sp>
        <p:nvSpPr>
          <p:cNvPr id="9" name="Text Placeholder 8">
            <a:extLst>
              <a:ext uri="{FF2B5EF4-FFF2-40B4-BE49-F238E27FC236}">
                <a16:creationId xmlns:a16="http://schemas.microsoft.com/office/drawing/2014/main" id="{F486B8CE-4D86-1089-BAE0-AA72DF9C6844}"/>
              </a:ext>
            </a:extLst>
          </p:cNvPr>
          <p:cNvSpPr>
            <a:spLocks noGrp="1"/>
          </p:cNvSpPr>
          <p:nvPr>
            <p:ph type="body" sz="quarter" idx="17"/>
          </p:nvPr>
        </p:nvSpPr>
        <p:spPr>
          <a:xfrm>
            <a:off x="6519107" y="521099"/>
            <a:ext cx="3599821" cy="169277"/>
          </a:xfrm>
        </p:spPr>
        <p:txBody>
          <a:bodyPr/>
          <a:lstStyle/>
          <a:p>
            <a:r>
              <a:rPr lang="en-US"/>
              <a:t>Copilot for Microsoft 365 and Copilot Studio</a:t>
            </a:r>
          </a:p>
        </p:txBody>
      </p:sp>
      <p:sp>
        <p:nvSpPr>
          <p:cNvPr id="10" name="Text Placeholder 9">
            <a:extLst>
              <a:ext uri="{FF2B5EF4-FFF2-40B4-BE49-F238E27FC236}">
                <a16:creationId xmlns:a16="http://schemas.microsoft.com/office/drawing/2014/main" id="{01673C2E-347E-F231-23CD-FC7215442AF2}"/>
              </a:ext>
            </a:extLst>
          </p:cNvPr>
          <p:cNvSpPr>
            <a:spLocks noGrp="1"/>
          </p:cNvSpPr>
          <p:nvPr>
            <p:ph type="body" sz="quarter" idx="18"/>
          </p:nvPr>
        </p:nvSpPr>
        <p:spPr>
          <a:xfrm>
            <a:off x="4125166" y="2007325"/>
            <a:ext cx="2808000" cy="626701"/>
          </a:xfrm>
        </p:spPr>
        <p:txBody>
          <a:bodyPr/>
          <a:lstStyle/>
          <a:p>
            <a:r>
              <a:rPr lang="en-US"/>
              <a:t>Collaborate with your marketing team using Copilot in Teams. It assists in brainstorming campaign ideas, setting goals, and assigning tasks.</a:t>
            </a:r>
          </a:p>
        </p:txBody>
      </p:sp>
      <p:sp>
        <p:nvSpPr>
          <p:cNvPr id="12" name="Text Placeholder 11">
            <a:extLst>
              <a:ext uri="{FF2B5EF4-FFF2-40B4-BE49-F238E27FC236}">
                <a16:creationId xmlns:a16="http://schemas.microsoft.com/office/drawing/2014/main" id="{8DD88CB0-E09C-2E4A-265D-78C3E7BC285E}"/>
              </a:ext>
            </a:extLst>
          </p:cNvPr>
          <p:cNvSpPr>
            <a:spLocks noGrp="1"/>
          </p:cNvSpPr>
          <p:nvPr>
            <p:ph type="body" sz="quarter" idx="20"/>
          </p:nvPr>
        </p:nvSpPr>
        <p:spPr>
          <a:xfrm>
            <a:off x="5607965" y="4457957"/>
            <a:ext cx="2808000" cy="626701"/>
          </a:xfrm>
        </p:spPr>
        <p:txBody>
          <a:bodyPr>
            <a:normAutofit/>
          </a:bodyPr>
          <a:lstStyle/>
          <a:p>
            <a:r>
              <a:rPr lang="en-US"/>
              <a:t>Use Copilot Studio to build a custom copilot based on your sales database. Ask questions such as ‘What was the ROI on this campaign?’ to help inform campaign optimization.</a:t>
            </a:r>
          </a:p>
        </p:txBody>
      </p:sp>
      <p:sp>
        <p:nvSpPr>
          <p:cNvPr id="13" name="Text Placeholder 12">
            <a:extLst>
              <a:ext uri="{FF2B5EF4-FFF2-40B4-BE49-F238E27FC236}">
                <a16:creationId xmlns:a16="http://schemas.microsoft.com/office/drawing/2014/main" id="{297FE7A7-6EE1-7985-A17E-A3C9BE0D9850}"/>
              </a:ext>
            </a:extLst>
          </p:cNvPr>
          <p:cNvSpPr>
            <a:spLocks noGrp="1"/>
          </p:cNvSpPr>
          <p:nvPr>
            <p:ph type="body" sz="quarter" idx="21"/>
          </p:nvPr>
        </p:nvSpPr>
        <p:spPr>
          <a:xfrm>
            <a:off x="4125166" y="3183397"/>
            <a:ext cx="2808000" cy="626701"/>
          </a:xfrm>
        </p:spPr>
        <p:txBody>
          <a:bodyPr/>
          <a:lstStyle/>
          <a:p>
            <a:r>
              <a:rPr lang="en-US"/>
              <a:t>Benefit: </a:t>
            </a:r>
            <a:r>
              <a:rPr lang="en-US" b="1"/>
              <a:t>Accelerate campaign planning</a:t>
            </a:r>
            <a:r>
              <a:rPr lang="en-US"/>
              <a:t>, align stakeholders, and ensure a cohesive approach.</a:t>
            </a:r>
          </a:p>
        </p:txBody>
      </p:sp>
      <p:sp>
        <p:nvSpPr>
          <p:cNvPr id="14" name="Text Placeholder 13">
            <a:extLst>
              <a:ext uri="{FF2B5EF4-FFF2-40B4-BE49-F238E27FC236}">
                <a16:creationId xmlns:a16="http://schemas.microsoft.com/office/drawing/2014/main" id="{B3D84555-38D1-233F-FD6B-80DFD7B5DDFC}"/>
              </a:ext>
            </a:extLst>
          </p:cNvPr>
          <p:cNvSpPr>
            <a:spLocks noGrp="1"/>
          </p:cNvSpPr>
          <p:nvPr>
            <p:ph type="body" sz="quarter" idx="22"/>
          </p:nvPr>
        </p:nvSpPr>
        <p:spPr>
          <a:xfrm>
            <a:off x="543565" y="3158738"/>
            <a:ext cx="2808000" cy="626701"/>
          </a:xfrm>
        </p:spPr>
        <p:txBody>
          <a:bodyPr/>
          <a:lstStyle/>
          <a:p>
            <a:r>
              <a:rPr lang="en-US"/>
              <a:t>Benefit: </a:t>
            </a:r>
            <a:r>
              <a:rPr lang="en-US" b="1"/>
              <a:t>Refine your audience targeting </a:t>
            </a:r>
            <a:r>
              <a:rPr lang="en-US"/>
              <a:t>to ensure that campaign messages are reaching the most receptive groups.</a:t>
            </a:r>
          </a:p>
        </p:txBody>
      </p:sp>
      <p:sp>
        <p:nvSpPr>
          <p:cNvPr id="15" name="Text Placeholder 14">
            <a:extLst>
              <a:ext uri="{FF2B5EF4-FFF2-40B4-BE49-F238E27FC236}">
                <a16:creationId xmlns:a16="http://schemas.microsoft.com/office/drawing/2014/main" id="{7ADC8516-1A5F-D516-0FB4-3E9D5D1FB7BE}"/>
              </a:ext>
            </a:extLst>
          </p:cNvPr>
          <p:cNvSpPr>
            <a:spLocks noGrp="1"/>
          </p:cNvSpPr>
          <p:nvPr>
            <p:ph type="body" sz="quarter" idx="23"/>
          </p:nvPr>
        </p:nvSpPr>
        <p:spPr>
          <a:xfrm>
            <a:off x="7588806" y="3183397"/>
            <a:ext cx="2808000" cy="626701"/>
          </a:xfrm>
        </p:spPr>
        <p:txBody>
          <a:bodyPr/>
          <a:lstStyle/>
          <a:p>
            <a:r>
              <a:rPr lang="en-US"/>
              <a:t>Benefit: </a:t>
            </a:r>
            <a:r>
              <a:rPr lang="en-US" b="1"/>
              <a:t>Enhance content quality</a:t>
            </a:r>
            <a:r>
              <a:rPr lang="en-US"/>
              <a:t>, save time, and engage your audience effectively.</a:t>
            </a:r>
          </a:p>
        </p:txBody>
      </p:sp>
      <p:sp>
        <p:nvSpPr>
          <p:cNvPr id="16" name="Text Placeholder 15">
            <a:extLst>
              <a:ext uri="{FF2B5EF4-FFF2-40B4-BE49-F238E27FC236}">
                <a16:creationId xmlns:a16="http://schemas.microsoft.com/office/drawing/2014/main" id="{8895AE48-104F-1629-6B2F-586AC82BBDC2}"/>
              </a:ext>
            </a:extLst>
          </p:cNvPr>
          <p:cNvSpPr>
            <a:spLocks noGrp="1"/>
          </p:cNvSpPr>
          <p:nvPr>
            <p:ph type="body" sz="quarter" idx="24"/>
          </p:nvPr>
        </p:nvSpPr>
        <p:spPr>
          <a:xfrm>
            <a:off x="2479961" y="5611529"/>
            <a:ext cx="2808000" cy="626701"/>
          </a:xfrm>
        </p:spPr>
        <p:txBody>
          <a:bodyPr/>
          <a:lstStyle/>
          <a:p>
            <a:r>
              <a:rPr lang="en-US"/>
              <a:t>Benefit: </a:t>
            </a:r>
            <a:r>
              <a:rPr lang="en-US" b="1"/>
              <a:t>Facilitate efficient discussions</a:t>
            </a:r>
            <a:r>
              <a:rPr lang="en-US"/>
              <a:t>, align stakeholders, and drive campaign success. </a:t>
            </a:r>
          </a:p>
        </p:txBody>
      </p:sp>
      <p:sp>
        <p:nvSpPr>
          <p:cNvPr id="17" name="Text Placeholder 16">
            <a:extLst>
              <a:ext uri="{FF2B5EF4-FFF2-40B4-BE49-F238E27FC236}">
                <a16:creationId xmlns:a16="http://schemas.microsoft.com/office/drawing/2014/main" id="{9EE3E169-77A0-B092-8119-0AF85FF8E6FB}"/>
              </a:ext>
            </a:extLst>
          </p:cNvPr>
          <p:cNvSpPr>
            <a:spLocks noGrp="1"/>
          </p:cNvSpPr>
          <p:nvPr>
            <p:ph type="body" sz="quarter" idx="25"/>
          </p:nvPr>
        </p:nvSpPr>
        <p:spPr>
          <a:xfrm>
            <a:off x="5607965" y="5634029"/>
            <a:ext cx="2808000" cy="626701"/>
          </a:xfrm>
        </p:spPr>
        <p:txBody>
          <a:bodyPr/>
          <a:lstStyle/>
          <a:p>
            <a:r>
              <a:rPr lang="en-US"/>
              <a:t>Benefit: </a:t>
            </a:r>
            <a:r>
              <a:rPr lang="en-US" b="1"/>
              <a:t>Optimize campaigns </a:t>
            </a:r>
            <a:r>
              <a:rPr lang="en-US"/>
              <a:t>based on data-driven insights, leading to better ROI.</a:t>
            </a:r>
          </a:p>
        </p:txBody>
      </p:sp>
      <p:sp>
        <p:nvSpPr>
          <p:cNvPr id="19" name="Text Placeholder 18">
            <a:extLst>
              <a:ext uri="{FF2B5EF4-FFF2-40B4-BE49-F238E27FC236}">
                <a16:creationId xmlns:a16="http://schemas.microsoft.com/office/drawing/2014/main" id="{E9D8F65E-FE6B-60FB-55FF-A89FC3BE0BB5}"/>
              </a:ext>
            </a:extLst>
          </p:cNvPr>
          <p:cNvSpPr>
            <a:spLocks noGrp="1"/>
          </p:cNvSpPr>
          <p:nvPr>
            <p:ph type="body" sz="quarter" idx="28"/>
          </p:nvPr>
        </p:nvSpPr>
        <p:spPr>
          <a:xfrm>
            <a:off x="2479961" y="4457957"/>
            <a:ext cx="2808000" cy="626701"/>
          </a:xfrm>
        </p:spPr>
        <p:txBody>
          <a:bodyPr/>
          <a:lstStyle/>
          <a:p>
            <a:r>
              <a:rPr lang="en-US"/>
              <a:t>During campaign reviews, Copilot in Teams can assist in summarizing key points, identifying areas for improvement, and suggesting next steps. </a:t>
            </a:r>
          </a:p>
        </p:txBody>
      </p:sp>
      <p:sp>
        <p:nvSpPr>
          <p:cNvPr id="20" name="Text Placeholder 19">
            <a:extLst>
              <a:ext uri="{FF2B5EF4-FFF2-40B4-BE49-F238E27FC236}">
                <a16:creationId xmlns:a16="http://schemas.microsoft.com/office/drawing/2014/main" id="{B67A4DCE-BCCC-E1E7-205A-2C56401FB76C}"/>
              </a:ext>
            </a:extLst>
          </p:cNvPr>
          <p:cNvSpPr>
            <a:spLocks noGrp="1"/>
          </p:cNvSpPr>
          <p:nvPr>
            <p:ph type="body" sz="quarter" idx="30"/>
          </p:nvPr>
        </p:nvSpPr>
        <p:spPr>
          <a:xfrm>
            <a:off x="10430234" y="521099"/>
            <a:ext cx="1456966" cy="169277"/>
          </a:xfrm>
        </p:spPr>
        <p:txBody>
          <a:bodyPr/>
          <a:lstStyle/>
          <a:p>
            <a:r>
              <a:rPr lang="en-US"/>
              <a:t>Build</a:t>
            </a:r>
          </a:p>
        </p:txBody>
      </p:sp>
      <p:sp>
        <p:nvSpPr>
          <p:cNvPr id="21" name="Text Placeholder 20">
            <a:extLst>
              <a:ext uri="{FF2B5EF4-FFF2-40B4-BE49-F238E27FC236}">
                <a16:creationId xmlns:a16="http://schemas.microsoft.com/office/drawing/2014/main" id="{3CCE5F60-ABA8-69C3-9275-A1DE85357280}"/>
              </a:ext>
            </a:extLst>
          </p:cNvPr>
          <p:cNvSpPr>
            <a:spLocks noGrp="1"/>
          </p:cNvSpPr>
          <p:nvPr>
            <p:ph type="body" sz="quarter" idx="38"/>
          </p:nvPr>
        </p:nvSpPr>
        <p:spPr>
          <a:solidFill>
            <a:srgbClr val="0070C0"/>
          </a:solidFill>
        </p:spPr>
        <p:txBody>
          <a:bodyPr/>
          <a:lstStyle/>
          <a:p>
            <a:endParaRPr lang="en-US"/>
          </a:p>
        </p:txBody>
      </p:sp>
      <p:sp>
        <p:nvSpPr>
          <p:cNvPr id="22" name="Text Placeholder 21">
            <a:extLst>
              <a:ext uri="{FF2B5EF4-FFF2-40B4-BE49-F238E27FC236}">
                <a16:creationId xmlns:a16="http://schemas.microsoft.com/office/drawing/2014/main" id="{122F55A4-0048-0105-A9D6-523152E4AC2A}"/>
              </a:ext>
            </a:extLst>
          </p:cNvPr>
          <p:cNvSpPr>
            <a:spLocks noGrp="1"/>
          </p:cNvSpPr>
          <p:nvPr>
            <p:ph type="body" sz="quarter" idx="39"/>
          </p:nvPr>
        </p:nvSpPr>
        <p:spPr>
          <a:solidFill>
            <a:srgbClr val="0070C0"/>
          </a:solidFill>
        </p:spPr>
        <p:txBody>
          <a:bodyPr/>
          <a:lstStyle/>
          <a:p>
            <a:endParaRPr lang="en-US"/>
          </a:p>
        </p:txBody>
      </p:sp>
      <p:sp>
        <p:nvSpPr>
          <p:cNvPr id="23" name="Text Placeholder 22">
            <a:extLst>
              <a:ext uri="{FF2B5EF4-FFF2-40B4-BE49-F238E27FC236}">
                <a16:creationId xmlns:a16="http://schemas.microsoft.com/office/drawing/2014/main" id="{F897392B-DE8C-D5A4-72BD-A13BA0A124E1}"/>
              </a:ext>
            </a:extLst>
          </p:cNvPr>
          <p:cNvSpPr>
            <a:spLocks noGrp="1"/>
          </p:cNvSpPr>
          <p:nvPr>
            <p:ph type="body" sz="quarter" idx="40"/>
          </p:nvPr>
        </p:nvSpPr>
        <p:spPr>
          <a:solidFill>
            <a:srgbClr val="0070C0"/>
          </a:solidFill>
        </p:spPr>
        <p:txBody>
          <a:bodyPr/>
          <a:lstStyle/>
          <a:p>
            <a:endParaRPr lang="en-US"/>
          </a:p>
        </p:txBody>
      </p:sp>
      <p:sp>
        <p:nvSpPr>
          <p:cNvPr id="24" name="Rectangle: Rounded Corners 6">
            <a:extLst>
              <a:ext uri="{FF2B5EF4-FFF2-40B4-BE49-F238E27FC236}">
                <a16:creationId xmlns:a16="http://schemas.microsoft.com/office/drawing/2014/main" id="{7786F406-39D5-9BBE-740A-886CD31B327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8" name="Group 27">
            <a:extLst>
              <a:ext uri="{FF2B5EF4-FFF2-40B4-BE49-F238E27FC236}">
                <a16:creationId xmlns:a16="http://schemas.microsoft.com/office/drawing/2014/main" id="{6A9EEF75-5BF7-4D94-6C51-EC8EED8EF92D}"/>
              </a:ext>
            </a:extLst>
          </p:cNvPr>
          <p:cNvGrpSpPr/>
          <p:nvPr/>
        </p:nvGrpSpPr>
        <p:grpSpPr>
          <a:xfrm>
            <a:off x="1640684" y="1132756"/>
            <a:ext cx="1097280" cy="216000"/>
            <a:chOff x="2707850" y="862657"/>
            <a:chExt cx="1097280" cy="216000"/>
          </a:xfrm>
        </p:grpSpPr>
        <p:sp>
          <p:nvSpPr>
            <p:cNvPr id="29" name="Rectangle: Rounded Corners 6">
              <a:extLst>
                <a:ext uri="{FF2B5EF4-FFF2-40B4-BE49-F238E27FC236}">
                  <a16:creationId xmlns:a16="http://schemas.microsoft.com/office/drawing/2014/main" id="{E8630B4D-3C31-84D3-9D64-AAFA40C35EE9}"/>
                </a:ext>
                <a:ext uri="{C183D7F6-B498-43B3-948B-1728B52AA6E4}">
                  <adec:decorative xmlns:adec="http://schemas.microsoft.com/office/drawing/2017/decorative" val="1"/>
                </a:ext>
              </a:extLst>
            </p:cNvPr>
            <p:cNvSpPr/>
            <p:nvPr/>
          </p:nvSpPr>
          <p:spPr bwMode="auto">
            <a:xfrm>
              <a:off x="2707850" y="862657"/>
              <a:ext cx="10972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30" name="Graphic 29">
              <a:extLst>
                <a:ext uri="{FF2B5EF4-FFF2-40B4-BE49-F238E27FC236}">
                  <a16:creationId xmlns:a16="http://schemas.microsoft.com/office/drawing/2014/main" id="{34790C2A-E7C4-B797-90E4-053FE3EF42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1" name="Group 30">
            <a:extLst>
              <a:ext uri="{FF2B5EF4-FFF2-40B4-BE49-F238E27FC236}">
                <a16:creationId xmlns:a16="http://schemas.microsoft.com/office/drawing/2014/main" id="{8F02042A-1D56-5D1F-750F-1F329B14C9BB}"/>
              </a:ext>
            </a:extLst>
          </p:cNvPr>
          <p:cNvGrpSpPr/>
          <p:nvPr/>
        </p:nvGrpSpPr>
        <p:grpSpPr>
          <a:xfrm>
            <a:off x="2812175" y="1132756"/>
            <a:ext cx="1005840" cy="216000"/>
            <a:chOff x="4582885" y="862657"/>
            <a:chExt cx="1005840" cy="216000"/>
          </a:xfrm>
        </p:grpSpPr>
        <p:sp>
          <p:nvSpPr>
            <p:cNvPr id="32" name="Rectangle: Rounded Corners 6">
              <a:extLst>
                <a:ext uri="{FF2B5EF4-FFF2-40B4-BE49-F238E27FC236}">
                  <a16:creationId xmlns:a16="http://schemas.microsoft.com/office/drawing/2014/main" id="{CAB3B843-FC1D-9ADA-B715-1A6F94101747}"/>
                </a:ext>
                <a:ext uri="{C183D7F6-B498-43B3-948B-1728B52AA6E4}">
                  <adec:decorative xmlns:adec="http://schemas.microsoft.com/office/drawing/2017/decorative" val="1"/>
                </a:ext>
              </a:extLst>
            </p:cNvPr>
            <p:cNvSpPr/>
            <p:nvPr/>
          </p:nvSpPr>
          <p:spPr bwMode="auto">
            <a:xfrm>
              <a:off x="4582885" y="862657"/>
              <a:ext cx="10058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a:t>
              </a:r>
            </a:p>
          </p:txBody>
        </p:sp>
        <p:pic>
          <p:nvPicPr>
            <p:cNvPr id="33" name="Graphic 32">
              <a:extLst>
                <a:ext uri="{FF2B5EF4-FFF2-40B4-BE49-F238E27FC236}">
                  <a16:creationId xmlns:a16="http://schemas.microsoft.com/office/drawing/2014/main" id="{348DC950-B2B2-E4FD-9125-89AFCFADF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4" name="Rectangle: Rounded Corners 6">
            <a:extLst>
              <a:ext uri="{FF2B5EF4-FFF2-40B4-BE49-F238E27FC236}">
                <a16:creationId xmlns:a16="http://schemas.microsoft.com/office/drawing/2014/main" id="{E979AD88-53F4-FAE4-F8F9-7CD8A863705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5" name="Group 34">
            <a:extLst>
              <a:ext uri="{FF2B5EF4-FFF2-40B4-BE49-F238E27FC236}">
                <a16:creationId xmlns:a16="http://schemas.microsoft.com/office/drawing/2014/main" id="{ADEE0C81-E62C-58E2-255C-49E657AC9B1B}"/>
              </a:ext>
            </a:extLst>
          </p:cNvPr>
          <p:cNvGrpSpPr/>
          <p:nvPr/>
        </p:nvGrpSpPr>
        <p:grpSpPr>
          <a:xfrm>
            <a:off x="7523373" y="1127774"/>
            <a:ext cx="1188720" cy="216000"/>
            <a:chOff x="1194743" y="1140160"/>
            <a:chExt cx="1188720" cy="216000"/>
          </a:xfrm>
        </p:grpSpPr>
        <p:sp>
          <p:nvSpPr>
            <p:cNvPr id="36" name="Rectangle: Rounded Corners 6">
              <a:extLst>
                <a:ext uri="{FF2B5EF4-FFF2-40B4-BE49-F238E27FC236}">
                  <a16:creationId xmlns:a16="http://schemas.microsoft.com/office/drawing/2014/main" id="{5574B022-DE92-5B40-21F7-9B42DFD506B1}"/>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7" name="Graphic 36">
              <a:extLst>
                <a:ext uri="{FF2B5EF4-FFF2-40B4-BE49-F238E27FC236}">
                  <a16:creationId xmlns:a16="http://schemas.microsoft.com/office/drawing/2014/main" id="{04AA7936-4A31-33EB-6DCD-C5A19AF0A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8" name="Group 37">
            <a:extLst>
              <a:ext uri="{FF2B5EF4-FFF2-40B4-BE49-F238E27FC236}">
                <a16:creationId xmlns:a16="http://schemas.microsoft.com/office/drawing/2014/main" id="{2FB8FDC5-5A9E-1B7F-3CBD-54592CAB4C84}"/>
              </a:ext>
            </a:extLst>
          </p:cNvPr>
          <p:cNvGrpSpPr/>
          <p:nvPr/>
        </p:nvGrpSpPr>
        <p:grpSpPr>
          <a:xfrm>
            <a:off x="8802022" y="1127774"/>
            <a:ext cx="1005840" cy="216000"/>
            <a:chOff x="1194743" y="1140160"/>
            <a:chExt cx="1005840" cy="216000"/>
          </a:xfrm>
        </p:grpSpPr>
        <p:sp>
          <p:nvSpPr>
            <p:cNvPr id="39" name="Rectangle: Rounded Corners 6">
              <a:extLst>
                <a:ext uri="{FF2B5EF4-FFF2-40B4-BE49-F238E27FC236}">
                  <a16:creationId xmlns:a16="http://schemas.microsoft.com/office/drawing/2014/main" id="{9579A102-6DA3-A105-1018-EFDD2CC95D7F}"/>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0" name="Graphic 39">
              <a:extLst>
                <a:ext uri="{FF2B5EF4-FFF2-40B4-BE49-F238E27FC236}">
                  <a16:creationId xmlns:a16="http://schemas.microsoft.com/office/drawing/2014/main" id="{8BB3700E-50C9-BF3B-7DCB-4606A1C8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1" name="Group 40">
            <a:extLst>
              <a:ext uri="{FF2B5EF4-FFF2-40B4-BE49-F238E27FC236}">
                <a16:creationId xmlns:a16="http://schemas.microsoft.com/office/drawing/2014/main" id="{063CE322-5324-420E-4A9D-D7B5E1FFFCAF}"/>
              </a:ext>
            </a:extLst>
          </p:cNvPr>
          <p:cNvGrpSpPr/>
          <p:nvPr/>
        </p:nvGrpSpPr>
        <p:grpSpPr>
          <a:xfrm>
            <a:off x="4345153" y="2699477"/>
            <a:ext cx="2351135" cy="360000"/>
            <a:chOff x="588263" y="3617084"/>
            <a:chExt cx="2351135" cy="360000"/>
          </a:xfrm>
        </p:grpSpPr>
        <p:pic>
          <p:nvPicPr>
            <p:cNvPr id="42" name="Picture 41">
              <a:extLst>
                <a:ext uri="{FF2B5EF4-FFF2-40B4-BE49-F238E27FC236}">
                  <a16:creationId xmlns:a16="http://schemas.microsoft.com/office/drawing/2014/main" id="{E47DA44C-09E1-A27B-A5B7-87D70DAE318A}"/>
                </a:ext>
              </a:extLst>
            </p:cNvPr>
            <p:cNvPicPr>
              <a:picLocks noChangeAspect="1"/>
            </p:cNvPicPr>
            <p:nvPr/>
          </p:nvPicPr>
          <p:blipFill>
            <a:blip r:embed="rId6"/>
            <a:stretch>
              <a:fillRect/>
            </a:stretch>
          </p:blipFill>
          <p:spPr>
            <a:xfrm>
              <a:off x="588263" y="3617084"/>
              <a:ext cx="360000" cy="360000"/>
            </a:xfrm>
            <a:prstGeom prst="ellipse">
              <a:avLst/>
            </a:prstGeom>
            <a:solidFill>
              <a:srgbClr val="FFFFFF"/>
            </a:solidFill>
          </p:spPr>
        </p:pic>
        <p:sp>
          <p:nvSpPr>
            <p:cNvPr id="43" name="TextBox 42">
              <a:extLst>
                <a:ext uri="{FF2B5EF4-FFF2-40B4-BE49-F238E27FC236}">
                  <a16:creationId xmlns:a16="http://schemas.microsoft.com/office/drawing/2014/main" id="{DE640365-AF50-8555-A9ED-26C05929E757}"/>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016CA98A-9F57-66FA-4BFF-2D3CB362DC62}"/>
              </a:ext>
            </a:extLst>
          </p:cNvPr>
          <p:cNvGrpSpPr/>
          <p:nvPr/>
        </p:nvGrpSpPr>
        <p:grpSpPr>
          <a:xfrm>
            <a:off x="2714607" y="5138699"/>
            <a:ext cx="2351135" cy="360000"/>
            <a:chOff x="588263" y="3617084"/>
            <a:chExt cx="2351135" cy="360000"/>
          </a:xfrm>
        </p:grpSpPr>
        <p:pic>
          <p:nvPicPr>
            <p:cNvPr id="54" name="Picture 53">
              <a:extLst>
                <a:ext uri="{FF2B5EF4-FFF2-40B4-BE49-F238E27FC236}">
                  <a16:creationId xmlns:a16="http://schemas.microsoft.com/office/drawing/2014/main" id="{DBA12DFB-5A06-3581-B782-43126D70F365}"/>
                </a:ext>
              </a:extLst>
            </p:cNvPr>
            <p:cNvPicPr>
              <a:picLocks noChangeAspect="1"/>
            </p:cNvPicPr>
            <p:nvPr/>
          </p:nvPicPr>
          <p:blipFill>
            <a:blip r:embed="rId6"/>
            <a:stretch>
              <a:fillRect/>
            </a:stretch>
          </p:blipFill>
          <p:spPr>
            <a:xfrm>
              <a:off x="588263" y="3617084"/>
              <a:ext cx="360000" cy="360000"/>
            </a:xfrm>
            <a:prstGeom prst="ellipse">
              <a:avLst/>
            </a:prstGeom>
            <a:solidFill>
              <a:srgbClr val="FFFFFF"/>
            </a:solidFill>
          </p:spPr>
        </p:pic>
        <p:sp>
          <p:nvSpPr>
            <p:cNvPr id="55" name="TextBox 54">
              <a:extLst>
                <a:ext uri="{FF2B5EF4-FFF2-40B4-BE49-F238E27FC236}">
                  <a16:creationId xmlns:a16="http://schemas.microsoft.com/office/drawing/2014/main" id="{2CBE8F84-F0A0-B33D-3936-188595A336A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8" name="Text Placeholder 83">
            <a:extLst>
              <a:ext uri="{FF2B5EF4-FFF2-40B4-BE49-F238E27FC236}">
                <a16:creationId xmlns:a16="http://schemas.microsoft.com/office/drawing/2014/main" id="{9815C9C4-74C8-2EA3-0CE2-0DE5A29F2C0B}"/>
              </a:ext>
            </a:extLst>
          </p:cNvPr>
          <p:cNvSpPr txBox="1">
            <a:spLocks/>
          </p:cNvSpPr>
          <p:nvPr/>
        </p:nvSpPr>
        <p:spPr>
          <a:xfrm>
            <a:off x="543565" y="1968015"/>
            <a:ext cx="2808000" cy="626701"/>
          </a:xfrm>
          <a:prstGeom prst="rect">
            <a:avLst/>
          </a:prstGeom>
        </p:spPr>
        <p:txBody>
          <a:bodyPr vert="horz" wrap="square" lIns="90000" tIns="36000" rIns="90000" bIns="36000" rtlCol="0" anchor="t">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a:rPr>
              <a:t>Prompt Copilot to recommend customer segmentation options for consideration based on specific campaign objectives and revenue goals.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grpSp>
        <p:nvGrpSpPr>
          <p:cNvPr id="59" name="Group 58">
            <a:extLst>
              <a:ext uri="{FF2B5EF4-FFF2-40B4-BE49-F238E27FC236}">
                <a16:creationId xmlns:a16="http://schemas.microsoft.com/office/drawing/2014/main" id="{2EEF89BE-D71F-FAD0-35AA-34F2F1A03B37}"/>
              </a:ext>
            </a:extLst>
          </p:cNvPr>
          <p:cNvGrpSpPr/>
          <p:nvPr/>
        </p:nvGrpSpPr>
        <p:grpSpPr>
          <a:xfrm>
            <a:off x="762616" y="2625769"/>
            <a:ext cx="2351135" cy="360000"/>
            <a:chOff x="4276273" y="2761669"/>
            <a:chExt cx="2351135" cy="360000"/>
          </a:xfrm>
        </p:grpSpPr>
        <p:pic>
          <p:nvPicPr>
            <p:cNvPr id="61" name="Picture 60" descr="Zip Co logo SVG free download, id: 101874 - Brandlogos.net">
              <a:hlinkClick r:id="rId7"/>
              <a:extLst>
                <a:ext uri="{FF2B5EF4-FFF2-40B4-BE49-F238E27FC236}">
                  <a16:creationId xmlns:a16="http://schemas.microsoft.com/office/drawing/2014/main" id="{36D14862-9A8B-9108-7A5C-E9F9985397B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62" name="TextBox 61">
              <a:extLst>
                <a:ext uri="{FF2B5EF4-FFF2-40B4-BE49-F238E27FC236}">
                  <a16:creationId xmlns:a16="http://schemas.microsoft.com/office/drawing/2014/main" id="{87DB7C2B-991B-DEA4-74AE-840A1E41E45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sp>
        <p:nvSpPr>
          <p:cNvPr id="65" name="Text Placeholder 54">
            <a:extLst>
              <a:ext uri="{FF2B5EF4-FFF2-40B4-BE49-F238E27FC236}">
                <a16:creationId xmlns:a16="http://schemas.microsoft.com/office/drawing/2014/main" id="{1F4E5A4E-580F-AA50-B8E9-92C4A51A4154}"/>
              </a:ext>
            </a:extLst>
          </p:cNvPr>
          <p:cNvSpPr txBox="1">
            <a:spLocks/>
          </p:cNvSpPr>
          <p:nvPr/>
        </p:nvSpPr>
        <p:spPr>
          <a:xfrm>
            <a:off x="7561070" y="2032188"/>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Use Copilot to draft marketing content, such as blog posts, social media updates, and email campaigns. It provides real-time suggestions and helps maintain consistent messaging.</a:t>
            </a:r>
          </a:p>
        </p:txBody>
      </p:sp>
      <p:grpSp>
        <p:nvGrpSpPr>
          <p:cNvPr id="66" name="Group 65">
            <a:extLst>
              <a:ext uri="{FF2B5EF4-FFF2-40B4-BE49-F238E27FC236}">
                <a16:creationId xmlns:a16="http://schemas.microsoft.com/office/drawing/2014/main" id="{1D6807ED-DE7A-7E46-C397-3D14895E9073}"/>
              </a:ext>
            </a:extLst>
          </p:cNvPr>
          <p:cNvGrpSpPr/>
          <p:nvPr/>
        </p:nvGrpSpPr>
        <p:grpSpPr>
          <a:xfrm>
            <a:off x="7785280" y="2732593"/>
            <a:ext cx="2351135" cy="360000"/>
            <a:chOff x="4276273" y="2761669"/>
            <a:chExt cx="2351135" cy="360000"/>
          </a:xfrm>
        </p:grpSpPr>
        <p:pic>
          <p:nvPicPr>
            <p:cNvPr id="67" name="Picture 66" descr="Zip Co logo SVG free download, id: 101874 - Brandlogos.net">
              <a:hlinkClick r:id="rId7"/>
              <a:extLst>
                <a:ext uri="{FF2B5EF4-FFF2-40B4-BE49-F238E27FC236}">
                  <a16:creationId xmlns:a16="http://schemas.microsoft.com/office/drawing/2014/main" id="{AE30B489-6A2A-17E2-B03E-7D8109E3820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68" name="TextBox 67">
              <a:extLst>
                <a:ext uri="{FF2B5EF4-FFF2-40B4-BE49-F238E27FC236}">
                  <a16:creationId xmlns:a16="http://schemas.microsoft.com/office/drawing/2014/main" id="{6D91992B-3694-F0A2-608C-4E9A91C6AE6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50" name="Picture 49">
            <a:extLst>
              <a:ext uri="{FF2B5EF4-FFF2-40B4-BE49-F238E27FC236}">
                <a16:creationId xmlns:a16="http://schemas.microsoft.com/office/drawing/2014/main" id="{379E8D28-D788-6271-DA8F-04B540ABD24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68ECE00C-92AA-48A3-72EC-2E4D98574ED5}"/>
              </a:ext>
            </a:extLst>
          </p:cNvPr>
          <p:cNvGrpSpPr/>
          <p:nvPr/>
        </p:nvGrpSpPr>
        <p:grpSpPr>
          <a:xfrm>
            <a:off x="5961834" y="5138699"/>
            <a:ext cx="2357183" cy="365760"/>
            <a:chOff x="3288531" y="5923194"/>
            <a:chExt cx="2357183" cy="365760"/>
          </a:xfrm>
        </p:grpSpPr>
        <p:pic>
          <p:nvPicPr>
            <p:cNvPr id="11" name="Picture 2" descr="Copilot Studio Generative AI pricing - Power Platform Community">
              <a:extLst>
                <a:ext uri="{FF2B5EF4-FFF2-40B4-BE49-F238E27FC236}">
                  <a16:creationId xmlns:a16="http://schemas.microsoft.com/office/drawing/2014/main" id="{E56D2646-23E4-3FE8-9FFA-D2EDDC5805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866" r="24767"/>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DBE3F7D-7ACA-C194-0A5F-1596C6F7D01F}"/>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7" name="Text Placeholder 44">
            <a:extLst>
              <a:ext uri="{FF2B5EF4-FFF2-40B4-BE49-F238E27FC236}">
                <a16:creationId xmlns:a16="http://schemas.microsoft.com/office/drawing/2014/main" id="{3BDA6506-70AC-FF8E-3CE9-4935EE1C82C2}"/>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1"/>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1"/>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9766439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453D989-050E-0BEC-8DF2-48EB99AE1216}"/>
              </a:ext>
            </a:extLst>
          </p:cNvPr>
          <p:cNvSpPr>
            <a:spLocks noGrp="1"/>
          </p:cNvSpPr>
          <p:nvPr>
            <p:ph type="title"/>
          </p:nvPr>
        </p:nvSpPr>
        <p:spPr>
          <a:xfrm>
            <a:off x="584200" y="387766"/>
            <a:ext cx="7160208" cy="263149"/>
          </a:xfrm>
        </p:spPr>
        <p:txBody>
          <a:bodyPr/>
          <a:lstStyle/>
          <a:p>
            <a:r>
              <a:rPr lang="en-GB"/>
              <a:t>A day in the life of a Marketing Manager (Copilot Studio)</a:t>
            </a:r>
            <a:endParaRPr lang="en-US"/>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r>
              <a:rPr lang="en-US"/>
              <a:t>Copilot for Microsoft 365 </a:t>
            </a:r>
            <a:r>
              <a:rPr lang="en-US" sz="900" i="1"/>
              <a:t>(with Copilot Studio plug-ins)</a:t>
            </a:r>
            <a:endParaRPr lang="en-US" sz="900" i="1" noProof="0"/>
          </a:p>
        </p:txBody>
      </p:sp>
      <p:sp>
        <p:nvSpPr>
          <p:cNvPr id="40" name="Text Placeholder 39">
            <a:extLst>
              <a:ext uri="{FF2B5EF4-FFF2-40B4-BE49-F238E27FC236}">
                <a16:creationId xmlns:a16="http://schemas.microsoft.com/office/drawing/2014/main" id="{380DEFE5-4E87-ADAE-C22F-D4F9D6419FCA}"/>
              </a:ext>
            </a:extLst>
          </p:cNvPr>
          <p:cNvSpPr>
            <a:spLocks noGrp="1"/>
          </p:cNvSpPr>
          <p:nvPr>
            <p:ph type="body" sz="quarter" idx="11"/>
          </p:nvPr>
        </p:nvSpPr>
        <p:spPr/>
        <p:txBody>
          <a:bodyPr/>
          <a:lstStyle/>
          <a:p>
            <a:r>
              <a:rPr lang="en-US"/>
              <a:t>8:00 am</a:t>
            </a:r>
          </a:p>
        </p:txBody>
      </p:sp>
      <p:sp>
        <p:nvSpPr>
          <p:cNvPr id="41" name="Text Placeholder 40">
            <a:extLst>
              <a:ext uri="{FF2B5EF4-FFF2-40B4-BE49-F238E27FC236}">
                <a16:creationId xmlns:a16="http://schemas.microsoft.com/office/drawing/2014/main" id="{B0564ACF-D246-49A6-82F5-E3FF76CFAE96}"/>
              </a:ext>
            </a:extLst>
          </p:cNvPr>
          <p:cNvSpPr>
            <a:spLocks noGrp="1"/>
          </p:cNvSpPr>
          <p:nvPr>
            <p:ph type="body" sz="quarter" idx="18"/>
          </p:nvPr>
        </p:nvSpPr>
        <p:spPr>
          <a:xfrm>
            <a:off x="584200" y="2032188"/>
            <a:ext cx="2808000" cy="626701"/>
          </a:xfrm>
        </p:spPr>
        <p:txBody>
          <a:bodyPr/>
          <a:lstStyle/>
          <a:p>
            <a:r>
              <a:rPr lang="en-GB"/>
              <a:t>Mio uses Microsoft Copilot in Word to prepare a brief to give to the agencies bidding on a new advertising campaign. </a:t>
            </a:r>
          </a:p>
        </p:txBody>
      </p:sp>
      <p:sp>
        <p:nvSpPr>
          <p:cNvPr id="42" name="Text Placeholder 41">
            <a:extLst>
              <a:ext uri="{FF2B5EF4-FFF2-40B4-BE49-F238E27FC236}">
                <a16:creationId xmlns:a16="http://schemas.microsoft.com/office/drawing/2014/main" id="{6F9C9EDC-908B-83E2-3EA6-1290AAC11A06}"/>
              </a:ext>
            </a:extLst>
          </p:cNvPr>
          <p:cNvSpPr>
            <a:spLocks noGrp="1"/>
          </p:cNvSpPr>
          <p:nvPr>
            <p:ph type="body" sz="quarter" idx="21"/>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GB" b="1" kern="0">
                <a:solidFill>
                  <a:srgbClr val="1A1A1A"/>
                </a:solidFill>
                <a:latin typeface="Segoe UI"/>
                <a:cs typeface="+mn-cs"/>
              </a:rPr>
              <a:t>Prepare a brief </a:t>
            </a:r>
            <a:r>
              <a:rPr lang="en-GB"/>
              <a:t>outlining the advertising strategy from [Contoso widget marketing plan]. Include sections on target market, pricing, tone, imagery, and taglines.</a:t>
            </a:r>
          </a:p>
        </p:txBody>
      </p:sp>
      <p:sp>
        <p:nvSpPr>
          <p:cNvPr id="43" name="Text Placeholder 42">
            <a:extLst>
              <a:ext uri="{FF2B5EF4-FFF2-40B4-BE49-F238E27FC236}">
                <a16:creationId xmlns:a16="http://schemas.microsoft.com/office/drawing/2014/main" id="{EEEB90A4-7DC7-4161-0580-675A60B9E3B4}"/>
              </a:ext>
            </a:extLst>
          </p:cNvPr>
          <p:cNvSpPr>
            <a:spLocks noGrp="1"/>
          </p:cNvSpPr>
          <p:nvPr>
            <p:ph type="body" sz="quarter" idx="22"/>
          </p:nvPr>
        </p:nvSpPr>
        <p:spPr/>
        <p:txBody>
          <a:bodyPr/>
          <a:lstStyle/>
          <a:p>
            <a:r>
              <a:rPr lang="en-US"/>
              <a:t>8:30 am</a:t>
            </a:r>
          </a:p>
        </p:txBody>
      </p:sp>
      <p:sp>
        <p:nvSpPr>
          <p:cNvPr id="44" name="Text Placeholder 43">
            <a:extLst>
              <a:ext uri="{FF2B5EF4-FFF2-40B4-BE49-F238E27FC236}">
                <a16:creationId xmlns:a16="http://schemas.microsoft.com/office/drawing/2014/main" id="{870E1DB5-95FF-03BC-3F46-FB40ADEAF4B1}"/>
              </a:ext>
            </a:extLst>
          </p:cNvPr>
          <p:cNvSpPr>
            <a:spLocks noGrp="1"/>
          </p:cNvSpPr>
          <p:nvPr>
            <p:ph type="body" sz="quarter" idx="23"/>
          </p:nvPr>
        </p:nvSpPr>
        <p:spPr>
          <a:xfrm>
            <a:off x="3776898" y="2032188"/>
            <a:ext cx="2808000" cy="626701"/>
          </a:xfrm>
        </p:spPr>
        <p:txBody>
          <a:bodyPr/>
          <a:lstStyle/>
          <a:p>
            <a:r>
              <a:rPr lang="en-GB"/>
              <a:t>Mio meets with the team to brainstorm feature enhancements based on customer feedback. Copilot in Whiteboard categorizes the ideas for easier discussion.</a:t>
            </a:r>
          </a:p>
        </p:txBody>
      </p:sp>
      <p:sp>
        <p:nvSpPr>
          <p:cNvPr id="45" name="Text Placeholder 44">
            <a:extLst>
              <a:ext uri="{FF2B5EF4-FFF2-40B4-BE49-F238E27FC236}">
                <a16:creationId xmlns:a16="http://schemas.microsoft.com/office/drawing/2014/main" id="{4182C09F-CA59-F428-6AE9-AA8E1B811C00}"/>
              </a:ext>
            </a:extLst>
          </p:cNvPr>
          <p:cNvSpPr>
            <a:spLocks noGrp="1"/>
          </p:cNvSpPr>
          <p:nvPr>
            <p:ph type="body" sz="quarter" idx="24"/>
          </p:nvPr>
        </p:nvSpPr>
        <p:spPr/>
        <p:txBody>
          <a:bodyPr/>
          <a:lstStyle/>
          <a:p>
            <a:r>
              <a:rPr lang="en-US" kern="0">
                <a:solidFill>
                  <a:srgbClr val="1A1A1A"/>
                </a:solidFill>
                <a:latin typeface="Segoe UI"/>
                <a:cs typeface="+mn-cs"/>
              </a:rPr>
              <a:t>Action: </a:t>
            </a:r>
            <a:r>
              <a:rPr lang="en-US" b="1" kern="0">
                <a:solidFill>
                  <a:srgbClr val="1A1A1A"/>
                </a:solidFill>
                <a:latin typeface="Segoe UI"/>
                <a:cs typeface="+mn-cs"/>
              </a:rPr>
              <a:t>Categorize the ideas. </a:t>
            </a:r>
          </a:p>
        </p:txBody>
      </p:sp>
      <p:sp>
        <p:nvSpPr>
          <p:cNvPr id="46" name="Text Placeholder 45">
            <a:extLst>
              <a:ext uri="{FF2B5EF4-FFF2-40B4-BE49-F238E27FC236}">
                <a16:creationId xmlns:a16="http://schemas.microsoft.com/office/drawing/2014/main" id="{58E9F72D-0C53-EBF3-BEC7-27A25AE9A60F}"/>
              </a:ext>
            </a:extLst>
          </p:cNvPr>
          <p:cNvSpPr>
            <a:spLocks noGrp="1"/>
          </p:cNvSpPr>
          <p:nvPr>
            <p:ph type="body" sz="quarter" idx="25"/>
          </p:nvPr>
        </p:nvSpPr>
        <p:spPr/>
        <p:txBody>
          <a:bodyPr/>
          <a:lstStyle/>
          <a:p>
            <a:r>
              <a:rPr lang="en-US"/>
              <a:t>10:00 am</a:t>
            </a:r>
          </a:p>
        </p:txBody>
      </p:sp>
      <p:sp>
        <p:nvSpPr>
          <p:cNvPr id="47" name="Text Placeholder 46">
            <a:extLst>
              <a:ext uri="{FF2B5EF4-FFF2-40B4-BE49-F238E27FC236}">
                <a16:creationId xmlns:a16="http://schemas.microsoft.com/office/drawing/2014/main" id="{762A6AD1-94A8-CCBD-A028-2FC3CC9BA2F1}"/>
              </a:ext>
            </a:extLst>
          </p:cNvPr>
          <p:cNvSpPr>
            <a:spLocks noGrp="1"/>
          </p:cNvSpPr>
          <p:nvPr>
            <p:ph type="body" sz="quarter" idx="26"/>
          </p:nvPr>
        </p:nvSpPr>
        <p:spPr>
          <a:xfrm>
            <a:off x="6969594" y="1939481"/>
            <a:ext cx="2917355" cy="951488"/>
          </a:xfrm>
        </p:spPr>
        <p:txBody>
          <a:bodyPr vert="horz" wrap="square" lIns="90000" tIns="36000" rIns="90000" bIns="36000" rtlCol="0">
            <a:normAutofit/>
          </a:bodyPr>
          <a:lstStyle/>
          <a:p>
            <a:pPr>
              <a:lnSpc>
                <a:spcPct val="110000"/>
              </a:lnSpc>
            </a:pPr>
            <a:r>
              <a:rPr lang="en-GB" dirty="0"/>
              <a:t>Using plugins made in Copilot Studio, Copilot provides a list of active campaigns, pulling data from their email marketing platform. Mio uses Copilot in Excel to prepare charts that show data trends.</a:t>
            </a:r>
          </a:p>
        </p:txBody>
      </p:sp>
      <p:sp>
        <p:nvSpPr>
          <p:cNvPr id="48" name="Text Placeholder 47">
            <a:extLst>
              <a:ext uri="{FF2B5EF4-FFF2-40B4-BE49-F238E27FC236}">
                <a16:creationId xmlns:a16="http://schemas.microsoft.com/office/drawing/2014/main" id="{928CB7E3-4503-566D-47E4-B343A41534CC}"/>
              </a:ext>
            </a:extLst>
          </p:cNvPr>
          <p:cNvSpPr>
            <a:spLocks noGrp="1"/>
          </p:cNvSpPr>
          <p:nvPr>
            <p:ph type="body" sz="quarter" idx="27"/>
          </p:nvPr>
        </p:nvSpPr>
        <p:spPr/>
        <p:txBody>
          <a:bodyPr/>
          <a:lstStyle/>
          <a:p>
            <a:r>
              <a:rPr lang="en-US" kern="0">
                <a:solidFill>
                  <a:srgbClr val="1A1A1A"/>
                </a:solidFill>
                <a:latin typeface="Segoe UI"/>
                <a:cs typeface="+mn-cs"/>
              </a:rPr>
              <a:t>Action: </a:t>
            </a:r>
            <a:r>
              <a:rPr lang="en-US" b="1" kern="0">
                <a:solidFill>
                  <a:srgbClr val="1A1A1A"/>
                </a:solidFill>
                <a:latin typeface="Segoe UI"/>
                <a:cs typeface="+mn-cs"/>
              </a:rPr>
              <a:t>Show all data insights.</a:t>
            </a:r>
          </a:p>
        </p:txBody>
      </p:sp>
      <p:sp>
        <p:nvSpPr>
          <p:cNvPr id="49" name="Text Placeholder 48">
            <a:extLst>
              <a:ext uri="{FF2B5EF4-FFF2-40B4-BE49-F238E27FC236}">
                <a16:creationId xmlns:a16="http://schemas.microsoft.com/office/drawing/2014/main" id="{0457A297-3E57-9B57-D833-11DBEBC25022}"/>
              </a:ext>
            </a:extLst>
          </p:cNvPr>
          <p:cNvSpPr>
            <a:spLocks noGrp="1"/>
          </p:cNvSpPr>
          <p:nvPr>
            <p:ph type="body" sz="quarter" idx="28"/>
          </p:nvPr>
        </p:nvSpPr>
        <p:spPr/>
        <p:txBody>
          <a:bodyPr/>
          <a:lstStyle/>
          <a:p>
            <a:r>
              <a:rPr lang="en-US"/>
              <a:t>4:00 pm</a:t>
            </a:r>
          </a:p>
        </p:txBody>
      </p:sp>
      <p:sp>
        <p:nvSpPr>
          <p:cNvPr id="50" name="Text Placeholder 49">
            <a:extLst>
              <a:ext uri="{FF2B5EF4-FFF2-40B4-BE49-F238E27FC236}">
                <a16:creationId xmlns:a16="http://schemas.microsoft.com/office/drawing/2014/main" id="{0096F055-2249-E49A-4633-4484FBF83E57}"/>
              </a:ext>
            </a:extLst>
          </p:cNvPr>
          <p:cNvSpPr>
            <a:spLocks noGrp="1"/>
          </p:cNvSpPr>
          <p:nvPr>
            <p:ph type="body" sz="quarter" idx="29"/>
          </p:nvPr>
        </p:nvSpPr>
        <p:spPr/>
        <p:txBody>
          <a:bodyPr/>
          <a:lstStyle/>
          <a:p>
            <a:r>
              <a:rPr lang="en-GB" dirty="0"/>
              <a:t>Mio needs to catch up on email and chats before end of day. Copilot speeds up the work by summarizing recent email and chat threads.</a:t>
            </a:r>
          </a:p>
        </p:txBody>
      </p:sp>
      <p:sp>
        <p:nvSpPr>
          <p:cNvPr id="51" name="Text Placeholder 50">
            <a:extLst>
              <a:ext uri="{FF2B5EF4-FFF2-40B4-BE49-F238E27FC236}">
                <a16:creationId xmlns:a16="http://schemas.microsoft.com/office/drawing/2014/main" id="{FDE41677-6C39-ADD7-A36A-72A0C347B5E4}"/>
              </a:ext>
            </a:extLst>
          </p:cNvPr>
          <p:cNvSpPr>
            <a:spLocks noGrp="1"/>
          </p:cNvSpPr>
          <p:nvPr>
            <p:ph type="body" sz="quarter" idx="30"/>
          </p:nvPr>
        </p:nvSpPr>
        <p:spPr/>
        <p:txBody>
          <a:bodyPr/>
          <a:lstStyle/>
          <a:p>
            <a:r>
              <a:rPr lang="en-US" kern="0">
                <a:solidFill>
                  <a:srgbClr val="1A1A1A"/>
                </a:solidFill>
                <a:latin typeface="Segoe UI"/>
                <a:cs typeface="+mn-cs"/>
              </a:rPr>
              <a:t>Action: </a:t>
            </a:r>
            <a:r>
              <a:rPr lang="en-GB"/>
              <a:t>In the Copilot Teams app select – </a:t>
            </a:r>
            <a:br>
              <a:rPr lang="en-GB"/>
            </a:br>
            <a:r>
              <a:rPr lang="en-GB" b="1" kern="0">
                <a:solidFill>
                  <a:srgbClr val="1A1A1A"/>
                </a:solidFill>
                <a:latin typeface="Segoe UI"/>
                <a:cs typeface="+mn-cs"/>
              </a:rPr>
              <a:t>Summarize latest emails.</a:t>
            </a:r>
          </a:p>
        </p:txBody>
      </p:sp>
      <p:sp>
        <p:nvSpPr>
          <p:cNvPr id="52" name="Text Placeholder 51">
            <a:extLst>
              <a:ext uri="{FF2B5EF4-FFF2-40B4-BE49-F238E27FC236}">
                <a16:creationId xmlns:a16="http://schemas.microsoft.com/office/drawing/2014/main" id="{8186F012-295B-A7BF-E6C5-FF30A2A5201F}"/>
              </a:ext>
            </a:extLst>
          </p:cNvPr>
          <p:cNvSpPr>
            <a:spLocks noGrp="1"/>
          </p:cNvSpPr>
          <p:nvPr>
            <p:ph type="body" sz="quarter" idx="31"/>
          </p:nvPr>
        </p:nvSpPr>
        <p:spPr/>
        <p:txBody>
          <a:bodyPr/>
          <a:lstStyle/>
          <a:p>
            <a:r>
              <a:rPr lang="en-US"/>
              <a:t>2:00 pm</a:t>
            </a:r>
          </a:p>
        </p:txBody>
      </p:sp>
      <p:sp>
        <p:nvSpPr>
          <p:cNvPr id="53" name="Text Placeholder 52">
            <a:extLst>
              <a:ext uri="{FF2B5EF4-FFF2-40B4-BE49-F238E27FC236}">
                <a16:creationId xmlns:a16="http://schemas.microsoft.com/office/drawing/2014/main" id="{181A0D3F-C252-8024-EE04-05E2EE52F87D}"/>
              </a:ext>
            </a:extLst>
          </p:cNvPr>
          <p:cNvSpPr>
            <a:spLocks noGrp="1"/>
          </p:cNvSpPr>
          <p:nvPr>
            <p:ph type="body" sz="quarter" idx="32"/>
          </p:nvPr>
        </p:nvSpPr>
        <p:spPr/>
        <p:txBody>
          <a:bodyPr/>
          <a:lstStyle/>
          <a:p>
            <a:r>
              <a:rPr lang="en-GB"/>
              <a:t>Mio uses Copilot in PowerPoint updates the roadmap deck to reflect the commitments from the engineering team meeting.</a:t>
            </a:r>
          </a:p>
        </p:txBody>
      </p:sp>
      <p:sp>
        <p:nvSpPr>
          <p:cNvPr id="54" name="Text Placeholder 53">
            <a:extLst>
              <a:ext uri="{FF2B5EF4-FFF2-40B4-BE49-F238E27FC236}">
                <a16:creationId xmlns:a16="http://schemas.microsoft.com/office/drawing/2014/main" id="{AAD24541-668B-8BE9-8650-E5DB349F2B36}"/>
              </a:ext>
            </a:extLst>
          </p:cNvPr>
          <p:cNvSpPr>
            <a:spLocks noGrp="1"/>
          </p:cNvSpPr>
          <p:nvPr>
            <p:ph type="body" sz="quarter" idx="3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GB" b="1" kern="0">
                <a:solidFill>
                  <a:srgbClr val="1A1A1A"/>
                </a:solidFill>
                <a:latin typeface="Segoe UI"/>
                <a:cs typeface="+mn-cs"/>
              </a:rPr>
              <a:t>Add a slide </a:t>
            </a:r>
            <a:r>
              <a:rPr lang="en-GB"/>
              <a:t>based on [copy in </a:t>
            </a:r>
            <a:br>
              <a:rPr lang="en-GB"/>
            </a:br>
            <a:r>
              <a:rPr lang="en-GB"/>
              <a:t>bulleted list of roadmap updates]</a:t>
            </a:r>
          </a:p>
        </p:txBody>
      </p:sp>
      <p:sp>
        <p:nvSpPr>
          <p:cNvPr id="55" name="Text Placeholder 54">
            <a:extLst>
              <a:ext uri="{FF2B5EF4-FFF2-40B4-BE49-F238E27FC236}">
                <a16:creationId xmlns:a16="http://schemas.microsoft.com/office/drawing/2014/main" id="{1AC3FAF4-5927-CA7A-C6E3-DAF5D6D72A50}"/>
              </a:ext>
            </a:extLst>
          </p:cNvPr>
          <p:cNvSpPr>
            <a:spLocks noGrp="1"/>
          </p:cNvSpPr>
          <p:nvPr>
            <p:ph type="body" sz="quarter" idx="34"/>
          </p:nvPr>
        </p:nvSpPr>
        <p:spPr/>
        <p:txBody>
          <a:bodyPr/>
          <a:lstStyle/>
          <a:p>
            <a:r>
              <a:rPr lang="en-US"/>
              <a:t>11:00 am</a:t>
            </a:r>
          </a:p>
        </p:txBody>
      </p:sp>
      <p:sp>
        <p:nvSpPr>
          <p:cNvPr id="59" name="Text Placeholder 58">
            <a:extLst>
              <a:ext uri="{FF2B5EF4-FFF2-40B4-BE49-F238E27FC236}">
                <a16:creationId xmlns:a16="http://schemas.microsoft.com/office/drawing/2014/main" id="{83E8C264-D29E-A6FF-327E-4F8F753EEBB2}"/>
              </a:ext>
            </a:extLst>
          </p:cNvPr>
          <p:cNvSpPr>
            <a:spLocks noGrp="1"/>
          </p:cNvSpPr>
          <p:nvPr>
            <p:ph type="body" sz="quarter" idx="35"/>
          </p:nvPr>
        </p:nvSpPr>
        <p:spPr>
          <a:xfrm>
            <a:off x="6969595" y="4488366"/>
            <a:ext cx="2808000" cy="626701"/>
          </a:xfrm>
        </p:spPr>
        <p:txBody>
          <a:bodyPr/>
          <a:lstStyle/>
          <a:p>
            <a:r>
              <a:rPr lang="en-GB"/>
              <a:t>Mio meets with the engineering team to plan the development of new features. During the meeting, Mio uses Copilot in Teams to take meeting notes, noting prioritized features.</a:t>
            </a:r>
          </a:p>
        </p:txBody>
      </p:sp>
      <p:sp>
        <p:nvSpPr>
          <p:cNvPr id="60" name="Text Placeholder 59">
            <a:extLst>
              <a:ext uri="{FF2B5EF4-FFF2-40B4-BE49-F238E27FC236}">
                <a16:creationId xmlns:a16="http://schemas.microsoft.com/office/drawing/2014/main" id="{66B8976F-F79B-8193-1CF2-5B4293F87624}"/>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GB" b="1" kern="0">
                <a:solidFill>
                  <a:srgbClr val="1A1A1A"/>
                </a:solidFill>
                <a:latin typeface="Segoe UI"/>
                <a:cs typeface="+mn-cs"/>
              </a:rPr>
              <a:t>Create a table </a:t>
            </a:r>
            <a:r>
              <a:rPr lang="en-GB"/>
              <a:t>to categorize </a:t>
            </a:r>
            <a:br>
              <a:rPr lang="en-GB"/>
            </a:br>
            <a:r>
              <a:rPr lang="en-GB"/>
              <a:t>the features discussed so far by priority.</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a:t>Extend</a:t>
            </a:r>
          </a:p>
        </p:txBody>
      </p:sp>
      <p:sp>
        <p:nvSpPr>
          <p:cNvPr id="61" name="Text Placeholder 60">
            <a:extLst>
              <a:ext uri="{FF2B5EF4-FFF2-40B4-BE49-F238E27FC236}">
                <a16:creationId xmlns:a16="http://schemas.microsoft.com/office/drawing/2014/main" id="{E528C67F-0813-6C64-86FC-B17E23C552A0}"/>
              </a:ext>
            </a:extLst>
          </p:cNvPr>
          <p:cNvSpPr>
            <a:spLocks noGrp="1"/>
          </p:cNvSpPr>
          <p:nvPr>
            <p:ph type="body" sz="quarter" idx="38"/>
          </p:nvPr>
        </p:nvSpPr>
        <p:spPr>
          <a:solidFill>
            <a:srgbClr val="0078D4"/>
          </a:solidFill>
        </p:spPr>
        <p:txBody>
          <a:bodyPr/>
          <a:lstStyle/>
          <a:p>
            <a:endParaRPr lang="en-US"/>
          </a:p>
        </p:txBody>
      </p:sp>
      <p:sp>
        <p:nvSpPr>
          <p:cNvPr id="62" name="Text Placeholder 61">
            <a:extLst>
              <a:ext uri="{FF2B5EF4-FFF2-40B4-BE49-F238E27FC236}">
                <a16:creationId xmlns:a16="http://schemas.microsoft.com/office/drawing/2014/main" id="{C08F246F-EEAB-EC23-7F52-533C77D6913D}"/>
              </a:ext>
            </a:extLst>
          </p:cNvPr>
          <p:cNvSpPr>
            <a:spLocks noGrp="1"/>
          </p:cNvSpPr>
          <p:nvPr>
            <p:ph type="body" sz="quarter" idx="39"/>
          </p:nvPr>
        </p:nvSpPr>
        <p:spPr>
          <a:solidFill>
            <a:srgbClr val="0070C0"/>
          </a:solidFill>
        </p:spPr>
        <p:txBody>
          <a:bodyPr/>
          <a:lstStyle/>
          <a:p>
            <a:endParaRPr lang="en-US"/>
          </a:p>
        </p:txBody>
      </p:sp>
      <p:sp>
        <p:nvSpPr>
          <p:cNvPr id="63" name="Text Placeholder 62">
            <a:extLst>
              <a:ext uri="{FF2B5EF4-FFF2-40B4-BE49-F238E27FC236}">
                <a16:creationId xmlns:a16="http://schemas.microsoft.com/office/drawing/2014/main" id="{B4901A15-C32E-1C8A-131E-3B8DEA45C922}"/>
              </a:ext>
            </a:extLst>
          </p:cNvPr>
          <p:cNvSpPr>
            <a:spLocks noGrp="1"/>
          </p:cNvSpPr>
          <p:nvPr>
            <p:ph type="body" sz="quarter" idx="40"/>
          </p:nvPr>
        </p:nvSpPr>
        <p:spPr/>
        <p:txBody>
          <a:bodyPr/>
          <a:lstStyle/>
          <a:p>
            <a:endParaRPr lang="en-US"/>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428494"/>
            <a:chOff x="10195084" y="1462475"/>
            <a:chExt cx="1696592" cy="1428494"/>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Mio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marketing manager at Contoso</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16179"/>
              <a:ext cx="274790" cy="274790"/>
            </a:xfrm>
            <a:prstGeom prst="rect">
              <a:avLst/>
            </a:prstGeom>
          </p:spPr>
        </p:pic>
      </p:grpSp>
      <p:grpSp>
        <p:nvGrpSpPr>
          <p:cNvPr id="105" name="Group 104">
            <a:extLst>
              <a:ext uri="{FF2B5EF4-FFF2-40B4-BE49-F238E27FC236}">
                <a16:creationId xmlns:a16="http://schemas.microsoft.com/office/drawing/2014/main" id="{DF8FFE99-03CD-D6CA-E7DD-94F6A8B2BF5D}"/>
              </a:ext>
            </a:extLst>
          </p:cNvPr>
          <p:cNvGrpSpPr/>
          <p:nvPr/>
        </p:nvGrpSpPr>
        <p:grpSpPr>
          <a:xfrm>
            <a:off x="1215714" y="2753574"/>
            <a:ext cx="1544973" cy="360000"/>
            <a:chOff x="588263" y="2657420"/>
            <a:chExt cx="1544973" cy="360000"/>
          </a:xfrm>
        </p:grpSpPr>
        <p:pic>
          <p:nvPicPr>
            <p:cNvPr id="106" name="Picture 105">
              <a:extLst>
                <a:ext uri="{FF2B5EF4-FFF2-40B4-BE49-F238E27FC236}">
                  <a16:creationId xmlns:a16="http://schemas.microsoft.com/office/drawing/2014/main" id="{36971446-F6BA-D57B-37A1-8F1409D76A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7" name="TextBox 106">
              <a:extLst>
                <a:ext uri="{FF2B5EF4-FFF2-40B4-BE49-F238E27FC236}">
                  <a16:creationId xmlns:a16="http://schemas.microsoft.com/office/drawing/2014/main" id="{E16BB191-97D1-80A2-F8B2-107CEDFBD2D6}"/>
                </a:ext>
                <a:ext uri="{C183D7F6-B498-43B3-948B-1728B52AA6E4}">
                  <adec:decorative xmlns:adec="http://schemas.microsoft.com/office/drawing/2017/decorative" val="0"/>
                </a:ext>
              </a:extLst>
            </p:cNvPr>
            <p:cNvSpPr txBox="1"/>
            <p:nvPr/>
          </p:nvSpPr>
          <p:spPr>
            <a:xfrm>
              <a:off x="1047214" y="2752782"/>
              <a:ext cx="108602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8" name="Group 107">
            <a:extLst>
              <a:ext uri="{FF2B5EF4-FFF2-40B4-BE49-F238E27FC236}">
                <a16:creationId xmlns:a16="http://schemas.microsoft.com/office/drawing/2014/main" id="{1963EE1A-F71A-D309-28F1-F4A297E36AEE}"/>
              </a:ext>
            </a:extLst>
          </p:cNvPr>
          <p:cNvGrpSpPr/>
          <p:nvPr/>
        </p:nvGrpSpPr>
        <p:grpSpPr>
          <a:xfrm>
            <a:off x="4217430" y="2753575"/>
            <a:ext cx="1926936" cy="360000"/>
            <a:chOff x="588263" y="4096916"/>
            <a:chExt cx="1926936" cy="360000"/>
          </a:xfrm>
        </p:grpSpPr>
        <p:pic>
          <p:nvPicPr>
            <p:cNvPr id="109" name="Picture 108">
              <a:extLst>
                <a:ext uri="{FF2B5EF4-FFF2-40B4-BE49-F238E27FC236}">
                  <a16:creationId xmlns:a16="http://schemas.microsoft.com/office/drawing/2014/main" id="{DBFDDE11-E5C3-2264-F334-B8A8026169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10" name="TextBox 109">
              <a:extLst>
                <a:ext uri="{FF2B5EF4-FFF2-40B4-BE49-F238E27FC236}">
                  <a16:creationId xmlns:a16="http://schemas.microsoft.com/office/drawing/2014/main" id="{3F434F81-A80F-D1D1-E855-16857B4EEB02}"/>
                </a:ext>
                <a:ext uri="{C183D7F6-B498-43B3-948B-1728B52AA6E4}">
                  <adec:decorative xmlns:adec="http://schemas.microsoft.com/office/drawing/2017/decorative" val="0"/>
                </a:ext>
              </a:extLst>
            </p:cNvPr>
            <p:cNvSpPr txBox="1"/>
            <p:nvPr/>
          </p:nvSpPr>
          <p:spPr>
            <a:xfrm>
              <a:off x="1047214" y="4192278"/>
              <a:ext cx="146798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1" name="Group 110">
            <a:extLst>
              <a:ext uri="{FF2B5EF4-FFF2-40B4-BE49-F238E27FC236}">
                <a16:creationId xmlns:a16="http://schemas.microsoft.com/office/drawing/2014/main" id="{833B0FE0-1AAE-B9EC-93A1-A3AA5AD597CD}"/>
              </a:ext>
            </a:extLst>
          </p:cNvPr>
          <p:cNvGrpSpPr/>
          <p:nvPr/>
        </p:nvGrpSpPr>
        <p:grpSpPr>
          <a:xfrm>
            <a:off x="8545236" y="2753575"/>
            <a:ext cx="1149807" cy="360000"/>
            <a:chOff x="577439" y="3137252"/>
            <a:chExt cx="1149807" cy="360000"/>
          </a:xfrm>
        </p:grpSpPr>
        <p:pic>
          <p:nvPicPr>
            <p:cNvPr id="112" name="Picture 111">
              <a:extLst>
                <a:ext uri="{FF2B5EF4-FFF2-40B4-BE49-F238E27FC236}">
                  <a16:creationId xmlns:a16="http://schemas.microsoft.com/office/drawing/2014/main" id="{2A92C845-772D-60ED-D62E-F8EE816DB7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13" name="TextBox 112">
              <a:extLst>
                <a:ext uri="{FF2B5EF4-FFF2-40B4-BE49-F238E27FC236}">
                  <a16:creationId xmlns:a16="http://schemas.microsoft.com/office/drawing/2014/main" id="{1BBB7ED2-7D0C-DED7-2694-C29F20B911B2}"/>
                </a:ext>
                <a:ext uri="{C183D7F6-B498-43B3-948B-1728B52AA6E4}">
                  <adec:decorative xmlns:adec="http://schemas.microsoft.com/office/drawing/2017/decorative" val="0"/>
                </a:ext>
              </a:extLst>
            </p:cNvPr>
            <p:cNvSpPr txBox="1"/>
            <p:nvPr/>
          </p:nvSpPr>
          <p:spPr>
            <a:xfrm>
              <a:off x="1047214" y="3147976"/>
              <a:ext cx="680032"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100" b="0" i="0" u="none" strike="noStrike" kern="1200" cap="none" spc="0" normalizeH="0" baseline="0" noProof="0" dirty="0">
                  <a:ln>
                    <a:noFill/>
                  </a:ln>
                  <a:solidFill>
                    <a:prstClr val="black"/>
                  </a:solidFill>
                  <a:effectLst/>
                  <a:uLnTx/>
                  <a:uFillTx/>
                  <a:latin typeface="Segoe UI Semibold"/>
                  <a:ea typeface="+mn-ea"/>
                  <a:cs typeface="+mn-cs"/>
                </a:rPr>
              </a:b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Excel</a:t>
              </a:r>
            </a:p>
          </p:txBody>
        </p:sp>
      </p:grpSp>
      <p:grpSp>
        <p:nvGrpSpPr>
          <p:cNvPr id="114" name="Group 113">
            <a:extLst>
              <a:ext uri="{FF2B5EF4-FFF2-40B4-BE49-F238E27FC236}">
                <a16:creationId xmlns:a16="http://schemas.microsoft.com/office/drawing/2014/main" id="{9EB40861-C03F-9FC0-F365-BC77BE3DB1FC}"/>
              </a:ext>
            </a:extLst>
          </p:cNvPr>
          <p:cNvGrpSpPr/>
          <p:nvPr/>
        </p:nvGrpSpPr>
        <p:grpSpPr>
          <a:xfrm>
            <a:off x="7052147" y="2753575"/>
            <a:ext cx="1376052" cy="360000"/>
            <a:chOff x="588263" y="1217924"/>
            <a:chExt cx="1376052" cy="360000"/>
          </a:xfrm>
        </p:grpSpPr>
        <p:pic>
          <p:nvPicPr>
            <p:cNvPr id="115" name="Picture 114" descr="Zip Co logo SVG free download, id: 101874 - Brandlogos.net">
              <a:hlinkClick r:id="rId7"/>
              <a:extLst>
                <a:ext uri="{FF2B5EF4-FFF2-40B4-BE49-F238E27FC236}">
                  <a16:creationId xmlns:a16="http://schemas.microsoft.com/office/drawing/2014/main" id="{94556D92-61A9-FDCE-6B73-C10AAFC0458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6" name="TextBox 115">
              <a:extLst>
                <a:ext uri="{FF2B5EF4-FFF2-40B4-BE49-F238E27FC236}">
                  <a16:creationId xmlns:a16="http://schemas.microsoft.com/office/drawing/2014/main" id="{0E1B3094-DE87-FCDB-C544-4415468AEF97}"/>
                </a:ext>
                <a:ext uri="{C183D7F6-B498-43B3-948B-1728B52AA6E4}">
                  <adec:decorative xmlns:adec="http://schemas.microsoft.com/office/drawing/2017/decorative" val="0"/>
                </a:ext>
              </a:extLst>
            </p:cNvPr>
            <p:cNvSpPr txBox="1"/>
            <p:nvPr/>
          </p:nvSpPr>
          <p:spPr>
            <a:xfrm>
              <a:off x="1047214" y="1244036"/>
              <a:ext cx="91710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Studio</a:t>
              </a:r>
            </a:p>
          </p:txBody>
        </p:sp>
      </p:grpSp>
      <p:grpSp>
        <p:nvGrpSpPr>
          <p:cNvPr id="117" name="Group 116">
            <a:extLst>
              <a:ext uri="{FF2B5EF4-FFF2-40B4-BE49-F238E27FC236}">
                <a16:creationId xmlns:a16="http://schemas.microsoft.com/office/drawing/2014/main" id="{35638B33-8F70-2ADA-C511-045A5AD55BA8}"/>
              </a:ext>
            </a:extLst>
          </p:cNvPr>
          <p:cNvGrpSpPr/>
          <p:nvPr/>
        </p:nvGrpSpPr>
        <p:grpSpPr>
          <a:xfrm>
            <a:off x="1004070" y="5198502"/>
            <a:ext cx="996180" cy="360000"/>
            <a:chOff x="588263" y="1217924"/>
            <a:chExt cx="996180" cy="360000"/>
          </a:xfrm>
        </p:grpSpPr>
        <p:pic>
          <p:nvPicPr>
            <p:cNvPr id="118" name="Picture 117" descr="Zip Co logo SVG free download, id: 101874 - Brandlogos.net">
              <a:hlinkClick r:id="rId7"/>
              <a:extLst>
                <a:ext uri="{FF2B5EF4-FFF2-40B4-BE49-F238E27FC236}">
                  <a16:creationId xmlns:a16="http://schemas.microsoft.com/office/drawing/2014/main" id="{A24A2AB4-A47C-9234-EFFE-960374D50C2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7AE11EF1-018B-1AE5-CD40-A2D094869493}"/>
                </a:ext>
                <a:ext uri="{C183D7F6-B498-43B3-948B-1728B52AA6E4}">
                  <adec:decorative xmlns:adec="http://schemas.microsoft.com/office/drawing/2017/decorative" val="0"/>
                </a:ext>
              </a:extLst>
            </p:cNvPr>
            <p:cNvSpPr txBox="1"/>
            <p:nvPr/>
          </p:nvSpPr>
          <p:spPr>
            <a:xfrm>
              <a:off x="1047214" y="1313286"/>
              <a:ext cx="53722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0" name="Group 119">
            <a:extLst>
              <a:ext uri="{FF2B5EF4-FFF2-40B4-BE49-F238E27FC236}">
                <a16:creationId xmlns:a16="http://schemas.microsoft.com/office/drawing/2014/main" id="{42C1C7B0-74F2-D5A1-F651-26798D220F47}"/>
              </a:ext>
            </a:extLst>
          </p:cNvPr>
          <p:cNvGrpSpPr/>
          <p:nvPr/>
        </p:nvGrpSpPr>
        <p:grpSpPr>
          <a:xfrm>
            <a:off x="4065588" y="5198502"/>
            <a:ext cx="1941512" cy="360000"/>
            <a:chOff x="588263" y="2177588"/>
            <a:chExt cx="1941512" cy="360000"/>
          </a:xfrm>
        </p:grpSpPr>
        <p:pic>
          <p:nvPicPr>
            <p:cNvPr id="121" name="Picture 120">
              <a:extLst>
                <a:ext uri="{FF2B5EF4-FFF2-40B4-BE49-F238E27FC236}">
                  <a16:creationId xmlns:a16="http://schemas.microsoft.com/office/drawing/2014/main" id="{82D4FF28-D320-0A66-3134-AEBAF3B0834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8F8B8E48-E466-A0E8-4DA2-1BD6711DDDA4}"/>
                </a:ext>
                <a:ext uri="{C183D7F6-B498-43B3-948B-1728B52AA6E4}">
                  <adec:decorative xmlns:adec="http://schemas.microsoft.com/office/drawing/2017/decorative" val="0"/>
                </a:ext>
              </a:extLst>
            </p:cNvPr>
            <p:cNvSpPr txBox="1"/>
            <p:nvPr/>
          </p:nvSpPr>
          <p:spPr>
            <a:xfrm>
              <a:off x="1047214" y="2272950"/>
              <a:ext cx="148256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A865CCCD-BBDE-5E89-DD4B-1593A260D4C9}"/>
              </a:ext>
            </a:extLst>
          </p:cNvPr>
          <p:cNvGrpSpPr/>
          <p:nvPr/>
        </p:nvGrpSpPr>
        <p:grpSpPr>
          <a:xfrm>
            <a:off x="7568618" y="5198503"/>
            <a:ext cx="1609955" cy="360000"/>
            <a:chOff x="588263" y="3617084"/>
            <a:chExt cx="1609955" cy="360000"/>
          </a:xfrm>
        </p:grpSpPr>
        <p:pic>
          <p:nvPicPr>
            <p:cNvPr id="124" name="Picture 123">
              <a:extLst>
                <a:ext uri="{FF2B5EF4-FFF2-40B4-BE49-F238E27FC236}">
                  <a16:creationId xmlns:a16="http://schemas.microsoft.com/office/drawing/2014/main" id="{B940754B-9619-4674-9EF6-9BBE7A508D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6" name="TextBox 125">
              <a:extLst>
                <a:ext uri="{FF2B5EF4-FFF2-40B4-BE49-F238E27FC236}">
                  <a16:creationId xmlns:a16="http://schemas.microsoft.com/office/drawing/2014/main" id="{0FA2F3BD-C75C-A707-217C-942B5BFF0FA2}"/>
                </a:ext>
                <a:ext uri="{C183D7F6-B498-43B3-948B-1728B52AA6E4}">
                  <adec:decorative xmlns:adec="http://schemas.microsoft.com/office/drawing/2017/decorative" val="0"/>
                </a:ext>
              </a:extLst>
            </p:cNvPr>
            <p:cNvSpPr txBox="1"/>
            <p:nvPr/>
          </p:nvSpPr>
          <p:spPr>
            <a:xfrm>
              <a:off x="1047214" y="3712446"/>
              <a:ext cx="115100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28" name="Picture 127">
            <a:extLst>
              <a:ext uri="{FF2B5EF4-FFF2-40B4-BE49-F238E27FC236}">
                <a16:creationId xmlns:a16="http://schemas.microsoft.com/office/drawing/2014/main" id="{411331FC-0AA7-365D-D71C-CBF51309FAC3}"/>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119785" y="4008841"/>
            <a:ext cx="2072216" cy="2849159"/>
          </a:xfrm>
          <a:prstGeom prst="rect">
            <a:avLst/>
          </a:prstGeom>
        </p:spPr>
      </p:pic>
      <p:sp>
        <p:nvSpPr>
          <p:cNvPr id="69" name="Rectangle: Rounded Corners 6">
            <a:extLst>
              <a:ext uri="{FF2B5EF4-FFF2-40B4-BE49-F238E27FC236}">
                <a16:creationId xmlns:a16="http://schemas.microsoft.com/office/drawing/2014/main" id="{8B196BB6-D4B3-59D7-771B-53742347B5C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70" name="Group 69">
            <a:extLst>
              <a:ext uri="{FF2B5EF4-FFF2-40B4-BE49-F238E27FC236}">
                <a16:creationId xmlns:a16="http://schemas.microsoft.com/office/drawing/2014/main" id="{7885F56F-CB0D-52DD-4BA6-A7FA71A4984B}"/>
              </a:ext>
            </a:extLst>
          </p:cNvPr>
          <p:cNvGrpSpPr/>
          <p:nvPr/>
        </p:nvGrpSpPr>
        <p:grpSpPr>
          <a:xfrm>
            <a:off x="1286540" y="1134767"/>
            <a:ext cx="1571031" cy="216000"/>
            <a:chOff x="1372194" y="969899"/>
            <a:chExt cx="1571031" cy="216000"/>
          </a:xfrm>
        </p:grpSpPr>
        <p:sp>
          <p:nvSpPr>
            <p:cNvPr id="71" name="Rectangle: Rounded Corners 6">
              <a:extLst>
                <a:ext uri="{FF2B5EF4-FFF2-40B4-BE49-F238E27FC236}">
                  <a16:creationId xmlns:a16="http://schemas.microsoft.com/office/drawing/2014/main" id="{A21CDDF9-0501-3249-9B0B-487BADA5483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72" name="Graphic 71">
              <a:extLst>
                <a:ext uri="{FF2B5EF4-FFF2-40B4-BE49-F238E27FC236}">
                  <a16:creationId xmlns:a16="http://schemas.microsoft.com/office/drawing/2014/main" id="{91691D19-15A7-0A46-106F-E9D04504B42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21924" y="1005899"/>
              <a:ext cx="144000" cy="144000"/>
            </a:xfrm>
            <a:prstGeom prst="rect">
              <a:avLst/>
            </a:prstGeom>
          </p:spPr>
        </p:pic>
      </p:grpSp>
      <p:grpSp>
        <p:nvGrpSpPr>
          <p:cNvPr id="73" name="Group 72">
            <a:extLst>
              <a:ext uri="{FF2B5EF4-FFF2-40B4-BE49-F238E27FC236}">
                <a16:creationId xmlns:a16="http://schemas.microsoft.com/office/drawing/2014/main" id="{5200B862-B8BB-20EF-739F-5DE53F9C9DFD}"/>
              </a:ext>
            </a:extLst>
          </p:cNvPr>
          <p:cNvGrpSpPr/>
          <p:nvPr/>
        </p:nvGrpSpPr>
        <p:grpSpPr>
          <a:xfrm>
            <a:off x="5754503" y="1134767"/>
            <a:ext cx="2673696" cy="216000"/>
            <a:chOff x="6235579" y="969899"/>
            <a:chExt cx="2673696" cy="216000"/>
          </a:xfrm>
        </p:grpSpPr>
        <p:sp>
          <p:nvSpPr>
            <p:cNvPr id="74" name="Rectangle: Rounded Corners 6">
              <a:extLst>
                <a:ext uri="{FF2B5EF4-FFF2-40B4-BE49-F238E27FC236}">
                  <a16:creationId xmlns:a16="http://schemas.microsoft.com/office/drawing/2014/main" id="{8A78C911-27E6-FA16-FE49-5276F3226D9D}"/>
                </a:ext>
                <a:ext uri="{C183D7F6-B498-43B3-948B-1728B52AA6E4}">
                  <adec:decorative xmlns:adec="http://schemas.microsoft.com/office/drawing/2017/decorative" val="1"/>
                </a:ext>
              </a:extLst>
            </p:cNvPr>
            <p:cNvSpPr/>
            <p:nvPr/>
          </p:nvSpPr>
          <p:spPr bwMode="auto">
            <a:xfrm>
              <a:off x="6235579" y="969899"/>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Campaign management &amp; communication</a:t>
              </a:r>
            </a:p>
          </p:txBody>
        </p:sp>
        <p:pic>
          <p:nvPicPr>
            <p:cNvPr id="75" name="Graphic 74">
              <a:extLst>
                <a:ext uri="{FF2B5EF4-FFF2-40B4-BE49-F238E27FC236}">
                  <a16:creationId xmlns:a16="http://schemas.microsoft.com/office/drawing/2014/main" id="{EAB7EB5E-8E56-2424-5856-4C4FB40BA66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82712" y="1005899"/>
              <a:ext cx="144000" cy="144000"/>
            </a:xfrm>
            <a:prstGeom prst="rect">
              <a:avLst/>
            </a:prstGeom>
          </p:spPr>
        </p:pic>
      </p:grpSp>
      <p:grpSp>
        <p:nvGrpSpPr>
          <p:cNvPr id="76" name="Group 75">
            <a:extLst>
              <a:ext uri="{FF2B5EF4-FFF2-40B4-BE49-F238E27FC236}">
                <a16:creationId xmlns:a16="http://schemas.microsoft.com/office/drawing/2014/main" id="{AA00A199-B5D6-1820-4235-DC95F55AE309}"/>
              </a:ext>
            </a:extLst>
          </p:cNvPr>
          <p:cNvGrpSpPr/>
          <p:nvPr/>
        </p:nvGrpSpPr>
        <p:grpSpPr>
          <a:xfrm>
            <a:off x="2908241" y="1134767"/>
            <a:ext cx="2795593" cy="216000"/>
            <a:chOff x="3133720" y="969899"/>
            <a:chExt cx="2795593" cy="216000"/>
          </a:xfrm>
        </p:grpSpPr>
        <p:sp>
          <p:nvSpPr>
            <p:cNvPr id="77" name="Rectangle: Rounded Corners 6">
              <a:extLst>
                <a:ext uri="{FF2B5EF4-FFF2-40B4-BE49-F238E27FC236}">
                  <a16:creationId xmlns:a16="http://schemas.microsoft.com/office/drawing/2014/main" id="{28BB3D7E-9A82-E938-507D-7987C8AF241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Strategic programs</a:t>
              </a:r>
            </a:p>
          </p:txBody>
        </p:sp>
        <p:pic>
          <p:nvPicPr>
            <p:cNvPr id="78" name="Graphic 77">
              <a:extLst>
                <a:ext uri="{FF2B5EF4-FFF2-40B4-BE49-F238E27FC236}">
                  <a16:creationId xmlns:a16="http://schemas.microsoft.com/office/drawing/2014/main" id="{3613A522-9991-6929-8FE7-C83892C8356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193555" y="1005899"/>
              <a:ext cx="144000" cy="144000"/>
            </a:xfrm>
            <a:prstGeom prst="rect">
              <a:avLst/>
            </a:prstGeom>
          </p:spPr>
        </p:pic>
      </p:grpSp>
      <p:sp>
        <p:nvSpPr>
          <p:cNvPr id="3" name="Graphic 2">
            <a:hlinkClick r:id="rId18"/>
            <a:extLst>
              <a:ext uri="{FF2B5EF4-FFF2-40B4-BE49-F238E27FC236}">
                <a16:creationId xmlns:a16="http://schemas.microsoft.com/office/drawing/2014/main" id="{40952EF6-24B8-8003-6A35-5533E08ABC6F}"/>
              </a:ext>
            </a:extLst>
          </p:cNvPr>
          <p:cNvSpPr/>
          <p:nvPr/>
        </p:nvSpPr>
        <p:spPr>
          <a:xfrm>
            <a:off x="6584898" y="43732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Text Placeholder 44">
            <a:extLst>
              <a:ext uri="{FF2B5EF4-FFF2-40B4-BE49-F238E27FC236}">
                <a16:creationId xmlns:a16="http://schemas.microsoft.com/office/drawing/2014/main" id="{D2B03E0C-9C54-FB55-DEC0-8351F2618905}"/>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9"/>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9"/>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30586159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453D989-050E-0BEC-8DF2-48EB99AE1216}"/>
              </a:ext>
            </a:extLst>
          </p:cNvPr>
          <p:cNvSpPr>
            <a:spLocks noGrp="1"/>
          </p:cNvSpPr>
          <p:nvPr>
            <p:ph type="title"/>
          </p:nvPr>
        </p:nvSpPr>
        <p:spPr>
          <a:xfrm>
            <a:off x="584199" y="387766"/>
            <a:ext cx="7739871" cy="526298"/>
          </a:xfrm>
        </p:spPr>
        <p:txBody>
          <a:bodyPr/>
          <a:lstStyle/>
          <a:p>
            <a:r>
              <a:rPr lang="en-GB"/>
              <a:t>A day in the life of a Marketing Manager (Copilot for Microsoft 365)</a:t>
            </a:r>
            <a:endParaRPr lang="en-US"/>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p:txBody>
          <a:bodyPr/>
          <a:lstStyle/>
          <a:p>
            <a:r>
              <a:rPr lang="en-US"/>
              <a:t>Copilot for Microsoft 365</a:t>
            </a:r>
            <a:endParaRPr lang="en-US" noProof="0"/>
          </a:p>
        </p:txBody>
      </p:sp>
      <p:sp>
        <p:nvSpPr>
          <p:cNvPr id="40" name="Text Placeholder 39">
            <a:extLst>
              <a:ext uri="{FF2B5EF4-FFF2-40B4-BE49-F238E27FC236}">
                <a16:creationId xmlns:a16="http://schemas.microsoft.com/office/drawing/2014/main" id="{380DEFE5-4E87-ADAE-C22F-D4F9D6419FCA}"/>
              </a:ext>
            </a:extLst>
          </p:cNvPr>
          <p:cNvSpPr>
            <a:spLocks noGrp="1"/>
          </p:cNvSpPr>
          <p:nvPr>
            <p:ph type="body" sz="quarter" idx="11"/>
          </p:nvPr>
        </p:nvSpPr>
        <p:spPr/>
        <p:txBody>
          <a:bodyPr/>
          <a:lstStyle/>
          <a:p>
            <a:r>
              <a:rPr lang="en-US"/>
              <a:t>8:00 am</a:t>
            </a:r>
          </a:p>
        </p:txBody>
      </p:sp>
      <p:sp>
        <p:nvSpPr>
          <p:cNvPr id="41" name="Text Placeholder 40">
            <a:extLst>
              <a:ext uri="{FF2B5EF4-FFF2-40B4-BE49-F238E27FC236}">
                <a16:creationId xmlns:a16="http://schemas.microsoft.com/office/drawing/2014/main" id="{B0564ACF-D246-49A6-82F5-E3FF76CFAE96}"/>
              </a:ext>
            </a:extLst>
          </p:cNvPr>
          <p:cNvSpPr>
            <a:spLocks noGrp="1"/>
          </p:cNvSpPr>
          <p:nvPr>
            <p:ph type="body" sz="quarter" idx="18"/>
          </p:nvPr>
        </p:nvSpPr>
        <p:spPr/>
        <p:txBody>
          <a:bodyPr/>
          <a:lstStyle/>
          <a:p>
            <a:r>
              <a:rPr lang="en-GB"/>
              <a:t>Dave has missed an important product launch meeting and needs to learn what happened. </a:t>
            </a:r>
          </a:p>
        </p:txBody>
      </p:sp>
      <p:sp>
        <p:nvSpPr>
          <p:cNvPr id="42" name="Text Placeholder 41">
            <a:extLst>
              <a:ext uri="{FF2B5EF4-FFF2-40B4-BE49-F238E27FC236}">
                <a16:creationId xmlns:a16="http://schemas.microsoft.com/office/drawing/2014/main" id="{6F9C9EDC-908B-83E2-3EA6-1290AAC11A06}"/>
              </a:ext>
            </a:extLst>
          </p:cNvPr>
          <p:cNvSpPr>
            <a:spLocks noGrp="1"/>
          </p:cNvSpPr>
          <p:nvPr>
            <p:ph type="body" sz="quarter" idx="21"/>
          </p:nvPr>
        </p:nvSpPr>
        <p:spPr/>
        <p:txBody>
          <a:bodyPr/>
          <a:lstStyle/>
          <a:p>
            <a:r>
              <a:rPr lang="en-US" kern="0">
                <a:solidFill>
                  <a:srgbClr val="1A1A1A"/>
                </a:solidFill>
                <a:latin typeface="Segoe UI"/>
                <a:cs typeface="+mn-cs"/>
              </a:rPr>
              <a:t>Example prompt </a:t>
            </a:r>
            <a:r>
              <a:rPr lang="en-GB" b="1" kern="0">
                <a:solidFill>
                  <a:srgbClr val="1A1A1A"/>
                </a:solidFill>
                <a:latin typeface="Segoe UI"/>
                <a:cs typeface="+mn-cs"/>
              </a:rPr>
              <a:t>What decisions were made </a:t>
            </a:r>
            <a:r>
              <a:rPr lang="en-GB"/>
              <a:t>in this meeting. Were there any disagreements on the decisions. List the pros and cons of each decisions.</a:t>
            </a:r>
          </a:p>
        </p:txBody>
      </p:sp>
      <p:sp>
        <p:nvSpPr>
          <p:cNvPr id="43" name="Text Placeholder 42">
            <a:extLst>
              <a:ext uri="{FF2B5EF4-FFF2-40B4-BE49-F238E27FC236}">
                <a16:creationId xmlns:a16="http://schemas.microsoft.com/office/drawing/2014/main" id="{EEEB90A4-7DC7-4161-0580-675A60B9E3B4}"/>
              </a:ext>
            </a:extLst>
          </p:cNvPr>
          <p:cNvSpPr>
            <a:spLocks noGrp="1"/>
          </p:cNvSpPr>
          <p:nvPr>
            <p:ph type="body" sz="quarter" idx="22"/>
          </p:nvPr>
        </p:nvSpPr>
        <p:spPr/>
        <p:txBody>
          <a:bodyPr/>
          <a:lstStyle/>
          <a:p>
            <a:r>
              <a:rPr lang="en-US"/>
              <a:t>8:30 am</a:t>
            </a:r>
          </a:p>
        </p:txBody>
      </p:sp>
      <p:sp>
        <p:nvSpPr>
          <p:cNvPr id="44" name="Text Placeholder 43">
            <a:extLst>
              <a:ext uri="{FF2B5EF4-FFF2-40B4-BE49-F238E27FC236}">
                <a16:creationId xmlns:a16="http://schemas.microsoft.com/office/drawing/2014/main" id="{870E1DB5-95FF-03BC-3F46-FB40ADEAF4B1}"/>
              </a:ext>
            </a:extLst>
          </p:cNvPr>
          <p:cNvSpPr>
            <a:spLocks noGrp="1"/>
          </p:cNvSpPr>
          <p:nvPr>
            <p:ph type="body" sz="quarter" idx="23"/>
          </p:nvPr>
        </p:nvSpPr>
        <p:spPr/>
        <p:txBody>
          <a:bodyPr/>
          <a:lstStyle/>
          <a:p>
            <a:r>
              <a:rPr lang="en-GB" dirty="0"/>
              <a:t>Dave receives more than 200 emails per day. He asks Copilot to quickly summarize all of the information he has about the project.</a:t>
            </a:r>
          </a:p>
        </p:txBody>
      </p:sp>
      <p:sp>
        <p:nvSpPr>
          <p:cNvPr id="45" name="Text Placeholder 44">
            <a:extLst>
              <a:ext uri="{FF2B5EF4-FFF2-40B4-BE49-F238E27FC236}">
                <a16:creationId xmlns:a16="http://schemas.microsoft.com/office/drawing/2014/main" id="{4182C09F-CA59-F428-6AE9-AA8E1B811C00}"/>
              </a:ext>
            </a:extLst>
          </p:cNvPr>
          <p:cNvSpPr>
            <a:spLocks noGrp="1"/>
          </p:cNvSpPr>
          <p:nvPr>
            <p:ph type="body" sz="quarter" idx="24"/>
          </p:nvPr>
        </p:nvSpPr>
        <p:spPr/>
        <p:txBody>
          <a:bodyPr>
            <a:normAutofit lnSpcReduction="10000"/>
          </a:bodyPr>
          <a:lstStyle/>
          <a:p>
            <a:r>
              <a:rPr lang="en-US" kern="0">
                <a:solidFill>
                  <a:srgbClr val="1A1A1A"/>
                </a:solidFill>
                <a:latin typeface="Segoe UI"/>
                <a:cs typeface="+mn-cs"/>
              </a:rPr>
              <a:t>Example prompt </a:t>
            </a:r>
            <a:r>
              <a:rPr lang="en-GB" b="1" kern="0">
                <a:solidFill>
                  <a:srgbClr val="1A1A1A"/>
                </a:solidFill>
                <a:latin typeface="Segoe UI"/>
                <a:cs typeface="+mn-cs"/>
              </a:rPr>
              <a:t>Summarize my emails </a:t>
            </a:r>
            <a:r>
              <a:rPr lang="en-GB"/>
              <a:t>from the past few days that mention this project. Organize the topics in a table with columns for topic, update, and actions items.</a:t>
            </a:r>
          </a:p>
        </p:txBody>
      </p:sp>
      <p:sp>
        <p:nvSpPr>
          <p:cNvPr id="46" name="Text Placeholder 45">
            <a:extLst>
              <a:ext uri="{FF2B5EF4-FFF2-40B4-BE49-F238E27FC236}">
                <a16:creationId xmlns:a16="http://schemas.microsoft.com/office/drawing/2014/main" id="{58E9F72D-0C53-EBF3-BEC7-27A25AE9A60F}"/>
              </a:ext>
            </a:extLst>
          </p:cNvPr>
          <p:cNvSpPr>
            <a:spLocks noGrp="1"/>
          </p:cNvSpPr>
          <p:nvPr>
            <p:ph type="body" sz="quarter" idx="25"/>
          </p:nvPr>
        </p:nvSpPr>
        <p:spPr/>
        <p:txBody>
          <a:bodyPr/>
          <a:lstStyle/>
          <a:p>
            <a:r>
              <a:rPr lang="en-US"/>
              <a:t>10:00 am</a:t>
            </a:r>
          </a:p>
        </p:txBody>
      </p:sp>
      <p:sp>
        <p:nvSpPr>
          <p:cNvPr id="47" name="Text Placeholder 46">
            <a:extLst>
              <a:ext uri="{FF2B5EF4-FFF2-40B4-BE49-F238E27FC236}">
                <a16:creationId xmlns:a16="http://schemas.microsoft.com/office/drawing/2014/main" id="{762A6AD1-94A8-CCBD-A028-2FC3CC9BA2F1}"/>
              </a:ext>
            </a:extLst>
          </p:cNvPr>
          <p:cNvSpPr>
            <a:spLocks noGrp="1"/>
          </p:cNvSpPr>
          <p:nvPr>
            <p:ph type="body" sz="quarter" idx="26"/>
          </p:nvPr>
        </p:nvSpPr>
        <p:spPr/>
        <p:txBody>
          <a:bodyPr/>
          <a:lstStyle/>
          <a:p>
            <a:r>
              <a:rPr lang="en-GB" dirty="0"/>
              <a:t>Dave now asks Copilot to recap of the launch meeting to remember some key dates for an update to his leadership team.</a:t>
            </a:r>
          </a:p>
        </p:txBody>
      </p:sp>
      <p:sp>
        <p:nvSpPr>
          <p:cNvPr id="48" name="Text Placeholder 47">
            <a:extLst>
              <a:ext uri="{FF2B5EF4-FFF2-40B4-BE49-F238E27FC236}">
                <a16:creationId xmlns:a16="http://schemas.microsoft.com/office/drawing/2014/main" id="{928CB7E3-4503-566D-47E4-B343A41534CC}"/>
              </a:ext>
            </a:extLst>
          </p:cNvPr>
          <p:cNvSpPr>
            <a:spLocks noGrp="1"/>
          </p:cNvSpPr>
          <p:nvPr>
            <p:ph type="body" sz="quarter" idx="27"/>
          </p:nvPr>
        </p:nvSpPr>
        <p:spPr/>
        <p:txBody>
          <a:bodyPr/>
          <a:lstStyle/>
          <a:p>
            <a:r>
              <a:rPr lang="en-US" kern="0">
                <a:solidFill>
                  <a:srgbClr val="1A1A1A"/>
                </a:solidFill>
                <a:latin typeface="Segoe UI"/>
                <a:cs typeface="+mn-cs"/>
              </a:rPr>
              <a:t>Example prompt </a:t>
            </a:r>
            <a:r>
              <a:rPr lang="en-GB" b="1" kern="0">
                <a:solidFill>
                  <a:srgbClr val="1A1A1A"/>
                </a:solidFill>
                <a:latin typeface="Segoe UI"/>
                <a:cs typeface="+mn-cs"/>
              </a:rPr>
              <a:t>Summarize</a:t>
            </a:r>
            <a:r>
              <a:rPr lang="en-GB"/>
              <a:t> the launch meeting and then draft an email to my leadership team updating them on the delay to this project.</a:t>
            </a:r>
          </a:p>
        </p:txBody>
      </p:sp>
      <p:sp>
        <p:nvSpPr>
          <p:cNvPr id="3" name="Text Placeholder 2">
            <a:extLst>
              <a:ext uri="{FF2B5EF4-FFF2-40B4-BE49-F238E27FC236}">
                <a16:creationId xmlns:a16="http://schemas.microsoft.com/office/drawing/2014/main" id="{08691955-E866-B8FB-EEB1-576060F504EB}"/>
              </a:ext>
            </a:extLst>
          </p:cNvPr>
          <p:cNvSpPr>
            <a:spLocks noGrp="1"/>
          </p:cNvSpPr>
          <p:nvPr>
            <p:ph type="body" sz="quarter" idx="28"/>
          </p:nvPr>
        </p:nvSpPr>
        <p:spPr/>
        <p:txBody>
          <a:bodyPr/>
          <a:lstStyle/>
          <a:p>
            <a:r>
              <a:rPr lang="en-US"/>
              <a:t>2:00 pm</a:t>
            </a:r>
          </a:p>
        </p:txBody>
      </p:sp>
      <p:sp>
        <p:nvSpPr>
          <p:cNvPr id="4" name="Text Placeholder 3">
            <a:extLst>
              <a:ext uri="{FF2B5EF4-FFF2-40B4-BE49-F238E27FC236}">
                <a16:creationId xmlns:a16="http://schemas.microsoft.com/office/drawing/2014/main" id="{B52579E9-A30E-14DE-ABA3-0CB80CA62C82}"/>
              </a:ext>
            </a:extLst>
          </p:cNvPr>
          <p:cNvSpPr>
            <a:spLocks noGrp="1"/>
          </p:cNvSpPr>
          <p:nvPr>
            <p:ph type="body" sz="quarter" idx="29"/>
          </p:nvPr>
        </p:nvSpPr>
        <p:spPr>
          <a:xfrm>
            <a:off x="2180549"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Its time for Dave to create the product pitch deck. He uses the specification document he edited before lunch to create the deck.</a:t>
            </a:r>
          </a:p>
        </p:txBody>
      </p:sp>
      <p:sp>
        <p:nvSpPr>
          <p:cNvPr id="5" name="Text Placeholder 4">
            <a:extLst>
              <a:ext uri="{FF2B5EF4-FFF2-40B4-BE49-F238E27FC236}">
                <a16:creationId xmlns:a16="http://schemas.microsoft.com/office/drawing/2014/main" id="{928EDDFA-7478-3410-57BE-2FE92AEDCCEE}"/>
              </a:ext>
            </a:extLst>
          </p:cNvPr>
          <p:cNvSpPr>
            <a:spLocks noGrp="1"/>
          </p:cNvSpPr>
          <p:nvPr>
            <p:ph type="body" sz="quarter" idx="30"/>
          </p:nvPr>
        </p:nvSpPr>
        <p:spPr>
          <a:xfrm>
            <a:off x="2180549" y="5641938"/>
            <a:ext cx="2808000" cy="626701"/>
          </a:xfrm>
        </p:spPr>
        <p:txBody>
          <a:bodyPr/>
          <a:lstStyle/>
          <a:p>
            <a:r>
              <a:rPr lang="en-US" kern="0">
                <a:solidFill>
                  <a:srgbClr val="1A1A1A"/>
                </a:solidFill>
                <a:latin typeface="Segoe UI"/>
                <a:cs typeface="+mn-cs"/>
              </a:rPr>
              <a:t>Example prompt </a:t>
            </a:r>
            <a:r>
              <a:rPr lang="en-GB" b="1">
                <a:ln w="3175">
                  <a:noFill/>
                </a:ln>
                <a:solidFill>
                  <a:srgbClr val="000000"/>
                </a:solidFill>
                <a:latin typeface="Segoe UI"/>
              </a:rPr>
              <a:t>Create a presentation from </a:t>
            </a:r>
            <a:r>
              <a:rPr lang="en-GB"/>
              <a:t>[product specification document]</a:t>
            </a:r>
          </a:p>
        </p:txBody>
      </p:sp>
      <p:sp>
        <p:nvSpPr>
          <p:cNvPr id="52" name="Text Placeholder 51">
            <a:extLst>
              <a:ext uri="{FF2B5EF4-FFF2-40B4-BE49-F238E27FC236}">
                <a16:creationId xmlns:a16="http://schemas.microsoft.com/office/drawing/2014/main" id="{8186F012-295B-A7BF-E6C5-FF30A2A5201F}"/>
              </a:ext>
            </a:extLst>
          </p:cNvPr>
          <p:cNvSpPr>
            <a:spLocks noGrp="1"/>
          </p:cNvSpPr>
          <p:nvPr>
            <p:ph type="body" sz="quarter" idx="31"/>
          </p:nvPr>
        </p:nvSpPr>
        <p:spPr/>
        <p:txBody>
          <a:bodyPr/>
          <a:lstStyle/>
          <a:p>
            <a:r>
              <a:rPr lang="en-US"/>
              <a:t>11:00 am</a:t>
            </a:r>
          </a:p>
        </p:txBody>
      </p:sp>
      <p:sp>
        <p:nvSpPr>
          <p:cNvPr id="53" name="Text Placeholder 52">
            <a:extLst>
              <a:ext uri="{FF2B5EF4-FFF2-40B4-BE49-F238E27FC236}">
                <a16:creationId xmlns:a16="http://schemas.microsoft.com/office/drawing/2014/main" id="{181A0D3F-C252-8024-EE04-05E2EE52F87D}"/>
              </a:ext>
            </a:extLst>
          </p:cNvPr>
          <p:cNvSpPr>
            <a:spLocks noGrp="1"/>
          </p:cNvSpPr>
          <p:nvPr>
            <p:ph type="body" sz="quarter" idx="32"/>
          </p:nvPr>
        </p:nvSpPr>
        <p:spPr>
          <a:xfrm>
            <a:off x="5373246"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Dave needs to update the specifications for the product launch documentation</a:t>
            </a:r>
          </a:p>
        </p:txBody>
      </p:sp>
      <p:sp>
        <p:nvSpPr>
          <p:cNvPr id="54" name="Text Placeholder 53">
            <a:extLst>
              <a:ext uri="{FF2B5EF4-FFF2-40B4-BE49-F238E27FC236}">
                <a16:creationId xmlns:a16="http://schemas.microsoft.com/office/drawing/2014/main" id="{AAD24541-668B-8BE9-8650-E5DB349F2B36}"/>
              </a:ext>
            </a:extLst>
          </p:cNvPr>
          <p:cNvSpPr>
            <a:spLocks noGrp="1"/>
          </p:cNvSpPr>
          <p:nvPr>
            <p:ph type="body" sz="quarter" idx="33"/>
          </p:nvPr>
        </p:nvSpPr>
        <p:spPr>
          <a:xfrm>
            <a:off x="5373246" y="5641938"/>
            <a:ext cx="2808000" cy="626701"/>
          </a:xfrm>
        </p:spPr>
        <p:txBody>
          <a:bodyPr/>
          <a:lstStyle/>
          <a:p>
            <a:r>
              <a:rPr lang="en-US" kern="0">
                <a:solidFill>
                  <a:srgbClr val="1A1A1A"/>
                </a:solidFill>
                <a:latin typeface="Segoe UI"/>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Create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a 50-word elevator pitch for this product including a catchy tag line at the top.</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1AC3FAF4-5927-CA7A-C6E3-DAF5D6D72A50}"/>
              </a:ext>
            </a:extLst>
          </p:cNvPr>
          <p:cNvSpPr>
            <a:spLocks noGrp="1"/>
          </p:cNvSpPr>
          <p:nvPr>
            <p:ph type="body" sz="quarter" idx="37"/>
          </p:nvPr>
        </p:nvSpPr>
        <p:spPr>
          <a:xfrm>
            <a:off x="10430234" y="521099"/>
            <a:ext cx="1456966" cy="169277"/>
          </a:xfrm>
        </p:spPr>
        <p:txBody>
          <a:bodyPr/>
          <a:lstStyle/>
          <a:p>
            <a:r>
              <a:rPr lang="en-US" sz="1100"/>
              <a:t>Buy</a:t>
            </a:r>
          </a:p>
        </p:txBody>
      </p:sp>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Dave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marketing manager at Contoso</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16179"/>
            <a:ext cx="274790" cy="274790"/>
          </a:xfrm>
          <a:prstGeom prst="rect">
            <a:avLst/>
          </a:prstGeom>
        </p:spPr>
      </p:pic>
      <p:grpSp>
        <p:nvGrpSpPr>
          <p:cNvPr id="90" name="Group 89">
            <a:extLst>
              <a:ext uri="{FF2B5EF4-FFF2-40B4-BE49-F238E27FC236}">
                <a16:creationId xmlns:a16="http://schemas.microsoft.com/office/drawing/2014/main" id="{653F274F-0DBD-1312-66AD-C0589CA3D891}"/>
              </a:ext>
            </a:extLst>
          </p:cNvPr>
          <p:cNvGrpSpPr/>
          <p:nvPr/>
        </p:nvGrpSpPr>
        <p:grpSpPr>
          <a:xfrm>
            <a:off x="4643646" y="2753574"/>
            <a:ext cx="1016893" cy="360000"/>
            <a:chOff x="588263" y="1217924"/>
            <a:chExt cx="1016893" cy="360000"/>
          </a:xfrm>
        </p:grpSpPr>
        <p:pic>
          <p:nvPicPr>
            <p:cNvPr id="91" name="Picture 90" descr="Zip Co logo SVG free download, id: 101874 - Brandlogos.net">
              <a:hlinkClick r:id="rId4"/>
              <a:extLst>
                <a:ext uri="{FF2B5EF4-FFF2-40B4-BE49-F238E27FC236}">
                  <a16:creationId xmlns:a16="http://schemas.microsoft.com/office/drawing/2014/main" id="{B356FC04-3E77-762C-F750-B84E7A0E996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2" name="TextBox 91">
              <a:extLst>
                <a:ext uri="{FF2B5EF4-FFF2-40B4-BE49-F238E27FC236}">
                  <a16:creationId xmlns:a16="http://schemas.microsoft.com/office/drawing/2014/main" id="{B28DD027-4D9E-BFFB-631E-501D04396658}"/>
                </a:ext>
                <a:ext uri="{C183D7F6-B498-43B3-948B-1728B52AA6E4}">
                  <adec:decorative xmlns:adec="http://schemas.microsoft.com/office/drawing/2017/decorative" val="0"/>
                </a:ext>
              </a:extLst>
            </p:cNvPr>
            <p:cNvSpPr txBox="1"/>
            <p:nvPr/>
          </p:nvSpPr>
          <p:spPr>
            <a:xfrm>
              <a:off x="1047214" y="1313286"/>
              <a:ext cx="55794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93" name="Group 92">
            <a:extLst>
              <a:ext uri="{FF2B5EF4-FFF2-40B4-BE49-F238E27FC236}">
                <a16:creationId xmlns:a16="http://schemas.microsoft.com/office/drawing/2014/main" id="{09156F87-3C2C-4909-7EE7-361C59F5FA92}"/>
              </a:ext>
            </a:extLst>
          </p:cNvPr>
          <p:cNvGrpSpPr/>
          <p:nvPr/>
        </p:nvGrpSpPr>
        <p:grpSpPr>
          <a:xfrm>
            <a:off x="1192299" y="2753574"/>
            <a:ext cx="1591802" cy="360000"/>
            <a:chOff x="588263" y="3617084"/>
            <a:chExt cx="1591802" cy="360000"/>
          </a:xfrm>
        </p:grpSpPr>
        <p:pic>
          <p:nvPicPr>
            <p:cNvPr id="94" name="Picture 93">
              <a:extLst>
                <a:ext uri="{FF2B5EF4-FFF2-40B4-BE49-F238E27FC236}">
                  <a16:creationId xmlns:a16="http://schemas.microsoft.com/office/drawing/2014/main" id="{57B899C3-BD90-1C40-AB4B-888F9CD340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95" name="TextBox 94">
              <a:extLst>
                <a:ext uri="{FF2B5EF4-FFF2-40B4-BE49-F238E27FC236}">
                  <a16:creationId xmlns:a16="http://schemas.microsoft.com/office/drawing/2014/main" id="{3CE4B32E-8A48-0065-F575-3848ADCEA7A8}"/>
                </a:ext>
                <a:ext uri="{C183D7F6-B498-43B3-948B-1728B52AA6E4}">
                  <adec:decorative xmlns:adec="http://schemas.microsoft.com/office/drawing/2017/decorative" val="0"/>
                </a:ext>
              </a:extLst>
            </p:cNvPr>
            <p:cNvSpPr txBox="1"/>
            <p:nvPr/>
          </p:nvSpPr>
          <p:spPr>
            <a:xfrm>
              <a:off x="1047214" y="3712446"/>
              <a:ext cx="113285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6" name="Group 95">
            <a:extLst>
              <a:ext uri="{FF2B5EF4-FFF2-40B4-BE49-F238E27FC236}">
                <a16:creationId xmlns:a16="http://schemas.microsoft.com/office/drawing/2014/main" id="{4F6802CB-A9A4-15BA-42DF-622A1CFADE89}"/>
              </a:ext>
            </a:extLst>
          </p:cNvPr>
          <p:cNvGrpSpPr/>
          <p:nvPr/>
        </p:nvGrpSpPr>
        <p:grpSpPr>
          <a:xfrm>
            <a:off x="7865120" y="2753574"/>
            <a:ext cx="1016951" cy="360000"/>
            <a:chOff x="588263" y="1217924"/>
            <a:chExt cx="1016951" cy="360000"/>
          </a:xfrm>
        </p:grpSpPr>
        <p:pic>
          <p:nvPicPr>
            <p:cNvPr id="97" name="Picture 96" descr="Zip Co logo SVG free download, id: 101874 - Brandlogos.net">
              <a:hlinkClick r:id="rId4"/>
              <a:extLst>
                <a:ext uri="{FF2B5EF4-FFF2-40B4-BE49-F238E27FC236}">
                  <a16:creationId xmlns:a16="http://schemas.microsoft.com/office/drawing/2014/main" id="{9A546786-A719-CA33-D0A1-9A040456D75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8" name="TextBox 97">
              <a:extLst>
                <a:ext uri="{FF2B5EF4-FFF2-40B4-BE49-F238E27FC236}">
                  <a16:creationId xmlns:a16="http://schemas.microsoft.com/office/drawing/2014/main" id="{D5F243F9-BAB9-691C-D30F-7C59127BA377}"/>
                </a:ext>
                <a:ext uri="{C183D7F6-B498-43B3-948B-1728B52AA6E4}">
                  <adec:decorative xmlns:adec="http://schemas.microsoft.com/office/drawing/2017/decorative" val="0"/>
                </a:ext>
              </a:extLst>
            </p:cNvPr>
            <p:cNvSpPr txBox="1"/>
            <p:nvPr/>
          </p:nvSpPr>
          <p:spPr>
            <a:xfrm>
              <a:off x="1047214" y="1313286"/>
              <a:ext cx="558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99" name="Group 98">
            <a:extLst>
              <a:ext uri="{FF2B5EF4-FFF2-40B4-BE49-F238E27FC236}">
                <a16:creationId xmlns:a16="http://schemas.microsoft.com/office/drawing/2014/main" id="{8E904829-8BE6-F703-6835-5A861DF6CD6F}"/>
              </a:ext>
            </a:extLst>
          </p:cNvPr>
          <p:cNvGrpSpPr/>
          <p:nvPr/>
        </p:nvGrpSpPr>
        <p:grpSpPr>
          <a:xfrm>
            <a:off x="2646325" y="5198503"/>
            <a:ext cx="1876449" cy="360000"/>
            <a:chOff x="588263" y="2177588"/>
            <a:chExt cx="1876449" cy="360000"/>
          </a:xfrm>
        </p:grpSpPr>
        <p:pic>
          <p:nvPicPr>
            <p:cNvPr id="100" name="Picture 99">
              <a:extLst>
                <a:ext uri="{FF2B5EF4-FFF2-40B4-BE49-F238E27FC236}">
                  <a16:creationId xmlns:a16="http://schemas.microsoft.com/office/drawing/2014/main" id="{E64830F7-F6BB-C320-92F3-7146206C19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01" name="TextBox 100">
              <a:extLst>
                <a:ext uri="{FF2B5EF4-FFF2-40B4-BE49-F238E27FC236}">
                  <a16:creationId xmlns:a16="http://schemas.microsoft.com/office/drawing/2014/main" id="{11680137-BBB5-2611-2066-C623B0012706}"/>
                </a:ext>
                <a:ext uri="{C183D7F6-B498-43B3-948B-1728B52AA6E4}">
                  <adec:decorative xmlns:adec="http://schemas.microsoft.com/office/drawing/2017/decorative" val="0"/>
                </a:ext>
              </a:extLst>
            </p:cNvPr>
            <p:cNvSpPr txBox="1"/>
            <p:nvPr/>
          </p:nvSpPr>
          <p:spPr>
            <a:xfrm>
              <a:off x="1047214" y="2272950"/>
              <a:ext cx="141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2" name="Group 101">
            <a:extLst>
              <a:ext uri="{FF2B5EF4-FFF2-40B4-BE49-F238E27FC236}">
                <a16:creationId xmlns:a16="http://schemas.microsoft.com/office/drawing/2014/main" id="{5F6B6763-F11B-7FE2-4A82-C7CE4DE8D8FF}"/>
              </a:ext>
            </a:extLst>
          </p:cNvPr>
          <p:cNvGrpSpPr/>
          <p:nvPr/>
        </p:nvGrpSpPr>
        <p:grpSpPr>
          <a:xfrm>
            <a:off x="6019022" y="5198503"/>
            <a:ext cx="1516449" cy="360000"/>
            <a:chOff x="588263" y="2657420"/>
            <a:chExt cx="1516449" cy="360000"/>
          </a:xfrm>
        </p:grpSpPr>
        <p:pic>
          <p:nvPicPr>
            <p:cNvPr id="103" name="Picture 102">
              <a:extLst>
                <a:ext uri="{FF2B5EF4-FFF2-40B4-BE49-F238E27FC236}">
                  <a16:creationId xmlns:a16="http://schemas.microsoft.com/office/drawing/2014/main" id="{4D7A2D2F-7AC9-C55D-B0C0-4AA24AD5BB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47F80DEF-7544-EC1A-CD26-C85CE10A8338}"/>
                </a:ext>
                <a:ext uri="{C183D7F6-B498-43B3-948B-1728B52AA6E4}">
                  <adec:decorative xmlns:adec="http://schemas.microsoft.com/office/drawing/2017/decorative" val="0"/>
                </a:ext>
              </a:extLst>
            </p:cNvPr>
            <p:cNvSpPr txBox="1"/>
            <p:nvPr/>
          </p:nvSpPr>
          <p:spPr>
            <a:xfrm>
              <a:off x="1047214" y="2752782"/>
              <a:ext cx="105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 name="Text Placeholder 8">
            <a:extLst>
              <a:ext uri="{FF2B5EF4-FFF2-40B4-BE49-F238E27FC236}">
                <a16:creationId xmlns:a16="http://schemas.microsoft.com/office/drawing/2014/main" id="{BF6E2081-35C5-9C8F-D3ED-6665074DA0B1}"/>
              </a:ext>
            </a:extLst>
          </p:cNvPr>
          <p:cNvSpPr>
            <a:spLocks noGrp="1"/>
          </p:cNvSpPr>
          <p:nvPr>
            <p:ph type="body" sz="quarter" idx="38"/>
          </p:nvPr>
        </p:nvSpPr>
        <p:spPr>
          <a:solidFill>
            <a:srgbClr val="0078D4"/>
          </a:solidFill>
        </p:spPr>
        <p:txBody>
          <a:bodyPr/>
          <a:lstStyle/>
          <a:p>
            <a:endParaRPr lang="en-US"/>
          </a:p>
        </p:txBody>
      </p:sp>
      <p:sp>
        <p:nvSpPr>
          <p:cNvPr id="11" name="Text Placeholder 10">
            <a:extLst>
              <a:ext uri="{FF2B5EF4-FFF2-40B4-BE49-F238E27FC236}">
                <a16:creationId xmlns:a16="http://schemas.microsoft.com/office/drawing/2014/main" id="{81338AF5-8D15-6AFD-75C4-CDDF83CFD410}"/>
              </a:ext>
            </a:extLst>
          </p:cNvPr>
          <p:cNvSpPr>
            <a:spLocks noGrp="1"/>
          </p:cNvSpPr>
          <p:nvPr>
            <p:ph type="body" sz="quarter" idx="39"/>
          </p:nvPr>
        </p:nvSpPr>
        <p:spPr/>
        <p:txBody>
          <a:bodyPr/>
          <a:lstStyle/>
          <a:p>
            <a:endParaRPr lang="en-US"/>
          </a:p>
        </p:txBody>
      </p:sp>
      <p:sp>
        <p:nvSpPr>
          <p:cNvPr id="13" name="Text Placeholder 12">
            <a:extLst>
              <a:ext uri="{FF2B5EF4-FFF2-40B4-BE49-F238E27FC236}">
                <a16:creationId xmlns:a16="http://schemas.microsoft.com/office/drawing/2014/main" id="{7E200E78-4365-092E-ECBD-FD3FDA30CBC3}"/>
              </a:ext>
            </a:extLst>
          </p:cNvPr>
          <p:cNvSpPr>
            <a:spLocks noGrp="1"/>
          </p:cNvSpPr>
          <p:nvPr>
            <p:ph type="body" sz="quarter" idx="40"/>
          </p:nvPr>
        </p:nvSpPr>
        <p:spPr/>
        <p:txBody>
          <a:bodyPr/>
          <a:lstStyle/>
          <a:p>
            <a:endParaRPr lang="en-US"/>
          </a:p>
        </p:txBody>
      </p:sp>
      <p:sp>
        <p:nvSpPr>
          <p:cNvPr id="15" name="Graphic 2">
            <a:hlinkClick r:id="rId9"/>
            <a:extLst>
              <a:ext uri="{FF2B5EF4-FFF2-40B4-BE49-F238E27FC236}">
                <a16:creationId xmlns:a16="http://schemas.microsoft.com/office/drawing/2014/main" id="{22719186-EED9-82EE-D453-73A9553E86B8}"/>
              </a:ext>
            </a:extLst>
          </p:cNvPr>
          <p:cNvSpPr/>
          <p:nvPr/>
        </p:nvSpPr>
        <p:spPr>
          <a:xfrm>
            <a:off x="7831956" y="42897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FE300AD1-476A-BB1A-DCCB-3B5C292F17F5}"/>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10348862" y="2911116"/>
            <a:ext cx="1843138" cy="3946884"/>
          </a:xfrm>
          <a:prstGeom prst="rect">
            <a:avLst/>
          </a:prstGeom>
        </p:spPr>
      </p:pic>
      <p:sp>
        <p:nvSpPr>
          <p:cNvPr id="60" name="Rectangle: Rounded Corners 6">
            <a:extLst>
              <a:ext uri="{FF2B5EF4-FFF2-40B4-BE49-F238E27FC236}">
                <a16:creationId xmlns:a16="http://schemas.microsoft.com/office/drawing/2014/main" id="{5F95728B-4165-15B1-472C-0A6BDBF5172D}"/>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61" name="Group 60">
            <a:extLst>
              <a:ext uri="{FF2B5EF4-FFF2-40B4-BE49-F238E27FC236}">
                <a16:creationId xmlns:a16="http://schemas.microsoft.com/office/drawing/2014/main" id="{CA21BEFF-AED8-6268-A502-DF2B74B47222}"/>
              </a:ext>
            </a:extLst>
          </p:cNvPr>
          <p:cNvGrpSpPr/>
          <p:nvPr/>
        </p:nvGrpSpPr>
        <p:grpSpPr>
          <a:xfrm>
            <a:off x="1286540" y="1134767"/>
            <a:ext cx="1571031" cy="216000"/>
            <a:chOff x="1372194" y="969899"/>
            <a:chExt cx="1571031" cy="216000"/>
          </a:xfrm>
        </p:grpSpPr>
        <p:sp>
          <p:nvSpPr>
            <p:cNvPr id="62" name="Rectangle: Rounded Corners 6">
              <a:extLst>
                <a:ext uri="{FF2B5EF4-FFF2-40B4-BE49-F238E27FC236}">
                  <a16:creationId xmlns:a16="http://schemas.microsoft.com/office/drawing/2014/main" id="{EC15FEEF-82A8-EA4C-CDC1-545781E863B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63" name="Graphic 62">
              <a:extLst>
                <a:ext uri="{FF2B5EF4-FFF2-40B4-BE49-F238E27FC236}">
                  <a16:creationId xmlns:a16="http://schemas.microsoft.com/office/drawing/2014/main" id="{2F555129-60D1-744E-5F69-FF177CCA36F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64" name="Group 63">
            <a:extLst>
              <a:ext uri="{FF2B5EF4-FFF2-40B4-BE49-F238E27FC236}">
                <a16:creationId xmlns:a16="http://schemas.microsoft.com/office/drawing/2014/main" id="{CFCB8DB1-09AB-B8FD-58A0-EBCB29F246B7}"/>
              </a:ext>
            </a:extLst>
          </p:cNvPr>
          <p:cNvGrpSpPr/>
          <p:nvPr/>
        </p:nvGrpSpPr>
        <p:grpSpPr>
          <a:xfrm>
            <a:off x="5754503" y="1134767"/>
            <a:ext cx="2325078" cy="216000"/>
            <a:chOff x="6235579" y="969899"/>
            <a:chExt cx="2325078" cy="216000"/>
          </a:xfrm>
        </p:grpSpPr>
        <p:sp>
          <p:nvSpPr>
            <p:cNvPr id="65" name="Rectangle: Rounded Corners 6">
              <a:extLst>
                <a:ext uri="{FF2B5EF4-FFF2-40B4-BE49-F238E27FC236}">
                  <a16:creationId xmlns:a16="http://schemas.microsoft.com/office/drawing/2014/main" id="{D146F8AF-5641-D98E-D454-80862B91C72D}"/>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Campaign management</a:t>
              </a:r>
            </a:p>
          </p:txBody>
        </p:sp>
        <p:pic>
          <p:nvPicPr>
            <p:cNvPr id="66" name="Graphic 65">
              <a:extLst>
                <a:ext uri="{FF2B5EF4-FFF2-40B4-BE49-F238E27FC236}">
                  <a16:creationId xmlns:a16="http://schemas.microsoft.com/office/drawing/2014/main" id="{5C621551-452F-E99E-D2A7-AF3889E1AE8C}"/>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67" name="Group 66">
            <a:extLst>
              <a:ext uri="{FF2B5EF4-FFF2-40B4-BE49-F238E27FC236}">
                <a16:creationId xmlns:a16="http://schemas.microsoft.com/office/drawing/2014/main" id="{1ACF6DDB-DC50-C488-FF8E-A1744566F8C8}"/>
              </a:ext>
            </a:extLst>
          </p:cNvPr>
          <p:cNvGrpSpPr/>
          <p:nvPr/>
        </p:nvGrpSpPr>
        <p:grpSpPr>
          <a:xfrm>
            <a:off x="2908241" y="1134767"/>
            <a:ext cx="2795593" cy="216000"/>
            <a:chOff x="3133720" y="969899"/>
            <a:chExt cx="2795593" cy="216000"/>
          </a:xfrm>
        </p:grpSpPr>
        <p:sp>
          <p:nvSpPr>
            <p:cNvPr id="68" name="Rectangle: Rounded Corners 6">
              <a:extLst>
                <a:ext uri="{FF2B5EF4-FFF2-40B4-BE49-F238E27FC236}">
                  <a16:creationId xmlns:a16="http://schemas.microsoft.com/office/drawing/2014/main" id="{CE056685-00A7-F63E-86EE-EDA5E8D696F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69" name="Graphic 68">
              <a:extLst>
                <a:ext uri="{FF2B5EF4-FFF2-40B4-BE49-F238E27FC236}">
                  <a16:creationId xmlns:a16="http://schemas.microsoft.com/office/drawing/2014/main" id="{E54391A3-229F-EF51-D1B3-0BBF5C69D6D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14" name="Text Placeholder 44">
            <a:extLst>
              <a:ext uri="{FF2B5EF4-FFF2-40B4-BE49-F238E27FC236}">
                <a16:creationId xmlns:a16="http://schemas.microsoft.com/office/drawing/2014/main" id="{8FC3E879-084D-3712-BE77-A2849D9D3D65}"/>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3068702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E140-0F0E-9F70-207F-E4006CAC450C}"/>
              </a:ext>
            </a:extLst>
          </p:cNvPr>
          <p:cNvSpPr>
            <a:spLocks noGrp="1"/>
          </p:cNvSpPr>
          <p:nvPr>
            <p:ph type="title"/>
          </p:nvPr>
        </p:nvSpPr>
        <p:spPr>
          <a:xfrm>
            <a:off x="584199" y="387766"/>
            <a:ext cx="6861630" cy="526298"/>
          </a:xfrm>
        </p:spPr>
        <p:txBody>
          <a:bodyPr/>
          <a:lstStyle/>
          <a:p>
            <a:r>
              <a:rPr lang="en-US" sz="1800">
                <a:ln w="3175">
                  <a:noFill/>
                </a:ln>
                <a:ea typeface="+mn-ea"/>
                <a:cs typeface="Segoe UI" panose="020B0502040204020203" pitchFamily="34" charset="0"/>
              </a:rPr>
              <a:t>A </a:t>
            </a:r>
            <a:r>
              <a:rPr lang="en-US"/>
              <a:t>day in the life of a Product Marketing Manager at Microsoft</a:t>
            </a:r>
          </a:p>
        </p:txBody>
      </p:sp>
      <p:sp>
        <p:nvSpPr>
          <p:cNvPr id="4" name="Text Placeholder 3">
            <a:extLst>
              <a:ext uri="{FF2B5EF4-FFF2-40B4-BE49-F238E27FC236}">
                <a16:creationId xmlns:a16="http://schemas.microsoft.com/office/drawing/2014/main" id="{41E34FAD-277C-0AB1-C2CA-975598249DFB}"/>
              </a:ext>
            </a:extLst>
          </p:cNvPr>
          <p:cNvSpPr>
            <a:spLocks noGrp="1"/>
          </p:cNvSpPr>
          <p:nvPr>
            <p:ph type="body" sz="quarter" idx="17"/>
          </p:nvPr>
        </p:nvSpPr>
        <p:spPr>
          <a:xfrm>
            <a:off x="6519107" y="521099"/>
            <a:ext cx="3599821" cy="169277"/>
          </a:xfrm>
        </p:spPr>
        <p:txBody>
          <a:bodyPr/>
          <a:lstStyle/>
          <a:p>
            <a:pPr lvl="0"/>
            <a:r>
              <a:rPr lang="en-US"/>
              <a:t>  Copilot for Microsoft 365</a:t>
            </a:r>
            <a:endParaRPr lang="en-US" noProof="0"/>
          </a:p>
        </p:txBody>
      </p:sp>
      <p:sp>
        <p:nvSpPr>
          <p:cNvPr id="5" name="Text Placeholder 4">
            <a:extLst>
              <a:ext uri="{FF2B5EF4-FFF2-40B4-BE49-F238E27FC236}">
                <a16:creationId xmlns:a16="http://schemas.microsoft.com/office/drawing/2014/main" id="{DB84011F-6CC7-AEEA-7D02-BC20B8462017}"/>
              </a:ext>
            </a:extLst>
          </p:cNvPr>
          <p:cNvSpPr>
            <a:spLocks noGrp="1"/>
          </p:cNvSpPr>
          <p:nvPr>
            <p:ph type="body" sz="quarter" idx="11"/>
          </p:nvPr>
        </p:nvSpPr>
        <p:spPr>
          <a:xfrm>
            <a:off x="584200" y="1593881"/>
            <a:ext cx="976461" cy="345600"/>
          </a:xfrm>
        </p:spPr>
        <p:txBody>
          <a:bodyPr/>
          <a:lstStyle/>
          <a:p>
            <a:r>
              <a:rPr lang="en-US"/>
              <a:t>8:00 am</a:t>
            </a:r>
          </a:p>
        </p:txBody>
      </p:sp>
      <p:sp>
        <p:nvSpPr>
          <p:cNvPr id="6" name="Text Placeholder 5">
            <a:extLst>
              <a:ext uri="{FF2B5EF4-FFF2-40B4-BE49-F238E27FC236}">
                <a16:creationId xmlns:a16="http://schemas.microsoft.com/office/drawing/2014/main" id="{C84806D1-10C5-C9F7-A1B7-194AE94C0D35}"/>
              </a:ext>
            </a:extLst>
          </p:cNvPr>
          <p:cNvSpPr>
            <a:spLocks noGrp="1"/>
          </p:cNvSpPr>
          <p:nvPr>
            <p:ph type="body" sz="quarter" idx="18"/>
          </p:nvPr>
        </p:nvSpPr>
        <p:spPr>
          <a:xfrm>
            <a:off x="584200" y="2032187"/>
            <a:ext cx="2808000" cy="1176071"/>
          </a:xfrm>
        </p:spPr>
        <p:txBody>
          <a:bodyPr>
            <a:normAutofit/>
          </a:bodyPr>
          <a:lstStyle/>
          <a:p>
            <a:r>
              <a:rPr lang="en-US" noProof="0" dirty="0"/>
              <a:t>Cynthia catches up on Teams chat conversations across multiple projects she is working on. She uses Copilot to summarize the messages and uses Copilot to help craft responses.</a:t>
            </a:r>
          </a:p>
        </p:txBody>
      </p:sp>
      <p:sp>
        <p:nvSpPr>
          <p:cNvPr id="7" name="Text Placeholder 6">
            <a:extLst>
              <a:ext uri="{FF2B5EF4-FFF2-40B4-BE49-F238E27FC236}">
                <a16:creationId xmlns:a16="http://schemas.microsoft.com/office/drawing/2014/main" id="{C687A251-B0CC-E4BD-3E9B-4E53880DA2CB}"/>
              </a:ext>
            </a:extLst>
          </p:cNvPr>
          <p:cNvSpPr>
            <a:spLocks noGrp="1"/>
          </p:cNvSpPr>
          <p:nvPr>
            <p:ph type="body" sz="quarter" idx="21"/>
          </p:nvPr>
        </p:nvSpPr>
        <p:spPr>
          <a:xfrm>
            <a:off x="584200" y="3336080"/>
            <a:ext cx="2808000" cy="626701"/>
          </a:xfrm>
        </p:spPr>
        <p:txBody>
          <a:bodyPr/>
          <a:lstStyle/>
          <a:p>
            <a:r>
              <a:rPr lang="en-US" kern="0">
                <a:solidFill>
                  <a:srgbClr val="1A1A1A"/>
                </a:solidFill>
                <a:latin typeface="Segoe UI"/>
                <a:cs typeface="+mn-cs"/>
              </a:rPr>
              <a:t>Example prompt: </a:t>
            </a:r>
            <a:r>
              <a:rPr lang="en-US" b="1"/>
              <a:t>Summarize my Teams </a:t>
            </a:r>
            <a:r>
              <a:rPr lang="en-US" b="1" noProof="0"/>
              <a:t>chat</a:t>
            </a:r>
            <a:r>
              <a:rPr lang="en-US" noProof="0"/>
              <a:t> messages from the past 24 hours and note which ones still require replies.</a:t>
            </a:r>
          </a:p>
        </p:txBody>
      </p:sp>
      <p:sp>
        <p:nvSpPr>
          <p:cNvPr id="8" name="Text Placeholder 7">
            <a:extLst>
              <a:ext uri="{FF2B5EF4-FFF2-40B4-BE49-F238E27FC236}">
                <a16:creationId xmlns:a16="http://schemas.microsoft.com/office/drawing/2014/main" id="{76D781FE-7B0D-9625-9217-1EC856B25584}"/>
              </a:ext>
            </a:extLst>
          </p:cNvPr>
          <p:cNvSpPr>
            <a:spLocks noGrp="1"/>
          </p:cNvSpPr>
          <p:nvPr>
            <p:ph type="body" sz="quarter" idx="22"/>
          </p:nvPr>
        </p:nvSpPr>
        <p:spPr>
          <a:xfrm>
            <a:off x="3776898" y="1593881"/>
            <a:ext cx="976461" cy="345600"/>
          </a:xfrm>
        </p:spPr>
        <p:txBody>
          <a:bodyPr/>
          <a:lstStyle/>
          <a:p>
            <a:r>
              <a:rPr lang="en-US"/>
              <a:t>8:30 am</a:t>
            </a:r>
          </a:p>
        </p:txBody>
      </p:sp>
      <p:sp>
        <p:nvSpPr>
          <p:cNvPr id="9" name="Text Placeholder 8">
            <a:extLst>
              <a:ext uri="{FF2B5EF4-FFF2-40B4-BE49-F238E27FC236}">
                <a16:creationId xmlns:a16="http://schemas.microsoft.com/office/drawing/2014/main" id="{58B5340B-8964-2A5D-17CE-D6FA69C6B969}"/>
              </a:ext>
            </a:extLst>
          </p:cNvPr>
          <p:cNvSpPr>
            <a:spLocks noGrp="1"/>
          </p:cNvSpPr>
          <p:nvPr>
            <p:ph type="body" sz="quarter" idx="23"/>
          </p:nvPr>
        </p:nvSpPr>
        <p:spPr>
          <a:xfrm>
            <a:off x="3776898" y="2032188"/>
            <a:ext cx="2808000" cy="626701"/>
          </a:xfrm>
        </p:spPr>
        <p:txBody>
          <a:bodyPr>
            <a:noAutofit/>
          </a:bodyPr>
          <a:lstStyle/>
          <a:p>
            <a:r>
              <a:rPr lang="en-US" noProof="0"/>
              <a:t>Cynthia joins a meeting to discuss customer trials. She uses Copilot to find an email with the latest usage report </a:t>
            </a:r>
            <a:r>
              <a:rPr lang="en-US"/>
              <a:t>to</a:t>
            </a:r>
            <a:r>
              <a:rPr lang="en-US" noProof="0"/>
              <a:t> share. After the meeting, she uses Copilot to recap status for her manager.</a:t>
            </a:r>
          </a:p>
        </p:txBody>
      </p:sp>
      <p:sp>
        <p:nvSpPr>
          <p:cNvPr id="10" name="Text Placeholder 9">
            <a:extLst>
              <a:ext uri="{FF2B5EF4-FFF2-40B4-BE49-F238E27FC236}">
                <a16:creationId xmlns:a16="http://schemas.microsoft.com/office/drawing/2014/main" id="{1CB6F861-A7AE-83CA-D021-797618667D30}"/>
              </a:ext>
            </a:extLst>
          </p:cNvPr>
          <p:cNvSpPr>
            <a:spLocks noGrp="1"/>
          </p:cNvSpPr>
          <p:nvPr>
            <p:ph type="body" sz="quarter" idx="24"/>
          </p:nvPr>
        </p:nvSpPr>
        <p:spPr>
          <a:xfrm>
            <a:off x="3719286" y="3336080"/>
            <a:ext cx="2808000" cy="626701"/>
          </a:xfrm>
        </p:spPr>
        <p:txBody>
          <a:bodyPr>
            <a:normAutofit lnSpcReduction="10000"/>
          </a:bodyPr>
          <a:lstStyle/>
          <a:p>
            <a:r>
              <a:rPr lang="en-US" kern="0">
                <a:solidFill>
                  <a:srgbClr val="1A1A1A"/>
                </a:solidFill>
                <a:latin typeface="Segoe UI"/>
                <a:cs typeface="+mn-cs"/>
              </a:rPr>
              <a:t>Example prompt: </a:t>
            </a:r>
            <a:r>
              <a:rPr lang="en-US" b="1"/>
              <a:t>Create a meeting report </a:t>
            </a:r>
            <a:r>
              <a:rPr lang="en-US" noProof="0"/>
              <a:t>for my manager that includes a brief summary of the meeting and then includes the key points. End with a list of actions required.</a:t>
            </a:r>
          </a:p>
        </p:txBody>
      </p:sp>
      <p:sp>
        <p:nvSpPr>
          <p:cNvPr id="11" name="Text Placeholder 10">
            <a:extLst>
              <a:ext uri="{FF2B5EF4-FFF2-40B4-BE49-F238E27FC236}">
                <a16:creationId xmlns:a16="http://schemas.microsoft.com/office/drawing/2014/main" id="{7C5E5A53-5FC5-84B7-F63D-9CCDAE6001AF}"/>
              </a:ext>
            </a:extLst>
          </p:cNvPr>
          <p:cNvSpPr>
            <a:spLocks noGrp="1"/>
          </p:cNvSpPr>
          <p:nvPr>
            <p:ph type="body" sz="quarter" idx="25"/>
          </p:nvPr>
        </p:nvSpPr>
        <p:spPr>
          <a:xfrm>
            <a:off x="6969595" y="1593881"/>
            <a:ext cx="976461" cy="345600"/>
          </a:xfrm>
        </p:spPr>
        <p:txBody>
          <a:bodyPr/>
          <a:lstStyle/>
          <a:p>
            <a:r>
              <a:rPr lang="en-US"/>
              <a:t>9:00 am</a:t>
            </a:r>
          </a:p>
        </p:txBody>
      </p:sp>
      <p:sp>
        <p:nvSpPr>
          <p:cNvPr id="12" name="Text Placeholder 11">
            <a:extLst>
              <a:ext uri="{FF2B5EF4-FFF2-40B4-BE49-F238E27FC236}">
                <a16:creationId xmlns:a16="http://schemas.microsoft.com/office/drawing/2014/main" id="{C5356587-5632-3C87-24A0-D6740A691E70}"/>
              </a:ext>
            </a:extLst>
          </p:cNvPr>
          <p:cNvSpPr>
            <a:spLocks noGrp="1"/>
          </p:cNvSpPr>
          <p:nvPr>
            <p:ph type="body" sz="quarter" idx="26"/>
          </p:nvPr>
        </p:nvSpPr>
        <p:spPr>
          <a:xfrm>
            <a:off x="6969594" y="2032188"/>
            <a:ext cx="2917355" cy="778307"/>
          </a:xfrm>
        </p:spPr>
        <p:txBody>
          <a:bodyPr>
            <a:noAutofit/>
          </a:bodyPr>
          <a:lstStyle/>
          <a:p>
            <a:r>
              <a:rPr lang="en-US" noProof="0" dirty="0"/>
              <a:t>Cynthia reviews a white paper she is </a:t>
            </a:r>
            <a:r>
              <a:rPr lang="en-US" dirty="0"/>
              <a:t>producing</a:t>
            </a:r>
            <a:r>
              <a:rPr lang="en-US" noProof="0" dirty="0"/>
              <a:t> on Copilot adoption. She uses Copilot in Word to rewrite a paragraph for clarity. She asks Copilot to act like an IT administrator and evaluate the content.</a:t>
            </a:r>
          </a:p>
        </p:txBody>
      </p:sp>
      <p:sp>
        <p:nvSpPr>
          <p:cNvPr id="13" name="Text Placeholder 12">
            <a:extLst>
              <a:ext uri="{FF2B5EF4-FFF2-40B4-BE49-F238E27FC236}">
                <a16:creationId xmlns:a16="http://schemas.microsoft.com/office/drawing/2014/main" id="{F8A68087-4C2A-8C80-1B2F-D5B414A8C063}"/>
              </a:ext>
            </a:extLst>
          </p:cNvPr>
          <p:cNvSpPr>
            <a:spLocks noGrp="1"/>
          </p:cNvSpPr>
          <p:nvPr>
            <p:ph type="body" sz="quarter" idx="27"/>
          </p:nvPr>
        </p:nvSpPr>
        <p:spPr>
          <a:xfrm>
            <a:off x="6969595" y="3336080"/>
            <a:ext cx="2808000" cy="626701"/>
          </a:xfrm>
        </p:spPr>
        <p:txBody>
          <a:bodyPr>
            <a:normAutofit fontScale="92500"/>
          </a:bodyPr>
          <a:lstStyle/>
          <a:p>
            <a:r>
              <a:rPr lang="en-US" kern="0">
                <a:solidFill>
                  <a:srgbClr val="1A1A1A"/>
                </a:solidFill>
                <a:latin typeface="Segoe UI"/>
                <a:cs typeface="+mn-cs"/>
              </a:rPr>
              <a:t>Example prompt: </a:t>
            </a:r>
            <a:r>
              <a:rPr lang="en-US"/>
              <a:t>You are an IT administrator</a:t>
            </a:r>
            <a:r>
              <a:rPr lang="en-US" noProof="0"/>
              <a:t>. Does this white paper contain enough detail to implement a user enablement program for your company? </a:t>
            </a:r>
            <a:r>
              <a:rPr lang="en-US" b="1" noProof="0"/>
              <a:t>What additional topics would you like to see covered</a:t>
            </a:r>
            <a:r>
              <a:rPr lang="en-US" noProof="0"/>
              <a:t>?</a:t>
            </a:r>
          </a:p>
        </p:txBody>
      </p:sp>
      <p:sp>
        <p:nvSpPr>
          <p:cNvPr id="14" name="Text Placeholder 13">
            <a:extLst>
              <a:ext uri="{FF2B5EF4-FFF2-40B4-BE49-F238E27FC236}">
                <a16:creationId xmlns:a16="http://schemas.microsoft.com/office/drawing/2014/main" id="{13B24DC0-4EA0-DCEE-301E-D6C7802C41CA}"/>
              </a:ext>
            </a:extLst>
          </p:cNvPr>
          <p:cNvSpPr>
            <a:spLocks noGrp="1"/>
          </p:cNvSpPr>
          <p:nvPr>
            <p:ph type="body" sz="quarter" idx="28"/>
          </p:nvPr>
        </p:nvSpPr>
        <p:spPr>
          <a:xfrm>
            <a:off x="584200" y="4053821"/>
            <a:ext cx="976461" cy="345600"/>
          </a:xfrm>
        </p:spPr>
        <p:txBody>
          <a:bodyPr/>
          <a:lstStyle/>
          <a:p>
            <a:r>
              <a:rPr lang="en-US"/>
              <a:t>3:00 am</a:t>
            </a:r>
          </a:p>
        </p:txBody>
      </p:sp>
      <p:sp>
        <p:nvSpPr>
          <p:cNvPr id="15" name="Text Placeholder 14">
            <a:extLst>
              <a:ext uri="{FF2B5EF4-FFF2-40B4-BE49-F238E27FC236}">
                <a16:creationId xmlns:a16="http://schemas.microsoft.com/office/drawing/2014/main" id="{DBA11F43-EE75-972A-7DBC-CDFD294A4C87}"/>
              </a:ext>
            </a:extLst>
          </p:cNvPr>
          <p:cNvSpPr>
            <a:spLocks noGrp="1"/>
          </p:cNvSpPr>
          <p:nvPr>
            <p:ph type="body" sz="quarter" idx="29"/>
          </p:nvPr>
        </p:nvSpPr>
        <p:spPr>
          <a:xfrm>
            <a:off x="584200" y="4488366"/>
            <a:ext cx="2808000" cy="626701"/>
          </a:xfrm>
        </p:spPr>
        <p:txBody>
          <a:bodyPr>
            <a:noAutofit/>
          </a:bodyPr>
          <a:lstStyle/>
          <a:p>
            <a:r>
              <a:rPr lang="en-US" noProof="0"/>
              <a:t>Cynthia is preparing for a meeting on messaging across AI </a:t>
            </a:r>
            <a:r>
              <a:rPr lang="en-US"/>
              <a:t>solutions</a:t>
            </a:r>
            <a:r>
              <a:rPr lang="en-US" noProof="0"/>
              <a:t>. She asks Copilot to compare the positioning and messaging documents and create a table of similarities and differences.</a:t>
            </a:r>
          </a:p>
        </p:txBody>
      </p:sp>
      <p:sp>
        <p:nvSpPr>
          <p:cNvPr id="16" name="Text Placeholder 15">
            <a:extLst>
              <a:ext uri="{FF2B5EF4-FFF2-40B4-BE49-F238E27FC236}">
                <a16:creationId xmlns:a16="http://schemas.microsoft.com/office/drawing/2014/main" id="{7C82C93F-78CD-75BA-9984-F25F8AB015A0}"/>
              </a:ext>
            </a:extLst>
          </p:cNvPr>
          <p:cNvSpPr>
            <a:spLocks noGrp="1"/>
          </p:cNvSpPr>
          <p:nvPr>
            <p:ph type="body" sz="quarter" idx="30"/>
          </p:nvPr>
        </p:nvSpPr>
        <p:spPr>
          <a:xfrm>
            <a:off x="584200" y="5809086"/>
            <a:ext cx="2808000" cy="626701"/>
          </a:xfrm>
        </p:spPr>
        <p:txBody>
          <a:bodyPr>
            <a:normAutofit lnSpcReduction="10000"/>
          </a:bodyPr>
          <a:lstStyle/>
          <a:p>
            <a:r>
              <a:rPr lang="en-US" kern="0">
                <a:solidFill>
                  <a:srgbClr val="1A1A1A"/>
                </a:solidFill>
                <a:latin typeface="Segoe UI"/>
                <a:cs typeface="+mn-cs"/>
              </a:rPr>
              <a:t>Example prompt: </a:t>
            </a:r>
            <a:r>
              <a:rPr lang="en-US" b="1"/>
              <a:t>Compare these two positioning and messaging documents</a:t>
            </a:r>
            <a:r>
              <a:rPr lang="en-US"/>
              <a:t> </a:t>
            </a:r>
            <a:r>
              <a:rPr lang="en-US" noProof="0"/>
              <a:t>and produce a table of similarities and difference. Then produce some recommendations on how to co-market them.</a:t>
            </a:r>
          </a:p>
        </p:txBody>
      </p:sp>
      <p:sp>
        <p:nvSpPr>
          <p:cNvPr id="17" name="Text Placeholder 16">
            <a:extLst>
              <a:ext uri="{FF2B5EF4-FFF2-40B4-BE49-F238E27FC236}">
                <a16:creationId xmlns:a16="http://schemas.microsoft.com/office/drawing/2014/main" id="{E49BC632-6598-9727-5555-087785EE84A6}"/>
              </a:ext>
            </a:extLst>
          </p:cNvPr>
          <p:cNvSpPr>
            <a:spLocks noGrp="1"/>
          </p:cNvSpPr>
          <p:nvPr>
            <p:ph type="body" sz="quarter" idx="31"/>
          </p:nvPr>
        </p:nvSpPr>
        <p:spPr>
          <a:xfrm>
            <a:off x="3776898" y="4053821"/>
            <a:ext cx="976461" cy="345600"/>
          </a:xfrm>
        </p:spPr>
        <p:txBody>
          <a:bodyPr/>
          <a:lstStyle/>
          <a:p>
            <a:r>
              <a:rPr lang="en-US"/>
              <a:t>1:00 pm</a:t>
            </a:r>
          </a:p>
        </p:txBody>
      </p:sp>
      <p:sp>
        <p:nvSpPr>
          <p:cNvPr id="18" name="Text Placeholder 17">
            <a:extLst>
              <a:ext uri="{FF2B5EF4-FFF2-40B4-BE49-F238E27FC236}">
                <a16:creationId xmlns:a16="http://schemas.microsoft.com/office/drawing/2014/main" id="{5B4EB007-A763-3282-BF53-A59C8EF071B4}"/>
              </a:ext>
            </a:extLst>
          </p:cNvPr>
          <p:cNvSpPr>
            <a:spLocks noGrp="1"/>
          </p:cNvSpPr>
          <p:nvPr>
            <p:ph type="body" sz="quarter" idx="32"/>
          </p:nvPr>
        </p:nvSpPr>
        <p:spPr>
          <a:xfrm>
            <a:off x="3776898" y="4488366"/>
            <a:ext cx="2808000" cy="626701"/>
          </a:xfrm>
        </p:spPr>
        <p:txBody>
          <a:bodyPr>
            <a:noAutofit/>
          </a:bodyPr>
          <a:lstStyle/>
          <a:p>
            <a:r>
              <a:rPr lang="en-US" noProof="0"/>
              <a:t>Cynthia has a long email thread with </a:t>
            </a:r>
            <a:r>
              <a:rPr lang="en-US"/>
              <a:t>a</a:t>
            </a:r>
            <a:r>
              <a:rPr lang="en-US" noProof="0"/>
              <a:t> video production agency for a training series with various SMEs. She asks Copilot to summarize the thread to find when all the recording sessions are occurring.</a:t>
            </a:r>
          </a:p>
        </p:txBody>
      </p:sp>
      <p:sp>
        <p:nvSpPr>
          <p:cNvPr id="19" name="Text Placeholder 18">
            <a:extLst>
              <a:ext uri="{FF2B5EF4-FFF2-40B4-BE49-F238E27FC236}">
                <a16:creationId xmlns:a16="http://schemas.microsoft.com/office/drawing/2014/main" id="{52409A8B-E4E1-51E3-52CA-788A7DCFCDFB}"/>
              </a:ext>
            </a:extLst>
          </p:cNvPr>
          <p:cNvSpPr>
            <a:spLocks noGrp="1"/>
          </p:cNvSpPr>
          <p:nvPr>
            <p:ph type="body" sz="quarter" idx="33"/>
          </p:nvPr>
        </p:nvSpPr>
        <p:spPr>
          <a:xfrm>
            <a:off x="3719286" y="5809086"/>
            <a:ext cx="2808000" cy="626701"/>
          </a:xfrm>
        </p:spPr>
        <p:txBody>
          <a:bodyPr>
            <a:noAutofit/>
          </a:bodyPr>
          <a:lstStyle/>
          <a:p>
            <a:pPr lvl="0"/>
            <a:r>
              <a:rPr lang="en-US"/>
              <a:t>Action: Summarize</a:t>
            </a:r>
            <a:r>
              <a:rPr lang="en-US" noProof="0"/>
              <a:t> the thread.</a:t>
            </a:r>
          </a:p>
          <a:p>
            <a:pPr lvl="0"/>
            <a:r>
              <a:rPr lang="en-US" noProof="0"/>
              <a:t>Use </a:t>
            </a:r>
            <a:r>
              <a:rPr lang="en-US" b="1"/>
              <a:t>Draft with Copilot</a:t>
            </a:r>
            <a:r>
              <a:rPr lang="en-US"/>
              <a:t> </a:t>
            </a:r>
            <a:r>
              <a:rPr lang="en-US" noProof="0"/>
              <a:t>to create an email with the summary containing the full list of recording sessions.</a:t>
            </a:r>
          </a:p>
        </p:txBody>
      </p:sp>
      <p:sp>
        <p:nvSpPr>
          <p:cNvPr id="20" name="Text Placeholder 19">
            <a:extLst>
              <a:ext uri="{FF2B5EF4-FFF2-40B4-BE49-F238E27FC236}">
                <a16:creationId xmlns:a16="http://schemas.microsoft.com/office/drawing/2014/main" id="{D6287BFC-5146-4C3B-851A-C64ECE5C841F}"/>
              </a:ext>
            </a:extLst>
          </p:cNvPr>
          <p:cNvSpPr>
            <a:spLocks noGrp="1"/>
          </p:cNvSpPr>
          <p:nvPr>
            <p:ph type="body" sz="quarter" idx="34"/>
          </p:nvPr>
        </p:nvSpPr>
        <p:spPr>
          <a:xfrm>
            <a:off x="6969595" y="4053821"/>
            <a:ext cx="976461" cy="345600"/>
          </a:xfrm>
        </p:spPr>
        <p:txBody>
          <a:bodyPr/>
          <a:lstStyle/>
          <a:p>
            <a:r>
              <a:rPr lang="en-US"/>
              <a:t>11:00 am</a:t>
            </a:r>
          </a:p>
        </p:txBody>
      </p:sp>
      <p:sp>
        <p:nvSpPr>
          <p:cNvPr id="21" name="Text Placeholder 20">
            <a:extLst>
              <a:ext uri="{FF2B5EF4-FFF2-40B4-BE49-F238E27FC236}">
                <a16:creationId xmlns:a16="http://schemas.microsoft.com/office/drawing/2014/main" id="{25BD0FF3-A9AA-30B3-FEE1-50E62B1FEFCC}"/>
              </a:ext>
            </a:extLst>
          </p:cNvPr>
          <p:cNvSpPr>
            <a:spLocks noGrp="1"/>
          </p:cNvSpPr>
          <p:nvPr>
            <p:ph type="body" sz="quarter" idx="35"/>
          </p:nvPr>
        </p:nvSpPr>
        <p:spPr>
          <a:xfrm>
            <a:off x="6969595" y="4488366"/>
            <a:ext cx="2808000" cy="626701"/>
          </a:xfrm>
        </p:spPr>
        <p:txBody>
          <a:bodyPr>
            <a:normAutofit/>
          </a:bodyPr>
          <a:lstStyle/>
          <a:p>
            <a:r>
              <a:rPr lang="en-US" noProof="0"/>
              <a:t>Cynthia </a:t>
            </a:r>
            <a:r>
              <a:rPr lang="en-US"/>
              <a:t>is working</a:t>
            </a:r>
            <a:r>
              <a:rPr lang="en-US" noProof="0"/>
              <a:t> on her presentation for an upcoming conference. She asks Copilot to evaluate the flow of her presentation and make suggestions on the slide order to improve the narrative.</a:t>
            </a:r>
          </a:p>
        </p:txBody>
      </p:sp>
      <p:sp>
        <p:nvSpPr>
          <p:cNvPr id="22" name="Text Placeholder 21">
            <a:extLst>
              <a:ext uri="{FF2B5EF4-FFF2-40B4-BE49-F238E27FC236}">
                <a16:creationId xmlns:a16="http://schemas.microsoft.com/office/drawing/2014/main" id="{07C22E58-BEB4-4F59-5C71-607672B4A5F9}"/>
              </a:ext>
            </a:extLst>
          </p:cNvPr>
          <p:cNvSpPr>
            <a:spLocks noGrp="1"/>
          </p:cNvSpPr>
          <p:nvPr>
            <p:ph type="body" sz="quarter" idx="36"/>
          </p:nvPr>
        </p:nvSpPr>
        <p:spPr>
          <a:xfrm>
            <a:off x="6969595" y="5809086"/>
            <a:ext cx="2808000" cy="626701"/>
          </a:xfrm>
        </p:spPr>
        <p:txBody>
          <a:bodyPr/>
          <a:lstStyle/>
          <a:p>
            <a:r>
              <a:rPr lang="en-US" kern="0">
                <a:solidFill>
                  <a:srgbClr val="1A1A1A"/>
                </a:solidFill>
                <a:latin typeface="Segoe UI"/>
                <a:cs typeface="+mn-cs"/>
              </a:rPr>
              <a:t>Example prompt: </a:t>
            </a:r>
            <a:r>
              <a:rPr lang="en-US" noProof="0"/>
              <a:t>Please </a:t>
            </a:r>
            <a:r>
              <a:rPr lang="en-US" b="1"/>
              <a:t>make suggestions on the slide order</a:t>
            </a:r>
            <a:r>
              <a:rPr lang="en-US"/>
              <a:t> </a:t>
            </a:r>
            <a:r>
              <a:rPr lang="en-US" noProof="0"/>
              <a:t>to make the ideas in this presentation flow better.</a:t>
            </a:r>
          </a:p>
        </p:txBody>
      </p:sp>
      <p:sp>
        <p:nvSpPr>
          <p:cNvPr id="127" name="Text Placeholder 126">
            <a:extLst>
              <a:ext uri="{FF2B5EF4-FFF2-40B4-BE49-F238E27FC236}">
                <a16:creationId xmlns:a16="http://schemas.microsoft.com/office/drawing/2014/main" id="{EFA26FAA-3E2E-E62B-DE06-5E3B6C751931}"/>
              </a:ext>
            </a:extLst>
          </p:cNvPr>
          <p:cNvSpPr>
            <a:spLocks noGrp="1"/>
          </p:cNvSpPr>
          <p:nvPr>
            <p:ph type="body" sz="quarter" idx="37"/>
          </p:nvPr>
        </p:nvSpPr>
        <p:spPr>
          <a:xfrm>
            <a:off x="10430234" y="521099"/>
            <a:ext cx="1456966" cy="175614"/>
          </a:xfrm>
        </p:spPr>
        <p:txBody>
          <a:bodyPr/>
          <a:lstStyle/>
          <a:p>
            <a:r>
              <a:rPr lang="en-US"/>
              <a:t>Buy</a:t>
            </a:r>
          </a:p>
        </p:txBody>
      </p:sp>
      <p:sp>
        <p:nvSpPr>
          <p:cNvPr id="78" name="Text Placeholder 77">
            <a:extLst>
              <a:ext uri="{FF2B5EF4-FFF2-40B4-BE49-F238E27FC236}">
                <a16:creationId xmlns:a16="http://schemas.microsoft.com/office/drawing/2014/main" id="{DD28AFAD-B655-1D87-26DF-C110A6E1EDA7}"/>
              </a:ext>
            </a:extLst>
          </p:cNvPr>
          <p:cNvSpPr>
            <a:spLocks noGrp="1"/>
          </p:cNvSpPr>
          <p:nvPr>
            <p:ph type="body" sz="quarter" idx="38"/>
          </p:nvPr>
        </p:nvSpPr>
        <p:spPr>
          <a:solidFill>
            <a:srgbClr val="0078D4"/>
          </a:solidFill>
        </p:spPr>
        <p:txBody>
          <a:bodyPr/>
          <a:lstStyle/>
          <a:p>
            <a:endParaRPr lang="en-US"/>
          </a:p>
        </p:txBody>
      </p:sp>
      <p:sp>
        <p:nvSpPr>
          <p:cNvPr id="79" name="Text Placeholder 78">
            <a:extLst>
              <a:ext uri="{FF2B5EF4-FFF2-40B4-BE49-F238E27FC236}">
                <a16:creationId xmlns:a16="http://schemas.microsoft.com/office/drawing/2014/main" id="{0931AEC8-8035-3ACF-ABBD-964388DFF546}"/>
              </a:ext>
            </a:extLst>
          </p:cNvPr>
          <p:cNvSpPr>
            <a:spLocks noGrp="1"/>
          </p:cNvSpPr>
          <p:nvPr>
            <p:ph type="body" sz="quarter" idx="39"/>
          </p:nvPr>
        </p:nvSpPr>
        <p:spPr/>
        <p:txBody>
          <a:bodyPr/>
          <a:lstStyle/>
          <a:p>
            <a:endParaRPr lang="en-US"/>
          </a:p>
        </p:txBody>
      </p:sp>
      <p:sp>
        <p:nvSpPr>
          <p:cNvPr id="80" name="Text Placeholder 79">
            <a:extLst>
              <a:ext uri="{FF2B5EF4-FFF2-40B4-BE49-F238E27FC236}">
                <a16:creationId xmlns:a16="http://schemas.microsoft.com/office/drawing/2014/main" id="{3238A71D-E4A5-76E9-B822-4FAB911F9794}"/>
              </a:ext>
            </a:extLst>
          </p:cNvPr>
          <p:cNvSpPr>
            <a:spLocks noGrp="1"/>
          </p:cNvSpPr>
          <p:nvPr>
            <p:ph type="body" sz="quarter" idx="40"/>
          </p:nvPr>
        </p:nvSpPr>
        <p:spPr/>
        <p:txBody>
          <a:bodyPr/>
          <a:lstStyle/>
          <a:p>
            <a:endParaRPr lang="en-US"/>
          </a:p>
        </p:txBody>
      </p:sp>
      <p:sp>
        <p:nvSpPr>
          <p:cNvPr id="24" name="Rectangle: Rounded Corners 6">
            <a:extLst>
              <a:ext uri="{FF2B5EF4-FFF2-40B4-BE49-F238E27FC236}">
                <a16:creationId xmlns:a16="http://schemas.microsoft.com/office/drawing/2014/main" id="{24C61D65-4D21-3022-59D5-B17174D818B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5" name="Group 24">
            <a:extLst>
              <a:ext uri="{FF2B5EF4-FFF2-40B4-BE49-F238E27FC236}">
                <a16:creationId xmlns:a16="http://schemas.microsoft.com/office/drawing/2014/main" id="{7DAE3C5E-89B5-E636-A20B-FFEE1F732162}"/>
              </a:ext>
            </a:extLst>
          </p:cNvPr>
          <p:cNvGrpSpPr/>
          <p:nvPr/>
        </p:nvGrpSpPr>
        <p:grpSpPr>
          <a:xfrm>
            <a:off x="1286540" y="1134767"/>
            <a:ext cx="1630867" cy="215999"/>
            <a:chOff x="1372194" y="969899"/>
            <a:chExt cx="1630867" cy="215999"/>
          </a:xfrm>
        </p:grpSpPr>
        <p:sp>
          <p:nvSpPr>
            <p:cNvPr id="26" name="Rectangle: Rounded Corners 6">
              <a:extLst>
                <a:ext uri="{FF2B5EF4-FFF2-40B4-BE49-F238E27FC236}">
                  <a16:creationId xmlns:a16="http://schemas.microsoft.com/office/drawing/2014/main" id="{1BB1AFEC-91A3-8183-EB2B-18C2CEB95C34}"/>
                </a:ext>
                <a:ext uri="{C183D7F6-B498-43B3-948B-1728B52AA6E4}">
                  <adec:decorative xmlns:adec="http://schemas.microsoft.com/office/drawing/2017/decorative" val="1"/>
                </a:ext>
              </a:extLst>
            </p:cNvPr>
            <p:cNvSpPr/>
            <p:nvPr/>
          </p:nvSpPr>
          <p:spPr bwMode="auto">
            <a:xfrm>
              <a:off x="1372194" y="969899"/>
              <a:ext cx="1630867" cy="215999"/>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~3 hours saved per week</a:t>
              </a:r>
            </a:p>
          </p:txBody>
        </p:sp>
        <p:pic>
          <p:nvPicPr>
            <p:cNvPr id="27" name="Graphic 26">
              <a:extLst>
                <a:ext uri="{FF2B5EF4-FFF2-40B4-BE49-F238E27FC236}">
                  <a16:creationId xmlns:a16="http://schemas.microsoft.com/office/drawing/2014/main" id="{12644B79-A73A-65A9-88DB-F6FB7122F1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28" name="Group 27">
            <a:extLst>
              <a:ext uri="{FF2B5EF4-FFF2-40B4-BE49-F238E27FC236}">
                <a16:creationId xmlns:a16="http://schemas.microsoft.com/office/drawing/2014/main" id="{8CD095EB-ECEC-F1B9-6B9B-C0309358F747}"/>
              </a:ext>
            </a:extLst>
          </p:cNvPr>
          <p:cNvGrpSpPr/>
          <p:nvPr/>
        </p:nvGrpSpPr>
        <p:grpSpPr>
          <a:xfrm>
            <a:off x="5811653" y="1134767"/>
            <a:ext cx="2325078" cy="216000"/>
            <a:chOff x="6235579" y="969899"/>
            <a:chExt cx="2325078" cy="216000"/>
          </a:xfrm>
        </p:grpSpPr>
        <p:sp>
          <p:nvSpPr>
            <p:cNvPr id="29" name="Rectangle: Rounded Corners 6">
              <a:extLst>
                <a:ext uri="{FF2B5EF4-FFF2-40B4-BE49-F238E27FC236}">
                  <a16:creationId xmlns:a16="http://schemas.microsoft.com/office/drawing/2014/main" id="{D882300C-8679-FBB3-3D54-95F6DB50F15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with colleagues</a:t>
              </a:r>
            </a:p>
          </p:txBody>
        </p:sp>
        <p:pic>
          <p:nvPicPr>
            <p:cNvPr id="30" name="Graphic 29">
              <a:extLst>
                <a:ext uri="{FF2B5EF4-FFF2-40B4-BE49-F238E27FC236}">
                  <a16:creationId xmlns:a16="http://schemas.microsoft.com/office/drawing/2014/main" id="{29BA9ADA-911E-554A-FE73-A1E4B242CFC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31" name="Group 30">
            <a:extLst>
              <a:ext uri="{FF2B5EF4-FFF2-40B4-BE49-F238E27FC236}">
                <a16:creationId xmlns:a16="http://schemas.microsoft.com/office/drawing/2014/main" id="{673484B8-92B4-AAA9-6685-5273A4CEA6B5}"/>
              </a:ext>
            </a:extLst>
          </p:cNvPr>
          <p:cNvGrpSpPr/>
          <p:nvPr/>
        </p:nvGrpSpPr>
        <p:grpSpPr>
          <a:xfrm>
            <a:off x="2965391" y="1134767"/>
            <a:ext cx="2795593" cy="216000"/>
            <a:chOff x="3133720" y="969899"/>
            <a:chExt cx="2795593" cy="216000"/>
          </a:xfrm>
        </p:grpSpPr>
        <p:sp>
          <p:nvSpPr>
            <p:cNvPr id="32" name="Rectangle: Rounded Corners 6">
              <a:extLst>
                <a:ext uri="{FF2B5EF4-FFF2-40B4-BE49-F238E27FC236}">
                  <a16:creationId xmlns:a16="http://schemas.microsoft.com/office/drawing/2014/main" id="{8D707D8E-6985-52DF-6D4A-5891B3CD13D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Reinvested time in top priority projects</a:t>
              </a:r>
            </a:p>
          </p:txBody>
        </p:sp>
        <p:pic>
          <p:nvPicPr>
            <p:cNvPr id="33" name="Graphic 32">
              <a:extLst>
                <a:ext uri="{FF2B5EF4-FFF2-40B4-BE49-F238E27FC236}">
                  <a16:creationId xmlns:a16="http://schemas.microsoft.com/office/drawing/2014/main" id="{4840AC92-4263-7231-2354-7F913F011C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pic>
        <p:nvPicPr>
          <p:cNvPr id="35" name="Picture 34" descr="A person walking with a bag&#10;&#10;Description automatically generated">
            <a:extLst>
              <a:ext uri="{FF2B5EF4-FFF2-40B4-BE49-F238E27FC236}">
                <a16:creationId xmlns:a16="http://schemas.microsoft.com/office/drawing/2014/main" id="{EC4289B0-4231-B24B-59A9-76EB773C56D7}"/>
              </a:ext>
            </a:extLst>
          </p:cNvPr>
          <p:cNvPicPr>
            <a:picLocks noChangeAspect="1"/>
          </p:cNvPicPr>
          <p:nvPr/>
        </p:nvPicPr>
        <p:blipFill rotWithShape="1">
          <a:blip r:embed="rId8" cstate="screen">
            <a:extLst>
              <a:ext uri="{28A0092B-C50C-407E-A947-70E740481C1C}">
                <a14:useLocalDpi xmlns:a14="http://schemas.microsoft.com/office/drawing/2010/main"/>
              </a:ext>
            </a:extLst>
          </a:blip>
          <a:stretch/>
        </p:blipFill>
        <p:spPr>
          <a:xfrm>
            <a:off x="10212604" y="3081252"/>
            <a:ext cx="1611096" cy="3588696"/>
          </a:xfrm>
          <a:prstGeom prst="rect">
            <a:avLst/>
          </a:prstGeom>
          <a:effectLst>
            <a:softEdge rad="12700"/>
          </a:effectLst>
        </p:spPr>
      </p:pic>
      <p:grpSp>
        <p:nvGrpSpPr>
          <p:cNvPr id="37" name="Group 36">
            <a:extLst>
              <a:ext uri="{FF2B5EF4-FFF2-40B4-BE49-F238E27FC236}">
                <a16:creationId xmlns:a16="http://schemas.microsoft.com/office/drawing/2014/main" id="{6F893EE2-4854-68AF-DAC4-26603A71957A}"/>
              </a:ext>
            </a:extLst>
          </p:cNvPr>
          <p:cNvGrpSpPr/>
          <p:nvPr/>
        </p:nvGrpSpPr>
        <p:grpSpPr>
          <a:xfrm>
            <a:off x="10195084" y="1462475"/>
            <a:ext cx="1696592" cy="1798206"/>
            <a:chOff x="10195084" y="1462475"/>
            <a:chExt cx="1696592" cy="1798206"/>
          </a:xfrm>
        </p:grpSpPr>
        <p:sp>
          <p:nvSpPr>
            <p:cNvPr id="38" name="TextBox 37">
              <a:extLst>
                <a:ext uri="{FF2B5EF4-FFF2-40B4-BE49-F238E27FC236}">
                  <a16:creationId xmlns:a16="http://schemas.microsoft.com/office/drawing/2014/main" id="{693EB0DA-9DAF-ACBC-FD82-1D2B7CE40A69}"/>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Cynthia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Sr. Product Marketing Manager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C0FE8E2A-10D9-A18D-D730-755FA3194A9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985891"/>
              <a:ext cx="274790" cy="274790"/>
            </a:xfrm>
            <a:prstGeom prst="rect">
              <a:avLst/>
            </a:prstGeom>
          </p:spPr>
        </p:pic>
      </p:grpSp>
      <p:grpSp>
        <p:nvGrpSpPr>
          <p:cNvPr id="40" name="Group 39">
            <a:extLst>
              <a:ext uri="{FF2B5EF4-FFF2-40B4-BE49-F238E27FC236}">
                <a16:creationId xmlns:a16="http://schemas.microsoft.com/office/drawing/2014/main" id="{6688BC07-7727-1FA1-0FC8-E2AEBEAD43CE}"/>
              </a:ext>
            </a:extLst>
          </p:cNvPr>
          <p:cNvGrpSpPr/>
          <p:nvPr/>
        </p:nvGrpSpPr>
        <p:grpSpPr>
          <a:xfrm>
            <a:off x="812633" y="2849072"/>
            <a:ext cx="2351135" cy="360000"/>
            <a:chOff x="588263" y="1217924"/>
            <a:chExt cx="2351135" cy="360000"/>
          </a:xfrm>
        </p:grpSpPr>
        <p:pic>
          <p:nvPicPr>
            <p:cNvPr id="41" name="Picture 40" descr="Zip Co logo SVG free download, id: 101874 - Brandlogos.net">
              <a:hlinkClick r:id="rId11"/>
              <a:extLst>
                <a:ext uri="{FF2B5EF4-FFF2-40B4-BE49-F238E27FC236}">
                  <a16:creationId xmlns:a16="http://schemas.microsoft.com/office/drawing/2014/main" id="{2879D521-D591-C4D0-C2CA-93AC4FC54E6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D35FAA76-EACF-4BC3-E754-B3800DB347A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43" name="Group 42">
            <a:extLst>
              <a:ext uri="{FF2B5EF4-FFF2-40B4-BE49-F238E27FC236}">
                <a16:creationId xmlns:a16="http://schemas.microsoft.com/office/drawing/2014/main" id="{69BC8E20-ABE0-E400-6AD2-850643178A87}"/>
              </a:ext>
            </a:extLst>
          </p:cNvPr>
          <p:cNvGrpSpPr/>
          <p:nvPr/>
        </p:nvGrpSpPr>
        <p:grpSpPr>
          <a:xfrm>
            <a:off x="3947719" y="5323836"/>
            <a:ext cx="2351135" cy="360000"/>
            <a:chOff x="588263" y="1697756"/>
            <a:chExt cx="2351135" cy="360000"/>
          </a:xfrm>
        </p:grpSpPr>
        <p:pic>
          <p:nvPicPr>
            <p:cNvPr id="44" name="Picture 43">
              <a:extLst>
                <a:ext uri="{FF2B5EF4-FFF2-40B4-BE49-F238E27FC236}">
                  <a16:creationId xmlns:a16="http://schemas.microsoft.com/office/drawing/2014/main" id="{BC750DCC-2118-6071-241E-ED9F105BAC8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5" name="TextBox 44">
              <a:extLst>
                <a:ext uri="{FF2B5EF4-FFF2-40B4-BE49-F238E27FC236}">
                  <a16:creationId xmlns:a16="http://schemas.microsoft.com/office/drawing/2014/main" id="{2F756F91-AE79-1A40-55E5-331BBE6AD81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E96FE85F-66FF-7304-193E-9AA5513BCEAA}"/>
              </a:ext>
            </a:extLst>
          </p:cNvPr>
          <p:cNvGrpSpPr/>
          <p:nvPr/>
        </p:nvGrpSpPr>
        <p:grpSpPr>
          <a:xfrm>
            <a:off x="812633" y="5323836"/>
            <a:ext cx="2351135" cy="360000"/>
            <a:chOff x="588263" y="2657420"/>
            <a:chExt cx="2351135" cy="360000"/>
          </a:xfrm>
        </p:grpSpPr>
        <p:pic>
          <p:nvPicPr>
            <p:cNvPr id="47" name="Picture 46">
              <a:extLst>
                <a:ext uri="{FF2B5EF4-FFF2-40B4-BE49-F238E27FC236}">
                  <a16:creationId xmlns:a16="http://schemas.microsoft.com/office/drawing/2014/main" id="{08C1C0B4-B8F8-2E5B-CF92-BE9B6B288BD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8" name="TextBox 47">
              <a:extLst>
                <a:ext uri="{FF2B5EF4-FFF2-40B4-BE49-F238E27FC236}">
                  <a16:creationId xmlns:a16="http://schemas.microsoft.com/office/drawing/2014/main" id="{A5920759-D860-CE1B-A44D-9E6055D18A4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9" name="Group 48">
            <a:extLst>
              <a:ext uri="{FF2B5EF4-FFF2-40B4-BE49-F238E27FC236}">
                <a16:creationId xmlns:a16="http://schemas.microsoft.com/office/drawing/2014/main" id="{2F2B1383-D50B-2991-0E61-579FAAA9DE51}"/>
              </a:ext>
            </a:extLst>
          </p:cNvPr>
          <p:cNvGrpSpPr/>
          <p:nvPr/>
        </p:nvGrpSpPr>
        <p:grpSpPr>
          <a:xfrm>
            <a:off x="3947719" y="2849072"/>
            <a:ext cx="2351135" cy="360000"/>
            <a:chOff x="588263" y="3617084"/>
            <a:chExt cx="2351135" cy="360000"/>
          </a:xfrm>
        </p:grpSpPr>
        <p:pic>
          <p:nvPicPr>
            <p:cNvPr id="50" name="Picture 49">
              <a:extLst>
                <a:ext uri="{FF2B5EF4-FFF2-40B4-BE49-F238E27FC236}">
                  <a16:creationId xmlns:a16="http://schemas.microsoft.com/office/drawing/2014/main" id="{897F41CB-12AE-B540-2360-EE0A2AEB3A6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1" name="TextBox 50">
              <a:extLst>
                <a:ext uri="{FF2B5EF4-FFF2-40B4-BE49-F238E27FC236}">
                  <a16:creationId xmlns:a16="http://schemas.microsoft.com/office/drawing/2014/main" id="{82C7AB2F-DAD8-09C6-B162-67FD6FBCB9AA}"/>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2" name="Group 51">
            <a:extLst>
              <a:ext uri="{FF2B5EF4-FFF2-40B4-BE49-F238E27FC236}">
                <a16:creationId xmlns:a16="http://schemas.microsoft.com/office/drawing/2014/main" id="{F25E8D6D-3653-1F17-478A-A6AB6B05CCBF}"/>
              </a:ext>
            </a:extLst>
          </p:cNvPr>
          <p:cNvGrpSpPr/>
          <p:nvPr/>
        </p:nvGrpSpPr>
        <p:grpSpPr>
          <a:xfrm>
            <a:off x="7198028" y="5323836"/>
            <a:ext cx="2351135" cy="360000"/>
            <a:chOff x="588263" y="2177588"/>
            <a:chExt cx="2351135" cy="360000"/>
          </a:xfrm>
        </p:grpSpPr>
        <p:pic>
          <p:nvPicPr>
            <p:cNvPr id="53" name="Picture 52">
              <a:extLst>
                <a:ext uri="{FF2B5EF4-FFF2-40B4-BE49-F238E27FC236}">
                  <a16:creationId xmlns:a16="http://schemas.microsoft.com/office/drawing/2014/main" id="{DF6809AF-5A0E-3E31-F083-9FDFE46D26A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54" name="TextBox 53">
              <a:extLst>
                <a:ext uri="{FF2B5EF4-FFF2-40B4-BE49-F238E27FC236}">
                  <a16:creationId xmlns:a16="http://schemas.microsoft.com/office/drawing/2014/main" id="{B868DD83-0779-C6CF-718E-F8ED3914B2C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5" name="Group 54">
            <a:extLst>
              <a:ext uri="{FF2B5EF4-FFF2-40B4-BE49-F238E27FC236}">
                <a16:creationId xmlns:a16="http://schemas.microsoft.com/office/drawing/2014/main" id="{7C9D48A5-DC5B-3CF3-4B9C-8634082EC6F5}"/>
              </a:ext>
            </a:extLst>
          </p:cNvPr>
          <p:cNvGrpSpPr/>
          <p:nvPr/>
        </p:nvGrpSpPr>
        <p:grpSpPr>
          <a:xfrm>
            <a:off x="7198028" y="2849072"/>
            <a:ext cx="2351135" cy="360000"/>
            <a:chOff x="588263" y="1217924"/>
            <a:chExt cx="2351135" cy="360000"/>
          </a:xfrm>
        </p:grpSpPr>
        <p:pic>
          <p:nvPicPr>
            <p:cNvPr id="56" name="Picture 55" descr="Zip Co logo SVG free download, id: 101874 - Brandlogos.net">
              <a:hlinkClick r:id="rId11"/>
              <a:extLst>
                <a:ext uri="{FF2B5EF4-FFF2-40B4-BE49-F238E27FC236}">
                  <a16:creationId xmlns:a16="http://schemas.microsoft.com/office/drawing/2014/main" id="{A82B8465-A566-4825-F687-648D92CE3F8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7" name="TextBox 56">
              <a:extLst>
                <a:ext uri="{FF2B5EF4-FFF2-40B4-BE49-F238E27FC236}">
                  <a16:creationId xmlns:a16="http://schemas.microsoft.com/office/drawing/2014/main" id="{C29500B5-8624-38CA-AF74-B28E0CDFE3C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36" name="Text Placeholder 44">
            <a:extLst>
              <a:ext uri="{FF2B5EF4-FFF2-40B4-BE49-F238E27FC236}">
                <a16:creationId xmlns:a16="http://schemas.microsoft.com/office/drawing/2014/main" id="{CDC6C59B-E322-1BB4-95D5-AB6A7F4C0C44}"/>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7"/>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381027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E140-0F0E-9F70-207F-E4006CAC450C}"/>
              </a:ext>
            </a:extLst>
          </p:cNvPr>
          <p:cNvSpPr>
            <a:spLocks noGrp="1"/>
          </p:cNvSpPr>
          <p:nvPr>
            <p:ph type="title"/>
          </p:nvPr>
        </p:nvSpPr>
        <p:spPr>
          <a:xfrm>
            <a:off x="584199" y="387766"/>
            <a:ext cx="7045647" cy="526298"/>
          </a:xfrm>
        </p:spPr>
        <p:txBody>
          <a:bodyPr/>
          <a:lstStyle/>
          <a:p>
            <a:r>
              <a:rPr lang="en-US" sz="1800">
                <a:ln w="3175">
                  <a:noFill/>
                </a:ln>
                <a:ea typeface="+mn-ea"/>
                <a:cs typeface="Segoe UI" panose="020B0502040204020203" pitchFamily="34" charset="0"/>
              </a:rPr>
              <a:t>A </a:t>
            </a:r>
            <a:r>
              <a:rPr lang="en-US"/>
              <a:t>day in the life of a Product Marketing Manager at Microsoft</a:t>
            </a:r>
          </a:p>
        </p:txBody>
      </p:sp>
      <p:sp>
        <p:nvSpPr>
          <p:cNvPr id="4" name="Text Placeholder 3">
            <a:extLst>
              <a:ext uri="{FF2B5EF4-FFF2-40B4-BE49-F238E27FC236}">
                <a16:creationId xmlns:a16="http://schemas.microsoft.com/office/drawing/2014/main" id="{41E34FAD-277C-0AB1-C2CA-975598249DFB}"/>
              </a:ext>
            </a:extLst>
          </p:cNvPr>
          <p:cNvSpPr>
            <a:spLocks noGrp="1"/>
          </p:cNvSpPr>
          <p:nvPr>
            <p:ph type="body" sz="quarter" idx="17"/>
          </p:nvPr>
        </p:nvSpPr>
        <p:spPr>
          <a:xfrm>
            <a:off x="6519107" y="521099"/>
            <a:ext cx="3599821" cy="169277"/>
          </a:xfrm>
        </p:spPr>
        <p:txBody>
          <a:bodyPr/>
          <a:lstStyle/>
          <a:p>
            <a:pPr lvl="0"/>
            <a:r>
              <a:rPr lang="en-US"/>
              <a:t>  Copilot for Microsoft 365</a:t>
            </a:r>
            <a:endParaRPr lang="en-US" noProof="0"/>
          </a:p>
        </p:txBody>
      </p:sp>
      <p:sp>
        <p:nvSpPr>
          <p:cNvPr id="5" name="Text Placeholder 4">
            <a:extLst>
              <a:ext uri="{FF2B5EF4-FFF2-40B4-BE49-F238E27FC236}">
                <a16:creationId xmlns:a16="http://schemas.microsoft.com/office/drawing/2014/main" id="{DB84011F-6CC7-AEEA-7D02-BC20B8462017}"/>
              </a:ext>
            </a:extLst>
          </p:cNvPr>
          <p:cNvSpPr>
            <a:spLocks noGrp="1"/>
          </p:cNvSpPr>
          <p:nvPr>
            <p:ph type="body" sz="quarter" idx="11"/>
          </p:nvPr>
        </p:nvSpPr>
        <p:spPr>
          <a:xfrm>
            <a:off x="584200" y="1593881"/>
            <a:ext cx="976461" cy="345600"/>
          </a:xfrm>
        </p:spPr>
        <p:txBody>
          <a:bodyPr/>
          <a:lstStyle/>
          <a:p>
            <a:r>
              <a:rPr lang="en-US"/>
              <a:t>8:00 am</a:t>
            </a:r>
          </a:p>
        </p:txBody>
      </p:sp>
      <p:sp>
        <p:nvSpPr>
          <p:cNvPr id="6" name="Text Placeholder 5">
            <a:extLst>
              <a:ext uri="{FF2B5EF4-FFF2-40B4-BE49-F238E27FC236}">
                <a16:creationId xmlns:a16="http://schemas.microsoft.com/office/drawing/2014/main" id="{C84806D1-10C5-C9F7-A1B7-194AE94C0D35}"/>
              </a:ext>
            </a:extLst>
          </p:cNvPr>
          <p:cNvSpPr>
            <a:spLocks noGrp="1"/>
          </p:cNvSpPr>
          <p:nvPr>
            <p:ph type="body" sz="quarter" idx="18"/>
          </p:nvPr>
        </p:nvSpPr>
        <p:spPr>
          <a:xfrm>
            <a:off x="584200"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rPr>
              <a:t>Andrea uses Copilot to catch up on unread emails and chat messages. Copilot surfaces an ask from her communications lead for her to draft an announcement blog for the upcoming event.</a:t>
            </a:r>
          </a:p>
        </p:txBody>
      </p:sp>
      <p:sp>
        <p:nvSpPr>
          <p:cNvPr id="7" name="Text Placeholder 6">
            <a:extLst>
              <a:ext uri="{FF2B5EF4-FFF2-40B4-BE49-F238E27FC236}">
                <a16:creationId xmlns:a16="http://schemas.microsoft.com/office/drawing/2014/main" id="{C687A251-B0CC-E4BD-3E9B-4E53880DA2CB}"/>
              </a:ext>
            </a:extLst>
          </p:cNvPr>
          <p:cNvSpPr>
            <a:spLocks noGrp="1"/>
          </p:cNvSpPr>
          <p:nvPr>
            <p:ph type="body" sz="quarter" idx="21"/>
          </p:nvPr>
        </p:nvSpPr>
        <p:spPr>
          <a:xfrm>
            <a:off x="584200" y="3208260"/>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Catch up </a:t>
            </a:r>
            <a:r>
              <a:rPr kumimoji="0" lang="en-US" sz="900" b="0" i="0" u="none" strike="noStrike" kern="0" cap="none" spc="0" normalizeH="0" baseline="0" noProof="0">
                <a:ln>
                  <a:noFill/>
                </a:ln>
                <a:solidFill>
                  <a:srgbClr val="1A1A1A"/>
                </a:solidFill>
                <a:effectLst/>
                <a:uLnTx/>
                <a:uFillTx/>
                <a:latin typeface="Segoe UI"/>
                <a:ea typeface="+mn-ea"/>
                <a:cs typeface="+mn-cs"/>
              </a:rPr>
              <a:t>on emails and Teams chats from the past day, highlighting the primary asks and open items.</a:t>
            </a:r>
          </a:p>
        </p:txBody>
      </p:sp>
      <p:sp>
        <p:nvSpPr>
          <p:cNvPr id="8" name="Text Placeholder 7">
            <a:extLst>
              <a:ext uri="{FF2B5EF4-FFF2-40B4-BE49-F238E27FC236}">
                <a16:creationId xmlns:a16="http://schemas.microsoft.com/office/drawing/2014/main" id="{76D781FE-7B0D-9625-9217-1EC856B25584}"/>
              </a:ext>
            </a:extLst>
          </p:cNvPr>
          <p:cNvSpPr>
            <a:spLocks noGrp="1"/>
          </p:cNvSpPr>
          <p:nvPr>
            <p:ph type="body" sz="quarter" idx="22"/>
          </p:nvPr>
        </p:nvSpPr>
        <p:spPr>
          <a:xfrm>
            <a:off x="3776898" y="1593881"/>
            <a:ext cx="976461" cy="345600"/>
          </a:xfrm>
        </p:spPr>
        <p:txBody>
          <a:bodyPr/>
          <a:lstStyle/>
          <a:p>
            <a:r>
              <a:rPr lang="en-US"/>
              <a:t>8:15 am</a:t>
            </a:r>
          </a:p>
        </p:txBody>
      </p:sp>
      <p:sp>
        <p:nvSpPr>
          <p:cNvPr id="9" name="Text Placeholder 8">
            <a:extLst>
              <a:ext uri="{FF2B5EF4-FFF2-40B4-BE49-F238E27FC236}">
                <a16:creationId xmlns:a16="http://schemas.microsoft.com/office/drawing/2014/main" id="{58B5340B-8964-2A5D-17CE-D6FA69C6B969}"/>
              </a:ext>
            </a:extLst>
          </p:cNvPr>
          <p:cNvSpPr>
            <a:spLocks noGrp="1"/>
          </p:cNvSpPr>
          <p:nvPr>
            <p:ph type="body" sz="quarter" idx="23"/>
          </p:nvPr>
        </p:nvSpPr>
        <p:spPr>
          <a:xfrm>
            <a:off x="3776898"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receives the latest product planning deck from her engineering colleague. She opens the deck and uses Copilot in PowerPoint to summarize key points.</a:t>
            </a:r>
          </a:p>
        </p:txBody>
      </p:sp>
      <p:sp>
        <p:nvSpPr>
          <p:cNvPr id="10" name="Text Placeholder 9">
            <a:extLst>
              <a:ext uri="{FF2B5EF4-FFF2-40B4-BE49-F238E27FC236}">
                <a16:creationId xmlns:a16="http://schemas.microsoft.com/office/drawing/2014/main" id="{1CB6F861-A7AE-83CA-D021-797618667D30}"/>
              </a:ext>
            </a:extLst>
          </p:cNvPr>
          <p:cNvSpPr>
            <a:spLocks noGrp="1"/>
          </p:cNvSpPr>
          <p:nvPr>
            <p:ph type="body" sz="quarter" idx="24"/>
          </p:nvPr>
        </p:nvSpPr>
        <p:spPr>
          <a:xfrm>
            <a:off x="3719286" y="3208260"/>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this presentation, highlighting upcoming product changes in the next few months.</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11" name="Text Placeholder 10">
            <a:extLst>
              <a:ext uri="{FF2B5EF4-FFF2-40B4-BE49-F238E27FC236}">
                <a16:creationId xmlns:a16="http://schemas.microsoft.com/office/drawing/2014/main" id="{7C5E5A53-5FC5-84B7-F63D-9CCDAE6001AF}"/>
              </a:ext>
            </a:extLst>
          </p:cNvPr>
          <p:cNvSpPr>
            <a:spLocks noGrp="1"/>
          </p:cNvSpPr>
          <p:nvPr>
            <p:ph type="body" sz="quarter" idx="25"/>
          </p:nvPr>
        </p:nvSpPr>
        <p:spPr>
          <a:xfrm>
            <a:off x="6969595" y="1593881"/>
            <a:ext cx="976461" cy="345600"/>
          </a:xfrm>
        </p:spPr>
        <p:txBody>
          <a:bodyPr/>
          <a:lstStyle/>
          <a:p>
            <a:r>
              <a:rPr lang="en-US"/>
              <a:t>9:00 am</a:t>
            </a:r>
          </a:p>
        </p:txBody>
      </p:sp>
      <p:sp>
        <p:nvSpPr>
          <p:cNvPr id="12" name="Text Placeholder 11">
            <a:extLst>
              <a:ext uri="{FF2B5EF4-FFF2-40B4-BE49-F238E27FC236}">
                <a16:creationId xmlns:a16="http://schemas.microsoft.com/office/drawing/2014/main" id="{C5356587-5632-3C87-24A0-D6740A691E70}"/>
              </a:ext>
            </a:extLst>
          </p:cNvPr>
          <p:cNvSpPr>
            <a:spLocks noGrp="1"/>
          </p:cNvSpPr>
          <p:nvPr>
            <p:ph type="body" sz="quarter" idx="26"/>
          </p:nvPr>
        </p:nvSpPr>
        <p:spPr>
          <a:xfrm>
            <a:off x="6969595"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Now that she’s digested the technical details,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opens Word and uses Copilot in Word to draft an announcement blog, using the product planning deck as a source file.</a:t>
            </a:r>
          </a:p>
        </p:txBody>
      </p:sp>
      <p:sp>
        <p:nvSpPr>
          <p:cNvPr id="13" name="Text Placeholder 12">
            <a:extLst>
              <a:ext uri="{FF2B5EF4-FFF2-40B4-BE49-F238E27FC236}">
                <a16:creationId xmlns:a16="http://schemas.microsoft.com/office/drawing/2014/main" id="{F8A68087-4C2A-8C80-1B2F-D5B414A8C063}"/>
              </a:ext>
            </a:extLst>
          </p:cNvPr>
          <p:cNvSpPr>
            <a:spLocks noGrp="1"/>
          </p:cNvSpPr>
          <p:nvPr>
            <p:ph type="body" sz="quarter" idx="27"/>
          </p:nvPr>
        </p:nvSpPr>
        <p:spPr>
          <a:xfrm>
            <a:off x="6969595" y="3208260"/>
            <a:ext cx="2808000" cy="79244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an announcement blog</a:t>
            </a:r>
            <a:r>
              <a:rPr kumimoji="0" lang="en-US" sz="900" b="0" i="0" u="none" strike="noStrike" kern="0" cap="none" spc="0" normalizeH="0" baseline="0" noProof="0">
                <a:ln>
                  <a:noFill/>
                </a:ln>
                <a:solidFill>
                  <a:srgbClr val="1A1A1A"/>
                </a:solidFill>
                <a:effectLst/>
                <a:uLnTx/>
                <a:uFillTx/>
                <a:latin typeface="Segoe UI"/>
                <a:ea typeface="+mn-ea"/>
                <a:cs typeface="+mn-cs"/>
              </a:rPr>
              <a:t> with an introduction explaining the product, middle explaining new features, and conclusion based on [Q3CopilotPlanning].</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14" name="Text Placeholder 13">
            <a:extLst>
              <a:ext uri="{FF2B5EF4-FFF2-40B4-BE49-F238E27FC236}">
                <a16:creationId xmlns:a16="http://schemas.microsoft.com/office/drawing/2014/main" id="{13B24DC0-4EA0-DCEE-301E-D6C7802C41CA}"/>
              </a:ext>
            </a:extLst>
          </p:cNvPr>
          <p:cNvSpPr>
            <a:spLocks noGrp="1"/>
          </p:cNvSpPr>
          <p:nvPr>
            <p:ph type="body" sz="quarter" idx="28"/>
          </p:nvPr>
        </p:nvSpPr>
        <p:spPr>
          <a:xfrm>
            <a:off x="584200" y="4053821"/>
            <a:ext cx="976461" cy="345600"/>
          </a:xfrm>
        </p:spPr>
        <p:txBody>
          <a:bodyPr/>
          <a:lstStyle/>
          <a:p>
            <a:r>
              <a:rPr lang="en-US"/>
              <a:t>4:00 am</a:t>
            </a:r>
          </a:p>
        </p:txBody>
      </p:sp>
      <p:sp>
        <p:nvSpPr>
          <p:cNvPr id="15" name="Text Placeholder 14">
            <a:extLst>
              <a:ext uri="{FF2B5EF4-FFF2-40B4-BE49-F238E27FC236}">
                <a16:creationId xmlns:a16="http://schemas.microsoft.com/office/drawing/2014/main" id="{DBA11F43-EE75-972A-7DBC-CDFD294A4C87}"/>
              </a:ext>
            </a:extLst>
          </p:cNvPr>
          <p:cNvSpPr>
            <a:spLocks noGrp="1"/>
          </p:cNvSpPr>
          <p:nvPr>
            <p:ph type="body" sz="quarter" idx="29"/>
          </p:nvPr>
        </p:nvSpPr>
        <p:spPr>
          <a:xfrm>
            <a:off x="584200" y="4488366"/>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With the announcement blog in good shape,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uses Copilot in Outlook to draft an email to her product, communications, and marketing stakeholders to review the announcement blog.</a:t>
            </a:r>
          </a:p>
        </p:txBody>
      </p:sp>
      <p:sp>
        <p:nvSpPr>
          <p:cNvPr id="16" name="Text Placeholder 15">
            <a:extLst>
              <a:ext uri="{FF2B5EF4-FFF2-40B4-BE49-F238E27FC236}">
                <a16:creationId xmlns:a16="http://schemas.microsoft.com/office/drawing/2014/main" id="{7C82C93F-78CD-75BA-9984-F25F8AB015A0}"/>
              </a:ext>
            </a:extLst>
          </p:cNvPr>
          <p:cNvSpPr>
            <a:spLocks noGrp="1"/>
          </p:cNvSpPr>
          <p:nvPr>
            <p:ph type="body" sz="quarter" idx="30"/>
          </p:nvPr>
        </p:nvSpPr>
        <p:spPr>
          <a:xfrm>
            <a:off x="584200" y="5789421"/>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 to my </a:t>
            </a:r>
            <a:r>
              <a:rPr kumimoji="0" lang="en-US" sz="900" b="0" i="0" u="none" strike="noStrike" kern="1200" cap="none" spc="0" normalizeH="0" baseline="0" noProof="0">
                <a:ln>
                  <a:noFill/>
                </a:ln>
                <a:solidFill>
                  <a:srgbClr val="000000"/>
                </a:solidFill>
                <a:effectLst/>
                <a:uLnTx/>
                <a:uFillTx/>
                <a:latin typeface="Segoe UI"/>
                <a:ea typeface="+mn-ea"/>
                <a:cs typeface="+mn-cs"/>
              </a:rPr>
              <a:t>colleagues asking for them to review my draft of the blog for the upcoming event by June 5.</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7" name="Text Placeholder 16">
            <a:extLst>
              <a:ext uri="{FF2B5EF4-FFF2-40B4-BE49-F238E27FC236}">
                <a16:creationId xmlns:a16="http://schemas.microsoft.com/office/drawing/2014/main" id="{E49BC632-6598-9727-5555-087785EE84A6}"/>
              </a:ext>
            </a:extLst>
          </p:cNvPr>
          <p:cNvSpPr>
            <a:spLocks noGrp="1"/>
          </p:cNvSpPr>
          <p:nvPr>
            <p:ph type="body" sz="quarter" idx="31"/>
          </p:nvPr>
        </p:nvSpPr>
        <p:spPr>
          <a:xfrm>
            <a:off x="3776898" y="4053821"/>
            <a:ext cx="976461" cy="345600"/>
          </a:xfrm>
        </p:spPr>
        <p:txBody>
          <a:bodyPr/>
          <a:lstStyle/>
          <a:p>
            <a:r>
              <a:rPr lang="en-US"/>
              <a:t>2:00 pm</a:t>
            </a:r>
          </a:p>
        </p:txBody>
      </p:sp>
      <p:sp>
        <p:nvSpPr>
          <p:cNvPr id="18" name="Text Placeholder 17">
            <a:extLst>
              <a:ext uri="{FF2B5EF4-FFF2-40B4-BE49-F238E27FC236}">
                <a16:creationId xmlns:a16="http://schemas.microsoft.com/office/drawing/2014/main" id="{5B4EB007-A763-3282-BF53-A59C8EF071B4}"/>
              </a:ext>
            </a:extLst>
          </p:cNvPr>
          <p:cNvSpPr>
            <a:spLocks noGrp="1"/>
          </p:cNvSpPr>
          <p:nvPr>
            <p:ph type="body" sz="quarter" idx="32"/>
          </p:nvPr>
        </p:nvSpPr>
        <p:spPr>
          <a:xfrm>
            <a:off x="3776898" y="4488366"/>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Switching over to Teams,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takes her 1:1 meeting with her manager. Copilot in Teams helps her take meeting notes and record action items so she can focus on her conversation.</a:t>
            </a:r>
          </a:p>
        </p:txBody>
      </p:sp>
      <p:sp>
        <p:nvSpPr>
          <p:cNvPr id="19" name="Text Placeholder 18">
            <a:extLst>
              <a:ext uri="{FF2B5EF4-FFF2-40B4-BE49-F238E27FC236}">
                <a16:creationId xmlns:a16="http://schemas.microsoft.com/office/drawing/2014/main" id="{52409A8B-E4E1-51E3-52CA-788A7DCFCDFB}"/>
              </a:ext>
            </a:extLst>
          </p:cNvPr>
          <p:cNvSpPr>
            <a:spLocks noGrp="1"/>
          </p:cNvSpPr>
          <p:nvPr>
            <p:ph type="body" sz="quarter" idx="33"/>
          </p:nvPr>
        </p:nvSpPr>
        <p:spPr>
          <a:xfrm>
            <a:off x="3719286" y="5789421"/>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were the action items </a:t>
            </a:r>
            <a:r>
              <a:rPr kumimoji="0" lang="en-US" sz="900" b="0" i="0" u="none" strike="noStrike" kern="0" cap="none" spc="0" normalizeH="0" baseline="0" noProof="0">
                <a:ln>
                  <a:noFill/>
                </a:ln>
                <a:solidFill>
                  <a:srgbClr val="1A1A1A"/>
                </a:solidFill>
                <a:effectLst/>
                <a:uLnTx/>
                <a:uFillTx/>
                <a:latin typeface="Segoe UI"/>
                <a:ea typeface="+mn-ea"/>
                <a:cs typeface="+mn-cs"/>
              </a:rPr>
              <a:t>from the meeting?</a:t>
            </a:r>
          </a:p>
          <a:p>
            <a:pPr lvl="0"/>
            <a:endParaRPr lang="en-US" noProof="0"/>
          </a:p>
        </p:txBody>
      </p:sp>
      <p:sp>
        <p:nvSpPr>
          <p:cNvPr id="20" name="Text Placeholder 19">
            <a:extLst>
              <a:ext uri="{FF2B5EF4-FFF2-40B4-BE49-F238E27FC236}">
                <a16:creationId xmlns:a16="http://schemas.microsoft.com/office/drawing/2014/main" id="{D6287BFC-5146-4C3B-851A-C64ECE5C841F}"/>
              </a:ext>
            </a:extLst>
          </p:cNvPr>
          <p:cNvSpPr>
            <a:spLocks noGrp="1"/>
          </p:cNvSpPr>
          <p:nvPr>
            <p:ph type="body" sz="quarter" idx="34"/>
          </p:nvPr>
        </p:nvSpPr>
        <p:spPr>
          <a:xfrm>
            <a:off x="6969595" y="4053821"/>
            <a:ext cx="976461" cy="345600"/>
          </a:xfrm>
        </p:spPr>
        <p:txBody>
          <a:bodyPr/>
          <a:lstStyle/>
          <a:p>
            <a:r>
              <a:rPr lang="en-US"/>
              <a:t>11:00 am</a:t>
            </a:r>
          </a:p>
        </p:txBody>
      </p:sp>
      <p:sp>
        <p:nvSpPr>
          <p:cNvPr id="21" name="Text Placeholder 20">
            <a:extLst>
              <a:ext uri="{FF2B5EF4-FFF2-40B4-BE49-F238E27FC236}">
                <a16:creationId xmlns:a16="http://schemas.microsoft.com/office/drawing/2014/main" id="{25BD0FF3-A9AA-30B3-FEE1-50E62B1FEFCC}"/>
              </a:ext>
            </a:extLst>
          </p:cNvPr>
          <p:cNvSpPr>
            <a:spLocks noGrp="1"/>
          </p:cNvSpPr>
          <p:nvPr>
            <p:ph type="body" sz="quarter" idx="35"/>
          </p:nvPr>
        </p:nvSpPr>
        <p:spPr>
          <a:xfrm>
            <a:off x="6969595" y="4488366"/>
            <a:ext cx="2808000" cy="926400"/>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dirty="0">
                <a:ln>
                  <a:noFill/>
                </a:ln>
                <a:solidFill>
                  <a:srgbClr val="1A1A1A"/>
                </a:solidFill>
                <a:effectLst/>
                <a:uLnTx/>
                <a:uFillTx/>
                <a:latin typeface="Segoe UI"/>
                <a:cs typeface="Segoe UI" pitchFamily="34" charset="0"/>
              </a:rPr>
              <a:t> wants to add some background information to the blog intro. She prompts Copilot for relevant industry articles from analysts. Copilot summarizes each article and provides links to the sources.</a:t>
            </a:r>
          </a:p>
        </p:txBody>
      </p:sp>
      <p:sp>
        <p:nvSpPr>
          <p:cNvPr id="22" name="Text Placeholder 21">
            <a:extLst>
              <a:ext uri="{FF2B5EF4-FFF2-40B4-BE49-F238E27FC236}">
                <a16:creationId xmlns:a16="http://schemas.microsoft.com/office/drawing/2014/main" id="{07C22E58-BEB4-4F59-5C71-607672B4A5F9}"/>
              </a:ext>
            </a:extLst>
          </p:cNvPr>
          <p:cNvSpPr>
            <a:spLocks noGrp="1"/>
          </p:cNvSpPr>
          <p:nvPr>
            <p:ph type="body" sz="quarter" idx="36"/>
          </p:nvPr>
        </p:nvSpPr>
        <p:spPr>
          <a:xfrm>
            <a:off x="6969595" y="5789421"/>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are some recent trends </a:t>
            </a:r>
            <a:r>
              <a:rPr kumimoji="0" lang="en-US" sz="900" b="0" i="0" u="none" strike="noStrike" kern="1200" cap="none" spc="0" normalizeH="0" baseline="0" noProof="0">
                <a:ln>
                  <a:noFill/>
                </a:ln>
                <a:solidFill>
                  <a:srgbClr val="000000"/>
                </a:solidFill>
                <a:effectLst/>
                <a:uLnTx/>
                <a:uFillTx/>
                <a:latin typeface="Segoe UI"/>
                <a:ea typeface="+mn-ea"/>
                <a:cs typeface="+mn-cs"/>
              </a:rPr>
              <a:t>on generative AI for work from well known industry analysts and influencers?</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27" name="Text Placeholder 126">
            <a:extLst>
              <a:ext uri="{FF2B5EF4-FFF2-40B4-BE49-F238E27FC236}">
                <a16:creationId xmlns:a16="http://schemas.microsoft.com/office/drawing/2014/main" id="{EFA26FAA-3E2E-E62B-DE06-5E3B6C751931}"/>
              </a:ext>
            </a:extLst>
          </p:cNvPr>
          <p:cNvSpPr>
            <a:spLocks noGrp="1"/>
          </p:cNvSpPr>
          <p:nvPr>
            <p:ph type="body" sz="quarter" idx="37"/>
          </p:nvPr>
        </p:nvSpPr>
        <p:spPr>
          <a:xfrm>
            <a:off x="10430234" y="521099"/>
            <a:ext cx="1456966" cy="175614"/>
          </a:xfrm>
        </p:spPr>
        <p:txBody>
          <a:bodyPr/>
          <a:lstStyle/>
          <a:p>
            <a:r>
              <a:rPr lang="en-US"/>
              <a:t>Buy</a:t>
            </a:r>
          </a:p>
        </p:txBody>
      </p:sp>
      <p:sp>
        <p:nvSpPr>
          <p:cNvPr id="78" name="Text Placeholder 77">
            <a:extLst>
              <a:ext uri="{FF2B5EF4-FFF2-40B4-BE49-F238E27FC236}">
                <a16:creationId xmlns:a16="http://schemas.microsoft.com/office/drawing/2014/main" id="{DD28AFAD-B655-1D87-26DF-C110A6E1EDA7}"/>
              </a:ext>
            </a:extLst>
          </p:cNvPr>
          <p:cNvSpPr>
            <a:spLocks noGrp="1"/>
          </p:cNvSpPr>
          <p:nvPr>
            <p:ph type="body" sz="quarter" idx="38"/>
          </p:nvPr>
        </p:nvSpPr>
        <p:spPr>
          <a:solidFill>
            <a:srgbClr val="0078D4"/>
          </a:solidFill>
        </p:spPr>
        <p:txBody>
          <a:bodyPr/>
          <a:lstStyle/>
          <a:p>
            <a:endParaRPr lang="en-US"/>
          </a:p>
        </p:txBody>
      </p:sp>
      <p:sp>
        <p:nvSpPr>
          <p:cNvPr id="79" name="Text Placeholder 78">
            <a:extLst>
              <a:ext uri="{FF2B5EF4-FFF2-40B4-BE49-F238E27FC236}">
                <a16:creationId xmlns:a16="http://schemas.microsoft.com/office/drawing/2014/main" id="{0931AEC8-8035-3ACF-ABBD-964388DFF546}"/>
              </a:ext>
            </a:extLst>
          </p:cNvPr>
          <p:cNvSpPr>
            <a:spLocks noGrp="1"/>
          </p:cNvSpPr>
          <p:nvPr>
            <p:ph type="body" sz="quarter" idx="39"/>
          </p:nvPr>
        </p:nvSpPr>
        <p:spPr/>
        <p:txBody>
          <a:bodyPr/>
          <a:lstStyle/>
          <a:p>
            <a:endParaRPr lang="en-US"/>
          </a:p>
        </p:txBody>
      </p:sp>
      <p:sp>
        <p:nvSpPr>
          <p:cNvPr id="80" name="Text Placeholder 79">
            <a:extLst>
              <a:ext uri="{FF2B5EF4-FFF2-40B4-BE49-F238E27FC236}">
                <a16:creationId xmlns:a16="http://schemas.microsoft.com/office/drawing/2014/main" id="{3238A71D-E4A5-76E9-B822-4FAB911F9794}"/>
              </a:ext>
            </a:extLst>
          </p:cNvPr>
          <p:cNvSpPr>
            <a:spLocks noGrp="1"/>
          </p:cNvSpPr>
          <p:nvPr>
            <p:ph type="body" sz="quarter" idx="40"/>
          </p:nvPr>
        </p:nvSpPr>
        <p:spPr/>
        <p:txBody>
          <a:bodyPr/>
          <a:lstStyle/>
          <a:p>
            <a:endParaRPr lang="en-US"/>
          </a:p>
        </p:txBody>
      </p:sp>
      <p:sp>
        <p:nvSpPr>
          <p:cNvPr id="24" name="Rectangle: Rounded Corners 6">
            <a:extLst>
              <a:ext uri="{FF2B5EF4-FFF2-40B4-BE49-F238E27FC236}">
                <a16:creationId xmlns:a16="http://schemas.microsoft.com/office/drawing/2014/main" id="{24C61D65-4D21-3022-59D5-B17174D818B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5" name="Group 24">
            <a:extLst>
              <a:ext uri="{FF2B5EF4-FFF2-40B4-BE49-F238E27FC236}">
                <a16:creationId xmlns:a16="http://schemas.microsoft.com/office/drawing/2014/main" id="{7DAE3C5E-89B5-E636-A20B-FFEE1F732162}"/>
              </a:ext>
            </a:extLst>
          </p:cNvPr>
          <p:cNvGrpSpPr/>
          <p:nvPr/>
        </p:nvGrpSpPr>
        <p:grpSpPr>
          <a:xfrm>
            <a:off x="1286540" y="1134767"/>
            <a:ext cx="1571031" cy="216000"/>
            <a:chOff x="1372194" y="969899"/>
            <a:chExt cx="1571031" cy="216000"/>
          </a:xfrm>
        </p:grpSpPr>
        <p:sp>
          <p:nvSpPr>
            <p:cNvPr id="26" name="Rectangle: Rounded Corners 6">
              <a:extLst>
                <a:ext uri="{FF2B5EF4-FFF2-40B4-BE49-F238E27FC236}">
                  <a16:creationId xmlns:a16="http://schemas.microsoft.com/office/drawing/2014/main" id="{1BB1AFEC-91A3-8183-EB2B-18C2CEB95C34}"/>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~90 minutes per week</a:t>
              </a:r>
            </a:p>
          </p:txBody>
        </p:sp>
        <p:pic>
          <p:nvPicPr>
            <p:cNvPr id="27" name="Graphic 26">
              <a:extLst>
                <a:ext uri="{FF2B5EF4-FFF2-40B4-BE49-F238E27FC236}">
                  <a16:creationId xmlns:a16="http://schemas.microsoft.com/office/drawing/2014/main" id="{12644B79-A73A-65A9-88DB-F6FB7122F1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28" name="Group 27">
            <a:extLst>
              <a:ext uri="{FF2B5EF4-FFF2-40B4-BE49-F238E27FC236}">
                <a16:creationId xmlns:a16="http://schemas.microsoft.com/office/drawing/2014/main" id="{8CD095EB-ECEC-F1B9-6B9B-C0309358F747}"/>
              </a:ext>
            </a:extLst>
          </p:cNvPr>
          <p:cNvGrpSpPr/>
          <p:nvPr/>
        </p:nvGrpSpPr>
        <p:grpSpPr>
          <a:xfrm>
            <a:off x="5754503" y="1134767"/>
            <a:ext cx="2325078" cy="216000"/>
            <a:chOff x="6235579" y="969899"/>
            <a:chExt cx="2325078" cy="216000"/>
          </a:xfrm>
        </p:grpSpPr>
        <p:sp>
          <p:nvSpPr>
            <p:cNvPr id="29" name="Rectangle: Rounded Corners 6">
              <a:extLst>
                <a:ext uri="{FF2B5EF4-FFF2-40B4-BE49-F238E27FC236}">
                  <a16:creationId xmlns:a16="http://schemas.microsoft.com/office/drawing/2014/main" id="{D882300C-8679-FBB3-3D54-95F6DB50F15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Job satisfaction and output</a:t>
              </a:r>
            </a:p>
          </p:txBody>
        </p:sp>
        <p:pic>
          <p:nvPicPr>
            <p:cNvPr id="30" name="Graphic 29">
              <a:extLst>
                <a:ext uri="{FF2B5EF4-FFF2-40B4-BE49-F238E27FC236}">
                  <a16:creationId xmlns:a16="http://schemas.microsoft.com/office/drawing/2014/main" id="{29BA9ADA-911E-554A-FE73-A1E4B242CFC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31" name="Group 30">
            <a:extLst>
              <a:ext uri="{FF2B5EF4-FFF2-40B4-BE49-F238E27FC236}">
                <a16:creationId xmlns:a16="http://schemas.microsoft.com/office/drawing/2014/main" id="{673484B8-92B4-AAA9-6685-5273A4CEA6B5}"/>
              </a:ext>
            </a:extLst>
          </p:cNvPr>
          <p:cNvGrpSpPr/>
          <p:nvPr/>
        </p:nvGrpSpPr>
        <p:grpSpPr>
          <a:xfrm>
            <a:off x="2908241" y="1134767"/>
            <a:ext cx="2795593" cy="216000"/>
            <a:chOff x="3133720" y="969899"/>
            <a:chExt cx="2795593" cy="216000"/>
          </a:xfrm>
        </p:grpSpPr>
        <p:sp>
          <p:nvSpPr>
            <p:cNvPr id="32" name="Rectangle: Rounded Corners 6">
              <a:extLst>
                <a:ext uri="{FF2B5EF4-FFF2-40B4-BE49-F238E27FC236}">
                  <a16:creationId xmlns:a16="http://schemas.microsoft.com/office/drawing/2014/main" id="{8D707D8E-6985-52DF-6D4A-5891B3CD13D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Creative solutions</a:t>
              </a:r>
            </a:p>
          </p:txBody>
        </p:sp>
        <p:pic>
          <p:nvPicPr>
            <p:cNvPr id="33" name="Graphic 32">
              <a:extLst>
                <a:ext uri="{FF2B5EF4-FFF2-40B4-BE49-F238E27FC236}">
                  <a16:creationId xmlns:a16="http://schemas.microsoft.com/office/drawing/2014/main" id="{4840AC92-4263-7231-2354-7F913F011C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37" name="Group 36">
            <a:extLst>
              <a:ext uri="{FF2B5EF4-FFF2-40B4-BE49-F238E27FC236}">
                <a16:creationId xmlns:a16="http://schemas.microsoft.com/office/drawing/2014/main" id="{6F893EE2-4854-68AF-DAC4-26603A71957A}"/>
              </a:ext>
            </a:extLst>
          </p:cNvPr>
          <p:cNvGrpSpPr/>
          <p:nvPr/>
        </p:nvGrpSpPr>
        <p:grpSpPr>
          <a:xfrm>
            <a:off x="10430234" y="1462475"/>
            <a:ext cx="1461442" cy="1798206"/>
            <a:chOff x="10430234" y="1462475"/>
            <a:chExt cx="1461442" cy="1798206"/>
          </a:xfrm>
        </p:grpSpPr>
        <p:sp>
          <p:nvSpPr>
            <p:cNvPr id="38" name="TextBox 37">
              <a:extLst>
                <a:ext uri="{FF2B5EF4-FFF2-40B4-BE49-F238E27FC236}">
                  <a16:creationId xmlns:a16="http://schemas.microsoft.com/office/drawing/2014/main" id="{693EB0DA-9DAF-ACBC-FD82-1D2B7CE40A69}"/>
                </a:ext>
              </a:extLst>
            </p:cNvPr>
            <p:cNvSpPr txBox="1"/>
            <p:nvPr/>
          </p:nvSpPr>
          <p:spPr>
            <a:xfrm>
              <a:off x="10430234" y="1462475"/>
              <a:ext cx="1461442" cy="147732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Andrea Lum</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Sr. Product Marketing Manager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C0FE8E2A-10D9-A18D-D730-755FA3194A9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985891"/>
              <a:ext cx="274790" cy="274790"/>
            </a:xfrm>
            <a:prstGeom prst="rect">
              <a:avLst/>
            </a:prstGeom>
          </p:spPr>
        </p:pic>
      </p:grpSp>
      <p:pic>
        <p:nvPicPr>
          <p:cNvPr id="23" name="Picture 22" descr="A person smiling at camera&#10;&#10;Description automatically generated">
            <a:extLst>
              <a:ext uri="{FF2B5EF4-FFF2-40B4-BE49-F238E27FC236}">
                <a16:creationId xmlns:a16="http://schemas.microsoft.com/office/drawing/2014/main" id="{2827C040-B5FD-4EE8-993E-29B6BA34534F}"/>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9984" b="99717" l="61" r="99879">
                        <a14:foregroundMark x1="21953" y1="55618" x2="4047" y2="63318"/>
                        <a14:foregroundMark x1="1714" y1="74515" x2="485" y2="83751"/>
                        <a14:foregroundMark x1="485" y1="83751" x2="8672" y2="99717"/>
                        <a14:foregroundMark x1="8672" y1="99717" x2="82535" y2="99192"/>
                        <a14:foregroundMark x1="82535" y1="99192" x2="98484" y2="76233"/>
                        <a14:foregroundMark x1="98484" y1="76233" x2="94785" y2="59863"/>
                        <a14:foregroundMark x1="94785" y1="59863" x2="33050" y2="53678"/>
                        <a14:foregroundMark x1="33050" y1="53678" x2="21953" y2="55618"/>
                        <a14:foregroundMark x1="5397" y1="61924" x2="849" y2="89976"/>
                        <a14:foregroundMark x1="849" y1="89976" x2="13766" y2="70170"/>
                        <a14:foregroundMark x1="13766" y1="70170" x2="4245" y2="88521"/>
                        <a14:foregroundMark x1="4245" y1="88521" x2="16859" y2="75627"/>
                        <a14:foregroundMark x1="16859" y1="75627" x2="25106" y2="90622"/>
                        <a14:foregroundMark x1="25106" y1="90622" x2="48939" y2="95635"/>
                        <a14:foregroundMark x1="48939" y1="95635" x2="92662" y2="82781"/>
                        <a14:foregroundMark x1="92662" y1="82781" x2="99879" y2="97534"/>
                        <a14:foregroundMark x1="99879" y1="97534" x2="99879" y2="97534"/>
                        <a14:foregroundMark x1="6125" y1="62167" x2="2244" y2="96847"/>
                        <a14:foregroundMark x1="2244" y1="96847" x2="8369" y2="67300"/>
                        <a14:foregroundMark x1="8369" y1="67300" x2="8005" y2="65400"/>
                        <a14:foregroundMark x1="71437" y1="75303" x2="63918" y2="88561"/>
                        <a14:foregroundMark x1="63918" y1="88561" x2="77016" y2="91148"/>
                        <a14:foregroundMark x1="4002" y1="75101" x2="61" y2="80881"/>
                        <a14:foregroundMark x1="2062" y1="80881" x2="1759" y2="88723"/>
                        <a14:foregroundMark x1="1455" y1="85004" x2="5397" y2="99717"/>
                        <a14:foregroundMark x1="45785" y1="11439" x2="61431" y2="10873"/>
                        <a14:foregroundMark x1="45482" y1="11762" x2="63614" y2="11318"/>
                        <a14:foregroundMark x1="60825" y1="11196" x2="52881" y2="11196"/>
                        <a14:foregroundMark x1="60461" y1="10752" x2="44451" y2="11520"/>
                        <a14:backgroundMark x1="3153" y1="62611" x2="121" y2="77162"/>
                        <a14:backgroundMark x1="121" y1="77162" x2="1213" y2="65238"/>
                        <a14:backgroundMark x1="45603" y1="9984" x2="61613" y2="9539"/>
                        <a14:backgroundMark x1="60068" y1="10360" x2="65070" y2="10226"/>
                        <a14:backgroundMark x1="45482" y1="10752" x2="50509" y2="10617"/>
                      </a14:backgroundRemoval>
                    </a14:imgEffect>
                    <a14:imgEffect>
                      <a14:sharpenSoften amount="25000"/>
                    </a14:imgEffect>
                  </a14:imgLayer>
                </a14:imgProps>
              </a:ext>
              <a:ext uri="{28A0092B-C50C-407E-A947-70E740481C1C}">
                <a14:useLocalDpi xmlns:a14="http://schemas.microsoft.com/office/drawing/2010/main"/>
              </a:ext>
            </a:extLst>
          </a:blip>
          <a:stretch>
            <a:fillRect/>
          </a:stretch>
        </p:blipFill>
        <p:spPr>
          <a:xfrm>
            <a:off x="9764076" y="3205072"/>
            <a:ext cx="2450009" cy="3675014"/>
          </a:xfrm>
          <a:prstGeom prst="rect">
            <a:avLst/>
          </a:prstGeom>
          <a:effectLst>
            <a:softEdge rad="12700"/>
          </a:effectLst>
        </p:spPr>
      </p:pic>
      <p:grpSp>
        <p:nvGrpSpPr>
          <p:cNvPr id="89" name="Group 88">
            <a:extLst>
              <a:ext uri="{FF2B5EF4-FFF2-40B4-BE49-F238E27FC236}">
                <a16:creationId xmlns:a16="http://schemas.microsoft.com/office/drawing/2014/main" id="{427E771B-8FCE-D7AB-18D5-A114B4BF8B24}"/>
              </a:ext>
            </a:extLst>
          </p:cNvPr>
          <p:cNvGrpSpPr/>
          <p:nvPr/>
        </p:nvGrpSpPr>
        <p:grpSpPr>
          <a:xfrm>
            <a:off x="812633" y="2721252"/>
            <a:ext cx="2351135" cy="360000"/>
            <a:chOff x="588263" y="1217924"/>
            <a:chExt cx="2351135" cy="360000"/>
          </a:xfrm>
        </p:grpSpPr>
        <p:pic>
          <p:nvPicPr>
            <p:cNvPr id="90" name="Picture 89" descr="Zip Co logo SVG free download, id: 101874 - Brandlogos.net">
              <a:hlinkClick r:id="rId12"/>
              <a:extLst>
                <a:ext uri="{FF2B5EF4-FFF2-40B4-BE49-F238E27FC236}">
                  <a16:creationId xmlns:a16="http://schemas.microsoft.com/office/drawing/2014/main" id="{BBDF4C4F-6BE3-A6F8-76AE-86089447A5C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1" name="TextBox 90">
              <a:extLst>
                <a:ext uri="{FF2B5EF4-FFF2-40B4-BE49-F238E27FC236}">
                  <a16:creationId xmlns:a16="http://schemas.microsoft.com/office/drawing/2014/main" id="{1C0F25BB-0773-B639-DB75-75D2F556AA2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92" name="Group 91">
            <a:extLst>
              <a:ext uri="{FF2B5EF4-FFF2-40B4-BE49-F238E27FC236}">
                <a16:creationId xmlns:a16="http://schemas.microsoft.com/office/drawing/2014/main" id="{8C4F1783-B88B-FE37-8CFC-08BAC1E9E289}"/>
              </a:ext>
            </a:extLst>
          </p:cNvPr>
          <p:cNvGrpSpPr/>
          <p:nvPr/>
        </p:nvGrpSpPr>
        <p:grpSpPr>
          <a:xfrm>
            <a:off x="3963537" y="2716039"/>
            <a:ext cx="2351135" cy="360000"/>
            <a:chOff x="588263" y="2177588"/>
            <a:chExt cx="2351135" cy="360000"/>
          </a:xfrm>
        </p:grpSpPr>
        <p:pic>
          <p:nvPicPr>
            <p:cNvPr id="93" name="Picture 92">
              <a:extLst>
                <a:ext uri="{FF2B5EF4-FFF2-40B4-BE49-F238E27FC236}">
                  <a16:creationId xmlns:a16="http://schemas.microsoft.com/office/drawing/2014/main" id="{F66DA6D6-E28C-6512-3CD8-C5AEE6544F1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94" name="TextBox 93">
              <a:extLst>
                <a:ext uri="{FF2B5EF4-FFF2-40B4-BE49-F238E27FC236}">
                  <a16:creationId xmlns:a16="http://schemas.microsoft.com/office/drawing/2014/main" id="{24B1936E-61FB-E8A8-F581-1BF2A881863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5" name="Group 94">
            <a:extLst>
              <a:ext uri="{FF2B5EF4-FFF2-40B4-BE49-F238E27FC236}">
                <a16:creationId xmlns:a16="http://schemas.microsoft.com/office/drawing/2014/main" id="{1DBBF404-8DF2-93D5-3B7A-449003E17466}"/>
              </a:ext>
            </a:extLst>
          </p:cNvPr>
          <p:cNvGrpSpPr/>
          <p:nvPr/>
        </p:nvGrpSpPr>
        <p:grpSpPr>
          <a:xfrm>
            <a:off x="775894" y="5304171"/>
            <a:ext cx="2351135" cy="360000"/>
            <a:chOff x="588263" y="1697756"/>
            <a:chExt cx="2351135" cy="360000"/>
          </a:xfrm>
        </p:grpSpPr>
        <p:pic>
          <p:nvPicPr>
            <p:cNvPr id="96" name="Picture 95">
              <a:extLst>
                <a:ext uri="{FF2B5EF4-FFF2-40B4-BE49-F238E27FC236}">
                  <a16:creationId xmlns:a16="http://schemas.microsoft.com/office/drawing/2014/main" id="{A92A3EFA-FAA5-50B9-7B5B-DC24EE8902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97" name="TextBox 96">
              <a:extLst>
                <a:ext uri="{FF2B5EF4-FFF2-40B4-BE49-F238E27FC236}">
                  <a16:creationId xmlns:a16="http://schemas.microsoft.com/office/drawing/2014/main" id="{038DB0EE-94D3-A2A3-100E-8F9E42A9B094}"/>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8" name="Group 97">
            <a:extLst>
              <a:ext uri="{FF2B5EF4-FFF2-40B4-BE49-F238E27FC236}">
                <a16:creationId xmlns:a16="http://schemas.microsoft.com/office/drawing/2014/main" id="{2DCDEC3B-7F46-5192-5982-4E7B8BD30EE7}"/>
              </a:ext>
            </a:extLst>
          </p:cNvPr>
          <p:cNvGrpSpPr/>
          <p:nvPr/>
        </p:nvGrpSpPr>
        <p:grpSpPr>
          <a:xfrm>
            <a:off x="3947719" y="5297610"/>
            <a:ext cx="2351135" cy="360000"/>
            <a:chOff x="588263" y="3617084"/>
            <a:chExt cx="2351135" cy="360000"/>
          </a:xfrm>
        </p:grpSpPr>
        <p:pic>
          <p:nvPicPr>
            <p:cNvPr id="99" name="Picture 98">
              <a:extLst>
                <a:ext uri="{FF2B5EF4-FFF2-40B4-BE49-F238E27FC236}">
                  <a16:creationId xmlns:a16="http://schemas.microsoft.com/office/drawing/2014/main" id="{B9F6BF4C-485C-FB59-49CD-867F95642E1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0" name="TextBox 99">
              <a:extLst>
                <a:ext uri="{FF2B5EF4-FFF2-40B4-BE49-F238E27FC236}">
                  <a16:creationId xmlns:a16="http://schemas.microsoft.com/office/drawing/2014/main" id="{A9D4448A-67BC-8805-703F-6E6A83DE432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1" name="Group 100">
            <a:extLst>
              <a:ext uri="{FF2B5EF4-FFF2-40B4-BE49-F238E27FC236}">
                <a16:creationId xmlns:a16="http://schemas.microsoft.com/office/drawing/2014/main" id="{9A697C28-24DC-2221-E4D2-40BF4C1DA59D}"/>
              </a:ext>
            </a:extLst>
          </p:cNvPr>
          <p:cNvGrpSpPr/>
          <p:nvPr/>
        </p:nvGrpSpPr>
        <p:grpSpPr>
          <a:xfrm>
            <a:off x="7170895" y="2719631"/>
            <a:ext cx="2351135" cy="360000"/>
            <a:chOff x="588263" y="2657420"/>
            <a:chExt cx="2351135" cy="360000"/>
          </a:xfrm>
        </p:grpSpPr>
        <p:pic>
          <p:nvPicPr>
            <p:cNvPr id="102" name="Picture 101">
              <a:extLst>
                <a:ext uri="{FF2B5EF4-FFF2-40B4-BE49-F238E27FC236}">
                  <a16:creationId xmlns:a16="http://schemas.microsoft.com/office/drawing/2014/main" id="{CE946A70-766F-63FC-FBFF-2C7AA8EB5F1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3" name="TextBox 102">
              <a:extLst>
                <a:ext uri="{FF2B5EF4-FFF2-40B4-BE49-F238E27FC236}">
                  <a16:creationId xmlns:a16="http://schemas.microsoft.com/office/drawing/2014/main" id="{98FA873E-31F2-E9F2-DF00-7ACADA227A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4" name="Group 103">
            <a:extLst>
              <a:ext uri="{FF2B5EF4-FFF2-40B4-BE49-F238E27FC236}">
                <a16:creationId xmlns:a16="http://schemas.microsoft.com/office/drawing/2014/main" id="{538D174E-BF50-E686-9537-E94758BAE5FE}"/>
              </a:ext>
            </a:extLst>
          </p:cNvPr>
          <p:cNvGrpSpPr/>
          <p:nvPr/>
        </p:nvGrpSpPr>
        <p:grpSpPr>
          <a:xfrm>
            <a:off x="7146463" y="5307010"/>
            <a:ext cx="2351135" cy="360000"/>
            <a:chOff x="588263" y="1217924"/>
            <a:chExt cx="2351135" cy="360000"/>
          </a:xfrm>
        </p:grpSpPr>
        <p:pic>
          <p:nvPicPr>
            <p:cNvPr id="105" name="Picture 104" descr="Zip Co logo SVG free download, id: 101874 - Brandlogos.net">
              <a:hlinkClick r:id="rId12"/>
              <a:extLst>
                <a:ext uri="{FF2B5EF4-FFF2-40B4-BE49-F238E27FC236}">
                  <a16:creationId xmlns:a16="http://schemas.microsoft.com/office/drawing/2014/main" id="{A3EF7CE2-A6E5-A89E-4673-73C3C53313F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84CDABD5-DECD-94D9-BCDA-B884F46347B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sp>
        <p:nvSpPr>
          <p:cNvPr id="36" name="Text Placeholder 44">
            <a:extLst>
              <a:ext uri="{FF2B5EF4-FFF2-40B4-BE49-F238E27FC236}">
                <a16:creationId xmlns:a16="http://schemas.microsoft.com/office/drawing/2014/main" id="{61E9153F-75B2-38A3-E80F-9DAABB86BAAE}"/>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428140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026313FC-2ECD-2778-0673-E2701F16B9D0}"/>
              </a:ext>
              <a:ext uri="{C183D7F6-B498-43B3-948B-1728B52AA6E4}">
                <adec:decorative xmlns:adec="http://schemas.microsoft.com/office/drawing/2017/decorative" val="1"/>
              </a:ext>
            </a:extLst>
          </p:cNvPr>
          <p:cNvGrpSpPr/>
          <p:nvPr/>
        </p:nvGrpSpPr>
        <p:grpSpPr>
          <a:xfrm rot="10800000">
            <a:off x="0" y="0"/>
            <a:ext cx="12191999" cy="4465640"/>
            <a:chOff x="1" y="1589509"/>
            <a:chExt cx="12752816" cy="4671054"/>
          </a:xfrm>
        </p:grpSpPr>
        <p:sp>
          <p:nvSpPr>
            <p:cNvPr id="43" name="Rectangle 42">
              <a:extLst>
                <a:ext uri="{FF2B5EF4-FFF2-40B4-BE49-F238E27FC236}">
                  <a16:creationId xmlns:a16="http://schemas.microsoft.com/office/drawing/2014/main" id="{F7AE97AE-EE83-36C2-3419-E322E8F05676}"/>
                </a:ext>
              </a:extLst>
            </p:cNvPr>
            <p:cNvSpPr/>
            <p:nvPr/>
          </p:nvSpPr>
          <p:spPr bwMode="auto">
            <a:xfrm>
              <a:off x="7072828" y="3028132"/>
              <a:ext cx="5679989" cy="3232431"/>
            </a:xfrm>
            <a:prstGeom prst="rect">
              <a:avLst/>
            </a:prstGeom>
            <a:gradFill flip="none" rotWithShape="1">
              <a:gsLst>
                <a:gs pos="100000">
                  <a:srgbClr val="ECE9E6">
                    <a:alpha val="59893"/>
                  </a:srgbClr>
                </a:gs>
                <a:gs pos="79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44" name="Picture 43" descr="A close-up of colorful objects&#10;&#10;Description automatically generated">
              <a:extLst>
                <a:ext uri="{FF2B5EF4-FFF2-40B4-BE49-F238E27FC236}">
                  <a16:creationId xmlns:a16="http://schemas.microsoft.com/office/drawing/2014/main" id="{B648BAC2-28A0-DCE4-2477-14B987BDE9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89509"/>
              <a:ext cx="7772400" cy="4671054"/>
            </a:xfrm>
            <a:prstGeom prst="rect">
              <a:avLst/>
            </a:prstGeom>
          </p:spPr>
        </p:pic>
      </p:grpSp>
      <p:sp>
        <p:nvSpPr>
          <p:cNvPr id="4" name="Title 1">
            <a:extLst>
              <a:ext uri="{FF2B5EF4-FFF2-40B4-BE49-F238E27FC236}">
                <a16:creationId xmlns:a16="http://schemas.microsoft.com/office/drawing/2014/main" id="{692A9137-DA2A-4453-9598-F79B1BA83E9A}"/>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CA">
                <a:gradFill>
                  <a:gsLst>
                    <a:gs pos="0">
                      <a:srgbClr val="C03BC4"/>
                    </a:gs>
                    <a:gs pos="35000">
                      <a:srgbClr val="0078D4"/>
                    </a:gs>
                  </a:gsLst>
                  <a:path path="circle">
                    <a:fillToRect l="100000" t="100000"/>
                  </a:path>
                </a:gradFill>
                <a:cs typeface="Segoe UI"/>
              </a:rPr>
              <a:t>Top 10 to "Try First"</a:t>
            </a:r>
            <a:endParaRPr lang="en-CA"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4EF50D1C-054A-142E-D1C2-8BE365BDD92A}"/>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00000"/>
                </a:solidFill>
                <a:effectLst/>
                <a:uLnTx/>
                <a:uFillTx/>
                <a:latin typeface="Segoe UI Semilight"/>
                <a:ea typeface="+mn-ea"/>
                <a:cs typeface="Segoe UI"/>
              </a:rPr>
              <a:t>with Copilot for Microsoft 365</a:t>
            </a:r>
            <a:br>
              <a:rPr kumimoji="0" lang="en-US" sz="2400" b="0" i="0" u="none" strike="noStrike" kern="1200" cap="none" spc="-50" normalizeH="0" baseline="0" noProof="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B6736B90-BDB5-E9D1-FB3B-ED6F150926A2}"/>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8DA2CC22-80EC-7260-5797-4C3CDDB05B9F}"/>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5E31174D-9FE0-9C57-5C69-AB32C7491FDE}"/>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3F31713F-7599-1164-9E6B-AEFC2B34F335}"/>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301C1C7A-9A5E-44B2-A474-10F2D26C37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A7CC5D06-F6BC-0CFF-D489-96D38F400E9A}"/>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62E8FC91-9535-A8C5-934C-8ED62C1B75A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BC6877D7-A943-6257-D723-1C6E6904630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3BF57255-97D8-2143-312F-06BE5A239045}"/>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28571CE6-5C70-E911-C95B-E7FBD2DF145D}"/>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5539DA7A-A479-46A1-C0DB-D07595F9BA9E}"/>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11D76BA5-1B39-F310-E3A8-D6383F8B83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B2591651-A27E-3469-E87B-301996FC0823}"/>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B62054DC-91C2-7E86-D757-AF1BAD1B050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7D2FF1C3-2CC3-6F84-6243-A6D2D9C93C3D}"/>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416E7D1-4882-AA85-DED7-A89777B1C87E}"/>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3FDDF2BD-1775-C987-49BE-5364A0DB5793}"/>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3F3B948A-BD26-1C50-E43F-79F5DEFF792C}"/>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ADB43BA0-7E69-FE03-1F2C-52E00D13AFE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BDEFC89D-A942-BFA8-EAE8-43445CFC2413}"/>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D402084C-DA8C-FFB6-ED67-C3D35E381E0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33B643B3-399D-DE7C-B363-FCC4ED39BE39}"/>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7D5EBB9E-45AD-0BAB-B9E5-A79A371B818C}"/>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DB64048F-37F7-62E9-647E-C4483A22B5AA}"/>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36487B07-29F3-118B-39AB-51AE75816EB4}"/>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F0D613E1-55EC-03EC-149B-E26495436A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31A3A63C-23A1-503B-29A7-E22B8018F27D}"/>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B232F48A-1F1B-3189-F607-A5BE39B67A4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42ED8587-0BC3-0990-2346-ED37EEEA6CA6}"/>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C7B3060C-AF00-97CD-3719-19187DC17CF3}"/>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3D0E65BC-434B-8E16-4EB5-623E132C9AB5}"/>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E175F923-A844-B59C-CFDA-D5E0D4DA0EFF}"/>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0484EE98-3E27-6130-8E00-7175F86EB7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E4EACBFB-4D56-491D-377C-5DCABE4CD787}"/>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13F9B81F-B121-5293-8649-5375AB3B4D6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B9EC7C92-A6DD-10CC-7C09-636F60CBC88D}"/>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563A5B59-0179-0F1E-6C75-8810EA1BFD5D}"/>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67F532B8-3E19-40C1-D8A2-05D91FB5E4B3}"/>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B4735CA1-3A1C-1A4D-A304-C07B3D573C2C}"/>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1305DB5-8C50-D33F-4610-4CA7C7456C5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DCE1BE93-206A-BC4F-408A-606DD1B58171}"/>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14B84A4B-DE4A-28E5-888B-55AA5CD07C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A63E87EF-53E1-B9B4-C184-73D9C0449301}"/>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E5AF0A8-5F61-5634-0A42-C6FA55940E9D}"/>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2EF9DFE6-2DBC-77F0-3141-713430C700D6}"/>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B1657F5-8E66-1673-DC62-70328F60428B}"/>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7091938E-3D14-159B-B3DB-3379B847809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C3B7A1FE-0D19-09B0-DC92-27095CADECA8}"/>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839B92B3-DFF9-3259-3C12-684ADC2BBC2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722EE5A4-BD3A-F9F7-6BD8-24912FE097E6}"/>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56FD64EF-18C7-0F21-F028-292B7D748793}"/>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16C91A7C-147D-AED6-AE46-D620F9261E2D}"/>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DF06F8A9-7D24-EEA4-3AEB-DCD8DE151FB4}"/>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AC6D93A9-0D89-0B94-B2A8-A8B2411BEEF4}"/>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6CD0DA8E-202C-A0B2-62E3-5A4287F4146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DE022132-5DCC-5089-9F19-AD83DC8BD1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5A22F642-79AB-22B6-663B-E1845D7437CD}"/>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CA23F9B4-07C5-3F1A-21A7-2A4598C079EF}"/>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E34E7F58-7275-4440-928D-22F67DFEFC8A}"/>
                </a:ext>
              </a:extLst>
            </p:cNvPr>
            <p:cNvSpPr txBox="1"/>
            <p:nvPr/>
          </p:nvSpPr>
          <p:spPr>
            <a:xfrm>
              <a:off x="7409333" y="4303478"/>
              <a:ext cx="1742685" cy="9746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Revise this content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you’ve got a rough draft of an idea, turn it into usable text and then vary the length and tone.</a:t>
              </a:r>
            </a:p>
          </p:txBody>
        </p:sp>
        <p:sp>
          <p:nvSpPr>
            <p:cNvPr id="65" name="TextBox 10">
              <a:extLst>
                <a:ext uri="{FF2B5EF4-FFF2-40B4-BE49-F238E27FC236}">
                  <a16:creationId xmlns:a16="http://schemas.microsoft.com/office/drawing/2014/main" id="{8621EA2F-9C37-32B6-22BA-FE15FA445CE3}"/>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101100B7-8CED-4EAB-42EB-B9B33CD29CE2}"/>
                </a:ext>
              </a:extLst>
            </p:cNvPr>
            <p:cNvSpPr txBox="1"/>
            <p:nvPr/>
          </p:nvSpPr>
          <p:spPr>
            <a:xfrm>
              <a:off x="7602299" y="5531704"/>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Rewrite with Copilot</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B3FEB858-854F-62DD-B79B-982B367377D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75073" y="5561325"/>
              <a:ext cx="163426" cy="163426"/>
            </a:xfrm>
            <a:prstGeom prst="rect">
              <a:avLst/>
            </a:prstGeom>
          </p:spPr>
        </p:pic>
        <p:pic>
          <p:nvPicPr>
            <p:cNvPr id="68" name="Picture 67" descr="A blue square with white letter on it&#10;&#10;Description automatically generated">
              <a:extLst>
                <a:ext uri="{FF2B5EF4-FFF2-40B4-BE49-F238E27FC236}">
                  <a16:creationId xmlns:a16="http://schemas.microsoft.com/office/drawing/2014/main" id="{63969A7F-746A-70D0-AE6B-9D56379112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0058" y="3990160"/>
              <a:ext cx="301525" cy="280584"/>
            </a:xfrm>
            <a:prstGeom prst="rect">
              <a:avLst/>
            </a:prstGeom>
          </p:spPr>
        </p:pic>
      </p:grpSp>
      <p:sp>
        <p:nvSpPr>
          <p:cNvPr id="54" name="TextBox 108">
            <a:extLst>
              <a:ext uri="{FF2B5EF4-FFF2-40B4-BE49-F238E27FC236}">
                <a16:creationId xmlns:a16="http://schemas.microsoft.com/office/drawing/2014/main" id="{981F4ED5-39D6-B70F-8D4C-7F03CA27ED09}"/>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9">
                  <a:extLst>
                    <a:ext uri="{A12FA001-AC4F-418D-AE19-62706E023703}">
                      <ahyp:hlinkClr xmlns:ahyp="http://schemas.microsoft.com/office/drawing/2018/hyperlinkcolor" val="tx"/>
                    </a:ext>
                  </a:extLst>
                </a:hlinkClick>
              </a:rPr>
              <a:t>aka.ms/CopilotLab</a:t>
            </a:r>
            <a:endParaRPr kumimoji="0" lang="en-CA"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8C2FA365-CA53-31EA-4EA1-3F733DC62F84}"/>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7514B82E-FFE3-EA48-32D8-B97ED4E263B6}"/>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1343778-9C24-1713-9A84-D5E5CA10B1F6}"/>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D1BB983D-BD6C-4F09-6D03-BA8A5EDE9CE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E5A12A2C-C9B0-D34C-75E2-71AC98A667C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C44C52D2-9F6F-5B1B-6BBD-166421B461BF}"/>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8174F0D8-4B2B-C222-2B1C-A4E1371BC6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67D73CC4-F608-4CAA-3E2E-EE692F4CBC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spTree>
    <p:extLst>
      <p:ext uri="{BB962C8B-B14F-4D97-AF65-F5344CB8AC3E}">
        <p14:creationId xmlns:p14="http://schemas.microsoft.com/office/powerpoint/2010/main" val="18632663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64655-5140-67FF-85D3-2E952E44F6F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grpSp>
        <p:nvGrpSpPr>
          <p:cNvPr id="6" name="Group 5">
            <a:extLst>
              <a:ext uri="{FF2B5EF4-FFF2-40B4-BE49-F238E27FC236}">
                <a16:creationId xmlns:a16="http://schemas.microsoft.com/office/drawing/2014/main" id="{7880C5AC-34CF-9E06-E5F7-569BD958A75E}"/>
              </a:ext>
              <a:ext uri="{C183D7F6-B498-43B3-948B-1728B52AA6E4}">
                <adec:decorative xmlns:adec="http://schemas.microsoft.com/office/drawing/2017/decorative" val="1"/>
              </a:ext>
            </a:extLst>
          </p:cNvPr>
          <p:cNvGrpSpPr/>
          <p:nvPr/>
        </p:nvGrpSpPr>
        <p:grpSpPr>
          <a:xfrm rot="10800000">
            <a:off x="0" y="0"/>
            <a:ext cx="12191999" cy="4465640"/>
            <a:chOff x="1" y="1589509"/>
            <a:chExt cx="12752816" cy="4671054"/>
          </a:xfrm>
        </p:grpSpPr>
        <p:sp>
          <p:nvSpPr>
            <p:cNvPr id="7" name="Rectangle 6">
              <a:extLst>
                <a:ext uri="{FF2B5EF4-FFF2-40B4-BE49-F238E27FC236}">
                  <a16:creationId xmlns:a16="http://schemas.microsoft.com/office/drawing/2014/main" id="{CC512B47-C0B6-ED06-3DC6-138CA6E453EB}"/>
                </a:ext>
              </a:extLst>
            </p:cNvPr>
            <p:cNvSpPr/>
            <p:nvPr/>
          </p:nvSpPr>
          <p:spPr bwMode="auto">
            <a:xfrm>
              <a:off x="7072828" y="3028132"/>
              <a:ext cx="5679989" cy="3232431"/>
            </a:xfrm>
            <a:prstGeom prst="rect">
              <a:avLst/>
            </a:prstGeom>
            <a:gradFill flip="none" rotWithShape="1">
              <a:gsLst>
                <a:gs pos="100000">
                  <a:srgbClr val="ECE9E6">
                    <a:alpha val="59893"/>
                  </a:srgbClr>
                </a:gs>
                <a:gs pos="79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9" name="Picture 8" descr="A close-up of colorful objects&#10;&#10;Description automatically generated">
              <a:extLst>
                <a:ext uri="{FF2B5EF4-FFF2-40B4-BE49-F238E27FC236}">
                  <a16:creationId xmlns:a16="http://schemas.microsoft.com/office/drawing/2014/main" id="{4B7659AF-3D2D-79F5-FEDE-252C0F15A3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589509"/>
              <a:ext cx="7772400" cy="4671054"/>
            </a:xfrm>
            <a:prstGeom prst="rect">
              <a:avLst/>
            </a:prstGeom>
          </p:spPr>
        </p:pic>
      </p:grpSp>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a:xfrm>
            <a:off x="588263" y="457200"/>
            <a:ext cx="11018520" cy="553998"/>
          </a:xfrm>
        </p:spPr>
        <p:txBody>
          <a:bodyPr>
            <a:noAutofit/>
          </a:bodyPr>
          <a:lstStyle/>
          <a:p>
            <a:r>
              <a:rPr lang="en-US"/>
              <a:t>”Effort” level for each scenario </a:t>
            </a:r>
            <a:br>
              <a:rPr lang="en-US"/>
            </a:br>
            <a:endParaRPr lang="en-US" sz="200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763883" y="1842801"/>
            <a:ext cx="10502538"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noFill/>
          <a:ln w="9525" cap="flat" cmpd="sng" algn="ctr">
            <a:gradFill flip="none" rotWithShape="1">
              <a:gsLst>
                <a:gs pos="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34919"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4455759"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3565120"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3479374"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for Microsoft 365</a:t>
            </a:r>
          </a:p>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Role-based extensions</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468074"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614561"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sp>
        <p:nvSpPr>
          <p:cNvPr id="27" name="Arc 26">
            <a:extLst>
              <a:ext uri="{FF2B5EF4-FFF2-40B4-BE49-F238E27FC236}">
                <a16:creationId xmlns:a16="http://schemas.microsoft.com/office/drawing/2014/main" id="{E902E830-73C3-3144-D8F5-B82A481CD820}"/>
              </a:ext>
              <a:ext uri="{C183D7F6-B498-43B3-948B-1728B52AA6E4}">
                <adec:decorative xmlns:adec="http://schemas.microsoft.com/office/drawing/2017/decorative" val="1"/>
              </a:ext>
            </a:extLst>
          </p:cNvPr>
          <p:cNvSpPr/>
          <p:nvPr/>
        </p:nvSpPr>
        <p:spPr>
          <a:xfrm>
            <a:off x="4455653" y="3101172"/>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64701"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6990154"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6611118"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6065203"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Actions (plugins)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Knowledge (via connectors)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048279"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extensions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149062" y="3164072"/>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7" name="Arc 36">
            <a:extLst>
              <a:ext uri="{FF2B5EF4-FFF2-40B4-BE49-F238E27FC236}">
                <a16:creationId xmlns:a16="http://schemas.microsoft.com/office/drawing/2014/main" id="{501C107E-A7A1-130F-568F-C5F49D7AA19B}"/>
              </a:ext>
              <a:ext uri="{C183D7F6-B498-43B3-948B-1728B52AA6E4}">
                <adec:decorative xmlns:adec="http://schemas.microsoft.com/office/drawing/2017/decorative" val="1"/>
              </a:ext>
            </a:extLst>
          </p:cNvPr>
          <p:cNvSpPr/>
          <p:nvPr/>
        </p:nvSpPr>
        <p:spPr>
          <a:xfrm>
            <a:off x="6990154" y="3006598"/>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7032754" y="3039492"/>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39" name="Picture 38">
            <a:extLst>
              <a:ext uri="{FF2B5EF4-FFF2-40B4-BE49-F238E27FC236}">
                <a16:creationId xmlns:a16="http://schemas.microsoft.com/office/drawing/2014/main" id="{6349ADF5-BA3B-A3C7-634B-9C9235DACBB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97059"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41" name="Group 40">
            <a:extLst>
              <a:ext uri="{FF2B5EF4-FFF2-40B4-BE49-F238E27FC236}">
                <a16:creationId xmlns:a16="http://schemas.microsoft.com/office/drawing/2014/main" id="{8E1CA3B5-285A-28F9-9BE7-6D2025C15C10}"/>
              </a:ext>
            </a:extLst>
          </p:cNvPr>
          <p:cNvGrpSpPr/>
          <p:nvPr/>
        </p:nvGrpSpPr>
        <p:grpSpPr>
          <a:xfrm>
            <a:off x="9575840" y="3030771"/>
            <a:ext cx="744537" cy="744536"/>
            <a:chOff x="5553520" y="1717263"/>
            <a:chExt cx="640110" cy="640108"/>
          </a:xfrm>
        </p:grpSpPr>
        <p:sp>
          <p:nvSpPr>
            <p:cNvPr id="42" name="Oval 41">
              <a:extLst>
                <a:ext uri="{FF2B5EF4-FFF2-40B4-BE49-F238E27FC236}">
                  <a16:creationId xmlns:a16="http://schemas.microsoft.com/office/drawing/2014/main" id="{DBD130D4-DEF2-E2CE-1F3A-499E88436142}"/>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 name="Oval 1091_1">
              <a:extLst>
                <a:ext uri="{FF2B5EF4-FFF2-40B4-BE49-F238E27FC236}">
                  <a16:creationId xmlns:a16="http://schemas.microsoft.com/office/drawing/2014/main" id="{218A8BA7-BDAE-4EE8-774E-407B8F7511C0}"/>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44" name="Rectangle 43">
            <a:extLst>
              <a:ext uri="{FF2B5EF4-FFF2-40B4-BE49-F238E27FC236}">
                <a16:creationId xmlns:a16="http://schemas.microsoft.com/office/drawing/2014/main" id="{63C6BD30-6FC3-AD24-2C1A-00DABCB205B4}"/>
              </a:ext>
            </a:extLst>
          </p:cNvPr>
          <p:cNvSpPr/>
          <p:nvPr/>
        </p:nvSpPr>
        <p:spPr bwMode="auto">
          <a:xfrm>
            <a:off x="8905077" y="2498781"/>
            <a:ext cx="2097568"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48" name="Rectangle 47">
            <a:extLst>
              <a:ext uri="{FF2B5EF4-FFF2-40B4-BE49-F238E27FC236}">
                <a16:creationId xmlns:a16="http://schemas.microsoft.com/office/drawing/2014/main" id="{79A4D770-079C-78C4-DAAD-1D40B9770E26}"/>
              </a:ext>
            </a:extLst>
          </p:cNvPr>
          <p:cNvSpPr/>
          <p:nvPr/>
        </p:nvSpPr>
        <p:spPr bwMode="auto">
          <a:xfrm>
            <a:off x="8626213" y="4463409"/>
            <a:ext cx="2454507" cy="15867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 Custom Copilots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Power Automate &amp; Power Apps</a:t>
            </a:r>
          </a:p>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Create copilots with custom code and full control with </a:t>
            </a:r>
            <a:r>
              <a:rPr kumimoji="0" lang="en-US" sz="1100" b="1"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a:ea typeface="+mn-ea"/>
                <a:cs typeface="+mn-cs"/>
              </a:rPr>
              <a:t>pro 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Teams Toolkit in Visual Studio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Azure AI Studio</a:t>
            </a:r>
          </a:p>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Segoe UI"/>
              <a:ea typeface="+mn-ea"/>
              <a:cs typeface="+mn-cs"/>
            </a:endParaRPr>
          </a:p>
        </p:txBody>
      </p:sp>
      <p:sp>
        <p:nvSpPr>
          <p:cNvPr id="49" name="TextBox 48">
            <a:extLst>
              <a:ext uri="{FF2B5EF4-FFF2-40B4-BE49-F238E27FC236}">
                <a16:creationId xmlns:a16="http://schemas.microsoft.com/office/drawing/2014/main" id="{E2C842B0-2904-A99A-0B0B-09D287760EA8}"/>
              </a:ext>
            </a:extLst>
          </p:cNvPr>
          <p:cNvSpPr txBox="1"/>
          <p:nvPr/>
        </p:nvSpPr>
        <p:spPr>
          <a:xfrm>
            <a:off x="8647860" y="4066685"/>
            <a:ext cx="230898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Create managed copilots with a guided </a:t>
            </a:r>
            <a:r>
              <a:rPr kumimoji="0" lang="en-US" sz="1100" b="1"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a:ea typeface="+mn-ea"/>
                <a:cs typeface="+mn-cs"/>
              </a:rPr>
              <a:t>low-code experience</a:t>
            </a:r>
          </a:p>
        </p:txBody>
      </p:sp>
      <p:sp>
        <p:nvSpPr>
          <p:cNvPr id="65" name="TextBox 64">
            <a:extLst>
              <a:ext uri="{FF2B5EF4-FFF2-40B4-BE49-F238E27FC236}">
                <a16:creationId xmlns:a16="http://schemas.microsoft.com/office/drawing/2014/main" id="{4B72CBBE-7A05-7F31-645D-5F151913CF72}"/>
              </a:ext>
            </a:extLst>
          </p:cNvPr>
          <p:cNvSpPr txBox="1"/>
          <p:nvPr/>
        </p:nvSpPr>
        <p:spPr>
          <a:xfrm>
            <a:off x="9734748" y="317220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9575840" y="3026896"/>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4915"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957644"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980447"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Copilot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980447"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1848177"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1846240"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2016558"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Description automatically generated">
            <a:extLst>
              <a:ext uri="{FF2B5EF4-FFF2-40B4-BE49-F238E27FC236}">
                <a16:creationId xmlns:a16="http://schemas.microsoft.com/office/drawing/2014/main" id="{0271CEF7-7C9F-3375-649C-99607D08FE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2194965" cy="6867846"/>
          </a:xfrm>
          <a:prstGeom prst="rect">
            <a:avLst/>
          </a:prstGeom>
        </p:spPr>
      </p:pic>
      <p:pic>
        <p:nvPicPr>
          <p:cNvPr id="3" name="Picture 2" descr="A close-up of a logo&#10;&#10;Description automatically generated">
            <a:extLst>
              <a:ext uri="{FF2B5EF4-FFF2-40B4-BE49-F238E27FC236}">
                <a16:creationId xmlns:a16="http://schemas.microsoft.com/office/drawing/2014/main" id="{39E74BCF-B076-AED2-EB3B-759685038F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Marketing</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0822B4D5-18CF-30B3-D1E9-13B78E0C5B0B}"/>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42050" y="895349"/>
            <a:ext cx="5086351"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9" name="Graphic 2">
            <a:hlinkClick r:id="rId7"/>
            <a:extLst>
              <a:ext uri="{FF2B5EF4-FFF2-40B4-BE49-F238E27FC236}">
                <a16:creationId xmlns:a16="http://schemas.microsoft.com/office/drawing/2014/main" id="{DB6BE7C1-6CFF-E1F4-7831-2D3AF1A611B2}"/>
              </a:ext>
            </a:extLst>
          </p:cNvPr>
          <p:cNvSpPr/>
          <p:nvPr/>
        </p:nvSpPr>
        <p:spPr>
          <a:xfrm>
            <a:off x="2783229" y="403058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7971157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CFB2FE1-88F1-318F-1C3C-7DC299249FD3}"/>
              </a:ext>
            </a:extLst>
          </p:cNvPr>
          <p:cNvGrpSpPr/>
          <p:nvPr/>
        </p:nvGrpSpPr>
        <p:grpSpPr>
          <a:xfrm flipH="1">
            <a:off x="0" y="1"/>
            <a:ext cx="12192000" cy="6864625"/>
            <a:chOff x="0" y="-6625"/>
            <a:chExt cx="12192000" cy="6864625"/>
          </a:xfrm>
        </p:grpSpPr>
        <p:pic>
          <p:nvPicPr>
            <p:cNvPr id="6" name="Picture 5" descr="A close-up of colorful objects&#10;&#10;Description automatically generated">
              <a:extLst>
                <a:ext uri="{FF2B5EF4-FFF2-40B4-BE49-F238E27FC236}">
                  <a16:creationId xmlns:a16="http://schemas.microsoft.com/office/drawing/2014/main" id="{B67F59FF-1486-8E46-3F1A-114680ED85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6625"/>
              <a:ext cx="7772400" cy="3757229"/>
            </a:xfrm>
            <a:prstGeom prst="rect">
              <a:avLst/>
            </a:prstGeom>
          </p:spPr>
        </p:pic>
        <p:grpSp>
          <p:nvGrpSpPr>
            <p:cNvPr id="8" name="Group 7">
              <a:extLst>
                <a:ext uri="{FF2B5EF4-FFF2-40B4-BE49-F238E27FC236}">
                  <a16:creationId xmlns:a16="http://schemas.microsoft.com/office/drawing/2014/main" id="{9E3FB7E3-E1D0-89AE-A1D9-C8F8ECE06977}"/>
                </a:ext>
              </a:extLst>
            </p:cNvPr>
            <p:cNvGrpSpPr/>
            <p:nvPr/>
          </p:nvGrpSpPr>
          <p:grpSpPr>
            <a:xfrm>
              <a:off x="0" y="1589509"/>
              <a:ext cx="12192000" cy="5268491"/>
              <a:chOff x="0" y="1589509"/>
              <a:chExt cx="12192000" cy="5268491"/>
            </a:xfrm>
          </p:grpSpPr>
          <p:sp>
            <p:nvSpPr>
              <p:cNvPr id="13" name="Rectangle 12">
                <a:extLst>
                  <a:ext uri="{FF2B5EF4-FFF2-40B4-BE49-F238E27FC236}">
                    <a16:creationId xmlns:a16="http://schemas.microsoft.com/office/drawing/2014/main" id="{75A20DA6-0E07-5C8C-7A5E-25F082F49A16}"/>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4" name="Picture 13" descr="A close-up of colorful objects&#10;&#10;Description automatically generated">
                <a:extLst>
                  <a:ext uri="{FF2B5EF4-FFF2-40B4-BE49-F238E27FC236}">
                    <a16:creationId xmlns:a16="http://schemas.microsoft.com/office/drawing/2014/main" id="{7D754536-87C0-2F36-3B4B-8CD8A3B6F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a:t>Copilot scenarios for</a:t>
            </a:r>
            <a:br>
              <a:rPr lang="en-US"/>
            </a:br>
            <a:r>
              <a:rPr lang="en-US">
                <a:gradFill>
                  <a:gsLst>
                    <a:gs pos="44000">
                      <a:srgbClr val="0078D4"/>
                    </a:gs>
                    <a:gs pos="0">
                      <a:srgbClr val="C03BC4"/>
                    </a:gs>
                  </a:gsLst>
                  <a:path path="circle">
                    <a:fillToRect l="100000" t="100000"/>
                  </a:path>
                </a:gradFill>
              </a:rPr>
              <a:t>Marketing</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83712" y="4234841"/>
            <a:ext cx="2805143"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Marketing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marketing employees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229600" y="4234841"/>
            <a:ext cx="2743200"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marketers are using Copilot in their day-to-day. </a:t>
            </a:r>
          </a:p>
        </p:txBody>
      </p:sp>
    </p:spTree>
    <p:extLst>
      <p:ext uri="{BB962C8B-B14F-4D97-AF65-F5344CB8AC3E}">
        <p14:creationId xmlns:p14="http://schemas.microsoft.com/office/powerpoint/2010/main" val="34617454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23DA0E4-FB18-869A-596A-E5E0B49144D4}"/>
              </a:ext>
              <a:ext uri="{C183D7F6-B498-43B3-948B-1728B52AA6E4}">
                <adec:decorative xmlns:adec="http://schemas.microsoft.com/office/drawing/2017/decorative" val="1"/>
              </a:ext>
            </a:extLst>
          </p:cNvPr>
          <p:cNvGrpSpPr/>
          <p:nvPr/>
        </p:nvGrpSpPr>
        <p:grpSpPr>
          <a:xfrm rot="10800000">
            <a:off x="0" y="0"/>
            <a:ext cx="12191999" cy="4465640"/>
            <a:chOff x="1" y="1589509"/>
            <a:chExt cx="12752816" cy="4671054"/>
          </a:xfrm>
        </p:grpSpPr>
        <p:sp>
          <p:nvSpPr>
            <p:cNvPr id="42" name="Rectangle 41">
              <a:extLst>
                <a:ext uri="{FF2B5EF4-FFF2-40B4-BE49-F238E27FC236}">
                  <a16:creationId xmlns:a16="http://schemas.microsoft.com/office/drawing/2014/main" id="{8931D631-C2F2-5407-6103-EFE121DF3A6F}"/>
                </a:ext>
              </a:extLst>
            </p:cNvPr>
            <p:cNvSpPr/>
            <p:nvPr/>
          </p:nvSpPr>
          <p:spPr bwMode="auto">
            <a:xfrm>
              <a:off x="7072828" y="3028132"/>
              <a:ext cx="5679989" cy="3232431"/>
            </a:xfrm>
            <a:prstGeom prst="rect">
              <a:avLst/>
            </a:prstGeom>
            <a:gradFill flip="none" rotWithShape="1">
              <a:gsLst>
                <a:gs pos="100000">
                  <a:srgbClr val="ECE9E6">
                    <a:alpha val="59893"/>
                  </a:srgbClr>
                </a:gs>
                <a:gs pos="79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43" name="Picture 42" descr="A close-up of colorful objects&#10;&#10;Description automatically generated">
              <a:extLst>
                <a:ext uri="{FF2B5EF4-FFF2-40B4-BE49-F238E27FC236}">
                  <a16:creationId xmlns:a16="http://schemas.microsoft.com/office/drawing/2014/main" id="{A528E8BD-E8FE-463C-FB30-BF48C9D2A2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89509"/>
              <a:ext cx="7772400" cy="4671054"/>
            </a:xfrm>
            <a:prstGeom prst="rect">
              <a:avLst/>
            </a:prstGeom>
          </p:spPr>
        </p:pic>
      </p:grpSp>
      <p:grpSp>
        <p:nvGrpSpPr>
          <p:cNvPr id="62" name="Group 61">
            <a:extLst>
              <a:ext uri="{FF2B5EF4-FFF2-40B4-BE49-F238E27FC236}">
                <a16:creationId xmlns:a16="http://schemas.microsoft.com/office/drawing/2014/main" id="{34E13C89-5990-8897-7092-6CC734EE0964}"/>
              </a:ext>
            </a:extLst>
          </p:cNvPr>
          <p:cNvGrpSpPr/>
          <p:nvPr/>
        </p:nvGrpSpPr>
        <p:grpSpPr>
          <a:xfrm>
            <a:off x="561144" y="1201222"/>
            <a:ext cx="5297281" cy="1602822"/>
            <a:chOff x="561144" y="1201222"/>
            <a:chExt cx="5297281" cy="1380461"/>
          </a:xfrm>
        </p:grpSpPr>
        <p:sp>
          <p:nvSpPr>
            <p:cNvPr id="3" name="Rounded Rectangle 2">
              <a:extLst>
                <a:ext uri="{FF2B5EF4-FFF2-40B4-BE49-F238E27FC236}">
                  <a16:creationId xmlns:a16="http://schemas.microsoft.com/office/drawing/2014/main" id="{9EB8F6A6-4BDF-9451-D681-EDFC680E171E}"/>
                </a:ext>
              </a:extLst>
            </p:cNvPr>
            <p:cNvSpPr/>
            <p:nvPr/>
          </p:nvSpPr>
          <p:spPr bwMode="auto">
            <a:xfrm>
              <a:off x="615382" y="1201222"/>
              <a:ext cx="5243043" cy="138046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 name="Freeform 27">
              <a:extLst>
                <a:ext uri="{FF2B5EF4-FFF2-40B4-BE49-F238E27FC236}">
                  <a16:creationId xmlns:a16="http://schemas.microsoft.com/office/drawing/2014/main" id="{FF4E35F3-F876-21AA-E3FE-AB3B85FEE731}"/>
                </a:ext>
                <a:ext uri="{C183D7F6-B498-43B3-948B-1728B52AA6E4}">
                  <adec:decorative xmlns:adec="http://schemas.microsoft.com/office/drawing/2017/decorative" val="1"/>
                </a:ext>
              </a:extLst>
            </p:cNvPr>
            <p:cNvSpPr/>
            <p:nvPr/>
          </p:nvSpPr>
          <p:spPr bwMode="auto">
            <a:xfrm rot="5400000" flipV="1">
              <a:off x="-16660"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2" name="Title 1">
            <a:extLst>
              <a:ext uri="{FF2B5EF4-FFF2-40B4-BE49-F238E27FC236}">
                <a16:creationId xmlns:a16="http://schemas.microsoft.com/office/drawing/2014/main" id="{EA220BBF-E876-7BA5-8354-F9A36223B441}"/>
              </a:ext>
            </a:extLst>
          </p:cNvPr>
          <p:cNvSpPr>
            <a:spLocks noGrp="1"/>
          </p:cNvSpPr>
          <p:nvPr>
            <p:ph type="title"/>
          </p:nvPr>
        </p:nvSpPr>
        <p:spPr/>
        <p:txBody>
          <a:bodyPr/>
          <a:lstStyle/>
          <a:p>
            <a:r>
              <a:rPr lang="en-US"/>
              <a:t>Using Copilot in </a:t>
            </a:r>
            <a:r>
              <a:rPr lang="en-US">
                <a:gradFill>
                  <a:gsLst>
                    <a:gs pos="26000">
                      <a:srgbClr val="0078D4"/>
                    </a:gs>
                    <a:gs pos="0">
                      <a:srgbClr val="C03BC4"/>
                    </a:gs>
                  </a:gsLst>
                  <a:path path="circle">
                    <a:fillToRect l="100000" t="100000"/>
                  </a:path>
                </a:gradFill>
              </a:rPr>
              <a:t>Marketing</a:t>
            </a:r>
          </a:p>
        </p:txBody>
      </p:sp>
      <p:sp>
        <p:nvSpPr>
          <p:cNvPr id="4" name="Rounded Rectangle 3">
            <a:extLst>
              <a:ext uri="{FF2B5EF4-FFF2-40B4-BE49-F238E27FC236}">
                <a16:creationId xmlns:a16="http://schemas.microsoft.com/office/drawing/2014/main" id="{6B7C9915-0F04-1C97-5406-672471E0DF68}"/>
              </a:ext>
            </a:extLst>
          </p:cNvPr>
          <p:cNvSpPr/>
          <p:nvPr/>
        </p:nvSpPr>
        <p:spPr bwMode="auto">
          <a:xfrm>
            <a:off x="615382" y="2927418"/>
            <a:ext cx="5243043" cy="188009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TextBox 5">
            <a:extLst>
              <a:ext uri="{FF2B5EF4-FFF2-40B4-BE49-F238E27FC236}">
                <a16:creationId xmlns:a16="http://schemas.microsoft.com/office/drawing/2014/main" id="{31F28A95-AAE9-D6EB-EB58-D2A9D0078A9A}"/>
              </a:ext>
            </a:extLst>
          </p:cNvPr>
          <p:cNvSpPr txBox="1"/>
          <p:nvPr/>
        </p:nvSpPr>
        <p:spPr>
          <a:xfrm>
            <a:off x="861403" y="1884176"/>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7" name="Text Placeholder 5">
            <a:extLst>
              <a:ext uri="{FF2B5EF4-FFF2-40B4-BE49-F238E27FC236}">
                <a16:creationId xmlns:a16="http://schemas.microsoft.com/office/drawing/2014/main" id="{F0DD1045-426C-E3E8-D1BD-92D07B11C896}"/>
              </a:ext>
            </a:extLst>
          </p:cNvPr>
          <p:cNvSpPr txBox="1">
            <a:spLocks/>
          </p:cNvSpPr>
          <p:nvPr/>
        </p:nvSpPr>
        <p:spPr>
          <a:xfrm>
            <a:off x="2112643" y="1381156"/>
            <a:ext cx="3510235" cy="123020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It’s more important than ever to deliver creative, high-quality content that is authentic to your brand. At the same time, cross-functional campaigns are becoming more complex to manage across new surfaces.  Marketing teams must overcome the traditional communications gap between marketing and sales and marketing and product teams to develop a cohesive strategy for success.</a:t>
            </a:r>
          </a:p>
        </p:txBody>
      </p:sp>
      <p:sp>
        <p:nvSpPr>
          <p:cNvPr id="8" name="Freeform 27">
            <a:extLst>
              <a:ext uri="{FF2B5EF4-FFF2-40B4-BE49-F238E27FC236}">
                <a16:creationId xmlns:a16="http://schemas.microsoft.com/office/drawing/2014/main" id="{16101CDA-4C26-C92F-7AA3-9F07E989298F}"/>
              </a:ext>
              <a:ext uri="{C183D7F6-B498-43B3-948B-1728B52AA6E4}">
                <adec:decorative xmlns:adec="http://schemas.microsoft.com/office/drawing/2017/decorative" val="1"/>
              </a:ext>
            </a:extLst>
          </p:cNvPr>
          <p:cNvSpPr/>
          <p:nvPr/>
        </p:nvSpPr>
        <p:spPr bwMode="auto">
          <a:xfrm rot="5400000" flipV="1">
            <a:off x="-207014" y="3840348"/>
            <a:ext cx="1590553"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9" name="Text Placeholder 4">
            <a:extLst>
              <a:ext uri="{FF2B5EF4-FFF2-40B4-BE49-F238E27FC236}">
                <a16:creationId xmlns:a16="http://schemas.microsoft.com/office/drawing/2014/main" id="{033ADE9B-598C-ECC2-9E69-AB78959B3D48}"/>
              </a:ext>
            </a:extLst>
          </p:cNvPr>
          <p:cNvSpPr txBox="1">
            <a:spLocks/>
          </p:cNvSpPr>
          <p:nvPr/>
        </p:nvSpPr>
        <p:spPr>
          <a:xfrm>
            <a:off x="2112643" y="3019652"/>
            <a:ext cx="3510235" cy="166622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Copilot can help to achieve alignment between teams and help to generate creative content that can deliver a marketing message effectively. </a:t>
            </a: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3" action="ppaction://hlinksldjump">
                  <a:extLst>
                    <a:ext uri="{A12FA001-AC4F-418D-AE19-62706E023703}">
                      <ahyp:hlinkClr xmlns:ahyp="http://schemas.microsoft.com/office/drawing/2018/hyperlinkcolor" val="tx"/>
                    </a:ext>
                  </a:extLst>
                </a:hlinkClick>
              </a:rPr>
              <a:t>Creating a marketing Bill of Materials</a:t>
            </a:r>
            <a:endPar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4" action="ppaction://hlinksldjump"/>
              </a:rPr>
              <a:t>Streamline market research and strategy</a:t>
            </a:r>
            <a:endPar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5" action="ppaction://hlinksldjump">
                  <a:extLst>
                    <a:ext uri="{A12FA001-AC4F-418D-AE19-62706E023703}">
                      <ahyp:hlinkClr xmlns:ahyp="http://schemas.microsoft.com/office/drawing/2018/hyperlinkcolor" val="tx"/>
                    </a:ext>
                  </a:extLst>
                </a:hlinkClick>
              </a:rPr>
              <a:t>Content creation using Copilot</a:t>
            </a:r>
            <a:endPar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6" action="ppaction://hlinksldjump">
                  <a:extLst>
                    <a:ext uri="{A12FA001-AC4F-418D-AE19-62706E023703}">
                      <ahyp:hlinkClr xmlns:ahyp="http://schemas.microsoft.com/office/drawing/2018/hyperlinkcolor" val="tx"/>
                    </a:ext>
                  </a:extLst>
                </a:hlinkClick>
              </a:rPr>
              <a:t>Collect and share product feedback</a:t>
            </a:r>
            <a:endPar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7" action="ppaction://hlinksldjump">
                  <a:extLst>
                    <a:ext uri="{A12FA001-AC4F-418D-AE19-62706E023703}">
                      <ahyp:hlinkClr xmlns:ahyp="http://schemas.microsoft.com/office/drawing/2018/hyperlinkcolor" val="tx"/>
                    </a:ext>
                  </a:extLst>
                </a:hlinkClick>
              </a:rPr>
              <a:t>Create a new offering</a:t>
            </a:r>
            <a:endPar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8" action="ppaction://hlinksldjump">
                  <a:extLst>
                    <a:ext uri="{A12FA001-AC4F-418D-AE19-62706E023703}">
                      <ahyp:hlinkClr xmlns:ahyp="http://schemas.microsoft.com/office/drawing/2018/hyperlinkcolor" val="tx"/>
                    </a:ext>
                  </a:extLst>
                </a:hlinkClick>
              </a:rPr>
              <a:t>Product Launch </a:t>
            </a:r>
            <a:endParaRPr kumimoji="0" lang="en-US" sz="9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p:txBody>
      </p:sp>
      <p:sp>
        <p:nvSpPr>
          <p:cNvPr id="10" name="TextBox 9">
            <a:extLst>
              <a:ext uri="{FF2B5EF4-FFF2-40B4-BE49-F238E27FC236}">
                <a16:creationId xmlns:a16="http://schemas.microsoft.com/office/drawing/2014/main" id="{4C6F088A-34D4-EC05-5943-60089C67199A}"/>
              </a:ext>
            </a:extLst>
          </p:cNvPr>
          <p:cNvSpPr txBox="1"/>
          <p:nvPr/>
        </p:nvSpPr>
        <p:spPr>
          <a:xfrm>
            <a:off x="861403" y="3662916"/>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11" name="Graphic 120" descr="Icon of an arrow hitting the bullseye">
            <a:extLst>
              <a:ext uri="{FF2B5EF4-FFF2-40B4-BE49-F238E27FC236}">
                <a16:creationId xmlns:a16="http://schemas.microsoft.com/office/drawing/2014/main" id="{932AD68C-2DC7-C93E-FAC3-12451120F59F}"/>
              </a:ext>
            </a:extLst>
          </p:cNvPr>
          <p:cNvSpPr>
            <a:spLocks noChangeAspect="1"/>
          </p:cNvSpPr>
          <p:nvPr/>
        </p:nvSpPr>
        <p:spPr>
          <a:xfrm>
            <a:off x="861403" y="1486482"/>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 name="Graphic 60">
            <a:extLst>
              <a:ext uri="{FF2B5EF4-FFF2-40B4-BE49-F238E27FC236}">
                <a16:creationId xmlns:a16="http://schemas.microsoft.com/office/drawing/2014/main" id="{6F3CCCF3-78DD-AB06-A28F-9E5B42C63C51}"/>
              </a:ext>
              <a:ext uri="{C183D7F6-B498-43B3-948B-1728B52AA6E4}">
                <adec:decorative xmlns:adec="http://schemas.microsoft.com/office/drawing/2017/decorative" val="1"/>
              </a:ext>
            </a:extLst>
          </p:cNvPr>
          <p:cNvSpPr>
            <a:spLocks/>
          </p:cNvSpPr>
          <p:nvPr/>
        </p:nvSpPr>
        <p:spPr>
          <a:xfrm>
            <a:off x="861403" y="3234742"/>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nvGrpSpPr>
          <p:cNvPr id="61" name="Group 60">
            <a:extLst>
              <a:ext uri="{FF2B5EF4-FFF2-40B4-BE49-F238E27FC236}">
                <a16:creationId xmlns:a16="http://schemas.microsoft.com/office/drawing/2014/main" id="{16DA245C-AF14-51E7-04EE-9A3E9FB0446C}"/>
              </a:ext>
            </a:extLst>
          </p:cNvPr>
          <p:cNvGrpSpPr/>
          <p:nvPr/>
        </p:nvGrpSpPr>
        <p:grpSpPr>
          <a:xfrm>
            <a:off x="561144" y="4930624"/>
            <a:ext cx="5297281" cy="1455568"/>
            <a:chOff x="561144" y="4660076"/>
            <a:chExt cx="5297281" cy="1726116"/>
          </a:xfrm>
        </p:grpSpPr>
        <p:sp>
          <p:nvSpPr>
            <p:cNvPr id="13" name="Rounded Rectangle 12">
              <a:extLst>
                <a:ext uri="{FF2B5EF4-FFF2-40B4-BE49-F238E27FC236}">
                  <a16:creationId xmlns:a16="http://schemas.microsoft.com/office/drawing/2014/main" id="{2E34F9B9-B5FF-6ECB-01CE-D45766003B23}"/>
                </a:ext>
              </a:extLst>
            </p:cNvPr>
            <p:cNvSpPr/>
            <p:nvPr/>
          </p:nvSpPr>
          <p:spPr bwMode="auto">
            <a:xfrm>
              <a:off x="615382" y="4660076"/>
              <a:ext cx="5243043" cy="1726116"/>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Freeform 27">
              <a:extLst>
                <a:ext uri="{FF2B5EF4-FFF2-40B4-BE49-F238E27FC236}">
                  <a16:creationId xmlns:a16="http://schemas.microsoft.com/office/drawing/2014/main" id="{2A077E3D-35A2-14FC-9A76-5F4E0BB0636C}"/>
                </a:ext>
                <a:ext uri="{C183D7F6-B498-43B3-948B-1728B52AA6E4}">
                  <adec:decorative xmlns:adec="http://schemas.microsoft.com/office/drawing/2017/decorative" val="1"/>
                </a:ext>
              </a:extLst>
            </p:cNvPr>
            <p:cNvSpPr/>
            <p:nvPr/>
          </p:nvSpPr>
          <p:spPr bwMode="auto">
            <a:xfrm rot="5400000" flipV="1">
              <a:off x="-107713" y="5496015"/>
              <a:ext cx="1391952"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15" name="TextBox 14">
            <a:extLst>
              <a:ext uri="{FF2B5EF4-FFF2-40B4-BE49-F238E27FC236}">
                <a16:creationId xmlns:a16="http://schemas.microsoft.com/office/drawing/2014/main" id="{76EDBF74-A38B-FC54-D59F-FAE5AA7A3895}"/>
              </a:ext>
            </a:extLst>
          </p:cNvPr>
          <p:cNvSpPr txBox="1"/>
          <p:nvPr/>
        </p:nvSpPr>
        <p:spPr>
          <a:xfrm>
            <a:off x="861403" y="5735960"/>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Marketing roles</a:t>
            </a:r>
          </a:p>
        </p:txBody>
      </p:sp>
      <p:sp>
        <p:nvSpPr>
          <p:cNvPr id="16" name="Graphic 74" descr="Icon of a person with a checkmark">
            <a:extLst>
              <a:ext uri="{FF2B5EF4-FFF2-40B4-BE49-F238E27FC236}">
                <a16:creationId xmlns:a16="http://schemas.microsoft.com/office/drawing/2014/main" id="{F28ACD9D-084C-FD41-30DD-223FD15F68D0}"/>
              </a:ext>
            </a:extLst>
          </p:cNvPr>
          <p:cNvSpPr/>
          <p:nvPr/>
        </p:nvSpPr>
        <p:spPr>
          <a:xfrm>
            <a:off x="921227" y="5265862"/>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7" name="Text Placeholder 10">
            <a:extLst>
              <a:ext uri="{FF2B5EF4-FFF2-40B4-BE49-F238E27FC236}">
                <a16:creationId xmlns:a16="http://schemas.microsoft.com/office/drawing/2014/main" id="{C5153BB5-F617-F3ED-E9F4-FB5FFCF57847}"/>
              </a:ext>
            </a:extLst>
          </p:cNvPr>
          <p:cNvSpPr txBox="1">
            <a:spLocks/>
          </p:cNvSpPr>
          <p:nvPr/>
        </p:nvSpPr>
        <p:spPr>
          <a:xfrm>
            <a:off x="4398027" y="5905208"/>
            <a:ext cx="1134338"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Product Marketing Manager</a:t>
            </a:r>
          </a:p>
        </p:txBody>
      </p:sp>
      <p:sp>
        <p:nvSpPr>
          <p:cNvPr id="18" name="Text Placeholder 10">
            <a:extLst>
              <a:ext uri="{FF2B5EF4-FFF2-40B4-BE49-F238E27FC236}">
                <a16:creationId xmlns:a16="http://schemas.microsoft.com/office/drawing/2014/main" id="{3153F087-3859-7DF1-977C-8AC707AADE30}"/>
              </a:ext>
            </a:extLst>
          </p:cNvPr>
          <p:cNvSpPr txBox="1">
            <a:spLocks/>
          </p:cNvSpPr>
          <p:nvPr/>
        </p:nvSpPr>
        <p:spPr>
          <a:xfrm>
            <a:off x="2194983" y="5905208"/>
            <a:ext cx="811986"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Content Creator</a:t>
            </a:r>
          </a:p>
        </p:txBody>
      </p:sp>
      <p:sp>
        <p:nvSpPr>
          <p:cNvPr id="19" name="Text Placeholder 10">
            <a:extLst>
              <a:ext uri="{FF2B5EF4-FFF2-40B4-BE49-F238E27FC236}">
                <a16:creationId xmlns:a16="http://schemas.microsoft.com/office/drawing/2014/main" id="{6C3DB3CD-7236-BDE8-D158-00050B9F1107}"/>
              </a:ext>
            </a:extLst>
          </p:cNvPr>
          <p:cNvSpPr txBox="1">
            <a:spLocks/>
          </p:cNvSpPr>
          <p:nvPr/>
        </p:nvSpPr>
        <p:spPr>
          <a:xfrm>
            <a:off x="3433904" y="5905208"/>
            <a:ext cx="698363"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Pricing Analyst</a:t>
            </a:r>
          </a:p>
        </p:txBody>
      </p:sp>
      <p:pic>
        <p:nvPicPr>
          <p:cNvPr id="51" name="Picture 50">
            <a:extLst>
              <a:ext uri="{FF2B5EF4-FFF2-40B4-BE49-F238E27FC236}">
                <a16:creationId xmlns:a16="http://schemas.microsoft.com/office/drawing/2014/main" id="{E4FE3CF7-126F-A3DE-E223-91A9AFB033BE}"/>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2258076" y="517111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53" name="Picture 52">
            <a:extLst>
              <a:ext uri="{FF2B5EF4-FFF2-40B4-BE49-F238E27FC236}">
                <a16:creationId xmlns:a16="http://schemas.microsoft.com/office/drawing/2014/main" id="{C24A4D5D-F0DA-E40A-706C-CAFEC5AD624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440186" y="517111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54" name="Picture 53">
            <a:extLst>
              <a:ext uri="{FF2B5EF4-FFF2-40B4-BE49-F238E27FC236}">
                <a16:creationId xmlns:a16="http://schemas.microsoft.com/office/drawing/2014/main" id="{EAB80C71-9194-4B8F-B9B6-8FE9EB0F098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622296" y="517111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63" name="Rounded Rectangle 56">
            <a:extLst>
              <a:ext uri="{FF2B5EF4-FFF2-40B4-BE49-F238E27FC236}">
                <a16:creationId xmlns:a16="http://schemas.microsoft.com/office/drawing/2014/main" id="{4A031A7A-8B0F-BDA8-5559-AE99A9DF65EC}"/>
              </a:ext>
            </a:extLst>
          </p:cNvPr>
          <p:cNvSpPr/>
          <p:nvPr/>
        </p:nvSpPr>
        <p:spPr bwMode="auto">
          <a:xfrm>
            <a:off x="6006247" y="1201223"/>
            <a:ext cx="5949192" cy="1224454"/>
          </a:xfrm>
          <a:prstGeom prst="roundRect">
            <a:avLst>
              <a:gd name="adj" fmla="val 6488"/>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63">
            <a:extLst>
              <a:ext uri="{FF2B5EF4-FFF2-40B4-BE49-F238E27FC236}">
                <a16:creationId xmlns:a16="http://schemas.microsoft.com/office/drawing/2014/main" id="{06557A6E-DA03-22D8-A160-627AE4C8F28B}"/>
              </a:ext>
            </a:extLst>
          </p:cNvPr>
          <p:cNvSpPr txBox="1">
            <a:spLocks/>
          </p:cNvSpPr>
          <p:nvPr/>
        </p:nvSpPr>
        <p:spPr>
          <a:xfrm>
            <a:off x="6246396" y="1294362"/>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Transform marketing processes</a:t>
            </a:r>
          </a:p>
        </p:txBody>
      </p:sp>
      <p:sp>
        <p:nvSpPr>
          <p:cNvPr id="65" name="Text Placeholder 10">
            <a:extLst>
              <a:ext uri="{FF2B5EF4-FFF2-40B4-BE49-F238E27FC236}">
                <a16:creationId xmlns:a16="http://schemas.microsoft.com/office/drawing/2014/main" id="{0BE6D3C7-79CE-E8F8-FD43-2083F3A83F09}"/>
              </a:ext>
            </a:extLst>
          </p:cNvPr>
          <p:cNvSpPr txBox="1">
            <a:spLocks/>
          </p:cNvSpPr>
          <p:nvPr/>
        </p:nvSpPr>
        <p:spPr>
          <a:xfrm>
            <a:off x="6633710" y="1991633"/>
            <a:ext cx="759070"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Campaign execution</a:t>
            </a:r>
          </a:p>
        </p:txBody>
      </p:sp>
      <p:sp>
        <p:nvSpPr>
          <p:cNvPr id="66" name="Text Placeholder 10">
            <a:extLst>
              <a:ext uri="{FF2B5EF4-FFF2-40B4-BE49-F238E27FC236}">
                <a16:creationId xmlns:a16="http://schemas.microsoft.com/office/drawing/2014/main" id="{65313C70-8E3C-96D9-B155-C2EC5D1AB30A}"/>
              </a:ext>
            </a:extLst>
          </p:cNvPr>
          <p:cNvSpPr txBox="1">
            <a:spLocks/>
          </p:cNvSpPr>
          <p:nvPr/>
        </p:nvSpPr>
        <p:spPr>
          <a:xfrm>
            <a:off x="7968528" y="1991633"/>
            <a:ext cx="759070"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Content creation</a:t>
            </a:r>
          </a:p>
        </p:txBody>
      </p:sp>
      <p:sp>
        <p:nvSpPr>
          <p:cNvPr id="67" name="Text Placeholder 10">
            <a:extLst>
              <a:ext uri="{FF2B5EF4-FFF2-40B4-BE49-F238E27FC236}">
                <a16:creationId xmlns:a16="http://schemas.microsoft.com/office/drawing/2014/main" id="{7D3CC64C-F2EC-3FCC-2694-867F5608CA14}"/>
              </a:ext>
            </a:extLst>
          </p:cNvPr>
          <p:cNvSpPr txBox="1">
            <a:spLocks/>
          </p:cNvSpPr>
          <p:nvPr/>
        </p:nvSpPr>
        <p:spPr>
          <a:xfrm>
            <a:off x="9117912" y="1991633"/>
            <a:ext cx="1130703"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insights &amp; strategy</a:t>
            </a:r>
          </a:p>
        </p:txBody>
      </p:sp>
      <p:sp>
        <p:nvSpPr>
          <p:cNvPr id="68" name="Text Placeholder 10">
            <a:extLst>
              <a:ext uri="{FF2B5EF4-FFF2-40B4-BE49-F238E27FC236}">
                <a16:creationId xmlns:a16="http://schemas.microsoft.com/office/drawing/2014/main" id="{6769461F-CB3F-56A6-59C0-FFF210841C72}"/>
              </a:ext>
            </a:extLst>
          </p:cNvPr>
          <p:cNvSpPr txBox="1">
            <a:spLocks/>
          </p:cNvSpPr>
          <p:nvPr/>
        </p:nvSpPr>
        <p:spPr>
          <a:xfrm>
            <a:off x="10619823" y="1991633"/>
            <a:ext cx="710773"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Demand generation</a:t>
            </a:r>
          </a:p>
        </p:txBody>
      </p:sp>
      <p:sp>
        <p:nvSpPr>
          <p:cNvPr id="25" name="Rounded Rectangle 24">
            <a:extLst>
              <a:ext uri="{FF2B5EF4-FFF2-40B4-BE49-F238E27FC236}">
                <a16:creationId xmlns:a16="http://schemas.microsoft.com/office/drawing/2014/main" id="{0D2F6133-BD54-6ACA-2ED8-6C60C86D9612}"/>
              </a:ext>
            </a:extLst>
          </p:cNvPr>
          <p:cNvSpPr/>
          <p:nvPr/>
        </p:nvSpPr>
        <p:spPr bwMode="auto">
          <a:xfrm>
            <a:off x="6006247" y="2563436"/>
            <a:ext cx="5949192" cy="3794111"/>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94A22890-C831-80FA-033E-E66497BDC18A}"/>
              </a:ext>
            </a:extLst>
          </p:cNvPr>
          <p:cNvSpPr txBox="1">
            <a:spLocks/>
          </p:cNvSpPr>
          <p:nvPr/>
        </p:nvSpPr>
        <p:spPr>
          <a:xfrm>
            <a:off x="6263640" y="2733830"/>
            <a:ext cx="5428409" cy="215444"/>
          </a:xfrm>
          <a:prstGeom prst="rect">
            <a:avLst/>
          </a:prstGeom>
          <a:noFill/>
        </p:spPr>
        <p:txBody>
          <a:bodyPr wrap="square" lIns="0" tIns="0" rIns="0" bIns="0">
            <a:spAutoFit/>
          </a:bodyPr>
          <a:lstStyle>
            <a:defPPr>
              <a:defRPr lang="en-US"/>
            </a:defPPr>
            <a:lvl1pPr defTabSz="932472" fontAlgn="base">
              <a:spcBef>
                <a:spcPct val="0"/>
              </a:spcBef>
              <a:spcAft>
                <a:spcPts val="1200"/>
              </a:spcAft>
              <a:defRPr sz="1400">
                <a:gradFill>
                  <a:gsLst>
                    <a:gs pos="35000">
                      <a:srgbClr val="0078D4"/>
                    </a:gs>
                    <a:gs pos="0">
                      <a:srgbClr val="C03BC4"/>
                    </a:gs>
                  </a:gsLst>
                  <a:path path="circle">
                    <a:fillToRect l="100000" t="100000"/>
                  </a:path>
                </a:gradFill>
                <a:latin typeface="+mj-lt"/>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opportunity to impact key functional KPIs</a:t>
            </a:r>
          </a:p>
        </p:txBody>
      </p:sp>
      <p:cxnSp>
        <p:nvCxnSpPr>
          <p:cNvPr id="36" name="Straight Connector 35">
            <a:extLst>
              <a:ext uri="{FF2B5EF4-FFF2-40B4-BE49-F238E27FC236}">
                <a16:creationId xmlns:a16="http://schemas.microsoft.com/office/drawing/2014/main" id="{88AAE3A0-C73F-96C9-02E3-60DC2B3C77E5}"/>
              </a:ext>
              <a:ext uri="{C183D7F6-B498-43B3-948B-1728B52AA6E4}">
                <adec:decorative xmlns:adec="http://schemas.microsoft.com/office/drawing/2017/decorative" val="1"/>
              </a:ext>
            </a:extLst>
          </p:cNvPr>
          <p:cNvCxnSpPr>
            <a:cxnSpLocks/>
          </p:cNvCxnSpPr>
          <p:nvPr/>
        </p:nvCxnSpPr>
        <p:spPr>
          <a:xfrm>
            <a:off x="6006247" y="416323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0E8B56-2D86-456C-71F9-F3F4C7E041EF}"/>
              </a:ext>
              <a:ext uri="{C183D7F6-B498-43B3-948B-1728B52AA6E4}">
                <adec:decorative xmlns:adec="http://schemas.microsoft.com/office/drawing/2017/decorative" val="1"/>
              </a:ext>
            </a:extLst>
          </p:cNvPr>
          <p:cNvCxnSpPr>
            <a:cxnSpLocks/>
          </p:cNvCxnSpPr>
          <p:nvPr/>
        </p:nvCxnSpPr>
        <p:spPr>
          <a:xfrm>
            <a:off x="6006247" y="509296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EBB745CC-B390-AF63-E730-E907D77BB357}"/>
              </a:ext>
            </a:extLst>
          </p:cNvPr>
          <p:cNvGrpSpPr/>
          <p:nvPr/>
        </p:nvGrpSpPr>
        <p:grpSpPr>
          <a:xfrm>
            <a:off x="6263640" y="4380823"/>
            <a:ext cx="5230412" cy="494559"/>
            <a:chOff x="6263640" y="3483995"/>
            <a:chExt cx="5230412" cy="494559"/>
          </a:xfrm>
        </p:grpSpPr>
        <p:sp>
          <p:nvSpPr>
            <p:cNvPr id="28" name="TextBox 27">
              <a:extLst>
                <a:ext uri="{FF2B5EF4-FFF2-40B4-BE49-F238E27FC236}">
                  <a16:creationId xmlns:a16="http://schemas.microsoft.com/office/drawing/2014/main" id="{83A856D2-BBC8-9586-0EB6-37C659D8F57A}"/>
                </a:ext>
              </a:extLst>
            </p:cNvPr>
            <p:cNvSpPr txBox="1"/>
            <p:nvPr/>
          </p:nvSpPr>
          <p:spPr>
            <a:xfrm>
              <a:off x="6601968" y="3566742"/>
              <a:ext cx="861860" cy="329064"/>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hlinkClick r:id="rId13" action="ppaction://hlinksldjump"/>
                </a:rPr>
                <a:t>Marketing leads created</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endParaRPr>
            </a:p>
          </p:txBody>
        </p:sp>
        <p:sp>
          <p:nvSpPr>
            <p:cNvPr id="33" name="TextBox 32">
              <a:extLst>
                <a:ext uri="{FF2B5EF4-FFF2-40B4-BE49-F238E27FC236}">
                  <a16:creationId xmlns:a16="http://schemas.microsoft.com/office/drawing/2014/main" id="{13ABB18A-D1A5-70BD-4260-3CB38207541B}"/>
                </a:ext>
              </a:extLst>
            </p:cNvPr>
            <p:cNvSpPr txBox="1"/>
            <p:nvPr/>
          </p:nvSpPr>
          <p:spPr>
            <a:xfrm>
              <a:off x="7653528" y="3483995"/>
              <a:ext cx="3840524"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
                  <a:ea typeface="+mn-ea"/>
                  <a:cs typeface="Segoe UI"/>
                </a:rPr>
                <a:t>By analyzing the competitive landscape, enhancing demand generation materials, and improving internal collaboration, Copilot can help marketers generate more leads and reach new customers.</a:t>
              </a:r>
            </a:p>
          </p:txBody>
        </p:sp>
        <p:sp>
          <p:nvSpPr>
            <p:cNvPr id="41" name="Graphic 13" descr="Icon of a chart made of vertical lines with a line tracing the top of each, turning into an arrow pointing up">
              <a:extLst>
                <a:ext uri="{FF2B5EF4-FFF2-40B4-BE49-F238E27FC236}">
                  <a16:creationId xmlns:a16="http://schemas.microsoft.com/office/drawing/2014/main" id="{5421D19B-16FB-A34C-986B-ED07FAEA5E14}"/>
                </a:ext>
              </a:extLst>
            </p:cNvPr>
            <p:cNvSpPr>
              <a:spLocks noChangeAspect="1"/>
            </p:cNvSpPr>
            <p:nvPr/>
          </p:nvSpPr>
          <p:spPr>
            <a:xfrm>
              <a:off x="6263640" y="3634623"/>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44" name="TextBox 43">
            <a:extLst>
              <a:ext uri="{FF2B5EF4-FFF2-40B4-BE49-F238E27FC236}">
                <a16:creationId xmlns:a16="http://schemas.microsoft.com/office/drawing/2014/main" id="{9E8A9336-DB73-F317-E184-D93AEB0462EC}"/>
              </a:ext>
            </a:extLst>
          </p:cNvPr>
          <p:cNvSpPr txBox="1"/>
          <p:nvPr/>
        </p:nvSpPr>
        <p:spPr>
          <a:xfrm>
            <a:off x="6677881" y="6090919"/>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45" name="TextBox 44">
            <a:extLst>
              <a:ext uri="{FF2B5EF4-FFF2-40B4-BE49-F238E27FC236}">
                <a16:creationId xmlns:a16="http://schemas.microsoft.com/office/drawing/2014/main" id="{8BDB6445-F088-72A9-7F6A-56CDDEC49053}"/>
              </a:ext>
            </a:extLst>
          </p:cNvPr>
          <p:cNvSpPr txBox="1"/>
          <p:nvPr/>
        </p:nvSpPr>
        <p:spPr>
          <a:xfrm>
            <a:off x="8305535" y="6090919"/>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46" name="TextBox 45">
            <a:extLst>
              <a:ext uri="{FF2B5EF4-FFF2-40B4-BE49-F238E27FC236}">
                <a16:creationId xmlns:a16="http://schemas.microsoft.com/office/drawing/2014/main" id="{AE595881-0E32-B023-90DB-6695476D70BC}"/>
              </a:ext>
            </a:extLst>
          </p:cNvPr>
          <p:cNvSpPr txBox="1"/>
          <p:nvPr/>
        </p:nvSpPr>
        <p:spPr>
          <a:xfrm>
            <a:off x="10460635" y="6090919"/>
            <a:ext cx="176009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47" name="Graphic 47" descr="Icon of a piggy bank ">
            <a:extLst>
              <a:ext uri="{FF2B5EF4-FFF2-40B4-BE49-F238E27FC236}">
                <a16:creationId xmlns:a16="http://schemas.microsoft.com/office/drawing/2014/main" id="{474E8E38-A602-160C-05F2-0B24C79E4318}"/>
              </a:ext>
            </a:extLst>
          </p:cNvPr>
          <p:cNvSpPr>
            <a:spLocks noChangeAspect="1"/>
          </p:cNvSpPr>
          <p:nvPr/>
        </p:nvSpPr>
        <p:spPr>
          <a:xfrm>
            <a:off x="7925478" y="607114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 name="Graphic 13" descr="Icon of a chart made of vertical lines with a line tracing the top of each, turning into an arrow pointing up">
            <a:extLst>
              <a:ext uri="{FF2B5EF4-FFF2-40B4-BE49-F238E27FC236}">
                <a16:creationId xmlns:a16="http://schemas.microsoft.com/office/drawing/2014/main" id="{93B83270-1774-0BCA-52BB-DE3210E3D7C9}"/>
              </a:ext>
            </a:extLst>
          </p:cNvPr>
          <p:cNvSpPr>
            <a:spLocks noChangeAspect="1"/>
          </p:cNvSpPr>
          <p:nvPr/>
        </p:nvSpPr>
        <p:spPr>
          <a:xfrm>
            <a:off x="6315004" y="607161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9" name="Freeform: Shape 124" descr="Employee retention icon">
            <a:extLst>
              <a:ext uri="{FF2B5EF4-FFF2-40B4-BE49-F238E27FC236}">
                <a16:creationId xmlns:a16="http://schemas.microsoft.com/office/drawing/2014/main" id="{7A8C289B-FAF2-B016-39E8-061F55FC5F45}"/>
              </a:ext>
            </a:extLst>
          </p:cNvPr>
          <p:cNvSpPr/>
          <p:nvPr/>
        </p:nvSpPr>
        <p:spPr>
          <a:xfrm>
            <a:off x="10090138" y="607261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56" name="Group 55">
            <a:extLst>
              <a:ext uri="{FF2B5EF4-FFF2-40B4-BE49-F238E27FC236}">
                <a16:creationId xmlns:a16="http://schemas.microsoft.com/office/drawing/2014/main" id="{97251F79-8D9A-A8BC-407C-B7EAFAC8BC14}"/>
              </a:ext>
            </a:extLst>
          </p:cNvPr>
          <p:cNvGrpSpPr/>
          <p:nvPr/>
        </p:nvGrpSpPr>
        <p:grpSpPr>
          <a:xfrm>
            <a:off x="6263640" y="5143682"/>
            <a:ext cx="4971860" cy="663836"/>
            <a:chOff x="6263640" y="4686685"/>
            <a:chExt cx="4971860" cy="663836"/>
          </a:xfrm>
        </p:grpSpPr>
        <p:sp>
          <p:nvSpPr>
            <p:cNvPr id="29" name="TextBox 28">
              <a:hlinkClick r:id="rId14" action="ppaction://hlinksldjump"/>
              <a:extLst>
                <a:ext uri="{FF2B5EF4-FFF2-40B4-BE49-F238E27FC236}">
                  <a16:creationId xmlns:a16="http://schemas.microsoft.com/office/drawing/2014/main" id="{260B18F7-1C93-E54A-7303-9F7456FE7503}"/>
                </a:ext>
              </a:extLst>
            </p:cNvPr>
            <p:cNvSpPr txBox="1"/>
            <p:nvPr/>
          </p:nvSpPr>
          <p:spPr>
            <a:xfrm>
              <a:off x="6601968" y="4686685"/>
              <a:ext cx="861860" cy="663836"/>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hlinkClick r:id="rId14" action="ppaction://hlinksldjump"/>
                </a:rPr>
                <a:t>Cost per marketing lead generated</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endParaRPr>
            </a:p>
          </p:txBody>
        </p:sp>
        <p:sp>
          <p:nvSpPr>
            <p:cNvPr id="34" name="TextBox 33">
              <a:extLst>
                <a:ext uri="{FF2B5EF4-FFF2-40B4-BE49-F238E27FC236}">
                  <a16:creationId xmlns:a16="http://schemas.microsoft.com/office/drawing/2014/main" id="{45CFC511-3604-FC88-1CB7-D4916BEC519A}"/>
                </a:ext>
              </a:extLst>
            </p:cNvPr>
            <p:cNvSpPr txBox="1"/>
            <p:nvPr/>
          </p:nvSpPr>
          <p:spPr>
            <a:xfrm>
              <a:off x="7653528" y="4855962"/>
              <a:ext cx="3581972"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
                  <a:ea typeface="+mn-ea"/>
                  <a:cs typeface="Segoe UI"/>
                </a:rPr>
                <a:t>Copilot helps reduce the cost spent per lead by simplifying analysis, content creation and customization.</a:t>
              </a:r>
            </a:p>
          </p:txBody>
        </p:sp>
        <p:sp>
          <p:nvSpPr>
            <p:cNvPr id="21" name="Graphic 47" descr="Icon of a piggy bank ">
              <a:extLst>
                <a:ext uri="{FF2B5EF4-FFF2-40B4-BE49-F238E27FC236}">
                  <a16:creationId xmlns:a16="http://schemas.microsoft.com/office/drawing/2014/main" id="{C17D8B9F-7DB7-1BE7-F469-501A7654A7E2}"/>
                </a:ext>
              </a:extLst>
            </p:cNvPr>
            <p:cNvSpPr>
              <a:spLocks noChangeAspect="1"/>
            </p:cNvSpPr>
            <p:nvPr/>
          </p:nvSpPr>
          <p:spPr>
            <a:xfrm>
              <a:off x="6263640" y="492188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rgbClr val="0070C0"/>
            </a:solidFill>
            <a:ln w="3175" cap="flat">
              <a:solidFill>
                <a:srgbClr val="0078D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8" name="Group 57">
            <a:extLst>
              <a:ext uri="{FF2B5EF4-FFF2-40B4-BE49-F238E27FC236}">
                <a16:creationId xmlns:a16="http://schemas.microsoft.com/office/drawing/2014/main" id="{F00EF943-1C7F-19C4-2F07-C0C63E0AC653}"/>
              </a:ext>
            </a:extLst>
          </p:cNvPr>
          <p:cNvGrpSpPr/>
          <p:nvPr/>
        </p:nvGrpSpPr>
        <p:grpSpPr>
          <a:xfrm>
            <a:off x="6263640" y="3112538"/>
            <a:ext cx="5112742" cy="833113"/>
            <a:chOff x="6263640" y="2010981"/>
            <a:chExt cx="5112742" cy="833113"/>
          </a:xfrm>
        </p:grpSpPr>
        <p:sp>
          <p:nvSpPr>
            <p:cNvPr id="27" name="TextBox 26">
              <a:extLst>
                <a:ext uri="{FF2B5EF4-FFF2-40B4-BE49-F238E27FC236}">
                  <a16:creationId xmlns:a16="http://schemas.microsoft.com/office/drawing/2014/main" id="{CFC640F0-DFE2-55B1-C27E-076F90445EE7}"/>
                </a:ext>
              </a:extLst>
            </p:cNvPr>
            <p:cNvSpPr txBox="1"/>
            <p:nvPr/>
          </p:nvSpPr>
          <p:spPr>
            <a:xfrm>
              <a:off x="6601968" y="2349535"/>
              <a:ext cx="815000"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hlinkClick r:id="rId15" action="ppaction://hlinksldjump"/>
                </a:rPr>
                <a:t>Brand value</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endParaRPr>
            </a:p>
          </p:txBody>
        </p:sp>
        <p:sp>
          <p:nvSpPr>
            <p:cNvPr id="32" name="TextBox 31">
              <a:extLst>
                <a:ext uri="{FF2B5EF4-FFF2-40B4-BE49-F238E27FC236}">
                  <a16:creationId xmlns:a16="http://schemas.microsoft.com/office/drawing/2014/main" id="{8E1F73C6-D0CF-4117-53A3-A304E65397CD}"/>
                </a:ext>
              </a:extLst>
            </p:cNvPr>
            <p:cNvSpPr txBox="1"/>
            <p:nvPr/>
          </p:nvSpPr>
          <p:spPr>
            <a:xfrm>
              <a:off x="7653528" y="2010981"/>
              <a:ext cx="3722854" cy="833113"/>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Copilot elevates your brand message by helping you develop more captivating and engaging content — whether it’s email campaigns, blogs, or website copy. Copilot also helps you brainstorm your social content, sparking interest and expanding your brand reach. </a:t>
              </a:r>
              <a:endParaRPr kumimoji="0" lang="en-US" sz="1000" b="0" i="0" u="none" strike="noStrike" kern="1200" cap="none" spc="0" normalizeH="0" baseline="0" noProof="0">
                <a:ln>
                  <a:noFill/>
                </a:ln>
                <a:solidFill>
                  <a:srgbClr val="1A1A1A"/>
                </a:solidFill>
                <a:effectLst/>
                <a:uLnTx/>
                <a:uFillTx/>
                <a:latin typeface="Segoe UI"/>
                <a:ea typeface="+mn-ea"/>
                <a:cs typeface="Segoe UI"/>
              </a:endParaRPr>
            </a:p>
          </p:txBody>
        </p:sp>
        <p:sp>
          <p:nvSpPr>
            <p:cNvPr id="22" name="Graphic 13" descr="Icon of a chart made of vertical lines with a line tracing the top of each, turning into an arrow pointing up">
              <a:extLst>
                <a:ext uri="{FF2B5EF4-FFF2-40B4-BE49-F238E27FC236}">
                  <a16:creationId xmlns:a16="http://schemas.microsoft.com/office/drawing/2014/main" id="{22B27A3F-2397-C293-1907-3DC5A31FE04A}"/>
                </a:ext>
              </a:extLst>
            </p:cNvPr>
            <p:cNvSpPr>
              <a:spLocks noChangeAspect="1"/>
            </p:cNvSpPr>
            <p:nvPr/>
          </p:nvSpPr>
          <p:spPr>
            <a:xfrm>
              <a:off x="6263640" y="233088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23" name="Round Same Side Corner Rectangle 57">
            <a:extLst>
              <a:ext uri="{FF2B5EF4-FFF2-40B4-BE49-F238E27FC236}">
                <a16:creationId xmlns:a16="http://schemas.microsoft.com/office/drawing/2014/main" id="{0441886A-C564-1C89-DC8B-B220D15DE3F0}"/>
              </a:ext>
            </a:extLst>
          </p:cNvPr>
          <p:cNvSpPr/>
          <p:nvPr/>
        </p:nvSpPr>
        <p:spPr bwMode="auto">
          <a:xfrm>
            <a:off x="6006247" y="5922724"/>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4" name="TextBox 23">
            <a:extLst>
              <a:ext uri="{FF2B5EF4-FFF2-40B4-BE49-F238E27FC236}">
                <a16:creationId xmlns:a16="http://schemas.microsoft.com/office/drawing/2014/main" id="{87CAE1EF-06E5-92E0-4B61-395A7AFE3D76}"/>
              </a:ext>
            </a:extLst>
          </p:cNvPr>
          <p:cNvSpPr txBox="1"/>
          <p:nvPr/>
        </p:nvSpPr>
        <p:spPr>
          <a:xfrm>
            <a:off x="6677881" y="6112543"/>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0" name="TextBox 29">
            <a:extLst>
              <a:ext uri="{FF2B5EF4-FFF2-40B4-BE49-F238E27FC236}">
                <a16:creationId xmlns:a16="http://schemas.microsoft.com/office/drawing/2014/main" id="{47BC6EED-D400-AF79-CA6B-1C61E169446D}"/>
              </a:ext>
            </a:extLst>
          </p:cNvPr>
          <p:cNvSpPr txBox="1"/>
          <p:nvPr/>
        </p:nvSpPr>
        <p:spPr>
          <a:xfrm>
            <a:off x="8305535" y="6112543"/>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1" name="TextBox 30">
            <a:extLst>
              <a:ext uri="{FF2B5EF4-FFF2-40B4-BE49-F238E27FC236}">
                <a16:creationId xmlns:a16="http://schemas.microsoft.com/office/drawing/2014/main" id="{77F30BBA-36EC-6EDD-9D82-582FF0D52A44}"/>
              </a:ext>
            </a:extLst>
          </p:cNvPr>
          <p:cNvSpPr txBox="1"/>
          <p:nvPr/>
        </p:nvSpPr>
        <p:spPr>
          <a:xfrm>
            <a:off x="10460636" y="6036342"/>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FE24CC37-7437-13FC-3D5D-25AEF82E2404}"/>
              </a:ext>
            </a:extLst>
          </p:cNvPr>
          <p:cNvSpPr>
            <a:spLocks noChangeAspect="1"/>
          </p:cNvSpPr>
          <p:nvPr/>
        </p:nvSpPr>
        <p:spPr>
          <a:xfrm>
            <a:off x="7925478" y="609277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8" name="Graphic 13" descr="Icon of a chart made of vertical lines with a line tracing the top of each, turning into an arrow pointing up">
            <a:extLst>
              <a:ext uri="{FF2B5EF4-FFF2-40B4-BE49-F238E27FC236}">
                <a16:creationId xmlns:a16="http://schemas.microsoft.com/office/drawing/2014/main" id="{4BCCDEC2-0BBE-05BE-812E-7AD5CF2FF19B}"/>
              </a:ext>
            </a:extLst>
          </p:cNvPr>
          <p:cNvSpPr>
            <a:spLocks noChangeAspect="1"/>
          </p:cNvSpPr>
          <p:nvPr/>
        </p:nvSpPr>
        <p:spPr>
          <a:xfrm>
            <a:off x="6315004" y="6093237"/>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9" name="Freeform: Shape 124" descr="Employee retention icon">
            <a:extLst>
              <a:ext uri="{FF2B5EF4-FFF2-40B4-BE49-F238E27FC236}">
                <a16:creationId xmlns:a16="http://schemas.microsoft.com/office/drawing/2014/main" id="{919CDF8B-321F-6BDB-DBA3-B87410B494DB}"/>
              </a:ext>
            </a:extLst>
          </p:cNvPr>
          <p:cNvSpPr/>
          <p:nvPr/>
        </p:nvSpPr>
        <p:spPr>
          <a:xfrm>
            <a:off x="10090138" y="6094237"/>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90" name="Graphic 88" descr="Workflow outline">
            <a:extLst>
              <a:ext uri="{FF2B5EF4-FFF2-40B4-BE49-F238E27FC236}">
                <a16:creationId xmlns:a16="http://schemas.microsoft.com/office/drawing/2014/main" id="{405D5A34-C5D4-7594-9E2B-63693911D642}"/>
              </a:ext>
            </a:extLst>
          </p:cNvPr>
          <p:cNvGrpSpPr>
            <a:grpSpLocks noChangeAspect="1"/>
          </p:cNvGrpSpPr>
          <p:nvPr/>
        </p:nvGrpSpPr>
        <p:grpSpPr>
          <a:xfrm>
            <a:off x="6883520" y="1647052"/>
            <a:ext cx="267002" cy="274320"/>
            <a:chOff x="5772150" y="3092872"/>
            <a:chExt cx="651642" cy="669503"/>
          </a:xfrm>
          <a:solidFill>
            <a:srgbClr val="000000"/>
          </a:solidFill>
        </p:grpSpPr>
        <p:sp>
          <p:nvSpPr>
            <p:cNvPr id="91" name="Freeform: Shape 90">
              <a:extLst>
                <a:ext uri="{FF2B5EF4-FFF2-40B4-BE49-F238E27FC236}">
                  <a16:creationId xmlns:a16="http://schemas.microsoft.com/office/drawing/2014/main" id="{71F15E88-4D03-E105-43E8-7C3FF21D877C}"/>
                </a:ext>
              </a:extLst>
            </p:cNvPr>
            <p:cNvSpPr/>
            <p:nvPr/>
          </p:nvSpPr>
          <p:spPr>
            <a:xfrm>
              <a:off x="6208737" y="3092872"/>
              <a:ext cx="215055" cy="215055"/>
            </a:xfrm>
            <a:custGeom>
              <a:avLst/>
              <a:gdLst>
                <a:gd name="connsiteX0" fmla="*/ 0 w 215055"/>
                <a:gd name="connsiteY0" fmla="*/ 107528 h 215055"/>
                <a:gd name="connsiteX1" fmla="*/ 107528 w 215055"/>
                <a:gd name="connsiteY1" fmla="*/ 215055 h 215055"/>
                <a:gd name="connsiteX2" fmla="*/ 215055 w 215055"/>
                <a:gd name="connsiteY2" fmla="*/ 107528 h 215055"/>
                <a:gd name="connsiteX3" fmla="*/ 107528 w 215055"/>
                <a:gd name="connsiteY3" fmla="*/ 0 h 215055"/>
                <a:gd name="connsiteX4" fmla="*/ 107528 w 215055"/>
                <a:gd name="connsiteY4" fmla="*/ 188119 h 215055"/>
                <a:gd name="connsiteX5" fmla="*/ 26937 w 215055"/>
                <a:gd name="connsiteY5" fmla="*/ 107528 h 215055"/>
                <a:gd name="connsiteX6" fmla="*/ 107528 w 215055"/>
                <a:gd name="connsiteY6" fmla="*/ 26937 h 215055"/>
                <a:gd name="connsiteX7" fmla="*/ 188119 w 215055"/>
                <a:gd name="connsiteY7" fmla="*/ 107528 h 2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055" h="215055">
                  <a:moveTo>
                    <a:pt x="0" y="107528"/>
                  </a:moveTo>
                  <a:lnTo>
                    <a:pt x="107528" y="215055"/>
                  </a:lnTo>
                  <a:lnTo>
                    <a:pt x="215055" y="107528"/>
                  </a:lnTo>
                  <a:lnTo>
                    <a:pt x="107528" y="0"/>
                  </a:lnTo>
                  <a:close/>
                  <a:moveTo>
                    <a:pt x="107528" y="188119"/>
                  </a:moveTo>
                  <a:lnTo>
                    <a:pt x="26937" y="107528"/>
                  </a:lnTo>
                  <a:lnTo>
                    <a:pt x="107528" y="26937"/>
                  </a:lnTo>
                  <a:lnTo>
                    <a:pt x="188119" y="107528"/>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2" name="Freeform: Shape 91">
              <a:extLst>
                <a:ext uri="{FF2B5EF4-FFF2-40B4-BE49-F238E27FC236}">
                  <a16:creationId xmlns:a16="http://schemas.microsoft.com/office/drawing/2014/main" id="{2FA17B33-B6AF-3F18-C082-6A94EF60229F}"/>
                </a:ext>
              </a:extLst>
            </p:cNvPr>
            <p:cNvSpPr/>
            <p:nvPr/>
          </p:nvSpPr>
          <p:spPr>
            <a:xfrm>
              <a:off x="5772150" y="3105150"/>
              <a:ext cx="190500" cy="190500"/>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 name="connsiteX5" fmla="*/ 95250 w 190500"/>
                <a:gd name="connsiteY5" fmla="*/ 171450 h 190500"/>
                <a:gd name="connsiteX6" fmla="*/ 19050 w 190500"/>
                <a:gd name="connsiteY6" fmla="*/ 95250 h 190500"/>
                <a:gd name="connsiteX7" fmla="*/ 95250 w 190500"/>
                <a:gd name="connsiteY7" fmla="*/ 19050 h 190500"/>
                <a:gd name="connsiteX8" fmla="*/ 171450 w 190500"/>
                <a:gd name="connsiteY8" fmla="*/ 95250 h 190500"/>
                <a:gd name="connsiteX9" fmla="*/ 95250 w 190500"/>
                <a:gd name="connsiteY9" fmla="*/ 1714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0"/>
                  </a:moveTo>
                  <a:cubicBezTo>
                    <a:pt x="42645" y="0"/>
                    <a:pt x="0" y="42645"/>
                    <a:pt x="0" y="95250"/>
                  </a:cubicBezTo>
                  <a:cubicBezTo>
                    <a:pt x="0" y="147855"/>
                    <a:pt x="42645" y="190500"/>
                    <a:pt x="95250" y="190500"/>
                  </a:cubicBezTo>
                  <a:cubicBezTo>
                    <a:pt x="147855" y="190500"/>
                    <a:pt x="190500" y="147855"/>
                    <a:pt x="190500" y="95250"/>
                  </a:cubicBezTo>
                  <a:cubicBezTo>
                    <a:pt x="190442" y="42669"/>
                    <a:pt x="147831" y="58"/>
                    <a:pt x="95250" y="0"/>
                  </a:cubicBezTo>
                  <a:close/>
                  <a:moveTo>
                    <a:pt x="95250" y="171450"/>
                  </a:moveTo>
                  <a:cubicBezTo>
                    <a:pt x="53166" y="171450"/>
                    <a:pt x="19050" y="137334"/>
                    <a:pt x="19050" y="95250"/>
                  </a:cubicBezTo>
                  <a:cubicBezTo>
                    <a:pt x="19050" y="53166"/>
                    <a:pt x="53166" y="19050"/>
                    <a:pt x="95250" y="19050"/>
                  </a:cubicBezTo>
                  <a:cubicBezTo>
                    <a:pt x="137334" y="19050"/>
                    <a:pt x="171450" y="53166"/>
                    <a:pt x="171450" y="95250"/>
                  </a:cubicBezTo>
                  <a:cubicBezTo>
                    <a:pt x="171402" y="137314"/>
                    <a:pt x="137314" y="171402"/>
                    <a:pt x="95250" y="171450"/>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3" name="Freeform: Shape 92">
              <a:extLst>
                <a:ext uri="{FF2B5EF4-FFF2-40B4-BE49-F238E27FC236}">
                  <a16:creationId xmlns:a16="http://schemas.microsoft.com/office/drawing/2014/main" id="{DC9B3C91-1CE3-0483-03EB-F4BB46EA749B}"/>
                </a:ext>
              </a:extLst>
            </p:cNvPr>
            <p:cNvSpPr/>
            <p:nvPr/>
          </p:nvSpPr>
          <p:spPr>
            <a:xfrm>
              <a:off x="6219825" y="3571875"/>
              <a:ext cx="190500" cy="190500"/>
            </a:xfrm>
            <a:custGeom>
              <a:avLst/>
              <a:gdLst>
                <a:gd name="connsiteX0" fmla="*/ 0 w 190500"/>
                <a:gd name="connsiteY0" fmla="*/ 95250 h 190500"/>
                <a:gd name="connsiteX1" fmla="*/ 95250 w 190500"/>
                <a:gd name="connsiteY1" fmla="*/ 190500 h 190500"/>
                <a:gd name="connsiteX2" fmla="*/ 190500 w 190500"/>
                <a:gd name="connsiteY2" fmla="*/ 95250 h 190500"/>
                <a:gd name="connsiteX3" fmla="*/ 95250 w 190500"/>
                <a:gd name="connsiteY3" fmla="*/ 0 h 190500"/>
                <a:gd name="connsiteX4" fmla="*/ 0 w 190500"/>
                <a:gd name="connsiteY4" fmla="*/ 95250 h 190500"/>
                <a:gd name="connsiteX5" fmla="*/ 95250 w 190500"/>
                <a:gd name="connsiteY5" fmla="*/ 19050 h 190500"/>
                <a:gd name="connsiteX6" fmla="*/ 171450 w 190500"/>
                <a:gd name="connsiteY6" fmla="*/ 95250 h 190500"/>
                <a:gd name="connsiteX7" fmla="*/ 95250 w 190500"/>
                <a:gd name="connsiteY7" fmla="*/ 171450 h 190500"/>
                <a:gd name="connsiteX8" fmla="*/ 19050 w 190500"/>
                <a:gd name="connsiteY8" fmla="*/ 95250 h 190500"/>
                <a:gd name="connsiteX9" fmla="*/ 95250 w 190500"/>
                <a:gd name="connsiteY9"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0" y="95250"/>
                  </a:moveTo>
                  <a:cubicBezTo>
                    <a:pt x="0" y="147856"/>
                    <a:pt x="42644" y="190500"/>
                    <a:pt x="95250" y="190500"/>
                  </a:cubicBezTo>
                  <a:cubicBezTo>
                    <a:pt x="147856" y="190500"/>
                    <a:pt x="190500" y="147856"/>
                    <a:pt x="190500" y="95250"/>
                  </a:cubicBezTo>
                  <a:cubicBezTo>
                    <a:pt x="190500" y="42644"/>
                    <a:pt x="147856" y="0"/>
                    <a:pt x="95250" y="0"/>
                  </a:cubicBezTo>
                  <a:cubicBezTo>
                    <a:pt x="42669" y="58"/>
                    <a:pt x="58" y="42669"/>
                    <a:pt x="0" y="95250"/>
                  </a:cubicBezTo>
                  <a:close/>
                  <a:moveTo>
                    <a:pt x="95250" y="19050"/>
                  </a:moveTo>
                  <a:cubicBezTo>
                    <a:pt x="137334" y="19050"/>
                    <a:pt x="171450" y="53166"/>
                    <a:pt x="171450" y="95250"/>
                  </a:cubicBezTo>
                  <a:cubicBezTo>
                    <a:pt x="171450" y="137334"/>
                    <a:pt x="137334" y="171450"/>
                    <a:pt x="95250" y="171450"/>
                  </a:cubicBezTo>
                  <a:cubicBezTo>
                    <a:pt x="53166" y="171450"/>
                    <a:pt x="19050" y="137334"/>
                    <a:pt x="19050" y="95250"/>
                  </a:cubicBezTo>
                  <a:cubicBezTo>
                    <a:pt x="19098" y="53186"/>
                    <a:pt x="53186" y="19098"/>
                    <a:pt x="95250" y="19050"/>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4" name="Freeform: Shape 93">
              <a:extLst>
                <a:ext uri="{FF2B5EF4-FFF2-40B4-BE49-F238E27FC236}">
                  <a16:creationId xmlns:a16="http://schemas.microsoft.com/office/drawing/2014/main" id="{B92374F8-A829-0673-86C9-8C43BD691C08}"/>
                </a:ext>
              </a:extLst>
            </p:cNvPr>
            <p:cNvSpPr/>
            <p:nvPr/>
          </p:nvSpPr>
          <p:spPr>
            <a:xfrm>
              <a:off x="5772150" y="3571875"/>
              <a:ext cx="190500" cy="190500"/>
            </a:xfrm>
            <a:custGeom>
              <a:avLst/>
              <a:gdLst>
                <a:gd name="connsiteX0" fmla="*/ 0 w 190500"/>
                <a:gd name="connsiteY0" fmla="*/ 190500 h 190500"/>
                <a:gd name="connsiteX1" fmla="*/ 190500 w 190500"/>
                <a:gd name="connsiteY1" fmla="*/ 190500 h 190500"/>
                <a:gd name="connsiteX2" fmla="*/ 190500 w 190500"/>
                <a:gd name="connsiteY2" fmla="*/ 0 h 190500"/>
                <a:gd name="connsiteX3" fmla="*/ 0 w 190500"/>
                <a:gd name="connsiteY3" fmla="*/ 0 h 190500"/>
                <a:gd name="connsiteX4" fmla="*/ 19050 w 190500"/>
                <a:gd name="connsiteY4" fmla="*/ 19050 h 190500"/>
                <a:gd name="connsiteX5" fmla="*/ 171450 w 190500"/>
                <a:gd name="connsiteY5" fmla="*/ 19050 h 190500"/>
                <a:gd name="connsiteX6" fmla="*/ 171450 w 190500"/>
                <a:gd name="connsiteY6" fmla="*/ 171450 h 190500"/>
                <a:gd name="connsiteX7" fmla="*/ 19050 w 190500"/>
                <a:gd name="connsiteY7" fmla="*/ 1714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190500">
                  <a:moveTo>
                    <a:pt x="0" y="190500"/>
                  </a:moveTo>
                  <a:lnTo>
                    <a:pt x="190500" y="190500"/>
                  </a:lnTo>
                  <a:lnTo>
                    <a:pt x="190500" y="0"/>
                  </a:lnTo>
                  <a:lnTo>
                    <a:pt x="0" y="0"/>
                  </a:lnTo>
                  <a:close/>
                  <a:moveTo>
                    <a:pt x="19050" y="19050"/>
                  </a:moveTo>
                  <a:lnTo>
                    <a:pt x="171450" y="19050"/>
                  </a:lnTo>
                  <a:lnTo>
                    <a:pt x="171450" y="171450"/>
                  </a:lnTo>
                  <a:lnTo>
                    <a:pt x="19050" y="1714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5" name="Freeform: Shape 94">
              <a:extLst>
                <a:ext uri="{FF2B5EF4-FFF2-40B4-BE49-F238E27FC236}">
                  <a16:creationId xmlns:a16="http://schemas.microsoft.com/office/drawing/2014/main" id="{45A37B66-A90E-E282-0372-2F8706F3EFC1}"/>
                </a:ext>
              </a:extLst>
            </p:cNvPr>
            <p:cNvSpPr/>
            <p:nvPr/>
          </p:nvSpPr>
          <p:spPr>
            <a:xfrm>
              <a:off x="6258041" y="3333750"/>
              <a:ext cx="114066" cy="219073"/>
            </a:xfrm>
            <a:custGeom>
              <a:avLst/>
              <a:gdLst>
                <a:gd name="connsiteX0" fmla="*/ 57033 w 114066"/>
                <a:gd name="connsiteY0" fmla="*/ 0 h 219073"/>
                <a:gd name="connsiteX1" fmla="*/ 47508 w 114066"/>
                <a:gd name="connsiteY1" fmla="*/ 9525 h 219073"/>
                <a:gd name="connsiteX2" fmla="*/ 47508 w 114066"/>
                <a:gd name="connsiteY2" fmla="*/ 186557 h 219073"/>
                <a:gd name="connsiteX3" fmla="*/ 16142 w 114066"/>
                <a:gd name="connsiteY3" fmla="*/ 155191 h 219073"/>
                <a:gd name="connsiteX4" fmla="*/ 2674 w 114066"/>
                <a:gd name="connsiteY4" fmla="*/ 155425 h 219073"/>
                <a:gd name="connsiteX5" fmla="*/ 2674 w 114066"/>
                <a:gd name="connsiteY5" fmla="*/ 168659 h 219073"/>
                <a:gd name="connsiteX6" fmla="*/ 50299 w 114066"/>
                <a:gd name="connsiteY6" fmla="*/ 216284 h 219073"/>
                <a:gd name="connsiteX7" fmla="*/ 63767 w 114066"/>
                <a:gd name="connsiteY7" fmla="*/ 216284 h 219073"/>
                <a:gd name="connsiteX8" fmla="*/ 111392 w 114066"/>
                <a:gd name="connsiteY8" fmla="*/ 168659 h 219073"/>
                <a:gd name="connsiteX9" fmla="*/ 111158 w 114066"/>
                <a:gd name="connsiteY9" fmla="*/ 155191 h 219073"/>
                <a:gd name="connsiteX10" fmla="*/ 97924 w 114066"/>
                <a:gd name="connsiteY10" fmla="*/ 155191 h 219073"/>
                <a:gd name="connsiteX11" fmla="*/ 66558 w 114066"/>
                <a:gd name="connsiteY11" fmla="*/ 186557 h 219073"/>
                <a:gd name="connsiteX12" fmla="*/ 66558 w 114066"/>
                <a:gd name="connsiteY12" fmla="*/ 9525 h 219073"/>
                <a:gd name="connsiteX13" fmla="*/ 57033 w 114066"/>
                <a:gd name="connsiteY13" fmla="*/ 0 h 21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66" h="219073">
                  <a:moveTo>
                    <a:pt x="57033" y="0"/>
                  </a:moveTo>
                  <a:cubicBezTo>
                    <a:pt x="51772" y="0"/>
                    <a:pt x="47508" y="4264"/>
                    <a:pt x="47508" y="9525"/>
                  </a:cubicBezTo>
                  <a:lnTo>
                    <a:pt x="47508" y="186557"/>
                  </a:lnTo>
                  <a:lnTo>
                    <a:pt x="16142" y="155191"/>
                  </a:lnTo>
                  <a:cubicBezTo>
                    <a:pt x="12358" y="151536"/>
                    <a:pt x="6329" y="151641"/>
                    <a:pt x="2674" y="155425"/>
                  </a:cubicBezTo>
                  <a:cubicBezTo>
                    <a:pt x="-891" y="159116"/>
                    <a:pt x="-891" y="164968"/>
                    <a:pt x="2674" y="168659"/>
                  </a:cubicBezTo>
                  <a:lnTo>
                    <a:pt x="50299" y="216284"/>
                  </a:lnTo>
                  <a:cubicBezTo>
                    <a:pt x="54018" y="220003"/>
                    <a:pt x="60048" y="220003"/>
                    <a:pt x="63767" y="216284"/>
                  </a:cubicBezTo>
                  <a:lnTo>
                    <a:pt x="111392" y="168659"/>
                  </a:lnTo>
                  <a:cubicBezTo>
                    <a:pt x="115047" y="164875"/>
                    <a:pt x="114942" y="158846"/>
                    <a:pt x="111158" y="155191"/>
                  </a:cubicBezTo>
                  <a:cubicBezTo>
                    <a:pt x="107467" y="151626"/>
                    <a:pt x="101615" y="151626"/>
                    <a:pt x="97924" y="155191"/>
                  </a:cubicBezTo>
                  <a:lnTo>
                    <a:pt x="66558" y="186557"/>
                  </a:lnTo>
                  <a:lnTo>
                    <a:pt x="66558" y="9525"/>
                  </a:lnTo>
                  <a:cubicBezTo>
                    <a:pt x="66558" y="4264"/>
                    <a:pt x="62294" y="0"/>
                    <a:pt x="57033" y="0"/>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6" name="Freeform: Shape 95">
              <a:extLst>
                <a:ext uri="{FF2B5EF4-FFF2-40B4-BE49-F238E27FC236}">
                  <a16:creationId xmlns:a16="http://schemas.microsoft.com/office/drawing/2014/main" id="{C826D09A-5ED5-BA3F-36E6-0F270B0A8E72}"/>
                </a:ext>
              </a:extLst>
            </p:cNvPr>
            <p:cNvSpPr/>
            <p:nvPr/>
          </p:nvSpPr>
          <p:spPr>
            <a:xfrm>
              <a:off x="5991225" y="3143366"/>
              <a:ext cx="200023" cy="114300"/>
            </a:xfrm>
            <a:custGeom>
              <a:avLst/>
              <a:gdLst>
                <a:gd name="connsiteX0" fmla="*/ 197234 w 200023"/>
                <a:gd name="connsiteY0" fmla="*/ 50299 h 114300"/>
                <a:gd name="connsiteX1" fmla="*/ 149609 w 200023"/>
                <a:gd name="connsiteY1" fmla="*/ 2674 h 114300"/>
                <a:gd name="connsiteX2" fmla="*/ 136141 w 200023"/>
                <a:gd name="connsiteY2" fmla="*/ 2908 h 114300"/>
                <a:gd name="connsiteX3" fmla="*/ 136141 w 200023"/>
                <a:gd name="connsiteY3" fmla="*/ 16142 h 114300"/>
                <a:gd name="connsiteX4" fmla="*/ 167507 w 200023"/>
                <a:gd name="connsiteY4" fmla="*/ 47508 h 114300"/>
                <a:gd name="connsiteX5" fmla="*/ 9525 w 200023"/>
                <a:gd name="connsiteY5" fmla="*/ 47508 h 114300"/>
                <a:gd name="connsiteX6" fmla="*/ 0 w 200023"/>
                <a:gd name="connsiteY6" fmla="*/ 57033 h 114300"/>
                <a:gd name="connsiteX7" fmla="*/ 9525 w 200023"/>
                <a:gd name="connsiteY7" fmla="*/ 66558 h 114300"/>
                <a:gd name="connsiteX8" fmla="*/ 167507 w 200023"/>
                <a:gd name="connsiteY8" fmla="*/ 66558 h 114300"/>
                <a:gd name="connsiteX9" fmla="*/ 136141 w 200023"/>
                <a:gd name="connsiteY9" fmla="*/ 97924 h 114300"/>
                <a:gd name="connsiteX10" fmla="*/ 135907 w 200023"/>
                <a:gd name="connsiteY10" fmla="*/ 111392 h 114300"/>
                <a:gd name="connsiteX11" fmla="*/ 149375 w 200023"/>
                <a:gd name="connsiteY11" fmla="*/ 111627 h 114300"/>
                <a:gd name="connsiteX12" fmla="*/ 149609 w 200023"/>
                <a:gd name="connsiteY12" fmla="*/ 111392 h 114300"/>
                <a:gd name="connsiteX13" fmla="*/ 197234 w 200023"/>
                <a:gd name="connsiteY13" fmla="*/ 63767 h 114300"/>
                <a:gd name="connsiteX14" fmla="*/ 197234 w 200023"/>
                <a:gd name="connsiteY14" fmla="*/ 5029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023" h="114300">
                  <a:moveTo>
                    <a:pt x="197234" y="50299"/>
                  </a:moveTo>
                  <a:lnTo>
                    <a:pt x="149609" y="2674"/>
                  </a:lnTo>
                  <a:cubicBezTo>
                    <a:pt x="145825" y="-981"/>
                    <a:pt x="139796" y="-876"/>
                    <a:pt x="136141" y="2908"/>
                  </a:cubicBezTo>
                  <a:cubicBezTo>
                    <a:pt x="132576" y="6599"/>
                    <a:pt x="132576" y="12451"/>
                    <a:pt x="136141" y="16142"/>
                  </a:cubicBezTo>
                  <a:lnTo>
                    <a:pt x="167507" y="47508"/>
                  </a:lnTo>
                  <a:lnTo>
                    <a:pt x="9525" y="47508"/>
                  </a:lnTo>
                  <a:cubicBezTo>
                    <a:pt x="4264" y="47508"/>
                    <a:pt x="0" y="51772"/>
                    <a:pt x="0" y="57033"/>
                  </a:cubicBezTo>
                  <a:cubicBezTo>
                    <a:pt x="0" y="62294"/>
                    <a:pt x="4264" y="66558"/>
                    <a:pt x="9525" y="66558"/>
                  </a:cubicBezTo>
                  <a:lnTo>
                    <a:pt x="167507" y="66558"/>
                  </a:lnTo>
                  <a:lnTo>
                    <a:pt x="136141" y="97924"/>
                  </a:lnTo>
                  <a:cubicBezTo>
                    <a:pt x="132357" y="101579"/>
                    <a:pt x="132252" y="107608"/>
                    <a:pt x="135907" y="111392"/>
                  </a:cubicBezTo>
                  <a:cubicBezTo>
                    <a:pt x="139561" y="115176"/>
                    <a:pt x="145592" y="115281"/>
                    <a:pt x="149375" y="111627"/>
                  </a:cubicBezTo>
                  <a:cubicBezTo>
                    <a:pt x="149455" y="111549"/>
                    <a:pt x="149533" y="111471"/>
                    <a:pt x="149609" y="111392"/>
                  </a:cubicBezTo>
                  <a:lnTo>
                    <a:pt x="197234" y="63767"/>
                  </a:lnTo>
                  <a:cubicBezTo>
                    <a:pt x="200953" y="60048"/>
                    <a:pt x="200953" y="54018"/>
                    <a:pt x="197234" y="50299"/>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7" name="Freeform: Shape 96">
              <a:extLst>
                <a:ext uri="{FF2B5EF4-FFF2-40B4-BE49-F238E27FC236}">
                  <a16:creationId xmlns:a16="http://schemas.microsoft.com/office/drawing/2014/main" id="{57CDCFEC-6BB6-1544-CFC0-F8697CB62DA3}"/>
                </a:ext>
              </a:extLst>
            </p:cNvPr>
            <p:cNvSpPr/>
            <p:nvPr/>
          </p:nvSpPr>
          <p:spPr>
            <a:xfrm>
              <a:off x="5981701" y="3609857"/>
              <a:ext cx="209548" cy="114534"/>
            </a:xfrm>
            <a:custGeom>
              <a:avLst/>
              <a:gdLst>
                <a:gd name="connsiteX0" fmla="*/ 209548 w 209548"/>
                <a:gd name="connsiteY0" fmla="*/ 57267 h 114534"/>
                <a:gd name="connsiteX1" fmla="*/ 200023 w 209548"/>
                <a:gd name="connsiteY1" fmla="*/ 47742 h 114534"/>
                <a:gd name="connsiteX2" fmla="*/ 32516 w 209548"/>
                <a:gd name="connsiteY2" fmla="*/ 47742 h 114534"/>
                <a:gd name="connsiteX3" fmla="*/ 63882 w 209548"/>
                <a:gd name="connsiteY3" fmla="*/ 16377 h 114534"/>
                <a:gd name="connsiteX4" fmla="*/ 64117 w 209548"/>
                <a:gd name="connsiteY4" fmla="*/ 2908 h 114534"/>
                <a:gd name="connsiteX5" fmla="*/ 50648 w 209548"/>
                <a:gd name="connsiteY5" fmla="*/ 2674 h 114534"/>
                <a:gd name="connsiteX6" fmla="*/ 50414 w 209548"/>
                <a:gd name="connsiteY6" fmla="*/ 2908 h 114534"/>
                <a:gd name="connsiteX7" fmla="*/ 2789 w 209548"/>
                <a:gd name="connsiteY7" fmla="*/ 50533 h 114534"/>
                <a:gd name="connsiteX8" fmla="*/ 2789 w 209548"/>
                <a:gd name="connsiteY8" fmla="*/ 64002 h 114534"/>
                <a:gd name="connsiteX9" fmla="*/ 50414 w 209548"/>
                <a:gd name="connsiteY9" fmla="*/ 111627 h 114534"/>
                <a:gd name="connsiteX10" fmla="*/ 63882 w 209548"/>
                <a:gd name="connsiteY10" fmla="*/ 111861 h 114534"/>
                <a:gd name="connsiteX11" fmla="*/ 64117 w 209548"/>
                <a:gd name="connsiteY11" fmla="*/ 98393 h 114534"/>
                <a:gd name="connsiteX12" fmla="*/ 63882 w 209548"/>
                <a:gd name="connsiteY12" fmla="*/ 98158 h 114534"/>
                <a:gd name="connsiteX13" fmla="*/ 32516 w 209548"/>
                <a:gd name="connsiteY13" fmla="*/ 66792 h 114534"/>
                <a:gd name="connsiteX14" fmla="*/ 200023 w 209548"/>
                <a:gd name="connsiteY14" fmla="*/ 66792 h 114534"/>
                <a:gd name="connsiteX15" fmla="*/ 209548 w 209548"/>
                <a:gd name="connsiteY15" fmla="*/ 57267 h 1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548" h="114534">
                  <a:moveTo>
                    <a:pt x="209548" y="57267"/>
                  </a:moveTo>
                  <a:cubicBezTo>
                    <a:pt x="209548" y="52007"/>
                    <a:pt x="205284" y="47742"/>
                    <a:pt x="200023" y="47742"/>
                  </a:cubicBezTo>
                  <a:lnTo>
                    <a:pt x="32516" y="47742"/>
                  </a:lnTo>
                  <a:lnTo>
                    <a:pt x="63882" y="16377"/>
                  </a:lnTo>
                  <a:cubicBezTo>
                    <a:pt x="67667" y="12722"/>
                    <a:pt x="67771" y="6693"/>
                    <a:pt x="64117" y="2908"/>
                  </a:cubicBezTo>
                  <a:cubicBezTo>
                    <a:pt x="60462" y="-876"/>
                    <a:pt x="54432" y="-981"/>
                    <a:pt x="50648" y="2674"/>
                  </a:cubicBezTo>
                  <a:cubicBezTo>
                    <a:pt x="50568" y="2751"/>
                    <a:pt x="50490" y="2829"/>
                    <a:pt x="50414" y="2908"/>
                  </a:cubicBezTo>
                  <a:lnTo>
                    <a:pt x="2789" y="50533"/>
                  </a:lnTo>
                  <a:cubicBezTo>
                    <a:pt x="-930" y="54253"/>
                    <a:pt x="-930" y="60282"/>
                    <a:pt x="2789" y="64002"/>
                  </a:cubicBezTo>
                  <a:lnTo>
                    <a:pt x="50414" y="111627"/>
                  </a:lnTo>
                  <a:cubicBezTo>
                    <a:pt x="54069" y="115411"/>
                    <a:pt x="60098" y="115516"/>
                    <a:pt x="63882" y="111861"/>
                  </a:cubicBezTo>
                  <a:cubicBezTo>
                    <a:pt x="67667" y="108206"/>
                    <a:pt x="67771" y="102176"/>
                    <a:pt x="64117" y="98393"/>
                  </a:cubicBezTo>
                  <a:cubicBezTo>
                    <a:pt x="64039" y="98313"/>
                    <a:pt x="63961" y="98234"/>
                    <a:pt x="63882" y="98158"/>
                  </a:cubicBezTo>
                  <a:lnTo>
                    <a:pt x="32516" y="66792"/>
                  </a:lnTo>
                  <a:lnTo>
                    <a:pt x="200023" y="66792"/>
                  </a:lnTo>
                  <a:cubicBezTo>
                    <a:pt x="205284" y="66792"/>
                    <a:pt x="209548" y="62528"/>
                    <a:pt x="209548" y="57267"/>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00" name="Graphic 98" descr="Scribble outline">
            <a:extLst>
              <a:ext uri="{FF2B5EF4-FFF2-40B4-BE49-F238E27FC236}">
                <a16:creationId xmlns:a16="http://schemas.microsoft.com/office/drawing/2014/main" id="{279400F1-9556-FAE0-A0FB-B783F341517C}"/>
              </a:ext>
            </a:extLst>
          </p:cNvPr>
          <p:cNvSpPr>
            <a:spLocks noChangeAspect="1"/>
          </p:cNvSpPr>
          <p:nvPr/>
        </p:nvSpPr>
        <p:spPr>
          <a:xfrm>
            <a:off x="8155064" y="1647054"/>
            <a:ext cx="380132" cy="274320"/>
          </a:xfrm>
          <a:custGeom>
            <a:avLst/>
            <a:gdLst>
              <a:gd name="connsiteX0" fmla="*/ 874940 w 874939"/>
              <a:gd name="connsiteY0" fmla="*/ 28461 h 631394"/>
              <a:gd name="connsiteX1" fmla="*/ 874940 w 874939"/>
              <a:gd name="connsiteY1" fmla="*/ 0 h 631394"/>
              <a:gd name="connsiteX2" fmla="*/ 562253 w 874939"/>
              <a:gd name="connsiteY2" fmla="*/ 346901 h 631394"/>
              <a:gd name="connsiteX3" fmla="*/ 541650 w 874939"/>
              <a:gd name="connsiteY3" fmla="*/ 372389 h 631394"/>
              <a:gd name="connsiteX4" fmla="*/ 456001 w 874939"/>
              <a:gd name="connsiteY4" fmla="*/ 492824 h 631394"/>
              <a:gd name="connsiteX5" fmla="*/ 451525 w 874939"/>
              <a:gd name="connsiteY5" fmla="*/ 526399 h 631394"/>
              <a:gd name="connsiteX6" fmla="*/ 402500 w 874939"/>
              <a:gd name="connsiteY6" fmla="*/ 594408 h 631394"/>
              <a:gd name="connsiteX7" fmla="*/ 398909 w 874939"/>
              <a:gd name="connsiteY7" fmla="*/ 605266 h 631394"/>
              <a:gd name="connsiteX8" fmla="*/ 70077 w 874939"/>
              <a:gd name="connsiteY8" fmla="*/ 390735 h 631394"/>
              <a:gd name="connsiteX9" fmla="*/ 69029 w 874939"/>
              <a:gd name="connsiteY9" fmla="*/ 383505 h 631394"/>
              <a:gd name="connsiteX10" fmla="*/ 193750 w 874939"/>
              <a:gd name="connsiteY10" fmla="*/ 364065 h 631394"/>
              <a:gd name="connsiteX11" fmla="*/ 332634 w 874939"/>
              <a:gd name="connsiteY11" fmla="*/ 335947 h 631394"/>
              <a:gd name="connsiteX12" fmla="*/ 212381 w 874939"/>
              <a:gd name="connsiteY12" fmla="*/ 218008 h 631394"/>
              <a:gd name="connsiteX13" fmla="*/ 14403 w 874939"/>
              <a:gd name="connsiteY13" fmla="*/ 88221 h 631394"/>
              <a:gd name="connsiteX14" fmla="*/ 1345 w 874939"/>
              <a:gd name="connsiteY14" fmla="*/ 91526 h 631394"/>
              <a:gd name="connsiteX15" fmla="*/ 4650 w 874939"/>
              <a:gd name="connsiteY15" fmla="*/ 104584 h 631394"/>
              <a:gd name="connsiteX16" fmla="*/ 314660 w 874939"/>
              <a:gd name="connsiteY16" fmla="*/ 327031 h 631394"/>
              <a:gd name="connsiteX17" fmla="*/ 191921 w 874939"/>
              <a:gd name="connsiteY17" fmla="*/ 345129 h 631394"/>
              <a:gd name="connsiteX18" fmla="*/ 53037 w 874939"/>
              <a:gd name="connsiteY18" fmla="*/ 373266 h 631394"/>
              <a:gd name="connsiteX19" fmla="*/ 52303 w 874939"/>
              <a:gd name="connsiteY19" fmla="*/ 397678 h 631394"/>
              <a:gd name="connsiteX20" fmla="*/ 414996 w 874939"/>
              <a:gd name="connsiteY20" fmla="*/ 631041 h 631394"/>
              <a:gd name="connsiteX21" fmla="*/ 417740 w 874939"/>
              <a:gd name="connsiteY21" fmla="*/ 631393 h 631394"/>
              <a:gd name="connsiteX22" fmla="*/ 419645 w 874939"/>
              <a:gd name="connsiteY22" fmla="*/ 631079 h 631394"/>
              <a:gd name="connsiteX23" fmla="*/ 422788 w 874939"/>
              <a:gd name="connsiteY23" fmla="*/ 631393 h 631394"/>
              <a:gd name="connsiteX24" fmla="*/ 436313 w 874939"/>
              <a:gd name="connsiteY24" fmla="*/ 627202 h 631394"/>
              <a:gd name="connsiteX25" fmla="*/ 501483 w 874939"/>
              <a:gd name="connsiteY25" fmla="*/ 579958 h 631394"/>
              <a:gd name="connsiteX26" fmla="*/ 534678 w 874939"/>
              <a:gd name="connsiteY26" fmla="*/ 575691 h 631394"/>
              <a:gd name="connsiteX27" fmla="*/ 658722 w 874939"/>
              <a:gd name="connsiteY27" fmla="*/ 488994 h 631394"/>
              <a:gd name="connsiteX28" fmla="*/ 684802 w 874939"/>
              <a:gd name="connsiteY28" fmla="*/ 468887 h 631394"/>
              <a:gd name="connsiteX29" fmla="*/ 874940 w 874939"/>
              <a:gd name="connsiteY29" fmla="*/ 300761 h 631394"/>
              <a:gd name="connsiteX30" fmla="*/ 874940 w 874939"/>
              <a:gd name="connsiteY30" fmla="*/ 275330 h 631394"/>
              <a:gd name="connsiteX31" fmla="*/ 672724 w 874939"/>
              <a:gd name="connsiteY31" fmla="*/ 454228 h 631394"/>
              <a:gd name="connsiteX32" fmla="*/ 668761 w 874939"/>
              <a:gd name="connsiteY32" fmla="*/ 457286 h 631394"/>
              <a:gd name="connsiteX33" fmla="*/ 574064 w 874939"/>
              <a:gd name="connsiteY33" fmla="*/ 362598 h 631394"/>
              <a:gd name="connsiteX34" fmla="*/ 576731 w 874939"/>
              <a:gd name="connsiteY34" fmla="*/ 359302 h 631394"/>
              <a:gd name="connsiteX35" fmla="*/ 425560 w 874939"/>
              <a:gd name="connsiteY35" fmla="*/ 611476 h 631394"/>
              <a:gd name="connsiteX36" fmla="*/ 419311 w 874939"/>
              <a:gd name="connsiteY36" fmla="*/ 610819 h 631394"/>
              <a:gd name="connsiteX37" fmla="*/ 418244 w 874939"/>
              <a:gd name="connsiteY37" fmla="*/ 605047 h 631394"/>
              <a:gd name="connsiteX38" fmla="*/ 464317 w 874939"/>
              <a:gd name="connsiteY38" fmla="*/ 541230 h 631394"/>
              <a:gd name="connsiteX39" fmla="*/ 487548 w 874939"/>
              <a:gd name="connsiteY39" fmla="*/ 566480 h 631394"/>
              <a:gd name="connsiteX40" fmla="*/ 653540 w 874939"/>
              <a:gd name="connsiteY40" fmla="*/ 468973 h 631394"/>
              <a:gd name="connsiteX41" fmla="*/ 647502 w 874939"/>
              <a:gd name="connsiteY41" fmla="*/ 473631 h 631394"/>
              <a:gd name="connsiteX42" fmla="*/ 523581 w 874939"/>
              <a:gd name="connsiteY42" fmla="*/ 560156 h 631394"/>
              <a:gd name="connsiteX43" fmla="*/ 508808 w 874939"/>
              <a:gd name="connsiteY43" fmla="*/ 561451 h 631394"/>
              <a:gd name="connsiteX44" fmla="*/ 504417 w 874939"/>
              <a:gd name="connsiteY44" fmla="*/ 556689 h 631394"/>
              <a:gd name="connsiteX45" fmla="*/ 475690 w 874939"/>
              <a:gd name="connsiteY45" fmla="*/ 525456 h 631394"/>
              <a:gd name="connsiteX46" fmla="*/ 475890 w 874939"/>
              <a:gd name="connsiteY46" fmla="*/ 525189 h 631394"/>
              <a:gd name="connsiteX47" fmla="*/ 470175 w 874939"/>
              <a:gd name="connsiteY47" fmla="*/ 519474 h 631394"/>
              <a:gd name="connsiteX48" fmla="*/ 471413 w 874939"/>
              <a:gd name="connsiteY48" fmla="*/ 504063 h 631394"/>
              <a:gd name="connsiteX49" fmla="*/ 556805 w 874939"/>
              <a:gd name="connsiteY49" fmla="*/ 383896 h 631394"/>
              <a:gd name="connsiteX50" fmla="*/ 562005 w 874939"/>
              <a:gd name="connsiteY50" fmla="*/ 377457 h 63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74939" h="631394">
                <a:moveTo>
                  <a:pt x="874940" y="28461"/>
                </a:moveTo>
                <a:lnTo>
                  <a:pt x="874940" y="0"/>
                </a:lnTo>
                <a:lnTo>
                  <a:pt x="562253" y="346901"/>
                </a:lnTo>
                <a:lnTo>
                  <a:pt x="541650" y="372389"/>
                </a:lnTo>
                <a:lnTo>
                  <a:pt x="456001" y="492824"/>
                </a:lnTo>
                <a:cubicBezTo>
                  <a:pt x="445343" y="507111"/>
                  <a:pt x="446715" y="518322"/>
                  <a:pt x="451525" y="526399"/>
                </a:cubicBezTo>
                <a:lnTo>
                  <a:pt x="402500" y="594408"/>
                </a:lnTo>
                <a:cubicBezTo>
                  <a:pt x="400450" y="597687"/>
                  <a:pt x="399218" y="601411"/>
                  <a:pt x="398909" y="605266"/>
                </a:cubicBezTo>
                <a:cubicBezTo>
                  <a:pt x="294867" y="565671"/>
                  <a:pt x="90537" y="443446"/>
                  <a:pt x="70077" y="390735"/>
                </a:cubicBezTo>
                <a:cubicBezTo>
                  <a:pt x="68942" y="388506"/>
                  <a:pt x="68574" y="385964"/>
                  <a:pt x="69029" y="383505"/>
                </a:cubicBezTo>
                <a:cubicBezTo>
                  <a:pt x="77735" y="375171"/>
                  <a:pt x="147553" y="368484"/>
                  <a:pt x="193750" y="364065"/>
                </a:cubicBezTo>
                <a:cubicBezTo>
                  <a:pt x="285790" y="355263"/>
                  <a:pt x="324118" y="350244"/>
                  <a:pt x="332634" y="335947"/>
                </a:cubicBezTo>
                <a:cubicBezTo>
                  <a:pt x="338387" y="326269"/>
                  <a:pt x="346302" y="313001"/>
                  <a:pt x="212381" y="218008"/>
                </a:cubicBezTo>
                <a:cubicBezTo>
                  <a:pt x="144372" y="169697"/>
                  <a:pt x="61295" y="116157"/>
                  <a:pt x="14403" y="88221"/>
                </a:cubicBezTo>
                <a:cubicBezTo>
                  <a:pt x="9885" y="85527"/>
                  <a:pt x="4038" y="87007"/>
                  <a:pt x="1345" y="91526"/>
                </a:cubicBezTo>
                <a:cubicBezTo>
                  <a:pt x="-1349" y="96044"/>
                  <a:pt x="131" y="101891"/>
                  <a:pt x="4650" y="104584"/>
                </a:cubicBezTo>
                <a:cubicBezTo>
                  <a:pt x="117407" y="171774"/>
                  <a:pt x="299630" y="297437"/>
                  <a:pt x="314660" y="327031"/>
                </a:cubicBezTo>
                <a:cubicBezTo>
                  <a:pt x="300315" y="334728"/>
                  <a:pt x="235602" y="340928"/>
                  <a:pt x="191921" y="345129"/>
                </a:cubicBezTo>
                <a:cubicBezTo>
                  <a:pt x="99890" y="353901"/>
                  <a:pt x="61552" y="358921"/>
                  <a:pt x="53037" y="373266"/>
                </a:cubicBezTo>
                <a:cubicBezTo>
                  <a:pt x="48890" y="380814"/>
                  <a:pt x="48617" y="389894"/>
                  <a:pt x="52303" y="397678"/>
                </a:cubicBezTo>
                <a:cubicBezTo>
                  <a:pt x="78354" y="464753"/>
                  <a:pt x="323175" y="603418"/>
                  <a:pt x="414996" y="631041"/>
                </a:cubicBezTo>
                <a:cubicBezTo>
                  <a:pt x="415890" y="631287"/>
                  <a:pt x="416813" y="631406"/>
                  <a:pt x="417740" y="631393"/>
                </a:cubicBezTo>
                <a:cubicBezTo>
                  <a:pt x="418383" y="631355"/>
                  <a:pt x="419023" y="631250"/>
                  <a:pt x="419645" y="631079"/>
                </a:cubicBezTo>
                <a:cubicBezTo>
                  <a:pt x="420684" y="631256"/>
                  <a:pt x="421734" y="631361"/>
                  <a:pt x="422788" y="631393"/>
                </a:cubicBezTo>
                <a:cubicBezTo>
                  <a:pt x="427609" y="631351"/>
                  <a:pt x="432313" y="629894"/>
                  <a:pt x="436313" y="627202"/>
                </a:cubicBezTo>
                <a:lnTo>
                  <a:pt x="501483" y="579958"/>
                </a:lnTo>
                <a:cubicBezTo>
                  <a:pt x="508884" y="584454"/>
                  <a:pt x="520067" y="586435"/>
                  <a:pt x="534678" y="575691"/>
                </a:cubicBezTo>
                <a:lnTo>
                  <a:pt x="658722" y="488994"/>
                </a:lnTo>
                <a:lnTo>
                  <a:pt x="684802" y="468887"/>
                </a:lnTo>
                <a:lnTo>
                  <a:pt x="874940" y="300761"/>
                </a:lnTo>
                <a:lnTo>
                  <a:pt x="874940" y="275330"/>
                </a:lnTo>
                <a:lnTo>
                  <a:pt x="672724" y="454228"/>
                </a:lnTo>
                <a:lnTo>
                  <a:pt x="668761" y="457286"/>
                </a:lnTo>
                <a:lnTo>
                  <a:pt x="574064" y="362598"/>
                </a:lnTo>
                <a:lnTo>
                  <a:pt x="576731" y="359302"/>
                </a:lnTo>
                <a:close/>
                <a:moveTo>
                  <a:pt x="425560" y="611476"/>
                </a:moveTo>
                <a:cubicBezTo>
                  <a:pt x="423599" y="612827"/>
                  <a:pt x="420948" y="612548"/>
                  <a:pt x="419311" y="610819"/>
                </a:cubicBezTo>
                <a:cubicBezTo>
                  <a:pt x="417645" y="609384"/>
                  <a:pt x="417201" y="606984"/>
                  <a:pt x="418244" y="605047"/>
                </a:cubicBezTo>
                <a:lnTo>
                  <a:pt x="464317" y="541230"/>
                </a:lnTo>
                <a:lnTo>
                  <a:pt x="487548" y="566480"/>
                </a:lnTo>
                <a:close/>
                <a:moveTo>
                  <a:pt x="653540" y="468973"/>
                </a:moveTo>
                <a:lnTo>
                  <a:pt x="647502" y="473631"/>
                </a:lnTo>
                <a:lnTo>
                  <a:pt x="523581" y="560156"/>
                </a:lnTo>
                <a:cubicBezTo>
                  <a:pt x="514056" y="567176"/>
                  <a:pt x="511199" y="564013"/>
                  <a:pt x="508808" y="561451"/>
                </a:cubicBezTo>
                <a:lnTo>
                  <a:pt x="504417" y="556689"/>
                </a:lnTo>
                <a:lnTo>
                  <a:pt x="475690" y="525456"/>
                </a:lnTo>
                <a:lnTo>
                  <a:pt x="475890" y="525189"/>
                </a:lnTo>
                <a:lnTo>
                  <a:pt x="470175" y="519474"/>
                </a:lnTo>
                <a:cubicBezTo>
                  <a:pt x="466736" y="516036"/>
                  <a:pt x="464793" y="512931"/>
                  <a:pt x="471413" y="504063"/>
                </a:cubicBezTo>
                <a:lnTo>
                  <a:pt x="556805" y="383896"/>
                </a:lnTo>
                <a:lnTo>
                  <a:pt x="562005" y="377457"/>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103" name="Graphic 101" descr="Playbook outline">
            <a:extLst>
              <a:ext uri="{FF2B5EF4-FFF2-40B4-BE49-F238E27FC236}">
                <a16:creationId xmlns:a16="http://schemas.microsoft.com/office/drawing/2014/main" id="{6F223044-8B70-FCE1-43C4-B537D90E8C09}"/>
              </a:ext>
            </a:extLst>
          </p:cNvPr>
          <p:cNvGrpSpPr>
            <a:grpSpLocks noChangeAspect="1"/>
          </p:cNvGrpSpPr>
          <p:nvPr/>
        </p:nvGrpSpPr>
        <p:grpSpPr>
          <a:xfrm>
            <a:off x="9539751" y="1647064"/>
            <a:ext cx="265881" cy="274322"/>
            <a:chOff x="5800725" y="3124200"/>
            <a:chExt cx="600075" cy="619125"/>
          </a:xfrm>
          <a:solidFill>
            <a:srgbClr val="000000"/>
          </a:solidFill>
        </p:grpSpPr>
        <p:sp>
          <p:nvSpPr>
            <p:cNvPr id="104" name="Freeform: Shape 103">
              <a:extLst>
                <a:ext uri="{FF2B5EF4-FFF2-40B4-BE49-F238E27FC236}">
                  <a16:creationId xmlns:a16="http://schemas.microsoft.com/office/drawing/2014/main" id="{6A2517EE-5B0A-067E-E12B-E8DC7A8B9AC4}"/>
                </a:ext>
              </a:extLst>
            </p:cNvPr>
            <p:cNvSpPr/>
            <p:nvPr/>
          </p:nvSpPr>
          <p:spPr>
            <a:xfrm>
              <a:off x="5948364" y="3229091"/>
              <a:ext cx="142756" cy="142756"/>
            </a:xfrm>
            <a:custGeom>
              <a:avLst/>
              <a:gdLst>
                <a:gd name="connsiteX0" fmla="*/ 2789 w 142756"/>
                <a:gd name="connsiteY0" fmla="*/ 139967 h 142756"/>
                <a:gd name="connsiteX1" fmla="*/ 16257 w 142756"/>
                <a:gd name="connsiteY1" fmla="*/ 139967 h 142756"/>
                <a:gd name="connsiteX2" fmla="*/ 71436 w 142756"/>
                <a:gd name="connsiteY2" fmla="*/ 84789 h 142756"/>
                <a:gd name="connsiteX3" fmla="*/ 126614 w 142756"/>
                <a:gd name="connsiteY3" fmla="*/ 139967 h 142756"/>
                <a:gd name="connsiteX4" fmla="*/ 140082 w 142756"/>
                <a:gd name="connsiteY4" fmla="*/ 139733 h 142756"/>
                <a:gd name="connsiteX5" fmla="*/ 140082 w 142756"/>
                <a:gd name="connsiteY5" fmla="*/ 126499 h 142756"/>
                <a:gd name="connsiteX6" fmla="*/ 84904 w 142756"/>
                <a:gd name="connsiteY6" fmla="*/ 71321 h 142756"/>
                <a:gd name="connsiteX7" fmla="*/ 140082 w 142756"/>
                <a:gd name="connsiteY7" fmla="*/ 16142 h 142756"/>
                <a:gd name="connsiteX8" fmla="*/ 139848 w 142756"/>
                <a:gd name="connsiteY8" fmla="*/ 2674 h 142756"/>
                <a:gd name="connsiteX9" fmla="*/ 126614 w 142756"/>
                <a:gd name="connsiteY9" fmla="*/ 2674 h 142756"/>
                <a:gd name="connsiteX10" fmla="*/ 71436 w 142756"/>
                <a:gd name="connsiteY10" fmla="*/ 57852 h 142756"/>
                <a:gd name="connsiteX11" fmla="*/ 16257 w 142756"/>
                <a:gd name="connsiteY11" fmla="*/ 2674 h 142756"/>
                <a:gd name="connsiteX12" fmla="*/ 2789 w 142756"/>
                <a:gd name="connsiteY12" fmla="*/ 2908 h 142756"/>
                <a:gd name="connsiteX13" fmla="*/ 2789 w 142756"/>
                <a:gd name="connsiteY13" fmla="*/ 16142 h 142756"/>
                <a:gd name="connsiteX14" fmla="*/ 57967 w 142756"/>
                <a:gd name="connsiteY14" fmla="*/ 71321 h 142756"/>
                <a:gd name="connsiteX15" fmla="*/ 2789 w 142756"/>
                <a:gd name="connsiteY15" fmla="*/ 126499 h 142756"/>
                <a:gd name="connsiteX16" fmla="*/ 2789 w 142756"/>
                <a:gd name="connsiteY16" fmla="*/ 139967 h 14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56" h="142756">
                  <a:moveTo>
                    <a:pt x="2789" y="139967"/>
                  </a:moveTo>
                  <a:cubicBezTo>
                    <a:pt x="6508" y="143686"/>
                    <a:pt x="12538" y="143686"/>
                    <a:pt x="16257" y="139967"/>
                  </a:cubicBezTo>
                  <a:lnTo>
                    <a:pt x="71436" y="84789"/>
                  </a:lnTo>
                  <a:lnTo>
                    <a:pt x="126614" y="139967"/>
                  </a:lnTo>
                  <a:cubicBezTo>
                    <a:pt x="130398" y="143622"/>
                    <a:pt x="136428" y="143517"/>
                    <a:pt x="140082" y="139733"/>
                  </a:cubicBezTo>
                  <a:cubicBezTo>
                    <a:pt x="143647" y="136042"/>
                    <a:pt x="143647" y="130190"/>
                    <a:pt x="140082" y="126499"/>
                  </a:cubicBezTo>
                  <a:lnTo>
                    <a:pt x="84904" y="71321"/>
                  </a:lnTo>
                  <a:lnTo>
                    <a:pt x="140082" y="16142"/>
                  </a:lnTo>
                  <a:cubicBezTo>
                    <a:pt x="143737" y="12358"/>
                    <a:pt x="143632" y="6329"/>
                    <a:pt x="139848" y="2674"/>
                  </a:cubicBezTo>
                  <a:cubicBezTo>
                    <a:pt x="136157" y="-891"/>
                    <a:pt x="130305" y="-891"/>
                    <a:pt x="126614" y="2674"/>
                  </a:cubicBezTo>
                  <a:lnTo>
                    <a:pt x="71436" y="57852"/>
                  </a:lnTo>
                  <a:lnTo>
                    <a:pt x="16257" y="2674"/>
                  </a:lnTo>
                  <a:cubicBezTo>
                    <a:pt x="12473" y="-981"/>
                    <a:pt x="6444" y="-876"/>
                    <a:pt x="2789" y="2908"/>
                  </a:cubicBezTo>
                  <a:cubicBezTo>
                    <a:pt x="-776" y="6599"/>
                    <a:pt x="-776" y="12451"/>
                    <a:pt x="2789" y="16142"/>
                  </a:cubicBezTo>
                  <a:lnTo>
                    <a:pt x="57967" y="71321"/>
                  </a:lnTo>
                  <a:lnTo>
                    <a:pt x="2789" y="126499"/>
                  </a:lnTo>
                  <a:cubicBezTo>
                    <a:pt x="-930" y="130218"/>
                    <a:pt x="-930" y="136248"/>
                    <a:pt x="2789" y="139967"/>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5" name="Freeform: Shape 104">
              <a:extLst>
                <a:ext uri="{FF2B5EF4-FFF2-40B4-BE49-F238E27FC236}">
                  <a16:creationId xmlns:a16="http://schemas.microsoft.com/office/drawing/2014/main" id="{A00E15AF-CE2B-C63D-DCF4-C16DF2B2ECA0}"/>
                </a:ext>
              </a:extLst>
            </p:cNvPr>
            <p:cNvSpPr/>
            <p:nvPr/>
          </p:nvSpPr>
          <p:spPr>
            <a:xfrm>
              <a:off x="6157795" y="3495676"/>
              <a:ext cx="142990" cy="142990"/>
            </a:xfrm>
            <a:custGeom>
              <a:avLst/>
              <a:gdLst>
                <a:gd name="connsiteX0" fmla="*/ 140202 w 142990"/>
                <a:gd name="connsiteY0" fmla="*/ 2789 h 142990"/>
                <a:gd name="connsiteX1" fmla="*/ 126733 w 142990"/>
                <a:gd name="connsiteY1" fmla="*/ 2789 h 142990"/>
                <a:gd name="connsiteX2" fmla="*/ 71555 w 142990"/>
                <a:gd name="connsiteY2" fmla="*/ 57967 h 142990"/>
                <a:gd name="connsiteX3" fmla="*/ 16377 w 142990"/>
                <a:gd name="connsiteY3" fmla="*/ 2789 h 142990"/>
                <a:gd name="connsiteX4" fmla="*/ 2908 w 142990"/>
                <a:gd name="connsiteY4" fmla="*/ 3023 h 142990"/>
                <a:gd name="connsiteX5" fmla="*/ 2908 w 142990"/>
                <a:gd name="connsiteY5" fmla="*/ 16257 h 142990"/>
                <a:gd name="connsiteX6" fmla="*/ 58087 w 142990"/>
                <a:gd name="connsiteY6" fmla="*/ 71436 h 142990"/>
                <a:gd name="connsiteX7" fmla="*/ 2908 w 142990"/>
                <a:gd name="connsiteY7" fmla="*/ 126614 h 142990"/>
                <a:gd name="connsiteX8" fmla="*/ 2674 w 142990"/>
                <a:gd name="connsiteY8" fmla="*/ 140082 h 142990"/>
                <a:gd name="connsiteX9" fmla="*/ 16142 w 142990"/>
                <a:gd name="connsiteY9" fmla="*/ 140317 h 142990"/>
                <a:gd name="connsiteX10" fmla="*/ 16377 w 142990"/>
                <a:gd name="connsiteY10" fmla="*/ 140082 h 142990"/>
                <a:gd name="connsiteX11" fmla="*/ 71555 w 142990"/>
                <a:gd name="connsiteY11" fmla="*/ 84904 h 142990"/>
                <a:gd name="connsiteX12" fmla="*/ 126733 w 142990"/>
                <a:gd name="connsiteY12" fmla="*/ 140082 h 142990"/>
                <a:gd name="connsiteX13" fmla="*/ 140202 w 142990"/>
                <a:gd name="connsiteY13" fmla="*/ 139848 h 142990"/>
                <a:gd name="connsiteX14" fmla="*/ 140202 w 142990"/>
                <a:gd name="connsiteY14" fmla="*/ 126614 h 142990"/>
                <a:gd name="connsiteX15" fmla="*/ 85023 w 142990"/>
                <a:gd name="connsiteY15" fmla="*/ 71436 h 142990"/>
                <a:gd name="connsiteX16" fmla="*/ 140202 w 142990"/>
                <a:gd name="connsiteY16" fmla="*/ 16257 h 142990"/>
                <a:gd name="connsiteX17" fmla="*/ 140202 w 142990"/>
                <a:gd name="connsiteY17" fmla="*/ 2789 h 14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990" h="142990">
                  <a:moveTo>
                    <a:pt x="140202" y="2789"/>
                  </a:moveTo>
                  <a:cubicBezTo>
                    <a:pt x="136482" y="-930"/>
                    <a:pt x="130453" y="-930"/>
                    <a:pt x="126733" y="2789"/>
                  </a:cubicBezTo>
                  <a:lnTo>
                    <a:pt x="71555" y="57967"/>
                  </a:lnTo>
                  <a:lnTo>
                    <a:pt x="16377" y="2789"/>
                  </a:lnTo>
                  <a:cubicBezTo>
                    <a:pt x="12592" y="-866"/>
                    <a:pt x="6563" y="-761"/>
                    <a:pt x="2908" y="3023"/>
                  </a:cubicBezTo>
                  <a:cubicBezTo>
                    <a:pt x="-657" y="6714"/>
                    <a:pt x="-657" y="12566"/>
                    <a:pt x="2908" y="16257"/>
                  </a:cubicBezTo>
                  <a:lnTo>
                    <a:pt x="58087" y="71436"/>
                  </a:lnTo>
                  <a:lnTo>
                    <a:pt x="2908" y="126614"/>
                  </a:lnTo>
                  <a:cubicBezTo>
                    <a:pt x="-876" y="130269"/>
                    <a:pt x="-981" y="136298"/>
                    <a:pt x="2674" y="140082"/>
                  </a:cubicBezTo>
                  <a:cubicBezTo>
                    <a:pt x="6329" y="143867"/>
                    <a:pt x="12359" y="143971"/>
                    <a:pt x="16142" y="140317"/>
                  </a:cubicBezTo>
                  <a:cubicBezTo>
                    <a:pt x="16222" y="140239"/>
                    <a:pt x="16300" y="140161"/>
                    <a:pt x="16377" y="140082"/>
                  </a:cubicBezTo>
                  <a:lnTo>
                    <a:pt x="71555" y="84904"/>
                  </a:lnTo>
                  <a:lnTo>
                    <a:pt x="126733" y="140082"/>
                  </a:lnTo>
                  <a:cubicBezTo>
                    <a:pt x="130518" y="143737"/>
                    <a:pt x="136547" y="143632"/>
                    <a:pt x="140202" y="139848"/>
                  </a:cubicBezTo>
                  <a:cubicBezTo>
                    <a:pt x="143767" y="136157"/>
                    <a:pt x="143767" y="130305"/>
                    <a:pt x="140202" y="126614"/>
                  </a:cubicBezTo>
                  <a:lnTo>
                    <a:pt x="85023" y="71436"/>
                  </a:lnTo>
                  <a:lnTo>
                    <a:pt x="140202" y="16257"/>
                  </a:lnTo>
                  <a:cubicBezTo>
                    <a:pt x="143920" y="12538"/>
                    <a:pt x="143920" y="6508"/>
                    <a:pt x="140202" y="2789"/>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6" name="Freeform: Shape 105">
              <a:extLst>
                <a:ext uri="{FF2B5EF4-FFF2-40B4-BE49-F238E27FC236}">
                  <a16:creationId xmlns:a16="http://schemas.microsoft.com/office/drawing/2014/main" id="{CB6809C7-79A9-24C3-36FE-F02E9E122309}"/>
                </a:ext>
              </a:extLst>
            </p:cNvPr>
            <p:cNvSpPr/>
            <p:nvPr/>
          </p:nvSpPr>
          <p:spPr>
            <a:xfrm>
              <a:off x="5943867" y="3229013"/>
              <a:ext cx="361565" cy="409561"/>
            </a:xfrm>
            <a:custGeom>
              <a:avLst/>
              <a:gdLst>
                <a:gd name="connsiteX0" fmla="*/ 78133 w 361565"/>
                <a:gd name="connsiteY0" fmla="*/ 409537 h 409561"/>
                <a:gd name="connsiteX1" fmla="*/ 152018 w 361565"/>
                <a:gd name="connsiteY1" fmla="*/ 337509 h 409561"/>
                <a:gd name="connsiteX2" fmla="*/ 85458 w 361565"/>
                <a:gd name="connsiteY2" fmla="*/ 257794 h 409561"/>
                <a:gd name="connsiteX3" fmla="*/ 85458 w 361565"/>
                <a:gd name="connsiteY3" fmla="*/ 238087 h 409561"/>
                <a:gd name="connsiteX4" fmla="*/ 114033 w 361565"/>
                <a:gd name="connsiteY4" fmla="*/ 209512 h 409561"/>
                <a:gd name="connsiteX5" fmla="*/ 247383 w 361565"/>
                <a:gd name="connsiteY5" fmla="*/ 209512 h 409561"/>
                <a:gd name="connsiteX6" fmla="*/ 295008 w 361565"/>
                <a:gd name="connsiteY6" fmla="*/ 161887 h 409561"/>
                <a:gd name="connsiteX7" fmla="*/ 295008 w 361565"/>
                <a:gd name="connsiteY7" fmla="*/ 32709 h 409561"/>
                <a:gd name="connsiteX8" fmla="*/ 295104 w 361565"/>
                <a:gd name="connsiteY8" fmla="*/ 32615 h 409561"/>
                <a:gd name="connsiteX9" fmla="*/ 295170 w 361565"/>
                <a:gd name="connsiteY9" fmla="*/ 32642 h 409561"/>
                <a:gd name="connsiteX10" fmla="*/ 345424 w 361565"/>
                <a:gd name="connsiteY10" fmla="*/ 82896 h 409561"/>
                <a:gd name="connsiteX11" fmla="*/ 358892 w 361565"/>
                <a:gd name="connsiteY11" fmla="*/ 82662 h 409561"/>
                <a:gd name="connsiteX12" fmla="*/ 358892 w 361565"/>
                <a:gd name="connsiteY12" fmla="*/ 69428 h 409561"/>
                <a:gd name="connsiteX13" fmla="*/ 292217 w 361565"/>
                <a:gd name="connsiteY13" fmla="*/ 2753 h 409561"/>
                <a:gd name="connsiteX14" fmla="*/ 291922 w 361565"/>
                <a:gd name="connsiteY14" fmla="*/ 2553 h 409561"/>
                <a:gd name="connsiteX15" fmla="*/ 289131 w 361565"/>
                <a:gd name="connsiteY15" fmla="*/ 648 h 409561"/>
                <a:gd name="connsiteX16" fmla="*/ 289131 w 361565"/>
                <a:gd name="connsiteY16" fmla="*/ 648 h 409561"/>
                <a:gd name="connsiteX17" fmla="*/ 288874 w 361565"/>
                <a:gd name="connsiteY17" fmla="*/ 591 h 409561"/>
                <a:gd name="connsiteX18" fmla="*/ 285883 w 361565"/>
                <a:gd name="connsiteY18" fmla="*/ 0 h 409561"/>
                <a:gd name="connsiteX19" fmla="*/ 284930 w 361565"/>
                <a:gd name="connsiteY19" fmla="*/ 57 h 409561"/>
                <a:gd name="connsiteX20" fmla="*/ 282578 w 361565"/>
                <a:gd name="connsiteY20" fmla="*/ 514 h 409561"/>
                <a:gd name="connsiteX21" fmla="*/ 281625 w 361565"/>
                <a:gd name="connsiteY21" fmla="*/ 848 h 409561"/>
                <a:gd name="connsiteX22" fmla="*/ 278768 w 361565"/>
                <a:gd name="connsiteY22" fmla="*/ 2753 h 409561"/>
                <a:gd name="connsiteX23" fmla="*/ 212093 w 361565"/>
                <a:gd name="connsiteY23" fmla="*/ 69428 h 409561"/>
                <a:gd name="connsiteX24" fmla="*/ 212327 w 361565"/>
                <a:gd name="connsiteY24" fmla="*/ 82896 h 409561"/>
                <a:gd name="connsiteX25" fmla="*/ 225561 w 361565"/>
                <a:gd name="connsiteY25" fmla="*/ 82896 h 409561"/>
                <a:gd name="connsiteX26" fmla="*/ 275815 w 361565"/>
                <a:gd name="connsiteY26" fmla="*/ 32642 h 409561"/>
                <a:gd name="connsiteX27" fmla="*/ 275949 w 361565"/>
                <a:gd name="connsiteY27" fmla="*/ 32643 h 409561"/>
                <a:gd name="connsiteX28" fmla="*/ 275977 w 361565"/>
                <a:gd name="connsiteY28" fmla="*/ 32709 h 409561"/>
                <a:gd name="connsiteX29" fmla="*/ 275977 w 361565"/>
                <a:gd name="connsiteY29" fmla="*/ 161887 h 409561"/>
                <a:gd name="connsiteX30" fmla="*/ 247402 w 361565"/>
                <a:gd name="connsiteY30" fmla="*/ 190462 h 409561"/>
                <a:gd name="connsiteX31" fmla="*/ 114033 w 361565"/>
                <a:gd name="connsiteY31" fmla="*/ 190462 h 409561"/>
                <a:gd name="connsiteX32" fmla="*/ 66408 w 361565"/>
                <a:gd name="connsiteY32" fmla="*/ 238087 h 409561"/>
                <a:gd name="connsiteX33" fmla="*/ 66408 w 361565"/>
                <a:gd name="connsiteY33" fmla="*/ 257794 h 409561"/>
                <a:gd name="connsiteX34" fmla="*/ 641 w 361565"/>
                <a:gd name="connsiteY34" fmla="*/ 343162 h 409561"/>
                <a:gd name="connsiteX35" fmla="*/ 78133 w 361565"/>
                <a:gd name="connsiteY35" fmla="*/ 409537 h 409561"/>
                <a:gd name="connsiteX36" fmla="*/ 75933 w 361565"/>
                <a:gd name="connsiteY36" fmla="*/ 276187 h 409561"/>
                <a:gd name="connsiteX37" fmla="*/ 133083 w 361565"/>
                <a:gd name="connsiteY37" fmla="*/ 333337 h 409561"/>
                <a:gd name="connsiteX38" fmla="*/ 75933 w 361565"/>
                <a:gd name="connsiteY38" fmla="*/ 390487 h 409561"/>
                <a:gd name="connsiteX39" fmla="*/ 18783 w 361565"/>
                <a:gd name="connsiteY39" fmla="*/ 333337 h 409561"/>
                <a:gd name="connsiteX40" fmla="*/ 75933 w 361565"/>
                <a:gd name="connsiteY40" fmla="*/ 276187 h 40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1565" h="409561">
                  <a:moveTo>
                    <a:pt x="78133" y="409537"/>
                  </a:moveTo>
                  <a:cubicBezTo>
                    <a:pt x="117584" y="408016"/>
                    <a:pt x="149494" y="376908"/>
                    <a:pt x="152018" y="337509"/>
                  </a:cubicBezTo>
                  <a:cubicBezTo>
                    <a:pt x="154176" y="297591"/>
                    <a:pt x="125120" y="262793"/>
                    <a:pt x="85458" y="257794"/>
                  </a:cubicBezTo>
                  <a:lnTo>
                    <a:pt x="85458" y="238087"/>
                  </a:lnTo>
                  <a:cubicBezTo>
                    <a:pt x="85458" y="222305"/>
                    <a:pt x="98251" y="209512"/>
                    <a:pt x="114033" y="209512"/>
                  </a:cubicBezTo>
                  <a:lnTo>
                    <a:pt x="247383" y="209512"/>
                  </a:lnTo>
                  <a:cubicBezTo>
                    <a:pt x="273685" y="209512"/>
                    <a:pt x="295008" y="188189"/>
                    <a:pt x="295008" y="161887"/>
                  </a:cubicBezTo>
                  <a:lnTo>
                    <a:pt x="295008" y="32709"/>
                  </a:lnTo>
                  <a:cubicBezTo>
                    <a:pt x="295009" y="32656"/>
                    <a:pt x="295052" y="32615"/>
                    <a:pt x="295104" y="32615"/>
                  </a:cubicBezTo>
                  <a:cubicBezTo>
                    <a:pt x="295129" y="32616"/>
                    <a:pt x="295153" y="32625"/>
                    <a:pt x="295170" y="32642"/>
                  </a:cubicBezTo>
                  <a:lnTo>
                    <a:pt x="345424" y="82896"/>
                  </a:lnTo>
                  <a:cubicBezTo>
                    <a:pt x="349208" y="86551"/>
                    <a:pt x="355237" y="86446"/>
                    <a:pt x="358892" y="82662"/>
                  </a:cubicBezTo>
                  <a:cubicBezTo>
                    <a:pt x="362457" y="78971"/>
                    <a:pt x="362457" y="73119"/>
                    <a:pt x="358892" y="69428"/>
                  </a:cubicBezTo>
                  <a:lnTo>
                    <a:pt x="292217" y="2753"/>
                  </a:lnTo>
                  <a:cubicBezTo>
                    <a:pt x="292131" y="2667"/>
                    <a:pt x="292007" y="2638"/>
                    <a:pt x="291922" y="2553"/>
                  </a:cubicBezTo>
                  <a:cubicBezTo>
                    <a:pt x="291110" y="1759"/>
                    <a:pt x="290165" y="1114"/>
                    <a:pt x="289131" y="648"/>
                  </a:cubicBezTo>
                  <a:lnTo>
                    <a:pt x="289131" y="648"/>
                  </a:lnTo>
                  <a:cubicBezTo>
                    <a:pt x="289055" y="648"/>
                    <a:pt x="288959" y="648"/>
                    <a:pt x="288874" y="591"/>
                  </a:cubicBezTo>
                  <a:cubicBezTo>
                    <a:pt x="287915" y="231"/>
                    <a:pt x="286905" y="32"/>
                    <a:pt x="285883" y="0"/>
                  </a:cubicBezTo>
                  <a:cubicBezTo>
                    <a:pt x="285565" y="1"/>
                    <a:pt x="285247" y="20"/>
                    <a:pt x="284930" y="57"/>
                  </a:cubicBezTo>
                  <a:cubicBezTo>
                    <a:pt x="284129" y="105"/>
                    <a:pt x="283338" y="258"/>
                    <a:pt x="282578" y="514"/>
                  </a:cubicBezTo>
                  <a:cubicBezTo>
                    <a:pt x="282253" y="605"/>
                    <a:pt x="281935" y="716"/>
                    <a:pt x="281625" y="848"/>
                  </a:cubicBezTo>
                  <a:cubicBezTo>
                    <a:pt x="280562" y="1298"/>
                    <a:pt x="279592" y="1944"/>
                    <a:pt x="278768" y="2753"/>
                  </a:cubicBezTo>
                  <a:lnTo>
                    <a:pt x="212093" y="69428"/>
                  </a:lnTo>
                  <a:cubicBezTo>
                    <a:pt x="208438" y="73212"/>
                    <a:pt x="208543" y="79241"/>
                    <a:pt x="212327" y="82896"/>
                  </a:cubicBezTo>
                  <a:cubicBezTo>
                    <a:pt x="216018" y="86461"/>
                    <a:pt x="221870" y="86461"/>
                    <a:pt x="225561" y="82896"/>
                  </a:cubicBezTo>
                  <a:lnTo>
                    <a:pt x="275815" y="32642"/>
                  </a:lnTo>
                  <a:cubicBezTo>
                    <a:pt x="275852" y="32605"/>
                    <a:pt x="275913" y="32606"/>
                    <a:pt x="275949" y="32643"/>
                  </a:cubicBezTo>
                  <a:cubicBezTo>
                    <a:pt x="275966" y="32661"/>
                    <a:pt x="275977" y="32684"/>
                    <a:pt x="275977" y="32709"/>
                  </a:cubicBezTo>
                  <a:lnTo>
                    <a:pt x="275977" y="161887"/>
                  </a:lnTo>
                  <a:cubicBezTo>
                    <a:pt x="275977" y="177669"/>
                    <a:pt x="263184" y="190462"/>
                    <a:pt x="247402" y="190462"/>
                  </a:cubicBezTo>
                  <a:lnTo>
                    <a:pt x="114033" y="190462"/>
                  </a:lnTo>
                  <a:cubicBezTo>
                    <a:pt x="87730" y="190462"/>
                    <a:pt x="66408" y="211785"/>
                    <a:pt x="66408" y="238087"/>
                  </a:cubicBezTo>
                  <a:lnTo>
                    <a:pt x="66408" y="257794"/>
                  </a:lnTo>
                  <a:cubicBezTo>
                    <a:pt x="24673" y="263207"/>
                    <a:pt x="-4772" y="301427"/>
                    <a:pt x="641" y="343162"/>
                  </a:cubicBezTo>
                  <a:cubicBezTo>
                    <a:pt x="5661" y="381868"/>
                    <a:pt x="39116" y="410523"/>
                    <a:pt x="78133" y="409537"/>
                  </a:cubicBezTo>
                  <a:close/>
                  <a:moveTo>
                    <a:pt x="75933" y="276187"/>
                  </a:moveTo>
                  <a:cubicBezTo>
                    <a:pt x="107496" y="276187"/>
                    <a:pt x="133083" y="301774"/>
                    <a:pt x="133083" y="333337"/>
                  </a:cubicBezTo>
                  <a:cubicBezTo>
                    <a:pt x="133083" y="364900"/>
                    <a:pt x="107496" y="390487"/>
                    <a:pt x="75933" y="390487"/>
                  </a:cubicBezTo>
                  <a:cubicBezTo>
                    <a:pt x="44370" y="390487"/>
                    <a:pt x="18783" y="364900"/>
                    <a:pt x="18783" y="333337"/>
                  </a:cubicBezTo>
                  <a:cubicBezTo>
                    <a:pt x="18820" y="301789"/>
                    <a:pt x="44385" y="276224"/>
                    <a:pt x="75933" y="276187"/>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7" name="Freeform: Shape 106">
              <a:extLst>
                <a:ext uri="{FF2B5EF4-FFF2-40B4-BE49-F238E27FC236}">
                  <a16:creationId xmlns:a16="http://schemas.microsoft.com/office/drawing/2014/main" id="{D9399171-E043-51E5-3E69-DF55E3F33414}"/>
                </a:ext>
              </a:extLst>
            </p:cNvPr>
            <p:cNvSpPr/>
            <p:nvPr/>
          </p:nvSpPr>
          <p:spPr>
            <a:xfrm>
              <a:off x="5800725" y="3124200"/>
              <a:ext cx="600075" cy="619125"/>
            </a:xfrm>
            <a:custGeom>
              <a:avLst/>
              <a:gdLst>
                <a:gd name="connsiteX0" fmla="*/ 23355 w 600075"/>
                <a:gd name="connsiteY0" fmla="*/ 457200 h 619125"/>
                <a:gd name="connsiteX1" fmla="*/ 47625 w 600075"/>
                <a:gd name="connsiteY1" fmla="*/ 457200 h 619125"/>
                <a:gd name="connsiteX2" fmla="*/ 47625 w 600075"/>
                <a:gd name="connsiteY2" fmla="*/ 533400 h 619125"/>
                <a:gd name="connsiteX3" fmla="*/ 23355 w 600075"/>
                <a:gd name="connsiteY3" fmla="*/ 533400 h 619125"/>
                <a:gd name="connsiteX4" fmla="*/ 0 w 600075"/>
                <a:gd name="connsiteY4" fmla="*/ 556755 h 619125"/>
                <a:gd name="connsiteX5" fmla="*/ 0 w 600075"/>
                <a:gd name="connsiteY5" fmla="*/ 558746 h 619125"/>
                <a:gd name="connsiteX6" fmla="*/ 22279 w 600075"/>
                <a:gd name="connsiteY6" fmla="*/ 581025 h 619125"/>
                <a:gd name="connsiteX7" fmla="*/ 28575 w 600075"/>
                <a:gd name="connsiteY7" fmla="*/ 581025 h 619125"/>
                <a:gd name="connsiteX8" fmla="*/ 38100 w 600075"/>
                <a:gd name="connsiteY8" fmla="*/ 571500 h 619125"/>
                <a:gd name="connsiteX9" fmla="*/ 28575 w 600075"/>
                <a:gd name="connsiteY9" fmla="*/ 561975 h 619125"/>
                <a:gd name="connsiteX10" fmla="*/ 22279 w 600075"/>
                <a:gd name="connsiteY10" fmla="*/ 561975 h 619125"/>
                <a:gd name="connsiteX11" fmla="*/ 19050 w 600075"/>
                <a:gd name="connsiteY11" fmla="*/ 558746 h 619125"/>
                <a:gd name="connsiteX12" fmla="*/ 19050 w 600075"/>
                <a:gd name="connsiteY12" fmla="*/ 556755 h 619125"/>
                <a:gd name="connsiteX13" fmla="*/ 23355 w 600075"/>
                <a:gd name="connsiteY13" fmla="*/ 552450 h 619125"/>
                <a:gd name="connsiteX14" fmla="*/ 47625 w 600075"/>
                <a:gd name="connsiteY14" fmla="*/ 552450 h 619125"/>
                <a:gd name="connsiteX15" fmla="*/ 47625 w 600075"/>
                <a:gd name="connsiteY15" fmla="*/ 609600 h 619125"/>
                <a:gd name="connsiteX16" fmla="*/ 57150 w 600075"/>
                <a:gd name="connsiteY16" fmla="*/ 619125 h 619125"/>
                <a:gd name="connsiteX17" fmla="*/ 590550 w 600075"/>
                <a:gd name="connsiteY17" fmla="*/ 619125 h 619125"/>
                <a:gd name="connsiteX18" fmla="*/ 600075 w 600075"/>
                <a:gd name="connsiteY18" fmla="*/ 609600 h 619125"/>
                <a:gd name="connsiteX19" fmla="*/ 600075 w 600075"/>
                <a:gd name="connsiteY19" fmla="*/ 9525 h 619125"/>
                <a:gd name="connsiteX20" fmla="*/ 590550 w 600075"/>
                <a:gd name="connsiteY20" fmla="*/ 0 h 619125"/>
                <a:gd name="connsiteX21" fmla="*/ 57150 w 600075"/>
                <a:gd name="connsiteY21" fmla="*/ 0 h 619125"/>
                <a:gd name="connsiteX22" fmla="*/ 47625 w 600075"/>
                <a:gd name="connsiteY22" fmla="*/ 9525 h 619125"/>
                <a:gd name="connsiteX23" fmla="*/ 47625 w 600075"/>
                <a:gd name="connsiteY23" fmla="*/ 57150 h 619125"/>
                <a:gd name="connsiteX24" fmla="*/ 23355 w 600075"/>
                <a:gd name="connsiteY24" fmla="*/ 57150 h 619125"/>
                <a:gd name="connsiteX25" fmla="*/ 0 w 600075"/>
                <a:gd name="connsiteY25" fmla="*/ 80505 h 619125"/>
                <a:gd name="connsiteX26" fmla="*/ 0 w 600075"/>
                <a:gd name="connsiteY26" fmla="*/ 82496 h 619125"/>
                <a:gd name="connsiteX27" fmla="*/ 22279 w 600075"/>
                <a:gd name="connsiteY27" fmla="*/ 104775 h 619125"/>
                <a:gd name="connsiteX28" fmla="*/ 28575 w 600075"/>
                <a:gd name="connsiteY28" fmla="*/ 104775 h 619125"/>
                <a:gd name="connsiteX29" fmla="*/ 38100 w 600075"/>
                <a:gd name="connsiteY29" fmla="*/ 95250 h 619125"/>
                <a:gd name="connsiteX30" fmla="*/ 28575 w 600075"/>
                <a:gd name="connsiteY30" fmla="*/ 85725 h 619125"/>
                <a:gd name="connsiteX31" fmla="*/ 22279 w 600075"/>
                <a:gd name="connsiteY31" fmla="*/ 85725 h 619125"/>
                <a:gd name="connsiteX32" fmla="*/ 19050 w 600075"/>
                <a:gd name="connsiteY32" fmla="*/ 82496 h 619125"/>
                <a:gd name="connsiteX33" fmla="*/ 19050 w 600075"/>
                <a:gd name="connsiteY33" fmla="*/ 80505 h 619125"/>
                <a:gd name="connsiteX34" fmla="*/ 23355 w 600075"/>
                <a:gd name="connsiteY34" fmla="*/ 76200 h 619125"/>
                <a:gd name="connsiteX35" fmla="*/ 47625 w 600075"/>
                <a:gd name="connsiteY35" fmla="*/ 76200 h 619125"/>
                <a:gd name="connsiteX36" fmla="*/ 47625 w 600075"/>
                <a:gd name="connsiteY36" fmla="*/ 152400 h 619125"/>
                <a:gd name="connsiteX37" fmla="*/ 23355 w 600075"/>
                <a:gd name="connsiteY37" fmla="*/ 152400 h 619125"/>
                <a:gd name="connsiteX38" fmla="*/ 0 w 600075"/>
                <a:gd name="connsiteY38" fmla="*/ 175755 h 619125"/>
                <a:gd name="connsiteX39" fmla="*/ 0 w 600075"/>
                <a:gd name="connsiteY39" fmla="*/ 177746 h 619125"/>
                <a:gd name="connsiteX40" fmla="*/ 22279 w 600075"/>
                <a:gd name="connsiteY40" fmla="*/ 200025 h 619125"/>
                <a:gd name="connsiteX41" fmla="*/ 28575 w 600075"/>
                <a:gd name="connsiteY41" fmla="*/ 200025 h 619125"/>
                <a:gd name="connsiteX42" fmla="*/ 38100 w 600075"/>
                <a:gd name="connsiteY42" fmla="*/ 190500 h 619125"/>
                <a:gd name="connsiteX43" fmla="*/ 28575 w 600075"/>
                <a:gd name="connsiteY43" fmla="*/ 180975 h 619125"/>
                <a:gd name="connsiteX44" fmla="*/ 22279 w 600075"/>
                <a:gd name="connsiteY44" fmla="*/ 180975 h 619125"/>
                <a:gd name="connsiteX45" fmla="*/ 19050 w 600075"/>
                <a:gd name="connsiteY45" fmla="*/ 177746 h 619125"/>
                <a:gd name="connsiteX46" fmla="*/ 19050 w 600075"/>
                <a:gd name="connsiteY46" fmla="*/ 175755 h 619125"/>
                <a:gd name="connsiteX47" fmla="*/ 23355 w 600075"/>
                <a:gd name="connsiteY47" fmla="*/ 171450 h 619125"/>
                <a:gd name="connsiteX48" fmla="*/ 47625 w 600075"/>
                <a:gd name="connsiteY48" fmla="*/ 171450 h 619125"/>
                <a:gd name="connsiteX49" fmla="*/ 47625 w 600075"/>
                <a:gd name="connsiteY49" fmla="*/ 247650 h 619125"/>
                <a:gd name="connsiteX50" fmla="*/ 23355 w 600075"/>
                <a:gd name="connsiteY50" fmla="*/ 247650 h 619125"/>
                <a:gd name="connsiteX51" fmla="*/ 0 w 600075"/>
                <a:gd name="connsiteY51" fmla="*/ 271005 h 619125"/>
                <a:gd name="connsiteX52" fmla="*/ 0 w 600075"/>
                <a:gd name="connsiteY52" fmla="*/ 272996 h 619125"/>
                <a:gd name="connsiteX53" fmla="*/ 22279 w 600075"/>
                <a:gd name="connsiteY53" fmla="*/ 295275 h 619125"/>
                <a:gd name="connsiteX54" fmla="*/ 28575 w 600075"/>
                <a:gd name="connsiteY54" fmla="*/ 295275 h 619125"/>
                <a:gd name="connsiteX55" fmla="*/ 38100 w 600075"/>
                <a:gd name="connsiteY55" fmla="*/ 285750 h 619125"/>
                <a:gd name="connsiteX56" fmla="*/ 28575 w 600075"/>
                <a:gd name="connsiteY56" fmla="*/ 276225 h 619125"/>
                <a:gd name="connsiteX57" fmla="*/ 22279 w 600075"/>
                <a:gd name="connsiteY57" fmla="*/ 276225 h 619125"/>
                <a:gd name="connsiteX58" fmla="*/ 19050 w 600075"/>
                <a:gd name="connsiteY58" fmla="*/ 272996 h 619125"/>
                <a:gd name="connsiteX59" fmla="*/ 19050 w 600075"/>
                <a:gd name="connsiteY59" fmla="*/ 271005 h 619125"/>
                <a:gd name="connsiteX60" fmla="*/ 23355 w 600075"/>
                <a:gd name="connsiteY60" fmla="*/ 266700 h 619125"/>
                <a:gd name="connsiteX61" fmla="*/ 47625 w 600075"/>
                <a:gd name="connsiteY61" fmla="*/ 266700 h 619125"/>
                <a:gd name="connsiteX62" fmla="*/ 47625 w 600075"/>
                <a:gd name="connsiteY62" fmla="*/ 342900 h 619125"/>
                <a:gd name="connsiteX63" fmla="*/ 23355 w 600075"/>
                <a:gd name="connsiteY63" fmla="*/ 342900 h 619125"/>
                <a:gd name="connsiteX64" fmla="*/ 0 w 600075"/>
                <a:gd name="connsiteY64" fmla="*/ 366255 h 619125"/>
                <a:gd name="connsiteX65" fmla="*/ 0 w 600075"/>
                <a:gd name="connsiteY65" fmla="*/ 368246 h 619125"/>
                <a:gd name="connsiteX66" fmla="*/ 22279 w 600075"/>
                <a:gd name="connsiteY66" fmla="*/ 390525 h 619125"/>
                <a:gd name="connsiteX67" fmla="*/ 28575 w 600075"/>
                <a:gd name="connsiteY67" fmla="*/ 390525 h 619125"/>
                <a:gd name="connsiteX68" fmla="*/ 38100 w 600075"/>
                <a:gd name="connsiteY68" fmla="*/ 381000 h 619125"/>
                <a:gd name="connsiteX69" fmla="*/ 28575 w 600075"/>
                <a:gd name="connsiteY69" fmla="*/ 371475 h 619125"/>
                <a:gd name="connsiteX70" fmla="*/ 22279 w 600075"/>
                <a:gd name="connsiteY70" fmla="*/ 371475 h 619125"/>
                <a:gd name="connsiteX71" fmla="*/ 19050 w 600075"/>
                <a:gd name="connsiteY71" fmla="*/ 368246 h 619125"/>
                <a:gd name="connsiteX72" fmla="*/ 19050 w 600075"/>
                <a:gd name="connsiteY72" fmla="*/ 366255 h 619125"/>
                <a:gd name="connsiteX73" fmla="*/ 23355 w 600075"/>
                <a:gd name="connsiteY73" fmla="*/ 361950 h 619125"/>
                <a:gd name="connsiteX74" fmla="*/ 47625 w 600075"/>
                <a:gd name="connsiteY74" fmla="*/ 361950 h 619125"/>
                <a:gd name="connsiteX75" fmla="*/ 47625 w 600075"/>
                <a:gd name="connsiteY75" fmla="*/ 438150 h 619125"/>
                <a:gd name="connsiteX76" fmla="*/ 23355 w 600075"/>
                <a:gd name="connsiteY76" fmla="*/ 438150 h 619125"/>
                <a:gd name="connsiteX77" fmla="*/ 0 w 600075"/>
                <a:gd name="connsiteY77" fmla="*/ 461505 h 619125"/>
                <a:gd name="connsiteX78" fmla="*/ 0 w 600075"/>
                <a:gd name="connsiteY78" fmla="*/ 463496 h 619125"/>
                <a:gd name="connsiteX79" fmla="*/ 22279 w 600075"/>
                <a:gd name="connsiteY79" fmla="*/ 485775 h 619125"/>
                <a:gd name="connsiteX80" fmla="*/ 28575 w 600075"/>
                <a:gd name="connsiteY80" fmla="*/ 485775 h 619125"/>
                <a:gd name="connsiteX81" fmla="*/ 38100 w 600075"/>
                <a:gd name="connsiteY81" fmla="*/ 476250 h 619125"/>
                <a:gd name="connsiteX82" fmla="*/ 28575 w 600075"/>
                <a:gd name="connsiteY82" fmla="*/ 466725 h 619125"/>
                <a:gd name="connsiteX83" fmla="*/ 22279 w 600075"/>
                <a:gd name="connsiteY83" fmla="*/ 466725 h 619125"/>
                <a:gd name="connsiteX84" fmla="*/ 19050 w 600075"/>
                <a:gd name="connsiteY84" fmla="*/ 463496 h 619125"/>
                <a:gd name="connsiteX85" fmla="*/ 19050 w 600075"/>
                <a:gd name="connsiteY85" fmla="*/ 461505 h 619125"/>
                <a:gd name="connsiteX86" fmla="*/ 23355 w 600075"/>
                <a:gd name="connsiteY86" fmla="*/ 457200 h 619125"/>
                <a:gd name="connsiteX87" fmla="*/ 66675 w 600075"/>
                <a:gd name="connsiteY87" fmla="*/ 19050 h 619125"/>
                <a:gd name="connsiteX88" fmla="*/ 581025 w 600075"/>
                <a:gd name="connsiteY88" fmla="*/ 19050 h 619125"/>
                <a:gd name="connsiteX89" fmla="*/ 581025 w 600075"/>
                <a:gd name="connsiteY89" fmla="*/ 600075 h 619125"/>
                <a:gd name="connsiteX90" fmla="*/ 66675 w 600075"/>
                <a:gd name="connsiteY90" fmla="*/ 60007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0075" h="619125">
                  <a:moveTo>
                    <a:pt x="23355" y="457200"/>
                  </a:moveTo>
                  <a:lnTo>
                    <a:pt x="47625" y="457200"/>
                  </a:lnTo>
                  <a:lnTo>
                    <a:pt x="47625" y="533400"/>
                  </a:lnTo>
                  <a:lnTo>
                    <a:pt x="23355" y="533400"/>
                  </a:lnTo>
                  <a:cubicBezTo>
                    <a:pt x="10463" y="533416"/>
                    <a:pt x="16" y="543863"/>
                    <a:pt x="0" y="556755"/>
                  </a:cubicBezTo>
                  <a:lnTo>
                    <a:pt x="0" y="558746"/>
                  </a:lnTo>
                  <a:cubicBezTo>
                    <a:pt x="10" y="571046"/>
                    <a:pt x="9979" y="581015"/>
                    <a:pt x="22279" y="581025"/>
                  </a:cubicBezTo>
                  <a:lnTo>
                    <a:pt x="28575" y="581025"/>
                  </a:lnTo>
                  <a:cubicBezTo>
                    <a:pt x="33836" y="581025"/>
                    <a:pt x="38100" y="576761"/>
                    <a:pt x="38100" y="571500"/>
                  </a:cubicBezTo>
                  <a:cubicBezTo>
                    <a:pt x="38100" y="566239"/>
                    <a:pt x="33836" y="561975"/>
                    <a:pt x="28575" y="561975"/>
                  </a:cubicBezTo>
                  <a:lnTo>
                    <a:pt x="22279" y="561975"/>
                  </a:lnTo>
                  <a:cubicBezTo>
                    <a:pt x="20496" y="561975"/>
                    <a:pt x="19050" y="560529"/>
                    <a:pt x="19050" y="558746"/>
                  </a:cubicBezTo>
                  <a:lnTo>
                    <a:pt x="19050" y="556755"/>
                  </a:lnTo>
                  <a:cubicBezTo>
                    <a:pt x="19055" y="554380"/>
                    <a:pt x="20980" y="552456"/>
                    <a:pt x="23355" y="552450"/>
                  </a:cubicBezTo>
                  <a:lnTo>
                    <a:pt x="47625" y="552450"/>
                  </a:lnTo>
                  <a:lnTo>
                    <a:pt x="47625" y="609600"/>
                  </a:lnTo>
                  <a:cubicBezTo>
                    <a:pt x="47625" y="614861"/>
                    <a:pt x="51889" y="619125"/>
                    <a:pt x="57150" y="619125"/>
                  </a:cubicBezTo>
                  <a:lnTo>
                    <a:pt x="590550" y="619125"/>
                  </a:lnTo>
                  <a:cubicBezTo>
                    <a:pt x="595811" y="619125"/>
                    <a:pt x="600075" y="614861"/>
                    <a:pt x="600075" y="609600"/>
                  </a:cubicBezTo>
                  <a:lnTo>
                    <a:pt x="600075" y="9525"/>
                  </a:lnTo>
                  <a:cubicBezTo>
                    <a:pt x="600075" y="4264"/>
                    <a:pt x="595811" y="0"/>
                    <a:pt x="590550" y="0"/>
                  </a:cubicBezTo>
                  <a:lnTo>
                    <a:pt x="57150" y="0"/>
                  </a:lnTo>
                  <a:cubicBezTo>
                    <a:pt x="51889" y="0"/>
                    <a:pt x="47625" y="4264"/>
                    <a:pt x="47625" y="9525"/>
                  </a:cubicBezTo>
                  <a:lnTo>
                    <a:pt x="47625" y="57150"/>
                  </a:lnTo>
                  <a:lnTo>
                    <a:pt x="23355" y="57150"/>
                  </a:lnTo>
                  <a:cubicBezTo>
                    <a:pt x="10463" y="57166"/>
                    <a:pt x="16" y="67613"/>
                    <a:pt x="0" y="80505"/>
                  </a:cubicBezTo>
                  <a:lnTo>
                    <a:pt x="0" y="82496"/>
                  </a:lnTo>
                  <a:cubicBezTo>
                    <a:pt x="10" y="94796"/>
                    <a:pt x="9979" y="104765"/>
                    <a:pt x="22279" y="104775"/>
                  </a:cubicBezTo>
                  <a:lnTo>
                    <a:pt x="28575" y="104775"/>
                  </a:lnTo>
                  <a:cubicBezTo>
                    <a:pt x="33836" y="104775"/>
                    <a:pt x="38100" y="100511"/>
                    <a:pt x="38100" y="95250"/>
                  </a:cubicBezTo>
                  <a:cubicBezTo>
                    <a:pt x="38100" y="89989"/>
                    <a:pt x="33836" y="85725"/>
                    <a:pt x="28575" y="85725"/>
                  </a:cubicBezTo>
                  <a:lnTo>
                    <a:pt x="22279" y="85725"/>
                  </a:lnTo>
                  <a:cubicBezTo>
                    <a:pt x="20496" y="85725"/>
                    <a:pt x="19050" y="84279"/>
                    <a:pt x="19050" y="82496"/>
                  </a:cubicBezTo>
                  <a:lnTo>
                    <a:pt x="19050" y="80505"/>
                  </a:lnTo>
                  <a:cubicBezTo>
                    <a:pt x="19055" y="78130"/>
                    <a:pt x="20980" y="76205"/>
                    <a:pt x="23355" y="76200"/>
                  </a:cubicBezTo>
                  <a:lnTo>
                    <a:pt x="47625" y="76200"/>
                  </a:lnTo>
                  <a:lnTo>
                    <a:pt x="47625" y="152400"/>
                  </a:lnTo>
                  <a:lnTo>
                    <a:pt x="23355" y="152400"/>
                  </a:lnTo>
                  <a:cubicBezTo>
                    <a:pt x="10463" y="152416"/>
                    <a:pt x="16" y="162863"/>
                    <a:pt x="0" y="175755"/>
                  </a:cubicBezTo>
                  <a:lnTo>
                    <a:pt x="0" y="177746"/>
                  </a:lnTo>
                  <a:cubicBezTo>
                    <a:pt x="10" y="190046"/>
                    <a:pt x="9979" y="200015"/>
                    <a:pt x="22279" y="200025"/>
                  </a:cubicBezTo>
                  <a:lnTo>
                    <a:pt x="28575" y="200025"/>
                  </a:lnTo>
                  <a:cubicBezTo>
                    <a:pt x="33836" y="200025"/>
                    <a:pt x="38100" y="195761"/>
                    <a:pt x="38100" y="190500"/>
                  </a:cubicBezTo>
                  <a:cubicBezTo>
                    <a:pt x="38100" y="185239"/>
                    <a:pt x="33836" y="180975"/>
                    <a:pt x="28575" y="180975"/>
                  </a:cubicBezTo>
                  <a:lnTo>
                    <a:pt x="22279" y="180975"/>
                  </a:lnTo>
                  <a:cubicBezTo>
                    <a:pt x="20496" y="180975"/>
                    <a:pt x="19050" y="179529"/>
                    <a:pt x="19050" y="177746"/>
                  </a:cubicBezTo>
                  <a:lnTo>
                    <a:pt x="19050" y="175755"/>
                  </a:lnTo>
                  <a:cubicBezTo>
                    <a:pt x="19055" y="173380"/>
                    <a:pt x="20980" y="171455"/>
                    <a:pt x="23355" y="171450"/>
                  </a:cubicBezTo>
                  <a:lnTo>
                    <a:pt x="47625" y="171450"/>
                  </a:lnTo>
                  <a:lnTo>
                    <a:pt x="47625" y="247650"/>
                  </a:lnTo>
                  <a:lnTo>
                    <a:pt x="23355" y="247650"/>
                  </a:lnTo>
                  <a:cubicBezTo>
                    <a:pt x="10463" y="247666"/>
                    <a:pt x="16" y="258113"/>
                    <a:pt x="0" y="271005"/>
                  </a:cubicBezTo>
                  <a:lnTo>
                    <a:pt x="0" y="272996"/>
                  </a:lnTo>
                  <a:cubicBezTo>
                    <a:pt x="10" y="285296"/>
                    <a:pt x="9979" y="295265"/>
                    <a:pt x="22279" y="295275"/>
                  </a:cubicBezTo>
                  <a:lnTo>
                    <a:pt x="28575" y="295275"/>
                  </a:lnTo>
                  <a:cubicBezTo>
                    <a:pt x="33836" y="295275"/>
                    <a:pt x="38100" y="291011"/>
                    <a:pt x="38100" y="285750"/>
                  </a:cubicBezTo>
                  <a:cubicBezTo>
                    <a:pt x="38100" y="280489"/>
                    <a:pt x="33836" y="276225"/>
                    <a:pt x="28575" y="276225"/>
                  </a:cubicBezTo>
                  <a:lnTo>
                    <a:pt x="22279" y="276225"/>
                  </a:lnTo>
                  <a:cubicBezTo>
                    <a:pt x="20496" y="276225"/>
                    <a:pt x="19050" y="274779"/>
                    <a:pt x="19050" y="272996"/>
                  </a:cubicBezTo>
                  <a:lnTo>
                    <a:pt x="19050" y="271005"/>
                  </a:lnTo>
                  <a:cubicBezTo>
                    <a:pt x="19055" y="268630"/>
                    <a:pt x="20980" y="266705"/>
                    <a:pt x="23355" y="266700"/>
                  </a:cubicBezTo>
                  <a:lnTo>
                    <a:pt x="47625" y="266700"/>
                  </a:lnTo>
                  <a:lnTo>
                    <a:pt x="47625" y="342900"/>
                  </a:lnTo>
                  <a:lnTo>
                    <a:pt x="23355" y="342900"/>
                  </a:lnTo>
                  <a:cubicBezTo>
                    <a:pt x="10463" y="342916"/>
                    <a:pt x="16" y="353363"/>
                    <a:pt x="0" y="366255"/>
                  </a:cubicBezTo>
                  <a:lnTo>
                    <a:pt x="0" y="368246"/>
                  </a:lnTo>
                  <a:cubicBezTo>
                    <a:pt x="10" y="380546"/>
                    <a:pt x="9979" y="390515"/>
                    <a:pt x="22279" y="390525"/>
                  </a:cubicBezTo>
                  <a:lnTo>
                    <a:pt x="28575" y="390525"/>
                  </a:lnTo>
                  <a:cubicBezTo>
                    <a:pt x="33836" y="390525"/>
                    <a:pt x="38100" y="386261"/>
                    <a:pt x="38100" y="381000"/>
                  </a:cubicBezTo>
                  <a:cubicBezTo>
                    <a:pt x="38100" y="375739"/>
                    <a:pt x="33836" y="371475"/>
                    <a:pt x="28575" y="371475"/>
                  </a:cubicBezTo>
                  <a:lnTo>
                    <a:pt x="22279" y="371475"/>
                  </a:lnTo>
                  <a:cubicBezTo>
                    <a:pt x="20496" y="371475"/>
                    <a:pt x="19050" y="370029"/>
                    <a:pt x="19050" y="368246"/>
                  </a:cubicBezTo>
                  <a:lnTo>
                    <a:pt x="19050" y="366255"/>
                  </a:lnTo>
                  <a:cubicBezTo>
                    <a:pt x="19055" y="363880"/>
                    <a:pt x="20980" y="361955"/>
                    <a:pt x="23355" y="361950"/>
                  </a:cubicBezTo>
                  <a:lnTo>
                    <a:pt x="47625" y="361950"/>
                  </a:lnTo>
                  <a:lnTo>
                    <a:pt x="47625" y="438150"/>
                  </a:lnTo>
                  <a:lnTo>
                    <a:pt x="23355" y="438150"/>
                  </a:lnTo>
                  <a:cubicBezTo>
                    <a:pt x="10463" y="438166"/>
                    <a:pt x="16" y="448613"/>
                    <a:pt x="0" y="461505"/>
                  </a:cubicBezTo>
                  <a:lnTo>
                    <a:pt x="0" y="463496"/>
                  </a:lnTo>
                  <a:cubicBezTo>
                    <a:pt x="10" y="475796"/>
                    <a:pt x="9979" y="485765"/>
                    <a:pt x="22279" y="485775"/>
                  </a:cubicBezTo>
                  <a:lnTo>
                    <a:pt x="28575" y="485775"/>
                  </a:lnTo>
                  <a:cubicBezTo>
                    <a:pt x="33836" y="485775"/>
                    <a:pt x="38100" y="481511"/>
                    <a:pt x="38100" y="476250"/>
                  </a:cubicBezTo>
                  <a:cubicBezTo>
                    <a:pt x="38100" y="470989"/>
                    <a:pt x="33836" y="466725"/>
                    <a:pt x="28575" y="466725"/>
                  </a:cubicBezTo>
                  <a:lnTo>
                    <a:pt x="22279" y="466725"/>
                  </a:lnTo>
                  <a:cubicBezTo>
                    <a:pt x="20496" y="466725"/>
                    <a:pt x="19050" y="465279"/>
                    <a:pt x="19050" y="463496"/>
                  </a:cubicBezTo>
                  <a:lnTo>
                    <a:pt x="19050" y="461505"/>
                  </a:lnTo>
                  <a:cubicBezTo>
                    <a:pt x="19055" y="459130"/>
                    <a:pt x="20980" y="457206"/>
                    <a:pt x="23355" y="457200"/>
                  </a:cubicBezTo>
                  <a:close/>
                  <a:moveTo>
                    <a:pt x="66675" y="19050"/>
                  </a:moveTo>
                  <a:lnTo>
                    <a:pt x="581025" y="19050"/>
                  </a:lnTo>
                  <a:lnTo>
                    <a:pt x="581025" y="600075"/>
                  </a:lnTo>
                  <a:lnTo>
                    <a:pt x="66675" y="600075"/>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10" name="Graphic 108" descr="Supply And Demand outline">
            <a:extLst>
              <a:ext uri="{FF2B5EF4-FFF2-40B4-BE49-F238E27FC236}">
                <a16:creationId xmlns:a16="http://schemas.microsoft.com/office/drawing/2014/main" id="{F21B453A-6F2F-3A8F-39F4-13D31F945657}"/>
              </a:ext>
            </a:extLst>
          </p:cNvPr>
          <p:cNvGrpSpPr>
            <a:grpSpLocks noChangeAspect="1"/>
          </p:cNvGrpSpPr>
          <p:nvPr/>
        </p:nvGrpSpPr>
        <p:grpSpPr>
          <a:xfrm>
            <a:off x="10810165" y="1647054"/>
            <a:ext cx="274320" cy="274320"/>
            <a:chOff x="5701836" y="3068573"/>
            <a:chExt cx="754989" cy="754894"/>
          </a:xfrm>
          <a:solidFill>
            <a:srgbClr val="000000"/>
          </a:solidFill>
        </p:grpSpPr>
        <p:sp>
          <p:nvSpPr>
            <p:cNvPr id="111" name="Freeform: Shape 110">
              <a:extLst>
                <a:ext uri="{FF2B5EF4-FFF2-40B4-BE49-F238E27FC236}">
                  <a16:creationId xmlns:a16="http://schemas.microsoft.com/office/drawing/2014/main" id="{52AF51FC-45D3-9FB1-BFE4-9087B0386F83}"/>
                </a:ext>
              </a:extLst>
            </p:cNvPr>
            <p:cNvSpPr/>
            <p:nvPr/>
          </p:nvSpPr>
          <p:spPr>
            <a:xfrm>
              <a:off x="5701836" y="3068573"/>
              <a:ext cx="754989" cy="754894"/>
            </a:xfrm>
            <a:custGeom>
              <a:avLst/>
              <a:gdLst>
                <a:gd name="connsiteX0" fmla="*/ 661368 w 754989"/>
                <a:gd name="connsiteY0" fmla="*/ 607981 h 754894"/>
                <a:gd name="connsiteX1" fmla="*/ 718014 w 754989"/>
                <a:gd name="connsiteY1" fmla="*/ 665064 h 754894"/>
                <a:gd name="connsiteX2" fmla="*/ 718013 w 754989"/>
                <a:gd name="connsiteY2" fmla="*/ 665198 h 754894"/>
                <a:gd name="connsiteX3" fmla="*/ 717947 w 754989"/>
                <a:gd name="connsiteY3" fmla="*/ 665226 h 754894"/>
                <a:gd name="connsiteX4" fmla="*/ 89773 w 754989"/>
                <a:gd name="connsiteY4" fmla="*/ 665226 h 754894"/>
                <a:gd name="connsiteX5" fmla="*/ 89773 w 754989"/>
                <a:gd name="connsiteY5" fmla="*/ 36795 h 754894"/>
                <a:gd name="connsiteX6" fmla="*/ 89869 w 754989"/>
                <a:gd name="connsiteY6" fmla="*/ 36701 h 754894"/>
                <a:gd name="connsiteX7" fmla="*/ 89935 w 754989"/>
                <a:gd name="connsiteY7" fmla="*/ 36728 h 754894"/>
                <a:gd name="connsiteX8" fmla="*/ 146933 w 754989"/>
                <a:gd name="connsiteY8" fmla="*/ 93726 h 754894"/>
                <a:gd name="connsiteX9" fmla="*/ 160401 w 754989"/>
                <a:gd name="connsiteY9" fmla="*/ 80258 h 754894"/>
                <a:gd name="connsiteX10" fmla="*/ 80153 w 754989"/>
                <a:gd name="connsiteY10" fmla="*/ 0 h 754894"/>
                <a:gd name="connsiteX11" fmla="*/ 0 w 754989"/>
                <a:gd name="connsiteY11" fmla="*/ 80153 h 754894"/>
                <a:gd name="connsiteX12" fmla="*/ 13468 w 754989"/>
                <a:gd name="connsiteY12" fmla="*/ 93631 h 754894"/>
                <a:gd name="connsiteX13" fmla="*/ 70552 w 754989"/>
                <a:gd name="connsiteY13" fmla="*/ 36576 h 754894"/>
                <a:gd name="connsiteX14" fmla="*/ 70699 w 754989"/>
                <a:gd name="connsiteY14" fmla="*/ 36588 h 754894"/>
                <a:gd name="connsiteX15" fmla="*/ 70723 w 754989"/>
                <a:gd name="connsiteY15" fmla="*/ 36643 h 754894"/>
                <a:gd name="connsiteX16" fmla="*/ 70723 w 754989"/>
                <a:gd name="connsiteY16" fmla="*/ 684276 h 754894"/>
                <a:gd name="connsiteX17" fmla="*/ 717909 w 754989"/>
                <a:gd name="connsiteY17" fmla="*/ 684276 h 754894"/>
                <a:gd name="connsiteX18" fmla="*/ 718003 w 754989"/>
                <a:gd name="connsiteY18" fmla="*/ 684372 h 754894"/>
                <a:gd name="connsiteX19" fmla="*/ 717976 w 754989"/>
                <a:gd name="connsiteY19" fmla="*/ 684438 h 754894"/>
                <a:gd name="connsiteX20" fmla="*/ 661283 w 754989"/>
                <a:gd name="connsiteY20" fmla="*/ 741426 h 754894"/>
                <a:gd name="connsiteX21" fmla="*/ 674751 w 754989"/>
                <a:gd name="connsiteY21" fmla="*/ 754894 h 754894"/>
                <a:gd name="connsiteX22" fmla="*/ 754990 w 754989"/>
                <a:gd name="connsiteY22" fmla="*/ 674646 h 754894"/>
                <a:gd name="connsiteX23" fmla="*/ 674837 w 754989"/>
                <a:gd name="connsiteY23" fmla="*/ 594493 h 75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4989" h="754894">
                  <a:moveTo>
                    <a:pt x="661368" y="607981"/>
                  </a:moveTo>
                  <a:lnTo>
                    <a:pt x="718014" y="665064"/>
                  </a:lnTo>
                  <a:cubicBezTo>
                    <a:pt x="718051" y="665101"/>
                    <a:pt x="718050" y="665162"/>
                    <a:pt x="718013" y="665198"/>
                  </a:cubicBezTo>
                  <a:cubicBezTo>
                    <a:pt x="717995" y="665216"/>
                    <a:pt x="717972" y="665226"/>
                    <a:pt x="717947" y="665226"/>
                  </a:cubicBezTo>
                  <a:lnTo>
                    <a:pt x="89773" y="665226"/>
                  </a:lnTo>
                  <a:lnTo>
                    <a:pt x="89773" y="36795"/>
                  </a:lnTo>
                  <a:cubicBezTo>
                    <a:pt x="89774" y="36743"/>
                    <a:pt x="89817" y="36701"/>
                    <a:pt x="89869" y="36701"/>
                  </a:cubicBezTo>
                  <a:cubicBezTo>
                    <a:pt x="89894" y="36702"/>
                    <a:pt x="89918" y="36711"/>
                    <a:pt x="89935" y="36728"/>
                  </a:cubicBezTo>
                  <a:lnTo>
                    <a:pt x="146933" y="93726"/>
                  </a:lnTo>
                  <a:lnTo>
                    <a:pt x="160401" y="80258"/>
                  </a:lnTo>
                  <a:lnTo>
                    <a:pt x="80153" y="0"/>
                  </a:lnTo>
                  <a:lnTo>
                    <a:pt x="0" y="80153"/>
                  </a:lnTo>
                  <a:lnTo>
                    <a:pt x="13468" y="93631"/>
                  </a:lnTo>
                  <a:lnTo>
                    <a:pt x="70552" y="36576"/>
                  </a:lnTo>
                  <a:cubicBezTo>
                    <a:pt x="70595" y="36539"/>
                    <a:pt x="70662" y="36545"/>
                    <a:pt x="70699" y="36588"/>
                  </a:cubicBezTo>
                  <a:cubicBezTo>
                    <a:pt x="70713" y="36604"/>
                    <a:pt x="70720" y="36623"/>
                    <a:pt x="70723" y="36643"/>
                  </a:cubicBezTo>
                  <a:lnTo>
                    <a:pt x="70723" y="684276"/>
                  </a:lnTo>
                  <a:lnTo>
                    <a:pt x="717909" y="684276"/>
                  </a:lnTo>
                  <a:cubicBezTo>
                    <a:pt x="717961" y="684277"/>
                    <a:pt x="718003" y="684320"/>
                    <a:pt x="718003" y="684372"/>
                  </a:cubicBezTo>
                  <a:cubicBezTo>
                    <a:pt x="718002" y="684397"/>
                    <a:pt x="717993" y="684421"/>
                    <a:pt x="717976" y="684438"/>
                  </a:cubicBezTo>
                  <a:lnTo>
                    <a:pt x="661283" y="741426"/>
                  </a:lnTo>
                  <a:lnTo>
                    <a:pt x="674751" y="754894"/>
                  </a:lnTo>
                  <a:lnTo>
                    <a:pt x="754990" y="674646"/>
                  </a:lnTo>
                  <a:lnTo>
                    <a:pt x="674837" y="594493"/>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2" name="Freeform: Shape 111">
              <a:extLst>
                <a:ext uri="{FF2B5EF4-FFF2-40B4-BE49-F238E27FC236}">
                  <a16:creationId xmlns:a16="http://schemas.microsoft.com/office/drawing/2014/main" id="{310C5727-4883-7F3E-0BED-007906B35D3F}"/>
                </a:ext>
              </a:extLst>
            </p:cNvPr>
            <p:cNvSpPr/>
            <p:nvPr/>
          </p:nvSpPr>
          <p:spPr>
            <a:xfrm>
              <a:off x="5867485" y="3225422"/>
              <a:ext cx="440140" cy="413127"/>
            </a:xfrm>
            <a:custGeom>
              <a:avLst/>
              <a:gdLst>
                <a:gd name="connsiteX0" fmla="*/ 638 w 440140"/>
                <a:gd name="connsiteY0" fmla="*/ 413128 h 413127"/>
                <a:gd name="connsiteX1" fmla="*/ 220037 w 440140"/>
                <a:gd name="connsiteY1" fmla="*/ 312315 h 413127"/>
                <a:gd name="connsiteX2" fmla="*/ 436797 w 440140"/>
                <a:gd name="connsiteY2" fmla="*/ 407508 h 413127"/>
                <a:gd name="connsiteX3" fmla="*/ 440141 w 440140"/>
                <a:gd name="connsiteY3" fmla="*/ 388763 h 413127"/>
                <a:gd name="connsiteX4" fmla="*/ 235839 w 440140"/>
                <a:gd name="connsiteY4" fmla="*/ 300123 h 413127"/>
                <a:gd name="connsiteX5" fmla="*/ 437950 w 440140"/>
                <a:gd name="connsiteY5" fmla="*/ 16183 h 413127"/>
                <a:gd name="connsiteX6" fmla="*/ 419967 w 440140"/>
                <a:gd name="connsiteY6" fmla="*/ 9973 h 413127"/>
                <a:gd name="connsiteX7" fmla="*/ 220980 w 440140"/>
                <a:gd name="connsiteY7" fmla="*/ 288350 h 413127"/>
                <a:gd name="connsiteX8" fmla="*/ 28213 w 440140"/>
                <a:gd name="connsiteY8" fmla="*/ 0 h 413127"/>
                <a:gd name="connsiteX9" fmla="*/ 10525 w 440140"/>
                <a:gd name="connsiteY9" fmla="*/ 7106 h 413127"/>
                <a:gd name="connsiteX10" fmla="*/ 205226 w 440140"/>
                <a:gd name="connsiteY10" fmla="*/ 300323 h 413127"/>
                <a:gd name="connsiteX11" fmla="*/ 0 w 440140"/>
                <a:gd name="connsiteY11" fmla="*/ 394078 h 41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140" h="413127">
                  <a:moveTo>
                    <a:pt x="638" y="413128"/>
                  </a:moveTo>
                  <a:cubicBezTo>
                    <a:pt x="34519" y="411994"/>
                    <a:pt x="126206" y="382381"/>
                    <a:pt x="220037" y="312315"/>
                  </a:cubicBezTo>
                  <a:cubicBezTo>
                    <a:pt x="283331" y="361443"/>
                    <a:pt x="357797" y="394145"/>
                    <a:pt x="436797" y="407508"/>
                  </a:cubicBezTo>
                  <a:lnTo>
                    <a:pt x="440141" y="388763"/>
                  </a:lnTo>
                  <a:cubicBezTo>
                    <a:pt x="365886" y="376135"/>
                    <a:pt x="295789" y="345722"/>
                    <a:pt x="235839" y="300123"/>
                  </a:cubicBezTo>
                  <a:cubicBezTo>
                    <a:pt x="329048" y="226821"/>
                    <a:pt x="399207" y="128256"/>
                    <a:pt x="437950" y="16183"/>
                  </a:cubicBezTo>
                  <a:lnTo>
                    <a:pt x="419967" y="9973"/>
                  </a:lnTo>
                  <a:cubicBezTo>
                    <a:pt x="381986" y="120072"/>
                    <a:pt x="312859" y="216778"/>
                    <a:pt x="220980" y="288350"/>
                  </a:cubicBezTo>
                  <a:cubicBezTo>
                    <a:pt x="121720" y="206169"/>
                    <a:pt x="65313" y="92431"/>
                    <a:pt x="28213" y="0"/>
                  </a:cubicBezTo>
                  <a:lnTo>
                    <a:pt x="10525" y="7106"/>
                  </a:lnTo>
                  <a:cubicBezTo>
                    <a:pt x="48168" y="100860"/>
                    <a:pt x="105146" y="215998"/>
                    <a:pt x="205226" y="300323"/>
                  </a:cubicBezTo>
                  <a:cubicBezTo>
                    <a:pt x="116977" y="365389"/>
                    <a:pt x="31814" y="393021"/>
                    <a:pt x="0" y="394078"/>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50" name="Graphic 2">
            <a:hlinkClick r:id="rId16"/>
            <a:extLst>
              <a:ext uri="{FF2B5EF4-FFF2-40B4-BE49-F238E27FC236}">
                <a16:creationId xmlns:a16="http://schemas.microsoft.com/office/drawing/2014/main" id="{428162EA-01BD-6C31-C942-28888B96C222}"/>
              </a:ext>
            </a:extLst>
          </p:cNvPr>
          <p:cNvSpPr/>
          <p:nvPr/>
        </p:nvSpPr>
        <p:spPr>
          <a:xfrm>
            <a:off x="6084445" y="692161"/>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406279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a:latin typeface="Segoe UI Semibold" panose="020B0702040204020203" pitchFamily="34" charset="0"/>
                <a:cs typeface="Segoe UI Semibold" panose="020B0702040204020203" pitchFamily="34" charset="0"/>
              </a:rPr>
              <a:t>KPI – </a:t>
            </a:r>
            <a:r>
              <a:rPr lang="en-US" sz="36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Agency spend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5883078"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help marketing teams rapidly generate creative content in house reducing reliance on outside agencies.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33773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378080"/>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bring work in house</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descr="A group of people sitting at a table&#10;&#10;Description automatically generated">
            <a:extLst>
              <a:ext uri="{FF2B5EF4-FFF2-40B4-BE49-F238E27FC236}">
                <a16:creationId xmlns:a16="http://schemas.microsoft.com/office/drawing/2014/main" id="{DCCB2008-717B-8FC0-697A-CCE7383BB894}"/>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3" y="1600528"/>
            <a:ext cx="6743606" cy="1665496"/>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3B38C2ED-9D08-148F-15D6-9B3FBA4CD3F7}"/>
              </a:ext>
              <a:ext uri="{C183D7F6-B498-43B3-948B-1728B52AA6E4}">
                <adec:decorative xmlns:adec="http://schemas.microsoft.com/office/drawing/2017/decorative" val="1"/>
              </a:ext>
            </a:extLst>
          </p:cNvPr>
          <p:cNvSpPr txBox="1">
            <a:spLocks/>
          </p:cNvSpPr>
          <p:nvPr/>
        </p:nvSpPr>
        <p:spPr>
          <a:xfrm>
            <a:off x="863598" y="4774250"/>
            <a:ext cx="2814806" cy="104182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quality of campaign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a:t>
            </a:r>
          </a:p>
        </p:txBody>
      </p:sp>
      <p:sp>
        <p:nvSpPr>
          <p:cNvPr id="19" name="Text Placeholder 4">
            <a:extLst>
              <a:ext uri="{FF2B5EF4-FFF2-40B4-BE49-F238E27FC236}">
                <a16:creationId xmlns:a16="http://schemas.microsoft.com/office/drawing/2014/main" id="{F18681E2-6FEC-BB0A-ED55-F37D412B4BFE}"/>
              </a:ext>
              <a:ext uri="{C183D7F6-B498-43B3-948B-1728B52AA6E4}">
                <adec:decorative xmlns:adec="http://schemas.microsoft.com/office/drawing/2017/decorative" val="1"/>
              </a:ext>
            </a:extLst>
          </p:cNvPr>
          <p:cNvSpPr txBox="1">
            <a:spLocks/>
          </p:cNvSpPr>
          <p:nvPr/>
        </p:nvSpPr>
        <p:spPr>
          <a:xfrm>
            <a:off x="4326532" y="4774250"/>
            <a:ext cx="2814806" cy="119519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Inform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market research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company information and competitors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Learn how to position the product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Recap survey results</a:t>
            </a:r>
          </a:p>
        </p:txBody>
      </p:sp>
      <p:sp>
        <p:nvSpPr>
          <p:cNvPr id="26" name="Text Placeholder 72">
            <a:extLst>
              <a:ext uri="{FF2B5EF4-FFF2-40B4-BE49-F238E27FC236}">
                <a16:creationId xmlns:a16="http://schemas.microsoft.com/office/drawing/2014/main" id="{CA203FAD-B568-0BF8-6F01-90C39857411D}"/>
              </a:ext>
            </a:extLst>
          </p:cNvPr>
          <p:cNvSpPr txBox="1">
            <a:spLocks/>
          </p:cNvSpPr>
          <p:nvPr/>
        </p:nvSpPr>
        <p:spPr>
          <a:xfrm>
            <a:off x="7980026" y="2451402"/>
            <a:ext cx="3347617" cy="52322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Content strategist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Content creator</a:t>
            </a:r>
          </a:p>
        </p:txBody>
      </p:sp>
    </p:spTree>
    <p:extLst>
      <p:ext uri="{BB962C8B-B14F-4D97-AF65-F5344CB8AC3E}">
        <p14:creationId xmlns:p14="http://schemas.microsoft.com/office/powerpoint/2010/main" val="30506534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a:latin typeface="Segoe UI Semibold" panose="020B0702040204020203" pitchFamily="34" charset="0"/>
                <a:cs typeface="Segoe UI Semibold" panose="020B0702040204020203" pitchFamily="34" charset="0"/>
              </a:rPr>
              <a:t>KPI – </a:t>
            </a:r>
            <a:r>
              <a:rPr lang="en-US" sz="36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Marketing leads generated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6835231" cy="279500"/>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Lead generation is a critical aspect of marketing and paves the way toward gaining new customers.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3844020"/>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3924315"/>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with lead generation</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4" name="Picture 23" descr="People in discussion">
            <a:extLst>
              <a:ext uri="{FF2B5EF4-FFF2-40B4-BE49-F238E27FC236}">
                <a16:creationId xmlns:a16="http://schemas.microsoft.com/office/drawing/2014/main" id="{4EBFFF14-4BE0-8FDC-90D0-F94FDEE11601}"/>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43606"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7" name="Text Placeholder 4">
            <a:extLst>
              <a:ext uri="{FF2B5EF4-FFF2-40B4-BE49-F238E27FC236}">
                <a16:creationId xmlns:a16="http://schemas.microsoft.com/office/drawing/2014/main" id="{CEDAA4FB-B134-E5CF-7712-FEE4E613E4B0}"/>
              </a:ext>
              <a:ext uri="{C183D7F6-B498-43B3-948B-1728B52AA6E4}">
                <adec:decorative xmlns:adec="http://schemas.microsoft.com/office/drawing/2017/decorative" val="1"/>
              </a:ext>
            </a:extLst>
          </p:cNvPr>
          <p:cNvSpPr txBox="1">
            <a:spLocks/>
          </p:cNvSpPr>
          <p:nvPr/>
        </p:nvSpPr>
        <p:spPr>
          <a:xfrm>
            <a:off x="863599" y="4438868"/>
            <a:ext cx="1387936" cy="156812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Inform market research </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company information and competitors </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Learn how to position the product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Recap survey results</a:t>
            </a:r>
          </a:p>
        </p:txBody>
      </p:sp>
      <p:sp>
        <p:nvSpPr>
          <p:cNvPr id="13" name="Text Placeholder 4">
            <a:extLst>
              <a:ext uri="{FF2B5EF4-FFF2-40B4-BE49-F238E27FC236}">
                <a16:creationId xmlns:a16="http://schemas.microsoft.com/office/drawing/2014/main" id="{E18CE9CB-F236-1E3A-3075-57A58C3A27E0}"/>
              </a:ext>
              <a:ext uri="{C183D7F6-B498-43B3-948B-1728B52AA6E4}">
                <adec:decorative xmlns:adec="http://schemas.microsoft.com/office/drawing/2017/decorative" val="1"/>
              </a:ext>
            </a:extLst>
          </p:cNvPr>
          <p:cNvSpPr txBox="1">
            <a:spLocks/>
          </p:cNvSpPr>
          <p:nvPr/>
        </p:nvSpPr>
        <p:spPr>
          <a:xfrm>
            <a:off x="2642800" y="4438868"/>
            <a:ext cx="1518673" cy="156812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demand generation materials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blogs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with Copilot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engaging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social content </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campaigns</a:t>
            </a:r>
          </a:p>
        </p:txBody>
      </p:sp>
      <p:sp>
        <p:nvSpPr>
          <p:cNvPr id="14" name="Text Placeholder 4">
            <a:extLst>
              <a:ext uri="{FF2B5EF4-FFF2-40B4-BE49-F238E27FC236}">
                <a16:creationId xmlns:a16="http://schemas.microsoft.com/office/drawing/2014/main" id="{9C092067-382B-1593-A59F-0B02035BB407}"/>
              </a:ext>
              <a:ext uri="{C183D7F6-B498-43B3-948B-1728B52AA6E4}">
                <adec:decorative xmlns:adec="http://schemas.microsoft.com/office/drawing/2017/decorative" val="1"/>
              </a:ext>
            </a:extLst>
          </p:cNvPr>
          <p:cNvSpPr txBox="1">
            <a:spLocks/>
          </p:cNvSpPr>
          <p:nvPr/>
        </p:nvSpPr>
        <p:spPr>
          <a:xfrm>
            <a:off x="4552738" y="4438868"/>
            <a:ext cx="1234661" cy="1529650"/>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Speed up internal communications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Have Copilot assist with emails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email comms and announcements with Copilot</a:t>
            </a:r>
          </a:p>
        </p:txBody>
      </p:sp>
      <p:sp>
        <p:nvSpPr>
          <p:cNvPr id="22" name="Text Placeholder 4">
            <a:extLst>
              <a:ext uri="{FF2B5EF4-FFF2-40B4-BE49-F238E27FC236}">
                <a16:creationId xmlns:a16="http://schemas.microsoft.com/office/drawing/2014/main" id="{2DFCA2E2-9F47-54B9-4C61-647910F734CE}"/>
              </a:ext>
              <a:ext uri="{C183D7F6-B498-43B3-948B-1728B52AA6E4}">
                <adec:decorative xmlns:adec="http://schemas.microsoft.com/office/drawing/2017/decorative" val="1"/>
              </a:ext>
            </a:extLst>
          </p:cNvPr>
          <p:cNvSpPr txBox="1">
            <a:spLocks/>
          </p:cNvSpPr>
          <p:nvPr/>
        </p:nvSpPr>
        <p:spPr>
          <a:xfrm>
            <a:off x="6178663" y="4438868"/>
            <a:ext cx="1234661" cy="120956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Save time on administrative activities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meeting notes and follow up items</a:t>
            </a:r>
          </a:p>
        </p:txBody>
      </p:sp>
      <p:sp>
        <p:nvSpPr>
          <p:cNvPr id="23" name="Text Placeholder 72">
            <a:extLst>
              <a:ext uri="{FF2B5EF4-FFF2-40B4-BE49-F238E27FC236}">
                <a16:creationId xmlns:a16="http://schemas.microsoft.com/office/drawing/2014/main" id="{644634F9-9A90-4E23-170A-E5F05703104F}"/>
              </a:ext>
            </a:extLst>
          </p:cNvPr>
          <p:cNvSpPr txBox="1">
            <a:spLocks/>
          </p:cNvSpPr>
          <p:nvPr/>
        </p:nvSpPr>
        <p:spPr>
          <a:xfrm>
            <a:off x="7982277" y="2423062"/>
            <a:ext cx="3347617" cy="97898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Marketing Lead</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Content Strategist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SEO Specialist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Market Researcher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a:t>
            </a:r>
            <a:b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Marketing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Digital </a:t>
            </a:r>
            <a:b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Marketing Manager</a:t>
            </a:r>
          </a:p>
        </p:txBody>
      </p:sp>
    </p:spTree>
    <p:extLst>
      <p:ext uri="{BB962C8B-B14F-4D97-AF65-F5344CB8AC3E}">
        <p14:creationId xmlns:p14="http://schemas.microsoft.com/office/powerpoint/2010/main" val="301665139"/>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TotalTime>
  <Words>7027</Words>
  <Application>Microsoft Office PowerPoint</Application>
  <PresentationFormat>Widescreen</PresentationFormat>
  <Paragraphs>703</Paragraphs>
  <Slides>24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Aptos</vt:lpstr>
      <vt:lpstr>Arial</vt:lpstr>
      <vt:lpstr>Segoe UI</vt:lpstr>
      <vt:lpstr>Segoe UI </vt:lpstr>
      <vt:lpstr>Segoe UI Semibold</vt:lpstr>
      <vt:lpstr>Segoe UI Semilight</vt:lpstr>
      <vt:lpstr>Wingdings</vt:lpstr>
      <vt:lpstr>Light 16x9</vt:lpstr>
      <vt:lpstr>1_Light 16x9</vt:lpstr>
      <vt:lpstr>Copilot Scenario Library</vt:lpstr>
      <vt:lpstr>Copilot value journey</vt:lpstr>
      <vt:lpstr>Top 10 to "Try First"</vt:lpstr>
      <vt:lpstr>”Effort” level for each scenario  </vt:lpstr>
      <vt:lpstr>Copilot scenarios for Marketing</vt:lpstr>
      <vt:lpstr>Copilot scenarios for Marketing</vt:lpstr>
      <vt:lpstr>Using Copilot in Marketing</vt:lpstr>
      <vt:lpstr>KPI – Agency spend</vt:lpstr>
      <vt:lpstr>KPI – Marketing leads generated</vt:lpstr>
      <vt:lpstr>KPI – Brand value</vt:lpstr>
      <vt:lpstr>KPI – Cost per marketing lead generated</vt:lpstr>
      <vt:lpstr>Marketing | Content creation (Microsoft Copilot only)</vt:lpstr>
      <vt:lpstr>Marketing | Creating a marketing Bill of Materials (Copilot Studio)</vt:lpstr>
      <vt:lpstr>Marketing | Creating a marketing Bill of Materials (Copilot for Microsoft 365)</vt:lpstr>
      <vt:lpstr>Marketing | Streamline market research and strategy</vt:lpstr>
      <vt:lpstr>Marketing | Collect and share product feedback</vt:lpstr>
      <vt:lpstr>Marketing | Create a new offering</vt:lpstr>
      <vt:lpstr>Marketing | Product launch</vt:lpstr>
      <vt:lpstr>Marketing | Campaign performance tracking</vt:lpstr>
      <vt:lpstr>Marketing | Targeted campaigns </vt:lpstr>
      <vt:lpstr>A day in the life of a Marketing Manager (Copilot Studio)</vt:lpstr>
      <vt:lpstr>A day in the life of a Marketing Manager (Copilot for Microsoft 365)</vt:lpstr>
      <vt:lpstr>A day in the life of a Product Marketing Manager at Microsoft</vt:lpstr>
      <vt:lpstr>A day in the life of a Product Marketing Manager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 (SYNAXIS CORPORATION)</cp:lastModifiedBy>
  <cp:revision>2</cp:revision>
  <dcterms:created xsi:type="dcterms:W3CDTF">2024-07-13T20:45:12Z</dcterms:created>
  <dcterms:modified xsi:type="dcterms:W3CDTF">2024-07-13T21:30:50Z</dcterms:modified>
</cp:coreProperties>
</file>