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18"/>
  </p:notesMasterIdLst>
  <p:sldIdLst>
    <p:sldId id="2147483622" r:id="rId3"/>
    <p:sldId id="300" r:id="rId4"/>
    <p:sldId id="450" r:id="rId5"/>
    <p:sldId id="2147483594" r:id="rId6"/>
    <p:sldId id="2147483595" r:id="rId7"/>
    <p:sldId id="422" r:id="rId8"/>
    <p:sldId id="426" r:id="rId9"/>
    <p:sldId id="428" r:id="rId10"/>
    <p:sldId id="458" r:id="rId11"/>
    <p:sldId id="459" r:id="rId12"/>
    <p:sldId id="2147483645" r:id="rId13"/>
    <p:sldId id="320" r:id="rId14"/>
    <p:sldId id="460" r:id="rId15"/>
    <p:sldId id="465" r:id="rId16"/>
    <p:sldId id="31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6" autoAdjust="0"/>
    <p:restoredTop sz="94660"/>
  </p:normalViewPr>
  <p:slideViewPr>
    <p:cSldViewPr snapToGrid="0">
      <p:cViewPr varScale="1">
        <p:scale>
          <a:sx n="60" d="100"/>
          <a:sy n="60" d="100"/>
        </p:scale>
        <p:origin x="1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FDE790-949A-4711-B449-975014B6F7CE}" type="datetimeFigureOut">
              <a:rPr lang="en-US" smtClean="0"/>
              <a:t>6/11/2024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BA097C-AE1A-4ABF-92DB-D226D3DE35C6}" type="slidenum">
              <a:rPr lang="en-US" smtClean="0"/>
              <a:t>‹#›</a:t>
            </a:fld>
            <a:endParaRPr lang="en-US"/>
          </a:p>
        </p:txBody>
      </p:sp>
    </p:spTree>
    <p:extLst>
      <p:ext uri="{BB962C8B-B14F-4D97-AF65-F5344CB8AC3E}">
        <p14:creationId xmlns:p14="http://schemas.microsoft.com/office/powerpoint/2010/main" val="1794603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8C2069-8BDE-455B-BDD9-CBFEBB78C8E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38231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15945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52096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87382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87382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1853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4AA71-149B-4518-8B09-A5251565E2A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77566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31583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16.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2.xml"/><Relationship Id="rId4" Type="http://schemas.openxmlformats.org/officeDocument/2006/relationships/image" Target="../media/image25.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Master" Target="../slideMasters/slideMaster2.xml"/><Relationship Id="rId5" Type="http://schemas.openxmlformats.org/officeDocument/2006/relationships/image" Target="../media/image29.jpeg"/><Relationship Id="rId4" Type="http://schemas.openxmlformats.org/officeDocument/2006/relationships/image" Target="../media/image28.jpe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Master" Target="../slideMasters/slideMaster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Master" Target="../slideMasters/slideMaster2.xml"/><Relationship Id="rId4" Type="http://schemas.openxmlformats.org/officeDocument/2006/relationships/image" Target="../media/image37.jpe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Master" Target="../slideMasters/slideMaster2.xml"/><Relationship Id="rId5" Type="http://schemas.openxmlformats.org/officeDocument/2006/relationships/image" Target="../media/image38.jpeg"/><Relationship Id="rId4" Type="http://schemas.openxmlformats.org/officeDocument/2006/relationships/image" Target="../media/image37.jpe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Master" Target="../slideMasters/slideMaster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7981148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302431"/>
            <a:ext cx="4167887" cy="1231106"/>
          </a:xfrm>
        </p:spPr>
        <p:txBody>
          <a:bodyPr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pic>
        <p:nvPicPr>
          <p:cNvPr id="3" name="Picture 2" descr="Woman with Surface Studio">
            <a:extLst>
              <a:ext uri="{FF2B5EF4-FFF2-40B4-BE49-F238E27FC236}">
                <a16:creationId xmlns:a16="http://schemas.microsoft.com/office/drawing/2014/main" id="{DF420509-B374-8484-B263-30454C986927}"/>
              </a:ext>
            </a:extLst>
          </p:cNvPr>
          <p:cNvPicPr>
            <a:picLocks/>
          </p:cNvPicPr>
          <p:nvPr/>
        </p:nvPicPr>
        <p:blipFill rotWithShape="1">
          <a:blip r:embed="rId3" cstate="screen">
            <a:extLst>
              <a:ext uri="{28A0092B-C50C-407E-A947-70E740481C1C}">
                <a14:useLocalDpi xmlns:a14="http://schemas.microsoft.com/office/drawing/2010/main"/>
              </a:ext>
            </a:extLst>
          </a:blip>
          <a:srcRect/>
          <a:stretch/>
        </p:blipFill>
        <p:spPr bwMode="ltGray">
          <a:xfrm>
            <a:off x="5334000" y="0"/>
            <a:ext cx="6858000" cy="6858000"/>
          </a:xfrm>
          <a:prstGeom prst="rect">
            <a:avLst/>
          </a:prstGeom>
        </p:spPr>
      </p:pic>
    </p:spTree>
    <p:extLst>
      <p:ext uri="{BB962C8B-B14F-4D97-AF65-F5344CB8AC3E}">
        <p14:creationId xmlns:p14="http://schemas.microsoft.com/office/powerpoint/2010/main" val="20682849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quare photo 2">
    <p:bg>
      <p:bgPr>
        <a:solidFill>
          <a:srgbClr val="E8E6D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302431"/>
            <a:ext cx="4167887" cy="1231106"/>
          </a:xfrm>
        </p:spPr>
        <p:txBody>
          <a:bodyPr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pic>
        <p:nvPicPr>
          <p:cNvPr id="3" name="Picture 2" descr="Woman with Surface Studio">
            <a:extLst>
              <a:ext uri="{FF2B5EF4-FFF2-40B4-BE49-F238E27FC236}">
                <a16:creationId xmlns:a16="http://schemas.microsoft.com/office/drawing/2014/main" id="{E3C22DE9-6C06-CD7D-B666-8E7B013109AB}"/>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bwMode="ltGray">
          <a:xfrm>
            <a:off x="5334000" y="0"/>
            <a:ext cx="6858000" cy="6858000"/>
          </a:xfrm>
          <a:prstGeom prst="rect">
            <a:avLst/>
          </a:prstGeom>
        </p:spPr>
      </p:pic>
    </p:spTree>
    <p:extLst>
      <p:ext uri="{BB962C8B-B14F-4D97-AF65-F5344CB8AC3E}">
        <p14:creationId xmlns:p14="http://schemas.microsoft.com/office/powerpoint/2010/main" val="35217966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20404035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2"/>
      </p:bgRef>
    </p:bg>
    <p:spTree>
      <p:nvGrpSpPr>
        <p:cNvPr id="1" name=""/>
        <p:cNvGrpSpPr/>
        <p:nvPr/>
      </p:nvGrpSpPr>
      <p:grpSpPr>
        <a:xfrm>
          <a:off x="0" y="0"/>
          <a:ext cx="0" cy="0"/>
          <a:chOff x="0" y="0"/>
          <a:chExt cx="0" cy="0"/>
        </a:xfrm>
      </p:grpSpPr>
      <p:pic>
        <p:nvPicPr>
          <p:cNvPr id="2" name="Picture 1" descr="Blurred colorful background event walk-in slide.">
            <a:extLst>
              <a:ext uri="{FF2B5EF4-FFF2-40B4-BE49-F238E27FC236}">
                <a16:creationId xmlns:a16="http://schemas.microsoft.com/office/drawing/2014/main" id="{4399D1A5-C9CE-ABF9-9162-DCBA64CF751B}"/>
              </a:ext>
            </a:extLst>
          </p:cNvPr>
          <p:cNvPicPr>
            <a:picLocks/>
          </p:cNvPicPr>
          <p:nvPr userDrawn="1"/>
        </p:nvPicPr>
        <p:blipFill rotWithShape="1">
          <a:blip r:embed="rId2" cstate="screen">
            <a:alphaModFix amt="85000"/>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rcRect l="12026" t="3222" r="15224" b="5597"/>
          <a:stretch/>
        </p:blipFill>
        <p:spPr bwMode="ltGray">
          <a:xfrm rot="16200000" flipH="1">
            <a:off x="2668524" y="-2665476"/>
            <a:ext cx="6858000" cy="12188952"/>
          </a:xfrm>
          <a:prstGeom prst="rect">
            <a:avLst/>
          </a:prstGeom>
        </p:spPr>
      </p:pic>
      <p:sp>
        <p:nvSpPr>
          <p:cNvPr id="9" name="Title 1"/>
          <p:cNvSpPr>
            <a:spLocks noGrp="1"/>
          </p:cNvSpPr>
          <p:nvPr>
            <p:ph type="title" hasCustomPrompt="1"/>
          </p:nvPr>
        </p:nvSpPr>
        <p:spPr>
          <a:xfrm>
            <a:off x="584200" y="2918223"/>
            <a:ext cx="9144000" cy="615553"/>
          </a:xfrm>
          <a:noFill/>
        </p:spPr>
        <p:txBody>
          <a:bodyPr lIns="0" tIns="0" rIns="0" bIns="0" anchor="b" anchorCtr="0">
            <a:spAutoFit/>
          </a:bodyPr>
          <a:lstStyle>
            <a:lvl1pPr>
              <a:defRPr sz="40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9245197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44">
          <p15:clr>
            <a:srgbClr val="5ACBF0"/>
          </p15:clr>
        </p15:guide>
        <p15:guide id="4"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2">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18223"/>
            <a:ext cx="9144000" cy="615553"/>
          </a:xfrm>
          <a:noFill/>
        </p:spPr>
        <p:txBody>
          <a:bodyPr lIns="0" tIns="0" rIns="0" bIns="0" anchor="b" anchorCtr="0">
            <a:spAutoFit/>
          </a:bodyPr>
          <a:lstStyle>
            <a:lvl1pPr>
              <a:defRPr sz="40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3B0D12AE-ADCF-1091-117F-BB03F7EC50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6352205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152647397"/>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391107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30482740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740521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301301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420426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CFADFBB8-E1C1-D5AB-8154-CBA2D9EFB6B9}"/>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87364296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0587168"/>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176379"/>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3941985"/>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1461888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257505143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88289951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cenario five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Segoe UI"/>
              <a:ea typeface="+mn-ea"/>
              <a:cs typeface="Segoe UI" pitchFamily="34" charset="0"/>
            </a:endParaRPr>
          </a:p>
        </p:txBody>
      </p:sp>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536876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75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68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Products used:</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231602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577966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 Master text styles</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231602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577966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231602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577966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a:t>
            </a:r>
          </a:p>
        </p:txBody>
      </p:sp>
      <p:sp>
        <p:nvSpPr>
          <p:cNvPr id="15" name="Text Placeholder 10">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Text Placeholder 10">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Text Placeholder 10">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55327160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Segoe UI"/>
              <a:ea typeface="+mn-ea"/>
              <a:cs typeface="Segoe UI" pitchFamily="34" charset="0"/>
            </a:endParaRPr>
          </a:p>
        </p:txBody>
      </p:sp>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 Master text styles</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06516876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Day in the life five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a:alphaModFix amt="50000"/>
            <a:extLst>
              <a:ext uri="{BEBA8EAE-BF5A-486C-A8C5-ECC9F3942E4B}">
                <a14:imgProps xmlns:a14="http://schemas.microsoft.com/office/drawing/2010/main">
                  <a14:imgLayer r:embed="rId3">
                    <a14:imgEffect>
                      <a14:sharpenSoften amount="-100000"/>
                    </a14:imgEffect>
                  </a14:imgLayer>
                </a14:imgProps>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5317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21010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 Master text styles</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5097821"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2180549"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2180549"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2180549"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5373246"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5373246"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537324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Text Placeholder 102">
            <a:extLst>
              <a:ext uri="{FF2B5EF4-FFF2-40B4-BE49-F238E27FC236}">
                <a16:creationId xmlns:a16="http://schemas.microsoft.com/office/drawing/2014/main" id="{6B092F76-43C5-F926-7195-2BCC43DAB571}"/>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a:t>
            </a:r>
          </a:p>
        </p:txBody>
      </p:sp>
      <p:sp>
        <p:nvSpPr>
          <p:cNvPr id="6" name="Text Placeholder 10">
            <a:extLst>
              <a:ext uri="{FF2B5EF4-FFF2-40B4-BE49-F238E27FC236}">
                <a16:creationId xmlns:a16="http://schemas.microsoft.com/office/drawing/2014/main" id="{C45841F4-A8FE-5525-0640-EEE1AD7077BC}"/>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C344CDF2-854C-126C-A912-59B55B8801D2}"/>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629227CD-8870-FBE5-7A5E-7CE2A9BD51FE}"/>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02075504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83822713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a:alphaModFix amt="50000"/>
            <a:extLst>
              <a:ext uri="{BEBA8EAE-BF5A-486C-A8C5-ECC9F3942E4B}">
                <a14:imgProps xmlns:a14="http://schemas.microsoft.com/office/drawing/2010/main">
                  <a14:imgLayer r:embed="rId3">
                    <a14:imgEffect>
                      <a14:sharpenSoften amount="-100000"/>
                    </a14:imgEffect>
                  </a14:imgLayer>
                </a14:imgProps>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 Master text styles</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Text Placeholder 94">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Text Placeholder 105">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Text Placeholder 105">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Text Placeholder 102">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a:t>
            </a:r>
          </a:p>
        </p:txBody>
      </p:sp>
      <p:sp>
        <p:nvSpPr>
          <p:cNvPr id="4" name="Text Placeholder 10">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Text Placeholder 10">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26863571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89881710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869425325"/>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34559563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06731846"/>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624558256"/>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40958285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363660892"/>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558833809"/>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96802895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25428063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067400650"/>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96746049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4" name="TextBox 3">
            <a:extLst>
              <a:ext uri="{FF2B5EF4-FFF2-40B4-BE49-F238E27FC236}">
                <a16:creationId xmlns:a16="http://schemas.microsoft.com/office/drawing/2014/main" id="{6AAE597A-BE1E-6B1F-960D-A90DC95443A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224204877"/>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4" orient="horz" pos="3209">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p15:clr>
            <a:srgbClr val="5ACBF0"/>
          </p15:clr>
        </p15:guide>
        <p15:guide id="15" pos="3451">
          <p15:clr>
            <a:srgbClr val="5ACBF0"/>
          </p15:clr>
        </p15:guide>
        <p15:guide id="16" pos="4229">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631651622"/>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p15:clr>
            <a:srgbClr val="5ACBF0"/>
          </p15:clr>
        </p15:guide>
        <p15:guide id="15" pos="2168">
          <p15:clr>
            <a:srgbClr val="5ACBF0"/>
          </p15:clr>
        </p15:guide>
        <p15:guide id="16" pos="2944">
          <p15:clr>
            <a:srgbClr val="5ACBF0"/>
          </p15:clr>
        </p15:guide>
        <p15:guide id="17" pos="4738">
          <p15:clr>
            <a:srgbClr val="5ACBF0"/>
          </p15:clr>
        </p15:guide>
        <p15:guide id="18" pos="5514">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91062131"/>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59389095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403908824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825063731"/>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4016460507"/>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p15:clr>
            <a:srgbClr val="5ACBF0"/>
          </p15:clr>
        </p15:guide>
        <p15:guide id="3" pos="6216">
          <p15:clr>
            <a:srgbClr val="5ACBF0"/>
          </p15:clr>
        </p15:guide>
        <p15:guide id="5" pos="5850">
          <p15:clr>
            <a:srgbClr val="5ACBF0"/>
          </p15:clr>
        </p15:guide>
        <p15:guide id="7" pos="4392">
          <p15:clr>
            <a:srgbClr val="5ACBF0"/>
          </p15:clr>
        </p15:guide>
        <p15:guide id="8" pos="3292">
          <p15:clr>
            <a:srgbClr val="5ACBF0"/>
          </p15:clr>
        </p15:guide>
        <p15:guide id="10" pos="2926">
          <p15:clr>
            <a:srgbClr val="5ACBF0"/>
          </p15:clr>
        </p15:guide>
        <p15:guide id="11" pos="4754">
          <p15:clr>
            <a:srgbClr val="5ACBF0"/>
          </p15:clr>
        </p15:guide>
        <p15:guide id="13" pos="1464">
          <p15:clr>
            <a:srgbClr val="5ACBF0"/>
          </p15:clr>
        </p15:guide>
        <p15:guide id="14" orient="horz" pos="1440">
          <p15:clr>
            <a:srgbClr val="5ACBF0"/>
          </p15:clr>
        </p15:guide>
        <p15:guide id="15" pos="1830">
          <p15:clr>
            <a:srgbClr val="5ACBF0"/>
          </p15:clr>
        </p15:guide>
        <p15:guide id="16" orient="horz" pos="2533">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51805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cenario five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536876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75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68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Products used:</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231602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577966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231602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577966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231602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577966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15" name="Text Placeholder 10">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Text Placeholder 10">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Text Placeholder 10">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6291003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10306827"/>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Developer Code Layou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288139056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de Bottom">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7641980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de Top">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71887363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de Right sid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62297186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de Left sde">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415607235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77823"/>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246221"/>
          </a:xfrm>
          <a:noFill/>
        </p:spPr>
        <p:txBody>
          <a:bodyPr lIns="0" tIns="0" rIns="0" bIns="0">
            <a:spAutoFit/>
          </a:bodyPr>
          <a:lstStyle>
            <a:lvl1pPr marL="0" indent="0">
              <a:spcBef>
                <a:spcPts val="0"/>
              </a:spcBef>
              <a:spcAft>
                <a:spcPts val="0"/>
              </a:spcAft>
              <a:buFont typeface="Arial" panose="020B0604020202020204" pitchFamily="34" charset="0"/>
              <a:buNone/>
              <a:defRPr sz="16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32559588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Demo slide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77823"/>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246221"/>
          </a:xfrm>
          <a:noFill/>
        </p:spPr>
        <p:txBody>
          <a:bodyPr lIns="0" tIns="0" rIns="0" bIns="0">
            <a:spAutoFit/>
          </a:bodyPr>
          <a:lstStyle>
            <a:lvl1pPr marL="0" indent="0">
              <a:spcBef>
                <a:spcPts val="0"/>
              </a:spcBef>
              <a:spcAft>
                <a:spcPts val="0"/>
              </a:spcAft>
              <a:buFont typeface="Arial" panose="020B0604020202020204" pitchFamily="34" charset="0"/>
              <a:buNone/>
              <a:defRPr sz="16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6394903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9803424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Section Title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8073406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413381881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93729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57826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70532022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Black Notes slide Layout">
    <p:bg bwMode="gray">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32419962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Blank - Light Gradient">
    <p:bg>
      <p:bgPr>
        <a:gradFill>
          <a:gsLst>
            <a:gs pos="0">
              <a:srgbClr val="50E6FF"/>
            </a:gs>
            <a:gs pos="100000">
              <a:srgbClr val="D59DFF"/>
            </a:gs>
          </a:gsLst>
          <a:lin ang="2400000" scaled="0"/>
        </a:gra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BC35D8F7-37B3-8A61-0D77-6182149CE4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13684015"/>
      </p:ext>
    </p:extLst>
  </p:cSld>
  <p:clrMapOvr>
    <a:masterClrMapping/>
  </p:clrMapOvr>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Scenario 5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Segoe UI"/>
              <a:ea typeface="+mn-ea"/>
              <a:cs typeface="Segoe UI" pitchFamily="34" charset="0"/>
            </a:endParaRPr>
          </a:p>
        </p:txBody>
      </p:sp>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592291" y="351933"/>
            <a:ext cx="769707" cy="1384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349221" y="351933"/>
            <a:ext cx="769707" cy="1384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Products used:</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pPr lvl="0"/>
            <a:r>
              <a:rPr lang="en-US"/>
              <a:t>Footer</a:t>
            </a:r>
          </a:p>
          <a:p>
            <a:pPr lvl="0"/>
            <a:r>
              <a:rPr lang="en-US"/>
              <a:t>Line two</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 Master text styles</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a:t>
            </a:r>
          </a:p>
        </p:txBody>
      </p:sp>
      <p:sp>
        <p:nvSpPr>
          <p:cNvPr id="15" name="Text Placeholder 10">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Text Placeholder 10">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Text Placeholder 10">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75169992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ay in the life five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5317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21010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5097821"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2180549"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2180549"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2180549"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5373246"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5373246"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537324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Text Placeholder 102">
            <a:extLst>
              <a:ext uri="{FF2B5EF4-FFF2-40B4-BE49-F238E27FC236}">
                <a16:creationId xmlns:a16="http://schemas.microsoft.com/office/drawing/2014/main" id="{6B092F76-43C5-F926-7195-2BCC43DAB571}"/>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6" name="Text Placeholder 10">
            <a:extLst>
              <a:ext uri="{FF2B5EF4-FFF2-40B4-BE49-F238E27FC236}">
                <a16:creationId xmlns:a16="http://schemas.microsoft.com/office/drawing/2014/main" id="{C45841F4-A8FE-5525-0640-EEE1AD7077BC}"/>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C344CDF2-854C-126C-A912-59B55B8801D2}"/>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629227CD-8870-FBE5-7A5E-7CE2A9BD51FE}"/>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174916082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Text Placeholder 94">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Text Placeholder 105">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Text Placeholder 105">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Text Placeholder 102">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4" name="Text Placeholder 10">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Text Placeholder 10">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28250926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cenario 5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6" name="Rectangle: Rounded Corners 28">
            <a:extLst>
              <a:ext uri="{FF2B5EF4-FFF2-40B4-BE49-F238E27FC236}">
                <a16:creationId xmlns:a16="http://schemas.microsoft.com/office/drawing/2014/main" id="{0858CC03-0AEA-A519-5A48-FB794F9BA8D4}"/>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7" name="Title 2">
            <a:extLst>
              <a:ext uri="{FF2B5EF4-FFF2-40B4-BE49-F238E27FC236}">
                <a16:creationId xmlns:a16="http://schemas.microsoft.com/office/drawing/2014/main" id="{ECB0C164-C14C-4CC8-D2E3-51F6FB31E21F}"/>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8" name="Freeform: Shape 2">
            <a:extLst>
              <a:ext uri="{FF2B5EF4-FFF2-40B4-BE49-F238E27FC236}">
                <a16:creationId xmlns:a16="http://schemas.microsoft.com/office/drawing/2014/main" id="{2C93F3A2-CC94-C51D-985F-D626D59B9ED4}"/>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9" name="Group 8">
            <a:extLst>
              <a:ext uri="{FF2B5EF4-FFF2-40B4-BE49-F238E27FC236}">
                <a16:creationId xmlns:a16="http://schemas.microsoft.com/office/drawing/2014/main" id="{1122C4B1-294D-9ECA-ECF3-F5BE6E86FAB8}"/>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10" name="Oval 9">
              <a:extLst>
                <a:ext uri="{FF2B5EF4-FFF2-40B4-BE49-F238E27FC236}">
                  <a16:creationId xmlns:a16="http://schemas.microsoft.com/office/drawing/2014/main" id="{4E8FC232-0BCD-F6AC-BD06-77AB84DB368F}"/>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1" name="Rectangle 89">
              <a:extLst>
                <a:ext uri="{FF2B5EF4-FFF2-40B4-BE49-F238E27FC236}">
                  <a16:creationId xmlns:a16="http://schemas.microsoft.com/office/drawing/2014/main" id="{33539872-4944-2C32-31A0-4BE80F72FD09}"/>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2" name="Group 11">
            <a:extLst>
              <a:ext uri="{FF2B5EF4-FFF2-40B4-BE49-F238E27FC236}">
                <a16:creationId xmlns:a16="http://schemas.microsoft.com/office/drawing/2014/main" id="{6193B5D2-FEAC-870D-D152-2194D79B77C6}"/>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13" name="Oval 12">
              <a:extLst>
                <a:ext uri="{FF2B5EF4-FFF2-40B4-BE49-F238E27FC236}">
                  <a16:creationId xmlns:a16="http://schemas.microsoft.com/office/drawing/2014/main" id="{CADF8C17-F3DF-4F4C-EA21-813C0992D42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4" name="Rectangle 89">
              <a:extLst>
                <a:ext uri="{FF2B5EF4-FFF2-40B4-BE49-F238E27FC236}">
                  <a16:creationId xmlns:a16="http://schemas.microsoft.com/office/drawing/2014/main" id="{7B1BA1C5-F4EC-157C-ACA3-78DE98775A7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 name="Group 17">
            <a:extLst>
              <a:ext uri="{FF2B5EF4-FFF2-40B4-BE49-F238E27FC236}">
                <a16:creationId xmlns:a16="http://schemas.microsoft.com/office/drawing/2014/main" id="{6257092D-50C7-07C3-1191-5D9B90C044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19" name="Oval 18">
              <a:extLst>
                <a:ext uri="{FF2B5EF4-FFF2-40B4-BE49-F238E27FC236}">
                  <a16:creationId xmlns:a16="http://schemas.microsoft.com/office/drawing/2014/main" id="{4C74DFE2-C269-FDE0-ADEF-5E5030CDFE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0" name="Rectangle 89">
              <a:extLst>
                <a:ext uri="{FF2B5EF4-FFF2-40B4-BE49-F238E27FC236}">
                  <a16:creationId xmlns:a16="http://schemas.microsoft.com/office/drawing/2014/main" id="{7BE46802-2BF6-61CF-EEED-9CE7781243D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1" name="Group 20">
            <a:extLst>
              <a:ext uri="{FF2B5EF4-FFF2-40B4-BE49-F238E27FC236}">
                <a16:creationId xmlns:a16="http://schemas.microsoft.com/office/drawing/2014/main" id="{3E530A9A-F13C-4FF4-5F0B-FE347786231E}"/>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22" name="Oval 21">
              <a:extLst>
                <a:ext uri="{FF2B5EF4-FFF2-40B4-BE49-F238E27FC236}">
                  <a16:creationId xmlns:a16="http://schemas.microsoft.com/office/drawing/2014/main" id="{A78D4321-5CF3-990A-4987-819B653FD42B}"/>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3" name="Rectangle 89">
              <a:extLst>
                <a:ext uri="{FF2B5EF4-FFF2-40B4-BE49-F238E27FC236}">
                  <a16:creationId xmlns:a16="http://schemas.microsoft.com/office/drawing/2014/main" id="{EC851F8C-7F57-68E0-C695-AD54EA0CBED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4" name="Group 23">
            <a:extLst>
              <a:ext uri="{FF2B5EF4-FFF2-40B4-BE49-F238E27FC236}">
                <a16:creationId xmlns:a16="http://schemas.microsoft.com/office/drawing/2014/main" id="{F7D0A97E-A18E-9E61-005B-DEEE7A963DA8}"/>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25" name="Oval 24">
              <a:extLst>
                <a:ext uri="{FF2B5EF4-FFF2-40B4-BE49-F238E27FC236}">
                  <a16:creationId xmlns:a16="http://schemas.microsoft.com/office/drawing/2014/main" id="{6E98DBB3-DDF6-62D5-A5DC-FB13FBA1344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6" name="Rectangle 89">
              <a:extLst>
                <a:ext uri="{FF2B5EF4-FFF2-40B4-BE49-F238E27FC236}">
                  <a16:creationId xmlns:a16="http://schemas.microsoft.com/office/drawing/2014/main" id="{9616E15A-5678-C8DF-3EEB-91E396A7F046}"/>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7" name="Group 26">
            <a:extLst>
              <a:ext uri="{FF2B5EF4-FFF2-40B4-BE49-F238E27FC236}">
                <a16:creationId xmlns:a16="http://schemas.microsoft.com/office/drawing/2014/main" id="{5E7F2591-9899-703F-3461-065D67C3B8A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28" name="Oval 27">
              <a:extLst>
                <a:ext uri="{FF2B5EF4-FFF2-40B4-BE49-F238E27FC236}">
                  <a16:creationId xmlns:a16="http://schemas.microsoft.com/office/drawing/2014/main" id="{0757DA74-0B2F-5BB8-48B9-07E5E9F2CC58}"/>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9" name="Rectangle 89">
              <a:extLst>
                <a:ext uri="{FF2B5EF4-FFF2-40B4-BE49-F238E27FC236}">
                  <a16:creationId xmlns:a16="http://schemas.microsoft.com/office/drawing/2014/main" id="{BDAB5330-001F-62CA-28E2-EB1AA54D14AC}"/>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30" name="TextBox 29">
            <a:extLst>
              <a:ext uri="{FF2B5EF4-FFF2-40B4-BE49-F238E27FC236}">
                <a16:creationId xmlns:a16="http://schemas.microsoft.com/office/drawing/2014/main" id="{4B0B72D2-E0DC-A9CD-2D30-E1B265016C7F}"/>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1" name="TextBox 30">
            <a:extLst>
              <a:ext uri="{FF2B5EF4-FFF2-40B4-BE49-F238E27FC236}">
                <a16:creationId xmlns:a16="http://schemas.microsoft.com/office/drawing/2014/main" id="{1FFF6470-FA29-7B9D-48B5-127EA083F37D}"/>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32" name="Straight Connector 31">
            <a:extLst>
              <a:ext uri="{FF2B5EF4-FFF2-40B4-BE49-F238E27FC236}">
                <a16:creationId xmlns:a16="http://schemas.microsoft.com/office/drawing/2014/main" id="{1AFBD77C-D8CC-357B-59A5-586B2CE978BE}"/>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3" name="Text Placeholder 92">
            <a:extLst>
              <a:ext uri="{FF2B5EF4-FFF2-40B4-BE49-F238E27FC236}">
                <a16:creationId xmlns:a16="http://schemas.microsoft.com/office/drawing/2014/main" id="{1190E58A-D78E-ED99-7687-679E058889C3}"/>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34" name="Text Placeholder 94">
            <a:extLst>
              <a:ext uri="{FF2B5EF4-FFF2-40B4-BE49-F238E27FC236}">
                <a16:creationId xmlns:a16="http://schemas.microsoft.com/office/drawing/2014/main" id="{359CF1E0-32A7-2383-6643-DD7E6454C4D5}"/>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5" name="Text Placeholder 94">
            <a:extLst>
              <a:ext uri="{FF2B5EF4-FFF2-40B4-BE49-F238E27FC236}">
                <a16:creationId xmlns:a16="http://schemas.microsoft.com/office/drawing/2014/main" id="{D62D493E-2B39-765A-5DD2-C3C965D94404}"/>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6" name="Text Placeholder 94">
            <a:extLst>
              <a:ext uri="{FF2B5EF4-FFF2-40B4-BE49-F238E27FC236}">
                <a16:creationId xmlns:a16="http://schemas.microsoft.com/office/drawing/2014/main" id="{0AC89991-0B29-2464-74CC-CC9A19999A93}"/>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7" name="Text Placeholder 94">
            <a:extLst>
              <a:ext uri="{FF2B5EF4-FFF2-40B4-BE49-F238E27FC236}">
                <a16:creationId xmlns:a16="http://schemas.microsoft.com/office/drawing/2014/main" id="{224FFEBE-4607-107A-F088-F2F11C07EFD2}"/>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8" name="Text Placeholder 94">
            <a:extLst>
              <a:ext uri="{FF2B5EF4-FFF2-40B4-BE49-F238E27FC236}">
                <a16:creationId xmlns:a16="http://schemas.microsoft.com/office/drawing/2014/main" id="{E91ACB16-7984-8D5F-773F-A575BB9AA440}"/>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9" name="Text Placeholder 94">
            <a:extLst>
              <a:ext uri="{FF2B5EF4-FFF2-40B4-BE49-F238E27FC236}">
                <a16:creationId xmlns:a16="http://schemas.microsoft.com/office/drawing/2014/main" id="{C9DB0373-90AE-A302-EA4E-0CD31A96CC69}"/>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40" name="Text Placeholder 102">
            <a:extLst>
              <a:ext uri="{FF2B5EF4-FFF2-40B4-BE49-F238E27FC236}">
                <a16:creationId xmlns:a16="http://schemas.microsoft.com/office/drawing/2014/main" id="{436C589B-DB0A-5D30-AAF2-A03B5DB19472}"/>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59" name="Text Placeholder 105">
            <a:extLst>
              <a:ext uri="{FF2B5EF4-FFF2-40B4-BE49-F238E27FC236}">
                <a16:creationId xmlns:a16="http://schemas.microsoft.com/office/drawing/2014/main" id="{FA3F8018-A8FA-23CD-AA58-BEBA321EBA79}"/>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0" name="Text Placeholder 105">
            <a:extLst>
              <a:ext uri="{FF2B5EF4-FFF2-40B4-BE49-F238E27FC236}">
                <a16:creationId xmlns:a16="http://schemas.microsoft.com/office/drawing/2014/main" id="{F6FBE499-D94C-16F9-B0CC-FE745E9A6ED5}"/>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1" name="Text Placeholder 105">
            <a:extLst>
              <a:ext uri="{FF2B5EF4-FFF2-40B4-BE49-F238E27FC236}">
                <a16:creationId xmlns:a16="http://schemas.microsoft.com/office/drawing/2014/main" id="{80937993-16B4-ACD8-DA73-40BC3A82E281}"/>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2" name="Text Placeholder 105">
            <a:extLst>
              <a:ext uri="{FF2B5EF4-FFF2-40B4-BE49-F238E27FC236}">
                <a16:creationId xmlns:a16="http://schemas.microsoft.com/office/drawing/2014/main" id="{11423104-1BDD-C37E-6182-EF4952F771EA}"/>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3" name="Text Placeholder 105">
            <a:extLst>
              <a:ext uri="{FF2B5EF4-FFF2-40B4-BE49-F238E27FC236}">
                <a16:creationId xmlns:a16="http://schemas.microsoft.com/office/drawing/2014/main" id="{A1E0AD31-957A-BD30-56FC-C9AABA49E265}"/>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4" name="Text Placeholder 105">
            <a:extLst>
              <a:ext uri="{FF2B5EF4-FFF2-40B4-BE49-F238E27FC236}">
                <a16:creationId xmlns:a16="http://schemas.microsoft.com/office/drawing/2014/main" id="{5FDAAF5D-3600-FE3D-45C6-428953B42C56}"/>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5" name="Text Placeholder 105">
            <a:extLst>
              <a:ext uri="{FF2B5EF4-FFF2-40B4-BE49-F238E27FC236}">
                <a16:creationId xmlns:a16="http://schemas.microsoft.com/office/drawing/2014/main" id="{A1AB72FB-963B-722E-AB16-F604C2B2785A}"/>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6" name="Text Placeholder 105">
            <a:extLst>
              <a:ext uri="{FF2B5EF4-FFF2-40B4-BE49-F238E27FC236}">
                <a16:creationId xmlns:a16="http://schemas.microsoft.com/office/drawing/2014/main" id="{734A5A9C-8730-6933-78FE-22F3B35FD93B}"/>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7" name="Text Placeholder 105">
            <a:extLst>
              <a:ext uri="{FF2B5EF4-FFF2-40B4-BE49-F238E27FC236}">
                <a16:creationId xmlns:a16="http://schemas.microsoft.com/office/drawing/2014/main" id="{D73307A4-B991-0588-6EA2-44662E60BD5E}"/>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8" name="Text Placeholder 105">
            <a:extLst>
              <a:ext uri="{FF2B5EF4-FFF2-40B4-BE49-F238E27FC236}">
                <a16:creationId xmlns:a16="http://schemas.microsoft.com/office/drawing/2014/main" id="{B2512474-F8FE-CCA5-9364-DA162625AB62}"/>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9" name="Text Placeholder 105">
            <a:extLst>
              <a:ext uri="{FF2B5EF4-FFF2-40B4-BE49-F238E27FC236}">
                <a16:creationId xmlns:a16="http://schemas.microsoft.com/office/drawing/2014/main" id="{03902412-18E2-2801-3068-13B8ECA933ED}"/>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0" name="Text Placeholder 105">
            <a:extLst>
              <a:ext uri="{FF2B5EF4-FFF2-40B4-BE49-F238E27FC236}">
                <a16:creationId xmlns:a16="http://schemas.microsoft.com/office/drawing/2014/main" id="{9616B9EF-6EB0-BBD7-7F2F-7D83BCB14E84}"/>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1" name="Text Placeholder 102">
            <a:extLst>
              <a:ext uri="{FF2B5EF4-FFF2-40B4-BE49-F238E27FC236}">
                <a16:creationId xmlns:a16="http://schemas.microsoft.com/office/drawing/2014/main" id="{8CFC39F5-408B-B454-F001-BBB2C297B97F}"/>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72" name="Text Placeholder 10">
            <a:extLst>
              <a:ext uri="{FF2B5EF4-FFF2-40B4-BE49-F238E27FC236}">
                <a16:creationId xmlns:a16="http://schemas.microsoft.com/office/drawing/2014/main" id="{70815930-17E2-6950-B57F-52996F3CF3C0}"/>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3" name="Text Placeholder 10">
            <a:extLst>
              <a:ext uri="{FF2B5EF4-FFF2-40B4-BE49-F238E27FC236}">
                <a16:creationId xmlns:a16="http://schemas.microsoft.com/office/drawing/2014/main" id="{CFFDC6E8-E696-E9DE-5A06-735DE6C65580}"/>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4" name="Text Placeholder 10">
            <a:extLst>
              <a:ext uri="{FF2B5EF4-FFF2-40B4-BE49-F238E27FC236}">
                <a16:creationId xmlns:a16="http://schemas.microsoft.com/office/drawing/2014/main" id="{FC9E9A5A-CC06-7C30-F65A-626C434A9B38}"/>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111060418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9" Type="http://schemas.openxmlformats.org/officeDocument/2006/relationships/slideLayout" Target="../slideLayouts/slideLayout48.xml"/><Relationship Id="rId21" Type="http://schemas.openxmlformats.org/officeDocument/2006/relationships/slideLayout" Target="../slideLayouts/slideLayout30.xml"/><Relationship Id="rId34" Type="http://schemas.openxmlformats.org/officeDocument/2006/relationships/slideLayout" Target="../slideLayouts/slideLayout43.xml"/><Relationship Id="rId42" Type="http://schemas.openxmlformats.org/officeDocument/2006/relationships/slideLayout" Target="../slideLayouts/slideLayout51.xml"/><Relationship Id="rId47" Type="http://schemas.openxmlformats.org/officeDocument/2006/relationships/slideLayout" Target="../slideLayouts/slideLayout56.xml"/><Relationship Id="rId50" Type="http://schemas.openxmlformats.org/officeDocument/2006/relationships/slideLayout" Target="../slideLayouts/slideLayout59.xml"/><Relationship Id="rId55" Type="http://schemas.openxmlformats.org/officeDocument/2006/relationships/slideLayout" Target="../slideLayouts/slideLayout64.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9" Type="http://schemas.openxmlformats.org/officeDocument/2006/relationships/slideLayout" Target="../slideLayouts/slideLayout38.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32" Type="http://schemas.openxmlformats.org/officeDocument/2006/relationships/slideLayout" Target="../slideLayouts/slideLayout41.xml"/><Relationship Id="rId37" Type="http://schemas.openxmlformats.org/officeDocument/2006/relationships/slideLayout" Target="../slideLayouts/slideLayout46.xml"/><Relationship Id="rId40" Type="http://schemas.openxmlformats.org/officeDocument/2006/relationships/slideLayout" Target="../slideLayouts/slideLayout49.xml"/><Relationship Id="rId45" Type="http://schemas.openxmlformats.org/officeDocument/2006/relationships/slideLayout" Target="../slideLayouts/slideLayout54.xml"/><Relationship Id="rId53" Type="http://schemas.openxmlformats.org/officeDocument/2006/relationships/slideLayout" Target="../slideLayouts/slideLayout62.xml"/><Relationship Id="rId58" Type="http://schemas.openxmlformats.org/officeDocument/2006/relationships/image" Target="../media/image1.png"/><Relationship Id="rId5" Type="http://schemas.openxmlformats.org/officeDocument/2006/relationships/slideLayout" Target="../slideLayouts/slideLayout14.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 Id="rId30" Type="http://schemas.openxmlformats.org/officeDocument/2006/relationships/slideLayout" Target="../slideLayouts/slideLayout39.xml"/><Relationship Id="rId35" Type="http://schemas.openxmlformats.org/officeDocument/2006/relationships/slideLayout" Target="../slideLayouts/slideLayout44.xml"/><Relationship Id="rId43" Type="http://schemas.openxmlformats.org/officeDocument/2006/relationships/slideLayout" Target="../slideLayouts/slideLayout52.xml"/><Relationship Id="rId48" Type="http://schemas.openxmlformats.org/officeDocument/2006/relationships/slideLayout" Target="../slideLayouts/slideLayout57.xml"/><Relationship Id="rId56" Type="http://schemas.openxmlformats.org/officeDocument/2006/relationships/slideLayout" Target="../slideLayouts/slideLayout65.xml"/><Relationship Id="rId8" Type="http://schemas.openxmlformats.org/officeDocument/2006/relationships/slideLayout" Target="../slideLayouts/slideLayout17.xml"/><Relationship Id="rId51" Type="http://schemas.openxmlformats.org/officeDocument/2006/relationships/slideLayout" Target="../slideLayouts/slideLayout60.xml"/><Relationship Id="rId3" Type="http://schemas.openxmlformats.org/officeDocument/2006/relationships/slideLayout" Target="../slideLayouts/slideLayout12.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33" Type="http://schemas.openxmlformats.org/officeDocument/2006/relationships/slideLayout" Target="../slideLayouts/slideLayout42.xml"/><Relationship Id="rId38" Type="http://schemas.openxmlformats.org/officeDocument/2006/relationships/slideLayout" Target="../slideLayouts/slideLayout47.xml"/><Relationship Id="rId46" Type="http://schemas.openxmlformats.org/officeDocument/2006/relationships/slideLayout" Target="../slideLayouts/slideLayout55.xml"/><Relationship Id="rId59" Type="http://schemas.openxmlformats.org/officeDocument/2006/relationships/image" Target="../media/image5.svg"/><Relationship Id="rId20" Type="http://schemas.openxmlformats.org/officeDocument/2006/relationships/slideLayout" Target="../slideLayouts/slideLayout29.xml"/><Relationship Id="rId41" Type="http://schemas.openxmlformats.org/officeDocument/2006/relationships/slideLayout" Target="../slideLayouts/slideLayout50.xml"/><Relationship Id="rId54" Type="http://schemas.openxmlformats.org/officeDocument/2006/relationships/slideLayout" Target="../slideLayouts/slideLayout63.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slideLayout" Target="../slideLayouts/slideLayout37.xml"/><Relationship Id="rId36" Type="http://schemas.openxmlformats.org/officeDocument/2006/relationships/slideLayout" Target="../slideLayouts/slideLayout45.xml"/><Relationship Id="rId49" Type="http://schemas.openxmlformats.org/officeDocument/2006/relationships/slideLayout" Target="../slideLayouts/slideLayout58.xml"/><Relationship Id="rId57" Type="http://schemas.openxmlformats.org/officeDocument/2006/relationships/theme" Target="../theme/theme2.xml"/><Relationship Id="rId10" Type="http://schemas.openxmlformats.org/officeDocument/2006/relationships/slideLayout" Target="../slideLayouts/slideLayout19.xml"/><Relationship Id="rId31" Type="http://schemas.openxmlformats.org/officeDocument/2006/relationships/slideLayout" Target="../slideLayouts/slideLayout40.xml"/><Relationship Id="rId44" Type="http://schemas.openxmlformats.org/officeDocument/2006/relationships/slideLayout" Target="../slideLayouts/slideLayout53.xml"/><Relationship Id="rId52"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2185758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58">
            <a:extLst>
              <a:ext uri="{96DAC541-7B7A-43D3-8B79-37D633B846F1}">
                <asvg:svgBlip xmlns:asvg="http://schemas.microsoft.com/office/drawing/2016/SVG/main" r:embed="rId59"/>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53643727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 id="2147483701" r:id="rId31"/>
    <p:sldLayoutId id="2147483702" r:id="rId32"/>
    <p:sldLayoutId id="2147483703" r:id="rId33"/>
    <p:sldLayoutId id="2147483704" r:id="rId34"/>
    <p:sldLayoutId id="2147483705" r:id="rId35"/>
    <p:sldLayoutId id="2147483706" r:id="rId36"/>
    <p:sldLayoutId id="2147483707" r:id="rId37"/>
    <p:sldLayoutId id="2147483708" r:id="rId38"/>
    <p:sldLayoutId id="2147483709" r:id="rId39"/>
    <p:sldLayoutId id="2147483710" r:id="rId40"/>
    <p:sldLayoutId id="2147483711" r:id="rId41"/>
    <p:sldLayoutId id="2147483712" r:id="rId42"/>
    <p:sldLayoutId id="2147483713" r:id="rId43"/>
    <p:sldLayoutId id="2147483714" r:id="rId44"/>
    <p:sldLayoutId id="2147483715" r:id="rId45"/>
    <p:sldLayoutId id="2147483716" r:id="rId46"/>
    <p:sldLayoutId id="2147483717" r:id="rId47"/>
    <p:sldLayoutId id="2147483718" r:id="rId48"/>
    <p:sldLayoutId id="2147483719" r:id="rId49"/>
    <p:sldLayoutId id="2147483720" r:id="rId50"/>
    <p:sldLayoutId id="2147483721" r:id="rId51"/>
    <p:sldLayoutId id="2147483722" r:id="rId52"/>
    <p:sldLayoutId id="2147483723" r:id="rId53"/>
    <p:sldLayoutId id="2147483724" r:id="rId54"/>
    <p:sldLayoutId id="2147483725" r:id="rId55"/>
    <p:sldLayoutId id="2147483726" r:id="rId56"/>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3.xml"/><Relationship Id="rId4" Type="http://schemas.openxmlformats.org/officeDocument/2006/relationships/image" Target="../media/image47.jpeg"/></Relationships>
</file>

<file path=ppt/slides/_rels/slide10.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4.png"/><Relationship Id="rId7" Type="http://schemas.openxmlformats.org/officeDocument/2006/relationships/image" Target="../media/image70.png"/><Relationship Id="rId12" Type="http://schemas.openxmlformats.org/officeDocument/2006/relationships/hyperlink" Target="https://copilot.microsoft.com/"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8.png"/><Relationship Id="rId11" Type="http://schemas.openxmlformats.org/officeDocument/2006/relationships/image" Target="../media/image69.png"/><Relationship Id="rId5" Type="http://schemas.openxmlformats.org/officeDocument/2006/relationships/hyperlink" Target="https://support.microsoft.com/en-us/topic/overview-of-microsoft-365-chat-preview-5b00a52d-7296-48ee-b938-b95b7209f737" TargetMode="External"/><Relationship Id="rId10" Type="http://schemas.openxmlformats.org/officeDocument/2006/relationships/image" Target="../media/image67.svg"/><Relationship Id="rId4" Type="http://schemas.openxmlformats.org/officeDocument/2006/relationships/image" Target="../media/image65.svg"/><Relationship Id="rId9" Type="http://schemas.openxmlformats.org/officeDocument/2006/relationships/image" Target="../media/image66.png"/></Relationships>
</file>

<file path=ppt/slides/_rels/slide11.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67.svg"/><Relationship Id="rId3" Type="http://schemas.openxmlformats.org/officeDocument/2006/relationships/notesSlide" Target="../notesSlides/notesSlide4.xml"/><Relationship Id="rId7" Type="http://schemas.openxmlformats.org/officeDocument/2006/relationships/hyperlink" Target="https://support.microsoft.com/en-us/topic/overview-of-microsoft-365-chat-preview-5b00a52d-7296-48ee-b938-b95b7209f737" TargetMode="External"/><Relationship Id="rId12" Type="http://schemas.openxmlformats.org/officeDocument/2006/relationships/image" Target="../media/image66.png"/><Relationship Id="rId2" Type="http://schemas.openxmlformats.org/officeDocument/2006/relationships/slideLayout" Target="../slideLayouts/slideLayout6.xml"/><Relationship Id="rId1" Type="http://schemas.openxmlformats.org/officeDocument/2006/relationships/themeOverride" Target="../theme/themeOverride1.xml"/><Relationship Id="rId6" Type="http://schemas.openxmlformats.org/officeDocument/2006/relationships/image" Target="../media/image65.sv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71.png"/><Relationship Id="rId4" Type="http://schemas.openxmlformats.org/officeDocument/2006/relationships/hyperlink" Target="https://copilot.microsoft.com/" TargetMode="External"/><Relationship Id="rId9" Type="http://schemas.openxmlformats.org/officeDocument/2006/relationships/image" Target="../media/image72.png"/><Relationship Id="rId14" Type="http://schemas.openxmlformats.org/officeDocument/2006/relationships/image" Target="../media/image69.png"/></Relationships>
</file>

<file path=ppt/slides/_rels/slide12.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hyperlink" Target="https://copilot.microsoft.com/" TargetMode="External"/><Relationship Id="rId3" Type="http://schemas.openxmlformats.org/officeDocument/2006/relationships/image" Target="../media/image64.png"/><Relationship Id="rId7" Type="http://schemas.openxmlformats.org/officeDocument/2006/relationships/image" Target="../media/image72.png"/><Relationship Id="rId12" Type="http://schemas.openxmlformats.org/officeDocument/2006/relationships/image" Target="../media/image6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68.png"/><Relationship Id="rId11" Type="http://schemas.openxmlformats.org/officeDocument/2006/relationships/image" Target="../media/image67.svg"/><Relationship Id="rId5" Type="http://schemas.openxmlformats.org/officeDocument/2006/relationships/hyperlink" Target="https://support.microsoft.com/en-us/topic/overview-of-microsoft-365-chat-preview-5b00a52d-7296-48ee-b938-b95b7209f737" TargetMode="External"/><Relationship Id="rId10" Type="http://schemas.openxmlformats.org/officeDocument/2006/relationships/image" Target="../media/image66.png"/><Relationship Id="rId4" Type="http://schemas.openxmlformats.org/officeDocument/2006/relationships/image" Target="../media/image65.svg"/><Relationship Id="rId9" Type="http://schemas.openxmlformats.org/officeDocument/2006/relationships/image" Target="../media/image70.png"/></Relationships>
</file>

<file path=ppt/slides/_rels/slide13.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hyperlink" Target="https://copilot.microsoft.com/" TargetMode="External"/><Relationship Id="rId3" Type="http://schemas.openxmlformats.org/officeDocument/2006/relationships/hyperlink" Target="https://support.microsoft.com/en-us/topic/overview-of-microsoft-365-chat-preview-5b00a52d-7296-48ee-b938-b95b7209f737" TargetMode="External"/><Relationship Id="rId7" Type="http://schemas.openxmlformats.org/officeDocument/2006/relationships/image" Target="../media/image70.png"/><Relationship Id="rId12" Type="http://schemas.openxmlformats.org/officeDocument/2006/relationships/image" Target="../media/image6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72.png"/><Relationship Id="rId11" Type="http://schemas.openxmlformats.org/officeDocument/2006/relationships/image" Target="../media/image67.svg"/><Relationship Id="rId5" Type="http://schemas.openxmlformats.org/officeDocument/2006/relationships/image" Target="../media/image71.png"/><Relationship Id="rId10" Type="http://schemas.openxmlformats.org/officeDocument/2006/relationships/image" Target="../media/image66.png"/><Relationship Id="rId4" Type="http://schemas.openxmlformats.org/officeDocument/2006/relationships/image" Target="../media/image68.png"/><Relationship Id="rId9" Type="http://schemas.openxmlformats.org/officeDocument/2006/relationships/image" Target="../media/image65.svg"/></Relationships>
</file>

<file path=ppt/slides/_rels/slide14.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4.png"/><Relationship Id="rId7" Type="http://schemas.openxmlformats.org/officeDocument/2006/relationships/image" Target="../media/image73.png"/><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image" Target="../media/image67.svg"/><Relationship Id="rId11" Type="http://schemas.openxmlformats.org/officeDocument/2006/relationships/image" Target="../media/image76.png"/><Relationship Id="rId5" Type="http://schemas.openxmlformats.org/officeDocument/2006/relationships/image" Target="../media/image66.png"/><Relationship Id="rId10" Type="http://schemas.openxmlformats.org/officeDocument/2006/relationships/image" Target="../media/image75.png"/><Relationship Id="rId4" Type="http://schemas.openxmlformats.org/officeDocument/2006/relationships/image" Target="../media/image65.svg"/><Relationship Id="rId9" Type="http://schemas.openxmlformats.org/officeDocument/2006/relationships/hyperlink" Target="https://support.microsoft.com/en-us/topic/overview-of-microsoft-365-chat-preview-5b00a52d-7296-48ee-b938-b95b7209f737"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82.svg"/><Relationship Id="rId13" Type="http://schemas.openxmlformats.org/officeDocument/2006/relationships/image" Target="../media/image72.png"/><Relationship Id="rId3" Type="http://schemas.openxmlformats.org/officeDocument/2006/relationships/image" Target="../media/image77.png"/><Relationship Id="rId7" Type="http://schemas.openxmlformats.org/officeDocument/2006/relationships/image" Target="../media/image81.png"/><Relationship Id="rId12" Type="http://schemas.openxmlformats.org/officeDocument/2006/relationships/image" Target="../media/image68.png"/><Relationship Id="rId17" Type="http://schemas.openxmlformats.org/officeDocument/2006/relationships/image" Target="../media/image87.png"/><Relationship Id="rId2" Type="http://schemas.openxmlformats.org/officeDocument/2006/relationships/notesSlide" Target="../notesSlides/notesSlide8.xml"/><Relationship Id="rId16" Type="http://schemas.openxmlformats.org/officeDocument/2006/relationships/image" Target="../media/image86.png"/><Relationship Id="rId1" Type="http://schemas.openxmlformats.org/officeDocument/2006/relationships/slideLayout" Target="../slideLayouts/slideLayout8.xml"/><Relationship Id="rId6" Type="http://schemas.openxmlformats.org/officeDocument/2006/relationships/image" Target="../media/image80.svg"/><Relationship Id="rId11"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79.png"/><Relationship Id="rId15" Type="http://schemas.openxmlformats.org/officeDocument/2006/relationships/image" Target="../media/image70.pn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png"/><Relationship Id="rId14" Type="http://schemas.openxmlformats.org/officeDocument/2006/relationships/image" Target="../media/image85.png"/></Relationships>
</file>

<file path=ppt/slides/_rels/slide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microsoft.com/office/2007/relationships/hdphoto" Target="../media/hdphoto4.wdp"/><Relationship Id="rId3" Type="http://schemas.openxmlformats.org/officeDocument/2006/relationships/image" Target="../media/image51.png"/><Relationship Id="rId7" Type="http://schemas.openxmlformats.org/officeDocument/2006/relationships/slide" Target="slide13.xml"/><Relationship Id="rId12" Type="http://schemas.openxmlformats.org/officeDocument/2006/relationships/image" Target="../media/image53.png"/><Relationship Id="rId17" Type="http://schemas.microsoft.com/office/2007/relationships/hdphoto" Target="../media/hdphoto6.wdp"/><Relationship Id="rId2" Type="http://schemas.openxmlformats.org/officeDocument/2006/relationships/notesSlide" Target="../notesSlides/notesSlide1.xml"/><Relationship Id="rId16"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image" Target="../media/image52.jpeg"/><Relationship Id="rId5" Type="http://schemas.openxmlformats.org/officeDocument/2006/relationships/slide" Target="slide10.xml"/><Relationship Id="rId15" Type="http://schemas.microsoft.com/office/2007/relationships/hdphoto" Target="../media/hdphoto5.wdp"/><Relationship Id="rId10" Type="http://schemas.openxmlformats.org/officeDocument/2006/relationships/slide" Target="slide8.xml"/><Relationship Id="rId4" Type="http://schemas.openxmlformats.org/officeDocument/2006/relationships/slide" Target="slide9.xml"/><Relationship Id="rId9" Type="http://schemas.openxmlformats.org/officeDocument/2006/relationships/slide" Target="slide7.xml"/><Relationship Id="rId14"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png"/><Relationship Id="rId4" Type="http://schemas.microsoft.com/office/2007/relationships/hdphoto" Target="../media/hdphoto7.wdp"/></Relationships>
</file>

<file path=ppt/slides/_rels/slide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8.png"/><Relationship Id="rId4" Type="http://schemas.microsoft.com/office/2007/relationships/hdphoto" Target="../media/hdphoto7.wdp"/></Relationships>
</file>

<file path=ppt/slides/_rels/slide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png"/><Relationship Id="rId4" Type="http://schemas.microsoft.com/office/2007/relationships/hdphoto" Target="../media/hdphoto8.wdp"/></Relationships>
</file>

<file path=ppt/slides/_rels/slide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58.png"/><Relationship Id="rId4" Type="http://schemas.microsoft.com/office/2007/relationships/hdphoto" Target="../media/hdphoto8.wdp"/></Relationships>
</file>

<file path=ppt/slides/_rels/slide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58.png"/><Relationship Id="rId4" Type="http://schemas.microsoft.com/office/2007/relationships/hdphoto" Target="../media/hdphoto8.wdp"/></Relationships>
</file>

<file path=ppt/slides/_rels/slide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4.png"/><Relationship Id="rId7" Type="http://schemas.openxmlformats.org/officeDocument/2006/relationships/hyperlink" Target="https://support.microsoft.com/en-us/topic/overview-of-microsoft-365-chat-preview-5b00a52d-7296-48ee-b938-b95b7209f737"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7.svg"/><Relationship Id="rId5" Type="http://schemas.openxmlformats.org/officeDocument/2006/relationships/image" Target="../media/image66.png"/><Relationship Id="rId10" Type="http://schemas.openxmlformats.org/officeDocument/2006/relationships/hyperlink" Target="https://copilot.microsoft.com/" TargetMode="External"/><Relationship Id="rId4" Type="http://schemas.openxmlformats.org/officeDocument/2006/relationships/image" Target="../media/image65.svg"/><Relationship Id="rId9" Type="http://schemas.openxmlformats.org/officeDocument/2006/relationships/image" Target="../media/image6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E3E0"/>
        </a:solidFill>
        <a:effectLst/>
      </p:bgPr>
    </p:bg>
    <p:spTree>
      <p:nvGrpSpPr>
        <p:cNvPr id="1" name=""/>
        <p:cNvGrpSpPr/>
        <p:nvPr/>
      </p:nvGrpSpPr>
      <p:grpSpPr>
        <a:xfrm>
          <a:off x="0" y="0"/>
          <a:ext cx="0" cy="0"/>
          <a:chOff x="0" y="0"/>
          <a:chExt cx="0" cy="0"/>
        </a:xfrm>
      </p:grpSpPr>
      <p:pic>
        <p:nvPicPr>
          <p:cNvPr id="3" name="Picture 2" descr="A close-up of a logo&#10;&#10;Description automatically generated">
            <a:extLst>
              <a:ext uri="{FF2B5EF4-FFF2-40B4-BE49-F238E27FC236}">
                <a16:creationId xmlns:a16="http://schemas.microsoft.com/office/drawing/2014/main" id="{B9F2A62F-EB6E-83EB-68C6-B819673E85C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583367" y="0"/>
            <a:ext cx="10608633" cy="6867846"/>
          </a:xfrm>
          <a:prstGeom prst="rect">
            <a:avLst/>
          </a:prstGeom>
        </p:spPr>
      </p:pic>
      <p:sp>
        <p:nvSpPr>
          <p:cNvPr id="5" name="Title 4">
            <a:extLst>
              <a:ext uri="{FF2B5EF4-FFF2-40B4-BE49-F238E27FC236}">
                <a16:creationId xmlns:a16="http://schemas.microsoft.com/office/drawing/2014/main" id="{00989251-49BF-143B-CC48-F95711E4A26C}"/>
              </a:ext>
            </a:extLst>
          </p:cNvPr>
          <p:cNvSpPr>
            <a:spLocks noGrp="1"/>
          </p:cNvSpPr>
          <p:nvPr>
            <p:ph type="title"/>
          </p:nvPr>
        </p:nvSpPr>
        <p:spPr>
          <a:xfrm>
            <a:off x="588264" y="3243302"/>
            <a:ext cx="4733036" cy="1107996"/>
          </a:xfrm>
        </p:spPr>
        <p:txBody>
          <a:bodyPr/>
          <a:lstStyle/>
          <a:p>
            <a:r>
              <a:rPr lang="en-US"/>
              <a:t>Copilot scenarios for</a:t>
            </a:r>
            <a:br>
              <a:rPr lang="en-US"/>
            </a:br>
            <a:r>
              <a:rPr lang="en-US">
                <a:gradFill>
                  <a:gsLst>
                    <a:gs pos="35000">
                      <a:srgbClr val="0078D4"/>
                    </a:gs>
                    <a:gs pos="0">
                      <a:srgbClr val="C03BC4"/>
                    </a:gs>
                  </a:gsLst>
                  <a:path path="circle">
                    <a:fillToRect l="100000" t="100000"/>
                  </a:path>
                </a:gradFill>
              </a:rPr>
              <a:t>Legal</a:t>
            </a:r>
          </a:p>
        </p:txBody>
      </p:sp>
      <p:pic>
        <p:nvPicPr>
          <p:cNvPr id="6" name="Picture 5" descr="A rainbow colored logo on a black background&#10;&#10;Description automatically generated">
            <a:extLst>
              <a:ext uri="{FF2B5EF4-FFF2-40B4-BE49-F238E27FC236}">
                <a16:creationId xmlns:a16="http://schemas.microsoft.com/office/drawing/2014/main" id="{9993DC62-4060-2762-A3B2-8A5A3417E3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5165" y="1881533"/>
            <a:ext cx="1166467" cy="1166467"/>
          </a:xfrm>
          <a:prstGeom prst="rect">
            <a:avLst/>
          </a:prstGeom>
        </p:spPr>
      </p:pic>
      <p:pic>
        <p:nvPicPr>
          <p:cNvPr id="2" name="Picture 1">
            <a:extLst>
              <a:ext uri="{FF2B5EF4-FFF2-40B4-BE49-F238E27FC236}">
                <a16:creationId xmlns:a16="http://schemas.microsoft.com/office/drawing/2014/main" id="{4035835D-1824-BE68-07FE-027A8BD472E1}"/>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242050" y="895349"/>
            <a:ext cx="5086351" cy="5086351"/>
          </a:xfrm>
          <a:prstGeom prst="roundRect">
            <a:avLst>
              <a:gd name="adj" fmla="val 4674"/>
            </a:avLst>
          </a:prstGeom>
          <a:ln w="12700">
            <a:solidFill>
              <a:schemeClr val="bg1"/>
            </a:solidFill>
          </a:ln>
          <a:effectLst>
            <a:outerShdw blurRad="127000" dist="127000" dir="2700000" algn="tl" rotWithShape="0">
              <a:prstClr val="black">
                <a:alpha val="15000"/>
              </a:prstClr>
            </a:outerShdw>
          </a:effectLst>
        </p:spPr>
      </p:pic>
    </p:spTree>
    <p:extLst>
      <p:ext uri="{BB962C8B-B14F-4D97-AF65-F5344CB8AC3E}">
        <p14:creationId xmlns:p14="http://schemas.microsoft.com/office/powerpoint/2010/main" val="132592952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A0092-68A2-DE21-573F-9CA448E94B6C}"/>
            </a:ext>
          </a:extLst>
        </p:cNvPr>
        <p:cNvGrpSpPr/>
        <p:nvPr/>
      </p:nvGrpSpPr>
      <p:grpSpPr>
        <a:xfrm>
          <a:off x="0" y="0"/>
          <a:ext cx="0" cy="0"/>
          <a:chOff x="0" y="0"/>
          <a:chExt cx="0" cy="0"/>
        </a:xfrm>
      </p:grpSpPr>
      <p:sp>
        <p:nvSpPr>
          <p:cNvPr id="81" name="Title 44">
            <a:extLst>
              <a:ext uri="{FF2B5EF4-FFF2-40B4-BE49-F238E27FC236}">
                <a16:creationId xmlns:a16="http://schemas.microsoft.com/office/drawing/2014/main" id="{3CB67B85-95B0-F2B4-55B9-3E14740260C9}"/>
              </a:ext>
            </a:extLst>
          </p:cNvPr>
          <p:cNvSpPr>
            <a:spLocks noGrp="1"/>
          </p:cNvSpPr>
          <p:nvPr>
            <p:ph type="title"/>
          </p:nvPr>
        </p:nvSpPr>
        <p:spPr>
          <a:xfrm>
            <a:off x="584200" y="387350"/>
            <a:ext cx="5672138" cy="263149"/>
          </a:xfrm>
        </p:spPr>
        <p:txBody>
          <a:bodyPr/>
          <a:lstStyle/>
          <a:p>
            <a:r>
              <a:rPr lang="en-US">
                <a:solidFill>
                  <a:srgbClr val="0078D4"/>
                </a:solidFill>
              </a:rPr>
              <a:t>Legal | </a:t>
            </a:r>
            <a:r>
              <a:rPr lang="en-US"/>
              <a:t>Quicker legal guidance</a:t>
            </a:r>
          </a:p>
        </p:txBody>
      </p:sp>
      <p:sp>
        <p:nvSpPr>
          <p:cNvPr id="11" name="Text Placeholder 10">
            <a:extLst>
              <a:ext uri="{FF2B5EF4-FFF2-40B4-BE49-F238E27FC236}">
                <a16:creationId xmlns:a16="http://schemas.microsoft.com/office/drawing/2014/main" id="{CBF5B22F-D2C7-7A48-44B2-70789182A596}"/>
              </a:ext>
            </a:extLst>
          </p:cNvPr>
          <p:cNvSpPr>
            <a:spLocks noGrp="1"/>
          </p:cNvSpPr>
          <p:nvPr>
            <p:ph type="body" sz="quarter" idx="11"/>
          </p:nvPr>
        </p:nvSpPr>
        <p:spPr>
          <a:xfrm>
            <a:off x="584200" y="1593881"/>
            <a:ext cx="2808000" cy="345600"/>
          </a:xfrm>
        </p:spPr>
        <p:txBody>
          <a:bodyPr/>
          <a:lstStyle/>
          <a:p>
            <a:r>
              <a:rPr lang="en-US" noProof="0"/>
              <a:t>1. Research regulation</a:t>
            </a:r>
          </a:p>
        </p:txBody>
      </p:sp>
      <p:sp>
        <p:nvSpPr>
          <p:cNvPr id="12" name="Text Placeholder 11">
            <a:extLst>
              <a:ext uri="{FF2B5EF4-FFF2-40B4-BE49-F238E27FC236}">
                <a16:creationId xmlns:a16="http://schemas.microsoft.com/office/drawing/2014/main" id="{3F7A565E-2659-E98C-E37B-0B55D9950D2A}"/>
              </a:ext>
            </a:extLst>
          </p:cNvPr>
          <p:cNvSpPr>
            <a:spLocks noGrp="1"/>
          </p:cNvSpPr>
          <p:nvPr>
            <p:ph type="body" sz="quarter" idx="12"/>
          </p:nvPr>
        </p:nvSpPr>
        <p:spPr>
          <a:xfrm>
            <a:off x="584200" y="4052218"/>
            <a:ext cx="2808000" cy="345600"/>
          </a:xfrm>
        </p:spPr>
        <p:txBody>
          <a:bodyPr/>
          <a:lstStyle/>
          <a:p>
            <a:r>
              <a:rPr lang="en-US" noProof="0"/>
              <a:t>6. Create external communications</a:t>
            </a:r>
          </a:p>
        </p:txBody>
      </p:sp>
      <p:sp>
        <p:nvSpPr>
          <p:cNvPr id="25" name="Text Placeholder 24">
            <a:extLst>
              <a:ext uri="{FF2B5EF4-FFF2-40B4-BE49-F238E27FC236}">
                <a16:creationId xmlns:a16="http://schemas.microsoft.com/office/drawing/2014/main" id="{EE603AAB-4E6C-EB97-3DB8-4A8619B531D1}"/>
              </a:ext>
            </a:extLst>
          </p:cNvPr>
          <p:cNvSpPr>
            <a:spLocks noGrp="1"/>
          </p:cNvSpPr>
          <p:nvPr>
            <p:ph type="body" sz="quarter" idx="13"/>
          </p:nvPr>
        </p:nvSpPr>
        <p:spPr>
          <a:xfrm>
            <a:off x="4047840" y="1593881"/>
            <a:ext cx="2808000" cy="345600"/>
          </a:xfrm>
        </p:spPr>
        <p:txBody>
          <a:bodyPr/>
          <a:lstStyle/>
          <a:p>
            <a:r>
              <a:rPr lang="en-US" noProof="0"/>
              <a:t>2. Prepare comprehensive analysis</a:t>
            </a:r>
          </a:p>
        </p:txBody>
      </p:sp>
      <p:sp>
        <p:nvSpPr>
          <p:cNvPr id="26" name="Text Placeholder 25">
            <a:extLst>
              <a:ext uri="{FF2B5EF4-FFF2-40B4-BE49-F238E27FC236}">
                <a16:creationId xmlns:a16="http://schemas.microsoft.com/office/drawing/2014/main" id="{88E2A504-B79C-8B61-5AB7-B10C5B129CE1}"/>
              </a:ext>
            </a:extLst>
          </p:cNvPr>
          <p:cNvSpPr>
            <a:spLocks noGrp="1"/>
          </p:cNvSpPr>
          <p:nvPr>
            <p:ph type="body" sz="quarter" idx="14"/>
          </p:nvPr>
        </p:nvSpPr>
        <p:spPr>
          <a:xfrm>
            <a:off x="4047840" y="4052218"/>
            <a:ext cx="2808000" cy="345600"/>
          </a:xfrm>
        </p:spPr>
        <p:txBody>
          <a:bodyPr/>
          <a:lstStyle/>
          <a:p>
            <a:r>
              <a:rPr lang="en-US" noProof="0"/>
              <a:t>5. Develop risk assessment strategies </a:t>
            </a:r>
          </a:p>
        </p:txBody>
      </p:sp>
      <p:sp>
        <p:nvSpPr>
          <p:cNvPr id="27" name="Text Placeholder 26">
            <a:extLst>
              <a:ext uri="{FF2B5EF4-FFF2-40B4-BE49-F238E27FC236}">
                <a16:creationId xmlns:a16="http://schemas.microsoft.com/office/drawing/2014/main" id="{8A04B2F7-8D54-F3A5-1B0E-0B6D132EFD86}"/>
              </a:ext>
            </a:extLst>
          </p:cNvPr>
          <p:cNvSpPr>
            <a:spLocks noGrp="1"/>
          </p:cNvSpPr>
          <p:nvPr>
            <p:ph type="body" sz="quarter" idx="15"/>
          </p:nvPr>
        </p:nvSpPr>
        <p:spPr>
          <a:xfrm>
            <a:off x="7511481" y="1593881"/>
            <a:ext cx="2808000" cy="345600"/>
          </a:xfrm>
        </p:spPr>
        <p:txBody>
          <a:bodyPr/>
          <a:lstStyle/>
          <a:p>
            <a:r>
              <a:rPr lang="en-US" noProof="0"/>
              <a:t>3. Collaborate with stakeholders</a:t>
            </a:r>
          </a:p>
        </p:txBody>
      </p:sp>
      <p:sp>
        <p:nvSpPr>
          <p:cNvPr id="28" name="Text Placeholder 27">
            <a:extLst>
              <a:ext uri="{FF2B5EF4-FFF2-40B4-BE49-F238E27FC236}">
                <a16:creationId xmlns:a16="http://schemas.microsoft.com/office/drawing/2014/main" id="{579375F2-D38C-97DB-6866-E93141097D79}"/>
              </a:ext>
            </a:extLst>
          </p:cNvPr>
          <p:cNvSpPr>
            <a:spLocks noGrp="1"/>
          </p:cNvSpPr>
          <p:nvPr>
            <p:ph type="body" sz="quarter" idx="16"/>
          </p:nvPr>
        </p:nvSpPr>
        <p:spPr>
          <a:xfrm>
            <a:off x="7511481" y="4052218"/>
            <a:ext cx="2808000" cy="345600"/>
          </a:xfrm>
        </p:spPr>
        <p:txBody>
          <a:bodyPr/>
          <a:lstStyle/>
          <a:p>
            <a:r>
              <a:rPr lang="en-US" noProof="0"/>
              <a:t>4. Create internal guidelines</a:t>
            </a:r>
          </a:p>
        </p:txBody>
      </p:sp>
      <p:sp>
        <p:nvSpPr>
          <p:cNvPr id="82" name="Text Placeholder 52">
            <a:extLst>
              <a:ext uri="{FF2B5EF4-FFF2-40B4-BE49-F238E27FC236}">
                <a16:creationId xmlns:a16="http://schemas.microsoft.com/office/drawing/2014/main" id="{B90B9D02-4A06-DFDF-9101-8A24FA2BC8C7}"/>
              </a:ext>
            </a:extLst>
          </p:cNvPr>
          <p:cNvSpPr>
            <a:spLocks noGrp="1"/>
          </p:cNvSpPr>
          <p:nvPr>
            <p:ph type="body" sz="quarter" idx="17"/>
          </p:nvPr>
        </p:nvSpPr>
        <p:spPr>
          <a:xfrm>
            <a:off x="6519107" y="521099"/>
            <a:ext cx="3599821" cy="169277"/>
          </a:xfrm>
        </p:spPr>
        <p:txBody>
          <a:bodyPr/>
          <a:lstStyle/>
          <a:p>
            <a:r>
              <a:rPr lang="en-GB">
                <a:latin typeface="Segoe UI Semibold"/>
                <a:cs typeface="Segoe UI Semibold"/>
              </a:rPr>
              <a:t>Copilot for Microsoft 365 </a:t>
            </a:r>
            <a:r>
              <a:rPr lang="en-GB" sz="900">
                <a:latin typeface="Segoe UI Semibold"/>
                <a:cs typeface="Segoe UI Semibold"/>
              </a:rPr>
              <a:t>(includes Copilot Studio plug-ins)</a:t>
            </a:r>
            <a:endParaRPr lang="en-US" sz="900"/>
          </a:p>
        </p:txBody>
      </p:sp>
      <p:sp>
        <p:nvSpPr>
          <p:cNvPr id="140" name="Text Placeholder 139">
            <a:extLst>
              <a:ext uri="{FF2B5EF4-FFF2-40B4-BE49-F238E27FC236}">
                <a16:creationId xmlns:a16="http://schemas.microsoft.com/office/drawing/2014/main" id="{6A7CF8FB-0DB4-E055-758E-3C00BCFC7AFE}"/>
              </a:ext>
            </a:extLst>
          </p:cNvPr>
          <p:cNvSpPr>
            <a:spLocks noGrp="1"/>
          </p:cNvSpPr>
          <p:nvPr>
            <p:ph type="body" sz="quarter" idx="18"/>
          </p:nvPr>
        </p:nvSpPr>
        <p:spPr>
          <a:xfrm>
            <a:off x="584200" y="2032188"/>
            <a:ext cx="2808000" cy="916403"/>
          </a:xfrm>
        </p:spPr>
        <p:txBody>
          <a:bodyPr>
            <a:normAutofit/>
          </a:bodyPr>
          <a:lstStyle/>
          <a:p>
            <a:r>
              <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rPr>
              <a:t>Use Copilot</a:t>
            </a:r>
            <a:r>
              <a:rPr lang="en-US" baseline="30000">
                <a:solidFill>
                  <a:srgbClr val="1A1A1A"/>
                </a:solidFill>
                <a:latin typeface="Segoe UI"/>
              </a:rPr>
              <a:t>1</a:t>
            </a:r>
            <a:r>
              <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rPr>
              <a:t> to search for existing internal information such as emails, chat, and SharePoint documentation. Then have Copilot</a:t>
            </a:r>
            <a:r>
              <a:rPr kumimoji="0" lang="en-US" sz="900" b="0" i="0" u="none" strike="noStrike" kern="1200" cap="none" spc="0" normalizeH="0" baseline="30000" noProof="0">
                <a:ln>
                  <a:noFill/>
                </a:ln>
                <a:solidFill>
                  <a:srgbClr val="1A1A1A"/>
                </a:solidFill>
                <a:effectLst/>
                <a:uLnTx/>
                <a:uFillTx/>
                <a:latin typeface="Segoe UI"/>
                <a:ea typeface="+mn-ea"/>
                <a:cs typeface="Segoe UI" pitchFamily="34" charset="0"/>
              </a:rPr>
              <a:t>2</a:t>
            </a:r>
            <a:r>
              <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rPr>
              <a:t> augment with industry articles</a:t>
            </a:r>
            <a:r>
              <a:rPr lang="en-US">
                <a:solidFill>
                  <a:srgbClr val="000000"/>
                </a:solidFill>
                <a:latin typeface="Segoe UI"/>
              </a:rPr>
              <a:t> </a:t>
            </a:r>
            <a:r>
              <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rPr>
              <a:t>and any other relevant external information. </a:t>
            </a:r>
          </a:p>
        </p:txBody>
      </p:sp>
      <p:sp>
        <p:nvSpPr>
          <p:cNvPr id="141" name="Text Placeholder 140">
            <a:extLst>
              <a:ext uri="{FF2B5EF4-FFF2-40B4-BE49-F238E27FC236}">
                <a16:creationId xmlns:a16="http://schemas.microsoft.com/office/drawing/2014/main" id="{343445FE-B5EB-DB9C-2E1A-CB5A29354AE0}"/>
              </a:ext>
            </a:extLst>
          </p:cNvPr>
          <p:cNvSpPr>
            <a:spLocks noGrp="1"/>
          </p:cNvSpPr>
          <p:nvPr>
            <p:ph type="body" sz="quarter" idx="19"/>
          </p:nvPr>
        </p:nvSpPr>
        <p:spPr/>
        <p:txBody>
          <a:bodyPr/>
          <a:lstStyle/>
          <a:p>
            <a:r>
              <a:rPr kumimoji="0" lang="en-US" sz="900" b="0" i="0" u="none" strike="noStrike" kern="1200" cap="none" spc="0" normalizeH="0" baseline="0" noProof="0">
                <a:ln w="3175">
                  <a:noFill/>
                </a:ln>
                <a:solidFill>
                  <a:srgbClr val="000000"/>
                </a:solidFill>
                <a:effectLst/>
                <a:uLnTx/>
                <a:uFillTx/>
                <a:latin typeface="Segoe UI" panose="020B0502040204020203" pitchFamily="34" charset="0"/>
                <a:cs typeface="Segoe UI" pitchFamily="34" charset="0"/>
              </a:rPr>
              <a:t>Use Copilot</a:t>
            </a:r>
            <a:r>
              <a:rPr kumimoji="0" lang="en-US" sz="900" b="0" i="0" u="none" strike="noStrike" kern="1200" cap="none" spc="0" normalizeH="0" baseline="30000" noProof="0">
                <a:ln w="3175">
                  <a:noFill/>
                </a:ln>
                <a:solidFill>
                  <a:srgbClr val="1A1A1A"/>
                </a:solidFill>
                <a:effectLst/>
                <a:uLnTx/>
                <a:uFillTx/>
                <a:latin typeface="Segoe UI"/>
                <a:cs typeface="Segoe UI" pitchFamily="34" charset="0"/>
              </a:rPr>
              <a:t>2</a:t>
            </a:r>
            <a:r>
              <a:rPr kumimoji="0" lang="en-US" sz="900" b="0" i="0" u="none" strike="noStrike" kern="1200" cap="none" spc="0" normalizeH="0" baseline="0" noProof="0">
                <a:ln w="3175">
                  <a:noFill/>
                </a:ln>
                <a:solidFill>
                  <a:srgbClr val="000000"/>
                </a:solidFill>
                <a:effectLst/>
                <a:uLnTx/>
                <a:uFillTx/>
                <a:latin typeface="Segoe UI" panose="020B0502040204020203" pitchFamily="34" charset="0"/>
                <a:cs typeface="Segoe UI" pitchFamily="34" charset="0"/>
              </a:rPr>
              <a:t> to create comprehensive analysis including the regulation’s provisions, implications, and compliance requirements and map to your company’s existing policies. </a:t>
            </a:r>
          </a:p>
        </p:txBody>
      </p:sp>
      <p:sp>
        <p:nvSpPr>
          <p:cNvPr id="142" name="Text Placeholder 141">
            <a:extLst>
              <a:ext uri="{FF2B5EF4-FFF2-40B4-BE49-F238E27FC236}">
                <a16:creationId xmlns:a16="http://schemas.microsoft.com/office/drawing/2014/main" id="{23751B43-BCB5-2A0B-65F9-361424B0AC3A}"/>
              </a:ext>
            </a:extLst>
          </p:cNvPr>
          <p:cNvSpPr>
            <a:spLocks noGrp="1"/>
          </p:cNvSpPr>
          <p:nvPr>
            <p:ph type="body" sz="quarter" idx="20"/>
          </p:nvPr>
        </p:nvSpPr>
        <p:spPr/>
        <p:txBody>
          <a:bodyPr/>
          <a:lstStyle/>
          <a:p>
            <a:r>
              <a:rPr kumimoji="0" lang="en-US" sz="900" b="0" i="0" u="none" strike="noStrike" kern="1200" cap="none" spc="0" normalizeH="0" baseline="0" noProof="0">
                <a:ln w="3175">
                  <a:noFill/>
                </a:ln>
                <a:solidFill>
                  <a:srgbClr val="000000"/>
                </a:solidFill>
                <a:effectLst/>
                <a:uLnTx/>
                <a:uFillTx/>
                <a:latin typeface="Segoe UI" panose="020B0502040204020203" pitchFamily="34" charset="0"/>
                <a:cs typeface="Segoe UI" pitchFamily="34" charset="0"/>
              </a:rPr>
              <a:t>Use Copilot in Teams to schedule meeting with internal stakeholders to get inputs on how to address gaps and what updates are to be made in policies. </a:t>
            </a:r>
          </a:p>
        </p:txBody>
      </p:sp>
      <p:sp>
        <p:nvSpPr>
          <p:cNvPr id="143" name="Text Placeholder 142">
            <a:extLst>
              <a:ext uri="{FF2B5EF4-FFF2-40B4-BE49-F238E27FC236}">
                <a16:creationId xmlns:a16="http://schemas.microsoft.com/office/drawing/2014/main" id="{C9CB562D-BEB7-3CA6-3F22-E64E463E7F97}"/>
              </a:ext>
            </a:extLst>
          </p:cNvPr>
          <p:cNvSpPr>
            <a:spLocks noGrp="1"/>
          </p:cNvSpPr>
          <p:nvPr>
            <p:ph type="body" sz="quarter" idx="21"/>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Quickly get up to speed </a:t>
            </a:r>
            <a:r>
              <a:rPr kumimoji="0" lang="en-US" sz="900" b="0" i="0" u="none" strike="noStrike" kern="0" cap="none" spc="0" normalizeH="0" baseline="0" noProof="0">
                <a:ln>
                  <a:noFill/>
                </a:ln>
                <a:solidFill>
                  <a:srgbClr val="1A1A1A"/>
                </a:solidFill>
                <a:effectLst/>
                <a:uLnTx/>
                <a:uFillTx/>
                <a:latin typeface="Segoe UI"/>
                <a:ea typeface="+mn-ea"/>
                <a:cs typeface="+mn-cs"/>
              </a:rPr>
              <a:t>with he most relevant information</a:t>
            </a:r>
          </a:p>
        </p:txBody>
      </p:sp>
      <p:sp>
        <p:nvSpPr>
          <p:cNvPr id="144" name="Text Placeholder 143">
            <a:extLst>
              <a:ext uri="{FF2B5EF4-FFF2-40B4-BE49-F238E27FC236}">
                <a16:creationId xmlns:a16="http://schemas.microsoft.com/office/drawing/2014/main" id="{E2B7463E-24A6-0FF1-E55A-63CDC269EB90}"/>
              </a:ext>
            </a:extLst>
          </p:cNvPr>
          <p:cNvSpPr>
            <a:spLocks noGrp="1"/>
          </p:cNvSpPr>
          <p:nvPr>
            <p:ph type="body" sz="quarter" idx="22"/>
          </p:nvPr>
        </p:nvSpPr>
        <p:spPr>
          <a:xfrm>
            <a:off x="584200" y="5743538"/>
            <a:ext cx="2808000" cy="626701"/>
          </a:xfrm>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Generate a first draft </a:t>
            </a:r>
            <a:r>
              <a:rPr kumimoji="0" lang="en-US" sz="900" b="0" i="0" u="none" strike="noStrike" kern="0" cap="none" spc="0" normalizeH="0" baseline="0" noProof="0">
                <a:ln>
                  <a:noFill/>
                </a:ln>
                <a:solidFill>
                  <a:srgbClr val="1A1A1A"/>
                </a:solidFill>
                <a:effectLst/>
                <a:uLnTx/>
                <a:uFillTx/>
                <a:latin typeface="Segoe UI"/>
                <a:ea typeface="+mn-ea"/>
                <a:cs typeface="+mn-cs"/>
              </a:rPr>
              <a:t>more quickly.</a:t>
            </a:r>
          </a:p>
        </p:txBody>
      </p:sp>
      <p:sp>
        <p:nvSpPr>
          <p:cNvPr id="146" name="Text Placeholder 145">
            <a:extLst>
              <a:ext uri="{FF2B5EF4-FFF2-40B4-BE49-F238E27FC236}">
                <a16:creationId xmlns:a16="http://schemas.microsoft.com/office/drawing/2014/main" id="{A98D598B-A0F5-C817-897D-29A377821FF7}"/>
              </a:ext>
            </a:extLst>
          </p:cNvPr>
          <p:cNvSpPr>
            <a:spLocks noGrp="1"/>
          </p:cNvSpPr>
          <p:nvPr>
            <p:ph type="body" sz="quarter" idx="23"/>
          </p:nvPr>
        </p:nvSpPr>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a:ln>
                  <a:noFill/>
                </a:ln>
                <a:solidFill>
                  <a:srgbClr val="1A1A1A"/>
                </a:solidFill>
                <a:effectLst/>
                <a:uLnTx/>
                <a:uFillTx/>
                <a:latin typeface="Segoe UI"/>
                <a:ea typeface="+mn-ea"/>
                <a:cs typeface="+mn-cs"/>
              </a:rPr>
              <a:t>Identify key trends </a:t>
            </a:r>
            <a:r>
              <a:rPr kumimoji="0" lang="en-US" sz="900" b="0" i="0" u="none" strike="noStrike" kern="0" cap="none" spc="0" normalizeH="0" baseline="0" noProof="0">
                <a:ln>
                  <a:noFill/>
                </a:ln>
                <a:solidFill>
                  <a:srgbClr val="1A1A1A"/>
                </a:solidFill>
                <a:effectLst/>
                <a:uLnTx/>
                <a:uFillTx/>
                <a:latin typeface="Segoe UI"/>
                <a:ea typeface="+mn-ea"/>
                <a:cs typeface="+mn-cs"/>
              </a:rPr>
              <a:t>and analyze impacts</a:t>
            </a:r>
          </a:p>
        </p:txBody>
      </p:sp>
      <p:sp>
        <p:nvSpPr>
          <p:cNvPr id="147" name="Text Placeholder 146">
            <a:extLst>
              <a:ext uri="{FF2B5EF4-FFF2-40B4-BE49-F238E27FC236}">
                <a16:creationId xmlns:a16="http://schemas.microsoft.com/office/drawing/2014/main" id="{C3B9582E-5D1D-8390-2B42-6BF04F612FEC}"/>
              </a:ext>
            </a:extLst>
          </p:cNvPr>
          <p:cNvSpPr>
            <a:spLocks noGrp="1"/>
          </p:cNvSpPr>
          <p:nvPr>
            <p:ph type="body" sz="quarter" idx="24"/>
          </p:nvPr>
        </p:nvSpPr>
        <p:spPr>
          <a:xfrm>
            <a:off x="4047840" y="5743538"/>
            <a:ext cx="2808000" cy="626701"/>
          </a:xfrm>
        </p:spPr>
        <p:txBody>
          <a:bodyPr/>
          <a:lstStyle/>
          <a:p>
            <a:r>
              <a:rPr kumimoji="0" lang="en-US" sz="900" b="1" i="0" u="none" strike="noStrike" kern="1200" cap="none" spc="0" normalizeH="0" baseline="0" noProof="0">
                <a:ln w="3175">
                  <a:noFill/>
                </a:ln>
                <a:solidFill>
                  <a:prstClr val="black"/>
                </a:solidFill>
                <a:effectLst/>
                <a:uLnTx/>
                <a:uFillTx/>
                <a:latin typeface="Segoe UI"/>
                <a:ea typeface="+mn-ea"/>
                <a:cs typeface="Segoe UI" pitchFamily="34" charset="0"/>
              </a:rPr>
              <a:t>Prepare</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 risk assessment frameworks and risk-mitigating clauses for contracts.</a:t>
            </a:r>
            <a:endParaRPr kumimoji="0" lang="en-US" sz="900" b="0" i="0" u="none" strike="noStrike" kern="0" cap="none" spc="0" normalizeH="0" baseline="0" noProof="0">
              <a:ln>
                <a:noFill/>
              </a:ln>
              <a:solidFill>
                <a:srgbClr val="1A1A1A"/>
              </a:solidFill>
              <a:effectLst/>
              <a:highlight>
                <a:srgbClr val="FFFF00"/>
              </a:highlight>
              <a:uLnTx/>
              <a:uFillTx/>
              <a:latin typeface="Segoe UI"/>
              <a:ea typeface="+mn-ea"/>
              <a:cs typeface="+mn-cs"/>
            </a:endParaRPr>
          </a:p>
        </p:txBody>
      </p:sp>
      <p:sp>
        <p:nvSpPr>
          <p:cNvPr id="148" name="Text Placeholder 147">
            <a:extLst>
              <a:ext uri="{FF2B5EF4-FFF2-40B4-BE49-F238E27FC236}">
                <a16:creationId xmlns:a16="http://schemas.microsoft.com/office/drawing/2014/main" id="{1113AACC-B8C8-CAF0-1913-B92AEE839F37}"/>
              </a:ext>
            </a:extLst>
          </p:cNvPr>
          <p:cNvSpPr>
            <a:spLocks noGrp="1"/>
          </p:cNvSpPr>
          <p:nvPr>
            <p:ph type="body" sz="quarter" idx="25"/>
          </p:nvPr>
        </p:nvSpPr>
        <p:spPr/>
        <p:txBody>
          <a:bodyPr/>
          <a:lstStyle/>
          <a:p>
            <a:r>
              <a:rPr kumimoji="0" lang="en-US" sz="900" b="1" i="0" u="none" strike="noStrike" kern="1200" cap="none" spc="0" normalizeH="0" baseline="0" noProof="0">
                <a:ln w="3175">
                  <a:noFill/>
                </a:ln>
                <a:solidFill>
                  <a:srgbClr val="000000"/>
                </a:solidFill>
                <a:effectLst/>
                <a:uLnTx/>
                <a:uFillTx/>
                <a:latin typeface="Segoe UI" panose="020B0502040204020203" pitchFamily="34" charset="0"/>
                <a:ea typeface="+mn-ea"/>
                <a:cs typeface="Segoe UI" pitchFamily="34" charset="0"/>
              </a:rPr>
              <a:t>Transcribe notes </a:t>
            </a:r>
            <a:r>
              <a:rPr kumimoji="0" lang="en-US" sz="900" b="0" i="0" u="none" strike="noStrike" kern="1200" cap="none" spc="0" normalizeH="0" baseline="0" noProof="0">
                <a:ln w="3175">
                  <a:noFill/>
                </a:ln>
                <a:solidFill>
                  <a:srgbClr val="000000"/>
                </a:solidFill>
                <a:effectLst/>
                <a:uLnTx/>
                <a:uFillTx/>
                <a:latin typeface="Segoe UI" panose="020B0502040204020203" pitchFamily="34" charset="0"/>
                <a:ea typeface="+mn-ea"/>
                <a:cs typeface="Segoe UI" pitchFamily="34" charset="0"/>
              </a:rPr>
              <a:t>to incorporate into the required documentation updates.</a:t>
            </a:r>
            <a:endParaRPr kumimoji="0" lang="en-US" sz="900" b="0" i="0" u="none" strike="noStrike" kern="0" cap="none" spc="0" normalizeH="0" baseline="0" noProof="0">
              <a:ln>
                <a:noFill/>
              </a:ln>
              <a:solidFill>
                <a:srgbClr val="1A1A1A"/>
              </a:solidFill>
              <a:effectLst/>
              <a:highlight>
                <a:srgbClr val="FFFF00"/>
              </a:highlight>
              <a:uLnTx/>
              <a:uFillTx/>
              <a:latin typeface="Segoe UI"/>
              <a:ea typeface="+mn-ea"/>
              <a:cs typeface="+mn-cs"/>
            </a:endParaRPr>
          </a:p>
        </p:txBody>
      </p:sp>
      <p:sp>
        <p:nvSpPr>
          <p:cNvPr id="149" name="Text Placeholder 148">
            <a:extLst>
              <a:ext uri="{FF2B5EF4-FFF2-40B4-BE49-F238E27FC236}">
                <a16:creationId xmlns:a16="http://schemas.microsoft.com/office/drawing/2014/main" id="{971488C8-F19E-8A10-4032-0BCF29DC4D3D}"/>
              </a:ext>
            </a:extLst>
          </p:cNvPr>
          <p:cNvSpPr>
            <a:spLocks noGrp="1"/>
          </p:cNvSpPr>
          <p:nvPr>
            <p:ph type="body" sz="quarter" idx="26"/>
          </p:nvPr>
        </p:nvSpPr>
        <p:spPr>
          <a:xfrm>
            <a:off x="7511481" y="5743538"/>
            <a:ext cx="2808000" cy="626701"/>
          </a:xfrm>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a:ln>
                  <a:noFill/>
                </a:ln>
                <a:solidFill>
                  <a:srgbClr val="1A1A1A"/>
                </a:solidFill>
                <a:effectLst/>
                <a:uLnTx/>
                <a:uFillTx/>
                <a:latin typeface="Segoe UI"/>
                <a:ea typeface="+mn-ea"/>
                <a:cs typeface="+mn-cs"/>
              </a:rPr>
              <a:t>Rapidly </a:t>
            </a:r>
            <a:r>
              <a:rPr kumimoji="0" lang="en-US" sz="900" b="1" i="0" u="none" strike="noStrike" kern="1200" cap="none" spc="0" normalizeH="0" baseline="0" noProof="0">
                <a:ln w="3175">
                  <a:noFill/>
                </a:ln>
                <a:solidFill>
                  <a:srgbClr val="000000"/>
                </a:solidFill>
                <a:effectLst/>
                <a:uLnTx/>
                <a:uFillTx/>
                <a:latin typeface="Segoe UI" panose="020B0502040204020203" pitchFamily="34" charset="0"/>
                <a:ea typeface="+mn-ea"/>
                <a:cs typeface="Segoe UI" pitchFamily="34" charset="0"/>
              </a:rPr>
              <a:t>finalize your guidelines </a:t>
            </a:r>
            <a:r>
              <a:rPr kumimoji="0" lang="en-US" sz="900" b="0" i="0" u="none" strike="noStrike" kern="1200" cap="none" spc="0" normalizeH="0" baseline="0" noProof="0">
                <a:ln w="3175">
                  <a:noFill/>
                </a:ln>
                <a:solidFill>
                  <a:srgbClr val="000000"/>
                </a:solidFill>
                <a:effectLst/>
                <a:uLnTx/>
                <a:uFillTx/>
                <a:latin typeface="Segoe UI" panose="020B0502040204020203" pitchFamily="34" charset="0"/>
                <a:ea typeface="+mn-ea"/>
                <a:cs typeface="Segoe UI" pitchFamily="34" charset="0"/>
              </a:rPr>
              <a:t>and make required updates to policies and procedures</a:t>
            </a:r>
            <a:endParaRPr kumimoji="0" lang="en-US" sz="900" b="0" i="0" u="none" strike="noStrike" kern="0" cap="none" spc="0" normalizeH="0" baseline="0" noProof="0">
              <a:ln>
                <a:noFill/>
              </a:ln>
              <a:solidFill>
                <a:srgbClr val="1A1A1A"/>
              </a:solidFill>
              <a:effectLst/>
              <a:highlight>
                <a:srgbClr val="FFFF00"/>
              </a:highlight>
              <a:uLnTx/>
              <a:uFillTx/>
              <a:latin typeface="Segoe UI"/>
              <a:ea typeface="+mn-ea"/>
              <a:cs typeface="+mn-cs"/>
            </a:endParaRPr>
          </a:p>
        </p:txBody>
      </p:sp>
      <p:sp>
        <p:nvSpPr>
          <p:cNvPr id="150" name="Text Placeholder 149">
            <a:extLst>
              <a:ext uri="{FF2B5EF4-FFF2-40B4-BE49-F238E27FC236}">
                <a16:creationId xmlns:a16="http://schemas.microsoft.com/office/drawing/2014/main" id="{AB7E522D-8881-4164-B679-70474656F366}"/>
              </a:ext>
            </a:extLst>
          </p:cNvPr>
          <p:cNvSpPr>
            <a:spLocks noGrp="1"/>
          </p:cNvSpPr>
          <p:nvPr>
            <p:ph type="body" sz="quarter" idx="27"/>
          </p:nvPr>
        </p:nvSpPr>
        <p:spPr/>
        <p:txBody>
          <a:bodyPr/>
          <a:lstStyle/>
          <a:p>
            <a:r>
              <a:rPr kumimoji="0" lang="en-US" sz="900" b="0" i="0" u="none" strike="noStrike" kern="1200" cap="none" spc="0" normalizeH="0" baseline="0" noProof="0">
                <a:ln w="3175">
                  <a:noFill/>
                </a:ln>
                <a:solidFill>
                  <a:prstClr val="black"/>
                </a:solidFill>
                <a:effectLst/>
                <a:uLnTx/>
                <a:uFillTx/>
                <a:latin typeface="Segoe UI"/>
                <a:cs typeface="Segoe UI" pitchFamily="34" charset="0"/>
              </a:rPr>
              <a:t>Take advantage of Copilot in Word’s assistance in drafting external communications such as press releases, and FAQs for clients.  </a:t>
            </a:r>
            <a:endPar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151" name="Text Placeholder 150">
            <a:extLst>
              <a:ext uri="{FF2B5EF4-FFF2-40B4-BE49-F238E27FC236}">
                <a16:creationId xmlns:a16="http://schemas.microsoft.com/office/drawing/2014/main" id="{F78C8F3D-F0EF-62B5-7B94-6C607E63A675}"/>
              </a:ext>
            </a:extLst>
          </p:cNvPr>
          <p:cNvSpPr>
            <a:spLocks noGrp="1"/>
          </p:cNvSpPr>
          <p:nvPr>
            <p:ph type="body" sz="quarter" idx="28"/>
          </p:nvPr>
        </p:nvSpPr>
        <p:spPr/>
        <p:txBody>
          <a:bodyPr/>
          <a:lstStyle/>
          <a:p>
            <a:r>
              <a:rPr kumimoji="0" lang="en-US" sz="900" b="0" i="0" u="none" strike="noStrike" kern="1200" cap="none" spc="0" normalizeH="0" baseline="0" noProof="0">
                <a:ln w="3175">
                  <a:noFill/>
                </a:ln>
                <a:solidFill>
                  <a:prstClr val="black"/>
                </a:solidFill>
                <a:effectLst/>
                <a:uLnTx/>
                <a:uFillTx/>
                <a:latin typeface="Segoe UI"/>
                <a:cs typeface="Segoe UI" pitchFamily="34" charset="0"/>
              </a:rPr>
              <a:t>With work previously done, use Copilot</a:t>
            </a:r>
            <a:r>
              <a:rPr lang="en-US" baseline="30000">
                <a:solidFill>
                  <a:srgbClr val="1A1A1A"/>
                </a:solidFill>
                <a:latin typeface="Segoe UI"/>
              </a:rPr>
              <a:t>1</a:t>
            </a:r>
            <a:r>
              <a:rPr kumimoji="0" lang="en-US" sz="900" b="0" i="0" u="none" strike="noStrike" kern="1200" cap="none" spc="0" normalizeH="0" baseline="0" noProof="0">
                <a:ln w="3175">
                  <a:noFill/>
                </a:ln>
                <a:solidFill>
                  <a:prstClr val="black"/>
                </a:solidFill>
                <a:effectLst/>
                <a:uLnTx/>
                <a:uFillTx/>
                <a:latin typeface="Segoe UI"/>
                <a:cs typeface="Segoe UI" pitchFamily="34" charset="0"/>
              </a:rPr>
              <a:t> to help analyze case law, enforcement actions, and industry best practices. </a:t>
            </a:r>
            <a:endPar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152" name="Text Placeholder 151">
            <a:extLst>
              <a:ext uri="{FF2B5EF4-FFF2-40B4-BE49-F238E27FC236}">
                <a16:creationId xmlns:a16="http://schemas.microsoft.com/office/drawing/2014/main" id="{E9A1995A-5756-6381-6B6D-6BEBC96A0F09}"/>
              </a:ext>
            </a:extLst>
          </p:cNvPr>
          <p:cNvSpPr>
            <a:spLocks noGrp="1"/>
          </p:cNvSpPr>
          <p:nvPr>
            <p:ph type="body" sz="quarter" idx="29"/>
          </p:nvPr>
        </p:nvSpPr>
        <p:spPr>
          <a:xfrm>
            <a:off x="7511480" y="4488366"/>
            <a:ext cx="2918753" cy="913021"/>
          </a:xfrm>
        </p:spPr>
        <p:txBody>
          <a:bodyPr>
            <a:normAutofit/>
          </a:bodyPr>
          <a:lstStyle/>
          <a:p>
            <a:r>
              <a:rPr kumimoji="0" lang="en-US" sz="900" b="0" i="0" u="none" strike="noStrike" kern="1200" cap="none" spc="0" normalizeH="0" baseline="0" noProof="0">
                <a:ln w="3175">
                  <a:noFill/>
                </a:ln>
                <a:solidFill>
                  <a:srgbClr val="000000"/>
                </a:solidFill>
                <a:effectLst/>
                <a:uLnTx/>
                <a:uFillTx/>
                <a:latin typeface="Segoe UI" panose="020B0502040204020203" pitchFamily="34" charset="0"/>
                <a:cs typeface="Segoe UI" pitchFamily="34" charset="0"/>
              </a:rPr>
              <a:t>Leverage Copilot</a:t>
            </a:r>
            <a:r>
              <a:rPr lang="en-US" baseline="30000">
                <a:solidFill>
                  <a:srgbClr val="1A1A1A"/>
                </a:solidFill>
                <a:latin typeface="Segoe UI"/>
              </a:rPr>
              <a:t>1</a:t>
            </a:r>
            <a:r>
              <a:rPr kumimoji="0" lang="en-US" sz="900" b="0" i="0" u="none" strike="noStrike" kern="1200" cap="none" spc="0" normalizeH="0" baseline="0" noProof="0">
                <a:ln w="3175">
                  <a:noFill/>
                </a:ln>
                <a:solidFill>
                  <a:srgbClr val="000000"/>
                </a:solidFill>
                <a:effectLst/>
                <a:uLnTx/>
                <a:uFillTx/>
                <a:latin typeface="Segoe UI" panose="020B0502040204020203" pitchFamily="34" charset="0"/>
                <a:cs typeface="Segoe UI" pitchFamily="34" charset="0"/>
              </a:rPr>
              <a:t> to provide sample language for drafting legal advice and content based on data collected from internal sources, external sources on new regulations and legal systems of record. You can then finalize your guidelines and update policies and procedures. </a:t>
            </a:r>
          </a:p>
        </p:txBody>
      </p:sp>
      <p:sp>
        <p:nvSpPr>
          <p:cNvPr id="83" name="Text Placeholder 86">
            <a:extLst>
              <a:ext uri="{FF2B5EF4-FFF2-40B4-BE49-F238E27FC236}">
                <a16:creationId xmlns:a16="http://schemas.microsoft.com/office/drawing/2014/main" id="{20801C37-26BF-F66D-5572-C0B855D60AD8}"/>
              </a:ext>
            </a:extLst>
          </p:cNvPr>
          <p:cNvSpPr>
            <a:spLocks noGrp="1"/>
          </p:cNvSpPr>
          <p:nvPr>
            <p:ph type="body" sz="quarter" idx="30"/>
          </p:nvPr>
        </p:nvSpPr>
        <p:spPr>
          <a:xfrm>
            <a:off x="10430234" y="521099"/>
            <a:ext cx="1456966" cy="175614"/>
          </a:xfrm>
        </p:spPr>
        <p:txBody>
          <a:bodyPr/>
          <a:lstStyle/>
          <a:p>
            <a:r>
              <a:rPr lang="en-GB">
                <a:latin typeface="Segoe UI Semibold"/>
                <a:cs typeface="Segoe UI Semibold"/>
              </a:rPr>
              <a:t>Customize</a:t>
            </a:r>
            <a:endParaRPr lang="en-US"/>
          </a:p>
        </p:txBody>
      </p:sp>
      <p:sp>
        <p:nvSpPr>
          <p:cNvPr id="153" name="Text Placeholder 152">
            <a:extLst>
              <a:ext uri="{FF2B5EF4-FFF2-40B4-BE49-F238E27FC236}">
                <a16:creationId xmlns:a16="http://schemas.microsoft.com/office/drawing/2014/main" id="{48E2E7E3-EF99-6587-B915-76FCF5876D53}"/>
              </a:ext>
            </a:extLst>
          </p:cNvPr>
          <p:cNvSpPr>
            <a:spLocks noGrp="1"/>
          </p:cNvSpPr>
          <p:nvPr>
            <p:ph type="body" sz="quarter" idx="38"/>
          </p:nvPr>
        </p:nvSpPr>
        <p:spPr>
          <a:solidFill>
            <a:srgbClr val="0070C0"/>
          </a:solidFill>
        </p:spPr>
        <p:txBody>
          <a:bodyPr/>
          <a:lstStyle/>
          <a:p>
            <a:endParaRPr lang="en-US"/>
          </a:p>
        </p:txBody>
      </p:sp>
      <p:sp>
        <p:nvSpPr>
          <p:cNvPr id="154" name="Text Placeholder 153">
            <a:extLst>
              <a:ext uri="{FF2B5EF4-FFF2-40B4-BE49-F238E27FC236}">
                <a16:creationId xmlns:a16="http://schemas.microsoft.com/office/drawing/2014/main" id="{2C81B7D4-4294-7F11-6967-BEDBBF54632A}"/>
              </a:ext>
            </a:extLst>
          </p:cNvPr>
          <p:cNvSpPr>
            <a:spLocks noGrp="1"/>
          </p:cNvSpPr>
          <p:nvPr>
            <p:ph type="body" sz="quarter" idx="39"/>
          </p:nvPr>
        </p:nvSpPr>
        <p:spPr>
          <a:solidFill>
            <a:srgbClr val="0070C0"/>
          </a:solidFill>
        </p:spPr>
        <p:txBody>
          <a:bodyPr/>
          <a:lstStyle/>
          <a:p>
            <a:endParaRPr lang="en-US"/>
          </a:p>
        </p:txBody>
      </p:sp>
      <p:sp>
        <p:nvSpPr>
          <p:cNvPr id="155" name="Text Placeholder 154">
            <a:extLst>
              <a:ext uri="{FF2B5EF4-FFF2-40B4-BE49-F238E27FC236}">
                <a16:creationId xmlns:a16="http://schemas.microsoft.com/office/drawing/2014/main" id="{BA1F1AF1-F4E4-F735-346D-3A126DBAA554}"/>
              </a:ext>
            </a:extLst>
          </p:cNvPr>
          <p:cNvSpPr>
            <a:spLocks noGrp="1"/>
          </p:cNvSpPr>
          <p:nvPr>
            <p:ph type="body" sz="quarter" idx="40"/>
          </p:nvPr>
        </p:nvSpPr>
        <p:spPr/>
        <p:txBody>
          <a:bodyPr/>
          <a:lstStyle/>
          <a:p>
            <a:endParaRPr lang="en-US"/>
          </a:p>
        </p:txBody>
      </p:sp>
      <p:sp>
        <p:nvSpPr>
          <p:cNvPr id="87" name="Rectangle: Rounded Corners 6">
            <a:extLst>
              <a:ext uri="{FF2B5EF4-FFF2-40B4-BE49-F238E27FC236}">
                <a16:creationId xmlns:a16="http://schemas.microsoft.com/office/drawing/2014/main" id="{84DBCFC8-718D-FD49-1FE6-481ECA03D9F1}"/>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88" name="Group 87">
            <a:extLst>
              <a:ext uri="{FF2B5EF4-FFF2-40B4-BE49-F238E27FC236}">
                <a16:creationId xmlns:a16="http://schemas.microsoft.com/office/drawing/2014/main" id="{EF253D1D-C637-FD34-853B-DBC51EA12A7A}"/>
              </a:ext>
            </a:extLst>
          </p:cNvPr>
          <p:cNvGrpSpPr/>
          <p:nvPr/>
        </p:nvGrpSpPr>
        <p:grpSpPr>
          <a:xfrm>
            <a:off x="1624328" y="1132756"/>
            <a:ext cx="1332000" cy="216000"/>
            <a:chOff x="1198144" y="862657"/>
            <a:chExt cx="1332000" cy="216000"/>
          </a:xfrm>
        </p:grpSpPr>
        <p:sp>
          <p:nvSpPr>
            <p:cNvPr id="92" name="Rectangle: Rounded Corners 6">
              <a:extLst>
                <a:ext uri="{FF2B5EF4-FFF2-40B4-BE49-F238E27FC236}">
                  <a16:creationId xmlns:a16="http://schemas.microsoft.com/office/drawing/2014/main" id="{BED2D2B9-F6A8-2EF1-88CD-9AD284815C51}"/>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Compliance</a:t>
              </a:r>
            </a:p>
          </p:txBody>
        </p:sp>
        <p:pic>
          <p:nvPicPr>
            <p:cNvPr id="93" name="Graphic 92">
              <a:extLst>
                <a:ext uri="{FF2B5EF4-FFF2-40B4-BE49-F238E27FC236}">
                  <a16:creationId xmlns:a16="http://schemas.microsoft.com/office/drawing/2014/main" id="{A9C5A47A-FCD4-3FC2-82DF-AAA3B9CECDC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grpSp>
        <p:nvGrpSpPr>
          <p:cNvPr id="94" name="Group 93">
            <a:extLst>
              <a:ext uri="{FF2B5EF4-FFF2-40B4-BE49-F238E27FC236}">
                <a16:creationId xmlns:a16="http://schemas.microsoft.com/office/drawing/2014/main" id="{20F4EE5F-BD0D-F920-84A0-61169B85DD4B}"/>
              </a:ext>
            </a:extLst>
          </p:cNvPr>
          <p:cNvGrpSpPr/>
          <p:nvPr/>
        </p:nvGrpSpPr>
        <p:grpSpPr>
          <a:xfrm>
            <a:off x="3022536" y="1132756"/>
            <a:ext cx="1692000" cy="216000"/>
            <a:chOff x="2707850" y="862657"/>
            <a:chExt cx="1692000" cy="216000"/>
          </a:xfrm>
        </p:grpSpPr>
        <p:sp>
          <p:nvSpPr>
            <p:cNvPr id="104" name="Rectangle: Rounded Corners 6">
              <a:extLst>
                <a:ext uri="{FF2B5EF4-FFF2-40B4-BE49-F238E27FC236}">
                  <a16:creationId xmlns:a16="http://schemas.microsoft.com/office/drawing/2014/main" id="{C606EE9B-99DB-7CEE-A59E-6F2D20591D51}"/>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Transactional processes</a:t>
              </a:r>
            </a:p>
          </p:txBody>
        </p:sp>
        <p:pic>
          <p:nvPicPr>
            <p:cNvPr id="105" name="Graphic 104">
              <a:extLst>
                <a:ext uri="{FF2B5EF4-FFF2-40B4-BE49-F238E27FC236}">
                  <a16:creationId xmlns:a16="http://schemas.microsoft.com/office/drawing/2014/main" id="{4A45E210-4330-4524-F82C-AECBCD2D915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54635" y="898657"/>
              <a:ext cx="144000" cy="144000"/>
            </a:xfrm>
            <a:prstGeom prst="rect">
              <a:avLst/>
            </a:prstGeom>
          </p:spPr>
        </p:pic>
      </p:grpSp>
      <p:grpSp>
        <p:nvGrpSpPr>
          <p:cNvPr id="106" name="Group 105">
            <a:extLst>
              <a:ext uri="{FF2B5EF4-FFF2-40B4-BE49-F238E27FC236}">
                <a16:creationId xmlns:a16="http://schemas.microsoft.com/office/drawing/2014/main" id="{7335B679-2B33-F799-187A-6BA62C90671D}"/>
              </a:ext>
            </a:extLst>
          </p:cNvPr>
          <p:cNvGrpSpPr/>
          <p:nvPr/>
        </p:nvGrpSpPr>
        <p:grpSpPr>
          <a:xfrm>
            <a:off x="4780744" y="1132756"/>
            <a:ext cx="1476000" cy="216000"/>
            <a:chOff x="4582885" y="862657"/>
            <a:chExt cx="1476000" cy="216000"/>
          </a:xfrm>
        </p:grpSpPr>
        <p:sp>
          <p:nvSpPr>
            <p:cNvPr id="114" name="Rectangle: Rounded Corners 6">
              <a:extLst>
                <a:ext uri="{FF2B5EF4-FFF2-40B4-BE49-F238E27FC236}">
                  <a16:creationId xmlns:a16="http://schemas.microsoft.com/office/drawing/2014/main" id="{25CF7DE8-1B18-D873-4853-50B9A6882FE8}"/>
                </a:ext>
                <a:ext uri="{C183D7F6-B498-43B3-948B-1728B52AA6E4}">
                  <adec:decorative xmlns:adec="http://schemas.microsoft.com/office/drawing/2017/decorative" val="1"/>
                </a:ext>
              </a:extLst>
            </p:cNvPr>
            <p:cNvSpPr/>
            <p:nvPr/>
          </p:nvSpPr>
          <p:spPr bwMode="auto">
            <a:xfrm>
              <a:off x="4582885" y="862657"/>
              <a:ext cx="1476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Advisory services</a:t>
              </a:r>
            </a:p>
          </p:txBody>
        </p:sp>
        <p:pic>
          <p:nvPicPr>
            <p:cNvPr id="115" name="Graphic 114">
              <a:extLst>
                <a:ext uri="{FF2B5EF4-FFF2-40B4-BE49-F238E27FC236}">
                  <a16:creationId xmlns:a16="http://schemas.microsoft.com/office/drawing/2014/main" id="{2A6F19A3-1801-434C-2335-19F2149153A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629670" y="898657"/>
              <a:ext cx="144000" cy="144000"/>
            </a:xfrm>
            <a:prstGeom prst="rect">
              <a:avLst/>
            </a:prstGeom>
          </p:spPr>
        </p:pic>
      </p:grpSp>
      <p:sp>
        <p:nvSpPr>
          <p:cNvPr id="116" name="Rectangle: Rounded Corners 6">
            <a:extLst>
              <a:ext uri="{FF2B5EF4-FFF2-40B4-BE49-F238E27FC236}">
                <a16:creationId xmlns:a16="http://schemas.microsoft.com/office/drawing/2014/main" id="{EC1BF3F6-1E08-C505-6FE7-61A7086C02DB}"/>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201" name="Group 200">
            <a:extLst>
              <a:ext uri="{FF2B5EF4-FFF2-40B4-BE49-F238E27FC236}">
                <a16:creationId xmlns:a16="http://schemas.microsoft.com/office/drawing/2014/main" id="{8CAD274B-DFE9-1C14-A321-7D6024C6422A}"/>
              </a:ext>
            </a:extLst>
          </p:cNvPr>
          <p:cNvGrpSpPr/>
          <p:nvPr/>
        </p:nvGrpSpPr>
        <p:grpSpPr>
          <a:xfrm>
            <a:off x="804187" y="2820662"/>
            <a:ext cx="2351135" cy="360000"/>
            <a:chOff x="588263" y="1217924"/>
            <a:chExt cx="2351135" cy="360000"/>
          </a:xfrm>
        </p:grpSpPr>
        <p:pic>
          <p:nvPicPr>
            <p:cNvPr id="202" name="Picture 201" descr="Zip Co logo SVG free download, id: 101874 - Brandlogos.net">
              <a:hlinkClick r:id="rId5"/>
              <a:extLst>
                <a:ext uri="{FF2B5EF4-FFF2-40B4-BE49-F238E27FC236}">
                  <a16:creationId xmlns:a16="http://schemas.microsoft.com/office/drawing/2014/main" id="{52B73FBB-2AC9-5AE9-22AC-ED214A72551E}"/>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03" name="TextBox 202">
              <a:extLst>
                <a:ext uri="{FF2B5EF4-FFF2-40B4-BE49-F238E27FC236}">
                  <a16:creationId xmlns:a16="http://schemas.microsoft.com/office/drawing/2014/main" id="{57FA374F-C0EF-FFC6-7414-18FB20246DAB}"/>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p>
          </p:txBody>
        </p:sp>
      </p:grpSp>
      <p:grpSp>
        <p:nvGrpSpPr>
          <p:cNvPr id="204" name="Group 203">
            <a:extLst>
              <a:ext uri="{FF2B5EF4-FFF2-40B4-BE49-F238E27FC236}">
                <a16:creationId xmlns:a16="http://schemas.microsoft.com/office/drawing/2014/main" id="{505FAA18-F80F-A219-60D6-95977D7C1BCA}"/>
              </a:ext>
            </a:extLst>
          </p:cNvPr>
          <p:cNvGrpSpPr/>
          <p:nvPr/>
        </p:nvGrpSpPr>
        <p:grpSpPr>
          <a:xfrm>
            <a:off x="4276273" y="2820662"/>
            <a:ext cx="2351135" cy="360000"/>
            <a:chOff x="588263" y="1217924"/>
            <a:chExt cx="2351135" cy="360000"/>
          </a:xfrm>
        </p:grpSpPr>
        <p:pic>
          <p:nvPicPr>
            <p:cNvPr id="205" name="Picture 204" descr="Zip Co logo SVG free download, id: 101874 - Brandlogos.net">
              <a:hlinkClick r:id="rId5"/>
              <a:extLst>
                <a:ext uri="{FF2B5EF4-FFF2-40B4-BE49-F238E27FC236}">
                  <a16:creationId xmlns:a16="http://schemas.microsoft.com/office/drawing/2014/main" id="{8832B731-8DA1-94F7-32B0-DF77B778292B}"/>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06" name="TextBox 205">
              <a:extLst>
                <a:ext uri="{FF2B5EF4-FFF2-40B4-BE49-F238E27FC236}">
                  <a16:creationId xmlns:a16="http://schemas.microsoft.com/office/drawing/2014/main" id="{184F7041-C0B1-EA30-289D-050045A8FCE8}"/>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p>
          </p:txBody>
        </p:sp>
      </p:grpSp>
      <p:grpSp>
        <p:nvGrpSpPr>
          <p:cNvPr id="207" name="Group 206">
            <a:extLst>
              <a:ext uri="{FF2B5EF4-FFF2-40B4-BE49-F238E27FC236}">
                <a16:creationId xmlns:a16="http://schemas.microsoft.com/office/drawing/2014/main" id="{04A90D0B-5413-17D4-4595-BB5371B1A8C9}"/>
              </a:ext>
            </a:extLst>
          </p:cNvPr>
          <p:cNvGrpSpPr/>
          <p:nvPr/>
        </p:nvGrpSpPr>
        <p:grpSpPr>
          <a:xfrm>
            <a:off x="4276273" y="5398099"/>
            <a:ext cx="2351135" cy="360000"/>
            <a:chOff x="588263" y="1217924"/>
            <a:chExt cx="2351135" cy="360000"/>
          </a:xfrm>
        </p:grpSpPr>
        <p:pic>
          <p:nvPicPr>
            <p:cNvPr id="208" name="Picture 207" descr="Zip Co logo SVG free download, id: 101874 - Brandlogos.net">
              <a:hlinkClick r:id="rId5"/>
              <a:extLst>
                <a:ext uri="{FF2B5EF4-FFF2-40B4-BE49-F238E27FC236}">
                  <a16:creationId xmlns:a16="http://schemas.microsoft.com/office/drawing/2014/main" id="{F4EA1D3D-163D-1B98-5118-C5F308C21C1F}"/>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09" name="TextBox 208">
              <a:extLst>
                <a:ext uri="{FF2B5EF4-FFF2-40B4-BE49-F238E27FC236}">
                  <a16:creationId xmlns:a16="http://schemas.microsoft.com/office/drawing/2014/main" id="{6D976FFB-8727-D0ED-482F-FE4C52EEBD8D}"/>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p>
          </p:txBody>
        </p:sp>
      </p:grpSp>
      <p:grpSp>
        <p:nvGrpSpPr>
          <p:cNvPr id="210" name="Group 209">
            <a:extLst>
              <a:ext uri="{FF2B5EF4-FFF2-40B4-BE49-F238E27FC236}">
                <a16:creationId xmlns:a16="http://schemas.microsoft.com/office/drawing/2014/main" id="{17B22062-2E05-0453-7CBD-944394A54D12}"/>
              </a:ext>
            </a:extLst>
          </p:cNvPr>
          <p:cNvGrpSpPr/>
          <p:nvPr/>
        </p:nvGrpSpPr>
        <p:grpSpPr>
          <a:xfrm>
            <a:off x="804187" y="5398099"/>
            <a:ext cx="2351135" cy="360000"/>
            <a:chOff x="588263" y="2657420"/>
            <a:chExt cx="2351135" cy="360000"/>
          </a:xfrm>
        </p:grpSpPr>
        <p:pic>
          <p:nvPicPr>
            <p:cNvPr id="211" name="Picture 210">
              <a:extLst>
                <a:ext uri="{FF2B5EF4-FFF2-40B4-BE49-F238E27FC236}">
                  <a16:creationId xmlns:a16="http://schemas.microsoft.com/office/drawing/2014/main" id="{4DD779DE-FB3A-2E4D-62B0-9061FAACAD0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12" name="TextBox 211">
              <a:extLst>
                <a:ext uri="{FF2B5EF4-FFF2-40B4-BE49-F238E27FC236}">
                  <a16:creationId xmlns:a16="http://schemas.microsoft.com/office/drawing/2014/main" id="{2EAE4B17-166B-AC3F-3BAB-18F5CF6D01B1}"/>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13" name="Group 212">
            <a:extLst>
              <a:ext uri="{FF2B5EF4-FFF2-40B4-BE49-F238E27FC236}">
                <a16:creationId xmlns:a16="http://schemas.microsoft.com/office/drawing/2014/main" id="{CEDD4E33-9372-DA15-791E-09881CC96630}"/>
              </a:ext>
            </a:extLst>
          </p:cNvPr>
          <p:cNvGrpSpPr/>
          <p:nvPr/>
        </p:nvGrpSpPr>
        <p:grpSpPr>
          <a:xfrm>
            <a:off x="7739914" y="2820662"/>
            <a:ext cx="2351135" cy="360000"/>
            <a:chOff x="588263" y="3617084"/>
            <a:chExt cx="2351135" cy="360000"/>
          </a:xfrm>
        </p:grpSpPr>
        <p:pic>
          <p:nvPicPr>
            <p:cNvPr id="214" name="Picture 213">
              <a:extLst>
                <a:ext uri="{FF2B5EF4-FFF2-40B4-BE49-F238E27FC236}">
                  <a16:creationId xmlns:a16="http://schemas.microsoft.com/office/drawing/2014/main" id="{8AFD13BC-B136-968D-401E-68583E0095B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15" name="TextBox 214">
              <a:extLst>
                <a:ext uri="{FF2B5EF4-FFF2-40B4-BE49-F238E27FC236}">
                  <a16:creationId xmlns:a16="http://schemas.microsoft.com/office/drawing/2014/main" id="{7C29F256-0746-39F0-E81B-A453490A2580}"/>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 name="Group 1">
            <a:extLst>
              <a:ext uri="{FF2B5EF4-FFF2-40B4-BE49-F238E27FC236}">
                <a16:creationId xmlns:a16="http://schemas.microsoft.com/office/drawing/2014/main" id="{BE154C44-0524-7755-1B83-517056072526}"/>
              </a:ext>
            </a:extLst>
          </p:cNvPr>
          <p:cNvGrpSpPr/>
          <p:nvPr/>
        </p:nvGrpSpPr>
        <p:grpSpPr>
          <a:xfrm>
            <a:off x="7523373" y="1127774"/>
            <a:ext cx="1260000" cy="216000"/>
            <a:chOff x="1194743" y="1140160"/>
            <a:chExt cx="1260000" cy="216000"/>
          </a:xfrm>
        </p:grpSpPr>
        <p:sp>
          <p:nvSpPr>
            <p:cNvPr id="3" name="Rectangle: Rounded Corners 6">
              <a:extLst>
                <a:ext uri="{FF2B5EF4-FFF2-40B4-BE49-F238E27FC236}">
                  <a16:creationId xmlns:a16="http://schemas.microsoft.com/office/drawing/2014/main" id="{8A899ADC-07DD-07B7-3DCE-D6C1414A69D7}"/>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4" name="Graphic 3">
              <a:extLst>
                <a:ext uri="{FF2B5EF4-FFF2-40B4-BE49-F238E27FC236}">
                  <a16:creationId xmlns:a16="http://schemas.microsoft.com/office/drawing/2014/main" id="{E3C15BFC-646D-FA85-6B83-7C0861AEF1AA}"/>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41527" y="1176160"/>
              <a:ext cx="144000" cy="144000"/>
            </a:xfrm>
            <a:prstGeom prst="rect">
              <a:avLst/>
            </a:prstGeom>
          </p:spPr>
        </p:pic>
      </p:grpSp>
      <p:grpSp>
        <p:nvGrpSpPr>
          <p:cNvPr id="5" name="Group 4">
            <a:extLst>
              <a:ext uri="{FF2B5EF4-FFF2-40B4-BE49-F238E27FC236}">
                <a16:creationId xmlns:a16="http://schemas.microsoft.com/office/drawing/2014/main" id="{7234B417-B50C-EB6A-9ADA-968B1D8606DA}"/>
              </a:ext>
            </a:extLst>
          </p:cNvPr>
          <p:cNvGrpSpPr/>
          <p:nvPr/>
        </p:nvGrpSpPr>
        <p:grpSpPr>
          <a:xfrm>
            <a:off x="8868697" y="1127774"/>
            <a:ext cx="1450784" cy="216000"/>
            <a:chOff x="1194743" y="1140160"/>
            <a:chExt cx="1450784" cy="216000"/>
          </a:xfrm>
        </p:grpSpPr>
        <p:sp>
          <p:nvSpPr>
            <p:cNvPr id="6" name="Rectangle: Rounded Corners 6">
              <a:extLst>
                <a:ext uri="{FF2B5EF4-FFF2-40B4-BE49-F238E27FC236}">
                  <a16:creationId xmlns:a16="http://schemas.microsoft.com/office/drawing/2014/main" id="{ED39E913-5222-6FF2-17DB-89B72138735D}"/>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7" name="Graphic 6">
              <a:extLst>
                <a:ext uri="{FF2B5EF4-FFF2-40B4-BE49-F238E27FC236}">
                  <a16:creationId xmlns:a16="http://schemas.microsoft.com/office/drawing/2014/main" id="{2B48B77F-8115-E95D-B616-56B79221BE06}"/>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41527" y="1176160"/>
              <a:ext cx="144000" cy="144000"/>
            </a:xfrm>
            <a:prstGeom prst="rect">
              <a:avLst/>
            </a:prstGeom>
          </p:spPr>
        </p:pic>
      </p:grpSp>
      <p:pic>
        <p:nvPicPr>
          <p:cNvPr id="10" name="Picture 9">
            <a:extLst>
              <a:ext uri="{FF2B5EF4-FFF2-40B4-BE49-F238E27FC236}">
                <a16:creationId xmlns:a16="http://schemas.microsoft.com/office/drawing/2014/main" id="{CB8282B2-A3E1-F635-B547-1A174EE91DC9}"/>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9902152" y="4805680"/>
            <a:ext cx="2289848" cy="2052320"/>
          </a:xfrm>
          <a:prstGeom prst="rect">
            <a:avLst/>
          </a:prstGeom>
        </p:spPr>
      </p:pic>
      <p:grpSp>
        <p:nvGrpSpPr>
          <p:cNvPr id="13" name="Group 12">
            <a:extLst>
              <a:ext uri="{FF2B5EF4-FFF2-40B4-BE49-F238E27FC236}">
                <a16:creationId xmlns:a16="http://schemas.microsoft.com/office/drawing/2014/main" id="{AD710072-9E11-5CB5-C487-AE80A0D2DD13}"/>
              </a:ext>
            </a:extLst>
          </p:cNvPr>
          <p:cNvGrpSpPr/>
          <p:nvPr/>
        </p:nvGrpSpPr>
        <p:grpSpPr>
          <a:xfrm>
            <a:off x="7748359" y="5392463"/>
            <a:ext cx="2351135" cy="360000"/>
            <a:chOff x="588263" y="1217924"/>
            <a:chExt cx="2351135" cy="360000"/>
          </a:xfrm>
        </p:grpSpPr>
        <p:pic>
          <p:nvPicPr>
            <p:cNvPr id="14" name="Picture 13" descr="Zip Co logo SVG free download, id: 101874 - Brandlogos.net">
              <a:hlinkClick r:id="rId5"/>
              <a:extLst>
                <a:ext uri="{FF2B5EF4-FFF2-40B4-BE49-F238E27FC236}">
                  <a16:creationId xmlns:a16="http://schemas.microsoft.com/office/drawing/2014/main" id="{CA3D044C-8D3F-D8F8-F5E0-ED866E85D2A5}"/>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5" name="TextBox 14">
              <a:extLst>
                <a:ext uri="{FF2B5EF4-FFF2-40B4-BE49-F238E27FC236}">
                  <a16:creationId xmlns:a16="http://schemas.microsoft.com/office/drawing/2014/main" id="{7DBAFA50-CC02-5A73-A158-A87E31260735}"/>
                </a:ext>
                <a:ext uri="{C183D7F6-B498-43B3-948B-1728B52AA6E4}">
                  <adec:decorative xmlns:adec="http://schemas.microsoft.com/office/drawing/2017/decorative" val="0"/>
                </a:ext>
              </a:extLst>
            </p:cNvPr>
            <p:cNvSpPr txBox="1"/>
            <p:nvPr/>
          </p:nvSpPr>
          <p:spPr>
            <a:xfrm>
              <a:off x="1047214" y="1244036"/>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+Copilot Studio</a:t>
              </a:r>
              <a:endParaRPr kumimoji="0" lang="en-US" sz="900" b="0" i="0" u="none" strike="noStrike" kern="1200" cap="none" spc="0" normalizeH="0" baseline="30000" noProof="0">
                <a:ln>
                  <a:noFill/>
                </a:ln>
                <a:solidFill>
                  <a:srgbClr val="0078D4"/>
                </a:solidFill>
                <a:effectLst/>
                <a:uLnTx/>
                <a:uFillTx/>
                <a:latin typeface="Segoe UI Semibold"/>
                <a:ea typeface="+mn-ea"/>
                <a:cs typeface="+mn-cs"/>
              </a:endParaRPr>
            </a:p>
          </p:txBody>
        </p:sp>
      </p:grpSp>
      <p:sp>
        <p:nvSpPr>
          <p:cNvPr id="16" name="Text Placeholder 44">
            <a:extLst>
              <a:ext uri="{FF2B5EF4-FFF2-40B4-BE49-F238E27FC236}">
                <a16:creationId xmlns:a16="http://schemas.microsoft.com/office/drawing/2014/main" id="{1BDB3A9E-FD78-9FB2-7218-1BE44B2A9140}"/>
              </a:ext>
            </a:extLst>
          </p:cNvPr>
          <p:cNvSpPr txBox="1">
            <a:spLocks/>
          </p:cNvSpPr>
          <p:nvPr/>
        </p:nvSpPr>
        <p:spPr>
          <a:xfrm>
            <a:off x="676286" y="6540500"/>
            <a:ext cx="9597418" cy="215444"/>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12"/>
              </a:rPr>
              <a:t>copilot.microsoft.com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Copilot mobile app, or the Copilot app in Teams, and set toggle to “Work”.</a:t>
            </a:r>
            <a:endPar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endParaRP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12"/>
              </a:rPr>
              <a:t>copilot.microsoft.com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or the Microsoft Copilot mobile app and set toggle to “Web”.</a:t>
            </a:r>
            <a:endPar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endParaRPr>
          </a:p>
        </p:txBody>
      </p:sp>
    </p:spTree>
    <p:extLst>
      <p:ext uri="{BB962C8B-B14F-4D97-AF65-F5344CB8AC3E}">
        <p14:creationId xmlns:p14="http://schemas.microsoft.com/office/powerpoint/2010/main" val="43899132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a:xfrm>
            <a:off x="584200" y="387350"/>
            <a:ext cx="5672138" cy="263149"/>
          </a:xfrm>
        </p:spPr>
        <p:txBody>
          <a:bodyPr>
            <a:normAutofit/>
          </a:bodyPr>
          <a:lstStyle/>
          <a:p>
            <a:r>
              <a:rPr lang="en-US">
                <a:solidFill>
                  <a:srgbClr val="0078D4"/>
                </a:solidFill>
              </a:rPr>
              <a:t>Legal | </a:t>
            </a:r>
            <a:r>
              <a:rPr lang="en-US"/>
              <a:t>Quicker Contract review</a:t>
            </a:r>
          </a:p>
        </p:txBody>
      </p:sp>
      <p:sp>
        <p:nvSpPr>
          <p:cNvPr id="72" name="Text Placeholder 71">
            <a:extLst>
              <a:ext uri="{FF2B5EF4-FFF2-40B4-BE49-F238E27FC236}">
                <a16:creationId xmlns:a16="http://schemas.microsoft.com/office/drawing/2014/main" id="{C61C0DE8-9541-77D3-B219-53C49855492F}"/>
              </a:ext>
            </a:extLst>
          </p:cNvPr>
          <p:cNvSpPr>
            <a:spLocks noGrp="1"/>
          </p:cNvSpPr>
          <p:nvPr>
            <p:ph type="body" sz="quarter" idx="10"/>
          </p:nvPr>
        </p:nvSpPr>
        <p:spPr>
          <a:xfrm>
            <a:off x="570453" y="6490609"/>
            <a:ext cx="9597418" cy="107722"/>
          </a:xfrm>
        </p:spPr>
        <p:txBody>
          <a:bodyPr/>
          <a:lstStyle/>
          <a:p>
            <a:r>
              <a:rPr lang="en-US" baseline="30000"/>
              <a:t>1</a:t>
            </a:r>
            <a:r>
              <a:rPr lang="en-US"/>
              <a:t>Access Copilot at </a:t>
            </a:r>
            <a:r>
              <a:rPr lang="en-US">
                <a:hlinkClick r:id="rId4"/>
              </a:rPr>
              <a:t>copilot.microsoft.com</a:t>
            </a:r>
            <a:r>
              <a:rPr lang="en-US"/>
              <a:t>, the Microsoft Copilot mobile app, or the Copilot app in Teams, and set toggle to “Work”.</a:t>
            </a:r>
            <a:endParaRPr lang="en-US" baseline="30000"/>
          </a:p>
        </p:txBody>
      </p:sp>
      <p:sp>
        <p:nvSpPr>
          <p:cNvPr id="47" name="Text Placeholder 46">
            <a:extLst>
              <a:ext uri="{FF2B5EF4-FFF2-40B4-BE49-F238E27FC236}">
                <a16:creationId xmlns:a16="http://schemas.microsoft.com/office/drawing/2014/main" id="{25C6A80E-03C3-0B6C-5612-BC25FA09D96E}"/>
              </a:ext>
            </a:extLst>
          </p:cNvPr>
          <p:cNvSpPr>
            <a:spLocks noGrp="1"/>
          </p:cNvSpPr>
          <p:nvPr>
            <p:ph type="body" sz="quarter" idx="11"/>
          </p:nvPr>
        </p:nvSpPr>
        <p:spPr/>
        <p:txBody>
          <a:bodyPr/>
          <a:lstStyle/>
          <a:p>
            <a:r>
              <a:rPr lang="en-US" noProof="0"/>
              <a:t>1. Summarize email conversation</a:t>
            </a:r>
          </a:p>
        </p:txBody>
      </p:sp>
      <p:sp>
        <p:nvSpPr>
          <p:cNvPr id="48" name="Text Placeholder 47">
            <a:extLst>
              <a:ext uri="{FF2B5EF4-FFF2-40B4-BE49-F238E27FC236}">
                <a16:creationId xmlns:a16="http://schemas.microsoft.com/office/drawing/2014/main" id="{603451CE-C1AC-1DBF-79CA-4E645A5B0DBC}"/>
              </a:ext>
            </a:extLst>
          </p:cNvPr>
          <p:cNvSpPr>
            <a:spLocks noGrp="1"/>
          </p:cNvSpPr>
          <p:nvPr>
            <p:ph type="body" sz="quarter" idx="12"/>
          </p:nvPr>
        </p:nvSpPr>
        <p:spPr/>
        <p:txBody>
          <a:bodyPr/>
          <a:lstStyle/>
          <a:p>
            <a:r>
              <a:rPr lang="en-US" noProof="0"/>
              <a:t>6. Create briefing notes</a:t>
            </a:r>
          </a:p>
        </p:txBody>
      </p:sp>
      <p:sp>
        <p:nvSpPr>
          <p:cNvPr id="49" name="Text Placeholder 48">
            <a:extLst>
              <a:ext uri="{FF2B5EF4-FFF2-40B4-BE49-F238E27FC236}">
                <a16:creationId xmlns:a16="http://schemas.microsoft.com/office/drawing/2014/main" id="{267AC7D5-9ECA-0608-7B54-2E2EF2C73C41}"/>
              </a:ext>
            </a:extLst>
          </p:cNvPr>
          <p:cNvSpPr>
            <a:spLocks noGrp="1"/>
          </p:cNvSpPr>
          <p:nvPr>
            <p:ph type="body" sz="quarter" idx="13"/>
          </p:nvPr>
        </p:nvSpPr>
        <p:spPr/>
        <p:txBody>
          <a:bodyPr/>
          <a:lstStyle/>
          <a:p>
            <a:r>
              <a:rPr lang="en-US" noProof="0"/>
              <a:t>2. Ask for contract submission</a:t>
            </a:r>
          </a:p>
        </p:txBody>
      </p:sp>
      <p:sp>
        <p:nvSpPr>
          <p:cNvPr id="50" name="Text Placeholder 49">
            <a:extLst>
              <a:ext uri="{FF2B5EF4-FFF2-40B4-BE49-F238E27FC236}">
                <a16:creationId xmlns:a16="http://schemas.microsoft.com/office/drawing/2014/main" id="{6886A6A0-75A7-5E5E-079B-251E7BAFE213}"/>
              </a:ext>
            </a:extLst>
          </p:cNvPr>
          <p:cNvSpPr>
            <a:spLocks noGrp="1"/>
          </p:cNvSpPr>
          <p:nvPr>
            <p:ph type="body" sz="quarter" idx="14"/>
          </p:nvPr>
        </p:nvSpPr>
        <p:spPr/>
        <p:txBody>
          <a:bodyPr/>
          <a:lstStyle/>
          <a:p>
            <a:r>
              <a:rPr lang="en-US" noProof="0"/>
              <a:t>5. Catch up on review meeting</a:t>
            </a:r>
          </a:p>
        </p:txBody>
      </p:sp>
      <p:sp>
        <p:nvSpPr>
          <p:cNvPr id="51" name="Text Placeholder 50">
            <a:extLst>
              <a:ext uri="{FF2B5EF4-FFF2-40B4-BE49-F238E27FC236}">
                <a16:creationId xmlns:a16="http://schemas.microsoft.com/office/drawing/2014/main" id="{C6DE1B6C-78F9-8DF8-FCDC-EF3B090A8B0F}"/>
              </a:ext>
            </a:extLst>
          </p:cNvPr>
          <p:cNvSpPr>
            <a:spLocks noGrp="1"/>
          </p:cNvSpPr>
          <p:nvPr>
            <p:ph type="body" sz="quarter" idx="15"/>
          </p:nvPr>
        </p:nvSpPr>
        <p:spPr/>
        <p:txBody>
          <a:bodyPr/>
          <a:lstStyle/>
          <a:p>
            <a:r>
              <a:rPr lang="en-US" noProof="0"/>
              <a:t>3. Review the contract</a:t>
            </a:r>
          </a:p>
        </p:txBody>
      </p:sp>
      <p:sp>
        <p:nvSpPr>
          <p:cNvPr id="52" name="Text Placeholder 51">
            <a:extLst>
              <a:ext uri="{FF2B5EF4-FFF2-40B4-BE49-F238E27FC236}">
                <a16:creationId xmlns:a16="http://schemas.microsoft.com/office/drawing/2014/main" id="{720259ED-0B37-4F8F-352D-8E9D99570C4F}"/>
              </a:ext>
            </a:extLst>
          </p:cNvPr>
          <p:cNvSpPr>
            <a:spLocks noGrp="1"/>
          </p:cNvSpPr>
          <p:nvPr>
            <p:ph type="body" sz="quarter" idx="16"/>
          </p:nvPr>
        </p:nvSpPr>
        <p:spPr/>
        <p:txBody>
          <a:bodyPr/>
          <a:lstStyle/>
          <a:p>
            <a:r>
              <a:rPr lang="en-US" noProof="0"/>
              <a:t>4. Compare two agreements</a:t>
            </a:r>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7"/>
          </p:nvPr>
        </p:nvSpPr>
        <p:spPr/>
        <p:txBody>
          <a:bodyPr>
            <a:normAutofit fontScale="77500" lnSpcReduction="20000"/>
          </a:bodyPr>
          <a:lstStyle/>
          <a:p>
            <a:r>
              <a:rPr lang="en-GB" sz="1600">
                <a:latin typeface="Segoe UI Semibold"/>
                <a:cs typeface="Segoe UI Semibold"/>
              </a:rPr>
              <a:t>Copilot for Microsoft 365 </a:t>
            </a:r>
            <a:r>
              <a:rPr lang="en-US">
                <a:latin typeface="Segoe UI Semibold"/>
                <a:cs typeface="Segoe UI Semibold"/>
              </a:rPr>
              <a:t>(includes Copilot Studio plug-ins)</a:t>
            </a:r>
            <a:endParaRPr lang="en-US"/>
          </a:p>
        </p:txBody>
      </p:sp>
      <p:sp>
        <p:nvSpPr>
          <p:cNvPr id="54" name="Text Placeholder 53">
            <a:extLst>
              <a:ext uri="{FF2B5EF4-FFF2-40B4-BE49-F238E27FC236}">
                <a16:creationId xmlns:a16="http://schemas.microsoft.com/office/drawing/2014/main" id="{3FC40283-FC5F-4B42-C8CD-654B3EAE6A9A}"/>
              </a:ext>
            </a:extLst>
          </p:cNvPr>
          <p:cNvSpPr>
            <a:spLocks noGrp="1"/>
          </p:cNvSpPr>
          <p:nvPr>
            <p:ph type="body" sz="quarter" idx="18"/>
          </p:nvPr>
        </p:nvSpPr>
        <p:spPr/>
        <p:txBody>
          <a:bodyPr/>
          <a:lstStyle/>
          <a:p>
            <a:r>
              <a:rPr lang="en-US" noProof="0"/>
              <a:t>Aks Copilot</a:t>
            </a:r>
            <a:r>
              <a:rPr lang="en-US" baseline="30000">
                <a:solidFill>
                  <a:srgbClr val="1A1A1A"/>
                </a:solidFill>
                <a:latin typeface="Segoe UI"/>
              </a:rPr>
              <a:t>1</a:t>
            </a:r>
            <a:r>
              <a:rPr lang="en-US" noProof="0"/>
              <a:t> to summarize an email thread about a memorandum of understanding (MOU) Use the references to jump to the email to gain more context.</a:t>
            </a:r>
          </a:p>
        </p:txBody>
      </p:sp>
      <p:sp>
        <p:nvSpPr>
          <p:cNvPr id="55" name="Text Placeholder 54">
            <a:extLst>
              <a:ext uri="{FF2B5EF4-FFF2-40B4-BE49-F238E27FC236}">
                <a16:creationId xmlns:a16="http://schemas.microsoft.com/office/drawing/2014/main" id="{336E1447-7DAD-0D50-E88D-1B6CE391B956}"/>
              </a:ext>
            </a:extLst>
          </p:cNvPr>
          <p:cNvSpPr>
            <a:spLocks noGrp="1"/>
          </p:cNvSpPr>
          <p:nvPr>
            <p:ph type="body" sz="quarter" idx="19"/>
          </p:nvPr>
        </p:nvSpPr>
        <p:spPr/>
        <p:txBody>
          <a:bodyPr/>
          <a:lstStyle/>
          <a:p>
            <a:r>
              <a:rPr lang="en-US" noProof="0"/>
              <a:t>Ask Copilot in Outlook to respond to the email with a few suggestions for updates to the MOU and then ask contact to submit to the legal review platform. </a:t>
            </a:r>
          </a:p>
        </p:txBody>
      </p:sp>
      <p:sp>
        <p:nvSpPr>
          <p:cNvPr id="56" name="Text Placeholder 55">
            <a:extLst>
              <a:ext uri="{FF2B5EF4-FFF2-40B4-BE49-F238E27FC236}">
                <a16:creationId xmlns:a16="http://schemas.microsoft.com/office/drawing/2014/main" id="{72B64BAF-D87F-61F3-EE9C-6C8F503084B9}"/>
              </a:ext>
            </a:extLst>
          </p:cNvPr>
          <p:cNvSpPr>
            <a:spLocks noGrp="1"/>
          </p:cNvSpPr>
          <p:nvPr>
            <p:ph type="body" sz="quarter" idx="20"/>
          </p:nvPr>
        </p:nvSpPr>
        <p:spPr>
          <a:xfrm>
            <a:off x="7511481" y="2032188"/>
            <a:ext cx="2808000" cy="878012"/>
          </a:xfrm>
        </p:spPr>
        <p:txBody>
          <a:bodyPr>
            <a:normAutofit lnSpcReduction="10000"/>
          </a:bodyPr>
          <a:lstStyle/>
          <a:p>
            <a:r>
              <a:rPr lang="en-US" noProof="0"/>
              <a:t>Ask for specific details from a complex contract document such as the duration or payment terms. Then summarize key contract terms and note any items related to disputes in the Legal system. Use the links to get additional details and speed the review</a:t>
            </a:r>
          </a:p>
        </p:txBody>
      </p:sp>
      <p:sp>
        <p:nvSpPr>
          <p:cNvPr id="73" name="Text Placeholder 72">
            <a:extLst>
              <a:ext uri="{FF2B5EF4-FFF2-40B4-BE49-F238E27FC236}">
                <a16:creationId xmlns:a16="http://schemas.microsoft.com/office/drawing/2014/main" id="{04095C6E-055F-90E1-014D-FE2E723CCF05}"/>
              </a:ext>
            </a:extLst>
          </p:cNvPr>
          <p:cNvSpPr>
            <a:spLocks noGrp="1"/>
          </p:cNvSpPr>
          <p:nvPr>
            <p:ph type="body" sz="quarter" idx="21"/>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Save time reviewing</a:t>
            </a:r>
            <a:r>
              <a:rPr kumimoji="0" lang="en-US" sz="900" b="0" i="0" u="none" strike="noStrike" kern="0" cap="none" spc="0" normalizeH="0" baseline="0" noProof="0">
                <a:ln>
                  <a:noFill/>
                </a:ln>
                <a:solidFill>
                  <a:srgbClr val="1A1A1A"/>
                </a:solidFill>
                <a:effectLst/>
                <a:uLnTx/>
                <a:uFillTx/>
                <a:latin typeface="Segoe UI"/>
                <a:ea typeface="+mn-ea"/>
                <a:cs typeface="+mn-cs"/>
              </a:rPr>
              <a:t> long email threads to pull out the essential information</a:t>
            </a:r>
          </a:p>
        </p:txBody>
      </p:sp>
      <p:sp>
        <p:nvSpPr>
          <p:cNvPr id="74" name="Text Placeholder 73">
            <a:extLst>
              <a:ext uri="{FF2B5EF4-FFF2-40B4-BE49-F238E27FC236}">
                <a16:creationId xmlns:a16="http://schemas.microsoft.com/office/drawing/2014/main" id="{5FAEF65D-BC01-DAAB-BDF2-86B8F2D4E1BF}"/>
              </a:ext>
            </a:extLst>
          </p:cNvPr>
          <p:cNvSpPr>
            <a:spLocks noGrp="1"/>
          </p:cNvSpPr>
          <p:nvPr>
            <p:ph type="body" sz="quarter" idx="22"/>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Prepare for a customer meeting</a:t>
            </a:r>
            <a:r>
              <a:rPr kumimoji="0" lang="en-US" sz="900" b="0" i="0" u="none" strike="noStrike" kern="0" cap="none" spc="0" normalizeH="0" baseline="0" noProof="0">
                <a:ln>
                  <a:noFill/>
                </a:ln>
                <a:solidFill>
                  <a:srgbClr val="1A1A1A"/>
                </a:solidFill>
                <a:effectLst/>
                <a:uLnTx/>
                <a:uFillTx/>
                <a:latin typeface="Segoe UI"/>
                <a:ea typeface="+mn-ea"/>
                <a:cs typeface="+mn-cs"/>
              </a:rPr>
              <a:t> by asking Copilot to summarize existing relationships and recent interactions.</a:t>
            </a:r>
          </a:p>
        </p:txBody>
      </p:sp>
      <p:sp>
        <p:nvSpPr>
          <p:cNvPr id="75" name="Text Placeholder 74">
            <a:extLst>
              <a:ext uri="{FF2B5EF4-FFF2-40B4-BE49-F238E27FC236}">
                <a16:creationId xmlns:a16="http://schemas.microsoft.com/office/drawing/2014/main" id="{8AEF5F31-6684-65D3-33B2-42F454DE5834}"/>
              </a:ext>
            </a:extLst>
          </p:cNvPr>
          <p:cNvSpPr>
            <a:spLocks noGrp="1"/>
          </p:cNvSpPr>
          <p:nvPr>
            <p:ph type="body" sz="quarter" idx="23"/>
          </p:nvPr>
        </p:nvSpPr>
        <p:spPr/>
        <p:txBody>
          <a:bodyPr>
            <a:normAutofit lnSpcReduction="10000"/>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a:ln>
                  <a:noFill/>
                </a:ln>
                <a:solidFill>
                  <a:srgbClr val="1A1A1A"/>
                </a:solidFill>
                <a:effectLst/>
                <a:uLnTx/>
                <a:uFillTx/>
                <a:latin typeface="Segoe UI"/>
                <a:ea typeface="+mn-ea"/>
                <a:cs typeface="+mn-cs"/>
              </a:rPr>
              <a:t>Copilot will draft a professional email </a:t>
            </a:r>
            <a:r>
              <a:rPr kumimoji="0" lang="en-US" sz="900" b="0" i="0" u="none" strike="noStrike" kern="0" cap="none" spc="0" normalizeH="0" baseline="0" noProof="0">
                <a:ln>
                  <a:noFill/>
                </a:ln>
                <a:solidFill>
                  <a:srgbClr val="1A1A1A"/>
                </a:solidFill>
                <a:effectLst/>
                <a:uLnTx/>
                <a:uFillTx/>
                <a:latin typeface="Segoe UI"/>
                <a:ea typeface="+mn-ea"/>
                <a:cs typeface="+mn-cs"/>
              </a:rPr>
              <a:t>with the necessary details including links to the legal review platform for submissions from only a few bullet points.</a:t>
            </a:r>
          </a:p>
        </p:txBody>
      </p:sp>
      <p:sp>
        <p:nvSpPr>
          <p:cNvPr id="76" name="Text Placeholder 75">
            <a:extLst>
              <a:ext uri="{FF2B5EF4-FFF2-40B4-BE49-F238E27FC236}">
                <a16:creationId xmlns:a16="http://schemas.microsoft.com/office/drawing/2014/main" id="{D41C4E2C-CA92-0B9E-4771-A49BFDBBC545}"/>
              </a:ext>
            </a:extLst>
          </p:cNvPr>
          <p:cNvSpPr>
            <a:spLocks noGrp="1"/>
          </p:cNvSpPr>
          <p:nvPr>
            <p:ph type="body" sz="quarter" idx="24"/>
          </p:nvPr>
        </p:nvSpPr>
        <p:spPr/>
        <p:txBody>
          <a:bodyPr>
            <a:normAutofit lnSpcReduction="10000"/>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Create a set of formal meeting minutes </a:t>
            </a:r>
            <a:r>
              <a:rPr kumimoji="0" lang="en-US" sz="900" b="0" i="0" u="none" strike="noStrike" kern="0" cap="none" spc="0" normalizeH="0" baseline="0" noProof="0">
                <a:ln>
                  <a:noFill/>
                </a:ln>
                <a:solidFill>
                  <a:srgbClr val="1A1A1A"/>
                </a:solidFill>
                <a:effectLst/>
                <a:uLnTx/>
                <a:uFillTx/>
                <a:latin typeface="Segoe UI"/>
                <a:ea typeface="+mn-ea"/>
                <a:cs typeface="+mn-cs"/>
              </a:rPr>
              <a:t>for client records  in a format that you specify with thing such as an attendance list, action items, disagreements, and key points.</a:t>
            </a:r>
          </a:p>
        </p:txBody>
      </p:sp>
      <p:sp>
        <p:nvSpPr>
          <p:cNvPr id="77" name="Text Placeholder 76">
            <a:extLst>
              <a:ext uri="{FF2B5EF4-FFF2-40B4-BE49-F238E27FC236}">
                <a16:creationId xmlns:a16="http://schemas.microsoft.com/office/drawing/2014/main" id="{4DEA5BF3-FE7B-9AAC-B45E-7FCEAFE714BC}"/>
              </a:ext>
            </a:extLst>
          </p:cNvPr>
          <p:cNvSpPr>
            <a:spLocks noGrp="1"/>
          </p:cNvSpPr>
          <p:nvPr>
            <p:ph type="body" sz="quarter" idx="25"/>
          </p:nvPr>
        </p:nvSpPr>
        <p:spPr/>
        <p:txBody>
          <a:bodyPr>
            <a:normAutofit lnSpcReduction="10000"/>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Speed a contract review </a:t>
            </a:r>
            <a:r>
              <a:rPr kumimoji="0" lang="en-US" sz="900" b="0" i="0" u="none" strike="noStrike" kern="0" cap="none" spc="0" normalizeH="0" baseline="0" noProof="0">
                <a:ln>
                  <a:noFill/>
                </a:ln>
                <a:solidFill>
                  <a:srgbClr val="1A1A1A"/>
                </a:solidFill>
                <a:effectLst/>
                <a:uLnTx/>
                <a:uFillTx/>
                <a:latin typeface="Segoe UI"/>
                <a:ea typeface="+mn-ea"/>
                <a:cs typeface="+mn-cs"/>
              </a:rPr>
              <a:t>by asking Copilot to search for the information you need and then jumping right to the specific areas needing further review.</a:t>
            </a:r>
          </a:p>
        </p:txBody>
      </p:sp>
      <p:sp>
        <p:nvSpPr>
          <p:cNvPr id="78" name="Text Placeholder 77">
            <a:extLst>
              <a:ext uri="{FF2B5EF4-FFF2-40B4-BE49-F238E27FC236}">
                <a16:creationId xmlns:a16="http://schemas.microsoft.com/office/drawing/2014/main" id="{E920AE0A-1235-6838-7866-459E17FC1E37}"/>
              </a:ext>
            </a:extLst>
          </p:cNvPr>
          <p:cNvSpPr>
            <a:spLocks noGrp="1"/>
          </p:cNvSpPr>
          <p:nvPr>
            <p:ph type="body" sz="quarter" idx="26"/>
          </p:nvPr>
        </p:nvSpPr>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a:ln>
                  <a:noFill/>
                </a:ln>
                <a:solidFill>
                  <a:srgbClr val="1A1A1A"/>
                </a:solidFill>
                <a:effectLst/>
                <a:uLnTx/>
                <a:uFillTx/>
                <a:latin typeface="Segoe UI"/>
                <a:ea typeface="+mn-ea"/>
                <a:cs typeface="+mn-cs"/>
              </a:rPr>
              <a:t>Copilot can compare key legal positions </a:t>
            </a:r>
            <a:r>
              <a:rPr kumimoji="0" lang="en-US" sz="900" b="0" i="0" u="none" strike="noStrike" kern="0" cap="none" spc="0" normalizeH="0" baseline="0" noProof="0">
                <a:ln>
                  <a:noFill/>
                </a:ln>
                <a:solidFill>
                  <a:srgbClr val="1A1A1A"/>
                </a:solidFill>
                <a:effectLst/>
                <a:uLnTx/>
                <a:uFillTx/>
                <a:latin typeface="Segoe UI"/>
                <a:ea typeface="+mn-ea"/>
                <a:cs typeface="+mn-cs"/>
              </a:rPr>
              <a:t>even if you don’t provide specific areas and lay out differences and potential missing provisions.</a:t>
            </a:r>
          </a:p>
        </p:txBody>
      </p:sp>
      <p:sp>
        <p:nvSpPr>
          <p:cNvPr id="84" name="Text Placeholder 83">
            <a:extLst>
              <a:ext uri="{FF2B5EF4-FFF2-40B4-BE49-F238E27FC236}">
                <a16:creationId xmlns:a16="http://schemas.microsoft.com/office/drawing/2014/main" id="{A111F9EA-EAEA-1211-B8D6-462C33F9555C}"/>
              </a:ext>
            </a:extLst>
          </p:cNvPr>
          <p:cNvSpPr>
            <a:spLocks noGrp="1"/>
          </p:cNvSpPr>
          <p:nvPr>
            <p:ph type="body" sz="quarter" idx="27"/>
          </p:nvPr>
        </p:nvSpPr>
        <p:spPr/>
        <p:txBody>
          <a:bodyPr/>
          <a:lstStyle/>
          <a:p>
            <a:r>
              <a:rPr lang="en-US" noProof="0"/>
              <a:t>Ask Copilot in Teams to create a brief for the legal counsel to use when meeting with the customer to finalize the contract.  </a:t>
            </a:r>
          </a:p>
        </p:txBody>
      </p:sp>
      <p:sp>
        <p:nvSpPr>
          <p:cNvPr id="85" name="Text Placeholder 84">
            <a:extLst>
              <a:ext uri="{FF2B5EF4-FFF2-40B4-BE49-F238E27FC236}">
                <a16:creationId xmlns:a16="http://schemas.microsoft.com/office/drawing/2014/main" id="{8FF0578C-9606-4A5E-E20F-DEB7E6F7D726}"/>
              </a:ext>
            </a:extLst>
          </p:cNvPr>
          <p:cNvSpPr>
            <a:spLocks noGrp="1"/>
          </p:cNvSpPr>
          <p:nvPr>
            <p:ph type="body" sz="quarter" idx="28"/>
          </p:nvPr>
        </p:nvSpPr>
        <p:spPr/>
        <p:txBody>
          <a:bodyPr/>
          <a:lstStyle/>
          <a:p>
            <a:r>
              <a:rPr lang="en-US" noProof="0"/>
              <a:t>Use the Recap to understand the key items discussed on the meeting and then ask Copilot</a:t>
            </a:r>
            <a:r>
              <a:rPr lang="en-US"/>
              <a:t> in Teams</a:t>
            </a:r>
            <a:r>
              <a:rPr lang="en-US" noProof="0"/>
              <a:t> to create a meeting report with a list of all of the contract updates required. </a:t>
            </a:r>
          </a:p>
        </p:txBody>
      </p:sp>
      <p:sp>
        <p:nvSpPr>
          <p:cNvPr id="86" name="Text Placeholder 85">
            <a:extLst>
              <a:ext uri="{FF2B5EF4-FFF2-40B4-BE49-F238E27FC236}">
                <a16:creationId xmlns:a16="http://schemas.microsoft.com/office/drawing/2014/main" id="{B4BE515B-C4F1-B027-DC42-2406647CFE89}"/>
              </a:ext>
            </a:extLst>
          </p:cNvPr>
          <p:cNvSpPr>
            <a:spLocks noGrp="1"/>
          </p:cNvSpPr>
          <p:nvPr>
            <p:ph type="body" sz="quarter" idx="29"/>
          </p:nvPr>
        </p:nvSpPr>
        <p:spPr/>
        <p:txBody>
          <a:bodyPr/>
          <a:lstStyle/>
          <a:p>
            <a:r>
              <a:rPr lang="en-US" noProof="0"/>
              <a:t>Ask Copilot in Word to compare two agreements and list the results in a table and also include areas addressed in one agreement and not the other.</a:t>
            </a:r>
          </a:p>
        </p:txBody>
      </p:sp>
      <p:sp>
        <p:nvSpPr>
          <p:cNvPr id="87" name="Text Placeholder 86">
            <a:extLst>
              <a:ext uri="{FF2B5EF4-FFF2-40B4-BE49-F238E27FC236}">
                <a16:creationId xmlns:a16="http://schemas.microsoft.com/office/drawing/2014/main" id="{E9B1AD38-F92B-9ACB-7307-63B184829C5A}"/>
              </a:ext>
            </a:extLst>
          </p:cNvPr>
          <p:cNvSpPr>
            <a:spLocks noGrp="1"/>
          </p:cNvSpPr>
          <p:nvPr>
            <p:ph type="body" sz="quarter" idx="30"/>
          </p:nvPr>
        </p:nvSpPr>
        <p:spPr/>
        <p:txBody>
          <a:bodyPr>
            <a:normAutofit/>
          </a:bodyPr>
          <a:lstStyle/>
          <a:p>
            <a:r>
              <a:rPr lang="en-GB">
                <a:latin typeface="Segoe UI Semibold"/>
                <a:cs typeface="Segoe UI Semibold"/>
              </a:rPr>
              <a:t>Customize</a:t>
            </a:r>
            <a:endParaRPr lang="en-US"/>
          </a:p>
        </p:txBody>
      </p:sp>
      <p:sp>
        <p:nvSpPr>
          <p:cNvPr id="79" name="Text Placeholder 78">
            <a:extLst>
              <a:ext uri="{FF2B5EF4-FFF2-40B4-BE49-F238E27FC236}">
                <a16:creationId xmlns:a16="http://schemas.microsoft.com/office/drawing/2014/main" id="{1970C907-D49D-A373-6767-7353CDC1D921}"/>
              </a:ext>
            </a:extLst>
          </p:cNvPr>
          <p:cNvSpPr>
            <a:spLocks noGrp="1"/>
          </p:cNvSpPr>
          <p:nvPr>
            <p:ph type="body" sz="quarter" idx="38"/>
          </p:nvPr>
        </p:nvSpPr>
        <p:spPr>
          <a:solidFill>
            <a:srgbClr val="0070C0"/>
          </a:solidFill>
        </p:spPr>
        <p:txBody>
          <a:bodyPr/>
          <a:lstStyle/>
          <a:p>
            <a:endParaRPr lang="en-US"/>
          </a:p>
        </p:txBody>
      </p:sp>
      <p:sp>
        <p:nvSpPr>
          <p:cNvPr id="80" name="Text Placeholder 79">
            <a:extLst>
              <a:ext uri="{FF2B5EF4-FFF2-40B4-BE49-F238E27FC236}">
                <a16:creationId xmlns:a16="http://schemas.microsoft.com/office/drawing/2014/main" id="{F4D195D4-2525-A0A6-D5AD-578F022AE43A}"/>
              </a:ext>
            </a:extLst>
          </p:cNvPr>
          <p:cNvSpPr>
            <a:spLocks noGrp="1"/>
          </p:cNvSpPr>
          <p:nvPr>
            <p:ph type="body" sz="quarter" idx="39"/>
          </p:nvPr>
        </p:nvSpPr>
        <p:spPr>
          <a:solidFill>
            <a:srgbClr val="0078D4"/>
          </a:solidFill>
        </p:spPr>
        <p:txBody>
          <a:bodyPr/>
          <a:lstStyle/>
          <a:p>
            <a:endParaRPr lang="en-US"/>
          </a:p>
        </p:txBody>
      </p:sp>
      <p:sp>
        <p:nvSpPr>
          <p:cNvPr id="81" name="Text Placeholder 80">
            <a:extLst>
              <a:ext uri="{FF2B5EF4-FFF2-40B4-BE49-F238E27FC236}">
                <a16:creationId xmlns:a16="http://schemas.microsoft.com/office/drawing/2014/main" id="{6EABCAE9-EB0F-9C72-AD3B-C6A6C55C609A}"/>
              </a:ext>
            </a:extLst>
          </p:cNvPr>
          <p:cNvSpPr>
            <a:spLocks noGrp="1"/>
          </p:cNvSpPr>
          <p:nvPr>
            <p:ph type="body" sz="quarter" idx="40"/>
          </p:nvPr>
        </p:nvSpPr>
        <p:spPr/>
        <p:txBody>
          <a:bodyPr/>
          <a:lstStyle/>
          <a:p>
            <a:endParaRPr lang="en-US"/>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6"/>
            <a:ext cx="1332000" cy="216000"/>
            <a:chOff x="1198144" y="862657"/>
            <a:chExt cx="1332000"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Advisory services</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4929" y="898657"/>
              <a:ext cx="144000" cy="144000"/>
            </a:xfrm>
            <a:prstGeom prst="rect">
              <a:avLst/>
            </a:prstGeom>
          </p:spPr>
        </p:pic>
      </p:grpSp>
      <p:grpSp>
        <p:nvGrpSpPr>
          <p:cNvPr id="27" name="Group 26">
            <a:extLst>
              <a:ext uri="{FF2B5EF4-FFF2-40B4-BE49-F238E27FC236}">
                <a16:creationId xmlns:a16="http://schemas.microsoft.com/office/drawing/2014/main" id="{5E2FC3A4-1E31-473A-906F-6FEBA5E0E735}"/>
              </a:ext>
            </a:extLst>
          </p:cNvPr>
          <p:cNvGrpSpPr/>
          <p:nvPr/>
        </p:nvGrpSpPr>
        <p:grpSpPr>
          <a:xfrm>
            <a:off x="3022536" y="1132756"/>
            <a:ext cx="1692000" cy="216000"/>
            <a:chOff x="2707850" y="862657"/>
            <a:chExt cx="1692000" cy="216000"/>
          </a:xfrm>
        </p:grpSpPr>
        <p:sp>
          <p:nvSpPr>
            <p:cNvPr id="28" name="Rectangle: Rounded Corners 6">
              <a:extLst>
                <a:ext uri="{FF2B5EF4-FFF2-40B4-BE49-F238E27FC236}">
                  <a16:creationId xmlns:a16="http://schemas.microsoft.com/office/drawing/2014/main" id="{25ABDAF4-1178-57B0-36C5-4B83F8AAE3C7}"/>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Transactional processes</a:t>
              </a:r>
            </a:p>
          </p:txBody>
        </p:sp>
        <p:pic>
          <p:nvPicPr>
            <p:cNvPr id="29" name="Graphic 28">
              <a:extLst>
                <a:ext uri="{FF2B5EF4-FFF2-40B4-BE49-F238E27FC236}">
                  <a16:creationId xmlns:a16="http://schemas.microsoft.com/office/drawing/2014/main" id="{64B40C2D-E6B0-44ED-2636-52ED008C5BC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754635"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27" name="Group 126">
            <a:extLst>
              <a:ext uri="{FF2B5EF4-FFF2-40B4-BE49-F238E27FC236}">
                <a16:creationId xmlns:a16="http://schemas.microsoft.com/office/drawing/2014/main" id="{622C3429-2E2E-5274-9586-8480CB2100C3}"/>
              </a:ext>
            </a:extLst>
          </p:cNvPr>
          <p:cNvGrpSpPr/>
          <p:nvPr/>
        </p:nvGrpSpPr>
        <p:grpSpPr>
          <a:xfrm>
            <a:off x="804187" y="2842949"/>
            <a:ext cx="2351135" cy="360000"/>
            <a:chOff x="588263" y="1217924"/>
            <a:chExt cx="2351135" cy="360000"/>
          </a:xfrm>
        </p:grpSpPr>
        <p:pic>
          <p:nvPicPr>
            <p:cNvPr id="128" name="Picture 127" descr="Zip Co logo SVG free download, id: 101874 - Brandlogos.net">
              <a:hlinkClick r:id="rId7"/>
              <a:extLst>
                <a:ext uri="{FF2B5EF4-FFF2-40B4-BE49-F238E27FC236}">
                  <a16:creationId xmlns:a16="http://schemas.microsoft.com/office/drawing/2014/main" id="{AB5135F5-D83B-C0A4-359F-777FF2365062}"/>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29" name="TextBox 128">
              <a:extLst>
                <a:ext uri="{FF2B5EF4-FFF2-40B4-BE49-F238E27FC236}">
                  <a16:creationId xmlns:a16="http://schemas.microsoft.com/office/drawing/2014/main" id="{4DB82813-C3C0-ADA6-74EC-E18FB06BE6CE}"/>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p>
          </p:txBody>
        </p:sp>
      </p:grpSp>
      <p:grpSp>
        <p:nvGrpSpPr>
          <p:cNvPr id="130" name="Group 129">
            <a:extLst>
              <a:ext uri="{FF2B5EF4-FFF2-40B4-BE49-F238E27FC236}">
                <a16:creationId xmlns:a16="http://schemas.microsoft.com/office/drawing/2014/main" id="{27F7E6CA-8A27-743D-F2AA-E5F18562B480}"/>
              </a:ext>
            </a:extLst>
          </p:cNvPr>
          <p:cNvGrpSpPr/>
          <p:nvPr/>
        </p:nvGrpSpPr>
        <p:grpSpPr>
          <a:xfrm>
            <a:off x="4276273" y="2842949"/>
            <a:ext cx="2351135" cy="360000"/>
            <a:chOff x="588263" y="1697756"/>
            <a:chExt cx="2351135" cy="360000"/>
          </a:xfrm>
        </p:grpSpPr>
        <p:pic>
          <p:nvPicPr>
            <p:cNvPr id="131" name="Picture 130">
              <a:extLst>
                <a:ext uri="{FF2B5EF4-FFF2-40B4-BE49-F238E27FC236}">
                  <a16:creationId xmlns:a16="http://schemas.microsoft.com/office/drawing/2014/main" id="{4EE6A021-DC6A-809A-59EB-C11D23070A8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32" name="TextBox 131">
              <a:extLst>
                <a:ext uri="{FF2B5EF4-FFF2-40B4-BE49-F238E27FC236}">
                  <a16:creationId xmlns:a16="http://schemas.microsoft.com/office/drawing/2014/main" id="{682F0C95-3315-1F01-B6E2-80C936155B6E}"/>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36" name="Group 135">
            <a:extLst>
              <a:ext uri="{FF2B5EF4-FFF2-40B4-BE49-F238E27FC236}">
                <a16:creationId xmlns:a16="http://schemas.microsoft.com/office/drawing/2014/main" id="{82FE2D8B-EC46-E46C-ED22-1E6B80475B91}"/>
              </a:ext>
            </a:extLst>
          </p:cNvPr>
          <p:cNvGrpSpPr/>
          <p:nvPr/>
        </p:nvGrpSpPr>
        <p:grpSpPr>
          <a:xfrm>
            <a:off x="4276273" y="5158847"/>
            <a:ext cx="2351135" cy="360000"/>
            <a:chOff x="588263" y="3617084"/>
            <a:chExt cx="2351135" cy="360000"/>
          </a:xfrm>
        </p:grpSpPr>
        <p:pic>
          <p:nvPicPr>
            <p:cNvPr id="137" name="Picture 136">
              <a:extLst>
                <a:ext uri="{FF2B5EF4-FFF2-40B4-BE49-F238E27FC236}">
                  <a16:creationId xmlns:a16="http://schemas.microsoft.com/office/drawing/2014/main" id="{8493A8E5-E141-569D-9454-68A68A09A09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38" name="TextBox 137">
              <a:extLst>
                <a:ext uri="{FF2B5EF4-FFF2-40B4-BE49-F238E27FC236}">
                  <a16:creationId xmlns:a16="http://schemas.microsoft.com/office/drawing/2014/main" id="{4F2ECC5A-AB35-E79F-7881-E9F062444340}"/>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39" name="Group 138">
            <a:extLst>
              <a:ext uri="{FF2B5EF4-FFF2-40B4-BE49-F238E27FC236}">
                <a16:creationId xmlns:a16="http://schemas.microsoft.com/office/drawing/2014/main" id="{058D44B0-BC50-AB5D-F15D-3D09738DE491}"/>
              </a:ext>
            </a:extLst>
          </p:cNvPr>
          <p:cNvGrpSpPr/>
          <p:nvPr/>
        </p:nvGrpSpPr>
        <p:grpSpPr>
          <a:xfrm>
            <a:off x="804187" y="5158847"/>
            <a:ext cx="2351135" cy="360000"/>
            <a:chOff x="588263" y="3617084"/>
            <a:chExt cx="2351135" cy="360000"/>
          </a:xfrm>
        </p:grpSpPr>
        <p:pic>
          <p:nvPicPr>
            <p:cNvPr id="140" name="Picture 139">
              <a:extLst>
                <a:ext uri="{FF2B5EF4-FFF2-40B4-BE49-F238E27FC236}">
                  <a16:creationId xmlns:a16="http://schemas.microsoft.com/office/drawing/2014/main" id="{656D468E-C637-03BA-B98A-56B6C23360B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41" name="TextBox 140">
              <a:extLst>
                <a:ext uri="{FF2B5EF4-FFF2-40B4-BE49-F238E27FC236}">
                  <a16:creationId xmlns:a16="http://schemas.microsoft.com/office/drawing/2014/main" id="{BD612923-B3A4-DA0E-AE0A-A68D4AD404F8}"/>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42" name="Group 141">
            <a:extLst>
              <a:ext uri="{FF2B5EF4-FFF2-40B4-BE49-F238E27FC236}">
                <a16:creationId xmlns:a16="http://schemas.microsoft.com/office/drawing/2014/main" id="{10C4EC2E-A4E1-876F-1CF7-EFA03B1171B4}"/>
              </a:ext>
            </a:extLst>
          </p:cNvPr>
          <p:cNvGrpSpPr/>
          <p:nvPr/>
        </p:nvGrpSpPr>
        <p:grpSpPr>
          <a:xfrm>
            <a:off x="7739914" y="5158847"/>
            <a:ext cx="2351135" cy="360000"/>
            <a:chOff x="588263" y="2657420"/>
            <a:chExt cx="2351135" cy="360000"/>
          </a:xfrm>
        </p:grpSpPr>
        <p:pic>
          <p:nvPicPr>
            <p:cNvPr id="143" name="Picture 142">
              <a:extLst>
                <a:ext uri="{FF2B5EF4-FFF2-40B4-BE49-F238E27FC236}">
                  <a16:creationId xmlns:a16="http://schemas.microsoft.com/office/drawing/2014/main" id="{0A5CD78B-E83A-CE5E-C8E8-F82D8D2A631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44" name="TextBox 143">
              <a:extLst>
                <a:ext uri="{FF2B5EF4-FFF2-40B4-BE49-F238E27FC236}">
                  <a16:creationId xmlns:a16="http://schemas.microsoft.com/office/drawing/2014/main" id="{6DEAA176-14F8-9665-D3C3-01A76EFD7D4E}"/>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 name="Group 1">
            <a:extLst>
              <a:ext uri="{FF2B5EF4-FFF2-40B4-BE49-F238E27FC236}">
                <a16:creationId xmlns:a16="http://schemas.microsoft.com/office/drawing/2014/main" id="{60C5E30D-A813-059B-E01D-F03781D85538}"/>
              </a:ext>
            </a:extLst>
          </p:cNvPr>
          <p:cNvGrpSpPr/>
          <p:nvPr/>
        </p:nvGrpSpPr>
        <p:grpSpPr>
          <a:xfrm>
            <a:off x="7523373" y="1127774"/>
            <a:ext cx="1260000" cy="216000"/>
            <a:chOff x="1194743" y="1140160"/>
            <a:chExt cx="1260000" cy="216000"/>
          </a:xfrm>
        </p:grpSpPr>
        <p:sp>
          <p:nvSpPr>
            <p:cNvPr id="3" name="Rectangle: Rounded Corners 6">
              <a:extLst>
                <a:ext uri="{FF2B5EF4-FFF2-40B4-BE49-F238E27FC236}">
                  <a16:creationId xmlns:a16="http://schemas.microsoft.com/office/drawing/2014/main" id="{A06B73FF-4A46-3971-E445-2CBC88B549E2}"/>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4" name="Graphic 3">
              <a:extLst>
                <a:ext uri="{FF2B5EF4-FFF2-40B4-BE49-F238E27FC236}">
                  <a16:creationId xmlns:a16="http://schemas.microsoft.com/office/drawing/2014/main" id="{C10F155B-1F21-2C34-5456-FF66FB566730}"/>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241527" y="1176160"/>
              <a:ext cx="144000" cy="144000"/>
            </a:xfrm>
            <a:prstGeom prst="rect">
              <a:avLst/>
            </a:prstGeom>
          </p:spPr>
        </p:pic>
      </p:grpSp>
      <p:grpSp>
        <p:nvGrpSpPr>
          <p:cNvPr id="5" name="Group 4">
            <a:extLst>
              <a:ext uri="{FF2B5EF4-FFF2-40B4-BE49-F238E27FC236}">
                <a16:creationId xmlns:a16="http://schemas.microsoft.com/office/drawing/2014/main" id="{58DC0735-303E-D37F-CEBE-B3734666F870}"/>
              </a:ext>
            </a:extLst>
          </p:cNvPr>
          <p:cNvGrpSpPr/>
          <p:nvPr/>
        </p:nvGrpSpPr>
        <p:grpSpPr>
          <a:xfrm>
            <a:off x="8868697" y="1127774"/>
            <a:ext cx="1450784" cy="216000"/>
            <a:chOff x="1194743" y="1140160"/>
            <a:chExt cx="1450784" cy="216000"/>
          </a:xfrm>
        </p:grpSpPr>
        <p:sp>
          <p:nvSpPr>
            <p:cNvPr id="6" name="Rectangle: Rounded Corners 6">
              <a:extLst>
                <a:ext uri="{FF2B5EF4-FFF2-40B4-BE49-F238E27FC236}">
                  <a16:creationId xmlns:a16="http://schemas.microsoft.com/office/drawing/2014/main" id="{3474C5FB-58B0-BAD8-219C-9F6FEF871377}"/>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7" name="Graphic 6">
              <a:extLst>
                <a:ext uri="{FF2B5EF4-FFF2-40B4-BE49-F238E27FC236}">
                  <a16:creationId xmlns:a16="http://schemas.microsoft.com/office/drawing/2014/main" id="{3FF354A2-9EE4-562D-F070-ECF67D9A2EC7}"/>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241527" y="1176160"/>
              <a:ext cx="144000" cy="144000"/>
            </a:xfrm>
            <a:prstGeom prst="rect">
              <a:avLst/>
            </a:prstGeom>
          </p:spPr>
        </p:pic>
      </p:grpSp>
      <p:pic>
        <p:nvPicPr>
          <p:cNvPr id="9" name="Picture 8">
            <a:extLst>
              <a:ext uri="{FF2B5EF4-FFF2-40B4-BE49-F238E27FC236}">
                <a16:creationId xmlns:a16="http://schemas.microsoft.com/office/drawing/2014/main" id="{852C9EA1-F0DC-A685-A0E9-B1A235D3E83B}"/>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9902152" y="4805680"/>
            <a:ext cx="2289848" cy="2052320"/>
          </a:xfrm>
          <a:prstGeom prst="rect">
            <a:avLst/>
          </a:prstGeom>
        </p:spPr>
      </p:pic>
      <p:grpSp>
        <p:nvGrpSpPr>
          <p:cNvPr id="10" name="Group 9">
            <a:extLst>
              <a:ext uri="{FF2B5EF4-FFF2-40B4-BE49-F238E27FC236}">
                <a16:creationId xmlns:a16="http://schemas.microsoft.com/office/drawing/2014/main" id="{8901F944-3B83-C290-48AA-014C2A20F295}"/>
              </a:ext>
            </a:extLst>
          </p:cNvPr>
          <p:cNvGrpSpPr/>
          <p:nvPr/>
        </p:nvGrpSpPr>
        <p:grpSpPr>
          <a:xfrm>
            <a:off x="8079216" y="2853291"/>
            <a:ext cx="2351135" cy="360000"/>
            <a:chOff x="588263" y="1217924"/>
            <a:chExt cx="2351135" cy="360000"/>
          </a:xfrm>
        </p:grpSpPr>
        <p:pic>
          <p:nvPicPr>
            <p:cNvPr id="11" name="Picture 10" descr="Zip Co logo SVG free download, id: 101874 - Brandlogos.net">
              <a:hlinkClick r:id="rId7"/>
              <a:extLst>
                <a:ext uri="{FF2B5EF4-FFF2-40B4-BE49-F238E27FC236}">
                  <a16:creationId xmlns:a16="http://schemas.microsoft.com/office/drawing/2014/main" id="{77677926-27C5-51BE-2259-2BA29806AB60}"/>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2" name="TextBox 11">
              <a:extLst>
                <a:ext uri="{FF2B5EF4-FFF2-40B4-BE49-F238E27FC236}">
                  <a16:creationId xmlns:a16="http://schemas.microsoft.com/office/drawing/2014/main" id="{74DBD1D7-A20B-F75F-518F-0AC09EE61E72}"/>
                </a:ext>
                <a:ext uri="{C183D7F6-B498-43B3-948B-1728B52AA6E4}">
                  <adec:decorative xmlns:adec="http://schemas.microsoft.com/office/drawing/2017/decorative" val="0"/>
                </a:ext>
              </a:extLst>
            </p:cNvPr>
            <p:cNvSpPr txBox="1"/>
            <p:nvPr/>
          </p:nvSpPr>
          <p:spPr>
            <a:xfrm>
              <a:off x="1047214" y="1244036"/>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+Copilot Studio</a:t>
              </a:r>
              <a:endParaRPr kumimoji="0" lang="en-US" sz="900" b="0" i="0" u="none" strike="noStrike" kern="1200" cap="none" spc="0" normalizeH="0" baseline="30000" noProof="0">
                <a:ln>
                  <a:noFill/>
                </a:ln>
                <a:solidFill>
                  <a:srgbClr val="0078D4"/>
                </a:solidFill>
                <a:effectLst/>
                <a:uLnTx/>
                <a:uFillTx/>
                <a:latin typeface="Segoe UI Semibold"/>
                <a:ea typeface="+mn-ea"/>
                <a:cs typeface="+mn-cs"/>
              </a:endParaRPr>
            </a:p>
          </p:txBody>
        </p:sp>
      </p:grpSp>
    </p:spTree>
    <p:extLst>
      <p:ext uri="{BB962C8B-B14F-4D97-AF65-F5344CB8AC3E}">
        <p14:creationId xmlns:p14="http://schemas.microsoft.com/office/powerpoint/2010/main" val="3804462667"/>
      </p:ext>
    </p:extLst>
  </p:cSld>
  <p:clrMapOvr>
    <a:overrideClrMapping bg1="lt1" tx1="dk1" bg2="lt2" tx2="dk2" accent1="accent1" accent2="accent2" accent3="accent3" accent4="accent4" accent5="accent5" accent6="accent6" hlink="hlink" folHlink="folHlink"/>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a:xfrm>
            <a:off x="584200" y="387350"/>
            <a:ext cx="5672138" cy="263149"/>
          </a:xfrm>
        </p:spPr>
        <p:txBody>
          <a:bodyPr>
            <a:normAutofit/>
          </a:bodyPr>
          <a:lstStyle/>
          <a:p>
            <a:r>
              <a:rPr lang="en-US" dirty="0">
                <a:solidFill>
                  <a:srgbClr val="0078D4"/>
                </a:solidFill>
              </a:rPr>
              <a:t>Legal | </a:t>
            </a:r>
            <a:r>
              <a:rPr lang="en-US" dirty="0"/>
              <a:t>Quicker Contract review</a:t>
            </a:r>
          </a:p>
        </p:txBody>
      </p:sp>
      <p:sp>
        <p:nvSpPr>
          <p:cNvPr id="47" name="Text Placeholder 46">
            <a:extLst>
              <a:ext uri="{FF2B5EF4-FFF2-40B4-BE49-F238E27FC236}">
                <a16:creationId xmlns:a16="http://schemas.microsoft.com/office/drawing/2014/main" id="{25C6A80E-03C3-0B6C-5612-BC25FA09D96E}"/>
              </a:ext>
            </a:extLst>
          </p:cNvPr>
          <p:cNvSpPr>
            <a:spLocks noGrp="1"/>
          </p:cNvSpPr>
          <p:nvPr>
            <p:ph type="body" sz="quarter" idx="11"/>
          </p:nvPr>
        </p:nvSpPr>
        <p:spPr/>
        <p:txBody>
          <a:bodyPr/>
          <a:lstStyle/>
          <a:p>
            <a:r>
              <a:rPr lang="en-US" noProof="0"/>
              <a:t>1. Summarize email conversation</a:t>
            </a:r>
          </a:p>
        </p:txBody>
      </p:sp>
      <p:sp>
        <p:nvSpPr>
          <p:cNvPr id="48" name="Text Placeholder 47">
            <a:extLst>
              <a:ext uri="{FF2B5EF4-FFF2-40B4-BE49-F238E27FC236}">
                <a16:creationId xmlns:a16="http://schemas.microsoft.com/office/drawing/2014/main" id="{603451CE-C1AC-1DBF-79CA-4E645A5B0DBC}"/>
              </a:ext>
            </a:extLst>
          </p:cNvPr>
          <p:cNvSpPr>
            <a:spLocks noGrp="1"/>
          </p:cNvSpPr>
          <p:nvPr>
            <p:ph type="body" sz="quarter" idx="12"/>
          </p:nvPr>
        </p:nvSpPr>
        <p:spPr/>
        <p:txBody>
          <a:bodyPr/>
          <a:lstStyle/>
          <a:p>
            <a:r>
              <a:rPr lang="en-US" noProof="0"/>
              <a:t>6. Create briefing notes</a:t>
            </a:r>
          </a:p>
        </p:txBody>
      </p:sp>
      <p:sp>
        <p:nvSpPr>
          <p:cNvPr id="49" name="Text Placeholder 48">
            <a:extLst>
              <a:ext uri="{FF2B5EF4-FFF2-40B4-BE49-F238E27FC236}">
                <a16:creationId xmlns:a16="http://schemas.microsoft.com/office/drawing/2014/main" id="{267AC7D5-9ECA-0608-7B54-2E2EF2C73C41}"/>
              </a:ext>
            </a:extLst>
          </p:cNvPr>
          <p:cNvSpPr>
            <a:spLocks noGrp="1"/>
          </p:cNvSpPr>
          <p:nvPr>
            <p:ph type="body" sz="quarter" idx="13"/>
          </p:nvPr>
        </p:nvSpPr>
        <p:spPr/>
        <p:txBody>
          <a:bodyPr/>
          <a:lstStyle/>
          <a:p>
            <a:r>
              <a:rPr lang="en-US" noProof="0"/>
              <a:t>2. Ask for contract submission</a:t>
            </a:r>
          </a:p>
        </p:txBody>
      </p:sp>
      <p:sp>
        <p:nvSpPr>
          <p:cNvPr id="50" name="Text Placeholder 49">
            <a:extLst>
              <a:ext uri="{FF2B5EF4-FFF2-40B4-BE49-F238E27FC236}">
                <a16:creationId xmlns:a16="http://schemas.microsoft.com/office/drawing/2014/main" id="{6886A6A0-75A7-5E5E-079B-251E7BAFE213}"/>
              </a:ext>
            </a:extLst>
          </p:cNvPr>
          <p:cNvSpPr>
            <a:spLocks noGrp="1"/>
          </p:cNvSpPr>
          <p:nvPr>
            <p:ph type="body" sz="quarter" idx="14"/>
          </p:nvPr>
        </p:nvSpPr>
        <p:spPr/>
        <p:txBody>
          <a:bodyPr/>
          <a:lstStyle/>
          <a:p>
            <a:r>
              <a:rPr lang="en-US" noProof="0"/>
              <a:t>5. Catch up on review meeting</a:t>
            </a:r>
          </a:p>
        </p:txBody>
      </p:sp>
      <p:sp>
        <p:nvSpPr>
          <p:cNvPr id="51" name="Text Placeholder 50">
            <a:extLst>
              <a:ext uri="{FF2B5EF4-FFF2-40B4-BE49-F238E27FC236}">
                <a16:creationId xmlns:a16="http://schemas.microsoft.com/office/drawing/2014/main" id="{C6DE1B6C-78F9-8DF8-FCDC-EF3B090A8B0F}"/>
              </a:ext>
            </a:extLst>
          </p:cNvPr>
          <p:cNvSpPr>
            <a:spLocks noGrp="1"/>
          </p:cNvSpPr>
          <p:nvPr>
            <p:ph type="body" sz="quarter" idx="15"/>
          </p:nvPr>
        </p:nvSpPr>
        <p:spPr/>
        <p:txBody>
          <a:bodyPr/>
          <a:lstStyle/>
          <a:p>
            <a:r>
              <a:rPr lang="en-US" noProof="0"/>
              <a:t>3. Review the contract</a:t>
            </a:r>
          </a:p>
        </p:txBody>
      </p:sp>
      <p:sp>
        <p:nvSpPr>
          <p:cNvPr id="52" name="Text Placeholder 51">
            <a:extLst>
              <a:ext uri="{FF2B5EF4-FFF2-40B4-BE49-F238E27FC236}">
                <a16:creationId xmlns:a16="http://schemas.microsoft.com/office/drawing/2014/main" id="{720259ED-0B37-4F8F-352D-8E9D99570C4F}"/>
              </a:ext>
            </a:extLst>
          </p:cNvPr>
          <p:cNvSpPr>
            <a:spLocks noGrp="1"/>
          </p:cNvSpPr>
          <p:nvPr>
            <p:ph type="body" sz="quarter" idx="16"/>
          </p:nvPr>
        </p:nvSpPr>
        <p:spPr/>
        <p:txBody>
          <a:bodyPr/>
          <a:lstStyle/>
          <a:p>
            <a:r>
              <a:rPr lang="en-US" noProof="0"/>
              <a:t>4. Compare two agreements</a:t>
            </a:r>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7"/>
          </p:nvPr>
        </p:nvSpPr>
        <p:spPr/>
        <p:txBody>
          <a:bodyPr>
            <a:normAutofit fontScale="77500" lnSpcReduction="20000"/>
          </a:bodyPr>
          <a:lstStyle/>
          <a:p>
            <a:r>
              <a:rPr lang="en-GB" sz="1600">
                <a:latin typeface="Segoe UI Semibold"/>
                <a:cs typeface="Segoe UI Semibold"/>
              </a:rPr>
              <a:t>Copilot for Microsoft 365</a:t>
            </a:r>
            <a:endParaRPr lang="en-US"/>
          </a:p>
        </p:txBody>
      </p:sp>
      <p:sp>
        <p:nvSpPr>
          <p:cNvPr id="54" name="Text Placeholder 53">
            <a:extLst>
              <a:ext uri="{FF2B5EF4-FFF2-40B4-BE49-F238E27FC236}">
                <a16:creationId xmlns:a16="http://schemas.microsoft.com/office/drawing/2014/main" id="{3FC40283-FC5F-4B42-C8CD-654B3EAE6A9A}"/>
              </a:ext>
            </a:extLst>
          </p:cNvPr>
          <p:cNvSpPr>
            <a:spLocks noGrp="1"/>
          </p:cNvSpPr>
          <p:nvPr>
            <p:ph type="body" sz="quarter" idx="18"/>
          </p:nvPr>
        </p:nvSpPr>
        <p:spPr/>
        <p:txBody>
          <a:bodyPr/>
          <a:lstStyle/>
          <a:p>
            <a:r>
              <a:rPr lang="en-US" noProof="0"/>
              <a:t>Have Copilot</a:t>
            </a:r>
            <a:r>
              <a:rPr lang="en-US" baseline="30000">
                <a:solidFill>
                  <a:srgbClr val="1A1A1A"/>
                </a:solidFill>
                <a:latin typeface="Segoe UI"/>
              </a:rPr>
              <a:t>1</a:t>
            </a:r>
            <a:r>
              <a:rPr lang="en-US" noProof="0"/>
              <a:t> summarize an email thread about a memorandum of understanding (MOU) Use the references to jump to the email to gain more context.</a:t>
            </a:r>
          </a:p>
        </p:txBody>
      </p:sp>
      <p:sp>
        <p:nvSpPr>
          <p:cNvPr id="55" name="Text Placeholder 54">
            <a:extLst>
              <a:ext uri="{FF2B5EF4-FFF2-40B4-BE49-F238E27FC236}">
                <a16:creationId xmlns:a16="http://schemas.microsoft.com/office/drawing/2014/main" id="{336E1447-7DAD-0D50-E88D-1B6CE391B956}"/>
              </a:ext>
            </a:extLst>
          </p:cNvPr>
          <p:cNvSpPr>
            <a:spLocks noGrp="1"/>
          </p:cNvSpPr>
          <p:nvPr>
            <p:ph type="body" sz="quarter" idx="19"/>
          </p:nvPr>
        </p:nvSpPr>
        <p:spPr/>
        <p:txBody>
          <a:bodyPr/>
          <a:lstStyle/>
          <a:p>
            <a:r>
              <a:rPr lang="en-US" noProof="0"/>
              <a:t>Ask Copilot in Outlook to respond to the email with a few suggestions for updates to the MOU and then ask contact to submit to the legal review platform. </a:t>
            </a:r>
          </a:p>
        </p:txBody>
      </p:sp>
      <p:sp>
        <p:nvSpPr>
          <p:cNvPr id="56" name="Text Placeholder 55">
            <a:extLst>
              <a:ext uri="{FF2B5EF4-FFF2-40B4-BE49-F238E27FC236}">
                <a16:creationId xmlns:a16="http://schemas.microsoft.com/office/drawing/2014/main" id="{72B64BAF-D87F-61F3-EE9C-6C8F503084B9}"/>
              </a:ext>
            </a:extLst>
          </p:cNvPr>
          <p:cNvSpPr>
            <a:spLocks noGrp="1"/>
          </p:cNvSpPr>
          <p:nvPr>
            <p:ph type="body" sz="quarter" idx="20"/>
          </p:nvPr>
        </p:nvSpPr>
        <p:spPr>
          <a:xfrm>
            <a:off x="7511481" y="2032188"/>
            <a:ext cx="2808000" cy="878012"/>
          </a:xfrm>
        </p:spPr>
        <p:txBody>
          <a:bodyPr>
            <a:normAutofit/>
          </a:bodyPr>
          <a:lstStyle/>
          <a:p>
            <a:r>
              <a:rPr lang="en-US" noProof="0"/>
              <a:t>Ask Copilot</a:t>
            </a:r>
            <a:r>
              <a:rPr lang="en-US" baseline="30000">
                <a:solidFill>
                  <a:srgbClr val="1A1A1A"/>
                </a:solidFill>
                <a:latin typeface="Segoe UI"/>
              </a:rPr>
              <a:t>1</a:t>
            </a:r>
            <a:r>
              <a:rPr lang="en-US" noProof="0"/>
              <a:t> for specific details from a complex contract document such as the duration or payment terms. Then summarize key contract terms. Use the links to get additional details and speed the review</a:t>
            </a:r>
          </a:p>
        </p:txBody>
      </p:sp>
      <p:sp>
        <p:nvSpPr>
          <p:cNvPr id="73" name="Text Placeholder 72">
            <a:extLst>
              <a:ext uri="{FF2B5EF4-FFF2-40B4-BE49-F238E27FC236}">
                <a16:creationId xmlns:a16="http://schemas.microsoft.com/office/drawing/2014/main" id="{04095C6E-055F-90E1-014D-FE2E723CCF05}"/>
              </a:ext>
            </a:extLst>
          </p:cNvPr>
          <p:cNvSpPr>
            <a:spLocks noGrp="1"/>
          </p:cNvSpPr>
          <p:nvPr>
            <p:ph type="body" sz="quarter" idx="21"/>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Save time reviewing</a:t>
            </a:r>
            <a:r>
              <a:rPr kumimoji="0" lang="en-US" sz="900" b="0" i="0" u="none" strike="noStrike" kern="0" cap="none" spc="0" normalizeH="0" baseline="0" noProof="0">
                <a:ln>
                  <a:noFill/>
                </a:ln>
                <a:solidFill>
                  <a:srgbClr val="1A1A1A"/>
                </a:solidFill>
                <a:effectLst/>
                <a:uLnTx/>
                <a:uFillTx/>
                <a:latin typeface="Segoe UI"/>
                <a:ea typeface="+mn-ea"/>
                <a:cs typeface="+mn-cs"/>
              </a:rPr>
              <a:t> long email threads to pull out the essential information</a:t>
            </a:r>
          </a:p>
        </p:txBody>
      </p:sp>
      <p:sp>
        <p:nvSpPr>
          <p:cNvPr id="74" name="Text Placeholder 73">
            <a:extLst>
              <a:ext uri="{FF2B5EF4-FFF2-40B4-BE49-F238E27FC236}">
                <a16:creationId xmlns:a16="http://schemas.microsoft.com/office/drawing/2014/main" id="{5FAEF65D-BC01-DAAB-BDF2-86B8F2D4E1BF}"/>
              </a:ext>
            </a:extLst>
          </p:cNvPr>
          <p:cNvSpPr>
            <a:spLocks noGrp="1"/>
          </p:cNvSpPr>
          <p:nvPr>
            <p:ph type="body" sz="quarter" idx="22"/>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Prepare for a customer meeting</a:t>
            </a:r>
            <a:r>
              <a:rPr kumimoji="0" lang="en-US" sz="900" b="0" i="0" u="none" strike="noStrike" kern="0" cap="none" spc="0" normalizeH="0" baseline="0" noProof="0">
                <a:ln>
                  <a:noFill/>
                </a:ln>
                <a:solidFill>
                  <a:srgbClr val="1A1A1A"/>
                </a:solidFill>
                <a:effectLst/>
                <a:uLnTx/>
                <a:uFillTx/>
                <a:latin typeface="Segoe UI"/>
                <a:ea typeface="+mn-ea"/>
                <a:cs typeface="+mn-cs"/>
              </a:rPr>
              <a:t> by asking Copilot to summarize existing relationships and recent interactions.</a:t>
            </a:r>
          </a:p>
        </p:txBody>
      </p:sp>
      <p:sp>
        <p:nvSpPr>
          <p:cNvPr id="75" name="Text Placeholder 74">
            <a:extLst>
              <a:ext uri="{FF2B5EF4-FFF2-40B4-BE49-F238E27FC236}">
                <a16:creationId xmlns:a16="http://schemas.microsoft.com/office/drawing/2014/main" id="{8AEF5F31-6684-65D3-33B2-42F454DE5834}"/>
              </a:ext>
            </a:extLst>
          </p:cNvPr>
          <p:cNvSpPr>
            <a:spLocks noGrp="1"/>
          </p:cNvSpPr>
          <p:nvPr>
            <p:ph type="body" sz="quarter" idx="23"/>
          </p:nvPr>
        </p:nvSpPr>
        <p:spPr/>
        <p:txBody>
          <a:bodyPr>
            <a:normAutofit lnSpcReduction="10000"/>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a:ln>
                  <a:noFill/>
                </a:ln>
                <a:solidFill>
                  <a:srgbClr val="1A1A1A"/>
                </a:solidFill>
                <a:effectLst/>
                <a:uLnTx/>
                <a:uFillTx/>
                <a:latin typeface="Segoe UI"/>
                <a:ea typeface="+mn-ea"/>
                <a:cs typeface="+mn-cs"/>
              </a:rPr>
              <a:t>Copilot will draft a professional email </a:t>
            </a:r>
            <a:r>
              <a:rPr kumimoji="0" lang="en-US" sz="900" b="0" i="0" u="none" strike="noStrike" kern="0" cap="none" spc="0" normalizeH="0" baseline="0" noProof="0">
                <a:ln>
                  <a:noFill/>
                </a:ln>
                <a:solidFill>
                  <a:srgbClr val="1A1A1A"/>
                </a:solidFill>
                <a:effectLst/>
                <a:uLnTx/>
                <a:uFillTx/>
                <a:latin typeface="Segoe UI"/>
                <a:ea typeface="+mn-ea"/>
                <a:cs typeface="+mn-cs"/>
              </a:rPr>
              <a:t>with the necessary details including links to the legal review platform for submissions from only a few bullet points.</a:t>
            </a:r>
          </a:p>
        </p:txBody>
      </p:sp>
      <p:sp>
        <p:nvSpPr>
          <p:cNvPr id="76" name="Text Placeholder 75">
            <a:extLst>
              <a:ext uri="{FF2B5EF4-FFF2-40B4-BE49-F238E27FC236}">
                <a16:creationId xmlns:a16="http://schemas.microsoft.com/office/drawing/2014/main" id="{D41C4E2C-CA92-0B9E-4771-A49BFDBBC545}"/>
              </a:ext>
            </a:extLst>
          </p:cNvPr>
          <p:cNvSpPr>
            <a:spLocks noGrp="1"/>
          </p:cNvSpPr>
          <p:nvPr>
            <p:ph type="body" sz="quarter" idx="24"/>
          </p:nvPr>
        </p:nvSpPr>
        <p:spPr/>
        <p:txBody>
          <a:bodyPr>
            <a:normAutofit lnSpcReduction="10000"/>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Create a set of formal meeting minutes </a:t>
            </a:r>
            <a:r>
              <a:rPr kumimoji="0" lang="en-US" sz="900" b="0" i="0" u="none" strike="noStrike" kern="0" cap="none" spc="0" normalizeH="0" baseline="0" noProof="0">
                <a:ln>
                  <a:noFill/>
                </a:ln>
                <a:solidFill>
                  <a:srgbClr val="1A1A1A"/>
                </a:solidFill>
                <a:effectLst/>
                <a:uLnTx/>
                <a:uFillTx/>
                <a:latin typeface="Segoe UI"/>
                <a:ea typeface="+mn-ea"/>
                <a:cs typeface="+mn-cs"/>
              </a:rPr>
              <a:t>for client records  in a format that you specify with thing such as an attendance list, action items, disagreements, and key points.</a:t>
            </a:r>
          </a:p>
        </p:txBody>
      </p:sp>
      <p:sp>
        <p:nvSpPr>
          <p:cNvPr id="77" name="Text Placeholder 76">
            <a:extLst>
              <a:ext uri="{FF2B5EF4-FFF2-40B4-BE49-F238E27FC236}">
                <a16:creationId xmlns:a16="http://schemas.microsoft.com/office/drawing/2014/main" id="{4DEA5BF3-FE7B-9AAC-B45E-7FCEAFE714BC}"/>
              </a:ext>
            </a:extLst>
          </p:cNvPr>
          <p:cNvSpPr>
            <a:spLocks noGrp="1"/>
          </p:cNvSpPr>
          <p:nvPr>
            <p:ph type="body" sz="quarter" idx="25"/>
          </p:nvPr>
        </p:nvSpPr>
        <p:spPr/>
        <p:txBody>
          <a:bodyPr>
            <a:normAutofit lnSpcReduction="10000"/>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Speed a contract review </a:t>
            </a:r>
            <a:r>
              <a:rPr kumimoji="0" lang="en-US" sz="900" b="0" i="0" u="none" strike="noStrike" kern="0" cap="none" spc="0" normalizeH="0" baseline="0" noProof="0">
                <a:ln>
                  <a:noFill/>
                </a:ln>
                <a:solidFill>
                  <a:srgbClr val="1A1A1A"/>
                </a:solidFill>
                <a:effectLst/>
                <a:uLnTx/>
                <a:uFillTx/>
                <a:latin typeface="Segoe UI"/>
                <a:ea typeface="+mn-ea"/>
                <a:cs typeface="+mn-cs"/>
              </a:rPr>
              <a:t>by asking Copilot to search for the information you need and then jumping right to the specific areas needing further review.</a:t>
            </a:r>
          </a:p>
        </p:txBody>
      </p:sp>
      <p:sp>
        <p:nvSpPr>
          <p:cNvPr id="78" name="Text Placeholder 77">
            <a:extLst>
              <a:ext uri="{FF2B5EF4-FFF2-40B4-BE49-F238E27FC236}">
                <a16:creationId xmlns:a16="http://schemas.microsoft.com/office/drawing/2014/main" id="{E920AE0A-1235-6838-7866-459E17FC1E37}"/>
              </a:ext>
            </a:extLst>
          </p:cNvPr>
          <p:cNvSpPr>
            <a:spLocks noGrp="1"/>
          </p:cNvSpPr>
          <p:nvPr>
            <p:ph type="body" sz="quarter" idx="26"/>
          </p:nvPr>
        </p:nvSpPr>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a:ln>
                  <a:noFill/>
                </a:ln>
                <a:solidFill>
                  <a:srgbClr val="1A1A1A"/>
                </a:solidFill>
                <a:effectLst/>
                <a:uLnTx/>
                <a:uFillTx/>
                <a:latin typeface="Segoe UI"/>
                <a:ea typeface="+mn-ea"/>
                <a:cs typeface="+mn-cs"/>
              </a:rPr>
              <a:t>Copilot can compare key legal positions </a:t>
            </a:r>
            <a:r>
              <a:rPr kumimoji="0" lang="en-US" sz="900" b="0" i="0" u="none" strike="noStrike" kern="0" cap="none" spc="0" normalizeH="0" baseline="0" noProof="0">
                <a:ln>
                  <a:noFill/>
                </a:ln>
                <a:solidFill>
                  <a:srgbClr val="1A1A1A"/>
                </a:solidFill>
                <a:effectLst/>
                <a:uLnTx/>
                <a:uFillTx/>
                <a:latin typeface="Segoe UI"/>
                <a:ea typeface="+mn-ea"/>
                <a:cs typeface="+mn-cs"/>
              </a:rPr>
              <a:t>even if you don’t provide specific areas and lay out differences and potential missing provisions.</a:t>
            </a:r>
          </a:p>
        </p:txBody>
      </p:sp>
      <p:sp>
        <p:nvSpPr>
          <p:cNvPr id="84" name="Text Placeholder 83">
            <a:extLst>
              <a:ext uri="{FF2B5EF4-FFF2-40B4-BE49-F238E27FC236}">
                <a16:creationId xmlns:a16="http://schemas.microsoft.com/office/drawing/2014/main" id="{A111F9EA-EAEA-1211-B8D6-462C33F9555C}"/>
              </a:ext>
            </a:extLst>
          </p:cNvPr>
          <p:cNvSpPr>
            <a:spLocks noGrp="1"/>
          </p:cNvSpPr>
          <p:nvPr>
            <p:ph type="body" sz="quarter" idx="27"/>
          </p:nvPr>
        </p:nvSpPr>
        <p:spPr/>
        <p:txBody>
          <a:bodyPr/>
          <a:lstStyle/>
          <a:p>
            <a:r>
              <a:rPr lang="en-US" noProof="0"/>
              <a:t>Ask Copilot in Teams to create a brief for the legal counsel to use when meeting with the customer to finalize the contract.  </a:t>
            </a:r>
          </a:p>
        </p:txBody>
      </p:sp>
      <p:sp>
        <p:nvSpPr>
          <p:cNvPr id="85" name="Text Placeholder 84">
            <a:extLst>
              <a:ext uri="{FF2B5EF4-FFF2-40B4-BE49-F238E27FC236}">
                <a16:creationId xmlns:a16="http://schemas.microsoft.com/office/drawing/2014/main" id="{8FF0578C-9606-4A5E-E20F-DEB7E6F7D726}"/>
              </a:ext>
            </a:extLst>
          </p:cNvPr>
          <p:cNvSpPr>
            <a:spLocks noGrp="1"/>
          </p:cNvSpPr>
          <p:nvPr>
            <p:ph type="body" sz="quarter" idx="28"/>
          </p:nvPr>
        </p:nvSpPr>
        <p:spPr/>
        <p:txBody>
          <a:bodyPr/>
          <a:lstStyle/>
          <a:p>
            <a:r>
              <a:rPr lang="en-US" noProof="0"/>
              <a:t>Use the Recap to understand the key items discussed on the meeting and then ask Copilot in Teams to create a meeting report with a list of all of the contract updates required. </a:t>
            </a:r>
          </a:p>
        </p:txBody>
      </p:sp>
      <p:sp>
        <p:nvSpPr>
          <p:cNvPr id="86" name="Text Placeholder 85">
            <a:extLst>
              <a:ext uri="{FF2B5EF4-FFF2-40B4-BE49-F238E27FC236}">
                <a16:creationId xmlns:a16="http://schemas.microsoft.com/office/drawing/2014/main" id="{B4BE515B-C4F1-B027-DC42-2406647CFE89}"/>
              </a:ext>
            </a:extLst>
          </p:cNvPr>
          <p:cNvSpPr>
            <a:spLocks noGrp="1"/>
          </p:cNvSpPr>
          <p:nvPr>
            <p:ph type="body" sz="quarter" idx="29"/>
          </p:nvPr>
        </p:nvSpPr>
        <p:spPr/>
        <p:txBody>
          <a:bodyPr/>
          <a:lstStyle/>
          <a:p>
            <a:r>
              <a:rPr lang="en-US" noProof="0"/>
              <a:t>Ask Copilot in Word to compare two agreements and list the results in a table and also include areas addressed in one agreement and not the other.</a:t>
            </a:r>
          </a:p>
        </p:txBody>
      </p:sp>
      <p:sp>
        <p:nvSpPr>
          <p:cNvPr id="87" name="Text Placeholder 86">
            <a:extLst>
              <a:ext uri="{FF2B5EF4-FFF2-40B4-BE49-F238E27FC236}">
                <a16:creationId xmlns:a16="http://schemas.microsoft.com/office/drawing/2014/main" id="{E9B1AD38-F92B-9ACB-7307-63B184829C5A}"/>
              </a:ext>
            </a:extLst>
          </p:cNvPr>
          <p:cNvSpPr>
            <a:spLocks noGrp="1"/>
          </p:cNvSpPr>
          <p:nvPr>
            <p:ph type="body" sz="quarter" idx="30"/>
          </p:nvPr>
        </p:nvSpPr>
        <p:spPr/>
        <p:txBody>
          <a:bodyPr>
            <a:normAutofit/>
          </a:bodyPr>
          <a:lstStyle/>
          <a:p>
            <a:r>
              <a:rPr lang="en-GB">
                <a:latin typeface="Segoe UI Semibold"/>
                <a:cs typeface="Segoe UI Semibold"/>
              </a:rPr>
              <a:t>Get started</a:t>
            </a:r>
            <a:endParaRPr lang="en-US"/>
          </a:p>
        </p:txBody>
      </p:sp>
      <p:sp>
        <p:nvSpPr>
          <p:cNvPr id="79" name="Text Placeholder 78">
            <a:extLst>
              <a:ext uri="{FF2B5EF4-FFF2-40B4-BE49-F238E27FC236}">
                <a16:creationId xmlns:a16="http://schemas.microsoft.com/office/drawing/2014/main" id="{1970C907-D49D-A373-6767-7353CDC1D921}"/>
              </a:ext>
            </a:extLst>
          </p:cNvPr>
          <p:cNvSpPr>
            <a:spLocks noGrp="1"/>
          </p:cNvSpPr>
          <p:nvPr>
            <p:ph type="body" sz="quarter" idx="38"/>
          </p:nvPr>
        </p:nvSpPr>
        <p:spPr>
          <a:solidFill>
            <a:srgbClr val="0070C0"/>
          </a:solidFill>
        </p:spPr>
        <p:txBody>
          <a:bodyPr/>
          <a:lstStyle/>
          <a:p>
            <a:endParaRPr lang="en-US"/>
          </a:p>
        </p:txBody>
      </p:sp>
      <p:sp>
        <p:nvSpPr>
          <p:cNvPr id="80" name="Text Placeholder 79">
            <a:extLst>
              <a:ext uri="{FF2B5EF4-FFF2-40B4-BE49-F238E27FC236}">
                <a16:creationId xmlns:a16="http://schemas.microsoft.com/office/drawing/2014/main" id="{F4D195D4-2525-A0A6-D5AD-578F022AE43A}"/>
              </a:ext>
            </a:extLst>
          </p:cNvPr>
          <p:cNvSpPr>
            <a:spLocks noGrp="1"/>
          </p:cNvSpPr>
          <p:nvPr>
            <p:ph type="body" sz="quarter" idx="39"/>
          </p:nvPr>
        </p:nvSpPr>
        <p:spPr>
          <a:solidFill>
            <a:schemeClr val="bg1">
              <a:lumMod val="65000"/>
            </a:schemeClr>
          </a:solidFill>
        </p:spPr>
        <p:txBody>
          <a:bodyPr/>
          <a:lstStyle/>
          <a:p>
            <a:endParaRPr lang="en-US"/>
          </a:p>
        </p:txBody>
      </p:sp>
      <p:sp>
        <p:nvSpPr>
          <p:cNvPr id="81" name="Text Placeholder 80">
            <a:extLst>
              <a:ext uri="{FF2B5EF4-FFF2-40B4-BE49-F238E27FC236}">
                <a16:creationId xmlns:a16="http://schemas.microsoft.com/office/drawing/2014/main" id="{6EABCAE9-EB0F-9C72-AD3B-C6A6C55C609A}"/>
              </a:ext>
            </a:extLst>
          </p:cNvPr>
          <p:cNvSpPr>
            <a:spLocks noGrp="1"/>
          </p:cNvSpPr>
          <p:nvPr>
            <p:ph type="body" sz="quarter" idx="40"/>
          </p:nvPr>
        </p:nvSpPr>
        <p:spPr/>
        <p:txBody>
          <a:bodyPr/>
          <a:lstStyle/>
          <a:p>
            <a:endParaRPr lang="en-US"/>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6"/>
            <a:ext cx="1332000" cy="216000"/>
            <a:chOff x="1198144" y="862657"/>
            <a:chExt cx="1332000"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Advisory services</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grpSp>
        <p:nvGrpSpPr>
          <p:cNvPr id="27" name="Group 26">
            <a:extLst>
              <a:ext uri="{FF2B5EF4-FFF2-40B4-BE49-F238E27FC236}">
                <a16:creationId xmlns:a16="http://schemas.microsoft.com/office/drawing/2014/main" id="{5E2FC3A4-1E31-473A-906F-6FEBA5E0E735}"/>
              </a:ext>
            </a:extLst>
          </p:cNvPr>
          <p:cNvGrpSpPr/>
          <p:nvPr/>
        </p:nvGrpSpPr>
        <p:grpSpPr>
          <a:xfrm>
            <a:off x="3022536" y="1132756"/>
            <a:ext cx="1692000" cy="216000"/>
            <a:chOff x="2707850" y="862657"/>
            <a:chExt cx="1692000" cy="216000"/>
          </a:xfrm>
        </p:grpSpPr>
        <p:sp>
          <p:nvSpPr>
            <p:cNvPr id="28" name="Rectangle: Rounded Corners 6">
              <a:extLst>
                <a:ext uri="{FF2B5EF4-FFF2-40B4-BE49-F238E27FC236}">
                  <a16:creationId xmlns:a16="http://schemas.microsoft.com/office/drawing/2014/main" id="{25ABDAF4-1178-57B0-36C5-4B83F8AAE3C7}"/>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Transactional processes</a:t>
              </a:r>
            </a:p>
          </p:txBody>
        </p:sp>
        <p:pic>
          <p:nvPicPr>
            <p:cNvPr id="29" name="Graphic 28">
              <a:extLst>
                <a:ext uri="{FF2B5EF4-FFF2-40B4-BE49-F238E27FC236}">
                  <a16:creationId xmlns:a16="http://schemas.microsoft.com/office/drawing/2014/main" id="{64B40C2D-E6B0-44ED-2636-52ED008C5BC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54635"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27" name="Group 126">
            <a:extLst>
              <a:ext uri="{FF2B5EF4-FFF2-40B4-BE49-F238E27FC236}">
                <a16:creationId xmlns:a16="http://schemas.microsoft.com/office/drawing/2014/main" id="{622C3429-2E2E-5274-9586-8480CB2100C3}"/>
              </a:ext>
            </a:extLst>
          </p:cNvPr>
          <p:cNvGrpSpPr/>
          <p:nvPr/>
        </p:nvGrpSpPr>
        <p:grpSpPr>
          <a:xfrm>
            <a:off x="804187" y="2842949"/>
            <a:ext cx="2351135" cy="360000"/>
            <a:chOff x="588263" y="1217924"/>
            <a:chExt cx="2351135" cy="360000"/>
          </a:xfrm>
        </p:grpSpPr>
        <p:pic>
          <p:nvPicPr>
            <p:cNvPr id="128" name="Picture 127" descr="Zip Co logo SVG free download, id: 101874 - Brandlogos.net">
              <a:hlinkClick r:id="rId5"/>
              <a:extLst>
                <a:ext uri="{FF2B5EF4-FFF2-40B4-BE49-F238E27FC236}">
                  <a16:creationId xmlns:a16="http://schemas.microsoft.com/office/drawing/2014/main" id="{AB5135F5-D83B-C0A4-359F-777FF2365062}"/>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29" name="TextBox 128">
              <a:extLst>
                <a:ext uri="{FF2B5EF4-FFF2-40B4-BE49-F238E27FC236}">
                  <a16:creationId xmlns:a16="http://schemas.microsoft.com/office/drawing/2014/main" id="{4DB82813-C3C0-ADA6-74EC-E18FB06BE6CE}"/>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p>
          </p:txBody>
        </p:sp>
      </p:grpSp>
      <p:grpSp>
        <p:nvGrpSpPr>
          <p:cNvPr id="130" name="Group 129">
            <a:extLst>
              <a:ext uri="{FF2B5EF4-FFF2-40B4-BE49-F238E27FC236}">
                <a16:creationId xmlns:a16="http://schemas.microsoft.com/office/drawing/2014/main" id="{27F7E6CA-8A27-743D-F2AA-E5F18562B480}"/>
              </a:ext>
            </a:extLst>
          </p:cNvPr>
          <p:cNvGrpSpPr/>
          <p:nvPr/>
        </p:nvGrpSpPr>
        <p:grpSpPr>
          <a:xfrm>
            <a:off x="4276273" y="2842949"/>
            <a:ext cx="2351135" cy="360000"/>
            <a:chOff x="588263" y="1697756"/>
            <a:chExt cx="2351135" cy="360000"/>
          </a:xfrm>
        </p:grpSpPr>
        <p:pic>
          <p:nvPicPr>
            <p:cNvPr id="131" name="Picture 130">
              <a:extLst>
                <a:ext uri="{FF2B5EF4-FFF2-40B4-BE49-F238E27FC236}">
                  <a16:creationId xmlns:a16="http://schemas.microsoft.com/office/drawing/2014/main" id="{4EE6A021-DC6A-809A-59EB-C11D23070A8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32" name="TextBox 131">
              <a:extLst>
                <a:ext uri="{FF2B5EF4-FFF2-40B4-BE49-F238E27FC236}">
                  <a16:creationId xmlns:a16="http://schemas.microsoft.com/office/drawing/2014/main" id="{682F0C95-3315-1F01-B6E2-80C936155B6E}"/>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36" name="Group 135">
            <a:extLst>
              <a:ext uri="{FF2B5EF4-FFF2-40B4-BE49-F238E27FC236}">
                <a16:creationId xmlns:a16="http://schemas.microsoft.com/office/drawing/2014/main" id="{82FE2D8B-EC46-E46C-ED22-1E6B80475B91}"/>
              </a:ext>
            </a:extLst>
          </p:cNvPr>
          <p:cNvGrpSpPr/>
          <p:nvPr/>
        </p:nvGrpSpPr>
        <p:grpSpPr>
          <a:xfrm>
            <a:off x="4276273" y="5158847"/>
            <a:ext cx="2351135" cy="360000"/>
            <a:chOff x="588263" y="3617084"/>
            <a:chExt cx="2351135" cy="360000"/>
          </a:xfrm>
        </p:grpSpPr>
        <p:pic>
          <p:nvPicPr>
            <p:cNvPr id="137" name="Picture 136">
              <a:extLst>
                <a:ext uri="{FF2B5EF4-FFF2-40B4-BE49-F238E27FC236}">
                  <a16:creationId xmlns:a16="http://schemas.microsoft.com/office/drawing/2014/main" id="{8493A8E5-E141-569D-9454-68A68A09A09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38" name="TextBox 137">
              <a:extLst>
                <a:ext uri="{FF2B5EF4-FFF2-40B4-BE49-F238E27FC236}">
                  <a16:creationId xmlns:a16="http://schemas.microsoft.com/office/drawing/2014/main" id="{4F2ECC5A-AB35-E79F-7881-E9F062444340}"/>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39" name="Group 138">
            <a:extLst>
              <a:ext uri="{FF2B5EF4-FFF2-40B4-BE49-F238E27FC236}">
                <a16:creationId xmlns:a16="http://schemas.microsoft.com/office/drawing/2014/main" id="{058D44B0-BC50-AB5D-F15D-3D09738DE491}"/>
              </a:ext>
            </a:extLst>
          </p:cNvPr>
          <p:cNvGrpSpPr/>
          <p:nvPr/>
        </p:nvGrpSpPr>
        <p:grpSpPr>
          <a:xfrm>
            <a:off x="804187" y="5158847"/>
            <a:ext cx="2351135" cy="360000"/>
            <a:chOff x="588263" y="3617084"/>
            <a:chExt cx="2351135" cy="360000"/>
          </a:xfrm>
        </p:grpSpPr>
        <p:pic>
          <p:nvPicPr>
            <p:cNvPr id="140" name="Picture 139">
              <a:extLst>
                <a:ext uri="{FF2B5EF4-FFF2-40B4-BE49-F238E27FC236}">
                  <a16:creationId xmlns:a16="http://schemas.microsoft.com/office/drawing/2014/main" id="{656D468E-C637-03BA-B98A-56B6C23360B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41" name="TextBox 140">
              <a:extLst>
                <a:ext uri="{FF2B5EF4-FFF2-40B4-BE49-F238E27FC236}">
                  <a16:creationId xmlns:a16="http://schemas.microsoft.com/office/drawing/2014/main" id="{BD612923-B3A4-DA0E-AE0A-A68D4AD404F8}"/>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42" name="Group 141">
            <a:extLst>
              <a:ext uri="{FF2B5EF4-FFF2-40B4-BE49-F238E27FC236}">
                <a16:creationId xmlns:a16="http://schemas.microsoft.com/office/drawing/2014/main" id="{10C4EC2E-A4E1-876F-1CF7-EFA03B1171B4}"/>
              </a:ext>
            </a:extLst>
          </p:cNvPr>
          <p:cNvGrpSpPr/>
          <p:nvPr/>
        </p:nvGrpSpPr>
        <p:grpSpPr>
          <a:xfrm>
            <a:off x="7739914" y="5158847"/>
            <a:ext cx="2351135" cy="360000"/>
            <a:chOff x="588263" y="2657420"/>
            <a:chExt cx="2351135" cy="360000"/>
          </a:xfrm>
        </p:grpSpPr>
        <p:pic>
          <p:nvPicPr>
            <p:cNvPr id="143" name="Picture 142">
              <a:extLst>
                <a:ext uri="{FF2B5EF4-FFF2-40B4-BE49-F238E27FC236}">
                  <a16:creationId xmlns:a16="http://schemas.microsoft.com/office/drawing/2014/main" id="{0A5CD78B-E83A-CE5E-C8E8-F82D8D2A631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44" name="TextBox 143">
              <a:extLst>
                <a:ext uri="{FF2B5EF4-FFF2-40B4-BE49-F238E27FC236}">
                  <a16:creationId xmlns:a16="http://schemas.microsoft.com/office/drawing/2014/main" id="{6DEAA176-14F8-9665-D3C3-01A76EFD7D4E}"/>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 name="Group 1">
            <a:extLst>
              <a:ext uri="{FF2B5EF4-FFF2-40B4-BE49-F238E27FC236}">
                <a16:creationId xmlns:a16="http://schemas.microsoft.com/office/drawing/2014/main" id="{60C5E30D-A813-059B-E01D-F03781D85538}"/>
              </a:ext>
            </a:extLst>
          </p:cNvPr>
          <p:cNvGrpSpPr/>
          <p:nvPr/>
        </p:nvGrpSpPr>
        <p:grpSpPr>
          <a:xfrm>
            <a:off x="7523373" y="1127774"/>
            <a:ext cx="1260000" cy="216000"/>
            <a:chOff x="1194743" y="1140160"/>
            <a:chExt cx="1260000" cy="216000"/>
          </a:xfrm>
        </p:grpSpPr>
        <p:sp>
          <p:nvSpPr>
            <p:cNvPr id="3" name="Rectangle: Rounded Corners 6">
              <a:extLst>
                <a:ext uri="{FF2B5EF4-FFF2-40B4-BE49-F238E27FC236}">
                  <a16:creationId xmlns:a16="http://schemas.microsoft.com/office/drawing/2014/main" id="{A06B73FF-4A46-3971-E445-2CBC88B549E2}"/>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4" name="Graphic 3">
              <a:extLst>
                <a:ext uri="{FF2B5EF4-FFF2-40B4-BE49-F238E27FC236}">
                  <a16:creationId xmlns:a16="http://schemas.microsoft.com/office/drawing/2014/main" id="{C10F155B-1F21-2C34-5456-FF66FB566730}"/>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grpSp>
        <p:nvGrpSpPr>
          <p:cNvPr id="5" name="Group 4">
            <a:extLst>
              <a:ext uri="{FF2B5EF4-FFF2-40B4-BE49-F238E27FC236}">
                <a16:creationId xmlns:a16="http://schemas.microsoft.com/office/drawing/2014/main" id="{58DC0735-303E-D37F-CEBE-B3734666F870}"/>
              </a:ext>
            </a:extLst>
          </p:cNvPr>
          <p:cNvGrpSpPr/>
          <p:nvPr/>
        </p:nvGrpSpPr>
        <p:grpSpPr>
          <a:xfrm>
            <a:off x="8868697" y="1127774"/>
            <a:ext cx="1450784" cy="216000"/>
            <a:chOff x="1194743" y="1140160"/>
            <a:chExt cx="1450784" cy="216000"/>
          </a:xfrm>
        </p:grpSpPr>
        <p:sp>
          <p:nvSpPr>
            <p:cNvPr id="6" name="Rectangle: Rounded Corners 6">
              <a:extLst>
                <a:ext uri="{FF2B5EF4-FFF2-40B4-BE49-F238E27FC236}">
                  <a16:creationId xmlns:a16="http://schemas.microsoft.com/office/drawing/2014/main" id="{3474C5FB-58B0-BAD8-219C-9F6FEF871377}"/>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7" name="Graphic 6">
              <a:extLst>
                <a:ext uri="{FF2B5EF4-FFF2-40B4-BE49-F238E27FC236}">
                  <a16:creationId xmlns:a16="http://schemas.microsoft.com/office/drawing/2014/main" id="{3FF354A2-9EE4-562D-F070-ECF67D9A2EC7}"/>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pic>
        <p:nvPicPr>
          <p:cNvPr id="9" name="Picture 8">
            <a:extLst>
              <a:ext uri="{FF2B5EF4-FFF2-40B4-BE49-F238E27FC236}">
                <a16:creationId xmlns:a16="http://schemas.microsoft.com/office/drawing/2014/main" id="{852C9EA1-F0DC-A685-A0E9-B1A235D3E83B}"/>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9902152" y="4805680"/>
            <a:ext cx="2289848" cy="2052320"/>
          </a:xfrm>
          <a:prstGeom prst="rect">
            <a:avLst/>
          </a:prstGeom>
        </p:spPr>
      </p:pic>
      <p:grpSp>
        <p:nvGrpSpPr>
          <p:cNvPr id="10" name="Group 9">
            <a:extLst>
              <a:ext uri="{FF2B5EF4-FFF2-40B4-BE49-F238E27FC236}">
                <a16:creationId xmlns:a16="http://schemas.microsoft.com/office/drawing/2014/main" id="{8901F944-3B83-C290-48AA-014C2A20F295}"/>
              </a:ext>
            </a:extLst>
          </p:cNvPr>
          <p:cNvGrpSpPr/>
          <p:nvPr/>
        </p:nvGrpSpPr>
        <p:grpSpPr>
          <a:xfrm>
            <a:off x="8079216" y="2853291"/>
            <a:ext cx="2351135" cy="360000"/>
            <a:chOff x="588263" y="1217924"/>
            <a:chExt cx="2351135" cy="360000"/>
          </a:xfrm>
        </p:grpSpPr>
        <p:pic>
          <p:nvPicPr>
            <p:cNvPr id="11" name="Picture 10" descr="Zip Co logo SVG free download, id: 101874 - Brandlogos.net">
              <a:hlinkClick r:id="rId5"/>
              <a:extLst>
                <a:ext uri="{FF2B5EF4-FFF2-40B4-BE49-F238E27FC236}">
                  <a16:creationId xmlns:a16="http://schemas.microsoft.com/office/drawing/2014/main" id="{77677926-27C5-51BE-2259-2BA29806AB60}"/>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2" name="TextBox 11">
              <a:extLst>
                <a:ext uri="{FF2B5EF4-FFF2-40B4-BE49-F238E27FC236}">
                  <a16:creationId xmlns:a16="http://schemas.microsoft.com/office/drawing/2014/main" id="{74DBD1D7-A20B-F75F-518F-0AC09EE61E72}"/>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15" name="Text Placeholder 71">
            <a:extLst>
              <a:ext uri="{FF2B5EF4-FFF2-40B4-BE49-F238E27FC236}">
                <a16:creationId xmlns:a16="http://schemas.microsoft.com/office/drawing/2014/main" id="{52493CE4-E1DB-9CEF-7B33-3C458C20A7A4}"/>
              </a:ext>
            </a:extLst>
          </p:cNvPr>
          <p:cNvSpPr txBox="1">
            <a:spLocks/>
          </p:cNvSpPr>
          <p:nvPr/>
        </p:nvSpPr>
        <p:spPr>
          <a:xfrm>
            <a:off x="521627" y="6455597"/>
            <a:ext cx="9597418" cy="107722"/>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13"/>
              </a:rPr>
              <a:t>copilot.microsoft.com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Copilot mobile app, or the Copilot app in Teams, and set toggle to “Work”.</a:t>
            </a:r>
            <a:endPar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endParaRPr>
          </a:p>
        </p:txBody>
      </p:sp>
    </p:spTree>
    <p:extLst>
      <p:ext uri="{BB962C8B-B14F-4D97-AF65-F5344CB8AC3E}">
        <p14:creationId xmlns:p14="http://schemas.microsoft.com/office/powerpoint/2010/main" val="308089348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A0092-68A2-DE21-573F-9CA448E94B6C}"/>
            </a:ext>
          </a:extLst>
        </p:cNvPr>
        <p:cNvGrpSpPr/>
        <p:nvPr/>
      </p:nvGrpSpPr>
      <p:grpSpPr>
        <a:xfrm>
          <a:off x="0" y="0"/>
          <a:ext cx="0" cy="0"/>
          <a:chOff x="0" y="0"/>
          <a:chExt cx="0" cy="0"/>
        </a:xfrm>
      </p:grpSpPr>
      <p:sp>
        <p:nvSpPr>
          <p:cNvPr id="80" name="Title 44">
            <a:extLst>
              <a:ext uri="{FF2B5EF4-FFF2-40B4-BE49-F238E27FC236}">
                <a16:creationId xmlns:a16="http://schemas.microsoft.com/office/drawing/2014/main" id="{6DF4DE01-712E-2204-BDEB-C2940064C97F}"/>
              </a:ext>
            </a:extLst>
          </p:cNvPr>
          <p:cNvSpPr>
            <a:spLocks noGrp="1"/>
          </p:cNvSpPr>
          <p:nvPr>
            <p:ph type="title"/>
          </p:nvPr>
        </p:nvSpPr>
        <p:spPr>
          <a:xfrm>
            <a:off x="584200" y="387350"/>
            <a:ext cx="5672138" cy="263149"/>
          </a:xfrm>
        </p:spPr>
        <p:txBody>
          <a:bodyPr/>
          <a:lstStyle/>
          <a:p>
            <a:r>
              <a:rPr lang="en-US">
                <a:solidFill>
                  <a:srgbClr val="0078D4"/>
                </a:solidFill>
              </a:rPr>
              <a:t>Legal | </a:t>
            </a:r>
            <a:r>
              <a:rPr lang="en-US"/>
              <a:t>Licensing Agreement Negotiation</a:t>
            </a:r>
          </a:p>
        </p:txBody>
      </p:sp>
      <p:sp>
        <p:nvSpPr>
          <p:cNvPr id="16" name="Text Placeholder 15">
            <a:extLst>
              <a:ext uri="{FF2B5EF4-FFF2-40B4-BE49-F238E27FC236}">
                <a16:creationId xmlns:a16="http://schemas.microsoft.com/office/drawing/2014/main" id="{D0E64D21-F7B0-E315-BF23-CE7F541F85F6}"/>
              </a:ext>
            </a:extLst>
          </p:cNvPr>
          <p:cNvSpPr>
            <a:spLocks noGrp="1"/>
          </p:cNvSpPr>
          <p:nvPr>
            <p:ph type="body" sz="quarter" idx="11"/>
          </p:nvPr>
        </p:nvSpPr>
        <p:spPr>
          <a:xfrm>
            <a:off x="584200" y="1593881"/>
            <a:ext cx="2808000" cy="345600"/>
          </a:xfrm>
        </p:spPr>
        <p:txBody>
          <a:bodyPr/>
          <a:lstStyle/>
          <a:p>
            <a:r>
              <a:rPr lang="en-US" noProof="0"/>
              <a:t>1. Meet with the counterparty</a:t>
            </a:r>
          </a:p>
        </p:txBody>
      </p:sp>
      <p:sp>
        <p:nvSpPr>
          <p:cNvPr id="32" name="Text Placeholder 31">
            <a:extLst>
              <a:ext uri="{FF2B5EF4-FFF2-40B4-BE49-F238E27FC236}">
                <a16:creationId xmlns:a16="http://schemas.microsoft.com/office/drawing/2014/main" id="{F3CEEE6E-E51F-5F01-E0FB-A662D745A355}"/>
              </a:ext>
            </a:extLst>
          </p:cNvPr>
          <p:cNvSpPr>
            <a:spLocks noGrp="1"/>
          </p:cNvSpPr>
          <p:nvPr>
            <p:ph type="body" sz="quarter" idx="12"/>
          </p:nvPr>
        </p:nvSpPr>
        <p:spPr>
          <a:xfrm>
            <a:off x="584200" y="4052218"/>
            <a:ext cx="2808000" cy="345600"/>
          </a:xfrm>
        </p:spPr>
        <p:txBody>
          <a:bodyPr/>
          <a:lstStyle/>
          <a:p>
            <a:r>
              <a:rPr lang="en-US" noProof="0"/>
              <a:t>6. Finalize the agreement</a:t>
            </a:r>
          </a:p>
        </p:txBody>
      </p:sp>
      <p:sp>
        <p:nvSpPr>
          <p:cNvPr id="35" name="Text Placeholder 34">
            <a:extLst>
              <a:ext uri="{FF2B5EF4-FFF2-40B4-BE49-F238E27FC236}">
                <a16:creationId xmlns:a16="http://schemas.microsoft.com/office/drawing/2014/main" id="{DCB9519F-798F-1581-531B-14F0A61B290C}"/>
              </a:ext>
            </a:extLst>
          </p:cNvPr>
          <p:cNvSpPr>
            <a:spLocks noGrp="1"/>
          </p:cNvSpPr>
          <p:nvPr>
            <p:ph type="body" sz="quarter" idx="13"/>
          </p:nvPr>
        </p:nvSpPr>
        <p:spPr>
          <a:xfrm>
            <a:off x="4047840" y="1593881"/>
            <a:ext cx="2808000" cy="345600"/>
          </a:xfrm>
        </p:spPr>
        <p:txBody>
          <a:bodyPr/>
          <a:lstStyle/>
          <a:p>
            <a:r>
              <a:rPr lang="en-US" noProof="0"/>
              <a:t>2. Draft term sheet</a:t>
            </a:r>
          </a:p>
        </p:txBody>
      </p:sp>
      <p:sp>
        <p:nvSpPr>
          <p:cNvPr id="41" name="Text Placeholder 40">
            <a:extLst>
              <a:ext uri="{FF2B5EF4-FFF2-40B4-BE49-F238E27FC236}">
                <a16:creationId xmlns:a16="http://schemas.microsoft.com/office/drawing/2014/main" id="{D12B1834-B13A-A027-908E-B500E77A9EEA}"/>
              </a:ext>
            </a:extLst>
          </p:cNvPr>
          <p:cNvSpPr>
            <a:spLocks noGrp="1"/>
          </p:cNvSpPr>
          <p:nvPr>
            <p:ph type="body" sz="quarter" idx="14"/>
          </p:nvPr>
        </p:nvSpPr>
        <p:spPr>
          <a:xfrm>
            <a:off x="4047840" y="4052218"/>
            <a:ext cx="2808000" cy="345600"/>
          </a:xfrm>
        </p:spPr>
        <p:txBody>
          <a:bodyPr/>
          <a:lstStyle/>
          <a:p>
            <a:r>
              <a:rPr lang="en-US" noProof="0"/>
              <a:t>5. Finalize negotiations</a:t>
            </a:r>
          </a:p>
        </p:txBody>
      </p:sp>
      <p:sp>
        <p:nvSpPr>
          <p:cNvPr id="42" name="Text Placeholder 41">
            <a:extLst>
              <a:ext uri="{FF2B5EF4-FFF2-40B4-BE49-F238E27FC236}">
                <a16:creationId xmlns:a16="http://schemas.microsoft.com/office/drawing/2014/main" id="{2BFF6EC3-767B-8BFA-33AF-E04884C27A6D}"/>
              </a:ext>
            </a:extLst>
          </p:cNvPr>
          <p:cNvSpPr>
            <a:spLocks noGrp="1"/>
          </p:cNvSpPr>
          <p:nvPr>
            <p:ph type="body" sz="quarter" idx="15"/>
          </p:nvPr>
        </p:nvSpPr>
        <p:spPr>
          <a:xfrm>
            <a:off x="7511481" y="1593881"/>
            <a:ext cx="2808000" cy="345600"/>
          </a:xfrm>
        </p:spPr>
        <p:txBody>
          <a:bodyPr/>
          <a:lstStyle/>
          <a:p>
            <a:r>
              <a:rPr lang="en-US" noProof="0"/>
              <a:t>3. Conduct negotiations</a:t>
            </a:r>
            <a:endParaRPr lang="en-US"/>
          </a:p>
        </p:txBody>
      </p:sp>
      <p:sp>
        <p:nvSpPr>
          <p:cNvPr id="43" name="Text Placeholder 42">
            <a:extLst>
              <a:ext uri="{FF2B5EF4-FFF2-40B4-BE49-F238E27FC236}">
                <a16:creationId xmlns:a16="http://schemas.microsoft.com/office/drawing/2014/main" id="{8544130C-E70B-15AD-8324-8F9B1CA5CA56}"/>
              </a:ext>
            </a:extLst>
          </p:cNvPr>
          <p:cNvSpPr>
            <a:spLocks noGrp="1"/>
          </p:cNvSpPr>
          <p:nvPr>
            <p:ph type="body" sz="quarter" idx="16"/>
          </p:nvPr>
        </p:nvSpPr>
        <p:spPr>
          <a:xfrm>
            <a:off x="7511481" y="4052218"/>
            <a:ext cx="2808000" cy="345600"/>
          </a:xfrm>
        </p:spPr>
        <p:txBody>
          <a:bodyPr/>
          <a:lstStyle/>
          <a:p>
            <a:r>
              <a:rPr lang="en-US" noProof="0"/>
              <a:t>4. Surface legal insights</a:t>
            </a:r>
          </a:p>
        </p:txBody>
      </p:sp>
      <p:sp>
        <p:nvSpPr>
          <p:cNvPr id="81" name="Text Placeholder 52">
            <a:extLst>
              <a:ext uri="{FF2B5EF4-FFF2-40B4-BE49-F238E27FC236}">
                <a16:creationId xmlns:a16="http://schemas.microsoft.com/office/drawing/2014/main" id="{7CA14BE5-2588-922F-1874-95D64299D588}"/>
              </a:ext>
            </a:extLst>
          </p:cNvPr>
          <p:cNvSpPr>
            <a:spLocks noGrp="1"/>
          </p:cNvSpPr>
          <p:nvPr>
            <p:ph type="body" sz="quarter" idx="17"/>
          </p:nvPr>
        </p:nvSpPr>
        <p:spPr>
          <a:xfrm>
            <a:off x="6519107" y="521099"/>
            <a:ext cx="3599821" cy="169277"/>
          </a:xfrm>
        </p:spPr>
        <p:txBody>
          <a:bodyPr/>
          <a:lstStyle/>
          <a:p>
            <a:r>
              <a:rPr lang="en-GB">
                <a:latin typeface="Segoe UI Semibold"/>
                <a:cs typeface="Segoe UI Semibold"/>
              </a:rPr>
              <a:t>Copilot for Microsoft 365</a:t>
            </a:r>
            <a:endParaRPr lang="en-US"/>
          </a:p>
        </p:txBody>
      </p:sp>
      <p:sp>
        <p:nvSpPr>
          <p:cNvPr id="45" name="Text Placeholder 44">
            <a:extLst>
              <a:ext uri="{FF2B5EF4-FFF2-40B4-BE49-F238E27FC236}">
                <a16:creationId xmlns:a16="http://schemas.microsoft.com/office/drawing/2014/main" id="{7CC1A604-1296-F956-A722-9D20E12A6F65}"/>
              </a:ext>
            </a:extLst>
          </p:cNvPr>
          <p:cNvSpPr>
            <a:spLocks noGrp="1"/>
          </p:cNvSpPr>
          <p:nvPr>
            <p:ph type="body" sz="quarter" idx="18"/>
          </p:nvPr>
        </p:nvSpPr>
        <p:spPr>
          <a:xfrm>
            <a:off x="584200" y="2032188"/>
            <a:ext cx="2808000" cy="626701"/>
          </a:xfrm>
        </p:spPr>
        <p:txBody>
          <a:bodyPr/>
          <a:lstStyle/>
          <a:p>
            <a:r>
              <a:rPr lang="en-US" noProof="0"/>
              <a:t>Use Copilot in Teams to transcribe the notes during the meeting to capture discussion royalties, territory, duration, and other key negotiation points.</a:t>
            </a:r>
          </a:p>
        </p:txBody>
      </p:sp>
      <p:sp>
        <p:nvSpPr>
          <p:cNvPr id="65" name="Text Placeholder 64">
            <a:extLst>
              <a:ext uri="{FF2B5EF4-FFF2-40B4-BE49-F238E27FC236}">
                <a16:creationId xmlns:a16="http://schemas.microsoft.com/office/drawing/2014/main" id="{AC14184D-67BE-86FC-5ACF-1B4ABF8A3E8B}"/>
              </a:ext>
            </a:extLst>
          </p:cNvPr>
          <p:cNvSpPr>
            <a:spLocks noGrp="1"/>
          </p:cNvSpPr>
          <p:nvPr>
            <p:ph type="body" sz="quarter" idx="19"/>
          </p:nvPr>
        </p:nvSpPr>
        <p:spPr>
          <a:xfrm>
            <a:off x="4047840" y="2032188"/>
            <a:ext cx="2808000" cy="626701"/>
          </a:xfrm>
        </p:spPr>
        <p:txBody>
          <a:bodyPr/>
          <a:lstStyle/>
          <a:p>
            <a:r>
              <a:rPr lang="en-US" noProof="0"/>
              <a:t>Using meeting notes to get started, use Copilot</a:t>
            </a:r>
            <a:r>
              <a:rPr lang="en-US" baseline="30000">
                <a:solidFill>
                  <a:srgbClr val="1A1A1A"/>
                </a:solidFill>
                <a:latin typeface="Segoe UI"/>
              </a:rPr>
              <a:t>1</a:t>
            </a:r>
            <a:r>
              <a:rPr lang="en-US" noProof="0"/>
              <a:t> to create the preliminary term sheet.</a:t>
            </a:r>
          </a:p>
        </p:txBody>
      </p:sp>
      <p:sp>
        <p:nvSpPr>
          <p:cNvPr id="66" name="Text Placeholder 65">
            <a:extLst>
              <a:ext uri="{FF2B5EF4-FFF2-40B4-BE49-F238E27FC236}">
                <a16:creationId xmlns:a16="http://schemas.microsoft.com/office/drawing/2014/main" id="{B03364A6-08D7-0EC4-AAE0-750539527A3B}"/>
              </a:ext>
            </a:extLst>
          </p:cNvPr>
          <p:cNvSpPr>
            <a:spLocks noGrp="1"/>
          </p:cNvSpPr>
          <p:nvPr>
            <p:ph type="body" sz="quarter" idx="20"/>
          </p:nvPr>
        </p:nvSpPr>
        <p:spPr>
          <a:xfrm>
            <a:off x="7511481" y="2032188"/>
            <a:ext cx="2808000" cy="626701"/>
          </a:xfrm>
        </p:spPr>
        <p:txBody>
          <a:bodyPr/>
          <a:lstStyle/>
          <a:p>
            <a:r>
              <a:rPr lang="en-US" noProof="0"/>
              <a:t>Use Copilot in Word to help analyze the counterparty’s proposed terms.</a:t>
            </a:r>
          </a:p>
        </p:txBody>
      </p:sp>
      <p:sp>
        <p:nvSpPr>
          <p:cNvPr id="152" name="Text Placeholder 151">
            <a:extLst>
              <a:ext uri="{FF2B5EF4-FFF2-40B4-BE49-F238E27FC236}">
                <a16:creationId xmlns:a16="http://schemas.microsoft.com/office/drawing/2014/main" id="{22CCE5C6-4C20-DCE1-EDAC-C0743ADD3DDB}"/>
              </a:ext>
            </a:extLst>
          </p:cNvPr>
          <p:cNvSpPr>
            <a:spLocks noGrp="1"/>
          </p:cNvSpPr>
          <p:nvPr>
            <p:ph type="body" sz="quarter" idx="21"/>
          </p:nvPr>
        </p:nvSpPr>
        <p:spPr>
          <a:xfrm>
            <a:off x="584200" y="3208260"/>
            <a:ext cx="2808000" cy="626701"/>
          </a:xfrm>
        </p:spPr>
        <p:txBody>
          <a:bodyPr/>
          <a:lstStyle/>
          <a:p>
            <a:r>
              <a:rPr lang="en-US" b="1" noProof="0"/>
              <a:t>Conduct </a:t>
            </a:r>
            <a:r>
              <a:rPr lang="en-US" noProof="0"/>
              <a:t>effective meetings across legal team and with other departments (e.g. cybersecurity) and summarize notes and action items</a:t>
            </a:r>
          </a:p>
        </p:txBody>
      </p:sp>
      <p:sp>
        <p:nvSpPr>
          <p:cNvPr id="153" name="Text Placeholder 152">
            <a:extLst>
              <a:ext uri="{FF2B5EF4-FFF2-40B4-BE49-F238E27FC236}">
                <a16:creationId xmlns:a16="http://schemas.microsoft.com/office/drawing/2014/main" id="{E63682DD-8502-AB3F-6BD2-D2F6AE8F09CE}"/>
              </a:ext>
            </a:extLst>
          </p:cNvPr>
          <p:cNvSpPr>
            <a:spLocks noGrp="1"/>
          </p:cNvSpPr>
          <p:nvPr>
            <p:ph type="body" sz="quarter" idx="22"/>
          </p:nvPr>
        </p:nvSpPr>
        <p:spPr>
          <a:xfrm>
            <a:off x="584200" y="5641938"/>
            <a:ext cx="2808000" cy="626701"/>
          </a:xfrm>
        </p:spPr>
        <p:txBody>
          <a:bodyPr/>
          <a:lstStyle/>
          <a:p>
            <a:r>
              <a:rPr lang="en-US" b="1" noProof="0"/>
              <a:t>Draft emails and schedule meetings </a:t>
            </a:r>
            <a:r>
              <a:rPr lang="en-US" noProof="0"/>
              <a:t>for relevant stakeholders with appropriate information and tone for audience</a:t>
            </a:r>
          </a:p>
        </p:txBody>
      </p:sp>
      <p:sp>
        <p:nvSpPr>
          <p:cNvPr id="154" name="Text Placeholder 153">
            <a:extLst>
              <a:ext uri="{FF2B5EF4-FFF2-40B4-BE49-F238E27FC236}">
                <a16:creationId xmlns:a16="http://schemas.microsoft.com/office/drawing/2014/main" id="{55988765-C04A-99B5-0E67-6980E86A0B0B}"/>
              </a:ext>
            </a:extLst>
          </p:cNvPr>
          <p:cNvSpPr>
            <a:spLocks noGrp="1"/>
          </p:cNvSpPr>
          <p:nvPr>
            <p:ph type="body" sz="quarter" idx="23"/>
          </p:nvPr>
        </p:nvSpPr>
        <p:spPr>
          <a:xfrm>
            <a:off x="4047840" y="3208260"/>
            <a:ext cx="2808000" cy="626701"/>
          </a:xfrm>
        </p:spPr>
        <p:txBody>
          <a:bodyPr/>
          <a:lstStyle/>
          <a:p>
            <a:pPr lvl="0"/>
            <a:r>
              <a:rPr lang="en-US" b="1" noProof="0"/>
              <a:t>Retrieve </a:t>
            </a:r>
            <a:r>
              <a:rPr lang="en-US" noProof="0"/>
              <a:t>relevant chats, emails, and documents faster</a:t>
            </a:r>
          </a:p>
        </p:txBody>
      </p:sp>
      <p:sp>
        <p:nvSpPr>
          <p:cNvPr id="155" name="Text Placeholder 154">
            <a:extLst>
              <a:ext uri="{FF2B5EF4-FFF2-40B4-BE49-F238E27FC236}">
                <a16:creationId xmlns:a16="http://schemas.microsoft.com/office/drawing/2014/main" id="{39AB3AE6-CF6C-62B8-839B-0B790C103465}"/>
              </a:ext>
            </a:extLst>
          </p:cNvPr>
          <p:cNvSpPr>
            <a:spLocks noGrp="1"/>
          </p:cNvSpPr>
          <p:nvPr>
            <p:ph type="body" sz="quarter" idx="24"/>
          </p:nvPr>
        </p:nvSpPr>
        <p:spPr>
          <a:xfrm>
            <a:off x="4047840" y="5641938"/>
            <a:ext cx="2808000" cy="626701"/>
          </a:xfrm>
        </p:spPr>
        <p:txBody>
          <a:bodyPr/>
          <a:lstStyle/>
          <a:p>
            <a:r>
              <a:rPr lang="en-US" b="1" noProof="0"/>
              <a:t>Generate</a:t>
            </a:r>
            <a:r>
              <a:rPr lang="en-US" noProof="0"/>
              <a:t> legal research based on topics, keywords, sources, and provide insights and recommendations</a:t>
            </a:r>
          </a:p>
        </p:txBody>
      </p:sp>
      <p:sp>
        <p:nvSpPr>
          <p:cNvPr id="156" name="Text Placeholder 155">
            <a:extLst>
              <a:ext uri="{FF2B5EF4-FFF2-40B4-BE49-F238E27FC236}">
                <a16:creationId xmlns:a16="http://schemas.microsoft.com/office/drawing/2014/main" id="{54910027-1503-EAC2-E92A-18C51552B9B1}"/>
              </a:ext>
            </a:extLst>
          </p:cNvPr>
          <p:cNvSpPr>
            <a:spLocks noGrp="1"/>
          </p:cNvSpPr>
          <p:nvPr>
            <p:ph type="body" sz="quarter" idx="25"/>
          </p:nvPr>
        </p:nvSpPr>
        <p:spPr>
          <a:xfrm>
            <a:off x="7511481" y="3208260"/>
            <a:ext cx="2808000" cy="626701"/>
          </a:xfrm>
        </p:spPr>
        <p:txBody>
          <a:bodyPr/>
          <a:lstStyle/>
          <a:p>
            <a:r>
              <a:rPr lang="en-US" b="1" noProof="0"/>
              <a:t>Analyze</a:t>
            </a:r>
            <a:r>
              <a:rPr lang="en-US" noProof="0"/>
              <a:t> large amounts of text to better understand the proposed terms</a:t>
            </a:r>
          </a:p>
        </p:txBody>
      </p:sp>
      <p:sp>
        <p:nvSpPr>
          <p:cNvPr id="157" name="Text Placeholder 156">
            <a:extLst>
              <a:ext uri="{FF2B5EF4-FFF2-40B4-BE49-F238E27FC236}">
                <a16:creationId xmlns:a16="http://schemas.microsoft.com/office/drawing/2014/main" id="{6E30B0DA-752A-DFAE-7838-DBBC97E8BA2F}"/>
              </a:ext>
            </a:extLst>
          </p:cNvPr>
          <p:cNvSpPr>
            <a:spLocks noGrp="1"/>
          </p:cNvSpPr>
          <p:nvPr>
            <p:ph type="body" sz="quarter" idx="26"/>
          </p:nvPr>
        </p:nvSpPr>
        <p:spPr>
          <a:xfrm>
            <a:off x="7511481" y="5641938"/>
            <a:ext cx="2808000" cy="626701"/>
          </a:xfrm>
        </p:spPr>
        <p:txBody>
          <a:bodyPr/>
          <a:lstStyle/>
          <a:p>
            <a:pPr lvl="0"/>
            <a:r>
              <a:rPr lang="en-US" b="1" noProof="0"/>
              <a:t>Improve quality </a:t>
            </a:r>
            <a:r>
              <a:rPr lang="en-US" noProof="0"/>
              <a:t>of data-driven decisions with autogenerated analyses based on user prompts</a:t>
            </a:r>
          </a:p>
        </p:txBody>
      </p:sp>
      <p:sp>
        <p:nvSpPr>
          <p:cNvPr id="73" name="Text Placeholder 72">
            <a:extLst>
              <a:ext uri="{FF2B5EF4-FFF2-40B4-BE49-F238E27FC236}">
                <a16:creationId xmlns:a16="http://schemas.microsoft.com/office/drawing/2014/main" id="{4E1BB59A-1873-FFD8-5C4F-9FA36009CD29}"/>
              </a:ext>
            </a:extLst>
          </p:cNvPr>
          <p:cNvSpPr>
            <a:spLocks noGrp="1"/>
          </p:cNvSpPr>
          <p:nvPr>
            <p:ph type="body" sz="quarter" idx="27"/>
          </p:nvPr>
        </p:nvSpPr>
        <p:spPr>
          <a:xfrm>
            <a:off x="584200" y="4488366"/>
            <a:ext cx="2808000" cy="626701"/>
          </a:xfrm>
        </p:spPr>
        <p:txBody>
          <a:bodyPr/>
          <a:lstStyle/>
          <a:p>
            <a:r>
              <a:rPr lang="en-US" noProof="0"/>
              <a:t>After reaching consensus, Copilot </a:t>
            </a:r>
            <a:r>
              <a:rPr lang="en-US"/>
              <a:t>in Outlook </a:t>
            </a:r>
            <a:r>
              <a:rPr lang="en-US" noProof="0"/>
              <a:t>generates draft of the licensing agreement incorporating the decisions made. The legal review team makes necessary adjustments.</a:t>
            </a:r>
          </a:p>
        </p:txBody>
      </p:sp>
      <p:sp>
        <p:nvSpPr>
          <p:cNvPr id="74" name="Text Placeholder 73">
            <a:extLst>
              <a:ext uri="{FF2B5EF4-FFF2-40B4-BE49-F238E27FC236}">
                <a16:creationId xmlns:a16="http://schemas.microsoft.com/office/drawing/2014/main" id="{5761F03E-2D45-DEE7-3A04-54B3AB4EDE5C}"/>
              </a:ext>
            </a:extLst>
          </p:cNvPr>
          <p:cNvSpPr>
            <a:spLocks noGrp="1"/>
          </p:cNvSpPr>
          <p:nvPr>
            <p:ph type="body" sz="quarter" idx="28"/>
          </p:nvPr>
        </p:nvSpPr>
        <p:spPr>
          <a:xfrm>
            <a:off x="4047841" y="4488366"/>
            <a:ext cx="2808000" cy="626701"/>
          </a:xfrm>
        </p:spPr>
        <p:txBody>
          <a:bodyPr/>
          <a:lstStyle/>
          <a:p>
            <a:r>
              <a:rPr lang="en-US" noProof="0"/>
              <a:t>In meeting, Use Copilot in Teams to assist with real-time language suggestions, ensuring clarity and precision and flags potential pitfalls. </a:t>
            </a:r>
          </a:p>
        </p:txBody>
      </p:sp>
      <p:sp>
        <p:nvSpPr>
          <p:cNvPr id="75" name="Text Placeholder 74">
            <a:extLst>
              <a:ext uri="{FF2B5EF4-FFF2-40B4-BE49-F238E27FC236}">
                <a16:creationId xmlns:a16="http://schemas.microsoft.com/office/drawing/2014/main" id="{D551BE98-A675-BC75-2942-E3BAB2C6DEEF}"/>
              </a:ext>
            </a:extLst>
          </p:cNvPr>
          <p:cNvSpPr>
            <a:spLocks noGrp="1"/>
          </p:cNvSpPr>
          <p:nvPr>
            <p:ph type="body" sz="quarter" idx="29"/>
          </p:nvPr>
        </p:nvSpPr>
        <p:spPr>
          <a:xfrm>
            <a:off x="7511481" y="4488366"/>
            <a:ext cx="2808000" cy="626701"/>
          </a:xfrm>
        </p:spPr>
        <p:txBody>
          <a:bodyPr/>
          <a:lstStyle/>
          <a:p>
            <a:r>
              <a:rPr lang="en-US" noProof="0"/>
              <a:t>Use Copilot</a:t>
            </a:r>
            <a:r>
              <a:rPr lang="en-US" baseline="30000" noProof="0">
                <a:solidFill>
                  <a:srgbClr val="1A1A1A"/>
                </a:solidFill>
                <a:latin typeface="Segoe UI"/>
              </a:rPr>
              <a:t>2</a:t>
            </a:r>
            <a:r>
              <a:rPr lang="en-US" noProof="0"/>
              <a:t> to find comparable agreements to provide real-time legal insights, and check for compliance requirements to ensure adherence to patent law and regulations.</a:t>
            </a:r>
          </a:p>
        </p:txBody>
      </p:sp>
      <p:sp>
        <p:nvSpPr>
          <p:cNvPr id="82" name="Text Placeholder 86">
            <a:extLst>
              <a:ext uri="{FF2B5EF4-FFF2-40B4-BE49-F238E27FC236}">
                <a16:creationId xmlns:a16="http://schemas.microsoft.com/office/drawing/2014/main" id="{998E3A44-18DA-2EC4-E56B-61267E7DBC30}"/>
              </a:ext>
            </a:extLst>
          </p:cNvPr>
          <p:cNvSpPr>
            <a:spLocks noGrp="1"/>
          </p:cNvSpPr>
          <p:nvPr>
            <p:ph type="body" sz="quarter" idx="30"/>
          </p:nvPr>
        </p:nvSpPr>
        <p:spPr>
          <a:xfrm>
            <a:off x="10430234" y="521099"/>
            <a:ext cx="1456966" cy="175614"/>
          </a:xfrm>
        </p:spPr>
        <p:txBody>
          <a:bodyPr/>
          <a:lstStyle/>
          <a:p>
            <a:r>
              <a:rPr lang="en-GB">
                <a:latin typeface="Segoe UI Semibold"/>
                <a:cs typeface="Segoe UI Semibold"/>
              </a:rPr>
              <a:t>Get started</a:t>
            </a:r>
            <a:endParaRPr lang="en-US"/>
          </a:p>
        </p:txBody>
      </p:sp>
      <p:sp>
        <p:nvSpPr>
          <p:cNvPr id="190" name="Text Placeholder 189">
            <a:extLst>
              <a:ext uri="{FF2B5EF4-FFF2-40B4-BE49-F238E27FC236}">
                <a16:creationId xmlns:a16="http://schemas.microsoft.com/office/drawing/2014/main" id="{104642CA-2BB6-4CF4-975A-DBF6957D938A}"/>
              </a:ext>
            </a:extLst>
          </p:cNvPr>
          <p:cNvSpPr>
            <a:spLocks noGrp="1"/>
          </p:cNvSpPr>
          <p:nvPr>
            <p:ph type="body" sz="quarter" idx="38"/>
          </p:nvPr>
        </p:nvSpPr>
        <p:spPr>
          <a:solidFill>
            <a:srgbClr val="0070C0"/>
          </a:solidFill>
        </p:spPr>
        <p:txBody>
          <a:bodyPr/>
          <a:lstStyle/>
          <a:p>
            <a:endParaRPr lang="en-US"/>
          </a:p>
        </p:txBody>
      </p:sp>
      <p:sp>
        <p:nvSpPr>
          <p:cNvPr id="191" name="Text Placeholder 190">
            <a:extLst>
              <a:ext uri="{FF2B5EF4-FFF2-40B4-BE49-F238E27FC236}">
                <a16:creationId xmlns:a16="http://schemas.microsoft.com/office/drawing/2014/main" id="{1E57615E-0906-4A9F-7E99-79D29CF8FA03}"/>
              </a:ext>
            </a:extLst>
          </p:cNvPr>
          <p:cNvSpPr>
            <a:spLocks noGrp="1"/>
          </p:cNvSpPr>
          <p:nvPr>
            <p:ph type="body" sz="quarter" idx="39"/>
          </p:nvPr>
        </p:nvSpPr>
        <p:spPr/>
        <p:txBody>
          <a:bodyPr/>
          <a:lstStyle/>
          <a:p>
            <a:endParaRPr lang="en-US"/>
          </a:p>
        </p:txBody>
      </p:sp>
      <p:sp>
        <p:nvSpPr>
          <p:cNvPr id="192" name="Text Placeholder 191">
            <a:extLst>
              <a:ext uri="{FF2B5EF4-FFF2-40B4-BE49-F238E27FC236}">
                <a16:creationId xmlns:a16="http://schemas.microsoft.com/office/drawing/2014/main" id="{6FEEE344-E947-36BB-89FC-70C6EE3F8ACC}"/>
              </a:ext>
            </a:extLst>
          </p:cNvPr>
          <p:cNvSpPr>
            <a:spLocks noGrp="1"/>
          </p:cNvSpPr>
          <p:nvPr>
            <p:ph type="body" sz="quarter" idx="40"/>
          </p:nvPr>
        </p:nvSpPr>
        <p:spPr/>
        <p:txBody>
          <a:bodyPr/>
          <a:lstStyle/>
          <a:p>
            <a:endParaRPr lang="en-US"/>
          </a:p>
        </p:txBody>
      </p:sp>
      <p:sp>
        <p:nvSpPr>
          <p:cNvPr id="86" name="Rectangle: Rounded Corners 6">
            <a:extLst>
              <a:ext uri="{FF2B5EF4-FFF2-40B4-BE49-F238E27FC236}">
                <a16:creationId xmlns:a16="http://schemas.microsoft.com/office/drawing/2014/main" id="{C2DBB489-7821-9D83-5D89-06EDDA9661B4}"/>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sp>
        <p:nvSpPr>
          <p:cNvPr id="115" name="Rectangle: Rounded Corners 6">
            <a:extLst>
              <a:ext uri="{FF2B5EF4-FFF2-40B4-BE49-F238E27FC236}">
                <a16:creationId xmlns:a16="http://schemas.microsoft.com/office/drawing/2014/main" id="{3EA40901-0A3C-FFF8-AD80-174ECB93604F}"/>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240" name="Group 239">
            <a:extLst>
              <a:ext uri="{FF2B5EF4-FFF2-40B4-BE49-F238E27FC236}">
                <a16:creationId xmlns:a16="http://schemas.microsoft.com/office/drawing/2014/main" id="{88332769-DC21-E4B7-3FF3-D4FFB60DCEF5}"/>
              </a:ext>
            </a:extLst>
          </p:cNvPr>
          <p:cNvGrpSpPr/>
          <p:nvPr/>
        </p:nvGrpSpPr>
        <p:grpSpPr>
          <a:xfrm>
            <a:off x="4276273" y="2761669"/>
            <a:ext cx="2351135" cy="360000"/>
            <a:chOff x="588263" y="1217924"/>
            <a:chExt cx="2351135" cy="360000"/>
          </a:xfrm>
        </p:grpSpPr>
        <p:pic>
          <p:nvPicPr>
            <p:cNvPr id="241" name="Picture 240" descr="Zip Co logo SVG free download, id: 101874 - Brandlogos.net">
              <a:hlinkClick r:id="rId3"/>
              <a:extLst>
                <a:ext uri="{FF2B5EF4-FFF2-40B4-BE49-F238E27FC236}">
                  <a16:creationId xmlns:a16="http://schemas.microsoft.com/office/drawing/2014/main" id="{9BE217D8-45B6-1B5B-1DFF-F5A0F4FF5404}"/>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42" name="TextBox 241">
              <a:extLst>
                <a:ext uri="{FF2B5EF4-FFF2-40B4-BE49-F238E27FC236}">
                  <a16:creationId xmlns:a16="http://schemas.microsoft.com/office/drawing/2014/main" id="{6CCEB58A-4A92-5349-98DE-C580A1BC28AD}"/>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p>
          </p:txBody>
        </p:sp>
      </p:grpSp>
      <p:grpSp>
        <p:nvGrpSpPr>
          <p:cNvPr id="243" name="Group 242">
            <a:extLst>
              <a:ext uri="{FF2B5EF4-FFF2-40B4-BE49-F238E27FC236}">
                <a16:creationId xmlns:a16="http://schemas.microsoft.com/office/drawing/2014/main" id="{11635515-064D-DE2E-EAAC-58C78E963AA2}"/>
              </a:ext>
            </a:extLst>
          </p:cNvPr>
          <p:cNvGrpSpPr/>
          <p:nvPr/>
        </p:nvGrpSpPr>
        <p:grpSpPr>
          <a:xfrm>
            <a:off x="7739914" y="5158847"/>
            <a:ext cx="2351135" cy="360000"/>
            <a:chOff x="588263" y="1217924"/>
            <a:chExt cx="2351135" cy="360000"/>
          </a:xfrm>
        </p:grpSpPr>
        <p:pic>
          <p:nvPicPr>
            <p:cNvPr id="244" name="Picture 243" descr="Zip Co logo SVG free download, id: 101874 - Brandlogos.net">
              <a:hlinkClick r:id="rId3"/>
              <a:extLst>
                <a:ext uri="{FF2B5EF4-FFF2-40B4-BE49-F238E27FC236}">
                  <a16:creationId xmlns:a16="http://schemas.microsoft.com/office/drawing/2014/main" id="{2B8C2EFF-3356-FA2A-82CA-E15682308A53}"/>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45" name="TextBox 244">
              <a:extLst>
                <a:ext uri="{FF2B5EF4-FFF2-40B4-BE49-F238E27FC236}">
                  <a16:creationId xmlns:a16="http://schemas.microsoft.com/office/drawing/2014/main" id="{EB288D2E-B1C1-605D-1965-E870489412A8}"/>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p>
          </p:txBody>
        </p:sp>
      </p:grpSp>
      <p:grpSp>
        <p:nvGrpSpPr>
          <p:cNvPr id="246" name="Group 245">
            <a:extLst>
              <a:ext uri="{FF2B5EF4-FFF2-40B4-BE49-F238E27FC236}">
                <a16:creationId xmlns:a16="http://schemas.microsoft.com/office/drawing/2014/main" id="{2381D6CB-1727-C066-4E7C-72E861B7FE2C}"/>
              </a:ext>
            </a:extLst>
          </p:cNvPr>
          <p:cNvGrpSpPr/>
          <p:nvPr/>
        </p:nvGrpSpPr>
        <p:grpSpPr>
          <a:xfrm>
            <a:off x="804187" y="2761669"/>
            <a:ext cx="2351135" cy="360000"/>
            <a:chOff x="588263" y="3617084"/>
            <a:chExt cx="2351135" cy="360000"/>
          </a:xfrm>
        </p:grpSpPr>
        <p:pic>
          <p:nvPicPr>
            <p:cNvPr id="247" name="Picture 246">
              <a:extLst>
                <a:ext uri="{FF2B5EF4-FFF2-40B4-BE49-F238E27FC236}">
                  <a16:creationId xmlns:a16="http://schemas.microsoft.com/office/drawing/2014/main" id="{987DB1CC-D97F-C724-E06F-0FE54A857B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48" name="TextBox 247">
              <a:extLst>
                <a:ext uri="{FF2B5EF4-FFF2-40B4-BE49-F238E27FC236}">
                  <a16:creationId xmlns:a16="http://schemas.microsoft.com/office/drawing/2014/main" id="{3742667B-4B08-D89B-BC9B-7CDA178029D9}"/>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49" name="Group 248">
            <a:extLst>
              <a:ext uri="{FF2B5EF4-FFF2-40B4-BE49-F238E27FC236}">
                <a16:creationId xmlns:a16="http://schemas.microsoft.com/office/drawing/2014/main" id="{9103DEB7-E88E-503D-9451-E2162ADEE5CB}"/>
              </a:ext>
            </a:extLst>
          </p:cNvPr>
          <p:cNvGrpSpPr/>
          <p:nvPr/>
        </p:nvGrpSpPr>
        <p:grpSpPr>
          <a:xfrm>
            <a:off x="4276273" y="5158847"/>
            <a:ext cx="2351135" cy="360000"/>
            <a:chOff x="588263" y="3617084"/>
            <a:chExt cx="2351135" cy="360000"/>
          </a:xfrm>
        </p:grpSpPr>
        <p:pic>
          <p:nvPicPr>
            <p:cNvPr id="250" name="Picture 249">
              <a:extLst>
                <a:ext uri="{FF2B5EF4-FFF2-40B4-BE49-F238E27FC236}">
                  <a16:creationId xmlns:a16="http://schemas.microsoft.com/office/drawing/2014/main" id="{73125B53-C0C1-EA46-834F-476439E50A3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51" name="TextBox 250">
              <a:extLst>
                <a:ext uri="{FF2B5EF4-FFF2-40B4-BE49-F238E27FC236}">
                  <a16:creationId xmlns:a16="http://schemas.microsoft.com/office/drawing/2014/main" id="{1FDCDA94-1603-2B04-46AF-290BE9D06392}"/>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52" name="Group 251">
            <a:extLst>
              <a:ext uri="{FF2B5EF4-FFF2-40B4-BE49-F238E27FC236}">
                <a16:creationId xmlns:a16="http://schemas.microsoft.com/office/drawing/2014/main" id="{6C774CAB-06D8-C411-96CE-3FE21D5AD6F7}"/>
              </a:ext>
            </a:extLst>
          </p:cNvPr>
          <p:cNvGrpSpPr/>
          <p:nvPr/>
        </p:nvGrpSpPr>
        <p:grpSpPr>
          <a:xfrm>
            <a:off x="804187" y="5158847"/>
            <a:ext cx="2351135" cy="360000"/>
            <a:chOff x="588263" y="1697756"/>
            <a:chExt cx="2351135" cy="360000"/>
          </a:xfrm>
        </p:grpSpPr>
        <p:pic>
          <p:nvPicPr>
            <p:cNvPr id="253" name="Picture 252">
              <a:extLst>
                <a:ext uri="{FF2B5EF4-FFF2-40B4-BE49-F238E27FC236}">
                  <a16:creationId xmlns:a16="http://schemas.microsoft.com/office/drawing/2014/main" id="{4EAC66C9-560F-BFAB-E4F8-99AEE6B5084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54" name="TextBox 253">
              <a:extLst>
                <a:ext uri="{FF2B5EF4-FFF2-40B4-BE49-F238E27FC236}">
                  <a16:creationId xmlns:a16="http://schemas.microsoft.com/office/drawing/2014/main" id="{817F4FA1-88F2-9AE4-EF39-19B4700D2AED}"/>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55" name="Group 254">
            <a:extLst>
              <a:ext uri="{FF2B5EF4-FFF2-40B4-BE49-F238E27FC236}">
                <a16:creationId xmlns:a16="http://schemas.microsoft.com/office/drawing/2014/main" id="{7895FD52-2F04-7497-748F-0EE4699CC797}"/>
              </a:ext>
            </a:extLst>
          </p:cNvPr>
          <p:cNvGrpSpPr/>
          <p:nvPr/>
        </p:nvGrpSpPr>
        <p:grpSpPr>
          <a:xfrm>
            <a:off x="7739914" y="2761669"/>
            <a:ext cx="2351135" cy="360000"/>
            <a:chOff x="588263" y="2657420"/>
            <a:chExt cx="2351135" cy="360000"/>
          </a:xfrm>
        </p:grpSpPr>
        <p:pic>
          <p:nvPicPr>
            <p:cNvPr id="256" name="Picture 255">
              <a:extLst>
                <a:ext uri="{FF2B5EF4-FFF2-40B4-BE49-F238E27FC236}">
                  <a16:creationId xmlns:a16="http://schemas.microsoft.com/office/drawing/2014/main" id="{16FBE491-02E6-CA80-1725-929432FA4A5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57" name="TextBox 256">
              <a:extLst>
                <a:ext uri="{FF2B5EF4-FFF2-40B4-BE49-F238E27FC236}">
                  <a16:creationId xmlns:a16="http://schemas.microsoft.com/office/drawing/2014/main" id="{E25BFBA8-D4C0-16D4-8CB7-23AC66C5994F}"/>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 name="Group 1">
            <a:extLst>
              <a:ext uri="{FF2B5EF4-FFF2-40B4-BE49-F238E27FC236}">
                <a16:creationId xmlns:a16="http://schemas.microsoft.com/office/drawing/2014/main" id="{1006D3A2-B72F-F66D-A673-F8B7E80A1E9C}"/>
              </a:ext>
            </a:extLst>
          </p:cNvPr>
          <p:cNvGrpSpPr/>
          <p:nvPr/>
        </p:nvGrpSpPr>
        <p:grpSpPr>
          <a:xfrm>
            <a:off x="1624328" y="1132756"/>
            <a:ext cx="1332000" cy="216000"/>
            <a:chOff x="1198144" y="862657"/>
            <a:chExt cx="1332000" cy="216000"/>
          </a:xfrm>
        </p:grpSpPr>
        <p:sp>
          <p:nvSpPr>
            <p:cNvPr id="3" name="Rectangle: Rounded Corners 6">
              <a:extLst>
                <a:ext uri="{FF2B5EF4-FFF2-40B4-BE49-F238E27FC236}">
                  <a16:creationId xmlns:a16="http://schemas.microsoft.com/office/drawing/2014/main" id="{7B47BC46-E7B8-3B7E-E699-E84C3EC4D382}"/>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Advisory services</a:t>
              </a:r>
            </a:p>
          </p:txBody>
        </p:sp>
        <p:pic>
          <p:nvPicPr>
            <p:cNvPr id="4" name="Graphic 3">
              <a:extLst>
                <a:ext uri="{FF2B5EF4-FFF2-40B4-BE49-F238E27FC236}">
                  <a16:creationId xmlns:a16="http://schemas.microsoft.com/office/drawing/2014/main" id="{4127B00E-81C8-AA20-C81E-1EFA7B82EB06}"/>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244929" y="898657"/>
              <a:ext cx="144000" cy="144000"/>
            </a:xfrm>
            <a:prstGeom prst="rect">
              <a:avLst/>
            </a:prstGeom>
          </p:spPr>
        </p:pic>
      </p:grpSp>
      <p:grpSp>
        <p:nvGrpSpPr>
          <p:cNvPr id="5" name="Group 4">
            <a:extLst>
              <a:ext uri="{FF2B5EF4-FFF2-40B4-BE49-F238E27FC236}">
                <a16:creationId xmlns:a16="http://schemas.microsoft.com/office/drawing/2014/main" id="{A37A6856-DA03-9C5A-7F82-463258FB8622}"/>
              </a:ext>
            </a:extLst>
          </p:cNvPr>
          <p:cNvGrpSpPr/>
          <p:nvPr/>
        </p:nvGrpSpPr>
        <p:grpSpPr>
          <a:xfrm>
            <a:off x="3022536" y="1132756"/>
            <a:ext cx="1692000" cy="216000"/>
            <a:chOff x="2707850" y="862657"/>
            <a:chExt cx="1692000" cy="216000"/>
          </a:xfrm>
        </p:grpSpPr>
        <p:sp>
          <p:nvSpPr>
            <p:cNvPr id="6" name="Rectangle: Rounded Corners 6">
              <a:extLst>
                <a:ext uri="{FF2B5EF4-FFF2-40B4-BE49-F238E27FC236}">
                  <a16:creationId xmlns:a16="http://schemas.microsoft.com/office/drawing/2014/main" id="{5E1BE05C-82EC-6001-CC2B-1C8288CD6350}"/>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Transactional processes</a:t>
              </a:r>
            </a:p>
          </p:txBody>
        </p:sp>
        <p:pic>
          <p:nvPicPr>
            <p:cNvPr id="7" name="Graphic 6">
              <a:extLst>
                <a:ext uri="{FF2B5EF4-FFF2-40B4-BE49-F238E27FC236}">
                  <a16:creationId xmlns:a16="http://schemas.microsoft.com/office/drawing/2014/main" id="{50894E07-B9E4-68FE-544A-E0B3B7934F1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754635" y="898657"/>
              <a:ext cx="144000" cy="144000"/>
            </a:xfrm>
            <a:prstGeom prst="rect">
              <a:avLst/>
            </a:prstGeom>
          </p:spPr>
        </p:pic>
      </p:grpSp>
      <p:grpSp>
        <p:nvGrpSpPr>
          <p:cNvPr id="8" name="Group 7">
            <a:extLst>
              <a:ext uri="{FF2B5EF4-FFF2-40B4-BE49-F238E27FC236}">
                <a16:creationId xmlns:a16="http://schemas.microsoft.com/office/drawing/2014/main" id="{5C7640E4-5986-2145-F453-3E52DF2C4B9B}"/>
              </a:ext>
            </a:extLst>
          </p:cNvPr>
          <p:cNvGrpSpPr/>
          <p:nvPr/>
        </p:nvGrpSpPr>
        <p:grpSpPr>
          <a:xfrm>
            <a:off x="7523373" y="1127774"/>
            <a:ext cx="1260000" cy="216000"/>
            <a:chOff x="1194743" y="1140160"/>
            <a:chExt cx="1260000" cy="216000"/>
          </a:xfrm>
        </p:grpSpPr>
        <p:sp>
          <p:nvSpPr>
            <p:cNvPr id="9" name="Rectangle: Rounded Corners 6">
              <a:extLst>
                <a:ext uri="{FF2B5EF4-FFF2-40B4-BE49-F238E27FC236}">
                  <a16:creationId xmlns:a16="http://schemas.microsoft.com/office/drawing/2014/main" id="{66D8B71C-88EF-E47F-5650-D95BD44A546B}"/>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10" name="Graphic 9">
              <a:extLst>
                <a:ext uri="{FF2B5EF4-FFF2-40B4-BE49-F238E27FC236}">
                  <a16:creationId xmlns:a16="http://schemas.microsoft.com/office/drawing/2014/main" id="{54D72032-4E3E-A0B7-55A3-6CC211C3B090}"/>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grpSp>
        <p:nvGrpSpPr>
          <p:cNvPr id="11" name="Group 10">
            <a:extLst>
              <a:ext uri="{FF2B5EF4-FFF2-40B4-BE49-F238E27FC236}">
                <a16:creationId xmlns:a16="http://schemas.microsoft.com/office/drawing/2014/main" id="{522B508F-1C57-1C4F-274E-F69B948538F0}"/>
              </a:ext>
            </a:extLst>
          </p:cNvPr>
          <p:cNvGrpSpPr/>
          <p:nvPr/>
        </p:nvGrpSpPr>
        <p:grpSpPr>
          <a:xfrm>
            <a:off x="8868697" y="1127774"/>
            <a:ext cx="1450784" cy="216000"/>
            <a:chOff x="1194743" y="1140160"/>
            <a:chExt cx="1450784" cy="216000"/>
          </a:xfrm>
        </p:grpSpPr>
        <p:sp>
          <p:nvSpPr>
            <p:cNvPr id="12" name="Rectangle: Rounded Corners 6">
              <a:extLst>
                <a:ext uri="{FF2B5EF4-FFF2-40B4-BE49-F238E27FC236}">
                  <a16:creationId xmlns:a16="http://schemas.microsoft.com/office/drawing/2014/main" id="{8B0A97E8-E66C-BAFD-65B7-0C5AFAAC2508}"/>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13" name="Graphic 12">
              <a:extLst>
                <a:ext uri="{FF2B5EF4-FFF2-40B4-BE49-F238E27FC236}">
                  <a16:creationId xmlns:a16="http://schemas.microsoft.com/office/drawing/2014/main" id="{583C899E-181C-FE79-9BCE-6311189409E5}"/>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pic>
        <p:nvPicPr>
          <p:cNvPr id="15" name="Picture 14">
            <a:extLst>
              <a:ext uri="{FF2B5EF4-FFF2-40B4-BE49-F238E27FC236}">
                <a16:creationId xmlns:a16="http://schemas.microsoft.com/office/drawing/2014/main" id="{59715CE1-3FF8-3839-587D-91E6AD49728D}"/>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9902152" y="4805680"/>
            <a:ext cx="2289848" cy="2052320"/>
          </a:xfrm>
          <a:prstGeom prst="rect">
            <a:avLst/>
          </a:prstGeom>
        </p:spPr>
      </p:pic>
      <p:sp>
        <p:nvSpPr>
          <p:cNvPr id="19" name="Text Placeholder 44">
            <a:extLst>
              <a:ext uri="{FF2B5EF4-FFF2-40B4-BE49-F238E27FC236}">
                <a16:creationId xmlns:a16="http://schemas.microsoft.com/office/drawing/2014/main" id="{8760D427-B566-9E90-2A44-503603626942}"/>
              </a:ext>
            </a:extLst>
          </p:cNvPr>
          <p:cNvSpPr txBox="1">
            <a:spLocks/>
          </p:cNvSpPr>
          <p:nvPr/>
        </p:nvSpPr>
        <p:spPr>
          <a:xfrm>
            <a:off x="676286" y="6540500"/>
            <a:ext cx="9597418" cy="215444"/>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13"/>
              </a:rPr>
              <a:t>copilot.microsoft.com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Copilot mobile app, or the Copilot app in Teams, and set toggle to “Work”.</a:t>
            </a:r>
            <a:endPar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endParaRP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13"/>
              </a:rPr>
              <a:t>copilot.microsoft.com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or the Microsoft Copilot mobile app and set toggle to “Web”.</a:t>
            </a:r>
            <a:endPar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endParaRPr>
          </a:p>
        </p:txBody>
      </p:sp>
    </p:spTree>
    <p:extLst>
      <p:ext uri="{BB962C8B-B14F-4D97-AF65-F5344CB8AC3E}">
        <p14:creationId xmlns:p14="http://schemas.microsoft.com/office/powerpoint/2010/main" val="303150105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p:txBody>
          <a:bodyPr/>
          <a:lstStyle/>
          <a:p>
            <a:r>
              <a:rPr lang="en-US" dirty="0">
                <a:solidFill>
                  <a:srgbClr val="0078D4"/>
                </a:solidFill>
              </a:rPr>
              <a:t>Legal | </a:t>
            </a:r>
            <a:r>
              <a:rPr lang="en-US" dirty="0"/>
              <a:t>Legal strategy development</a:t>
            </a:r>
            <a:endParaRPr lang="en-US" sz="1400" i="1" dirty="0"/>
          </a:p>
        </p:txBody>
      </p:sp>
      <p:sp>
        <p:nvSpPr>
          <p:cNvPr id="2" name="Text Placeholder 44">
            <a:extLst>
              <a:ext uri="{FF2B5EF4-FFF2-40B4-BE49-F238E27FC236}">
                <a16:creationId xmlns:a16="http://schemas.microsoft.com/office/drawing/2014/main" id="{E827DE31-3AA2-9B1A-F320-0DFE7CEB69EC}"/>
              </a:ext>
            </a:extLst>
          </p:cNvPr>
          <p:cNvSpPr>
            <a:spLocks noGrp="1"/>
          </p:cNvSpPr>
          <p:nvPr>
            <p:ph type="body" sz="quarter" idx="10"/>
          </p:nvPr>
        </p:nvSpPr>
        <p:spPr/>
        <p:txBody>
          <a:bodyPr/>
          <a:lstStyle/>
          <a:p>
            <a:r>
              <a:rPr lang="en-US" baseline="30000" dirty="0"/>
              <a:t>1</a:t>
            </a:r>
            <a:r>
              <a:rPr lang="en-US" dirty="0"/>
              <a:t>Access Copilot at Copilot.Microsoft.com or from the Windows taskbar or Edge browser and set toggle to “Web”.</a:t>
            </a:r>
          </a:p>
          <a:p>
            <a:r>
              <a:rPr lang="en-US" baseline="30000" dirty="0"/>
              <a:t>2</a:t>
            </a:r>
            <a:r>
              <a:rPr lang="en-US" dirty="0"/>
              <a:t>Access Copilot at Copilot.Microsoft.com, from the Windows taskbar or Edge browser, or in the Copilot app in Teams, and set toggle to “Work”.</a:t>
            </a:r>
          </a:p>
        </p:txBody>
      </p:sp>
      <p:sp>
        <p:nvSpPr>
          <p:cNvPr id="47" name="Text Placeholder 46">
            <a:extLst>
              <a:ext uri="{FF2B5EF4-FFF2-40B4-BE49-F238E27FC236}">
                <a16:creationId xmlns:a16="http://schemas.microsoft.com/office/drawing/2014/main" id="{25C6A80E-03C3-0B6C-5612-BC25FA09D96E}"/>
              </a:ext>
            </a:extLst>
          </p:cNvPr>
          <p:cNvSpPr>
            <a:spLocks noGrp="1"/>
          </p:cNvSpPr>
          <p:nvPr>
            <p:ph type="body" sz="quarter" idx="11"/>
          </p:nvPr>
        </p:nvSpPr>
        <p:spPr/>
        <p:txBody>
          <a:bodyPr/>
          <a:lstStyle/>
          <a:p>
            <a:r>
              <a:rPr lang="en-US" dirty="0"/>
              <a:t>1. Case data aggregation</a:t>
            </a:r>
          </a:p>
        </p:txBody>
      </p:sp>
      <p:sp>
        <p:nvSpPr>
          <p:cNvPr id="48" name="Text Placeholder 47">
            <a:extLst>
              <a:ext uri="{FF2B5EF4-FFF2-40B4-BE49-F238E27FC236}">
                <a16:creationId xmlns:a16="http://schemas.microsoft.com/office/drawing/2014/main" id="{603451CE-C1AC-1DBF-79CA-4E645A5B0DBC}"/>
              </a:ext>
            </a:extLst>
          </p:cNvPr>
          <p:cNvSpPr>
            <a:spLocks noGrp="1"/>
          </p:cNvSpPr>
          <p:nvPr>
            <p:ph type="body" sz="quarter" idx="12"/>
          </p:nvPr>
        </p:nvSpPr>
        <p:spPr/>
        <p:txBody>
          <a:bodyPr/>
          <a:lstStyle/>
          <a:p>
            <a:r>
              <a:rPr lang="en-US" dirty="0"/>
              <a:t>6. Outcome analysis</a:t>
            </a:r>
          </a:p>
        </p:txBody>
      </p:sp>
      <p:sp>
        <p:nvSpPr>
          <p:cNvPr id="49" name="Text Placeholder 48">
            <a:extLst>
              <a:ext uri="{FF2B5EF4-FFF2-40B4-BE49-F238E27FC236}">
                <a16:creationId xmlns:a16="http://schemas.microsoft.com/office/drawing/2014/main" id="{267AC7D5-9ECA-0608-7B54-2E2EF2C73C41}"/>
              </a:ext>
            </a:extLst>
          </p:cNvPr>
          <p:cNvSpPr>
            <a:spLocks noGrp="1"/>
          </p:cNvSpPr>
          <p:nvPr>
            <p:ph type="body" sz="quarter" idx="13"/>
          </p:nvPr>
        </p:nvSpPr>
        <p:spPr/>
        <p:txBody>
          <a:bodyPr/>
          <a:lstStyle/>
          <a:p>
            <a:r>
              <a:rPr lang="en-US" dirty="0"/>
              <a:t>2. Similar case analytics</a:t>
            </a:r>
          </a:p>
        </p:txBody>
      </p:sp>
      <p:sp>
        <p:nvSpPr>
          <p:cNvPr id="50" name="Text Placeholder 49">
            <a:extLst>
              <a:ext uri="{FF2B5EF4-FFF2-40B4-BE49-F238E27FC236}">
                <a16:creationId xmlns:a16="http://schemas.microsoft.com/office/drawing/2014/main" id="{6886A6A0-75A7-5E5E-079B-251E7BAFE213}"/>
              </a:ext>
            </a:extLst>
          </p:cNvPr>
          <p:cNvSpPr>
            <a:spLocks noGrp="1"/>
          </p:cNvSpPr>
          <p:nvPr>
            <p:ph type="body" sz="quarter" idx="14"/>
          </p:nvPr>
        </p:nvSpPr>
        <p:spPr/>
        <p:txBody>
          <a:bodyPr/>
          <a:lstStyle/>
          <a:p>
            <a:r>
              <a:rPr lang="en-US" dirty="0"/>
              <a:t>5. Preparation assistance</a:t>
            </a:r>
          </a:p>
        </p:txBody>
      </p:sp>
      <p:sp>
        <p:nvSpPr>
          <p:cNvPr id="51" name="Text Placeholder 50">
            <a:extLst>
              <a:ext uri="{FF2B5EF4-FFF2-40B4-BE49-F238E27FC236}">
                <a16:creationId xmlns:a16="http://schemas.microsoft.com/office/drawing/2014/main" id="{C6DE1B6C-78F9-8DF8-FCDC-EF3B090A8B0F}"/>
              </a:ext>
            </a:extLst>
          </p:cNvPr>
          <p:cNvSpPr>
            <a:spLocks noGrp="1"/>
          </p:cNvSpPr>
          <p:nvPr>
            <p:ph type="body" sz="quarter" idx="15"/>
          </p:nvPr>
        </p:nvSpPr>
        <p:spPr/>
        <p:txBody>
          <a:bodyPr/>
          <a:lstStyle/>
          <a:p>
            <a:r>
              <a:rPr lang="en-US" dirty="0"/>
              <a:t>3. Strategy formulation</a:t>
            </a:r>
          </a:p>
        </p:txBody>
      </p:sp>
      <p:sp>
        <p:nvSpPr>
          <p:cNvPr id="30" name="Text Placeholder 52">
            <a:extLst>
              <a:ext uri="{FF2B5EF4-FFF2-40B4-BE49-F238E27FC236}">
                <a16:creationId xmlns:a16="http://schemas.microsoft.com/office/drawing/2014/main" id="{6798AE69-DC90-A46B-5B42-FFC15E0833BB}"/>
              </a:ext>
            </a:extLst>
          </p:cNvPr>
          <p:cNvSpPr>
            <a:spLocks noGrp="1"/>
          </p:cNvSpPr>
          <p:nvPr>
            <p:ph type="body" sz="quarter" idx="17"/>
          </p:nvPr>
        </p:nvSpPr>
        <p:spPr/>
        <p:txBody>
          <a:bodyPr/>
          <a:lstStyle/>
          <a:p>
            <a:r>
              <a:rPr lang="en-US" dirty="0"/>
              <a:t>Copilot for Microsoft 365 | Copilot Studio</a:t>
            </a:r>
            <a:endParaRPr lang="en-US" noProof="0" dirty="0"/>
          </a:p>
        </p:txBody>
      </p:sp>
      <p:sp>
        <p:nvSpPr>
          <p:cNvPr id="54" name="Text Placeholder 53">
            <a:extLst>
              <a:ext uri="{FF2B5EF4-FFF2-40B4-BE49-F238E27FC236}">
                <a16:creationId xmlns:a16="http://schemas.microsoft.com/office/drawing/2014/main" id="{3FC40283-FC5F-4B42-C8CD-654B3EAE6A9A}"/>
              </a:ext>
            </a:extLst>
          </p:cNvPr>
          <p:cNvSpPr>
            <a:spLocks noGrp="1"/>
          </p:cNvSpPr>
          <p:nvPr>
            <p:ph type="body" sz="quarter" idx="18"/>
          </p:nvPr>
        </p:nvSpPr>
        <p:spPr>
          <a:xfrm>
            <a:off x="584200" y="2032188"/>
            <a:ext cx="2808000" cy="732485"/>
          </a:xfrm>
        </p:spPr>
        <p:txBody>
          <a:bodyPr>
            <a:normAutofit/>
          </a:bodyPr>
          <a:lstStyle/>
          <a:p>
            <a:r>
              <a:rPr lang="en-US" dirty="0"/>
              <a:t>Use Microsoft Copilot</a:t>
            </a:r>
            <a:r>
              <a:rPr lang="en-US" baseline="30000" dirty="0"/>
              <a:t>1</a:t>
            </a:r>
            <a:r>
              <a:rPr lang="en-US" dirty="0"/>
              <a:t> to aggregate publicly available case information. Copilot Studio can be used to add information from your company’s cases, by connecting to your system of record.</a:t>
            </a:r>
          </a:p>
        </p:txBody>
      </p:sp>
      <p:sp>
        <p:nvSpPr>
          <p:cNvPr id="55" name="Text Placeholder 54">
            <a:extLst>
              <a:ext uri="{FF2B5EF4-FFF2-40B4-BE49-F238E27FC236}">
                <a16:creationId xmlns:a16="http://schemas.microsoft.com/office/drawing/2014/main" id="{336E1447-7DAD-0D50-E88D-1B6CE391B956}"/>
              </a:ext>
            </a:extLst>
          </p:cNvPr>
          <p:cNvSpPr>
            <a:spLocks noGrp="1"/>
          </p:cNvSpPr>
          <p:nvPr>
            <p:ph type="body" sz="quarter" idx="19"/>
          </p:nvPr>
        </p:nvSpPr>
        <p:spPr>
          <a:xfrm>
            <a:off x="4047840" y="2032188"/>
            <a:ext cx="2808000" cy="706373"/>
          </a:xfrm>
        </p:spPr>
        <p:txBody>
          <a:bodyPr>
            <a:normAutofit/>
          </a:bodyPr>
          <a:lstStyle/>
          <a:p>
            <a:r>
              <a:rPr lang="en-US" dirty="0"/>
              <a:t>Prompt Copilot</a:t>
            </a:r>
            <a:r>
              <a:rPr lang="en-US" baseline="30000" dirty="0"/>
              <a:t>2</a:t>
            </a:r>
            <a:r>
              <a:rPr lang="en-US" dirty="0"/>
              <a:t> to analyze relevant cases to identify strategies that have been used previously, which could be applicable to the current situation.</a:t>
            </a:r>
          </a:p>
        </p:txBody>
      </p:sp>
      <p:sp>
        <p:nvSpPr>
          <p:cNvPr id="56" name="Text Placeholder 55">
            <a:extLst>
              <a:ext uri="{FF2B5EF4-FFF2-40B4-BE49-F238E27FC236}">
                <a16:creationId xmlns:a16="http://schemas.microsoft.com/office/drawing/2014/main" id="{72B64BAF-D87F-61F3-EE9C-6C8F503084B9}"/>
              </a:ext>
            </a:extLst>
          </p:cNvPr>
          <p:cNvSpPr>
            <a:spLocks noGrp="1"/>
          </p:cNvSpPr>
          <p:nvPr>
            <p:ph type="body" sz="quarter" idx="20"/>
          </p:nvPr>
        </p:nvSpPr>
        <p:spPr>
          <a:xfrm>
            <a:off x="7511481" y="2032188"/>
            <a:ext cx="2808000" cy="742227"/>
          </a:xfrm>
        </p:spPr>
        <p:txBody>
          <a:bodyPr>
            <a:normAutofit/>
          </a:bodyPr>
          <a:lstStyle/>
          <a:p>
            <a:r>
              <a:rPr lang="en-US" dirty="0"/>
              <a:t>Based on the analysis, have Copilot</a:t>
            </a:r>
            <a:r>
              <a:rPr lang="en-US" sz="1000" baseline="30000" dirty="0"/>
              <a:t>2</a:t>
            </a:r>
            <a:r>
              <a:rPr lang="en-US" sz="1000" dirty="0"/>
              <a:t> </a:t>
            </a:r>
            <a:r>
              <a:rPr lang="en-US" dirty="0"/>
              <a:t>suggest legal strategies that align with the nuances of the current case or provide recommendations on case similarities to the current legal challenge.</a:t>
            </a:r>
          </a:p>
        </p:txBody>
      </p:sp>
      <p:sp>
        <p:nvSpPr>
          <p:cNvPr id="57" name="Text Placeholder 56">
            <a:extLst>
              <a:ext uri="{FF2B5EF4-FFF2-40B4-BE49-F238E27FC236}">
                <a16:creationId xmlns:a16="http://schemas.microsoft.com/office/drawing/2014/main" id="{870B1D0D-83FE-C8C2-520B-962C31A89978}"/>
              </a:ext>
            </a:extLst>
          </p:cNvPr>
          <p:cNvSpPr>
            <a:spLocks noGrp="1"/>
          </p:cNvSpPr>
          <p:nvPr>
            <p:ph type="body" sz="quarter" idx="21"/>
          </p:nvPr>
        </p:nvSpPr>
        <p:spPr/>
        <p:txBody>
          <a:bodyPr/>
          <a:lstStyle/>
          <a:p>
            <a:r>
              <a:rPr lang="en-US" b="1" dirty="0"/>
              <a:t>Collecting case data </a:t>
            </a:r>
            <a:r>
              <a:rPr lang="en-US" dirty="0"/>
              <a:t>ensures a comprehensive foundation for analysis.</a:t>
            </a:r>
          </a:p>
        </p:txBody>
      </p:sp>
      <p:sp>
        <p:nvSpPr>
          <p:cNvPr id="58" name="Text Placeholder 57">
            <a:extLst>
              <a:ext uri="{FF2B5EF4-FFF2-40B4-BE49-F238E27FC236}">
                <a16:creationId xmlns:a16="http://schemas.microsoft.com/office/drawing/2014/main" id="{E612ECA3-1076-2610-DA97-49DBE95C02AA}"/>
              </a:ext>
            </a:extLst>
          </p:cNvPr>
          <p:cNvSpPr>
            <a:spLocks noGrp="1"/>
          </p:cNvSpPr>
          <p:nvPr>
            <p:ph type="body" sz="quarter" idx="22"/>
          </p:nvPr>
        </p:nvSpPr>
        <p:spPr/>
        <p:txBody>
          <a:bodyPr/>
          <a:lstStyle/>
          <a:p>
            <a:r>
              <a:rPr lang="en-US" b="1" dirty="0"/>
              <a:t>Analyzing outcomes </a:t>
            </a:r>
            <a:r>
              <a:rPr lang="en-US" dirty="0"/>
              <a:t>helps in refining strategies for future cases.</a:t>
            </a:r>
          </a:p>
        </p:txBody>
      </p:sp>
      <p:sp>
        <p:nvSpPr>
          <p:cNvPr id="59" name="Text Placeholder 58">
            <a:extLst>
              <a:ext uri="{FF2B5EF4-FFF2-40B4-BE49-F238E27FC236}">
                <a16:creationId xmlns:a16="http://schemas.microsoft.com/office/drawing/2014/main" id="{9ABEFB2B-9F58-F520-9B13-94B207F244EA}"/>
              </a:ext>
            </a:extLst>
          </p:cNvPr>
          <p:cNvSpPr>
            <a:spLocks noGrp="1"/>
          </p:cNvSpPr>
          <p:nvPr>
            <p:ph type="body" sz="quarter" idx="23"/>
          </p:nvPr>
        </p:nvSpPr>
        <p:spPr/>
        <p:txBody>
          <a:bodyPr/>
          <a:lstStyle/>
          <a:p>
            <a:r>
              <a:rPr lang="en-US" b="1" dirty="0"/>
              <a:t>Analyzing similar cases</a:t>
            </a:r>
            <a:r>
              <a:rPr lang="en-US" dirty="0"/>
              <a:t> helps identify what strategies have been effective in the past.</a:t>
            </a:r>
          </a:p>
        </p:txBody>
      </p:sp>
      <p:sp>
        <p:nvSpPr>
          <p:cNvPr id="60" name="Text Placeholder 59">
            <a:extLst>
              <a:ext uri="{FF2B5EF4-FFF2-40B4-BE49-F238E27FC236}">
                <a16:creationId xmlns:a16="http://schemas.microsoft.com/office/drawing/2014/main" id="{C23A0201-C904-5ED8-DCCD-DAC73699D78E}"/>
              </a:ext>
            </a:extLst>
          </p:cNvPr>
          <p:cNvSpPr>
            <a:spLocks noGrp="1"/>
          </p:cNvSpPr>
          <p:nvPr>
            <p:ph type="body" sz="quarter" idx="24"/>
          </p:nvPr>
        </p:nvSpPr>
        <p:spPr/>
        <p:txBody>
          <a:bodyPr/>
          <a:lstStyle/>
          <a:p>
            <a:r>
              <a:rPr lang="en-US" b="1" dirty="0"/>
              <a:t>Assisting in preparation </a:t>
            </a:r>
            <a:r>
              <a:rPr lang="en-US" dirty="0"/>
              <a:t>ensures that all case materials are thorough and persuasive.</a:t>
            </a:r>
          </a:p>
        </p:txBody>
      </p:sp>
      <p:sp>
        <p:nvSpPr>
          <p:cNvPr id="61" name="Text Placeholder 60">
            <a:extLst>
              <a:ext uri="{FF2B5EF4-FFF2-40B4-BE49-F238E27FC236}">
                <a16:creationId xmlns:a16="http://schemas.microsoft.com/office/drawing/2014/main" id="{611126FF-054E-32B2-5843-B18735CEC03A}"/>
              </a:ext>
            </a:extLst>
          </p:cNvPr>
          <p:cNvSpPr>
            <a:spLocks noGrp="1"/>
          </p:cNvSpPr>
          <p:nvPr>
            <p:ph type="body" sz="quarter" idx="25"/>
          </p:nvPr>
        </p:nvSpPr>
        <p:spPr/>
        <p:txBody>
          <a:bodyPr/>
          <a:lstStyle/>
          <a:p>
            <a:r>
              <a:rPr lang="en-US" b="1" dirty="0"/>
              <a:t>Formulating strategies </a:t>
            </a:r>
            <a:r>
              <a:rPr lang="en-US" dirty="0"/>
              <a:t>provides a starting point for legal argumentation and defense.</a:t>
            </a:r>
          </a:p>
        </p:txBody>
      </p:sp>
      <p:sp>
        <p:nvSpPr>
          <p:cNvPr id="84" name="Text Placeholder 83">
            <a:extLst>
              <a:ext uri="{FF2B5EF4-FFF2-40B4-BE49-F238E27FC236}">
                <a16:creationId xmlns:a16="http://schemas.microsoft.com/office/drawing/2014/main" id="{A111F9EA-EAEA-1211-B8D6-462C33F9555C}"/>
              </a:ext>
            </a:extLst>
          </p:cNvPr>
          <p:cNvSpPr>
            <a:spLocks noGrp="1"/>
          </p:cNvSpPr>
          <p:nvPr>
            <p:ph type="body" sz="quarter" idx="27"/>
          </p:nvPr>
        </p:nvSpPr>
        <p:spPr/>
        <p:txBody>
          <a:bodyPr>
            <a:normAutofit/>
          </a:bodyPr>
          <a:lstStyle/>
          <a:p>
            <a:r>
              <a:rPr lang="en-US" dirty="0"/>
              <a:t>Use Copilot</a:t>
            </a:r>
            <a:r>
              <a:rPr lang="en-US" baseline="30000" dirty="0"/>
              <a:t>2</a:t>
            </a:r>
            <a:r>
              <a:rPr lang="en-US" dirty="0"/>
              <a:t> to summarize case decisions to add to your legal system of record.</a:t>
            </a:r>
          </a:p>
        </p:txBody>
      </p:sp>
      <p:sp>
        <p:nvSpPr>
          <p:cNvPr id="85" name="Text Placeholder 84">
            <a:extLst>
              <a:ext uri="{FF2B5EF4-FFF2-40B4-BE49-F238E27FC236}">
                <a16:creationId xmlns:a16="http://schemas.microsoft.com/office/drawing/2014/main" id="{8FF0578C-9606-4A5E-E20F-DEB7E6F7D726}"/>
              </a:ext>
            </a:extLst>
          </p:cNvPr>
          <p:cNvSpPr>
            <a:spLocks noGrp="1"/>
          </p:cNvSpPr>
          <p:nvPr>
            <p:ph type="body" sz="quarter" idx="28"/>
          </p:nvPr>
        </p:nvSpPr>
        <p:spPr>
          <a:xfrm>
            <a:off x="5779660" y="4488366"/>
            <a:ext cx="2808000" cy="795154"/>
          </a:xfrm>
        </p:spPr>
        <p:txBody>
          <a:bodyPr>
            <a:normAutofit/>
          </a:bodyPr>
          <a:lstStyle/>
          <a:p>
            <a:r>
              <a:rPr lang="en-US" dirty="0"/>
              <a:t>Ask Copilot in PowerPoint and Copilot in Word to assist in preparing case presentations and documentation, ensuring all materials are thorough and persuasive.</a:t>
            </a:r>
          </a:p>
        </p:txBody>
      </p:sp>
      <p:sp>
        <p:nvSpPr>
          <p:cNvPr id="87" name="Text Placeholder 86">
            <a:extLst>
              <a:ext uri="{FF2B5EF4-FFF2-40B4-BE49-F238E27FC236}">
                <a16:creationId xmlns:a16="http://schemas.microsoft.com/office/drawing/2014/main" id="{E9B1AD38-F92B-9ACB-7307-63B184829C5A}"/>
              </a:ext>
            </a:extLst>
          </p:cNvPr>
          <p:cNvSpPr>
            <a:spLocks noGrp="1"/>
          </p:cNvSpPr>
          <p:nvPr>
            <p:ph type="body" sz="quarter" idx="30"/>
          </p:nvPr>
        </p:nvSpPr>
        <p:spPr/>
        <p:txBody>
          <a:bodyPr/>
          <a:lstStyle/>
          <a:p>
            <a:r>
              <a:rPr lang="en-US" dirty="0"/>
              <a:t>Customize</a:t>
            </a:r>
          </a:p>
        </p:txBody>
      </p:sp>
      <p:sp>
        <p:nvSpPr>
          <p:cNvPr id="68" name="Text Placeholder 67">
            <a:extLst>
              <a:ext uri="{FF2B5EF4-FFF2-40B4-BE49-F238E27FC236}">
                <a16:creationId xmlns:a16="http://schemas.microsoft.com/office/drawing/2014/main" id="{AD40E1C2-D161-E562-E609-6B157D269B06}"/>
              </a:ext>
            </a:extLst>
          </p:cNvPr>
          <p:cNvSpPr>
            <a:spLocks noGrp="1"/>
          </p:cNvSpPr>
          <p:nvPr>
            <p:ph type="body" sz="quarter" idx="38"/>
          </p:nvPr>
        </p:nvSpPr>
        <p:spPr>
          <a:solidFill>
            <a:srgbClr val="0070C0"/>
          </a:solidFill>
        </p:spPr>
        <p:txBody>
          <a:bodyPr/>
          <a:lstStyle/>
          <a:p>
            <a:endParaRPr lang="en-US" dirty="0"/>
          </a:p>
        </p:txBody>
      </p:sp>
      <p:sp>
        <p:nvSpPr>
          <p:cNvPr id="69" name="Text Placeholder 68">
            <a:extLst>
              <a:ext uri="{FF2B5EF4-FFF2-40B4-BE49-F238E27FC236}">
                <a16:creationId xmlns:a16="http://schemas.microsoft.com/office/drawing/2014/main" id="{F445D687-B85A-3573-FF82-4CEEE28513B2}"/>
              </a:ext>
            </a:extLst>
          </p:cNvPr>
          <p:cNvSpPr>
            <a:spLocks noGrp="1"/>
          </p:cNvSpPr>
          <p:nvPr>
            <p:ph type="body" sz="quarter" idx="39"/>
          </p:nvPr>
        </p:nvSpPr>
        <p:spPr>
          <a:solidFill>
            <a:srgbClr val="0070C0"/>
          </a:solidFill>
        </p:spPr>
        <p:txBody>
          <a:bodyPr/>
          <a:lstStyle/>
          <a:p>
            <a:endParaRPr lang="en-US" dirty="0"/>
          </a:p>
        </p:txBody>
      </p:sp>
      <p:sp>
        <p:nvSpPr>
          <p:cNvPr id="70" name="Text Placeholder 69">
            <a:extLst>
              <a:ext uri="{FF2B5EF4-FFF2-40B4-BE49-F238E27FC236}">
                <a16:creationId xmlns:a16="http://schemas.microsoft.com/office/drawing/2014/main" id="{B7444041-7A5D-3F98-4535-7B3ECD8B29A2}"/>
              </a:ext>
            </a:extLst>
          </p:cNvPr>
          <p:cNvSpPr>
            <a:spLocks noGrp="1"/>
          </p:cNvSpPr>
          <p:nvPr>
            <p:ph type="body" sz="quarter" idx="40"/>
          </p:nvPr>
        </p:nvSpPr>
        <p:spPr/>
        <p:txBody>
          <a:bodyPr/>
          <a:lstStyle/>
          <a:p>
            <a:endParaRPr lang="en-US" dirty="0"/>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6"/>
            <a:ext cx="1280160" cy="216000"/>
            <a:chOff x="1198144" y="862657"/>
            <a:chExt cx="1280160"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28016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panose="020B0702040204020203" pitchFamily="34" charset="0"/>
                  <a:ea typeface="+mn-ea"/>
                  <a:cs typeface="Segoe UI Semibold" panose="020B0702040204020203" pitchFamily="34" charset="0"/>
                </a:rPr>
                <a:t>Advisory services</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grpSp>
        <p:nvGrpSpPr>
          <p:cNvPr id="27" name="Group 26">
            <a:extLst>
              <a:ext uri="{FF2B5EF4-FFF2-40B4-BE49-F238E27FC236}">
                <a16:creationId xmlns:a16="http://schemas.microsoft.com/office/drawing/2014/main" id="{5E2FC3A4-1E31-473A-906F-6FEBA5E0E735}"/>
              </a:ext>
            </a:extLst>
          </p:cNvPr>
          <p:cNvGrpSpPr/>
          <p:nvPr/>
        </p:nvGrpSpPr>
        <p:grpSpPr>
          <a:xfrm>
            <a:off x="2993961" y="1132756"/>
            <a:ext cx="1737360" cy="216000"/>
            <a:chOff x="2707850" y="862657"/>
            <a:chExt cx="1737360" cy="216000"/>
          </a:xfrm>
        </p:grpSpPr>
        <p:sp>
          <p:nvSpPr>
            <p:cNvPr id="28" name="Rectangle: Rounded Corners 6">
              <a:extLst>
                <a:ext uri="{FF2B5EF4-FFF2-40B4-BE49-F238E27FC236}">
                  <a16:creationId xmlns:a16="http://schemas.microsoft.com/office/drawing/2014/main" id="{25ABDAF4-1178-57B0-36C5-4B83F8AAE3C7}"/>
                </a:ext>
                <a:ext uri="{C183D7F6-B498-43B3-948B-1728B52AA6E4}">
                  <adec:decorative xmlns:adec="http://schemas.microsoft.com/office/drawing/2017/decorative" val="1"/>
                </a:ext>
              </a:extLst>
            </p:cNvPr>
            <p:cNvSpPr/>
            <p:nvPr/>
          </p:nvSpPr>
          <p:spPr bwMode="auto">
            <a:xfrm>
              <a:off x="2707850" y="862657"/>
              <a:ext cx="173736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panose="020B0702040204020203" pitchFamily="34" charset="0"/>
                  <a:ea typeface="+mn-ea"/>
                  <a:cs typeface="Segoe UI Semibold" panose="020B0702040204020203" pitchFamily="34" charset="0"/>
                </a:rPr>
                <a:t>Outside counsel spend</a:t>
              </a:r>
            </a:p>
          </p:txBody>
        </p:sp>
        <p:pic>
          <p:nvPicPr>
            <p:cNvPr id="29" name="Graphic 28">
              <a:extLst>
                <a:ext uri="{FF2B5EF4-FFF2-40B4-BE49-F238E27FC236}">
                  <a16:creationId xmlns:a16="http://schemas.microsoft.com/office/drawing/2014/main" id="{64B40C2D-E6B0-44ED-2636-52ED008C5B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54635"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02DB5643-4EDF-5AA4-0CFC-F468613B6ADD}"/>
              </a:ext>
            </a:extLst>
          </p:cNvPr>
          <p:cNvGrpSpPr/>
          <p:nvPr/>
        </p:nvGrpSpPr>
        <p:grpSpPr>
          <a:xfrm>
            <a:off x="7523373" y="1127774"/>
            <a:ext cx="1005840" cy="216000"/>
            <a:chOff x="1194743" y="1140160"/>
            <a:chExt cx="1005840" cy="216000"/>
          </a:xfrm>
        </p:grpSpPr>
        <p:sp>
          <p:nvSpPr>
            <p:cNvPr id="35" name="Rectangle: Rounded Corners 6">
              <a:extLst>
                <a:ext uri="{FF2B5EF4-FFF2-40B4-BE49-F238E27FC236}">
                  <a16:creationId xmlns:a16="http://schemas.microsoft.com/office/drawing/2014/main" id="{4C1BE2AB-2F1E-286E-07D7-7D8E23ADECEA}"/>
                </a:ext>
                <a:ext uri="{C183D7F6-B498-43B3-948B-1728B52AA6E4}">
                  <adec:decorative xmlns:adec="http://schemas.microsoft.com/office/drawing/2017/decorative" val="1"/>
                </a:ext>
              </a:extLst>
            </p:cNvPr>
            <p:cNvSpPr/>
            <p:nvPr/>
          </p:nvSpPr>
          <p:spPr bwMode="auto">
            <a:xfrm>
              <a:off x="1194743" y="1140160"/>
              <a:ext cx="100584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36" name="Graphic 35">
              <a:extLst>
                <a:ext uri="{FF2B5EF4-FFF2-40B4-BE49-F238E27FC236}">
                  <a16:creationId xmlns:a16="http://schemas.microsoft.com/office/drawing/2014/main" id="{4BF516A6-94E8-D81E-8335-52C5D6BA75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37" name="Group 36">
            <a:extLst>
              <a:ext uri="{FF2B5EF4-FFF2-40B4-BE49-F238E27FC236}">
                <a16:creationId xmlns:a16="http://schemas.microsoft.com/office/drawing/2014/main" id="{2F3589D2-4FAC-5E72-970D-75473C3B4B6F}"/>
              </a:ext>
            </a:extLst>
          </p:cNvPr>
          <p:cNvGrpSpPr/>
          <p:nvPr/>
        </p:nvGrpSpPr>
        <p:grpSpPr>
          <a:xfrm>
            <a:off x="8592472" y="1127774"/>
            <a:ext cx="1463040" cy="216000"/>
            <a:chOff x="1194743" y="1140160"/>
            <a:chExt cx="1463040" cy="216000"/>
          </a:xfrm>
        </p:grpSpPr>
        <p:sp>
          <p:nvSpPr>
            <p:cNvPr id="38" name="Rectangle: Rounded Corners 6">
              <a:extLst>
                <a:ext uri="{FF2B5EF4-FFF2-40B4-BE49-F238E27FC236}">
                  <a16:creationId xmlns:a16="http://schemas.microsoft.com/office/drawing/2014/main" id="{47694ED9-322C-F8E3-6D0D-F170B6469CAF}"/>
                </a:ext>
                <a:ext uri="{C183D7F6-B498-43B3-948B-1728B52AA6E4}">
                  <adec:decorative xmlns:adec="http://schemas.microsoft.com/office/drawing/2017/decorative" val="1"/>
                </a:ext>
              </a:extLst>
            </p:cNvPr>
            <p:cNvSpPr/>
            <p:nvPr/>
          </p:nvSpPr>
          <p:spPr bwMode="auto">
            <a:xfrm>
              <a:off x="1194743" y="1140160"/>
              <a:ext cx="146304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8661C5"/>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39" name="Graphic 38">
              <a:extLst>
                <a:ext uri="{FF2B5EF4-FFF2-40B4-BE49-F238E27FC236}">
                  <a16:creationId xmlns:a16="http://schemas.microsoft.com/office/drawing/2014/main" id="{CB49ED0C-8E03-502F-F821-E3B0A53344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12" name="Group 11">
            <a:extLst>
              <a:ext uri="{FF2B5EF4-FFF2-40B4-BE49-F238E27FC236}">
                <a16:creationId xmlns:a16="http://schemas.microsoft.com/office/drawing/2014/main" id="{BC50D385-18D9-3DEF-3FBD-6D8540269104}"/>
              </a:ext>
            </a:extLst>
          </p:cNvPr>
          <p:cNvGrpSpPr/>
          <p:nvPr/>
        </p:nvGrpSpPr>
        <p:grpSpPr>
          <a:xfrm>
            <a:off x="6081903" y="5188158"/>
            <a:ext cx="2512983" cy="360000"/>
            <a:chOff x="4111577" y="5084119"/>
            <a:chExt cx="2512983" cy="360000"/>
          </a:xfrm>
        </p:grpSpPr>
        <p:grpSp>
          <p:nvGrpSpPr>
            <p:cNvPr id="6" name="Group 5">
              <a:extLst>
                <a:ext uri="{FF2B5EF4-FFF2-40B4-BE49-F238E27FC236}">
                  <a16:creationId xmlns:a16="http://schemas.microsoft.com/office/drawing/2014/main" id="{07587CCC-A958-D76B-12BD-A8ADFC0A497E}"/>
                </a:ext>
              </a:extLst>
            </p:cNvPr>
            <p:cNvGrpSpPr/>
            <p:nvPr/>
          </p:nvGrpSpPr>
          <p:grpSpPr>
            <a:xfrm>
              <a:off x="4111577" y="5084119"/>
              <a:ext cx="1262752" cy="360000"/>
              <a:chOff x="588263" y="2177588"/>
              <a:chExt cx="1262752" cy="360000"/>
            </a:xfrm>
          </p:grpSpPr>
          <p:pic>
            <p:nvPicPr>
              <p:cNvPr id="7" name="Picture 6">
                <a:extLst>
                  <a:ext uri="{FF2B5EF4-FFF2-40B4-BE49-F238E27FC236}">
                    <a16:creationId xmlns:a16="http://schemas.microsoft.com/office/drawing/2014/main" id="{9430F632-F56C-D02C-7D1E-A4A6BA4B3128}"/>
                  </a:ext>
                </a:extLst>
              </p:cNvPr>
              <p:cNvPicPr>
                <a:picLocks noChangeAspect="1"/>
              </p:cNvPicPr>
              <p:nvPr/>
            </p:nvPicPr>
            <p:blipFill>
              <a:blip r:embed="rId7"/>
              <a:stretch>
                <a:fillRect/>
              </a:stretch>
            </p:blipFill>
            <p:spPr>
              <a:xfrm>
                <a:off x="588263" y="2177588"/>
                <a:ext cx="360000" cy="360000"/>
              </a:xfrm>
              <a:prstGeom prst="ellipse">
                <a:avLst/>
              </a:prstGeom>
              <a:solidFill>
                <a:srgbClr val="FFFFFF"/>
              </a:solidFill>
            </p:spPr>
          </p:pic>
          <p:sp>
            <p:nvSpPr>
              <p:cNvPr id="8" name="TextBox 7">
                <a:extLst>
                  <a:ext uri="{FF2B5EF4-FFF2-40B4-BE49-F238E27FC236}">
                    <a16:creationId xmlns:a16="http://schemas.microsoft.com/office/drawing/2014/main" id="{C61645E5-B55C-D238-8EA3-BB31D0E4DF88}"/>
                  </a:ext>
                  <a:ext uri="{C183D7F6-B498-43B3-948B-1728B52AA6E4}">
                    <adec:decorative xmlns:adec="http://schemas.microsoft.com/office/drawing/2017/decorative" val="0"/>
                  </a:ext>
                </a:extLst>
              </p:cNvPr>
              <p:cNvSpPr txBox="1"/>
              <p:nvPr/>
            </p:nvSpPr>
            <p:spPr>
              <a:xfrm>
                <a:off x="1047214" y="2203700"/>
                <a:ext cx="803801"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Segoe UI Semibold"/>
                    <a:ea typeface="+mn-ea"/>
                    <a:cs typeface="+mn-cs"/>
                  </a:rPr>
                  <a:t>Copilot in </a:t>
                </a:r>
                <a:br>
                  <a:rPr kumimoji="0" lang="pl-PL" sz="1000" b="0" i="0" u="none" strike="noStrike" kern="1200" cap="none" spc="0" normalizeH="0" baseline="0" noProof="0">
                    <a:ln>
                      <a:noFill/>
                    </a:ln>
                    <a:solidFill>
                      <a:prstClr val="black"/>
                    </a:solidFill>
                    <a:effectLst/>
                    <a:uLnTx/>
                    <a:uFillTx/>
                    <a:latin typeface="Segoe UI Semibold"/>
                    <a:ea typeface="+mn-ea"/>
                    <a:cs typeface="+mn-cs"/>
                  </a:rPr>
                </a:br>
                <a:r>
                  <a:rPr kumimoji="0" lang="en-US" sz="1000" b="0" i="0" u="none" strike="noStrike" kern="1200" cap="none" spc="0" normalizeH="0" baseline="0" noProof="0" dirty="0">
                    <a:ln>
                      <a:noFill/>
                    </a:ln>
                    <a:solidFill>
                      <a:prstClr val="black"/>
                    </a:solidFill>
                    <a:effectLst/>
                    <a:uLnTx/>
                    <a:uFillTx/>
                    <a:latin typeface="Segoe UI Semibold"/>
                    <a:ea typeface="+mn-ea"/>
                    <a:cs typeface="+mn-cs"/>
                  </a:rPr>
                  <a:t>PowerPoint</a:t>
                </a:r>
              </a:p>
            </p:txBody>
          </p:sp>
        </p:grpSp>
        <p:grpSp>
          <p:nvGrpSpPr>
            <p:cNvPr id="9" name="Group 8">
              <a:extLst>
                <a:ext uri="{FF2B5EF4-FFF2-40B4-BE49-F238E27FC236}">
                  <a16:creationId xmlns:a16="http://schemas.microsoft.com/office/drawing/2014/main" id="{4BB924C0-05C0-8329-6727-4F1F8CEA923F}"/>
                </a:ext>
              </a:extLst>
            </p:cNvPr>
            <p:cNvGrpSpPr/>
            <p:nvPr/>
          </p:nvGrpSpPr>
          <p:grpSpPr>
            <a:xfrm>
              <a:off x="5500981" y="5084119"/>
              <a:ext cx="1123579" cy="360000"/>
              <a:chOff x="577439" y="3137252"/>
              <a:chExt cx="1123579" cy="360000"/>
            </a:xfrm>
          </p:grpSpPr>
          <p:pic>
            <p:nvPicPr>
              <p:cNvPr id="10" name="Picture 9">
                <a:extLst>
                  <a:ext uri="{FF2B5EF4-FFF2-40B4-BE49-F238E27FC236}">
                    <a16:creationId xmlns:a16="http://schemas.microsoft.com/office/drawing/2014/main" id="{EB90A5A2-54CE-20B9-456D-B58CA5007598}"/>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77439" y="3137252"/>
                <a:ext cx="360000" cy="360000"/>
              </a:xfrm>
              <a:prstGeom prst="ellipse">
                <a:avLst/>
              </a:prstGeom>
              <a:solidFill>
                <a:schemeClr val="bg1"/>
              </a:solidFill>
            </p:spPr>
          </p:pic>
          <p:sp>
            <p:nvSpPr>
              <p:cNvPr id="11" name="TextBox 10">
                <a:extLst>
                  <a:ext uri="{FF2B5EF4-FFF2-40B4-BE49-F238E27FC236}">
                    <a16:creationId xmlns:a16="http://schemas.microsoft.com/office/drawing/2014/main" id="{8209B764-DB6B-465F-EE6F-4FB3DF10D818}"/>
                  </a:ext>
                  <a:ext uri="{C183D7F6-B498-43B3-948B-1728B52AA6E4}">
                    <adec:decorative xmlns:adec="http://schemas.microsoft.com/office/drawing/2017/decorative" val="0"/>
                  </a:ext>
                </a:extLst>
              </p:cNvPr>
              <p:cNvSpPr txBox="1"/>
              <p:nvPr/>
            </p:nvSpPr>
            <p:spPr>
              <a:xfrm>
                <a:off x="1047214" y="3163364"/>
                <a:ext cx="65380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Segoe UI Semibold"/>
                    <a:ea typeface="+mn-ea"/>
                    <a:cs typeface="+mn-cs"/>
                  </a:rPr>
                  <a:t>Copilot in </a:t>
                </a:r>
                <a:br>
                  <a:rPr kumimoji="0" lang="pl-PL" sz="1000" b="0" i="0" u="none" strike="noStrike" kern="1200" cap="none" spc="0" normalizeH="0" baseline="0" noProof="0">
                    <a:ln>
                      <a:noFill/>
                    </a:ln>
                    <a:solidFill>
                      <a:prstClr val="black"/>
                    </a:solidFill>
                    <a:effectLst/>
                    <a:uLnTx/>
                    <a:uFillTx/>
                    <a:latin typeface="Segoe UI Semibold"/>
                    <a:ea typeface="+mn-ea"/>
                    <a:cs typeface="+mn-cs"/>
                  </a:rPr>
                </a:br>
                <a:r>
                  <a:rPr kumimoji="0" lang="en-US" sz="1000" b="0" i="0" u="none" strike="noStrike" kern="1200" cap="none" spc="0" normalizeH="0" baseline="0" noProof="0" dirty="0">
                    <a:ln>
                      <a:noFill/>
                    </a:ln>
                    <a:solidFill>
                      <a:prstClr val="black"/>
                    </a:solidFill>
                    <a:effectLst/>
                    <a:uLnTx/>
                    <a:uFillTx/>
                    <a:latin typeface="Segoe UI Semibold"/>
                    <a:ea typeface="+mn-ea"/>
                    <a:cs typeface="+mn-cs"/>
                  </a:rPr>
                  <a:t>Word</a:t>
                </a:r>
              </a:p>
            </p:txBody>
          </p:sp>
        </p:grpSp>
      </p:grpSp>
      <p:grpSp>
        <p:nvGrpSpPr>
          <p:cNvPr id="13" name="Group 12">
            <a:extLst>
              <a:ext uri="{FF2B5EF4-FFF2-40B4-BE49-F238E27FC236}">
                <a16:creationId xmlns:a16="http://schemas.microsoft.com/office/drawing/2014/main" id="{724E71EF-845C-FB23-69D1-0688733C86E9}"/>
              </a:ext>
            </a:extLst>
          </p:cNvPr>
          <p:cNvGrpSpPr/>
          <p:nvPr/>
        </p:nvGrpSpPr>
        <p:grpSpPr>
          <a:xfrm>
            <a:off x="7739914" y="2752144"/>
            <a:ext cx="2351135" cy="360000"/>
            <a:chOff x="588263" y="1217924"/>
            <a:chExt cx="2351135" cy="360000"/>
          </a:xfrm>
        </p:grpSpPr>
        <p:pic>
          <p:nvPicPr>
            <p:cNvPr id="14" name="Picture 13" descr="Zip Co logo SVG free download, id: 101874 - Brandlogos.net">
              <a:hlinkClick r:id="rId9"/>
              <a:extLst>
                <a:ext uri="{FF2B5EF4-FFF2-40B4-BE49-F238E27FC236}">
                  <a16:creationId xmlns:a16="http://schemas.microsoft.com/office/drawing/2014/main" id="{8EBFB056-A9C9-5748-F58D-683431C23105}"/>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5" name="TextBox 14">
              <a:extLst>
                <a:ext uri="{FF2B5EF4-FFF2-40B4-BE49-F238E27FC236}">
                  <a16:creationId xmlns:a16="http://schemas.microsoft.com/office/drawing/2014/main" id="{0B30642F-33B7-653B-E1A2-6BB970F7AB65}"/>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a:t>
              </a:r>
            </a:p>
          </p:txBody>
        </p:sp>
      </p:grpSp>
      <p:grpSp>
        <p:nvGrpSpPr>
          <p:cNvPr id="16" name="Group 15">
            <a:extLst>
              <a:ext uri="{FF2B5EF4-FFF2-40B4-BE49-F238E27FC236}">
                <a16:creationId xmlns:a16="http://schemas.microsoft.com/office/drawing/2014/main" id="{CFA5E928-B25B-FB9F-B8A9-7AEC382F98F8}"/>
              </a:ext>
            </a:extLst>
          </p:cNvPr>
          <p:cNvGrpSpPr/>
          <p:nvPr/>
        </p:nvGrpSpPr>
        <p:grpSpPr>
          <a:xfrm>
            <a:off x="4276272" y="2645823"/>
            <a:ext cx="2351135" cy="360000"/>
            <a:chOff x="4276273" y="2761669"/>
            <a:chExt cx="2351135" cy="360000"/>
          </a:xfrm>
        </p:grpSpPr>
        <p:pic>
          <p:nvPicPr>
            <p:cNvPr id="17" name="Picture 16" descr="Zip Co logo SVG free download, id: 101874 - Brandlogos.net">
              <a:hlinkClick r:id="rId9"/>
              <a:extLst>
                <a:ext uri="{FF2B5EF4-FFF2-40B4-BE49-F238E27FC236}">
                  <a16:creationId xmlns:a16="http://schemas.microsoft.com/office/drawing/2014/main" id="{79BDCCA5-0B46-F890-F443-1C7E27E3C665}"/>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18" name="TextBox 17">
              <a:extLst>
                <a:ext uri="{FF2B5EF4-FFF2-40B4-BE49-F238E27FC236}">
                  <a16:creationId xmlns:a16="http://schemas.microsoft.com/office/drawing/2014/main" id="{D0146753-8568-1773-8CB9-985F81D2A8B0}"/>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a:t>
              </a:r>
            </a:p>
          </p:txBody>
        </p:sp>
      </p:grpSp>
      <p:grpSp>
        <p:nvGrpSpPr>
          <p:cNvPr id="42" name="Group 41">
            <a:extLst>
              <a:ext uri="{FF2B5EF4-FFF2-40B4-BE49-F238E27FC236}">
                <a16:creationId xmlns:a16="http://schemas.microsoft.com/office/drawing/2014/main" id="{654B103B-E310-2A3E-C878-33662F4692D9}"/>
              </a:ext>
            </a:extLst>
          </p:cNvPr>
          <p:cNvGrpSpPr/>
          <p:nvPr/>
        </p:nvGrpSpPr>
        <p:grpSpPr>
          <a:xfrm>
            <a:off x="2690741" y="5188158"/>
            <a:ext cx="2351135" cy="360000"/>
            <a:chOff x="4276273" y="2761669"/>
            <a:chExt cx="2351135" cy="360000"/>
          </a:xfrm>
        </p:grpSpPr>
        <p:pic>
          <p:nvPicPr>
            <p:cNvPr id="43" name="Picture 42" descr="Zip Co logo SVG free download, id: 101874 - Brandlogos.net">
              <a:hlinkClick r:id="rId9"/>
              <a:extLst>
                <a:ext uri="{FF2B5EF4-FFF2-40B4-BE49-F238E27FC236}">
                  <a16:creationId xmlns:a16="http://schemas.microsoft.com/office/drawing/2014/main" id="{1746AA75-AC9F-C39F-28CB-3C480A4FFCCF}"/>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44" name="TextBox 43">
              <a:extLst>
                <a:ext uri="{FF2B5EF4-FFF2-40B4-BE49-F238E27FC236}">
                  <a16:creationId xmlns:a16="http://schemas.microsoft.com/office/drawing/2014/main" id="{5C4700E0-E1FF-FC10-C3E4-2B1DCD8DFC3E}"/>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a:t>
              </a:r>
            </a:p>
          </p:txBody>
        </p:sp>
      </p:grpSp>
      <p:grpSp>
        <p:nvGrpSpPr>
          <p:cNvPr id="31" name="Group 30">
            <a:extLst>
              <a:ext uri="{FF2B5EF4-FFF2-40B4-BE49-F238E27FC236}">
                <a16:creationId xmlns:a16="http://schemas.microsoft.com/office/drawing/2014/main" id="{878F46E0-C3B3-451A-A13A-8480D2F431BD}"/>
              </a:ext>
            </a:extLst>
          </p:cNvPr>
          <p:cNvGrpSpPr/>
          <p:nvPr/>
        </p:nvGrpSpPr>
        <p:grpSpPr>
          <a:xfrm>
            <a:off x="761611" y="2738561"/>
            <a:ext cx="2351135" cy="360000"/>
            <a:chOff x="4276273" y="2761669"/>
            <a:chExt cx="2351135" cy="360000"/>
          </a:xfrm>
        </p:grpSpPr>
        <p:pic>
          <p:nvPicPr>
            <p:cNvPr id="32" name="Picture 31" descr="Zip Co logo SVG free download, id: 101874 - Brandlogos.net">
              <a:hlinkClick r:id="rId9"/>
              <a:extLst>
                <a:ext uri="{FF2B5EF4-FFF2-40B4-BE49-F238E27FC236}">
                  <a16:creationId xmlns:a16="http://schemas.microsoft.com/office/drawing/2014/main" id="{45190DDB-04F2-75DD-D7FC-BF080E6C2E82}"/>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46" name="TextBox 45">
              <a:extLst>
                <a:ext uri="{FF2B5EF4-FFF2-40B4-BE49-F238E27FC236}">
                  <a16:creationId xmlns:a16="http://schemas.microsoft.com/office/drawing/2014/main" id="{844BEB0B-0CEC-0E8B-C2A3-BF5273BB2643}"/>
                </a:ext>
                <a:ext uri="{C183D7F6-B498-43B3-948B-1728B52AA6E4}">
                  <adec:decorative xmlns:adec="http://schemas.microsoft.com/office/drawing/2017/decorative" val="0"/>
                </a:ext>
              </a:extLst>
            </p:cNvPr>
            <p:cNvSpPr txBox="1"/>
            <p:nvPr/>
          </p:nvSpPr>
          <p:spPr>
            <a:xfrm>
              <a:off x="4735224" y="2787781"/>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+Copilot Studio</a:t>
              </a:r>
            </a:p>
          </p:txBody>
        </p:sp>
      </p:grpSp>
      <p:pic>
        <p:nvPicPr>
          <p:cNvPr id="3" name="Picture 2">
            <a:extLst>
              <a:ext uri="{FF2B5EF4-FFF2-40B4-BE49-F238E27FC236}">
                <a16:creationId xmlns:a16="http://schemas.microsoft.com/office/drawing/2014/main" id="{53828E1D-CF17-CB62-93DF-B9C322808023}"/>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9902152" y="4805680"/>
            <a:ext cx="2289848" cy="2052320"/>
          </a:xfrm>
          <a:prstGeom prst="rect">
            <a:avLst/>
          </a:prstGeom>
        </p:spPr>
      </p:pic>
    </p:spTree>
    <p:extLst>
      <p:ext uri="{BB962C8B-B14F-4D97-AF65-F5344CB8AC3E}">
        <p14:creationId xmlns:p14="http://schemas.microsoft.com/office/powerpoint/2010/main" val="378950125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a:xfrm>
            <a:off x="584200" y="387766"/>
            <a:ext cx="5672544" cy="526298"/>
          </a:xfrm>
        </p:spPr>
        <p:txBody>
          <a:bodyPr/>
          <a:lstStyle/>
          <a:p>
            <a:r>
              <a:rPr lang="en-US"/>
              <a:t>A day in the life of a Corporate Counsel</a:t>
            </a:r>
          </a:p>
        </p:txBody>
      </p:sp>
      <p:sp>
        <p:nvSpPr>
          <p:cNvPr id="156" name="Text Placeholder 155">
            <a:extLst>
              <a:ext uri="{FF2B5EF4-FFF2-40B4-BE49-F238E27FC236}">
                <a16:creationId xmlns:a16="http://schemas.microsoft.com/office/drawing/2014/main" id="{3ABADA49-2176-1CCB-1559-8721B6D521C9}"/>
              </a:ext>
            </a:extLst>
          </p:cNvPr>
          <p:cNvSpPr>
            <a:spLocks noGrp="1"/>
          </p:cNvSpPr>
          <p:nvPr>
            <p:ph type="body" sz="quarter" idx="10"/>
          </p:nvPr>
        </p:nvSpPr>
        <p:spPr>
          <a:xfrm>
            <a:off x="570453" y="6490609"/>
            <a:ext cx="9597418" cy="107722"/>
          </a:xfrm>
        </p:spPr>
        <p:txBody>
          <a:bodyPr/>
          <a:lstStyle/>
          <a:p>
            <a:r>
              <a:rPr kumimoji="0" lang="en-US" sz="700" b="0" i="0" u="none" strike="noStrike" kern="1200" cap="none" spc="0" normalizeH="0" baseline="30000" noProof="0">
                <a:ln>
                  <a:noFill/>
                </a:ln>
                <a:solidFill>
                  <a:srgbClr val="000000"/>
                </a:solidFill>
                <a:effectLst/>
                <a:uLnTx/>
                <a:uFillTx/>
                <a:latin typeface="Segoe UI"/>
                <a:ea typeface="+mn-ea"/>
                <a:cs typeface="+mn-cs"/>
              </a:rPr>
              <a:t>1</a:t>
            </a:r>
            <a:r>
              <a:rPr kumimoji="0" lang="en-US" sz="700" b="0" i="0" u="none" strike="noStrike" kern="1200" cap="none" spc="0" normalizeH="0" baseline="0" noProof="0">
                <a:ln>
                  <a:noFill/>
                </a:ln>
                <a:solidFill>
                  <a:srgbClr val="000000"/>
                </a:solidFill>
                <a:effectLst/>
                <a:uLnTx/>
                <a:uFillTx/>
                <a:latin typeface="Segoe UI"/>
                <a:ea typeface="+mn-ea"/>
                <a:cs typeface="+mn-cs"/>
              </a:rPr>
              <a:t>Access Copilot at </a:t>
            </a:r>
            <a:r>
              <a:rPr kumimoji="0" lang="en-US" sz="700" b="0" i="0" u="none" strike="noStrike" kern="1200" cap="none" spc="0" normalizeH="0" baseline="0" noProof="0" err="1">
                <a:ln>
                  <a:noFill/>
                </a:ln>
                <a:solidFill>
                  <a:srgbClr val="000000"/>
                </a:solidFill>
                <a:effectLst/>
                <a:uLnTx/>
                <a:uFillTx/>
                <a:latin typeface="Segoe UI"/>
                <a:ea typeface="+mn-ea"/>
                <a:cs typeface="+mn-cs"/>
              </a:rPr>
              <a:t>Copilot.Microsoft.com</a:t>
            </a:r>
            <a:r>
              <a:rPr kumimoji="0" lang="en-US" sz="700" b="0" i="0" u="none" strike="noStrike" kern="1200" cap="none" spc="0" normalizeH="0" baseline="0" noProof="0">
                <a:ln>
                  <a:noFill/>
                </a:ln>
                <a:solidFill>
                  <a:srgbClr val="000000"/>
                </a:solidFill>
                <a:effectLst/>
                <a:uLnTx/>
                <a:uFillTx/>
                <a:latin typeface="Segoe UI"/>
                <a:ea typeface="+mn-ea"/>
                <a:cs typeface="+mn-cs"/>
              </a:rPr>
              <a:t>, from the Windows taskbar or Edge browser, or in the Copilot app in Teams, and set toggle to “Work”.</a:t>
            </a:r>
          </a:p>
        </p:txBody>
      </p:sp>
      <p:sp>
        <p:nvSpPr>
          <p:cNvPr id="76" name="Text Placeholder 40">
            <a:extLst>
              <a:ext uri="{FF2B5EF4-FFF2-40B4-BE49-F238E27FC236}">
                <a16:creationId xmlns:a16="http://schemas.microsoft.com/office/drawing/2014/main" id="{5A2DBAFB-E9F7-FBAD-B636-820968A71411}"/>
              </a:ext>
            </a:extLst>
          </p:cNvPr>
          <p:cNvSpPr>
            <a:spLocks noGrp="1"/>
          </p:cNvSpPr>
          <p:nvPr>
            <p:ph type="body" sz="quarter" idx="17"/>
          </p:nvPr>
        </p:nvSpPr>
        <p:spPr>
          <a:xfrm>
            <a:off x="6519107" y="521099"/>
            <a:ext cx="3599821" cy="169277"/>
          </a:xfrm>
        </p:spPr>
        <p:txBody>
          <a:bodyPr/>
          <a:lstStyle/>
          <a:p>
            <a:r>
              <a:rPr lang="en-GB">
                <a:latin typeface="Segoe UI Semibold"/>
                <a:cs typeface="Segoe UI Semibold"/>
              </a:rPr>
              <a:t>Copilot for Microsoft 365</a:t>
            </a:r>
            <a:endParaRPr lang="en-US"/>
          </a:p>
        </p:txBody>
      </p:sp>
      <p:sp>
        <p:nvSpPr>
          <p:cNvPr id="3" name="Text Placeholder 2">
            <a:extLst>
              <a:ext uri="{FF2B5EF4-FFF2-40B4-BE49-F238E27FC236}">
                <a16:creationId xmlns:a16="http://schemas.microsoft.com/office/drawing/2014/main" id="{CA868582-DBE7-49C8-A08C-ECB69886E38F}"/>
              </a:ext>
            </a:extLst>
          </p:cNvPr>
          <p:cNvSpPr>
            <a:spLocks noGrp="1"/>
          </p:cNvSpPr>
          <p:nvPr>
            <p:ph type="body" sz="quarter" idx="11"/>
          </p:nvPr>
        </p:nvSpPr>
        <p:spPr>
          <a:xfrm>
            <a:off x="584200" y="1593881"/>
            <a:ext cx="976461" cy="345600"/>
          </a:xfrm>
        </p:spPr>
        <p:txBody>
          <a:bodyPr/>
          <a:lstStyle/>
          <a:p>
            <a:r>
              <a:rPr lang="en-US" altLang="zh-TW" noProof="0"/>
              <a:t>7:00</a:t>
            </a:r>
            <a:r>
              <a:rPr lang="zh-TW" altLang="en-US" noProof="0"/>
              <a:t> </a:t>
            </a:r>
            <a:r>
              <a:rPr lang="en-US" altLang="zh-TW" noProof="0"/>
              <a:t>am</a:t>
            </a:r>
            <a:endParaRPr lang="en-US" noProof="0"/>
          </a:p>
        </p:txBody>
      </p:sp>
      <p:sp>
        <p:nvSpPr>
          <p:cNvPr id="119" name="Text Placeholder 118">
            <a:extLst>
              <a:ext uri="{FF2B5EF4-FFF2-40B4-BE49-F238E27FC236}">
                <a16:creationId xmlns:a16="http://schemas.microsoft.com/office/drawing/2014/main" id="{6EBB1540-E221-533E-0E93-5967006A1E7C}"/>
              </a:ext>
            </a:extLst>
          </p:cNvPr>
          <p:cNvSpPr>
            <a:spLocks noGrp="1"/>
          </p:cNvSpPr>
          <p:nvPr>
            <p:ph type="body" sz="quarter" idx="18"/>
          </p:nvPr>
        </p:nvSpPr>
        <p:spPr>
          <a:xfrm>
            <a:off x="584200" y="2032188"/>
            <a:ext cx="2808000" cy="748426"/>
          </a:xfrm>
        </p:spPr>
        <p:txBody>
          <a:bodyPr>
            <a:normAutofit lnSpcReduction="10000"/>
          </a:bodyPr>
          <a:lstStyle/>
          <a:p>
            <a:r>
              <a:rPr lang="en-US" noProof="0"/>
              <a:t>Amanda needs insights from industry analyst coverage provided in email newsletters heading into the day and uses the Outlook mobile application to get ahead on the train ride to the office.</a:t>
            </a:r>
          </a:p>
        </p:txBody>
      </p:sp>
      <p:sp>
        <p:nvSpPr>
          <p:cNvPr id="157" name="Text Placeholder 156">
            <a:extLst>
              <a:ext uri="{FF2B5EF4-FFF2-40B4-BE49-F238E27FC236}">
                <a16:creationId xmlns:a16="http://schemas.microsoft.com/office/drawing/2014/main" id="{0028CECC-ACBB-28B3-805D-5B7787861197}"/>
              </a:ext>
            </a:extLst>
          </p:cNvPr>
          <p:cNvSpPr>
            <a:spLocks noGrp="1"/>
          </p:cNvSpPr>
          <p:nvPr>
            <p:ph type="body" sz="quarter" idx="21"/>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Summarize</a:t>
            </a:r>
            <a:r>
              <a:rPr kumimoji="0" lang="en-US" sz="900" b="0" i="0" u="none" strike="noStrike" kern="0" cap="none" spc="0" normalizeH="0" baseline="0" noProof="0">
                <a:ln>
                  <a:noFill/>
                </a:ln>
                <a:solidFill>
                  <a:srgbClr val="1A1A1A"/>
                </a:solidFill>
                <a:effectLst/>
                <a:uLnTx/>
                <a:uFillTx/>
                <a:latin typeface="Segoe UI"/>
                <a:ea typeface="+mn-ea"/>
                <a:cs typeface="+mn-cs"/>
              </a:rPr>
              <a:t> in Outlook Mobile with one click.</a:t>
            </a:r>
          </a:p>
        </p:txBody>
      </p:sp>
      <p:sp>
        <p:nvSpPr>
          <p:cNvPr id="7" name="Text Placeholder 6">
            <a:extLst>
              <a:ext uri="{FF2B5EF4-FFF2-40B4-BE49-F238E27FC236}">
                <a16:creationId xmlns:a16="http://schemas.microsoft.com/office/drawing/2014/main" id="{7BE6CC9A-19CB-27E9-9242-4B4D2A635DBB}"/>
              </a:ext>
            </a:extLst>
          </p:cNvPr>
          <p:cNvSpPr>
            <a:spLocks noGrp="1"/>
          </p:cNvSpPr>
          <p:nvPr>
            <p:ph type="body" sz="quarter" idx="22"/>
          </p:nvPr>
        </p:nvSpPr>
        <p:spPr>
          <a:xfrm>
            <a:off x="3776898" y="1593881"/>
            <a:ext cx="976461" cy="345600"/>
          </a:xfrm>
        </p:spPr>
        <p:txBody>
          <a:bodyPr/>
          <a:lstStyle/>
          <a:p>
            <a:r>
              <a:rPr lang="en-US" altLang="zh-TW" noProof="0"/>
              <a:t>8:00</a:t>
            </a:r>
            <a:r>
              <a:rPr lang="zh-TW" altLang="en-US" noProof="0"/>
              <a:t> </a:t>
            </a:r>
            <a:r>
              <a:rPr lang="en-US" altLang="zh-TW" noProof="0"/>
              <a:t>am</a:t>
            </a:r>
            <a:endParaRPr lang="en-US" noProof="0"/>
          </a:p>
        </p:txBody>
      </p:sp>
      <p:sp>
        <p:nvSpPr>
          <p:cNvPr id="121" name="Text Placeholder 120">
            <a:extLst>
              <a:ext uri="{FF2B5EF4-FFF2-40B4-BE49-F238E27FC236}">
                <a16:creationId xmlns:a16="http://schemas.microsoft.com/office/drawing/2014/main" id="{2FAA4D9C-DAE7-C9AD-FB94-10C2A8F6BF63}"/>
              </a:ext>
            </a:extLst>
          </p:cNvPr>
          <p:cNvSpPr>
            <a:spLocks noGrp="1"/>
          </p:cNvSpPr>
          <p:nvPr>
            <p:ph type="body" sz="quarter" idx="23"/>
          </p:nvPr>
        </p:nvSpPr>
        <p:spPr>
          <a:xfrm>
            <a:off x="3776898" y="2032188"/>
            <a:ext cx="2808000" cy="626701"/>
          </a:xfrm>
        </p:spPr>
        <p:txBody>
          <a:bodyPr/>
          <a:lstStyle/>
          <a:p>
            <a:r>
              <a:rPr lang="en-US" noProof="0"/>
              <a:t>Amanda uses Copilot to catch up on the status of a project with teammates who start their day six hours ahead of her local time.</a:t>
            </a:r>
          </a:p>
        </p:txBody>
      </p:sp>
      <p:sp>
        <p:nvSpPr>
          <p:cNvPr id="158" name="Text Placeholder 157">
            <a:extLst>
              <a:ext uri="{FF2B5EF4-FFF2-40B4-BE49-F238E27FC236}">
                <a16:creationId xmlns:a16="http://schemas.microsoft.com/office/drawing/2014/main" id="{6AB1DD5E-FA87-1D33-106D-EDE994F69F5E}"/>
              </a:ext>
            </a:extLst>
          </p:cNvPr>
          <p:cNvSpPr>
            <a:spLocks noGrp="1"/>
          </p:cNvSpPr>
          <p:nvPr>
            <p:ph type="body" sz="quarter" idx="24"/>
          </p:nvPr>
        </p:nvSpPr>
        <p:spPr/>
        <p:txBody>
          <a:bodyPr>
            <a:normAutofit lnSpcReduction="10000"/>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a:ln>
                  <a:noFill/>
                </a:ln>
                <a:solidFill>
                  <a:srgbClr val="1A1A1A"/>
                </a:solidFill>
                <a:effectLst/>
                <a:uLnTx/>
                <a:uFillTx/>
                <a:latin typeface="Segoe UI"/>
                <a:ea typeface="+mn-ea"/>
                <a:cs typeface="+mn-cs"/>
              </a:rPr>
              <a:t>Summarize</a:t>
            </a:r>
            <a:r>
              <a:rPr kumimoji="0" lang="en-US" sz="900" b="0" i="0" u="none" strike="noStrike" kern="0" cap="none" spc="0" normalizeH="0" baseline="0" noProof="0">
                <a:ln>
                  <a:noFill/>
                </a:ln>
                <a:solidFill>
                  <a:srgbClr val="1A1A1A"/>
                </a:solidFill>
                <a:effectLst/>
                <a:uLnTx/>
                <a:uFillTx/>
                <a:latin typeface="Segoe UI"/>
                <a:ea typeface="+mn-ea"/>
                <a:cs typeface="+mn-cs"/>
              </a:rPr>
              <a:t> the recent emails regarding “</a:t>
            </a:r>
            <a:r>
              <a:rPr kumimoji="0" lang="en-US" sz="900" b="0" i="0" u="none" strike="noStrike" kern="0" cap="none" spc="0" normalizeH="0" baseline="0" noProof="0" err="1">
                <a:ln>
                  <a:noFill/>
                </a:ln>
                <a:solidFill>
                  <a:srgbClr val="1A1A1A"/>
                </a:solidFill>
                <a:effectLst/>
                <a:uLnTx/>
                <a:uFillTx/>
                <a:latin typeface="Segoe UI"/>
                <a:ea typeface="+mn-ea"/>
                <a:cs typeface="+mn-cs"/>
              </a:rPr>
              <a:t>Fabrikam</a:t>
            </a:r>
            <a:r>
              <a:rPr kumimoji="0" lang="en-US" sz="900" b="0" i="0" u="none" strike="noStrike" kern="0" cap="none" spc="0" normalizeH="0" baseline="0" noProof="0">
                <a:ln>
                  <a:noFill/>
                </a:ln>
                <a:solidFill>
                  <a:srgbClr val="1A1A1A"/>
                </a:solidFill>
                <a:effectLst/>
                <a:uLnTx/>
                <a:uFillTx/>
                <a:latin typeface="Segoe UI"/>
                <a:ea typeface="+mn-ea"/>
                <a:cs typeface="+mn-cs"/>
              </a:rPr>
              <a:t> Premium for AI." Flag any where I am specifically mentioned highlighting any action items requested of me.</a:t>
            </a:r>
          </a:p>
        </p:txBody>
      </p:sp>
      <p:sp>
        <p:nvSpPr>
          <p:cNvPr id="9" name="Text Placeholder 8">
            <a:extLst>
              <a:ext uri="{FF2B5EF4-FFF2-40B4-BE49-F238E27FC236}">
                <a16:creationId xmlns:a16="http://schemas.microsoft.com/office/drawing/2014/main" id="{DF8DAD35-F063-D345-B31B-A5B31F98DDF1}"/>
              </a:ext>
            </a:extLst>
          </p:cNvPr>
          <p:cNvSpPr>
            <a:spLocks noGrp="1"/>
          </p:cNvSpPr>
          <p:nvPr>
            <p:ph type="body" sz="quarter" idx="25"/>
          </p:nvPr>
        </p:nvSpPr>
        <p:spPr>
          <a:xfrm>
            <a:off x="6969595" y="1593881"/>
            <a:ext cx="976461" cy="345600"/>
          </a:xfrm>
        </p:spPr>
        <p:txBody>
          <a:bodyPr/>
          <a:lstStyle/>
          <a:p>
            <a:r>
              <a:rPr lang="en-US" altLang="zh-TW" noProof="0"/>
              <a:t>9:00</a:t>
            </a:r>
            <a:r>
              <a:rPr lang="zh-TW" altLang="en-US" noProof="0"/>
              <a:t> </a:t>
            </a:r>
            <a:r>
              <a:rPr lang="en-US" altLang="zh-TW" noProof="0"/>
              <a:t>am</a:t>
            </a:r>
            <a:endParaRPr lang="en-US" noProof="0"/>
          </a:p>
        </p:txBody>
      </p:sp>
      <p:sp>
        <p:nvSpPr>
          <p:cNvPr id="123" name="Text Placeholder 122">
            <a:extLst>
              <a:ext uri="{FF2B5EF4-FFF2-40B4-BE49-F238E27FC236}">
                <a16:creationId xmlns:a16="http://schemas.microsoft.com/office/drawing/2014/main" id="{A5D61F1F-21EE-2CA8-858E-6DB6BF40C21A}"/>
              </a:ext>
            </a:extLst>
          </p:cNvPr>
          <p:cNvSpPr>
            <a:spLocks noGrp="1"/>
          </p:cNvSpPr>
          <p:nvPr>
            <p:ph type="body" sz="quarter" idx="26"/>
          </p:nvPr>
        </p:nvSpPr>
        <p:spPr>
          <a:xfrm>
            <a:off x="6969595" y="2032188"/>
            <a:ext cx="2808000" cy="626701"/>
          </a:xfrm>
        </p:spPr>
        <p:txBody>
          <a:bodyPr/>
          <a:lstStyle/>
          <a:p>
            <a:r>
              <a:rPr lang="en-US" noProof="0"/>
              <a:t>Amanda needs to generate training materials for client meetings to prepare them for the risks of a new product business space and wants some ideas to get started.</a:t>
            </a:r>
          </a:p>
        </p:txBody>
      </p:sp>
      <p:sp>
        <p:nvSpPr>
          <p:cNvPr id="159" name="Text Placeholder 158">
            <a:extLst>
              <a:ext uri="{FF2B5EF4-FFF2-40B4-BE49-F238E27FC236}">
                <a16:creationId xmlns:a16="http://schemas.microsoft.com/office/drawing/2014/main" id="{B3C77F8D-FB6B-98BB-0089-08FE8EEA1037}"/>
              </a:ext>
            </a:extLst>
          </p:cNvPr>
          <p:cNvSpPr>
            <a:spLocks noGrp="1"/>
          </p:cNvSpPr>
          <p:nvPr>
            <p:ph type="body" sz="quarter" idx="27"/>
          </p:nvPr>
        </p:nvSpPr>
        <p:spPr/>
        <p:txBody>
          <a:bodyPr/>
          <a:lstStyle/>
          <a:p>
            <a:r>
              <a:rPr kumimoji="0" lang="en-US" sz="900" b="0" i="0" u="none" strike="noStrike" kern="0" cap="none" spc="0" normalizeH="0" baseline="0" noProof="0">
                <a:ln>
                  <a:noFill/>
                </a:ln>
                <a:solidFill>
                  <a:srgbClr val="1A1A1A"/>
                </a:solidFill>
                <a:effectLst/>
                <a:uLnTx/>
                <a:uFillTx/>
                <a:latin typeface="Segoe UI"/>
                <a:ea typeface="+mn-ea"/>
                <a:cs typeface="+mn-cs"/>
              </a:rPr>
              <a:t>Create a slide summarizing the arguments made by the US Department of Justice against </a:t>
            </a:r>
            <a:r>
              <a:rPr kumimoji="0" lang="en-US" sz="900" b="0" i="0" u="none" strike="noStrike" kern="0" cap="none" spc="0" normalizeH="0" baseline="0" noProof="0" err="1">
                <a:ln>
                  <a:noFill/>
                </a:ln>
                <a:solidFill>
                  <a:srgbClr val="1A1A1A"/>
                </a:solidFill>
                <a:effectLst/>
                <a:uLnTx/>
                <a:uFillTx/>
                <a:latin typeface="Segoe UI"/>
                <a:ea typeface="+mn-ea"/>
                <a:cs typeface="+mn-cs"/>
              </a:rPr>
              <a:t>Adatum</a:t>
            </a:r>
            <a:r>
              <a:rPr kumimoji="0" lang="en-US" sz="900" b="0" i="0" u="none" strike="noStrike" kern="0" cap="none" spc="0" normalizeH="0" baseline="0" noProof="0">
                <a:ln>
                  <a:noFill/>
                </a:ln>
                <a:solidFill>
                  <a:srgbClr val="1A1A1A"/>
                </a:solidFill>
                <a:effectLst/>
                <a:uLnTx/>
                <a:uFillTx/>
                <a:latin typeface="Segoe UI"/>
                <a:ea typeface="+mn-ea"/>
                <a:cs typeface="+mn-cs"/>
              </a:rPr>
              <a:t> Technologies in its antitrust case.</a:t>
            </a:r>
          </a:p>
        </p:txBody>
      </p:sp>
      <p:sp>
        <p:nvSpPr>
          <p:cNvPr id="12" name="Text Placeholder 11">
            <a:extLst>
              <a:ext uri="{FF2B5EF4-FFF2-40B4-BE49-F238E27FC236}">
                <a16:creationId xmlns:a16="http://schemas.microsoft.com/office/drawing/2014/main" id="{43B565D2-5F00-200C-CAC0-D1334E6E17AC}"/>
              </a:ext>
            </a:extLst>
          </p:cNvPr>
          <p:cNvSpPr>
            <a:spLocks noGrp="1"/>
          </p:cNvSpPr>
          <p:nvPr>
            <p:ph type="body" sz="quarter" idx="28"/>
          </p:nvPr>
        </p:nvSpPr>
        <p:spPr>
          <a:xfrm>
            <a:off x="584200" y="4053821"/>
            <a:ext cx="976461" cy="345600"/>
          </a:xfrm>
        </p:spPr>
        <p:txBody>
          <a:bodyPr/>
          <a:lstStyle/>
          <a:p>
            <a:r>
              <a:rPr lang="en-US" altLang="zh-TW" noProof="0"/>
              <a:t>4:00</a:t>
            </a:r>
            <a:r>
              <a:rPr lang="zh-TW" altLang="en-US" noProof="0"/>
              <a:t> </a:t>
            </a:r>
            <a:r>
              <a:rPr lang="en-US" altLang="zh-TW" noProof="0"/>
              <a:t>pm</a:t>
            </a:r>
            <a:endParaRPr lang="en-US" noProof="0"/>
          </a:p>
        </p:txBody>
      </p:sp>
      <p:sp>
        <p:nvSpPr>
          <p:cNvPr id="125" name="Text Placeholder 124">
            <a:extLst>
              <a:ext uri="{FF2B5EF4-FFF2-40B4-BE49-F238E27FC236}">
                <a16:creationId xmlns:a16="http://schemas.microsoft.com/office/drawing/2014/main" id="{92FCCAA9-8D9F-441D-F374-57D21913DA1C}"/>
              </a:ext>
            </a:extLst>
          </p:cNvPr>
          <p:cNvSpPr>
            <a:spLocks noGrp="1"/>
          </p:cNvSpPr>
          <p:nvPr>
            <p:ph type="body" sz="quarter" idx="29"/>
          </p:nvPr>
        </p:nvSpPr>
        <p:spPr>
          <a:xfrm>
            <a:off x="584200" y="4488366"/>
            <a:ext cx="2808000" cy="626701"/>
          </a:xfrm>
        </p:spPr>
        <p:txBody>
          <a:bodyPr/>
          <a:lstStyle/>
          <a:p>
            <a:r>
              <a:rPr lang="en-US" noProof="0"/>
              <a:t>Amanda uses Copilot to generate an update for the team that summarizing the day’s progress and current project status.</a:t>
            </a:r>
          </a:p>
        </p:txBody>
      </p:sp>
      <p:sp>
        <p:nvSpPr>
          <p:cNvPr id="160" name="Text Placeholder 159">
            <a:extLst>
              <a:ext uri="{FF2B5EF4-FFF2-40B4-BE49-F238E27FC236}">
                <a16:creationId xmlns:a16="http://schemas.microsoft.com/office/drawing/2014/main" id="{33F87DB0-CC6C-8663-443A-45D20E559C1E}"/>
              </a:ext>
            </a:extLst>
          </p:cNvPr>
          <p:cNvSpPr>
            <a:spLocks noGrp="1"/>
          </p:cNvSpPr>
          <p:nvPr>
            <p:ph type="body" sz="quarter" idx="30"/>
          </p:nvPr>
        </p:nvSpPr>
        <p:spPr/>
        <p:txBody>
          <a:bodyPr>
            <a:normAutofit lnSpcReduction="10000"/>
          </a:bodyPr>
          <a:lstStyle/>
          <a:p>
            <a:r>
              <a:rPr kumimoji="0" lang="en-US" sz="900" b="0" i="0" u="none" strike="noStrike" kern="0" cap="none" spc="0" normalizeH="0" baseline="0" noProof="0">
                <a:ln>
                  <a:noFill/>
                </a:ln>
                <a:solidFill>
                  <a:srgbClr val="1A1A1A"/>
                </a:solidFill>
                <a:effectLst/>
                <a:uLnTx/>
                <a:uFillTx/>
                <a:latin typeface="Segoe UI"/>
                <a:ea typeface="+mn-ea"/>
                <a:cs typeface="+mn-cs"/>
              </a:rPr>
              <a:t>Draft a message to my team with the current status [items opened/items outstanding/items closed] of </a:t>
            </a:r>
            <a:r>
              <a:rPr kumimoji="0" lang="en-US" sz="900" b="0" i="0" u="none" strike="noStrike" kern="0" cap="none" spc="0" normalizeH="0" baseline="0" noProof="0" err="1">
                <a:ln>
                  <a:noFill/>
                </a:ln>
                <a:solidFill>
                  <a:srgbClr val="1A1A1A"/>
                </a:solidFill>
                <a:effectLst/>
                <a:uLnTx/>
                <a:uFillTx/>
                <a:latin typeface="Segoe UI"/>
                <a:ea typeface="+mn-ea"/>
                <a:cs typeface="+mn-cs"/>
              </a:rPr>
              <a:t>Fabrikam</a:t>
            </a:r>
            <a:r>
              <a:rPr kumimoji="0" lang="en-US" sz="900" b="0" i="0" u="none" strike="noStrike" kern="0" cap="none" spc="0" normalizeH="0" baseline="0" noProof="0">
                <a:ln>
                  <a:noFill/>
                </a:ln>
                <a:solidFill>
                  <a:srgbClr val="1A1A1A"/>
                </a:solidFill>
                <a:effectLst/>
                <a:uLnTx/>
                <a:uFillTx/>
                <a:latin typeface="Segoe UI"/>
                <a:ea typeface="+mn-ea"/>
                <a:cs typeface="+mn-cs"/>
              </a:rPr>
              <a:t> Premium for AI based upon the emails and Teams messages received in the last 24 hours.</a:t>
            </a:r>
          </a:p>
        </p:txBody>
      </p:sp>
      <p:sp>
        <p:nvSpPr>
          <p:cNvPr id="15" name="Text Placeholder 14">
            <a:extLst>
              <a:ext uri="{FF2B5EF4-FFF2-40B4-BE49-F238E27FC236}">
                <a16:creationId xmlns:a16="http://schemas.microsoft.com/office/drawing/2014/main" id="{D8B7BE83-0F6C-3EE3-EE1E-01DF48C86FA9}"/>
              </a:ext>
            </a:extLst>
          </p:cNvPr>
          <p:cNvSpPr>
            <a:spLocks noGrp="1"/>
          </p:cNvSpPr>
          <p:nvPr>
            <p:ph type="body" sz="quarter" idx="31"/>
          </p:nvPr>
        </p:nvSpPr>
        <p:spPr>
          <a:xfrm>
            <a:off x="3776898" y="4053821"/>
            <a:ext cx="976461" cy="345600"/>
          </a:xfrm>
        </p:spPr>
        <p:txBody>
          <a:bodyPr/>
          <a:lstStyle/>
          <a:p>
            <a:r>
              <a:rPr lang="en-US" altLang="zh-TW" noProof="0"/>
              <a:t>2:00</a:t>
            </a:r>
            <a:r>
              <a:rPr lang="zh-TW" altLang="en-US" noProof="0"/>
              <a:t> </a:t>
            </a:r>
            <a:r>
              <a:rPr lang="en-US" altLang="zh-TW" noProof="0"/>
              <a:t>pm</a:t>
            </a:r>
            <a:endParaRPr lang="en-US"/>
          </a:p>
        </p:txBody>
      </p:sp>
      <p:sp>
        <p:nvSpPr>
          <p:cNvPr id="127" name="Text Placeholder 126">
            <a:extLst>
              <a:ext uri="{FF2B5EF4-FFF2-40B4-BE49-F238E27FC236}">
                <a16:creationId xmlns:a16="http://schemas.microsoft.com/office/drawing/2014/main" id="{08BEF3AC-47D7-C648-5E0C-0AF49983105B}"/>
              </a:ext>
            </a:extLst>
          </p:cNvPr>
          <p:cNvSpPr>
            <a:spLocks noGrp="1"/>
          </p:cNvSpPr>
          <p:nvPr>
            <p:ph type="body" sz="quarter" idx="32"/>
          </p:nvPr>
        </p:nvSpPr>
        <p:spPr>
          <a:xfrm>
            <a:off x="3776898" y="4488366"/>
            <a:ext cx="2808000" cy="626701"/>
          </a:xfrm>
        </p:spPr>
        <p:txBody>
          <a:bodyPr/>
          <a:lstStyle/>
          <a:p>
            <a:r>
              <a:rPr lang="en-US" noProof="0"/>
              <a:t>Amanda attends a client meeting on an upcoming product release and uses OneNote to turn her notes into an action focused memorandum for her teammates.</a:t>
            </a:r>
          </a:p>
        </p:txBody>
      </p:sp>
      <p:sp>
        <p:nvSpPr>
          <p:cNvPr id="161" name="Text Placeholder 160">
            <a:extLst>
              <a:ext uri="{FF2B5EF4-FFF2-40B4-BE49-F238E27FC236}">
                <a16:creationId xmlns:a16="http://schemas.microsoft.com/office/drawing/2014/main" id="{4A092127-9FD3-1A91-8151-6562030AD9D7}"/>
              </a:ext>
            </a:extLst>
          </p:cNvPr>
          <p:cNvSpPr>
            <a:spLocks noGrp="1"/>
          </p:cNvSpPr>
          <p:nvPr>
            <p:ph type="body" sz="quarter" idx="33"/>
          </p:nvPr>
        </p:nvSpPr>
        <p:spPr/>
        <p:txBody>
          <a:bodyPr/>
          <a:lstStyle/>
          <a:p>
            <a:r>
              <a:rPr kumimoji="0" lang="en-US" sz="900" b="0" i="0" u="none" strike="noStrike" kern="0" cap="none" spc="0" normalizeH="0" baseline="0" noProof="0">
                <a:ln>
                  <a:noFill/>
                </a:ln>
                <a:solidFill>
                  <a:srgbClr val="1A1A1A"/>
                </a:solidFill>
                <a:effectLst/>
                <a:uLnTx/>
                <a:uFillTx/>
                <a:latin typeface="Segoe UI"/>
                <a:ea typeface="+mn-ea"/>
                <a:cs typeface="+mn-cs"/>
              </a:rPr>
              <a:t>Clean up my meeting notes and produce a memo for my team. Flag action items noted for follow up and note any person who should engage.</a:t>
            </a:r>
            <a:endParaRPr lang="en-US"/>
          </a:p>
        </p:txBody>
      </p:sp>
      <p:sp>
        <p:nvSpPr>
          <p:cNvPr id="18" name="Text Placeholder 17">
            <a:extLst>
              <a:ext uri="{FF2B5EF4-FFF2-40B4-BE49-F238E27FC236}">
                <a16:creationId xmlns:a16="http://schemas.microsoft.com/office/drawing/2014/main" id="{B29D5FC3-9CE8-2047-0966-FD26A0423DE1}"/>
              </a:ext>
            </a:extLst>
          </p:cNvPr>
          <p:cNvSpPr>
            <a:spLocks noGrp="1"/>
          </p:cNvSpPr>
          <p:nvPr>
            <p:ph type="body" sz="quarter" idx="34"/>
          </p:nvPr>
        </p:nvSpPr>
        <p:spPr>
          <a:xfrm>
            <a:off x="6969595" y="4053821"/>
            <a:ext cx="976461" cy="345600"/>
          </a:xfrm>
        </p:spPr>
        <p:txBody>
          <a:bodyPr/>
          <a:lstStyle/>
          <a:p>
            <a:r>
              <a:rPr lang="en-US" altLang="zh-TW" noProof="0"/>
              <a:t>11:00</a:t>
            </a:r>
            <a:r>
              <a:rPr lang="zh-TW" altLang="en-US" noProof="0"/>
              <a:t> </a:t>
            </a:r>
            <a:r>
              <a:rPr lang="en-US" altLang="zh-TW" noProof="0"/>
              <a:t>am</a:t>
            </a:r>
            <a:endParaRPr lang="en-US" noProof="0"/>
          </a:p>
        </p:txBody>
      </p:sp>
      <p:sp>
        <p:nvSpPr>
          <p:cNvPr id="129" name="Text Placeholder 128">
            <a:extLst>
              <a:ext uri="{FF2B5EF4-FFF2-40B4-BE49-F238E27FC236}">
                <a16:creationId xmlns:a16="http://schemas.microsoft.com/office/drawing/2014/main" id="{40D5ADD0-9112-35E4-7584-DBB859139A2C}"/>
              </a:ext>
            </a:extLst>
          </p:cNvPr>
          <p:cNvSpPr>
            <a:spLocks noGrp="1"/>
          </p:cNvSpPr>
          <p:nvPr>
            <p:ph type="body" sz="quarter" idx="35"/>
          </p:nvPr>
        </p:nvSpPr>
        <p:spPr>
          <a:xfrm>
            <a:off x="6969595" y="4488366"/>
            <a:ext cx="2808000" cy="626701"/>
          </a:xfrm>
        </p:spPr>
        <p:txBody>
          <a:bodyPr/>
          <a:lstStyle/>
          <a:p>
            <a:r>
              <a:rPr lang="en-US" noProof="0"/>
              <a:t>Amanda must analyze the terms of a new regulation to understand how it impacts what the company can charge its customers for its new cloud services.</a:t>
            </a:r>
          </a:p>
        </p:txBody>
      </p:sp>
      <p:sp>
        <p:nvSpPr>
          <p:cNvPr id="162" name="Text Placeholder 161">
            <a:extLst>
              <a:ext uri="{FF2B5EF4-FFF2-40B4-BE49-F238E27FC236}">
                <a16:creationId xmlns:a16="http://schemas.microsoft.com/office/drawing/2014/main" id="{313E7AE6-166C-BDC0-92CD-DCC00FBECADD}"/>
              </a:ext>
            </a:extLst>
          </p:cNvPr>
          <p:cNvSpPr>
            <a:spLocks noGrp="1"/>
          </p:cNvSpPr>
          <p:nvPr>
            <p:ph type="body" sz="quarter" idx="36"/>
          </p:nvPr>
        </p:nvSpPr>
        <p:spPr>
          <a:xfrm>
            <a:off x="6969595" y="5641938"/>
            <a:ext cx="2808000" cy="848671"/>
          </a:xfrm>
        </p:spPr>
        <p:txBody>
          <a:bodyPr>
            <a:normAutofit/>
          </a:bodyPr>
          <a:lstStyle/>
          <a:p>
            <a:r>
              <a:rPr kumimoji="0" lang="en-US" sz="900" b="0" i="0" u="none" strike="noStrike" kern="0" cap="none" spc="0" normalizeH="0" baseline="0" noProof="0">
                <a:ln>
                  <a:noFill/>
                </a:ln>
                <a:solidFill>
                  <a:srgbClr val="1A1A1A"/>
                </a:solidFill>
                <a:effectLst/>
                <a:uLnTx/>
                <a:uFillTx/>
                <a:latin typeface="Segoe UI"/>
                <a:ea typeface="+mn-ea"/>
                <a:cs typeface="+mn-cs"/>
              </a:rPr>
              <a:t>What limitations does the regulation in this document create that might limit my ability to charge customers fees for cloud services?​‌​‌​‌ Provide references to specific elements of the document describing these limitations.</a:t>
            </a:r>
          </a:p>
        </p:txBody>
      </p:sp>
      <p:sp>
        <p:nvSpPr>
          <p:cNvPr id="77" name="Text Placeholder 22">
            <a:extLst>
              <a:ext uri="{FF2B5EF4-FFF2-40B4-BE49-F238E27FC236}">
                <a16:creationId xmlns:a16="http://schemas.microsoft.com/office/drawing/2014/main" id="{9C006A32-AA5B-D87B-B929-D8CFE2C37C99}"/>
              </a:ext>
            </a:extLst>
          </p:cNvPr>
          <p:cNvSpPr>
            <a:spLocks noGrp="1"/>
          </p:cNvSpPr>
          <p:nvPr>
            <p:ph type="body" sz="quarter" idx="37"/>
          </p:nvPr>
        </p:nvSpPr>
        <p:spPr>
          <a:xfrm>
            <a:off x="10430234" y="521099"/>
            <a:ext cx="1456966" cy="175614"/>
          </a:xfrm>
        </p:spPr>
        <p:txBody>
          <a:bodyPr/>
          <a:lstStyle/>
          <a:p>
            <a:r>
              <a:rPr lang="en-GB">
                <a:latin typeface="Segoe UI Semibold"/>
                <a:cs typeface="Segoe UI Semibold"/>
              </a:rPr>
              <a:t>Get started</a:t>
            </a:r>
            <a:endParaRPr lang="en-US"/>
          </a:p>
        </p:txBody>
      </p:sp>
      <p:sp>
        <p:nvSpPr>
          <p:cNvPr id="163" name="Text Placeholder 162">
            <a:extLst>
              <a:ext uri="{FF2B5EF4-FFF2-40B4-BE49-F238E27FC236}">
                <a16:creationId xmlns:a16="http://schemas.microsoft.com/office/drawing/2014/main" id="{51D69F78-68BE-051E-E0E4-BA0DC40CDE1F}"/>
              </a:ext>
            </a:extLst>
          </p:cNvPr>
          <p:cNvSpPr>
            <a:spLocks noGrp="1"/>
          </p:cNvSpPr>
          <p:nvPr>
            <p:ph type="body" sz="quarter" idx="38"/>
          </p:nvPr>
        </p:nvSpPr>
        <p:spPr>
          <a:solidFill>
            <a:srgbClr val="0070C0"/>
          </a:solidFill>
        </p:spPr>
        <p:txBody>
          <a:bodyPr/>
          <a:lstStyle/>
          <a:p>
            <a:endParaRPr lang="en-US"/>
          </a:p>
        </p:txBody>
      </p:sp>
      <p:sp>
        <p:nvSpPr>
          <p:cNvPr id="164" name="Text Placeholder 163">
            <a:extLst>
              <a:ext uri="{FF2B5EF4-FFF2-40B4-BE49-F238E27FC236}">
                <a16:creationId xmlns:a16="http://schemas.microsoft.com/office/drawing/2014/main" id="{CCAC61F7-E684-92D3-5544-3F259D47DB63}"/>
              </a:ext>
            </a:extLst>
          </p:cNvPr>
          <p:cNvSpPr>
            <a:spLocks noGrp="1"/>
          </p:cNvSpPr>
          <p:nvPr>
            <p:ph type="body" sz="quarter" idx="39"/>
          </p:nvPr>
        </p:nvSpPr>
        <p:spPr/>
        <p:txBody>
          <a:bodyPr/>
          <a:lstStyle/>
          <a:p>
            <a:endParaRPr lang="en-US"/>
          </a:p>
        </p:txBody>
      </p:sp>
      <p:sp>
        <p:nvSpPr>
          <p:cNvPr id="165" name="Text Placeholder 164">
            <a:extLst>
              <a:ext uri="{FF2B5EF4-FFF2-40B4-BE49-F238E27FC236}">
                <a16:creationId xmlns:a16="http://schemas.microsoft.com/office/drawing/2014/main" id="{9EBC4378-5C7F-5A1D-EBA2-C8144D3B2C64}"/>
              </a:ext>
            </a:extLst>
          </p:cNvPr>
          <p:cNvSpPr>
            <a:spLocks noGrp="1"/>
          </p:cNvSpPr>
          <p:nvPr>
            <p:ph type="body" sz="quarter" idx="40"/>
          </p:nvPr>
        </p:nvSpPr>
        <p:spPr/>
        <p:txBody>
          <a:bodyPr/>
          <a:lstStyle/>
          <a:p>
            <a:endParaRPr lang="en-US"/>
          </a:p>
        </p:txBody>
      </p:sp>
      <p:sp>
        <p:nvSpPr>
          <p:cNvPr id="81" name="Rectangle: Rounded Corners 6">
            <a:extLst>
              <a:ext uri="{FF2B5EF4-FFF2-40B4-BE49-F238E27FC236}">
                <a16:creationId xmlns:a16="http://schemas.microsoft.com/office/drawing/2014/main" id="{DECC913F-51D8-10F2-DF33-3B2B7157EB34}"/>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82" name="Group 81">
            <a:extLst>
              <a:ext uri="{FF2B5EF4-FFF2-40B4-BE49-F238E27FC236}">
                <a16:creationId xmlns:a16="http://schemas.microsoft.com/office/drawing/2014/main" id="{D58D234D-790C-FE99-43A2-F37F4A8B38CC}"/>
              </a:ext>
            </a:extLst>
          </p:cNvPr>
          <p:cNvGrpSpPr/>
          <p:nvPr/>
        </p:nvGrpSpPr>
        <p:grpSpPr>
          <a:xfrm>
            <a:off x="1286540" y="1134767"/>
            <a:ext cx="1571031" cy="216000"/>
            <a:chOff x="1372194" y="969899"/>
            <a:chExt cx="1571031" cy="216000"/>
          </a:xfrm>
        </p:grpSpPr>
        <p:sp>
          <p:nvSpPr>
            <p:cNvPr id="91" name="Rectangle: Rounded Corners 6">
              <a:extLst>
                <a:ext uri="{FF2B5EF4-FFF2-40B4-BE49-F238E27FC236}">
                  <a16:creationId xmlns:a16="http://schemas.microsoft.com/office/drawing/2014/main" id="{082F93C2-2D39-C86A-FB46-29EB86FDDA51}"/>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~1 hour per week</a:t>
              </a:r>
            </a:p>
          </p:txBody>
        </p:sp>
        <p:pic>
          <p:nvPicPr>
            <p:cNvPr id="92" name="Graphic 91">
              <a:extLst>
                <a:ext uri="{FF2B5EF4-FFF2-40B4-BE49-F238E27FC236}">
                  <a16:creationId xmlns:a16="http://schemas.microsoft.com/office/drawing/2014/main" id="{893968A2-0347-2C51-9ACA-ED5A758AB74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21924" y="1005899"/>
              <a:ext cx="144000" cy="144000"/>
            </a:xfrm>
            <a:prstGeom prst="rect">
              <a:avLst/>
            </a:prstGeom>
          </p:spPr>
        </p:pic>
      </p:grpSp>
      <p:grpSp>
        <p:nvGrpSpPr>
          <p:cNvPr id="93" name="Group 92">
            <a:extLst>
              <a:ext uri="{FF2B5EF4-FFF2-40B4-BE49-F238E27FC236}">
                <a16:creationId xmlns:a16="http://schemas.microsoft.com/office/drawing/2014/main" id="{FD06A95F-6019-2D9F-DFA4-4EED43B6DEBF}"/>
              </a:ext>
            </a:extLst>
          </p:cNvPr>
          <p:cNvGrpSpPr/>
          <p:nvPr/>
        </p:nvGrpSpPr>
        <p:grpSpPr>
          <a:xfrm>
            <a:off x="5754503" y="1134767"/>
            <a:ext cx="2325078" cy="216000"/>
            <a:chOff x="6235579" y="969899"/>
            <a:chExt cx="2325078" cy="216000"/>
          </a:xfrm>
        </p:grpSpPr>
        <p:sp>
          <p:nvSpPr>
            <p:cNvPr id="94" name="Rectangle: Rounded Corners 6">
              <a:extLst>
                <a:ext uri="{FF2B5EF4-FFF2-40B4-BE49-F238E27FC236}">
                  <a16:creationId xmlns:a16="http://schemas.microsoft.com/office/drawing/2014/main" id="{40ED2F7A-537A-7698-EDAB-01526730D4C7}"/>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Faster analysis and delivery</a:t>
              </a:r>
            </a:p>
          </p:txBody>
        </p:sp>
        <p:pic>
          <p:nvPicPr>
            <p:cNvPr id="95" name="Graphic 94">
              <a:extLst>
                <a:ext uri="{FF2B5EF4-FFF2-40B4-BE49-F238E27FC236}">
                  <a16:creationId xmlns:a16="http://schemas.microsoft.com/office/drawing/2014/main" id="{87C12ED4-7AAD-9236-B457-52775906A16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282712" y="1005899"/>
              <a:ext cx="144000" cy="144000"/>
            </a:xfrm>
            <a:prstGeom prst="rect">
              <a:avLst/>
            </a:prstGeom>
          </p:spPr>
        </p:pic>
      </p:grpSp>
      <p:grpSp>
        <p:nvGrpSpPr>
          <p:cNvPr id="96" name="Group 95">
            <a:extLst>
              <a:ext uri="{FF2B5EF4-FFF2-40B4-BE49-F238E27FC236}">
                <a16:creationId xmlns:a16="http://schemas.microsoft.com/office/drawing/2014/main" id="{DFA0D46D-D392-1E0B-2DFD-50A186764BAE}"/>
              </a:ext>
            </a:extLst>
          </p:cNvPr>
          <p:cNvGrpSpPr/>
          <p:nvPr/>
        </p:nvGrpSpPr>
        <p:grpSpPr>
          <a:xfrm>
            <a:off x="2908241" y="1134767"/>
            <a:ext cx="2795593" cy="216000"/>
            <a:chOff x="3133720" y="969899"/>
            <a:chExt cx="2795593" cy="216000"/>
          </a:xfrm>
        </p:grpSpPr>
        <p:sp>
          <p:nvSpPr>
            <p:cNvPr id="97" name="Rectangle: Rounded Corners 6">
              <a:extLst>
                <a:ext uri="{FF2B5EF4-FFF2-40B4-BE49-F238E27FC236}">
                  <a16:creationId xmlns:a16="http://schemas.microsoft.com/office/drawing/2014/main" id="{9D4F6A7E-5064-507F-C73F-DEB4070860C1}"/>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Strategic insights</a:t>
              </a:r>
            </a:p>
          </p:txBody>
        </p:sp>
        <p:pic>
          <p:nvPicPr>
            <p:cNvPr id="98" name="Graphic 97">
              <a:extLst>
                <a:ext uri="{FF2B5EF4-FFF2-40B4-BE49-F238E27FC236}">
                  <a16:creationId xmlns:a16="http://schemas.microsoft.com/office/drawing/2014/main" id="{E2E388DE-3FFA-3D64-F915-73243D5ED3F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193555" y="1005899"/>
              <a:ext cx="144000" cy="144000"/>
            </a:xfrm>
            <a:prstGeom prst="rect">
              <a:avLst/>
            </a:prstGeom>
          </p:spPr>
        </p:pic>
      </p:grpSp>
      <p:grpSp>
        <p:nvGrpSpPr>
          <p:cNvPr id="106" name="Group 105">
            <a:extLst>
              <a:ext uri="{FF2B5EF4-FFF2-40B4-BE49-F238E27FC236}">
                <a16:creationId xmlns:a16="http://schemas.microsoft.com/office/drawing/2014/main" id="{831B7BDE-74F3-AC5A-1B59-7132645F8CD4}"/>
              </a:ext>
            </a:extLst>
          </p:cNvPr>
          <p:cNvGrpSpPr/>
          <p:nvPr/>
        </p:nvGrpSpPr>
        <p:grpSpPr>
          <a:xfrm>
            <a:off x="10195084" y="1462475"/>
            <a:ext cx="1696592" cy="1471378"/>
            <a:chOff x="10195084" y="1462475"/>
            <a:chExt cx="1696592" cy="1471378"/>
          </a:xfrm>
        </p:grpSpPr>
        <p:sp>
          <p:nvSpPr>
            <p:cNvPr id="107" name="TextBox 106">
              <a:extLst>
                <a:ext uri="{FF2B5EF4-FFF2-40B4-BE49-F238E27FC236}">
                  <a16:creationId xmlns:a16="http://schemas.microsoft.com/office/drawing/2014/main" id="{F4488CEF-8D88-854C-4E1E-FBE1FC737306}"/>
                </a:ext>
              </a:extLst>
            </p:cNvPr>
            <p:cNvSpPr txBox="1"/>
            <p:nvPr/>
          </p:nvSpPr>
          <p:spPr>
            <a:xfrm>
              <a:off x="10195084" y="1462475"/>
              <a:ext cx="1696592" cy="110799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Amanda</a:t>
              </a:r>
              <a:br>
                <a:rPr kumimoji="0" lang="en-US" sz="2400" b="0" i="0" u="none" strike="noStrike" kern="1200" cap="none" spc="0" normalizeH="0" baseline="0" noProof="0">
                  <a:ln>
                    <a:noFill/>
                  </a:ln>
                  <a:solidFill>
                    <a:srgbClr val="C03BC4"/>
                  </a:solidFill>
                  <a:effectLst/>
                  <a:uLnTx/>
                  <a:uFillTx/>
                  <a:latin typeface="Segoe UI Semibold"/>
                  <a:ea typeface="+mn-ea"/>
                  <a:cs typeface="+mn-cs"/>
                </a:rPr>
              </a:b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 Corporate Counsel</a:t>
              </a:r>
              <a:b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br>
              <a:endPar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endParaRPr>
            </a:p>
          </p:txBody>
        </p:sp>
        <p:pic>
          <p:nvPicPr>
            <p:cNvPr id="108" name="Graphic 107">
              <a:extLst>
                <a:ext uri="{FF2B5EF4-FFF2-40B4-BE49-F238E27FC236}">
                  <a16:creationId xmlns:a16="http://schemas.microsoft.com/office/drawing/2014/main" id="{1C2B2021-F767-F3D5-4C24-3EE5F4DC1FF8}"/>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11616886" y="2659063"/>
              <a:ext cx="274790" cy="274790"/>
            </a:xfrm>
            <a:prstGeom prst="rect">
              <a:avLst/>
            </a:prstGeom>
          </p:spPr>
        </p:pic>
      </p:grpSp>
      <p:grpSp>
        <p:nvGrpSpPr>
          <p:cNvPr id="210" name="Group 209">
            <a:extLst>
              <a:ext uri="{FF2B5EF4-FFF2-40B4-BE49-F238E27FC236}">
                <a16:creationId xmlns:a16="http://schemas.microsoft.com/office/drawing/2014/main" id="{8412BE72-50B7-3290-82EE-DD7D098B7EBB}"/>
              </a:ext>
            </a:extLst>
          </p:cNvPr>
          <p:cNvGrpSpPr/>
          <p:nvPr/>
        </p:nvGrpSpPr>
        <p:grpSpPr>
          <a:xfrm>
            <a:off x="3947719" y="2721252"/>
            <a:ext cx="2351135" cy="360000"/>
            <a:chOff x="588263" y="1217924"/>
            <a:chExt cx="2351135" cy="360000"/>
          </a:xfrm>
        </p:grpSpPr>
        <p:pic>
          <p:nvPicPr>
            <p:cNvPr id="211" name="Picture 210" descr="Zip Co logo SVG free download, id: 101874 - Brandlogos.net">
              <a:hlinkClick r:id="rId11"/>
              <a:extLst>
                <a:ext uri="{FF2B5EF4-FFF2-40B4-BE49-F238E27FC236}">
                  <a16:creationId xmlns:a16="http://schemas.microsoft.com/office/drawing/2014/main" id="{85E54070-2B16-040F-3255-062E2F2DA5C6}"/>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12" name="TextBox 211">
              <a:extLst>
                <a:ext uri="{FF2B5EF4-FFF2-40B4-BE49-F238E27FC236}">
                  <a16:creationId xmlns:a16="http://schemas.microsoft.com/office/drawing/2014/main" id="{D494DB19-5E60-0311-3E9E-C3D0556299F0}"/>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p>
          </p:txBody>
        </p:sp>
      </p:grpSp>
      <p:grpSp>
        <p:nvGrpSpPr>
          <p:cNvPr id="213" name="Group 212">
            <a:extLst>
              <a:ext uri="{FF2B5EF4-FFF2-40B4-BE49-F238E27FC236}">
                <a16:creationId xmlns:a16="http://schemas.microsoft.com/office/drawing/2014/main" id="{9CA3F6B5-F844-9D31-F29F-27622C7754A4}"/>
              </a:ext>
            </a:extLst>
          </p:cNvPr>
          <p:cNvGrpSpPr/>
          <p:nvPr/>
        </p:nvGrpSpPr>
        <p:grpSpPr>
          <a:xfrm>
            <a:off x="812633" y="2721252"/>
            <a:ext cx="2351135" cy="360000"/>
            <a:chOff x="588263" y="1697756"/>
            <a:chExt cx="2351135" cy="360000"/>
          </a:xfrm>
        </p:grpSpPr>
        <p:pic>
          <p:nvPicPr>
            <p:cNvPr id="214" name="Picture 213">
              <a:extLst>
                <a:ext uri="{FF2B5EF4-FFF2-40B4-BE49-F238E27FC236}">
                  <a16:creationId xmlns:a16="http://schemas.microsoft.com/office/drawing/2014/main" id="{0D09779A-A7DF-3293-90EE-17B522EB6992}"/>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15" name="TextBox 214">
              <a:extLst>
                <a:ext uri="{FF2B5EF4-FFF2-40B4-BE49-F238E27FC236}">
                  <a16:creationId xmlns:a16="http://schemas.microsoft.com/office/drawing/2014/main" id="{92C6F363-1BEE-B632-23F4-9437945D68C7}"/>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16" name="Group 215">
            <a:extLst>
              <a:ext uri="{FF2B5EF4-FFF2-40B4-BE49-F238E27FC236}">
                <a16:creationId xmlns:a16="http://schemas.microsoft.com/office/drawing/2014/main" id="{F4D7BB73-1748-0F1B-DBCE-4A4E5E925AEC}"/>
              </a:ext>
            </a:extLst>
          </p:cNvPr>
          <p:cNvGrpSpPr/>
          <p:nvPr/>
        </p:nvGrpSpPr>
        <p:grpSpPr>
          <a:xfrm>
            <a:off x="7198028" y="2721252"/>
            <a:ext cx="2351135" cy="360000"/>
            <a:chOff x="588263" y="2177588"/>
            <a:chExt cx="2351135" cy="360000"/>
          </a:xfrm>
        </p:grpSpPr>
        <p:pic>
          <p:nvPicPr>
            <p:cNvPr id="217" name="Picture 216">
              <a:extLst>
                <a:ext uri="{FF2B5EF4-FFF2-40B4-BE49-F238E27FC236}">
                  <a16:creationId xmlns:a16="http://schemas.microsoft.com/office/drawing/2014/main" id="{41FD8049-42B8-B4BE-7EA2-47B2CA191CB9}"/>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218" name="TextBox 217">
              <a:extLst>
                <a:ext uri="{FF2B5EF4-FFF2-40B4-BE49-F238E27FC236}">
                  <a16:creationId xmlns:a16="http://schemas.microsoft.com/office/drawing/2014/main" id="{48C91343-5AE9-722C-F0C3-144D56932BA5}"/>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19" name="Group 218">
            <a:extLst>
              <a:ext uri="{FF2B5EF4-FFF2-40B4-BE49-F238E27FC236}">
                <a16:creationId xmlns:a16="http://schemas.microsoft.com/office/drawing/2014/main" id="{2B06FE42-F907-ECA9-1A52-5671F6247485}"/>
              </a:ext>
            </a:extLst>
          </p:cNvPr>
          <p:cNvGrpSpPr/>
          <p:nvPr/>
        </p:nvGrpSpPr>
        <p:grpSpPr>
          <a:xfrm>
            <a:off x="7198028" y="5156688"/>
            <a:ext cx="2351135" cy="360000"/>
            <a:chOff x="588263" y="2657420"/>
            <a:chExt cx="2351135" cy="360000"/>
          </a:xfrm>
        </p:grpSpPr>
        <p:pic>
          <p:nvPicPr>
            <p:cNvPr id="220" name="Picture 219">
              <a:extLst>
                <a:ext uri="{FF2B5EF4-FFF2-40B4-BE49-F238E27FC236}">
                  <a16:creationId xmlns:a16="http://schemas.microsoft.com/office/drawing/2014/main" id="{E98CA6F7-98F0-67E4-D37B-627C79BF90E3}"/>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21" name="TextBox 220">
              <a:extLst>
                <a:ext uri="{FF2B5EF4-FFF2-40B4-BE49-F238E27FC236}">
                  <a16:creationId xmlns:a16="http://schemas.microsoft.com/office/drawing/2014/main" id="{DC7D42B3-21DA-9B87-A6DC-58DAC89AAAC9}"/>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22" name="Group 221">
            <a:extLst>
              <a:ext uri="{FF2B5EF4-FFF2-40B4-BE49-F238E27FC236}">
                <a16:creationId xmlns:a16="http://schemas.microsoft.com/office/drawing/2014/main" id="{276419B1-6593-C3FB-083D-0865FAE2C639}"/>
              </a:ext>
            </a:extLst>
          </p:cNvPr>
          <p:cNvGrpSpPr/>
          <p:nvPr/>
        </p:nvGrpSpPr>
        <p:grpSpPr>
          <a:xfrm>
            <a:off x="3947719" y="5156688"/>
            <a:ext cx="2368026" cy="360000"/>
            <a:chOff x="3277688" y="1217924"/>
            <a:chExt cx="2368026" cy="360000"/>
          </a:xfrm>
        </p:grpSpPr>
        <p:pic>
          <p:nvPicPr>
            <p:cNvPr id="223" name="Picture 222">
              <a:extLst>
                <a:ext uri="{FF2B5EF4-FFF2-40B4-BE49-F238E27FC236}">
                  <a16:creationId xmlns:a16="http://schemas.microsoft.com/office/drawing/2014/main" id="{E5608645-D92C-FE92-3E82-88CEC38A00E0}"/>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277688" y="1217924"/>
              <a:ext cx="360000" cy="360000"/>
            </a:xfrm>
            <a:prstGeom prst="ellipse">
              <a:avLst/>
            </a:prstGeom>
            <a:solidFill>
              <a:schemeClr val="bg1"/>
            </a:solidFill>
          </p:spPr>
        </p:pic>
        <p:sp>
          <p:nvSpPr>
            <p:cNvPr id="224" name="TextBox 223">
              <a:extLst>
                <a:ext uri="{FF2B5EF4-FFF2-40B4-BE49-F238E27FC236}">
                  <a16:creationId xmlns:a16="http://schemas.microsoft.com/office/drawing/2014/main" id="{3B61822F-B52D-E015-C2D0-7253DAB8CE2B}"/>
                </a:ext>
                <a:ext uri="{C183D7F6-B498-43B3-948B-1728B52AA6E4}">
                  <adec:decorative xmlns:adec="http://schemas.microsoft.com/office/drawing/2017/decorative" val="0"/>
                </a:ext>
              </a:extLst>
            </p:cNvPr>
            <p:cNvSpPr txBox="1"/>
            <p:nvPr/>
          </p:nvSpPr>
          <p:spPr>
            <a:xfrm>
              <a:off x="3753530"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OneNote</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25" name="Group 224">
            <a:extLst>
              <a:ext uri="{FF2B5EF4-FFF2-40B4-BE49-F238E27FC236}">
                <a16:creationId xmlns:a16="http://schemas.microsoft.com/office/drawing/2014/main" id="{BCFB4117-6EE4-AFF8-7420-19A226D67A87}"/>
              </a:ext>
            </a:extLst>
          </p:cNvPr>
          <p:cNvGrpSpPr/>
          <p:nvPr/>
        </p:nvGrpSpPr>
        <p:grpSpPr>
          <a:xfrm>
            <a:off x="812633" y="5156688"/>
            <a:ext cx="2351135" cy="360000"/>
            <a:chOff x="588263" y="1217924"/>
            <a:chExt cx="2351135" cy="360000"/>
          </a:xfrm>
        </p:grpSpPr>
        <p:pic>
          <p:nvPicPr>
            <p:cNvPr id="226" name="Picture 225" descr="Zip Co logo SVG free download, id: 101874 - Brandlogos.net">
              <a:hlinkClick r:id="rId11"/>
              <a:extLst>
                <a:ext uri="{FF2B5EF4-FFF2-40B4-BE49-F238E27FC236}">
                  <a16:creationId xmlns:a16="http://schemas.microsoft.com/office/drawing/2014/main" id="{D4346EE7-26EA-8CDA-F3AE-EB1C5AE13C73}"/>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27" name="TextBox 226">
              <a:extLst>
                <a:ext uri="{FF2B5EF4-FFF2-40B4-BE49-F238E27FC236}">
                  <a16:creationId xmlns:a16="http://schemas.microsoft.com/office/drawing/2014/main" id="{0B98BAD5-B277-A531-98C4-A551BDDEE523}"/>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p>
          </p:txBody>
        </p:sp>
      </p:grpSp>
      <p:pic>
        <p:nvPicPr>
          <p:cNvPr id="4" name="Picture 3">
            <a:extLst>
              <a:ext uri="{FF2B5EF4-FFF2-40B4-BE49-F238E27FC236}">
                <a16:creationId xmlns:a16="http://schemas.microsoft.com/office/drawing/2014/main" id="{75A8CFB1-F6D7-33BF-18BC-E6E3E5F373AC}"/>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9752427" y="3022444"/>
            <a:ext cx="2439573" cy="3835557"/>
          </a:xfrm>
          <a:prstGeom prst="rect">
            <a:avLst/>
          </a:prstGeom>
        </p:spPr>
      </p:pic>
    </p:spTree>
    <p:extLst>
      <p:ext uri="{BB962C8B-B14F-4D97-AF65-F5344CB8AC3E}">
        <p14:creationId xmlns:p14="http://schemas.microsoft.com/office/powerpoint/2010/main" val="337510622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8AC0F-3C1F-A8DA-7980-567E2BE46A21}"/>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8CFB2FE1-88F1-318F-1C3C-7DC299249FD3}"/>
              </a:ext>
            </a:extLst>
          </p:cNvPr>
          <p:cNvGrpSpPr/>
          <p:nvPr/>
        </p:nvGrpSpPr>
        <p:grpSpPr>
          <a:xfrm flipH="1">
            <a:off x="0" y="1"/>
            <a:ext cx="12192000" cy="6864625"/>
            <a:chOff x="0" y="-6625"/>
            <a:chExt cx="12192000" cy="6864625"/>
          </a:xfrm>
        </p:grpSpPr>
        <p:pic>
          <p:nvPicPr>
            <p:cNvPr id="6" name="Picture 5" descr="A close-up of colorful objects&#10;&#10;Description automatically generated">
              <a:extLst>
                <a:ext uri="{FF2B5EF4-FFF2-40B4-BE49-F238E27FC236}">
                  <a16:creationId xmlns:a16="http://schemas.microsoft.com/office/drawing/2014/main" id="{B67F59FF-1486-8E46-3F1A-114680ED85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4419600" y="-6625"/>
              <a:ext cx="7772400" cy="3757229"/>
            </a:xfrm>
            <a:prstGeom prst="rect">
              <a:avLst/>
            </a:prstGeom>
          </p:spPr>
        </p:pic>
        <p:grpSp>
          <p:nvGrpSpPr>
            <p:cNvPr id="8" name="Group 7">
              <a:extLst>
                <a:ext uri="{FF2B5EF4-FFF2-40B4-BE49-F238E27FC236}">
                  <a16:creationId xmlns:a16="http://schemas.microsoft.com/office/drawing/2014/main" id="{9E3FB7E3-E1D0-89AE-A1D9-C8F8ECE06977}"/>
                </a:ext>
              </a:extLst>
            </p:cNvPr>
            <p:cNvGrpSpPr/>
            <p:nvPr/>
          </p:nvGrpSpPr>
          <p:grpSpPr>
            <a:xfrm>
              <a:off x="0" y="1589509"/>
              <a:ext cx="12192000" cy="5268491"/>
              <a:chOff x="0" y="1589509"/>
              <a:chExt cx="12192000" cy="5268491"/>
            </a:xfrm>
          </p:grpSpPr>
          <p:sp>
            <p:nvSpPr>
              <p:cNvPr id="13" name="Rectangle 12">
                <a:extLst>
                  <a:ext uri="{FF2B5EF4-FFF2-40B4-BE49-F238E27FC236}">
                    <a16:creationId xmlns:a16="http://schemas.microsoft.com/office/drawing/2014/main" id="{75A20DA6-0E07-5C8C-7A5E-25F082F49A16}"/>
                  </a:ext>
                </a:extLst>
              </p:cNvPr>
              <p:cNvSpPr/>
              <p:nvPr/>
            </p:nvSpPr>
            <p:spPr bwMode="auto">
              <a:xfrm>
                <a:off x="7072829" y="3028132"/>
                <a:ext cx="5119171" cy="3829868"/>
              </a:xfrm>
              <a:prstGeom prst="rect">
                <a:avLst/>
              </a:prstGeom>
              <a:gradFill flip="none" rotWithShape="1">
                <a:gsLst>
                  <a:gs pos="100000">
                    <a:srgbClr val="ECE9E6"/>
                  </a:gs>
                  <a:gs pos="63000">
                    <a:schemeClr val="bg1"/>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pic>
            <p:nvPicPr>
              <p:cNvPr id="14" name="Picture 13" descr="A close-up of colorful objects&#10;&#10;Description automatically generated">
                <a:extLst>
                  <a:ext uri="{FF2B5EF4-FFF2-40B4-BE49-F238E27FC236}">
                    <a16:creationId xmlns:a16="http://schemas.microsoft.com/office/drawing/2014/main" id="{7D754536-87C0-2F36-3B4B-8CD8A3B6F70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89509"/>
                <a:ext cx="7772400" cy="5268491"/>
              </a:xfrm>
              <a:prstGeom prst="rect">
                <a:avLst/>
              </a:prstGeom>
            </p:spPr>
          </p:pic>
        </p:grpSp>
      </p:grpSp>
      <p:sp>
        <p:nvSpPr>
          <p:cNvPr id="2" name="Title 1">
            <a:extLst>
              <a:ext uri="{FF2B5EF4-FFF2-40B4-BE49-F238E27FC236}">
                <a16:creationId xmlns:a16="http://schemas.microsoft.com/office/drawing/2014/main" id="{CD7FE0D4-F9DD-2321-6AA8-C6F97E932EDF}"/>
              </a:ext>
            </a:extLst>
          </p:cNvPr>
          <p:cNvSpPr>
            <a:spLocks noGrp="1"/>
          </p:cNvSpPr>
          <p:nvPr>
            <p:ph type="title"/>
          </p:nvPr>
        </p:nvSpPr>
        <p:spPr>
          <a:xfrm>
            <a:off x="571501" y="472190"/>
            <a:ext cx="11049000" cy="1107996"/>
          </a:xfrm>
        </p:spPr>
        <p:txBody>
          <a:bodyPr/>
          <a:lstStyle/>
          <a:p>
            <a:pPr algn="ctr"/>
            <a:r>
              <a:rPr lang="en-US"/>
              <a:t>Copilot scenarios for</a:t>
            </a:r>
            <a:br>
              <a:rPr lang="en-US"/>
            </a:br>
            <a:r>
              <a:rPr lang="en-US">
                <a:gradFill>
                  <a:gsLst>
                    <a:gs pos="44000">
                      <a:srgbClr val="0078D4"/>
                    </a:gs>
                    <a:gs pos="0">
                      <a:srgbClr val="C03BC4"/>
                    </a:gs>
                  </a:gsLst>
                  <a:path path="circle">
                    <a:fillToRect l="100000" t="100000"/>
                  </a:path>
                </a:gradFill>
              </a:rPr>
              <a:t>Legal</a:t>
            </a:r>
          </a:p>
        </p:txBody>
      </p:sp>
      <p:pic>
        <p:nvPicPr>
          <p:cNvPr id="3" name="Picture 2">
            <a:extLst>
              <a:ext uri="{FF2B5EF4-FFF2-40B4-BE49-F238E27FC236}">
                <a16:creationId xmlns:a16="http://schemas.microsoft.com/office/drawing/2014/main" id="{B376A401-CB2E-05D3-95B8-D8686A52A2AD}"/>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739756" y="1795624"/>
            <a:ext cx="10712489" cy="4132218"/>
          </a:xfrm>
          <a:prstGeom prst="roundRect">
            <a:avLst>
              <a:gd name="adj" fmla="val 3194"/>
            </a:avLst>
          </a:prstGeom>
          <a:ln w="6350">
            <a:solidFill>
              <a:schemeClr val="bg1">
                <a:lumMod val="95000"/>
              </a:schemeClr>
            </a:solidFill>
          </a:ln>
          <a:effectLst>
            <a:outerShdw blurRad="127000" dist="127000" dir="2700000" algn="tl" rotWithShape="0">
              <a:prstClr val="black">
                <a:alpha val="20000"/>
              </a:prstClr>
            </a:outerShdw>
          </a:effectLst>
        </p:spPr>
      </p:pic>
      <p:sp>
        <p:nvSpPr>
          <p:cNvPr id="7" name="Rectangle: Rounded Corners 78">
            <a:extLst>
              <a:ext uri="{FF2B5EF4-FFF2-40B4-BE49-F238E27FC236}">
                <a16:creationId xmlns:a16="http://schemas.microsoft.com/office/drawing/2014/main" id="{00F9BBA2-47DE-A890-3B05-0BC754684F2D}"/>
              </a:ext>
              <a:ext uri="{C183D7F6-B498-43B3-948B-1728B52AA6E4}">
                <adec:decorative xmlns:adec="http://schemas.microsoft.com/office/drawing/2017/decorative" val="1"/>
              </a:ext>
            </a:extLst>
          </p:cNvPr>
          <p:cNvSpPr/>
          <p:nvPr/>
        </p:nvSpPr>
        <p:spPr bwMode="auto">
          <a:xfrm>
            <a:off x="986083" y="3716567"/>
            <a:ext cx="3200400" cy="1828800"/>
          </a:xfrm>
          <a:prstGeom prst="roundRect">
            <a:avLst>
              <a:gd name="adj" fmla="val 679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9" name="Rectangle: Rounded Corners 81">
            <a:extLst>
              <a:ext uri="{FF2B5EF4-FFF2-40B4-BE49-F238E27FC236}">
                <a16:creationId xmlns:a16="http://schemas.microsoft.com/office/drawing/2014/main" id="{15CE6BFA-5CFF-3C02-DC6B-D2C5BF673221}"/>
              </a:ext>
              <a:ext uri="{C183D7F6-B498-43B3-948B-1728B52AA6E4}">
                <adec:decorative xmlns:adec="http://schemas.microsoft.com/office/drawing/2017/decorative" val="1"/>
              </a:ext>
            </a:extLst>
          </p:cNvPr>
          <p:cNvSpPr/>
          <p:nvPr/>
        </p:nvSpPr>
        <p:spPr bwMode="auto">
          <a:xfrm>
            <a:off x="4495800" y="3718108"/>
            <a:ext cx="3200400" cy="1828800"/>
          </a:xfrm>
          <a:prstGeom prst="roundRect">
            <a:avLst>
              <a:gd name="adj" fmla="val 6053"/>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0" name="Rectangle: Rounded Corners 83">
            <a:extLst>
              <a:ext uri="{FF2B5EF4-FFF2-40B4-BE49-F238E27FC236}">
                <a16:creationId xmlns:a16="http://schemas.microsoft.com/office/drawing/2014/main" id="{BDF6B994-BDEC-2037-AAF2-3085D8CDAD22}"/>
              </a:ext>
              <a:ext uri="{C183D7F6-B498-43B3-948B-1728B52AA6E4}">
                <adec:decorative xmlns:adec="http://schemas.microsoft.com/office/drawing/2017/decorative" val="1"/>
              </a:ext>
            </a:extLst>
          </p:cNvPr>
          <p:cNvSpPr/>
          <p:nvPr/>
        </p:nvSpPr>
        <p:spPr bwMode="auto">
          <a:xfrm>
            <a:off x="8001000" y="3716567"/>
            <a:ext cx="3200400" cy="1828800"/>
          </a:xfrm>
          <a:prstGeom prst="roundRect">
            <a:avLst>
              <a:gd name="adj" fmla="val 5310"/>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1" name="TextBox 22">
            <a:extLst>
              <a:ext uri="{FF2B5EF4-FFF2-40B4-BE49-F238E27FC236}">
                <a16:creationId xmlns:a16="http://schemas.microsoft.com/office/drawing/2014/main" id="{E8664ED7-CBB1-5D14-FF4C-2EC26ABCB214}"/>
              </a:ext>
            </a:extLst>
          </p:cNvPr>
          <p:cNvSpPr txBox="1"/>
          <p:nvPr/>
        </p:nvSpPr>
        <p:spPr>
          <a:xfrm>
            <a:off x="1444752" y="3886687"/>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Overview and KPIs</a:t>
            </a:r>
          </a:p>
        </p:txBody>
      </p:sp>
      <p:sp>
        <p:nvSpPr>
          <p:cNvPr id="12" name="TextBox 23">
            <a:extLst>
              <a:ext uri="{FF2B5EF4-FFF2-40B4-BE49-F238E27FC236}">
                <a16:creationId xmlns:a16="http://schemas.microsoft.com/office/drawing/2014/main" id="{C6F5FA3E-2DEC-1989-4B5B-AC582FA8E881}"/>
              </a:ext>
            </a:extLst>
          </p:cNvPr>
          <p:cNvSpPr txBox="1"/>
          <p:nvPr/>
        </p:nvSpPr>
        <p:spPr>
          <a:xfrm>
            <a:off x="1232278" y="4234841"/>
            <a:ext cx="2708010"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1111"/>
                </a:solidFill>
                <a:effectLst/>
                <a:uLnTx/>
                <a:uFillTx/>
                <a:latin typeface="Segoe UI "/>
                <a:ea typeface="Roboto"/>
                <a:cs typeface="Roboto"/>
              </a:rPr>
              <a:t>KPIs play a crucial role in the sector, providing a compass to navigate toward success. Let's dive into KPIs for legal and how Copilot can assist.</a:t>
            </a:r>
            <a:endParaRPr kumimoji="0" lang="en-US" sz="1400" b="0" i="0" u="none" strike="noStrike" kern="1200" cap="none" spc="0" normalizeH="0" baseline="0" noProof="0">
              <a:ln>
                <a:noFill/>
              </a:ln>
              <a:solidFill>
                <a:srgbClr val="000000"/>
              </a:solidFill>
              <a:effectLst/>
              <a:uLnTx/>
              <a:uFillTx/>
              <a:latin typeface="Segoe UI "/>
              <a:ea typeface="+mn-ea"/>
              <a:cs typeface="+mn-cs"/>
            </a:endParaRPr>
          </a:p>
        </p:txBody>
      </p:sp>
      <p:sp>
        <p:nvSpPr>
          <p:cNvPr id="21" name="TextBox 25">
            <a:extLst>
              <a:ext uri="{FF2B5EF4-FFF2-40B4-BE49-F238E27FC236}">
                <a16:creationId xmlns:a16="http://schemas.microsoft.com/office/drawing/2014/main" id="{D03B9D5E-A340-C2A8-0255-8902FD701EAB}"/>
              </a:ext>
            </a:extLst>
          </p:cNvPr>
          <p:cNvSpPr txBox="1"/>
          <p:nvPr/>
        </p:nvSpPr>
        <p:spPr>
          <a:xfrm>
            <a:off x="4954469" y="3888228"/>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Use case by role</a:t>
            </a:r>
          </a:p>
        </p:txBody>
      </p:sp>
      <p:sp>
        <p:nvSpPr>
          <p:cNvPr id="22" name="TextBox 26">
            <a:extLst>
              <a:ext uri="{FF2B5EF4-FFF2-40B4-BE49-F238E27FC236}">
                <a16:creationId xmlns:a16="http://schemas.microsoft.com/office/drawing/2014/main" id="{CC78C69F-21E0-8752-130E-8D7BDC192AC8}"/>
              </a:ext>
            </a:extLst>
          </p:cNvPr>
          <p:cNvSpPr txBox="1"/>
          <p:nvPr/>
        </p:nvSpPr>
        <p:spPr>
          <a:xfrm>
            <a:off x="4724400" y="4236382"/>
            <a:ext cx="2743200"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Copilot can simplify the tasks that Legal pros perform every day. Look at key use cases and how Copilot can be your AI assistant along the way.</a:t>
            </a:r>
          </a:p>
        </p:txBody>
      </p:sp>
      <p:sp>
        <p:nvSpPr>
          <p:cNvPr id="23" name="TextBox 28">
            <a:extLst>
              <a:ext uri="{FF2B5EF4-FFF2-40B4-BE49-F238E27FC236}">
                <a16:creationId xmlns:a16="http://schemas.microsoft.com/office/drawing/2014/main" id="{019560C5-D268-5131-6CA7-8319F4780E86}"/>
              </a:ext>
            </a:extLst>
          </p:cNvPr>
          <p:cNvSpPr txBox="1"/>
          <p:nvPr/>
        </p:nvSpPr>
        <p:spPr>
          <a:xfrm>
            <a:off x="8197423" y="3886687"/>
            <a:ext cx="2807554"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Day in the life</a:t>
            </a:r>
          </a:p>
        </p:txBody>
      </p:sp>
      <p:sp>
        <p:nvSpPr>
          <p:cNvPr id="24" name="TextBox 29">
            <a:extLst>
              <a:ext uri="{FF2B5EF4-FFF2-40B4-BE49-F238E27FC236}">
                <a16:creationId xmlns:a16="http://schemas.microsoft.com/office/drawing/2014/main" id="{AE35EF6F-1A97-65F2-EC64-66A2E2F862EB}"/>
              </a:ext>
            </a:extLst>
          </p:cNvPr>
          <p:cNvSpPr txBox="1"/>
          <p:nvPr/>
        </p:nvSpPr>
        <p:spPr>
          <a:xfrm>
            <a:off x="8301778" y="4234841"/>
            <a:ext cx="2598844" cy="455381"/>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See how real-life Legal pros are using Copilot in their day-to-day.</a:t>
            </a:r>
          </a:p>
        </p:txBody>
      </p:sp>
    </p:spTree>
    <p:extLst>
      <p:ext uri="{BB962C8B-B14F-4D97-AF65-F5344CB8AC3E}">
        <p14:creationId xmlns:p14="http://schemas.microsoft.com/office/powerpoint/2010/main" val="165745128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A0A692A-1336-3E19-1CA4-BB5C851B4C6A}"/>
              </a:ext>
              <a:ext uri="{C183D7F6-B498-43B3-948B-1728B52AA6E4}">
                <adec:decorative xmlns:adec="http://schemas.microsoft.com/office/drawing/2017/decorative" val="1"/>
              </a:ext>
            </a:extLst>
          </p:cNvPr>
          <p:cNvGrpSpPr/>
          <p:nvPr/>
        </p:nvGrpSpPr>
        <p:grpSpPr>
          <a:xfrm rot="10800000">
            <a:off x="0" y="0"/>
            <a:ext cx="12191999" cy="4465640"/>
            <a:chOff x="1" y="1589509"/>
            <a:chExt cx="12752816" cy="4671054"/>
          </a:xfrm>
        </p:grpSpPr>
        <p:sp>
          <p:nvSpPr>
            <p:cNvPr id="21" name="Rectangle 20">
              <a:extLst>
                <a:ext uri="{FF2B5EF4-FFF2-40B4-BE49-F238E27FC236}">
                  <a16:creationId xmlns:a16="http://schemas.microsoft.com/office/drawing/2014/main" id="{3CD3BD8F-D22B-2E50-FD10-9AE9A07E82FD}"/>
                </a:ext>
              </a:extLst>
            </p:cNvPr>
            <p:cNvSpPr/>
            <p:nvPr/>
          </p:nvSpPr>
          <p:spPr bwMode="auto">
            <a:xfrm>
              <a:off x="7072828" y="3028132"/>
              <a:ext cx="5679989" cy="3232431"/>
            </a:xfrm>
            <a:prstGeom prst="rect">
              <a:avLst/>
            </a:prstGeom>
            <a:gradFill flip="none" rotWithShape="1">
              <a:gsLst>
                <a:gs pos="100000">
                  <a:srgbClr val="ECE9E6">
                    <a:alpha val="59893"/>
                  </a:srgbClr>
                </a:gs>
                <a:gs pos="79000">
                  <a:schemeClr val="bg1"/>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pic>
          <p:nvPicPr>
            <p:cNvPr id="31" name="Picture 30" descr="A close-up of colorful objects&#10;&#10;Description automatically generated">
              <a:extLst>
                <a:ext uri="{FF2B5EF4-FFF2-40B4-BE49-F238E27FC236}">
                  <a16:creationId xmlns:a16="http://schemas.microsoft.com/office/drawing/2014/main" id="{38C02CDD-1CD8-F6AD-36CA-368E60FFE3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589509"/>
              <a:ext cx="7772400" cy="4671054"/>
            </a:xfrm>
            <a:prstGeom prst="rect">
              <a:avLst/>
            </a:prstGeom>
          </p:spPr>
        </p:pic>
      </p:grpSp>
      <p:sp>
        <p:nvSpPr>
          <p:cNvPr id="54" name="Rounded Rectangle 53">
            <a:extLst>
              <a:ext uri="{FF2B5EF4-FFF2-40B4-BE49-F238E27FC236}">
                <a16:creationId xmlns:a16="http://schemas.microsoft.com/office/drawing/2014/main" id="{624336E6-B2CA-BC7E-EDC4-BA2FC8D8C3BC}"/>
              </a:ext>
            </a:extLst>
          </p:cNvPr>
          <p:cNvSpPr/>
          <p:nvPr/>
        </p:nvSpPr>
        <p:spPr bwMode="auto">
          <a:xfrm>
            <a:off x="615382" y="1201222"/>
            <a:ext cx="5243043" cy="1776971"/>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4" name="Freeform 27">
            <a:extLst>
              <a:ext uri="{FF2B5EF4-FFF2-40B4-BE49-F238E27FC236}">
                <a16:creationId xmlns:a16="http://schemas.microsoft.com/office/drawing/2014/main" id="{C19F5F57-D77B-91AE-B525-F47C2DC420C0}"/>
              </a:ext>
              <a:ext uri="{C183D7F6-B498-43B3-948B-1728B52AA6E4}">
                <adec:decorative xmlns:adec="http://schemas.microsoft.com/office/drawing/2017/decorative" val="1"/>
              </a:ext>
            </a:extLst>
          </p:cNvPr>
          <p:cNvSpPr/>
          <p:nvPr/>
        </p:nvSpPr>
        <p:spPr bwMode="auto">
          <a:xfrm rot="5400000" flipV="1">
            <a:off x="-188977" y="2040219"/>
            <a:ext cx="1554480" cy="54238"/>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2" name="Title 1">
            <a:extLst>
              <a:ext uri="{FF2B5EF4-FFF2-40B4-BE49-F238E27FC236}">
                <a16:creationId xmlns:a16="http://schemas.microsoft.com/office/drawing/2014/main" id="{5556048C-7597-DEEB-951F-0402CF85A181}"/>
              </a:ext>
            </a:extLst>
          </p:cNvPr>
          <p:cNvSpPr>
            <a:spLocks noGrp="1"/>
          </p:cNvSpPr>
          <p:nvPr>
            <p:ph type="title"/>
          </p:nvPr>
        </p:nvSpPr>
        <p:spPr/>
        <p:txBody>
          <a:bodyPr/>
          <a:lstStyle/>
          <a:p>
            <a:r>
              <a:rPr lang="en-US"/>
              <a:t>Using Copilot in </a:t>
            </a:r>
            <a:r>
              <a:rPr lang="en-US">
                <a:gradFill>
                  <a:gsLst>
                    <a:gs pos="26000">
                      <a:srgbClr val="0078D4"/>
                    </a:gs>
                    <a:gs pos="0">
                      <a:srgbClr val="C03BC4"/>
                    </a:gs>
                  </a:gsLst>
                  <a:path path="circle">
                    <a:fillToRect l="100000" t="100000"/>
                  </a:path>
                </a:gradFill>
              </a:rPr>
              <a:t>Legal</a:t>
            </a:r>
          </a:p>
        </p:txBody>
      </p:sp>
      <p:sp>
        <p:nvSpPr>
          <p:cNvPr id="5" name="TextBox 4">
            <a:extLst>
              <a:ext uri="{FF2B5EF4-FFF2-40B4-BE49-F238E27FC236}">
                <a16:creationId xmlns:a16="http://schemas.microsoft.com/office/drawing/2014/main" id="{DA163D16-D03E-4C06-CEF1-DCE31621FD46}"/>
              </a:ext>
            </a:extLst>
          </p:cNvPr>
          <p:cNvSpPr txBox="1"/>
          <p:nvPr/>
        </p:nvSpPr>
        <p:spPr>
          <a:xfrm>
            <a:off x="861403" y="1816427"/>
            <a:ext cx="1025776" cy="430887"/>
          </a:xfrm>
          <a:prstGeom prst="rect">
            <a:avLst/>
          </a:prstGeom>
          <a:noFill/>
        </p:spPr>
        <p:txBody>
          <a:bodyPr wrap="square" lIns="0" tIns="0" rIns="0" bIns="0" anchor="ctr">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Segoe UI" pitchFamily="34" charset="0"/>
                <a:cs typeface="Segoe UI Semibold" panose="020B0702040204020203" pitchFamily="34" charset="0"/>
              </a:rPr>
              <a:t>Goals and challenges</a:t>
            </a:r>
          </a:p>
        </p:txBody>
      </p:sp>
      <p:sp>
        <p:nvSpPr>
          <p:cNvPr id="55" name="Rounded Rectangle 54">
            <a:extLst>
              <a:ext uri="{FF2B5EF4-FFF2-40B4-BE49-F238E27FC236}">
                <a16:creationId xmlns:a16="http://schemas.microsoft.com/office/drawing/2014/main" id="{01AF91DE-90F3-4932-6B20-53CEE20D3A58}"/>
              </a:ext>
            </a:extLst>
          </p:cNvPr>
          <p:cNvSpPr/>
          <p:nvPr/>
        </p:nvSpPr>
        <p:spPr bwMode="auto">
          <a:xfrm>
            <a:off x="615382" y="3111108"/>
            <a:ext cx="5243043" cy="1950791"/>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 name="Freeform 27">
            <a:extLst>
              <a:ext uri="{FF2B5EF4-FFF2-40B4-BE49-F238E27FC236}">
                <a16:creationId xmlns:a16="http://schemas.microsoft.com/office/drawing/2014/main" id="{61877FB3-93C5-1697-C5F0-58AE6AD041EE}"/>
              </a:ext>
              <a:ext uri="{C183D7F6-B498-43B3-948B-1728B52AA6E4}">
                <adec:decorative xmlns:adec="http://schemas.microsoft.com/office/drawing/2017/decorative" val="1"/>
              </a:ext>
            </a:extLst>
          </p:cNvPr>
          <p:cNvSpPr/>
          <p:nvPr/>
        </p:nvSpPr>
        <p:spPr bwMode="auto">
          <a:xfrm rot="5400000" flipV="1">
            <a:off x="-234697" y="4039865"/>
            <a:ext cx="1645920" cy="54238"/>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5" name="Graphic 120" descr="Icon of an arrow hitting the bullseye">
            <a:extLst>
              <a:ext uri="{FF2B5EF4-FFF2-40B4-BE49-F238E27FC236}">
                <a16:creationId xmlns:a16="http://schemas.microsoft.com/office/drawing/2014/main" id="{B51953D9-9B1E-3B14-46F0-FC887115033B}"/>
              </a:ext>
            </a:extLst>
          </p:cNvPr>
          <p:cNvSpPr>
            <a:spLocks noChangeAspect="1"/>
          </p:cNvSpPr>
          <p:nvPr/>
        </p:nvSpPr>
        <p:spPr>
          <a:xfrm>
            <a:off x="861403" y="1418733"/>
            <a:ext cx="274320" cy="274320"/>
          </a:xfrm>
          <a:custGeom>
            <a:avLst/>
            <a:gdLst>
              <a:gd name="connsiteX0" fmla="*/ 95269 w 190538"/>
              <a:gd name="connsiteY0" fmla="*/ 0 h 190538"/>
              <a:gd name="connsiteX1" fmla="*/ 127911 w 190538"/>
              <a:gd name="connsiteY1" fmla="*/ 5734 h 190538"/>
              <a:gd name="connsiteX2" fmla="*/ 116529 w 190538"/>
              <a:gd name="connsiteY2" fmla="*/ 17107 h 190538"/>
              <a:gd name="connsiteX3" fmla="*/ 17136 w 190538"/>
              <a:gd name="connsiteY3" fmla="*/ 74002 h 190538"/>
              <a:gd name="connsiteX4" fmla="*/ 74031 w 190538"/>
              <a:gd name="connsiteY4" fmla="*/ 173395 h 190538"/>
              <a:gd name="connsiteX5" fmla="*/ 173425 w 190538"/>
              <a:gd name="connsiteY5" fmla="*/ 116500 h 190538"/>
              <a:gd name="connsiteX6" fmla="*/ 173431 w 190538"/>
              <a:gd name="connsiteY6" fmla="*/ 74028 h 190538"/>
              <a:gd name="connsiteX7" fmla="*/ 184804 w 190538"/>
              <a:gd name="connsiteY7" fmla="*/ 62655 h 190538"/>
              <a:gd name="connsiteX8" fmla="*/ 190538 w 190538"/>
              <a:gd name="connsiteY8" fmla="*/ 95269 h 190538"/>
              <a:gd name="connsiteX9" fmla="*/ 95269 w 190538"/>
              <a:gd name="connsiteY9" fmla="*/ 190538 h 190538"/>
              <a:gd name="connsiteX10" fmla="*/ 0 w 190538"/>
              <a:gd name="connsiteY10" fmla="*/ 95269 h 190538"/>
              <a:gd name="connsiteX11" fmla="*/ 95269 w 190538"/>
              <a:gd name="connsiteY11" fmla="*/ 0 h 190538"/>
              <a:gd name="connsiteX12" fmla="*/ 95269 w 190538"/>
              <a:gd name="connsiteY12" fmla="*/ 38119 h 190538"/>
              <a:gd name="connsiteX13" fmla="*/ 109576 w 190538"/>
              <a:gd name="connsiteY13" fmla="*/ 39929 h 190538"/>
              <a:gd name="connsiteX14" fmla="*/ 109576 w 190538"/>
              <a:gd name="connsiteY14" fmla="*/ 54854 h 190538"/>
              <a:gd name="connsiteX15" fmla="*/ 54872 w 190538"/>
              <a:gd name="connsiteY15" fmla="*/ 80967 h 190538"/>
              <a:gd name="connsiteX16" fmla="*/ 80983 w 190538"/>
              <a:gd name="connsiteY16" fmla="*/ 135671 h 190538"/>
              <a:gd name="connsiteX17" fmla="*/ 135688 w 190538"/>
              <a:gd name="connsiteY17" fmla="*/ 109558 h 190538"/>
              <a:gd name="connsiteX18" fmla="*/ 135693 w 190538"/>
              <a:gd name="connsiteY18" fmla="*/ 80982 h 190538"/>
              <a:gd name="connsiteX19" fmla="*/ 150619 w 190538"/>
              <a:gd name="connsiteY19" fmla="*/ 80982 h 190538"/>
              <a:gd name="connsiteX20" fmla="*/ 109571 w 190538"/>
              <a:gd name="connsiteY20" fmla="*/ 150605 h 190538"/>
              <a:gd name="connsiteX21" fmla="*/ 39948 w 190538"/>
              <a:gd name="connsiteY21" fmla="*/ 109557 h 190538"/>
              <a:gd name="connsiteX22" fmla="*/ 80996 w 190538"/>
              <a:gd name="connsiteY22" fmla="*/ 39934 h 190538"/>
              <a:gd name="connsiteX23" fmla="*/ 95288 w 190538"/>
              <a:gd name="connsiteY23" fmla="*/ 38119 h 190538"/>
              <a:gd name="connsiteX24" fmla="*/ 114319 w 190538"/>
              <a:gd name="connsiteY24" fmla="*/ 95269 h 190538"/>
              <a:gd name="connsiteX25" fmla="*/ 95263 w 190538"/>
              <a:gd name="connsiteY25" fmla="*/ 114313 h 190538"/>
              <a:gd name="connsiteX26" fmla="*/ 76219 w 190538"/>
              <a:gd name="connsiteY26" fmla="*/ 95257 h 190538"/>
              <a:gd name="connsiteX27" fmla="*/ 95275 w 190538"/>
              <a:gd name="connsiteY27" fmla="*/ 76213 h 190538"/>
              <a:gd name="connsiteX28" fmla="*/ 102727 w 190538"/>
              <a:gd name="connsiteY28" fmla="*/ 77734 h 190538"/>
              <a:gd name="connsiteX29" fmla="*/ 119110 w 190538"/>
              <a:gd name="connsiteY29" fmla="*/ 61351 h 190538"/>
              <a:gd name="connsiteX30" fmla="*/ 119101 w 190538"/>
              <a:gd name="connsiteY30" fmla="*/ 30975 h 190538"/>
              <a:gd name="connsiteX31" fmla="*/ 121196 w 190538"/>
              <a:gd name="connsiteY31" fmla="*/ 25927 h 190538"/>
              <a:gd name="connsiteX32" fmla="*/ 145009 w 190538"/>
              <a:gd name="connsiteY32" fmla="*/ 2115 h 190538"/>
              <a:gd name="connsiteX33" fmla="*/ 155112 w 190538"/>
              <a:gd name="connsiteY33" fmla="*/ 2121 h 190538"/>
              <a:gd name="connsiteX34" fmla="*/ 157201 w 190538"/>
              <a:gd name="connsiteY34" fmla="*/ 7163 h 190538"/>
              <a:gd name="connsiteX35" fmla="*/ 157201 w 190538"/>
              <a:gd name="connsiteY35" fmla="*/ 33357 h 190538"/>
              <a:gd name="connsiteX36" fmla="*/ 183394 w 190538"/>
              <a:gd name="connsiteY36" fmla="*/ 33357 h 190538"/>
              <a:gd name="connsiteX37" fmla="*/ 190531 w 190538"/>
              <a:gd name="connsiteY37" fmla="*/ 40507 h 190538"/>
              <a:gd name="connsiteX38" fmla="*/ 188443 w 190538"/>
              <a:gd name="connsiteY38" fmla="*/ 45549 h 190538"/>
              <a:gd name="connsiteX39" fmla="*/ 164630 w 190538"/>
              <a:gd name="connsiteY39" fmla="*/ 69361 h 190538"/>
              <a:gd name="connsiteX40" fmla="*/ 159582 w 190538"/>
              <a:gd name="connsiteY40" fmla="*/ 71457 h 190538"/>
              <a:gd name="connsiteX41" fmla="*/ 129197 w 190538"/>
              <a:gd name="connsiteY41" fmla="*/ 71457 h 190538"/>
              <a:gd name="connsiteX42" fmla="*/ 112814 w 190538"/>
              <a:gd name="connsiteY42" fmla="*/ 87840 h 190538"/>
              <a:gd name="connsiteX43" fmla="*/ 114319 w 190538"/>
              <a:gd name="connsiteY43" fmla="*/ 95269 h 190538"/>
              <a:gd name="connsiteX44" fmla="*/ 156620 w 190538"/>
              <a:gd name="connsiteY44" fmla="*/ 57169 h 190538"/>
              <a:gd name="connsiteX45" fmla="*/ 166145 w 190538"/>
              <a:gd name="connsiteY45" fmla="*/ 47644 h 190538"/>
              <a:gd name="connsiteX46" fmla="*/ 150047 w 190538"/>
              <a:gd name="connsiteY46" fmla="*/ 47644 h 190538"/>
              <a:gd name="connsiteX47" fmla="*/ 142904 w 190538"/>
              <a:gd name="connsiteY47" fmla="*/ 40500 h 190538"/>
              <a:gd name="connsiteX48" fmla="*/ 142904 w 190538"/>
              <a:gd name="connsiteY48" fmla="*/ 24403 h 190538"/>
              <a:gd name="connsiteX49" fmla="*/ 133388 w 190538"/>
              <a:gd name="connsiteY49" fmla="*/ 33928 h 190538"/>
              <a:gd name="connsiteX50" fmla="*/ 133388 w 190538"/>
              <a:gd name="connsiteY50" fmla="*/ 56607 h 190538"/>
              <a:gd name="connsiteX51" fmla="*/ 133960 w 190538"/>
              <a:gd name="connsiteY51" fmla="*/ 57169 h 190538"/>
              <a:gd name="connsiteX52" fmla="*/ 156629 w 190538"/>
              <a:gd name="connsiteY52" fmla="*/ 57169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538" h="190538">
                <a:moveTo>
                  <a:pt x="95269" y="0"/>
                </a:moveTo>
                <a:cubicBezTo>
                  <a:pt x="106737" y="0"/>
                  <a:pt x="117729" y="2029"/>
                  <a:pt x="127911" y="5734"/>
                </a:cubicBezTo>
                <a:lnTo>
                  <a:pt x="116529" y="17107"/>
                </a:lnTo>
                <a:cubicBezTo>
                  <a:pt x="73371" y="5372"/>
                  <a:pt x="28871" y="30844"/>
                  <a:pt x="17136" y="74002"/>
                </a:cubicBezTo>
                <a:cubicBezTo>
                  <a:pt x="5400" y="117160"/>
                  <a:pt x="30873" y="161659"/>
                  <a:pt x="74031" y="173395"/>
                </a:cubicBezTo>
                <a:cubicBezTo>
                  <a:pt x="117189" y="185131"/>
                  <a:pt x="161689" y="159658"/>
                  <a:pt x="173425" y="116500"/>
                </a:cubicBezTo>
                <a:cubicBezTo>
                  <a:pt x="177205" y="102596"/>
                  <a:pt x="177208" y="87934"/>
                  <a:pt x="173431" y="74028"/>
                </a:cubicBezTo>
                <a:lnTo>
                  <a:pt x="184804" y="62655"/>
                </a:lnTo>
                <a:cubicBezTo>
                  <a:pt x="188608" y="73108"/>
                  <a:pt x="190549" y="84146"/>
                  <a:pt x="190538" y="95269"/>
                </a:cubicBezTo>
                <a:cubicBezTo>
                  <a:pt x="190538" y="147885"/>
                  <a:pt x="147885" y="190538"/>
                  <a:pt x="95269" y="190538"/>
                </a:cubicBezTo>
                <a:cubicBezTo>
                  <a:pt x="42653" y="190538"/>
                  <a:pt x="0" y="147885"/>
                  <a:pt x="0" y="95269"/>
                </a:cubicBezTo>
                <a:cubicBezTo>
                  <a:pt x="0" y="42653"/>
                  <a:pt x="42653" y="0"/>
                  <a:pt x="95269" y="0"/>
                </a:cubicBezTo>
                <a:close/>
                <a:moveTo>
                  <a:pt x="95269" y="38119"/>
                </a:moveTo>
                <a:cubicBezTo>
                  <a:pt x="100095" y="38117"/>
                  <a:pt x="104902" y="38725"/>
                  <a:pt x="109576" y="39929"/>
                </a:cubicBezTo>
                <a:lnTo>
                  <a:pt x="109576" y="54854"/>
                </a:lnTo>
                <a:cubicBezTo>
                  <a:pt x="87259" y="46959"/>
                  <a:pt x="62767" y="58650"/>
                  <a:pt x="54872" y="80967"/>
                </a:cubicBezTo>
                <a:cubicBezTo>
                  <a:pt x="46976" y="103283"/>
                  <a:pt x="58667" y="127775"/>
                  <a:pt x="80983" y="135671"/>
                </a:cubicBezTo>
                <a:cubicBezTo>
                  <a:pt x="103301" y="143567"/>
                  <a:pt x="127792" y="131876"/>
                  <a:pt x="135688" y="109558"/>
                </a:cubicBezTo>
                <a:cubicBezTo>
                  <a:pt x="138958" y="100313"/>
                  <a:pt x="138960" y="90227"/>
                  <a:pt x="135693" y="80982"/>
                </a:cubicBezTo>
                <a:lnTo>
                  <a:pt x="150619" y="80982"/>
                </a:lnTo>
                <a:cubicBezTo>
                  <a:pt x="158509" y="111543"/>
                  <a:pt x="140132" y="142713"/>
                  <a:pt x="109571" y="150605"/>
                </a:cubicBezTo>
                <a:cubicBezTo>
                  <a:pt x="79010" y="158495"/>
                  <a:pt x="47839" y="140118"/>
                  <a:pt x="39948" y="109557"/>
                </a:cubicBezTo>
                <a:cubicBezTo>
                  <a:pt x="32058" y="78996"/>
                  <a:pt x="50435" y="47825"/>
                  <a:pt x="80996" y="39934"/>
                </a:cubicBezTo>
                <a:cubicBezTo>
                  <a:pt x="85664" y="38728"/>
                  <a:pt x="90467" y="38119"/>
                  <a:pt x="95288" y="38119"/>
                </a:cubicBezTo>
                <a:close/>
                <a:moveTo>
                  <a:pt x="114319" y="95269"/>
                </a:moveTo>
                <a:cubicBezTo>
                  <a:pt x="114315" y="105790"/>
                  <a:pt x="105784" y="114316"/>
                  <a:pt x="95263" y="114313"/>
                </a:cubicBezTo>
                <a:cubicBezTo>
                  <a:pt x="84742" y="114310"/>
                  <a:pt x="76216" y="105778"/>
                  <a:pt x="76219" y="95257"/>
                </a:cubicBezTo>
                <a:cubicBezTo>
                  <a:pt x="76222" y="84735"/>
                  <a:pt x="84754" y="76210"/>
                  <a:pt x="95275" y="76213"/>
                </a:cubicBezTo>
                <a:cubicBezTo>
                  <a:pt x="97836" y="76214"/>
                  <a:pt x="100371" y="76731"/>
                  <a:pt x="102727" y="77734"/>
                </a:cubicBezTo>
                <a:lnTo>
                  <a:pt x="119110" y="61351"/>
                </a:lnTo>
                <a:lnTo>
                  <a:pt x="119101" y="30975"/>
                </a:lnTo>
                <a:cubicBezTo>
                  <a:pt x="119103" y="29081"/>
                  <a:pt x="119856" y="27266"/>
                  <a:pt x="121196" y="25927"/>
                </a:cubicBezTo>
                <a:lnTo>
                  <a:pt x="145009" y="2115"/>
                </a:lnTo>
                <a:cubicBezTo>
                  <a:pt x="147800" y="-674"/>
                  <a:pt x="152323" y="-671"/>
                  <a:pt x="155112" y="2121"/>
                </a:cubicBezTo>
                <a:cubicBezTo>
                  <a:pt x="156447" y="3459"/>
                  <a:pt x="157199" y="5272"/>
                  <a:pt x="157201" y="7163"/>
                </a:cubicBezTo>
                <a:lnTo>
                  <a:pt x="157201" y="33357"/>
                </a:lnTo>
                <a:lnTo>
                  <a:pt x="183394" y="33357"/>
                </a:lnTo>
                <a:cubicBezTo>
                  <a:pt x="187340" y="33360"/>
                  <a:pt x="190535" y="36561"/>
                  <a:pt x="190531" y="40507"/>
                </a:cubicBezTo>
                <a:cubicBezTo>
                  <a:pt x="190530" y="42397"/>
                  <a:pt x="189779" y="44211"/>
                  <a:pt x="188443" y="45549"/>
                </a:cubicBezTo>
                <a:lnTo>
                  <a:pt x="164630" y="69361"/>
                </a:lnTo>
                <a:cubicBezTo>
                  <a:pt x="163292" y="70701"/>
                  <a:pt x="161475" y="71455"/>
                  <a:pt x="159582" y="71457"/>
                </a:cubicBezTo>
                <a:lnTo>
                  <a:pt x="129197" y="71457"/>
                </a:lnTo>
                <a:lnTo>
                  <a:pt x="112814" y="87840"/>
                </a:lnTo>
                <a:cubicBezTo>
                  <a:pt x="113786" y="90126"/>
                  <a:pt x="114319" y="92631"/>
                  <a:pt x="114319" y="95269"/>
                </a:cubicBezTo>
                <a:close/>
                <a:moveTo>
                  <a:pt x="156620" y="57169"/>
                </a:moveTo>
                <a:lnTo>
                  <a:pt x="166145" y="47644"/>
                </a:lnTo>
                <a:lnTo>
                  <a:pt x="150047" y="47644"/>
                </a:lnTo>
                <a:cubicBezTo>
                  <a:pt x="146102" y="47644"/>
                  <a:pt x="142904" y="44446"/>
                  <a:pt x="142904" y="40500"/>
                </a:cubicBezTo>
                <a:lnTo>
                  <a:pt x="142904" y="24403"/>
                </a:lnTo>
                <a:lnTo>
                  <a:pt x="133388" y="33928"/>
                </a:lnTo>
                <a:lnTo>
                  <a:pt x="133388" y="56607"/>
                </a:lnTo>
                <a:cubicBezTo>
                  <a:pt x="133590" y="56783"/>
                  <a:pt x="133781" y="56970"/>
                  <a:pt x="133960" y="57169"/>
                </a:cubicBezTo>
                <a:lnTo>
                  <a:pt x="156629" y="57169"/>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1" name="Text Placeholder 4">
            <a:extLst>
              <a:ext uri="{FF2B5EF4-FFF2-40B4-BE49-F238E27FC236}">
                <a16:creationId xmlns:a16="http://schemas.microsoft.com/office/drawing/2014/main" id="{0E7B7F94-5941-8D6D-F9C1-9E1CB76243D6}"/>
              </a:ext>
            </a:extLst>
          </p:cNvPr>
          <p:cNvSpPr txBox="1">
            <a:spLocks/>
          </p:cNvSpPr>
          <p:nvPr/>
        </p:nvSpPr>
        <p:spPr>
          <a:xfrm>
            <a:off x="2112264" y="3282124"/>
            <a:ext cx="3043517" cy="1384097"/>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10000"/>
              </a:lnSpc>
              <a:spcBef>
                <a:spcPct val="0"/>
              </a:spcBef>
              <a:spcAft>
                <a:spcPts val="300"/>
              </a:spcAft>
              <a:buClrTx/>
              <a:buSzTx/>
              <a:buFont typeface="Wingdings" panose="05000000000000000000" pitchFamily="2" charset="2"/>
              <a:buNone/>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rPr>
              <a:t>Copilot assists Legal teams to deliver broad impact in their ability to advise clients, drive efficiencies, and optimize workflows.</a:t>
            </a: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593794"/>
                </a:solidFill>
                <a:effectLst/>
                <a:uLnTx/>
                <a:uFillTx/>
                <a:latin typeface="Segoe UI Semibold"/>
                <a:ea typeface="+mn-ea"/>
                <a:cs typeface="Segoe UI Semilight" panose="020B0402040204020203" pitchFamily="34" charset="0"/>
                <a:hlinkClick r:id="rId4" action="ppaction://hlinksldjump"/>
              </a:rPr>
              <a:t>Develop a compliance video</a:t>
            </a:r>
            <a:endParaRPr kumimoji="0" lang="en-US" sz="1050" b="0" i="0" u="none" strike="noStrike" kern="1200" cap="none" spc="0" normalizeH="0" baseline="0" noProof="0">
              <a:ln>
                <a:noFill/>
              </a:ln>
              <a:solidFill>
                <a:srgbClr val="593794"/>
              </a:solidFill>
              <a:effectLst/>
              <a:uLnTx/>
              <a:uFillTx/>
              <a:latin typeface="Segoe UI Semibold"/>
              <a:ea typeface="+mn-ea"/>
              <a:cs typeface="Segoe UI Semilight" panose="020B04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593794"/>
                </a:solidFill>
                <a:effectLst/>
                <a:uLnTx/>
                <a:uFillTx/>
                <a:latin typeface="Segoe UI Semibold"/>
                <a:ea typeface="+mn-ea"/>
                <a:cs typeface="Segoe UI Semilight" panose="020B0402040204020203" pitchFamily="34" charset="0"/>
                <a:hlinkClick r:id="rId5" action="ppaction://hlinksldjump"/>
              </a:rPr>
              <a:t>Quicker legal guidance</a:t>
            </a:r>
            <a:endParaRPr kumimoji="0" lang="en-US" sz="1050" b="0" i="0" u="none" strike="noStrike" kern="1200" cap="none" spc="0" normalizeH="0" baseline="0" noProof="0">
              <a:ln>
                <a:noFill/>
              </a:ln>
              <a:solidFill>
                <a:srgbClr val="593794"/>
              </a:solidFill>
              <a:effectLst/>
              <a:uLnTx/>
              <a:uFillTx/>
              <a:latin typeface="Segoe UI Semibold"/>
              <a:ea typeface="+mn-ea"/>
              <a:cs typeface="Segoe UI Semilight" panose="020B04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593794"/>
                </a:solidFill>
                <a:effectLst/>
                <a:uLnTx/>
                <a:uFillTx/>
                <a:latin typeface="Segoe UI Semibold"/>
                <a:ea typeface="+mn-ea"/>
                <a:cs typeface="Segoe UI Semilight" panose="020B0402040204020203" pitchFamily="34" charset="0"/>
                <a:hlinkClick r:id="rId6" action="ppaction://hlinksldjump"/>
              </a:rPr>
              <a:t>Quicker contract review</a:t>
            </a:r>
            <a:endParaRPr kumimoji="0" lang="en-US" sz="1050" b="0" i="0" u="none" strike="noStrike" kern="1200" cap="none" spc="0" normalizeH="0" baseline="0" noProof="0">
              <a:ln>
                <a:noFill/>
              </a:ln>
              <a:solidFill>
                <a:srgbClr val="593794"/>
              </a:solidFill>
              <a:effectLst/>
              <a:uLnTx/>
              <a:uFillTx/>
              <a:latin typeface="Segoe UI Semibold"/>
              <a:ea typeface="+mn-ea"/>
              <a:cs typeface="Segoe UI Semilight" panose="020B04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593794"/>
                </a:solidFill>
                <a:effectLst/>
                <a:uLnTx/>
                <a:uFillTx/>
                <a:latin typeface="Segoe UI Semibold"/>
                <a:ea typeface="+mn-ea"/>
                <a:cs typeface="Segoe UI Semilight" panose="020B0402040204020203" pitchFamily="34" charset="0"/>
                <a:hlinkClick r:id="rId7" action="ppaction://hlinksldjump">
                  <a:extLst>
                    <a:ext uri="{A12FA001-AC4F-418D-AE19-62706E023703}">
                      <ahyp:hlinkClr xmlns:ahyp="http://schemas.microsoft.com/office/drawing/2018/hyperlinkcolor" val="tx"/>
                    </a:ext>
                  </a:extLst>
                </a:hlinkClick>
              </a:rPr>
              <a:t>Licensing agreement negotiation </a:t>
            </a:r>
            <a:endParaRPr kumimoji="0" lang="en-US" sz="1050" b="0" i="0" u="none" strike="noStrike" kern="1200" cap="none" spc="0" normalizeH="0" baseline="0" noProof="0">
              <a:ln>
                <a:noFill/>
              </a:ln>
              <a:solidFill>
                <a:srgbClr val="593794"/>
              </a:solidFill>
              <a:effectLst/>
              <a:uLnTx/>
              <a:uFillTx/>
              <a:latin typeface="Segoe UI Semibold"/>
              <a:ea typeface="+mn-ea"/>
              <a:cs typeface="Segoe UI Semilight" panose="020B0402040204020203" pitchFamily="34" charset="0"/>
            </a:endParaRPr>
          </a:p>
        </p:txBody>
      </p:sp>
      <p:sp>
        <p:nvSpPr>
          <p:cNvPr id="23" name="TextBox 22">
            <a:extLst>
              <a:ext uri="{FF2B5EF4-FFF2-40B4-BE49-F238E27FC236}">
                <a16:creationId xmlns:a16="http://schemas.microsoft.com/office/drawing/2014/main" id="{49FE06B1-73DB-0AF5-E39B-0792FBC8A07E}"/>
              </a:ext>
            </a:extLst>
          </p:cNvPr>
          <p:cNvSpPr txBox="1"/>
          <p:nvPr/>
        </p:nvSpPr>
        <p:spPr>
          <a:xfrm>
            <a:off x="2112264" y="1428436"/>
            <a:ext cx="3613109" cy="1322542"/>
          </a:xfrm>
          <a:prstGeom prst="rect">
            <a:avLst/>
          </a:prstGeom>
          <a:noFill/>
        </p:spPr>
        <p:txBody>
          <a:bodyPr wrap="square" lIns="0">
            <a:spAutoFit/>
          </a:bodyPr>
          <a:lstStyle/>
          <a:p>
            <a:pPr marL="0" marR="0" lvl="0" indent="0" algn="l" defTabSz="914400" rtl="0" eaLnBrk="1" fontAlgn="auto" latinLnBrk="0" hangingPunct="1">
              <a:lnSpc>
                <a:spcPct val="110000"/>
              </a:lnSpc>
              <a:spcBef>
                <a:spcPts val="0"/>
              </a:spcBef>
              <a:spcAft>
                <a:spcPts val="80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Legal departments are navigating an increasingly dynamic and complex legal, regulatory, and compliance landscape. The workload is growing not just in volume, but in speed and complexity.  By harnessing the power of Microsoft Copilot, legal departments can transform how they work to meet these demands and enhance the efficiency, quality, and scale of their work to deliver broad impact. </a:t>
            </a:r>
          </a:p>
        </p:txBody>
      </p:sp>
      <p:sp>
        <p:nvSpPr>
          <p:cNvPr id="32" name="Rounded Rectangle 56">
            <a:extLst>
              <a:ext uri="{FF2B5EF4-FFF2-40B4-BE49-F238E27FC236}">
                <a16:creationId xmlns:a16="http://schemas.microsoft.com/office/drawing/2014/main" id="{DA188BCB-0F95-453C-19BA-31187E448767}"/>
              </a:ext>
            </a:extLst>
          </p:cNvPr>
          <p:cNvSpPr/>
          <p:nvPr/>
        </p:nvSpPr>
        <p:spPr bwMode="auto">
          <a:xfrm>
            <a:off x="6005232" y="1201223"/>
            <a:ext cx="5949192" cy="1224454"/>
          </a:xfrm>
          <a:prstGeom prst="roundRect">
            <a:avLst>
              <a:gd name="adj" fmla="val 6488"/>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33" name="TextBox 32">
            <a:extLst>
              <a:ext uri="{FF2B5EF4-FFF2-40B4-BE49-F238E27FC236}">
                <a16:creationId xmlns:a16="http://schemas.microsoft.com/office/drawing/2014/main" id="{617EC122-2FA5-679E-C226-15E204CE771B}"/>
              </a:ext>
            </a:extLst>
          </p:cNvPr>
          <p:cNvSpPr txBox="1">
            <a:spLocks/>
          </p:cNvSpPr>
          <p:nvPr/>
        </p:nvSpPr>
        <p:spPr>
          <a:xfrm>
            <a:off x="6246396" y="1294362"/>
            <a:ext cx="5428409" cy="215444"/>
          </a:xfrm>
          <a:prstGeom prst="rect">
            <a:avLst/>
          </a:prstGeom>
          <a:noFill/>
        </p:spPr>
        <p:txBody>
          <a:bodyPr wrap="square" lIns="0" tIns="0" rIns="0" bIns="0">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Transform Legal processes</a:t>
            </a:r>
          </a:p>
        </p:txBody>
      </p:sp>
      <p:sp>
        <p:nvSpPr>
          <p:cNvPr id="34" name="Text Placeholder 10">
            <a:extLst>
              <a:ext uri="{FF2B5EF4-FFF2-40B4-BE49-F238E27FC236}">
                <a16:creationId xmlns:a16="http://schemas.microsoft.com/office/drawing/2014/main" id="{6DF9A5AB-D902-B7DB-5EBE-2DE4386C4BBD}"/>
              </a:ext>
            </a:extLst>
          </p:cNvPr>
          <p:cNvSpPr txBox="1">
            <a:spLocks/>
          </p:cNvSpPr>
          <p:nvPr/>
        </p:nvSpPr>
        <p:spPr>
          <a:xfrm>
            <a:off x="6380636" y="1991633"/>
            <a:ext cx="817452" cy="307777"/>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Advisory services</a:t>
            </a:r>
          </a:p>
        </p:txBody>
      </p:sp>
      <p:sp>
        <p:nvSpPr>
          <p:cNvPr id="35" name="Text Placeholder 10">
            <a:extLst>
              <a:ext uri="{FF2B5EF4-FFF2-40B4-BE49-F238E27FC236}">
                <a16:creationId xmlns:a16="http://schemas.microsoft.com/office/drawing/2014/main" id="{146452AC-DDDE-8740-1C90-B83FA7DE471F}"/>
              </a:ext>
            </a:extLst>
          </p:cNvPr>
          <p:cNvSpPr txBox="1">
            <a:spLocks/>
          </p:cNvSpPr>
          <p:nvPr/>
        </p:nvSpPr>
        <p:spPr>
          <a:xfrm>
            <a:off x="9602622" y="1991071"/>
            <a:ext cx="890400" cy="153888"/>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IP</a:t>
            </a:r>
          </a:p>
        </p:txBody>
      </p:sp>
      <p:sp>
        <p:nvSpPr>
          <p:cNvPr id="36" name="Text Placeholder 10">
            <a:extLst>
              <a:ext uri="{FF2B5EF4-FFF2-40B4-BE49-F238E27FC236}">
                <a16:creationId xmlns:a16="http://schemas.microsoft.com/office/drawing/2014/main" id="{FF25B5D6-899E-D80E-E527-A386BB05AFFB}"/>
              </a:ext>
            </a:extLst>
          </p:cNvPr>
          <p:cNvSpPr txBox="1">
            <a:spLocks/>
          </p:cNvSpPr>
          <p:nvPr/>
        </p:nvSpPr>
        <p:spPr>
          <a:xfrm>
            <a:off x="8703784" y="1990928"/>
            <a:ext cx="817452" cy="153888"/>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Contracting</a:t>
            </a:r>
          </a:p>
        </p:txBody>
      </p:sp>
      <p:sp>
        <p:nvSpPr>
          <p:cNvPr id="37" name="Text Placeholder 10">
            <a:extLst>
              <a:ext uri="{FF2B5EF4-FFF2-40B4-BE49-F238E27FC236}">
                <a16:creationId xmlns:a16="http://schemas.microsoft.com/office/drawing/2014/main" id="{A377EF23-FE33-404E-A6F1-5D4312EFF36D}"/>
              </a:ext>
            </a:extLst>
          </p:cNvPr>
          <p:cNvSpPr txBox="1">
            <a:spLocks/>
          </p:cNvSpPr>
          <p:nvPr/>
        </p:nvSpPr>
        <p:spPr>
          <a:xfrm>
            <a:off x="10677719" y="1990928"/>
            <a:ext cx="890400" cy="153888"/>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Litigation</a:t>
            </a:r>
          </a:p>
        </p:txBody>
      </p:sp>
      <p:sp>
        <p:nvSpPr>
          <p:cNvPr id="96" name="Rounded Rectangle 55">
            <a:extLst>
              <a:ext uri="{FF2B5EF4-FFF2-40B4-BE49-F238E27FC236}">
                <a16:creationId xmlns:a16="http://schemas.microsoft.com/office/drawing/2014/main" id="{2F4E4746-7E60-97AB-CF95-4D68F7D1D1B8}"/>
              </a:ext>
            </a:extLst>
          </p:cNvPr>
          <p:cNvSpPr/>
          <p:nvPr/>
        </p:nvSpPr>
        <p:spPr bwMode="auto">
          <a:xfrm>
            <a:off x="615382" y="5173989"/>
            <a:ext cx="5243043" cy="1391953"/>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97" name="Freeform 27">
            <a:extLst>
              <a:ext uri="{FF2B5EF4-FFF2-40B4-BE49-F238E27FC236}">
                <a16:creationId xmlns:a16="http://schemas.microsoft.com/office/drawing/2014/main" id="{CE6BB84A-E12C-B669-0D29-111C031D63A5}"/>
              </a:ext>
              <a:ext uri="{C183D7F6-B498-43B3-948B-1728B52AA6E4}">
                <adec:decorative xmlns:adec="http://schemas.microsoft.com/office/drawing/2017/decorative" val="1"/>
              </a:ext>
            </a:extLst>
          </p:cNvPr>
          <p:cNvSpPr/>
          <p:nvPr/>
        </p:nvSpPr>
        <p:spPr bwMode="auto">
          <a:xfrm rot="5400000" flipV="1">
            <a:off x="-6097" y="5842846"/>
            <a:ext cx="1188720" cy="54238"/>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98" name="TextBox 97">
            <a:extLst>
              <a:ext uri="{FF2B5EF4-FFF2-40B4-BE49-F238E27FC236}">
                <a16:creationId xmlns:a16="http://schemas.microsoft.com/office/drawing/2014/main" id="{161C2535-3FB2-52B7-40E5-132583C55C74}"/>
              </a:ext>
            </a:extLst>
          </p:cNvPr>
          <p:cNvSpPr txBox="1"/>
          <p:nvPr/>
        </p:nvSpPr>
        <p:spPr>
          <a:xfrm>
            <a:off x="861403" y="5995349"/>
            <a:ext cx="1025776" cy="215444"/>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a:rPr>
              <a:t>Legal roles</a:t>
            </a:r>
          </a:p>
        </p:txBody>
      </p:sp>
      <p:sp>
        <p:nvSpPr>
          <p:cNvPr id="99" name="Graphic 74" descr="Icon of a person with a checkmark">
            <a:extLst>
              <a:ext uri="{FF2B5EF4-FFF2-40B4-BE49-F238E27FC236}">
                <a16:creationId xmlns:a16="http://schemas.microsoft.com/office/drawing/2014/main" id="{08241465-623C-01C0-BA35-8E468A8DFA49}"/>
              </a:ext>
            </a:extLst>
          </p:cNvPr>
          <p:cNvSpPr/>
          <p:nvPr/>
        </p:nvSpPr>
        <p:spPr>
          <a:xfrm>
            <a:off x="861403" y="5431380"/>
            <a:ext cx="315793" cy="337740"/>
          </a:xfrm>
          <a:custGeom>
            <a:avLst/>
            <a:gdLst>
              <a:gd name="connsiteX0" fmla="*/ 147599 w 199986"/>
              <a:gd name="connsiteY0" fmla="*/ 95212 h 199986"/>
              <a:gd name="connsiteX1" fmla="*/ 199987 w 199986"/>
              <a:gd name="connsiteY1" fmla="*/ 147599 h 199986"/>
              <a:gd name="connsiteX2" fmla="*/ 147599 w 199986"/>
              <a:gd name="connsiteY2" fmla="*/ 199987 h 199986"/>
              <a:gd name="connsiteX3" fmla="*/ 95212 w 199986"/>
              <a:gd name="connsiteY3" fmla="*/ 147599 h 199986"/>
              <a:gd name="connsiteX4" fmla="*/ 147599 w 199986"/>
              <a:gd name="connsiteY4" fmla="*/ 95212 h 199986"/>
              <a:gd name="connsiteX5" fmla="*/ 122396 w 199986"/>
              <a:gd name="connsiteY5" fmla="*/ 144228 h 199986"/>
              <a:gd name="connsiteX6" fmla="*/ 115662 w 199986"/>
              <a:gd name="connsiteY6" fmla="*/ 144345 h 199986"/>
              <a:gd name="connsiteX7" fmla="*/ 115662 w 199986"/>
              <a:gd name="connsiteY7" fmla="*/ 150962 h 199986"/>
              <a:gd name="connsiteX8" fmla="*/ 134712 w 199986"/>
              <a:gd name="connsiteY8" fmla="*/ 170012 h 199986"/>
              <a:gd name="connsiteX9" fmla="*/ 141446 w 199986"/>
              <a:gd name="connsiteY9" fmla="*/ 170012 h 199986"/>
              <a:gd name="connsiteX10" fmla="*/ 179546 w 199986"/>
              <a:gd name="connsiteY10" fmla="*/ 131912 h 199986"/>
              <a:gd name="connsiteX11" fmla="*/ 179429 w 199986"/>
              <a:gd name="connsiteY11" fmla="*/ 125178 h 199986"/>
              <a:gd name="connsiteX12" fmla="*/ 172812 w 199986"/>
              <a:gd name="connsiteY12" fmla="*/ 125178 h 199986"/>
              <a:gd name="connsiteX13" fmla="*/ 138074 w 199986"/>
              <a:gd name="connsiteY13" fmla="*/ 159915 h 199986"/>
              <a:gd name="connsiteX14" fmla="*/ 122396 w 199986"/>
              <a:gd name="connsiteY14" fmla="*/ 144228 h 199986"/>
              <a:gd name="connsiteX15" fmla="*/ 95421 w 199986"/>
              <a:gd name="connsiteY15" fmla="*/ 114262 h 199986"/>
              <a:gd name="connsiteX16" fmla="*/ 88678 w 199986"/>
              <a:gd name="connsiteY16" fmla="*/ 128549 h 199986"/>
              <a:gd name="connsiteX17" fmla="*/ 21422 w 199986"/>
              <a:gd name="connsiteY17" fmla="*/ 128549 h 199986"/>
              <a:gd name="connsiteX18" fmla="*/ 14278 w 199986"/>
              <a:gd name="connsiteY18" fmla="*/ 135674 h 199986"/>
              <a:gd name="connsiteX19" fmla="*/ 14278 w 199986"/>
              <a:gd name="connsiteY19" fmla="*/ 135693 h 199986"/>
              <a:gd name="connsiteX20" fmla="*/ 14278 w 199986"/>
              <a:gd name="connsiteY20" fmla="*/ 141189 h 199986"/>
              <a:gd name="connsiteX21" fmla="*/ 19421 w 199986"/>
              <a:gd name="connsiteY21" fmla="*/ 155105 h 199986"/>
              <a:gd name="connsiteX22" fmla="*/ 76162 w 199986"/>
              <a:gd name="connsiteY22" fmla="*/ 176193 h 199986"/>
              <a:gd name="connsiteX23" fmla="*/ 92164 w 199986"/>
              <a:gd name="connsiteY23" fmla="*/ 175184 h 199986"/>
              <a:gd name="connsiteX24" fmla="*/ 100851 w 199986"/>
              <a:gd name="connsiteY24" fmla="*/ 188195 h 199986"/>
              <a:gd name="connsiteX25" fmla="*/ 76162 w 199986"/>
              <a:gd name="connsiteY25" fmla="*/ 190481 h 199986"/>
              <a:gd name="connsiteX26" fmla="*/ 8553 w 199986"/>
              <a:gd name="connsiteY26" fmla="*/ 164382 h 199986"/>
              <a:gd name="connsiteX27" fmla="*/ 0 w 199986"/>
              <a:gd name="connsiteY27" fmla="*/ 141189 h 199986"/>
              <a:gd name="connsiteX28" fmla="*/ 0 w 199986"/>
              <a:gd name="connsiteY28" fmla="*/ 135693 h 199986"/>
              <a:gd name="connsiteX29" fmla="*/ 21412 w 199986"/>
              <a:gd name="connsiteY29" fmla="*/ 114262 h 199986"/>
              <a:gd name="connsiteX30" fmla="*/ 21422 w 199986"/>
              <a:gd name="connsiteY30" fmla="*/ 114262 h 199986"/>
              <a:gd name="connsiteX31" fmla="*/ 95431 w 199986"/>
              <a:gd name="connsiteY31" fmla="*/ 114262 h 199986"/>
              <a:gd name="connsiteX32" fmla="*/ 76162 w 199986"/>
              <a:gd name="connsiteY32" fmla="*/ 0 h 199986"/>
              <a:gd name="connsiteX33" fmla="*/ 123787 w 199986"/>
              <a:gd name="connsiteY33" fmla="*/ 47625 h 199986"/>
              <a:gd name="connsiteX34" fmla="*/ 76162 w 199986"/>
              <a:gd name="connsiteY34" fmla="*/ 95250 h 199986"/>
              <a:gd name="connsiteX35" fmla="*/ 28537 w 199986"/>
              <a:gd name="connsiteY35" fmla="*/ 47625 h 199986"/>
              <a:gd name="connsiteX36" fmla="*/ 76162 w 199986"/>
              <a:gd name="connsiteY36" fmla="*/ 0 h 199986"/>
              <a:gd name="connsiteX37" fmla="*/ 76162 w 199986"/>
              <a:gd name="connsiteY37" fmla="*/ 14288 h 199986"/>
              <a:gd name="connsiteX38" fmla="*/ 42824 w 199986"/>
              <a:gd name="connsiteY38" fmla="*/ 47625 h 199986"/>
              <a:gd name="connsiteX39" fmla="*/ 76162 w 199986"/>
              <a:gd name="connsiteY39" fmla="*/ 80963 h 199986"/>
              <a:gd name="connsiteX40" fmla="*/ 109499 w 199986"/>
              <a:gd name="connsiteY40" fmla="*/ 47625 h 199986"/>
              <a:gd name="connsiteX41" fmla="*/ 76162 w 199986"/>
              <a:gd name="connsiteY41" fmla="*/ 14288 h 1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9986" h="199986">
                <a:moveTo>
                  <a:pt x="147599" y="95212"/>
                </a:moveTo>
                <a:cubicBezTo>
                  <a:pt x="176533" y="95212"/>
                  <a:pt x="199987" y="118666"/>
                  <a:pt x="199987" y="147599"/>
                </a:cubicBezTo>
                <a:cubicBezTo>
                  <a:pt x="199987" y="176533"/>
                  <a:pt x="176533" y="199987"/>
                  <a:pt x="147599" y="199987"/>
                </a:cubicBezTo>
                <a:cubicBezTo>
                  <a:pt x="118666" y="199987"/>
                  <a:pt x="95212" y="176533"/>
                  <a:pt x="95212" y="147599"/>
                </a:cubicBezTo>
                <a:cubicBezTo>
                  <a:pt x="95212" y="118666"/>
                  <a:pt x="118666" y="95212"/>
                  <a:pt x="147599" y="95212"/>
                </a:cubicBezTo>
                <a:close/>
                <a:moveTo>
                  <a:pt x="122396" y="144228"/>
                </a:moveTo>
                <a:cubicBezTo>
                  <a:pt x="120505" y="142401"/>
                  <a:pt x="117489" y="142453"/>
                  <a:pt x="115662" y="144345"/>
                </a:cubicBezTo>
                <a:cubicBezTo>
                  <a:pt x="113880" y="146191"/>
                  <a:pt x="113880" y="149116"/>
                  <a:pt x="115662" y="150962"/>
                </a:cubicBezTo>
                <a:lnTo>
                  <a:pt x="134712" y="170012"/>
                </a:lnTo>
                <a:cubicBezTo>
                  <a:pt x="136571" y="171871"/>
                  <a:pt x="139586" y="171871"/>
                  <a:pt x="141446" y="170012"/>
                </a:cubicBezTo>
                <a:lnTo>
                  <a:pt x="179546" y="131912"/>
                </a:lnTo>
                <a:cubicBezTo>
                  <a:pt x="181373" y="130020"/>
                  <a:pt x="181321" y="127004"/>
                  <a:pt x="179429" y="125178"/>
                </a:cubicBezTo>
                <a:cubicBezTo>
                  <a:pt x="177583" y="123395"/>
                  <a:pt x="174658" y="123395"/>
                  <a:pt x="172812" y="125178"/>
                </a:cubicBezTo>
                <a:lnTo>
                  <a:pt x="138074" y="159915"/>
                </a:lnTo>
                <a:lnTo>
                  <a:pt x="122396" y="144228"/>
                </a:lnTo>
                <a:close/>
                <a:moveTo>
                  <a:pt x="95421" y="114262"/>
                </a:moveTo>
                <a:cubicBezTo>
                  <a:pt x="92571" y="118716"/>
                  <a:pt x="90304" y="123517"/>
                  <a:pt x="88678" y="128549"/>
                </a:cubicBezTo>
                <a:lnTo>
                  <a:pt x="21422" y="128549"/>
                </a:lnTo>
                <a:cubicBezTo>
                  <a:pt x="17482" y="128544"/>
                  <a:pt x="14283" y="131734"/>
                  <a:pt x="14278" y="135674"/>
                </a:cubicBezTo>
                <a:cubicBezTo>
                  <a:pt x="14278" y="135681"/>
                  <a:pt x="14278" y="135686"/>
                  <a:pt x="14278" y="135693"/>
                </a:cubicBezTo>
                <a:lnTo>
                  <a:pt x="14278" y="141189"/>
                </a:lnTo>
                <a:cubicBezTo>
                  <a:pt x="14278" y="146294"/>
                  <a:pt x="16107" y="151228"/>
                  <a:pt x="19421" y="155105"/>
                </a:cubicBezTo>
                <a:cubicBezTo>
                  <a:pt x="31356" y="169088"/>
                  <a:pt x="50082" y="176193"/>
                  <a:pt x="76162" y="176193"/>
                </a:cubicBezTo>
                <a:cubicBezTo>
                  <a:pt x="81848" y="176193"/>
                  <a:pt x="87173" y="175851"/>
                  <a:pt x="92164" y="175184"/>
                </a:cubicBezTo>
                <a:cubicBezTo>
                  <a:pt x="94498" y="179899"/>
                  <a:pt x="97431" y="184261"/>
                  <a:pt x="100851" y="188195"/>
                </a:cubicBezTo>
                <a:cubicBezTo>
                  <a:pt x="93269" y="189719"/>
                  <a:pt x="85039" y="190481"/>
                  <a:pt x="76162" y="190481"/>
                </a:cubicBezTo>
                <a:cubicBezTo>
                  <a:pt x="46196" y="190481"/>
                  <a:pt x="23470" y="181861"/>
                  <a:pt x="8553" y="164382"/>
                </a:cubicBezTo>
                <a:cubicBezTo>
                  <a:pt x="3033" y="157916"/>
                  <a:pt x="0" y="149692"/>
                  <a:pt x="0" y="141189"/>
                </a:cubicBezTo>
                <a:lnTo>
                  <a:pt x="0" y="135693"/>
                </a:lnTo>
                <a:cubicBezTo>
                  <a:pt x="-5" y="123862"/>
                  <a:pt x="9581" y="114268"/>
                  <a:pt x="21412" y="114262"/>
                </a:cubicBezTo>
                <a:cubicBezTo>
                  <a:pt x="21415" y="114262"/>
                  <a:pt x="21419" y="114262"/>
                  <a:pt x="21422" y="114262"/>
                </a:cubicBezTo>
                <a:lnTo>
                  <a:pt x="95431" y="114262"/>
                </a:lnTo>
                <a:close/>
                <a:moveTo>
                  <a:pt x="76162" y="0"/>
                </a:moveTo>
                <a:cubicBezTo>
                  <a:pt x="102464" y="0"/>
                  <a:pt x="123787" y="21322"/>
                  <a:pt x="123787" y="47625"/>
                </a:cubicBezTo>
                <a:cubicBezTo>
                  <a:pt x="123787" y="73928"/>
                  <a:pt x="102464" y="95250"/>
                  <a:pt x="76162" y="95250"/>
                </a:cubicBezTo>
                <a:cubicBezTo>
                  <a:pt x="49859" y="95250"/>
                  <a:pt x="28537" y="73928"/>
                  <a:pt x="28537" y="47625"/>
                </a:cubicBezTo>
                <a:cubicBezTo>
                  <a:pt x="28537" y="21322"/>
                  <a:pt x="49859" y="0"/>
                  <a:pt x="76162" y="0"/>
                </a:cubicBezTo>
                <a:close/>
                <a:moveTo>
                  <a:pt x="76162" y="14288"/>
                </a:moveTo>
                <a:cubicBezTo>
                  <a:pt x="57750" y="14288"/>
                  <a:pt x="42824" y="29213"/>
                  <a:pt x="42824" y="47625"/>
                </a:cubicBezTo>
                <a:cubicBezTo>
                  <a:pt x="42824" y="66037"/>
                  <a:pt x="57750" y="80963"/>
                  <a:pt x="76162" y="80963"/>
                </a:cubicBezTo>
                <a:cubicBezTo>
                  <a:pt x="94574" y="80963"/>
                  <a:pt x="109499" y="66037"/>
                  <a:pt x="109499" y="47625"/>
                </a:cubicBezTo>
                <a:cubicBezTo>
                  <a:pt x="109499" y="29213"/>
                  <a:pt x="94574" y="14288"/>
                  <a:pt x="76162" y="14288"/>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00" name="Text Placeholder 10">
            <a:extLst>
              <a:ext uri="{FF2B5EF4-FFF2-40B4-BE49-F238E27FC236}">
                <a16:creationId xmlns:a16="http://schemas.microsoft.com/office/drawing/2014/main" id="{79AECC5F-230E-8616-8873-00DF9C8B5DE5}"/>
              </a:ext>
            </a:extLst>
          </p:cNvPr>
          <p:cNvSpPr txBox="1">
            <a:spLocks/>
          </p:cNvSpPr>
          <p:nvPr/>
        </p:nvSpPr>
        <p:spPr>
          <a:xfrm>
            <a:off x="1984039" y="6117163"/>
            <a:ext cx="846758" cy="153888"/>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Attorney</a:t>
            </a:r>
          </a:p>
        </p:txBody>
      </p:sp>
      <p:sp>
        <p:nvSpPr>
          <p:cNvPr id="101" name="Text Placeholder 10">
            <a:extLst>
              <a:ext uri="{FF2B5EF4-FFF2-40B4-BE49-F238E27FC236}">
                <a16:creationId xmlns:a16="http://schemas.microsoft.com/office/drawing/2014/main" id="{6AB5C7A1-560D-8D45-45FE-E9C3B45BAA73}"/>
              </a:ext>
            </a:extLst>
          </p:cNvPr>
          <p:cNvSpPr txBox="1">
            <a:spLocks/>
          </p:cNvSpPr>
          <p:nvPr/>
        </p:nvSpPr>
        <p:spPr>
          <a:xfrm>
            <a:off x="3863272" y="6117163"/>
            <a:ext cx="758423"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Legal Project Manager</a:t>
            </a:r>
          </a:p>
        </p:txBody>
      </p:sp>
      <p:sp>
        <p:nvSpPr>
          <p:cNvPr id="102" name="Text Placeholder 10">
            <a:extLst>
              <a:ext uri="{FF2B5EF4-FFF2-40B4-BE49-F238E27FC236}">
                <a16:creationId xmlns:a16="http://schemas.microsoft.com/office/drawing/2014/main" id="{9D67160F-4A1A-834F-446B-C34036416CD6}"/>
              </a:ext>
            </a:extLst>
          </p:cNvPr>
          <p:cNvSpPr txBox="1">
            <a:spLocks/>
          </p:cNvSpPr>
          <p:nvPr/>
        </p:nvSpPr>
        <p:spPr>
          <a:xfrm>
            <a:off x="2914633" y="6117163"/>
            <a:ext cx="814871"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General Counsel</a:t>
            </a:r>
          </a:p>
        </p:txBody>
      </p:sp>
      <p:sp>
        <p:nvSpPr>
          <p:cNvPr id="103" name="Text Placeholder 10">
            <a:extLst>
              <a:ext uri="{FF2B5EF4-FFF2-40B4-BE49-F238E27FC236}">
                <a16:creationId xmlns:a16="http://schemas.microsoft.com/office/drawing/2014/main" id="{D09F81FE-17D2-75A0-5991-89B95664DDA1}"/>
              </a:ext>
            </a:extLst>
          </p:cNvPr>
          <p:cNvSpPr txBox="1">
            <a:spLocks/>
          </p:cNvSpPr>
          <p:nvPr/>
        </p:nvSpPr>
        <p:spPr>
          <a:xfrm>
            <a:off x="4778188" y="6117163"/>
            <a:ext cx="746369" cy="153888"/>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Paralegal</a:t>
            </a:r>
          </a:p>
        </p:txBody>
      </p:sp>
      <p:sp>
        <p:nvSpPr>
          <p:cNvPr id="108" name="Rounded Rectangle 56">
            <a:extLst>
              <a:ext uri="{FF2B5EF4-FFF2-40B4-BE49-F238E27FC236}">
                <a16:creationId xmlns:a16="http://schemas.microsoft.com/office/drawing/2014/main" id="{99C646E0-909C-5278-1303-5DEF6E49986C}"/>
              </a:ext>
            </a:extLst>
          </p:cNvPr>
          <p:cNvSpPr/>
          <p:nvPr/>
        </p:nvSpPr>
        <p:spPr bwMode="auto">
          <a:xfrm>
            <a:off x="6005232" y="2550357"/>
            <a:ext cx="5949192" cy="3763933"/>
          </a:xfrm>
          <a:prstGeom prst="roundRect">
            <a:avLst>
              <a:gd name="adj" fmla="val 1659"/>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6" name="TextBox 25">
            <a:extLst>
              <a:ext uri="{FF2B5EF4-FFF2-40B4-BE49-F238E27FC236}">
                <a16:creationId xmlns:a16="http://schemas.microsoft.com/office/drawing/2014/main" id="{E831503E-8067-FEC8-F57A-F2BBA24E9473}"/>
              </a:ext>
            </a:extLst>
          </p:cNvPr>
          <p:cNvSpPr txBox="1">
            <a:spLocks/>
          </p:cNvSpPr>
          <p:nvPr/>
        </p:nvSpPr>
        <p:spPr>
          <a:xfrm>
            <a:off x="6246396" y="2748767"/>
            <a:ext cx="5428409" cy="215444"/>
          </a:xfrm>
          <a:prstGeom prst="rect">
            <a:avLst/>
          </a:prstGeom>
          <a:noFill/>
        </p:spPr>
        <p:txBody>
          <a:bodyPr wrap="square" lIns="0" tIns="0" rIns="0" bIns="0">
            <a:spAutoFit/>
          </a:bodyPr>
          <a:lstStyle>
            <a:defPPr>
              <a:defRPr lang="en-US"/>
            </a:defPPr>
            <a:lvl1pPr defTabSz="932472" fontAlgn="base">
              <a:spcBef>
                <a:spcPct val="0"/>
              </a:spcBef>
              <a:spcAft>
                <a:spcPts val="1200"/>
              </a:spcAft>
              <a:defRPr sz="1400">
                <a:gradFill>
                  <a:gsLst>
                    <a:gs pos="35000">
                      <a:srgbClr val="0078D4"/>
                    </a:gs>
                    <a:gs pos="0">
                      <a:srgbClr val="C03BC4"/>
                    </a:gs>
                  </a:gsLst>
                  <a:path path="circle">
                    <a:fillToRect l="100000" t="100000"/>
                  </a:path>
                </a:gradFill>
                <a:latin typeface="+mj-lt"/>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Microsoft Copilot opportunities to impact key KPIs</a:t>
            </a:r>
          </a:p>
        </p:txBody>
      </p:sp>
      <p:cxnSp>
        <p:nvCxnSpPr>
          <p:cNvPr id="42" name="Straight Connector 41">
            <a:extLst>
              <a:ext uri="{FF2B5EF4-FFF2-40B4-BE49-F238E27FC236}">
                <a16:creationId xmlns:a16="http://schemas.microsoft.com/office/drawing/2014/main" id="{E8022671-7767-2D85-AEAA-76BBC80CE84D}"/>
              </a:ext>
              <a:ext uri="{C183D7F6-B498-43B3-948B-1728B52AA6E4}">
                <adec:decorative xmlns:adec="http://schemas.microsoft.com/office/drawing/2017/decorative" val="1"/>
              </a:ext>
            </a:extLst>
          </p:cNvPr>
          <p:cNvCxnSpPr>
            <a:cxnSpLocks/>
          </p:cNvCxnSpPr>
          <p:nvPr/>
        </p:nvCxnSpPr>
        <p:spPr>
          <a:xfrm>
            <a:off x="6006247" y="4167927"/>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A450E55-262E-B2FD-A65C-3DB898FF1A0A}"/>
              </a:ext>
              <a:ext uri="{C183D7F6-B498-43B3-948B-1728B52AA6E4}">
                <adec:decorative xmlns:adec="http://schemas.microsoft.com/office/drawing/2017/decorative" val="1"/>
              </a:ext>
            </a:extLst>
          </p:cNvPr>
          <p:cNvCxnSpPr>
            <a:cxnSpLocks/>
          </p:cNvCxnSpPr>
          <p:nvPr/>
        </p:nvCxnSpPr>
        <p:spPr>
          <a:xfrm>
            <a:off x="6006247" y="4977261"/>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 name="Round Same Side Corner Rectangle 57">
            <a:extLst>
              <a:ext uri="{FF2B5EF4-FFF2-40B4-BE49-F238E27FC236}">
                <a16:creationId xmlns:a16="http://schemas.microsoft.com/office/drawing/2014/main" id="{076BBE2A-6B3D-72B5-B5F0-B5142BC8715D}"/>
              </a:ext>
            </a:extLst>
          </p:cNvPr>
          <p:cNvSpPr/>
          <p:nvPr/>
        </p:nvSpPr>
        <p:spPr bwMode="auto">
          <a:xfrm>
            <a:off x="6006237" y="6107869"/>
            <a:ext cx="5948178" cy="463468"/>
          </a:xfrm>
          <a:prstGeom prst="round2SameRect">
            <a:avLst>
              <a:gd name="adj1" fmla="val 0"/>
              <a:gd name="adj2" fmla="val 21063"/>
            </a:avLst>
          </a:prstGeom>
          <a:gradFill flip="none" rotWithShape="1">
            <a:gsLst>
              <a:gs pos="35000">
                <a:srgbClr val="0078D4"/>
              </a:gs>
              <a:gs pos="0">
                <a:srgbClr val="C03BC4"/>
              </a:gs>
            </a:gsLst>
            <a:path path="circle">
              <a:fillToRect l="100000" t="100000"/>
            </a:path>
            <a:tileRect r="-100000" b="-100000"/>
          </a:gradFill>
          <a:ln>
            <a:solidFill>
              <a:schemeClr val="bg2"/>
            </a:soli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20" name="TextBox 19">
            <a:extLst>
              <a:ext uri="{FF2B5EF4-FFF2-40B4-BE49-F238E27FC236}">
                <a16:creationId xmlns:a16="http://schemas.microsoft.com/office/drawing/2014/main" id="{3ADEDE94-87C5-17F1-1FFF-EF24ECEFF676}"/>
              </a:ext>
            </a:extLst>
          </p:cNvPr>
          <p:cNvSpPr txBox="1"/>
          <p:nvPr/>
        </p:nvSpPr>
        <p:spPr>
          <a:xfrm>
            <a:off x="6677871" y="6262659"/>
            <a:ext cx="960199"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Revenue growth</a:t>
            </a:r>
          </a:p>
        </p:txBody>
      </p:sp>
      <p:sp>
        <p:nvSpPr>
          <p:cNvPr id="22" name="TextBox 21">
            <a:extLst>
              <a:ext uri="{FF2B5EF4-FFF2-40B4-BE49-F238E27FC236}">
                <a16:creationId xmlns:a16="http://schemas.microsoft.com/office/drawing/2014/main" id="{533CA8AE-95AF-0673-5F0B-4A55F4E74FC1}"/>
              </a:ext>
            </a:extLst>
          </p:cNvPr>
          <p:cNvSpPr txBox="1"/>
          <p:nvPr/>
        </p:nvSpPr>
        <p:spPr>
          <a:xfrm>
            <a:off x="8305525" y="6262659"/>
            <a:ext cx="1604606"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Cost savings and avoidance</a:t>
            </a:r>
          </a:p>
        </p:txBody>
      </p:sp>
      <p:sp>
        <p:nvSpPr>
          <p:cNvPr id="24" name="TextBox 23">
            <a:extLst>
              <a:ext uri="{FF2B5EF4-FFF2-40B4-BE49-F238E27FC236}">
                <a16:creationId xmlns:a16="http://schemas.microsoft.com/office/drawing/2014/main" id="{C97051EE-0BB5-0D49-983F-66C9F13822A1}"/>
              </a:ext>
            </a:extLst>
          </p:cNvPr>
          <p:cNvSpPr txBox="1"/>
          <p:nvPr/>
        </p:nvSpPr>
        <p:spPr>
          <a:xfrm>
            <a:off x="10460626" y="6186458"/>
            <a:ext cx="1414106"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Improve employee experience</a:t>
            </a:r>
          </a:p>
        </p:txBody>
      </p:sp>
      <p:sp>
        <p:nvSpPr>
          <p:cNvPr id="25" name="Graphic 47" descr="Icon of a piggy bank ">
            <a:extLst>
              <a:ext uri="{FF2B5EF4-FFF2-40B4-BE49-F238E27FC236}">
                <a16:creationId xmlns:a16="http://schemas.microsoft.com/office/drawing/2014/main" id="{69E9E389-D835-BA33-C7C3-E694DEC78BF2}"/>
              </a:ext>
            </a:extLst>
          </p:cNvPr>
          <p:cNvSpPr>
            <a:spLocks noChangeAspect="1"/>
          </p:cNvSpPr>
          <p:nvPr/>
        </p:nvSpPr>
        <p:spPr>
          <a:xfrm>
            <a:off x="7925468" y="6242887"/>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27" name="Graphic 13" descr="Icon of a chart made of vertical lines with a line tracing the top of each, turning into an arrow pointing up">
            <a:extLst>
              <a:ext uri="{FF2B5EF4-FFF2-40B4-BE49-F238E27FC236}">
                <a16:creationId xmlns:a16="http://schemas.microsoft.com/office/drawing/2014/main" id="{581D70CE-BEF5-6D8E-56D8-69E849A729BD}"/>
              </a:ext>
            </a:extLst>
          </p:cNvPr>
          <p:cNvSpPr>
            <a:spLocks noChangeAspect="1"/>
          </p:cNvSpPr>
          <p:nvPr/>
        </p:nvSpPr>
        <p:spPr>
          <a:xfrm>
            <a:off x="6314994" y="6243353"/>
            <a:ext cx="182880" cy="192501"/>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29" name="Freeform: Shape 124" descr="Employee retention icon">
            <a:extLst>
              <a:ext uri="{FF2B5EF4-FFF2-40B4-BE49-F238E27FC236}">
                <a16:creationId xmlns:a16="http://schemas.microsoft.com/office/drawing/2014/main" id="{EC6163C8-B637-F871-1269-22004EE8E852}"/>
              </a:ext>
            </a:extLst>
          </p:cNvPr>
          <p:cNvSpPr/>
          <p:nvPr/>
        </p:nvSpPr>
        <p:spPr>
          <a:xfrm>
            <a:off x="10090128" y="6244353"/>
            <a:ext cx="190500" cy="190500"/>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28" name="TextBox 27">
            <a:extLst>
              <a:ext uri="{FF2B5EF4-FFF2-40B4-BE49-F238E27FC236}">
                <a16:creationId xmlns:a16="http://schemas.microsoft.com/office/drawing/2014/main" id="{3E2F1462-E6E8-9686-83A2-6A9D3B8B9947}"/>
              </a:ext>
            </a:extLst>
          </p:cNvPr>
          <p:cNvSpPr txBox="1"/>
          <p:nvPr/>
        </p:nvSpPr>
        <p:spPr>
          <a:xfrm>
            <a:off x="6601968" y="3435403"/>
            <a:ext cx="1117131" cy="325282"/>
          </a:xfrm>
          <a:prstGeom prst="rect">
            <a:avLst/>
          </a:prstGeom>
          <a:noFill/>
        </p:spPr>
        <p:txBody>
          <a:bodyPr wrap="square" lIns="0" tIns="0" rIns="0" bIns="0" anchor="t">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C5B4E3">
                    <a:lumMod val="50000"/>
                  </a:srgbClr>
                </a:solidFill>
                <a:effectLst/>
                <a:uLnTx/>
                <a:uFillTx/>
                <a:latin typeface="Segoe UI Semibold" panose="020B0702040204020203" pitchFamily="34" charset="0"/>
                <a:ea typeface="+mn-ea"/>
                <a:cs typeface="Segoe UI Semibold" panose="020B0702040204020203" pitchFamily="34" charset="0"/>
                <a:hlinkClick r:id="rId8" action="ppaction://hlinksldjump">
                  <a:extLst>
                    <a:ext uri="{A12FA001-AC4F-418D-AE19-62706E023703}">
                      <ahyp:hlinkClr xmlns:ahyp="http://schemas.microsoft.com/office/drawing/2018/hyperlinkcolor" val="tx"/>
                    </a:ext>
                  </a:extLst>
                </a:hlinkClick>
              </a:rPr>
              <a:t>Speed legal advisory services</a:t>
            </a:r>
            <a:endParaRPr kumimoji="0" lang="en-US" sz="1000" b="1" i="0" u="none" strike="noStrike" kern="1200" cap="none" spc="0" normalizeH="0" baseline="0" noProof="0">
              <a:ln>
                <a:noFill/>
              </a:ln>
              <a:solidFill>
                <a:srgbClr val="C5B4E3">
                  <a:lumMod val="50000"/>
                </a:srgbClr>
              </a:solidFill>
              <a:effectLst/>
              <a:uLnTx/>
              <a:uFillTx/>
              <a:latin typeface="Segoe UI Semibold" panose="020B0702040204020203" pitchFamily="34" charset="0"/>
              <a:ea typeface="+mn-ea"/>
              <a:cs typeface="Segoe UI Semibold" panose="020B0702040204020203" pitchFamily="34" charset="0"/>
            </a:endParaRPr>
          </a:p>
        </p:txBody>
      </p:sp>
      <p:sp>
        <p:nvSpPr>
          <p:cNvPr id="39" name="TextBox 38">
            <a:extLst>
              <a:ext uri="{FF2B5EF4-FFF2-40B4-BE49-F238E27FC236}">
                <a16:creationId xmlns:a16="http://schemas.microsoft.com/office/drawing/2014/main" id="{A95E592D-FA56-11B9-DED1-8454849E1678}"/>
              </a:ext>
            </a:extLst>
          </p:cNvPr>
          <p:cNvSpPr txBox="1"/>
          <p:nvPr/>
        </p:nvSpPr>
        <p:spPr>
          <a:xfrm>
            <a:off x="7799832" y="3181488"/>
            <a:ext cx="3657938" cy="833113"/>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32597"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Reduce time spent on routine tasks, enhance work product quality, and improve client interactions to drive increased business velocity. Efficiently find relevant information to facilitate rapid decision making and draft guidance with clear and relevant advisory points.  </a:t>
            </a:r>
          </a:p>
        </p:txBody>
      </p:sp>
      <p:sp>
        <p:nvSpPr>
          <p:cNvPr id="30" name="TextBox 29">
            <a:extLst>
              <a:ext uri="{FF2B5EF4-FFF2-40B4-BE49-F238E27FC236}">
                <a16:creationId xmlns:a16="http://schemas.microsoft.com/office/drawing/2014/main" id="{CE9894BD-F59B-36CF-E3D4-0E39793CC4A8}"/>
              </a:ext>
            </a:extLst>
          </p:cNvPr>
          <p:cNvSpPr txBox="1"/>
          <p:nvPr/>
        </p:nvSpPr>
        <p:spPr>
          <a:xfrm>
            <a:off x="6601968" y="4321253"/>
            <a:ext cx="861860" cy="494559"/>
          </a:xfrm>
          <a:prstGeom prst="rect">
            <a:avLst/>
          </a:prstGeom>
          <a:noFill/>
        </p:spPr>
        <p:txBody>
          <a:bodyPr wrap="square" lIns="0" tIns="0" rIns="0" bIns="0" anchor="t">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C5B4E3">
                    <a:lumMod val="50000"/>
                  </a:srgbClr>
                </a:solidFill>
                <a:effectLst/>
                <a:uLnTx/>
                <a:uFillTx/>
                <a:latin typeface="Segoe UI Semibold" panose="020B0702040204020203" pitchFamily="34" charset="0"/>
                <a:ea typeface="+mn-ea"/>
                <a:cs typeface="Segoe UI Semibold" panose="020B0702040204020203" pitchFamily="34" charset="0"/>
                <a:hlinkClick r:id="rId9" action="ppaction://hlinksldjump">
                  <a:extLst>
                    <a:ext uri="{A12FA001-AC4F-418D-AE19-62706E023703}">
                      <ahyp:hlinkClr xmlns:ahyp="http://schemas.microsoft.com/office/drawing/2018/hyperlinkcolor" val="tx"/>
                    </a:ext>
                  </a:extLst>
                </a:hlinkClick>
              </a:rPr>
              <a:t>Streamline transactional processes</a:t>
            </a:r>
            <a:endParaRPr kumimoji="0" lang="en-US" sz="1000" b="1" i="0" u="none" strike="noStrike" kern="1200" cap="none" spc="0" normalizeH="0" baseline="0" noProof="0">
              <a:ln>
                <a:noFill/>
              </a:ln>
              <a:solidFill>
                <a:srgbClr val="C5B4E3">
                  <a:lumMod val="50000"/>
                </a:srgbClr>
              </a:solidFill>
              <a:effectLst/>
              <a:uLnTx/>
              <a:uFillTx/>
              <a:latin typeface="Segoe UI Semibold" panose="020B0702040204020203" pitchFamily="34" charset="0"/>
              <a:ea typeface="+mn-ea"/>
              <a:cs typeface="Segoe UI Semibold" panose="020B0702040204020203" pitchFamily="34" charset="0"/>
            </a:endParaRPr>
          </a:p>
        </p:txBody>
      </p:sp>
      <p:sp>
        <p:nvSpPr>
          <p:cNvPr id="41" name="TextBox 40">
            <a:extLst>
              <a:ext uri="{FF2B5EF4-FFF2-40B4-BE49-F238E27FC236}">
                <a16:creationId xmlns:a16="http://schemas.microsoft.com/office/drawing/2014/main" id="{428DFA75-34FE-0680-085F-F338445D7782}"/>
              </a:ext>
            </a:extLst>
          </p:cNvPr>
          <p:cNvSpPr txBox="1"/>
          <p:nvPr/>
        </p:nvSpPr>
        <p:spPr>
          <a:xfrm>
            <a:off x="7799832" y="4405892"/>
            <a:ext cx="3739896" cy="325282"/>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32597"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Increase efficiency, understanding, and consistency of contract reviews for increased velocity and better decision making. </a:t>
            </a:r>
          </a:p>
        </p:txBody>
      </p:sp>
      <p:sp>
        <p:nvSpPr>
          <p:cNvPr id="111" name="Graphic 13" descr="Icon of a chart made of vertical lines with a line tracing the top of each, turning into an arrow pointing up">
            <a:extLst>
              <a:ext uri="{FF2B5EF4-FFF2-40B4-BE49-F238E27FC236}">
                <a16:creationId xmlns:a16="http://schemas.microsoft.com/office/drawing/2014/main" id="{F941BBEC-7483-BF25-AFA0-8983018D23FF}"/>
              </a:ext>
            </a:extLst>
          </p:cNvPr>
          <p:cNvSpPr>
            <a:spLocks noChangeAspect="1"/>
          </p:cNvSpPr>
          <p:nvPr/>
        </p:nvSpPr>
        <p:spPr>
          <a:xfrm>
            <a:off x="6268614" y="4471881"/>
            <a:ext cx="183641" cy="193302"/>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0" name="TextBox 49">
            <a:extLst>
              <a:ext uri="{FF2B5EF4-FFF2-40B4-BE49-F238E27FC236}">
                <a16:creationId xmlns:a16="http://schemas.microsoft.com/office/drawing/2014/main" id="{C4B6BC3F-1563-A38E-A93E-04C1DD516666}"/>
              </a:ext>
            </a:extLst>
          </p:cNvPr>
          <p:cNvSpPr txBox="1"/>
          <p:nvPr/>
        </p:nvSpPr>
        <p:spPr>
          <a:xfrm>
            <a:off x="6601968" y="5122462"/>
            <a:ext cx="1036102" cy="663836"/>
          </a:xfrm>
          <a:prstGeom prst="rect">
            <a:avLst/>
          </a:prstGeom>
          <a:noFill/>
        </p:spPr>
        <p:txBody>
          <a:bodyPr wrap="square" lIns="0" tIns="0" rIns="0" bIns="0" anchor="t">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C5B4E3">
                    <a:lumMod val="50000"/>
                  </a:srgbClr>
                </a:solidFill>
                <a:effectLst/>
                <a:uLnTx/>
                <a:uFillTx/>
                <a:latin typeface="Segoe UI Semibold" panose="020B0702040204020203" pitchFamily="34" charset="0"/>
                <a:ea typeface="+mn-ea"/>
                <a:cs typeface="Segoe UI Semibold" panose="020B0702040204020203" pitchFamily="34" charset="0"/>
                <a:hlinkClick r:id="rId10" action="ppaction://hlinksldjump">
                  <a:extLst>
                    <a:ext uri="{A12FA001-AC4F-418D-AE19-62706E023703}">
                      <ahyp:hlinkClr xmlns:ahyp="http://schemas.microsoft.com/office/drawing/2018/hyperlinkcolor" val="tx"/>
                    </a:ext>
                  </a:extLst>
                </a:hlinkClick>
              </a:rPr>
              <a:t>Drive efficiencies for regulatory and compliance workloads</a:t>
            </a:r>
            <a:endParaRPr kumimoji="0" lang="en-US" sz="1000" b="1" i="0" u="none" strike="noStrike" kern="1200" cap="none" spc="0" normalizeH="0" baseline="0" noProof="0">
              <a:ln>
                <a:noFill/>
              </a:ln>
              <a:solidFill>
                <a:srgbClr val="C5B4E3">
                  <a:lumMod val="50000"/>
                </a:srgbClr>
              </a:solidFill>
              <a:effectLst/>
              <a:highlight>
                <a:srgbClr val="00FF00"/>
              </a:highlight>
              <a:uLnTx/>
              <a:uFillTx/>
              <a:latin typeface="Segoe UI Semibold" panose="020B0702040204020203" pitchFamily="34" charset="0"/>
              <a:ea typeface="+mn-ea"/>
              <a:cs typeface="Segoe UI Semibold" panose="020B0702040204020203" pitchFamily="34" charset="0"/>
            </a:endParaRPr>
          </a:p>
        </p:txBody>
      </p:sp>
      <p:sp>
        <p:nvSpPr>
          <p:cNvPr id="51" name="TextBox 50">
            <a:extLst>
              <a:ext uri="{FF2B5EF4-FFF2-40B4-BE49-F238E27FC236}">
                <a16:creationId xmlns:a16="http://schemas.microsoft.com/office/drawing/2014/main" id="{6C4421E4-E864-C208-C0A8-4DFE923AC51A}"/>
              </a:ext>
            </a:extLst>
          </p:cNvPr>
          <p:cNvSpPr txBox="1"/>
          <p:nvPr/>
        </p:nvSpPr>
        <p:spPr>
          <a:xfrm>
            <a:off x="7799832" y="5207101"/>
            <a:ext cx="3628202" cy="494559"/>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Streamline and reduce time spent on researching, summarizing, analyzing, and drafting guidance for complex regulations and industry news and developments. </a:t>
            </a:r>
          </a:p>
        </p:txBody>
      </p:sp>
      <p:sp>
        <p:nvSpPr>
          <p:cNvPr id="117" name="TextBox 116">
            <a:extLst>
              <a:ext uri="{FF2B5EF4-FFF2-40B4-BE49-F238E27FC236}">
                <a16:creationId xmlns:a16="http://schemas.microsoft.com/office/drawing/2014/main" id="{13D17AB8-DB04-0D83-1B1E-9AE93263CA15}"/>
              </a:ext>
            </a:extLst>
          </p:cNvPr>
          <p:cNvSpPr txBox="1"/>
          <p:nvPr/>
        </p:nvSpPr>
        <p:spPr>
          <a:xfrm>
            <a:off x="861403" y="3739730"/>
            <a:ext cx="1025776"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a:rPr>
              <a:t>Copilot can assist with ...</a:t>
            </a:r>
          </a:p>
        </p:txBody>
      </p:sp>
      <p:sp>
        <p:nvSpPr>
          <p:cNvPr id="118" name="Graphic 60">
            <a:extLst>
              <a:ext uri="{FF2B5EF4-FFF2-40B4-BE49-F238E27FC236}">
                <a16:creationId xmlns:a16="http://schemas.microsoft.com/office/drawing/2014/main" id="{33C9FC68-4E9F-47C5-8D47-91C855AAD07E}"/>
              </a:ext>
              <a:ext uri="{C183D7F6-B498-43B3-948B-1728B52AA6E4}">
                <adec:decorative xmlns:adec="http://schemas.microsoft.com/office/drawing/2017/decorative" val="1"/>
              </a:ext>
            </a:extLst>
          </p:cNvPr>
          <p:cNvSpPr>
            <a:spLocks/>
          </p:cNvSpPr>
          <p:nvPr/>
        </p:nvSpPr>
        <p:spPr>
          <a:xfrm>
            <a:off x="861403" y="3311556"/>
            <a:ext cx="304800" cy="304800"/>
          </a:xfrm>
          <a:custGeom>
            <a:avLst/>
            <a:gdLst>
              <a:gd name="connsiteX0" fmla="*/ 1524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 name="connsiteX5" fmla="*/ 152400 w 304800"/>
              <a:gd name="connsiteY5" fmla="*/ 25405 h 304800"/>
              <a:gd name="connsiteX6" fmla="*/ 25405 w 304800"/>
              <a:gd name="connsiteY6" fmla="*/ 152400 h 304800"/>
              <a:gd name="connsiteX7" fmla="*/ 152400 w 304800"/>
              <a:gd name="connsiteY7" fmla="*/ 279395 h 304800"/>
              <a:gd name="connsiteX8" fmla="*/ 279395 w 304800"/>
              <a:gd name="connsiteY8" fmla="*/ 152400 h 304800"/>
              <a:gd name="connsiteX9" fmla="*/ 152400 w 304800"/>
              <a:gd name="connsiteY9" fmla="*/ 25405 h 304800"/>
              <a:gd name="connsiteX10" fmla="*/ 152400 w 304800"/>
              <a:gd name="connsiteY10" fmla="*/ 205740 h 304800"/>
              <a:gd name="connsiteX11" fmla="*/ 167640 w 304800"/>
              <a:gd name="connsiteY11" fmla="*/ 220980 h 304800"/>
              <a:gd name="connsiteX12" fmla="*/ 152400 w 304800"/>
              <a:gd name="connsiteY12" fmla="*/ 236220 h 304800"/>
              <a:gd name="connsiteX13" fmla="*/ 137160 w 304800"/>
              <a:gd name="connsiteY13" fmla="*/ 220980 h 304800"/>
              <a:gd name="connsiteX14" fmla="*/ 152400 w 304800"/>
              <a:gd name="connsiteY14" fmla="*/ 205740 h 304800"/>
              <a:gd name="connsiteX15" fmla="*/ 152400 w 304800"/>
              <a:gd name="connsiteY15" fmla="*/ 72390 h 304800"/>
              <a:gd name="connsiteX16" fmla="*/ 194310 w 304800"/>
              <a:gd name="connsiteY16" fmla="*/ 114300 h 304800"/>
              <a:gd name="connsiteX17" fmla="*/ 178293 w 304800"/>
              <a:gd name="connsiteY17" fmla="*/ 150251 h 304800"/>
              <a:gd name="connsiteX18" fmla="*/ 175717 w 304800"/>
              <a:gd name="connsiteY18" fmla="*/ 152857 h 304800"/>
              <a:gd name="connsiteX19" fmla="*/ 163830 w 304800"/>
              <a:gd name="connsiteY19" fmla="*/ 175260 h 304800"/>
              <a:gd name="connsiteX20" fmla="*/ 152400 w 304800"/>
              <a:gd name="connsiteY20" fmla="*/ 186690 h 304800"/>
              <a:gd name="connsiteX21" fmla="*/ 140970 w 304800"/>
              <a:gd name="connsiteY21" fmla="*/ 175260 h 304800"/>
              <a:gd name="connsiteX22" fmla="*/ 156987 w 304800"/>
              <a:gd name="connsiteY22" fmla="*/ 139309 h 304800"/>
              <a:gd name="connsiteX23" fmla="*/ 159563 w 304800"/>
              <a:gd name="connsiteY23" fmla="*/ 136703 h 304800"/>
              <a:gd name="connsiteX24" fmla="*/ 171450 w 304800"/>
              <a:gd name="connsiteY24" fmla="*/ 114300 h 304800"/>
              <a:gd name="connsiteX25" fmla="*/ 152339 w 304800"/>
              <a:gd name="connsiteY25" fmla="*/ 95312 h 304800"/>
              <a:gd name="connsiteX26" fmla="*/ 133457 w 304800"/>
              <a:gd name="connsiteY26" fmla="*/ 112349 h 304800"/>
              <a:gd name="connsiteX27" fmla="*/ 133350 w 304800"/>
              <a:gd name="connsiteY27" fmla="*/ 114300 h 304800"/>
              <a:gd name="connsiteX28" fmla="*/ 121920 w 304800"/>
              <a:gd name="connsiteY28" fmla="*/ 125730 h 304800"/>
              <a:gd name="connsiteX29" fmla="*/ 110490 w 304800"/>
              <a:gd name="connsiteY29" fmla="*/ 114300 h 304800"/>
              <a:gd name="connsiteX30" fmla="*/ 152400 w 304800"/>
              <a:gd name="connsiteY30" fmla="*/ 7239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800" h="304800">
                <a:moveTo>
                  <a:pt x="152400" y="0"/>
                </a:moveTo>
                <a:cubicBezTo>
                  <a:pt x="236571" y="0"/>
                  <a:pt x="304800" y="68245"/>
                  <a:pt x="304800" y="152400"/>
                </a:cubicBezTo>
                <a:cubicBezTo>
                  <a:pt x="304800" y="236555"/>
                  <a:pt x="236571" y="304800"/>
                  <a:pt x="152400" y="304800"/>
                </a:cubicBezTo>
                <a:cubicBezTo>
                  <a:pt x="68229" y="304800"/>
                  <a:pt x="0" y="236555"/>
                  <a:pt x="0" y="152400"/>
                </a:cubicBezTo>
                <a:cubicBezTo>
                  <a:pt x="0" y="68245"/>
                  <a:pt x="68229" y="0"/>
                  <a:pt x="152400" y="0"/>
                </a:cubicBezTo>
                <a:close/>
                <a:moveTo>
                  <a:pt x="152400" y="25405"/>
                </a:moveTo>
                <a:cubicBezTo>
                  <a:pt x="82372" y="25405"/>
                  <a:pt x="25405" y="82372"/>
                  <a:pt x="25405" y="152400"/>
                </a:cubicBezTo>
                <a:cubicBezTo>
                  <a:pt x="25405" y="222428"/>
                  <a:pt x="82372" y="279395"/>
                  <a:pt x="152400" y="279395"/>
                </a:cubicBezTo>
                <a:cubicBezTo>
                  <a:pt x="222428" y="279395"/>
                  <a:pt x="279395" y="222428"/>
                  <a:pt x="279395" y="152400"/>
                </a:cubicBezTo>
                <a:cubicBezTo>
                  <a:pt x="279395" y="82372"/>
                  <a:pt x="222428" y="25405"/>
                  <a:pt x="152400" y="25405"/>
                </a:cubicBezTo>
                <a:close/>
                <a:moveTo>
                  <a:pt x="152400" y="205740"/>
                </a:moveTo>
                <a:cubicBezTo>
                  <a:pt x="160817" y="205740"/>
                  <a:pt x="167640" y="212563"/>
                  <a:pt x="167640" y="220980"/>
                </a:cubicBezTo>
                <a:cubicBezTo>
                  <a:pt x="167640" y="229397"/>
                  <a:pt x="160817" y="236220"/>
                  <a:pt x="152400" y="236220"/>
                </a:cubicBezTo>
                <a:cubicBezTo>
                  <a:pt x="143983" y="236220"/>
                  <a:pt x="137160" y="229397"/>
                  <a:pt x="137160" y="220980"/>
                </a:cubicBezTo>
                <a:cubicBezTo>
                  <a:pt x="137160" y="212563"/>
                  <a:pt x="143983" y="205740"/>
                  <a:pt x="152400" y="205740"/>
                </a:cubicBezTo>
                <a:close/>
                <a:moveTo>
                  <a:pt x="152400" y="72390"/>
                </a:moveTo>
                <a:cubicBezTo>
                  <a:pt x="175547" y="72390"/>
                  <a:pt x="194310" y="91154"/>
                  <a:pt x="194310" y="114300"/>
                </a:cubicBezTo>
                <a:cubicBezTo>
                  <a:pt x="194310" y="129692"/>
                  <a:pt x="189784" y="138288"/>
                  <a:pt x="178293" y="150251"/>
                </a:cubicBezTo>
                <a:lnTo>
                  <a:pt x="175717" y="152857"/>
                </a:lnTo>
                <a:cubicBezTo>
                  <a:pt x="166238" y="162336"/>
                  <a:pt x="163830" y="166360"/>
                  <a:pt x="163830" y="175260"/>
                </a:cubicBezTo>
                <a:cubicBezTo>
                  <a:pt x="163830" y="181572"/>
                  <a:pt x="158712" y="186690"/>
                  <a:pt x="152400" y="186690"/>
                </a:cubicBezTo>
                <a:cubicBezTo>
                  <a:pt x="146088" y="186690"/>
                  <a:pt x="140970" y="181572"/>
                  <a:pt x="140970" y="175260"/>
                </a:cubicBezTo>
                <a:cubicBezTo>
                  <a:pt x="140970" y="159868"/>
                  <a:pt x="145496" y="151272"/>
                  <a:pt x="156987" y="139309"/>
                </a:cubicBezTo>
                <a:lnTo>
                  <a:pt x="159563" y="136703"/>
                </a:lnTo>
                <a:cubicBezTo>
                  <a:pt x="169042" y="127224"/>
                  <a:pt x="171450" y="123200"/>
                  <a:pt x="171450" y="114300"/>
                </a:cubicBezTo>
                <a:cubicBezTo>
                  <a:pt x="171416" y="103779"/>
                  <a:pt x="162859" y="95278"/>
                  <a:pt x="152339" y="95312"/>
                </a:cubicBezTo>
                <a:cubicBezTo>
                  <a:pt x="142621" y="95343"/>
                  <a:pt x="134484" y="102685"/>
                  <a:pt x="133457" y="112349"/>
                </a:cubicBezTo>
                <a:lnTo>
                  <a:pt x="133350" y="114300"/>
                </a:lnTo>
                <a:cubicBezTo>
                  <a:pt x="133350" y="120613"/>
                  <a:pt x="128232" y="125730"/>
                  <a:pt x="121920" y="125730"/>
                </a:cubicBezTo>
                <a:cubicBezTo>
                  <a:pt x="115607" y="125730"/>
                  <a:pt x="110490" y="120613"/>
                  <a:pt x="110490" y="114300"/>
                </a:cubicBezTo>
                <a:cubicBezTo>
                  <a:pt x="110490" y="91154"/>
                  <a:pt x="129253" y="72390"/>
                  <a:pt x="152400" y="7239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pic>
        <p:nvPicPr>
          <p:cNvPr id="119" name="Picture 118">
            <a:extLst>
              <a:ext uri="{FF2B5EF4-FFF2-40B4-BE49-F238E27FC236}">
                <a16:creationId xmlns:a16="http://schemas.microsoft.com/office/drawing/2014/main" id="{F8F85249-7A0F-D57D-1E81-DE9A59844306}"/>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3899583" y="5375318"/>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120" name="Picture 119">
            <a:extLst>
              <a:ext uri="{FF2B5EF4-FFF2-40B4-BE49-F238E27FC236}">
                <a16:creationId xmlns:a16="http://schemas.microsoft.com/office/drawing/2014/main" id="{EF6E9EC3-F3DD-C1BD-855B-A81F6ED04751}"/>
              </a:ext>
            </a:extLst>
          </p:cNvPr>
          <p:cNvPicPr>
            <a:picLocks noChangeAspect="1"/>
          </p:cNvPicPr>
          <p:nvPr/>
        </p:nvPicPr>
        <p:blipFill rotWithShape="1">
          <a:blip r:embed="rId12" cstate="screen">
            <a:extLst>
              <a:ext uri="{BEBA8EAE-BF5A-486C-A8C5-ECC9F3942E4B}">
                <a14:imgProps xmlns:a14="http://schemas.microsoft.com/office/drawing/2010/main">
                  <a14:imgLayer r:embed="rId13">
                    <a14:imgEffect>
                      <a14:brightnessContrast bright="20000"/>
                    </a14:imgEffect>
                  </a14:imgLayer>
                </a14:imgProps>
              </a:ext>
              <a:ext uri="{28A0092B-C50C-407E-A947-70E740481C1C}">
                <a14:useLocalDpi xmlns:a14="http://schemas.microsoft.com/office/drawing/2010/main"/>
              </a:ext>
            </a:extLst>
          </a:blip>
          <a:srcRect l="-61"/>
          <a:stretch/>
        </p:blipFill>
        <p:spPr>
          <a:xfrm>
            <a:off x="2979168" y="5376505"/>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122" name="Picture 121">
            <a:extLst>
              <a:ext uri="{FF2B5EF4-FFF2-40B4-BE49-F238E27FC236}">
                <a16:creationId xmlns:a16="http://schemas.microsoft.com/office/drawing/2014/main" id="{F8228476-7229-39B7-A16B-8120C6851CE3}"/>
              </a:ext>
            </a:extLst>
          </p:cNvPr>
          <p:cNvPicPr>
            <a:picLocks noChangeAspect="1"/>
          </p:cNvPicPr>
          <p:nvPr/>
        </p:nvPicPr>
        <p:blipFill rotWithShape="1">
          <a:blip r:embed="rId14" cstate="screen">
            <a:extLst>
              <a:ext uri="{BEBA8EAE-BF5A-486C-A8C5-ECC9F3942E4B}">
                <a14:imgProps xmlns:a14="http://schemas.microsoft.com/office/drawing/2010/main">
                  <a14:imgLayer r:embed="rId15">
                    <a14:imgEffect>
                      <a14:brightnessContrast bright="20000"/>
                    </a14:imgEffect>
                  </a14:imgLayer>
                </a14:imgProps>
              </a:ext>
              <a:ext uri="{28A0092B-C50C-407E-A947-70E740481C1C}">
                <a14:useLocalDpi xmlns:a14="http://schemas.microsoft.com/office/drawing/2010/main"/>
              </a:ext>
            </a:extLst>
          </a:blip>
          <a:srcRect/>
          <a:stretch/>
        </p:blipFill>
        <p:spPr>
          <a:xfrm>
            <a:off x="2064518" y="5375318"/>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123" name="Picture 122">
            <a:extLst>
              <a:ext uri="{FF2B5EF4-FFF2-40B4-BE49-F238E27FC236}">
                <a16:creationId xmlns:a16="http://schemas.microsoft.com/office/drawing/2014/main" id="{60B06135-17D9-0C44-AE87-A372748E8123}"/>
              </a:ext>
            </a:extLst>
          </p:cNvPr>
          <p:cNvPicPr>
            <a:picLocks noChangeAspect="1"/>
          </p:cNvPicPr>
          <p:nvPr/>
        </p:nvPicPr>
        <p:blipFill rotWithShape="1">
          <a:blip r:embed="rId16" cstate="screen">
            <a:extLst>
              <a:ext uri="{BEBA8EAE-BF5A-486C-A8C5-ECC9F3942E4B}">
                <a14:imgProps xmlns:a14="http://schemas.microsoft.com/office/drawing/2010/main">
                  <a14:imgLayer r:embed="rId17">
                    <a14:imgEffect>
                      <a14:brightnessContrast bright="20000"/>
                    </a14:imgEffect>
                  </a14:imgLayer>
                </a14:imgProps>
              </a:ext>
              <a:ext uri="{28A0092B-C50C-407E-A947-70E740481C1C}">
                <a14:useLocalDpi xmlns:a14="http://schemas.microsoft.com/office/drawing/2010/main"/>
              </a:ext>
            </a:extLst>
          </a:blip>
          <a:srcRect/>
          <a:stretch/>
        </p:blipFill>
        <p:spPr>
          <a:xfrm>
            <a:off x="4808472" y="5375318"/>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sp>
        <p:nvSpPr>
          <p:cNvPr id="124" name="Text Placeholder 10">
            <a:extLst>
              <a:ext uri="{FF2B5EF4-FFF2-40B4-BE49-F238E27FC236}">
                <a16:creationId xmlns:a16="http://schemas.microsoft.com/office/drawing/2014/main" id="{460D76AD-C32C-5DBA-8A32-18F2ACF68A02}"/>
              </a:ext>
            </a:extLst>
          </p:cNvPr>
          <p:cNvSpPr txBox="1">
            <a:spLocks/>
          </p:cNvSpPr>
          <p:nvPr/>
        </p:nvSpPr>
        <p:spPr>
          <a:xfrm>
            <a:off x="7380190" y="1991633"/>
            <a:ext cx="1028536" cy="307777"/>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Risk management</a:t>
            </a:r>
          </a:p>
        </p:txBody>
      </p:sp>
      <p:grpSp>
        <p:nvGrpSpPr>
          <p:cNvPr id="135" name="Group 134">
            <a:extLst>
              <a:ext uri="{FF2B5EF4-FFF2-40B4-BE49-F238E27FC236}">
                <a16:creationId xmlns:a16="http://schemas.microsoft.com/office/drawing/2014/main" id="{F80F65F4-04EE-56E8-6B9A-6F2810024776}"/>
              </a:ext>
            </a:extLst>
          </p:cNvPr>
          <p:cNvGrpSpPr>
            <a:grpSpLocks noChangeAspect="1"/>
          </p:cNvGrpSpPr>
          <p:nvPr/>
        </p:nvGrpSpPr>
        <p:grpSpPr>
          <a:xfrm>
            <a:off x="6610463" y="1682271"/>
            <a:ext cx="359814" cy="274320"/>
            <a:chOff x="5676900" y="3161433"/>
            <a:chExt cx="838200" cy="639042"/>
          </a:xfrm>
        </p:grpSpPr>
        <p:sp>
          <p:nvSpPr>
            <p:cNvPr id="128" name="Freeform: Shape 127">
              <a:extLst>
                <a:ext uri="{FF2B5EF4-FFF2-40B4-BE49-F238E27FC236}">
                  <a16:creationId xmlns:a16="http://schemas.microsoft.com/office/drawing/2014/main" id="{07935F2E-DD2A-782A-2E09-12ACDC622872}"/>
                </a:ext>
              </a:extLst>
            </p:cNvPr>
            <p:cNvSpPr/>
            <p:nvPr/>
          </p:nvSpPr>
          <p:spPr>
            <a:xfrm>
              <a:off x="6237906" y="3342595"/>
              <a:ext cx="248620" cy="177968"/>
            </a:xfrm>
            <a:custGeom>
              <a:avLst/>
              <a:gdLst>
                <a:gd name="connsiteX0" fmla="*/ 19066 w 248620"/>
                <a:gd name="connsiteY0" fmla="*/ 66526 h 177968"/>
                <a:gd name="connsiteX1" fmla="*/ 26685 w 248620"/>
                <a:gd name="connsiteY1" fmla="*/ 46523 h 177968"/>
                <a:gd name="connsiteX2" fmla="*/ 45812 w 248620"/>
                <a:gd name="connsiteY2" fmla="*/ 36170 h 177968"/>
                <a:gd name="connsiteX3" fmla="*/ 205698 w 248620"/>
                <a:gd name="connsiteY3" fmla="*/ 37122 h 177968"/>
                <a:gd name="connsiteX4" fmla="*/ 220938 w 248620"/>
                <a:gd name="connsiteY4" fmla="*/ 45638 h 177968"/>
                <a:gd name="connsiteX5" fmla="*/ 229568 w 248620"/>
                <a:gd name="connsiteY5" fmla="*/ 66526 h 177968"/>
                <a:gd name="connsiteX6" fmla="*/ 229568 w 248620"/>
                <a:gd name="connsiteY6" fmla="*/ 162195 h 177968"/>
                <a:gd name="connsiteX7" fmla="*/ 248618 w 248620"/>
                <a:gd name="connsiteY7" fmla="*/ 177968 h 177968"/>
                <a:gd name="connsiteX8" fmla="*/ 248618 w 248620"/>
                <a:gd name="connsiteY8" fmla="*/ 66526 h 177968"/>
                <a:gd name="connsiteX9" fmla="*/ 234397 w 248620"/>
                <a:gd name="connsiteY9" fmla="*/ 32160 h 177968"/>
                <a:gd name="connsiteX10" fmla="*/ 213642 w 248620"/>
                <a:gd name="connsiteY10" fmla="*/ 19777 h 177968"/>
                <a:gd name="connsiteX11" fmla="*/ 38382 w 248620"/>
                <a:gd name="connsiteY11" fmla="*/ 18587 h 177968"/>
                <a:gd name="connsiteX12" fmla="*/ 14694 w 248620"/>
                <a:gd name="connsiteY12" fmla="*/ 31693 h 177968"/>
                <a:gd name="connsiteX13" fmla="*/ 16 w 248620"/>
                <a:gd name="connsiteY13" fmla="*/ 66526 h 177968"/>
                <a:gd name="connsiteX14" fmla="*/ 16 w 248620"/>
                <a:gd name="connsiteY14" fmla="*/ 78004 h 177968"/>
                <a:gd name="connsiteX15" fmla="*/ 19066 w 248620"/>
                <a:gd name="connsiteY15" fmla="*/ 81194 h 17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620" h="177968">
                  <a:moveTo>
                    <a:pt x="19066" y="66526"/>
                  </a:moveTo>
                  <a:cubicBezTo>
                    <a:pt x="18776" y="59099"/>
                    <a:pt x="21528" y="51875"/>
                    <a:pt x="26685" y="46523"/>
                  </a:cubicBezTo>
                  <a:cubicBezTo>
                    <a:pt x="32618" y="42310"/>
                    <a:pt x="39040" y="38833"/>
                    <a:pt x="45812" y="36170"/>
                  </a:cubicBezTo>
                  <a:cubicBezTo>
                    <a:pt x="96758" y="13451"/>
                    <a:pt x="155026" y="13798"/>
                    <a:pt x="205698" y="37122"/>
                  </a:cubicBezTo>
                  <a:cubicBezTo>
                    <a:pt x="211150" y="39238"/>
                    <a:pt x="216280" y="42104"/>
                    <a:pt x="220938" y="45638"/>
                  </a:cubicBezTo>
                  <a:cubicBezTo>
                    <a:pt x="226337" y="51269"/>
                    <a:pt x="229418" y="58726"/>
                    <a:pt x="229568" y="66526"/>
                  </a:cubicBezTo>
                  <a:lnTo>
                    <a:pt x="229568" y="162195"/>
                  </a:lnTo>
                  <a:cubicBezTo>
                    <a:pt x="236187" y="167119"/>
                    <a:pt x="242545" y="172385"/>
                    <a:pt x="248618" y="177968"/>
                  </a:cubicBezTo>
                  <a:lnTo>
                    <a:pt x="248618" y="66526"/>
                  </a:lnTo>
                  <a:cubicBezTo>
                    <a:pt x="248744" y="53614"/>
                    <a:pt x="243610" y="41208"/>
                    <a:pt x="234397" y="32160"/>
                  </a:cubicBezTo>
                  <a:cubicBezTo>
                    <a:pt x="228172" y="26969"/>
                    <a:pt x="221167" y="22790"/>
                    <a:pt x="213642" y="19777"/>
                  </a:cubicBezTo>
                  <a:cubicBezTo>
                    <a:pt x="158193" y="-6170"/>
                    <a:pt x="94178" y="-6605"/>
                    <a:pt x="38382" y="18587"/>
                  </a:cubicBezTo>
                  <a:cubicBezTo>
                    <a:pt x="29949" y="21904"/>
                    <a:pt x="21985" y="26310"/>
                    <a:pt x="14694" y="31693"/>
                  </a:cubicBezTo>
                  <a:cubicBezTo>
                    <a:pt x="5020" y="40653"/>
                    <a:pt x="-327" y="53344"/>
                    <a:pt x="16" y="66526"/>
                  </a:cubicBezTo>
                  <a:lnTo>
                    <a:pt x="16" y="78004"/>
                  </a:lnTo>
                  <a:cubicBezTo>
                    <a:pt x="6448" y="79001"/>
                    <a:pt x="12798" y="80064"/>
                    <a:pt x="19066" y="81194"/>
                  </a:cubicBez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29" name="Freeform: Shape 128">
              <a:extLst>
                <a:ext uri="{FF2B5EF4-FFF2-40B4-BE49-F238E27FC236}">
                  <a16:creationId xmlns:a16="http://schemas.microsoft.com/office/drawing/2014/main" id="{19462F31-BBEF-D898-80FD-926A277787BC}"/>
                </a:ext>
              </a:extLst>
            </p:cNvPr>
            <p:cNvSpPr/>
            <p:nvPr/>
          </p:nvSpPr>
          <p:spPr>
            <a:xfrm>
              <a:off x="6295585" y="3199552"/>
              <a:ext cx="133351" cy="133351"/>
            </a:xfrm>
            <a:custGeom>
              <a:avLst/>
              <a:gdLst>
                <a:gd name="connsiteX0" fmla="*/ 66676 w 133351"/>
                <a:gd name="connsiteY0" fmla="*/ 133350 h 133351"/>
                <a:gd name="connsiteX1" fmla="*/ 133351 w 133351"/>
                <a:gd name="connsiteY1" fmla="*/ 66675 h 133351"/>
                <a:gd name="connsiteX2" fmla="*/ 66676 w 133351"/>
                <a:gd name="connsiteY2" fmla="*/ 0 h 133351"/>
                <a:gd name="connsiteX3" fmla="*/ 1 w 133351"/>
                <a:gd name="connsiteY3" fmla="*/ 66675 h 133351"/>
                <a:gd name="connsiteX4" fmla="*/ 65874 w 133351"/>
                <a:gd name="connsiteY4" fmla="*/ 133350 h 133351"/>
                <a:gd name="connsiteX5" fmla="*/ 66676 w 133351"/>
                <a:gd name="connsiteY5" fmla="*/ 133350 h 133351"/>
                <a:gd name="connsiteX6" fmla="*/ 66676 w 133351"/>
                <a:gd name="connsiteY6" fmla="*/ 19050 h 133351"/>
                <a:gd name="connsiteX7" fmla="*/ 114301 w 133351"/>
                <a:gd name="connsiteY7" fmla="*/ 66675 h 133351"/>
                <a:gd name="connsiteX8" fmla="*/ 66676 w 133351"/>
                <a:gd name="connsiteY8" fmla="*/ 114300 h 133351"/>
                <a:gd name="connsiteX9" fmla="*/ 19051 w 133351"/>
                <a:gd name="connsiteY9" fmla="*/ 66675 h 133351"/>
                <a:gd name="connsiteX10" fmla="*/ 66676 w 133351"/>
                <a:gd name="connsiteY10" fmla="*/ 19050 h 13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1" h="133351">
                  <a:moveTo>
                    <a:pt x="66676" y="133350"/>
                  </a:moveTo>
                  <a:cubicBezTo>
                    <a:pt x="103500" y="133350"/>
                    <a:pt x="133351" y="103499"/>
                    <a:pt x="133351" y="66675"/>
                  </a:cubicBezTo>
                  <a:cubicBezTo>
                    <a:pt x="133351" y="29851"/>
                    <a:pt x="103500" y="0"/>
                    <a:pt x="66676" y="0"/>
                  </a:cubicBezTo>
                  <a:cubicBezTo>
                    <a:pt x="29853" y="0"/>
                    <a:pt x="1" y="29851"/>
                    <a:pt x="1" y="66675"/>
                  </a:cubicBezTo>
                  <a:cubicBezTo>
                    <a:pt x="-221" y="103277"/>
                    <a:pt x="29272" y="133128"/>
                    <a:pt x="65874" y="133350"/>
                  </a:cubicBezTo>
                  <a:cubicBezTo>
                    <a:pt x="66141" y="133352"/>
                    <a:pt x="66409" y="133352"/>
                    <a:pt x="66676" y="133350"/>
                  </a:cubicBezTo>
                  <a:close/>
                  <a:moveTo>
                    <a:pt x="66676" y="19050"/>
                  </a:moveTo>
                  <a:cubicBezTo>
                    <a:pt x="92963" y="19087"/>
                    <a:pt x="114264" y="40388"/>
                    <a:pt x="114301" y="66675"/>
                  </a:cubicBezTo>
                  <a:cubicBezTo>
                    <a:pt x="114301" y="92977"/>
                    <a:pt x="92979" y="114300"/>
                    <a:pt x="66676" y="114300"/>
                  </a:cubicBezTo>
                  <a:cubicBezTo>
                    <a:pt x="40374" y="114300"/>
                    <a:pt x="19051" y="92977"/>
                    <a:pt x="19051" y="66675"/>
                  </a:cubicBezTo>
                  <a:cubicBezTo>
                    <a:pt x="19051" y="40373"/>
                    <a:pt x="40374" y="19050"/>
                    <a:pt x="66676" y="19050"/>
                  </a:cubicBez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30" name="Freeform: Shape 129">
              <a:extLst>
                <a:ext uri="{FF2B5EF4-FFF2-40B4-BE49-F238E27FC236}">
                  <a16:creationId xmlns:a16="http://schemas.microsoft.com/office/drawing/2014/main" id="{A6D071CA-A52C-571C-CE67-EB419ED2CE5C}"/>
                </a:ext>
              </a:extLst>
            </p:cNvPr>
            <p:cNvSpPr/>
            <p:nvPr/>
          </p:nvSpPr>
          <p:spPr>
            <a:xfrm>
              <a:off x="5705456" y="3342604"/>
              <a:ext cx="247668" cy="177958"/>
            </a:xfrm>
            <a:custGeom>
              <a:avLst/>
              <a:gdLst>
                <a:gd name="connsiteX0" fmla="*/ 19068 w 247668"/>
                <a:gd name="connsiteY0" fmla="*/ 66516 h 177958"/>
                <a:gd name="connsiteX1" fmla="*/ 21611 w 247668"/>
                <a:gd name="connsiteY1" fmla="*/ 54486 h 177958"/>
                <a:gd name="connsiteX2" fmla="*/ 32727 w 247668"/>
                <a:gd name="connsiteY2" fmla="*/ 42009 h 177958"/>
                <a:gd name="connsiteX3" fmla="*/ 44871 w 247668"/>
                <a:gd name="connsiteY3" fmla="*/ 36151 h 177958"/>
                <a:gd name="connsiteX4" fmla="*/ 204758 w 247668"/>
                <a:gd name="connsiteY4" fmla="*/ 37103 h 177958"/>
                <a:gd name="connsiteX5" fmla="*/ 219998 w 247668"/>
                <a:gd name="connsiteY5" fmla="*/ 45619 h 177958"/>
                <a:gd name="connsiteX6" fmla="*/ 228618 w 247668"/>
                <a:gd name="connsiteY6" fmla="*/ 66516 h 177958"/>
                <a:gd name="connsiteX7" fmla="*/ 228618 w 247668"/>
                <a:gd name="connsiteY7" fmla="*/ 81347 h 177958"/>
                <a:gd name="connsiteX8" fmla="*/ 247668 w 247668"/>
                <a:gd name="connsiteY8" fmla="*/ 78137 h 177958"/>
                <a:gd name="connsiteX9" fmla="*/ 247668 w 247668"/>
                <a:gd name="connsiteY9" fmla="*/ 66516 h 177958"/>
                <a:gd name="connsiteX10" fmla="*/ 233457 w 247668"/>
                <a:gd name="connsiteY10" fmla="*/ 32160 h 177958"/>
                <a:gd name="connsiteX11" fmla="*/ 212683 w 247668"/>
                <a:gd name="connsiteY11" fmla="*/ 19777 h 177958"/>
                <a:gd name="connsiteX12" fmla="*/ 37423 w 247668"/>
                <a:gd name="connsiteY12" fmla="*/ 18587 h 177958"/>
                <a:gd name="connsiteX13" fmla="*/ 14306 w 247668"/>
                <a:gd name="connsiteY13" fmla="*/ 31274 h 177958"/>
                <a:gd name="connsiteX14" fmla="*/ 12801 w 247668"/>
                <a:gd name="connsiteY14" fmla="*/ 32684 h 177958"/>
                <a:gd name="connsiteX15" fmla="*/ 18 w 247668"/>
                <a:gd name="connsiteY15" fmla="*/ 66516 h 177958"/>
                <a:gd name="connsiteX16" fmla="*/ 18 w 247668"/>
                <a:gd name="connsiteY16" fmla="*/ 177959 h 177958"/>
                <a:gd name="connsiteX17" fmla="*/ 19068 w 247668"/>
                <a:gd name="connsiteY17" fmla="*/ 162195 h 17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7668" h="177958">
                  <a:moveTo>
                    <a:pt x="19068" y="66516"/>
                  </a:moveTo>
                  <a:cubicBezTo>
                    <a:pt x="19123" y="62379"/>
                    <a:pt x="19987" y="58292"/>
                    <a:pt x="21611" y="54486"/>
                  </a:cubicBezTo>
                  <a:cubicBezTo>
                    <a:pt x="23824" y="49206"/>
                    <a:pt x="27736" y="44815"/>
                    <a:pt x="32727" y="42009"/>
                  </a:cubicBezTo>
                  <a:cubicBezTo>
                    <a:pt x="36639" y="39785"/>
                    <a:pt x="40697" y="37828"/>
                    <a:pt x="44871" y="36151"/>
                  </a:cubicBezTo>
                  <a:cubicBezTo>
                    <a:pt x="95819" y="13437"/>
                    <a:pt x="154084" y="13784"/>
                    <a:pt x="204758" y="37103"/>
                  </a:cubicBezTo>
                  <a:cubicBezTo>
                    <a:pt x="210210" y="39217"/>
                    <a:pt x="215340" y="42083"/>
                    <a:pt x="219998" y="45619"/>
                  </a:cubicBezTo>
                  <a:cubicBezTo>
                    <a:pt x="225396" y="51254"/>
                    <a:pt x="228473" y="58714"/>
                    <a:pt x="228618" y="66516"/>
                  </a:cubicBezTo>
                  <a:lnTo>
                    <a:pt x="228618" y="81347"/>
                  </a:lnTo>
                  <a:cubicBezTo>
                    <a:pt x="234898" y="80216"/>
                    <a:pt x="241248" y="79147"/>
                    <a:pt x="247668" y="78137"/>
                  </a:cubicBezTo>
                  <a:lnTo>
                    <a:pt x="247668" y="66516"/>
                  </a:lnTo>
                  <a:cubicBezTo>
                    <a:pt x="247494" y="53669"/>
                    <a:pt x="242408" y="41376"/>
                    <a:pt x="233457" y="32160"/>
                  </a:cubicBezTo>
                  <a:cubicBezTo>
                    <a:pt x="227265" y="26911"/>
                    <a:pt x="220245" y="22727"/>
                    <a:pt x="212683" y="19777"/>
                  </a:cubicBezTo>
                  <a:cubicBezTo>
                    <a:pt x="157234" y="-6170"/>
                    <a:pt x="93218" y="-6605"/>
                    <a:pt x="37423" y="18587"/>
                  </a:cubicBezTo>
                  <a:cubicBezTo>
                    <a:pt x="29213" y="21825"/>
                    <a:pt x="21446" y="26088"/>
                    <a:pt x="14306" y="31274"/>
                  </a:cubicBezTo>
                  <a:lnTo>
                    <a:pt x="12801" y="32684"/>
                  </a:lnTo>
                  <a:cubicBezTo>
                    <a:pt x="4264" y="41846"/>
                    <a:pt x="-327" y="53998"/>
                    <a:pt x="18" y="66516"/>
                  </a:cubicBezTo>
                  <a:lnTo>
                    <a:pt x="18" y="177959"/>
                  </a:lnTo>
                  <a:cubicBezTo>
                    <a:pt x="6091" y="172378"/>
                    <a:pt x="12450" y="167117"/>
                    <a:pt x="19068" y="162195"/>
                  </a:cubicBez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31" name="Freeform: Shape 130">
              <a:extLst>
                <a:ext uri="{FF2B5EF4-FFF2-40B4-BE49-F238E27FC236}">
                  <a16:creationId xmlns:a16="http://schemas.microsoft.com/office/drawing/2014/main" id="{EE16B687-C653-F5BA-48D4-F649FEF7F21B}"/>
                </a:ext>
              </a:extLst>
            </p:cNvPr>
            <p:cNvSpPr/>
            <p:nvPr/>
          </p:nvSpPr>
          <p:spPr>
            <a:xfrm>
              <a:off x="6029323" y="3161433"/>
              <a:ext cx="133351" cy="133351"/>
            </a:xfrm>
            <a:custGeom>
              <a:avLst/>
              <a:gdLst>
                <a:gd name="connsiteX0" fmla="*/ 66676 w 133351"/>
                <a:gd name="connsiteY0" fmla="*/ 133350 h 133351"/>
                <a:gd name="connsiteX1" fmla="*/ 133351 w 133351"/>
                <a:gd name="connsiteY1" fmla="*/ 66675 h 133351"/>
                <a:gd name="connsiteX2" fmla="*/ 66676 w 133351"/>
                <a:gd name="connsiteY2" fmla="*/ 0 h 133351"/>
                <a:gd name="connsiteX3" fmla="*/ 1 w 133351"/>
                <a:gd name="connsiteY3" fmla="*/ 66675 h 133351"/>
                <a:gd name="connsiteX4" fmla="*/ 65873 w 133351"/>
                <a:gd name="connsiteY4" fmla="*/ 133350 h 133351"/>
                <a:gd name="connsiteX5" fmla="*/ 66676 w 133351"/>
                <a:gd name="connsiteY5" fmla="*/ 133350 h 133351"/>
                <a:gd name="connsiteX6" fmla="*/ 66676 w 133351"/>
                <a:gd name="connsiteY6" fmla="*/ 19050 h 133351"/>
                <a:gd name="connsiteX7" fmla="*/ 114301 w 133351"/>
                <a:gd name="connsiteY7" fmla="*/ 66675 h 133351"/>
                <a:gd name="connsiteX8" fmla="*/ 66676 w 133351"/>
                <a:gd name="connsiteY8" fmla="*/ 114300 h 133351"/>
                <a:gd name="connsiteX9" fmla="*/ 19051 w 133351"/>
                <a:gd name="connsiteY9" fmla="*/ 66675 h 133351"/>
                <a:gd name="connsiteX10" fmla="*/ 66676 w 133351"/>
                <a:gd name="connsiteY10" fmla="*/ 19050 h 13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1" h="133351">
                  <a:moveTo>
                    <a:pt x="66676" y="133350"/>
                  </a:moveTo>
                  <a:cubicBezTo>
                    <a:pt x="103500" y="133350"/>
                    <a:pt x="133351" y="103499"/>
                    <a:pt x="133351" y="66675"/>
                  </a:cubicBezTo>
                  <a:cubicBezTo>
                    <a:pt x="133351" y="29851"/>
                    <a:pt x="103500" y="0"/>
                    <a:pt x="66676" y="0"/>
                  </a:cubicBezTo>
                  <a:cubicBezTo>
                    <a:pt x="29853" y="0"/>
                    <a:pt x="1" y="29851"/>
                    <a:pt x="1" y="66675"/>
                  </a:cubicBezTo>
                  <a:cubicBezTo>
                    <a:pt x="-221" y="103277"/>
                    <a:pt x="29272" y="133128"/>
                    <a:pt x="65873" y="133350"/>
                  </a:cubicBezTo>
                  <a:cubicBezTo>
                    <a:pt x="66141" y="133352"/>
                    <a:pt x="66409" y="133352"/>
                    <a:pt x="66676" y="133350"/>
                  </a:cubicBezTo>
                  <a:close/>
                  <a:moveTo>
                    <a:pt x="66676" y="19050"/>
                  </a:moveTo>
                  <a:cubicBezTo>
                    <a:pt x="92966" y="19081"/>
                    <a:pt x="114270" y="40385"/>
                    <a:pt x="114301" y="66675"/>
                  </a:cubicBezTo>
                  <a:cubicBezTo>
                    <a:pt x="114301" y="92977"/>
                    <a:pt x="92979" y="114300"/>
                    <a:pt x="66676" y="114300"/>
                  </a:cubicBezTo>
                  <a:cubicBezTo>
                    <a:pt x="40374" y="114300"/>
                    <a:pt x="19051" y="92977"/>
                    <a:pt x="19051" y="66675"/>
                  </a:cubicBezTo>
                  <a:cubicBezTo>
                    <a:pt x="19051" y="40373"/>
                    <a:pt x="40374" y="19050"/>
                    <a:pt x="66676" y="19050"/>
                  </a:cubicBez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32" name="Freeform: Shape 131">
              <a:extLst>
                <a:ext uri="{FF2B5EF4-FFF2-40B4-BE49-F238E27FC236}">
                  <a16:creationId xmlns:a16="http://schemas.microsoft.com/office/drawing/2014/main" id="{19FDA3F0-67C9-CA91-DDC0-DDC30348024B}"/>
                </a:ext>
              </a:extLst>
            </p:cNvPr>
            <p:cNvSpPr/>
            <p:nvPr/>
          </p:nvSpPr>
          <p:spPr>
            <a:xfrm>
              <a:off x="5762623" y="3199552"/>
              <a:ext cx="133351" cy="133351"/>
            </a:xfrm>
            <a:custGeom>
              <a:avLst/>
              <a:gdLst>
                <a:gd name="connsiteX0" fmla="*/ 66676 w 133351"/>
                <a:gd name="connsiteY0" fmla="*/ 133350 h 133351"/>
                <a:gd name="connsiteX1" fmla="*/ 133351 w 133351"/>
                <a:gd name="connsiteY1" fmla="*/ 66675 h 133351"/>
                <a:gd name="connsiteX2" fmla="*/ 66676 w 133351"/>
                <a:gd name="connsiteY2" fmla="*/ 0 h 133351"/>
                <a:gd name="connsiteX3" fmla="*/ 1 w 133351"/>
                <a:gd name="connsiteY3" fmla="*/ 66675 h 133351"/>
                <a:gd name="connsiteX4" fmla="*/ 65873 w 133351"/>
                <a:gd name="connsiteY4" fmla="*/ 133350 h 133351"/>
                <a:gd name="connsiteX5" fmla="*/ 66676 w 133351"/>
                <a:gd name="connsiteY5" fmla="*/ 133350 h 133351"/>
                <a:gd name="connsiteX6" fmla="*/ 66676 w 133351"/>
                <a:gd name="connsiteY6" fmla="*/ 19050 h 133351"/>
                <a:gd name="connsiteX7" fmla="*/ 114301 w 133351"/>
                <a:gd name="connsiteY7" fmla="*/ 66675 h 133351"/>
                <a:gd name="connsiteX8" fmla="*/ 66676 w 133351"/>
                <a:gd name="connsiteY8" fmla="*/ 114300 h 133351"/>
                <a:gd name="connsiteX9" fmla="*/ 19051 w 133351"/>
                <a:gd name="connsiteY9" fmla="*/ 66675 h 133351"/>
                <a:gd name="connsiteX10" fmla="*/ 66676 w 133351"/>
                <a:gd name="connsiteY10" fmla="*/ 19050 h 13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1" h="133351">
                  <a:moveTo>
                    <a:pt x="66676" y="133350"/>
                  </a:moveTo>
                  <a:cubicBezTo>
                    <a:pt x="103500" y="133350"/>
                    <a:pt x="133351" y="103499"/>
                    <a:pt x="133351" y="66675"/>
                  </a:cubicBezTo>
                  <a:cubicBezTo>
                    <a:pt x="133351" y="29851"/>
                    <a:pt x="103500" y="0"/>
                    <a:pt x="66676" y="0"/>
                  </a:cubicBezTo>
                  <a:cubicBezTo>
                    <a:pt x="29853" y="0"/>
                    <a:pt x="1" y="29851"/>
                    <a:pt x="1" y="66675"/>
                  </a:cubicBezTo>
                  <a:cubicBezTo>
                    <a:pt x="-221" y="103277"/>
                    <a:pt x="29272" y="133128"/>
                    <a:pt x="65873" y="133350"/>
                  </a:cubicBezTo>
                  <a:cubicBezTo>
                    <a:pt x="66141" y="133352"/>
                    <a:pt x="66409" y="133352"/>
                    <a:pt x="66676" y="133350"/>
                  </a:cubicBezTo>
                  <a:close/>
                  <a:moveTo>
                    <a:pt x="66676" y="19050"/>
                  </a:moveTo>
                  <a:cubicBezTo>
                    <a:pt x="92963" y="19087"/>
                    <a:pt x="114264" y="40388"/>
                    <a:pt x="114301" y="66675"/>
                  </a:cubicBezTo>
                  <a:cubicBezTo>
                    <a:pt x="114301" y="92977"/>
                    <a:pt x="92979" y="114300"/>
                    <a:pt x="66676" y="114300"/>
                  </a:cubicBezTo>
                  <a:cubicBezTo>
                    <a:pt x="40374" y="114300"/>
                    <a:pt x="19051" y="92977"/>
                    <a:pt x="19051" y="66675"/>
                  </a:cubicBezTo>
                  <a:cubicBezTo>
                    <a:pt x="19051" y="40373"/>
                    <a:pt x="40374" y="19050"/>
                    <a:pt x="66676" y="19050"/>
                  </a:cubicBez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33" name="Freeform: Shape 132">
              <a:extLst>
                <a:ext uri="{FF2B5EF4-FFF2-40B4-BE49-F238E27FC236}">
                  <a16:creationId xmlns:a16="http://schemas.microsoft.com/office/drawing/2014/main" id="{CA727847-EC68-1E0D-E53D-D76055FDDC41}"/>
                </a:ext>
              </a:extLst>
            </p:cNvPr>
            <p:cNvSpPr/>
            <p:nvPr/>
          </p:nvSpPr>
          <p:spPr>
            <a:xfrm>
              <a:off x="5971206" y="3304446"/>
              <a:ext cx="248618" cy="113666"/>
            </a:xfrm>
            <a:custGeom>
              <a:avLst/>
              <a:gdLst>
                <a:gd name="connsiteX0" fmla="*/ 19066 w 248618"/>
                <a:gd name="connsiteY0" fmla="*/ 66566 h 113666"/>
                <a:gd name="connsiteX1" fmla="*/ 26686 w 248618"/>
                <a:gd name="connsiteY1" fmla="*/ 46563 h 113666"/>
                <a:gd name="connsiteX2" fmla="*/ 45812 w 248618"/>
                <a:gd name="connsiteY2" fmla="*/ 36210 h 113666"/>
                <a:gd name="connsiteX3" fmla="*/ 205709 w 248618"/>
                <a:gd name="connsiteY3" fmla="*/ 37162 h 113666"/>
                <a:gd name="connsiteX4" fmla="*/ 220949 w 248618"/>
                <a:gd name="connsiteY4" fmla="*/ 45668 h 113666"/>
                <a:gd name="connsiteX5" fmla="*/ 229569 w 248618"/>
                <a:gd name="connsiteY5" fmla="*/ 66566 h 113666"/>
                <a:gd name="connsiteX6" fmla="*/ 229569 w 248618"/>
                <a:gd name="connsiteY6" fmla="*/ 111219 h 113666"/>
                <a:gd name="connsiteX7" fmla="*/ 248619 w 248618"/>
                <a:gd name="connsiteY7" fmla="*/ 113543 h 113666"/>
                <a:gd name="connsiteX8" fmla="*/ 248619 w 248618"/>
                <a:gd name="connsiteY8" fmla="*/ 66566 h 113666"/>
                <a:gd name="connsiteX9" fmla="*/ 234426 w 248618"/>
                <a:gd name="connsiteY9" fmla="*/ 32161 h 113666"/>
                <a:gd name="connsiteX10" fmla="*/ 213662 w 248618"/>
                <a:gd name="connsiteY10" fmla="*/ 19779 h 113666"/>
                <a:gd name="connsiteX11" fmla="*/ 38402 w 248618"/>
                <a:gd name="connsiteY11" fmla="*/ 18588 h 113666"/>
                <a:gd name="connsiteX12" fmla="*/ 14694 w 248618"/>
                <a:gd name="connsiteY12" fmla="*/ 31695 h 113666"/>
                <a:gd name="connsiteX13" fmla="*/ 16 w 248618"/>
                <a:gd name="connsiteY13" fmla="*/ 66566 h 113666"/>
                <a:gd name="connsiteX14" fmla="*/ 16 w 248618"/>
                <a:gd name="connsiteY14" fmla="*/ 113667 h 113666"/>
                <a:gd name="connsiteX15" fmla="*/ 19066 w 248618"/>
                <a:gd name="connsiteY15" fmla="*/ 111314 h 113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618" h="113666">
                  <a:moveTo>
                    <a:pt x="19066" y="66566"/>
                  </a:moveTo>
                  <a:cubicBezTo>
                    <a:pt x="18780" y="59139"/>
                    <a:pt x="21532" y="51917"/>
                    <a:pt x="26686" y="46563"/>
                  </a:cubicBezTo>
                  <a:cubicBezTo>
                    <a:pt x="32616" y="42346"/>
                    <a:pt x="39039" y="38869"/>
                    <a:pt x="45812" y="36210"/>
                  </a:cubicBezTo>
                  <a:cubicBezTo>
                    <a:pt x="96762" y="13486"/>
                    <a:pt x="155034" y="13833"/>
                    <a:pt x="205709" y="37162"/>
                  </a:cubicBezTo>
                  <a:cubicBezTo>
                    <a:pt x="211163" y="39268"/>
                    <a:pt x="216293" y="42131"/>
                    <a:pt x="220949" y="45668"/>
                  </a:cubicBezTo>
                  <a:cubicBezTo>
                    <a:pt x="226344" y="51304"/>
                    <a:pt x="229422" y="58765"/>
                    <a:pt x="229569" y="66566"/>
                  </a:cubicBezTo>
                  <a:lnTo>
                    <a:pt x="229569" y="111219"/>
                  </a:lnTo>
                  <a:cubicBezTo>
                    <a:pt x="235982" y="111931"/>
                    <a:pt x="242332" y="112705"/>
                    <a:pt x="248619" y="113543"/>
                  </a:cubicBezTo>
                  <a:lnTo>
                    <a:pt x="248619" y="66566"/>
                  </a:lnTo>
                  <a:cubicBezTo>
                    <a:pt x="248462" y="53705"/>
                    <a:pt x="243383" y="41393"/>
                    <a:pt x="234426" y="32161"/>
                  </a:cubicBezTo>
                  <a:cubicBezTo>
                    <a:pt x="228241" y="26909"/>
                    <a:pt x="221223" y="22725"/>
                    <a:pt x="213662" y="19779"/>
                  </a:cubicBezTo>
                  <a:cubicBezTo>
                    <a:pt x="158214" y="-6171"/>
                    <a:pt x="94197" y="-6605"/>
                    <a:pt x="38402" y="18588"/>
                  </a:cubicBezTo>
                  <a:cubicBezTo>
                    <a:pt x="29964" y="21909"/>
                    <a:pt x="21993" y="26314"/>
                    <a:pt x="14694" y="31695"/>
                  </a:cubicBezTo>
                  <a:cubicBezTo>
                    <a:pt x="5014" y="40666"/>
                    <a:pt x="-334" y="53372"/>
                    <a:pt x="16" y="66566"/>
                  </a:cubicBezTo>
                  <a:lnTo>
                    <a:pt x="16" y="113667"/>
                  </a:lnTo>
                  <a:cubicBezTo>
                    <a:pt x="6309" y="112822"/>
                    <a:pt x="12659" y="112038"/>
                    <a:pt x="19066" y="111314"/>
                  </a:cubicBez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34" name="Freeform: Shape 133">
              <a:extLst>
                <a:ext uri="{FF2B5EF4-FFF2-40B4-BE49-F238E27FC236}">
                  <a16:creationId xmlns:a16="http://schemas.microsoft.com/office/drawing/2014/main" id="{4FC32199-716F-ECFD-A61D-9BA9814BD102}"/>
                </a:ext>
              </a:extLst>
            </p:cNvPr>
            <p:cNvSpPr/>
            <p:nvPr/>
          </p:nvSpPr>
          <p:spPr>
            <a:xfrm>
              <a:off x="5676900" y="3429000"/>
              <a:ext cx="838200" cy="371475"/>
            </a:xfrm>
            <a:custGeom>
              <a:avLst/>
              <a:gdLst>
                <a:gd name="connsiteX0" fmla="*/ 419100 w 838200"/>
                <a:gd name="connsiteY0" fmla="*/ 0 h 371475"/>
                <a:gd name="connsiteX1" fmla="*/ 0 w 838200"/>
                <a:gd name="connsiteY1" fmla="*/ 185738 h 371475"/>
                <a:gd name="connsiteX2" fmla="*/ 419100 w 838200"/>
                <a:gd name="connsiteY2" fmla="*/ 371475 h 371475"/>
                <a:gd name="connsiteX3" fmla="*/ 838200 w 838200"/>
                <a:gd name="connsiteY3" fmla="*/ 185738 h 371475"/>
                <a:gd name="connsiteX4" fmla="*/ 419100 w 838200"/>
                <a:gd name="connsiteY4" fmla="*/ 0 h 371475"/>
                <a:gd name="connsiteX5" fmla="*/ 419100 w 838200"/>
                <a:gd name="connsiteY5" fmla="*/ 352425 h 371475"/>
                <a:gd name="connsiteX6" fmla="*/ 19050 w 838200"/>
                <a:gd name="connsiteY6" fmla="*/ 185738 h 371475"/>
                <a:gd name="connsiteX7" fmla="*/ 419100 w 838200"/>
                <a:gd name="connsiteY7" fmla="*/ 19050 h 371475"/>
                <a:gd name="connsiteX8" fmla="*/ 819150 w 838200"/>
                <a:gd name="connsiteY8" fmla="*/ 185738 h 371475"/>
                <a:gd name="connsiteX9" fmla="*/ 419100 w 838200"/>
                <a:gd name="connsiteY9" fmla="*/ 35242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8200" h="371475">
                  <a:moveTo>
                    <a:pt x="419100" y="0"/>
                  </a:moveTo>
                  <a:cubicBezTo>
                    <a:pt x="184090" y="0"/>
                    <a:pt x="0" y="81582"/>
                    <a:pt x="0" y="185738"/>
                  </a:cubicBezTo>
                  <a:cubicBezTo>
                    <a:pt x="0" y="289893"/>
                    <a:pt x="184090" y="371475"/>
                    <a:pt x="419100" y="371475"/>
                  </a:cubicBezTo>
                  <a:cubicBezTo>
                    <a:pt x="654110" y="371475"/>
                    <a:pt x="838200" y="289893"/>
                    <a:pt x="838200" y="185738"/>
                  </a:cubicBezTo>
                  <a:cubicBezTo>
                    <a:pt x="838200" y="81582"/>
                    <a:pt x="654110" y="0"/>
                    <a:pt x="419100" y="0"/>
                  </a:cubicBezTo>
                  <a:close/>
                  <a:moveTo>
                    <a:pt x="419100" y="352425"/>
                  </a:moveTo>
                  <a:cubicBezTo>
                    <a:pt x="202244" y="352425"/>
                    <a:pt x="19050" y="276092"/>
                    <a:pt x="19050" y="185738"/>
                  </a:cubicBezTo>
                  <a:cubicBezTo>
                    <a:pt x="19050" y="95383"/>
                    <a:pt x="202244" y="19050"/>
                    <a:pt x="419100" y="19050"/>
                  </a:cubicBezTo>
                  <a:cubicBezTo>
                    <a:pt x="635956" y="19050"/>
                    <a:pt x="819150" y="95383"/>
                    <a:pt x="819150" y="185738"/>
                  </a:cubicBezTo>
                  <a:cubicBezTo>
                    <a:pt x="819150" y="276092"/>
                    <a:pt x="635956" y="352425"/>
                    <a:pt x="419100" y="352425"/>
                  </a:cubicBez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grpSp>
        <p:nvGrpSpPr>
          <p:cNvPr id="138" name="Graphic 136" descr="Checklist outline">
            <a:extLst>
              <a:ext uri="{FF2B5EF4-FFF2-40B4-BE49-F238E27FC236}">
                <a16:creationId xmlns:a16="http://schemas.microsoft.com/office/drawing/2014/main" id="{911E691D-E6CC-95FC-284D-EC7ED2A6D87D}"/>
              </a:ext>
            </a:extLst>
          </p:cNvPr>
          <p:cNvGrpSpPr>
            <a:grpSpLocks noChangeAspect="1"/>
          </p:cNvGrpSpPr>
          <p:nvPr/>
        </p:nvGrpSpPr>
        <p:grpSpPr>
          <a:xfrm>
            <a:off x="7792568" y="1685766"/>
            <a:ext cx="205738" cy="274320"/>
            <a:chOff x="5810250" y="3048000"/>
            <a:chExt cx="571500" cy="762000"/>
          </a:xfrm>
          <a:solidFill>
            <a:srgbClr val="000000"/>
          </a:solidFill>
        </p:grpSpPr>
        <p:sp>
          <p:nvSpPr>
            <p:cNvPr id="139" name="Freeform: Shape 138">
              <a:extLst>
                <a:ext uri="{FF2B5EF4-FFF2-40B4-BE49-F238E27FC236}">
                  <a16:creationId xmlns:a16="http://schemas.microsoft.com/office/drawing/2014/main" id="{7D3F15BE-FC2D-B1B8-06B9-BC6A9094F84E}"/>
                </a:ext>
              </a:extLst>
            </p:cNvPr>
            <p:cNvSpPr/>
            <p:nvPr/>
          </p:nvSpPr>
          <p:spPr>
            <a:xfrm>
              <a:off x="5908290" y="3155565"/>
              <a:ext cx="137293" cy="105927"/>
            </a:xfrm>
            <a:custGeom>
              <a:avLst/>
              <a:gdLst>
                <a:gd name="connsiteX0" fmla="*/ 44834 w 137293"/>
                <a:gd name="connsiteY0" fmla="*/ 78991 h 105927"/>
                <a:gd name="connsiteX1" fmla="*/ 13468 w 137293"/>
                <a:gd name="connsiteY1" fmla="*/ 47625 h 105927"/>
                <a:gd name="connsiteX2" fmla="*/ 0 w 137293"/>
                <a:gd name="connsiteY2" fmla="*/ 61093 h 105927"/>
                <a:gd name="connsiteX3" fmla="*/ 44834 w 137293"/>
                <a:gd name="connsiteY3" fmla="*/ 105928 h 105927"/>
                <a:gd name="connsiteX4" fmla="*/ 137293 w 137293"/>
                <a:gd name="connsiteY4" fmla="*/ 13468 h 105927"/>
                <a:gd name="connsiteX5" fmla="*/ 123825 w 137293"/>
                <a:gd name="connsiteY5" fmla="*/ 0 h 105927"/>
                <a:gd name="connsiteX6" fmla="*/ 44834 w 137293"/>
                <a:gd name="connsiteY6" fmla="*/ 78991 h 10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293" h="105927">
                  <a:moveTo>
                    <a:pt x="44834" y="78991"/>
                  </a:moveTo>
                  <a:lnTo>
                    <a:pt x="13468" y="47625"/>
                  </a:lnTo>
                  <a:lnTo>
                    <a:pt x="0" y="61093"/>
                  </a:lnTo>
                  <a:lnTo>
                    <a:pt x="44834" y="105928"/>
                  </a:lnTo>
                  <a:lnTo>
                    <a:pt x="137293" y="13468"/>
                  </a:lnTo>
                  <a:lnTo>
                    <a:pt x="123825" y="0"/>
                  </a:lnTo>
                  <a:lnTo>
                    <a:pt x="44834" y="78991"/>
                  </a:ln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40" name="Freeform: Shape 139">
              <a:extLst>
                <a:ext uri="{FF2B5EF4-FFF2-40B4-BE49-F238E27FC236}">
                  <a16:creationId xmlns:a16="http://schemas.microsoft.com/office/drawing/2014/main" id="{588BF39E-A807-ADD9-BF14-017D9161F0C5}"/>
                </a:ext>
              </a:extLst>
            </p:cNvPr>
            <p:cNvSpPr/>
            <p:nvPr/>
          </p:nvSpPr>
          <p:spPr>
            <a:xfrm>
              <a:off x="6105525" y="3209925"/>
              <a:ext cx="180975" cy="19050"/>
            </a:xfrm>
            <a:custGeom>
              <a:avLst/>
              <a:gdLst>
                <a:gd name="connsiteX0" fmla="*/ 0 w 180975"/>
                <a:gd name="connsiteY0" fmla="*/ 0 h 19050"/>
                <a:gd name="connsiteX1" fmla="*/ 180975 w 180975"/>
                <a:gd name="connsiteY1" fmla="*/ 0 h 19050"/>
                <a:gd name="connsiteX2" fmla="*/ 180975 w 180975"/>
                <a:gd name="connsiteY2" fmla="*/ 19050 h 19050"/>
                <a:gd name="connsiteX3" fmla="*/ 0 w 180975"/>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80975" h="19050">
                  <a:moveTo>
                    <a:pt x="0" y="0"/>
                  </a:moveTo>
                  <a:lnTo>
                    <a:pt x="180975" y="0"/>
                  </a:lnTo>
                  <a:lnTo>
                    <a:pt x="180975" y="19050"/>
                  </a:lnTo>
                  <a:lnTo>
                    <a:pt x="0" y="19050"/>
                  </a:ln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41" name="Freeform: Shape 140">
              <a:extLst>
                <a:ext uri="{FF2B5EF4-FFF2-40B4-BE49-F238E27FC236}">
                  <a16:creationId xmlns:a16="http://schemas.microsoft.com/office/drawing/2014/main" id="{4773D929-C4D3-9E3A-6665-22F7AF97AAF8}"/>
                </a:ext>
              </a:extLst>
            </p:cNvPr>
            <p:cNvSpPr/>
            <p:nvPr/>
          </p:nvSpPr>
          <p:spPr>
            <a:xfrm>
              <a:off x="5908290" y="3298440"/>
              <a:ext cx="137293" cy="105927"/>
            </a:xfrm>
            <a:custGeom>
              <a:avLst/>
              <a:gdLst>
                <a:gd name="connsiteX0" fmla="*/ 44834 w 137293"/>
                <a:gd name="connsiteY0" fmla="*/ 78991 h 105927"/>
                <a:gd name="connsiteX1" fmla="*/ 13468 w 137293"/>
                <a:gd name="connsiteY1" fmla="*/ 47625 h 105927"/>
                <a:gd name="connsiteX2" fmla="*/ 0 w 137293"/>
                <a:gd name="connsiteY2" fmla="*/ 61093 h 105927"/>
                <a:gd name="connsiteX3" fmla="*/ 44834 w 137293"/>
                <a:gd name="connsiteY3" fmla="*/ 105928 h 105927"/>
                <a:gd name="connsiteX4" fmla="*/ 137293 w 137293"/>
                <a:gd name="connsiteY4" fmla="*/ 13468 h 105927"/>
                <a:gd name="connsiteX5" fmla="*/ 123825 w 137293"/>
                <a:gd name="connsiteY5" fmla="*/ 0 h 105927"/>
                <a:gd name="connsiteX6" fmla="*/ 44834 w 137293"/>
                <a:gd name="connsiteY6" fmla="*/ 78991 h 10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293" h="105927">
                  <a:moveTo>
                    <a:pt x="44834" y="78991"/>
                  </a:moveTo>
                  <a:lnTo>
                    <a:pt x="13468" y="47625"/>
                  </a:lnTo>
                  <a:lnTo>
                    <a:pt x="0" y="61093"/>
                  </a:lnTo>
                  <a:lnTo>
                    <a:pt x="44834" y="105928"/>
                  </a:lnTo>
                  <a:lnTo>
                    <a:pt x="137293" y="13468"/>
                  </a:lnTo>
                  <a:lnTo>
                    <a:pt x="123825" y="0"/>
                  </a:lnTo>
                  <a:lnTo>
                    <a:pt x="44834" y="78991"/>
                  </a:ln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42" name="Freeform: Shape 141">
              <a:extLst>
                <a:ext uri="{FF2B5EF4-FFF2-40B4-BE49-F238E27FC236}">
                  <a16:creationId xmlns:a16="http://schemas.microsoft.com/office/drawing/2014/main" id="{2541C7C0-31DF-A77E-15B5-210BE6FF451D}"/>
                </a:ext>
              </a:extLst>
            </p:cNvPr>
            <p:cNvSpPr/>
            <p:nvPr/>
          </p:nvSpPr>
          <p:spPr>
            <a:xfrm>
              <a:off x="6105525" y="3352800"/>
              <a:ext cx="180975" cy="19050"/>
            </a:xfrm>
            <a:custGeom>
              <a:avLst/>
              <a:gdLst>
                <a:gd name="connsiteX0" fmla="*/ 0 w 180975"/>
                <a:gd name="connsiteY0" fmla="*/ 0 h 19050"/>
                <a:gd name="connsiteX1" fmla="*/ 180975 w 180975"/>
                <a:gd name="connsiteY1" fmla="*/ 0 h 19050"/>
                <a:gd name="connsiteX2" fmla="*/ 180975 w 180975"/>
                <a:gd name="connsiteY2" fmla="*/ 19050 h 19050"/>
                <a:gd name="connsiteX3" fmla="*/ 0 w 180975"/>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80975" h="19050">
                  <a:moveTo>
                    <a:pt x="0" y="0"/>
                  </a:moveTo>
                  <a:lnTo>
                    <a:pt x="180975" y="0"/>
                  </a:lnTo>
                  <a:lnTo>
                    <a:pt x="180975" y="19050"/>
                  </a:lnTo>
                  <a:lnTo>
                    <a:pt x="0" y="19050"/>
                  </a:ln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43" name="Freeform: Shape 142">
              <a:extLst>
                <a:ext uri="{FF2B5EF4-FFF2-40B4-BE49-F238E27FC236}">
                  <a16:creationId xmlns:a16="http://schemas.microsoft.com/office/drawing/2014/main" id="{8E24E3BF-3BEE-B142-854D-687544234A58}"/>
                </a:ext>
              </a:extLst>
            </p:cNvPr>
            <p:cNvSpPr/>
            <p:nvPr/>
          </p:nvSpPr>
          <p:spPr>
            <a:xfrm>
              <a:off x="5908290" y="3441315"/>
              <a:ext cx="137293" cy="105927"/>
            </a:xfrm>
            <a:custGeom>
              <a:avLst/>
              <a:gdLst>
                <a:gd name="connsiteX0" fmla="*/ 44834 w 137293"/>
                <a:gd name="connsiteY0" fmla="*/ 78991 h 105927"/>
                <a:gd name="connsiteX1" fmla="*/ 13468 w 137293"/>
                <a:gd name="connsiteY1" fmla="*/ 47625 h 105927"/>
                <a:gd name="connsiteX2" fmla="*/ 0 w 137293"/>
                <a:gd name="connsiteY2" fmla="*/ 61093 h 105927"/>
                <a:gd name="connsiteX3" fmla="*/ 44834 w 137293"/>
                <a:gd name="connsiteY3" fmla="*/ 105928 h 105927"/>
                <a:gd name="connsiteX4" fmla="*/ 137293 w 137293"/>
                <a:gd name="connsiteY4" fmla="*/ 13468 h 105927"/>
                <a:gd name="connsiteX5" fmla="*/ 123825 w 137293"/>
                <a:gd name="connsiteY5" fmla="*/ 0 h 105927"/>
                <a:gd name="connsiteX6" fmla="*/ 44834 w 137293"/>
                <a:gd name="connsiteY6" fmla="*/ 78991 h 10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293" h="105927">
                  <a:moveTo>
                    <a:pt x="44834" y="78991"/>
                  </a:moveTo>
                  <a:lnTo>
                    <a:pt x="13468" y="47625"/>
                  </a:lnTo>
                  <a:lnTo>
                    <a:pt x="0" y="61093"/>
                  </a:lnTo>
                  <a:lnTo>
                    <a:pt x="44834" y="105928"/>
                  </a:lnTo>
                  <a:lnTo>
                    <a:pt x="137293" y="13468"/>
                  </a:lnTo>
                  <a:lnTo>
                    <a:pt x="123825" y="0"/>
                  </a:lnTo>
                  <a:lnTo>
                    <a:pt x="44834" y="78991"/>
                  </a:ln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44" name="Freeform: Shape 143">
              <a:extLst>
                <a:ext uri="{FF2B5EF4-FFF2-40B4-BE49-F238E27FC236}">
                  <a16:creationId xmlns:a16="http://schemas.microsoft.com/office/drawing/2014/main" id="{A51215FC-28DD-0635-2242-D6E8C5D64051}"/>
                </a:ext>
              </a:extLst>
            </p:cNvPr>
            <p:cNvSpPr/>
            <p:nvPr/>
          </p:nvSpPr>
          <p:spPr>
            <a:xfrm>
              <a:off x="6105525" y="3495675"/>
              <a:ext cx="180975" cy="19050"/>
            </a:xfrm>
            <a:custGeom>
              <a:avLst/>
              <a:gdLst>
                <a:gd name="connsiteX0" fmla="*/ 0 w 180975"/>
                <a:gd name="connsiteY0" fmla="*/ 0 h 19050"/>
                <a:gd name="connsiteX1" fmla="*/ 180975 w 180975"/>
                <a:gd name="connsiteY1" fmla="*/ 0 h 19050"/>
                <a:gd name="connsiteX2" fmla="*/ 180975 w 180975"/>
                <a:gd name="connsiteY2" fmla="*/ 19050 h 19050"/>
                <a:gd name="connsiteX3" fmla="*/ 0 w 180975"/>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80975" h="19050">
                  <a:moveTo>
                    <a:pt x="0" y="0"/>
                  </a:moveTo>
                  <a:lnTo>
                    <a:pt x="180975" y="0"/>
                  </a:lnTo>
                  <a:lnTo>
                    <a:pt x="180975" y="19050"/>
                  </a:lnTo>
                  <a:lnTo>
                    <a:pt x="0" y="19050"/>
                  </a:ln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45" name="Freeform: Shape 144">
              <a:extLst>
                <a:ext uri="{FF2B5EF4-FFF2-40B4-BE49-F238E27FC236}">
                  <a16:creationId xmlns:a16="http://schemas.microsoft.com/office/drawing/2014/main" id="{F1F68FE0-ECCC-AF45-B31F-72B02D79EBD9}"/>
                </a:ext>
              </a:extLst>
            </p:cNvPr>
            <p:cNvSpPr/>
            <p:nvPr/>
          </p:nvSpPr>
          <p:spPr>
            <a:xfrm>
              <a:off x="5908290" y="3584190"/>
              <a:ext cx="137293" cy="105927"/>
            </a:xfrm>
            <a:custGeom>
              <a:avLst/>
              <a:gdLst>
                <a:gd name="connsiteX0" fmla="*/ 44834 w 137293"/>
                <a:gd name="connsiteY0" fmla="*/ 78991 h 105927"/>
                <a:gd name="connsiteX1" fmla="*/ 13468 w 137293"/>
                <a:gd name="connsiteY1" fmla="*/ 47625 h 105927"/>
                <a:gd name="connsiteX2" fmla="*/ 0 w 137293"/>
                <a:gd name="connsiteY2" fmla="*/ 61093 h 105927"/>
                <a:gd name="connsiteX3" fmla="*/ 44834 w 137293"/>
                <a:gd name="connsiteY3" fmla="*/ 105928 h 105927"/>
                <a:gd name="connsiteX4" fmla="*/ 137293 w 137293"/>
                <a:gd name="connsiteY4" fmla="*/ 13468 h 105927"/>
                <a:gd name="connsiteX5" fmla="*/ 123825 w 137293"/>
                <a:gd name="connsiteY5" fmla="*/ 0 h 105927"/>
                <a:gd name="connsiteX6" fmla="*/ 44834 w 137293"/>
                <a:gd name="connsiteY6" fmla="*/ 78991 h 10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293" h="105927">
                  <a:moveTo>
                    <a:pt x="44834" y="78991"/>
                  </a:moveTo>
                  <a:lnTo>
                    <a:pt x="13468" y="47625"/>
                  </a:lnTo>
                  <a:lnTo>
                    <a:pt x="0" y="61093"/>
                  </a:lnTo>
                  <a:lnTo>
                    <a:pt x="44834" y="105928"/>
                  </a:lnTo>
                  <a:lnTo>
                    <a:pt x="137293" y="13468"/>
                  </a:lnTo>
                  <a:lnTo>
                    <a:pt x="123825" y="0"/>
                  </a:lnTo>
                  <a:lnTo>
                    <a:pt x="44834" y="78991"/>
                  </a:ln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46" name="Freeform: Shape 145">
              <a:extLst>
                <a:ext uri="{FF2B5EF4-FFF2-40B4-BE49-F238E27FC236}">
                  <a16:creationId xmlns:a16="http://schemas.microsoft.com/office/drawing/2014/main" id="{4F1D564A-92BE-C824-5A50-B0C755C5E68C}"/>
                </a:ext>
              </a:extLst>
            </p:cNvPr>
            <p:cNvSpPr/>
            <p:nvPr/>
          </p:nvSpPr>
          <p:spPr>
            <a:xfrm>
              <a:off x="6105525" y="3638550"/>
              <a:ext cx="180975" cy="19050"/>
            </a:xfrm>
            <a:custGeom>
              <a:avLst/>
              <a:gdLst>
                <a:gd name="connsiteX0" fmla="*/ 0 w 180975"/>
                <a:gd name="connsiteY0" fmla="*/ 0 h 19050"/>
                <a:gd name="connsiteX1" fmla="*/ 180975 w 180975"/>
                <a:gd name="connsiteY1" fmla="*/ 0 h 19050"/>
                <a:gd name="connsiteX2" fmla="*/ 180975 w 180975"/>
                <a:gd name="connsiteY2" fmla="*/ 19050 h 19050"/>
                <a:gd name="connsiteX3" fmla="*/ 0 w 180975"/>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80975" h="19050">
                  <a:moveTo>
                    <a:pt x="0" y="0"/>
                  </a:moveTo>
                  <a:lnTo>
                    <a:pt x="180975" y="0"/>
                  </a:lnTo>
                  <a:lnTo>
                    <a:pt x="180975" y="19050"/>
                  </a:lnTo>
                  <a:lnTo>
                    <a:pt x="0" y="19050"/>
                  </a:ln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47" name="Freeform: Shape 146">
              <a:extLst>
                <a:ext uri="{FF2B5EF4-FFF2-40B4-BE49-F238E27FC236}">
                  <a16:creationId xmlns:a16="http://schemas.microsoft.com/office/drawing/2014/main" id="{03C578EF-F421-8507-1684-34F49F47EF44}"/>
                </a:ext>
              </a:extLst>
            </p:cNvPr>
            <p:cNvSpPr/>
            <p:nvPr/>
          </p:nvSpPr>
          <p:spPr>
            <a:xfrm>
              <a:off x="5810250" y="3048000"/>
              <a:ext cx="571500" cy="762000"/>
            </a:xfrm>
            <a:custGeom>
              <a:avLst/>
              <a:gdLst>
                <a:gd name="connsiteX0" fmla="*/ 0 w 571500"/>
                <a:gd name="connsiteY0" fmla="*/ 762000 h 762000"/>
                <a:gd name="connsiteX1" fmla="*/ 571500 w 571500"/>
                <a:gd name="connsiteY1" fmla="*/ 762000 h 762000"/>
                <a:gd name="connsiteX2" fmla="*/ 571500 w 571500"/>
                <a:gd name="connsiteY2" fmla="*/ 0 h 762000"/>
                <a:gd name="connsiteX3" fmla="*/ 0 w 571500"/>
                <a:gd name="connsiteY3" fmla="*/ 0 h 762000"/>
                <a:gd name="connsiteX4" fmla="*/ 19050 w 571500"/>
                <a:gd name="connsiteY4" fmla="*/ 19050 h 762000"/>
                <a:gd name="connsiteX5" fmla="*/ 552450 w 571500"/>
                <a:gd name="connsiteY5" fmla="*/ 19050 h 762000"/>
                <a:gd name="connsiteX6" fmla="*/ 552450 w 571500"/>
                <a:gd name="connsiteY6" fmla="*/ 742950 h 762000"/>
                <a:gd name="connsiteX7" fmla="*/ 19050 w 571500"/>
                <a:gd name="connsiteY7" fmla="*/ 74295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0" h="762000">
                  <a:moveTo>
                    <a:pt x="0" y="762000"/>
                  </a:moveTo>
                  <a:lnTo>
                    <a:pt x="571500" y="762000"/>
                  </a:lnTo>
                  <a:lnTo>
                    <a:pt x="571500" y="0"/>
                  </a:lnTo>
                  <a:lnTo>
                    <a:pt x="0" y="0"/>
                  </a:lnTo>
                  <a:close/>
                  <a:moveTo>
                    <a:pt x="19050" y="19050"/>
                  </a:moveTo>
                  <a:lnTo>
                    <a:pt x="552450" y="19050"/>
                  </a:lnTo>
                  <a:lnTo>
                    <a:pt x="552450" y="742950"/>
                  </a:lnTo>
                  <a:lnTo>
                    <a:pt x="19050" y="742950"/>
                  </a:ln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grpSp>
        <p:nvGrpSpPr>
          <p:cNvPr id="150" name="Graphic 148" descr="Contract outline">
            <a:extLst>
              <a:ext uri="{FF2B5EF4-FFF2-40B4-BE49-F238E27FC236}">
                <a16:creationId xmlns:a16="http://schemas.microsoft.com/office/drawing/2014/main" id="{6D920DBC-F0AD-1BEE-1650-409681A9EA8D}"/>
              </a:ext>
            </a:extLst>
          </p:cNvPr>
          <p:cNvGrpSpPr>
            <a:grpSpLocks noChangeAspect="1"/>
          </p:cNvGrpSpPr>
          <p:nvPr/>
        </p:nvGrpSpPr>
        <p:grpSpPr>
          <a:xfrm>
            <a:off x="9009640" y="1679779"/>
            <a:ext cx="205740" cy="274320"/>
            <a:chOff x="5810250" y="3048000"/>
            <a:chExt cx="571500" cy="762000"/>
          </a:xfrm>
          <a:solidFill>
            <a:srgbClr val="000000"/>
          </a:solidFill>
        </p:grpSpPr>
        <p:sp>
          <p:nvSpPr>
            <p:cNvPr id="151" name="Freeform: Shape 150">
              <a:extLst>
                <a:ext uri="{FF2B5EF4-FFF2-40B4-BE49-F238E27FC236}">
                  <a16:creationId xmlns:a16="http://schemas.microsoft.com/office/drawing/2014/main" id="{657E8DCB-3479-2179-1B60-0C1C493DECEF}"/>
                </a:ext>
              </a:extLst>
            </p:cNvPr>
            <p:cNvSpPr/>
            <p:nvPr/>
          </p:nvSpPr>
          <p:spPr>
            <a:xfrm>
              <a:off x="5810250" y="3048000"/>
              <a:ext cx="571500" cy="762000"/>
            </a:xfrm>
            <a:custGeom>
              <a:avLst/>
              <a:gdLst>
                <a:gd name="connsiteX0" fmla="*/ 0 w 571500"/>
                <a:gd name="connsiteY0" fmla="*/ 762000 h 762000"/>
                <a:gd name="connsiteX1" fmla="*/ 571500 w 571500"/>
                <a:gd name="connsiteY1" fmla="*/ 762000 h 762000"/>
                <a:gd name="connsiteX2" fmla="*/ 571500 w 571500"/>
                <a:gd name="connsiteY2" fmla="*/ 0 h 762000"/>
                <a:gd name="connsiteX3" fmla="*/ 0 w 571500"/>
                <a:gd name="connsiteY3" fmla="*/ 0 h 762000"/>
                <a:gd name="connsiteX4" fmla="*/ 19050 w 571500"/>
                <a:gd name="connsiteY4" fmla="*/ 19050 h 762000"/>
                <a:gd name="connsiteX5" fmla="*/ 552450 w 571500"/>
                <a:gd name="connsiteY5" fmla="*/ 19050 h 762000"/>
                <a:gd name="connsiteX6" fmla="*/ 552450 w 571500"/>
                <a:gd name="connsiteY6" fmla="*/ 742950 h 762000"/>
                <a:gd name="connsiteX7" fmla="*/ 19050 w 571500"/>
                <a:gd name="connsiteY7" fmla="*/ 74295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0" h="762000">
                  <a:moveTo>
                    <a:pt x="0" y="762000"/>
                  </a:moveTo>
                  <a:lnTo>
                    <a:pt x="571500" y="762000"/>
                  </a:lnTo>
                  <a:lnTo>
                    <a:pt x="571500" y="0"/>
                  </a:lnTo>
                  <a:lnTo>
                    <a:pt x="0" y="0"/>
                  </a:lnTo>
                  <a:close/>
                  <a:moveTo>
                    <a:pt x="19050" y="19050"/>
                  </a:moveTo>
                  <a:lnTo>
                    <a:pt x="552450" y="19050"/>
                  </a:lnTo>
                  <a:lnTo>
                    <a:pt x="552450" y="742950"/>
                  </a:lnTo>
                  <a:lnTo>
                    <a:pt x="19050" y="742950"/>
                  </a:ln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52" name="Freeform: Shape 151">
              <a:extLst>
                <a:ext uri="{FF2B5EF4-FFF2-40B4-BE49-F238E27FC236}">
                  <a16:creationId xmlns:a16="http://schemas.microsoft.com/office/drawing/2014/main" id="{405C89D6-0E3C-6697-5A66-DC596614871D}"/>
                </a:ext>
              </a:extLst>
            </p:cNvPr>
            <p:cNvSpPr/>
            <p:nvPr/>
          </p:nvSpPr>
          <p:spPr>
            <a:xfrm>
              <a:off x="5905500" y="319087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53" name="Freeform: Shape 152">
              <a:extLst>
                <a:ext uri="{FF2B5EF4-FFF2-40B4-BE49-F238E27FC236}">
                  <a16:creationId xmlns:a16="http://schemas.microsoft.com/office/drawing/2014/main" id="{3185A557-F011-2DF4-A314-ACAD92B9984C}"/>
                </a:ext>
              </a:extLst>
            </p:cNvPr>
            <p:cNvSpPr/>
            <p:nvPr/>
          </p:nvSpPr>
          <p:spPr>
            <a:xfrm>
              <a:off x="5905500" y="326707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54" name="Freeform: Shape 153">
              <a:extLst>
                <a:ext uri="{FF2B5EF4-FFF2-40B4-BE49-F238E27FC236}">
                  <a16:creationId xmlns:a16="http://schemas.microsoft.com/office/drawing/2014/main" id="{75405CD9-57ED-1245-50E8-4873326FFF74}"/>
                </a:ext>
              </a:extLst>
            </p:cNvPr>
            <p:cNvSpPr/>
            <p:nvPr/>
          </p:nvSpPr>
          <p:spPr>
            <a:xfrm>
              <a:off x="5905500" y="3343275"/>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55" name="Freeform: Shape 154">
              <a:extLst>
                <a:ext uri="{FF2B5EF4-FFF2-40B4-BE49-F238E27FC236}">
                  <a16:creationId xmlns:a16="http://schemas.microsoft.com/office/drawing/2014/main" id="{C81F7BAF-683F-9C9F-B20A-F6DCDAB787C6}"/>
                </a:ext>
              </a:extLst>
            </p:cNvPr>
            <p:cNvSpPr/>
            <p:nvPr/>
          </p:nvSpPr>
          <p:spPr>
            <a:xfrm>
              <a:off x="5905500" y="3419475"/>
              <a:ext cx="190500" cy="19050"/>
            </a:xfrm>
            <a:custGeom>
              <a:avLst/>
              <a:gdLst>
                <a:gd name="connsiteX0" fmla="*/ 0 w 190500"/>
                <a:gd name="connsiteY0" fmla="*/ 0 h 19050"/>
                <a:gd name="connsiteX1" fmla="*/ 190500 w 190500"/>
                <a:gd name="connsiteY1" fmla="*/ 0 h 19050"/>
                <a:gd name="connsiteX2" fmla="*/ 190500 w 190500"/>
                <a:gd name="connsiteY2" fmla="*/ 19050 h 19050"/>
                <a:gd name="connsiteX3" fmla="*/ 0 w 1905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0" h="19050">
                  <a:moveTo>
                    <a:pt x="0" y="0"/>
                  </a:moveTo>
                  <a:lnTo>
                    <a:pt x="190500" y="0"/>
                  </a:lnTo>
                  <a:lnTo>
                    <a:pt x="190500" y="19050"/>
                  </a:lnTo>
                  <a:lnTo>
                    <a:pt x="0" y="19050"/>
                  </a:ln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56" name="Freeform: Shape 155">
              <a:extLst>
                <a:ext uri="{FF2B5EF4-FFF2-40B4-BE49-F238E27FC236}">
                  <a16:creationId xmlns:a16="http://schemas.microsoft.com/office/drawing/2014/main" id="{C4FBBAD4-7B18-B030-5BD6-4EA72A43E7CD}"/>
                </a:ext>
              </a:extLst>
            </p:cNvPr>
            <p:cNvSpPr/>
            <p:nvPr/>
          </p:nvSpPr>
          <p:spPr>
            <a:xfrm>
              <a:off x="6096000" y="3609975"/>
              <a:ext cx="190500" cy="19050"/>
            </a:xfrm>
            <a:custGeom>
              <a:avLst/>
              <a:gdLst>
                <a:gd name="connsiteX0" fmla="*/ 0 w 190500"/>
                <a:gd name="connsiteY0" fmla="*/ 0 h 19050"/>
                <a:gd name="connsiteX1" fmla="*/ 190500 w 190500"/>
                <a:gd name="connsiteY1" fmla="*/ 0 h 19050"/>
                <a:gd name="connsiteX2" fmla="*/ 190500 w 190500"/>
                <a:gd name="connsiteY2" fmla="*/ 19050 h 19050"/>
                <a:gd name="connsiteX3" fmla="*/ 0 w 1905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0" h="19050">
                  <a:moveTo>
                    <a:pt x="0" y="0"/>
                  </a:moveTo>
                  <a:lnTo>
                    <a:pt x="190500" y="0"/>
                  </a:lnTo>
                  <a:lnTo>
                    <a:pt x="190500" y="19050"/>
                  </a:lnTo>
                  <a:lnTo>
                    <a:pt x="0" y="19050"/>
                  </a:ln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57" name="Freeform: Shape 156">
              <a:extLst>
                <a:ext uri="{FF2B5EF4-FFF2-40B4-BE49-F238E27FC236}">
                  <a16:creationId xmlns:a16="http://schemas.microsoft.com/office/drawing/2014/main" id="{822CA845-677F-AE00-42BD-2F6B39B188B2}"/>
                </a:ext>
              </a:extLst>
            </p:cNvPr>
            <p:cNvSpPr/>
            <p:nvPr/>
          </p:nvSpPr>
          <p:spPr>
            <a:xfrm>
              <a:off x="5908290" y="3555615"/>
              <a:ext cx="123005" cy="123005"/>
            </a:xfrm>
            <a:custGeom>
              <a:avLst/>
              <a:gdLst>
                <a:gd name="connsiteX0" fmla="*/ 109538 w 123005"/>
                <a:gd name="connsiteY0" fmla="*/ 0 h 123005"/>
                <a:gd name="connsiteX1" fmla="*/ 61503 w 123005"/>
                <a:gd name="connsiteY1" fmla="*/ 48035 h 123005"/>
                <a:gd name="connsiteX2" fmla="*/ 13468 w 123005"/>
                <a:gd name="connsiteY2" fmla="*/ 0 h 123005"/>
                <a:gd name="connsiteX3" fmla="*/ 0 w 123005"/>
                <a:gd name="connsiteY3" fmla="*/ 13468 h 123005"/>
                <a:gd name="connsiteX4" fmla="*/ 48035 w 123005"/>
                <a:gd name="connsiteY4" fmla="*/ 61503 h 123005"/>
                <a:gd name="connsiteX5" fmla="*/ 0 w 123005"/>
                <a:gd name="connsiteY5" fmla="*/ 109538 h 123005"/>
                <a:gd name="connsiteX6" fmla="*/ 13468 w 123005"/>
                <a:gd name="connsiteY6" fmla="*/ 123006 h 123005"/>
                <a:gd name="connsiteX7" fmla="*/ 61503 w 123005"/>
                <a:gd name="connsiteY7" fmla="*/ 74971 h 123005"/>
                <a:gd name="connsiteX8" fmla="*/ 109538 w 123005"/>
                <a:gd name="connsiteY8" fmla="*/ 123006 h 123005"/>
                <a:gd name="connsiteX9" fmla="*/ 123006 w 123005"/>
                <a:gd name="connsiteY9" fmla="*/ 109538 h 123005"/>
                <a:gd name="connsiteX10" fmla="*/ 74971 w 123005"/>
                <a:gd name="connsiteY10" fmla="*/ 61503 h 123005"/>
                <a:gd name="connsiteX11" fmla="*/ 123006 w 123005"/>
                <a:gd name="connsiteY11" fmla="*/ 13468 h 123005"/>
                <a:gd name="connsiteX12" fmla="*/ 109538 w 123005"/>
                <a:gd name="connsiteY12" fmla="*/ 0 h 12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005" h="123005">
                  <a:moveTo>
                    <a:pt x="109538" y="0"/>
                  </a:moveTo>
                  <a:lnTo>
                    <a:pt x="61503" y="48035"/>
                  </a:lnTo>
                  <a:lnTo>
                    <a:pt x="13468" y="0"/>
                  </a:lnTo>
                  <a:lnTo>
                    <a:pt x="0" y="13468"/>
                  </a:lnTo>
                  <a:lnTo>
                    <a:pt x="48035" y="61503"/>
                  </a:lnTo>
                  <a:lnTo>
                    <a:pt x="0" y="109538"/>
                  </a:lnTo>
                  <a:lnTo>
                    <a:pt x="13468" y="123006"/>
                  </a:lnTo>
                  <a:lnTo>
                    <a:pt x="61503" y="74971"/>
                  </a:lnTo>
                  <a:lnTo>
                    <a:pt x="109538" y="123006"/>
                  </a:lnTo>
                  <a:lnTo>
                    <a:pt x="123006" y="109538"/>
                  </a:lnTo>
                  <a:lnTo>
                    <a:pt x="74971" y="61503"/>
                  </a:lnTo>
                  <a:lnTo>
                    <a:pt x="123006" y="13468"/>
                  </a:lnTo>
                  <a:lnTo>
                    <a:pt x="109538" y="0"/>
                  </a:ln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sp>
        <p:nvSpPr>
          <p:cNvPr id="160" name="Graphic 158" descr="Books outline">
            <a:extLst>
              <a:ext uri="{FF2B5EF4-FFF2-40B4-BE49-F238E27FC236}">
                <a16:creationId xmlns:a16="http://schemas.microsoft.com/office/drawing/2014/main" id="{FFCACE0C-1263-E3BE-537D-695AD88BDB93}"/>
              </a:ext>
            </a:extLst>
          </p:cNvPr>
          <p:cNvSpPr>
            <a:spLocks noChangeAspect="1"/>
          </p:cNvSpPr>
          <p:nvPr/>
        </p:nvSpPr>
        <p:spPr>
          <a:xfrm>
            <a:off x="9894263" y="1673698"/>
            <a:ext cx="307118" cy="274320"/>
          </a:xfrm>
          <a:custGeom>
            <a:avLst/>
            <a:gdLst>
              <a:gd name="connsiteX0" fmla="*/ 829287 w 835638"/>
              <a:gd name="connsiteY0" fmla="*/ 543802 h 746398"/>
              <a:gd name="connsiteX1" fmla="*/ 777785 w 835638"/>
              <a:gd name="connsiteY1" fmla="*/ 525533 h 746398"/>
              <a:gd name="connsiteX2" fmla="*/ 777785 w 835638"/>
              <a:gd name="connsiteY2" fmla="*/ 439589 h 746398"/>
              <a:gd name="connsiteX3" fmla="*/ 819190 w 835638"/>
              <a:gd name="connsiteY3" fmla="*/ 422072 h 746398"/>
              <a:gd name="connsiteX4" fmla="*/ 824263 w 835638"/>
              <a:gd name="connsiteY4" fmla="*/ 409593 h 746398"/>
              <a:gd name="connsiteX5" fmla="*/ 817038 w 835638"/>
              <a:gd name="connsiteY5" fmla="*/ 403898 h 746398"/>
              <a:gd name="connsiteX6" fmla="*/ 749058 w 835638"/>
              <a:gd name="connsiteY6" fmla="*/ 392668 h 746398"/>
              <a:gd name="connsiteX7" fmla="*/ 749058 w 835638"/>
              <a:gd name="connsiteY7" fmla="*/ 308439 h 746398"/>
              <a:gd name="connsiteX8" fmla="*/ 829677 w 835638"/>
              <a:gd name="connsiteY8" fmla="*/ 275863 h 746398"/>
              <a:gd name="connsiteX9" fmla="*/ 834943 w 835638"/>
              <a:gd name="connsiteY9" fmla="*/ 263465 h 746398"/>
              <a:gd name="connsiteX10" fmla="*/ 829287 w 835638"/>
              <a:gd name="connsiteY10" fmla="*/ 258052 h 746398"/>
              <a:gd name="connsiteX11" fmla="*/ 777785 w 835638"/>
              <a:gd name="connsiteY11" fmla="*/ 239783 h 746398"/>
              <a:gd name="connsiteX12" fmla="*/ 777785 w 835638"/>
              <a:gd name="connsiteY12" fmla="*/ 153839 h 746398"/>
              <a:gd name="connsiteX13" fmla="*/ 819190 w 835638"/>
              <a:gd name="connsiteY13" fmla="*/ 136322 h 746398"/>
              <a:gd name="connsiteX14" fmla="*/ 824252 w 835638"/>
              <a:gd name="connsiteY14" fmla="*/ 123839 h 746398"/>
              <a:gd name="connsiteX15" fmla="*/ 818781 w 835638"/>
              <a:gd name="connsiteY15" fmla="*/ 118615 h 746398"/>
              <a:gd name="connsiteX16" fmla="*/ 499122 w 835638"/>
              <a:gd name="connsiteY16" fmla="*/ 591 h 746398"/>
              <a:gd name="connsiteX17" fmla="*/ 492731 w 835638"/>
              <a:gd name="connsiteY17" fmla="*/ 515 h 746398"/>
              <a:gd name="connsiteX18" fmla="*/ 61248 w 835638"/>
              <a:gd name="connsiteY18" fmla="*/ 150991 h 746398"/>
              <a:gd name="connsiteX19" fmla="*/ 58733 w 835638"/>
              <a:gd name="connsiteY19" fmla="*/ 152305 h 746398"/>
              <a:gd name="connsiteX20" fmla="*/ 28577 w 835638"/>
              <a:gd name="connsiteY20" fmla="*/ 242859 h 746398"/>
              <a:gd name="connsiteX21" fmla="*/ 33835 w 835638"/>
              <a:gd name="connsiteY21" fmla="*/ 288579 h 746398"/>
              <a:gd name="connsiteX22" fmla="*/ 2 w 835638"/>
              <a:gd name="connsiteY22" fmla="*/ 376209 h 746398"/>
              <a:gd name="connsiteX23" fmla="*/ 34397 w 835638"/>
              <a:gd name="connsiteY23" fmla="*/ 480889 h 746398"/>
              <a:gd name="connsiteX24" fmla="*/ 28577 w 835638"/>
              <a:gd name="connsiteY24" fmla="*/ 528609 h 746398"/>
              <a:gd name="connsiteX25" fmla="*/ 59305 w 835638"/>
              <a:gd name="connsiteY25" fmla="*/ 624021 h 746398"/>
              <a:gd name="connsiteX26" fmla="*/ 62162 w 835638"/>
              <a:gd name="connsiteY26" fmla="*/ 625802 h 746398"/>
              <a:gd name="connsiteX27" fmla="*/ 366962 w 835638"/>
              <a:gd name="connsiteY27" fmla="*/ 745741 h 746398"/>
              <a:gd name="connsiteX28" fmla="*/ 370449 w 835638"/>
              <a:gd name="connsiteY28" fmla="*/ 746398 h 746398"/>
              <a:gd name="connsiteX29" fmla="*/ 374020 w 835638"/>
              <a:gd name="connsiteY29" fmla="*/ 745703 h 746398"/>
              <a:gd name="connsiteX30" fmla="*/ 829677 w 835638"/>
              <a:gd name="connsiteY30" fmla="*/ 561613 h 746398"/>
              <a:gd name="connsiteX31" fmla="*/ 834943 w 835638"/>
              <a:gd name="connsiteY31" fmla="*/ 549215 h 746398"/>
              <a:gd name="connsiteX32" fmla="*/ 829287 w 835638"/>
              <a:gd name="connsiteY32" fmla="*/ 543802 h 746398"/>
              <a:gd name="connsiteX33" fmla="*/ 730008 w 835638"/>
              <a:gd name="connsiteY33" fmla="*/ 394259 h 746398"/>
              <a:gd name="connsiteX34" fmla="*/ 370058 w 835638"/>
              <a:gd name="connsiteY34" fmla="*/ 537687 h 746398"/>
              <a:gd name="connsiteX35" fmla="*/ 68535 w 835638"/>
              <a:gd name="connsiteY35" fmla="*/ 418986 h 746398"/>
              <a:gd name="connsiteX36" fmla="*/ 68535 w 835638"/>
              <a:gd name="connsiteY36" fmla="*/ 342681 h 746398"/>
              <a:gd name="connsiteX37" fmla="*/ 367001 w 835638"/>
              <a:gd name="connsiteY37" fmla="*/ 459991 h 746398"/>
              <a:gd name="connsiteX38" fmla="*/ 374059 w 835638"/>
              <a:gd name="connsiteY38" fmla="*/ 459991 h 746398"/>
              <a:gd name="connsiteX39" fmla="*/ 729989 w 835638"/>
              <a:gd name="connsiteY39" fmla="*/ 316164 h 746398"/>
              <a:gd name="connsiteX40" fmla="*/ 370458 w 835638"/>
              <a:gd name="connsiteY40" fmla="*/ 726615 h 746398"/>
              <a:gd name="connsiteX41" fmla="*/ 71087 w 835638"/>
              <a:gd name="connsiteY41" fmla="*/ 608829 h 746398"/>
              <a:gd name="connsiteX42" fmla="*/ 47646 w 835638"/>
              <a:gd name="connsiteY42" fmla="*/ 528609 h 746398"/>
              <a:gd name="connsiteX43" fmla="*/ 54057 w 835638"/>
              <a:gd name="connsiteY43" fmla="*/ 481603 h 746398"/>
              <a:gd name="connsiteX44" fmla="*/ 52028 w 835638"/>
              <a:gd name="connsiteY44" fmla="*/ 472307 h 746398"/>
              <a:gd name="connsiteX45" fmla="*/ 19071 w 835638"/>
              <a:gd name="connsiteY45" fmla="*/ 376171 h 746398"/>
              <a:gd name="connsiteX46" fmla="*/ 49551 w 835638"/>
              <a:gd name="connsiteY46" fmla="*/ 300495 h 746398"/>
              <a:gd name="connsiteX47" fmla="*/ 53904 w 835638"/>
              <a:gd name="connsiteY47" fmla="*/ 289532 h 746398"/>
              <a:gd name="connsiteX48" fmla="*/ 47675 w 835638"/>
              <a:gd name="connsiteY48" fmla="*/ 242859 h 746398"/>
              <a:gd name="connsiteX49" fmla="*/ 69287 w 835638"/>
              <a:gd name="connsiteY49" fmla="*/ 168374 h 746398"/>
              <a:gd name="connsiteX50" fmla="*/ 495721 w 835638"/>
              <a:gd name="connsiteY50" fmla="*/ 19641 h 746398"/>
              <a:gd name="connsiteX51" fmla="*/ 789377 w 835638"/>
              <a:gd name="connsiteY51" fmla="*/ 128073 h 746398"/>
              <a:gd name="connsiteX52" fmla="*/ 789377 w 835638"/>
              <a:gd name="connsiteY52" fmla="*/ 128254 h 746398"/>
              <a:gd name="connsiteX53" fmla="*/ 370458 w 835638"/>
              <a:gd name="connsiteY53" fmla="*/ 297990 h 746398"/>
              <a:gd name="connsiteX54" fmla="*/ 91071 w 835638"/>
              <a:gd name="connsiteY54" fmla="*/ 188014 h 746398"/>
              <a:gd name="connsiteX55" fmla="*/ 78721 w 835638"/>
              <a:gd name="connsiteY55" fmla="*/ 193392 h 746398"/>
              <a:gd name="connsiteX56" fmla="*/ 78060 w 835638"/>
              <a:gd name="connsiteY56" fmla="*/ 196882 h 746398"/>
              <a:gd name="connsiteX57" fmla="*/ 78060 w 835638"/>
              <a:gd name="connsiteY57" fmla="*/ 292132 h 746398"/>
              <a:gd name="connsiteX58" fmla="*/ 84089 w 835638"/>
              <a:gd name="connsiteY58" fmla="*/ 300990 h 746398"/>
              <a:gd name="connsiteX59" fmla="*/ 367001 w 835638"/>
              <a:gd name="connsiteY59" fmla="*/ 412366 h 746398"/>
              <a:gd name="connsiteX60" fmla="*/ 374059 w 835638"/>
              <a:gd name="connsiteY60" fmla="*/ 412366 h 746398"/>
              <a:gd name="connsiteX61" fmla="*/ 763869 w 835638"/>
              <a:gd name="connsiteY61" fmla="*/ 254823 h 746398"/>
              <a:gd name="connsiteX62" fmla="*/ 799016 w 835638"/>
              <a:gd name="connsiteY62" fmla="*/ 267519 h 746398"/>
              <a:gd name="connsiteX63" fmla="*/ 799016 w 835638"/>
              <a:gd name="connsiteY63" fmla="*/ 267700 h 746398"/>
              <a:gd name="connsiteX64" fmla="*/ 370458 w 835638"/>
              <a:gd name="connsiteY64" fmla="*/ 440865 h 746398"/>
              <a:gd name="connsiteX65" fmla="*/ 62496 w 835638"/>
              <a:gd name="connsiteY65" fmla="*/ 319840 h 746398"/>
              <a:gd name="connsiteX66" fmla="*/ 50146 w 835638"/>
              <a:gd name="connsiteY66" fmla="*/ 325218 h 746398"/>
              <a:gd name="connsiteX67" fmla="*/ 49485 w 835638"/>
              <a:gd name="connsiteY67" fmla="*/ 328708 h 746398"/>
              <a:gd name="connsiteX68" fmla="*/ 49485 w 835638"/>
              <a:gd name="connsiteY68" fmla="*/ 425482 h 746398"/>
              <a:gd name="connsiteX69" fmla="*/ 55514 w 835638"/>
              <a:gd name="connsiteY69" fmla="*/ 434340 h 746398"/>
              <a:gd name="connsiteX70" fmla="*/ 366591 w 835638"/>
              <a:gd name="connsiteY70" fmla="*/ 556794 h 746398"/>
              <a:gd name="connsiteX71" fmla="*/ 373601 w 835638"/>
              <a:gd name="connsiteY71" fmla="*/ 556794 h 746398"/>
              <a:gd name="connsiteX72" fmla="*/ 740590 w 835638"/>
              <a:gd name="connsiteY72" fmla="*/ 410585 h 746398"/>
              <a:gd name="connsiteX73" fmla="*/ 781148 w 835638"/>
              <a:gd name="connsiteY73" fmla="*/ 417253 h 746398"/>
              <a:gd name="connsiteX74" fmla="*/ 781148 w 835638"/>
              <a:gd name="connsiteY74" fmla="*/ 417433 h 746398"/>
              <a:gd name="connsiteX75" fmla="*/ 370458 w 835638"/>
              <a:gd name="connsiteY75" fmla="*/ 583740 h 746398"/>
              <a:gd name="connsiteX76" fmla="*/ 91071 w 835638"/>
              <a:gd name="connsiteY76" fmla="*/ 473764 h 746398"/>
              <a:gd name="connsiteX77" fmla="*/ 78721 w 835638"/>
              <a:gd name="connsiteY77" fmla="*/ 479142 h 746398"/>
              <a:gd name="connsiteX78" fmla="*/ 78060 w 835638"/>
              <a:gd name="connsiteY78" fmla="*/ 482632 h 746398"/>
              <a:gd name="connsiteX79" fmla="*/ 78060 w 835638"/>
              <a:gd name="connsiteY79" fmla="*/ 577882 h 746398"/>
              <a:gd name="connsiteX80" fmla="*/ 84089 w 835638"/>
              <a:gd name="connsiteY80" fmla="*/ 586740 h 746398"/>
              <a:gd name="connsiteX81" fmla="*/ 367001 w 835638"/>
              <a:gd name="connsiteY81" fmla="*/ 698116 h 746398"/>
              <a:gd name="connsiteX82" fmla="*/ 374059 w 835638"/>
              <a:gd name="connsiteY82" fmla="*/ 698116 h 746398"/>
              <a:gd name="connsiteX83" fmla="*/ 763869 w 835638"/>
              <a:gd name="connsiteY83" fmla="*/ 540573 h 746398"/>
              <a:gd name="connsiteX84" fmla="*/ 799016 w 835638"/>
              <a:gd name="connsiteY84" fmla="*/ 553270 h 746398"/>
              <a:gd name="connsiteX85" fmla="*/ 799016 w 835638"/>
              <a:gd name="connsiteY85" fmla="*/ 553450 h 746398"/>
              <a:gd name="connsiteX86" fmla="*/ 758735 w 835638"/>
              <a:gd name="connsiteY86" fmla="*/ 236354 h 746398"/>
              <a:gd name="connsiteX87" fmla="*/ 370458 w 835638"/>
              <a:gd name="connsiteY87" fmla="*/ 393240 h 746398"/>
              <a:gd name="connsiteX88" fmla="*/ 97091 w 835638"/>
              <a:gd name="connsiteY88" fmla="*/ 285607 h 746398"/>
              <a:gd name="connsiteX89" fmla="*/ 97091 w 835638"/>
              <a:gd name="connsiteY89" fmla="*/ 210836 h 746398"/>
              <a:gd name="connsiteX90" fmla="*/ 367001 w 835638"/>
              <a:gd name="connsiteY90" fmla="*/ 317116 h 746398"/>
              <a:gd name="connsiteX91" fmla="*/ 374059 w 835638"/>
              <a:gd name="connsiteY91" fmla="*/ 317116 h 746398"/>
              <a:gd name="connsiteX92" fmla="*/ 758735 w 835638"/>
              <a:gd name="connsiteY92" fmla="*/ 161649 h 746398"/>
              <a:gd name="connsiteX93" fmla="*/ 758735 w 835638"/>
              <a:gd name="connsiteY93" fmla="*/ 522104 h 746398"/>
              <a:gd name="connsiteX94" fmla="*/ 370458 w 835638"/>
              <a:gd name="connsiteY94" fmla="*/ 678990 h 746398"/>
              <a:gd name="connsiteX95" fmla="*/ 97091 w 835638"/>
              <a:gd name="connsiteY95" fmla="*/ 571357 h 746398"/>
              <a:gd name="connsiteX96" fmla="*/ 97091 w 835638"/>
              <a:gd name="connsiteY96" fmla="*/ 496586 h 746398"/>
              <a:gd name="connsiteX97" fmla="*/ 367001 w 835638"/>
              <a:gd name="connsiteY97" fmla="*/ 602866 h 746398"/>
              <a:gd name="connsiteX98" fmla="*/ 374059 w 835638"/>
              <a:gd name="connsiteY98" fmla="*/ 602866 h 746398"/>
              <a:gd name="connsiteX99" fmla="*/ 758735 w 835638"/>
              <a:gd name="connsiteY99" fmla="*/ 447399 h 746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835638" h="746398">
                <a:moveTo>
                  <a:pt x="829287" y="543802"/>
                </a:moveTo>
                <a:lnTo>
                  <a:pt x="777785" y="525533"/>
                </a:lnTo>
                <a:lnTo>
                  <a:pt x="777785" y="439589"/>
                </a:lnTo>
                <a:lnTo>
                  <a:pt x="819190" y="422072"/>
                </a:lnTo>
                <a:cubicBezTo>
                  <a:pt x="824037" y="420027"/>
                  <a:pt x="826308" y="414440"/>
                  <a:pt x="824263" y="409593"/>
                </a:cubicBezTo>
                <a:cubicBezTo>
                  <a:pt x="822992" y="406581"/>
                  <a:pt x="820264" y="404431"/>
                  <a:pt x="817038" y="403898"/>
                </a:cubicBezTo>
                <a:lnTo>
                  <a:pt x="749058" y="392668"/>
                </a:lnTo>
                <a:lnTo>
                  <a:pt x="749058" y="308439"/>
                </a:lnTo>
                <a:lnTo>
                  <a:pt x="829677" y="275863"/>
                </a:lnTo>
                <a:cubicBezTo>
                  <a:pt x="834555" y="273894"/>
                  <a:pt x="836913" y="268342"/>
                  <a:pt x="834943" y="263465"/>
                </a:cubicBezTo>
                <a:cubicBezTo>
                  <a:pt x="833920" y="260933"/>
                  <a:pt x="831861" y="258962"/>
                  <a:pt x="829287" y="258052"/>
                </a:cubicBezTo>
                <a:lnTo>
                  <a:pt x="777785" y="239783"/>
                </a:lnTo>
                <a:lnTo>
                  <a:pt x="777785" y="153839"/>
                </a:lnTo>
                <a:lnTo>
                  <a:pt x="819190" y="136322"/>
                </a:lnTo>
                <a:cubicBezTo>
                  <a:pt x="824035" y="134272"/>
                  <a:pt x="826302" y="128684"/>
                  <a:pt x="824252" y="123839"/>
                </a:cubicBezTo>
                <a:cubicBezTo>
                  <a:pt x="823227" y="121417"/>
                  <a:pt x="821248" y="119527"/>
                  <a:pt x="818781" y="118615"/>
                </a:cubicBezTo>
                <a:lnTo>
                  <a:pt x="499122" y="591"/>
                </a:lnTo>
                <a:cubicBezTo>
                  <a:pt x="497063" y="-170"/>
                  <a:pt x="494806" y="-197"/>
                  <a:pt x="492731" y="515"/>
                </a:cubicBezTo>
                <a:lnTo>
                  <a:pt x="61248" y="150991"/>
                </a:lnTo>
                <a:cubicBezTo>
                  <a:pt x="60348" y="151297"/>
                  <a:pt x="59500" y="151741"/>
                  <a:pt x="58733" y="152305"/>
                </a:cubicBezTo>
                <a:cubicBezTo>
                  <a:pt x="57505" y="153258"/>
                  <a:pt x="28577" y="175260"/>
                  <a:pt x="28577" y="242859"/>
                </a:cubicBezTo>
                <a:cubicBezTo>
                  <a:pt x="28461" y="258256"/>
                  <a:pt x="30227" y="273611"/>
                  <a:pt x="33835" y="288579"/>
                </a:cubicBezTo>
                <a:cubicBezTo>
                  <a:pt x="22605" y="298104"/>
                  <a:pt x="2" y="323822"/>
                  <a:pt x="2" y="376209"/>
                </a:cubicBezTo>
                <a:cubicBezTo>
                  <a:pt x="-192" y="413910"/>
                  <a:pt x="11880" y="450651"/>
                  <a:pt x="34397" y="480889"/>
                </a:cubicBezTo>
                <a:cubicBezTo>
                  <a:pt x="30340" y="496465"/>
                  <a:pt x="28383" y="512514"/>
                  <a:pt x="28577" y="528609"/>
                </a:cubicBezTo>
                <a:cubicBezTo>
                  <a:pt x="28577" y="595646"/>
                  <a:pt x="58048" y="622907"/>
                  <a:pt x="59305" y="624021"/>
                </a:cubicBezTo>
                <a:cubicBezTo>
                  <a:pt x="60142" y="624783"/>
                  <a:pt x="61110" y="625386"/>
                  <a:pt x="62162" y="625802"/>
                </a:cubicBezTo>
                <a:lnTo>
                  <a:pt x="366962" y="745741"/>
                </a:lnTo>
                <a:cubicBezTo>
                  <a:pt x="368074" y="746176"/>
                  <a:pt x="369256" y="746398"/>
                  <a:pt x="370449" y="746398"/>
                </a:cubicBezTo>
                <a:cubicBezTo>
                  <a:pt x="371674" y="746400"/>
                  <a:pt x="372886" y="746164"/>
                  <a:pt x="374020" y="745703"/>
                </a:cubicBezTo>
                <a:lnTo>
                  <a:pt x="829677" y="561613"/>
                </a:lnTo>
                <a:cubicBezTo>
                  <a:pt x="834555" y="559644"/>
                  <a:pt x="836913" y="554092"/>
                  <a:pt x="834943" y="549215"/>
                </a:cubicBezTo>
                <a:cubicBezTo>
                  <a:pt x="833920" y="546683"/>
                  <a:pt x="831861" y="544712"/>
                  <a:pt x="829287" y="543802"/>
                </a:cubicBezTo>
                <a:close/>
                <a:moveTo>
                  <a:pt x="730008" y="394259"/>
                </a:moveTo>
                <a:lnTo>
                  <a:pt x="370058" y="537687"/>
                </a:lnTo>
                <a:lnTo>
                  <a:pt x="68535" y="418986"/>
                </a:lnTo>
                <a:lnTo>
                  <a:pt x="68535" y="342681"/>
                </a:lnTo>
                <a:lnTo>
                  <a:pt x="367001" y="459991"/>
                </a:lnTo>
                <a:cubicBezTo>
                  <a:pt x="369267" y="460895"/>
                  <a:pt x="371793" y="460895"/>
                  <a:pt x="374059" y="459991"/>
                </a:cubicBezTo>
                <a:lnTo>
                  <a:pt x="729989" y="316164"/>
                </a:lnTo>
                <a:close/>
                <a:moveTo>
                  <a:pt x="370458" y="726615"/>
                </a:moveTo>
                <a:lnTo>
                  <a:pt x="71087" y="608829"/>
                </a:lnTo>
                <a:cubicBezTo>
                  <a:pt x="66439" y="603647"/>
                  <a:pt x="47646" y="579539"/>
                  <a:pt x="47646" y="528609"/>
                </a:cubicBezTo>
                <a:cubicBezTo>
                  <a:pt x="47373" y="512705"/>
                  <a:pt x="49535" y="496853"/>
                  <a:pt x="54057" y="481603"/>
                </a:cubicBezTo>
                <a:cubicBezTo>
                  <a:pt x="55087" y="478365"/>
                  <a:pt x="54314" y="474822"/>
                  <a:pt x="52028" y="472307"/>
                </a:cubicBezTo>
                <a:cubicBezTo>
                  <a:pt x="30391" y="444963"/>
                  <a:pt x="18762" y="411038"/>
                  <a:pt x="19071" y="376171"/>
                </a:cubicBezTo>
                <a:cubicBezTo>
                  <a:pt x="19071" y="319545"/>
                  <a:pt x="48342" y="301209"/>
                  <a:pt x="49551" y="300495"/>
                </a:cubicBezTo>
                <a:cubicBezTo>
                  <a:pt x="53363" y="298287"/>
                  <a:pt x="55163" y="293753"/>
                  <a:pt x="53904" y="289532"/>
                </a:cubicBezTo>
                <a:cubicBezTo>
                  <a:pt x="49594" y="274355"/>
                  <a:pt x="47496" y="258636"/>
                  <a:pt x="47675" y="242859"/>
                </a:cubicBezTo>
                <a:cubicBezTo>
                  <a:pt x="47675" y="192215"/>
                  <a:pt x="65306" y="172241"/>
                  <a:pt x="69287" y="168374"/>
                </a:cubicBezTo>
                <a:lnTo>
                  <a:pt x="495721" y="19641"/>
                </a:lnTo>
                <a:lnTo>
                  <a:pt x="789377" y="128073"/>
                </a:lnTo>
                <a:cubicBezTo>
                  <a:pt x="789511" y="128073"/>
                  <a:pt x="789511" y="128207"/>
                  <a:pt x="789377" y="128254"/>
                </a:cubicBezTo>
                <a:lnTo>
                  <a:pt x="370458" y="297990"/>
                </a:lnTo>
                <a:lnTo>
                  <a:pt x="91071" y="188014"/>
                </a:lnTo>
                <a:cubicBezTo>
                  <a:pt x="86175" y="186089"/>
                  <a:pt x="80646" y="188496"/>
                  <a:pt x="78721" y="193392"/>
                </a:cubicBezTo>
                <a:cubicBezTo>
                  <a:pt x="78284" y="194504"/>
                  <a:pt x="78060" y="195688"/>
                  <a:pt x="78060" y="196882"/>
                </a:cubicBezTo>
                <a:lnTo>
                  <a:pt x="78060" y="292132"/>
                </a:lnTo>
                <a:cubicBezTo>
                  <a:pt x="78061" y="296042"/>
                  <a:pt x="80451" y="299555"/>
                  <a:pt x="84089" y="300990"/>
                </a:cubicBezTo>
                <a:lnTo>
                  <a:pt x="367001" y="412366"/>
                </a:lnTo>
                <a:cubicBezTo>
                  <a:pt x="369267" y="413270"/>
                  <a:pt x="371793" y="413270"/>
                  <a:pt x="374059" y="412366"/>
                </a:cubicBezTo>
                <a:lnTo>
                  <a:pt x="763869" y="254823"/>
                </a:lnTo>
                <a:lnTo>
                  <a:pt x="799016" y="267519"/>
                </a:lnTo>
                <a:cubicBezTo>
                  <a:pt x="799140" y="267567"/>
                  <a:pt x="799140" y="267643"/>
                  <a:pt x="799016" y="267700"/>
                </a:cubicBezTo>
                <a:lnTo>
                  <a:pt x="370458" y="440865"/>
                </a:lnTo>
                <a:lnTo>
                  <a:pt x="62496" y="319840"/>
                </a:lnTo>
                <a:cubicBezTo>
                  <a:pt x="57600" y="317915"/>
                  <a:pt x="52071" y="320323"/>
                  <a:pt x="50146" y="325218"/>
                </a:cubicBezTo>
                <a:cubicBezTo>
                  <a:pt x="49708" y="326330"/>
                  <a:pt x="49484" y="327514"/>
                  <a:pt x="49485" y="328708"/>
                </a:cubicBezTo>
                <a:lnTo>
                  <a:pt x="49485" y="425482"/>
                </a:lnTo>
                <a:cubicBezTo>
                  <a:pt x="49486" y="429392"/>
                  <a:pt x="51876" y="432905"/>
                  <a:pt x="55514" y="434340"/>
                </a:cubicBezTo>
                <a:lnTo>
                  <a:pt x="366591" y="556794"/>
                </a:lnTo>
                <a:cubicBezTo>
                  <a:pt x="368843" y="557685"/>
                  <a:pt x="371350" y="557685"/>
                  <a:pt x="373601" y="556794"/>
                </a:cubicBezTo>
                <a:lnTo>
                  <a:pt x="740590" y="410585"/>
                </a:lnTo>
                <a:lnTo>
                  <a:pt x="781148" y="417253"/>
                </a:lnTo>
                <a:cubicBezTo>
                  <a:pt x="781329" y="417253"/>
                  <a:pt x="781338" y="417367"/>
                  <a:pt x="781148" y="417433"/>
                </a:cubicBezTo>
                <a:lnTo>
                  <a:pt x="370458" y="583740"/>
                </a:lnTo>
                <a:lnTo>
                  <a:pt x="91071" y="473764"/>
                </a:lnTo>
                <a:cubicBezTo>
                  <a:pt x="86175" y="471839"/>
                  <a:pt x="80646" y="474247"/>
                  <a:pt x="78721" y="479142"/>
                </a:cubicBezTo>
                <a:cubicBezTo>
                  <a:pt x="78284" y="480254"/>
                  <a:pt x="78060" y="481438"/>
                  <a:pt x="78060" y="482632"/>
                </a:cubicBezTo>
                <a:lnTo>
                  <a:pt x="78060" y="577882"/>
                </a:lnTo>
                <a:cubicBezTo>
                  <a:pt x="78061" y="581792"/>
                  <a:pt x="80451" y="585305"/>
                  <a:pt x="84089" y="586740"/>
                </a:cubicBezTo>
                <a:lnTo>
                  <a:pt x="367001" y="698116"/>
                </a:lnTo>
                <a:cubicBezTo>
                  <a:pt x="369267" y="699020"/>
                  <a:pt x="371793" y="699020"/>
                  <a:pt x="374059" y="698116"/>
                </a:cubicBezTo>
                <a:lnTo>
                  <a:pt x="763869" y="540573"/>
                </a:lnTo>
                <a:lnTo>
                  <a:pt x="799016" y="553270"/>
                </a:lnTo>
                <a:cubicBezTo>
                  <a:pt x="799140" y="553270"/>
                  <a:pt x="799140" y="553393"/>
                  <a:pt x="799016" y="553450"/>
                </a:cubicBezTo>
                <a:close/>
                <a:moveTo>
                  <a:pt x="758735" y="236354"/>
                </a:moveTo>
                <a:lnTo>
                  <a:pt x="370458" y="393240"/>
                </a:lnTo>
                <a:lnTo>
                  <a:pt x="97091" y="285607"/>
                </a:lnTo>
                <a:lnTo>
                  <a:pt x="97091" y="210836"/>
                </a:lnTo>
                <a:lnTo>
                  <a:pt x="367001" y="317116"/>
                </a:lnTo>
                <a:cubicBezTo>
                  <a:pt x="369267" y="318020"/>
                  <a:pt x="371793" y="318020"/>
                  <a:pt x="374059" y="317116"/>
                </a:cubicBezTo>
                <a:lnTo>
                  <a:pt x="758735" y="161649"/>
                </a:lnTo>
                <a:close/>
                <a:moveTo>
                  <a:pt x="758735" y="522104"/>
                </a:moveTo>
                <a:lnTo>
                  <a:pt x="370458" y="678990"/>
                </a:lnTo>
                <a:lnTo>
                  <a:pt x="97091" y="571357"/>
                </a:lnTo>
                <a:lnTo>
                  <a:pt x="97091" y="496586"/>
                </a:lnTo>
                <a:lnTo>
                  <a:pt x="367001" y="602866"/>
                </a:lnTo>
                <a:cubicBezTo>
                  <a:pt x="369267" y="603770"/>
                  <a:pt x="371793" y="603770"/>
                  <a:pt x="374059" y="602866"/>
                </a:cubicBezTo>
                <a:lnTo>
                  <a:pt x="758735" y="447399"/>
                </a:ln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63" name="Graphic 161" descr="Court outline">
            <a:extLst>
              <a:ext uri="{FF2B5EF4-FFF2-40B4-BE49-F238E27FC236}">
                <a16:creationId xmlns:a16="http://schemas.microsoft.com/office/drawing/2014/main" id="{AEA651FB-5ADF-92DD-C31F-2AF8EA43EC94}"/>
              </a:ext>
            </a:extLst>
          </p:cNvPr>
          <p:cNvSpPr>
            <a:spLocks noChangeAspect="1"/>
          </p:cNvSpPr>
          <p:nvPr/>
        </p:nvSpPr>
        <p:spPr>
          <a:xfrm>
            <a:off x="10978139" y="1679779"/>
            <a:ext cx="289560" cy="274320"/>
          </a:xfrm>
          <a:custGeom>
            <a:avLst/>
            <a:gdLst>
              <a:gd name="connsiteX0" fmla="*/ 657225 w 723900"/>
              <a:gd name="connsiteY0" fmla="*/ 600275 h 685800"/>
              <a:gd name="connsiteX1" fmla="*/ 657225 w 723900"/>
              <a:gd name="connsiteY1" fmla="*/ 571500 h 685800"/>
              <a:gd name="connsiteX2" fmla="*/ 628650 w 723900"/>
              <a:gd name="connsiteY2" fmla="*/ 571500 h 685800"/>
              <a:gd name="connsiteX3" fmla="*/ 628650 w 723900"/>
              <a:gd name="connsiteY3" fmla="*/ 276225 h 685800"/>
              <a:gd name="connsiteX4" fmla="*/ 657225 w 723900"/>
              <a:gd name="connsiteY4" fmla="*/ 276225 h 685800"/>
              <a:gd name="connsiteX5" fmla="*/ 657225 w 723900"/>
              <a:gd name="connsiteY5" fmla="*/ 228600 h 685800"/>
              <a:gd name="connsiteX6" fmla="*/ 704850 w 723900"/>
              <a:gd name="connsiteY6" fmla="*/ 228600 h 685800"/>
              <a:gd name="connsiteX7" fmla="*/ 704850 w 723900"/>
              <a:gd name="connsiteY7" fmla="*/ 209550 h 685800"/>
              <a:gd name="connsiteX8" fmla="*/ 361950 w 723900"/>
              <a:gd name="connsiteY8" fmla="*/ 0 h 685800"/>
              <a:gd name="connsiteX9" fmla="*/ 19050 w 723900"/>
              <a:gd name="connsiteY9" fmla="*/ 209550 h 685800"/>
              <a:gd name="connsiteX10" fmla="*/ 19050 w 723900"/>
              <a:gd name="connsiteY10" fmla="*/ 228600 h 685800"/>
              <a:gd name="connsiteX11" fmla="*/ 66675 w 723900"/>
              <a:gd name="connsiteY11" fmla="*/ 228600 h 685800"/>
              <a:gd name="connsiteX12" fmla="*/ 66675 w 723900"/>
              <a:gd name="connsiteY12" fmla="*/ 276225 h 685800"/>
              <a:gd name="connsiteX13" fmla="*/ 95250 w 723900"/>
              <a:gd name="connsiteY13" fmla="*/ 276225 h 685800"/>
              <a:gd name="connsiteX14" fmla="*/ 95250 w 723900"/>
              <a:gd name="connsiteY14" fmla="*/ 571500 h 685800"/>
              <a:gd name="connsiteX15" fmla="*/ 66675 w 723900"/>
              <a:gd name="connsiteY15" fmla="*/ 571500 h 685800"/>
              <a:gd name="connsiteX16" fmla="*/ 66675 w 723900"/>
              <a:gd name="connsiteY16" fmla="*/ 600275 h 685800"/>
              <a:gd name="connsiteX17" fmla="*/ 0 w 723900"/>
              <a:gd name="connsiteY17" fmla="*/ 647900 h 685800"/>
              <a:gd name="connsiteX18" fmla="*/ 0 w 723900"/>
              <a:gd name="connsiteY18" fmla="*/ 685800 h 685800"/>
              <a:gd name="connsiteX19" fmla="*/ 723900 w 723900"/>
              <a:gd name="connsiteY19" fmla="*/ 685800 h 685800"/>
              <a:gd name="connsiteX20" fmla="*/ 723900 w 723900"/>
              <a:gd name="connsiteY20" fmla="*/ 647910 h 685800"/>
              <a:gd name="connsiteX21" fmla="*/ 609600 w 723900"/>
              <a:gd name="connsiteY21" fmla="*/ 571500 h 685800"/>
              <a:gd name="connsiteX22" fmla="*/ 571500 w 723900"/>
              <a:gd name="connsiteY22" fmla="*/ 571500 h 685800"/>
              <a:gd name="connsiteX23" fmla="*/ 571500 w 723900"/>
              <a:gd name="connsiteY23" fmla="*/ 276225 h 685800"/>
              <a:gd name="connsiteX24" fmla="*/ 609600 w 723900"/>
              <a:gd name="connsiteY24" fmla="*/ 276225 h 685800"/>
              <a:gd name="connsiteX25" fmla="*/ 171450 w 723900"/>
              <a:gd name="connsiteY25" fmla="*/ 276225 h 685800"/>
              <a:gd name="connsiteX26" fmla="*/ 247650 w 723900"/>
              <a:gd name="connsiteY26" fmla="*/ 276225 h 685800"/>
              <a:gd name="connsiteX27" fmla="*/ 247650 w 723900"/>
              <a:gd name="connsiteY27" fmla="*/ 571500 h 685800"/>
              <a:gd name="connsiteX28" fmla="*/ 171450 w 723900"/>
              <a:gd name="connsiteY28" fmla="*/ 571500 h 685800"/>
              <a:gd name="connsiteX29" fmla="*/ 266700 w 723900"/>
              <a:gd name="connsiteY29" fmla="*/ 276225 h 685800"/>
              <a:gd name="connsiteX30" fmla="*/ 304800 w 723900"/>
              <a:gd name="connsiteY30" fmla="*/ 276225 h 685800"/>
              <a:gd name="connsiteX31" fmla="*/ 304800 w 723900"/>
              <a:gd name="connsiteY31" fmla="*/ 571500 h 685800"/>
              <a:gd name="connsiteX32" fmla="*/ 266700 w 723900"/>
              <a:gd name="connsiteY32" fmla="*/ 571500 h 685800"/>
              <a:gd name="connsiteX33" fmla="*/ 323850 w 723900"/>
              <a:gd name="connsiteY33" fmla="*/ 276225 h 685800"/>
              <a:gd name="connsiteX34" fmla="*/ 400050 w 723900"/>
              <a:gd name="connsiteY34" fmla="*/ 276225 h 685800"/>
              <a:gd name="connsiteX35" fmla="*/ 400050 w 723900"/>
              <a:gd name="connsiteY35" fmla="*/ 571500 h 685800"/>
              <a:gd name="connsiteX36" fmla="*/ 323850 w 723900"/>
              <a:gd name="connsiteY36" fmla="*/ 571500 h 685800"/>
              <a:gd name="connsiteX37" fmla="*/ 419100 w 723900"/>
              <a:gd name="connsiteY37" fmla="*/ 276225 h 685800"/>
              <a:gd name="connsiteX38" fmla="*/ 457200 w 723900"/>
              <a:gd name="connsiteY38" fmla="*/ 276225 h 685800"/>
              <a:gd name="connsiteX39" fmla="*/ 457200 w 723900"/>
              <a:gd name="connsiteY39" fmla="*/ 571500 h 685800"/>
              <a:gd name="connsiteX40" fmla="*/ 419100 w 723900"/>
              <a:gd name="connsiteY40" fmla="*/ 571500 h 685800"/>
              <a:gd name="connsiteX41" fmla="*/ 476250 w 723900"/>
              <a:gd name="connsiteY41" fmla="*/ 276225 h 685800"/>
              <a:gd name="connsiteX42" fmla="*/ 552450 w 723900"/>
              <a:gd name="connsiteY42" fmla="*/ 276225 h 685800"/>
              <a:gd name="connsiteX43" fmla="*/ 552450 w 723900"/>
              <a:gd name="connsiteY43" fmla="*/ 571500 h 685800"/>
              <a:gd name="connsiteX44" fmla="*/ 476250 w 723900"/>
              <a:gd name="connsiteY44" fmla="*/ 571500 h 685800"/>
              <a:gd name="connsiteX45" fmla="*/ 55874 w 723900"/>
              <a:gd name="connsiteY45" fmla="*/ 209369 h 685800"/>
              <a:gd name="connsiteX46" fmla="*/ 361950 w 723900"/>
              <a:gd name="connsiteY46" fmla="*/ 22355 h 685800"/>
              <a:gd name="connsiteX47" fmla="*/ 668026 w 723900"/>
              <a:gd name="connsiteY47" fmla="*/ 209369 h 685800"/>
              <a:gd name="connsiteX48" fmla="*/ 668087 w 723900"/>
              <a:gd name="connsiteY48" fmla="*/ 209489 h 685800"/>
              <a:gd name="connsiteX49" fmla="*/ 668026 w 723900"/>
              <a:gd name="connsiteY49" fmla="*/ 209550 h 685800"/>
              <a:gd name="connsiteX50" fmla="*/ 55931 w 723900"/>
              <a:gd name="connsiteY50" fmla="*/ 209550 h 685800"/>
              <a:gd name="connsiteX51" fmla="*/ 55840 w 723900"/>
              <a:gd name="connsiteY51" fmla="*/ 209432 h 685800"/>
              <a:gd name="connsiteX52" fmla="*/ 55874 w 723900"/>
              <a:gd name="connsiteY52" fmla="*/ 209369 h 685800"/>
              <a:gd name="connsiteX53" fmla="*/ 85725 w 723900"/>
              <a:gd name="connsiteY53" fmla="*/ 228600 h 685800"/>
              <a:gd name="connsiteX54" fmla="*/ 638175 w 723900"/>
              <a:gd name="connsiteY54" fmla="*/ 228600 h 685800"/>
              <a:gd name="connsiteX55" fmla="*/ 638175 w 723900"/>
              <a:gd name="connsiteY55" fmla="*/ 257175 h 685800"/>
              <a:gd name="connsiteX56" fmla="*/ 85725 w 723900"/>
              <a:gd name="connsiteY56" fmla="*/ 257175 h 685800"/>
              <a:gd name="connsiteX57" fmla="*/ 114300 w 723900"/>
              <a:gd name="connsiteY57" fmla="*/ 276225 h 685800"/>
              <a:gd name="connsiteX58" fmla="*/ 152400 w 723900"/>
              <a:gd name="connsiteY58" fmla="*/ 276225 h 685800"/>
              <a:gd name="connsiteX59" fmla="*/ 152400 w 723900"/>
              <a:gd name="connsiteY59" fmla="*/ 571500 h 685800"/>
              <a:gd name="connsiteX60" fmla="*/ 114300 w 723900"/>
              <a:gd name="connsiteY60" fmla="*/ 571500 h 685800"/>
              <a:gd name="connsiteX61" fmla="*/ 85725 w 723900"/>
              <a:gd name="connsiteY61" fmla="*/ 610076 h 685800"/>
              <a:gd name="connsiteX62" fmla="*/ 85725 w 723900"/>
              <a:gd name="connsiteY62" fmla="*/ 590550 h 685800"/>
              <a:gd name="connsiteX63" fmla="*/ 638175 w 723900"/>
              <a:gd name="connsiteY63" fmla="*/ 590550 h 685800"/>
              <a:gd name="connsiteX64" fmla="*/ 638175 w 723900"/>
              <a:gd name="connsiteY64" fmla="*/ 610076 h 685800"/>
              <a:gd name="connsiteX65" fmla="*/ 646147 w 723900"/>
              <a:gd name="connsiteY65" fmla="*/ 615791 h 685800"/>
              <a:gd name="connsiteX66" fmla="*/ 650834 w 723900"/>
              <a:gd name="connsiteY66" fmla="*/ 619144 h 685800"/>
              <a:gd name="connsiteX67" fmla="*/ 73066 w 723900"/>
              <a:gd name="connsiteY67" fmla="*/ 619144 h 685800"/>
              <a:gd name="connsiteX68" fmla="*/ 77753 w 723900"/>
              <a:gd name="connsiteY68" fmla="*/ 615791 h 685800"/>
              <a:gd name="connsiteX69" fmla="*/ 704850 w 723900"/>
              <a:gd name="connsiteY69" fmla="*/ 666750 h 685800"/>
              <a:gd name="connsiteX70" fmla="*/ 19050 w 723900"/>
              <a:gd name="connsiteY70" fmla="*/ 666750 h 685800"/>
              <a:gd name="connsiteX71" fmla="*/ 19050 w 723900"/>
              <a:gd name="connsiteY71" fmla="*/ 657720 h 685800"/>
              <a:gd name="connsiteX72" fmla="*/ 46396 w 723900"/>
              <a:gd name="connsiteY72" fmla="*/ 638175 h 685800"/>
              <a:gd name="connsiteX73" fmla="*/ 677532 w 723900"/>
              <a:gd name="connsiteY73" fmla="*/ 638175 h 685800"/>
              <a:gd name="connsiteX74" fmla="*/ 704850 w 723900"/>
              <a:gd name="connsiteY74" fmla="*/ 65772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23900" h="685800">
                <a:moveTo>
                  <a:pt x="657225" y="600275"/>
                </a:moveTo>
                <a:lnTo>
                  <a:pt x="657225" y="571500"/>
                </a:lnTo>
                <a:lnTo>
                  <a:pt x="628650" y="571500"/>
                </a:lnTo>
                <a:lnTo>
                  <a:pt x="628650" y="276225"/>
                </a:lnTo>
                <a:lnTo>
                  <a:pt x="657225" y="276225"/>
                </a:lnTo>
                <a:lnTo>
                  <a:pt x="657225" y="228600"/>
                </a:lnTo>
                <a:lnTo>
                  <a:pt x="704850" y="228600"/>
                </a:lnTo>
                <a:lnTo>
                  <a:pt x="704850" y="209550"/>
                </a:lnTo>
                <a:lnTo>
                  <a:pt x="361950" y="0"/>
                </a:lnTo>
                <a:lnTo>
                  <a:pt x="19050" y="209550"/>
                </a:lnTo>
                <a:lnTo>
                  <a:pt x="19050" y="228600"/>
                </a:lnTo>
                <a:lnTo>
                  <a:pt x="66675" y="228600"/>
                </a:lnTo>
                <a:lnTo>
                  <a:pt x="66675" y="276225"/>
                </a:lnTo>
                <a:lnTo>
                  <a:pt x="95250" y="276225"/>
                </a:lnTo>
                <a:lnTo>
                  <a:pt x="95250" y="571500"/>
                </a:lnTo>
                <a:lnTo>
                  <a:pt x="66675" y="571500"/>
                </a:lnTo>
                <a:lnTo>
                  <a:pt x="66675" y="600275"/>
                </a:lnTo>
                <a:lnTo>
                  <a:pt x="0" y="647900"/>
                </a:lnTo>
                <a:lnTo>
                  <a:pt x="0" y="685800"/>
                </a:lnTo>
                <a:lnTo>
                  <a:pt x="723900" y="685800"/>
                </a:lnTo>
                <a:lnTo>
                  <a:pt x="723900" y="647910"/>
                </a:lnTo>
                <a:close/>
                <a:moveTo>
                  <a:pt x="609600" y="571500"/>
                </a:moveTo>
                <a:lnTo>
                  <a:pt x="571500" y="571500"/>
                </a:lnTo>
                <a:lnTo>
                  <a:pt x="571500" y="276225"/>
                </a:lnTo>
                <a:lnTo>
                  <a:pt x="609600" y="276225"/>
                </a:lnTo>
                <a:close/>
                <a:moveTo>
                  <a:pt x="171450" y="276225"/>
                </a:moveTo>
                <a:lnTo>
                  <a:pt x="247650" y="276225"/>
                </a:lnTo>
                <a:lnTo>
                  <a:pt x="247650" y="571500"/>
                </a:lnTo>
                <a:lnTo>
                  <a:pt x="171450" y="571500"/>
                </a:lnTo>
                <a:close/>
                <a:moveTo>
                  <a:pt x="266700" y="276225"/>
                </a:moveTo>
                <a:lnTo>
                  <a:pt x="304800" y="276225"/>
                </a:lnTo>
                <a:lnTo>
                  <a:pt x="304800" y="571500"/>
                </a:lnTo>
                <a:lnTo>
                  <a:pt x="266700" y="571500"/>
                </a:lnTo>
                <a:close/>
                <a:moveTo>
                  <a:pt x="323850" y="276225"/>
                </a:moveTo>
                <a:lnTo>
                  <a:pt x="400050" y="276225"/>
                </a:lnTo>
                <a:lnTo>
                  <a:pt x="400050" y="571500"/>
                </a:lnTo>
                <a:lnTo>
                  <a:pt x="323850" y="571500"/>
                </a:lnTo>
                <a:close/>
                <a:moveTo>
                  <a:pt x="419100" y="276225"/>
                </a:moveTo>
                <a:lnTo>
                  <a:pt x="457200" y="276225"/>
                </a:lnTo>
                <a:lnTo>
                  <a:pt x="457200" y="571500"/>
                </a:lnTo>
                <a:lnTo>
                  <a:pt x="419100" y="571500"/>
                </a:lnTo>
                <a:close/>
                <a:moveTo>
                  <a:pt x="476250" y="276225"/>
                </a:moveTo>
                <a:lnTo>
                  <a:pt x="552450" y="276225"/>
                </a:lnTo>
                <a:lnTo>
                  <a:pt x="552450" y="571500"/>
                </a:lnTo>
                <a:lnTo>
                  <a:pt x="476250" y="571500"/>
                </a:lnTo>
                <a:close/>
                <a:moveTo>
                  <a:pt x="55874" y="209369"/>
                </a:moveTo>
                <a:lnTo>
                  <a:pt x="361950" y="22355"/>
                </a:lnTo>
                <a:lnTo>
                  <a:pt x="668026" y="209369"/>
                </a:lnTo>
                <a:cubicBezTo>
                  <a:pt x="668077" y="209385"/>
                  <a:pt x="668104" y="209440"/>
                  <a:pt x="668087" y="209489"/>
                </a:cubicBezTo>
                <a:cubicBezTo>
                  <a:pt x="668078" y="209518"/>
                  <a:pt x="668055" y="209540"/>
                  <a:pt x="668026" y="209550"/>
                </a:cubicBezTo>
                <a:lnTo>
                  <a:pt x="55931" y="209550"/>
                </a:lnTo>
                <a:cubicBezTo>
                  <a:pt x="55874" y="209542"/>
                  <a:pt x="55833" y="209490"/>
                  <a:pt x="55840" y="209432"/>
                </a:cubicBezTo>
                <a:cubicBezTo>
                  <a:pt x="55844" y="209408"/>
                  <a:pt x="55856" y="209385"/>
                  <a:pt x="55874" y="209369"/>
                </a:cubicBezTo>
                <a:close/>
                <a:moveTo>
                  <a:pt x="85725" y="228600"/>
                </a:moveTo>
                <a:lnTo>
                  <a:pt x="638175" y="228600"/>
                </a:lnTo>
                <a:lnTo>
                  <a:pt x="638175" y="257175"/>
                </a:lnTo>
                <a:lnTo>
                  <a:pt x="85725" y="257175"/>
                </a:lnTo>
                <a:close/>
                <a:moveTo>
                  <a:pt x="114300" y="276225"/>
                </a:moveTo>
                <a:lnTo>
                  <a:pt x="152400" y="276225"/>
                </a:lnTo>
                <a:lnTo>
                  <a:pt x="152400" y="571500"/>
                </a:lnTo>
                <a:lnTo>
                  <a:pt x="114300" y="571500"/>
                </a:lnTo>
                <a:close/>
                <a:moveTo>
                  <a:pt x="85725" y="610076"/>
                </a:moveTo>
                <a:lnTo>
                  <a:pt x="85725" y="590550"/>
                </a:lnTo>
                <a:lnTo>
                  <a:pt x="638175" y="590550"/>
                </a:lnTo>
                <a:lnTo>
                  <a:pt x="638175" y="610076"/>
                </a:lnTo>
                <a:lnTo>
                  <a:pt x="646147" y="615791"/>
                </a:lnTo>
                <a:lnTo>
                  <a:pt x="650834" y="619144"/>
                </a:lnTo>
                <a:lnTo>
                  <a:pt x="73066" y="619144"/>
                </a:lnTo>
                <a:lnTo>
                  <a:pt x="77753" y="615791"/>
                </a:lnTo>
                <a:close/>
                <a:moveTo>
                  <a:pt x="704850" y="666750"/>
                </a:moveTo>
                <a:lnTo>
                  <a:pt x="19050" y="666750"/>
                </a:lnTo>
                <a:lnTo>
                  <a:pt x="19050" y="657720"/>
                </a:lnTo>
                <a:lnTo>
                  <a:pt x="46396" y="638175"/>
                </a:lnTo>
                <a:lnTo>
                  <a:pt x="677532" y="638175"/>
                </a:lnTo>
                <a:lnTo>
                  <a:pt x="704850" y="657720"/>
                </a:ln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8" name="Freeform: Shape 124" descr="Employee retention icon">
            <a:extLst>
              <a:ext uri="{FF2B5EF4-FFF2-40B4-BE49-F238E27FC236}">
                <a16:creationId xmlns:a16="http://schemas.microsoft.com/office/drawing/2014/main" id="{BA61186C-F3C3-D56C-5A39-467D44E2F130}"/>
              </a:ext>
            </a:extLst>
          </p:cNvPr>
          <p:cNvSpPr/>
          <p:nvPr/>
        </p:nvSpPr>
        <p:spPr>
          <a:xfrm>
            <a:off x="6284765" y="3507943"/>
            <a:ext cx="190500" cy="190500"/>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2" name="Graphic 47" descr="Icon of a piggy bank ">
            <a:extLst>
              <a:ext uri="{FF2B5EF4-FFF2-40B4-BE49-F238E27FC236}">
                <a16:creationId xmlns:a16="http://schemas.microsoft.com/office/drawing/2014/main" id="{40EF523E-CF7B-C880-E20B-530EA1BC4B27}"/>
              </a:ext>
            </a:extLst>
          </p:cNvPr>
          <p:cNvSpPr>
            <a:spLocks noChangeAspect="1"/>
          </p:cNvSpPr>
          <p:nvPr/>
        </p:nvSpPr>
        <p:spPr>
          <a:xfrm>
            <a:off x="6276959" y="5337453"/>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Tree>
    <p:extLst>
      <p:ext uri="{BB962C8B-B14F-4D97-AF65-F5344CB8AC3E}">
        <p14:creationId xmlns:p14="http://schemas.microsoft.com/office/powerpoint/2010/main" val="299626784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colorful objects&#10;&#10;Description automatically generated">
            <a:extLst>
              <a:ext uri="{FF2B5EF4-FFF2-40B4-BE49-F238E27FC236}">
                <a16:creationId xmlns:a16="http://schemas.microsoft.com/office/drawing/2014/main" id="{7D7C7E55-F6FB-14D2-3B44-E14BB389AB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a:off x="0" y="1"/>
            <a:ext cx="5906052" cy="2855024"/>
          </a:xfrm>
          <a:prstGeom prst="rect">
            <a:avLst/>
          </a:prstGeom>
        </p:spPr>
      </p:pic>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a:xfrm>
            <a:off x="585216" y="457200"/>
            <a:ext cx="10515600" cy="553998"/>
          </a:xfrm>
        </p:spPr>
        <p:txBody>
          <a:bodyPr/>
          <a:lstStyle/>
          <a:p>
            <a:r>
              <a:rPr lang="en-US" sz="3600">
                <a:latin typeface="Segoe UI Semibold" panose="020B0702040204020203" pitchFamily="34" charset="0"/>
                <a:cs typeface="Segoe UI Semibold" panose="020B0702040204020203" pitchFamily="34" charset="0"/>
              </a:rPr>
              <a:t>KPI – </a:t>
            </a:r>
            <a:r>
              <a:rPr lang="en-US" sz="360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Outside counsel spend</a:t>
            </a:r>
            <a:endParaRPr lang="en-US">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endParaRP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5" name="Text Placeholder 33">
            <a:extLst>
              <a:ext uri="{FF2B5EF4-FFF2-40B4-BE49-F238E27FC236}">
                <a16:creationId xmlns:a16="http://schemas.microsoft.com/office/drawing/2014/main" id="{1B9D6020-AF30-E9F8-17B0-AD87458D0E88}"/>
              </a:ext>
            </a:extLst>
          </p:cNvPr>
          <p:cNvSpPr txBox="1">
            <a:spLocks/>
          </p:cNvSpPr>
          <p:nvPr/>
        </p:nvSpPr>
        <p:spPr>
          <a:xfrm>
            <a:off x="862106" y="3389989"/>
            <a:ext cx="6654838" cy="685765"/>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Legal teams can use Copilot to automate routine tasks to improve productivity, expedite processes, and increase client satisfaction. By improving these metrics legal team can bring work in house and become less reliant on outside legal counsel assistance.</a:t>
            </a:r>
          </a:p>
        </p:txBody>
      </p:sp>
      <p:cxnSp>
        <p:nvCxnSpPr>
          <p:cNvPr id="28" name="Straight Connector 27">
            <a:extLst>
              <a:ext uri="{FF2B5EF4-FFF2-40B4-BE49-F238E27FC236}">
                <a16:creationId xmlns:a16="http://schemas.microsoft.com/office/drawing/2014/main" id="{51B84402-A636-A285-4E06-1EFCA8FA31FB}"/>
              </a:ext>
              <a:ext uri="{C183D7F6-B498-43B3-948B-1728B52AA6E4}">
                <adec:decorative xmlns:adec="http://schemas.microsoft.com/office/drawing/2017/decorative" val="1"/>
              </a:ext>
            </a:extLst>
          </p:cNvPr>
          <p:cNvCxnSpPr>
            <a:cxnSpLocks/>
          </p:cNvCxnSpPr>
          <p:nvPr/>
        </p:nvCxnSpPr>
        <p:spPr>
          <a:xfrm>
            <a:off x="862105" y="4040927"/>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Freeform: Shape 32">
            <a:extLst>
              <a:ext uri="{FF2B5EF4-FFF2-40B4-BE49-F238E27FC236}">
                <a16:creationId xmlns:a16="http://schemas.microsoft.com/office/drawing/2014/main" id="{31922DE7-1793-6984-01E6-8C850F09BD37}"/>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 name="Rectangle: Rounded Corners 26">
            <a:extLst>
              <a:ext uri="{FF2B5EF4-FFF2-40B4-BE49-F238E27FC236}">
                <a16:creationId xmlns:a16="http://schemas.microsoft.com/office/drawing/2014/main" id="{D1253126-8205-D179-7879-B34F7D90496A}"/>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9" name="Text Placeholder 5">
            <a:extLst>
              <a:ext uri="{FF2B5EF4-FFF2-40B4-BE49-F238E27FC236}">
                <a16:creationId xmlns:a16="http://schemas.microsoft.com/office/drawing/2014/main" id="{02C57E77-7FF3-6C1B-0126-9CE7D317F8DA}"/>
              </a:ext>
            </a:extLst>
          </p:cNvPr>
          <p:cNvSpPr txBox="1">
            <a:spLocks/>
          </p:cNvSpPr>
          <p:nvPr/>
        </p:nvSpPr>
        <p:spPr>
          <a:xfrm>
            <a:off x="7980025" y="2502661"/>
            <a:ext cx="2185254" cy="390300"/>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10000"/>
              </a:lnSpc>
              <a:spcBef>
                <a:spcPts val="300"/>
              </a:spcBef>
              <a:spcAft>
                <a:spcPts val="3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Reducing outside counsel spend can require input from: </a:t>
            </a:r>
          </a:p>
        </p:txBody>
      </p:sp>
      <p:sp>
        <p:nvSpPr>
          <p:cNvPr id="10" name="Freeform: Shape 2">
            <a:extLst>
              <a:ext uri="{FF2B5EF4-FFF2-40B4-BE49-F238E27FC236}">
                <a16:creationId xmlns:a16="http://schemas.microsoft.com/office/drawing/2014/main" id="{A157A653-FB0B-716C-9568-59F46B9E1C43}"/>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0" name="Freeform: Shape 32">
            <a:extLst>
              <a:ext uri="{FF2B5EF4-FFF2-40B4-BE49-F238E27FC236}">
                <a16:creationId xmlns:a16="http://schemas.microsoft.com/office/drawing/2014/main" id="{DB057A49-CBAF-BC14-1094-C71B675EFB04}"/>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1" name="Text Placeholder 5">
            <a:extLst>
              <a:ext uri="{FF2B5EF4-FFF2-40B4-BE49-F238E27FC236}">
                <a16:creationId xmlns:a16="http://schemas.microsoft.com/office/drawing/2014/main" id="{382100B4-F48F-AAB9-CF62-2BA0D918036D}"/>
              </a:ext>
            </a:extLst>
          </p:cNvPr>
          <p:cNvSpPr txBox="1">
            <a:spLocks/>
          </p:cNvSpPr>
          <p:nvPr/>
        </p:nvSpPr>
        <p:spPr>
          <a:xfrm>
            <a:off x="7980026" y="5145424"/>
            <a:ext cx="3186884" cy="18466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for Microsoft 365</a:t>
            </a:r>
          </a:p>
        </p:txBody>
      </p:sp>
      <p:sp>
        <p:nvSpPr>
          <p:cNvPr id="31" name="Rectangle: Rounded Corners 26">
            <a:extLst>
              <a:ext uri="{FF2B5EF4-FFF2-40B4-BE49-F238E27FC236}">
                <a16:creationId xmlns:a16="http://schemas.microsoft.com/office/drawing/2014/main" id="{141CFC38-7A95-9B39-1123-CED249505C53}"/>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4" name="Graphic 32">
            <a:extLst>
              <a:ext uri="{FF2B5EF4-FFF2-40B4-BE49-F238E27FC236}">
                <a16:creationId xmlns:a16="http://schemas.microsoft.com/office/drawing/2014/main" id="{5F00FDD4-AD2C-14BC-0878-8728C10A43A2}"/>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6" name="Rectangle: Rounded Corners 26">
            <a:extLst>
              <a:ext uri="{FF2B5EF4-FFF2-40B4-BE49-F238E27FC236}">
                <a16:creationId xmlns:a16="http://schemas.microsoft.com/office/drawing/2014/main" id="{EF2C3AB6-C695-5E18-A7FD-61B802B8D9D2}"/>
              </a:ext>
            </a:extLst>
          </p:cNvPr>
          <p:cNvSpPr/>
          <p:nvPr/>
        </p:nvSpPr>
        <p:spPr bwMode="auto">
          <a:xfrm>
            <a:off x="862105" y="4121222"/>
            <a:ext cx="6563696"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flip="none" rotWithShape="1">
                  <a:gsLst>
                    <a:gs pos="37000">
                      <a:srgbClr val="0078D4"/>
                    </a:gs>
                    <a:gs pos="100000">
                      <a:srgbClr val="C03BC4"/>
                    </a:gs>
                  </a:gsLst>
                  <a:path path="circle">
                    <a:fillToRect r="100000" b="100000"/>
                  </a:path>
                  <a:tileRect l="-100000" t="-100000"/>
                </a:gradFill>
                <a:effectLst/>
                <a:uLnTx/>
                <a:uFillTx/>
                <a:latin typeface="Segoe UI Semibold"/>
                <a:ea typeface="+mn-ea"/>
                <a:cs typeface="+mn-cs"/>
              </a:rPr>
              <a:t>How Microsoft Copilot can help reduce spending</a:t>
            </a:r>
          </a:p>
        </p:txBody>
      </p:sp>
      <p:pic>
        <p:nvPicPr>
          <p:cNvPr id="20" name="Picture 19">
            <a:extLst>
              <a:ext uri="{FF2B5EF4-FFF2-40B4-BE49-F238E27FC236}">
                <a16:creationId xmlns:a16="http://schemas.microsoft.com/office/drawing/2014/main" id="{71E625AA-A5AD-00D7-8F9E-822E14F9E675}"/>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171345" y="4580362"/>
            <a:ext cx="3020655" cy="2277638"/>
          </a:xfrm>
          <a:prstGeom prst="rect">
            <a:avLst/>
          </a:prstGeom>
        </p:spPr>
      </p:pic>
      <p:cxnSp>
        <p:nvCxnSpPr>
          <p:cNvPr id="12" name="Straight Connector 11">
            <a:extLst>
              <a:ext uri="{FF2B5EF4-FFF2-40B4-BE49-F238E27FC236}">
                <a16:creationId xmlns:a16="http://schemas.microsoft.com/office/drawing/2014/main" id="{BA8FEF6C-A57E-AD4C-597D-4AC3D38BE310}"/>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5F7C4E-5DC3-7B30-6013-1936BCD0307C}"/>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22C4828-92D7-EAF4-7D65-E837C0FBD63C}"/>
              </a:ext>
            </a:extLst>
          </p:cNvPr>
          <p:cNvPicPr>
            <a:picLocks/>
          </p:cNvPicPr>
          <p:nvPr/>
        </p:nvPicPr>
        <p:blipFill rotWithShape="1">
          <a:blip r:embed="rId6" cstate="screen">
            <a:extLst>
              <a:ext uri="{28A0092B-C50C-407E-A947-70E740481C1C}">
                <a14:useLocalDpi xmlns:a14="http://schemas.microsoft.com/office/drawing/2010/main"/>
              </a:ext>
            </a:extLst>
          </a:blip>
          <a:srcRect/>
          <a:stretch/>
        </p:blipFill>
        <p:spPr>
          <a:xfrm>
            <a:off x="766762" y="1600527"/>
            <a:ext cx="6750182" cy="1647359"/>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
        <p:nvSpPr>
          <p:cNvPr id="14" name="Text Placeholder 72">
            <a:extLst>
              <a:ext uri="{FF2B5EF4-FFF2-40B4-BE49-F238E27FC236}">
                <a16:creationId xmlns:a16="http://schemas.microsoft.com/office/drawing/2014/main" id="{46D9C718-4DB5-F458-BE9C-5214DA6CE2C9}"/>
              </a:ext>
            </a:extLst>
          </p:cNvPr>
          <p:cNvSpPr txBox="1">
            <a:spLocks/>
          </p:cNvSpPr>
          <p:nvPr/>
        </p:nvSpPr>
        <p:spPr>
          <a:xfrm>
            <a:off x="7980025" y="3036080"/>
            <a:ext cx="3347617" cy="487318"/>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Attorneys</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Legal Project Managers</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Paralegals</a:t>
            </a:r>
          </a:p>
        </p:txBody>
      </p:sp>
      <p:sp>
        <p:nvSpPr>
          <p:cNvPr id="16" name="Text Placeholder 4">
            <a:extLst>
              <a:ext uri="{FF2B5EF4-FFF2-40B4-BE49-F238E27FC236}">
                <a16:creationId xmlns:a16="http://schemas.microsoft.com/office/drawing/2014/main" id="{C732DC34-737A-512B-052D-F801AD6B3C3A}"/>
              </a:ext>
              <a:ext uri="{C183D7F6-B498-43B3-948B-1728B52AA6E4}">
                <adec:decorative xmlns:adec="http://schemas.microsoft.com/office/drawing/2017/decorative" val="1"/>
              </a:ext>
            </a:extLst>
          </p:cNvPr>
          <p:cNvSpPr txBox="1">
            <a:spLocks/>
          </p:cNvSpPr>
          <p:nvPr/>
        </p:nvSpPr>
        <p:spPr>
          <a:xfrm>
            <a:off x="863600" y="4645961"/>
            <a:ext cx="6697260" cy="1754839"/>
          </a:xfrm>
          <a:prstGeom prst="rect">
            <a:avLst/>
          </a:prstGeom>
        </p:spPr>
        <p:txBody>
          <a:bodyPr vert="horz" wrap="square" lIns="0" tIns="0" rIns="0" bIns="0" numCol="2"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Optimizing Legal Workflows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Lower time spent on administrative tasks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Find knowledge and take action</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Efficiently draft and format documents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Swiftly scan and summarize documents</a:t>
            </a:r>
          </a:p>
          <a:p>
            <a:pPr marL="142875" marR="0" lvl="0" indent="-142875" algn="l" defTabSz="932597"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a:p>
            <a:pPr marL="142875" marR="0" lvl="0" indent="-142875" algn="l" defTabSz="932597"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Enhancing communications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Quickly draft communications </a:t>
            </a:r>
            <a:b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to address concerns or questions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Explain complex topics to various audiences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Summarize recent interactions </a:t>
            </a:r>
            <a:b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and focus on the most relevant topics</a:t>
            </a:r>
          </a:p>
        </p:txBody>
      </p:sp>
    </p:spTree>
    <p:extLst>
      <p:ext uri="{BB962C8B-B14F-4D97-AF65-F5344CB8AC3E}">
        <p14:creationId xmlns:p14="http://schemas.microsoft.com/office/powerpoint/2010/main" val="144329749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close-up of colorful objects&#10;&#10;Description automatically generated">
            <a:extLst>
              <a:ext uri="{FF2B5EF4-FFF2-40B4-BE49-F238E27FC236}">
                <a16:creationId xmlns:a16="http://schemas.microsoft.com/office/drawing/2014/main" id="{78FEF13A-4EBF-E029-8F31-6EBD8A90F9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a:off x="0" y="1"/>
            <a:ext cx="5906052" cy="2855024"/>
          </a:xfrm>
          <a:prstGeom prst="rect">
            <a:avLst/>
          </a:prstGeom>
        </p:spPr>
      </p:pic>
      <p:sp>
        <p:nvSpPr>
          <p:cNvPr id="19" name="Title 1">
            <a:extLst>
              <a:ext uri="{FF2B5EF4-FFF2-40B4-BE49-F238E27FC236}">
                <a16:creationId xmlns:a16="http://schemas.microsoft.com/office/drawing/2014/main" id="{1D33E72A-3F5E-538A-8A11-67244058B20D}"/>
              </a:ext>
            </a:extLst>
          </p:cNvPr>
          <p:cNvSpPr>
            <a:spLocks noGrp="1"/>
          </p:cNvSpPr>
          <p:nvPr>
            <p:ph type="title"/>
          </p:nvPr>
        </p:nvSpPr>
        <p:spPr>
          <a:xfrm>
            <a:off x="585216" y="457200"/>
            <a:ext cx="11967002" cy="1046440"/>
          </a:xfrm>
        </p:spPr>
        <p:txBody>
          <a:bodyPr/>
          <a:lstStyle/>
          <a:p>
            <a:r>
              <a:rPr lang="en-US" sz="3600">
                <a:latin typeface="Segoe UI Semibold" panose="020B0702040204020203" pitchFamily="34" charset="0"/>
                <a:cs typeface="Segoe UI Semibold" panose="020B0702040204020203" pitchFamily="34" charset="0"/>
              </a:rPr>
              <a:t>KPI – </a:t>
            </a:r>
            <a:r>
              <a:rPr lang="en-US">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Cost per document review request</a:t>
            </a:r>
            <a:br>
              <a:rPr lang="en-US">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br>
            <a:endParaRPr lang="en-US" sz="320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endParaRPr>
          </a:p>
        </p:txBody>
      </p:sp>
      <p:pic>
        <p:nvPicPr>
          <p:cNvPr id="21" name="Picture 20">
            <a:extLst>
              <a:ext uri="{FF2B5EF4-FFF2-40B4-BE49-F238E27FC236}">
                <a16:creationId xmlns:a16="http://schemas.microsoft.com/office/drawing/2014/main" id="{81C59EE3-74B8-7E02-716B-0FB701EE0BD8}"/>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22" name="Text Placeholder 33">
            <a:extLst>
              <a:ext uri="{FF2B5EF4-FFF2-40B4-BE49-F238E27FC236}">
                <a16:creationId xmlns:a16="http://schemas.microsoft.com/office/drawing/2014/main" id="{76F0F962-75F8-A9E8-6B2A-12662D65929B}"/>
              </a:ext>
            </a:extLst>
          </p:cNvPr>
          <p:cNvSpPr txBox="1">
            <a:spLocks/>
          </p:cNvSpPr>
          <p:nvPr/>
        </p:nvSpPr>
        <p:spPr>
          <a:xfrm>
            <a:off x="862106" y="3389989"/>
            <a:ext cx="6168632" cy="461665"/>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Microsoft Copilot can help with lowering review times which in turn </a:t>
            </a:r>
            <a:b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leads to increased attorney productivity and higher client satisfaction rates.</a:t>
            </a:r>
          </a:p>
        </p:txBody>
      </p:sp>
      <p:cxnSp>
        <p:nvCxnSpPr>
          <p:cNvPr id="23" name="Straight Connector 22">
            <a:extLst>
              <a:ext uri="{FF2B5EF4-FFF2-40B4-BE49-F238E27FC236}">
                <a16:creationId xmlns:a16="http://schemas.microsoft.com/office/drawing/2014/main" id="{FEFFB8DC-750A-4C30-8737-BE2E315ACB64}"/>
              </a:ext>
              <a:ext uri="{C183D7F6-B498-43B3-948B-1728B52AA6E4}">
                <adec:decorative xmlns:adec="http://schemas.microsoft.com/office/drawing/2017/decorative" val="1"/>
              </a:ext>
            </a:extLst>
          </p:cNvPr>
          <p:cNvCxnSpPr>
            <a:cxnSpLocks/>
          </p:cNvCxnSpPr>
          <p:nvPr/>
        </p:nvCxnSpPr>
        <p:spPr>
          <a:xfrm>
            <a:off x="862105" y="4044586"/>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5" name="Freeform: Shape 32">
            <a:extLst>
              <a:ext uri="{FF2B5EF4-FFF2-40B4-BE49-F238E27FC236}">
                <a16:creationId xmlns:a16="http://schemas.microsoft.com/office/drawing/2014/main" id="{34DE5AE7-A46A-6BD0-3D02-E6C9B43D1EC2}"/>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6" name="Rectangle: Rounded Corners 26">
            <a:extLst>
              <a:ext uri="{FF2B5EF4-FFF2-40B4-BE49-F238E27FC236}">
                <a16:creationId xmlns:a16="http://schemas.microsoft.com/office/drawing/2014/main" id="{1B34D881-8D51-7C8C-2768-7B4AFCE8F9EE}"/>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27" name="Text Placeholder 5">
            <a:extLst>
              <a:ext uri="{FF2B5EF4-FFF2-40B4-BE49-F238E27FC236}">
                <a16:creationId xmlns:a16="http://schemas.microsoft.com/office/drawing/2014/main" id="{6F5F6409-965F-775A-9E08-81438DDDD7A8}"/>
              </a:ext>
            </a:extLst>
          </p:cNvPr>
          <p:cNvSpPr txBox="1">
            <a:spLocks/>
          </p:cNvSpPr>
          <p:nvPr/>
        </p:nvSpPr>
        <p:spPr>
          <a:xfrm>
            <a:off x="7980025" y="2502661"/>
            <a:ext cx="1876494" cy="390300"/>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10000"/>
              </a:lnSpc>
              <a:spcBef>
                <a:spcPts val="300"/>
              </a:spcBef>
              <a:spcAft>
                <a:spcPts val="3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Average review time can require input from: </a:t>
            </a:r>
          </a:p>
        </p:txBody>
      </p:sp>
      <p:sp>
        <p:nvSpPr>
          <p:cNvPr id="29" name="Freeform: Shape 2">
            <a:extLst>
              <a:ext uri="{FF2B5EF4-FFF2-40B4-BE49-F238E27FC236}">
                <a16:creationId xmlns:a16="http://schemas.microsoft.com/office/drawing/2014/main" id="{922AD9EC-08F2-CCA9-3965-2B8998275981}"/>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2" name="Freeform: Shape 32">
            <a:extLst>
              <a:ext uri="{FF2B5EF4-FFF2-40B4-BE49-F238E27FC236}">
                <a16:creationId xmlns:a16="http://schemas.microsoft.com/office/drawing/2014/main" id="{7BF30D6B-4001-E5E7-38A4-5DC163002658}"/>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33" name="Text Placeholder 5">
            <a:extLst>
              <a:ext uri="{FF2B5EF4-FFF2-40B4-BE49-F238E27FC236}">
                <a16:creationId xmlns:a16="http://schemas.microsoft.com/office/drawing/2014/main" id="{AEEF3B4D-5101-36D8-3C91-16B590F41888}"/>
              </a:ext>
            </a:extLst>
          </p:cNvPr>
          <p:cNvSpPr txBox="1">
            <a:spLocks/>
          </p:cNvSpPr>
          <p:nvPr/>
        </p:nvSpPr>
        <p:spPr>
          <a:xfrm>
            <a:off x="7980026" y="5145424"/>
            <a:ext cx="3186884" cy="44627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for Microsoft 365</a:t>
            </a:r>
          </a:p>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for Service</a:t>
            </a:r>
          </a:p>
        </p:txBody>
      </p:sp>
      <p:sp>
        <p:nvSpPr>
          <p:cNvPr id="35" name="Rectangle: Rounded Corners 26">
            <a:extLst>
              <a:ext uri="{FF2B5EF4-FFF2-40B4-BE49-F238E27FC236}">
                <a16:creationId xmlns:a16="http://schemas.microsoft.com/office/drawing/2014/main" id="{8F95B2A6-D1BF-5186-052B-47A50678DF32}"/>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7" name="Graphic 32">
            <a:extLst>
              <a:ext uri="{FF2B5EF4-FFF2-40B4-BE49-F238E27FC236}">
                <a16:creationId xmlns:a16="http://schemas.microsoft.com/office/drawing/2014/main" id="{F7942BD2-55D8-1EAA-2CDD-743C564D5AF7}"/>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8" name="Rectangle: Rounded Corners 26">
            <a:extLst>
              <a:ext uri="{FF2B5EF4-FFF2-40B4-BE49-F238E27FC236}">
                <a16:creationId xmlns:a16="http://schemas.microsoft.com/office/drawing/2014/main" id="{55AF56A0-09C1-6107-F31D-7351B98B3CE7}"/>
              </a:ext>
            </a:extLst>
          </p:cNvPr>
          <p:cNvSpPr/>
          <p:nvPr/>
        </p:nvSpPr>
        <p:spPr bwMode="auto">
          <a:xfrm>
            <a:off x="862105" y="4118034"/>
            <a:ext cx="5526820"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flip="none" rotWithShape="1">
                  <a:gsLst>
                    <a:gs pos="37000">
                      <a:srgbClr val="0078D4"/>
                    </a:gs>
                    <a:gs pos="100000">
                      <a:srgbClr val="C03BC4"/>
                    </a:gs>
                  </a:gsLst>
                  <a:path path="circle">
                    <a:fillToRect r="100000" b="100000"/>
                  </a:path>
                  <a:tileRect l="-100000" t="-100000"/>
                </a:gradFill>
                <a:effectLst/>
                <a:uLnTx/>
                <a:uFillTx/>
                <a:latin typeface="Segoe UI Semibold"/>
                <a:ea typeface="+mn-ea"/>
                <a:cs typeface="+mn-cs"/>
              </a:rPr>
              <a:t>How Microsoft Copilot can help average review times</a:t>
            </a:r>
          </a:p>
        </p:txBody>
      </p:sp>
      <p:pic>
        <p:nvPicPr>
          <p:cNvPr id="39" name="Picture 38">
            <a:extLst>
              <a:ext uri="{FF2B5EF4-FFF2-40B4-BE49-F238E27FC236}">
                <a16:creationId xmlns:a16="http://schemas.microsoft.com/office/drawing/2014/main" id="{AE7F085C-49F5-2377-14ED-98A04174CEB4}"/>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171345" y="4580362"/>
            <a:ext cx="3020655" cy="2277638"/>
          </a:xfrm>
          <a:prstGeom prst="rect">
            <a:avLst/>
          </a:prstGeom>
        </p:spPr>
      </p:pic>
      <p:cxnSp>
        <p:nvCxnSpPr>
          <p:cNvPr id="40" name="Straight Connector 39">
            <a:extLst>
              <a:ext uri="{FF2B5EF4-FFF2-40B4-BE49-F238E27FC236}">
                <a16:creationId xmlns:a16="http://schemas.microsoft.com/office/drawing/2014/main" id="{346B1358-C6FE-719F-4C3E-9DE361E3E563}"/>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1ED4F76-319B-F3DF-CEE2-3DA692CEC25B}"/>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5442E2AA-884A-8B6F-AC17-552FD96314FD}"/>
              </a:ext>
            </a:extLst>
          </p:cNvPr>
          <p:cNvPicPr>
            <a:picLocks/>
          </p:cNvPicPr>
          <p:nvPr/>
        </p:nvPicPr>
        <p:blipFill rotWithShape="1">
          <a:blip r:embed="rId6" cstate="screen">
            <a:extLst>
              <a:ext uri="{28A0092B-C50C-407E-A947-70E740481C1C}">
                <a14:useLocalDpi xmlns:a14="http://schemas.microsoft.com/office/drawing/2010/main"/>
              </a:ext>
            </a:extLst>
          </a:blip>
          <a:srcRect/>
          <a:stretch/>
        </p:blipFill>
        <p:spPr>
          <a:xfrm>
            <a:off x="766762" y="1600527"/>
            <a:ext cx="6752882" cy="1647359"/>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
        <p:nvSpPr>
          <p:cNvPr id="43" name="Text Placeholder 72">
            <a:extLst>
              <a:ext uri="{FF2B5EF4-FFF2-40B4-BE49-F238E27FC236}">
                <a16:creationId xmlns:a16="http://schemas.microsoft.com/office/drawing/2014/main" id="{6F6D686C-9B69-2C28-A5E7-40647965ED8C}"/>
              </a:ext>
            </a:extLst>
          </p:cNvPr>
          <p:cNvSpPr txBox="1">
            <a:spLocks/>
          </p:cNvSpPr>
          <p:nvPr/>
        </p:nvSpPr>
        <p:spPr>
          <a:xfrm>
            <a:off x="7980026" y="3036080"/>
            <a:ext cx="3052152" cy="450636"/>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Attorneys</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Legal Project Managers</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Paralegals</a:t>
            </a:r>
          </a:p>
        </p:txBody>
      </p:sp>
      <p:sp>
        <p:nvSpPr>
          <p:cNvPr id="3" name="Text Placeholder 4">
            <a:extLst>
              <a:ext uri="{FF2B5EF4-FFF2-40B4-BE49-F238E27FC236}">
                <a16:creationId xmlns:a16="http://schemas.microsoft.com/office/drawing/2014/main" id="{32432E3E-8711-EFCF-2889-3FBDC3DD1675}"/>
              </a:ext>
              <a:ext uri="{C183D7F6-B498-43B3-948B-1728B52AA6E4}">
                <adec:decorative xmlns:adec="http://schemas.microsoft.com/office/drawing/2017/decorative" val="1"/>
              </a:ext>
            </a:extLst>
          </p:cNvPr>
          <p:cNvSpPr txBox="1">
            <a:spLocks/>
          </p:cNvSpPr>
          <p:nvPr/>
        </p:nvSpPr>
        <p:spPr>
          <a:xfrm>
            <a:off x="863600" y="4645961"/>
            <a:ext cx="6697260" cy="1754839"/>
          </a:xfrm>
          <a:prstGeom prst="rect">
            <a:avLst/>
          </a:prstGeom>
        </p:spPr>
        <p:txBody>
          <a:bodyPr vert="horz" wrap="square" lIns="0" tIns="0" rIns="0" bIns="0" numCol="2"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Optimizing Legal Workflows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Lower time spent on administrative tasks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Find knowledge and take action</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Efficiently draft and format documents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Swiftly scan and summarize documents</a:t>
            </a:r>
          </a:p>
          <a:p>
            <a:pPr marL="142875" marR="0" lvl="0" indent="-142875" algn="l" defTabSz="932597"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a:p>
            <a:pPr marL="142875" marR="0" lvl="0" indent="-142875" algn="l" defTabSz="932597"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Enhancing communications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Quickly draft communications </a:t>
            </a:r>
            <a:b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to address concerns or questions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Explain complex topics to various audiences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Summarize recent interactions </a:t>
            </a:r>
            <a:b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and focus on the most relevant topics</a:t>
            </a:r>
          </a:p>
        </p:txBody>
      </p:sp>
    </p:spTree>
    <p:extLst>
      <p:ext uri="{BB962C8B-B14F-4D97-AF65-F5344CB8AC3E}">
        <p14:creationId xmlns:p14="http://schemas.microsoft.com/office/powerpoint/2010/main" val="134487425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colorful objects&#10;&#10;Description automatically generated">
            <a:extLst>
              <a:ext uri="{FF2B5EF4-FFF2-40B4-BE49-F238E27FC236}">
                <a16:creationId xmlns:a16="http://schemas.microsoft.com/office/drawing/2014/main" id="{7D7C7E55-F6FB-14D2-3B44-E14BB389AB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a:off x="0" y="1"/>
            <a:ext cx="5906052" cy="2855024"/>
          </a:xfrm>
          <a:prstGeom prst="rect">
            <a:avLst/>
          </a:prstGeom>
        </p:spPr>
      </p:pic>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a:xfrm>
            <a:off x="585216" y="457200"/>
            <a:ext cx="10515600" cy="553998"/>
          </a:xfrm>
        </p:spPr>
        <p:txBody>
          <a:bodyPr/>
          <a:lstStyle/>
          <a:p>
            <a:r>
              <a:rPr lang="en-US" sz="3600">
                <a:latin typeface="Segoe UI Semibold" panose="020B0702040204020203" pitchFamily="34" charset="0"/>
                <a:cs typeface="Segoe UI Semibold" panose="020B0702040204020203" pitchFamily="34" charset="0"/>
              </a:rPr>
              <a:t>KPI – </a:t>
            </a:r>
            <a:r>
              <a:rPr lang="en-US">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Speed legal advisory services</a:t>
            </a: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l="18253" t="13873" r="10815" b="20451"/>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5" name="Text Placeholder 33">
            <a:extLst>
              <a:ext uri="{FF2B5EF4-FFF2-40B4-BE49-F238E27FC236}">
                <a16:creationId xmlns:a16="http://schemas.microsoft.com/office/drawing/2014/main" id="{1B9D6020-AF30-E9F8-17B0-AD87458D0E88}"/>
              </a:ext>
            </a:extLst>
          </p:cNvPr>
          <p:cNvSpPr txBox="1">
            <a:spLocks/>
          </p:cNvSpPr>
          <p:nvPr/>
        </p:nvSpPr>
        <p:spPr>
          <a:xfrm>
            <a:off x="862106" y="3389989"/>
            <a:ext cx="4873676" cy="482633"/>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Legal teams can use Copilot to automate routine tasks to improve productivity, expedite processes, and increase client satisfaction.</a:t>
            </a:r>
          </a:p>
        </p:txBody>
      </p:sp>
      <p:cxnSp>
        <p:nvCxnSpPr>
          <p:cNvPr id="28" name="Straight Connector 27">
            <a:extLst>
              <a:ext uri="{FF2B5EF4-FFF2-40B4-BE49-F238E27FC236}">
                <a16:creationId xmlns:a16="http://schemas.microsoft.com/office/drawing/2014/main" id="{51B84402-A636-A285-4E06-1EFCA8FA31FB}"/>
              </a:ext>
              <a:ext uri="{C183D7F6-B498-43B3-948B-1728B52AA6E4}">
                <adec:decorative xmlns:adec="http://schemas.microsoft.com/office/drawing/2017/decorative" val="1"/>
              </a:ext>
            </a:extLst>
          </p:cNvPr>
          <p:cNvCxnSpPr>
            <a:cxnSpLocks/>
          </p:cNvCxnSpPr>
          <p:nvPr/>
        </p:nvCxnSpPr>
        <p:spPr>
          <a:xfrm>
            <a:off x="862105" y="4040927"/>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Freeform: Shape 32">
            <a:extLst>
              <a:ext uri="{FF2B5EF4-FFF2-40B4-BE49-F238E27FC236}">
                <a16:creationId xmlns:a16="http://schemas.microsoft.com/office/drawing/2014/main" id="{31922DE7-1793-6984-01E6-8C850F09BD37}"/>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 name="Rectangle: Rounded Corners 26">
            <a:extLst>
              <a:ext uri="{FF2B5EF4-FFF2-40B4-BE49-F238E27FC236}">
                <a16:creationId xmlns:a16="http://schemas.microsoft.com/office/drawing/2014/main" id="{D1253126-8205-D179-7879-B34F7D90496A}"/>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9" name="Text Placeholder 5">
            <a:extLst>
              <a:ext uri="{FF2B5EF4-FFF2-40B4-BE49-F238E27FC236}">
                <a16:creationId xmlns:a16="http://schemas.microsoft.com/office/drawing/2014/main" id="{02C57E77-7FF3-6C1B-0126-9CE7D317F8DA}"/>
              </a:ext>
            </a:extLst>
          </p:cNvPr>
          <p:cNvSpPr txBox="1">
            <a:spLocks/>
          </p:cNvSpPr>
          <p:nvPr/>
        </p:nvSpPr>
        <p:spPr>
          <a:xfrm>
            <a:off x="7980025" y="2502661"/>
            <a:ext cx="2185254" cy="390300"/>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10000"/>
              </a:lnSpc>
              <a:spcBef>
                <a:spcPts val="300"/>
              </a:spcBef>
              <a:spcAft>
                <a:spcPts val="3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Enhancing legal advisory services can require input from: </a:t>
            </a:r>
          </a:p>
        </p:txBody>
      </p:sp>
      <p:sp>
        <p:nvSpPr>
          <p:cNvPr id="10" name="Freeform: Shape 2">
            <a:extLst>
              <a:ext uri="{FF2B5EF4-FFF2-40B4-BE49-F238E27FC236}">
                <a16:creationId xmlns:a16="http://schemas.microsoft.com/office/drawing/2014/main" id="{A157A653-FB0B-716C-9568-59F46B9E1C43}"/>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0" name="Freeform: Shape 32">
            <a:extLst>
              <a:ext uri="{FF2B5EF4-FFF2-40B4-BE49-F238E27FC236}">
                <a16:creationId xmlns:a16="http://schemas.microsoft.com/office/drawing/2014/main" id="{DB057A49-CBAF-BC14-1094-C71B675EFB04}"/>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1" name="Text Placeholder 5">
            <a:extLst>
              <a:ext uri="{FF2B5EF4-FFF2-40B4-BE49-F238E27FC236}">
                <a16:creationId xmlns:a16="http://schemas.microsoft.com/office/drawing/2014/main" id="{382100B4-F48F-AAB9-CF62-2BA0D918036D}"/>
              </a:ext>
            </a:extLst>
          </p:cNvPr>
          <p:cNvSpPr txBox="1">
            <a:spLocks/>
          </p:cNvSpPr>
          <p:nvPr/>
        </p:nvSpPr>
        <p:spPr>
          <a:xfrm>
            <a:off x="7980026" y="5145424"/>
            <a:ext cx="3186884" cy="18466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for Microsoft 365</a:t>
            </a:r>
          </a:p>
        </p:txBody>
      </p:sp>
      <p:sp>
        <p:nvSpPr>
          <p:cNvPr id="31" name="Rectangle: Rounded Corners 26">
            <a:extLst>
              <a:ext uri="{FF2B5EF4-FFF2-40B4-BE49-F238E27FC236}">
                <a16:creationId xmlns:a16="http://schemas.microsoft.com/office/drawing/2014/main" id="{141CFC38-7A95-9B39-1123-CED249505C53}"/>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4" name="Graphic 32">
            <a:extLst>
              <a:ext uri="{FF2B5EF4-FFF2-40B4-BE49-F238E27FC236}">
                <a16:creationId xmlns:a16="http://schemas.microsoft.com/office/drawing/2014/main" id="{5F00FDD4-AD2C-14BC-0878-8728C10A43A2}"/>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6" name="Rectangle: Rounded Corners 26">
            <a:extLst>
              <a:ext uri="{FF2B5EF4-FFF2-40B4-BE49-F238E27FC236}">
                <a16:creationId xmlns:a16="http://schemas.microsoft.com/office/drawing/2014/main" id="{EF2C3AB6-C695-5E18-A7FD-61B802B8D9D2}"/>
              </a:ext>
            </a:extLst>
          </p:cNvPr>
          <p:cNvSpPr/>
          <p:nvPr/>
        </p:nvSpPr>
        <p:spPr bwMode="auto">
          <a:xfrm>
            <a:off x="862105" y="4121222"/>
            <a:ext cx="6563696"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flip="none" rotWithShape="1">
                  <a:gsLst>
                    <a:gs pos="37000">
                      <a:srgbClr val="0078D4"/>
                    </a:gs>
                    <a:gs pos="100000">
                      <a:srgbClr val="C03BC4"/>
                    </a:gs>
                  </a:gsLst>
                  <a:path path="circle">
                    <a:fillToRect r="100000" b="100000"/>
                  </a:path>
                  <a:tileRect l="-100000" t="-100000"/>
                </a:gradFill>
                <a:effectLst/>
                <a:uLnTx/>
                <a:uFillTx/>
                <a:latin typeface="Segoe UI Semibold"/>
                <a:ea typeface="+mn-ea"/>
                <a:cs typeface="+mn-cs"/>
              </a:rPr>
              <a:t>How Microsoft Copilot can help enhance legal advisory services</a:t>
            </a:r>
          </a:p>
        </p:txBody>
      </p:sp>
      <p:pic>
        <p:nvPicPr>
          <p:cNvPr id="20" name="Picture 19">
            <a:extLst>
              <a:ext uri="{FF2B5EF4-FFF2-40B4-BE49-F238E27FC236}">
                <a16:creationId xmlns:a16="http://schemas.microsoft.com/office/drawing/2014/main" id="{71E625AA-A5AD-00D7-8F9E-822E14F9E675}"/>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171345" y="4580362"/>
            <a:ext cx="3020655" cy="2277638"/>
          </a:xfrm>
          <a:prstGeom prst="rect">
            <a:avLst/>
          </a:prstGeom>
        </p:spPr>
      </p:pic>
      <p:cxnSp>
        <p:nvCxnSpPr>
          <p:cNvPr id="12" name="Straight Connector 11">
            <a:extLst>
              <a:ext uri="{FF2B5EF4-FFF2-40B4-BE49-F238E27FC236}">
                <a16:creationId xmlns:a16="http://schemas.microsoft.com/office/drawing/2014/main" id="{BA8FEF6C-A57E-AD4C-597D-4AC3D38BE310}"/>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5F7C4E-5DC3-7B30-6013-1936BCD0307C}"/>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22C4828-92D7-EAF4-7D65-E837C0FBD63C}"/>
              </a:ext>
            </a:extLst>
          </p:cNvPr>
          <p:cNvPicPr>
            <a:picLocks/>
          </p:cNvPicPr>
          <p:nvPr/>
        </p:nvPicPr>
        <p:blipFill rotWithShape="1">
          <a:blip r:embed="rId6" cstate="screen">
            <a:extLst>
              <a:ext uri="{28A0092B-C50C-407E-A947-70E740481C1C}">
                <a14:useLocalDpi xmlns:a14="http://schemas.microsoft.com/office/drawing/2010/main"/>
              </a:ext>
            </a:extLst>
          </a:blip>
          <a:srcRect/>
          <a:stretch/>
        </p:blipFill>
        <p:spPr>
          <a:xfrm>
            <a:off x="766762" y="1600527"/>
            <a:ext cx="6750182" cy="1647359"/>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
        <p:nvSpPr>
          <p:cNvPr id="14" name="Text Placeholder 72">
            <a:extLst>
              <a:ext uri="{FF2B5EF4-FFF2-40B4-BE49-F238E27FC236}">
                <a16:creationId xmlns:a16="http://schemas.microsoft.com/office/drawing/2014/main" id="{46D9C718-4DB5-F458-BE9C-5214DA6CE2C9}"/>
              </a:ext>
            </a:extLst>
          </p:cNvPr>
          <p:cNvSpPr txBox="1">
            <a:spLocks/>
          </p:cNvSpPr>
          <p:nvPr/>
        </p:nvSpPr>
        <p:spPr>
          <a:xfrm>
            <a:off x="7980025" y="3036080"/>
            <a:ext cx="3347617" cy="487318"/>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Attorneys</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Legal Project Managers</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Paralegals</a:t>
            </a:r>
          </a:p>
        </p:txBody>
      </p:sp>
      <p:sp>
        <p:nvSpPr>
          <p:cNvPr id="16" name="Text Placeholder 4">
            <a:extLst>
              <a:ext uri="{FF2B5EF4-FFF2-40B4-BE49-F238E27FC236}">
                <a16:creationId xmlns:a16="http://schemas.microsoft.com/office/drawing/2014/main" id="{C732DC34-737A-512B-052D-F801AD6B3C3A}"/>
              </a:ext>
              <a:ext uri="{C183D7F6-B498-43B3-948B-1728B52AA6E4}">
                <adec:decorative xmlns:adec="http://schemas.microsoft.com/office/drawing/2017/decorative" val="1"/>
              </a:ext>
            </a:extLst>
          </p:cNvPr>
          <p:cNvSpPr txBox="1">
            <a:spLocks/>
          </p:cNvSpPr>
          <p:nvPr/>
        </p:nvSpPr>
        <p:spPr>
          <a:xfrm>
            <a:off x="863600" y="4645961"/>
            <a:ext cx="6697260" cy="1754839"/>
          </a:xfrm>
          <a:prstGeom prst="rect">
            <a:avLst/>
          </a:prstGeom>
        </p:spPr>
        <p:txBody>
          <a:bodyPr vert="horz" wrap="square" lIns="0" tIns="0" rIns="0" bIns="0" numCol="2"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Optimizing Legal Workflows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Lower time spent on administrative tasks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Find knowledge and take action</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Efficiently draft and format documents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Swiftly scan and summarize documents</a:t>
            </a:r>
          </a:p>
          <a:p>
            <a:pPr marL="142875" marR="0" lvl="0" indent="-142875" algn="l" defTabSz="932597"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a:p>
            <a:pPr marL="142875" marR="0" lvl="0" indent="-142875" algn="l" defTabSz="932597"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Enhancing communications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Quickly draft communications </a:t>
            </a:r>
            <a:b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to address concerns or questions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Explain complex topics to various audiences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Summarize recent interactions </a:t>
            </a:r>
            <a:b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and focus on the most relevant topics</a:t>
            </a:r>
          </a:p>
        </p:txBody>
      </p:sp>
    </p:spTree>
    <p:extLst>
      <p:ext uri="{BB962C8B-B14F-4D97-AF65-F5344CB8AC3E}">
        <p14:creationId xmlns:p14="http://schemas.microsoft.com/office/powerpoint/2010/main" val="51990044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colorful objects&#10;&#10;Description automatically generated">
            <a:extLst>
              <a:ext uri="{FF2B5EF4-FFF2-40B4-BE49-F238E27FC236}">
                <a16:creationId xmlns:a16="http://schemas.microsoft.com/office/drawing/2014/main" id="{7D7C7E55-F6FB-14D2-3B44-E14BB389AB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a:off x="0" y="1"/>
            <a:ext cx="5906052" cy="2855024"/>
          </a:xfrm>
          <a:prstGeom prst="rect">
            <a:avLst/>
          </a:prstGeom>
        </p:spPr>
      </p:pic>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a:xfrm>
            <a:off x="585216" y="457200"/>
            <a:ext cx="10515600" cy="553998"/>
          </a:xfrm>
        </p:spPr>
        <p:txBody>
          <a:bodyPr/>
          <a:lstStyle/>
          <a:p>
            <a:r>
              <a:rPr lang="en-US" sz="3600">
                <a:latin typeface="Segoe UI Semibold" panose="020B0702040204020203" pitchFamily="34" charset="0"/>
                <a:cs typeface="Segoe UI Semibold" panose="020B0702040204020203" pitchFamily="34" charset="0"/>
              </a:rPr>
              <a:t>KPI – </a:t>
            </a:r>
            <a:r>
              <a:rPr lang="en-US">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Streamline transactional processes</a:t>
            </a: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l="18253" t="13873" r="10815" b="20451"/>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5" name="Text Placeholder 33">
            <a:extLst>
              <a:ext uri="{FF2B5EF4-FFF2-40B4-BE49-F238E27FC236}">
                <a16:creationId xmlns:a16="http://schemas.microsoft.com/office/drawing/2014/main" id="{1B9D6020-AF30-E9F8-17B0-AD87458D0E88}"/>
              </a:ext>
            </a:extLst>
          </p:cNvPr>
          <p:cNvSpPr txBox="1">
            <a:spLocks/>
          </p:cNvSpPr>
          <p:nvPr/>
        </p:nvSpPr>
        <p:spPr>
          <a:xfrm>
            <a:off x="862106" y="3389989"/>
            <a:ext cx="4873676" cy="461665"/>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can increase efficiency, understanding, and consistency of contract reviews for increased velocity and better decision making. </a:t>
            </a:r>
          </a:p>
        </p:txBody>
      </p:sp>
      <p:cxnSp>
        <p:nvCxnSpPr>
          <p:cNvPr id="28" name="Straight Connector 27">
            <a:extLst>
              <a:ext uri="{FF2B5EF4-FFF2-40B4-BE49-F238E27FC236}">
                <a16:creationId xmlns:a16="http://schemas.microsoft.com/office/drawing/2014/main" id="{51B84402-A636-A285-4E06-1EFCA8FA31FB}"/>
              </a:ext>
              <a:ext uri="{C183D7F6-B498-43B3-948B-1728B52AA6E4}">
                <adec:decorative xmlns:adec="http://schemas.microsoft.com/office/drawing/2017/decorative" val="1"/>
              </a:ext>
            </a:extLst>
          </p:cNvPr>
          <p:cNvCxnSpPr>
            <a:cxnSpLocks/>
          </p:cNvCxnSpPr>
          <p:nvPr/>
        </p:nvCxnSpPr>
        <p:spPr>
          <a:xfrm>
            <a:off x="862105" y="4040927"/>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Freeform: Shape 32">
            <a:extLst>
              <a:ext uri="{FF2B5EF4-FFF2-40B4-BE49-F238E27FC236}">
                <a16:creationId xmlns:a16="http://schemas.microsoft.com/office/drawing/2014/main" id="{31922DE7-1793-6984-01E6-8C850F09BD37}"/>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 name="Rectangle: Rounded Corners 26">
            <a:extLst>
              <a:ext uri="{FF2B5EF4-FFF2-40B4-BE49-F238E27FC236}">
                <a16:creationId xmlns:a16="http://schemas.microsoft.com/office/drawing/2014/main" id="{D1253126-8205-D179-7879-B34F7D90496A}"/>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9" name="Text Placeholder 5">
            <a:extLst>
              <a:ext uri="{FF2B5EF4-FFF2-40B4-BE49-F238E27FC236}">
                <a16:creationId xmlns:a16="http://schemas.microsoft.com/office/drawing/2014/main" id="{02C57E77-7FF3-6C1B-0126-9CE7D317F8DA}"/>
              </a:ext>
            </a:extLst>
          </p:cNvPr>
          <p:cNvSpPr txBox="1">
            <a:spLocks/>
          </p:cNvSpPr>
          <p:nvPr/>
        </p:nvSpPr>
        <p:spPr>
          <a:xfrm>
            <a:off x="7980025" y="2502661"/>
            <a:ext cx="2185254" cy="390300"/>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10000"/>
              </a:lnSpc>
              <a:spcBef>
                <a:spcPts val="300"/>
              </a:spcBef>
              <a:spcAft>
                <a:spcPts val="3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Enhancing legal advisory services can require input from: </a:t>
            </a:r>
          </a:p>
        </p:txBody>
      </p:sp>
      <p:sp>
        <p:nvSpPr>
          <p:cNvPr id="10" name="Freeform: Shape 2">
            <a:extLst>
              <a:ext uri="{FF2B5EF4-FFF2-40B4-BE49-F238E27FC236}">
                <a16:creationId xmlns:a16="http://schemas.microsoft.com/office/drawing/2014/main" id="{A157A653-FB0B-716C-9568-59F46B9E1C43}"/>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0" name="Freeform: Shape 32">
            <a:extLst>
              <a:ext uri="{FF2B5EF4-FFF2-40B4-BE49-F238E27FC236}">
                <a16:creationId xmlns:a16="http://schemas.microsoft.com/office/drawing/2014/main" id="{DB057A49-CBAF-BC14-1094-C71B675EFB04}"/>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1" name="Text Placeholder 5">
            <a:extLst>
              <a:ext uri="{FF2B5EF4-FFF2-40B4-BE49-F238E27FC236}">
                <a16:creationId xmlns:a16="http://schemas.microsoft.com/office/drawing/2014/main" id="{382100B4-F48F-AAB9-CF62-2BA0D918036D}"/>
              </a:ext>
            </a:extLst>
          </p:cNvPr>
          <p:cNvSpPr txBox="1">
            <a:spLocks/>
          </p:cNvSpPr>
          <p:nvPr/>
        </p:nvSpPr>
        <p:spPr>
          <a:xfrm>
            <a:off x="7980026" y="5145424"/>
            <a:ext cx="3186884" cy="18466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for Microsoft 365</a:t>
            </a:r>
          </a:p>
        </p:txBody>
      </p:sp>
      <p:sp>
        <p:nvSpPr>
          <p:cNvPr id="31" name="Rectangle: Rounded Corners 26">
            <a:extLst>
              <a:ext uri="{FF2B5EF4-FFF2-40B4-BE49-F238E27FC236}">
                <a16:creationId xmlns:a16="http://schemas.microsoft.com/office/drawing/2014/main" id="{141CFC38-7A95-9B39-1123-CED249505C53}"/>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4" name="Graphic 32">
            <a:extLst>
              <a:ext uri="{FF2B5EF4-FFF2-40B4-BE49-F238E27FC236}">
                <a16:creationId xmlns:a16="http://schemas.microsoft.com/office/drawing/2014/main" id="{5F00FDD4-AD2C-14BC-0878-8728C10A43A2}"/>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6" name="Rectangle: Rounded Corners 26">
            <a:extLst>
              <a:ext uri="{FF2B5EF4-FFF2-40B4-BE49-F238E27FC236}">
                <a16:creationId xmlns:a16="http://schemas.microsoft.com/office/drawing/2014/main" id="{EF2C3AB6-C695-5E18-A7FD-61B802B8D9D2}"/>
              </a:ext>
            </a:extLst>
          </p:cNvPr>
          <p:cNvSpPr/>
          <p:nvPr/>
        </p:nvSpPr>
        <p:spPr bwMode="auto">
          <a:xfrm>
            <a:off x="862105" y="4121222"/>
            <a:ext cx="6563696"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flip="none" rotWithShape="1">
                  <a:gsLst>
                    <a:gs pos="37000">
                      <a:srgbClr val="0078D4"/>
                    </a:gs>
                    <a:gs pos="100000">
                      <a:srgbClr val="C03BC4"/>
                    </a:gs>
                  </a:gsLst>
                  <a:path path="circle">
                    <a:fillToRect r="100000" b="100000"/>
                  </a:path>
                  <a:tileRect l="-100000" t="-100000"/>
                </a:gradFill>
                <a:effectLst/>
                <a:uLnTx/>
                <a:uFillTx/>
                <a:latin typeface="Segoe UI Semibold"/>
                <a:ea typeface="+mn-ea"/>
                <a:cs typeface="+mn-cs"/>
              </a:rPr>
              <a:t>How Microsoft Copilot can help streamline transactional processes</a:t>
            </a:r>
          </a:p>
        </p:txBody>
      </p:sp>
      <p:pic>
        <p:nvPicPr>
          <p:cNvPr id="20" name="Picture 19">
            <a:extLst>
              <a:ext uri="{FF2B5EF4-FFF2-40B4-BE49-F238E27FC236}">
                <a16:creationId xmlns:a16="http://schemas.microsoft.com/office/drawing/2014/main" id="{71E625AA-A5AD-00D7-8F9E-822E14F9E675}"/>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171345" y="4580362"/>
            <a:ext cx="3020655" cy="2277638"/>
          </a:xfrm>
          <a:prstGeom prst="rect">
            <a:avLst/>
          </a:prstGeom>
        </p:spPr>
      </p:pic>
      <p:cxnSp>
        <p:nvCxnSpPr>
          <p:cNvPr id="12" name="Straight Connector 11">
            <a:extLst>
              <a:ext uri="{FF2B5EF4-FFF2-40B4-BE49-F238E27FC236}">
                <a16:creationId xmlns:a16="http://schemas.microsoft.com/office/drawing/2014/main" id="{BA8FEF6C-A57E-AD4C-597D-4AC3D38BE310}"/>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5F7C4E-5DC3-7B30-6013-1936BCD0307C}"/>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22C4828-92D7-EAF4-7D65-E837C0FBD63C}"/>
              </a:ext>
            </a:extLst>
          </p:cNvPr>
          <p:cNvPicPr>
            <a:picLocks/>
          </p:cNvPicPr>
          <p:nvPr/>
        </p:nvPicPr>
        <p:blipFill rotWithShape="1">
          <a:blip r:embed="rId6" cstate="screen">
            <a:extLst>
              <a:ext uri="{28A0092B-C50C-407E-A947-70E740481C1C}">
                <a14:useLocalDpi xmlns:a14="http://schemas.microsoft.com/office/drawing/2010/main"/>
              </a:ext>
            </a:extLst>
          </a:blip>
          <a:srcRect/>
          <a:stretch/>
        </p:blipFill>
        <p:spPr>
          <a:xfrm>
            <a:off x="766762" y="1600527"/>
            <a:ext cx="6752882" cy="1647359"/>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
        <p:nvSpPr>
          <p:cNvPr id="14" name="Text Placeholder 72">
            <a:extLst>
              <a:ext uri="{FF2B5EF4-FFF2-40B4-BE49-F238E27FC236}">
                <a16:creationId xmlns:a16="http://schemas.microsoft.com/office/drawing/2014/main" id="{46D9C718-4DB5-F458-BE9C-5214DA6CE2C9}"/>
              </a:ext>
            </a:extLst>
          </p:cNvPr>
          <p:cNvSpPr txBox="1">
            <a:spLocks/>
          </p:cNvSpPr>
          <p:nvPr/>
        </p:nvSpPr>
        <p:spPr>
          <a:xfrm>
            <a:off x="7980025" y="3036080"/>
            <a:ext cx="3347617" cy="487318"/>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Attorneys</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Legal Project Managers</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Paralegals</a:t>
            </a:r>
          </a:p>
        </p:txBody>
      </p:sp>
      <p:sp>
        <p:nvSpPr>
          <p:cNvPr id="13" name="Text Placeholder 4">
            <a:extLst>
              <a:ext uri="{FF2B5EF4-FFF2-40B4-BE49-F238E27FC236}">
                <a16:creationId xmlns:a16="http://schemas.microsoft.com/office/drawing/2014/main" id="{6B55C0CF-DF25-A287-45D7-9F66CA0C7156}"/>
              </a:ext>
              <a:ext uri="{C183D7F6-B498-43B3-948B-1728B52AA6E4}">
                <adec:decorative xmlns:adec="http://schemas.microsoft.com/office/drawing/2017/decorative" val="1"/>
              </a:ext>
            </a:extLst>
          </p:cNvPr>
          <p:cNvSpPr txBox="1">
            <a:spLocks/>
          </p:cNvSpPr>
          <p:nvPr/>
        </p:nvSpPr>
        <p:spPr>
          <a:xfrm>
            <a:off x="863600" y="4749116"/>
            <a:ext cx="6697260" cy="1501950"/>
          </a:xfrm>
          <a:prstGeom prst="rect">
            <a:avLst/>
          </a:prstGeom>
        </p:spPr>
        <p:txBody>
          <a:bodyPr vert="horz" wrap="square" lIns="0" tIns="0" rIns="0" bIns="0" numCol="2"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Advancing Review</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Summarize complex documents </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Extract key clauses and terms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Highlight sections needing closer examination</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Generate faster first drafts of contracts</a:t>
            </a:r>
          </a:p>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endParaRPr kumimoji="0" lang="en-US" sz="1200" b="1" i="0" u="none" strike="noStrike" kern="1200" cap="none" spc="0" normalizeH="0" baseline="0" noProof="0">
              <a:ln>
                <a:noFill/>
              </a:ln>
              <a:solidFill>
                <a:srgbClr val="8661C5"/>
              </a:solidFill>
              <a:effectLst/>
              <a:uLnTx/>
              <a:uFillTx/>
              <a:latin typeface="Segoe UI Semibold"/>
              <a:ea typeface="+mn-ea"/>
              <a:cs typeface="Segoe UI Semilight" panose="020B0402040204020203" pitchFamily="34" charset="0"/>
            </a:endParaRPr>
          </a:p>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Facilitating Decisions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Flag potential risks and unfavorable terms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Compare contracts for consistency</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Synthesize information for decisions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Improve negotiation intelligence</a:t>
            </a:r>
          </a:p>
        </p:txBody>
      </p:sp>
    </p:spTree>
    <p:extLst>
      <p:ext uri="{BB962C8B-B14F-4D97-AF65-F5344CB8AC3E}">
        <p14:creationId xmlns:p14="http://schemas.microsoft.com/office/powerpoint/2010/main" val="380001489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colorful objects&#10;&#10;Description automatically generated">
            <a:extLst>
              <a:ext uri="{FF2B5EF4-FFF2-40B4-BE49-F238E27FC236}">
                <a16:creationId xmlns:a16="http://schemas.microsoft.com/office/drawing/2014/main" id="{7D7C7E55-F6FB-14D2-3B44-E14BB389AB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a:off x="0" y="1"/>
            <a:ext cx="5906052" cy="2855024"/>
          </a:xfrm>
          <a:prstGeom prst="rect">
            <a:avLst/>
          </a:prstGeom>
        </p:spPr>
      </p:pic>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a:xfrm>
            <a:off x="585216" y="457200"/>
            <a:ext cx="11967002" cy="1107996"/>
          </a:xfrm>
        </p:spPr>
        <p:txBody>
          <a:bodyPr/>
          <a:lstStyle/>
          <a:p>
            <a:r>
              <a:rPr lang="en-US" sz="3600">
                <a:latin typeface="Segoe UI Semibold" panose="020B0702040204020203" pitchFamily="34" charset="0"/>
                <a:cs typeface="Segoe UI Semibold" panose="020B0702040204020203" pitchFamily="34" charset="0"/>
              </a:rPr>
              <a:t>KPI – </a:t>
            </a:r>
            <a:r>
              <a:rPr lang="en-US" sz="320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Drive efficiencies in regulatory compliance processes</a:t>
            </a:r>
            <a:br>
              <a:rPr lang="en-US">
                <a:latin typeface="Segoe UI Semibold" panose="020B0702040204020203" pitchFamily="34" charset="0"/>
                <a:cs typeface="Segoe UI Semibold" panose="020B0702040204020203" pitchFamily="34" charset="0"/>
              </a:rPr>
            </a:br>
            <a:endParaRPr lang="en-US">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endParaRP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l="18253" t="13873" r="10815" b="20451"/>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5" name="Text Placeholder 33">
            <a:extLst>
              <a:ext uri="{FF2B5EF4-FFF2-40B4-BE49-F238E27FC236}">
                <a16:creationId xmlns:a16="http://schemas.microsoft.com/office/drawing/2014/main" id="{1B9D6020-AF30-E9F8-17B0-AD87458D0E88}"/>
              </a:ext>
            </a:extLst>
          </p:cNvPr>
          <p:cNvSpPr txBox="1">
            <a:spLocks/>
          </p:cNvSpPr>
          <p:nvPr/>
        </p:nvSpPr>
        <p:spPr>
          <a:xfrm>
            <a:off x="862106" y="3389989"/>
            <a:ext cx="5728699" cy="646331"/>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can significantly enhance efficiencies and scalability in complex regulatory work. By summarizing regulations, streamlining analysis, and providing actionable insights, it empowers legal teams to stay ahead of the curve.</a:t>
            </a:r>
          </a:p>
        </p:txBody>
      </p:sp>
      <p:cxnSp>
        <p:nvCxnSpPr>
          <p:cNvPr id="28" name="Straight Connector 27">
            <a:extLst>
              <a:ext uri="{FF2B5EF4-FFF2-40B4-BE49-F238E27FC236}">
                <a16:creationId xmlns:a16="http://schemas.microsoft.com/office/drawing/2014/main" id="{51B84402-A636-A285-4E06-1EFCA8FA31FB}"/>
              </a:ext>
              <a:ext uri="{C183D7F6-B498-43B3-948B-1728B52AA6E4}">
                <adec:decorative xmlns:adec="http://schemas.microsoft.com/office/drawing/2017/decorative" val="1"/>
              </a:ext>
            </a:extLst>
          </p:cNvPr>
          <p:cNvCxnSpPr>
            <a:cxnSpLocks/>
          </p:cNvCxnSpPr>
          <p:nvPr/>
        </p:nvCxnSpPr>
        <p:spPr>
          <a:xfrm>
            <a:off x="862105" y="4125458"/>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Freeform: Shape 32">
            <a:extLst>
              <a:ext uri="{FF2B5EF4-FFF2-40B4-BE49-F238E27FC236}">
                <a16:creationId xmlns:a16="http://schemas.microsoft.com/office/drawing/2014/main" id="{31922DE7-1793-6984-01E6-8C850F09BD37}"/>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 name="Rectangle: Rounded Corners 26">
            <a:extLst>
              <a:ext uri="{FF2B5EF4-FFF2-40B4-BE49-F238E27FC236}">
                <a16:creationId xmlns:a16="http://schemas.microsoft.com/office/drawing/2014/main" id="{D1253126-8205-D179-7879-B34F7D90496A}"/>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9" name="Text Placeholder 5">
            <a:extLst>
              <a:ext uri="{FF2B5EF4-FFF2-40B4-BE49-F238E27FC236}">
                <a16:creationId xmlns:a16="http://schemas.microsoft.com/office/drawing/2014/main" id="{02C57E77-7FF3-6C1B-0126-9CE7D317F8DA}"/>
              </a:ext>
            </a:extLst>
          </p:cNvPr>
          <p:cNvSpPr txBox="1">
            <a:spLocks/>
          </p:cNvSpPr>
          <p:nvPr/>
        </p:nvSpPr>
        <p:spPr>
          <a:xfrm>
            <a:off x="7980025" y="2502661"/>
            <a:ext cx="2070374" cy="390300"/>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10000"/>
              </a:lnSpc>
              <a:spcBef>
                <a:spcPts val="300"/>
              </a:spcBef>
              <a:spcAft>
                <a:spcPts val="3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Driving efficiencies can require input from: </a:t>
            </a:r>
          </a:p>
        </p:txBody>
      </p:sp>
      <p:sp>
        <p:nvSpPr>
          <p:cNvPr id="10" name="Freeform: Shape 2">
            <a:extLst>
              <a:ext uri="{FF2B5EF4-FFF2-40B4-BE49-F238E27FC236}">
                <a16:creationId xmlns:a16="http://schemas.microsoft.com/office/drawing/2014/main" id="{A157A653-FB0B-716C-9568-59F46B9E1C43}"/>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0" name="Freeform: Shape 32">
            <a:extLst>
              <a:ext uri="{FF2B5EF4-FFF2-40B4-BE49-F238E27FC236}">
                <a16:creationId xmlns:a16="http://schemas.microsoft.com/office/drawing/2014/main" id="{DB057A49-CBAF-BC14-1094-C71B675EFB04}"/>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1" name="Text Placeholder 5">
            <a:extLst>
              <a:ext uri="{FF2B5EF4-FFF2-40B4-BE49-F238E27FC236}">
                <a16:creationId xmlns:a16="http://schemas.microsoft.com/office/drawing/2014/main" id="{382100B4-F48F-AAB9-CF62-2BA0D918036D}"/>
              </a:ext>
            </a:extLst>
          </p:cNvPr>
          <p:cNvSpPr txBox="1">
            <a:spLocks/>
          </p:cNvSpPr>
          <p:nvPr/>
        </p:nvSpPr>
        <p:spPr>
          <a:xfrm>
            <a:off x="7980026" y="5145424"/>
            <a:ext cx="3186884" cy="18466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for Microsoft 365</a:t>
            </a:r>
          </a:p>
        </p:txBody>
      </p:sp>
      <p:sp>
        <p:nvSpPr>
          <p:cNvPr id="31" name="Rectangle: Rounded Corners 26">
            <a:extLst>
              <a:ext uri="{FF2B5EF4-FFF2-40B4-BE49-F238E27FC236}">
                <a16:creationId xmlns:a16="http://schemas.microsoft.com/office/drawing/2014/main" id="{141CFC38-7A95-9B39-1123-CED249505C53}"/>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4" name="Graphic 32">
            <a:extLst>
              <a:ext uri="{FF2B5EF4-FFF2-40B4-BE49-F238E27FC236}">
                <a16:creationId xmlns:a16="http://schemas.microsoft.com/office/drawing/2014/main" id="{5F00FDD4-AD2C-14BC-0878-8728C10A43A2}"/>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6" name="Rectangle: Rounded Corners 26">
            <a:extLst>
              <a:ext uri="{FF2B5EF4-FFF2-40B4-BE49-F238E27FC236}">
                <a16:creationId xmlns:a16="http://schemas.microsoft.com/office/drawing/2014/main" id="{EF2C3AB6-C695-5E18-A7FD-61B802B8D9D2}"/>
              </a:ext>
            </a:extLst>
          </p:cNvPr>
          <p:cNvSpPr/>
          <p:nvPr/>
        </p:nvSpPr>
        <p:spPr bwMode="auto">
          <a:xfrm>
            <a:off x="862105" y="4292972"/>
            <a:ext cx="4659921"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flip="none" rotWithShape="1">
                  <a:gsLst>
                    <a:gs pos="37000">
                      <a:srgbClr val="0078D4"/>
                    </a:gs>
                    <a:gs pos="100000">
                      <a:srgbClr val="C03BC4"/>
                    </a:gs>
                  </a:gsLst>
                  <a:path path="circle">
                    <a:fillToRect r="100000" b="100000"/>
                  </a:path>
                  <a:tileRect l="-100000" t="-100000"/>
                </a:gradFill>
                <a:effectLst/>
                <a:uLnTx/>
                <a:uFillTx/>
                <a:latin typeface="Segoe UI Semibold"/>
                <a:ea typeface="+mn-ea"/>
                <a:cs typeface="+mn-cs"/>
              </a:rPr>
              <a:t>How Microsoft Copilot can help to drive efficiencies in regulatory work and compliance: </a:t>
            </a:r>
          </a:p>
        </p:txBody>
      </p:sp>
      <p:pic>
        <p:nvPicPr>
          <p:cNvPr id="20" name="Picture 19">
            <a:extLst>
              <a:ext uri="{FF2B5EF4-FFF2-40B4-BE49-F238E27FC236}">
                <a16:creationId xmlns:a16="http://schemas.microsoft.com/office/drawing/2014/main" id="{71E625AA-A5AD-00D7-8F9E-822E14F9E675}"/>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171345" y="4580362"/>
            <a:ext cx="3020655" cy="2277638"/>
          </a:xfrm>
          <a:prstGeom prst="rect">
            <a:avLst/>
          </a:prstGeom>
        </p:spPr>
      </p:pic>
      <p:cxnSp>
        <p:nvCxnSpPr>
          <p:cNvPr id="12" name="Straight Connector 11">
            <a:extLst>
              <a:ext uri="{FF2B5EF4-FFF2-40B4-BE49-F238E27FC236}">
                <a16:creationId xmlns:a16="http://schemas.microsoft.com/office/drawing/2014/main" id="{BA8FEF6C-A57E-AD4C-597D-4AC3D38BE310}"/>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5F7C4E-5DC3-7B30-6013-1936BCD0307C}"/>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22C4828-92D7-EAF4-7D65-E837C0FBD63C}"/>
              </a:ext>
            </a:extLst>
          </p:cNvPr>
          <p:cNvPicPr>
            <a:picLocks/>
          </p:cNvPicPr>
          <p:nvPr/>
        </p:nvPicPr>
        <p:blipFill rotWithShape="1">
          <a:blip r:embed="rId6" cstate="screen">
            <a:extLst>
              <a:ext uri="{28A0092B-C50C-407E-A947-70E740481C1C}">
                <a14:useLocalDpi xmlns:a14="http://schemas.microsoft.com/office/drawing/2010/main"/>
              </a:ext>
            </a:extLst>
          </a:blip>
          <a:srcRect/>
          <a:stretch/>
        </p:blipFill>
        <p:spPr>
          <a:xfrm>
            <a:off x="766762" y="1600527"/>
            <a:ext cx="6752882" cy="1647359"/>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
        <p:nvSpPr>
          <p:cNvPr id="14" name="Text Placeholder 72">
            <a:extLst>
              <a:ext uri="{FF2B5EF4-FFF2-40B4-BE49-F238E27FC236}">
                <a16:creationId xmlns:a16="http://schemas.microsoft.com/office/drawing/2014/main" id="{46D9C718-4DB5-F458-BE9C-5214DA6CE2C9}"/>
              </a:ext>
            </a:extLst>
          </p:cNvPr>
          <p:cNvSpPr txBox="1">
            <a:spLocks/>
          </p:cNvSpPr>
          <p:nvPr/>
        </p:nvSpPr>
        <p:spPr>
          <a:xfrm>
            <a:off x="7980025" y="3036080"/>
            <a:ext cx="3347617" cy="487318"/>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Attorneys</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Legal Project Managers</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Paralegals</a:t>
            </a:r>
          </a:p>
        </p:txBody>
      </p:sp>
      <p:sp>
        <p:nvSpPr>
          <p:cNvPr id="16" name="Text Placeholder 4">
            <a:extLst>
              <a:ext uri="{FF2B5EF4-FFF2-40B4-BE49-F238E27FC236}">
                <a16:creationId xmlns:a16="http://schemas.microsoft.com/office/drawing/2014/main" id="{3DABE469-109D-F371-B859-1AAFE7105255}"/>
              </a:ext>
              <a:ext uri="{C183D7F6-B498-43B3-948B-1728B52AA6E4}">
                <adec:decorative xmlns:adec="http://schemas.microsoft.com/office/drawing/2017/decorative" val="1"/>
              </a:ext>
            </a:extLst>
          </p:cNvPr>
          <p:cNvSpPr txBox="1">
            <a:spLocks/>
          </p:cNvSpPr>
          <p:nvPr/>
        </p:nvSpPr>
        <p:spPr>
          <a:xfrm>
            <a:off x="863600" y="4928408"/>
            <a:ext cx="2995881" cy="1130951"/>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Assessing Regulations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Summarizes new regulations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Provides gap analysis with company policies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Researches relevant external information</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Identifies possible risk mitigation strategies</a:t>
            </a:r>
          </a:p>
        </p:txBody>
      </p:sp>
      <p:sp>
        <p:nvSpPr>
          <p:cNvPr id="17" name="TextBox 16">
            <a:extLst>
              <a:ext uri="{FF2B5EF4-FFF2-40B4-BE49-F238E27FC236}">
                <a16:creationId xmlns:a16="http://schemas.microsoft.com/office/drawing/2014/main" id="{C9CA3913-89FD-2838-C31A-F0B6309E1FDB}"/>
              </a:ext>
            </a:extLst>
          </p:cNvPr>
          <p:cNvSpPr txBox="1"/>
          <p:nvPr/>
        </p:nvSpPr>
        <p:spPr>
          <a:xfrm>
            <a:off x="4220554" y="4928408"/>
            <a:ext cx="3218454" cy="1092479"/>
          </a:xfrm>
          <a:prstGeom prst="rect">
            <a:avLst/>
          </a:prstGeom>
          <a:noFill/>
        </p:spPr>
        <p:txBody>
          <a:bodyPr wrap="square" lIns="0" tIns="0" rIns="0" bIns="0" rtlCol="0">
            <a:spAutoFit/>
          </a:bodyPr>
          <a:lstStyle/>
          <a:p>
            <a:pPr marL="0" marR="0" lvl="0" indent="0" algn="l" defTabSz="932597" rtl="0" eaLnBrk="1" fontAlgn="auto" latinLnBrk="0" hangingPunct="1">
              <a:lnSpc>
                <a:spcPct val="110000"/>
              </a:lnSpc>
              <a:spcBef>
                <a:spcPts val="0"/>
              </a:spcBef>
              <a:spcAft>
                <a:spcPts val="900"/>
              </a:spcAft>
              <a:buClrTx/>
              <a:buSzTx/>
              <a:buFontTx/>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Implementing Compliance</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Generates checklists for compliance mapping</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Provides sample language for drafting internal guidelines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Assists in drafting external communications</a:t>
            </a:r>
          </a:p>
        </p:txBody>
      </p:sp>
    </p:spTree>
    <p:extLst>
      <p:ext uri="{BB962C8B-B14F-4D97-AF65-F5344CB8AC3E}">
        <p14:creationId xmlns:p14="http://schemas.microsoft.com/office/powerpoint/2010/main" val="648166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A0092-68A2-DE21-573F-9CA448E94B6C}"/>
            </a:ext>
          </a:extLst>
        </p:cNvPr>
        <p:cNvGrpSpPr/>
        <p:nvPr/>
      </p:nvGrpSpPr>
      <p:grpSpPr>
        <a:xfrm>
          <a:off x="0" y="0"/>
          <a:ext cx="0" cy="0"/>
          <a:chOff x="0" y="0"/>
          <a:chExt cx="0" cy="0"/>
        </a:xfrm>
      </p:grpSpPr>
      <p:sp>
        <p:nvSpPr>
          <p:cNvPr id="83" name="Title 44">
            <a:extLst>
              <a:ext uri="{FF2B5EF4-FFF2-40B4-BE49-F238E27FC236}">
                <a16:creationId xmlns:a16="http://schemas.microsoft.com/office/drawing/2014/main" id="{29AE373B-CA38-E62A-87A0-C0E00DC4206E}"/>
              </a:ext>
            </a:extLst>
          </p:cNvPr>
          <p:cNvSpPr>
            <a:spLocks noGrp="1"/>
          </p:cNvSpPr>
          <p:nvPr>
            <p:ph type="title"/>
          </p:nvPr>
        </p:nvSpPr>
        <p:spPr>
          <a:xfrm>
            <a:off x="584200" y="387350"/>
            <a:ext cx="7245350" cy="526298"/>
          </a:xfrm>
        </p:spPr>
        <p:txBody>
          <a:bodyPr/>
          <a:lstStyle/>
          <a:p>
            <a:r>
              <a:rPr lang="en-US">
                <a:solidFill>
                  <a:srgbClr val="0078D4"/>
                </a:solidFill>
              </a:rPr>
              <a:t>Legal | </a:t>
            </a:r>
            <a:r>
              <a:rPr lang="en-US"/>
              <a:t>Develop a compliance video (Microsoft Copilot only)</a:t>
            </a:r>
            <a:r>
              <a:rPr lang="en-US" baseline="30000"/>
              <a:t>1</a:t>
            </a:r>
            <a:endParaRPr lang="en-US"/>
          </a:p>
        </p:txBody>
      </p:sp>
      <p:sp>
        <p:nvSpPr>
          <p:cNvPr id="15" name="Text Placeholder 14">
            <a:extLst>
              <a:ext uri="{FF2B5EF4-FFF2-40B4-BE49-F238E27FC236}">
                <a16:creationId xmlns:a16="http://schemas.microsoft.com/office/drawing/2014/main" id="{A1B7CA64-CBB0-A6E1-EA5E-20CD9C5883B8}"/>
              </a:ext>
            </a:extLst>
          </p:cNvPr>
          <p:cNvSpPr>
            <a:spLocks noGrp="1"/>
          </p:cNvSpPr>
          <p:nvPr>
            <p:ph type="body" sz="quarter" idx="11"/>
          </p:nvPr>
        </p:nvSpPr>
        <p:spPr>
          <a:xfrm>
            <a:off x="584200" y="1593881"/>
            <a:ext cx="2808000" cy="345600"/>
          </a:xfrm>
        </p:spPr>
        <p:txBody>
          <a:bodyPr/>
          <a:lstStyle/>
          <a:p>
            <a:r>
              <a:rPr lang="en-US" noProof="0"/>
              <a:t>1. Create critical images for video</a:t>
            </a:r>
          </a:p>
        </p:txBody>
      </p:sp>
      <p:sp>
        <p:nvSpPr>
          <p:cNvPr id="16" name="Text Placeholder 15">
            <a:extLst>
              <a:ext uri="{FF2B5EF4-FFF2-40B4-BE49-F238E27FC236}">
                <a16:creationId xmlns:a16="http://schemas.microsoft.com/office/drawing/2014/main" id="{40DB44AC-B446-F684-B4B7-9AA496D0CC57}"/>
              </a:ext>
            </a:extLst>
          </p:cNvPr>
          <p:cNvSpPr>
            <a:spLocks noGrp="1"/>
          </p:cNvSpPr>
          <p:nvPr>
            <p:ph type="body" sz="quarter" idx="12"/>
          </p:nvPr>
        </p:nvSpPr>
        <p:spPr>
          <a:xfrm>
            <a:off x="584200" y="4052218"/>
            <a:ext cx="2808000" cy="345600"/>
          </a:xfrm>
        </p:spPr>
        <p:txBody>
          <a:bodyPr/>
          <a:lstStyle/>
          <a:p>
            <a:r>
              <a:rPr lang="en-US" noProof="0"/>
              <a:t>6. Wrote coordination emails</a:t>
            </a:r>
          </a:p>
        </p:txBody>
      </p:sp>
      <p:sp>
        <p:nvSpPr>
          <p:cNvPr id="17" name="Text Placeholder 16">
            <a:extLst>
              <a:ext uri="{FF2B5EF4-FFF2-40B4-BE49-F238E27FC236}">
                <a16:creationId xmlns:a16="http://schemas.microsoft.com/office/drawing/2014/main" id="{0CB3B630-D39C-4E5B-9972-68AC87AEA775}"/>
              </a:ext>
            </a:extLst>
          </p:cNvPr>
          <p:cNvSpPr>
            <a:spLocks noGrp="1"/>
          </p:cNvSpPr>
          <p:nvPr>
            <p:ph type="body" sz="quarter" idx="13"/>
          </p:nvPr>
        </p:nvSpPr>
        <p:spPr>
          <a:xfrm>
            <a:off x="4047840" y="1593881"/>
            <a:ext cx="2808000" cy="345600"/>
          </a:xfrm>
        </p:spPr>
        <p:txBody>
          <a:bodyPr/>
          <a:lstStyle/>
          <a:p>
            <a:r>
              <a:rPr lang="en-US" noProof="0"/>
              <a:t>2. Develop video script</a:t>
            </a:r>
          </a:p>
        </p:txBody>
      </p:sp>
      <p:sp>
        <p:nvSpPr>
          <p:cNvPr id="18" name="Text Placeholder 17">
            <a:extLst>
              <a:ext uri="{FF2B5EF4-FFF2-40B4-BE49-F238E27FC236}">
                <a16:creationId xmlns:a16="http://schemas.microsoft.com/office/drawing/2014/main" id="{0E686ED7-CA74-9F67-2320-7D79C3F206A7}"/>
              </a:ext>
            </a:extLst>
          </p:cNvPr>
          <p:cNvSpPr>
            <a:spLocks noGrp="1"/>
          </p:cNvSpPr>
          <p:nvPr>
            <p:ph type="body" sz="quarter" idx="14"/>
          </p:nvPr>
        </p:nvSpPr>
        <p:spPr>
          <a:xfrm>
            <a:off x="4047840" y="4052218"/>
            <a:ext cx="2808000" cy="345600"/>
          </a:xfrm>
        </p:spPr>
        <p:txBody>
          <a:bodyPr/>
          <a:lstStyle/>
          <a:p>
            <a:r>
              <a:rPr lang="en-US" noProof="0"/>
              <a:t>5. Research compliance topics</a:t>
            </a:r>
          </a:p>
        </p:txBody>
      </p:sp>
      <p:sp>
        <p:nvSpPr>
          <p:cNvPr id="19" name="Text Placeholder 18">
            <a:extLst>
              <a:ext uri="{FF2B5EF4-FFF2-40B4-BE49-F238E27FC236}">
                <a16:creationId xmlns:a16="http://schemas.microsoft.com/office/drawing/2014/main" id="{54B6DA35-D12E-CB53-2F46-63DCAED52597}"/>
              </a:ext>
            </a:extLst>
          </p:cNvPr>
          <p:cNvSpPr>
            <a:spLocks noGrp="1"/>
          </p:cNvSpPr>
          <p:nvPr>
            <p:ph type="body" sz="quarter" idx="15"/>
          </p:nvPr>
        </p:nvSpPr>
        <p:spPr>
          <a:xfrm>
            <a:off x="7511481" y="1593881"/>
            <a:ext cx="2808000" cy="345600"/>
          </a:xfrm>
        </p:spPr>
        <p:txBody>
          <a:bodyPr/>
          <a:lstStyle/>
          <a:p>
            <a:r>
              <a:rPr lang="en-US" noProof="0"/>
              <a:t>3. Create production schedule</a:t>
            </a:r>
          </a:p>
        </p:txBody>
      </p:sp>
      <p:sp>
        <p:nvSpPr>
          <p:cNvPr id="20" name="Text Placeholder 19">
            <a:extLst>
              <a:ext uri="{FF2B5EF4-FFF2-40B4-BE49-F238E27FC236}">
                <a16:creationId xmlns:a16="http://schemas.microsoft.com/office/drawing/2014/main" id="{9EEFFFBA-43A3-4374-B93D-8843819BE7A8}"/>
              </a:ext>
            </a:extLst>
          </p:cNvPr>
          <p:cNvSpPr>
            <a:spLocks noGrp="1"/>
          </p:cNvSpPr>
          <p:nvPr>
            <p:ph type="body" sz="quarter" idx="16"/>
          </p:nvPr>
        </p:nvSpPr>
        <p:spPr>
          <a:xfrm>
            <a:off x="7511481" y="4052218"/>
            <a:ext cx="2808000" cy="345600"/>
          </a:xfrm>
        </p:spPr>
        <p:txBody>
          <a:bodyPr/>
          <a:lstStyle/>
          <a:p>
            <a:r>
              <a:rPr lang="en-US" noProof="0"/>
              <a:t>4. Develop video backgrounds</a:t>
            </a:r>
          </a:p>
        </p:txBody>
      </p:sp>
      <p:sp>
        <p:nvSpPr>
          <p:cNvPr id="84" name="Text Placeholder 52">
            <a:extLst>
              <a:ext uri="{FF2B5EF4-FFF2-40B4-BE49-F238E27FC236}">
                <a16:creationId xmlns:a16="http://schemas.microsoft.com/office/drawing/2014/main" id="{C9790367-ABBC-0AA6-82C1-B9F5F8AFB89D}"/>
              </a:ext>
            </a:extLst>
          </p:cNvPr>
          <p:cNvSpPr>
            <a:spLocks noGrp="1"/>
          </p:cNvSpPr>
          <p:nvPr>
            <p:ph type="body" sz="quarter" idx="17"/>
          </p:nvPr>
        </p:nvSpPr>
        <p:spPr>
          <a:xfrm>
            <a:off x="6519107" y="521099"/>
            <a:ext cx="3599821" cy="169277"/>
          </a:xfrm>
        </p:spPr>
        <p:txBody>
          <a:bodyPr/>
          <a:lstStyle/>
          <a:p>
            <a:r>
              <a:rPr lang="en-US"/>
              <a:t>Microsoft Copilot</a:t>
            </a:r>
            <a:endParaRPr lang="en-US" noProof="0"/>
          </a:p>
        </p:txBody>
      </p:sp>
      <p:sp>
        <p:nvSpPr>
          <p:cNvPr id="67" name="Text Placeholder 66">
            <a:extLst>
              <a:ext uri="{FF2B5EF4-FFF2-40B4-BE49-F238E27FC236}">
                <a16:creationId xmlns:a16="http://schemas.microsoft.com/office/drawing/2014/main" id="{DE233AB5-AC29-F2F4-3A49-204218AEE8D8}"/>
              </a:ext>
            </a:extLst>
          </p:cNvPr>
          <p:cNvSpPr>
            <a:spLocks noGrp="1"/>
          </p:cNvSpPr>
          <p:nvPr>
            <p:ph type="body" sz="quarter" idx="18"/>
          </p:nvPr>
        </p:nvSpPr>
        <p:spPr>
          <a:xfrm>
            <a:off x="584200" y="2032188"/>
            <a:ext cx="2808000" cy="626701"/>
          </a:xfrm>
        </p:spPr>
        <p:txBody>
          <a:bodyPr/>
          <a:lstStyle/>
          <a:p>
            <a:r>
              <a:rPr lang="en-US" noProof="0"/>
              <a:t>Request Copilot to develop an image of an eagle to use as a training mascot to produce a new training curriculum.</a:t>
            </a:r>
            <a:endParaRPr lang="en-US"/>
          </a:p>
        </p:txBody>
      </p:sp>
      <p:sp>
        <p:nvSpPr>
          <p:cNvPr id="68" name="Text Placeholder 67">
            <a:extLst>
              <a:ext uri="{FF2B5EF4-FFF2-40B4-BE49-F238E27FC236}">
                <a16:creationId xmlns:a16="http://schemas.microsoft.com/office/drawing/2014/main" id="{EB51E194-EA2B-A11C-E018-DA81C9B88924}"/>
              </a:ext>
            </a:extLst>
          </p:cNvPr>
          <p:cNvSpPr>
            <a:spLocks noGrp="1"/>
          </p:cNvSpPr>
          <p:nvPr>
            <p:ph type="body" sz="quarter" idx="19"/>
          </p:nvPr>
        </p:nvSpPr>
        <p:spPr>
          <a:xfrm>
            <a:off x="4047840" y="2032188"/>
            <a:ext cx="2808000" cy="626701"/>
          </a:xfrm>
        </p:spPr>
        <p:txBody>
          <a:bodyPr/>
          <a:lstStyle/>
          <a:p>
            <a:r>
              <a:rPr lang="en-US" noProof="0"/>
              <a:t>Ask Copilot to draft the script in which the team, acting as hypothetical news reporters, narrates “breaking news” compliance issues to develop a creative training film.</a:t>
            </a:r>
          </a:p>
        </p:txBody>
      </p:sp>
      <p:sp>
        <p:nvSpPr>
          <p:cNvPr id="69" name="Text Placeholder 68">
            <a:extLst>
              <a:ext uri="{FF2B5EF4-FFF2-40B4-BE49-F238E27FC236}">
                <a16:creationId xmlns:a16="http://schemas.microsoft.com/office/drawing/2014/main" id="{869E0EBF-A50A-8E97-FE66-AB4982ED3DB3}"/>
              </a:ext>
            </a:extLst>
          </p:cNvPr>
          <p:cNvSpPr>
            <a:spLocks noGrp="1"/>
          </p:cNvSpPr>
          <p:nvPr>
            <p:ph type="body" sz="quarter" idx="20"/>
          </p:nvPr>
        </p:nvSpPr>
        <p:spPr>
          <a:xfrm>
            <a:off x="7511480" y="2032188"/>
            <a:ext cx="2918753" cy="824843"/>
          </a:xfrm>
        </p:spPr>
        <p:txBody>
          <a:bodyPr>
            <a:normAutofit/>
          </a:bodyPr>
          <a:lstStyle/>
          <a:p>
            <a:r>
              <a:rPr lang="en-US" noProof="0"/>
              <a:t>Request Copilot draft a production schedule to keep the project on-track. Copilot can help ensure that multiple team members</a:t>
            </a:r>
            <a:r>
              <a:rPr lang="en-US"/>
              <a:t> </a:t>
            </a:r>
            <a:r>
              <a:rPr lang="en-US" noProof="0"/>
              <a:t>and resources, were efficiently tracked for a complex filming environment. </a:t>
            </a:r>
            <a:endParaRPr lang="en-US"/>
          </a:p>
        </p:txBody>
      </p:sp>
      <p:sp>
        <p:nvSpPr>
          <p:cNvPr id="162" name="Text Placeholder 161">
            <a:extLst>
              <a:ext uri="{FF2B5EF4-FFF2-40B4-BE49-F238E27FC236}">
                <a16:creationId xmlns:a16="http://schemas.microsoft.com/office/drawing/2014/main" id="{F42F9950-D388-EA41-E86E-D70E6987EB6F}"/>
              </a:ext>
            </a:extLst>
          </p:cNvPr>
          <p:cNvSpPr>
            <a:spLocks noGrp="1"/>
          </p:cNvSpPr>
          <p:nvPr>
            <p:ph type="body" sz="quarter" idx="21"/>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Avoid costs </a:t>
            </a:r>
            <a:r>
              <a:rPr kumimoji="0" lang="en-US" sz="900" b="0" i="0" u="none" strike="noStrike" kern="0" cap="none" spc="0" normalizeH="0" baseline="0" noProof="0">
                <a:ln>
                  <a:noFill/>
                </a:ln>
                <a:solidFill>
                  <a:srgbClr val="1A1A1A"/>
                </a:solidFill>
                <a:effectLst/>
                <a:uLnTx/>
                <a:uFillTx/>
                <a:latin typeface="Segoe UI"/>
                <a:ea typeface="+mn-ea"/>
                <a:cs typeface="+mn-cs"/>
              </a:rPr>
              <a:t>by reducing reliance on graphic designer. </a:t>
            </a:r>
          </a:p>
        </p:txBody>
      </p:sp>
      <p:sp>
        <p:nvSpPr>
          <p:cNvPr id="163" name="Text Placeholder 162">
            <a:extLst>
              <a:ext uri="{FF2B5EF4-FFF2-40B4-BE49-F238E27FC236}">
                <a16:creationId xmlns:a16="http://schemas.microsoft.com/office/drawing/2014/main" id="{0CC48568-245B-CB02-4E46-CBBF913FF325}"/>
              </a:ext>
            </a:extLst>
          </p:cNvPr>
          <p:cNvSpPr>
            <a:spLocks noGrp="1"/>
          </p:cNvSpPr>
          <p:nvPr>
            <p:ph type="body" sz="quarter" idx="22"/>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Write professional emails </a:t>
            </a:r>
            <a:r>
              <a:rPr kumimoji="0" lang="en-US" sz="900" b="0" i="0" u="none" strike="noStrike" kern="0" cap="none" spc="0" normalizeH="0" baseline="0" noProof="0">
                <a:ln>
                  <a:noFill/>
                </a:ln>
                <a:solidFill>
                  <a:srgbClr val="1A1A1A"/>
                </a:solidFill>
                <a:effectLst/>
                <a:uLnTx/>
                <a:uFillTx/>
                <a:latin typeface="Segoe UI"/>
                <a:ea typeface="+mn-ea"/>
                <a:cs typeface="+mn-cs"/>
              </a:rPr>
              <a:t>to summarize updates and communicate critical information to the team.</a:t>
            </a:r>
          </a:p>
        </p:txBody>
      </p:sp>
      <p:sp>
        <p:nvSpPr>
          <p:cNvPr id="164" name="Text Placeholder 163">
            <a:extLst>
              <a:ext uri="{FF2B5EF4-FFF2-40B4-BE49-F238E27FC236}">
                <a16:creationId xmlns:a16="http://schemas.microsoft.com/office/drawing/2014/main" id="{53E0165D-069C-8F15-7A91-D5A1E73E1043}"/>
              </a:ext>
            </a:extLst>
          </p:cNvPr>
          <p:cNvSpPr>
            <a:spLocks noGrp="1"/>
          </p:cNvSpPr>
          <p:nvPr>
            <p:ph type="body" sz="quarter" idx="23"/>
          </p:nvPr>
        </p:nvSpPr>
        <p:spPr/>
        <p:txBody>
          <a:bodyPr>
            <a:normAutofit lnSpcReduction="10000"/>
          </a:bodyPr>
          <a:lstStyle/>
          <a:p>
            <a:r>
              <a:rPr kumimoji="0" lang="en-US" sz="900" b="0" i="0" u="none" strike="noStrike" kern="0" cap="none" spc="0" normalizeH="0" baseline="0" noProof="0">
                <a:ln>
                  <a:noFill/>
                </a:ln>
                <a:solidFill>
                  <a:srgbClr val="1A1A1A"/>
                </a:solidFill>
                <a:effectLst/>
                <a:uLnTx/>
                <a:uFillTx/>
                <a:latin typeface="Segoe UI"/>
                <a:ea typeface="+mn-ea"/>
                <a:cs typeface="+mn-cs"/>
              </a:rPr>
              <a:t>Copilot </a:t>
            </a:r>
            <a:r>
              <a:rPr kumimoji="0" lang="en-US" sz="900" b="1" i="0" u="none" strike="noStrike" kern="0" cap="none" spc="0" normalizeH="0" baseline="0" noProof="0">
                <a:ln>
                  <a:noFill/>
                </a:ln>
                <a:solidFill>
                  <a:srgbClr val="1A1A1A"/>
                </a:solidFill>
                <a:effectLst/>
                <a:uLnTx/>
                <a:uFillTx/>
                <a:latin typeface="Segoe UI"/>
                <a:ea typeface="+mn-ea"/>
                <a:cs typeface="+mn-cs"/>
              </a:rPr>
              <a:t>drafts complex script sections </a:t>
            </a:r>
            <a:r>
              <a:rPr kumimoji="0" lang="en-US" sz="900" b="0" i="0" u="none" strike="noStrike" kern="0" cap="none" spc="0" normalizeH="0" baseline="0" noProof="0">
                <a:ln>
                  <a:noFill/>
                </a:ln>
                <a:solidFill>
                  <a:srgbClr val="1A1A1A"/>
                </a:solidFill>
                <a:effectLst/>
                <a:uLnTx/>
                <a:uFillTx/>
                <a:latin typeface="Segoe UI"/>
                <a:ea typeface="+mn-ea"/>
                <a:cs typeface="+mn-cs"/>
              </a:rPr>
              <a:t>for an important compliance training video based on existing compliance documentation, saving the team </a:t>
            </a:r>
            <a:r>
              <a:rPr kumimoji="0" lang="en-US" sz="900" b="1" i="0" u="none" strike="noStrike" kern="0" cap="none" spc="0" normalizeH="0" baseline="0" noProof="0">
                <a:ln>
                  <a:noFill/>
                </a:ln>
                <a:solidFill>
                  <a:srgbClr val="1A1A1A"/>
                </a:solidFill>
                <a:effectLst/>
                <a:uLnTx/>
                <a:uFillTx/>
                <a:latin typeface="Segoe UI"/>
                <a:ea typeface="+mn-ea"/>
                <a:cs typeface="+mn-cs"/>
              </a:rPr>
              <a:t>dozens of hours </a:t>
            </a:r>
            <a:r>
              <a:rPr kumimoji="0" lang="en-US" sz="900" b="0" i="0" u="none" strike="noStrike" kern="0" cap="none" spc="0" normalizeH="0" baseline="0" noProof="0">
                <a:ln>
                  <a:noFill/>
                </a:ln>
                <a:solidFill>
                  <a:srgbClr val="1A1A1A"/>
                </a:solidFill>
                <a:effectLst/>
                <a:uLnTx/>
                <a:uFillTx/>
                <a:latin typeface="Segoe UI"/>
                <a:ea typeface="+mn-ea"/>
                <a:cs typeface="+mn-cs"/>
              </a:rPr>
              <a:t>in writing</a:t>
            </a:r>
            <a:r>
              <a:rPr kumimoji="0" lang="en-US" sz="900" b="1" i="0" u="none" strike="noStrike" kern="0" cap="none" spc="0" normalizeH="0" baseline="0" noProof="0">
                <a:ln>
                  <a:noFill/>
                </a:ln>
                <a:solidFill>
                  <a:srgbClr val="1A1A1A"/>
                </a:solidFill>
                <a:effectLst/>
                <a:uLnTx/>
                <a:uFillTx/>
                <a:latin typeface="Segoe UI"/>
                <a:ea typeface="+mn-ea"/>
                <a:cs typeface="+mn-cs"/>
              </a:rPr>
              <a:t>. </a:t>
            </a:r>
            <a:endParaRPr kumimoji="0" lang="en-US" sz="900" b="0" i="0" u="none" strike="noStrike" kern="0" cap="none" spc="0" normalizeH="0" baseline="0" noProof="0">
              <a:ln>
                <a:noFill/>
              </a:ln>
              <a:solidFill>
                <a:srgbClr val="1A1A1A"/>
              </a:solidFill>
              <a:effectLst/>
              <a:uLnTx/>
              <a:uFillTx/>
              <a:latin typeface="Segoe UI"/>
              <a:ea typeface="+mn-ea"/>
              <a:cs typeface="+mn-cs"/>
            </a:endParaRPr>
          </a:p>
        </p:txBody>
      </p:sp>
      <p:sp>
        <p:nvSpPr>
          <p:cNvPr id="165" name="Text Placeholder 164">
            <a:extLst>
              <a:ext uri="{FF2B5EF4-FFF2-40B4-BE49-F238E27FC236}">
                <a16:creationId xmlns:a16="http://schemas.microsoft.com/office/drawing/2014/main" id="{B51DB958-E593-0D5A-E704-8588395526B9}"/>
              </a:ext>
            </a:extLst>
          </p:cNvPr>
          <p:cNvSpPr>
            <a:spLocks noGrp="1"/>
          </p:cNvSpPr>
          <p:nvPr>
            <p:ph type="body" sz="quarter" idx="24"/>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Collect and summarize real news stories </a:t>
            </a:r>
            <a:r>
              <a:rPr kumimoji="0" lang="en-US" sz="900" b="0" i="0" u="none" strike="noStrike" kern="0" cap="none" spc="0" normalizeH="0" baseline="0" noProof="0">
                <a:ln>
                  <a:noFill/>
                </a:ln>
                <a:solidFill>
                  <a:srgbClr val="1A1A1A"/>
                </a:solidFill>
                <a:effectLst/>
                <a:uLnTx/>
                <a:uFillTx/>
                <a:latin typeface="Segoe UI"/>
                <a:ea typeface="+mn-ea"/>
                <a:cs typeface="+mn-cs"/>
              </a:rPr>
              <a:t>describing complex compliance cases, saving hours of research.</a:t>
            </a:r>
          </a:p>
        </p:txBody>
      </p:sp>
      <p:sp>
        <p:nvSpPr>
          <p:cNvPr id="166" name="Text Placeholder 165">
            <a:extLst>
              <a:ext uri="{FF2B5EF4-FFF2-40B4-BE49-F238E27FC236}">
                <a16:creationId xmlns:a16="http://schemas.microsoft.com/office/drawing/2014/main" id="{4F246490-1E6E-4956-1EA7-F406B7670B0B}"/>
              </a:ext>
            </a:extLst>
          </p:cNvPr>
          <p:cNvSpPr>
            <a:spLocks noGrp="1"/>
          </p:cNvSpPr>
          <p:nvPr>
            <p:ph type="body" sz="quarter" idx="25"/>
          </p:nvPr>
        </p:nvSpPr>
        <p:spPr/>
        <p:txBody>
          <a:bodyPr/>
          <a:lstStyle/>
          <a:p>
            <a:r>
              <a:rPr kumimoji="0" lang="en-US" sz="900" b="0" i="0" u="none" strike="noStrike" kern="0" cap="none" spc="0" normalizeH="0" baseline="0" noProof="0">
                <a:ln>
                  <a:noFill/>
                </a:ln>
                <a:solidFill>
                  <a:srgbClr val="1A1A1A"/>
                </a:solidFill>
                <a:effectLst/>
                <a:uLnTx/>
                <a:uFillTx/>
                <a:latin typeface="Segoe UI"/>
                <a:ea typeface="+mn-ea"/>
                <a:cs typeface="+mn-cs"/>
              </a:rPr>
              <a:t>Copilot </a:t>
            </a:r>
            <a:r>
              <a:rPr kumimoji="0" lang="en-US" sz="900" b="1" i="0" u="none" strike="noStrike" kern="0" cap="none" spc="0" normalizeH="0" baseline="0" noProof="0">
                <a:ln>
                  <a:noFill/>
                </a:ln>
                <a:solidFill>
                  <a:srgbClr val="1A1A1A"/>
                </a:solidFill>
                <a:effectLst/>
                <a:uLnTx/>
                <a:uFillTx/>
                <a:latin typeface="Segoe UI"/>
                <a:ea typeface="+mn-ea"/>
                <a:cs typeface="+mn-cs"/>
              </a:rPr>
              <a:t>drafts a production schedule </a:t>
            </a:r>
            <a:r>
              <a:rPr kumimoji="0" lang="en-US" sz="900" i="0" u="none" strike="noStrike" kern="0" cap="none" spc="0" normalizeH="0" baseline="0" noProof="0">
                <a:ln>
                  <a:noFill/>
                </a:ln>
                <a:solidFill>
                  <a:srgbClr val="1A1A1A"/>
                </a:solidFill>
                <a:effectLst/>
                <a:uLnTx/>
                <a:uFillTx/>
                <a:latin typeface="Segoe UI"/>
                <a:ea typeface="+mn-ea"/>
                <a:cs typeface="+mn-cs"/>
              </a:rPr>
              <a:t>based on the script and a list of resources to</a:t>
            </a:r>
            <a:r>
              <a:rPr kumimoji="0" lang="en-US" sz="900" b="0" i="0" u="none" strike="noStrike" kern="0" cap="none" spc="0" normalizeH="0" baseline="0" noProof="0">
                <a:ln>
                  <a:noFill/>
                </a:ln>
                <a:solidFill>
                  <a:srgbClr val="1A1A1A"/>
                </a:solidFill>
                <a:effectLst/>
                <a:uLnTx/>
                <a:uFillTx/>
                <a:latin typeface="Segoe UI"/>
                <a:ea typeface="+mn-ea"/>
                <a:cs typeface="+mn-cs"/>
              </a:rPr>
              <a:t> enable alignment and cohesion on-set.  </a:t>
            </a:r>
          </a:p>
        </p:txBody>
      </p:sp>
      <p:sp>
        <p:nvSpPr>
          <p:cNvPr id="167" name="Text Placeholder 166">
            <a:extLst>
              <a:ext uri="{FF2B5EF4-FFF2-40B4-BE49-F238E27FC236}">
                <a16:creationId xmlns:a16="http://schemas.microsoft.com/office/drawing/2014/main" id="{EB6E6B56-69E2-2B44-711B-FC3C42A84762}"/>
              </a:ext>
            </a:extLst>
          </p:cNvPr>
          <p:cNvSpPr>
            <a:spLocks noGrp="1"/>
          </p:cNvSpPr>
          <p:nvPr>
            <p:ph type="body" sz="quarter" idx="26"/>
          </p:nvPr>
        </p:nvSpPr>
        <p:spPr/>
        <p:txBody>
          <a:bodyPr/>
          <a:lstStyle/>
          <a:p>
            <a:r>
              <a:rPr kumimoji="0" lang="en-US" sz="900" b="0" i="0" u="none" strike="noStrike" kern="1200" cap="none" spc="0" normalizeH="0" baseline="0" noProof="0">
                <a:ln>
                  <a:noFill/>
                </a:ln>
                <a:solidFill>
                  <a:prstClr val="black"/>
                </a:solidFill>
                <a:effectLst/>
                <a:uLnTx/>
                <a:uFillTx/>
                <a:latin typeface="Segoe UI"/>
                <a:ea typeface="+mn-ea"/>
                <a:cs typeface="+mn-cs"/>
              </a:rPr>
              <a:t>Copilot </a:t>
            </a:r>
            <a:r>
              <a:rPr kumimoji="0" lang="en-US" sz="900" b="1" i="0" u="none" strike="noStrike" kern="1200" cap="none" spc="0" normalizeH="0" baseline="0" noProof="0">
                <a:ln>
                  <a:noFill/>
                </a:ln>
                <a:solidFill>
                  <a:prstClr val="black"/>
                </a:solidFill>
                <a:effectLst/>
                <a:uLnTx/>
                <a:uFillTx/>
                <a:latin typeface="Segoe UI"/>
                <a:ea typeface="+mn-ea"/>
                <a:cs typeface="+mn-cs"/>
              </a:rPr>
              <a:t>creates images </a:t>
            </a:r>
            <a:r>
              <a:rPr kumimoji="0" lang="en-US" sz="900" b="0" i="0" u="none" strike="noStrike" kern="1200" cap="none" spc="0" normalizeH="0" baseline="0" noProof="0">
                <a:ln>
                  <a:noFill/>
                </a:ln>
                <a:solidFill>
                  <a:prstClr val="black"/>
                </a:solidFill>
                <a:effectLst/>
                <a:uLnTx/>
                <a:uFillTx/>
                <a:latin typeface="Segoe UI"/>
                <a:ea typeface="+mn-ea"/>
                <a:cs typeface="+mn-cs"/>
              </a:rPr>
              <a:t>from a brief, written, description, to assist in describing sets to production managers for the film.</a:t>
            </a:r>
          </a:p>
        </p:txBody>
      </p:sp>
      <p:sp>
        <p:nvSpPr>
          <p:cNvPr id="76" name="Text Placeholder 75">
            <a:extLst>
              <a:ext uri="{FF2B5EF4-FFF2-40B4-BE49-F238E27FC236}">
                <a16:creationId xmlns:a16="http://schemas.microsoft.com/office/drawing/2014/main" id="{FB142029-D27F-92C2-6CCC-3A784A314C51}"/>
              </a:ext>
            </a:extLst>
          </p:cNvPr>
          <p:cNvSpPr>
            <a:spLocks noGrp="1"/>
          </p:cNvSpPr>
          <p:nvPr>
            <p:ph type="body" sz="quarter" idx="27"/>
          </p:nvPr>
        </p:nvSpPr>
        <p:spPr>
          <a:xfrm>
            <a:off x="584200" y="4488366"/>
            <a:ext cx="2808000" cy="626701"/>
          </a:xfrm>
        </p:spPr>
        <p:txBody>
          <a:bodyPr/>
          <a:lstStyle/>
          <a:p>
            <a:r>
              <a:rPr lang="en-US" noProof="0"/>
              <a:t>Ask Copilot to write professional emails to assist in coordinating filming and communicating updates.</a:t>
            </a:r>
          </a:p>
        </p:txBody>
      </p:sp>
      <p:sp>
        <p:nvSpPr>
          <p:cNvPr id="77" name="Text Placeholder 76">
            <a:extLst>
              <a:ext uri="{FF2B5EF4-FFF2-40B4-BE49-F238E27FC236}">
                <a16:creationId xmlns:a16="http://schemas.microsoft.com/office/drawing/2014/main" id="{CA1A6997-6CA3-D813-136E-E8DD4E682E7F}"/>
              </a:ext>
            </a:extLst>
          </p:cNvPr>
          <p:cNvSpPr>
            <a:spLocks noGrp="1"/>
          </p:cNvSpPr>
          <p:nvPr>
            <p:ph type="body" sz="quarter" idx="28"/>
          </p:nvPr>
        </p:nvSpPr>
        <p:spPr>
          <a:xfrm>
            <a:off x="4047841" y="4488366"/>
            <a:ext cx="2808000" cy="626701"/>
          </a:xfrm>
        </p:spPr>
        <p:txBody>
          <a:bodyPr/>
          <a:lstStyle/>
          <a:p>
            <a:r>
              <a:rPr lang="en-US" noProof="0"/>
              <a:t>Use Copilot to research “ripped from the headlines,” compliance stories to develop 1-pagers hosted on the team’s SharePoint site as a training aid to the film.</a:t>
            </a:r>
          </a:p>
        </p:txBody>
      </p:sp>
      <p:sp>
        <p:nvSpPr>
          <p:cNvPr id="78" name="Text Placeholder 77">
            <a:extLst>
              <a:ext uri="{FF2B5EF4-FFF2-40B4-BE49-F238E27FC236}">
                <a16:creationId xmlns:a16="http://schemas.microsoft.com/office/drawing/2014/main" id="{5D86E910-2EAF-E67D-4A68-D6F30FF343C8}"/>
              </a:ext>
            </a:extLst>
          </p:cNvPr>
          <p:cNvSpPr>
            <a:spLocks noGrp="1"/>
          </p:cNvSpPr>
          <p:nvPr>
            <p:ph type="body" sz="quarter" idx="29"/>
          </p:nvPr>
        </p:nvSpPr>
        <p:spPr>
          <a:xfrm>
            <a:off x="7511481" y="4488366"/>
            <a:ext cx="2808000" cy="626701"/>
          </a:xfrm>
        </p:spPr>
        <p:txBody>
          <a:bodyPr/>
          <a:lstStyle/>
          <a:p>
            <a:r>
              <a:rPr lang="en-US" noProof="0"/>
              <a:t>Ask Copilot to generate draft images of backgrounds for the video.</a:t>
            </a:r>
          </a:p>
        </p:txBody>
      </p:sp>
      <p:sp>
        <p:nvSpPr>
          <p:cNvPr id="85" name="Text Placeholder 86">
            <a:extLst>
              <a:ext uri="{FF2B5EF4-FFF2-40B4-BE49-F238E27FC236}">
                <a16:creationId xmlns:a16="http://schemas.microsoft.com/office/drawing/2014/main" id="{14AAD561-1883-9517-18BE-67C478AAD125}"/>
              </a:ext>
            </a:extLst>
          </p:cNvPr>
          <p:cNvSpPr>
            <a:spLocks noGrp="1"/>
          </p:cNvSpPr>
          <p:nvPr>
            <p:ph type="body" sz="quarter" idx="30"/>
          </p:nvPr>
        </p:nvSpPr>
        <p:spPr>
          <a:xfrm>
            <a:off x="10430234" y="521099"/>
            <a:ext cx="1456966" cy="175614"/>
          </a:xfrm>
        </p:spPr>
        <p:txBody>
          <a:bodyPr/>
          <a:lstStyle/>
          <a:p>
            <a:r>
              <a:rPr lang="en-GB">
                <a:latin typeface="Segoe UI Semibold"/>
                <a:cs typeface="Segoe UI Semibold"/>
              </a:rPr>
              <a:t>Get started</a:t>
            </a:r>
            <a:endParaRPr lang="en-US"/>
          </a:p>
        </p:txBody>
      </p:sp>
      <p:sp>
        <p:nvSpPr>
          <p:cNvPr id="168" name="Text Placeholder 167">
            <a:extLst>
              <a:ext uri="{FF2B5EF4-FFF2-40B4-BE49-F238E27FC236}">
                <a16:creationId xmlns:a16="http://schemas.microsoft.com/office/drawing/2014/main" id="{448DEC36-82FC-4B0B-F221-A30023DCD1D4}"/>
              </a:ext>
            </a:extLst>
          </p:cNvPr>
          <p:cNvSpPr>
            <a:spLocks noGrp="1"/>
          </p:cNvSpPr>
          <p:nvPr>
            <p:ph type="body" sz="quarter" idx="38"/>
          </p:nvPr>
        </p:nvSpPr>
        <p:spPr>
          <a:solidFill>
            <a:srgbClr val="0070C0"/>
          </a:solidFill>
        </p:spPr>
        <p:txBody>
          <a:bodyPr/>
          <a:lstStyle/>
          <a:p>
            <a:endParaRPr lang="en-US"/>
          </a:p>
        </p:txBody>
      </p:sp>
      <p:sp>
        <p:nvSpPr>
          <p:cNvPr id="169" name="Text Placeholder 168">
            <a:extLst>
              <a:ext uri="{FF2B5EF4-FFF2-40B4-BE49-F238E27FC236}">
                <a16:creationId xmlns:a16="http://schemas.microsoft.com/office/drawing/2014/main" id="{F28AA48F-DF75-8ED1-0287-FFEA4B68BBAF}"/>
              </a:ext>
            </a:extLst>
          </p:cNvPr>
          <p:cNvSpPr>
            <a:spLocks noGrp="1"/>
          </p:cNvSpPr>
          <p:nvPr>
            <p:ph type="body" sz="quarter" idx="39"/>
          </p:nvPr>
        </p:nvSpPr>
        <p:spPr/>
        <p:txBody>
          <a:bodyPr/>
          <a:lstStyle/>
          <a:p>
            <a:endParaRPr lang="en-US"/>
          </a:p>
        </p:txBody>
      </p:sp>
      <p:sp>
        <p:nvSpPr>
          <p:cNvPr id="170" name="Text Placeholder 169">
            <a:extLst>
              <a:ext uri="{FF2B5EF4-FFF2-40B4-BE49-F238E27FC236}">
                <a16:creationId xmlns:a16="http://schemas.microsoft.com/office/drawing/2014/main" id="{66BB6D84-88F9-551D-BEAD-96F70F002B1E}"/>
              </a:ext>
            </a:extLst>
          </p:cNvPr>
          <p:cNvSpPr>
            <a:spLocks noGrp="1"/>
          </p:cNvSpPr>
          <p:nvPr>
            <p:ph type="body" sz="quarter" idx="40"/>
          </p:nvPr>
        </p:nvSpPr>
        <p:spPr/>
        <p:txBody>
          <a:bodyPr/>
          <a:lstStyle/>
          <a:p>
            <a:endParaRPr lang="en-US"/>
          </a:p>
        </p:txBody>
      </p:sp>
      <p:sp>
        <p:nvSpPr>
          <p:cNvPr id="92" name="Rectangle: Rounded Corners 6">
            <a:extLst>
              <a:ext uri="{FF2B5EF4-FFF2-40B4-BE49-F238E27FC236}">
                <a16:creationId xmlns:a16="http://schemas.microsoft.com/office/drawing/2014/main" id="{60049874-FBA9-1DAF-7DE0-2F73F9D5F15F}"/>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93" name="Group 92">
            <a:extLst>
              <a:ext uri="{FF2B5EF4-FFF2-40B4-BE49-F238E27FC236}">
                <a16:creationId xmlns:a16="http://schemas.microsoft.com/office/drawing/2014/main" id="{45110026-74BA-6CD9-A68C-BDE465C85613}"/>
              </a:ext>
            </a:extLst>
          </p:cNvPr>
          <p:cNvGrpSpPr/>
          <p:nvPr/>
        </p:nvGrpSpPr>
        <p:grpSpPr>
          <a:xfrm>
            <a:off x="1624328" y="1132756"/>
            <a:ext cx="1332000" cy="216000"/>
            <a:chOff x="1198144" y="862657"/>
            <a:chExt cx="1332000" cy="216000"/>
          </a:xfrm>
        </p:grpSpPr>
        <p:sp>
          <p:nvSpPr>
            <p:cNvPr id="94" name="Rectangle: Rounded Corners 6">
              <a:extLst>
                <a:ext uri="{FF2B5EF4-FFF2-40B4-BE49-F238E27FC236}">
                  <a16:creationId xmlns:a16="http://schemas.microsoft.com/office/drawing/2014/main" id="{35423A8B-D566-FC78-1AD5-BC4900BBACE6}"/>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Compliance</a:t>
              </a:r>
            </a:p>
          </p:txBody>
        </p:sp>
        <p:pic>
          <p:nvPicPr>
            <p:cNvPr id="104" name="Graphic 103">
              <a:extLst>
                <a:ext uri="{FF2B5EF4-FFF2-40B4-BE49-F238E27FC236}">
                  <a16:creationId xmlns:a16="http://schemas.microsoft.com/office/drawing/2014/main" id="{48BE67E3-99D4-5124-59A5-37D897A6FC8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sp>
        <p:nvSpPr>
          <p:cNvPr id="118" name="Rectangle: Rounded Corners 6">
            <a:extLst>
              <a:ext uri="{FF2B5EF4-FFF2-40B4-BE49-F238E27FC236}">
                <a16:creationId xmlns:a16="http://schemas.microsoft.com/office/drawing/2014/main" id="{0FFCC5F0-8B5B-7FD6-5929-0D885CF5E68C}"/>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19" name="Group 118">
            <a:extLst>
              <a:ext uri="{FF2B5EF4-FFF2-40B4-BE49-F238E27FC236}">
                <a16:creationId xmlns:a16="http://schemas.microsoft.com/office/drawing/2014/main" id="{2F2BF79A-FDE0-5CD6-FE56-17BAE3A02B56}"/>
              </a:ext>
            </a:extLst>
          </p:cNvPr>
          <p:cNvGrpSpPr/>
          <p:nvPr/>
        </p:nvGrpSpPr>
        <p:grpSpPr>
          <a:xfrm>
            <a:off x="7523373" y="1127774"/>
            <a:ext cx="1260000" cy="216000"/>
            <a:chOff x="1194743" y="1140160"/>
            <a:chExt cx="1260000" cy="216000"/>
          </a:xfrm>
        </p:grpSpPr>
        <p:sp>
          <p:nvSpPr>
            <p:cNvPr id="120" name="Rectangle: Rounded Corners 6">
              <a:extLst>
                <a:ext uri="{FF2B5EF4-FFF2-40B4-BE49-F238E27FC236}">
                  <a16:creationId xmlns:a16="http://schemas.microsoft.com/office/drawing/2014/main" id="{14B45181-0DDA-317D-80E3-04823AF06DC4}"/>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121" name="Graphic 120">
              <a:extLst>
                <a:ext uri="{FF2B5EF4-FFF2-40B4-BE49-F238E27FC236}">
                  <a16:creationId xmlns:a16="http://schemas.microsoft.com/office/drawing/2014/main" id="{E7CB2FEB-69D2-1D35-DE8F-413DC6E6C09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122" name="Group 121">
            <a:extLst>
              <a:ext uri="{FF2B5EF4-FFF2-40B4-BE49-F238E27FC236}">
                <a16:creationId xmlns:a16="http://schemas.microsoft.com/office/drawing/2014/main" id="{BF349412-8258-46E0-10B8-46FCDAD7A418}"/>
              </a:ext>
            </a:extLst>
          </p:cNvPr>
          <p:cNvGrpSpPr/>
          <p:nvPr/>
        </p:nvGrpSpPr>
        <p:grpSpPr>
          <a:xfrm>
            <a:off x="8868697" y="1127774"/>
            <a:ext cx="1450784" cy="216000"/>
            <a:chOff x="1194743" y="1140160"/>
            <a:chExt cx="1450784" cy="216000"/>
          </a:xfrm>
        </p:grpSpPr>
        <p:sp>
          <p:nvSpPr>
            <p:cNvPr id="123" name="Rectangle: Rounded Corners 6">
              <a:extLst>
                <a:ext uri="{FF2B5EF4-FFF2-40B4-BE49-F238E27FC236}">
                  <a16:creationId xmlns:a16="http://schemas.microsoft.com/office/drawing/2014/main" id="{38D6F465-D20F-BE8A-BCC2-8282B8A699AA}"/>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124" name="Graphic 123">
              <a:extLst>
                <a:ext uri="{FF2B5EF4-FFF2-40B4-BE49-F238E27FC236}">
                  <a16:creationId xmlns:a16="http://schemas.microsoft.com/office/drawing/2014/main" id="{AD275667-0A1F-8785-4F03-BE6FE8D03657}"/>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202" name="Group 201">
            <a:extLst>
              <a:ext uri="{FF2B5EF4-FFF2-40B4-BE49-F238E27FC236}">
                <a16:creationId xmlns:a16="http://schemas.microsoft.com/office/drawing/2014/main" id="{900EE554-724F-BA1D-EF67-76757083A9FC}"/>
              </a:ext>
            </a:extLst>
          </p:cNvPr>
          <p:cNvGrpSpPr/>
          <p:nvPr/>
        </p:nvGrpSpPr>
        <p:grpSpPr>
          <a:xfrm>
            <a:off x="804187" y="5158847"/>
            <a:ext cx="2351135" cy="360000"/>
            <a:chOff x="4276273" y="2761669"/>
            <a:chExt cx="2351135" cy="360000"/>
          </a:xfrm>
        </p:grpSpPr>
        <p:pic>
          <p:nvPicPr>
            <p:cNvPr id="203" name="Picture 202" descr="Zip Co logo SVG free download, id: 101874 - Brandlogos.net">
              <a:hlinkClick r:id="rId7"/>
              <a:extLst>
                <a:ext uri="{FF2B5EF4-FFF2-40B4-BE49-F238E27FC236}">
                  <a16:creationId xmlns:a16="http://schemas.microsoft.com/office/drawing/2014/main" id="{19887FCD-EB3F-385C-91BF-29511F06969E}"/>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204" name="TextBox 203">
              <a:extLst>
                <a:ext uri="{FF2B5EF4-FFF2-40B4-BE49-F238E27FC236}">
                  <a16:creationId xmlns:a16="http://schemas.microsoft.com/office/drawing/2014/main" id="{721BD715-6C88-11F4-AE4E-714D79D3E95F}"/>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p>
          </p:txBody>
        </p:sp>
      </p:grpSp>
      <p:grpSp>
        <p:nvGrpSpPr>
          <p:cNvPr id="205" name="Group 204">
            <a:extLst>
              <a:ext uri="{FF2B5EF4-FFF2-40B4-BE49-F238E27FC236}">
                <a16:creationId xmlns:a16="http://schemas.microsoft.com/office/drawing/2014/main" id="{66297C83-8D97-13C2-BCEA-4392369C7177}"/>
              </a:ext>
            </a:extLst>
          </p:cNvPr>
          <p:cNvGrpSpPr/>
          <p:nvPr/>
        </p:nvGrpSpPr>
        <p:grpSpPr>
          <a:xfrm>
            <a:off x="4276273" y="2761669"/>
            <a:ext cx="2351135" cy="360000"/>
            <a:chOff x="4276273" y="2761669"/>
            <a:chExt cx="2351135" cy="360000"/>
          </a:xfrm>
        </p:grpSpPr>
        <p:pic>
          <p:nvPicPr>
            <p:cNvPr id="206" name="Picture 205" descr="Zip Co logo SVG free download, id: 101874 - Brandlogos.net">
              <a:hlinkClick r:id="rId7"/>
              <a:extLst>
                <a:ext uri="{FF2B5EF4-FFF2-40B4-BE49-F238E27FC236}">
                  <a16:creationId xmlns:a16="http://schemas.microsoft.com/office/drawing/2014/main" id="{EDE3DC1F-2B0B-0B3C-B2F8-D44B9ED29D49}"/>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207" name="TextBox 206">
              <a:extLst>
                <a:ext uri="{FF2B5EF4-FFF2-40B4-BE49-F238E27FC236}">
                  <a16:creationId xmlns:a16="http://schemas.microsoft.com/office/drawing/2014/main" id="{30535578-8962-FC65-114C-C5A055705CB8}"/>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p>
          </p:txBody>
        </p:sp>
      </p:grpSp>
      <p:grpSp>
        <p:nvGrpSpPr>
          <p:cNvPr id="208" name="Group 207">
            <a:extLst>
              <a:ext uri="{FF2B5EF4-FFF2-40B4-BE49-F238E27FC236}">
                <a16:creationId xmlns:a16="http://schemas.microsoft.com/office/drawing/2014/main" id="{0E46922E-B21F-894A-EF6E-202351250673}"/>
              </a:ext>
            </a:extLst>
          </p:cNvPr>
          <p:cNvGrpSpPr/>
          <p:nvPr/>
        </p:nvGrpSpPr>
        <p:grpSpPr>
          <a:xfrm>
            <a:off x="7739914" y="2761669"/>
            <a:ext cx="2351135" cy="360000"/>
            <a:chOff x="7739914" y="2761669"/>
            <a:chExt cx="2351135" cy="360000"/>
          </a:xfrm>
        </p:grpSpPr>
        <p:pic>
          <p:nvPicPr>
            <p:cNvPr id="209" name="Picture 208" descr="Zip Co logo SVG free download, id: 101874 - Brandlogos.net">
              <a:hlinkClick r:id="rId7"/>
              <a:extLst>
                <a:ext uri="{FF2B5EF4-FFF2-40B4-BE49-F238E27FC236}">
                  <a16:creationId xmlns:a16="http://schemas.microsoft.com/office/drawing/2014/main" id="{D04CB864-5217-E5CA-B28B-FE8CE36BAB90}"/>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7739914" y="2761669"/>
              <a:ext cx="360000" cy="360000"/>
            </a:xfrm>
            <a:prstGeom prst="ellipse">
              <a:avLst/>
            </a:prstGeom>
            <a:solidFill>
              <a:srgbClr val="FFFFFF"/>
            </a:solidFill>
          </p:spPr>
        </p:pic>
        <p:sp>
          <p:nvSpPr>
            <p:cNvPr id="210" name="TextBox 209">
              <a:extLst>
                <a:ext uri="{FF2B5EF4-FFF2-40B4-BE49-F238E27FC236}">
                  <a16:creationId xmlns:a16="http://schemas.microsoft.com/office/drawing/2014/main" id="{DC98935A-B179-CCF9-9FE0-3C0EA254D02B}"/>
                </a:ext>
                <a:ext uri="{C183D7F6-B498-43B3-948B-1728B52AA6E4}">
                  <adec:decorative xmlns:adec="http://schemas.microsoft.com/office/drawing/2017/decorative" val="0"/>
                </a:ext>
              </a:extLst>
            </p:cNvPr>
            <p:cNvSpPr txBox="1"/>
            <p:nvPr/>
          </p:nvSpPr>
          <p:spPr>
            <a:xfrm>
              <a:off x="8198865"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p>
          </p:txBody>
        </p:sp>
      </p:grpSp>
      <p:grpSp>
        <p:nvGrpSpPr>
          <p:cNvPr id="211" name="Group 210">
            <a:extLst>
              <a:ext uri="{FF2B5EF4-FFF2-40B4-BE49-F238E27FC236}">
                <a16:creationId xmlns:a16="http://schemas.microsoft.com/office/drawing/2014/main" id="{24C09F00-47C7-CE64-11DF-B82CE02079E8}"/>
              </a:ext>
            </a:extLst>
          </p:cNvPr>
          <p:cNvGrpSpPr/>
          <p:nvPr/>
        </p:nvGrpSpPr>
        <p:grpSpPr>
          <a:xfrm>
            <a:off x="804187" y="2761669"/>
            <a:ext cx="2351135" cy="360000"/>
            <a:chOff x="4276273" y="2761669"/>
            <a:chExt cx="2351135" cy="360000"/>
          </a:xfrm>
        </p:grpSpPr>
        <p:pic>
          <p:nvPicPr>
            <p:cNvPr id="212" name="Picture 211" descr="Zip Co logo SVG free download, id: 101874 - Brandlogos.net">
              <a:hlinkClick r:id="rId7"/>
              <a:extLst>
                <a:ext uri="{FF2B5EF4-FFF2-40B4-BE49-F238E27FC236}">
                  <a16:creationId xmlns:a16="http://schemas.microsoft.com/office/drawing/2014/main" id="{F95FF04D-B8EE-1A0D-5D09-6DA4F012C2EB}"/>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213" name="TextBox 212">
              <a:extLst>
                <a:ext uri="{FF2B5EF4-FFF2-40B4-BE49-F238E27FC236}">
                  <a16:creationId xmlns:a16="http://schemas.microsoft.com/office/drawing/2014/main" id="{239393BF-CBEC-3883-5D0A-C08B31764017}"/>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p>
          </p:txBody>
        </p:sp>
      </p:grpSp>
      <p:grpSp>
        <p:nvGrpSpPr>
          <p:cNvPr id="214" name="Group 213">
            <a:extLst>
              <a:ext uri="{FF2B5EF4-FFF2-40B4-BE49-F238E27FC236}">
                <a16:creationId xmlns:a16="http://schemas.microsoft.com/office/drawing/2014/main" id="{1CB6931F-D67C-A33A-2580-FBD53BCF058E}"/>
              </a:ext>
            </a:extLst>
          </p:cNvPr>
          <p:cNvGrpSpPr/>
          <p:nvPr/>
        </p:nvGrpSpPr>
        <p:grpSpPr>
          <a:xfrm>
            <a:off x="4276273" y="5158847"/>
            <a:ext cx="2351135" cy="360000"/>
            <a:chOff x="4276273" y="2761669"/>
            <a:chExt cx="2351135" cy="360000"/>
          </a:xfrm>
        </p:grpSpPr>
        <p:pic>
          <p:nvPicPr>
            <p:cNvPr id="215" name="Picture 214" descr="Zip Co logo SVG free download, id: 101874 - Brandlogos.net">
              <a:hlinkClick r:id="rId7"/>
              <a:extLst>
                <a:ext uri="{FF2B5EF4-FFF2-40B4-BE49-F238E27FC236}">
                  <a16:creationId xmlns:a16="http://schemas.microsoft.com/office/drawing/2014/main" id="{9C941AEC-117F-2392-4098-767E15557DA7}"/>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216" name="TextBox 215">
              <a:extLst>
                <a:ext uri="{FF2B5EF4-FFF2-40B4-BE49-F238E27FC236}">
                  <a16:creationId xmlns:a16="http://schemas.microsoft.com/office/drawing/2014/main" id="{E8EAEB01-8103-426F-D16B-3B3077D9659C}"/>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p>
          </p:txBody>
        </p:sp>
      </p:grpSp>
      <p:grpSp>
        <p:nvGrpSpPr>
          <p:cNvPr id="217" name="Group 216">
            <a:extLst>
              <a:ext uri="{FF2B5EF4-FFF2-40B4-BE49-F238E27FC236}">
                <a16:creationId xmlns:a16="http://schemas.microsoft.com/office/drawing/2014/main" id="{029C4D08-A9C0-DD40-6705-5DB73186413A}"/>
              </a:ext>
            </a:extLst>
          </p:cNvPr>
          <p:cNvGrpSpPr/>
          <p:nvPr/>
        </p:nvGrpSpPr>
        <p:grpSpPr>
          <a:xfrm>
            <a:off x="7739914" y="5158847"/>
            <a:ext cx="2351135" cy="360000"/>
            <a:chOff x="7739914" y="2761669"/>
            <a:chExt cx="2351135" cy="360000"/>
          </a:xfrm>
        </p:grpSpPr>
        <p:pic>
          <p:nvPicPr>
            <p:cNvPr id="218" name="Picture 217" descr="Zip Co logo SVG free download, id: 101874 - Brandlogos.net">
              <a:hlinkClick r:id="rId7"/>
              <a:extLst>
                <a:ext uri="{FF2B5EF4-FFF2-40B4-BE49-F238E27FC236}">
                  <a16:creationId xmlns:a16="http://schemas.microsoft.com/office/drawing/2014/main" id="{E111B137-8156-D71D-9923-3DF6FE550FC5}"/>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7739914" y="2761669"/>
              <a:ext cx="360000" cy="360000"/>
            </a:xfrm>
            <a:prstGeom prst="ellipse">
              <a:avLst/>
            </a:prstGeom>
            <a:solidFill>
              <a:srgbClr val="FFFFFF"/>
            </a:solidFill>
          </p:spPr>
        </p:pic>
        <p:sp>
          <p:nvSpPr>
            <p:cNvPr id="219" name="TextBox 218">
              <a:extLst>
                <a:ext uri="{FF2B5EF4-FFF2-40B4-BE49-F238E27FC236}">
                  <a16:creationId xmlns:a16="http://schemas.microsoft.com/office/drawing/2014/main" id="{DA223ADF-B32A-100D-C5DA-32863B8860C2}"/>
                </a:ext>
                <a:ext uri="{C183D7F6-B498-43B3-948B-1728B52AA6E4}">
                  <adec:decorative xmlns:adec="http://schemas.microsoft.com/office/drawing/2017/decorative" val="0"/>
                </a:ext>
              </a:extLst>
            </p:cNvPr>
            <p:cNvSpPr txBox="1"/>
            <p:nvPr/>
          </p:nvSpPr>
          <p:spPr>
            <a:xfrm>
              <a:off x="8198865"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p>
          </p:txBody>
        </p:sp>
      </p:grpSp>
      <p:pic>
        <p:nvPicPr>
          <p:cNvPr id="5" name="Picture 4">
            <a:extLst>
              <a:ext uri="{FF2B5EF4-FFF2-40B4-BE49-F238E27FC236}">
                <a16:creationId xmlns:a16="http://schemas.microsoft.com/office/drawing/2014/main" id="{3C6F6F11-A9B3-6A33-BF8E-D74735EFC48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902152" y="4805680"/>
            <a:ext cx="2289848" cy="2052320"/>
          </a:xfrm>
          <a:prstGeom prst="rect">
            <a:avLst/>
          </a:prstGeom>
        </p:spPr>
      </p:pic>
      <p:sp>
        <p:nvSpPr>
          <p:cNvPr id="4" name="Text Placeholder 44">
            <a:extLst>
              <a:ext uri="{FF2B5EF4-FFF2-40B4-BE49-F238E27FC236}">
                <a16:creationId xmlns:a16="http://schemas.microsoft.com/office/drawing/2014/main" id="{21B241C9-6C59-CAD9-7E15-8CB1F3E4569D}"/>
              </a:ext>
            </a:extLst>
          </p:cNvPr>
          <p:cNvSpPr txBox="1">
            <a:spLocks/>
          </p:cNvSpPr>
          <p:nvPr/>
        </p:nvSpPr>
        <p:spPr>
          <a:xfrm>
            <a:off x="676286" y="6540500"/>
            <a:ext cx="9597418" cy="107722"/>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10"/>
              </a:rPr>
              <a:t>copilot.microsoft.com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or the Microsoft Copilot mobile app and set toggle to “Web”.</a:t>
            </a:r>
            <a:endPar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endParaRPr>
          </a:p>
        </p:txBody>
      </p:sp>
    </p:spTree>
    <p:extLst>
      <p:ext uri="{BB962C8B-B14F-4D97-AF65-F5344CB8AC3E}">
        <p14:creationId xmlns:p14="http://schemas.microsoft.com/office/powerpoint/2010/main" val="3507602076"/>
      </p:ext>
    </p:extLst>
  </p:cSld>
  <p:clrMapOvr>
    <a:masterClrMapping/>
  </p:clrMapOvr>
</p:sld>
</file>

<file path=ppt/theme/theme1.xml><?xml version="1.0" encoding="utf-8"?>
<a:theme xmlns:a="http://schemas.openxmlformats.org/drawingml/2006/main" name="Light 16x9">
  <a:themeElements>
    <a:clrScheme name="Theme Colors Light">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1_Light 16x9">
  <a:themeElements>
    <a:clrScheme name="Theme Colors Light">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Theme Colors Light">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themeOverride>
</file>

<file path=docMetadata/LabelInfo.xml><?xml version="1.0" encoding="utf-8"?>
<clbl:labelList xmlns:clbl="http://schemas.microsoft.com/office/2020/mipLabelMetadata">
  <clbl:label id="{87867195-f2b8-4ac2-b0b6-6bb73cb33afc}" enabled="1" method="Privilege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1</TotalTime>
  <Words>3486</Words>
  <Application>Microsoft Office PowerPoint</Application>
  <PresentationFormat>Widescreen</PresentationFormat>
  <Paragraphs>390</Paragraphs>
  <Slides>15</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Aptos</vt:lpstr>
      <vt:lpstr>Arial</vt:lpstr>
      <vt:lpstr>Consolas</vt:lpstr>
      <vt:lpstr>Segoe UI</vt:lpstr>
      <vt:lpstr>Segoe UI </vt:lpstr>
      <vt:lpstr>Segoe UI Semibold</vt:lpstr>
      <vt:lpstr>Wingdings</vt:lpstr>
      <vt:lpstr>Light 16x9</vt:lpstr>
      <vt:lpstr>1_Light 16x9</vt:lpstr>
      <vt:lpstr>Copilot scenarios for Legal</vt:lpstr>
      <vt:lpstr>Copilot scenarios for Legal</vt:lpstr>
      <vt:lpstr>Using Copilot in Legal</vt:lpstr>
      <vt:lpstr>KPI – Outside counsel spend</vt:lpstr>
      <vt:lpstr>KPI – Cost per document review request </vt:lpstr>
      <vt:lpstr>KPI – Speed legal advisory services</vt:lpstr>
      <vt:lpstr>KPI – Streamline transactional processes</vt:lpstr>
      <vt:lpstr>KPI – Drive efficiencies in regulatory compliance processes </vt:lpstr>
      <vt:lpstr>Legal | Develop a compliance video (Microsoft Copilot only)1</vt:lpstr>
      <vt:lpstr>Legal | Quicker legal guidance</vt:lpstr>
      <vt:lpstr>Legal | Quicker Contract review</vt:lpstr>
      <vt:lpstr>Legal | Quicker Contract review</vt:lpstr>
      <vt:lpstr>Legal | Licensing Agreement Negotiation</vt:lpstr>
      <vt:lpstr>Legal | Legal strategy development</vt:lpstr>
      <vt:lpstr>A day in the life of a Corporate Counsel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Chad Christian (Unify Consulting LLC)</dc:creator>
  <cp:lastModifiedBy>Chad Christian (Unify Consulting LLC)</cp:lastModifiedBy>
  <cp:revision>1</cp:revision>
  <dcterms:created xsi:type="dcterms:W3CDTF">2024-06-11T22:06:30Z</dcterms:created>
  <dcterms:modified xsi:type="dcterms:W3CDTF">2024-06-11T22:07:38Z</dcterms:modified>
</cp:coreProperties>
</file>