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42"/>
  </p:notesMasterIdLst>
  <p:sldIdLst>
    <p:sldId id="1633" r:id="rId5"/>
    <p:sldId id="375" r:id="rId6"/>
    <p:sldId id="440" r:id="rId7"/>
    <p:sldId id="334" r:id="rId8"/>
    <p:sldId id="1647" r:id="rId9"/>
    <p:sldId id="343" r:id="rId10"/>
    <p:sldId id="475" r:id="rId11"/>
    <p:sldId id="412" r:id="rId12"/>
    <p:sldId id="406" r:id="rId13"/>
    <p:sldId id="407" r:id="rId14"/>
    <p:sldId id="408" r:id="rId15"/>
    <p:sldId id="332" r:id="rId16"/>
    <p:sldId id="2147483599" r:id="rId17"/>
    <p:sldId id="2147483602" r:id="rId18"/>
    <p:sldId id="479" r:id="rId19"/>
    <p:sldId id="336" r:id="rId20"/>
    <p:sldId id="410" r:id="rId21"/>
    <p:sldId id="413" r:id="rId22"/>
    <p:sldId id="2147483443" r:id="rId23"/>
    <p:sldId id="2147483444" r:id="rId24"/>
    <p:sldId id="2147483459" r:id="rId25"/>
    <p:sldId id="2147483461" r:id="rId26"/>
    <p:sldId id="2147483457" r:id="rId27"/>
    <p:sldId id="311" r:id="rId28"/>
    <p:sldId id="335" r:id="rId29"/>
    <p:sldId id="2147483607" r:id="rId30"/>
    <p:sldId id="484" r:id="rId31"/>
    <p:sldId id="478" r:id="rId32"/>
    <p:sldId id="363" r:id="rId33"/>
    <p:sldId id="448" r:id="rId34"/>
    <p:sldId id="477" r:id="rId35"/>
    <p:sldId id="486" r:id="rId36"/>
    <p:sldId id="471" r:id="rId37"/>
    <p:sldId id="481" r:id="rId38"/>
    <p:sldId id="414" r:id="rId39"/>
    <p:sldId id="415" r:id="rId40"/>
    <p:sldId id="41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738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05487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sv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hyperlink" Target="https://www.microsoft.com/en-us/videoplayer/embed/RW1lEcY"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www.microsoft.com/en-us/videoplayer/embed/RW1lEcZ" TargetMode="External"/><Relationship Id="rId3" Type="http://schemas.openxmlformats.org/officeDocument/2006/relationships/image" Target="../media/image31.svg"/><Relationship Id="rId7" Type="http://schemas.openxmlformats.org/officeDocument/2006/relationships/image" Target="../media/image34.png"/><Relationship Id="rId12"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hyperlink" Target="https://copilot.cloud.microsoft/prompts/69be641a-3292-4172-8ce2-43f9bebaa900" TargetMode="External"/><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39.png"/><Relationship Id="rId5" Type="http://schemas.openxmlformats.org/officeDocument/2006/relationships/image" Target="../media/image33.svg"/><Relationship Id="rId15" Type="http://schemas.openxmlformats.org/officeDocument/2006/relationships/hyperlink" Target="https://copilot.cloud.microsoft/prompts/create-presentations-cda82238-15fd-4a05-adad-b7691d84fac3" TargetMode="External"/><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hyperlink" Target="https://copilot.cloud.microsoft/prompts/3dc0470d-5e34-4b9e-9a59-b11f2fedeb9d"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copilot.cloud.microsoft/prompts/get-column-ideas-cf6a4e8b-c7dc-4e1a-ab01-2140ab7df4b5" TargetMode="External"/><Relationship Id="rId3" Type="http://schemas.openxmlformats.org/officeDocument/2006/relationships/image" Target="../media/image40.svg"/><Relationship Id="rId7" Type="http://schemas.openxmlformats.org/officeDocument/2006/relationships/image" Target="../media/image42.png"/><Relationship Id="rId12" Type="http://schemas.openxmlformats.org/officeDocument/2006/relationships/hyperlink" Target="https://www.microsoft.com/en-us/videoplayer/embed/RW1lGWL" TargetMode="Externa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1.png"/><Relationship Id="rId11" Type="http://schemas.openxmlformats.org/officeDocument/2006/relationships/image" Target="../media/image33.svg"/><Relationship Id="rId5" Type="http://schemas.openxmlformats.org/officeDocument/2006/relationships/image" Target="../media/image34.png"/><Relationship Id="rId10" Type="http://schemas.openxmlformats.org/officeDocument/2006/relationships/image" Target="../media/image32.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5.png"/><Relationship Id="rId14"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1.svg"/><Relationship Id="rId3" Type="http://schemas.openxmlformats.org/officeDocument/2006/relationships/image" Target="../media/image34.png"/><Relationship Id="rId7" Type="http://schemas.openxmlformats.org/officeDocument/2006/relationships/image" Target="../media/image33.svg"/><Relationship Id="rId12" Type="http://schemas.openxmlformats.org/officeDocument/2006/relationships/image" Target="../media/image30.png"/><Relationship Id="rId2" Type="http://schemas.openxmlformats.org/officeDocument/2006/relationships/hyperlink" Target="https://support.microsoft.com/en-us/topic/overview-of-microsoft-365-chat-preview-5b00a52d-7296-48ee-b938-b95b7209f737" TargetMode="External"/><Relationship Id="rId16" Type="http://schemas.openxmlformats.org/officeDocument/2006/relationships/hyperlink" Target="https://copilot.cloud.microsoft/prompts/create-an-faq-document-5611d34b-4fe1-4a0e-b069-3acb2ab4bc02" TargetMode="External"/><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hyperlink" Target="https://copilot.cloud.microsoft/prompts/create-a-list-58f4e64f-bb0d-4bb3-8ffe-bd93c471829e" TargetMode="External"/><Relationship Id="rId10" Type="http://schemas.openxmlformats.org/officeDocument/2006/relationships/image" Target="../media/image44.svg"/><Relationship Id="rId4" Type="http://schemas.openxmlformats.org/officeDocument/2006/relationships/image" Target="../media/image41.png"/><Relationship Id="rId9" Type="http://schemas.openxmlformats.org/officeDocument/2006/relationships/image" Target="../media/image43.png"/><Relationship Id="rId14" Type="http://schemas.openxmlformats.org/officeDocument/2006/relationships/hyperlink" Target="https://copilot.cloud.microsoft/prompts/summarize-decision-maker-info-544f7a72-125a-42ea-84c0-dbd4dbffbe6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copilot.cloud.microsoft/prompts/draft-a-post-c74f6ac2-8bd9-44e7-bea4-6d5a428a86d1" TargetMode="External"/><Relationship Id="rId3" Type="http://schemas.openxmlformats.org/officeDocument/2006/relationships/image" Target="../media/image34.png"/><Relationship Id="rId7" Type="http://schemas.openxmlformats.org/officeDocument/2006/relationships/image" Target="../media/image46.png"/><Relationship Id="rId12" Type="http://schemas.openxmlformats.org/officeDocument/2006/relationships/image" Target="../media/image42.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31.svg"/><Relationship Id="rId5" Type="http://schemas.openxmlformats.org/officeDocument/2006/relationships/image" Target="../media/image33.svg"/><Relationship Id="rId15" Type="http://schemas.openxmlformats.org/officeDocument/2006/relationships/hyperlink" Target="https://copilot.cloud.microsoft/prompts/17b3f43b-eaae-493c-a894-bd38694c7888" TargetMode="External"/><Relationship Id="rId10" Type="http://schemas.openxmlformats.org/officeDocument/2006/relationships/image" Target="../media/image30.png"/><Relationship Id="rId4" Type="http://schemas.openxmlformats.org/officeDocument/2006/relationships/image" Target="../media/image32.png"/><Relationship Id="rId9" Type="http://schemas.openxmlformats.org/officeDocument/2006/relationships/image" Target="../media/image48.png"/><Relationship Id="rId14" Type="http://schemas.openxmlformats.org/officeDocument/2006/relationships/hyperlink" Target="https://copilot.cloud.microsoft/prompts/create-an-employee-feedback-survey-028d3d2e-86c4-4655-bb6d-7f8d44c787b9"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0.png"/><Relationship Id="rId3" Type="http://schemas.openxmlformats.org/officeDocument/2006/relationships/image" Target="../media/image34.png"/><Relationship Id="rId7" Type="http://schemas.openxmlformats.org/officeDocument/2006/relationships/image" Target="../media/image44.svg"/><Relationship Id="rId12" Type="http://schemas.openxmlformats.org/officeDocument/2006/relationships/hyperlink" Target="https://copilot.cloud.microsoft/prompts/what-s-new-e92af03f-d0d9-4847-84d5-920026beba64" TargetMode="External"/><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hyperlink" Target="https://copilot.cloud.microsoft/prompts/create-a-list-58f4e64f-bb0d-4bb3-8ffe-bd93c471829e" TargetMode="External"/><Relationship Id="rId5" Type="http://schemas.openxmlformats.org/officeDocument/2006/relationships/image" Target="../media/image36.png"/><Relationship Id="rId10" Type="http://schemas.openxmlformats.org/officeDocument/2006/relationships/hyperlink" Target="https://copilot.cloud.microsoft/prompts/3dc0470d-5e34-4b9e-9a59-b11f2fedeb9d" TargetMode="External"/><Relationship Id="rId4" Type="http://schemas.openxmlformats.org/officeDocument/2006/relationships/image" Target="../media/image35.png"/><Relationship Id="rId9" Type="http://schemas.openxmlformats.org/officeDocument/2006/relationships/image" Target="../media/image33.svg"/><Relationship Id="rId14"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41.png"/><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33.svg"/><Relationship Id="rId17" Type="http://schemas.openxmlformats.org/officeDocument/2006/relationships/hyperlink" Target="https://copilot.cloud.microsoft/prompts/907725d0-7e57-46d1-ab52-ad69ba6624c3" TargetMode="External"/><Relationship Id="rId2" Type="http://schemas.openxmlformats.org/officeDocument/2006/relationships/image" Target="../media/image35.png"/><Relationship Id="rId16" Type="http://schemas.openxmlformats.org/officeDocument/2006/relationships/hyperlink" Target="https://copilot.cloud.microsoft/prompts/translate-53045607-db9f-456d-a511-96a33cc3f20f" TargetMode="External"/><Relationship Id="rId1" Type="http://schemas.openxmlformats.org/officeDocument/2006/relationships/slideLayout" Target="../slideLayouts/slideLayout6.xml"/><Relationship Id="rId6" Type="http://schemas.openxmlformats.org/officeDocument/2006/relationships/image" Target="../media/image44.svg"/><Relationship Id="rId11" Type="http://schemas.openxmlformats.org/officeDocument/2006/relationships/image" Target="../media/image32.png"/><Relationship Id="rId5" Type="http://schemas.openxmlformats.org/officeDocument/2006/relationships/image" Target="../media/image43.png"/><Relationship Id="rId15" Type="http://schemas.openxmlformats.org/officeDocument/2006/relationships/hyperlink" Target="https://copilot.cloud.microsoft/prompts/create-a-list-58f4e64f-bb0d-4bb3-8ffe-bd93c471829e" TargetMode="External"/><Relationship Id="rId10" Type="http://schemas.openxmlformats.org/officeDocument/2006/relationships/image" Target="../media/image31.svg"/><Relationship Id="rId4" Type="http://schemas.openxmlformats.org/officeDocument/2006/relationships/image" Target="../media/image36.png"/><Relationship Id="rId9" Type="http://schemas.openxmlformats.org/officeDocument/2006/relationships/image" Target="../media/image30.png"/><Relationship Id="rId14" Type="http://schemas.openxmlformats.org/officeDocument/2006/relationships/hyperlink" Target="https://copilot.cloud.microsoft/prompts/3dc0470d-5e34-4b9e-9a59-b11f2fedeb9d"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41.png"/><Relationship Id="rId12" Type="http://schemas.openxmlformats.org/officeDocument/2006/relationships/image" Target="../media/image31.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33.svg"/><Relationship Id="rId11"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hyperlink" Target="https://copilot.cloud.microsoft/prompts/3dc0470d-5e34-4b9e-9a59-b11f2fedeb9d" TargetMode="External"/><Relationship Id="rId4" Type="http://schemas.openxmlformats.org/officeDocument/2006/relationships/image" Target="../media/image35.png"/><Relationship Id="rId9" Type="http://schemas.openxmlformats.org/officeDocument/2006/relationships/hyperlink" Target="https://copilot.cloud.microsoft/prompts/what-s-new-e92af03f-d0d9-4847-84d5-920026beba64"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3.svg"/><Relationship Id="rId7" Type="http://schemas.openxmlformats.org/officeDocument/2006/relationships/image" Target="../media/image50.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hyperlink" Target="https://www.youtube.com/embed/29mvrilVQ4U?si=jh3cBK6OzY5Z397P" TargetMode="External"/><Relationship Id="rId4" Type="http://schemas.openxmlformats.org/officeDocument/2006/relationships/image" Target="../media/image49.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1.png"/><Relationship Id="rId3" Type="http://schemas.openxmlformats.org/officeDocument/2006/relationships/image" Target="../media/image33.svg"/><Relationship Id="rId7" Type="http://schemas.openxmlformats.org/officeDocument/2006/relationships/image" Target="../media/image34.png"/><Relationship Id="rId12" Type="http://schemas.openxmlformats.org/officeDocument/2006/relationships/image" Target="../media/image49.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11" Type="http://schemas.openxmlformats.org/officeDocument/2006/relationships/image" Target="../media/image46.png"/><Relationship Id="rId5" Type="http://schemas.openxmlformats.org/officeDocument/2006/relationships/image" Target="../media/image44.svg"/><Relationship Id="rId15" Type="http://schemas.openxmlformats.org/officeDocument/2006/relationships/image" Target="../media/image31.svg"/><Relationship Id="rId10" Type="http://schemas.openxmlformats.org/officeDocument/2006/relationships/image" Target="../media/image52.svg"/><Relationship Id="rId4" Type="http://schemas.openxmlformats.org/officeDocument/2006/relationships/image" Target="../media/image43.png"/><Relationship Id="rId9" Type="http://schemas.openxmlformats.org/officeDocument/2006/relationships/image" Target="../media/image51.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3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1.svg"/><Relationship Id="rId7" Type="http://schemas.openxmlformats.org/officeDocument/2006/relationships/image" Target="../media/image5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33.sv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50.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4.png"/><Relationship Id="rId7" Type="http://schemas.openxmlformats.org/officeDocument/2006/relationships/image" Target="../media/image33.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33.sv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svg"/><Relationship Id="rId7" Type="http://schemas.openxmlformats.org/officeDocument/2006/relationships/hyperlink" Target="https://support.microsoft.com/en-us/topic/overview-of-microsoft-365-chat-preview-5b00a52d-7296-48ee-b938-b95b7209f737" TargetMode="External"/><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33.sv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sv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49.png"/></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0.png"/><Relationship Id="rId18" Type="http://schemas.openxmlformats.org/officeDocument/2006/relationships/image" Target="../media/image50.png"/><Relationship Id="rId3" Type="http://schemas.openxmlformats.org/officeDocument/2006/relationships/image" Target="../media/image56.svg"/><Relationship Id="rId7" Type="http://schemas.openxmlformats.org/officeDocument/2006/relationships/image" Target="../media/image38.png"/><Relationship Id="rId12" Type="http://schemas.openxmlformats.org/officeDocument/2006/relationships/image" Target="../media/image59.svg"/><Relationship Id="rId17" Type="http://schemas.openxmlformats.org/officeDocument/2006/relationships/hyperlink" Target="https://www.microsoft.com/en-us/videoplayer/embed/RW1lvKH" TargetMode="External"/><Relationship Id="rId2" Type="http://schemas.openxmlformats.org/officeDocument/2006/relationships/image" Target="../media/image55.png"/><Relationship Id="rId16"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8.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62.png"/><Relationship Id="rId10" Type="http://schemas.openxmlformats.org/officeDocument/2006/relationships/image" Target="../media/image42.png"/><Relationship Id="rId4" Type="http://schemas.openxmlformats.org/officeDocument/2006/relationships/image" Target="../media/image57.png"/><Relationship Id="rId9" Type="http://schemas.openxmlformats.org/officeDocument/2006/relationships/image" Target="../media/image41.png"/><Relationship Id="rId14" Type="http://schemas.openxmlformats.org/officeDocument/2006/relationships/image" Target="../media/image61.svg"/></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59.svg"/><Relationship Id="rId17" Type="http://schemas.openxmlformats.org/officeDocument/2006/relationships/hyperlink" Target="https://www.microsoft.com/en-us/videoplayer/embed/RW1lvKQ" TargetMode="External"/><Relationship Id="rId2" Type="http://schemas.openxmlformats.org/officeDocument/2006/relationships/image" Target="../media/image64.png"/><Relationship Id="rId16"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58.png"/><Relationship Id="rId5" Type="http://schemas.openxmlformats.org/officeDocument/2006/relationships/hyperlink" Target="https://support.microsoft.com/en-us/topic/overview-of-microsoft-365-chat-preview-5b00a52d-7296-48ee-b938-b95b7209f737" TargetMode="External"/><Relationship Id="rId15" Type="http://schemas.openxmlformats.org/officeDocument/2006/relationships/image" Target="../media/image62.png"/><Relationship Id="rId10" Type="http://schemas.openxmlformats.org/officeDocument/2006/relationships/image" Target="../media/image38.png"/><Relationship Id="rId4" Type="http://schemas.openxmlformats.org/officeDocument/2006/relationships/image" Target="../media/image56.svg"/><Relationship Id="rId9" Type="http://schemas.openxmlformats.org/officeDocument/2006/relationships/image" Target="../media/image36.png"/><Relationship Id="rId14" Type="http://schemas.openxmlformats.org/officeDocument/2006/relationships/image" Target="../media/image61.sv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61.svg"/><Relationship Id="rId3" Type="http://schemas.openxmlformats.org/officeDocument/2006/relationships/image" Target="../media/image56.svg"/><Relationship Id="rId7" Type="http://schemas.openxmlformats.org/officeDocument/2006/relationships/image" Target="../media/image39.png"/><Relationship Id="rId12" Type="http://schemas.openxmlformats.org/officeDocument/2006/relationships/image" Target="../media/image60.png"/><Relationship Id="rId17" Type="http://schemas.microsoft.com/office/2007/relationships/hdphoto" Target="../media/hdphoto4.wdp"/><Relationship Id="rId2" Type="http://schemas.openxmlformats.org/officeDocument/2006/relationships/image" Target="../media/image55.png"/><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59.svg"/><Relationship Id="rId5" Type="http://schemas.openxmlformats.org/officeDocument/2006/relationships/image" Target="../media/image34.png"/><Relationship Id="rId15" Type="http://schemas.openxmlformats.org/officeDocument/2006/relationships/image" Target="../media/image63.svg"/><Relationship Id="rId10" Type="http://schemas.openxmlformats.org/officeDocument/2006/relationships/image" Target="../media/image58.pn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65.png"/><Relationship Id="rId1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jV67ObIiS4?si=PWG2K5SnpWBne0n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slide" Target="slide25.xml"/><Relationship Id="rId18" Type="http://schemas.openxmlformats.org/officeDocument/2006/relationships/image" Target="../media/image21.jpeg"/><Relationship Id="rId26" Type="http://schemas.openxmlformats.org/officeDocument/2006/relationships/slide" Target="slide13.xml"/><Relationship Id="rId3" Type="http://schemas.openxmlformats.org/officeDocument/2006/relationships/hyperlink" Target="https://www.microsoft.com/en-us/videoplayer/embed/RW1lwmb" TargetMode="External"/><Relationship Id="rId21" Type="http://schemas.openxmlformats.org/officeDocument/2006/relationships/image" Target="../media/image23.jpeg"/><Relationship Id="rId34" Type="http://schemas.openxmlformats.org/officeDocument/2006/relationships/slide" Target="slide33.xml"/><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image" Target="../media/image20.jpeg"/><Relationship Id="rId25" Type="http://schemas.openxmlformats.org/officeDocument/2006/relationships/slide" Target="slide12.xml"/><Relationship Id="rId33" Type="http://schemas.openxmlformats.org/officeDocument/2006/relationships/slide" Target="slide32.xml"/><Relationship Id="rId2" Type="http://schemas.openxmlformats.org/officeDocument/2006/relationships/notesSlide" Target="../notesSlides/notesSlide3.xml"/><Relationship Id="rId16" Type="http://schemas.microsoft.com/office/2007/relationships/hdphoto" Target="../media/hdphoto1.wdp"/><Relationship Id="rId20" Type="http://schemas.microsoft.com/office/2007/relationships/hdphoto" Target="../media/hdphoto2.wdp"/><Relationship Id="rId29" Type="http://schemas.openxmlformats.org/officeDocument/2006/relationships/slide" Target="slide28.xml"/><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slide" Target="slide23.xml"/><Relationship Id="rId24" Type="http://schemas.openxmlformats.org/officeDocument/2006/relationships/slide" Target="slide9.xml"/><Relationship Id="rId32" Type="http://schemas.openxmlformats.org/officeDocument/2006/relationships/slide" Target="slide31.xml"/><Relationship Id="rId5" Type="http://schemas.openxmlformats.org/officeDocument/2006/relationships/slide" Target="slide17.xml"/><Relationship Id="rId15" Type="http://schemas.openxmlformats.org/officeDocument/2006/relationships/image" Target="../media/image19.png"/><Relationship Id="rId23" Type="http://schemas.openxmlformats.org/officeDocument/2006/relationships/slide" Target="slide11.xml"/><Relationship Id="rId28" Type="http://schemas.openxmlformats.org/officeDocument/2006/relationships/slide" Target="slide27.xml"/><Relationship Id="rId10" Type="http://schemas.openxmlformats.org/officeDocument/2006/relationships/slide" Target="slide22.xml"/><Relationship Id="rId19" Type="http://schemas.openxmlformats.org/officeDocument/2006/relationships/image" Target="../media/image22.png"/><Relationship Id="rId31" Type="http://schemas.openxmlformats.org/officeDocument/2006/relationships/slide" Target="slide30.xml"/><Relationship Id="rId4" Type="http://schemas.openxmlformats.org/officeDocument/2006/relationships/slide" Target="slide16.xml"/><Relationship Id="rId9" Type="http://schemas.openxmlformats.org/officeDocument/2006/relationships/slide" Target="slide21.xml"/><Relationship Id="rId14" Type="http://schemas.openxmlformats.org/officeDocument/2006/relationships/slide" Target="slide26.xml"/><Relationship Id="rId22" Type="http://schemas.openxmlformats.org/officeDocument/2006/relationships/slide" Target="slide10.xml"/><Relationship Id="rId27" Type="http://schemas.openxmlformats.org/officeDocument/2006/relationships/slide" Target="slide15.xml"/><Relationship Id="rId30" Type="http://schemas.openxmlformats.org/officeDocument/2006/relationships/slide" Target="slide29.xml"/><Relationship Id="rId35" Type="http://schemas.openxmlformats.org/officeDocument/2006/relationships/slide" Target="slide34.xml"/><Relationship Id="rId8" Type="http://schemas.openxmlformats.org/officeDocument/2006/relationships/slide" Target="slide20.xml"/></Relationships>
</file>

<file path=ppt/slides/_rels/slide8.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16.xml"/><Relationship Id="rId18" Type="http://schemas.openxmlformats.org/officeDocument/2006/relationships/slide" Target="slide28.xml"/><Relationship Id="rId3" Type="http://schemas.openxmlformats.org/officeDocument/2006/relationships/image" Target="../media/image24.png"/><Relationship Id="rId21" Type="http://schemas.openxmlformats.org/officeDocument/2006/relationships/slide" Target="slide34.xml"/><Relationship Id="rId7" Type="http://schemas.openxmlformats.org/officeDocument/2006/relationships/slide" Target="slide22.xml"/><Relationship Id="rId12" Type="http://schemas.openxmlformats.org/officeDocument/2006/relationships/slide" Target="slide17.xml"/><Relationship Id="rId17" Type="http://schemas.openxmlformats.org/officeDocument/2006/relationships/slide" Target="slide31.xml"/><Relationship Id="rId2" Type="http://schemas.openxmlformats.org/officeDocument/2006/relationships/notesSlide" Target="../notesSlides/notesSlide4.xml"/><Relationship Id="rId16" Type="http://schemas.openxmlformats.org/officeDocument/2006/relationships/slide" Target="slide30.xml"/><Relationship Id="rId20" Type="http://schemas.openxmlformats.org/officeDocument/2006/relationships/slide" Target="slide33.xml"/><Relationship Id="rId1" Type="http://schemas.openxmlformats.org/officeDocument/2006/relationships/slideLayout" Target="../slideLayouts/slideLayout3.xml"/><Relationship Id="rId6" Type="http://schemas.openxmlformats.org/officeDocument/2006/relationships/slide" Target="slide23.xml"/><Relationship Id="rId11" Type="http://schemas.openxmlformats.org/officeDocument/2006/relationships/slide" Target="slide18.xml"/><Relationship Id="rId5" Type="http://schemas.openxmlformats.org/officeDocument/2006/relationships/slide" Target="slide24.xml"/><Relationship Id="rId15" Type="http://schemas.openxmlformats.org/officeDocument/2006/relationships/slide" Target="slide29.xml"/><Relationship Id="rId10" Type="http://schemas.openxmlformats.org/officeDocument/2006/relationships/slide" Target="slide19.xml"/><Relationship Id="rId19" Type="http://schemas.openxmlformats.org/officeDocument/2006/relationships/slide" Target="slide27.xml"/><Relationship Id="rId4" Type="http://schemas.openxmlformats.org/officeDocument/2006/relationships/slide" Target="slide25.xml"/><Relationship Id="rId9" Type="http://schemas.openxmlformats.org/officeDocument/2006/relationships/slide" Target="slide20.xml"/><Relationship Id="rId14" Type="http://schemas.openxmlformats.org/officeDocument/2006/relationships/slide" Target="slide26.xml"/><Relationship Id="rId22" Type="http://schemas.openxmlformats.org/officeDocument/2006/relationships/slide" Target="slide3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Application downtime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a:extLst>
              <a:ext uri="{FF2B5EF4-FFF2-40B4-BE49-F238E27FC236}">
                <a16:creationId xmlns:a16="http://schemas.microsoft.com/office/drawing/2014/main" id="{76AA5042-790F-2295-DD46-640513BF943E}"/>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t="-1"/>
          <a:stretch/>
        </p:blipFill>
        <p:spPr>
          <a:xfrm>
            <a:off x="715083" y="1579849"/>
            <a:ext cx="6831467" cy="1668728"/>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Studio </a:t>
            </a: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978986"/>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Support Specialist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Network Engineer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Incident Response Team</a:t>
            </a:r>
          </a:p>
          <a:p>
            <a:pPr defTabSz="932597">
              <a:lnSpc>
                <a:spcPct val="100000"/>
              </a:lnSpc>
              <a:spcBef>
                <a:spcPts val="0"/>
              </a:spcBef>
              <a:spcAft>
                <a:spcPts val="6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Cloud Architect</a:t>
            </a:r>
            <a:r>
              <a:rPr lang="en-US" sz="1200" noProof="0">
                <a:latin typeface="Segoe UI"/>
                <a:cs typeface="Segoe UI"/>
              </a:rPr>
              <a:t> </a:t>
            </a:r>
            <a:endParaRPr lang="en-US" sz="1200" b="0" i="0" u="none" strike="noStrike" kern="1200" cap="none" spc="0" normalizeH="0" baseline="0" noProof="0">
              <a:ln>
                <a:noFill/>
              </a:ln>
              <a:solidFill>
                <a:srgbClr val="000000"/>
              </a:solidFill>
              <a:effectLst/>
              <a:uLnTx/>
              <a:uFillTx/>
              <a:latin typeface="Segoe UI"/>
              <a:cs typeface="Segoe UI" panose="020B0502040204020203" pitchFamily="34" charset="0"/>
            </a:endParaRPr>
          </a:p>
          <a:p>
            <a:pPr marL="22352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Project Manager</a:t>
            </a:r>
            <a:endParaRPr lang="en-US" sz="1200" b="0" i="0" u="none" strike="noStrike" kern="1200" cap="none" spc="0" normalizeH="0" baseline="0" noProof="0">
              <a:ln>
                <a:noFill/>
              </a:ln>
              <a:solidFill>
                <a:srgbClr val="000000"/>
              </a:solidFill>
              <a:effectLst/>
              <a:uLnTx/>
              <a:uFillTx/>
              <a:latin typeface="Segoe UI"/>
            </a:endParaRPr>
          </a:p>
          <a:p>
            <a:pPr marL="223520" defTabSz="932597">
              <a:lnSpc>
                <a:spcPct val="100000"/>
              </a:lnSpc>
              <a:spcBef>
                <a:spcPts val="0"/>
              </a:spcBef>
              <a:spcAft>
                <a:spcPts val="600"/>
              </a:spcAf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Developer</a:t>
            </a:r>
            <a:r>
              <a:rPr lang="en-US" sz="1200" noProof="0">
                <a:latin typeface="Segoe UI"/>
                <a:cs typeface="Segoe UI"/>
              </a:rPr>
              <a:t> </a:t>
            </a:r>
            <a:endParaRPr lang="en-US" sz="1200" b="0" i="0" u="none" strike="noStrike" kern="1200" cap="none" spc="0" normalizeH="0" baseline="0" noProof="0">
              <a:ln>
                <a:noFill/>
              </a:ln>
              <a:solidFill>
                <a:srgbClr val="000000"/>
              </a:solidFill>
              <a:effectLst/>
              <a:uLnTx/>
              <a:uFillTx/>
              <a:latin typeface="Segoe UI"/>
              <a:cs typeface="Segoe UI" panose="020B0502040204020203" pitchFamily="34" charset="0"/>
            </a:endParaRPr>
          </a:p>
          <a:p>
            <a:pPr marL="22352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Product Manager</a:t>
            </a:r>
            <a:endParaRPr lang="en-US" sz="1200" b="0" i="0" u="none" strike="noStrike" kern="1200" cap="none" spc="0" normalizeH="0" baseline="0" noProof="0">
              <a:ln>
                <a:noFill/>
              </a:ln>
              <a:solidFill>
                <a:srgbClr val="000000"/>
              </a:solidFill>
              <a:effectLst/>
              <a:uLnTx/>
              <a:uFillTx/>
              <a:latin typeface="Segoe UI"/>
              <a:cs typeface="Segoe UI"/>
            </a:endParaRPr>
          </a:p>
        </p:txBody>
      </p:sp>
      <p:cxnSp>
        <p:nvCxnSpPr>
          <p:cNvPr id="6" name="Straight Connector 5">
            <a:extLst>
              <a:ext uri="{FF2B5EF4-FFF2-40B4-BE49-F238E27FC236}">
                <a16:creationId xmlns:a16="http://schemas.microsoft.com/office/drawing/2014/main" id="{A794C138-B42B-5DB0-8EE7-06E09CCE1874}"/>
              </a:ext>
              <a:ext uri="{C183D7F6-B498-43B3-948B-1728B52AA6E4}">
                <adec:decorative xmlns:adec="http://schemas.microsoft.com/office/drawing/2017/decorative" val="1"/>
              </a:ext>
            </a:extLst>
          </p:cNvPr>
          <p:cNvCxnSpPr>
            <a:cxnSpLocks/>
          </p:cNvCxnSpPr>
          <p:nvPr/>
        </p:nvCxnSpPr>
        <p:spPr>
          <a:xfrm>
            <a:off x="863597" y="4493320"/>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Rectangle: Rounded Corners 26">
            <a:extLst>
              <a:ext uri="{FF2B5EF4-FFF2-40B4-BE49-F238E27FC236}">
                <a16:creationId xmlns:a16="http://schemas.microsoft.com/office/drawing/2014/main" id="{E0CFAC8B-77D5-A2CF-A1EC-CC98B83DC8C6}"/>
              </a:ext>
            </a:extLst>
          </p:cNvPr>
          <p:cNvSpPr/>
          <p:nvPr/>
        </p:nvSpPr>
        <p:spPr bwMode="auto">
          <a:xfrm>
            <a:off x="863600" y="4522066"/>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minimize application downtime</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8" name="Text Placeholder 33">
            <a:extLst>
              <a:ext uri="{FF2B5EF4-FFF2-40B4-BE49-F238E27FC236}">
                <a16:creationId xmlns:a16="http://schemas.microsoft.com/office/drawing/2014/main" id="{10784933-5803-49D6-AD79-B442DCCD4075}"/>
              </a:ext>
            </a:extLst>
          </p:cNvPr>
          <p:cNvSpPr txBox="1">
            <a:spLocks/>
          </p:cNvSpPr>
          <p:nvPr/>
        </p:nvSpPr>
        <p:spPr>
          <a:xfrm>
            <a:off x="863597" y="3324995"/>
            <a:ext cx="6615372" cy="1092030"/>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buNone/>
              <a:defRPr/>
            </a:pPr>
            <a:r>
              <a:rPr lang="en-US" sz="1200" noProof="0">
                <a:solidFill>
                  <a:srgbClr val="000000"/>
                </a:solidFill>
                <a:latin typeface="Segoe UI"/>
                <a:cs typeface="Segoe UI"/>
              </a:rPr>
              <a:t>During a service outage, </a:t>
            </a:r>
            <a:r>
              <a:rPr kumimoji="0" lang="en-US" sz="1200" b="0" i="0" u="none" strike="noStrike" kern="1200" cap="none" spc="0" normalizeH="0" baseline="0" noProof="0">
                <a:ln>
                  <a:noFill/>
                </a:ln>
                <a:solidFill>
                  <a:srgbClr val="000000"/>
                </a:solidFill>
                <a:effectLst/>
                <a:uLnTx/>
                <a:uFillTx/>
                <a:latin typeface="Segoe UI"/>
                <a:ea typeface="+mn-ea"/>
                <a:cs typeface="Segoe UI"/>
              </a:rPr>
              <a:t>seamlessly responding to users while fixing the service is key as the app downtime can lead to lost productivity. Microsoft 365 Copilot</a:t>
            </a:r>
            <a:r>
              <a:rPr lang="en-US" sz="1200" noProof="0">
                <a:solidFill>
                  <a:srgbClr val="000000"/>
                </a:solidFill>
                <a:latin typeface="Segoe UI"/>
                <a:cs typeface="Segoe UI"/>
              </a:rPr>
              <a:t> helps your team provide</a:t>
            </a:r>
            <a:r>
              <a:rPr kumimoji="0" lang="en-US" sz="1200" b="0" i="0" u="none" strike="noStrike" kern="1200" cap="none" spc="0" normalizeH="0" baseline="0" noProof="0">
                <a:ln>
                  <a:noFill/>
                </a:ln>
                <a:solidFill>
                  <a:srgbClr val="000000"/>
                </a:solidFill>
                <a:effectLst/>
                <a:uLnTx/>
                <a:uFillTx/>
                <a:latin typeface="Segoe UI"/>
                <a:ea typeface="+mn-ea"/>
                <a:cs typeface="Segoe UI"/>
              </a:rPr>
              <a:t> </a:t>
            </a:r>
            <a:r>
              <a:rPr lang="en-US" sz="1200" noProof="0">
                <a:solidFill>
                  <a:srgbClr val="000000"/>
                </a:solidFill>
                <a:latin typeface="Segoe UI"/>
                <a:cs typeface="Segoe UI"/>
              </a:rPr>
              <a:t>efficient and professional outreach to employees</a:t>
            </a:r>
            <a:r>
              <a:rPr kumimoji="0" lang="en-US" sz="1200" b="0" i="0" u="none" strike="noStrike" kern="1200" cap="none" spc="0" normalizeH="0" baseline="0" noProof="0">
                <a:ln>
                  <a:noFill/>
                </a:ln>
                <a:solidFill>
                  <a:srgbClr val="000000"/>
                </a:solidFill>
                <a:effectLst/>
                <a:uLnTx/>
                <a:uFillTx/>
                <a:latin typeface="Segoe UI"/>
                <a:ea typeface="+mn-ea"/>
                <a:cs typeface="Segoe UI"/>
              </a:rPr>
              <a:t> as </a:t>
            </a:r>
            <a:r>
              <a:rPr lang="en-US" sz="1200" noProof="0">
                <a:solidFill>
                  <a:srgbClr val="000000"/>
                </a:solidFill>
                <a:latin typeface="Segoe UI"/>
                <a:cs typeface="Segoe UI"/>
              </a:rPr>
              <a:t>you work to get your services back up and</a:t>
            </a:r>
            <a:r>
              <a:rPr kumimoji="0" lang="en-US" sz="1200" b="0" i="0" u="none" strike="noStrike" kern="1200" cap="none" spc="0" normalizeH="0" baseline="0" noProof="0">
                <a:ln>
                  <a:noFill/>
                </a:ln>
                <a:solidFill>
                  <a:srgbClr val="000000"/>
                </a:solidFill>
                <a:effectLst/>
                <a:uLnTx/>
                <a:uFillTx/>
                <a:latin typeface="Segoe UI"/>
                <a:ea typeface="+mn-ea"/>
                <a:cs typeface="Segoe UI"/>
              </a:rPr>
              <a:t> running and maximizing user satisfaction. Application downtime can be measured as (expected availability minus downtime) divided by expected service availability. </a:t>
            </a:r>
          </a:p>
        </p:txBody>
      </p:sp>
      <p:sp>
        <p:nvSpPr>
          <p:cNvPr id="9" name="Text Placeholder 4">
            <a:extLst>
              <a:ext uri="{FF2B5EF4-FFF2-40B4-BE49-F238E27FC236}">
                <a16:creationId xmlns:a16="http://schemas.microsoft.com/office/drawing/2014/main" id="{9657E4C7-E937-FC64-F903-39643BF46151}"/>
              </a:ext>
              <a:ext uri="{C183D7F6-B498-43B3-948B-1728B52AA6E4}">
                <adec:decorative xmlns:adec="http://schemas.microsoft.com/office/drawing/2017/decorative" val="1"/>
              </a:ext>
            </a:extLst>
          </p:cNvPr>
          <p:cNvSpPr txBox="1">
            <a:spLocks/>
          </p:cNvSpPr>
          <p:nvPr/>
        </p:nvSpPr>
        <p:spPr>
          <a:xfrm>
            <a:off x="863597" y="4928408"/>
            <a:ext cx="2423519" cy="1270091"/>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t>Respond to user </a:t>
            </a:r>
            <a:b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br>
            <a: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t>complaint or inquiry</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Respond quickly to inbound emails </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Access customer records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for improved support</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Gets answer fast by searching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internal sites and documents </a:t>
            </a:r>
          </a:p>
        </p:txBody>
      </p:sp>
      <p:sp>
        <p:nvSpPr>
          <p:cNvPr id="10" name="Text Placeholder 4">
            <a:extLst>
              <a:ext uri="{FF2B5EF4-FFF2-40B4-BE49-F238E27FC236}">
                <a16:creationId xmlns:a16="http://schemas.microsoft.com/office/drawing/2014/main" id="{DD0E35B4-4329-E919-EA14-692C99C7F6E0}"/>
              </a:ext>
              <a:ext uri="{C183D7F6-B498-43B3-948B-1728B52AA6E4}">
                <adec:decorative xmlns:adec="http://schemas.microsoft.com/office/drawing/2017/decorative" val="1"/>
              </a:ext>
            </a:extLst>
          </p:cNvPr>
          <p:cNvSpPr txBox="1">
            <a:spLocks/>
          </p:cNvSpPr>
          <p:nvPr/>
        </p:nvSpPr>
        <p:spPr>
          <a:xfrm>
            <a:off x="3555978" y="4928408"/>
            <a:ext cx="1893384" cy="921278"/>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t>Speed up internal communications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emails with Copilot</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email comms and announcements with Copilot</a:t>
            </a:r>
          </a:p>
        </p:txBody>
      </p:sp>
      <p:sp>
        <p:nvSpPr>
          <p:cNvPr id="11" name="Text Placeholder 4">
            <a:extLst>
              <a:ext uri="{FF2B5EF4-FFF2-40B4-BE49-F238E27FC236}">
                <a16:creationId xmlns:a16="http://schemas.microsoft.com/office/drawing/2014/main" id="{82571286-F968-26B5-C256-B0A6B7C47CF8}"/>
              </a:ext>
              <a:ext uri="{C183D7F6-B498-43B3-948B-1728B52AA6E4}">
                <adec:decorative xmlns:adec="http://schemas.microsoft.com/office/drawing/2017/decorative" val="1"/>
              </a:ext>
            </a:extLst>
          </p:cNvPr>
          <p:cNvSpPr txBox="1">
            <a:spLocks/>
          </p:cNvSpPr>
          <p:nvPr/>
        </p:nvSpPr>
        <p:spPr>
          <a:xfrm>
            <a:off x="5702211" y="4928408"/>
            <a:ext cx="1939557" cy="734047"/>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t>Save time on </a:t>
            </a:r>
            <a:b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br>
            <a:r>
              <a:rPr kumimoji="0" lang="en-US" sz="1100" b="1"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a:ea typeface="+mn-ea"/>
                <a:cs typeface="Segoe UI Semilight"/>
              </a:rPr>
              <a:t>administrative activities </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meeting notes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follow up items</a:t>
            </a:r>
          </a:p>
        </p:txBody>
      </p:sp>
    </p:spTree>
    <p:extLst>
      <p:ext uri="{BB962C8B-B14F-4D97-AF65-F5344CB8AC3E}">
        <p14:creationId xmlns:p14="http://schemas.microsoft.com/office/powerpoint/2010/main" val="183933582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IT outsourcing costs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12" name="Picture 11">
            <a:extLst>
              <a:ext uri="{FF2B5EF4-FFF2-40B4-BE49-F238E27FC236}">
                <a16:creationId xmlns:a16="http://schemas.microsoft.com/office/drawing/2014/main" id="{98913F14-6C3A-8B72-6BF6-0C8F4B9B8718}"/>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31468" cy="1668728"/>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70788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dirty="0">
                <a:latin typeface="Segoe UI"/>
                <a:cs typeface="Segoe UI"/>
              </a:rPr>
              <a:t>Copilot Studio</a:t>
            </a:r>
            <a:endParaRPr lang="en-US" sz="1200" b="0" i="0" u="none" strike="noStrike" kern="1200" cap="none" spc="0" normalizeH="0" baseline="0" noProof="0" dirty="0">
              <a:ln>
                <a:noFill/>
              </a:ln>
              <a:solidFill>
                <a:srgbClr val="000000"/>
              </a:solidFill>
              <a:effectLst/>
              <a:uLnTx/>
              <a:uFillTx/>
              <a:latin typeface="Segoe UI"/>
              <a:cs typeface="Segoe UI"/>
            </a:endParaRP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978986"/>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Chief Information Officer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IT Manager</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Procurement Specialist </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IT Operations team </a:t>
            </a:r>
          </a:p>
        </p:txBody>
      </p:sp>
      <p:cxnSp>
        <p:nvCxnSpPr>
          <p:cNvPr id="13" name="Straight Connector 12">
            <a:extLst>
              <a:ext uri="{FF2B5EF4-FFF2-40B4-BE49-F238E27FC236}">
                <a16:creationId xmlns:a16="http://schemas.microsoft.com/office/drawing/2014/main" id="{D23E490A-EFE9-F519-3BF4-4C0CF3252945}"/>
              </a:ext>
              <a:ext uri="{C183D7F6-B498-43B3-948B-1728B52AA6E4}">
                <adec:decorative xmlns:adec="http://schemas.microsoft.com/office/drawing/2017/decorative" val="1"/>
              </a:ext>
            </a:extLst>
          </p:cNvPr>
          <p:cNvCxnSpPr>
            <a:cxnSpLocks/>
          </p:cNvCxnSpPr>
          <p:nvPr/>
        </p:nvCxnSpPr>
        <p:spPr>
          <a:xfrm>
            <a:off x="863597" y="4330313"/>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Rectangle: Rounded Corners 26">
            <a:extLst>
              <a:ext uri="{FF2B5EF4-FFF2-40B4-BE49-F238E27FC236}">
                <a16:creationId xmlns:a16="http://schemas.microsoft.com/office/drawing/2014/main" id="{3767AE13-5FD5-5A72-AA50-15D1201B3140}"/>
              </a:ext>
            </a:extLst>
          </p:cNvPr>
          <p:cNvSpPr/>
          <p:nvPr/>
        </p:nvSpPr>
        <p:spPr bwMode="auto">
          <a:xfrm>
            <a:off x="863600" y="4396637"/>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reduce costs</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15" name="Text Placeholder 33">
            <a:extLst>
              <a:ext uri="{FF2B5EF4-FFF2-40B4-BE49-F238E27FC236}">
                <a16:creationId xmlns:a16="http://schemas.microsoft.com/office/drawing/2014/main" id="{80970B03-71B3-A0A2-9BAD-682C7DD5E512}"/>
              </a:ext>
            </a:extLst>
          </p:cNvPr>
          <p:cNvSpPr txBox="1">
            <a:spLocks/>
          </p:cNvSpPr>
          <p:nvPr/>
        </p:nvSpPr>
        <p:spPr>
          <a:xfrm>
            <a:off x="863597" y="3324995"/>
            <a:ext cx="6615372" cy="888898"/>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Whether it’s trimming operational expenses, streamlining processes, or maximizing the value of investments, cost reduction directly impacts profitability, competitiveness, and long-term sustainability. By strategically managing costs, businesses can allocate resources more efficiently, enhance financial stability, and remain agile in an ever-evolving market.</a:t>
            </a:r>
          </a:p>
        </p:txBody>
      </p:sp>
      <p:sp>
        <p:nvSpPr>
          <p:cNvPr id="16" name="Text Placeholder 4">
            <a:extLst>
              <a:ext uri="{FF2B5EF4-FFF2-40B4-BE49-F238E27FC236}">
                <a16:creationId xmlns:a16="http://schemas.microsoft.com/office/drawing/2014/main" id="{212B3E71-068C-8D20-1EF4-D5CBA6621D12}"/>
              </a:ext>
              <a:ext uri="{C183D7F6-B498-43B3-948B-1728B52AA6E4}">
                <adec:decorative xmlns:adec="http://schemas.microsoft.com/office/drawing/2017/decorative" val="1"/>
              </a:ext>
            </a:extLst>
          </p:cNvPr>
          <p:cNvSpPr txBox="1">
            <a:spLocks/>
          </p:cNvSpPr>
          <p:nvPr/>
        </p:nvSpPr>
        <p:spPr>
          <a:xfrm>
            <a:off x="863597" y="4838344"/>
            <a:ext cx="2919263" cy="12926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internal feedback loop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to identify cost saving areas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employee surveys focused on the value of resources utilized and ideas for cost savings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surveys to gain valuable insights into what makes employees happy or areas that need improvement within the organization</a:t>
            </a:r>
          </a:p>
        </p:txBody>
      </p:sp>
      <p:sp>
        <p:nvSpPr>
          <p:cNvPr id="17" name="Text Placeholder 4">
            <a:extLst>
              <a:ext uri="{FF2B5EF4-FFF2-40B4-BE49-F238E27FC236}">
                <a16:creationId xmlns:a16="http://schemas.microsoft.com/office/drawing/2014/main" id="{33F734D2-68DA-72E0-E96F-60E63A242C09}"/>
              </a:ext>
              <a:ext uri="{C183D7F6-B498-43B3-948B-1728B52AA6E4}">
                <adec:decorative xmlns:adec="http://schemas.microsoft.com/office/drawing/2017/decorative" val="1"/>
              </a:ext>
            </a:extLst>
          </p:cNvPr>
          <p:cNvSpPr txBox="1">
            <a:spLocks/>
          </p:cNvSpPr>
          <p:nvPr/>
        </p:nvSpPr>
        <p:spPr>
          <a:xfrm>
            <a:off x="4171284" y="4838344"/>
            <a:ext cx="2217160" cy="12926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employee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efficiency and productivity</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emails and document drafts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Save time on administrative activities such as generating meeting notes and follow up items</a:t>
            </a:r>
          </a:p>
        </p:txBody>
      </p:sp>
    </p:spTree>
    <p:extLst>
      <p:ext uri="{BB962C8B-B14F-4D97-AF65-F5344CB8AC3E}">
        <p14:creationId xmlns:p14="http://schemas.microsoft.com/office/powerpoint/2010/main" val="9875287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1D33E72A-3F5E-538A-8A11-67244058B20D}"/>
              </a:ext>
            </a:extLst>
          </p:cNvPr>
          <p:cNvSpPr>
            <a:spLocks noGrp="1"/>
          </p:cNvSpPr>
          <p:nvPr>
            <p:ph type="title"/>
          </p:nvPr>
        </p:nvSpPr>
        <p:spPr>
          <a:xfrm>
            <a:off x="585216" y="457200"/>
            <a:ext cx="11967002" cy="2154436"/>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Net user satisfaction (NSAT)</a:t>
            </a: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b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br>
            <a:endParaRPr lang="en-US" sz="3200"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endParaRPr>
          </a:p>
        </p:txBody>
      </p:sp>
      <p:pic>
        <p:nvPicPr>
          <p:cNvPr id="21" name="Picture 20">
            <a:extLst>
              <a:ext uri="{FF2B5EF4-FFF2-40B4-BE49-F238E27FC236}">
                <a16:creationId xmlns:a16="http://schemas.microsoft.com/office/drawing/2014/main" id="{81C59EE3-74B8-7E02-716B-0FB701EE0BD8}"/>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 Placeholder 33">
            <a:extLst>
              <a:ext uri="{FF2B5EF4-FFF2-40B4-BE49-F238E27FC236}">
                <a16:creationId xmlns:a16="http://schemas.microsoft.com/office/drawing/2014/main" id="{76F0F962-75F8-A9E8-6B2A-12662D65929B}"/>
              </a:ext>
            </a:extLst>
          </p:cNvPr>
          <p:cNvSpPr txBox="1">
            <a:spLocks/>
          </p:cNvSpPr>
          <p:nvPr/>
        </p:nvSpPr>
        <p:spPr>
          <a:xfrm>
            <a:off x="862106" y="3389989"/>
            <a:ext cx="6168632" cy="1015663"/>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NSAT is one of many types of KPI metrics that businesses can use to track customer satisfaction. Microsoft 365 Copilot Chat can improve customer satisfaction by providing real-time AI assistance for faster issue resolution, generating personalized email responses, analyzing customer feedback, and allowing agents to focus on delivering high-quality service.</a:t>
            </a:r>
          </a:p>
        </p:txBody>
      </p:sp>
      <p:cxnSp>
        <p:nvCxnSpPr>
          <p:cNvPr id="23" name="Straight Connector 22">
            <a:extLst>
              <a:ext uri="{FF2B5EF4-FFF2-40B4-BE49-F238E27FC236}">
                <a16:creationId xmlns:a16="http://schemas.microsoft.com/office/drawing/2014/main" id="{FEFFB8DC-750A-4C30-8737-BE2E315ACB64}"/>
              </a:ext>
              <a:ext uri="{C183D7F6-B498-43B3-948B-1728B52AA6E4}">
                <adec:decorative xmlns:adec="http://schemas.microsoft.com/office/drawing/2017/decorative" val="1"/>
              </a:ext>
            </a:extLst>
          </p:cNvPr>
          <p:cNvCxnSpPr>
            <a:cxnSpLocks/>
          </p:cNvCxnSpPr>
          <p:nvPr/>
        </p:nvCxnSpPr>
        <p:spPr>
          <a:xfrm>
            <a:off x="862105" y="4149331"/>
            <a:ext cx="6757416"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 name="Freeform: Shape 32">
            <a:extLst>
              <a:ext uri="{FF2B5EF4-FFF2-40B4-BE49-F238E27FC236}">
                <a16:creationId xmlns:a16="http://schemas.microsoft.com/office/drawing/2014/main" id="{34DE5AE7-A46A-6BD0-3D02-E6C9B43D1EC2}"/>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Rectangle: Rounded Corners 26">
            <a:extLst>
              <a:ext uri="{FF2B5EF4-FFF2-40B4-BE49-F238E27FC236}">
                <a16:creationId xmlns:a16="http://schemas.microsoft.com/office/drawing/2014/main" id="{1B34D881-8D51-7C8C-2768-7B4AFCE8F9EE}"/>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7" name="Text Placeholder 5">
            <a:extLst>
              <a:ext uri="{FF2B5EF4-FFF2-40B4-BE49-F238E27FC236}">
                <a16:creationId xmlns:a16="http://schemas.microsoft.com/office/drawing/2014/main" id="{6F5F6409-965F-775A-9E08-81438DDDD7A8}"/>
              </a:ext>
            </a:extLst>
          </p:cNvPr>
          <p:cNvSpPr txBox="1">
            <a:spLocks/>
          </p:cNvSpPr>
          <p:nvPr/>
        </p:nvSpPr>
        <p:spPr>
          <a:xfrm>
            <a:off x="7980025" y="2502661"/>
            <a:ext cx="2853075" cy="369332"/>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Service Desk </a:t>
            </a:r>
            <a:br>
              <a:rPr lang="en-US" sz="1200" b="0" i="0" u="none" strike="noStrike" kern="1200" cap="none" spc="0" normalizeH="0" baseline="0" noProof="0">
                <a:ln>
                  <a:noFill/>
                </a:ln>
                <a:effectLst/>
                <a:uLnTx/>
                <a:uFillTx/>
                <a:latin typeface="Segoe UI"/>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a:rPr>
              <a:t>Manager</a:t>
            </a:r>
            <a:endParaRPr lang="en-US" sz="1200" b="0" i="0" u="none" strike="noStrike" kern="1200" cap="none" spc="0" normalizeH="0" baseline="0" noProof="0">
              <a:ln>
                <a:noFill/>
              </a:ln>
              <a:solidFill>
                <a:srgbClr val="000000"/>
              </a:solidFill>
              <a:effectLst/>
              <a:uLnTx/>
              <a:uFillTx/>
              <a:latin typeface="Segoe UI"/>
              <a:cs typeface="Segoe UI"/>
            </a:endParaRPr>
          </a:p>
        </p:txBody>
      </p:sp>
      <p:sp>
        <p:nvSpPr>
          <p:cNvPr id="29" name="Freeform: Shape 2">
            <a:extLst>
              <a:ext uri="{FF2B5EF4-FFF2-40B4-BE49-F238E27FC236}">
                <a16:creationId xmlns:a16="http://schemas.microsoft.com/office/drawing/2014/main" id="{922AD9EC-08F2-CCA9-3965-2B8998275981}"/>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Freeform: Shape 32">
            <a:extLst>
              <a:ext uri="{FF2B5EF4-FFF2-40B4-BE49-F238E27FC236}">
                <a16:creationId xmlns:a16="http://schemas.microsoft.com/office/drawing/2014/main" id="{7BF30D6B-4001-E5E7-38A4-5DC163002658}"/>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3" name="Text Placeholder 5">
            <a:extLst>
              <a:ext uri="{FF2B5EF4-FFF2-40B4-BE49-F238E27FC236}">
                <a16:creationId xmlns:a16="http://schemas.microsoft.com/office/drawing/2014/main" id="{AEEF3B4D-5101-36D8-3C91-16B590F41888}"/>
              </a:ext>
            </a:extLst>
          </p:cNvPr>
          <p:cNvSpPr txBox="1">
            <a:spLocks/>
          </p:cNvSpPr>
          <p:nvPr/>
        </p:nvSpPr>
        <p:spPr>
          <a:xfrm>
            <a:off x="7980026" y="5145424"/>
            <a:ext cx="3186884" cy="70788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Copilot </a:t>
            </a:r>
            <a:r>
              <a:rPr lang="en-US" sz="1200" noProof="0">
                <a:latin typeface="Segoe UI"/>
                <a:cs typeface="Segoe UI"/>
              </a:rPr>
              <a:t>Studio</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Copilot for Service</a:t>
            </a:r>
          </a:p>
        </p:txBody>
      </p:sp>
      <p:sp>
        <p:nvSpPr>
          <p:cNvPr id="35" name="Rectangle: Rounded Corners 26">
            <a:extLst>
              <a:ext uri="{FF2B5EF4-FFF2-40B4-BE49-F238E27FC236}">
                <a16:creationId xmlns:a16="http://schemas.microsoft.com/office/drawing/2014/main" id="{8F95B2A6-D1BF-5186-052B-47A50678DF32}"/>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7" name="Graphic 32">
            <a:extLst>
              <a:ext uri="{FF2B5EF4-FFF2-40B4-BE49-F238E27FC236}">
                <a16:creationId xmlns:a16="http://schemas.microsoft.com/office/drawing/2014/main" id="{F7942BD2-55D8-1EAA-2CDD-743C564D5AF7}"/>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8" name="Rectangle: Rounded Corners 26">
            <a:extLst>
              <a:ext uri="{FF2B5EF4-FFF2-40B4-BE49-F238E27FC236}">
                <a16:creationId xmlns:a16="http://schemas.microsoft.com/office/drawing/2014/main" id="{55AF56A0-09C1-6107-F31D-7351B98B3CE7}"/>
              </a:ext>
            </a:extLst>
          </p:cNvPr>
          <p:cNvSpPr/>
          <p:nvPr/>
        </p:nvSpPr>
        <p:spPr bwMode="auto">
          <a:xfrm>
            <a:off x="862105" y="4222779"/>
            <a:ext cx="5526820"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NSAT</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cxnSp>
        <p:nvCxnSpPr>
          <p:cNvPr id="40" name="Straight Connector 39">
            <a:extLst>
              <a:ext uri="{FF2B5EF4-FFF2-40B4-BE49-F238E27FC236}">
                <a16:creationId xmlns:a16="http://schemas.microsoft.com/office/drawing/2014/main" id="{346B1358-C6FE-719F-4C3E-9DE361E3E563}"/>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ED4F76-319B-F3DF-CEE2-3DA692CEC25B}"/>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442E2AA-884A-8B6F-AC17-552FD96314FD}"/>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66762" y="1600527"/>
            <a:ext cx="6752882" cy="1647359"/>
          </a:xfrm>
          <a:prstGeom prst="roundRect">
            <a:avLst>
              <a:gd name="adj" fmla="val 7002"/>
            </a:avLst>
          </a:prstGeom>
          <a:solidFill>
            <a:schemeClr val="bg1">
              <a:alpha val="70000"/>
            </a:schemeClr>
          </a:solidFill>
          <a:ln w="6350">
            <a:solidFill>
              <a:schemeClr val="bg1">
                <a:lumMod val="95000"/>
              </a:schemeClr>
            </a:solidFill>
          </a:ln>
          <a:effectLst>
            <a:outerShdw blurRad="223661" dist="140295" dir="2700000" algn="tl" rotWithShape="0">
              <a:schemeClr val="accent1">
                <a:alpha val="15000"/>
              </a:schemeClr>
            </a:outerShdw>
          </a:effectLst>
        </p:spPr>
      </p:pic>
      <p:sp>
        <p:nvSpPr>
          <p:cNvPr id="43" name="Text Placeholder 72">
            <a:extLst>
              <a:ext uri="{FF2B5EF4-FFF2-40B4-BE49-F238E27FC236}">
                <a16:creationId xmlns:a16="http://schemas.microsoft.com/office/drawing/2014/main" id="{6F6D686C-9B69-2C28-A5E7-40647965ED8C}"/>
              </a:ext>
            </a:extLst>
          </p:cNvPr>
          <p:cNvSpPr txBox="1">
            <a:spLocks/>
          </p:cNvSpPr>
          <p:nvPr/>
        </p:nvSpPr>
        <p:spPr>
          <a:xfrm>
            <a:off x="7980026" y="3036080"/>
            <a:ext cx="3052152" cy="446276"/>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Customer Service Agent</a:t>
            </a:r>
          </a:p>
        </p:txBody>
      </p:sp>
      <p:sp>
        <p:nvSpPr>
          <p:cNvPr id="3" name="Text Placeholder 4">
            <a:extLst>
              <a:ext uri="{FF2B5EF4-FFF2-40B4-BE49-F238E27FC236}">
                <a16:creationId xmlns:a16="http://schemas.microsoft.com/office/drawing/2014/main" id="{6FB3C07B-DDA9-6B8D-E585-03B80B459F30}"/>
              </a:ext>
              <a:ext uri="{C183D7F6-B498-43B3-948B-1728B52AA6E4}">
                <adec:decorative xmlns:adec="http://schemas.microsoft.com/office/drawing/2017/decorative" val="1"/>
              </a:ext>
            </a:extLst>
          </p:cNvPr>
          <p:cNvSpPr txBox="1">
            <a:spLocks/>
          </p:cNvSpPr>
          <p:nvPr/>
        </p:nvSpPr>
        <p:spPr>
          <a:xfrm>
            <a:off x="863600" y="4749116"/>
            <a:ext cx="6697260" cy="1488100"/>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Incorporate feedback</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Rapidly analyze customer feedback</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Quickly create recommendations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Swiftly update scripts and processes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communications to socialize the changes</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Enhance customer loyalty</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Better understand customers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Resolve issues on the first call</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Limit the need for escalations</a:t>
            </a:r>
          </a:p>
          <a:p>
            <a:pPr marL="142875" marR="0" lvl="0" indent="-142875" algn="l" defTabSz="932597" rtl="0" eaLnBrk="1" fontAlgn="auto" latinLnBrk="0" hangingPunct="1">
              <a:lnSpc>
                <a:spcPct val="11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Anticipate emerging trends</a:t>
            </a:r>
          </a:p>
        </p:txBody>
      </p:sp>
    </p:spTree>
    <p:extLst>
      <p:ext uri="{BB962C8B-B14F-4D97-AF65-F5344CB8AC3E}">
        <p14:creationId xmlns:p14="http://schemas.microsoft.com/office/powerpoint/2010/main" val="407884095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Product adoption</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681774" y="143659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13" name="Picture 12">
            <a:extLst>
              <a:ext uri="{FF2B5EF4-FFF2-40B4-BE49-F238E27FC236}">
                <a16:creationId xmlns:a16="http://schemas.microsoft.com/office/drawing/2014/main" id="{73F7348D-C87E-B1E4-665F-09063BC30991}"/>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t="-1"/>
          <a:stretch/>
        </p:blipFill>
        <p:spPr>
          <a:xfrm>
            <a:off x="715083" y="1579849"/>
            <a:ext cx="6831468" cy="1668729"/>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4280885"/>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304795"/>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the product adoption</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24995"/>
            <a:ext cx="6244671" cy="888898"/>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buNone/>
              <a:defRPr/>
            </a:pPr>
            <a:r>
              <a:rPr lang="en-US" sz="1200" noProof="0">
                <a:solidFill>
                  <a:srgbClr val="161616"/>
                </a:solidFill>
                <a:ea typeface="+mn-lt"/>
                <a:cs typeface="+mn-lt"/>
              </a:rPr>
              <a:t>Product adoption rate is the percentage of users who have adopted a new app over time. This metric helps you to see if you are meeting employee needs and if your onboarding process is assisting the users in discovering and getting value from your product. This metric can be calculated as new active users/total users over some period.</a:t>
            </a:r>
            <a:endParaRPr lang="en-US" noProof="0">
              <a:ea typeface="+mn-ea"/>
            </a:endParaRPr>
          </a:p>
        </p:txBody>
      </p:sp>
      <p:sp>
        <p:nvSpPr>
          <p:cNvPr id="18" name="Text Placeholder 4">
            <a:extLst>
              <a:ext uri="{FF2B5EF4-FFF2-40B4-BE49-F238E27FC236}">
                <a16:creationId xmlns:a16="http://schemas.microsoft.com/office/drawing/2014/main" id="{57A451AC-4E50-B149-CBD3-7EB1D9A42041}"/>
              </a:ext>
              <a:ext uri="{C183D7F6-B498-43B3-948B-1728B52AA6E4}">
                <adec:decorative xmlns:adec="http://schemas.microsoft.com/office/drawing/2017/decorative" val="1"/>
              </a:ext>
            </a:extLst>
          </p:cNvPr>
          <p:cNvSpPr txBox="1">
            <a:spLocks/>
          </p:cNvSpPr>
          <p:nvPr/>
        </p:nvSpPr>
        <p:spPr>
          <a:xfrm>
            <a:off x="863598" y="4708133"/>
            <a:ext cx="2831580" cy="104182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rgbClr val="C5B4E3">
                    <a:lumMod val="50000"/>
                  </a:srgbClr>
                </a:solidFill>
                <a:latin typeface="Segoe UI Semibold"/>
              </a:rPr>
              <a:t>Create onboarding materials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draft training guides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enhance employee handbooks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noProof="0">
                <a:latin typeface="Segoe UI"/>
                <a:cs typeface="Segoe UI"/>
              </a:rPr>
              <a:t>Generate news and announcements</a:t>
            </a:r>
            <a:endPar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19" name="Text Placeholder 4">
            <a:extLst>
              <a:ext uri="{FF2B5EF4-FFF2-40B4-BE49-F238E27FC236}">
                <a16:creationId xmlns:a16="http://schemas.microsoft.com/office/drawing/2014/main" id="{2B647052-0248-DF97-8E00-F3E04FA3AE68}"/>
              </a:ext>
              <a:ext uri="{C183D7F6-B498-43B3-948B-1728B52AA6E4}">
                <adec:decorative xmlns:adec="http://schemas.microsoft.com/office/drawing/2017/decorative" val="1"/>
              </a:ext>
            </a:extLst>
          </p:cNvPr>
          <p:cNvSpPr txBox="1">
            <a:spLocks/>
          </p:cNvSpPr>
          <p:nvPr/>
        </p:nvSpPr>
        <p:spPr>
          <a:xfrm>
            <a:off x="4129849" y="4708133"/>
            <a:ext cx="3132817" cy="1177758"/>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rgbClr val="C5B4E3">
                    <a:lumMod val="50000"/>
                  </a:srgbClr>
                </a:solidFill>
                <a:latin typeface="Segoe UI Semibold"/>
              </a:rPr>
              <a:t>Respond to user inquiries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Respond quickly to emails </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Gets answers fast by searching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internal sites and documents </a:t>
            </a:r>
          </a:p>
          <a:p>
            <a:pPr marL="141288" indent="-141288" defTabSz="932597">
              <a:lnSpc>
                <a:spcPct val="100000"/>
              </a:lnSpc>
              <a:spcBef>
                <a:spcPts val="0"/>
              </a:spcBef>
              <a:spcAft>
                <a:spcPts val="200"/>
              </a:spcAft>
              <a:buFont typeface="Arial" panose="020B0604020202020204" pitchFamily="34" charset="0"/>
              <a:buChar char="•"/>
              <a:defRPr/>
            </a:pPr>
            <a:r>
              <a:rPr lang="en-US" sz="1050" noProof="0">
                <a:solidFill>
                  <a:srgbClr val="000000"/>
                </a:solidFill>
                <a:latin typeface="Segoe UI"/>
                <a:cs typeface="Segoe UI" panose="020B0502040204020203" pitchFamily="34" charset="0"/>
              </a:rPr>
              <a:t>Custom Support Chatbots (Built with Copilot Studio)</a:t>
            </a: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dirty="0">
                <a:latin typeface="Segoe UI"/>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dirty="0">
                <a:latin typeface="Segoe UI"/>
                <a:cs typeface="Segoe UI" panose="020B0502040204020203" pitchFamily="34" charset="0"/>
              </a:rPr>
              <a:t>Microsoft 365 Copilot Chat Studio</a:t>
            </a:r>
            <a:endPar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endParaRP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455061"/>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Product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noProof="0">
                <a:latin typeface="Segoe UI"/>
              </a:rPr>
              <a:t>Support Agent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Success Specialist</a:t>
            </a:r>
          </a:p>
        </p:txBody>
      </p:sp>
    </p:spTree>
    <p:extLst>
      <p:ext uri="{BB962C8B-B14F-4D97-AF65-F5344CB8AC3E}">
        <p14:creationId xmlns:p14="http://schemas.microsoft.com/office/powerpoint/2010/main" val="301778744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Usage rate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715083" y="142976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13" name="Picture 12">
            <a:extLst>
              <a:ext uri="{FF2B5EF4-FFF2-40B4-BE49-F238E27FC236}">
                <a16:creationId xmlns:a16="http://schemas.microsoft.com/office/drawing/2014/main" id="{73F7348D-C87E-B1E4-665F-09063BC30991}"/>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t="-1"/>
          <a:stretch/>
        </p:blipFill>
        <p:spPr>
          <a:xfrm>
            <a:off x="715083" y="1579849"/>
            <a:ext cx="6831468" cy="1668729"/>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4280885"/>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304795"/>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improve app usage rates</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24995"/>
            <a:ext cx="6244671" cy="1092030"/>
          </a:xfrm>
          <a:prstGeom prst="rect">
            <a:avLst/>
          </a:prstGeom>
        </p:spPr>
        <p:txBody>
          <a:bodyPr wrap="square" lIns="0" tIns="45720" rIns="91440" bIns="4572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lnSpc>
                <a:spcPct val="110000"/>
              </a:lnSpc>
              <a:spcBef>
                <a:spcPts val="0"/>
              </a:spcBef>
              <a:buNone/>
              <a:defRPr/>
            </a:pPr>
            <a:r>
              <a:rPr lang="en-US" sz="1200" noProof="0">
                <a:solidFill>
                  <a:srgbClr val="161616"/>
                </a:solidFill>
                <a:ea typeface="+mn-lt"/>
                <a:cs typeface="+mn-lt"/>
              </a:rPr>
              <a:t>Usage rate is a metric used to measure the total number of unique users who interacted with an application over a specific period. It is often calculated for a day, week, or month. A high usage rate indicated high engagement and measure usage over time can be used for to determine user retention. This metric can be calculated as the number of unique users in a given time period.</a:t>
            </a:r>
            <a:endParaRPr lang="en-US" noProof="0">
              <a:ea typeface="+mn-ea"/>
            </a:endParaRPr>
          </a:p>
        </p:txBody>
      </p:sp>
      <p:sp>
        <p:nvSpPr>
          <p:cNvPr id="18" name="Text Placeholder 4">
            <a:extLst>
              <a:ext uri="{FF2B5EF4-FFF2-40B4-BE49-F238E27FC236}">
                <a16:creationId xmlns:a16="http://schemas.microsoft.com/office/drawing/2014/main" id="{57A451AC-4E50-B149-CBD3-7EB1D9A42041}"/>
              </a:ext>
              <a:ext uri="{C183D7F6-B498-43B3-948B-1728B52AA6E4}">
                <adec:decorative xmlns:adec="http://schemas.microsoft.com/office/drawing/2017/decorative" val="1"/>
              </a:ext>
            </a:extLst>
          </p:cNvPr>
          <p:cNvSpPr txBox="1">
            <a:spLocks/>
          </p:cNvSpPr>
          <p:nvPr/>
        </p:nvSpPr>
        <p:spPr>
          <a:xfrm>
            <a:off x="863598" y="4708133"/>
            <a:ext cx="2831580" cy="104182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rgbClr val="C5B4E3">
                    <a:lumMod val="50000"/>
                  </a:srgbClr>
                </a:solidFill>
                <a:latin typeface="Segoe UI Semibold"/>
              </a:rPr>
              <a:t>Create onboarding materials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draft training guides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Use Copilot to enhance employee handbooks</a:t>
            </a:r>
          </a:p>
          <a:p>
            <a:pPr marL="173038" marR="0" lvl="0" indent="-173038"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noProof="0">
                <a:latin typeface="Segoe UI"/>
                <a:cs typeface="Segoe UI"/>
              </a:rPr>
              <a:t>Generate news and announcements</a:t>
            </a:r>
            <a:endPar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19" name="Text Placeholder 4">
            <a:extLst>
              <a:ext uri="{FF2B5EF4-FFF2-40B4-BE49-F238E27FC236}">
                <a16:creationId xmlns:a16="http://schemas.microsoft.com/office/drawing/2014/main" id="{2B647052-0248-DF97-8E00-F3E04FA3AE68}"/>
              </a:ext>
              <a:ext uri="{C183D7F6-B498-43B3-948B-1728B52AA6E4}">
                <adec:decorative xmlns:adec="http://schemas.microsoft.com/office/drawing/2017/decorative" val="1"/>
              </a:ext>
            </a:extLst>
          </p:cNvPr>
          <p:cNvSpPr txBox="1">
            <a:spLocks/>
          </p:cNvSpPr>
          <p:nvPr/>
        </p:nvSpPr>
        <p:spPr>
          <a:xfrm>
            <a:off x="4129849" y="4708133"/>
            <a:ext cx="3132817" cy="1041824"/>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0"/>
              </a:spcBef>
              <a:spcAft>
                <a:spcPts val="900"/>
              </a:spcAft>
              <a:defRPr/>
            </a:pPr>
            <a:r>
              <a:rPr lang="en-US" sz="1200" b="1" noProof="0">
                <a:solidFill>
                  <a:srgbClr val="C5B4E3">
                    <a:lumMod val="50000"/>
                  </a:srgbClr>
                </a:solidFill>
                <a:latin typeface="Segoe UI Semibold"/>
              </a:rPr>
              <a:t>Product feedback and updates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employee surveys focused on the value of resources utilized and ideas for updates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Research ideas for product improvements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noProof="0">
                <a:solidFill>
                  <a:srgbClr val="000000"/>
                </a:solidFill>
                <a:latin typeface="Segoe UI"/>
                <a:cs typeface="Segoe UI" panose="020B0502040204020203" pitchFamily="34" charset="0"/>
              </a:rPr>
              <a:t>Manage update processes</a:t>
            </a: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18466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a:latin typeface="Segoe UI"/>
                <a:cs typeface="Segoe UI" panose="020B0502040204020203" pitchFamily="34" charset="0"/>
              </a:rPr>
              <a:t>Microsoft 365 Copilot</a:t>
            </a: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455061"/>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Product Manager</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Support Specialist</a:t>
            </a:r>
            <a:endParaRPr lang="en-US" sz="1200" b="0" i="0" u="none" strike="noStrike" kern="1200" cap="none" spc="0" normalizeH="0" baseline="0" noProof="0">
              <a:ln>
                <a:noFill/>
              </a:ln>
              <a:solidFill>
                <a:srgbClr val="000000"/>
              </a:solidFill>
              <a:effectLst/>
              <a:uLnTx/>
              <a:uFillTx/>
              <a:latin typeface="Segoe UI"/>
              <a:cs typeface="Segoe UI"/>
            </a:endParaRPr>
          </a:p>
        </p:txBody>
      </p:sp>
    </p:spTree>
    <p:extLst>
      <p:ext uri="{BB962C8B-B14F-4D97-AF65-F5344CB8AC3E}">
        <p14:creationId xmlns:p14="http://schemas.microsoft.com/office/powerpoint/2010/main" val="247966886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IT management costs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12" name="Picture 11">
            <a:extLst>
              <a:ext uri="{FF2B5EF4-FFF2-40B4-BE49-F238E27FC236}">
                <a16:creationId xmlns:a16="http://schemas.microsoft.com/office/drawing/2014/main" id="{98913F14-6C3A-8B72-6BF6-0C8F4B9B8718}"/>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31468" cy="1668728"/>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70788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1200" noProof="0" dirty="0">
                <a:latin typeface="Segoe UI"/>
                <a:cs typeface="Segoe UI"/>
              </a:rPr>
              <a:t>Copilot Studio</a:t>
            </a:r>
            <a:endParaRPr lang="en-US" sz="1200" b="0" i="0" u="none" strike="noStrike" kern="1200" cap="none" spc="0" normalizeH="0" baseline="0" noProof="0" dirty="0">
              <a:ln>
                <a:noFill/>
              </a:ln>
              <a:solidFill>
                <a:srgbClr val="000000"/>
              </a:solidFill>
              <a:effectLst/>
              <a:uLnTx/>
              <a:uFillTx/>
              <a:latin typeface="Segoe UI"/>
              <a:cs typeface="Segoe UI"/>
            </a:endParaRP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978986"/>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Chief Information Officer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IT Manager</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Procurement Specialist </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IT Operations team </a:t>
            </a:r>
          </a:p>
        </p:txBody>
      </p:sp>
      <p:cxnSp>
        <p:nvCxnSpPr>
          <p:cNvPr id="13" name="Straight Connector 12">
            <a:extLst>
              <a:ext uri="{FF2B5EF4-FFF2-40B4-BE49-F238E27FC236}">
                <a16:creationId xmlns:a16="http://schemas.microsoft.com/office/drawing/2014/main" id="{D23E490A-EFE9-F519-3BF4-4C0CF3252945}"/>
              </a:ext>
              <a:ext uri="{C183D7F6-B498-43B3-948B-1728B52AA6E4}">
                <adec:decorative xmlns:adec="http://schemas.microsoft.com/office/drawing/2017/decorative" val="1"/>
              </a:ext>
            </a:extLst>
          </p:cNvPr>
          <p:cNvCxnSpPr>
            <a:cxnSpLocks/>
          </p:cNvCxnSpPr>
          <p:nvPr/>
        </p:nvCxnSpPr>
        <p:spPr>
          <a:xfrm>
            <a:off x="863597" y="4330313"/>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4" name="Rectangle: Rounded Corners 26">
            <a:extLst>
              <a:ext uri="{FF2B5EF4-FFF2-40B4-BE49-F238E27FC236}">
                <a16:creationId xmlns:a16="http://schemas.microsoft.com/office/drawing/2014/main" id="{3767AE13-5FD5-5A72-AA50-15D1201B3140}"/>
              </a:ext>
            </a:extLst>
          </p:cNvPr>
          <p:cNvSpPr/>
          <p:nvPr/>
        </p:nvSpPr>
        <p:spPr bwMode="auto">
          <a:xfrm>
            <a:off x="863600" y="4396637"/>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reduce costs</a:t>
            </a:r>
            <a:endParaRPr lang="en-US" sz="1600" b="0" i="0" u="none" strike="noStrike" kern="1200" cap="none" spc="0" normalizeH="0" baseline="0" noProof="0" dirty="0">
              <a:ln>
                <a:noFill/>
              </a:ln>
              <a:gradFill flip="none">
                <a:gsLst>
                  <a:gs pos="37000">
                    <a:srgbClr val="0078D4"/>
                  </a:gs>
                  <a:gs pos="100000">
                    <a:srgbClr val="C03BC4"/>
                  </a:gs>
                </a:gsLst>
                <a:path path="circle">
                  <a:fillToRect r="100000" b="100000"/>
                </a:path>
                <a:tileRect l="-100000" t="-100000"/>
              </a:gradFill>
              <a:effectLst/>
              <a:uLnTx/>
              <a:uFillTx/>
              <a:latin typeface="Segoe UI Semibold"/>
              <a:cs typeface="Segoe UI Semibold"/>
            </a:endParaRPr>
          </a:p>
        </p:txBody>
      </p:sp>
      <p:sp>
        <p:nvSpPr>
          <p:cNvPr id="15" name="Text Placeholder 33">
            <a:extLst>
              <a:ext uri="{FF2B5EF4-FFF2-40B4-BE49-F238E27FC236}">
                <a16:creationId xmlns:a16="http://schemas.microsoft.com/office/drawing/2014/main" id="{80970B03-71B3-A0A2-9BAD-682C7DD5E512}"/>
              </a:ext>
            </a:extLst>
          </p:cNvPr>
          <p:cNvSpPr txBox="1">
            <a:spLocks/>
          </p:cNvSpPr>
          <p:nvPr/>
        </p:nvSpPr>
        <p:spPr>
          <a:xfrm>
            <a:off x="863597" y="3324995"/>
            <a:ext cx="6615372" cy="888898"/>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Whether it’s trimming operational expenses, streamlining processes, or maximizing the value of investments, cost reduction directly impacts profitability, competitiveness, and long-term sustainability. By strategically managing costs, businesses can allocate resources more efficiently, enhance financial stability, and remain agile in an ever-evolving market.</a:t>
            </a:r>
          </a:p>
        </p:txBody>
      </p:sp>
      <p:sp>
        <p:nvSpPr>
          <p:cNvPr id="16" name="Text Placeholder 4">
            <a:extLst>
              <a:ext uri="{FF2B5EF4-FFF2-40B4-BE49-F238E27FC236}">
                <a16:creationId xmlns:a16="http://schemas.microsoft.com/office/drawing/2014/main" id="{212B3E71-068C-8D20-1EF4-D5CBA6621D12}"/>
              </a:ext>
              <a:ext uri="{C183D7F6-B498-43B3-948B-1728B52AA6E4}">
                <adec:decorative xmlns:adec="http://schemas.microsoft.com/office/drawing/2017/decorative" val="1"/>
              </a:ext>
            </a:extLst>
          </p:cNvPr>
          <p:cNvSpPr txBox="1">
            <a:spLocks/>
          </p:cNvSpPr>
          <p:nvPr/>
        </p:nvSpPr>
        <p:spPr>
          <a:xfrm>
            <a:off x="863597" y="4838344"/>
            <a:ext cx="2919263" cy="12926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Create internal feedback loop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to identify cost saving areas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employee surveys focused on the value of resources utilized and ideas for cost savings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Analyze surveys to gain valuable insights into what makes employees happy or areas that need improvement within the organization</a:t>
            </a:r>
          </a:p>
        </p:txBody>
      </p:sp>
      <p:sp>
        <p:nvSpPr>
          <p:cNvPr id="17" name="Text Placeholder 4">
            <a:extLst>
              <a:ext uri="{FF2B5EF4-FFF2-40B4-BE49-F238E27FC236}">
                <a16:creationId xmlns:a16="http://schemas.microsoft.com/office/drawing/2014/main" id="{33F734D2-68DA-72E0-E96F-60E63A242C09}"/>
              </a:ext>
              <a:ext uri="{C183D7F6-B498-43B3-948B-1728B52AA6E4}">
                <adec:decorative xmlns:adec="http://schemas.microsoft.com/office/drawing/2017/decorative" val="1"/>
              </a:ext>
            </a:extLst>
          </p:cNvPr>
          <p:cNvSpPr txBox="1">
            <a:spLocks/>
          </p:cNvSpPr>
          <p:nvPr/>
        </p:nvSpPr>
        <p:spPr>
          <a:xfrm>
            <a:off x="4171284" y="4838344"/>
            <a:ext cx="2217160" cy="1292662"/>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employee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efficiency and productivity</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emails and document drafts</a:t>
            </a:r>
          </a:p>
          <a:p>
            <a:pPr marL="142875" marR="0" lvl="0" indent="-142875" algn="l" defTabSz="9325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Save time on administrative activities such as generating meeting notes and follow up items</a:t>
            </a:r>
          </a:p>
        </p:txBody>
      </p:sp>
    </p:spTree>
    <p:extLst>
      <p:ext uri="{BB962C8B-B14F-4D97-AF65-F5344CB8AC3E}">
        <p14:creationId xmlns:p14="http://schemas.microsoft.com/office/powerpoint/2010/main" val="6886848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766"/>
            <a:ext cx="6170561" cy="526298"/>
          </a:xfrm>
        </p:spPr>
        <p:txBody>
          <a:bodyPr/>
          <a:lstStyle/>
          <a:p>
            <a:r>
              <a:rPr lang="en-US" noProof="0" dirty="0">
                <a:solidFill>
                  <a:srgbClr val="0078D4"/>
                </a:solidFill>
                <a:cs typeface="Segoe UI"/>
              </a:rPr>
              <a:t>Information Technology | </a:t>
            </a:r>
            <a:r>
              <a:rPr lang="en-US" noProof="0" dirty="0">
                <a:cs typeface="Segoe UI"/>
              </a:rPr>
              <a:t>General IT prompts (Microsoft 365 Copilot Chat only)</a:t>
            </a:r>
            <a:endParaRPr lang="en-US" baseline="30000" noProof="0" dirty="0">
              <a:cs typeface="Segoe UI"/>
            </a:endParaRP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Research</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Code review</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Create IT documentation </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Backup and recovery</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User training</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IT inventory management</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52" name="Text Placeholder 51">
            <a:extLst>
              <a:ext uri="{FF2B5EF4-FFF2-40B4-BE49-F238E27FC236}">
                <a16:creationId xmlns:a16="http://schemas.microsoft.com/office/drawing/2014/main" id="{7AC3E5A3-804A-559F-F8BB-CACCEA767126}"/>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cs typeface="Segoe UI" pitchFamily="34" charset="0"/>
              </a:rPr>
              <a:t>Use Microsoft 365 Copilot Chat to stay up-to-date with the latest technologies and best practices through continued learning. </a:t>
            </a:r>
          </a:p>
        </p:txBody>
      </p:sp>
      <p:sp>
        <p:nvSpPr>
          <p:cNvPr id="53" name="Text Placeholder 52">
            <a:extLst>
              <a:ext uri="{FF2B5EF4-FFF2-40B4-BE49-F238E27FC236}">
                <a16:creationId xmlns:a16="http://schemas.microsoft.com/office/drawing/2014/main" id="{D6AF478E-F16D-94ED-10AF-D095C1A20A30}"/>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Use Copilot to create and update documentation </a:t>
            </a:r>
            <a:br>
              <a:rPr kumimoji="0" lang="en-US" sz="900" b="0" i="0" u="none" strike="noStrike" kern="1200" cap="none" spc="0" normalizeH="0" baseline="0" noProof="0">
                <a:ln>
                  <a:noFill/>
                </a:ln>
                <a:solidFill>
                  <a:srgbClr val="1A1A1A"/>
                </a:solidFill>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pitchFamily="34" charset="0"/>
              </a:rPr>
              <a:t>for IT processes, configurations, and troubleshooting guides.</a:t>
            </a:r>
          </a:p>
        </p:txBody>
      </p:sp>
      <p:sp>
        <p:nvSpPr>
          <p:cNvPr id="54" name="Text Placeholder 53">
            <a:extLst>
              <a:ext uri="{FF2B5EF4-FFF2-40B4-BE49-F238E27FC236}">
                <a16:creationId xmlns:a16="http://schemas.microsoft.com/office/drawing/2014/main" id="{1FC90E70-42D2-0DE5-E4D9-8C3A79D3F21D}"/>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When you choose to implement a new service </a:t>
            </a:r>
            <a:br>
              <a:rPr kumimoji="0" lang="en-US" sz="900" b="0" i="0" u="none" strike="noStrike" kern="1200" cap="none" spc="0" normalizeH="0" baseline="0" noProof="0">
                <a:ln>
                  <a:noFill/>
                </a:ln>
                <a:solidFill>
                  <a:srgbClr val="1A1A1A"/>
                </a:solidFill>
                <a:effectLst/>
                <a:uLnTx/>
                <a:uFillTx/>
                <a:latin typeface="Segoe UI"/>
                <a:cs typeface="Segoe UI" pitchFamily="34" charset="0"/>
              </a:rPr>
            </a:br>
            <a:r>
              <a:rPr kumimoji="0" lang="en-US" sz="900" b="0" i="0" u="none" strike="noStrike" kern="1200" cap="none" spc="0" normalizeH="0" baseline="0" noProof="0">
                <a:ln>
                  <a:noFill/>
                </a:ln>
                <a:solidFill>
                  <a:srgbClr val="1A1A1A"/>
                </a:solidFill>
                <a:effectLst/>
                <a:uLnTx/>
                <a:uFillTx/>
                <a:latin typeface="Segoe UI"/>
                <a:cs typeface="Segoe UI" pitchFamily="34" charset="0"/>
              </a:rPr>
              <a:t>or product to your organization, use Copilot to streamline the user training process. </a:t>
            </a:r>
          </a:p>
        </p:txBody>
      </p:sp>
      <p:sp>
        <p:nvSpPr>
          <p:cNvPr id="55" name="Text Placeholder 54">
            <a:extLst>
              <a:ext uri="{FF2B5EF4-FFF2-40B4-BE49-F238E27FC236}">
                <a16:creationId xmlns:a16="http://schemas.microsoft.com/office/drawing/2014/main" id="{78D8FEB8-8AAC-3C74-65FF-A11714474957}"/>
              </a:ext>
            </a:extLst>
          </p:cNvPr>
          <p:cNvSpPr>
            <a:spLocks noGrp="1"/>
          </p:cNvSpPr>
          <p:nvPr>
            <p:ph type="body" sz="quarter" idx="21"/>
          </p:nvPr>
        </p:nvSpPr>
        <p:spPr/>
        <p:txBody>
          <a:bodyPr>
            <a:normAutofit lnSpcReduction="10000"/>
          </a:bodyPr>
          <a:lstStyle/>
          <a:p>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I want to learn more about how to implement [tool, service</a:t>
            </a:r>
            <a:r>
              <a:rPr kumimoji="0" lang="en-US" sz="900" b="1" i="0" u="none" strike="noStrike" kern="0" cap="none" spc="0" normalizeH="0" baseline="0" noProof="0">
                <a:ln>
                  <a:noFill/>
                </a:ln>
                <a:solidFill>
                  <a:srgbClr val="1A1A1A"/>
                </a:solidFill>
                <a:effectLst/>
                <a:uLnTx/>
                <a:uFillTx/>
                <a:latin typeface="Segoe UI"/>
                <a:ea typeface="+mn-ea"/>
                <a:cs typeface="+mn-cs"/>
              </a:rPr>
              <a:t>]. Provide a high-level outline </a:t>
            </a:r>
            <a:r>
              <a:rPr kumimoji="0" lang="en-US" sz="900" b="0" i="0" u="none" strike="noStrike" kern="0" cap="none" spc="0" normalizeH="0" baseline="0" noProof="0">
                <a:ln>
                  <a:noFill/>
                </a:ln>
                <a:solidFill>
                  <a:srgbClr val="1A1A1A"/>
                </a:solidFill>
                <a:effectLst/>
                <a:uLnTx/>
                <a:uFillTx/>
                <a:latin typeface="Segoe UI"/>
                <a:ea typeface="+mn-ea"/>
                <a:cs typeface="+mn-cs"/>
              </a:rPr>
              <a:t>with guidance on how to implement, best practice set ups, how to get leader buy-in, etc.</a:t>
            </a:r>
          </a:p>
        </p:txBody>
      </p:sp>
      <p:sp>
        <p:nvSpPr>
          <p:cNvPr id="56" name="Text Placeholder 55">
            <a:extLst>
              <a:ext uri="{FF2B5EF4-FFF2-40B4-BE49-F238E27FC236}">
                <a16:creationId xmlns:a16="http://schemas.microsoft.com/office/drawing/2014/main" id="{C50C2F7D-C404-AD6E-2F3C-7BFE6D4281A5}"/>
              </a:ext>
            </a:extLst>
          </p:cNvPr>
          <p:cNvSpPr>
            <a:spLocks noGrp="1"/>
          </p:cNvSpPr>
          <p:nvPr>
            <p:ph type="body" sz="quarter" idx="22"/>
          </p:nvPr>
        </p:nvSpPr>
        <p:spPr/>
        <p:txBody>
          <a:bodyPr>
            <a:normAutofit lnSpcReduction="100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Rewrite this code </a:t>
            </a:r>
            <a:r>
              <a:rPr kumimoji="0" lang="en-US" sz="900" b="0" i="0" u="none" strike="noStrike" kern="0" cap="none" spc="0" normalizeH="0" baseline="0" noProof="0">
                <a:ln>
                  <a:noFill/>
                </a:ln>
                <a:solidFill>
                  <a:srgbClr val="1A1A1A"/>
                </a:solidFill>
                <a:effectLst/>
                <a:uLnTx/>
                <a:uFillTx/>
                <a:latin typeface="Segoe UI"/>
                <a:ea typeface="+mn-ea"/>
                <a:cs typeface="+mn-cs"/>
              </a:rPr>
              <a:t>so that it will no longer have an error when the user picks an invalid product type. Also add comments and provide a summary of what it does: &lt;code&gt;</a:t>
            </a:r>
          </a:p>
        </p:txBody>
      </p:sp>
      <p:sp>
        <p:nvSpPr>
          <p:cNvPr id="57" name="Text Placeholder 56">
            <a:extLst>
              <a:ext uri="{FF2B5EF4-FFF2-40B4-BE49-F238E27FC236}">
                <a16:creationId xmlns:a16="http://schemas.microsoft.com/office/drawing/2014/main" id="{733AE727-047C-16BB-1E4E-BC4B5C0F2561}"/>
              </a:ext>
            </a:extLst>
          </p:cNvPr>
          <p:cNvSpPr>
            <a:spLocks noGrp="1"/>
          </p:cNvSpPr>
          <p:nvPr>
            <p:ph type="body" sz="quarter" idx="23"/>
          </p:nvPr>
        </p:nvSpPr>
        <p:spPr/>
        <p:txBody>
          <a:bodyPr>
            <a:normAutofit fontScale="925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2-page document detailing </a:t>
            </a:r>
            <a:br>
              <a:rPr kumimoji="0" lang="en-US" sz="900" b="1" i="0" u="none" strike="noStrike" kern="0" cap="none" spc="0" normalizeH="0" baseline="0" noProof="0">
                <a:ln>
                  <a:noFill/>
                </a:ln>
                <a:solidFill>
                  <a:srgbClr val="1A1A1A"/>
                </a:solidFill>
                <a:effectLst/>
                <a:uLnTx/>
                <a:uFillTx/>
                <a:latin typeface="Segoe UI"/>
                <a:ea typeface="+mn-ea"/>
                <a:cs typeface="+mn-cs"/>
              </a:rPr>
            </a:br>
            <a:r>
              <a:rPr kumimoji="0" lang="en-US" sz="900" b="1" i="0" u="none" strike="noStrike" kern="0" cap="none" spc="0" normalizeH="0" baseline="0" noProof="0">
                <a:ln>
                  <a:noFill/>
                </a:ln>
                <a:solidFill>
                  <a:srgbClr val="1A1A1A"/>
                </a:solidFill>
                <a:effectLst/>
                <a:uLnTx/>
                <a:uFillTx/>
                <a:latin typeface="Segoe UI"/>
                <a:ea typeface="+mn-ea"/>
                <a:cs typeface="+mn-cs"/>
              </a:rPr>
              <a:t>the architecture </a:t>
            </a:r>
            <a:r>
              <a:rPr kumimoji="0" lang="en-US" sz="900" b="0" i="0" u="none" strike="noStrike" kern="0" cap="none" spc="0" normalizeH="0" baseline="0" noProof="0">
                <a:ln>
                  <a:noFill/>
                </a:ln>
                <a:solidFill>
                  <a:srgbClr val="1A1A1A"/>
                </a:solidFill>
                <a:effectLst/>
                <a:uLnTx/>
                <a:uFillTx/>
                <a:latin typeface="Segoe UI"/>
                <a:ea typeface="+mn-ea"/>
                <a:cs typeface="+mn-cs"/>
              </a:rPr>
              <a:t>of [system] in non-technical language. Be sure to incorporate key features, technologies, and a process diagram. </a:t>
            </a:r>
          </a:p>
        </p:txBody>
      </p:sp>
      <p:sp>
        <p:nvSpPr>
          <p:cNvPr id="58" name="Text Placeholder 57">
            <a:extLst>
              <a:ext uri="{FF2B5EF4-FFF2-40B4-BE49-F238E27FC236}">
                <a16:creationId xmlns:a16="http://schemas.microsoft.com/office/drawing/2014/main" id="{BAB188EF-7188-C6F8-F205-4FC8F00445AB}"/>
              </a:ext>
            </a:extLst>
          </p:cNvPr>
          <p:cNvSpPr>
            <a:spLocks noGrp="1"/>
          </p:cNvSpPr>
          <p:nvPr>
            <p:ph type="body" sz="quarter" idx="24"/>
          </p:nvPr>
        </p:nvSpPr>
        <p:spPr/>
        <p:txBody>
          <a:bodyPr>
            <a:normAutofit fontScale="925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Provide a</a:t>
            </a:r>
            <a:r>
              <a:rPr lang="en-US" b="1" kern="0" noProof="0">
                <a:solidFill>
                  <a:srgbClr val="1A1A1A"/>
                </a:solidFill>
                <a:latin typeface="Segoe UI"/>
                <a:cs typeface="+mn-cs"/>
              </a:rPr>
              <a:t>n example of a</a:t>
            </a:r>
            <a:r>
              <a:rPr kumimoji="0" lang="en-US" sz="900" b="1" i="0" u="none" strike="noStrike" kern="0" cap="none" spc="0" normalizeH="0" baseline="0" noProof="0">
                <a:ln>
                  <a:noFill/>
                </a:ln>
                <a:solidFill>
                  <a:srgbClr val="1A1A1A"/>
                </a:solidFill>
                <a:effectLst/>
                <a:uLnTx/>
                <a:uFillTx/>
                <a:latin typeface="Segoe UI"/>
                <a:ea typeface="+mn-ea"/>
                <a:cs typeface="+mn-cs"/>
              </a:rPr>
              <a:t> PowerShell script </a:t>
            </a:r>
            <a:r>
              <a:rPr kumimoji="0" lang="en-US" sz="900" b="0" i="0" u="none" strike="noStrike" kern="0" cap="none" spc="0" normalizeH="0" baseline="0" noProof="0">
                <a:ln>
                  <a:noFill/>
                </a:ln>
                <a:solidFill>
                  <a:srgbClr val="1A1A1A"/>
                </a:solidFill>
                <a:effectLst/>
                <a:uLnTx/>
                <a:uFillTx/>
                <a:latin typeface="Segoe UI"/>
                <a:ea typeface="+mn-ea"/>
                <a:cs typeface="+mn-cs"/>
              </a:rPr>
              <a:t>that takes daily snapshot backups of Azure Storage volumes, organizes logically, and removes snapshots older than 30 days for compliance.</a:t>
            </a:r>
          </a:p>
        </p:txBody>
      </p:sp>
      <p:sp>
        <p:nvSpPr>
          <p:cNvPr id="59" name="Text Placeholder 58">
            <a:extLst>
              <a:ext uri="{FF2B5EF4-FFF2-40B4-BE49-F238E27FC236}">
                <a16:creationId xmlns:a16="http://schemas.microsoft.com/office/drawing/2014/main" id="{608C7495-4382-68C8-8861-6E46361E8AF6}"/>
              </a:ext>
            </a:extLst>
          </p:cNvPr>
          <p:cNvSpPr>
            <a:spLocks noGrp="1"/>
          </p:cNvSpPr>
          <p:nvPr>
            <p:ph type="body" sz="quarter" idx="25"/>
          </p:nvPr>
        </p:nvSpPr>
        <p:spPr/>
        <p:txBody>
          <a:bodyPr>
            <a:normAutofit lnSpcReduction="10000"/>
          </a:bodyPr>
          <a:lstStyle/>
          <a:p>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I am training new users on our [software, system, tool]. </a:t>
            </a:r>
            <a:r>
              <a:rPr kumimoji="0" lang="en-US" sz="900" b="1" i="0" u="none" strike="noStrike" kern="0" cap="none" spc="0" normalizeH="0" baseline="0" noProof="0">
                <a:ln>
                  <a:noFill/>
                </a:ln>
                <a:solidFill>
                  <a:srgbClr val="1A1A1A"/>
                </a:solidFill>
                <a:effectLst/>
                <a:uLnTx/>
                <a:uFillTx/>
                <a:latin typeface="Segoe UI"/>
                <a:ea typeface="+mn-ea"/>
                <a:cs typeface="+mn-cs"/>
              </a:rPr>
              <a:t>Create an outline for a 30-minute training</a:t>
            </a:r>
            <a:r>
              <a:rPr kumimoji="0" lang="en-US" sz="900" b="0" i="0" u="none" strike="noStrike" kern="0" cap="none" spc="0" normalizeH="0" baseline="0" noProof="0">
                <a:ln>
                  <a:noFill/>
                </a:ln>
                <a:solidFill>
                  <a:srgbClr val="1A1A1A"/>
                </a:solidFill>
                <a:effectLst/>
                <a:uLnTx/>
                <a:uFillTx/>
                <a:latin typeface="Segoe UI"/>
                <a:ea typeface="+mn-ea"/>
                <a:cs typeface="+mn-cs"/>
              </a:rPr>
              <a:t> including key concepts, demos, and best practices.</a:t>
            </a:r>
          </a:p>
        </p:txBody>
      </p:sp>
      <p:sp>
        <p:nvSpPr>
          <p:cNvPr id="60" name="Text Placeholder 59">
            <a:extLst>
              <a:ext uri="{FF2B5EF4-FFF2-40B4-BE49-F238E27FC236}">
                <a16:creationId xmlns:a16="http://schemas.microsoft.com/office/drawing/2014/main" id="{16DCF908-AAF0-A95B-1871-3646903DB351}"/>
              </a:ext>
            </a:extLst>
          </p:cNvPr>
          <p:cNvSpPr>
            <a:spLocks noGrp="1"/>
          </p:cNvSpPr>
          <p:nvPr>
            <p:ph type="body" sz="quarter" idx="26"/>
          </p:nvPr>
        </p:nvSpPr>
        <p:spPr>
          <a:xfrm>
            <a:off x="7511481" y="5641938"/>
            <a:ext cx="2391972" cy="626701"/>
          </a:xfrm>
        </p:spPr>
        <p:txBody>
          <a:bodyPr>
            <a:normAutofit fontScale="925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Outline the key information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needed for an IT asset inventory system </a:t>
            </a:r>
            <a:br>
              <a:rPr kumimoji="0" lang="en-US" sz="900" b="0" i="0" u="none" strike="noStrike" kern="0" cap="none" spc="0" normalizeH="0" baseline="0" noProof="0">
                <a:ln>
                  <a:noFill/>
                </a:ln>
                <a:solidFill>
                  <a:srgbClr val="1A1A1A"/>
                </a:solidFill>
                <a:effectLst/>
                <a:uLnTx/>
                <a:uFillTx/>
                <a:latin typeface="Segoe UI"/>
                <a:ea typeface="+mn-ea"/>
                <a:cs typeface="+mn-cs"/>
              </a:rPr>
            </a:br>
            <a:r>
              <a:rPr kumimoji="0" lang="en-US" sz="900" b="0" i="0" u="none" strike="noStrike" kern="0" cap="none" spc="0" normalizeH="0" baseline="0" noProof="0">
                <a:ln>
                  <a:noFill/>
                </a:ln>
                <a:solidFill>
                  <a:srgbClr val="1A1A1A"/>
                </a:solidFill>
                <a:effectLst/>
                <a:uLnTx/>
                <a:uFillTx/>
                <a:latin typeface="Segoe UI"/>
                <a:ea typeface="+mn-ea"/>
                <a:cs typeface="+mn-cs"/>
              </a:rPr>
              <a:t>and some suggestions for how to maintain these logs. </a:t>
            </a:r>
          </a:p>
        </p:txBody>
      </p:sp>
      <p:sp>
        <p:nvSpPr>
          <p:cNvPr id="61" name="Text Placeholder 60">
            <a:extLst>
              <a:ext uri="{FF2B5EF4-FFF2-40B4-BE49-F238E27FC236}">
                <a16:creationId xmlns:a16="http://schemas.microsoft.com/office/drawing/2014/main" id="{B265352B-2081-C13D-A765-E94070DEC158}"/>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Ask Copilot to help fix issues that arise from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a code review.</a:t>
            </a:r>
          </a:p>
        </p:txBody>
      </p:sp>
      <p:sp>
        <p:nvSpPr>
          <p:cNvPr id="62" name="Text Placeholder 61">
            <a:extLst>
              <a:ext uri="{FF2B5EF4-FFF2-40B4-BE49-F238E27FC236}">
                <a16:creationId xmlns:a16="http://schemas.microsoft.com/office/drawing/2014/main" id="{C9AA14E3-36D0-97E0-3A6B-C0AC9F78C6C8}"/>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Copilot can help you create scripts to automate backup and recovery processes. </a:t>
            </a:r>
          </a:p>
        </p:txBody>
      </p:sp>
      <p:sp>
        <p:nvSpPr>
          <p:cNvPr id="63" name="Text Placeholder 62">
            <a:extLst>
              <a:ext uri="{FF2B5EF4-FFF2-40B4-BE49-F238E27FC236}">
                <a16:creationId xmlns:a16="http://schemas.microsoft.com/office/drawing/2014/main" id="{D1CA1F16-43C6-893C-D014-5D77415A24BA}"/>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Use Copilot to help provide best practices on how manage IT inventory. </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Start</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530994" cy="211018"/>
            <a:chOff x="1198144" y="862657"/>
            <a:chExt cx="1530994" cy="211018"/>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530994"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421349"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7" y="1127774"/>
            <a:ext cx="2011680" cy="216000"/>
            <a:chOff x="1194743" y="1140160"/>
            <a:chExt cx="201168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r>
                <a:rPr lang="en-US" sz="900" noProof="0">
                  <a:solidFill>
                    <a:srgbClr val="8661C5"/>
                  </a:solidFill>
                  <a:latin typeface="Segoe UI Semibold"/>
                  <a:cs typeface="Segoe UI Semibold"/>
                </a:rPr>
                <a:t> </a:t>
              </a:r>
              <a:endParaRPr lang="en-US" sz="900" b="0" i="0" u="none" strike="noStrike" kern="1200" cap="none" spc="0" normalizeH="0" baseline="0" noProof="0">
                <a:ln>
                  <a:noFill/>
                </a:ln>
                <a:solidFill>
                  <a:srgbClr val="8661C5"/>
                </a:solidFill>
                <a:effectLst/>
                <a:uLnTx/>
                <a:uFillTx/>
                <a:latin typeface="Segoe UI Semibold" panose="020B0702040204020203" pitchFamily="34" charset="0"/>
                <a:cs typeface="Segoe UI Semibold" panose="020B0702040204020203" pitchFamily="34" charset="0"/>
              </a:endParaRP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62" name="Group 161">
            <a:extLst>
              <a:ext uri="{FF2B5EF4-FFF2-40B4-BE49-F238E27FC236}">
                <a16:creationId xmlns:a16="http://schemas.microsoft.com/office/drawing/2014/main" id="{5D488C68-8B10-1068-72B7-B4CB320EA128}"/>
              </a:ext>
            </a:extLst>
          </p:cNvPr>
          <p:cNvGrpSpPr/>
          <p:nvPr/>
        </p:nvGrpSpPr>
        <p:grpSpPr>
          <a:xfrm>
            <a:off x="804187" y="5158847"/>
            <a:ext cx="2351135" cy="360000"/>
            <a:chOff x="4276273" y="2761669"/>
            <a:chExt cx="2351135" cy="360000"/>
          </a:xfrm>
        </p:grpSpPr>
        <p:pic>
          <p:nvPicPr>
            <p:cNvPr id="163" name="Picture 162" descr="Zip Co logo SVG free download, id: 101874 - Brandlogos.net">
              <a:hlinkClick r:id="rId6"/>
              <a:extLst>
                <a:ext uri="{FF2B5EF4-FFF2-40B4-BE49-F238E27FC236}">
                  <a16:creationId xmlns:a16="http://schemas.microsoft.com/office/drawing/2014/main" id="{451310BA-3378-13A7-5157-AFB7104D1E6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4" name="TextBox 163">
              <a:extLst>
                <a:ext uri="{FF2B5EF4-FFF2-40B4-BE49-F238E27FC236}">
                  <a16:creationId xmlns:a16="http://schemas.microsoft.com/office/drawing/2014/main" id="{FB7E8C7A-F8E4-294D-1631-EBD33CD38AE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65" name="Group 164">
            <a:extLst>
              <a:ext uri="{FF2B5EF4-FFF2-40B4-BE49-F238E27FC236}">
                <a16:creationId xmlns:a16="http://schemas.microsoft.com/office/drawing/2014/main" id="{91A9D422-C650-8DDB-2E5A-1D3A01A5AADF}"/>
              </a:ext>
            </a:extLst>
          </p:cNvPr>
          <p:cNvGrpSpPr/>
          <p:nvPr/>
        </p:nvGrpSpPr>
        <p:grpSpPr>
          <a:xfrm>
            <a:off x="4276273" y="2761669"/>
            <a:ext cx="2351135" cy="360000"/>
            <a:chOff x="4276273" y="2761669"/>
            <a:chExt cx="2351135" cy="360000"/>
          </a:xfrm>
        </p:grpSpPr>
        <p:pic>
          <p:nvPicPr>
            <p:cNvPr id="166" name="Picture 165" descr="Zip Co logo SVG free download, id: 101874 - Brandlogos.net">
              <a:hlinkClick r:id="rId6"/>
              <a:extLst>
                <a:ext uri="{FF2B5EF4-FFF2-40B4-BE49-F238E27FC236}">
                  <a16:creationId xmlns:a16="http://schemas.microsoft.com/office/drawing/2014/main" id="{44891FEC-D44F-9360-F9CD-69F5295BD21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7" name="TextBox 166">
              <a:extLst>
                <a:ext uri="{FF2B5EF4-FFF2-40B4-BE49-F238E27FC236}">
                  <a16:creationId xmlns:a16="http://schemas.microsoft.com/office/drawing/2014/main" id="{2BB9CB59-5868-B455-2F03-CA7AB6EEA492}"/>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68" name="Group 167">
            <a:extLst>
              <a:ext uri="{FF2B5EF4-FFF2-40B4-BE49-F238E27FC236}">
                <a16:creationId xmlns:a16="http://schemas.microsoft.com/office/drawing/2014/main" id="{583EF31C-06B9-3999-C48F-D6BE1F657EA8}"/>
              </a:ext>
            </a:extLst>
          </p:cNvPr>
          <p:cNvGrpSpPr/>
          <p:nvPr/>
        </p:nvGrpSpPr>
        <p:grpSpPr>
          <a:xfrm>
            <a:off x="7739914" y="2761669"/>
            <a:ext cx="2351135" cy="360000"/>
            <a:chOff x="7739914" y="2761669"/>
            <a:chExt cx="2351135" cy="360000"/>
          </a:xfrm>
        </p:grpSpPr>
        <p:pic>
          <p:nvPicPr>
            <p:cNvPr id="169" name="Picture 168" descr="Zip Co logo SVG free download, id: 101874 - Brandlogos.net">
              <a:hlinkClick r:id="rId6"/>
              <a:extLst>
                <a:ext uri="{FF2B5EF4-FFF2-40B4-BE49-F238E27FC236}">
                  <a16:creationId xmlns:a16="http://schemas.microsoft.com/office/drawing/2014/main" id="{C7F69E91-14A4-D272-A5CA-B73C2F7CE96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0" name="TextBox 169">
              <a:extLst>
                <a:ext uri="{FF2B5EF4-FFF2-40B4-BE49-F238E27FC236}">
                  <a16:creationId xmlns:a16="http://schemas.microsoft.com/office/drawing/2014/main" id="{32BCE0EC-0657-C7CD-E07C-70071DE34161}"/>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1" name="Group 170">
            <a:extLst>
              <a:ext uri="{FF2B5EF4-FFF2-40B4-BE49-F238E27FC236}">
                <a16:creationId xmlns:a16="http://schemas.microsoft.com/office/drawing/2014/main" id="{705CB78D-B5DF-2778-AD68-A88D26201350}"/>
              </a:ext>
            </a:extLst>
          </p:cNvPr>
          <p:cNvGrpSpPr/>
          <p:nvPr/>
        </p:nvGrpSpPr>
        <p:grpSpPr>
          <a:xfrm>
            <a:off x="804187" y="2761669"/>
            <a:ext cx="2351135" cy="360000"/>
            <a:chOff x="4276273" y="2761669"/>
            <a:chExt cx="2351135" cy="360000"/>
          </a:xfrm>
        </p:grpSpPr>
        <p:pic>
          <p:nvPicPr>
            <p:cNvPr id="172" name="Picture 171" descr="Zip Co logo SVG free download, id: 101874 - Brandlogos.net">
              <a:hlinkClick r:id="rId6"/>
              <a:extLst>
                <a:ext uri="{FF2B5EF4-FFF2-40B4-BE49-F238E27FC236}">
                  <a16:creationId xmlns:a16="http://schemas.microsoft.com/office/drawing/2014/main" id="{DAF9AA88-5CBF-3DEA-8E16-A7756F0950F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3" name="TextBox 172">
              <a:extLst>
                <a:ext uri="{FF2B5EF4-FFF2-40B4-BE49-F238E27FC236}">
                  <a16:creationId xmlns:a16="http://schemas.microsoft.com/office/drawing/2014/main" id="{604715EB-0CB2-C0CE-E7ED-087739AEC7B4}"/>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4" name="Group 173">
            <a:extLst>
              <a:ext uri="{FF2B5EF4-FFF2-40B4-BE49-F238E27FC236}">
                <a16:creationId xmlns:a16="http://schemas.microsoft.com/office/drawing/2014/main" id="{45C67E1F-EF18-2381-8FE1-49587A016784}"/>
              </a:ext>
            </a:extLst>
          </p:cNvPr>
          <p:cNvGrpSpPr/>
          <p:nvPr/>
        </p:nvGrpSpPr>
        <p:grpSpPr>
          <a:xfrm>
            <a:off x="4276273" y="5158847"/>
            <a:ext cx="2351135" cy="360000"/>
            <a:chOff x="4276273" y="2761669"/>
            <a:chExt cx="2351135" cy="360000"/>
          </a:xfrm>
        </p:grpSpPr>
        <p:pic>
          <p:nvPicPr>
            <p:cNvPr id="175" name="Picture 174" descr="Zip Co logo SVG free download, id: 101874 - Brandlogos.net">
              <a:hlinkClick r:id="rId6"/>
              <a:extLst>
                <a:ext uri="{FF2B5EF4-FFF2-40B4-BE49-F238E27FC236}">
                  <a16:creationId xmlns:a16="http://schemas.microsoft.com/office/drawing/2014/main" id="{8ACCDBAC-B93C-D978-DFD0-445FBCC9E2C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6" name="TextBox 175">
              <a:extLst>
                <a:ext uri="{FF2B5EF4-FFF2-40B4-BE49-F238E27FC236}">
                  <a16:creationId xmlns:a16="http://schemas.microsoft.com/office/drawing/2014/main" id="{B45ED429-3BB7-1FD8-052B-712944D67F2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77" name="Group 176">
            <a:extLst>
              <a:ext uri="{FF2B5EF4-FFF2-40B4-BE49-F238E27FC236}">
                <a16:creationId xmlns:a16="http://schemas.microsoft.com/office/drawing/2014/main" id="{1F429795-4855-D6A6-D8B3-68E2CE5E74B4}"/>
              </a:ext>
            </a:extLst>
          </p:cNvPr>
          <p:cNvGrpSpPr/>
          <p:nvPr/>
        </p:nvGrpSpPr>
        <p:grpSpPr>
          <a:xfrm>
            <a:off x="7739914" y="5158847"/>
            <a:ext cx="2351135" cy="360000"/>
            <a:chOff x="7739914" y="2761669"/>
            <a:chExt cx="2351135" cy="360000"/>
          </a:xfrm>
        </p:grpSpPr>
        <p:pic>
          <p:nvPicPr>
            <p:cNvPr id="178" name="Picture 177" descr="Zip Co logo SVG free download, id: 101874 - Brandlogos.net">
              <a:hlinkClick r:id="rId6"/>
              <a:extLst>
                <a:ext uri="{FF2B5EF4-FFF2-40B4-BE49-F238E27FC236}">
                  <a16:creationId xmlns:a16="http://schemas.microsoft.com/office/drawing/2014/main" id="{9ED4597D-D9E5-E69D-C99A-C708459E604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9" name="TextBox 178">
              <a:extLst>
                <a:ext uri="{FF2B5EF4-FFF2-40B4-BE49-F238E27FC236}">
                  <a16:creationId xmlns:a16="http://schemas.microsoft.com/office/drawing/2014/main" id="{29CF15DE-9917-7AAA-8FAA-F4BAADCFB5A2}"/>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sp>
        <p:nvSpPr>
          <p:cNvPr id="180" name="Text Placeholder 60">
            <a:extLst>
              <a:ext uri="{FF2B5EF4-FFF2-40B4-BE49-F238E27FC236}">
                <a16:creationId xmlns:a16="http://schemas.microsoft.com/office/drawing/2014/main" id="{193A4E25-D388-278E-8EDB-08CC237811B4}"/>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81" name="Text Placeholder 61">
            <a:extLst>
              <a:ext uri="{FF2B5EF4-FFF2-40B4-BE49-F238E27FC236}">
                <a16:creationId xmlns:a16="http://schemas.microsoft.com/office/drawing/2014/main" id="{A17904A0-FF35-7B3B-1E81-A5EC9C50A6ED}"/>
              </a:ext>
            </a:extLst>
          </p:cNvPr>
          <p:cNvSpPr>
            <a:spLocks noGrp="1"/>
          </p:cNvSpPr>
          <p:nvPr>
            <p:ph type="body" sz="quarter" idx="39"/>
          </p:nvPr>
        </p:nvSpPr>
        <p:spPr>
          <a:xfrm>
            <a:off x="11588664" y="357645"/>
            <a:ext cx="127000" cy="125999"/>
          </a:xfrm>
        </p:spPr>
        <p:txBody>
          <a:bodyPr/>
          <a:lstStyle/>
          <a:p>
            <a:endParaRPr lang="en-US" noProof="0"/>
          </a:p>
        </p:txBody>
      </p:sp>
      <p:sp>
        <p:nvSpPr>
          <p:cNvPr id="182" name="Text Placeholder 62">
            <a:extLst>
              <a:ext uri="{FF2B5EF4-FFF2-40B4-BE49-F238E27FC236}">
                <a16:creationId xmlns:a16="http://schemas.microsoft.com/office/drawing/2014/main" id="{CD04B54A-2C32-FFFC-3827-1E1679DBA898}"/>
              </a:ext>
            </a:extLst>
          </p:cNvPr>
          <p:cNvSpPr>
            <a:spLocks noGrp="1"/>
          </p:cNvSpPr>
          <p:nvPr>
            <p:ph type="body" sz="quarter" idx="40"/>
          </p:nvPr>
        </p:nvSpPr>
        <p:spPr>
          <a:xfrm>
            <a:off x="11760200" y="357645"/>
            <a:ext cx="127000" cy="125999"/>
          </a:xfrm>
        </p:spPr>
        <p:txBody>
          <a:bodyPr/>
          <a:lstStyle/>
          <a:p>
            <a:endParaRPr lang="en-US" noProof="0"/>
          </a:p>
        </p:txBody>
      </p:sp>
      <p:pic>
        <p:nvPicPr>
          <p:cNvPr id="15" name="Picture 14">
            <a:extLst>
              <a:ext uri="{FF2B5EF4-FFF2-40B4-BE49-F238E27FC236}">
                <a16:creationId xmlns:a16="http://schemas.microsoft.com/office/drawing/2014/main" id="{C81C08E4-1A68-1CC8-5FA5-2061DC67DD2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sp>
        <p:nvSpPr>
          <p:cNvPr id="5" name="Graphic 2">
            <a:hlinkClick r:id="rId9"/>
            <a:extLst>
              <a:ext uri="{FF2B5EF4-FFF2-40B4-BE49-F238E27FC236}">
                <a16:creationId xmlns:a16="http://schemas.microsoft.com/office/drawing/2014/main" id="{40A40F0F-0B0A-049F-AAF5-E4CE541A5FC4}"/>
              </a:ext>
            </a:extLst>
          </p:cNvPr>
          <p:cNvSpPr/>
          <p:nvPr/>
        </p:nvSpPr>
        <p:spPr>
          <a:xfrm>
            <a:off x="6754761" y="407925"/>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69338877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5672138" cy="263149"/>
          </a:xfrm>
        </p:spPr>
        <p:txBody>
          <a:bodyPr/>
          <a:lstStyle/>
          <a:p>
            <a:r>
              <a:rPr lang="en-US" noProof="0">
                <a:solidFill>
                  <a:srgbClr val="0078D4"/>
                </a:solidFill>
                <a:cs typeface="Segoe UI"/>
              </a:rPr>
              <a:t>Information Technology | </a:t>
            </a:r>
            <a:r>
              <a:rPr lang="en-US" noProof="0">
                <a:cs typeface="Segoe UI"/>
              </a:rPr>
              <a:t>Create a project plan</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Summarize requirements and data</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r>
              <a:rPr lang="en-US" noProof="0"/>
              <a:t>6. Revise support procedures</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Discuss the plan</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t>5. Create an executive update</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Brainstorm risks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Track progress</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2" name="Text Placeholder 51">
            <a:extLst>
              <a:ext uri="{FF2B5EF4-FFF2-40B4-BE49-F238E27FC236}">
                <a16:creationId xmlns:a16="http://schemas.microsoft.com/office/drawing/2014/main" id="{B58C1E5F-62F0-C5B7-7957-E16D8D30D285}"/>
              </a:ext>
            </a:extLst>
          </p:cNvPr>
          <p:cNvSpPr>
            <a:spLocks noGrp="1"/>
          </p:cNvSpPr>
          <p:nvPr>
            <p:ph type="body" sz="quarter" idx="18"/>
          </p:nvPr>
        </p:nvSpPr>
        <p:spPr/>
        <p:txBody>
          <a:bodyPr/>
          <a:lstStyle/>
          <a:p>
            <a:r>
              <a:rPr kumimoji="0" lang="en-US" sz="900" b="0" i="0" u="none" strike="noStrike" kern="1200" cap="none" spc="0" normalizeH="0" baseline="0" noProof="0" dirty="0">
                <a:ln>
                  <a:noFill/>
                </a:ln>
                <a:solidFill>
                  <a:srgbClr val="1A1A1A"/>
                </a:solidFill>
                <a:effectLst/>
                <a:uLnTx/>
                <a:uFillTx/>
                <a:latin typeface="Segoe UI"/>
                <a:ea typeface="Segoe UI" pitchFamily="34" charset="0"/>
                <a:cs typeface="Segoe UI" pitchFamily="34" charset="0"/>
              </a:rPr>
              <a:t>Leverage Microsoft 365 Copilot Chat to summarize all requirements and related data to build the framework for the project.  </a:t>
            </a:r>
          </a:p>
        </p:txBody>
      </p:sp>
      <p:sp>
        <p:nvSpPr>
          <p:cNvPr id="53" name="Text Placeholder 52">
            <a:extLst>
              <a:ext uri="{FF2B5EF4-FFF2-40B4-BE49-F238E27FC236}">
                <a16:creationId xmlns:a16="http://schemas.microsoft.com/office/drawing/2014/main" id="{D73C59AC-F68F-420F-5F3C-AC4CD4F22C65}"/>
              </a:ext>
            </a:extLst>
          </p:cNvPr>
          <p:cNvSpPr>
            <a:spLocks noGrp="1"/>
          </p:cNvSpPr>
          <p:nvPr>
            <p:ph type="body" sz="quarter" idx="1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Meet with the team to discuss the project plan and use Copilot in Teams to summarize the meeting, with action items.</a:t>
            </a:r>
          </a:p>
        </p:txBody>
      </p:sp>
      <p:sp>
        <p:nvSpPr>
          <p:cNvPr id="54" name="Text Placeholder 53">
            <a:extLst>
              <a:ext uri="{FF2B5EF4-FFF2-40B4-BE49-F238E27FC236}">
                <a16:creationId xmlns:a16="http://schemas.microsoft.com/office/drawing/2014/main" id="{FB53944D-5BF7-0F21-DF35-6A76DB3BB15F}"/>
              </a:ext>
            </a:extLst>
          </p:cNvPr>
          <p:cNvSpPr>
            <a:spLocks noGrp="1"/>
          </p:cNvSpPr>
          <p:nvPr>
            <p:ph type="body" sz="quarter" idx="20"/>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Whiteboard to capture a list of possible risks and categorize all the items at the end of the session. </a:t>
            </a:r>
          </a:p>
        </p:txBody>
      </p:sp>
      <p:sp>
        <p:nvSpPr>
          <p:cNvPr id="55" name="Text Placeholder 54">
            <a:extLst>
              <a:ext uri="{FF2B5EF4-FFF2-40B4-BE49-F238E27FC236}">
                <a16:creationId xmlns:a16="http://schemas.microsoft.com/office/drawing/2014/main" id="{3E3344E8-005E-A7FD-5803-75BC6304BE15}"/>
              </a:ext>
            </a:extLst>
          </p:cNvPr>
          <p:cNvSpPr>
            <a:spLocks noGrp="1"/>
          </p:cNvSpPr>
          <p:nvPr>
            <p:ph type="body" sz="quarter" idx="21"/>
          </p:nvPr>
        </p:nvSpPr>
        <p:spPr/>
        <p:txBody>
          <a:bodyPr/>
          <a:lstStyle/>
          <a:p>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Clearly </a:t>
            </a:r>
            <a:r>
              <a:rPr kumimoji="0" lang="en-US" sz="900" b="1" i="0" u="none" strike="noStrike" kern="0" cap="none" spc="0" normalizeH="0" baseline="0" noProof="0">
                <a:ln>
                  <a:noFill/>
                </a:ln>
                <a:solidFill>
                  <a:srgbClr val="1A1A1A"/>
                </a:solidFill>
                <a:effectLst/>
                <a:uLnTx/>
                <a:uFillTx/>
                <a:latin typeface="Segoe UI"/>
                <a:ea typeface="+mn-ea"/>
                <a:cs typeface="+mn-cs"/>
              </a:rPr>
              <a:t>outline [project name]’s</a:t>
            </a:r>
            <a:r>
              <a:rPr kumimoji="0" lang="en-US" sz="900" b="0" i="0" u="none" strike="noStrike" kern="0" cap="none" spc="0" normalizeH="0" baseline="0" noProof="0">
                <a:ln>
                  <a:noFill/>
                </a:ln>
                <a:solidFill>
                  <a:srgbClr val="1A1A1A"/>
                </a:solidFill>
                <a:effectLst/>
                <a:uLnTx/>
                <a:uFillTx/>
                <a:latin typeface="Segoe UI"/>
                <a:ea typeface="+mn-ea"/>
                <a:cs typeface="+mn-cs"/>
              </a:rPr>
              <a:t> purpose, goals, and deliverables based on documents, chats, and emails that mention it.</a:t>
            </a:r>
          </a:p>
        </p:txBody>
      </p:sp>
      <p:sp>
        <p:nvSpPr>
          <p:cNvPr id="56" name="Text Placeholder 55">
            <a:extLst>
              <a:ext uri="{FF2B5EF4-FFF2-40B4-BE49-F238E27FC236}">
                <a16:creationId xmlns:a16="http://schemas.microsoft.com/office/drawing/2014/main" id="{A1E19CDC-A7F7-9906-810C-696EA9346727}"/>
              </a:ext>
            </a:extLst>
          </p:cNvPr>
          <p:cNvSpPr>
            <a:spLocks noGrp="1"/>
          </p:cNvSpPr>
          <p:nvPr>
            <p:ph type="body" sz="quarter" idx="22"/>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Revise this draft </a:t>
            </a:r>
            <a:r>
              <a:rPr kumimoji="0" lang="en-US" sz="900" b="0" i="0" u="none" strike="noStrike" kern="1200" cap="none" spc="0" normalizeH="0" baseline="0" noProof="0">
                <a:ln>
                  <a:noFill/>
                </a:ln>
                <a:solidFill>
                  <a:srgbClr val="000000"/>
                </a:solidFill>
                <a:effectLst/>
                <a:uLnTx/>
                <a:uFillTx/>
                <a:latin typeface="Segoe UI"/>
                <a:ea typeface="+mn-ea"/>
                <a:cs typeface="+mn-cs"/>
              </a:rPr>
              <a:t>to sound more professional but easy to comprehend </a:t>
            </a:r>
            <a:r>
              <a:rPr lang="en-US" noProof="0">
                <a:solidFill>
                  <a:srgbClr val="000000"/>
                </a:solidFill>
                <a:latin typeface="Segoe UI"/>
                <a:cs typeface="+mn-cs"/>
              </a:rPr>
              <a:t>for a wide employee audience.</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57" name="Text Placeholder 56">
            <a:extLst>
              <a:ext uri="{FF2B5EF4-FFF2-40B4-BE49-F238E27FC236}">
                <a16:creationId xmlns:a16="http://schemas.microsoft.com/office/drawing/2014/main" id="{24E195FD-9BEC-231E-58E8-FDFAEFCC360E}"/>
              </a:ext>
            </a:extLst>
          </p:cNvPr>
          <p:cNvSpPr>
            <a:spLocks noGrp="1"/>
          </p:cNvSpPr>
          <p:nvPr>
            <p:ph type="body" sz="quarter" idx="23"/>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the meeting </a:t>
            </a:r>
            <a:r>
              <a:rPr kumimoji="0" lang="en-US" sz="900" b="0" i="0" u="none" strike="noStrike" kern="0" cap="none" spc="0" normalizeH="0" baseline="0" noProof="0">
                <a:ln>
                  <a:noFill/>
                </a:ln>
                <a:solidFill>
                  <a:srgbClr val="1A1A1A"/>
                </a:solidFill>
                <a:effectLst/>
                <a:uLnTx/>
                <a:uFillTx/>
                <a:latin typeface="Segoe UI"/>
                <a:ea typeface="+mn-ea"/>
                <a:cs typeface="+mn-cs"/>
              </a:rPr>
              <a:t>and </a:t>
            </a:r>
            <a:r>
              <a:rPr kumimoji="0" lang="en-US" sz="900" b="1" i="0" u="none" strike="noStrike" kern="0" cap="none" spc="0" normalizeH="0" baseline="0" noProof="0">
                <a:ln>
                  <a:noFill/>
                </a:ln>
                <a:solidFill>
                  <a:srgbClr val="1A1A1A"/>
                </a:solidFill>
                <a:effectLst/>
                <a:uLnTx/>
                <a:uFillTx/>
                <a:latin typeface="Segoe UI"/>
                <a:ea typeface="+mn-ea"/>
                <a:cs typeface="+mn-cs"/>
              </a:rPr>
              <a:t>list the action items </a:t>
            </a:r>
            <a:r>
              <a:rPr kumimoji="0" lang="en-US" sz="900" b="0" i="0" u="none" strike="noStrike" kern="0" cap="none" spc="0" normalizeH="0" baseline="0" noProof="0">
                <a:ln>
                  <a:noFill/>
                </a:ln>
                <a:solidFill>
                  <a:srgbClr val="1A1A1A"/>
                </a:solidFill>
                <a:effectLst/>
                <a:uLnTx/>
                <a:uFillTx/>
                <a:latin typeface="Segoe UI"/>
                <a:ea typeface="+mn-ea"/>
                <a:cs typeface="+mn-cs"/>
              </a:rPr>
              <a:t>discussed and their status.</a:t>
            </a:r>
          </a:p>
        </p:txBody>
      </p:sp>
      <p:sp>
        <p:nvSpPr>
          <p:cNvPr id="58" name="Text Placeholder 57">
            <a:extLst>
              <a:ext uri="{FF2B5EF4-FFF2-40B4-BE49-F238E27FC236}">
                <a16:creationId xmlns:a16="http://schemas.microsoft.com/office/drawing/2014/main" id="{BB85217C-F337-534D-EEBF-91F5D8FDC501}"/>
              </a:ext>
            </a:extLst>
          </p:cNvPr>
          <p:cNvSpPr>
            <a:spLocks noGrp="1"/>
          </p:cNvSpPr>
          <p:nvPr>
            <p:ph type="body" sz="quarter" idx="24"/>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Create a</a:t>
            </a:r>
            <a:r>
              <a:rPr lang="en-US" b="1" noProof="0">
                <a:solidFill>
                  <a:srgbClr val="000000"/>
                </a:solidFill>
                <a:latin typeface="Segoe UI"/>
                <a:cs typeface="+mn-cs"/>
              </a:rPr>
              <a:t>n executive</a:t>
            </a:r>
            <a:r>
              <a:rPr kumimoji="0" lang="en-US" sz="900" b="1" i="0" u="none" strike="noStrike" kern="1200" cap="none" spc="0" normalizeH="0" baseline="0" noProof="0">
                <a:ln>
                  <a:noFill/>
                </a:ln>
                <a:solidFill>
                  <a:srgbClr val="000000"/>
                </a:solidFill>
                <a:effectLst/>
                <a:uLnTx/>
                <a:uFillTx/>
                <a:latin typeface="Segoe UI"/>
                <a:ea typeface="+mn-ea"/>
                <a:cs typeface="+mn-cs"/>
              </a:rPr>
              <a:t> presentation </a:t>
            </a:r>
            <a:r>
              <a:rPr kumimoji="0" lang="en-US" sz="900" b="0" i="0" u="none" strike="noStrike" kern="1200" cap="none" spc="0" normalizeH="0" baseline="0" noProof="0">
                <a:ln>
                  <a:noFill/>
                </a:ln>
                <a:solidFill>
                  <a:srgbClr val="000000"/>
                </a:solidFill>
                <a:effectLst/>
                <a:uLnTx/>
                <a:uFillTx/>
                <a:latin typeface="Segoe UI"/>
                <a:ea typeface="+mn-ea"/>
                <a:cs typeface="+mn-cs"/>
              </a:rPr>
              <a:t>from [Project Plan.docx].</a:t>
            </a:r>
          </a:p>
        </p:txBody>
      </p:sp>
      <p:sp>
        <p:nvSpPr>
          <p:cNvPr id="59" name="Text Placeholder 58">
            <a:extLst>
              <a:ext uri="{FF2B5EF4-FFF2-40B4-BE49-F238E27FC236}">
                <a16:creationId xmlns:a16="http://schemas.microsoft.com/office/drawing/2014/main" id="{ECC5F40A-BDB7-FDE8-9785-A8590B7348BA}"/>
              </a:ext>
            </a:extLst>
          </p:cNvPr>
          <p:cNvSpPr>
            <a:spLocks noGrp="1"/>
          </p:cNvSpPr>
          <p:nvPr>
            <p:ph type="body" sz="quarter" idx="25"/>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1A1A1A"/>
                </a:solidFill>
                <a:effectLst/>
                <a:uLnTx/>
                <a:uFillTx/>
                <a:latin typeface="Segoe UI"/>
                <a:ea typeface="+mn-ea"/>
                <a:cs typeface="Segoe UI" pitchFamily="34" charset="0"/>
              </a:rPr>
              <a:t>Categorize</a:t>
            </a:r>
            <a:r>
              <a:rPr kumimoji="0" lang="en-US" sz="900" i="0" u="none" strike="noStrike" kern="1200" cap="none" spc="0" normalizeH="0" baseline="0" noProof="0">
                <a:ln>
                  <a:noFill/>
                </a:ln>
                <a:solidFill>
                  <a:srgbClr val="1A1A1A"/>
                </a:solidFill>
                <a:effectLst/>
                <a:uLnTx/>
                <a:uFillTx/>
                <a:latin typeface="Segoe UI"/>
                <a:ea typeface="+mn-ea"/>
                <a:cs typeface="Segoe UI" pitchFamily="34" charset="0"/>
              </a:rPr>
              <a:t> notes in view.</a:t>
            </a:r>
          </a:p>
        </p:txBody>
      </p:sp>
      <p:sp>
        <p:nvSpPr>
          <p:cNvPr id="60" name="Text Placeholder 59">
            <a:extLst>
              <a:ext uri="{FF2B5EF4-FFF2-40B4-BE49-F238E27FC236}">
                <a16:creationId xmlns:a16="http://schemas.microsoft.com/office/drawing/2014/main" id="{1128FCD8-87A0-A609-A3E2-7264A7435D0A}"/>
              </a:ext>
            </a:extLst>
          </p:cNvPr>
          <p:cNvSpPr>
            <a:spLocks noGrp="1"/>
          </p:cNvSpPr>
          <p:nvPr>
            <p:ph type="body" sz="quarter" idx="26"/>
          </p:nvPr>
        </p:nvSpPr>
        <p:spPr>
          <a:xfrm>
            <a:off x="7511481" y="5641938"/>
            <a:ext cx="2480244" cy="626701"/>
          </a:xfrm>
        </p:spPr>
        <p:txBody>
          <a:bodyPr>
            <a:normAutofit/>
          </a:bodyPr>
          <a:lstStyle/>
          <a:p>
            <a:r>
              <a:rPr lang="en-US" sz="900" kern="0" noProof="0">
                <a:solidFill>
                  <a:srgbClr val="1A1A1A"/>
                </a:solidFill>
                <a:latin typeface="Segoe UI"/>
              </a:rPr>
              <a:t>Sample Prompt: </a:t>
            </a:r>
            <a:r>
              <a:rPr lang="en-US" b="1" noProof="0">
                <a:solidFill>
                  <a:srgbClr val="000000"/>
                </a:solidFill>
                <a:latin typeface="Segoe UI"/>
                <a:cs typeface="+mn-cs"/>
              </a:rPr>
              <a:t>Summarize all communication </a:t>
            </a:r>
            <a:r>
              <a:rPr lang="en-US" noProof="0">
                <a:solidFill>
                  <a:srgbClr val="000000"/>
                </a:solidFill>
                <a:latin typeface="Segoe UI"/>
                <a:cs typeface="+mn-cs"/>
              </a:rPr>
              <a:t>a</a:t>
            </a:r>
            <a:r>
              <a:rPr kumimoji="0" lang="en-US" sz="900" b="0" i="0" u="none" strike="noStrike" kern="1200" cap="none" spc="0" normalizeH="0" baseline="0" noProof="0">
                <a:ln>
                  <a:noFill/>
                </a:ln>
                <a:solidFill>
                  <a:srgbClr val="000000"/>
                </a:solidFill>
                <a:effectLst/>
                <a:uLnTx/>
                <a:uFillTx/>
                <a:latin typeface="Segoe UI"/>
                <a:ea typeface="+mn-ea"/>
                <a:cs typeface="+mn-cs"/>
              </a:rPr>
              <a:t>cross Teams chats and share the latest project activity. </a:t>
            </a:r>
          </a:p>
        </p:txBody>
      </p:sp>
      <p:sp>
        <p:nvSpPr>
          <p:cNvPr id="61" name="Text Placeholder 60">
            <a:extLst>
              <a:ext uri="{FF2B5EF4-FFF2-40B4-BE49-F238E27FC236}">
                <a16:creationId xmlns:a16="http://schemas.microsoft.com/office/drawing/2014/main" id="{2CDEC7C0-498B-6D00-F707-78D81E594F9A}"/>
              </a:ext>
            </a:extLst>
          </p:cNvPr>
          <p:cNvSpPr>
            <a:spLocks noGrp="1"/>
          </p:cNvSpPr>
          <p:nvPr>
            <p:ph type="body" sz="quarter" idx="27"/>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the project is completed, use Copilot in Word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to revise procedures and change management documents for support teams and admins.</a:t>
            </a:r>
          </a:p>
        </p:txBody>
      </p:sp>
      <p:sp>
        <p:nvSpPr>
          <p:cNvPr id="62" name="Text Placeholder 61">
            <a:extLst>
              <a:ext uri="{FF2B5EF4-FFF2-40B4-BE49-F238E27FC236}">
                <a16:creationId xmlns:a16="http://schemas.microsoft.com/office/drawing/2014/main" id="{5DDCC184-75D9-A531-C27F-7AF09F0DE47E}"/>
              </a:ext>
            </a:extLst>
          </p:cNvPr>
          <p:cNvSpPr>
            <a:spLocks noGrp="1"/>
          </p:cNvSpPr>
          <p:nvPr>
            <p:ph type="body" sz="quarter" idx="28"/>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PowerPoint to create a presentation based on the project plan to brief the CIO on the project status and results.</a:t>
            </a:r>
          </a:p>
        </p:txBody>
      </p:sp>
      <p:sp>
        <p:nvSpPr>
          <p:cNvPr id="63" name="Text Placeholder 62">
            <a:extLst>
              <a:ext uri="{FF2B5EF4-FFF2-40B4-BE49-F238E27FC236}">
                <a16:creationId xmlns:a16="http://schemas.microsoft.com/office/drawing/2014/main" id="{02932584-DABA-DA7D-2714-BFA7104FF701}"/>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Teams to produce channel activity summaries each morning to stay up to date.</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5"/>
            <a:ext cx="1530994" cy="211019"/>
            <a:chOff x="1198144" y="862656"/>
            <a:chExt cx="1530994" cy="211019"/>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57" name="Group 156">
            <a:extLst>
              <a:ext uri="{FF2B5EF4-FFF2-40B4-BE49-F238E27FC236}">
                <a16:creationId xmlns:a16="http://schemas.microsoft.com/office/drawing/2014/main" id="{3D36785A-EB4C-8FBE-F8AE-0780B5B26D56}"/>
              </a:ext>
            </a:extLst>
          </p:cNvPr>
          <p:cNvGrpSpPr/>
          <p:nvPr/>
        </p:nvGrpSpPr>
        <p:grpSpPr>
          <a:xfrm>
            <a:off x="804187" y="2761669"/>
            <a:ext cx="2351135" cy="360000"/>
            <a:chOff x="4276273" y="2761669"/>
            <a:chExt cx="2351135" cy="360000"/>
          </a:xfrm>
        </p:grpSpPr>
        <p:pic>
          <p:nvPicPr>
            <p:cNvPr id="158" name="Picture 157" descr="Zip Co logo SVG free download, id: 101874 - Brandlogos.net">
              <a:hlinkClick r:id="rId6"/>
              <a:extLst>
                <a:ext uri="{FF2B5EF4-FFF2-40B4-BE49-F238E27FC236}">
                  <a16:creationId xmlns:a16="http://schemas.microsoft.com/office/drawing/2014/main" id="{2BDEC642-8254-9152-B38B-8FE732360E4D}"/>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59" name="TextBox 158">
              <a:extLst>
                <a:ext uri="{FF2B5EF4-FFF2-40B4-BE49-F238E27FC236}">
                  <a16:creationId xmlns:a16="http://schemas.microsoft.com/office/drawing/2014/main" id="{A6B62C70-3962-8DED-64C9-36DA9DC43BA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60" name="Group 159">
            <a:extLst>
              <a:ext uri="{FF2B5EF4-FFF2-40B4-BE49-F238E27FC236}">
                <a16:creationId xmlns:a16="http://schemas.microsoft.com/office/drawing/2014/main" id="{9FFFE1AA-E9FF-C529-9980-1FB8386B68A3}"/>
              </a:ext>
            </a:extLst>
          </p:cNvPr>
          <p:cNvGrpSpPr/>
          <p:nvPr/>
        </p:nvGrpSpPr>
        <p:grpSpPr>
          <a:xfrm>
            <a:off x="4276273" y="2761669"/>
            <a:ext cx="2351135" cy="360000"/>
            <a:chOff x="588263" y="3617084"/>
            <a:chExt cx="2351135" cy="360000"/>
          </a:xfrm>
        </p:grpSpPr>
        <p:pic>
          <p:nvPicPr>
            <p:cNvPr id="161" name="Picture 160">
              <a:extLst>
                <a:ext uri="{FF2B5EF4-FFF2-40B4-BE49-F238E27FC236}">
                  <a16:creationId xmlns:a16="http://schemas.microsoft.com/office/drawing/2014/main" id="{956183DB-0002-1FC1-C130-47913A8AEB3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62" name="TextBox 161">
              <a:extLst>
                <a:ext uri="{FF2B5EF4-FFF2-40B4-BE49-F238E27FC236}">
                  <a16:creationId xmlns:a16="http://schemas.microsoft.com/office/drawing/2014/main" id="{7CC33102-5F43-A7D0-CB91-DBCFBDA26DE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3" name="Group 162">
            <a:extLst>
              <a:ext uri="{FF2B5EF4-FFF2-40B4-BE49-F238E27FC236}">
                <a16:creationId xmlns:a16="http://schemas.microsoft.com/office/drawing/2014/main" id="{3BDDB9E8-C256-A679-A7C6-2668C126D22F}"/>
              </a:ext>
            </a:extLst>
          </p:cNvPr>
          <p:cNvGrpSpPr/>
          <p:nvPr/>
        </p:nvGrpSpPr>
        <p:grpSpPr>
          <a:xfrm>
            <a:off x="7739914" y="2761669"/>
            <a:ext cx="2351135" cy="360000"/>
            <a:chOff x="588263" y="4096916"/>
            <a:chExt cx="2351135" cy="360000"/>
          </a:xfrm>
        </p:grpSpPr>
        <p:pic>
          <p:nvPicPr>
            <p:cNvPr id="164" name="Picture 163">
              <a:extLst>
                <a:ext uri="{FF2B5EF4-FFF2-40B4-BE49-F238E27FC236}">
                  <a16:creationId xmlns:a16="http://schemas.microsoft.com/office/drawing/2014/main" id="{B116DA5F-73C9-79F1-BA8B-4AABD37C775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4987" t="-14987" r="-14987" b="-14987"/>
            <a:stretch/>
          </p:blipFill>
          <p:spPr>
            <a:xfrm>
              <a:off x="588263" y="4096916"/>
              <a:ext cx="360000" cy="360000"/>
            </a:xfrm>
            <a:prstGeom prst="ellipse">
              <a:avLst/>
            </a:prstGeom>
            <a:solidFill>
              <a:schemeClr val="bg1"/>
            </a:solidFill>
          </p:spPr>
        </p:pic>
        <p:sp>
          <p:nvSpPr>
            <p:cNvPr id="165" name="TextBox 164">
              <a:extLst>
                <a:ext uri="{FF2B5EF4-FFF2-40B4-BE49-F238E27FC236}">
                  <a16:creationId xmlns:a16="http://schemas.microsoft.com/office/drawing/2014/main" id="{0ABF0119-61BA-2DE3-3108-099C76BFFE07}"/>
                </a:ext>
                <a:ext uri="{C183D7F6-B498-43B3-948B-1728B52AA6E4}">
                  <adec:decorative xmlns:adec="http://schemas.microsoft.com/office/drawing/2017/decorative" val="0"/>
                </a:ext>
              </a:extLst>
            </p:cNvPr>
            <p:cNvSpPr txBox="1"/>
            <p:nvPr/>
          </p:nvSpPr>
          <p:spPr>
            <a:xfrm>
              <a:off x="1047214" y="419227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Whiteboard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6" name="Group 165">
            <a:extLst>
              <a:ext uri="{FF2B5EF4-FFF2-40B4-BE49-F238E27FC236}">
                <a16:creationId xmlns:a16="http://schemas.microsoft.com/office/drawing/2014/main" id="{F7DB8CDD-F307-1F33-48C7-4C40862F89B5}"/>
              </a:ext>
            </a:extLst>
          </p:cNvPr>
          <p:cNvGrpSpPr/>
          <p:nvPr/>
        </p:nvGrpSpPr>
        <p:grpSpPr>
          <a:xfrm>
            <a:off x="4276273" y="5158847"/>
            <a:ext cx="2351135" cy="360000"/>
            <a:chOff x="588263" y="2177588"/>
            <a:chExt cx="2351135" cy="360000"/>
          </a:xfrm>
        </p:grpSpPr>
        <p:pic>
          <p:nvPicPr>
            <p:cNvPr id="167" name="Picture 166">
              <a:extLst>
                <a:ext uri="{FF2B5EF4-FFF2-40B4-BE49-F238E27FC236}">
                  <a16:creationId xmlns:a16="http://schemas.microsoft.com/office/drawing/2014/main" id="{617F6D9F-C5B9-332A-B7C1-3241671F207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8" name="TextBox 167">
              <a:extLst>
                <a:ext uri="{FF2B5EF4-FFF2-40B4-BE49-F238E27FC236}">
                  <a16:creationId xmlns:a16="http://schemas.microsoft.com/office/drawing/2014/main" id="{85AE14CA-30CA-B796-8DBE-8B719396807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9" name="Group 168">
            <a:extLst>
              <a:ext uri="{FF2B5EF4-FFF2-40B4-BE49-F238E27FC236}">
                <a16:creationId xmlns:a16="http://schemas.microsoft.com/office/drawing/2014/main" id="{D8494075-7975-4563-E7A4-6FB253A3AFCE}"/>
              </a:ext>
            </a:extLst>
          </p:cNvPr>
          <p:cNvGrpSpPr/>
          <p:nvPr/>
        </p:nvGrpSpPr>
        <p:grpSpPr>
          <a:xfrm>
            <a:off x="804187" y="5158847"/>
            <a:ext cx="2351135" cy="360000"/>
            <a:chOff x="588263" y="2657420"/>
            <a:chExt cx="2351135" cy="360000"/>
          </a:xfrm>
        </p:grpSpPr>
        <p:pic>
          <p:nvPicPr>
            <p:cNvPr id="170" name="Picture 169">
              <a:extLst>
                <a:ext uri="{FF2B5EF4-FFF2-40B4-BE49-F238E27FC236}">
                  <a16:creationId xmlns:a16="http://schemas.microsoft.com/office/drawing/2014/main" id="{37C35266-1B7E-4C23-3BA4-6B9B0BAC38B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71" name="TextBox 170">
              <a:extLst>
                <a:ext uri="{FF2B5EF4-FFF2-40B4-BE49-F238E27FC236}">
                  <a16:creationId xmlns:a16="http://schemas.microsoft.com/office/drawing/2014/main" id="{D5C0D24B-0D90-69AF-AC76-0D6616C1D5C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2" name="Group 171">
            <a:extLst>
              <a:ext uri="{FF2B5EF4-FFF2-40B4-BE49-F238E27FC236}">
                <a16:creationId xmlns:a16="http://schemas.microsoft.com/office/drawing/2014/main" id="{78E4FA37-3E36-1FE9-2763-7DD3FC662EB5}"/>
              </a:ext>
            </a:extLst>
          </p:cNvPr>
          <p:cNvGrpSpPr/>
          <p:nvPr/>
        </p:nvGrpSpPr>
        <p:grpSpPr>
          <a:xfrm>
            <a:off x="7739914" y="5158847"/>
            <a:ext cx="2351135" cy="360000"/>
            <a:chOff x="588263" y="3617084"/>
            <a:chExt cx="2351135" cy="360000"/>
          </a:xfrm>
        </p:grpSpPr>
        <p:pic>
          <p:nvPicPr>
            <p:cNvPr id="173" name="Picture 172">
              <a:extLst>
                <a:ext uri="{FF2B5EF4-FFF2-40B4-BE49-F238E27FC236}">
                  <a16:creationId xmlns:a16="http://schemas.microsoft.com/office/drawing/2014/main" id="{B0554A2D-C763-950A-AE85-8C850AF5AA9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4" name="TextBox 173">
              <a:extLst>
                <a:ext uri="{FF2B5EF4-FFF2-40B4-BE49-F238E27FC236}">
                  <a16:creationId xmlns:a16="http://schemas.microsoft.com/office/drawing/2014/main" id="{B873FE43-B59F-F677-27F3-AE5F40BCB5C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75" name="Text Placeholder 60">
            <a:extLst>
              <a:ext uri="{FF2B5EF4-FFF2-40B4-BE49-F238E27FC236}">
                <a16:creationId xmlns:a16="http://schemas.microsoft.com/office/drawing/2014/main" id="{DEA56A99-E969-B984-1A5E-91710DDE0DA9}"/>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76" name="Text Placeholder 61">
            <a:extLst>
              <a:ext uri="{FF2B5EF4-FFF2-40B4-BE49-F238E27FC236}">
                <a16:creationId xmlns:a16="http://schemas.microsoft.com/office/drawing/2014/main" id="{0A29A53A-90D2-B47A-6F90-6A282C701EE0}"/>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77" name="Text Placeholder 62">
            <a:extLst>
              <a:ext uri="{FF2B5EF4-FFF2-40B4-BE49-F238E27FC236}">
                <a16:creationId xmlns:a16="http://schemas.microsoft.com/office/drawing/2014/main" id="{6D189834-2FCC-69C7-533B-A2F3C5AEC3E8}"/>
              </a:ext>
            </a:extLst>
          </p:cNvPr>
          <p:cNvSpPr>
            <a:spLocks noGrp="1"/>
          </p:cNvSpPr>
          <p:nvPr>
            <p:ph type="body" sz="quarter" idx="40"/>
          </p:nvPr>
        </p:nvSpPr>
        <p:spPr>
          <a:xfrm>
            <a:off x="11760200" y="357645"/>
            <a:ext cx="127000" cy="125999"/>
          </a:xfrm>
        </p:spPr>
        <p:txBody>
          <a:bodyPr/>
          <a:lstStyle/>
          <a:p>
            <a:endParaRPr lang="en-US" noProof="0"/>
          </a:p>
        </p:txBody>
      </p:sp>
      <p:pic>
        <p:nvPicPr>
          <p:cNvPr id="5" name="Picture 4">
            <a:extLst>
              <a:ext uri="{FF2B5EF4-FFF2-40B4-BE49-F238E27FC236}">
                <a16:creationId xmlns:a16="http://schemas.microsoft.com/office/drawing/2014/main" id="{B042C597-14C3-5881-D363-9254A305242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grpSp>
        <p:nvGrpSpPr>
          <p:cNvPr id="12" name="Group 11">
            <a:extLst>
              <a:ext uri="{FF2B5EF4-FFF2-40B4-BE49-F238E27FC236}">
                <a16:creationId xmlns:a16="http://schemas.microsoft.com/office/drawing/2014/main" id="{23A944A8-C62D-F849-E0BE-1C25C249CCD8}"/>
              </a:ext>
            </a:extLst>
          </p:cNvPr>
          <p:cNvGrpSpPr/>
          <p:nvPr/>
        </p:nvGrpSpPr>
        <p:grpSpPr>
          <a:xfrm>
            <a:off x="8868697" y="1127774"/>
            <a:ext cx="2011680" cy="216000"/>
            <a:chOff x="1194743" y="1140160"/>
            <a:chExt cx="2011680" cy="216000"/>
          </a:xfrm>
        </p:grpSpPr>
        <p:sp>
          <p:nvSpPr>
            <p:cNvPr id="13" name="Rectangle: Rounded Corners 6">
              <a:extLst>
                <a:ext uri="{FF2B5EF4-FFF2-40B4-BE49-F238E27FC236}">
                  <a16:creationId xmlns:a16="http://schemas.microsoft.com/office/drawing/2014/main" id="{BF448269-2C2E-704B-71ED-4B2EB0FCEEAC}"/>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r>
                <a:rPr lang="en-US" sz="900" noProof="0">
                  <a:solidFill>
                    <a:srgbClr val="8661C5"/>
                  </a:solidFill>
                  <a:latin typeface="Segoe UI Semibold"/>
                  <a:cs typeface="Segoe UI Semibold"/>
                </a:rPr>
                <a:t> </a:t>
              </a:r>
              <a:endParaRPr lang="en-US" sz="900" b="0" i="0" u="none" strike="noStrike" kern="1200" cap="none" spc="0" normalizeH="0" baseline="0" noProof="0">
                <a:ln>
                  <a:noFill/>
                </a:ln>
                <a:solidFill>
                  <a:srgbClr val="8661C5"/>
                </a:solidFill>
                <a:effectLst/>
                <a:uLnTx/>
                <a:uFillTx/>
                <a:latin typeface="Segoe UI Semibold" panose="020B0702040204020203" pitchFamily="34" charset="0"/>
                <a:cs typeface="Segoe UI Semibold" panose="020B0702040204020203" pitchFamily="34" charset="0"/>
              </a:endParaRPr>
            </a:p>
          </p:txBody>
        </p:sp>
        <p:pic>
          <p:nvPicPr>
            <p:cNvPr id="14" name="Graphic 13">
              <a:extLst>
                <a:ext uri="{FF2B5EF4-FFF2-40B4-BE49-F238E27FC236}">
                  <a16:creationId xmlns:a16="http://schemas.microsoft.com/office/drawing/2014/main" id="{2ED8119A-795B-D996-E96E-117AE5A28BA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sp>
        <p:nvSpPr>
          <p:cNvPr id="3" name="Graphic 2">
            <a:hlinkClick r:id="rId13"/>
            <a:extLst>
              <a:ext uri="{FF2B5EF4-FFF2-40B4-BE49-F238E27FC236}">
                <a16:creationId xmlns:a16="http://schemas.microsoft.com/office/drawing/2014/main" id="{510815BA-0451-99AB-6570-745DAF280E83}"/>
              </a:ext>
            </a:extLst>
          </p:cNvPr>
          <p:cNvSpPr/>
          <p:nvPr/>
        </p:nvSpPr>
        <p:spPr>
          <a:xfrm>
            <a:off x="5567216" y="43074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TextBox 14">
            <a:hlinkClick r:id="rId14"/>
            <a:extLst>
              <a:ext uri="{FF2B5EF4-FFF2-40B4-BE49-F238E27FC236}">
                <a16:creationId xmlns:a16="http://schemas.microsoft.com/office/drawing/2014/main" id="{3BEABB7F-C02F-3D49-C6D2-827FB1223DEF}"/>
              </a:ext>
            </a:extLst>
          </p:cNvPr>
          <p:cNvSpPr txBox="1"/>
          <p:nvPr/>
        </p:nvSpPr>
        <p:spPr>
          <a:xfrm>
            <a:off x="4150201" y="3735244"/>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16" name="TextBox 15">
            <a:hlinkClick r:id="rId15"/>
            <a:extLst>
              <a:ext uri="{FF2B5EF4-FFF2-40B4-BE49-F238E27FC236}">
                <a16:creationId xmlns:a16="http://schemas.microsoft.com/office/drawing/2014/main" id="{BA1F9936-0F36-AA8F-5BCB-4F45D06BC030}"/>
              </a:ext>
            </a:extLst>
          </p:cNvPr>
          <p:cNvSpPr txBox="1"/>
          <p:nvPr/>
        </p:nvSpPr>
        <p:spPr>
          <a:xfrm>
            <a:off x="4150201" y="6169585"/>
            <a:ext cx="200696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presentation</a:t>
            </a:r>
            <a:r>
              <a:rPr lang="en-US" sz="900" u="sng" noProof="0">
                <a:solidFill>
                  <a:srgbClr val="0070C0"/>
                </a:solidFill>
              </a:rPr>
              <a:t>s</a:t>
            </a:r>
          </a:p>
        </p:txBody>
      </p:sp>
      <p:sp>
        <p:nvSpPr>
          <p:cNvPr id="17" name="TextBox 16">
            <a:hlinkClick r:id="rId16"/>
            <a:extLst>
              <a:ext uri="{FF2B5EF4-FFF2-40B4-BE49-F238E27FC236}">
                <a16:creationId xmlns:a16="http://schemas.microsoft.com/office/drawing/2014/main" id="{21A6D3D3-9267-3587-AE4C-C46E2B1F1945}"/>
              </a:ext>
            </a:extLst>
          </p:cNvPr>
          <p:cNvSpPr txBox="1"/>
          <p:nvPr/>
        </p:nvSpPr>
        <p:spPr>
          <a:xfrm>
            <a:off x="675513" y="6179904"/>
            <a:ext cx="2135200"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Improve this document</a:t>
            </a:r>
            <a:endParaRPr lang="en-US" sz="1000" u="sng" noProof="0">
              <a:solidFill>
                <a:srgbClr val="0070C0"/>
              </a:solidFill>
            </a:endParaRPr>
          </a:p>
        </p:txBody>
      </p:sp>
    </p:spTree>
    <p:extLst>
      <p:ext uri="{BB962C8B-B14F-4D97-AF65-F5344CB8AC3E}">
        <p14:creationId xmlns:p14="http://schemas.microsoft.com/office/powerpoint/2010/main" val="246336059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7321550" cy="263149"/>
          </a:xfrm>
        </p:spPr>
        <p:txBody>
          <a:bodyPr/>
          <a:lstStyle/>
          <a:p>
            <a:r>
              <a:rPr lang="en-US" noProof="0">
                <a:solidFill>
                  <a:srgbClr val="0078D4"/>
                </a:solidFill>
                <a:cs typeface="Segoe UI"/>
              </a:rPr>
              <a:t>Information Technology | </a:t>
            </a:r>
            <a:r>
              <a:rPr lang="en-US" noProof="0">
                <a:cs typeface="Segoe UI"/>
              </a:rPr>
              <a:t>Evaluate and purchase a new IT solution</a:t>
            </a:r>
          </a:p>
        </p:txBody>
      </p:sp>
      <p:sp>
        <p:nvSpPr>
          <p:cNvPr id="6" name="Text Placeholder 5">
            <a:extLst>
              <a:ext uri="{FF2B5EF4-FFF2-40B4-BE49-F238E27FC236}">
                <a16:creationId xmlns:a16="http://schemas.microsoft.com/office/drawing/2014/main" id="{D66E64E6-DACB-9E61-4FB5-2DF95508666A}"/>
              </a:ext>
            </a:extLst>
          </p:cNvPr>
          <p:cNvSpPr>
            <a:spLocks noGrp="1"/>
          </p:cNvSpPr>
          <p:nvPr>
            <p:ph type="body" sz="quarter" idx="11"/>
          </p:nvPr>
        </p:nvSpPr>
        <p:spPr>
          <a:xfrm>
            <a:off x="584200" y="1593881"/>
            <a:ext cx="2808000" cy="345600"/>
          </a:xfrm>
        </p:spPr>
        <p:txBody>
          <a:bodyPr/>
          <a:lstStyle/>
          <a:p>
            <a:r>
              <a:rPr lang="en-US" noProof="0"/>
              <a:t>1. Gather business requirements  </a:t>
            </a:r>
          </a:p>
        </p:txBody>
      </p:sp>
      <p:sp>
        <p:nvSpPr>
          <p:cNvPr id="7" name="Text Placeholder 6">
            <a:extLst>
              <a:ext uri="{FF2B5EF4-FFF2-40B4-BE49-F238E27FC236}">
                <a16:creationId xmlns:a16="http://schemas.microsoft.com/office/drawing/2014/main" id="{EA62AF6B-8392-19D6-4008-8B9EDDD439E9}"/>
              </a:ext>
            </a:extLst>
          </p:cNvPr>
          <p:cNvSpPr>
            <a:spLocks noGrp="1"/>
          </p:cNvSpPr>
          <p:nvPr>
            <p:ph type="body" sz="quarter" idx="12"/>
          </p:nvPr>
        </p:nvSpPr>
        <p:spPr>
          <a:xfrm>
            <a:off x="584200" y="4052218"/>
            <a:ext cx="2808000" cy="345600"/>
          </a:xfrm>
        </p:spPr>
        <p:txBody>
          <a:bodyPr/>
          <a:lstStyle/>
          <a:p>
            <a:pPr>
              <a:lnSpc>
                <a:spcPct val="90000"/>
              </a:lnSpc>
              <a:spcBef>
                <a:spcPts val="0"/>
              </a:spcBef>
            </a:pPr>
            <a:r>
              <a:rPr lang="en-US" sz="1100" noProof="0"/>
              <a:t>6. Create launch communication</a:t>
            </a:r>
          </a:p>
        </p:txBody>
      </p:sp>
      <p:sp>
        <p:nvSpPr>
          <p:cNvPr id="8" name="Text Placeholder 7">
            <a:extLst>
              <a:ext uri="{FF2B5EF4-FFF2-40B4-BE49-F238E27FC236}">
                <a16:creationId xmlns:a16="http://schemas.microsoft.com/office/drawing/2014/main" id="{8B43261E-C01B-AAF7-FB79-BCB449EDE012}"/>
              </a:ext>
            </a:extLst>
          </p:cNvPr>
          <p:cNvSpPr>
            <a:spLocks noGrp="1"/>
          </p:cNvSpPr>
          <p:nvPr>
            <p:ph type="body" sz="quarter" idx="13"/>
          </p:nvPr>
        </p:nvSpPr>
        <p:spPr>
          <a:xfrm>
            <a:off x="4047840" y="1593881"/>
            <a:ext cx="2808000" cy="345600"/>
          </a:xfrm>
        </p:spPr>
        <p:txBody>
          <a:bodyPr/>
          <a:lstStyle/>
          <a:p>
            <a:r>
              <a:rPr lang="en-US" noProof="0"/>
              <a:t>2. Research solutions</a:t>
            </a:r>
          </a:p>
        </p:txBody>
      </p:sp>
      <p:sp>
        <p:nvSpPr>
          <p:cNvPr id="9" name="Text Placeholder 8">
            <a:extLst>
              <a:ext uri="{FF2B5EF4-FFF2-40B4-BE49-F238E27FC236}">
                <a16:creationId xmlns:a16="http://schemas.microsoft.com/office/drawing/2014/main" id="{5D07F03A-7B5E-43DB-6297-704D97B841E9}"/>
              </a:ext>
            </a:extLst>
          </p:cNvPr>
          <p:cNvSpPr>
            <a:spLocks noGrp="1"/>
          </p:cNvSpPr>
          <p:nvPr>
            <p:ph type="body" sz="quarter" idx="14"/>
          </p:nvPr>
        </p:nvSpPr>
        <p:spPr>
          <a:xfrm>
            <a:off x="4047840" y="4052218"/>
            <a:ext cx="2808000" cy="345600"/>
          </a:xfrm>
        </p:spPr>
        <p:txBody>
          <a:bodyPr/>
          <a:lstStyle/>
          <a:p>
            <a:r>
              <a:rPr lang="en-US" noProof="0">
                <a:solidFill>
                  <a:schemeClr val="bg1"/>
                </a:solidFill>
              </a:rPr>
              <a:t>5. Create a comparison chart</a:t>
            </a:r>
          </a:p>
        </p:txBody>
      </p:sp>
      <p:sp>
        <p:nvSpPr>
          <p:cNvPr id="10" name="Text Placeholder 9">
            <a:extLst>
              <a:ext uri="{FF2B5EF4-FFF2-40B4-BE49-F238E27FC236}">
                <a16:creationId xmlns:a16="http://schemas.microsoft.com/office/drawing/2014/main" id="{5DB7B1D6-90AA-812D-38AC-4FC308D82589}"/>
              </a:ext>
            </a:extLst>
          </p:cNvPr>
          <p:cNvSpPr>
            <a:spLocks noGrp="1"/>
          </p:cNvSpPr>
          <p:nvPr>
            <p:ph type="body" sz="quarter" idx="15"/>
          </p:nvPr>
        </p:nvSpPr>
        <p:spPr>
          <a:xfrm>
            <a:off x="7511481" y="1593881"/>
            <a:ext cx="2808000" cy="345600"/>
          </a:xfrm>
        </p:spPr>
        <p:txBody>
          <a:bodyPr/>
          <a:lstStyle/>
          <a:p>
            <a:r>
              <a:rPr lang="en-US" noProof="0"/>
              <a:t>3. Create a build vs. buy analysis</a:t>
            </a:r>
          </a:p>
        </p:txBody>
      </p:sp>
      <p:sp>
        <p:nvSpPr>
          <p:cNvPr id="11" name="Text Placeholder 10">
            <a:extLst>
              <a:ext uri="{FF2B5EF4-FFF2-40B4-BE49-F238E27FC236}">
                <a16:creationId xmlns:a16="http://schemas.microsoft.com/office/drawing/2014/main" id="{159A6375-D732-AEEC-8F08-CB20AB56EF1E}"/>
              </a:ext>
            </a:extLst>
          </p:cNvPr>
          <p:cNvSpPr>
            <a:spLocks noGrp="1"/>
          </p:cNvSpPr>
          <p:nvPr>
            <p:ph type="body" sz="quarter" idx="16"/>
          </p:nvPr>
        </p:nvSpPr>
        <p:spPr>
          <a:xfrm>
            <a:off x="7511481" y="4052218"/>
            <a:ext cx="2808000" cy="345600"/>
          </a:xfrm>
        </p:spPr>
        <p:txBody>
          <a:bodyPr/>
          <a:lstStyle/>
          <a:p>
            <a:r>
              <a:rPr lang="en-US" noProof="0"/>
              <a:t>4. Create solution RFP</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52" name="Text Placeholder 51">
            <a:extLst>
              <a:ext uri="{FF2B5EF4-FFF2-40B4-BE49-F238E27FC236}">
                <a16:creationId xmlns:a16="http://schemas.microsoft.com/office/drawing/2014/main" id="{02551955-C8C0-74D4-6CB1-D59D9CC0899D}"/>
              </a:ext>
            </a:extLst>
          </p:cNvPr>
          <p:cNvSpPr>
            <a:spLocks noGrp="1"/>
          </p:cNvSpPr>
          <p:nvPr>
            <p:ph type="body" sz="quarter" idx="18"/>
          </p:nvPr>
        </p:nvSpPr>
        <p:spPr>
          <a:xfrm>
            <a:off x="584200" y="2032188"/>
            <a:ext cx="2808000" cy="626701"/>
          </a:xfrm>
        </p:spPr>
        <p:txBody>
          <a:bodyPr/>
          <a:lstStyle/>
          <a:p>
            <a:r>
              <a:rPr lang="en-US" noProof="0" dirty="0"/>
              <a:t>Use Microsoft 365 Copilot Chat to aggregate multiple threads of conversations and create a holistic view of all essential business requirements for the new solution. </a:t>
            </a:r>
          </a:p>
        </p:txBody>
      </p:sp>
      <p:sp>
        <p:nvSpPr>
          <p:cNvPr id="53" name="Text Placeholder 52">
            <a:extLst>
              <a:ext uri="{FF2B5EF4-FFF2-40B4-BE49-F238E27FC236}">
                <a16:creationId xmlns:a16="http://schemas.microsoft.com/office/drawing/2014/main" id="{38BB4F05-9674-7109-EBD0-76BCD3950AB2}"/>
              </a:ext>
            </a:extLst>
          </p:cNvPr>
          <p:cNvSpPr>
            <a:spLocks noGrp="1"/>
          </p:cNvSpPr>
          <p:nvPr>
            <p:ph type="body" sz="quarter" idx="19"/>
          </p:nvPr>
        </p:nvSpPr>
        <p:spPr>
          <a:xfrm>
            <a:off x="4047840" y="2032188"/>
            <a:ext cx="2808000" cy="626701"/>
          </a:xfrm>
        </p:spPr>
        <p:txBody>
          <a:bodyPr/>
          <a:lstStyle/>
          <a:p>
            <a:r>
              <a:rPr lang="en-US" noProof="0"/>
              <a:t>Quickly and accurately compare available solutions </a:t>
            </a:r>
            <a:br>
              <a:rPr lang="en-US" noProof="0"/>
            </a:br>
            <a:r>
              <a:rPr lang="en-US" noProof="0"/>
              <a:t>in market using Copilot. </a:t>
            </a:r>
          </a:p>
        </p:txBody>
      </p:sp>
      <p:sp>
        <p:nvSpPr>
          <p:cNvPr id="54" name="Text Placeholder 53">
            <a:extLst>
              <a:ext uri="{FF2B5EF4-FFF2-40B4-BE49-F238E27FC236}">
                <a16:creationId xmlns:a16="http://schemas.microsoft.com/office/drawing/2014/main" id="{036E8EB8-A948-4E5C-133C-9C9BB86E0B31}"/>
              </a:ext>
            </a:extLst>
          </p:cNvPr>
          <p:cNvSpPr>
            <a:spLocks noGrp="1"/>
          </p:cNvSpPr>
          <p:nvPr>
            <p:ph type="body" sz="quarter" idx="20"/>
          </p:nvPr>
        </p:nvSpPr>
        <p:spPr>
          <a:xfrm>
            <a:off x="7511481" y="2032188"/>
            <a:ext cx="2808000" cy="626701"/>
          </a:xfrm>
        </p:spPr>
        <p:txBody>
          <a:bodyPr/>
          <a:lstStyle/>
          <a:p>
            <a:r>
              <a:rPr lang="en-US" noProof="0"/>
              <a:t>Use Copilot in Excel to compare quotes from vendors and analyze key differences.</a:t>
            </a:r>
          </a:p>
        </p:txBody>
      </p:sp>
      <p:sp>
        <p:nvSpPr>
          <p:cNvPr id="55" name="Text Placeholder 54">
            <a:extLst>
              <a:ext uri="{FF2B5EF4-FFF2-40B4-BE49-F238E27FC236}">
                <a16:creationId xmlns:a16="http://schemas.microsoft.com/office/drawing/2014/main" id="{DBFFE9E3-5C94-1246-D368-43AB7A72EE7A}"/>
              </a:ext>
            </a:extLst>
          </p:cNvPr>
          <p:cNvSpPr>
            <a:spLocks noGrp="1"/>
          </p:cNvSpPr>
          <p:nvPr>
            <p:ph type="body" sz="quarter" idx="21"/>
          </p:nvPr>
        </p:nvSpPr>
        <p:spPr>
          <a:xfrm>
            <a:off x="584200" y="3216143"/>
            <a:ext cx="2808000" cy="626701"/>
          </a:xfrm>
        </p:spPr>
        <p:txBody>
          <a:bodyPr>
            <a:normAutofit/>
          </a:bodyPr>
          <a:lstStyle/>
          <a:p>
            <a:r>
              <a:rPr lang="en-US" sz="900" kern="0" noProof="0">
                <a:solidFill>
                  <a:srgbClr val="1A1A1A"/>
                </a:solidFill>
                <a:latin typeface="Segoe UI"/>
              </a:rPr>
              <a:t>Sample Prompt: </a:t>
            </a:r>
            <a:r>
              <a:rPr lang="en-US" b="1" noProof="0"/>
              <a:t>Summarize my conversation</a:t>
            </a:r>
            <a:r>
              <a:rPr lang="en-US" noProof="0"/>
              <a:t>s about [project name].</a:t>
            </a:r>
          </a:p>
        </p:txBody>
      </p:sp>
      <p:sp>
        <p:nvSpPr>
          <p:cNvPr id="56" name="Text Placeholder 55">
            <a:extLst>
              <a:ext uri="{FF2B5EF4-FFF2-40B4-BE49-F238E27FC236}">
                <a16:creationId xmlns:a16="http://schemas.microsoft.com/office/drawing/2014/main" id="{571FFCF8-E9FA-EEA2-2200-E51F9F095651}"/>
              </a:ext>
            </a:extLst>
          </p:cNvPr>
          <p:cNvSpPr>
            <a:spLocks noGrp="1"/>
          </p:cNvSpPr>
          <p:nvPr>
            <p:ph type="body" sz="quarter" idx="22"/>
          </p:nvPr>
        </p:nvSpPr>
        <p:spPr>
          <a:xfrm>
            <a:off x="584200" y="5641938"/>
            <a:ext cx="2808000" cy="626701"/>
          </a:xfrm>
        </p:spPr>
        <p:txBody>
          <a:bodyPr/>
          <a:lstStyle/>
          <a:p>
            <a:r>
              <a:rPr lang="en-US" sz="900" kern="0" noProof="0">
                <a:solidFill>
                  <a:srgbClr val="1A1A1A"/>
                </a:solidFill>
                <a:latin typeface="Segoe UI"/>
              </a:rPr>
              <a:t>Action:</a:t>
            </a:r>
            <a:r>
              <a:rPr lang="en-US" sz="900" b="1" kern="0" noProof="0">
                <a:solidFill>
                  <a:srgbClr val="1A1A1A"/>
                </a:solidFill>
                <a:latin typeface="Segoe UI"/>
              </a:rPr>
              <a:t> Use Coaching by Copilot</a:t>
            </a:r>
            <a:r>
              <a:rPr lang="en-US" b="1" noProof="0"/>
              <a:t> </a:t>
            </a:r>
            <a:r>
              <a:rPr lang="en-US" noProof="0"/>
              <a:t>to ensure that it is clear, concise, and impactful and provide coaching tips. </a:t>
            </a:r>
          </a:p>
        </p:txBody>
      </p:sp>
      <p:sp>
        <p:nvSpPr>
          <p:cNvPr id="57" name="Text Placeholder 56">
            <a:extLst>
              <a:ext uri="{FF2B5EF4-FFF2-40B4-BE49-F238E27FC236}">
                <a16:creationId xmlns:a16="http://schemas.microsoft.com/office/drawing/2014/main" id="{0D51820D-26DB-09FC-D703-51BF5607CDD6}"/>
              </a:ext>
            </a:extLst>
          </p:cNvPr>
          <p:cNvSpPr>
            <a:spLocks noGrp="1"/>
          </p:cNvSpPr>
          <p:nvPr>
            <p:ph type="body" sz="quarter" idx="23"/>
          </p:nvPr>
        </p:nvSpPr>
        <p:spPr>
          <a:xfrm>
            <a:off x="4047840" y="3208260"/>
            <a:ext cx="2808000" cy="626701"/>
          </a:xfrm>
        </p:spPr>
        <p:txBody>
          <a:bodyPr/>
          <a:lstStyle/>
          <a:p>
            <a:r>
              <a:rPr lang="en-US" sz="900" kern="0" noProof="0">
                <a:solidFill>
                  <a:srgbClr val="1A1A1A"/>
                </a:solidFill>
                <a:latin typeface="Segoe UI"/>
              </a:rPr>
              <a:t>Sample Prompt: </a:t>
            </a:r>
            <a:r>
              <a:rPr lang="en-US" noProof="0"/>
              <a:t>Prepare a </a:t>
            </a:r>
            <a:r>
              <a:rPr lang="en-US" b="1" noProof="0"/>
              <a:t>summary of information </a:t>
            </a:r>
            <a:r>
              <a:rPr lang="en-US" noProof="0"/>
              <a:t>gathered from [website].</a:t>
            </a:r>
          </a:p>
        </p:txBody>
      </p:sp>
      <p:sp>
        <p:nvSpPr>
          <p:cNvPr id="58" name="Text Placeholder 57">
            <a:extLst>
              <a:ext uri="{FF2B5EF4-FFF2-40B4-BE49-F238E27FC236}">
                <a16:creationId xmlns:a16="http://schemas.microsoft.com/office/drawing/2014/main" id="{4CD3F426-3268-BE2E-170A-80BF08AA266B}"/>
              </a:ext>
            </a:extLst>
          </p:cNvPr>
          <p:cNvSpPr>
            <a:spLocks noGrp="1"/>
          </p:cNvSpPr>
          <p:nvPr>
            <p:ph type="body" sz="quarter" idx="24"/>
          </p:nvPr>
        </p:nvSpPr>
        <p:spPr>
          <a:xfrm>
            <a:off x="4047840" y="5641938"/>
            <a:ext cx="2808000" cy="626701"/>
          </a:xfrm>
        </p:spPr>
        <p:txBody>
          <a:bodyPr>
            <a:normAutofit lnSpcReduction="10000"/>
          </a:bodyPr>
          <a:lstStyle/>
          <a:p>
            <a:r>
              <a:rPr lang="en-US" sz="900" kern="0" noProof="0">
                <a:solidFill>
                  <a:srgbClr val="1A1A1A"/>
                </a:solidFill>
                <a:latin typeface="Segoe UI"/>
              </a:rPr>
              <a:t>Sample Prompt: </a:t>
            </a:r>
            <a:r>
              <a:rPr lang="en-US" b="1" noProof="0"/>
              <a:t>Create a comparison chart </a:t>
            </a:r>
            <a:r>
              <a:rPr lang="en-US" noProof="0"/>
              <a:t>with each company’s proposal, with the company at the top of each column, and rows that compare cost, services provided, and timeline.</a:t>
            </a:r>
          </a:p>
        </p:txBody>
      </p:sp>
      <p:sp>
        <p:nvSpPr>
          <p:cNvPr id="59" name="Text Placeholder 58">
            <a:extLst>
              <a:ext uri="{FF2B5EF4-FFF2-40B4-BE49-F238E27FC236}">
                <a16:creationId xmlns:a16="http://schemas.microsoft.com/office/drawing/2014/main" id="{273E9074-80E0-237A-7E45-2DDE0684C2CF}"/>
              </a:ext>
            </a:extLst>
          </p:cNvPr>
          <p:cNvSpPr>
            <a:spLocks noGrp="1"/>
          </p:cNvSpPr>
          <p:nvPr>
            <p:ph type="body" sz="quarter" idx="25"/>
          </p:nvPr>
        </p:nvSpPr>
        <p:spPr>
          <a:xfrm>
            <a:off x="7511481" y="3208260"/>
            <a:ext cx="2808000" cy="626701"/>
          </a:xfrm>
        </p:spPr>
        <p:txBody>
          <a:bodyPr/>
          <a:lstStyle/>
          <a:p>
            <a:r>
              <a:rPr lang="en-US" sz="900" kern="0" noProof="0">
                <a:solidFill>
                  <a:srgbClr val="1A1A1A"/>
                </a:solidFill>
                <a:latin typeface="Segoe UI"/>
              </a:rPr>
              <a:t>Sample Prompt: </a:t>
            </a:r>
            <a:r>
              <a:rPr lang="en-US" noProof="0"/>
              <a:t>Add a column showing the deviation from the lowest number in the total cost column.</a:t>
            </a:r>
          </a:p>
        </p:txBody>
      </p:sp>
      <p:sp>
        <p:nvSpPr>
          <p:cNvPr id="60" name="Text Placeholder 59">
            <a:extLst>
              <a:ext uri="{FF2B5EF4-FFF2-40B4-BE49-F238E27FC236}">
                <a16:creationId xmlns:a16="http://schemas.microsoft.com/office/drawing/2014/main" id="{DD7407E7-74DF-8965-A80C-98D9045C5AAD}"/>
              </a:ext>
            </a:extLst>
          </p:cNvPr>
          <p:cNvSpPr>
            <a:spLocks noGrp="1"/>
          </p:cNvSpPr>
          <p:nvPr>
            <p:ph type="body" sz="quarter" idx="26"/>
          </p:nvPr>
        </p:nvSpPr>
        <p:spPr>
          <a:xfrm>
            <a:off x="7511481" y="5641938"/>
            <a:ext cx="2391972" cy="626701"/>
          </a:xfrm>
        </p:spPr>
        <p:txBody>
          <a:bodyPr>
            <a:normAutofit lnSpcReduction="10000"/>
          </a:bodyPr>
          <a:lstStyle/>
          <a:p>
            <a:r>
              <a:rPr lang="en-US" sz="900" kern="0" noProof="0">
                <a:solidFill>
                  <a:srgbClr val="1A1A1A"/>
                </a:solidFill>
                <a:latin typeface="Segoe UI"/>
              </a:rPr>
              <a:t>Sample Prompt: </a:t>
            </a:r>
            <a:r>
              <a:rPr lang="en-US" b="1" noProof="0"/>
              <a:t>Draft</a:t>
            </a:r>
            <a:r>
              <a:rPr lang="en-US" noProof="0"/>
              <a:t> a “request for proposal” using the attached files as reference: [email], [meeting recap[, [presentation]. </a:t>
            </a:r>
          </a:p>
        </p:txBody>
      </p:sp>
      <p:sp>
        <p:nvSpPr>
          <p:cNvPr id="61" name="Text Placeholder 60">
            <a:extLst>
              <a:ext uri="{FF2B5EF4-FFF2-40B4-BE49-F238E27FC236}">
                <a16:creationId xmlns:a16="http://schemas.microsoft.com/office/drawing/2014/main" id="{1421A428-A0EB-0B5A-CB0F-2DCC892AB2A0}"/>
              </a:ext>
            </a:extLst>
          </p:cNvPr>
          <p:cNvSpPr>
            <a:spLocks noGrp="1"/>
          </p:cNvSpPr>
          <p:nvPr>
            <p:ph type="body" sz="quarter" idx="27"/>
          </p:nvPr>
        </p:nvSpPr>
        <p:spPr>
          <a:xfrm>
            <a:off x="584200" y="4488366"/>
            <a:ext cx="2808000" cy="626701"/>
          </a:xfrm>
        </p:spPr>
        <p:txBody>
          <a:bodyPr/>
          <a:lstStyle/>
          <a:p>
            <a:r>
              <a:rPr lang="en-US" noProof="0"/>
              <a:t>Use Copilot in Outlook to easily draft an email announcing the new solution and thank contributors. </a:t>
            </a:r>
          </a:p>
        </p:txBody>
      </p:sp>
      <p:sp>
        <p:nvSpPr>
          <p:cNvPr id="62" name="Text Placeholder 61">
            <a:extLst>
              <a:ext uri="{FF2B5EF4-FFF2-40B4-BE49-F238E27FC236}">
                <a16:creationId xmlns:a16="http://schemas.microsoft.com/office/drawing/2014/main" id="{6C5F9089-2DA5-84D4-483C-CAC21B2513B1}"/>
              </a:ext>
            </a:extLst>
          </p:cNvPr>
          <p:cNvSpPr>
            <a:spLocks noGrp="1"/>
          </p:cNvSpPr>
          <p:nvPr>
            <p:ph type="body" sz="quarter" idx="28"/>
          </p:nvPr>
        </p:nvSpPr>
        <p:spPr>
          <a:xfrm>
            <a:off x="4047841" y="4488366"/>
            <a:ext cx="2808000" cy="626701"/>
          </a:xfrm>
        </p:spPr>
        <p:txBody>
          <a:bodyPr/>
          <a:lstStyle/>
          <a:p>
            <a:r>
              <a:rPr lang="en-US" noProof="0"/>
              <a:t>Use Copilot to create a comparison chart across all the vendor proposals you received. </a:t>
            </a:r>
          </a:p>
        </p:txBody>
      </p:sp>
      <p:sp>
        <p:nvSpPr>
          <p:cNvPr id="63" name="Text Placeholder 62">
            <a:extLst>
              <a:ext uri="{FF2B5EF4-FFF2-40B4-BE49-F238E27FC236}">
                <a16:creationId xmlns:a16="http://schemas.microsoft.com/office/drawing/2014/main" id="{4AAFC6A5-AD91-5321-8511-B5EF7983FEC7}"/>
              </a:ext>
            </a:extLst>
          </p:cNvPr>
          <p:cNvSpPr>
            <a:spLocks noGrp="1"/>
          </p:cNvSpPr>
          <p:nvPr>
            <p:ph type="body" sz="quarter" idx="29"/>
          </p:nvPr>
        </p:nvSpPr>
        <p:spPr>
          <a:xfrm>
            <a:off x="7511481" y="4488366"/>
            <a:ext cx="2808000" cy="626701"/>
          </a:xfrm>
        </p:spPr>
        <p:txBody>
          <a:bodyPr/>
          <a:lstStyle/>
          <a:p>
            <a:r>
              <a:rPr lang="en-US" noProof="0"/>
              <a:t>Draft RFP to the selected vendors using Copilot </a:t>
            </a:r>
            <a:br>
              <a:rPr lang="en-US" noProof="0"/>
            </a:br>
            <a:r>
              <a:rPr lang="en-US" noProof="0"/>
              <a:t>in Word, pulling in information from your emails, meeting notes, and presentations.</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1113" y="1168756"/>
            <a:ext cx="144000" cy="144000"/>
          </a:xfrm>
          <a:prstGeom prst="rect">
            <a:avLst/>
          </a:prstGeom>
        </p:spPr>
      </p:pic>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5" name="Group 284">
            <a:extLst>
              <a:ext uri="{FF2B5EF4-FFF2-40B4-BE49-F238E27FC236}">
                <a16:creationId xmlns:a16="http://schemas.microsoft.com/office/drawing/2014/main" id="{1D28B68D-7867-BC7A-13E1-D37617724B07}"/>
              </a:ext>
            </a:extLst>
          </p:cNvPr>
          <p:cNvGrpSpPr/>
          <p:nvPr/>
        </p:nvGrpSpPr>
        <p:grpSpPr>
          <a:xfrm>
            <a:off x="4276273" y="2761669"/>
            <a:ext cx="2351135" cy="360000"/>
            <a:chOff x="4276273" y="2761669"/>
            <a:chExt cx="2351135" cy="360000"/>
          </a:xfrm>
        </p:grpSpPr>
        <p:pic>
          <p:nvPicPr>
            <p:cNvPr id="286" name="Picture 285" descr="Zip Co logo SVG free download, id: 101874 - Brandlogos.net">
              <a:hlinkClick r:id="rId4"/>
              <a:extLst>
                <a:ext uri="{FF2B5EF4-FFF2-40B4-BE49-F238E27FC236}">
                  <a16:creationId xmlns:a16="http://schemas.microsoft.com/office/drawing/2014/main" id="{0DB6931F-14DC-CA2C-33E8-7E2F5D0AF61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F9B79380-03C0-AC7F-6074-1F4C30D39A2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288" name="Group 287">
            <a:extLst>
              <a:ext uri="{FF2B5EF4-FFF2-40B4-BE49-F238E27FC236}">
                <a16:creationId xmlns:a16="http://schemas.microsoft.com/office/drawing/2014/main" id="{854BE826-3B6C-52D1-1DE9-EC8CCAA147B7}"/>
              </a:ext>
            </a:extLst>
          </p:cNvPr>
          <p:cNvGrpSpPr/>
          <p:nvPr/>
        </p:nvGrpSpPr>
        <p:grpSpPr>
          <a:xfrm>
            <a:off x="804187" y="2761669"/>
            <a:ext cx="2351135" cy="360000"/>
            <a:chOff x="4276273" y="2761669"/>
            <a:chExt cx="2351135" cy="360000"/>
          </a:xfrm>
        </p:grpSpPr>
        <p:pic>
          <p:nvPicPr>
            <p:cNvPr id="289" name="Picture 288" descr="Zip Co logo SVG free download, id: 101874 - Brandlogos.net">
              <a:hlinkClick r:id="rId4"/>
              <a:extLst>
                <a:ext uri="{FF2B5EF4-FFF2-40B4-BE49-F238E27FC236}">
                  <a16:creationId xmlns:a16="http://schemas.microsoft.com/office/drawing/2014/main" id="{1D402869-1292-401E-E8F2-F9CD29386D9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092AB17B-3AE4-C87A-8BF1-206B18E726A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91" name="Group 290">
            <a:extLst>
              <a:ext uri="{FF2B5EF4-FFF2-40B4-BE49-F238E27FC236}">
                <a16:creationId xmlns:a16="http://schemas.microsoft.com/office/drawing/2014/main" id="{B6CB6228-CBE0-7F98-D15A-2607570CCF2D}"/>
              </a:ext>
            </a:extLst>
          </p:cNvPr>
          <p:cNvGrpSpPr/>
          <p:nvPr/>
        </p:nvGrpSpPr>
        <p:grpSpPr>
          <a:xfrm>
            <a:off x="804187" y="5158847"/>
            <a:ext cx="2351135" cy="360000"/>
            <a:chOff x="588263" y="1697756"/>
            <a:chExt cx="2351135" cy="360000"/>
          </a:xfrm>
        </p:grpSpPr>
        <p:pic>
          <p:nvPicPr>
            <p:cNvPr id="292" name="Picture 291">
              <a:extLst>
                <a:ext uri="{FF2B5EF4-FFF2-40B4-BE49-F238E27FC236}">
                  <a16:creationId xmlns:a16="http://schemas.microsoft.com/office/drawing/2014/main" id="{AB86B126-FABC-F7D4-F62F-CB5030CAEA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3" name="TextBox 292">
              <a:extLst>
                <a:ext uri="{FF2B5EF4-FFF2-40B4-BE49-F238E27FC236}">
                  <a16:creationId xmlns:a16="http://schemas.microsoft.com/office/drawing/2014/main" id="{B966FFB4-FD4A-9167-1BEA-46BFE58D77F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4" name="Group 293">
            <a:extLst>
              <a:ext uri="{FF2B5EF4-FFF2-40B4-BE49-F238E27FC236}">
                <a16:creationId xmlns:a16="http://schemas.microsoft.com/office/drawing/2014/main" id="{D213860A-8732-BAEB-B4F8-C0400FAEC8C0}"/>
              </a:ext>
            </a:extLst>
          </p:cNvPr>
          <p:cNvGrpSpPr/>
          <p:nvPr/>
        </p:nvGrpSpPr>
        <p:grpSpPr>
          <a:xfrm>
            <a:off x="7739914" y="2761669"/>
            <a:ext cx="2361959" cy="360000"/>
            <a:chOff x="577439" y="3137252"/>
            <a:chExt cx="2361959" cy="360000"/>
          </a:xfrm>
        </p:grpSpPr>
        <p:pic>
          <p:nvPicPr>
            <p:cNvPr id="295" name="Picture 294">
              <a:extLst>
                <a:ext uri="{FF2B5EF4-FFF2-40B4-BE49-F238E27FC236}">
                  <a16:creationId xmlns:a16="http://schemas.microsoft.com/office/drawing/2014/main" id="{0D6C0E20-2721-DA3D-3AC5-6A642BF7D5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96" name="TextBox 295">
              <a:extLst>
                <a:ext uri="{FF2B5EF4-FFF2-40B4-BE49-F238E27FC236}">
                  <a16:creationId xmlns:a16="http://schemas.microsoft.com/office/drawing/2014/main" id="{FA047304-C499-713A-5C5E-B8D0030CE3C2}"/>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7" name="Group 296">
            <a:extLst>
              <a:ext uri="{FF2B5EF4-FFF2-40B4-BE49-F238E27FC236}">
                <a16:creationId xmlns:a16="http://schemas.microsoft.com/office/drawing/2014/main" id="{F9DB5636-FB78-E1CE-AD03-62F1823AD8B4}"/>
              </a:ext>
            </a:extLst>
          </p:cNvPr>
          <p:cNvGrpSpPr/>
          <p:nvPr/>
        </p:nvGrpSpPr>
        <p:grpSpPr>
          <a:xfrm>
            <a:off x="7739914" y="5158847"/>
            <a:ext cx="2351135" cy="360000"/>
            <a:chOff x="588263" y="2657420"/>
            <a:chExt cx="2351135" cy="360000"/>
          </a:xfrm>
        </p:grpSpPr>
        <p:pic>
          <p:nvPicPr>
            <p:cNvPr id="298" name="Picture 297">
              <a:extLst>
                <a:ext uri="{FF2B5EF4-FFF2-40B4-BE49-F238E27FC236}">
                  <a16:creationId xmlns:a16="http://schemas.microsoft.com/office/drawing/2014/main" id="{F3A16BDA-2C8D-7756-46D1-E2744FC6FAF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9" name="TextBox 298">
              <a:extLst>
                <a:ext uri="{FF2B5EF4-FFF2-40B4-BE49-F238E27FC236}">
                  <a16:creationId xmlns:a16="http://schemas.microsoft.com/office/drawing/2014/main" id="{8B919107-44E4-2648-998A-9B1CF7CE9D8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pic>
        <p:nvPicPr>
          <p:cNvPr id="5" name="Picture 4">
            <a:extLst>
              <a:ext uri="{FF2B5EF4-FFF2-40B4-BE49-F238E27FC236}">
                <a16:creationId xmlns:a16="http://schemas.microsoft.com/office/drawing/2014/main" id="{AF4EFC8F-41AC-6FB1-018C-A895FDB850E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grpSp>
        <p:nvGrpSpPr>
          <p:cNvPr id="15" name="Group 14">
            <a:extLst>
              <a:ext uri="{FF2B5EF4-FFF2-40B4-BE49-F238E27FC236}">
                <a16:creationId xmlns:a16="http://schemas.microsoft.com/office/drawing/2014/main" id="{B480A3D7-6D91-DD7D-B0C2-69B85F2D4A94}"/>
              </a:ext>
            </a:extLst>
          </p:cNvPr>
          <p:cNvGrpSpPr/>
          <p:nvPr/>
        </p:nvGrpSpPr>
        <p:grpSpPr>
          <a:xfrm>
            <a:off x="7523373" y="1127774"/>
            <a:ext cx="1097280" cy="216000"/>
            <a:chOff x="1194743" y="1140160"/>
            <a:chExt cx="1097280" cy="216000"/>
          </a:xfrm>
        </p:grpSpPr>
        <p:sp>
          <p:nvSpPr>
            <p:cNvPr id="16" name="Rectangle: Rounded Corners 6">
              <a:extLst>
                <a:ext uri="{FF2B5EF4-FFF2-40B4-BE49-F238E27FC236}">
                  <a16:creationId xmlns:a16="http://schemas.microsoft.com/office/drawing/2014/main" id="{BAA78275-26F0-1A8F-6081-586A224AD6F9}"/>
                </a:ext>
                <a:ext uri="{C183D7F6-B498-43B3-948B-1728B52AA6E4}">
                  <adec:decorative xmlns:adec="http://schemas.microsoft.com/office/drawing/2017/decorative" val="1"/>
                </a:ext>
              </a:extLst>
            </p:cNvPr>
            <p:cNvSpPr/>
            <p:nvPr/>
          </p:nvSpPr>
          <p:spPr bwMode="auto">
            <a:xfrm>
              <a:off x="1194743" y="1140160"/>
              <a:ext cx="10972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a:t>
              </a:r>
              <a:r>
                <a:rPr lang="en-US" sz="900" noProof="0">
                  <a:solidFill>
                    <a:srgbClr val="8661C5"/>
                  </a:solidFill>
                  <a:latin typeface="Segoe UI Semibold"/>
                  <a:cs typeface="Segoe UI Semibold"/>
                </a:rPr>
                <a:t>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7" name="Graphic 16">
              <a:extLst>
                <a:ext uri="{FF2B5EF4-FFF2-40B4-BE49-F238E27FC236}">
                  <a16:creationId xmlns:a16="http://schemas.microsoft.com/office/drawing/2014/main" id="{DEE9505F-9F7C-B3FF-22AA-3826700A41C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28D92813-C4C2-7D84-5D59-BCA805317036}"/>
              </a:ext>
            </a:extLst>
          </p:cNvPr>
          <p:cNvGrpSpPr/>
          <p:nvPr/>
        </p:nvGrpSpPr>
        <p:grpSpPr>
          <a:xfrm>
            <a:off x="8717943" y="1127774"/>
            <a:ext cx="2011680" cy="216000"/>
            <a:chOff x="1194743" y="1140160"/>
            <a:chExt cx="2011680" cy="216000"/>
          </a:xfrm>
        </p:grpSpPr>
        <p:sp>
          <p:nvSpPr>
            <p:cNvPr id="19" name="Rectangle: Rounded Corners 6">
              <a:extLst>
                <a:ext uri="{FF2B5EF4-FFF2-40B4-BE49-F238E27FC236}">
                  <a16:creationId xmlns:a16="http://schemas.microsoft.com/office/drawing/2014/main" id="{0405C8EA-FE6F-53E8-9209-487DD7B07B69}"/>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a:t>
              </a:r>
              <a:r>
                <a:rPr lang="en-US" sz="900" noProof="0">
                  <a:solidFill>
                    <a:srgbClr val="8661C5"/>
                  </a:solidFill>
                  <a:latin typeface="Segoe UI Semibold"/>
                  <a:cs typeface="Segoe UI Semibold"/>
                </a:rPr>
                <a:t>experience </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20" name="Graphic 19">
              <a:extLst>
                <a:ext uri="{FF2B5EF4-FFF2-40B4-BE49-F238E27FC236}">
                  <a16:creationId xmlns:a16="http://schemas.microsoft.com/office/drawing/2014/main" id="{AB78CF91-7CF0-24FA-9F61-525EF6C7F5C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
        <p:nvSpPr>
          <p:cNvPr id="2" name="Graphic 2">
            <a:hlinkClick r:id="rId12"/>
            <a:extLst>
              <a:ext uri="{FF2B5EF4-FFF2-40B4-BE49-F238E27FC236}">
                <a16:creationId xmlns:a16="http://schemas.microsoft.com/office/drawing/2014/main" id="{7452F5A8-E5EE-30A2-41BC-9B43D0E61009}"/>
              </a:ext>
            </a:extLst>
          </p:cNvPr>
          <p:cNvSpPr/>
          <p:nvPr/>
        </p:nvSpPr>
        <p:spPr>
          <a:xfrm>
            <a:off x="7509510" y="43138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nvGrpSpPr>
          <p:cNvPr id="3" name="Group 2">
            <a:extLst>
              <a:ext uri="{FF2B5EF4-FFF2-40B4-BE49-F238E27FC236}">
                <a16:creationId xmlns:a16="http://schemas.microsoft.com/office/drawing/2014/main" id="{4B042CCA-CC38-7729-5A60-DC3BA4F0CC7F}"/>
              </a:ext>
            </a:extLst>
          </p:cNvPr>
          <p:cNvGrpSpPr/>
          <p:nvPr/>
        </p:nvGrpSpPr>
        <p:grpSpPr>
          <a:xfrm>
            <a:off x="4244505" y="5157037"/>
            <a:ext cx="2351135" cy="360000"/>
            <a:chOff x="4276273" y="2761669"/>
            <a:chExt cx="2351135" cy="360000"/>
          </a:xfrm>
        </p:grpSpPr>
        <p:pic>
          <p:nvPicPr>
            <p:cNvPr id="25" name="Picture 24" descr="Zip Co logo SVG free download, id: 101874 - Brandlogos.net">
              <a:hlinkClick r:id="rId4"/>
              <a:extLst>
                <a:ext uri="{FF2B5EF4-FFF2-40B4-BE49-F238E27FC236}">
                  <a16:creationId xmlns:a16="http://schemas.microsoft.com/office/drawing/2014/main" id="{97B40CD0-E763-B5B5-3D37-EECDAD7AC70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7" name="TextBox 26">
              <a:extLst>
                <a:ext uri="{FF2B5EF4-FFF2-40B4-BE49-F238E27FC236}">
                  <a16:creationId xmlns:a16="http://schemas.microsoft.com/office/drawing/2014/main" id="{8C41FC30-116D-0E6B-B0D7-637A9DE6B80A}"/>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22" name="TextBox 21">
            <a:hlinkClick r:id="rId13"/>
            <a:extLst>
              <a:ext uri="{FF2B5EF4-FFF2-40B4-BE49-F238E27FC236}">
                <a16:creationId xmlns:a16="http://schemas.microsoft.com/office/drawing/2014/main" id="{C30CBA55-7446-93FC-239A-9769F3C42639}"/>
              </a:ext>
            </a:extLst>
          </p:cNvPr>
          <p:cNvSpPr txBox="1"/>
          <p:nvPr/>
        </p:nvSpPr>
        <p:spPr>
          <a:xfrm>
            <a:off x="7623610" y="3782924"/>
            <a:ext cx="1856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Get column ideas</a:t>
            </a:r>
            <a:endParaRPr lang="en-US" sz="1000" u="sng" noProof="0">
              <a:solidFill>
                <a:srgbClr val="0070C0"/>
              </a:solidFill>
            </a:endParaRPr>
          </a:p>
        </p:txBody>
      </p:sp>
      <p:grpSp>
        <p:nvGrpSpPr>
          <p:cNvPr id="21" name="Group 20">
            <a:extLst>
              <a:ext uri="{FF2B5EF4-FFF2-40B4-BE49-F238E27FC236}">
                <a16:creationId xmlns:a16="http://schemas.microsoft.com/office/drawing/2014/main" id="{6C711297-9D0F-FC28-7371-895C3C8599A8}"/>
              </a:ext>
            </a:extLst>
          </p:cNvPr>
          <p:cNvGrpSpPr/>
          <p:nvPr/>
        </p:nvGrpSpPr>
        <p:grpSpPr>
          <a:xfrm>
            <a:off x="1624328" y="1132755"/>
            <a:ext cx="1530994" cy="211019"/>
            <a:chOff x="1198144" y="862656"/>
            <a:chExt cx="1530994" cy="211019"/>
          </a:xfrm>
        </p:grpSpPr>
        <p:sp>
          <p:nvSpPr>
            <p:cNvPr id="28" name="Rectangle: Rounded Corners 6">
              <a:extLst>
                <a:ext uri="{FF2B5EF4-FFF2-40B4-BE49-F238E27FC236}">
                  <a16:creationId xmlns:a16="http://schemas.microsoft.com/office/drawing/2014/main" id="{7E62617E-CB6F-B84D-0544-FF090064EA26}"/>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9" name="Graphic 28">
              <a:extLst>
                <a:ext uri="{FF2B5EF4-FFF2-40B4-BE49-F238E27FC236}">
                  <a16:creationId xmlns:a16="http://schemas.microsoft.com/office/drawing/2014/main" id="{CEA34EF7-D417-32A5-32ED-C4B7C577F50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4634681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200" y="387350"/>
            <a:ext cx="6771640" cy="263149"/>
          </a:xfrm>
        </p:spPr>
        <p:txBody>
          <a:bodyPr/>
          <a:lstStyle/>
          <a:p>
            <a:r>
              <a:rPr lang="en-US" noProof="0">
                <a:solidFill>
                  <a:srgbClr val="0078D4"/>
                </a:solidFill>
                <a:cs typeface="Segoe UI"/>
              </a:rPr>
              <a:t>Information Technology | </a:t>
            </a:r>
            <a:r>
              <a:rPr lang="en-US" sz="1800" noProof="0">
                <a:cs typeface="Segoe UI"/>
              </a:rPr>
              <a:t>Onboard and train new users</a:t>
            </a:r>
            <a:endParaRPr lang="en-US" noProof="0"/>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44748"/>
            <a:ext cx="3599821" cy="169277"/>
          </a:xfrm>
        </p:spPr>
        <p:txBody>
          <a:bodyPr/>
          <a:lstStyle/>
          <a:p>
            <a:r>
              <a:rPr lang="en-US" noProof="0"/>
              <a:t>Microsoft 365 Copilot</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5" name="Group 284">
            <a:extLst>
              <a:ext uri="{FF2B5EF4-FFF2-40B4-BE49-F238E27FC236}">
                <a16:creationId xmlns:a16="http://schemas.microsoft.com/office/drawing/2014/main" id="{1D28B68D-7867-BC7A-13E1-D37617724B07}"/>
              </a:ext>
            </a:extLst>
          </p:cNvPr>
          <p:cNvGrpSpPr/>
          <p:nvPr/>
        </p:nvGrpSpPr>
        <p:grpSpPr>
          <a:xfrm>
            <a:off x="7742286" y="5158847"/>
            <a:ext cx="2351135" cy="360000"/>
            <a:chOff x="4276273" y="2761669"/>
            <a:chExt cx="2351135" cy="360000"/>
          </a:xfrm>
        </p:grpSpPr>
        <p:pic>
          <p:nvPicPr>
            <p:cNvPr id="286" name="Picture 285" descr="Zip Co logo SVG free download, id: 101874 - Brandlogos.net">
              <a:hlinkClick r:id="rId2"/>
              <a:extLst>
                <a:ext uri="{FF2B5EF4-FFF2-40B4-BE49-F238E27FC236}">
                  <a16:creationId xmlns:a16="http://schemas.microsoft.com/office/drawing/2014/main" id="{0DB6931F-14DC-CA2C-33E8-7E2F5D0AF61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87" name="TextBox 286">
              <a:extLst>
                <a:ext uri="{FF2B5EF4-FFF2-40B4-BE49-F238E27FC236}">
                  <a16:creationId xmlns:a16="http://schemas.microsoft.com/office/drawing/2014/main" id="{F9B79380-03C0-AC7F-6074-1F4C30D39A28}"/>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291" name="Group 290">
            <a:extLst>
              <a:ext uri="{FF2B5EF4-FFF2-40B4-BE49-F238E27FC236}">
                <a16:creationId xmlns:a16="http://schemas.microsoft.com/office/drawing/2014/main" id="{B6CB6228-CBE0-7F98-D15A-2607570CCF2D}"/>
              </a:ext>
            </a:extLst>
          </p:cNvPr>
          <p:cNvGrpSpPr/>
          <p:nvPr/>
        </p:nvGrpSpPr>
        <p:grpSpPr>
          <a:xfrm>
            <a:off x="4244407" y="2761669"/>
            <a:ext cx="2351135" cy="360000"/>
            <a:chOff x="588263" y="1697756"/>
            <a:chExt cx="2351135" cy="360000"/>
          </a:xfrm>
        </p:grpSpPr>
        <p:pic>
          <p:nvPicPr>
            <p:cNvPr id="292" name="Picture 291">
              <a:extLst>
                <a:ext uri="{FF2B5EF4-FFF2-40B4-BE49-F238E27FC236}">
                  <a16:creationId xmlns:a16="http://schemas.microsoft.com/office/drawing/2014/main" id="{AB86B126-FABC-F7D4-F62F-CB5030CAEA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3" name="TextBox 292">
              <a:extLst>
                <a:ext uri="{FF2B5EF4-FFF2-40B4-BE49-F238E27FC236}">
                  <a16:creationId xmlns:a16="http://schemas.microsoft.com/office/drawing/2014/main" id="{B966FFB4-FD4A-9167-1BEA-46BFE58D77FF}"/>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97" name="Group 296">
            <a:extLst>
              <a:ext uri="{FF2B5EF4-FFF2-40B4-BE49-F238E27FC236}">
                <a16:creationId xmlns:a16="http://schemas.microsoft.com/office/drawing/2014/main" id="{F9DB5636-FB78-E1CE-AD03-62F1823AD8B4}"/>
              </a:ext>
            </a:extLst>
          </p:cNvPr>
          <p:cNvGrpSpPr/>
          <p:nvPr/>
        </p:nvGrpSpPr>
        <p:grpSpPr>
          <a:xfrm>
            <a:off x="4258439" y="5158847"/>
            <a:ext cx="2351135" cy="360000"/>
            <a:chOff x="588263" y="2657420"/>
            <a:chExt cx="2351135" cy="360000"/>
          </a:xfrm>
        </p:grpSpPr>
        <p:pic>
          <p:nvPicPr>
            <p:cNvPr id="298" name="Picture 297">
              <a:extLst>
                <a:ext uri="{FF2B5EF4-FFF2-40B4-BE49-F238E27FC236}">
                  <a16:creationId xmlns:a16="http://schemas.microsoft.com/office/drawing/2014/main" id="{F3A16BDA-2C8D-7756-46D1-E2744FC6FA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9" name="TextBox 298">
              <a:extLst>
                <a:ext uri="{FF2B5EF4-FFF2-40B4-BE49-F238E27FC236}">
                  <a16:creationId xmlns:a16="http://schemas.microsoft.com/office/drawing/2014/main" id="{8B919107-44E4-2648-998A-9B1CF7CE9D8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grpSp>
        <p:nvGrpSpPr>
          <p:cNvPr id="15" name="Group 14">
            <a:extLst>
              <a:ext uri="{FF2B5EF4-FFF2-40B4-BE49-F238E27FC236}">
                <a16:creationId xmlns:a16="http://schemas.microsoft.com/office/drawing/2014/main" id="{B480A3D7-6D91-DD7D-B0C2-69B85F2D4A94}"/>
              </a:ext>
            </a:extLst>
          </p:cNvPr>
          <p:cNvGrpSpPr/>
          <p:nvPr/>
        </p:nvGrpSpPr>
        <p:grpSpPr>
          <a:xfrm>
            <a:off x="7523373" y="1127774"/>
            <a:ext cx="1097280" cy="216000"/>
            <a:chOff x="1194743" y="1140160"/>
            <a:chExt cx="1097280" cy="216000"/>
          </a:xfrm>
        </p:grpSpPr>
        <p:sp>
          <p:nvSpPr>
            <p:cNvPr id="16" name="Rectangle: Rounded Corners 6">
              <a:extLst>
                <a:ext uri="{FF2B5EF4-FFF2-40B4-BE49-F238E27FC236}">
                  <a16:creationId xmlns:a16="http://schemas.microsoft.com/office/drawing/2014/main" id="{BAA78275-26F0-1A8F-6081-586A224AD6F9}"/>
                </a:ext>
                <a:ext uri="{C183D7F6-B498-43B3-948B-1728B52AA6E4}">
                  <adec:decorative xmlns:adec="http://schemas.microsoft.com/office/drawing/2017/decorative" val="1"/>
                </a:ext>
              </a:extLst>
            </p:cNvPr>
            <p:cNvSpPr/>
            <p:nvPr/>
          </p:nvSpPr>
          <p:spPr bwMode="auto">
            <a:xfrm>
              <a:off x="1194743" y="1140160"/>
              <a:ext cx="10972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DEE9505F-9F7C-B3FF-22AA-3826700A41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28D92813-C4C2-7D84-5D59-BCA805317036}"/>
              </a:ext>
            </a:extLst>
          </p:cNvPr>
          <p:cNvGrpSpPr/>
          <p:nvPr/>
        </p:nvGrpSpPr>
        <p:grpSpPr>
          <a:xfrm>
            <a:off x="8717943" y="1127774"/>
            <a:ext cx="2011680" cy="216000"/>
            <a:chOff x="1194743" y="1140160"/>
            <a:chExt cx="2011680" cy="216000"/>
          </a:xfrm>
        </p:grpSpPr>
        <p:sp>
          <p:nvSpPr>
            <p:cNvPr id="19" name="Rectangle: Rounded Corners 6">
              <a:extLst>
                <a:ext uri="{FF2B5EF4-FFF2-40B4-BE49-F238E27FC236}">
                  <a16:creationId xmlns:a16="http://schemas.microsoft.com/office/drawing/2014/main" id="{0405C8EA-FE6F-53E8-9209-487DD7B07B69}"/>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r>
                <a:rPr lang="en-US" sz="900" noProof="0">
                  <a:solidFill>
                    <a:srgbClr val="8661C5"/>
                  </a:solidFill>
                  <a:latin typeface="Segoe UI Semibold"/>
                  <a:cs typeface="Segoe UI Semibold"/>
                </a:rPr>
                <a:t> </a:t>
              </a:r>
              <a:endParaRPr lang="en-US" sz="900" b="0" i="0" u="none" strike="noStrike" kern="1200" cap="none" spc="0" normalizeH="0" baseline="0" noProof="0">
                <a:ln>
                  <a:noFill/>
                </a:ln>
                <a:solidFill>
                  <a:srgbClr val="8661C5"/>
                </a:solidFill>
                <a:effectLst/>
                <a:uLnTx/>
                <a:uFillTx/>
                <a:latin typeface="Segoe UI Semibold" panose="020B0702040204020203" pitchFamily="34" charset="0"/>
                <a:cs typeface="Segoe UI Semibold" panose="020B0702040204020203" pitchFamily="34" charset="0"/>
              </a:endParaRPr>
            </a:p>
          </p:txBody>
        </p:sp>
        <p:pic>
          <p:nvPicPr>
            <p:cNvPr id="20" name="Graphic 19">
              <a:extLst>
                <a:ext uri="{FF2B5EF4-FFF2-40B4-BE49-F238E27FC236}">
                  <a16:creationId xmlns:a16="http://schemas.microsoft.com/office/drawing/2014/main" id="{AB78CF91-7CF0-24FA-9F61-525EF6C7F5C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sp>
        <p:nvSpPr>
          <p:cNvPr id="137" name="Rectangle: Rounded Corners 11">
            <a:extLst>
              <a:ext uri="{FF2B5EF4-FFF2-40B4-BE49-F238E27FC236}">
                <a16:creationId xmlns:a16="http://schemas.microsoft.com/office/drawing/2014/main" id="{B2558236-AB63-B61D-3529-64AA7F3F259A}"/>
              </a:ext>
            </a:extLst>
          </p:cNvPr>
          <p:cNvSpPr/>
          <p:nvPr/>
        </p:nvSpPr>
        <p:spPr bwMode="auto">
          <a:xfrm>
            <a:off x="59879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1. Adoption plan</a:t>
            </a:r>
            <a:endPar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pitchFamily="34" charset="0"/>
            </a:endParaRPr>
          </a:p>
        </p:txBody>
      </p:sp>
      <p:sp>
        <p:nvSpPr>
          <p:cNvPr id="138" name="Rectangle: Rounded Corners 13">
            <a:extLst>
              <a:ext uri="{FF2B5EF4-FFF2-40B4-BE49-F238E27FC236}">
                <a16:creationId xmlns:a16="http://schemas.microsoft.com/office/drawing/2014/main" id="{26B0CF6C-2AFE-161A-065F-9A1CE8FA22FA}"/>
              </a:ext>
            </a:extLst>
          </p:cNvPr>
          <p:cNvSpPr/>
          <p:nvPr/>
        </p:nvSpPr>
        <p:spPr bwMode="auto">
          <a:xfrm>
            <a:off x="406721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2. Sign offs</a:t>
            </a:r>
            <a:endPar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pitchFamily="34" charset="0"/>
            </a:endParaRPr>
          </a:p>
        </p:txBody>
      </p:sp>
      <p:sp>
        <p:nvSpPr>
          <p:cNvPr id="139" name="Rectangle: Rounded Corners 15">
            <a:extLst>
              <a:ext uri="{FF2B5EF4-FFF2-40B4-BE49-F238E27FC236}">
                <a16:creationId xmlns:a16="http://schemas.microsoft.com/office/drawing/2014/main" id="{498BD0C4-D050-BFD5-7A80-9A8FF585A21B}"/>
              </a:ext>
            </a:extLst>
          </p:cNvPr>
          <p:cNvSpPr/>
          <p:nvPr/>
        </p:nvSpPr>
        <p:spPr bwMode="auto">
          <a:xfrm>
            <a:off x="7520524"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3. Compliance</a:t>
            </a: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46" name="TextBox 145">
            <a:extLst>
              <a:ext uri="{FF2B5EF4-FFF2-40B4-BE49-F238E27FC236}">
                <a16:creationId xmlns:a16="http://schemas.microsoft.com/office/drawing/2014/main" id="{416CAD51-8024-6B28-5C04-4C9834F08E7F}"/>
              </a:ext>
            </a:extLst>
          </p:cNvPr>
          <p:cNvSpPr txBox="1"/>
          <p:nvPr/>
        </p:nvSpPr>
        <p:spPr>
          <a:xfrm>
            <a:off x="735565" y="2126009"/>
            <a:ext cx="2758715" cy="42934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Write a proposal </a:t>
            </a:r>
            <a:r>
              <a:rPr lang="en-US" noProof="0">
                <a:solidFill>
                  <a:srgbClr val="000000"/>
                </a:solidFill>
                <a:latin typeface="Segoe UI"/>
                <a:ea typeface="+mn-ea"/>
                <a:cs typeface="Segoe UI"/>
              </a:rPr>
              <a:t>with an</a:t>
            </a:r>
            <a:r>
              <a:rPr kumimoji="0" lang="en-US" sz="900" b="0" i="0" u="none" strike="noStrike" kern="1200" cap="none" spc="0" normalizeH="0" baseline="0" noProof="0">
                <a:ln>
                  <a:noFill/>
                </a:ln>
                <a:solidFill>
                  <a:srgbClr val="000000"/>
                </a:solidFill>
                <a:effectLst/>
                <a:uLnTx/>
                <a:uFillTx/>
                <a:latin typeface="Segoe UI"/>
                <a:ea typeface="+mn-ea"/>
                <a:cs typeface="Segoe UI"/>
              </a:rPr>
              <a:t> </a:t>
            </a:r>
            <a:r>
              <a:rPr lang="en-US" noProof="0">
                <a:solidFill>
                  <a:srgbClr val="000000"/>
                </a:solidFill>
                <a:latin typeface="Segoe UI"/>
                <a:ea typeface="+mn-ea"/>
                <a:cs typeface="Segoe UI"/>
              </a:rPr>
              <a:t>adoption plan of </a:t>
            </a:r>
            <a:r>
              <a:rPr kumimoji="0" lang="en-US" sz="900" b="0" i="0" u="none" strike="noStrike" kern="1200" cap="none" spc="0" normalizeH="0" baseline="0" noProof="0">
                <a:ln>
                  <a:noFill/>
                </a:ln>
                <a:solidFill>
                  <a:srgbClr val="000000"/>
                </a:solidFill>
                <a:effectLst/>
                <a:uLnTx/>
                <a:uFillTx/>
                <a:latin typeface="Segoe UI"/>
                <a:ea typeface="+mn-ea"/>
                <a:cs typeface="Segoe UI"/>
              </a:rPr>
              <a:t>a new product</a:t>
            </a:r>
            <a:r>
              <a:rPr lang="en-US" noProof="0">
                <a:solidFill>
                  <a:srgbClr val="000000"/>
                </a:solidFill>
                <a:latin typeface="Segoe UI"/>
                <a:ea typeface="+mn-ea"/>
                <a:cs typeface="Segoe UI"/>
              </a:rPr>
              <a:t> </a:t>
            </a:r>
            <a:r>
              <a:rPr kumimoji="0" lang="en-US" sz="900" b="0" i="0" u="none" strike="noStrike" kern="1200" cap="none" spc="0" normalizeH="0" baseline="0" noProof="0">
                <a:ln>
                  <a:noFill/>
                </a:ln>
                <a:solidFill>
                  <a:srgbClr val="000000"/>
                </a:solidFill>
                <a:effectLst/>
                <a:uLnTx/>
                <a:uFillTx/>
                <a:latin typeface="Segoe UI"/>
                <a:ea typeface="+mn-ea"/>
                <a:cs typeface="Segoe UI"/>
              </a:rPr>
              <a:t>for the organization.</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a:endParaRPr>
          </a:p>
        </p:txBody>
      </p:sp>
      <p:sp>
        <p:nvSpPr>
          <p:cNvPr id="147" name="TextBox 146">
            <a:extLst>
              <a:ext uri="{FF2B5EF4-FFF2-40B4-BE49-F238E27FC236}">
                <a16:creationId xmlns:a16="http://schemas.microsoft.com/office/drawing/2014/main" id="{E6802F90-E81F-782F-0CF1-6E89343BBD09}"/>
              </a:ext>
            </a:extLst>
          </p:cNvPr>
          <p:cNvSpPr txBox="1"/>
          <p:nvPr/>
        </p:nvSpPr>
        <p:spPr>
          <a:xfrm>
            <a:off x="4092741" y="2131843"/>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Request sign-offs from leadership on adoption plan.</a:t>
            </a:r>
            <a:endParaRPr kumimoji="0" lang="en-US" sz="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a:t>
            </a:r>
          </a:p>
        </p:txBody>
      </p:sp>
      <p:sp>
        <p:nvSpPr>
          <p:cNvPr id="148" name="Rectangle: Rounded Corners 6">
            <a:extLst>
              <a:ext uri="{FF2B5EF4-FFF2-40B4-BE49-F238E27FC236}">
                <a16:creationId xmlns:a16="http://schemas.microsoft.com/office/drawing/2014/main" id="{6AF2E6A0-5ECB-1DAA-A16D-283113E8FAFA}"/>
              </a:ext>
              <a:ext uri="{C183D7F6-B498-43B3-948B-1728B52AA6E4}">
                <adec:decorative xmlns:adec="http://schemas.microsoft.com/office/drawing/2017/decorative" val="1"/>
              </a:ext>
            </a:extLst>
          </p:cNvPr>
          <p:cNvSpPr/>
          <p:nvPr/>
        </p:nvSpPr>
        <p:spPr bwMode="auto">
          <a:xfrm>
            <a:off x="4184858" y="5601963"/>
            <a:ext cx="2705513" cy="60470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auto" latinLnBrk="0" hangingPunct="1">
              <a:lnSpc>
                <a:spcPct val="10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000000"/>
                </a:solidFill>
                <a:effectLst/>
                <a:uLnTx/>
                <a:uFillTx/>
                <a:latin typeface="Segoe UI"/>
                <a:ea typeface="+mn-ea"/>
                <a:cs typeface="+mn-cs"/>
              </a:rPr>
              <a:t>Create a set of FAQs </a:t>
            </a:r>
            <a:r>
              <a:rPr kumimoji="0" lang="en-US" sz="900" b="0" i="0" u="none" strike="noStrike" kern="0" cap="none" spc="0" normalizeH="0" baseline="0" noProof="0">
                <a:ln>
                  <a:noFill/>
                </a:ln>
                <a:solidFill>
                  <a:srgbClr val="000000"/>
                </a:solidFill>
                <a:effectLst/>
                <a:uLnTx/>
                <a:uFillTx/>
                <a:latin typeface="Segoe UI"/>
                <a:ea typeface="+mn-ea"/>
                <a:cs typeface="+mn-cs"/>
              </a:rPr>
              <a:t>about “Viva Engage” that an end user who is new to using “Viva Engage” would find helpful.</a:t>
            </a:r>
            <a:endParaRPr kumimoji="0" lang="en-US" sz="900" b="0" i="0" u="none" strike="noStrike" kern="0" cap="none" spc="0" normalizeH="0" baseline="0" noProof="0">
              <a:ln>
                <a:noFill/>
              </a:ln>
              <a:solidFill>
                <a:srgbClr val="000000"/>
              </a:solidFill>
              <a:effectLst/>
              <a:uLnTx/>
              <a:uFillTx/>
              <a:latin typeface="Segoe UI"/>
              <a:ea typeface="+mn-ea"/>
              <a:cs typeface="Segoe UI"/>
            </a:endParaRPr>
          </a:p>
          <a:p>
            <a:pPr marL="0" marR="0" lvl="0" indent="0" algn="l" defTabSz="932472" rtl="0" eaLnBrk="1" fontAlgn="auto"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Segoe UI"/>
            </a:endParaRP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Segoe UI"/>
            </a:endParaRPr>
          </a:p>
        </p:txBody>
      </p:sp>
      <p:sp>
        <p:nvSpPr>
          <p:cNvPr id="149" name="TextBox 148">
            <a:extLst>
              <a:ext uri="{FF2B5EF4-FFF2-40B4-BE49-F238E27FC236}">
                <a16:creationId xmlns:a16="http://schemas.microsoft.com/office/drawing/2014/main" id="{8B75A4B9-8C49-28CD-3E30-E63A454F5CF5}"/>
              </a:ext>
            </a:extLst>
          </p:cNvPr>
          <p:cNvSpPr txBox="1"/>
          <p:nvPr/>
        </p:nvSpPr>
        <p:spPr>
          <a:xfrm>
            <a:off x="7577941" y="2134901"/>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Consider required compliance tasks when rolling out a new product.</a:t>
            </a:r>
            <a:endParaRPr kumimoji="0" lang="en-US" sz="900" b="0" i="0" u="none" strike="noStrike" kern="1200" cap="none" spc="0" normalizeH="0" baseline="0" noProof="0">
              <a:ln>
                <a:noFill/>
              </a:ln>
              <a:solidFill>
                <a:prstClr val="black"/>
              </a:solidFill>
              <a:effectLst/>
              <a:uLnTx/>
              <a:uFillTx/>
              <a:latin typeface="Segoe UI"/>
              <a:cs typeface="Segoe UI" pitchFamily="34" charset="0"/>
            </a:endParaRPr>
          </a:p>
        </p:txBody>
      </p:sp>
      <p:sp>
        <p:nvSpPr>
          <p:cNvPr id="150" name="Rectangle: Rounded Corners 6">
            <a:extLst>
              <a:ext uri="{FF2B5EF4-FFF2-40B4-BE49-F238E27FC236}">
                <a16:creationId xmlns:a16="http://schemas.microsoft.com/office/drawing/2014/main" id="{CF67DE1E-1F36-D102-07EA-123ED76E49C5}"/>
              </a:ext>
              <a:ext uri="{C183D7F6-B498-43B3-948B-1728B52AA6E4}">
                <adec:decorative xmlns:adec="http://schemas.microsoft.com/office/drawing/2017/decorative" val="1"/>
              </a:ext>
            </a:extLst>
          </p:cNvPr>
          <p:cNvSpPr/>
          <p:nvPr/>
        </p:nvSpPr>
        <p:spPr bwMode="auto">
          <a:xfrm>
            <a:off x="7518185" y="5601963"/>
            <a:ext cx="2391972" cy="58845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list </a:t>
            </a:r>
            <a:r>
              <a:rPr kumimoji="0" lang="en-US" sz="900" b="0" i="0" u="none" strike="noStrike" kern="0" cap="none" spc="0" normalizeH="0" baseline="0" noProof="0">
                <a:ln>
                  <a:noFill/>
                </a:ln>
                <a:solidFill>
                  <a:srgbClr val="1A1A1A"/>
                </a:solidFill>
                <a:effectLst/>
                <a:uLnTx/>
                <a:uFillTx/>
                <a:latin typeface="Segoe UI"/>
                <a:ea typeface="+mn-ea"/>
                <a:cs typeface="+mn-cs"/>
              </a:rPr>
              <a:t>of hero scenarios and suggested prompts for “HR” professionals my organization to use Copilot in “Viva Engage.”</a:t>
            </a:r>
            <a:endParaRPr kumimoji="0" lang="en-US" sz="900" b="0" i="1" u="none" strike="noStrike" kern="0" cap="none" spc="0" normalizeH="0" baseline="0" noProof="0">
              <a:ln>
                <a:noFill/>
              </a:ln>
              <a:solidFill>
                <a:srgbClr val="1A1A1A"/>
              </a:solidFill>
              <a:effectLst/>
              <a:uLnTx/>
              <a:uFillTx/>
              <a:latin typeface="Segoe UI"/>
              <a:ea typeface="+mn-ea"/>
              <a:cs typeface="Segoe UI"/>
            </a:endParaRPr>
          </a:p>
        </p:txBody>
      </p:sp>
      <p:sp>
        <p:nvSpPr>
          <p:cNvPr id="151" name="Rectangle: Rounded Corners 6">
            <a:extLst>
              <a:ext uri="{FF2B5EF4-FFF2-40B4-BE49-F238E27FC236}">
                <a16:creationId xmlns:a16="http://schemas.microsoft.com/office/drawing/2014/main" id="{2DFB74B7-BBEE-5FFE-1611-B1E40F2BF2DE}"/>
              </a:ext>
              <a:ext uri="{C183D7F6-B498-43B3-948B-1728B52AA6E4}">
                <adec:decorative xmlns:adec="http://schemas.microsoft.com/office/drawing/2017/decorative" val="1"/>
              </a:ext>
            </a:extLst>
          </p:cNvPr>
          <p:cNvSpPr/>
          <p:nvPr/>
        </p:nvSpPr>
        <p:spPr bwMode="auto">
          <a:xfrm>
            <a:off x="641732" y="5595824"/>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Segoe UI"/>
              </a:rPr>
              <a:t>Create a </a:t>
            </a:r>
            <a:r>
              <a:rPr kumimoji="0" lang="en-US" sz="900" b="1" i="0" u="none" strike="noStrike" kern="0" cap="none" spc="0" normalizeH="0" baseline="0" noProof="0">
                <a:ln>
                  <a:noFill/>
                </a:ln>
                <a:solidFill>
                  <a:srgbClr val="1A1A1A"/>
                </a:solidFill>
                <a:effectLst/>
                <a:uLnTx/>
                <a:uFillTx/>
                <a:latin typeface="Segoe UI"/>
                <a:ea typeface="+mn-ea"/>
                <a:cs typeface="Segoe UI"/>
              </a:rPr>
              <a:t>learning collection</a:t>
            </a:r>
            <a:r>
              <a:rPr kumimoji="0" lang="en-US" sz="900" b="0" i="0" u="none" strike="noStrike" kern="0" cap="none" spc="0" normalizeH="0" baseline="0" noProof="0">
                <a:ln>
                  <a:noFill/>
                </a:ln>
                <a:solidFill>
                  <a:srgbClr val="1A1A1A"/>
                </a:solidFill>
                <a:effectLst/>
                <a:uLnTx/>
                <a:uFillTx/>
                <a:latin typeface="Segoe UI"/>
                <a:ea typeface="+mn-ea"/>
                <a:cs typeface="Segoe UI"/>
              </a:rPr>
              <a:t> about “Viva Engage."</a:t>
            </a:r>
          </a:p>
        </p:txBody>
      </p:sp>
      <p:sp>
        <p:nvSpPr>
          <p:cNvPr id="152" name="Rectangle: Rounded Corners 4">
            <a:extLst>
              <a:ext uri="{FF2B5EF4-FFF2-40B4-BE49-F238E27FC236}">
                <a16:creationId xmlns:a16="http://schemas.microsoft.com/office/drawing/2014/main" id="{5C04DB2A-8C1B-6A45-DD79-3486CADF072D}"/>
              </a:ext>
            </a:extLst>
          </p:cNvPr>
          <p:cNvSpPr/>
          <p:nvPr/>
        </p:nvSpPr>
        <p:spPr bwMode="auto">
          <a:xfrm>
            <a:off x="59879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a:t>
            </a: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Training collection</a:t>
            </a:r>
            <a:endPar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3" name="Rectangle: Rounded Corners 7">
            <a:extLst>
              <a:ext uri="{FF2B5EF4-FFF2-40B4-BE49-F238E27FC236}">
                <a16:creationId xmlns:a16="http://schemas.microsoft.com/office/drawing/2014/main" id="{A91B64DA-056E-3A0B-C078-54D6EABED294}"/>
              </a:ext>
            </a:extLst>
          </p:cNvPr>
          <p:cNvSpPr/>
          <p:nvPr/>
        </p:nvSpPr>
        <p:spPr bwMode="auto">
          <a:xfrm>
            <a:off x="7520524" y="40483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4. </a:t>
            </a:r>
            <a:r>
              <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Scenario library</a:t>
            </a:r>
            <a:endPar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pitchFamily="34" charset="0"/>
            </a:endParaRPr>
          </a:p>
        </p:txBody>
      </p:sp>
      <p:sp>
        <p:nvSpPr>
          <p:cNvPr id="154" name="Rectangle: Rounded Corners 19">
            <a:extLst>
              <a:ext uri="{FF2B5EF4-FFF2-40B4-BE49-F238E27FC236}">
                <a16:creationId xmlns:a16="http://schemas.microsoft.com/office/drawing/2014/main" id="{13421E69-D7C6-0538-D4FD-77CB59A8F85D}"/>
              </a:ext>
            </a:extLst>
          </p:cNvPr>
          <p:cNvSpPr/>
          <p:nvPr/>
        </p:nvSpPr>
        <p:spPr bwMode="auto">
          <a:xfrm>
            <a:off x="406721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5. Readiness assets</a:t>
            </a:r>
            <a:endPar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pitchFamily="34" charset="0"/>
            </a:endParaRPr>
          </a:p>
        </p:txBody>
      </p:sp>
      <p:sp>
        <p:nvSpPr>
          <p:cNvPr id="161" name="Rectangle: Rounded Corners 6">
            <a:extLst>
              <a:ext uri="{FF2B5EF4-FFF2-40B4-BE49-F238E27FC236}">
                <a16:creationId xmlns:a16="http://schemas.microsoft.com/office/drawing/2014/main" id="{12D7C6C6-6549-C3C5-8BB5-EFA7EF5359E7}"/>
              </a:ext>
              <a:ext uri="{C183D7F6-B498-43B3-948B-1728B52AA6E4}">
                <adec:decorative xmlns:adec="http://schemas.microsoft.com/office/drawing/2017/decorative" val="1"/>
              </a:ext>
            </a:extLst>
          </p:cNvPr>
          <p:cNvSpPr/>
          <p:nvPr/>
        </p:nvSpPr>
        <p:spPr bwMode="auto">
          <a:xfrm>
            <a:off x="735565" y="3310741"/>
            <a:ext cx="2705513" cy="545135"/>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Write a proposal </a:t>
            </a:r>
            <a:r>
              <a:rPr kumimoji="0" lang="en-US" sz="900" b="0" i="0" u="none" strike="noStrike" kern="1200" cap="none" spc="0" normalizeH="0" baseline="0" noProof="0">
                <a:ln>
                  <a:noFill/>
                </a:ln>
                <a:solidFill>
                  <a:prstClr val="black"/>
                </a:solidFill>
                <a:effectLst/>
                <a:uLnTx/>
                <a:uFillTx/>
                <a:latin typeface="Segoe UI"/>
                <a:ea typeface="+mn-ea"/>
                <a:cs typeface="+mn-cs"/>
              </a:rPr>
              <a:t>to my leadership with a request for them to </a:t>
            </a:r>
            <a:r>
              <a:rPr lang="en-US" sz="900" noProof="0">
                <a:solidFill>
                  <a:prstClr val="black"/>
                </a:solidFill>
                <a:latin typeface="Segoe UI"/>
              </a:rPr>
              <a:t>approve</a:t>
            </a:r>
            <a:r>
              <a:rPr kumimoji="0" lang="en-US" sz="900" b="0" i="0" u="none" strike="noStrike" kern="1200" cap="none" spc="0" normalizeH="0" baseline="0" noProof="0">
                <a:ln>
                  <a:noFill/>
                </a:ln>
                <a:solidFill>
                  <a:prstClr val="black"/>
                </a:solidFill>
                <a:effectLst/>
                <a:uLnTx/>
                <a:uFillTx/>
                <a:latin typeface="Segoe UI"/>
                <a:ea typeface="+mn-ea"/>
                <a:cs typeface="+mn-cs"/>
              </a:rPr>
              <a:t> </a:t>
            </a:r>
            <a:r>
              <a:rPr lang="en-US" sz="900" noProof="0">
                <a:solidFill>
                  <a:prstClr val="black"/>
                </a:solidFill>
                <a:latin typeface="Segoe UI"/>
              </a:rPr>
              <a:t>the </a:t>
            </a:r>
            <a:r>
              <a:rPr kumimoji="0" lang="en-US" sz="900" b="0" i="0" u="none" strike="noStrike" kern="1200" cap="none" spc="0" normalizeH="0" baseline="0" noProof="0">
                <a:ln>
                  <a:noFill/>
                </a:ln>
                <a:solidFill>
                  <a:prstClr val="black"/>
                </a:solidFill>
                <a:effectLst/>
                <a:uLnTx/>
                <a:uFillTx/>
                <a:latin typeface="Segoe UI"/>
                <a:ea typeface="+mn-ea"/>
                <a:cs typeface="+mn-cs"/>
              </a:rPr>
              <a:t>proposed adoption plan</a:t>
            </a:r>
            <a:r>
              <a:rPr lang="en-US" sz="900" noProof="0">
                <a:solidFill>
                  <a:prstClr val="black"/>
                </a:solidFill>
                <a:latin typeface="Segoe UI"/>
              </a:rPr>
              <a:t> for "Viva Engage."</a:t>
            </a:r>
            <a:endParaRPr kumimoji="0" lang="en-US" sz="900" b="0" i="0" u="none" strike="noStrike" kern="0" cap="none" spc="0" normalizeH="0" baseline="0" noProof="0">
              <a:ln>
                <a:noFill/>
              </a:ln>
              <a:solidFill>
                <a:prstClr val="black"/>
              </a:solidFill>
              <a:effectLst/>
              <a:uLnTx/>
              <a:uFillTx/>
              <a:latin typeface="Segoe UI"/>
              <a:ea typeface="+mn-ea"/>
              <a:cs typeface="Segoe UI"/>
            </a:endParaRPr>
          </a:p>
        </p:txBody>
      </p:sp>
      <p:sp>
        <p:nvSpPr>
          <p:cNvPr id="162" name="Rectangle: Rounded Corners 6">
            <a:extLst>
              <a:ext uri="{FF2B5EF4-FFF2-40B4-BE49-F238E27FC236}">
                <a16:creationId xmlns:a16="http://schemas.microsoft.com/office/drawing/2014/main" id="{4A78EF64-1099-1C8B-EC08-01E184D389E6}"/>
              </a:ext>
              <a:ext uri="{C183D7F6-B498-43B3-948B-1728B52AA6E4}">
                <adec:decorative xmlns:adec="http://schemas.microsoft.com/office/drawing/2017/decorative" val="1"/>
              </a:ext>
            </a:extLst>
          </p:cNvPr>
          <p:cNvSpPr/>
          <p:nvPr/>
        </p:nvSpPr>
        <p:spPr bwMode="auto">
          <a:xfrm>
            <a:off x="4067219" y="3310741"/>
            <a:ext cx="2705513" cy="53587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Draft an email to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request sign-off </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for the “Viva Engage” Adoption Plan.</a:t>
            </a:r>
            <a:endParaRPr kumimoji="0" lang="en-US" sz="900" b="0" i="0" u="none" strike="noStrike" kern="0" cap="none" spc="0" normalizeH="0" baseline="0" noProof="0">
              <a:ln>
                <a:noFill/>
              </a:ln>
              <a:solidFill>
                <a:srgbClr val="1A1A1A"/>
              </a:solidFill>
              <a:effectLst/>
              <a:uLnTx/>
              <a:uFillTx/>
              <a:latin typeface="Segoe UI"/>
              <a:ea typeface="+mn-ea"/>
              <a:cs typeface="Segoe UI"/>
            </a:endParaRPr>
          </a:p>
        </p:txBody>
      </p:sp>
      <p:sp>
        <p:nvSpPr>
          <p:cNvPr id="163" name="TextBox 162">
            <a:extLst>
              <a:ext uri="{FF2B5EF4-FFF2-40B4-BE49-F238E27FC236}">
                <a16:creationId xmlns:a16="http://schemas.microsoft.com/office/drawing/2014/main" id="{7A2B54A7-20F7-9B33-F7E8-7BFC05D67469}"/>
              </a:ext>
            </a:extLst>
          </p:cNvPr>
          <p:cNvSpPr txBox="1"/>
          <p:nvPr/>
        </p:nvSpPr>
        <p:spPr>
          <a:xfrm>
            <a:off x="4208532"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Create a FAQ list about a product so users can leverage these learnings.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cs typeface="Segoe UI"/>
            </a:endParaRPr>
          </a:p>
        </p:txBody>
      </p:sp>
      <p:sp>
        <p:nvSpPr>
          <p:cNvPr id="164" name="Rectangle: Rounded Corners 6">
            <a:extLst>
              <a:ext uri="{FF2B5EF4-FFF2-40B4-BE49-F238E27FC236}">
                <a16:creationId xmlns:a16="http://schemas.microsoft.com/office/drawing/2014/main" id="{AB3C1103-D6F3-E31E-6134-AF74889AD090}"/>
              </a:ext>
              <a:ext uri="{C183D7F6-B498-43B3-948B-1728B52AA6E4}">
                <adec:decorative xmlns:adec="http://schemas.microsoft.com/office/drawing/2017/decorative" val="1"/>
              </a:ext>
            </a:extLst>
          </p:cNvPr>
          <p:cNvSpPr/>
          <p:nvPr/>
        </p:nvSpPr>
        <p:spPr bwMode="auto">
          <a:xfrm>
            <a:off x="7636439" y="3285400"/>
            <a:ext cx="2705513" cy="5514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list </a:t>
            </a:r>
            <a:r>
              <a:rPr kumimoji="0" lang="en-US" sz="900" b="0" i="0" u="none" strike="noStrike" kern="0" cap="none" spc="0" normalizeH="0" baseline="0" noProof="0">
                <a:ln>
                  <a:noFill/>
                </a:ln>
                <a:solidFill>
                  <a:srgbClr val="1A1A1A"/>
                </a:solidFill>
                <a:effectLst/>
                <a:uLnTx/>
                <a:uFillTx/>
                <a:latin typeface="Segoe UI"/>
                <a:ea typeface="+mn-ea"/>
                <a:cs typeface="+mn-cs"/>
              </a:rPr>
              <a:t>of general compliance tasks to do when rolling out a new product.</a:t>
            </a:r>
            <a:endParaRPr kumimoji="0" lang="en-US" sz="900" b="0" i="1" u="none" strike="noStrike" kern="0" cap="none" spc="0" normalizeH="0" baseline="0" noProof="0">
              <a:ln>
                <a:noFill/>
              </a:ln>
              <a:solidFill>
                <a:srgbClr val="1A1A1A"/>
              </a:solidFill>
              <a:effectLst/>
              <a:uLnTx/>
              <a:uFillTx/>
              <a:latin typeface="Segoe UI"/>
              <a:ea typeface="+mn-ea"/>
              <a:cs typeface="Segoe UI"/>
            </a:endParaRPr>
          </a:p>
        </p:txBody>
      </p:sp>
      <p:sp>
        <p:nvSpPr>
          <p:cNvPr id="165" name="TextBox 164">
            <a:extLst>
              <a:ext uri="{FF2B5EF4-FFF2-40B4-BE49-F238E27FC236}">
                <a16:creationId xmlns:a16="http://schemas.microsoft.com/office/drawing/2014/main" id="{A7C7EC12-E0B5-BC54-77DF-9D90E71EA1A4}"/>
              </a:ext>
            </a:extLst>
          </p:cNvPr>
          <p:cNvSpPr txBox="1"/>
          <p:nvPr/>
        </p:nvSpPr>
        <p:spPr>
          <a:xfrm>
            <a:off x="7541858"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Help users onboard to a product with a list of suggested hero scenarios, best practices, and prompts. </a:t>
            </a:r>
            <a:endParaRPr kumimoji="0" lang="en-US" sz="900" b="0" i="0" u="none" strike="noStrike" kern="1200" cap="none" spc="0" normalizeH="0" baseline="0" noProof="0">
              <a:ln>
                <a:noFill/>
              </a:ln>
              <a:solidFill>
                <a:prstClr val="black"/>
              </a:solidFill>
              <a:effectLst/>
              <a:uLnTx/>
              <a:uFillTx/>
              <a:latin typeface="Segoe UI"/>
              <a:cs typeface="Segoe UI" pitchFamily="34" charset="0"/>
            </a:endParaRPr>
          </a:p>
        </p:txBody>
      </p:sp>
      <p:sp>
        <p:nvSpPr>
          <p:cNvPr id="166" name="TextBox 165">
            <a:extLst>
              <a:ext uri="{FF2B5EF4-FFF2-40B4-BE49-F238E27FC236}">
                <a16:creationId xmlns:a16="http://schemas.microsoft.com/office/drawing/2014/main" id="{79BC0498-86E1-47B4-E677-F8F5C62FAFEA}"/>
              </a:ext>
            </a:extLst>
          </p:cNvPr>
          <p:cNvSpPr txBox="1"/>
          <p:nvPr/>
        </p:nvSpPr>
        <p:spPr>
          <a:xfrm>
            <a:off x="665406" y="4510904"/>
            <a:ext cx="2894677" cy="597471"/>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Suggest a list of training materials to users for them to upskill on a new product that is recommended or assigned to users in Viva learning.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cs typeface="Segoe UI"/>
            </a:endParaRPr>
          </a:p>
        </p:txBody>
      </p:sp>
      <p:grpSp>
        <p:nvGrpSpPr>
          <p:cNvPr id="167" name="Group 166">
            <a:extLst>
              <a:ext uri="{FF2B5EF4-FFF2-40B4-BE49-F238E27FC236}">
                <a16:creationId xmlns:a16="http://schemas.microsoft.com/office/drawing/2014/main" id="{7D4B223B-DF77-DC98-2E86-C7ADFCC4A19F}"/>
              </a:ext>
            </a:extLst>
          </p:cNvPr>
          <p:cNvGrpSpPr/>
          <p:nvPr/>
        </p:nvGrpSpPr>
        <p:grpSpPr>
          <a:xfrm>
            <a:off x="818920" y="2759376"/>
            <a:ext cx="2351135" cy="360000"/>
            <a:chOff x="588263" y="2657420"/>
            <a:chExt cx="2351135" cy="360000"/>
          </a:xfrm>
        </p:grpSpPr>
        <p:pic>
          <p:nvPicPr>
            <p:cNvPr id="168" name="Picture 167">
              <a:extLst>
                <a:ext uri="{FF2B5EF4-FFF2-40B4-BE49-F238E27FC236}">
                  <a16:creationId xmlns:a16="http://schemas.microsoft.com/office/drawing/2014/main" id="{F89BBA0D-5851-E1DF-2E1F-677DF9D59D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2F01DD95-0DB8-1989-DF18-CFE87A83FF8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70" name="Picture 169">
            <a:extLst>
              <a:ext uri="{FF2B5EF4-FFF2-40B4-BE49-F238E27FC236}">
                <a16:creationId xmlns:a16="http://schemas.microsoft.com/office/drawing/2014/main" id="{99A4C86C-5E6E-7357-9494-1F13CC5DD3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grpSp>
        <p:nvGrpSpPr>
          <p:cNvPr id="171" name="Group 170">
            <a:extLst>
              <a:ext uri="{FF2B5EF4-FFF2-40B4-BE49-F238E27FC236}">
                <a16:creationId xmlns:a16="http://schemas.microsoft.com/office/drawing/2014/main" id="{C72CBC54-1B3D-2D44-9AF1-2B8F4104853E}"/>
              </a:ext>
            </a:extLst>
          </p:cNvPr>
          <p:cNvGrpSpPr/>
          <p:nvPr/>
        </p:nvGrpSpPr>
        <p:grpSpPr>
          <a:xfrm>
            <a:off x="7669894" y="2779477"/>
            <a:ext cx="2368026" cy="360000"/>
            <a:chOff x="3277688" y="2657420"/>
            <a:chExt cx="2368026" cy="360000"/>
          </a:xfrm>
        </p:grpSpPr>
        <p:grpSp>
          <p:nvGrpSpPr>
            <p:cNvPr id="172" name="Group 171">
              <a:extLst>
                <a:ext uri="{FF2B5EF4-FFF2-40B4-BE49-F238E27FC236}">
                  <a16:creationId xmlns:a16="http://schemas.microsoft.com/office/drawing/2014/main" id="{2094F61C-D451-0DE5-0E37-C6A4DC2979BA}"/>
                </a:ext>
              </a:extLst>
            </p:cNvPr>
            <p:cNvGrpSpPr>
              <a:grpSpLocks noChangeAspect="1"/>
            </p:cNvGrpSpPr>
            <p:nvPr/>
          </p:nvGrpSpPr>
          <p:grpSpPr>
            <a:xfrm>
              <a:off x="3277688" y="2657420"/>
              <a:ext cx="360000" cy="360000"/>
              <a:chOff x="2746466" y="3838485"/>
              <a:chExt cx="396000" cy="396000"/>
            </a:xfrm>
          </p:grpSpPr>
          <p:sp>
            <p:nvSpPr>
              <p:cNvPr id="174" name="Oval 173">
                <a:extLst>
                  <a:ext uri="{FF2B5EF4-FFF2-40B4-BE49-F238E27FC236}">
                    <a16:creationId xmlns:a16="http://schemas.microsoft.com/office/drawing/2014/main" id="{4AD9F5CF-B270-1648-9625-CF37A7E0DDAF}"/>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175" name="Graphic 174">
                <a:extLst>
                  <a:ext uri="{FF2B5EF4-FFF2-40B4-BE49-F238E27FC236}">
                    <a16:creationId xmlns:a16="http://schemas.microsoft.com/office/drawing/2014/main" id="{8FA959A9-DD00-AA01-5B28-A38C6B26748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838176" y="3904068"/>
                <a:ext cx="229999" cy="229999"/>
              </a:xfrm>
              <a:prstGeom prst="rect">
                <a:avLst/>
              </a:prstGeom>
              <a:effectLst/>
            </p:spPr>
          </p:pic>
        </p:grpSp>
        <p:sp>
          <p:nvSpPr>
            <p:cNvPr id="173" name="TextBox 172">
              <a:extLst>
                <a:ext uri="{FF2B5EF4-FFF2-40B4-BE49-F238E27FC236}">
                  <a16:creationId xmlns:a16="http://schemas.microsoft.com/office/drawing/2014/main" id="{D9D4CC81-F046-5609-6756-E262744A62CC}"/>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6" name="Group 175">
            <a:extLst>
              <a:ext uri="{FF2B5EF4-FFF2-40B4-BE49-F238E27FC236}">
                <a16:creationId xmlns:a16="http://schemas.microsoft.com/office/drawing/2014/main" id="{D4B73D3E-AC5A-A6F3-ECFD-F6055C1DDBBD}"/>
              </a:ext>
            </a:extLst>
          </p:cNvPr>
          <p:cNvGrpSpPr/>
          <p:nvPr/>
        </p:nvGrpSpPr>
        <p:grpSpPr>
          <a:xfrm>
            <a:off x="818920" y="5164424"/>
            <a:ext cx="2359317" cy="360000"/>
            <a:chOff x="3286397" y="4096916"/>
            <a:chExt cx="2359317" cy="360000"/>
          </a:xfrm>
        </p:grpSpPr>
        <p:pic>
          <p:nvPicPr>
            <p:cNvPr id="177" name="Picture 176">
              <a:extLst>
                <a:ext uri="{FF2B5EF4-FFF2-40B4-BE49-F238E27FC236}">
                  <a16:creationId xmlns:a16="http://schemas.microsoft.com/office/drawing/2014/main" id="{8D7EABCF-D358-2A89-D7C3-1F297E53CFA3}"/>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3955" t="-43955" r="-43955" b="-43955"/>
            <a:stretch/>
          </p:blipFill>
          <p:spPr>
            <a:xfrm>
              <a:off x="3286397" y="4096916"/>
              <a:ext cx="360000" cy="360000"/>
            </a:xfrm>
            <a:prstGeom prst="ellipse">
              <a:avLst/>
            </a:prstGeom>
            <a:solidFill>
              <a:srgbClr val="FFFFFF"/>
            </a:solidFill>
          </p:spPr>
        </p:pic>
        <p:sp>
          <p:nvSpPr>
            <p:cNvPr id="178" name="TextBox 177">
              <a:extLst>
                <a:ext uri="{FF2B5EF4-FFF2-40B4-BE49-F238E27FC236}">
                  <a16:creationId xmlns:a16="http://schemas.microsoft.com/office/drawing/2014/main" id="{930E094B-DF43-5C34-1C03-966608C038CA}"/>
                </a:ext>
                <a:ext uri="{C183D7F6-B498-43B3-948B-1728B52AA6E4}">
                  <adec:decorative xmlns:adec="http://schemas.microsoft.com/office/drawing/2017/decorative" val="0"/>
                </a:ext>
              </a:extLst>
            </p:cNvPr>
            <p:cNvSpPr txBox="1"/>
            <p:nvPr/>
          </p:nvSpPr>
          <p:spPr>
            <a:xfrm>
              <a:off x="3753530" y="419227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Viva Learning</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 name="Group 6">
            <a:extLst>
              <a:ext uri="{FF2B5EF4-FFF2-40B4-BE49-F238E27FC236}">
                <a16:creationId xmlns:a16="http://schemas.microsoft.com/office/drawing/2014/main" id="{498FCD07-DCF7-BA13-00DF-8C769945A20C}"/>
              </a:ext>
            </a:extLst>
          </p:cNvPr>
          <p:cNvGrpSpPr/>
          <p:nvPr/>
        </p:nvGrpSpPr>
        <p:grpSpPr>
          <a:xfrm>
            <a:off x="1697851" y="1123965"/>
            <a:ext cx="987666" cy="216000"/>
            <a:chOff x="2707850" y="862657"/>
            <a:chExt cx="987666" cy="216000"/>
          </a:xfrm>
        </p:grpSpPr>
        <p:sp>
          <p:nvSpPr>
            <p:cNvPr id="8" name="Rectangle: Rounded Corners 6">
              <a:extLst>
                <a:ext uri="{FF2B5EF4-FFF2-40B4-BE49-F238E27FC236}">
                  <a16:creationId xmlns:a16="http://schemas.microsoft.com/office/drawing/2014/main" id="{F9DDB083-A621-6305-1617-78E582A01E82}"/>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a:cs typeface="Segoe UI Semibold"/>
                </a:rPr>
                <a:t>NSAT</a:t>
              </a:r>
              <a:endParaRPr lang="en-US" sz="900" b="0" i="0" u="none" strike="noStrike" kern="1200" cap="none" spc="0" normalizeH="0" baseline="0" noProof="0">
                <a:ln>
                  <a:noFill/>
                </a:ln>
                <a:solidFill>
                  <a:srgbClr val="0078D4"/>
                </a:solidFill>
                <a:effectLst/>
                <a:uLnTx/>
                <a:uFillTx/>
                <a:latin typeface="Segoe UI Semibold"/>
                <a:cs typeface="Segoe UI Semibold"/>
              </a:endParaRPr>
            </a:p>
          </p:txBody>
        </p:sp>
        <p:pic>
          <p:nvPicPr>
            <p:cNvPr id="9" name="Graphic 8">
              <a:extLst>
                <a:ext uri="{FF2B5EF4-FFF2-40B4-BE49-F238E27FC236}">
                  <a16:creationId xmlns:a16="http://schemas.microsoft.com/office/drawing/2014/main" id="{650DA66A-97ED-8EC9-F74B-AE87F61755A0}"/>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54635" y="898657"/>
              <a:ext cx="144000" cy="144000"/>
            </a:xfrm>
            <a:prstGeom prst="rect">
              <a:avLst/>
            </a:prstGeom>
          </p:spPr>
        </p:pic>
      </p:grpSp>
      <p:grpSp>
        <p:nvGrpSpPr>
          <p:cNvPr id="3" name="Group 2">
            <a:extLst>
              <a:ext uri="{FF2B5EF4-FFF2-40B4-BE49-F238E27FC236}">
                <a16:creationId xmlns:a16="http://schemas.microsoft.com/office/drawing/2014/main" id="{DE88D47B-C371-802C-09D7-B3D8A4C98AA8}"/>
              </a:ext>
            </a:extLst>
          </p:cNvPr>
          <p:cNvGrpSpPr/>
          <p:nvPr/>
        </p:nvGrpSpPr>
        <p:grpSpPr>
          <a:xfrm>
            <a:off x="4470538" y="1123859"/>
            <a:ext cx="1506383" cy="216000"/>
            <a:chOff x="1198143" y="862657"/>
            <a:chExt cx="1506383" cy="216000"/>
          </a:xfrm>
        </p:grpSpPr>
        <p:sp>
          <p:nvSpPr>
            <p:cNvPr id="5" name="Rectangle: Rounded Corners 6">
              <a:extLst>
                <a:ext uri="{FF2B5EF4-FFF2-40B4-BE49-F238E27FC236}">
                  <a16:creationId xmlns:a16="http://schemas.microsoft.com/office/drawing/2014/main" id="{05823F0F-A825-DE84-1883-B9DD5E6CDB3C}"/>
                </a:ext>
                <a:ext uri="{C183D7F6-B498-43B3-948B-1728B52AA6E4}">
                  <adec:decorative xmlns:adec="http://schemas.microsoft.com/office/drawing/2017/decorative" val="1"/>
                </a:ext>
              </a:extLst>
            </p:cNvPr>
            <p:cNvSpPr/>
            <p:nvPr/>
          </p:nvSpPr>
          <p:spPr bwMode="auto">
            <a:xfrm>
              <a:off x="1198143" y="862657"/>
              <a:ext cx="15063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Adoption</a:t>
              </a:r>
            </a:p>
          </p:txBody>
        </p:sp>
        <p:pic>
          <p:nvPicPr>
            <p:cNvPr id="6" name="Graphic 5">
              <a:extLst>
                <a:ext uri="{FF2B5EF4-FFF2-40B4-BE49-F238E27FC236}">
                  <a16:creationId xmlns:a16="http://schemas.microsoft.com/office/drawing/2014/main" id="{8CED0699-46FE-C433-A14B-93854F48A06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4929" y="898657"/>
              <a:ext cx="144000" cy="144000"/>
            </a:xfrm>
            <a:prstGeom prst="rect">
              <a:avLst/>
            </a:prstGeom>
          </p:spPr>
        </p:pic>
      </p:grpSp>
      <p:sp>
        <p:nvSpPr>
          <p:cNvPr id="2" name="TextBox 1">
            <a:extLst>
              <a:ext uri="{FF2B5EF4-FFF2-40B4-BE49-F238E27FC236}">
                <a16:creationId xmlns:a16="http://schemas.microsoft.com/office/drawing/2014/main" id="{85C9C2CB-34AB-246D-533B-04D90E5F65F9}"/>
              </a:ext>
            </a:extLst>
          </p:cNvPr>
          <p:cNvSpPr txBox="1"/>
          <p:nvPr/>
        </p:nvSpPr>
        <p:spPr>
          <a:xfrm>
            <a:off x="827366" y="3810219"/>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4"/>
              </a:rPr>
              <a:t>Try in Copilot Lab: Summarize decision-maker info</a:t>
            </a:r>
            <a:endParaRPr lang="en-US" sz="900" noProof="0">
              <a:solidFill>
                <a:srgbClr val="1A1A1A"/>
              </a:solidFill>
              <a:latin typeface="Segoe UI"/>
              <a:cs typeface="Segoe UI" pitchFamily="34" charset="0"/>
            </a:endParaRPr>
          </a:p>
        </p:txBody>
      </p:sp>
      <p:sp>
        <p:nvSpPr>
          <p:cNvPr id="10" name="TextBox 9">
            <a:hlinkClick r:id="rId15"/>
            <a:extLst>
              <a:ext uri="{FF2B5EF4-FFF2-40B4-BE49-F238E27FC236}">
                <a16:creationId xmlns:a16="http://schemas.microsoft.com/office/drawing/2014/main" id="{E0301E18-80C4-3F06-B645-466C8830087E}"/>
              </a:ext>
            </a:extLst>
          </p:cNvPr>
          <p:cNvSpPr txBox="1"/>
          <p:nvPr/>
        </p:nvSpPr>
        <p:spPr>
          <a:xfrm>
            <a:off x="7740939" y="3803502"/>
            <a:ext cx="1550104"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a list</a:t>
            </a:r>
            <a:endParaRPr lang="en-US" sz="1000" u="sng" noProof="0">
              <a:solidFill>
                <a:srgbClr val="0070C0"/>
              </a:solidFill>
            </a:endParaRPr>
          </a:p>
        </p:txBody>
      </p:sp>
      <p:sp>
        <p:nvSpPr>
          <p:cNvPr id="21" name="TextBox 20">
            <a:extLst>
              <a:ext uri="{FF2B5EF4-FFF2-40B4-BE49-F238E27FC236}">
                <a16:creationId xmlns:a16="http://schemas.microsoft.com/office/drawing/2014/main" id="{3191A490-EFAF-47D3-C262-A94CA1F1B231}"/>
              </a:ext>
            </a:extLst>
          </p:cNvPr>
          <p:cNvSpPr txBox="1"/>
          <p:nvPr/>
        </p:nvSpPr>
        <p:spPr>
          <a:xfrm>
            <a:off x="4295209" y="6151284"/>
            <a:ext cx="2808000"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6"/>
              </a:rPr>
              <a:t>Try in Copilot Lab: Create an FAQ document</a:t>
            </a:r>
            <a:endParaRPr lang="en-US" sz="900" noProof="0">
              <a:solidFill>
                <a:srgbClr val="1A1A1A"/>
              </a:solidFill>
              <a:latin typeface="Segoe UI"/>
              <a:cs typeface="Segoe UI" pitchFamily="34" charset="0"/>
            </a:endParaRPr>
          </a:p>
        </p:txBody>
      </p:sp>
      <p:grpSp>
        <p:nvGrpSpPr>
          <p:cNvPr id="22" name="Group 21">
            <a:extLst>
              <a:ext uri="{FF2B5EF4-FFF2-40B4-BE49-F238E27FC236}">
                <a16:creationId xmlns:a16="http://schemas.microsoft.com/office/drawing/2014/main" id="{A195DF75-9A6E-BA55-64D1-463CCF60460E}"/>
              </a:ext>
            </a:extLst>
          </p:cNvPr>
          <p:cNvGrpSpPr/>
          <p:nvPr/>
        </p:nvGrpSpPr>
        <p:grpSpPr>
          <a:xfrm>
            <a:off x="2824249" y="1123965"/>
            <a:ext cx="1530994" cy="211019"/>
            <a:chOff x="1198144" y="862656"/>
            <a:chExt cx="1530994" cy="211019"/>
          </a:xfrm>
        </p:grpSpPr>
        <p:sp>
          <p:nvSpPr>
            <p:cNvPr id="24" name="Rectangle: Rounded Corners 6">
              <a:extLst>
                <a:ext uri="{FF2B5EF4-FFF2-40B4-BE49-F238E27FC236}">
                  <a16:creationId xmlns:a16="http://schemas.microsoft.com/office/drawing/2014/main" id="{4F6FA592-1AC0-AE43-48E1-3E511CF7E28F}"/>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5" name="Graphic 24">
              <a:extLst>
                <a:ext uri="{FF2B5EF4-FFF2-40B4-BE49-F238E27FC236}">
                  <a16:creationId xmlns:a16="http://schemas.microsoft.com/office/drawing/2014/main" id="{7F17ECD7-B742-F749-F712-0274BBB2348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4182774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199" y="387350"/>
            <a:ext cx="7625489" cy="263149"/>
          </a:xfrm>
        </p:spPr>
        <p:txBody>
          <a:bodyPr/>
          <a:lstStyle/>
          <a:p>
            <a:r>
              <a:rPr lang="en-US" noProof="0">
                <a:solidFill>
                  <a:srgbClr val="0078D4"/>
                </a:solidFill>
                <a:cs typeface="Segoe UI"/>
              </a:rPr>
              <a:t>Information Technology | </a:t>
            </a:r>
            <a:r>
              <a:rPr lang="en-US" noProof="0">
                <a:cs typeface="Segoe UI"/>
              </a:rPr>
              <a:t>Tech engagement health</a:t>
            </a:r>
            <a:endParaRPr lang="en-US" noProof="0">
              <a:cs typeface="Segoe UI Semibold"/>
            </a:endParaRP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8" name="Group 287">
            <a:extLst>
              <a:ext uri="{FF2B5EF4-FFF2-40B4-BE49-F238E27FC236}">
                <a16:creationId xmlns:a16="http://schemas.microsoft.com/office/drawing/2014/main" id="{854BE826-3B6C-52D1-1DE9-EC8CCAA147B7}"/>
              </a:ext>
            </a:extLst>
          </p:cNvPr>
          <p:cNvGrpSpPr/>
          <p:nvPr/>
        </p:nvGrpSpPr>
        <p:grpSpPr>
          <a:xfrm>
            <a:off x="804187" y="2761669"/>
            <a:ext cx="2351135" cy="360000"/>
            <a:chOff x="4276273" y="2761669"/>
            <a:chExt cx="2351135" cy="360000"/>
          </a:xfrm>
        </p:grpSpPr>
        <p:pic>
          <p:nvPicPr>
            <p:cNvPr id="289" name="Picture 288" descr="Zip Co logo SVG free download, id: 101874 - Brandlogos.net">
              <a:hlinkClick r:id="rId2"/>
              <a:extLst>
                <a:ext uri="{FF2B5EF4-FFF2-40B4-BE49-F238E27FC236}">
                  <a16:creationId xmlns:a16="http://schemas.microsoft.com/office/drawing/2014/main" id="{1D402869-1292-401E-E8F2-F9CD29386D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092AB17B-3AE4-C87A-8BF1-206B18E726A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grpSp>
        <p:nvGrpSpPr>
          <p:cNvPr id="15" name="Group 14">
            <a:extLst>
              <a:ext uri="{FF2B5EF4-FFF2-40B4-BE49-F238E27FC236}">
                <a16:creationId xmlns:a16="http://schemas.microsoft.com/office/drawing/2014/main" id="{B480A3D7-6D91-DD7D-B0C2-69B85F2D4A94}"/>
              </a:ext>
            </a:extLst>
          </p:cNvPr>
          <p:cNvGrpSpPr/>
          <p:nvPr/>
        </p:nvGrpSpPr>
        <p:grpSpPr>
          <a:xfrm>
            <a:off x="7523373" y="1127774"/>
            <a:ext cx="1097280" cy="216000"/>
            <a:chOff x="1194743" y="1140160"/>
            <a:chExt cx="1097280" cy="216000"/>
          </a:xfrm>
        </p:grpSpPr>
        <p:sp>
          <p:nvSpPr>
            <p:cNvPr id="16" name="Rectangle: Rounded Corners 6">
              <a:extLst>
                <a:ext uri="{FF2B5EF4-FFF2-40B4-BE49-F238E27FC236}">
                  <a16:creationId xmlns:a16="http://schemas.microsoft.com/office/drawing/2014/main" id="{BAA78275-26F0-1A8F-6081-586A224AD6F9}"/>
                </a:ext>
                <a:ext uri="{C183D7F6-B498-43B3-948B-1728B52AA6E4}">
                  <adec:decorative xmlns:adec="http://schemas.microsoft.com/office/drawing/2017/decorative" val="1"/>
                </a:ext>
              </a:extLst>
            </p:cNvPr>
            <p:cNvSpPr/>
            <p:nvPr/>
          </p:nvSpPr>
          <p:spPr bwMode="auto">
            <a:xfrm>
              <a:off x="1194743" y="1140160"/>
              <a:ext cx="10972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7" name="Graphic 16">
              <a:extLst>
                <a:ext uri="{FF2B5EF4-FFF2-40B4-BE49-F238E27FC236}">
                  <a16:creationId xmlns:a16="http://schemas.microsoft.com/office/drawing/2014/main" id="{DEE9505F-9F7C-B3FF-22AA-3826700A41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18" name="Group 17">
            <a:extLst>
              <a:ext uri="{FF2B5EF4-FFF2-40B4-BE49-F238E27FC236}">
                <a16:creationId xmlns:a16="http://schemas.microsoft.com/office/drawing/2014/main" id="{28D92813-C4C2-7D84-5D59-BCA805317036}"/>
              </a:ext>
            </a:extLst>
          </p:cNvPr>
          <p:cNvGrpSpPr/>
          <p:nvPr/>
        </p:nvGrpSpPr>
        <p:grpSpPr>
          <a:xfrm>
            <a:off x="8717943" y="1127774"/>
            <a:ext cx="2011680" cy="216000"/>
            <a:chOff x="1194743" y="1140160"/>
            <a:chExt cx="2011680" cy="216000"/>
          </a:xfrm>
        </p:grpSpPr>
        <p:sp>
          <p:nvSpPr>
            <p:cNvPr id="19" name="Rectangle: Rounded Corners 6">
              <a:extLst>
                <a:ext uri="{FF2B5EF4-FFF2-40B4-BE49-F238E27FC236}">
                  <a16:creationId xmlns:a16="http://schemas.microsoft.com/office/drawing/2014/main" id="{0405C8EA-FE6F-53E8-9209-487DD7B07B69}"/>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r>
                <a:rPr lang="en-US" sz="900" noProof="0">
                  <a:solidFill>
                    <a:srgbClr val="8661C5"/>
                  </a:solidFill>
                  <a:latin typeface="Segoe UI Semibold"/>
                  <a:cs typeface="Segoe UI Semibold"/>
                </a:rPr>
                <a:t> </a:t>
              </a:r>
              <a:endParaRPr lang="en-US" sz="900" b="0" i="0" u="none" strike="noStrike" kern="1200" cap="none" spc="0" normalizeH="0" baseline="0" noProof="0">
                <a:ln>
                  <a:noFill/>
                </a:ln>
                <a:solidFill>
                  <a:srgbClr val="8661C5"/>
                </a:solidFill>
                <a:effectLst/>
                <a:uLnTx/>
                <a:uFillTx/>
                <a:latin typeface="Segoe UI Semibold" panose="020B0702040204020203" pitchFamily="34" charset="0"/>
                <a:cs typeface="Segoe UI Semibold" panose="020B0702040204020203" pitchFamily="34" charset="0"/>
              </a:endParaRPr>
            </a:p>
          </p:txBody>
        </p:sp>
        <p:pic>
          <p:nvPicPr>
            <p:cNvPr id="20" name="Graphic 19">
              <a:extLst>
                <a:ext uri="{FF2B5EF4-FFF2-40B4-BE49-F238E27FC236}">
                  <a16:creationId xmlns:a16="http://schemas.microsoft.com/office/drawing/2014/main" id="{AB78CF91-7CF0-24FA-9F61-525EF6C7F5C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2" name="Picture 1">
            <a:extLst>
              <a:ext uri="{FF2B5EF4-FFF2-40B4-BE49-F238E27FC236}">
                <a16:creationId xmlns:a16="http://schemas.microsoft.com/office/drawing/2014/main" id="{FF14DB77-756F-24B1-3BB0-6C34D8C60B3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sp>
        <p:nvSpPr>
          <p:cNvPr id="3" name="Rectangle: Rounded Corners 11">
            <a:extLst>
              <a:ext uri="{FF2B5EF4-FFF2-40B4-BE49-F238E27FC236}">
                <a16:creationId xmlns:a16="http://schemas.microsoft.com/office/drawing/2014/main" id="{F9B1ED79-18CA-B7C9-6E11-03BE8EDCBBF6}"/>
              </a:ext>
            </a:extLst>
          </p:cNvPr>
          <p:cNvSpPr/>
          <p:nvPr/>
        </p:nvSpPr>
        <p:spPr bwMode="auto">
          <a:xfrm>
            <a:off x="61911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Find upcoming features</a:t>
            </a:r>
          </a:p>
        </p:txBody>
      </p:sp>
      <p:sp>
        <p:nvSpPr>
          <p:cNvPr id="5" name="Rectangle: Rounded Corners 13">
            <a:extLst>
              <a:ext uri="{FF2B5EF4-FFF2-40B4-BE49-F238E27FC236}">
                <a16:creationId xmlns:a16="http://schemas.microsoft.com/office/drawing/2014/main" id="{6996873A-CF23-5426-9CF4-0EDC4238E8E1}"/>
              </a:ext>
            </a:extLst>
          </p:cNvPr>
          <p:cNvSpPr/>
          <p:nvPr/>
        </p:nvSpPr>
        <p:spPr bwMode="auto">
          <a:xfrm>
            <a:off x="408753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a:t>
            </a: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Draft a post</a:t>
            </a:r>
            <a:endPar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 name="Rectangle: Rounded Corners 15">
            <a:extLst>
              <a:ext uri="{FF2B5EF4-FFF2-40B4-BE49-F238E27FC236}">
                <a16:creationId xmlns:a16="http://schemas.microsoft.com/office/drawing/2014/main" id="{EA701A2B-0B02-8DF2-A637-4D11B5BC938E}"/>
              </a:ext>
            </a:extLst>
          </p:cNvPr>
          <p:cNvSpPr/>
          <p:nvPr/>
        </p:nvSpPr>
        <p:spPr bwMode="auto">
          <a:xfrm>
            <a:off x="7540844"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3. Share news</a:t>
            </a:r>
          </a:p>
        </p:txBody>
      </p:sp>
      <p:sp>
        <p:nvSpPr>
          <p:cNvPr id="7" name="TextBox 6">
            <a:extLst>
              <a:ext uri="{FF2B5EF4-FFF2-40B4-BE49-F238E27FC236}">
                <a16:creationId xmlns:a16="http://schemas.microsoft.com/office/drawing/2014/main" id="{E29692F7-7048-88AC-1380-FDE86DED5C5D}"/>
              </a:ext>
            </a:extLst>
          </p:cNvPr>
          <p:cNvSpPr txBox="1"/>
          <p:nvPr/>
        </p:nvSpPr>
        <p:spPr>
          <a:xfrm>
            <a:off x="755885" y="2126009"/>
            <a:ext cx="2758715" cy="2492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Use Copilot to quickly find out the upcoming features for Microsoft 365.</a:t>
            </a:r>
          </a:p>
        </p:txBody>
      </p:sp>
      <p:sp>
        <p:nvSpPr>
          <p:cNvPr id="8" name="TextBox 7">
            <a:extLst>
              <a:ext uri="{FF2B5EF4-FFF2-40B4-BE49-F238E27FC236}">
                <a16:creationId xmlns:a16="http://schemas.microsoft.com/office/drawing/2014/main" id="{A4054F17-4E21-AE3A-60D6-38F91D712504}"/>
              </a:ext>
            </a:extLst>
          </p:cNvPr>
          <p:cNvSpPr txBox="1"/>
          <p:nvPr/>
        </p:nvSpPr>
        <p:spPr>
          <a:xfrm>
            <a:off x="4113061" y="2131843"/>
            <a:ext cx="2705513"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Create an awareness communication post for end users on a new feature.</a:t>
            </a:r>
            <a:endParaRPr kumimoji="0" lang="en-US" sz="800" b="0" i="0" u="none" strike="noStrike" kern="1200" cap="none" spc="0" normalizeH="0" baseline="0" noProof="0">
              <a:ln>
                <a:noFill/>
              </a:ln>
              <a:solidFill>
                <a:srgbClr val="000000"/>
              </a:solidFill>
              <a:effectLst/>
              <a:uLnTx/>
              <a:uFillTx/>
              <a:latin typeface="Segoe UI"/>
              <a:ea typeface="+mn-ea"/>
              <a:cs typeface="Segoe UI"/>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a:t>
            </a:r>
          </a:p>
        </p:txBody>
      </p:sp>
      <p:sp>
        <p:nvSpPr>
          <p:cNvPr id="9" name="Rectangle: Rounded Corners 6">
            <a:extLst>
              <a:ext uri="{FF2B5EF4-FFF2-40B4-BE49-F238E27FC236}">
                <a16:creationId xmlns:a16="http://schemas.microsoft.com/office/drawing/2014/main" id="{9129682D-CA50-860F-AB16-82031B60B580}"/>
              </a:ext>
              <a:ext uri="{C183D7F6-B498-43B3-948B-1728B52AA6E4}">
                <adec:decorative xmlns:adec="http://schemas.microsoft.com/office/drawing/2017/decorative" val="1"/>
              </a:ext>
            </a:extLst>
          </p:cNvPr>
          <p:cNvSpPr/>
          <p:nvPr/>
        </p:nvSpPr>
        <p:spPr bwMode="auto">
          <a:xfrm>
            <a:off x="4205178" y="5601963"/>
            <a:ext cx="2705513" cy="60470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Create a survey </a:t>
            </a:r>
            <a:r>
              <a:rPr kumimoji="0" lang="en-US" sz="900" b="0" i="0" u="none" strike="noStrike" kern="1200" cap="none" spc="0" normalizeH="0" baseline="0" noProof="0">
                <a:ln>
                  <a:noFill/>
                </a:ln>
                <a:solidFill>
                  <a:prstClr val="black"/>
                </a:solidFill>
                <a:effectLst/>
                <a:uLnTx/>
                <a:uFillTx/>
                <a:latin typeface="Segoe UI"/>
                <a:ea typeface="+mn-ea"/>
                <a:cs typeface="+mn-cs"/>
              </a:rPr>
              <a:t>to capture feedback from users in my organization on Microsoft 365 products.</a:t>
            </a:r>
          </a:p>
        </p:txBody>
      </p:sp>
      <p:sp>
        <p:nvSpPr>
          <p:cNvPr id="10" name="TextBox 9">
            <a:extLst>
              <a:ext uri="{FF2B5EF4-FFF2-40B4-BE49-F238E27FC236}">
                <a16:creationId xmlns:a16="http://schemas.microsoft.com/office/drawing/2014/main" id="{84C532BE-FFAB-6B98-397C-BDAE34D838CF}"/>
              </a:ext>
            </a:extLst>
          </p:cNvPr>
          <p:cNvSpPr txBox="1"/>
          <p:nvPr/>
        </p:nvSpPr>
        <p:spPr>
          <a:xfrm>
            <a:off x="7598261" y="213490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Update users on service heath issues or new features with SharePoint News.</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a:t>
            </a:r>
          </a:p>
        </p:txBody>
      </p:sp>
      <p:sp>
        <p:nvSpPr>
          <p:cNvPr id="11" name="Rectangle: Rounded Corners 6">
            <a:extLst>
              <a:ext uri="{FF2B5EF4-FFF2-40B4-BE49-F238E27FC236}">
                <a16:creationId xmlns:a16="http://schemas.microsoft.com/office/drawing/2014/main" id="{AF3BD5C2-4168-FE71-FE6D-F000CFFE13BD}"/>
              </a:ext>
              <a:ext uri="{C183D7F6-B498-43B3-948B-1728B52AA6E4}">
                <adec:decorative xmlns:adec="http://schemas.microsoft.com/office/drawing/2017/decorative" val="1"/>
              </a:ext>
            </a:extLst>
          </p:cNvPr>
          <p:cNvSpPr/>
          <p:nvPr/>
        </p:nvSpPr>
        <p:spPr bwMode="auto">
          <a:xfrm>
            <a:off x="7538505" y="5601963"/>
            <a:ext cx="2261524" cy="58845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0" i="0" u="none" strike="noStrike" kern="1200" cap="none" spc="0" normalizeH="0" baseline="0" noProof="0">
                <a:ln>
                  <a:noFill/>
                </a:ln>
                <a:solidFill>
                  <a:prstClr val="black"/>
                </a:solidFill>
                <a:effectLst/>
                <a:uLnTx/>
                <a:uFillTx/>
                <a:latin typeface="Segoe UI"/>
                <a:ea typeface="+mn-ea"/>
                <a:cs typeface="+mn-cs"/>
              </a:rPr>
              <a:t>Create “10” </a:t>
            </a:r>
            <a:r>
              <a:rPr kumimoji="0" lang="en-US" sz="900" b="1" i="0" u="none" strike="noStrike" kern="1200" cap="none" spc="0" normalizeH="0" baseline="0" noProof="0">
                <a:ln>
                  <a:noFill/>
                </a:ln>
                <a:solidFill>
                  <a:prstClr val="black"/>
                </a:solidFill>
                <a:effectLst/>
                <a:uLnTx/>
                <a:uFillTx/>
                <a:latin typeface="Segoe UI"/>
                <a:ea typeface="+mn-ea"/>
                <a:cs typeface="+mn-cs"/>
              </a:rPr>
              <a:t>best practice tips </a:t>
            </a:r>
            <a:r>
              <a:rPr kumimoji="0" lang="en-US" sz="900" b="0" i="0" u="none" strike="noStrike" kern="1200" cap="none" spc="0" normalizeH="0" baseline="0" noProof="0">
                <a:ln>
                  <a:noFill/>
                </a:ln>
                <a:solidFill>
                  <a:prstClr val="black"/>
                </a:solidFill>
                <a:effectLst/>
                <a:uLnTx/>
                <a:uFillTx/>
                <a:latin typeface="Segoe UI"/>
                <a:ea typeface="+mn-ea"/>
                <a:cs typeface="+mn-cs"/>
              </a:rPr>
              <a:t>for end users of Microsoft 365 products.</a:t>
            </a:r>
          </a:p>
        </p:txBody>
      </p:sp>
      <p:sp>
        <p:nvSpPr>
          <p:cNvPr id="21" name="Rectangle: Rounded Corners 6">
            <a:extLst>
              <a:ext uri="{FF2B5EF4-FFF2-40B4-BE49-F238E27FC236}">
                <a16:creationId xmlns:a16="http://schemas.microsoft.com/office/drawing/2014/main" id="{B680CDEE-B280-A2D8-FF91-DE2110289C30}"/>
              </a:ext>
              <a:ext uri="{C183D7F6-B498-43B3-948B-1728B52AA6E4}">
                <adec:decorative xmlns:adec="http://schemas.microsoft.com/office/drawing/2017/decorative" val="1"/>
              </a:ext>
            </a:extLst>
          </p:cNvPr>
          <p:cNvSpPr/>
          <p:nvPr/>
        </p:nvSpPr>
        <p:spPr bwMode="auto">
          <a:xfrm>
            <a:off x="662052" y="5595824"/>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a:lnSpc>
                <a:spcPct val="90000"/>
              </a:lnSpc>
              <a:defRPr/>
            </a:pPr>
            <a:r>
              <a:rPr lang="en-US" sz="900" kern="0" noProof="0">
                <a:solidFill>
                  <a:srgbClr val="1A1A1A"/>
                </a:solidFill>
                <a:latin typeface="Segoe UI"/>
              </a:rPr>
              <a:t>Sample Prompt: </a:t>
            </a:r>
            <a:r>
              <a:rPr lang="en-US" sz="900" noProof="0">
                <a:solidFill>
                  <a:prstClr val="black"/>
                </a:solidFill>
                <a:latin typeface="Segoe UI"/>
              </a:rPr>
              <a:t>Show </a:t>
            </a:r>
            <a:r>
              <a:rPr lang="en-US" sz="900" b="1" noProof="0">
                <a:solidFill>
                  <a:prstClr val="black"/>
                </a:solidFill>
                <a:latin typeface="Segoe UI"/>
              </a:rPr>
              <a:t>insights</a:t>
            </a:r>
            <a:r>
              <a:rPr lang="en-US" sz="900" noProof="0">
                <a:solidFill>
                  <a:prstClr val="black"/>
                </a:solidFill>
                <a:latin typeface="Segoe UI"/>
              </a:rPr>
              <a:t> about the data.</a:t>
            </a:r>
            <a:endParaRPr lang="en-US" noProof="0">
              <a:solidFill>
                <a:prstClr val="black"/>
              </a:solidFill>
            </a:endParaRPr>
          </a:p>
        </p:txBody>
      </p:sp>
      <p:sp>
        <p:nvSpPr>
          <p:cNvPr id="22" name="Rectangle: Rounded Corners 4">
            <a:extLst>
              <a:ext uri="{FF2B5EF4-FFF2-40B4-BE49-F238E27FC236}">
                <a16:creationId xmlns:a16="http://schemas.microsoft.com/office/drawing/2014/main" id="{AA7988F7-2EA9-A412-A71F-E50CD364FCD1}"/>
              </a:ext>
            </a:extLst>
          </p:cNvPr>
          <p:cNvSpPr/>
          <p:nvPr/>
        </p:nvSpPr>
        <p:spPr bwMode="auto">
          <a:xfrm>
            <a:off x="61911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6. </a:t>
            </a:r>
            <a:r>
              <a:rPr lang="en-US" sz="1200" b="1" spc="-40" noProof="0">
                <a:ln w="3175">
                  <a:noFill/>
                </a:ln>
                <a:gradFill>
                  <a:gsLst>
                    <a:gs pos="55747">
                      <a:srgbClr val="FFFFFF"/>
                    </a:gs>
                    <a:gs pos="76437">
                      <a:srgbClr val="FFFFFF"/>
                    </a:gs>
                  </a:gsLst>
                  <a:path path="circle">
                    <a:fillToRect l="100000" b="100000"/>
                  </a:path>
                </a:gradFill>
                <a:latin typeface="Segoe UI Semibold"/>
                <a:cs typeface="Segoe UI"/>
              </a:rPr>
              <a:t>Themes</a:t>
            </a:r>
            <a:endParaRPr lang="en-US" sz="1200" b="1" i="0" u="none" strike="noStrike" kern="1200" cap="none" spc="-40" normalizeH="0" baseline="0" noProof="0">
              <a:ln w="3175">
                <a:noFill/>
              </a:ln>
              <a:gradFill>
                <a:gsLst>
                  <a:gs pos="55747">
                    <a:srgbClr val="FFFFFF"/>
                  </a:gs>
                  <a:gs pos="76437">
                    <a:srgbClr val="FFFFFF"/>
                  </a:gs>
                </a:gsLst>
                <a:path path="circle">
                  <a:fillToRect l="100000" b="100000"/>
                </a:path>
              </a:gradFill>
              <a:effectLst/>
              <a:uLnTx/>
              <a:uFillTx/>
              <a:latin typeface="Segoe UI Semibold"/>
              <a:cs typeface="Segoe UI" pitchFamily="34" charset="0"/>
            </a:endParaRPr>
          </a:p>
        </p:txBody>
      </p:sp>
      <p:sp>
        <p:nvSpPr>
          <p:cNvPr id="24" name="Rectangle: Rounded Corners 7">
            <a:extLst>
              <a:ext uri="{FF2B5EF4-FFF2-40B4-BE49-F238E27FC236}">
                <a16:creationId xmlns:a16="http://schemas.microsoft.com/office/drawing/2014/main" id="{C3795DE9-6881-4EBA-A0D9-41CF798393BA}"/>
              </a:ext>
            </a:extLst>
          </p:cNvPr>
          <p:cNvSpPr/>
          <p:nvPr/>
        </p:nvSpPr>
        <p:spPr bwMode="auto">
          <a:xfrm>
            <a:off x="7540844" y="40483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4. Tips and tricks</a:t>
            </a:r>
            <a:endPar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pitchFamily="34" charset="0"/>
            </a:endParaRPr>
          </a:p>
        </p:txBody>
      </p:sp>
      <p:sp>
        <p:nvSpPr>
          <p:cNvPr id="25" name="Rectangle: Rounded Corners 19">
            <a:extLst>
              <a:ext uri="{FF2B5EF4-FFF2-40B4-BE49-F238E27FC236}">
                <a16:creationId xmlns:a16="http://schemas.microsoft.com/office/drawing/2014/main" id="{92CCAB3D-FA87-AC29-1021-7A4192029850}"/>
              </a:ext>
            </a:extLst>
          </p:cNvPr>
          <p:cNvSpPr/>
          <p:nvPr/>
        </p:nvSpPr>
        <p:spPr bwMode="auto">
          <a:xfrm>
            <a:off x="408753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5. Feedback</a:t>
            </a:r>
          </a:p>
        </p:txBody>
      </p:sp>
      <p:sp>
        <p:nvSpPr>
          <p:cNvPr id="27" name="Rectangle: Rounded Corners 6">
            <a:extLst>
              <a:ext uri="{FF2B5EF4-FFF2-40B4-BE49-F238E27FC236}">
                <a16:creationId xmlns:a16="http://schemas.microsoft.com/office/drawing/2014/main" id="{A3FE3F9A-E97D-070B-F3BC-CF41AAA1743F}"/>
              </a:ext>
              <a:ext uri="{C183D7F6-B498-43B3-948B-1728B52AA6E4}">
                <adec:decorative xmlns:adec="http://schemas.microsoft.com/office/drawing/2017/decorative" val="1"/>
              </a:ext>
            </a:extLst>
          </p:cNvPr>
          <p:cNvSpPr/>
          <p:nvPr/>
        </p:nvSpPr>
        <p:spPr bwMode="auto">
          <a:xfrm>
            <a:off x="755885" y="3310741"/>
            <a:ext cx="2705513" cy="545135"/>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Pull a list of </a:t>
            </a:r>
            <a:r>
              <a:rPr kumimoji="0" lang="en-US" sz="900" b="1" i="0" u="none" strike="noStrike" kern="0" cap="none" spc="0" normalizeH="0" baseline="0" noProof="0">
                <a:ln>
                  <a:noFill/>
                </a:ln>
                <a:solidFill>
                  <a:srgbClr val="1A1A1A"/>
                </a:solidFill>
                <a:effectLst/>
                <a:uLnTx/>
                <a:uFillTx/>
                <a:latin typeface="Segoe UI"/>
                <a:ea typeface="+mn-ea"/>
                <a:cs typeface="+mn-cs"/>
              </a:rPr>
              <a:t>Microsoft 365 features coming </a:t>
            </a:r>
            <a:r>
              <a:rPr kumimoji="0" lang="en-US" sz="900" b="0" i="0" u="none" strike="noStrike" kern="0" cap="none" spc="0" normalizeH="0" baseline="0" noProof="0">
                <a:ln>
                  <a:noFill/>
                </a:ln>
                <a:solidFill>
                  <a:srgbClr val="1A1A1A"/>
                </a:solidFill>
                <a:effectLst/>
                <a:uLnTx/>
                <a:uFillTx/>
                <a:latin typeface="Segoe UI"/>
                <a:ea typeface="+mn-ea"/>
                <a:cs typeface="+mn-cs"/>
              </a:rPr>
              <a:t>in the next 90 days.</a:t>
            </a:r>
          </a:p>
        </p:txBody>
      </p:sp>
      <p:sp>
        <p:nvSpPr>
          <p:cNvPr id="28" name="Rectangle: Rounded Corners 6">
            <a:extLst>
              <a:ext uri="{FF2B5EF4-FFF2-40B4-BE49-F238E27FC236}">
                <a16:creationId xmlns:a16="http://schemas.microsoft.com/office/drawing/2014/main" id="{AF29C537-B680-5074-0147-79A281C9ABF6}"/>
              </a:ext>
              <a:ext uri="{C183D7F6-B498-43B3-948B-1728B52AA6E4}">
                <adec:decorative xmlns:adec="http://schemas.microsoft.com/office/drawing/2017/decorative" val="1"/>
              </a:ext>
            </a:extLst>
          </p:cNvPr>
          <p:cNvSpPr/>
          <p:nvPr/>
        </p:nvSpPr>
        <p:spPr bwMode="auto">
          <a:xfrm>
            <a:off x="4087539" y="3310741"/>
            <a:ext cx="2705513" cy="53587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Draft a post about the </a:t>
            </a:r>
            <a:r>
              <a:rPr kumimoji="0" lang="en-US" sz="900" b="1" i="0" u="none" strike="noStrike" kern="0" cap="none" spc="0" normalizeH="0" baseline="0" noProof="0">
                <a:ln>
                  <a:noFill/>
                </a:ln>
                <a:solidFill>
                  <a:srgbClr val="1A1A1A"/>
                </a:solidFill>
                <a:effectLst/>
                <a:uLnTx/>
                <a:uFillTx/>
                <a:latin typeface="Segoe UI"/>
                <a:ea typeface="+mn-ea"/>
                <a:cs typeface="+mn-cs"/>
              </a:rPr>
              <a:t>upcoming feature </a:t>
            </a:r>
            <a:r>
              <a:rPr lang="en-US" sz="900" kern="0" noProof="0">
                <a:solidFill>
                  <a:srgbClr val="1A1A1A"/>
                </a:solidFill>
                <a:latin typeface="Segoe UI"/>
              </a:rPr>
              <a:t>[</a:t>
            </a:r>
            <a:r>
              <a:rPr kumimoji="0" lang="en-US" sz="900" b="0" i="0" u="none" strike="noStrike" kern="0" cap="none" spc="0" normalizeH="0" baseline="0" noProof="0">
                <a:ln>
                  <a:noFill/>
                </a:ln>
                <a:solidFill>
                  <a:srgbClr val="1A1A1A"/>
                </a:solidFill>
                <a:effectLst/>
                <a:uLnTx/>
                <a:uFillTx/>
                <a:latin typeface="Segoe UI"/>
                <a:ea typeface="+mn-ea"/>
                <a:cs typeface="+mn-cs"/>
              </a:rPr>
              <a:t>whiteboard customizable templates].</a:t>
            </a:r>
          </a:p>
        </p:txBody>
      </p:sp>
      <p:sp>
        <p:nvSpPr>
          <p:cNvPr id="29" name="TextBox 28">
            <a:extLst>
              <a:ext uri="{FF2B5EF4-FFF2-40B4-BE49-F238E27FC236}">
                <a16:creationId xmlns:a16="http://schemas.microsoft.com/office/drawing/2014/main" id="{2CE90750-B740-A6BE-E09D-E639722806A7}"/>
              </a:ext>
            </a:extLst>
          </p:cNvPr>
          <p:cNvSpPr txBox="1"/>
          <p:nvPr/>
        </p:nvSpPr>
        <p:spPr>
          <a:xfrm>
            <a:off x="4228852"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Capture user feedback to understand their journey and satisfaction with Microsoft 365.</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cs typeface="Segoe UI"/>
            </a:endParaRPr>
          </a:p>
        </p:txBody>
      </p:sp>
      <p:sp>
        <p:nvSpPr>
          <p:cNvPr id="30" name="Rectangle: Rounded Corners 6">
            <a:extLst>
              <a:ext uri="{FF2B5EF4-FFF2-40B4-BE49-F238E27FC236}">
                <a16:creationId xmlns:a16="http://schemas.microsoft.com/office/drawing/2014/main" id="{0472050F-4E7B-EE83-8D84-EBF1FA00A7A3}"/>
              </a:ext>
              <a:ext uri="{C183D7F6-B498-43B3-948B-1728B52AA6E4}">
                <adec:decorative xmlns:adec="http://schemas.microsoft.com/office/drawing/2017/decorative" val="1"/>
              </a:ext>
            </a:extLst>
          </p:cNvPr>
          <p:cNvSpPr/>
          <p:nvPr/>
        </p:nvSpPr>
        <p:spPr bwMode="auto">
          <a:xfrm>
            <a:off x="7562178" y="3305253"/>
            <a:ext cx="2705513" cy="5514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Format this text </a:t>
            </a:r>
            <a:r>
              <a:rPr kumimoji="0" lang="en-US" sz="900" b="0" i="0" u="none" strike="noStrike" kern="0" cap="none" spc="0" normalizeH="0" baseline="0" noProof="0">
                <a:ln>
                  <a:noFill/>
                </a:ln>
                <a:solidFill>
                  <a:srgbClr val="1A1A1A"/>
                </a:solidFill>
                <a:effectLst/>
                <a:uLnTx/>
                <a:uFillTx/>
                <a:latin typeface="Segoe UI"/>
                <a:ea typeface="+mn-ea"/>
                <a:cs typeface="+mn-cs"/>
              </a:rPr>
              <a:t>for a SharePoint news post. </a:t>
            </a:r>
          </a:p>
        </p:txBody>
      </p:sp>
      <p:sp>
        <p:nvSpPr>
          <p:cNvPr id="31" name="TextBox 30">
            <a:extLst>
              <a:ext uri="{FF2B5EF4-FFF2-40B4-BE49-F238E27FC236}">
                <a16:creationId xmlns:a16="http://schemas.microsoft.com/office/drawing/2014/main" id="{19AA4600-D398-C60D-47A0-1E9C48A9FD66}"/>
              </a:ext>
            </a:extLst>
          </p:cNvPr>
          <p:cNvSpPr txBox="1"/>
          <p:nvPr/>
        </p:nvSpPr>
        <p:spPr>
          <a:xfrm>
            <a:off x="7562178"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Use Copilot to brainstorm tips and tricks to share weekly updates with the organization to drive engaged users.</a:t>
            </a:r>
          </a:p>
        </p:txBody>
      </p:sp>
      <p:sp>
        <p:nvSpPr>
          <p:cNvPr id="32" name="TextBox 31">
            <a:extLst>
              <a:ext uri="{FF2B5EF4-FFF2-40B4-BE49-F238E27FC236}">
                <a16:creationId xmlns:a16="http://schemas.microsoft.com/office/drawing/2014/main" id="{D569BEDE-D3D7-C157-F6DF-C1C3B3AA1204}"/>
              </a:ext>
            </a:extLst>
          </p:cNvPr>
          <p:cNvSpPr txBox="1"/>
          <p:nvPr/>
        </p:nvSpPr>
        <p:spPr>
          <a:xfrm>
            <a:off x="685726" y="4510904"/>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Review </a:t>
            </a:r>
            <a:r>
              <a:rPr lang="en-US" noProof="0">
                <a:solidFill>
                  <a:srgbClr val="000000"/>
                </a:solidFill>
                <a:latin typeface="Segoe UI"/>
                <a:ea typeface="+mn-lt"/>
                <a:cs typeface="Segoe UI"/>
              </a:rPr>
              <a:t>user feedback </a:t>
            </a:r>
            <a:r>
              <a:rPr kumimoji="0" lang="en-US" sz="900" b="0" i="0" u="none" strike="noStrike" kern="1200" cap="none" spc="0" normalizeH="0" baseline="0" noProof="0">
                <a:ln>
                  <a:noFill/>
                </a:ln>
                <a:solidFill>
                  <a:srgbClr val="000000"/>
                </a:solidFill>
                <a:effectLst/>
                <a:uLnTx/>
                <a:uFillTx/>
                <a:latin typeface="Segoe UI"/>
                <a:ea typeface="+mn-lt"/>
                <a:cs typeface="Segoe UI"/>
              </a:rPr>
              <a:t>for themes</a:t>
            </a:r>
            <a:r>
              <a:rPr lang="en-US" noProof="0">
                <a:solidFill>
                  <a:srgbClr val="000000"/>
                </a:solidFill>
                <a:latin typeface="Segoe UI"/>
                <a:ea typeface="+mn-lt"/>
                <a:cs typeface="Segoe UI"/>
              </a:rPr>
              <a:t> when opening the forms results in Excel.</a:t>
            </a:r>
            <a:endParaRPr lang="en-US" sz="900" b="0" i="0" u="none" strike="noStrike" kern="1200" cap="none" spc="0" normalizeH="0" baseline="0" noProof="0">
              <a:ln>
                <a:noFill/>
              </a:ln>
              <a:solidFill>
                <a:srgbClr val="000000"/>
              </a:solidFill>
              <a:effectLst/>
              <a:uLnTx/>
              <a:uFillTx/>
              <a:latin typeface="Segoe UI"/>
              <a:ea typeface="+mn-lt"/>
              <a:cs typeface="Segoe UI"/>
            </a:endParaRPr>
          </a:p>
        </p:txBody>
      </p:sp>
      <p:grpSp>
        <p:nvGrpSpPr>
          <p:cNvPr id="34" name="Group 33">
            <a:extLst>
              <a:ext uri="{FF2B5EF4-FFF2-40B4-BE49-F238E27FC236}">
                <a16:creationId xmlns:a16="http://schemas.microsoft.com/office/drawing/2014/main" id="{EC24FB90-69C1-C00F-7494-3DA59E71A557}"/>
              </a:ext>
            </a:extLst>
          </p:cNvPr>
          <p:cNvGrpSpPr/>
          <p:nvPr/>
        </p:nvGrpSpPr>
        <p:grpSpPr>
          <a:xfrm>
            <a:off x="4276273" y="2761669"/>
            <a:ext cx="2368026" cy="360000"/>
            <a:chOff x="3277688" y="3137252"/>
            <a:chExt cx="2368026" cy="360000"/>
          </a:xfrm>
        </p:grpSpPr>
        <p:pic>
          <p:nvPicPr>
            <p:cNvPr id="35" name="Picture 34">
              <a:extLst>
                <a:ext uri="{FF2B5EF4-FFF2-40B4-BE49-F238E27FC236}">
                  <a16:creationId xmlns:a16="http://schemas.microsoft.com/office/drawing/2014/main" id="{D2CE3163-275C-2D58-3180-A1BAFB63408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3068" t="-43068" r="-43068" b="-43068"/>
            <a:stretch/>
          </p:blipFill>
          <p:spPr>
            <a:xfrm>
              <a:off x="3277688" y="3137252"/>
              <a:ext cx="360000" cy="360000"/>
            </a:xfrm>
            <a:prstGeom prst="ellipse">
              <a:avLst/>
            </a:prstGeom>
            <a:solidFill>
              <a:srgbClr val="FFFFFF"/>
            </a:solidFill>
          </p:spPr>
        </p:pic>
        <p:sp>
          <p:nvSpPr>
            <p:cNvPr id="36" name="TextBox 35">
              <a:extLst>
                <a:ext uri="{FF2B5EF4-FFF2-40B4-BE49-F238E27FC236}">
                  <a16:creationId xmlns:a16="http://schemas.microsoft.com/office/drawing/2014/main" id="{35B80ECA-2AF3-30DC-B55A-8A7757754463}"/>
                </a:ext>
                <a:ext uri="{C183D7F6-B498-43B3-948B-1728B52AA6E4}">
                  <adec:decorative xmlns:adec="http://schemas.microsoft.com/office/drawing/2017/decorative" val="0"/>
                </a:ext>
              </a:extLst>
            </p:cNvPr>
            <p:cNvSpPr txBox="1"/>
            <p:nvPr/>
          </p:nvSpPr>
          <p:spPr>
            <a:xfrm>
              <a:off x="3753530"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Viva Engage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7" name="Group 36">
            <a:extLst>
              <a:ext uri="{FF2B5EF4-FFF2-40B4-BE49-F238E27FC236}">
                <a16:creationId xmlns:a16="http://schemas.microsoft.com/office/drawing/2014/main" id="{A96DBCCD-3523-B3A4-5728-5C4475A8A3D6}"/>
              </a:ext>
            </a:extLst>
          </p:cNvPr>
          <p:cNvGrpSpPr/>
          <p:nvPr/>
        </p:nvGrpSpPr>
        <p:grpSpPr>
          <a:xfrm>
            <a:off x="7739914" y="2781741"/>
            <a:ext cx="2368026" cy="360000"/>
            <a:chOff x="3277688" y="2177588"/>
            <a:chExt cx="2368026" cy="360000"/>
          </a:xfrm>
        </p:grpSpPr>
        <p:pic>
          <p:nvPicPr>
            <p:cNvPr id="38" name="Picture 37">
              <a:extLst>
                <a:ext uri="{FF2B5EF4-FFF2-40B4-BE49-F238E27FC236}">
                  <a16:creationId xmlns:a16="http://schemas.microsoft.com/office/drawing/2014/main" id="{D37CCA19-E076-A00E-2CA4-17706BB701D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277688" y="2177588"/>
              <a:ext cx="360000" cy="360000"/>
            </a:xfrm>
            <a:prstGeom prst="ellipse">
              <a:avLst/>
            </a:prstGeom>
            <a:solidFill>
              <a:schemeClr val="bg1"/>
            </a:solidFill>
          </p:spPr>
        </p:pic>
        <p:sp>
          <p:nvSpPr>
            <p:cNvPr id="39" name="TextBox 38">
              <a:extLst>
                <a:ext uri="{FF2B5EF4-FFF2-40B4-BE49-F238E27FC236}">
                  <a16:creationId xmlns:a16="http://schemas.microsoft.com/office/drawing/2014/main" id="{EA160086-63C9-5715-5247-4CB04AB3C24F}"/>
                </a:ext>
                <a:ext uri="{C183D7F6-B498-43B3-948B-1728B52AA6E4}">
                  <adec:decorative xmlns:adec="http://schemas.microsoft.com/office/drawing/2017/decorative" val="0"/>
                </a:ext>
              </a:extLst>
            </p:cNvPr>
            <p:cNvSpPr txBox="1"/>
            <p:nvPr/>
          </p:nvSpPr>
          <p:spPr>
            <a:xfrm>
              <a:off x="3753530"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SharePoint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42" name="TextBox 41">
            <a:extLst>
              <a:ext uri="{FF2B5EF4-FFF2-40B4-BE49-F238E27FC236}">
                <a16:creationId xmlns:a16="http://schemas.microsoft.com/office/drawing/2014/main" id="{7D2851C0-093B-82B5-4FC5-911F159EA143}"/>
              </a:ext>
              <a:ext uri="{C183D7F6-B498-43B3-948B-1728B52AA6E4}">
                <adec:decorative xmlns:adec="http://schemas.microsoft.com/office/drawing/2017/decorative" val="0"/>
              </a:ext>
            </a:extLst>
          </p:cNvPr>
          <p:cNvSpPr txBox="1"/>
          <p:nvPr/>
        </p:nvSpPr>
        <p:spPr>
          <a:xfrm>
            <a:off x="1263138" y="5252444"/>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a:t>
            </a:r>
            <a:r>
              <a:rPr lang="en-US" sz="1100" noProof="0">
                <a:solidFill>
                  <a:prstClr val="black"/>
                </a:solidFill>
                <a:latin typeface="Segoe UI Semibold"/>
              </a:rPr>
              <a: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43" name="Group 42">
            <a:extLst>
              <a:ext uri="{FF2B5EF4-FFF2-40B4-BE49-F238E27FC236}">
                <a16:creationId xmlns:a16="http://schemas.microsoft.com/office/drawing/2014/main" id="{1A9B8223-2FF5-989C-7395-C944371DFE24}"/>
              </a:ext>
            </a:extLst>
          </p:cNvPr>
          <p:cNvGrpSpPr/>
          <p:nvPr/>
        </p:nvGrpSpPr>
        <p:grpSpPr>
          <a:xfrm>
            <a:off x="7714157" y="5157082"/>
            <a:ext cx="2351135" cy="360000"/>
            <a:chOff x="4276273" y="2761669"/>
            <a:chExt cx="2351135" cy="360000"/>
          </a:xfrm>
        </p:grpSpPr>
        <p:pic>
          <p:nvPicPr>
            <p:cNvPr id="44" name="Picture 43" descr="Zip Co logo SVG free download, id: 101874 - Brandlogos.net">
              <a:hlinkClick r:id="rId2"/>
              <a:extLst>
                <a:ext uri="{FF2B5EF4-FFF2-40B4-BE49-F238E27FC236}">
                  <a16:creationId xmlns:a16="http://schemas.microsoft.com/office/drawing/2014/main" id="{03E1DF39-FD63-E857-CC97-353A784A7A6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5" name="TextBox 44">
              <a:extLst>
                <a:ext uri="{FF2B5EF4-FFF2-40B4-BE49-F238E27FC236}">
                  <a16:creationId xmlns:a16="http://schemas.microsoft.com/office/drawing/2014/main" id="{D17D93AB-D10A-97DE-A3BA-BCCC3AFE3917}"/>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46" name="Group 45">
            <a:extLst>
              <a:ext uri="{FF2B5EF4-FFF2-40B4-BE49-F238E27FC236}">
                <a16:creationId xmlns:a16="http://schemas.microsoft.com/office/drawing/2014/main" id="{7E886AFD-F2E9-C8FC-0A52-6BD9464E0184}"/>
              </a:ext>
            </a:extLst>
          </p:cNvPr>
          <p:cNvGrpSpPr/>
          <p:nvPr/>
        </p:nvGrpSpPr>
        <p:grpSpPr>
          <a:xfrm>
            <a:off x="4298095" y="5164565"/>
            <a:ext cx="2368026" cy="360000"/>
            <a:chOff x="3277688" y="1697756"/>
            <a:chExt cx="2368026" cy="360000"/>
          </a:xfrm>
        </p:grpSpPr>
        <p:pic>
          <p:nvPicPr>
            <p:cNvPr id="47" name="Picture 46">
              <a:extLst>
                <a:ext uri="{FF2B5EF4-FFF2-40B4-BE49-F238E27FC236}">
                  <a16:creationId xmlns:a16="http://schemas.microsoft.com/office/drawing/2014/main" id="{F77B7F25-56E7-A178-E76C-B2AF05690F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77688" y="1697756"/>
              <a:ext cx="360000" cy="360000"/>
            </a:xfrm>
            <a:prstGeom prst="ellipse">
              <a:avLst/>
            </a:prstGeom>
            <a:solidFill>
              <a:schemeClr val="bg1"/>
            </a:solidFill>
          </p:spPr>
        </p:pic>
        <p:sp>
          <p:nvSpPr>
            <p:cNvPr id="48" name="TextBox 47">
              <a:extLst>
                <a:ext uri="{FF2B5EF4-FFF2-40B4-BE49-F238E27FC236}">
                  <a16:creationId xmlns:a16="http://schemas.microsoft.com/office/drawing/2014/main" id="{95C84371-5D2F-51F1-D383-518D3D5B23C6}"/>
                </a:ext>
                <a:ext uri="{C183D7F6-B498-43B3-948B-1728B52AA6E4}">
                  <adec:decorative xmlns:adec="http://schemas.microsoft.com/office/drawing/2017/decorative" val="0"/>
                </a:ext>
              </a:extLst>
            </p:cNvPr>
            <p:cNvSpPr txBox="1"/>
            <p:nvPr/>
          </p:nvSpPr>
          <p:spPr>
            <a:xfrm>
              <a:off x="3753530"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Forms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1" name="Group 60">
            <a:extLst>
              <a:ext uri="{FF2B5EF4-FFF2-40B4-BE49-F238E27FC236}">
                <a16:creationId xmlns:a16="http://schemas.microsoft.com/office/drawing/2014/main" id="{25FD5A13-CDCE-1702-A809-21FE9C1C4B83}"/>
              </a:ext>
            </a:extLst>
          </p:cNvPr>
          <p:cNvGrpSpPr/>
          <p:nvPr/>
        </p:nvGrpSpPr>
        <p:grpSpPr>
          <a:xfrm>
            <a:off x="1697851" y="1123965"/>
            <a:ext cx="987666" cy="216000"/>
            <a:chOff x="2707850" y="862657"/>
            <a:chExt cx="987666" cy="216000"/>
          </a:xfrm>
        </p:grpSpPr>
        <p:sp>
          <p:nvSpPr>
            <p:cNvPr id="62" name="Rectangle: Rounded Corners 6">
              <a:extLst>
                <a:ext uri="{FF2B5EF4-FFF2-40B4-BE49-F238E27FC236}">
                  <a16:creationId xmlns:a16="http://schemas.microsoft.com/office/drawing/2014/main" id="{C4662E1C-E52F-E72E-50B4-378A784251C1}"/>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63" name="Graphic 62">
              <a:extLst>
                <a:ext uri="{FF2B5EF4-FFF2-40B4-BE49-F238E27FC236}">
                  <a16:creationId xmlns:a16="http://schemas.microsoft.com/office/drawing/2014/main" id="{5A07A6D5-7FD6-7239-1ADA-EBE3DB1327D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54635" y="898657"/>
              <a:ext cx="144000" cy="144000"/>
            </a:xfrm>
            <a:prstGeom prst="rect">
              <a:avLst/>
            </a:prstGeom>
          </p:spPr>
        </p:pic>
      </p:grpSp>
      <p:pic>
        <p:nvPicPr>
          <p:cNvPr id="13" name="Picture 12">
            <a:extLst>
              <a:ext uri="{FF2B5EF4-FFF2-40B4-BE49-F238E27FC236}">
                <a16:creationId xmlns:a16="http://schemas.microsoft.com/office/drawing/2014/main" id="{B12C84D8-288B-1050-CC21-7D8B6369477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58089" y="5161969"/>
            <a:ext cx="360000" cy="360000"/>
          </a:xfrm>
          <a:prstGeom prst="ellipse">
            <a:avLst/>
          </a:prstGeom>
          <a:solidFill>
            <a:schemeClr val="bg1"/>
          </a:solidFill>
        </p:spPr>
      </p:pic>
      <p:sp>
        <p:nvSpPr>
          <p:cNvPr id="40" name="TextBox 39">
            <a:extLst>
              <a:ext uri="{FF2B5EF4-FFF2-40B4-BE49-F238E27FC236}">
                <a16:creationId xmlns:a16="http://schemas.microsoft.com/office/drawing/2014/main" id="{9B546684-26BF-3EFB-7C74-186F1AFA5016}"/>
              </a:ext>
            </a:extLst>
          </p:cNvPr>
          <p:cNvSpPr txBox="1"/>
          <p:nvPr/>
        </p:nvSpPr>
        <p:spPr>
          <a:xfrm>
            <a:off x="4205178" y="3724163"/>
            <a:ext cx="1856277"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3"/>
              </a:rPr>
              <a:t>Try in Copilot Lab: Draft a post</a:t>
            </a:r>
            <a:endParaRPr lang="en-US" sz="900" noProof="0">
              <a:solidFill>
                <a:srgbClr val="1A1A1A"/>
              </a:solidFill>
              <a:latin typeface="Segoe UI"/>
              <a:cs typeface="Segoe UI" pitchFamily="34" charset="0"/>
            </a:endParaRPr>
          </a:p>
        </p:txBody>
      </p:sp>
      <p:sp>
        <p:nvSpPr>
          <p:cNvPr id="41" name="TextBox 40">
            <a:extLst>
              <a:ext uri="{FF2B5EF4-FFF2-40B4-BE49-F238E27FC236}">
                <a16:creationId xmlns:a16="http://schemas.microsoft.com/office/drawing/2014/main" id="{BEC87899-66D1-C921-B086-456B7A71F126}"/>
              </a:ext>
            </a:extLst>
          </p:cNvPr>
          <p:cNvSpPr txBox="1"/>
          <p:nvPr/>
        </p:nvSpPr>
        <p:spPr>
          <a:xfrm>
            <a:off x="4327041" y="6065710"/>
            <a:ext cx="3387116"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4"/>
              </a:rPr>
              <a:t>Try in Copilot Lab: </a:t>
            </a:r>
            <a:r>
              <a:rPr lang="en-US" sz="900" i="0" noProof="0">
                <a:solidFill>
                  <a:srgbClr val="242424"/>
                </a:solidFill>
                <a:effectLst/>
                <a:highlight>
                  <a:srgbClr val="FFFFFF"/>
                </a:highlight>
                <a:latin typeface="Segoe UI" panose="020B0502040204020203" pitchFamily="34" charset="0"/>
                <a:hlinkClick r:id="rId14"/>
              </a:rPr>
              <a:t>Create an employee feedback survey</a:t>
            </a:r>
            <a:endParaRPr lang="en-US" sz="900" noProof="0">
              <a:solidFill>
                <a:srgbClr val="1A1A1A"/>
              </a:solidFill>
              <a:latin typeface="Segoe UI"/>
              <a:cs typeface="Segoe UI" pitchFamily="34" charset="0"/>
            </a:endParaRPr>
          </a:p>
        </p:txBody>
      </p:sp>
      <p:sp>
        <p:nvSpPr>
          <p:cNvPr id="50" name="TextBox 49">
            <a:hlinkClick r:id="rId15"/>
            <a:extLst>
              <a:ext uri="{FF2B5EF4-FFF2-40B4-BE49-F238E27FC236}">
                <a16:creationId xmlns:a16="http://schemas.microsoft.com/office/drawing/2014/main" id="{92A8FC01-5EC9-7CEE-1A2A-6D13AB645C21}"/>
              </a:ext>
            </a:extLst>
          </p:cNvPr>
          <p:cNvSpPr txBox="1"/>
          <p:nvPr/>
        </p:nvSpPr>
        <p:spPr>
          <a:xfrm>
            <a:off x="769761" y="5852973"/>
            <a:ext cx="1594988"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Find insights</a:t>
            </a:r>
            <a:endParaRPr lang="en-US" sz="1000" u="sng" noProof="0">
              <a:solidFill>
                <a:srgbClr val="0070C0"/>
              </a:solidFill>
            </a:endParaRPr>
          </a:p>
        </p:txBody>
      </p:sp>
      <p:grpSp>
        <p:nvGrpSpPr>
          <p:cNvPr id="51" name="Group 50">
            <a:extLst>
              <a:ext uri="{FF2B5EF4-FFF2-40B4-BE49-F238E27FC236}">
                <a16:creationId xmlns:a16="http://schemas.microsoft.com/office/drawing/2014/main" id="{1FC7FF92-62C9-01CA-C682-24E01B38CAF4}"/>
              </a:ext>
            </a:extLst>
          </p:cNvPr>
          <p:cNvGrpSpPr/>
          <p:nvPr/>
        </p:nvGrpSpPr>
        <p:grpSpPr>
          <a:xfrm>
            <a:off x="4470538" y="1123859"/>
            <a:ext cx="1506383" cy="216000"/>
            <a:chOff x="1198143" y="862657"/>
            <a:chExt cx="1506383" cy="216000"/>
          </a:xfrm>
        </p:grpSpPr>
        <p:sp>
          <p:nvSpPr>
            <p:cNvPr id="52" name="Rectangle: Rounded Corners 6">
              <a:extLst>
                <a:ext uri="{FF2B5EF4-FFF2-40B4-BE49-F238E27FC236}">
                  <a16:creationId xmlns:a16="http://schemas.microsoft.com/office/drawing/2014/main" id="{656AD78A-CE7C-4274-5D1B-628E9F217C2D}"/>
                </a:ext>
                <a:ext uri="{C183D7F6-B498-43B3-948B-1728B52AA6E4}">
                  <adec:decorative xmlns:adec="http://schemas.microsoft.com/office/drawing/2017/decorative" val="1"/>
                </a:ext>
              </a:extLst>
            </p:cNvPr>
            <p:cNvSpPr/>
            <p:nvPr/>
          </p:nvSpPr>
          <p:spPr bwMode="auto">
            <a:xfrm>
              <a:off x="1198143" y="862657"/>
              <a:ext cx="15063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Adoption</a:t>
              </a:r>
            </a:p>
          </p:txBody>
        </p:sp>
        <p:pic>
          <p:nvPicPr>
            <p:cNvPr id="53" name="Graphic 52">
              <a:extLst>
                <a:ext uri="{FF2B5EF4-FFF2-40B4-BE49-F238E27FC236}">
                  <a16:creationId xmlns:a16="http://schemas.microsoft.com/office/drawing/2014/main" id="{7549F4B4-F46F-D9AC-DC12-9AE0FCF7588C}"/>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grpSp>
        <p:nvGrpSpPr>
          <p:cNvPr id="54" name="Group 53">
            <a:extLst>
              <a:ext uri="{FF2B5EF4-FFF2-40B4-BE49-F238E27FC236}">
                <a16:creationId xmlns:a16="http://schemas.microsoft.com/office/drawing/2014/main" id="{C1206004-5672-1643-BD3D-2285F134865B}"/>
              </a:ext>
            </a:extLst>
          </p:cNvPr>
          <p:cNvGrpSpPr/>
          <p:nvPr/>
        </p:nvGrpSpPr>
        <p:grpSpPr>
          <a:xfrm>
            <a:off x="2824249" y="1123965"/>
            <a:ext cx="1530994" cy="211019"/>
            <a:chOff x="1198144" y="862656"/>
            <a:chExt cx="1530994" cy="211019"/>
          </a:xfrm>
        </p:grpSpPr>
        <p:sp>
          <p:nvSpPr>
            <p:cNvPr id="55" name="Rectangle: Rounded Corners 6">
              <a:extLst>
                <a:ext uri="{FF2B5EF4-FFF2-40B4-BE49-F238E27FC236}">
                  <a16:creationId xmlns:a16="http://schemas.microsoft.com/office/drawing/2014/main" id="{1E21EEFA-CB56-99B3-117B-05B3FC7CE922}"/>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56" name="Graphic 55">
              <a:extLst>
                <a:ext uri="{FF2B5EF4-FFF2-40B4-BE49-F238E27FC236}">
                  <a16:creationId xmlns:a16="http://schemas.microsoft.com/office/drawing/2014/main" id="{B46AFCE5-9AFA-C1A3-90FA-70A138AF19D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1788440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199" y="387350"/>
            <a:ext cx="7625489" cy="263149"/>
          </a:xfrm>
        </p:spPr>
        <p:txBody>
          <a:bodyPr/>
          <a:lstStyle/>
          <a:p>
            <a:r>
              <a:rPr lang="en-US" noProof="0">
                <a:solidFill>
                  <a:srgbClr val="0078D4"/>
                </a:solidFill>
                <a:cs typeface="Segoe UI"/>
              </a:rPr>
              <a:t>Information Technology | </a:t>
            </a:r>
            <a:r>
              <a:rPr lang="en-US" noProof="0">
                <a:cs typeface="Segoe UI"/>
              </a:rPr>
              <a:t>Draft a product strategy document</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8" name="Group 287">
            <a:extLst>
              <a:ext uri="{FF2B5EF4-FFF2-40B4-BE49-F238E27FC236}">
                <a16:creationId xmlns:a16="http://schemas.microsoft.com/office/drawing/2014/main" id="{854BE826-3B6C-52D1-1DE9-EC8CCAA147B7}"/>
              </a:ext>
            </a:extLst>
          </p:cNvPr>
          <p:cNvGrpSpPr/>
          <p:nvPr/>
        </p:nvGrpSpPr>
        <p:grpSpPr>
          <a:xfrm>
            <a:off x="804187" y="2761669"/>
            <a:ext cx="2351135" cy="360000"/>
            <a:chOff x="4276273" y="2761669"/>
            <a:chExt cx="2351135" cy="360000"/>
          </a:xfrm>
        </p:grpSpPr>
        <p:pic>
          <p:nvPicPr>
            <p:cNvPr id="289" name="Picture 288" descr="Zip Co logo SVG free download, id: 101874 - Brandlogos.net">
              <a:hlinkClick r:id="rId2"/>
              <a:extLst>
                <a:ext uri="{FF2B5EF4-FFF2-40B4-BE49-F238E27FC236}">
                  <a16:creationId xmlns:a16="http://schemas.microsoft.com/office/drawing/2014/main" id="{1D402869-1292-401E-E8F2-F9CD29386D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092AB17B-3AE4-C87A-8BF1-206B18E726A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FF14DB77-756F-24B1-3BB0-6C34D8C60B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sp>
        <p:nvSpPr>
          <p:cNvPr id="3" name="Rectangle: Rounded Corners 11">
            <a:extLst>
              <a:ext uri="{FF2B5EF4-FFF2-40B4-BE49-F238E27FC236}">
                <a16:creationId xmlns:a16="http://schemas.microsoft.com/office/drawing/2014/main" id="{F9B1ED79-18CA-B7C9-6E11-03BE8EDCBBF6}"/>
              </a:ext>
            </a:extLst>
          </p:cNvPr>
          <p:cNvSpPr/>
          <p:nvPr/>
        </p:nvSpPr>
        <p:spPr bwMode="auto">
          <a:xfrm>
            <a:off x="61911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40" noProof="0">
                <a:ln w="3175">
                  <a:noFill/>
                </a:ln>
                <a:gradFill>
                  <a:gsLst>
                    <a:gs pos="76437">
                      <a:srgbClr val="FFFFFF"/>
                    </a:gs>
                    <a:gs pos="55747">
                      <a:srgbClr val="FFFFFF"/>
                    </a:gs>
                  </a:gsLst>
                  <a:path path="circle">
                    <a:fillToRect l="100000" b="100000"/>
                  </a:path>
                </a:gradFill>
                <a:latin typeface="+mj-lt"/>
                <a:cs typeface="Segoe UI" pitchFamily="34" charset="0"/>
              </a:rPr>
              <a:t>1. </a:t>
            </a:r>
            <a:r>
              <a:rPr kumimoji="0" lang="en-US" sz="1200"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Define the opportunity and impact</a:t>
            </a:r>
            <a:endParaRPr lang="en-US" sz="1200" spc="-40" noProof="0">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 name="Rectangle: Rounded Corners 13">
            <a:extLst>
              <a:ext uri="{FF2B5EF4-FFF2-40B4-BE49-F238E27FC236}">
                <a16:creationId xmlns:a16="http://schemas.microsoft.com/office/drawing/2014/main" id="{6996873A-CF23-5426-9CF4-0EDC4238E8E1}"/>
              </a:ext>
            </a:extLst>
          </p:cNvPr>
          <p:cNvSpPr/>
          <p:nvPr/>
        </p:nvSpPr>
        <p:spPr bwMode="auto">
          <a:xfrm>
            <a:off x="408753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Obtain customer feedback</a:t>
            </a:r>
          </a:p>
        </p:txBody>
      </p:sp>
      <p:sp>
        <p:nvSpPr>
          <p:cNvPr id="6" name="Rectangle: Rounded Corners 15">
            <a:extLst>
              <a:ext uri="{FF2B5EF4-FFF2-40B4-BE49-F238E27FC236}">
                <a16:creationId xmlns:a16="http://schemas.microsoft.com/office/drawing/2014/main" id="{EA701A2B-0B02-8DF2-A637-4D11B5BC938E}"/>
              </a:ext>
            </a:extLst>
          </p:cNvPr>
          <p:cNvSpPr/>
          <p:nvPr/>
        </p:nvSpPr>
        <p:spPr bwMode="auto">
          <a:xfrm>
            <a:off x="7540844"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3. Gain technical input</a:t>
            </a:r>
          </a:p>
        </p:txBody>
      </p:sp>
      <p:sp>
        <p:nvSpPr>
          <p:cNvPr id="7" name="TextBox 6">
            <a:extLst>
              <a:ext uri="{FF2B5EF4-FFF2-40B4-BE49-F238E27FC236}">
                <a16:creationId xmlns:a16="http://schemas.microsoft.com/office/drawing/2014/main" id="{E29692F7-7048-88AC-1380-FDE86DED5C5D}"/>
              </a:ext>
            </a:extLst>
          </p:cNvPr>
          <p:cNvSpPr txBox="1"/>
          <p:nvPr/>
        </p:nvSpPr>
        <p:spPr>
          <a:xfrm>
            <a:off x="755885" y="2126009"/>
            <a:ext cx="2758715"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Use Copilot to identify major opportunities in the enterprise and leverage market research as inputs to the product strategy.</a:t>
            </a:r>
          </a:p>
        </p:txBody>
      </p:sp>
      <p:sp>
        <p:nvSpPr>
          <p:cNvPr id="8" name="TextBox 7">
            <a:extLst>
              <a:ext uri="{FF2B5EF4-FFF2-40B4-BE49-F238E27FC236}">
                <a16:creationId xmlns:a16="http://schemas.microsoft.com/office/drawing/2014/main" id="{A4054F17-4E21-AE3A-60D6-38F91D712504}"/>
              </a:ext>
            </a:extLst>
          </p:cNvPr>
          <p:cNvSpPr txBox="1"/>
          <p:nvPr/>
        </p:nvSpPr>
        <p:spPr>
          <a:xfrm>
            <a:off x="4113061" y="2131843"/>
            <a:ext cx="2705513"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Synthesize customer insights and feedback to provide insight into user experiences and highlights areas of opportunity.</a:t>
            </a:r>
          </a:p>
        </p:txBody>
      </p:sp>
      <p:sp>
        <p:nvSpPr>
          <p:cNvPr id="9" name="Rectangle: Rounded Corners 6">
            <a:extLst>
              <a:ext uri="{FF2B5EF4-FFF2-40B4-BE49-F238E27FC236}">
                <a16:creationId xmlns:a16="http://schemas.microsoft.com/office/drawing/2014/main" id="{9129682D-CA50-860F-AB16-82031B60B580}"/>
              </a:ext>
              <a:ext uri="{C183D7F6-B498-43B3-948B-1728B52AA6E4}">
                <adec:decorative xmlns:adec="http://schemas.microsoft.com/office/drawing/2017/decorative" val="1"/>
              </a:ext>
            </a:extLst>
          </p:cNvPr>
          <p:cNvSpPr/>
          <p:nvPr/>
        </p:nvSpPr>
        <p:spPr bwMode="auto">
          <a:xfrm>
            <a:off x="4087540" y="5601963"/>
            <a:ext cx="2823152" cy="60470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Generate a list of questions</a:t>
            </a:r>
            <a:r>
              <a:rPr kumimoji="0" lang="en-US" sz="900" i="0" u="none" strike="noStrike" kern="1200" cap="none" spc="0" normalizeH="0" baseline="0" noProof="0">
                <a:ln>
                  <a:noFill/>
                </a:ln>
                <a:solidFill>
                  <a:prstClr val="black"/>
                </a:solidFill>
                <a:effectLst/>
                <a:uLnTx/>
                <a:uFillTx/>
                <a:latin typeface="Segoe UI"/>
                <a:ea typeface="+mn-ea"/>
                <a:cs typeface="+mn-cs"/>
              </a:rPr>
              <a:t> to ask product managers as they review a product strategy document.</a:t>
            </a:r>
          </a:p>
        </p:txBody>
      </p:sp>
      <p:sp>
        <p:nvSpPr>
          <p:cNvPr id="10" name="TextBox 9">
            <a:extLst>
              <a:ext uri="{FF2B5EF4-FFF2-40B4-BE49-F238E27FC236}">
                <a16:creationId xmlns:a16="http://schemas.microsoft.com/office/drawing/2014/main" id="{84C532BE-FFAB-6B98-397C-BDAE34D838CF}"/>
              </a:ext>
            </a:extLst>
          </p:cNvPr>
          <p:cNvSpPr txBox="1"/>
          <p:nvPr/>
        </p:nvSpPr>
        <p:spPr>
          <a:xfrm>
            <a:off x="7598261" y="213490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Meet with senior engineers to discuss the technical direction of the product as an input to the product strategy document.</a:t>
            </a:r>
            <a:endParaRPr kumimoji="0" lang="en-US" sz="800" b="0" i="0" u="none" strike="noStrike" kern="1200" cap="none" spc="0" normalizeH="0" baseline="0" noProof="0">
              <a:ln>
                <a:noFill/>
              </a:ln>
              <a:solidFill>
                <a:srgbClr val="000000"/>
              </a:solidFill>
              <a:effectLst/>
              <a:uLnTx/>
              <a:uFillTx/>
              <a:latin typeface="Segoe UI"/>
              <a:ea typeface="+mn-ea"/>
              <a:cs typeface="Segoe UI"/>
            </a:endParaRPr>
          </a:p>
        </p:txBody>
      </p:sp>
      <p:sp>
        <p:nvSpPr>
          <p:cNvPr id="11" name="Rectangle: Rounded Corners 6">
            <a:extLst>
              <a:ext uri="{FF2B5EF4-FFF2-40B4-BE49-F238E27FC236}">
                <a16:creationId xmlns:a16="http://schemas.microsoft.com/office/drawing/2014/main" id="{AF3BD5C2-4168-FE71-FE6D-F000CFFE13BD}"/>
              </a:ext>
              <a:ext uri="{C183D7F6-B498-43B3-948B-1728B52AA6E4}">
                <adec:decorative xmlns:adec="http://schemas.microsoft.com/office/drawing/2017/decorative" val="1"/>
              </a:ext>
            </a:extLst>
          </p:cNvPr>
          <p:cNvSpPr/>
          <p:nvPr/>
        </p:nvSpPr>
        <p:spPr bwMode="auto">
          <a:xfrm>
            <a:off x="7538505" y="5601963"/>
            <a:ext cx="2261524" cy="110409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lang="en-US" sz="900" noProof="0">
                <a:latin typeface="Segoe UI"/>
              </a:rPr>
              <a:t>I am a Product Manager supporting the information technology organization. Create a persuasive and visionary product strategy document in paragraph form using [doc1.docx] as a template. Reference [file1.pptx] and [doc2.docx].</a:t>
            </a:r>
          </a:p>
        </p:txBody>
      </p:sp>
      <p:sp>
        <p:nvSpPr>
          <p:cNvPr id="21" name="Rectangle: Rounded Corners 6">
            <a:extLst>
              <a:ext uri="{FF2B5EF4-FFF2-40B4-BE49-F238E27FC236}">
                <a16:creationId xmlns:a16="http://schemas.microsoft.com/office/drawing/2014/main" id="{B680CDEE-B280-A2D8-FF91-DE2110289C30}"/>
              </a:ext>
              <a:ext uri="{C183D7F6-B498-43B3-948B-1728B52AA6E4}">
                <adec:decorative xmlns:adec="http://schemas.microsoft.com/office/drawing/2017/decorative" val="1"/>
              </a:ext>
            </a:extLst>
          </p:cNvPr>
          <p:cNvSpPr/>
          <p:nvPr/>
        </p:nvSpPr>
        <p:spPr bwMode="auto">
          <a:xfrm>
            <a:off x="662052" y="5595824"/>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Create OKRs (objectives and key results) for a product management team </a:t>
            </a:r>
            <a:r>
              <a:rPr kumimoji="0" lang="en-US" sz="900" b="0" i="0" u="none" strike="noStrike" kern="1200" cap="none" spc="0" normalizeH="0" baseline="0" noProof="0">
                <a:ln>
                  <a:noFill/>
                </a:ln>
                <a:solidFill>
                  <a:prstClr val="black"/>
                </a:solidFill>
                <a:effectLst/>
                <a:uLnTx/>
                <a:uFillTx/>
                <a:latin typeface="Segoe UI"/>
                <a:ea typeface="+mn-ea"/>
                <a:cs typeface="+mn-cs"/>
              </a:rPr>
              <a:t>from this product strategy document /strategy.docx.</a:t>
            </a:r>
          </a:p>
        </p:txBody>
      </p:sp>
      <p:sp>
        <p:nvSpPr>
          <p:cNvPr id="22" name="Rectangle: Rounded Corners 4">
            <a:extLst>
              <a:ext uri="{FF2B5EF4-FFF2-40B4-BE49-F238E27FC236}">
                <a16:creationId xmlns:a16="http://schemas.microsoft.com/office/drawing/2014/main" id="{AA7988F7-2EA9-A412-A71F-E50CD364FCD1}"/>
              </a:ext>
            </a:extLst>
          </p:cNvPr>
          <p:cNvSpPr/>
          <p:nvPr/>
        </p:nvSpPr>
        <p:spPr bwMode="auto">
          <a:xfrm>
            <a:off x="61911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Create OKRs</a:t>
            </a:r>
          </a:p>
        </p:txBody>
      </p:sp>
      <p:sp>
        <p:nvSpPr>
          <p:cNvPr id="24" name="Rectangle: Rounded Corners 7">
            <a:extLst>
              <a:ext uri="{FF2B5EF4-FFF2-40B4-BE49-F238E27FC236}">
                <a16:creationId xmlns:a16="http://schemas.microsoft.com/office/drawing/2014/main" id="{C3795DE9-6881-4EBA-A0D9-41CF798393BA}"/>
              </a:ext>
            </a:extLst>
          </p:cNvPr>
          <p:cNvSpPr/>
          <p:nvPr/>
        </p:nvSpPr>
        <p:spPr bwMode="auto">
          <a:xfrm>
            <a:off x="7540844" y="40483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noProof="0">
                <a:ln w="3175">
                  <a:noFill/>
                </a:ln>
                <a:gradFill>
                  <a:gsLst>
                    <a:gs pos="76437">
                      <a:srgbClr val="FFFFFF"/>
                    </a:gs>
                    <a:gs pos="55747">
                      <a:srgbClr val="FFFFFF"/>
                    </a:gs>
                  </a:gsLst>
                  <a:path path="circle">
                    <a:fillToRect l="100000" b="100000"/>
                  </a:path>
                </a:gradFill>
                <a:latin typeface="+mj-lt"/>
                <a:cs typeface="Segoe UI" pitchFamily="34" charset="0"/>
              </a:rPr>
              <a:t>4. Draft a product strategy document</a:t>
            </a:r>
          </a:p>
        </p:txBody>
      </p:sp>
      <p:sp>
        <p:nvSpPr>
          <p:cNvPr id="25" name="Rectangle: Rounded Corners 19">
            <a:extLst>
              <a:ext uri="{FF2B5EF4-FFF2-40B4-BE49-F238E27FC236}">
                <a16:creationId xmlns:a16="http://schemas.microsoft.com/office/drawing/2014/main" id="{92CCAB3D-FA87-AC29-1021-7A4192029850}"/>
              </a:ext>
            </a:extLst>
          </p:cNvPr>
          <p:cNvSpPr/>
          <p:nvPr/>
        </p:nvSpPr>
        <p:spPr bwMode="auto">
          <a:xfrm>
            <a:off x="408753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ea typeface="+mn-ea"/>
                <a:cs typeface="Segoe UI"/>
              </a:rPr>
              <a:t>5. Collaborate with team</a:t>
            </a:r>
            <a:endParaRPr lang="en-US" sz="1200" b="1" i="0" u="none" strike="noStrike" kern="1200" cap="none" spc="-20" normalizeH="0" baseline="0" noProof="0">
              <a:ln w="3175">
                <a:noFill/>
              </a:ln>
              <a:gradFill>
                <a:gsLst>
                  <a:gs pos="55747">
                    <a:srgbClr val="FFFFFF"/>
                  </a:gs>
                  <a:gs pos="76437">
                    <a:srgbClr val="FFFFFF"/>
                  </a:gs>
                </a:gsLst>
                <a:path path="circle">
                  <a:fillToRect l="100000" b="100000"/>
                </a:path>
              </a:gradFill>
              <a:effectLst/>
              <a:uLnTx/>
              <a:uFillTx/>
              <a:latin typeface="Segoe UI Semibold"/>
              <a:cs typeface="Segoe UI"/>
            </a:endParaRPr>
          </a:p>
        </p:txBody>
      </p:sp>
      <p:sp>
        <p:nvSpPr>
          <p:cNvPr id="27" name="Rectangle: Rounded Corners 6">
            <a:extLst>
              <a:ext uri="{FF2B5EF4-FFF2-40B4-BE49-F238E27FC236}">
                <a16:creationId xmlns:a16="http://schemas.microsoft.com/office/drawing/2014/main" id="{A3FE3F9A-E97D-070B-F3BC-CF41AAA1743F}"/>
              </a:ext>
              <a:ext uri="{C183D7F6-B498-43B3-948B-1728B52AA6E4}">
                <adec:decorative xmlns:adec="http://schemas.microsoft.com/office/drawing/2017/decorative" val="1"/>
              </a:ext>
            </a:extLst>
          </p:cNvPr>
          <p:cNvSpPr/>
          <p:nvPr/>
        </p:nvSpPr>
        <p:spPr bwMode="auto">
          <a:xfrm>
            <a:off x="761937" y="3153243"/>
            <a:ext cx="2705513" cy="793768"/>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kern="0" noProof="0">
                <a:solidFill>
                  <a:srgbClr val="1A1A1A"/>
                </a:solidFill>
                <a:latin typeface="Segoe UI"/>
              </a:rPr>
              <a:t>Sample Prompt: “I am product manager working in [Industry} in data and analytics. Please find the top opportunities in this area for an Enterprise. Our work encompasses 5 key activities [list]."</a:t>
            </a:r>
          </a:p>
        </p:txBody>
      </p:sp>
      <p:sp>
        <p:nvSpPr>
          <p:cNvPr id="28" name="Rectangle: Rounded Corners 6">
            <a:extLst>
              <a:ext uri="{FF2B5EF4-FFF2-40B4-BE49-F238E27FC236}">
                <a16:creationId xmlns:a16="http://schemas.microsoft.com/office/drawing/2014/main" id="{AF29C537-B680-5074-0147-79A281C9ABF6}"/>
              </a:ext>
              <a:ext uri="{C183D7F6-B498-43B3-948B-1728B52AA6E4}">
                <adec:decorative xmlns:adec="http://schemas.microsoft.com/office/drawing/2017/decorative" val="1"/>
              </a:ext>
            </a:extLst>
          </p:cNvPr>
          <p:cNvSpPr/>
          <p:nvPr/>
        </p:nvSpPr>
        <p:spPr bwMode="auto">
          <a:xfrm>
            <a:off x="4087539" y="3310741"/>
            <a:ext cx="2705513" cy="53587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Catch me up </a:t>
            </a:r>
            <a:r>
              <a:rPr kumimoji="0" lang="en-US" sz="900" b="0" i="0" u="none" strike="noStrike" kern="0" cap="none" spc="0" normalizeH="0" baseline="0" noProof="0">
                <a:ln>
                  <a:noFill/>
                </a:ln>
                <a:solidFill>
                  <a:srgbClr val="1A1A1A"/>
                </a:solidFill>
                <a:effectLst/>
                <a:uLnTx/>
                <a:uFillTx/>
                <a:latin typeface="Segoe UI"/>
                <a:ea typeface="+mn-ea"/>
                <a:cs typeface="+mn-cs"/>
              </a:rPr>
              <a:t>on the emails from X customer. Summarize the customer’s feedback.</a:t>
            </a:r>
          </a:p>
        </p:txBody>
      </p:sp>
      <p:sp>
        <p:nvSpPr>
          <p:cNvPr id="29" name="TextBox 28">
            <a:extLst>
              <a:ext uri="{FF2B5EF4-FFF2-40B4-BE49-F238E27FC236}">
                <a16:creationId xmlns:a16="http://schemas.microsoft.com/office/drawing/2014/main" id="{2CE90750-B740-A6BE-E09D-E639722806A7}"/>
              </a:ext>
            </a:extLst>
          </p:cNvPr>
          <p:cNvSpPr txBox="1"/>
          <p:nvPr/>
        </p:nvSpPr>
        <p:spPr>
          <a:xfrm>
            <a:off x="4113062" y="4480261"/>
            <a:ext cx="3010468"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Solicit input from product leads to finalize the strategy document. </a:t>
            </a:r>
          </a:p>
        </p:txBody>
      </p:sp>
      <p:sp>
        <p:nvSpPr>
          <p:cNvPr id="30" name="Rectangle: Rounded Corners 6">
            <a:extLst>
              <a:ext uri="{FF2B5EF4-FFF2-40B4-BE49-F238E27FC236}">
                <a16:creationId xmlns:a16="http://schemas.microsoft.com/office/drawing/2014/main" id="{0472050F-4E7B-EE83-8D84-EBF1FA00A7A3}"/>
              </a:ext>
              <a:ext uri="{C183D7F6-B498-43B3-948B-1728B52AA6E4}">
                <adec:decorative xmlns:adec="http://schemas.microsoft.com/office/drawing/2017/decorative" val="1"/>
              </a:ext>
            </a:extLst>
          </p:cNvPr>
          <p:cNvSpPr/>
          <p:nvPr/>
        </p:nvSpPr>
        <p:spPr bwMode="auto">
          <a:xfrm>
            <a:off x="7562178" y="3305253"/>
            <a:ext cx="2705513" cy="5514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Summarize this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provide </a:t>
            </a:r>
            <a:r>
              <a:rPr lang="en-US" sz="900" noProof="0">
                <a:solidFill>
                  <a:schemeClr val="tx1"/>
                </a:solidFill>
                <a:latin typeface="Segoe UI"/>
              </a:rPr>
              <a:t>an outline of our product strategy’s technical considerations based on this discussion.</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19AA4600-D398-C60D-47A0-1E9C48A9FD66}"/>
              </a:ext>
            </a:extLst>
          </p:cNvPr>
          <p:cNvSpPr txBox="1"/>
          <p:nvPr/>
        </p:nvSpPr>
        <p:spPr>
          <a:xfrm>
            <a:off x="7562178"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110000"/>
              </a:lnSpc>
              <a:defRPr/>
            </a:pPr>
            <a:r>
              <a:rPr lang="en-US" noProof="0">
                <a:solidFill>
                  <a:srgbClr val="000000"/>
                </a:solidFill>
                <a:ea typeface="+mn-lt"/>
                <a:cs typeface="+mn-lt"/>
              </a:rPr>
              <a:t>Use Copilot to write a product strategy document that incorporates product vision, customer feedback, existing product documents, and market analysis.</a:t>
            </a:r>
          </a:p>
        </p:txBody>
      </p:sp>
      <p:sp>
        <p:nvSpPr>
          <p:cNvPr id="32" name="TextBox 31">
            <a:extLst>
              <a:ext uri="{FF2B5EF4-FFF2-40B4-BE49-F238E27FC236}">
                <a16:creationId xmlns:a16="http://schemas.microsoft.com/office/drawing/2014/main" id="{D569BEDE-D3D7-C157-F6DF-C1C3B3AA1204}"/>
              </a:ext>
            </a:extLst>
          </p:cNvPr>
          <p:cNvSpPr txBox="1"/>
          <p:nvPr/>
        </p:nvSpPr>
        <p:spPr>
          <a:xfrm>
            <a:off x="685726" y="4510904"/>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Draft Objectives and Key Results (OKRs) based on the updated product strategy using Copilot.</a:t>
            </a:r>
          </a:p>
        </p:txBody>
      </p:sp>
      <p:grpSp>
        <p:nvGrpSpPr>
          <p:cNvPr id="40" name="Group 39">
            <a:extLst>
              <a:ext uri="{FF2B5EF4-FFF2-40B4-BE49-F238E27FC236}">
                <a16:creationId xmlns:a16="http://schemas.microsoft.com/office/drawing/2014/main" id="{AE09AEE8-3C65-781C-7737-CD12460A5D7F}"/>
              </a:ext>
            </a:extLst>
          </p:cNvPr>
          <p:cNvGrpSpPr/>
          <p:nvPr/>
        </p:nvGrpSpPr>
        <p:grpSpPr>
          <a:xfrm>
            <a:off x="804187" y="5157082"/>
            <a:ext cx="2351135" cy="360000"/>
            <a:chOff x="4276273" y="2761669"/>
            <a:chExt cx="2351135" cy="360000"/>
          </a:xfrm>
        </p:grpSpPr>
        <p:pic>
          <p:nvPicPr>
            <p:cNvPr id="41" name="Picture 40" descr="Zip Co logo SVG free download, id: 101874 - Brandlogos.net">
              <a:hlinkClick r:id="rId2"/>
              <a:extLst>
                <a:ext uri="{FF2B5EF4-FFF2-40B4-BE49-F238E27FC236}">
                  <a16:creationId xmlns:a16="http://schemas.microsoft.com/office/drawing/2014/main" id="{54C79D87-9EA9-0EE6-6FF2-DF953BFAC72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42" name="TextBox 41">
              <a:extLst>
                <a:ext uri="{FF2B5EF4-FFF2-40B4-BE49-F238E27FC236}">
                  <a16:creationId xmlns:a16="http://schemas.microsoft.com/office/drawing/2014/main" id="{7D2851C0-093B-82B5-4FC5-911F159EA143}"/>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8" name="Group 17">
            <a:extLst>
              <a:ext uri="{FF2B5EF4-FFF2-40B4-BE49-F238E27FC236}">
                <a16:creationId xmlns:a16="http://schemas.microsoft.com/office/drawing/2014/main" id="{EC6E0508-10E6-429F-8480-DEB57F691326}"/>
              </a:ext>
            </a:extLst>
          </p:cNvPr>
          <p:cNvGrpSpPr/>
          <p:nvPr/>
        </p:nvGrpSpPr>
        <p:grpSpPr>
          <a:xfrm>
            <a:off x="7598261" y="2760161"/>
            <a:ext cx="2351135" cy="360000"/>
            <a:chOff x="588263" y="3617084"/>
            <a:chExt cx="2351135" cy="360000"/>
          </a:xfrm>
        </p:grpSpPr>
        <p:pic>
          <p:nvPicPr>
            <p:cNvPr id="19" name="Picture 18">
              <a:extLst>
                <a:ext uri="{FF2B5EF4-FFF2-40B4-BE49-F238E27FC236}">
                  <a16:creationId xmlns:a16="http://schemas.microsoft.com/office/drawing/2014/main" id="{38667663-00C4-9C28-1971-5D9FF2FC36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0" name="TextBox 19">
              <a:extLst>
                <a:ext uri="{FF2B5EF4-FFF2-40B4-BE49-F238E27FC236}">
                  <a16:creationId xmlns:a16="http://schemas.microsoft.com/office/drawing/2014/main" id="{9E4E7760-FD53-AE55-D727-3E7B1CFC4EA7}"/>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9" name="Group 48">
            <a:extLst>
              <a:ext uri="{FF2B5EF4-FFF2-40B4-BE49-F238E27FC236}">
                <a16:creationId xmlns:a16="http://schemas.microsoft.com/office/drawing/2014/main" id="{D4F86ECE-910E-28E4-9FDF-0A845E18EEDA}"/>
              </a:ext>
            </a:extLst>
          </p:cNvPr>
          <p:cNvGrpSpPr/>
          <p:nvPr/>
        </p:nvGrpSpPr>
        <p:grpSpPr>
          <a:xfrm>
            <a:off x="4298095" y="5160013"/>
            <a:ext cx="2368026" cy="360000"/>
            <a:chOff x="3277688" y="2657420"/>
            <a:chExt cx="2368026" cy="360000"/>
          </a:xfrm>
        </p:grpSpPr>
        <p:grpSp>
          <p:nvGrpSpPr>
            <p:cNvPr id="50" name="Group 49">
              <a:extLst>
                <a:ext uri="{FF2B5EF4-FFF2-40B4-BE49-F238E27FC236}">
                  <a16:creationId xmlns:a16="http://schemas.microsoft.com/office/drawing/2014/main" id="{66205D1C-9E50-2F68-DEF6-BAF020C66757}"/>
                </a:ext>
              </a:extLst>
            </p:cNvPr>
            <p:cNvGrpSpPr>
              <a:grpSpLocks noChangeAspect="1"/>
            </p:cNvGrpSpPr>
            <p:nvPr/>
          </p:nvGrpSpPr>
          <p:grpSpPr>
            <a:xfrm>
              <a:off x="3277688" y="2657420"/>
              <a:ext cx="360000" cy="360000"/>
              <a:chOff x="2746466" y="3838485"/>
              <a:chExt cx="396000" cy="396000"/>
            </a:xfrm>
          </p:grpSpPr>
          <p:sp>
            <p:nvSpPr>
              <p:cNvPr id="53" name="Oval 52">
                <a:extLst>
                  <a:ext uri="{FF2B5EF4-FFF2-40B4-BE49-F238E27FC236}">
                    <a16:creationId xmlns:a16="http://schemas.microsoft.com/office/drawing/2014/main" id="{E763BE7C-B1B8-4EE4-4433-A4622A622FAD}"/>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54" name="Graphic 53">
                <a:extLst>
                  <a:ext uri="{FF2B5EF4-FFF2-40B4-BE49-F238E27FC236}">
                    <a16:creationId xmlns:a16="http://schemas.microsoft.com/office/drawing/2014/main" id="{DB9E3BE5-0996-1BC1-D29E-C57A22E0F0E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38176" y="3904068"/>
                <a:ext cx="229999" cy="229999"/>
              </a:xfrm>
              <a:prstGeom prst="rect">
                <a:avLst/>
              </a:prstGeom>
              <a:effectLst/>
            </p:spPr>
          </p:pic>
        </p:grpSp>
        <p:sp>
          <p:nvSpPr>
            <p:cNvPr id="52" name="TextBox 51">
              <a:extLst>
                <a:ext uri="{FF2B5EF4-FFF2-40B4-BE49-F238E27FC236}">
                  <a16:creationId xmlns:a16="http://schemas.microsoft.com/office/drawing/2014/main" id="{C9AF6D6C-A3B8-6532-65F6-9FC7E9CA89E2}"/>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8" name="Group 127">
            <a:extLst>
              <a:ext uri="{FF2B5EF4-FFF2-40B4-BE49-F238E27FC236}">
                <a16:creationId xmlns:a16="http://schemas.microsoft.com/office/drawing/2014/main" id="{63CF8D62-7CFF-54B1-BA29-98C7B3BBAEE2}"/>
              </a:ext>
            </a:extLst>
          </p:cNvPr>
          <p:cNvGrpSpPr/>
          <p:nvPr/>
        </p:nvGrpSpPr>
        <p:grpSpPr>
          <a:xfrm>
            <a:off x="7718032" y="5140009"/>
            <a:ext cx="2351135" cy="360000"/>
            <a:chOff x="4276273" y="2761669"/>
            <a:chExt cx="2351135" cy="360000"/>
          </a:xfrm>
        </p:grpSpPr>
        <p:pic>
          <p:nvPicPr>
            <p:cNvPr id="129" name="Picture 128" descr="Zip Co logo SVG free download, id: 101874 - Brandlogos.net">
              <a:hlinkClick r:id="rId2"/>
              <a:extLst>
                <a:ext uri="{FF2B5EF4-FFF2-40B4-BE49-F238E27FC236}">
                  <a16:creationId xmlns:a16="http://schemas.microsoft.com/office/drawing/2014/main" id="{7D570650-C22F-55D3-B85D-490755A39C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30" name="TextBox 129">
              <a:extLst>
                <a:ext uri="{FF2B5EF4-FFF2-40B4-BE49-F238E27FC236}">
                  <a16:creationId xmlns:a16="http://schemas.microsoft.com/office/drawing/2014/main" id="{6A039F2B-EFB6-7574-717B-989AF76E3C9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B829896A-EC1F-041F-95A7-5D61B7FA87F0}"/>
              </a:ext>
            </a:extLst>
          </p:cNvPr>
          <p:cNvGrpSpPr/>
          <p:nvPr/>
        </p:nvGrpSpPr>
        <p:grpSpPr>
          <a:xfrm>
            <a:off x="7523373" y="1127774"/>
            <a:ext cx="1097280" cy="216000"/>
            <a:chOff x="1194743" y="1140160"/>
            <a:chExt cx="1097280" cy="216000"/>
          </a:xfrm>
        </p:grpSpPr>
        <p:sp>
          <p:nvSpPr>
            <p:cNvPr id="135" name="Rectangle: Rounded Corners 6">
              <a:extLst>
                <a:ext uri="{FF2B5EF4-FFF2-40B4-BE49-F238E27FC236}">
                  <a16:creationId xmlns:a16="http://schemas.microsoft.com/office/drawing/2014/main" id="{03815939-C8BC-7C98-9870-6E496735135E}"/>
                </a:ext>
                <a:ext uri="{C183D7F6-B498-43B3-948B-1728B52AA6E4}">
                  <adec:decorative xmlns:adec="http://schemas.microsoft.com/office/drawing/2017/decorative" val="1"/>
                </a:ext>
              </a:extLst>
            </p:cNvPr>
            <p:cNvSpPr/>
            <p:nvPr/>
          </p:nvSpPr>
          <p:spPr bwMode="auto">
            <a:xfrm>
              <a:off x="1194743" y="1140160"/>
              <a:ext cx="10972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136" name="Graphic 135">
              <a:extLst>
                <a:ext uri="{FF2B5EF4-FFF2-40B4-BE49-F238E27FC236}">
                  <a16:creationId xmlns:a16="http://schemas.microsoft.com/office/drawing/2014/main" id="{7F4F0C1E-B119-6F7B-9390-7B49AB05EBD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sp>
        <p:nvSpPr>
          <p:cNvPr id="12" name="TextBox 11">
            <a:hlinkClick r:id="rId10"/>
            <a:extLst>
              <a:ext uri="{FF2B5EF4-FFF2-40B4-BE49-F238E27FC236}">
                <a16:creationId xmlns:a16="http://schemas.microsoft.com/office/drawing/2014/main" id="{FF35F4FD-2EB6-167C-22F1-7B49987BE27A}"/>
              </a:ext>
            </a:extLst>
          </p:cNvPr>
          <p:cNvSpPr txBox="1"/>
          <p:nvPr/>
        </p:nvSpPr>
        <p:spPr>
          <a:xfrm>
            <a:off x="7660297" y="3787102"/>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meetings and videos</a:t>
            </a:r>
            <a:endParaRPr lang="en-US" sz="1000" u="sng" noProof="0">
              <a:solidFill>
                <a:srgbClr val="0070C0"/>
              </a:solidFill>
            </a:endParaRPr>
          </a:p>
        </p:txBody>
      </p:sp>
      <p:sp>
        <p:nvSpPr>
          <p:cNvPr id="34" name="TextBox 33">
            <a:hlinkClick r:id="rId11"/>
            <a:extLst>
              <a:ext uri="{FF2B5EF4-FFF2-40B4-BE49-F238E27FC236}">
                <a16:creationId xmlns:a16="http://schemas.microsoft.com/office/drawing/2014/main" id="{AE374274-2A14-E0CB-54A8-4062202EE891}"/>
              </a:ext>
            </a:extLst>
          </p:cNvPr>
          <p:cNvSpPr txBox="1"/>
          <p:nvPr/>
        </p:nvSpPr>
        <p:spPr>
          <a:xfrm>
            <a:off x="4179627" y="6084758"/>
            <a:ext cx="1550104"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Create a list</a:t>
            </a:r>
            <a:endParaRPr lang="en-US" sz="1000" u="sng" noProof="0">
              <a:solidFill>
                <a:srgbClr val="0070C0"/>
              </a:solidFill>
            </a:endParaRPr>
          </a:p>
        </p:txBody>
      </p:sp>
      <p:grpSp>
        <p:nvGrpSpPr>
          <p:cNvPr id="36" name="Group 35">
            <a:extLst>
              <a:ext uri="{FF2B5EF4-FFF2-40B4-BE49-F238E27FC236}">
                <a16:creationId xmlns:a16="http://schemas.microsoft.com/office/drawing/2014/main" id="{1632C4C2-6119-4F97-BF5C-3CB55BB42CFA}"/>
              </a:ext>
            </a:extLst>
          </p:cNvPr>
          <p:cNvGrpSpPr/>
          <p:nvPr/>
        </p:nvGrpSpPr>
        <p:grpSpPr>
          <a:xfrm>
            <a:off x="4427195" y="2760161"/>
            <a:ext cx="2351135" cy="360000"/>
            <a:chOff x="4276273" y="2761669"/>
            <a:chExt cx="2351135" cy="360000"/>
          </a:xfrm>
        </p:grpSpPr>
        <p:pic>
          <p:nvPicPr>
            <p:cNvPr id="37" name="Picture 36" descr="Zip Co logo SVG free download, id: 101874 - Brandlogos.net">
              <a:hlinkClick r:id="rId2"/>
              <a:extLst>
                <a:ext uri="{FF2B5EF4-FFF2-40B4-BE49-F238E27FC236}">
                  <a16:creationId xmlns:a16="http://schemas.microsoft.com/office/drawing/2014/main" id="{A3CDA8A1-1E41-8B78-085C-FD2EB89BB1A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38" name="TextBox 37">
              <a:extLst>
                <a:ext uri="{FF2B5EF4-FFF2-40B4-BE49-F238E27FC236}">
                  <a16:creationId xmlns:a16="http://schemas.microsoft.com/office/drawing/2014/main" id="{432D8813-15E2-3B77-30CA-5382D4C5495B}"/>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sp>
        <p:nvSpPr>
          <p:cNvPr id="39" name="TextBox 38">
            <a:extLst>
              <a:ext uri="{FF2B5EF4-FFF2-40B4-BE49-F238E27FC236}">
                <a16:creationId xmlns:a16="http://schemas.microsoft.com/office/drawing/2014/main" id="{27356AEA-7A73-07F7-3C57-1C91473F4C52}"/>
              </a:ext>
            </a:extLst>
          </p:cNvPr>
          <p:cNvSpPr txBox="1"/>
          <p:nvPr/>
        </p:nvSpPr>
        <p:spPr>
          <a:xfrm>
            <a:off x="4161422" y="3732997"/>
            <a:ext cx="1856277"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2"/>
              </a:rPr>
              <a:t>Try in Copilot Lab: What’s new</a:t>
            </a:r>
            <a:endParaRPr lang="en-US" sz="900" noProof="0">
              <a:solidFill>
                <a:srgbClr val="1A1A1A"/>
              </a:solidFill>
              <a:latin typeface="Segoe UI"/>
              <a:cs typeface="Segoe UI" pitchFamily="34" charset="0"/>
            </a:endParaRPr>
          </a:p>
        </p:txBody>
      </p:sp>
      <p:grpSp>
        <p:nvGrpSpPr>
          <p:cNvPr id="15" name="Group 14">
            <a:extLst>
              <a:ext uri="{FF2B5EF4-FFF2-40B4-BE49-F238E27FC236}">
                <a16:creationId xmlns:a16="http://schemas.microsoft.com/office/drawing/2014/main" id="{511DA750-7752-9C5E-FD73-8CB513D31F62}"/>
              </a:ext>
            </a:extLst>
          </p:cNvPr>
          <p:cNvGrpSpPr/>
          <p:nvPr/>
        </p:nvGrpSpPr>
        <p:grpSpPr>
          <a:xfrm>
            <a:off x="3325030" y="1123859"/>
            <a:ext cx="1506383" cy="216000"/>
            <a:chOff x="1198143" y="862657"/>
            <a:chExt cx="1506383" cy="216000"/>
          </a:xfrm>
        </p:grpSpPr>
        <p:sp>
          <p:nvSpPr>
            <p:cNvPr id="16" name="Rectangle: Rounded Corners 6">
              <a:extLst>
                <a:ext uri="{FF2B5EF4-FFF2-40B4-BE49-F238E27FC236}">
                  <a16:creationId xmlns:a16="http://schemas.microsoft.com/office/drawing/2014/main" id="{7A83C5C8-BFA6-BA82-21FA-C12E61155F4B}"/>
                </a:ext>
                <a:ext uri="{C183D7F6-B498-43B3-948B-1728B52AA6E4}">
                  <adec:decorative xmlns:adec="http://schemas.microsoft.com/office/drawing/2017/decorative" val="1"/>
                </a:ext>
              </a:extLst>
            </p:cNvPr>
            <p:cNvSpPr/>
            <p:nvPr/>
          </p:nvSpPr>
          <p:spPr bwMode="auto">
            <a:xfrm>
              <a:off x="1198143" y="862657"/>
              <a:ext cx="15063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Adoption</a:t>
              </a:r>
            </a:p>
          </p:txBody>
        </p:sp>
        <p:pic>
          <p:nvPicPr>
            <p:cNvPr id="17" name="Graphic 16">
              <a:extLst>
                <a:ext uri="{FF2B5EF4-FFF2-40B4-BE49-F238E27FC236}">
                  <a16:creationId xmlns:a16="http://schemas.microsoft.com/office/drawing/2014/main" id="{8086A6CF-3BDB-9881-878F-EF1C27AB28A9}"/>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4929" y="898657"/>
              <a:ext cx="144000" cy="144000"/>
            </a:xfrm>
            <a:prstGeom prst="rect">
              <a:avLst/>
            </a:prstGeom>
          </p:spPr>
        </p:pic>
      </p:grpSp>
      <p:grpSp>
        <p:nvGrpSpPr>
          <p:cNvPr id="43" name="Group 42">
            <a:extLst>
              <a:ext uri="{FF2B5EF4-FFF2-40B4-BE49-F238E27FC236}">
                <a16:creationId xmlns:a16="http://schemas.microsoft.com/office/drawing/2014/main" id="{53893EA2-B472-7E6D-86CB-30A5D06D26FF}"/>
              </a:ext>
            </a:extLst>
          </p:cNvPr>
          <p:cNvGrpSpPr/>
          <p:nvPr/>
        </p:nvGrpSpPr>
        <p:grpSpPr>
          <a:xfrm>
            <a:off x="1678741" y="1123965"/>
            <a:ext cx="1530994" cy="211019"/>
            <a:chOff x="1198144" y="862656"/>
            <a:chExt cx="1530994" cy="211019"/>
          </a:xfrm>
        </p:grpSpPr>
        <p:sp>
          <p:nvSpPr>
            <p:cNvPr id="44" name="Rectangle: Rounded Corners 6">
              <a:extLst>
                <a:ext uri="{FF2B5EF4-FFF2-40B4-BE49-F238E27FC236}">
                  <a16:creationId xmlns:a16="http://schemas.microsoft.com/office/drawing/2014/main" id="{780291E2-8B1E-553A-C6EE-A289222192A3}"/>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5" name="Graphic 44">
              <a:extLst>
                <a:ext uri="{FF2B5EF4-FFF2-40B4-BE49-F238E27FC236}">
                  <a16:creationId xmlns:a16="http://schemas.microsoft.com/office/drawing/2014/main" id="{A0E65EC7-6F57-4CB3-5BD7-62AD019BB91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181936667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199" y="387350"/>
            <a:ext cx="7625489" cy="263149"/>
          </a:xfrm>
        </p:spPr>
        <p:txBody>
          <a:bodyPr/>
          <a:lstStyle/>
          <a:p>
            <a:r>
              <a:rPr lang="en-US" noProof="0">
                <a:solidFill>
                  <a:srgbClr val="0078D4"/>
                </a:solidFill>
                <a:cs typeface="Segoe UI"/>
              </a:rPr>
              <a:t>Information Technology | </a:t>
            </a:r>
            <a:r>
              <a:rPr lang="en-US" sz="1800" noProof="0">
                <a:cs typeface="Segoe UI Semibold"/>
              </a:rPr>
              <a:t>Outage user communications</a:t>
            </a:r>
            <a:r>
              <a:rPr lang="en-US" noProof="0">
                <a:cs typeface="Segoe UI Semibold"/>
              </a:rPr>
              <a:t> </a:t>
            </a:r>
            <a:endParaRPr lang="en-US" noProof="0"/>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6519107" y="521099"/>
            <a:ext cx="3599821" cy="169277"/>
          </a:xfrm>
        </p:spPr>
        <p:txBody>
          <a:bodyPr/>
          <a:lstStyle/>
          <a:p>
            <a:r>
              <a:rPr lang="en-US" noProof="0"/>
              <a:t>Microsoft 365 Copilot</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FF14DB77-756F-24B1-3BB0-6C34D8C60B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sp>
        <p:nvSpPr>
          <p:cNvPr id="3" name="Rectangle: Rounded Corners 11">
            <a:extLst>
              <a:ext uri="{FF2B5EF4-FFF2-40B4-BE49-F238E27FC236}">
                <a16:creationId xmlns:a16="http://schemas.microsoft.com/office/drawing/2014/main" id="{F9B1ED79-18CA-B7C9-6E11-03BE8EDCBBF6}"/>
              </a:ext>
            </a:extLst>
          </p:cNvPr>
          <p:cNvSpPr/>
          <p:nvPr/>
        </p:nvSpPr>
        <p:spPr bwMode="auto">
          <a:xfrm>
            <a:off x="61911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Summarize an urgent email thread</a:t>
            </a:r>
          </a:p>
        </p:txBody>
      </p:sp>
      <p:sp>
        <p:nvSpPr>
          <p:cNvPr id="5" name="Rectangle: Rounded Corners 13">
            <a:extLst>
              <a:ext uri="{FF2B5EF4-FFF2-40B4-BE49-F238E27FC236}">
                <a16:creationId xmlns:a16="http://schemas.microsoft.com/office/drawing/2014/main" id="{6996873A-CF23-5426-9CF4-0EDC4238E8E1}"/>
              </a:ext>
            </a:extLst>
          </p:cNvPr>
          <p:cNvSpPr/>
          <p:nvPr/>
        </p:nvSpPr>
        <p:spPr bwMode="auto">
          <a:xfrm>
            <a:off x="408753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Pinpoint detail from meeting</a:t>
            </a:r>
          </a:p>
        </p:txBody>
      </p:sp>
      <p:sp>
        <p:nvSpPr>
          <p:cNvPr id="6" name="Rectangle: Rounded Corners 15">
            <a:extLst>
              <a:ext uri="{FF2B5EF4-FFF2-40B4-BE49-F238E27FC236}">
                <a16:creationId xmlns:a16="http://schemas.microsoft.com/office/drawing/2014/main" id="{EA701A2B-0B02-8DF2-A637-4D11B5BC938E}"/>
              </a:ext>
            </a:extLst>
          </p:cNvPr>
          <p:cNvSpPr/>
          <p:nvPr/>
        </p:nvSpPr>
        <p:spPr bwMode="auto">
          <a:xfrm>
            <a:off x="7540844"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3. Source IT support questions </a:t>
            </a:r>
          </a:p>
        </p:txBody>
      </p:sp>
      <p:sp>
        <p:nvSpPr>
          <p:cNvPr id="7" name="TextBox 6">
            <a:extLst>
              <a:ext uri="{FF2B5EF4-FFF2-40B4-BE49-F238E27FC236}">
                <a16:creationId xmlns:a16="http://schemas.microsoft.com/office/drawing/2014/main" id="{E29692F7-7048-88AC-1380-FDE86DED5C5D}"/>
              </a:ext>
            </a:extLst>
          </p:cNvPr>
          <p:cNvSpPr txBox="1"/>
          <p:nvPr/>
        </p:nvSpPr>
        <p:spPr>
          <a:xfrm>
            <a:off x="755885" y="2126009"/>
            <a:ext cx="2758715"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Your day begins with a high priority email thread about a network outage in your region. You need to quickly get up to speed and send a communication email to users.</a:t>
            </a:r>
          </a:p>
        </p:txBody>
      </p:sp>
      <p:sp>
        <p:nvSpPr>
          <p:cNvPr id="8" name="TextBox 7">
            <a:extLst>
              <a:ext uri="{FF2B5EF4-FFF2-40B4-BE49-F238E27FC236}">
                <a16:creationId xmlns:a16="http://schemas.microsoft.com/office/drawing/2014/main" id="{A4054F17-4E21-AE3A-60D6-38F91D712504}"/>
              </a:ext>
            </a:extLst>
          </p:cNvPr>
          <p:cNvSpPr txBox="1"/>
          <p:nvPr/>
        </p:nvSpPr>
        <p:spPr>
          <a:xfrm>
            <a:off x="4113061" y="2131843"/>
            <a:ext cx="2705513"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After a similar network outage, the team debriefed via a case study. Review the meeting summary to locate details associated with the outage that will assist with your email.</a:t>
            </a:r>
          </a:p>
        </p:txBody>
      </p:sp>
      <p:sp>
        <p:nvSpPr>
          <p:cNvPr id="9" name="Rectangle: Rounded Corners 6">
            <a:extLst>
              <a:ext uri="{FF2B5EF4-FFF2-40B4-BE49-F238E27FC236}">
                <a16:creationId xmlns:a16="http://schemas.microsoft.com/office/drawing/2014/main" id="{9129682D-CA50-860F-AB16-82031B60B580}"/>
              </a:ext>
              <a:ext uri="{C183D7F6-B498-43B3-948B-1728B52AA6E4}">
                <adec:decorative xmlns:adec="http://schemas.microsoft.com/office/drawing/2017/decorative" val="1"/>
              </a:ext>
            </a:extLst>
          </p:cNvPr>
          <p:cNvSpPr/>
          <p:nvPr/>
        </p:nvSpPr>
        <p:spPr bwMode="auto">
          <a:xfrm>
            <a:off x="4205178" y="5365987"/>
            <a:ext cx="2705513" cy="60470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1200" cap="none" spc="0" normalizeH="0" baseline="0" noProof="0">
                <a:ln>
                  <a:noFill/>
                </a:ln>
                <a:solidFill>
                  <a:prstClr val="black"/>
                </a:solidFill>
                <a:effectLst/>
                <a:uLnTx/>
                <a:uFillTx/>
                <a:latin typeface="Segoe UI"/>
                <a:ea typeface="+mn-ea"/>
                <a:cs typeface="+mn-cs"/>
              </a:rPr>
              <a:t>The attached email is a communication to users about a recent network outage. Please translate the language from English to Spanish. [email.eml].</a:t>
            </a:r>
          </a:p>
        </p:txBody>
      </p:sp>
      <p:sp>
        <p:nvSpPr>
          <p:cNvPr id="10" name="TextBox 9">
            <a:extLst>
              <a:ext uri="{FF2B5EF4-FFF2-40B4-BE49-F238E27FC236}">
                <a16:creationId xmlns:a16="http://schemas.microsoft.com/office/drawing/2014/main" id="{84C532BE-FFAB-6B98-397C-BDAE34D838CF}"/>
              </a:ext>
            </a:extLst>
          </p:cNvPr>
          <p:cNvSpPr txBox="1"/>
          <p:nvPr/>
        </p:nvSpPr>
        <p:spPr>
          <a:xfrm>
            <a:off x="7598261" y="2134901"/>
            <a:ext cx="2894677"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Brainstorm support questions and answers that are relevant to the network outage to be referenced in the user communications email.</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a:t>
            </a:r>
          </a:p>
        </p:txBody>
      </p:sp>
      <p:sp>
        <p:nvSpPr>
          <p:cNvPr id="11" name="Rectangle: Rounded Corners 6">
            <a:extLst>
              <a:ext uri="{FF2B5EF4-FFF2-40B4-BE49-F238E27FC236}">
                <a16:creationId xmlns:a16="http://schemas.microsoft.com/office/drawing/2014/main" id="{AF3BD5C2-4168-FE71-FE6D-F000CFFE13BD}"/>
              </a:ext>
              <a:ext uri="{C183D7F6-B498-43B3-948B-1728B52AA6E4}">
                <adec:decorative xmlns:adec="http://schemas.microsoft.com/office/drawing/2017/decorative" val="1"/>
              </a:ext>
            </a:extLst>
          </p:cNvPr>
          <p:cNvSpPr/>
          <p:nvPr/>
        </p:nvSpPr>
        <p:spPr bwMode="auto">
          <a:xfrm>
            <a:off x="7538505" y="5365987"/>
            <a:ext cx="2261524" cy="58845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lang="en-US" sz="900" noProof="0">
                <a:latin typeface="Segoe UI"/>
              </a:rPr>
              <a:t>I am a Field IT Manager sending an email about a network outage to the local leadership team. Based on [insert details + summary in Outlook from Step #1], follow the structure: description / impact, timing of next update, and contact.</a:t>
            </a: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21" name="Rectangle: Rounded Corners 6">
            <a:extLst>
              <a:ext uri="{FF2B5EF4-FFF2-40B4-BE49-F238E27FC236}">
                <a16:creationId xmlns:a16="http://schemas.microsoft.com/office/drawing/2014/main" id="{B680CDEE-B280-A2D8-FF91-DE2110289C30}"/>
              </a:ext>
              <a:ext uri="{C183D7F6-B498-43B3-948B-1728B52AA6E4}">
                <adec:decorative xmlns:adec="http://schemas.microsoft.com/office/drawing/2017/decorative" val="1"/>
              </a:ext>
            </a:extLst>
          </p:cNvPr>
          <p:cNvSpPr/>
          <p:nvPr/>
        </p:nvSpPr>
        <p:spPr bwMode="auto">
          <a:xfrm>
            <a:off x="662052" y="5359848"/>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1200" cap="none" spc="0" normalizeH="0" baseline="0" noProof="0">
                <a:ln>
                  <a:noFill/>
                </a:ln>
                <a:solidFill>
                  <a:prstClr val="black"/>
                </a:solidFill>
                <a:effectLst/>
                <a:uLnTx/>
                <a:uFillTx/>
                <a:latin typeface="Segoe UI"/>
                <a:ea typeface="+mn-ea"/>
                <a:cs typeface="+mn-cs"/>
              </a:rPr>
              <a:t>Please summarize this report about a network outage that will be posted as a discussion post in Viva Engage to affected users. Do not exceed 1500 characters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22" name="Rectangle: Rounded Corners 4">
            <a:extLst>
              <a:ext uri="{FF2B5EF4-FFF2-40B4-BE49-F238E27FC236}">
                <a16:creationId xmlns:a16="http://schemas.microsoft.com/office/drawing/2014/main" id="{AA7988F7-2EA9-A412-A71F-E50CD364FCD1}"/>
              </a:ext>
            </a:extLst>
          </p:cNvPr>
          <p:cNvSpPr/>
          <p:nvPr/>
        </p:nvSpPr>
        <p:spPr bwMode="auto">
          <a:xfrm>
            <a:off x="61911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Post a message in Viva Engage</a:t>
            </a:r>
          </a:p>
        </p:txBody>
      </p:sp>
      <p:sp>
        <p:nvSpPr>
          <p:cNvPr id="24" name="Rectangle: Rounded Corners 7">
            <a:extLst>
              <a:ext uri="{FF2B5EF4-FFF2-40B4-BE49-F238E27FC236}">
                <a16:creationId xmlns:a16="http://schemas.microsoft.com/office/drawing/2014/main" id="{C3795DE9-6881-4EBA-A0D9-41CF798393BA}"/>
              </a:ext>
            </a:extLst>
          </p:cNvPr>
          <p:cNvSpPr/>
          <p:nvPr/>
        </p:nvSpPr>
        <p:spPr bwMode="auto">
          <a:xfrm>
            <a:off x="7540844" y="40483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4. Draft email to users in your region</a:t>
            </a:r>
          </a:p>
        </p:txBody>
      </p:sp>
      <p:sp>
        <p:nvSpPr>
          <p:cNvPr id="25" name="Rectangle: Rounded Corners 19">
            <a:extLst>
              <a:ext uri="{FF2B5EF4-FFF2-40B4-BE49-F238E27FC236}">
                <a16:creationId xmlns:a16="http://schemas.microsoft.com/office/drawing/2014/main" id="{92CCAB3D-FA87-AC29-1021-7A4192029850}"/>
              </a:ext>
            </a:extLst>
          </p:cNvPr>
          <p:cNvSpPr/>
          <p:nvPr/>
        </p:nvSpPr>
        <p:spPr bwMode="auto">
          <a:xfrm>
            <a:off x="408753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5. Translate the email into Spanish</a:t>
            </a:r>
          </a:p>
        </p:txBody>
      </p:sp>
      <p:sp>
        <p:nvSpPr>
          <p:cNvPr id="27" name="Rectangle: Rounded Corners 6">
            <a:extLst>
              <a:ext uri="{FF2B5EF4-FFF2-40B4-BE49-F238E27FC236}">
                <a16:creationId xmlns:a16="http://schemas.microsoft.com/office/drawing/2014/main" id="{A3FE3F9A-E97D-070B-F3BC-CF41AAA1743F}"/>
              </a:ext>
              <a:ext uri="{C183D7F6-B498-43B3-948B-1728B52AA6E4}">
                <adec:decorative xmlns:adec="http://schemas.microsoft.com/office/drawing/2017/decorative" val="1"/>
              </a:ext>
            </a:extLst>
          </p:cNvPr>
          <p:cNvSpPr/>
          <p:nvPr/>
        </p:nvSpPr>
        <p:spPr bwMode="auto">
          <a:xfrm>
            <a:off x="755885" y="3244066"/>
            <a:ext cx="2705513" cy="545135"/>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Select “Summarize”</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to efficiently review the email for scope of impact and next steps.</a:t>
            </a:r>
          </a:p>
        </p:txBody>
      </p:sp>
      <p:sp>
        <p:nvSpPr>
          <p:cNvPr id="28" name="Rectangle: Rounded Corners 6">
            <a:extLst>
              <a:ext uri="{FF2B5EF4-FFF2-40B4-BE49-F238E27FC236}">
                <a16:creationId xmlns:a16="http://schemas.microsoft.com/office/drawing/2014/main" id="{AF29C537-B680-5074-0147-79A281C9ABF6}"/>
              </a:ext>
              <a:ext uri="{C183D7F6-B498-43B3-948B-1728B52AA6E4}">
                <adec:decorative xmlns:adec="http://schemas.microsoft.com/office/drawing/2017/decorative" val="1"/>
              </a:ext>
            </a:extLst>
          </p:cNvPr>
          <p:cNvSpPr/>
          <p:nvPr/>
        </p:nvSpPr>
        <p:spPr bwMode="auto">
          <a:xfrm>
            <a:off x="4087539" y="3244066"/>
            <a:ext cx="2705513" cy="53587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Action: In Meeting Recap, review meeting topics to quickly locate the relevant details as you draft your user communications email. </a:t>
            </a:r>
          </a:p>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2CE90750-B740-A6BE-E09D-E639722806A7}"/>
              </a:ext>
            </a:extLst>
          </p:cNvPr>
          <p:cNvSpPr txBox="1"/>
          <p:nvPr/>
        </p:nvSpPr>
        <p:spPr>
          <a:xfrm>
            <a:off x="4228852" y="4480261"/>
            <a:ext cx="2894677"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The communication email needs to be translated into Spanish.</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a:endParaRPr>
          </a:p>
        </p:txBody>
      </p:sp>
      <p:sp>
        <p:nvSpPr>
          <p:cNvPr id="30" name="Rectangle: Rounded Corners 6">
            <a:extLst>
              <a:ext uri="{FF2B5EF4-FFF2-40B4-BE49-F238E27FC236}">
                <a16:creationId xmlns:a16="http://schemas.microsoft.com/office/drawing/2014/main" id="{0472050F-4E7B-EE83-8D84-EBF1FA00A7A3}"/>
              </a:ext>
              <a:ext uri="{C183D7F6-B498-43B3-948B-1728B52AA6E4}">
                <adec:decorative xmlns:adec="http://schemas.microsoft.com/office/drawing/2017/decorative" val="1"/>
              </a:ext>
            </a:extLst>
          </p:cNvPr>
          <p:cNvSpPr/>
          <p:nvPr/>
        </p:nvSpPr>
        <p:spPr bwMode="auto">
          <a:xfrm>
            <a:off x="7562178" y="3238578"/>
            <a:ext cx="2705513" cy="5514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0" i="0" u="none" strike="noStrike" kern="1200" cap="none" spc="0" normalizeH="0" baseline="0" noProof="0">
                <a:ln>
                  <a:noFill/>
                </a:ln>
                <a:solidFill>
                  <a:prstClr val="black"/>
                </a:solidFill>
                <a:effectLst/>
                <a:uLnTx/>
                <a:uFillTx/>
                <a:latin typeface="Segoe UI"/>
                <a:ea typeface="+mn-ea"/>
                <a:cs typeface="+mn-cs"/>
              </a:rPr>
              <a:t>Create a list of information technology user support frequently asked questions for a network outage [insert supporting details].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31" name="TextBox 30">
            <a:extLst>
              <a:ext uri="{FF2B5EF4-FFF2-40B4-BE49-F238E27FC236}">
                <a16:creationId xmlns:a16="http://schemas.microsoft.com/office/drawing/2014/main" id="{19AA4600-D398-C60D-47A0-1E9C48A9FD66}"/>
              </a:ext>
            </a:extLst>
          </p:cNvPr>
          <p:cNvSpPr txBox="1"/>
          <p:nvPr/>
        </p:nvSpPr>
        <p:spPr>
          <a:xfrm>
            <a:off x="7562178" y="4480261"/>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a:cs typeface="Segoe UI" pitchFamily="34" charset="0"/>
              </a:rPr>
              <a:t>Write an email to users in the affected region and include a link to the FAQ.</a:t>
            </a:r>
            <a:endParaRPr kumimoji="0" lang="en-US" sz="900" b="0" i="0" u="none" strike="noStrike" kern="1200" cap="none" spc="0" normalizeH="0" baseline="0" noProof="0">
              <a:ln>
                <a:noFill/>
              </a:ln>
              <a:solidFill>
                <a:srgbClr val="000000"/>
              </a:solidFill>
              <a:effectLst/>
              <a:uLnTx/>
              <a:uFillTx/>
              <a:latin typeface="Segoe UI"/>
              <a:ea typeface="+mn-lt"/>
              <a:cs typeface="Segoe UI"/>
            </a:endParaRPr>
          </a:p>
        </p:txBody>
      </p:sp>
      <p:sp>
        <p:nvSpPr>
          <p:cNvPr id="32" name="TextBox 31">
            <a:extLst>
              <a:ext uri="{FF2B5EF4-FFF2-40B4-BE49-F238E27FC236}">
                <a16:creationId xmlns:a16="http://schemas.microsoft.com/office/drawing/2014/main" id="{D569BEDE-D3D7-C157-F6DF-C1C3B3AA1204}"/>
              </a:ext>
            </a:extLst>
          </p:cNvPr>
          <p:cNvSpPr txBox="1"/>
          <p:nvPr/>
        </p:nvSpPr>
        <p:spPr>
          <a:xfrm>
            <a:off x="685726" y="4510904"/>
            <a:ext cx="2894677"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To ensure users are notified and to support Q&amp;A, create a short message that can be posted in the relevant Viva Engage community.</a:t>
            </a:r>
          </a:p>
        </p:txBody>
      </p:sp>
      <p:grpSp>
        <p:nvGrpSpPr>
          <p:cNvPr id="13" name="Group 12">
            <a:extLst>
              <a:ext uri="{FF2B5EF4-FFF2-40B4-BE49-F238E27FC236}">
                <a16:creationId xmlns:a16="http://schemas.microsoft.com/office/drawing/2014/main" id="{5E9B84DC-43B1-FBDD-6EE9-E01650E0F0B2}"/>
              </a:ext>
            </a:extLst>
          </p:cNvPr>
          <p:cNvGrpSpPr/>
          <p:nvPr/>
        </p:nvGrpSpPr>
        <p:grpSpPr>
          <a:xfrm>
            <a:off x="755885" y="2770379"/>
            <a:ext cx="2351135" cy="360000"/>
            <a:chOff x="588263" y="1697756"/>
            <a:chExt cx="2351135" cy="360000"/>
          </a:xfrm>
        </p:grpSpPr>
        <p:pic>
          <p:nvPicPr>
            <p:cNvPr id="14" name="Picture 13">
              <a:extLst>
                <a:ext uri="{FF2B5EF4-FFF2-40B4-BE49-F238E27FC236}">
                  <a16:creationId xmlns:a16="http://schemas.microsoft.com/office/drawing/2014/main" id="{6931A07F-B17A-0CED-1D41-6CA0DC45AF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5" name="TextBox 14">
              <a:extLst>
                <a:ext uri="{FF2B5EF4-FFF2-40B4-BE49-F238E27FC236}">
                  <a16:creationId xmlns:a16="http://schemas.microsoft.com/office/drawing/2014/main" id="{2588524A-BF65-EBB2-C0B0-705ECC4A130B}"/>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 name="Group 15">
            <a:extLst>
              <a:ext uri="{FF2B5EF4-FFF2-40B4-BE49-F238E27FC236}">
                <a16:creationId xmlns:a16="http://schemas.microsoft.com/office/drawing/2014/main" id="{DA9E2D50-5C24-918E-5B2B-D4DC0038B13F}"/>
              </a:ext>
            </a:extLst>
          </p:cNvPr>
          <p:cNvGrpSpPr/>
          <p:nvPr/>
        </p:nvGrpSpPr>
        <p:grpSpPr>
          <a:xfrm>
            <a:off x="4228852" y="2770379"/>
            <a:ext cx="2351135" cy="360000"/>
            <a:chOff x="588263" y="3617084"/>
            <a:chExt cx="2351135" cy="360000"/>
          </a:xfrm>
        </p:grpSpPr>
        <p:pic>
          <p:nvPicPr>
            <p:cNvPr id="17" name="Picture 16">
              <a:extLst>
                <a:ext uri="{FF2B5EF4-FFF2-40B4-BE49-F238E27FC236}">
                  <a16:creationId xmlns:a16="http://schemas.microsoft.com/office/drawing/2014/main" id="{F8994D87-D662-6D09-7634-C37C854507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8" name="TextBox 17">
              <a:extLst>
                <a:ext uri="{FF2B5EF4-FFF2-40B4-BE49-F238E27FC236}">
                  <a16:creationId xmlns:a16="http://schemas.microsoft.com/office/drawing/2014/main" id="{419FDB0E-FFD1-BBE4-F8EA-6FA5E941E949}"/>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 name="Group 18">
            <a:extLst>
              <a:ext uri="{FF2B5EF4-FFF2-40B4-BE49-F238E27FC236}">
                <a16:creationId xmlns:a16="http://schemas.microsoft.com/office/drawing/2014/main" id="{7FC884B1-3FC4-09EE-6D56-62CEACB01286}"/>
              </a:ext>
            </a:extLst>
          </p:cNvPr>
          <p:cNvGrpSpPr/>
          <p:nvPr/>
        </p:nvGrpSpPr>
        <p:grpSpPr>
          <a:xfrm>
            <a:off x="7669894" y="2779477"/>
            <a:ext cx="2368026" cy="360000"/>
            <a:chOff x="3277688" y="2657420"/>
            <a:chExt cx="2368026" cy="360000"/>
          </a:xfrm>
        </p:grpSpPr>
        <p:grpSp>
          <p:nvGrpSpPr>
            <p:cNvPr id="20" name="Group 19">
              <a:extLst>
                <a:ext uri="{FF2B5EF4-FFF2-40B4-BE49-F238E27FC236}">
                  <a16:creationId xmlns:a16="http://schemas.microsoft.com/office/drawing/2014/main" id="{A44ACD81-FCD5-A8F2-C884-A2A009A25723}"/>
                </a:ext>
              </a:extLst>
            </p:cNvPr>
            <p:cNvGrpSpPr>
              <a:grpSpLocks noChangeAspect="1"/>
            </p:cNvGrpSpPr>
            <p:nvPr/>
          </p:nvGrpSpPr>
          <p:grpSpPr>
            <a:xfrm>
              <a:off x="3277688" y="2657420"/>
              <a:ext cx="360000" cy="360000"/>
              <a:chOff x="2746466" y="3838485"/>
              <a:chExt cx="396000" cy="396000"/>
            </a:xfrm>
          </p:grpSpPr>
          <p:sp>
            <p:nvSpPr>
              <p:cNvPr id="50" name="Oval 49">
                <a:extLst>
                  <a:ext uri="{FF2B5EF4-FFF2-40B4-BE49-F238E27FC236}">
                    <a16:creationId xmlns:a16="http://schemas.microsoft.com/office/drawing/2014/main" id="{BA8C57A9-AD5C-7FA6-604B-BB1A1282A021}"/>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52" name="Graphic 51">
                <a:extLst>
                  <a:ext uri="{FF2B5EF4-FFF2-40B4-BE49-F238E27FC236}">
                    <a16:creationId xmlns:a16="http://schemas.microsoft.com/office/drawing/2014/main" id="{965F83F4-143E-8888-629F-E5CE51FDABC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38176" y="3904068"/>
                <a:ext cx="229999" cy="229999"/>
              </a:xfrm>
              <a:prstGeom prst="rect">
                <a:avLst/>
              </a:prstGeom>
              <a:effectLst/>
            </p:spPr>
          </p:pic>
        </p:grpSp>
        <p:sp>
          <p:nvSpPr>
            <p:cNvPr id="49" name="TextBox 48">
              <a:extLst>
                <a:ext uri="{FF2B5EF4-FFF2-40B4-BE49-F238E27FC236}">
                  <a16:creationId xmlns:a16="http://schemas.microsoft.com/office/drawing/2014/main" id="{FA56779B-DB91-2A7B-E641-4EE73A562FE2}"/>
                </a:ext>
                <a:ext uri="{C183D7F6-B498-43B3-948B-1728B52AA6E4}">
                  <adec:decorative xmlns:adec="http://schemas.microsoft.com/office/drawing/2017/decorative" val="0"/>
                </a:ext>
              </a:extLst>
            </p:cNvPr>
            <p:cNvSpPr txBox="1"/>
            <p:nvPr/>
          </p:nvSpPr>
          <p:spPr>
            <a:xfrm>
              <a:off x="3753530"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98F64A29-E481-1841-C380-6A5693104A0A}"/>
              </a:ext>
            </a:extLst>
          </p:cNvPr>
          <p:cNvGrpSpPr/>
          <p:nvPr/>
        </p:nvGrpSpPr>
        <p:grpSpPr>
          <a:xfrm>
            <a:off x="7669894" y="4947659"/>
            <a:ext cx="2351135" cy="360000"/>
            <a:chOff x="588263" y="1697756"/>
            <a:chExt cx="2351135" cy="360000"/>
          </a:xfrm>
        </p:grpSpPr>
        <p:pic>
          <p:nvPicPr>
            <p:cNvPr id="54" name="Picture 53">
              <a:extLst>
                <a:ext uri="{FF2B5EF4-FFF2-40B4-BE49-F238E27FC236}">
                  <a16:creationId xmlns:a16="http://schemas.microsoft.com/office/drawing/2014/main" id="{DDFFD627-6236-047A-4ED9-C1E289CCFE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55" name="TextBox 54">
              <a:extLst>
                <a:ext uri="{FF2B5EF4-FFF2-40B4-BE49-F238E27FC236}">
                  <a16:creationId xmlns:a16="http://schemas.microsoft.com/office/drawing/2014/main" id="{5F670FA2-55F1-496B-6E99-7548273222A9}"/>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6" name="Group 55">
            <a:extLst>
              <a:ext uri="{FF2B5EF4-FFF2-40B4-BE49-F238E27FC236}">
                <a16:creationId xmlns:a16="http://schemas.microsoft.com/office/drawing/2014/main" id="{68F2C5C4-8830-8B92-4EB8-7550A56ECDFA}"/>
              </a:ext>
            </a:extLst>
          </p:cNvPr>
          <p:cNvGrpSpPr/>
          <p:nvPr/>
        </p:nvGrpSpPr>
        <p:grpSpPr>
          <a:xfrm>
            <a:off x="4264727" y="4947659"/>
            <a:ext cx="2351135" cy="360000"/>
            <a:chOff x="4276273" y="2761669"/>
            <a:chExt cx="2351135" cy="360000"/>
          </a:xfrm>
        </p:grpSpPr>
        <p:pic>
          <p:nvPicPr>
            <p:cNvPr id="57" name="Picture 56" descr="Zip Co logo SVG free download, id: 101874 - Brandlogos.net">
              <a:hlinkClick r:id="rId7"/>
              <a:extLst>
                <a:ext uri="{FF2B5EF4-FFF2-40B4-BE49-F238E27FC236}">
                  <a16:creationId xmlns:a16="http://schemas.microsoft.com/office/drawing/2014/main" id="{B343C43C-D200-776C-0C1F-C24778A088A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58" name="TextBox 57">
              <a:extLst>
                <a:ext uri="{FF2B5EF4-FFF2-40B4-BE49-F238E27FC236}">
                  <a16:creationId xmlns:a16="http://schemas.microsoft.com/office/drawing/2014/main" id="{ABEEE36A-0939-B713-125E-CC2289C9857D}"/>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
        <p:nvSpPr>
          <p:cNvPr id="61" name="TextBox 60">
            <a:extLst>
              <a:ext uri="{FF2B5EF4-FFF2-40B4-BE49-F238E27FC236}">
                <a16:creationId xmlns:a16="http://schemas.microsoft.com/office/drawing/2014/main" id="{DBF74F7A-7A72-A2BE-D96D-9C1833DDB00B}"/>
              </a:ext>
              <a:ext uri="{C183D7F6-B498-43B3-948B-1728B52AA6E4}">
                <adec:decorative xmlns:adec="http://schemas.microsoft.com/office/drawing/2017/decorative" val="0"/>
              </a:ext>
            </a:extLst>
          </p:cNvPr>
          <p:cNvSpPr txBox="1"/>
          <p:nvPr/>
        </p:nvSpPr>
        <p:spPr>
          <a:xfrm>
            <a:off x="1255258" y="504302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nvGrpSpPr>
          <p:cNvPr id="129" name="Group 128">
            <a:extLst>
              <a:ext uri="{FF2B5EF4-FFF2-40B4-BE49-F238E27FC236}">
                <a16:creationId xmlns:a16="http://schemas.microsoft.com/office/drawing/2014/main" id="{DB45D685-C4E5-2246-EE2F-18FFC707033A}"/>
              </a:ext>
            </a:extLst>
          </p:cNvPr>
          <p:cNvGrpSpPr/>
          <p:nvPr/>
        </p:nvGrpSpPr>
        <p:grpSpPr>
          <a:xfrm>
            <a:off x="1697851" y="1123965"/>
            <a:ext cx="1692000" cy="216000"/>
            <a:chOff x="2707850" y="862657"/>
            <a:chExt cx="1692000" cy="216000"/>
          </a:xfrm>
        </p:grpSpPr>
        <p:sp>
          <p:nvSpPr>
            <p:cNvPr id="130" name="Rectangle: Rounded Corners 6">
              <a:extLst>
                <a:ext uri="{FF2B5EF4-FFF2-40B4-BE49-F238E27FC236}">
                  <a16:creationId xmlns:a16="http://schemas.microsoft.com/office/drawing/2014/main" id="{0539E23F-A5D1-0C83-2AFD-E12AAC65CDF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131" name="Graphic 130">
              <a:extLst>
                <a:ext uri="{FF2B5EF4-FFF2-40B4-BE49-F238E27FC236}">
                  <a16:creationId xmlns:a16="http://schemas.microsoft.com/office/drawing/2014/main" id="{4361B7D5-FB8B-609B-0E97-910DF597ADB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grpSp>
        <p:nvGrpSpPr>
          <p:cNvPr id="132" name="Group 131">
            <a:extLst>
              <a:ext uri="{FF2B5EF4-FFF2-40B4-BE49-F238E27FC236}">
                <a16:creationId xmlns:a16="http://schemas.microsoft.com/office/drawing/2014/main" id="{AE4638E0-B9F0-C532-B910-78614E61B16A}"/>
              </a:ext>
            </a:extLst>
          </p:cNvPr>
          <p:cNvGrpSpPr/>
          <p:nvPr/>
        </p:nvGrpSpPr>
        <p:grpSpPr>
          <a:xfrm>
            <a:off x="7598261" y="1109697"/>
            <a:ext cx="2011680" cy="216000"/>
            <a:chOff x="1194743" y="1140160"/>
            <a:chExt cx="2011680" cy="216000"/>
          </a:xfrm>
        </p:grpSpPr>
        <p:sp>
          <p:nvSpPr>
            <p:cNvPr id="133" name="Rectangle: Rounded Corners 6">
              <a:extLst>
                <a:ext uri="{FF2B5EF4-FFF2-40B4-BE49-F238E27FC236}">
                  <a16:creationId xmlns:a16="http://schemas.microsoft.com/office/drawing/2014/main" id="{A95C46E2-49D2-CDAA-46AA-0ECEC6CB8187}"/>
                </a:ext>
                <a:ext uri="{C183D7F6-B498-43B3-948B-1728B52AA6E4}">
                  <adec:decorative xmlns:adec="http://schemas.microsoft.com/office/drawing/2017/decorative" val="1"/>
                </a:ext>
              </a:extLst>
            </p:cNvPr>
            <p:cNvSpPr/>
            <p:nvPr/>
          </p:nvSpPr>
          <p:spPr bwMode="auto">
            <a:xfrm>
              <a:off x="1194743" y="1140160"/>
              <a:ext cx="201168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r>
                <a:rPr lang="en-US" sz="900" noProof="0">
                  <a:solidFill>
                    <a:srgbClr val="8661C5"/>
                  </a:solidFill>
                  <a:latin typeface="Segoe UI Semibold"/>
                  <a:cs typeface="Segoe UI Semibold"/>
                </a:rPr>
                <a:t> </a:t>
              </a:r>
              <a:endParaRPr lang="en-US" sz="900" b="0" i="0" u="none" strike="noStrike" kern="1200" cap="none" spc="0" normalizeH="0" baseline="0" noProof="0">
                <a:ln>
                  <a:noFill/>
                </a:ln>
                <a:solidFill>
                  <a:srgbClr val="8661C5"/>
                </a:solidFill>
                <a:effectLst/>
                <a:uLnTx/>
                <a:uFillTx/>
                <a:latin typeface="Segoe UI Semibold" panose="020B0702040204020203" pitchFamily="34" charset="0"/>
                <a:cs typeface="Segoe UI Semibold" panose="020B0702040204020203" pitchFamily="34" charset="0"/>
              </a:endParaRPr>
            </a:p>
          </p:txBody>
        </p:sp>
        <p:pic>
          <p:nvPicPr>
            <p:cNvPr id="134" name="Graphic 133">
              <a:extLst>
                <a:ext uri="{FF2B5EF4-FFF2-40B4-BE49-F238E27FC236}">
                  <a16:creationId xmlns:a16="http://schemas.microsoft.com/office/drawing/2014/main" id="{D7A82314-82B1-A6B2-DAB3-39F3F926EA5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1527" y="1176160"/>
              <a:ext cx="144000" cy="144000"/>
            </a:xfrm>
            <a:prstGeom prst="rect">
              <a:avLst/>
            </a:prstGeom>
          </p:spPr>
        </p:pic>
      </p:grpSp>
      <p:pic>
        <p:nvPicPr>
          <p:cNvPr id="12" name="Picture 11">
            <a:extLst>
              <a:ext uri="{FF2B5EF4-FFF2-40B4-BE49-F238E27FC236}">
                <a16:creationId xmlns:a16="http://schemas.microsoft.com/office/drawing/2014/main" id="{A8EDACB7-450B-3401-CF4E-80DDAE0573C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5885" y="4919206"/>
            <a:ext cx="360000" cy="360000"/>
          </a:xfrm>
          <a:prstGeom prst="ellipse">
            <a:avLst/>
          </a:prstGeom>
          <a:solidFill>
            <a:srgbClr val="FFFFFF"/>
          </a:solidFill>
        </p:spPr>
      </p:pic>
      <p:sp>
        <p:nvSpPr>
          <p:cNvPr id="26" name="TextBox 25">
            <a:extLst>
              <a:ext uri="{FF2B5EF4-FFF2-40B4-BE49-F238E27FC236}">
                <a16:creationId xmlns:a16="http://schemas.microsoft.com/office/drawing/2014/main" id="{DB35A30B-56E4-1184-FC00-BDE1BB4C6CF9}"/>
              </a:ext>
            </a:extLst>
          </p:cNvPr>
          <p:cNvSpPr txBox="1"/>
          <p:nvPr/>
        </p:nvSpPr>
        <p:spPr>
          <a:xfrm>
            <a:off x="4189775" y="3805798"/>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hlinkClick r:id="rId14"/>
              </a:rPr>
              <a:t>Try in Copilot Lab: Summarize meetings and videos</a:t>
            </a:r>
            <a:endParaRPr lang="en-US" sz="1000" u="sng" noProof="0">
              <a:solidFill>
                <a:srgbClr val="0070C0"/>
              </a:solidFill>
            </a:endParaRPr>
          </a:p>
        </p:txBody>
      </p:sp>
      <p:sp>
        <p:nvSpPr>
          <p:cNvPr id="34" name="TextBox 33">
            <a:extLst>
              <a:ext uri="{FF2B5EF4-FFF2-40B4-BE49-F238E27FC236}">
                <a16:creationId xmlns:a16="http://schemas.microsoft.com/office/drawing/2014/main" id="{A1E2C121-BEDB-B700-9C27-FFD0D606EB14}"/>
              </a:ext>
            </a:extLst>
          </p:cNvPr>
          <p:cNvSpPr txBox="1"/>
          <p:nvPr/>
        </p:nvSpPr>
        <p:spPr>
          <a:xfrm>
            <a:off x="7645045" y="3874466"/>
            <a:ext cx="1588576"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hlinkClick r:id="rId15"/>
              </a:rPr>
              <a:t>Try in Copilot Lab: Create a list</a:t>
            </a:r>
            <a:endParaRPr lang="en-US" sz="1000" u="sng" noProof="0">
              <a:solidFill>
                <a:srgbClr val="0070C0"/>
              </a:solidFill>
            </a:endParaRPr>
          </a:p>
        </p:txBody>
      </p:sp>
      <p:sp>
        <p:nvSpPr>
          <p:cNvPr id="36" name="TextBox 35">
            <a:extLst>
              <a:ext uri="{FF2B5EF4-FFF2-40B4-BE49-F238E27FC236}">
                <a16:creationId xmlns:a16="http://schemas.microsoft.com/office/drawing/2014/main" id="{BEF2F036-FA3E-D0B7-FF1B-E3664E935C41}"/>
              </a:ext>
            </a:extLst>
          </p:cNvPr>
          <p:cNvSpPr txBox="1"/>
          <p:nvPr/>
        </p:nvSpPr>
        <p:spPr>
          <a:xfrm>
            <a:off x="4298441" y="5986162"/>
            <a:ext cx="1856277"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16"/>
              </a:rPr>
              <a:t>Try in Copilot Lab: Translate it</a:t>
            </a:r>
            <a:endParaRPr lang="en-US" sz="900" noProof="0">
              <a:solidFill>
                <a:srgbClr val="1A1A1A"/>
              </a:solidFill>
              <a:latin typeface="Segoe UI"/>
              <a:cs typeface="Segoe UI" pitchFamily="34" charset="0"/>
            </a:endParaRPr>
          </a:p>
        </p:txBody>
      </p:sp>
      <p:sp>
        <p:nvSpPr>
          <p:cNvPr id="37" name="TextBox 36">
            <a:hlinkClick r:id="rId17"/>
            <a:extLst>
              <a:ext uri="{FF2B5EF4-FFF2-40B4-BE49-F238E27FC236}">
                <a16:creationId xmlns:a16="http://schemas.microsoft.com/office/drawing/2014/main" id="{4D74F46C-1029-556D-0651-46C9B0ECA94F}"/>
              </a:ext>
            </a:extLst>
          </p:cNvPr>
          <p:cNvSpPr txBox="1"/>
          <p:nvPr/>
        </p:nvSpPr>
        <p:spPr>
          <a:xfrm>
            <a:off x="769208" y="6016932"/>
            <a:ext cx="1950855"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rPr>
              <a:t>Try in Copilot Lab: Summarize this doc</a:t>
            </a:r>
            <a:endParaRPr lang="en-US" sz="1000" u="sng" noProof="0">
              <a:solidFill>
                <a:srgbClr val="0070C0"/>
              </a:solidFill>
            </a:endParaRPr>
          </a:p>
        </p:txBody>
      </p:sp>
    </p:spTree>
    <p:extLst>
      <p:ext uri="{BB962C8B-B14F-4D97-AF65-F5344CB8AC3E}">
        <p14:creationId xmlns:p14="http://schemas.microsoft.com/office/powerpoint/2010/main" val="40863288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1AC773-217D-B93C-625F-27C5502E4032}"/>
              </a:ext>
            </a:extLst>
          </p:cNvPr>
          <p:cNvSpPr>
            <a:spLocks noGrp="1"/>
          </p:cNvSpPr>
          <p:nvPr>
            <p:ph type="title"/>
          </p:nvPr>
        </p:nvSpPr>
        <p:spPr>
          <a:xfrm>
            <a:off x="584199" y="387350"/>
            <a:ext cx="7625489" cy="263149"/>
          </a:xfrm>
        </p:spPr>
        <p:txBody>
          <a:bodyPr/>
          <a:lstStyle/>
          <a:p>
            <a:r>
              <a:rPr lang="en-US" noProof="0">
                <a:solidFill>
                  <a:srgbClr val="0078D4"/>
                </a:solidFill>
                <a:cs typeface="Segoe UI"/>
              </a:rPr>
              <a:t>Information Technology | </a:t>
            </a:r>
            <a:r>
              <a:rPr lang="en-US" sz="1800" noProof="0">
                <a:cs typeface="Segoe UI"/>
              </a:rPr>
              <a:t>Guidance on network upgrade </a:t>
            </a:r>
            <a:r>
              <a:rPr lang="en-US" noProof="0">
                <a:cs typeface="Segoe UI"/>
              </a:rPr>
              <a:t>script</a:t>
            </a:r>
          </a:p>
        </p:txBody>
      </p:sp>
      <p:sp>
        <p:nvSpPr>
          <p:cNvPr id="186" name="Text Placeholder 185">
            <a:extLst>
              <a:ext uri="{FF2B5EF4-FFF2-40B4-BE49-F238E27FC236}">
                <a16:creationId xmlns:a16="http://schemas.microsoft.com/office/drawing/2014/main" id="{8B5C2D03-DCAF-3A2F-F520-91089D02E4FD}"/>
              </a:ext>
            </a:extLst>
          </p:cNvPr>
          <p:cNvSpPr>
            <a:spLocks noGrp="1"/>
          </p:cNvSpPr>
          <p:nvPr>
            <p:ph type="body" sz="quarter" idx="17"/>
          </p:nvPr>
        </p:nvSpPr>
        <p:spPr>
          <a:xfrm>
            <a:off x="7413415" y="521100"/>
            <a:ext cx="2705513" cy="169277"/>
          </a:xfrm>
        </p:spPr>
        <p:txBody>
          <a:bodyPr/>
          <a:lstStyle/>
          <a:p>
            <a:r>
              <a:rPr lang="en-US" noProof="0"/>
              <a:t>Microsoft 365 Copilot</a:t>
            </a:r>
          </a:p>
        </p:txBody>
      </p:sp>
      <p:sp>
        <p:nvSpPr>
          <p:cNvPr id="199" name="Text Placeholder 198">
            <a:extLst>
              <a:ext uri="{FF2B5EF4-FFF2-40B4-BE49-F238E27FC236}">
                <a16:creationId xmlns:a16="http://schemas.microsoft.com/office/drawing/2014/main" id="{446022C5-1ED2-8026-8A6F-C5CA889A878E}"/>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88" name="Group 287">
            <a:extLst>
              <a:ext uri="{FF2B5EF4-FFF2-40B4-BE49-F238E27FC236}">
                <a16:creationId xmlns:a16="http://schemas.microsoft.com/office/drawing/2014/main" id="{854BE826-3B6C-52D1-1DE9-EC8CCAA147B7}"/>
              </a:ext>
            </a:extLst>
          </p:cNvPr>
          <p:cNvGrpSpPr/>
          <p:nvPr/>
        </p:nvGrpSpPr>
        <p:grpSpPr>
          <a:xfrm>
            <a:off x="804187" y="2761669"/>
            <a:ext cx="2351135" cy="360000"/>
            <a:chOff x="4276273" y="2761669"/>
            <a:chExt cx="2351135" cy="360000"/>
          </a:xfrm>
        </p:grpSpPr>
        <p:pic>
          <p:nvPicPr>
            <p:cNvPr id="289" name="Picture 288" descr="Zip Co logo SVG free download, id: 101874 - Brandlogos.net">
              <a:hlinkClick r:id="rId2"/>
              <a:extLst>
                <a:ext uri="{FF2B5EF4-FFF2-40B4-BE49-F238E27FC236}">
                  <a16:creationId xmlns:a16="http://schemas.microsoft.com/office/drawing/2014/main" id="{1D402869-1292-401E-E8F2-F9CD29386D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290" name="TextBox 289">
              <a:extLst>
                <a:ext uri="{FF2B5EF4-FFF2-40B4-BE49-F238E27FC236}">
                  <a16:creationId xmlns:a16="http://schemas.microsoft.com/office/drawing/2014/main" id="{092AB17B-3AE4-C87A-8BF1-206B18E726A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303" name="Text Placeholder 60">
            <a:extLst>
              <a:ext uri="{FF2B5EF4-FFF2-40B4-BE49-F238E27FC236}">
                <a16:creationId xmlns:a16="http://schemas.microsoft.com/office/drawing/2014/main" id="{F53B8C73-53E5-5F43-ABF6-6C779BBEE432}"/>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304" name="Text Placeholder 61">
            <a:extLst>
              <a:ext uri="{FF2B5EF4-FFF2-40B4-BE49-F238E27FC236}">
                <a16:creationId xmlns:a16="http://schemas.microsoft.com/office/drawing/2014/main" id="{E0A0C535-D61E-AAAD-3002-2B6831B163C8}"/>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305" name="Text Placeholder 62">
            <a:extLst>
              <a:ext uri="{FF2B5EF4-FFF2-40B4-BE49-F238E27FC236}">
                <a16:creationId xmlns:a16="http://schemas.microsoft.com/office/drawing/2014/main" id="{C02E3746-9136-85D7-D807-CA6EB9D6954B}"/>
              </a:ext>
            </a:extLst>
          </p:cNvPr>
          <p:cNvSpPr>
            <a:spLocks noGrp="1"/>
          </p:cNvSpPr>
          <p:nvPr>
            <p:ph type="body" sz="quarter" idx="40"/>
          </p:nvPr>
        </p:nvSpPr>
        <p:spPr>
          <a:xfrm>
            <a:off x="11760200" y="357645"/>
            <a:ext cx="127000" cy="125999"/>
          </a:xfrm>
        </p:spPr>
        <p:txBody>
          <a:bodyPr/>
          <a:lstStyle/>
          <a:p>
            <a:endParaRPr lang="en-US" noProof="0"/>
          </a:p>
        </p:txBody>
      </p:sp>
      <p:pic>
        <p:nvPicPr>
          <p:cNvPr id="2" name="Picture 1">
            <a:extLst>
              <a:ext uri="{FF2B5EF4-FFF2-40B4-BE49-F238E27FC236}">
                <a16:creationId xmlns:a16="http://schemas.microsoft.com/office/drawing/2014/main" id="{FF14DB77-756F-24B1-3BB0-6C34D8C60B3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00028" y="4918520"/>
            <a:ext cx="2391972" cy="1939479"/>
          </a:xfrm>
          <a:prstGeom prst="rect">
            <a:avLst/>
          </a:prstGeom>
        </p:spPr>
      </p:pic>
      <p:sp>
        <p:nvSpPr>
          <p:cNvPr id="3" name="Rectangle: Rounded Corners 11">
            <a:extLst>
              <a:ext uri="{FF2B5EF4-FFF2-40B4-BE49-F238E27FC236}">
                <a16:creationId xmlns:a16="http://schemas.microsoft.com/office/drawing/2014/main" id="{F9B1ED79-18CA-B7C9-6E11-03BE8EDCBBF6}"/>
              </a:ext>
            </a:extLst>
          </p:cNvPr>
          <p:cNvSpPr/>
          <p:nvPr/>
        </p:nvSpPr>
        <p:spPr bwMode="auto">
          <a:xfrm>
            <a:off x="61911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Prepare for the day</a:t>
            </a:r>
          </a:p>
        </p:txBody>
      </p:sp>
      <p:sp>
        <p:nvSpPr>
          <p:cNvPr id="5" name="Rectangle: Rounded Corners 13">
            <a:extLst>
              <a:ext uri="{FF2B5EF4-FFF2-40B4-BE49-F238E27FC236}">
                <a16:creationId xmlns:a16="http://schemas.microsoft.com/office/drawing/2014/main" id="{6996873A-CF23-5426-9CF4-0EDC4238E8E1}"/>
              </a:ext>
            </a:extLst>
          </p:cNvPr>
          <p:cNvSpPr/>
          <p:nvPr/>
        </p:nvSpPr>
        <p:spPr bwMode="auto">
          <a:xfrm>
            <a:off x="4087539"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a:t>
            </a: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Find the details in your email</a:t>
            </a:r>
            <a:endPar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6" name="Rectangle: Rounded Corners 15">
            <a:extLst>
              <a:ext uri="{FF2B5EF4-FFF2-40B4-BE49-F238E27FC236}">
                <a16:creationId xmlns:a16="http://schemas.microsoft.com/office/drawing/2014/main" id="{EA701A2B-0B02-8DF2-A637-4D11B5BC938E}"/>
              </a:ext>
            </a:extLst>
          </p:cNvPr>
          <p:cNvSpPr/>
          <p:nvPr/>
        </p:nvSpPr>
        <p:spPr bwMode="auto">
          <a:xfrm>
            <a:off x="7540844" y="158918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3. </a:t>
            </a: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Pinpoint detail from meeting</a:t>
            </a:r>
            <a:endPar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7" name="TextBox 6">
            <a:extLst>
              <a:ext uri="{FF2B5EF4-FFF2-40B4-BE49-F238E27FC236}">
                <a16:creationId xmlns:a16="http://schemas.microsoft.com/office/drawing/2014/main" id="{E29692F7-7048-88AC-1380-FDE86DED5C5D}"/>
              </a:ext>
            </a:extLst>
          </p:cNvPr>
          <p:cNvSpPr txBox="1"/>
          <p:nvPr/>
        </p:nvSpPr>
        <p:spPr>
          <a:xfrm>
            <a:off x="755885" y="2126009"/>
            <a:ext cx="2758715"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lnSpc>
                <a:spcPct val="90000"/>
              </a:lnSpc>
              <a:defRPr/>
            </a:pPr>
            <a:r>
              <a:rPr lang="en-US" noProof="0">
                <a:solidFill>
                  <a:srgbClr val="000000"/>
                </a:solidFill>
                <a:ea typeface="+mn-ea"/>
                <a:cs typeface="Segoe UI"/>
              </a:rPr>
              <a:t>At the start of the day, catch up on urgent emails and messages. You discover code on a switch needs to be upgraded. </a:t>
            </a:r>
          </a:p>
        </p:txBody>
      </p:sp>
      <p:sp>
        <p:nvSpPr>
          <p:cNvPr id="8" name="TextBox 7">
            <a:extLst>
              <a:ext uri="{FF2B5EF4-FFF2-40B4-BE49-F238E27FC236}">
                <a16:creationId xmlns:a16="http://schemas.microsoft.com/office/drawing/2014/main" id="{A4054F17-4E21-AE3A-60D6-38F91D712504}"/>
              </a:ext>
            </a:extLst>
          </p:cNvPr>
          <p:cNvSpPr txBox="1"/>
          <p:nvPr/>
        </p:nvSpPr>
        <p:spPr>
          <a:xfrm>
            <a:off x="4113061" y="2131843"/>
            <a:ext cx="2705513"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You drill into the request details from your stakeholder on the switch upgrade.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 </a:t>
            </a:r>
          </a:p>
        </p:txBody>
      </p:sp>
      <p:sp>
        <p:nvSpPr>
          <p:cNvPr id="9" name="Rectangle: Rounded Corners 6">
            <a:extLst>
              <a:ext uri="{FF2B5EF4-FFF2-40B4-BE49-F238E27FC236}">
                <a16:creationId xmlns:a16="http://schemas.microsoft.com/office/drawing/2014/main" id="{9129682D-CA50-860F-AB16-82031B60B580}"/>
              </a:ext>
              <a:ext uri="{C183D7F6-B498-43B3-948B-1728B52AA6E4}">
                <adec:decorative xmlns:adec="http://schemas.microsoft.com/office/drawing/2017/decorative" val="1"/>
              </a:ext>
            </a:extLst>
          </p:cNvPr>
          <p:cNvSpPr/>
          <p:nvPr/>
        </p:nvSpPr>
        <p:spPr bwMode="auto">
          <a:xfrm>
            <a:off x="4205178" y="5601963"/>
            <a:ext cx="2705513" cy="60470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90000"/>
              </a:lnSpc>
              <a:spcBef>
                <a:spcPct val="0"/>
              </a:spcBef>
              <a:spcAft>
                <a:spcPct val="0"/>
              </a:spcAft>
              <a:buClrTx/>
              <a:buSzTx/>
              <a:buFontTx/>
              <a:buNone/>
              <a:tabLst/>
              <a:defRPr/>
            </a:pPr>
            <a:r>
              <a:rPr lang="en-US" sz="900" kern="0" noProof="0">
                <a:solidFill>
                  <a:srgbClr val="1A1A1A"/>
                </a:solidFill>
                <a:latin typeface="Segoe UI"/>
              </a:rPr>
              <a:t>Sample Prompt: </a:t>
            </a:r>
            <a:r>
              <a:rPr lang="en-US" sz="900" noProof="0">
                <a:solidFill>
                  <a:prstClr val="black"/>
                </a:solidFill>
                <a:latin typeface="Segoe UI"/>
              </a:rPr>
              <a:t>I </a:t>
            </a:r>
            <a:r>
              <a:rPr kumimoji="0" lang="en-US" sz="900" i="0" u="none" strike="noStrike" kern="1200" cap="none" spc="0" normalizeH="0" baseline="0" noProof="0">
                <a:ln>
                  <a:noFill/>
                </a:ln>
                <a:solidFill>
                  <a:prstClr val="black"/>
                </a:solidFill>
                <a:effectLst/>
                <a:uLnTx/>
                <a:uFillTx/>
                <a:latin typeface="Segoe UI"/>
                <a:ea typeface="+mn-ea"/>
                <a:cs typeface="+mn-cs"/>
              </a:rPr>
              <a:t>am a network engineer for an information technology organization. </a:t>
            </a:r>
            <a:r>
              <a:rPr kumimoji="0" lang="en-US" sz="900" b="1" i="0" u="none" strike="noStrike" kern="1200" cap="none" spc="0" normalizeH="0" baseline="0" noProof="0">
                <a:ln>
                  <a:noFill/>
                </a:ln>
                <a:solidFill>
                  <a:prstClr val="black"/>
                </a:solidFill>
                <a:effectLst/>
                <a:uLnTx/>
                <a:uFillTx/>
                <a:latin typeface="Segoe UI"/>
                <a:ea typeface="+mn-ea"/>
                <a:cs typeface="+mn-cs"/>
              </a:rPr>
              <a:t>Please provide Ansible script</a:t>
            </a:r>
            <a:r>
              <a:rPr kumimoji="0" lang="en-US" sz="900" i="0" u="none" strike="noStrike" kern="1200" cap="none" spc="0" normalizeH="0" baseline="0" noProof="0">
                <a:ln>
                  <a:noFill/>
                </a:ln>
                <a:solidFill>
                  <a:prstClr val="black"/>
                </a:solidFill>
                <a:effectLst/>
                <a:uLnTx/>
                <a:uFillTx/>
                <a:latin typeface="Segoe UI"/>
                <a:ea typeface="+mn-ea"/>
                <a:cs typeface="+mn-cs"/>
              </a:rPr>
              <a:t> for upgrading code on a Cisco switch.</a:t>
            </a:r>
          </a:p>
        </p:txBody>
      </p:sp>
      <p:sp>
        <p:nvSpPr>
          <p:cNvPr id="10" name="TextBox 9">
            <a:extLst>
              <a:ext uri="{FF2B5EF4-FFF2-40B4-BE49-F238E27FC236}">
                <a16:creationId xmlns:a16="http://schemas.microsoft.com/office/drawing/2014/main" id="{84C532BE-FFAB-6B98-397C-BDAE34D838CF}"/>
              </a:ext>
            </a:extLst>
          </p:cNvPr>
          <p:cNvSpPr txBox="1"/>
          <p:nvPr/>
        </p:nvSpPr>
        <p:spPr>
          <a:xfrm>
            <a:off x="7598261" y="2134901"/>
            <a:ext cx="2894677" cy="62324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The email references a meeting with a Field Information Technology Manager in your region, so you need review the discussion to quickly get up to speed.</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Segoe UI"/>
              </a:rPr>
              <a:t>​</a:t>
            </a:r>
          </a:p>
        </p:txBody>
      </p:sp>
      <p:sp>
        <p:nvSpPr>
          <p:cNvPr id="11" name="Rectangle: Rounded Corners 6">
            <a:extLst>
              <a:ext uri="{FF2B5EF4-FFF2-40B4-BE49-F238E27FC236}">
                <a16:creationId xmlns:a16="http://schemas.microsoft.com/office/drawing/2014/main" id="{AF3BD5C2-4168-FE71-FE6D-F000CFFE13BD}"/>
              </a:ext>
              <a:ext uri="{C183D7F6-B498-43B3-948B-1728B52AA6E4}">
                <adec:decorative xmlns:adec="http://schemas.microsoft.com/office/drawing/2017/decorative" val="1"/>
              </a:ext>
            </a:extLst>
          </p:cNvPr>
          <p:cNvSpPr/>
          <p:nvPr/>
        </p:nvSpPr>
        <p:spPr bwMode="auto">
          <a:xfrm>
            <a:off x="7538505" y="5601963"/>
            <a:ext cx="2261524" cy="76609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lang="en-US" sz="900" b="1" noProof="0">
                <a:solidFill>
                  <a:prstClr val="black"/>
                </a:solidFill>
                <a:latin typeface="Segoe UI"/>
              </a:rPr>
              <a:t>In </a:t>
            </a:r>
            <a:r>
              <a:rPr kumimoji="0" lang="en-US" sz="900" b="1" i="0" u="none" strike="noStrike" kern="1200" cap="none" spc="0" normalizeH="0" baseline="0" noProof="0">
                <a:ln>
                  <a:noFill/>
                </a:ln>
                <a:solidFill>
                  <a:prstClr val="black"/>
                </a:solidFill>
                <a:effectLst/>
                <a:uLnTx/>
                <a:uFillTx/>
                <a:latin typeface="Segoe UI"/>
                <a:ea typeface="+mn-ea"/>
                <a:cs typeface="+mn-cs"/>
              </a:rPr>
              <a:t>Draft with Copilot – </a:t>
            </a:r>
            <a:r>
              <a:rPr kumimoji="0" lang="en-US" sz="900" i="0" u="none" strike="noStrike" kern="1200" cap="none" spc="0" normalizeH="0" baseline="0" noProof="0">
                <a:ln>
                  <a:noFill/>
                </a:ln>
                <a:solidFill>
                  <a:prstClr val="black"/>
                </a:solidFill>
                <a:effectLst/>
                <a:uLnTx/>
                <a:uFillTx/>
                <a:latin typeface="Segoe UI"/>
                <a:ea typeface="+mn-ea"/>
                <a:cs typeface="+mn-cs"/>
              </a:rPr>
              <a:t>draft </a:t>
            </a:r>
            <a:r>
              <a:rPr kumimoji="0" lang="en-US" sz="900" b="0" i="0" u="none" strike="noStrike" kern="1200" cap="none" spc="0" normalizeH="0" baseline="0" noProof="0">
                <a:ln>
                  <a:noFill/>
                </a:ln>
                <a:solidFill>
                  <a:prstClr val="black"/>
                </a:solidFill>
                <a:effectLst/>
                <a:uLnTx/>
                <a:uFillTx/>
                <a:latin typeface="Segoe UI"/>
                <a:ea typeface="+mn-ea"/>
                <a:cs typeface="+mn-cs"/>
              </a:rPr>
              <a:t>an email to stakeholders notifying them of the upcoming upgrade. [Insert your draft communication email]. Tone = Neutral and Length = Short.</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Segoe UI"/>
              <a:ea typeface="+mn-ea"/>
              <a:cs typeface="+mn-cs"/>
            </a:endParaRPr>
          </a:p>
        </p:txBody>
      </p:sp>
      <p:sp>
        <p:nvSpPr>
          <p:cNvPr id="21" name="Rectangle: Rounded Corners 6">
            <a:extLst>
              <a:ext uri="{FF2B5EF4-FFF2-40B4-BE49-F238E27FC236}">
                <a16:creationId xmlns:a16="http://schemas.microsoft.com/office/drawing/2014/main" id="{B680CDEE-B280-A2D8-FF91-DE2110289C30}"/>
              </a:ext>
              <a:ext uri="{C183D7F6-B498-43B3-948B-1728B52AA6E4}">
                <adec:decorative xmlns:adec="http://schemas.microsoft.com/office/drawing/2017/decorative" val="1"/>
              </a:ext>
            </a:extLst>
          </p:cNvPr>
          <p:cNvSpPr/>
          <p:nvPr/>
        </p:nvSpPr>
        <p:spPr bwMode="auto">
          <a:xfrm>
            <a:off x="662052" y="5595824"/>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a:noFill/>
                </a:ln>
                <a:solidFill>
                  <a:prstClr val="black"/>
                </a:solidFill>
                <a:effectLst/>
                <a:uLnTx/>
                <a:uFillTx/>
                <a:latin typeface="Segoe UI"/>
                <a:ea typeface="+mn-ea"/>
                <a:cs typeface="+mn-cs"/>
              </a:rPr>
              <a:t>Find all messages with change approvals </a:t>
            </a:r>
            <a:r>
              <a:rPr kumimoji="0" lang="en-US" sz="900" b="0" i="0" u="none" strike="noStrike" kern="1200" cap="none" spc="0" normalizeH="0" baseline="0" noProof="0">
                <a:ln>
                  <a:noFill/>
                </a:ln>
                <a:solidFill>
                  <a:prstClr val="black"/>
                </a:solidFill>
                <a:effectLst/>
                <a:uLnTx/>
                <a:uFillTx/>
                <a:latin typeface="Segoe UI"/>
                <a:ea typeface="+mn-ea"/>
                <a:cs typeface="+mn-cs"/>
              </a:rPr>
              <a:t>to locate the correct Teams group chat to send the approval link.</a:t>
            </a:r>
            <a:endParaRPr kumimoji="0" lang="en-US" sz="900" i="0" u="none" strike="noStrike" kern="1200" cap="none" spc="0" normalizeH="0" baseline="0" noProof="0">
              <a:ln>
                <a:noFill/>
              </a:ln>
              <a:solidFill>
                <a:prstClr val="black"/>
              </a:solidFill>
              <a:effectLst/>
              <a:uLnTx/>
              <a:uFillTx/>
              <a:latin typeface="Segoe UI"/>
              <a:ea typeface="+mn-ea"/>
              <a:cs typeface="+mn-cs"/>
            </a:endParaRPr>
          </a:p>
        </p:txBody>
      </p:sp>
      <p:sp>
        <p:nvSpPr>
          <p:cNvPr id="22" name="Rectangle: Rounded Corners 4">
            <a:extLst>
              <a:ext uri="{FF2B5EF4-FFF2-40B4-BE49-F238E27FC236}">
                <a16:creationId xmlns:a16="http://schemas.microsoft.com/office/drawing/2014/main" id="{AA7988F7-2EA9-A412-A71F-E50CD364FCD1}"/>
              </a:ext>
            </a:extLst>
          </p:cNvPr>
          <p:cNvSpPr/>
          <p:nvPr/>
        </p:nvSpPr>
        <p:spPr bwMode="auto">
          <a:xfrm>
            <a:off x="61911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4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 Approve the upgrade</a:t>
            </a:r>
          </a:p>
        </p:txBody>
      </p:sp>
      <p:sp>
        <p:nvSpPr>
          <p:cNvPr id="24" name="Rectangle: Rounded Corners 7">
            <a:extLst>
              <a:ext uri="{FF2B5EF4-FFF2-40B4-BE49-F238E27FC236}">
                <a16:creationId xmlns:a16="http://schemas.microsoft.com/office/drawing/2014/main" id="{C3795DE9-6881-4EBA-A0D9-41CF798393BA}"/>
              </a:ext>
            </a:extLst>
          </p:cNvPr>
          <p:cNvSpPr/>
          <p:nvPr/>
        </p:nvSpPr>
        <p:spPr bwMode="auto">
          <a:xfrm>
            <a:off x="7540844" y="4048392"/>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4. Inform stakeholders</a:t>
            </a:r>
          </a:p>
        </p:txBody>
      </p:sp>
      <p:sp>
        <p:nvSpPr>
          <p:cNvPr id="27" name="Rectangle: Rounded Corners 6">
            <a:extLst>
              <a:ext uri="{FF2B5EF4-FFF2-40B4-BE49-F238E27FC236}">
                <a16:creationId xmlns:a16="http://schemas.microsoft.com/office/drawing/2014/main" id="{A3FE3F9A-E97D-070B-F3BC-CF41AAA1743F}"/>
              </a:ext>
              <a:ext uri="{C183D7F6-B498-43B3-948B-1728B52AA6E4}">
                <adec:decorative xmlns:adec="http://schemas.microsoft.com/office/drawing/2017/decorative" val="1"/>
              </a:ext>
            </a:extLst>
          </p:cNvPr>
          <p:cNvSpPr/>
          <p:nvPr/>
        </p:nvSpPr>
        <p:spPr bwMode="auto">
          <a:xfrm>
            <a:off x="774246" y="3154670"/>
            <a:ext cx="2714693" cy="857278"/>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defRPr/>
            </a:pPr>
            <a:r>
              <a:rPr lang="en-US" sz="900" kern="0" noProof="0">
                <a:solidFill>
                  <a:srgbClr val="1A1A1A"/>
                </a:solidFill>
                <a:latin typeface="Segoe UI"/>
              </a:rPr>
              <a:t>Sample Prompt: </a:t>
            </a:r>
            <a:r>
              <a:rPr lang="en-US" sz="900" b="1" kern="0" noProof="0">
                <a:solidFill>
                  <a:srgbClr val="1A1A1A"/>
                </a:solidFill>
                <a:latin typeface="Segoe UI"/>
              </a:rPr>
              <a:t>Summarize my emails and messages</a:t>
            </a:r>
            <a:r>
              <a:rPr lang="en-US" sz="900" kern="0" noProof="0">
                <a:solidFill>
                  <a:srgbClr val="1A1A1A"/>
                </a:solidFill>
                <a:latin typeface="Segoe UI"/>
              </a:rPr>
              <a:t> from past 24 hours which are important, categorized by </a:t>
            </a:r>
            <a:r>
              <a:rPr kumimoji="0" lang="en-US" sz="900" i="0" u="none" strike="noStrike" kern="0" cap="none" spc="0" normalizeH="0" baseline="0" noProof="0">
                <a:ln>
                  <a:noFill/>
                </a:ln>
                <a:solidFill>
                  <a:srgbClr val="1A1A1A"/>
                </a:solidFill>
                <a:effectLst/>
                <a:uLnTx/>
                <a:uFillTx/>
                <a:latin typeface="Segoe UI"/>
                <a:ea typeface="+mn-ea"/>
                <a:cs typeface="+mn-cs"/>
              </a:rPr>
              <a:t>emails and messages </a:t>
            </a:r>
            <a:r>
              <a:rPr lang="en-US" sz="900" kern="0" noProof="0">
                <a:solidFill>
                  <a:srgbClr val="1A1A1A"/>
                </a:solidFill>
                <a:latin typeface="Segoe UI"/>
              </a:rPr>
              <a:t>and messages </a:t>
            </a:r>
            <a:r>
              <a:rPr kumimoji="0" lang="en-US" sz="900" i="0" u="none" strike="noStrike" kern="0" cap="none" spc="0" normalizeH="0" baseline="0" noProof="0">
                <a:ln>
                  <a:noFill/>
                </a:ln>
                <a:solidFill>
                  <a:srgbClr val="1A1A1A"/>
                </a:solidFill>
                <a:effectLst/>
                <a:uLnTx/>
                <a:uFillTx/>
                <a:latin typeface="Segoe UI"/>
                <a:ea typeface="+mn-ea"/>
                <a:cs typeface="+mn-cs"/>
              </a:rPr>
              <a:t>where I was mentioned this week.</a:t>
            </a:r>
          </a:p>
        </p:txBody>
      </p:sp>
      <p:sp>
        <p:nvSpPr>
          <p:cNvPr id="25" name="Rectangle: Rounded Corners 19">
            <a:extLst>
              <a:ext uri="{FF2B5EF4-FFF2-40B4-BE49-F238E27FC236}">
                <a16:creationId xmlns:a16="http://schemas.microsoft.com/office/drawing/2014/main" id="{92CCAB3D-FA87-AC29-1021-7A4192029850}"/>
              </a:ext>
            </a:extLst>
          </p:cNvPr>
          <p:cNvSpPr/>
          <p:nvPr/>
        </p:nvSpPr>
        <p:spPr bwMode="auto">
          <a:xfrm>
            <a:off x="4087539" y="404623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5. Generate script to upgrade switch</a:t>
            </a:r>
          </a:p>
        </p:txBody>
      </p:sp>
      <p:sp>
        <p:nvSpPr>
          <p:cNvPr id="28" name="Rectangle: Rounded Corners 6">
            <a:extLst>
              <a:ext uri="{FF2B5EF4-FFF2-40B4-BE49-F238E27FC236}">
                <a16:creationId xmlns:a16="http://schemas.microsoft.com/office/drawing/2014/main" id="{AF29C537-B680-5074-0147-79A281C9ABF6}"/>
              </a:ext>
              <a:ext uri="{C183D7F6-B498-43B3-948B-1728B52AA6E4}">
                <adec:decorative xmlns:adec="http://schemas.microsoft.com/office/drawing/2017/decorative" val="1"/>
              </a:ext>
            </a:extLst>
          </p:cNvPr>
          <p:cNvSpPr/>
          <p:nvPr/>
        </p:nvSpPr>
        <p:spPr bwMode="auto">
          <a:xfrm>
            <a:off x="4096720" y="3173030"/>
            <a:ext cx="2705513" cy="535872"/>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kern="0" noProof="0">
                <a:solidFill>
                  <a:srgbClr val="1A1A1A"/>
                </a:solidFill>
                <a:latin typeface="Segoe UI"/>
              </a:rPr>
              <a:t>Sample Prompt: </a:t>
            </a:r>
            <a:r>
              <a:rPr kumimoji="0" lang="en-US" sz="900" b="1" i="0" u="none" strike="noStrike" kern="1200" cap="none" spc="0" normalizeH="0" baseline="0" noProof="0">
                <a:ln w="3175">
                  <a:noFill/>
                </a:ln>
                <a:solidFill>
                  <a:prstClr val="black"/>
                </a:solidFill>
                <a:effectLst/>
                <a:uLnTx/>
                <a:uFillTx/>
                <a:latin typeface="Segoe UI"/>
                <a:ea typeface="+mn-ea"/>
                <a:cs typeface="Segoe UI" pitchFamily="34" charset="0"/>
              </a:rPr>
              <a:t>Select “Summarize”</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 to distill the long email thread for details on the ask.</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2CE90750-B740-A6BE-E09D-E639722806A7}"/>
              </a:ext>
            </a:extLst>
          </p:cNvPr>
          <p:cNvSpPr txBox="1"/>
          <p:nvPr/>
        </p:nvSpPr>
        <p:spPr>
          <a:xfrm>
            <a:off x="4228852" y="4480261"/>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You need to now write the Ansible script for upgrading code on the Cisco switch. </a:t>
            </a:r>
          </a:p>
        </p:txBody>
      </p:sp>
      <p:sp>
        <p:nvSpPr>
          <p:cNvPr id="30" name="Rectangle: Rounded Corners 6">
            <a:extLst>
              <a:ext uri="{FF2B5EF4-FFF2-40B4-BE49-F238E27FC236}">
                <a16:creationId xmlns:a16="http://schemas.microsoft.com/office/drawing/2014/main" id="{0472050F-4E7B-EE83-8D84-EBF1FA00A7A3}"/>
              </a:ext>
              <a:ext uri="{C183D7F6-B498-43B3-948B-1728B52AA6E4}">
                <adec:decorative xmlns:adec="http://schemas.microsoft.com/office/drawing/2017/decorative" val="1"/>
              </a:ext>
            </a:extLst>
          </p:cNvPr>
          <p:cNvSpPr/>
          <p:nvPr/>
        </p:nvSpPr>
        <p:spPr bwMode="auto">
          <a:xfrm>
            <a:off x="7571359" y="3167542"/>
            <a:ext cx="2705513" cy="55144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ea typeface="+mn-ea"/>
                <a:cs typeface="+mn-cs"/>
              </a:rPr>
              <a:t>Action: In Meeting Recap, review meeting</a:t>
            </a:r>
            <a:r>
              <a:rPr kumimoji="0" lang="en-US" sz="900" i="0" u="none" strike="noStrike" kern="0" cap="none" spc="0" normalizeH="0" baseline="0" noProof="0">
                <a:ln>
                  <a:noFill/>
                </a:ln>
                <a:solidFill>
                  <a:srgbClr val="1A1A1A"/>
                </a:solidFill>
                <a:effectLst/>
                <a:uLnTx/>
                <a:uFillTx/>
                <a:latin typeface="Segoe UI"/>
                <a:ea typeface="+mn-ea"/>
                <a:cs typeface="+mn-cs"/>
              </a:rPr>
              <a:t> topics t</a:t>
            </a:r>
            <a:r>
              <a:rPr kumimoji="0" lang="en-US" sz="900" b="0" i="0" u="none" strike="noStrike" kern="0" cap="none" spc="0" normalizeH="0" baseline="0" noProof="0">
                <a:ln>
                  <a:noFill/>
                </a:ln>
                <a:solidFill>
                  <a:srgbClr val="1A1A1A"/>
                </a:solidFill>
                <a:effectLst/>
                <a:uLnTx/>
                <a:uFillTx/>
                <a:latin typeface="Segoe UI"/>
                <a:ea typeface="+mn-ea"/>
                <a:cs typeface="+mn-cs"/>
              </a:rPr>
              <a:t>o quickly locate the relevant details.</a:t>
            </a:r>
          </a:p>
        </p:txBody>
      </p:sp>
      <p:sp>
        <p:nvSpPr>
          <p:cNvPr id="31" name="TextBox 30">
            <a:extLst>
              <a:ext uri="{FF2B5EF4-FFF2-40B4-BE49-F238E27FC236}">
                <a16:creationId xmlns:a16="http://schemas.microsoft.com/office/drawing/2014/main" id="{19AA4600-D398-C60D-47A0-1E9C48A9FD66}"/>
              </a:ext>
            </a:extLst>
          </p:cNvPr>
          <p:cNvSpPr txBox="1"/>
          <p:nvPr/>
        </p:nvSpPr>
        <p:spPr>
          <a:xfrm>
            <a:off x="7562178" y="4480261"/>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To prepare for the upgrade, notify stakeholders to minimize unexpected disruption while the network is being upgraded.</a:t>
            </a:r>
          </a:p>
        </p:txBody>
      </p:sp>
      <p:sp>
        <p:nvSpPr>
          <p:cNvPr id="32" name="TextBox 31">
            <a:extLst>
              <a:ext uri="{FF2B5EF4-FFF2-40B4-BE49-F238E27FC236}">
                <a16:creationId xmlns:a16="http://schemas.microsoft.com/office/drawing/2014/main" id="{D569BEDE-D3D7-C157-F6DF-C1C3B3AA1204}"/>
              </a:ext>
            </a:extLst>
          </p:cNvPr>
          <p:cNvSpPr txBox="1"/>
          <p:nvPr/>
        </p:nvSpPr>
        <p:spPr>
          <a:xfrm>
            <a:off x="685726" y="4510904"/>
            <a:ext cx="2894677"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noProof="0">
                <a:solidFill>
                  <a:srgbClr val="000000"/>
                </a:solidFill>
                <a:latin typeface="Segoe UI"/>
                <a:ea typeface="+mn-lt"/>
                <a:cs typeface="Segoe UI"/>
              </a:rPr>
              <a:t>Create a change request in the change management system and seek approval so the change can be executed.</a:t>
            </a:r>
            <a:endParaRPr kumimoji="0" lang="en-US" sz="100" b="0" i="0" u="none" strike="noStrike" kern="1200" cap="none" spc="0" normalizeH="0" baseline="0" noProof="0">
              <a:ln>
                <a:noFill/>
              </a:ln>
              <a:solidFill>
                <a:srgbClr val="000000"/>
              </a:solidFill>
              <a:effectLst/>
              <a:uLnTx/>
              <a:uFillTx/>
              <a:latin typeface="Segoe UI"/>
              <a:ea typeface="+mn-lt"/>
              <a:cs typeface="Segoe UI"/>
            </a:endParaRPr>
          </a:p>
        </p:txBody>
      </p:sp>
      <p:grpSp>
        <p:nvGrpSpPr>
          <p:cNvPr id="16" name="Group 15">
            <a:extLst>
              <a:ext uri="{FF2B5EF4-FFF2-40B4-BE49-F238E27FC236}">
                <a16:creationId xmlns:a16="http://schemas.microsoft.com/office/drawing/2014/main" id="{506D7AEB-1126-C9AC-9C54-B78D5A8F37D7}"/>
              </a:ext>
            </a:extLst>
          </p:cNvPr>
          <p:cNvGrpSpPr/>
          <p:nvPr/>
        </p:nvGrpSpPr>
        <p:grpSpPr>
          <a:xfrm>
            <a:off x="7523373" y="1127774"/>
            <a:ext cx="1005840" cy="216000"/>
            <a:chOff x="1194743" y="1140160"/>
            <a:chExt cx="1005840" cy="216000"/>
          </a:xfrm>
        </p:grpSpPr>
        <p:sp>
          <p:nvSpPr>
            <p:cNvPr id="17" name="Rectangle: Rounded Corners 6">
              <a:extLst>
                <a:ext uri="{FF2B5EF4-FFF2-40B4-BE49-F238E27FC236}">
                  <a16:creationId xmlns:a16="http://schemas.microsoft.com/office/drawing/2014/main" id="{3238C3D9-C58D-B96F-1145-4F79E974FE80}"/>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18" name="Graphic 17">
              <a:extLst>
                <a:ext uri="{FF2B5EF4-FFF2-40B4-BE49-F238E27FC236}">
                  <a16:creationId xmlns:a16="http://schemas.microsoft.com/office/drawing/2014/main" id="{E2ECB657-894F-7E25-A6D3-9A998E5BC1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9" name="Group 18">
            <a:extLst>
              <a:ext uri="{FF2B5EF4-FFF2-40B4-BE49-F238E27FC236}">
                <a16:creationId xmlns:a16="http://schemas.microsoft.com/office/drawing/2014/main" id="{B7BD2AB9-711B-484B-D055-81C1B6948664}"/>
              </a:ext>
            </a:extLst>
          </p:cNvPr>
          <p:cNvGrpSpPr/>
          <p:nvPr/>
        </p:nvGrpSpPr>
        <p:grpSpPr>
          <a:xfrm>
            <a:off x="8592472" y="1127774"/>
            <a:ext cx="1463040" cy="216000"/>
            <a:chOff x="1194743" y="1140160"/>
            <a:chExt cx="1463040" cy="216000"/>
          </a:xfrm>
        </p:grpSpPr>
        <p:sp>
          <p:nvSpPr>
            <p:cNvPr id="20" name="Rectangle: Rounded Corners 6">
              <a:extLst>
                <a:ext uri="{FF2B5EF4-FFF2-40B4-BE49-F238E27FC236}">
                  <a16:creationId xmlns:a16="http://schemas.microsoft.com/office/drawing/2014/main" id="{0E3CDB39-8FC0-EEEB-F8EA-AE055832B487}"/>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49" name="Graphic 48">
              <a:extLst>
                <a:ext uri="{FF2B5EF4-FFF2-40B4-BE49-F238E27FC236}">
                  <a16:creationId xmlns:a16="http://schemas.microsoft.com/office/drawing/2014/main" id="{CF914016-22B0-8C0D-3369-DCFAF1DC04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1527" y="1176160"/>
              <a:ext cx="144000" cy="144000"/>
            </a:xfrm>
            <a:prstGeom prst="rect">
              <a:avLst/>
            </a:prstGeom>
          </p:spPr>
        </p:pic>
      </p:grpSp>
      <p:grpSp>
        <p:nvGrpSpPr>
          <p:cNvPr id="12" name="Group 11">
            <a:extLst>
              <a:ext uri="{FF2B5EF4-FFF2-40B4-BE49-F238E27FC236}">
                <a16:creationId xmlns:a16="http://schemas.microsoft.com/office/drawing/2014/main" id="{A48979D1-9986-7827-9FA4-4248FCC247F5}"/>
              </a:ext>
            </a:extLst>
          </p:cNvPr>
          <p:cNvGrpSpPr/>
          <p:nvPr/>
        </p:nvGrpSpPr>
        <p:grpSpPr>
          <a:xfrm>
            <a:off x="4382366" y="2761669"/>
            <a:ext cx="2351135" cy="360000"/>
            <a:chOff x="588263" y="1697756"/>
            <a:chExt cx="2351135" cy="360000"/>
          </a:xfrm>
        </p:grpSpPr>
        <p:pic>
          <p:nvPicPr>
            <p:cNvPr id="50" name="Picture 49">
              <a:extLst>
                <a:ext uri="{FF2B5EF4-FFF2-40B4-BE49-F238E27FC236}">
                  <a16:creationId xmlns:a16="http://schemas.microsoft.com/office/drawing/2014/main" id="{071293F3-B3A4-558F-6F94-E4F82729F6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52" name="TextBox 51">
              <a:extLst>
                <a:ext uri="{FF2B5EF4-FFF2-40B4-BE49-F238E27FC236}">
                  <a16:creationId xmlns:a16="http://schemas.microsoft.com/office/drawing/2014/main" id="{5818DBFE-E5FB-28E6-9559-04CF82CCAC4C}"/>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53" name="Group 52">
            <a:extLst>
              <a:ext uri="{FF2B5EF4-FFF2-40B4-BE49-F238E27FC236}">
                <a16:creationId xmlns:a16="http://schemas.microsoft.com/office/drawing/2014/main" id="{4AAF847C-A66D-7C90-B532-2FCEB86FDAB5}"/>
              </a:ext>
            </a:extLst>
          </p:cNvPr>
          <p:cNvGrpSpPr/>
          <p:nvPr/>
        </p:nvGrpSpPr>
        <p:grpSpPr>
          <a:xfrm>
            <a:off x="7570157" y="2798192"/>
            <a:ext cx="2351135" cy="360000"/>
            <a:chOff x="588263" y="3617084"/>
            <a:chExt cx="2351135" cy="360000"/>
          </a:xfrm>
        </p:grpSpPr>
        <p:pic>
          <p:nvPicPr>
            <p:cNvPr id="54" name="Picture 53">
              <a:extLst>
                <a:ext uri="{FF2B5EF4-FFF2-40B4-BE49-F238E27FC236}">
                  <a16:creationId xmlns:a16="http://schemas.microsoft.com/office/drawing/2014/main" id="{2D83373B-2BE2-6EAA-EF70-B133B3813D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55" name="TextBox 54">
              <a:extLst>
                <a:ext uri="{FF2B5EF4-FFF2-40B4-BE49-F238E27FC236}">
                  <a16:creationId xmlns:a16="http://schemas.microsoft.com/office/drawing/2014/main" id="{C5C92636-3EC1-69DB-CE8C-D337685E09CB}"/>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58" name="TextBox 57">
            <a:extLst>
              <a:ext uri="{FF2B5EF4-FFF2-40B4-BE49-F238E27FC236}">
                <a16:creationId xmlns:a16="http://schemas.microsoft.com/office/drawing/2014/main" id="{6191360B-F515-FD3F-F765-1C0A7AF34519}"/>
              </a:ext>
              <a:ext uri="{C183D7F6-B498-43B3-948B-1728B52AA6E4}">
                <adec:decorative xmlns:adec="http://schemas.microsoft.com/office/drawing/2017/decorative" val="0"/>
              </a:ext>
            </a:extLst>
          </p:cNvPr>
          <p:cNvSpPr txBox="1"/>
          <p:nvPr/>
        </p:nvSpPr>
        <p:spPr>
          <a:xfrm>
            <a:off x="1214836" y="525054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2</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nvGrpSpPr>
          <p:cNvPr id="59" name="Group 58">
            <a:extLst>
              <a:ext uri="{FF2B5EF4-FFF2-40B4-BE49-F238E27FC236}">
                <a16:creationId xmlns:a16="http://schemas.microsoft.com/office/drawing/2014/main" id="{9A85CD4D-FE93-9DBC-CF81-FE6A844A95B0}"/>
              </a:ext>
            </a:extLst>
          </p:cNvPr>
          <p:cNvGrpSpPr/>
          <p:nvPr/>
        </p:nvGrpSpPr>
        <p:grpSpPr>
          <a:xfrm>
            <a:off x="4264727" y="5157082"/>
            <a:ext cx="2351135" cy="360000"/>
            <a:chOff x="4276273" y="2761669"/>
            <a:chExt cx="2351135" cy="360000"/>
          </a:xfrm>
        </p:grpSpPr>
        <p:pic>
          <p:nvPicPr>
            <p:cNvPr id="60" name="Picture 59" descr="Zip Co logo SVG free download, id: 101874 - Brandlogos.net">
              <a:hlinkClick r:id="rId2"/>
              <a:extLst>
                <a:ext uri="{FF2B5EF4-FFF2-40B4-BE49-F238E27FC236}">
                  <a16:creationId xmlns:a16="http://schemas.microsoft.com/office/drawing/2014/main" id="{5DDBD3F4-4540-442A-A308-20BFDDAADFA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61" name="TextBox 60">
              <a:extLst>
                <a:ext uri="{FF2B5EF4-FFF2-40B4-BE49-F238E27FC236}">
                  <a16:creationId xmlns:a16="http://schemas.microsoft.com/office/drawing/2014/main" id="{BB308A31-0E62-2581-1AB9-0FFE61A6C0E3}"/>
                </a:ext>
                <a:ext uri="{C183D7F6-B498-43B3-948B-1728B52AA6E4}">
                  <adec:decorative xmlns:adec="http://schemas.microsoft.com/office/drawing/2017/decorative" val="0"/>
                </a:ext>
              </a:extLst>
            </p:cNvPr>
            <p:cNvSpPr txBox="1"/>
            <p:nvPr/>
          </p:nvSpPr>
          <p:spPr>
            <a:xfrm>
              <a:off x="4735224" y="285703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62" name="Group 61">
            <a:extLst>
              <a:ext uri="{FF2B5EF4-FFF2-40B4-BE49-F238E27FC236}">
                <a16:creationId xmlns:a16="http://schemas.microsoft.com/office/drawing/2014/main" id="{0097FE94-349C-BE33-40A9-2A32E089E76B}"/>
              </a:ext>
            </a:extLst>
          </p:cNvPr>
          <p:cNvGrpSpPr/>
          <p:nvPr/>
        </p:nvGrpSpPr>
        <p:grpSpPr>
          <a:xfrm>
            <a:off x="7586864" y="5155182"/>
            <a:ext cx="2351135" cy="360000"/>
            <a:chOff x="588263" y="1697756"/>
            <a:chExt cx="2351135" cy="360000"/>
          </a:xfrm>
        </p:grpSpPr>
        <p:pic>
          <p:nvPicPr>
            <p:cNvPr id="63" name="Picture 62">
              <a:extLst>
                <a:ext uri="{FF2B5EF4-FFF2-40B4-BE49-F238E27FC236}">
                  <a16:creationId xmlns:a16="http://schemas.microsoft.com/office/drawing/2014/main" id="{9C7C4B2C-5C32-DADF-75A8-0ADFCD282EA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BB07079C-26FE-61CF-EE86-E658AAF3B0F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26" name="Picture 25" descr="Zip Co logo SVG free download, id: 101874 - Brandlogos.net">
            <a:hlinkClick r:id="rId2"/>
            <a:extLst>
              <a:ext uri="{FF2B5EF4-FFF2-40B4-BE49-F238E27FC236}">
                <a16:creationId xmlns:a16="http://schemas.microsoft.com/office/drawing/2014/main" id="{C2A0FBCD-A438-5BB6-28B0-621DDEE1D51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812236" y="5155182"/>
            <a:ext cx="360000" cy="360000"/>
          </a:xfrm>
          <a:prstGeom prst="ellipse">
            <a:avLst/>
          </a:prstGeom>
          <a:solidFill>
            <a:srgbClr val="FFFFFF"/>
          </a:solidFill>
        </p:spPr>
      </p:pic>
      <p:sp>
        <p:nvSpPr>
          <p:cNvPr id="34" name="TextBox 33">
            <a:extLst>
              <a:ext uri="{FF2B5EF4-FFF2-40B4-BE49-F238E27FC236}">
                <a16:creationId xmlns:a16="http://schemas.microsoft.com/office/drawing/2014/main" id="{3E82444A-DCCD-D36F-4D86-434901B6EBBC}"/>
              </a:ext>
            </a:extLst>
          </p:cNvPr>
          <p:cNvSpPr txBox="1"/>
          <p:nvPr/>
        </p:nvSpPr>
        <p:spPr>
          <a:xfrm>
            <a:off x="886974" y="3836969"/>
            <a:ext cx="1856277" cy="138499"/>
          </a:xfrm>
          <a:prstGeom prst="rect">
            <a:avLst/>
          </a:prstGeom>
          <a:noFill/>
        </p:spPr>
        <p:txBody>
          <a:bodyPr wrap="square" lIns="0" tIns="0" rIns="0" bIns="0" rtlCol="0">
            <a:spAutoFit/>
          </a:bodyPr>
          <a:lstStyle/>
          <a:p>
            <a:pPr algn="l"/>
            <a:r>
              <a:rPr lang="en-US" sz="900" noProof="0">
                <a:solidFill>
                  <a:srgbClr val="1A1A1A"/>
                </a:solidFill>
                <a:latin typeface="Segoe UI"/>
                <a:cs typeface="Segoe UI" pitchFamily="34" charset="0"/>
                <a:hlinkClick r:id="rId9"/>
              </a:rPr>
              <a:t>Try in Copilot Lab: What’s new</a:t>
            </a:r>
            <a:endParaRPr lang="en-US" sz="900" noProof="0">
              <a:solidFill>
                <a:srgbClr val="1A1A1A"/>
              </a:solidFill>
              <a:latin typeface="Segoe UI"/>
              <a:cs typeface="Segoe UI" pitchFamily="34" charset="0"/>
            </a:endParaRPr>
          </a:p>
        </p:txBody>
      </p:sp>
      <p:sp>
        <p:nvSpPr>
          <p:cNvPr id="35" name="TextBox 34">
            <a:extLst>
              <a:ext uri="{FF2B5EF4-FFF2-40B4-BE49-F238E27FC236}">
                <a16:creationId xmlns:a16="http://schemas.microsoft.com/office/drawing/2014/main" id="{7EC716C2-9164-7249-D5E4-C324BCF94C95}"/>
              </a:ext>
            </a:extLst>
          </p:cNvPr>
          <p:cNvSpPr txBox="1"/>
          <p:nvPr/>
        </p:nvSpPr>
        <p:spPr>
          <a:xfrm>
            <a:off x="7663515" y="3589842"/>
            <a:ext cx="2603277" cy="138499"/>
          </a:xfrm>
          <a:prstGeom prst="rect">
            <a:avLst/>
          </a:prstGeom>
          <a:noFill/>
        </p:spPr>
        <p:txBody>
          <a:bodyPr wrap="none" lIns="0" tIns="0" rIns="0" bIns="0" rtlCol="0">
            <a:spAutoFit/>
          </a:bodyPr>
          <a:lstStyle/>
          <a:p>
            <a:pPr algn="l"/>
            <a:r>
              <a:rPr lang="en-US" sz="900" u="sng" noProof="0">
                <a:solidFill>
                  <a:srgbClr val="0070C0"/>
                </a:solidFill>
                <a:cs typeface="Segoe UI" panose="020B0502040204020203" pitchFamily="34" charset="0"/>
                <a:hlinkClick r:id="rId10"/>
              </a:rPr>
              <a:t>Try in Copilot Lab: Summarize meetings and videos</a:t>
            </a:r>
            <a:endParaRPr lang="en-US" sz="1000" u="sng" noProof="0">
              <a:solidFill>
                <a:srgbClr val="0070C0"/>
              </a:solidFill>
            </a:endParaRPr>
          </a:p>
        </p:txBody>
      </p:sp>
      <p:grpSp>
        <p:nvGrpSpPr>
          <p:cNvPr id="37" name="Group 36">
            <a:extLst>
              <a:ext uri="{FF2B5EF4-FFF2-40B4-BE49-F238E27FC236}">
                <a16:creationId xmlns:a16="http://schemas.microsoft.com/office/drawing/2014/main" id="{D6827A51-D6DE-C177-8C22-06A26570652F}"/>
              </a:ext>
            </a:extLst>
          </p:cNvPr>
          <p:cNvGrpSpPr/>
          <p:nvPr/>
        </p:nvGrpSpPr>
        <p:grpSpPr>
          <a:xfrm>
            <a:off x="1678741" y="1123965"/>
            <a:ext cx="1530994" cy="211019"/>
            <a:chOff x="1198144" y="862656"/>
            <a:chExt cx="1530994" cy="211019"/>
          </a:xfrm>
        </p:grpSpPr>
        <p:sp>
          <p:nvSpPr>
            <p:cNvPr id="38" name="Rectangle: Rounded Corners 6">
              <a:extLst>
                <a:ext uri="{FF2B5EF4-FFF2-40B4-BE49-F238E27FC236}">
                  <a16:creationId xmlns:a16="http://schemas.microsoft.com/office/drawing/2014/main" id="{95BB56FE-CA75-260D-DB36-8BD68852621C}"/>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39" name="Graphic 38">
              <a:extLst>
                <a:ext uri="{FF2B5EF4-FFF2-40B4-BE49-F238E27FC236}">
                  <a16:creationId xmlns:a16="http://schemas.microsoft.com/office/drawing/2014/main" id="{D6B31EBA-E6B5-2257-7B24-C7DAB0F6C2B2}"/>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427753981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noProof="0" dirty="0">
                <a:solidFill>
                  <a:srgbClr val="0078D4"/>
                </a:solidFill>
                <a:cs typeface="Segoe UI"/>
              </a:rPr>
              <a:t>Information Technology | </a:t>
            </a:r>
            <a:r>
              <a:rPr lang="en-US" sz="1800" noProof="0" dirty="0">
                <a:cs typeface="Segoe UI Semibold"/>
              </a:rPr>
              <a:t>IT helpdesk agent</a:t>
            </a:r>
            <a:endParaRPr lang="en-US" sz="1400" i="1"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dirty="0"/>
              <a:t>1. Create an agent</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dirty="0"/>
              <a:t>6. Update employees</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Add internal policies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Update support documentation</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Ticket status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Connect to a human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dirty="0"/>
              <a:t>Microsoft 365 Copilot Chat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1939482"/>
            <a:ext cx="2808000" cy="826156"/>
          </a:xfrm>
        </p:spPr>
        <p:txBody>
          <a:bodyPr>
            <a:normAutofit/>
          </a:bodyPr>
          <a:lstStyle/>
          <a:p>
            <a:r>
              <a:rPr lang="en-US" noProof="0"/>
              <a:t>Create a custom agent by describing what you want it to do, including instructions, including triggers, knowledge to pull answers from including links and support documentation, and actions such as creating a helpdesk ticket. </a:t>
            </a:r>
            <a:endParaRPr lang="en-US" strike="sngStrike"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Add internal help policies for your agent to use when answering questions.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Allow users to check the status on helpdesk tickets they have raised.</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normAutofit lnSpcReduction="10000"/>
          </a:bodyPr>
          <a:lstStyle/>
          <a:p>
            <a:r>
              <a:rPr lang="en-US" sz="900" kern="0" noProof="0">
                <a:solidFill>
                  <a:srgbClr val="1A1A1A"/>
                </a:solidFill>
                <a:latin typeface="Segoe UI"/>
              </a:rPr>
              <a:t>Activity: </a:t>
            </a:r>
            <a:r>
              <a:rPr lang="en-US" noProof="0"/>
              <a:t>Create an agent in Copilot Studios by describing what you want it to do, and adding resources and actions for it to take, and triggers for different flows.</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a:bodyPr>
          <a:lstStyle/>
          <a:p>
            <a:r>
              <a:rPr lang="en-US" noProof="0" dirty="0"/>
              <a:t>Benefit: </a:t>
            </a:r>
            <a:r>
              <a:rPr lang="en-US" b="1" noProof="0" dirty="0"/>
              <a:t>Quickly draft communications</a:t>
            </a:r>
            <a:r>
              <a:rPr lang="en-US" noProof="0" dirty="0"/>
              <a:t> to keep employees up to date and avoid future questions.</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sz="900" kern="0" noProof="0">
                <a:solidFill>
                  <a:srgbClr val="1A1A1A"/>
                </a:solidFill>
                <a:latin typeface="Segoe UI"/>
              </a:rPr>
              <a:t>Activity: </a:t>
            </a:r>
            <a:r>
              <a:rPr lang="en-US" noProof="0"/>
              <a:t>Add a link to an internal troubleshooting document Trigger and add a description “return answers about troubleshooting connection issues.”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rmAutofit/>
          </a:bodyPr>
          <a:lstStyle/>
          <a:p>
            <a:r>
              <a:rPr lang="en-US" sz="900" kern="0" noProof="0" dirty="0">
                <a:solidFill>
                  <a:srgbClr val="1A1A1A"/>
                </a:solidFill>
                <a:latin typeface="Segoe UI"/>
              </a:rPr>
              <a:t>Sample Prompt: </a:t>
            </a:r>
            <a:r>
              <a:rPr lang="en-US" b="1" noProof="0" dirty="0"/>
              <a:t>Revise this text </a:t>
            </a:r>
            <a:r>
              <a:rPr lang="en-US" noProof="0" dirty="0"/>
              <a:t>with simpler language for a non-technical audience.</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normAutofit lnSpcReduction="10000"/>
          </a:bodyPr>
          <a:lstStyle/>
          <a:p>
            <a:r>
              <a:rPr lang="en-US" sz="900" kern="0" noProof="0">
                <a:solidFill>
                  <a:srgbClr val="1A1A1A"/>
                </a:solidFill>
                <a:latin typeface="Segoe UI"/>
              </a:rPr>
              <a:t>Activity: </a:t>
            </a:r>
            <a:r>
              <a:rPr lang="en-US" noProof="0"/>
              <a:t>Add a trigger to connect with your helpdesk ticketing tool “return answers on current tickets for this user”. Make responses more personalized under Topics in Adaptive Card. </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noProof="0">
                <a:solidFill>
                  <a:srgbClr val="1A1A1A"/>
                </a:solidFill>
                <a:latin typeface="Segoe UI"/>
              </a:rPr>
              <a:t>Activity: </a:t>
            </a:r>
            <a:r>
              <a:rPr lang="en-US" noProof="0"/>
              <a:t>Add “transfer conversation” to a human agent in Topics.</a:t>
            </a: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normAutofit/>
          </a:bodyPr>
          <a:lstStyle/>
          <a:p>
            <a:r>
              <a:rPr lang="en-US" noProof="0" dirty="0"/>
              <a:t>Use Copilot to draft an announcement of clarifications to policies based on common queries.</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normAutofit/>
          </a:bodyPr>
          <a:lstStyle/>
          <a:p>
            <a:r>
              <a:rPr lang="en-US" noProof="0" dirty="0"/>
              <a:t>Ask Copilot to help revise current policies with language that is easier to understand.</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Allow to transfer a conversion to a human agent if Copilot cannot solve.</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16" name="Text Placeholder 15">
            <a:extLst>
              <a:ext uri="{FF2B5EF4-FFF2-40B4-BE49-F238E27FC236}">
                <a16:creationId xmlns:a16="http://schemas.microsoft.com/office/drawing/2014/main" id="{F5339FDB-BB55-54FB-E31D-D86D65342C5B}"/>
              </a:ext>
            </a:extLst>
          </p:cNvPr>
          <p:cNvSpPr>
            <a:spLocks noGrp="1"/>
          </p:cNvSpPr>
          <p:nvPr>
            <p:ph type="body" sz="quarter" idx="38"/>
          </p:nvPr>
        </p:nvSpPr>
        <p:spPr>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73E9221D-2BC1-56D3-7B26-BD4F34994DE0}"/>
              </a:ext>
            </a:extLst>
          </p:cNvPr>
          <p:cNvSpPr>
            <a:spLocks noGrp="1"/>
          </p:cNvSpPr>
          <p:nvPr>
            <p:ph type="body" sz="quarter" idx="39"/>
          </p:nvPr>
        </p:nvSpPr>
        <p:spPr>
          <a:solidFill>
            <a:srgbClr val="0070C0"/>
          </a:solidFill>
        </p:spPr>
        <p:txBody>
          <a:bodyPr/>
          <a:lstStyle/>
          <a:p>
            <a:endParaRPr lang="en-US" noProof="0"/>
          </a:p>
        </p:txBody>
      </p:sp>
      <p:sp>
        <p:nvSpPr>
          <p:cNvPr id="18" name="Text Placeholder 17">
            <a:extLst>
              <a:ext uri="{FF2B5EF4-FFF2-40B4-BE49-F238E27FC236}">
                <a16:creationId xmlns:a16="http://schemas.microsoft.com/office/drawing/2014/main" id="{77495C15-F7B8-22DB-669F-DD4DCAD1F41A}"/>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pic>
        <p:nvPicPr>
          <p:cNvPr id="69" name="Picture 68" descr="A group of women standing together&#10;&#10;Description automatically generated">
            <a:extLst>
              <a:ext uri="{FF2B5EF4-FFF2-40B4-BE49-F238E27FC236}">
                <a16:creationId xmlns:a16="http://schemas.microsoft.com/office/drawing/2014/main" id="{C4E98BA0-6920-41A9-8CC1-821600858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15" name="Group 14">
            <a:extLst>
              <a:ext uri="{FF2B5EF4-FFF2-40B4-BE49-F238E27FC236}">
                <a16:creationId xmlns:a16="http://schemas.microsoft.com/office/drawing/2014/main" id="{E4855F22-1A9B-DE09-AC1E-471740051534}"/>
              </a:ext>
            </a:extLst>
          </p:cNvPr>
          <p:cNvGrpSpPr/>
          <p:nvPr/>
        </p:nvGrpSpPr>
        <p:grpSpPr>
          <a:xfrm>
            <a:off x="1697851" y="1123965"/>
            <a:ext cx="987666" cy="216000"/>
            <a:chOff x="2707850" y="862657"/>
            <a:chExt cx="987666" cy="216000"/>
          </a:xfrm>
        </p:grpSpPr>
        <p:sp>
          <p:nvSpPr>
            <p:cNvPr id="22" name="Rectangle: Rounded Corners 6">
              <a:extLst>
                <a:ext uri="{FF2B5EF4-FFF2-40B4-BE49-F238E27FC236}">
                  <a16:creationId xmlns:a16="http://schemas.microsoft.com/office/drawing/2014/main" id="{B1F72ACD-D9DC-8B9F-436E-A1BD788141C1}"/>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40" name="Graphic 39">
              <a:extLst>
                <a:ext uri="{FF2B5EF4-FFF2-40B4-BE49-F238E27FC236}">
                  <a16:creationId xmlns:a16="http://schemas.microsoft.com/office/drawing/2014/main" id="{319DEC60-62C0-DEEB-5D8F-2EF21CC573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10" name="Group 9">
            <a:extLst>
              <a:ext uri="{FF2B5EF4-FFF2-40B4-BE49-F238E27FC236}">
                <a16:creationId xmlns:a16="http://schemas.microsoft.com/office/drawing/2014/main" id="{38A23528-83C8-81C7-ECBA-1C9526BB47BE}"/>
              </a:ext>
            </a:extLst>
          </p:cNvPr>
          <p:cNvGrpSpPr/>
          <p:nvPr/>
        </p:nvGrpSpPr>
        <p:grpSpPr>
          <a:xfrm>
            <a:off x="729682" y="2743706"/>
            <a:ext cx="2357183" cy="365760"/>
            <a:chOff x="3288531" y="5923194"/>
            <a:chExt cx="2357183" cy="365760"/>
          </a:xfrm>
        </p:grpSpPr>
        <p:pic>
          <p:nvPicPr>
            <p:cNvPr id="11" name="Picture 2" descr="Copilot Studio Generative AI pricing - Power Platform Community">
              <a:extLst>
                <a:ext uri="{FF2B5EF4-FFF2-40B4-BE49-F238E27FC236}">
                  <a16:creationId xmlns:a16="http://schemas.microsoft.com/office/drawing/2014/main" id="{0B871E6C-F3A6-E2A4-17A9-73C0E2E78B1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C72F088-559E-F196-9EA4-B413BBFBCD45}"/>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25" name="Group 24">
            <a:extLst>
              <a:ext uri="{FF2B5EF4-FFF2-40B4-BE49-F238E27FC236}">
                <a16:creationId xmlns:a16="http://schemas.microsoft.com/office/drawing/2014/main" id="{92EC9FC9-A4D7-F629-EBC3-F36C20FF42C7}"/>
              </a:ext>
            </a:extLst>
          </p:cNvPr>
          <p:cNvGrpSpPr/>
          <p:nvPr/>
        </p:nvGrpSpPr>
        <p:grpSpPr>
          <a:xfrm>
            <a:off x="7575943" y="5174716"/>
            <a:ext cx="2357183" cy="365760"/>
            <a:chOff x="3288531" y="5923194"/>
            <a:chExt cx="2357183" cy="365760"/>
          </a:xfrm>
        </p:grpSpPr>
        <p:pic>
          <p:nvPicPr>
            <p:cNvPr id="26" name="Picture 2" descr="Copilot Studio Generative AI pricing - Power Platform Community">
              <a:extLst>
                <a:ext uri="{FF2B5EF4-FFF2-40B4-BE49-F238E27FC236}">
                  <a16:creationId xmlns:a16="http://schemas.microsoft.com/office/drawing/2014/main" id="{F988E5E5-904F-0B04-5BB6-88356C8DCD9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4E6F6BA-B19F-DF29-0DF0-EC72868FA66E}"/>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29" name="Group 28">
            <a:extLst>
              <a:ext uri="{FF2B5EF4-FFF2-40B4-BE49-F238E27FC236}">
                <a16:creationId xmlns:a16="http://schemas.microsoft.com/office/drawing/2014/main" id="{7B7071CC-BD7C-1275-68EE-DC40A37A2CBF}"/>
              </a:ext>
            </a:extLst>
          </p:cNvPr>
          <p:cNvGrpSpPr/>
          <p:nvPr/>
        </p:nvGrpSpPr>
        <p:grpSpPr>
          <a:xfrm>
            <a:off x="7642157" y="2654572"/>
            <a:ext cx="2357183" cy="365760"/>
            <a:chOff x="3288531" y="5923194"/>
            <a:chExt cx="2357183" cy="365760"/>
          </a:xfrm>
        </p:grpSpPr>
        <p:pic>
          <p:nvPicPr>
            <p:cNvPr id="41" name="Picture 2" descr="Copilot Studio Generative AI pricing - Power Platform Community">
              <a:extLst>
                <a:ext uri="{FF2B5EF4-FFF2-40B4-BE49-F238E27FC236}">
                  <a16:creationId xmlns:a16="http://schemas.microsoft.com/office/drawing/2014/main" id="{CED6126F-5D43-0D97-7D18-801635BC870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4EB74D63-A75C-CA2A-7379-43928C45EE57}"/>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64" name="Group 63">
            <a:extLst>
              <a:ext uri="{FF2B5EF4-FFF2-40B4-BE49-F238E27FC236}">
                <a16:creationId xmlns:a16="http://schemas.microsoft.com/office/drawing/2014/main" id="{DA4CE738-4E96-E80D-B135-2D47A1242116}"/>
              </a:ext>
            </a:extLst>
          </p:cNvPr>
          <p:cNvGrpSpPr/>
          <p:nvPr/>
        </p:nvGrpSpPr>
        <p:grpSpPr>
          <a:xfrm>
            <a:off x="4273248" y="2654572"/>
            <a:ext cx="2357183" cy="365760"/>
            <a:chOff x="3288531" y="5923194"/>
            <a:chExt cx="2357183" cy="365760"/>
          </a:xfrm>
        </p:grpSpPr>
        <p:pic>
          <p:nvPicPr>
            <p:cNvPr id="65" name="Picture 2" descr="Copilot Studio Generative AI pricing - Power Platform Community">
              <a:extLst>
                <a:ext uri="{FF2B5EF4-FFF2-40B4-BE49-F238E27FC236}">
                  <a16:creationId xmlns:a16="http://schemas.microsoft.com/office/drawing/2014/main" id="{700EAF1A-9AAD-F432-BA06-F3FC92FA28D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9121ADF-9F48-AF59-6244-F1298DB3324A}"/>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2" name="Group 1">
            <a:extLst>
              <a:ext uri="{FF2B5EF4-FFF2-40B4-BE49-F238E27FC236}">
                <a16:creationId xmlns:a16="http://schemas.microsoft.com/office/drawing/2014/main" id="{E884BA44-5A5D-0359-6CC2-24FE8203970B}"/>
              </a:ext>
            </a:extLst>
          </p:cNvPr>
          <p:cNvGrpSpPr/>
          <p:nvPr/>
        </p:nvGrpSpPr>
        <p:grpSpPr>
          <a:xfrm>
            <a:off x="2763959" y="1123965"/>
            <a:ext cx="1530994" cy="211019"/>
            <a:chOff x="1198144" y="862656"/>
            <a:chExt cx="1530994" cy="211019"/>
          </a:xfrm>
        </p:grpSpPr>
        <p:sp>
          <p:nvSpPr>
            <p:cNvPr id="3" name="Rectangle: Rounded Corners 6">
              <a:extLst>
                <a:ext uri="{FF2B5EF4-FFF2-40B4-BE49-F238E27FC236}">
                  <a16:creationId xmlns:a16="http://schemas.microsoft.com/office/drawing/2014/main" id="{F0852550-38D1-AC18-32FA-2B90EAC9A053}"/>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 name="Graphic 3">
              <a:extLst>
                <a:ext uri="{FF2B5EF4-FFF2-40B4-BE49-F238E27FC236}">
                  <a16:creationId xmlns:a16="http://schemas.microsoft.com/office/drawing/2014/main" id="{F968AAA0-09A1-9DEC-5387-D91DE865666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6" name="Group 5">
            <a:extLst>
              <a:ext uri="{FF2B5EF4-FFF2-40B4-BE49-F238E27FC236}">
                <a16:creationId xmlns:a16="http://schemas.microsoft.com/office/drawing/2014/main" id="{8FE85CC8-E0B6-8ECE-8539-FD378BAD5097}"/>
              </a:ext>
            </a:extLst>
          </p:cNvPr>
          <p:cNvGrpSpPr/>
          <p:nvPr/>
        </p:nvGrpSpPr>
        <p:grpSpPr>
          <a:xfrm>
            <a:off x="4505409" y="5225213"/>
            <a:ext cx="1469368" cy="360000"/>
            <a:chOff x="588263" y="1217924"/>
            <a:chExt cx="1469368" cy="360000"/>
          </a:xfrm>
        </p:grpSpPr>
        <p:pic>
          <p:nvPicPr>
            <p:cNvPr id="7" name="Picture 6" descr="Zip Co logo SVG free download, id: 101874 - Brandlogos.net">
              <a:hlinkClick r:id="rId8"/>
              <a:extLst>
                <a:ext uri="{FF2B5EF4-FFF2-40B4-BE49-F238E27FC236}">
                  <a16:creationId xmlns:a16="http://schemas.microsoft.com/office/drawing/2014/main" id="{8337AD3A-9710-462A-9745-4C78BD389CD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9" name="TextBox 8">
              <a:extLst>
                <a:ext uri="{FF2B5EF4-FFF2-40B4-BE49-F238E27FC236}">
                  <a16:creationId xmlns:a16="http://schemas.microsoft.com/office/drawing/2014/main" id="{C8BAF6B7-E0C3-8277-886A-A60F9319A206}"/>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grpSp>
        <p:nvGrpSpPr>
          <p:cNvPr id="13" name="Group 12">
            <a:extLst>
              <a:ext uri="{FF2B5EF4-FFF2-40B4-BE49-F238E27FC236}">
                <a16:creationId xmlns:a16="http://schemas.microsoft.com/office/drawing/2014/main" id="{1825D29D-0708-6E47-1E4D-85317F915C52}"/>
              </a:ext>
            </a:extLst>
          </p:cNvPr>
          <p:cNvGrpSpPr/>
          <p:nvPr/>
        </p:nvGrpSpPr>
        <p:grpSpPr>
          <a:xfrm>
            <a:off x="823436" y="5278485"/>
            <a:ext cx="1469368" cy="360000"/>
            <a:chOff x="588263" y="1217924"/>
            <a:chExt cx="1469368" cy="360000"/>
          </a:xfrm>
        </p:grpSpPr>
        <p:pic>
          <p:nvPicPr>
            <p:cNvPr id="14" name="Picture 13" descr="Zip Co logo SVG free download, id: 101874 - Brandlogos.net">
              <a:hlinkClick r:id="rId8"/>
              <a:extLst>
                <a:ext uri="{FF2B5EF4-FFF2-40B4-BE49-F238E27FC236}">
                  <a16:creationId xmlns:a16="http://schemas.microsoft.com/office/drawing/2014/main" id="{E8B37E5E-40A2-7945-7708-DC87FD524A89}"/>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 name="TextBox 18">
              <a:extLst>
                <a:ext uri="{FF2B5EF4-FFF2-40B4-BE49-F238E27FC236}">
                  <a16:creationId xmlns:a16="http://schemas.microsoft.com/office/drawing/2014/main" id="{17520617-CE55-AE22-C40A-5011F4F777C4}"/>
                </a:ext>
                <a:ext uri="{C183D7F6-B498-43B3-948B-1728B52AA6E4}">
                  <adec:decorative xmlns:adec="http://schemas.microsoft.com/office/drawing/2017/decorative" val="0"/>
                </a:ext>
              </a:extLst>
            </p:cNvPr>
            <p:cNvSpPr txBox="1"/>
            <p:nvPr/>
          </p:nvSpPr>
          <p:spPr>
            <a:xfrm>
              <a:off x="1047214" y="1313286"/>
              <a:ext cx="1010417"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lang="en-US" sz="1100" noProof="0">
                <a:solidFill>
                  <a:prstClr val="black"/>
                </a:solidFill>
                <a:latin typeface="Segoe UI Semibold"/>
              </a:endParaRPr>
            </a:p>
          </p:txBody>
        </p:sp>
      </p:grpSp>
      <p:sp>
        <p:nvSpPr>
          <p:cNvPr id="8" name="Graphic 2">
            <a:hlinkClick r:id="rId10"/>
            <a:extLst>
              <a:ext uri="{FF2B5EF4-FFF2-40B4-BE49-F238E27FC236}">
                <a16:creationId xmlns:a16="http://schemas.microsoft.com/office/drawing/2014/main" id="{B2C8A49C-2A7F-0CF5-DE64-3DADDAB9EEBD}"/>
              </a:ext>
            </a:extLst>
          </p:cNvPr>
          <p:cNvSpPr/>
          <p:nvPr/>
        </p:nvSpPr>
        <p:spPr>
          <a:xfrm>
            <a:off x="5567216" y="43074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286496084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noProof="0">
                <a:solidFill>
                  <a:srgbClr val="0078D4"/>
                </a:solidFill>
                <a:cs typeface="Segoe UI"/>
              </a:rPr>
              <a:t>Information Technology </a:t>
            </a:r>
            <a:r>
              <a:rPr lang="en-US" noProof="0">
                <a:cs typeface="Segoe UI"/>
              </a:rPr>
              <a:t>| Update technology strategy</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pPr marL="228600" indent="-228600">
              <a:buAutoNum type="arabicPeriod"/>
            </a:pPr>
            <a:r>
              <a:rPr lang="en-US" noProof="0">
                <a:latin typeface="Segoe UI Semibold"/>
                <a:cs typeface="Segoe UI Semibold"/>
              </a:rPr>
              <a:t>Conduct research</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latin typeface="Segoe UI Semibold"/>
                <a:cs typeface="Segoe UI Semibold"/>
              </a:rPr>
              <a:t>6. Plan</a:t>
            </a:r>
            <a:endParaRPr lang="en-US" noProof="0"/>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latin typeface="Segoe UI Semibold"/>
                <a:cs typeface="Segoe UI Semibold"/>
              </a:rPr>
              <a:t>2. Define strategy</a:t>
            </a:r>
            <a:endParaRPr lang="en-US" noProof="0"/>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latin typeface="Segoe UI Semibold"/>
                <a:cs typeface="Segoe UI Semibold"/>
              </a:rPr>
              <a:t>5. Announce</a:t>
            </a:r>
            <a:endParaRPr lang="en-US" noProof="0"/>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latin typeface="Segoe UI Semibold"/>
                <a:cs typeface="Segoe UI Semibold"/>
              </a:rPr>
              <a:t>3. Business alignment</a:t>
            </a:r>
            <a:endParaRPr lang="en-US" noProof="0"/>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latin typeface="Segoe UI Semibold"/>
                <a:cs typeface="Segoe UI Semibold"/>
              </a:rPr>
              <a:t>4. OKRs</a:t>
            </a:r>
            <a:endParaRPr lang="en-US" noProof="0"/>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noProof="0">
                <a:cs typeface="Segoe UI"/>
              </a:rPr>
              <a:t>Research emerging technology and market trends from the web.</a:t>
            </a:r>
            <a:endParaRPr lang="en-US"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vert="horz" wrap="square" lIns="90000" tIns="36000" rIns="90000" bIns="36000" rtlCol="0" anchor="t">
            <a:normAutofit/>
          </a:bodyPr>
          <a:lstStyle/>
          <a:p>
            <a:r>
              <a:rPr lang="en-US" noProof="0">
                <a:cs typeface="Segoe UI"/>
              </a:rPr>
              <a:t>Create a strategy document for how IT initiatives support business goals.</a:t>
            </a:r>
            <a:endParaRPr lang="en-US" noProof="0"/>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vert="horz" wrap="square" lIns="90000" tIns="36000" rIns="90000" bIns="36000" rtlCol="0" anchor="t">
            <a:normAutofit/>
          </a:bodyPr>
          <a:lstStyle/>
          <a:p>
            <a:r>
              <a:rPr lang="en-US" noProof="0">
                <a:cs typeface="Segoe UI"/>
              </a:rPr>
              <a:t>Align stakeholders across the organization on the technology strategy.</a:t>
            </a:r>
            <a:endParaRPr lang="en-US" noProof="0"/>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70353" y="3208260"/>
            <a:ext cx="2808000" cy="626701"/>
          </a:xfrm>
        </p:spPr>
        <p:txBody>
          <a:bodyPr>
            <a:normAutofit/>
          </a:bodyPr>
          <a:lstStyle/>
          <a:p>
            <a:r>
              <a:rPr lang="en-US" sz="900" kern="0" noProof="0">
                <a:solidFill>
                  <a:srgbClr val="1A1A1A"/>
                </a:solidFill>
                <a:latin typeface="Segoe UI"/>
              </a:rPr>
              <a:t>Sample Prompt: </a:t>
            </a:r>
            <a:r>
              <a:rPr lang="en-US" noProof="0">
                <a:ea typeface="+mn-lt"/>
                <a:cs typeface="+mn-lt"/>
              </a:rPr>
              <a:t>Create a summary of the latest trends and technology for "collaboration" and the tools that are be used.</a:t>
            </a:r>
            <a:endParaRPr lang="en-US"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sz="900" kern="0" noProof="0">
                <a:solidFill>
                  <a:srgbClr val="1A1A1A"/>
                </a:solidFill>
                <a:latin typeface="Segoe UI"/>
              </a:rPr>
              <a:t>Sample Prompt: </a:t>
            </a:r>
            <a:r>
              <a:rPr lang="en-US" noProof="0">
                <a:cs typeface="Segoe UI"/>
              </a:rPr>
              <a:t>Set up a page based on [a loop template] and make it for "work items to support technology strategy"</a:t>
            </a:r>
            <a:endParaRPr lang="en-US"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a:xfrm>
            <a:off x="4043162" y="3043149"/>
            <a:ext cx="2808000" cy="880557"/>
          </a:xfrm>
        </p:spPr>
        <p:txBody>
          <a:bodyPr>
            <a:normAutofit/>
          </a:bodyPr>
          <a:lstStyle/>
          <a:p>
            <a:r>
              <a:rPr lang="en-US" sz="900" kern="0" noProof="0">
                <a:solidFill>
                  <a:srgbClr val="1A1A1A"/>
                </a:solidFill>
                <a:latin typeface="Segoe UI"/>
              </a:rPr>
              <a:t>Sample Prompt: </a:t>
            </a:r>
            <a:r>
              <a:rPr lang="en-US" noProof="0">
                <a:ea typeface="+mn-lt"/>
                <a:cs typeface="+mn-lt"/>
              </a:rPr>
              <a:t>From this market research [include step 1 prompt as reference], draft a strategy document for how an IT initiative for "collaboration" can support business goals in my organization.</a:t>
            </a:r>
            <a:endParaRPr lang="en-US" noProof="0"/>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sz="900" kern="0" noProof="0">
                <a:solidFill>
                  <a:srgbClr val="1A1A1A"/>
                </a:solidFill>
                <a:latin typeface="Segoe UI"/>
              </a:rPr>
              <a:t>Sample Prompt:</a:t>
            </a:r>
            <a:r>
              <a:rPr lang="en-US" noProof="0">
                <a:cs typeface="Segoe UI"/>
              </a:rPr>
              <a:t> Help me write a post to announce the publishing of the technology strategy documentation and OKRs to my organization.</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Plan projects, work items, and goals to support the key initiatives in the technology strategy document.</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vert="horz" wrap="square" lIns="90000" tIns="36000" rIns="90000" bIns="36000" rtlCol="0" anchor="t">
            <a:normAutofit/>
          </a:bodyPr>
          <a:lstStyle/>
          <a:p>
            <a:r>
              <a:rPr lang="en-US" noProof="0">
                <a:cs typeface="Segoe UI"/>
              </a:rPr>
              <a:t>Share the product strategy and OKRs with the organization.</a:t>
            </a:r>
            <a:endParaRPr lang="en-US" noProof="0"/>
          </a:p>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868697" y="1127774"/>
            <a:ext cx="1450784" cy="216000"/>
            <a:chOff x="1194743" y="1140160"/>
            <a:chExt cx="1450784"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sp>
        <p:nvSpPr>
          <p:cNvPr id="7" name="TextBox 6">
            <a:extLst>
              <a:ext uri="{FF2B5EF4-FFF2-40B4-BE49-F238E27FC236}">
                <a16:creationId xmlns:a16="http://schemas.microsoft.com/office/drawing/2014/main" id="{87CFD73D-41E2-B7EE-6ABF-4C2DEFB585F2}"/>
              </a:ext>
              <a:ext uri="{C183D7F6-B498-43B3-948B-1728B52AA6E4}">
                <adec:decorative xmlns:adec="http://schemas.microsoft.com/office/drawing/2017/decorative" val="0"/>
              </a:ext>
            </a:extLst>
          </p:cNvPr>
          <p:cNvSpPr txBox="1"/>
          <p:nvPr/>
        </p:nvSpPr>
        <p:spPr>
          <a:xfrm>
            <a:off x="8461956" y="5096849"/>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a:t>
            </a:r>
            <a:r>
              <a:rPr lang="en-US" sz="1100" noProof="0">
                <a:solidFill>
                  <a:prstClr val="black"/>
                </a:solidFill>
                <a:latin typeface="Segoe UI Semibold"/>
              </a:rPr>
              <a:t>Viva Goals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9" name="Graphic 8">
            <a:extLst>
              <a:ext uri="{FF2B5EF4-FFF2-40B4-BE49-F238E27FC236}">
                <a16:creationId xmlns:a16="http://schemas.microsoft.com/office/drawing/2014/main" id="{A8DC2507-2BFA-D9E3-C514-AC1683A0213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6744" y="5063522"/>
            <a:ext cx="209090" cy="209090"/>
          </a:xfrm>
          <a:prstGeom prst="rect">
            <a:avLst/>
          </a:prstGeom>
          <a:effectLst/>
        </p:spPr>
      </p:pic>
      <p:sp>
        <p:nvSpPr>
          <p:cNvPr id="11" name="TextBox 10">
            <a:extLst>
              <a:ext uri="{FF2B5EF4-FFF2-40B4-BE49-F238E27FC236}">
                <a16:creationId xmlns:a16="http://schemas.microsoft.com/office/drawing/2014/main" id="{6BA6B482-AF4E-5811-92CC-6B6F79AABE7B}"/>
              </a:ext>
              <a:ext uri="{C183D7F6-B498-43B3-948B-1728B52AA6E4}">
                <adec:decorative xmlns:adec="http://schemas.microsoft.com/office/drawing/2017/decorative" val="0"/>
              </a:ext>
            </a:extLst>
          </p:cNvPr>
          <p:cNvSpPr txBox="1"/>
          <p:nvPr/>
        </p:nvSpPr>
        <p:spPr>
          <a:xfrm>
            <a:off x="1349213" y="50992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pic>
        <p:nvPicPr>
          <p:cNvPr id="17" name="Picture 16" descr="Zip Co logo SVG free download, id: 101874 - Brandlogos.net">
            <a:hlinkClick r:id="rId6"/>
            <a:extLst>
              <a:ext uri="{FF2B5EF4-FFF2-40B4-BE49-F238E27FC236}">
                <a16:creationId xmlns:a16="http://schemas.microsoft.com/office/drawing/2014/main" id="{5E36AF2C-2EAB-9296-2E61-0F2346D4DFD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807078" y="2551386"/>
            <a:ext cx="360000" cy="360000"/>
          </a:xfrm>
          <a:prstGeom prst="ellipse">
            <a:avLst/>
          </a:prstGeom>
          <a:solidFill>
            <a:srgbClr val="FFFFFF"/>
          </a:solidFill>
        </p:spPr>
      </p:pic>
      <p:sp>
        <p:nvSpPr>
          <p:cNvPr id="19" name="TextBox 18">
            <a:extLst>
              <a:ext uri="{FF2B5EF4-FFF2-40B4-BE49-F238E27FC236}">
                <a16:creationId xmlns:a16="http://schemas.microsoft.com/office/drawing/2014/main" id="{918EB7D2-C08B-446C-9360-A448B9D88EB7}"/>
              </a:ext>
              <a:ext uri="{C183D7F6-B498-43B3-948B-1728B52AA6E4}">
                <adec:decorative xmlns:adec="http://schemas.microsoft.com/office/drawing/2017/decorative" val="0"/>
              </a:ext>
            </a:extLst>
          </p:cNvPr>
          <p:cNvSpPr txBox="1"/>
          <p:nvPr/>
        </p:nvSpPr>
        <p:spPr>
          <a:xfrm>
            <a:off x="1266029" y="2646748"/>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lang="en-US" sz="1100" baseline="30000" noProof="0" dirty="0">
                <a:solidFill>
                  <a:prstClr val="black"/>
                </a:solidFill>
                <a:latin typeface="Segoe UI Semibold"/>
              </a:rPr>
              <a:t>1</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pic>
        <p:nvPicPr>
          <p:cNvPr id="21" name="Picture 20">
            <a:extLst>
              <a:ext uri="{FF2B5EF4-FFF2-40B4-BE49-F238E27FC236}">
                <a16:creationId xmlns:a16="http://schemas.microsoft.com/office/drawing/2014/main" id="{32592C15-45CB-99EB-82E0-7C13A864FA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3940" y="2540415"/>
            <a:ext cx="360000" cy="360000"/>
          </a:xfrm>
          <a:prstGeom prst="ellipse">
            <a:avLst/>
          </a:prstGeom>
          <a:solidFill>
            <a:srgbClr val="FFFFFF"/>
          </a:solidFill>
        </p:spPr>
      </p:pic>
      <p:sp>
        <p:nvSpPr>
          <p:cNvPr id="40" name="TextBox 39">
            <a:extLst>
              <a:ext uri="{FF2B5EF4-FFF2-40B4-BE49-F238E27FC236}">
                <a16:creationId xmlns:a16="http://schemas.microsoft.com/office/drawing/2014/main" id="{E453B892-9A80-9DB9-48A3-A60530E7C27B}"/>
              </a:ext>
              <a:ext uri="{C183D7F6-B498-43B3-948B-1728B52AA6E4}">
                <adec:decorative xmlns:adec="http://schemas.microsoft.com/office/drawing/2017/decorative" val="0"/>
              </a:ext>
            </a:extLst>
          </p:cNvPr>
          <p:cNvSpPr txBox="1"/>
          <p:nvPr/>
        </p:nvSpPr>
        <p:spPr>
          <a:xfrm>
            <a:off x="4802891" y="2635777"/>
            <a:ext cx="1521187"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p>
        </p:txBody>
      </p:sp>
      <p:sp>
        <p:nvSpPr>
          <p:cNvPr id="67" name="Rectangle: Rounded Corners 6">
            <a:extLst>
              <a:ext uri="{FF2B5EF4-FFF2-40B4-BE49-F238E27FC236}">
                <a16:creationId xmlns:a16="http://schemas.microsoft.com/office/drawing/2014/main" id="{BE0C3A29-D990-E990-257A-D1B5FF6A24FD}"/>
              </a:ext>
              <a:ext uri="{C183D7F6-B498-43B3-948B-1728B52AA6E4}">
                <adec:decorative xmlns:adec="http://schemas.microsoft.com/office/drawing/2017/decorative" val="1"/>
              </a:ext>
            </a:extLst>
          </p:cNvPr>
          <p:cNvSpPr/>
          <p:nvPr/>
        </p:nvSpPr>
        <p:spPr bwMode="auto">
          <a:xfrm>
            <a:off x="7642157" y="5641938"/>
            <a:ext cx="2705513" cy="61084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a:lnSpc>
                <a:spcPct val="90000"/>
              </a:lnSpc>
              <a:defRPr/>
            </a:pPr>
            <a:r>
              <a:rPr lang="en-US" sz="900" kern="0" noProof="0">
                <a:solidFill>
                  <a:srgbClr val="1A1A1A"/>
                </a:solidFill>
                <a:latin typeface="Segoe UI"/>
              </a:rPr>
              <a:t>Sample Prompt: </a:t>
            </a:r>
            <a:r>
              <a:rPr lang="en-US" sz="900" noProof="0">
                <a:solidFill>
                  <a:prstClr val="black"/>
                </a:solidFill>
                <a:latin typeface="Segoe UI"/>
              </a:rPr>
              <a:t>Create OKRs from a document [Strategy </a:t>
            </a:r>
            <a:r>
              <a:rPr kumimoji="0" lang="en-US" sz="900" b="0" i="0" u="none" strike="noStrike" kern="1200" cap="none" spc="0" normalizeH="0" baseline="0" noProof="0">
                <a:ln>
                  <a:noFill/>
                </a:ln>
                <a:solidFill>
                  <a:prstClr val="black"/>
                </a:solidFill>
                <a:effectLst/>
                <a:uLnTx/>
                <a:uFillTx/>
                <a:latin typeface="Segoe UI"/>
                <a:ea typeface="+mn-ea"/>
                <a:cs typeface="+mn-cs"/>
              </a:rPr>
              <a:t>document.docx]</a:t>
            </a:r>
            <a:endParaRPr lang="en-US" sz="900" b="0" i="0" u="none" strike="noStrike" kern="1200" cap="none" spc="0" normalizeH="0" baseline="0" noProof="0">
              <a:ln>
                <a:noFill/>
              </a:ln>
              <a:solidFill>
                <a:prstClr val="black"/>
              </a:solidFill>
              <a:effectLst/>
              <a:uLnTx/>
              <a:uFillTx/>
              <a:latin typeface="Segoe UI"/>
              <a:cs typeface="Segoe UI"/>
            </a:endParaRPr>
          </a:p>
        </p:txBody>
      </p:sp>
      <p:sp>
        <p:nvSpPr>
          <p:cNvPr id="69" name="TextBox 68">
            <a:extLst>
              <a:ext uri="{FF2B5EF4-FFF2-40B4-BE49-F238E27FC236}">
                <a16:creationId xmlns:a16="http://schemas.microsoft.com/office/drawing/2014/main" id="{178C3567-D624-2039-36E9-2E91C9AAF73B}"/>
              </a:ext>
            </a:extLst>
          </p:cNvPr>
          <p:cNvSpPr txBox="1"/>
          <p:nvPr/>
        </p:nvSpPr>
        <p:spPr>
          <a:xfrm>
            <a:off x="7628393" y="4510904"/>
            <a:ext cx="2894677"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a:defRPr/>
            </a:pPr>
            <a:r>
              <a:rPr kumimoji="0" lang="en-US" sz="900" b="0" i="0" u="none" strike="noStrike" kern="1200" cap="none" spc="0" normalizeH="0" baseline="0" noProof="0">
                <a:ln>
                  <a:noFill/>
                </a:ln>
                <a:solidFill>
                  <a:srgbClr val="000000"/>
                </a:solidFill>
                <a:effectLst/>
                <a:uLnTx/>
                <a:uFillTx/>
                <a:latin typeface="Segoe UI"/>
                <a:ea typeface="+mn-lt"/>
                <a:cs typeface="Segoe UI"/>
              </a:rPr>
              <a:t>Draft Objectives and Key Results (OKRs) based on the </a:t>
            </a:r>
            <a:r>
              <a:rPr lang="en-US" noProof="0">
                <a:solidFill>
                  <a:srgbClr val="000000"/>
                </a:solidFill>
                <a:latin typeface="Segoe UI"/>
                <a:ea typeface="+mn-lt"/>
                <a:cs typeface="Segoe UI"/>
              </a:rPr>
              <a:t>technology</a:t>
            </a:r>
            <a:r>
              <a:rPr kumimoji="0" lang="en-US" sz="900" b="0" i="0" u="none" strike="noStrike" kern="1200" cap="none" spc="0" normalizeH="0" baseline="0" noProof="0">
                <a:ln>
                  <a:noFill/>
                </a:ln>
                <a:solidFill>
                  <a:srgbClr val="000000"/>
                </a:solidFill>
                <a:effectLst/>
                <a:uLnTx/>
                <a:uFillTx/>
                <a:latin typeface="Segoe UI"/>
                <a:ea typeface="+mn-lt"/>
                <a:cs typeface="Segoe UI"/>
              </a:rPr>
              <a:t> strategy</a:t>
            </a:r>
            <a:r>
              <a:rPr lang="en-US" noProof="0">
                <a:solidFill>
                  <a:srgbClr val="000000"/>
                </a:solidFill>
                <a:latin typeface="Segoe UI"/>
                <a:ea typeface="+mn-lt"/>
                <a:cs typeface="Segoe UI"/>
              </a:rPr>
              <a:t> document</a:t>
            </a:r>
            <a:r>
              <a:rPr kumimoji="0" lang="en-US" sz="900" b="0" i="0" u="none" strike="noStrike" kern="1200" cap="none" spc="0" normalizeH="0" baseline="0" noProof="0">
                <a:ln>
                  <a:noFill/>
                </a:ln>
                <a:solidFill>
                  <a:srgbClr val="000000"/>
                </a:solidFill>
                <a:effectLst/>
                <a:uLnTx/>
                <a:uFillTx/>
                <a:latin typeface="Segoe UI"/>
                <a:ea typeface="+mn-lt"/>
                <a:cs typeface="Segoe UI"/>
              </a:rPr>
              <a:t>.</a:t>
            </a:r>
          </a:p>
        </p:txBody>
      </p:sp>
      <p:pic>
        <p:nvPicPr>
          <p:cNvPr id="73" name="Graphic 72" descr="Brand logo image of Viva Goals.">
            <a:extLst>
              <a:ext uri="{FF2B5EF4-FFF2-40B4-BE49-F238E27FC236}">
                <a16:creationId xmlns:a16="http://schemas.microsoft.com/office/drawing/2014/main" id="{957A1960-A578-7135-29AC-B913A4F9B4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06348" y="5093084"/>
            <a:ext cx="189347" cy="181650"/>
          </a:xfrm>
          <a:prstGeom prst="rect">
            <a:avLst/>
          </a:prstGeom>
        </p:spPr>
      </p:pic>
      <p:pic>
        <p:nvPicPr>
          <p:cNvPr id="75" name="Picture 74">
            <a:extLst>
              <a:ext uri="{FF2B5EF4-FFF2-40B4-BE49-F238E27FC236}">
                <a16:creationId xmlns:a16="http://schemas.microsoft.com/office/drawing/2014/main" id="{7AB9A51D-0A33-996E-5ECF-AA1CAA8DB64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l="-43068" t="-43068" r="-43068" b="-43068"/>
          <a:stretch/>
        </p:blipFill>
        <p:spPr>
          <a:xfrm>
            <a:off x="4391629" y="4993790"/>
            <a:ext cx="360000" cy="360000"/>
          </a:xfrm>
          <a:prstGeom prst="ellipse">
            <a:avLst/>
          </a:prstGeom>
          <a:solidFill>
            <a:srgbClr val="FFFFFF"/>
          </a:solidFill>
        </p:spPr>
      </p:pic>
      <p:sp>
        <p:nvSpPr>
          <p:cNvPr id="77" name="TextBox 76">
            <a:extLst>
              <a:ext uri="{FF2B5EF4-FFF2-40B4-BE49-F238E27FC236}">
                <a16:creationId xmlns:a16="http://schemas.microsoft.com/office/drawing/2014/main" id="{35C3207F-9042-5E4E-D098-98249F479F9B}"/>
              </a:ext>
              <a:ext uri="{C183D7F6-B498-43B3-948B-1728B52AA6E4}">
                <adec:decorative xmlns:adec="http://schemas.microsoft.com/office/drawing/2017/decorative" val="0"/>
              </a:ext>
            </a:extLst>
          </p:cNvPr>
          <p:cNvSpPr txBox="1"/>
          <p:nvPr/>
        </p:nvSpPr>
        <p:spPr>
          <a:xfrm>
            <a:off x="4867471" y="508915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Viva Engage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sp>
        <p:nvSpPr>
          <p:cNvPr id="79" name="Text Placeholder 59">
            <a:extLst>
              <a:ext uri="{FF2B5EF4-FFF2-40B4-BE49-F238E27FC236}">
                <a16:creationId xmlns:a16="http://schemas.microsoft.com/office/drawing/2014/main" id="{3E8C5463-7505-6454-6F13-05B73C263053}"/>
              </a:ext>
            </a:extLst>
          </p:cNvPr>
          <p:cNvSpPr txBox="1">
            <a:spLocks/>
          </p:cNvSpPr>
          <p:nvPr/>
        </p:nvSpPr>
        <p:spPr>
          <a:xfrm>
            <a:off x="7515972" y="3208260"/>
            <a:ext cx="2808000" cy="626701"/>
          </a:xfrm>
          <a:prstGeom prst="roundRect">
            <a:avLst>
              <a:gd name="adj" fmla="val 1003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900" kern="0" noProof="0">
                <a:solidFill>
                  <a:srgbClr val="1A1A1A"/>
                </a:solidFill>
                <a:latin typeface="Segoe UI"/>
              </a:rPr>
              <a:t>Sample Prompt: </a:t>
            </a:r>
            <a:r>
              <a:rPr lang="en-US" noProof="0">
                <a:cs typeface="Segoe UI"/>
              </a:rPr>
              <a:t>Draft a message to ask all stakeholders to review the technology strategy document and leave comments.</a:t>
            </a:r>
          </a:p>
        </p:txBody>
      </p:sp>
      <p:sp>
        <p:nvSpPr>
          <p:cNvPr id="10" name="Text Placeholder 198">
            <a:extLst>
              <a:ext uri="{FF2B5EF4-FFF2-40B4-BE49-F238E27FC236}">
                <a16:creationId xmlns:a16="http://schemas.microsoft.com/office/drawing/2014/main" id="{817E4288-E494-1D88-F71F-93EC5F355B33}"/>
              </a:ext>
            </a:extLst>
          </p:cNvPr>
          <p:cNvSpPr txBox="1">
            <a:spLocks/>
          </p:cNvSpPr>
          <p:nvPr/>
        </p:nvSpPr>
        <p:spPr>
          <a:xfrm>
            <a:off x="10430234" y="521099"/>
            <a:ext cx="1456966" cy="175614"/>
          </a:xfrm>
          <a:prstGeom prst="rect">
            <a:avLst/>
          </a:prstGeom>
        </p:spPr>
        <p:txBody>
          <a:bodyPr vert="horz" wrap="square" lIns="0" tIns="0" rIns="0" bIns="0" rtlCol="0">
            <a:spAutoFit/>
          </a:bodyPr>
          <a:lstStyle>
            <a:lvl1pPr marL="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b="1" i="0" kern="1200" spc="-20" baseline="0">
                <a:solidFill>
                  <a:srgbClr val="0078D4"/>
                </a:solidFill>
                <a:latin typeface="Segoe UI Semibold" panose="020B0502040204020203" pitchFamily="34" charset="0"/>
                <a:ea typeface="+mn-ea"/>
                <a:cs typeface="Segoe UI Semibold" panose="020B0502040204020203" pitchFamily="34" charset="0"/>
              </a:defRPr>
            </a:lvl1pPr>
            <a:lvl2pPr marL="228600" marR="0" indent="0" algn="r"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1100" kern="1200" spc="-20" baseline="0">
                <a:solidFill>
                  <a:srgbClr val="B1B3B3"/>
                </a:solidFill>
                <a:latin typeface="+mn-lt"/>
                <a:ea typeface="+mn-ea"/>
                <a:cs typeface="+mn-cs"/>
              </a:defRPr>
            </a:lvl2pPr>
            <a:lvl3pPr marL="657225" marR="0" indent="-20002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r"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Buy</a:t>
            </a:r>
          </a:p>
        </p:txBody>
      </p:sp>
      <p:sp>
        <p:nvSpPr>
          <p:cNvPr id="12" name="Text Placeholder 10">
            <a:extLst>
              <a:ext uri="{FF2B5EF4-FFF2-40B4-BE49-F238E27FC236}">
                <a16:creationId xmlns:a16="http://schemas.microsoft.com/office/drawing/2014/main" id="{F042F2F7-726A-EA34-1904-0B1B16C47362}"/>
              </a:ext>
            </a:extLst>
          </p:cNvPr>
          <p:cNvSpPr txBox="1">
            <a:spLocks/>
          </p:cNvSpPr>
          <p:nvPr/>
        </p:nvSpPr>
        <p:spPr>
          <a:xfrm>
            <a:off x="11417245" y="357645"/>
            <a:ext cx="127000" cy="125999"/>
          </a:xfrm>
          <a:prstGeom prst="ellipse">
            <a:avLst/>
          </a:prstGeom>
          <a:solidFill>
            <a:srgbClr val="0070C0"/>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14" name="Text Placeholder 10">
            <a:extLst>
              <a:ext uri="{FF2B5EF4-FFF2-40B4-BE49-F238E27FC236}">
                <a16:creationId xmlns:a16="http://schemas.microsoft.com/office/drawing/2014/main" id="{88A75A02-CD75-30F9-105A-3B29B5947924}"/>
              </a:ext>
            </a:extLst>
          </p:cNvPr>
          <p:cNvSpPr txBox="1">
            <a:spLocks/>
          </p:cNvSpPr>
          <p:nvPr/>
        </p:nvSpPr>
        <p:spPr>
          <a:xfrm>
            <a:off x="11588781" y="357645"/>
            <a:ext cx="127000" cy="125999"/>
          </a:xfrm>
          <a:prstGeom prst="ellipse">
            <a:avLst/>
          </a:prstGeom>
          <a:solidFill>
            <a:srgbClr val="0078D4"/>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sp>
        <p:nvSpPr>
          <p:cNvPr id="16" name="Text Placeholder 10">
            <a:extLst>
              <a:ext uri="{FF2B5EF4-FFF2-40B4-BE49-F238E27FC236}">
                <a16:creationId xmlns:a16="http://schemas.microsoft.com/office/drawing/2014/main" id="{C271BE7E-6567-3B49-9780-15A10E3FAB61}"/>
              </a:ext>
            </a:extLst>
          </p:cNvPr>
          <p:cNvSpPr txBox="1">
            <a:spLocks/>
          </p:cNvSpPr>
          <p:nvPr/>
        </p:nvSpPr>
        <p:spPr>
          <a:xfrm>
            <a:off x="11760317" y="357645"/>
            <a:ext cx="127000" cy="125999"/>
          </a:xfrm>
          <a:prstGeom prst="ellipse">
            <a:avLst/>
          </a:prstGeom>
          <a:solidFill>
            <a:srgbClr val="B1B3B3"/>
          </a:solidFill>
        </p:spPr>
        <p:txBody>
          <a:bodyPr vert="horz" wrap="square" lIns="0" tIns="0" rIns="0" bIns="0" rtlCol="0">
            <a:noAutofit/>
          </a:bodyPr>
          <a:lstStyle>
            <a:lvl1pPr marL="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Tx/>
              <a:buNone/>
              <a:tabLst/>
              <a:defRPr sz="100" kern="1200" spc="0" baseline="0">
                <a:no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a:t>a</a:t>
            </a:r>
          </a:p>
        </p:txBody>
      </p:sp>
      <p:pic>
        <p:nvPicPr>
          <p:cNvPr id="6" name="Picture 5" descr="A group of women standing together&#10;&#10;Description automatically generated">
            <a:extLst>
              <a:ext uri="{FF2B5EF4-FFF2-40B4-BE49-F238E27FC236}">
                <a16:creationId xmlns:a16="http://schemas.microsoft.com/office/drawing/2014/main" id="{2DC9DE9F-1147-BFC2-94F2-89515E5DF513}"/>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4" name="Group 3">
            <a:extLst>
              <a:ext uri="{FF2B5EF4-FFF2-40B4-BE49-F238E27FC236}">
                <a16:creationId xmlns:a16="http://schemas.microsoft.com/office/drawing/2014/main" id="{B881ABEC-2BD9-923B-3CB8-EB66475A3B62}"/>
              </a:ext>
            </a:extLst>
          </p:cNvPr>
          <p:cNvGrpSpPr/>
          <p:nvPr/>
        </p:nvGrpSpPr>
        <p:grpSpPr>
          <a:xfrm>
            <a:off x="8077145" y="2572452"/>
            <a:ext cx="2351135" cy="360000"/>
            <a:chOff x="588263" y="1697756"/>
            <a:chExt cx="2351135" cy="360000"/>
          </a:xfrm>
        </p:grpSpPr>
        <p:pic>
          <p:nvPicPr>
            <p:cNvPr id="8" name="Picture 7">
              <a:extLst>
                <a:ext uri="{FF2B5EF4-FFF2-40B4-BE49-F238E27FC236}">
                  <a16:creationId xmlns:a16="http://schemas.microsoft.com/office/drawing/2014/main" id="{CC03404A-F0E9-07B1-E803-1308695CAE6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 name="TextBox 12">
              <a:extLst>
                <a:ext uri="{FF2B5EF4-FFF2-40B4-BE49-F238E27FC236}">
                  <a16:creationId xmlns:a16="http://schemas.microsoft.com/office/drawing/2014/main" id="{C0979DC5-1BEC-7546-33CF-60B650E1D828}"/>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 name="Group 17">
            <a:extLst>
              <a:ext uri="{FF2B5EF4-FFF2-40B4-BE49-F238E27FC236}">
                <a16:creationId xmlns:a16="http://schemas.microsoft.com/office/drawing/2014/main" id="{4F8278E9-BCC7-1D23-7DF1-F6DC060EA0FD}"/>
              </a:ext>
            </a:extLst>
          </p:cNvPr>
          <p:cNvGrpSpPr/>
          <p:nvPr/>
        </p:nvGrpSpPr>
        <p:grpSpPr>
          <a:xfrm>
            <a:off x="1697851" y="1123965"/>
            <a:ext cx="987666" cy="216000"/>
            <a:chOff x="2707850" y="862657"/>
            <a:chExt cx="987666" cy="216000"/>
          </a:xfrm>
        </p:grpSpPr>
        <p:sp>
          <p:nvSpPr>
            <p:cNvPr id="20" name="Rectangle: Rounded Corners 6">
              <a:extLst>
                <a:ext uri="{FF2B5EF4-FFF2-40B4-BE49-F238E27FC236}">
                  <a16:creationId xmlns:a16="http://schemas.microsoft.com/office/drawing/2014/main" id="{A5D01D08-8389-1E9F-7096-E8F5817CD925}"/>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22" name="Graphic 21">
              <a:extLst>
                <a:ext uri="{FF2B5EF4-FFF2-40B4-BE49-F238E27FC236}">
                  <a16:creationId xmlns:a16="http://schemas.microsoft.com/office/drawing/2014/main" id="{C74CCDD8-6D38-3289-4E06-55862E586530}"/>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754635" y="898657"/>
              <a:ext cx="144000" cy="144000"/>
            </a:xfrm>
            <a:prstGeom prst="rect">
              <a:avLst/>
            </a:prstGeom>
          </p:spPr>
        </p:pic>
      </p:grpSp>
      <p:grpSp>
        <p:nvGrpSpPr>
          <p:cNvPr id="27" name="Group 26">
            <a:extLst>
              <a:ext uri="{FF2B5EF4-FFF2-40B4-BE49-F238E27FC236}">
                <a16:creationId xmlns:a16="http://schemas.microsoft.com/office/drawing/2014/main" id="{0A94D296-1F61-16F9-B041-F5BDCDCECF96}"/>
              </a:ext>
            </a:extLst>
          </p:cNvPr>
          <p:cNvGrpSpPr/>
          <p:nvPr/>
        </p:nvGrpSpPr>
        <p:grpSpPr>
          <a:xfrm>
            <a:off x="2763959" y="1123965"/>
            <a:ext cx="1530994" cy="211019"/>
            <a:chOff x="1198144" y="862656"/>
            <a:chExt cx="1530994" cy="211019"/>
          </a:xfrm>
        </p:grpSpPr>
        <p:sp>
          <p:nvSpPr>
            <p:cNvPr id="28" name="Rectangle: Rounded Corners 6">
              <a:extLst>
                <a:ext uri="{FF2B5EF4-FFF2-40B4-BE49-F238E27FC236}">
                  <a16:creationId xmlns:a16="http://schemas.microsoft.com/office/drawing/2014/main" id="{88000C4A-CEBF-2DCD-A37F-CCF30B96C3E4}"/>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9" name="Graphic 28">
              <a:extLst>
                <a:ext uri="{FF2B5EF4-FFF2-40B4-BE49-F238E27FC236}">
                  <a16:creationId xmlns:a16="http://schemas.microsoft.com/office/drawing/2014/main" id="{5DA38F1C-694F-92E7-615F-259ED1345175}"/>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330694505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271640" cy="263149"/>
          </a:xfrm>
        </p:spPr>
        <p:txBody>
          <a:bodyPr/>
          <a:lstStyle/>
          <a:p>
            <a:r>
              <a:rPr lang="en-US" noProof="0">
                <a:solidFill>
                  <a:srgbClr val="0078D4"/>
                </a:solidFill>
                <a:cs typeface="Segoe UI"/>
              </a:rPr>
              <a:t>Information Technology </a:t>
            </a:r>
            <a:r>
              <a:rPr lang="en-US" noProof="0">
                <a:cs typeface="Segoe UI"/>
              </a:rPr>
              <a:t>| Manage application installations</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Summarize escalation emails</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Follow up</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Analyze device information</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Compare device</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Analyze applications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Analyze error code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noProof="0"/>
              <a:t>Microsoft 365 Copilot and Security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normAutofit/>
          </a:bodyPr>
          <a:lstStyle/>
          <a:p>
            <a:r>
              <a:rPr lang="en-US" noProof="0"/>
              <a:t>You receive a string of messages that an application is failing to install on a device with a particular error code, but the user mentions that other colleagues can run the application with no issue.</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Launch the “Explore with Copilot” and then launch “Summarize this device” to analyze hardware details, core apps, and group membership information for the device.</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Confirm the installation status of applications on this device.</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sz="900" kern="0" noProof="0">
                <a:solidFill>
                  <a:srgbClr val="1A1A1A"/>
                </a:solidFill>
                <a:latin typeface="Segoe UI"/>
              </a:rPr>
              <a:t>Action: </a:t>
            </a:r>
            <a:r>
              <a:rPr lang="en-US" b="1" noProof="0"/>
              <a:t>Summarize</a:t>
            </a:r>
            <a:r>
              <a:rPr lang="en-US" noProof="0"/>
              <a:t> this email thread.</a:t>
            </a:r>
            <a:endParaRPr lang="en-US" b="1"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sz="900" kern="0" noProof="0">
                <a:solidFill>
                  <a:srgbClr val="1A1A1A"/>
                </a:solidFill>
                <a:latin typeface="Segoe UI"/>
              </a:rPr>
              <a:t>Sample Prompt: </a:t>
            </a:r>
            <a:r>
              <a:rPr lang="en-US" b="1" noProof="0"/>
              <a:t>Summarize steps taking for remediation </a:t>
            </a:r>
            <a:r>
              <a:rPr lang="en-US" noProof="0"/>
              <a:t>in an email back to the Helpdesk team, confirming that the issue is now fixed. </a:t>
            </a:r>
            <a:endParaRPr lang="en-US" b="1"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sz="900" kern="0" noProof="0">
                <a:solidFill>
                  <a:srgbClr val="1A1A1A"/>
                </a:solidFill>
                <a:latin typeface="Segoe UI"/>
              </a:rPr>
              <a:t>Sample Prompt: </a:t>
            </a:r>
            <a:r>
              <a:rPr lang="en-US" i="1" noProof="0"/>
              <a:t>Launch “Explore with Copilot” in Intune. </a:t>
            </a:r>
            <a:r>
              <a:rPr lang="en-US" b="1" noProof="0"/>
              <a:t>Summarize this device </a:t>
            </a:r>
            <a:r>
              <a:rPr lang="en-US" noProof="0"/>
              <a:t>&lt;Device Name&gt;</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sz="900" kern="0" noProof="0">
                <a:solidFill>
                  <a:srgbClr val="1A1A1A"/>
                </a:solidFill>
                <a:latin typeface="Segoe UI"/>
              </a:rPr>
              <a:t>Sample Prompt: </a:t>
            </a:r>
            <a:r>
              <a:rPr lang="en-US" b="1" noProof="0"/>
              <a:t>Compare this device with another healthy device </a:t>
            </a:r>
            <a:r>
              <a:rPr lang="en-US" noProof="0"/>
              <a:t>&lt;Device Name&gt;.</a:t>
            </a:r>
            <a:endParaRPr lang="en-US" b="1"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sz="900" kern="0" noProof="0">
                <a:solidFill>
                  <a:srgbClr val="1A1A1A"/>
                </a:solidFill>
                <a:latin typeface="Segoe UI"/>
              </a:rPr>
              <a:t>Sample Prompt: </a:t>
            </a:r>
            <a:r>
              <a:rPr lang="en-US" b="1" noProof="0"/>
              <a:t>Show apps on this device</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noProof="0">
                <a:solidFill>
                  <a:srgbClr val="1A1A1A"/>
                </a:solidFill>
                <a:latin typeface="Segoe UI"/>
              </a:rPr>
              <a:t>Sample Prompt: </a:t>
            </a:r>
            <a:r>
              <a:rPr lang="en-US" b="1" noProof="0"/>
              <a:t>Analyze Error Code </a:t>
            </a:r>
            <a:r>
              <a:rPr lang="en-US" noProof="0"/>
              <a:t>&lt;Error Code&gt;.</a:t>
            </a:r>
            <a:endParaRPr lang="en-US" b="1"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Follow up with the Helpdesk team to share the remediation plan and confirm the issue has been fixed.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1" y="4410560"/>
            <a:ext cx="2808000" cy="1009408"/>
          </a:xfrm>
        </p:spPr>
        <p:txBody>
          <a:bodyPr>
            <a:normAutofit/>
          </a:bodyPr>
          <a:lstStyle/>
          <a:p>
            <a:r>
              <a:rPr lang="en-US" noProof="0" dirty="0"/>
              <a:t>Use the compare feature to quickly understand the difference between this device and a healthy device. Copilot finds that there is one less policy targeted towards the healthy device which is linked to the App. The IT Admin targets the policy to the unhealthy device to remediate. </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Get a summary of what the Error Code means in this instance. </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8D4"/>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chemeClr val="bg1">
              <a:lumMod val="75000"/>
            </a:schemeClr>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2" name="Group 1">
            <a:extLst>
              <a:ext uri="{FF2B5EF4-FFF2-40B4-BE49-F238E27FC236}">
                <a16:creationId xmlns:a16="http://schemas.microsoft.com/office/drawing/2014/main" id="{9AD9243B-7E56-DBEA-871A-DEAAE0985243}"/>
              </a:ext>
            </a:extLst>
          </p:cNvPr>
          <p:cNvGrpSpPr/>
          <p:nvPr/>
        </p:nvGrpSpPr>
        <p:grpSpPr>
          <a:xfrm>
            <a:off x="755885" y="2770379"/>
            <a:ext cx="2351135" cy="360000"/>
            <a:chOff x="588263" y="1697756"/>
            <a:chExt cx="2351135" cy="360000"/>
          </a:xfrm>
        </p:grpSpPr>
        <p:pic>
          <p:nvPicPr>
            <p:cNvPr id="3" name="Picture 2">
              <a:extLst>
                <a:ext uri="{FF2B5EF4-FFF2-40B4-BE49-F238E27FC236}">
                  <a16:creationId xmlns:a16="http://schemas.microsoft.com/office/drawing/2014/main" id="{C72373CE-3C6F-D2E1-08AC-678BC8CAA4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4" name="TextBox 3">
              <a:extLst>
                <a:ext uri="{FF2B5EF4-FFF2-40B4-BE49-F238E27FC236}">
                  <a16:creationId xmlns:a16="http://schemas.microsoft.com/office/drawing/2014/main" id="{7A3152C3-34A6-021C-13A7-DA58EECB1C86}"/>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 name="Group 5">
            <a:extLst>
              <a:ext uri="{FF2B5EF4-FFF2-40B4-BE49-F238E27FC236}">
                <a16:creationId xmlns:a16="http://schemas.microsoft.com/office/drawing/2014/main" id="{B995581E-D115-7FBF-CC74-4139D50F0C19}"/>
              </a:ext>
            </a:extLst>
          </p:cNvPr>
          <p:cNvGrpSpPr/>
          <p:nvPr/>
        </p:nvGrpSpPr>
        <p:grpSpPr>
          <a:xfrm>
            <a:off x="4118363" y="2770379"/>
            <a:ext cx="2351135" cy="360000"/>
            <a:chOff x="588263" y="1217924"/>
            <a:chExt cx="2351135" cy="360000"/>
          </a:xfrm>
        </p:grpSpPr>
        <p:pic>
          <p:nvPicPr>
            <p:cNvPr id="7" name="Picture 6" descr="Zip Co logo SVG free download, id: 101874 - Brandlogos.net">
              <a:hlinkClick r:id="rId3"/>
              <a:extLst>
                <a:ext uri="{FF2B5EF4-FFF2-40B4-BE49-F238E27FC236}">
                  <a16:creationId xmlns:a16="http://schemas.microsoft.com/office/drawing/2014/main" id="{5866729D-E0C7-B363-3A93-D0E10909E77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 name="TextBox 7">
              <a:extLst>
                <a:ext uri="{FF2B5EF4-FFF2-40B4-BE49-F238E27FC236}">
                  <a16:creationId xmlns:a16="http://schemas.microsoft.com/office/drawing/2014/main" id="{8B1CB384-F97B-BE7E-3256-1376D89078C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Intune</a:t>
              </a:r>
            </a:p>
          </p:txBody>
        </p:sp>
      </p:grpSp>
      <p:grpSp>
        <p:nvGrpSpPr>
          <p:cNvPr id="12" name="Group 11">
            <a:extLst>
              <a:ext uri="{FF2B5EF4-FFF2-40B4-BE49-F238E27FC236}">
                <a16:creationId xmlns:a16="http://schemas.microsoft.com/office/drawing/2014/main" id="{8B461EC0-3C57-DC37-F621-8A045B0F1B50}"/>
              </a:ext>
            </a:extLst>
          </p:cNvPr>
          <p:cNvGrpSpPr/>
          <p:nvPr/>
        </p:nvGrpSpPr>
        <p:grpSpPr>
          <a:xfrm>
            <a:off x="7570157" y="2764825"/>
            <a:ext cx="2351135" cy="360000"/>
            <a:chOff x="588263" y="1217924"/>
            <a:chExt cx="2351135" cy="360000"/>
          </a:xfrm>
        </p:grpSpPr>
        <p:pic>
          <p:nvPicPr>
            <p:cNvPr id="13" name="Picture 12" descr="Zip Co logo SVG free download, id: 101874 - Brandlogos.net">
              <a:hlinkClick r:id="rId3"/>
              <a:extLst>
                <a:ext uri="{FF2B5EF4-FFF2-40B4-BE49-F238E27FC236}">
                  <a16:creationId xmlns:a16="http://schemas.microsoft.com/office/drawing/2014/main" id="{4EE1449F-22A0-BC5D-7648-D83D9A84A0B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 name="TextBox 13">
              <a:extLst>
                <a:ext uri="{FF2B5EF4-FFF2-40B4-BE49-F238E27FC236}">
                  <a16:creationId xmlns:a16="http://schemas.microsoft.com/office/drawing/2014/main" id="{05615094-24B0-12E0-AF98-F7FB420CBCF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Intune</a:t>
              </a:r>
            </a:p>
          </p:txBody>
        </p:sp>
      </p:grpSp>
      <p:grpSp>
        <p:nvGrpSpPr>
          <p:cNvPr id="15" name="Group 14">
            <a:extLst>
              <a:ext uri="{FF2B5EF4-FFF2-40B4-BE49-F238E27FC236}">
                <a16:creationId xmlns:a16="http://schemas.microsoft.com/office/drawing/2014/main" id="{8ED5A9B9-04A8-A6CB-4DC6-214CBA0F0526}"/>
              </a:ext>
            </a:extLst>
          </p:cNvPr>
          <p:cNvGrpSpPr/>
          <p:nvPr/>
        </p:nvGrpSpPr>
        <p:grpSpPr>
          <a:xfrm>
            <a:off x="639545" y="5365652"/>
            <a:ext cx="2351135" cy="360000"/>
            <a:chOff x="588263" y="1217924"/>
            <a:chExt cx="2351135" cy="360000"/>
          </a:xfrm>
        </p:grpSpPr>
        <p:pic>
          <p:nvPicPr>
            <p:cNvPr id="16" name="Picture 15" descr="Zip Co logo SVG free download, id: 101874 - Brandlogos.net">
              <a:hlinkClick r:id="rId3"/>
              <a:extLst>
                <a:ext uri="{FF2B5EF4-FFF2-40B4-BE49-F238E27FC236}">
                  <a16:creationId xmlns:a16="http://schemas.microsoft.com/office/drawing/2014/main" id="{9E867E78-8162-8F73-2372-50CA4B59E87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95AE887D-B13C-F981-E281-D1F700FC59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Intune</a:t>
              </a:r>
            </a:p>
          </p:txBody>
        </p:sp>
      </p:grpSp>
      <p:grpSp>
        <p:nvGrpSpPr>
          <p:cNvPr id="18" name="Group 17">
            <a:extLst>
              <a:ext uri="{FF2B5EF4-FFF2-40B4-BE49-F238E27FC236}">
                <a16:creationId xmlns:a16="http://schemas.microsoft.com/office/drawing/2014/main" id="{E87915C5-3B0A-9E4F-7372-5D58D309C90A}"/>
              </a:ext>
            </a:extLst>
          </p:cNvPr>
          <p:cNvGrpSpPr/>
          <p:nvPr/>
        </p:nvGrpSpPr>
        <p:grpSpPr>
          <a:xfrm>
            <a:off x="4047840" y="5365652"/>
            <a:ext cx="2351135" cy="360000"/>
            <a:chOff x="588263" y="1217924"/>
            <a:chExt cx="2351135" cy="360000"/>
          </a:xfrm>
        </p:grpSpPr>
        <p:pic>
          <p:nvPicPr>
            <p:cNvPr id="19" name="Picture 18" descr="Zip Co logo SVG free download, id: 101874 - Brandlogos.net">
              <a:hlinkClick r:id="rId3"/>
              <a:extLst>
                <a:ext uri="{FF2B5EF4-FFF2-40B4-BE49-F238E27FC236}">
                  <a16:creationId xmlns:a16="http://schemas.microsoft.com/office/drawing/2014/main" id="{1BF29D50-ED77-6569-1C7C-4E03FC9C301F}"/>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DCA3E443-D114-66C9-B1BE-2617D6DEE92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Intune</a:t>
              </a:r>
            </a:p>
          </p:txBody>
        </p:sp>
      </p:grpSp>
      <p:grpSp>
        <p:nvGrpSpPr>
          <p:cNvPr id="21" name="Group 20">
            <a:extLst>
              <a:ext uri="{FF2B5EF4-FFF2-40B4-BE49-F238E27FC236}">
                <a16:creationId xmlns:a16="http://schemas.microsoft.com/office/drawing/2014/main" id="{6F006DD8-15C0-20ED-3426-706DA2E8E34B}"/>
              </a:ext>
            </a:extLst>
          </p:cNvPr>
          <p:cNvGrpSpPr/>
          <p:nvPr/>
        </p:nvGrpSpPr>
        <p:grpSpPr>
          <a:xfrm>
            <a:off x="7570157" y="5358876"/>
            <a:ext cx="2351135" cy="360000"/>
            <a:chOff x="588263" y="1217924"/>
            <a:chExt cx="2351135" cy="360000"/>
          </a:xfrm>
        </p:grpSpPr>
        <p:pic>
          <p:nvPicPr>
            <p:cNvPr id="22" name="Picture 21" descr="Zip Co logo SVG free download, id: 101874 - Brandlogos.net">
              <a:hlinkClick r:id="rId3"/>
              <a:extLst>
                <a:ext uri="{FF2B5EF4-FFF2-40B4-BE49-F238E27FC236}">
                  <a16:creationId xmlns:a16="http://schemas.microsoft.com/office/drawing/2014/main" id="{6ECC81FE-E7E5-5FE3-94C2-E3DAD0F08DE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C38164CE-1651-EB33-5BFE-32AAC14F22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Copilot in Intune</a:t>
              </a:r>
            </a:p>
          </p:txBody>
        </p:sp>
      </p:grpSp>
      <p:grpSp>
        <p:nvGrpSpPr>
          <p:cNvPr id="64" name="Group 63">
            <a:extLst>
              <a:ext uri="{FF2B5EF4-FFF2-40B4-BE49-F238E27FC236}">
                <a16:creationId xmlns:a16="http://schemas.microsoft.com/office/drawing/2014/main" id="{B52C612F-CA3C-B8E7-C669-FDFD9A44DFE0}"/>
              </a:ext>
            </a:extLst>
          </p:cNvPr>
          <p:cNvGrpSpPr/>
          <p:nvPr/>
        </p:nvGrpSpPr>
        <p:grpSpPr>
          <a:xfrm>
            <a:off x="4379354" y="1132756"/>
            <a:ext cx="1506383" cy="216000"/>
            <a:chOff x="1198143" y="862657"/>
            <a:chExt cx="1506383" cy="216000"/>
          </a:xfrm>
        </p:grpSpPr>
        <p:sp>
          <p:nvSpPr>
            <p:cNvPr id="65" name="Rectangle: Rounded Corners 6">
              <a:extLst>
                <a:ext uri="{FF2B5EF4-FFF2-40B4-BE49-F238E27FC236}">
                  <a16:creationId xmlns:a16="http://schemas.microsoft.com/office/drawing/2014/main" id="{3AD20FB7-9348-4D7F-C7FF-4D54BD0BDDCB}"/>
                </a:ext>
                <a:ext uri="{C183D7F6-B498-43B3-948B-1728B52AA6E4}">
                  <adec:decorative xmlns:adec="http://schemas.microsoft.com/office/drawing/2017/decorative" val="1"/>
                </a:ext>
              </a:extLst>
            </p:cNvPr>
            <p:cNvSpPr/>
            <p:nvPr/>
          </p:nvSpPr>
          <p:spPr bwMode="auto">
            <a:xfrm>
              <a:off x="1198143" y="862657"/>
              <a:ext cx="1506383"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Adoption</a:t>
              </a:r>
            </a:p>
          </p:txBody>
        </p:sp>
        <p:pic>
          <p:nvPicPr>
            <p:cNvPr id="66" name="Graphic 65">
              <a:extLst>
                <a:ext uri="{FF2B5EF4-FFF2-40B4-BE49-F238E27FC236}">
                  <a16:creationId xmlns:a16="http://schemas.microsoft.com/office/drawing/2014/main" id="{C7E30A5D-C784-5643-28BB-E053614CDDC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5B72D46D-3D8F-D077-64D7-B9D3D4086450}"/>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101E30D9-3B49-FBED-E0F8-4DC23A08F28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69" name="Graphic 68">
              <a:extLst>
                <a:ext uri="{FF2B5EF4-FFF2-40B4-BE49-F238E27FC236}">
                  <a16:creationId xmlns:a16="http://schemas.microsoft.com/office/drawing/2014/main" id="{82CF9B8A-5CF4-3D30-3757-B8424EBAA7C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04B88528-E6E6-52DC-483B-C8A96DC24F1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36292199-BBF9-79BB-03B6-6512B0E84F4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72" name="Graphic 71">
              <a:extLst>
                <a:ext uri="{FF2B5EF4-FFF2-40B4-BE49-F238E27FC236}">
                  <a16:creationId xmlns:a16="http://schemas.microsoft.com/office/drawing/2014/main" id="{1625A06F-0EEE-B60D-A945-8ADA6D51638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F3A86AF4-4C9D-6636-12CB-DCDA1402045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5" name="Group 4">
            <a:extLst>
              <a:ext uri="{FF2B5EF4-FFF2-40B4-BE49-F238E27FC236}">
                <a16:creationId xmlns:a16="http://schemas.microsoft.com/office/drawing/2014/main" id="{96B3DEA7-B4C5-34C3-7724-FA297E8725F6}"/>
              </a:ext>
            </a:extLst>
          </p:cNvPr>
          <p:cNvGrpSpPr/>
          <p:nvPr/>
        </p:nvGrpSpPr>
        <p:grpSpPr>
          <a:xfrm>
            <a:off x="1697851" y="1123965"/>
            <a:ext cx="987666" cy="216000"/>
            <a:chOff x="2707850" y="862657"/>
            <a:chExt cx="987666" cy="216000"/>
          </a:xfrm>
        </p:grpSpPr>
        <p:sp>
          <p:nvSpPr>
            <p:cNvPr id="9" name="Rectangle: Rounded Corners 6">
              <a:extLst>
                <a:ext uri="{FF2B5EF4-FFF2-40B4-BE49-F238E27FC236}">
                  <a16:creationId xmlns:a16="http://schemas.microsoft.com/office/drawing/2014/main" id="{8FA36211-F849-2893-0437-F7A1364A9D62}"/>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11" name="Graphic 10">
              <a:extLst>
                <a:ext uri="{FF2B5EF4-FFF2-40B4-BE49-F238E27FC236}">
                  <a16:creationId xmlns:a16="http://schemas.microsoft.com/office/drawing/2014/main" id="{41BFB81B-3C56-8691-1ADD-022180D36B4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24" name="Group 23">
            <a:extLst>
              <a:ext uri="{FF2B5EF4-FFF2-40B4-BE49-F238E27FC236}">
                <a16:creationId xmlns:a16="http://schemas.microsoft.com/office/drawing/2014/main" id="{DF1F0FED-74D5-8E35-6986-594FEA7B88D2}"/>
              </a:ext>
            </a:extLst>
          </p:cNvPr>
          <p:cNvGrpSpPr/>
          <p:nvPr/>
        </p:nvGrpSpPr>
        <p:grpSpPr>
          <a:xfrm>
            <a:off x="2763959" y="1123965"/>
            <a:ext cx="1530994" cy="211019"/>
            <a:chOff x="1198144" y="862656"/>
            <a:chExt cx="1530994" cy="211019"/>
          </a:xfrm>
        </p:grpSpPr>
        <p:sp>
          <p:nvSpPr>
            <p:cNvPr id="25" name="Rectangle: Rounded Corners 6">
              <a:extLst>
                <a:ext uri="{FF2B5EF4-FFF2-40B4-BE49-F238E27FC236}">
                  <a16:creationId xmlns:a16="http://schemas.microsoft.com/office/drawing/2014/main" id="{B8D59570-8295-71AA-1DAD-80D70917A2F2}"/>
                </a:ext>
                <a:ext uri="{C183D7F6-B498-43B3-948B-1728B52AA6E4}">
                  <adec:decorative xmlns:adec="http://schemas.microsoft.com/office/drawing/2017/decorative" val="1"/>
                </a:ext>
              </a:extLst>
            </p:cNvPr>
            <p:cNvSpPr/>
            <p:nvPr/>
          </p:nvSpPr>
          <p:spPr bwMode="auto">
            <a:xfrm>
              <a:off x="1198144" y="862656"/>
              <a:ext cx="1530994" cy="211019"/>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6" name="Graphic 25">
              <a:extLst>
                <a:ext uri="{FF2B5EF4-FFF2-40B4-BE49-F238E27FC236}">
                  <a16:creationId xmlns:a16="http://schemas.microsoft.com/office/drawing/2014/main" id="{17504ECF-B12B-39C2-7028-020D9890EA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Tree>
    <p:extLst>
      <p:ext uri="{BB962C8B-B14F-4D97-AF65-F5344CB8AC3E}">
        <p14:creationId xmlns:p14="http://schemas.microsoft.com/office/powerpoint/2010/main" val="21074945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solidFill>
                  <a:srgbClr val="0078D4"/>
                </a:solidFill>
                <a:cs typeface="Segoe UI"/>
              </a:rPr>
              <a:t>Information Technology </a:t>
            </a:r>
            <a:r>
              <a:rPr lang="en-US" noProof="0">
                <a:cs typeface="Segoe UI"/>
              </a:rPr>
              <a:t>| Build analytics within Fabric</a:t>
            </a:r>
            <a:endParaRPr lang="en-US"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latin typeface="Segoe UI Semibold"/>
                <a:cs typeface="Segoe UI Semibold"/>
              </a:rPr>
              <a:t>1. Building data pipeline</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latin typeface="Segoe UI Semibold"/>
                <a:cs typeface="Segoe UI Semibold"/>
              </a:rPr>
              <a:t>6. Interactive experience</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latin typeface="Segoe UI Semibold"/>
                <a:cs typeface="Segoe UI Semibold"/>
              </a:rPr>
              <a:t>2. Ingesting the data from Lakehouse</a:t>
            </a:r>
            <a:endParaRPr lang="en-US" noProof="0"/>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latin typeface="Segoe UI Semibold"/>
                <a:cs typeface="Segoe UI Semibold"/>
              </a:rPr>
              <a:t>5. Building an impact analysis</a:t>
            </a:r>
            <a:endParaRPr lang="en-US" noProof="0"/>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latin typeface="Segoe UI Semibold"/>
                <a:cs typeface="Segoe UI Semibold"/>
              </a:rPr>
              <a:t>3. Transform the data</a:t>
            </a:r>
            <a:endParaRPr lang="en-US" noProof="0"/>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latin typeface="Segoe UI Semibold"/>
                <a:cs typeface="Segoe UI Semibold"/>
              </a:rPr>
              <a:t>4. Building positive narrative</a:t>
            </a:r>
            <a:endParaRPr lang="en-US" noProof="0"/>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Azure AI Studio and Power BI</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noProof="0">
                <a:ea typeface="+mn-lt"/>
                <a:cs typeface="+mn-lt"/>
              </a:rPr>
              <a:t>The admin plans to create a separate </a:t>
            </a:r>
            <a:r>
              <a:rPr lang="en-US" noProof="0" err="1">
                <a:ea typeface="+mn-lt"/>
                <a:cs typeface="+mn-lt"/>
              </a:rPr>
              <a:t>DataFlow</a:t>
            </a:r>
            <a:r>
              <a:rPr lang="en-US" noProof="0">
                <a:ea typeface="+mn-lt"/>
                <a:cs typeface="+mn-lt"/>
              </a:rPr>
              <a:t> Gen2 pipeline by modifying the M Query to include a loop for multi-day data ingestion, serving as a backfill when daily tasks fail.</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vert="horz" wrap="square" lIns="90000" tIns="36000" rIns="90000" bIns="36000" rtlCol="0" anchor="t">
            <a:normAutofit/>
          </a:bodyPr>
          <a:lstStyle/>
          <a:p>
            <a:r>
              <a:rPr lang="en-US" noProof="0">
                <a:cs typeface="Segoe UI"/>
              </a:rPr>
              <a:t>As there are multiple tables in the Lakehouse, the admin needs help to create complex custom SQL query. They decided to use the AI Skill help building the query.</a:t>
            </a:r>
            <a:endParaRPr lang="en-US" noProof="0"/>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vert="horz" wrap="square" lIns="90000" tIns="36000" rIns="90000" bIns="36000" rtlCol="0" anchor="t">
            <a:normAutofit/>
          </a:bodyPr>
          <a:lstStyle/>
          <a:p>
            <a:r>
              <a:rPr lang="en-US" noProof="0">
                <a:cs typeface="Segoe UI"/>
              </a:rPr>
              <a:t>The admin wants to simplify the report by reducing the number of rows through grouping similar records together.</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normAutofit fontScale="92500" lnSpcReduction="20000"/>
          </a:bodyPr>
          <a:lstStyle/>
          <a:p>
            <a:r>
              <a:rPr lang="en-US" sz="900" kern="0" noProof="0">
                <a:solidFill>
                  <a:srgbClr val="1A1A1A"/>
                </a:solidFill>
                <a:latin typeface="Segoe UI"/>
              </a:rPr>
              <a:t>Sample Prompt: </a:t>
            </a:r>
            <a:r>
              <a:rPr lang="en-US" noProof="0">
                <a:cs typeface="Segoe UI"/>
              </a:rPr>
              <a:t>Rewrite this M query by changing the relative date 'yesterday' to accept the '</a:t>
            </a:r>
            <a:r>
              <a:rPr lang="en-US" noProof="0" err="1">
                <a:cs typeface="Segoe UI"/>
              </a:rPr>
              <a:t>startDate</a:t>
            </a:r>
            <a:r>
              <a:rPr lang="en-US" noProof="0">
                <a:cs typeface="Segoe UI"/>
              </a:rPr>
              <a:t>' and '</a:t>
            </a:r>
            <a:r>
              <a:rPr lang="en-US" noProof="0" err="1">
                <a:cs typeface="Segoe UI"/>
              </a:rPr>
              <a:t>endDate</a:t>
            </a:r>
            <a:r>
              <a:rPr lang="en-US" noProof="0">
                <a:cs typeface="Segoe UI"/>
              </a:rPr>
              <a:t>' parameters in the string format of "MM/dd/</a:t>
            </a:r>
            <a:r>
              <a:rPr lang="en-US" noProof="0" err="1">
                <a:cs typeface="Segoe UI"/>
              </a:rPr>
              <a:t>yyyy</a:t>
            </a:r>
            <a:r>
              <a:rPr lang="en-US" noProof="0">
                <a:cs typeface="Segoe UI"/>
              </a:rPr>
              <a:t>". Make sure to process in loop one day at a time as the original.</a:t>
            </a:r>
            <a:endParaRPr lang="en-US"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a:bodyPr>
          <a:lstStyle/>
          <a:p>
            <a:r>
              <a:rPr lang="en-US" kern="0" noProof="0">
                <a:solidFill>
                  <a:srgbClr val="1A1A1A"/>
                </a:solidFill>
                <a:latin typeface="Segoe UI"/>
              </a:rPr>
              <a:t>Sample Prompt: </a:t>
            </a:r>
            <a:r>
              <a:rPr lang="en-US" noProof="0">
                <a:solidFill>
                  <a:srgbClr val="252423"/>
                </a:solidFill>
                <a:cs typeface="Segoe UI"/>
              </a:rPr>
              <a:t>Publication creator MOMs</a:t>
            </a:r>
            <a:r>
              <a:rPr lang="en-US" noProof="0">
                <a:solidFill>
                  <a:srgbClr val="A19F9D"/>
                </a:solidFill>
                <a:cs typeface="Segoe UI"/>
              </a:rPr>
              <a:t> </a:t>
            </a:r>
            <a:r>
              <a:rPr lang="en-US" noProof="0">
                <a:solidFill>
                  <a:srgbClr val="252423"/>
                </a:solidFill>
                <a:cs typeface="Segoe UI"/>
              </a:rPr>
              <a:t>with</a:t>
            </a:r>
            <a:r>
              <a:rPr lang="en-US" noProof="0">
                <a:solidFill>
                  <a:srgbClr val="A19F9D"/>
                </a:solidFill>
                <a:cs typeface="Segoe UI"/>
              </a:rPr>
              <a:t> </a:t>
            </a:r>
            <a:r>
              <a:rPr lang="en-US" noProof="0">
                <a:solidFill>
                  <a:srgbClr val="252423"/>
                </a:solidFill>
                <a:cs typeface="Segoe UI"/>
              </a:rPr>
              <a:t>profession Business Operations</a:t>
            </a:r>
            <a:r>
              <a:rPr lang="en-US" noProof="0">
                <a:solidFill>
                  <a:srgbClr val="A19F9D"/>
                </a:solidFill>
                <a:cs typeface="Segoe UI"/>
              </a:rPr>
              <a:t> </a:t>
            </a:r>
            <a:r>
              <a:rPr lang="en-US" noProof="0">
                <a:solidFill>
                  <a:srgbClr val="252423"/>
                </a:solidFill>
                <a:cs typeface="Segoe UI"/>
              </a:rPr>
              <a:t>or</a:t>
            </a:r>
            <a:r>
              <a:rPr lang="en-US" noProof="0">
                <a:solidFill>
                  <a:srgbClr val="A19F9D"/>
                </a:solidFill>
                <a:cs typeface="Segoe UI"/>
              </a:rPr>
              <a:t> </a:t>
            </a:r>
            <a:r>
              <a:rPr lang="en-US" noProof="0">
                <a:solidFill>
                  <a:srgbClr val="252423"/>
                </a:solidFill>
                <a:cs typeface="Segoe UI"/>
              </a:rPr>
              <a:t>Design &amp; Creative</a:t>
            </a:r>
            <a:endParaRPr lang="en-US"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fontScale="92500" lnSpcReduction="20000"/>
          </a:bodyPr>
          <a:lstStyle/>
          <a:p>
            <a:r>
              <a:rPr lang="en-US" sz="900" kern="0" noProof="0">
                <a:solidFill>
                  <a:srgbClr val="1A1A1A"/>
                </a:solidFill>
                <a:latin typeface="Segoe UI"/>
              </a:rPr>
              <a:t>Sample Prompt: </a:t>
            </a:r>
            <a:r>
              <a:rPr lang="en-US" noProof="0">
                <a:cs typeface="Segoe UI"/>
              </a:rPr>
              <a:t>How many users are there with the Action Level 2 of </a:t>
            </a:r>
            <a:r>
              <a:rPr lang="en-US" noProof="0" err="1">
                <a:cs typeface="Segoe UI"/>
              </a:rPr>
              <a:t>CreateNewPublication</a:t>
            </a:r>
            <a:r>
              <a:rPr lang="en-US" noProof="0">
                <a:cs typeface="Segoe UI"/>
              </a:rPr>
              <a:t> during the last 30 days and 31-60 days ago? Separate them into two different columns. Please break down them by Profession and rank them from the most to the least users.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Autofit/>
          </a:bodyPr>
          <a:lstStyle/>
          <a:p>
            <a:r>
              <a:rPr lang="en-US" kern="0" noProof="0">
                <a:solidFill>
                  <a:srgbClr val="1A1A1A"/>
                </a:solidFill>
                <a:latin typeface="Segoe UI"/>
              </a:rPr>
              <a:t>Sample Prompt: </a:t>
            </a:r>
            <a:r>
              <a:rPr lang="en-US" noProof="0">
                <a:ea typeface="+mn-lt"/>
                <a:cs typeface="+mn-lt"/>
              </a:rPr>
              <a:t>Which profession saw the most significant decline in publication activity? And what could be the potential impact of the increase/decrease in the product usage for those with the most significant decline?</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normAutofit fontScale="92500" lnSpcReduction="20000"/>
          </a:bodyPr>
          <a:lstStyle/>
          <a:p>
            <a:r>
              <a:rPr lang="en-US" sz="900" kern="0" noProof="0">
                <a:solidFill>
                  <a:srgbClr val="1A1A1A"/>
                </a:solidFill>
                <a:latin typeface="Segoe UI"/>
              </a:rPr>
              <a:t>Sample Prompt: </a:t>
            </a:r>
            <a:r>
              <a:rPr lang="en-US" noProof="0">
                <a:cs typeface="Segoe UI"/>
              </a:rPr>
              <a:t>Under the Profession column, I want to combine Product Management and Program Management as Product Management. Then group them together by Profession and apply sum to the other two columns.</a:t>
            </a:r>
            <a:endParaRPr lang="en-US"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normAutofit/>
          </a:bodyPr>
          <a:lstStyle/>
          <a:p>
            <a:r>
              <a:rPr lang="en-US" kern="0" noProof="0">
                <a:solidFill>
                  <a:srgbClr val="1A1A1A"/>
                </a:solidFill>
                <a:latin typeface="Segoe UI"/>
              </a:rPr>
              <a:t>Sample Prompt: </a:t>
            </a:r>
            <a:r>
              <a:rPr lang="en-US" noProof="0">
                <a:ea typeface="+mn-lt"/>
                <a:cs typeface="+mn-lt"/>
              </a:rPr>
              <a:t>Which profession had the highest increase in the product usage this month?</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The admin wants to create interactive experience and allows anyone with access to the report to ask questions to the data within the report. </a:t>
            </a:r>
            <a:endParaRPr lang="en-US" noProof="0"/>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vert="horz" wrap="square" lIns="90000" tIns="36000" rIns="90000" bIns="36000" rtlCol="0" anchor="t">
            <a:normAutofit/>
          </a:bodyPr>
          <a:lstStyle/>
          <a:p>
            <a:r>
              <a:rPr lang="en-US" noProof="0">
                <a:cs typeface="Segoe UI"/>
              </a:rPr>
              <a:t>The admin determines which group saw the largest decline in publication activity and analyze how changes in the product usage might impact those users.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vert="horz" wrap="square" lIns="90000" tIns="36000" rIns="90000" bIns="36000" rtlCol="0" anchor="t">
            <a:normAutofit/>
          </a:bodyPr>
          <a:lstStyle/>
          <a:p>
            <a:r>
              <a:rPr lang="en-US" noProof="0">
                <a:cs typeface="Segoe UI"/>
              </a:rPr>
              <a:t>While building the report in Power BI, the admin wants to emphasize the area of the data showing the highest Month Over Month growth.</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8" name="Text Placeholder 7">
            <a:extLst>
              <a:ext uri="{FF2B5EF4-FFF2-40B4-BE49-F238E27FC236}">
                <a16:creationId xmlns:a16="http://schemas.microsoft.com/office/drawing/2014/main" id="{E9CE0B85-A92D-2BE3-37CF-DFAC438EABF3}"/>
              </a:ext>
            </a:extLst>
          </p:cNvPr>
          <p:cNvSpPr>
            <a:spLocks noGrp="1"/>
          </p:cNvSpPr>
          <p:nvPr>
            <p:ph type="body" sz="quarter" idx="38"/>
          </p:nvPr>
        </p:nvSpPr>
        <p:spPr>
          <a:solidFill>
            <a:srgbClr val="0078D4"/>
          </a:solidFill>
        </p:spPr>
        <p:txBody>
          <a:bodyPr/>
          <a:lstStyle/>
          <a:p>
            <a:endParaRPr lang="en-US" noProof="0"/>
          </a:p>
        </p:txBody>
      </p:sp>
      <p:sp>
        <p:nvSpPr>
          <p:cNvPr id="9" name="Text Placeholder 8">
            <a:extLst>
              <a:ext uri="{FF2B5EF4-FFF2-40B4-BE49-F238E27FC236}">
                <a16:creationId xmlns:a16="http://schemas.microsoft.com/office/drawing/2014/main" id="{5FF65479-A728-E4A3-BE2E-783F0C1696FF}"/>
              </a:ext>
            </a:extLst>
          </p:cNvPr>
          <p:cNvSpPr>
            <a:spLocks noGrp="1"/>
          </p:cNvSpPr>
          <p:nvPr>
            <p:ph type="body" sz="quarter" idx="39"/>
          </p:nvPr>
        </p:nvSpPr>
        <p:spPr>
          <a:solidFill>
            <a:srgbClr val="0078D4"/>
          </a:solidFill>
        </p:spPr>
        <p:txBody>
          <a:bodyPr/>
          <a:lstStyle/>
          <a:p>
            <a:endParaRPr lang="en-US" noProof="0"/>
          </a:p>
        </p:txBody>
      </p:sp>
      <p:sp>
        <p:nvSpPr>
          <p:cNvPr id="10" name="Text Placeholder 9">
            <a:extLst>
              <a:ext uri="{FF2B5EF4-FFF2-40B4-BE49-F238E27FC236}">
                <a16:creationId xmlns:a16="http://schemas.microsoft.com/office/drawing/2014/main" id="{1402742C-4142-FAB7-2106-5EA4FC26F018}"/>
              </a:ext>
            </a:extLst>
          </p:cNvPr>
          <p:cNvSpPr>
            <a:spLocks noGrp="1"/>
          </p:cNvSpPr>
          <p:nvPr>
            <p:ph type="body" sz="quarter" idx="40"/>
          </p:nvPr>
        </p:nvSpPr>
        <p:spPr>
          <a:solidFill>
            <a:srgbClr val="0078D4"/>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7" y="1132755"/>
            <a:ext cx="1444993" cy="239155"/>
            <a:chOff x="1198143" y="862656"/>
            <a:chExt cx="1444993" cy="239155"/>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3" y="862656"/>
              <a:ext cx="1444993" cy="239155"/>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260000" cy="216000"/>
            <a:chOff x="1194743" y="1140160"/>
            <a:chExt cx="126000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Reduce costs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3" name="Group 2">
            <a:extLst>
              <a:ext uri="{FF2B5EF4-FFF2-40B4-BE49-F238E27FC236}">
                <a16:creationId xmlns:a16="http://schemas.microsoft.com/office/drawing/2014/main" id="{76A7F781-4EDA-8E89-9F16-CB6D0C0D7C72}"/>
              </a:ext>
            </a:extLst>
          </p:cNvPr>
          <p:cNvGrpSpPr/>
          <p:nvPr/>
        </p:nvGrpSpPr>
        <p:grpSpPr>
          <a:xfrm>
            <a:off x="4487814" y="2724391"/>
            <a:ext cx="2368026" cy="360000"/>
            <a:chOff x="3277688" y="5056580"/>
            <a:chExt cx="2368026" cy="360000"/>
          </a:xfrm>
        </p:grpSpPr>
        <p:pic>
          <p:nvPicPr>
            <p:cNvPr id="15" name="Picture 14">
              <a:extLst>
                <a:ext uri="{FF2B5EF4-FFF2-40B4-BE49-F238E27FC236}">
                  <a16:creationId xmlns:a16="http://schemas.microsoft.com/office/drawing/2014/main" id="{3A20DE14-86A4-0004-43B4-A28EC65F349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8478" t="-38478" r="-38478" b="-38478"/>
            <a:stretch/>
          </p:blipFill>
          <p:spPr>
            <a:xfrm>
              <a:off x="3277688" y="5056580"/>
              <a:ext cx="360000" cy="360000"/>
            </a:xfrm>
            <a:prstGeom prst="ellipse">
              <a:avLst/>
            </a:prstGeom>
            <a:solidFill>
              <a:srgbClr val="FFFFFF"/>
            </a:solidFill>
          </p:spPr>
        </p:pic>
        <p:sp>
          <p:nvSpPr>
            <p:cNvPr id="16" name="TextBox 15">
              <a:extLst>
                <a:ext uri="{FF2B5EF4-FFF2-40B4-BE49-F238E27FC236}">
                  <a16:creationId xmlns:a16="http://schemas.microsoft.com/office/drawing/2014/main" id="{CE8D04D7-26A1-3FC9-84AC-93CD8911F8D7}"/>
                </a:ext>
                <a:ext uri="{C183D7F6-B498-43B3-948B-1728B52AA6E4}">
                  <adec:decorative xmlns:adec="http://schemas.microsoft.com/office/drawing/2017/decorative" val="0"/>
                </a:ext>
              </a:extLst>
            </p:cNvPr>
            <p:cNvSpPr txBox="1"/>
            <p:nvPr/>
          </p:nvSpPr>
          <p:spPr>
            <a:xfrm>
              <a:off x="3753530"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Fabric</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 name="Group 16">
            <a:extLst>
              <a:ext uri="{FF2B5EF4-FFF2-40B4-BE49-F238E27FC236}">
                <a16:creationId xmlns:a16="http://schemas.microsoft.com/office/drawing/2014/main" id="{A664F44E-1DFE-6079-82F2-7C49E854C4EA}"/>
              </a:ext>
            </a:extLst>
          </p:cNvPr>
          <p:cNvGrpSpPr/>
          <p:nvPr/>
        </p:nvGrpSpPr>
        <p:grpSpPr>
          <a:xfrm>
            <a:off x="7883624" y="2724391"/>
            <a:ext cx="2368026" cy="360000"/>
            <a:chOff x="3277688" y="5056580"/>
            <a:chExt cx="2368026" cy="360000"/>
          </a:xfrm>
        </p:grpSpPr>
        <p:pic>
          <p:nvPicPr>
            <p:cNvPr id="18" name="Picture 17">
              <a:extLst>
                <a:ext uri="{FF2B5EF4-FFF2-40B4-BE49-F238E27FC236}">
                  <a16:creationId xmlns:a16="http://schemas.microsoft.com/office/drawing/2014/main" id="{630DF172-A208-F8CB-EBF7-47A1E5DEA3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8478" t="-38478" r="-38478" b="-38478"/>
            <a:stretch/>
          </p:blipFill>
          <p:spPr>
            <a:xfrm>
              <a:off x="3277688" y="5056580"/>
              <a:ext cx="360000" cy="360000"/>
            </a:xfrm>
            <a:prstGeom prst="ellipse">
              <a:avLst/>
            </a:prstGeom>
            <a:solidFill>
              <a:srgbClr val="FFFFFF"/>
            </a:solidFill>
          </p:spPr>
        </p:pic>
        <p:sp>
          <p:nvSpPr>
            <p:cNvPr id="19" name="TextBox 18">
              <a:extLst>
                <a:ext uri="{FF2B5EF4-FFF2-40B4-BE49-F238E27FC236}">
                  <a16:creationId xmlns:a16="http://schemas.microsoft.com/office/drawing/2014/main" id="{483E0C5B-0D1A-AD3C-2B19-16A91577884D}"/>
                </a:ext>
                <a:ext uri="{C183D7F6-B498-43B3-948B-1728B52AA6E4}">
                  <adec:decorative xmlns:adec="http://schemas.microsoft.com/office/drawing/2017/decorative" val="0"/>
                </a:ext>
              </a:extLst>
            </p:cNvPr>
            <p:cNvSpPr txBox="1"/>
            <p:nvPr/>
          </p:nvSpPr>
          <p:spPr>
            <a:xfrm>
              <a:off x="3753530"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Fabric</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8470CD9D-6846-8705-9530-44B3CC7AAAE2}"/>
              </a:ext>
            </a:extLst>
          </p:cNvPr>
          <p:cNvGrpSpPr/>
          <p:nvPr/>
        </p:nvGrpSpPr>
        <p:grpSpPr>
          <a:xfrm>
            <a:off x="7883624" y="5205615"/>
            <a:ext cx="1790951" cy="360000"/>
            <a:chOff x="588263" y="4576748"/>
            <a:chExt cx="1790951" cy="360000"/>
          </a:xfrm>
        </p:grpSpPr>
        <p:pic>
          <p:nvPicPr>
            <p:cNvPr id="21" name="Picture 20">
              <a:extLst>
                <a:ext uri="{FF2B5EF4-FFF2-40B4-BE49-F238E27FC236}">
                  <a16:creationId xmlns:a16="http://schemas.microsoft.com/office/drawing/2014/main" id="{6D4FE64C-E509-34C8-8FA1-4ABC802516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22" name="TextBox 21">
              <a:extLst>
                <a:ext uri="{FF2B5EF4-FFF2-40B4-BE49-F238E27FC236}">
                  <a16:creationId xmlns:a16="http://schemas.microsoft.com/office/drawing/2014/main" id="{0BEF413A-3263-7684-DFEA-BB9D26972CB1}"/>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0" name="Group 39">
            <a:extLst>
              <a:ext uri="{FF2B5EF4-FFF2-40B4-BE49-F238E27FC236}">
                <a16:creationId xmlns:a16="http://schemas.microsoft.com/office/drawing/2014/main" id="{45D946EB-752B-CCB5-CB53-FFA758840CC1}"/>
              </a:ext>
            </a:extLst>
          </p:cNvPr>
          <p:cNvGrpSpPr/>
          <p:nvPr/>
        </p:nvGrpSpPr>
        <p:grpSpPr>
          <a:xfrm>
            <a:off x="4348386" y="5239968"/>
            <a:ext cx="1790951" cy="360000"/>
            <a:chOff x="588263" y="4576748"/>
            <a:chExt cx="1790951" cy="360000"/>
          </a:xfrm>
        </p:grpSpPr>
        <p:pic>
          <p:nvPicPr>
            <p:cNvPr id="41" name="Picture 40">
              <a:extLst>
                <a:ext uri="{FF2B5EF4-FFF2-40B4-BE49-F238E27FC236}">
                  <a16:creationId xmlns:a16="http://schemas.microsoft.com/office/drawing/2014/main" id="{9830BCCE-3004-FE4F-6FCB-60E4362FC7A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42" name="TextBox 41">
              <a:extLst>
                <a:ext uri="{FF2B5EF4-FFF2-40B4-BE49-F238E27FC236}">
                  <a16:creationId xmlns:a16="http://schemas.microsoft.com/office/drawing/2014/main" id="{3686AECD-9E13-23C2-1D24-2C82EF1F72F8}"/>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3" name="Group 42">
            <a:extLst>
              <a:ext uri="{FF2B5EF4-FFF2-40B4-BE49-F238E27FC236}">
                <a16:creationId xmlns:a16="http://schemas.microsoft.com/office/drawing/2014/main" id="{B61D1A68-E7B5-F9B1-222F-581704E4F8D4}"/>
              </a:ext>
            </a:extLst>
          </p:cNvPr>
          <p:cNvGrpSpPr/>
          <p:nvPr/>
        </p:nvGrpSpPr>
        <p:grpSpPr>
          <a:xfrm>
            <a:off x="812632" y="5205615"/>
            <a:ext cx="1790951" cy="360000"/>
            <a:chOff x="588263" y="4576748"/>
            <a:chExt cx="1790951" cy="360000"/>
          </a:xfrm>
        </p:grpSpPr>
        <p:pic>
          <p:nvPicPr>
            <p:cNvPr id="44" name="Picture 43">
              <a:extLst>
                <a:ext uri="{FF2B5EF4-FFF2-40B4-BE49-F238E27FC236}">
                  <a16:creationId xmlns:a16="http://schemas.microsoft.com/office/drawing/2014/main" id="{BD60B315-7B2E-9CCA-10D6-A3D29EB624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4576748"/>
              <a:ext cx="360000" cy="360000"/>
            </a:xfrm>
            <a:prstGeom prst="ellipse">
              <a:avLst/>
            </a:prstGeom>
            <a:solidFill>
              <a:schemeClr val="bg1"/>
            </a:solidFill>
          </p:spPr>
        </p:pic>
        <p:sp>
          <p:nvSpPr>
            <p:cNvPr id="62" name="TextBox 61">
              <a:extLst>
                <a:ext uri="{FF2B5EF4-FFF2-40B4-BE49-F238E27FC236}">
                  <a16:creationId xmlns:a16="http://schemas.microsoft.com/office/drawing/2014/main" id="{76AF6A32-5143-EF6D-0FA8-043EA28EA01F}"/>
                </a:ext>
                <a:ext uri="{C183D7F6-B498-43B3-948B-1728B52AA6E4}">
                  <adec:decorative xmlns:adec="http://schemas.microsoft.com/office/drawing/2017/decorative" val="0"/>
                </a:ext>
              </a:extLst>
            </p:cNvPr>
            <p:cNvSpPr txBox="1"/>
            <p:nvPr/>
          </p:nvSpPr>
          <p:spPr>
            <a:xfrm>
              <a:off x="1047214" y="4672110"/>
              <a:ext cx="1332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 BI</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 name="Group 1">
            <a:extLst>
              <a:ext uri="{FF2B5EF4-FFF2-40B4-BE49-F238E27FC236}">
                <a16:creationId xmlns:a16="http://schemas.microsoft.com/office/drawing/2014/main" id="{B51D34FE-6834-D291-F414-565011337898}"/>
              </a:ext>
            </a:extLst>
          </p:cNvPr>
          <p:cNvGrpSpPr/>
          <p:nvPr/>
        </p:nvGrpSpPr>
        <p:grpSpPr>
          <a:xfrm>
            <a:off x="812632" y="2724391"/>
            <a:ext cx="2368026" cy="360000"/>
            <a:chOff x="3277688" y="5056580"/>
            <a:chExt cx="2368026" cy="360000"/>
          </a:xfrm>
        </p:grpSpPr>
        <p:pic>
          <p:nvPicPr>
            <p:cNvPr id="4" name="Picture 3">
              <a:extLst>
                <a:ext uri="{FF2B5EF4-FFF2-40B4-BE49-F238E27FC236}">
                  <a16:creationId xmlns:a16="http://schemas.microsoft.com/office/drawing/2014/main" id="{6B53421D-A9FC-D3F6-856D-300FCDEAF98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8478" t="-38478" r="-38478" b="-38478"/>
            <a:stretch/>
          </p:blipFill>
          <p:spPr>
            <a:xfrm>
              <a:off x="3277688" y="5056580"/>
              <a:ext cx="360000" cy="360000"/>
            </a:xfrm>
            <a:prstGeom prst="ellipse">
              <a:avLst/>
            </a:prstGeom>
            <a:solidFill>
              <a:srgbClr val="FFFFFF"/>
            </a:solidFill>
          </p:spPr>
        </p:pic>
        <p:sp>
          <p:nvSpPr>
            <p:cNvPr id="5" name="TextBox 4">
              <a:extLst>
                <a:ext uri="{FF2B5EF4-FFF2-40B4-BE49-F238E27FC236}">
                  <a16:creationId xmlns:a16="http://schemas.microsoft.com/office/drawing/2014/main" id="{774A3391-514A-8131-D698-5C9D4FA3EE5E}"/>
                </a:ext>
                <a:ext uri="{C183D7F6-B498-43B3-948B-1728B52AA6E4}">
                  <adec:decorative xmlns:adec="http://schemas.microsoft.com/office/drawing/2017/decorative" val="0"/>
                </a:ext>
              </a:extLst>
            </p:cNvPr>
            <p:cNvSpPr txBox="1"/>
            <p:nvPr/>
          </p:nvSpPr>
          <p:spPr>
            <a:xfrm>
              <a:off x="3753530" y="515194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Fabric</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7" name="Picture 6" descr="A group of women standing together&#10;&#10;Description automatically generated">
            <a:extLst>
              <a:ext uri="{FF2B5EF4-FFF2-40B4-BE49-F238E27FC236}">
                <a16:creationId xmlns:a16="http://schemas.microsoft.com/office/drawing/2014/main" id="{A5B85D67-E50C-B084-01D5-BA0C900BA3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Tree>
    <p:extLst>
      <p:ext uri="{BB962C8B-B14F-4D97-AF65-F5344CB8AC3E}">
        <p14:creationId xmlns:p14="http://schemas.microsoft.com/office/powerpoint/2010/main" val="23205140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noProof="0">
                <a:solidFill>
                  <a:srgbClr val="0078D4"/>
                </a:solidFill>
                <a:cs typeface="Segoe UI"/>
              </a:rPr>
              <a:t>Information Technology | </a:t>
            </a:r>
            <a:r>
              <a:rPr lang="en-US" sz="1800" noProof="0">
                <a:cs typeface="Segoe UI Semibold"/>
              </a:rPr>
              <a:t>Assisted device </a:t>
            </a:r>
            <a:r>
              <a:rPr lang="en-US" noProof="0">
                <a:cs typeface="Segoe UI Semibold"/>
              </a:rPr>
              <a:t>a</a:t>
            </a:r>
            <a:r>
              <a:rPr lang="en-US" sz="1800" noProof="0">
                <a:cs typeface="Segoe UI Semibold"/>
              </a:rPr>
              <a:t>cquisition</a:t>
            </a:r>
            <a:endParaRPr lang="en-US" sz="1400" i="1"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Access device purchase app</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Tracking shipment</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Answer usage questions</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Manager approval</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Review recommendations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Place order</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0028"/>
            <a:ext cx="2808000" cy="735609"/>
          </a:xfrm>
        </p:spPr>
        <p:txBody>
          <a:bodyPr>
            <a:normAutofit/>
          </a:bodyPr>
          <a:lstStyle/>
          <a:p>
            <a:r>
              <a:rPr lang="en-US" noProof="0"/>
              <a:t>Using a Teams app access a custom copilot agent built with Copilot Studio that assists users in selecting and ordering a new device.</a:t>
            </a:r>
            <a:endParaRPr lang="en-US" strike="sngStrike"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Answer a series of questions about typical usage patterns. The app determines follow up questions based on the responses given.</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a:xfrm>
            <a:off x="7511481" y="1959155"/>
            <a:ext cx="2808000" cy="796281"/>
          </a:xfrm>
        </p:spPr>
        <p:txBody>
          <a:bodyPr>
            <a:normAutofit/>
          </a:bodyPr>
          <a:lstStyle/>
          <a:p>
            <a:r>
              <a:rPr lang="en-US" noProof="0"/>
              <a:t>The app interprets the responses and uses additional information like the person’s role to provide a selection of a few applicable devices from the preapproved vendor list with their capabilities and pricing.</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normAutofit/>
          </a:bodyPr>
          <a:lstStyle/>
          <a:p>
            <a:r>
              <a:rPr lang="en-US" sz="900" kern="0" noProof="0">
                <a:solidFill>
                  <a:srgbClr val="1A1A1A"/>
                </a:solidFill>
                <a:latin typeface="Segoe UI"/>
              </a:rPr>
              <a:t>Activity: </a:t>
            </a:r>
            <a:r>
              <a:rPr lang="en-US" noProof="0"/>
              <a:t>In Teams open the Device Selection and Purchase app</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a:bodyPr>
          <a:lstStyle/>
          <a:p>
            <a:r>
              <a:rPr lang="en-US" sz="900" kern="0" noProof="0">
                <a:solidFill>
                  <a:srgbClr val="1A1A1A"/>
                </a:solidFill>
                <a:latin typeface="Segoe UI"/>
              </a:rPr>
              <a:t>Activity:</a:t>
            </a:r>
            <a:r>
              <a:rPr lang="en-US" kern="0" noProof="0">
                <a:solidFill>
                  <a:srgbClr val="1A1A1A"/>
                </a:solidFill>
                <a:latin typeface="Segoe UI"/>
              </a:rPr>
              <a:t> Use the </a:t>
            </a:r>
            <a:r>
              <a:rPr lang="en-US" noProof="0"/>
              <a:t>Device Selection and Purchase app to track progress on the device delivery.</a:t>
            </a: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sz="900" kern="0" noProof="0">
                <a:solidFill>
                  <a:srgbClr val="1A1A1A"/>
                </a:solidFill>
                <a:latin typeface="Segoe UI"/>
              </a:rPr>
              <a:t>Activity: </a:t>
            </a:r>
            <a:r>
              <a:rPr lang="en-US" noProof="0"/>
              <a:t>Answer questions from the bot about applications used, mobility requirements, meeting requirements, etc.</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rmAutofit/>
          </a:bodyPr>
          <a:lstStyle/>
          <a:p>
            <a:r>
              <a:rPr lang="en-US" sz="900" kern="0" noProof="0">
                <a:solidFill>
                  <a:srgbClr val="1A1A1A"/>
                </a:solidFill>
                <a:latin typeface="Segoe UI"/>
              </a:rPr>
              <a:t>Activity:</a:t>
            </a:r>
            <a:r>
              <a:rPr lang="en-US" kern="0" noProof="0">
                <a:solidFill>
                  <a:srgbClr val="1A1A1A"/>
                </a:solidFill>
                <a:latin typeface="Segoe UI"/>
              </a:rPr>
              <a:t> The manager uses the link to open the Teams app and approve the order.</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normAutofit/>
          </a:bodyPr>
          <a:lstStyle/>
          <a:p>
            <a:r>
              <a:rPr lang="en-US" sz="900" kern="0" noProof="0">
                <a:solidFill>
                  <a:srgbClr val="1A1A1A"/>
                </a:solidFill>
                <a:latin typeface="Segoe UI"/>
              </a:rPr>
              <a:t>Activity: </a:t>
            </a:r>
            <a:r>
              <a:rPr lang="en-US" noProof="0"/>
              <a:t>Review the suggested devices and select the one that is most preferred.</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noProof="0">
                <a:solidFill>
                  <a:srgbClr val="1A1A1A"/>
                </a:solidFill>
                <a:latin typeface="Segoe UI"/>
              </a:rPr>
              <a:t>Activity:</a:t>
            </a:r>
            <a:r>
              <a:rPr lang="en-US" kern="0" noProof="0">
                <a:solidFill>
                  <a:srgbClr val="1A1A1A"/>
                </a:solidFill>
                <a:latin typeface="Segoe UI"/>
              </a:rPr>
              <a:t> Place the order in the app.</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normAutofit/>
          </a:bodyPr>
          <a:lstStyle/>
          <a:p>
            <a:r>
              <a:rPr lang="en-US" noProof="0"/>
              <a:t>The app places the order with the device supplier and confirms the order and delivery data with the user via email. The user can track progress on the order via the app.</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normAutofit/>
          </a:bodyPr>
          <a:lstStyle/>
          <a:p>
            <a:r>
              <a:rPr lang="en-US" noProof="0"/>
              <a:t>The app sends an email to the user’s manager with the order information and a link to approve.</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After the selection is made, the app initiates the ordering process, which includes an approval process.</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16" name="Text Placeholder 15">
            <a:extLst>
              <a:ext uri="{FF2B5EF4-FFF2-40B4-BE49-F238E27FC236}">
                <a16:creationId xmlns:a16="http://schemas.microsoft.com/office/drawing/2014/main" id="{F5339FDB-BB55-54FB-E31D-D86D65342C5B}"/>
              </a:ext>
            </a:extLst>
          </p:cNvPr>
          <p:cNvSpPr>
            <a:spLocks noGrp="1"/>
          </p:cNvSpPr>
          <p:nvPr>
            <p:ph type="body" sz="quarter" idx="38"/>
          </p:nvPr>
        </p:nvSpPr>
        <p:spPr>
          <a:solidFill>
            <a:srgbClr val="0070C0"/>
          </a:solidFill>
        </p:spPr>
        <p:txBody>
          <a:bodyPr/>
          <a:lstStyle/>
          <a:p>
            <a:endParaRPr lang="en-US" noProof="0"/>
          </a:p>
        </p:txBody>
      </p:sp>
      <p:sp>
        <p:nvSpPr>
          <p:cNvPr id="17" name="Text Placeholder 16">
            <a:extLst>
              <a:ext uri="{FF2B5EF4-FFF2-40B4-BE49-F238E27FC236}">
                <a16:creationId xmlns:a16="http://schemas.microsoft.com/office/drawing/2014/main" id="{73E9221D-2BC1-56D3-7B26-BD4F34994DE0}"/>
              </a:ext>
            </a:extLst>
          </p:cNvPr>
          <p:cNvSpPr>
            <a:spLocks noGrp="1"/>
          </p:cNvSpPr>
          <p:nvPr>
            <p:ph type="body" sz="quarter" idx="39"/>
          </p:nvPr>
        </p:nvSpPr>
        <p:spPr>
          <a:solidFill>
            <a:srgbClr val="0070C0"/>
          </a:solidFill>
        </p:spPr>
        <p:txBody>
          <a:bodyPr/>
          <a:lstStyle/>
          <a:p>
            <a:endParaRPr lang="en-US" noProof="0"/>
          </a:p>
        </p:txBody>
      </p:sp>
      <p:sp>
        <p:nvSpPr>
          <p:cNvPr id="18" name="Text Placeholder 17">
            <a:extLst>
              <a:ext uri="{FF2B5EF4-FFF2-40B4-BE49-F238E27FC236}">
                <a16:creationId xmlns:a16="http://schemas.microsoft.com/office/drawing/2014/main" id="{77495C15-F7B8-22DB-669F-DD4DCAD1F41A}"/>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3" y="1127774"/>
            <a:ext cx="1005840" cy="216000"/>
            <a:chOff x="1194743" y="1140160"/>
            <a:chExt cx="1005840" cy="216000"/>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3" y="1140160"/>
              <a:ext cx="10058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37" name="Group 36">
            <a:extLst>
              <a:ext uri="{FF2B5EF4-FFF2-40B4-BE49-F238E27FC236}">
                <a16:creationId xmlns:a16="http://schemas.microsoft.com/office/drawing/2014/main" id="{2F3589D2-4FAC-5E72-970D-75473C3B4B6F}"/>
              </a:ext>
            </a:extLst>
          </p:cNvPr>
          <p:cNvGrpSpPr/>
          <p:nvPr/>
        </p:nvGrpSpPr>
        <p:grpSpPr>
          <a:xfrm>
            <a:off x="8592472" y="1127774"/>
            <a:ext cx="1463040" cy="216000"/>
            <a:chOff x="1194743" y="1140160"/>
            <a:chExt cx="1463040" cy="216000"/>
          </a:xfrm>
        </p:grpSpPr>
        <p:sp>
          <p:nvSpPr>
            <p:cNvPr id="38" name="Rectangle: Rounded Corners 6">
              <a:extLst>
                <a:ext uri="{FF2B5EF4-FFF2-40B4-BE49-F238E27FC236}">
                  <a16:creationId xmlns:a16="http://schemas.microsoft.com/office/drawing/2014/main" id="{47694ED9-322C-F8E3-6D0D-F170B6469CAF}"/>
                </a:ext>
                <a:ext uri="{C183D7F6-B498-43B3-948B-1728B52AA6E4}">
                  <adec:decorative xmlns:adec="http://schemas.microsoft.com/office/drawing/2017/decorative" val="1"/>
                </a:ext>
              </a:extLst>
            </p:cNvPr>
            <p:cNvSpPr/>
            <p:nvPr/>
          </p:nvSpPr>
          <p:spPr bwMode="auto">
            <a:xfrm>
              <a:off x="1194743" y="1140160"/>
              <a:ext cx="146304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9" name="Graphic 38">
              <a:extLst>
                <a:ext uri="{FF2B5EF4-FFF2-40B4-BE49-F238E27FC236}">
                  <a16:creationId xmlns:a16="http://schemas.microsoft.com/office/drawing/2014/main" id="{CB49ED0C-8E03-502F-F821-E3B0A53344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pic>
        <p:nvPicPr>
          <p:cNvPr id="69" name="Picture 68" descr="A group of women standing together&#10;&#10;Description automatically generated">
            <a:extLst>
              <a:ext uri="{FF2B5EF4-FFF2-40B4-BE49-F238E27FC236}">
                <a16:creationId xmlns:a16="http://schemas.microsoft.com/office/drawing/2014/main" id="{C4E98BA0-6920-41A9-8CC1-821600858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12" name="Group 11">
            <a:extLst>
              <a:ext uri="{FF2B5EF4-FFF2-40B4-BE49-F238E27FC236}">
                <a16:creationId xmlns:a16="http://schemas.microsoft.com/office/drawing/2014/main" id="{7C9DF8E0-EFF8-3182-0531-C69DF78D8306}"/>
              </a:ext>
            </a:extLst>
          </p:cNvPr>
          <p:cNvGrpSpPr/>
          <p:nvPr/>
        </p:nvGrpSpPr>
        <p:grpSpPr>
          <a:xfrm>
            <a:off x="2798113" y="1122482"/>
            <a:ext cx="1562871" cy="254142"/>
            <a:chOff x="1198143" y="862657"/>
            <a:chExt cx="1562871" cy="254142"/>
          </a:xfrm>
        </p:grpSpPr>
        <p:sp>
          <p:nvSpPr>
            <p:cNvPr id="13" name="Rectangle: Rounded Corners 6">
              <a:extLst>
                <a:ext uri="{FF2B5EF4-FFF2-40B4-BE49-F238E27FC236}">
                  <a16:creationId xmlns:a16="http://schemas.microsoft.com/office/drawing/2014/main" id="{93970DD7-051D-A54E-152A-D458D86451DB}"/>
                </a:ext>
                <a:ext uri="{C183D7F6-B498-43B3-948B-1728B52AA6E4}">
                  <adec:decorative xmlns:adec="http://schemas.microsoft.com/office/drawing/2017/decorative" val="1"/>
                </a:ext>
              </a:extLst>
            </p:cNvPr>
            <p:cNvSpPr/>
            <p:nvPr/>
          </p:nvSpPr>
          <p:spPr bwMode="auto">
            <a:xfrm>
              <a:off x="1198143" y="862657"/>
              <a:ext cx="1562871" cy="254142"/>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14" name="Graphic 13">
              <a:extLst>
                <a:ext uri="{FF2B5EF4-FFF2-40B4-BE49-F238E27FC236}">
                  <a16:creationId xmlns:a16="http://schemas.microsoft.com/office/drawing/2014/main" id="{90112719-3C9E-4E5B-CDB1-624C13FB721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15" name="Group 14">
            <a:extLst>
              <a:ext uri="{FF2B5EF4-FFF2-40B4-BE49-F238E27FC236}">
                <a16:creationId xmlns:a16="http://schemas.microsoft.com/office/drawing/2014/main" id="{E4855F22-1A9B-DE09-AC1E-471740051534}"/>
              </a:ext>
            </a:extLst>
          </p:cNvPr>
          <p:cNvGrpSpPr/>
          <p:nvPr/>
        </p:nvGrpSpPr>
        <p:grpSpPr>
          <a:xfrm>
            <a:off x="1697851" y="1123965"/>
            <a:ext cx="987666" cy="216000"/>
            <a:chOff x="2707850" y="862657"/>
            <a:chExt cx="987666" cy="216000"/>
          </a:xfrm>
        </p:grpSpPr>
        <p:sp>
          <p:nvSpPr>
            <p:cNvPr id="22" name="Rectangle: Rounded Corners 6">
              <a:extLst>
                <a:ext uri="{FF2B5EF4-FFF2-40B4-BE49-F238E27FC236}">
                  <a16:creationId xmlns:a16="http://schemas.microsoft.com/office/drawing/2014/main" id="{B1F72ACD-D9DC-8B9F-436E-A1BD788141C1}"/>
                </a:ext>
                <a:ext uri="{C183D7F6-B498-43B3-948B-1728B52AA6E4}">
                  <adec:decorative xmlns:adec="http://schemas.microsoft.com/office/drawing/2017/decorative" val="1"/>
                </a:ext>
              </a:extLst>
            </p:cNvPr>
            <p:cNvSpPr/>
            <p:nvPr/>
          </p:nvSpPr>
          <p:spPr bwMode="auto">
            <a:xfrm>
              <a:off x="2707850" y="862657"/>
              <a:ext cx="987666"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NSAT</a:t>
              </a:r>
            </a:p>
          </p:txBody>
        </p:sp>
        <p:pic>
          <p:nvPicPr>
            <p:cNvPr id="40" name="Graphic 39">
              <a:extLst>
                <a:ext uri="{FF2B5EF4-FFF2-40B4-BE49-F238E27FC236}">
                  <a16:creationId xmlns:a16="http://schemas.microsoft.com/office/drawing/2014/main" id="{319DEC60-62C0-DEEB-5D8F-2EF21CC573F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grpSp>
        <p:nvGrpSpPr>
          <p:cNvPr id="10" name="Group 9">
            <a:extLst>
              <a:ext uri="{FF2B5EF4-FFF2-40B4-BE49-F238E27FC236}">
                <a16:creationId xmlns:a16="http://schemas.microsoft.com/office/drawing/2014/main" id="{38A23528-83C8-81C7-ECBA-1C9526BB47BE}"/>
              </a:ext>
            </a:extLst>
          </p:cNvPr>
          <p:cNvGrpSpPr/>
          <p:nvPr/>
        </p:nvGrpSpPr>
        <p:grpSpPr>
          <a:xfrm>
            <a:off x="729682" y="2946908"/>
            <a:ext cx="2357183" cy="365760"/>
            <a:chOff x="3288531" y="5923194"/>
            <a:chExt cx="2357183" cy="365760"/>
          </a:xfrm>
        </p:grpSpPr>
        <p:pic>
          <p:nvPicPr>
            <p:cNvPr id="11" name="Picture 2" descr="Copilot Studio Generative AI pricing - Power Platform Community">
              <a:extLst>
                <a:ext uri="{FF2B5EF4-FFF2-40B4-BE49-F238E27FC236}">
                  <a16:creationId xmlns:a16="http://schemas.microsoft.com/office/drawing/2014/main" id="{0B871E6C-F3A6-E2A4-17A9-73C0E2E78B1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C72F088-559E-F196-9EA4-B413BBFBCD45}"/>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25" name="Group 24">
            <a:extLst>
              <a:ext uri="{FF2B5EF4-FFF2-40B4-BE49-F238E27FC236}">
                <a16:creationId xmlns:a16="http://schemas.microsoft.com/office/drawing/2014/main" id="{92EC9FC9-A4D7-F629-EBC3-F36C20FF42C7}"/>
              </a:ext>
            </a:extLst>
          </p:cNvPr>
          <p:cNvGrpSpPr/>
          <p:nvPr/>
        </p:nvGrpSpPr>
        <p:grpSpPr>
          <a:xfrm>
            <a:off x="7642157" y="5308450"/>
            <a:ext cx="2357183" cy="365760"/>
            <a:chOff x="3288531" y="5923194"/>
            <a:chExt cx="2357183" cy="365760"/>
          </a:xfrm>
        </p:grpSpPr>
        <p:pic>
          <p:nvPicPr>
            <p:cNvPr id="26" name="Picture 2" descr="Copilot Studio Generative AI pricing - Power Platform Community">
              <a:extLst>
                <a:ext uri="{FF2B5EF4-FFF2-40B4-BE49-F238E27FC236}">
                  <a16:creationId xmlns:a16="http://schemas.microsoft.com/office/drawing/2014/main" id="{F988E5E5-904F-0B04-5BB6-88356C8DCD9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4E6F6BA-B19F-DF29-0DF0-EC72868FA66E}"/>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29" name="Group 28">
            <a:extLst>
              <a:ext uri="{FF2B5EF4-FFF2-40B4-BE49-F238E27FC236}">
                <a16:creationId xmlns:a16="http://schemas.microsoft.com/office/drawing/2014/main" id="{7B7071CC-BD7C-1275-68EE-DC40A37A2CBF}"/>
              </a:ext>
            </a:extLst>
          </p:cNvPr>
          <p:cNvGrpSpPr/>
          <p:nvPr/>
        </p:nvGrpSpPr>
        <p:grpSpPr>
          <a:xfrm>
            <a:off x="7642157" y="2857774"/>
            <a:ext cx="2357183" cy="365760"/>
            <a:chOff x="3288531" y="5923194"/>
            <a:chExt cx="2357183" cy="365760"/>
          </a:xfrm>
        </p:grpSpPr>
        <p:pic>
          <p:nvPicPr>
            <p:cNvPr id="41" name="Picture 2" descr="Copilot Studio Generative AI pricing - Power Platform Community">
              <a:extLst>
                <a:ext uri="{FF2B5EF4-FFF2-40B4-BE49-F238E27FC236}">
                  <a16:creationId xmlns:a16="http://schemas.microsoft.com/office/drawing/2014/main" id="{CED6126F-5D43-0D97-7D18-801635BC870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4EB74D63-A75C-CA2A-7379-43928C45EE57}"/>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64" name="Group 63">
            <a:extLst>
              <a:ext uri="{FF2B5EF4-FFF2-40B4-BE49-F238E27FC236}">
                <a16:creationId xmlns:a16="http://schemas.microsoft.com/office/drawing/2014/main" id="{DA4CE738-4E96-E80D-B135-2D47A1242116}"/>
              </a:ext>
            </a:extLst>
          </p:cNvPr>
          <p:cNvGrpSpPr/>
          <p:nvPr/>
        </p:nvGrpSpPr>
        <p:grpSpPr>
          <a:xfrm>
            <a:off x="4273248" y="2857774"/>
            <a:ext cx="2357183" cy="365760"/>
            <a:chOff x="3288531" y="5923194"/>
            <a:chExt cx="2357183" cy="365760"/>
          </a:xfrm>
        </p:grpSpPr>
        <p:pic>
          <p:nvPicPr>
            <p:cNvPr id="65" name="Picture 2" descr="Copilot Studio Generative AI pricing - Power Platform Community">
              <a:extLst>
                <a:ext uri="{FF2B5EF4-FFF2-40B4-BE49-F238E27FC236}">
                  <a16:creationId xmlns:a16="http://schemas.microsoft.com/office/drawing/2014/main" id="{700EAF1A-9AAD-F432-BA06-F3FC92FA28D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79121ADF-9F48-AF59-6244-F1298DB3324A}"/>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5" name="Group 4">
            <a:extLst>
              <a:ext uri="{FF2B5EF4-FFF2-40B4-BE49-F238E27FC236}">
                <a16:creationId xmlns:a16="http://schemas.microsoft.com/office/drawing/2014/main" id="{B0E7C21A-093B-D12B-1047-6B142CC840D7}"/>
              </a:ext>
            </a:extLst>
          </p:cNvPr>
          <p:cNvGrpSpPr/>
          <p:nvPr/>
        </p:nvGrpSpPr>
        <p:grpSpPr>
          <a:xfrm>
            <a:off x="729682" y="5289361"/>
            <a:ext cx="2357183" cy="365760"/>
            <a:chOff x="3288531" y="5923194"/>
            <a:chExt cx="2357183" cy="365760"/>
          </a:xfrm>
        </p:grpSpPr>
        <p:pic>
          <p:nvPicPr>
            <p:cNvPr id="6" name="Picture 2" descr="Copilot Studio Generative AI pricing - Power Platform Community">
              <a:extLst>
                <a:ext uri="{FF2B5EF4-FFF2-40B4-BE49-F238E27FC236}">
                  <a16:creationId xmlns:a16="http://schemas.microsoft.com/office/drawing/2014/main" id="{CF096C3C-F2ED-8C23-0B53-E142CAD566F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6459DD7-57C3-BDD2-F919-427F7136DC74}"/>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grpSp>
        <p:nvGrpSpPr>
          <p:cNvPr id="9" name="Group 8">
            <a:extLst>
              <a:ext uri="{FF2B5EF4-FFF2-40B4-BE49-F238E27FC236}">
                <a16:creationId xmlns:a16="http://schemas.microsoft.com/office/drawing/2014/main" id="{23B26355-1868-0034-B6C3-B5740CFDC9F8}"/>
              </a:ext>
            </a:extLst>
          </p:cNvPr>
          <p:cNvGrpSpPr/>
          <p:nvPr/>
        </p:nvGrpSpPr>
        <p:grpSpPr>
          <a:xfrm>
            <a:off x="4279759" y="5298678"/>
            <a:ext cx="2357183" cy="365760"/>
            <a:chOff x="3288531" y="5923194"/>
            <a:chExt cx="2357183" cy="365760"/>
          </a:xfrm>
        </p:grpSpPr>
        <p:pic>
          <p:nvPicPr>
            <p:cNvPr id="19" name="Picture 2" descr="Copilot Studio Generative AI pricing - Power Platform Community">
              <a:extLst>
                <a:ext uri="{FF2B5EF4-FFF2-40B4-BE49-F238E27FC236}">
                  <a16:creationId xmlns:a16="http://schemas.microsoft.com/office/drawing/2014/main" id="{F53DC57E-4BD5-BEE4-8678-B3219356963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88531" y="5923194"/>
              <a:ext cx="357866" cy="36576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72AD0D6D-5357-4661-2464-B74283D4482B}"/>
                </a:ext>
                <a:ext uri="{C183D7F6-B498-43B3-948B-1728B52AA6E4}">
                  <adec:decorative xmlns:adec="http://schemas.microsoft.com/office/drawing/2017/decorative" val="0"/>
                </a:ext>
              </a:extLst>
            </p:cNvPr>
            <p:cNvSpPr txBox="1"/>
            <p:nvPr/>
          </p:nvSpPr>
          <p:spPr>
            <a:xfrm>
              <a:off x="3753530" y="6026963"/>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p>
          </p:txBody>
        </p:sp>
      </p:grpSp>
    </p:spTree>
    <p:extLst>
      <p:ext uri="{BB962C8B-B14F-4D97-AF65-F5344CB8AC3E}">
        <p14:creationId xmlns:p14="http://schemas.microsoft.com/office/powerpoint/2010/main" val="39769511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7524820" cy="526298"/>
          </a:xfrm>
        </p:spPr>
        <p:txBody>
          <a:bodyPr/>
          <a:lstStyle/>
          <a:p>
            <a:r>
              <a:rPr lang="en-US" noProof="0">
                <a:solidFill>
                  <a:srgbClr val="0078D4"/>
                </a:solidFill>
                <a:cs typeface="Segoe UI"/>
              </a:rPr>
              <a:t>Information Technology </a:t>
            </a:r>
            <a:r>
              <a:rPr lang="en-US" noProof="0">
                <a:cs typeface="Segoe UI"/>
              </a:rPr>
              <a:t>| Perform a security incident investigation</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noProof="0"/>
              <a:t>Security Copilot</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8D4"/>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chemeClr val="bg1">
              <a:lumMod val="75000"/>
            </a:schemeClr>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1" name="Group 40">
            <a:extLst>
              <a:ext uri="{FF2B5EF4-FFF2-40B4-BE49-F238E27FC236}">
                <a16:creationId xmlns:a16="http://schemas.microsoft.com/office/drawing/2014/main" id="{5B67B4CA-581E-C9C9-48FC-E31E9A69A3C6}"/>
              </a:ext>
            </a:extLst>
          </p:cNvPr>
          <p:cNvGrpSpPr/>
          <p:nvPr/>
        </p:nvGrpSpPr>
        <p:grpSpPr>
          <a:xfrm>
            <a:off x="1658679" y="1125551"/>
            <a:ext cx="1559597" cy="216000"/>
            <a:chOff x="1198143" y="862657"/>
            <a:chExt cx="1559597" cy="216000"/>
          </a:xfrm>
        </p:grpSpPr>
        <p:sp>
          <p:nvSpPr>
            <p:cNvPr id="42" name="Rectangle: Rounded Corners 6">
              <a:extLst>
                <a:ext uri="{FF2B5EF4-FFF2-40B4-BE49-F238E27FC236}">
                  <a16:creationId xmlns:a16="http://schemas.microsoft.com/office/drawing/2014/main" id="{FABE31FE-A5B9-F305-BD38-853E07A8840A}"/>
                </a:ext>
                <a:ext uri="{C183D7F6-B498-43B3-948B-1728B52AA6E4}">
                  <adec:decorative xmlns:adec="http://schemas.microsoft.com/office/drawing/2017/decorative" val="1"/>
                </a:ext>
              </a:extLst>
            </p:cNvPr>
            <p:cNvSpPr/>
            <p:nvPr/>
          </p:nvSpPr>
          <p:spPr bwMode="auto">
            <a:xfrm>
              <a:off x="1198143" y="862657"/>
              <a:ext cx="1559597"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3" name="Graphic 42">
              <a:extLst>
                <a:ext uri="{FF2B5EF4-FFF2-40B4-BE49-F238E27FC236}">
                  <a16:creationId xmlns:a16="http://schemas.microsoft.com/office/drawing/2014/main" id="{009C597E-3B4F-E8F3-92D5-9363F0F5CCD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5B72D46D-3D8F-D077-64D7-B9D3D4086450}"/>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101E30D9-3B49-FBED-E0F8-4DC23A08F28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69" name="Graphic 68">
              <a:extLst>
                <a:ext uri="{FF2B5EF4-FFF2-40B4-BE49-F238E27FC236}">
                  <a16:creationId xmlns:a16="http://schemas.microsoft.com/office/drawing/2014/main" id="{82CF9B8A-5CF4-3D30-3757-B8424EBAA7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04B88528-E6E6-52DC-483B-C8A96DC24F1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36292199-BBF9-79BB-03B6-6512B0E84F4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72" name="Graphic 71">
              <a:extLst>
                <a:ext uri="{FF2B5EF4-FFF2-40B4-BE49-F238E27FC236}">
                  <a16:creationId xmlns:a16="http://schemas.microsoft.com/office/drawing/2014/main" id="{1625A06F-0EEE-B60D-A945-8ADA6D5163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F3A86AF4-4C9D-6636-12CB-DCDA14020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9" name="Group 8">
            <a:extLst>
              <a:ext uri="{FF2B5EF4-FFF2-40B4-BE49-F238E27FC236}">
                <a16:creationId xmlns:a16="http://schemas.microsoft.com/office/drawing/2014/main" id="{C3A64248-B52B-7617-9460-A6FBE0E5970C}"/>
              </a:ext>
            </a:extLst>
          </p:cNvPr>
          <p:cNvGrpSpPr/>
          <p:nvPr/>
        </p:nvGrpSpPr>
        <p:grpSpPr>
          <a:xfrm>
            <a:off x="3303601" y="1130406"/>
            <a:ext cx="1733337" cy="218350"/>
            <a:chOff x="1198143" y="862657"/>
            <a:chExt cx="1733337" cy="218350"/>
          </a:xfrm>
        </p:grpSpPr>
        <p:sp>
          <p:nvSpPr>
            <p:cNvPr id="11" name="Rectangle: Rounded Corners 6">
              <a:extLst>
                <a:ext uri="{FF2B5EF4-FFF2-40B4-BE49-F238E27FC236}">
                  <a16:creationId xmlns:a16="http://schemas.microsoft.com/office/drawing/2014/main" id="{0E69844F-50B9-0B3F-351C-E9095E8F6F3D}"/>
                </a:ext>
                <a:ext uri="{C183D7F6-B498-43B3-948B-1728B52AA6E4}">
                  <adec:decorative xmlns:adec="http://schemas.microsoft.com/office/drawing/2017/decorative" val="1"/>
                </a:ext>
              </a:extLst>
            </p:cNvPr>
            <p:cNvSpPr/>
            <p:nvPr/>
          </p:nvSpPr>
          <p:spPr bwMode="auto">
            <a:xfrm>
              <a:off x="1198143" y="862657"/>
              <a:ext cx="1733337" cy="21835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24" name="Graphic 23">
              <a:extLst>
                <a:ext uri="{FF2B5EF4-FFF2-40B4-BE49-F238E27FC236}">
                  <a16:creationId xmlns:a16="http://schemas.microsoft.com/office/drawing/2014/main" id="{82940076-B288-0669-92B7-0C15777D835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97" name="Text Placeholder 46">
            <a:extLst>
              <a:ext uri="{FF2B5EF4-FFF2-40B4-BE49-F238E27FC236}">
                <a16:creationId xmlns:a16="http://schemas.microsoft.com/office/drawing/2014/main" id="{DACB6718-3110-9C80-1191-895196AE81C8}"/>
              </a:ext>
            </a:extLst>
          </p:cNvPr>
          <p:cNvSpPr>
            <a:spLocks noGrp="1"/>
          </p:cNvSpPr>
          <p:nvPr>
            <p:ph type="body" sz="quarter" idx="11"/>
          </p:nvPr>
        </p:nvSpPr>
        <p:spPr>
          <a:xfrm>
            <a:off x="584200" y="1593881"/>
            <a:ext cx="2808000" cy="345600"/>
          </a:xfrm>
        </p:spPr>
        <p:txBody>
          <a:bodyPr/>
          <a:lstStyle/>
          <a:p>
            <a:r>
              <a:rPr lang="en-US" noProof="0"/>
              <a:t>1. Summarize incident</a:t>
            </a:r>
          </a:p>
        </p:txBody>
      </p:sp>
      <p:sp>
        <p:nvSpPr>
          <p:cNvPr id="98" name="Text Placeholder 47">
            <a:extLst>
              <a:ext uri="{FF2B5EF4-FFF2-40B4-BE49-F238E27FC236}">
                <a16:creationId xmlns:a16="http://schemas.microsoft.com/office/drawing/2014/main" id="{D9F0A9E7-A3C5-0F29-4BB5-D39B9071F2CC}"/>
              </a:ext>
            </a:extLst>
          </p:cNvPr>
          <p:cNvSpPr>
            <a:spLocks noGrp="1"/>
          </p:cNvSpPr>
          <p:nvPr>
            <p:ph type="body" sz="quarter" idx="12"/>
          </p:nvPr>
        </p:nvSpPr>
        <p:spPr>
          <a:xfrm>
            <a:off x="584200" y="4052218"/>
            <a:ext cx="2808000" cy="345600"/>
          </a:xfrm>
        </p:spPr>
        <p:txBody>
          <a:bodyPr/>
          <a:lstStyle/>
          <a:p>
            <a:r>
              <a:rPr lang="en-US" noProof="0"/>
              <a:t>6. Create report</a:t>
            </a:r>
          </a:p>
        </p:txBody>
      </p:sp>
      <p:sp>
        <p:nvSpPr>
          <p:cNvPr id="99" name="Text Placeholder 48">
            <a:extLst>
              <a:ext uri="{FF2B5EF4-FFF2-40B4-BE49-F238E27FC236}">
                <a16:creationId xmlns:a16="http://schemas.microsoft.com/office/drawing/2014/main" id="{C4BE94A0-F790-8313-0FF1-F431F6E8BD0B}"/>
              </a:ext>
            </a:extLst>
          </p:cNvPr>
          <p:cNvSpPr>
            <a:spLocks noGrp="1"/>
          </p:cNvSpPr>
          <p:nvPr>
            <p:ph type="body" sz="quarter" idx="13"/>
          </p:nvPr>
        </p:nvSpPr>
        <p:spPr>
          <a:xfrm>
            <a:off x="4047840" y="1593881"/>
            <a:ext cx="2808000" cy="345600"/>
          </a:xfrm>
        </p:spPr>
        <p:txBody>
          <a:bodyPr/>
          <a:lstStyle/>
          <a:p>
            <a:r>
              <a:rPr lang="en-US" noProof="0"/>
              <a:t>2. Guided response</a:t>
            </a:r>
          </a:p>
        </p:txBody>
      </p:sp>
      <p:sp>
        <p:nvSpPr>
          <p:cNvPr id="100" name="Text Placeholder 49">
            <a:extLst>
              <a:ext uri="{FF2B5EF4-FFF2-40B4-BE49-F238E27FC236}">
                <a16:creationId xmlns:a16="http://schemas.microsoft.com/office/drawing/2014/main" id="{33B8CA17-87F1-73E8-FB2A-5B9621D966D7}"/>
              </a:ext>
            </a:extLst>
          </p:cNvPr>
          <p:cNvSpPr>
            <a:spLocks noGrp="1"/>
          </p:cNvSpPr>
          <p:nvPr>
            <p:ph type="body" sz="quarter" idx="14"/>
          </p:nvPr>
        </p:nvSpPr>
        <p:spPr>
          <a:xfrm>
            <a:off x="4047840" y="4052218"/>
            <a:ext cx="2808000" cy="345600"/>
          </a:xfrm>
        </p:spPr>
        <p:txBody>
          <a:bodyPr/>
          <a:lstStyle/>
          <a:p>
            <a:r>
              <a:rPr lang="en-US" noProof="0"/>
              <a:t>5. Verify OS updates</a:t>
            </a:r>
          </a:p>
        </p:txBody>
      </p:sp>
      <p:sp>
        <p:nvSpPr>
          <p:cNvPr id="101" name="Text Placeholder 50">
            <a:extLst>
              <a:ext uri="{FF2B5EF4-FFF2-40B4-BE49-F238E27FC236}">
                <a16:creationId xmlns:a16="http://schemas.microsoft.com/office/drawing/2014/main" id="{8AA8EBD7-F5A4-B342-2F4B-3A6C665BE943}"/>
              </a:ext>
            </a:extLst>
          </p:cNvPr>
          <p:cNvSpPr>
            <a:spLocks noGrp="1"/>
          </p:cNvSpPr>
          <p:nvPr>
            <p:ph type="body" sz="quarter" idx="15"/>
          </p:nvPr>
        </p:nvSpPr>
        <p:spPr>
          <a:xfrm>
            <a:off x="7511481" y="1593881"/>
            <a:ext cx="2808000" cy="345600"/>
          </a:xfrm>
        </p:spPr>
        <p:txBody>
          <a:bodyPr/>
          <a:lstStyle/>
          <a:p>
            <a:r>
              <a:rPr lang="en-US" noProof="0"/>
              <a:t>3. IP reputation</a:t>
            </a:r>
          </a:p>
        </p:txBody>
      </p:sp>
      <p:sp>
        <p:nvSpPr>
          <p:cNvPr id="102" name="Text Placeholder 51">
            <a:extLst>
              <a:ext uri="{FF2B5EF4-FFF2-40B4-BE49-F238E27FC236}">
                <a16:creationId xmlns:a16="http://schemas.microsoft.com/office/drawing/2014/main" id="{CDC4B9E0-EC6F-9CDF-C916-909695A021C2}"/>
              </a:ext>
            </a:extLst>
          </p:cNvPr>
          <p:cNvSpPr>
            <a:spLocks noGrp="1"/>
          </p:cNvSpPr>
          <p:nvPr>
            <p:ph type="body" sz="quarter" idx="16"/>
          </p:nvPr>
        </p:nvSpPr>
        <p:spPr>
          <a:xfrm>
            <a:off x="7511481" y="4052218"/>
            <a:ext cx="2808000" cy="345600"/>
          </a:xfrm>
        </p:spPr>
        <p:txBody>
          <a:bodyPr/>
          <a:lstStyle/>
          <a:p>
            <a:r>
              <a:rPr lang="en-US" noProof="0"/>
              <a:t>4. Impacted devices</a:t>
            </a:r>
          </a:p>
        </p:txBody>
      </p:sp>
      <p:sp>
        <p:nvSpPr>
          <p:cNvPr id="103" name="Text Placeholder 53">
            <a:extLst>
              <a:ext uri="{FF2B5EF4-FFF2-40B4-BE49-F238E27FC236}">
                <a16:creationId xmlns:a16="http://schemas.microsoft.com/office/drawing/2014/main" id="{5071C941-1D1E-F529-EC56-E145FF3BE416}"/>
              </a:ext>
            </a:extLst>
          </p:cNvPr>
          <p:cNvSpPr>
            <a:spLocks noGrp="1"/>
          </p:cNvSpPr>
          <p:nvPr>
            <p:ph type="body" sz="quarter" idx="18"/>
          </p:nvPr>
        </p:nvSpPr>
        <p:spPr>
          <a:xfrm>
            <a:off x="584200" y="2032188"/>
            <a:ext cx="2808000" cy="626701"/>
          </a:xfrm>
        </p:spPr>
        <p:txBody>
          <a:bodyPr>
            <a:normAutofit/>
          </a:bodyPr>
          <a:lstStyle/>
          <a:p>
            <a:r>
              <a:rPr lang="en-US" noProof="0"/>
              <a:t>A security analyst wants to get a summary of an incident in Defender XDR or Unified Security Operations Platform.</a:t>
            </a:r>
          </a:p>
        </p:txBody>
      </p:sp>
      <p:sp>
        <p:nvSpPr>
          <p:cNvPr id="104" name="Text Placeholder 54">
            <a:extLst>
              <a:ext uri="{FF2B5EF4-FFF2-40B4-BE49-F238E27FC236}">
                <a16:creationId xmlns:a16="http://schemas.microsoft.com/office/drawing/2014/main" id="{3A22478B-5495-B738-12A3-5EC1D23A3ECA}"/>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noProof="0">
                <a:cs typeface="Segoe UI"/>
              </a:rPr>
              <a:t>The analyst wants to check how to respond to the incident.</a:t>
            </a:r>
          </a:p>
        </p:txBody>
      </p:sp>
      <p:sp>
        <p:nvSpPr>
          <p:cNvPr id="105" name="Text Placeholder 55">
            <a:extLst>
              <a:ext uri="{FF2B5EF4-FFF2-40B4-BE49-F238E27FC236}">
                <a16:creationId xmlns:a16="http://schemas.microsoft.com/office/drawing/2014/main" id="{674C4120-4B5C-AFBD-151B-607503785CEC}"/>
              </a:ext>
            </a:extLst>
          </p:cNvPr>
          <p:cNvSpPr>
            <a:spLocks noGrp="1"/>
          </p:cNvSpPr>
          <p:nvPr>
            <p:ph type="body" sz="quarter" idx="20"/>
          </p:nvPr>
        </p:nvSpPr>
        <p:spPr>
          <a:xfrm>
            <a:off x="7511481" y="2032188"/>
            <a:ext cx="2808000" cy="626701"/>
          </a:xfrm>
        </p:spPr>
        <p:txBody>
          <a:bodyPr/>
          <a:lstStyle/>
          <a:p>
            <a:r>
              <a:rPr lang="en-US" noProof="0">
                <a:cs typeface="Segoe UI"/>
              </a:rPr>
              <a:t>The analyst wants to check if the IP address involved belongs to a known threat actor.</a:t>
            </a:r>
          </a:p>
        </p:txBody>
      </p:sp>
      <p:sp>
        <p:nvSpPr>
          <p:cNvPr id="106" name="Text Placeholder 56">
            <a:extLst>
              <a:ext uri="{FF2B5EF4-FFF2-40B4-BE49-F238E27FC236}">
                <a16:creationId xmlns:a16="http://schemas.microsoft.com/office/drawing/2014/main" id="{493962C5-CC2B-20AA-DA9D-72423B69EB11}"/>
              </a:ext>
            </a:extLst>
          </p:cNvPr>
          <p:cNvSpPr>
            <a:spLocks noGrp="1"/>
          </p:cNvSpPr>
          <p:nvPr>
            <p:ph type="body" sz="quarter" idx="21"/>
          </p:nvPr>
        </p:nvSpPr>
        <p:spPr>
          <a:xfrm>
            <a:off x="584200" y="3208260"/>
            <a:ext cx="2808000" cy="626701"/>
          </a:xfrm>
        </p:spPr>
        <p:txBody>
          <a:bodyPr>
            <a:noAutofit/>
          </a:bodyPr>
          <a:lstStyle/>
          <a:p>
            <a:r>
              <a:rPr lang="en-US" sz="800" noProof="0"/>
              <a:t>Prompt: Summarize Defender incident &lt;DEFENDER_INCIDENT_ID&gt;</a:t>
            </a:r>
          </a:p>
          <a:p>
            <a:r>
              <a:rPr lang="en-US" sz="800" noProof="0"/>
              <a:t>Activity in embedded: Or open the incident page and click on the INCIDENT in the Defender XDR portal or Unified SecOps platform</a:t>
            </a:r>
          </a:p>
        </p:txBody>
      </p:sp>
      <p:sp>
        <p:nvSpPr>
          <p:cNvPr id="107" name="Text Placeholder 57">
            <a:extLst>
              <a:ext uri="{FF2B5EF4-FFF2-40B4-BE49-F238E27FC236}">
                <a16:creationId xmlns:a16="http://schemas.microsoft.com/office/drawing/2014/main" id="{F27846F6-59AC-B03B-5661-B33F92445381}"/>
              </a:ext>
            </a:extLst>
          </p:cNvPr>
          <p:cNvSpPr>
            <a:spLocks noGrp="1"/>
          </p:cNvSpPr>
          <p:nvPr>
            <p:ph type="body" sz="quarter" idx="22"/>
          </p:nvPr>
        </p:nvSpPr>
        <p:spPr>
          <a:xfrm>
            <a:off x="584200" y="5641938"/>
            <a:ext cx="2808000" cy="626701"/>
          </a:xfrm>
        </p:spPr>
        <p:txBody>
          <a:bodyPr/>
          <a:lstStyle/>
          <a:p>
            <a:r>
              <a:rPr lang="en-US" noProof="0">
                <a:cs typeface="Segoe UI"/>
              </a:rPr>
              <a:t>Prompt: Write an executive report summarizing this investigation. It should be suited for non-technical audience.</a:t>
            </a:r>
            <a:endParaRPr lang="en-US" b="1" noProof="0">
              <a:cs typeface="Segoe UI"/>
            </a:endParaRPr>
          </a:p>
        </p:txBody>
      </p:sp>
      <p:sp>
        <p:nvSpPr>
          <p:cNvPr id="108" name="Text Placeholder 58">
            <a:extLst>
              <a:ext uri="{FF2B5EF4-FFF2-40B4-BE49-F238E27FC236}">
                <a16:creationId xmlns:a16="http://schemas.microsoft.com/office/drawing/2014/main" id="{03E13755-4805-965B-D655-E1150BDCDB35}"/>
              </a:ext>
            </a:extLst>
          </p:cNvPr>
          <p:cNvSpPr>
            <a:spLocks noGrp="1"/>
          </p:cNvSpPr>
          <p:nvPr>
            <p:ph type="body" sz="quarter" idx="23"/>
          </p:nvPr>
        </p:nvSpPr>
        <p:spPr>
          <a:xfrm>
            <a:off x="4047840" y="3208260"/>
            <a:ext cx="2808000" cy="626701"/>
          </a:xfrm>
        </p:spPr>
        <p:txBody>
          <a:bodyPr/>
          <a:lstStyle/>
          <a:p>
            <a:r>
              <a:rPr lang="en-US" noProof="0"/>
              <a:t>Prompt: How to respond to this incident?</a:t>
            </a:r>
          </a:p>
          <a:p>
            <a:r>
              <a:rPr lang="en-US" noProof="0"/>
              <a:t>Activity in embedded: Guided response offers actions that can be taken to remediate the incident</a:t>
            </a:r>
          </a:p>
        </p:txBody>
      </p:sp>
      <p:sp>
        <p:nvSpPr>
          <p:cNvPr id="109" name="Text Placeholder 59">
            <a:extLst>
              <a:ext uri="{FF2B5EF4-FFF2-40B4-BE49-F238E27FC236}">
                <a16:creationId xmlns:a16="http://schemas.microsoft.com/office/drawing/2014/main" id="{D1467CBA-5DA0-0675-6E28-D8A432ED253E}"/>
              </a:ext>
            </a:extLst>
          </p:cNvPr>
          <p:cNvSpPr>
            <a:spLocks noGrp="1"/>
          </p:cNvSpPr>
          <p:nvPr>
            <p:ph type="body" sz="quarter" idx="24"/>
          </p:nvPr>
        </p:nvSpPr>
        <p:spPr>
          <a:xfrm>
            <a:off x="4047840" y="5641938"/>
            <a:ext cx="2808000" cy="626701"/>
          </a:xfrm>
        </p:spPr>
        <p:txBody>
          <a:bodyPr>
            <a:normAutofit lnSpcReduction="10000"/>
          </a:bodyPr>
          <a:lstStyle/>
          <a:p>
            <a:r>
              <a:rPr lang="en-US" noProof="0"/>
              <a:t>Prompt: If any devices are listed in the previous output, show details from Intune on the one that checked in most recently. Especially indicate if it is current on all operating system updates.</a:t>
            </a:r>
            <a:endParaRPr lang="en-US" b="1" noProof="0"/>
          </a:p>
        </p:txBody>
      </p:sp>
      <p:sp>
        <p:nvSpPr>
          <p:cNvPr id="110" name="Text Placeholder 60">
            <a:extLst>
              <a:ext uri="{FF2B5EF4-FFF2-40B4-BE49-F238E27FC236}">
                <a16:creationId xmlns:a16="http://schemas.microsoft.com/office/drawing/2014/main" id="{B663196F-E765-C1EC-2D09-C6B840E3481B}"/>
              </a:ext>
            </a:extLst>
          </p:cNvPr>
          <p:cNvSpPr>
            <a:spLocks noGrp="1"/>
          </p:cNvSpPr>
          <p:nvPr>
            <p:ph type="body" sz="quarter" idx="25"/>
          </p:nvPr>
        </p:nvSpPr>
        <p:spPr>
          <a:xfrm>
            <a:off x="7511481" y="3208260"/>
            <a:ext cx="2808000" cy="626701"/>
          </a:xfrm>
        </p:spPr>
        <p:txBody>
          <a:bodyPr/>
          <a:lstStyle/>
          <a:p>
            <a:r>
              <a:rPr lang="en-US" noProof="0"/>
              <a:t>Prompt: What is the reputation for the IPv4 addresses observed in this incident?</a:t>
            </a:r>
          </a:p>
        </p:txBody>
      </p:sp>
      <p:sp>
        <p:nvSpPr>
          <p:cNvPr id="111" name="Text Placeholder 82">
            <a:extLst>
              <a:ext uri="{FF2B5EF4-FFF2-40B4-BE49-F238E27FC236}">
                <a16:creationId xmlns:a16="http://schemas.microsoft.com/office/drawing/2014/main" id="{E7001E60-FC24-2583-B72E-E46472D69A1D}"/>
              </a:ext>
            </a:extLst>
          </p:cNvPr>
          <p:cNvSpPr>
            <a:spLocks noGrp="1"/>
          </p:cNvSpPr>
          <p:nvPr>
            <p:ph type="body" sz="quarter" idx="26"/>
          </p:nvPr>
        </p:nvSpPr>
        <p:spPr>
          <a:xfrm>
            <a:off x="7511481" y="5641938"/>
            <a:ext cx="2808000" cy="626701"/>
          </a:xfrm>
        </p:spPr>
        <p:txBody>
          <a:bodyPr>
            <a:normAutofit fontScale="85000" lnSpcReduction="20000"/>
          </a:bodyPr>
          <a:lstStyle/>
          <a:p>
            <a:r>
              <a:rPr lang="en-US" noProof="0"/>
              <a:t>Prompt: If a user is listed in the incident details, show which devices they have used recently and indicate whether they are compliant with policies.</a:t>
            </a:r>
          </a:p>
          <a:p>
            <a:r>
              <a:rPr lang="en-US" noProof="0"/>
              <a:t>Activity in embedded: Use the Generate KQL queries for advanced hunting option for a guided experience to </a:t>
            </a:r>
          </a:p>
        </p:txBody>
      </p:sp>
      <p:sp>
        <p:nvSpPr>
          <p:cNvPr id="112" name="Text Placeholder 83">
            <a:extLst>
              <a:ext uri="{FF2B5EF4-FFF2-40B4-BE49-F238E27FC236}">
                <a16:creationId xmlns:a16="http://schemas.microsoft.com/office/drawing/2014/main" id="{43DEE0DB-CB93-92C3-2632-2B90FCE6851B}"/>
              </a:ext>
            </a:extLst>
          </p:cNvPr>
          <p:cNvSpPr>
            <a:spLocks noGrp="1"/>
          </p:cNvSpPr>
          <p:nvPr>
            <p:ph type="body" sz="quarter" idx="27"/>
          </p:nvPr>
        </p:nvSpPr>
        <p:spPr>
          <a:xfrm>
            <a:off x="584200" y="4488366"/>
            <a:ext cx="2808000" cy="626701"/>
          </a:xfrm>
        </p:spPr>
        <p:txBody>
          <a:bodyPr/>
          <a:lstStyle/>
          <a:p>
            <a:r>
              <a:rPr lang="en-US" noProof="0"/>
              <a:t>Generate an incident report to document the incident and communicate with the leadership team. </a:t>
            </a:r>
          </a:p>
        </p:txBody>
      </p:sp>
      <p:sp>
        <p:nvSpPr>
          <p:cNvPr id="113" name="Text Placeholder 84">
            <a:extLst>
              <a:ext uri="{FF2B5EF4-FFF2-40B4-BE49-F238E27FC236}">
                <a16:creationId xmlns:a16="http://schemas.microsoft.com/office/drawing/2014/main" id="{464EBE30-16F1-3940-9230-813D75CACCE8}"/>
              </a:ext>
            </a:extLst>
          </p:cNvPr>
          <p:cNvSpPr>
            <a:spLocks noGrp="1"/>
          </p:cNvSpPr>
          <p:nvPr>
            <p:ph type="body" sz="quarter" idx="28"/>
          </p:nvPr>
        </p:nvSpPr>
        <p:spPr>
          <a:xfrm>
            <a:off x="4047841" y="4410560"/>
            <a:ext cx="2808000" cy="1009408"/>
          </a:xfrm>
        </p:spPr>
        <p:txBody>
          <a:bodyPr>
            <a:normAutofit/>
          </a:bodyPr>
          <a:lstStyle/>
          <a:p>
            <a:r>
              <a:rPr lang="en-US" noProof="0"/>
              <a:t>The analyst checks to see if the impacted devices have the latest operating system updates.</a:t>
            </a:r>
          </a:p>
        </p:txBody>
      </p:sp>
      <p:sp>
        <p:nvSpPr>
          <p:cNvPr id="114" name="Text Placeholder 85">
            <a:extLst>
              <a:ext uri="{FF2B5EF4-FFF2-40B4-BE49-F238E27FC236}">
                <a16:creationId xmlns:a16="http://schemas.microsoft.com/office/drawing/2014/main" id="{C14CC4EF-B2B8-499B-05FE-6EC5C3905FE1}"/>
              </a:ext>
            </a:extLst>
          </p:cNvPr>
          <p:cNvSpPr>
            <a:spLocks noGrp="1"/>
          </p:cNvSpPr>
          <p:nvPr>
            <p:ph type="body" sz="quarter" idx="29"/>
          </p:nvPr>
        </p:nvSpPr>
        <p:spPr>
          <a:xfrm>
            <a:off x="7511481" y="4488366"/>
            <a:ext cx="2808000" cy="626701"/>
          </a:xfrm>
        </p:spPr>
        <p:txBody>
          <a:bodyPr/>
          <a:lstStyle/>
          <a:p>
            <a:r>
              <a:rPr lang="en-US" noProof="0"/>
              <a:t>The analyst wants to check which user devices may be impacted by generating a KQL query.</a:t>
            </a:r>
          </a:p>
        </p:txBody>
      </p:sp>
      <p:grpSp>
        <p:nvGrpSpPr>
          <p:cNvPr id="115" name="Group 114">
            <a:extLst>
              <a:ext uri="{FF2B5EF4-FFF2-40B4-BE49-F238E27FC236}">
                <a16:creationId xmlns:a16="http://schemas.microsoft.com/office/drawing/2014/main" id="{8F38C0C6-3531-2FB2-FD19-9C6CFFA411E9}"/>
              </a:ext>
            </a:extLst>
          </p:cNvPr>
          <p:cNvGrpSpPr/>
          <p:nvPr/>
        </p:nvGrpSpPr>
        <p:grpSpPr>
          <a:xfrm>
            <a:off x="4118363" y="2770379"/>
            <a:ext cx="2351135" cy="360000"/>
            <a:chOff x="588263" y="1217924"/>
            <a:chExt cx="2351135" cy="360000"/>
          </a:xfrm>
        </p:grpSpPr>
        <p:pic>
          <p:nvPicPr>
            <p:cNvPr id="116" name="Picture 115" descr="Zip Co logo SVG free download, id: 101874 - Brandlogos.net">
              <a:hlinkClick r:id="rId7"/>
              <a:extLst>
                <a:ext uri="{FF2B5EF4-FFF2-40B4-BE49-F238E27FC236}">
                  <a16:creationId xmlns:a16="http://schemas.microsoft.com/office/drawing/2014/main" id="{6D5D1F02-0AE9-F0C0-D3D8-7EAE3E77D7E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7" name="TextBox 116">
              <a:extLst>
                <a:ext uri="{FF2B5EF4-FFF2-40B4-BE49-F238E27FC236}">
                  <a16:creationId xmlns:a16="http://schemas.microsoft.com/office/drawing/2014/main" id="{2C08C7B8-FC84-0B1E-3303-9C437131D9E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18" name="Group 117">
            <a:extLst>
              <a:ext uri="{FF2B5EF4-FFF2-40B4-BE49-F238E27FC236}">
                <a16:creationId xmlns:a16="http://schemas.microsoft.com/office/drawing/2014/main" id="{47231857-2C86-8251-0DB2-4C4A18896A73}"/>
              </a:ext>
            </a:extLst>
          </p:cNvPr>
          <p:cNvGrpSpPr/>
          <p:nvPr/>
        </p:nvGrpSpPr>
        <p:grpSpPr>
          <a:xfrm>
            <a:off x="7570157" y="2764825"/>
            <a:ext cx="2351135" cy="360000"/>
            <a:chOff x="588263" y="1217924"/>
            <a:chExt cx="2351135" cy="360000"/>
          </a:xfrm>
        </p:grpSpPr>
        <p:pic>
          <p:nvPicPr>
            <p:cNvPr id="119" name="Picture 118" descr="Zip Co logo SVG free download, id: 101874 - Brandlogos.net">
              <a:hlinkClick r:id="rId7"/>
              <a:extLst>
                <a:ext uri="{FF2B5EF4-FFF2-40B4-BE49-F238E27FC236}">
                  <a16:creationId xmlns:a16="http://schemas.microsoft.com/office/drawing/2014/main" id="{579C9478-4762-A644-74F8-6DD611B33EB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88211C24-8E02-71B7-9C02-437F84D5C3B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1" name="Group 120">
            <a:extLst>
              <a:ext uri="{FF2B5EF4-FFF2-40B4-BE49-F238E27FC236}">
                <a16:creationId xmlns:a16="http://schemas.microsoft.com/office/drawing/2014/main" id="{46737DAE-B469-44E4-95E8-44F569CE1231}"/>
              </a:ext>
            </a:extLst>
          </p:cNvPr>
          <p:cNvGrpSpPr/>
          <p:nvPr/>
        </p:nvGrpSpPr>
        <p:grpSpPr>
          <a:xfrm>
            <a:off x="639545" y="5365652"/>
            <a:ext cx="2351135" cy="360000"/>
            <a:chOff x="588263" y="1217924"/>
            <a:chExt cx="2351135" cy="360000"/>
          </a:xfrm>
        </p:grpSpPr>
        <p:pic>
          <p:nvPicPr>
            <p:cNvPr id="122" name="Picture 121" descr="Zip Co logo SVG free download, id: 101874 - Brandlogos.net">
              <a:hlinkClick r:id="rId7"/>
              <a:extLst>
                <a:ext uri="{FF2B5EF4-FFF2-40B4-BE49-F238E27FC236}">
                  <a16:creationId xmlns:a16="http://schemas.microsoft.com/office/drawing/2014/main" id="{501660F0-9A76-83A3-E97B-F2BF6BB255F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C1A9B9ED-0D64-4EE2-ADFD-9B1DDF237AA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4" name="Group 123">
            <a:extLst>
              <a:ext uri="{FF2B5EF4-FFF2-40B4-BE49-F238E27FC236}">
                <a16:creationId xmlns:a16="http://schemas.microsoft.com/office/drawing/2014/main" id="{1CF047A4-8431-8C8E-718B-A7D1D17350C0}"/>
              </a:ext>
            </a:extLst>
          </p:cNvPr>
          <p:cNvGrpSpPr/>
          <p:nvPr/>
        </p:nvGrpSpPr>
        <p:grpSpPr>
          <a:xfrm>
            <a:off x="4047840" y="5365652"/>
            <a:ext cx="2351135" cy="360000"/>
            <a:chOff x="588263" y="1217924"/>
            <a:chExt cx="2351135" cy="360000"/>
          </a:xfrm>
        </p:grpSpPr>
        <p:pic>
          <p:nvPicPr>
            <p:cNvPr id="125" name="Picture 124" descr="Zip Co logo SVG free download, id: 101874 - Brandlogos.net">
              <a:hlinkClick r:id="rId7"/>
              <a:extLst>
                <a:ext uri="{FF2B5EF4-FFF2-40B4-BE49-F238E27FC236}">
                  <a16:creationId xmlns:a16="http://schemas.microsoft.com/office/drawing/2014/main" id="{AB0682DF-EAAE-80E3-7029-DB6C9860F36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F8528A3A-D1C0-0E84-A4C9-AE8E73D5D2E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7" name="Group 126">
            <a:extLst>
              <a:ext uri="{FF2B5EF4-FFF2-40B4-BE49-F238E27FC236}">
                <a16:creationId xmlns:a16="http://schemas.microsoft.com/office/drawing/2014/main" id="{C5478009-41B5-4A47-E04B-5FF35D76193C}"/>
              </a:ext>
            </a:extLst>
          </p:cNvPr>
          <p:cNvGrpSpPr/>
          <p:nvPr/>
        </p:nvGrpSpPr>
        <p:grpSpPr>
          <a:xfrm>
            <a:off x="7570157" y="5358876"/>
            <a:ext cx="2351135" cy="360000"/>
            <a:chOff x="588263" y="1217924"/>
            <a:chExt cx="2351135" cy="360000"/>
          </a:xfrm>
        </p:grpSpPr>
        <p:pic>
          <p:nvPicPr>
            <p:cNvPr id="128" name="Picture 127" descr="Zip Co logo SVG free download, id: 101874 - Brandlogos.net">
              <a:hlinkClick r:id="rId7"/>
              <a:extLst>
                <a:ext uri="{FF2B5EF4-FFF2-40B4-BE49-F238E27FC236}">
                  <a16:creationId xmlns:a16="http://schemas.microsoft.com/office/drawing/2014/main" id="{466BA388-A436-4455-852E-EB1E5B85D6F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42E07D3A-6BD8-75F2-001E-9FAA759868E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30" name="Group 129">
            <a:extLst>
              <a:ext uri="{FF2B5EF4-FFF2-40B4-BE49-F238E27FC236}">
                <a16:creationId xmlns:a16="http://schemas.microsoft.com/office/drawing/2014/main" id="{3F19BA72-F893-C306-A099-532D1C58650B}"/>
              </a:ext>
            </a:extLst>
          </p:cNvPr>
          <p:cNvGrpSpPr/>
          <p:nvPr/>
        </p:nvGrpSpPr>
        <p:grpSpPr>
          <a:xfrm>
            <a:off x="639545" y="2774818"/>
            <a:ext cx="2351135" cy="360000"/>
            <a:chOff x="588263" y="1217924"/>
            <a:chExt cx="2351135" cy="360000"/>
          </a:xfrm>
        </p:grpSpPr>
        <p:pic>
          <p:nvPicPr>
            <p:cNvPr id="131" name="Picture 130" descr="Zip Co logo SVG free download, id: 101874 - Brandlogos.net">
              <a:hlinkClick r:id="rId7"/>
              <a:extLst>
                <a:ext uri="{FF2B5EF4-FFF2-40B4-BE49-F238E27FC236}">
                  <a16:creationId xmlns:a16="http://schemas.microsoft.com/office/drawing/2014/main" id="{6595ECFB-6FFB-4FFD-0C8C-3924F915EE5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D2036ACE-B963-6423-3946-9EBF9D7809B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spTree>
    <p:extLst>
      <p:ext uri="{BB962C8B-B14F-4D97-AF65-F5344CB8AC3E}">
        <p14:creationId xmlns:p14="http://schemas.microsoft.com/office/powerpoint/2010/main" val="18060096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6271640" cy="263149"/>
          </a:xfrm>
        </p:spPr>
        <p:txBody>
          <a:bodyPr/>
          <a:lstStyle/>
          <a:p>
            <a:r>
              <a:rPr lang="en-US" noProof="0">
                <a:solidFill>
                  <a:srgbClr val="0078D4"/>
                </a:solidFill>
                <a:cs typeface="Segoe UI"/>
              </a:rPr>
              <a:t>Information Technology </a:t>
            </a:r>
            <a:r>
              <a:rPr lang="en-US" noProof="0">
                <a:cs typeface="Segoe UI"/>
              </a:rPr>
              <a:t>| Conduct a security script analysis</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t>1. Analyze script</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t>6. Create report</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t>2. Assess intent</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lang="en-US" noProof="0"/>
              <a:t>5. Identify response</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t>3. Check internet addresses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t>4. Check threat database</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noProof="0"/>
              <a:t>Security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a:normAutofit/>
          </a:bodyPr>
          <a:lstStyle/>
          <a:p>
            <a:r>
              <a:rPr lang="en-US" noProof="0"/>
              <a:t>A security analyst identifies a potentially suspicious script that was found running on a corporate endpoint. Security Copilot Standalone experience is used to reverse engineer the script.</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lang="en-US" noProof="0"/>
              <a:t>The analyst asks Copilot to assess whether the script is dangerous.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lang="en-US" noProof="0"/>
              <a:t>The analyst checks the internet addresses involved to see if they are known threat actors.</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a:xfrm>
            <a:off x="584200" y="3124825"/>
            <a:ext cx="2808000" cy="927393"/>
          </a:xfrm>
        </p:spPr>
        <p:txBody>
          <a:bodyPr>
            <a:normAutofit lnSpcReduction="10000"/>
          </a:bodyPr>
          <a:lstStyle/>
          <a:p>
            <a:r>
              <a:rPr lang="en-US" noProof="0"/>
              <a:t>Prompt: Explain what this script does step by step and infer the intent. Also note any actions expressed that could be malicious in nature, including destructive activities, stealing of information, or changing of sensitive settings: &lt;SNIPPET&gt;</a:t>
            </a:r>
            <a:endParaRPr lang="en-US" b="1"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lstStyle/>
          <a:p>
            <a:r>
              <a:rPr lang="en-US" noProof="0"/>
              <a:t>Prompt: Write me a report that summarizes the findings from the investigation. It should be suitable for a non-technical audience.</a:t>
            </a:r>
            <a:endParaRPr lang="en-US" b="1"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noProof="0"/>
              <a:t>Prompt: Is this script malicious?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rmAutofit/>
          </a:bodyPr>
          <a:lstStyle/>
          <a:p>
            <a:r>
              <a:rPr lang="en-US" noProof="0"/>
              <a:t>Prompt: What are the recommended policy changes to protect against this script?</a:t>
            </a:r>
            <a:endParaRPr lang="en-US" b="1"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noProof="0"/>
              <a:t>Prompt: Provide the reputation of any IPs or hostnames found.</a:t>
            </a:r>
            <a:endParaRPr lang="en-US" b="1"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noProof="0"/>
              <a:t>Prompt: Are there any threat intelligence articles that reference the IOCs that were found? Show me the profiles of any threat actors referenced.</a:t>
            </a:r>
            <a:endParaRPr lang="en-US" b="1"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lang="en-US" noProof="0"/>
              <a:t>Generate an incident report to document the incident and communicate with the leadership team.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a:xfrm>
            <a:off x="4047840" y="4488366"/>
            <a:ext cx="2808000" cy="584139"/>
          </a:xfrm>
        </p:spPr>
        <p:txBody>
          <a:bodyPr>
            <a:normAutofit/>
          </a:bodyPr>
          <a:lstStyle/>
          <a:p>
            <a:r>
              <a:rPr lang="en-US" noProof="0"/>
              <a:t>The analyst asks Copilot for help in responding to the threat.</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lang="en-US" noProof="0"/>
              <a:t>The analyst checks to if there is any information available about the attack.</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8D4"/>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chemeClr val="bg1">
              <a:lumMod val="75000"/>
            </a:schemeClr>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 name="Group 5">
            <a:extLst>
              <a:ext uri="{FF2B5EF4-FFF2-40B4-BE49-F238E27FC236}">
                <a16:creationId xmlns:a16="http://schemas.microsoft.com/office/drawing/2014/main" id="{B995581E-D115-7FBF-CC74-4139D50F0C19}"/>
              </a:ext>
            </a:extLst>
          </p:cNvPr>
          <p:cNvGrpSpPr/>
          <p:nvPr/>
        </p:nvGrpSpPr>
        <p:grpSpPr>
          <a:xfrm>
            <a:off x="4118363" y="2770379"/>
            <a:ext cx="2351135" cy="360000"/>
            <a:chOff x="588263" y="1217924"/>
            <a:chExt cx="2351135" cy="360000"/>
          </a:xfrm>
        </p:grpSpPr>
        <p:pic>
          <p:nvPicPr>
            <p:cNvPr id="7" name="Picture 6" descr="Zip Co logo SVG free download, id: 101874 - Brandlogos.net">
              <a:hlinkClick r:id="rId2"/>
              <a:extLst>
                <a:ext uri="{FF2B5EF4-FFF2-40B4-BE49-F238E27FC236}">
                  <a16:creationId xmlns:a16="http://schemas.microsoft.com/office/drawing/2014/main" id="{5866729D-E0C7-B363-3A93-D0E10909E7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8" name="TextBox 7">
              <a:extLst>
                <a:ext uri="{FF2B5EF4-FFF2-40B4-BE49-F238E27FC236}">
                  <a16:creationId xmlns:a16="http://schemas.microsoft.com/office/drawing/2014/main" id="{8B1CB384-F97B-BE7E-3256-1376D89078C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grpSp>
        <p:nvGrpSpPr>
          <p:cNvPr id="12" name="Group 11">
            <a:extLst>
              <a:ext uri="{FF2B5EF4-FFF2-40B4-BE49-F238E27FC236}">
                <a16:creationId xmlns:a16="http://schemas.microsoft.com/office/drawing/2014/main" id="{8B461EC0-3C57-DC37-F621-8A045B0F1B50}"/>
              </a:ext>
            </a:extLst>
          </p:cNvPr>
          <p:cNvGrpSpPr/>
          <p:nvPr/>
        </p:nvGrpSpPr>
        <p:grpSpPr>
          <a:xfrm>
            <a:off x="7570157" y="2764825"/>
            <a:ext cx="2351135" cy="360000"/>
            <a:chOff x="588263" y="1217924"/>
            <a:chExt cx="2351135" cy="360000"/>
          </a:xfrm>
        </p:grpSpPr>
        <p:pic>
          <p:nvPicPr>
            <p:cNvPr id="13" name="Picture 12" descr="Zip Co logo SVG free download, id: 101874 - Brandlogos.net">
              <a:hlinkClick r:id="rId2"/>
              <a:extLst>
                <a:ext uri="{FF2B5EF4-FFF2-40B4-BE49-F238E27FC236}">
                  <a16:creationId xmlns:a16="http://schemas.microsoft.com/office/drawing/2014/main" id="{4EE1449F-22A0-BC5D-7648-D83D9A84A0B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 name="TextBox 13">
              <a:extLst>
                <a:ext uri="{FF2B5EF4-FFF2-40B4-BE49-F238E27FC236}">
                  <a16:creationId xmlns:a16="http://schemas.microsoft.com/office/drawing/2014/main" id="{05615094-24B0-12E0-AF98-F7FB420CBCF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grpSp>
        <p:nvGrpSpPr>
          <p:cNvPr id="15" name="Group 14">
            <a:extLst>
              <a:ext uri="{FF2B5EF4-FFF2-40B4-BE49-F238E27FC236}">
                <a16:creationId xmlns:a16="http://schemas.microsoft.com/office/drawing/2014/main" id="{8ED5A9B9-04A8-A6CB-4DC6-214CBA0F0526}"/>
              </a:ext>
            </a:extLst>
          </p:cNvPr>
          <p:cNvGrpSpPr/>
          <p:nvPr/>
        </p:nvGrpSpPr>
        <p:grpSpPr>
          <a:xfrm>
            <a:off x="639545" y="5165627"/>
            <a:ext cx="2351135" cy="360000"/>
            <a:chOff x="588263" y="1217924"/>
            <a:chExt cx="2351135" cy="360000"/>
          </a:xfrm>
        </p:grpSpPr>
        <p:pic>
          <p:nvPicPr>
            <p:cNvPr id="16" name="Picture 15" descr="Zip Co logo SVG free download, id: 101874 - Brandlogos.net">
              <a:hlinkClick r:id="rId2"/>
              <a:extLst>
                <a:ext uri="{FF2B5EF4-FFF2-40B4-BE49-F238E27FC236}">
                  <a16:creationId xmlns:a16="http://schemas.microsoft.com/office/drawing/2014/main" id="{9E867E78-8162-8F73-2372-50CA4B59E87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7" name="TextBox 16">
              <a:extLst>
                <a:ext uri="{FF2B5EF4-FFF2-40B4-BE49-F238E27FC236}">
                  <a16:creationId xmlns:a16="http://schemas.microsoft.com/office/drawing/2014/main" id="{95AE887D-B13C-F981-E281-D1F700FC59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grpSp>
        <p:nvGrpSpPr>
          <p:cNvPr id="18" name="Group 17">
            <a:extLst>
              <a:ext uri="{FF2B5EF4-FFF2-40B4-BE49-F238E27FC236}">
                <a16:creationId xmlns:a16="http://schemas.microsoft.com/office/drawing/2014/main" id="{E87915C5-3B0A-9E4F-7372-5D58D309C90A}"/>
              </a:ext>
            </a:extLst>
          </p:cNvPr>
          <p:cNvGrpSpPr/>
          <p:nvPr/>
        </p:nvGrpSpPr>
        <p:grpSpPr>
          <a:xfrm>
            <a:off x="4047840" y="5165627"/>
            <a:ext cx="2351135" cy="360000"/>
            <a:chOff x="588263" y="1217924"/>
            <a:chExt cx="2351135" cy="360000"/>
          </a:xfrm>
        </p:grpSpPr>
        <p:pic>
          <p:nvPicPr>
            <p:cNvPr id="19" name="Picture 18" descr="Zip Co logo SVG free download, id: 101874 - Brandlogos.net">
              <a:hlinkClick r:id="rId2"/>
              <a:extLst>
                <a:ext uri="{FF2B5EF4-FFF2-40B4-BE49-F238E27FC236}">
                  <a16:creationId xmlns:a16="http://schemas.microsoft.com/office/drawing/2014/main" id="{1BF29D50-ED77-6569-1C7C-4E03FC9C301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 name="TextBox 19">
              <a:extLst>
                <a:ext uri="{FF2B5EF4-FFF2-40B4-BE49-F238E27FC236}">
                  <a16:creationId xmlns:a16="http://schemas.microsoft.com/office/drawing/2014/main" id="{DCA3E443-D114-66C9-B1BE-2617D6DEE92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grpSp>
        <p:nvGrpSpPr>
          <p:cNvPr id="21" name="Group 20">
            <a:extLst>
              <a:ext uri="{FF2B5EF4-FFF2-40B4-BE49-F238E27FC236}">
                <a16:creationId xmlns:a16="http://schemas.microsoft.com/office/drawing/2014/main" id="{6F006DD8-15C0-20ED-3426-706DA2E8E34B}"/>
              </a:ext>
            </a:extLst>
          </p:cNvPr>
          <p:cNvGrpSpPr/>
          <p:nvPr/>
        </p:nvGrpSpPr>
        <p:grpSpPr>
          <a:xfrm>
            <a:off x="7570157" y="5158851"/>
            <a:ext cx="2351135" cy="360000"/>
            <a:chOff x="588263" y="1217924"/>
            <a:chExt cx="2351135" cy="360000"/>
          </a:xfrm>
        </p:grpSpPr>
        <p:pic>
          <p:nvPicPr>
            <p:cNvPr id="22" name="Picture 21" descr="Zip Co logo SVG free download, id: 101874 - Brandlogos.net">
              <a:hlinkClick r:id="rId2"/>
              <a:extLst>
                <a:ext uri="{FF2B5EF4-FFF2-40B4-BE49-F238E27FC236}">
                  <a16:creationId xmlns:a16="http://schemas.microsoft.com/office/drawing/2014/main" id="{6ECC81FE-E7E5-5FE3-94C2-E3DAD0F08DE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39">
              <a:extLst>
                <a:ext uri="{FF2B5EF4-FFF2-40B4-BE49-F238E27FC236}">
                  <a16:creationId xmlns:a16="http://schemas.microsoft.com/office/drawing/2014/main" id="{C38164CE-1651-EB33-5BFE-32AAC14F228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grpSp>
        <p:nvGrpSpPr>
          <p:cNvPr id="41" name="Group 40">
            <a:extLst>
              <a:ext uri="{FF2B5EF4-FFF2-40B4-BE49-F238E27FC236}">
                <a16:creationId xmlns:a16="http://schemas.microsoft.com/office/drawing/2014/main" id="{5B67B4CA-581E-C9C9-48FC-E31E9A69A3C6}"/>
              </a:ext>
            </a:extLst>
          </p:cNvPr>
          <p:cNvGrpSpPr/>
          <p:nvPr/>
        </p:nvGrpSpPr>
        <p:grpSpPr>
          <a:xfrm>
            <a:off x="1658680" y="1125551"/>
            <a:ext cx="1579300" cy="216000"/>
            <a:chOff x="1198144" y="862657"/>
            <a:chExt cx="1579300" cy="216000"/>
          </a:xfrm>
        </p:grpSpPr>
        <p:sp>
          <p:nvSpPr>
            <p:cNvPr id="42" name="Rectangle: Rounded Corners 6">
              <a:extLst>
                <a:ext uri="{FF2B5EF4-FFF2-40B4-BE49-F238E27FC236}">
                  <a16:creationId xmlns:a16="http://schemas.microsoft.com/office/drawing/2014/main" id="{FABE31FE-A5B9-F305-BD38-853E07A8840A}"/>
                </a:ext>
                <a:ext uri="{C183D7F6-B498-43B3-948B-1728B52AA6E4}">
                  <adec:decorative xmlns:adec="http://schemas.microsoft.com/office/drawing/2017/decorative" val="1"/>
                </a:ext>
              </a:extLst>
            </p:cNvPr>
            <p:cNvSpPr/>
            <p:nvPr/>
          </p:nvSpPr>
          <p:spPr bwMode="auto">
            <a:xfrm>
              <a:off x="1198144" y="862657"/>
              <a:ext cx="15793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3" name="Graphic 42">
              <a:extLst>
                <a:ext uri="{FF2B5EF4-FFF2-40B4-BE49-F238E27FC236}">
                  <a16:creationId xmlns:a16="http://schemas.microsoft.com/office/drawing/2014/main" id="{009C597E-3B4F-E8F3-92D5-9363F0F5CC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5B72D46D-3D8F-D077-64D7-B9D3D4086450}"/>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101E30D9-3B49-FBED-E0F8-4DC23A08F28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69" name="Graphic 68">
              <a:extLst>
                <a:ext uri="{FF2B5EF4-FFF2-40B4-BE49-F238E27FC236}">
                  <a16:creationId xmlns:a16="http://schemas.microsoft.com/office/drawing/2014/main" id="{82CF9B8A-5CF4-3D30-3757-B8424EBAA7C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04B88528-E6E6-52DC-483B-C8A96DC24F1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36292199-BBF9-79BB-03B6-6512B0E84F4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72" name="Graphic 71">
              <a:extLst>
                <a:ext uri="{FF2B5EF4-FFF2-40B4-BE49-F238E27FC236}">
                  <a16:creationId xmlns:a16="http://schemas.microsoft.com/office/drawing/2014/main" id="{1625A06F-0EEE-B60D-A945-8ADA6D516385}"/>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F3A86AF4-4C9D-6636-12CB-DCDA1402045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9" name="Group 8">
            <a:extLst>
              <a:ext uri="{FF2B5EF4-FFF2-40B4-BE49-F238E27FC236}">
                <a16:creationId xmlns:a16="http://schemas.microsoft.com/office/drawing/2014/main" id="{C3A64248-B52B-7617-9460-A6FBE0E5970C}"/>
              </a:ext>
            </a:extLst>
          </p:cNvPr>
          <p:cNvGrpSpPr/>
          <p:nvPr/>
        </p:nvGrpSpPr>
        <p:grpSpPr>
          <a:xfrm>
            <a:off x="3323304" y="1130406"/>
            <a:ext cx="1733337" cy="218350"/>
            <a:chOff x="1198143" y="862657"/>
            <a:chExt cx="1733337" cy="218350"/>
          </a:xfrm>
        </p:grpSpPr>
        <p:sp>
          <p:nvSpPr>
            <p:cNvPr id="11" name="Rectangle: Rounded Corners 6">
              <a:extLst>
                <a:ext uri="{FF2B5EF4-FFF2-40B4-BE49-F238E27FC236}">
                  <a16:creationId xmlns:a16="http://schemas.microsoft.com/office/drawing/2014/main" id="{0E69844F-50B9-0B3F-351C-E9095E8F6F3D}"/>
                </a:ext>
                <a:ext uri="{C183D7F6-B498-43B3-948B-1728B52AA6E4}">
                  <adec:decorative xmlns:adec="http://schemas.microsoft.com/office/drawing/2017/decorative" val="1"/>
                </a:ext>
              </a:extLst>
            </p:cNvPr>
            <p:cNvSpPr/>
            <p:nvPr/>
          </p:nvSpPr>
          <p:spPr bwMode="auto">
            <a:xfrm>
              <a:off x="1198143" y="862657"/>
              <a:ext cx="1733337" cy="21835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24" name="Graphic 23">
              <a:extLst>
                <a:ext uri="{FF2B5EF4-FFF2-40B4-BE49-F238E27FC236}">
                  <a16:creationId xmlns:a16="http://schemas.microsoft.com/office/drawing/2014/main" id="{82940076-B288-0669-92B7-0C15777D835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grpSp>
        <p:nvGrpSpPr>
          <p:cNvPr id="25" name="Group 24">
            <a:extLst>
              <a:ext uri="{FF2B5EF4-FFF2-40B4-BE49-F238E27FC236}">
                <a16:creationId xmlns:a16="http://schemas.microsoft.com/office/drawing/2014/main" id="{32DF90AE-4912-6060-A779-F853EE4A557B}"/>
              </a:ext>
            </a:extLst>
          </p:cNvPr>
          <p:cNvGrpSpPr/>
          <p:nvPr/>
        </p:nvGrpSpPr>
        <p:grpSpPr>
          <a:xfrm>
            <a:off x="639545" y="2774818"/>
            <a:ext cx="2351135" cy="360000"/>
            <a:chOff x="588263" y="1217924"/>
            <a:chExt cx="2351135" cy="360000"/>
          </a:xfrm>
        </p:grpSpPr>
        <p:pic>
          <p:nvPicPr>
            <p:cNvPr id="26" name="Picture 25" descr="Zip Co logo SVG free download, id: 101874 - Brandlogos.net">
              <a:hlinkClick r:id="rId2"/>
              <a:extLst>
                <a:ext uri="{FF2B5EF4-FFF2-40B4-BE49-F238E27FC236}">
                  <a16:creationId xmlns:a16="http://schemas.microsoft.com/office/drawing/2014/main" id="{885D4427-BEC1-758E-B112-6E1CC198923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8D6302ED-609F-3C13-5154-091583595C3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a:solidFill>
                    <a:prstClr val="black"/>
                  </a:solidFill>
                  <a:latin typeface="Segoe UI Semibold"/>
                </a:rPr>
                <a:t>Security Copilot</a:t>
              </a:r>
            </a:p>
          </p:txBody>
        </p:sp>
      </p:grpSp>
    </p:spTree>
    <p:extLst>
      <p:ext uri="{BB962C8B-B14F-4D97-AF65-F5344CB8AC3E}">
        <p14:creationId xmlns:p14="http://schemas.microsoft.com/office/powerpoint/2010/main" val="379962222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199" y="387766"/>
            <a:ext cx="7345957" cy="526298"/>
          </a:xfrm>
        </p:spPr>
        <p:txBody>
          <a:bodyPr/>
          <a:lstStyle/>
          <a:p>
            <a:r>
              <a:rPr lang="en-US" noProof="0">
                <a:solidFill>
                  <a:srgbClr val="0078D4"/>
                </a:solidFill>
                <a:cs typeface="Segoe UI"/>
              </a:rPr>
              <a:t>Information Technology </a:t>
            </a:r>
            <a:r>
              <a:rPr lang="en-US" noProof="0">
                <a:cs typeface="Segoe UI"/>
              </a:rPr>
              <a:t>| Conduct a vulnerability impact assessment</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224" y="521099"/>
            <a:ext cx="3599821" cy="169277"/>
          </a:xfrm>
        </p:spPr>
        <p:txBody>
          <a:bodyPr/>
          <a:lstStyle/>
          <a:p>
            <a:r>
              <a:rPr lang="en-US" noProof="0"/>
              <a:t>Security Copilot</a:t>
            </a: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8D4"/>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a:solidFill>
            <a:schemeClr val="bg1">
              <a:lumMod val="75000"/>
            </a:schemeClr>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1" name="Group 40">
            <a:extLst>
              <a:ext uri="{FF2B5EF4-FFF2-40B4-BE49-F238E27FC236}">
                <a16:creationId xmlns:a16="http://schemas.microsoft.com/office/drawing/2014/main" id="{5B67B4CA-581E-C9C9-48FC-E31E9A69A3C6}"/>
              </a:ext>
            </a:extLst>
          </p:cNvPr>
          <p:cNvGrpSpPr/>
          <p:nvPr/>
        </p:nvGrpSpPr>
        <p:grpSpPr>
          <a:xfrm>
            <a:off x="1658679" y="1125551"/>
            <a:ext cx="1559597" cy="232990"/>
            <a:chOff x="1198143" y="862657"/>
            <a:chExt cx="1559597" cy="232990"/>
          </a:xfrm>
        </p:grpSpPr>
        <p:sp>
          <p:nvSpPr>
            <p:cNvPr id="42" name="Rectangle: Rounded Corners 6">
              <a:extLst>
                <a:ext uri="{FF2B5EF4-FFF2-40B4-BE49-F238E27FC236}">
                  <a16:creationId xmlns:a16="http://schemas.microsoft.com/office/drawing/2014/main" id="{FABE31FE-A5B9-F305-BD38-853E07A8840A}"/>
                </a:ext>
                <a:ext uri="{C183D7F6-B498-43B3-948B-1728B52AA6E4}">
                  <adec:decorative xmlns:adec="http://schemas.microsoft.com/office/drawing/2017/decorative" val="1"/>
                </a:ext>
              </a:extLst>
            </p:cNvPr>
            <p:cNvSpPr/>
            <p:nvPr/>
          </p:nvSpPr>
          <p:spPr bwMode="auto">
            <a:xfrm>
              <a:off x="1198143" y="862657"/>
              <a:ext cx="1559597" cy="23299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3" name="Graphic 42">
              <a:extLst>
                <a:ext uri="{FF2B5EF4-FFF2-40B4-BE49-F238E27FC236}">
                  <a16:creationId xmlns:a16="http://schemas.microsoft.com/office/drawing/2014/main" id="{009C597E-3B4F-E8F3-92D5-9363F0F5CCD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5B72D46D-3D8F-D077-64D7-B9D3D4086450}"/>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101E30D9-3B49-FBED-E0F8-4DC23A08F28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69" name="Graphic 68">
              <a:extLst>
                <a:ext uri="{FF2B5EF4-FFF2-40B4-BE49-F238E27FC236}">
                  <a16:creationId xmlns:a16="http://schemas.microsoft.com/office/drawing/2014/main" id="{82CF9B8A-5CF4-3D30-3757-B8424EBAA7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04B88528-E6E6-52DC-483B-C8A96DC24F1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36292199-BBF9-79BB-03B6-6512B0E84F4B}"/>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72" name="Graphic 71">
              <a:extLst>
                <a:ext uri="{FF2B5EF4-FFF2-40B4-BE49-F238E27FC236}">
                  <a16:creationId xmlns:a16="http://schemas.microsoft.com/office/drawing/2014/main" id="{1625A06F-0EEE-B60D-A945-8ADA6D51638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F3A86AF4-4C9D-6636-12CB-DCDA1402045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9" name="Group 8">
            <a:extLst>
              <a:ext uri="{FF2B5EF4-FFF2-40B4-BE49-F238E27FC236}">
                <a16:creationId xmlns:a16="http://schemas.microsoft.com/office/drawing/2014/main" id="{C3A64248-B52B-7617-9460-A6FBE0E5970C}"/>
              </a:ext>
            </a:extLst>
          </p:cNvPr>
          <p:cNvGrpSpPr/>
          <p:nvPr/>
        </p:nvGrpSpPr>
        <p:grpSpPr>
          <a:xfrm>
            <a:off x="3303601" y="1140191"/>
            <a:ext cx="1733337" cy="218350"/>
            <a:chOff x="1198143" y="862657"/>
            <a:chExt cx="1733337" cy="218350"/>
          </a:xfrm>
        </p:grpSpPr>
        <p:sp>
          <p:nvSpPr>
            <p:cNvPr id="11" name="Rectangle: Rounded Corners 6">
              <a:extLst>
                <a:ext uri="{FF2B5EF4-FFF2-40B4-BE49-F238E27FC236}">
                  <a16:creationId xmlns:a16="http://schemas.microsoft.com/office/drawing/2014/main" id="{0E69844F-50B9-0B3F-351C-E9095E8F6F3D}"/>
                </a:ext>
                <a:ext uri="{C183D7F6-B498-43B3-948B-1728B52AA6E4}">
                  <adec:decorative xmlns:adec="http://schemas.microsoft.com/office/drawing/2017/decorative" val="1"/>
                </a:ext>
              </a:extLst>
            </p:cNvPr>
            <p:cNvSpPr/>
            <p:nvPr/>
          </p:nvSpPr>
          <p:spPr bwMode="auto">
            <a:xfrm>
              <a:off x="1198143" y="862657"/>
              <a:ext cx="1733337" cy="21835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24" name="Graphic 23">
              <a:extLst>
                <a:ext uri="{FF2B5EF4-FFF2-40B4-BE49-F238E27FC236}">
                  <a16:creationId xmlns:a16="http://schemas.microsoft.com/office/drawing/2014/main" id="{82940076-B288-0669-92B7-0C15777D835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97" name="Text Placeholder 46">
            <a:extLst>
              <a:ext uri="{FF2B5EF4-FFF2-40B4-BE49-F238E27FC236}">
                <a16:creationId xmlns:a16="http://schemas.microsoft.com/office/drawing/2014/main" id="{E3DB12FF-63C3-DE1B-7F27-875B32F79CB9}"/>
              </a:ext>
            </a:extLst>
          </p:cNvPr>
          <p:cNvSpPr>
            <a:spLocks noGrp="1"/>
          </p:cNvSpPr>
          <p:nvPr>
            <p:ph type="body" sz="quarter" idx="11"/>
          </p:nvPr>
        </p:nvSpPr>
        <p:spPr>
          <a:xfrm>
            <a:off x="584200" y="1593881"/>
            <a:ext cx="2808000" cy="345600"/>
          </a:xfrm>
        </p:spPr>
        <p:txBody>
          <a:bodyPr/>
          <a:lstStyle/>
          <a:p>
            <a:r>
              <a:rPr lang="en-US" noProof="0"/>
              <a:t>1. Summarize vulnerability report</a:t>
            </a:r>
          </a:p>
        </p:txBody>
      </p:sp>
      <p:sp>
        <p:nvSpPr>
          <p:cNvPr id="98" name="Text Placeholder 47">
            <a:extLst>
              <a:ext uri="{FF2B5EF4-FFF2-40B4-BE49-F238E27FC236}">
                <a16:creationId xmlns:a16="http://schemas.microsoft.com/office/drawing/2014/main" id="{8A24BBC3-E70C-8383-28CA-944E2A49F5A1}"/>
              </a:ext>
            </a:extLst>
          </p:cNvPr>
          <p:cNvSpPr>
            <a:spLocks noGrp="1"/>
          </p:cNvSpPr>
          <p:nvPr>
            <p:ph type="body" sz="quarter" idx="12"/>
          </p:nvPr>
        </p:nvSpPr>
        <p:spPr>
          <a:xfrm>
            <a:off x="584200" y="4052218"/>
            <a:ext cx="2808000" cy="345600"/>
          </a:xfrm>
        </p:spPr>
        <p:txBody>
          <a:bodyPr/>
          <a:lstStyle/>
          <a:p>
            <a:r>
              <a:rPr lang="en-US" noProof="0"/>
              <a:t>6. Create report</a:t>
            </a:r>
          </a:p>
        </p:txBody>
      </p:sp>
      <p:sp>
        <p:nvSpPr>
          <p:cNvPr id="99" name="Text Placeholder 48">
            <a:extLst>
              <a:ext uri="{FF2B5EF4-FFF2-40B4-BE49-F238E27FC236}">
                <a16:creationId xmlns:a16="http://schemas.microsoft.com/office/drawing/2014/main" id="{85719E47-DC8D-ACCA-C5C0-1813FBC9705C}"/>
              </a:ext>
            </a:extLst>
          </p:cNvPr>
          <p:cNvSpPr>
            <a:spLocks noGrp="1"/>
          </p:cNvSpPr>
          <p:nvPr>
            <p:ph type="body" sz="quarter" idx="13"/>
          </p:nvPr>
        </p:nvSpPr>
        <p:spPr>
          <a:xfrm>
            <a:off x="4047840" y="1593881"/>
            <a:ext cx="2808000" cy="345600"/>
          </a:xfrm>
        </p:spPr>
        <p:txBody>
          <a:bodyPr/>
          <a:lstStyle/>
          <a:p>
            <a:r>
              <a:rPr lang="en-US" noProof="0">
                <a:latin typeface="Segoe UI Semibold"/>
                <a:cs typeface="Segoe UI Semibold"/>
              </a:rPr>
              <a:t>2. Understand impact</a:t>
            </a:r>
            <a:endParaRPr lang="en-US" noProof="0"/>
          </a:p>
        </p:txBody>
      </p:sp>
      <p:sp>
        <p:nvSpPr>
          <p:cNvPr id="100" name="Text Placeholder 49">
            <a:extLst>
              <a:ext uri="{FF2B5EF4-FFF2-40B4-BE49-F238E27FC236}">
                <a16:creationId xmlns:a16="http://schemas.microsoft.com/office/drawing/2014/main" id="{3C74BFA8-CB80-BEE5-51D7-8FB9A2DAB9F2}"/>
              </a:ext>
            </a:extLst>
          </p:cNvPr>
          <p:cNvSpPr>
            <a:spLocks noGrp="1"/>
          </p:cNvSpPr>
          <p:nvPr>
            <p:ph type="body" sz="quarter" idx="14"/>
          </p:nvPr>
        </p:nvSpPr>
        <p:spPr>
          <a:xfrm>
            <a:off x="4047840" y="4052218"/>
            <a:ext cx="2808000" cy="345600"/>
          </a:xfrm>
        </p:spPr>
        <p:txBody>
          <a:bodyPr/>
          <a:lstStyle/>
          <a:p>
            <a:r>
              <a:rPr lang="en-US" noProof="0"/>
              <a:t>5. Identify response</a:t>
            </a:r>
          </a:p>
        </p:txBody>
      </p:sp>
      <p:sp>
        <p:nvSpPr>
          <p:cNvPr id="101" name="Text Placeholder 50">
            <a:extLst>
              <a:ext uri="{FF2B5EF4-FFF2-40B4-BE49-F238E27FC236}">
                <a16:creationId xmlns:a16="http://schemas.microsoft.com/office/drawing/2014/main" id="{CEF30F33-FC7D-1260-B630-63D97B338195}"/>
              </a:ext>
            </a:extLst>
          </p:cNvPr>
          <p:cNvSpPr>
            <a:spLocks noGrp="1"/>
          </p:cNvSpPr>
          <p:nvPr>
            <p:ph type="body" sz="quarter" idx="15"/>
          </p:nvPr>
        </p:nvSpPr>
        <p:spPr>
          <a:xfrm>
            <a:off x="7511481" y="1593881"/>
            <a:ext cx="2808000" cy="345600"/>
          </a:xfrm>
        </p:spPr>
        <p:txBody>
          <a:bodyPr/>
          <a:lstStyle/>
          <a:p>
            <a:r>
              <a:rPr lang="en-US" noProof="0">
                <a:latin typeface="Segoe UI Semibold"/>
                <a:cs typeface="Segoe UI Semibold"/>
              </a:rPr>
              <a:t>3. Find vulnerable assets</a:t>
            </a:r>
            <a:endParaRPr lang="en-US" noProof="0"/>
          </a:p>
        </p:txBody>
      </p:sp>
      <p:sp>
        <p:nvSpPr>
          <p:cNvPr id="102" name="Text Placeholder 51">
            <a:extLst>
              <a:ext uri="{FF2B5EF4-FFF2-40B4-BE49-F238E27FC236}">
                <a16:creationId xmlns:a16="http://schemas.microsoft.com/office/drawing/2014/main" id="{CF894446-FCDC-EBE9-62FC-0A45379920A9}"/>
              </a:ext>
            </a:extLst>
          </p:cNvPr>
          <p:cNvSpPr>
            <a:spLocks noGrp="1"/>
          </p:cNvSpPr>
          <p:nvPr>
            <p:ph type="body" sz="quarter" idx="16"/>
          </p:nvPr>
        </p:nvSpPr>
        <p:spPr>
          <a:xfrm>
            <a:off x="7511481" y="4052218"/>
            <a:ext cx="2808000" cy="345600"/>
          </a:xfrm>
        </p:spPr>
        <p:txBody>
          <a:bodyPr/>
          <a:lstStyle/>
          <a:p>
            <a:r>
              <a:rPr lang="en-US" noProof="0">
                <a:latin typeface="Segoe UI Semibold"/>
                <a:cs typeface="Segoe UI Semibold"/>
              </a:rPr>
              <a:t>4. Label impacted assets</a:t>
            </a:r>
            <a:endParaRPr lang="en-US" noProof="0"/>
          </a:p>
        </p:txBody>
      </p:sp>
      <p:sp>
        <p:nvSpPr>
          <p:cNvPr id="103" name="Text Placeholder 53">
            <a:extLst>
              <a:ext uri="{FF2B5EF4-FFF2-40B4-BE49-F238E27FC236}">
                <a16:creationId xmlns:a16="http://schemas.microsoft.com/office/drawing/2014/main" id="{BE62073C-9B97-8946-AD8A-006702EAE755}"/>
              </a:ext>
            </a:extLst>
          </p:cNvPr>
          <p:cNvSpPr>
            <a:spLocks noGrp="1"/>
          </p:cNvSpPr>
          <p:nvPr>
            <p:ph type="body" sz="quarter" idx="18"/>
          </p:nvPr>
        </p:nvSpPr>
        <p:spPr>
          <a:xfrm>
            <a:off x="584200" y="2032188"/>
            <a:ext cx="2808000" cy="626701"/>
          </a:xfrm>
        </p:spPr>
        <p:txBody>
          <a:bodyPr vert="horz" wrap="square" lIns="90000" tIns="36000" rIns="90000" bIns="36000" rtlCol="0" anchor="t">
            <a:normAutofit/>
          </a:bodyPr>
          <a:lstStyle/>
          <a:p>
            <a:r>
              <a:rPr lang="en-US" noProof="0">
                <a:cs typeface="Segoe UI"/>
              </a:rPr>
              <a:t>A SOC analyst received an email about recently reported publicly known vulnerabilities and uses Security Copilot to investigate the Common Vulnerabilities and Exposures (CVE) ID.</a:t>
            </a:r>
          </a:p>
        </p:txBody>
      </p:sp>
      <p:sp>
        <p:nvSpPr>
          <p:cNvPr id="104" name="Text Placeholder 54">
            <a:extLst>
              <a:ext uri="{FF2B5EF4-FFF2-40B4-BE49-F238E27FC236}">
                <a16:creationId xmlns:a16="http://schemas.microsoft.com/office/drawing/2014/main" id="{352D199F-CA57-C1E1-0E65-59C5E6689DB9}"/>
              </a:ext>
            </a:extLst>
          </p:cNvPr>
          <p:cNvSpPr>
            <a:spLocks noGrp="1"/>
          </p:cNvSpPr>
          <p:nvPr>
            <p:ph type="body" sz="quarter" idx="19"/>
          </p:nvPr>
        </p:nvSpPr>
        <p:spPr>
          <a:xfrm>
            <a:off x="4047840" y="2032188"/>
            <a:ext cx="2808000" cy="626701"/>
          </a:xfrm>
        </p:spPr>
        <p:txBody>
          <a:bodyPr vert="horz" wrap="square" lIns="90000" tIns="36000" rIns="90000" bIns="36000" rtlCol="0" anchor="t">
            <a:normAutofit/>
          </a:bodyPr>
          <a:lstStyle/>
          <a:p>
            <a:r>
              <a:rPr lang="en-US" noProof="0">
                <a:cs typeface="Segoe UI"/>
              </a:rPr>
              <a:t>Use the summary of the CVE to determine if any impacted technologies are used in your environment.</a:t>
            </a:r>
          </a:p>
        </p:txBody>
      </p:sp>
      <p:sp>
        <p:nvSpPr>
          <p:cNvPr id="105" name="Text Placeholder 55">
            <a:extLst>
              <a:ext uri="{FF2B5EF4-FFF2-40B4-BE49-F238E27FC236}">
                <a16:creationId xmlns:a16="http://schemas.microsoft.com/office/drawing/2014/main" id="{0D327974-799A-35C8-8DCE-08BAF6669235}"/>
              </a:ext>
            </a:extLst>
          </p:cNvPr>
          <p:cNvSpPr>
            <a:spLocks noGrp="1"/>
          </p:cNvSpPr>
          <p:nvPr>
            <p:ph type="body" sz="quarter" idx="20"/>
          </p:nvPr>
        </p:nvSpPr>
        <p:spPr>
          <a:xfrm>
            <a:off x="7511481" y="2032188"/>
            <a:ext cx="2808000" cy="626701"/>
          </a:xfrm>
        </p:spPr>
        <p:txBody>
          <a:bodyPr vert="horz" wrap="square" lIns="90000" tIns="36000" rIns="90000" bIns="36000" rtlCol="0" anchor="t">
            <a:normAutofit/>
          </a:bodyPr>
          <a:lstStyle/>
          <a:p>
            <a:r>
              <a:rPr lang="en-US" noProof="0">
                <a:cs typeface="Segoe UI"/>
              </a:rPr>
              <a:t>The analyst asks Copilot to list all assets running technologies impacted by this vulnerability in their environment.</a:t>
            </a:r>
          </a:p>
        </p:txBody>
      </p:sp>
      <p:sp>
        <p:nvSpPr>
          <p:cNvPr id="106" name="Text Placeholder 56">
            <a:extLst>
              <a:ext uri="{FF2B5EF4-FFF2-40B4-BE49-F238E27FC236}">
                <a16:creationId xmlns:a16="http://schemas.microsoft.com/office/drawing/2014/main" id="{839D6185-4F83-EE20-56BB-9349CCD0EAD2}"/>
              </a:ext>
            </a:extLst>
          </p:cNvPr>
          <p:cNvSpPr>
            <a:spLocks noGrp="1"/>
          </p:cNvSpPr>
          <p:nvPr>
            <p:ph type="body" sz="quarter" idx="21"/>
          </p:nvPr>
        </p:nvSpPr>
        <p:spPr>
          <a:xfrm>
            <a:off x="584200" y="3124825"/>
            <a:ext cx="2808000" cy="927393"/>
          </a:xfrm>
        </p:spPr>
        <p:txBody>
          <a:bodyPr>
            <a:normAutofit/>
          </a:bodyPr>
          <a:lstStyle/>
          <a:p>
            <a:r>
              <a:rPr lang="en-US" noProof="0"/>
              <a:t>Prompt: Summarize &lt;CVEID&gt;.</a:t>
            </a:r>
            <a:endParaRPr lang="en-US" b="1" noProof="0"/>
          </a:p>
        </p:txBody>
      </p:sp>
      <p:sp>
        <p:nvSpPr>
          <p:cNvPr id="107" name="Text Placeholder 57">
            <a:extLst>
              <a:ext uri="{FF2B5EF4-FFF2-40B4-BE49-F238E27FC236}">
                <a16:creationId xmlns:a16="http://schemas.microsoft.com/office/drawing/2014/main" id="{DE5C3DD7-1317-7AAC-CFD4-08A438EE276F}"/>
              </a:ext>
            </a:extLst>
          </p:cNvPr>
          <p:cNvSpPr>
            <a:spLocks noGrp="1"/>
          </p:cNvSpPr>
          <p:nvPr>
            <p:ph type="body" sz="quarter" idx="22"/>
          </p:nvPr>
        </p:nvSpPr>
        <p:spPr>
          <a:xfrm>
            <a:off x="584200" y="5641938"/>
            <a:ext cx="2808000" cy="626701"/>
          </a:xfrm>
        </p:spPr>
        <p:txBody>
          <a:bodyPr>
            <a:normAutofit lnSpcReduction="10000"/>
          </a:bodyPr>
          <a:lstStyle/>
          <a:p>
            <a:r>
              <a:rPr lang="en-US" noProof="0"/>
              <a:t>Prompt: Write me an executive summary report for the vulnerability, threat actor insights, and recommendations for someone who is less technical.</a:t>
            </a:r>
            <a:endParaRPr lang="en-US" b="1" noProof="0"/>
          </a:p>
        </p:txBody>
      </p:sp>
      <p:sp>
        <p:nvSpPr>
          <p:cNvPr id="108" name="Text Placeholder 58">
            <a:extLst>
              <a:ext uri="{FF2B5EF4-FFF2-40B4-BE49-F238E27FC236}">
                <a16:creationId xmlns:a16="http://schemas.microsoft.com/office/drawing/2014/main" id="{7D9C7766-0569-5DC1-7F25-367DD6893EDF}"/>
              </a:ext>
            </a:extLst>
          </p:cNvPr>
          <p:cNvSpPr>
            <a:spLocks noGrp="1"/>
          </p:cNvSpPr>
          <p:nvPr>
            <p:ph type="body" sz="quarter" idx="23"/>
          </p:nvPr>
        </p:nvSpPr>
        <p:spPr>
          <a:xfrm>
            <a:off x="4047840" y="3208260"/>
            <a:ext cx="2808000" cy="626701"/>
          </a:xfrm>
        </p:spPr>
        <p:txBody>
          <a:bodyPr/>
          <a:lstStyle/>
          <a:p>
            <a:r>
              <a:rPr lang="en-US" noProof="0">
                <a:cs typeface="Segoe UI"/>
              </a:rPr>
              <a:t>Prompt: Do I have assets running &lt;Technology X&gt; in my environment?</a:t>
            </a:r>
          </a:p>
        </p:txBody>
      </p:sp>
      <p:sp>
        <p:nvSpPr>
          <p:cNvPr id="109" name="Text Placeholder 59">
            <a:extLst>
              <a:ext uri="{FF2B5EF4-FFF2-40B4-BE49-F238E27FC236}">
                <a16:creationId xmlns:a16="http://schemas.microsoft.com/office/drawing/2014/main" id="{B039E9D1-05A6-F98B-85B4-98545C12514F}"/>
              </a:ext>
            </a:extLst>
          </p:cNvPr>
          <p:cNvSpPr>
            <a:spLocks noGrp="1"/>
          </p:cNvSpPr>
          <p:nvPr>
            <p:ph type="body" sz="quarter" idx="24"/>
          </p:nvPr>
        </p:nvSpPr>
        <p:spPr>
          <a:xfrm>
            <a:off x="4047840" y="5641938"/>
            <a:ext cx="2808000" cy="626701"/>
          </a:xfrm>
        </p:spPr>
        <p:txBody>
          <a:bodyPr>
            <a:normAutofit/>
          </a:bodyPr>
          <a:lstStyle/>
          <a:p>
            <a:r>
              <a:rPr lang="en-US" noProof="0"/>
              <a:t>Prompt: What mitigations can I put in place to defend against &lt;CVEID&gt;?</a:t>
            </a:r>
            <a:endParaRPr lang="en-US" b="1" noProof="0"/>
          </a:p>
        </p:txBody>
      </p:sp>
      <p:sp>
        <p:nvSpPr>
          <p:cNvPr id="110" name="Text Placeholder 60">
            <a:extLst>
              <a:ext uri="{FF2B5EF4-FFF2-40B4-BE49-F238E27FC236}">
                <a16:creationId xmlns:a16="http://schemas.microsoft.com/office/drawing/2014/main" id="{55CD44BA-2B45-B2CB-5BD8-16BB1220C012}"/>
              </a:ext>
            </a:extLst>
          </p:cNvPr>
          <p:cNvSpPr>
            <a:spLocks noGrp="1"/>
          </p:cNvSpPr>
          <p:nvPr>
            <p:ph type="body" sz="quarter" idx="25"/>
          </p:nvPr>
        </p:nvSpPr>
        <p:spPr>
          <a:xfrm>
            <a:off x="7511481" y="3208260"/>
            <a:ext cx="2808000" cy="626701"/>
          </a:xfrm>
        </p:spPr>
        <p:txBody>
          <a:bodyPr/>
          <a:lstStyle/>
          <a:p>
            <a:r>
              <a:rPr lang="en-US" noProof="0">
                <a:cs typeface="Segoe UI"/>
              </a:rPr>
              <a:t>Prompt: Which assets are impacted by &lt;CVE-ID&gt;  with &lt;Technology X&gt;</a:t>
            </a:r>
          </a:p>
        </p:txBody>
      </p:sp>
      <p:sp>
        <p:nvSpPr>
          <p:cNvPr id="111" name="Text Placeholder 82">
            <a:extLst>
              <a:ext uri="{FF2B5EF4-FFF2-40B4-BE49-F238E27FC236}">
                <a16:creationId xmlns:a16="http://schemas.microsoft.com/office/drawing/2014/main" id="{48C2AAFE-2FFD-814F-C7C7-E0980119C142}"/>
              </a:ext>
            </a:extLst>
          </p:cNvPr>
          <p:cNvSpPr>
            <a:spLocks noGrp="1"/>
          </p:cNvSpPr>
          <p:nvPr>
            <p:ph type="body" sz="quarter" idx="26"/>
          </p:nvPr>
        </p:nvSpPr>
        <p:spPr>
          <a:xfrm>
            <a:off x="7511481" y="5641938"/>
            <a:ext cx="2808000" cy="626701"/>
          </a:xfrm>
        </p:spPr>
        <p:txBody>
          <a:bodyPr/>
          <a:lstStyle/>
          <a:p>
            <a:r>
              <a:rPr lang="en-US" noProof="0">
                <a:cs typeface="Segoe UI"/>
              </a:rPr>
              <a:t>Prompt: Please apply label &lt;CVE-ID&gt; to all of assets impacted by &lt;CVE-ID&gt;</a:t>
            </a:r>
          </a:p>
        </p:txBody>
      </p:sp>
      <p:sp>
        <p:nvSpPr>
          <p:cNvPr id="112" name="Text Placeholder 83">
            <a:extLst>
              <a:ext uri="{FF2B5EF4-FFF2-40B4-BE49-F238E27FC236}">
                <a16:creationId xmlns:a16="http://schemas.microsoft.com/office/drawing/2014/main" id="{7BEEDACB-5E0F-1923-7FB8-5483EEF3788C}"/>
              </a:ext>
            </a:extLst>
          </p:cNvPr>
          <p:cNvSpPr>
            <a:spLocks noGrp="1"/>
          </p:cNvSpPr>
          <p:nvPr>
            <p:ph type="body" sz="quarter" idx="27"/>
          </p:nvPr>
        </p:nvSpPr>
        <p:spPr>
          <a:xfrm>
            <a:off x="584200" y="4488366"/>
            <a:ext cx="2808000" cy="626701"/>
          </a:xfrm>
        </p:spPr>
        <p:txBody>
          <a:bodyPr vert="horz" wrap="square" lIns="90000" tIns="36000" rIns="90000" bIns="36000" rtlCol="0" anchor="t">
            <a:normAutofit/>
          </a:bodyPr>
          <a:lstStyle/>
          <a:p>
            <a:r>
              <a:rPr lang="en-US" noProof="0">
                <a:cs typeface="Segoe UI"/>
              </a:rPr>
              <a:t>Generate a report to document the vulnerability and communicate with the leadership team. </a:t>
            </a:r>
          </a:p>
        </p:txBody>
      </p:sp>
      <p:sp>
        <p:nvSpPr>
          <p:cNvPr id="113" name="Text Placeholder 84">
            <a:extLst>
              <a:ext uri="{FF2B5EF4-FFF2-40B4-BE49-F238E27FC236}">
                <a16:creationId xmlns:a16="http://schemas.microsoft.com/office/drawing/2014/main" id="{9306C19C-3CCD-C166-4986-3447863AFCDF}"/>
              </a:ext>
            </a:extLst>
          </p:cNvPr>
          <p:cNvSpPr>
            <a:spLocks noGrp="1"/>
          </p:cNvSpPr>
          <p:nvPr>
            <p:ph type="body" sz="quarter" idx="28"/>
          </p:nvPr>
        </p:nvSpPr>
        <p:spPr>
          <a:xfrm>
            <a:off x="4047840" y="4488366"/>
            <a:ext cx="2808000" cy="584139"/>
          </a:xfrm>
        </p:spPr>
        <p:txBody>
          <a:bodyPr vert="horz" wrap="square" lIns="90000" tIns="36000" rIns="90000" bIns="36000" rtlCol="0" anchor="t">
            <a:normAutofit/>
          </a:bodyPr>
          <a:lstStyle/>
          <a:p>
            <a:r>
              <a:rPr lang="en-US" noProof="0">
                <a:cs typeface="Segoe UI"/>
              </a:rPr>
              <a:t>The analyst asks Copilot for help in protecting against the vulnerability.</a:t>
            </a:r>
          </a:p>
        </p:txBody>
      </p:sp>
      <p:sp>
        <p:nvSpPr>
          <p:cNvPr id="114" name="Text Placeholder 85">
            <a:extLst>
              <a:ext uri="{FF2B5EF4-FFF2-40B4-BE49-F238E27FC236}">
                <a16:creationId xmlns:a16="http://schemas.microsoft.com/office/drawing/2014/main" id="{03746CE9-6989-0CF6-0233-D02E2C3A0B93}"/>
              </a:ext>
            </a:extLst>
          </p:cNvPr>
          <p:cNvSpPr>
            <a:spLocks noGrp="1"/>
          </p:cNvSpPr>
          <p:nvPr>
            <p:ph type="body" sz="quarter" idx="29"/>
          </p:nvPr>
        </p:nvSpPr>
        <p:spPr>
          <a:xfrm>
            <a:off x="7511481" y="4488366"/>
            <a:ext cx="2808000" cy="626701"/>
          </a:xfrm>
        </p:spPr>
        <p:txBody>
          <a:bodyPr vert="horz" wrap="square" lIns="90000" tIns="36000" rIns="90000" bIns="36000" rtlCol="0" anchor="t">
            <a:normAutofit/>
          </a:bodyPr>
          <a:lstStyle/>
          <a:p>
            <a:r>
              <a:rPr lang="en-US" noProof="0">
                <a:cs typeface="Segoe UI"/>
              </a:rPr>
              <a:t>Apply a label to all of the impacted assets making them easier to identify and understand which need remediated. </a:t>
            </a:r>
          </a:p>
        </p:txBody>
      </p:sp>
      <p:grpSp>
        <p:nvGrpSpPr>
          <p:cNvPr id="115" name="Group 114">
            <a:extLst>
              <a:ext uri="{FF2B5EF4-FFF2-40B4-BE49-F238E27FC236}">
                <a16:creationId xmlns:a16="http://schemas.microsoft.com/office/drawing/2014/main" id="{6E0B7533-DF7A-6FC1-9E45-BFAEE8730BA2}"/>
              </a:ext>
            </a:extLst>
          </p:cNvPr>
          <p:cNvGrpSpPr/>
          <p:nvPr/>
        </p:nvGrpSpPr>
        <p:grpSpPr>
          <a:xfrm>
            <a:off x="4118363" y="2770379"/>
            <a:ext cx="2351135" cy="360000"/>
            <a:chOff x="588263" y="1217924"/>
            <a:chExt cx="2351135" cy="360000"/>
          </a:xfrm>
        </p:grpSpPr>
        <p:pic>
          <p:nvPicPr>
            <p:cNvPr id="116" name="Picture 115" descr="Zip Co logo SVG free download, id: 101874 - Brandlogos.net">
              <a:hlinkClick r:id="rId7"/>
              <a:extLst>
                <a:ext uri="{FF2B5EF4-FFF2-40B4-BE49-F238E27FC236}">
                  <a16:creationId xmlns:a16="http://schemas.microsoft.com/office/drawing/2014/main" id="{89F01ED8-1303-36E5-DC87-35B52A76ACA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7" name="TextBox 116">
              <a:extLst>
                <a:ext uri="{FF2B5EF4-FFF2-40B4-BE49-F238E27FC236}">
                  <a16:creationId xmlns:a16="http://schemas.microsoft.com/office/drawing/2014/main" id="{2CBBE64E-0C0E-B7D2-E824-A592DDDD491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18" name="Group 117">
            <a:extLst>
              <a:ext uri="{FF2B5EF4-FFF2-40B4-BE49-F238E27FC236}">
                <a16:creationId xmlns:a16="http://schemas.microsoft.com/office/drawing/2014/main" id="{C8BD20A6-E8FD-01F1-56D9-6E7E4CF585B3}"/>
              </a:ext>
            </a:extLst>
          </p:cNvPr>
          <p:cNvGrpSpPr/>
          <p:nvPr/>
        </p:nvGrpSpPr>
        <p:grpSpPr>
          <a:xfrm>
            <a:off x="7570157" y="2764825"/>
            <a:ext cx="2351135" cy="360000"/>
            <a:chOff x="588263" y="1217924"/>
            <a:chExt cx="2351135" cy="360000"/>
          </a:xfrm>
        </p:grpSpPr>
        <p:pic>
          <p:nvPicPr>
            <p:cNvPr id="119" name="Picture 118" descr="Zip Co logo SVG free download, id: 101874 - Brandlogos.net">
              <a:hlinkClick r:id="rId7"/>
              <a:extLst>
                <a:ext uri="{FF2B5EF4-FFF2-40B4-BE49-F238E27FC236}">
                  <a16:creationId xmlns:a16="http://schemas.microsoft.com/office/drawing/2014/main" id="{49346C5C-F6A8-46BD-72CC-6B9BEFA3BBE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C636DA17-E5D3-DF33-D34F-D113FE89190D}"/>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1" name="Group 120">
            <a:extLst>
              <a:ext uri="{FF2B5EF4-FFF2-40B4-BE49-F238E27FC236}">
                <a16:creationId xmlns:a16="http://schemas.microsoft.com/office/drawing/2014/main" id="{4AD90F0E-882C-BF59-0F2B-74EFC2F23FC9}"/>
              </a:ext>
            </a:extLst>
          </p:cNvPr>
          <p:cNvGrpSpPr/>
          <p:nvPr/>
        </p:nvGrpSpPr>
        <p:grpSpPr>
          <a:xfrm>
            <a:off x="639545" y="5184677"/>
            <a:ext cx="2351135" cy="360000"/>
            <a:chOff x="588263" y="1217924"/>
            <a:chExt cx="2351135" cy="360000"/>
          </a:xfrm>
        </p:grpSpPr>
        <p:pic>
          <p:nvPicPr>
            <p:cNvPr id="122" name="Picture 121" descr="Zip Co logo SVG free download, id: 101874 - Brandlogos.net">
              <a:hlinkClick r:id="rId7"/>
              <a:extLst>
                <a:ext uri="{FF2B5EF4-FFF2-40B4-BE49-F238E27FC236}">
                  <a16:creationId xmlns:a16="http://schemas.microsoft.com/office/drawing/2014/main" id="{BB13424D-6CE0-C007-5702-2467B2B66DD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6DA3E53D-E401-77A1-9E12-04813665CB3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4" name="Group 123">
            <a:extLst>
              <a:ext uri="{FF2B5EF4-FFF2-40B4-BE49-F238E27FC236}">
                <a16:creationId xmlns:a16="http://schemas.microsoft.com/office/drawing/2014/main" id="{826E73BB-3AE0-3B82-BFB0-3D51A3B19D7D}"/>
              </a:ext>
            </a:extLst>
          </p:cNvPr>
          <p:cNvGrpSpPr/>
          <p:nvPr/>
        </p:nvGrpSpPr>
        <p:grpSpPr>
          <a:xfrm>
            <a:off x="4047840" y="5184677"/>
            <a:ext cx="2351135" cy="360000"/>
            <a:chOff x="588263" y="1217924"/>
            <a:chExt cx="2351135" cy="360000"/>
          </a:xfrm>
        </p:grpSpPr>
        <p:pic>
          <p:nvPicPr>
            <p:cNvPr id="125" name="Picture 124" descr="Zip Co logo SVG free download, id: 101874 - Brandlogos.net">
              <a:hlinkClick r:id="rId7"/>
              <a:extLst>
                <a:ext uri="{FF2B5EF4-FFF2-40B4-BE49-F238E27FC236}">
                  <a16:creationId xmlns:a16="http://schemas.microsoft.com/office/drawing/2014/main" id="{974E60D7-E522-9FE8-4A79-868D1B3382A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9E3D351F-BF55-4291-53A3-273A62E56DD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7" name="Group 126">
            <a:extLst>
              <a:ext uri="{FF2B5EF4-FFF2-40B4-BE49-F238E27FC236}">
                <a16:creationId xmlns:a16="http://schemas.microsoft.com/office/drawing/2014/main" id="{B69A59C2-0227-768E-1DF1-72290BF29B4B}"/>
              </a:ext>
            </a:extLst>
          </p:cNvPr>
          <p:cNvGrpSpPr/>
          <p:nvPr/>
        </p:nvGrpSpPr>
        <p:grpSpPr>
          <a:xfrm>
            <a:off x="7570157" y="5177901"/>
            <a:ext cx="2351135" cy="360000"/>
            <a:chOff x="588263" y="1217924"/>
            <a:chExt cx="2351135" cy="360000"/>
          </a:xfrm>
        </p:grpSpPr>
        <p:pic>
          <p:nvPicPr>
            <p:cNvPr id="128" name="Picture 127" descr="Zip Co logo SVG free download, id: 101874 - Brandlogos.net">
              <a:hlinkClick r:id="rId7"/>
              <a:extLst>
                <a:ext uri="{FF2B5EF4-FFF2-40B4-BE49-F238E27FC236}">
                  <a16:creationId xmlns:a16="http://schemas.microsoft.com/office/drawing/2014/main" id="{A868EF80-3DD9-AB69-B5C4-D569EAF51FF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5EA9FAD8-7844-3155-FD34-D3C8AEE2227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30" name="Group 129">
            <a:extLst>
              <a:ext uri="{FF2B5EF4-FFF2-40B4-BE49-F238E27FC236}">
                <a16:creationId xmlns:a16="http://schemas.microsoft.com/office/drawing/2014/main" id="{6114F93F-7849-100C-07EF-8E72AE88532D}"/>
              </a:ext>
            </a:extLst>
          </p:cNvPr>
          <p:cNvGrpSpPr/>
          <p:nvPr/>
        </p:nvGrpSpPr>
        <p:grpSpPr>
          <a:xfrm>
            <a:off x="639545" y="2774818"/>
            <a:ext cx="2351135" cy="360000"/>
            <a:chOff x="588263" y="1217924"/>
            <a:chExt cx="2351135" cy="360000"/>
          </a:xfrm>
        </p:grpSpPr>
        <p:pic>
          <p:nvPicPr>
            <p:cNvPr id="131" name="Picture 130" descr="Zip Co logo SVG free download, id: 101874 - Brandlogos.net">
              <a:hlinkClick r:id="rId7"/>
              <a:extLst>
                <a:ext uri="{FF2B5EF4-FFF2-40B4-BE49-F238E27FC236}">
                  <a16:creationId xmlns:a16="http://schemas.microsoft.com/office/drawing/2014/main" id="{ED26EA67-9AB5-817B-64FD-10512E33DAF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9F35B563-C86E-04AA-F7AE-56DF28590DB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spTree>
    <p:extLst>
      <p:ext uri="{BB962C8B-B14F-4D97-AF65-F5344CB8AC3E}">
        <p14:creationId xmlns:p14="http://schemas.microsoft.com/office/powerpoint/2010/main" val="359836363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9C7B-44B6-1F84-CB81-BBC730D569CB}"/>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6808ACAE-11B2-D5F9-688E-8E8E13004953}"/>
              </a:ext>
            </a:extLst>
          </p:cNvPr>
          <p:cNvSpPr>
            <a:spLocks noGrp="1"/>
          </p:cNvSpPr>
          <p:nvPr>
            <p:ph type="title"/>
          </p:nvPr>
        </p:nvSpPr>
        <p:spPr>
          <a:xfrm>
            <a:off x="584199" y="387766"/>
            <a:ext cx="5286665" cy="526298"/>
          </a:xfrm>
        </p:spPr>
        <p:txBody>
          <a:bodyPr/>
          <a:lstStyle/>
          <a:p>
            <a:r>
              <a:rPr lang="en-US" noProof="0">
                <a:solidFill>
                  <a:srgbClr val="0078D4"/>
                </a:solidFill>
                <a:cs typeface="Segoe UI"/>
              </a:rPr>
              <a:t>Information Technology </a:t>
            </a:r>
            <a:r>
              <a:rPr lang="en-US" noProof="0">
                <a:cs typeface="Segoe UI"/>
              </a:rPr>
              <a:t>| Conduct a multi-cloud vulnerability impact assessment</a:t>
            </a:r>
          </a:p>
        </p:txBody>
      </p:sp>
      <p:sp>
        <p:nvSpPr>
          <p:cNvPr id="53" name="Text Placeholder 52">
            <a:extLst>
              <a:ext uri="{FF2B5EF4-FFF2-40B4-BE49-F238E27FC236}">
                <a16:creationId xmlns:a16="http://schemas.microsoft.com/office/drawing/2014/main" id="{175378B6-1768-BC06-81B0-B3C9A7376BE6}"/>
              </a:ext>
            </a:extLst>
          </p:cNvPr>
          <p:cNvSpPr>
            <a:spLocks noGrp="1"/>
          </p:cNvSpPr>
          <p:nvPr>
            <p:ph type="body" sz="quarter" idx="17"/>
          </p:nvPr>
        </p:nvSpPr>
        <p:spPr>
          <a:xfrm>
            <a:off x="6519224" y="521099"/>
            <a:ext cx="3599821" cy="338554"/>
          </a:xfrm>
        </p:spPr>
        <p:txBody>
          <a:bodyPr/>
          <a:lstStyle/>
          <a:p>
            <a:r>
              <a:rPr lang="en-US" noProof="0"/>
              <a:t>Security Copilot and Microsoft Defender External Attack Surface Management</a:t>
            </a:r>
          </a:p>
        </p:txBody>
      </p:sp>
      <p:sp>
        <p:nvSpPr>
          <p:cNvPr id="87" name="Text Placeholder 86">
            <a:extLst>
              <a:ext uri="{FF2B5EF4-FFF2-40B4-BE49-F238E27FC236}">
                <a16:creationId xmlns:a16="http://schemas.microsoft.com/office/drawing/2014/main" id="{DDF1D34D-3C82-28EB-8516-734E84B32079}"/>
              </a:ext>
            </a:extLst>
          </p:cNvPr>
          <p:cNvSpPr>
            <a:spLocks noGrp="1"/>
          </p:cNvSpPr>
          <p:nvPr>
            <p:ph type="body" sz="quarter" idx="30"/>
          </p:nvPr>
        </p:nvSpPr>
        <p:spPr/>
        <p:txBody>
          <a:bodyPr/>
          <a:lstStyle/>
          <a:p>
            <a:r>
              <a:rPr lang="en-US" noProof="0"/>
              <a:t>Buy</a:t>
            </a:r>
          </a:p>
        </p:txBody>
      </p:sp>
      <p:sp>
        <p:nvSpPr>
          <p:cNvPr id="88" name="Text Placeholder 87">
            <a:extLst>
              <a:ext uri="{FF2B5EF4-FFF2-40B4-BE49-F238E27FC236}">
                <a16:creationId xmlns:a16="http://schemas.microsoft.com/office/drawing/2014/main" id="{DC4F0823-06D7-F0F5-AA49-53E5B6A951C8}"/>
              </a:ext>
            </a:extLst>
          </p:cNvPr>
          <p:cNvSpPr>
            <a:spLocks noGrp="1"/>
          </p:cNvSpPr>
          <p:nvPr>
            <p:ph type="body" sz="quarter" idx="38"/>
          </p:nvPr>
        </p:nvSpPr>
        <p:spPr>
          <a:solidFill>
            <a:srgbClr val="0078D4"/>
          </a:solidFill>
        </p:spPr>
        <p:txBody>
          <a:bodyPr/>
          <a:lstStyle/>
          <a:p>
            <a:endParaRPr lang="en-US" noProof="0"/>
          </a:p>
        </p:txBody>
      </p:sp>
      <p:sp>
        <p:nvSpPr>
          <p:cNvPr id="89" name="Text Placeholder 88">
            <a:extLst>
              <a:ext uri="{FF2B5EF4-FFF2-40B4-BE49-F238E27FC236}">
                <a16:creationId xmlns:a16="http://schemas.microsoft.com/office/drawing/2014/main" id="{9FCEF1F3-722E-D97F-E739-0F27F6BF5448}"/>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38404C3A-403D-F9C2-E39C-83BC205D8C2F}"/>
              </a:ext>
            </a:extLst>
          </p:cNvPr>
          <p:cNvSpPr>
            <a:spLocks noGrp="1"/>
          </p:cNvSpPr>
          <p:nvPr>
            <p:ph type="body" sz="quarter" idx="40"/>
          </p:nvPr>
        </p:nvSpPr>
        <p:spPr>
          <a:solidFill>
            <a:schemeClr val="bg1">
              <a:lumMod val="75000"/>
            </a:schemeClr>
          </a:solidFill>
        </p:spPr>
        <p:txBody>
          <a:bodyPr/>
          <a:lstStyle/>
          <a:p>
            <a:endParaRPr lang="en-US" noProof="0"/>
          </a:p>
        </p:txBody>
      </p:sp>
      <p:sp>
        <p:nvSpPr>
          <p:cNvPr id="23" name="Rectangle: Rounded Corners 6">
            <a:extLst>
              <a:ext uri="{FF2B5EF4-FFF2-40B4-BE49-F238E27FC236}">
                <a16:creationId xmlns:a16="http://schemas.microsoft.com/office/drawing/2014/main" id="{46FDE900-B737-3AF7-40AE-6C9C3D14B61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BAC39255-77E9-946E-2969-FFE67B1C818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41" name="Group 40">
            <a:extLst>
              <a:ext uri="{FF2B5EF4-FFF2-40B4-BE49-F238E27FC236}">
                <a16:creationId xmlns:a16="http://schemas.microsoft.com/office/drawing/2014/main" id="{C8F75847-D3FF-7B5F-50F3-677CA95C735F}"/>
              </a:ext>
            </a:extLst>
          </p:cNvPr>
          <p:cNvGrpSpPr/>
          <p:nvPr/>
        </p:nvGrpSpPr>
        <p:grpSpPr>
          <a:xfrm>
            <a:off x="1658679" y="1125551"/>
            <a:ext cx="1559597" cy="232990"/>
            <a:chOff x="1198143" y="862657"/>
            <a:chExt cx="1559597" cy="232990"/>
          </a:xfrm>
        </p:grpSpPr>
        <p:sp>
          <p:nvSpPr>
            <p:cNvPr id="42" name="Rectangle: Rounded Corners 6">
              <a:extLst>
                <a:ext uri="{FF2B5EF4-FFF2-40B4-BE49-F238E27FC236}">
                  <a16:creationId xmlns:a16="http://schemas.microsoft.com/office/drawing/2014/main" id="{8DD753AD-22EE-4D1D-27B1-6E1261128604}"/>
                </a:ext>
                <a:ext uri="{C183D7F6-B498-43B3-948B-1728B52AA6E4}">
                  <adec:decorative xmlns:adec="http://schemas.microsoft.com/office/drawing/2017/decorative" val="1"/>
                </a:ext>
              </a:extLst>
            </p:cNvPr>
            <p:cNvSpPr/>
            <p:nvPr/>
          </p:nvSpPr>
          <p:spPr bwMode="auto">
            <a:xfrm>
              <a:off x="1198143" y="862657"/>
              <a:ext cx="1559597" cy="23299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IT management costs</a:t>
              </a:r>
            </a:p>
          </p:txBody>
        </p:sp>
        <p:pic>
          <p:nvPicPr>
            <p:cNvPr id="43" name="Graphic 42">
              <a:extLst>
                <a:ext uri="{FF2B5EF4-FFF2-40B4-BE49-F238E27FC236}">
                  <a16:creationId xmlns:a16="http://schemas.microsoft.com/office/drawing/2014/main" id="{A4CFBDD6-15AB-DB72-1E7C-0E2E6242F9F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67" name="Group 66">
            <a:extLst>
              <a:ext uri="{FF2B5EF4-FFF2-40B4-BE49-F238E27FC236}">
                <a16:creationId xmlns:a16="http://schemas.microsoft.com/office/drawing/2014/main" id="{A00B1909-6875-0E58-C0AA-EB91174194DB}"/>
              </a:ext>
            </a:extLst>
          </p:cNvPr>
          <p:cNvGrpSpPr/>
          <p:nvPr/>
        </p:nvGrpSpPr>
        <p:grpSpPr>
          <a:xfrm>
            <a:off x="7523373" y="1127774"/>
            <a:ext cx="1260000" cy="216000"/>
            <a:chOff x="1194743" y="1140160"/>
            <a:chExt cx="1260000" cy="216000"/>
          </a:xfrm>
        </p:grpSpPr>
        <p:sp>
          <p:nvSpPr>
            <p:cNvPr id="68" name="Rectangle: Rounded Corners 6">
              <a:extLst>
                <a:ext uri="{FF2B5EF4-FFF2-40B4-BE49-F238E27FC236}">
                  <a16:creationId xmlns:a16="http://schemas.microsoft.com/office/drawing/2014/main" id="{3FB0221C-9E83-E40F-39DC-61ABFB82A9F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Cost savings</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69" name="Graphic 68">
              <a:extLst>
                <a:ext uri="{FF2B5EF4-FFF2-40B4-BE49-F238E27FC236}">
                  <a16:creationId xmlns:a16="http://schemas.microsoft.com/office/drawing/2014/main" id="{359C62AB-17CA-EFE0-3F13-3AAD92FEFDD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70" name="Group 69">
            <a:extLst>
              <a:ext uri="{FF2B5EF4-FFF2-40B4-BE49-F238E27FC236}">
                <a16:creationId xmlns:a16="http://schemas.microsoft.com/office/drawing/2014/main" id="{98AF14E5-76F4-289E-97F1-B081C7E060F3}"/>
              </a:ext>
            </a:extLst>
          </p:cNvPr>
          <p:cNvGrpSpPr/>
          <p:nvPr/>
        </p:nvGrpSpPr>
        <p:grpSpPr>
          <a:xfrm>
            <a:off x="8868697" y="1127774"/>
            <a:ext cx="1450784" cy="216000"/>
            <a:chOff x="1194743" y="1140160"/>
            <a:chExt cx="1450784" cy="216000"/>
          </a:xfrm>
        </p:grpSpPr>
        <p:sp>
          <p:nvSpPr>
            <p:cNvPr id="71" name="Rectangle: Rounded Corners 6">
              <a:extLst>
                <a:ext uri="{FF2B5EF4-FFF2-40B4-BE49-F238E27FC236}">
                  <a16:creationId xmlns:a16="http://schemas.microsoft.com/office/drawing/2014/main" id="{DBB62960-0F2F-ED5D-D34B-21A6FBCD7B08}"/>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a:cs typeface="Segoe UI Semibold"/>
                </a:rPr>
                <a:t>Employee experience</a:t>
              </a:r>
              <a:endParaRPr lang="en-US" sz="900" b="0" i="0" u="none" strike="noStrike" kern="1200" cap="none" spc="0" normalizeH="0" baseline="0" noProof="0">
                <a:ln>
                  <a:noFill/>
                </a:ln>
                <a:solidFill>
                  <a:srgbClr val="8661C5"/>
                </a:solidFill>
                <a:effectLst/>
                <a:uLnTx/>
                <a:uFillTx/>
                <a:latin typeface="Segoe UI Semibold"/>
                <a:cs typeface="Segoe UI Semibold"/>
              </a:endParaRPr>
            </a:p>
          </p:txBody>
        </p:sp>
        <p:pic>
          <p:nvPicPr>
            <p:cNvPr id="72" name="Graphic 71">
              <a:extLst>
                <a:ext uri="{FF2B5EF4-FFF2-40B4-BE49-F238E27FC236}">
                  <a16:creationId xmlns:a16="http://schemas.microsoft.com/office/drawing/2014/main" id="{65BD96FA-0844-390B-5F6B-4DF9D1D099B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73" name="Picture 72" descr="A group of women standing together&#10;&#10;Description automatically generated">
            <a:extLst>
              <a:ext uri="{FF2B5EF4-FFF2-40B4-BE49-F238E27FC236}">
                <a16:creationId xmlns:a16="http://schemas.microsoft.com/office/drawing/2014/main" id="{EA45FE7A-6CFE-63CB-F650-A211291BBCB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grpSp>
        <p:nvGrpSpPr>
          <p:cNvPr id="9" name="Group 8">
            <a:extLst>
              <a:ext uri="{FF2B5EF4-FFF2-40B4-BE49-F238E27FC236}">
                <a16:creationId xmlns:a16="http://schemas.microsoft.com/office/drawing/2014/main" id="{7C706AFF-B330-C20A-551E-6A852CCFBFC2}"/>
              </a:ext>
            </a:extLst>
          </p:cNvPr>
          <p:cNvGrpSpPr/>
          <p:nvPr/>
        </p:nvGrpSpPr>
        <p:grpSpPr>
          <a:xfrm>
            <a:off x="3303601" y="1140191"/>
            <a:ext cx="1733337" cy="218350"/>
            <a:chOff x="1198143" y="862657"/>
            <a:chExt cx="1733337" cy="218350"/>
          </a:xfrm>
        </p:grpSpPr>
        <p:sp>
          <p:nvSpPr>
            <p:cNvPr id="11" name="Rectangle: Rounded Corners 6">
              <a:extLst>
                <a:ext uri="{FF2B5EF4-FFF2-40B4-BE49-F238E27FC236}">
                  <a16:creationId xmlns:a16="http://schemas.microsoft.com/office/drawing/2014/main" id="{587DA20E-A903-CFD4-9619-168457C9041C}"/>
                </a:ext>
                <a:ext uri="{C183D7F6-B498-43B3-948B-1728B52AA6E4}">
                  <adec:decorative xmlns:adec="http://schemas.microsoft.com/office/drawing/2017/decorative" val="1"/>
                </a:ext>
              </a:extLst>
            </p:cNvPr>
            <p:cNvSpPr/>
            <p:nvPr/>
          </p:nvSpPr>
          <p:spPr bwMode="auto">
            <a:xfrm>
              <a:off x="1198143" y="862657"/>
              <a:ext cx="1733337" cy="21835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Application downtime</a:t>
              </a:r>
            </a:p>
          </p:txBody>
        </p:sp>
        <p:pic>
          <p:nvPicPr>
            <p:cNvPr id="24" name="Graphic 23">
              <a:extLst>
                <a:ext uri="{FF2B5EF4-FFF2-40B4-BE49-F238E27FC236}">
                  <a16:creationId xmlns:a16="http://schemas.microsoft.com/office/drawing/2014/main" id="{A524FF18-9668-BE0D-3121-A70CD8E918B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97" name="Text Placeholder 46">
            <a:extLst>
              <a:ext uri="{FF2B5EF4-FFF2-40B4-BE49-F238E27FC236}">
                <a16:creationId xmlns:a16="http://schemas.microsoft.com/office/drawing/2014/main" id="{2DDECA00-B7BB-17C3-BDA7-9F114899B59D}"/>
              </a:ext>
            </a:extLst>
          </p:cNvPr>
          <p:cNvSpPr>
            <a:spLocks noGrp="1"/>
          </p:cNvSpPr>
          <p:nvPr>
            <p:ph type="body" sz="quarter" idx="11"/>
          </p:nvPr>
        </p:nvSpPr>
        <p:spPr>
          <a:xfrm>
            <a:off x="584200" y="1593881"/>
            <a:ext cx="2808000" cy="345600"/>
          </a:xfrm>
        </p:spPr>
        <p:txBody>
          <a:bodyPr/>
          <a:lstStyle/>
          <a:p>
            <a:r>
              <a:rPr lang="en-US" noProof="0"/>
              <a:t>1. </a:t>
            </a:r>
            <a:r>
              <a:rPr lang="en-US" noProof="0">
                <a:latin typeface="Segoe UI Semibold"/>
                <a:cs typeface="Segoe UI Semibold"/>
              </a:rPr>
              <a:t>Understand multi-cloud posture</a:t>
            </a:r>
            <a:endParaRPr lang="en-US" noProof="0"/>
          </a:p>
        </p:txBody>
      </p:sp>
      <p:sp>
        <p:nvSpPr>
          <p:cNvPr id="98" name="Text Placeholder 47">
            <a:extLst>
              <a:ext uri="{FF2B5EF4-FFF2-40B4-BE49-F238E27FC236}">
                <a16:creationId xmlns:a16="http://schemas.microsoft.com/office/drawing/2014/main" id="{718870B3-AFF6-A99F-1ADC-9F774E8320D0}"/>
              </a:ext>
            </a:extLst>
          </p:cNvPr>
          <p:cNvSpPr>
            <a:spLocks noGrp="1"/>
          </p:cNvSpPr>
          <p:nvPr>
            <p:ph type="body" sz="quarter" idx="12"/>
          </p:nvPr>
        </p:nvSpPr>
        <p:spPr>
          <a:xfrm>
            <a:off x="584200" y="4052218"/>
            <a:ext cx="2808000" cy="345600"/>
          </a:xfrm>
        </p:spPr>
        <p:txBody>
          <a:bodyPr/>
          <a:lstStyle/>
          <a:p>
            <a:r>
              <a:rPr lang="en-US" noProof="0"/>
              <a:t>6. Create report</a:t>
            </a:r>
          </a:p>
        </p:txBody>
      </p:sp>
      <p:sp>
        <p:nvSpPr>
          <p:cNvPr id="99" name="Text Placeholder 48">
            <a:extLst>
              <a:ext uri="{FF2B5EF4-FFF2-40B4-BE49-F238E27FC236}">
                <a16:creationId xmlns:a16="http://schemas.microsoft.com/office/drawing/2014/main" id="{3B4F8E0C-93D0-366E-7AD8-D215058285E2}"/>
              </a:ext>
            </a:extLst>
          </p:cNvPr>
          <p:cNvSpPr>
            <a:spLocks noGrp="1"/>
          </p:cNvSpPr>
          <p:nvPr>
            <p:ph type="body" sz="quarter" idx="13"/>
          </p:nvPr>
        </p:nvSpPr>
        <p:spPr>
          <a:xfrm>
            <a:off x="4047840" y="1593881"/>
            <a:ext cx="2808000" cy="345600"/>
          </a:xfrm>
        </p:spPr>
        <p:txBody>
          <a:bodyPr/>
          <a:lstStyle/>
          <a:p>
            <a:r>
              <a:rPr lang="en-US" noProof="0">
                <a:latin typeface="Segoe UI Semibold"/>
                <a:cs typeface="Segoe UI Semibold"/>
              </a:rPr>
              <a:t>2. Get cloud-specific vulnerability insights</a:t>
            </a:r>
            <a:endParaRPr lang="en-US" noProof="0"/>
          </a:p>
        </p:txBody>
      </p:sp>
      <p:sp>
        <p:nvSpPr>
          <p:cNvPr id="100" name="Text Placeholder 49">
            <a:extLst>
              <a:ext uri="{FF2B5EF4-FFF2-40B4-BE49-F238E27FC236}">
                <a16:creationId xmlns:a16="http://schemas.microsoft.com/office/drawing/2014/main" id="{42ECE235-CB2A-DAF4-9CAC-01CD5A6091C7}"/>
              </a:ext>
            </a:extLst>
          </p:cNvPr>
          <p:cNvSpPr>
            <a:spLocks noGrp="1"/>
          </p:cNvSpPr>
          <p:nvPr>
            <p:ph type="body" sz="quarter" idx="14"/>
          </p:nvPr>
        </p:nvSpPr>
        <p:spPr>
          <a:xfrm>
            <a:off x="4047840" y="4052218"/>
            <a:ext cx="2808000" cy="345600"/>
          </a:xfrm>
        </p:spPr>
        <p:txBody>
          <a:bodyPr/>
          <a:lstStyle/>
          <a:p>
            <a:r>
              <a:rPr lang="en-US" noProof="0"/>
              <a:t>5. </a:t>
            </a:r>
            <a:r>
              <a:rPr lang="en-US" noProof="0">
                <a:latin typeface="Segoe UI Semibold"/>
                <a:cs typeface="Segoe UI Semibold"/>
              </a:rPr>
              <a:t>Asset enrichment</a:t>
            </a:r>
            <a:endParaRPr lang="en-US" noProof="0"/>
          </a:p>
        </p:txBody>
      </p:sp>
      <p:sp>
        <p:nvSpPr>
          <p:cNvPr id="101" name="Text Placeholder 50">
            <a:extLst>
              <a:ext uri="{FF2B5EF4-FFF2-40B4-BE49-F238E27FC236}">
                <a16:creationId xmlns:a16="http://schemas.microsoft.com/office/drawing/2014/main" id="{1CFBD67C-4DCD-0AE9-C9CD-565A6DF40AB5}"/>
              </a:ext>
            </a:extLst>
          </p:cNvPr>
          <p:cNvSpPr>
            <a:spLocks noGrp="1"/>
          </p:cNvSpPr>
          <p:nvPr>
            <p:ph type="body" sz="quarter" idx="15"/>
          </p:nvPr>
        </p:nvSpPr>
        <p:spPr>
          <a:xfrm>
            <a:off x="7511481" y="1593881"/>
            <a:ext cx="2808000" cy="345600"/>
          </a:xfrm>
        </p:spPr>
        <p:txBody>
          <a:bodyPr/>
          <a:lstStyle/>
          <a:p>
            <a:r>
              <a:rPr lang="en-US" noProof="0">
                <a:latin typeface="Segoe UI Semibold"/>
                <a:cs typeface="Segoe UI Semibold"/>
              </a:rPr>
              <a:t>3. Find vulnerable assets</a:t>
            </a:r>
            <a:endParaRPr lang="en-US" noProof="0"/>
          </a:p>
        </p:txBody>
      </p:sp>
      <p:sp>
        <p:nvSpPr>
          <p:cNvPr id="102" name="Text Placeholder 51">
            <a:extLst>
              <a:ext uri="{FF2B5EF4-FFF2-40B4-BE49-F238E27FC236}">
                <a16:creationId xmlns:a16="http://schemas.microsoft.com/office/drawing/2014/main" id="{D852D06B-0943-7DCD-3169-A544BD4982C9}"/>
              </a:ext>
            </a:extLst>
          </p:cNvPr>
          <p:cNvSpPr>
            <a:spLocks noGrp="1"/>
          </p:cNvSpPr>
          <p:nvPr>
            <p:ph type="body" sz="quarter" idx="16"/>
          </p:nvPr>
        </p:nvSpPr>
        <p:spPr>
          <a:xfrm>
            <a:off x="7511481" y="4052218"/>
            <a:ext cx="2808000" cy="345600"/>
          </a:xfrm>
        </p:spPr>
        <p:txBody>
          <a:bodyPr/>
          <a:lstStyle/>
          <a:p>
            <a:r>
              <a:rPr lang="en-US" noProof="0">
                <a:latin typeface="Segoe UI Semibold"/>
                <a:cs typeface="Segoe UI Semibold"/>
              </a:rPr>
              <a:t>4. In-depth vulnerability analysis</a:t>
            </a:r>
            <a:endParaRPr lang="en-US" noProof="0"/>
          </a:p>
        </p:txBody>
      </p:sp>
      <p:sp>
        <p:nvSpPr>
          <p:cNvPr id="103" name="Text Placeholder 53">
            <a:extLst>
              <a:ext uri="{FF2B5EF4-FFF2-40B4-BE49-F238E27FC236}">
                <a16:creationId xmlns:a16="http://schemas.microsoft.com/office/drawing/2014/main" id="{FA791A3B-E48A-D839-AFB8-54BBA3A10C32}"/>
              </a:ext>
            </a:extLst>
          </p:cNvPr>
          <p:cNvSpPr>
            <a:spLocks noGrp="1"/>
          </p:cNvSpPr>
          <p:nvPr>
            <p:ph type="body" sz="quarter" idx="18"/>
          </p:nvPr>
        </p:nvSpPr>
        <p:spPr>
          <a:xfrm>
            <a:off x="584200" y="2032188"/>
            <a:ext cx="2808000" cy="919363"/>
          </a:xfrm>
        </p:spPr>
        <p:txBody>
          <a:bodyPr vert="horz" wrap="square" lIns="90000" tIns="36000" rIns="90000" bIns="36000" rtlCol="0" anchor="t">
            <a:normAutofit/>
          </a:bodyPr>
          <a:lstStyle/>
          <a:p>
            <a:r>
              <a:rPr lang="en-US" noProof="0">
                <a:cs typeface="Segoe UI"/>
              </a:rPr>
              <a:t>Understanding which cloud providers are part of your organization’s attack surface across your multi-cloud environment by connecting to your Microsoft Defender External Attack Surface Management capabilities.</a:t>
            </a:r>
          </a:p>
        </p:txBody>
      </p:sp>
      <p:sp>
        <p:nvSpPr>
          <p:cNvPr id="104" name="Text Placeholder 54">
            <a:extLst>
              <a:ext uri="{FF2B5EF4-FFF2-40B4-BE49-F238E27FC236}">
                <a16:creationId xmlns:a16="http://schemas.microsoft.com/office/drawing/2014/main" id="{C33831C9-EB3C-C907-95BE-D49A3EDEB473}"/>
              </a:ext>
            </a:extLst>
          </p:cNvPr>
          <p:cNvSpPr>
            <a:spLocks noGrp="1"/>
          </p:cNvSpPr>
          <p:nvPr>
            <p:ph type="body" sz="quarter" idx="19"/>
          </p:nvPr>
        </p:nvSpPr>
        <p:spPr>
          <a:xfrm>
            <a:off x="4047840" y="2032188"/>
            <a:ext cx="2808000" cy="837992"/>
          </a:xfrm>
        </p:spPr>
        <p:txBody>
          <a:bodyPr vert="horz" wrap="square" lIns="90000" tIns="36000" rIns="90000" bIns="36000" rtlCol="0" anchor="t">
            <a:normAutofit/>
          </a:bodyPr>
          <a:lstStyle/>
          <a:p>
            <a:r>
              <a:rPr lang="en-US" noProof="0">
                <a:cs typeface="Segoe UI"/>
              </a:rPr>
              <a:t>Identify the specific vulnerabilities affecting assets on a particular cloud provider, allowing for focused remediation efforts and improved security posture.</a:t>
            </a:r>
          </a:p>
        </p:txBody>
      </p:sp>
      <p:sp>
        <p:nvSpPr>
          <p:cNvPr id="105" name="Text Placeholder 55">
            <a:extLst>
              <a:ext uri="{FF2B5EF4-FFF2-40B4-BE49-F238E27FC236}">
                <a16:creationId xmlns:a16="http://schemas.microsoft.com/office/drawing/2014/main" id="{ACE73510-0094-67BD-1E6A-952A6E254419}"/>
              </a:ext>
            </a:extLst>
          </p:cNvPr>
          <p:cNvSpPr>
            <a:spLocks noGrp="1"/>
          </p:cNvSpPr>
          <p:nvPr>
            <p:ph type="body" sz="quarter" idx="20"/>
          </p:nvPr>
        </p:nvSpPr>
        <p:spPr>
          <a:xfrm>
            <a:off x="7511481" y="2032188"/>
            <a:ext cx="2808000" cy="626701"/>
          </a:xfrm>
        </p:spPr>
        <p:txBody>
          <a:bodyPr vert="horz" wrap="square" lIns="90000" tIns="36000" rIns="90000" bIns="36000" rtlCol="0" anchor="t">
            <a:normAutofit/>
          </a:bodyPr>
          <a:lstStyle/>
          <a:p>
            <a:r>
              <a:rPr lang="en-US" noProof="0">
                <a:cs typeface="Segoe UI"/>
              </a:rPr>
              <a:t>Discover which assets are affected by a critical vulnerability, helping prioritize patching and mitigation to protect your most at-risk resources.</a:t>
            </a:r>
          </a:p>
        </p:txBody>
      </p:sp>
      <p:sp>
        <p:nvSpPr>
          <p:cNvPr id="106" name="Text Placeholder 56">
            <a:extLst>
              <a:ext uri="{FF2B5EF4-FFF2-40B4-BE49-F238E27FC236}">
                <a16:creationId xmlns:a16="http://schemas.microsoft.com/office/drawing/2014/main" id="{85A4D03A-6733-AD35-4721-A9C485997C4A}"/>
              </a:ext>
            </a:extLst>
          </p:cNvPr>
          <p:cNvSpPr>
            <a:spLocks noGrp="1"/>
          </p:cNvSpPr>
          <p:nvPr>
            <p:ph type="body" sz="quarter" idx="21"/>
          </p:nvPr>
        </p:nvSpPr>
        <p:spPr>
          <a:xfrm>
            <a:off x="584200" y="3124825"/>
            <a:ext cx="2808000" cy="927393"/>
          </a:xfrm>
        </p:spPr>
        <p:txBody>
          <a:bodyPr>
            <a:normAutofit/>
          </a:bodyPr>
          <a:lstStyle/>
          <a:p>
            <a:r>
              <a:rPr lang="en-US" noProof="0"/>
              <a:t>Prompt: </a:t>
            </a:r>
            <a:r>
              <a:rPr lang="en-US" b="1" noProof="0"/>
              <a:t>What cloud providers are in my attack surface?</a:t>
            </a:r>
          </a:p>
          <a:p>
            <a:r>
              <a:rPr lang="en-US" i="1" noProof="0"/>
              <a:t>Response:  Presents breakdown of cloud providers in your attack surface.</a:t>
            </a:r>
          </a:p>
        </p:txBody>
      </p:sp>
      <p:sp>
        <p:nvSpPr>
          <p:cNvPr id="107" name="Text Placeholder 57">
            <a:extLst>
              <a:ext uri="{FF2B5EF4-FFF2-40B4-BE49-F238E27FC236}">
                <a16:creationId xmlns:a16="http://schemas.microsoft.com/office/drawing/2014/main" id="{AD89BE85-FAEE-C67E-E0A8-7C12792E8C7B}"/>
              </a:ext>
            </a:extLst>
          </p:cNvPr>
          <p:cNvSpPr>
            <a:spLocks noGrp="1"/>
          </p:cNvSpPr>
          <p:nvPr>
            <p:ph type="body" sz="quarter" idx="22"/>
          </p:nvPr>
        </p:nvSpPr>
        <p:spPr>
          <a:xfrm>
            <a:off x="584200" y="5506690"/>
            <a:ext cx="2808000" cy="928615"/>
          </a:xfrm>
        </p:spPr>
        <p:txBody>
          <a:bodyPr>
            <a:normAutofit/>
          </a:bodyPr>
          <a:lstStyle/>
          <a:p>
            <a:r>
              <a:rPr lang="en-US" noProof="0"/>
              <a:t>Prompt: </a:t>
            </a:r>
            <a:r>
              <a:rPr lang="en-US" b="1" i="0" noProof="0">
                <a:solidFill>
                  <a:srgbClr val="111111"/>
                </a:solidFill>
                <a:effectLst/>
              </a:rPr>
              <a:t>Generate an executive level report for the assets running on cloud provider X, the CVEs impacting these assets and the respective counts, as well as details on CVE X.</a:t>
            </a:r>
          </a:p>
          <a:p>
            <a:r>
              <a:rPr lang="en-US" i="1" noProof="0"/>
              <a:t>Response:  Report generated</a:t>
            </a:r>
          </a:p>
        </p:txBody>
      </p:sp>
      <p:sp>
        <p:nvSpPr>
          <p:cNvPr id="108" name="Text Placeholder 58">
            <a:extLst>
              <a:ext uri="{FF2B5EF4-FFF2-40B4-BE49-F238E27FC236}">
                <a16:creationId xmlns:a16="http://schemas.microsoft.com/office/drawing/2014/main" id="{84F062AD-136F-F369-41B5-CD00DE153167}"/>
              </a:ext>
            </a:extLst>
          </p:cNvPr>
          <p:cNvSpPr>
            <a:spLocks noGrp="1"/>
          </p:cNvSpPr>
          <p:nvPr>
            <p:ph type="body" sz="quarter" idx="23"/>
          </p:nvPr>
        </p:nvSpPr>
        <p:spPr>
          <a:xfrm>
            <a:off x="4047840" y="3208260"/>
            <a:ext cx="2808000" cy="812747"/>
          </a:xfrm>
          <a:solidFill>
            <a:srgbClr val="FFFFFF">
              <a:alpha val="70046"/>
            </a:srgbClr>
          </a:solidFill>
          <a:ln w="12700">
            <a:solidFill>
              <a:schemeClr val="bg1"/>
            </a:solidFill>
          </a:ln>
        </p:spPr>
        <p:txBody>
          <a:bodyPr vert="horz" wrap="square" lIns="90000" tIns="36000" rIns="90000" bIns="36000" rtlCol="0" anchor="ctr" anchorCtr="0">
            <a:noAutofit/>
          </a:bodyPr>
          <a:lstStyle/>
          <a:p>
            <a:r>
              <a:rPr lang="en-US" noProof="0"/>
              <a:t>Prompt: </a:t>
            </a:r>
            <a:r>
              <a:rPr lang="en-US" b="1" noProof="0"/>
              <a:t>What CVEs are impacting assets running on cloud provider X?</a:t>
            </a:r>
            <a:br>
              <a:rPr lang="en-US" noProof="0"/>
            </a:br>
            <a:br>
              <a:rPr lang="en-US" noProof="0"/>
            </a:br>
            <a:r>
              <a:rPr lang="en-US" noProof="0"/>
              <a:t>Response: Present breakdown of CVEs impacting assets hosted on cloud provider X.</a:t>
            </a:r>
          </a:p>
        </p:txBody>
      </p:sp>
      <p:sp>
        <p:nvSpPr>
          <p:cNvPr id="109" name="Text Placeholder 59">
            <a:extLst>
              <a:ext uri="{FF2B5EF4-FFF2-40B4-BE49-F238E27FC236}">
                <a16:creationId xmlns:a16="http://schemas.microsoft.com/office/drawing/2014/main" id="{8ACFA8FD-8347-AAA9-E5FB-51B842C6D469}"/>
              </a:ext>
            </a:extLst>
          </p:cNvPr>
          <p:cNvSpPr>
            <a:spLocks noGrp="1"/>
          </p:cNvSpPr>
          <p:nvPr>
            <p:ph type="body" sz="quarter" idx="24"/>
          </p:nvPr>
        </p:nvSpPr>
        <p:spPr>
          <a:xfrm>
            <a:off x="4047840" y="5491144"/>
            <a:ext cx="2808000" cy="777495"/>
          </a:xfrm>
        </p:spPr>
        <p:txBody>
          <a:bodyPr>
            <a:normAutofit/>
          </a:bodyPr>
          <a:lstStyle/>
          <a:p>
            <a:pPr algn="l"/>
            <a:r>
              <a:rPr lang="en-US" noProof="0"/>
              <a:t>Prompt: </a:t>
            </a:r>
            <a:r>
              <a:rPr lang="en-US" b="1" i="0" noProof="0">
                <a:solidFill>
                  <a:srgbClr val="111111"/>
                </a:solidFill>
                <a:effectLst/>
              </a:rPr>
              <a:t>Label these assets with “X”.</a:t>
            </a:r>
            <a:endParaRPr lang="en-US" b="1" noProof="0"/>
          </a:p>
          <a:p>
            <a:r>
              <a:rPr lang="en-US" i="1" noProof="0"/>
              <a:t>Response:  Link to apply labels provided.</a:t>
            </a:r>
          </a:p>
        </p:txBody>
      </p:sp>
      <p:sp>
        <p:nvSpPr>
          <p:cNvPr id="110" name="Text Placeholder 60">
            <a:extLst>
              <a:ext uri="{FF2B5EF4-FFF2-40B4-BE49-F238E27FC236}">
                <a16:creationId xmlns:a16="http://schemas.microsoft.com/office/drawing/2014/main" id="{76CD4DA2-DD6B-C96E-1C67-E319100E51B7}"/>
              </a:ext>
            </a:extLst>
          </p:cNvPr>
          <p:cNvSpPr>
            <a:spLocks noGrp="1"/>
          </p:cNvSpPr>
          <p:nvPr>
            <p:ph type="body" sz="quarter" idx="25"/>
          </p:nvPr>
        </p:nvSpPr>
        <p:spPr>
          <a:xfrm>
            <a:off x="7511481" y="3208260"/>
            <a:ext cx="2808000" cy="843958"/>
          </a:xfrm>
        </p:spPr>
        <p:txBody>
          <a:bodyPr>
            <a:normAutofit/>
          </a:bodyPr>
          <a:lstStyle/>
          <a:p>
            <a:r>
              <a:rPr lang="en-US" noProof="0">
                <a:cs typeface="Segoe UI"/>
              </a:rPr>
              <a:t>Prompt: </a:t>
            </a:r>
            <a:r>
              <a:rPr lang="en-US" b="1" noProof="0"/>
              <a:t>Which assets are impacted by &lt;CVE-ID&gt;  with &lt;Technology X&gt;</a:t>
            </a:r>
          </a:p>
          <a:p>
            <a:r>
              <a:rPr lang="en-US" i="1" noProof="0"/>
              <a:t>Response:  List of assets that are identified as impacted</a:t>
            </a:r>
          </a:p>
        </p:txBody>
      </p:sp>
      <p:sp>
        <p:nvSpPr>
          <p:cNvPr id="111" name="Text Placeholder 82">
            <a:extLst>
              <a:ext uri="{FF2B5EF4-FFF2-40B4-BE49-F238E27FC236}">
                <a16:creationId xmlns:a16="http://schemas.microsoft.com/office/drawing/2014/main" id="{C11EA567-3DBE-47A1-1614-9654D60A5612}"/>
              </a:ext>
            </a:extLst>
          </p:cNvPr>
          <p:cNvSpPr>
            <a:spLocks noGrp="1"/>
          </p:cNvSpPr>
          <p:nvPr>
            <p:ph type="body" sz="quarter" idx="26"/>
          </p:nvPr>
        </p:nvSpPr>
        <p:spPr>
          <a:xfrm>
            <a:off x="7511481" y="5641938"/>
            <a:ext cx="2808000" cy="751539"/>
          </a:xfrm>
        </p:spPr>
        <p:txBody>
          <a:bodyPr>
            <a:normAutofit/>
          </a:bodyPr>
          <a:lstStyle/>
          <a:p>
            <a:pPr algn="l"/>
            <a:r>
              <a:rPr lang="en-US" noProof="0">
                <a:cs typeface="Segoe UI"/>
              </a:rPr>
              <a:t>Prompt: </a:t>
            </a:r>
            <a:r>
              <a:rPr lang="en-US" b="1" i="0" noProof="0">
                <a:solidFill>
                  <a:srgbClr val="111111"/>
                </a:solidFill>
                <a:effectLst/>
              </a:rPr>
              <a:t>What more information do you have about &lt;CVE-ID&gt;?</a:t>
            </a:r>
            <a:endParaRPr lang="en-US" b="0" i="0" noProof="0">
              <a:solidFill>
                <a:srgbClr val="111111"/>
              </a:solidFill>
              <a:effectLst/>
            </a:endParaRPr>
          </a:p>
          <a:p>
            <a:br>
              <a:rPr lang="en-US" b="0" i="0" noProof="0">
                <a:solidFill>
                  <a:srgbClr val="111111"/>
                </a:solidFill>
                <a:effectLst/>
              </a:rPr>
            </a:br>
            <a:r>
              <a:rPr lang="en-US" i="1" noProof="0"/>
              <a:t>Response:  Details on &lt;CVE-ID&gt; provided.</a:t>
            </a:r>
          </a:p>
        </p:txBody>
      </p:sp>
      <p:sp>
        <p:nvSpPr>
          <p:cNvPr id="112" name="Text Placeholder 83">
            <a:extLst>
              <a:ext uri="{FF2B5EF4-FFF2-40B4-BE49-F238E27FC236}">
                <a16:creationId xmlns:a16="http://schemas.microsoft.com/office/drawing/2014/main" id="{9AA04064-AB95-7F41-8940-A1B0A5F62717}"/>
              </a:ext>
            </a:extLst>
          </p:cNvPr>
          <p:cNvSpPr>
            <a:spLocks noGrp="1"/>
          </p:cNvSpPr>
          <p:nvPr>
            <p:ph type="body" sz="quarter" idx="27"/>
          </p:nvPr>
        </p:nvSpPr>
        <p:spPr>
          <a:xfrm>
            <a:off x="584200" y="4488366"/>
            <a:ext cx="2808000" cy="626701"/>
          </a:xfrm>
        </p:spPr>
        <p:txBody>
          <a:bodyPr vert="horz" wrap="square" lIns="90000" tIns="36000" rIns="90000" bIns="36000" rtlCol="0" anchor="t">
            <a:normAutofit/>
          </a:bodyPr>
          <a:lstStyle/>
          <a:p>
            <a:r>
              <a:rPr lang="en-US" noProof="0">
                <a:cs typeface="Segoe UI"/>
              </a:rPr>
              <a:t>Create a high-level report that provides executives with a clear summary of vulnerabilities and impacted assets, supporting informed decision-making and strategic planning.</a:t>
            </a:r>
          </a:p>
        </p:txBody>
      </p:sp>
      <p:sp>
        <p:nvSpPr>
          <p:cNvPr id="113" name="Text Placeholder 84">
            <a:extLst>
              <a:ext uri="{FF2B5EF4-FFF2-40B4-BE49-F238E27FC236}">
                <a16:creationId xmlns:a16="http://schemas.microsoft.com/office/drawing/2014/main" id="{CF5466C9-5ADA-7836-0D5A-25CB2937FCFE}"/>
              </a:ext>
            </a:extLst>
          </p:cNvPr>
          <p:cNvSpPr>
            <a:spLocks noGrp="1"/>
          </p:cNvSpPr>
          <p:nvPr>
            <p:ph type="body" sz="quarter" idx="28"/>
          </p:nvPr>
        </p:nvSpPr>
        <p:spPr>
          <a:xfrm>
            <a:off x="4047840" y="4488366"/>
            <a:ext cx="2808000" cy="584139"/>
          </a:xfrm>
        </p:spPr>
        <p:txBody>
          <a:bodyPr vert="horz" wrap="square" lIns="90000" tIns="36000" rIns="90000" bIns="36000" rtlCol="0" anchor="t">
            <a:normAutofit/>
          </a:bodyPr>
          <a:lstStyle/>
          <a:p>
            <a:r>
              <a:rPr lang="en-US" noProof="0">
                <a:cs typeface="Segoe UI"/>
              </a:rPr>
              <a:t>Apply labels to assets for better organization and tracking, facilitating more efficient security operations and incident response. </a:t>
            </a:r>
          </a:p>
        </p:txBody>
      </p:sp>
      <p:sp>
        <p:nvSpPr>
          <p:cNvPr id="114" name="Text Placeholder 85">
            <a:extLst>
              <a:ext uri="{FF2B5EF4-FFF2-40B4-BE49-F238E27FC236}">
                <a16:creationId xmlns:a16="http://schemas.microsoft.com/office/drawing/2014/main" id="{F6E404B1-58F5-A983-5F81-0A0380DF01E5}"/>
              </a:ext>
            </a:extLst>
          </p:cNvPr>
          <p:cNvSpPr>
            <a:spLocks noGrp="1"/>
          </p:cNvSpPr>
          <p:nvPr>
            <p:ph type="body" sz="quarter" idx="29"/>
          </p:nvPr>
        </p:nvSpPr>
        <p:spPr>
          <a:xfrm>
            <a:off x="7511481" y="4488366"/>
            <a:ext cx="2808000" cy="626701"/>
          </a:xfrm>
        </p:spPr>
        <p:txBody>
          <a:bodyPr vert="horz" wrap="square" lIns="90000" tIns="36000" rIns="90000" bIns="36000" rtlCol="0" anchor="t">
            <a:normAutofit/>
          </a:bodyPr>
          <a:lstStyle/>
          <a:p>
            <a:r>
              <a:rPr lang="en-US" noProof="0">
                <a:cs typeface="Segoe UI"/>
              </a:rPr>
              <a:t>Obtain detailed information about a specific CVE, including its impact and mitigation strategies, to enhance your understanding and response capabilities.</a:t>
            </a:r>
          </a:p>
        </p:txBody>
      </p:sp>
      <p:grpSp>
        <p:nvGrpSpPr>
          <p:cNvPr id="115" name="Group 114">
            <a:extLst>
              <a:ext uri="{FF2B5EF4-FFF2-40B4-BE49-F238E27FC236}">
                <a16:creationId xmlns:a16="http://schemas.microsoft.com/office/drawing/2014/main" id="{7C6881F5-419B-D606-BE0D-70D138F2AE89}"/>
              </a:ext>
            </a:extLst>
          </p:cNvPr>
          <p:cNvGrpSpPr/>
          <p:nvPr/>
        </p:nvGrpSpPr>
        <p:grpSpPr>
          <a:xfrm>
            <a:off x="4118363" y="2770379"/>
            <a:ext cx="2351135" cy="360000"/>
            <a:chOff x="588263" y="1217924"/>
            <a:chExt cx="2351135" cy="360000"/>
          </a:xfrm>
        </p:grpSpPr>
        <p:pic>
          <p:nvPicPr>
            <p:cNvPr id="116" name="Picture 115" descr="Zip Co logo SVG free download, id: 101874 - Brandlogos.net">
              <a:hlinkClick r:id="rId7"/>
              <a:extLst>
                <a:ext uri="{FF2B5EF4-FFF2-40B4-BE49-F238E27FC236}">
                  <a16:creationId xmlns:a16="http://schemas.microsoft.com/office/drawing/2014/main" id="{093033AB-56C3-E9B1-1E45-4E5A89D9BAD3}"/>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7" name="TextBox 116">
              <a:extLst>
                <a:ext uri="{FF2B5EF4-FFF2-40B4-BE49-F238E27FC236}">
                  <a16:creationId xmlns:a16="http://schemas.microsoft.com/office/drawing/2014/main" id="{FE0A625B-5F81-A454-36C7-7D4D16F157A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18" name="Group 117">
            <a:extLst>
              <a:ext uri="{FF2B5EF4-FFF2-40B4-BE49-F238E27FC236}">
                <a16:creationId xmlns:a16="http://schemas.microsoft.com/office/drawing/2014/main" id="{12B29464-CC37-2016-D4CA-B007E9D66FE8}"/>
              </a:ext>
            </a:extLst>
          </p:cNvPr>
          <p:cNvGrpSpPr/>
          <p:nvPr/>
        </p:nvGrpSpPr>
        <p:grpSpPr>
          <a:xfrm>
            <a:off x="7570157" y="2764825"/>
            <a:ext cx="2351135" cy="360000"/>
            <a:chOff x="588263" y="1217924"/>
            <a:chExt cx="2351135" cy="360000"/>
          </a:xfrm>
        </p:grpSpPr>
        <p:pic>
          <p:nvPicPr>
            <p:cNvPr id="119" name="Picture 118" descr="Zip Co logo SVG free download, id: 101874 - Brandlogos.net">
              <a:hlinkClick r:id="rId7"/>
              <a:extLst>
                <a:ext uri="{FF2B5EF4-FFF2-40B4-BE49-F238E27FC236}">
                  <a16:creationId xmlns:a16="http://schemas.microsoft.com/office/drawing/2014/main" id="{A866434A-FA53-D8E4-EB9F-3F28450F313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32E36890-80AF-3E01-B5C8-F090F9388D9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1" name="Group 120">
            <a:extLst>
              <a:ext uri="{FF2B5EF4-FFF2-40B4-BE49-F238E27FC236}">
                <a16:creationId xmlns:a16="http://schemas.microsoft.com/office/drawing/2014/main" id="{C43A4279-FD48-3B47-57C3-83BDF694F2D4}"/>
              </a:ext>
            </a:extLst>
          </p:cNvPr>
          <p:cNvGrpSpPr/>
          <p:nvPr/>
        </p:nvGrpSpPr>
        <p:grpSpPr>
          <a:xfrm>
            <a:off x="639545" y="5184677"/>
            <a:ext cx="2351135" cy="360000"/>
            <a:chOff x="588263" y="1217924"/>
            <a:chExt cx="2351135" cy="360000"/>
          </a:xfrm>
        </p:grpSpPr>
        <p:pic>
          <p:nvPicPr>
            <p:cNvPr id="122" name="Picture 121" descr="Zip Co logo SVG free download, id: 101874 - Brandlogos.net">
              <a:hlinkClick r:id="rId7"/>
              <a:extLst>
                <a:ext uri="{FF2B5EF4-FFF2-40B4-BE49-F238E27FC236}">
                  <a16:creationId xmlns:a16="http://schemas.microsoft.com/office/drawing/2014/main" id="{AE71F5AE-E76E-B1B2-8E84-A46EFCD0D5B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F5F1BBB6-CCAA-3A40-99BE-1726499E58B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4" name="Group 123">
            <a:extLst>
              <a:ext uri="{FF2B5EF4-FFF2-40B4-BE49-F238E27FC236}">
                <a16:creationId xmlns:a16="http://schemas.microsoft.com/office/drawing/2014/main" id="{5ED5FFBD-15A3-85FC-1D0A-0FB15EBD6D65}"/>
              </a:ext>
            </a:extLst>
          </p:cNvPr>
          <p:cNvGrpSpPr/>
          <p:nvPr/>
        </p:nvGrpSpPr>
        <p:grpSpPr>
          <a:xfrm>
            <a:off x="4047840" y="5184677"/>
            <a:ext cx="2351135" cy="360000"/>
            <a:chOff x="588263" y="1217924"/>
            <a:chExt cx="2351135" cy="360000"/>
          </a:xfrm>
        </p:grpSpPr>
        <p:pic>
          <p:nvPicPr>
            <p:cNvPr id="125" name="Picture 124" descr="Zip Co logo SVG free download, id: 101874 - Brandlogos.net">
              <a:hlinkClick r:id="rId7"/>
              <a:extLst>
                <a:ext uri="{FF2B5EF4-FFF2-40B4-BE49-F238E27FC236}">
                  <a16:creationId xmlns:a16="http://schemas.microsoft.com/office/drawing/2014/main" id="{CF6D9890-D3DA-0402-787F-C7CA50C96F5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90270445-5002-C574-12E1-FC866B71131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27" name="Group 126">
            <a:extLst>
              <a:ext uri="{FF2B5EF4-FFF2-40B4-BE49-F238E27FC236}">
                <a16:creationId xmlns:a16="http://schemas.microsoft.com/office/drawing/2014/main" id="{9494EFFD-1478-3133-2A6B-6A16C32C3ACE}"/>
              </a:ext>
            </a:extLst>
          </p:cNvPr>
          <p:cNvGrpSpPr/>
          <p:nvPr/>
        </p:nvGrpSpPr>
        <p:grpSpPr>
          <a:xfrm>
            <a:off x="7570157" y="5177901"/>
            <a:ext cx="2351135" cy="360000"/>
            <a:chOff x="588263" y="1217924"/>
            <a:chExt cx="2351135" cy="360000"/>
          </a:xfrm>
        </p:grpSpPr>
        <p:pic>
          <p:nvPicPr>
            <p:cNvPr id="128" name="Picture 127" descr="Zip Co logo SVG free download, id: 101874 - Brandlogos.net">
              <a:hlinkClick r:id="rId7"/>
              <a:extLst>
                <a:ext uri="{FF2B5EF4-FFF2-40B4-BE49-F238E27FC236}">
                  <a16:creationId xmlns:a16="http://schemas.microsoft.com/office/drawing/2014/main" id="{B9FB7FEE-2841-7422-BB80-73411E5E00C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101517BC-0A5F-823B-7060-C3C49DD244C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grpSp>
        <p:nvGrpSpPr>
          <p:cNvPr id="130" name="Group 129">
            <a:extLst>
              <a:ext uri="{FF2B5EF4-FFF2-40B4-BE49-F238E27FC236}">
                <a16:creationId xmlns:a16="http://schemas.microsoft.com/office/drawing/2014/main" id="{3883EBF3-3DD6-C5ED-5CEE-00714CBF4734}"/>
              </a:ext>
            </a:extLst>
          </p:cNvPr>
          <p:cNvGrpSpPr/>
          <p:nvPr/>
        </p:nvGrpSpPr>
        <p:grpSpPr>
          <a:xfrm>
            <a:off x="639545" y="2774818"/>
            <a:ext cx="2351135" cy="360000"/>
            <a:chOff x="588263" y="1217924"/>
            <a:chExt cx="2351135" cy="360000"/>
          </a:xfrm>
        </p:grpSpPr>
        <p:pic>
          <p:nvPicPr>
            <p:cNvPr id="131" name="Picture 130" descr="Zip Co logo SVG free download, id: 101874 - Brandlogos.net">
              <a:hlinkClick r:id="rId7"/>
              <a:extLst>
                <a:ext uri="{FF2B5EF4-FFF2-40B4-BE49-F238E27FC236}">
                  <a16:creationId xmlns:a16="http://schemas.microsoft.com/office/drawing/2014/main" id="{28BBC9F6-E317-0B27-0E4B-BE25A302452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DFE75B49-A058-E3F7-2E5C-47608A1A015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Security Copilot</a:t>
              </a:r>
            </a:p>
          </p:txBody>
        </p:sp>
      </p:grpSp>
    </p:spTree>
    <p:extLst>
      <p:ext uri="{BB962C8B-B14F-4D97-AF65-F5344CB8AC3E}">
        <p14:creationId xmlns:p14="http://schemas.microsoft.com/office/powerpoint/2010/main" val="221722347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p:txBody>
          <a:bodyPr/>
          <a:lstStyle/>
          <a:p>
            <a:r>
              <a:rPr lang="en-US" noProof="0">
                <a:solidFill>
                  <a:srgbClr val="0078D4"/>
                </a:solidFill>
                <a:cs typeface="Segoe UI"/>
              </a:rPr>
              <a:t>Information Technology</a:t>
            </a:r>
            <a:r>
              <a:rPr lang="en-US" noProof="0"/>
              <a:t> | </a:t>
            </a:r>
            <a:r>
              <a:rPr lang="en-US" sz="1800" b="1" noProof="0"/>
              <a:t>Manage device health</a:t>
            </a:r>
            <a:br>
              <a:rPr lang="en-US" noProof="0"/>
            </a:br>
            <a:endParaRPr lang="en-US"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lang="en-US" noProof="0">
                <a:latin typeface="Segoe UI Semibold"/>
                <a:cs typeface="Segoe UI Semibold"/>
              </a:rPr>
              <a:t>1. Issue identification </a:t>
            </a:r>
            <a:endParaRPr lang="en-US" noProof="0"/>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lang="en-US" noProof="0">
                <a:latin typeface="Segoe UI Semibold"/>
                <a:cs typeface="Segoe UI Semibold"/>
              </a:rPr>
              <a:t>6. Impact summary &amp; create alert</a:t>
            </a:r>
            <a:endParaRPr lang="en-US" noProof="0"/>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lang="en-US" noProof="0">
                <a:latin typeface="Segoe UI Semibold"/>
                <a:cs typeface="Segoe UI Semibold"/>
              </a:rPr>
              <a:t>2. Assess impact</a:t>
            </a:r>
            <a:endParaRPr lang="en-US" noProof="0"/>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endParaRPr lang="en-US" noProof="0">
              <a:latin typeface="Segoe UI Semibold"/>
              <a:cs typeface="Segoe UI Semibold"/>
            </a:endParaRPr>
          </a:p>
          <a:p>
            <a:r>
              <a:rPr lang="en-US" noProof="0">
                <a:latin typeface="Segoe UI Semibold"/>
                <a:cs typeface="Segoe UI Semibold"/>
              </a:rPr>
              <a:t>5. Recommendation</a:t>
            </a:r>
            <a:endParaRPr lang="en-US" b="0" noProof="0">
              <a:solidFill>
                <a:srgbClr val="000000"/>
              </a:solidFill>
              <a:latin typeface="Segoe UI Semibold"/>
              <a:cs typeface="Segoe UI Semibold"/>
            </a:endParaRPr>
          </a:p>
          <a:p>
            <a:endParaRPr lang="en-US" noProof="0"/>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lang="en-US" noProof="0">
                <a:latin typeface="Segoe UI Semibold"/>
                <a:cs typeface="Segoe UI Semibold"/>
              </a:rPr>
              <a:t>3. Troubleshoot</a:t>
            </a:r>
            <a:endParaRPr lang="en-US" noProof="0"/>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lang="en-US" noProof="0">
                <a:latin typeface="Segoe UI Semibold"/>
                <a:cs typeface="Segoe UI Semibold"/>
              </a:rPr>
              <a:t>4. Email communication</a:t>
            </a:r>
            <a:endParaRPr lang="en-US" noProof="0"/>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p:txBody>
          <a:bodyPr vert="horz" wrap="square" lIns="90000" tIns="36000" rIns="90000" bIns="36000" rtlCol="0" anchor="t">
            <a:normAutofit/>
          </a:bodyPr>
          <a:lstStyle/>
          <a:p>
            <a:r>
              <a:rPr lang="en-US" noProof="0">
                <a:cs typeface="Segoe UI"/>
              </a:rPr>
              <a:t>IT Admin receives alerts in email from the case management system regarding user device issues.</a:t>
            </a:r>
            <a:endParaRPr lang="en-US" noProof="0"/>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vert="horz" wrap="square" lIns="90000" tIns="36000" rIns="90000" bIns="36000" rtlCol="0" anchor="t">
            <a:normAutofit/>
          </a:bodyPr>
          <a:lstStyle/>
          <a:p>
            <a:r>
              <a:rPr lang="en-US" noProof="0">
                <a:cs typeface="Segoe UI"/>
              </a:rPr>
              <a:t>Beginning with the most critical alert the admin assesses the extent of the issue using an agent built in Azure AI Studio to access the device database.</a:t>
            </a:r>
            <a:endParaRPr lang="en-US" noProof="0"/>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vert="horz" wrap="square" lIns="90000" tIns="36000" rIns="90000" bIns="36000" rtlCol="0" anchor="t">
            <a:normAutofit/>
          </a:bodyPr>
          <a:lstStyle/>
          <a:p>
            <a:r>
              <a:rPr lang="en-US" noProof="0">
                <a:cs typeface="Segoe UI"/>
              </a:rPr>
              <a:t>The IT Admin checks if there are any recent changes made on the devices that impacted the users.</a:t>
            </a:r>
            <a:endParaRPr lang="en-US" noProof="0"/>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noProof="0">
                <a:cs typeface="Segoe UI"/>
              </a:rPr>
              <a:t>Prompt: Generate list of all alerts received in last 24 hours from emails in Outlook with the count of each alert.</a:t>
            </a:r>
            <a:endParaRPr lang="en-US" noProof="0"/>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a:bodyPr>
          <a:lstStyle/>
          <a:p>
            <a:r>
              <a:rPr lang="en-US" noProof="0">
                <a:cs typeface="Segoe UI"/>
              </a:rPr>
              <a:t>Prompt: Generate an impact summary to share the insights with Admins and post in the Alert Center</a:t>
            </a:r>
            <a:endParaRPr lang="en-US" noProof="0"/>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normAutofit/>
          </a:bodyPr>
          <a:lstStyle/>
          <a:p>
            <a:r>
              <a:rPr lang="en-US" noProof="0">
                <a:cs typeface="Segoe UI"/>
              </a:rPr>
              <a:t>Prompt: </a:t>
            </a:r>
            <a:r>
              <a:rPr lang="en-US" noProof="0"/>
              <a:t>Use the device management database to create a table with the device ID, operating system, and latest updates for impacted devices.</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normAutofit/>
          </a:bodyPr>
          <a:lstStyle/>
          <a:p>
            <a:r>
              <a:rPr lang="en-US" noProof="0">
                <a:cs typeface="Segoe UI"/>
              </a:rPr>
              <a:t>Prompt: </a:t>
            </a:r>
            <a:r>
              <a:rPr lang="en-US" noProof="0">
                <a:ea typeface="+mn-lt"/>
                <a:cs typeface="+mn-lt"/>
              </a:rPr>
              <a:t>Find links to internal documents and resources that share workarounds to resolve the issue to include in this mail.</a:t>
            </a:r>
            <a:endParaRPr lang="en-US" noProof="0"/>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normAutofit lnSpcReduction="10000"/>
          </a:bodyPr>
          <a:lstStyle/>
          <a:p>
            <a:r>
              <a:rPr lang="en-US" noProof="0">
                <a:cs typeface="Segoe UI"/>
              </a:rPr>
              <a:t>Prompt: </a:t>
            </a:r>
            <a:r>
              <a:rPr lang="en-US" noProof="0">
                <a:ea typeface="+mn-lt"/>
                <a:cs typeface="+mn-lt"/>
              </a:rPr>
              <a:t>Generate a list of recent changes in tenant settings and device diagnostics. Provide all relevant device characteristics, telemetry to help understand these changes and impact.</a:t>
            </a:r>
            <a:endParaRPr lang="en-US" noProof="0"/>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a:xfrm>
            <a:off x="7511481" y="5641938"/>
            <a:ext cx="2808000" cy="764191"/>
          </a:xfrm>
        </p:spPr>
        <p:txBody>
          <a:bodyPr>
            <a:normAutofit/>
          </a:bodyPr>
          <a:lstStyle/>
          <a:p>
            <a:r>
              <a:rPr lang="en-US" noProof="0">
                <a:cs typeface="Segoe UI"/>
              </a:rPr>
              <a:t>Prompt: </a:t>
            </a:r>
            <a:r>
              <a:rPr lang="en-US" noProof="0"/>
              <a:t>Generate an email using the impact summary, giving recommendations to end users to resolve the issue.</a:t>
            </a:r>
          </a:p>
          <a:p>
            <a:r>
              <a:rPr lang="en-US" noProof="0">
                <a:cs typeface="Segoe UI"/>
              </a:rPr>
              <a:t> </a:t>
            </a:r>
            <a:endParaRPr lang="en-US" noProof="0"/>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Admins use Copilot to compose an alert communicating the issue along with recommendations for remediation.</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vert="horz" wrap="square" lIns="90000" tIns="36000" rIns="90000" bIns="36000" rtlCol="0" anchor="t">
            <a:normAutofit/>
          </a:bodyPr>
          <a:lstStyle/>
          <a:p>
            <a:r>
              <a:rPr lang="en-US" noProof="0">
                <a:cs typeface="Segoe UI"/>
              </a:rPr>
              <a:t>The admin reviews the email and wants to add relevant links and articles to share with impacted users.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vert="horz" wrap="square" lIns="90000" tIns="36000" rIns="90000" bIns="36000" rtlCol="0" anchor="t">
            <a:normAutofit/>
          </a:bodyPr>
          <a:lstStyle/>
          <a:p>
            <a:r>
              <a:rPr lang="en-US" noProof="0">
                <a:cs typeface="Segoe UI"/>
              </a:rPr>
              <a:t>IT Admin composes an email to the end users with recommendations for resolution.</a:t>
            </a:r>
            <a:endParaRPr lang="en-US" noProof="0"/>
          </a:p>
          <a:p>
            <a:endParaRPr lang="en-US" noProof="0"/>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noProof="0"/>
              <a:t>Extend</a:t>
            </a:r>
          </a:p>
        </p:txBody>
      </p:sp>
      <p:sp>
        <p:nvSpPr>
          <p:cNvPr id="2" name="Text Placeholder 1">
            <a:extLst>
              <a:ext uri="{FF2B5EF4-FFF2-40B4-BE49-F238E27FC236}">
                <a16:creationId xmlns:a16="http://schemas.microsoft.com/office/drawing/2014/main" id="{6A929C5D-515E-AA2D-10DE-BDB3FA27993B}"/>
              </a:ext>
            </a:extLst>
          </p:cNvPr>
          <p:cNvSpPr>
            <a:spLocks noGrp="1"/>
          </p:cNvSpPr>
          <p:nvPr>
            <p:ph type="body" sz="quarter" idx="38"/>
          </p:nvPr>
        </p:nvSpPr>
        <p:spPr>
          <a:solidFill>
            <a:srgbClr val="0070C0"/>
          </a:solidFill>
        </p:spPr>
        <p:txBody>
          <a:bodyPr/>
          <a:lstStyle/>
          <a:p>
            <a:endParaRPr lang="en-US" noProof="0"/>
          </a:p>
        </p:txBody>
      </p:sp>
      <p:sp>
        <p:nvSpPr>
          <p:cNvPr id="3" name="Text Placeholder 2">
            <a:extLst>
              <a:ext uri="{FF2B5EF4-FFF2-40B4-BE49-F238E27FC236}">
                <a16:creationId xmlns:a16="http://schemas.microsoft.com/office/drawing/2014/main" id="{545CC8FD-74DF-E1D0-3DD9-57EDF6304C49}"/>
              </a:ext>
            </a:extLst>
          </p:cNvPr>
          <p:cNvSpPr>
            <a:spLocks noGrp="1"/>
          </p:cNvSpPr>
          <p:nvPr>
            <p:ph type="body" sz="quarter" idx="39"/>
          </p:nvPr>
        </p:nvSpPr>
        <p:spPr>
          <a:solidFill>
            <a:srgbClr val="0070C0"/>
          </a:solidFill>
        </p:spPr>
        <p:txBody>
          <a:bodyPr/>
          <a:lstStyle/>
          <a:p>
            <a:endParaRPr lang="en-US" noProof="0"/>
          </a:p>
        </p:txBody>
      </p:sp>
      <p:sp>
        <p:nvSpPr>
          <p:cNvPr id="12" name="Text Placeholder 11">
            <a:extLst>
              <a:ext uri="{FF2B5EF4-FFF2-40B4-BE49-F238E27FC236}">
                <a16:creationId xmlns:a16="http://schemas.microsoft.com/office/drawing/2014/main" id="{756AF089-2852-6953-74C7-072FAF971B81}"/>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27774"/>
            <a:ext cx="1499462" cy="208985"/>
            <a:chOff x="1198144" y="857675"/>
            <a:chExt cx="1499462" cy="208985"/>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57675"/>
              <a:ext cx="1499462" cy="208985"/>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Ticket resolution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2" y="1127773"/>
            <a:ext cx="1728577" cy="216001"/>
            <a:chOff x="1194742" y="1140159"/>
            <a:chExt cx="1728577" cy="216001"/>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2" y="1140159"/>
              <a:ext cx="1728577" cy="216001"/>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pic>
        <p:nvPicPr>
          <p:cNvPr id="19" name="Picture 18" descr="Zip Co logo SVG free download, id: 101874 - Brandlogos.net">
            <a:hlinkClick r:id="rId6"/>
            <a:extLst>
              <a:ext uri="{FF2B5EF4-FFF2-40B4-BE49-F238E27FC236}">
                <a16:creationId xmlns:a16="http://schemas.microsoft.com/office/drawing/2014/main" id="{2EE83D56-5666-F5E0-DEF3-81E6A7A262C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4351239" y="5091014"/>
            <a:ext cx="360000" cy="360000"/>
          </a:xfrm>
          <a:prstGeom prst="ellipse">
            <a:avLst/>
          </a:prstGeom>
          <a:solidFill>
            <a:srgbClr val="FFFFFF"/>
          </a:solidFill>
        </p:spPr>
      </p:pic>
      <p:sp>
        <p:nvSpPr>
          <p:cNvPr id="21" name="TextBox 20">
            <a:extLst>
              <a:ext uri="{FF2B5EF4-FFF2-40B4-BE49-F238E27FC236}">
                <a16:creationId xmlns:a16="http://schemas.microsoft.com/office/drawing/2014/main" id="{72768029-BFC7-D461-46F1-5F8DE8F8C0B4}"/>
              </a:ext>
              <a:ext uri="{C183D7F6-B498-43B3-948B-1728B52AA6E4}">
                <adec:decorative xmlns:adec="http://schemas.microsoft.com/office/drawing/2017/decorative" val="0"/>
              </a:ext>
            </a:extLst>
          </p:cNvPr>
          <p:cNvSpPr txBox="1"/>
          <p:nvPr/>
        </p:nvSpPr>
        <p:spPr>
          <a:xfrm>
            <a:off x="4804373" y="5182560"/>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pic>
        <p:nvPicPr>
          <p:cNvPr id="40" name="Picture 39" descr="Zip Co logo SVG free download, id: 101874 - Brandlogos.net">
            <a:hlinkClick r:id="rId6"/>
            <a:extLst>
              <a:ext uri="{FF2B5EF4-FFF2-40B4-BE49-F238E27FC236}">
                <a16:creationId xmlns:a16="http://schemas.microsoft.com/office/drawing/2014/main" id="{74288CE9-9F3F-EC94-A69A-D8067AEC395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880887" y="5118388"/>
            <a:ext cx="360000" cy="360000"/>
          </a:xfrm>
          <a:prstGeom prst="ellipse">
            <a:avLst/>
          </a:prstGeom>
          <a:solidFill>
            <a:srgbClr val="FFFFFF"/>
          </a:solidFill>
        </p:spPr>
      </p:pic>
      <p:sp>
        <p:nvSpPr>
          <p:cNvPr id="42" name="TextBox 41">
            <a:extLst>
              <a:ext uri="{FF2B5EF4-FFF2-40B4-BE49-F238E27FC236}">
                <a16:creationId xmlns:a16="http://schemas.microsoft.com/office/drawing/2014/main" id="{7129BB03-921D-C163-A508-D6C74F138B1A}"/>
              </a:ext>
              <a:ext uri="{C183D7F6-B498-43B3-948B-1728B52AA6E4}">
                <adec:decorative xmlns:adec="http://schemas.microsoft.com/office/drawing/2017/decorative" val="0"/>
              </a:ext>
            </a:extLst>
          </p:cNvPr>
          <p:cNvSpPr txBox="1"/>
          <p:nvPr/>
        </p:nvSpPr>
        <p:spPr>
          <a:xfrm>
            <a:off x="1339838" y="5213750"/>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nvGrpSpPr>
          <p:cNvPr id="8" name="Group 7">
            <a:extLst>
              <a:ext uri="{FF2B5EF4-FFF2-40B4-BE49-F238E27FC236}">
                <a16:creationId xmlns:a16="http://schemas.microsoft.com/office/drawing/2014/main" id="{DC557E66-AD0D-A258-53C1-B18833581CA9}"/>
              </a:ext>
            </a:extLst>
          </p:cNvPr>
          <p:cNvGrpSpPr/>
          <p:nvPr/>
        </p:nvGrpSpPr>
        <p:grpSpPr>
          <a:xfrm>
            <a:off x="772655" y="2628936"/>
            <a:ext cx="2351135" cy="360000"/>
            <a:chOff x="772655" y="2628936"/>
            <a:chExt cx="2351135" cy="360000"/>
          </a:xfrm>
        </p:grpSpPr>
        <p:pic>
          <p:nvPicPr>
            <p:cNvPr id="4" name="Picture 3" descr="Zip Co logo SVG free download, id: 101874 - Brandlogos.net">
              <a:hlinkClick r:id="rId6"/>
              <a:extLst>
                <a:ext uri="{FF2B5EF4-FFF2-40B4-BE49-F238E27FC236}">
                  <a16:creationId xmlns:a16="http://schemas.microsoft.com/office/drawing/2014/main" id="{A2C13DAF-E48D-33A6-F276-DF4E6A616310}"/>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2655" y="2628936"/>
              <a:ext cx="360000" cy="360000"/>
            </a:xfrm>
            <a:prstGeom prst="ellipse">
              <a:avLst/>
            </a:prstGeom>
            <a:solidFill>
              <a:srgbClr val="FFFFFF"/>
            </a:solidFill>
          </p:spPr>
        </p:pic>
        <p:sp>
          <p:nvSpPr>
            <p:cNvPr id="6" name="TextBox 5">
              <a:extLst>
                <a:ext uri="{FF2B5EF4-FFF2-40B4-BE49-F238E27FC236}">
                  <a16:creationId xmlns:a16="http://schemas.microsoft.com/office/drawing/2014/main" id="{DD0D44E2-1765-A9DE-94A1-0CCCBA6D3F0F}"/>
                </a:ext>
                <a:ext uri="{C183D7F6-B498-43B3-948B-1728B52AA6E4}">
                  <adec:decorative xmlns:adec="http://schemas.microsoft.com/office/drawing/2017/decorative" val="0"/>
                </a:ext>
              </a:extLst>
            </p:cNvPr>
            <p:cNvSpPr txBox="1"/>
            <p:nvPr/>
          </p:nvSpPr>
          <p:spPr>
            <a:xfrm>
              <a:off x="1231606" y="272429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pic>
        <p:nvPicPr>
          <p:cNvPr id="7" name="Picture 6" descr="Zip Co logo SVG free download, id: 101874 - Brandlogos.net">
            <a:hlinkClick r:id="rId6"/>
            <a:extLst>
              <a:ext uri="{FF2B5EF4-FFF2-40B4-BE49-F238E27FC236}">
                <a16:creationId xmlns:a16="http://schemas.microsoft.com/office/drawing/2014/main" id="{2C92AA06-C8EA-9F1A-12E4-0B07C836EF7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975862" y="5091014"/>
            <a:ext cx="360000" cy="360000"/>
          </a:xfrm>
          <a:prstGeom prst="ellipse">
            <a:avLst/>
          </a:prstGeom>
          <a:solidFill>
            <a:srgbClr val="FFFFFF"/>
          </a:solidFill>
        </p:spPr>
      </p:pic>
      <p:sp>
        <p:nvSpPr>
          <p:cNvPr id="9" name="TextBox 8">
            <a:extLst>
              <a:ext uri="{FF2B5EF4-FFF2-40B4-BE49-F238E27FC236}">
                <a16:creationId xmlns:a16="http://schemas.microsoft.com/office/drawing/2014/main" id="{22D66EAC-CC61-2AFC-C07B-9E639B3104BD}"/>
              </a:ext>
              <a:ext uri="{C183D7F6-B498-43B3-948B-1728B52AA6E4}">
                <adec:decorative xmlns:adec="http://schemas.microsoft.com/office/drawing/2017/decorative" val="0"/>
              </a:ext>
            </a:extLst>
          </p:cNvPr>
          <p:cNvSpPr txBox="1"/>
          <p:nvPr/>
        </p:nvSpPr>
        <p:spPr>
          <a:xfrm>
            <a:off x="8427297" y="5179480"/>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nvGrpSpPr>
          <p:cNvPr id="13" name="Group 12">
            <a:extLst>
              <a:ext uri="{FF2B5EF4-FFF2-40B4-BE49-F238E27FC236}">
                <a16:creationId xmlns:a16="http://schemas.microsoft.com/office/drawing/2014/main" id="{8F1806C1-12EC-5CAC-D9CA-F0EB39B774C8}"/>
              </a:ext>
            </a:extLst>
          </p:cNvPr>
          <p:cNvGrpSpPr/>
          <p:nvPr/>
        </p:nvGrpSpPr>
        <p:grpSpPr>
          <a:xfrm>
            <a:off x="4303077" y="2647664"/>
            <a:ext cx="2250050" cy="480390"/>
            <a:chOff x="767112" y="2825909"/>
            <a:chExt cx="2250050" cy="480390"/>
          </a:xfrm>
        </p:grpSpPr>
        <p:sp>
          <p:nvSpPr>
            <p:cNvPr id="18" name="TextBox 17">
              <a:extLst>
                <a:ext uri="{FF2B5EF4-FFF2-40B4-BE49-F238E27FC236}">
                  <a16:creationId xmlns:a16="http://schemas.microsoft.com/office/drawing/2014/main" id="{25130C5F-A09F-E9F5-0175-42AF501A5383}"/>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Device management database </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0" name="Picture 2" descr="Copilot Studio Generative AI pricing - Power Platform Community">
              <a:extLst>
                <a:ext uri="{FF2B5EF4-FFF2-40B4-BE49-F238E27FC236}">
                  <a16:creationId xmlns:a16="http://schemas.microsoft.com/office/drawing/2014/main" id="{B2151A0E-A673-A80F-F716-FCEE77C2649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ADDF32E5-C81F-2400-B982-ACEDC5A4E51D}"/>
              </a:ext>
            </a:extLst>
          </p:cNvPr>
          <p:cNvGrpSpPr/>
          <p:nvPr/>
        </p:nvGrpSpPr>
        <p:grpSpPr>
          <a:xfrm>
            <a:off x="7836165" y="2629692"/>
            <a:ext cx="2250050" cy="480390"/>
            <a:chOff x="767112" y="2825909"/>
            <a:chExt cx="2250050" cy="480390"/>
          </a:xfrm>
        </p:grpSpPr>
        <p:sp>
          <p:nvSpPr>
            <p:cNvPr id="27" name="TextBox 26">
              <a:extLst>
                <a:ext uri="{FF2B5EF4-FFF2-40B4-BE49-F238E27FC236}">
                  <a16:creationId xmlns:a16="http://schemas.microsoft.com/office/drawing/2014/main" id="{A98FE1DF-86DE-58CC-CD50-9BF44D9060C7}"/>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Device management database </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28" name="Picture 2" descr="Copilot Studio Generative AI pricing - Power Platform Community">
              <a:extLst>
                <a:ext uri="{FF2B5EF4-FFF2-40B4-BE49-F238E27FC236}">
                  <a16:creationId xmlns:a16="http://schemas.microsoft.com/office/drawing/2014/main" id="{CDA78B67-55F9-E56F-1791-6A21D4EF08DD}"/>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A group of women standing together&#10;&#10;Description automatically generated">
            <a:extLst>
              <a:ext uri="{FF2B5EF4-FFF2-40B4-BE49-F238E27FC236}">
                <a16:creationId xmlns:a16="http://schemas.microsoft.com/office/drawing/2014/main" id="{197D1A37-F048-27F0-824C-4378C0CEE65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Tree>
    <p:extLst>
      <p:ext uri="{BB962C8B-B14F-4D97-AF65-F5344CB8AC3E}">
        <p14:creationId xmlns:p14="http://schemas.microsoft.com/office/powerpoint/2010/main" val="146152919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4D631-1B9B-9E43-865F-7F35D812EB9B}"/>
            </a:ext>
          </a:extLst>
        </p:cNvPr>
        <p:cNvGrpSpPr/>
        <p:nvPr/>
      </p:nvGrpSpPr>
      <p:grpSpPr>
        <a:xfrm>
          <a:off x="0" y="0"/>
          <a:ext cx="0" cy="0"/>
          <a:chOff x="0" y="0"/>
          <a:chExt cx="0" cy="0"/>
        </a:xfrm>
      </p:grpSpPr>
      <p:sp>
        <p:nvSpPr>
          <p:cNvPr id="45" name="Title 44">
            <a:extLst>
              <a:ext uri="{FF2B5EF4-FFF2-40B4-BE49-F238E27FC236}">
                <a16:creationId xmlns:a16="http://schemas.microsoft.com/office/drawing/2014/main" id="{C06D2495-EF34-CECB-40E0-951DE74E169D}"/>
              </a:ext>
            </a:extLst>
          </p:cNvPr>
          <p:cNvSpPr>
            <a:spLocks noGrp="1"/>
          </p:cNvSpPr>
          <p:nvPr>
            <p:ph type="title"/>
          </p:nvPr>
        </p:nvSpPr>
        <p:spPr/>
        <p:txBody>
          <a:bodyPr/>
          <a:lstStyle/>
          <a:p>
            <a:r>
              <a:rPr lang="en-US" noProof="0">
                <a:solidFill>
                  <a:srgbClr val="0078D4"/>
                </a:solidFill>
                <a:cs typeface="Segoe UI"/>
              </a:rPr>
              <a:t>Information Technology</a:t>
            </a:r>
            <a:r>
              <a:rPr lang="en-US" noProof="0"/>
              <a:t> | </a:t>
            </a:r>
            <a:r>
              <a:rPr lang="en-US" sz="1800" b="1" noProof="0"/>
              <a:t>License allocation and usage</a:t>
            </a:r>
            <a:br>
              <a:rPr lang="en-US" sz="1800" b="0" noProof="0"/>
            </a:br>
            <a:endParaRPr lang="en-US" noProof="0"/>
          </a:p>
        </p:txBody>
      </p:sp>
      <p:sp>
        <p:nvSpPr>
          <p:cNvPr id="47" name="Text Placeholder 46">
            <a:extLst>
              <a:ext uri="{FF2B5EF4-FFF2-40B4-BE49-F238E27FC236}">
                <a16:creationId xmlns:a16="http://schemas.microsoft.com/office/drawing/2014/main" id="{513EC356-E25A-BF28-D39C-F2ACC5337F36}"/>
              </a:ext>
            </a:extLst>
          </p:cNvPr>
          <p:cNvSpPr>
            <a:spLocks noGrp="1"/>
          </p:cNvSpPr>
          <p:nvPr>
            <p:ph type="body" sz="quarter" idx="11"/>
          </p:nvPr>
        </p:nvSpPr>
        <p:spPr/>
        <p:txBody>
          <a:bodyPr/>
          <a:lstStyle/>
          <a:p>
            <a:r>
              <a:rPr lang="en-US" noProof="0">
                <a:latin typeface="Segoe UI Semibold"/>
                <a:cs typeface="Segoe UI Semibold"/>
              </a:rPr>
              <a:t>1. Check for requests</a:t>
            </a:r>
            <a:endParaRPr lang="en-US" noProof="0"/>
          </a:p>
        </p:txBody>
      </p:sp>
      <p:sp>
        <p:nvSpPr>
          <p:cNvPr id="48" name="Text Placeholder 47">
            <a:extLst>
              <a:ext uri="{FF2B5EF4-FFF2-40B4-BE49-F238E27FC236}">
                <a16:creationId xmlns:a16="http://schemas.microsoft.com/office/drawing/2014/main" id="{9560FFD6-CD49-99D0-F9F3-6759B5CA280D}"/>
              </a:ext>
            </a:extLst>
          </p:cNvPr>
          <p:cNvSpPr>
            <a:spLocks noGrp="1"/>
          </p:cNvSpPr>
          <p:nvPr>
            <p:ph type="body" sz="quarter" idx="12"/>
          </p:nvPr>
        </p:nvSpPr>
        <p:spPr/>
        <p:txBody>
          <a:bodyPr/>
          <a:lstStyle/>
          <a:p>
            <a:r>
              <a:rPr lang="en-US" noProof="0">
                <a:latin typeface="Segoe UI Semibold"/>
                <a:cs typeface="Segoe UI Semibold"/>
              </a:rPr>
              <a:t>6. Approval </a:t>
            </a:r>
          </a:p>
        </p:txBody>
      </p:sp>
      <p:sp>
        <p:nvSpPr>
          <p:cNvPr id="49" name="Text Placeholder 48">
            <a:extLst>
              <a:ext uri="{FF2B5EF4-FFF2-40B4-BE49-F238E27FC236}">
                <a16:creationId xmlns:a16="http://schemas.microsoft.com/office/drawing/2014/main" id="{571508A7-AB79-BF09-1CBE-5FE03B00E912}"/>
              </a:ext>
            </a:extLst>
          </p:cNvPr>
          <p:cNvSpPr>
            <a:spLocks noGrp="1"/>
          </p:cNvSpPr>
          <p:nvPr>
            <p:ph type="body" sz="quarter" idx="13"/>
          </p:nvPr>
        </p:nvSpPr>
        <p:spPr/>
        <p:txBody>
          <a:bodyPr/>
          <a:lstStyle/>
          <a:p>
            <a:r>
              <a:rPr lang="en-US" noProof="0">
                <a:latin typeface="Segoe UI Semibold"/>
                <a:cs typeface="Segoe UI Semibold"/>
              </a:rPr>
              <a:t>2. Cost effective app recommendations</a:t>
            </a:r>
            <a:endParaRPr lang="en-US" noProof="0"/>
          </a:p>
        </p:txBody>
      </p:sp>
      <p:sp>
        <p:nvSpPr>
          <p:cNvPr id="50" name="Text Placeholder 49">
            <a:extLst>
              <a:ext uri="{FF2B5EF4-FFF2-40B4-BE49-F238E27FC236}">
                <a16:creationId xmlns:a16="http://schemas.microsoft.com/office/drawing/2014/main" id="{D21FA8AD-6FC0-A20E-DF77-0E7F49D3FE1B}"/>
              </a:ext>
            </a:extLst>
          </p:cNvPr>
          <p:cNvSpPr>
            <a:spLocks noGrp="1"/>
          </p:cNvSpPr>
          <p:nvPr>
            <p:ph type="body" sz="quarter" idx="14"/>
          </p:nvPr>
        </p:nvSpPr>
        <p:spPr/>
        <p:txBody>
          <a:bodyPr/>
          <a:lstStyle/>
          <a:p>
            <a:r>
              <a:rPr lang="en-US" noProof="0">
                <a:latin typeface="Segoe UI Semibold"/>
                <a:cs typeface="Segoe UI Semibold"/>
              </a:rPr>
              <a:t>5. Process request</a:t>
            </a:r>
            <a:endParaRPr lang="en-US" noProof="0"/>
          </a:p>
        </p:txBody>
      </p:sp>
      <p:sp>
        <p:nvSpPr>
          <p:cNvPr id="51" name="Text Placeholder 50">
            <a:extLst>
              <a:ext uri="{FF2B5EF4-FFF2-40B4-BE49-F238E27FC236}">
                <a16:creationId xmlns:a16="http://schemas.microsoft.com/office/drawing/2014/main" id="{B2066999-F666-E64F-E5CB-4476C444FA9C}"/>
              </a:ext>
            </a:extLst>
          </p:cNvPr>
          <p:cNvSpPr>
            <a:spLocks noGrp="1"/>
          </p:cNvSpPr>
          <p:nvPr>
            <p:ph type="body" sz="quarter" idx="15"/>
          </p:nvPr>
        </p:nvSpPr>
        <p:spPr/>
        <p:txBody>
          <a:bodyPr/>
          <a:lstStyle/>
          <a:p>
            <a:r>
              <a:rPr lang="en-US" noProof="0">
                <a:latin typeface="Segoe UI Semibold"/>
                <a:cs typeface="Segoe UI Semibold"/>
              </a:rPr>
              <a:t>3. License optimization</a:t>
            </a:r>
            <a:endParaRPr lang="en-US" noProof="0"/>
          </a:p>
        </p:txBody>
      </p:sp>
      <p:sp>
        <p:nvSpPr>
          <p:cNvPr id="52" name="Text Placeholder 51">
            <a:extLst>
              <a:ext uri="{FF2B5EF4-FFF2-40B4-BE49-F238E27FC236}">
                <a16:creationId xmlns:a16="http://schemas.microsoft.com/office/drawing/2014/main" id="{D4ADFED2-D254-2F5D-9FEF-03AB7657DEF6}"/>
              </a:ext>
            </a:extLst>
          </p:cNvPr>
          <p:cNvSpPr>
            <a:spLocks noGrp="1"/>
          </p:cNvSpPr>
          <p:nvPr>
            <p:ph type="body" sz="quarter" idx="16"/>
          </p:nvPr>
        </p:nvSpPr>
        <p:spPr/>
        <p:txBody>
          <a:bodyPr/>
          <a:lstStyle/>
          <a:p>
            <a:r>
              <a:rPr lang="en-US" noProof="0">
                <a:latin typeface="Segoe UI Semibold"/>
                <a:cs typeface="Segoe UI Semibold"/>
              </a:rPr>
              <a:t>4. Contact user</a:t>
            </a:r>
            <a:endParaRPr lang="en-US" noProof="0"/>
          </a:p>
        </p:txBody>
      </p:sp>
      <p:sp>
        <p:nvSpPr>
          <p:cNvPr id="53" name="Text Placeholder 52">
            <a:extLst>
              <a:ext uri="{FF2B5EF4-FFF2-40B4-BE49-F238E27FC236}">
                <a16:creationId xmlns:a16="http://schemas.microsoft.com/office/drawing/2014/main" id="{C9699C34-7029-26CA-D1A7-76FA4D8CDC44}"/>
              </a:ext>
            </a:extLst>
          </p:cNvPr>
          <p:cNvSpPr>
            <a:spLocks noGrp="1"/>
          </p:cNvSpPr>
          <p:nvPr>
            <p:ph type="body" sz="quarter" idx="17"/>
          </p:nvPr>
        </p:nvSpPr>
        <p:spPr/>
        <p:txBody>
          <a:bodyPr/>
          <a:lstStyle/>
          <a:p>
            <a:r>
              <a:rPr lang="en-US" noProof="0"/>
              <a:t>Microsoft 365 Copilot and Copilot Studio</a:t>
            </a:r>
          </a:p>
        </p:txBody>
      </p:sp>
      <p:sp>
        <p:nvSpPr>
          <p:cNvPr id="54" name="Text Placeholder 53">
            <a:extLst>
              <a:ext uri="{FF2B5EF4-FFF2-40B4-BE49-F238E27FC236}">
                <a16:creationId xmlns:a16="http://schemas.microsoft.com/office/drawing/2014/main" id="{49F737A7-F29D-198F-8161-0AEF57E3B620}"/>
              </a:ext>
            </a:extLst>
          </p:cNvPr>
          <p:cNvSpPr>
            <a:spLocks noGrp="1"/>
          </p:cNvSpPr>
          <p:nvPr>
            <p:ph type="body" sz="quarter" idx="18"/>
          </p:nvPr>
        </p:nvSpPr>
        <p:spPr/>
        <p:txBody>
          <a:bodyPr vert="horz" wrap="square" lIns="90000" tIns="36000" rIns="90000" bIns="36000" rtlCol="0" anchor="t">
            <a:normAutofit/>
          </a:bodyPr>
          <a:lstStyle/>
          <a:p>
            <a:r>
              <a:rPr lang="en-US" noProof="0"/>
              <a:t>Ask Copilot to generate a summary of email requests for various software.</a:t>
            </a:r>
          </a:p>
        </p:txBody>
      </p:sp>
      <p:sp>
        <p:nvSpPr>
          <p:cNvPr id="55" name="Text Placeholder 54">
            <a:extLst>
              <a:ext uri="{FF2B5EF4-FFF2-40B4-BE49-F238E27FC236}">
                <a16:creationId xmlns:a16="http://schemas.microsoft.com/office/drawing/2014/main" id="{FC17F67F-ABA6-FD04-3D29-27232FC546DF}"/>
              </a:ext>
            </a:extLst>
          </p:cNvPr>
          <p:cNvSpPr>
            <a:spLocks noGrp="1"/>
          </p:cNvSpPr>
          <p:nvPr>
            <p:ph type="body" sz="quarter" idx="19"/>
          </p:nvPr>
        </p:nvSpPr>
        <p:spPr/>
        <p:txBody>
          <a:bodyPr vert="horz" wrap="square" lIns="90000" tIns="36000" rIns="90000" bIns="36000" rtlCol="0" anchor="t">
            <a:normAutofit/>
          </a:bodyPr>
          <a:lstStyle/>
          <a:p>
            <a:r>
              <a:rPr lang="en-US" noProof="0">
                <a:ea typeface="+mn-lt"/>
                <a:cs typeface="+mn-lt"/>
              </a:rPr>
              <a:t>The admin asks Copilot to recommend the licenses with the similar functionality, preferably with licenses available to assign to the user.</a:t>
            </a:r>
            <a:endParaRPr lang="en-US" noProof="0"/>
          </a:p>
        </p:txBody>
      </p:sp>
      <p:sp>
        <p:nvSpPr>
          <p:cNvPr id="56" name="Text Placeholder 55">
            <a:extLst>
              <a:ext uri="{FF2B5EF4-FFF2-40B4-BE49-F238E27FC236}">
                <a16:creationId xmlns:a16="http://schemas.microsoft.com/office/drawing/2014/main" id="{28868D0F-A8FE-759C-2254-7D2BBD06FDE0}"/>
              </a:ext>
            </a:extLst>
          </p:cNvPr>
          <p:cNvSpPr>
            <a:spLocks noGrp="1"/>
          </p:cNvSpPr>
          <p:nvPr>
            <p:ph type="body" sz="quarter" idx="20"/>
          </p:nvPr>
        </p:nvSpPr>
        <p:spPr/>
        <p:txBody>
          <a:bodyPr vert="horz" wrap="square" lIns="90000" tIns="36000" rIns="90000" bIns="36000" rtlCol="0" anchor="t">
            <a:normAutofit/>
          </a:bodyPr>
          <a:lstStyle/>
          <a:p>
            <a:r>
              <a:rPr lang="en-US" noProof="0">
                <a:cs typeface="Segoe UI"/>
              </a:rPr>
              <a:t>Admins get insights around available licenses and inactive licenses for an app. Instead of buying more licenses, they ask Copilot to reclaim licenses. Also, get help with audits, forecasting &amp; reconciliation.</a:t>
            </a:r>
            <a:endParaRPr lang="en-US" noProof="0"/>
          </a:p>
        </p:txBody>
      </p:sp>
      <p:sp>
        <p:nvSpPr>
          <p:cNvPr id="57" name="Text Placeholder 56">
            <a:extLst>
              <a:ext uri="{FF2B5EF4-FFF2-40B4-BE49-F238E27FC236}">
                <a16:creationId xmlns:a16="http://schemas.microsoft.com/office/drawing/2014/main" id="{27B5F387-C3A0-3AAB-696B-74084D10EAC9}"/>
              </a:ext>
            </a:extLst>
          </p:cNvPr>
          <p:cNvSpPr>
            <a:spLocks noGrp="1"/>
          </p:cNvSpPr>
          <p:nvPr>
            <p:ph type="body" sz="quarter" idx="21"/>
          </p:nvPr>
        </p:nvSpPr>
        <p:spPr/>
        <p:txBody>
          <a:bodyPr/>
          <a:lstStyle/>
          <a:p>
            <a:r>
              <a:rPr lang="en-US" noProof="0">
                <a:cs typeface="Segoe UI"/>
              </a:rPr>
              <a:t>Generate summary of software license requests from users.</a:t>
            </a:r>
            <a:endParaRPr lang="en-US" noProof="0"/>
          </a:p>
        </p:txBody>
      </p:sp>
      <p:sp>
        <p:nvSpPr>
          <p:cNvPr id="58" name="Text Placeholder 57">
            <a:extLst>
              <a:ext uri="{FF2B5EF4-FFF2-40B4-BE49-F238E27FC236}">
                <a16:creationId xmlns:a16="http://schemas.microsoft.com/office/drawing/2014/main" id="{1BF9B192-835E-57D9-133E-97FC269DD027}"/>
              </a:ext>
            </a:extLst>
          </p:cNvPr>
          <p:cNvSpPr>
            <a:spLocks noGrp="1"/>
          </p:cNvSpPr>
          <p:nvPr>
            <p:ph type="body" sz="quarter" idx="22"/>
          </p:nvPr>
        </p:nvSpPr>
        <p:spPr/>
        <p:txBody>
          <a:bodyPr/>
          <a:lstStyle/>
          <a:p>
            <a:r>
              <a:rPr lang="en-US" noProof="0">
                <a:cs typeface="Segoe UI"/>
              </a:rPr>
              <a:t>Generate email with approval and installation process.</a:t>
            </a:r>
            <a:endParaRPr lang="en-US" noProof="0"/>
          </a:p>
        </p:txBody>
      </p:sp>
      <p:sp>
        <p:nvSpPr>
          <p:cNvPr id="59" name="Text Placeholder 58">
            <a:extLst>
              <a:ext uri="{FF2B5EF4-FFF2-40B4-BE49-F238E27FC236}">
                <a16:creationId xmlns:a16="http://schemas.microsoft.com/office/drawing/2014/main" id="{215DC15D-62D2-36FD-C09F-C1613AB549D7}"/>
              </a:ext>
            </a:extLst>
          </p:cNvPr>
          <p:cNvSpPr>
            <a:spLocks noGrp="1"/>
          </p:cNvSpPr>
          <p:nvPr>
            <p:ph type="body" sz="quarter" idx="23"/>
          </p:nvPr>
        </p:nvSpPr>
        <p:spPr/>
        <p:txBody>
          <a:bodyPr/>
          <a:lstStyle/>
          <a:p>
            <a:r>
              <a:rPr lang="en-US" noProof="0">
                <a:cs typeface="Segoe UI"/>
              </a:rPr>
              <a:t>Generate table with requests, recommended license type, and license availability.</a:t>
            </a:r>
            <a:endParaRPr lang="en-US" noProof="0"/>
          </a:p>
        </p:txBody>
      </p:sp>
      <p:sp>
        <p:nvSpPr>
          <p:cNvPr id="60" name="Text Placeholder 59">
            <a:extLst>
              <a:ext uri="{FF2B5EF4-FFF2-40B4-BE49-F238E27FC236}">
                <a16:creationId xmlns:a16="http://schemas.microsoft.com/office/drawing/2014/main" id="{1AABAA7A-0F4C-195F-A085-D2DF6974D199}"/>
              </a:ext>
            </a:extLst>
          </p:cNvPr>
          <p:cNvSpPr>
            <a:spLocks noGrp="1"/>
          </p:cNvSpPr>
          <p:nvPr>
            <p:ph type="body" sz="quarter" idx="24"/>
          </p:nvPr>
        </p:nvSpPr>
        <p:spPr/>
        <p:txBody>
          <a:bodyPr/>
          <a:lstStyle/>
          <a:p>
            <a:r>
              <a:rPr lang="en-US" noProof="0"/>
              <a:t>Generate comparison of the capabilities of the requested and recommended solution.</a:t>
            </a:r>
          </a:p>
        </p:txBody>
      </p:sp>
      <p:sp>
        <p:nvSpPr>
          <p:cNvPr id="61" name="Text Placeholder 60">
            <a:extLst>
              <a:ext uri="{FF2B5EF4-FFF2-40B4-BE49-F238E27FC236}">
                <a16:creationId xmlns:a16="http://schemas.microsoft.com/office/drawing/2014/main" id="{6BF3A33E-F80F-8E71-96C5-1FC80E8C3029}"/>
              </a:ext>
            </a:extLst>
          </p:cNvPr>
          <p:cNvSpPr>
            <a:spLocks noGrp="1"/>
          </p:cNvSpPr>
          <p:nvPr>
            <p:ph type="body" sz="quarter" idx="25"/>
          </p:nvPr>
        </p:nvSpPr>
        <p:spPr/>
        <p:txBody>
          <a:bodyPr/>
          <a:lstStyle/>
          <a:p>
            <a:r>
              <a:rPr lang="en-US" noProof="0">
                <a:cs typeface="Segoe UI"/>
              </a:rPr>
              <a:t>Generate report when usage is low and provide information for reclamation of licenses. </a:t>
            </a:r>
            <a:endParaRPr lang="en-US" noProof="0"/>
          </a:p>
        </p:txBody>
      </p:sp>
      <p:sp>
        <p:nvSpPr>
          <p:cNvPr id="83" name="Text Placeholder 82">
            <a:extLst>
              <a:ext uri="{FF2B5EF4-FFF2-40B4-BE49-F238E27FC236}">
                <a16:creationId xmlns:a16="http://schemas.microsoft.com/office/drawing/2014/main" id="{23AC22E1-3B84-D595-B002-D72B2AA67F72}"/>
              </a:ext>
            </a:extLst>
          </p:cNvPr>
          <p:cNvSpPr>
            <a:spLocks noGrp="1"/>
          </p:cNvSpPr>
          <p:nvPr>
            <p:ph type="body" sz="quarter" idx="26"/>
          </p:nvPr>
        </p:nvSpPr>
        <p:spPr/>
        <p:txBody>
          <a:bodyPr/>
          <a:lstStyle/>
          <a:p>
            <a:r>
              <a:rPr lang="en-US" noProof="0">
                <a:cs typeface="Segoe UI"/>
              </a:rPr>
              <a:t>Generate email with licensing information.</a:t>
            </a:r>
            <a:endParaRPr lang="en-US" noProof="0"/>
          </a:p>
        </p:txBody>
      </p:sp>
      <p:sp>
        <p:nvSpPr>
          <p:cNvPr id="84" name="Text Placeholder 83">
            <a:extLst>
              <a:ext uri="{FF2B5EF4-FFF2-40B4-BE49-F238E27FC236}">
                <a16:creationId xmlns:a16="http://schemas.microsoft.com/office/drawing/2014/main" id="{EAD42C9E-A936-669D-4A7D-B29BF65E2EC2}"/>
              </a:ext>
            </a:extLst>
          </p:cNvPr>
          <p:cNvSpPr>
            <a:spLocks noGrp="1"/>
          </p:cNvSpPr>
          <p:nvPr>
            <p:ph type="body" sz="quarter" idx="27"/>
          </p:nvPr>
        </p:nvSpPr>
        <p:spPr/>
        <p:txBody>
          <a:bodyPr vert="horz" wrap="square" lIns="90000" tIns="36000" rIns="90000" bIns="36000" rtlCol="0" anchor="t">
            <a:normAutofit/>
          </a:bodyPr>
          <a:lstStyle/>
          <a:p>
            <a:r>
              <a:rPr lang="en-US" noProof="0">
                <a:cs typeface="Segoe UI"/>
              </a:rPr>
              <a:t>Admin approves the request and notifies user with next steps.</a:t>
            </a:r>
            <a:endParaRPr lang="en-US" noProof="0"/>
          </a:p>
        </p:txBody>
      </p:sp>
      <p:sp>
        <p:nvSpPr>
          <p:cNvPr id="85" name="Text Placeholder 84">
            <a:extLst>
              <a:ext uri="{FF2B5EF4-FFF2-40B4-BE49-F238E27FC236}">
                <a16:creationId xmlns:a16="http://schemas.microsoft.com/office/drawing/2014/main" id="{73737304-86A5-4EC5-6CDE-7A14D307D0A1}"/>
              </a:ext>
            </a:extLst>
          </p:cNvPr>
          <p:cNvSpPr>
            <a:spLocks noGrp="1"/>
          </p:cNvSpPr>
          <p:nvPr>
            <p:ph type="body" sz="quarter" idx="28"/>
          </p:nvPr>
        </p:nvSpPr>
        <p:spPr/>
        <p:txBody>
          <a:bodyPr vert="horz" wrap="square" lIns="90000" tIns="36000" rIns="90000" bIns="36000" rtlCol="0" anchor="t">
            <a:normAutofit/>
          </a:bodyPr>
          <a:lstStyle/>
          <a:p>
            <a:r>
              <a:rPr lang="en-US" noProof="0">
                <a:cs typeface="Segoe UI"/>
              </a:rPr>
              <a:t>If the user is not satisfied with the recommendation, then admin reviews the request to make sure the recommended solution meets the requirements.</a:t>
            </a:r>
            <a:endParaRPr lang="en-US" noProof="0"/>
          </a:p>
        </p:txBody>
      </p:sp>
      <p:sp>
        <p:nvSpPr>
          <p:cNvPr id="86" name="Text Placeholder 85">
            <a:extLst>
              <a:ext uri="{FF2B5EF4-FFF2-40B4-BE49-F238E27FC236}">
                <a16:creationId xmlns:a16="http://schemas.microsoft.com/office/drawing/2014/main" id="{9F08B510-845F-2F9E-9E95-A5AE1CDDB3F1}"/>
              </a:ext>
            </a:extLst>
          </p:cNvPr>
          <p:cNvSpPr>
            <a:spLocks noGrp="1"/>
          </p:cNvSpPr>
          <p:nvPr>
            <p:ph type="body" sz="quarter" idx="29"/>
          </p:nvPr>
        </p:nvSpPr>
        <p:spPr/>
        <p:txBody>
          <a:bodyPr vert="horz" wrap="square" lIns="90000" tIns="36000" rIns="90000" bIns="36000" rtlCol="0" anchor="t">
            <a:normAutofit/>
          </a:bodyPr>
          <a:lstStyle/>
          <a:p>
            <a:r>
              <a:rPr lang="en-US" noProof="0">
                <a:cs typeface="Segoe UI"/>
              </a:rPr>
              <a:t>The admin uses the Copilot agent to create an email to the user with the recommended license information. </a:t>
            </a:r>
            <a:endParaRPr lang="en-US" noProof="0"/>
          </a:p>
        </p:txBody>
      </p:sp>
      <p:sp>
        <p:nvSpPr>
          <p:cNvPr id="87" name="Text Placeholder 86">
            <a:extLst>
              <a:ext uri="{FF2B5EF4-FFF2-40B4-BE49-F238E27FC236}">
                <a16:creationId xmlns:a16="http://schemas.microsoft.com/office/drawing/2014/main" id="{BFB4F6F3-9DD6-732F-1708-9E03F353D231}"/>
              </a:ext>
            </a:extLst>
          </p:cNvPr>
          <p:cNvSpPr>
            <a:spLocks noGrp="1"/>
          </p:cNvSpPr>
          <p:nvPr>
            <p:ph type="body" sz="quarter" idx="30"/>
          </p:nvPr>
        </p:nvSpPr>
        <p:spPr/>
        <p:txBody>
          <a:bodyPr/>
          <a:lstStyle/>
          <a:p>
            <a:r>
              <a:rPr lang="en-US" noProof="0"/>
              <a:t>Extend</a:t>
            </a:r>
          </a:p>
        </p:txBody>
      </p:sp>
      <p:sp>
        <p:nvSpPr>
          <p:cNvPr id="6" name="Text Placeholder 5">
            <a:extLst>
              <a:ext uri="{FF2B5EF4-FFF2-40B4-BE49-F238E27FC236}">
                <a16:creationId xmlns:a16="http://schemas.microsoft.com/office/drawing/2014/main" id="{54E52DB8-19C0-3DF8-2212-6E94B7D2AAC2}"/>
              </a:ext>
            </a:extLst>
          </p:cNvPr>
          <p:cNvSpPr>
            <a:spLocks noGrp="1"/>
          </p:cNvSpPr>
          <p:nvPr>
            <p:ph type="body" sz="quarter" idx="38"/>
          </p:nvPr>
        </p:nvSpPr>
        <p:spPr>
          <a:solidFill>
            <a:srgbClr val="0070C0"/>
          </a:solidFill>
        </p:spPr>
        <p:txBody>
          <a:bodyPr/>
          <a:lstStyle/>
          <a:p>
            <a:endParaRPr lang="en-US" noProof="0"/>
          </a:p>
        </p:txBody>
      </p:sp>
      <p:sp>
        <p:nvSpPr>
          <p:cNvPr id="7" name="Text Placeholder 6">
            <a:extLst>
              <a:ext uri="{FF2B5EF4-FFF2-40B4-BE49-F238E27FC236}">
                <a16:creationId xmlns:a16="http://schemas.microsoft.com/office/drawing/2014/main" id="{9DEFB3C2-ED36-A440-7CB2-973A805A8CEC}"/>
              </a:ext>
            </a:extLst>
          </p:cNvPr>
          <p:cNvSpPr>
            <a:spLocks noGrp="1"/>
          </p:cNvSpPr>
          <p:nvPr>
            <p:ph type="body" sz="quarter" idx="39"/>
          </p:nvPr>
        </p:nvSpPr>
        <p:spPr>
          <a:solidFill>
            <a:srgbClr val="0070C0"/>
          </a:solidFill>
        </p:spPr>
        <p:txBody>
          <a:bodyPr/>
          <a:lstStyle/>
          <a:p>
            <a:endParaRPr lang="en-US" noProof="0"/>
          </a:p>
        </p:txBody>
      </p:sp>
      <p:sp>
        <p:nvSpPr>
          <p:cNvPr id="9" name="Text Placeholder 8">
            <a:extLst>
              <a:ext uri="{FF2B5EF4-FFF2-40B4-BE49-F238E27FC236}">
                <a16:creationId xmlns:a16="http://schemas.microsoft.com/office/drawing/2014/main" id="{71DA0659-7F85-C7F9-5A4E-64FA02C136D0}"/>
              </a:ext>
            </a:extLst>
          </p:cNvPr>
          <p:cNvSpPr>
            <a:spLocks noGrp="1"/>
          </p:cNvSpPr>
          <p:nvPr>
            <p:ph type="body" sz="quarter" idx="40"/>
          </p:nvPr>
        </p:nvSpPr>
        <p:spPr>
          <a:solidFill>
            <a:srgbClr val="0070C0"/>
          </a:solidFill>
        </p:spPr>
        <p:txBody>
          <a:bodyPr/>
          <a:lstStyle/>
          <a:p>
            <a:endParaRPr lang="en-US" noProof="0"/>
          </a:p>
        </p:txBody>
      </p:sp>
      <p:sp>
        <p:nvSpPr>
          <p:cNvPr id="23" name="Rectangle: Rounded Corners 6">
            <a:extLst>
              <a:ext uri="{FF2B5EF4-FFF2-40B4-BE49-F238E27FC236}">
                <a16:creationId xmlns:a16="http://schemas.microsoft.com/office/drawing/2014/main" id="{D092F7D3-CC18-FDFF-78A7-9D232CEE6C7B}"/>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27642A04-38A0-F78A-DFBD-B039BA33253C}"/>
              </a:ext>
            </a:extLst>
          </p:cNvPr>
          <p:cNvGrpSpPr/>
          <p:nvPr/>
        </p:nvGrpSpPr>
        <p:grpSpPr>
          <a:xfrm>
            <a:off x="1624328" y="1132756"/>
            <a:ext cx="1645922" cy="206330"/>
            <a:chOff x="1198144" y="862657"/>
            <a:chExt cx="1332000" cy="216000"/>
          </a:xfrm>
        </p:grpSpPr>
        <p:sp>
          <p:nvSpPr>
            <p:cNvPr id="25" name="Rectangle: Rounded Corners 6">
              <a:extLst>
                <a:ext uri="{FF2B5EF4-FFF2-40B4-BE49-F238E27FC236}">
                  <a16:creationId xmlns:a16="http://schemas.microsoft.com/office/drawing/2014/main" id="{A8C69B48-1839-875B-1C7F-15D27FFB32A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NSAT</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26" name="Graphic 25">
              <a:extLst>
                <a:ext uri="{FF2B5EF4-FFF2-40B4-BE49-F238E27FC236}">
                  <a16:creationId xmlns:a16="http://schemas.microsoft.com/office/drawing/2014/main" id="{347A60C5-7ABD-1452-D4F5-B6A618B7E86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sp>
        <p:nvSpPr>
          <p:cNvPr id="33" name="Rectangle: Rounded Corners 6">
            <a:extLst>
              <a:ext uri="{FF2B5EF4-FFF2-40B4-BE49-F238E27FC236}">
                <a16:creationId xmlns:a16="http://schemas.microsoft.com/office/drawing/2014/main" id="{122E0218-DB10-61B1-C9E8-772DB2A4C33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FDAA4006-98C7-4237-44BB-9C0476BDF310}"/>
              </a:ext>
            </a:extLst>
          </p:cNvPr>
          <p:cNvGrpSpPr/>
          <p:nvPr/>
        </p:nvGrpSpPr>
        <p:grpSpPr>
          <a:xfrm>
            <a:off x="7523372" y="1127774"/>
            <a:ext cx="1645921" cy="216000"/>
            <a:chOff x="1194742" y="1140160"/>
            <a:chExt cx="1645921" cy="216000"/>
          </a:xfrm>
        </p:grpSpPr>
        <p:sp>
          <p:nvSpPr>
            <p:cNvPr id="35" name="Rectangle: Rounded Corners 6">
              <a:extLst>
                <a:ext uri="{FF2B5EF4-FFF2-40B4-BE49-F238E27FC236}">
                  <a16:creationId xmlns:a16="http://schemas.microsoft.com/office/drawing/2014/main" id="{06C30274-068F-FA11-3DB6-D6A4A3A292BB}"/>
                </a:ext>
                <a:ext uri="{C183D7F6-B498-43B3-948B-1728B52AA6E4}">
                  <adec:decorative xmlns:adec="http://schemas.microsoft.com/office/drawing/2017/decorative" val="1"/>
                </a:ext>
              </a:extLst>
            </p:cNvPr>
            <p:cNvSpPr/>
            <p:nvPr/>
          </p:nvSpPr>
          <p:spPr bwMode="auto">
            <a:xfrm>
              <a:off x="1194742" y="1140160"/>
              <a:ext cx="1645921"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36" name="Graphic 35">
              <a:extLst>
                <a:ext uri="{FF2B5EF4-FFF2-40B4-BE49-F238E27FC236}">
                  <a16:creationId xmlns:a16="http://schemas.microsoft.com/office/drawing/2014/main" id="{85D72939-F5EA-FF27-21F1-E4C03B787D3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1527" y="1176160"/>
              <a:ext cx="144000" cy="144000"/>
            </a:xfrm>
            <a:prstGeom prst="rect">
              <a:avLst/>
            </a:prstGeom>
          </p:spPr>
        </p:pic>
      </p:grpSp>
      <p:grpSp>
        <p:nvGrpSpPr>
          <p:cNvPr id="8" name="Group 7">
            <a:extLst>
              <a:ext uri="{FF2B5EF4-FFF2-40B4-BE49-F238E27FC236}">
                <a16:creationId xmlns:a16="http://schemas.microsoft.com/office/drawing/2014/main" id="{4337975D-0894-4D64-DB0C-7763126E29C2}"/>
              </a:ext>
            </a:extLst>
          </p:cNvPr>
          <p:cNvGrpSpPr/>
          <p:nvPr/>
        </p:nvGrpSpPr>
        <p:grpSpPr>
          <a:xfrm>
            <a:off x="781840" y="2657703"/>
            <a:ext cx="2351135" cy="360000"/>
            <a:chOff x="772655" y="2628936"/>
            <a:chExt cx="2351135" cy="360000"/>
          </a:xfrm>
        </p:grpSpPr>
        <p:pic>
          <p:nvPicPr>
            <p:cNvPr id="14" name="Picture 13" descr="Zip Co logo SVG free download, id: 101874 - Brandlogos.net">
              <a:hlinkClick r:id="rId6"/>
              <a:extLst>
                <a:ext uri="{FF2B5EF4-FFF2-40B4-BE49-F238E27FC236}">
                  <a16:creationId xmlns:a16="http://schemas.microsoft.com/office/drawing/2014/main" id="{926B8F48-9DE1-5AF2-1A09-95023CE311E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43278" t="-53646" r="-43278" b="-53646"/>
            <a:stretch/>
          </p:blipFill>
          <p:spPr bwMode="auto">
            <a:xfrm>
              <a:off x="772655" y="2628936"/>
              <a:ext cx="360000" cy="360000"/>
            </a:xfrm>
            <a:prstGeom prst="ellipse">
              <a:avLst/>
            </a:prstGeom>
            <a:solidFill>
              <a:srgbClr val="FFFFFF"/>
            </a:solidFill>
          </p:spPr>
        </p:pic>
        <p:sp>
          <p:nvSpPr>
            <p:cNvPr id="16" name="TextBox 15">
              <a:extLst>
                <a:ext uri="{FF2B5EF4-FFF2-40B4-BE49-F238E27FC236}">
                  <a16:creationId xmlns:a16="http://schemas.microsoft.com/office/drawing/2014/main" id="{FB9F182F-12B6-A74E-3D52-30B32F6D5397}"/>
                </a:ext>
                <a:ext uri="{C183D7F6-B498-43B3-948B-1728B52AA6E4}">
                  <adec:decorative xmlns:adec="http://schemas.microsoft.com/office/drawing/2017/decorative" val="0"/>
                </a:ext>
              </a:extLst>
            </p:cNvPr>
            <p:cNvSpPr txBox="1"/>
            <p:nvPr/>
          </p:nvSpPr>
          <p:spPr>
            <a:xfrm>
              <a:off x="1231606" y="272429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0" name="Group 9">
            <a:extLst>
              <a:ext uri="{FF2B5EF4-FFF2-40B4-BE49-F238E27FC236}">
                <a16:creationId xmlns:a16="http://schemas.microsoft.com/office/drawing/2014/main" id="{9A5C6C6E-D5CC-993A-A63B-0A83862F9762}"/>
              </a:ext>
            </a:extLst>
          </p:cNvPr>
          <p:cNvGrpSpPr/>
          <p:nvPr/>
        </p:nvGrpSpPr>
        <p:grpSpPr>
          <a:xfrm>
            <a:off x="3363372" y="1135058"/>
            <a:ext cx="1645922" cy="206330"/>
            <a:chOff x="1198144" y="862657"/>
            <a:chExt cx="1332000" cy="216000"/>
          </a:xfrm>
        </p:grpSpPr>
        <p:sp>
          <p:nvSpPr>
            <p:cNvPr id="11" name="Rectangle: Rounded Corners 6">
              <a:extLst>
                <a:ext uri="{FF2B5EF4-FFF2-40B4-BE49-F238E27FC236}">
                  <a16:creationId xmlns:a16="http://schemas.microsoft.com/office/drawing/2014/main" id="{86BB4A3D-86D4-35D7-1FC8-6D81D1CC99C1}"/>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panose="020B0702040204020203" pitchFamily="34" charset="0"/>
                  <a:cs typeface="Segoe UI Semibold" panose="020B0702040204020203" pitchFamily="34" charset="0"/>
                </a:rPr>
                <a:t>IT management costs</a:t>
              </a:r>
              <a:endPar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endParaRPr>
            </a:p>
          </p:txBody>
        </p:sp>
        <p:pic>
          <p:nvPicPr>
            <p:cNvPr id="12" name="Graphic 11">
              <a:extLst>
                <a:ext uri="{FF2B5EF4-FFF2-40B4-BE49-F238E27FC236}">
                  <a16:creationId xmlns:a16="http://schemas.microsoft.com/office/drawing/2014/main" id="{28FE07BC-A048-5DBF-5386-7DE9F1A1271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 name="Group 1">
            <a:extLst>
              <a:ext uri="{FF2B5EF4-FFF2-40B4-BE49-F238E27FC236}">
                <a16:creationId xmlns:a16="http://schemas.microsoft.com/office/drawing/2014/main" id="{1CB6BAD2-6D72-CB9A-551C-2E9BF87B734F}"/>
              </a:ext>
            </a:extLst>
          </p:cNvPr>
          <p:cNvGrpSpPr/>
          <p:nvPr/>
        </p:nvGrpSpPr>
        <p:grpSpPr>
          <a:xfrm>
            <a:off x="4303077" y="2647664"/>
            <a:ext cx="2250050" cy="480390"/>
            <a:chOff x="767112" y="2825909"/>
            <a:chExt cx="2250050" cy="480390"/>
          </a:xfrm>
        </p:grpSpPr>
        <p:sp>
          <p:nvSpPr>
            <p:cNvPr id="13" name="TextBox 12">
              <a:extLst>
                <a:ext uri="{FF2B5EF4-FFF2-40B4-BE49-F238E27FC236}">
                  <a16:creationId xmlns:a16="http://schemas.microsoft.com/office/drawing/2014/main" id="{32CBC11D-6467-705F-1AEA-C9A3C64F7F2E}"/>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License management app</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15" name="Picture 2" descr="Copilot Studio Generative AI pricing - Power Platform Community">
              <a:extLst>
                <a:ext uri="{FF2B5EF4-FFF2-40B4-BE49-F238E27FC236}">
                  <a16:creationId xmlns:a16="http://schemas.microsoft.com/office/drawing/2014/main" id="{42B4774E-8999-8B4E-595D-2106C8A77699}"/>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46C22BE9-CAEA-AD89-E104-1CC6539EBF7C}"/>
              </a:ext>
            </a:extLst>
          </p:cNvPr>
          <p:cNvGrpSpPr/>
          <p:nvPr/>
        </p:nvGrpSpPr>
        <p:grpSpPr>
          <a:xfrm>
            <a:off x="7868995" y="2673130"/>
            <a:ext cx="2250050" cy="480390"/>
            <a:chOff x="767112" y="2825909"/>
            <a:chExt cx="2250050" cy="480390"/>
          </a:xfrm>
        </p:grpSpPr>
        <p:sp>
          <p:nvSpPr>
            <p:cNvPr id="18" name="TextBox 17">
              <a:extLst>
                <a:ext uri="{FF2B5EF4-FFF2-40B4-BE49-F238E27FC236}">
                  <a16:creationId xmlns:a16="http://schemas.microsoft.com/office/drawing/2014/main" id="{8938A90D-00D1-3036-0FB3-309C7C5157E3}"/>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License management app</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0" name="Picture 2" descr="Copilot Studio Generative AI pricing - Power Platform Community">
              <a:extLst>
                <a:ext uri="{FF2B5EF4-FFF2-40B4-BE49-F238E27FC236}">
                  <a16:creationId xmlns:a16="http://schemas.microsoft.com/office/drawing/2014/main" id="{255CAB64-B5D7-77CC-DD83-33EDB9C9D81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F932A076-2567-5E6A-2BE7-BA2085D13CE3}"/>
              </a:ext>
            </a:extLst>
          </p:cNvPr>
          <p:cNvGrpSpPr/>
          <p:nvPr/>
        </p:nvGrpSpPr>
        <p:grpSpPr>
          <a:xfrm>
            <a:off x="7868733" y="5091014"/>
            <a:ext cx="2250050" cy="480390"/>
            <a:chOff x="767112" y="2825909"/>
            <a:chExt cx="2250050" cy="480390"/>
          </a:xfrm>
        </p:grpSpPr>
        <p:sp>
          <p:nvSpPr>
            <p:cNvPr id="42" name="TextBox 41">
              <a:extLst>
                <a:ext uri="{FF2B5EF4-FFF2-40B4-BE49-F238E27FC236}">
                  <a16:creationId xmlns:a16="http://schemas.microsoft.com/office/drawing/2014/main" id="{BC7C30E0-77E2-0E84-34B0-81E6330C4451}"/>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License management app</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43" name="Picture 2" descr="Copilot Studio Generative AI pricing - Power Platform Community">
              <a:extLst>
                <a:ext uri="{FF2B5EF4-FFF2-40B4-BE49-F238E27FC236}">
                  <a16:creationId xmlns:a16="http://schemas.microsoft.com/office/drawing/2014/main" id="{A5312B9A-03FD-1F53-E43C-79FA08B4C2B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a:extLst>
              <a:ext uri="{FF2B5EF4-FFF2-40B4-BE49-F238E27FC236}">
                <a16:creationId xmlns:a16="http://schemas.microsoft.com/office/drawing/2014/main" id="{E53D043C-1038-ED4B-1DE1-0D9D7147FDD4}"/>
              </a:ext>
            </a:extLst>
          </p:cNvPr>
          <p:cNvGrpSpPr/>
          <p:nvPr/>
        </p:nvGrpSpPr>
        <p:grpSpPr>
          <a:xfrm>
            <a:off x="4326815" y="5119027"/>
            <a:ext cx="2250050" cy="480390"/>
            <a:chOff x="767112" y="2825909"/>
            <a:chExt cx="2250050" cy="480390"/>
          </a:xfrm>
        </p:grpSpPr>
        <p:sp>
          <p:nvSpPr>
            <p:cNvPr id="46" name="TextBox 45">
              <a:extLst>
                <a:ext uri="{FF2B5EF4-FFF2-40B4-BE49-F238E27FC236}">
                  <a16:creationId xmlns:a16="http://schemas.microsoft.com/office/drawing/2014/main" id="{64CB9FFB-A837-DF8D-4423-7EB383E6FA5A}"/>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License management app</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2" name="Picture 2" descr="Copilot Studio Generative AI pricing - Power Platform Community">
              <a:extLst>
                <a:ext uri="{FF2B5EF4-FFF2-40B4-BE49-F238E27FC236}">
                  <a16:creationId xmlns:a16="http://schemas.microsoft.com/office/drawing/2014/main" id="{FA879BE0-60B4-7ADE-8CE6-DA54A829F27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6A79531B-7C95-3782-4CC4-B106C10945D3}"/>
              </a:ext>
            </a:extLst>
          </p:cNvPr>
          <p:cNvGrpSpPr/>
          <p:nvPr/>
        </p:nvGrpSpPr>
        <p:grpSpPr>
          <a:xfrm>
            <a:off x="829933" y="5164745"/>
            <a:ext cx="2250050" cy="480390"/>
            <a:chOff x="767112" y="2825909"/>
            <a:chExt cx="2250050" cy="480390"/>
          </a:xfrm>
        </p:grpSpPr>
        <p:sp>
          <p:nvSpPr>
            <p:cNvPr id="64" name="TextBox 63">
              <a:extLst>
                <a:ext uri="{FF2B5EF4-FFF2-40B4-BE49-F238E27FC236}">
                  <a16:creationId xmlns:a16="http://schemas.microsoft.com/office/drawing/2014/main" id="{6C6E9E2C-2075-2297-7044-E5D4376EFB7F}"/>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a:t>
              </a:r>
              <a:r>
                <a:rPr kumimoji="0" lang="en-US" sz="900" b="0" i="0" u="none" strike="noStrike" kern="1200" cap="none" spc="0" normalizeH="0" baseline="0" noProof="0">
                  <a:ln>
                    <a:noFill/>
                  </a:ln>
                  <a:solidFill>
                    <a:srgbClr val="0078D4"/>
                  </a:solidFill>
                  <a:effectLst/>
                  <a:uLnTx/>
                  <a:uFillTx/>
                  <a:latin typeface="Segoe UI Semibold"/>
                  <a:ea typeface="+mn-ea"/>
                  <a:cs typeface="+mn-cs"/>
                </a:rPr>
                <a:t> Connection to </a:t>
              </a:r>
              <a:r>
                <a:rPr kumimoji="0" lang="en-US" sz="900" b="0" i="0" u="none" strike="noStrike" kern="1200" cap="none" spc="0" normalizeH="0" noProof="0">
                  <a:ln>
                    <a:noFill/>
                  </a:ln>
                  <a:solidFill>
                    <a:srgbClr val="0070C0"/>
                  </a:solidFill>
                  <a:effectLst/>
                  <a:uLnTx/>
                  <a:uFillTx/>
                  <a:latin typeface="Segoe UI Semibold"/>
                  <a:ea typeface="+mn-ea"/>
                  <a:cs typeface="+mn-cs"/>
                </a:rPr>
                <a:t>License management app</a:t>
              </a: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5" name="Picture 2" descr="Copilot Studio Generative AI pricing - Power Platform Community">
              <a:extLst>
                <a:ext uri="{FF2B5EF4-FFF2-40B4-BE49-F238E27FC236}">
                  <a16:creationId xmlns:a16="http://schemas.microsoft.com/office/drawing/2014/main" id="{D06FC673-562D-9918-DCA1-65A21CD24556}"/>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descr="A group of women standing together&#10;&#10;Description automatically generated">
            <a:extLst>
              <a:ext uri="{FF2B5EF4-FFF2-40B4-BE49-F238E27FC236}">
                <a16:creationId xmlns:a16="http://schemas.microsoft.com/office/drawing/2014/main" id="{5F8F7F8B-6A1F-19BD-5E33-02D94268541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319481" y="3937299"/>
            <a:ext cx="1872519" cy="2920702"/>
          </a:xfrm>
          <a:prstGeom prst="rect">
            <a:avLst/>
          </a:prstGeom>
        </p:spPr>
      </p:pic>
    </p:spTree>
    <p:extLst>
      <p:ext uri="{BB962C8B-B14F-4D97-AF65-F5344CB8AC3E}">
        <p14:creationId xmlns:p14="http://schemas.microsoft.com/office/powerpoint/2010/main" val="52487373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 Launch Infrastructure Manager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r>
              <a:rPr lang="en-US" noProof="0"/>
              <a:t>Microsoft 365 Copilot and Copilot Studio</a:t>
            </a:r>
            <a:endParaRPr lang="en-US" sz="900" i="1" noProof="0"/>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8:00 am</a:t>
            </a:r>
          </a:p>
        </p:txBody>
      </p:sp>
      <p:sp>
        <p:nvSpPr>
          <p:cNvPr id="13" name="Text Placeholder 12">
            <a:extLst>
              <a:ext uri="{FF2B5EF4-FFF2-40B4-BE49-F238E27FC236}">
                <a16:creationId xmlns:a16="http://schemas.microsoft.com/office/drawing/2014/main" id="{A5782EA4-388F-0D82-82C0-730E539B8B8A}"/>
              </a:ext>
            </a:extLst>
          </p:cNvPr>
          <p:cNvSpPr>
            <a:spLocks noGrp="1"/>
          </p:cNvSpPr>
          <p:nvPr>
            <p:ph type="body" sz="quarter" idx="18"/>
          </p:nvPr>
        </p:nvSpPr>
        <p:spPr>
          <a:xfrm>
            <a:off x="584200" y="2032188"/>
            <a:ext cx="2808000" cy="784426"/>
          </a:xfrm>
        </p:spPr>
        <p:txBody>
          <a:bodyPr>
            <a:normAutofit/>
          </a:bodyPr>
          <a:lstStyle/>
          <a:p>
            <a:pPr lvl="0"/>
            <a:r>
              <a:rPr lang="en-US" noProof="0" dirty="0"/>
              <a:t>Jeff begins his day wanting to get caught up on </a:t>
            </a:r>
            <a:br>
              <a:rPr lang="en-US" noProof="0" dirty="0"/>
            </a:br>
            <a:r>
              <a:rPr lang="en-US" noProof="0" dirty="0"/>
              <a:t>a few meetings. He asks Microsoft 365 Copilot Chat</a:t>
            </a:r>
            <a:r>
              <a:rPr lang="en-US" baseline="30000" noProof="0" dirty="0"/>
              <a:t>2</a:t>
            </a:r>
            <a:r>
              <a:rPr lang="en-US" noProof="0" dirty="0"/>
              <a:t> to provide a list of open issues assigned to him from Jira using an agent built in Copilot Studio.</a:t>
            </a:r>
          </a:p>
        </p:txBody>
      </p:sp>
      <p:sp>
        <p:nvSpPr>
          <p:cNvPr id="179" name="Text Placeholder 178">
            <a:extLst>
              <a:ext uri="{FF2B5EF4-FFF2-40B4-BE49-F238E27FC236}">
                <a16:creationId xmlns:a16="http://schemas.microsoft.com/office/drawing/2014/main" id="{85D43FA8-B323-06B5-9B86-9832147970C8}"/>
              </a:ext>
            </a:extLst>
          </p:cNvPr>
          <p:cNvSpPr>
            <a:spLocks noGrp="1"/>
          </p:cNvSpPr>
          <p:nvPr>
            <p:ph type="body" sz="quarter" idx="21"/>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notes and actions from meetings recorded yesterday and call out any specific actions called out.</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9:30 am</a:t>
            </a:r>
          </a:p>
        </p:txBody>
      </p:sp>
      <p:sp>
        <p:nvSpPr>
          <p:cNvPr id="102" name="Text Placeholder 101">
            <a:extLst>
              <a:ext uri="{FF2B5EF4-FFF2-40B4-BE49-F238E27FC236}">
                <a16:creationId xmlns:a16="http://schemas.microsoft.com/office/drawing/2014/main" id="{25BBE530-2649-6CCB-1805-A18004E80658}"/>
              </a:ext>
            </a:extLst>
          </p:cNvPr>
          <p:cNvSpPr>
            <a:spLocks noGrp="1"/>
          </p:cNvSpPr>
          <p:nvPr>
            <p:ph type="body" sz="quarter" idx="23"/>
          </p:nvPr>
        </p:nvSpPr>
        <p:spPr>
          <a:xfrm>
            <a:off x="3776898" y="2032188"/>
            <a:ext cx="2808000" cy="626701"/>
          </a:xfrm>
        </p:spPr>
        <p:txBody>
          <a:bodyPr/>
          <a:lstStyle/>
          <a:p>
            <a:r>
              <a:rPr lang="en-US" noProof="0"/>
              <a:t>He later has a regular 1:1 with a business stakeholder and wants to prep for the meeting. He uses Copilot to summarize key topics from email, Teams, and various documents.</a:t>
            </a:r>
          </a:p>
        </p:txBody>
      </p:sp>
      <p:sp>
        <p:nvSpPr>
          <p:cNvPr id="180" name="Text Placeholder 179">
            <a:extLst>
              <a:ext uri="{FF2B5EF4-FFF2-40B4-BE49-F238E27FC236}">
                <a16:creationId xmlns:a16="http://schemas.microsoft.com/office/drawing/2014/main" id="{555B1487-38AF-2C0D-00D0-11561AF2D70B}"/>
              </a:ext>
            </a:extLst>
          </p:cNvPr>
          <p:cNvSpPr>
            <a:spLocks noGrp="1"/>
          </p:cNvSpPr>
          <p:nvPr>
            <p:ph type="body" sz="quarter" idx="24"/>
          </p:nvPr>
        </p:nvSpPr>
        <p:spPr/>
        <p:txBody>
          <a:bodyPr>
            <a:normAutofit lnSpcReduction="10000"/>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the emails, Teams messages, and documents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be sure to list all asks and actions that need to be discussed or closed out.</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130" name="Text Placeholder 129">
            <a:extLst>
              <a:ext uri="{FF2B5EF4-FFF2-40B4-BE49-F238E27FC236}">
                <a16:creationId xmlns:a16="http://schemas.microsoft.com/office/drawing/2014/main" id="{EE01249F-3779-EECF-C288-C8E99374150D}"/>
              </a:ext>
            </a:extLst>
          </p:cNvPr>
          <p:cNvSpPr>
            <a:spLocks noGrp="1"/>
          </p:cNvSpPr>
          <p:nvPr>
            <p:ph type="body" sz="quarter" idx="26"/>
          </p:nvPr>
        </p:nvSpPr>
        <p:spPr>
          <a:xfrm>
            <a:off x="6969595" y="2032188"/>
            <a:ext cx="2919316" cy="784426"/>
          </a:xfrm>
        </p:spPr>
        <p:txBody>
          <a:bodyPr>
            <a:normAutofit/>
          </a:bodyPr>
          <a:lstStyle/>
          <a:p>
            <a:r>
              <a:rPr lang="en-US" noProof="0"/>
              <a:t>Jeff is working on a proposal for a launch process. He received a deck on the proposal but wants to share a whitepaper with stakeholders. He uses Copilot in Word to draft the whitepaper from the deck.</a:t>
            </a:r>
          </a:p>
        </p:txBody>
      </p:sp>
      <p:sp>
        <p:nvSpPr>
          <p:cNvPr id="181" name="Text Placeholder 180">
            <a:extLst>
              <a:ext uri="{FF2B5EF4-FFF2-40B4-BE49-F238E27FC236}">
                <a16:creationId xmlns:a16="http://schemas.microsoft.com/office/drawing/2014/main" id="{7F258D29-0ECB-CC7C-9A6F-E520B037A85A}"/>
              </a:ext>
            </a:extLst>
          </p:cNvPr>
          <p:cNvSpPr>
            <a:spLocks noGrp="1"/>
          </p:cNvSpPr>
          <p:nvPr>
            <p:ph type="body" sz="quarter" idx="27"/>
          </p:nvPr>
        </p:nvSpPr>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Generate whitepaper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from PowerPoint with the following key headings and be clear on next steps and schedule.</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182" name="Text Placeholder 181">
            <a:extLst>
              <a:ext uri="{FF2B5EF4-FFF2-40B4-BE49-F238E27FC236}">
                <a16:creationId xmlns:a16="http://schemas.microsoft.com/office/drawing/2014/main" id="{3D6063C7-688E-5E6D-B789-76B816A084C7}"/>
              </a:ext>
            </a:extLst>
          </p:cNvPr>
          <p:cNvSpPr>
            <a:spLocks noGrp="1"/>
          </p:cNvSpPr>
          <p:nvPr>
            <p:ph type="body" sz="quarter" idx="29"/>
          </p:nvPr>
        </p:nvSpPr>
        <p:spPr>
          <a:xfrm>
            <a:off x="584200" y="4488366"/>
            <a:ext cx="2808000" cy="626701"/>
          </a:xfrm>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completing his review of the engineering scenarios, he utilizes Copilot in PowerPoint to draft </a:t>
            </a:r>
            <a:br>
              <a:rPr kumimoji="0" lang="en-US" sz="900" b="0" i="0" u="none" strike="noStrike" kern="0" cap="none" spc="0" normalizeH="0" baseline="0" noProof="0">
                <a:ln>
                  <a:noFill/>
                </a:ln>
                <a:solidFill>
                  <a:srgbClr val="1A1A1A"/>
                </a:solidFill>
                <a:effectLst/>
                <a:uLnTx/>
                <a:uFillTx/>
                <a:latin typeface="Segoe UI"/>
                <a:cs typeface="Segoe UI" pitchFamily="34" charset="0"/>
              </a:rPr>
            </a:br>
            <a:r>
              <a:rPr kumimoji="0" lang="en-US" sz="900" b="0" i="0" u="none" strike="noStrike" kern="0" cap="none" spc="0" normalizeH="0" baseline="0" noProof="0">
                <a:ln>
                  <a:noFill/>
                </a:ln>
                <a:solidFill>
                  <a:srgbClr val="1A1A1A"/>
                </a:solidFill>
                <a:effectLst/>
                <a:uLnTx/>
                <a:uFillTx/>
                <a:latin typeface="Segoe UI"/>
                <a:cs typeface="Segoe UI" pitchFamily="34" charset="0"/>
              </a:rPr>
              <a:t>a deck to share with key stakeholders the next week.</a:t>
            </a:r>
          </a:p>
        </p:txBody>
      </p:sp>
      <p:sp>
        <p:nvSpPr>
          <p:cNvPr id="183" name="Text Placeholder 182">
            <a:extLst>
              <a:ext uri="{FF2B5EF4-FFF2-40B4-BE49-F238E27FC236}">
                <a16:creationId xmlns:a16="http://schemas.microsoft.com/office/drawing/2014/main" id="{4F6E75AC-D8D5-3209-C5A9-EA95CC01FAAA}"/>
              </a:ext>
            </a:extLst>
          </p:cNvPr>
          <p:cNvSpPr>
            <a:spLocks noGrp="1"/>
          </p:cNvSpPr>
          <p:nvPr>
            <p:ph type="body" sz="quarter" idx="30"/>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PowerPoint deck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with content from the excel and whitepaper.</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84" name="Text Placeholder 183">
            <a:extLst>
              <a:ext uri="{FF2B5EF4-FFF2-40B4-BE49-F238E27FC236}">
                <a16:creationId xmlns:a16="http://schemas.microsoft.com/office/drawing/2014/main" id="{773742F1-6EF5-48D5-ABE2-1B7932846230}"/>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Switching gears, Jeff uses Copilot in Excel review and summarize the list of submitted engineering scenarios that have come in across the organization as the final review is next week.</a:t>
            </a:r>
          </a:p>
        </p:txBody>
      </p:sp>
      <p:sp>
        <p:nvSpPr>
          <p:cNvPr id="185" name="Text Placeholder 184">
            <a:extLst>
              <a:ext uri="{FF2B5EF4-FFF2-40B4-BE49-F238E27FC236}">
                <a16:creationId xmlns:a16="http://schemas.microsoft.com/office/drawing/2014/main" id="{6F7C37A2-3BAD-85FB-68C9-D66CE65662EA}"/>
              </a:ext>
            </a:extLst>
          </p:cNvPr>
          <p:cNvSpPr>
            <a:spLocks noGrp="1"/>
          </p:cNvSpPr>
          <p:nvPr>
            <p:ph type="body" sz="quarter" idx="33"/>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engineering scenarios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by key initiative, impact category and financial value in a table.</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86" name="Text Placeholder 185">
            <a:extLst>
              <a:ext uri="{FF2B5EF4-FFF2-40B4-BE49-F238E27FC236}">
                <a16:creationId xmlns:a16="http://schemas.microsoft.com/office/drawing/2014/main" id="{DFE51ACE-8937-179B-D1F7-E0724F9A8441}"/>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After creating the whitepaper, Jeff wants some help drafting a mail to his stakeholders to get feedback on the whitepaper so utilizes Copilot in Outlook.</a:t>
            </a:r>
          </a:p>
        </p:txBody>
      </p:sp>
      <p:sp>
        <p:nvSpPr>
          <p:cNvPr id="187" name="Text Placeholder 186">
            <a:extLst>
              <a:ext uri="{FF2B5EF4-FFF2-40B4-BE49-F238E27FC236}">
                <a16:creationId xmlns:a16="http://schemas.microsoft.com/office/drawing/2014/main" id="{45AF0F50-C47B-8F91-305D-CE1572D9BD5A}"/>
              </a:ext>
            </a:extLst>
          </p:cNvPr>
          <p:cNvSpPr>
            <a:spLocks noGrp="1"/>
          </p:cNvSpPr>
          <p:nvPr>
            <p:ph type="body" sz="quarter" idx="36"/>
          </p:nvPr>
        </p:nvSpPr>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an email to my stakeholders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with this content ensuring it is clear and actionable on next steps.</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sz="1100" noProof="0"/>
              <a:t>Extend</a:t>
            </a:r>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445921"/>
            <a:chOff x="10195084" y="1462475"/>
            <a:chExt cx="1696592" cy="1445921"/>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algn="r">
                <a:defRPr/>
              </a:pPr>
              <a:r>
                <a:rPr lang="en-US" sz="2400" noProof="0">
                  <a:solidFill>
                    <a:srgbClr val="C03BC4"/>
                  </a:solidFill>
                  <a:latin typeface="Segoe UI Semibold"/>
                </a:rPr>
                <a:t>Jeff</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a Launch Infrastructure Manager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633606"/>
              <a:ext cx="274790" cy="274790"/>
            </a:xfrm>
            <a:prstGeom prst="rect">
              <a:avLst/>
            </a:prstGeom>
          </p:spPr>
        </p:pic>
      </p:grpSp>
      <p:pic>
        <p:nvPicPr>
          <p:cNvPr id="2" name="Picture 1">
            <a:extLst>
              <a:ext uri="{FF2B5EF4-FFF2-40B4-BE49-F238E27FC236}">
                <a16:creationId xmlns:a16="http://schemas.microsoft.com/office/drawing/2014/main" id="{22CDAF34-F2D1-B48D-B130-6113032A735A}"/>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8911" y="2938683"/>
            <a:ext cx="2303089" cy="3919318"/>
          </a:xfrm>
          <a:prstGeom prst="rect">
            <a:avLst/>
          </a:prstGeom>
        </p:spPr>
      </p:pic>
      <p:grpSp>
        <p:nvGrpSpPr>
          <p:cNvPr id="224" name="Group 223">
            <a:extLst>
              <a:ext uri="{FF2B5EF4-FFF2-40B4-BE49-F238E27FC236}">
                <a16:creationId xmlns:a16="http://schemas.microsoft.com/office/drawing/2014/main" id="{FFEC4FF2-B48A-581E-FBE2-50FD27CD53C7}"/>
              </a:ext>
            </a:extLst>
          </p:cNvPr>
          <p:cNvGrpSpPr/>
          <p:nvPr/>
        </p:nvGrpSpPr>
        <p:grpSpPr>
          <a:xfrm>
            <a:off x="3947719" y="2833012"/>
            <a:ext cx="2351135" cy="360000"/>
            <a:chOff x="588263" y="1217924"/>
            <a:chExt cx="2351135" cy="360000"/>
          </a:xfrm>
        </p:grpSpPr>
        <p:pic>
          <p:nvPicPr>
            <p:cNvPr id="225" name="Picture 224" descr="Zip Co logo SVG free download, id: 101874 - Brandlogos.net">
              <a:hlinkClick r:id="rId5"/>
              <a:extLst>
                <a:ext uri="{FF2B5EF4-FFF2-40B4-BE49-F238E27FC236}">
                  <a16:creationId xmlns:a16="http://schemas.microsoft.com/office/drawing/2014/main" id="{8549BC52-E620-4AE3-D7F0-B82A4220A5F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6" name="TextBox 225">
              <a:extLst>
                <a:ext uri="{FF2B5EF4-FFF2-40B4-BE49-F238E27FC236}">
                  <a16:creationId xmlns:a16="http://schemas.microsoft.com/office/drawing/2014/main" id="{04542F74-BBF5-9A45-BF8C-31DC60321986}"/>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27" name="Group 226">
            <a:extLst>
              <a:ext uri="{FF2B5EF4-FFF2-40B4-BE49-F238E27FC236}">
                <a16:creationId xmlns:a16="http://schemas.microsoft.com/office/drawing/2014/main" id="{545E5EBC-4FF6-63EA-7235-DC41EB8B3D64}"/>
              </a:ext>
            </a:extLst>
          </p:cNvPr>
          <p:cNvGrpSpPr/>
          <p:nvPr/>
        </p:nvGrpSpPr>
        <p:grpSpPr>
          <a:xfrm>
            <a:off x="812633" y="5156688"/>
            <a:ext cx="2351135" cy="360000"/>
            <a:chOff x="588263" y="2177588"/>
            <a:chExt cx="2351135" cy="360000"/>
          </a:xfrm>
        </p:grpSpPr>
        <p:pic>
          <p:nvPicPr>
            <p:cNvPr id="228" name="Picture 227">
              <a:extLst>
                <a:ext uri="{FF2B5EF4-FFF2-40B4-BE49-F238E27FC236}">
                  <a16:creationId xmlns:a16="http://schemas.microsoft.com/office/drawing/2014/main" id="{16DA5E2F-0C9E-9F03-0CC1-D8CFA7ED1E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29" name="TextBox 228">
              <a:extLst>
                <a:ext uri="{FF2B5EF4-FFF2-40B4-BE49-F238E27FC236}">
                  <a16:creationId xmlns:a16="http://schemas.microsoft.com/office/drawing/2014/main" id="{13784042-1402-84E5-76F1-75F1A75532A9}"/>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0" name="Group 229">
            <a:extLst>
              <a:ext uri="{FF2B5EF4-FFF2-40B4-BE49-F238E27FC236}">
                <a16:creationId xmlns:a16="http://schemas.microsoft.com/office/drawing/2014/main" id="{18B3C03F-5A1E-8837-67D1-DDA5868244F3}"/>
              </a:ext>
            </a:extLst>
          </p:cNvPr>
          <p:cNvGrpSpPr/>
          <p:nvPr/>
        </p:nvGrpSpPr>
        <p:grpSpPr>
          <a:xfrm>
            <a:off x="7198028" y="2833012"/>
            <a:ext cx="2351135" cy="360000"/>
            <a:chOff x="588263" y="2657420"/>
            <a:chExt cx="2351135" cy="360000"/>
          </a:xfrm>
        </p:grpSpPr>
        <p:pic>
          <p:nvPicPr>
            <p:cNvPr id="231" name="Picture 230">
              <a:extLst>
                <a:ext uri="{FF2B5EF4-FFF2-40B4-BE49-F238E27FC236}">
                  <a16:creationId xmlns:a16="http://schemas.microsoft.com/office/drawing/2014/main" id="{B60C94B3-CE8E-7B2D-8494-824AC48381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32" name="TextBox 231">
              <a:extLst>
                <a:ext uri="{FF2B5EF4-FFF2-40B4-BE49-F238E27FC236}">
                  <a16:creationId xmlns:a16="http://schemas.microsoft.com/office/drawing/2014/main" id="{9D0B1965-0198-EB33-7C8E-0AA7A162102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3" name="Group 232">
            <a:extLst>
              <a:ext uri="{FF2B5EF4-FFF2-40B4-BE49-F238E27FC236}">
                <a16:creationId xmlns:a16="http://schemas.microsoft.com/office/drawing/2014/main" id="{82EA251E-A430-61B9-4250-C5F27373E259}"/>
              </a:ext>
            </a:extLst>
          </p:cNvPr>
          <p:cNvGrpSpPr/>
          <p:nvPr/>
        </p:nvGrpSpPr>
        <p:grpSpPr>
          <a:xfrm>
            <a:off x="7198028" y="5156688"/>
            <a:ext cx="2351135" cy="360000"/>
            <a:chOff x="588263" y="1697756"/>
            <a:chExt cx="2351135" cy="360000"/>
          </a:xfrm>
        </p:grpSpPr>
        <p:pic>
          <p:nvPicPr>
            <p:cNvPr id="234" name="Picture 233">
              <a:extLst>
                <a:ext uri="{FF2B5EF4-FFF2-40B4-BE49-F238E27FC236}">
                  <a16:creationId xmlns:a16="http://schemas.microsoft.com/office/drawing/2014/main" id="{4A4265AD-2361-EC03-B45B-656D2015E5C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35" name="TextBox 234">
              <a:extLst>
                <a:ext uri="{FF2B5EF4-FFF2-40B4-BE49-F238E27FC236}">
                  <a16:creationId xmlns:a16="http://schemas.microsoft.com/office/drawing/2014/main" id="{14E07075-A88D-B90E-452A-BB4E3A61FC1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36" name="Group 235">
            <a:extLst>
              <a:ext uri="{FF2B5EF4-FFF2-40B4-BE49-F238E27FC236}">
                <a16:creationId xmlns:a16="http://schemas.microsoft.com/office/drawing/2014/main" id="{98A518B2-CD41-27F9-751B-2C1C9AE47AA8}"/>
              </a:ext>
            </a:extLst>
          </p:cNvPr>
          <p:cNvGrpSpPr/>
          <p:nvPr/>
        </p:nvGrpSpPr>
        <p:grpSpPr>
          <a:xfrm>
            <a:off x="3947719" y="5156688"/>
            <a:ext cx="2361959" cy="360000"/>
            <a:chOff x="577439" y="3137252"/>
            <a:chExt cx="2361959" cy="360000"/>
          </a:xfrm>
        </p:grpSpPr>
        <p:pic>
          <p:nvPicPr>
            <p:cNvPr id="237" name="Picture 236">
              <a:extLst>
                <a:ext uri="{FF2B5EF4-FFF2-40B4-BE49-F238E27FC236}">
                  <a16:creationId xmlns:a16="http://schemas.microsoft.com/office/drawing/2014/main" id="{5C96E77F-3FE0-D246-60D7-DA567ED8546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38" name="TextBox 237">
              <a:extLst>
                <a:ext uri="{FF2B5EF4-FFF2-40B4-BE49-F238E27FC236}">
                  <a16:creationId xmlns:a16="http://schemas.microsoft.com/office/drawing/2014/main" id="{549ACC7F-C5F5-51F1-C055-A64E9385F9A4}"/>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239" name="Text Placeholder 60">
            <a:extLst>
              <a:ext uri="{FF2B5EF4-FFF2-40B4-BE49-F238E27FC236}">
                <a16:creationId xmlns:a16="http://schemas.microsoft.com/office/drawing/2014/main" id="{9FFCED35-3727-7143-0828-856EB8F2D953}"/>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240" name="Text Placeholder 61">
            <a:extLst>
              <a:ext uri="{FF2B5EF4-FFF2-40B4-BE49-F238E27FC236}">
                <a16:creationId xmlns:a16="http://schemas.microsoft.com/office/drawing/2014/main" id="{B0189F5A-8A6A-19F9-A278-EA322C4C3626}"/>
              </a:ext>
            </a:extLst>
          </p:cNvPr>
          <p:cNvSpPr>
            <a:spLocks noGrp="1"/>
          </p:cNvSpPr>
          <p:nvPr>
            <p:ph type="body" sz="quarter" idx="39"/>
          </p:nvPr>
        </p:nvSpPr>
        <p:spPr>
          <a:xfrm>
            <a:off x="11588664" y="357645"/>
            <a:ext cx="127000" cy="125999"/>
          </a:xfrm>
          <a:solidFill>
            <a:srgbClr val="0070C0"/>
          </a:solidFill>
        </p:spPr>
        <p:txBody>
          <a:bodyPr/>
          <a:lstStyle/>
          <a:p>
            <a:endParaRPr lang="en-US" noProof="0"/>
          </a:p>
        </p:txBody>
      </p:sp>
      <p:sp>
        <p:nvSpPr>
          <p:cNvPr id="241" name="Text Placeholder 62">
            <a:extLst>
              <a:ext uri="{FF2B5EF4-FFF2-40B4-BE49-F238E27FC236}">
                <a16:creationId xmlns:a16="http://schemas.microsoft.com/office/drawing/2014/main" id="{BAF11F7D-DFA2-6112-BB81-F16A34494148}"/>
              </a:ext>
            </a:extLst>
          </p:cNvPr>
          <p:cNvSpPr>
            <a:spLocks noGrp="1"/>
          </p:cNvSpPr>
          <p:nvPr>
            <p:ph type="body" sz="quarter" idx="40"/>
          </p:nvPr>
        </p:nvSpPr>
        <p:spPr>
          <a:xfrm>
            <a:off x="11760200" y="357645"/>
            <a:ext cx="127000" cy="125999"/>
          </a:xfrm>
          <a:solidFill>
            <a:srgbClr val="0078D4"/>
          </a:solidFill>
        </p:spPr>
        <p:txBody>
          <a:bodyPr/>
          <a:lstStyle/>
          <a:p>
            <a:endParaRPr lang="en-US" noProof="0"/>
          </a:p>
        </p:txBody>
      </p:sp>
      <p:sp>
        <p:nvSpPr>
          <p:cNvPr id="16" name="Rectangle: Rounded Corners 6">
            <a:extLst>
              <a:ext uri="{FF2B5EF4-FFF2-40B4-BE49-F238E27FC236}">
                <a16:creationId xmlns:a16="http://schemas.microsoft.com/office/drawing/2014/main" id="{D71821D4-4053-6717-C7CB-8C9B4163C5AC}"/>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7" name="Group 16">
            <a:extLst>
              <a:ext uri="{FF2B5EF4-FFF2-40B4-BE49-F238E27FC236}">
                <a16:creationId xmlns:a16="http://schemas.microsoft.com/office/drawing/2014/main" id="{CAF9BE2C-DCCD-DBCE-AB14-2B4102BDF433}"/>
              </a:ext>
            </a:extLst>
          </p:cNvPr>
          <p:cNvGrpSpPr/>
          <p:nvPr/>
        </p:nvGrpSpPr>
        <p:grpSpPr>
          <a:xfrm>
            <a:off x="1286540" y="1134767"/>
            <a:ext cx="1571031" cy="216000"/>
            <a:chOff x="1372194" y="969899"/>
            <a:chExt cx="1571031" cy="216000"/>
          </a:xfrm>
        </p:grpSpPr>
        <p:sp>
          <p:nvSpPr>
            <p:cNvPr id="18" name="Rectangle: Rounded Corners 6">
              <a:extLst>
                <a:ext uri="{FF2B5EF4-FFF2-40B4-BE49-F238E27FC236}">
                  <a16:creationId xmlns:a16="http://schemas.microsoft.com/office/drawing/2014/main" id="{DEE266D7-04C6-ACAE-F94D-94CAC8B2B380}"/>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9" name="Graphic 18">
              <a:extLst>
                <a:ext uri="{FF2B5EF4-FFF2-40B4-BE49-F238E27FC236}">
                  <a16:creationId xmlns:a16="http://schemas.microsoft.com/office/drawing/2014/main" id="{B42E94A3-8D6B-D21B-93F2-9B88267F7B1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20" name="Group 19">
            <a:extLst>
              <a:ext uri="{FF2B5EF4-FFF2-40B4-BE49-F238E27FC236}">
                <a16:creationId xmlns:a16="http://schemas.microsoft.com/office/drawing/2014/main" id="{577AE40D-BE68-C0A8-9933-0917928A5B1F}"/>
              </a:ext>
            </a:extLst>
          </p:cNvPr>
          <p:cNvGrpSpPr/>
          <p:nvPr/>
        </p:nvGrpSpPr>
        <p:grpSpPr>
          <a:xfrm>
            <a:off x="5754503" y="1134767"/>
            <a:ext cx="2325078" cy="216000"/>
            <a:chOff x="6235579" y="969899"/>
            <a:chExt cx="2325078" cy="216000"/>
          </a:xfrm>
        </p:grpSpPr>
        <p:sp>
          <p:nvSpPr>
            <p:cNvPr id="21" name="Rectangle: Rounded Corners 6">
              <a:extLst>
                <a:ext uri="{FF2B5EF4-FFF2-40B4-BE49-F238E27FC236}">
                  <a16:creationId xmlns:a16="http://schemas.microsoft.com/office/drawing/2014/main" id="{8E51E235-26CD-0FC4-C53E-00A9D5C54DE0}"/>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Managing additional projects</a:t>
              </a:r>
            </a:p>
          </p:txBody>
        </p:sp>
        <p:pic>
          <p:nvPicPr>
            <p:cNvPr id="22" name="Graphic 21">
              <a:extLst>
                <a:ext uri="{FF2B5EF4-FFF2-40B4-BE49-F238E27FC236}">
                  <a16:creationId xmlns:a16="http://schemas.microsoft.com/office/drawing/2014/main" id="{1AEE76D9-23B1-E3A2-4FBC-388F36D5326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4" name="Group 23">
            <a:extLst>
              <a:ext uri="{FF2B5EF4-FFF2-40B4-BE49-F238E27FC236}">
                <a16:creationId xmlns:a16="http://schemas.microsoft.com/office/drawing/2014/main" id="{7B16989D-0BFE-C335-9FF3-765D5BC035BB}"/>
              </a:ext>
            </a:extLst>
          </p:cNvPr>
          <p:cNvGrpSpPr/>
          <p:nvPr/>
        </p:nvGrpSpPr>
        <p:grpSpPr>
          <a:xfrm>
            <a:off x="2908241" y="1134767"/>
            <a:ext cx="2795593" cy="216000"/>
            <a:chOff x="3133720" y="969899"/>
            <a:chExt cx="2795593" cy="216000"/>
          </a:xfrm>
        </p:grpSpPr>
        <p:sp>
          <p:nvSpPr>
            <p:cNvPr id="25" name="Rectangle: Rounded Corners 6">
              <a:extLst>
                <a:ext uri="{FF2B5EF4-FFF2-40B4-BE49-F238E27FC236}">
                  <a16:creationId xmlns:a16="http://schemas.microsoft.com/office/drawing/2014/main" id="{B5EDAFC5-30B6-3657-DD0C-869A1D64BF8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Analysis</a:t>
              </a:r>
            </a:p>
          </p:txBody>
        </p:sp>
        <p:pic>
          <p:nvPicPr>
            <p:cNvPr id="26" name="Graphic 25">
              <a:extLst>
                <a:ext uri="{FF2B5EF4-FFF2-40B4-BE49-F238E27FC236}">
                  <a16:creationId xmlns:a16="http://schemas.microsoft.com/office/drawing/2014/main" id="{5819D51F-D4E2-A27B-0E4C-6DACBD16EEC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34" name="Graphic 2">
            <a:hlinkClick r:id="rId17"/>
            <a:extLst>
              <a:ext uri="{FF2B5EF4-FFF2-40B4-BE49-F238E27FC236}">
                <a16:creationId xmlns:a16="http://schemas.microsoft.com/office/drawing/2014/main" id="{246BE58B-4E0C-D817-B1EA-11222CC12B72}"/>
              </a:ext>
            </a:extLst>
          </p:cNvPr>
          <p:cNvSpPr/>
          <p:nvPr/>
        </p:nvSpPr>
        <p:spPr>
          <a:xfrm>
            <a:off x="5979601" y="41967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grpSp>
        <p:nvGrpSpPr>
          <p:cNvPr id="3" name="Group 2">
            <a:extLst>
              <a:ext uri="{FF2B5EF4-FFF2-40B4-BE49-F238E27FC236}">
                <a16:creationId xmlns:a16="http://schemas.microsoft.com/office/drawing/2014/main" id="{BB53D71E-0CBA-E8A2-9BCE-81CAE0E69E5B}"/>
              </a:ext>
            </a:extLst>
          </p:cNvPr>
          <p:cNvGrpSpPr/>
          <p:nvPr/>
        </p:nvGrpSpPr>
        <p:grpSpPr>
          <a:xfrm>
            <a:off x="804187" y="2830419"/>
            <a:ext cx="2250050" cy="480390"/>
            <a:chOff x="767112" y="2825909"/>
            <a:chExt cx="2250050" cy="480390"/>
          </a:xfrm>
        </p:grpSpPr>
        <p:sp>
          <p:nvSpPr>
            <p:cNvPr id="4" name="TextBox 3">
              <a:extLst>
                <a:ext uri="{FF2B5EF4-FFF2-40B4-BE49-F238E27FC236}">
                  <a16:creationId xmlns:a16="http://schemas.microsoft.com/office/drawing/2014/main" id="{C6D536B7-8348-B778-68A6-F46B05E599BF}"/>
                </a:ext>
                <a:ext uri="{C183D7F6-B498-43B3-948B-1728B52AA6E4}">
                  <adec:decorative xmlns:adec="http://schemas.microsoft.com/office/drawing/2017/decorative" val="0"/>
                </a:ext>
              </a:extLst>
            </p:cNvPr>
            <p:cNvSpPr txBox="1"/>
            <p:nvPr/>
          </p:nvSpPr>
          <p:spPr>
            <a:xfrm>
              <a:off x="1124978" y="2860023"/>
              <a:ext cx="189218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Semibold"/>
                  <a:ea typeface="+mn-ea"/>
                  <a:cs typeface="+mn-cs"/>
                </a:rPr>
                <a:t>+Connection to Jira</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70C0"/>
                </a:solidFill>
                <a:effectLst/>
                <a:uLnTx/>
                <a:uFillTx/>
                <a:latin typeface="Segoe UI Semibold"/>
                <a:ea typeface="+mn-ea"/>
                <a:cs typeface="+mn-cs"/>
              </a:endParaRPr>
            </a:p>
          </p:txBody>
        </p:sp>
        <p:pic>
          <p:nvPicPr>
            <p:cNvPr id="6" name="Picture 2" descr="Copilot Studio Generative AI pricing - Power Platform Community">
              <a:extLst>
                <a:ext uri="{FF2B5EF4-FFF2-40B4-BE49-F238E27FC236}">
                  <a16:creationId xmlns:a16="http://schemas.microsoft.com/office/drawing/2014/main" id="{DBA6C024-6482-D132-86C4-1B83FC51B36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2050368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5672544" cy="526298"/>
          </a:xfrm>
        </p:spPr>
        <p:txBody>
          <a:bodyPr/>
          <a:lstStyle/>
          <a:p>
            <a:r>
              <a:rPr lang="en-US" noProof="0"/>
              <a:t>A day in the life of an IT Administrator</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40" name="Text Placeholder 39">
            <a:extLst>
              <a:ext uri="{FF2B5EF4-FFF2-40B4-BE49-F238E27FC236}">
                <a16:creationId xmlns:a16="http://schemas.microsoft.com/office/drawing/2014/main" id="{379D624F-A860-9CE9-D756-825F40761990}"/>
              </a:ext>
            </a:extLst>
          </p:cNvPr>
          <p:cNvSpPr>
            <a:spLocks noGrp="1"/>
          </p:cNvSpPr>
          <p:nvPr>
            <p:ph type="body" sz="quarter" idx="11"/>
          </p:nvPr>
        </p:nvSpPr>
        <p:spPr>
          <a:xfrm>
            <a:off x="584200" y="1593881"/>
            <a:ext cx="976461" cy="345600"/>
          </a:xfrm>
        </p:spPr>
        <p:txBody>
          <a:bodyPr/>
          <a:lstStyle/>
          <a:p>
            <a:r>
              <a:rPr lang="en-US" noProof="0"/>
              <a:t>7:30 am</a:t>
            </a:r>
          </a:p>
        </p:txBody>
      </p:sp>
      <p:sp>
        <p:nvSpPr>
          <p:cNvPr id="41" name="Text Placeholder 40">
            <a:extLst>
              <a:ext uri="{FF2B5EF4-FFF2-40B4-BE49-F238E27FC236}">
                <a16:creationId xmlns:a16="http://schemas.microsoft.com/office/drawing/2014/main" id="{57E3677D-D7BC-DC48-74A3-5AE759249BB3}"/>
              </a:ext>
            </a:extLst>
          </p:cNvPr>
          <p:cNvSpPr>
            <a:spLocks noGrp="1"/>
          </p:cNvSpPr>
          <p:nvPr>
            <p:ph type="body" sz="quarter" idx="18"/>
          </p:nvPr>
        </p:nvSpPr>
        <p:spPr>
          <a:xfrm>
            <a:off x="584200" y="2032188"/>
            <a:ext cx="2808000" cy="626701"/>
          </a:xfrm>
        </p:spPr>
        <p:txBody>
          <a:bodyPr/>
          <a:lstStyle/>
          <a:p>
            <a:r>
              <a:rPr lang="en-US" noProof="0" dirty="0"/>
              <a:t>Will arrives at the office and prompts Microsoft 365 Copilot Chat to check his emails and chats for any urgent issues. He uses Copilot in Outlook to draft replies confirming resolution for each issue.</a:t>
            </a:r>
          </a:p>
        </p:txBody>
      </p:sp>
      <p:sp>
        <p:nvSpPr>
          <p:cNvPr id="76" name="Text Placeholder 75">
            <a:extLst>
              <a:ext uri="{FF2B5EF4-FFF2-40B4-BE49-F238E27FC236}">
                <a16:creationId xmlns:a16="http://schemas.microsoft.com/office/drawing/2014/main" id="{CCFA1B77-B2FF-AECA-5DDA-18FCDE1120D4}"/>
              </a:ext>
            </a:extLst>
          </p:cNvPr>
          <p:cNvSpPr>
            <a:spLocks noGrp="1"/>
          </p:cNvSpPr>
          <p:nvPr>
            <p:ph type="body" sz="quarter" idx="21"/>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any incidents that have been reported last night from my email and chat messages.</a:t>
            </a:r>
          </a:p>
        </p:txBody>
      </p:sp>
      <p:sp>
        <p:nvSpPr>
          <p:cNvPr id="43" name="Text Placeholder 42">
            <a:extLst>
              <a:ext uri="{FF2B5EF4-FFF2-40B4-BE49-F238E27FC236}">
                <a16:creationId xmlns:a16="http://schemas.microsoft.com/office/drawing/2014/main" id="{F786ECC7-0497-8250-7086-DCE4E9C52A03}"/>
              </a:ext>
            </a:extLst>
          </p:cNvPr>
          <p:cNvSpPr>
            <a:spLocks noGrp="1"/>
          </p:cNvSpPr>
          <p:nvPr>
            <p:ph type="body" sz="quarter" idx="22"/>
          </p:nvPr>
        </p:nvSpPr>
        <p:spPr>
          <a:xfrm>
            <a:off x="3776898" y="1593881"/>
            <a:ext cx="976461" cy="345600"/>
          </a:xfrm>
        </p:spPr>
        <p:txBody>
          <a:bodyPr/>
          <a:lstStyle/>
          <a:p>
            <a:r>
              <a:rPr lang="en-US" noProof="0"/>
              <a:t>8:00 am</a:t>
            </a:r>
          </a:p>
        </p:txBody>
      </p:sp>
      <p:sp>
        <p:nvSpPr>
          <p:cNvPr id="77" name="Text Placeholder 76">
            <a:extLst>
              <a:ext uri="{FF2B5EF4-FFF2-40B4-BE49-F238E27FC236}">
                <a16:creationId xmlns:a16="http://schemas.microsoft.com/office/drawing/2014/main" id="{7CC02033-890A-A9A9-DE0D-AA2428FBBB13}"/>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He attends the daily standup to discuss priorities for the day. During the meeting, Will uses Copilot in Teams to check for unanswered questions.</a:t>
            </a:r>
          </a:p>
        </p:txBody>
      </p:sp>
      <p:sp>
        <p:nvSpPr>
          <p:cNvPr id="78" name="Text Placeholder 77">
            <a:extLst>
              <a:ext uri="{FF2B5EF4-FFF2-40B4-BE49-F238E27FC236}">
                <a16:creationId xmlns:a16="http://schemas.microsoft.com/office/drawing/2014/main" id="{4FE7BFF8-8165-0E09-0B1F-99B5C7011273}"/>
              </a:ext>
            </a:extLst>
          </p:cNvPr>
          <p:cNvSpPr>
            <a:spLocks noGrp="1"/>
          </p:cNvSpPr>
          <p:nvPr>
            <p:ph type="body" sz="quarter" idx="24"/>
          </p:nvPr>
        </p:nvSpPr>
        <p:spPr/>
        <p:txBody>
          <a:bodyPr>
            <a:normAutofit/>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Tell me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if there are any unanswered questions and make some suggestions for questions that should be asked.</a:t>
            </a:r>
          </a:p>
        </p:txBody>
      </p:sp>
      <p:sp>
        <p:nvSpPr>
          <p:cNvPr id="46" name="Text Placeholder 45">
            <a:extLst>
              <a:ext uri="{FF2B5EF4-FFF2-40B4-BE49-F238E27FC236}">
                <a16:creationId xmlns:a16="http://schemas.microsoft.com/office/drawing/2014/main" id="{B711834C-1181-E54E-3F35-4A3D37910D8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262AA8A0-80B4-C36C-A2A8-8CF49D58C9EF}"/>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With no system issues to work on now, Will can revise a project plan. He commands Copilot in Word to fill in some missing sections. </a:t>
            </a:r>
          </a:p>
        </p:txBody>
      </p:sp>
      <p:sp>
        <p:nvSpPr>
          <p:cNvPr id="80" name="Text Placeholder 79">
            <a:extLst>
              <a:ext uri="{FF2B5EF4-FFF2-40B4-BE49-F238E27FC236}">
                <a16:creationId xmlns:a16="http://schemas.microsoft.com/office/drawing/2014/main" id="{F64BC94B-FE65-9D60-3E91-D46AEF21B882}"/>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a:t>
            </a:r>
            <a:r>
              <a:rPr kumimoji="0" lang="en-US" sz="900" b="1" i="0" u="sng" strike="noStrike" kern="1200" cap="none" spc="0" normalizeH="0" baseline="0" noProof="0">
                <a:ln w="3175">
                  <a:noFill/>
                </a:ln>
                <a:effectLst/>
                <a:uLnTx/>
                <a:uFillTx/>
                <a:latin typeface="Segoe UI"/>
                <a:ea typeface="+mn-ea"/>
                <a:cs typeface="Segoe UI" pitchFamily="34" charset="0"/>
              </a:rPr>
              <a:t> </a:t>
            </a:r>
            <a:r>
              <a:rPr kumimoji="0" lang="en-US" sz="900" b="1" i="0" strike="noStrike" kern="1200" cap="none" spc="0" normalizeH="0" baseline="0" noProof="0">
                <a:ln w="3175">
                  <a:noFill/>
                </a:ln>
                <a:effectLst/>
                <a:uLnTx/>
                <a:uFillTx/>
                <a:latin typeface="Segoe UI"/>
                <a:ea typeface="+mn-ea"/>
                <a:cs typeface="Segoe UI" pitchFamily="34" charset="0"/>
              </a:rPr>
              <a:t>paragraph </a:t>
            </a:r>
            <a:r>
              <a:rPr kumimoji="0" lang="en-US" sz="900" b="0" i="0" strike="noStrike" kern="1200" cap="none" spc="0" normalizeH="0" baseline="0" noProof="0">
                <a:ln w="3175">
                  <a:noFill/>
                </a:ln>
                <a:effectLst/>
                <a:uLnTx/>
                <a:uFillTx/>
                <a:latin typeface="Segoe UI"/>
                <a:ea typeface="+mn-ea"/>
                <a:cs typeface="Segoe UI" pitchFamily="34" charset="0"/>
              </a:rPr>
              <a:t>on system setting changes from the [</a:t>
            </a:r>
            <a:r>
              <a:rPr kumimoji="0" lang="en-US" sz="900" b="0" i="0" strike="noStrike" kern="1200" cap="none" spc="0" normalizeH="0" baseline="0" noProof="0" err="1">
                <a:ln w="3175">
                  <a:noFill/>
                </a:ln>
                <a:effectLst/>
                <a:uLnTx/>
                <a:uFillTx/>
                <a:latin typeface="Segoe UI"/>
                <a:ea typeface="+mn-ea"/>
                <a:cs typeface="Segoe UI" pitchFamily="34" charset="0"/>
              </a:rPr>
              <a:t>Fabrikam</a:t>
            </a:r>
            <a:r>
              <a:rPr kumimoji="0" lang="en-US" sz="900" b="0" i="0" strike="noStrike" kern="1200" cap="none" spc="0" normalizeH="0" baseline="0" noProof="0">
                <a:ln w="3175">
                  <a:noFill/>
                </a:ln>
                <a:effectLst/>
                <a:uLnTx/>
                <a:uFillTx/>
                <a:latin typeface="Segoe UI"/>
                <a:ea typeface="+mn-ea"/>
                <a:cs typeface="Segoe UI" pitchFamily="34" charset="0"/>
              </a:rPr>
              <a:t> system upgrade documentation[.</a:t>
            </a:r>
          </a:p>
        </p:txBody>
      </p:sp>
      <p:sp>
        <p:nvSpPr>
          <p:cNvPr id="49" name="Text Placeholder 48">
            <a:extLst>
              <a:ext uri="{FF2B5EF4-FFF2-40B4-BE49-F238E27FC236}">
                <a16:creationId xmlns:a16="http://schemas.microsoft.com/office/drawing/2014/main" id="{B9B71A71-82A6-309C-41D4-38ECA93CF523}"/>
              </a:ext>
            </a:extLst>
          </p:cNvPr>
          <p:cNvSpPr>
            <a:spLocks noGrp="1"/>
          </p:cNvSpPr>
          <p:nvPr>
            <p:ph type="body" sz="quarter" idx="28"/>
          </p:nvPr>
        </p:nvSpPr>
        <p:spPr>
          <a:xfrm>
            <a:off x="584200" y="4053821"/>
            <a:ext cx="976461" cy="345600"/>
          </a:xfrm>
        </p:spPr>
        <p:txBody>
          <a:bodyPr/>
          <a:lstStyle/>
          <a:p>
            <a:r>
              <a:rPr lang="en-US" noProof="0"/>
              <a:t>4:00 pm</a:t>
            </a:r>
          </a:p>
        </p:txBody>
      </p:sp>
      <p:sp>
        <p:nvSpPr>
          <p:cNvPr id="81" name="Text Placeholder 80">
            <a:extLst>
              <a:ext uri="{FF2B5EF4-FFF2-40B4-BE49-F238E27FC236}">
                <a16:creationId xmlns:a16="http://schemas.microsoft.com/office/drawing/2014/main" id="{02857840-ADAD-F4E4-FEBF-6F30065C83CF}"/>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At the end of the day Will has some time to research new devices for the next laptop upgrade. He prompts Copilot to produce a report on the best laptops for business users.</a:t>
            </a:r>
          </a:p>
        </p:txBody>
      </p:sp>
      <p:sp>
        <p:nvSpPr>
          <p:cNvPr id="82" name="Text Placeholder 81">
            <a:extLst>
              <a:ext uri="{FF2B5EF4-FFF2-40B4-BE49-F238E27FC236}">
                <a16:creationId xmlns:a16="http://schemas.microsoft.com/office/drawing/2014/main" id="{F47A6946-05E0-9FC5-777A-BBA636AAC901}"/>
              </a:ext>
            </a:extLst>
          </p:cNvPr>
          <p:cNvSpPr>
            <a:spLocks noGrp="1"/>
          </p:cNvSpPr>
          <p:nvPr>
            <p:ph type="body" sz="quarter" idx="30"/>
          </p:nvPr>
        </p:nvSpPr>
        <p:spPr>
          <a:xfrm>
            <a:off x="584200"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What are the most popular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laptops for enterprise organizations this year?</a:t>
            </a:r>
          </a:p>
        </p:txBody>
      </p:sp>
      <p:sp>
        <p:nvSpPr>
          <p:cNvPr id="52" name="Text Placeholder 51">
            <a:extLst>
              <a:ext uri="{FF2B5EF4-FFF2-40B4-BE49-F238E27FC236}">
                <a16:creationId xmlns:a16="http://schemas.microsoft.com/office/drawing/2014/main" id="{D4F50D37-8419-C7C8-D6C1-C4A6598A5269}"/>
              </a:ext>
            </a:extLst>
          </p:cNvPr>
          <p:cNvSpPr>
            <a:spLocks noGrp="1"/>
          </p:cNvSpPr>
          <p:nvPr>
            <p:ph type="body" sz="quarter" idx="31"/>
          </p:nvPr>
        </p:nvSpPr>
        <p:spPr>
          <a:xfrm>
            <a:off x="3776898" y="4053821"/>
            <a:ext cx="976461" cy="345600"/>
          </a:xfrm>
        </p:spPr>
        <p:txBody>
          <a:bodyPr/>
          <a:lstStyle/>
          <a:p>
            <a:r>
              <a:rPr lang="en-US" noProof="0"/>
              <a:t>3:00 pm</a:t>
            </a:r>
          </a:p>
        </p:txBody>
      </p:sp>
      <p:sp>
        <p:nvSpPr>
          <p:cNvPr id="83" name="Text Placeholder 82">
            <a:extLst>
              <a:ext uri="{FF2B5EF4-FFF2-40B4-BE49-F238E27FC236}">
                <a16:creationId xmlns:a16="http://schemas.microsoft.com/office/drawing/2014/main" id="{0691C542-7E77-BCE5-1676-0D0BA9E25A36}"/>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Will returns to Teams to catch up on a meeting he missed when he had to troubleshoot a server issue. He checks out the recap and asks for the key points and action items. </a:t>
            </a:r>
          </a:p>
        </p:txBody>
      </p:sp>
      <p:sp>
        <p:nvSpPr>
          <p:cNvPr id="84" name="Text Placeholder 83">
            <a:extLst>
              <a:ext uri="{FF2B5EF4-FFF2-40B4-BE49-F238E27FC236}">
                <a16:creationId xmlns:a16="http://schemas.microsoft.com/office/drawing/2014/main" id="{7A04F872-6D7E-FA23-0446-7247F7F8FE77}"/>
              </a:ext>
            </a:extLst>
          </p:cNvPr>
          <p:cNvSpPr>
            <a:spLocks noGrp="1"/>
          </p:cNvSpPr>
          <p:nvPr>
            <p:ph type="body" sz="quarter" idx="33"/>
          </p:nvPr>
        </p:nvSpPr>
        <p:spPr>
          <a:xfrm>
            <a:off x="3719286"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Summarize this meeting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and provide the key points and action items</a:t>
            </a:r>
          </a:p>
        </p:txBody>
      </p:sp>
      <p:sp>
        <p:nvSpPr>
          <p:cNvPr id="55" name="Text Placeholder 54">
            <a:extLst>
              <a:ext uri="{FF2B5EF4-FFF2-40B4-BE49-F238E27FC236}">
                <a16:creationId xmlns:a16="http://schemas.microsoft.com/office/drawing/2014/main" id="{A0F9A379-1E39-4C5C-CC0A-EE3070586169}"/>
              </a:ext>
            </a:extLst>
          </p:cNvPr>
          <p:cNvSpPr>
            <a:spLocks noGrp="1"/>
          </p:cNvSpPr>
          <p:nvPr>
            <p:ph type="body" sz="quarter" idx="34"/>
          </p:nvPr>
        </p:nvSpPr>
        <p:spPr>
          <a:xfrm>
            <a:off x="6969595" y="4053821"/>
            <a:ext cx="976461" cy="345600"/>
          </a:xfrm>
        </p:spPr>
        <p:txBody>
          <a:bodyPr/>
          <a:lstStyle/>
          <a:p>
            <a:r>
              <a:rPr lang="en-US" noProof="0"/>
              <a:t>1:30 pm</a:t>
            </a:r>
          </a:p>
        </p:txBody>
      </p:sp>
      <p:sp>
        <p:nvSpPr>
          <p:cNvPr id="85" name="Text Placeholder 84">
            <a:extLst>
              <a:ext uri="{FF2B5EF4-FFF2-40B4-BE49-F238E27FC236}">
                <a16:creationId xmlns:a16="http://schemas.microsoft.com/office/drawing/2014/main" id="{1E1A22C5-3FA3-F681-D9FC-3419177B489C}"/>
              </a:ext>
            </a:extLst>
          </p:cNvPr>
          <p:cNvSpPr>
            <a:spLocks noGrp="1"/>
          </p:cNvSpPr>
          <p:nvPr>
            <p:ph type="body" sz="quarter" idx="35"/>
          </p:nvPr>
        </p:nvSpPr>
        <p:spPr>
          <a:xfrm>
            <a:off x="6969595" y="4488366"/>
            <a:ext cx="2808000" cy="1153173"/>
          </a:xfrm>
        </p:spPr>
        <p:txBody>
          <a:bodyPr>
            <a:normAutofit/>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Will revises his presentation for a meeting with HR on his recommendations for a new employee experience solution. He uses Copilot to summarize the product webpage and then turns it into a slide.</a:t>
            </a:r>
          </a:p>
        </p:txBody>
      </p:sp>
      <p:sp>
        <p:nvSpPr>
          <p:cNvPr id="86" name="Text Placeholder 85">
            <a:extLst>
              <a:ext uri="{FF2B5EF4-FFF2-40B4-BE49-F238E27FC236}">
                <a16:creationId xmlns:a16="http://schemas.microsoft.com/office/drawing/2014/main" id="{1FFCC95C-6B4A-F462-B20A-1EED5C434DD8}"/>
              </a:ext>
            </a:extLst>
          </p:cNvPr>
          <p:cNvSpPr>
            <a:spLocks noGrp="1"/>
          </p:cNvSpPr>
          <p:nvPr>
            <p:ph type="body" sz="quarter" idx="36"/>
          </p:nvPr>
        </p:nvSpPr>
        <p:spPr>
          <a:xfrm>
            <a:off x="6969595" y="5806322"/>
            <a:ext cx="2808000" cy="626701"/>
          </a:xfrm>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Add a slide </a:t>
            </a:r>
            <a:r>
              <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rPr>
              <a:t>based on [copy summary of the web site]</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a:xfrm>
            <a:off x="10430234" y="521099"/>
            <a:ext cx="1456966" cy="175614"/>
          </a:xfrm>
        </p:spPr>
        <p:txBody>
          <a:bodyPr/>
          <a:lstStyle/>
          <a:p>
            <a:r>
              <a:rPr lang="en-US" sz="1100" noProof="0"/>
              <a:t>Buy</a:t>
            </a:r>
          </a:p>
        </p:txBody>
      </p:sp>
      <p:pic>
        <p:nvPicPr>
          <p:cNvPr id="2" name="Picture 1" descr="A person wearing glasses and a blue shirt&#10;&#10;Description automatically generated">
            <a:extLst>
              <a:ext uri="{FF2B5EF4-FFF2-40B4-BE49-F238E27FC236}">
                <a16:creationId xmlns:a16="http://schemas.microsoft.com/office/drawing/2014/main" id="{539A0AC5-753F-00B4-86D8-8CD8D807BA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46321" y="2853812"/>
            <a:ext cx="2345679" cy="4004188"/>
          </a:xfrm>
          <a:prstGeom prst="rect">
            <a:avLst/>
          </a:prstGeom>
        </p:spPr>
      </p:pic>
      <p:grpSp>
        <p:nvGrpSpPr>
          <p:cNvPr id="127" name="Group 126">
            <a:extLst>
              <a:ext uri="{FF2B5EF4-FFF2-40B4-BE49-F238E27FC236}">
                <a16:creationId xmlns:a16="http://schemas.microsoft.com/office/drawing/2014/main" id="{36B9BF61-3C92-8CBF-6A92-6C4C70527330}"/>
              </a:ext>
            </a:extLst>
          </p:cNvPr>
          <p:cNvGrpSpPr/>
          <p:nvPr/>
        </p:nvGrpSpPr>
        <p:grpSpPr>
          <a:xfrm>
            <a:off x="10195084" y="1462475"/>
            <a:ext cx="1696592" cy="1445921"/>
            <a:chOff x="10195084" y="1462475"/>
            <a:chExt cx="1696592" cy="1445921"/>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R="0" lvl="0" indent="0" algn="r" fontAlgn="auto">
                <a:lnSpc>
                  <a:spcPct val="100000"/>
                </a:lnSpc>
                <a:spcBef>
                  <a:spcPts val="0"/>
                </a:spcBef>
                <a:spcAft>
                  <a:spcPts val="0"/>
                </a:spcAft>
                <a:buClrTx/>
                <a:buSzTx/>
                <a:buFontTx/>
                <a:buNone/>
                <a:tabLst/>
                <a:defRPr/>
              </a:pPr>
              <a:r>
                <a:rPr lang="en-US" sz="2400" noProof="0">
                  <a:solidFill>
                    <a:srgbClr val="C03BC4"/>
                  </a:solidFill>
                  <a:latin typeface="Segoe UI Semibold"/>
                </a:rPr>
                <a:t>Will</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an IT Administrator at Contoso</a:t>
              </a:r>
            </a:p>
          </p:txBody>
        </p:sp>
        <p:pic>
          <p:nvPicPr>
            <p:cNvPr id="126" name="Graphic 125">
              <a:extLst>
                <a:ext uri="{FF2B5EF4-FFF2-40B4-BE49-F238E27FC236}">
                  <a16:creationId xmlns:a16="http://schemas.microsoft.com/office/drawing/2014/main" id="{09E22DAE-DB48-B759-D688-1B90B3A65A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633606"/>
              <a:ext cx="274790" cy="274790"/>
            </a:xfrm>
            <a:prstGeom prst="rect">
              <a:avLst/>
            </a:prstGeom>
          </p:spPr>
        </p:pic>
      </p:grpSp>
      <p:grpSp>
        <p:nvGrpSpPr>
          <p:cNvPr id="128" name="Group 127">
            <a:extLst>
              <a:ext uri="{FF2B5EF4-FFF2-40B4-BE49-F238E27FC236}">
                <a16:creationId xmlns:a16="http://schemas.microsoft.com/office/drawing/2014/main" id="{0BDF6474-9AFF-5CDC-8891-BA1AC844F88F}"/>
              </a:ext>
            </a:extLst>
          </p:cNvPr>
          <p:cNvGrpSpPr/>
          <p:nvPr/>
        </p:nvGrpSpPr>
        <p:grpSpPr>
          <a:xfrm>
            <a:off x="812633" y="2721252"/>
            <a:ext cx="1132959" cy="360000"/>
            <a:chOff x="588263" y="1217924"/>
            <a:chExt cx="1132959" cy="360000"/>
          </a:xfrm>
        </p:grpSpPr>
        <p:pic>
          <p:nvPicPr>
            <p:cNvPr id="129" name="Picture 128" descr="Zip Co logo SVG free download, id: 101874 - Brandlogos.net">
              <a:hlinkClick r:id="rId5"/>
              <a:extLst>
                <a:ext uri="{FF2B5EF4-FFF2-40B4-BE49-F238E27FC236}">
                  <a16:creationId xmlns:a16="http://schemas.microsoft.com/office/drawing/2014/main" id="{4D760B5C-C93E-22DF-9627-3909D878B388}"/>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30" name="TextBox 129">
              <a:extLst>
                <a:ext uri="{FF2B5EF4-FFF2-40B4-BE49-F238E27FC236}">
                  <a16:creationId xmlns:a16="http://schemas.microsoft.com/office/drawing/2014/main" id="{50247294-E780-A7B5-BC79-45767CD09C73}"/>
                </a:ext>
                <a:ext uri="{C183D7F6-B498-43B3-948B-1728B52AA6E4}">
                  <adec:decorative xmlns:adec="http://schemas.microsoft.com/office/drawing/2017/decorative" val="0"/>
                </a:ext>
              </a:extLst>
            </p:cNvPr>
            <p:cNvSpPr txBox="1"/>
            <p:nvPr/>
          </p:nvSpPr>
          <p:spPr>
            <a:xfrm>
              <a:off x="1047214" y="1228648"/>
              <a:ext cx="67400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31" name="Group 130">
            <a:extLst>
              <a:ext uri="{FF2B5EF4-FFF2-40B4-BE49-F238E27FC236}">
                <a16:creationId xmlns:a16="http://schemas.microsoft.com/office/drawing/2014/main" id="{09773883-C5B9-996C-BC14-0198E5CA9DFD}"/>
              </a:ext>
            </a:extLst>
          </p:cNvPr>
          <p:cNvGrpSpPr/>
          <p:nvPr/>
        </p:nvGrpSpPr>
        <p:grpSpPr>
          <a:xfrm>
            <a:off x="1832515" y="2721252"/>
            <a:ext cx="1213776" cy="360000"/>
            <a:chOff x="588263" y="1697756"/>
            <a:chExt cx="1213776" cy="360000"/>
          </a:xfrm>
        </p:grpSpPr>
        <p:pic>
          <p:nvPicPr>
            <p:cNvPr id="132" name="Picture 131">
              <a:extLst>
                <a:ext uri="{FF2B5EF4-FFF2-40B4-BE49-F238E27FC236}">
                  <a16:creationId xmlns:a16="http://schemas.microsoft.com/office/drawing/2014/main" id="{39BA1EF8-5894-D7C2-1D0C-358ED085F7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3" name="TextBox 132">
              <a:extLst>
                <a:ext uri="{FF2B5EF4-FFF2-40B4-BE49-F238E27FC236}">
                  <a16:creationId xmlns:a16="http://schemas.microsoft.com/office/drawing/2014/main" id="{8A016794-383B-60F5-B00C-96EB06619B0E}"/>
                </a:ext>
                <a:ext uri="{C183D7F6-B498-43B3-948B-1728B52AA6E4}">
                  <adec:decorative xmlns:adec="http://schemas.microsoft.com/office/drawing/2017/decorative" val="0"/>
                </a:ext>
              </a:extLst>
            </p:cNvPr>
            <p:cNvSpPr txBox="1"/>
            <p:nvPr/>
          </p:nvSpPr>
          <p:spPr>
            <a:xfrm>
              <a:off x="1047214" y="1708480"/>
              <a:ext cx="754825"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4" name="Group 133">
            <a:extLst>
              <a:ext uri="{FF2B5EF4-FFF2-40B4-BE49-F238E27FC236}">
                <a16:creationId xmlns:a16="http://schemas.microsoft.com/office/drawing/2014/main" id="{3A8F3CD4-D0AF-7842-64AD-8D58C458A91D}"/>
              </a:ext>
            </a:extLst>
          </p:cNvPr>
          <p:cNvGrpSpPr/>
          <p:nvPr/>
        </p:nvGrpSpPr>
        <p:grpSpPr>
          <a:xfrm>
            <a:off x="7198028" y="2721252"/>
            <a:ext cx="2351135" cy="360000"/>
            <a:chOff x="588263" y="2657420"/>
            <a:chExt cx="2351135" cy="360000"/>
          </a:xfrm>
        </p:grpSpPr>
        <p:pic>
          <p:nvPicPr>
            <p:cNvPr id="135" name="Picture 134">
              <a:extLst>
                <a:ext uri="{FF2B5EF4-FFF2-40B4-BE49-F238E27FC236}">
                  <a16:creationId xmlns:a16="http://schemas.microsoft.com/office/drawing/2014/main" id="{45F49B5E-A8D8-8719-E3CD-800DD931DB7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6" name="TextBox 135">
              <a:extLst>
                <a:ext uri="{FF2B5EF4-FFF2-40B4-BE49-F238E27FC236}">
                  <a16:creationId xmlns:a16="http://schemas.microsoft.com/office/drawing/2014/main" id="{1D05BA56-F257-C307-236D-E6F9EAA1802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7" name="Group 136">
            <a:extLst>
              <a:ext uri="{FF2B5EF4-FFF2-40B4-BE49-F238E27FC236}">
                <a16:creationId xmlns:a16="http://schemas.microsoft.com/office/drawing/2014/main" id="{574B246C-84B9-DFE3-94BF-AD0CCD21CC6E}"/>
              </a:ext>
            </a:extLst>
          </p:cNvPr>
          <p:cNvGrpSpPr/>
          <p:nvPr/>
        </p:nvGrpSpPr>
        <p:grpSpPr>
          <a:xfrm>
            <a:off x="3947719" y="2721252"/>
            <a:ext cx="2351135" cy="360000"/>
            <a:chOff x="588263" y="3617084"/>
            <a:chExt cx="2351135" cy="360000"/>
          </a:xfrm>
        </p:grpSpPr>
        <p:pic>
          <p:nvPicPr>
            <p:cNvPr id="138" name="Picture 137">
              <a:extLst>
                <a:ext uri="{FF2B5EF4-FFF2-40B4-BE49-F238E27FC236}">
                  <a16:creationId xmlns:a16="http://schemas.microsoft.com/office/drawing/2014/main" id="{6381272B-7DD2-2200-F095-A0091A15C6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39" name="TextBox 138">
              <a:extLst>
                <a:ext uri="{FF2B5EF4-FFF2-40B4-BE49-F238E27FC236}">
                  <a16:creationId xmlns:a16="http://schemas.microsoft.com/office/drawing/2014/main" id="{9BE55C32-EF4C-078A-3439-7A1BEAAD4871}"/>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0" name="Group 139">
            <a:extLst>
              <a:ext uri="{FF2B5EF4-FFF2-40B4-BE49-F238E27FC236}">
                <a16:creationId xmlns:a16="http://schemas.microsoft.com/office/drawing/2014/main" id="{3C2590E5-9824-B8DC-DF44-96DAB9F292C0}"/>
              </a:ext>
            </a:extLst>
          </p:cNvPr>
          <p:cNvGrpSpPr/>
          <p:nvPr/>
        </p:nvGrpSpPr>
        <p:grpSpPr>
          <a:xfrm>
            <a:off x="812633" y="5321072"/>
            <a:ext cx="2351135" cy="360000"/>
            <a:chOff x="588263" y="1217924"/>
            <a:chExt cx="2351135" cy="360000"/>
          </a:xfrm>
        </p:grpSpPr>
        <p:pic>
          <p:nvPicPr>
            <p:cNvPr id="141" name="Picture 140" descr="Zip Co logo SVG free download, id: 101874 - Brandlogos.net">
              <a:hlinkClick r:id="rId5"/>
              <a:extLst>
                <a:ext uri="{FF2B5EF4-FFF2-40B4-BE49-F238E27FC236}">
                  <a16:creationId xmlns:a16="http://schemas.microsoft.com/office/drawing/2014/main" id="{499679AE-1F80-AC81-541C-ABC4D83D200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2" name="TextBox 141">
              <a:extLst>
                <a:ext uri="{FF2B5EF4-FFF2-40B4-BE49-F238E27FC236}">
                  <a16:creationId xmlns:a16="http://schemas.microsoft.com/office/drawing/2014/main" id="{7A17098A-12E8-087D-962F-618BED65238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lang="en-US" sz="1100" noProof="0" dirty="0">
                <a:solidFill>
                  <a:prstClr val="black"/>
                </a:solidFill>
                <a:latin typeface="Segoe UI Semibold"/>
              </a:endParaRPr>
            </a:p>
          </p:txBody>
        </p:sp>
      </p:grpSp>
      <p:grpSp>
        <p:nvGrpSpPr>
          <p:cNvPr id="143" name="Group 142">
            <a:extLst>
              <a:ext uri="{FF2B5EF4-FFF2-40B4-BE49-F238E27FC236}">
                <a16:creationId xmlns:a16="http://schemas.microsoft.com/office/drawing/2014/main" id="{AD45727E-65C0-DB9F-D3DA-AC6F4F09E4DC}"/>
              </a:ext>
            </a:extLst>
          </p:cNvPr>
          <p:cNvGrpSpPr/>
          <p:nvPr/>
        </p:nvGrpSpPr>
        <p:grpSpPr>
          <a:xfrm>
            <a:off x="3947719" y="5321072"/>
            <a:ext cx="2351135" cy="360000"/>
            <a:chOff x="588263" y="3617084"/>
            <a:chExt cx="2351135" cy="360000"/>
          </a:xfrm>
        </p:grpSpPr>
        <p:pic>
          <p:nvPicPr>
            <p:cNvPr id="144" name="Picture 143">
              <a:extLst>
                <a:ext uri="{FF2B5EF4-FFF2-40B4-BE49-F238E27FC236}">
                  <a16:creationId xmlns:a16="http://schemas.microsoft.com/office/drawing/2014/main" id="{EA12FEFF-7445-3C90-D23D-D5EFA1D48A5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45" name="TextBox 144">
              <a:extLst>
                <a:ext uri="{FF2B5EF4-FFF2-40B4-BE49-F238E27FC236}">
                  <a16:creationId xmlns:a16="http://schemas.microsoft.com/office/drawing/2014/main" id="{201E3C27-9172-3FF7-5F95-1576C0523954}"/>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46" name="Group 145">
            <a:extLst>
              <a:ext uri="{FF2B5EF4-FFF2-40B4-BE49-F238E27FC236}">
                <a16:creationId xmlns:a16="http://schemas.microsoft.com/office/drawing/2014/main" id="{0919C7F4-2DD3-3B11-E7EC-F8B2F184DAAC}"/>
              </a:ext>
            </a:extLst>
          </p:cNvPr>
          <p:cNvGrpSpPr/>
          <p:nvPr/>
        </p:nvGrpSpPr>
        <p:grpSpPr>
          <a:xfrm>
            <a:off x="7198028" y="5321072"/>
            <a:ext cx="1132959" cy="360000"/>
            <a:chOff x="588263" y="1217924"/>
            <a:chExt cx="1132959" cy="360000"/>
          </a:xfrm>
        </p:grpSpPr>
        <p:pic>
          <p:nvPicPr>
            <p:cNvPr id="147" name="Picture 146" descr="Zip Co logo SVG free download, id: 101874 - Brandlogos.net">
              <a:hlinkClick r:id="rId5"/>
              <a:extLst>
                <a:ext uri="{FF2B5EF4-FFF2-40B4-BE49-F238E27FC236}">
                  <a16:creationId xmlns:a16="http://schemas.microsoft.com/office/drawing/2014/main" id="{382789EB-1D5D-0D48-D327-781755F3DF2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48" name="TextBox 147">
              <a:extLst>
                <a:ext uri="{FF2B5EF4-FFF2-40B4-BE49-F238E27FC236}">
                  <a16:creationId xmlns:a16="http://schemas.microsoft.com/office/drawing/2014/main" id="{4471FD1C-91EC-2C7B-59EB-B6FC87EF1818}"/>
                </a:ext>
                <a:ext uri="{C183D7F6-B498-43B3-948B-1728B52AA6E4}">
                  <adec:decorative xmlns:adec="http://schemas.microsoft.com/office/drawing/2017/decorative" val="0"/>
                </a:ext>
              </a:extLst>
            </p:cNvPr>
            <p:cNvSpPr txBox="1"/>
            <p:nvPr/>
          </p:nvSpPr>
          <p:spPr>
            <a:xfrm>
              <a:off x="1047214" y="1228648"/>
              <a:ext cx="674008"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49" name="Group 148">
            <a:extLst>
              <a:ext uri="{FF2B5EF4-FFF2-40B4-BE49-F238E27FC236}">
                <a16:creationId xmlns:a16="http://schemas.microsoft.com/office/drawing/2014/main" id="{60558115-97E0-4FE1-98DF-A96B64F54566}"/>
              </a:ext>
            </a:extLst>
          </p:cNvPr>
          <p:cNvGrpSpPr/>
          <p:nvPr/>
        </p:nvGrpSpPr>
        <p:grpSpPr>
          <a:xfrm>
            <a:off x="8204344" y="5321072"/>
            <a:ext cx="1306826" cy="360000"/>
            <a:chOff x="588263" y="2177588"/>
            <a:chExt cx="1306826" cy="360000"/>
          </a:xfrm>
        </p:grpSpPr>
        <p:pic>
          <p:nvPicPr>
            <p:cNvPr id="150" name="Picture 149">
              <a:extLst>
                <a:ext uri="{FF2B5EF4-FFF2-40B4-BE49-F238E27FC236}">
                  <a16:creationId xmlns:a16="http://schemas.microsoft.com/office/drawing/2014/main" id="{E62CDB20-8120-9DE9-2929-0916ACB457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51" name="TextBox 150">
              <a:extLst>
                <a:ext uri="{FF2B5EF4-FFF2-40B4-BE49-F238E27FC236}">
                  <a16:creationId xmlns:a16="http://schemas.microsoft.com/office/drawing/2014/main" id="{29787641-452C-C550-CBA4-269A05DEBCEF}"/>
                </a:ext>
                <a:ext uri="{C183D7F6-B498-43B3-948B-1728B52AA6E4}">
                  <adec:decorative xmlns:adec="http://schemas.microsoft.com/office/drawing/2017/decorative" val="0"/>
                </a:ext>
              </a:extLst>
            </p:cNvPr>
            <p:cNvSpPr txBox="1"/>
            <p:nvPr/>
          </p:nvSpPr>
          <p:spPr>
            <a:xfrm>
              <a:off x="1047214" y="2203700"/>
              <a:ext cx="847875"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0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152" name="Text Placeholder 60">
            <a:extLst>
              <a:ext uri="{FF2B5EF4-FFF2-40B4-BE49-F238E27FC236}">
                <a16:creationId xmlns:a16="http://schemas.microsoft.com/office/drawing/2014/main" id="{B42DBC8A-D050-FA8B-66F1-8FF4AEA67B71}"/>
              </a:ext>
            </a:extLst>
          </p:cNvPr>
          <p:cNvSpPr>
            <a:spLocks noGrp="1"/>
          </p:cNvSpPr>
          <p:nvPr>
            <p:ph type="body" sz="quarter" idx="38"/>
          </p:nvPr>
        </p:nvSpPr>
        <p:spPr>
          <a:xfrm>
            <a:off x="11417128" y="357645"/>
            <a:ext cx="127000" cy="125999"/>
          </a:xfrm>
          <a:solidFill>
            <a:srgbClr val="0078D4"/>
          </a:solidFill>
        </p:spPr>
        <p:txBody>
          <a:bodyPr/>
          <a:lstStyle/>
          <a:p>
            <a:endParaRPr lang="en-US" noProof="0"/>
          </a:p>
        </p:txBody>
      </p:sp>
      <p:sp>
        <p:nvSpPr>
          <p:cNvPr id="153" name="Text Placeholder 61">
            <a:extLst>
              <a:ext uri="{FF2B5EF4-FFF2-40B4-BE49-F238E27FC236}">
                <a16:creationId xmlns:a16="http://schemas.microsoft.com/office/drawing/2014/main" id="{6396DFA4-3C8B-4EAE-D349-D2E3D5D8CF64}"/>
              </a:ext>
            </a:extLst>
          </p:cNvPr>
          <p:cNvSpPr>
            <a:spLocks noGrp="1"/>
          </p:cNvSpPr>
          <p:nvPr>
            <p:ph type="body" sz="quarter" idx="39"/>
          </p:nvPr>
        </p:nvSpPr>
        <p:spPr>
          <a:xfrm>
            <a:off x="11588664" y="357645"/>
            <a:ext cx="127000" cy="125999"/>
          </a:xfrm>
          <a:solidFill>
            <a:srgbClr val="0078D4"/>
          </a:solidFill>
        </p:spPr>
        <p:txBody>
          <a:bodyPr/>
          <a:lstStyle/>
          <a:p>
            <a:endParaRPr lang="en-US" noProof="0"/>
          </a:p>
        </p:txBody>
      </p:sp>
      <p:sp>
        <p:nvSpPr>
          <p:cNvPr id="154" name="Text Placeholder 62">
            <a:extLst>
              <a:ext uri="{FF2B5EF4-FFF2-40B4-BE49-F238E27FC236}">
                <a16:creationId xmlns:a16="http://schemas.microsoft.com/office/drawing/2014/main" id="{988190D2-53E7-B9FE-DC12-C7FEFF0E4003}"/>
              </a:ext>
            </a:extLst>
          </p:cNvPr>
          <p:cNvSpPr>
            <a:spLocks noGrp="1"/>
          </p:cNvSpPr>
          <p:nvPr>
            <p:ph type="body" sz="quarter" idx="40"/>
          </p:nvPr>
        </p:nvSpPr>
        <p:spPr>
          <a:xfrm>
            <a:off x="11760200" y="357645"/>
            <a:ext cx="127000" cy="125999"/>
          </a:xfrm>
        </p:spPr>
        <p:txBody>
          <a:bodyPr/>
          <a:lstStyle/>
          <a:p>
            <a:endParaRPr lang="en-US" noProof="0"/>
          </a:p>
        </p:txBody>
      </p:sp>
      <p:sp>
        <p:nvSpPr>
          <p:cNvPr id="15" name="Rectangle: Rounded Corners 6">
            <a:extLst>
              <a:ext uri="{FF2B5EF4-FFF2-40B4-BE49-F238E27FC236}">
                <a16:creationId xmlns:a16="http://schemas.microsoft.com/office/drawing/2014/main" id="{6D4AD587-00E3-0A1C-42FF-EF4F4B0D6201}"/>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16" name="Group 15">
            <a:extLst>
              <a:ext uri="{FF2B5EF4-FFF2-40B4-BE49-F238E27FC236}">
                <a16:creationId xmlns:a16="http://schemas.microsoft.com/office/drawing/2014/main" id="{1B263A44-6A8A-3C9B-BDE6-E1062C48C813}"/>
              </a:ext>
            </a:extLst>
          </p:cNvPr>
          <p:cNvGrpSpPr/>
          <p:nvPr/>
        </p:nvGrpSpPr>
        <p:grpSpPr>
          <a:xfrm>
            <a:off x="1286540" y="1134767"/>
            <a:ext cx="1571031" cy="216000"/>
            <a:chOff x="1372194" y="969899"/>
            <a:chExt cx="1571031" cy="216000"/>
          </a:xfrm>
        </p:grpSpPr>
        <p:sp>
          <p:nvSpPr>
            <p:cNvPr id="17" name="Rectangle: Rounded Corners 6">
              <a:extLst>
                <a:ext uri="{FF2B5EF4-FFF2-40B4-BE49-F238E27FC236}">
                  <a16:creationId xmlns:a16="http://schemas.microsoft.com/office/drawing/2014/main" id="{00D5E57F-4D46-A9BA-0662-31EF6D5EE744}"/>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18" name="Graphic 17">
              <a:extLst>
                <a:ext uri="{FF2B5EF4-FFF2-40B4-BE49-F238E27FC236}">
                  <a16:creationId xmlns:a16="http://schemas.microsoft.com/office/drawing/2014/main" id="{05397BD7-2D9F-2495-280F-CB3002F545E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421924" y="1005899"/>
              <a:ext cx="144000" cy="144000"/>
            </a:xfrm>
            <a:prstGeom prst="rect">
              <a:avLst/>
            </a:prstGeom>
          </p:spPr>
        </p:pic>
      </p:grpSp>
      <p:grpSp>
        <p:nvGrpSpPr>
          <p:cNvPr id="19" name="Group 18">
            <a:extLst>
              <a:ext uri="{FF2B5EF4-FFF2-40B4-BE49-F238E27FC236}">
                <a16:creationId xmlns:a16="http://schemas.microsoft.com/office/drawing/2014/main" id="{207DEEFE-7D1A-4A69-5331-E106307CADE7}"/>
              </a:ext>
            </a:extLst>
          </p:cNvPr>
          <p:cNvGrpSpPr/>
          <p:nvPr/>
        </p:nvGrpSpPr>
        <p:grpSpPr>
          <a:xfrm>
            <a:off x="5754503" y="1134767"/>
            <a:ext cx="2325078" cy="216000"/>
            <a:chOff x="6235579" y="969899"/>
            <a:chExt cx="2325078" cy="216000"/>
          </a:xfrm>
        </p:grpSpPr>
        <p:sp>
          <p:nvSpPr>
            <p:cNvPr id="20" name="Rectangle: Rounded Corners 6">
              <a:extLst>
                <a:ext uri="{FF2B5EF4-FFF2-40B4-BE49-F238E27FC236}">
                  <a16:creationId xmlns:a16="http://schemas.microsoft.com/office/drawing/2014/main" id="{27FE3A82-9D9E-5404-E765-E36A98508012}"/>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Reducing alerts</a:t>
              </a:r>
            </a:p>
          </p:txBody>
        </p:sp>
        <p:pic>
          <p:nvPicPr>
            <p:cNvPr id="21" name="Graphic 20">
              <a:extLst>
                <a:ext uri="{FF2B5EF4-FFF2-40B4-BE49-F238E27FC236}">
                  <a16:creationId xmlns:a16="http://schemas.microsoft.com/office/drawing/2014/main" id="{92C9C3E4-28EA-8C5A-AEDD-C987BB6C8D48}"/>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282712" y="1005899"/>
              <a:ext cx="144000" cy="144000"/>
            </a:xfrm>
            <a:prstGeom prst="rect">
              <a:avLst/>
            </a:prstGeom>
          </p:spPr>
        </p:pic>
      </p:grpSp>
      <p:grpSp>
        <p:nvGrpSpPr>
          <p:cNvPr id="22" name="Group 21">
            <a:extLst>
              <a:ext uri="{FF2B5EF4-FFF2-40B4-BE49-F238E27FC236}">
                <a16:creationId xmlns:a16="http://schemas.microsoft.com/office/drawing/2014/main" id="{3ABFE603-52EE-AADB-2CC7-5D0AA1E042CA}"/>
              </a:ext>
            </a:extLst>
          </p:cNvPr>
          <p:cNvGrpSpPr/>
          <p:nvPr/>
        </p:nvGrpSpPr>
        <p:grpSpPr>
          <a:xfrm>
            <a:off x="2908241" y="1134767"/>
            <a:ext cx="2795593" cy="216000"/>
            <a:chOff x="3133720" y="969899"/>
            <a:chExt cx="2795593" cy="216000"/>
          </a:xfrm>
        </p:grpSpPr>
        <p:sp>
          <p:nvSpPr>
            <p:cNvPr id="24" name="Rectangle: Rounded Corners 6">
              <a:extLst>
                <a:ext uri="{FF2B5EF4-FFF2-40B4-BE49-F238E27FC236}">
                  <a16:creationId xmlns:a16="http://schemas.microsoft.com/office/drawing/2014/main" id="{90BF9F37-C603-B674-A27D-0E12FCB62586}"/>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Learning applications</a:t>
              </a:r>
            </a:p>
          </p:txBody>
        </p:sp>
        <p:pic>
          <p:nvPicPr>
            <p:cNvPr id="25" name="Graphic 24">
              <a:extLst>
                <a:ext uri="{FF2B5EF4-FFF2-40B4-BE49-F238E27FC236}">
                  <a16:creationId xmlns:a16="http://schemas.microsoft.com/office/drawing/2014/main" id="{D46D4A2B-7568-84FA-1D85-BDC2C904ECAC}"/>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193555" y="1005899"/>
              <a:ext cx="144000" cy="144000"/>
            </a:xfrm>
            <a:prstGeom prst="rect">
              <a:avLst/>
            </a:prstGeom>
          </p:spPr>
        </p:pic>
      </p:grpSp>
      <p:sp>
        <p:nvSpPr>
          <p:cNvPr id="34" name="Graphic 2">
            <a:hlinkClick r:id="rId17"/>
            <a:extLst>
              <a:ext uri="{FF2B5EF4-FFF2-40B4-BE49-F238E27FC236}">
                <a16:creationId xmlns:a16="http://schemas.microsoft.com/office/drawing/2014/main" id="{C1A430F7-DD58-6F6C-0609-709F65171D87}"/>
              </a:ext>
            </a:extLst>
          </p:cNvPr>
          <p:cNvSpPr/>
          <p:nvPr/>
        </p:nvSpPr>
        <p:spPr>
          <a:xfrm>
            <a:off x="4639259" y="398956"/>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389901722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23F16038-3ECA-5B93-BFF2-67AAFF1E240D}"/>
              </a:ext>
            </a:extLst>
          </p:cNvPr>
          <p:cNvSpPr>
            <a:spLocks noGrp="1"/>
          </p:cNvSpPr>
          <p:nvPr>
            <p:ph type="title"/>
          </p:nvPr>
        </p:nvSpPr>
        <p:spPr>
          <a:xfrm>
            <a:off x="584200" y="387766"/>
            <a:ext cx="6497918" cy="263149"/>
          </a:xfrm>
        </p:spPr>
        <p:txBody>
          <a:bodyPr/>
          <a:lstStyle/>
          <a:p>
            <a:r>
              <a:rPr lang="en-US" noProof="0"/>
              <a:t>A day in the life of an IT Product Manager at Microsoft</a:t>
            </a:r>
          </a:p>
        </p:txBody>
      </p:sp>
      <p:sp>
        <p:nvSpPr>
          <p:cNvPr id="125" name="Text Placeholder 124">
            <a:extLst>
              <a:ext uri="{FF2B5EF4-FFF2-40B4-BE49-F238E27FC236}">
                <a16:creationId xmlns:a16="http://schemas.microsoft.com/office/drawing/2014/main" id="{64378299-3226-F8AA-1A31-4D7A041A6D42}"/>
              </a:ext>
            </a:extLst>
          </p:cNvPr>
          <p:cNvSpPr>
            <a:spLocks noGrp="1"/>
          </p:cNvSpPr>
          <p:nvPr>
            <p:ph type="body" sz="quarter" idx="17"/>
          </p:nvPr>
        </p:nvSpPr>
        <p:spPr/>
        <p:txBody>
          <a:bodyPr/>
          <a:lstStyle/>
          <a:p>
            <a:r>
              <a:rPr lang="en-US" noProof="0" dirty="0"/>
              <a:t>Microsoft 365 Copilot for Service</a:t>
            </a:r>
            <a:endParaRPr lang="en-US" sz="900" i="1" noProof="0" dirty="0"/>
          </a:p>
        </p:txBody>
      </p:sp>
      <p:sp>
        <p:nvSpPr>
          <p:cNvPr id="7" name="Text Placeholder 6">
            <a:extLst>
              <a:ext uri="{FF2B5EF4-FFF2-40B4-BE49-F238E27FC236}">
                <a16:creationId xmlns:a16="http://schemas.microsoft.com/office/drawing/2014/main" id="{3C9202F3-45F6-DA9D-CEBC-CB865F784025}"/>
              </a:ext>
            </a:extLst>
          </p:cNvPr>
          <p:cNvSpPr>
            <a:spLocks noGrp="1"/>
          </p:cNvSpPr>
          <p:nvPr>
            <p:ph type="body" sz="quarter" idx="11"/>
          </p:nvPr>
        </p:nvSpPr>
        <p:spPr/>
        <p:txBody>
          <a:bodyPr/>
          <a:lstStyle/>
          <a:p>
            <a:r>
              <a:rPr lang="en-US" noProof="0"/>
              <a:t>8:00 am</a:t>
            </a:r>
          </a:p>
        </p:txBody>
      </p:sp>
      <p:sp>
        <p:nvSpPr>
          <p:cNvPr id="126" name="Text Placeholder 125">
            <a:extLst>
              <a:ext uri="{FF2B5EF4-FFF2-40B4-BE49-F238E27FC236}">
                <a16:creationId xmlns:a16="http://schemas.microsoft.com/office/drawing/2014/main" id="{5EAF7ED9-8BDC-B74B-D090-6D16D03CB459}"/>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Joe uses Copilot</a:t>
            </a:r>
            <a:r>
              <a:rPr lang="en-US" noProof="0">
                <a:solidFill>
                  <a:srgbClr val="1A1A1A"/>
                </a:solidFill>
                <a:latin typeface="Segoe UI"/>
                <a:ea typeface="Segoe UI" pitchFamily="34" charset="0"/>
              </a:rPr>
              <a:t>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to get up to speed on a support ticket and understand the service escalation he receives. </a:t>
            </a:r>
          </a:p>
        </p:txBody>
      </p:sp>
      <p:sp>
        <p:nvSpPr>
          <p:cNvPr id="127" name="Text Placeholder 126">
            <a:extLst>
              <a:ext uri="{FF2B5EF4-FFF2-40B4-BE49-F238E27FC236}">
                <a16:creationId xmlns:a16="http://schemas.microsoft.com/office/drawing/2014/main" id="{1DF21CE8-2D2F-A9A8-1754-17C9B69B4CEB}"/>
              </a:ext>
            </a:extLst>
          </p:cNvPr>
          <p:cNvSpPr>
            <a:spLocks noGrp="1"/>
          </p:cNvSpPr>
          <p:nvPr>
            <p:ph type="body" sz="quarter" idx="21"/>
          </p:nvPr>
        </p:nvSpPr>
        <p:spPr/>
        <p:txBody>
          <a:bodyPr/>
          <a:lstStyle/>
          <a:p>
            <a:r>
              <a:rPr kumimoji="0" lang="en-US" sz="900" i="0" u="none" strike="noStrike" kern="1200" cap="none" spc="0" normalizeH="0" baseline="0" noProof="0">
                <a:ln w="3175">
                  <a:noFill/>
                </a:ln>
                <a:solidFill>
                  <a:srgbClr val="000000"/>
                </a:solidFill>
                <a:effectLst/>
                <a:uLnTx/>
                <a:uFillTx/>
                <a:latin typeface="Segoe UI"/>
                <a:ea typeface="+mn-ea"/>
                <a:cs typeface="Segoe UI" pitchFamily="34" charset="0"/>
              </a:rPr>
              <a:t>Action: Use the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case summary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to get up to speed on the support ticket and progress of service engagement.</a:t>
            </a:r>
            <a:endParaRPr kumimoji="0" lang="en-US" sz="900" b="0" i="0" u="none" strike="noStrike" kern="0" cap="none" spc="0" normalizeH="0" baseline="0" noProof="0">
              <a:ln>
                <a:noFill/>
              </a:ln>
              <a:solidFill>
                <a:srgbClr val="000000"/>
              </a:solidFill>
              <a:effectLst/>
              <a:uLnTx/>
              <a:uFillTx/>
              <a:latin typeface="Segoe UI"/>
              <a:ea typeface="+mn-ea"/>
              <a:cs typeface="+mn-cs"/>
            </a:endParaRPr>
          </a:p>
        </p:txBody>
      </p:sp>
      <p:sp>
        <p:nvSpPr>
          <p:cNvPr id="10" name="Text Placeholder 9">
            <a:extLst>
              <a:ext uri="{FF2B5EF4-FFF2-40B4-BE49-F238E27FC236}">
                <a16:creationId xmlns:a16="http://schemas.microsoft.com/office/drawing/2014/main" id="{EA6443AD-9802-B30B-8F46-2FAD0903E19D}"/>
              </a:ext>
            </a:extLst>
          </p:cNvPr>
          <p:cNvSpPr>
            <a:spLocks noGrp="1"/>
          </p:cNvSpPr>
          <p:nvPr>
            <p:ph type="body" sz="quarter" idx="22"/>
          </p:nvPr>
        </p:nvSpPr>
        <p:spPr/>
        <p:txBody>
          <a:bodyPr/>
          <a:lstStyle/>
          <a:p>
            <a:r>
              <a:rPr lang="en-US" noProof="0"/>
              <a:t>9:00 am</a:t>
            </a:r>
          </a:p>
        </p:txBody>
      </p:sp>
      <p:sp>
        <p:nvSpPr>
          <p:cNvPr id="128" name="Text Placeholder 127">
            <a:extLst>
              <a:ext uri="{FF2B5EF4-FFF2-40B4-BE49-F238E27FC236}">
                <a16:creationId xmlns:a16="http://schemas.microsoft.com/office/drawing/2014/main" id="{3209EBD5-B9E9-81C4-3FA8-121C362DE8E1}"/>
              </a:ext>
            </a:extLst>
          </p:cNvPr>
          <p:cNvSpPr>
            <a:spLocks noGrp="1"/>
          </p:cNvSpPr>
          <p:nvPr>
            <p:ph type="body" sz="quarter" idx="23"/>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Joe finds a gap in one service interaction and uses Copilot for Service to write a response to the user that helps speed up the service process.</a:t>
            </a:r>
          </a:p>
        </p:txBody>
      </p:sp>
      <p:sp>
        <p:nvSpPr>
          <p:cNvPr id="129" name="Text Placeholder 128">
            <a:extLst>
              <a:ext uri="{FF2B5EF4-FFF2-40B4-BE49-F238E27FC236}">
                <a16:creationId xmlns:a16="http://schemas.microsoft.com/office/drawing/2014/main" id="{1EC663B4-100A-D9BA-4B3A-3B672B0C3FD7}"/>
              </a:ext>
            </a:extLst>
          </p:cNvPr>
          <p:cNvSpPr>
            <a:spLocks noGrp="1"/>
          </p:cNvSpPr>
          <p:nvPr>
            <p:ph type="body" sz="quarter" idx="24"/>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an email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in response to the customer question. </a:t>
            </a:r>
          </a:p>
        </p:txBody>
      </p:sp>
      <p:sp>
        <p:nvSpPr>
          <p:cNvPr id="13" name="Text Placeholder 12">
            <a:extLst>
              <a:ext uri="{FF2B5EF4-FFF2-40B4-BE49-F238E27FC236}">
                <a16:creationId xmlns:a16="http://schemas.microsoft.com/office/drawing/2014/main" id="{6728156E-2D0E-723D-8FBA-40AEA047DBB7}"/>
              </a:ext>
            </a:extLst>
          </p:cNvPr>
          <p:cNvSpPr>
            <a:spLocks noGrp="1"/>
          </p:cNvSpPr>
          <p:nvPr>
            <p:ph type="body" sz="quarter" idx="25"/>
          </p:nvPr>
        </p:nvSpPr>
        <p:spPr/>
        <p:txBody>
          <a:bodyPr/>
          <a:lstStyle/>
          <a:p>
            <a:r>
              <a:rPr lang="en-US" noProof="0"/>
              <a:t>11:00 am</a:t>
            </a:r>
          </a:p>
        </p:txBody>
      </p:sp>
      <p:sp>
        <p:nvSpPr>
          <p:cNvPr id="130" name="Text Placeholder 129">
            <a:extLst>
              <a:ext uri="{FF2B5EF4-FFF2-40B4-BE49-F238E27FC236}">
                <a16:creationId xmlns:a16="http://schemas.microsoft.com/office/drawing/2014/main" id="{CD31F78C-1672-E81A-BA97-9B62C205306C}"/>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Joe reviews and approves the Statement of Work.  Copilot in Word helps him highlight key deliverables, risks, and timelines using only a screen reader.</a:t>
            </a:r>
          </a:p>
        </p:txBody>
      </p:sp>
      <p:sp>
        <p:nvSpPr>
          <p:cNvPr id="131" name="Text Placeholder 130">
            <a:extLst>
              <a:ext uri="{FF2B5EF4-FFF2-40B4-BE49-F238E27FC236}">
                <a16:creationId xmlns:a16="http://schemas.microsoft.com/office/drawing/2014/main" id="{9CEB8F47-0636-C46E-7C6C-0379F293C90F}"/>
              </a:ext>
            </a:extLst>
          </p:cNvPr>
          <p:cNvSpPr>
            <a:spLocks noGrp="1"/>
          </p:cNvSpPr>
          <p:nvPr>
            <p:ph type="body" sz="quarter" idx="27"/>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Highlight key deliverables, risk and timelines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helping screen reader users review 16-page documents more effectively.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 </a:t>
            </a:r>
            <a:endPar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endParaRPr>
          </a:p>
        </p:txBody>
      </p:sp>
      <p:sp>
        <p:nvSpPr>
          <p:cNvPr id="16" name="Text Placeholder 15">
            <a:extLst>
              <a:ext uri="{FF2B5EF4-FFF2-40B4-BE49-F238E27FC236}">
                <a16:creationId xmlns:a16="http://schemas.microsoft.com/office/drawing/2014/main" id="{7A3E01CE-0F21-19AE-B0B9-B5E60537A702}"/>
              </a:ext>
            </a:extLst>
          </p:cNvPr>
          <p:cNvSpPr>
            <a:spLocks noGrp="1"/>
          </p:cNvSpPr>
          <p:nvPr>
            <p:ph type="body" sz="quarter" idx="28"/>
          </p:nvPr>
        </p:nvSpPr>
        <p:spPr/>
        <p:txBody>
          <a:bodyPr/>
          <a:lstStyle/>
          <a:p>
            <a:r>
              <a:rPr lang="en-US" noProof="0"/>
              <a:t>4:00 pm</a:t>
            </a:r>
          </a:p>
        </p:txBody>
      </p:sp>
      <p:sp>
        <p:nvSpPr>
          <p:cNvPr id="132" name="Text Placeholder 131">
            <a:extLst>
              <a:ext uri="{FF2B5EF4-FFF2-40B4-BE49-F238E27FC236}">
                <a16:creationId xmlns:a16="http://schemas.microsoft.com/office/drawing/2014/main" id="{8ECCCFB0-8659-5CAC-CE45-5C7C961D8EE9}"/>
              </a:ext>
            </a:extLst>
          </p:cNvPr>
          <p:cNvSpPr>
            <a:spLocks noGrp="1"/>
          </p:cNvSpPr>
          <p:nvPr>
            <p:ph type="body" sz="quarter" idx="29"/>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Joe uses Copilot to write up a performance review summary referencing conversations, documents, and relevant info internally.</a:t>
            </a:r>
          </a:p>
        </p:txBody>
      </p:sp>
      <p:sp>
        <p:nvSpPr>
          <p:cNvPr id="133" name="Text Placeholder 132">
            <a:extLst>
              <a:ext uri="{FF2B5EF4-FFF2-40B4-BE49-F238E27FC236}">
                <a16:creationId xmlns:a16="http://schemas.microsoft.com/office/drawing/2014/main" id="{1070B9E7-B978-1D7C-CDEE-557812E7D82E}"/>
              </a:ext>
            </a:extLst>
          </p:cNvPr>
          <p:cNvSpPr>
            <a:spLocks noGrp="1"/>
          </p:cNvSpPr>
          <p:nvPr>
            <p:ph type="body" sz="quarter" idx="30"/>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Write a summary of my goals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helping prepare for performance review discussion.</a:t>
            </a:r>
          </a:p>
        </p:txBody>
      </p:sp>
      <p:sp>
        <p:nvSpPr>
          <p:cNvPr id="19" name="Text Placeholder 18">
            <a:extLst>
              <a:ext uri="{FF2B5EF4-FFF2-40B4-BE49-F238E27FC236}">
                <a16:creationId xmlns:a16="http://schemas.microsoft.com/office/drawing/2014/main" id="{EE476531-3BBC-F7C6-F044-27E1634E1737}"/>
              </a:ext>
            </a:extLst>
          </p:cNvPr>
          <p:cNvSpPr>
            <a:spLocks noGrp="1"/>
          </p:cNvSpPr>
          <p:nvPr>
            <p:ph type="body" sz="quarter" idx="31"/>
          </p:nvPr>
        </p:nvSpPr>
        <p:spPr/>
        <p:txBody>
          <a:bodyPr/>
          <a:lstStyle/>
          <a:p>
            <a:r>
              <a:rPr lang="en-US" noProof="0"/>
              <a:t>3:00 pm</a:t>
            </a:r>
          </a:p>
        </p:txBody>
      </p:sp>
      <p:sp>
        <p:nvSpPr>
          <p:cNvPr id="134" name="Text Placeholder 133">
            <a:extLst>
              <a:ext uri="{FF2B5EF4-FFF2-40B4-BE49-F238E27FC236}">
                <a16:creationId xmlns:a16="http://schemas.microsoft.com/office/drawing/2014/main" id="{1139089D-CB9E-B849-8210-43BA8D497D8A}"/>
              </a:ext>
            </a:extLst>
          </p:cNvPr>
          <p:cNvSpPr>
            <a:spLocks noGrp="1"/>
          </p:cNvSpPr>
          <p:nvPr>
            <p:ph type="body" sz="quarter" idx="32"/>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Joe uses Copilot to initiate a high-level service requirement slide based on a meeting recap.</a:t>
            </a:r>
          </a:p>
        </p:txBody>
      </p:sp>
      <p:sp>
        <p:nvSpPr>
          <p:cNvPr id="135" name="Text Placeholder 134">
            <a:extLst>
              <a:ext uri="{FF2B5EF4-FFF2-40B4-BE49-F238E27FC236}">
                <a16:creationId xmlns:a16="http://schemas.microsoft.com/office/drawing/2014/main" id="{22B5DA3C-BEE4-7C2C-66C8-F508B8993623}"/>
              </a:ext>
            </a:extLst>
          </p:cNvPr>
          <p:cNvSpPr>
            <a:spLocks noGrp="1"/>
          </p:cNvSpPr>
          <p:nvPr>
            <p:ph type="body" sz="quarter" idx="33"/>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Create a presentation from</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 the meeting notes that outline the product charter. </a:t>
            </a:r>
          </a:p>
        </p:txBody>
      </p:sp>
      <p:sp>
        <p:nvSpPr>
          <p:cNvPr id="22" name="Text Placeholder 21">
            <a:extLst>
              <a:ext uri="{FF2B5EF4-FFF2-40B4-BE49-F238E27FC236}">
                <a16:creationId xmlns:a16="http://schemas.microsoft.com/office/drawing/2014/main" id="{D4BBBF67-DAD7-8121-1531-701F9B79A7B1}"/>
              </a:ext>
            </a:extLst>
          </p:cNvPr>
          <p:cNvSpPr>
            <a:spLocks noGrp="1"/>
          </p:cNvSpPr>
          <p:nvPr>
            <p:ph type="body" sz="quarter" idx="34"/>
          </p:nvPr>
        </p:nvSpPr>
        <p:spPr/>
        <p:txBody>
          <a:bodyPr/>
          <a:lstStyle/>
          <a:p>
            <a:r>
              <a:rPr lang="en-US" noProof="0"/>
              <a:t>2:00 pm</a:t>
            </a:r>
          </a:p>
        </p:txBody>
      </p:sp>
      <p:sp>
        <p:nvSpPr>
          <p:cNvPr id="136" name="Text Placeholder 135">
            <a:extLst>
              <a:ext uri="{FF2B5EF4-FFF2-40B4-BE49-F238E27FC236}">
                <a16:creationId xmlns:a16="http://schemas.microsoft.com/office/drawing/2014/main" id="{9127D975-B3A8-ED5A-0F2E-21D2E766976F}"/>
              </a:ext>
            </a:extLst>
          </p:cNvPr>
          <p:cNvSpPr>
            <a:spLocks noGrp="1"/>
          </p:cNvSpPr>
          <p:nvPr>
            <p:ph type="body" sz="quarter" idx="35"/>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Joe participates in a sprint review and assigns work items to the workstream. He uses Copilot in Stream after the meeting to quickly document action items and expected timelines.</a:t>
            </a:r>
          </a:p>
        </p:txBody>
      </p:sp>
      <p:sp>
        <p:nvSpPr>
          <p:cNvPr id="137" name="Text Placeholder 136">
            <a:extLst>
              <a:ext uri="{FF2B5EF4-FFF2-40B4-BE49-F238E27FC236}">
                <a16:creationId xmlns:a16="http://schemas.microsoft.com/office/drawing/2014/main" id="{66A395D7-FE2F-C15A-17F6-D303B6614DBD}"/>
              </a:ext>
            </a:extLst>
          </p:cNvPr>
          <p:cNvSpPr>
            <a:spLocks noGrp="1"/>
          </p:cNvSpPr>
          <p:nvPr>
            <p:ph type="body" sz="quarter" idx="36"/>
          </p:nvPr>
        </p:nvSpPr>
        <p:spPr>
          <a:xfrm>
            <a:off x="6969595" y="5641938"/>
            <a:ext cx="2579568" cy="626701"/>
          </a:xfrm>
        </p:spPr>
        <p:txBody>
          <a:bodyPr>
            <a:normAutofit/>
          </a:bodyPr>
          <a:lstStyle/>
          <a:p>
            <a:r>
              <a:rPr lang="en-US" sz="900" kern="0" noProof="0">
                <a:solidFill>
                  <a:srgbClr val="1A1A1A"/>
                </a:solidFill>
                <a:latin typeface="Segoe UI"/>
              </a:rPr>
              <a:t>Sample Prompt: </a:t>
            </a:r>
            <a:r>
              <a:rPr kumimoji="0" lang="en-US" sz="900" b="1" i="0" u="none" strike="noStrike" kern="1200" cap="none" spc="0" normalizeH="0" baseline="0" noProof="0">
                <a:ln w="3175">
                  <a:noFill/>
                </a:ln>
                <a:solidFill>
                  <a:srgbClr val="000000"/>
                </a:solidFill>
                <a:effectLst/>
                <a:uLnTx/>
                <a:uFillTx/>
                <a:latin typeface="Segoe UI"/>
                <a:ea typeface="+mn-ea"/>
                <a:cs typeface="Segoe UI" pitchFamily="34" charset="0"/>
              </a:rPr>
              <a:t>Recap the meeting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helping me focus on the discussion and easily draft notes to help</a:t>
            </a:r>
            <a:r>
              <a:rPr lang="en-US" noProof="0">
                <a:ln w="3175">
                  <a:noFill/>
                </a:ln>
                <a:solidFill>
                  <a:srgbClr val="000000"/>
                </a:solidFill>
                <a:latin typeface="Segoe UI"/>
              </a:rPr>
              <a:t> </a:t>
            </a:r>
            <a:r>
              <a:rPr kumimoji="0" lang="en-US" sz="900" b="0" i="0" u="none" strike="noStrike" kern="1200" cap="none" spc="0" normalizeH="0" baseline="0" noProof="0">
                <a:ln w="3175">
                  <a:noFill/>
                </a:ln>
                <a:solidFill>
                  <a:srgbClr val="000000"/>
                </a:solidFill>
                <a:effectLst/>
                <a:uLnTx/>
                <a:uFillTx/>
                <a:latin typeface="Segoe UI"/>
                <a:ea typeface="+mn-ea"/>
                <a:cs typeface="Segoe UI" pitchFamily="34" charset="0"/>
              </a:rPr>
              <a:t>ensure on time follow-up. </a:t>
            </a:r>
          </a:p>
        </p:txBody>
      </p:sp>
      <p:sp>
        <p:nvSpPr>
          <p:cNvPr id="23" name="Text Placeholder 22">
            <a:extLst>
              <a:ext uri="{FF2B5EF4-FFF2-40B4-BE49-F238E27FC236}">
                <a16:creationId xmlns:a16="http://schemas.microsoft.com/office/drawing/2014/main" id="{1D916D14-9732-1289-3A7F-3CAE7C63F3F3}"/>
              </a:ext>
            </a:extLst>
          </p:cNvPr>
          <p:cNvSpPr>
            <a:spLocks noGrp="1"/>
          </p:cNvSpPr>
          <p:nvPr>
            <p:ph type="body" sz="quarter" idx="37"/>
          </p:nvPr>
        </p:nvSpPr>
        <p:spPr/>
        <p:txBody>
          <a:bodyPr/>
          <a:lstStyle/>
          <a:p>
            <a:r>
              <a:rPr lang="en-US" sz="1100" noProof="0"/>
              <a:t>Extend</a:t>
            </a:r>
          </a:p>
        </p:txBody>
      </p:sp>
      <p:sp>
        <p:nvSpPr>
          <p:cNvPr id="204" name="Text Placeholder 60">
            <a:extLst>
              <a:ext uri="{FF2B5EF4-FFF2-40B4-BE49-F238E27FC236}">
                <a16:creationId xmlns:a16="http://schemas.microsoft.com/office/drawing/2014/main" id="{EA6C114F-C9CC-663C-F4CE-BA35616B6F38}"/>
              </a:ext>
            </a:extLst>
          </p:cNvPr>
          <p:cNvSpPr>
            <a:spLocks noGrp="1"/>
          </p:cNvSpPr>
          <p:nvPr>
            <p:ph type="body" sz="quarter" idx="38"/>
          </p:nvPr>
        </p:nvSpPr>
        <p:spPr>
          <a:solidFill>
            <a:srgbClr val="0078D4"/>
          </a:solidFill>
        </p:spPr>
        <p:txBody>
          <a:bodyPr/>
          <a:lstStyle/>
          <a:p>
            <a:endParaRPr lang="en-US" noProof="0"/>
          </a:p>
        </p:txBody>
      </p:sp>
      <p:sp>
        <p:nvSpPr>
          <p:cNvPr id="205" name="Text Placeholder 61">
            <a:extLst>
              <a:ext uri="{FF2B5EF4-FFF2-40B4-BE49-F238E27FC236}">
                <a16:creationId xmlns:a16="http://schemas.microsoft.com/office/drawing/2014/main" id="{06F8107B-BEAE-8B84-74C7-1690C850F76C}"/>
              </a:ext>
            </a:extLst>
          </p:cNvPr>
          <p:cNvSpPr>
            <a:spLocks noGrp="1"/>
          </p:cNvSpPr>
          <p:nvPr>
            <p:ph type="body" sz="quarter" idx="39"/>
          </p:nvPr>
        </p:nvSpPr>
        <p:spPr>
          <a:solidFill>
            <a:srgbClr val="0078D4"/>
          </a:solidFill>
        </p:spPr>
        <p:txBody>
          <a:bodyPr/>
          <a:lstStyle/>
          <a:p>
            <a:endParaRPr lang="en-US" noProof="0"/>
          </a:p>
        </p:txBody>
      </p:sp>
      <p:sp>
        <p:nvSpPr>
          <p:cNvPr id="206" name="Text Placeholder 62">
            <a:extLst>
              <a:ext uri="{FF2B5EF4-FFF2-40B4-BE49-F238E27FC236}">
                <a16:creationId xmlns:a16="http://schemas.microsoft.com/office/drawing/2014/main" id="{76AA380C-217C-ADF6-C613-392AC9E0EB7E}"/>
              </a:ext>
            </a:extLst>
          </p:cNvPr>
          <p:cNvSpPr>
            <a:spLocks noGrp="1"/>
          </p:cNvSpPr>
          <p:nvPr>
            <p:ph type="body" sz="quarter" idx="40"/>
          </p:nvPr>
        </p:nvSpPr>
        <p:spPr>
          <a:solidFill>
            <a:srgbClr val="0078D4"/>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Joe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is a Senior </a:t>
              </a:r>
              <a:b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rPr>
                <a:t>Product Manager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419522"/>
              <a:ext cx="274790" cy="274790"/>
            </a:xfrm>
            <a:prstGeom prst="rect">
              <a:avLst/>
            </a:prstGeom>
          </p:spPr>
        </p:pic>
      </p:grpSp>
      <p:grpSp>
        <p:nvGrpSpPr>
          <p:cNvPr id="180" name="Group 179">
            <a:extLst>
              <a:ext uri="{FF2B5EF4-FFF2-40B4-BE49-F238E27FC236}">
                <a16:creationId xmlns:a16="http://schemas.microsoft.com/office/drawing/2014/main" id="{40A0CD28-DA76-9B5B-4E49-36672D21C5C4}"/>
              </a:ext>
            </a:extLst>
          </p:cNvPr>
          <p:cNvGrpSpPr/>
          <p:nvPr/>
        </p:nvGrpSpPr>
        <p:grpSpPr>
          <a:xfrm>
            <a:off x="812633" y="2721252"/>
            <a:ext cx="2199291" cy="360000"/>
            <a:chOff x="588263" y="1217924"/>
            <a:chExt cx="2199291" cy="360000"/>
          </a:xfrm>
        </p:grpSpPr>
        <p:pic>
          <p:nvPicPr>
            <p:cNvPr id="181" name="Picture 180" descr="Zip Co logo SVG free download, id: 101874 - Brandlogos.net">
              <a:hlinkClick r:id="rId4"/>
              <a:extLst>
                <a:ext uri="{FF2B5EF4-FFF2-40B4-BE49-F238E27FC236}">
                  <a16:creationId xmlns:a16="http://schemas.microsoft.com/office/drawing/2014/main" id="{22428DC4-B3AD-3904-B61B-3B687E1884A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82" name="TextBox 181">
              <a:extLst>
                <a:ext uri="{FF2B5EF4-FFF2-40B4-BE49-F238E27FC236}">
                  <a16:creationId xmlns:a16="http://schemas.microsoft.com/office/drawing/2014/main" id="{DD9BA2F1-FBD3-49AA-643B-258EECE1D3C3}"/>
                </a:ext>
                <a:ext uri="{C183D7F6-B498-43B3-948B-1728B52AA6E4}">
                  <adec:decorative xmlns:adec="http://schemas.microsoft.com/office/drawing/2017/decorative" val="0"/>
                </a:ext>
              </a:extLst>
            </p:cNvPr>
            <p:cNvSpPr txBox="1"/>
            <p:nvPr/>
          </p:nvSpPr>
          <p:spPr>
            <a:xfrm>
              <a:off x="1047214" y="1244036"/>
              <a:ext cx="1740340"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dirty="0">
                <a:ln>
                  <a:noFill/>
                </a:ln>
                <a:solidFill>
                  <a:srgbClr val="0078D4"/>
                </a:solidFill>
                <a:effectLst/>
                <a:uLnTx/>
                <a:uFillTx/>
                <a:latin typeface="Segoe UI Semibold"/>
                <a:ea typeface="+mn-ea"/>
                <a:cs typeface="+mn-cs"/>
              </a:endParaRPr>
            </a:p>
          </p:txBody>
        </p:sp>
      </p:grpSp>
      <p:grpSp>
        <p:nvGrpSpPr>
          <p:cNvPr id="189" name="Group 188">
            <a:extLst>
              <a:ext uri="{FF2B5EF4-FFF2-40B4-BE49-F238E27FC236}">
                <a16:creationId xmlns:a16="http://schemas.microsoft.com/office/drawing/2014/main" id="{3B3686BC-F5C3-3445-39FA-3CF32223BACF}"/>
              </a:ext>
            </a:extLst>
          </p:cNvPr>
          <p:cNvGrpSpPr/>
          <p:nvPr/>
        </p:nvGrpSpPr>
        <p:grpSpPr>
          <a:xfrm>
            <a:off x="3955765" y="2743899"/>
            <a:ext cx="2318697" cy="420628"/>
            <a:chOff x="588263" y="1667443"/>
            <a:chExt cx="2318697" cy="420628"/>
          </a:xfrm>
        </p:grpSpPr>
        <p:pic>
          <p:nvPicPr>
            <p:cNvPr id="190" name="Picture 189">
              <a:extLst>
                <a:ext uri="{FF2B5EF4-FFF2-40B4-BE49-F238E27FC236}">
                  <a16:creationId xmlns:a16="http://schemas.microsoft.com/office/drawing/2014/main" id="{89B034D1-26A7-8337-2527-78878457FB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91" name="TextBox 190">
              <a:extLst>
                <a:ext uri="{FF2B5EF4-FFF2-40B4-BE49-F238E27FC236}">
                  <a16:creationId xmlns:a16="http://schemas.microsoft.com/office/drawing/2014/main" id="{C8223733-B25A-E501-0D0F-51ED09B25F05}"/>
                </a:ext>
                <a:ext uri="{C183D7F6-B498-43B3-948B-1728B52AA6E4}">
                  <adec:decorative xmlns:adec="http://schemas.microsoft.com/office/drawing/2017/decorative" val="0"/>
                </a:ext>
              </a:extLst>
            </p:cNvPr>
            <p:cNvSpPr txBox="1"/>
            <p:nvPr/>
          </p:nvSpPr>
          <p:spPr>
            <a:xfrm>
              <a:off x="1047213" y="1667443"/>
              <a:ext cx="1859747"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p>
            <a:p>
              <a:pPr defTabSz="914367">
                <a:defRPr/>
              </a:pPr>
              <a:r>
                <a:rPr kumimoji="0" lang="en-US" sz="900" b="0" i="0" u="none" strike="noStrike" kern="1200" cap="none" spc="0" normalizeH="0" baseline="0" noProof="0">
                  <a:ln>
                    <a:noFill/>
                  </a:ln>
                  <a:solidFill>
                    <a:srgbClr val="0078D4"/>
                  </a:solidFill>
                  <a:effectLst/>
                  <a:uLnTx/>
                  <a:uFillTx/>
                  <a:latin typeface="Segoe UI Semibold"/>
                  <a:ea typeface="+mn-ea"/>
                  <a:cs typeface="+mn-cs"/>
                </a:rPr>
                <a:t>+Copilot for Service</a:t>
              </a:r>
              <a:endParaRPr kumimoji="0" lang="en-US" sz="900" b="0" i="0" u="none" strike="noStrike" kern="1200" cap="none" spc="0" normalizeH="0" baseline="30000" noProof="0">
                <a:ln>
                  <a:noFill/>
                </a:ln>
                <a:solidFill>
                  <a:srgbClr val="0078D4"/>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2" name="Group 191">
            <a:extLst>
              <a:ext uri="{FF2B5EF4-FFF2-40B4-BE49-F238E27FC236}">
                <a16:creationId xmlns:a16="http://schemas.microsoft.com/office/drawing/2014/main" id="{6F6B8779-7515-3E28-0E40-B726F3C3C59F}"/>
              </a:ext>
            </a:extLst>
          </p:cNvPr>
          <p:cNvGrpSpPr/>
          <p:nvPr/>
        </p:nvGrpSpPr>
        <p:grpSpPr>
          <a:xfrm>
            <a:off x="7198028" y="2721252"/>
            <a:ext cx="2351135" cy="360000"/>
            <a:chOff x="588263" y="2657420"/>
            <a:chExt cx="2351135" cy="360000"/>
          </a:xfrm>
        </p:grpSpPr>
        <p:pic>
          <p:nvPicPr>
            <p:cNvPr id="193" name="Picture 192">
              <a:extLst>
                <a:ext uri="{FF2B5EF4-FFF2-40B4-BE49-F238E27FC236}">
                  <a16:creationId xmlns:a16="http://schemas.microsoft.com/office/drawing/2014/main" id="{DF9E7691-0EDB-C54E-12DD-97D7096D57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94" name="TextBox 193">
              <a:extLst>
                <a:ext uri="{FF2B5EF4-FFF2-40B4-BE49-F238E27FC236}">
                  <a16:creationId xmlns:a16="http://schemas.microsoft.com/office/drawing/2014/main" id="{549D9FA1-3887-9C83-8C22-D5F950E9BDAF}"/>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95" name="Group 194">
            <a:extLst>
              <a:ext uri="{FF2B5EF4-FFF2-40B4-BE49-F238E27FC236}">
                <a16:creationId xmlns:a16="http://schemas.microsoft.com/office/drawing/2014/main" id="{6BD3ECCB-CF8F-FE8E-25D9-7077EC2DC358}"/>
              </a:ext>
            </a:extLst>
          </p:cNvPr>
          <p:cNvGrpSpPr/>
          <p:nvPr/>
        </p:nvGrpSpPr>
        <p:grpSpPr>
          <a:xfrm>
            <a:off x="812633" y="5156688"/>
            <a:ext cx="2351135" cy="360000"/>
            <a:chOff x="588263" y="1217924"/>
            <a:chExt cx="2351135" cy="360000"/>
          </a:xfrm>
        </p:grpSpPr>
        <p:pic>
          <p:nvPicPr>
            <p:cNvPr id="196" name="Picture 195" descr="Zip Co logo SVG free download, id: 101874 - Brandlogos.net">
              <a:hlinkClick r:id="rId4"/>
              <a:extLst>
                <a:ext uri="{FF2B5EF4-FFF2-40B4-BE49-F238E27FC236}">
                  <a16:creationId xmlns:a16="http://schemas.microsoft.com/office/drawing/2014/main" id="{CCC1164D-F724-1E46-23FB-E0FE64EBFCD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97" name="TextBox 196">
              <a:extLst>
                <a:ext uri="{FF2B5EF4-FFF2-40B4-BE49-F238E27FC236}">
                  <a16:creationId xmlns:a16="http://schemas.microsoft.com/office/drawing/2014/main" id="{7638978B-7E9B-0B7E-0590-004C729C106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98" name="Group 197">
            <a:extLst>
              <a:ext uri="{FF2B5EF4-FFF2-40B4-BE49-F238E27FC236}">
                <a16:creationId xmlns:a16="http://schemas.microsoft.com/office/drawing/2014/main" id="{4BD335F0-967D-5D16-E806-7853FEB7E489}"/>
              </a:ext>
            </a:extLst>
          </p:cNvPr>
          <p:cNvGrpSpPr/>
          <p:nvPr/>
        </p:nvGrpSpPr>
        <p:grpSpPr>
          <a:xfrm>
            <a:off x="3947719" y="5156688"/>
            <a:ext cx="2351135" cy="360000"/>
            <a:chOff x="588263" y="2177588"/>
            <a:chExt cx="2351135" cy="360000"/>
          </a:xfrm>
        </p:grpSpPr>
        <p:pic>
          <p:nvPicPr>
            <p:cNvPr id="199" name="Picture 198">
              <a:extLst>
                <a:ext uri="{FF2B5EF4-FFF2-40B4-BE49-F238E27FC236}">
                  <a16:creationId xmlns:a16="http://schemas.microsoft.com/office/drawing/2014/main" id="{961B4216-448E-C107-68D7-2A1B5D3A912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00" name="TextBox 199">
              <a:extLst>
                <a:ext uri="{FF2B5EF4-FFF2-40B4-BE49-F238E27FC236}">
                  <a16:creationId xmlns:a16="http://schemas.microsoft.com/office/drawing/2014/main" id="{87AC0978-6305-6BDB-EF2A-621DAAAD1427}"/>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1" name="Group 200">
            <a:extLst>
              <a:ext uri="{FF2B5EF4-FFF2-40B4-BE49-F238E27FC236}">
                <a16:creationId xmlns:a16="http://schemas.microsoft.com/office/drawing/2014/main" id="{6087EC53-27F9-3F67-55F4-E482A5D05343}"/>
              </a:ext>
            </a:extLst>
          </p:cNvPr>
          <p:cNvGrpSpPr/>
          <p:nvPr/>
        </p:nvGrpSpPr>
        <p:grpSpPr>
          <a:xfrm>
            <a:off x="7198028" y="5156688"/>
            <a:ext cx="2351135" cy="360000"/>
            <a:chOff x="588263" y="5536412"/>
            <a:chExt cx="2351135" cy="360000"/>
          </a:xfrm>
        </p:grpSpPr>
        <p:pic>
          <p:nvPicPr>
            <p:cNvPr id="202" name="Picture 201">
              <a:extLst>
                <a:ext uri="{FF2B5EF4-FFF2-40B4-BE49-F238E27FC236}">
                  <a16:creationId xmlns:a16="http://schemas.microsoft.com/office/drawing/2014/main" id="{9C1A9930-83DC-85E0-E2A3-1C62DF0898E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5536412"/>
              <a:ext cx="360000" cy="360000"/>
            </a:xfrm>
            <a:prstGeom prst="ellipse">
              <a:avLst/>
            </a:prstGeom>
            <a:solidFill>
              <a:schemeClr val="bg1"/>
            </a:solidFill>
          </p:spPr>
        </p:pic>
        <p:sp>
          <p:nvSpPr>
            <p:cNvPr id="203" name="TextBox 202">
              <a:extLst>
                <a:ext uri="{FF2B5EF4-FFF2-40B4-BE49-F238E27FC236}">
                  <a16:creationId xmlns:a16="http://schemas.microsoft.com/office/drawing/2014/main" id="{B29C439C-35D1-68C5-6B49-55C34971BB02}"/>
                </a:ext>
                <a:ext uri="{C183D7F6-B498-43B3-948B-1728B52AA6E4}">
                  <adec:decorative xmlns:adec="http://schemas.microsoft.com/office/drawing/2017/decorative" val="0"/>
                </a:ext>
              </a:extLst>
            </p:cNvPr>
            <p:cNvSpPr txBox="1"/>
            <p:nvPr/>
          </p:nvSpPr>
          <p:spPr>
            <a:xfrm>
              <a:off x="1047214" y="563177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Stream </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
        <p:nvSpPr>
          <p:cNvPr id="3" name="Rectangle: Rounded Corners 6">
            <a:extLst>
              <a:ext uri="{FF2B5EF4-FFF2-40B4-BE49-F238E27FC236}">
                <a16:creationId xmlns:a16="http://schemas.microsoft.com/office/drawing/2014/main" id="{0D88DC1D-A83D-5EB3-7E41-0013A0C168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4" name="Group 3">
            <a:extLst>
              <a:ext uri="{FF2B5EF4-FFF2-40B4-BE49-F238E27FC236}">
                <a16:creationId xmlns:a16="http://schemas.microsoft.com/office/drawing/2014/main" id="{A298A8FB-F633-79EF-9035-B82EEDC3E68A}"/>
              </a:ext>
            </a:extLst>
          </p:cNvPr>
          <p:cNvGrpSpPr/>
          <p:nvPr/>
        </p:nvGrpSpPr>
        <p:grpSpPr>
          <a:xfrm>
            <a:off x="1286540" y="1134767"/>
            <a:ext cx="1571031" cy="216000"/>
            <a:chOff x="1372194" y="969899"/>
            <a:chExt cx="1571031" cy="216000"/>
          </a:xfrm>
        </p:grpSpPr>
        <p:sp>
          <p:nvSpPr>
            <p:cNvPr id="5" name="Rectangle: Rounded Corners 6">
              <a:extLst>
                <a:ext uri="{FF2B5EF4-FFF2-40B4-BE49-F238E27FC236}">
                  <a16:creationId xmlns:a16="http://schemas.microsoft.com/office/drawing/2014/main" id="{6C140DF6-5083-AACF-828A-5BD5AFB3E255}"/>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6" name="Graphic 5">
              <a:extLst>
                <a:ext uri="{FF2B5EF4-FFF2-40B4-BE49-F238E27FC236}">
                  <a16:creationId xmlns:a16="http://schemas.microsoft.com/office/drawing/2014/main" id="{AD6C8A5A-3687-507F-E272-12D6D4CB451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21924" y="1005899"/>
              <a:ext cx="144000" cy="144000"/>
            </a:xfrm>
            <a:prstGeom prst="rect">
              <a:avLst/>
            </a:prstGeom>
          </p:spPr>
        </p:pic>
      </p:grpSp>
      <p:grpSp>
        <p:nvGrpSpPr>
          <p:cNvPr id="8" name="Group 7">
            <a:extLst>
              <a:ext uri="{FF2B5EF4-FFF2-40B4-BE49-F238E27FC236}">
                <a16:creationId xmlns:a16="http://schemas.microsoft.com/office/drawing/2014/main" id="{0037EFDB-959D-0AF7-409C-8C73B0B6BE25}"/>
              </a:ext>
            </a:extLst>
          </p:cNvPr>
          <p:cNvGrpSpPr/>
          <p:nvPr/>
        </p:nvGrpSpPr>
        <p:grpSpPr>
          <a:xfrm>
            <a:off x="5754502" y="1134767"/>
            <a:ext cx="3469421" cy="215444"/>
            <a:chOff x="6235578" y="969899"/>
            <a:chExt cx="3469421" cy="215444"/>
          </a:xfrm>
        </p:grpSpPr>
        <p:sp>
          <p:nvSpPr>
            <p:cNvPr id="9" name="Rectangle: Rounded Corners 6">
              <a:extLst>
                <a:ext uri="{FF2B5EF4-FFF2-40B4-BE49-F238E27FC236}">
                  <a16:creationId xmlns:a16="http://schemas.microsoft.com/office/drawing/2014/main" id="{680EA6EE-AE17-429C-2986-C22FBF50F043}"/>
                </a:ext>
                <a:ext uri="{C183D7F6-B498-43B3-948B-1728B52AA6E4}">
                  <adec:decorative xmlns:adec="http://schemas.microsoft.com/office/drawing/2017/decorative" val="1"/>
                </a:ext>
              </a:extLst>
            </p:cNvPr>
            <p:cNvSpPr/>
            <p:nvPr/>
          </p:nvSpPr>
          <p:spPr bwMode="auto">
            <a:xfrm>
              <a:off x="6235578" y="969899"/>
              <a:ext cx="3469421" cy="215444"/>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Faster responses, better insights and better communication </a:t>
              </a:r>
            </a:p>
          </p:txBody>
        </p:sp>
        <p:pic>
          <p:nvPicPr>
            <p:cNvPr id="11" name="Graphic 10">
              <a:extLst>
                <a:ext uri="{FF2B5EF4-FFF2-40B4-BE49-F238E27FC236}">
                  <a16:creationId xmlns:a16="http://schemas.microsoft.com/office/drawing/2014/main" id="{F252B61B-CF7B-4051-153D-24312E374E4F}"/>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282712" y="1005899"/>
              <a:ext cx="144000" cy="144000"/>
            </a:xfrm>
            <a:prstGeom prst="rect">
              <a:avLst/>
            </a:prstGeom>
          </p:spPr>
        </p:pic>
      </p:grpSp>
      <p:grpSp>
        <p:nvGrpSpPr>
          <p:cNvPr id="12" name="Group 11">
            <a:extLst>
              <a:ext uri="{FF2B5EF4-FFF2-40B4-BE49-F238E27FC236}">
                <a16:creationId xmlns:a16="http://schemas.microsoft.com/office/drawing/2014/main" id="{8F20B806-B633-71D7-0D6F-7339B86EE1C8}"/>
              </a:ext>
            </a:extLst>
          </p:cNvPr>
          <p:cNvGrpSpPr/>
          <p:nvPr/>
        </p:nvGrpSpPr>
        <p:grpSpPr>
          <a:xfrm>
            <a:off x="2908241" y="1134767"/>
            <a:ext cx="2795593" cy="216000"/>
            <a:chOff x="3133720" y="969899"/>
            <a:chExt cx="2795593" cy="216000"/>
          </a:xfrm>
        </p:grpSpPr>
        <p:sp>
          <p:nvSpPr>
            <p:cNvPr id="14" name="Rectangle: Rounded Corners 6">
              <a:extLst>
                <a:ext uri="{FF2B5EF4-FFF2-40B4-BE49-F238E27FC236}">
                  <a16:creationId xmlns:a16="http://schemas.microsoft.com/office/drawing/2014/main" id="{B94E3374-00FC-3EB6-7BF1-BF2CCF9C6F3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Brainstorming new solutions </a:t>
              </a:r>
            </a:p>
          </p:txBody>
        </p:sp>
        <p:pic>
          <p:nvPicPr>
            <p:cNvPr id="15" name="Graphic 14">
              <a:extLst>
                <a:ext uri="{FF2B5EF4-FFF2-40B4-BE49-F238E27FC236}">
                  <a16:creationId xmlns:a16="http://schemas.microsoft.com/office/drawing/2014/main" id="{40113BA2-E267-1E89-8ADB-C05FE47C49AB}"/>
                </a:ext>
              </a:extLst>
            </p:cNvPr>
            <p:cNvPicPr>
              <a:picLocks noChangeAspect="1"/>
            </p:cNvPicPr>
            <p:nvPr/>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193555" y="1005899"/>
              <a:ext cx="144000" cy="144000"/>
            </a:xfrm>
            <a:prstGeom prst="rect">
              <a:avLst/>
            </a:prstGeom>
          </p:spPr>
        </p:pic>
      </p:grpSp>
      <p:pic>
        <p:nvPicPr>
          <p:cNvPr id="17" name="Picture 16" descr="A person in a brown jacket&#10;&#10;Description automatically generated">
            <a:extLst>
              <a:ext uri="{FF2B5EF4-FFF2-40B4-BE49-F238E27FC236}">
                <a16:creationId xmlns:a16="http://schemas.microsoft.com/office/drawing/2014/main" id="{87D1B17A-DBB2-BBE0-8788-64207FCA9E73}"/>
              </a:ext>
            </a:extLst>
          </p:cNvPr>
          <p:cNvPicPr>
            <a:picLocks noChangeAspect="1"/>
          </p:cNvPicPr>
          <p:nvPr/>
        </p:nvPicPr>
        <p:blipFill rotWithShape="1">
          <a:blip r:embed="rId16" cstate="screen">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a:ext>
            </a:extLst>
          </a:blip>
          <a:srcRect l="23105" t="23312" r="31441"/>
          <a:stretch/>
        </p:blipFill>
        <p:spPr>
          <a:xfrm>
            <a:off x="9423765" y="3347752"/>
            <a:ext cx="2768236" cy="3510248"/>
          </a:xfrm>
          <a:prstGeom prst="rect">
            <a:avLst/>
          </a:prstGeom>
        </p:spPr>
      </p:pic>
    </p:spTree>
    <p:extLst>
      <p:ext uri="{BB962C8B-B14F-4D97-AF65-F5344CB8AC3E}">
        <p14:creationId xmlns:p14="http://schemas.microsoft.com/office/powerpoint/2010/main" val="73776272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cs typeface="Segoe UI"/>
              </a:rPr>
              <a:t>Copilot scenarios for</a:t>
            </a:r>
            <a:br>
              <a:rPr lang="en-US" noProof="0"/>
            </a:br>
            <a:r>
              <a:rPr lang="en-US" noProof="0">
                <a:gradFill>
                  <a:gsLst>
                    <a:gs pos="0">
                      <a:srgbClr val="C03BC4"/>
                    </a:gs>
                    <a:gs pos="35000">
                      <a:srgbClr val="0078D4"/>
                    </a:gs>
                  </a:gsLst>
                  <a:path path="circle">
                    <a:fillToRect l="100000" t="100000"/>
                  </a:path>
                </a:gradFill>
                <a:cs typeface="Segoe UI"/>
              </a:rPr>
              <a:t>IT</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BF9B0F4B-ACFD-5D57-173D-8D587292FC52}"/>
              </a:ext>
            </a:extLst>
          </p:cNvPr>
          <p:cNvSpPr/>
          <p:nvPr/>
        </p:nvSpPr>
        <p:spPr>
          <a:xfrm>
            <a:off x="2198300" y="4011634"/>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26396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a:cs typeface="Segoe UI"/>
              </a:rPr>
              <a:t>Copilot </a:t>
            </a:r>
            <a:r>
              <a:rPr lang="en-US" noProof="0">
                <a:gradFill>
                  <a:gsLst>
                    <a:gs pos="0">
                      <a:srgbClr val="C03BC4"/>
                    </a:gs>
                    <a:gs pos="44000">
                      <a:srgbClr val="0078D4"/>
                    </a:gs>
                  </a:gsLst>
                  <a:path path="circle">
                    <a:fillToRect l="100000" t="100000"/>
                  </a:path>
                </a:gradFill>
                <a:cs typeface="Segoe UI"/>
              </a:rPr>
              <a:t>IT </a:t>
            </a:r>
            <a:r>
              <a:rPr lang="en-US" noProof="0">
                <a:cs typeface="Segoe UI"/>
              </a:rPr>
              <a:t>scenarios</a:t>
            </a:r>
            <a:br>
              <a:rPr lang="en-US" noProof="0"/>
            </a:br>
            <a:endParaRPr lang="en-US" noProof="0">
              <a:gradFill>
                <a:gsLst>
                  <a:gs pos="0">
                    <a:srgbClr val="C03BC4"/>
                  </a:gs>
                  <a:gs pos="44000">
                    <a:srgbClr val="0078D4"/>
                  </a:gs>
                </a:gsLst>
                <a:path path="circle">
                  <a:fillToRect l="100000" t="100000"/>
                </a:path>
              </a:gradFill>
              <a:cs typeface="Segoe UI"/>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organizations, providing a compass to navigate toward success. Let's dive into KPIs for IT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929357"/>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IT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97423" y="4234841"/>
            <a:ext cx="2807554"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IT pros are using Copilot in their day-to-day.</a:t>
            </a:r>
          </a:p>
        </p:txBody>
      </p:sp>
    </p:spTree>
    <p:extLst>
      <p:ext uri="{BB962C8B-B14F-4D97-AF65-F5344CB8AC3E}">
        <p14:creationId xmlns:p14="http://schemas.microsoft.com/office/powerpoint/2010/main" val="11962220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1" y="2678081"/>
            <a:ext cx="552462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IT </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lang="en-US" sz="1050" noProof="0"/>
              <a:t>IT professional’s goals include accelerating digital transformation, securing the enterprise, optimizing collaboration, and driving adoption of emerging technologies like generative AI. However, they also grapple with challenges such as the work force skills gap and driving efficiencies that reduce costs. Balancing these goals while driving efficiency is essential for IT professionals to thrive in today’s fast-paced world.</a:t>
            </a:r>
            <a:endPar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79743" y="1282980"/>
            <a:ext cx="5507482"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956558"/>
            <a:ext cx="824704" cy="215444"/>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HR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 name="Graphic 2">
            <a:hlinkClick r:id="rId3"/>
            <a:extLst>
              <a:ext uri="{FF2B5EF4-FFF2-40B4-BE49-F238E27FC236}">
                <a16:creationId xmlns:a16="http://schemas.microsoft.com/office/drawing/2014/main" id="{6A85F599-066A-2131-50BE-6EEBD002C6F1}"/>
              </a:ext>
            </a:extLst>
          </p:cNvPr>
          <p:cNvSpPr/>
          <p:nvPr/>
        </p:nvSpPr>
        <p:spPr>
          <a:xfrm>
            <a:off x="4465520" y="632777"/>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 name="Text Placeholder 4">
            <a:extLst>
              <a:ext uri="{FF2B5EF4-FFF2-40B4-BE49-F238E27FC236}">
                <a16:creationId xmlns:a16="http://schemas.microsoft.com/office/drawing/2014/main" id="{590AD97A-15F4-D76B-D8CE-1C0023192ACD}"/>
              </a:ext>
            </a:extLst>
          </p:cNvPr>
          <p:cNvSpPr txBox="1">
            <a:spLocks/>
          </p:cNvSpPr>
          <p:nvPr/>
        </p:nvSpPr>
        <p:spPr>
          <a:xfrm>
            <a:off x="8068240" y="3323128"/>
            <a:ext cx="1970863" cy="3036857"/>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dirty="0">
                <a:ln>
                  <a:noFill/>
                </a:ln>
                <a:solidFill>
                  <a:srgbClr val="593794"/>
                </a:solidFill>
                <a:effectLst/>
                <a:uLnTx/>
                <a:uFillTx/>
                <a:latin typeface="Segoe UI Semibold"/>
                <a:ea typeface="+mn-ea"/>
                <a:cs typeface="Segoe UI Semilight"/>
                <a:hlinkClick r:id="rId4" action="ppaction://hlinksldjump"/>
              </a:rPr>
              <a:t>General IT prompts</a:t>
            </a:r>
            <a:r>
              <a:rPr lang="en-US" sz="1050" noProof="0" dirty="0">
                <a:solidFill>
                  <a:srgbClr val="593794"/>
                </a:solidFill>
                <a:latin typeface="Segoe UI Semibold"/>
                <a:cs typeface="Segoe UI Semilight"/>
                <a:hlinkClick r:id="rId4" action="ppaction://hlinksldjump"/>
              </a:rPr>
              <a:t> </a:t>
            </a:r>
            <a:endParaRPr lang="en-US" sz="1050" b="0" i="0" u="none" strike="noStrike" kern="1200" cap="none" spc="0" normalizeH="0" baseline="0" noProof="0" dirty="0">
              <a:ln>
                <a:noFill/>
              </a:ln>
              <a:solidFill>
                <a:srgbClr val="593794"/>
              </a:solidFill>
              <a:effectLst/>
              <a:uLnTx/>
              <a:uFillTx/>
              <a:latin typeface="Segoe UI Semibold"/>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a:ea typeface="+mn-ea"/>
                <a:cs typeface="Segoe UI Semilight"/>
                <a:hlinkClick r:id="rId5" action="ppaction://hlinksldjump">
                  <a:extLst>
                    <a:ext uri="{A12FA001-AC4F-418D-AE19-62706E023703}">
                      <ahyp:hlinkClr xmlns:ahyp="http://schemas.microsoft.com/office/drawing/2018/hyperlinkcolor" val="tx"/>
                    </a:ext>
                  </a:extLst>
                </a:hlinkClick>
              </a:rPr>
              <a:t>Create a project plan</a:t>
            </a:r>
            <a:endParaRPr lang="en-US" sz="1050" b="0" i="0" u="none" strike="noStrike" kern="1200" cap="none" spc="0" normalizeH="0" baseline="0" noProof="0" dirty="0">
              <a:ln>
                <a:noFill/>
              </a:ln>
              <a:solidFill>
                <a:srgbClr val="593794"/>
              </a:solidFill>
              <a:effectLst/>
              <a:uLnTx/>
              <a:uFillTx/>
              <a:latin typeface="Segoe UI Semibold"/>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93794"/>
                </a:solidFill>
                <a:effectLst/>
                <a:uLnTx/>
                <a:uFillTx/>
                <a:latin typeface="Segoe UI Semibold"/>
                <a:ea typeface="+mn-ea"/>
                <a:cs typeface="Segoe UI Semilight"/>
                <a:hlinkClick r:id="rId6" action="ppaction://hlinksldjump">
                  <a:extLst>
                    <a:ext uri="{A12FA001-AC4F-418D-AE19-62706E023703}">
                      <ahyp:hlinkClr xmlns:ahyp="http://schemas.microsoft.com/office/drawing/2018/hyperlinkcolor" val="tx"/>
                    </a:ext>
                  </a:extLst>
                </a:hlinkClick>
              </a:rPr>
              <a:t>Evaluate and purchase a new IT solution</a:t>
            </a:r>
            <a:endParaRPr lang="en-US" sz="1050" b="0" i="0" u="none" strike="noStrike" kern="1200" cap="none" spc="0" normalizeH="0" baseline="0" noProof="0" dirty="0">
              <a:ln>
                <a:noFill/>
              </a:ln>
              <a:solidFill>
                <a:srgbClr val="593794"/>
              </a:solidFill>
              <a:effectLst/>
              <a:uLnTx/>
              <a:uFillTx/>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7" action="ppaction://hlinksldjump">
                  <a:extLst>
                    <a:ext uri="{A12FA001-AC4F-418D-AE19-62706E023703}">
                      <ahyp:hlinkClr xmlns:ahyp="http://schemas.microsoft.com/office/drawing/2018/hyperlinkcolor" val="tx"/>
                    </a:ext>
                  </a:extLst>
                </a:hlinkClick>
              </a:rPr>
              <a:t>Onboard and train new users</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8" action="ppaction://hlinksldjump"/>
              </a:rPr>
              <a:t>Tech engagement health </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9" action="ppaction://hlinksldjump">
                  <a:extLst>
                    <a:ext uri="{A12FA001-AC4F-418D-AE19-62706E023703}">
                      <ahyp:hlinkClr xmlns:ahyp="http://schemas.microsoft.com/office/drawing/2018/hyperlinkcolor" val="tx"/>
                    </a:ext>
                  </a:extLst>
                </a:hlinkClick>
              </a:rPr>
              <a:t>Draft product strategy document</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10" action="ppaction://hlinksldjump"/>
              </a:rPr>
              <a:t>Outage user communications</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11" action="ppaction://hlinksldjump"/>
              </a:rPr>
              <a:t>Guidance on network upgrade script</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12" action="ppaction://hlinksldjump"/>
              </a:rPr>
              <a:t>IT helpdesk agent</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13" action="ppaction://hlinksldjump"/>
              </a:rPr>
              <a:t>Update technology strategy</a:t>
            </a:r>
            <a:endParaRPr lang="en-US" sz="1050" noProof="0" dirty="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dirty="0">
                <a:solidFill>
                  <a:schemeClr val="tx2"/>
                </a:solidFill>
                <a:latin typeface="Segoe UI Semibold"/>
                <a:cs typeface="Segoe UI Semilight"/>
                <a:hlinkClick r:id="rId14" action="ppaction://hlinksldjump"/>
              </a:rPr>
              <a:t>Manage application installations</a:t>
            </a:r>
            <a:endParaRPr lang="en-US" sz="1050" noProof="0" dirty="0">
              <a:solidFill>
                <a:schemeClr val="tx2"/>
              </a:solidFill>
              <a:latin typeface="Segoe UI Semibold"/>
              <a:cs typeface="Segoe UI Semilight"/>
            </a:endParaRPr>
          </a:p>
        </p:txBody>
      </p:sp>
      <p:sp>
        <p:nvSpPr>
          <p:cNvPr id="11" name="Text Placeholder 10">
            <a:extLst>
              <a:ext uri="{FF2B5EF4-FFF2-40B4-BE49-F238E27FC236}">
                <a16:creationId xmlns:a16="http://schemas.microsoft.com/office/drawing/2014/main" id="{63855A59-9199-61DF-0A02-B2A7E1E388DB}"/>
              </a:ext>
            </a:extLst>
          </p:cNvPr>
          <p:cNvSpPr txBox="1">
            <a:spLocks/>
          </p:cNvSpPr>
          <p:nvPr/>
        </p:nvSpPr>
        <p:spPr>
          <a:xfrm>
            <a:off x="8437942" y="2108267"/>
            <a:ext cx="84675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Product Manager</a:t>
            </a:r>
          </a:p>
        </p:txBody>
      </p:sp>
      <p:sp>
        <p:nvSpPr>
          <p:cNvPr id="12" name="Text Placeholder 10">
            <a:extLst>
              <a:ext uri="{FF2B5EF4-FFF2-40B4-BE49-F238E27FC236}">
                <a16:creationId xmlns:a16="http://schemas.microsoft.com/office/drawing/2014/main" id="{F7898C69-2831-DB23-9A54-A874928F6DA6}"/>
              </a:ext>
            </a:extLst>
          </p:cNvPr>
          <p:cNvSpPr txBox="1">
            <a:spLocks/>
          </p:cNvSpPr>
          <p:nvPr/>
        </p:nvSpPr>
        <p:spPr>
          <a:xfrm>
            <a:off x="10194369" y="2108267"/>
            <a:ext cx="59995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Support Specialist</a:t>
            </a:r>
          </a:p>
        </p:txBody>
      </p:sp>
      <p:sp>
        <p:nvSpPr>
          <p:cNvPr id="16" name="Text Placeholder 10">
            <a:extLst>
              <a:ext uri="{FF2B5EF4-FFF2-40B4-BE49-F238E27FC236}">
                <a16:creationId xmlns:a16="http://schemas.microsoft.com/office/drawing/2014/main" id="{D8FEA71D-EEB0-F5F1-6D8A-DA085A3E9335}"/>
              </a:ext>
            </a:extLst>
          </p:cNvPr>
          <p:cNvSpPr txBox="1">
            <a:spLocks/>
          </p:cNvSpPr>
          <p:nvPr/>
        </p:nvSpPr>
        <p:spPr>
          <a:xfrm>
            <a:off x="9433145" y="2108267"/>
            <a:ext cx="612780"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Success Specialist</a:t>
            </a:r>
          </a:p>
        </p:txBody>
      </p:sp>
      <p:sp>
        <p:nvSpPr>
          <p:cNvPr id="17" name="Text Placeholder 10">
            <a:extLst>
              <a:ext uri="{FF2B5EF4-FFF2-40B4-BE49-F238E27FC236}">
                <a16:creationId xmlns:a16="http://schemas.microsoft.com/office/drawing/2014/main" id="{5132F8A8-E218-9716-CD57-5AD34C80F34B}"/>
              </a:ext>
            </a:extLst>
          </p:cNvPr>
          <p:cNvSpPr txBox="1">
            <a:spLocks/>
          </p:cNvSpPr>
          <p:nvPr/>
        </p:nvSpPr>
        <p:spPr>
          <a:xfrm>
            <a:off x="10942769" y="2108267"/>
            <a:ext cx="746369" cy="307777"/>
          </a:xfrm>
          <a:prstGeom prst="rect">
            <a:avLst/>
          </a:prstGeom>
        </p:spPr>
        <p:txBody>
          <a:bodyPr vert="horz" wrap="square" lIns="0" tIns="0" rIns="0" bIns="0" rtlCol="0" anchor="t">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ea typeface="+mn-ea"/>
                <a:cs typeface="Segoe UI Semilight"/>
              </a:rPr>
              <a:t>Network Engineer</a:t>
            </a:r>
            <a:endParaRPr lang="en-US" sz="1000" b="0" i="0" u="none" strike="noStrike" kern="1200" cap="none" spc="0" normalizeH="0" baseline="0" noProof="0">
              <a:ln>
                <a:noFill/>
              </a:ln>
              <a:gradFill>
                <a:gsLst>
                  <a:gs pos="0">
                    <a:srgbClr val="C03BC4"/>
                  </a:gs>
                  <a:gs pos="47000">
                    <a:srgbClr val="0078D4"/>
                  </a:gs>
                </a:gsLst>
                <a:path path="circle">
                  <a:fillToRect l="100000" t="100000"/>
                </a:path>
              </a:gradFill>
              <a:effectLst/>
              <a:uLnTx/>
              <a:uFillTx/>
              <a:latin typeface="Segoe UI Semibold"/>
              <a:cs typeface="Segoe UI Semilight"/>
            </a:endParaRPr>
          </a:p>
        </p:txBody>
      </p:sp>
      <p:pic>
        <p:nvPicPr>
          <p:cNvPr id="18" name="Picture 17">
            <a:extLst>
              <a:ext uri="{FF2B5EF4-FFF2-40B4-BE49-F238E27FC236}">
                <a16:creationId xmlns:a16="http://schemas.microsoft.com/office/drawing/2014/main" id="{980C7325-411D-6692-7A04-E86D65BCCA39}"/>
              </a:ext>
            </a:extLst>
          </p:cNvPr>
          <p:cNvPicPr>
            <a:picLocks noChangeAspect="1"/>
          </p:cNvPicPr>
          <p:nvPr/>
        </p:nvPicPr>
        <p:blipFill rotWithShape="1">
          <a:blip r:embed="rId15" cstate="screen">
            <a:extLst>
              <a:ext uri="{BEBA8EAE-BF5A-486C-A8C5-ECC9F3942E4B}">
                <a14:imgProps xmlns:a14="http://schemas.microsoft.com/office/drawing/2010/main">
                  <a14:imgLayer r:embed="rId16">
                    <a14:imgEffect>
                      <a14:brightnessContrast bright="20000"/>
                    </a14:imgEffect>
                  </a14:imgLayer>
                </a14:imgProps>
              </a:ext>
              <a:ext uri="{28A0092B-C50C-407E-A947-70E740481C1C}">
                <a14:useLocalDpi xmlns:a14="http://schemas.microsoft.com/office/drawing/2010/main"/>
              </a:ext>
            </a:extLst>
          </a:blip>
          <a:srcRect/>
          <a:stretch/>
        </p:blipFill>
        <p:spPr>
          <a:xfrm>
            <a:off x="9396285" y="137249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19" name="Picture 18">
            <a:extLst>
              <a:ext uri="{FF2B5EF4-FFF2-40B4-BE49-F238E27FC236}">
                <a16:creationId xmlns:a16="http://schemas.microsoft.com/office/drawing/2014/main" id="{A52632E6-9E76-6780-CFF0-C65A31208841}"/>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8515465" y="137249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20" name="Picture 19">
            <a:extLst>
              <a:ext uri="{FF2B5EF4-FFF2-40B4-BE49-F238E27FC236}">
                <a16:creationId xmlns:a16="http://schemas.microsoft.com/office/drawing/2014/main" id="{06A33965-1941-D9FE-E7EF-5FE324D35684}"/>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83" r="-51"/>
          <a:stretch/>
        </p:blipFill>
        <p:spPr>
          <a:xfrm>
            <a:off x="10967402" y="1372491"/>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
        <p:nvSpPr>
          <p:cNvPr id="21" name="Text Placeholder 10">
            <a:extLst>
              <a:ext uri="{FF2B5EF4-FFF2-40B4-BE49-F238E27FC236}">
                <a16:creationId xmlns:a16="http://schemas.microsoft.com/office/drawing/2014/main" id="{3DB576CF-F934-CA8B-56FE-3AFDFBF76A78}"/>
              </a:ext>
            </a:extLst>
          </p:cNvPr>
          <p:cNvSpPr txBox="1">
            <a:spLocks/>
          </p:cNvSpPr>
          <p:nvPr/>
        </p:nvSpPr>
        <p:spPr>
          <a:xfrm>
            <a:off x="7573665" y="2108582"/>
            <a:ext cx="846758"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Security Analyst</a:t>
            </a:r>
          </a:p>
        </p:txBody>
      </p:sp>
      <p:pic>
        <p:nvPicPr>
          <p:cNvPr id="25" name="Picture 24">
            <a:extLst>
              <a:ext uri="{FF2B5EF4-FFF2-40B4-BE49-F238E27FC236}">
                <a16:creationId xmlns:a16="http://schemas.microsoft.com/office/drawing/2014/main" id="{A7A6E3BF-991B-DDC2-A09B-652A9D2C57AB}"/>
              </a:ext>
            </a:extLst>
          </p:cNvPr>
          <p:cNvPicPr>
            <a:picLocks noChangeAspect="1"/>
          </p:cNvPicPr>
          <p:nvPr/>
        </p:nvPicPr>
        <p:blipFill rotWithShape="1">
          <a:blip r:embed="rId19" cstate="screen">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a:ext>
            </a:extLst>
          </a:blip>
          <a:srcRect/>
          <a:stretch/>
        </p:blipFill>
        <p:spPr>
          <a:xfrm>
            <a:off x="7654756" y="1378125"/>
            <a:ext cx="685800" cy="685800"/>
          </a:xfrm>
          <a:prstGeom prst="roundRect">
            <a:avLst/>
          </a:prstGeom>
          <a:solidFill>
            <a:srgbClr val="FFFF00"/>
          </a:solidFill>
          <a:ln w="6350">
            <a:solidFill>
              <a:schemeClr val="bg1">
                <a:lumMod val="95000"/>
              </a:schemeClr>
            </a:solidFill>
          </a:ln>
          <a:effectLst>
            <a:outerShdw blurRad="127000" dist="127000" dir="2700000" algn="tl" rotWithShape="0">
              <a:prstClr val="black">
                <a:alpha val="20000"/>
              </a:prstClr>
            </a:outerShdw>
          </a:effectLst>
        </p:spPr>
      </p:pic>
      <p:pic>
        <p:nvPicPr>
          <p:cNvPr id="27" name="Picture 26">
            <a:extLst>
              <a:ext uri="{FF2B5EF4-FFF2-40B4-BE49-F238E27FC236}">
                <a16:creationId xmlns:a16="http://schemas.microsoft.com/office/drawing/2014/main" id="{A08B852F-E996-3C07-B2CF-6481BECEEDBE}"/>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10154176" y="1362004"/>
            <a:ext cx="685800" cy="68580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cxnSp>
        <p:nvCxnSpPr>
          <p:cNvPr id="28" name="Straight Connector 27">
            <a:extLst>
              <a:ext uri="{FF2B5EF4-FFF2-40B4-BE49-F238E27FC236}">
                <a16:creationId xmlns:a16="http://schemas.microsoft.com/office/drawing/2014/main" id="{0A285482-8B1E-C704-849D-31EC823A50E4}"/>
              </a:ext>
              <a:ext uri="{C183D7F6-B498-43B3-948B-1728B52AA6E4}">
                <adec:decorative xmlns:adec="http://schemas.microsoft.com/office/drawing/2017/decorative" val="1"/>
              </a:ext>
            </a:extLst>
          </p:cNvPr>
          <p:cNvCxnSpPr>
            <a:cxnSpLocks/>
          </p:cNvCxnSpPr>
          <p:nvPr/>
        </p:nvCxnSpPr>
        <p:spPr>
          <a:xfrm>
            <a:off x="361854" y="3520800"/>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C0710F-DF8C-A35F-114D-6590364460B9}"/>
              </a:ext>
              <a:ext uri="{C183D7F6-B498-43B3-948B-1728B52AA6E4}">
                <adec:decorative xmlns:adec="http://schemas.microsoft.com/office/drawing/2017/decorative" val="1"/>
              </a:ext>
            </a:extLst>
          </p:cNvPr>
          <p:cNvCxnSpPr>
            <a:cxnSpLocks/>
          </p:cNvCxnSpPr>
          <p:nvPr/>
        </p:nvCxnSpPr>
        <p:spPr>
          <a:xfrm>
            <a:off x="347608" y="4159686"/>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C8F6905-9F6E-0FC9-1194-3BFD1D4CDA3F}"/>
              </a:ext>
            </a:extLst>
          </p:cNvPr>
          <p:cNvSpPr txBox="1"/>
          <p:nvPr/>
        </p:nvSpPr>
        <p:spPr>
          <a:xfrm>
            <a:off x="943329" y="3612474"/>
            <a:ext cx="1051589" cy="325282"/>
          </a:xfrm>
          <a:prstGeom prst="rect">
            <a:avLst/>
          </a:prstGeom>
          <a:noFill/>
        </p:spPr>
        <p:txBody>
          <a:bodyPr wrap="square" lIns="0" tIns="0" rIns="0" bIns="0" anchor="t">
            <a:spAutoFit/>
          </a:bodyPr>
          <a:lstStyle/>
          <a:p>
            <a:pPr defTabSz="914225">
              <a:lnSpc>
                <a:spcPct val="110000"/>
              </a:lnSpc>
              <a:spcAft>
                <a:spcPts val="600"/>
              </a:spcAft>
              <a:defRPr/>
            </a:pPr>
            <a:r>
              <a:rPr lang="en-US" sz="1000" noProof="0">
                <a:solidFill>
                  <a:srgbClr val="593794"/>
                </a:solidFill>
                <a:latin typeface="Segoe UI Semibold"/>
                <a:cs typeface="Segoe UI Semibold"/>
                <a:hlinkClick r:id="rId22" action="ppaction://hlinksldjump"/>
              </a:rPr>
              <a:t>Application downtime</a:t>
            </a:r>
            <a:endParaRPr lang="en-US" sz="1000" b="0" i="0" u="none" strike="noStrike" kern="1200" cap="none" spc="0" normalizeH="0" baseline="0" noProof="0">
              <a:ln>
                <a:noFill/>
              </a:ln>
              <a:solidFill>
                <a:srgbClr val="593794"/>
              </a:solidFill>
              <a:effectLst/>
              <a:uLnTx/>
              <a:uFillTx/>
              <a:latin typeface="Segoe UI Semibold"/>
              <a:cs typeface="Segoe UI Semibold"/>
            </a:endParaRPr>
          </a:p>
        </p:txBody>
      </p:sp>
      <p:sp>
        <p:nvSpPr>
          <p:cNvPr id="31" name="TextBox 30">
            <a:extLst>
              <a:ext uri="{FF2B5EF4-FFF2-40B4-BE49-F238E27FC236}">
                <a16:creationId xmlns:a16="http://schemas.microsoft.com/office/drawing/2014/main" id="{93575447-557A-2654-5F46-BC2782A52F2E}"/>
              </a:ext>
            </a:extLst>
          </p:cNvPr>
          <p:cNvSpPr txBox="1"/>
          <p:nvPr/>
        </p:nvSpPr>
        <p:spPr>
          <a:xfrm>
            <a:off x="2142708" y="3611157"/>
            <a:ext cx="3873457"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a:lnSpc>
                <a:spcPct val="110000"/>
              </a:lnSpc>
              <a:defRPr/>
            </a:pPr>
            <a:r>
              <a:rPr kumimoji="0" lang="en-US" b="0" i="0" u="none" strike="noStrike" kern="1200" cap="none" spc="0" normalizeH="0" baseline="0" noProof="0">
                <a:ln>
                  <a:noFill/>
                </a:ln>
                <a:solidFill>
                  <a:srgbClr val="000000"/>
                </a:solidFill>
                <a:effectLst/>
                <a:uLnTx/>
                <a:uFillTx/>
                <a:latin typeface="Segoe UI"/>
                <a:ea typeface="+mn-ea"/>
                <a:cs typeface="Segoe UI"/>
              </a:rPr>
              <a:t>Copilot</a:t>
            </a:r>
            <a:r>
              <a:rPr lang="en-US" noProof="0">
                <a:solidFill>
                  <a:srgbClr val="000000"/>
                </a:solidFill>
                <a:latin typeface="Segoe UI"/>
                <a:cs typeface="Segoe UI"/>
              </a:rPr>
              <a:t> helps you work to get your services back up and running and maximize user satisfaction</a:t>
            </a:r>
            <a:r>
              <a:rPr kumimoji="0" lang="en-US" b="0" i="0" u="none" strike="noStrike" kern="1200" cap="none" spc="0" normalizeH="0" baseline="0" noProof="0">
                <a:ln>
                  <a:noFill/>
                </a:ln>
                <a:solidFill>
                  <a:srgbClr val="000000"/>
                </a:solidFill>
                <a:effectLst/>
                <a:uLnTx/>
                <a:uFillTx/>
                <a:latin typeface="Segoe UI"/>
                <a:ea typeface="+mn-ea"/>
                <a:cs typeface="Segoe UI"/>
              </a:rPr>
              <a:t>.</a:t>
            </a:r>
            <a:endParaRPr lang="en-US" noProof="0">
              <a:solidFill>
                <a:srgbClr val="000000"/>
              </a:solidFill>
              <a:latin typeface="Segoe UI"/>
              <a:cs typeface="Segoe UI"/>
            </a:endParaRPr>
          </a:p>
        </p:txBody>
      </p:sp>
      <p:sp>
        <p:nvSpPr>
          <p:cNvPr id="38" name="TextBox 37">
            <a:extLst>
              <a:ext uri="{FF2B5EF4-FFF2-40B4-BE49-F238E27FC236}">
                <a16:creationId xmlns:a16="http://schemas.microsoft.com/office/drawing/2014/main" id="{40804AAF-6096-1417-2729-E5E432CF7AE3}"/>
              </a:ext>
            </a:extLst>
          </p:cNvPr>
          <p:cNvSpPr txBox="1"/>
          <p:nvPr/>
        </p:nvSpPr>
        <p:spPr>
          <a:xfrm>
            <a:off x="943328" y="4215720"/>
            <a:ext cx="86186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bold"/>
                <a:hlinkClick r:id="rId23" action="ppaction://hlinksldjump"/>
              </a:rPr>
              <a:t>IT outsourcing costs</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39" name="TextBox 38">
            <a:extLst>
              <a:ext uri="{FF2B5EF4-FFF2-40B4-BE49-F238E27FC236}">
                <a16:creationId xmlns:a16="http://schemas.microsoft.com/office/drawing/2014/main" id="{F09FBC8E-DE14-A2A5-5D4D-424D57317EDE}"/>
              </a:ext>
            </a:extLst>
          </p:cNvPr>
          <p:cNvSpPr txBox="1"/>
          <p:nvPr/>
        </p:nvSpPr>
        <p:spPr>
          <a:xfrm>
            <a:off x="2142709" y="4188794"/>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the time savings gained from Copilot to bring activities in-house and reduce reliance on external resources.</a:t>
            </a:r>
          </a:p>
        </p:txBody>
      </p:sp>
      <p:sp>
        <p:nvSpPr>
          <p:cNvPr id="40" name="TextBox 39">
            <a:extLst>
              <a:ext uri="{FF2B5EF4-FFF2-40B4-BE49-F238E27FC236}">
                <a16:creationId xmlns:a16="http://schemas.microsoft.com/office/drawing/2014/main" id="{309A641F-6CE5-E751-931E-A972E662020E}"/>
              </a:ext>
            </a:extLst>
          </p:cNvPr>
          <p:cNvSpPr txBox="1"/>
          <p:nvPr/>
        </p:nvSpPr>
        <p:spPr>
          <a:xfrm>
            <a:off x="943328" y="3078313"/>
            <a:ext cx="1104793"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a:hlinkClick r:id="rId24" action="ppaction://hlinksldjump"/>
              </a:rPr>
              <a:t>Ticket resolution time</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41" name="TextBox 40">
            <a:extLst>
              <a:ext uri="{FF2B5EF4-FFF2-40B4-BE49-F238E27FC236}">
                <a16:creationId xmlns:a16="http://schemas.microsoft.com/office/drawing/2014/main" id="{3A54D9A0-EA9C-DC63-E169-02AC785D062B}"/>
              </a:ext>
            </a:extLst>
          </p:cNvPr>
          <p:cNvSpPr txBox="1"/>
          <p:nvPr/>
        </p:nvSpPr>
        <p:spPr>
          <a:xfrm>
            <a:off x="2142709" y="3078313"/>
            <a:ext cx="3873456"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enhances support by integrating AI assistance into self-service and service desk workflows.  </a:t>
            </a:r>
          </a:p>
        </p:txBody>
      </p:sp>
      <p:sp>
        <p:nvSpPr>
          <p:cNvPr id="42" name="Graphic 47" descr="Icon of a piggy bank ">
            <a:extLst>
              <a:ext uri="{FF2B5EF4-FFF2-40B4-BE49-F238E27FC236}">
                <a16:creationId xmlns:a16="http://schemas.microsoft.com/office/drawing/2014/main" id="{5BDCB3B1-4224-0B3E-8A86-80443AE7D8AC}"/>
              </a:ext>
            </a:extLst>
          </p:cNvPr>
          <p:cNvSpPr>
            <a:spLocks noChangeAspect="1"/>
          </p:cNvSpPr>
          <p:nvPr/>
        </p:nvSpPr>
        <p:spPr>
          <a:xfrm>
            <a:off x="604228" y="425471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rgbClr val="0070C0"/>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3" name="Graphic 47" descr="Icon of a piggy bank ">
            <a:extLst>
              <a:ext uri="{FF2B5EF4-FFF2-40B4-BE49-F238E27FC236}">
                <a16:creationId xmlns:a16="http://schemas.microsoft.com/office/drawing/2014/main" id="{F90B141E-E7B7-4941-99B4-749944CCA5E9}"/>
              </a:ext>
            </a:extLst>
          </p:cNvPr>
          <p:cNvSpPr>
            <a:spLocks noChangeAspect="1"/>
          </p:cNvSpPr>
          <p:nvPr/>
        </p:nvSpPr>
        <p:spPr>
          <a:xfrm>
            <a:off x="604228" y="3105736"/>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rgbClr val="0070C0"/>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Freeform: Shape 124" descr="Employee retention icon">
            <a:extLst>
              <a:ext uri="{FF2B5EF4-FFF2-40B4-BE49-F238E27FC236}">
                <a16:creationId xmlns:a16="http://schemas.microsoft.com/office/drawing/2014/main" id="{988C2042-F3A5-B862-8F38-C99EAE47BFFE}"/>
              </a:ext>
            </a:extLst>
          </p:cNvPr>
          <p:cNvSpPr/>
          <p:nvPr/>
        </p:nvSpPr>
        <p:spPr>
          <a:xfrm>
            <a:off x="612818" y="3684709"/>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rgbClr val="0070C0"/>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45" name="Straight Connector 44">
            <a:extLst>
              <a:ext uri="{FF2B5EF4-FFF2-40B4-BE49-F238E27FC236}">
                <a16:creationId xmlns:a16="http://schemas.microsoft.com/office/drawing/2014/main" id="{947996A7-951B-0964-A372-0136ED44DA05}"/>
              </a:ext>
              <a:ext uri="{C183D7F6-B498-43B3-948B-1728B52AA6E4}">
                <adec:decorative xmlns:adec="http://schemas.microsoft.com/office/drawing/2017/decorative" val="1"/>
              </a:ext>
            </a:extLst>
          </p:cNvPr>
          <p:cNvCxnSpPr>
            <a:cxnSpLocks/>
          </p:cNvCxnSpPr>
          <p:nvPr/>
        </p:nvCxnSpPr>
        <p:spPr>
          <a:xfrm>
            <a:off x="336383" y="4600845"/>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9" name="TextBox 48">
            <a:hlinkClick r:id="rId25" action="ppaction://hlinksldjump"/>
            <a:extLst>
              <a:ext uri="{FF2B5EF4-FFF2-40B4-BE49-F238E27FC236}">
                <a16:creationId xmlns:a16="http://schemas.microsoft.com/office/drawing/2014/main" id="{1208B475-68DA-6D19-3290-7188928B0296}"/>
              </a:ext>
            </a:extLst>
          </p:cNvPr>
          <p:cNvSpPr txBox="1"/>
          <p:nvPr/>
        </p:nvSpPr>
        <p:spPr>
          <a:xfrm>
            <a:off x="932102" y="4656879"/>
            <a:ext cx="1176375"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bold"/>
              </a:rPr>
              <a:t>Net user </a:t>
            </a:r>
            <a:r>
              <a:rPr kumimoji="0" lang="en-US" sz="1000" b="0" i="0" u="none" strike="noStrike" kern="1200" cap="none" spc="0" normalizeH="0" baseline="0" noProof="0">
                <a:ln>
                  <a:noFill/>
                </a:ln>
                <a:solidFill>
                  <a:srgbClr val="8661C5"/>
                </a:solidFill>
                <a:effectLst/>
                <a:uLnTx/>
                <a:uFillTx/>
                <a:latin typeface="Segoe UI Semibold"/>
                <a:ea typeface="+mn-ea"/>
                <a:cs typeface="Segoe UI Semibold"/>
                <a:hlinkClick r:id="rId25" action="ppaction://hlinksldjump"/>
              </a:rPr>
              <a:t>Satisfaction</a:t>
            </a:r>
            <a:r>
              <a:rPr kumimoji="0" lang="en-US" sz="1000" b="0" i="0" u="none" strike="noStrike" kern="1200" cap="none" spc="0" normalizeH="0" baseline="0" noProof="0">
                <a:ln>
                  <a:noFill/>
                </a:ln>
                <a:solidFill>
                  <a:srgbClr val="8661C5"/>
                </a:solidFill>
                <a:effectLst/>
                <a:uLnTx/>
                <a:uFillTx/>
                <a:latin typeface="Segoe UI Semibold"/>
                <a:ea typeface="+mn-ea"/>
                <a:cs typeface="Segoe UI Semibold"/>
              </a:rPr>
              <a:t> (NSAT)</a:t>
            </a:r>
            <a:endParaRPr lang="en-US" sz="1000" b="0" i="0" u="none" strike="noStrike" kern="1200" cap="none" spc="0" normalizeH="0" baseline="0" noProof="0">
              <a:ln>
                <a:noFill/>
              </a:ln>
              <a:solidFill>
                <a:srgbClr val="593794"/>
              </a:solidFill>
              <a:effectLst/>
              <a:uLnTx/>
              <a:uFillTx/>
              <a:latin typeface="Segoe UI Semibold"/>
              <a:cs typeface="Segoe UI Semibold"/>
            </a:endParaRPr>
          </a:p>
        </p:txBody>
      </p:sp>
      <p:sp>
        <p:nvSpPr>
          <p:cNvPr id="50" name="TextBox 49">
            <a:extLst>
              <a:ext uri="{FF2B5EF4-FFF2-40B4-BE49-F238E27FC236}">
                <a16:creationId xmlns:a16="http://schemas.microsoft.com/office/drawing/2014/main" id="{DDFDB2D7-5F5F-E676-77E7-C0BD6AA39686}"/>
              </a:ext>
            </a:extLst>
          </p:cNvPr>
          <p:cNvSpPr txBox="1"/>
          <p:nvPr/>
        </p:nvSpPr>
        <p:spPr>
          <a:xfrm>
            <a:off x="2131484" y="4629953"/>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Real-time AI assistance for faster issue resolution allows agents to focus on delivering high-quality service.</a:t>
            </a:r>
          </a:p>
        </p:txBody>
      </p:sp>
      <p:sp>
        <p:nvSpPr>
          <p:cNvPr id="77" name="Freeform: Shape 124" descr="Employee retention icon">
            <a:extLst>
              <a:ext uri="{FF2B5EF4-FFF2-40B4-BE49-F238E27FC236}">
                <a16:creationId xmlns:a16="http://schemas.microsoft.com/office/drawing/2014/main" id="{226149D1-390C-9A86-EFEF-68B6455680B7}"/>
              </a:ext>
            </a:extLst>
          </p:cNvPr>
          <p:cNvSpPr/>
          <p:nvPr/>
        </p:nvSpPr>
        <p:spPr>
          <a:xfrm>
            <a:off x="630468" y="470338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rgbClr val="0070C0"/>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78" name="Straight Connector 77">
            <a:extLst>
              <a:ext uri="{FF2B5EF4-FFF2-40B4-BE49-F238E27FC236}">
                <a16:creationId xmlns:a16="http://schemas.microsoft.com/office/drawing/2014/main" id="{63307ABC-D858-65F7-8641-E8AC75D581CD}"/>
              </a:ext>
              <a:ext uri="{C183D7F6-B498-43B3-948B-1728B52AA6E4}">
                <adec:decorative xmlns:adec="http://schemas.microsoft.com/office/drawing/2017/decorative" val="1"/>
              </a:ext>
            </a:extLst>
          </p:cNvPr>
          <p:cNvCxnSpPr>
            <a:cxnSpLocks/>
          </p:cNvCxnSpPr>
          <p:nvPr/>
        </p:nvCxnSpPr>
        <p:spPr>
          <a:xfrm>
            <a:off x="334778" y="505162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79" name="TextBox 78">
            <a:hlinkClick r:id="rId26" action="ppaction://hlinksldjump"/>
            <a:extLst>
              <a:ext uri="{FF2B5EF4-FFF2-40B4-BE49-F238E27FC236}">
                <a16:creationId xmlns:a16="http://schemas.microsoft.com/office/drawing/2014/main" id="{865E57D8-F8B9-CE92-9476-908589556F36}"/>
              </a:ext>
            </a:extLst>
          </p:cNvPr>
          <p:cNvSpPr txBox="1"/>
          <p:nvPr/>
        </p:nvSpPr>
        <p:spPr>
          <a:xfrm>
            <a:off x="929536" y="5176348"/>
            <a:ext cx="1028964"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bold"/>
              </a:rPr>
              <a:t>Product adoption and usage</a:t>
            </a:r>
            <a:endParaRPr lang="en-US" sz="1000" b="0" i="0" u="none" strike="noStrike" kern="1200" cap="none" spc="0" normalizeH="0" baseline="0" noProof="0">
              <a:ln>
                <a:noFill/>
              </a:ln>
              <a:solidFill>
                <a:srgbClr val="593794"/>
              </a:solidFill>
              <a:effectLst/>
              <a:uLnTx/>
              <a:uFillTx/>
              <a:latin typeface="Segoe UI Semibold"/>
              <a:cs typeface="Segoe UI Semibold"/>
            </a:endParaRPr>
          </a:p>
        </p:txBody>
      </p:sp>
      <p:sp>
        <p:nvSpPr>
          <p:cNvPr id="80" name="TextBox 79">
            <a:extLst>
              <a:ext uri="{FF2B5EF4-FFF2-40B4-BE49-F238E27FC236}">
                <a16:creationId xmlns:a16="http://schemas.microsoft.com/office/drawing/2014/main" id="{7F63DC63-EF1B-8C20-3CFF-00A80EABAFDC}"/>
              </a:ext>
            </a:extLst>
          </p:cNvPr>
          <p:cNvSpPr txBox="1"/>
          <p:nvPr/>
        </p:nvSpPr>
        <p:spPr>
          <a:xfrm>
            <a:off x="2130130" y="5157703"/>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Create great onboarding experiences and collect and analyze feedback to improve user experiences.</a:t>
            </a:r>
          </a:p>
        </p:txBody>
      </p:sp>
      <p:sp>
        <p:nvSpPr>
          <p:cNvPr id="81" name="Freeform: Shape 124" descr="Employee retention icon">
            <a:extLst>
              <a:ext uri="{FF2B5EF4-FFF2-40B4-BE49-F238E27FC236}">
                <a16:creationId xmlns:a16="http://schemas.microsoft.com/office/drawing/2014/main" id="{483DBDAB-413A-946F-3FD9-6C5062F9D90C}"/>
              </a:ext>
            </a:extLst>
          </p:cNvPr>
          <p:cNvSpPr/>
          <p:nvPr/>
        </p:nvSpPr>
        <p:spPr>
          <a:xfrm>
            <a:off x="637944" y="5242084"/>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rgbClr val="0070C0"/>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cxnSp>
        <p:nvCxnSpPr>
          <p:cNvPr id="82" name="Straight Connector 81">
            <a:extLst>
              <a:ext uri="{FF2B5EF4-FFF2-40B4-BE49-F238E27FC236}">
                <a16:creationId xmlns:a16="http://schemas.microsoft.com/office/drawing/2014/main" id="{60D6F131-5311-248A-1694-E105D8639D5F}"/>
              </a:ext>
              <a:ext uri="{C183D7F6-B498-43B3-948B-1728B52AA6E4}">
                <adec:decorative xmlns:adec="http://schemas.microsoft.com/office/drawing/2017/decorative" val="1"/>
              </a:ext>
            </a:extLst>
          </p:cNvPr>
          <p:cNvCxnSpPr>
            <a:cxnSpLocks/>
          </p:cNvCxnSpPr>
          <p:nvPr/>
        </p:nvCxnSpPr>
        <p:spPr>
          <a:xfrm>
            <a:off x="377624" y="5629769"/>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83" name="TextBox 82">
            <a:hlinkClick r:id="rId27" action="ppaction://hlinksldjump"/>
            <a:extLst>
              <a:ext uri="{FF2B5EF4-FFF2-40B4-BE49-F238E27FC236}">
                <a16:creationId xmlns:a16="http://schemas.microsoft.com/office/drawing/2014/main" id="{4BD93A3B-1E19-3E93-D81E-AFF13A984A58}"/>
              </a:ext>
            </a:extLst>
          </p:cNvPr>
          <p:cNvSpPr txBox="1"/>
          <p:nvPr/>
        </p:nvSpPr>
        <p:spPr>
          <a:xfrm>
            <a:off x="944468" y="5685803"/>
            <a:ext cx="1042321"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strike="noStrike" kern="1200" cap="none" spc="0" normalizeH="0" baseline="0" noProof="0">
                <a:ln>
                  <a:noFill/>
                </a:ln>
                <a:solidFill>
                  <a:srgbClr val="8661C5"/>
                </a:solidFill>
                <a:effectLst/>
                <a:uLnTx/>
                <a:uFillTx/>
                <a:latin typeface="Segoe UI Semibold"/>
                <a:ea typeface="+mn-ea"/>
                <a:cs typeface="Segoe UI Semibold"/>
                <a:hlinkClick r:id="rId27" action="ppaction://hlinksldjump"/>
              </a:rPr>
              <a:t>IT management costs</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84" name="TextBox 83">
            <a:extLst>
              <a:ext uri="{FF2B5EF4-FFF2-40B4-BE49-F238E27FC236}">
                <a16:creationId xmlns:a16="http://schemas.microsoft.com/office/drawing/2014/main" id="{15FCFE17-4F3D-1EBA-E6F6-5928AA5DC400}"/>
              </a:ext>
            </a:extLst>
          </p:cNvPr>
          <p:cNvSpPr txBox="1"/>
          <p:nvPr/>
        </p:nvSpPr>
        <p:spPr>
          <a:xfrm>
            <a:off x="2143850" y="5658877"/>
            <a:ext cx="3988669"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lang="en-US" noProof="0">
                <a:solidFill>
                  <a:srgbClr val="000000"/>
                </a:solidFill>
                <a:latin typeface="Segoe UI"/>
              </a:rPr>
              <a:t>Keep your budgets on track by improving employee and process efficiency.</a:t>
            </a:r>
            <a:endPar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5" name="Graphic 47" descr="Icon of a piggy bank ">
            <a:extLst>
              <a:ext uri="{FF2B5EF4-FFF2-40B4-BE49-F238E27FC236}">
                <a16:creationId xmlns:a16="http://schemas.microsoft.com/office/drawing/2014/main" id="{A8D64E28-374F-2942-4472-2BB03220065C}"/>
              </a:ext>
            </a:extLst>
          </p:cNvPr>
          <p:cNvSpPr>
            <a:spLocks noChangeAspect="1"/>
          </p:cNvSpPr>
          <p:nvPr/>
        </p:nvSpPr>
        <p:spPr>
          <a:xfrm>
            <a:off x="605369" y="5724801"/>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rgbClr val="0070C0"/>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9" name="Text Placeholder 4">
            <a:extLst>
              <a:ext uri="{FF2B5EF4-FFF2-40B4-BE49-F238E27FC236}">
                <a16:creationId xmlns:a16="http://schemas.microsoft.com/office/drawing/2014/main" id="{22B21F19-1F1A-AB6C-C501-329FDAEAD1FA}"/>
              </a:ext>
            </a:extLst>
          </p:cNvPr>
          <p:cNvSpPr txBox="1">
            <a:spLocks/>
          </p:cNvSpPr>
          <p:nvPr/>
        </p:nvSpPr>
        <p:spPr>
          <a:xfrm>
            <a:off x="10180877" y="3349026"/>
            <a:ext cx="1970863" cy="2388218"/>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28" action="ppaction://hlinksldjump"/>
              </a:rPr>
              <a:t>Build analytics within Fabric</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29" action="ppaction://hlinksldjump"/>
              </a:rPr>
              <a:t>Assisted device acquisition</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0" action="ppaction://hlinksldjump"/>
              </a:rPr>
              <a:t>Perform a security incident investigation</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1" action="ppaction://hlinksldjump"/>
              </a:rPr>
              <a:t>Conduct a security script analysis</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2" action="ppaction://hlinksldjump"/>
              </a:rPr>
              <a:t>Conduct a vulnerability assessment</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3" action="ppaction://hlinksldjump"/>
              </a:rPr>
              <a:t>Conduct a multi-cloud vulnerability assessment</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4" action="ppaction://hlinksldjump"/>
              </a:rPr>
              <a:t>Manage device health</a:t>
            </a:r>
            <a:endParaRPr lang="en-US" sz="1050" noProof="0">
              <a:solidFill>
                <a:schemeClr val="tx2"/>
              </a:solidFill>
              <a:latin typeface="Segoe UI Semibold"/>
              <a:cs typeface="Segoe UI Semilight"/>
            </a:endParaRPr>
          </a:p>
          <a:p>
            <a:pPr marL="114300" indent="-114300" defTabSz="582780">
              <a:lnSpc>
                <a:spcPct val="110000"/>
              </a:lnSpc>
              <a:spcBef>
                <a:spcPct val="0"/>
              </a:spcBef>
              <a:spcAft>
                <a:spcPts val="300"/>
              </a:spcAft>
              <a:buSzTx/>
              <a:buFont typeface="Arial" panose="020B0604020202020204" pitchFamily="34" charset="0"/>
              <a:buChar char="•"/>
              <a:defRPr/>
            </a:pPr>
            <a:r>
              <a:rPr lang="en-US" sz="1050" noProof="0">
                <a:solidFill>
                  <a:schemeClr val="tx2"/>
                </a:solidFill>
                <a:latin typeface="Segoe UI Semibold"/>
                <a:cs typeface="Segoe UI Semilight"/>
                <a:hlinkClick r:id="rId35" action="ppaction://hlinksldjump"/>
              </a:rPr>
              <a:t>License allocation and usage</a:t>
            </a:r>
            <a:endParaRPr lang="en-US" sz="1050" noProof="0">
              <a:solidFill>
                <a:schemeClr val="tx2"/>
              </a:solidFill>
              <a:latin typeface="Segoe UI Semibold"/>
              <a:cs typeface="Segoe UI Semilight"/>
            </a:endParaRPr>
          </a:p>
        </p:txBody>
      </p:sp>
      <p:sp>
        <p:nvSpPr>
          <p:cNvPr id="23" name="TextBox 22">
            <a:extLst>
              <a:ext uri="{FF2B5EF4-FFF2-40B4-BE49-F238E27FC236}">
                <a16:creationId xmlns:a16="http://schemas.microsoft.com/office/drawing/2014/main" id="{EFABAADD-AE3B-73DE-D74D-B8BEDABDA79D}"/>
              </a:ext>
            </a:extLst>
          </p:cNvPr>
          <p:cNvSpPr txBox="1"/>
          <p:nvPr/>
        </p:nvSpPr>
        <p:spPr>
          <a:xfrm>
            <a:off x="8068039" y="2811656"/>
            <a:ext cx="4083701" cy="433837"/>
          </a:xfrm>
          <a:prstGeom prst="rect">
            <a:avLst/>
          </a:prstGeom>
          <a:noFill/>
        </p:spPr>
        <p:txBody>
          <a:bodyPr wrap="square">
            <a:spAutoFit/>
          </a:bodyPr>
          <a:lstStyle/>
          <a:p>
            <a:pPr defTabSz="582780">
              <a:lnSpc>
                <a:spcPct val="110000"/>
              </a:lnSpc>
              <a:spcBef>
                <a:spcPct val="0"/>
              </a:spcBef>
              <a:spcAft>
                <a:spcPts val="300"/>
              </a:spcAft>
              <a:defRPr/>
            </a:pPr>
            <a:r>
              <a:rPr lang="en-US" sz="1050">
                <a:solidFill>
                  <a:srgbClr val="000000"/>
                </a:solidFill>
                <a:latin typeface="Segoe UI"/>
                <a:cs typeface="Segoe UI Semilight"/>
              </a:rPr>
              <a:t>Copilot can help to reduce the workload on IT and support staff by helping: </a:t>
            </a:r>
          </a:p>
        </p:txBody>
      </p:sp>
    </p:spTree>
    <p:extLst>
      <p:ext uri="{BB962C8B-B14F-4D97-AF65-F5344CB8AC3E}">
        <p14:creationId xmlns:p14="http://schemas.microsoft.com/office/powerpoint/2010/main" val="40972214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D3B63D-5190-1F4C-5188-F943386E2BF8}"/>
              </a:ext>
              <a:ext uri="{C183D7F6-B498-43B3-948B-1728B52AA6E4}">
                <adec:decorative xmlns:adec="http://schemas.microsoft.com/office/drawing/2017/decorative" val="1"/>
              </a:ext>
            </a:extLst>
          </p:cNvPr>
          <p:cNvSpPr/>
          <p:nvPr/>
        </p:nvSpPr>
        <p:spPr bwMode="auto">
          <a:xfrm>
            <a:off x="3682350" y="4434407"/>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951FF376-72BF-81A1-85D3-1E12D5E65BB3}"/>
              </a:ext>
              <a:ext uri="{C183D7F6-B498-43B3-948B-1728B52AA6E4}">
                <adec:decorative xmlns:adec="http://schemas.microsoft.com/office/drawing/2017/decorative" val="1"/>
              </a:ext>
            </a:extLst>
          </p:cNvPr>
          <p:cNvSpPr/>
          <p:nvPr/>
        </p:nvSpPr>
        <p:spPr bwMode="auto">
          <a:xfrm>
            <a:off x="3588701" y="5843548"/>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7F058A33-58B1-BE66-8B14-207B6492AB35}"/>
              </a:ext>
              <a:ext uri="{C183D7F6-B498-43B3-948B-1728B52AA6E4}">
                <adec:decorative xmlns:adec="http://schemas.microsoft.com/office/drawing/2017/decorative" val="1"/>
              </a:ext>
            </a:extLst>
          </p:cNvPr>
          <p:cNvSpPr/>
          <p:nvPr/>
        </p:nvSpPr>
        <p:spPr bwMode="auto">
          <a:xfrm>
            <a:off x="3695821" y="215902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A3599CA5-9067-9BE5-8D31-3105D3FBFA6C}"/>
              </a:ext>
              <a:ext uri="{C183D7F6-B498-43B3-948B-1728B52AA6E4}">
                <adec:decorative xmlns:adec="http://schemas.microsoft.com/office/drawing/2017/decorative" val="1"/>
              </a:ext>
            </a:extLst>
          </p:cNvPr>
          <p:cNvSpPr/>
          <p:nvPr/>
        </p:nvSpPr>
        <p:spPr bwMode="auto">
          <a:xfrm>
            <a:off x="3695821" y="3579291"/>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CC6A9BDD-EE6A-50BC-3F6A-7656391DE68F}"/>
              </a:ext>
              <a:ext uri="{C183D7F6-B498-43B3-948B-1728B52AA6E4}">
                <adec:decorative xmlns:adec="http://schemas.microsoft.com/office/drawing/2017/decorative" val="1"/>
              </a:ext>
            </a:extLst>
          </p:cNvPr>
          <p:cNvSpPr/>
          <p:nvPr/>
        </p:nvSpPr>
        <p:spPr bwMode="auto">
          <a:xfrm>
            <a:off x="4601780" y="1462474"/>
            <a:ext cx="6541532" cy="1457368"/>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62C1C68A-B97B-68D3-5DB5-E6382E52A696}"/>
              </a:ext>
              <a:ext uri="{C183D7F6-B498-43B3-948B-1728B52AA6E4}">
                <adec:decorative xmlns:adec="http://schemas.microsoft.com/office/drawing/2017/decorative" val="1"/>
              </a:ext>
            </a:extLst>
          </p:cNvPr>
          <p:cNvSpPr/>
          <p:nvPr/>
        </p:nvSpPr>
        <p:spPr bwMode="auto">
          <a:xfrm>
            <a:off x="4601780" y="3006826"/>
            <a:ext cx="6541532" cy="128979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ounded Rectangle 35">
            <a:extLst>
              <a:ext uri="{FF2B5EF4-FFF2-40B4-BE49-F238E27FC236}">
                <a16:creationId xmlns:a16="http://schemas.microsoft.com/office/drawing/2014/main" id="{6A41721A-3C90-8683-CC9F-37D86C234E98}"/>
              </a:ext>
              <a:ext uri="{C183D7F6-B498-43B3-948B-1728B52AA6E4}">
                <adec:decorative xmlns:adec="http://schemas.microsoft.com/office/drawing/2017/decorative" val="1"/>
              </a:ext>
            </a:extLst>
          </p:cNvPr>
          <p:cNvSpPr/>
          <p:nvPr/>
        </p:nvSpPr>
        <p:spPr bwMode="auto">
          <a:xfrm>
            <a:off x="4601780" y="5276970"/>
            <a:ext cx="6562925" cy="1255265"/>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48DBC4CB-9508-6F38-4819-2A629AF01630}"/>
              </a:ext>
              <a:ext uri="{C183D7F6-B498-43B3-948B-1728B52AA6E4}">
                <adec:decorative xmlns:adec="http://schemas.microsoft.com/office/drawing/2017/decorative" val="1"/>
              </a:ext>
            </a:extLst>
          </p:cNvPr>
          <p:cNvSpPr/>
          <p:nvPr/>
        </p:nvSpPr>
        <p:spPr bwMode="auto">
          <a:xfrm>
            <a:off x="4602065" y="4359976"/>
            <a:ext cx="6541247" cy="803481"/>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3373461E-FCD2-0331-967B-DF748FA68D61}"/>
              </a:ext>
              <a:ext uri="{C183D7F6-B498-43B3-948B-1728B52AA6E4}">
                <adec:decorative xmlns:adec="http://schemas.microsoft.com/office/drawing/2017/decorative" val="1"/>
              </a:ext>
            </a:extLst>
          </p:cNvPr>
          <p:cNvSpPr/>
          <p:nvPr/>
        </p:nvSpPr>
        <p:spPr bwMode="auto">
          <a:xfrm>
            <a:off x="202367" y="1195755"/>
            <a:ext cx="3796712" cy="5426560"/>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D620459E-AB2B-480F-6EB1-E9F7B29C0216}"/>
              </a:ext>
              <a:ext uri="{C183D7F6-B498-43B3-948B-1728B52AA6E4}">
                <adec:decorative xmlns:adec="http://schemas.microsoft.com/office/drawing/2017/decorative" val="1"/>
              </a:ext>
            </a:extLst>
          </p:cNvPr>
          <p:cNvSpPr/>
          <p:nvPr/>
        </p:nvSpPr>
        <p:spPr bwMode="auto">
          <a:xfrm>
            <a:off x="4451240" y="1193115"/>
            <a:ext cx="6808430" cy="5426559"/>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E8B23981-5402-8D7C-AC98-BF86E3574761}"/>
              </a:ext>
              <a:ext uri="{C183D7F6-B498-43B3-948B-1728B52AA6E4}">
                <adec:decorative xmlns:adec="http://schemas.microsoft.com/office/drawing/2017/decorative" val="1"/>
              </a:ext>
            </a:extLst>
          </p:cNvPr>
          <p:cNvSpPr/>
          <p:nvPr/>
        </p:nvSpPr>
        <p:spPr bwMode="auto">
          <a:xfrm>
            <a:off x="306732" y="1468814"/>
            <a:ext cx="3495724" cy="149040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4735180B-240C-0845-0B71-821467060EE2}"/>
              </a:ext>
            </a:extLst>
          </p:cNvPr>
          <p:cNvSpPr>
            <a:spLocks noGrp="1"/>
          </p:cNvSpPr>
          <p:nvPr>
            <p:ph type="title"/>
          </p:nvPr>
        </p:nvSpPr>
        <p:spPr/>
        <p:txBody>
          <a:bodyPr/>
          <a:lstStyle/>
          <a:p>
            <a:r>
              <a:rPr lang="en-US" sz="3200" spc="-70" noProof="0"/>
              <a:t>Optimize costs in </a:t>
            </a:r>
            <a:r>
              <a:rPr lang="en-US" sz="3200" spc="-70" noProof="0">
                <a:solidFill>
                  <a:srgbClr val="0070C0"/>
                </a:solidFill>
              </a:rPr>
              <a:t>IT</a:t>
            </a:r>
          </a:p>
        </p:txBody>
      </p:sp>
      <p:sp>
        <p:nvSpPr>
          <p:cNvPr id="7" name="Rectangle: Rounded Corners 10">
            <a:extLst>
              <a:ext uri="{FF2B5EF4-FFF2-40B4-BE49-F238E27FC236}">
                <a16:creationId xmlns:a16="http://schemas.microsoft.com/office/drawing/2014/main" id="{24568D4F-7A58-6334-394D-9D9266E55BBB}"/>
              </a:ext>
            </a:extLst>
          </p:cNvPr>
          <p:cNvSpPr/>
          <p:nvPr/>
        </p:nvSpPr>
        <p:spPr>
          <a:xfrm>
            <a:off x="426262" y="107492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316203BF-BCF6-27E0-7BA5-70F51559FE3E}"/>
              </a:ext>
            </a:extLst>
          </p:cNvPr>
          <p:cNvSpPr/>
          <p:nvPr/>
        </p:nvSpPr>
        <p:spPr>
          <a:xfrm>
            <a:off x="1905910" y="107492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A2864EC8-E19C-DC33-588B-7C025DE412D2}"/>
              </a:ext>
            </a:extLst>
          </p:cNvPr>
          <p:cNvSpPr txBox="1"/>
          <p:nvPr/>
        </p:nvSpPr>
        <p:spPr>
          <a:xfrm>
            <a:off x="366867" y="1894806"/>
            <a:ext cx="1326937"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Data, device, and app management</a:t>
            </a:r>
          </a:p>
        </p:txBody>
      </p:sp>
      <p:sp>
        <p:nvSpPr>
          <p:cNvPr id="36" name="TextBox 35">
            <a:extLst>
              <a:ext uri="{FF2B5EF4-FFF2-40B4-BE49-F238E27FC236}">
                <a16:creationId xmlns:a16="http://schemas.microsoft.com/office/drawing/2014/main" id="{7D70A9ED-1A0D-46B4-8D70-D1BFEA2D9983}"/>
              </a:ext>
            </a:extLst>
          </p:cNvPr>
          <p:cNvSpPr txBox="1"/>
          <p:nvPr/>
        </p:nvSpPr>
        <p:spPr>
          <a:xfrm>
            <a:off x="1629895" y="1801753"/>
            <a:ext cx="2129836"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Manual processes for</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device and app management can lead to inefficiencies and downtime for end users, which means overall decreased productivity.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F3D9B38C-0321-346F-176F-B43736CC3FE5}"/>
              </a:ext>
              <a:ext uri="{C183D7F6-B498-43B3-948B-1728B52AA6E4}">
                <adec:decorative xmlns:adec="http://schemas.microsoft.com/office/drawing/2017/decorative" val="1"/>
              </a:ext>
            </a:extLst>
          </p:cNvPr>
          <p:cNvSpPr/>
          <p:nvPr/>
        </p:nvSpPr>
        <p:spPr bwMode="auto">
          <a:xfrm>
            <a:off x="306732" y="3033652"/>
            <a:ext cx="3495724" cy="125733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BA719F61-E39B-B3E8-D7D6-9B3063BBD0E3}"/>
              </a:ext>
            </a:extLst>
          </p:cNvPr>
          <p:cNvSpPr txBox="1"/>
          <p:nvPr/>
        </p:nvSpPr>
        <p:spPr>
          <a:xfrm>
            <a:off x="471611" y="3387544"/>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Change management</a:t>
            </a:r>
          </a:p>
        </p:txBody>
      </p:sp>
      <p:sp>
        <p:nvSpPr>
          <p:cNvPr id="37" name="TextBox 36">
            <a:extLst>
              <a:ext uri="{FF2B5EF4-FFF2-40B4-BE49-F238E27FC236}">
                <a16:creationId xmlns:a16="http://schemas.microsoft.com/office/drawing/2014/main" id="{22EFDEEA-D21F-0CC6-64B1-9D8AA1BCFBE4}"/>
              </a:ext>
            </a:extLst>
          </p:cNvPr>
          <p:cNvSpPr txBox="1"/>
          <p:nvPr/>
        </p:nvSpPr>
        <p:spPr>
          <a:xfrm>
            <a:off x="1560751" y="3373080"/>
            <a:ext cx="2093393" cy="597471"/>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Many organizations face underutilization of applications and missed ROI because users don’t know about or aren’t trained to use them</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2" name="Rounded Rectangle 35">
            <a:extLst>
              <a:ext uri="{FF2B5EF4-FFF2-40B4-BE49-F238E27FC236}">
                <a16:creationId xmlns:a16="http://schemas.microsoft.com/office/drawing/2014/main" id="{BED8BD72-8681-57F3-ABDF-A5B19CE9065D}"/>
              </a:ext>
              <a:ext uri="{C183D7F6-B498-43B3-948B-1728B52AA6E4}">
                <adec:decorative xmlns:adec="http://schemas.microsoft.com/office/drawing/2017/decorative" val="1"/>
              </a:ext>
            </a:extLst>
          </p:cNvPr>
          <p:cNvSpPr/>
          <p:nvPr/>
        </p:nvSpPr>
        <p:spPr bwMode="auto">
          <a:xfrm>
            <a:off x="306732" y="5276970"/>
            <a:ext cx="3495724" cy="1253167"/>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7" name="Rounded Rectangle 31">
            <a:extLst>
              <a:ext uri="{FF2B5EF4-FFF2-40B4-BE49-F238E27FC236}">
                <a16:creationId xmlns:a16="http://schemas.microsoft.com/office/drawing/2014/main" id="{B901DC18-8FF4-D8FF-BC55-894F7695E029}"/>
              </a:ext>
              <a:ext uri="{C183D7F6-B498-43B3-948B-1728B52AA6E4}">
                <adec:decorative xmlns:adec="http://schemas.microsoft.com/office/drawing/2017/decorative" val="1"/>
              </a:ext>
            </a:extLst>
          </p:cNvPr>
          <p:cNvSpPr/>
          <p:nvPr/>
        </p:nvSpPr>
        <p:spPr bwMode="auto">
          <a:xfrm>
            <a:off x="307017" y="4357879"/>
            <a:ext cx="349196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56C3C016-F611-4DFD-F1E5-C41259E1A309}"/>
              </a:ext>
            </a:extLst>
          </p:cNvPr>
          <p:cNvSpPr txBox="1"/>
          <p:nvPr/>
        </p:nvSpPr>
        <p:spPr>
          <a:xfrm>
            <a:off x="482848" y="4505320"/>
            <a:ext cx="1033771"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IT operations and service desk</a:t>
            </a:r>
          </a:p>
        </p:txBody>
      </p:sp>
      <p:sp>
        <p:nvSpPr>
          <p:cNvPr id="39" name="TextBox 38">
            <a:extLst>
              <a:ext uri="{FF2B5EF4-FFF2-40B4-BE49-F238E27FC236}">
                <a16:creationId xmlns:a16="http://schemas.microsoft.com/office/drawing/2014/main" id="{35F9975E-6219-614F-5EAA-A2BDD061CE1E}"/>
              </a:ext>
            </a:extLst>
          </p:cNvPr>
          <p:cNvSpPr txBox="1"/>
          <p:nvPr/>
        </p:nvSpPr>
        <p:spPr>
          <a:xfrm>
            <a:off x="1560751" y="4491248"/>
            <a:ext cx="2098108"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Lack of self-service options and slow response times can lead to higher costs and additional downtime for users.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7" name="TextBox 56">
            <a:extLst>
              <a:ext uri="{FF2B5EF4-FFF2-40B4-BE49-F238E27FC236}">
                <a16:creationId xmlns:a16="http://schemas.microsoft.com/office/drawing/2014/main" id="{F4235C62-ABEB-E76D-F780-04B04124F0F3}"/>
              </a:ext>
            </a:extLst>
          </p:cNvPr>
          <p:cNvSpPr txBox="1"/>
          <p:nvPr/>
        </p:nvSpPr>
        <p:spPr>
          <a:xfrm>
            <a:off x="482848" y="5595462"/>
            <a:ext cx="9765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Security and compliance operations</a:t>
            </a:r>
          </a:p>
        </p:txBody>
      </p:sp>
      <p:sp>
        <p:nvSpPr>
          <p:cNvPr id="38" name="TextBox 37">
            <a:extLst>
              <a:ext uri="{FF2B5EF4-FFF2-40B4-BE49-F238E27FC236}">
                <a16:creationId xmlns:a16="http://schemas.microsoft.com/office/drawing/2014/main" id="{9570D3E4-F779-B2D5-8A8F-E01814EDCD64}"/>
              </a:ext>
            </a:extLst>
          </p:cNvPr>
          <p:cNvSpPr txBox="1"/>
          <p:nvPr/>
        </p:nvSpPr>
        <p:spPr>
          <a:xfrm>
            <a:off x="1560751" y="5649900"/>
            <a:ext cx="1917939"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Manual processes can lead to an</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increase in MTTR and additional risk of a breach.</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83B3CD94-ABB0-F7AC-8760-7FB7E6A88E7F}"/>
              </a:ext>
            </a:extLst>
          </p:cNvPr>
          <p:cNvSpPr/>
          <p:nvPr/>
        </p:nvSpPr>
        <p:spPr>
          <a:xfrm>
            <a:off x="4599657" y="105734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6" name="Copilot helps improve 2">
            <a:extLst>
              <a:ext uri="{FF2B5EF4-FFF2-40B4-BE49-F238E27FC236}">
                <a16:creationId xmlns:a16="http://schemas.microsoft.com/office/drawing/2014/main" id="{44DCFAEF-47A0-0815-8E15-AC52CDFCA09C}"/>
              </a:ext>
            </a:extLst>
          </p:cNvPr>
          <p:cNvSpPr txBox="1"/>
          <p:nvPr/>
        </p:nvSpPr>
        <p:spPr>
          <a:xfrm>
            <a:off x="4803380" y="4688381"/>
            <a:ext cx="166251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Create an agent to answer employee IT questions.</a:t>
            </a:r>
          </a:p>
        </p:txBody>
      </p:sp>
      <p:pic>
        <p:nvPicPr>
          <p:cNvPr id="21" name="Picture 20">
            <a:extLst>
              <a:ext uri="{FF2B5EF4-FFF2-40B4-BE49-F238E27FC236}">
                <a16:creationId xmlns:a16="http://schemas.microsoft.com/office/drawing/2014/main" id="{379E59C0-9B63-4228-B1A2-EC7C7115CC5A}"/>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56" name="TextBox 55">
            <a:extLst>
              <a:ext uri="{FF2B5EF4-FFF2-40B4-BE49-F238E27FC236}">
                <a16:creationId xmlns:a16="http://schemas.microsoft.com/office/drawing/2014/main" id="{AF57B48E-6554-17FA-322B-D685B9ACC1DD}"/>
              </a:ext>
            </a:extLst>
          </p:cNvPr>
          <p:cNvSpPr txBox="1"/>
          <p:nvPr/>
        </p:nvSpPr>
        <p:spPr>
          <a:xfrm>
            <a:off x="7493538" y="1501136"/>
            <a:ext cx="245095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4" action="ppaction://hlinksldjump"/>
              </a:rPr>
              <a:t>Update technology strategy - Buy</a:t>
            </a:r>
            <a:endParaRPr lang="en-US" sz="1000" noProof="0">
              <a:solidFill>
                <a:srgbClr val="0070C0"/>
              </a:solidFill>
              <a:latin typeface="Segoe UI Semibold"/>
              <a:cs typeface="Segoe UI Semilight"/>
            </a:endParaRPr>
          </a:p>
        </p:txBody>
      </p:sp>
      <p:sp>
        <p:nvSpPr>
          <p:cNvPr id="58" name="TextBox 57">
            <a:extLst>
              <a:ext uri="{FF2B5EF4-FFF2-40B4-BE49-F238E27FC236}">
                <a16:creationId xmlns:a16="http://schemas.microsoft.com/office/drawing/2014/main" id="{5763600B-F377-1888-D8A4-963411D8D05C}"/>
              </a:ext>
            </a:extLst>
          </p:cNvPr>
          <p:cNvSpPr txBox="1"/>
          <p:nvPr/>
        </p:nvSpPr>
        <p:spPr>
          <a:xfrm>
            <a:off x="4843847" y="4440043"/>
            <a:ext cx="195284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dirty="0">
                <a:solidFill>
                  <a:srgbClr val="0070C0"/>
                </a:solidFill>
                <a:latin typeface="Segoe UI Semibold"/>
                <a:cs typeface="Segoe UI Semilight"/>
                <a:hlinkClick r:id="rId5" action="ppaction://hlinksldjump"/>
              </a:rPr>
              <a:t>IT helpdesk agent - Extend</a:t>
            </a:r>
            <a:endParaRPr lang="en-US" sz="1000" noProof="0" dirty="0">
              <a:solidFill>
                <a:srgbClr val="0070C0"/>
              </a:solidFill>
              <a:latin typeface="Segoe UI Semibold"/>
              <a:cs typeface="Segoe UI Semilight"/>
            </a:endParaRPr>
          </a:p>
        </p:txBody>
      </p:sp>
      <p:sp>
        <p:nvSpPr>
          <p:cNvPr id="59" name="TextBox 58">
            <a:extLst>
              <a:ext uri="{FF2B5EF4-FFF2-40B4-BE49-F238E27FC236}">
                <a16:creationId xmlns:a16="http://schemas.microsoft.com/office/drawing/2014/main" id="{CD1E13DD-AA8D-18D2-C939-D96CFABE1F4E}"/>
              </a:ext>
            </a:extLst>
          </p:cNvPr>
          <p:cNvSpPr txBox="1"/>
          <p:nvPr/>
        </p:nvSpPr>
        <p:spPr>
          <a:xfrm>
            <a:off x="4731898" y="5396596"/>
            <a:ext cx="283000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6" action="ppaction://hlinksldjump"/>
              </a:rPr>
              <a:t>Guidance on network upgrade script - Buy</a:t>
            </a:r>
            <a:endParaRPr lang="en-US" sz="1000" noProof="0">
              <a:solidFill>
                <a:srgbClr val="0070C0"/>
              </a:solidFill>
              <a:latin typeface="Segoe UI Semibold"/>
              <a:cs typeface="Segoe UI Semilight"/>
            </a:endParaRPr>
          </a:p>
        </p:txBody>
      </p:sp>
      <p:sp>
        <p:nvSpPr>
          <p:cNvPr id="60" name="TextBox 59">
            <a:extLst>
              <a:ext uri="{FF2B5EF4-FFF2-40B4-BE49-F238E27FC236}">
                <a16:creationId xmlns:a16="http://schemas.microsoft.com/office/drawing/2014/main" id="{35FB111E-3958-2F96-5FD2-DEB0FD9FD29B}"/>
              </a:ext>
            </a:extLst>
          </p:cNvPr>
          <p:cNvSpPr txBox="1"/>
          <p:nvPr/>
        </p:nvSpPr>
        <p:spPr>
          <a:xfrm>
            <a:off x="7621543" y="4492048"/>
            <a:ext cx="2567865"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7" action="ppaction://hlinksldjump"/>
              </a:rPr>
              <a:t>Outage user communications - Buy</a:t>
            </a:r>
            <a:endParaRPr lang="en-US" sz="1000" noProof="0">
              <a:solidFill>
                <a:srgbClr val="0070C0"/>
              </a:solidFill>
              <a:latin typeface="Segoe UI Semibold"/>
              <a:cs typeface="Segoe UI Semilight"/>
            </a:endParaRPr>
          </a:p>
        </p:txBody>
      </p:sp>
      <p:sp>
        <p:nvSpPr>
          <p:cNvPr id="61" name="TextBox 60">
            <a:extLst>
              <a:ext uri="{FF2B5EF4-FFF2-40B4-BE49-F238E27FC236}">
                <a16:creationId xmlns:a16="http://schemas.microsoft.com/office/drawing/2014/main" id="{69F2F30E-575E-52F3-E142-C9528C95AA04}"/>
              </a:ext>
            </a:extLst>
          </p:cNvPr>
          <p:cNvSpPr txBox="1"/>
          <p:nvPr/>
        </p:nvSpPr>
        <p:spPr>
          <a:xfrm>
            <a:off x="7493538" y="1692458"/>
            <a:ext cx="2951234"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8" action="ppaction://hlinksldjump"/>
              </a:rPr>
              <a:t>Draft product strategy document - Buy</a:t>
            </a:r>
            <a:endParaRPr lang="en-US" sz="1000" noProof="0">
              <a:solidFill>
                <a:srgbClr val="0070C0"/>
              </a:solidFill>
              <a:latin typeface="Segoe UI Semibold"/>
              <a:cs typeface="Segoe UI Semilight"/>
            </a:endParaRPr>
          </a:p>
        </p:txBody>
      </p:sp>
      <p:sp>
        <p:nvSpPr>
          <p:cNvPr id="64" name="TextBox 63">
            <a:extLst>
              <a:ext uri="{FF2B5EF4-FFF2-40B4-BE49-F238E27FC236}">
                <a16:creationId xmlns:a16="http://schemas.microsoft.com/office/drawing/2014/main" id="{D3294DB7-2247-89AA-6F9B-5EC398E5AA76}"/>
              </a:ext>
            </a:extLst>
          </p:cNvPr>
          <p:cNvSpPr txBox="1"/>
          <p:nvPr/>
        </p:nvSpPr>
        <p:spPr>
          <a:xfrm>
            <a:off x="4803380" y="3104880"/>
            <a:ext cx="227520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9" action="ppaction://hlinksldjump"/>
              </a:rPr>
              <a:t>Tech engagement health - Buy</a:t>
            </a:r>
            <a:endParaRPr lang="en-US" sz="1000" noProof="0">
              <a:solidFill>
                <a:srgbClr val="0070C0"/>
              </a:solidFill>
              <a:latin typeface="Segoe UI Semibold"/>
              <a:cs typeface="Segoe UI Semilight"/>
            </a:endParaRPr>
          </a:p>
        </p:txBody>
      </p:sp>
      <p:sp>
        <p:nvSpPr>
          <p:cNvPr id="65" name="TextBox 64">
            <a:extLst>
              <a:ext uri="{FF2B5EF4-FFF2-40B4-BE49-F238E27FC236}">
                <a16:creationId xmlns:a16="http://schemas.microsoft.com/office/drawing/2014/main" id="{EC0F0FDF-2694-DCEC-A8E0-33254E9C6868}"/>
              </a:ext>
            </a:extLst>
          </p:cNvPr>
          <p:cNvSpPr txBox="1"/>
          <p:nvPr/>
        </p:nvSpPr>
        <p:spPr>
          <a:xfrm>
            <a:off x="7604876" y="3128553"/>
            <a:ext cx="2642995"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10" action="ppaction://hlinksldjump"/>
              </a:rPr>
              <a:t>Onboard and train new users - Buy</a:t>
            </a:r>
            <a:endParaRPr lang="en-US" sz="1000" noProof="0">
              <a:solidFill>
                <a:srgbClr val="0070C0"/>
              </a:solidFill>
              <a:latin typeface="Segoe UI Semibold"/>
              <a:cs typeface="Segoe UI Semilight"/>
            </a:endParaRPr>
          </a:p>
        </p:txBody>
      </p:sp>
      <p:sp>
        <p:nvSpPr>
          <p:cNvPr id="66" name="TextBox 65">
            <a:extLst>
              <a:ext uri="{FF2B5EF4-FFF2-40B4-BE49-F238E27FC236}">
                <a16:creationId xmlns:a16="http://schemas.microsoft.com/office/drawing/2014/main" id="{78B05CD8-CA46-B5DA-7828-45B59BD2A14F}"/>
              </a:ext>
            </a:extLst>
          </p:cNvPr>
          <p:cNvSpPr txBox="1"/>
          <p:nvPr/>
        </p:nvSpPr>
        <p:spPr>
          <a:xfrm>
            <a:off x="7493538" y="1865791"/>
            <a:ext cx="2992961" cy="248338"/>
          </a:xfrm>
          <a:prstGeom prst="rect">
            <a:avLst/>
          </a:prstGeom>
          <a:noFill/>
        </p:spPr>
        <p:txBody>
          <a:bodyPr wrap="square">
            <a:spAutoFit/>
          </a:bodyPr>
          <a:lstStyle/>
          <a:p>
            <a:pPr marR="0" lvl="0" algn="l" defTabSz="582780" rtl="0" eaLnBrk="1" fontAlgn="auto" latinLnBrk="0" hangingPunct="1">
              <a:lnSpc>
                <a:spcPct val="110000"/>
              </a:lnSpc>
              <a:spcBef>
                <a:spcPct val="0"/>
              </a:spcBef>
              <a:spcAft>
                <a:spcPts val="300"/>
              </a:spcAft>
              <a:buClrTx/>
              <a:buSzTx/>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Semilight"/>
                <a:hlinkClick r:id="rId11" action="ppaction://hlinksldjump"/>
              </a:rPr>
              <a:t>Evaluate and purchase a new IT solution - Buy</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69" name="TextBox 68">
            <a:extLst>
              <a:ext uri="{FF2B5EF4-FFF2-40B4-BE49-F238E27FC236}">
                <a16:creationId xmlns:a16="http://schemas.microsoft.com/office/drawing/2014/main" id="{73A40149-586E-BE6C-B852-A2454C4F6763}"/>
              </a:ext>
            </a:extLst>
          </p:cNvPr>
          <p:cNvSpPr txBox="1"/>
          <p:nvPr/>
        </p:nvSpPr>
        <p:spPr>
          <a:xfrm>
            <a:off x="4885033" y="3684179"/>
            <a:ext cx="1996814" cy="248338"/>
          </a:xfrm>
          <a:prstGeom prst="rect">
            <a:avLst/>
          </a:prstGeom>
          <a:noFill/>
        </p:spPr>
        <p:txBody>
          <a:bodyPr wrap="square">
            <a:spAutoFit/>
          </a:bodyPr>
          <a:lstStyle/>
          <a:p>
            <a:pPr marR="0" lvl="0" algn="l" defTabSz="582780" rtl="0" eaLnBrk="1" fontAlgn="auto" latinLnBrk="0" hangingPunct="1">
              <a:lnSpc>
                <a:spcPct val="110000"/>
              </a:lnSpc>
              <a:spcBef>
                <a:spcPct val="0"/>
              </a:spcBef>
              <a:spcAft>
                <a:spcPts val="300"/>
              </a:spcAft>
              <a:buClrTx/>
              <a:buSzTx/>
              <a:tabLst/>
              <a:defRPr/>
            </a:pPr>
            <a:r>
              <a:rPr kumimoji="0" lang="en-US" sz="1000" b="0" i="0" u="none" strike="noStrike" kern="1200" cap="none" spc="0" normalizeH="0" baseline="0" noProof="0">
                <a:ln>
                  <a:noFill/>
                </a:ln>
                <a:solidFill>
                  <a:srgbClr val="0070C0"/>
                </a:solidFill>
                <a:effectLst/>
                <a:uLnTx/>
                <a:uFillTx/>
                <a:latin typeface="Segoe UI Semibold"/>
                <a:ea typeface="+mn-ea"/>
                <a:cs typeface="Segoe UI Semilight"/>
                <a:hlinkClick r:id="rId12" action="ppaction://hlinksldjump"/>
              </a:rPr>
              <a:t>Create a project plan - Buy</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70" name="TextBox 69">
            <a:extLst>
              <a:ext uri="{FF2B5EF4-FFF2-40B4-BE49-F238E27FC236}">
                <a16:creationId xmlns:a16="http://schemas.microsoft.com/office/drawing/2014/main" id="{1C41BBE9-4A91-9F07-85E1-C0CCDD8A9059}"/>
              </a:ext>
            </a:extLst>
          </p:cNvPr>
          <p:cNvSpPr txBox="1"/>
          <p:nvPr/>
        </p:nvSpPr>
        <p:spPr>
          <a:xfrm>
            <a:off x="4732426" y="1569119"/>
            <a:ext cx="2094767" cy="248338"/>
          </a:xfrm>
          <a:prstGeom prst="rect">
            <a:avLst/>
          </a:prstGeom>
          <a:noFill/>
        </p:spPr>
        <p:txBody>
          <a:bodyPr wrap="square">
            <a:spAutoFit/>
          </a:bodyPr>
          <a:lstStyle/>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light"/>
                <a:hlinkClick r:id="rId13" action="ppaction://hlinksldjump"/>
              </a:rPr>
              <a:t>General IT prompts - Start</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71" name="TextBox 70">
            <a:extLst>
              <a:ext uri="{FF2B5EF4-FFF2-40B4-BE49-F238E27FC236}">
                <a16:creationId xmlns:a16="http://schemas.microsoft.com/office/drawing/2014/main" id="{FC4D5132-564A-77C9-F3C1-6539F765A0F0}"/>
              </a:ext>
            </a:extLst>
          </p:cNvPr>
          <p:cNvSpPr txBox="1"/>
          <p:nvPr/>
        </p:nvSpPr>
        <p:spPr>
          <a:xfrm>
            <a:off x="4731898" y="1995356"/>
            <a:ext cx="2464041"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14" action="ppaction://hlinksldjump"/>
              </a:rPr>
              <a:t>Manage application installations - Buy</a:t>
            </a:r>
            <a:endParaRPr lang="en-US" sz="1000" noProof="0">
              <a:solidFill>
                <a:srgbClr val="0070C0"/>
              </a:solidFill>
              <a:latin typeface="Segoe UI Semibold"/>
              <a:cs typeface="Segoe UI Semilight"/>
            </a:endParaRPr>
          </a:p>
        </p:txBody>
      </p:sp>
      <p:sp>
        <p:nvSpPr>
          <p:cNvPr id="72" name="Copilot helps improve 2">
            <a:extLst>
              <a:ext uri="{FF2B5EF4-FFF2-40B4-BE49-F238E27FC236}">
                <a16:creationId xmlns:a16="http://schemas.microsoft.com/office/drawing/2014/main" id="{7A900BF8-8917-0C26-5EF3-547A55BC8C79}"/>
              </a:ext>
            </a:extLst>
          </p:cNvPr>
          <p:cNvSpPr txBox="1"/>
          <p:nvPr/>
        </p:nvSpPr>
        <p:spPr>
          <a:xfrm>
            <a:off x="4910411" y="5637209"/>
            <a:ext cx="194605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Generate code to speed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operations and upgrades.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3" name="Copilot helps improve 2">
            <a:extLst>
              <a:ext uri="{FF2B5EF4-FFF2-40B4-BE49-F238E27FC236}">
                <a16:creationId xmlns:a16="http://schemas.microsoft.com/office/drawing/2014/main" id="{476EFA4E-CC84-3ED3-CEE9-722996BB76B5}"/>
              </a:ext>
            </a:extLst>
          </p:cNvPr>
          <p:cNvSpPr txBox="1"/>
          <p:nvPr/>
        </p:nvSpPr>
        <p:spPr>
          <a:xfrm>
            <a:off x="7702038" y="4743451"/>
            <a:ext cx="166251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the speed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and quality of communications to users.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4" name="Copilot helps improve 2">
            <a:extLst>
              <a:ext uri="{FF2B5EF4-FFF2-40B4-BE49-F238E27FC236}">
                <a16:creationId xmlns:a16="http://schemas.microsoft.com/office/drawing/2014/main" id="{A775B707-2D9B-419E-FF99-5F03388763C6}"/>
              </a:ext>
            </a:extLst>
          </p:cNvPr>
          <p:cNvSpPr txBox="1"/>
          <p:nvPr/>
        </p:nvSpPr>
        <p:spPr>
          <a:xfrm>
            <a:off x="4744086" y="1811792"/>
            <a:ext cx="1662514"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overall IT operations.</a:t>
            </a:r>
          </a:p>
        </p:txBody>
      </p:sp>
      <p:sp>
        <p:nvSpPr>
          <p:cNvPr id="75" name="Copilot helps improve 2">
            <a:extLst>
              <a:ext uri="{FF2B5EF4-FFF2-40B4-BE49-F238E27FC236}">
                <a16:creationId xmlns:a16="http://schemas.microsoft.com/office/drawing/2014/main" id="{9C5F3388-92F0-0074-3761-BCF300C47E10}"/>
              </a:ext>
            </a:extLst>
          </p:cNvPr>
          <p:cNvSpPr txBox="1"/>
          <p:nvPr/>
        </p:nvSpPr>
        <p:spPr>
          <a:xfrm>
            <a:off x="4818500" y="3929883"/>
            <a:ext cx="2019999"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Speed operations with better planning from requirements to support.</a:t>
            </a:r>
          </a:p>
        </p:txBody>
      </p:sp>
      <p:sp>
        <p:nvSpPr>
          <p:cNvPr id="76" name="Copilot helps improve 2">
            <a:extLst>
              <a:ext uri="{FF2B5EF4-FFF2-40B4-BE49-F238E27FC236}">
                <a16:creationId xmlns:a16="http://schemas.microsoft.com/office/drawing/2014/main" id="{DF91D0C5-6270-ABAE-6D7D-C5930FAB5264}"/>
              </a:ext>
            </a:extLst>
          </p:cNvPr>
          <p:cNvSpPr txBox="1"/>
          <p:nvPr/>
        </p:nvSpPr>
        <p:spPr>
          <a:xfrm>
            <a:off x="7451812" y="2141076"/>
            <a:ext cx="2951234"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Make the best decisions by</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improving requirements, research, and communications.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7" name="Copilot helps improve 2">
            <a:extLst>
              <a:ext uri="{FF2B5EF4-FFF2-40B4-BE49-F238E27FC236}">
                <a16:creationId xmlns:a16="http://schemas.microsoft.com/office/drawing/2014/main" id="{E8B0E539-3961-CE82-9D36-49D5B1603269}"/>
              </a:ext>
            </a:extLst>
          </p:cNvPr>
          <p:cNvSpPr txBox="1"/>
          <p:nvPr/>
        </p:nvSpPr>
        <p:spPr>
          <a:xfrm>
            <a:off x="7630763" y="3379956"/>
            <a:ext cx="2176500"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Speed time to productivity through planning and content.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8" name="Copilot helps improve 2">
            <a:extLst>
              <a:ext uri="{FF2B5EF4-FFF2-40B4-BE49-F238E27FC236}">
                <a16:creationId xmlns:a16="http://schemas.microsoft.com/office/drawing/2014/main" id="{E42B153F-8024-E4FF-443D-49751B75F863}"/>
              </a:ext>
            </a:extLst>
          </p:cNvPr>
          <p:cNvSpPr txBox="1"/>
          <p:nvPr/>
        </p:nvSpPr>
        <p:spPr>
          <a:xfrm>
            <a:off x="4731898" y="3372312"/>
            <a:ext cx="2176500"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Improve the speed and quality of communications to users.</a:t>
            </a:r>
          </a:p>
        </p:txBody>
      </p:sp>
      <p:sp>
        <p:nvSpPr>
          <p:cNvPr id="79" name="Copilot helps improve 2">
            <a:extLst>
              <a:ext uri="{FF2B5EF4-FFF2-40B4-BE49-F238E27FC236}">
                <a16:creationId xmlns:a16="http://schemas.microsoft.com/office/drawing/2014/main" id="{AAB7C530-BF54-5189-3D11-CED8AA253134}"/>
              </a:ext>
            </a:extLst>
          </p:cNvPr>
          <p:cNvSpPr txBox="1"/>
          <p:nvPr/>
        </p:nvSpPr>
        <p:spPr>
          <a:xfrm>
            <a:off x="4803380" y="2657883"/>
            <a:ext cx="2253988"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Speed</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troubleshooting of devices and apps.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3A9964B0-A16E-918A-8BEF-71E773E0B265}"/>
              </a:ext>
            </a:extLst>
          </p:cNvPr>
          <p:cNvSpPr txBox="1"/>
          <p:nvPr/>
        </p:nvSpPr>
        <p:spPr>
          <a:xfrm>
            <a:off x="7554483" y="5361197"/>
            <a:ext cx="3207302"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15" action="ppaction://hlinksldjump"/>
              </a:rPr>
              <a:t>Perform a security incident investigation - Buy</a:t>
            </a:r>
            <a:endParaRPr lang="en-US" sz="1000" noProof="0">
              <a:solidFill>
                <a:srgbClr val="0070C0"/>
              </a:solidFill>
              <a:latin typeface="Segoe UI Semibold"/>
              <a:cs typeface="Segoe UI Semilight"/>
            </a:endParaRPr>
          </a:p>
        </p:txBody>
      </p:sp>
      <p:sp>
        <p:nvSpPr>
          <p:cNvPr id="8" name="TextBox 7">
            <a:extLst>
              <a:ext uri="{FF2B5EF4-FFF2-40B4-BE49-F238E27FC236}">
                <a16:creationId xmlns:a16="http://schemas.microsoft.com/office/drawing/2014/main" id="{00488AC2-5A33-5F4B-8F0B-7970CCA3143C}"/>
              </a:ext>
            </a:extLst>
          </p:cNvPr>
          <p:cNvSpPr txBox="1"/>
          <p:nvPr/>
        </p:nvSpPr>
        <p:spPr>
          <a:xfrm>
            <a:off x="7554483" y="5552519"/>
            <a:ext cx="2951234" cy="248338"/>
          </a:xfrm>
          <a:prstGeom prst="rect">
            <a:avLst/>
          </a:prstGeom>
          <a:noFill/>
        </p:spPr>
        <p:txBody>
          <a:bodyPr wrap="square">
            <a:spAutoFit/>
          </a:bodyPr>
          <a:lstStyle/>
          <a:p>
            <a:pPr defTabSz="582780">
              <a:lnSpc>
                <a:spcPct val="110000"/>
              </a:lnSpc>
              <a:spcBef>
                <a:spcPct val="0"/>
              </a:spcBef>
              <a:spcAft>
                <a:spcPts val="300"/>
              </a:spcAft>
              <a:defRPr/>
            </a:pPr>
            <a:r>
              <a:rPr lang="en-US" sz="1000" noProof="0">
                <a:solidFill>
                  <a:schemeClr val="tx2"/>
                </a:solidFill>
                <a:latin typeface="Segoe UI Semibold"/>
                <a:cs typeface="Segoe UI Semilight"/>
                <a:hlinkClick r:id="rId16" action="ppaction://hlinksldjump"/>
              </a:rPr>
              <a:t>Conduct a security script analysis - Buy</a:t>
            </a:r>
            <a:endParaRPr lang="en-US" sz="1000" noProof="0">
              <a:solidFill>
                <a:srgbClr val="0070C0"/>
              </a:solidFill>
              <a:latin typeface="Segoe UI Semibold"/>
              <a:cs typeface="Segoe UI Semilight"/>
            </a:endParaRPr>
          </a:p>
        </p:txBody>
      </p:sp>
      <p:sp>
        <p:nvSpPr>
          <p:cNvPr id="11" name="TextBox 10">
            <a:extLst>
              <a:ext uri="{FF2B5EF4-FFF2-40B4-BE49-F238E27FC236}">
                <a16:creationId xmlns:a16="http://schemas.microsoft.com/office/drawing/2014/main" id="{1790B076-FFA1-9F1E-2A82-424874861468}"/>
              </a:ext>
            </a:extLst>
          </p:cNvPr>
          <p:cNvSpPr txBox="1"/>
          <p:nvPr/>
        </p:nvSpPr>
        <p:spPr>
          <a:xfrm>
            <a:off x="7554483" y="5725852"/>
            <a:ext cx="2992961"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17" action="ppaction://hlinksldjump"/>
              </a:rPr>
              <a:t>Conduct a vulnerability assessment - Buy</a:t>
            </a:r>
            <a:endParaRPr lang="en-US" sz="1000" noProof="0">
              <a:solidFill>
                <a:schemeClr val="tx2"/>
              </a:solidFill>
              <a:latin typeface="Segoe UI Semibold"/>
              <a:cs typeface="Segoe UI Semilight"/>
            </a:endParaRPr>
          </a:p>
        </p:txBody>
      </p:sp>
      <p:sp>
        <p:nvSpPr>
          <p:cNvPr id="17" name="Copilot helps improve 2">
            <a:extLst>
              <a:ext uri="{FF2B5EF4-FFF2-40B4-BE49-F238E27FC236}">
                <a16:creationId xmlns:a16="http://schemas.microsoft.com/office/drawing/2014/main" id="{93804B31-64CA-A3B7-6423-AE22C61A51B6}"/>
              </a:ext>
            </a:extLst>
          </p:cNvPr>
          <p:cNvSpPr txBox="1"/>
          <p:nvPr/>
        </p:nvSpPr>
        <p:spPr>
          <a:xfrm>
            <a:off x="7595860" y="6306126"/>
            <a:ext cx="2788315" cy="14042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Get assistance</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for security tasks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8" name="TextBox 17">
            <a:extLst>
              <a:ext uri="{FF2B5EF4-FFF2-40B4-BE49-F238E27FC236}">
                <a16:creationId xmlns:a16="http://schemas.microsoft.com/office/drawing/2014/main" id="{33F25097-8FD1-F449-AB09-991FD63C7637}"/>
              </a:ext>
            </a:extLst>
          </p:cNvPr>
          <p:cNvSpPr txBox="1"/>
          <p:nvPr/>
        </p:nvSpPr>
        <p:spPr>
          <a:xfrm>
            <a:off x="7578399" y="3693757"/>
            <a:ext cx="2642995"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18" action="ppaction://hlinksldjump"/>
              </a:rPr>
              <a:t>Assisted device acquisition - Extend</a:t>
            </a:r>
            <a:endParaRPr lang="en-US" sz="1000" noProof="0">
              <a:solidFill>
                <a:schemeClr val="tx2"/>
              </a:solidFill>
              <a:latin typeface="Segoe UI Semibold"/>
              <a:cs typeface="Segoe UI Semilight"/>
            </a:endParaRPr>
          </a:p>
        </p:txBody>
      </p:sp>
      <p:sp>
        <p:nvSpPr>
          <p:cNvPr id="19" name="Copilot helps improve 2">
            <a:extLst>
              <a:ext uri="{FF2B5EF4-FFF2-40B4-BE49-F238E27FC236}">
                <a16:creationId xmlns:a16="http://schemas.microsoft.com/office/drawing/2014/main" id="{91D63CEC-E01D-09FB-5FBA-A00C10F741B1}"/>
              </a:ext>
            </a:extLst>
          </p:cNvPr>
          <p:cNvSpPr txBox="1"/>
          <p:nvPr/>
        </p:nvSpPr>
        <p:spPr>
          <a:xfrm>
            <a:off x="7750142" y="3944531"/>
            <a:ext cx="2176500"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Develop app for self-service device replacement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TextBox 19">
            <a:extLst>
              <a:ext uri="{FF2B5EF4-FFF2-40B4-BE49-F238E27FC236}">
                <a16:creationId xmlns:a16="http://schemas.microsoft.com/office/drawing/2014/main" id="{32F724AC-EED6-5AC4-CE8C-7E3CDF7E1BB2}"/>
              </a:ext>
            </a:extLst>
          </p:cNvPr>
          <p:cNvSpPr txBox="1"/>
          <p:nvPr/>
        </p:nvSpPr>
        <p:spPr>
          <a:xfrm>
            <a:off x="7493538" y="2436284"/>
            <a:ext cx="2642995"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19" action="ppaction://hlinksldjump"/>
              </a:rPr>
              <a:t>Build analytics within Fabric - Extend</a:t>
            </a:r>
            <a:endParaRPr lang="en-US" sz="1000" noProof="0">
              <a:solidFill>
                <a:schemeClr val="tx2"/>
              </a:solidFill>
              <a:latin typeface="Segoe UI Semibold"/>
              <a:cs typeface="Segoe UI Semilight"/>
            </a:endParaRPr>
          </a:p>
        </p:txBody>
      </p:sp>
      <p:sp>
        <p:nvSpPr>
          <p:cNvPr id="23" name="Copilot helps improve 2">
            <a:extLst>
              <a:ext uri="{FF2B5EF4-FFF2-40B4-BE49-F238E27FC236}">
                <a16:creationId xmlns:a16="http://schemas.microsoft.com/office/drawing/2014/main" id="{68E50673-807F-CCF1-6FA2-C4E7DA3E6991}"/>
              </a:ext>
            </a:extLst>
          </p:cNvPr>
          <p:cNvSpPr txBox="1"/>
          <p:nvPr/>
        </p:nvSpPr>
        <p:spPr>
          <a:xfrm>
            <a:off x="7439690" y="2684767"/>
            <a:ext cx="2951234" cy="140423"/>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Simplify creation of database analytics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 name="TextBox 2">
            <a:extLst>
              <a:ext uri="{FF2B5EF4-FFF2-40B4-BE49-F238E27FC236}">
                <a16:creationId xmlns:a16="http://schemas.microsoft.com/office/drawing/2014/main" id="{35C775DC-F08F-E7F4-C9AE-06398D999ECE}"/>
              </a:ext>
            </a:extLst>
          </p:cNvPr>
          <p:cNvSpPr txBox="1"/>
          <p:nvPr/>
        </p:nvSpPr>
        <p:spPr>
          <a:xfrm>
            <a:off x="5519030" y="-353738"/>
            <a:ext cx="6814686" cy="456087"/>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 action="ppaction://noaction"/>
              </a:rPr>
              <a:t>Manage device health</a:t>
            </a:r>
            <a:endParaRPr lang="en-US" sz="1000" noProof="0">
              <a:solidFill>
                <a:schemeClr val="tx2"/>
              </a:solidFill>
              <a:latin typeface="Segoe UI Semibold"/>
              <a:cs typeface="Segoe UI Semilight"/>
            </a:endParaRPr>
          </a:p>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 action="ppaction://noaction"/>
              </a:rPr>
              <a:t>License allocation and usage</a:t>
            </a:r>
            <a:endParaRPr lang="en-US" sz="1000" noProof="0">
              <a:solidFill>
                <a:schemeClr val="tx2"/>
              </a:solidFill>
              <a:latin typeface="Segoe UI Semibold"/>
              <a:cs typeface="Segoe UI Semilight"/>
            </a:endParaRPr>
          </a:p>
        </p:txBody>
      </p:sp>
      <p:sp>
        <p:nvSpPr>
          <p:cNvPr id="24" name="TextBox 23">
            <a:extLst>
              <a:ext uri="{FF2B5EF4-FFF2-40B4-BE49-F238E27FC236}">
                <a16:creationId xmlns:a16="http://schemas.microsoft.com/office/drawing/2014/main" id="{D41DD55A-6F24-D929-B6B1-0E59D5A3A983}"/>
              </a:ext>
            </a:extLst>
          </p:cNvPr>
          <p:cNvSpPr txBox="1"/>
          <p:nvPr/>
        </p:nvSpPr>
        <p:spPr>
          <a:xfrm>
            <a:off x="4731898" y="2190020"/>
            <a:ext cx="2464041"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20" action="ppaction://hlinksldjump"/>
              </a:rPr>
              <a:t>Manage device health - Extend</a:t>
            </a:r>
            <a:endParaRPr lang="en-US" sz="1000" noProof="0">
              <a:solidFill>
                <a:schemeClr val="tx2"/>
              </a:solidFill>
              <a:latin typeface="Segoe UI Semibold"/>
              <a:cs typeface="Segoe UI Semilight"/>
            </a:endParaRPr>
          </a:p>
        </p:txBody>
      </p:sp>
      <p:sp>
        <p:nvSpPr>
          <p:cNvPr id="25" name="TextBox 24">
            <a:extLst>
              <a:ext uri="{FF2B5EF4-FFF2-40B4-BE49-F238E27FC236}">
                <a16:creationId xmlns:a16="http://schemas.microsoft.com/office/drawing/2014/main" id="{FA030108-17D7-B392-4417-9EB957CAE157}"/>
              </a:ext>
            </a:extLst>
          </p:cNvPr>
          <p:cNvSpPr txBox="1"/>
          <p:nvPr/>
        </p:nvSpPr>
        <p:spPr>
          <a:xfrm>
            <a:off x="4731897" y="2372127"/>
            <a:ext cx="2464041"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21" action="ppaction://hlinksldjump"/>
              </a:rPr>
              <a:t>License allocation and usage - Extend</a:t>
            </a:r>
            <a:endParaRPr lang="en-US" sz="1000" noProof="0">
              <a:solidFill>
                <a:schemeClr val="tx2"/>
              </a:solidFill>
              <a:latin typeface="Segoe UI Semibold"/>
              <a:cs typeface="Segoe UI Semilight"/>
            </a:endParaRPr>
          </a:p>
        </p:txBody>
      </p:sp>
      <p:sp>
        <p:nvSpPr>
          <p:cNvPr id="2" name="TextBox 1">
            <a:extLst>
              <a:ext uri="{FF2B5EF4-FFF2-40B4-BE49-F238E27FC236}">
                <a16:creationId xmlns:a16="http://schemas.microsoft.com/office/drawing/2014/main" id="{81367BF4-6B07-836C-0C93-A36108342494}"/>
              </a:ext>
            </a:extLst>
          </p:cNvPr>
          <p:cNvSpPr txBox="1"/>
          <p:nvPr/>
        </p:nvSpPr>
        <p:spPr>
          <a:xfrm>
            <a:off x="7542424" y="5940363"/>
            <a:ext cx="2992961" cy="417615"/>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chemeClr val="tx2"/>
                </a:solidFill>
                <a:latin typeface="Segoe UI Semibold"/>
                <a:cs typeface="Segoe UI Semilight"/>
                <a:hlinkClick r:id="rId22" action="ppaction://hlinksldjump"/>
              </a:rPr>
              <a:t>Conduct a multi-cloud vulnerability assessment - Buy</a:t>
            </a:r>
            <a:endParaRPr lang="en-US" sz="1000" noProof="0">
              <a:solidFill>
                <a:schemeClr val="tx2"/>
              </a:solidFill>
              <a:latin typeface="Segoe UI Semibold"/>
              <a:cs typeface="Segoe UI Semilight"/>
            </a:endParaRPr>
          </a:p>
        </p:txBody>
      </p:sp>
    </p:spTree>
    <p:extLst>
      <p:ext uri="{BB962C8B-B14F-4D97-AF65-F5344CB8AC3E}">
        <p14:creationId xmlns:p14="http://schemas.microsoft.com/office/powerpoint/2010/main" val="3417896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75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75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750"/>
                                        <p:tgtEl>
                                          <p:spTgt spid="7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750"/>
                                        <p:tgtEl>
                                          <p:spTgt spid="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750"/>
                                        <p:tgtEl>
                                          <p:spTgt spid="7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750"/>
                                        <p:tgtEl>
                                          <p:spTgt spid="7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75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750"/>
                                        <p:tgtEl>
                                          <p:spTgt spid="7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750"/>
                                        <p:tgtEl>
                                          <p:spTgt spid="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750"/>
                                        <p:tgtEl>
                                          <p:spTgt spid="7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75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75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38" grpId="0"/>
      <p:bldP spid="26" grpId="0"/>
      <p:bldP spid="72" grpId="0"/>
      <p:bldP spid="73" grpId="0"/>
      <p:bldP spid="74" grpId="0"/>
      <p:bldP spid="75" grpId="0"/>
      <p:bldP spid="76" grpId="0"/>
      <p:bldP spid="77" grpId="0"/>
      <p:bldP spid="78" grpId="0"/>
      <p:bldP spid="79" grpId="0"/>
      <p:bldP spid="17" grpId="0"/>
      <p:bldP spid="1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Average support ticket resolution time</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681774" y="1459536"/>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13" name="Picture 12">
            <a:extLst>
              <a:ext uri="{FF2B5EF4-FFF2-40B4-BE49-F238E27FC236}">
                <a16:creationId xmlns:a16="http://schemas.microsoft.com/office/drawing/2014/main" id="{73F7348D-C87E-B1E4-665F-09063BC30991}"/>
              </a:ext>
              <a:ext uri="{C183D7F6-B498-43B3-948B-1728B52AA6E4}">
                <adec:decorative xmlns:adec="http://schemas.microsoft.com/office/drawing/2017/decorative" val="1"/>
              </a:ext>
            </a:extLst>
          </p:cNvPr>
          <p:cNvPicPr>
            <a:picLocks/>
          </p:cNvPicPr>
          <p:nvPr/>
        </p:nvPicPr>
        <p:blipFill rotWithShape="1">
          <a:blip r:embed="rId4" cstate="screen">
            <a:extLst>
              <a:ext uri="{28A0092B-C50C-407E-A947-70E740481C1C}">
                <a14:useLocalDpi xmlns:a14="http://schemas.microsoft.com/office/drawing/2010/main"/>
              </a:ext>
            </a:extLst>
          </a:blip>
          <a:srcRect t="-1"/>
          <a:stretch/>
        </p:blipFill>
        <p:spPr>
          <a:xfrm>
            <a:off x="715083" y="1579849"/>
            <a:ext cx="6831468" cy="1668729"/>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4280885"/>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304795"/>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reduce average support ticket resolution time</a:t>
            </a: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24995"/>
            <a:ext cx="6244671" cy="6857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a:rPr>
              <a:t>By leveraging Microsoft 365 Copilot Chat’s intelligent insights and gained efficiency, you’ll be able to enhance customer satisfaction and optimize your team’s productivity and resource allocation.</a:t>
            </a:r>
          </a:p>
        </p:txBody>
      </p:sp>
      <p:sp>
        <p:nvSpPr>
          <p:cNvPr id="18" name="Text Placeholder 4">
            <a:extLst>
              <a:ext uri="{FF2B5EF4-FFF2-40B4-BE49-F238E27FC236}">
                <a16:creationId xmlns:a16="http://schemas.microsoft.com/office/drawing/2014/main" id="{57A451AC-4E50-B149-CBD3-7EB1D9A42041}"/>
              </a:ext>
              <a:ext uri="{C183D7F6-B498-43B3-948B-1728B52AA6E4}">
                <adec:decorative xmlns:adec="http://schemas.microsoft.com/office/drawing/2017/decorative" val="1"/>
              </a:ext>
            </a:extLst>
          </p:cNvPr>
          <p:cNvSpPr txBox="1">
            <a:spLocks/>
          </p:cNvSpPr>
          <p:nvPr/>
        </p:nvSpPr>
        <p:spPr>
          <a:xfrm>
            <a:off x="857308" y="4857272"/>
            <a:ext cx="2831580" cy="1467068"/>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Increase support communications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and follow up efficiency</a:t>
            </a:r>
          </a:p>
          <a:p>
            <a:pPr marL="141288" marR="0" lvl="1"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Have Copilot assist with emails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inbound and outbound emails</a:t>
            </a:r>
          </a:p>
          <a:p>
            <a:pPr marL="141288" marR="0" lvl="1"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Draft comms and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announcements with Copilot</a:t>
            </a:r>
          </a:p>
          <a:p>
            <a:pPr marL="141288" marR="0" lvl="1"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Generate meeting notes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and follow up items</a:t>
            </a:r>
          </a:p>
        </p:txBody>
      </p:sp>
      <p:sp>
        <p:nvSpPr>
          <p:cNvPr id="19" name="Text Placeholder 4">
            <a:extLst>
              <a:ext uri="{FF2B5EF4-FFF2-40B4-BE49-F238E27FC236}">
                <a16:creationId xmlns:a16="http://schemas.microsoft.com/office/drawing/2014/main" id="{2B647052-0248-DF97-8E00-F3E04FA3AE68}"/>
              </a:ext>
              <a:ext uri="{C183D7F6-B498-43B3-948B-1728B52AA6E4}">
                <adec:decorative xmlns:adec="http://schemas.microsoft.com/office/drawing/2017/decorative" val="1"/>
              </a:ext>
            </a:extLst>
          </p:cNvPr>
          <p:cNvSpPr txBox="1">
            <a:spLocks/>
          </p:cNvSpPr>
          <p:nvPr/>
        </p:nvSpPr>
        <p:spPr>
          <a:xfrm>
            <a:off x="4110205" y="4854608"/>
            <a:ext cx="3132817" cy="1516825"/>
          </a:xfrm>
          <a:prstGeom prst="rect">
            <a:avLst/>
          </a:prstGeom>
        </p:spPr>
        <p:txBody>
          <a:bodyPr vert="horz" wrap="square" lIns="0" tIns="0" rIns="0" bIns="0" numCol="1"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l" defTabSz="932597" rtl="0" eaLnBrk="1" fontAlgn="auto" latinLnBrk="0" hangingPunct="1">
              <a:lnSpc>
                <a:spcPct val="110000"/>
              </a:lnSpc>
              <a:spcBef>
                <a:spcPts val="600"/>
              </a:spcBef>
              <a:spcAft>
                <a:spcPts val="30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Improve quality </a:t>
            </a:r>
            <a:b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br>
            <a:r>
              <a:rPr kumimoji="0" lang="en-US" sz="1200" b="1" i="0" u="none" strike="noStrike" kern="1200" cap="none" spc="0" normalizeH="0" baseline="0" noProof="0">
                <a:ln>
                  <a:noFill/>
                </a:ln>
                <a:solidFill>
                  <a:srgbClr val="C5B4E3">
                    <a:lumMod val="50000"/>
                  </a:srgbClr>
                </a:solidFill>
                <a:effectLst/>
                <a:uLnTx/>
                <a:uFillTx/>
                <a:latin typeface="Segoe UI Semibold"/>
                <a:ea typeface="+mn-ea"/>
                <a:cs typeface="Segoe UI Semilight" panose="020B0402040204020203" pitchFamily="34" charset="0"/>
              </a:rPr>
              <a:t>of support materials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awareness and educational materials </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Improve quality of emails and chats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draft training guides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Use Copilot to enhance employee handbooks</a:t>
            </a:r>
          </a:p>
          <a:p>
            <a:pPr marL="141288" marR="0" lvl="0" indent="-141288" algn="l" defTabSz="932597"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Gets answer fast by searching </a:t>
            </a:r>
            <a:b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br>
            <a:r>
              <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internal sites and documents </a:t>
            </a: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707886"/>
          </a:xfrm>
          <a:prstGeom prst="rect">
            <a:avLst/>
          </a:prstGeom>
        </p:spPr>
        <p:txBody>
          <a:bodyPr vert="horz" wrap="square" lIns="0" tIns="0" rIns="0" bIns="0" rtlCol="0" anchor="t">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endParaRPr lang="en-US" sz="1200" noProof="0" dirty="0">
              <a:latin typeface="Segoe UI"/>
              <a:cs typeface="Segoe UI" panose="020B0502040204020203" pitchFamily="34" charset="0"/>
            </a:endParaRPr>
          </a:p>
          <a:p>
            <a:pPr marL="0" marR="0" lvl="0" indent="0" algn="l" defTabSz="932597"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 Studio</a:t>
            </a:r>
          </a:p>
          <a:p>
            <a:pPr marL="0" indent="0" defTabSz="932597">
              <a:spcBef>
                <a:spcPts val="0"/>
              </a:spcBef>
              <a:spcAft>
                <a:spcPts val="600"/>
              </a:spcAft>
              <a:buSzTx/>
              <a:buNone/>
              <a:defRPr/>
            </a:pPr>
            <a:r>
              <a:rPr lang="en-US" sz="1200" noProof="0" dirty="0">
                <a:latin typeface="Segoe UI"/>
                <a:cs typeface="Segoe UI"/>
              </a:rPr>
              <a:t>Copilot for Service  </a:t>
            </a:r>
            <a:endParaRPr lang="en-US" sz="1200" b="0" i="0" u="none" strike="noStrike" kern="1200" cap="none" spc="0" normalizeH="0" baseline="0" noProof="0" dirty="0">
              <a:ln>
                <a:noFill/>
              </a:ln>
              <a:solidFill>
                <a:srgbClr val="000000"/>
              </a:solidFill>
              <a:effectLst/>
              <a:uLnTx/>
              <a:uFillTx/>
              <a:latin typeface="Segoe UI"/>
              <a:cs typeface="Segoe UI" panose="020B0502040204020203" pitchFamily="34" charset="0"/>
            </a:endParaRP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7" name="Text Placeholder 72">
            <a:extLst>
              <a:ext uri="{FF2B5EF4-FFF2-40B4-BE49-F238E27FC236}">
                <a16:creationId xmlns:a16="http://schemas.microsoft.com/office/drawing/2014/main" id="{666DDA76-DB22-FB87-4F37-0265BFC1B7EB}"/>
              </a:ext>
            </a:extLst>
          </p:cNvPr>
          <p:cNvSpPr txBox="1">
            <a:spLocks/>
          </p:cNvSpPr>
          <p:nvPr/>
        </p:nvSpPr>
        <p:spPr>
          <a:xfrm>
            <a:off x="7980025" y="2515581"/>
            <a:ext cx="3347617" cy="901272"/>
          </a:xfrm>
          <a:prstGeom prst="rect">
            <a:avLst/>
          </a:prstGeom>
        </p:spPr>
        <p:txBody>
          <a:bodyPr wrap="square" lIns="0" tIns="0" rIns="0" bIns="0" numCol="2" anchor="t">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IT Service </a:t>
            </a:r>
            <a:br>
              <a:rPr lang="en-US" sz="1200" b="0" i="0" u="none" strike="noStrike" kern="1200" cap="none" spc="0" normalizeH="0" baseline="0" noProof="0">
                <a:ln>
                  <a:noFill/>
                </a:ln>
                <a:effectLst/>
                <a:uLnTx/>
                <a:uFillTx/>
                <a:latin typeface="Segoe UI"/>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a:rPr>
              <a:t>Desk Analyst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Service Desk </a:t>
            </a:r>
            <a:br>
              <a:rPr lang="en-US" sz="1200" b="0" i="0" u="none" strike="noStrike" kern="1200" cap="none" spc="0" normalizeH="0" baseline="0" noProof="0">
                <a:ln>
                  <a:noFill/>
                </a:ln>
                <a:effectLst/>
                <a:uLnTx/>
                <a:uFillTx/>
                <a:latin typeface="Segoe UI"/>
                <a:cs typeface="Segoe UI" panose="020B0502040204020203" pitchFamily="34" charset="0"/>
              </a:rPr>
            </a:br>
            <a:r>
              <a:rPr kumimoji="0" lang="en-US" sz="1200" b="0" i="0" u="none" strike="noStrike" kern="1200" cap="none" spc="0" normalizeH="0" baseline="0" noProof="0">
                <a:ln>
                  <a:noFill/>
                </a:ln>
                <a:solidFill>
                  <a:srgbClr val="000000"/>
                </a:solidFill>
                <a:effectLst/>
                <a:uLnTx/>
                <a:uFillTx/>
                <a:latin typeface="Segoe UI"/>
                <a:ea typeface="+mn-ea"/>
                <a:cs typeface="Segoe UI"/>
              </a:rPr>
              <a:t>Manager</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Knowledge Base Curator</a:t>
            </a:r>
            <a:endParaRPr lang="en-US" sz="1200" b="0" i="0" u="none" strike="noStrike" kern="1200" cap="none" spc="0" normalizeH="0" baseline="0" noProof="0">
              <a:ln>
                <a:noFill/>
              </a:ln>
              <a:solidFill>
                <a:srgbClr val="000000"/>
              </a:solidFill>
              <a:effectLst/>
              <a:uLnTx/>
              <a:uFillTx/>
              <a:latin typeface="Segoe UI"/>
              <a:cs typeface="Segoe UI"/>
            </a:endParaRP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Project Manager</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IT Manager</a:t>
            </a:r>
            <a:endParaRPr lang="en-US" sz="1200" b="0" i="0" u="none" strike="noStrike" kern="1200" cap="none" spc="0" normalizeH="0" baseline="0" noProof="0">
              <a:ln>
                <a:noFill/>
              </a:ln>
              <a:solidFill>
                <a:srgbClr val="000000"/>
              </a:solidFill>
              <a:effectLst/>
              <a:uLnTx/>
              <a:uFillTx/>
              <a:latin typeface="Segoe UI"/>
              <a:cs typeface="Segoe UI"/>
            </a:endParaRPr>
          </a:p>
        </p:txBody>
      </p:sp>
    </p:spTree>
    <p:extLst>
      <p:ext uri="{BB962C8B-B14F-4D97-AF65-F5344CB8AC3E}">
        <p14:creationId xmlns:p14="http://schemas.microsoft.com/office/powerpoint/2010/main" val="3091516423"/>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9651</Words>
  <Application>Microsoft Office PowerPoint</Application>
  <PresentationFormat>Widescreen</PresentationFormat>
  <Paragraphs>1082</Paragraphs>
  <Slides>37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IT</vt:lpstr>
      <vt:lpstr>Copilot IT scenarios </vt:lpstr>
      <vt:lpstr>Using Copilot in IT </vt:lpstr>
      <vt:lpstr>Optimize costs in IT</vt:lpstr>
      <vt:lpstr>KPI – Average support ticket resolution time</vt:lpstr>
      <vt:lpstr>KPI – Application downtime</vt:lpstr>
      <vt:lpstr>KPI – IT outsourcing costs</vt:lpstr>
      <vt:lpstr>KPI – Net user satisfaction (NSAT)   </vt:lpstr>
      <vt:lpstr>KPI – Product adoption</vt:lpstr>
      <vt:lpstr>KPI – Usage rate</vt:lpstr>
      <vt:lpstr>KPI – IT management costs</vt:lpstr>
      <vt:lpstr>Information Technology | General IT prompts (Microsoft 365 Copilot Chat only)</vt:lpstr>
      <vt:lpstr>Information Technology | Create a project plan</vt:lpstr>
      <vt:lpstr>Information Technology | Evaluate and purchase a new IT solution</vt:lpstr>
      <vt:lpstr>Information Technology | Onboard and train new users</vt:lpstr>
      <vt:lpstr>Information Technology | Tech engagement health</vt:lpstr>
      <vt:lpstr>Information Technology | Draft a product strategy document</vt:lpstr>
      <vt:lpstr>Information Technology | Outage user communications </vt:lpstr>
      <vt:lpstr>Information Technology | Guidance on network upgrade script</vt:lpstr>
      <vt:lpstr>Information Technology | IT helpdesk agent</vt:lpstr>
      <vt:lpstr>Information Technology | Update technology strategy</vt:lpstr>
      <vt:lpstr>Information Technology | Manage application installations</vt:lpstr>
      <vt:lpstr>Information Technology | Build analytics within Fabric</vt:lpstr>
      <vt:lpstr>Information Technology | Assisted device acquisition</vt:lpstr>
      <vt:lpstr>Information Technology | Perform a security incident investigation</vt:lpstr>
      <vt:lpstr>Information Technology | Conduct a security script analysis</vt:lpstr>
      <vt:lpstr>Information Technology | Conduct a vulnerability impact assessment</vt:lpstr>
      <vt:lpstr>Information Technology | Conduct a multi-cloud vulnerability impact assessment</vt:lpstr>
      <vt:lpstr>Information Technology | Manage device health </vt:lpstr>
      <vt:lpstr>Information Technology | License allocation and usage </vt:lpstr>
      <vt:lpstr>A day in the life of a Launch Infrastructure Manager</vt:lpstr>
      <vt:lpstr>A day in the life of an IT Administrator</vt:lpstr>
      <vt:lpstr>A day in the life of an IT Product Manager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2025-02-11T23:00:58Z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