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6" r:id="rId4"/>
  </p:sldMasterIdLst>
  <p:notesMasterIdLst>
    <p:notesMasterId r:id="rId25"/>
  </p:notesMasterIdLst>
  <p:sldIdLst>
    <p:sldId id="1633" r:id="rId5"/>
    <p:sldId id="375" r:id="rId6"/>
    <p:sldId id="440" r:id="rId7"/>
    <p:sldId id="334" r:id="rId8"/>
    <p:sldId id="2147483552" r:id="rId9"/>
    <p:sldId id="350" r:id="rId10"/>
    <p:sldId id="435" r:id="rId11"/>
    <p:sldId id="464" r:id="rId12"/>
    <p:sldId id="282" r:id="rId13"/>
    <p:sldId id="449" r:id="rId14"/>
    <p:sldId id="258" r:id="rId15"/>
    <p:sldId id="281" r:id="rId16"/>
    <p:sldId id="280" r:id="rId17"/>
    <p:sldId id="514" r:id="rId18"/>
    <p:sldId id="515" r:id="rId19"/>
    <p:sldId id="516" r:id="rId20"/>
    <p:sldId id="517" r:id="rId21"/>
    <p:sldId id="259" r:id="rId22"/>
    <p:sldId id="260" r:id="rId23"/>
    <p:sldId id="4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160">
          <p15:clr>
            <a:srgbClr val="A4A3A4"/>
          </p15:clr>
        </p15:guide>
        <p15:guide id="3"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42827239-A550-492D-1576-CE1DCACE4914}" name="Daryl Schaal (SYNAXIS CORPORATION)" initials="DS" userId="S::v-darsch@microsoft.com::a951ecaa-969a-4477-a8c9-df0dfa026182" providerId="AD"/>
  <p188:author id="{1CC9BD66-4965-66EC-D43C-4175EDB96078}" name="Erin McHugh Saif" initials="" userId="S::ermchugh@microsoft.com::9f93b4d3-52d4-4220-a190-55567abe2076" providerId="AD"/>
  <p188:author id="{0AF83D72-BA31-CE2B-D76F-59446C5DD042}" name="Aysha Kaushik" initials="AK" userId="S::aypathak@microsoft.com::549cd2d3-dab8-4c0c-ac06-1c38fc8f43a9"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B63EC5"/>
    <a:srgbClr val="0078D4"/>
    <a:srgbClr val="B1B3B3"/>
    <a:srgbClr val="49C5B1"/>
    <a:srgbClr val="F5EBE9"/>
    <a:srgbClr val="593794"/>
    <a:srgbClr val="E4DFDC"/>
    <a:srgbClr val="FFFFFF"/>
    <a:srgbClr val="E7E3E0"/>
    <a:srgbClr val="ECE9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07E090-2898-4C5B-8636-B01C91BC2635}" v="2539" dt="2025-02-10T22:01:53.4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0" d="100"/>
          <a:sy n="100" d="100"/>
        </p:scale>
        <p:origin x="360" y="9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77ABE1F-CA5A-2B44-8AB1-8023C3D7A890}" type="datetimeFigureOut">
              <a:rPr lang="en-US" smtClean="0"/>
              <a:t>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57A88C-D68B-7E43-B6BD-8EAA3060908E}" type="slidenum">
              <a:rPr lang="en-US" smtClean="0"/>
              <a:t>‹#›</a:t>
            </a:fld>
            <a:endParaRPr lang="en-US"/>
          </a:p>
        </p:txBody>
      </p:sp>
    </p:spTree>
    <p:extLst>
      <p:ext uri="{BB962C8B-B14F-4D97-AF65-F5344CB8AC3E}">
        <p14:creationId xmlns:p14="http://schemas.microsoft.com/office/powerpoint/2010/main" val="4154804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4248D70-1614-483A-8C8C-25212EAD5529}" type="slidenum">
              <a:rPr lang="en-US" smtClean="0"/>
              <a:t>2</a:t>
            </a:fld>
            <a:endParaRPr lang="en-US"/>
          </a:p>
        </p:txBody>
      </p:sp>
    </p:spTree>
    <p:extLst>
      <p:ext uri="{BB962C8B-B14F-4D97-AF65-F5344CB8AC3E}">
        <p14:creationId xmlns:p14="http://schemas.microsoft.com/office/powerpoint/2010/main" val="39875781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05000"/>
              </a:lnSpc>
              <a:spcBef>
                <a:spcPts val="0"/>
              </a:spcBef>
              <a:spcAft>
                <a:spcPts val="0"/>
              </a:spcAft>
              <a:buFont typeface="+mj-lt"/>
              <a:buNone/>
              <a:tabLst>
                <a:tab pos="3776345" algn="l"/>
              </a:tabLst>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C496AA-4723-472D-97C9-EE47AB39C7F9}"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201755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A7385-893A-7C34-62BE-363B18D08A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A451C9-FED4-F548-D39F-55CCF9E8F0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269590E-4ED5-EC67-8DA4-D8D84037123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E82CB436-8219-B40F-5CEF-D77A46F4F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A57A88C-D68B-7E43-B6BD-8EAA3060908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0766820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AC27A8-D541-C06A-59A9-77F37ACB1B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7EB1549-CD2B-4E37-1F8A-BD0275131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7BC0B9E-74DD-35D8-11A3-0E8E5F1E1DB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C5449F7-A768-13F6-514A-AE4339BDE0D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576D78-3375-4E05-A780-65CD166E538F}"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7949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2B46F3-B3EB-0430-E850-619DB75CFC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7C431DD-94E6-4635-7140-3924A38B1A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667778-0814-5E3A-5F05-763C8570725B}"/>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462D4F88-B283-75D5-35BB-2D2B1FC59C52}"/>
              </a:ext>
            </a:extLst>
          </p:cNvPr>
          <p:cNvSpPr>
            <a:spLocks noGrp="1"/>
          </p:cNvSpPr>
          <p:nvPr>
            <p:ph type="sldNum" sz="quarter" idx="5"/>
          </p:nvPr>
        </p:nvSpPr>
        <p:spPr/>
        <p:txBody>
          <a:bodyPr/>
          <a:lstStyle/>
          <a:p>
            <a:fld id="{5A57A88C-D68B-7E43-B6BD-8EAA3060908E}" type="slidenum">
              <a:rPr lang="en-US" smtClean="0"/>
              <a:t>14</a:t>
            </a:fld>
            <a:endParaRPr lang="en-US"/>
          </a:p>
        </p:txBody>
      </p:sp>
    </p:spTree>
    <p:extLst>
      <p:ext uri="{BB962C8B-B14F-4D97-AF65-F5344CB8AC3E}">
        <p14:creationId xmlns:p14="http://schemas.microsoft.com/office/powerpoint/2010/main" val="1926761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6A745-EEB9-4E75-A83D-1EFC0E60C4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D89AF7-A2D8-2961-8272-D4FDD72A6A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0816106-DA2F-2552-6D77-CBBF8B103E58}"/>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9A59A653-23B6-3623-1E98-FF6DE7082599}"/>
              </a:ext>
            </a:extLst>
          </p:cNvPr>
          <p:cNvSpPr>
            <a:spLocks noGrp="1"/>
          </p:cNvSpPr>
          <p:nvPr>
            <p:ph type="sldNum" sz="quarter" idx="5"/>
          </p:nvPr>
        </p:nvSpPr>
        <p:spPr/>
        <p:txBody>
          <a:bodyPr/>
          <a:lstStyle/>
          <a:p>
            <a:fld id="{5A57A88C-D68B-7E43-B6BD-8EAA3060908E}" type="slidenum">
              <a:rPr lang="en-US" smtClean="0"/>
              <a:t>15</a:t>
            </a:fld>
            <a:endParaRPr lang="en-US"/>
          </a:p>
        </p:txBody>
      </p:sp>
    </p:spTree>
    <p:extLst>
      <p:ext uri="{BB962C8B-B14F-4D97-AF65-F5344CB8AC3E}">
        <p14:creationId xmlns:p14="http://schemas.microsoft.com/office/powerpoint/2010/main" val="4251108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1C5F3-CC05-6901-A4DE-231F1823A9F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8E40C5-B118-F93C-B385-858E2A7E0D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E1E15-C7AC-7456-BFE5-A678754AA91C}"/>
              </a:ext>
            </a:extLst>
          </p:cNvPr>
          <p:cNvSpPr>
            <a:spLocks noGrp="1"/>
          </p:cNvSpPr>
          <p:nvPr>
            <p:ph type="body" idx="1"/>
          </p:nvPr>
        </p:nvSpPr>
        <p:spPr/>
        <p:txBody>
          <a:bodyPr/>
          <a:lstStyle/>
          <a:p>
            <a:pPr algn="l" rtl="0" fontAlgn="base"/>
            <a:endParaRPr lang="en-US"/>
          </a:p>
        </p:txBody>
      </p:sp>
      <p:sp>
        <p:nvSpPr>
          <p:cNvPr id="4" name="Slide Number Placeholder 3">
            <a:extLst>
              <a:ext uri="{FF2B5EF4-FFF2-40B4-BE49-F238E27FC236}">
                <a16:creationId xmlns:a16="http://schemas.microsoft.com/office/drawing/2014/main" id="{8D83CA9D-C1F7-9360-EDA8-B662F46FB84E}"/>
              </a:ext>
            </a:extLst>
          </p:cNvPr>
          <p:cNvSpPr>
            <a:spLocks noGrp="1"/>
          </p:cNvSpPr>
          <p:nvPr>
            <p:ph type="sldNum" sz="quarter" idx="5"/>
          </p:nvPr>
        </p:nvSpPr>
        <p:spPr/>
        <p:txBody>
          <a:bodyPr/>
          <a:lstStyle/>
          <a:p>
            <a:fld id="{5A57A88C-D68B-7E43-B6BD-8EAA3060908E}" type="slidenum">
              <a:rPr lang="en-US" smtClean="0"/>
              <a:t>17</a:t>
            </a:fld>
            <a:endParaRPr lang="en-US"/>
          </a:p>
        </p:txBody>
      </p:sp>
    </p:spTree>
    <p:extLst>
      <p:ext uri="{BB962C8B-B14F-4D97-AF65-F5344CB8AC3E}">
        <p14:creationId xmlns:p14="http://schemas.microsoft.com/office/powerpoint/2010/main" val="36618563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m365copilot.com/"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square photo 2">
    <p:bg>
      <p:bgPr>
        <a:solidFill>
          <a:srgbClr val="FFF8F3"/>
        </a:solidFill>
        <a:effectLst/>
      </p:bgPr>
    </p:bg>
    <p:spTree>
      <p:nvGrpSpPr>
        <p:cNvPr id="1" name=""/>
        <p:cNvGrpSpPr/>
        <p:nvPr/>
      </p:nvGrpSpPr>
      <p:grpSpPr>
        <a:xfrm>
          <a:off x="0" y="0"/>
          <a:ext cx="0" cy="0"/>
          <a:chOff x="0" y="0"/>
          <a:chExt cx="0" cy="0"/>
        </a:xfrm>
      </p:grpSpPr>
      <p:pic>
        <p:nvPicPr>
          <p:cNvPr id="4" name="Picture 3" descr="A close-up of a spiral&#10;&#10;Description automatically generated">
            <a:extLst>
              <a:ext uri="{FF2B5EF4-FFF2-40B4-BE49-F238E27FC236}">
                <a16:creationId xmlns:a16="http://schemas.microsoft.com/office/drawing/2014/main" id="{361D5F98-BDD8-425B-488B-22D9DCB803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6" name="Rectangle 5">
            <a:extLst>
              <a:ext uri="{FF2B5EF4-FFF2-40B4-BE49-F238E27FC236}">
                <a16:creationId xmlns:a16="http://schemas.microsoft.com/office/drawing/2014/main" id="{418D8C93-A68F-427F-AC31-AE3104AD1194}"/>
              </a:ext>
            </a:extLst>
          </p:cNvPr>
          <p:cNvSpPr/>
          <p:nvPr userDrawn="1"/>
        </p:nvSpPr>
        <p:spPr bwMode="auto">
          <a:xfrm>
            <a:off x="0" y="0"/>
            <a:ext cx="12192000" cy="6858000"/>
          </a:xfrm>
          <a:prstGeom prst="rect">
            <a:avLst/>
          </a:prstGeom>
          <a:solidFill>
            <a:schemeClr val="bg1">
              <a:alpha val="24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2" name="Title 1">
            <a:extLst>
              <a:ext uri="{FF2B5EF4-FFF2-40B4-BE49-F238E27FC236}">
                <a16:creationId xmlns:a16="http://schemas.microsoft.com/office/drawing/2014/main" id="{25D0408F-4A76-4E13-B20C-89E0FD40DC32}"/>
              </a:ext>
            </a:extLst>
          </p:cNvPr>
          <p:cNvSpPr>
            <a:spLocks noGrp="1"/>
          </p:cNvSpPr>
          <p:nvPr>
            <p:ph type="title" hasCustomPrompt="1"/>
          </p:nvPr>
        </p:nvSpPr>
        <p:spPr>
          <a:xfrm>
            <a:off x="588263" y="2917984"/>
            <a:ext cx="7758903" cy="615553"/>
          </a:xfrm>
        </p:spPr>
        <p:txBody>
          <a:bodyPr wrap="square" anchor="b" anchorCtr="0">
            <a:spAutoFit/>
          </a:bodyPr>
          <a:lstStyle>
            <a:lvl1pPr>
              <a:defRPr sz="4000">
                <a:solidFill>
                  <a:schemeClr val="tx1"/>
                </a:solidFill>
              </a:defRPr>
            </a:lvl1pPr>
          </a:lstStyle>
          <a:p>
            <a:r>
              <a:rPr lang="en-US"/>
              <a:t>Event name or presentation title </a:t>
            </a:r>
          </a:p>
        </p:txBody>
      </p:sp>
      <p:sp>
        <p:nvSpPr>
          <p:cNvPr id="5" name="Text Placeholder 4"/>
          <p:cNvSpPr>
            <a:spLocks noGrp="1"/>
          </p:cNvSpPr>
          <p:nvPr>
            <p:ph type="body" sz="quarter" idx="12" hasCustomPrompt="1"/>
          </p:nvPr>
        </p:nvSpPr>
        <p:spPr>
          <a:xfrm>
            <a:off x="582042" y="3962400"/>
            <a:ext cx="7752752" cy="246221"/>
          </a:xfrm>
          <a:noFill/>
        </p:spPr>
        <p:txBody>
          <a:bodyPr wrap="square" lIns="0" tIns="0" rIns="0" bIns="0">
            <a:spAutoFit/>
          </a:bodyPr>
          <a:lstStyle>
            <a:lvl1pPr marL="0" indent="0">
              <a:spcBef>
                <a:spcPts val="0"/>
              </a:spcBef>
              <a:buNone/>
              <a:defRPr sz="1600" spc="0" baseline="0">
                <a:solidFill>
                  <a:schemeClr val="tx1"/>
                </a:solidFill>
                <a:latin typeface="+mn-lt"/>
                <a:cs typeface="Segoe UI" panose="020B0502040204020203" pitchFamily="34" charset="0"/>
              </a:defRPr>
            </a:lvl1pPr>
          </a:lstStyle>
          <a:p>
            <a:pPr lvl="0"/>
            <a:r>
              <a:rPr lang="en-US"/>
              <a:t>Speaker name or subtitle</a:t>
            </a:r>
          </a:p>
        </p:txBody>
      </p:sp>
      <p:pic>
        <p:nvPicPr>
          <p:cNvPr id="7" name="MS logo gray - EMF" descr="Microsoft logo, gray text version">
            <a:extLst>
              <a:ext uri="{FF2B5EF4-FFF2-40B4-BE49-F238E27FC236}">
                <a16:creationId xmlns:a16="http://schemas.microsoft.com/office/drawing/2014/main" id="{D4D1E6E7-6980-34C8-5B50-9BC3D2B8E20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black">
          <a:xfrm>
            <a:off x="584200" y="585788"/>
            <a:ext cx="1366440" cy="292608"/>
          </a:xfrm>
          <a:prstGeom prst="rect">
            <a:avLst/>
          </a:prstGeom>
        </p:spPr>
      </p:pic>
    </p:spTree>
    <p:extLst>
      <p:ext uri="{BB962C8B-B14F-4D97-AF65-F5344CB8AC3E}">
        <p14:creationId xmlns:p14="http://schemas.microsoft.com/office/powerpoint/2010/main" val="12547835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2" orient="horz" pos="2496">
          <p15:clr>
            <a:srgbClr val="5ACBF0"/>
          </p15:clr>
        </p15:guide>
        <p15:guide id="3" pos="3360">
          <p15:clr>
            <a:srgbClr val="5ACBF0"/>
          </p15:clr>
        </p15:guide>
        <p15:guide id="5" orient="horz" pos="2160">
          <p15:clr>
            <a:srgbClr val="FBAE40"/>
          </p15:clr>
        </p15:guide>
        <p15:guide id="6" orient="horz" pos="2229">
          <p15:clr>
            <a:srgbClr val="5ACBF0"/>
          </p15:clr>
        </p15:guide>
        <p15:guide id="7" pos="2996">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pic>
        <p:nvPicPr>
          <p:cNvPr id="5" name="Picture 4" descr="A blue sky with white clouds&#10;&#10;AI-generated content may be incorrect.">
            <a:extLst>
              <a:ext uri="{FF2B5EF4-FFF2-40B4-BE49-F238E27FC236}">
                <a16:creationId xmlns:a16="http://schemas.microsoft.com/office/drawing/2014/main" id="{D06997A8-9B2A-B93C-F597-79B38162AF6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957784871"/>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46527458"/>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38">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 left side ">
    <p:spTree>
      <p:nvGrpSpPr>
        <p:cNvPr id="1" name=""/>
        <p:cNvGrpSpPr/>
        <p:nvPr/>
      </p:nvGrpSpPr>
      <p:grpSpPr>
        <a:xfrm>
          <a:off x="0" y="0"/>
          <a:ext cx="0" cy="0"/>
          <a:chOff x="0" y="0"/>
          <a:chExt cx="0" cy="0"/>
        </a:xfrm>
      </p:grpSpPr>
      <p:pic>
        <p:nvPicPr>
          <p:cNvPr id="3" name="Picture 2" descr="A close-up of a curved object">
            <a:extLst>
              <a:ext uri="{FF2B5EF4-FFF2-40B4-BE49-F238E27FC236}">
                <a16:creationId xmlns:a16="http://schemas.microsoft.com/office/drawing/2014/main" id="{65978E02-7B42-4283-0732-A5ECD04C20F5}"/>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FD9B2C81-3582-FD54-9197-2A2E6EA52FF9}"/>
              </a:ext>
            </a:extLst>
          </p:cNvPr>
          <p:cNvSpPr/>
          <p:nvPr userDrawn="1"/>
        </p:nvSpPr>
        <p:spPr bwMode="auto">
          <a:xfrm>
            <a:off x="0" y="0"/>
            <a:ext cx="8586216" cy="6858000"/>
          </a:xfrm>
          <a:prstGeom prst="rect">
            <a:avLst/>
          </a:prstGeom>
          <a:gradFill>
            <a:gsLst>
              <a:gs pos="0">
                <a:srgbClr val="FFF8F3"/>
              </a:gs>
              <a:gs pos="100000">
                <a:srgbClr val="FFF8F3">
                  <a:alpha val="0"/>
                </a:srgbClr>
              </a:gs>
            </a:gsLst>
            <a:lin ang="0" scaled="1"/>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400" err="1">
              <a:gradFill>
                <a:gsLst>
                  <a:gs pos="0">
                    <a:srgbClr val="FFFFFF"/>
                  </a:gs>
                  <a:gs pos="100000">
                    <a:srgbClr val="FFFFFF"/>
                  </a:gs>
                </a:gsLst>
                <a:lin ang="5400000" scaled="0"/>
              </a:gradFill>
              <a:ea typeface="Segoe UI" pitchFamily="34" charset="0"/>
              <a:cs typeface="Segoe UI" pitchFamily="34" charset="0"/>
            </a:endParaRPr>
          </a:p>
        </p:txBody>
      </p:sp>
      <p:sp>
        <p:nvSpPr>
          <p:cNvPr id="2" name="Title 1">
            <a:extLst>
              <a:ext uri="{FF2B5EF4-FFF2-40B4-BE49-F238E27FC236}">
                <a16:creationId xmlns:a16="http://schemas.microsoft.com/office/drawing/2014/main" id="{D0AAD849-7CFE-4AF7-A7C5-6BBD50C88C1A}"/>
              </a:ext>
            </a:extLst>
          </p:cNvPr>
          <p:cNvSpPr>
            <a:spLocks noGrp="1"/>
          </p:cNvSpPr>
          <p:nvPr>
            <p:ph type="title"/>
          </p:nvPr>
        </p:nvSpPr>
        <p:spPr>
          <a:xfrm>
            <a:off x="588264" y="2875002"/>
            <a:ext cx="4127692" cy="1107996"/>
          </a:xfrm>
        </p:spPr>
        <p:txBody>
          <a:bodyPr wrap="square" anchor="ctr">
            <a:spAutoFit/>
          </a:bodyPr>
          <a:lstStyle/>
          <a:p>
            <a:r>
              <a:rPr lang="en-US"/>
              <a:t>Click to edit Master title style</a:t>
            </a:r>
          </a:p>
        </p:txBody>
      </p:sp>
    </p:spTree>
    <p:extLst>
      <p:ext uri="{BB962C8B-B14F-4D97-AF65-F5344CB8AC3E}">
        <p14:creationId xmlns:p14="http://schemas.microsoft.com/office/powerpoint/2010/main" val="1326365060"/>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30" orient="horz" pos="288">
          <p15:clr>
            <a:srgbClr val="5ACBF0"/>
          </p15:clr>
        </p15:guide>
        <p15:guide id="32" orient="horz" pos="2160">
          <p15:clr>
            <a:srgbClr val="5ACBF0"/>
          </p15:clr>
        </p15:guide>
        <p15:guide id="33" pos="2976">
          <p15:clr>
            <a:srgbClr val="5ACBF0"/>
          </p15:clr>
        </p15:guide>
        <p15:guide id="34" pos="3336">
          <p15:clr>
            <a:srgbClr val="5ACBF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mall title - half page">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p:nvPr>
        </p:nvSpPr>
        <p:spPr>
          <a:xfrm>
            <a:off x="584200" y="457200"/>
            <a:ext cx="5508419" cy="307777"/>
          </a:xfrm>
        </p:spPr>
        <p:txBody>
          <a:bodyPr tIns="0"/>
          <a:lstStyle>
            <a:lvl1pPr>
              <a:defRPr sz="2000" spc="0">
                <a:latin typeface="+mj-lt"/>
                <a:cs typeface="Segoe UI" panose="020B0502040204020203" pitchFamily="34" charset="0"/>
              </a:defRPr>
            </a:lvl1pPr>
          </a:lstStyle>
          <a:p>
            <a:r>
              <a:rPr lang="en-US"/>
              <a:t>Click to edit Master title style</a:t>
            </a:r>
          </a:p>
        </p:txBody>
      </p:sp>
    </p:spTree>
    <p:extLst>
      <p:ext uri="{BB962C8B-B14F-4D97-AF65-F5344CB8AC3E}">
        <p14:creationId xmlns:p14="http://schemas.microsoft.com/office/powerpoint/2010/main" val="407522268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Scenario five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536876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5" name="Level">
            <a:extLst>
              <a:ext uri="{FF2B5EF4-FFF2-40B4-BE49-F238E27FC236}">
                <a16:creationId xmlns:a16="http://schemas.microsoft.com/office/drawing/2014/main" id="{4E598159-8F90-2398-990A-87C7DBACA382}"/>
              </a:ext>
            </a:extLst>
          </p:cNvPr>
          <p:cNvSpPr>
            <a:spLocks noGrp="1"/>
          </p:cNvSpPr>
          <p:nvPr>
            <p:ph type="body" sz="quarter" idx="30"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75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681"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dirty="0"/>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dirty="0"/>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4 Title">
            <a:extLst>
              <a:ext uri="{FF2B5EF4-FFF2-40B4-BE49-F238E27FC236}">
                <a16:creationId xmlns:a16="http://schemas.microsoft.com/office/drawing/2014/main" id="{F4DCE8BB-0971-09CE-000F-84A576611FD9}"/>
              </a:ext>
            </a:extLst>
          </p:cNvPr>
          <p:cNvSpPr>
            <a:spLocks noGrp="1"/>
          </p:cNvSpPr>
          <p:nvPr>
            <p:ph type="body" sz="quarter" idx="14"/>
          </p:nvPr>
        </p:nvSpPr>
        <p:spPr>
          <a:xfrm>
            <a:off x="577966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4 Top">
            <a:extLst>
              <a:ext uri="{FF2B5EF4-FFF2-40B4-BE49-F238E27FC236}">
                <a16:creationId xmlns:a16="http://schemas.microsoft.com/office/drawing/2014/main" id="{76F241AD-4900-CAEB-243D-CD8A3BDFB17C}"/>
              </a:ext>
            </a:extLst>
          </p:cNvPr>
          <p:cNvSpPr>
            <a:spLocks noGrp="1"/>
          </p:cNvSpPr>
          <p:nvPr>
            <p:ph type="body" sz="quarter" idx="28"/>
          </p:nvPr>
        </p:nvSpPr>
        <p:spPr>
          <a:xfrm>
            <a:off x="577966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4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577966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5 Title">
            <a:extLst>
              <a:ext uri="{FF2B5EF4-FFF2-40B4-BE49-F238E27FC236}">
                <a16:creationId xmlns:a16="http://schemas.microsoft.com/office/drawing/2014/main" id="{8A6533F9-9132-CD8F-EACD-23DC8A6FF27F}"/>
              </a:ext>
            </a:extLst>
          </p:cNvPr>
          <p:cNvSpPr>
            <a:spLocks noGrp="1"/>
          </p:cNvSpPr>
          <p:nvPr>
            <p:ph type="body" sz="quarter" idx="12"/>
          </p:nvPr>
        </p:nvSpPr>
        <p:spPr>
          <a:xfrm>
            <a:off x="231602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5 Top">
            <a:extLst>
              <a:ext uri="{FF2B5EF4-FFF2-40B4-BE49-F238E27FC236}">
                <a16:creationId xmlns:a16="http://schemas.microsoft.com/office/drawing/2014/main" id="{B939ABEF-8F03-D2E2-59E7-11A40F8ECABB}"/>
              </a:ext>
            </a:extLst>
          </p:cNvPr>
          <p:cNvSpPr>
            <a:spLocks noGrp="1"/>
          </p:cNvSpPr>
          <p:nvPr>
            <p:ph type="body" sz="quarter" idx="27"/>
          </p:nvPr>
        </p:nvSpPr>
        <p:spPr>
          <a:xfrm>
            <a:off x="231602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5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231602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5" name="Circle 1">
            <a:extLst>
              <a:ext uri="{FF2B5EF4-FFF2-40B4-BE49-F238E27FC236}">
                <a16:creationId xmlns:a16="http://schemas.microsoft.com/office/drawing/2014/main" id="{E2C3EC85-C88F-225A-CBED-DE8304928659}"/>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6" name="Circle 2">
            <a:extLst>
              <a:ext uri="{FF2B5EF4-FFF2-40B4-BE49-F238E27FC236}">
                <a16:creationId xmlns:a16="http://schemas.microsoft.com/office/drawing/2014/main" id="{8306C7F5-7630-A9FC-5340-EC699EA35853}"/>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17" name="Circle 3">
            <a:extLst>
              <a:ext uri="{FF2B5EF4-FFF2-40B4-BE49-F238E27FC236}">
                <a16:creationId xmlns:a16="http://schemas.microsoft.com/office/drawing/2014/main" id="{EA95473D-CB97-F734-8142-4581EFDF4F46}"/>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C40694EA-E93C-CD87-D768-864D7386EFE3}"/>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2754760453"/>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cenario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4" name="Freeform: Shape 2">
            <a:extLst>
              <a:ext uri="{FF2B5EF4-FFF2-40B4-BE49-F238E27FC236}">
                <a16:creationId xmlns:a16="http://schemas.microsoft.com/office/drawing/2014/main" id="{2F51F4A4-9D1C-10B6-3868-E6FD8FD9C23B}"/>
              </a:ext>
              <a:ext uri="{C183D7F6-B498-43B3-948B-1728B52AA6E4}">
                <adec:decorative xmlns:adec="http://schemas.microsoft.com/office/drawing/2017/decorative" val="1"/>
              </a:ext>
            </a:extLst>
          </p:cNvPr>
          <p:cNvSpPr/>
          <p:nvPr userDrawn="1"/>
        </p:nvSpPr>
        <p:spPr bwMode="auto">
          <a:xfrm>
            <a:off x="-1576" y="1761263"/>
            <a:ext cx="11100760"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0 w 9706877"/>
              <a:gd name="connsiteY0" fmla="*/ 0 h 2491048"/>
              <a:gd name="connsiteX1" fmla="*/ 9486494 w 9706877"/>
              <a:gd name="connsiteY1" fmla="*/ 0 h 2491048"/>
              <a:gd name="connsiteX2" fmla="*/ 9706877 w 9706877"/>
              <a:gd name="connsiteY2" fmla="*/ 220383 h 2491048"/>
              <a:gd name="connsiteX3" fmla="*/ 9706877 w 9706877"/>
              <a:gd name="connsiteY3" fmla="*/ 2270665 h 2491048"/>
              <a:gd name="connsiteX4" fmla="*/ 9486494 w 9706877"/>
              <a:gd name="connsiteY4" fmla="*/ 2491048 h 2491048"/>
              <a:gd name="connsiteX5" fmla="*/ 635902 w 9706877"/>
              <a:gd name="connsiteY5" fmla="*/ 2491048 h 2491048"/>
              <a:gd name="connsiteX0" fmla="*/ 19270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289046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745418"/>
              <a:gd name="connsiteY0" fmla="*/ 0 h 2491048"/>
              <a:gd name="connsiteX1" fmla="*/ 9525035 w 9745418"/>
              <a:gd name="connsiteY1" fmla="*/ 0 h 2491048"/>
              <a:gd name="connsiteX2" fmla="*/ 9745418 w 9745418"/>
              <a:gd name="connsiteY2" fmla="*/ 220383 h 2491048"/>
              <a:gd name="connsiteX3" fmla="*/ 9745418 w 9745418"/>
              <a:gd name="connsiteY3" fmla="*/ 2270665 h 2491048"/>
              <a:gd name="connsiteX4" fmla="*/ 9525035 w 9745418"/>
              <a:gd name="connsiteY4" fmla="*/ 2491048 h 2491048"/>
              <a:gd name="connsiteX5" fmla="*/ 19271 w 9745418"/>
              <a:gd name="connsiteY5" fmla="*/ 2491048 h 2491048"/>
              <a:gd name="connsiteX0" fmla="*/ 28903 w 9726147"/>
              <a:gd name="connsiteY0" fmla="*/ 0 h 2491048"/>
              <a:gd name="connsiteX1" fmla="*/ 9505764 w 9726147"/>
              <a:gd name="connsiteY1" fmla="*/ 0 h 2491048"/>
              <a:gd name="connsiteX2" fmla="*/ 9726147 w 9726147"/>
              <a:gd name="connsiteY2" fmla="*/ 220383 h 2491048"/>
              <a:gd name="connsiteX3" fmla="*/ 9726147 w 9726147"/>
              <a:gd name="connsiteY3" fmla="*/ 2270665 h 2491048"/>
              <a:gd name="connsiteX4" fmla="*/ 9505764 w 9726147"/>
              <a:gd name="connsiteY4" fmla="*/ 2491048 h 2491048"/>
              <a:gd name="connsiteX5" fmla="*/ 0 w 9726147"/>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54159 w 9697244"/>
              <a:gd name="connsiteY5" fmla="*/ 2491048 h 2491048"/>
              <a:gd name="connsiteX0" fmla="*/ 0 w 9697244"/>
              <a:gd name="connsiteY0" fmla="*/ 0 h 2491048"/>
              <a:gd name="connsiteX1" fmla="*/ 9476861 w 9697244"/>
              <a:gd name="connsiteY1" fmla="*/ 0 h 2491048"/>
              <a:gd name="connsiteX2" fmla="*/ 9697244 w 9697244"/>
              <a:gd name="connsiteY2" fmla="*/ 220383 h 2491048"/>
              <a:gd name="connsiteX3" fmla="*/ 9697244 w 9697244"/>
              <a:gd name="connsiteY3" fmla="*/ 2270665 h 2491048"/>
              <a:gd name="connsiteX4" fmla="*/ 9476861 w 9697244"/>
              <a:gd name="connsiteY4" fmla="*/ 2491048 h 2491048"/>
              <a:gd name="connsiteX5" fmla="*/ 1 w 9697244"/>
              <a:gd name="connsiteY5" fmla="*/ 2491048 h 2491048"/>
              <a:gd name="connsiteX0" fmla="*/ 240871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9634 w 9938115"/>
              <a:gd name="connsiteY0" fmla="*/ 0 h 2491048"/>
              <a:gd name="connsiteX1" fmla="*/ 9717732 w 9938115"/>
              <a:gd name="connsiteY1" fmla="*/ 0 h 2491048"/>
              <a:gd name="connsiteX2" fmla="*/ 9938115 w 9938115"/>
              <a:gd name="connsiteY2" fmla="*/ 220383 h 2491048"/>
              <a:gd name="connsiteX3" fmla="*/ 9938115 w 9938115"/>
              <a:gd name="connsiteY3" fmla="*/ 2270665 h 2491048"/>
              <a:gd name="connsiteX4" fmla="*/ 9717732 w 9938115"/>
              <a:gd name="connsiteY4" fmla="*/ 2491048 h 2491048"/>
              <a:gd name="connsiteX5" fmla="*/ 0 w 9938115"/>
              <a:gd name="connsiteY5" fmla="*/ 2491048 h 2491048"/>
              <a:gd name="connsiteX0" fmla="*/ 0 w 10058822"/>
              <a:gd name="connsiteY0" fmla="*/ 0 h 2491048"/>
              <a:gd name="connsiteX1" fmla="*/ 9838439 w 10058822"/>
              <a:gd name="connsiteY1" fmla="*/ 0 h 2491048"/>
              <a:gd name="connsiteX2" fmla="*/ 10058822 w 10058822"/>
              <a:gd name="connsiteY2" fmla="*/ 220383 h 2491048"/>
              <a:gd name="connsiteX3" fmla="*/ 10058822 w 10058822"/>
              <a:gd name="connsiteY3" fmla="*/ 2270665 h 2491048"/>
              <a:gd name="connsiteX4" fmla="*/ 9838439 w 10058822"/>
              <a:gd name="connsiteY4" fmla="*/ 2491048 h 2491048"/>
              <a:gd name="connsiteX5" fmla="*/ 120707 w 10058822"/>
              <a:gd name="connsiteY5" fmla="*/ 2491048 h 2491048"/>
              <a:gd name="connsiteX0" fmla="*/ 324 w 10059146"/>
              <a:gd name="connsiteY0" fmla="*/ 0 h 2491048"/>
              <a:gd name="connsiteX1" fmla="*/ 9838763 w 10059146"/>
              <a:gd name="connsiteY1" fmla="*/ 0 h 2491048"/>
              <a:gd name="connsiteX2" fmla="*/ 10059146 w 10059146"/>
              <a:gd name="connsiteY2" fmla="*/ 220383 h 2491048"/>
              <a:gd name="connsiteX3" fmla="*/ 10059146 w 10059146"/>
              <a:gd name="connsiteY3" fmla="*/ 2270665 h 2491048"/>
              <a:gd name="connsiteX4" fmla="*/ 9838763 w 10059146"/>
              <a:gd name="connsiteY4" fmla="*/ 2491048 h 2491048"/>
              <a:gd name="connsiteX5" fmla="*/ 0 w 10059146"/>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59146" h="2491048">
                <a:moveTo>
                  <a:pt x="324" y="0"/>
                </a:moveTo>
                <a:lnTo>
                  <a:pt x="9838763" y="0"/>
                </a:lnTo>
                <a:cubicBezTo>
                  <a:pt x="9960477" y="0"/>
                  <a:pt x="10059146" y="98669"/>
                  <a:pt x="10059146" y="220383"/>
                </a:cubicBezTo>
                <a:lnTo>
                  <a:pt x="10059146" y="2270665"/>
                </a:lnTo>
                <a:cubicBezTo>
                  <a:pt x="10059146" y="2392379"/>
                  <a:pt x="9960477" y="2491048"/>
                  <a:pt x="9838763"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41" name="Group 40">
            <a:extLst>
              <a:ext uri="{FF2B5EF4-FFF2-40B4-BE49-F238E27FC236}">
                <a16:creationId xmlns:a16="http://schemas.microsoft.com/office/drawing/2014/main" id="{09DFAC3A-9D18-4DFA-67CB-EE7054879BA6}"/>
              </a:ext>
              <a:ext uri="{C183D7F6-B498-43B3-948B-1728B52AA6E4}">
                <adec:decorative xmlns:adec="http://schemas.microsoft.com/office/drawing/2017/decorative" val="1"/>
              </a:ext>
            </a:extLst>
          </p:cNvPr>
          <p:cNvGrpSpPr/>
          <p:nvPr userDrawn="1"/>
        </p:nvGrpSpPr>
        <p:grpSpPr>
          <a:xfrm>
            <a:off x="3636944" y="1684408"/>
            <a:ext cx="166152" cy="166152"/>
            <a:chOff x="5214995" y="-1168400"/>
            <a:chExt cx="431800" cy="431800"/>
          </a:xfrm>
        </p:grpSpPr>
        <p:sp>
          <p:nvSpPr>
            <p:cNvPr id="42" name="Oval 41">
              <a:extLst>
                <a:ext uri="{FF2B5EF4-FFF2-40B4-BE49-F238E27FC236}">
                  <a16:creationId xmlns:a16="http://schemas.microsoft.com/office/drawing/2014/main" id="{71508D32-3003-665E-D9C9-67ACD21C3D71}"/>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3" name="Rectangle 89">
              <a:extLst>
                <a:ext uri="{FF2B5EF4-FFF2-40B4-BE49-F238E27FC236}">
                  <a16:creationId xmlns:a16="http://schemas.microsoft.com/office/drawing/2014/main" id="{248CF6DE-65DC-C736-D623-1F2A06E914A7}"/>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4" name="Group 43">
            <a:extLst>
              <a:ext uri="{FF2B5EF4-FFF2-40B4-BE49-F238E27FC236}">
                <a16:creationId xmlns:a16="http://schemas.microsoft.com/office/drawing/2014/main" id="{D45B81D1-84F0-94E4-4DE4-7A327E9B2AE4}"/>
              </a:ext>
              <a:ext uri="{C183D7F6-B498-43B3-948B-1728B52AA6E4}">
                <adec:decorative xmlns:adec="http://schemas.microsoft.com/office/drawing/2017/decorative" val="1"/>
              </a:ext>
            </a:extLst>
          </p:cNvPr>
          <p:cNvGrpSpPr/>
          <p:nvPr userDrawn="1"/>
        </p:nvGrpSpPr>
        <p:grpSpPr>
          <a:xfrm>
            <a:off x="7100584" y="1684408"/>
            <a:ext cx="166152" cy="166152"/>
            <a:chOff x="5214995" y="-1168400"/>
            <a:chExt cx="431800" cy="431800"/>
          </a:xfrm>
        </p:grpSpPr>
        <p:sp>
          <p:nvSpPr>
            <p:cNvPr id="45" name="Oval 44">
              <a:extLst>
                <a:ext uri="{FF2B5EF4-FFF2-40B4-BE49-F238E27FC236}">
                  <a16:creationId xmlns:a16="http://schemas.microsoft.com/office/drawing/2014/main" id="{E8C73BD9-3028-F45B-8158-789AEF32D47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6" name="Rectangle 89">
              <a:extLst>
                <a:ext uri="{FF2B5EF4-FFF2-40B4-BE49-F238E27FC236}">
                  <a16:creationId xmlns:a16="http://schemas.microsoft.com/office/drawing/2014/main" id="{FAF601F9-E0B9-1FBF-2750-424B7916332E}"/>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47" name="Group 46">
            <a:extLst>
              <a:ext uri="{FF2B5EF4-FFF2-40B4-BE49-F238E27FC236}">
                <a16:creationId xmlns:a16="http://schemas.microsoft.com/office/drawing/2014/main" id="{F779840A-3B56-4441-9EB1-044204839ABC}"/>
              </a:ext>
              <a:ext uri="{C183D7F6-B498-43B3-948B-1728B52AA6E4}">
                <adec:decorative xmlns:adec="http://schemas.microsoft.com/office/drawing/2017/decorative" val="1"/>
              </a:ext>
            </a:extLst>
          </p:cNvPr>
          <p:cNvGrpSpPr/>
          <p:nvPr userDrawn="1"/>
        </p:nvGrpSpPr>
        <p:grpSpPr>
          <a:xfrm flipH="1">
            <a:off x="3636944" y="4142745"/>
            <a:ext cx="166152" cy="166152"/>
            <a:chOff x="5214995" y="-1168400"/>
            <a:chExt cx="431800" cy="431800"/>
          </a:xfrm>
        </p:grpSpPr>
        <p:sp>
          <p:nvSpPr>
            <p:cNvPr id="48" name="Oval 47">
              <a:extLst>
                <a:ext uri="{FF2B5EF4-FFF2-40B4-BE49-F238E27FC236}">
                  <a16:creationId xmlns:a16="http://schemas.microsoft.com/office/drawing/2014/main" id="{2672E089-DCD3-79B1-E202-7C5F962CAC83}"/>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49" name="Rectangle 89">
              <a:extLst>
                <a:ext uri="{FF2B5EF4-FFF2-40B4-BE49-F238E27FC236}">
                  <a16:creationId xmlns:a16="http://schemas.microsoft.com/office/drawing/2014/main" id="{5A2EC4C6-437C-8108-922E-C4B4286B3B35}"/>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0" name="Group 49">
            <a:extLst>
              <a:ext uri="{FF2B5EF4-FFF2-40B4-BE49-F238E27FC236}">
                <a16:creationId xmlns:a16="http://schemas.microsoft.com/office/drawing/2014/main" id="{B64E915B-BA21-E031-5D19-4519F1D78B45}"/>
              </a:ext>
              <a:ext uri="{C183D7F6-B498-43B3-948B-1728B52AA6E4}">
                <adec:decorative xmlns:adec="http://schemas.microsoft.com/office/drawing/2017/decorative" val="1"/>
              </a:ext>
            </a:extLst>
          </p:cNvPr>
          <p:cNvGrpSpPr/>
          <p:nvPr userDrawn="1"/>
        </p:nvGrpSpPr>
        <p:grpSpPr>
          <a:xfrm flipH="1">
            <a:off x="7100584" y="4142745"/>
            <a:ext cx="166152" cy="166152"/>
            <a:chOff x="5214995" y="-1168400"/>
            <a:chExt cx="431800" cy="431800"/>
          </a:xfrm>
        </p:grpSpPr>
        <p:sp>
          <p:nvSpPr>
            <p:cNvPr id="51" name="Oval 50">
              <a:extLst>
                <a:ext uri="{FF2B5EF4-FFF2-40B4-BE49-F238E27FC236}">
                  <a16:creationId xmlns:a16="http://schemas.microsoft.com/office/drawing/2014/main" id="{02B82046-E842-DA14-9AF1-3064C6A958A2}"/>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2" name="Rectangle 89">
              <a:extLst>
                <a:ext uri="{FF2B5EF4-FFF2-40B4-BE49-F238E27FC236}">
                  <a16:creationId xmlns:a16="http://schemas.microsoft.com/office/drawing/2014/main" id="{C23BDFA1-27FE-AFFE-BAFA-178EC2BDEE68}"/>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3" name="Group 52">
            <a:extLst>
              <a:ext uri="{FF2B5EF4-FFF2-40B4-BE49-F238E27FC236}">
                <a16:creationId xmlns:a16="http://schemas.microsoft.com/office/drawing/2014/main" id="{2A8269E9-7FA7-00B4-27D8-BD3C30EC9C33}"/>
              </a:ext>
              <a:ext uri="{C183D7F6-B498-43B3-948B-1728B52AA6E4}">
                <adec:decorative xmlns:adec="http://schemas.microsoft.com/office/drawing/2017/decorative" val="1"/>
              </a:ext>
            </a:extLst>
          </p:cNvPr>
          <p:cNvGrpSpPr/>
          <p:nvPr userDrawn="1"/>
        </p:nvGrpSpPr>
        <p:grpSpPr>
          <a:xfrm rot="5400000">
            <a:off x="11016108" y="2124548"/>
            <a:ext cx="166152" cy="166152"/>
            <a:chOff x="5214995" y="-1168400"/>
            <a:chExt cx="431800" cy="431800"/>
          </a:xfrm>
        </p:grpSpPr>
        <p:sp>
          <p:nvSpPr>
            <p:cNvPr id="54" name="Oval 53">
              <a:extLst>
                <a:ext uri="{FF2B5EF4-FFF2-40B4-BE49-F238E27FC236}">
                  <a16:creationId xmlns:a16="http://schemas.microsoft.com/office/drawing/2014/main" id="{4716AABC-F343-A221-57CC-C5D99F7B3846}"/>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5" name="Rectangle 89">
              <a:extLst>
                <a:ext uri="{FF2B5EF4-FFF2-40B4-BE49-F238E27FC236}">
                  <a16:creationId xmlns:a16="http://schemas.microsoft.com/office/drawing/2014/main" id="{061DE92A-41EF-BE20-2B32-1F1C759D49C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56" name="Group 55">
            <a:extLst>
              <a:ext uri="{FF2B5EF4-FFF2-40B4-BE49-F238E27FC236}">
                <a16:creationId xmlns:a16="http://schemas.microsoft.com/office/drawing/2014/main" id="{3D806EBC-6CF0-B99D-315F-A10C3C5C5E85}"/>
              </a:ext>
              <a:ext uri="{C183D7F6-B498-43B3-948B-1728B52AA6E4}">
                <adec:decorative xmlns:adec="http://schemas.microsoft.com/office/drawing/2017/decorative" val="1"/>
              </a:ext>
            </a:extLst>
          </p:cNvPr>
          <p:cNvGrpSpPr/>
          <p:nvPr userDrawn="1"/>
        </p:nvGrpSpPr>
        <p:grpSpPr>
          <a:xfrm rot="5400000">
            <a:off x="11016108" y="3672835"/>
            <a:ext cx="166152" cy="166152"/>
            <a:chOff x="5214995" y="-1168400"/>
            <a:chExt cx="431800" cy="431800"/>
          </a:xfrm>
        </p:grpSpPr>
        <p:sp>
          <p:nvSpPr>
            <p:cNvPr id="57" name="Oval 56">
              <a:extLst>
                <a:ext uri="{FF2B5EF4-FFF2-40B4-BE49-F238E27FC236}">
                  <a16:creationId xmlns:a16="http://schemas.microsoft.com/office/drawing/2014/main" id="{FCE15390-CFE7-F286-A235-8FA675AD4A0E}"/>
                </a:ext>
              </a:extLst>
            </p:cNvPr>
            <p:cNvSpPr/>
            <p:nvPr/>
          </p:nvSpPr>
          <p:spPr bwMode="auto">
            <a:xfrm>
              <a:off x="5214995" y="-1168400"/>
              <a:ext cx="431800" cy="431800"/>
            </a:xfrm>
            <a:prstGeom prst="ellipse">
              <a:avLst/>
            </a:prstGeom>
            <a:solidFill>
              <a:srgbClr val="F2F2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58" name="Rectangle 89">
              <a:extLst>
                <a:ext uri="{FF2B5EF4-FFF2-40B4-BE49-F238E27FC236}">
                  <a16:creationId xmlns:a16="http://schemas.microsoft.com/office/drawing/2014/main" id="{3AEFD386-8FD7-D901-A569-04180E61B0C0}"/>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75" name="Scenario Level">
            <a:extLst>
              <a:ext uri="{FF2B5EF4-FFF2-40B4-BE49-F238E27FC236}">
                <a16:creationId xmlns:a16="http://schemas.microsoft.com/office/drawing/2014/main" id="{1BB75DAB-4D8A-2933-BB52-0C94AA4816E3}"/>
              </a:ext>
            </a:extLst>
          </p:cNvPr>
          <p:cNvSpPr txBox="1"/>
          <p:nvPr userDrawn="1"/>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5" name="Level">
            <a:extLst>
              <a:ext uri="{FF2B5EF4-FFF2-40B4-BE49-F238E27FC236}">
                <a16:creationId xmlns:a16="http://schemas.microsoft.com/office/drawing/2014/main" id="{D78A2D53-01ED-9D74-9712-451C6F321482}"/>
              </a:ext>
            </a:extLst>
          </p:cNvPr>
          <p:cNvSpPr>
            <a:spLocks noGrp="1"/>
          </p:cNvSpPr>
          <p:nvPr>
            <p:ph type="body" sz="quarter" idx="30" hasCustomPrompt="1"/>
          </p:nvPr>
        </p:nvSpPr>
        <p:spPr>
          <a:xfrm>
            <a:off x="10430351"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dirty="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sp>
        <p:nvSpPr>
          <p:cNvPr id="103" name="Licenses">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224"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p:nvPr>
        </p:nvSpPr>
        <p:spPr>
          <a:xfrm>
            <a:off x="58420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7" name="Step 2 Title">
            <a:extLst>
              <a:ext uri="{FF2B5EF4-FFF2-40B4-BE49-F238E27FC236}">
                <a16:creationId xmlns:a16="http://schemas.microsoft.com/office/drawing/2014/main" id="{3B54AA0B-E0B1-5D11-B277-EFE8393CEB3D}"/>
              </a:ext>
            </a:extLst>
          </p:cNvPr>
          <p:cNvSpPr>
            <a:spLocks noGrp="1"/>
          </p:cNvSpPr>
          <p:nvPr>
            <p:ph type="body" sz="quarter" idx="13"/>
          </p:nvPr>
        </p:nvSpPr>
        <p:spPr>
          <a:xfrm>
            <a:off x="4047840"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7" name="Step 2 Top">
            <a:extLst>
              <a:ext uri="{FF2B5EF4-FFF2-40B4-BE49-F238E27FC236}">
                <a16:creationId xmlns:a16="http://schemas.microsoft.com/office/drawing/2014/main" id="{316E4613-3786-8D83-9628-7E09E4CE5CA3}"/>
              </a:ext>
            </a:extLst>
          </p:cNvPr>
          <p:cNvSpPr>
            <a:spLocks noGrp="1"/>
          </p:cNvSpPr>
          <p:nvPr>
            <p:ph type="body" sz="quarter" idx="19"/>
          </p:nvPr>
        </p:nvSpPr>
        <p:spPr>
          <a:xfrm>
            <a:off x="404784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1" name="Step 2 Bottom">
            <a:extLst>
              <a:ext uri="{FF2B5EF4-FFF2-40B4-BE49-F238E27FC236}">
                <a16:creationId xmlns:a16="http://schemas.microsoft.com/office/drawing/2014/main" id="{C0FC7227-E465-68DB-562C-41F9209C1C45}"/>
              </a:ext>
            </a:extLst>
          </p:cNvPr>
          <p:cNvSpPr>
            <a:spLocks noGrp="1"/>
          </p:cNvSpPr>
          <p:nvPr>
            <p:ph type="body" sz="quarter" idx="23"/>
          </p:nvPr>
        </p:nvSpPr>
        <p:spPr>
          <a:xfrm>
            <a:off x="404784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dirty="0"/>
              <a:t>Click to edit Master text styles</a:t>
            </a:r>
          </a:p>
          <a:p>
            <a:pPr lvl="1"/>
            <a:r>
              <a:rPr lang="en-US" dirty="0"/>
              <a:t>Level 2</a:t>
            </a:r>
          </a:p>
        </p:txBody>
      </p:sp>
      <p:sp>
        <p:nvSpPr>
          <p:cNvPr id="99" name="Step 3 Title">
            <a:extLst>
              <a:ext uri="{FF2B5EF4-FFF2-40B4-BE49-F238E27FC236}">
                <a16:creationId xmlns:a16="http://schemas.microsoft.com/office/drawing/2014/main" id="{BC06CC83-0BF3-7305-E4C8-4FC7098F2465}"/>
              </a:ext>
            </a:extLst>
          </p:cNvPr>
          <p:cNvSpPr>
            <a:spLocks noGrp="1"/>
          </p:cNvSpPr>
          <p:nvPr>
            <p:ph type="body" sz="quarter" idx="15"/>
          </p:nvPr>
        </p:nvSpPr>
        <p:spPr>
          <a:xfrm>
            <a:off x="7511481" y="1593881"/>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08" name="Step 3 Top">
            <a:extLst>
              <a:ext uri="{FF2B5EF4-FFF2-40B4-BE49-F238E27FC236}">
                <a16:creationId xmlns:a16="http://schemas.microsoft.com/office/drawing/2014/main" id="{78B00E55-70B0-D155-AAB8-EDCD9850B3EA}"/>
              </a:ext>
            </a:extLst>
          </p:cNvPr>
          <p:cNvSpPr>
            <a:spLocks noGrp="1"/>
          </p:cNvSpPr>
          <p:nvPr>
            <p:ph type="body" sz="quarter" idx="20"/>
          </p:nvPr>
        </p:nvSpPr>
        <p:spPr>
          <a:xfrm>
            <a:off x="7511481"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3" name="Step 3 Bottom">
            <a:extLst>
              <a:ext uri="{FF2B5EF4-FFF2-40B4-BE49-F238E27FC236}">
                <a16:creationId xmlns:a16="http://schemas.microsoft.com/office/drawing/2014/main" id="{14FE71DF-89A5-D552-ED14-BA6299A9B591}"/>
              </a:ext>
            </a:extLst>
          </p:cNvPr>
          <p:cNvSpPr>
            <a:spLocks noGrp="1"/>
          </p:cNvSpPr>
          <p:nvPr>
            <p:ph type="body" sz="quarter" idx="25"/>
          </p:nvPr>
        </p:nvSpPr>
        <p:spPr>
          <a:xfrm>
            <a:off x="7511481"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00" name="Step 4 Title">
            <a:extLst>
              <a:ext uri="{FF2B5EF4-FFF2-40B4-BE49-F238E27FC236}">
                <a16:creationId xmlns:a16="http://schemas.microsoft.com/office/drawing/2014/main" id="{B23A96E3-3F83-DC61-A4B8-B2A153768700}"/>
              </a:ext>
            </a:extLst>
          </p:cNvPr>
          <p:cNvSpPr>
            <a:spLocks noGrp="1"/>
          </p:cNvSpPr>
          <p:nvPr>
            <p:ph type="body" sz="quarter" idx="16"/>
          </p:nvPr>
        </p:nvSpPr>
        <p:spPr>
          <a:xfrm>
            <a:off x="7511481"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7" name="Step 4 Top">
            <a:extLst>
              <a:ext uri="{FF2B5EF4-FFF2-40B4-BE49-F238E27FC236}">
                <a16:creationId xmlns:a16="http://schemas.microsoft.com/office/drawing/2014/main" id="{D2CA7E74-0DAF-8C61-3066-8A79C80C0112}"/>
              </a:ext>
            </a:extLst>
          </p:cNvPr>
          <p:cNvSpPr>
            <a:spLocks noGrp="1"/>
          </p:cNvSpPr>
          <p:nvPr>
            <p:ph type="body" sz="quarter" idx="29"/>
          </p:nvPr>
        </p:nvSpPr>
        <p:spPr>
          <a:xfrm>
            <a:off x="751148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4" name="Step 4 Bottom">
            <a:extLst>
              <a:ext uri="{FF2B5EF4-FFF2-40B4-BE49-F238E27FC236}">
                <a16:creationId xmlns:a16="http://schemas.microsoft.com/office/drawing/2014/main" id="{5072DCCC-D271-7D85-5D20-D5B1E137F60B}"/>
              </a:ext>
            </a:extLst>
          </p:cNvPr>
          <p:cNvSpPr>
            <a:spLocks noGrp="1"/>
          </p:cNvSpPr>
          <p:nvPr>
            <p:ph type="body" sz="quarter" idx="26"/>
          </p:nvPr>
        </p:nvSpPr>
        <p:spPr>
          <a:xfrm>
            <a:off x="7511481"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8" name="Step 5 Title">
            <a:extLst>
              <a:ext uri="{FF2B5EF4-FFF2-40B4-BE49-F238E27FC236}">
                <a16:creationId xmlns:a16="http://schemas.microsoft.com/office/drawing/2014/main" id="{F4DCE8BB-0971-09CE-000F-84A576611FD9}"/>
              </a:ext>
            </a:extLst>
          </p:cNvPr>
          <p:cNvSpPr>
            <a:spLocks noGrp="1"/>
          </p:cNvSpPr>
          <p:nvPr>
            <p:ph type="body" sz="quarter" idx="14"/>
          </p:nvPr>
        </p:nvSpPr>
        <p:spPr>
          <a:xfrm>
            <a:off x="404784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6" name="Step 5 Top">
            <a:extLst>
              <a:ext uri="{FF2B5EF4-FFF2-40B4-BE49-F238E27FC236}">
                <a16:creationId xmlns:a16="http://schemas.microsoft.com/office/drawing/2014/main" id="{76F241AD-4900-CAEB-243D-CD8A3BDFB17C}"/>
              </a:ext>
            </a:extLst>
          </p:cNvPr>
          <p:cNvSpPr>
            <a:spLocks noGrp="1"/>
          </p:cNvSpPr>
          <p:nvPr>
            <p:ph type="body" sz="quarter" idx="28"/>
          </p:nvPr>
        </p:nvSpPr>
        <p:spPr>
          <a:xfrm>
            <a:off x="4047841"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2" name="Step 5 Bottom">
            <a:extLst>
              <a:ext uri="{FF2B5EF4-FFF2-40B4-BE49-F238E27FC236}">
                <a16:creationId xmlns:a16="http://schemas.microsoft.com/office/drawing/2014/main" id="{E720EE0E-4289-B4F4-1115-2C86FBB940E8}"/>
              </a:ext>
            </a:extLst>
          </p:cNvPr>
          <p:cNvSpPr>
            <a:spLocks noGrp="1"/>
          </p:cNvSpPr>
          <p:nvPr>
            <p:ph type="body" sz="quarter" idx="24"/>
          </p:nvPr>
        </p:nvSpPr>
        <p:spPr>
          <a:xfrm>
            <a:off x="404784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96" name="Step 6 Title">
            <a:extLst>
              <a:ext uri="{FF2B5EF4-FFF2-40B4-BE49-F238E27FC236}">
                <a16:creationId xmlns:a16="http://schemas.microsoft.com/office/drawing/2014/main" id="{8A6533F9-9132-CD8F-EACD-23DC8A6FF27F}"/>
              </a:ext>
            </a:extLst>
          </p:cNvPr>
          <p:cNvSpPr>
            <a:spLocks noGrp="1"/>
          </p:cNvSpPr>
          <p:nvPr>
            <p:ph type="body" sz="quarter" idx="12"/>
          </p:nvPr>
        </p:nvSpPr>
        <p:spPr>
          <a:xfrm>
            <a:off x="584200" y="4052218"/>
            <a:ext cx="2808000"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Click to edit Master text styles</a:t>
            </a:r>
          </a:p>
        </p:txBody>
      </p:sp>
      <p:sp>
        <p:nvSpPr>
          <p:cNvPr id="115" name="Step 6 Top">
            <a:extLst>
              <a:ext uri="{FF2B5EF4-FFF2-40B4-BE49-F238E27FC236}">
                <a16:creationId xmlns:a16="http://schemas.microsoft.com/office/drawing/2014/main" id="{B939ABEF-8F03-D2E2-59E7-11A40F8ECABB}"/>
              </a:ext>
            </a:extLst>
          </p:cNvPr>
          <p:cNvSpPr>
            <a:spLocks noGrp="1"/>
          </p:cNvSpPr>
          <p:nvPr>
            <p:ph type="body" sz="quarter" idx="27"/>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10" name="Step 6 Bottom">
            <a:extLst>
              <a:ext uri="{FF2B5EF4-FFF2-40B4-BE49-F238E27FC236}">
                <a16:creationId xmlns:a16="http://schemas.microsoft.com/office/drawing/2014/main" id="{A2B81D72-802A-1B65-345D-831621254381}"/>
              </a:ext>
            </a:extLst>
          </p:cNvPr>
          <p:cNvSpPr>
            <a:spLocks noGrp="1"/>
          </p:cNvSpPr>
          <p:nvPr>
            <p:ph type="body" sz="quarter" idx="22"/>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6" name="Circle 1">
            <a:extLst>
              <a:ext uri="{FF2B5EF4-FFF2-40B4-BE49-F238E27FC236}">
                <a16:creationId xmlns:a16="http://schemas.microsoft.com/office/drawing/2014/main" id="{26C3E936-7CEB-8A05-2E47-0AD7851B98F2}"/>
              </a:ext>
            </a:extLst>
          </p:cNvPr>
          <p:cNvSpPr>
            <a:spLocks noGrp="1"/>
          </p:cNvSpPr>
          <p:nvPr>
            <p:ph type="body" sz="quarter" idx="38" hasCustomPrompt="1"/>
          </p:nvPr>
        </p:nvSpPr>
        <p:spPr>
          <a:xfrm>
            <a:off x="11417245"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2">
            <a:extLst>
              <a:ext uri="{FF2B5EF4-FFF2-40B4-BE49-F238E27FC236}">
                <a16:creationId xmlns:a16="http://schemas.microsoft.com/office/drawing/2014/main" id="{04AEA325-90B3-6821-227C-4FFCA898F9AB}"/>
              </a:ext>
            </a:extLst>
          </p:cNvPr>
          <p:cNvSpPr>
            <a:spLocks noGrp="1"/>
          </p:cNvSpPr>
          <p:nvPr>
            <p:ph type="body" sz="quarter" idx="39" hasCustomPrompt="1"/>
          </p:nvPr>
        </p:nvSpPr>
        <p:spPr>
          <a:xfrm>
            <a:off x="11588781"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8" name="Circle 3">
            <a:extLst>
              <a:ext uri="{FF2B5EF4-FFF2-40B4-BE49-F238E27FC236}">
                <a16:creationId xmlns:a16="http://schemas.microsoft.com/office/drawing/2014/main" id="{35386AB7-28CA-0BBA-03F5-CC72BD939DC2}"/>
              </a:ext>
            </a:extLst>
          </p:cNvPr>
          <p:cNvSpPr>
            <a:spLocks noGrp="1"/>
          </p:cNvSpPr>
          <p:nvPr>
            <p:ph type="body" sz="quarter" idx="40" hasCustomPrompt="1"/>
          </p:nvPr>
        </p:nvSpPr>
        <p:spPr>
          <a:xfrm>
            <a:off x="11760317"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3" name="Footnote">
            <a:extLst>
              <a:ext uri="{FF2B5EF4-FFF2-40B4-BE49-F238E27FC236}">
                <a16:creationId xmlns:a16="http://schemas.microsoft.com/office/drawing/2014/main" id="{06DCEE78-A961-202E-B0EE-36041A6708D1}"/>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3670277596"/>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ay in the life six steps">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4B2500C4-B436-4E3A-8A91-A02448A774DB}"/>
              </a:ext>
            </a:extLst>
          </p:cNvPr>
          <p:cNvSpPr>
            <a:spLocks noGrp="1"/>
          </p:cNvSpPr>
          <p:nvPr>
            <p:ph type="title" hasCustomPrompt="1"/>
          </p:nvPr>
        </p:nvSpPr>
        <p:spPr>
          <a:xfrm>
            <a:off x="584200" y="387766"/>
            <a:ext cx="5672544" cy="526298"/>
          </a:xfrm>
        </p:spPr>
        <p:txBody>
          <a:bodyPr tIns="0"/>
          <a:lstStyle>
            <a:lvl1pPr>
              <a:lnSpc>
                <a:spcPct val="95000"/>
              </a:lnSpc>
              <a:defRPr sz="1800" spc="0">
                <a:latin typeface="+mj-lt"/>
                <a:cs typeface="Segoe UI" panose="020B0502040204020203" pitchFamily="34" charset="0"/>
              </a:defRPr>
            </a:lvl1pPr>
          </a:lstStyle>
          <a:p>
            <a:r>
              <a:rPr lang="en-US"/>
              <a:t>Click to edit Master title style; can be up to two lines long; lorem ipsum dolor sit </a:t>
            </a:r>
            <a:r>
              <a:rPr lang="en-US" err="1"/>
              <a:t>amet</a:t>
            </a:r>
            <a:r>
              <a:rPr lang="en-US"/>
              <a:t> </a:t>
            </a:r>
            <a:r>
              <a:rPr lang="en-US" err="1"/>
              <a:t>consectetur</a:t>
            </a:r>
            <a:endParaRPr lang="en-US"/>
          </a:p>
        </p:txBody>
      </p:sp>
      <p:sp>
        <p:nvSpPr>
          <p:cNvPr id="75" name="Scenario Level">
            <a:extLst>
              <a:ext uri="{FF2B5EF4-FFF2-40B4-BE49-F238E27FC236}">
                <a16:creationId xmlns:a16="http://schemas.microsoft.com/office/drawing/2014/main" id="{1BB75DAB-4D8A-2933-BB52-0C94AA4816E3}"/>
              </a:ext>
            </a:extLst>
          </p:cNvPr>
          <p:cNvSpPr txBox="1"/>
          <p:nvPr userDrawn="1"/>
        </p:nvSpPr>
        <p:spPr>
          <a:xfrm>
            <a:off x="1043023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3" name="Level">
            <a:extLst>
              <a:ext uri="{FF2B5EF4-FFF2-40B4-BE49-F238E27FC236}">
                <a16:creationId xmlns:a16="http://schemas.microsoft.com/office/drawing/2014/main" id="{78D71A05-3479-3DEB-1227-2FC98983A80C}"/>
              </a:ext>
            </a:extLst>
          </p:cNvPr>
          <p:cNvSpPr>
            <a:spLocks noGrp="1"/>
          </p:cNvSpPr>
          <p:nvPr>
            <p:ph type="body" sz="quarter" idx="37" hasCustomPrompt="1"/>
          </p:nvPr>
        </p:nvSpPr>
        <p:spPr>
          <a:xfrm>
            <a:off x="10430234" y="521099"/>
            <a:ext cx="1456966" cy="175614"/>
          </a:xfrm>
        </p:spPr>
        <p:txBody>
          <a:bodyPr/>
          <a:lstStyle>
            <a:lvl1pPr marL="0" indent="0" algn="r">
              <a:spcBef>
                <a:spcPts val="0"/>
              </a:spcBef>
              <a:buNone/>
              <a:defRPr sz="1100" b="1" i="0" spc="-20" baseline="0">
                <a:solidFill>
                  <a:srgbClr val="0078D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r>
              <a:rPr lang="en-US"/>
              <a:t>Buy</a:t>
            </a:r>
          </a:p>
        </p:txBody>
      </p:sp>
      <p:sp>
        <p:nvSpPr>
          <p:cNvPr id="84" name="Available With">
            <a:extLst>
              <a:ext uri="{FF2B5EF4-FFF2-40B4-BE49-F238E27FC236}">
                <a16:creationId xmlns:a16="http://schemas.microsoft.com/office/drawing/2014/main" id="{8D8427AA-F015-D373-46E2-2EB1053D80CE}"/>
              </a:ext>
            </a:extLst>
          </p:cNvPr>
          <p:cNvSpPr txBox="1"/>
          <p:nvPr userDrawn="1"/>
        </p:nvSpPr>
        <p:spPr>
          <a:xfrm>
            <a:off x="9187165" y="351933"/>
            <a:ext cx="931764"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86" name="Straight Connector 85">
            <a:extLst>
              <a:ext uri="{FF2B5EF4-FFF2-40B4-BE49-F238E27FC236}">
                <a16:creationId xmlns:a16="http://schemas.microsoft.com/office/drawing/2014/main" id="{4216CED8-8F45-B380-FB1B-B9408979340F}"/>
              </a:ext>
            </a:extLst>
          </p:cNvPr>
          <p:cNvCxnSpPr/>
          <p:nvPr userDrawn="1"/>
        </p:nvCxnSpPr>
        <p:spPr>
          <a:xfrm>
            <a:off x="10357672"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3" name="License">
            <a:extLst>
              <a:ext uri="{FF2B5EF4-FFF2-40B4-BE49-F238E27FC236}">
                <a16:creationId xmlns:a16="http://schemas.microsoft.com/office/drawing/2014/main" id="{6B562108-00FE-5F42-7550-13BB7DE58EA1}"/>
              </a:ext>
            </a:extLst>
          </p:cNvPr>
          <p:cNvSpPr>
            <a:spLocks noGrp="1"/>
          </p:cNvSpPr>
          <p:nvPr>
            <p:ph type="body" sz="quarter" idx="17" hasCustomPrompt="1"/>
          </p:nvPr>
        </p:nvSpPr>
        <p:spPr>
          <a:xfrm>
            <a:off x="6519107" y="521099"/>
            <a:ext cx="3599821" cy="169277"/>
          </a:xfrm>
        </p:spPr>
        <p:txBody>
          <a:bodyPr/>
          <a:lstStyle>
            <a:lvl1pPr marL="0" indent="0" algn="r">
              <a:spcBef>
                <a:spcPts val="0"/>
              </a:spcBef>
              <a:buNone/>
              <a:defRPr sz="1100" b="1" i="0" spc="-20" baseline="0">
                <a:solidFill>
                  <a:srgbClr val="C03BC4"/>
                </a:solidFill>
                <a:latin typeface="Segoe UI Semibold" panose="020B0502040204020203" pitchFamily="34" charset="0"/>
                <a:cs typeface="Segoe UI Semibold" panose="020B0502040204020203" pitchFamily="34" charset="0"/>
              </a:defRPr>
            </a:lvl1pPr>
            <a:lvl2pPr marL="228600" indent="0" algn="r">
              <a:spcBef>
                <a:spcPts val="0"/>
              </a:spcBef>
              <a:buNone/>
              <a:defRPr sz="1100" spc="-20" baseline="0">
                <a:solidFill>
                  <a:srgbClr val="B1B3B3"/>
                </a:solidFill>
              </a:defRPr>
            </a:lvl2pPr>
            <a:lvl3pPr algn="r">
              <a:defRPr/>
            </a:lvl3pPr>
            <a:lvl4pPr algn="r">
              <a:defRPr/>
            </a:lvl4pPr>
            <a:lvl5pPr algn="r">
              <a:defRPr/>
            </a:lvl5pPr>
          </a:lstStyle>
          <a:p>
            <a:pPr lvl="0"/>
            <a:r>
              <a:rPr lang="en-US"/>
              <a:t>Microsoft 365 Copilot</a:t>
            </a:r>
          </a:p>
        </p:txBody>
      </p:sp>
      <p:sp>
        <p:nvSpPr>
          <p:cNvPr id="119" name="Freeform: Shape 2">
            <a:extLst>
              <a:ext uri="{FF2B5EF4-FFF2-40B4-BE49-F238E27FC236}">
                <a16:creationId xmlns:a16="http://schemas.microsoft.com/office/drawing/2014/main" id="{DFCC0CE5-9BBF-33A2-43D3-995556541219}"/>
              </a:ext>
              <a:ext uri="{C183D7F6-B498-43B3-948B-1728B52AA6E4}">
                <adec:decorative xmlns:adec="http://schemas.microsoft.com/office/drawing/2017/decorative" val="1"/>
              </a:ext>
            </a:extLst>
          </p:cNvPr>
          <p:cNvSpPr/>
          <p:nvPr userDrawn="1"/>
        </p:nvSpPr>
        <p:spPr bwMode="auto">
          <a:xfrm>
            <a:off x="-1" y="1761263"/>
            <a:ext cx="10010265" cy="2453282"/>
          </a:xfrm>
          <a:custGeom>
            <a:avLst/>
            <a:gdLst>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 name="connsiteX0" fmla="*/ 25400 w 9096375"/>
              <a:gd name="connsiteY0" fmla="*/ 0 h 2491048"/>
              <a:gd name="connsiteX1" fmla="*/ 8875992 w 9096375"/>
              <a:gd name="connsiteY1" fmla="*/ 0 h 2491048"/>
              <a:gd name="connsiteX2" fmla="*/ 9096375 w 9096375"/>
              <a:gd name="connsiteY2" fmla="*/ 220383 h 2491048"/>
              <a:gd name="connsiteX3" fmla="*/ 9096375 w 9096375"/>
              <a:gd name="connsiteY3" fmla="*/ 2270665 h 2491048"/>
              <a:gd name="connsiteX4" fmla="*/ 8875992 w 9096375"/>
              <a:gd name="connsiteY4" fmla="*/ 2491048 h 2491048"/>
              <a:gd name="connsiteX5" fmla="*/ 25400 w 9096375"/>
              <a:gd name="connsiteY5" fmla="*/ 2491048 h 2491048"/>
              <a:gd name="connsiteX6" fmla="*/ 0 w 9096375"/>
              <a:gd name="connsiteY6" fmla="*/ 1182948 h 2491048"/>
              <a:gd name="connsiteX7" fmla="*/ 25400 w 9096375"/>
              <a:gd name="connsiteY7" fmla="*/ 0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7" fmla="*/ 91440 w 9096375"/>
              <a:gd name="connsiteY7" fmla="*/ 1274388 h 2491048"/>
              <a:gd name="connsiteX0" fmla="*/ 0 w 9096375"/>
              <a:gd name="connsiteY0" fmla="*/ 1182948 h 2491048"/>
              <a:gd name="connsiteX1" fmla="*/ 25400 w 9096375"/>
              <a:gd name="connsiteY1" fmla="*/ 0 h 2491048"/>
              <a:gd name="connsiteX2" fmla="*/ 8875992 w 9096375"/>
              <a:gd name="connsiteY2" fmla="*/ 0 h 2491048"/>
              <a:gd name="connsiteX3" fmla="*/ 9096375 w 9096375"/>
              <a:gd name="connsiteY3" fmla="*/ 220383 h 2491048"/>
              <a:gd name="connsiteX4" fmla="*/ 9096375 w 9096375"/>
              <a:gd name="connsiteY4" fmla="*/ 2270665 h 2491048"/>
              <a:gd name="connsiteX5" fmla="*/ 8875992 w 9096375"/>
              <a:gd name="connsiteY5" fmla="*/ 2491048 h 2491048"/>
              <a:gd name="connsiteX6" fmla="*/ 25400 w 9096375"/>
              <a:gd name="connsiteY6" fmla="*/ 2491048 h 2491048"/>
              <a:gd name="connsiteX0" fmla="*/ 0 w 9070975"/>
              <a:gd name="connsiteY0" fmla="*/ 0 h 2491048"/>
              <a:gd name="connsiteX1" fmla="*/ 8850592 w 9070975"/>
              <a:gd name="connsiteY1" fmla="*/ 0 h 2491048"/>
              <a:gd name="connsiteX2" fmla="*/ 9070975 w 9070975"/>
              <a:gd name="connsiteY2" fmla="*/ 220383 h 2491048"/>
              <a:gd name="connsiteX3" fmla="*/ 9070975 w 9070975"/>
              <a:gd name="connsiteY3" fmla="*/ 2270665 h 2491048"/>
              <a:gd name="connsiteX4" fmla="*/ 8850592 w 9070975"/>
              <a:gd name="connsiteY4" fmla="*/ 2491048 h 2491048"/>
              <a:gd name="connsiteX5" fmla="*/ 0 w 9070975"/>
              <a:gd name="connsiteY5" fmla="*/ 2491048 h 2491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70975" h="2491048">
                <a:moveTo>
                  <a:pt x="0" y="0"/>
                </a:moveTo>
                <a:lnTo>
                  <a:pt x="8850592" y="0"/>
                </a:lnTo>
                <a:cubicBezTo>
                  <a:pt x="8972306" y="0"/>
                  <a:pt x="9070975" y="98669"/>
                  <a:pt x="9070975" y="220383"/>
                </a:cubicBezTo>
                <a:lnTo>
                  <a:pt x="9070975" y="2270665"/>
                </a:lnTo>
                <a:cubicBezTo>
                  <a:pt x="9070975" y="2392379"/>
                  <a:pt x="8972306" y="2491048"/>
                  <a:pt x="8850592" y="2491048"/>
                </a:cubicBezTo>
                <a:lnTo>
                  <a:pt x="0" y="2491048"/>
                </a:lnTo>
              </a:path>
            </a:pathLst>
          </a:custGeom>
          <a:ln w="15875" cap="flat">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nvGrpSpPr>
          <p:cNvPr id="147" name="Group 146">
            <a:extLst>
              <a:ext uri="{FF2B5EF4-FFF2-40B4-BE49-F238E27FC236}">
                <a16:creationId xmlns:a16="http://schemas.microsoft.com/office/drawing/2014/main" id="{F3E1CBA9-BB11-EF2E-649E-27B49E82FE86}"/>
              </a:ext>
            </a:extLst>
          </p:cNvPr>
          <p:cNvGrpSpPr/>
          <p:nvPr userDrawn="1"/>
        </p:nvGrpSpPr>
        <p:grpSpPr>
          <a:xfrm>
            <a:off x="3476832" y="1696843"/>
            <a:ext cx="166152" cy="166152"/>
            <a:chOff x="5214995" y="-1168400"/>
            <a:chExt cx="431800" cy="431800"/>
          </a:xfrm>
        </p:grpSpPr>
        <p:sp>
          <p:nvSpPr>
            <p:cNvPr id="148" name="Oval 147">
              <a:extLst>
                <a:ext uri="{FF2B5EF4-FFF2-40B4-BE49-F238E27FC236}">
                  <a16:creationId xmlns:a16="http://schemas.microsoft.com/office/drawing/2014/main" id="{E54C8AC7-0DF2-A7B4-59BC-354BDE9A823D}"/>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9" name="Rectangle 89">
              <a:extLst>
                <a:ext uri="{FF2B5EF4-FFF2-40B4-BE49-F238E27FC236}">
                  <a16:creationId xmlns:a16="http://schemas.microsoft.com/office/drawing/2014/main" id="{F0376496-3125-ED18-7608-C142A0C35F3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0" name="Group 149">
            <a:extLst>
              <a:ext uri="{FF2B5EF4-FFF2-40B4-BE49-F238E27FC236}">
                <a16:creationId xmlns:a16="http://schemas.microsoft.com/office/drawing/2014/main" id="{3D3E10AB-B82F-F7E8-A33D-8AF61C784420}"/>
              </a:ext>
            </a:extLst>
          </p:cNvPr>
          <p:cNvGrpSpPr/>
          <p:nvPr userDrawn="1"/>
        </p:nvGrpSpPr>
        <p:grpSpPr>
          <a:xfrm>
            <a:off x="6669529" y="1696843"/>
            <a:ext cx="166152" cy="166152"/>
            <a:chOff x="5214995" y="-1168400"/>
            <a:chExt cx="431800" cy="431800"/>
          </a:xfrm>
        </p:grpSpPr>
        <p:sp>
          <p:nvSpPr>
            <p:cNvPr id="151" name="Oval 150">
              <a:extLst>
                <a:ext uri="{FF2B5EF4-FFF2-40B4-BE49-F238E27FC236}">
                  <a16:creationId xmlns:a16="http://schemas.microsoft.com/office/drawing/2014/main" id="{CC526CF7-4F8D-6DB9-E3E9-2381E7AFAF4A}"/>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2" name="Rectangle 89">
              <a:extLst>
                <a:ext uri="{FF2B5EF4-FFF2-40B4-BE49-F238E27FC236}">
                  <a16:creationId xmlns:a16="http://schemas.microsoft.com/office/drawing/2014/main" id="{63E3BD4D-8045-49DC-2041-46643AE5ED02}"/>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3" name="Group 152">
            <a:extLst>
              <a:ext uri="{FF2B5EF4-FFF2-40B4-BE49-F238E27FC236}">
                <a16:creationId xmlns:a16="http://schemas.microsoft.com/office/drawing/2014/main" id="{816F1C59-4D7D-3BDD-0560-654E11A9B15E}"/>
              </a:ext>
            </a:extLst>
          </p:cNvPr>
          <p:cNvGrpSpPr/>
          <p:nvPr userDrawn="1"/>
        </p:nvGrpSpPr>
        <p:grpSpPr>
          <a:xfrm flipH="1">
            <a:off x="3476832" y="4152094"/>
            <a:ext cx="166152" cy="166152"/>
            <a:chOff x="5214995" y="-1168400"/>
            <a:chExt cx="431800" cy="431800"/>
          </a:xfrm>
        </p:grpSpPr>
        <p:sp>
          <p:nvSpPr>
            <p:cNvPr id="154" name="Oval 153">
              <a:extLst>
                <a:ext uri="{FF2B5EF4-FFF2-40B4-BE49-F238E27FC236}">
                  <a16:creationId xmlns:a16="http://schemas.microsoft.com/office/drawing/2014/main" id="{A0C410FC-F149-F1FA-B620-BF7F0EDE7D6C}"/>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5" name="Rectangle 89">
              <a:extLst>
                <a:ext uri="{FF2B5EF4-FFF2-40B4-BE49-F238E27FC236}">
                  <a16:creationId xmlns:a16="http://schemas.microsoft.com/office/drawing/2014/main" id="{5B5C9B65-59ED-2529-1E53-C9ABE9CB79FD}"/>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56" name="Group 155">
            <a:extLst>
              <a:ext uri="{FF2B5EF4-FFF2-40B4-BE49-F238E27FC236}">
                <a16:creationId xmlns:a16="http://schemas.microsoft.com/office/drawing/2014/main" id="{28DAF83D-E0BD-BE8E-ECEC-5E5EDE3E6C74}"/>
              </a:ext>
            </a:extLst>
          </p:cNvPr>
          <p:cNvGrpSpPr/>
          <p:nvPr userDrawn="1"/>
        </p:nvGrpSpPr>
        <p:grpSpPr>
          <a:xfrm flipH="1">
            <a:off x="6669529" y="4152094"/>
            <a:ext cx="166152" cy="166152"/>
            <a:chOff x="5214995" y="-1168400"/>
            <a:chExt cx="431800" cy="431800"/>
          </a:xfrm>
        </p:grpSpPr>
        <p:sp>
          <p:nvSpPr>
            <p:cNvPr id="157" name="Oval 156">
              <a:extLst>
                <a:ext uri="{FF2B5EF4-FFF2-40B4-BE49-F238E27FC236}">
                  <a16:creationId xmlns:a16="http://schemas.microsoft.com/office/drawing/2014/main" id="{2CC39567-C008-3C38-03DA-28EE0BE7483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58" name="Rectangle 89">
              <a:extLst>
                <a:ext uri="{FF2B5EF4-FFF2-40B4-BE49-F238E27FC236}">
                  <a16:creationId xmlns:a16="http://schemas.microsoft.com/office/drawing/2014/main" id="{99B2574B-7594-72E2-E826-4D4DA471A11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77" name="Group 176">
            <a:extLst>
              <a:ext uri="{FF2B5EF4-FFF2-40B4-BE49-F238E27FC236}">
                <a16:creationId xmlns:a16="http://schemas.microsoft.com/office/drawing/2014/main" id="{E60DF7C5-E7F6-A90D-706C-6592ECDDB338}"/>
              </a:ext>
            </a:extLst>
          </p:cNvPr>
          <p:cNvGrpSpPr/>
          <p:nvPr userDrawn="1"/>
        </p:nvGrpSpPr>
        <p:grpSpPr>
          <a:xfrm rot="5400000">
            <a:off x="9928103" y="2137261"/>
            <a:ext cx="166152" cy="166152"/>
            <a:chOff x="5214995" y="-1168400"/>
            <a:chExt cx="431800" cy="431800"/>
          </a:xfrm>
        </p:grpSpPr>
        <p:sp>
          <p:nvSpPr>
            <p:cNvPr id="178" name="Oval 177">
              <a:extLst>
                <a:ext uri="{FF2B5EF4-FFF2-40B4-BE49-F238E27FC236}">
                  <a16:creationId xmlns:a16="http://schemas.microsoft.com/office/drawing/2014/main" id="{11A9EA57-349E-6453-094C-DB252913E583}"/>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79" name="Rectangle 89">
              <a:extLst>
                <a:ext uri="{FF2B5EF4-FFF2-40B4-BE49-F238E27FC236}">
                  <a16:creationId xmlns:a16="http://schemas.microsoft.com/office/drawing/2014/main" id="{217C0C60-8F15-8390-C6A7-0DB9E99CA653}"/>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grpSp>
        <p:nvGrpSpPr>
          <p:cNvPr id="180" name="Group 179">
            <a:extLst>
              <a:ext uri="{FF2B5EF4-FFF2-40B4-BE49-F238E27FC236}">
                <a16:creationId xmlns:a16="http://schemas.microsoft.com/office/drawing/2014/main" id="{3B572509-4831-8A48-B663-AE17D9FD8ED5}"/>
              </a:ext>
            </a:extLst>
          </p:cNvPr>
          <p:cNvGrpSpPr/>
          <p:nvPr userDrawn="1"/>
        </p:nvGrpSpPr>
        <p:grpSpPr>
          <a:xfrm rot="5400000">
            <a:off x="9928103" y="3858268"/>
            <a:ext cx="166152" cy="166152"/>
            <a:chOff x="5214995" y="-1168400"/>
            <a:chExt cx="431800" cy="431800"/>
          </a:xfrm>
        </p:grpSpPr>
        <p:sp>
          <p:nvSpPr>
            <p:cNvPr id="181" name="Oval 180">
              <a:extLst>
                <a:ext uri="{FF2B5EF4-FFF2-40B4-BE49-F238E27FC236}">
                  <a16:creationId xmlns:a16="http://schemas.microsoft.com/office/drawing/2014/main" id="{068A591D-A59C-D3D7-2C67-293B3727D0A2}"/>
                </a:ext>
              </a:extLst>
            </p:cNvPr>
            <p:cNvSpPr/>
            <p:nvPr/>
          </p:nvSpPr>
          <p:spPr bwMode="auto">
            <a:xfrm>
              <a:off x="5214995" y="-1168400"/>
              <a:ext cx="431800" cy="431800"/>
            </a:xfrm>
            <a:prstGeom prst="ellipse">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mn-ea"/>
                <a:cs typeface="Segoe UI" pitchFamily="34" charset="0"/>
              </a:endParaRPr>
            </a:p>
          </p:txBody>
        </p:sp>
        <p:sp>
          <p:nvSpPr>
            <p:cNvPr id="182" name="Rectangle 89">
              <a:extLst>
                <a:ext uri="{FF2B5EF4-FFF2-40B4-BE49-F238E27FC236}">
                  <a16:creationId xmlns:a16="http://schemas.microsoft.com/office/drawing/2014/main" id="{8B0AF6B1-C3AC-C476-AE16-287C61A1D75A}"/>
                </a:ext>
              </a:extLst>
            </p:cNvPr>
            <p:cNvSpPr/>
            <p:nvPr/>
          </p:nvSpPr>
          <p:spPr bwMode="auto">
            <a:xfrm rot="2700000">
              <a:off x="5303185" y="-1042110"/>
              <a:ext cx="179220" cy="179220"/>
            </a:xfrm>
            <a:custGeom>
              <a:avLst/>
              <a:gdLst>
                <a:gd name="connsiteX0" fmla="*/ 0 w 317500"/>
                <a:gd name="connsiteY0" fmla="*/ 0 h 317500"/>
                <a:gd name="connsiteX1" fmla="*/ 317500 w 317500"/>
                <a:gd name="connsiteY1" fmla="*/ 0 h 317500"/>
                <a:gd name="connsiteX2" fmla="*/ 317500 w 317500"/>
                <a:gd name="connsiteY2" fmla="*/ 317500 h 317500"/>
                <a:gd name="connsiteX3" fmla="*/ 0 w 317500"/>
                <a:gd name="connsiteY3" fmla="*/ 317500 h 317500"/>
                <a:gd name="connsiteX4" fmla="*/ 0 w 317500"/>
                <a:gd name="connsiteY4" fmla="*/ 0 h 317500"/>
                <a:gd name="connsiteX0" fmla="*/ 0 w 317500"/>
                <a:gd name="connsiteY0" fmla="*/ 317500 h 408940"/>
                <a:gd name="connsiteX1" fmla="*/ 0 w 317500"/>
                <a:gd name="connsiteY1" fmla="*/ 0 h 408940"/>
                <a:gd name="connsiteX2" fmla="*/ 317500 w 317500"/>
                <a:gd name="connsiteY2" fmla="*/ 0 h 408940"/>
                <a:gd name="connsiteX3" fmla="*/ 317500 w 317500"/>
                <a:gd name="connsiteY3" fmla="*/ 317500 h 408940"/>
                <a:gd name="connsiteX4" fmla="*/ 91440 w 317500"/>
                <a:gd name="connsiteY4" fmla="*/ 408940 h 408940"/>
                <a:gd name="connsiteX0" fmla="*/ 0 w 317500"/>
                <a:gd name="connsiteY0" fmla="*/ 317500 h 317500"/>
                <a:gd name="connsiteX1" fmla="*/ 0 w 317500"/>
                <a:gd name="connsiteY1" fmla="*/ 0 h 317500"/>
                <a:gd name="connsiteX2" fmla="*/ 317500 w 317500"/>
                <a:gd name="connsiteY2" fmla="*/ 0 h 317500"/>
                <a:gd name="connsiteX3" fmla="*/ 317500 w 317500"/>
                <a:gd name="connsiteY3" fmla="*/ 317500 h 317500"/>
                <a:gd name="connsiteX0" fmla="*/ 0 w 317500"/>
                <a:gd name="connsiteY0" fmla="*/ 0 h 317500"/>
                <a:gd name="connsiteX1" fmla="*/ 317500 w 317500"/>
                <a:gd name="connsiteY1" fmla="*/ 0 h 317500"/>
                <a:gd name="connsiteX2" fmla="*/ 317500 w 317500"/>
                <a:gd name="connsiteY2" fmla="*/ 317500 h 317500"/>
              </a:gdLst>
              <a:ahLst/>
              <a:cxnLst>
                <a:cxn ang="0">
                  <a:pos x="connsiteX0" y="connsiteY0"/>
                </a:cxn>
                <a:cxn ang="0">
                  <a:pos x="connsiteX1" y="connsiteY1"/>
                </a:cxn>
                <a:cxn ang="0">
                  <a:pos x="connsiteX2" y="connsiteY2"/>
                </a:cxn>
              </a:cxnLst>
              <a:rect l="l" t="t" r="r" b="b"/>
              <a:pathLst>
                <a:path w="317500" h="317500">
                  <a:moveTo>
                    <a:pt x="0" y="0"/>
                  </a:moveTo>
                  <a:lnTo>
                    <a:pt x="317500" y="0"/>
                  </a:lnTo>
                  <a:lnTo>
                    <a:pt x="317500" y="317500"/>
                  </a:lnTo>
                </a:path>
              </a:pathLst>
            </a:custGeom>
            <a:ln w="15875" cap="rnd">
              <a:gradFill flip="none" rotWithShape="1">
                <a:gsLst>
                  <a:gs pos="0">
                    <a:srgbClr val="0078D4"/>
                  </a:gs>
                  <a:gs pos="100000">
                    <a:schemeClr val="accent3"/>
                  </a:gs>
                </a:gsLst>
                <a:lin ang="0" scaled="1"/>
                <a:tileRect/>
              </a:gradFill>
              <a:headEnd type="none" w="lg" len="med"/>
              <a:tailEnd type="none" w="lg" len="med"/>
            </a:ln>
            <a:effectLst>
              <a:outerShdw blurRad="127000" algn="ctr" rotWithShape="0">
                <a:prstClr val="black">
                  <a:alpha val="15000"/>
                </a:prstClr>
              </a:outerShdw>
            </a:effectLst>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grpSp>
      <p:sp>
        <p:nvSpPr>
          <p:cNvPr id="95" name="Step 1 TItle">
            <a:extLst>
              <a:ext uri="{FF2B5EF4-FFF2-40B4-BE49-F238E27FC236}">
                <a16:creationId xmlns:a16="http://schemas.microsoft.com/office/drawing/2014/main" id="{545F2FD2-44C5-DA9F-8E2B-13D6C03793D7}"/>
              </a:ext>
            </a:extLst>
          </p:cNvPr>
          <p:cNvSpPr>
            <a:spLocks noGrp="1"/>
          </p:cNvSpPr>
          <p:nvPr>
            <p:ph type="body" sz="quarter" idx="11" hasCustomPrompt="1"/>
          </p:nvPr>
        </p:nvSpPr>
        <p:spPr>
          <a:xfrm>
            <a:off x="584200"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06" name="Step 1 Top">
            <a:extLst>
              <a:ext uri="{FF2B5EF4-FFF2-40B4-BE49-F238E27FC236}">
                <a16:creationId xmlns:a16="http://schemas.microsoft.com/office/drawing/2014/main" id="{433B73A7-DB5C-AF5A-B12A-70E655D0C55D}"/>
              </a:ext>
            </a:extLst>
          </p:cNvPr>
          <p:cNvSpPr>
            <a:spLocks noGrp="1"/>
          </p:cNvSpPr>
          <p:nvPr>
            <p:ph type="body" sz="quarter" idx="18"/>
          </p:nvPr>
        </p:nvSpPr>
        <p:spPr>
          <a:xfrm>
            <a:off x="584200"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09" name="Step 1 Bottom">
            <a:extLst>
              <a:ext uri="{FF2B5EF4-FFF2-40B4-BE49-F238E27FC236}">
                <a16:creationId xmlns:a16="http://schemas.microsoft.com/office/drawing/2014/main" id="{C966B391-3BF4-A5FB-4F8A-8B4B54689661}"/>
              </a:ext>
            </a:extLst>
          </p:cNvPr>
          <p:cNvSpPr>
            <a:spLocks noGrp="1"/>
          </p:cNvSpPr>
          <p:nvPr>
            <p:ph type="body" sz="quarter" idx="21"/>
          </p:nvPr>
        </p:nvSpPr>
        <p:spPr>
          <a:xfrm>
            <a:off x="584200"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3" name="Step 2 Title">
            <a:extLst>
              <a:ext uri="{FF2B5EF4-FFF2-40B4-BE49-F238E27FC236}">
                <a16:creationId xmlns:a16="http://schemas.microsoft.com/office/drawing/2014/main" id="{DF1E6E41-3DB3-84EB-984F-CCB9167D5657}"/>
              </a:ext>
            </a:extLst>
          </p:cNvPr>
          <p:cNvSpPr>
            <a:spLocks noGrp="1"/>
          </p:cNvSpPr>
          <p:nvPr>
            <p:ph type="body" sz="quarter" idx="22" hasCustomPrompt="1"/>
          </p:nvPr>
        </p:nvSpPr>
        <p:spPr>
          <a:xfrm>
            <a:off x="3776898"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4" name="Step 2 Top">
            <a:extLst>
              <a:ext uri="{FF2B5EF4-FFF2-40B4-BE49-F238E27FC236}">
                <a16:creationId xmlns:a16="http://schemas.microsoft.com/office/drawing/2014/main" id="{6E6ACE10-8248-C360-0E35-7598E8EC8281}"/>
              </a:ext>
            </a:extLst>
          </p:cNvPr>
          <p:cNvSpPr>
            <a:spLocks noGrp="1"/>
          </p:cNvSpPr>
          <p:nvPr>
            <p:ph type="body" sz="quarter" idx="23"/>
          </p:nvPr>
        </p:nvSpPr>
        <p:spPr>
          <a:xfrm>
            <a:off x="3776898"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5" name="Step 2 Bottom">
            <a:extLst>
              <a:ext uri="{FF2B5EF4-FFF2-40B4-BE49-F238E27FC236}">
                <a16:creationId xmlns:a16="http://schemas.microsoft.com/office/drawing/2014/main" id="{55D154DF-71A5-D9D3-0756-AA7208899CFD}"/>
              </a:ext>
            </a:extLst>
          </p:cNvPr>
          <p:cNvSpPr>
            <a:spLocks noGrp="1"/>
          </p:cNvSpPr>
          <p:nvPr>
            <p:ph type="body" sz="quarter" idx="24"/>
          </p:nvPr>
        </p:nvSpPr>
        <p:spPr>
          <a:xfrm>
            <a:off x="3719286"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6" name="Step 3 Title">
            <a:extLst>
              <a:ext uri="{FF2B5EF4-FFF2-40B4-BE49-F238E27FC236}">
                <a16:creationId xmlns:a16="http://schemas.microsoft.com/office/drawing/2014/main" id="{3BF3353A-2534-A54C-BD30-4DA6ABBA06BA}"/>
              </a:ext>
            </a:extLst>
          </p:cNvPr>
          <p:cNvSpPr>
            <a:spLocks noGrp="1"/>
          </p:cNvSpPr>
          <p:nvPr>
            <p:ph type="body" sz="quarter" idx="25" hasCustomPrompt="1"/>
          </p:nvPr>
        </p:nvSpPr>
        <p:spPr>
          <a:xfrm>
            <a:off x="6969595" y="159388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87" name="Step 3 Top">
            <a:extLst>
              <a:ext uri="{FF2B5EF4-FFF2-40B4-BE49-F238E27FC236}">
                <a16:creationId xmlns:a16="http://schemas.microsoft.com/office/drawing/2014/main" id="{F8FA69C0-B798-B0EF-B064-997FF774E8E9}"/>
              </a:ext>
            </a:extLst>
          </p:cNvPr>
          <p:cNvSpPr>
            <a:spLocks noGrp="1"/>
          </p:cNvSpPr>
          <p:nvPr>
            <p:ph type="body" sz="quarter" idx="26"/>
          </p:nvPr>
        </p:nvSpPr>
        <p:spPr>
          <a:xfrm>
            <a:off x="6969595" y="2032188"/>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88" name="Step 3 Bottom">
            <a:extLst>
              <a:ext uri="{FF2B5EF4-FFF2-40B4-BE49-F238E27FC236}">
                <a16:creationId xmlns:a16="http://schemas.microsoft.com/office/drawing/2014/main" id="{FFA3E6BA-ECB6-F78C-CF22-7B05706020E3}"/>
              </a:ext>
            </a:extLst>
          </p:cNvPr>
          <p:cNvSpPr>
            <a:spLocks noGrp="1"/>
          </p:cNvSpPr>
          <p:nvPr>
            <p:ph type="body" sz="quarter" idx="27"/>
          </p:nvPr>
        </p:nvSpPr>
        <p:spPr>
          <a:xfrm>
            <a:off x="6969595" y="3208260"/>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5" name="Step 4 Title">
            <a:extLst>
              <a:ext uri="{FF2B5EF4-FFF2-40B4-BE49-F238E27FC236}">
                <a16:creationId xmlns:a16="http://schemas.microsoft.com/office/drawing/2014/main" id="{4411A19D-5600-3582-7891-BEECA6B3C921}"/>
              </a:ext>
            </a:extLst>
          </p:cNvPr>
          <p:cNvSpPr>
            <a:spLocks noGrp="1"/>
          </p:cNvSpPr>
          <p:nvPr>
            <p:ph type="body" sz="quarter" idx="34" hasCustomPrompt="1"/>
          </p:nvPr>
        </p:nvSpPr>
        <p:spPr>
          <a:xfrm>
            <a:off x="6969595"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6" name="Step 4 Top">
            <a:extLst>
              <a:ext uri="{FF2B5EF4-FFF2-40B4-BE49-F238E27FC236}">
                <a16:creationId xmlns:a16="http://schemas.microsoft.com/office/drawing/2014/main" id="{E6756EC6-5C62-CCBD-6970-540F4E463C66}"/>
              </a:ext>
            </a:extLst>
          </p:cNvPr>
          <p:cNvSpPr>
            <a:spLocks noGrp="1"/>
          </p:cNvSpPr>
          <p:nvPr>
            <p:ph type="body" sz="quarter" idx="35"/>
          </p:nvPr>
        </p:nvSpPr>
        <p:spPr>
          <a:xfrm>
            <a:off x="6969595"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7" name="Step 4 Bottom">
            <a:extLst>
              <a:ext uri="{FF2B5EF4-FFF2-40B4-BE49-F238E27FC236}">
                <a16:creationId xmlns:a16="http://schemas.microsoft.com/office/drawing/2014/main" id="{56520A8E-9E5D-0840-1CB1-35762F47BF5D}"/>
              </a:ext>
            </a:extLst>
          </p:cNvPr>
          <p:cNvSpPr>
            <a:spLocks noGrp="1"/>
          </p:cNvSpPr>
          <p:nvPr>
            <p:ph type="body" sz="quarter" idx="36"/>
          </p:nvPr>
        </p:nvSpPr>
        <p:spPr>
          <a:xfrm>
            <a:off x="6969595"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92" name="Step 5 Title">
            <a:extLst>
              <a:ext uri="{FF2B5EF4-FFF2-40B4-BE49-F238E27FC236}">
                <a16:creationId xmlns:a16="http://schemas.microsoft.com/office/drawing/2014/main" id="{D8F51403-DA8F-C60A-932D-8B8817FDA751}"/>
              </a:ext>
            </a:extLst>
          </p:cNvPr>
          <p:cNvSpPr>
            <a:spLocks noGrp="1"/>
          </p:cNvSpPr>
          <p:nvPr>
            <p:ph type="body" sz="quarter" idx="31" hasCustomPrompt="1"/>
          </p:nvPr>
        </p:nvSpPr>
        <p:spPr>
          <a:xfrm>
            <a:off x="3776898"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3" name="Step 5 Top">
            <a:extLst>
              <a:ext uri="{FF2B5EF4-FFF2-40B4-BE49-F238E27FC236}">
                <a16:creationId xmlns:a16="http://schemas.microsoft.com/office/drawing/2014/main" id="{1D287AE8-D07F-849B-E6F1-1AC629E8FB32}"/>
              </a:ext>
            </a:extLst>
          </p:cNvPr>
          <p:cNvSpPr>
            <a:spLocks noGrp="1"/>
          </p:cNvSpPr>
          <p:nvPr>
            <p:ph type="body" sz="quarter" idx="32"/>
          </p:nvPr>
        </p:nvSpPr>
        <p:spPr>
          <a:xfrm>
            <a:off x="3776898"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4" name="Step 5 Bottom">
            <a:extLst>
              <a:ext uri="{FF2B5EF4-FFF2-40B4-BE49-F238E27FC236}">
                <a16:creationId xmlns:a16="http://schemas.microsoft.com/office/drawing/2014/main" id="{D79AB424-C959-FD9F-0942-4B657234F221}"/>
              </a:ext>
            </a:extLst>
          </p:cNvPr>
          <p:cNvSpPr>
            <a:spLocks noGrp="1"/>
          </p:cNvSpPr>
          <p:nvPr>
            <p:ph type="body" sz="quarter" idx="33"/>
          </p:nvPr>
        </p:nvSpPr>
        <p:spPr>
          <a:xfrm>
            <a:off x="3719286"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189" name="Step 6 Title">
            <a:extLst>
              <a:ext uri="{FF2B5EF4-FFF2-40B4-BE49-F238E27FC236}">
                <a16:creationId xmlns:a16="http://schemas.microsoft.com/office/drawing/2014/main" id="{E07EBCA7-C1BD-E0AD-6403-14224CB1B5C6}"/>
              </a:ext>
            </a:extLst>
          </p:cNvPr>
          <p:cNvSpPr>
            <a:spLocks noGrp="1"/>
          </p:cNvSpPr>
          <p:nvPr>
            <p:ph type="body" sz="quarter" idx="28" hasCustomPrompt="1"/>
          </p:nvPr>
        </p:nvSpPr>
        <p:spPr>
          <a:xfrm>
            <a:off x="584200" y="4053821"/>
            <a:ext cx="976461" cy="345600"/>
          </a:xfrm>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anchor="ctr" anchorCtr="0">
            <a:noAutofit/>
          </a:bodyPr>
          <a:lstStyle>
            <a:lvl1pPr marL="0" indent="0" algn="ctr">
              <a:buNone/>
              <a:defRPr sz="1200" b="1" i="0">
                <a:solidFill>
                  <a:srgbClr val="FFFFFF"/>
                </a:solidFill>
                <a:latin typeface="Segoe UI Semibold" panose="020B0502040204020203" pitchFamily="34" charset="0"/>
                <a:cs typeface="Segoe UI Semibold" panose="020B0502040204020203" pitchFamily="34" charset="0"/>
              </a:defRPr>
            </a:lvl1pPr>
          </a:lstStyle>
          <a:p>
            <a:pPr lvl="0"/>
            <a:r>
              <a:rPr lang="en-US"/>
              <a:t>00:00am</a:t>
            </a:r>
          </a:p>
        </p:txBody>
      </p:sp>
      <p:sp>
        <p:nvSpPr>
          <p:cNvPr id="190" name="Step 6 Top">
            <a:extLst>
              <a:ext uri="{FF2B5EF4-FFF2-40B4-BE49-F238E27FC236}">
                <a16:creationId xmlns:a16="http://schemas.microsoft.com/office/drawing/2014/main" id="{880DDDC9-1973-AB6B-84B0-8402F7E57DD6}"/>
              </a:ext>
            </a:extLst>
          </p:cNvPr>
          <p:cNvSpPr>
            <a:spLocks noGrp="1"/>
          </p:cNvSpPr>
          <p:nvPr>
            <p:ph type="body" sz="quarter" idx="29"/>
          </p:nvPr>
        </p:nvSpPr>
        <p:spPr>
          <a:xfrm>
            <a:off x="584200" y="4488366"/>
            <a:ext cx="2808000" cy="626701"/>
          </a:xfrm>
        </p:spPr>
        <p:txBody>
          <a:bodyPr lIns="90000" tIns="36000" rIns="90000" bIns="36000">
            <a:normAutofit/>
          </a:bodyPr>
          <a:lstStyle>
            <a:lvl1pPr marL="0" indent="0">
              <a:spcBef>
                <a:spcPts val="0"/>
              </a:spcBef>
              <a:buNone/>
              <a:defRPr sz="900"/>
            </a:lvl1pPr>
          </a:lstStyle>
          <a:p>
            <a:pPr lvl="0"/>
            <a:r>
              <a:rPr lang="en-US"/>
              <a:t>Click to edit Master text styles</a:t>
            </a:r>
          </a:p>
        </p:txBody>
      </p:sp>
      <p:sp>
        <p:nvSpPr>
          <p:cNvPr id="191" name="Step 6 Bottom">
            <a:extLst>
              <a:ext uri="{FF2B5EF4-FFF2-40B4-BE49-F238E27FC236}">
                <a16:creationId xmlns:a16="http://schemas.microsoft.com/office/drawing/2014/main" id="{779BA1D8-105C-B66F-63AF-84DC7F622456}"/>
              </a:ext>
            </a:extLst>
          </p:cNvPr>
          <p:cNvSpPr>
            <a:spLocks noGrp="1"/>
          </p:cNvSpPr>
          <p:nvPr>
            <p:ph type="body" sz="quarter" idx="30"/>
          </p:nvPr>
        </p:nvSpPr>
        <p:spPr>
          <a:xfrm>
            <a:off x="584200" y="5641938"/>
            <a:ext cx="2808000" cy="626701"/>
          </a:xfrm>
          <a:prstGeom prst="roundRect">
            <a:avLst>
              <a:gd name="adj" fmla="val 10035"/>
            </a:avLst>
          </a:prstGeom>
          <a:solidFill>
            <a:srgbClr val="FFFFFF">
              <a:alpha val="70046"/>
            </a:srgbClr>
          </a:solidFill>
          <a:ln w="12700">
            <a:solidFill>
              <a:schemeClr val="bg1"/>
            </a:solidFill>
          </a:ln>
        </p:spPr>
        <p:txBody>
          <a:bodyPr lIns="90000" tIns="36000" rIns="90000" bIns="36000" anchor="ctr" anchorCtr="0">
            <a:normAutofit/>
          </a:bodyPr>
          <a:lstStyle>
            <a:lvl1pPr marL="0" indent="0">
              <a:buFont typeface="Arial" panose="020B0604020202020204" pitchFamily="34" charset="0"/>
              <a:buNone/>
              <a:defRPr sz="900"/>
            </a:lvl1pPr>
            <a:lvl2pPr marL="0" indent="0">
              <a:spcBef>
                <a:spcPts val="0"/>
              </a:spcBef>
              <a:buNone/>
              <a:defRPr sz="900" b="1" i="0">
                <a:latin typeface="Segoe UI" panose="020B0502040204020203" pitchFamily="34" charset="0"/>
                <a:cs typeface="Segoe UI" panose="020B0502040204020203" pitchFamily="34" charset="0"/>
              </a:defRPr>
            </a:lvl2pPr>
          </a:lstStyle>
          <a:p>
            <a:pPr lvl="0"/>
            <a:r>
              <a:rPr lang="en-US"/>
              <a:t>Click to edit Master text styles</a:t>
            </a:r>
          </a:p>
          <a:p>
            <a:pPr lvl="1"/>
            <a:r>
              <a:rPr lang="en-US"/>
              <a:t>Level 2</a:t>
            </a:r>
          </a:p>
        </p:txBody>
      </p:sp>
      <p:sp>
        <p:nvSpPr>
          <p:cNvPr id="4" name="Circle 1">
            <a:extLst>
              <a:ext uri="{FF2B5EF4-FFF2-40B4-BE49-F238E27FC236}">
                <a16:creationId xmlns:a16="http://schemas.microsoft.com/office/drawing/2014/main" id="{07FB0D44-B2FC-AD50-89A4-2016469B01D6}"/>
              </a:ext>
            </a:extLst>
          </p:cNvPr>
          <p:cNvSpPr>
            <a:spLocks noGrp="1"/>
          </p:cNvSpPr>
          <p:nvPr>
            <p:ph type="body" sz="quarter" idx="38" hasCustomPrompt="1"/>
          </p:nvPr>
        </p:nvSpPr>
        <p:spPr>
          <a:xfrm>
            <a:off x="11417128"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6" name="Circle 2">
            <a:extLst>
              <a:ext uri="{FF2B5EF4-FFF2-40B4-BE49-F238E27FC236}">
                <a16:creationId xmlns:a16="http://schemas.microsoft.com/office/drawing/2014/main" id="{4A5639CF-B5E7-20B0-D289-A990965914E6}"/>
              </a:ext>
            </a:extLst>
          </p:cNvPr>
          <p:cNvSpPr>
            <a:spLocks noGrp="1"/>
          </p:cNvSpPr>
          <p:nvPr>
            <p:ph type="body" sz="quarter" idx="39" hasCustomPrompt="1"/>
          </p:nvPr>
        </p:nvSpPr>
        <p:spPr>
          <a:xfrm>
            <a:off x="11588664"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7" name="Circle 3">
            <a:extLst>
              <a:ext uri="{FF2B5EF4-FFF2-40B4-BE49-F238E27FC236}">
                <a16:creationId xmlns:a16="http://schemas.microsoft.com/office/drawing/2014/main" id="{8C6AE7B5-FABD-E95D-A0C4-FEA8F2FE8010}"/>
              </a:ext>
            </a:extLst>
          </p:cNvPr>
          <p:cNvSpPr>
            <a:spLocks noGrp="1"/>
          </p:cNvSpPr>
          <p:nvPr>
            <p:ph type="body" sz="quarter" idx="40" hasCustomPrompt="1"/>
          </p:nvPr>
        </p:nvSpPr>
        <p:spPr>
          <a:xfrm>
            <a:off x="11760200" y="357645"/>
            <a:ext cx="127000" cy="125999"/>
          </a:xfrm>
          <a:prstGeom prst="ellipse">
            <a:avLst/>
          </a:prstGeom>
          <a:solidFill>
            <a:srgbClr val="B1B3B3"/>
          </a:solidFill>
        </p:spPr>
        <p:txBody>
          <a:bodyPr>
            <a:noAutofit/>
          </a:bodyPr>
          <a:lstStyle>
            <a:lvl1pPr marL="0" indent="0">
              <a:buFontTx/>
              <a:buNone/>
              <a:defRPr sz="100">
                <a:noFill/>
              </a:defRPr>
            </a:lvl1pPr>
            <a:lvl2pPr marL="228600" indent="0">
              <a:buFontTx/>
              <a:buNone/>
              <a:defRPr sz="100">
                <a:noFill/>
              </a:defRPr>
            </a:lvl2pPr>
            <a:lvl3pPr marL="457200" indent="0">
              <a:buFontTx/>
              <a:buNone/>
              <a:defRPr sz="100">
                <a:noFill/>
              </a:defRPr>
            </a:lvl3pPr>
            <a:lvl4pPr marL="661988" indent="0">
              <a:buFontTx/>
              <a:buNone/>
              <a:defRPr sz="100">
                <a:noFill/>
              </a:defRPr>
            </a:lvl4pPr>
            <a:lvl5pPr marL="855663" indent="0">
              <a:buFontTx/>
              <a:buNone/>
              <a:defRPr sz="100">
                <a:noFill/>
              </a:defRPr>
            </a:lvl5pPr>
          </a:lstStyle>
          <a:p>
            <a:pPr lvl="0"/>
            <a:r>
              <a:rPr lang="en-US"/>
              <a:t>a</a:t>
            </a:r>
          </a:p>
        </p:txBody>
      </p:sp>
      <p:sp>
        <p:nvSpPr>
          <p:cNvPr id="5" name="Footnote">
            <a:extLst>
              <a:ext uri="{FF2B5EF4-FFF2-40B4-BE49-F238E27FC236}">
                <a16:creationId xmlns:a16="http://schemas.microsoft.com/office/drawing/2014/main" id="{31EB8337-5CD4-C7D9-AFCA-89AFAC81CFF8}"/>
              </a:ext>
            </a:extLst>
          </p:cNvPr>
          <p:cNvSpPr txBox="1">
            <a:spLocks/>
          </p:cNvSpPr>
          <p:nvPr userDrawn="1"/>
        </p:nvSpPr>
        <p:spPr>
          <a:xfrm>
            <a:off x="653131" y="6406129"/>
            <a:ext cx="9597418" cy="430887"/>
          </a:xfrm>
          <a:prstGeom prst="rect">
            <a:avLst/>
          </a:prstGeom>
        </p:spPr>
        <p:txBody>
          <a:bodyPr vert="horz" wrap="square" lIns="0" tIns="0" rIns="0" bIns="0" rtlCol="0">
            <a:spAutoFit/>
          </a:bodyPr>
          <a:lstStyle>
            <a:lvl1pPr marL="0" marR="0" indent="0" algn="l" defTabSz="932742" rtl="0" eaLnBrk="1" fontAlgn="auto" latinLnBrk="0" hangingPunct="1">
              <a:lnSpc>
                <a:spcPct val="100000"/>
              </a:lnSpc>
              <a:spcBef>
                <a:spcPts val="0"/>
              </a:spcBef>
              <a:spcAft>
                <a:spcPts val="0"/>
              </a:spcAft>
              <a:buClrTx/>
              <a:buSzPct val="90000"/>
              <a:buFont typeface="Wingdings" panose="05000000000000000000" pitchFamily="2" charset="2"/>
              <a:buNone/>
              <a:tabLst/>
              <a:defRPr sz="7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baseline="30000" noProof="0" dirty="0"/>
              <a:t>1</a:t>
            </a:r>
            <a:r>
              <a:rPr lang="en-US" noProof="0" dirty="0"/>
              <a:t>Access M365 Copilot Chat at </a:t>
            </a:r>
            <a:r>
              <a:rPr lang="en-US" noProof="0" dirty="0">
                <a:hlinkClick r:id="rId2"/>
              </a:rPr>
              <a:t>m365copilot.com </a:t>
            </a:r>
            <a:r>
              <a:rPr lang="en-US" noProof="0" dirty="0"/>
              <a:t>or the Microsoft 365 Copilot Chat mobile app and set toggle to “Web”.</a:t>
            </a:r>
          </a:p>
          <a:p>
            <a:r>
              <a:rPr lang="en-US" baseline="30000" noProof="0" dirty="0"/>
              <a:t>2</a:t>
            </a:r>
            <a:r>
              <a:rPr lang="en-US" noProof="0" dirty="0"/>
              <a:t>Access M365 Copilot Chat at </a:t>
            </a:r>
            <a:r>
              <a:rPr lang="en-US" noProof="0" dirty="0">
                <a:hlinkClick r:id="rId2"/>
              </a:rPr>
              <a:t>m365copilot.com</a:t>
            </a:r>
            <a:r>
              <a:rPr lang="en-US" noProof="0" dirty="0"/>
              <a:t>, the Microsoft 365 Copilot Chat mobile app, or the M365 Copilot Chat app in Teams, and set toggle to “Work”.</a:t>
            </a:r>
          </a:p>
          <a:p>
            <a:r>
              <a:rPr lang="en-US" baseline="30000" noProof="0" dirty="0"/>
              <a:t>3</a:t>
            </a:r>
            <a:r>
              <a:rPr lang="en-US" noProof="0" dirty="0"/>
              <a:t>Copilot agents allow Copilot to access your organization-specific apps. In the past this would have required an API call to get data from a system of record.</a:t>
            </a:r>
          </a:p>
          <a:p>
            <a:r>
              <a:rPr kumimoji="0" lang="en-US" sz="700" b="0" i="0" u="none" strike="noStrike" kern="1200" cap="none" spc="0" normalizeH="0" baseline="0" noProof="0" dirty="0">
                <a:ln>
                  <a:noFill/>
                </a:ln>
                <a:solidFill>
                  <a:srgbClr val="000000"/>
                </a:solidFill>
                <a:effectLst/>
                <a:uLnTx/>
                <a:uFillTx/>
                <a:latin typeface="Segoe UI"/>
                <a:ea typeface="+mn-ea"/>
                <a:cs typeface="Segoe UI" panose="020B0502040204020203" pitchFamily="34" charset="0"/>
              </a:rPr>
              <a:t>The content in this example scenario is for demonstration purposes only. You should evaluate how Copilot aligns with your organization’s business processes, regulatory requirements, and responsible AI principles.</a:t>
            </a:r>
          </a:p>
        </p:txBody>
      </p:sp>
    </p:spTree>
    <p:extLst>
      <p:ext uri="{BB962C8B-B14F-4D97-AF65-F5344CB8AC3E}">
        <p14:creationId xmlns:p14="http://schemas.microsoft.com/office/powerpoint/2010/main" val="4066855235"/>
      </p:ext>
    </p:extLst>
  </p:cSld>
  <p:clrMapOvr>
    <a:masterClrMapping/>
  </p:clrMapOvr>
  <p:transition>
    <p:fade/>
  </p:transition>
  <p:extLst>
    <p:ext uri="{DCECCB84-F9BA-43D5-87BE-67443E8EF086}">
      <p15:sldGuideLst xmlns:p15="http://schemas.microsoft.com/office/powerpoint/2012/main">
        <p15:guide id="6" pos="779">
          <p15:clr>
            <a:srgbClr val="A4A3A4"/>
          </p15:clr>
        </p15:guide>
        <p15:guide id="7" pos="962">
          <p15:clr>
            <a:srgbClr val="A4A3A4"/>
          </p15:clr>
        </p15:guide>
        <p15:guide id="8" pos="1373">
          <p15:clr>
            <a:srgbClr val="A4A3A4"/>
          </p15:clr>
        </p15:guide>
        <p15:guide id="9" pos="1556">
          <p15:clr>
            <a:srgbClr val="A4A3A4"/>
          </p15:clr>
        </p15:guide>
        <p15:guide id="10" pos="1967">
          <p15:clr>
            <a:srgbClr val="A4A3A4"/>
          </p15:clr>
        </p15:guide>
        <p15:guide id="11" pos="2150">
          <p15:clr>
            <a:srgbClr val="A4A3A4"/>
          </p15:clr>
        </p15:guide>
        <p15:guide id="12" pos="2561">
          <p15:clr>
            <a:srgbClr val="A4A3A4"/>
          </p15:clr>
        </p15:guide>
        <p15:guide id="13" pos="2744">
          <p15:clr>
            <a:srgbClr val="A4A3A4"/>
          </p15:clr>
        </p15:guide>
        <p15:guide id="14" pos="3155">
          <p15:clr>
            <a:srgbClr val="A4A3A4"/>
          </p15:clr>
        </p15:guide>
        <p15:guide id="15" pos="3352">
          <p15:clr>
            <a:srgbClr val="A4A3A4"/>
          </p15:clr>
        </p15:guide>
        <p15:guide id="16" pos="3749">
          <p15:clr>
            <a:srgbClr val="A4A3A4"/>
          </p15:clr>
        </p15:guide>
        <p15:guide id="17" pos="3932">
          <p15:clr>
            <a:srgbClr val="A4A3A4"/>
          </p15:clr>
        </p15:guide>
        <p15:guide id="18" pos="4343">
          <p15:clr>
            <a:srgbClr val="A4A3A4"/>
          </p15:clr>
        </p15:guide>
        <p15:guide id="19" pos="4526">
          <p15:clr>
            <a:srgbClr val="A4A3A4"/>
          </p15:clr>
        </p15:guide>
        <p15:guide id="20" pos="4937">
          <p15:clr>
            <a:srgbClr val="A4A3A4"/>
          </p15:clr>
        </p15:guide>
        <p15:guide id="21" pos="5120">
          <p15:clr>
            <a:srgbClr val="A4A3A4"/>
          </p15:clr>
        </p15:guide>
        <p15:guide id="22" pos="5529">
          <p15:clr>
            <a:srgbClr val="A4A3A4"/>
          </p15:clr>
        </p15:guide>
        <p15:guide id="23" pos="5714">
          <p15:clr>
            <a:srgbClr val="A4A3A4"/>
          </p15:clr>
        </p15:guide>
        <p15:guide id="24" pos="6123">
          <p15:clr>
            <a:srgbClr val="A4A3A4"/>
          </p15:clr>
        </p15:guide>
        <p15:guide id="25" pos="6308">
          <p15:clr>
            <a:srgbClr val="A4A3A4"/>
          </p15:clr>
        </p15:guide>
        <p15:guide id="26" pos="6717">
          <p15:clr>
            <a:srgbClr val="A4A3A4"/>
          </p15:clr>
        </p15:guide>
        <p15:guide id="27" pos="6900">
          <p15:clr>
            <a:srgbClr val="A4A3A4"/>
          </p15:clr>
        </p15:guide>
        <p15:guide id="28" orient="horz" pos="905">
          <p15:clr>
            <a:srgbClr val="5ACBF0"/>
          </p15:clr>
        </p15:guide>
        <p15:guide id="29" orient="horz" pos="1271">
          <p15:clr>
            <a:srgbClr val="5ACBF0"/>
          </p15:clr>
        </p15:guide>
        <p15:guide id="30" orient="horz" pos="288">
          <p15:clr>
            <a:srgbClr val="5ACBF0"/>
          </p15:clr>
        </p15:guide>
        <p15:guide id="31" pos="3840">
          <p15:clr>
            <a:srgbClr val="5ACBF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sv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8263" y="457200"/>
            <a:ext cx="11018520" cy="553998"/>
          </a:xfrm>
          <a:prstGeom prst="rect">
            <a:avLst/>
          </a:prstGeom>
        </p:spPr>
        <p:txBody>
          <a:bodyPr vert="horz" wrap="square" lIns="0" tIns="0" rIns="0" bIns="0" rtlCol="0" anchor="t">
            <a:spAutoFit/>
          </a:bodyPr>
          <a:lstStyle/>
          <a:p>
            <a:r>
              <a:rPr lang="en-US"/>
              <a:t>Click to edit Master title style</a:t>
            </a:r>
          </a:p>
        </p:txBody>
      </p:sp>
      <p:sp>
        <p:nvSpPr>
          <p:cNvPr id="4" name="Text Placeholder 3"/>
          <p:cNvSpPr>
            <a:spLocks noGrp="1"/>
          </p:cNvSpPr>
          <p:nvPr>
            <p:ph type="body" idx="1"/>
          </p:nvPr>
        </p:nvSpPr>
        <p:spPr>
          <a:xfrm>
            <a:off x="584200" y="1435503"/>
            <a:ext cx="11018520" cy="1612749"/>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47" name="GRID" hidden="1">
            <a:extLst>
              <a:ext uri="{FF2B5EF4-FFF2-40B4-BE49-F238E27FC236}">
                <a16:creationId xmlns:a16="http://schemas.microsoft.com/office/drawing/2014/main" id="{32B5FFBF-552A-4973-B5B3-9EE3A765185F}"/>
              </a:ext>
            </a:extLst>
          </p:cNvPr>
          <p:cNvGrpSpPr/>
          <p:nvPr/>
        </p:nvGrpSpPr>
        <p:grpSpPr>
          <a:xfrm>
            <a:off x="0" y="0"/>
            <a:ext cx="12192000" cy="6858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p:nvSpPr>
        <p:spPr bwMode="auto">
          <a:xfrm>
            <a:off x="0" y="0"/>
            <a:ext cx="585216" cy="58521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p:nvSpPr>
        <p:spPr bwMode="auto">
          <a:xfrm>
            <a:off x="0" y="0"/>
            <a:ext cx="292608" cy="292608"/>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a:gradFill>
                <a:gsLst>
                  <a:gs pos="0">
                    <a:srgbClr val="FFFFFF"/>
                  </a:gs>
                  <a:gs pos="100000">
                    <a:srgbClr val="FFFFFF"/>
                  </a:gs>
                </a:gsLst>
                <a:lin ang="5400000" scaled="0"/>
              </a:gradFill>
              <a:ea typeface="Segoe UI" pitchFamily="34" charset="0"/>
              <a:cs typeface="Segoe UI" pitchFamily="34" charset="0"/>
            </a:endParaRPr>
          </a:p>
        </p:txBody>
      </p:sp>
      <p:pic>
        <p:nvPicPr>
          <p:cNvPr id="144" name="Graphic 143">
            <a:extLst>
              <a:ext uri="{FF2B5EF4-FFF2-40B4-BE49-F238E27FC236}">
                <a16:creationId xmlns:a16="http://schemas.microsoft.com/office/drawing/2014/main" id="{55FCE7D5-5796-0746-3173-EB75FBE85E45}"/>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rot="5400000">
            <a:off x="9509919" y="2743200"/>
            <a:ext cx="6858000" cy="1371600"/>
          </a:xfrm>
          <a:prstGeom prst="rect">
            <a:avLst/>
          </a:prstGeom>
        </p:spPr>
      </p:pic>
    </p:spTree>
    <p:extLst>
      <p:ext uri="{BB962C8B-B14F-4D97-AF65-F5344CB8AC3E}">
        <p14:creationId xmlns:p14="http://schemas.microsoft.com/office/powerpoint/2010/main" val="3166420605"/>
      </p:ext>
    </p:extLst>
  </p:cSld>
  <p:clrMap bg1="lt1" tx1="dk1" bg2="lt2" tx2="dk2" accent1="accent1" accent2="accent2" accent3="accent3" accent4="accent4" accent5="accent5" accent6="accent6" hlink="hlink" folHlink="folHlink"/>
  <p:sldLayoutIdLst>
    <p:sldLayoutId id="2147483710" r:id="rId1"/>
    <p:sldLayoutId id="2147483674" r:id="rId2"/>
    <p:sldLayoutId id="2147483835" r:id="rId3"/>
    <p:sldLayoutId id="2147483675" r:id="rId4"/>
    <p:sldLayoutId id="2147483676" r:id="rId5"/>
    <p:sldLayoutId id="2147483819" r:id="rId6"/>
    <p:sldLayoutId id="2147483813" r:id="rId7"/>
    <p:sldLayoutId id="2147483816" r:id="rId8"/>
  </p:sldLayoutIdLst>
  <p:transition>
    <p:fade/>
  </p:transition>
  <p:hf sldNum="0" hdr="0" ftr="0" dt="0"/>
  <p:txStyles>
    <p:title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p:titleStyle>
    <p:body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360">
          <p15:clr>
            <a:srgbClr val="C35EA4"/>
          </p15:clr>
        </p15:guide>
        <p15:guide id="17" pos="7320">
          <p15:clr>
            <a:srgbClr val="C35EA4"/>
          </p15:clr>
        </p15:guide>
        <p15:guide id="25" orient="horz" pos="369">
          <p15:clr>
            <a:srgbClr val="C35EA4"/>
          </p15:clr>
        </p15:guide>
        <p15:guide id="26" orient="horz" pos="3949">
          <p15:clr>
            <a:srgbClr val="C35EA4"/>
          </p15:clr>
        </p15:guide>
        <p15:guide id="27" orient="horz" pos="184">
          <p15:clr>
            <a:srgbClr val="A4A3A4"/>
          </p15:clr>
        </p15:guide>
        <p15:guide id="28" pos="192">
          <p15:clr>
            <a:srgbClr val="A4A3A4"/>
          </p15:clr>
        </p15:guide>
        <p15:guide id="29" orient="horz" pos="4135">
          <p15:clr>
            <a:srgbClr val="A4A3A4"/>
          </p15:clr>
        </p15:guide>
        <p15:guide id="30" pos="7488">
          <p15:clr>
            <a:srgbClr val="A4A3A4"/>
          </p15:clr>
        </p15:guide>
        <p15:guide id="31" orient="horz" pos="4008">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3.png"/><Relationship Id="rId4" Type="http://schemas.openxmlformats.org/officeDocument/2006/relationships/image" Target="../media/image25.png"/><Relationship Id="rId9" Type="http://schemas.openxmlformats.org/officeDocument/2006/relationships/image" Target="../media/image32.png"/></Relationships>
</file>

<file path=ppt/slides/_rels/slide11.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4.png"/><Relationship Id="rId7" Type="http://schemas.openxmlformats.org/officeDocument/2006/relationships/image" Target="../media/image27.sv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30.png"/><Relationship Id="rId9" Type="http://schemas.openxmlformats.org/officeDocument/2006/relationships/image" Target="../media/image29.svg"/></Relationships>
</file>

<file path=ppt/slides/_rels/slide12.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1.png"/><Relationship Id="rId10" Type="http://schemas.openxmlformats.org/officeDocument/2006/relationships/image" Target="../media/image29.svg"/><Relationship Id="rId4" Type="http://schemas.openxmlformats.org/officeDocument/2006/relationships/image" Target="../media/image33.png"/><Relationship Id="rId9" Type="http://schemas.openxmlformats.org/officeDocument/2006/relationships/image" Target="../media/image28.png"/></Relationships>
</file>

<file path=ppt/slides/_rels/slide1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25.png"/><Relationship Id="rId5" Type="http://schemas.openxmlformats.org/officeDocument/2006/relationships/image" Target="../media/image33.png"/><Relationship Id="rId10" Type="http://schemas.openxmlformats.org/officeDocument/2006/relationships/image" Target="../media/image29.svg"/><Relationship Id="rId4" Type="http://schemas.openxmlformats.org/officeDocument/2006/relationships/image" Target="../media/image30.png"/><Relationship Id="rId9" Type="http://schemas.openxmlformats.org/officeDocument/2006/relationships/image" Target="../media/image28.png"/></Relationships>
</file>

<file path=ppt/slides/_rels/slide1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29.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4.png"/><Relationship Id="rId7" Type="http://schemas.openxmlformats.org/officeDocument/2006/relationships/image" Target="../media/image29.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24.png"/><Relationship Id="rId4" Type="http://schemas.openxmlformats.org/officeDocument/2006/relationships/image" Target="../media/image26.png"/><Relationship Id="rId9" Type="http://schemas.openxmlformats.org/officeDocument/2006/relationships/hyperlink" Target="https://support.microsoft.com/en-us/topic/overview-of-microsoft-365-chat-preview-5b00a52d-7296-48ee-b938-b95b7209f737"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hyperlink" Target="https://support.microsoft.com/en-us/topic/overview-of-microsoft-365-chat-preview-5b00a52d-7296-48ee-b938-b95b7209f737" TargetMode="External"/><Relationship Id="rId7" Type="http://schemas.openxmlformats.org/officeDocument/2006/relationships/image" Target="../media/image28.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4.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hyperlink" Target="https://support.microsoft.com/en-us/topic/overview-of-microsoft-365-chat-preview-5b00a52d-7296-48ee-b938-b95b7209f737" TargetMode="External"/><Relationship Id="rId3" Type="http://schemas.openxmlformats.org/officeDocument/2006/relationships/image" Target="../media/image34.png"/><Relationship Id="rId7" Type="http://schemas.openxmlformats.org/officeDocument/2006/relationships/image" Target="../media/image29.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svg"/><Relationship Id="rId10" Type="http://schemas.openxmlformats.org/officeDocument/2006/relationships/image" Target="../media/image35.png"/><Relationship Id="rId4" Type="http://schemas.openxmlformats.org/officeDocument/2006/relationships/image" Target="../media/image26.pn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0.png"/><Relationship Id="rId4" Type="http://schemas.openxmlformats.org/officeDocument/2006/relationships/image" Target="../media/image25.png"/><Relationship Id="rId9" Type="http://schemas.openxmlformats.org/officeDocument/2006/relationships/image" Target="../media/image31.png"/></Relationships>
</file>

<file path=ppt/slides/_rels/slide1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7.xml"/><Relationship Id="rId6" Type="http://schemas.openxmlformats.org/officeDocument/2006/relationships/image" Target="../media/image32.png"/><Relationship Id="rId11" Type="http://schemas.openxmlformats.org/officeDocument/2006/relationships/image" Target="../media/image29.svg"/><Relationship Id="rId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30.png"/><Relationship Id="rId9" Type="http://schemas.openxmlformats.org/officeDocument/2006/relationships/image" Target="../media/image27.sv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32.pn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33.png"/><Relationship Id="rId2" Type="http://schemas.openxmlformats.org/officeDocument/2006/relationships/image" Target="../media/image36.png"/><Relationship Id="rId1" Type="http://schemas.openxmlformats.org/officeDocument/2006/relationships/slideLayout" Target="../slideLayouts/slideLayout8.xml"/><Relationship Id="rId6" Type="http://schemas.openxmlformats.org/officeDocument/2006/relationships/image" Target="../media/image40.png"/><Relationship Id="rId11" Type="http://schemas.openxmlformats.org/officeDocument/2006/relationships/image" Target="../media/image24.png"/><Relationship Id="rId5" Type="http://schemas.openxmlformats.org/officeDocument/2006/relationships/image" Target="../media/image39.svg"/><Relationship Id="rId10" Type="http://schemas.openxmlformats.org/officeDocument/2006/relationships/hyperlink" Target="https://support.microsoft.com/en-us/topic/overview-of-microsoft-365-chat-preview-5b00a52d-7296-48ee-b938-b95b7209f737" TargetMode="External"/><Relationship Id="rId4" Type="http://schemas.openxmlformats.org/officeDocument/2006/relationships/image" Target="../media/image38.png"/><Relationship Id="rId9" Type="http://schemas.openxmlformats.org/officeDocument/2006/relationships/image" Target="../media/image43.svg"/><Relationship Id="rId14" Type="http://schemas.openxmlformats.org/officeDocument/2006/relationships/image" Target="../media/image44.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hyperlink" Target="https://aka.ms/prompts" TargetMode="External"/><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svg"/><Relationship Id="rId9"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9.xml"/><Relationship Id="rId13" Type="http://schemas.openxmlformats.org/officeDocument/2006/relationships/slide" Target="slide14.xml"/><Relationship Id="rId18" Type="http://schemas.openxmlformats.org/officeDocument/2006/relationships/slide" Target="slide19.xml"/><Relationship Id="rId3" Type="http://schemas.openxmlformats.org/officeDocument/2006/relationships/image" Target="../media/image19.jpeg"/><Relationship Id="rId7" Type="http://schemas.microsoft.com/office/2007/relationships/hdphoto" Target="../media/hdphoto1.wdp"/><Relationship Id="rId12" Type="http://schemas.openxmlformats.org/officeDocument/2006/relationships/slide" Target="slide13.xml"/><Relationship Id="rId17" Type="http://schemas.openxmlformats.org/officeDocument/2006/relationships/slide" Target="slide18.xml"/><Relationship Id="rId2" Type="http://schemas.openxmlformats.org/officeDocument/2006/relationships/notesSlide" Target="../notesSlides/notesSlide3.xml"/><Relationship Id="rId16" Type="http://schemas.openxmlformats.org/officeDocument/2006/relationships/slide" Target="slide17.xml"/><Relationship Id="rId1" Type="http://schemas.openxmlformats.org/officeDocument/2006/relationships/slideLayout" Target="../slideLayouts/slideLayout3.xml"/><Relationship Id="rId6" Type="http://schemas.openxmlformats.org/officeDocument/2006/relationships/image" Target="../media/image22.png"/><Relationship Id="rId11" Type="http://schemas.openxmlformats.org/officeDocument/2006/relationships/slide" Target="slide12.xml"/><Relationship Id="rId5" Type="http://schemas.openxmlformats.org/officeDocument/2006/relationships/image" Target="../media/image21.jpeg"/><Relationship Id="rId15" Type="http://schemas.openxmlformats.org/officeDocument/2006/relationships/slide" Target="slide16.xml"/><Relationship Id="rId10" Type="http://schemas.openxmlformats.org/officeDocument/2006/relationships/slide" Target="slide11.xml"/><Relationship Id="rId19" Type="http://schemas.openxmlformats.org/officeDocument/2006/relationships/hyperlink" Target="https://microsoft.seismic.com/app?ContentId=b877fb7b-ebae-4c68-95f1-35d2d348169d#/doccenter/063a38f4-06e8-404d-bcfb-362e97a9acc3/doc/%252Fdd75d82158-cdba-b738-2498-b80d66095039%252FdfYTZjNDRiZDMtMzEwZS1kNWZkLTNjOGEtNjliYWJjMjhmMmUw%252CPT0%253D%252CRGVtbw%253D%253D%252Flf3c985062-de81-45cd-915d-6a9e60dd1284/grid/" TargetMode="External"/><Relationship Id="rId4" Type="http://schemas.openxmlformats.org/officeDocument/2006/relationships/image" Target="../media/image20.jpeg"/><Relationship Id="rId9" Type="http://schemas.openxmlformats.org/officeDocument/2006/relationships/slide" Target="slide10.xml"/><Relationship Id="rId14" Type="http://schemas.openxmlformats.org/officeDocument/2006/relationships/slide" Target="slide15.xml"/></Relationships>
</file>

<file path=ppt/slides/_rels/slide8.xml.rels><?xml version="1.0" encoding="UTF-8" standalone="yes"?>
<Relationships xmlns="http://schemas.openxmlformats.org/package/2006/relationships"><Relationship Id="rId8" Type="http://schemas.openxmlformats.org/officeDocument/2006/relationships/hyperlink" Target="https://microsoft.seismic.com/app?ContentId=b877fb7b-ebae-4c68-95f1-35d2d348169d#/doccenter/063a38f4-06e8-404d-bcfb-362e97a9acc3/doc/%252Fdd75d82158-cdba-b738-2498-b80d66095039%252FdfYTZjNDRiZDMtMzEwZS1kNWZkLTNjOGEtNjliYWJjMjhmMmUw%252CPT0%253D%252CRGVtbw%253D%253D%252Flf3c985062-de81-45cd-915d-6a9e60dd1284/grid/" TargetMode="External"/><Relationship Id="rId13" Type="http://schemas.openxmlformats.org/officeDocument/2006/relationships/slide" Target="slide14.xml"/><Relationship Id="rId3" Type="http://schemas.openxmlformats.org/officeDocument/2006/relationships/slide" Target="slide9.xml"/><Relationship Id="rId7" Type="http://schemas.openxmlformats.org/officeDocument/2006/relationships/slide" Target="slide19.xml"/><Relationship Id="rId12" Type="http://schemas.openxmlformats.org/officeDocument/2006/relationships/slide" Target="slide17.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slide" Target="slide18.xml"/><Relationship Id="rId11" Type="http://schemas.openxmlformats.org/officeDocument/2006/relationships/slide" Target="slide10.xml"/><Relationship Id="rId5" Type="http://schemas.openxmlformats.org/officeDocument/2006/relationships/slide" Target="slide13.xml"/><Relationship Id="rId15" Type="http://schemas.openxmlformats.org/officeDocument/2006/relationships/slide" Target="slide16.xml"/><Relationship Id="rId10" Type="http://schemas.openxmlformats.org/officeDocument/2006/relationships/image" Target="../media/image23.png"/><Relationship Id="rId4" Type="http://schemas.openxmlformats.org/officeDocument/2006/relationships/slide" Target="slide12.xml"/><Relationship Id="rId9" Type="http://schemas.openxmlformats.org/officeDocument/2006/relationships/slide" Target="slide11.xml"/><Relationship Id="rId14" Type="http://schemas.openxmlformats.org/officeDocument/2006/relationships/slide" Target="slide15.xml"/></Relationships>
</file>

<file path=ppt/slides/_rels/slide9.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hyperlink" Target="https://support.microsoft.com/en-us/topic/overview-of-microsoft-365-chat-preview-5b00a52d-7296-48ee-b938-b95b7209f737" TargetMode="External"/><Relationship Id="rId1" Type="http://schemas.openxmlformats.org/officeDocument/2006/relationships/slideLayout" Target="../slideLayouts/slideLayout6.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89D0F5-AA0B-EC0F-9E3D-B696D4599A5F}"/>
              </a:ext>
            </a:extLst>
          </p:cNvPr>
          <p:cNvSpPr>
            <a:spLocks noGrp="1"/>
          </p:cNvSpPr>
          <p:nvPr>
            <p:ph type="title"/>
          </p:nvPr>
        </p:nvSpPr>
        <p:spPr>
          <a:xfrm>
            <a:off x="362232" y="1459054"/>
            <a:ext cx="7758903" cy="615553"/>
          </a:xfrm>
        </p:spPr>
        <p:txBody>
          <a:bodyPr/>
          <a:lstStyle/>
          <a:p>
            <a:r>
              <a:rPr lang="en-US" sz="4400" noProof="0" dirty="0">
                <a:gradFill>
                  <a:gsLst>
                    <a:gs pos="0">
                      <a:schemeClr val="tx1"/>
                    </a:gs>
                    <a:gs pos="100000">
                      <a:schemeClr val="tx1"/>
                    </a:gs>
                  </a:gsLst>
                  <a:lin ang="5400000" scaled="1"/>
                </a:gradFill>
                <a:cs typeface="Segoe UI"/>
              </a:rPr>
              <a:t>Copilot Scenario Library</a:t>
            </a:r>
          </a:p>
        </p:txBody>
      </p:sp>
      <p:sp>
        <p:nvSpPr>
          <p:cNvPr id="5" name="Text Placeholder 4">
            <a:extLst>
              <a:ext uri="{FF2B5EF4-FFF2-40B4-BE49-F238E27FC236}">
                <a16:creationId xmlns:a16="http://schemas.microsoft.com/office/drawing/2014/main" id="{B5BC4E6E-DD38-ACDD-7EF4-A6DE1EAD6969}"/>
              </a:ext>
            </a:extLst>
          </p:cNvPr>
          <p:cNvSpPr>
            <a:spLocks noGrp="1"/>
          </p:cNvSpPr>
          <p:nvPr>
            <p:ph type="body" sz="quarter" idx="12"/>
          </p:nvPr>
        </p:nvSpPr>
        <p:spPr>
          <a:xfrm>
            <a:off x="362232" y="2318535"/>
            <a:ext cx="7752752" cy="246221"/>
          </a:xfrm>
        </p:spPr>
        <p:txBody>
          <a:bodyPr vert="horz" wrap="square" lIns="0" tIns="0" rIns="0" bIns="0" rtlCol="0" anchor="t">
            <a:spAutoFit/>
          </a:bodyPr>
          <a:lstStyle/>
          <a:p>
            <a:r>
              <a:rPr lang="en-US" sz="2000" noProof="0">
                <a:gradFill>
                  <a:gsLst>
                    <a:gs pos="0">
                      <a:schemeClr val="tx1"/>
                    </a:gs>
                    <a:gs pos="100000">
                      <a:schemeClr val="tx1"/>
                    </a:gs>
                  </a:gsLst>
                  <a:lin ang="5400000" scaled="1"/>
                </a:gradFill>
                <a:cs typeface="Segoe UI"/>
              </a:rPr>
              <a:t>Discover industry and role-based scenarios</a:t>
            </a:r>
          </a:p>
        </p:txBody>
      </p:sp>
    </p:spTree>
    <p:extLst>
      <p:ext uri="{BB962C8B-B14F-4D97-AF65-F5344CB8AC3E}">
        <p14:creationId xmlns:p14="http://schemas.microsoft.com/office/powerpoint/2010/main" val="50902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2A9003-708E-AEE0-8BBF-4988AB44208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8FDCA2C-0588-20D7-788D-43C5B9E93E0F}"/>
              </a:ext>
            </a:extLst>
          </p:cNvPr>
          <p:cNvSpPr>
            <a:spLocks noGrp="1"/>
          </p:cNvSpPr>
          <p:nvPr>
            <p:ph type="title"/>
          </p:nvPr>
        </p:nvSpPr>
        <p:spPr>
          <a:xfrm>
            <a:off x="584200" y="387766"/>
            <a:ext cx="5672544" cy="263149"/>
          </a:xfrm>
        </p:spPr>
        <p:txBody>
          <a:bodyPr/>
          <a:lstStyle/>
          <a:p>
            <a:r>
              <a:rPr lang="en-US" noProof="0">
                <a:solidFill>
                  <a:srgbClr val="0078D4"/>
                </a:solidFill>
              </a:rPr>
              <a:t>Health provider | </a:t>
            </a:r>
            <a:r>
              <a:rPr lang="en-US" noProof="0"/>
              <a:t>Optimize workforce planning</a:t>
            </a:r>
          </a:p>
        </p:txBody>
      </p:sp>
      <p:sp>
        <p:nvSpPr>
          <p:cNvPr id="4" name="Text Placeholder 3">
            <a:extLst>
              <a:ext uri="{FF2B5EF4-FFF2-40B4-BE49-F238E27FC236}">
                <a16:creationId xmlns:a16="http://schemas.microsoft.com/office/drawing/2014/main" id="{E25D7AE0-392F-ED22-2CFC-8C2608268626}"/>
              </a:ext>
            </a:extLst>
          </p:cNvPr>
          <p:cNvSpPr>
            <a:spLocks noGrp="1"/>
          </p:cNvSpPr>
          <p:nvPr>
            <p:ph type="body" sz="quarter" idx="11"/>
          </p:nvPr>
        </p:nvSpPr>
        <p:spPr/>
        <p:txBody>
          <a:bodyPr/>
          <a:lstStyle/>
          <a:p>
            <a:r>
              <a:rPr lang="en-US" noProof="0"/>
              <a:t>1. Data analysis</a:t>
            </a:r>
          </a:p>
        </p:txBody>
      </p:sp>
      <p:sp>
        <p:nvSpPr>
          <p:cNvPr id="5" name="Text Placeholder 4">
            <a:extLst>
              <a:ext uri="{FF2B5EF4-FFF2-40B4-BE49-F238E27FC236}">
                <a16:creationId xmlns:a16="http://schemas.microsoft.com/office/drawing/2014/main" id="{D6898773-34B9-4D78-CF8D-4BADD14BC5B2}"/>
              </a:ext>
            </a:extLst>
          </p:cNvPr>
          <p:cNvSpPr>
            <a:spLocks noGrp="1"/>
          </p:cNvSpPr>
          <p:nvPr>
            <p:ph type="body" sz="quarter" idx="12"/>
          </p:nvPr>
        </p:nvSpPr>
        <p:spPr/>
        <p:txBody>
          <a:bodyPr/>
          <a:lstStyle/>
          <a:p>
            <a:r>
              <a:rPr lang="en-US" noProof="0"/>
              <a:t>5. Administrative efficiency reporting</a:t>
            </a:r>
          </a:p>
        </p:txBody>
      </p:sp>
      <p:sp>
        <p:nvSpPr>
          <p:cNvPr id="6" name="Text Placeholder 5">
            <a:extLst>
              <a:ext uri="{FF2B5EF4-FFF2-40B4-BE49-F238E27FC236}">
                <a16:creationId xmlns:a16="http://schemas.microsoft.com/office/drawing/2014/main" id="{09369D72-0CAA-8F11-3DA0-1F5E067F9724}"/>
              </a:ext>
            </a:extLst>
          </p:cNvPr>
          <p:cNvSpPr>
            <a:spLocks noGrp="1"/>
          </p:cNvSpPr>
          <p:nvPr>
            <p:ph type="body" sz="quarter" idx="13"/>
          </p:nvPr>
        </p:nvSpPr>
        <p:spPr/>
        <p:txBody>
          <a:bodyPr/>
          <a:lstStyle/>
          <a:p>
            <a:r>
              <a:rPr lang="en-US" noProof="0"/>
              <a:t>2. Optimal shift planning</a:t>
            </a:r>
          </a:p>
        </p:txBody>
      </p:sp>
      <p:sp>
        <p:nvSpPr>
          <p:cNvPr id="7" name="Text Placeholder 6">
            <a:extLst>
              <a:ext uri="{FF2B5EF4-FFF2-40B4-BE49-F238E27FC236}">
                <a16:creationId xmlns:a16="http://schemas.microsoft.com/office/drawing/2014/main" id="{CB6E6179-9509-FBF0-DDB1-B0AF717C6300}"/>
              </a:ext>
            </a:extLst>
          </p:cNvPr>
          <p:cNvSpPr>
            <a:spLocks noGrp="1"/>
          </p:cNvSpPr>
          <p:nvPr>
            <p:ph type="body" sz="quarter" idx="14"/>
          </p:nvPr>
        </p:nvSpPr>
        <p:spPr/>
        <p:txBody>
          <a:bodyPr/>
          <a:lstStyle/>
          <a:p>
            <a:r>
              <a:rPr lang="en-US" noProof="0"/>
              <a:t>4. Performance tracking</a:t>
            </a:r>
          </a:p>
        </p:txBody>
      </p:sp>
      <p:sp>
        <p:nvSpPr>
          <p:cNvPr id="8" name="Text Placeholder 7">
            <a:extLst>
              <a:ext uri="{FF2B5EF4-FFF2-40B4-BE49-F238E27FC236}">
                <a16:creationId xmlns:a16="http://schemas.microsoft.com/office/drawing/2014/main" id="{B8014D33-8B81-DDA4-694A-F48CAFD2565E}"/>
              </a:ext>
            </a:extLst>
          </p:cNvPr>
          <p:cNvSpPr>
            <a:spLocks noGrp="1"/>
          </p:cNvSpPr>
          <p:nvPr>
            <p:ph type="body" sz="quarter" idx="15"/>
          </p:nvPr>
        </p:nvSpPr>
        <p:spPr/>
        <p:txBody>
          <a:bodyPr/>
          <a:lstStyle/>
          <a:p>
            <a:r>
              <a:rPr lang="en-US" noProof="0"/>
              <a:t>3. Streamline communication</a:t>
            </a:r>
          </a:p>
        </p:txBody>
      </p:sp>
      <p:sp>
        <p:nvSpPr>
          <p:cNvPr id="9" name="Text Placeholder 8">
            <a:extLst>
              <a:ext uri="{FF2B5EF4-FFF2-40B4-BE49-F238E27FC236}">
                <a16:creationId xmlns:a16="http://schemas.microsoft.com/office/drawing/2014/main" id="{A3D4493D-9F38-B995-16C0-44EEDF2C9B07}"/>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F03E2D69-CD34-ECD5-158D-B06C8412C546}"/>
              </a:ext>
            </a:extLst>
          </p:cNvPr>
          <p:cNvSpPr>
            <a:spLocks noGrp="1"/>
          </p:cNvSpPr>
          <p:nvPr>
            <p:ph type="body" sz="quarter" idx="18"/>
          </p:nvPr>
        </p:nvSpPr>
        <p:spPr/>
        <p:txBody>
          <a:bodyPr>
            <a:norm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srgbClr val="091F2C"/>
                </a:solidFill>
                <a:effectLst/>
                <a:uLnTx/>
                <a:uFillTx/>
                <a:latin typeface="Segoe Sans Display"/>
                <a:ea typeface="+mn-ea"/>
                <a:cs typeface="+mn-cs"/>
              </a:rPr>
              <a:t>A hospital’s clinical leader faces challenges in managing their nursing staff effectively due to high turnover, scheduling complexities, and skill gaps and wants proactive workforce planning measures.</a:t>
            </a:r>
          </a:p>
        </p:txBody>
      </p:sp>
      <p:sp>
        <p:nvSpPr>
          <p:cNvPr id="11" name="Text Placeholder 10">
            <a:extLst>
              <a:ext uri="{FF2B5EF4-FFF2-40B4-BE49-F238E27FC236}">
                <a16:creationId xmlns:a16="http://schemas.microsoft.com/office/drawing/2014/main" id="{42DA9C5D-B118-1791-BC61-42EA42A827FE}"/>
              </a:ext>
            </a:extLst>
          </p:cNvPr>
          <p:cNvSpPr>
            <a:spLocks noGrp="1"/>
          </p:cNvSpPr>
          <p:nvPr>
            <p:ph type="body" sz="quarter" idx="19"/>
          </p:nvPr>
        </p:nvSpPr>
        <p:spPr>
          <a:xfrm>
            <a:off x="4047840" y="2032188"/>
            <a:ext cx="2808000" cy="725894"/>
          </a:xfrm>
        </p:spPr>
        <p:txBody>
          <a:bodyPr>
            <a:normAutofit lnSpcReduction="10000"/>
          </a:bodyPr>
          <a:lstStyle/>
          <a:p>
            <a:r>
              <a:rPr kumimoji="0" lang="en-US" sz="900" b="0" i="0" u="none" strike="noStrike" kern="1200" cap="none" spc="0" normalizeH="0" baseline="0" noProof="0">
                <a:ln>
                  <a:noFill/>
                </a:ln>
                <a:solidFill>
                  <a:srgbClr val="1F1F1F"/>
                </a:solidFill>
                <a:effectLst/>
                <a:uLnTx/>
                <a:uFillTx/>
                <a:latin typeface="Segoe UI (Body)"/>
                <a:cs typeface="Segoe UI" pitchFamily="34" charset="0"/>
              </a:rPr>
              <a:t>Using data from the enterprise resourcing application, design balanced schedules that consider individual preferences, skill sets, and workload distribution for real-time and predicted need.</a:t>
            </a:r>
          </a:p>
          <a:p>
            <a:endParaRPr lang="en-US" noProof="0"/>
          </a:p>
        </p:txBody>
      </p:sp>
      <p:sp>
        <p:nvSpPr>
          <p:cNvPr id="12" name="Text Placeholder 11">
            <a:extLst>
              <a:ext uri="{FF2B5EF4-FFF2-40B4-BE49-F238E27FC236}">
                <a16:creationId xmlns:a16="http://schemas.microsoft.com/office/drawing/2014/main" id="{F12857A0-2730-5F6A-8D18-F540547D83EF}"/>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Communicate with staff on the updated shift plans, staffing needs, and other operational requirements.</a:t>
            </a:r>
          </a:p>
          <a:p>
            <a:endParaRPr lang="en-US" noProof="0"/>
          </a:p>
        </p:txBody>
      </p:sp>
      <p:sp>
        <p:nvSpPr>
          <p:cNvPr id="13" name="Text Placeholder 12">
            <a:extLst>
              <a:ext uri="{FF2B5EF4-FFF2-40B4-BE49-F238E27FC236}">
                <a16:creationId xmlns:a16="http://schemas.microsoft.com/office/drawing/2014/main" id="{5EFF1024-630C-A8CD-BC13-BED02AFFCF63}"/>
              </a:ext>
            </a:extLst>
          </p:cNvPr>
          <p:cNvSpPr>
            <a:spLocks noGrp="1"/>
          </p:cNvSpPr>
          <p:nvPr>
            <p:ph type="body" sz="quarter" idx="21"/>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Analyze trends and identify patterns</a:t>
            </a:r>
            <a:r>
              <a:rPr kumimoji="0" lang="en-US" sz="900" i="0" u="none" strike="noStrike" kern="1200" cap="none" spc="0" normalizeH="0" baseline="0" noProof="0">
                <a:ln>
                  <a:noFill/>
                </a:ln>
                <a:solidFill>
                  <a:srgbClr val="000000"/>
                </a:solidFill>
                <a:effectLst/>
                <a:uLnTx/>
                <a:uFillTx/>
                <a:latin typeface="Segoe UI"/>
                <a:ea typeface="+mn-ea"/>
                <a:cs typeface="+mn-cs"/>
              </a:rPr>
              <a:t> in nurse call-offs, patient volumes, skill sets, and workload distribution across different departments and specialties.</a:t>
            </a:r>
          </a:p>
        </p:txBody>
      </p:sp>
      <p:sp>
        <p:nvSpPr>
          <p:cNvPr id="14" name="Text Placeholder 13">
            <a:extLst>
              <a:ext uri="{FF2B5EF4-FFF2-40B4-BE49-F238E27FC236}">
                <a16:creationId xmlns:a16="http://schemas.microsoft.com/office/drawing/2014/main" id="{7D5AE5AC-FF04-809F-90B5-1470C069045A}"/>
              </a:ext>
            </a:extLst>
          </p:cNvPr>
          <p:cNvSpPr>
            <a:spLocks noGrp="1"/>
          </p:cNvSpPr>
          <p:nvPr>
            <p:ph type="body" sz="quarter" idx="22"/>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Generate visuals</a:t>
            </a:r>
            <a:r>
              <a:rPr kumimoji="0" lang="en-US" sz="900" i="0" u="none" strike="noStrike" kern="1200" cap="none" spc="0" normalizeH="0" baseline="0" noProof="0">
                <a:ln>
                  <a:noFill/>
                </a:ln>
                <a:solidFill>
                  <a:srgbClr val="000000"/>
                </a:solidFill>
                <a:effectLst/>
                <a:uLnTx/>
                <a:uFillTx/>
                <a:latin typeface="Segoe UI"/>
                <a:ea typeface="+mn-ea"/>
                <a:cs typeface="+mn-cs"/>
              </a:rPr>
              <a:t> and summaries to effectively communicate staffing insights to hospital management.</a:t>
            </a:r>
          </a:p>
        </p:txBody>
      </p:sp>
      <p:sp>
        <p:nvSpPr>
          <p:cNvPr id="15" name="Text Placeholder 14">
            <a:extLst>
              <a:ext uri="{FF2B5EF4-FFF2-40B4-BE49-F238E27FC236}">
                <a16:creationId xmlns:a16="http://schemas.microsoft.com/office/drawing/2014/main" id="{8977AB50-32CE-5549-50A2-1E768EA22E06}"/>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Explore </a:t>
            </a:r>
            <a:r>
              <a:rPr kumimoji="0" lang="en-US" sz="900" i="0" u="none" strike="noStrike" kern="1200" cap="none" spc="0" normalizeH="0" baseline="0" noProof="0">
                <a:ln>
                  <a:noFill/>
                </a:ln>
                <a:solidFill>
                  <a:srgbClr val="000000"/>
                </a:solidFill>
                <a:effectLst/>
                <a:uLnTx/>
                <a:uFillTx/>
                <a:latin typeface="Segoe UI"/>
                <a:ea typeface="+mn-ea"/>
                <a:cs typeface="+mn-cs"/>
              </a:rPr>
              <a:t>flexible scheduling options such short shifts or part-time roles to attract and retain nurses seeking work-life balance.</a:t>
            </a:r>
          </a:p>
        </p:txBody>
      </p:sp>
      <p:sp>
        <p:nvSpPr>
          <p:cNvPr id="16" name="Text Placeholder 15">
            <a:extLst>
              <a:ext uri="{FF2B5EF4-FFF2-40B4-BE49-F238E27FC236}">
                <a16:creationId xmlns:a16="http://schemas.microsoft.com/office/drawing/2014/main" id="{43C430F8-8B21-0BFC-636A-D9BACF71E8FF}"/>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Analyze </a:t>
            </a:r>
            <a:r>
              <a:rPr kumimoji="0" lang="en-US" sz="900" i="0" u="none" strike="noStrike" kern="1200" cap="none" spc="0" normalizeH="0" baseline="0" noProof="0">
                <a:ln>
                  <a:noFill/>
                </a:ln>
                <a:solidFill>
                  <a:srgbClr val="000000"/>
                </a:solidFill>
                <a:effectLst/>
                <a:uLnTx/>
                <a:uFillTx/>
                <a:latin typeface="Segoe UI"/>
                <a:ea typeface="+mn-ea"/>
                <a:cs typeface="+mn-cs"/>
              </a:rPr>
              <a:t>the KPI data and create customized visuals to identify improvement areas.</a:t>
            </a:r>
          </a:p>
        </p:txBody>
      </p:sp>
      <p:sp>
        <p:nvSpPr>
          <p:cNvPr id="17" name="Text Placeholder 16">
            <a:extLst>
              <a:ext uri="{FF2B5EF4-FFF2-40B4-BE49-F238E27FC236}">
                <a16:creationId xmlns:a16="http://schemas.microsoft.com/office/drawing/2014/main" id="{36EB09B7-F2CC-0213-CCC4-478347082913}"/>
              </a:ext>
            </a:extLst>
          </p:cNvPr>
          <p:cNvSpPr>
            <a:spLocks noGrp="1"/>
          </p:cNvSpPr>
          <p:nvPr>
            <p:ph type="body" sz="quarter" idx="25"/>
          </p:nvPr>
        </p:nvSpPr>
        <p:spPr/>
        <p:txBody>
          <a:bodyPr>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Draft </a:t>
            </a:r>
            <a:r>
              <a:rPr kumimoji="0" lang="en-US" sz="900" i="0" u="none" strike="noStrike" kern="1200" cap="none" spc="0" normalizeH="0" baseline="0" noProof="0">
                <a:ln>
                  <a:noFill/>
                </a:ln>
                <a:solidFill>
                  <a:srgbClr val="000000"/>
                </a:solidFill>
                <a:effectLst/>
                <a:uLnTx/>
                <a:uFillTx/>
                <a:latin typeface="Segoe UI"/>
                <a:ea typeface="+mn-ea"/>
                <a:cs typeface="+mn-cs"/>
              </a:rPr>
              <a:t>communication to provide the workforce with updates on staffing and scheduling</a:t>
            </a:r>
            <a:r>
              <a:rPr kumimoji="0" lang="en-US" sz="900" i="0" u="none" strike="noStrike" kern="1200" cap="none" spc="0" normalizeH="0" baseline="0" noProof="0">
                <a:ln>
                  <a:noFill/>
                </a:ln>
                <a:solidFill>
                  <a:srgbClr val="1A1A1A"/>
                </a:solidFill>
                <a:effectLst/>
                <a:uLnTx/>
                <a:uFillTx/>
                <a:latin typeface="Segoe UI"/>
                <a:ea typeface="+mn-ea"/>
                <a:cs typeface="+mn-cs"/>
              </a:rPr>
              <a:t>.</a:t>
            </a:r>
          </a:p>
        </p:txBody>
      </p:sp>
      <p:sp>
        <p:nvSpPr>
          <p:cNvPr id="18" name="Text Placeholder 17">
            <a:extLst>
              <a:ext uri="{FF2B5EF4-FFF2-40B4-BE49-F238E27FC236}">
                <a16:creationId xmlns:a16="http://schemas.microsoft.com/office/drawing/2014/main" id="{28A62DC8-B554-9293-1BA5-A1B1D9682184}"/>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Report on staffing costs, overtime hours, and nurse-to-patient ratios, freeing up time for strategic decision-making.</a:t>
            </a:r>
          </a:p>
        </p:txBody>
      </p:sp>
      <p:sp>
        <p:nvSpPr>
          <p:cNvPr id="19" name="Text Placeholder 18">
            <a:extLst>
              <a:ext uri="{FF2B5EF4-FFF2-40B4-BE49-F238E27FC236}">
                <a16:creationId xmlns:a16="http://schemas.microsoft.com/office/drawing/2014/main" id="{C911DFC4-3731-6A06-D6F0-1C21480B07B5}"/>
              </a:ext>
            </a:extLst>
          </p:cNvPr>
          <p:cNvSpPr>
            <a:spLocks noGrp="1"/>
          </p:cNvSpPr>
          <p:nvPr>
            <p:ph type="body" sz="quarter" idx="28"/>
          </p:nvPr>
        </p:nvSpPr>
        <p:spPr/>
        <p:txBody>
          <a:bodyPr>
            <a:normAutofit lnSpcReduction="10000"/>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900" b="0" i="0" u="none" strike="noStrike" kern="1200" cap="none" spc="0" normalizeH="0" baseline="0" noProof="0">
                <a:ln>
                  <a:noFill/>
                </a:ln>
                <a:solidFill>
                  <a:srgbClr val="1F1F1F"/>
                </a:solidFill>
                <a:effectLst/>
                <a:uLnTx/>
                <a:uFillTx/>
                <a:latin typeface="Segoe UI (Body)"/>
                <a:cs typeface="Segoe UI" pitchFamily="34" charset="0"/>
              </a:rPr>
              <a:t>Track key performance indicators (KPIs) such as overtime hours, peak interval staffing levels, and skill utilization to identify areas for individual and team improvement. </a:t>
            </a:r>
          </a:p>
        </p:txBody>
      </p:sp>
      <p:sp>
        <p:nvSpPr>
          <p:cNvPr id="20" name="Text Placeholder 19">
            <a:extLst>
              <a:ext uri="{FF2B5EF4-FFF2-40B4-BE49-F238E27FC236}">
                <a16:creationId xmlns:a16="http://schemas.microsoft.com/office/drawing/2014/main" id="{3A19157E-2F19-7C7B-C2F9-3A0B84A1364F}"/>
              </a:ext>
            </a:extLst>
          </p:cNvPr>
          <p:cNvSpPr>
            <a:spLocks noGrp="1"/>
          </p:cNvSpPr>
          <p:nvPr>
            <p:ph type="body" sz="quarter" idx="30"/>
          </p:nvPr>
        </p:nvSpPr>
        <p:spPr/>
        <p:txBody>
          <a:bodyPr/>
          <a:lstStyle/>
          <a:p>
            <a:r>
              <a:rPr lang="en-US" noProof="0"/>
              <a:t>Buy</a:t>
            </a:r>
          </a:p>
        </p:txBody>
      </p:sp>
      <p:sp>
        <p:nvSpPr>
          <p:cNvPr id="39" name="Text Placeholder 38">
            <a:extLst>
              <a:ext uri="{FF2B5EF4-FFF2-40B4-BE49-F238E27FC236}">
                <a16:creationId xmlns:a16="http://schemas.microsoft.com/office/drawing/2014/main" id="{07E8D7C4-BCF1-20AB-E5D3-0F09C3D28E71}"/>
              </a:ext>
            </a:extLst>
          </p:cNvPr>
          <p:cNvSpPr>
            <a:spLocks noGrp="1"/>
          </p:cNvSpPr>
          <p:nvPr>
            <p:ph type="body" sz="quarter" idx="38"/>
          </p:nvPr>
        </p:nvSpPr>
        <p:spPr>
          <a:solidFill>
            <a:srgbClr val="0078D4"/>
          </a:solidFill>
        </p:spPr>
        <p:txBody>
          <a:bodyPr/>
          <a:lstStyle/>
          <a:p>
            <a:endParaRPr lang="en-US" noProof="0"/>
          </a:p>
        </p:txBody>
      </p:sp>
      <p:sp>
        <p:nvSpPr>
          <p:cNvPr id="59" name="Text Placeholder 58">
            <a:extLst>
              <a:ext uri="{FF2B5EF4-FFF2-40B4-BE49-F238E27FC236}">
                <a16:creationId xmlns:a16="http://schemas.microsoft.com/office/drawing/2014/main" id="{B02BAB02-9CF3-E778-3423-0CAE39481B06}"/>
              </a:ext>
            </a:extLst>
          </p:cNvPr>
          <p:cNvSpPr>
            <a:spLocks noGrp="1"/>
          </p:cNvSpPr>
          <p:nvPr>
            <p:ph type="body" sz="quarter" idx="39"/>
          </p:nvPr>
        </p:nvSpPr>
        <p:spPr>
          <a:solidFill>
            <a:srgbClr val="0078D4"/>
          </a:solidFill>
        </p:spPr>
        <p:txBody>
          <a:bodyPr/>
          <a:lstStyle/>
          <a:p>
            <a:endParaRPr lang="en-US" noProof="0"/>
          </a:p>
        </p:txBody>
      </p:sp>
      <p:sp>
        <p:nvSpPr>
          <p:cNvPr id="60" name="Text Placeholder 59">
            <a:extLst>
              <a:ext uri="{FF2B5EF4-FFF2-40B4-BE49-F238E27FC236}">
                <a16:creationId xmlns:a16="http://schemas.microsoft.com/office/drawing/2014/main" id="{1E0F8E1C-172A-EA41-74E2-5C9FFE76EA4F}"/>
              </a:ext>
            </a:extLst>
          </p:cNvPr>
          <p:cNvSpPr>
            <a:spLocks noGrp="1"/>
          </p:cNvSpPr>
          <p:nvPr>
            <p:ph type="body" sz="quarter" idx="40"/>
          </p:nvPr>
        </p:nvSpPr>
        <p:spPr/>
        <p:txBody>
          <a:bodyPr/>
          <a:lstStyle/>
          <a:p>
            <a:endParaRPr lang="en-US" noProof="0"/>
          </a:p>
        </p:txBody>
      </p:sp>
      <p:grpSp>
        <p:nvGrpSpPr>
          <p:cNvPr id="24" name="Group 23">
            <a:extLst>
              <a:ext uri="{FF2B5EF4-FFF2-40B4-BE49-F238E27FC236}">
                <a16:creationId xmlns:a16="http://schemas.microsoft.com/office/drawing/2014/main" id="{3C40DBEE-9BCB-C810-BCEB-E3D379F1F228}"/>
              </a:ext>
            </a:extLst>
          </p:cNvPr>
          <p:cNvGrpSpPr/>
          <p:nvPr/>
        </p:nvGrpSpPr>
        <p:grpSpPr>
          <a:xfrm>
            <a:off x="7739914" y="2761669"/>
            <a:ext cx="2351135" cy="360000"/>
            <a:chOff x="588263" y="1217924"/>
            <a:chExt cx="2351135" cy="360000"/>
          </a:xfrm>
        </p:grpSpPr>
        <p:pic>
          <p:nvPicPr>
            <p:cNvPr id="25" name="Picture 24" descr="Zip Co logo SVG free download, id: 101874 - Brandlogos.net">
              <a:hlinkClick r:id="rId2"/>
              <a:extLst>
                <a:ext uri="{FF2B5EF4-FFF2-40B4-BE49-F238E27FC236}">
                  <a16:creationId xmlns:a16="http://schemas.microsoft.com/office/drawing/2014/main" id="{1FB8016D-3BF9-A510-20A6-3396338B963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93CB8B93-4669-8061-9D89-5B78333ABEC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pic>
        <p:nvPicPr>
          <p:cNvPr id="42" name="Picture 41">
            <a:extLst>
              <a:ext uri="{FF2B5EF4-FFF2-40B4-BE49-F238E27FC236}">
                <a16:creationId xmlns:a16="http://schemas.microsoft.com/office/drawing/2014/main" id="{CB99F7D1-E170-7190-A4A2-06270327CB4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40" name="Rectangle: Rounded Corners 6">
            <a:extLst>
              <a:ext uri="{FF2B5EF4-FFF2-40B4-BE49-F238E27FC236}">
                <a16:creationId xmlns:a16="http://schemas.microsoft.com/office/drawing/2014/main" id="{D87704C0-0A1F-CEB1-6A08-E7B4E9FAAF39}"/>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1" name="Group 40">
            <a:extLst>
              <a:ext uri="{FF2B5EF4-FFF2-40B4-BE49-F238E27FC236}">
                <a16:creationId xmlns:a16="http://schemas.microsoft.com/office/drawing/2014/main" id="{84F4AB5F-3763-24CE-9FCC-EEDFBA11B244}"/>
              </a:ext>
            </a:extLst>
          </p:cNvPr>
          <p:cNvGrpSpPr/>
          <p:nvPr/>
        </p:nvGrpSpPr>
        <p:grpSpPr>
          <a:xfrm>
            <a:off x="1624328" y="1132756"/>
            <a:ext cx="1332000" cy="216000"/>
            <a:chOff x="1198144" y="862657"/>
            <a:chExt cx="1332000" cy="216000"/>
          </a:xfrm>
        </p:grpSpPr>
        <p:sp>
          <p:nvSpPr>
            <p:cNvPr id="43" name="Rectangle: Rounded Corners 6">
              <a:extLst>
                <a:ext uri="{FF2B5EF4-FFF2-40B4-BE49-F238E27FC236}">
                  <a16:creationId xmlns:a16="http://schemas.microsoft.com/office/drawing/2014/main" id="{9F78B2A7-1E97-BEF0-E1C2-D1356795AA69}"/>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44" name="Graphic 43">
              <a:extLst>
                <a:ext uri="{FF2B5EF4-FFF2-40B4-BE49-F238E27FC236}">
                  <a16:creationId xmlns:a16="http://schemas.microsoft.com/office/drawing/2014/main" id="{3CA770FA-8D40-2183-C18F-1228E798C3F0}"/>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45" name="Group 44">
            <a:extLst>
              <a:ext uri="{FF2B5EF4-FFF2-40B4-BE49-F238E27FC236}">
                <a16:creationId xmlns:a16="http://schemas.microsoft.com/office/drawing/2014/main" id="{426E78EC-ECC0-5F5E-B59D-E4CF66799917}"/>
              </a:ext>
            </a:extLst>
          </p:cNvPr>
          <p:cNvGrpSpPr/>
          <p:nvPr/>
        </p:nvGrpSpPr>
        <p:grpSpPr>
          <a:xfrm>
            <a:off x="3022536" y="1132756"/>
            <a:ext cx="1692000" cy="216000"/>
            <a:chOff x="2707850" y="862657"/>
            <a:chExt cx="1692000" cy="216000"/>
          </a:xfrm>
        </p:grpSpPr>
        <p:sp>
          <p:nvSpPr>
            <p:cNvPr id="46" name="Rectangle: Rounded Corners 6">
              <a:extLst>
                <a:ext uri="{FF2B5EF4-FFF2-40B4-BE49-F238E27FC236}">
                  <a16:creationId xmlns:a16="http://schemas.microsoft.com/office/drawing/2014/main" id="{1C8D99BA-3B49-4650-21C0-065DEEEF9E23}"/>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47" name="Graphic 46">
              <a:extLst>
                <a:ext uri="{FF2B5EF4-FFF2-40B4-BE49-F238E27FC236}">
                  <a16:creationId xmlns:a16="http://schemas.microsoft.com/office/drawing/2014/main" id="{92C262FE-7EE1-6F6D-6F10-0F4AFC4EB277}"/>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sp>
        <p:nvSpPr>
          <p:cNvPr id="51" name="Rectangle: Rounded Corners 6">
            <a:extLst>
              <a:ext uri="{FF2B5EF4-FFF2-40B4-BE49-F238E27FC236}">
                <a16:creationId xmlns:a16="http://schemas.microsoft.com/office/drawing/2014/main" id="{F44029BA-152C-2009-1FEC-14B5D9FC013B}"/>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2" name="Group 51">
            <a:extLst>
              <a:ext uri="{FF2B5EF4-FFF2-40B4-BE49-F238E27FC236}">
                <a16:creationId xmlns:a16="http://schemas.microsoft.com/office/drawing/2014/main" id="{38F82A94-3088-CA12-5BEF-307E3D9DD664}"/>
              </a:ext>
            </a:extLst>
          </p:cNvPr>
          <p:cNvGrpSpPr/>
          <p:nvPr/>
        </p:nvGrpSpPr>
        <p:grpSpPr>
          <a:xfrm>
            <a:off x="7523373" y="1127774"/>
            <a:ext cx="1260000" cy="216000"/>
            <a:chOff x="1194743" y="1140160"/>
            <a:chExt cx="1260000" cy="216000"/>
          </a:xfrm>
        </p:grpSpPr>
        <p:sp>
          <p:nvSpPr>
            <p:cNvPr id="53" name="Rectangle: Rounded Corners 6">
              <a:extLst>
                <a:ext uri="{FF2B5EF4-FFF2-40B4-BE49-F238E27FC236}">
                  <a16:creationId xmlns:a16="http://schemas.microsoft.com/office/drawing/2014/main" id="{92533419-65D0-31FC-F9D0-417826B5C66D}"/>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4" name="Graphic 53">
              <a:extLst>
                <a:ext uri="{FF2B5EF4-FFF2-40B4-BE49-F238E27FC236}">
                  <a16:creationId xmlns:a16="http://schemas.microsoft.com/office/drawing/2014/main" id="{BDB81DFC-F55B-3EF1-A76F-38D9A3F5C92A}"/>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55" name="Group 54">
            <a:extLst>
              <a:ext uri="{FF2B5EF4-FFF2-40B4-BE49-F238E27FC236}">
                <a16:creationId xmlns:a16="http://schemas.microsoft.com/office/drawing/2014/main" id="{CA8AEED6-14E1-82CD-EAA4-0255530106A2}"/>
              </a:ext>
            </a:extLst>
          </p:cNvPr>
          <p:cNvGrpSpPr/>
          <p:nvPr/>
        </p:nvGrpSpPr>
        <p:grpSpPr>
          <a:xfrm>
            <a:off x="8868697" y="1127774"/>
            <a:ext cx="1450784" cy="206438"/>
            <a:chOff x="1194743" y="1140160"/>
            <a:chExt cx="1450784" cy="206438"/>
          </a:xfrm>
        </p:grpSpPr>
        <p:sp>
          <p:nvSpPr>
            <p:cNvPr id="56" name="Rectangle: Rounded Corners 6">
              <a:extLst>
                <a:ext uri="{FF2B5EF4-FFF2-40B4-BE49-F238E27FC236}">
                  <a16:creationId xmlns:a16="http://schemas.microsoft.com/office/drawing/2014/main" id="{1C14D1AA-00FD-4393-DDA1-468CF140BE00}"/>
                </a:ext>
                <a:ext uri="{C183D7F6-B498-43B3-948B-1728B52AA6E4}">
                  <adec:decorative xmlns:adec="http://schemas.microsoft.com/office/drawing/2017/decorative" val="1"/>
                </a:ext>
              </a:extLst>
            </p:cNvPr>
            <p:cNvSpPr/>
            <p:nvPr/>
          </p:nvSpPr>
          <p:spPr bwMode="auto">
            <a:xfrm>
              <a:off x="1194743" y="1140160"/>
              <a:ext cx="1450784" cy="206438"/>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57" name="Graphic 56">
              <a:extLst>
                <a:ext uri="{FF2B5EF4-FFF2-40B4-BE49-F238E27FC236}">
                  <a16:creationId xmlns:a16="http://schemas.microsoft.com/office/drawing/2014/main" id="{434EF7EB-5263-2BAB-6F33-BC7CD8074924}"/>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3" name="Group 2">
            <a:extLst>
              <a:ext uri="{FF2B5EF4-FFF2-40B4-BE49-F238E27FC236}">
                <a16:creationId xmlns:a16="http://schemas.microsoft.com/office/drawing/2014/main" id="{CCD4E93F-FED5-7F17-13C6-355B2882F558}"/>
              </a:ext>
            </a:extLst>
          </p:cNvPr>
          <p:cNvGrpSpPr/>
          <p:nvPr/>
        </p:nvGrpSpPr>
        <p:grpSpPr>
          <a:xfrm>
            <a:off x="919971" y="2738254"/>
            <a:ext cx="2361959" cy="360000"/>
            <a:chOff x="577439" y="3137252"/>
            <a:chExt cx="2361959" cy="360000"/>
          </a:xfrm>
        </p:grpSpPr>
        <p:pic>
          <p:nvPicPr>
            <p:cNvPr id="21" name="Picture 20">
              <a:extLst>
                <a:ext uri="{FF2B5EF4-FFF2-40B4-BE49-F238E27FC236}">
                  <a16:creationId xmlns:a16="http://schemas.microsoft.com/office/drawing/2014/main" id="{82E2E025-242D-EFAC-F420-A5F8A99B1657}"/>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2" name="TextBox 21">
              <a:extLst>
                <a:ext uri="{FF2B5EF4-FFF2-40B4-BE49-F238E27FC236}">
                  <a16:creationId xmlns:a16="http://schemas.microsoft.com/office/drawing/2014/main" id="{2B348136-E583-7C27-FCF9-3B851D70090D}"/>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7" name="Group 26">
            <a:extLst>
              <a:ext uri="{FF2B5EF4-FFF2-40B4-BE49-F238E27FC236}">
                <a16:creationId xmlns:a16="http://schemas.microsoft.com/office/drawing/2014/main" id="{60EB6A1C-7D75-9FF2-D5CF-010402EC4A26}"/>
              </a:ext>
            </a:extLst>
          </p:cNvPr>
          <p:cNvGrpSpPr/>
          <p:nvPr/>
        </p:nvGrpSpPr>
        <p:grpSpPr>
          <a:xfrm>
            <a:off x="4270860" y="2740355"/>
            <a:ext cx="2361959" cy="360000"/>
            <a:chOff x="577439" y="3137252"/>
            <a:chExt cx="2361959" cy="360000"/>
          </a:xfrm>
        </p:grpSpPr>
        <p:pic>
          <p:nvPicPr>
            <p:cNvPr id="28" name="Picture 27">
              <a:extLst>
                <a:ext uri="{FF2B5EF4-FFF2-40B4-BE49-F238E27FC236}">
                  <a16:creationId xmlns:a16="http://schemas.microsoft.com/office/drawing/2014/main" id="{51895D47-8B3A-E766-E38F-0099DF6F738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29" name="TextBox 28">
              <a:extLst>
                <a:ext uri="{FF2B5EF4-FFF2-40B4-BE49-F238E27FC236}">
                  <a16:creationId xmlns:a16="http://schemas.microsoft.com/office/drawing/2014/main" id="{253B744F-3707-7924-DAD8-FC49AB03A553}"/>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26C39403-ED87-28D5-CAB1-0441FAC054A0}"/>
              </a:ext>
            </a:extLst>
          </p:cNvPr>
          <p:cNvGrpSpPr/>
          <p:nvPr/>
        </p:nvGrpSpPr>
        <p:grpSpPr>
          <a:xfrm>
            <a:off x="6001066" y="5194432"/>
            <a:ext cx="2361959" cy="360000"/>
            <a:chOff x="577439" y="3137252"/>
            <a:chExt cx="2361959" cy="360000"/>
          </a:xfrm>
        </p:grpSpPr>
        <p:pic>
          <p:nvPicPr>
            <p:cNvPr id="34" name="Picture 33">
              <a:extLst>
                <a:ext uri="{FF2B5EF4-FFF2-40B4-BE49-F238E27FC236}">
                  <a16:creationId xmlns:a16="http://schemas.microsoft.com/office/drawing/2014/main" id="{A7856120-2AD3-6C35-21F3-CD7FE33739CA}"/>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35" name="TextBox 34">
              <a:extLst>
                <a:ext uri="{FF2B5EF4-FFF2-40B4-BE49-F238E27FC236}">
                  <a16:creationId xmlns:a16="http://schemas.microsoft.com/office/drawing/2014/main" id="{3CA2B40D-EAA1-AF42-E53F-BB3C20700346}"/>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8" name="Group 47">
            <a:extLst>
              <a:ext uri="{FF2B5EF4-FFF2-40B4-BE49-F238E27FC236}">
                <a16:creationId xmlns:a16="http://schemas.microsoft.com/office/drawing/2014/main" id="{8E2252CD-AC25-0958-1E51-3784E4B8BBAF}"/>
              </a:ext>
            </a:extLst>
          </p:cNvPr>
          <p:cNvGrpSpPr/>
          <p:nvPr/>
        </p:nvGrpSpPr>
        <p:grpSpPr>
          <a:xfrm>
            <a:off x="2544452" y="5191361"/>
            <a:ext cx="2351135" cy="360000"/>
            <a:chOff x="588263" y="2177588"/>
            <a:chExt cx="2351135" cy="360000"/>
          </a:xfrm>
        </p:grpSpPr>
        <p:pic>
          <p:nvPicPr>
            <p:cNvPr id="49" name="Picture 48">
              <a:extLst>
                <a:ext uri="{FF2B5EF4-FFF2-40B4-BE49-F238E27FC236}">
                  <a16:creationId xmlns:a16="http://schemas.microsoft.com/office/drawing/2014/main" id="{4D1B5688-AF14-CBA4-CDEE-C733CF511A24}"/>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50" name="TextBox 49">
              <a:extLst>
                <a:ext uri="{FF2B5EF4-FFF2-40B4-BE49-F238E27FC236}">
                  <a16:creationId xmlns:a16="http://schemas.microsoft.com/office/drawing/2014/main" id="{AD85E946-6E43-3093-25DC-BE0DE0160B92}"/>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2066140437"/>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80A7E9-DC55-2D0B-70E6-53A66E1102C1}"/>
              </a:ext>
            </a:extLst>
          </p:cNvPr>
          <p:cNvSpPr>
            <a:spLocks noGrp="1"/>
          </p:cNvSpPr>
          <p:nvPr>
            <p:ph type="title"/>
          </p:nvPr>
        </p:nvSpPr>
        <p:spPr>
          <a:xfrm>
            <a:off x="584199" y="387766"/>
            <a:ext cx="6347823" cy="263149"/>
          </a:xfrm>
        </p:spPr>
        <p:txBody>
          <a:bodyPr/>
          <a:lstStyle/>
          <a:p>
            <a:r>
              <a:rPr lang="en-US" noProof="0">
                <a:solidFill>
                  <a:srgbClr val="0078D4"/>
                </a:solidFill>
              </a:rPr>
              <a:t>Health provider | </a:t>
            </a:r>
            <a:r>
              <a:rPr lang="en-US" noProof="0"/>
              <a:t>Organize and manage research knowledge</a:t>
            </a:r>
          </a:p>
        </p:txBody>
      </p:sp>
      <p:sp>
        <p:nvSpPr>
          <p:cNvPr id="4" name="Text Placeholder 3">
            <a:extLst>
              <a:ext uri="{FF2B5EF4-FFF2-40B4-BE49-F238E27FC236}">
                <a16:creationId xmlns:a16="http://schemas.microsoft.com/office/drawing/2014/main" id="{526F1B27-98CC-0AD5-CB98-64D0E15B0A67}"/>
              </a:ext>
            </a:extLst>
          </p:cNvPr>
          <p:cNvSpPr>
            <a:spLocks noGrp="1"/>
          </p:cNvSpPr>
          <p:nvPr>
            <p:ph type="body" sz="quarter" idx="11"/>
          </p:nvPr>
        </p:nvSpPr>
        <p:spPr/>
        <p:txBody>
          <a:bodyPr/>
          <a:lstStyle/>
          <a:p>
            <a:r>
              <a:rPr lang="en-US" noProof="0"/>
              <a:t>1. Compile research</a:t>
            </a:r>
          </a:p>
        </p:txBody>
      </p:sp>
      <p:sp>
        <p:nvSpPr>
          <p:cNvPr id="5" name="Text Placeholder 4">
            <a:extLst>
              <a:ext uri="{FF2B5EF4-FFF2-40B4-BE49-F238E27FC236}">
                <a16:creationId xmlns:a16="http://schemas.microsoft.com/office/drawing/2014/main" id="{354C8D36-28EC-0135-639E-A147AF129B00}"/>
              </a:ext>
            </a:extLst>
          </p:cNvPr>
          <p:cNvSpPr>
            <a:spLocks noGrp="1"/>
          </p:cNvSpPr>
          <p:nvPr>
            <p:ph type="body" sz="quarter" idx="12"/>
          </p:nvPr>
        </p:nvSpPr>
        <p:spPr/>
        <p:txBody>
          <a:bodyPr/>
          <a:lstStyle/>
          <a:p>
            <a:r>
              <a:rPr lang="en-US" noProof="0"/>
              <a:t>5. Revise application</a:t>
            </a:r>
          </a:p>
        </p:txBody>
      </p:sp>
      <p:sp>
        <p:nvSpPr>
          <p:cNvPr id="6" name="Text Placeholder 5">
            <a:extLst>
              <a:ext uri="{FF2B5EF4-FFF2-40B4-BE49-F238E27FC236}">
                <a16:creationId xmlns:a16="http://schemas.microsoft.com/office/drawing/2014/main" id="{8F3686F7-1DEC-C9E8-C2D2-5A0CB78C8DFC}"/>
              </a:ext>
            </a:extLst>
          </p:cNvPr>
          <p:cNvSpPr>
            <a:spLocks noGrp="1"/>
          </p:cNvSpPr>
          <p:nvPr>
            <p:ph type="body" sz="quarter" idx="13"/>
          </p:nvPr>
        </p:nvSpPr>
        <p:spPr/>
        <p:txBody>
          <a:bodyPr/>
          <a:lstStyle/>
          <a:p>
            <a:r>
              <a:rPr lang="en-US" noProof="0"/>
              <a:t>2. Compare with current trials</a:t>
            </a:r>
          </a:p>
        </p:txBody>
      </p:sp>
      <p:sp>
        <p:nvSpPr>
          <p:cNvPr id="7" name="Text Placeholder 6">
            <a:extLst>
              <a:ext uri="{FF2B5EF4-FFF2-40B4-BE49-F238E27FC236}">
                <a16:creationId xmlns:a16="http://schemas.microsoft.com/office/drawing/2014/main" id="{1F294EBB-A89A-F809-9B26-2581AB7063A6}"/>
              </a:ext>
            </a:extLst>
          </p:cNvPr>
          <p:cNvSpPr>
            <a:spLocks noGrp="1"/>
          </p:cNvSpPr>
          <p:nvPr>
            <p:ph type="body" sz="quarter" idx="14"/>
          </p:nvPr>
        </p:nvSpPr>
        <p:spPr/>
        <p:txBody>
          <a:bodyPr/>
          <a:lstStyle/>
          <a:p>
            <a:r>
              <a:rPr lang="en-US" noProof="0"/>
              <a:t>4. Draft a grant application</a:t>
            </a:r>
          </a:p>
        </p:txBody>
      </p:sp>
      <p:sp>
        <p:nvSpPr>
          <p:cNvPr id="8" name="Text Placeholder 7">
            <a:extLst>
              <a:ext uri="{FF2B5EF4-FFF2-40B4-BE49-F238E27FC236}">
                <a16:creationId xmlns:a16="http://schemas.microsoft.com/office/drawing/2014/main" id="{B709DA73-7E56-ABF3-489C-67AE1D7844CE}"/>
              </a:ext>
            </a:extLst>
          </p:cNvPr>
          <p:cNvSpPr>
            <a:spLocks noGrp="1"/>
          </p:cNvSpPr>
          <p:nvPr>
            <p:ph type="body" sz="quarter" idx="15"/>
          </p:nvPr>
        </p:nvSpPr>
        <p:spPr/>
        <p:txBody>
          <a:bodyPr/>
          <a:lstStyle/>
          <a:p>
            <a:r>
              <a:rPr lang="en-US" noProof="0"/>
              <a:t>3. Check regulations</a:t>
            </a:r>
          </a:p>
        </p:txBody>
      </p:sp>
      <p:sp>
        <p:nvSpPr>
          <p:cNvPr id="9" name="Text Placeholder 8">
            <a:extLst>
              <a:ext uri="{FF2B5EF4-FFF2-40B4-BE49-F238E27FC236}">
                <a16:creationId xmlns:a16="http://schemas.microsoft.com/office/drawing/2014/main" id="{B0F0A765-622F-C689-CBA5-5C1FD5E38C4D}"/>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042118BB-0E18-F670-E7B5-0BD332A5C225}"/>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 to compile the latest research on immunotherapy for lung cancer from the past year and categorize studies by drug efficacy, side effects, and patient quality of life.</a:t>
            </a:r>
          </a:p>
          <a:p>
            <a:endParaRPr lang="en-US" noProof="0"/>
          </a:p>
        </p:txBody>
      </p:sp>
      <p:sp>
        <p:nvSpPr>
          <p:cNvPr id="11" name="Text Placeholder 10">
            <a:extLst>
              <a:ext uri="{FF2B5EF4-FFF2-40B4-BE49-F238E27FC236}">
                <a16:creationId xmlns:a16="http://schemas.microsoft.com/office/drawing/2014/main" id="{F1D5FA11-B8EE-EB43-6AD4-05460C7AD8A3}"/>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Ask Copilot to cross-reference the studies with current clinical trials. Copilot compares the studies with your organization’s internal trial database, presenting a matched list of trials.</a:t>
            </a:r>
          </a:p>
          <a:p>
            <a:endParaRPr lang="en-US" noProof="0"/>
          </a:p>
        </p:txBody>
      </p:sp>
      <p:sp>
        <p:nvSpPr>
          <p:cNvPr id="12" name="Text Placeholder 11">
            <a:extLst>
              <a:ext uri="{FF2B5EF4-FFF2-40B4-BE49-F238E27FC236}">
                <a16:creationId xmlns:a16="http://schemas.microsoft.com/office/drawing/2014/main" id="{164A2B1C-32F9-5C22-DCA0-AB1960921B54}"/>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Use Copilot to locate applicable FDA and HIPAA regulations for your research so you can verify that your research methodologies are compliant.</a:t>
            </a:r>
          </a:p>
          <a:p>
            <a:endParaRPr lang="en-US" noProof="0"/>
          </a:p>
        </p:txBody>
      </p:sp>
      <p:sp>
        <p:nvSpPr>
          <p:cNvPr id="13" name="Text Placeholder 12">
            <a:extLst>
              <a:ext uri="{FF2B5EF4-FFF2-40B4-BE49-F238E27FC236}">
                <a16:creationId xmlns:a16="http://schemas.microsoft.com/office/drawing/2014/main" id="{627DF72F-CFF2-7A9C-46E7-62106549D11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Segoe UI" pitchFamily="34" charset="0"/>
              </a:rPr>
              <a:t>Get a head start on analyzing research </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by leveraging Copilot to synthesize and categorize data across the web.</a:t>
            </a:r>
          </a:p>
        </p:txBody>
      </p:sp>
      <p:sp>
        <p:nvSpPr>
          <p:cNvPr id="14" name="Text Placeholder 13">
            <a:extLst>
              <a:ext uri="{FF2B5EF4-FFF2-40B4-BE49-F238E27FC236}">
                <a16:creationId xmlns:a16="http://schemas.microsoft.com/office/drawing/2014/main" id="{2A671C24-6D09-1446-5CC4-455F74F64205}"/>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prstClr val="black"/>
                </a:solidFill>
                <a:effectLst/>
                <a:uLnTx/>
                <a:uFillTx/>
                <a:latin typeface="Segoe UI"/>
                <a:ea typeface="+mn-ea"/>
                <a:cs typeface="+mn-cs"/>
              </a:rPr>
              <a:t>Revise and rewrite</a:t>
            </a:r>
            <a:r>
              <a:rPr kumimoji="0" lang="en-US" sz="900" b="0" i="0" u="none" strike="noStrike" kern="1200" cap="none" spc="0" normalizeH="0" baseline="0" noProof="0">
                <a:ln>
                  <a:noFill/>
                </a:ln>
                <a:solidFill>
                  <a:prstClr val="black"/>
                </a:solidFill>
                <a:effectLst/>
                <a:uLnTx/>
                <a:uFillTx/>
                <a:latin typeface="Segoe UI"/>
                <a:ea typeface="+mn-ea"/>
                <a:cs typeface="+mn-cs"/>
              </a:rPr>
              <a:t> documents quickly with Copilot in Word revisions.</a:t>
            </a:r>
          </a:p>
        </p:txBody>
      </p:sp>
      <p:sp>
        <p:nvSpPr>
          <p:cNvPr id="15" name="Text Placeholder 14">
            <a:extLst>
              <a:ext uri="{FF2B5EF4-FFF2-40B4-BE49-F238E27FC236}">
                <a16:creationId xmlns:a16="http://schemas.microsoft.com/office/drawing/2014/main" id="{C18764F2-5238-94AC-E913-BF99D0BEA391}"/>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Review current clinical trials </a:t>
            </a:r>
            <a:r>
              <a:rPr kumimoji="0" lang="en-US" sz="900" b="0" i="0" u="none" strike="noStrike" kern="1200" cap="none" spc="0" normalizeH="0" baseline="0" noProof="0">
                <a:ln>
                  <a:noFill/>
                </a:ln>
                <a:solidFill>
                  <a:srgbClr val="1A1A1A"/>
                </a:solidFill>
                <a:effectLst/>
                <a:uLnTx/>
                <a:uFillTx/>
                <a:latin typeface="Segoe UI"/>
                <a:ea typeface="+mn-ea"/>
                <a:cs typeface="+mn-cs"/>
              </a:rPr>
              <a:t>to identify potential overlaps and gaps that could inform future research directions.</a:t>
            </a:r>
          </a:p>
        </p:txBody>
      </p:sp>
      <p:sp>
        <p:nvSpPr>
          <p:cNvPr id="16" name="Text Placeholder 15">
            <a:extLst>
              <a:ext uri="{FF2B5EF4-FFF2-40B4-BE49-F238E27FC236}">
                <a16:creationId xmlns:a16="http://schemas.microsoft.com/office/drawing/2014/main" id="{D182BBA5-0C31-E968-492C-6DBB945B1AB6}"/>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Reduce time</a:t>
            </a:r>
            <a:r>
              <a:rPr kumimoji="0" lang="en-US" sz="900" b="0" i="0" u="none" strike="noStrike" kern="1200" cap="none" spc="0" normalizeH="0" baseline="0" noProof="0">
                <a:ln>
                  <a:noFill/>
                </a:ln>
                <a:solidFill>
                  <a:srgbClr val="000000"/>
                </a:solidFill>
                <a:effectLst/>
                <a:uLnTx/>
                <a:uFillTx/>
                <a:latin typeface="Segoe UI"/>
                <a:ea typeface="+mn-ea"/>
                <a:cs typeface="+mn-cs"/>
              </a:rPr>
              <a:t> drafting grant applications and ensure alignment with required formatting.</a:t>
            </a:r>
          </a:p>
        </p:txBody>
      </p:sp>
      <p:sp>
        <p:nvSpPr>
          <p:cNvPr id="17" name="Text Placeholder 16">
            <a:extLst>
              <a:ext uri="{FF2B5EF4-FFF2-40B4-BE49-F238E27FC236}">
                <a16:creationId xmlns:a16="http://schemas.microsoft.com/office/drawing/2014/main" id="{1A0F38FE-B368-8F4B-1F22-A1AD12D51021}"/>
              </a:ext>
            </a:extLst>
          </p:cNvPr>
          <p:cNvSpPr>
            <a:spLocks noGrp="1"/>
          </p:cNvSpPr>
          <p:nvPr>
            <p:ph type="body" sz="quarter" idx="25"/>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444444"/>
                </a:solidFill>
                <a:effectLst/>
                <a:highlight>
                  <a:srgbClr val="F5F5F5"/>
                </a:highlight>
                <a:uLnTx/>
                <a:uFillTx/>
                <a:latin typeface="Segoe UI"/>
                <a:ea typeface="+mn-ea"/>
                <a:cs typeface="+mn-cs"/>
              </a:rPr>
              <a:t>Save time reviewing research </a:t>
            </a:r>
            <a:r>
              <a:rPr kumimoji="0" lang="en-US" sz="900" b="0" i="0" u="none" strike="noStrike" kern="1200" cap="none" spc="0" normalizeH="0" baseline="0" noProof="0">
                <a:ln>
                  <a:noFill/>
                </a:ln>
                <a:solidFill>
                  <a:srgbClr val="444444"/>
                </a:solidFill>
                <a:effectLst/>
                <a:highlight>
                  <a:srgbClr val="F5F5F5"/>
                </a:highlight>
                <a:uLnTx/>
                <a:uFillTx/>
                <a:latin typeface="Segoe UI"/>
                <a:ea typeface="+mn-ea"/>
                <a:cs typeface="+mn-cs"/>
              </a:rPr>
              <a:t>and help ensure that all research practices comply with industry regulations and required guidelines.</a:t>
            </a:r>
            <a:endParaRPr kumimoji="0" lang="en-US" sz="900" b="0" i="0" u="none" strike="noStrike" kern="1200" cap="none" spc="0" normalizeH="0" baseline="0" noProof="0">
              <a:ln>
                <a:noFill/>
              </a:ln>
              <a:solidFill>
                <a:srgbClr val="444444"/>
              </a:solidFill>
              <a:effectLst/>
              <a:highlight>
                <a:srgbClr val="F5F5F5"/>
              </a:highlight>
              <a:uLnTx/>
              <a:uFillTx/>
              <a:latin typeface="Calibri" panose="020F0502020204030204" pitchFamily="34" charset="0"/>
              <a:ea typeface="+mn-ea"/>
              <a:cs typeface="+mn-cs"/>
            </a:endParaRPr>
          </a:p>
        </p:txBody>
      </p:sp>
      <p:sp>
        <p:nvSpPr>
          <p:cNvPr id="18" name="Text Placeholder 17">
            <a:extLst>
              <a:ext uri="{FF2B5EF4-FFF2-40B4-BE49-F238E27FC236}">
                <a16:creationId xmlns:a16="http://schemas.microsoft.com/office/drawing/2014/main" id="{F7669D36-AE10-D0D5-AFEF-1A58C3C5256F}"/>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prstClr val="black"/>
                </a:solidFill>
                <a:effectLst/>
                <a:uLnTx/>
                <a:uFillTx/>
                <a:latin typeface="Segoe UI (Body)"/>
                <a:cs typeface="Segoe UI Semibold"/>
              </a:rPr>
              <a:t>Paste the application draft into a Word document. Use Copilot in Word to rewrite the project overview and conclusion.</a:t>
            </a:r>
            <a:endParaRPr kumimoji="0" lang="en-US" sz="800" b="0" i="0" u="none" strike="noStrike" kern="1200" cap="none" spc="0" normalizeH="0" baseline="0" noProof="0">
              <a:ln>
                <a:noFill/>
              </a:ln>
              <a:solidFill>
                <a:srgbClr val="1A1A1A"/>
              </a:solidFill>
              <a:effectLst/>
              <a:uLnTx/>
              <a:uFillTx/>
              <a:latin typeface="Segoe UI"/>
              <a:cs typeface="Segoe UI" pitchFamily="34" charset="0"/>
            </a:endParaRPr>
          </a:p>
        </p:txBody>
      </p:sp>
      <p:sp>
        <p:nvSpPr>
          <p:cNvPr id="19" name="Text Placeholder 18">
            <a:extLst>
              <a:ext uri="{FF2B5EF4-FFF2-40B4-BE49-F238E27FC236}">
                <a16:creationId xmlns:a16="http://schemas.microsoft.com/office/drawing/2014/main" id="{3C8A3798-0460-D145-8698-6775595DFD80}"/>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F1F1F"/>
                </a:solidFill>
                <a:effectLst/>
                <a:uLnTx/>
                <a:uFillTx/>
                <a:latin typeface="Segoe UI (Body)"/>
                <a:cs typeface="Segoe UI" pitchFamily="34" charset="0"/>
              </a:rPr>
              <a:t>With new insights, prompt Copilot to draft a grant application based on your research findings. Copilot formats the response according to the grant’s requirements.</a:t>
            </a:r>
          </a:p>
          <a:p>
            <a:endParaRPr lang="en-US" noProof="0"/>
          </a:p>
        </p:txBody>
      </p:sp>
      <p:sp>
        <p:nvSpPr>
          <p:cNvPr id="20" name="Text Placeholder 19">
            <a:extLst>
              <a:ext uri="{FF2B5EF4-FFF2-40B4-BE49-F238E27FC236}">
                <a16:creationId xmlns:a16="http://schemas.microsoft.com/office/drawing/2014/main" id="{3CCC7A24-7FCE-728B-6103-C642F7ACD8F4}"/>
              </a:ext>
            </a:extLst>
          </p:cNvPr>
          <p:cNvSpPr>
            <a:spLocks noGrp="1"/>
          </p:cNvSpPr>
          <p:nvPr>
            <p:ph type="body" sz="quarter" idx="30"/>
          </p:nvPr>
        </p:nvSpPr>
        <p:spPr/>
        <p:txBody>
          <a:bodyPr/>
          <a:lstStyle/>
          <a:p>
            <a:endParaRPr lang="en-US" noProof="0"/>
          </a:p>
        </p:txBody>
      </p:sp>
      <p:sp>
        <p:nvSpPr>
          <p:cNvPr id="21" name="Text Placeholder 20">
            <a:extLst>
              <a:ext uri="{FF2B5EF4-FFF2-40B4-BE49-F238E27FC236}">
                <a16:creationId xmlns:a16="http://schemas.microsoft.com/office/drawing/2014/main" id="{E5E8000A-EE30-1DD6-B378-1E02575B42E6}"/>
              </a:ext>
            </a:extLst>
          </p:cNvPr>
          <p:cNvSpPr>
            <a:spLocks noGrp="1"/>
          </p:cNvSpPr>
          <p:nvPr>
            <p:ph type="body" sz="quarter" idx="38"/>
          </p:nvPr>
        </p:nvSpPr>
        <p:spPr>
          <a:solidFill>
            <a:srgbClr val="0078D4"/>
          </a:solidFill>
        </p:spPr>
        <p:txBody>
          <a:bodyPr/>
          <a:lstStyle/>
          <a:p>
            <a:endParaRPr lang="en-US" noProof="0"/>
          </a:p>
        </p:txBody>
      </p:sp>
      <p:sp>
        <p:nvSpPr>
          <p:cNvPr id="22" name="Text Placeholder 21">
            <a:extLst>
              <a:ext uri="{FF2B5EF4-FFF2-40B4-BE49-F238E27FC236}">
                <a16:creationId xmlns:a16="http://schemas.microsoft.com/office/drawing/2014/main" id="{2FD38216-4C78-492A-55A0-ED8C65C56F06}"/>
              </a:ext>
            </a:extLst>
          </p:cNvPr>
          <p:cNvSpPr>
            <a:spLocks noGrp="1"/>
          </p:cNvSpPr>
          <p:nvPr>
            <p:ph type="body" sz="quarter" idx="39"/>
          </p:nvPr>
        </p:nvSpPr>
        <p:spPr>
          <a:solidFill>
            <a:srgbClr val="0078D4"/>
          </a:solidFill>
        </p:spPr>
        <p:txBody>
          <a:bodyPr/>
          <a:lstStyle/>
          <a:p>
            <a:endParaRPr lang="en-US" noProof="0"/>
          </a:p>
        </p:txBody>
      </p:sp>
      <p:sp>
        <p:nvSpPr>
          <p:cNvPr id="23" name="Text Placeholder 22">
            <a:extLst>
              <a:ext uri="{FF2B5EF4-FFF2-40B4-BE49-F238E27FC236}">
                <a16:creationId xmlns:a16="http://schemas.microsoft.com/office/drawing/2014/main" id="{729E8967-B97D-4392-81CC-5E4008BC6262}"/>
              </a:ext>
            </a:extLst>
          </p:cNvPr>
          <p:cNvSpPr>
            <a:spLocks noGrp="1"/>
          </p:cNvSpPr>
          <p:nvPr>
            <p:ph type="body" sz="quarter" idx="40"/>
          </p:nvPr>
        </p:nvSpPr>
        <p:spPr/>
        <p:txBody>
          <a:bodyPr/>
          <a:lstStyle/>
          <a:p>
            <a:endParaRPr lang="en-US" noProof="0"/>
          </a:p>
        </p:txBody>
      </p:sp>
      <p:grpSp>
        <p:nvGrpSpPr>
          <p:cNvPr id="24" name="Group 23">
            <a:extLst>
              <a:ext uri="{FF2B5EF4-FFF2-40B4-BE49-F238E27FC236}">
                <a16:creationId xmlns:a16="http://schemas.microsoft.com/office/drawing/2014/main" id="{EDA32C5D-36A6-1160-F211-FF23E8827A2E}"/>
              </a:ext>
            </a:extLst>
          </p:cNvPr>
          <p:cNvGrpSpPr/>
          <p:nvPr/>
        </p:nvGrpSpPr>
        <p:grpSpPr>
          <a:xfrm>
            <a:off x="7739914" y="2761669"/>
            <a:ext cx="2351135" cy="360000"/>
            <a:chOff x="588263" y="1217924"/>
            <a:chExt cx="2351135" cy="360000"/>
          </a:xfrm>
        </p:grpSpPr>
        <p:pic>
          <p:nvPicPr>
            <p:cNvPr id="25" name="Picture 24" descr="Zip Co logo SVG free download, id: 101874 - Brandlogos.net">
              <a:hlinkClick r:id="rId2"/>
              <a:extLst>
                <a:ext uri="{FF2B5EF4-FFF2-40B4-BE49-F238E27FC236}">
                  <a16:creationId xmlns:a16="http://schemas.microsoft.com/office/drawing/2014/main" id="{59FBCB23-21B9-C78D-EADC-E65C5BE6BFD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88839C10-ABC4-055E-286A-19D2FD47243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27" name="Group 26">
            <a:extLst>
              <a:ext uri="{FF2B5EF4-FFF2-40B4-BE49-F238E27FC236}">
                <a16:creationId xmlns:a16="http://schemas.microsoft.com/office/drawing/2014/main" id="{CCA2A448-238A-A6C2-C45C-8E9431D51668}"/>
              </a:ext>
            </a:extLst>
          </p:cNvPr>
          <p:cNvGrpSpPr/>
          <p:nvPr/>
        </p:nvGrpSpPr>
        <p:grpSpPr>
          <a:xfrm>
            <a:off x="4276272" y="2761669"/>
            <a:ext cx="2351135" cy="360000"/>
            <a:chOff x="588263" y="1217924"/>
            <a:chExt cx="2351135" cy="360000"/>
          </a:xfrm>
        </p:grpSpPr>
        <p:pic>
          <p:nvPicPr>
            <p:cNvPr id="28" name="Picture 27" descr="Zip Co logo SVG free download, id: 101874 - Brandlogos.net">
              <a:hlinkClick r:id="rId2"/>
              <a:extLst>
                <a:ext uri="{FF2B5EF4-FFF2-40B4-BE49-F238E27FC236}">
                  <a16:creationId xmlns:a16="http://schemas.microsoft.com/office/drawing/2014/main" id="{CBC6B162-B426-9476-44C2-F7A67073191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8403B9B6-54C6-140A-ADDD-F90E18CEADE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0" name="Group 29">
            <a:extLst>
              <a:ext uri="{FF2B5EF4-FFF2-40B4-BE49-F238E27FC236}">
                <a16:creationId xmlns:a16="http://schemas.microsoft.com/office/drawing/2014/main" id="{1D3D897A-E6EE-D414-4322-011BE719DA62}"/>
              </a:ext>
            </a:extLst>
          </p:cNvPr>
          <p:cNvGrpSpPr/>
          <p:nvPr/>
        </p:nvGrpSpPr>
        <p:grpSpPr>
          <a:xfrm>
            <a:off x="812630" y="2761669"/>
            <a:ext cx="2351135" cy="360000"/>
            <a:chOff x="588263" y="1217924"/>
            <a:chExt cx="2351135" cy="360000"/>
          </a:xfrm>
        </p:grpSpPr>
        <p:pic>
          <p:nvPicPr>
            <p:cNvPr id="31" name="Picture 30" descr="Zip Co logo SVG free download, id: 101874 - Brandlogos.net">
              <a:hlinkClick r:id="rId2"/>
              <a:extLst>
                <a:ext uri="{FF2B5EF4-FFF2-40B4-BE49-F238E27FC236}">
                  <a16:creationId xmlns:a16="http://schemas.microsoft.com/office/drawing/2014/main" id="{C8102FDF-79FD-9CA7-C71A-FB2CA899561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2" name="TextBox 31">
              <a:extLst>
                <a:ext uri="{FF2B5EF4-FFF2-40B4-BE49-F238E27FC236}">
                  <a16:creationId xmlns:a16="http://schemas.microsoft.com/office/drawing/2014/main" id="{6F47B773-116F-1E46-DD34-A9834012F151}"/>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grpSp>
        <p:nvGrpSpPr>
          <p:cNvPr id="33" name="Group 32">
            <a:extLst>
              <a:ext uri="{FF2B5EF4-FFF2-40B4-BE49-F238E27FC236}">
                <a16:creationId xmlns:a16="http://schemas.microsoft.com/office/drawing/2014/main" id="{C2D63FE2-70DA-857B-A0F0-65C0A3D4C9BD}"/>
              </a:ext>
            </a:extLst>
          </p:cNvPr>
          <p:cNvGrpSpPr/>
          <p:nvPr/>
        </p:nvGrpSpPr>
        <p:grpSpPr>
          <a:xfrm>
            <a:off x="6008092" y="5191361"/>
            <a:ext cx="2351135" cy="360000"/>
            <a:chOff x="588263" y="1217924"/>
            <a:chExt cx="2351135" cy="360000"/>
          </a:xfrm>
        </p:grpSpPr>
        <p:pic>
          <p:nvPicPr>
            <p:cNvPr id="34" name="Picture 33" descr="Zip Co logo SVG free download, id: 101874 - Brandlogos.net">
              <a:hlinkClick r:id="rId2"/>
              <a:extLst>
                <a:ext uri="{FF2B5EF4-FFF2-40B4-BE49-F238E27FC236}">
                  <a16:creationId xmlns:a16="http://schemas.microsoft.com/office/drawing/2014/main" id="{2CD3B0B5-E859-24E6-CE21-F8EAC79B417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5" name="TextBox 34">
              <a:extLst>
                <a:ext uri="{FF2B5EF4-FFF2-40B4-BE49-F238E27FC236}">
                  <a16:creationId xmlns:a16="http://schemas.microsoft.com/office/drawing/2014/main" id="{CE9AB4BA-FC67-EDBF-B906-05ADF1EA33D2}"/>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6" name="Group 35">
            <a:extLst>
              <a:ext uri="{FF2B5EF4-FFF2-40B4-BE49-F238E27FC236}">
                <a16:creationId xmlns:a16="http://schemas.microsoft.com/office/drawing/2014/main" id="{114217F8-6E44-1F24-ECF2-77219DF882C4}"/>
              </a:ext>
            </a:extLst>
          </p:cNvPr>
          <p:cNvGrpSpPr/>
          <p:nvPr/>
        </p:nvGrpSpPr>
        <p:grpSpPr>
          <a:xfrm>
            <a:off x="2544452" y="5191361"/>
            <a:ext cx="2351135" cy="360000"/>
            <a:chOff x="588263" y="2657420"/>
            <a:chExt cx="2351135" cy="360000"/>
          </a:xfrm>
        </p:grpSpPr>
        <p:pic>
          <p:nvPicPr>
            <p:cNvPr id="37" name="Picture 36">
              <a:extLst>
                <a:ext uri="{FF2B5EF4-FFF2-40B4-BE49-F238E27FC236}">
                  <a16:creationId xmlns:a16="http://schemas.microsoft.com/office/drawing/2014/main" id="{9EE58657-75CF-6179-968F-039CBB22C9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8" name="TextBox 37">
              <a:extLst>
                <a:ext uri="{FF2B5EF4-FFF2-40B4-BE49-F238E27FC236}">
                  <a16:creationId xmlns:a16="http://schemas.microsoft.com/office/drawing/2014/main" id="{4619586B-4924-2B60-6BB3-E00889D8B94A}"/>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1" name="Picture 40">
            <a:extLst>
              <a:ext uri="{FF2B5EF4-FFF2-40B4-BE49-F238E27FC236}">
                <a16:creationId xmlns:a16="http://schemas.microsoft.com/office/drawing/2014/main" id="{64787A6E-F5A7-F408-023C-248453B290E3}"/>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3" name="Rectangle: Rounded Corners 6">
            <a:extLst>
              <a:ext uri="{FF2B5EF4-FFF2-40B4-BE49-F238E27FC236}">
                <a16:creationId xmlns:a16="http://schemas.microsoft.com/office/drawing/2014/main" id="{07B0B736-CA1E-AF98-1D81-173B19AE429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9" name="Group 38">
            <a:extLst>
              <a:ext uri="{FF2B5EF4-FFF2-40B4-BE49-F238E27FC236}">
                <a16:creationId xmlns:a16="http://schemas.microsoft.com/office/drawing/2014/main" id="{E1D3B1F2-1ACD-42EE-4D36-0E59ECDAFF50}"/>
              </a:ext>
            </a:extLst>
          </p:cNvPr>
          <p:cNvGrpSpPr/>
          <p:nvPr/>
        </p:nvGrpSpPr>
        <p:grpSpPr>
          <a:xfrm>
            <a:off x="1624327" y="1132756"/>
            <a:ext cx="1651435" cy="211018"/>
            <a:chOff x="1198143" y="862657"/>
            <a:chExt cx="1651435" cy="211018"/>
          </a:xfrm>
        </p:grpSpPr>
        <p:sp>
          <p:nvSpPr>
            <p:cNvPr id="58" name="Rectangle: Rounded Corners 6">
              <a:extLst>
                <a:ext uri="{FF2B5EF4-FFF2-40B4-BE49-F238E27FC236}">
                  <a16:creationId xmlns:a16="http://schemas.microsoft.com/office/drawing/2014/main" id="{D76837D5-6158-8006-85A8-6CF0B04C7552}"/>
                </a:ext>
                <a:ext uri="{C183D7F6-B498-43B3-948B-1728B52AA6E4}">
                  <adec:decorative xmlns:adec="http://schemas.microsoft.com/office/drawing/2017/decorative" val="1"/>
                </a:ext>
              </a:extLst>
            </p:cNvPr>
            <p:cNvSpPr/>
            <p:nvPr/>
          </p:nvSpPr>
          <p:spPr bwMode="auto">
            <a:xfrm>
              <a:off x="1198143" y="862657"/>
              <a:ext cx="1651435"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 time to market</a:t>
              </a:r>
            </a:p>
          </p:txBody>
        </p:sp>
        <p:pic>
          <p:nvPicPr>
            <p:cNvPr id="60" name="Graphic 59">
              <a:extLst>
                <a:ext uri="{FF2B5EF4-FFF2-40B4-BE49-F238E27FC236}">
                  <a16:creationId xmlns:a16="http://schemas.microsoft.com/office/drawing/2014/main" id="{74D308F4-8F68-1C76-1EC5-B087B70FD67A}"/>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1244929" y="898657"/>
              <a:ext cx="144000" cy="144000"/>
            </a:xfrm>
            <a:prstGeom prst="rect">
              <a:avLst/>
            </a:prstGeom>
          </p:spPr>
        </p:pic>
      </p:grpSp>
      <p:sp>
        <p:nvSpPr>
          <p:cNvPr id="61" name="Rectangle: Rounded Corners 6">
            <a:extLst>
              <a:ext uri="{FF2B5EF4-FFF2-40B4-BE49-F238E27FC236}">
                <a16:creationId xmlns:a16="http://schemas.microsoft.com/office/drawing/2014/main" id="{940E0207-9EEB-1BAA-A57D-076BAA49E6F8}"/>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2" name="Group 61">
            <a:extLst>
              <a:ext uri="{FF2B5EF4-FFF2-40B4-BE49-F238E27FC236}">
                <a16:creationId xmlns:a16="http://schemas.microsoft.com/office/drawing/2014/main" id="{F7741058-26C0-A107-1142-44CE747EB62E}"/>
              </a:ext>
            </a:extLst>
          </p:cNvPr>
          <p:cNvGrpSpPr/>
          <p:nvPr/>
        </p:nvGrpSpPr>
        <p:grpSpPr>
          <a:xfrm>
            <a:off x="7523373" y="1127774"/>
            <a:ext cx="1260000" cy="216000"/>
            <a:chOff x="1194743" y="1140160"/>
            <a:chExt cx="1260000" cy="216000"/>
          </a:xfrm>
        </p:grpSpPr>
        <p:sp>
          <p:nvSpPr>
            <p:cNvPr id="63" name="Rectangle: Rounded Corners 6">
              <a:extLst>
                <a:ext uri="{FF2B5EF4-FFF2-40B4-BE49-F238E27FC236}">
                  <a16:creationId xmlns:a16="http://schemas.microsoft.com/office/drawing/2014/main" id="{2EC53F5E-D617-4832-06E6-957E469D92CA}"/>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64" name="Graphic 63">
              <a:extLst>
                <a:ext uri="{FF2B5EF4-FFF2-40B4-BE49-F238E27FC236}">
                  <a16:creationId xmlns:a16="http://schemas.microsoft.com/office/drawing/2014/main" id="{76985F8B-A0DC-DB12-F82B-AE0266884D1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grpSp>
        <p:nvGrpSpPr>
          <p:cNvPr id="65" name="Group 64">
            <a:extLst>
              <a:ext uri="{FF2B5EF4-FFF2-40B4-BE49-F238E27FC236}">
                <a16:creationId xmlns:a16="http://schemas.microsoft.com/office/drawing/2014/main" id="{5CA24D7B-D5AC-F264-0444-4A4009F4465C}"/>
              </a:ext>
            </a:extLst>
          </p:cNvPr>
          <p:cNvGrpSpPr/>
          <p:nvPr/>
        </p:nvGrpSpPr>
        <p:grpSpPr>
          <a:xfrm>
            <a:off x="8868697" y="1127774"/>
            <a:ext cx="1260000" cy="216000"/>
            <a:chOff x="1194743" y="1140160"/>
            <a:chExt cx="1260000" cy="216000"/>
          </a:xfrm>
        </p:grpSpPr>
        <p:sp>
          <p:nvSpPr>
            <p:cNvPr id="66" name="Rectangle: Rounded Corners 6">
              <a:extLst>
                <a:ext uri="{FF2B5EF4-FFF2-40B4-BE49-F238E27FC236}">
                  <a16:creationId xmlns:a16="http://schemas.microsoft.com/office/drawing/2014/main" id="{863933C8-EF5A-855F-9D48-1C85D4B2510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7" name="Graphic 66">
              <a:extLst>
                <a:ext uri="{FF2B5EF4-FFF2-40B4-BE49-F238E27FC236}">
                  <a16:creationId xmlns:a16="http://schemas.microsoft.com/office/drawing/2014/main" id="{1F13FB32-36E5-2FB4-5533-495B2845F936}"/>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367796752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FB1600-D06C-3055-1F21-1861A1D53CC1}"/>
              </a:ext>
            </a:extLst>
          </p:cNvPr>
          <p:cNvSpPr>
            <a:spLocks noGrp="1"/>
          </p:cNvSpPr>
          <p:nvPr>
            <p:ph type="title"/>
          </p:nvPr>
        </p:nvSpPr>
        <p:spPr>
          <a:xfrm>
            <a:off x="584200" y="387766"/>
            <a:ext cx="5672544" cy="526298"/>
          </a:xfrm>
        </p:spPr>
        <p:txBody>
          <a:bodyPr/>
          <a:lstStyle/>
          <a:p>
            <a:r>
              <a:rPr lang="en-US" noProof="0">
                <a:solidFill>
                  <a:srgbClr val="0078D4"/>
                </a:solidFill>
              </a:rPr>
              <a:t>Health provider | </a:t>
            </a:r>
            <a:r>
              <a:rPr lang="en-US" noProof="0"/>
              <a:t>Departmental meeting</a:t>
            </a:r>
            <a:br>
              <a:rPr lang="en-US" noProof="0"/>
            </a:br>
            <a:endParaRPr lang="en-US" noProof="0"/>
          </a:p>
        </p:txBody>
      </p:sp>
      <p:sp>
        <p:nvSpPr>
          <p:cNvPr id="4" name="Text Placeholder 3">
            <a:extLst>
              <a:ext uri="{FF2B5EF4-FFF2-40B4-BE49-F238E27FC236}">
                <a16:creationId xmlns:a16="http://schemas.microsoft.com/office/drawing/2014/main" id="{415B8EDE-E7CD-8D35-4EDE-AF833938CE0B}"/>
              </a:ext>
            </a:extLst>
          </p:cNvPr>
          <p:cNvSpPr>
            <a:spLocks noGrp="1"/>
          </p:cNvSpPr>
          <p:nvPr>
            <p:ph type="body" sz="quarter" idx="11"/>
          </p:nvPr>
        </p:nvSpPr>
        <p:spPr/>
        <p:txBody>
          <a:bodyPr/>
          <a:lstStyle/>
          <a:p>
            <a:r>
              <a:rPr lang="en-US" noProof="0"/>
              <a:t>1. Pre-meeting preparation</a:t>
            </a:r>
          </a:p>
        </p:txBody>
      </p:sp>
      <p:sp>
        <p:nvSpPr>
          <p:cNvPr id="5" name="Text Placeholder 4">
            <a:extLst>
              <a:ext uri="{FF2B5EF4-FFF2-40B4-BE49-F238E27FC236}">
                <a16:creationId xmlns:a16="http://schemas.microsoft.com/office/drawing/2014/main" id="{D9FE0EF9-9876-CB97-5875-282FC1BF4A1B}"/>
              </a:ext>
            </a:extLst>
          </p:cNvPr>
          <p:cNvSpPr>
            <a:spLocks noGrp="1"/>
          </p:cNvSpPr>
          <p:nvPr>
            <p:ph type="body" sz="quarter" idx="12"/>
          </p:nvPr>
        </p:nvSpPr>
        <p:spPr/>
        <p:txBody>
          <a:bodyPr/>
          <a:lstStyle/>
          <a:p>
            <a:r>
              <a:rPr lang="en-US" noProof="0"/>
              <a:t>5. Presentation drafts</a:t>
            </a:r>
          </a:p>
        </p:txBody>
      </p:sp>
      <p:sp>
        <p:nvSpPr>
          <p:cNvPr id="6" name="Text Placeholder 5">
            <a:extLst>
              <a:ext uri="{FF2B5EF4-FFF2-40B4-BE49-F238E27FC236}">
                <a16:creationId xmlns:a16="http://schemas.microsoft.com/office/drawing/2014/main" id="{476E769E-1CB9-86A5-8CB0-11AFA4C89739}"/>
              </a:ext>
            </a:extLst>
          </p:cNvPr>
          <p:cNvSpPr>
            <a:spLocks noGrp="1"/>
          </p:cNvSpPr>
          <p:nvPr>
            <p:ph type="body" sz="quarter" idx="13"/>
          </p:nvPr>
        </p:nvSpPr>
        <p:spPr/>
        <p:txBody>
          <a:bodyPr/>
          <a:lstStyle/>
          <a:p>
            <a:r>
              <a:rPr lang="en-US" noProof="0"/>
              <a:t>2. Intelligent reminders</a:t>
            </a:r>
          </a:p>
        </p:txBody>
      </p:sp>
      <p:sp>
        <p:nvSpPr>
          <p:cNvPr id="7" name="Text Placeholder 6">
            <a:extLst>
              <a:ext uri="{FF2B5EF4-FFF2-40B4-BE49-F238E27FC236}">
                <a16:creationId xmlns:a16="http://schemas.microsoft.com/office/drawing/2014/main" id="{A601D02E-570D-BFC5-A00D-75EFC32202D2}"/>
              </a:ext>
            </a:extLst>
          </p:cNvPr>
          <p:cNvSpPr>
            <a:spLocks noGrp="1"/>
          </p:cNvSpPr>
          <p:nvPr>
            <p:ph type="body" sz="quarter" idx="14"/>
          </p:nvPr>
        </p:nvSpPr>
        <p:spPr/>
        <p:txBody>
          <a:bodyPr/>
          <a:lstStyle/>
          <a:p>
            <a:r>
              <a:rPr lang="en-US" noProof="0"/>
              <a:t>4. Post-meeting follow-up</a:t>
            </a:r>
          </a:p>
        </p:txBody>
      </p:sp>
      <p:sp>
        <p:nvSpPr>
          <p:cNvPr id="8" name="Text Placeholder 7">
            <a:extLst>
              <a:ext uri="{FF2B5EF4-FFF2-40B4-BE49-F238E27FC236}">
                <a16:creationId xmlns:a16="http://schemas.microsoft.com/office/drawing/2014/main" id="{2B872954-63B4-070A-2B6B-27FE7B93FE54}"/>
              </a:ext>
            </a:extLst>
          </p:cNvPr>
          <p:cNvSpPr>
            <a:spLocks noGrp="1"/>
          </p:cNvSpPr>
          <p:nvPr>
            <p:ph type="body" sz="quarter" idx="15"/>
          </p:nvPr>
        </p:nvSpPr>
        <p:spPr/>
        <p:txBody>
          <a:bodyPr/>
          <a:lstStyle/>
          <a:p>
            <a:r>
              <a:rPr lang="en-US" noProof="0"/>
              <a:t>3. In-meeting support</a:t>
            </a:r>
          </a:p>
        </p:txBody>
      </p:sp>
      <p:sp>
        <p:nvSpPr>
          <p:cNvPr id="9" name="Text Placeholder 8">
            <a:extLst>
              <a:ext uri="{FF2B5EF4-FFF2-40B4-BE49-F238E27FC236}">
                <a16:creationId xmlns:a16="http://schemas.microsoft.com/office/drawing/2014/main" id="{F48255A6-D673-CD4A-3DAD-720EE8BCDB71}"/>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BC170583-F757-9EF2-5695-E97B03F64C86}"/>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Dr. Jones, a clinical leader at a large hospital, needs to manage her upcoming meetings efficiently and ensure follow-up on action items (e.g., operational metrics review).</a:t>
            </a:r>
          </a:p>
          <a:p>
            <a:endParaRPr lang="en-US" noProof="0"/>
          </a:p>
        </p:txBody>
      </p:sp>
      <p:sp>
        <p:nvSpPr>
          <p:cNvPr id="11" name="Text Placeholder 10">
            <a:extLst>
              <a:ext uri="{FF2B5EF4-FFF2-40B4-BE49-F238E27FC236}">
                <a16:creationId xmlns:a16="http://schemas.microsoft.com/office/drawing/2014/main" id="{B51CA24E-EBB1-E4D6-D585-E3A631901EDD}"/>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Draft an email with relevant notes, important documents, and operational metrics for the upcoming discussion.</a:t>
            </a:r>
          </a:p>
          <a:p>
            <a:endParaRPr lang="en-US" noProof="0"/>
          </a:p>
        </p:txBody>
      </p:sp>
      <p:sp>
        <p:nvSpPr>
          <p:cNvPr id="12" name="Text Placeholder 11">
            <a:extLst>
              <a:ext uri="{FF2B5EF4-FFF2-40B4-BE49-F238E27FC236}">
                <a16:creationId xmlns:a16="http://schemas.microsoft.com/office/drawing/2014/main" id="{322B9616-440D-0EF4-67EC-9E595378FD2C}"/>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Discuss key metrics progress (e.g., Bed Utilization Rate, Emergency Department Wait Times), remediation plan, and next steps with accountability.</a:t>
            </a:r>
          </a:p>
          <a:p>
            <a:endParaRPr lang="en-US" noProof="0"/>
          </a:p>
        </p:txBody>
      </p:sp>
      <p:sp>
        <p:nvSpPr>
          <p:cNvPr id="13" name="Text Placeholder 12">
            <a:extLst>
              <a:ext uri="{FF2B5EF4-FFF2-40B4-BE49-F238E27FC236}">
                <a16:creationId xmlns:a16="http://schemas.microsoft.com/office/drawing/2014/main" id="{21266AC1-6324-5FA9-312B-E6E895C5BD03}"/>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Analyze</a:t>
            </a:r>
            <a:r>
              <a:rPr kumimoji="0" lang="en-US" sz="900" b="1" i="0" u="none" strike="noStrike" kern="1200" cap="none" spc="0" normalizeH="0" baseline="0" noProof="0">
                <a:ln>
                  <a:noFill/>
                </a:ln>
                <a:gradFill>
                  <a:gsLst>
                    <a:gs pos="0">
                      <a:srgbClr val="1264B1"/>
                    </a:gs>
                    <a:gs pos="100000">
                      <a:srgbClr val="944DCF"/>
                    </a:gs>
                  </a:gsLst>
                  <a:lin ang="0" scaled="1"/>
                </a:gra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Dr. Jones's upcoming meetings from her calendar, extracting details such as agenda topics, attendees, and past meeting notes.</a:t>
            </a:r>
          </a:p>
        </p:txBody>
      </p:sp>
      <p:sp>
        <p:nvSpPr>
          <p:cNvPr id="14" name="Text Placeholder 13">
            <a:extLst>
              <a:ext uri="{FF2B5EF4-FFF2-40B4-BE49-F238E27FC236}">
                <a16:creationId xmlns:a16="http://schemas.microsoft.com/office/drawing/2014/main" id="{42CBF76D-FC10-C37B-1879-26A03CAB4DCC}"/>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Apply branding guidelines, adjust layouts, and reformat text </a:t>
            </a:r>
            <a:r>
              <a:rPr kumimoji="0" lang="en-US" sz="900" b="0" i="0" u="none" strike="noStrike" kern="1200" cap="none" spc="0" normalizeH="0" baseline="0" noProof="0">
                <a:ln>
                  <a:noFill/>
                </a:ln>
                <a:solidFill>
                  <a:prstClr val="black"/>
                </a:solidFill>
                <a:effectLst/>
                <a:uLnTx/>
                <a:uFillTx/>
                <a:latin typeface="Segoe UI"/>
                <a:ea typeface="+mn-ea"/>
                <a:cs typeface="+mn-cs"/>
              </a:rPr>
              <a:t>for leadership presentations.</a:t>
            </a:r>
          </a:p>
        </p:txBody>
      </p:sp>
      <p:sp>
        <p:nvSpPr>
          <p:cNvPr id="15" name="Text Placeholder 14">
            <a:extLst>
              <a:ext uri="{FF2B5EF4-FFF2-40B4-BE49-F238E27FC236}">
                <a16:creationId xmlns:a16="http://schemas.microsoft.com/office/drawing/2014/main" id="{0A22321C-F98E-8118-36E9-E8CA81AC7A09}"/>
              </a:ext>
            </a:extLst>
          </p:cNvPr>
          <p:cNvSpPr>
            <a:spLocks noGrp="1"/>
          </p:cNvSpPr>
          <p:nvPr>
            <p:ph type="body" sz="quarter" idx="23"/>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Assimilate key information and draft an email </a:t>
            </a:r>
            <a:r>
              <a:rPr kumimoji="0" lang="en-US" sz="900" b="0" i="0" u="none" strike="noStrike" kern="1200" cap="none" spc="0" normalizeH="0" baseline="0" noProof="0">
                <a:ln>
                  <a:noFill/>
                </a:ln>
                <a:solidFill>
                  <a:srgbClr val="1A1A1A"/>
                </a:solidFill>
                <a:effectLst/>
                <a:uLnTx/>
                <a:uFillTx/>
                <a:latin typeface="Segoe UI"/>
                <a:ea typeface="+mn-ea"/>
                <a:cs typeface="+mn-cs"/>
              </a:rPr>
              <a:t>with notes and action items from the past meeting and send that with the reminder to meeting participants.</a:t>
            </a:r>
          </a:p>
        </p:txBody>
      </p:sp>
      <p:sp>
        <p:nvSpPr>
          <p:cNvPr id="16" name="Text Placeholder 15">
            <a:extLst>
              <a:ext uri="{FF2B5EF4-FFF2-40B4-BE49-F238E27FC236}">
                <a16:creationId xmlns:a16="http://schemas.microsoft.com/office/drawing/2014/main" id="{2F8E8CCF-A3BF-E900-F841-6081BAA32EDD}"/>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Perform quick analysis between notes and draft an email </a:t>
            </a:r>
            <a:r>
              <a:rPr kumimoji="0" lang="en-US" sz="900" b="0" i="0" u="none" strike="noStrike" kern="1200" cap="none" spc="0" normalizeH="0" baseline="0" noProof="0">
                <a:ln>
                  <a:noFill/>
                </a:ln>
                <a:solidFill>
                  <a:srgbClr val="000000"/>
                </a:solidFill>
                <a:effectLst/>
                <a:uLnTx/>
                <a:uFillTx/>
                <a:latin typeface="Segoe UI"/>
                <a:ea typeface="+mn-ea"/>
                <a:cs typeface="+mn-cs"/>
              </a:rPr>
              <a:t>to provide meeting summaries and emphasize on items for further analysis.</a:t>
            </a:r>
          </a:p>
        </p:txBody>
      </p:sp>
      <p:sp>
        <p:nvSpPr>
          <p:cNvPr id="17" name="Text Placeholder 16">
            <a:extLst>
              <a:ext uri="{FF2B5EF4-FFF2-40B4-BE49-F238E27FC236}">
                <a16:creationId xmlns:a16="http://schemas.microsoft.com/office/drawing/2014/main" id="{09F212E5-9518-6A3B-3F0C-B3082893C244}"/>
              </a:ext>
            </a:extLst>
          </p:cNvPr>
          <p:cNvSpPr>
            <a:spLocks noGrp="1"/>
          </p:cNvSpPr>
          <p:nvPr>
            <p:ph type="body" sz="quarter" idx="25"/>
          </p:nvPr>
        </p:nvSpPr>
        <p:spPr/>
        <p:txBody>
          <a:bodyPr>
            <a:normAutofit/>
          </a:bodyPr>
          <a:lstStyle/>
          <a:p>
            <a:pPr lvl="0">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rgbClr val="1A1A1A"/>
                </a:solidFill>
                <a:latin typeface="Segoe UI"/>
                <a:cs typeface="+mn-cs"/>
              </a:rPr>
              <a:t>Capture </a:t>
            </a:r>
            <a:r>
              <a:rPr lang="en-US" noProof="0">
                <a:solidFill>
                  <a:srgbClr val="1A1A1A"/>
                </a:solidFill>
                <a:latin typeface="Segoe UI"/>
                <a:cs typeface="+mn-cs"/>
              </a:rPr>
              <a:t>key discussion points, decisions, action items with assigned owners, and deadlines, allowing Dr. Jones to focus on active participation.</a:t>
            </a:r>
          </a:p>
        </p:txBody>
      </p:sp>
      <p:sp>
        <p:nvSpPr>
          <p:cNvPr id="18" name="Text Placeholder 17">
            <a:extLst>
              <a:ext uri="{FF2B5EF4-FFF2-40B4-BE49-F238E27FC236}">
                <a16:creationId xmlns:a16="http://schemas.microsoft.com/office/drawing/2014/main" id="{43944668-7E74-9BE6-FDFD-4F64A7E28E38}"/>
              </a:ext>
            </a:extLst>
          </p:cNvPr>
          <p:cNvSpPr>
            <a:spLocks noGrp="1"/>
          </p:cNvSpPr>
          <p:nvPr>
            <p:ph type="body" sz="quarter" idx="27"/>
          </p:nvPr>
        </p:nvSpPr>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Body)"/>
                <a:cs typeface="Segoe UI Semibold"/>
              </a:rPr>
              <a:t>Organize the collected information (from Teams – notes summary) and work on the presentation for the leadership team meeting.</a:t>
            </a:r>
          </a:p>
        </p:txBody>
      </p:sp>
      <p:sp>
        <p:nvSpPr>
          <p:cNvPr id="19" name="Text Placeholder 18">
            <a:extLst>
              <a:ext uri="{FF2B5EF4-FFF2-40B4-BE49-F238E27FC236}">
                <a16:creationId xmlns:a16="http://schemas.microsoft.com/office/drawing/2014/main" id="{7D28814F-048C-016B-34C7-60844D6A6B12}"/>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F1F1F"/>
                </a:solidFill>
                <a:effectLst/>
                <a:uLnTx/>
                <a:uFillTx/>
                <a:latin typeface="Segoe UI (Body)"/>
                <a:cs typeface="Segoe UI" pitchFamily="34" charset="0"/>
              </a:rPr>
              <a:t>Perform a quick comparative study on the reviewed metrics and synthesize the meeting information in an email to the attendees.</a:t>
            </a:r>
          </a:p>
        </p:txBody>
      </p:sp>
      <p:sp>
        <p:nvSpPr>
          <p:cNvPr id="20" name="Text Placeholder 19">
            <a:extLst>
              <a:ext uri="{FF2B5EF4-FFF2-40B4-BE49-F238E27FC236}">
                <a16:creationId xmlns:a16="http://schemas.microsoft.com/office/drawing/2014/main" id="{607453AB-98C2-2FD5-D0BE-A637C6D56EAE}"/>
              </a:ext>
            </a:extLst>
          </p:cNvPr>
          <p:cNvSpPr>
            <a:spLocks noGrp="1"/>
          </p:cNvSpPr>
          <p:nvPr>
            <p:ph type="body" sz="quarter" idx="30"/>
          </p:nvPr>
        </p:nvSpPr>
        <p:spPr/>
        <p:txBody>
          <a:bodyPr/>
          <a:lstStyle/>
          <a:p>
            <a:endParaRPr lang="en-US" noProof="0"/>
          </a:p>
        </p:txBody>
      </p:sp>
      <p:sp>
        <p:nvSpPr>
          <p:cNvPr id="21" name="Text Placeholder 20">
            <a:extLst>
              <a:ext uri="{FF2B5EF4-FFF2-40B4-BE49-F238E27FC236}">
                <a16:creationId xmlns:a16="http://schemas.microsoft.com/office/drawing/2014/main" id="{65BD40C8-C95B-8686-A9DD-C719D9A206F6}"/>
              </a:ext>
            </a:extLst>
          </p:cNvPr>
          <p:cNvSpPr>
            <a:spLocks noGrp="1"/>
          </p:cNvSpPr>
          <p:nvPr>
            <p:ph type="body" sz="quarter" idx="38"/>
          </p:nvPr>
        </p:nvSpPr>
        <p:spPr>
          <a:solidFill>
            <a:srgbClr val="0078D4"/>
          </a:solidFill>
        </p:spPr>
        <p:txBody>
          <a:bodyPr/>
          <a:lstStyle/>
          <a:p>
            <a:endParaRPr lang="en-US" noProof="0"/>
          </a:p>
        </p:txBody>
      </p:sp>
      <p:sp>
        <p:nvSpPr>
          <p:cNvPr id="22" name="Text Placeholder 21">
            <a:extLst>
              <a:ext uri="{FF2B5EF4-FFF2-40B4-BE49-F238E27FC236}">
                <a16:creationId xmlns:a16="http://schemas.microsoft.com/office/drawing/2014/main" id="{D3ED8F47-E5F0-8969-D016-322B01060407}"/>
              </a:ext>
            </a:extLst>
          </p:cNvPr>
          <p:cNvSpPr>
            <a:spLocks noGrp="1"/>
          </p:cNvSpPr>
          <p:nvPr>
            <p:ph type="body" sz="quarter" idx="39"/>
          </p:nvPr>
        </p:nvSpPr>
        <p:spPr>
          <a:solidFill>
            <a:srgbClr val="0078D4"/>
          </a:solidFill>
        </p:spPr>
        <p:txBody>
          <a:bodyPr/>
          <a:lstStyle/>
          <a:p>
            <a:endParaRPr lang="en-US" noProof="0"/>
          </a:p>
        </p:txBody>
      </p:sp>
      <p:sp>
        <p:nvSpPr>
          <p:cNvPr id="23" name="Text Placeholder 22">
            <a:extLst>
              <a:ext uri="{FF2B5EF4-FFF2-40B4-BE49-F238E27FC236}">
                <a16:creationId xmlns:a16="http://schemas.microsoft.com/office/drawing/2014/main" id="{B07D335F-A59E-794B-685D-238E33666AE4}"/>
              </a:ext>
            </a:extLst>
          </p:cNvPr>
          <p:cNvSpPr>
            <a:spLocks noGrp="1"/>
          </p:cNvSpPr>
          <p:nvPr>
            <p:ph type="body" sz="quarter" idx="40"/>
          </p:nvPr>
        </p:nvSpPr>
        <p:spPr/>
        <p:txBody>
          <a:bodyPr/>
          <a:lstStyle/>
          <a:p>
            <a:endParaRPr lang="en-US" noProof="0"/>
          </a:p>
        </p:txBody>
      </p:sp>
      <p:grpSp>
        <p:nvGrpSpPr>
          <p:cNvPr id="25" name="Group 24">
            <a:extLst>
              <a:ext uri="{FF2B5EF4-FFF2-40B4-BE49-F238E27FC236}">
                <a16:creationId xmlns:a16="http://schemas.microsoft.com/office/drawing/2014/main" id="{A3375CE1-10C9-998C-6E84-49F6D97B67D2}"/>
              </a:ext>
            </a:extLst>
          </p:cNvPr>
          <p:cNvGrpSpPr/>
          <p:nvPr/>
        </p:nvGrpSpPr>
        <p:grpSpPr>
          <a:xfrm>
            <a:off x="4276272" y="2761669"/>
            <a:ext cx="2351135" cy="360000"/>
            <a:chOff x="588263" y="1217924"/>
            <a:chExt cx="2351135" cy="360000"/>
          </a:xfrm>
        </p:grpSpPr>
        <p:pic>
          <p:nvPicPr>
            <p:cNvPr id="26" name="Picture 25" descr="Zip Co logo SVG free download, id: 101874 - Brandlogos.net">
              <a:hlinkClick r:id="rId2"/>
              <a:extLst>
                <a:ext uri="{FF2B5EF4-FFF2-40B4-BE49-F238E27FC236}">
                  <a16:creationId xmlns:a16="http://schemas.microsoft.com/office/drawing/2014/main" id="{8C3203B1-14F3-ABCD-B0D7-0674E34ABD77}"/>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7" name="TextBox 26">
              <a:extLst>
                <a:ext uri="{FF2B5EF4-FFF2-40B4-BE49-F238E27FC236}">
                  <a16:creationId xmlns:a16="http://schemas.microsoft.com/office/drawing/2014/main" id="{818A18F5-F92B-978A-0C2F-A733718D8E2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8" name="Group 27">
            <a:extLst>
              <a:ext uri="{FF2B5EF4-FFF2-40B4-BE49-F238E27FC236}">
                <a16:creationId xmlns:a16="http://schemas.microsoft.com/office/drawing/2014/main" id="{0C0B6FBB-5AB0-B593-FFAF-67C83068D9A3}"/>
              </a:ext>
            </a:extLst>
          </p:cNvPr>
          <p:cNvGrpSpPr/>
          <p:nvPr/>
        </p:nvGrpSpPr>
        <p:grpSpPr>
          <a:xfrm>
            <a:off x="812630" y="2761669"/>
            <a:ext cx="2351135" cy="360000"/>
            <a:chOff x="588263" y="1217924"/>
            <a:chExt cx="2351135" cy="360000"/>
          </a:xfrm>
        </p:grpSpPr>
        <p:pic>
          <p:nvPicPr>
            <p:cNvPr id="29" name="Picture 28" descr="Zip Co logo SVG free download, id: 101874 - Brandlogos.net">
              <a:hlinkClick r:id="rId2"/>
              <a:extLst>
                <a:ext uri="{FF2B5EF4-FFF2-40B4-BE49-F238E27FC236}">
                  <a16:creationId xmlns:a16="http://schemas.microsoft.com/office/drawing/2014/main" id="{B3AE62E8-08CC-5DE8-08C0-E552C0B41040}"/>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0" name="TextBox 29">
              <a:extLst>
                <a:ext uri="{FF2B5EF4-FFF2-40B4-BE49-F238E27FC236}">
                  <a16:creationId xmlns:a16="http://schemas.microsoft.com/office/drawing/2014/main" id="{81D36D1D-166F-29F8-CC9E-364F034FA7D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1" name="Group 30">
            <a:extLst>
              <a:ext uri="{FF2B5EF4-FFF2-40B4-BE49-F238E27FC236}">
                <a16:creationId xmlns:a16="http://schemas.microsoft.com/office/drawing/2014/main" id="{E8EA7EDA-E73F-0BF7-C732-D3ADDC11654C}"/>
              </a:ext>
            </a:extLst>
          </p:cNvPr>
          <p:cNvGrpSpPr/>
          <p:nvPr/>
        </p:nvGrpSpPr>
        <p:grpSpPr>
          <a:xfrm>
            <a:off x="6008092" y="5191361"/>
            <a:ext cx="2351135" cy="360000"/>
            <a:chOff x="588263" y="1217924"/>
            <a:chExt cx="2351135" cy="360000"/>
          </a:xfrm>
        </p:grpSpPr>
        <p:pic>
          <p:nvPicPr>
            <p:cNvPr id="32" name="Picture 31" descr="Zip Co logo SVG free download, id: 101874 - Brandlogos.net">
              <a:hlinkClick r:id="rId2"/>
              <a:extLst>
                <a:ext uri="{FF2B5EF4-FFF2-40B4-BE49-F238E27FC236}">
                  <a16:creationId xmlns:a16="http://schemas.microsoft.com/office/drawing/2014/main" id="{01162C55-3174-9B74-8C77-05C8B6FE30D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3" name="TextBox 32">
              <a:extLst>
                <a:ext uri="{FF2B5EF4-FFF2-40B4-BE49-F238E27FC236}">
                  <a16:creationId xmlns:a16="http://schemas.microsoft.com/office/drawing/2014/main" id="{75AA8E41-22F8-3E6E-FFDC-3BD9BC426EC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4" name="Group 33">
            <a:extLst>
              <a:ext uri="{FF2B5EF4-FFF2-40B4-BE49-F238E27FC236}">
                <a16:creationId xmlns:a16="http://schemas.microsoft.com/office/drawing/2014/main" id="{9C9C9AD9-291E-5AC1-2792-E04E58FD3FBC}"/>
              </a:ext>
            </a:extLst>
          </p:cNvPr>
          <p:cNvGrpSpPr/>
          <p:nvPr/>
        </p:nvGrpSpPr>
        <p:grpSpPr>
          <a:xfrm>
            <a:off x="2544452" y="5191361"/>
            <a:ext cx="2351135" cy="360000"/>
            <a:chOff x="588263" y="2177588"/>
            <a:chExt cx="2351135" cy="360000"/>
          </a:xfrm>
        </p:grpSpPr>
        <p:pic>
          <p:nvPicPr>
            <p:cNvPr id="35" name="Picture 34">
              <a:extLst>
                <a:ext uri="{FF2B5EF4-FFF2-40B4-BE49-F238E27FC236}">
                  <a16:creationId xmlns:a16="http://schemas.microsoft.com/office/drawing/2014/main" id="{A5E1C71F-8410-F886-30E1-2A24AC29D05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6" name="TextBox 35">
              <a:extLst>
                <a:ext uri="{FF2B5EF4-FFF2-40B4-BE49-F238E27FC236}">
                  <a16:creationId xmlns:a16="http://schemas.microsoft.com/office/drawing/2014/main" id="{D7DDF020-CE5F-42A6-CE9A-A5C93A7B809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7" name="Group 36">
            <a:extLst>
              <a:ext uri="{FF2B5EF4-FFF2-40B4-BE49-F238E27FC236}">
                <a16:creationId xmlns:a16="http://schemas.microsoft.com/office/drawing/2014/main" id="{2FF9CF58-A9D9-9871-3E24-DF52C0C1F612}"/>
              </a:ext>
            </a:extLst>
          </p:cNvPr>
          <p:cNvGrpSpPr/>
          <p:nvPr/>
        </p:nvGrpSpPr>
        <p:grpSpPr>
          <a:xfrm>
            <a:off x="7739913" y="2761669"/>
            <a:ext cx="2351135" cy="360000"/>
            <a:chOff x="588263" y="3617084"/>
            <a:chExt cx="2351135" cy="360000"/>
          </a:xfrm>
        </p:grpSpPr>
        <p:pic>
          <p:nvPicPr>
            <p:cNvPr id="38" name="Picture 37">
              <a:extLst>
                <a:ext uri="{FF2B5EF4-FFF2-40B4-BE49-F238E27FC236}">
                  <a16:creationId xmlns:a16="http://schemas.microsoft.com/office/drawing/2014/main" id="{1993853A-1F6E-E7EE-EA1E-1F5E18A0973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39" name="TextBox 38">
              <a:extLst>
                <a:ext uri="{FF2B5EF4-FFF2-40B4-BE49-F238E27FC236}">
                  <a16:creationId xmlns:a16="http://schemas.microsoft.com/office/drawing/2014/main" id="{D2BC46E8-A757-3AB4-D5D4-94439C4E56F3}"/>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1" name="Picture 40">
            <a:extLst>
              <a:ext uri="{FF2B5EF4-FFF2-40B4-BE49-F238E27FC236}">
                <a16:creationId xmlns:a16="http://schemas.microsoft.com/office/drawing/2014/main" id="{D5978D9A-79E5-8201-F7E5-9675FEB2CA3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40" name="Rectangle: Rounded Corners 6">
            <a:extLst>
              <a:ext uri="{FF2B5EF4-FFF2-40B4-BE49-F238E27FC236}">
                <a16:creationId xmlns:a16="http://schemas.microsoft.com/office/drawing/2014/main" id="{440630C1-6AC8-B1DC-59C1-D348B88670B7}"/>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2" name="Group 41">
            <a:extLst>
              <a:ext uri="{FF2B5EF4-FFF2-40B4-BE49-F238E27FC236}">
                <a16:creationId xmlns:a16="http://schemas.microsoft.com/office/drawing/2014/main" id="{A99BD821-31D5-8674-0E3C-D8700AB2B154}"/>
              </a:ext>
            </a:extLst>
          </p:cNvPr>
          <p:cNvGrpSpPr/>
          <p:nvPr/>
        </p:nvGrpSpPr>
        <p:grpSpPr>
          <a:xfrm>
            <a:off x="1624328" y="1132756"/>
            <a:ext cx="1332000" cy="216000"/>
            <a:chOff x="1198144" y="862657"/>
            <a:chExt cx="1332000" cy="216000"/>
          </a:xfrm>
        </p:grpSpPr>
        <p:sp>
          <p:nvSpPr>
            <p:cNvPr id="43" name="Rectangle: Rounded Corners 6">
              <a:extLst>
                <a:ext uri="{FF2B5EF4-FFF2-40B4-BE49-F238E27FC236}">
                  <a16:creationId xmlns:a16="http://schemas.microsoft.com/office/drawing/2014/main" id="{791CF20A-55C3-8D57-BCD2-352E3C590530}"/>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Readmission rate</a:t>
              </a:r>
            </a:p>
          </p:txBody>
        </p:sp>
        <p:pic>
          <p:nvPicPr>
            <p:cNvPr id="44" name="Graphic 43">
              <a:extLst>
                <a:ext uri="{FF2B5EF4-FFF2-40B4-BE49-F238E27FC236}">
                  <a16:creationId xmlns:a16="http://schemas.microsoft.com/office/drawing/2014/main" id="{1AC67468-7E2D-5469-5B52-4BB71CFAECF8}"/>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grpSp>
        <p:nvGrpSpPr>
          <p:cNvPr id="45" name="Group 44">
            <a:extLst>
              <a:ext uri="{FF2B5EF4-FFF2-40B4-BE49-F238E27FC236}">
                <a16:creationId xmlns:a16="http://schemas.microsoft.com/office/drawing/2014/main" id="{FFCAA024-0F56-BE07-287A-B956F0B16890}"/>
              </a:ext>
            </a:extLst>
          </p:cNvPr>
          <p:cNvGrpSpPr/>
          <p:nvPr/>
        </p:nvGrpSpPr>
        <p:grpSpPr>
          <a:xfrm>
            <a:off x="3022536" y="1132756"/>
            <a:ext cx="1692000" cy="216000"/>
            <a:chOff x="2707850" y="862657"/>
            <a:chExt cx="1692000" cy="216000"/>
          </a:xfrm>
        </p:grpSpPr>
        <p:sp>
          <p:nvSpPr>
            <p:cNvPr id="46" name="Rectangle: Rounded Corners 6">
              <a:extLst>
                <a:ext uri="{FF2B5EF4-FFF2-40B4-BE49-F238E27FC236}">
                  <a16:creationId xmlns:a16="http://schemas.microsoft.com/office/drawing/2014/main" id="{EB635C6F-9495-3895-E44D-D873E4939E6C}"/>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47" name="Graphic 46">
              <a:extLst>
                <a:ext uri="{FF2B5EF4-FFF2-40B4-BE49-F238E27FC236}">
                  <a16:creationId xmlns:a16="http://schemas.microsoft.com/office/drawing/2014/main" id="{4666A8FA-6F76-CC8C-BE53-219A379211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754635" y="898657"/>
              <a:ext cx="144000" cy="144000"/>
            </a:xfrm>
            <a:prstGeom prst="rect">
              <a:avLst/>
            </a:prstGeom>
          </p:spPr>
        </p:pic>
      </p:grpSp>
      <p:sp>
        <p:nvSpPr>
          <p:cNvPr id="51" name="Rectangle: Rounded Corners 6">
            <a:extLst>
              <a:ext uri="{FF2B5EF4-FFF2-40B4-BE49-F238E27FC236}">
                <a16:creationId xmlns:a16="http://schemas.microsoft.com/office/drawing/2014/main" id="{59CCD226-E425-61E5-81A8-A13EF882C188}"/>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2" name="Group 51">
            <a:extLst>
              <a:ext uri="{FF2B5EF4-FFF2-40B4-BE49-F238E27FC236}">
                <a16:creationId xmlns:a16="http://schemas.microsoft.com/office/drawing/2014/main" id="{B946F3F5-8AD2-3021-54B0-2865E76F8A07}"/>
              </a:ext>
            </a:extLst>
          </p:cNvPr>
          <p:cNvGrpSpPr/>
          <p:nvPr/>
        </p:nvGrpSpPr>
        <p:grpSpPr>
          <a:xfrm>
            <a:off x="7523373" y="1127774"/>
            <a:ext cx="1260000" cy="216000"/>
            <a:chOff x="1194743" y="1140160"/>
            <a:chExt cx="1260000" cy="216000"/>
          </a:xfrm>
        </p:grpSpPr>
        <p:sp>
          <p:nvSpPr>
            <p:cNvPr id="53" name="Rectangle: Rounded Corners 6">
              <a:extLst>
                <a:ext uri="{FF2B5EF4-FFF2-40B4-BE49-F238E27FC236}">
                  <a16:creationId xmlns:a16="http://schemas.microsoft.com/office/drawing/2014/main" id="{7D6CD947-1642-8D51-4DD6-DC4B5FB843B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54" name="Graphic 53">
              <a:extLst>
                <a:ext uri="{FF2B5EF4-FFF2-40B4-BE49-F238E27FC236}">
                  <a16:creationId xmlns:a16="http://schemas.microsoft.com/office/drawing/2014/main" id="{7EE83A0A-A6FD-F11D-84AA-5FD1718FB234}"/>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grpSp>
        <p:nvGrpSpPr>
          <p:cNvPr id="55" name="Group 54">
            <a:extLst>
              <a:ext uri="{FF2B5EF4-FFF2-40B4-BE49-F238E27FC236}">
                <a16:creationId xmlns:a16="http://schemas.microsoft.com/office/drawing/2014/main" id="{C5704CB4-ADAD-1797-A34E-9042B861B710}"/>
              </a:ext>
            </a:extLst>
          </p:cNvPr>
          <p:cNvGrpSpPr/>
          <p:nvPr/>
        </p:nvGrpSpPr>
        <p:grpSpPr>
          <a:xfrm>
            <a:off x="8868697" y="1127774"/>
            <a:ext cx="1260000" cy="216000"/>
            <a:chOff x="1194743" y="1140160"/>
            <a:chExt cx="1260000" cy="216000"/>
          </a:xfrm>
        </p:grpSpPr>
        <p:sp>
          <p:nvSpPr>
            <p:cNvPr id="56" name="Rectangle: Rounded Corners 6">
              <a:extLst>
                <a:ext uri="{FF2B5EF4-FFF2-40B4-BE49-F238E27FC236}">
                  <a16:creationId xmlns:a16="http://schemas.microsoft.com/office/drawing/2014/main" id="{0E7A3AE0-CCDA-A3B2-3E98-4D80985574D1}"/>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57" name="Graphic 56">
              <a:extLst>
                <a:ext uri="{FF2B5EF4-FFF2-40B4-BE49-F238E27FC236}">
                  <a16:creationId xmlns:a16="http://schemas.microsoft.com/office/drawing/2014/main" id="{8EAA7CFE-0136-AFD3-C956-30CBE3AC4C5F}"/>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2486765562"/>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BAC230-77E8-CDD6-3BB1-9A17DE8A9750}"/>
              </a:ext>
            </a:extLst>
          </p:cNvPr>
          <p:cNvSpPr>
            <a:spLocks noGrp="1"/>
          </p:cNvSpPr>
          <p:nvPr>
            <p:ph type="title"/>
          </p:nvPr>
        </p:nvSpPr>
        <p:spPr>
          <a:xfrm>
            <a:off x="584199" y="387766"/>
            <a:ext cx="6835503" cy="263149"/>
          </a:xfrm>
        </p:spPr>
        <p:txBody>
          <a:bodyPr/>
          <a:lstStyle/>
          <a:p>
            <a:r>
              <a:rPr lang="en-US" sz="1800" noProof="0">
                <a:solidFill>
                  <a:srgbClr val="0078D4"/>
                </a:solidFill>
              </a:rPr>
              <a:t>Health provider | </a:t>
            </a:r>
            <a:r>
              <a:rPr lang="en-US" sz="1800" noProof="0"/>
              <a:t>Medical conference – perspectives creation </a:t>
            </a:r>
            <a:endParaRPr lang="en-US" noProof="0"/>
          </a:p>
        </p:txBody>
      </p:sp>
      <p:sp>
        <p:nvSpPr>
          <p:cNvPr id="4" name="Text Placeholder 3">
            <a:extLst>
              <a:ext uri="{FF2B5EF4-FFF2-40B4-BE49-F238E27FC236}">
                <a16:creationId xmlns:a16="http://schemas.microsoft.com/office/drawing/2014/main" id="{87A11417-84AD-7A84-9951-C1922A5911EC}"/>
              </a:ext>
            </a:extLst>
          </p:cNvPr>
          <p:cNvSpPr>
            <a:spLocks noGrp="1"/>
          </p:cNvSpPr>
          <p:nvPr>
            <p:ph type="body" sz="quarter" idx="11"/>
          </p:nvPr>
        </p:nvSpPr>
        <p:spPr/>
        <p:txBody>
          <a:bodyPr/>
          <a:lstStyle/>
          <a:p>
            <a:r>
              <a:rPr lang="en-US" noProof="0"/>
              <a:t>1. Content assimilation</a:t>
            </a:r>
          </a:p>
        </p:txBody>
      </p:sp>
      <p:sp>
        <p:nvSpPr>
          <p:cNvPr id="5" name="Text Placeholder 4">
            <a:extLst>
              <a:ext uri="{FF2B5EF4-FFF2-40B4-BE49-F238E27FC236}">
                <a16:creationId xmlns:a16="http://schemas.microsoft.com/office/drawing/2014/main" id="{AD3348FE-3813-FCA3-7071-44D047A5C866}"/>
              </a:ext>
            </a:extLst>
          </p:cNvPr>
          <p:cNvSpPr>
            <a:spLocks noGrp="1"/>
          </p:cNvSpPr>
          <p:nvPr>
            <p:ph type="body" sz="quarter" idx="12"/>
          </p:nvPr>
        </p:nvSpPr>
        <p:spPr/>
        <p:txBody>
          <a:bodyPr/>
          <a:lstStyle/>
          <a:p>
            <a:r>
              <a:rPr lang="en-US" noProof="0"/>
              <a:t>5. Talk track finalization</a:t>
            </a:r>
          </a:p>
        </p:txBody>
      </p:sp>
      <p:sp>
        <p:nvSpPr>
          <p:cNvPr id="6" name="Text Placeholder 5">
            <a:extLst>
              <a:ext uri="{FF2B5EF4-FFF2-40B4-BE49-F238E27FC236}">
                <a16:creationId xmlns:a16="http://schemas.microsoft.com/office/drawing/2014/main" id="{56E2BE9A-1E73-B812-8833-606CF2298CE0}"/>
              </a:ext>
            </a:extLst>
          </p:cNvPr>
          <p:cNvSpPr>
            <a:spLocks noGrp="1"/>
          </p:cNvSpPr>
          <p:nvPr>
            <p:ph type="body" sz="quarter" idx="13"/>
          </p:nvPr>
        </p:nvSpPr>
        <p:spPr/>
        <p:txBody>
          <a:bodyPr/>
          <a:lstStyle/>
          <a:p>
            <a:r>
              <a:rPr lang="en-US" noProof="0"/>
              <a:t>2. Content outline development</a:t>
            </a:r>
          </a:p>
        </p:txBody>
      </p:sp>
      <p:sp>
        <p:nvSpPr>
          <p:cNvPr id="7" name="Text Placeholder 6">
            <a:extLst>
              <a:ext uri="{FF2B5EF4-FFF2-40B4-BE49-F238E27FC236}">
                <a16:creationId xmlns:a16="http://schemas.microsoft.com/office/drawing/2014/main" id="{B879618C-09D4-AE2E-597B-099F7DD0615B}"/>
              </a:ext>
            </a:extLst>
          </p:cNvPr>
          <p:cNvSpPr>
            <a:spLocks noGrp="1"/>
          </p:cNvSpPr>
          <p:nvPr>
            <p:ph type="body" sz="quarter" idx="14"/>
          </p:nvPr>
        </p:nvSpPr>
        <p:spPr/>
        <p:txBody>
          <a:bodyPr/>
          <a:lstStyle/>
          <a:p>
            <a:r>
              <a:rPr lang="en-US" noProof="0"/>
              <a:t>4. Content enhancement</a:t>
            </a:r>
          </a:p>
        </p:txBody>
      </p:sp>
      <p:sp>
        <p:nvSpPr>
          <p:cNvPr id="8" name="Text Placeholder 7">
            <a:extLst>
              <a:ext uri="{FF2B5EF4-FFF2-40B4-BE49-F238E27FC236}">
                <a16:creationId xmlns:a16="http://schemas.microsoft.com/office/drawing/2014/main" id="{D90971D0-AEFD-D735-1153-5C660FC7BB83}"/>
              </a:ext>
            </a:extLst>
          </p:cNvPr>
          <p:cNvSpPr>
            <a:spLocks noGrp="1"/>
          </p:cNvSpPr>
          <p:nvPr>
            <p:ph type="body" sz="quarter" idx="15"/>
          </p:nvPr>
        </p:nvSpPr>
        <p:spPr/>
        <p:txBody>
          <a:bodyPr/>
          <a:lstStyle/>
          <a:p>
            <a:r>
              <a:rPr lang="en-US" noProof="0"/>
              <a:t>3. Slide generation</a:t>
            </a:r>
          </a:p>
        </p:txBody>
      </p:sp>
      <p:sp>
        <p:nvSpPr>
          <p:cNvPr id="9" name="Text Placeholder 8">
            <a:extLst>
              <a:ext uri="{FF2B5EF4-FFF2-40B4-BE49-F238E27FC236}">
                <a16:creationId xmlns:a16="http://schemas.microsoft.com/office/drawing/2014/main" id="{BAE13900-6CE2-C956-3D69-DB5BFB392A9E}"/>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064F1EFF-4AEA-574E-F25F-834C44496C40}"/>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Dr. Emily, a busy clinical leader, needs to prepare a compelling presentation for an upcoming medical conference on innovative surgical techniques for minimally invasive procedures and has limited time.</a:t>
            </a:r>
          </a:p>
          <a:p>
            <a:endParaRPr lang="en-US" noProof="0"/>
          </a:p>
        </p:txBody>
      </p:sp>
      <p:sp>
        <p:nvSpPr>
          <p:cNvPr id="11" name="Text Placeholder 10">
            <a:extLst>
              <a:ext uri="{FF2B5EF4-FFF2-40B4-BE49-F238E27FC236}">
                <a16:creationId xmlns:a16="http://schemas.microsoft.com/office/drawing/2014/main" id="{AF2DB23E-DC1F-CA9A-2AF3-ECA54578815B}"/>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Draft a summary of the key points and content for the presentation in a Word document – such as information on surgical techniques, patient outcomes, and case studies.</a:t>
            </a:r>
          </a:p>
          <a:p>
            <a:endParaRPr lang="en-US" noProof="0"/>
          </a:p>
        </p:txBody>
      </p:sp>
      <p:sp>
        <p:nvSpPr>
          <p:cNvPr id="12" name="Text Placeholder 11">
            <a:extLst>
              <a:ext uri="{FF2B5EF4-FFF2-40B4-BE49-F238E27FC236}">
                <a16:creationId xmlns:a16="http://schemas.microsoft.com/office/drawing/2014/main" id="{699B9840-7945-23EA-2DC6-430CC68BD693}"/>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Create an initial presentation with the structural components to include accurate, reliable, and relevant content.</a:t>
            </a:r>
          </a:p>
          <a:p>
            <a:endParaRPr lang="en-US" noProof="0"/>
          </a:p>
        </p:txBody>
      </p:sp>
      <p:sp>
        <p:nvSpPr>
          <p:cNvPr id="13" name="Text Placeholder 12">
            <a:extLst>
              <a:ext uri="{FF2B5EF4-FFF2-40B4-BE49-F238E27FC236}">
                <a16:creationId xmlns:a16="http://schemas.microsoft.com/office/drawing/2014/main" id="{6BD05D01-28BE-0678-4FF3-F160E76CA46F}"/>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Assimilate </a:t>
            </a:r>
            <a:r>
              <a:rPr kumimoji="0" lang="en-US" sz="900" b="0" i="0" u="none" strike="noStrike" kern="1200" cap="none" spc="0" normalizeH="0" baseline="0" noProof="0">
                <a:ln>
                  <a:noFill/>
                </a:ln>
                <a:solidFill>
                  <a:srgbClr val="000000"/>
                </a:solidFill>
                <a:effectLst/>
                <a:uLnTx/>
                <a:uFillTx/>
                <a:latin typeface="Segoe UI"/>
                <a:ea typeface="+mn-ea"/>
                <a:cs typeface="+mn-cs"/>
              </a:rPr>
              <a:t>relevant research materials, existing collateral, case studies, and other content on the topic from existing repositories.</a:t>
            </a:r>
          </a:p>
        </p:txBody>
      </p:sp>
      <p:sp>
        <p:nvSpPr>
          <p:cNvPr id="14" name="Text Placeholder 13">
            <a:extLst>
              <a:ext uri="{FF2B5EF4-FFF2-40B4-BE49-F238E27FC236}">
                <a16:creationId xmlns:a16="http://schemas.microsoft.com/office/drawing/2014/main" id="{3831F46D-D258-E261-1287-9A5366A8FEC3}"/>
              </a:ext>
            </a:extLst>
          </p:cNvPr>
          <p:cNvSpPr>
            <a:spLocks noGrp="1"/>
          </p:cNvSpPr>
          <p:nvPr>
            <p:ph type="body" sz="quarter" idx="22"/>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Generate multiple talk tracks and personalize them </a:t>
            </a:r>
            <a:r>
              <a:rPr kumimoji="0" lang="en-US" sz="900" b="0" i="0" u="none" strike="noStrike" kern="1200" cap="none" spc="0" normalizeH="0" baseline="0" noProof="0">
                <a:ln>
                  <a:noFill/>
                </a:ln>
                <a:solidFill>
                  <a:srgbClr val="000000"/>
                </a:solidFill>
                <a:effectLst/>
                <a:uLnTx/>
                <a:uFillTx/>
                <a:latin typeface="Segoe UI"/>
                <a:ea typeface="+mn-ea"/>
                <a:cs typeface="+mn-cs"/>
              </a:rPr>
              <a:t>with support on structural guidance, language assistance, communication style, and content optimization.</a:t>
            </a:r>
          </a:p>
        </p:txBody>
      </p:sp>
      <p:sp>
        <p:nvSpPr>
          <p:cNvPr id="15" name="Text Placeholder 14">
            <a:extLst>
              <a:ext uri="{FF2B5EF4-FFF2-40B4-BE49-F238E27FC236}">
                <a16:creationId xmlns:a16="http://schemas.microsoft.com/office/drawing/2014/main" id="{3530B8FB-D128-3FDE-45A8-8E4D4575AA3F}"/>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Outline </a:t>
            </a:r>
            <a:r>
              <a:rPr kumimoji="0" lang="en-US" sz="900" b="0" i="0" u="none" strike="noStrike" kern="1200" cap="none" spc="0" normalizeH="0" baseline="0" noProof="0">
                <a:ln>
                  <a:noFill/>
                </a:ln>
                <a:solidFill>
                  <a:srgbClr val="1A1A1A"/>
                </a:solidFill>
                <a:effectLst/>
                <a:uLnTx/>
                <a:uFillTx/>
                <a:latin typeface="Segoe UI"/>
                <a:ea typeface="+mn-ea"/>
                <a:cs typeface="+mn-cs"/>
              </a:rPr>
              <a:t>the key points of Dr. Emily’s presentation, including the purpose, methodology, results, and conclusion.</a:t>
            </a:r>
          </a:p>
        </p:txBody>
      </p:sp>
      <p:sp>
        <p:nvSpPr>
          <p:cNvPr id="16" name="Text Placeholder 15">
            <a:extLst>
              <a:ext uri="{FF2B5EF4-FFF2-40B4-BE49-F238E27FC236}">
                <a16:creationId xmlns:a16="http://schemas.microsoft.com/office/drawing/2014/main" id="{A49673A3-0E18-1E55-A0D3-A7783A7D8E5D}"/>
              </a:ext>
            </a:extLst>
          </p:cNvPr>
          <p:cNvSpPr>
            <a:spLocks noGrp="1"/>
          </p:cNvSpPr>
          <p:nvPr>
            <p:ph type="body" sz="quarter" idx="24"/>
          </p:nvPr>
        </p:nvSpPr>
        <p:spPr/>
        <p:txBody>
          <a:bodyPr>
            <a:normAutofit lnSpcReduction="10000"/>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Refine</a:t>
            </a:r>
            <a:r>
              <a:rPr kumimoji="0" lang="en-US" sz="900" b="0" i="0" u="none" strike="noStrike" kern="1200" cap="none" spc="0" normalizeH="0" baseline="0" noProof="0">
                <a:ln>
                  <a:noFill/>
                </a:ln>
                <a:solidFill>
                  <a:srgbClr val="000000"/>
                </a:solidFill>
                <a:effectLst/>
                <a:uLnTx/>
                <a:uFillTx/>
                <a:latin typeface="Segoe UI"/>
                <a:ea typeface="+mn-ea"/>
                <a:cs typeface="+mn-cs"/>
              </a:rPr>
              <a:t> the content within the slides, adding details, incorporating relevant data and visuals, ensuring accuracy, clarity, branding, and professional standards.</a:t>
            </a:r>
          </a:p>
        </p:txBody>
      </p:sp>
      <p:sp>
        <p:nvSpPr>
          <p:cNvPr id="17" name="Text Placeholder 16">
            <a:extLst>
              <a:ext uri="{FF2B5EF4-FFF2-40B4-BE49-F238E27FC236}">
                <a16:creationId xmlns:a16="http://schemas.microsoft.com/office/drawing/2014/main" id="{5CE15985-B016-61BE-6CFF-E41EE69CE1FF}"/>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Utilize </a:t>
            </a:r>
            <a:r>
              <a:rPr kumimoji="0" lang="en-US" sz="900" b="0" i="0" u="none" strike="noStrike" kern="1200" cap="none" spc="0" normalizeH="0" baseline="0" noProof="0">
                <a:ln>
                  <a:noFill/>
                </a:ln>
                <a:solidFill>
                  <a:srgbClr val="000000"/>
                </a:solidFill>
                <a:effectLst/>
                <a:uLnTx/>
                <a:uFillTx/>
                <a:latin typeface="Segoe UI"/>
                <a:ea typeface="+mn-ea"/>
                <a:cs typeface="+mn-cs"/>
              </a:rPr>
              <a:t>preferred presentation styles (identified from previous presentations</a:t>
            </a:r>
            <a:r>
              <a:rPr lang="en-US" sz="900" noProof="0">
                <a:solidFill>
                  <a:srgbClr val="000000"/>
                </a:solidFill>
              </a:rPr>
              <a:t>) to </a:t>
            </a:r>
            <a:r>
              <a:rPr kumimoji="0" lang="en-US" sz="900" b="0" i="0" u="none" strike="noStrike" kern="1200" cap="none" spc="0" normalizeH="0" baseline="0" noProof="0">
                <a:ln>
                  <a:noFill/>
                </a:ln>
                <a:solidFill>
                  <a:srgbClr val="000000"/>
                </a:solidFill>
                <a:effectLst/>
                <a:uLnTx/>
                <a:uFillTx/>
                <a:latin typeface="Segoe UI"/>
                <a:ea typeface="+mn-ea"/>
                <a:cs typeface="+mn-cs"/>
              </a:rPr>
              <a:t>automatically generate draft slides in PowerPoint.</a:t>
            </a:r>
          </a:p>
        </p:txBody>
      </p:sp>
      <p:sp>
        <p:nvSpPr>
          <p:cNvPr id="18" name="Text Placeholder 17">
            <a:extLst>
              <a:ext uri="{FF2B5EF4-FFF2-40B4-BE49-F238E27FC236}">
                <a16:creationId xmlns:a16="http://schemas.microsoft.com/office/drawing/2014/main" id="{947A89E3-320C-104B-8830-C53E528244E3}"/>
              </a:ext>
            </a:extLst>
          </p:cNvPr>
          <p:cNvSpPr>
            <a:spLocks noGrp="1"/>
          </p:cNvSpPr>
          <p:nvPr>
            <p:ph type="body" sz="quarter" idx="27"/>
          </p:nvPr>
        </p:nvSpPr>
        <p:spPr/>
        <p:txBody>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900" b="0" i="0" u="none" strike="noStrike" kern="1200" cap="none" spc="0" normalizeH="0" baseline="0" noProof="0">
                <a:ln>
                  <a:noFill/>
                </a:ln>
                <a:solidFill>
                  <a:prstClr val="black"/>
                </a:solidFill>
                <a:effectLst/>
                <a:uLnTx/>
                <a:uFillTx/>
                <a:latin typeface="Segoe UI (Body)"/>
                <a:cs typeface="Segoe UI Semibold"/>
              </a:rPr>
              <a:t>Prepare and refine the talk tracks for the medical conference based on the finalized deck.</a:t>
            </a:r>
            <a:endParaRPr kumimoji="0" lang="en-US" sz="800" b="0" i="0" u="none" strike="noStrike" kern="1200" cap="none" spc="0" normalizeH="0" baseline="0" noProof="0">
              <a:ln>
                <a:noFill/>
              </a:ln>
              <a:solidFill>
                <a:srgbClr val="1A1A1A"/>
              </a:solidFill>
              <a:effectLst/>
              <a:uLnTx/>
              <a:uFillTx/>
              <a:latin typeface="Segoe UI"/>
              <a:cs typeface="Segoe UI" pitchFamily="34" charset="0"/>
            </a:endParaRPr>
          </a:p>
          <a:p>
            <a:endParaRPr lang="en-US" noProof="0"/>
          </a:p>
        </p:txBody>
      </p:sp>
      <p:sp>
        <p:nvSpPr>
          <p:cNvPr id="19" name="Text Placeholder 18">
            <a:extLst>
              <a:ext uri="{FF2B5EF4-FFF2-40B4-BE49-F238E27FC236}">
                <a16:creationId xmlns:a16="http://schemas.microsoft.com/office/drawing/2014/main" id="{FDD8406E-AEA8-7E32-BE85-5D238D56FF52}"/>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1F1F1F"/>
                </a:solidFill>
                <a:effectLst/>
                <a:uLnTx/>
                <a:uFillTx/>
                <a:latin typeface="Segoe UI (Body)"/>
                <a:cs typeface="Segoe UI" pitchFamily="34" charset="0"/>
              </a:rPr>
              <a:t>Review the completed presentation, ensure that the vital information are redacted and make necessary revisions.</a:t>
            </a:r>
          </a:p>
          <a:p>
            <a:endParaRPr lang="en-US" noProof="0"/>
          </a:p>
        </p:txBody>
      </p:sp>
      <p:sp>
        <p:nvSpPr>
          <p:cNvPr id="20" name="Text Placeholder 19">
            <a:extLst>
              <a:ext uri="{FF2B5EF4-FFF2-40B4-BE49-F238E27FC236}">
                <a16:creationId xmlns:a16="http://schemas.microsoft.com/office/drawing/2014/main" id="{DBFB4AC5-0113-4198-6F5B-441B0A15310E}"/>
              </a:ext>
            </a:extLst>
          </p:cNvPr>
          <p:cNvSpPr>
            <a:spLocks noGrp="1"/>
          </p:cNvSpPr>
          <p:nvPr>
            <p:ph type="body" sz="quarter" idx="30"/>
          </p:nvPr>
        </p:nvSpPr>
        <p:spPr/>
        <p:txBody>
          <a:bodyPr/>
          <a:lstStyle/>
          <a:p>
            <a:endParaRPr lang="en-US" noProof="0"/>
          </a:p>
        </p:txBody>
      </p:sp>
      <p:sp>
        <p:nvSpPr>
          <p:cNvPr id="21" name="Text Placeholder 20">
            <a:extLst>
              <a:ext uri="{FF2B5EF4-FFF2-40B4-BE49-F238E27FC236}">
                <a16:creationId xmlns:a16="http://schemas.microsoft.com/office/drawing/2014/main" id="{BE9A85E8-788E-8D61-0329-3CC6B36B605C}"/>
              </a:ext>
            </a:extLst>
          </p:cNvPr>
          <p:cNvSpPr>
            <a:spLocks noGrp="1"/>
          </p:cNvSpPr>
          <p:nvPr>
            <p:ph type="body" sz="quarter" idx="38"/>
          </p:nvPr>
        </p:nvSpPr>
        <p:spPr>
          <a:solidFill>
            <a:srgbClr val="0078D4"/>
          </a:solidFill>
        </p:spPr>
        <p:txBody>
          <a:bodyPr/>
          <a:lstStyle/>
          <a:p>
            <a:endParaRPr lang="en-US" noProof="0"/>
          </a:p>
        </p:txBody>
      </p:sp>
      <p:sp>
        <p:nvSpPr>
          <p:cNvPr id="22" name="Text Placeholder 21">
            <a:extLst>
              <a:ext uri="{FF2B5EF4-FFF2-40B4-BE49-F238E27FC236}">
                <a16:creationId xmlns:a16="http://schemas.microsoft.com/office/drawing/2014/main" id="{D3296B78-E79C-C29F-CFED-29FC42F4ACBB}"/>
              </a:ext>
            </a:extLst>
          </p:cNvPr>
          <p:cNvSpPr>
            <a:spLocks noGrp="1"/>
          </p:cNvSpPr>
          <p:nvPr>
            <p:ph type="body" sz="quarter" idx="39"/>
          </p:nvPr>
        </p:nvSpPr>
        <p:spPr>
          <a:solidFill>
            <a:srgbClr val="0078D4"/>
          </a:solidFill>
        </p:spPr>
        <p:txBody>
          <a:bodyPr/>
          <a:lstStyle/>
          <a:p>
            <a:endParaRPr lang="en-US" noProof="0"/>
          </a:p>
        </p:txBody>
      </p:sp>
      <p:sp>
        <p:nvSpPr>
          <p:cNvPr id="23" name="Text Placeholder 22">
            <a:extLst>
              <a:ext uri="{FF2B5EF4-FFF2-40B4-BE49-F238E27FC236}">
                <a16:creationId xmlns:a16="http://schemas.microsoft.com/office/drawing/2014/main" id="{85070A8E-4938-3634-BEFF-D83B403A452F}"/>
              </a:ext>
            </a:extLst>
          </p:cNvPr>
          <p:cNvSpPr>
            <a:spLocks noGrp="1"/>
          </p:cNvSpPr>
          <p:nvPr>
            <p:ph type="body" sz="quarter" idx="40"/>
          </p:nvPr>
        </p:nvSpPr>
        <p:spPr/>
        <p:txBody>
          <a:bodyPr/>
          <a:lstStyle/>
          <a:p>
            <a:endParaRPr lang="en-US" noProof="0"/>
          </a:p>
        </p:txBody>
      </p:sp>
      <p:grpSp>
        <p:nvGrpSpPr>
          <p:cNvPr id="24" name="Group 23">
            <a:extLst>
              <a:ext uri="{FF2B5EF4-FFF2-40B4-BE49-F238E27FC236}">
                <a16:creationId xmlns:a16="http://schemas.microsoft.com/office/drawing/2014/main" id="{BC45BC49-EB91-E1DD-A5C3-4AA5DCCCF45E}"/>
              </a:ext>
            </a:extLst>
          </p:cNvPr>
          <p:cNvGrpSpPr/>
          <p:nvPr/>
        </p:nvGrpSpPr>
        <p:grpSpPr>
          <a:xfrm>
            <a:off x="812630" y="2761669"/>
            <a:ext cx="2351135" cy="360000"/>
            <a:chOff x="588263" y="1217924"/>
            <a:chExt cx="2351135" cy="360000"/>
          </a:xfrm>
        </p:grpSpPr>
        <p:pic>
          <p:nvPicPr>
            <p:cNvPr id="25" name="Picture 24" descr="Zip Co logo SVG free download, id: 101874 - Brandlogos.net">
              <a:hlinkClick r:id="rId2"/>
              <a:extLst>
                <a:ext uri="{FF2B5EF4-FFF2-40B4-BE49-F238E27FC236}">
                  <a16:creationId xmlns:a16="http://schemas.microsoft.com/office/drawing/2014/main" id="{DDC70431-9263-B844-88A5-E7ACBABAA07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2CF7357D-F345-A1F7-1D32-EB50EFEBA1BB}"/>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27" name="Group 26">
            <a:extLst>
              <a:ext uri="{FF2B5EF4-FFF2-40B4-BE49-F238E27FC236}">
                <a16:creationId xmlns:a16="http://schemas.microsoft.com/office/drawing/2014/main" id="{4F5CC74B-5FD4-1ACE-001D-6F41E221A8C5}"/>
              </a:ext>
            </a:extLst>
          </p:cNvPr>
          <p:cNvGrpSpPr/>
          <p:nvPr/>
        </p:nvGrpSpPr>
        <p:grpSpPr>
          <a:xfrm>
            <a:off x="2544452" y="5191361"/>
            <a:ext cx="2351135" cy="360000"/>
            <a:chOff x="588263" y="2657420"/>
            <a:chExt cx="2351135" cy="360000"/>
          </a:xfrm>
        </p:grpSpPr>
        <p:pic>
          <p:nvPicPr>
            <p:cNvPr id="28" name="Picture 27">
              <a:extLst>
                <a:ext uri="{FF2B5EF4-FFF2-40B4-BE49-F238E27FC236}">
                  <a16:creationId xmlns:a16="http://schemas.microsoft.com/office/drawing/2014/main" id="{BF386C91-0829-7D56-ECC0-7FF4D2243FDC}"/>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29" name="TextBox 28">
              <a:extLst>
                <a:ext uri="{FF2B5EF4-FFF2-40B4-BE49-F238E27FC236}">
                  <a16:creationId xmlns:a16="http://schemas.microsoft.com/office/drawing/2014/main" id="{B723B948-7AD9-5577-1BEF-3D77A058C252}"/>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0" name="Group 29">
            <a:extLst>
              <a:ext uri="{FF2B5EF4-FFF2-40B4-BE49-F238E27FC236}">
                <a16:creationId xmlns:a16="http://schemas.microsoft.com/office/drawing/2014/main" id="{984A0EAA-EA60-5094-7D6C-287DD55CE31E}"/>
              </a:ext>
            </a:extLst>
          </p:cNvPr>
          <p:cNvGrpSpPr/>
          <p:nvPr/>
        </p:nvGrpSpPr>
        <p:grpSpPr>
          <a:xfrm>
            <a:off x="4276272" y="2761669"/>
            <a:ext cx="2351135" cy="360000"/>
            <a:chOff x="588263" y="2657420"/>
            <a:chExt cx="2351135" cy="360000"/>
          </a:xfrm>
        </p:grpSpPr>
        <p:pic>
          <p:nvPicPr>
            <p:cNvPr id="31" name="Picture 30">
              <a:extLst>
                <a:ext uri="{FF2B5EF4-FFF2-40B4-BE49-F238E27FC236}">
                  <a16:creationId xmlns:a16="http://schemas.microsoft.com/office/drawing/2014/main" id="{132014A8-ABA3-D0E4-CEF8-FED0EB37ACF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 name="TextBox 31">
              <a:extLst>
                <a:ext uri="{FF2B5EF4-FFF2-40B4-BE49-F238E27FC236}">
                  <a16:creationId xmlns:a16="http://schemas.microsoft.com/office/drawing/2014/main" id="{141CD06C-AA86-2CFE-14E3-7C0C1FEFDAE7}"/>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16222528-967B-C0D9-7D4C-B485D9D5FF5F}"/>
              </a:ext>
            </a:extLst>
          </p:cNvPr>
          <p:cNvGrpSpPr/>
          <p:nvPr/>
        </p:nvGrpSpPr>
        <p:grpSpPr>
          <a:xfrm>
            <a:off x="6015991" y="5191361"/>
            <a:ext cx="2351135" cy="360000"/>
            <a:chOff x="588263" y="2177588"/>
            <a:chExt cx="2351135" cy="360000"/>
          </a:xfrm>
        </p:grpSpPr>
        <p:pic>
          <p:nvPicPr>
            <p:cNvPr id="34" name="Picture 33">
              <a:extLst>
                <a:ext uri="{FF2B5EF4-FFF2-40B4-BE49-F238E27FC236}">
                  <a16:creationId xmlns:a16="http://schemas.microsoft.com/office/drawing/2014/main" id="{921E79CE-3987-9E5A-8242-1E1D7AC1FFC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5" name="TextBox 34">
              <a:extLst>
                <a:ext uri="{FF2B5EF4-FFF2-40B4-BE49-F238E27FC236}">
                  <a16:creationId xmlns:a16="http://schemas.microsoft.com/office/drawing/2014/main" id="{A739CC66-8B84-F395-A3EA-4268D6C5A080}"/>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6" name="Group 35">
            <a:extLst>
              <a:ext uri="{FF2B5EF4-FFF2-40B4-BE49-F238E27FC236}">
                <a16:creationId xmlns:a16="http://schemas.microsoft.com/office/drawing/2014/main" id="{5BDB0C54-AED9-BE13-84CE-6240069D2221}"/>
              </a:ext>
            </a:extLst>
          </p:cNvPr>
          <p:cNvGrpSpPr/>
          <p:nvPr/>
        </p:nvGrpSpPr>
        <p:grpSpPr>
          <a:xfrm>
            <a:off x="7739914" y="2761669"/>
            <a:ext cx="2351135" cy="360000"/>
            <a:chOff x="588263" y="2177588"/>
            <a:chExt cx="2351135" cy="360000"/>
          </a:xfrm>
        </p:grpSpPr>
        <p:pic>
          <p:nvPicPr>
            <p:cNvPr id="37" name="Picture 36">
              <a:extLst>
                <a:ext uri="{FF2B5EF4-FFF2-40B4-BE49-F238E27FC236}">
                  <a16:creationId xmlns:a16="http://schemas.microsoft.com/office/drawing/2014/main" id="{59E39266-E02B-B8F4-B062-9C49743C936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8" name="TextBox 37">
              <a:extLst>
                <a:ext uri="{FF2B5EF4-FFF2-40B4-BE49-F238E27FC236}">
                  <a16:creationId xmlns:a16="http://schemas.microsoft.com/office/drawing/2014/main" id="{D246E406-4BEA-FCB8-AAA2-7D762B49A01E}"/>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41" name="Picture 40">
            <a:extLst>
              <a:ext uri="{FF2B5EF4-FFF2-40B4-BE49-F238E27FC236}">
                <a16:creationId xmlns:a16="http://schemas.microsoft.com/office/drawing/2014/main" id="{E4DE1A30-CEDA-FDB7-A5D2-7CE6F63BB3CC}"/>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40" name="Rectangle: Rounded Corners 6">
            <a:extLst>
              <a:ext uri="{FF2B5EF4-FFF2-40B4-BE49-F238E27FC236}">
                <a16:creationId xmlns:a16="http://schemas.microsoft.com/office/drawing/2014/main" id="{93406483-57D1-DC22-A013-E500C7945072}"/>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2" name="Group 41">
            <a:extLst>
              <a:ext uri="{FF2B5EF4-FFF2-40B4-BE49-F238E27FC236}">
                <a16:creationId xmlns:a16="http://schemas.microsoft.com/office/drawing/2014/main" id="{20707744-B5D4-CF71-BED6-CBFC8F662934}"/>
              </a:ext>
            </a:extLst>
          </p:cNvPr>
          <p:cNvGrpSpPr/>
          <p:nvPr/>
        </p:nvGrpSpPr>
        <p:grpSpPr>
          <a:xfrm>
            <a:off x="1624328" y="1132756"/>
            <a:ext cx="1332000" cy="216000"/>
            <a:chOff x="1198144" y="862657"/>
            <a:chExt cx="1332000" cy="216000"/>
          </a:xfrm>
        </p:grpSpPr>
        <p:sp>
          <p:nvSpPr>
            <p:cNvPr id="43" name="Rectangle: Rounded Corners 6">
              <a:extLst>
                <a:ext uri="{FF2B5EF4-FFF2-40B4-BE49-F238E27FC236}">
                  <a16:creationId xmlns:a16="http://schemas.microsoft.com/office/drawing/2014/main" id="{9B129D18-7EED-2FD2-1B5B-13BD9F1C37CE}"/>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44" name="Graphic 43">
              <a:extLst>
                <a:ext uri="{FF2B5EF4-FFF2-40B4-BE49-F238E27FC236}">
                  <a16:creationId xmlns:a16="http://schemas.microsoft.com/office/drawing/2014/main" id="{64A0B186-CE8F-B94A-68AA-DD77B6EB738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4929" y="898657"/>
              <a:ext cx="144000" cy="144000"/>
            </a:xfrm>
            <a:prstGeom prst="rect">
              <a:avLst/>
            </a:prstGeom>
          </p:spPr>
        </p:pic>
      </p:grpSp>
      <p:sp>
        <p:nvSpPr>
          <p:cNvPr id="51" name="Rectangle: Rounded Corners 6">
            <a:extLst>
              <a:ext uri="{FF2B5EF4-FFF2-40B4-BE49-F238E27FC236}">
                <a16:creationId xmlns:a16="http://schemas.microsoft.com/office/drawing/2014/main" id="{F0E03D52-4F4E-788F-241F-D31A77D92121}"/>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2" name="Group 51">
            <a:extLst>
              <a:ext uri="{FF2B5EF4-FFF2-40B4-BE49-F238E27FC236}">
                <a16:creationId xmlns:a16="http://schemas.microsoft.com/office/drawing/2014/main" id="{6735C84C-78A1-1334-550C-DCF67583BFF5}"/>
              </a:ext>
            </a:extLst>
          </p:cNvPr>
          <p:cNvGrpSpPr/>
          <p:nvPr/>
        </p:nvGrpSpPr>
        <p:grpSpPr>
          <a:xfrm>
            <a:off x="7523372" y="1127774"/>
            <a:ext cx="1559667" cy="248850"/>
            <a:chOff x="1194743" y="1140160"/>
            <a:chExt cx="1260000" cy="216000"/>
          </a:xfrm>
        </p:grpSpPr>
        <p:sp>
          <p:nvSpPr>
            <p:cNvPr id="53" name="Rectangle: Rounded Corners 6">
              <a:extLst>
                <a:ext uri="{FF2B5EF4-FFF2-40B4-BE49-F238E27FC236}">
                  <a16:creationId xmlns:a16="http://schemas.microsoft.com/office/drawing/2014/main" id="{C430A312-BE2A-0CD3-AA82-668BE733DD8E}"/>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Employee experience</a:t>
              </a:r>
            </a:p>
          </p:txBody>
        </p:sp>
        <p:pic>
          <p:nvPicPr>
            <p:cNvPr id="54" name="Graphic 53">
              <a:extLst>
                <a:ext uri="{FF2B5EF4-FFF2-40B4-BE49-F238E27FC236}">
                  <a16:creationId xmlns:a16="http://schemas.microsoft.com/office/drawing/2014/main" id="{C82FE4BF-793D-1FED-B755-23259821FCF3}"/>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1241527" y="1176160"/>
              <a:ext cx="144000" cy="144000"/>
            </a:xfrm>
            <a:prstGeom prst="rect">
              <a:avLst/>
            </a:prstGeom>
          </p:spPr>
        </p:pic>
      </p:grpSp>
    </p:spTree>
    <p:extLst>
      <p:ext uri="{BB962C8B-B14F-4D97-AF65-F5344CB8AC3E}">
        <p14:creationId xmlns:p14="http://schemas.microsoft.com/office/powerpoint/2010/main" val="4091140219"/>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54615-2556-B144-1896-2C10919493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963ED3-92CB-8663-EA3B-62FE9D6FC4F7}"/>
              </a:ext>
            </a:extLst>
          </p:cNvPr>
          <p:cNvSpPr>
            <a:spLocks noGrp="1"/>
          </p:cNvSpPr>
          <p:nvPr>
            <p:ph type="title"/>
          </p:nvPr>
        </p:nvSpPr>
        <p:spPr>
          <a:xfrm>
            <a:off x="584200" y="387766"/>
            <a:ext cx="5672544" cy="263149"/>
          </a:xfrm>
        </p:spPr>
        <p:txBody>
          <a:bodyPr/>
          <a:lstStyle/>
          <a:p>
            <a:r>
              <a:rPr lang="en-US" noProof="0">
                <a:solidFill>
                  <a:srgbClr val="0078D4"/>
                </a:solidFill>
              </a:rPr>
              <a:t>Payor | </a:t>
            </a:r>
            <a:r>
              <a:rPr lang="en-US" noProof="0"/>
              <a:t>Speed claims processing</a:t>
            </a:r>
          </a:p>
        </p:txBody>
      </p:sp>
      <p:sp>
        <p:nvSpPr>
          <p:cNvPr id="4" name="Text Placeholder 3">
            <a:extLst>
              <a:ext uri="{FF2B5EF4-FFF2-40B4-BE49-F238E27FC236}">
                <a16:creationId xmlns:a16="http://schemas.microsoft.com/office/drawing/2014/main" id="{228654F0-51FF-5885-7AC2-849BA1BB1C0E}"/>
              </a:ext>
            </a:extLst>
          </p:cNvPr>
          <p:cNvSpPr>
            <a:spLocks noGrp="1"/>
          </p:cNvSpPr>
          <p:nvPr>
            <p:ph type="body" sz="quarter" idx="11"/>
          </p:nvPr>
        </p:nvSpPr>
        <p:spPr>
          <a:xfrm>
            <a:off x="584200" y="1593881"/>
            <a:ext cx="2808000" cy="345600"/>
          </a:xfrm>
        </p:spPr>
        <p:txBody>
          <a:bodyPr/>
          <a:lstStyle/>
          <a:p>
            <a:r>
              <a:rPr lang="en-US" noProof="0"/>
              <a:t>1. Get incoming claims context </a:t>
            </a:r>
          </a:p>
        </p:txBody>
      </p:sp>
      <p:sp>
        <p:nvSpPr>
          <p:cNvPr id="5" name="Text Placeholder 4">
            <a:extLst>
              <a:ext uri="{FF2B5EF4-FFF2-40B4-BE49-F238E27FC236}">
                <a16:creationId xmlns:a16="http://schemas.microsoft.com/office/drawing/2014/main" id="{27C93DF7-D2F7-B724-17E8-03BD62FEC427}"/>
              </a:ext>
            </a:extLst>
          </p:cNvPr>
          <p:cNvSpPr>
            <a:spLocks noGrp="1"/>
          </p:cNvSpPr>
          <p:nvPr>
            <p:ph type="body" sz="quarter" idx="12"/>
          </p:nvPr>
        </p:nvSpPr>
        <p:spPr>
          <a:xfrm>
            <a:off x="2316020" y="4052218"/>
            <a:ext cx="2808000" cy="345600"/>
          </a:xfrm>
        </p:spPr>
        <p:txBody>
          <a:bodyPr/>
          <a:lstStyle/>
          <a:p>
            <a:r>
              <a:rPr lang="en-US" noProof="0"/>
              <a:t>5. Prepare for re-adjudication</a:t>
            </a:r>
          </a:p>
        </p:txBody>
      </p:sp>
      <p:sp>
        <p:nvSpPr>
          <p:cNvPr id="6" name="Text Placeholder 5">
            <a:extLst>
              <a:ext uri="{FF2B5EF4-FFF2-40B4-BE49-F238E27FC236}">
                <a16:creationId xmlns:a16="http://schemas.microsoft.com/office/drawing/2014/main" id="{BF9FE836-E34D-C051-5B51-C123D074EAD4}"/>
              </a:ext>
            </a:extLst>
          </p:cNvPr>
          <p:cNvSpPr>
            <a:spLocks noGrp="1"/>
          </p:cNvSpPr>
          <p:nvPr>
            <p:ph type="body" sz="quarter" idx="13"/>
          </p:nvPr>
        </p:nvSpPr>
        <p:spPr>
          <a:xfrm>
            <a:off x="4047840" y="1593881"/>
            <a:ext cx="2808000" cy="345600"/>
          </a:xfrm>
        </p:spPr>
        <p:txBody>
          <a:bodyPr/>
          <a:lstStyle/>
          <a:p>
            <a:r>
              <a:rPr lang="en-US" noProof="0"/>
              <a:t>2. Generate reports</a:t>
            </a:r>
          </a:p>
        </p:txBody>
      </p:sp>
      <p:sp>
        <p:nvSpPr>
          <p:cNvPr id="7" name="Text Placeholder 6">
            <a:extLst>
              <a:ext uri="{FF2B5EF4-FFF2-40B4-BE49-F238E27FC236}">
                <a16:creationId xmlns:a16="http://schemas.microsoft.com/office/drawing/2014/main" id="{837C88A1-3C4E-EC30-DCC4-83D853CD6578}"/>
              </a:ext>
            </a:extLst>
          </p:cNvPr>
          <p:cNvSpPr>
            <a:spLocks noGrp="1"/>
          </p:cNvSpPr>
          <p:nvPr>
            <p:ph type="body" sz="quarter" idx="14"/>
          </p:nvPr>
        </p:nvSpPr>
        <p:spPr>
          <a:xfrm>
            <a:off x="5779660" y="4052218"/>
            <a:ext cx="2808000" cy="345600"/>
          </a:xfrm>
        </p:spPr>
        <p:txBody>
          <a:bodyPr/>
          <a:lstStyle/>
          <a:p>
            <a:r>
              <a:rPr lang="en-US" noProof="0"/>
              <a:t>4. Update provider information</a:t>
            </a:r>
          </a:p>
        </p:txBody>
      </p:sp>
      <p:sp>
        <p:nvSpPr>
          <p:cNvPr id="8" name="Text Placeholder 7">
            <a:extLst>
              <a:ext uri="{FF2B5EF4-FFF2-40B4-BE49-F238E27FC236}">
                <a16:creationId xmlns:a16="http://schemas.microsoft.com/office/drawing/2014/main" id="{E1533CD9-1865-7374-665B-0B063E684B88}"/>
              </a:ext>
            </a:extLst>
          </p:cNvPr>
          <p:cNvSpPr>
            <a:spLocks noGrp="1"/>
          </p:cNvSpPr>
          <p:nvPr>
            <p:ph type="body" sz="quarter" idx="15"/>
          </p:nvPr>
        </p:nvSpPr>
        <p:spPr>
          <a:xfrm>
            <a:off x="7511481" y="1593881"/>
            <a:ext cx="2808000" cy="345600"/>
          </a:xfrm>
        </p:spPr>
        <p:txBody>
          <a:bodyPr/>
          <a:lstStyle/>
          <a:p>
            <a:r>
              <a:rPr lang="en-US" noProof="0"/>
              <a:t>3. Draft letters</a:t>
            </a:r>
          </a:p>
        </p:txBody>
      </p:sp>
      <p:sp>
        <p:nvSpPr>
          <p:cNvPr id="9" name="Text Placeholder 8">
            <a:extLst>
              <a:ext uri="{FF2B5EF4-FFF2-40B4-BE49-F238E27FC236}">
                <a16:creationId xmlns:a16="http://schemas.microsoft.com/office/drawing/2014/main" id="{1E4776F7-7060-5012-015D-91C39B96D2A2}"/>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29C285FB-8300-36FD-7696-5DAF46EF78AA}"/>
              </a:ext>
            </a:extLst>
          </p:cNvPr>
          <p:cNvSpPr>
            <a:spLocks noGrp="1"/>
          </p:cNvSpPr>
          <p:nvPr>
            <p:ph type="body" sz="quarter" idx="18"/>
          </p:nvPr>
        </p:nvSpPr>
        <p:spPr>
          <a:xfrm>
            <a:off x="584200" y="2032188"/>
            <a:ext cx="2808000" cy="626701"/>
          </a:xfrm>
        </p:spPr>
        <p:txBody>
          <a:bodyPr/>
          <a:lstStyle/>
          <a:p>
            <a:r>
              <a:rPr lang="en-US" noProof="0">
                <a:latin typeface="Segoe UI"/>
                <a:cs typeface="Segoe UI"/>
              </a:rPr>
              <a:t>Use a Copilot agent to cross-check provider details noted on pended claims against internal system records.</a:t>
            </a:r>
          </a:p>
        </p:txBody>
      </p:sp>
      <p:sp>
        <p:nvSpPr>
          <p:cNvPr id="10" name="Text Placeholder 9">
            <a:extLst>
              <a:ext uri="{FF2B5EF4-FFF2-40B4-BE49-F238E27FC236}">
                <a16:creationId xmlns:a16="http://schemas.microsoft.com/office/drawing/2014/main" id="{077E01D8-64A5-55F6-CC38-01548397E672}"/>
              </a:ext>
            </a:extLst>
          </p:cNvPr>
          <p:cNvSpPr>
            <a:spLocks noGrp="1"/>
          </p:cNvSpPr>
          <p:nvPr>
            <p:ph type="body" sz="quarter" idx="19"/>
          </p:nvPr>
        </p:nvSpPr>
        <p:spPr>
          <a:xfrm>
            <a:off x="4047840" y="2032188"/>
            <a:ext cx="2808000" cy="626701"/>
          </a:xfrm>
        </p:spPr>
        <p:txBody>
          <a:bodyPr/>
          <a:lstStyle/>
          <a:p>
            <a:r>
              <a:rPr lang="en-US" sz="900" noProof="0">
                <a:latin typeface="Segoe UI"/>
                <a:cs typeface="Segoe UI"/>
              </a:rPr>
              <a:t>Generate a report on pended claims with missing fields, discrepancies with provider match, flagged fields, along with the name of the submitting provider for each pended claim. </a:t>
            </a:r>
            <a:endParaRPr lang="en-US" noProof="0"/>
          </a:p>
        </p:txBody>
      </p:sp>
      <p:sp>
        <p:nvSpPr>
          <p:cNvPr id="11" name="Text Placeholder 10">
            <a:extLst>
              <a:ext uri="{FF2B5EF4-FFF2-40B4-BE49-F238E27FC236}">
                <a16:creationId xmlns:a16="http://schemas.microsoft.com/office/drawing/2014/main" id="{2206952D-A794-D4AF-2DA2-5313F8921558}"/>
              </a:ext>
            </a:extLst>
          </p:cNvPr>
          <p:cNvSpPr>
            <a:spLocks noGrp="1"/>
          </p:cNvSpPr>
          <p:nvPr>
            <p:ph type="body" sz="quarter" idx="20"/>
          </p:nvPr>
        </p:nvSpPr>
        <p:spPr>
          <a:xfrm>
            <a:off x="7511481" y="2032188"/>
            <a:ext cx="2808000" cy="626701"/>
          </a:xfrm>
        </p:spPr>
        <p:txBody>
          <a:bodyPr>
            <a:normAutofit fontScale="92500"/>
          </a:bodyPr>
          <a:lstStyle/>
          <a:p>
            <a:r>
              <a:rPr lang="en-US" noProof="0">
                <a:latin typeface="Segoe UI"/>
                <a:cs typeface="Segoe UI"/>
              </a:rPr>
              <a:t>For pended claims with missing fields, flagged fields, or that contain discrepancies with provider matching, use the agent to </a:t>
            </a:r>
            <a:r>
              <a:rPr lang="en-US" noProof="0">
                <a:latin typeface="Segoe UI "/>
                <a:cs typeface="Segoe UI"/>
              </a:rPr>
              <a:t>draft a letter requesting additional and/or updated information from providers.</a:t>
            </a:r>
          </a:p>
        </p:txBody>
      </p:sp>
      <p:sp>
        <p:nvSpPr>
          <p:cNvPr id="12" name="Text Placeholder 11">
            <a:extLst>
              <a:ext uri="{FF2B5EF4-FFF2-40B4-BE49-F238E27FC236}">
                <a16:creationId xmlns:a16="http://schemas.microsoft.com/office/drawing/2014/main" id="{DF0FA9A1-F74A-7910-142C-91F07CAADE55}"/>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cs typeface="Segoe UI" panose="020B0502040204020203" pitchFamily="34" charset="0"/>
              </a:rPr>
              <a:t>Saves time for claims adjudicator </a:t>
            </a:r>
            <a:r>
              <a:rPr lang="en-US" noProof="0">
                <a:latin typeface="Segoe UI" panose="020B0502040204020203" pitchFamily="34" charset="0"/>
                <a:cs typeface="Segoe UI" panose="020B0502040204020203" pitchFamily="34" charset="0"/>
              </a:rPr>
              <a:t>in understanding claims details.</a:t>
            </a:r>
            <a:endParaRPr lang="en-US" noProof="0"/>
          </a:p>
        </p:txBody>
      </p:sp>
      <p:sp>
        <p:nvSpPr>
          <p:cNvPr id="13" name="Text Placeholder 12">
            <a:extLst>
              <a:ext uri="{FF2B5EF4-FFF2-40B4-BE49-F238E27FC236}">
                <a16:creationId xmlns:a16="http://schemas.microsoft.com/office/drawing/2014/main" id="{76AF547B-3A03-0166-F96D-0F1E56C3D37F}"/>
              </a:ext>
            </a:extLst>
          </p:cNvPr>
          <p:cNvSpPr>
            <a:spLocks noGrp="1"/>
          </p:cNvSpPr>
          <p:nvPr>
            <p:ph type="body" sz="quarter" idx="22"/>
          </p:nvPr>
        </p:nvSpPr>
        <p:spPr>
          <a:xfrm>
            <a:off x="2316020" y="5641938"/>
            <a:ext cx="2808000" cy="626701"/>
          </a:xfrm>
        </p:spPr>
        <p:txBody>
          <a:bodyPr/>
          <a:lstStyle/>
          <a:p>
            <a:r>
              <a:rPr lang="en-US" noProof="0"/>
              <a:t>Benefit: </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Provides </a:t>
            </a:r>
            <a:r>
              <a:rPr kumimoji="0" lang="en-US" sz="9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quick access to policy documents</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 aiding in </a:t>
            </a:r>
            <a:r>
              <a:rPr kumimoji="0" lang="en-US" sz="90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accurate and timely claim adjudication.</a:t>
            </a:r>
            <a:endParaRPr lang="en-US" noProof="0"/>
          </a:p>
        </p:txBody>
      </p:sp>
      <p:sp>
        <p:nvSpPr>
          <p:cNvPr id="14" name="Text Placeholder 13">
            <a:extLst>
              <a:ext uri="{FF2B5EF4-FFF2-40B4-BE49-F238E27FC236}">
                <a16:creationId xmlns:a16="http://schemas.microsoft.com/office/drawing/2014/main" id="{7FF3CD3D-17ED-C041-BF0C-ACE37DB44716}"/>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noProof="0">
                <a:latin typeface="Segoe UI" panose="020B0502040204020203" pitchFamily="34" charset="0"/>
                <a:cs typeface="Segoe UI" panose="020B0502040204020203" pitchFamily="34" charset="0"/>
              </a:rPr>
              <a:t> Assists claims team in understanding claims details by </a:t>
            </a:r>
            <a:r>
              <a:rPr lang="en-US" b="1" noProof="0">
                <a:latin typeface="Segoe UI" panose="020B0502040204020203" pitchFamily="34" charset="0"/>
                <a:cs typeface="Segoe UI" panose="020B0502040204020203" pitchFamily="34" charset="0"/>
              </a:rPr>
              <a:t>providing relevant insights</a:t>
            </a:r>
            <a:r>
              <a:rPr lang="en-US" noProof="0">
                <a:latin typeface="Segoe UI" panose="020B0502040204020203" pitchFamily="34" charset="0"/>
                <a:cs typeface="Segoe UI" panose="020B0502040204020203" pitchFamily="34" charset="0"/>
              </a:rPr>
              <a:t>. </a:t>
            </a:r>
            <a:endParaRPr lang="en-US" noProof="0"/>
          </a:p>
        </p:txBody>
      </p:sp>
      <p:sp>
        <p:nvSpPr>
          <p:cNvPr id="15" name="Text Placeholder 14">
            <a:extLst>
              <a:ext uri="{FF2B5EF4-FFF2-40B4-BE49-F238E27FC236}">
                <a16:creationId xmlns:a16="http://schemas.microsoft.com/office/drawing/2014/main" id="{83902D1E-BF35-0C21-9BF7-CA335D4B47C3}"/>
              </a:ext>
            </a:extLst>
          </p:cNvPr>
          <p:cNvSpPr>
            <a:spLocks noGrp="1"/>
          </p:cNvSpPr>
          <p:nvPr>
            <p:ph type="body" sz="quarter" idx="24"/>
          </p:nvPr>
        </p:nvSpPr>
        <p:spPr>
          <a:xfrm>
            <a:off x="5779660" y="5641938"/>
            <a:ext cx="2808000" cy="626701"/>
          </a:xfrm>
        </p:spPr>
        <p:txBody>
          <a:bodyPr/>
          <a:lstStyle/>
          <a:p>
            <a:r>
              <a:rPr lang="en-US" noProof="0"/>
              <a:t>Benefit: Automating updates increases accuracy and reduce the time required for claims processing. </a:t>
            </a:r>
          </a:p>
        </p:txBody>
      </p:sp>
      <p:sp>
        <p:nvSpPr>
          <p:cNvPr id="16" name="Text Placeholder 15">
            <a:extLst>
              <a:ext uri="{FF2B5EF4-FFF2-40B4-BE49-F238E27FC236}">
                <a16:creationId xmlns:a16="http://schemas.microsoft.com/office/drawing/2014/main" id="{124F0B23-B662-3F9C-B049-59C52349B84C}"/>
              </a:ext>
            </a:extLst>
          </p:cNvPr>
          <p:cNvSpPr>
            <a:spLocks noGrp="1"/>
          </p:cNvSpPr>
          <p:nvPr>
            <p:ph type="body" sz="quarter" idx="25"/>
          </p:nvPr>
        </p:nvSpPr>
        <p:spPr>
          <a:xfrm>
            <a:off x="7511481" y="3190468"/>
            <a:ext cx="2808000" cy="609409"/>
          </a:xfrm>
        </p:spPr>
        <p:txBody>
          <a:bodyPr>
            <a:normAutofit/>
          </a:bodyPr>
          <a:lstStyle/>
          <a:p>
            <a:r>
              <a:rPr lang="en-US" noProof="0"/>
              <a:t>Benefit: </a:t>
            </a:r>
            <a:r>
              <a:rPr lang="en-US" b="1" noProof="0">
                <a:latin typeface="Segoe UI" panose="020B0502040204020203" pitchFamily="34" charset="0"/>
                <a:cs typeface="Segoe UI" panose="020B0502040204020203" pitchFamily="34" charset="0"/>
              </a:rPr>
              <a:t>Speeds up the claims review </a:t>
            </a:r>
            <a:r>
              <a:rPr lang="en-US" noProof="0">
                <a:latin typeface="Segoe UI" panose="020B0502040204020203" pitchFamily="34" charset="0"/>
                <a:cs typeface="Segoe UI" panose="020B0502040204020203" pitchFamily="34" charset="0"/>
              </a:rPr>
              <a:t>process by providing concise, relevant information.</a:t>
            </a:r>
            <a:endParaRPr lang="en-US" noProof="0"/>
          </a:p>
        </p:txBody>
      </p:sp>
      <p:sp>
        <p:nvSpPr>
          <p:cNvPr id="17" name="Text Placeholder 16">
            <a:extLst>
              <a:ext uri="{FF2B5EF4-FFF2-40B4-BE49-F238E27FC236}">
                <a16:creationId xmlns:a16="http://schemas.microsoft.com/office/drawing/2014/main" id="{EB1F45AE-C76E-6E5C-8092-13A0B8877AD6}"/>
              </a:ext>
            </a:extLst>
          </p:cNvPr>
          <p:cNvSpPr>
            <a:spLocks noGrp="1"/>
          </p:cNvSpPr>
          <p:nvPr>
            <p:ph type="body" sz="quarter" idx="27"/>
          </p:nvPr>
        </p:nvSpPr>
        <p:spPr>
          <a:xfrm>
            <a:off x="2316020" y="4488366"/>
            <a:ext cx="2808000" cy="626701"/>
          </a:xfrm>
        </p:spPr>
        <p:txBody>
          <a:bodyPr>
            <a:normAutofit lnSpcReduction="10000"/>
          </a:bodyPr>
          <a:lstStyle/>
          <a:p>
            <a:pPr>
              <a:lnSpc>
                <a:spcPct val="110000"/>
              </a:lnSpc>
            </a:pPr>
            <a:r>
              <a:rPr lang="en-US" sz="900" noProof="0">
                <a:latin typeface="Segoe UI "/>
                <a:cs typeface="Segoe UI"/>
              </a:rPr>
              <a:t>Once the claim is submitted for re-adjudication, use the Copilot agent to </a:t>
            </a:r>
            <a:r>
              <a:rPr kumimoji="0" lang="en-US" sz="900" b="0" i="0" u="none" strike="noStrike" kern="1200" cap="none" spc="0" normalizeH="0" baseline="0" noProof="0">
                <a:ln>
                  <a:noFill/>
                </a:ln>
                <a:solidFill>
                  <a:prstClr val="black"/>
                </a:solidFill>
                <a:effectLst/>
                <a:uLnTx/>
                <a:uFillTx/>
                <a:latin typeface="Segoe UI"/>
                <a:cs typeface="Segoe UI"/>
              </a:rPr>
              <a:t>search and retrieve relevant policy documents to the assist re-adjudication team with decision making. </a:t>
            </a:r>
            <a:endParaRPr lang="en-US" sz="900" noProof="0">
              <a:latin typeface="Segoe UI "/>
            </a:endParaRPr>
          </a:p>
          <a:p>
            <a:pPr>
              <a:lnSpc>
                <a:spcPct val="110000"/>
              </a:lnSpc>
            </a:pPr>
            <a:endParaRPr lang="en-US" noProof="0">
              <a:latin typeface="Segoe UI "/>
            </a:endParaRPr>
          </a:p>
        </p:txBody>
      </p:sp>
      <p:sp>
        <p:nvSpPr>
          <p:cNvPr id="18" name="Text Placeholder 17">
            <a:extLst>
              <a:ext uri="{FF2B5EF4-FFF2-40B4-BE49-F238E27FC236}">
                <a16:creationId xmlns:a16="http://schemas.microsoft.com/office/drawing/2014/main" id="{C8287AF6-9D3E-27EE-6071-79BC8B71F97F}"/>
              </a:ext>
            </a:extLst>
          </p:cNvPr>
          <p:cNvSpPr>
            <a:spLocks noGrp="1"/>
          </p:cNvSpPr>
          <p:nvPr>
            <p:ph type="body" sz="quarter" idx="28"/>
          </p:nvPr>
        </p:nvSpPr>
        <p:spPr>
          <a:xfrm>
            <a:off x="5779660" y="4488366"/>
            <a:ext cx="2808000" cy="626701"/>
          </a:xfrm>
        </p:spPr>
        <p:txBody>
          <a:bodyPr/>
          <a:lstStyle/>
          <a:p>
            <a:r>
              <a:rPr lang="en-US" noProof="0">
                <a:latin typeface="Segoe UI "/>
                <a:cs typeface="Segoe UI"/>
              </a:rPr>
              <a:t>If the Claims team receives updated provider information, use a Copilot agent to update the provider management system. </a:t>
            </a:r>
            <a:endParaRPr lang="en-US" noProof="0">
              <a:latin typeface="Segoe UI "/>
            </a:endParaRPr>
          </a:p>
        </p:txBody>
      </p:sp>
      <p:sp>
        <p:nvSpPr>
          <p:cNvPr id="19" name="Text Placeholder 18">
            <a:extLst>
              <a:ext uri="{FF2B5EF4-FFF2-40B4-BE49-F238E27FC236}">
                <a16:creationId xmlns:a16="http://schemas.microsoft.com/office/drawing/2014/main" id="{075F8DF2-01EF-6194-E6A9-FC5A514BBBAC}"/>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02E28D2B-0261-C8FA-DC83-6F6BBAFD1DC9}"/>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9986B715-9EAA-9B52-95D3-2BCF68F741CF}"/>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8E97A866-993D-1A84-62A5-610E47182045}"/>
              </a:ext>
            </a:extLst>
          </p:cNvPr>
          <p:cNvSpPr>
            <a:spLocks noGrp="1"/>
          </p:cNvSpPr>
          <p:nvPr>
            <p:ph type="body" sz="quarter" idx="40"/>
          </p:nvPr>
        </p:nvSpPr>
        <p:spPr>
          <a:solidFill>
            <a:srgbClr val="0078D4"/>
          </a:solidFill>
        </p:spPr>
        <p:txBody>
          <a:bodyPr/>
          <a:lstStyle/>
          <a:p>
            <a:endParaRPr lang="en-US" noProof="0"/>
          </a:p>
        </p:txBody>
      </p:sp>
      <p:pic>
        <p:nvPicPr>
          <p:cNvPr id="20" name="Picture 19">
            <a:extLst>
              <a:ext uri="{FF2B5EF4-FFF2-40B4-BE49-F238E27FC236}">
                <a16:creationId xmlns:a16="http://schemas.microsoft.com/office/drawing/2014/main" id="{242991D9-CD25-5B82-2808-E3CED0E85B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A9EA03D6-226B-7FE8-2E78-4540CC636D03}"/>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4E5DAF9C-E6C5-8789-663D-1FB6AC447C08}"/>
              </a:ext>
            </a:extLst>
          </p:cNvPr>
          <p:cNvGrpSpPr/>
          <p:nvPr/>
        </p:nvGrpSpPr>
        <p:grpSpPr>
          <a:xfrm>
            <a:off x="1624328" y="1132756"/>
            <a:ext cx="1655346" cy="211018"/>
            <a:chOff x="1198144" y="862657"/>
            <a:chExt cx="1655346" cy="211018"/>
          </a:xfrm>
        </p:grpSpPr>
        <p:sp>
          <p:nvSpPr>
            <p:cNvPr id="24" name="Rectangle: Rounded Corners 6">
              <a:extLst>
                <a:ext uri="{FF2B5EF4-FFF2-40B4-BE49-F238E27FC236}">
                  <a16:creationId xmlns:a16="http://schemas.microsoft.com/office/drawing/2014/main" id="{C0DAE9EC-8788-AB24-86AB-FA69E28B0760}"/>
                </a:ext>
                <a:ext uri="{C183D7F6-B498-43B3-948B-1728B52AA6E4}">
                  <adec:decorative xmlns:adec="http://schemas.microsoft.com/office/drawing/2017/decorative" val="1"/>
                </a:ext>
              </a:extLst>
            </p:cNvPr>
            <p:cNvSpPr/>
            <p:nvPr/>
          </p:nvSpPr>
          <p:spPr bwMode="auto">
            <a:xfrm>
              <a:off x="1198144" y="862657"/>
              <a:ext cx="165534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Claims processing time</a:t>
              </a:r>
            </a:p>
          </p:txBody>
        </p:sp>
        <p:pic>
          <p:nvPicPr>
            <p:cNvPr id="25" name="Graphic 24">
              <a:extLst>
                <a:ext uri="{FF2B5EF4-FFF2-40B4-BE49-F238E27FC236}">
                  <a16:creationId xmlns:a16="http://schemas.microsoft.com/office/drawing/2014/main" id="{F3259990-DEF4-07B8-B8B2-BDCCC61412F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E7B4FE28-A2C7-62C1-63FD-401AE13696BC}"/>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92F99091-380B-B18A-5E37-B97880732B23}"/>
              </a:ext>
            </a:extLst>
          </p:cNvPr>
          <p:cNvGrpSpPr/>
          <p:nvPr/>
        </p:nvGrpSpPr>
        <p:grpSpPr>
          <a:xfrm>
            <a:off x="7561052" y="1127774"/>
            <a:ext cx="1260000" cy="216000"/>
            <a:chOff x="1194743" y="1140160"/>
            <a:chExt cx="1260000" cy="216000"/>
          </a:xfrm>
        </p:grpSpPr>
        <p:sp>
          <p:nvSpPr>
            <p:cNvPr id="37" name="Rectangle: Rounded Corners 6">
              <a:extLst>
                <a:ext uri="{FF2B5EF4-FFF2-40B4-BE49-F238E27FC236}">
                  <a16:creationId xmlns:a16="http://schemas.microsoft.com/office/drawing/2014/main" id="{74031F18-81F4-E707-764F-B988A3FF32CB}"/>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3E832CF8-D7F0-72A0-173B-206EFC11AFA8}"/>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6578FDDB-ED6B-8E3B-5709-D0EAD6B32531}"/>
              </a:ext>
            </a:extLst>
          </p:cNvPr>
          <p:cNvGrpSpPr/>
          <p:nvPr/>
        </p:nvGrpSpPr>
        <p:grpSpPr>
          <a:xfrm>
            <a:off x="901322" y="2712041"/>
            <a:ext cx="2927459" cy="480390"/>
            <a:chOff x="767112" y="2825909"/>
            <a:chExt cx="2927459" cy="480390"/>
          </a:xfrm>
        </p:grpSpPr>
        <p:sp>
          <p:nvSpPr>
            <p:cNvPr id="43" name="TextBox 42">
              <a:extLst>
                <a:ext uri="{FF2B5EF4-FFF2-40B4-BE49-F238E27FC236}">
                  <a16:creationId xmlns:a16="http://schemas.microsoft.com/office/drawing/2014/main" id="{DB4976E1-F8E3-1D9D-570C-7FDB70E8B857}"/>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Provider Management System</a:t>
              </a:r>
            </a:p>
          </p:txBody>
        </p:sp>
        <p:pic>
          <p:nvPicPr>
            <p:cNvPr id="44" name="Picture 2" descr="Copilot Studio Generative AI pricing - Power Platform Community">
              <a:extLst>
                <a:ext uri="{FF2B5EF4-FFF2-40B4-BE49-F238E27FC236}">
                  <a16:creationId xmlns:a16="http://schemas.microsoft.com/office/drawing/2014/main" id="{D713BE6E-A31F-9EAD-DB88-A5FA0B710274}"/>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ADF52958-F5A3-8C3A-04D2-F0A38CB5BD65}"/>
              </a:ext>
            </a:extLst>
          </p:cNvPr>
          <p:cNvGrpSpPr/>
          <p:nvPr/>
        </p:nvGrpSpPr>
        <p:grpSpPr>
          <a:xfrm>
            <a:off x="4199557" y="2682508"/>
            <a:ext cx="3077543" cy="480390"/>
            <a:chOff x="767112" y="2825909"/>
            <a:chExt cx="3077543" cy="480390"/>
          </a:xfrm>
        </p:grpSpPr>
        <p:sp>
          <p:nvSpPr>
            <p:cNvPr id="46" name="TextBox 45">
              <a:extLst>
                <a:ext uri="{FF2B5EF4-FFF2-40B4-BE49-F238E27FC236}">
                  <a16:creationId xmlns:a16="http://schemas.microsoft.com/office/drawing/2014/main" id="{4301A4E7-819F-A1DA-14B6-27872047607B}"/>
                </a:ext>
                <a:ext uri="{C183D7F6-B498-43B3-948B-1728B52AA6E4}">
                  <adec:decorative xmlns:adec="http://schemas.microsoft.com/office/drawing/2017/decorative" val="0"/>
                </a:ext>
              </a:extLst>
            </p:cNvPr>
            <p:cNvSpPr txBox="1"/>
            <p:nvPr/>
          </p:nvSpPr>
          <p:spPr>
            <a:xfrm>
              <a:off x="1124977" y="2860023"/>
              <a:ext cx="2719678"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Provider Management System</a:t>
              </a:r>
            </a:p>
          </p:txBody>
        </p:sp>
        <p:pic>
          <p:nvPicPr>
            <p:cNvPr id="47" name="Picture 2" descr="Copilot Studio Generative AI pricing - Power Platform Community">
              <a:extLst>
                <a:ext uri="{FF2B5EF4-FFF2-40B4-BE49-F238E27FC236}">
                  <a16:creationId xmlns:a16="http://schemas.microsoft.com/office/drawing/2014/main" id="{184FB2E3-219D-9632-631C-FCC0E5A91610}"/>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1" name="Group 50">
            <a:extLst>
              <a:ext uri="{FF2B5EF4-FFF2-40B4-BE49-F238E27FC236}">
                <a16:creationId xmlns:a16="http://schemas.microsoft.com/office/drawing/2014/main" id="{1EC025C3-08FC-2541-F217-C1CE95E91674}"/>
              </a:ext>
            </a:extLst>
          </p:cNvPr>
          <p:cNvGrpSpPr/>
          <p:nvPr/>
        </p:nvGrpSpPr>
        <p:grpSpPr>
          <a:xfrm>
            <a:off x="7713681" y="2682508"/>
            <a:ext cx="2878119" cy="480390"/>
            <a:chOff x="767112" y="2825909"/>
            <a:chExt cx="2878119" cy="480390"/>
          </a:xfrm>
        </p:grpSpPr>
        <p:sp>
          <p:nvSpPr>
            <p:cNvPr id="52" name="TextBox 51">
              <a:extLst>
                <a:ext uri="{FF2B5EF4-FFF2-40B4-BE49-F238E27FC236}">
                  <a16:creationId xmlns:a16="http://schemas.microsoft.com/office/drawing/2014/main" id="{1EF50D07-C5A2-9EC6-8F73-083D06E348BF}"/>
                </a:ext>
                <a:ext uri="{C183D7F6-B498-43B3-948B-1728B52AA6E4}">
                  <adec:decorative xmlns:adec="http://schemas.microsoft.com/office/drawing/2017/decorative" val="0"/>
                </a:ext>
              </a:extLst>
            </p:cNvPr>
            <p:cNvSpPr txBox="1"/>
            <p:nvPr/>
          </p:nvSpPr>
          <p:spPr>
            <a:xfrm>
              <a:off x="1124977" y="2860023"/>
              <a:ext cx="252025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Provider Management System</a:t>
              </a:r>
            </a:p>
          </p:txBody>
        </p:sp>
        <p:pic>
          <p:nvPicPr>
            <p:cNvPr id="54" name="Picture 2" descr="Copilot Studio Generative AI pricing - Power Platform Community">
              <a:extLst>
                <a:ext uri="{FF2B5EF4-FFF2-40B4-BE49-F238E27FC236}">
                  <a16:creationId xmlns:a16="http://schemas.microsoft.com/office/drawing/2014/main" id="{90249704-E338-2FAB-D376-22E3B3D1B418}"/>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5" name="Group 54">
            <a:extLst>
              <a:ext uri="{FF2B5EF4-FFF2-40B4-BE49-F238E27FC236}">
                <a16:creationId xmlns:a16="http://schemas.microsoft.com/office/drawing/2014/main" id="{9930C6FF-19C8-59FC-7E66-2E648DC56B27}"/>
              </a:ext>
            </a:extLst>
          </p:cNvPr>
          <p:cNvGrpSpPr/>
          <p:nvPr/>
        </p:nvGrpSpPr>
        <p:grpSpPr>
          <a:xfrm>
            <a:off x="5828141" y="5061128"/>
            <a:ext cx="2877709" cy="480390"/>
            <a:chOff x="767112" y="2825909"/>
            <a:chExt cx="2877709" cy="480390"/>
          </a:xfrm>
        </p:grpSpPr>
        <p:sp>
          <p:nvSpPr>
            <p:cNvPr id="56" name="TextBox 55">
              <a:extLst>
                <a:ext uri="{FF2B5EF4-FFF2-40B4-BE49-F238E27FC236}">
                  <a16:creationId xmlns:a16="http://schemas.microsoft.com/office/drawing/2014/main" id="{C1E04C6F-1569-B0F4-E101-76A5395A96A9}"/>
                </a:ext>
                <a:ext uri="{C183D7F6-B498-43B3-948B-1728B52AA6E4}">
                  <adec:decorative xmlns:adec="http://schemas.microsoft.com/office/drawing/2017/decorative" val="0"/>
                </a:ext>
              </a:extLst>
            </p:cNvPr>
            <p:cNvSpPr txBox="1"/>
            <p:nvPr/>
          </p:nvSpPr>
          <p:spPr>
            <a:xfrm>
              <a:off x="1124977" y="2860023"/>
              <a:ext cx="251984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Provider Management System</a:t>
              </a:r>
            </a:p>
          </p:txBody>
        </p:sp>
        <p:pic>
          <p:nvPicPr>
            <p:cNvPr id="57" name="Picture 2" descr="Copilot Studio Generative AI pricing - Power Platform Community">
              <a:extLst>
                <a:ext uri="{FF2B5EF4-FFF2-40B4-BE49-F238E27FC236}">
                  <a16:creationId xmlns:a16="http://schemas.microsoft.com/office/drawing/2014/main" id="{07A2A275-5BF5-1C81-7405-D218B2BDE04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8" name="Group 57">
            <a:extLst>
              <a:ext uri="{FF2B5EF4-FFF2-40B4-BE49-F238E27FC236}">
                <a16:creationId xmlns:a16="http://schemas.microsoft.com/office/drawing/2014/main" id="{C54C501E-BF5C-B97C-BF5C-FAEACF9D0A58}"/>
              </a:ext>
            </a:extLst>
          </p:cNvPr>
          <p:cNvGrpSpPr/>
          <p:nvPr/>
        </p:nvGrpSpPr>
        <p:grpSpPr>
          <a:xfrm>
            <a:off x="2452001" y="5200742"/>
            <a:ext cx="3059016" cy="411140"/>
            <a:chOff x="767112" y="2825909"/>
            <a:chExt cx="3059016" cy="411140"/>
          </a:xfrm>
        </p:grpSpPr>
        <p:sp>
          <p:nvSpPr>
            <p:cNvPr id="59" name="TextBox 58">
              <a:extLst>
                <a:ext uri="{FF2B5EF4-FFF2-40B4-BE49-F238E27FC236}">
                  <a16:creationId xmlns:a16="http://schemas.microsoft.com/office/drawing/2014/main" id="{8B27FE09-F258-E87B-0F71-E40CD0ECC784}"/>
                </a:ext>
                <a:ext uri="{C183D7F6-B498-43B3-948B-1728B52AA6E4}">
                  <adec:decorative xmlns:adec="http://schemas.microsoft.com/office/drawing/2017/decorative" val="0"/>
                </a:ext>
              </a:extLst>
            </p:cNvPr>
            <p:cNvSpPr txBox="1"/>
            <p:nvPr/>
          </p:nvSpPr>
          <p:spPr>
            <a:xfrm>
              <a:off x="1124977" y="2929272"/>
              <a:ext cx="2701151" cy="3077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60" name="Picture 2" descr="Copilot Studio Generative AI pricing - Power Platform Community">
              <a:extLst>
                <a:ext uri="{FF2B5EF4-FFF2-40B4-BE49-F238E27FC236}">
                  <a16:creationId xmlns:a16="http://schemas.microsoft.com/office/drawing/2014/main" id="{C5D7977F-E5DF-28AD-72C0-F95D462902F2}"/>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11011937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554D47-9E4C-DDAD-B103-9FEC9A986D2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8179E4-9E67-EE83-3FDF-B0B8E481B56B}"/>
              </a:ext>
            </a:extLst>
          </p:cNvPr>
          <p:cNvSpPr>
            <a:spLocks noGrp="1"/>
          </p:cNvSpPr>
          <p:nvPr>
            <p:ph type="title"/>
          </p:nvPr>
        </p:nvSpPr>
        <p:spPr>
          <a:xfrm>
            <a:off x="584200" y="387766"/>
            <a:ext cx="5672544" cy="263149"/>
          </a:xfrm>
        </p:spPr>
        <p:txBody>
          <a:bodyPr/>
          <a:lstStyle/>
          <a:p>
            <a:r>
              <a:rPr lang="en-US" noProof="0">
                <a:solidFill>
                  <a:srgbClr val="0078D4"/>
                </a:solidFill>
              </a:rPr>
              <a:t>Payor | </a:t>
            </a:r>
            <a:r>
              <a:rPr lang="en-US" noProof="0"/>
              <a:t>Simplify prior authorization(PA)</a:t>
            </a:r>
          </a:p>
        </p:txBody>
      </p:sp>
      <p:sp>
        <p:nvSpPr>
          <p:cNvPr id="4" name="Text Placeholder 3">
            <a:extLst>
              <a:ext uri="{FF2B5EF4-FFF2-40B4-BE49-F238E27FC236}">
                <a16:creationId xmlns:a16="http://schemas.microsoft.com/office/drawing/2014/main" id="{DE54DAC4-4607-647D-46D5-61847FB977C2}"/>
              </a:ext>
            </a:extLst>
          </p:cNvPr>
          <p:cNvSpPr>
            <a:spLocks noGrp="1"/>
          </p:cNvSpPr>
          <p:nvPr>
            <p:ph type="body" sz="quarter" idx="11"/>
          </p:nvPr>
        </p:nvSpPr>
        <p:spPr>
          <a:xfrm>
            <a:off x="584200" y="1593881"/>
            <a:ext cx="2808000" cy="345600"/>
          </a:xfrm>
        </p:spPr>
        <p:txBody>
          <a:bodyPr/>
          <a:lstStyle/>
          <a:p>
            <a:r>
              <a:rPr lang="en-US" noProof="0"/>
              <a:t>1. Summarize request</a:t>
            </a:r>
          </a:p>
        </p:txBody>
      </p:sp>
      <p:sp>
        <p:nvSpPr>
          <p:cNvPr id="5" name="Text Placeholder 4">
            <a:extLst>
              <a:ext uri="{FF2B5EF4-FFF2-40B4-BE49-F238E27FC236}">
                <a16:creationId xmlns:a16="http://schemas.microsoft.com/office/drawing/2014/main" id="{D99E5402-FC33-D785-BE04-ADFEBDAAAB27}"/>
              </a:ext>
            </a:extLst>
          </p:cNvPr>
          <p:cNvSpPr>
            <a:spLocks noGrp="1"/>
          </p:cNvSpPr>
          <p:nvPr>
            <p:ph type="body" sz="quarter" idx="12"/>
          </p:nvPr>
        </p:nvSpPr>
        <p:spPr>
          <a:xfrm>
            <a:off x="2316020" y="4052218"/>
            <a:ext cx="2808000" cy="345600"/>
          </a:xfrm>
        </p:spPr>
        <p:txBody>
          <a:bodyPr/>
          <a:lstStyle/>
          <a:p>
            <a:r>
              <a:rPr lang="en-US" noProof="0"/>
              <a:t>5. Draft decision letter</a:t>
            </a:r>
          </a:p>
        </p:txBody>
      </p:sp>
      <p:sp>
        <p:nvSpPr>
          <p:cNvPr id="6" name="Text Placeholder 5">
            <a:extLst>
              <a:ext uri="{FF2B5EF4-FFF2-40B4-BE49-F238E27FC236}">
                <a16:creationId xmlns:a16="http://schemas.microsoft.com/office/drawing/2014/main" id="{4B612973-AA4C-F2EF-A6EC-061A35CBDE21}"/>
              </a:ext>
            </a:extLst>
          </p:cNvPr>
          <p:cNvSpPr>
            <a:spLocks noGrp="1"/>
          </p:cNvSpPr>
          <p:nvPr>
            <p:ph type="body" sz="quarter" idx="13"/>
          </p:nvPr>
        </p:nvSpPr>
        <p:spPr>
          <a:xfrm>
            <a:off x="4047840" y="1593881"/>
            <a:ext cx="2808000" cy="345600"/>
          </a:xfrm>
        </p:spPr>
        <p:txBody>
          <a:bodyPr/>
          <a:lstStyle/>
          <a:p>
            <a:r>
              <a:rPr lang="en-US" noProof="0"/>
              <a:t>2. Validate PA request</a:t>
            </a:r>
          </a:p>
        </p:txBody>
      </p:sp>
      <p:sp>
        <p:nvSpPr>
          <p:cNvPr id="7" name="Text Placeholder 6">
            <a:extLst>
              <a:ext uri="{FF2B5EF4-FFF2-40B4-BE49-F238E27FC236}">
                <a16:creationId xmlns:a16="http://schemas.microsoft.com/office/drawing/2014/main" id="{47AD36B0-7C22-0A2C-2131-E335BC52D579}"/>
              </a:ext>
            </a:extLst>
          </p:cNvPr>
          <p:cNvSpPr>
            <a:spLocks noGrp="1"/>
          </p:cNvSpPr>
          <p:nvPr>
            <p:ph type="body" sz="quarter" idx="14"/>
          </p:nvPr>
        </p:nvSpPr>
        <p:spPr>
          <a:xfrm>
            <a:off x="5779660" y="4052218"/>
            <a:ext cx="2808000" cy="345600"/>
          </a:xfrm>
        </p:spPr>
        <p:txBody>
          <a:bodyPr/>
          <a:lstStyle/>
          <a:p>
            <a:r>
              <a:rPr lang="en-US" noProof="0"/>
              <a:t>4. Decision support for PA request</a:t>
            </a:r>
          </a:p>
        </p:txBody>
      </p:sp>
      <p:sp>
        <p:nvSpPr>
          <p:cNvPr id="8" name="Text Placeholder 7">
            <a:extLst>
              <a:ext uri="{FF2B5EF4-FFF2-40B4-BE49-F238E27FC236}">
                <a16:creationId xmlns:a16="http://schemas.microsoft.com/office/drawing/2014/main" id="{03047EE2-0F89-48A0-F954-B295A3402F8E}"/>
              </a:ext>
            </a:extLst>
          </p:cNvPr>
          <p:cNvSpPr>
            <a:spLocks noGrp="1"/>
          </p:cNvSpPr>
          <p:nvPr>
            <p:ph type="body" sz="quarter" idx="15"/>
          </p:nvPr>
        </p:nvSpPr>
        <p:spPr>
          <a:xfrm>
            <a:off x="7511481" y="1593881"/>
            <a:ext cx="2808000" cy="345600"/>
          </a:xfrm>
        </p:spPr>
        <p:txBody>
          <a:bodyPr/>
          <a:lstStyle/>
          <a:p>
            <a:r>
              <a:rPr lang="en-US" noProof="0"/>
              <a:t>3. Collaborative review</a:t>
            </a:r>
          </a:p>
        </p:txBody>
      </p:sp>
      <p:sp>
        <p:nvSpPr>
          <p:cNvPr id="9" name="Text Placeholder 8">
            <a:extLst>
              <a:ext uri="{FF2B5EF4-FFF2-40B4-BE49-F238E27FC236}">
                <a16:creationId xmlns:a16="http://schemas.microsoft.com/office/drawing/2014/main" id="{BCC1FA2A-F9C2-3F09-09E8-B6F8E7D93D1E}"/>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9BD7793A-9B34-5AA0-2715-C4F06B451080}"/>
              </a:ext>
            </a:extLst>
          </p:cNvPr>
          <p:cNvSpPr>
            <a:spLocks noGrp="1"/>
          </p:cNvSpPr>
          <p:nvPr>
            <p:ph type="body" sz="quarter" idx="18"/>
          </p:nvPr>
        </p:nvSpPr>
        <p:spPr>
          <a:xfrm>
            <a:off x="584200" y="2032188"/>
            <a:ext cx="2808000" cy="626701"/>
          </a:xfrm>
        </p:spPr>
        <p:txBody>
          <a:bodyPr>
            <a:normAutofit fontScale="92500"/>
          </a:bodyPr>
          <a:lstStyle/>
          <a:p>
            <a:r>
              <a:rPr lang="en-US" noProof="0">
                <a:latin typeface="Segoe UI"/>
                <a:cs typeface="Segoe UI"/>
              </a:rPr>
              <a:t>Use a Copilot agent to summarize relevant information for the incoming PA request by analyzing relevant information from prior authorization forms, medical records, and coverage policy documents.</a:t>
            </a:r>
          </a:p>
        </p:txBody>
      </p:sp>
      <p:sp>
        <p:nvSpPr>
          <p:cNvPr id="10" name="Text Placeholder 9">
            <a:extLst>
              <a:ext uri="{FF2B5EF4-FFF2-40B4-BE49-F238E27FC236}">
                <a16:creationId xmlns:a16="http://schemas.microsoft.com/office/drawing/2014/main" id="{D6B98165-C945-443B-E4C4-8921519C49E1}"/>
              </a:ext>
            </a:extLst>
          </p:cNvPr>
          <p:cNvSpPr>
            <a:spLocks noGrp="1"/>
          </p:cNvSpPr>
          <p:nvPr>
            <p:ph type="body" sz="quarter" idx="19"/>
          </p:nvPr>
        </p:nvSpPr>
        <p:spPr>
          <a:xfrm>
            <a:off x="4047840" y="2032188"/>
            <a:ext cx="2808000" cy="626701"/>
          </a:xfrm>
        </p:spPr>
        <p:txBody>
          <a:bodyPr/>
          <a:lstStyle/>
          <a:p>
            <a:r>
              <a:rPr lang="en-US" noProof="0">
                <a:latin typeface="Segoe UI"/>
                <a:cs typeface="Segoe UI"/>
              </a:rPr>
              <a:t>Use a Copilot agent to compare and validate identified services against prior authorization guidelines by extracting information from medical records and coverage policy documents.</a:t>
            </a:r>
            <a:endParaRPr lang="en-US" noProof="0"/>
          </a:p>
        </p:txBody>
      </p:sp>
      <p:sp>
        <p:nvSpPr>
          <p:cNvPr id="11" name="Text Placeholder 10">
            <a:extLst>
              <a:ext uri="{FF2B5EF4-FFF2-40B4-BE49-F238E27FC236}">
                <a16:creationId xmlns:a16="http://schemas.microsoft.com/office/drawing/2014/main" id="{AFDA8757-0CCF-BD16-A504-6F5A7D41D4BE}"/>
              </a:ext>
            </a:extLst>
          </p:cNvPr>
          <p:cNvSpPr>
            <a:spLocks noGrp="1"/>
          </p:cNvSpPr>
          <p:nvPr>
            <p:ph type="body" sz="quarter" idx="20"/>
          </p:nvPr>
        </p:nvSpPr>
        <p:spPr>
          <a:xfrm>
            <a:off x="7511481" y="2032188"/>
            <a:ext cx="2808000" cy="626701"/>
          </a:xfrm>
        </p:spPr>
        <p:txBody>
          <a:bodyPr>
            <a:normAutofit/>
          </a:bodyPr>
          <a:lstStyle/>
          <a:p>
            <a:r>
              <a:rPr lang="en-US" noProof="0">
                <a:latin typeface="Segoe UI"/>
                <a:cs typeface="Segoe UI"/>
              </a:rPr>
              <a:t>Utilization Management (UM) team members use Copilot Pages to collaboratively review/ refine and have interactive discussions on summarized information on incoming PA request.</a:t>
            </a:r>
            <a:endParaRPr lang="en-US" baseline="30000" noProof="0"/>
          </a:p>
        </p:txBody>
      </p:sp>
      <p:sp>
        <p:nvSpPr>
          <p:cNvPr id="12" name="Text Placeholder 11">
            <a:extLst>
              <a:ext uri="{FF2B5EF4-FFF2-40B4-BE49-F238E27FC236}">
                <a16:creationId xmlns:a16="http://schemas.microsoft.com/office/drawing/2014/main" id="{1C6B5284-B252-8799-8163-731236FB3A67}"/>
              </a:ext>
            </a:extLst>
          </p:cNvPr>
          <p:cNvSpPr>
            <a:spLocks noGrp="1"/>
          </p:cNvSpPr>
          <p:nvPr>
            <p:ph type="body" sz="quarter" idx="21"/>
          </p:nvPr>
        </p:nvSpPr>
        <p:spPr>
          <a:xfrm>
            <a:off x="584200" y="3208260"/>
            <a:ext cx="2808000" cy="626701"/>
          </a:xfrm>
        </p:spPr>
        <p:txBody>
          <a:bodyPr/>
          <a:lstStyle/>
          <a:p>
            <a:r>
              <a:rPr lang="en-US" noProof="0"/>
              <a:t>Benefit: </a:t>
            </a:r>
            <a:r>
              <a:rPr lang="en-US" b="1" noProof="0">
                <a:latin typeface="Segoe UI" panose="020B0502040204020203" pitchFamily="34" charset="0"/>
                <a:cs typeface="Segoe UI" panose="020B0502040204020203" pitchFamily="34" charset="0"/>
              </a:rPr>
              <a:t>Reduces manual effort </a:t>
            </a:r>
            <a:r>
              <a:rPr lang="en-US" noProof="0">
                <a:latin typeface="Segoe UI" panose="020B0502040204020203" pitchFamily="34" charset="0"/>
                <a:cs typeface="Segoe UI" panose="020B0502040204020203" pitchFamily="34" charset="0"/>
              </a:rPr>
              <a:t>and ensures comprehensive data extraction for accurate decision-making.</a:t>
            </a:r>
            <a:endParaRPr lang="en-US" noProof="0"/>
          </a:p>
        </p:txBody>
      </p:sp>
      <p:sp>
        <p:nvSpPr>
          <p:cNvPr id="13" name="Text Placeholder 12">
            <a:extLst>
              <a:ext uri="{FF2B5EF4-FFF2-40B4-BE49-F238E27FC236}">
                <a16:creationId xmlns:a16="http://schemas.microsoft.com/office/drawing/2014/main" id="{80C3B29B-DA18-6292-45EE-71AE10F82EC8}"/>
              </a:ext>
            </a:extLst>
          </p:cNvPr>
          <p:cNvSpPr>
            <a:spLocks noGrp="1"/>
          </p:cNvSpPr>
          <p:nvPr>
            <p:ph type="body" sz="quarter" idx="22"/>
          </p:nvPr>
        </p:nvSpPr>
        <p:spPr>
          <a:xfrm>
            <a:off x="2316020" y="5641938"/>
            <a:ext cx="2808000" cy="626701"/>
          </a:xfrm>
        </p:spPr>
        <p:txBody>
          <a:bodyPr/>
          <a:lstStyle/>
          <a:p>
            <a:r>
              <a:rPr lang="en-US" noProof="0"/>
              <a:t>Benefit: </a:t>
            </a:r>
            <a:r>
              <a:rPr kumimoji="0" lang="en-US" sz="9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Enhances member experience </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by providing communication in their </a:t>
            </a:r>
            <a:r>
              <a:rPr kumimoji="0" lang="en-US" sz="900" b="1"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preferred language </a:t>
            </a: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and required timeline.</a:t>
            </a:r>
            <a:endParaRPr lang="en-US" noProof="0"/>
          </a:p>
        </p:txBody>
      </p:sp>
      <p:sp>
        <p:nvSpPr>
          <p:cNvPr id="14" name="Text Placeholder 13">
            <a:extLst>
              <a:ext uri="{FF2B5EF4-FFF2-40B4-BE49-F238E27FC236}">
                <a16:creationId xmlns:a16="http://schemas.microsoft.com/office/drawing/2014/main" id="{B7DC08A2-AE5D-4FD7-BED7-DE15AF04B751}"/>
              </a:ext>
            </a:extLst>
          </p:cNvPr>
          <p:cNvSpPr>
            <a:spLocks noGrp="1"/>
          </p:cNvSpPr>
          <p:nvPr>
            <p:ph type="body" sz="quarter" idx="23"/>
          </p:nvPr>
        </p:nvSpPr>
        <p:spPr>
          <a:xfrm>
            <a:off x="4047840" y="3208260"/>
            <a:ext cx="2808000" cy="626701"/>
          </a:xfrm>
        </p:spPr>
        <p:txBody>
          <a:bodyPr>
            <a:normAutofit/>
          </a:bodyPr>
          <a:lstStyle/>
          <a:p>
            <a:r>
              <a:rPr lang="en-US" noProof="0"/>
              <a:t>Benefit: </a:t>
            </a:r>
            <a:r>
              <a:rPr lang="en-US" noProof="0">
                <a:latin typeface="Segoe UI" panose="020B0502040204020203" pitchFamily="34" charset="0"/>
                <a:cs typeface="Segoe UI" panose="020B0502040204020203" pitchFamily="34" charset="0"/>
              </a:rPr>
              <a:t>Helps ensure </a:t>
            </a:r>
            <a:r>
              <a:rPr lang="en-US" b="1" noProof="0">
                <a:latin typeface="Segoe UI" panose="020B0502040204020203" pitchFamily="34" charset="0"/>
                <a:cs typeface="Segoe UI" panose="020B0502040204020203" pitchFamily="34" charset="0"/>
              </a:rPr>
              <a:t>compliance with guidelines </a:t>
            </a:r>
            <a:r>
              <a:rPr lang="en-US" noProof="0">
                <a:latin typeface="Segoe UI" panose="020B0502040204020203" pitchFamily="34" charset="0"/>
                <a:cs typeface="Segoe UI" panose="020B0502040204020203" pitchFamily="34" charset="0"/>
              </a:rPr>
              <a:t>and improves the</a:t>
            </a:r>
            <a:r>
              <a:rPr lang="en-US" b="1" noProof="0">
                <a:latin typeface="Segoe UI" panose="020B0502040204020203" pitchFamily="34" charset="0"/>
                <a:cs typeface="Segoe UI" panose="020B0502040204020203" pitchFamily="34" charset="0"/>
              </a:rPr>
              <a:t> accuracy </a:t>
            </a:r>
            <a:r>
              <a:rPr lang="en-US" noProof="0">
                <a:latin typeface="Segoe UI" panose="020B0502040204020203" pitchFamily="34" charset="0"/>
                <a:cs typeface="Segoe UI" panose="020B0502040204020203" pitchFamily="34" charset="0"/>
              </a:rPr>
              <a:t>of service validation.</a:t>
            </a:r>
            <a:endParaRPr lang="en-US" noProof="0"/>
          </a:p>
        </p:txBody>
      </p:sp>
      <p:sp>
        <p:nvSpPr>
          <p:cNvPr id="15" name="Text Placeholder 14">
            <a:extLst>
              <a:ext uri="{FF2B5EF4-FFF2-40B4-BE49-F238E27FC236}">
                <a16:creationId xmlns:a16="http://schemas.microsoft.com/office/drawing/2014/main" id="{0A57673F-5B24-733B-8305-5973BCE5E866}"/>
              </a:ext>
            </a:extLst>
          </p:cNvPr>
          <p:cNvSpPr>
            <a:spLocks noGrp="1"/>
          </p:cNvSpPr>
          <p:nvPr>
            <p:ph type="body" sz="quarter" idx="24"/>
          </p:nvPr>
        </p:nvSpPr>
        <p:spPr>
          <a:xfrm>
            <a:off x="5779660" y="5641938"/>
            <a:ext cx="2808000" cy="626701"/>
          </a:xfrm>
        </p:spPr>
        <p:txBody>
          <a:bodyPr/>
          <a:lstStyle/>
          <a:p>
            <a:r>
              <a:rPr lang="en-US" noProof="0"/>
              <a:t>Benefit: </a:t>
            </a:r>
            <a:r>
              <a:rPr lang="en-US" noProof="0">
                <a:latin typeface="Segoe UI" panose="020B0502040204020203" pitchFamily="34" charset="0"/>
                <a:cs typeface="Segoe UI" panose="020B0502040204020203" pitchFamily="34" charset="0"/>
              </a:rPr>
              <a:t> </a:t>
            </a:r>
            <a:r>
              <a:rPr lang="en-US" b="1" noProof="0">
                <a:latin typeface="Segoe UI" panose="020B0502040204020203" pitchFamily="34" charset="0"/>
                <a:cs typeface="Segoe UI" panose="020B0502040204020203" pitchFamily="34" charset="0"/>
              </a:rPr>
              <a:t>Streamlines </a:t>
            </a:r>
            <a:r>
              <a:rPr lang="en-US" noProof="0">
                <a:latin typeface="Segoe UI" panose="020B0502040204020203" pitchFamily="34" charset="0"/>
                <a:cs typeface="Segoe UI" panose="020B0502040204020203" pitchFamily="34" charset="0"/>
              </a:rPr>
              <a:t>the decision-making process and ensures </a:t>
            </a:r>
            <a:r>
              <a:rPr lang="en-US" b="1" noProof="0">
                <a:latin typeface="Segoe UI" panose="020B0502040204020203" pitchFamily="34" charset="0"/>
                <a:cs typeface="Segoe UI" panose="020B0502040204020203" pitchFamily="34" charset="0"/>
              </a:rPr>
              <a:t>consistency </a:t>
            </a:r>
            <a:r>
              <a:rPr lang="en-US" noProof="0">
                <a:latin typeface="Segoe UI" panose="020B0502040204020203" pitchFamily="34" charset="0"/>
                <a:cs typeface="Segoe UI" panose="020B0502040204020203" pitchFamily="34" charset="0"/>
              </a:rPr>
              <a:t>in authorization decisions</a:t>
            </a:r>
            <a:r>
              <a:rPr lang="en-US" noProof="0"/>
              <a:t>. </a:t>
            </a:r>
          </a:p>
        </p:txBody>
      </p:sp>
      <p:sp>
        <p:nvSpPr>
          <p:cNvPr id="16" name="Text Placeholder 15">
            <a:extLst>
              <a:ext uri="{FF2B5EF4-FFF2-40B4-BE49-F238E27FC236}">
                <a16:creationId xmlns:a16="http://schemas.microsoft.com/office/drawing/2014/main" id="{0476B229-8522-FF77-5C2D-812F0112C530}"/>
              </a:ext>
            </a:extLst>
          </p:cNvPr>
          <p:cNvSpPr>
            <a:spLocks noGrp="1"/>
          </p:cNvSpPr>
          <p:nvPr>
            <p:ph type="body" sz="quarter" idx="25"/>
          </p:nvPr>
        </p:nvSpPr>
        <p:spPr>
          <a:xfrm>
            <a:off x="7511481" y="3190468"/>
            <a:ext cx="2808000" cy="609409"/>
          </a:xfrm>
        </p:spPr>
        <p:txBody>
          <a:bodyPr>
            <a:normAutofit/>
          </a:bodyPr>
          <a:lstStyle/>
          <a:p>
            <a:r>
              <a:rPr lang="en-US" noProof="0"/>
              <a:t>Benefit: </a:t>
            </a:r>
            <a:r>
              <a:rPr lang="en-US" noProof="0">
                <a:latin typeface="Segoe UI" panose="020B0502040204020203" pitchFamily="34" charset="0"/>
                <a:cs typeface="Segoe UI" panose="020B0502040204020203" pitchFamily="34" charset="0"/>
              </a:rPr>
              <a:t>UM team can collaboratively review a comprehensive summary, thus </a:t>
            </a:r>
            <a:r>
              <a:rPr lang="en-US" b="1" noProof="0">
                <a:latin typeface="Segoe UI" panose="020B0502040204020203" pitchFamily="34" charset="0"/>
                <a:cs typeface="Segoe UI" panose="020B0502040204020203" pitchFamily="34" charset="0"/>
              </a:rPr>
              <a:t>reducing time </a:t>
            </a:r>
            <a:r>
              <a:rPr lang="en-US" noProof="0">
                <a:latin typeface="Segoe UI" panose="020B0502040204020203" pitchFamily="34" charset="0"/>
                <a:cs typeface="Segoe UI" panose="020B0502040204020203" pitchFamily="34" charset="0"/>
              </a:rPr>
              <a:t>in understanding </a:t>
            </a:r>
            <a:r>
              <a:rPr lang="en-US" b="1" noProof="0">
                <a:latin typeface="Segoe UI" panose="020B0502040204020203" pitchFamily="34" charset="0"/>
                <a:cs typeface="Segoe UI" panose="020B0502040204020203" pitchFamily="34" charset="0"/>
              </a:rPr>
              <a:t>member’s prior history.</a:t>
            </a:r>
            <a:endParaRPr lang="en-US" noProof="0"/>
          </a:p>
        </p:txBody>
      </p:sp>
      <p:sp>
        <p:nvSpPr>
          <p:cNvPr id="17" name="Text Placeholder 16">
            <a:extLst>
              <a:ext uri="{FF2B5EF4-FFF2-40B4-BE49-F238E27FC236}">
                <a16:creationId xmlns:a16="http://schemas.microsoft.com/office/drawing/2014/main" id="{3A549C46-DC41-BF2E-C7FF-328DBFE8B668}"/>
              </a:ext>
            </a:extLst>
          </p:cNvPr>
          <p:cNvSpPr>
            <a:spLocks noGrp="1"/>
          </p:cNvSpPr>
          <p:nvPr>
            <p:ph type="body" sz="quarter" idx="27"/>
          </p:nvPr>
        </p:nvSpPr>
        <p:spPr>
          <a:xfrm>
            <a:off x="2316020" y="4488366"/>
            <a:ext cx="2808000" cy="626701"/>
          </a:xfrm>
        </p:spPr>
        <p:txBody>
          <a:bodyPr>
            <a:normAutofit fontScale="92500"/>
          </a:bodyPr>
          <a:lstStyle/>
          <a:p>
            <a:pPr>
              <a:defRPr/>
            </a:pPr>
            <a:r>
              <a:rPr lang="en-US" noProof="0">
                <a:solidFill>
                  <a:prstClr val="black"/>
                </a:solidFill>
                <a:latin typeface="Segoe UI"/>
                <a:cs typeface="Segoe UI"/>
              </a:rPr>
              <a:t>Upon final decision being made, use</a:t>
            </a:r>
            <a:r>
              <a:rPr kumimoji="0" lang="en-US" sz="900" b="0" i="0" u="none" strike="noStrike" kern="1200" cap="none" spc="0" normalizeH="0" baseline="0" noProof="0">
                <a:ln>
                  <a:noFill/>
                </a:ln>
                <a:solidFill>
                  <a:prstClr val="black"/>
                </a:solidFill>
                <a:effectLst/>
                <a:uLnTx/>
                <a:uFillTx/>
                <a:latin typeface="Segoe UI"/>
                <a:cs typeface="Segoe UI"/>
              </a:rPr>
              <a:t> the agent to draft a</a:t>
            </a:r>
            <a:r>
              <a:rPr kumimoji="0" lang="en-US" sz="900" i="0" u="none" strike="noStrike" kern="1200" cap="none" spc="0" normalizeH="0" baseline="0" noProof="0">
                <a:ln>
                  <a:noFill/>
                </a:ln>
                <a:solidFill>
                  <a:prstClr val="black"/>
                </a:solidFill>
                <a:effectLst/>
                <a:uLnTx/>
                <a:uFillTx/>
                <a:latin typeface="Segoe UI"/>
                <a:cs typeface="Segoe UI"/>
              </a:rPr>
              <a:t>n authorization letter in the member's preferred language based on the suggested template to include a member summary, and appropriate denia</a:t>
            </a:r>
            <a:r>
              <a:rPr kumimoji="0" lang="en-US" sz="900" b="0" i="0" u="none" strike="noStrike" kern="1200" cap="none" spc="0" normalizeH="0" baseline="0" noProof="0">
                <a:ln>
                  <a:noFill/>
                </a:ln>
                <a:solidFill>
                  <a:prstClr val="black"/>
                </a:solidFill>
                <a:effectLst/>
                <a:uLnTx/>
                <a:uFillTx/>
                <a:latin typeface="Segoe UI"/>
                <a:cs typeface="Segoe UI"/>
              </a:rPr>
              <a:t>l codes, etc.</a:t>
            </a:r>
          </a:p>
          <a:p>
            <a:pPr>
              <a:lnSpc>
                <a:spcPct val="110000"/>
              </a:lnSpc>
            </a:pPr>
            <a:endParaRPr lang="en-US" noProof="0">
              <a:latin typeface="Segoe UI "/>
            </a:endParaRPr>
          </a:p>
        </p:txBody>
      </p:sp>
      <p:sp>
        <p:nvSpPr>
          <p:cNvPr id="18" name="Text Placeholder 17">
            <a:extLst>
              <a:ext uri="{FF2B5EF4-FFF2-40B4-BE49-F238E27FC236}">
                <a16:creationId xmlns:a16="http://schemas.microsoft.com/office/drawing/2014/main" id="{02FB9B96-5BB3-0BF3-9554-6CA9DCD0324A}"/>
              </a:ext>
            </a:extLst>
          </p:cNvPr>
          <p:cNvSpPr>
            <a:spLocks noGrp="1"/>
          </p:cNvSpPr>
          <p:nvPr>
            <p:ph type="body" sz="quarter" idx="28"/>
          </p:nvPr>
        </p:nvSpPr>
        <p:spPr>
          <a:xfrm>
            <a:off x="5779660" y="4488366"/>
            <a:ext cx="2808000" cy="626701"/>
          </a:xfrm>
        </p:spPr>
        <p:txBody>
          <a:bodyPr>
            <a:normAutofit fontScale="92500" lnSpcReduction="10000"/>
          </a:bodyPr>
          <a:lstStyle/>
          <a:p>
            <a:r>
              <a:rPr lang="en-US" noProof="0">
                <a:latin typeface="Segoe UI"/>
                <a:cs typeface="Segoe UI"/>
              </a:rPr>
              <a:t>Use the agent to offer detailed considerations designed to assist UM team members with decision making around approval, denial, or pend status. This can be based on specified rules and guidelines and past decisions on similar cases.</a:t>
            </a:r>
            <a:endParaRPr lang="en-US" noProof="0"/>
          </a:p>
        </p:txBody>
      </p:sp>
      <p:sp>
        <p:nvSpPr>
          <p:cNvPr id="19" name="Text Placeholder 18">
            <a:extLst>
              <a:ext uri="{FF2B5EF4-FFF2-40B4-BE49-F238E27FC236}">
                <a16:creationId xmlns:a16="http://schemas.microsoft.com/office/drawing/2014/main" id="{D2D5074E-646B-F89B-7C3C-5DE2545D9A34}"/>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5E217846-ABD6-D8C0-6D2D-6766A0CFDD29}"/>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A178A7C5-44C2-E6C3-5DA0-F64A8B016EED}"/>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0EAA99DD-C7D4-3281-25A1-B81BF4288E4C}"/>
              </a:ext>
            </a:extLst>
          </p:cNvPr>
          <p:cNvSpPr>
            <a:spLocks noGrp="1"/>
          </p:cNvSpPr>
          <p:nvPr>
            <p:ph type="body" sz="quarter" idx="40"/>
          </p:nvPr>
        </p:nvSpPr>
        <p:spPr>
          <a:solidFill>
            <a:srgbClr val="0078D4"/>
          </a:solidFill>
        </p:spPr>
        <p:txBody>
          <a:bodyPr/>
          <a:lstStyle/>
          <a:p>
            <a:endParaRPr lang="en-US" noProof="0"/>
          </a:p>
        </p:txBody>
      </p:sp>
      <p:pic>
        <p:nvPicPr>
          <p:cNvPr id="20" name="Picture 19">
            <a:extLst>
              <a:ext uri="{FF2B5EF4-FFF2-40B4-BE49-F238E27FC236}">
                <a16:creationId xmlns:a16="http://schemas.microsoft.com/office/drawing/2014/main" id="{BA32F229-71E6-2196-F482-5D690F9B187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66CFC81F-FDDF-9204-5B7D-8403DF35A20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C9AE83E6-2C8C-3980-3215-8E136BF70CBF}"/>
              </a:ext>
            </a:extLst>
          </p:cNvPr>
          <p:cNvGrpSpPr/>
          <p:nvPr/>
        </p:nvGrpSpPr>
        <p:grpSpPr>
          <a:xfrm>
            <a:off x="1624328" y="1132756"/>
            <a:ext cx="1655346" cy="211018"/>
            <a:chOff x="1198144" y="862657"/>
            <a:chExt cx="1655346" cy="211018"/>
          </a:xfrm>
        </p:grpSpPr>
        <p:sp>
          <p:nvSpPr>
            <p:cNvPr id="24" name="Rectangle: Rounded Corners 6">
              <a:extLst>
                <a:ext uri="{FF2B5EF4-FFF2-40B4-BE49-F238E27FC236}">
                  <a16:creationId xmlns:a16="http://schemas.microsoft.com/office/drawing/2014/main" id="{DC34C773-A083-173C-EB7D-24E6611D4DC7}"/>
                </a:ext>
                <a:ext uri="{C183D7F6-B498-43B3-948B-1728B52AA6E4}">
                  <adec:decorative xmlns:adec="http://schemas.microsoft.com/office/drawing/2017/decorative" val="1"/>
                </a:ext>
              </a:extLst>
            </p:cNvPr>
            <p:cNvSpPr/>
            <p:nvPr/>
          </p:nvSpPr>
          <p:spPr bwMode="auto">
            <a:xfrm>
              <a:off x="1198144" y="862657"/>
              <a:ext cx="165534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Claims processing time</a:t>
              </a:r>
            </a:p>
          </p:txBody>
        </p:sp>
        <p:pic>
          <p:nvPicPr>
            <p:cNvPr id="25" name="Graphic 24">
              <a:extLst>
                <a:ext uri="{FF2B5EF4-FFF2-40B4-BE49-F238E27FC236}">
                  <a16:creationId xmlns:a16="http://schemas.microsoft.com/office/drawing/2014/main" id="{3E233AFF-A294-8BE5-3EB7-47BD3C573BB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406F9362-F144-B2E5-D5E9-B06EC1BA2637}"/>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4F7F575D-2527-E46D-4C1C-C666CF537C16}"/>
              </a:ext>
            </a:extLst>
          </p:cNvPr>
          <p:cNvGrpSpPr/>
          <p:nvPr/>
        </p:nvGrpSpPr>
        <p:grpSpPr>
          <a:xfrm>
            <a:off x="7561052" y="1127774"/>
            <a:ext cx="1260000" cy="216000"/>
            <a:chOff x="1194743" y="1140160"/>
            <a:chExt cx="1260000" cy="216000"/>
          </a:xfrm>
        </p:grpSpPr>
        <p:sp>
          <p:nvSpPr>
            <p:cNvPr id="37" name="Rectangle: Rounded Corners 6">
              <a:extLst>
                <a:ext uri="{FF2B5EF4-FFF2-40B4-BE49-F238E27FC236}">
                  <a16:creationId xmlns:a16="http://schemas.microsoft.com/office/drawing/2014/main" id="{5BCD767A-0DFF-2EF8-6AE5-A129FE1402A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CAB47CA7-FB41-A8E1-2122-731A1D3F0FBF}"/>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7CDF2190-B0C1-91FA-F76F-75A1E247D080}"/>
              </a:ext>
            </a:extLst>
          </p:cNvPr>
          <p:cNvGrpSpPr/>
          <p:nvPr/>
        </p:nvGrpSpPr>
        <p:grpSpPr>
          <a:xfrm>
            <a:off x="901322" y="2712041"/>
            <a:ext cx="2927459" cy="480390"/>
            <a:chOff x="767112" y="2825909"/>
            <a:chExt cx="2927459" cy="480390"/>
          </a:xfrm>
        </p:grpSpPr>
        <p:sp>
          <p:nvSpPr>
            <p:cNvPr id="43" name="TextBox 42">
              <a:extLst>
                <a:ext uri="{FF2B5EF4-FFF2-40B4-BE49-F238E27FC236}">
                  <a16:creationId xmlns:a16="http://schemas.microsoft.com/office/drawing/2014/main" id="{E16BC8EC-F6FC-718A-EF3A-C900DAA7F870}"/>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44" name="Picture 2" descr="Copilot Studio Generative AI pricing - Power Platform Community">
              <a:extLst>
                <a:ext uri="{FF2B5EF4-FFF2-40B4-BE49-F238E27FC236}">
                  <a16:creationId xmlns:a16="http://schemas.microsoft.com/office/drawing/2014/main" id="{F673381F-056F-33D9-3053-FB95CF6BD59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a:extLst>
              <a:ext uri="{FF2B5EF4-FFF2-40B4-BE49-F238E27FC236}">
                <a16:creationId xmlns:a16="http://schemas.microsoft.com/office/drawing/2014/main" id="{1F5909FB-8F73-D0FB-89B1-503CD5C94F50}"/>
              </a:ext>
            </a:extLst>
          </p:cNvPr>
          <p:cNvGrpSpPr/>
          <p:nvPr/>
        </p:nvGrpSpPr>
        <p:grpSpPr>
          <a:xfrm>
            <a:off x="8079099" y="2807988"/>
            <a:ext cx="2351135" cy="420628"/>
            <a:chOff x="588263" y="1187610"/>
            <a:chExt cx="2351135" cy="420628"/>
          </a:xfrm>
        </p:grpSpPr>
        <p:pic>
          <p:nvPicPr>
            <p:cNvPr id="21" name="Picture 20" descr="Zip Co logo SVG free download, id: 101874 - Brandlogos.net">
              <a:hlinkClick r:id="rId9"/>
              <a:extLst>
                <a:ext uri="{FF2B5EF4-FFF2-40B4-BE49-F238E27FC236}">
                  <a16:creationId xmlns:a16="http://schemas.microsoft.com/office/drawing/2014/main" id="{D401D7E0-AF31-DAB9-D628-44EA47ED9D2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96B69030-D328-EB90-0E61-613C523727AC}"/>
                </a:ext>
                <a:ext uri="{C183D7F6-B498-43B3-948B-1728B52AA6E4}">
                  <adec:decorative xmlns:adec="http://schemas.microsoft.com/office/drawing/2017/decorative" val="0"/>
                </a:ext>
              </a:extLst>
            </p:cNvPr>
            <p:cNvSpPr txBox="1"/>
            <p:nvPr/>
          </p:nvSpPr>
          <p:spPr>
            <a:xfrm>
              <a:off x="1047214" y="1187610"/>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27" name="Group 26">
            <a:extLst>
              <a:ext uri="{FF2B5EF4-FFF2-40B4-BE49-F238E27FC236}">
                <a16:creationId xmlns:a16="http://schemas.microsoft.com/office/drawing/2014/main" id="{75D07A7B-6FD7-395D-3B4C-92ACD9BDE8C7}"/>
              </a:ext>
            </a:extLst>
          </p:cNvPr>
          <p:cNvGrpSpPr/>
          <p:nvPr/>
        </p:nvGrpSpPr>
        <p:grpSpPr>
          <a:xfrm>
            <a:off x="4206401" y="2759554"/>
            <a:ext cx="2927459" cy="480390"/>
            <a:chOff x="767112" y="2825909"/>
            <a:chExt cx="2927459" cy="480390"/>
          </a:xfrm>
        </p:grpSpPr>
        <p:sp>
          <p:nvSpPr>
            <p:cNvPr id="28" name="TextBox 27">
              <a:extLst>
                <a:ext uri="{FF2B5EF4-FFF2-40B4-BE49-F238E27FC236}">
                  <a16:creationId xmlns:a16="http://schemas.microsoft.com/office/drawing/2014/main" id="{4D4A9E4E-6849-AB7C-483A-4F80FB89F556}"/>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30" name="Picture 2" descr="Copilot Studio Generative AI pricing - Power Platform Community">
              <a:extLst>
                <a:ext uri="{FF2B5EF4-FFF2-40B4-BE49-F238E27FC236}">
                  <a16:creationId xmlns:a16="http://schemas.microsoft.com/office/drawing/2014/main" id="{48B2A732-BDE7-390C-F1AD-6D0291C7E46B}"/>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4184D813-306E-8BBA-3178-A9CB3D52BB1B}"/>
              </a:ext>
            </a:extLst>
          </p:cNvPr>
          <p:cNvGrpSpPr/>
          <p:nvPr/>
        </p:nvGrpSpPr>
        <p:grpSpPr>
          <a:xfrm>
            <a:off x="5794601" y="5140564"/>
            <a:ext cx="2927459" cy="480390"/>
            <a:chOff x="767112" y="2825909"/>
            <a:chExt cx="2927459" cy="480390"/>
          </a:xfrm>
        </p:grpSpPr>
        <p:sp>
          <p:nvSpPr>
            <p:cNvPr id="33" name="TextBox 32">
              <a:extLst>
                <a:ext uri="{FF2B5EF4-FFF2-40B4-BE49-F238E27FC236}">
                  <a16:creationId xmlns:a16="http://schemas.microsoft.com/office/drawing/2014/main" id="{6D6405DA-97DE-3BFE-91A7-63911F40C4EA}"/>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34" name="Picture 2" descr="Copilot Studio Generative AI pricing - Power Platform Community">
              <a:extLst>
                <a:ext uri="{FF2B5EF4-FFF2-40B4-BE49-F238E27FC236}">
                  <a16:creationId xmlns:a16="http://schemas.microsoft.com/office/drawing/2014/main" id="{45D4A082-7AD4-6C02-3C05-60120FFC75CC}"/>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5" name="Group 34">
            <a:extLst>
              <a:ext uri="{FF2B5EF4-FFF2-40B4-BE49-F238E27FC236}">
                <a16:creationId xmlns:a16="http://schemas.microsoft.com/office/drawing/2014/main" id="{E8A4D812-77B0-CE5E-0F67-C5E077AD4713}"/>
              </a:ext>
            </a:extLst>
          </p:cNvPr>
          <p:cNvGrpSpPr/>
          <p:nvPr/>
        </p:nvGrpSpPr>
        <p:grpSpPr>
          <a:xfrm>
            <a:off x="2396879" y="5140564"/>
            <a:ext cx="2927459" cy="480390"/>
            <a:chOff x="767112" y="2825909"/>
            <a:chExt cx="2927459" cy="480390"/>
          </a:xfrm>
        </p:grpSpPr>
        <p:sp>
          <p:nvSpPr>
            <p:cNvPr id="39" name="TextBox 38">
              <a:extLst>
                <a:ext uri="{FF2B5EF4-FFF2-40B4-BE49-F238E27FC236}">
                  <a16:creationId xmlns:a16="http://schemas.microsoft.com/office/drawing/2014/main" id="{133DB0BC-D414-B6BE-2BA7-E6B9F72C1B32}"/>
                </a:ext>
                <a:ext uri="{C183D7F6-B498-43B3-948B-1728B52AA6E4}">
                  <adec:decorative xmlns:adec="http://schemas.microsoft.com/office/drawing/2017/decorative" val="0"/>
                </a:ext>
              </a:extLst>
            </p:cNvPr>
            <p:cNvSpPr txBox="1"/>
            <p:nvPr/>
          </p:nvSpPr>
          <p:spPr>
            <a:xfrm>
              <a:off x="1124977" y="2860023"/>
              <a:ext cx="2569594" cy="446276"/>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Claims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40" name="Picture 2" descr="Copilot Studio Generative AI pricing - Power Platform Community">
              <a:extLst>
                <a:ext uri="{FF2B5EF4-FFF2-40B4-BE49-F238E27FC236}">
                  <a16:creationId xmlns:a16="http://schemas.microsoft.com/office/drawing/2014/main" id="{B9418605-E525-4FB0-1882-A58009D1E85F}"/>
                </a:ext>
              </a:extLst>
            </p:cNvPr>
            <p:cNvPicPr>
              <a:picLocks noChangeAspect="1" noChangeArrowheads="1"/>
            </p:cNvPicPr>
            <p:nvPr/>
          </p:nvPicPr>
          <p:blipFill rotWithShape="1">
            <a:blip r:embed="rId8"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50550764"/>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9E86D5-D304-6A80-A510-A00B8ABB648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83014A3-E260-7B1D-2FD8-C48B9D4EE905}"/>
              </a:ext>
            </a:extLst>
          </p:cNvPr>
          <p:cNvSpPr>
            <a:spLocks noGrp="1"/>
          </p:cNvSpPr>
          <p:nvPr>
            <p:ph type="title"/>
          </p:nvPr>
        </p:nvSpPr>
        <p:spPr>
          <a:xfrm>
            <a:off x="584200" y="387766"/>
            <a:ext cx="5672544" cy="263149"/>
          </a:xfrm>
        </p:spPr>
        <p:txBody>
          <a:bodyPr/>
          <a:lstStyle/>
          <a:p>
            <a:r>
              <a:rPr lang="en-US" noProof="0">
                <a:solidFill>
                  <a:srgbClr val="0078D4"/>
                </a:solidFill>
              </a:rPr>
              <a:t>Payor | </a:t>
            </a:r>
            <a:r>
              <a:rPr lang="en-US" noProof="0"/>
              <a:t>Manage appeals</a:t>
            </a:r>
          </a:p>
        </p:txBody>
      </p:sp>
      <p:sp>
        <p:nvSpPr>
          <p:cNvPr id="4" name="Text Placeholder 3">
            <a:extLst>
              <a:ext uri="{FF2B5EF4-FFF2-40B4-BE49-F238E27FC236}">
                <a16:creationId xmlns:a16="http://schemas.microsoft.com/office/drawing/2014/main" id="{5CA95513-E8AC-8B3B-F306-F4A2F04E4608}"/>
              </a:ext>
            </a:extLst>
          </p:cNvPr>
          <p:cNvSpPr>
            <a:spLocks noGrp="1"/>
          </p:cNvSpPr>
          <p:nvPr>
            <p:ph type="body" sz="quarter" idx="11"/>
          </p:nvPr>
        </p:nvSpPr>
        <p:spPr/>
        <p:txBody>
          <a:bodyPr/>
          <a:lstStyle/>
          <a:p>
            <a:r>
              <a:rPr lang="en-US" noProof="0"/>
              <a:t>1. Get requested appeal context </a:t>
            </a:r>
          </a:p>
        </p:txBody>
      </p:sp>
      <p:sp>
        <p:nvSpPr>
          <p:cNvPr id="5" name="Text Placeholder 4">
            <a:extLst>
              <a:ext uri="{FF2B5EF4-FFF2-40B4-BE49-F238E27FC236}">
                <a16:creationId xmlns:a16="http://schemas.microsoft.com/office/drawing/2014/main" id="{177E3794-1E8D-2128-3C56-69B06B4E36FB}"/>
              </a:ext>
            </a:extLst>
          </p:cNvPr>
          <p:cNvSpPr>
            <a:spLocks noGrp="1"/>
          </p:cNvSpPr>
          <p:nvPr>
            <p:ph type="body" sz="quarter" idx="12"/>
          </p:nvPr>
        </p:nvSpPr>
        <p:spPr/>
        <p:txBody>
          <a:bodyPr/>
          <a:lstStyle/>
          <a:p>
            <a:r>
              <a:rPr lang="en-US" noProof="0"/>
              <a:t>6. Appeals documentation </a:t>
            </a:r>
          </a:p>
        </p:txBody>
      </p:sp>
      <p:sp>
        <p:nvSpPr>
          <p:cNvPr id="6" name="Text Placeholder 5">
            <a:extLst>
              <a:ext uri="{FF2B5EF4-FFF2-40B4-BE49-F238E27FC236}">
                <a16:creationId xmlns:a16="http://schemas.microsoft.com/office/drawing/2014/main" id="{7B7FEDF4-2F7D-B833-36BB-19CBB1D06B43}"/>
              </a:ext>
            </a:extLst>
          </p:cNvPr>
          <p:cNvSpPr>
            <a:spLocks noGrp="1"/>
          </p:cNvSpPr>
          <p:nvPr>
            <p:ph type="body" sz="quarter" idx="13"/>
          </p:nvPr>
        </p:nvSpPr>
        <p:spPr/>
        <p:txBody>
          <a:bodyPr/>
          <a:lstStyle/>
          <a:p>
            <a:r>
              <a:rPr lang="en-US" noProof="0"/>
              <a:t>2. Gather pre-clinical research</a:t>
            </a:r>
          </a:p>
        </p:txBody>
      </p:sp>
      <p:sp>
        <p:nvSpPr>
          <p:cNvPr id="7" name="Text Placeholder 6">
            <a:extLst>
              <a:ext uri="{FF2B5EF4-FFF2-40B4-BE49-F238E27FC236}">
                <a16:creationId xmlns:a16="http://schemas.microsoft.com/office/drawing/2014/main" id="{EBBB2575-0C42-6393-ED73-5268AC70EACC}"/>
              </a:ext>
            </a:extLst>
          </p:cNvPr>
          <p:cNvSpPr>
            <a:spLocks noGrp="1"/>
          </p:cNvSpPr>
          <p:nvPr>
            <p:ph type="body" sz="quarter" idx="14"/>
          </p:nvPr>
        </p:nvSpPr>
        <p:spPr/>
        <p:txBody>
          <a:bodyPr/>
          <a:lstStyle/>
          <a:p>
            <a:r>
              <a:rPr lang="en-US" noProof="0"/>
              <a:t>5. Share resolution suggestions</a:t>
            </a:r>
          </a:p>
        </p:txBody>
      </p:sp>
      <p:sp>
        <p:nvSpPr>
          <p:cNvPr id="8" name="Text Placeholder 7">
            <a:extLst>
              <a:ext uri="{FF2B5EF4-FFF2-40B4-BE49-F238E27FC236}">
                <a16:creationId xmlns:a16="http://schemas.microsoft.com/office/drawing/2014/main" id="{4E35B330-E069-CCD8-BB53-0FEFDCE4D9DD}"/>
              </a:ext>
            </a:extLst>
          </p:cNvPr>
          <p:cNvSpPr>
            <a:spLocks noGrp="1"/>
          </p:cNvSpPr>
          <p:nvPr>
            <p:ph type="body" sz="quarter" idx="15"/>
          </p:nvPr>
        </p:nvSpPr>
        <p:spPr/>
        <p:txBody>
          <a:bodyPr/>
          <a:lstStyle/>
          <a:p>
            <a:r>
              <a:rPr lang="en-US" noProof="0"/>
              <a:t>3. Share case information</a:t>
            </a:r>
          </a:p>
        </p:txBody>
      </p:sp>
      <p:sp>
        <p:nvSpPr>
          <p:cNvPr id="9" name="Text Placeholder 8">
            <a:extLst>
              <a:ext uri="{FF2B5EF4-FFF2-40B4-BE49-F238E27FC236}">
                <a16:creationId xmlns:a16="http://schemas.microsoft.com/office/drawing/2014/main" id="{EAD027D4-7D8B-5126-852B-58BC6FD63CBA}"/>
              </a:ext>
            </a:extLst>
          </p:cNvPr>
          <p:cNvSpPr>
            <a:spLocks noGrp="1"/>
          </p:cNvSpPr>
          <p:nvPr>
            <p:ph type="body" sz="quarter" idx="16"/>
          </p:nvPr>
        </p:nvSpPr>
        <p:spPr/>
        <p:txBody>
          <a:bodyPr/>
          <a:lstStyle/>
          <a:p>
            <a:r>
              <a:rPr lang="en-US" noProof="0"/>
              <a:t>4. Decision-making support</a:t>
            </a:r>
          </a:p>
        </p:txBody>
      </p:sp>
      <p:sp>
        <p:nvSpPr>
          <p:cNvPr id="10" name="Text Placeholder 9">
            <a:extLst>
              <a:ext uri="{FF2B5EF4-FFF2-40B4-BE49-F238E27FC236}">
                <a16:creationId xmlns:a16="http://schemas.microsoft.com/office/drawing/2014/main" id="{0E7F4ABF-AFAE-3ABB-582E-60C811D1B44A}"/>
              </a:ext>
            </a:extLst>
          </p:cNvPr>
          <p:cNvSpPr>
            <a:spLocks noGrp="1"/>
          </p:cNvSpPr>
          <p:nvPr>
            <p:ph type="body" sz="quarter" idx="17"/>
          </p:nvPr>
        </p:nvSpPr>
        <p:spPr/>
        <p:txBody>
          <a:bodyPr/>
          <a:lstStyle/>
          <a:p>
            <a:r>
              <a:rPr lang="en-US" noProof="0"/>
              <a:t>Microsoft 365 Copilot and Copilot Studio</a:t>
            </a:r>
          </a:p>
        </p:txBody>
      </p:sp>
      <p:sp>
        <p:nvSpPr>
          <p:cNvPr id="11" name="Text Placeholder 10">
            <a:extLst>
              <a:ext uri="{FF2B5EF4-FFF2-40B4-BE49-F238E27FC236}">
                <a16:creationId xmlns:a16="http://schemas.microsoft.com/office/drawing/2014/main" id="{405E767E-C11E-B981-7B3A-97C2017A14C3}"/>
              </a:ext>
            </a:extLst>
          </p:cNvPr>
          <p:cNvSpPr>
            <a:spLocks noGrp="1"/>
          </p:cNvSpPr>
          <p:nvPr>
            <p:ph type="body" sz="quarter" idx="18"/>
          </p:nvPr>
        </p:nvSpPr>
        <p:spPr/>
        <p:txBody>
          <a:bodyPr/>
          <a:lstStyle/>
          <a:p>
            <a:r>
              <a:rPr lang="en-US" noProof="0">
                <a:latin typeface="Segoe UI"/>
                <a:cs typeface="Segoe UI"/>
              </a:rPr>
              <a:t>Use a Copilot agent to analyze requested appeal documents, medical records, and supporting documents such as clinical guidelines and policy terms.</a:t>
            </a:r>
            <a:endParaRPr lang="en-US" noProof="0"/>
          </a:p>
          <a:p>
            <a:endParaRPr lang="en-US" noProof="0"/>
          </a:p>
        </p:txBody>
      </p:sp>
      <p:sp>
        <p:nvSpPr>
          <p:cNvPr id="12" name="Text Placeholder 11">
            <a:extLst>
              <a:ext uri="{FF2B5EF4-FFF2-40B4-BE49-F238E27FC236}">
                <a16:creationId xmlns:a16="http://schemas.microsoft.com/office/drawing/2014/main" id="{17A517DF-F3C3-E4B6-7F34-042D2284C131}"/>
              </a:ext>
            </a:extLst>
          </p:cNvPr>
          <p:cNvSpPr>
            <a:spLocks noGrp="1"/>
          </p:cNvSpPr>
          <p:nvPr>
            <p:ph type="body" sz="quarter" idx="19"/>
          </p:nvPr>
        </p:nvSpPr>
        <p:spPr/>
        <p:txBody>
          <a:bodyPr/>
          <a:lstStyle/>
          <a:p>
            <a:r>
              <a:rPr lang="en-US" noProof="0" dirty="0">
                <a:latin typeface="Segoe UI"/>
                <a:cs typeface="Segoe UI"/>
              </a:rPr>
              <a:t>Use a Copilot agent to summarize lengthy documents (analyzed in step 1) to create comprehensive case summaries, highlighting key points for review. </a:t>
            </a:r>
          </a:p>
        </p:txBody>
      </p:sp>
      <p:sp>
        <p:nvSpPr>
          <p:cNvPr id="13" name="Text Placeholder 12">
            <a:extLst>
              <a:ext uri="{FF2B5EF4-FFF2-40B4-BE49-F238E27FC236}">
                <a16:creationId xmlns:a16="http://schemas.microsoft.com/office/drawing/2014/main" id="{D7A5DFEE-2E78-3FCF-3D6F-D058EF213B00}"/>
              </a:ext>
            </a:extLst>
          </p:cNvPr>
          <p:cNvSpPr>
            <a:spLocks noGrp="1"/>
          </p:cNvSpPr>
          <p:nvPr>
            <p:ph type="body" sz="quarter" idx="20"/>
          </p:nvPr>
        </p:nvSpPr>
        <p:spPr/>
        <p:txBody>
          <a:bodyPr/>
          <a:lstStyle/>
          <a:p>
            <a:r>
              <a:rPr lang="en-US" noProof="0">
                <a:latin typeface="Segoe UI"/>
                <a:cs typeface="Segoe UI"/>
              </a:rPr>
              <a:t>Use Copilot Pages to generate a note to the A&amp;G Analyst(s) outlining the summarized information. A&amp;G Analysts can review/ refine the summary and add their insights and updates.</a:t>
            </a:r>
          </a:p>
          <a:p>
            <a:endParaRPr lang="en-US" noProof="0"/>
          </a:p>
        </p:txBody>
      </p:sp>
      <p:sp>
        <p:nvSpPr>
          <p:cNvPr id="14" name="Text Placeholder 13">
            <a:extLst>
              <a:ext uri="{FF2B5EF4-FFF2-40B4-BE49-F238E27FC236}">
                <a16:creationId xmlns:a16="http://schemas.microsoft.com/office/drawing/2014/main" id="{C38F7D06-1D63-6297-12B8-12521E9F470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latin typeface="Segoe UI" panose="020B0502040204020203" pitchFamily="34" charset="0"/>
                <a:cs typeface="Segoe UI" panose="020B0502040204020203" pitchFamily="34" charset="0"/>
              </a:rPr>
              <a:t>Saves time for the appeal and grievances (A&amp;G) Analyst </a:t>
            </a:r>
            <a:r>
              <a:rPr lang="en-US" noProof="0">
                <a:latin typeface="Segoe UI" panose="020B0502040204020203" pitchFamily="34" charset="0"/>
                <a:cs typeface="Segoe UI" panose="020B0502040204020203" pitchFamily="34" charset="0"/>
              </a:rPr>
              <a:t>and ensures critical information is easily accessible</a:t>
            </a:r>
            <a:r>
              <a:rPr lang="en-US" b="1" noProof="0">
                <a:latin typeface="Segoe UI" panose="020B0502040204020203" pitchFamily="34" charset="0"/>
                <a:cs typeface="Segoe UI" panose="020B0502040204020203" pitchFamily="34" charset="0"/>
              </a:rPr>
              <a:t>.</a:t>
            </a:r>
            <a:endParaRPr kumimoji="0" lang="en-US" sz="900" b="0" i="0" u="none" strike="noStrike" kern="1200" cap="none" spc="0" normalizeH="0" baseline="0" noProof="0">
              <a:ln>
                <a:noFill/>
              </a:ln>
              <a:solidFill>
                <a:srgbClr val="1A1A1A"/>
              </a:solidFill>
              <a:effectLst/>
              <a:uLnTx/>
              <a:uFillTx/>
              <a:latin typeface="Segoe UI"/>
              <a:ea typeface="+mn-ea"/>
              <a:cs typeface="+mn-cs"/>
            </a:endParaRPr>
          </a:p>
        </p:txBody>
      </p:sp>
      <p:sp>
        <p:nvSpPr>
          <p:cNvPr id="15" name="Text Placeholder 14">
            <a:extLst>
              <a:ext uri="{FF2B5EF4-FFF2-40B4-BE49-F238E27FC236}">
                <a16:creationId xmlns:a16="http://schemas.microsoft.com/office/drawing/2014/main" id="{F1D11A71-7C48-0594-74F7-E911B8CBEACA}"/>
              </a:ext>
            </a:extLst>
          </p:cNvPr>
          <p:cNvSpPr>
            <a:spLocks noGrp="1"/>
          </p:cNvSpPr>
          <p:nvPr>
            <p:ph type="body" sz="quarter" idx="22"/>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noProof="0">
                <a:solidFill>
                  <a:prstClr val="black"/>
                </a:solidFill>
                <a:latin typeface="Segoe UI" panose="020B0502040204020203" pitchFamily="34" charset="0"/>
                <a:ea typeface="+mn-ea"/>
              </a:rPr>
              <a:t>Saves time creati</a:t>
            </a:r>
            <a:r>
              <a:rPr lang="en-US" noProof="0">
                <a:solidFill>
                  <a:prstClr val="black"/>
                </a:solidFill>
                <a:latin typeface="Segoe UI" panose="020B0502040204020203" pitchFamily="34" charset="0"/>
              </a:rPr>
              <a:t>ng documentation.</a:t>
            </a:r>
            <a:endParaRPr kumimoji="0" lang="en-US" sz="900" b="0" i="0" u="none" strike="noStrike" kern="0" cap="none" spc="-30" normalizeH="0" baseline="0" noProof="0">
              <a:ln>
                <a:noFill/>
              </a:ln>
              <a:solidFill>
                <a:srgbClr val="1A1A1A"/>
              </a:solidFill>
              <a:effectLst/>
              <a:uLnTx/>
              <a:uFillTx/>
              <a:latin typeface="Segoe UI"/>
              <a:ea typeface="+mn-ea"/>
              <a:cs typeface="+mn-cs"/>
            </a:endParaRPr>
          </a:p>
        </p:txBody>
      </p:sp>
      <p:sp>
        <p:nvSpPr>
          <p:cNvPr id="16" name="Text Placeholder 15">
            <a:extLst>
              <a:ext uri="{FF2B5EF4-FFF2-40B4-BE49-F238E27FC236}">
                <a16:creationId xmlns:a16="http://schemas.microsoft.com/office/drawing/2014/main" id="{E40E1E29-0E28-6584-0FC9-34C3988798BA}"/>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noProof="0">
                <a:latin typeface="Segoe UI" panose="020B0502040204020203" pitchFamily="34" charset="0"/>
                <a:cs typeface="Segoe UI" panose="020B0502040204020203" pitchFamily="34" charset="0"/>
              </a:rPr>
              <a:t> </a:t>
            </a:r>
            <a:r>
              <a:rPr lang="en-US" b="1" noProof="0">
                <a:latin typeface="Segoe UI" panose="020B0502040204020203" pitchFamily="34" charset="0"/>
                <a:cs typeface="Segoe UI" panose="020B0502040204020203" pitchFamily="34" charset="0"/>
              </a:rPr>
              <a:t>Assists A&amp;G Analysts </a:t>
            </a:r>
            <a:r>
              <a:rPr lang="en-US" noProof="0">
                <a:latin typeface="Segoe UI" panose="020B0502040204020203" pitchFamily="34" charset="0"/>
                <a:cs typeface="Segoe UI" panose="020B0502040204020203" pitchFamily="34" charset="0"/>
              </a:rPr>
              <a:t>in understanding the case by providing </a:t>
            </a:r>
            <a:r>
              <a:rPr lang="en-US" b="1" noProof="0">
                <a:latin typeface="Segoe UI" panose="020B0502040204020203" pitchFamily="34" charset="0"/>
                <a:cs typeface="Segoe UI" panose="020B0502040204020203" pitchFamily="34" charset="0"/>
              </a:rPr>
              <a:t>relevant insights.</a:t>
            </a:r>
            <a:endParaRPr kumimoji="0" lang="en-US" sz="900" b="0" i="0" u="none" strike="noStrike" kern="1200" cap="none" spc="0" normalizeH="0" baseline="0" noProof="0">
              <a:ln>
                <a:noFill/>
              </a:ln>
              <a:solidFill>
                <a:srgbClr val="1A1A1A"/>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A394C5A4-E666-02F0-0F0D-7E43FA018C33}"/>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noProof="0">
                <a:latin typeface="Segoe UI"/>
                <a:cs typeface="Segoe UI"/>
              </a:rPr>
              <a:t>Assist the A&amp;G </a:t>
            </a:r>
            <a:r>
              <a:rPr lang="en-US" noProof="0">
                <a:latin typeface="Segoe UI" panose="020B0502040204020203" pitchFamily="34" charset="0"/>
                <a:cs typeface="Segoe UI" panose="020B0502040204020203" pitchFamily="34" charset="0"/>
              </a:rPr>
              <a:t>Analysts</a:t>
            </a:r>
            <a:r>
              <a:rPr lang="en-US" noProof="0">
                <a:latin typeface="Segoe UI"/>
                <a:cs typeface="Segoe UI"/>
              </a:rPr>
              <a:t> in </a:t>
            </a:r>
            <a:r>
              <a:rPr lang="en-US" b="1" noProof="0">
                <a:latin typeface="Segoe UI"/>
                <a:cs typeface="Segoe UI"/>
              </a:rPr>
              <a:t>consistent and accurate decision making</a:t>
            </a:r>
            <a:r>
              <a:rPr lang="en-US" noProof="0">
                <a:latin typeface="Segoe UI"/>
                <a:cs typeface="Segoe UI"/>
              </a:rPr>
              <a:t>.</a:t>
            </a:r>
            <a:endParaRPr kumimoji="0" lang="en-US" sz="900" b="0" i="0" u="none" strike="noStrike" kern="0" cap="none" spc="-20" normalizeH="0" baseline="0" noProof="0">
              <a:ln>
                <a:noFill/>
              </a:ln>
              <a:solidFill>
                <a:srgbClr val="1A1A1A"/>
              </a:solidFill>
              <a:effectLst/>
              <a:uLnTx/>
              <a:uFillTx/>
              <a:latin typeface="Segoe UI"/>
              <a:ea typeface="+mn-ea"/>
              <a:cs typeface="+mn-cs"/>
            </a:endParaRPr>
          </a:p>
        </p:txBody>
      </p:sp>
      <p:sp>
        <p:nvSpPr>
          <p:cNvPr id="18" name="Text Placeholder 17">
            <a:extLst>
              <a:ext uri="{FF2B5EF4-FFF2-40B4-BE49-F238E27FC236}">
                <a16:creationId xmlns:a16="http://schemas.microsoft.com/office/drawing/2014/main" id="{B5810C7C-3081-68A0-EFB8-670B358E4A9C}"/>
              </a:ext>
            </a:extLst>
          </p:cNvPr>
          <p:cNvSpPr>
            <a:spLocks noGrp="1"/>
          </p:cNvSpPr>
          <p:nvPr>
            <p:ph type="body" sz="quarter" idx="25"/>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Enhances clarity </a:t>
            </a:r>
            <a:r>
              <a:rPr kumimoji="0" lang="en-US" sz="900" i="0" u="none" strike="noStrike" kern="1200" cap="none" spc="0" normalizeH="0" baseline="0" noProof="0">
                <a:ln>
                  <a:noFill/>
                </a:ln>
                <a:solidFill>
                  <a:srgbClr val="1A1A1A"/>
                </a:solidFill>
                <a:effectLst/>
                <a:uLnTx/>
                <a:uFillTx/>
                <a:latin typeface="Segoe UI"/>
                <a:ea typeface="+mn-ea"/>
                <a:cs typeface="+mn-cs"/>
              </a:rPr>
              <a:t>and comprehension about the appeals, reduces time, leading to more accurate resolutions.</a:t>
            </a:r>
          </a:p>
        </p:txBody>
      </p:sp>
      <p:sp>
        <p:nvSpPr>
          <p:cNvPr id="19" name="Text Placeholder 18">
            <a:extLst>
              <a:ext uri="{FF2B5EF4-FFF2-40B4-BE49-F238E27FC236}">
                <a16:creationId xmlns:a16="http://schemas.microsoft.com/office/drawing/2014/main" id="{7413C2E5-BCC3-38E6-CC72-E46E237FC664}"/>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latin typeface="Segoe UI" panose="020B0502040204020203" pitchFamily="34" charset="0"/>
                <a:cs typeface="Segoe UI" panose="020B0502040204020203" pitchFamily="34" charset="0"/>
              </a:rPr>
              <a:t>Reduces </a:t>
            </a:r>
            <a:r>
              <a:rPr lang="en-US" noProof="0">
                <a:latin typeface="Segoe UI" panose="020B0502040204020203" pitchFamily="34" charset="0"/>
                <a:cs typeface="Segoe UI" panose="020B0502040204020203" pitchFamily="34" charset="0"/>
              </a:rPr>
              <a:t>the probability of </a:t>
            </a:r>
            <a:r>
              <a:rPr lang="en-US" b="1" noProof="0">
                <a:latin typeface="Segoe UI" panose="020B0502040204020203" pitchFamily="34" charset="0"/>
                <a:cs typeface="Segoe UI" panose="020B0502040204020203" pitchFamily="34" charset="0"/>
              </a:rPr>
              <a:t>human error </a:t>
            </a:r>
            <a:r>
              <a:rPr lang="en-US" noProof="0">
                <a:latin typeface="Segoe UI" panose="020B0502040204020203" pitchFamily="34" charset="0"/>
                <a:cs typeface="Segoe UI" panose="020B0502040204020203" pitchFamily="34" charset="0"/>
              </a:rPr>
              <a:t>by A&amp;G Analysts by leveraging these insights.</a:t>
            </a:r>
            <a:endParaRPr kumimoji="0" lang="en-US" sz="900" b="0" i="0" u="none" strike="noStrike" kern="0" cap="none" spc="-20" normalizeH="0" baseline="0" noProof="0">
              <a:ln>
                <a:noFill/>
              </a:ln>
              <a:solidFill>
                <a:srgbClr val="1A1A1A"/>
              </a:solidFill>
              <a:effectLst/>
              <a:uLnTx/>
              <a:uFillTx/>
              <a:latin typeface="Segoe UI"/>
              <a:ea typeface="+mn-ea"/>
              <a:cs typeface="+mn-cs"/>
            </a:endParaRPr>
          </a:p>
        </p:txBody>
      </p:sp>
      <p:sp>
        <p:nvSpPr>
          <p:cNvPr id="20" name="Text Placeholder 19">
            <a:extLst>
              <a:ext uri="{FF2B5EF4-FFF2-40B4-BE49-F238E27FC236}">
                <a16:creationId xmlns:a16="http://schemas.microsoft.com/office/drawing/2014/main" id="{0AD37F3B-A859-C353-32A0-4D1C64965B6D}"/>
              </a:ext>
            </a:extLst>
          </p:cNvPr>
          <p:cNvSpPr>
            <a:spLocks noGrp="1"/>
          </p:cNvSpPr>
          <p:nvPr>
            <p:ph type="body" sz="quarter" idx="27"/>
          </p:nvPr>
        </p:nvSpPr>
        <p:spPr/>
        <p:txBody>
          <a:bodyPr/>
          <a:lstStyle/>
          <a:p>
            <a:pPr marL="0" marR="0" lvl="0" indent="0" algn="l" defTabSz="914400" rtl="0" eaLnBrk="1" fontAlgn="auto" latinLnBrk="0" hangingPunct="1">
              <a:lnSpc>
                <a:spcPct val="90000"/>
              </a:lnSpc>
              <a:spcBef>
                <a:spcPts val="0"/>
              </a:spcBef>
              <a:spcAft>
                <a:spcPts val="0"/>
              </a:spcAft>
              <a:buClrTx/>
              <a:buSzTx/>
              <a:buFont typeface="Arial" panose="020B0604020202020204" pitchFamily="34" charset="0"/>
              <a:buNone/>
              <a:tabLst/>
              <a:defRPr/>
            </a:pPr>
            <a:r>
              <a:rPr kumimoji="0" lang="en-US" sz="900" b="0" i="0" u="none" strike="noStrike" kern="1200" cap="none" spc="0" normalizeH="0" baseline="0" noProof="0">
                <a:ln>
                  <a:noFill/>
                </a:ln>
                <a:solidFill>
                  <a:prstClr val="black"/>
                </a:solidFill>
                <a:effectLst/>
                <a:uLnTx/>
                <a:uFillTx/>
                <a:latin typeface="Segoe UI" panose="020B0502040204020203" pitchFamily="34" charset="0"/>
                <a:cs typeface="Segoe UI" panose="020B0502040204020203" pitchFamily="34" charset="0"/>
              </a:rPr>
              <a:t>Use Copilot Pages to maintain a durable record of all discussions, decisions, and supporting documents, which can be easily referenced in future appeals or audits.</a:t>
            </a:r>
          </a:p>
          <a:p>
            <a:endParaRPr lang="en-US" noProof="0"/>
          </a:p>
        </p:txBody>
      </p:sp>
      <p:sp>
        <p:nvSpPr>
          <p:cNvPr id="21" name="Text Placeholder 20">
            <a:extLst>
              <a:ext uri="{FF2B5EF4-FFF2-40B4-BE49-F238E27FC236}">
                <a16:creationId xmlns:a16="http://schemas.microsoft.com/office/drawing/2014/main" id="{EFD45F7D-CD66-60BD-F969-E2C69AC99680}"/>
              </a:ext>
            </a:extLst>
          </p:cNvPr>
          <p:cNvSpPr>
            <a:spLocks noGrp="1"/>
          </p:cNvSpPr>
          <p:nvPr>
            <p:ph type="body" sz="quarter" idx="28"/>
          </p:nvPr>
        </p:nvSpPr>
        <p:spPr/>
        <p:txBody>
          <a:bodyPr/>
          <a:lstStyle/>
          <a:p>
            <a:r>
              <a:rPr lang="en-US" noProof="0">
                <a:latin typeface="Segoe UI"/>
                <a:cs typeface="Segoe UI"/>
              </a:rPr>
              <a:t>Use a Copilot agent to generate resolution suggestions and provide a ranked list of suggestions with supporting rationale for each option with A&amp;G team for comprehensive review. </a:t>
            </a:r>
          </a:p>
        </p:txBody>
      </p:sp>
      <p:sp>
        <p:nvSpPr>
          <p:cNvPr id="22" name="Text Placeholder 21">
            <a:extLst>
              <a:ext uri="{FF2B5EF4-FFF2-40B4-BE49-F238E27FC236}">
                <a16:creationId xmlns:a16="http://schemas.microsoft.com/office/drawing/2014/main" id="{6ED92BF4-ED86-2E60-2597-D248CD419407}"/>
              </a:ext>
            </a:extLst>
          </p:cNvPr>
          <p:cNvSpPr>
            <a:spLocks noGrp="1"/>
          </p:cNvSpPr>
          <p:nvPr>
            <p:ph type="body" sz="quarter" idx="29"/>
          </p:nvPr>
        </p:nvSpPr>
        <p:spPr/>
        <p:txBody>
          <a:bodyPr/>
          <a:lstStyle/>
          <a:p>
            <a:r>
              <a:rPr lang="en-US" noProof="0">
                <a:latin typeface="Segoe UI"/>
                <a:cs typeface="Segoe UI"/>
              </a:rPr>
              <a:t>Use a Copilot agent to analyze similar past cases, clinical guidelines, and policy terms to assist in decision-making.</a:t>
            </a:r>
            <a:endParaRPr lang="en-US" noProof="0"/>
          </a:p>
          <a:p>
            <a:endParaRPr lang="en-US" noProof="0"/>
          </a:p>
        </p:txBody>
      </p:sp>
      <p:sp>
        <p:nvSpPr>
          <p:cNvPr id="23" name="Text Placeholder 22">
            <a:extLst>
              <a:ext uri="{FF2B5EF4-FFF2-40B4-BE49-F238E27FC236}">
                <a16:creationId xmlns:a16="http://schemas.microsoft.com/office/drawing/2014/main" id="{FC62AF72-1C1A-F9E8-F754-28ED5F2A4091}"/>
              </a:ext>
            </a:extLst>
          </p:cNvPr>
          <p:cNvSpPr>
            <a:spLocks noGrp="1"/>
          </p:cNvSpPr>
          <p:nvPr>
            <p:ph type="body" sz="quarter" idx="30"/>
          </p:nvPr>
        </p:nvSpPr>
        <p:spPr/>
        <p:txBody>
          <a:bodyPr/>
          <a:lstStyle/>
          <a:p>
            <a:r>
              <a:rPr lang="en-US" noProof="0"/>
              <a:t>Extend</a:t>
            </a:r>
          </a:p>
        </p:txBody>
      </p:sp>
      <p:sp>
        <p:nvSpPr>
          <p:cNvPr id="24" name="Text Placeholder 23">
            <a:extLst>
              <a:ext uri="{FF2B5EF4-FFF2-40B4-BE49-F238E27FC236}">
                <a16:creationId xmlns:a16="http://schemas.microsoft.com/office/drawing/2014/main" id="{8EEE0848-4385-9C84-006A-DE8C09742981}"/>
              </a:ext>
            </a:extLst>
          </p:cNvPr>
          <p:cNvSpPr>
            <a:spLocks noGrp="1"/>
          </p:cNvSpPr>
          <p:nvPr>
            <p:ph type="body" sz="quarter" idx="38"/>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CF2FCC1C-B246-1581-6D1B-B14601D23D2C}"/>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41BFF8AA-F056-EC71-796A-44E4CF344E3E}"/>
              </a:ext>
            </a:extLst>
          </p:cNvPr>
          <p:cNvSpPr>
            <a:spLocks noGrp="1"/>
          </p:cNvSpPr>
          <p:nvPr>
            <p:ph type="body" sz="quarter" idx="40"/>
          </p:nvPr>
        </p:nvSpPr>
        <p:spPr>
          <a:solidFill>
            <a:srgbClr val="0070C0"/>
          </a:solidFill>
        </p:spPr>
        <p:txBody>
          <a:bodyPr/>
          <a:lstStyle/>
          <a:p>
            <a:endParaRPr lang="en-US" noProof="0"/>
          </a:p>
        </p:txBody>
      </p:sp>
      <p:pic>
        <p:nvPicPr>
          <p:cNvPr id="46" name="Picture 45">
            <a:extLst>
              <a:ext uri="{FF2B5EF4-FFF2-40B4-BE49-F238E27FC236}">
                <a16:creationId xmlns:a16="http://schemas.microsoft.com/office/drawing/2014/main" id="{A30D2F71-B4C0-D196-55C4-EAD259F717F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0319481" y="4595129"/>
            <a:ext cx="2072955" cy="2262871"/>
          </a:xfrm>
          <a:prstGeom prst="rect">
            <a:avLst/>
          </a:prstGeom>
        </p:spPr>
      </p:pic>
      <p:grpSp>
        <p:nvGrpSpPr>
          <p:cNvPr id="73" name="Group 72">
            <a:extLst>
              <a:ext uri="{FF2B5EF4-FFF2-40B4-BE49-F238E27FC236}">
                <a16:creationId xmlns:a16="http://schemas.microsoft.com/office/drawing/2014/main" id="{134ED632-43B2-14C6-7D8B-E3B355A8C055}"/>
              </a:ext>
            </a:extLst>
          </p:cNvPr>
          <p:cNvGrpSpPr/>
          <p:nvPr/>
        </p:nvGrpSpPr>
        <p:grpSpPr>
          <a:xfrm>
            <a:off x="812630" y="5128218"/>
            <a:ext cx="2338741" cy="449434"/>
            <a:chOff x="588263" y="1217924"/>
            <a:chExt cx="2338741" cy="449434"/>
          </a:xfrm>
        </p:grpSpPr>
        <p:pic>
          <p:nvPicPr>
            <p:cNvPr id="74" name="Picture 73" descr="Zip Co logo SVG free download, id: 101874 - Brandlogos.net">
              <a:hlinkClick r:id="rId3"/>
              <a:extLst>
                <a:ext uri="{FF2B5EF4-FFF2-40B4-BE49-F238E27FC236}">
                  <a16:creationId xmlns:a16="http://schemas.microsoft.com/office/drawing/2014/main" id="{E1CC97CF-72B6-2680-DD0A-65642F1F4ECD}"/>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5" name="TextBox 74">
              <a:extLst>
                <a:ext uri="{FF2B5EF4-FFF2-40B4-BE49-F238E27FC236}">
                  <a16:creationId xmlns:a16="http://schemas.microsoft.com/office/drawing/2014/main" id="{3CE3A8B5-6450-99C0-1D85-F6B071B0F78E}"/>
                </a:ext>
                <a:ext uri="{C183D7F6-B498-43B3-948B-1728B52AA6E4}">
                  <adec:decorative xmlns:adec="http://schemas.microsoft.com/office/drawing/2017/decorative" val="0"/>
                </a:ext>
              </a:extLst>
            </p:cNvPr>
            <p:cNvSpPr txBox="1"/>
            <p:nvPr/>
          </p:nvSpPr>
          <p:spPr>
            <a:xfrm>
              <a:off x="1034820" y="1246730"/>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sp>
        <p:nvSpPr>
          <p:cNvPr id="33" name="Rectangle: Rounded Corners 6">
            <a:extLst>
              <a:ext uri="{FF2B5EF4-FFF2-40B4-BE49-F238E27FC236}">
                <a16:creationId xmlns:a16="http://schemas.microsoft.com/office/drawing/2014/main" id="{14D16268-3885-3149-69C3-3BC10809391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34" name="Group 33">
            <a:extLst>
              <a:ext uri="{FF2B5EF4-FFF2-40B4-BE49-F238E27FC236}">
                <a16:creationId xmlns:a16="http://schemas.microsoft.com/office/drawing/2014/main" id="{D3AC6ECF-8C88-D0D2-18BA-EA98B5ABB9DC}"/>
              </a:ext>
            </a:extLst>
          </p:cNvPr>
          <p:cNvGrpSpPr/>
          <p:nvPr/>
        </p:nvGrpSpPr>
        <p:grpSpPr>
          <a:xfrm>
            <a:off x="1624328" y="1132756"/>
            <a:ext cx="1655346" cy="211018"/>
            <a:chOff x="1198144" y="862657"/>
            <a:chExt cx="1655346" cy="211018"/>
          </a:xfrm>
        </p:grpSpPr>
        <p:sp>
          <p:nvSpPr>
            <p:cNvPr id="35" name="Rectangle: Rounded Corners 6">
              <a:extLst>
                <a:ext uri="{FF2B5EF4-FFF2-40B4-BE49-F238E27FC236}">
                  <a16:creationId xmlns:a16="http://schemas.microsoft.com/office/drawing/2014/main" id="{2B2C81C5-F3F8-B084-0A2C-3948A9E1CD2C}"/>
                </a:ext>
                <a:ext uri="{C183D7F6-B498-43B3-948B-1728B52AA6E4}">
                  <adec:decorative xmlns:adec="http://schemas.microsoft.com/office/drawing/2017/decorative" val="1"/>
                </a:ext>
              </a:extLst>
            </p:cNvPr>
            <p:cNvSpPr/>
            <p:nvPr/>
          </p:nvSpPr>
          <p:spPr bwMode="auto">
            <a:xfrm>
              <a:off x="1198144" y="862657"/>
              <a:ext cx="165534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Claims processing time</a:t>
              </a:r>
            </a:p>
          </p:txBody>
        </p:sp>
        <p:pic>
          <p:nvPicPr>
            <p:cNvPr id="36" name="Graphic 35">
              <a:extLst>
                <a:ext uri="{FF2B5EF4-FFF2-40B4-BE49-F238E27FC236}">
                  <a16:creationId xmlns:a16="http://schemas.microsoft.com/office/drawing/2014/main" id="{5DD725F1-3869-691E-6D9C-03DD9859F22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37" name="Rectangle: Rounded Corners 6">
            <a:extLst>
              <a:ext uri="{FF2B5EF4-FFF2-40B4-BE49-F238E27FC236}">
                <a16:creationId xmlns:a16="http://schemas.microsoft.com/office/drawing/2014/main" id="{558B0995-8441-91DB-FF18-D9EC96B601C8}"/>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8" name="Group 37">
            <a:extLst>
              <a:ext uri="{FF2B5EF4-FFF2-40B4-BE49-F238E27FC236}">
                <a16:creationId xmlns:a16="http://schemas.microsoft.com/office/drawing/2014/main" id="{EB9975BC-2CE0-A1D9-1D35-F7BE58AA784C}"/>
              </a:ext>
            </a:extLst>
          </p:cNvPr>
          <p:cNvGrpSpPr/>
          <p:nvPr/>
        </p:nvGrpSpPr>
        <p:grpSpPr>
          <a:xfrm>
            <a:off x="7561052" y="1127774"/>
            <a:ext cx="1260000" cy="216000"/>
            <a:chOff x="1194743" y="1140160"/>
            <a:chExt cx="1260000" cy="216000"/>
          </a:xfrm>
        </p:grpSpPr>
        <p:sp>
          <p:nvSpPr>
            <p:cNvPr id="39" name="Rectangle: Rounded Corners 6">
              <a:extLst>
                <a:ext uri="{FF2B5EF4-FFF2-40B4-BE49-F238E27FC236}">
                  <a16:creationId xmlns:a16="http://schemas.microsoft.com/office/drawing/2014/main" id="{718E5001-C17D-EC17-955E-8292FBE80E3F}"/>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40" name="Graphic 39">
              <a:extLst>
                <a:ext uri="{FF2B5EF4-FFF2-40B4-BE49-F238E27FC236}">
                  <a16:creationId xmlns:a16="http://schemas.microsoft.com/office/drawing/2014/main" id="{6BC69800-B79F-2D4D-FEB9-1A570B95E5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42" name="Group 41">
            <a:extLst>
              <a:ext uri="{FF2B5EF4-FFF2-40B4-BE49-F238E27FC236}">
                <a16:creationId xmlns:a16="http://schemas.microsoft.com/office/drawing/2014/main" id="{0BF3EE61-B6CD-A98C-ED16-60A682817750}"/>
              </a:ext>
            </a:extLst>
          </p:cNvPr>
          <p:cNvGrpSpPr/>
          <p:nvPr/>
        </p:nvGrpSpPr>
        <p:grpSpPr>
          <a:xfrm>
            <a:off x="901322" y="2676906"/>
            <a:ext cx="2927459" cy="584775"/>
            <a:chOff x="767112" y="2790774"/>
            <a:chExt cx="2927459" cy="584775"/>
          </a:xfrm>
        </p:grpSpPr>
        <p:sp>
          <p:nvSpPr>
            <p:cNvPr id="43" name="TextBox 42">
              <a:extLst>
                <a:ext uri="{FF2B5EF4-FFF2-40B4-BE49-F238E27FC236}">
                  <a16:creationId xmlns:a16="http://schemas.microsoft.com/office/drawing/2014/main" id="{C90F92C5-B678-510E-04D6-AE2381A90EE2}"/>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44" name="Picture 2" descr="Copilot Studio Generative AI pricing - Power Platform Community">
              <a:extLst>
                <a:ext uri="{FF2B5EF4-FFF2-40B4-BE49-F238E27FC236}">
                  <a16:creationId xmlns:a16="http://schemas.microsoft.com/office/drawing/2014/main" id="{0067AADD-220D-62DE-6881-3A75F789A671}"/>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5" name="Group 44">
            <a:extLst>
              <a:ext uri="{FF2B5EF4-FFF2-40B4-BE49-F238E27FC236}">
                <a16:creationId xmlns:a16="http://schemas.microsoft.com/office/drawing/2014/main" id="{C6B8593F-C931-FB53-257B-B81500FB3839}"/>
              </a:ext>
            </a:extLst>
          </p:cNvPr>
          <p:cNvGrpSpPr/>
          <p:nvPr/>
        </p:nvGrpSpPr>
        <p:grpSpPr>
          <a:xfrm>
            <a:off x="4047840" y="2714575"/>
            <a:ext cx="2927459" cy="584775"/>
            <a:chOff x="767112" y="2790774"/>
            <a:chExt cx="2927459" cy="584775"/>
          </a:xfrm>
        </p:grpSpPr>
        <p:sp>
          <p:nvSpPr>
            <p:cNvPr id="51" name="TextBox 50">
              <a:extLst>
                <a:ext uri="{FF2B5EF4-FFF2-40B4-BE49-F238E27FC236}">
                  <a16:creationId xmlns:a16="http://schemas.microsoft.com/office/drawing/2014/main" id="{88B8462B-9518-8579-62F4-CD40DF800EA7}"/>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52" name="Picture 2" descr="Copilot Studio Generative AI pricing - Power Platform Community">
              <a:extLst>
                <a:ext uri="{FF2B5EF4-FFF2-40B4-BE49-F238E27FC236}">
                  <a16:creationId xmlns:a16="http://schemas.microsoft.com/office/drawing/2014/main" id="{7927B0D6-158F-8416-8D3A-84F710D39E4F}"/>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3" name="Group 52">
            <a:extLst>
              <a:ext uri="{FF2B5EF4-FFF2-40B4-BE49-F238E27FC236}">
                <a16:creationId xmlns:a16="http://schemas.microsoft.com/office/drawing/2014/main" id="{4D9DD75E-7BB2-4B0F-7729-A43E77292A79}"/>
              </a:ext>
            </a:extLst>
          </p:cNvPr>
          <p:cNvGrpSpPr/>
          <p:nvPr/>
        </p:nvGrpSpPr>
        <p:grpSpPr>
          <a:xfrm>
            <a:off x="8079099" y="2838302"/>
            <a:ext cx="2351252" cy="457335"/>
            <a:chOff x="588263" y="1217924"/>
            <a:chExt cx="2351252" cy="457335"/>
          </a:xfrm>
        </p:grpSpPr>
        <p:pic>
          <p:nvPicPr>
            <p:cNvPr id="54" name="Picture 53" descr="Zip Co logo SVG free download, id: 101874 - Brandlogos.net">
              <a:hlinkClick r:id="rId3"/>
              <a:extLst>
                <a:ext uri="{FF2B5EF4-FFF2-40B4-BE49-F238E27FC236}">
                  <a16:creationId xmlns:a16="http://schemas.microsoft.com/office/drawing/2014/main" id="{74A9E0A3-E141-2956-0236-663180B3C771}"/>
                </a:ext>
              </a:extLst>
            </p:cNvPr>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55" name="TextBox 54">
              <a:extLst>
                <a:ext uri="{FF2B5EF4-FFF2-40B4-BE49-F238E27FC236}">
                  <a16:creationId xmlns:a16="http://schemas.microsoft.com/office/drawing/2014/main" id="{DD807C53-C53D-DFF8-D479-4D6096E89BB6}"/>
                </a:ext>
                <a:ext uri="{C183D7F6-B498-43B3-948B-1728B52AA6E4}">
                  <adec:decorative xmlns:adec="http://schemas.microsoft.com/office/drawing/2017/decorative" val="0"/>
                </a:ext>
              </a:extLst>
            </p:cNvPr>
            <p:cNvSpPr txBox="1"/>
            <p:nvPr/>
          </p:nvSpPr>
          <p:spPr>
            <a:xfrm>
              <a:off x="1047331" y="1254631"/>
              <a:ext cx="1892184" cy="420628"/>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078D4"/>
                  </a:solidFill>
                  <a:effectLst/>
                  <a:uLnTx/>
                  <a:uFillTx/>
                  <a:latin typeface="Segoe UI Semibold"/>
                  <a:ea typeface="+mn-ea"/>
                  <a:cs typeface="+mn-cs"/>
                </a:rPr>
                <a:t>+ Copilot Pages</a:t>
              </a:r>
            </a:p>
            <a:p>
              <a:pPr marL="0" marR="0" lvl="0" indent="0" algn="l" defTabSz="914367"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30000" noProof="0" dirty="0">
                <a:ln>
                  <a:noFill/>
                </a:ln>
                <a:solidFill>
                  <a:prstClr val="black"/>
                </a:solidFill>
                <a:effectLst/>
                <a:uLnTx/>
                <a:uFillTx/>
                <a:latin typeface="Segoe UI Semibold"/>
                <a:ea typeface="+mn-ea"/>
                <a:cs typeface="+mn-cs"/>
              </a:endParaRPr>
            </a:p>
          </p:txBody>
        </p:sp>
      </p:grpSp>
      <p:grpSp>
        <p:nvGrpSpPr>
          <p:cNvPr id="56" name="Group 55">
            <a:extLst>
              <a:ext uri="{FF2B5EF4-FFF2-40B4-BE49-F238E27FC236}">
                <a16:creationId xmlns:a16="http://schemas.microsoft.com/office/drawing/2014/main" id="{04ED970D-B8F8-70DD-4FE4-125D20F76C57}"/>
              </a:ext>
            </a:extLst>
          </p:cNvPr>
          <p:cNvGrpSpPr/>
          <p:nvPr/>
        </p:nvGrpSpPr>
        <p:grpSpPr>
          <a:xfrm>
            <a:off x="7428590" y="5075260"/>
            <a:ext cx="2927459" cy="584775"/>
            <a:chOff x="767112" y="2790774"/>
            <a:chExt cx="2927459" cy="584775"/>
          </a:xfrm>
        </p:grpSpPr>
        <p:sp>
          <p:nvSpPr>
            <p:cNvPr id="76" name="TextBox 75">
              <a:extLst>
                <a:ext uri="{FF2B5EF4-FFF2-40B4-BE49-F238E27FC236}">
                  <a16:creationId xmlns:a16="http://schemas.microsoft.com/office/drawing/2014/main" id="{831105ED-7172-16D2-7CB9-EF76B9A7790F}"/>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77" name="Picture 2" descr="Copilot Studio Generative AI pricing - Power Platform Community">
              <a:extLst>
                <a:ext uri="{FF2B5EF4-FFF2-40B4-BE49-F238E27FC236}">
                  <a16:creationId xmlns:a16="http://schemas.microsoft.com/office/drawing/2014/main" id="{643CB478-1745-6F2D-18EC-F87401FD9818}"/>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8" name="Group 77">
            <a:extLst>
              <a:ext uri="{FF2B5EF4-FFF2-40B4-BE49-F238E27FC236}">
                <a16:creationId xmlns:a16="http://schemas.microsoft.com/office/drawing/2014/main" id="{AC5EA18D-1A31-0F15-2663-29344E29589B}"/>
              </a:ext>
            </a:extLst>
          </p:cNvPr>
          <p:cNvGrpSpPr/>
          <p:nvPr/>
        </p:nvGrpSpPr>
        <p:grpSpPr>
          <a:xfrm>
            <a:off x="4094380" y="5157024"/>
            <a:ext cx="2927459" cy="584775"/>
            <a:chOff x="767112" y="2790774"/>
            <a:chExt cx="2927459" cy="584775"/>
          </a:xfrm>
        </p:grpSpPr>
        <p:sp>
          <p:nvSpPr>
            <p:cNvPr id="79" name="TextBox 78">
              <a:extLst>
                <a:ext uri="{FF2B5EF4-FFF2-40B4-BE49-F238E27FC236}">
                  <a16:creationId xmlns:a16="http://schemas.microsoft.com/office/drawing/2014/main" id="{6F016B5E-D46C-61E2-8660-D35FBB5209E9}"/>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80" name="Picture 2" descr="Copilot Studio Generative AI pricing - Power Platform Community">
              <a:extLst>
                <a:ext uri="{FF2B5EF4-FFF2-40B4-BE49-F238E27FC236}">
                  <a16:creationId xmlns:a16="http://schemas.microsoft.com/office/drawing/2014/main" id="{DA1B2445-51FD-BF99-356D-F84003AAB46B}"/>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185511923"/>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937847-ECF2-BA52-D80F-D47CC01222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C28327-8D9F-C1AF-5638-BFD8A6BE7032}"/>
              </a:ext>
            </a:extLst>
          </p:cNvPr>
          <p:cNvSpPr>
            <a:spLocks noGrp="1"/>
          </p:cNvSpPr>
          <p:nvPr>
            <p:ph type="title"/>
          </p:nvPr>
        </p:nvSpPr>
        <p:spPr>
          <a:xfrm>
            <a:off x="584200" y="387766"/>
            <a:ext cx="5672544" cy="263149"/>
          </a:xfrm>
        </p:spPr>
        <p:txBody>
          <a:bodyPr/>
          <a:lstStyle/>
          <a:p>
            <a:r>
              <a:rPr lang="en-US" noProof="0">
                <a:solidFill>
                  <a:srgbClr val="0078D4"/>
                </a:solidFill>
              </a:rPr>
              <a:t>Payor |</a:t>
            </a:r>
            <a:r>
              <a:rPr lang="en-US" noProof="0"/>
              <a:t> Curate member education materials </a:t>
            </a:r>
          </a:p>
        </p:txBody>
      </p:sp>
      <p:sp>
        <p:nvSpPr>
          <p:cNvPr id="4" name="Text Placeholder 3">
            <a:extLst>
              <a:ext uri="{FF2B5EF4-FFF2-40B4-BE49-F238E27FC236}">
                <a16:creationId xmlns:a16="http://schemas.microsoft.com/office/drawing/2014/main" id="{68836D1B-352F-5A31-501B-F3F23C32DDD1}"/>
              </a:ext>
            </a:extLst>
          </p:cNvPr>
          <p:cNvSpPr>
            <a:spLocks noGrp="1"/>
          </p:cNvSpPr>
          <p:nvPr>
            <p:ph type="body" sz="quarter" idx="11"/>
          </p:nvPr>
        </p:nvSpPr>
        <p:spPr>
          <a:xfrm>
            <a:off x="584200" y="1593881"/>
            <a:ext cx="2808000" cy="345600"/>
          </a:xfrm>
        </p:spPr>
        <p:txBody>
          <a:bodyPr/>
          <a:lstStyle/>
          <a:p>
            <a:r>
              <a:rPr lang="en-US" noProof="0"/>
              <a:t>1. Analyze member information</a:t>
            </a:r>
          </a:p>
        </p:txBody>
      </p:sp>
      <p:sp>
        <p:nvSpPr>
          <p:cNvPr id="5" name="Text Placeholder 4">
            <a:extLst>
              <a:ext uri="{FF2B5EF4-FFF2-40B4-BE49-F238E27FC236}">
                <a16:creationId xmlns:a16="http://schemas.microsoft.com/office/drawing/2014/main" id="{8AF287A0-71C3-DAB3-FB01-DD6B0DE982FD}"/>
              </a:ext>
            </a:extLst>
          </p:cNvPr>
          <p:cNvSpPr>
            <a:spLocks noGrp="1"/>
          </p:cNvSpPr>
          <p:nvPr>
            <p:ph type="body" sz="quarter" idx="12"/>
          </p:nvPr>
        </p:nvSpPr>
        <p:spPr>
          <a:xfrm>
            <a:off x="2316020" y="4052218"/>
            <a:ext cx="2808000" cy="345600"/>
          </a:xfrm>
        </p:spPr>
        <p:txBody>
          <a:bodyPr/>
          <a:lstStyle/>
          <a:p>
            <a:r>
              <a:rPr lang="en-US" noProof="0"/>
              <a:t>5. </a:t>
            </a: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Create </a:t>
            </a:r>
            <a:r>
              <a:rPr lang="en-US" noProof="0"/>
              <a:t>m</a:t>
            </a: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ember education content</a:t>
            </a:r>
            <a:endParaRPr lang="en-US" noProof="0"/>
          </a:p>
        </p:txBody>
      </p:sp>
      <p:sp>
        <p:nvSpPr>
          <p:cNvPr id="6" name="Text Placeholder 5">
            <a:extLst>
              <a:ext uri="{FF2B5EF4-FFF2-40B4-BE49-F238E27FC236}">
                <a16:creationId xmlns:a16="http://schemas.microsoft.com/office/drawing/2014/main" id="{CD90DECD-329C-878B-25E9-7DF7B57EEC96}"/>
              </a:ext>
            </a:extLst>
          </p:cNvPr>
          <p:cNvSpPr>
            <a:spLocks noGrp="1"/>
          </p:cNvSpPr>
          <p:nvPr>
            <p:ph type="body" sz="quarter" idx="13"/>
          </p:nvPr>
        </p:nvSpPr>
        <p:spPr>
          <a:xfrm>
            <a:off x="4047840" y="1593881"/>
            <a:ext cx="2808000" cy="345600"/>
          </a:xfrm>
        </p:spPr>
        <p:txBody>
          <a:bodyPr/>
          <a:lstStyle/>
          <a:p>
            <a:r>
              <a:rPr lang="en-US" noProof="0"/>
              <a:t>2. Generate engagement questions</a:t>
            </a:r>
          </a:p>
        </p:txBody>
      </p:sp>
      <p:sp>
        <p:nvSpPr>
          <p:cNvPr id="7" name="Text Placeholder 6">
            <a:extLst>
              <a:ext uri="{FF2B5EF4-FFF2-40B4-BE49-F238E27FC236}">
                <a16:creationId xmlns:a16="http://schemas.microsoft.com/office/drawing/2014/main" id="{FD7D016F-F9F7-E18E-BEC8-2C714A1189C2}"/>
              </a:ext>
            </a:extLst>
          </p:cNvPr>
          <p:cNvSpPr>
            <a:spLocks noGrp="1"/>
          </p:cNvSpPr>
          <p:nvPr>
            <p:ph type="body" sz="quarter" idx="14"/>
          </p:nvPr>
        </p:nvSpPr>
        <p:spPr>
          <a:xfrm>
            <a:off x="5779660" y="4052218"/>
            <a:ext cx="2808000" cy="345600"/>
          </a:xfrm>
        </p:spPr>
        <p:txBody>
          <a:bodyPr/>
          <a:lstStyle/>
          <a:p>
            <a:r>
              <a:rPr lang="en-US" noProof="0"/>
              <a:t>4. </a:t>
            </a:r>
            <a:r>
              <a:rPr kumimoji="0" lang="en-US" sz="1200" b="1" i="0" u="none" strike="noStrike" kern="1200" cap="none" spc="0" normalizeH="0" baseline="0" noProof="0">
                <a:ln>
                  <a:noFill/>
                </a:ln>
                <a:solidFill>
                  <a:srgbClr val="FFFFFF"/>
                </a:solidFill>
                <a:effectLst/>
                <a:uLnTx/>
                <a:uFillTx/>
                <a:latin typeface="Segoe UI Semibold" panose="020B0502040204020203" pitchFamily="34" charset="0"/>
                <a:ea typeface="+mn-ea"/>
                <a:cs typeface="Segoe UI Semibold" panose="020B0502040204020203" pitchFamily="34" charset="0"/>
              </a:rPr>
              <a:t>Analyze SDOH information</a:t>
            </a:r>
            <a:endParaRPr lang="en-US" noProof="0"/>
          </a:p>
        </p:txBody>
      </p:sp>
      <p:sp>
        <p:nvSpPr>
          <p:cNvPr id="8" name="Text Placeholder 7">
            <a:extLst>
              <a:ext uri="{FF2B5EF4-FFF2-40B4-BE49-F238E27FC236}">
                <a16:creationId xmlns:a16="http://schemas.microsoft.com/office/drawing/2014/main" id="{DE20383B-DFDE-BE08-36A8-7DEB94737C98}"/>
              </a:ext>
            </a:extLst>
          </p:cNvPr>
          <p:cNvSpPr>
            <a:spLocks noGrp="1"/>
          </p:cNvSpPr>
          <p:nvPr>
            <p:ph type="body" sz="quarter" idx="15"/>
          </p:nvPr>
        </p:nvSpPr>
        <p:spPr>
          <a:xfrm>
            <a:off x="7511481" y="1593881"/>
            <a:ext cx="2808000" cy="345600"/>
          </a:xfrm>
        </p:spPr>
        <p:txBody>
          <a:bodyPr/>
          <a:lstStyle/>
          <a:p>
            <a:r>
              <a:rPr lang="en-US" noProof="0"/>
              <a:t>3. Share personalized preventive care reminders</a:t>
            </a:r>
          </a:p>
        </p:txBody>
      </p:sp>
      <p:sp>
        <p:nvSpPr>
          <p:cNvPr id="9" name="Text Placeholder 8">
            <a:extLst>
              <a:ext uri="{FF2B5EF4-FFF2-40B4-BE49-F238E27FC236}">
                <a16:creationId xmlns:a16="http://schemas.microsoft.com/office/drawing/2014/main" id="{27BF9FE5-18C0-56C6-BDA1-0E2F46401C1E}"/>
              </a:ext>
            </a:extLst>
          </p:cNvPr>
          <p:cNvSpPr>
            <a:spLocks noGrp="1"/>
          </p:cNvSpPr>
          <p:nvPr>
            <p:ph type="body" sz="quarter" idx="17"/>
          </p:nvPr>
        </p:nvSpPr>
        <p:spPr>
          <a:xfrm>
            <a:off x="6519107" y="521099"/>
            <a:ext cx="3599821" cy="169277"/>
          </a:xfrm>
        </p:spPr>
        <p:txBody>
          <a:bodyPr/>
          <a:lstStyle/>
          <a:p>
            <a:r>
              <a:rPr lang="en-US" noProof="0"/>
              <a:t>Microsoft 365 Copilot and Copilot Studio</a:t>
            </a:r>
          </a:p>
        </p:txBody>
      </p:sp>
      <p:sp>
        <p:nvSpPr>
          <p:cNvPr id="53" name="Text Placeholder 52">
            <a:extLst>
              <a:ext uri="{FF2B5EF4-FFF2-40B4-BE49-F238E27FC236}">
                <a16:creationId xmlns:a16="http://schemas.microsoft.com/office/drawing/2014/main" id="{6060C513-C55C-A021-A487-4655E7DE6566}"/>
              </a:ext>
            </a:extLst>
          </p:cNvPr>
          <p:cNvSpPr>
            <a:spLocks noGrp="1"/>
          </p:cNvSpPr>
          <p:nvPr>
            <p:ph type="body" sz="quarter" idx="18"/>
          </p:nvPr>
        </p:nvSpPr>
        <p:spPr>
          <a:xfrm>
            <a:off x="584200" y="2032188"/>
            <a:ext cx="2808000" cy="626701"/>
          </a:xfrm>
        </p:spPr>
        <p:txBody>
          <a:bodyPr>
            <a:normAutofit/>
          </a:bodyPr>
          <a:lstStyle/>
          <a:p>
            <a:r>
              <a:rPr lang="en-US" noProof="0">
                <a:latin typeface="Segoe UI"/>
                <a:cs typeface="Segoe UI"/>
              </a:rPr>
              <a:t>Have a Copilot agent to gather and analyze member’s health record, demographic information, coverage policies, and associated guidelines to understand member preferences and needs.</a:t>
            </a:r>
          </a:p>
        </p:txBody>
      </p:sp>
      <p:sp>
        <p:nvSpPr>
          <p:cNvPr id="10" name="Text Placeholder 9">
            <a:extLst>
              <a:ext uri="{FF2B5EF4-FFF2-40B4-BE49-F238E27FC236}">
                <a16:creationId xmlns:a16="http://schemas.microsoft.com/office/drawing/2014/main" id="{E2B678A8-4CBC-81E2-6F76-319FDA15B63A}"/>
              </a:ext>
            </a:extLst>
          </p:cNvPr>
          <p:cNvSpPr>
            <a:spLocks noGrp="1"/>
          </p:cNvSpPr>
          <p:nvPr>
            <p:ph type="body" sz="quarter" idx="19"/>
          </p:nvPr>
        </p:nvSpPr>
        <p:spPr>
          <a:xfrm>
            <a:off x="4047840" y="2032188"/>
            <a:ext cx="2808000" cy="626701"/>
          </a:xfrm>
        </p:spPr>
        <p:txBody>
          <a:bodyPr/>
          <a:lstStyle/>
          <a:p>
            <a:r>
              <a:rPr lang="en-US" noProof="0" dirty="0"/>
              <a:t>Use Copilot </a:t>
            </a:r>
            <a:r>
              <a:rPr lang="en-US" noProof="0" dirty="0" err="1"/>
              <a:t>Copilot</a:t>
            </a:r>
            <a:r>
              <a:rPr lang="en-US" noProof="0" dirty="0"/>
              <a:t> Chat to generate questions that an outreach coordinator can use to engage with targeted member groups.</a:t>
            </a:r>
          </a:p>
        </p:txBody>
      </p:sp>
      <p:sp>
        <p:nvSpPr>
          <p:cNvPr id="11" name="Text Placeholder 10">
            <a:extLst>
              <a:ext uri="{FF2B5EF4-FFF2-40B4-BE49-F238E27FC236}">
                <a16:creationId xmlns:a16="http://schemas.microsoft.com/office/drawing/2014/main" id="{73416AE4-5FD7-4E92-E3B7-2BDB8E215DAF}"/>
              </a:ext>
            </a:extLst>
          </p:cNvPr>
          <p:cNvSpPr>
            <a:spLocks noGrp="1"/>
          </p:cNvSpPr>
          <p:nvPr>
            <p:ph type="body" sz="quarter" idx="20"/>
          </p:nvPr>
        </p:nvSpPr>
        <p:spPr>
          <a:xfrm>
            <a:off x="7511481" y="2032188"/>
            <a:ext cx="2808000" cy="626701"/>
          </a:xfrm>
        </p:spPr>
        <p:txBody>
          <a:bodyPr>
            <a:normAutofit/>
          </a:bodyPr>
          <a:lstStyle/>
          <a:p>
            <a:r>
              <a:rPr lang="en-US" noProof="0"/>
              <a:t>Use a Copilot agent to generate and share personalized reminders for preventive care visits, screenings, vaccinations, medication refills, and adherence. </a:t>
            </a:r>
          </a:p>
        </p:txBody>
      </p:sp>
      <p:sp>
        <p:nvSpPr>
          <p:cNvPr id="12" name="Text Placeholder 11">
            <a:extLst>
              <a:ext uri="{FF2B5EF4-FFF2-40B4-BE49-F238E27FC236}">
                <a16:creationId xmlns:a16="http://schemas.microsoft.com/office/drawing/2014/main" id="{EC2BEF70-D898-46AE-5321-94CEAADBBB9F}"/>
              </a:ext>
            </a:extLst>
          </p:cNvPr>
          <p:cNvSpPr>
            <a:spLocks noGrp="1"/>
          </p:cNvSpPr>
          <p:nvPr>
            <p:ph type="body" sz="quarter" idx="21"/>
          </p:nvPr>
        </p:nvSpPr>
        <p:spPr>
          <a:xfrm>
            <a:off x="584200" y="3208260"/>
            <a:ext cx="2808000" cy="626701"/>
          </a:xfrm>
        </p:spPr>
        <p:txBody>
          <a:bodyPr>
            <a:normAutofit lnSpcReduction="10000"/>
          </a:bodyPr>
          <a:lstStyle/>
          <a:p>
            <a:r>
              <a:rPr lang="en-US" noProof="0"/>
              <a:t>Benefit: Provides a comprehensive analysis of member data to understand the pain-points, thus empowering care mangers  by providing </a:t>
            </a:r>
            <a:r>
              <a:rPr lang="en-US" b="1" noProof="0"/>
              <a:t>relevant member insights.</a:t>
            </a:r>
            <a:endParaRPr lang="en-US" noProof="0"/>
          </a:p>
        </p:txBody>
      </p:sp>
      <p:sp>
        <p:nvSpPr>
          <p:cNvPr id="13" name="Text Placeholder 12">
            <a:extLst>
              <a:ext uri="{FF2B5EF4-FFF2-40B4-BE49-F238E27FC236}">
                <a16:creationId xmlns:a16="http://schemas.microsoft.com/office/drawing/2014/main" id="{CF1A14FA-F925-EFDA-BC6C-6D3BC482652E}"/>
              </a:ext>
            </a:extLst>
          </p:cNvPr>
          <p:cNvSpPr>
            <a:spLocks noGrp="1"/>
          </p:cNvSpPr>
          <p:nvPr>
            <p:ph type="body" sz="quarter" idx="22"/>
          </p:nvPr>
        </p:nvSpPr>
        <p:spPr>
          <a:xfrm>
            <a:off x="2316020" y="5641938"/>
            <a:ext cx="2808000" cy="626701"/>
          </a:xfrm>
        </p:spPr>
        <p:txBody>
          <a:bodyPr/>
          <a:lstStyle/>
          <a:p>
            <a:r>
              <a:rPr lang="en-US" noProof="0"/>
              <a:t>Benefit: </a:t>
            </a:r>
            <a:r>
              <a:rPr kumimoji="0" lang="en-US" sz="900" i="0" u="none" strike="noStrike" kern="1200" cap="none" spc="0" normalizeH="0" baseline="0" noProof="0">
                <a:ln>
                  <a:noFill/>
                </a:ln>
                <a:solidFill>
                  <a:prstClr val="black"/>
                </a:solidFill>
                <a:effectLst/>
                <a:uLnTx/>
                <a:uFillTx/>
                <a:latin typeface="Segoe UI (Body)"/>
              </a:rPr>
              <a:t>Assist care managers in generating </a:t>
            </a:r>
            <a:r>
              <a:rPr kumimoji="0" lang="en-US" sz="900" b="1" i="0" u="none" strike="noStrike" kern="1200" cap="none" spc="0" normalizeH="0" baseline="0" noProof="0">
                <a:ln>
                  <a:noFill/>
                </a:ln>
                <a:solidFill>
                  <a:prstClr val="black"/>
                </a:solidFill>
                <a:effectLst/>
                <a:uLnTx/>
                <a:uFillTx/>
                <a:latin typeface="Segoe UI (Body)"/>
              </a:rPr>
              <a:t>personalized educational content</a:t>
            </a:r>
            <a:r>
              <a:rPr lang="en-US" noProof="0">
                <a:solidFill>
                  <a:prstClr val="black"/>
                </a:solidFill>
                <a:latin typeface="Segoe UI (Body)"/>
              </a:rPr>
              <a:t>.</a:t>
            </a:r>
            <a:endParaRPr lang="en-US" noProof="0"/>
          </a:p>
        </p:txBody>
      </p:sp>
      <p:sp>
        <p:nvSpPr>
          <p:cNvPr id="14" name="Text Placeholder 13">
            <a:extLst>
              <a:ext uri="{FF2B5EF4-FFF2-40B4-BE49-F238E27FC236}">
                <a16:creationId xmlns:a16="http://schemas.microsoft.com/office/drawing/2014/main" id="{E545E672-577E-D934-4C7E-EDBA9CA38D4C}"/>
              </a:ext>
            </a:extLst>
          </p:cNvPr>
          <p:cNvSpPr>
            <a:spLocks noGrp="1"/>
          </p:cNvSpPr>
          <p:nvPr>
            <p:ph type="body" sz="quarter" idx="23"/>
          </p:nvPr>
        </p:nvSpPr>
        <p:spPr>
          <a:xfrm>
            <a:off x="4047840" y="3208260"/>
            <a:ext cx="2808000" cy="626701"/>
          </a:xfrm>
        </p:spPr>
        <p:txBody>
          <a:bodyPr>
            <a:normAutofit/>
          </a:bodyPr>
          <a:lstStyle/>
          <a:p>
            <a:r>
              <a:rPr lang="en-US" noProof="0"/>
              <a:t>Benefit:</a:t>
            </a:r>
            <a:r>
              <a:rPr lang="en-US" b="1" noProof="0"/>
              <a:t> Facilitates meaningful interactions </a:t>
            </a:r>
            <a:r>
              <a:rPr lang="en-US" noProof="0"/>
              <a:t>by providing tailored questions that incentivize member engagement.</a:t>
            </a:r>
          </a:p>
        </p:txBody>
      </p:sp>
      <p:sp>
        <p:nvSpPr>
          <p:cNvPr id="15" name="Text Placeholder 14">
            <a:extLst>
              <a:ext uri="{FF2B5EF4-FFF2-40B4-BE49-F238E27FC236}">
                <a16:creationId xmlns:a16="http://schemas.microsoft.com/office/drawing/2014/main" id="{8A89082D-B906-B708-CB52-7878594E9B9F}"/>
              </a:ext>
            </a:extLst>
          </p:cNvPr>
          <p:cNvSpPr>
            <a:spLocks noGrp="1"/>
          </p:cNvSpPr>
          <p:nvPr>
            <p:ph type="body" sz="quarter" idx="24"/>
          </p:nvPr>
        </p:nvSpPr>
        <p:spPr>
          <a:xfrm>
            <a:off x="5779660" y="5680563"/>
            <a:ext cx="2808000" cy="626701"/>
          </a:xfrm>
        </p:spPr>
        <p:txBody>
          <a:bodyPr>
            <a:normAutofit/>
          </a:bodyPr>
          <a:lstStyle/>
          <a:p>
            <a:r>
              <a:rPr lang="en-US" noProof="0"/>
              <a:t>Benefit: </a:t>
            </a:r>
            <a:r>
              <a:rPr kumimoji="0" lang="en-US" sz="900" b="1" i="0" u="none" strike="noStrike" kern="1200" cap="none" spc="0" normalizeH="0" baseline="0" noProof="0">
                <a:ln>
                  <a:noFill/>
                </a:ln>
                <a:solidFill>
                  <a:prstClr val="black"/>
                </a:solidFill>
                <a:effectLst/>
                <a:uLnTx/>
                <a:uFillTx/>
                <a:latin typeface="Segoe UI (Body)"/>
              </a:rPr>
              <a:t>Reduces burden on care manager </a:t>
            </a:r>
            <a:r>
              <a:rPr kumimoji="0" lang="en-US" sz="900" b="0" i="0" u="none" strike="noStrike" kern="1200" cap="none" spc="0" normalizeH="0" baseline="0" noProof="0">
                <a:ln>
                  <a:noFill/>
                </a:ln>
                <a:solidFill>
                  <a:prstClr val="black"/>
                </a:solidFill>
                <a:effectLst/>
                <a:uLnTx/>
                <a:uFillTx/>
                <a:latin typeface="Segoe UI (Body)"/>
              </a:rPr>
              <a:t>by providing detailed insights </a:t>
            </a:r>
            <a:r>
              <a:rPr lang="en-US" noProof="0">
                <a:solidFill>
                  <a:prstClr val="black"/>
                </a:solidFill>
                <a:latin typeface="Segoe UI (Body)"/>
              </a:rPr>
              <a:t>derived through</a:t>
            </a:r>
            <a:r>
              <a:rPr kumimoji="0" lang="en-US" sz="900" b="0" i="0" u="none" strike="noStrike" kern="1200" cap="none" spc="0" normalizeH="0" baseline="0" noProof="0">
                <a:ln>
                  <a:noFill/>
                </a:ln>
                <a:solidFill>
                  <a:prstClr val="black"/>
                </a:solidFill>
                <a:effectLst/>
                <a:uLnTx/>
                <a:uFillTx/>
                <a:latin typeface="Segoe UI (Body)"/>
              </a:rPr>
              <a:t> </a:t>
            </a:r>
            <a:r>
              <a:rPr lang="en-US" noProof="0">
                <a:solidFill>
                  <a:prstClr val="black"/>
                </a:solidFill>
                <a:latin typeface="Segoe UI (Body)"/>
              </a:rPr>
              <a:t>a comprehensive</a:t>
            </a:r>
            <a:r>
              <a:rPr kumimoji="0" lang="en-US" sz="900" b="0" i="0" u="none" strike="noStrike" kern="1200" cap="none" spc="0" normalizeH="0" baseline="0" noProof="0">
                <a:ln>
                  <a:noFill/>
                </a:ln>
                <a:solidFill>
                  <a:prstClr val="black"/>
                </a:solidFill>
                <a:effectLst/>
                <a:uLnTx/>
                <a:uFillTx/>
                <a:latin typeface="Segoe UI (Body)"/>
              </a:rPr>
              <a:t> analysis </a:t>
            </a:r>
            <a:r>
              <a:rPr lang="en-US" noProof="0">
                <a:solidFill>
                  <a:prstClr val="black"/>
                </a:solidFill>
                <a:latin typeface="Segoe UI (Body)"/>
              </a:rPr>
              <a:t>on SDOH.</a:t>
            </a:r>
            <a:endParaRPr lang="en-US" noProof="0"/>
          </a:p>
        </p:txBody>
      </p:sp>
      <p:sp>
        <p:nvSpPr>
          <p:cNvPr id="16" name="Text Placeholder 15">
            <a:extLst>
              <a:ext uri="{FF2B5EF4-FFF2-40B4-BE49-F238E27FC236}">
                <a16:creationId xmlns:a16="http://schemas.microsoft.com/office/drawing/2014/main" id="{1BAB80CE-0957-FD57-6957-A71C1F3803F2}"/>
              </a:ext>
            </a:extLst>
          </p:cNvPr>
          <p:cNvSpPr>
            <a:spLocks noGrp="1"/>
          </p:cNvSpPr>
          <p:nvPr>
            <p:ph type="body" sz="quarter" idx="25"/>
          </p:nvPr>
        </p:nvSpPr>
        <p:spPr>
          <a:xfrm>
            <a:off x="7511481" y="3190468"/>
            <a:ext cx="2808000" cy="609409"/>
          </a:xfrm>
        </p:spPr>
        <p:txBody>
          <a:bodyPr>
            <a:normAutofit/>
          </a:bodyPr>
          <a:lstStyle/>
          <a:p>
            <a:r>
              <a:rPr lang="en-US" noProof="0"/>
              <a:t>Benefit: Ensures members receive timely and personalized reminders, improving </a:t>
            </a:r>
            <a:r>
              <a:rPr lang="en-US" b="1" noProof="0"/>
              <a:t>adherence to preventive care schedules </a:t>
            </a:r>
            <a:r>
              <a:rPr lang="en-US" noProof="0"/>
              <a:t>and therapies</a:t>
            </a:r>
            <a:r>
              <a:rPr lang="en-US" b="1" noProof="0"/>
              <a:t>.</a:t>
            </a:r>
            <a:endParaRPr lang="en-US" noProof="0"/>
          </a:p>
        </p:txBody>
      </p:sp>
      <p:sp>
        <p:nvSpPr>
          <p:cNvPr id="17" name="Text Placeholder 16">
            <a:extLst>
              <a:ext uri="{FF2B5EF4-FFF2-40B4-BE49-F238E27FC236}">
                <a16:creationId xmlns:a16="http://schemas.microsoft.com/office/drawing/2014/main" id="{D2A48B67-F787-041C-54C4-E0C11F0ED090}"/>
              </a:ext>
            </a:extLst>
          </p:cNvPr>
          <p:cNvSpPr>
            <a:spLocks noGrp="1"/>
          </p:cNvSpPr>
          <p:nvPr>
            <p:ph type="body" sz="quarter" idx="27"/>
          </p:nvPr>
        </p:nvSpPr>
        <p:spPr>
          <a:xfrm>
            <a:off x="2316020" y="4488366"/>
            <a:ext cx="2808000" cy="626701"/>
          </a:xfrm>
        </p:spPr>
        <p:txBody>
          <a:bodyPr>
            <a:normAutofit/>
          </a:bodyPr>
          <a:lstStyle/>
          <a:p>
            <a:pPr>
              <a:defRPr/>
            </a:pPr>
            <a:r>
              <a:rPr kumimoji="0" lang="en-US" b="0" i="0" u="none" strike="noStrike" kern="1200" cap="none" spc="0" normalizeH="0" baseline="0" noProof="0">
                <a:ln>
                  <a:noFill/>
                </a:ln>
                <a:solidFill>
                  <a:prstClr val="black"/>
                </a:solidFill>
                <a:effectLst/>
                <a:uLnTx/>
                <a:uFillTx/>
                <a:latin typeface="Segoe UI "/>
                <a:cs typeface="Segoe UI"/>
              </a:rPr>
              <a:t>Use a </a:t>
            </a:r>
            <a:r>
              <a:rPr lang="en-US" noProof="0">
                <a:solidFill>
                  <a:prstClr val="black"/>
                </a:solidFill>
                <a:latin typeface="Segoe UI "/>
                <a:cs typeface="Segoe UI"/>
              </a:rPr>
              <a:t>Copilot agent to assist managers in generating personalized educational content for members based on analyzed data</a:t>
            </a:r>
            <a:r>
              <a:rPr kumimoji="0" lang="en-US" b="0" i="0" u="none" strike="noStrike" kern="1200" cap="none" spc="0" normalizeH="0" baseline="0" noProof="0">
                <a:ln>
                  <a:noFill/>
                </a:ln>
                <a:solidFill>
                  <a:prstClr val="black"/>
                </a:solidFill>
                <a:effectLst/>
                <a:uLnTx/>
                <a:uFillTx/>
                <a:latin typeface="Segoe UI "/>
              </a:rPr>
              <a:t>.</a:t>
            </a:r>
            <a:endParaRPr lang="en-US" noProof="0">
              <a:solidFill>
                <a:prstClr val="black"/>
              </a:solidFill>
              <a:latin typeface="Segoe UI "/>
            </a:endParaRPr>
          </a:p>
          <a:p>
            <a:pPr>
              <a:lnSpc>
                <a:spcPct val="110000"/>
              </a:lnSpc>
            </a:pPr>
            <a:endParaRPr lang="en-US" noProof="0">
              <a:latin typeface="Segoe UI "/>
            </a:endParaRPr>
          </a:p>
        </p:txBody>
      </p:sp>
      <p:sp>
        <p:nvSpPr>
          <p:cNvPr id="18" name="Text Placeholder 17">
            <a:extLst>
              <a:ext uri="{FF2B5EF4-FFF2-40B4-BE49-F238E27FC236}">
                <a16:creationId xmlns:a16="http://schemas.microsoft.com/office/drawing/2014/main" id="{9DDA12B5-3E77-CA53-0AAE-A93A61FA54B3}"/>
              </a:ext>
            </a:extLst>
          </p:cNvPr>
          <p:cNvSpPr>
            <a:spLocks noGrp="1"/>
          </p:cNvSpPr>
          <p:nvPr>
            <p:ph type="body" sz="quarter" idx="28"/>
          </p:nvPr>
        </p:nvSpPr>
        <p:spPr>
          <a:xfrm>
            <a:off x="5779660" y="4432954"/>
            <a:ext cx="2808000" cy="682114"/>
          </a:xfrm>
        </p:spPr>
        <p:txBody>
          <a:bodyPr>
            <a:normAutofit fontScale="92500"/>
          </a:bodyPr>
          <a:lstStyle/>
          <a:p>
            <a:pPr>
              <a:defRPr/>
            </a:pPr>
            <a:r>
              <a:rPr kumimoji="0" lang="en-US" b="0" i="0" u="none" strike="noStrike" kern="1200" cap="none" spc="0" normalizeH="0" baseline="0" noProof="0">
                <a:ln>
                  <a:noFill/>
                </a:ln>
                <a:solidFill>
                  <a:prstClr val="black"/>
                </a:solidFill>
                <a:effectLst/>
                <a:uLnTx/>
                <a:uFillTx/>
                <a:latin typeface="Segoe UI "/>
                <a:cs typeface="Segoe UI"/>
              </a:rPr>
              <a:t>Use a </a:t>
            </a:r>
            <a:r>
              <a:rPr lang="en-US" noProof="0">
                <a:solidFill>
                  <a:prstClr val="black"/>
                </a:solidFill>
                <a:latin typeface="Segoe UI "/>
                <a:cs typeface="Segoe UI"/>
              </a:rPr>
              <a:t>Copilot agent </a:t>
            </a:r>
            <a:r>
              <a:rPr lang="en-US" noProof="0">
                <a:solidFill>
                  <a:prstClr val="black"/>
                </a:solidFill>
                <a:latin typeface="Segoe UI "/>
              </a:rPr>
              <a:t>to</a:t>
            </a:r>
            <a:r>
              <a:rPr kumimoji="0" lang="en-US" b="0" i="0" u="none" strike="noStrike" kern="1200" cap="none" spc="0" normalizeH="0" baseline="0" noProof="0">
                <a:ln>
                  <a:noFill/>
                </a:ln>
                <a:solidFill>
                  <a:prstClr val="black"/>
                </a:solidFill>
                <a:effectLst/>
                <a:uLnTx/>
                <a:uFillTx/>
                <a:latin typeface="Segoe UI "/>
              </a:rPr>
              <a:t> analyze information from Medicare, Medicaid, or commercial policy coverage and other member-provided information to identify </a:t>
            </a:r>
            <a:r>
              <a:rPr lang="en-US" noProof="0">
                <a:solidFill>
                  <a:prstClr val="black"/>
                </a:solidFill>
                <a:latin typeface="Segoe UI (Body)"/>
              </a:rPr>
              <a:t>social determinants of health (</a:t>
            </a:r>
            <a:r>
              <a:rPr kumimoji="0" lang="en-US" b="0" i="0" u="none" strike="noStrike" kern="1200" cap="none" spc="0" normalizeH="0" baseline="0" noProof="0">
                <a:ln>
                  <a:noFill/>
                </a:ln>
                <a:solidFill>
                  <a:prstClr val="black"/>
                </a:solidFill>
                <a:effectLst/>
                <a:uLnTx/>
                <a:uFillTx/>
                <a:latin typeface="Segoe UI "/>
              </a:rPr>
              <a:t>SDOH) recommendations for members.</a:t>
            </a:r>
            <a:endParaRPr lang="en-US" noProof="0">
              <a:solidFill>
                <a:prstClr val="black"/>
              </a:solidFill>
              <a:latin typeface="Segoe UI "/>
            </a:endParaRPr>
          </a:p>
        </p:txBody>
      </p:sp>
      <p:sp>
        <p:nvSpPr>
          <p:cNvPr id="19" name="Text Placeholder 18">
            <a:extLst>
              <a:ext uri="{FF2B5EF4-FFF2-40B4-BE49-F238E27FC236}">
                <a16:creationId xmlns:a16="http://schemas.microsoft.com/office/drawing/2014/main" id="{9B3893A3-880F-5FB6-4860-FF8247B4B9F6}"/>
              </a:ext>
            </a:extLst>
          </p:cNvPr>
          <p:cNvSpPr>
            <a:spLocks noGrp="1"/>
          </p:cNvSpPr>
          <p:nvPr>
            <p:ph type="body" sz="quarter" idx="30"/>
          </p:nvPr>
        </p:nvSpPr>
        <p:spPr>
          <a:xfrm>
            <a:off x="10430234" y="521099"/>
            <a:ext cx="1456966" cy="175614"/>
          </a:xfrm>
        </p:spPr>
        <p:txBody>
          <a:bodyPr/>
          <a:lstStyle/>
          <a:p>
            <a:r>
              <a:rPr lang="en-US" noProof="0"/>
              <a:t>Extend</a:t>
            </a:r>
          </a:p>
        </p:txBody>
      </p:sp>
      <p:sp>
        <p:nvSpPr>
          <p:cNvPr id="81" name="Text Placeholder 80">
            <a:extLst>
              <a:ext uri="{FF2B5EF4-FFF2-40B4-BE49-F238E27FC236}">
                <a16:creationId xmlns:a16="http://schemas.microsoft.com/office/drawing/2014/main" id="{B991EB89-2F65-C955-6307-9FFA70229254}"/>
              </a:ext>
            </a:extLst>
          </p:cNvPr>
          <p:cNvSpPr>
            <a:spLocks noGrp="1"/>
          </p:cNvSpPr>
          <p:nvPr>
            <p:ph type="body" sz="quarter" idx="38"/>
          </p:nvPr>
        </p:nvSpPr>
        <p:spPr>
          <a:solidFill>
            <a:srgbClr val="0070C0"/>
          </a:solidFill>
        </p:spPr>
        <p:txBody>
          <a:bodyPr/>
          <a:lstStyle/>
          <a:p>
            <a:endParaRPr lang="en-US" noProof="0"/>
          </a:p>
        </p:txBody>
      </p:sp>
      <p:sp>
        <p:nvSpPr>
          <p:cNvPr id="82" name="Text Placeholder 81">
            <a:extLst>
              <a:ext uri="{FF2B5EF4-FFF2-40B4-BE49-F238E27FC236}">
                <a16:creationId xmlns:a16="http://schemas.microsoft.com/office/drawing/2014/main" id="{E97B8215-77C3-552F-D997-6F79A79C56FA}"/>
              </a:ext>
            </a:extLst>
          </p:cNvPr>
          <p:cNvSpPr>
            <a:spLocks noGrp="1"/>
          </p:cNvSpPr>
          <p:nvPr>
            <p:ph type="body" sz="quarter" idx="39"/>
          </p:nvPr>
        </p:nvSpPr>
        <p:spPr>
          <a:solidFill>
            <a:srgbClr val="0070C0"/>
          </a:solidFill>
        </p:spPr>
        <p:txBody>
          <a:bodyPr/>
          <a:lstStyle/>
          <a:p>
            <a:endParaRPr lang="en-US" noProof="0"/>
          </a:p>
        </p:txBody>
      </p:sp>
      <p:sp>
        <p:nvSpPr>
          <p:cNvPr id="83" name="Text Placeholder 82">
            <a:extLst>
              <a:ext uri="{FF2B5EF4-FFF2-40B4-BE49-F238E27FC236}">
                <a16:creationId xmlns:a16="http://schemas.microsoft.com/office/drawing/2014/main" id="{6585FC5C-1E40-011B-B627-18E39385224C}"/>
              </a:ext>
            </a:extLst>
          </p:cNvPr>
          <p:cNvSpPr>
            <a:spLocks noGrp="1"/>
          </p:cNvSpPr>
          <p:nvPr>
            <p:ph type="body" sz="quarter" idx="40"/>
          </p:nvPr>
        </p:nvSpPr>
        <p:spPr>
          <a:solidFill>
            <a:srgbClr val="0078D4"/>
          </a:solidFill>
        </p:spPr>
        <p:txBody>
          <a:bodyPr/>
          <a:lstStyle/>
          <a:p>
            <a:endParaRPr lang="en-US" noProof="0"/>
          </a:p>
        </p:txBody>
      </p:sp>
      <p:pic>
        <p:nvPicPr>
          <p:cNvPr id="20" name="Picture 19">
            <a:extLst>
              <a:ext uri="{FF2B5EF4-FFF2-40B4-BE49-F238E27FC236}">
                <a16:creationId xmlns:a16="http://schemas.microsoft.com/office/drawing/2014/main" id="{5F02B84F-A41E-08C1-DCEB-FCA25FDB370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959481" y="4303886"/>
            <a:ext cx="2232519" cy="2554114"/>
          </a:xfrm>
          <a:prstGeom prst="rect">
            <a:avLst/>
          </a:prstGeom>
        </p:spPr>
      </p:pic>
      <p:sp>
        <p:nvSpPr>
          <p:cNvPr id="22" name="Rectangle: Rounded Corners 6">
            <a:extLst>
              <a:ext uri="{FF2B5EF4-FFF2-40B4-BE49-F238E27FC236}">
                <a16:creationId xmlns:a16="http://schemas.microsoft.com/office/drawing/2014/main" id="{93EBABDB-3BAE-757C-E260-76FF86368FE8}"/>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23" name="Group 22">
            <a:extLst>
              <a:ext uri="{FF2B5EF4-FFF2-40B4-BE49-F238E27FC236}">
                <a16:creationId xmlns:a16="http://schemas.microsoft.com/office/drawing/2014/main" id="{5C262F45-7EC4-7BAD-7D8E-B1C98853C9E2}"/>
              </a:ext>
            </a:extLst>
          </p:cNvPr>
          <p:cNvGrpSpPr/>
          <p:nvPr/>
        </p:nvGrpSpPr>
        <p:grpSpPr>
          <a:xfrm>
            <a:off x="1624328" y="1132756"/>
            <a:ext cx="1655346" cy="211018"/>
            <a:chOff x="1198144" y="862657"/>
            <a:chExt cx="1655346" cy="211018"/>
          </a:xfrm>
        </p:grpSpPr>
        <p:sp>
          <p:nvSpPr>
            <p:cNvPr id="24" name="Rectangle: Rounded Corners 6">
              <a:extLst>
                <a:ext uri="{FF2B5EF4-FFF2-40B4-BE49-F238E27FC236}">
                  <a16:creationId xmlns:a16="http://schemas.microsoft.com/office/drawing/2014/main" id="{6888B2E3-AB96-94AB-7485-E34B069006EC}"/>
                </a:ext>
                <a:ext uri="{C183D7F6-B498-43B3-948B-1728B52AA6E4}">
                  <adec:decorative xmlns:adec="http://schemas.microsoft.com/office/drawing/2017/decorative" val="1"/>
                </a:ext>
              </a:extLst>
            </p:cNvPr>
            <p:cNvSpPr/>
            <p:nvPr/>
          </p:nvSpPr>
          <p:spPr bwMode="auto">
            <a:xfrm>
              <a:off x="1198144" y="862657"/>
              <a:ext cx="1655346" cy="211018"/>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0C0"/>
                  </a:solidFill>
                  <a:effectLst/>
                  <a:uLnTx/>
                  <a:uFillTx/>
                  <a:latin typeface="Segoe UI" panose="020B0502040204020203" pitchFamily="34" charset="0"/>
                  <a:ea typeface="+mn-ea"/>
                  <a:cs typeface="Segoe UI" panose="020B0502040204020203" pitchFamily="34" charset="0"/>
                </a:rPr>
                <a:t>Readmission rate</a:t>
              </a:r>
            </a:p>
          </p:txBody>
        </p:sp>
        <p:pic>
          <p:nvPicPr>
            <p:cNvPr id="25" name="Graphic 24">
              <a:extLst>
                <a:ext uri="{FF2B5EF4-FFF2-40B4-BE49-F238E27FC236}">
                  <a16:creationId xmlns:a16="http://schemas.microsoft.com/office/drawing/2014/main" id="{2DD0ED66-38CF-3653-1478-8464178FB71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244929" y="898657"/>
              <a:ext cx="144000" cy="144000"/>
            </a:xfrm>
            <a:prstGeom prst="rect">
              <a:avLst/>
            </a:prstGeom>
          </p:spPr>
        </p:pic>
      </p:grpSp>
      <p:sp>
        <p:nvSpPr>
          <p:cNvPr id="32" name="Rectangle: Rounded Corners 6">
            <a:extLst>
              <a:ext uri="{FF2B5EF4-FFF2-40B4-BE49-F238E27FC236}">
                <a16:creationId xmlns:a16="http://schemas.microsoft.com/office/drawing/2014/main" id="{82535878-CABC-CCAC-0B1B-F8BA9792D4EA}"/>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36" name="Group 35">
            <a:extLst>
              <a:ext uri="{FF2B5EF4-FFF2-40B4-BE49-F238E27FC236}">
                <a16:creationId xmlns:a16="http://schemas.microsoft.com/office/drawing/2014/main" id="{4054D216-9874-75AA-18A6-CD1AB1B2E498}"/>
              </a:ext>
            </a:extLst>
          </p:cNvPr>
          <p:cNvGrpSpPr/>
          <p:nvPr/>
        </p:nvGrpSpPr>
        <p:grpSpPr>
          <a:xfrm>
            <a:off x="7561052" y="1127774"/>
            <a:ext cx="1260000" cy="216000"/>
            <a:chOff x="1194743" y="1140160"/>
            <a:chExt cx="1260000" cy="216000"/>
          </a:xfrm>
        </p:grpSpPr>
        <p:sp>
          <p:nvSpPr>
            <p:cNvPr id="37" name="Rectangle: Rounded Corners 6">
              <a:extLst>
                <a:ext uri="{FF2B5EF4-FFF2-40B4-BE49-F238E27FC236}">
                  <a16:creationId xmlns:a16="http://schemas.microsoft.com/office/drawing/2014/main" id="{62C44EE8-ED90-08F2-A66C-9373DA557EE6}"/>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38" name="Graphic 37">
              <a:extLst>
                <a:ext uri="{FF2B5EF4-FFF2-40B4-BE49-F238E27FC236}">
                  <a16:creationId xmlns:a16="http://schemas.microsoft.com/office/drawing/2014/main" id="{259DF266-ABDF-C12F-8CC8-8803F8B4AF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241527" y="1176160"/>
              <a:ext cx="144000" cy="144000"/>
            </a:xfrm>
            <a:prstGeom prst="rect">
              <a:avLst/>
            </a:prstGeom>
          </p:spPr>
        </p:pic>
      </p:grpSp>
      <p:grpSp>
        <p:nvGrpSpPr>
          <p:cNvPr id="3" name="Group 2">
            <a:extLst>
              <a:ext uri="{FF2B5EF4-FFF2-40B4-BE49-F238E27FC236}">
                <a16:creationId xmlns:a16="http://schemas.microsoft.com/office/drawing/2014/main" id="{4F3EFA24-14FD-DC78-A624-5A25F3A3610F}"/>
              </a:ext>
            </a:extLst>
          </p:cNvPr>
          <p:cNvGrpSpPr/>
          <p:nvPr/>
        </p:nvGrpSpPr>
        <p:grpSpPr>
          <a:xfrm>
            <a:off x="4472673" y="2780453"/>
            <a:ext cx="2351135" cy="360000"/>
            <a:chOff x="588263" y="1217924"/>
            <a:chExt cx="2351135" cy="360000"/>
          </a:xfrm>
        </p:grpSpPr>
        <p:pic>
          <p:nvPicPr>
            <p:cNvPr id="21" name="Picture 20" descr="Zip Co logo SVG free download, id: 101874 - Brandlogos.net">
              <a:hlinkClick r:id="rId8"/>
              <a:extLst>
                <a:ext uri="{FF2B5EF4-FFF2-40B4-BE49-F238E27FC236}">
                  <a16:creationId xmlns:a16="http://schemas.microsoft.com/office/drawing/2014/main" id="{BE95E0C4-9F52-4238-711B-17D34C09FF35}"/>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BECAF5A0-FB05-2D77-EE85-55D5A199C4F4}"/>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41" name="Group 40">
            <a:extLst>
              <a:ext uri="{FF2B5EF4-FFF2-40B4-BE49-F238E27FC236}">
                <a16:creationId xmlns:a16="http://schemas.microsoft.com/office/drawing/2014/main" id="{5B69B73B-6321-0CD7-E1DC-82E33C707061}"/>
              </a:ext>
            </a:extLst>
          </p:cNvPr>
          <p:cNvGrpSpPr/>
          <p:nvPr/>
        </p:nvGrpSpPr>
        <p:grpSpPr>
          <a:xfrm>
            <a:off x="901322" y="2676906"/>
            <a:ext cx="2927459" cy="584775"/>
            <a:chOff x="767112" y="2790774"/>
            <a:chExt cx="2927459" cy="584775"/>
          </a:xfrm>
        </p:grpSpPr>
        <p:sp>
          <p:nvSpPr>
            <p:cNvPr id="45" name="TextBox 44">
              <a:extLst>
                <a:ext uri="{FF2B5EF4-FFF2-40B4-BE49-F238E27FC236}">
                  <a16:creationId xmlns:a16="http://schemas.microsoft.com/office/drawing/2014/main" id="{A4DC6E68-6C01-2CFF-A471-8C12920BC113}"/>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46" name="Picture 2" descr="Copilot Studio Generative AI pricing - Power Platform Community">
              <a:extLst>
                <a:ext uri="{FF2B5EF4-FFF2-40B4-BE49-F238E27FC236}">
                  <a16:creationId xmlns:a16="http://schemas.microsoft.com/office/drawing/2014/main" id="{1BDFFF9B-C0B9-B663-4B27-6A94B6F75C12}"/>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7" name="Group 46">
            <a:extLst>
              <a:ext uri="{FF2B5EF4-FFF2-40B4-BE49-F238E27FC236}">
                <a16:creationId xmlns:a16="http://schemas.microsoft.com/office/drawing/2014/main" id="{BDBAB12D-245D-3BA9-F21F-7C2FCF08F51B}"/>
              </a:ext>
            </a:extLst>
          </p:cNvPr>
          <p:cNvGrpSpPr/>
          <p:nvPr/>
        </p:nvGrpSpPr>
        <p:grpSpPr>
          <a:xfrm>
            <a:off x="7561052" y="2676906"/>
            <a:ext cx="2927459" cy="584775"/>
            <a:chOff x="767112" y="2790774"/>
            <a:chExt cx="2927459" cy="584775"/>
          </a:xfrm>
        </p:grpSpPr>
        <p:sp>
          <p:nvSpPr>
            <p:cNvPr id="48" name="TextBox 47">
              <a:extLst>
                <a:ext uri="{FF2B5EF4-FFF2-40B4-BE49-F238E27FC236}">
                  <a16:creationId xmlns:a16="http://schemas.microsoft.com/office/drawing/2014/main" id="{171E4981-79FF-6FCC-2AFF-01AFFEEC8BDD}"/>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49" name="Picture 2" descr="Copilot Studio Generative AI pricing - Power Platform Community">
              <a:extLst>
                <a:ext uri="{FF2B5EF4-FFF2-40B4-BE49-F238E27FC236}">
                  <a16:creationId xmlns:a16="http://schemas.microsoft.com/office/drawing/2014/main" id="{58A3D404-CF17-6AE5-EA47-B7470054727E}"/>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0" name="Group 49">
            <a:extLst>
              <a:ext uri="{FF2B5EF4-FFF2-40B4-BE49-F238E27FC236}">
                <a16:creationId xmlns:a16="http://schemas.microsoft.com/office/drawing/2014/main" id="{25CB59DC-8203-075A-9544-48DA0D583C97}"/>
              </a:ext>
            </a:extLst>
          </p:cNvPr>
          <p:cNvGrpSpPr/>
          <p:nvPr/>
        </p:nvGrpSpPr>
        <p:grpSpPr>
          <a:xfrm>
            <a:off x="5877716" y="5109586"/>
            <a:ext cx="2927459" cy="584775"/>
            <a:chOff x="767112" y="2790774"/>
            <a:chExt cx="2927459" cy="584775"/>
          </a:xfrm>
        </p:grpSpPr>
        <p:sp>
          <p:nvSpPr>
            <p:cNvPr id="51" name="TextBox 50">
              <a:extLst>
                <a:ext uri="{FF2B5EF4-FFF2-40B4-BE49-F238E27FC236}">
                  <a16:creationId xmlns:a16="http://schemas.microsoft.com/office/drawing/2014/main" id="{0403B86A-1166-60FF-9BFD-3053776E032D}"/>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52" name="Picture 2" descr="Copilot Studio Generative AI pricing - Power Platform Community">
              <a:extLst>
                <a:ext uri="{FF2B5EF4-FFF2-40B4-BE49-F238E27FC236}">
                  <a16:creationId xmlns:a16="http://schemas.microsoft.com/office/drawing/2014/main" id="{F7AD305A-59B9-F44A-6CDD-D45450B8A3D7}"/>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54" name="Group 53">
            <a:extLst>
              <a:ext uri="{FF2B5EF4-FFF2-40B4-BE49-F238E27FC236}">
                <a16:creationId xmlns:a16="http://schemas.microsoft.com/office/drawing/2014/main" id="{6D4F09DB-0CE3-C078-42B5-A57C2F61562D}"/>
              </a:ext>
            </a:extLst>
          </p:cNvPr>
          <p:cNvGrpSpPr/>
          <p:nvPr/>
        </p:nvGrpSpPr>
        <p:grpSpPr>
          <a:xfrm>
            <a:off x="2354121" y="5071536"/>
            <a:ext cx="2927459" cy="584775"/>
            <a:chOff x="767112" y="2790774"/>
            <a:chExt cx="2927459" cy="584775"/>
          </a:xfrm>
        </p:grpSpPr>
        <p:sp>
          <p:nvSpPr>
            <p:cNvPr id="55" name="TextBox 54">
              <a:extLst>
                <a:ext uri="{FF2B5EF4-FFF2-40B4-BE49-F238E27FC236}">
                  <a16:creationId xmlns:a16="http://schemas.microsoft.com/office/drawing/2014/main" id="{B9DEEE6E-BB34-C7C7-2EAC-AFA726131BCF}"/>
                </a:ext>
                <a:ext uri="{C183D7F6-B498-43B3-948B-1728B52AA6E4}">
                  <adec:decorative xmlns:adec="http://schemas.microsoft.com/office/drawing/2017/decorative" val="0"/>
                </a:ext>
              </a:extLst>
            </p:cNvPr>
            <p:cNvSpPr txBox="1"/>
            <p:nvPr/>
          </p:nvSpPr>
          <p:spPr>
            <a:xfrm>
              <a:off x="1124977" y="2790774"/>
              <a:ext cx="2569594" cy="584775"/>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Agent</a:t>
              </a:r>
              <a:r>
                <a:rPr kumimoji="0" lang="en-US" sz="1100" b="0" i="0" u="none" strike="noStrike" kern="1200" cap="none" spc="0" normalizeH="0" baseline="30000" noProof="0">
                  <a:ln>
                    <a:noFill/>
                  </a:ln>
                  <a:solidFill>
                    <a:prstClr val="black"/>
                  </a:solidFill>
                  <a:effectLst/>
                  <a:uLnTx/>
                  <a:uFillTx/>
                  <a:latin typeface="Segoe UI Semibold"/>
                  <a:ea typeface="+mn-ea"/>
                  <a:cs typeface="+mn-cs"/>
                </a:rPr>
                <a:t>3</a:t>
              </a:r>
              <a:endParaRPr kumimoji="0" lang="en-US" sz="1100" b="0" i="0" u="none" strike="noStrike" kern="1200" cap="none" spc="0" normalizeH="0" baseline="0" noProof="0">
                <a:ln>
                  <a:noFill/>
                </a:ln>
                <a:solidFill>
                  <a:prstClr val="black"/>
                </a:solidFill>
                <a:effectLst/>
                <a:uLnTx/>
                <a:uFillTx/>
                <a:latin typeface="Segoe UI Semibold"/>
                <a:ea typeface="+mn-ea"/>
                <a:cs typeface="+mn-cs"/>
              </a:endParaRPr>
            </a:p>
            <a:p>
              <a:pPr defTabSz="914367">
                <a:defRPr/>
              </a:pPr>
              <a:r>
                <a:rPr lang="en-US" sz="900" noProof="0">
                  <a:solidFill>
                    <a:srgbClr val="0078D4"/>
                  </a:solidFill>
                  <a:latin typeface="Segoe UI Semibold"/>
                </a:rPr>
                <a:t>+ Connection to Claims Management System</a:t>
              </a:r>
            </a:p>
            <a:p>
              <a:pPr defTabSz="914367">
                <a:defRPr/>
              </a:pPr>
              <a:r>
                <a:rPr lang="en-US" sz="900" noProof="0">
                  <a:solidFill>
                    <a:srgbClr val="0078D4"/>
                  </a:solidFill>
                  <a:latin typeface="Segoe UI Semibold"/>
                </a:rPr>
                <a:t>+ Connection to Provider Management System</a:t>
              </a:r>
            </a:p>
            <a:p>
              <a:pPr marL="0" marR="0" lvl="0" indent="0" algn="l" defTabSz="914367" rtl="0" eaLnBrk="1" fontAlgn="auto" latinLnBrk="0" hangingPunct="1">
                <a:lnSpc>
                  <a:spcPct val="100000"/>
                </a:lnSpc>
                <a:spcBef>
                  <a:spcPts val="0"/>
                </a:spcBef>
                <a:spcAft>
                  <a:spcPts val="0"/>
                </a:spcAft>
                <a:buClrTx/>
                <a:buSzTx/>
                <a:buFontTx/>
                <a:buNone/>
                <a:tabLst/>
                <a:defRPr/>
              </a:pPr>
              <a:r>
                <a:rPr lang="en-US" sz="900" noProof="0">
                  <a:solidFill>
                    <a:srgbClr val="0078D4"/>
                  </a:solidFill>
                  <a:latin typeface="Segoe UI Semibold"/>
                </a:rPr>
                <a:t>+ Connection to Document Management System</a:t>
              </a:r>
            </a:p>
          </p:txBody>
        </p:sp>
        <p:pic>
          <p:nvPicPr>
            <p:cNvPr id="56" name="Picture 2" descr="Copilot Studio Generative AI pricing - Power Platform Community">
              <a:extLst>
                <a:ext uri="{FF2B5EF4-FFF2-40B4-BE49-F238E27FC236}">
                  <a16:creationId xmlns:a16="http://schemas.microsoft.com/office/drawing/2014/main" id="{B0B1D98F-4B69-FAEA-EC7D-D46409E5BB3C}"/>
                </a:ext>
              </a:extLst>
            </p:cNvPr>
            <p:cNvPicPr>
              <a:picLocks noChangeAspect="1" noChangeArrowheads="1"/>
            </p:cNvPicPr>
            <p:nvPr/>
          </p:nvPicPr>
          <p:blipFill rotWithShape="1">
            <a:blip r:embed="rId10" cstate="screen">
              <a:extLst>
                <a:ext uri="{28A0092B-C50C-407E-A947-70E740481C1C}">
                  <a14:useLocalDpi xmlns:a14="http://schemas.microsoft.com/office/drawing/2010/main"/>
                </a:ext>
              </a:extLst>
            </a:blip>
            <a:srcRect/>
            <a:stretch/>
          </p:blipFill>
          <p:spPr bwMode="auto">
            <a:xfrm>
              <a:off x="767112" y="2825909"/>
              <a:ext cx="357866" cy="3657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192329707"/>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0D7C8-C879-0275-9D7B-7D5ADD0725C0}"/>
              </a:ext>
            </a:extLst>
          </p:cNvPr>
          <p:cNvSpPr>
            <a:spLocks noGrp="1"/>
          </p:cNvSpPr>
          <p:nvPr>
            <p:ph type="title"/>
          </p:nvPr>
        </p:nvSpPr>
        <p:spPr>
          <a:xfrm>
            <a:off x="584200" y="387766"/>
            <a:ext cx="5672544" cy="263149"/>
          </a:xfrm>
        </p:spPr>
        <p:txBody>
          <a:bodyPr/>
          <a:lstStyle/>
          <a:p>
            <a:r>
              <a:rPr lang="en-US" noProof="0">
                <a:solidFill>
                  <a:srgbClr val="0078D4"/>
                </a:solidFill>
              </a:rPr>
              <a:t>Pharma | </a:t>
            </a:r>
            <a:r>
              <a:rPr lang="en-US" noProof="0"/>
              <a:t>Drug research</a:t>
            </a:r>
          </a:p>
        </p:txBody>
      </p:sp>
      <p:sp>
        <p:nvSpPr>
          <p:cNvPr id="4" name="Text Placeholder 3">
            <a:extLst>
              <a:ext uri="{FF2B5EF4-FFF2-40B4-BE49-F238E27FC236}">
                <a16:creationId xmlns:a16="http://schemas.microsoft.com/office/drawing/2014/main" id="{F6E17669-54D9-48BA-14F1-C10531BC7C4A}"/>
              </a:ext>
            </a:extLst>
          </p:cNvPr>
          <p:cNvSpPr>
            <a:spLocks noGrp="1"/>
          </p:cNvSpPr>
          <p:nvPr>
            <p:ph type="body" sz="quarter" idx="11"/>
          </p:nvPr>
        </p:nvSpPr>
        <p:spPr/>
        <p:txBody>
          <a:bodyPr/>
          <a:lstStyle/>
          <a:p>
            <a:r>
              <a:rPr lang="en-US" noProof="0"/>
              <a:t>1. Find relevant information</a:t>
            </a:r>
          </a:p>
        </p:txBody>
      </p:sp>
      <p:sp>
        <p:nvSpPr>
          <p:cNvPr id="5" name="Text Placeholder 4">
            <a:extLst>
              <a:ext uri="{FF2B5EF4-FFF2-40B4-BE49-F238E27FC236}">
                <a16:creationId xmlns:a16="http://schemas.microsoft.com/office/drawing/2014/main" id="{F1CCDC2B-0904-81AD-F5F9-F209422B489D}"/>
              </a:ext>
            </a:extLst>
          </p:cNvPr>
          <p:cNvSpPr>
            <a:spLocks noGrp="1"/>
          </p:cNvSpPr>
          <p:nvPr>
            <p:ph type="body" sz="quarter" idx="12"/>
          </p:nvPr>
        </p:nvSpPr>
        <p:spPr/>
        <p:txBody>
          <a:bodyPr/>
          <a:lstStyle/>
          <a:p>
            <a:r>
              <a:rPr lang="en-US" noProof="0"/>
              <a:t>6. Coordinate IND application</a:t>
            </a:r>
          </a:p>
        </p:txBody>
      </p:sp>
      <p:sp>
        <p:nvSpPr>
          <p:cNvPr id="6" name="Text Placeholder 5">
            <a:extLst>
              <a:ext uri="{FF2B5EF4-FFF2-40B4-BE49-F238E27FC236}">
                <a16:creationId xmlns:a16="http://schemas.microsoft.com/office/drawing/2014/main" id="{44F67DE3-9931-E181-9E79-17EC5BFF3B53}"/>
              </a:ext>
            </a:extLst>
          </p:cNvPr>
          <p:cNvSpPr>
            <a:spLocks noGrp="1"/>
          </p:cNvSpPr>
          <p:nvPr>
            <p:ph type="body" sz="quarter" idx="13"/>
          </p:nvPr>
        </p:nvSpPr>
        <p:spPr/>
        <p:txBody>
          <a:bodyPr/>
          <a:lstStyle/>
          <a:p>
            <a:r>
              <a:rPr lang="en-US" noProof="0"/>
              <a:t>2. Gather pre-clinical research</a:t>
            </a:r>
          </a:p>
        </p:txBody>
      </p:sp>
      <p:sp>
        <p:nvSpPr>
          <p:cNvPr id="7" name="Text Placeholder 6">
            <a:extLst>
              <a:ext uri="{FF2B5EF4-FFF2-40B4-BE49-F238E27FC236}">
                <a16:creationId xmlns:a16="http://schemas.microsoft.com/office/drawing/2014/main" id="{67728C84-9E43-AD5B-1DDA-7DE95965211C}"/>
              </a:ext>
            </a:extLst>
          </p:cNvPr>
          <p:cNvSpPr>
            <a:spLocks noGrp="1"/>
          </p:cNvSpPr>
          <p:nvPr>
            <p:ph type="body" sz="quarter" idx="14"/>
          </p:nvPr>
        </p:nvSpPr>
        <p:spPr/>
        <p:txBody>
          <a:bodyPr/>
          <a:lstStyle/>
          <a:p>
            <a:r>
              <a:rPr lang="en-US" noProof="0"/>
              <a:t>5. Prepare regulatory documentation</a:t>
            </a:r>
          </a:p>
        </p:txBody>
      </p:sp>
      <p:sp>
        <p:nvSpPr>
          <p:cNvPr id="8" name="Text Placeholder 7">
            <a:extLst>
              <a:ext uri="{FF2B5EF4-FFF2-40B4-BE49-F238E27FC236}">
                <a16:creationId xmlns:a16="http://schemas.microsoft.com/office/drawing/2014/main" id="{BF2885DF-0372-2C87-5FA1-E71BFF90D5BF}"/>
              </a:ext>
            </a:extLst>
          </p:cNvPr>
          <p:cNvSpPr>
            <a:spLocks noGrp="1"/>
          </p:cNvSpPr>
          <p:nvPr>
            <p:ph type="body" sz="quarter" idx="15"/>
          </p:nvPr>
        </p:nvSpPr>
        <p:spPr/>
        <p:txBody>
          <a:bodyPr/>
          <a:lstStyle/>
          <a:p>
            <a:r>
              <a:rPr lang="en-US" sz="1100" noProof="0"/>
              <a:t>3. Organize Investigational New Drug (IND) study</a:t>
            </a:r>
          </a:p>
        </p:txBody>
      </p:sp>
      <p:sp>
        <p:nvSpPr>
          <p:cNvPr id="9" name="Text Placeholder 8">
            <a:extLst>
              <a:ext uri="{FF2B5EF4-FFF2-40B4-BE49-F238E27FC236}">
                <a16:creationId xmlns:a16="http://schemas.microsoft.com/office/drawing/2014/main" id="{A4D272C4-7E7A-F9E8-067B-D07201E99948}"/>
              </a:ext>
            </a:extLst>
          </p:cNvPr>
          <p:cNvSpPr>
            <a:spLocks noGrp="1"/>
          </p:cNvSpPr>
          <p:nvPr>
            <p:ph type="body" sz="quarter" idx="16"/>
          </p:nvPr>
        </p:nvSpPr>
        <p:spPr/>
        <p:txBody>
          <a:bodyPr/>
          <a:lstStyle/>
          <a:p>
            <a:r>
              <a:rPr lang="en-US" noProof="0"/>
              <a:t>4. Collaborate on formulation</a:t>
            </a:r>
          </a:p>
        </p:txBody>
      </p:sp>
      <p:sp>
        <p:nvSpPr>
          <p:cNvPr id="10" name="Text Placeholder 9">
            <a:extLst>
              <a:ext uri="{FF2B5EF4-FFF2-40B4-BE49-F238E27FC236}">
                <a16:creationId xmlns:a16="http://schemas.microsoft.com/office/drawing/2014/main" id="{A3B26982-C932-7DBF-2E31-91A53D2A1F5E}"/>
              </a:ext>
            </a:extLst>
          </p:cNvPr>
          <p:cNvSpPr>
            <a:spLocks noGrp="1"/>
          </p:cNvSpPr>
          <p:nvPr>
            <p:ph type="body" sz="quarter" idx="17"/>
          </p:nvPr>
        </p:nvSpPr>
        <p:spPr/>
        <p:txBody>
          <a:bodyPr/>
          <a:lstStyle/>
          <a:p>
            <a:r>
              <a:rPr lang="en-US" noProof="0"/>
              <a:t>Microsoft 365 Copilot</a:t>
            </a:r>
          </a:p>
        </p:txBody>
      </p:sp>
      <p:sp>
        <p:nvSpPr>
          <p:cNvPr id="11" name="Text Placeholder 10">
            <a:extLst>
              <a:ext uri="{FF2B5EF4-FFF2-40B4-BE49-F238E27FC236}">
                <a16:creationId xmlns:a16="http://schemas.microsoft.com/office/drawing/2014/main" id="{8378C22C-9B57-522F-BD7E-4CE6013170D3}"/>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A scientist uses Copilot to gather information to investigate molecules that are associated with a particular disease or health concern.</a:t>
            </a:r>
          </a:p>
          <a:p>
            <a:endParaRPr lang="en-US" noProof="0"/>
          </a:p>
        </p:txBody>
      </p:sp>
      <p:sp>
        <p:nvSpPr>
          <p:cNvPr id="12" name="Text Placeholder 11">
            <a:extLst>
              <a:ext uri="{FF2B5EF4-FFF2-40B4-BE49-F238E27FC236}">
                <a16:creationId xmlns:a16="http://schemas.microsoft.com/office/drawing/2014/main" id="{7C6D83A0-0BFA-2A53-9966-9D9C76695134}"/>
              </a:ext>
            </a:extLst>
          </p:cNvPr>
          <p:cNvSpPr>
            <a:spLocks noGrp="1"/>
          </p:cNvSpPr>
          <p:nvPr>
            <p:ph type="body" sz="quarter" idx="19"/>
          </p:nvPr>
        </p:nvSpPr>
        <p:spPr/>
        <p:txBody>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kumimoji="0" lang="en-US" sz="900" b="0" i="0" u="none" strike="noStrike" kern="1200" cap="none" spc="0" normalizeH="0" baseline="0" noProof="0">
                <a:ln>
                  <a:noFill/>
                </a:ln>
                <a:solidFill>
                  <a:srgbClr val="1A1A1A"/>
                </a:solidFill>
                <a:effectLst/>
                <a:uLnTx/>
                <a:uFillTx/>
                <a:latin typeface="Segoe UI"/>
                <a:cs typeface="Segoe UI" pitchFamily="34" charset="0"/>
              </a:rPr>
              <a:t>Use Copilot to gather information to be used when assessing lead compounds before trials.</a:t>
            </a:r>
          </a:p>
        </p:txBody>
      </p:sp>
      <p:sp>
        <p:nvSpPr>
          <p:cNvPr id="13" name="Text Placeholder 12">
            <a:extLst>
              <a:ext uri="{FF2B5EF4-FFF2-40B4-BE49-F238E27FC236}">
                <a16:creationId xmlns:a16="http://schemas.microsoft.com/office/drawing/2014/main" id="{74A53E02-1FC7-FD03-278E-FD4BCFB26D04}"/>
              </a:ext>
            </a:extLst>
          </p:cNvPr>
          <p:cNvSpPr>
            <a:spLocks noGrp="1"/>
          </p:cNvSpPr>
          <p:nvPr>
            <p:ph type="body" sz="quarter" idx="20"/>
          </p:nvPr>
        </p:nvSpPr>
        <p:spPr/>
        <p:txBody>
          <a:bodyPr/>
          <a:lstStyle/>
          <a:p>
            <a:r>
              <a:rPr lang="en-US" noProof="0">
                <a:solidFill>
                  <a:srgbClr val="1A1A1A"/>
                </a:solidFill>
                <a:latin typeface="Segoe UI"/>
              </a:rPr>
              <a:t>Use Copilot to help with meetings and communications for an IND study to </a:t>
            </a:r>
            <a:r>
              <a:rPr kumimoji="0" lang="en-US" sz="900" b="0" i="0" u="none" strike="noStrike" kern="1200" cap="none" spc="0" normalizeH="0" baseline="0" noProof="0">
                <a:ln>
                  <a:noFill/>
                </a:ln>
                <a:solidFill>
                  <a:srgbClr val="1A1A1A"/>
                </a:solidFill>
                <a:effectLst/>
                <a:uLnTx/>
                <a:uFillTx/>
                <a:latin typeface="Segoe UI"/>
                <a:cs typeface="Segoe UI" pitchFamily="34" charset="0"/>
              </a:rPr>
              <a:t>generate additional data needed for IND application such as toxicology studies.</a:t>
            </a:r>
          </a:p>
          <a:p>
            <a:endParaRPr lang="en-US" noProof="0"/>
          </a:p>
        </p:txBody>
      </p:sp>
      <p:sp>
        <p:nvSpPr>
          <p:cNvPr id="14" name="Text Placeholder 13">
            <a:extLst>
              <a:ext uri="{FF2B5EF4-FFF2-40B4-BE49-F238E27FC236}">
                <a16:creationId xmlns:a16="http://schemas.microsoft.com/office/drawing/2014/main" id="{5BB6F51B-AD8C-BFB1-012F-BFE7C3EADEE6}"/>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Retrieve and summarize relevant chats, emails, and documents </a:t>
            </a:r>
            <a:r>
              <a:rPr kumimoji="0" lang="en-US" sz="900" b="0" i="0" u="none" strike="noStrike" kern="1200" cap="none" spc="0" normalizeH="0" baseline="0" noProof="0">
                <a:ln>
                  <a:noFill/>
                </a:ln>
                <a:solidFill>
                  <a:srgbClr val="1A1A1A"/>
                </a:solidFill>
                <a:effectLst/>
                <a:uLnTx/>
                <a:uFillTx/>
                <a:latin typeface="Segoe UI"/>
                <a:ea typeface="+mn-ea"/>
                <a:cs typeface="+mn-cs"/>
              </a:rPr>
              <a:t>that may be referenced in the identification process faster</a:t>
            </a:r>
          </a:p>
        </p:txBody>
      </p:sp>
      <p:sp>
        <p:nvSpPr>
          <p:cNvPr id="15" name="Text Placeholder 14">
            <a:extLst>
              <a:ext uri="{FF2B5EF4-FFF2-40B4-BE49-F238E27FC236}">
                <a16:creationId xmlns:a16="http://schemas.microsoft.com/office/drawing/2014/main" id="{19149973-3713-2EC2-D3B3-70E7318EBF8E}"/>
              </a:ext>
            </a:extLst>
          </p:cNvPr>
          <p:cNvSpPr>
            <a:spLocks noGrp="1"/>
          </p:cNvSpPr>
          <p:nvPr>
            <p:ph type="body" sz="quarter" idx="22"/>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30" normalizeH="0" baseline="0" noProof="0">
                <a:ln>
                  <a:noFill/>
                </a:ln>
                <a:solidFill>
                  <a:srgbClr val="1A1A1A"/>
                </a:solidFill>
                <a:effectLst/>
                <a:uLnTx/>
                <a:uFillTx/>
                <a:latin typeface="Segoe UI"/>
                <a:ea typeface="+mn-ea"/>
                <a:cs typeface="+mn-cs"/>
              </a:rPr>
              <a:t>Facilitate communication and coordination</a:t>
            </a:r>
            <a:r>
              <a:rPr kumimoji="0" lang="en-US" sz="900" b="0" i="0" u="none" strike="noStrike" kern="0" cap="none" spc="-30" normalizeH="0" baseline="0" noProof="0">
                <a:ln>
                  <a:noFill/>
                </a:ln>
                <a:solidFill>
                  <a:srgbClr val="1A1A1A"/>
                </a:solidFill>
                <a:effectLst/>
                <a:uLnTx/>
                <a:uFillTx/>
                <a:latin typeface="Segoe UI"/>
                <a:ea typeface="+mn-ea"/>
                <a:cs typeface="+mn-cs"/>
              </a:rPr>
              <a:t> with other teams during the regulatory submission process and share / locate attachments easily.</a:t>
            </a:r>
          </a:p>
        </p:txBody>
      </p:sp>
      <p:sp>
        <p:nvSpPr>
          <p:cNvPr id="16" name="Text Placeholder 15">
            <a:extLst>
              <a:ext uri="{FF2B5EF4-FFF2-40B4-BE49-F238E27FC236}">
                <a16:creationId xmlns:a16="http://schemas.microsoft.com/office/drawing/2014/main" id="{BCED75C9-0ED9-ECFB-6ECB-1CF418C89E5A}"/>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Summarize papers </a:t>
            </a:r>
            <a:r>
              <a:rPr kumimoji="0" lang="en-US" sz="900" b="0" i="0" u="none" strike="noStrike" kern="1200" cap="none" spc="0" normalizeH="0" baseline="0" noProof="0">
                <a:ln>
                  <a:noFill/>
                </a:ln>
                <a:solidFill>
                  <a:srgbClr val="1A1A1A"/>
                </a:solidFill>
                <a:effectLst/>
                <a:uLnTx/>
                <a:uFillTx/>
                <a:latin typeface="Segoe UI"/>
                <a:ea typeface="+mn-ea"/>
                <a:cs typeface="+mn-cs"/>
              </a:rPr>
              <a:t>and other documentation and flag relevant </a:t>
            </a:r>
            <a:r>
              <a:rPr lang="en-US" sz="900" b="1" noProof="0">
                <a:solidFill>
                  <a:srgbClr val="1A1A1A"/>
                </a:solidFill>
              </a:rPr>
              <a:t>research information.</a:t>
            </a:r>
            <a:endParaRPr kumimoji="0" lang="en-US" sz="900" b="0" i="0" u="none" strike="noStrike" kern="1200" cap="none" spc="0" normalizeH="0" baseline="0" noProof="0">
              <a:ln>
                <a:noFill/>
              </a:ln>
              <a:solidFill>
                <a:srgbClr val="1A1A1A"/>
              </a:solidFill>
              <a:effectLst/>
              <a:uLnTx/>
              <a:uFillTx/>
              <a:latin typeface="Segoe UI"/>
              <a:ea typeface="+mn-ea"/>
              <a:cs typeface="+mn-cs"/>
            </a:endParaRPr>
          </a:p>
        </p:txBody>
      </p:sp>
      <p:sp>
        <p:nvSpPr>
          <p:cNvPr id="17" name="Text Placeholder 16">
            <a:extLst>
              <a:ext uri="{FF2B5EF4-FFF2-40B4-BE49-F238E27FC236}">
                <a16:creationId xmlns:a16="http://schemas.microsoft.com/office/drawing/2014/main" id="{4E5A005E-8146-A247-D47A-D2A744CC08FB}"/>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20" normalizeH="0" baseline="0" noProof="0">
                <a:ln>
                  <a:noFill/>
                </a:ln>
                <a:solidFill>
                  <a:srgbClr val="1A1A1A"/>
                </a:solidFill>
                <a:effectLst/>
                <a:uLnTx/>
                <a:uFillTx/>
                <a:latin typeface="Segoe UI"/>
                <a:ea typeface="+mn-ea"/>
                <a:cs typeface="+mn-cs"/>
              </a:rPr>
              <a:t>Generate document </a:t>
            </a:r>
            <a:r>
              <a:rPr kumimoji="0" lang="en-US" sz="900" b="0" i="0" u="none" strike="noStrike" kern="0" cap="none" spc="-20" normalizeH="0" baseline="0" noProof="0">
                <a:ln>
                  <a:noFill/>
                </a:ln>
                <a:solidFill>
                  <a:srgbClr val="1A1A1A"/>
                </a:solidFill>
                <a:effectLst/>
                <a:uLnTx/>
                <a:uFillTx/>
                <a:latin typeface="Segoe UI"/>
                <a:ea typeface="+mn-ea"/>
                <a:cs typeface="+mn-cs"/>
              </a:rPr>
              <a:t>by turning data into natural language and combining several source documents.</a:t>
            </a:r>
          </a:p>
        </p:txBody>
      </p:sp>
      <p:sp>
        <p:nvSpPr>
          <p:cNvPr id="18" name="Text Placeholder 17">
            <a:extLst>
              <a:ext uri="{FF2B5EF4-FFF2-40B4-BE49-F238E27FC236}">
                <a16:creationId xmlns:a16="http://schemas.microsoft.com/office/drawing/2014/main" id="{1901BC0D-9B1C-5ED2-B77C-6E403E1FBB55}"/>
              </a:ext>
            </a:extLst>
          </p:cNvPr>
          <p:cNvSpPr>
            <a:spLocks noGrp="1"/>
          </p:cNvSpPr>
          <p:nvPr>
            <p:ph type="body" sz="quarter" idx="25"/>
          </p:nvPr>
        </p:nvSpPr>
        <p:spPr/>
        <p:txBody>
          <a:bodyPr/>
          <a:lstStyle/>
          <a:p>
            <a:pPr marL="0" marR="0" lvl="0" indent="0" algn="l" defTabSz="932472" rtl="0" eaLnBrk="1" fontAlgn="base" latinLnBrk="0" hangingPunct="1">
              <a:lnSpc>
                <a:spcPct val="11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Coordinate meetings, activities, and file sharing </a:t>
            </a:r>
            <a:r>
              <a:rPr kumimoji="0" lang="en-US" sz="900" b="0" i="0" u="none" strike="noStrike" kern="1200" cap="none" spc="0" normalizeH="0" baseline="0" noProof="0">
                <a:ln>
                  <a:noFill/>
                </a:ln>
                <a:solidFill>
                  <a:srgbClr val="1A1A1A"/>
                </a:solidFill>
                <a:effectLst/>
                <a:uLnTx/>
                <a:uFillTx/>
                <a:latin typeface="Segoe UI"/>
                <a:ea typeface="+mn-ea"/>
                <a:cs typeface="+mn-cs"/>
              </a:rPr>
              <a:t>with toxicology teams.</a:t>
            </a:r>
          </a:p>
        </p:txBody>
      </p:sp>
      <p:sp>
        <p:nvSpPr>
          <p:cNvPr id="19" name="Text Placeholder 18">
            <a:extLst>
              <a:ext uri="{FF2B5EF4-FFF2-40B4-BE49-F238E27FC236}">
                <a16:creationId xmlns:a16="http://schemas.microsoft.com/office/drawing/2014/main" id="{78E9828F-3024-659C-B207-63AF910C9C52}"/>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20" normalizeH="0" baseline="0" noProof="0">
                <a:ln>
                  <a:noFill/>
                </a:ln>
                <a:solidFill>
                  <a:srgbClr val="1A1A1A"/>
                </a:solidFill>
                <a:effectLst/>
                <a:uLnTx/>
                <a:uFillTx/>
                <a:latin typeface="Segoe UI"/>
                <a:ea typeface="+mn-ea"/>
                <a:cs typeface="+mn-cs"/>
              </a:rPr>
              <a:t>Communicate, summarize, and generate action items </a:t>
            </a:r>
            <a:r>
              <a:rPr kumimoji="0" lang="en-US" sz="900" b="0" i="0" u="none" strike="noStrike" kern="0" cap="none" spc="-20" normalizeH="0" baseline="0" noProof="0">
                <a:ln>
                  <a:noFill/>
                </a:ln>
                <a:solidFill>
                  <a:srgbClr val="1A1A1A"/>
                </a:solidFill>
                <a:effectLst/>
                <a:uLnTx/>
                <a:uFillTx/>
                <a:latin typeface="Segoe UI"/>
                <a:ea typeface="+mn-ea"/>
                <a:cs typeface="+mn-cs"/>
              </a:rPr>
              <a:t>for collaboration with formulation scientists and manufacturing teams.</a:t>
            </a:r>
          </a:p>
        </p:txBody>
      </p:sp>
      <p:sp>
        <p:nvSpPr>
          <p:cNvPr id="20" name="Text Placeholder 19">
            <a:extLst>
              <a:ext uri="{FF2B5EF4-FFF2-40B4-BE49-F238E27FC236}">
                <a16:creationId xmlns:a16="http://schemas.microsoft.com/office/drawing/2014/main" id="{5CF01F33-19E3-F8D9-1F3C-ED4FFB04F2EE}"/>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Assist with the process of submitting an IND application and addressing inquiries from regulatory agencies</a:t>
            </a:r>
            <a:r>
              <a:rPr lang="en-US" noProof="0">
                <a:solidFill>
                  <a:srgbClr val="1A1A1A"/>
                </a:solidFill>
                <a:latin typeface="Segoe UI"/>
                <a:ea typeface="+mn-ea"/>
              </a:rPr>
              <a:t>.</a:t>
            </a:r>
            <a:endParaRPr kumimoji="0" lang="en-US" sz="900" b="0" i="0" u="none" strike="noStrike" kern="1200" cap="none" spc="0" normalizeH="0" baseline="0" noProof="0">
              <a:ln>
                <a:noFill/>
              </a:ln>
              <a:solidFill>
                <a:srgbClr val="1A1A1A"/>
              </a:solidFill>
              <a:effectLst/>
              <a:uLnTx/>
              <a:uFillTx/>
              <a:latin typeface="Segoe UI"/>
              <a:cs typeface="Segoe UI" pitchFamily="34" charset="0"/>
            </a:endParaRPr>
          </a:p>
          <a:p>
            <a:endParaRPr lang="en-US" noProof="0"/>
          </a:p>
        </p:txBody>
      </p:sp>
      <p:sp>
        <p:nvSpPr>
          <p:cNvPr id="21" name="Text Placeholder 20">
            <a:extLst>
              <a:ext uri="{FF2B5EF4-FFF2-40B4-BE49-F238E27FC236}">
                <a16:creationId xmlns:a16="http://schemas.microsoft.com/office/drawing/2014/main" id="{E8F9F55A-DABD-9B7E-10F6-ECFC0E9D0D7C}"/>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prstClr val="black"/>
                </a:solidFill>
                <a:effectLst/>
                <a:uLnTx/>
                <a:uFillTx/>
                <a:latin typeface="Segoe UI"/>
                <a:ea typeface="+mn-ea"/>
                <a:cs typeface="Segoe UI Semibold"/>
              </a:rPr>
              <a:t>Prepare documentation required for regulatory submissions.</a:t>
            </a:r>
          </a:p>
        </p:txBody>
      </p:sp>
      <p:sp>
        <p:nvSpPr>
          <p:cNvPr id="22" name="Text Placeholder 21">
            <a:extLst>
              <a:ext uri="{FF2B5EF4-FFF2-40B4-BE49-F238E27FC236}">
                <a16:creationId xmlns:a16="http://schemas.microsoft.com/office/drawing/2014/main" id="{42D2D5AD-AD3A-4CF0-AEFB-34305F981E3D}"/>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Collaborate with other scientists and manufacturing teams to develop stable formulation of the drug for clinical use.</a:t>
            </a:r>
          </a:p>
          <a:p>
            <a:endParaRPr lang="en-US" noProof="0"/>
          </a:p>
        </p:txBody>
      </p:sp>
      <p:sp>
        <p:nvSpPr>
          <p:cNvPr id="23" name="Text Placeholder 22">
            <a:extLst>
              <a:ext uri="{FF2B5EF4-FFF2-40B4-BE49-F238E27FC236}">
                <a16:creationId xmlns:a16="http://schemas.microsoft.com/office/drawing/2014/main" id="{B257905B-A6B6-A0E0-F0B5-D6D06CC52BD8}"/>
              </a:ext>
            </a:extLst>
          </p:cNvPr>
          <p:cNvSpPr>
            <a:spLocks noGrp="1"/>
          </p:cNvSpPr>
          <p:nvPr>
            <p:ph type="body" sz="quarter" idx="30"/>
          </p:nvPr>
        </p:nvSpPr>
        <p:spPr/>
        <p:txBody>
          <a:bodyPr/>
          <a:lstStyle/>
          <a:p>
            <a:endParaRPr lang="en-US" noProof="0"/>
          </a:p>
        </p:txBody>
      </p:sp>
      <p:sp>
        <p:nvSpPr>
          <p:cNvPr id="24" name="Text Placeholder 23">
            <a:extLst>
              <a:ext uri="{FF2B5EF4-FFF2-40B4-BE49-F238E27FC236}">
                <a16:creationId xmlns:a16="http://schemas.microsoft.com/office/drawing/2014/main" id="{D0A8A187-CD3F-627D-55AD-FAEAE1DA7B24}"/>
              </a:ext>
            </a:extLst>
          </p:cNvPr>
          <p:cNvSpPr>
            <a:spLocks noGrp="1"/>
          </p:cNvSpPr>
          <p:nvPr>
            <p:ph type="body" sz="quarter" idx="38"/>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1FCAE568-5EF7-1F39-66BA-9407E3A97C74}"/>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6C6514AD-A031-4333-5F69-DAD88E307823}"/>
              </a:ext>
            </a:extLst>
          </p:cNvPr>
          <p:cNvSpPr>
            <a:spLocks noGrp="1"/>
          </p:cNvSpPr>
          <p:nvPr>
            <p:ph type="body" sz="quarter" idx="40"/>
          </p:nvPr>
        </p:nvSpPr>
        <p:spPr/>
        <p:txBody>
          <a:bodyPr/>
          <a:lstStyle/>
          <a:p>
            <a:endParaRPr lang="en-US" noProof="0"/>
          </a:p>
        </p:txBody>
      </p:sp>
      <p:grpSp>
        <p:nvGrpSpPr>
          <p:cNvPr id="27" name="Group 26">
            <a:extLst>
              <a:ext uri="{FF2B5EF4-FFF2-40B4-BE49-F238E27FC236}">
                <a16:creationId xmlns:a16="http://schemas.microsoft.com/office/drawing/2014/main" id="{C58644BA-A87C-B0A3-95EA-33BD3CA0E809}"/>
              </a:ext>
            </a:extLst>
          </p:cNvPr>
          <p:cNvGrpSpPr/>
          <p:nvPr/>
        </p:nvGrpSpPr>
        <p:grpSpPr>
          <a:xfrm>
            <a:off x="4276272" y="2761669"/>
            <a:ext cx="2351135" cy="360000"/>
            <a:chOff x="588263" y="1217924"/>
            <a:chExt cx="2351135" cy="360000"/>
          </a:xfrm>
        </p:grpSpPr>
        <p:pic>
          <p:nvPicPr>
            <p:cNvPr id="28" name="Picture 27" descr="Zip Co logo SVG free download, id: 101874 - Brandlogos.net">
              <a:hlinkClick r:id="rId2"/>
              <a:extLst>
                <a:ext uri="{FF2B5EF4-FFF2-40B4-BE49-F238E27FC236}">
                  <a16:creationId xmlns:a16="http://schemas.microsoft.com/office/drawing/2014/main" id="{5732A35F-6001-E9E5-543D-A4A38069C081}"/>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0F010D1D-C51F-4E69-7418-75ADDC8C0C9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0" name="Group 29">
            <a:extLst>
              <a:ext uri="{FF2B5EF4-FFF2-40B4-BE49-F238E27FC236}">
                <a16:creationId xmlns:a16="http://schemas.microsoft.com/office/drawing/2014/main" id="{A2F23D9D-2434-7CF9-129F-0D1ACC4BB149}"/>
              </a:ext>
            </a:extLst>
          </p:cNvPr>
          <p:cNvGrpSpPr/>
          <p:nvPr/>
        </p:nvGrpSpPr>
        <p:grpSpPr>
          <a:xfrm>
            <a:off x="812630" y="2761669"/>
            <a:ext cx="2351135" cy="360000"/>
            <a:chOff x="588263" y="1217924"/>
            <a:chExt cx="2351135" cy="360000"/>
          </a:xfrm>
        </p:grpSpPr>
        <p:pic>
          <p:nvPicPr>
            <p:cNvPr id="31" name="Picture 30" descr="Zip Co logo SVG free download, id: 101874 - Brandlogos.net">
              <a:hlinkClick r:id="rId2"/>
              <a:extLst>
                <a:ext uri="{FF2B5EF4-FFF2-40B4-BE49-F238E27FC236}">
                  <a16:creationId xmlns:a16="http://schemas.microsoft.com/office/drawing/2014/main" id="{74B79638-1C19-BE3C-3FF1-9485DBB5FAAC}"/>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2" name="TextBox 31">
              <a:extLst>
                <a:ext uri="{FF2B5EF4-FFF2-40B4-BE49-F238E27FC236}">
                  <a16:creationId xmlns:a16="http://schemas.microsoft.com/office/drawing/2014/main" id="{4E48E600-A6F8-000C-58DA-B91E32DCAF4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pic>
        <p:nvPicPr>
          <p:cNvPr id="46" name="Picture 45">
            <a:extLst>
              <a:ext uri="{FF2B5EF4-FFF2-40B4-BE49-F238E27FC236}">
                <a16:creationId xmlns:a16="http://schemas.microsoft.com/office/drawing/2014/main" id="{BF7E9752-E030-C066-8C25-E7A267524BEE}"/>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47" name="Rectangle: Rounded Corners 6">
            <a:extLst>
              <a:ext uri="{FF2B5EF4-FFF2-40B4-BE49-F238E27FC236}">
                <a16:creationId xmlns:a16="http://schemas.microsoft.com/office/drawing/2014/main" id="{841E3F10-08FA-1E96-DBD7-1564578EAE63}"/>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8" name="Group 47">
            <a:extLst>
              <a:ext uri="{FF2B5EF4-FFF2-40B4-BE49-F238E27FC236}">
                <a16:creationId xmlns:a16="http://schemas.microsoft.com/office/drawing/2014/main" id="{F5D60CA8-0B56-D303-2AC7-13227F6D31A4}"/>
              </a:ext>
            </a:extLst>
          </p:cNvPr>
          <p:cNvGrpSpPr/>
          <p:nvPr/>
        </p:nvGrpSpPr>
        <p:grpSpPr>
          <a:xfrm>
            <a:off x="1624328" y="1132756"/>
            <a:ext cx="1698976" cy="243868"/>
            <a:chOff x="1198144" y="862657"/>
            <a:chExt cx="1332000" cy="216000"/>
          </a:xfrm>
        </p:grpSpPr>
        <p:sp>
          <p:nvSpPr>
            <p:cNvPr id="49" name="Rectangle: Rounded Corners 6">
              <a:extLst>
                <a:ext uri="{FF2B5EF4-FFF2-40B4-BE49-F238E27FC236}">
                  <a16:creationId xmlns:a16="http://schemas.microsoft.com/office/drawing/2014/main" id="{17FAB061-B53D-9E8F-9DFB-F634596C8568}"/>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 time to market</a:t>
              </a:r>
            </a:p>
          </p:txBody>
        </p:sp>
        <p:pic>
          <p:nvPicPr>
            <p:cNvPr id="50" name="Graphic 49">
              <a:extLst>
                <a:ext uri="{FF2B5EF4-FFF2-40B4-BE49-F238E27FC236}">
                  <a16:creationId xmlns:a16="http://schemas.microsoft.com/office/drawing/2014/main" id="{8FF0FE5D-EC1A-813F-71BA-B5872DF7100F}"/>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sp>
        <p:nvSpPr>
          <p:cNvPr id="57" name="Rectangle: Rounded Corners 6">
            <a:extLst>
              <a:ext uri="{FF2B5EF4-FFF2-40B4-BE49-F238E27FC236}">
                <a16:creationId xmlns:a16="http://schemas.microsoft.com/office/drawing/2014/main" id="{F9FE3319-791A-DADB-5C38-98D44291C933}"/>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8" name="Group 57">
            <a:extLst>
              <a:ext uri="{FF2B5EF4-FFF2-40B4-BE49-F238E27FC236}">
                <a16:creationId xmlns:a16="http://schemas.microsoft.com/office/drawing/2014/main" id="{F41A8C36-F1C4-BEEA-720D-C654389D78C5}"/>
              </a:ext>
            </a:extLst>
          </p:cNvPr>
          <p:cNvGrpSpPr/>
          <p:nvPr/>
        </p:nvGrpSpPr>
        <p:grpSpPr>
          <a:xfrm>
            <a:off x="7523373" y="1127774"/>
            <a:ext cx="1260000" cy="216000"/>
            <a:chOff x="1194743" y="1140160"/>
            <a:chExt cx="1260000" cy="216000"/>
          </a:xfrm>
        </p:grpSpPr>
        <p:sp>
          <p:nvSpPr>
            <p:cNvPr id="59" name="Rectangle: Rounded Corners 6">
              <a:extLst>
                <a:ext uri="{FF2B5EF4-FFF2-40B4-BE49-F238E27FC236}">
                  <a16:creationId xmlns:a16="http://schemas.microsoft.com/office/drawing/2014/main" id="{7EC9BBB9-E0E4-02C4-2410-A1EDCC0989F9}"/>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60" name="Graphic 59">
              <a:extLst>
                <a:ext uri="{FF2B5EF4-FFF2-40B4-BE49-F238E27FC236}">
                  <a16:creationId xmlns:a16="http://schemas.microsoft.com/office/drawing/2014/main" id="{792D5CF3-981A-CEE1-1D96-25ABB80F9461}"/>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1" name="Group 60">
            <a:extLst>
              <a:ext uri="{FF2B5EF4-FFF2-40B4-BE49-F238E27FC236}">
                <a16:creationId xmlns:a16="http://schemas.microsoft.com/office/drawing/2014/main" id="{5A9FC8D7-CB29-E281-BC4C-D900A4E86CAA}"/>
              </a:ext>
            </a:extLst>
          </p:cNvPr>
          <p:cNvGrpSpPr/>
          <p:nvPr/>
        </p:nvGrpSpPr>
        <p:grpSpPr>
          <a:xfrm>
            <a:off x="8868697" y="1127774"/>
            <a:ext cx="1260000" cy="216000"/>
            <a:chOff x="1194743" y="1140160"/>
            <a:chExt cx="1260000" cy="216000"/>
          </a:xfrm>
        </p:grpSpPr>
        <p:sp>
          <p:nvSpPr>
            <p:cNvPr id="62" name="Rectangle: Rounded Corners 6">
              <a:extLst>
                <a:ext uri="{FF2B5EF4-FFF2-40B4-BE49-F238E27FC236}">
                  <a16:creationId xmlns:a16="http://schemas.microsoft.com/office/drawing/2014/main" id="{1DA741F5-F28C-40C5-63DD-1D54C2315084}"/>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63" name="Graphic 62">
              <a:extLst>
                <a:ext uri="{FF2B5EF4-FFF2-40B4-BE49-F238E27FC236}">
                  <a16:creationId xmlns:a16="http://schemas.microsoft.com/office/drawing/2014/main" id="{DB3225DD-3D6E-1AE1-BFD6-66F0940C73A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64" name="Group 63">
            <a:extLst>
              <a:ext uri="{FF2B5EF4-FFF2-40B4-BE49-F238E27FC236}">
                <a16:creationId xmlns:a16="http://schemas.microsoft.com/office/drawing/2014/main" id="{BDD6E974-799E-6689-E37E-B25F6B9FEA9C}"/>
              </a:ext>
            </a:extLst>
          </p:cNvPr>
          <p:cNvGrpSpPr/>
          <p:nvPr/>
        </p:nvGrpSpPr>
        <p:grpSpPr>
          <a:xfrm>
            <a:off x="7767910" y="2742324"/>
            <a:ext cx="2351135" cy="360000"/>
            <a:chOff x="588263" y="1217924"/>
            <a:chExt cx="2351135" cy="360000"/>
          </a:xfrm>
        </p:grpSpPr>
        <p:pic>
          <p:nvPicPr>
            <p:cNvPr id="65" name="Picture 64" descr="Zip Co logo SVG free download, id: 101874 - Brandlogos.net">
              <a:hlinkClick r:id="rId2"/>
              <a:extLst>
                <a:ext uri="{FF2B5EF4-FFF2-40B4-BE49-F238E27FC236}">
                  <a16:creationId xmlns:a16="http://schemas.microsoft.com/office/drawing/2014/main" id="{25405CAA-13D5-1EC8-533B-8F70552A09E3}"/>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66" name="TextBox 65">
              <a:extLst>
                <a:ext uri="{FF2B5EF4-FFF2-40B4-BE49-F238E27FC236}">
                  <a16:creationId xmlns:a16="http://schemas.microsoft.com/office/drawing/2014/main" id="{09E35C68-5EA4-23A8-3146-A88523A493E3}"/>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67" name="Group 66">
            <a:extLst>
              <a:ext uri="{FF2B5EF4-FFF2-40B4-BE49-F238E27FC236}">
                <a16:creationId xmlns:a16="http://schemas.microsoft.com/office/drawing/2014/main" id="{4EE15A9C-698B-C0C8-2699-3B97D961120D}"/>
              </a:ext>
            </a:extLst>
          </p:cNvPr>
          <p:cNvGrpSpPr/>
          <p:nvPr/>
        </p:nvGrpSpPr>
        <p:grpSpPr>
          <a:xfrm>
            <a:off x="7798083" y="5161712"/>
            <a:ext cx="2351135" cy="360000"/>
            <a:chOff x="588263" y="3617084"/>
            <a:chExt cx="2351135" cy="360000"/>
          </a:xfrm>
        </p:grpSpPr>
        <p:pic>
          <p:nvPicPr>
            <p:cNvPr id="68" name="Picture 67">
              <a:extLst>
                <a:ext uri="{FF2B5EF4-FFF2-40B4-BE49-F238E27FC236}">
                  <a16:creationId xmlns:a16="http://schemas.microsoft.com/office/drawing/2014/main" id="{5141C3AE-6192-39B2-4E38-CB0968B6CEAF}"/>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9" name="TextBox 68">
              <a:extLst>
                <a:ext uri="{FF2B5EF4-FFF2-40B4-BE49-F238E27FC236}">
                  <a16:creationId xmlns:a16="http://schemas.microsoft.com/office/drawing/2014/main" id="{6D8C4DC9-653E-C4E2-A12A-944F32FE1208}"/>
                </a:ext>
                <a:ext uri="{C183D7F6-B498-43B3-948B-1728B52AA6E4}">
                  <adec:decorative xmlns:adec="http://schemas.microsoft.com/office/drawing/2017/decorative" val="0"/>
                </a:ext>
              </a:extLst>
            </p:cNvPr>
            <p:cNvSpPr txBox="1"/>
            <p:nvPr/>
          </p:nvSpPr>
          <p:spPr>
            <a:xfrm>
              <a:off x="1047214" y="371244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0" name="Group 69">
            <a:extLst>
              <a:ext uri="{FF2B5EF4-FFF2-40B4-BE49-F238E27FC236}">
                <a16:creationId xmlns:a16="http://schemas.microsoft.com/office/drawing/2014/main" id="{7A0382FF-D7A9-5331-4BC6-6D73D03226F1}"/>
              </a:ext>
            </a:extLst>
          </p:cNvPr>
          <p:cNvGrpSpPr/>
          <p:nvPr/>
        </p:nvGrpSpPr>
        <p:grpSpPr>
          <a:xfrm>
            <a:off x="4271617" y="5161486"/>
            <a:ext cx="2351135" cy="360000"/>
            <a:chOff x="588263" y="2657420"/>
            <a:chExt cx="2351135" cy="360000"/>
          </a:xfrm>
        </p:grpSpPr>
        <p:pic>
          <p:nvPicPr>
            <p:cNvPr id="71" name="Picture 70">
              <a:extLst>
                <a:ext uri="{FF2B5EF4-FFF2-40B4-BE49-F238E27FC236}">
                  <a16:creationId xmlns:a16="http://schemas.microsoft.com/office/drawing/2014/main" id="{9794EB8E-5F7C-8E43-EEA3-EF9E840BE049}"/>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72" name="TextBox 71">
              <a:extLst>
                <a:ext uri="{FF2B5EF4-FFF2-40B4-BE49-F238E27FC236}">
                  <a16:creationId xmlns:a16="http://schemas.microsoft.com/office/drawing/2014/main" id="{93EA0B2B-5B08-1CE7-6567-35591F8ECEBE}"/>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73" name="Group 72">
            <a:extLst>
              <a:ext uri="{FF2B5EF4-FFF2-40B4-BE49-F238E27FC236}">
                <a16:creationId xmlns:a16="http://schemas.microsoft.com/office/drawing/2014/main" id="{E2EC60F7-5EAC-0391-38EE-15FE79C3CEC7}"/>
              </a:ext>
            </a:extLst>
          </p:cNvPr>
          <p:cNvGrpSpPr/>
          <p:nvPr/>
        </p:nvGrpSpPr>
        <p:grpSpPr>
          <a:xfrm>
            <a:off x="812630" y="5128218"/>
            <a:ext cx="2351135" cy="360000"/>
            <a:chOff x="588263" y="1217924"/>
            <a:chExt cx="2351135" cy="360000"/>
          </a:xfrm>
        </p:grpSpPr>
        <p:pic>
          <p:nvPicPr>
            <p:cNvPr id="74" name="Picture 73" descr="Zip Co logo SVG free download, id: 101874 - Brandlogos.net">
              <a:hlinkClick r:id="rId2"/>
              <a:extLst>
                <a:ext uri="{FF2B5EF4-FFF2-40B4-BE49-F238E27FC236}">
                  <a16:creationId xmlns:a16="http://schemas.microsoft.com/office/drawing/2014/main" id="{8CCC9E65-F63B-D483-FCFA-ED818E20B02B}"/>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5" name="TextBox 74">
              <a:extLst>
                <a:ext uri="{FF2B5EF4-FFF2-40B4-BE49-F238E27FC236}">
                  <a16:creationId xmlns:a16="http://schemas.microsoft.com/office/drawing/2014/main" id="{A43B6F3A-AEFE-8C2C-8DCA-1E5E986AAB8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Tree>
    <p:extLst>
      <p:ext uri="{BB962C8B-B14F-4D97-AF65-F5344CB8AC3E}">
        <p14:creationId xmlns:p14="http://schemas.microsoft.com/office/powerpoint/2010/main" val="3392741559"/>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FF7AF-6FF8-DFB3-5DCC-EE3635A24E2D}"/>
              </a:ext>
            </a:extLst>
          </p:cNvPr>
          <p:cNvSpPr>
            <a:spLocks noGrp="1"/>
          </p:cNvSpPr>
          <p:nvPr>
            <p:ph type="title"/>
          </p:nvPr>
        </p:nvSpPr>
        <p:spPr>
          <a:xfrm>
            <a:off x="584200" y="387766"/>
            <a:ext cx="5672544" cy="263149"/>
          </a:xfrm>
        </p:spPr>
        <p:txBody>
          <a:bodyPr/>
          <a:lstStyle/>
          <a:p>
            <a:r>
              <a:rPr lang="en-US" noProof="0">
                <a:solidFill>
                  <a:srgbClr val="0078D4"/>
                </a:solidFill>
              </a:rPr>
              <a:t>Pharma | </a:t>
            </a:r>
            <a:r>
              <a:rPr lang="en-US" noProof="0"/>
              <a:t>Clinical trials</a:t>
            </a:r>
          </a:p>
        </p:txBody>
      </p:sp>
      <p:sp>
        <p:nvSpPr>
          <p:cNvPr id="4" name="Text Placeholder 3">
            <a:extLst>
              <a:ext uri="{FF2B5EF4-FFF2-40B4-BE49-F238E27FC236}">
                <a16:creationId xmlns:a16="http://schemas.microsoft.com/office/drawing/2014/main" id="{AE79EEE2-AC33-B8AD-5EF1-DA6CA0DAE104}"/>
              </a:ext>
            </a:extLst>
          </p:cNvPr>
          <p:cNvSpPr>
            <a:spLocks noGrp="1"/>
          </p:cNvSpPr>
          <p:nvPr>
            <p:ph type="body" sz="quarter" idx="11"/>
          </p:nvPr>
        </p:nvSpPr>
        <p:spPr/>
        <p:txBody>
          <a:bodyPr/>
          <a:lstStyle/>
          <a:p>
            <a:r>
              <a:rPr lang="en-US" noProof="0"/>
              <a:t>1. Get ideas for protocols</a:t>
            </a:r>
          </a:p>
        </p:txBody>
      </p:sp>
      <p:sp>
        <p:nvSpPr>
          <p:cNvPr id="5" name="Text Placeholder 4">
            <a:extLst>
              <a:ext uri="{FF2B5EF4-FFF2-40B4-BE49-F238E27FC236}">
                <a16:creationId xmlns:a16="http://schemas.microsoft.com/office/drawing/2014/main" id="{3AC76584-9267-4CAF-1644-459B0928949A}"/>
              </a:ext>
            </a:extLst>
          </p:cNvPr>
          <p:cNvSpPr>
            <a:spLocks noGrp="1"/>
          </p:cNvSpPr>
          <p:nvPr>
            <p:ph type="body" sz="quarter" idx="12"/>
          </p:nvPr>
        </p:nvSpPr>
        <p:spPr/>
        <p:txBody>
          <a:bodyPr/>
          <a:lstStyle/>
          <a:p>
            <a:r>
              <a:rPr lang="en-US" noProof="0"/>
              <a:t>6. Publication and communication</a:t>
            </a:r>
          </a:p>
        </p:txBody>
      </p:sp>
      <p:sp>
        <p:nvSpPr>
          <p:cNvPr id="6" name="Text Placeholder 5">
            <a:extLst>
              <a:ext uri="{FF2B5EF4-FFF2-40B4-BE49-F238E27FC236}">
                <a16:creationId xmlns:a16="http://schemas.microsoft.com/office/drawing/2014/main" id="{773B581F-984A-22AF-78B3-CEE657A61B7B}"/>
              </a:ext>
            </a:extLst>
          </p:cNvPr>
          <p:cNvSpPr>
            <a:spLocks noGrp="1"/>
          </p:cNvSpPr>
          <p:nvPr>
            <p:ph type="body" sz="quarter" idx="13"/>
          </p:nvPr>
        </p:nvSpPr>
        <p:spPr/>
        <p:txBody>
          <a:bodyPr/>
          <a:lstStyle/>
          <a:p>
            <a:r>
              <a:rPr lang="en-US" noProof="0"/>
              <a:t>2. Selection and training</a:t>
            </a:r>
          </a:p>
        </p:txBody>
      </p:sp>
      <p:sp>
        <p:nvSpPr>
          <p:cNvPr id="7" name="Text Placeholder 6">
            <a:extLst>
              <a:ext uri="{FF2B5EF4-FFF2-40B4-BE49-F238E27FC236}">
                <a16:creationId xmlns:a16="http://schemas.microsoft.com/office/drawing/2014/main" id="{71A2591A-36F0-48B4-03AB-CDD82A7CBDB3}"/>
              </a:ext>
            </a:extLst>
          </p:cNvPr>
          <p:cNvSpPr>
            <a:spLocks noGrp="1"/>
          </p:cNvSpPr>
          <p:nvPr>
            <p:ph type="body" sz="quarter" idx="14"/>
          </p:nvPr>
        </p:nvSpPr>
        <p:spPr/>
        <p:txBody>
          <a:bodyPr/>
          <a:lstStyle/>
          <a:p>
            <a:r>
              <a:rPr lang="en-US" noProof="0"/>
              <a:t>5. Closeout and reporting</a:t>
            </a:r>
          </a:p>
        </p:txBody>
      </p:sp>
      <p:sp>
        <p:nvSpPr>
          <p:cNvPr id="8" name="Text Placeholder 7">
            <a:extLst>
              <a:ext uri="{FF2B5EF4-FFF2-40B4-BE49-F238E27FC236}">
                <a16:creationId xmlns:a16="http://schemas.microsoft.com/office/drawing/2014/main" id="{DD833474-C5B7-7B34-5813-3E6D444A3E95}"/>
              </a:ext>
            </a:extLst>
          </p:cNvPr>
          <p:cNvSpPr>
            <a:spLocks noGrp="1"/>
          </p:cNvSpPr>
          <p:nvPr>
            <p:ph type="body" sz="quarter" idx="15"/>
          </p:nvPr>
        </p:nvSpPr>
        <p:spPr/>
        <p:txBody>
          <a:bodyPr/>
          <a:lstStyle/>
          <a:p>
            <a:r>
              <a:rPr lang="en-US" noProof="0"/>
              <a:t>3. Informed consent</a:t>
            </a:r>
          </a:p>
        </p:txBody>
      </p:sp>
      <p:sp>
        <p:nvSpPr>
          <p:cNvPr id="9" name="Text Placeholder 8">
            <a:extLst>
              <a:ext uri="{FF2B5EF4-FFF2-40B4-BE49-F238E27FC236}">
                <a16:creationId xmlns:a16="http://schemas.microsoft.com/office/drawing/2014/main" id="{9A6848E7-F56F-7CCE-622C-91E843AEB60C}"/>
              </a:ext>
            </a:extLst>
          </p:cNvPr>
          <p:cNvSpPr>
            <a:spLocks noGrp="1"/>
          </p:cNvSpPr>
          <p:nvPr>
            <p:ph type="body" sz="quarter" idx="16"/>
          </p:nvPr>
        </p:nvSpPr>
        <p:spPr/>
        <p:txBody>
          <a:bodyPr/>
          <a:lstStyle/>
          <a:p>
            <a:r>
              <a:rPr lang="en-US" noProof="0"/>
              <a:t>4. Data collection and management</a:t>
            </a:r>
          </a:p>
        </p:txBody>
      </p:sp>
      <p:sp>
        <p:nvSpPr>
          <p:cNvPr id="10" name="Text Placeholder 9">
            <a:extLst>
              <a:ext uri="{FF2B5EF4-FFF2-40B4-BE49-F238E27FC236}">
                <a16:creationId xmlns:a16="http://schemas.microsoft.com/office/drawing/2014/main" id="{3761E42F-4D06-8470-3AB3-08FDCFDAFFD0}"/>
              </a:ext>
            </a:extLst>
          </p:cNvPr>
          <p:cNvSpPr>
            <a:spLocks noGrp="1"/>
          </p:cNvSpPr>
          <p:nvPr>
            <p:ph type="body" sz="quarter" idx="17"/>
          </p:nvPr>
        </p:nvSpPr>
        <p:spPr/>
        <p:txBody>
          <a:bodyPr/>
          <a:lstStyle/>
          <a:p>
            <a:r>
              <a:rPr lang="en-US" noProof="0"/>
              <a:t>Microsoft 365 Copilot</a:t>
            </a:r>
          </a:p>
        </p:txBody>
      </p:sp>
      <p:sp>
        <p:nvSpPr>
          <p:cNvPr id="11" name="Text Placeholder 10">
            <a:extLst>
              <a:ext uri="{FF2B5EF4-FFF2-40B4-BE49-F238E27FC236}">
                <a16:creationId xmlns:a16="http://schemas.microsoft.com/office/drawing/2014/main" id="{A5EBCE63-FEBE-7E61-4B6F-45F9E4EDBC24}"/>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Segoe UI" pitchFamily="34" charset="0"/>
                <a:cs typeface="Segoe UI" pitchFamily="34" charset="0"/>
              </a:rPr>
              <a:t>The clinical researcher uses Copilot to get ideas for the study protocol document.</a:t>
            </a:r>
            <a:endPar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endParaRPr>
          </a:p>
          <a:p>
            <a:endParaRPr lang="en-US" noProof="0"/>
          </a:p>
        </p:txBody>
      </p:sp>
      <p:sp>
        <p:nvSpPr>
          <p:cNvPr id="12" name="Text Placeholder 11">
            <a:extLst>
              <a:ext uri="{FF2B5EF4-FFF2-40B4-BE49-F238E27FC236}">
                <a16:creationId xmlns:a16="http://schemas.microsoft.com/office/drawing/2014/main" id="{1BA95966-5084-4D4F-447C-3344BE7DC7E5}"/>
              </a:ext>
            </a:extLst>
          </p:cNvPr>
          <p:cNvSpPr>
            <a:spLocks noGrp="1"/>
          </p:cNvSpPr>
          <p:nvPr>
            <p:ph type="body" sz="quarter" idx="19"/>
          </p:nvPr>
        </p:nvSpPr>
        <p:spPr/>
        <p:txBody>
          <a:bodyPr/>
          <a:lstStyle/>
          <a:p>
            <a:r>
              <a:rPr lang="en-US" noProof="0">
                <a:solidFill>
                  <a:srgbClr val="000000"/>
                </a:solidFill>
                <a:latin typeface="Segoe UI"/>
                <a:ea typeface="Segoe UI" pitchFamily="34" charset="0"/>
              </a:rPr>
              <a:t>Organize </a:t>
            </a:r>
            <a:r>
              <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clinical team discussions to select the site, coordinate patient recruitment, and ensure proper training for trial.</a:t>
            </a:r>
          </a:p>
          <a:p>
            <a:endParaRPr lang="en-US" noProof="0"/>
          </a:p>
        </p:txBody>
      </p:sp>
      <p:sp>
        <p:nvSpPr>
          <p:cNvPr id="13" name="Text Placeholder 12">
            <a:extLst>
              <a:ext uri="{FF2B5EF4-FFF2-40B4-BE49-F238E27FC236}">
                <a16:creationId xmlns:a16="http://schemas.microsoft.com/office/drawing/2014/main" id="{D8FDB5A5-2D0B-05D0-C349-DD8CA9038415}"/>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Clinical team member creates form to obtain consent from study patients.</a:t>
            </a:r>
          </a:p>
          <a:p>
            <a:endParaRPr lang="en-US" noProof="0"/>
          </a:p>
        </p:txBody>
      </p:sp>
      <p:sp>
        <p:nvSpPr>
          <p:cNvPr id="14" name="Text Placeholder 13">
            <a:extLst>
              <a:ext uri="{FF2B5EF4-FFF2-40B4-BE49-F238E27FC236}">
                <a16:creationId xmlns:a16="http://schemas.microsoft.com/office/drawing/2014/main" id="{9D403F00-7DD3-B877-AFED-F115A4210D48}"/>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Rapidly create a protocol document</a:t>
            </a:r>
            <a:r>
              <a:rPr kumimoji="0" lang="en-US" sz="900" i="0" u="none" strike="noStrike" kern="1200" cap="none" spc="0" normalizeH="0" baseline="0" noProof="0">
                <a:ln>
                  <a:noFill/>
                </a:ln>
                <a:solidFill>
                  <a:srgbClr val="1A1A1A"/>
                </a:solidFill>
                <a:effectLst/>
                <a:uLnTx/>
                <a:uFillTx/>
                <a:latin typeface="Segoe UI"/>
                <a:ea typeface="+mn-ea"/>
                <a:cs typeface="+mn-cs"/>
              </a:rPr>
              <a:t> first draft </a:t>
            </a:r>
            <a:r>
              <a:rPr kumimoji="0" lang="en-US" sz="900" b="0" i="0" u="none" strike="noStrike" kern="1200" cap="none" spc="0" normalizeH="0" baseline="0" noProof="0">
                <a:ln>
                  <a:noFill/>
                </a:ln>
                <a:solidFill>
                  <a:srgbClr val="1A1A1A"/>
                </a:solidFill>
                <a:effectLst/>
                <a:uLnTx/>
                <a:uFillTx/>
                <a:latin typeface="Segoe UI"/>
                <a:ea typeface="+mn-ea"/>
                <a:cs typeface="+mn-cs"/>
              </a:rPr>
              <a:t>from a few source documents. </a:t>
            </a:r>
          </a:p>
        </p:txBody>
      </p:sp>
      <p:sp>
        <p:nvSpPr>
          <p:cNvPr id="15" name="Text Placeholder 14">
            <a:extLst>
              <a:ext uri="{FF2B5EF4-FFF2-40B4-BE49-F238E27FC236}">
                <a16:creationId xmlns:a16="http://schemas.microsoft.com/office/drawing/2014/main" id="{B39F9A80-FC22-8C7E-F59B-B792CC557E8E}"/>
              </a:ext>
            </a:extLst>
          </p:cNvPr>
          <p:cNvSpPr>
            <a:spLocks noGrp="1"/>
          </p:cNvSpPr>
          <p:nvPr>
            <p:ph type="body" sz="quarter" idx="22"/>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30" normalizeH="0" baseline="0" noProof="0">
                <a:ln>
                  <a:noFill/>
                </a:ln>
                <a:solidFill>
                  <a:srgbClr val="1A1A1A"/>
                </a:solidFill>
                <a:effectLst/>
                <a:uLnTx/>
                <a:uFillTx/>
                <a:latin typeface="Segoe UI"/>
                <a:ea typeface="+mn-ea"/>
                <a:cs typeface="+mn-cs"/>
              </a:rPr>
              <a:t>Coordinate with communications team for external reporting</a:t>
            </a:r>
            <a:r>
              <a:rPr kumimoji="0" lang="en-US" sz="900" b="0" i="0" u="none" strike="noStrike" kern="0" cap="none" spc="-30" normalizeH="0" baseline="0" noProof="0">
                <a:ln>
                  <a:noFill/>
                </a:ln>
                <a:solidFill>
                  <a:srgbClr val="1A1A1A"/>
                </a:solidFill>
                <a:effectLst/>
                <a:uLnTx/>
                <a:uFillTx/>
                <a:latin typeface="Segoe UI"/>
                <a:ea typeface="+mn-ea"/>
                <a:cs typeface="+mn-cs"/>
              </a:rPr>
              <a:t> and share / locate attachments easily.</a:t>
            </a:r>
          </a:p>
        </p:txBody>
      </p:sp>
      <p:sp>
        <p:nvSpPr>
          <p:cNvPr id="16" name="Text Placeholder 15">
            <a:extLst>
              <a:ext uri="{FF2B5EF4-FFF2-40B4-BE49-F238E27FC236}">
                <a16:creationId xmlns:a16="http://schemas.microsoft.com/office/drawing/2014/main" id="{7FCB7B5C-0FC3-4051-04D7-7638432BA591}"/>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Retrieve and summarize relevant chats, emails, and documents </a:t>
            </a:r>
            <a:r>
              <a:rPr kumimoji="0" lang="en-US" sz="900" b="0" i="0" u="none" strike="noStrike" kern="1200" cap="none" spc="0" normalizeH="0" baseline="0" noProof="0">
                <a:ln>
                  <a:noFill/>
                </a:ln>
                <a:solidFill>
                  <a:srgbClr val="1A1A1A"/>
                </a:solidFill>
                <a:effectLst/>
                <a:uLnTx/>
                <a:uFillTx/>
                <a:latin typeface="Segoe UI"/>
                <a:ea typeface="+mn-ea"/>
                <a:cs typeface="+mn-cs"/>
              </a:rPr>
              <a:t>that may be referenced for selection and training faster.</a:t>
            </a:r>
          </a:p>
        </p:txBody>
      </p:sp>
      <p:sp>
        <p:nvSpPr>
          <p:cNvPr id="17" name="Text Placeholder 16">
            <a:extLst>
              <a:ext uri="{FF2B5EF4-FFF2-40B4-BE49-F238E27FC236}">
                <a16:creationId xmlns:a16="http://schemas.microsoft.com/office/drawing/2014/main" id="{36194DA2-CB58-C91B-849B-836A1CE7F766}"/>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20" normalizeH="0" baseline="0" noProof="0">
                <a:ln>
                  <a:noFill/>
                </a:ln>
                <a:solidFill>
                  <a:srgbClr val="1A1A1A"/>
                </a:solidFill>
                <a:effectLst/>
                <a:uLnTx/>
                <a:uFillTx/>
                <a:latin typeface="Segoe UI"/>
                <a:ea typeface="+mn-ea"/>
                <a:cs typeface="+mn-cs"/>
              </a:rPr>
              <a:t>Apply branding guidelines, adjust layouts, and reformat text </a:t>
            </a:r>
            <a:r>
              <a:rPr kumimoji="0" lang="en-US" sz="900" b="0" i="0" u="none" strike="noStrike" kern="0" cap="none" spc="-20" normalizeH="0" baseline="0" noProof="0">
                <a:ln>
                  <a:noFill/>
                </a:ln>
                <a:solidFill>
                  <a:srgbClr val="1A1A1A"/>
                </a:solidFill>
                <a:effectLst/>
                <a:uLnTx/>
                <a:uFillTx/>
                <a:latin typeface="Segoe UI"/>
                <a:ea typeface="+mn-ea"/>
                <a:cs typeface="+mn-cs"/>
              </a:rPr>
              <a:t>for stakeholder presentations.</a:t>
            </a:r>
          </a:p>
        </p:txBody>
      </p:sp>
      <p:sp>
        <p:nvSpPr>
          <p:cNvPr id="18" name="Text Placeholder 17">
            <a:extLst>
              <a:ext uri="{FF2B5EF4-FFF2-40B4-BE49-F238E27FC236}">
                <a16:creationId xmlns:a16="http://schemas.microsoft.com/office/drawing/2014/main" id="{EF97248C-5CB9-293A-DC2F-B0283EF0CC44}"/>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1A1A1A"/>
                </a:solidFill>
                <a:effectLst/>
                <a:uLnTx/>
                <a:uFillTx/>
                <a:latin typeface="Segoe UI"/>
                <a:ea typeface="+mn-ea"/>
                <a:cs typeface="+mn-cs"/>
              </a:rPr>
              <a:t>Quickly update a prior consent form </a:t>
            </a:r>
            <a:r>
              <a:rPr kumimoji="0" lang="en-US" sz="900" b="0" i="0" u="none" strike="noStrike" kern="1200" cap="none" spc="0" normalizeH="0" baseline="0" noProof="0">
                <a:ln>
                  <a:noFill/>
                </a:ln>
                <a:solidFill>
                  <a:srgbClr val="1A1A1A"/>
                </a:solidFill>
                <a:effectLst/>
                <a:uLnTx/>
                <a:uFillTx/>
                <a:latin typeface="Segoe UI"/>
                <a:ea typeface="+mn-ea"/>
                <a:cs typeface="+mn-cs"/>
              </a:rPr>
              <a:t>with appropriate information for desired clinical trial.</a:t>
            </a:r>
          </a:p>
        </p:txBody>
      </p:sp>
      <p:sp>
        <p:nvSpPr>
          <p:cNvPr id="19" name="Text Placeholder 18">
            <a:extLst>
              <a:ext uri="{FF2B5EF4-FFF2-40B4-BE49-F238E27FC236}">
                <a16:creationId xmlns:a16="http://schemas.microsoft.com/office/drawing/2014/main" id="{39D76C5A-FCC4-8A43-DB23-BF712CDAA3DD}"/>
              </a:ext>
            </a:extLst>
          </p:cNvPr>
          <p:cNvSpPr>
            <a:spLocks noGrp="1"/>
          </p:cNvSpPr>
          <p:nvPr>
            <p:ph type="body" sz="quarter" idx="26"/>
          </p:nvPr>
        </p:nvSpPr>
        <p:spPr/>
        <p:txBody>
          <a:bodyPr/>
          <a:lstStyle/>
          <a:p>
            <a:pPr marL="0" marR="0" lvl="0" indent="0" algn="l" defTabSz="932472" rtl="0" eaLnBrk="1" fontAlgn="base" latinLnBrk="0" hangingPunct="1">
              <a:lnSpc>
                <a:spcPct val="100000"/>
              </a:lnSpc>
              <a:spcBef>
                <a:spcPct val="0"/>
              </a:spcBef>
              <a:spcAft>
                <a:spcPct val="0"/>
              </a:spcAft>
              <a:buClrTx/>
              <a:buSzTx/>
              <a:buFontTx/>
              <a:buNone/>
              <a:tabLst/>
              <a:defRPr/>
            </a:pPr>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0" cap="none" spc="-20" normalizeH="0" baseline="0" noProof="0">
                <a:ln>
                  <a:noFill/>
                </a:ln>
                <a:solidFill>
                  <a:srgbClr val="1A1A1A"/>
                </a:solidFill>
                <a:effectLst/>
                <a:uLnTx/>
                <a:uFillTx/>
                <a:latin typeface="Segoe UI"/>
                <a:ea typeface="+mn-ea"/>
                <a:cs typeface="+mn-cs"/>
              </a:rPr>
              <a:t>Create metrics and visualizations </a:t>
            </a:r>
            <a:r>
              <a:rPr kumimoji="0" lang="en-US" sz="900" b="0" i="0" u="none" strike="noStrike" kern="0" cap="none" spc="-20" normalizeH="0" baseline="0" noProof="0">
                <a:ln>
                  <a:noFill/>
                </a:ln>
                <a:solidFill>
                  <a:srgbClr val="1A1A1A"/>
                </a:solidFill>
                <a:effectLst/>
                <a:uLnTx/>
                <a:uFillTx/>
                <a:latin typeface="Segoe UI"/>
                <a:ea typeface="+mn-ea"/>
                <a:cs typeface="+mn-cs"/>
              </a:rPr>
              <a:t>to track clinical trial performance / key milestones.</a:t>
            </a:r>
          </a:p>
        </p:txBody>
      </p:sp>
      <p:sp>
        <p:nvSpPr>
          <p:cNvPr id="20" name="Text Placeholder 19">
            <a:extLst>
              <a:ext uri="{FF2B5EF4-FFF2-40B4-BE49-F238E27FC236}">
                <a16:creationId xmlns:a16="http://schemas.microsoft.com/office/drawing/2014/main" id="{DE8A9720-1390-40FD-8285-5927AFD05938}"/>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Clinical team seeks regulatory approval to market product.</a:t>
            </a:r>
          </a:p>
          <a:p>
            <a:endParaRPr lang="en-US" noProof="0"/>
          </a:p>
        </p:txBody>
      </p:sp>
      <p:sp>
        <p:nvSpPr>
          <p:cNvPr id="21" name="Text Placeholder 20">
            <a:extLst>
              <a:ext uri="{FF2B5EF4-FFF2-40B4-BE49-F238E27FC236}">
                <a16:creationId xmlns:a16="http://schemas.microsoft.com/office/drawing/2014/main" id="{F93F0710-B6ED-696F-4179-1FA599650FAB}"/>
              </a:ext>
            </a:extLst>
          </p:cNvPr>
          <p:cNvSpPr>
            <a:spLocks noGrp="1"/>
          </p:cNvSpPr>
          <p:nvPr>
            <p:ph type="body" sz="quarter" idx="28"/>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Clinical team collaborates to create a clinical study presentation.</a:t>
            </a:r>
          </a:p>
          <a:p>
            <a:endParaRPr lang="en-US" noProof="0"/>
          </a:p>
        </p:txBody>
      </p:sp>
      <p:sp>
        <p:nvSpPr>
          <p:cNvPr id="22" name="Text Placeholder 21">
            <a:extLst>
              <a:ext uri="{FF2B5EF4-FFF2-40B4-BE49-F238E27FC236}">
                <a16:creationId xmlns:a16="http://schemas.microsoft.com/office/drawing/2014/main" id="{0B8DD3E8-C0A2-EC83-F0CE-A629247626BF}"/>
              </a:ext>
            </a:extLst>
          </p:cNvPr>
          <p:cNvSpPr>
            <a:spLocks noGrp="1"/>
          </p:cNvSpPr>
          <p:nvPr>
            <p:ph type="body" sz="quarter" idx="29"/>
          </p:nvPr>
        </p:nvSpPr>
        <p:spPr/>
        <p:txBody>
          <a:bodyPr/>
          <a:lstStyle/>
          <a:p>
            <a:r>
              <a:rPr kumimoji="0" lang="en-US" sz="900" b="0" i="0" u="none" strike="noStrike" kern="1200" cap="none" spc="0" normalizeH="0" baseline="0" noProof="0">
                <a:ln>
                  <a:noFill/>
                </a:ln>
                <a:solidFill>
                  <a:srgbClr val="000000"/>
                </a:solidFill>
                <a:effectLst/>
                <a:uLnTx/>
                <a:uFillTx/>
                <a:latin typeface="Segoe UI"/>
                <a:ea typeface="Segoe UI" pitchFamily="34" charset="0"/>
                <a:cs typeface="Segoe UI" pitchFamily="34" charset="0"/>
              </a:rPr>
              <a:t>Clinical researcher gathers and analyzes trial data.</a:t>
            </a:r>
          </a:p>
          <a:p>
            <a:endParaRPr lang="en-US" noProof="0"/>
          </a:p>
        </p:txBody>
      </p:sp>
      <p:sp>
        <p:nvSpPr>
          <p:cNvPr id="23" name="Text Placeholder 22">
            <a:extLst>
              <a:ext uri="{FF2B5EF4-FFF2-40B4-BE49-F238E27FC236}">
                <a16:creationId xmlns:a16="http://schemas.microsoft.com/office/drawing/2014/main" id="{84F9E1A6-B1D9-CCED-617F-EA0E387C9DF7}"/>
              </a:ext>
            </a:extLst>
          </p:cNvPr>
          <p:cNvSpPr>
            <a:spLocks noGrp="1"/>
          </p:cNvSpPr>
          <p:nvPr>
            <p:ph type="body" sz="quarter" idx="30"/>
          </p:nvPr>
        </p:nvSpPr>
        <p:spPr/>
        <p:txBody>
          <a:bodyPr/>
          <a:lstStyle/>
          <a:p>
            <a:endParaRPr lang="en-US" noProof="0"/>
          </a:p>
        </p:txBody>
      </p:sp>
      <p:sp>
        <p:nvSpPr>
          <p:cNvPr id="24" name="Text Placeholder 23">
            <a:extLst>
              <a:ext uri="{FF2B5EF4-FFF2-40B4-BE49-F238E27FC236}">
                <a16:creationId xmlns:a16="http://schemas.microsoft.com/office/drawing/2014/main" id="{639AA0A7-3198-5E84-3C5A-7F4DF470AC59}"/>
              </a:ext>
            </a:extLst>
          </p:cNvPr>
          <p:cNvSpPr>
            <a:spLocks noGrp="1"/>
          </p:cNvSpPr>
          <p:nvPr>
            <p:ph type="body" sz="quarter" idx="38"/>
          </p:nvPr>
        </p:nvSpPr>
        <p:spPr>
          <a:solidFill>
            <a:srgbClr val="0078D4"/>
          </a:solidFill>
        </p:spPr>
        <p:txBody>
          <a:bodyPr/>
          <a:lstStyle/>
          <a:p>
            <a:endParaRPr lang="en-US" noProof="0"/>
          </a:p>
        </p:txBody>
      </p:sp>
      <p:sp>
        <p:nvSpPr>
          <p:cNvPr id="25" name="Text Placeholder 24">
            <a:extLst>
              <a:ext uri="{FF2B5EF4-FFF2-40B4-BE49-F238E27FC236}">
                <a16:creationId xmlns:a16="http://schemas.microsoft.com/office/drawing/2014/main" id="{479EF499-41A8-4AFE-DA7E-83FC26271C6A}"/>
              </a:ext>
            </a:extLst>
          </p:cNvPr>
          <p:cNvSpPr>
            <a:spLocks noGrp="1"/>
          </p:cNvSpPr>
          <p:nvPr>
            <p:ph type="body" sz="quarter" idx="39"/>
          </p:nvPr>
        </p:nvSpPr>
        <p:spPr>
          <a:solidFill>
            <a:srgbClr val="0078D4"/>
          </a:solidFill>
        </p:spPr>
        <p:txBody>
          <a:bodyPr/>
          <a:lstStyle/>
          <a:p>
            <a:endParaRPr lang="en-US" noProof="0"/>
          </a:p>
        </p:txBody>
      </p:sp>
      <p:sp>
        <p:nvSpPr>
          <p:cNvPr id="26" name="Text Placeholder 25">
            <a:extLst>
              <a:ext uri="{FF2B5EF4-FFF2-40B4-BE49-F238E27FC236}">
                <a16:creationId xmlns:a16="http://schemas.microsoft.com/office/drawing/2014/main" id="{177FB1FF-2E6A-9C40-76C3-B2A911F183DB}"/>
              </a:ext>
            </a:extLst>
          </p:cNvPr>
          <p:cNvSpPr>
            <a:spLocks noGrp="1"/>
          </p:cNvSpPr>
          <p:nvPr>
            <p:ph type="body" sz="quarter" idx="40"/>
          </p:nvPr>
        </p:nvSpPr>
        <p:spPr/>
        <p:txBody>
          <a:bodyPr/>
          <a:lstStyle/>
          <a:p>
            <a:endParaRPr lang="en-US" noProof="0"/>
          </a:p>
        </p:txBody>
      </p:sp>
      <p:grpSp>
        <p:nvGrpSpPr>
          <p:cNvPr id="27" name="Group 26">
            <a:extLst>
              <a:ext uri="{FF2B5EF4-FFF2-40B4-BE49-F238E27FC236}">
                <a16:creationId xmlns:a16="http://schemas.microsoft.com/office/drawing/2014/main" id="{D8DDECB7-AEB8-BCD4-BE47-9EBF323F3910}"/>
              </a:ext>
            </a:extLst>
          </p:cNvPr>
          <p:cNvGrpSpPr/>
          <p:nvPr/>
        </p:nvGrpSpPr>
        <p:grpSpPr>
          <a:xfrm>
            <a:off x="4304268" y="2761669"/>
            <a:ext cx="2351135" cy="360000"/>
            <a:chOff x="588263" y="1217924"/>
            <a:chExt cx="2351135" cy="360000"/>
          </a:xfrm>
        </p:grpSpPr>
        <p:pic>
          <p:nvPicPr>
            <p:cNvPr id="28" name="Picture 27" descr="Zip Co logo SVG free download, id: 101874 - Brandlogos.net">
              <a:hlinkClick r:id="rId2"/>
              <a:extLst>
                <a:ext uri="{FF2B5EF4-FFF2-40B4-BE49-F238E27FC236}">
                  <a16:creationId xmlns:a16="http://schemas.microsoft.com/office/drawing/2014/main" id="{A36E62FD-0DEE-EA0B-DCA8-36347573719F}"/>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9" name="TextBox 28">
              <a:extLst>
                <a:ext uri="{FF2B5EF4-FFF2-40B4-BE49-F238E27FC236}">
                  <a16:creationId xmlns:a16="http://schemas.microsoft.com/office/drawing/2014/main" id="{959EAFB0-774B-9783-41BB-53B6D9CADCEA}"/>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0" name="Group 29">
            <a:extLst>
              <a:ext uri="{FF2B5EF4-FFF2-40B4-BE49-F238E27FC236}">
                <a16:creationId xmlns:a16="http://schemas.microsoft.com/office/drawing/2014/main" id="{6D529BA3-3C43-7861-643D-CD2719CD4E92}"/>
              </a:ext>
            </a:extLst>
          </p:cNvPr>
          <p:cNvGrpSpPr/>
          <p:nvPr/>
        </p:nvGrpSpPr>
        <p:grpSpPr>
          <a:xfrm>
            <a:off x="7767910" y="2761669"/>
            <a:ext cx="2351135" cy="360000"/>
            <a:chOff x="588263" y="2657420"/>
            <a:chExt cx="2351135" cy="360000"/>
          </a:xfrm>
        </p:grpSpPr>
        <p:pic>
          <p:nvPicPr>
            <p:cNvPr id="31" name="Picture 30">
              <a:extLst>
                <a:ext uri="{FF2B5EF4-FFF2-40B4-BE49-F238E27FC236}">
                  <a16:creationId xmlns:a16="http://schemas.microsoft.com/office/drawing/2014/main" id="{F2940377-D850-392F-8817-D23CB4537E3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32" name="TextBox 31">
              <a:extLst>
                <a:ext uri="{FF2B5EF4-FFF2-40B4-BE49-F238E27FC236}">
                  <a16:creationId xmlns:a16="http://schemas.microsoft.com/office/drawing/2014/main" id="{1E40C1DA-25B7-B502-537E-E3C77F2A4031}"/>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3" name="Group 32">
            <a:extLst>
              <a:ext uri="{FF2B5EF4-FFF2-40B4-BE49-F238E27FC236}">
                <a16:creationId xmlns:a16="http://schemas.microsoft.com/office/drawing/2014/main" id="{8973BA46-74A4-35C1-D06B-C965D7617F4B}"/>
              </a:ext>
            </a:extLst>
          </p:cNvPr>
          <p:cNvGrpSpPr/>
          <p:nvPr/>
        </p:nvGrpSpPr>
        <p:grpSpPr>
          <a:xfrm>
            <a:off x="4304268" y="5191361"/>
            <a:ext cx="2351135" cy="360000"/>
            <a:chOff x="588263" y="2177588"/>
            <a:chExt cx="2351135" cy="360000"/>
          </a:xfrm>
        </p:grpSpPr>
        <p:pic>
          <p:nvPicPr>
            <p:cNvPr id="34" name="Picture 33">
              <a:extLst>
                <a:ext uri="{FF2B5EF4-FFF2-40B4-BE49-F238E27FC236}">
                  <a16:creationId xmlns:a16="http://schemas.microsoft.com/office/drawing/2014/main" id="{33C1C36C-4CA9-41A8-2D9A-9E46E65CD9A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35" name="TextBox 34">
              <a:extLst>
                <a:ext uri="{FF2B5EF4-FFF2-40B4-BE49-F238E27FC236}">
                  <a16:creationId xmlns:a16="http://schemas.microsoft.com/office/drawing/2014/main" id="{90F2DBB4-93D8-1F3B-24DB-546A5B98E6DC}"/>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39" name="Group 38">
            <a:extLst>
              <a:ext uri="{FF2B5EF4-FFF2-40B4-BE49-F238E27FC236}">
                <a16:creationId xmlns:a16="http://schemas.microsoft.com/office/drawing/2014/main" id="{679CD13B-A000-3010-19DB-908FE172E2C4}"/>
              </a:ext>
            </a:extLst>
          </p:cNvPr>
          <p:cNvGrpSpPr/>
          <p:nvPr/>
        </p:nvGrpSpPr>
        <p:grpSpPr>
          <a:xfrm>
            <a:off x="818470" y="2761669"/>
            <a:ext cx="2351135" cy="360000"/>
            <a:chOff x="588263" y="2657420"/>
            <a:chExt cx="2351135" cy="360000"/>
          </a:xfrm>
        </p:grpSpPr>
        <p:pic>
          <p:nvPicPr>
            <p:cNvPr id="40" name="Picture 39">
              <a:extLst>
                <a:ext uri="{FF2B5EF4-FFF2-40B4-BE49-F238E27FC236}">
                  <a16:creationId xmlns:a16="http://schemas.microsoft.com/office/drawing/2014/main" id="{0F1258FF-E2B7-78C2-4551-45ADFBC35335}"/>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41" name="TextBox 40">
              <a:extLst>
                <a:ext uri="{FF2B5EF4-FFF2-40B4-BE49-F238E27FC236}">
                  <a16:creationId xmlns:a16="http://schemas.microsoft.com/office/drawing/2014/main" id="{93818F54-0BD9-4B08-89CD-0D3C5D3BCCA6}"/>
                </a:ext>
                <a:ext uri="{C183D7F6-B498-43B3-948B-1728B52AA6E4}">
                  <adec:decorative xmlns:adec="http://schemas.microsoft.com/office/drawing/2017/decorative" val="0"/>
                </a:ext>
              </a:extLst>
            </p:cNvPr>
            <p:cNvSpPr txBox="1"/>
            <p:nvPr/>
          </p:nvSpPr>
          <p:spPr>
            <a:xfrm>
              <a:off x="1047214" y="2752782"/>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45" name="Group 44">
            <a:extLst>
              <a:ext uri="{FF2B5EF4-FFF2-40B4-BE49-F238E27FC236}">
                <a16:creationId xmlns:a16="http://schemas.microsoft.com/office/drawing/2014/main" id="{56AF95E4-A297-E6FD-4FF1-A9657522FDC7}"/>
              </a:ext>
            </a:extLst>
          </p:cNvPr>
          <p:cNvGrpSpPr/>
          <p:nvPr/>
        </p:nvGrpSpPr>
        <p:grpSpPr>
          <a:xfrm>
            <a:off x="7734501" y="5189697"/>
            <a:ext cx="2361959" cy="360000"/>
            <a:chOff x="577439" y="3137252"/>
            <a:chExt cx="2361959" cy="360000"/>
          </a:xfrm>
        </p:grpSpPr>
        <p:pic>
          <p:nvPicPr>
            <p:cNvPr id="46" name="Picture 45">
              <a:extLst>
                <a:ext uri="{FF2B5EF4-FFF2-40B4-BE49-F238E27FC236}">
                  <a16:creationId xmlns:a16="http://schemas.microsoft.com/office/drawing/2014/main" id="{50272356-F27F-EEFD-A21C-8F9E1DCEB3E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47" name="TextBox 46">
              <a:extLst>
                <a:ext uri="{FF2B5EF4-FFF2-40B4-BE49-F238E27FC236}">
                  <a16:creationId xmlns:a16="http://schemas.microsoft.com/office/drawing/2014/main" id="{3717B68A-0E64-57ED-517D-F71C558ADD10}"/>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36" name="Picture 35">
            <a:extLst>
              <a:ext uri="{FF2B5EF4-FFF2-40B4-BE49-F238E27FC236}">
                <a16:creationId xmlns:a16="http://schemas.microsoft.com/office/drawing/2014/main" id="{8C0D6679-92FB-0307-31D5-752F8A3C5F71}"/>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64" name="Rectangle: Rounded Corners 6">
            <a:extLst>
              <a:ext uri="{FF2B5EF4-FFF2-40B4-BE49-F238E27FC236}">
                <a16:creationId xmlns:a16="http://schemas.microsoft.com/office/drawing/2014/main" id="{02376EE2-43BE-D331-B0EC-AF46326DD9D0}"/>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65" name="Group 64">
            <a:extLst>
              <a:ext uri="{FF2B5EF4-FFF2-40B4-BE49-F238E27FC236}">
                <a16:creationId xmlns:a16="http://schemas.microsoft.com/office/drawing/2014/main" id="{F0825E23-4F0C-67D9-4022-F4F359F0D5DE}"/>
              </a:ext>
            </a:extLst>
          </p:cNvPr>
          <p:cNvGrpSpPr/>
          <p:nvPr/>
        </p:nvGrpSpPr>
        <p:grpSpPr>
          <a:xfrm>
            <a:off x="1624328" y="1132756"/>
            <a:ext cx="1698976" cy="243868"/>
            <a:chOff x="1198144" y="862657"/>
            <a:chExt cx="1332000" cy="216000"/>
          </a:xfrm>
        </p:grpSpPr>
        <p:sp>
          <p:nvSpPr>
            <p:cNvPr id="66" name="Rectangle: Rounded Corners 6">
              <a:extLst>
                <a:ext uri="{FF2B5EF4-FFF2-40B4-BE49-F238E27FC236}">
                  <a16:creationId xmlns:a16="http://schemas.microsoft.com/office/drawing/2014/main" id="{240E8EBA-0BA2-8C34-BB30-7FB57E045F37}"/>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Product time to market</a:t>
              </a:r>
            </a:p>
          </p:txBody>
        </p:sp>
        <p:pic>
          <p:nvPicPr>
            <p:cNvPr id="67" name="Graphic 66">
              <a:extLst>
                <a:ext uri="{FF2B5EF4-FFF2-40B4-BE49-F238E27FC236}">
                  <a16:creationId xmlns:a16="http://schemas.microsoft.com/office/drawing/2014/main" id="{3F5F7DF7-A79A-394A-780C-667A458F5814}"/>
                </a:ext>
              </a:extLst>
            </p:cNvPr>
            <p:cNvPicPr>
              <a:picLocks noChangeAspect="1"/>
            </p:cNvPicPr>
            <p:nvPr/>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1244929" y="898657"/>
              <a:ext cx="144000" cy="144000"/>
            </a:xfrm>
            <a:prstGeom prst="rect">
              <a:avLst/>
            </a:prstGeom>
          </p:spPr>
        </p:pic>
      </p:grpSp>
      <p:sp>
        <p:nvSpPr>
          <p:cNvPr id="68" name="Rectangle: Rounded Corners 6">
            <a:extLst>
              <a:ext uri="{FF2B5EF4-FFF2-40B4-BE49-F238E27FC236}">
                <a16:creationId xmlns:a16="http://schemas.microsoft.com/office/drawing/2014/main" id="{D3C67FAC-9B8F-7CF9-D261-BC5E6D5C16E0}"/>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69" name="Group 68">
            <a:extLst>
              <a:ext uri="{FF2B5EF4-FFF2-40B4-BE49-F238E27FC236}">
                <a16:creationId xmlns:a16="http://schemas.microsoft.com/office/drawing/2014/main" id="{C5C672B5-1245-15D4-83D9-D5D09888ECC1}"/>
              </a:ext>
            </a:extLst>
          </p:cNvPr>
          <p:cNvGrpSpPr/>
          <p:nvPr/>
        </p:nvGrpSpPr>
        <p:grpSpPr>
          <a:xfrm>
            <a:off x="7523373" y="1127774"/>
            <a:ext cx="1260000" cy="216000"/>
            <a:chOff x="1194743" y="1140160"/>
            <a:chExt cx="1260000" cy="216000"/>
          </a:xfrm>
        </p:grpSpPr>
        <p:sp>
          <p:nvSpPr>
            <p:cNvPr id="70" name="Rectangle: Rounded Corners 6">
              <a:extLst>
                <a:ext uri="{FF2B5EF4-FFF2-40B4-BE49-F238E27FC236}">
                  <a16:creationId xmlns:a16="http://schemas.microsoft.com/office/drawing/2014/main" id="{CAADDA8A-50A2-4403-A63F-A5ED5815BAD8}"/>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Revenue growth</a:t>
              </a:r>
            </a:p>
          </p:txBody>
        </p:sp>
        <p:pic>
          <p:nvPicPr>
            <p:cNvPr id="71" name="Graphic 70">
              <a:extLst>
                <a:ext uri="{FF2B5EF4-FFF2-40B4-BE49-F238E27FC236}">
                  <a16:creationId xmlns:a16="http://schemas.microsoft.com/office/drawing/2014/main" id="{39A9ED8C-756C-EA4F-A888-EC378A203F4B}"/>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72" name="Group 71">
            <a:extLst>
              <a:ext uri="{FF2B5EF4-FFF2-40B4-BE49-F238E27FC236}">
                <a16:creationId xmlns:a16="http://schemas.microsoft.com/office/drawing/2014/main" id="{804EB9B4-9361-9FE1-AA4A-129EED8E5EB5}"/>
              </a:ext>
            </a:extLst>
          </p:cNvPr>
          <p:cNvGrpSpPr/>
          <p:nvPr/>
        </p:nvGrpSpPr>
        <p:grpSpPr>
          <a:xfrm>
            <a:off x="8868697" y="1127774"/>
            <a:ext cx="1260000" cy="216000"/>
            <a:chOff x="1194743" y="1140160"/>
            <a:chExt cx="1260000" cy="216000"/>
          </a:xfrm>
        </p:grpSpPr>
        <p:sp>
          <p:nvSpPr>
            <p:cNvPr id="73" name="Rectangle: Rounded Corners 6">
              <a:extLst>
                <a:ext uri="{FF2B5EF4-FFF2-40B4-BE49-F238E27FC236}">
                  <a16:creationId xmlns:a16="http://schemas.microsoft.com/office/drawing/2014/main" id="{9804009B-239E-F09B-7A54-C31B780F0E20}"/>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Cost savings</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74" name="Graphic 73">
              <a:extLst>
                <a:ext uri="{FF2B5EF4-FFF2-40B4-BE49-F238E27FC236}">
                  <a16:creationId xmlns:a16="http://schemas.microsoft.com/office/drawing/2014/main" id="{3AF96987-1604-8130-A3B4-A6C51C919654}"/>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241527" y="1176160"/>
              <a:ext cx="144000" cy="144000"/>
            </a:xfrm>
            <a:prstGeom prst="rect">
              <a:avLst/>
            </a:prstGeom>
          </p:spPr>
        </p:pic>
      </p:grpSp>
      <p:grpSp>
        <p:nvGrpSpPr>
          <p:cNvPr id="75" name="Group 74">
            <a:extLst>
              <a:ext uri="{FF2B5EF4-FFF2-40B4-BE49-F238E27FC236}">
                <a16:creationId xmlns:a16="http://schemas.microsoft.com/office/drawing/2014/main" id="{BDAF3B40-7174-5213-63BB-3F339F36B455}"/>
              </a:ext>
            </a:extLst>
          </p:cNvPr>
          <p:cNvGrpSpPr/>
          <p:nvPr/>
        </p:nvGrpSpPr>
        <p:grpSpPr>
          <a:xfrm>
            <a:off x="818470" y="5198605"/>
            <a:ext cx="2351135" cy="360000"/>
            <a:chOff x="588263" y="1217924"/>
            <a:chExt cx="2351135" cy="360000"/>
          </a:xfrm>
        </p:grpSpPr>
        <p:pic>
          <p:nvPicPr>
            <p:cNvPr id="76" name="Picture 75" descr="Zip Co logo SVG free download, id: 101874 - Brandlogos.net">
              <a:hlinkClick r:id="rId2"/>
              <a:extLst>
                <a:ext uri="{FF2B5EF4-FFF2-40B4-BE49-F238E27FC236}">
                  <a16:creationId xmlns:a16="http://schemas.microsoft.com/office/drawing/2014/main" id="{6E0F2298-C225-4E48-93A7-1C6FE4C049F4}"/>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77" name="TextBox 76">
              <a:extLst>
                <a:ext uri="{FF2B5EF4-FFF2-40B4-BE49-F238E27FC236}">
                  <a16:creationId xmlns:a16="http://schemas.microsoft.com/office/drawing/2014/main" id="{B2D58AA7-5615-B322-A5CA-3978B80B215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Tree>
    <p:extLst>
      <p:ext uri="{BB962C8B-B14F-4D97-AF65-F5344CB8AC3E}">
        <p14:creationId xmlns:p14="http://schemas.microsoft.com/office/powerpoint/2010/main" val="3480147766"/>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3FBB30-15A0-B2E4-AB85-9B6B7435F3CB}"/>
              </a:ext>
            </a:extLst>
          </p:cNvPr>
          <p:cNvSpPr>
            <a:spLocks noGrp="1"/>
          </p:cNvSpPr>
          <p:nvPr>
            <p:ph type="title"/>
          </p:nvPr>
        </p:nvSpPr>
        <p:spPr>
          <a:xfrm>
            <a:off x="588263" y="457200"/>
            <a:ext cx="11018520" cy="553998"/>
          </a:xfrm>
        </p:spPr>
        <p:txBody>
          <a:bodyPr/>
          <a:lstStyle/>
          <a:p>
            <a:r>
              <a:rPr lang="en-US" noProof="0" dirty="0"/>
              <a:t>Copilot value journey</a:t>
            </a:r>
          </a:p>
        </p:txBody>
      </p:sp>
      <p:sp>
        <p:nvSpPr>
          <p:cNvPr id="38" name="Freeform: Shape 61">
            <a:extLst>
              <a:ext uri="{FF2B5EF4-FFF2-40B4-BE49-F238E27FC236}">
                <a16:creationId xmlns:a16="http://schemas.microsoft.com/office/drawing/2014/main" id="{E7305B75-9D42-0D47-9CA9-C37A49B65AAB}"/>
              </a:ext>
              <a:ext uri="{C183D7F6-B498-43B3-948B-1728B52AA6E4}">
                <adec:decorative xmlns:adec="http://schemas.microsoft.com/office/drawing/2017/decorative" val="1"/>
              </a:ext>
            </a:extLst>
          </p:cNvPr>
          <p:cNvSpPr/>
          <p:nvPr/>
        </p:nvSpPr>
        <p:spPr>
          <a:xfrm>
            <a:off x="2769691" y="2415352"/>
            <a:ext cx="3576379" cy="3496392"/>
          </a:xfrm>
          <a:custGeom>
            <a:avLst/>
            <a:gdLst>
              <a:gd name="connsiteX0" fmla="*/ 1631724 w 3263446"/>
              <a:gd name="connsiteY0" fmla="*/ 0 h 3190456"/>
              <a:gd name="connsiteX1" fmla="*/ 1736196 w 3263446"/>
              <a:gd name="connsiteY1" fmla="*/ 59492 h 3190456"/>
              <a:gd name="connsiteX2" fmla="*/ 1760976 w 3263446"/>
              <a:gd name="connsiteY2" fmla="*/ 109837 h 3190456"/>
              <a:gd name="connsiteX3" fmla="*/ 1763413 w 3263446"/>
              <a:gd name="connsiteY3" fmla="*/ 108594 h 3190456"/>
              <a:gd name="connsiteX4" fmla="*/ 2960089 w 3263446"/>
              <a:gd name="connsiteY4" fmla="*/ 2455421 h 3190456"/>
              <a:gd name="connsiteX5" fmla="*/ 2958569 w 3263446"/>
              <a:gd name="connsiteY5" fmla="*/ 2456196 h 3190456"/>
              <a:gd name="connsiteX6" fmla="*/ 3253343 w 3263446"/>
              <a:gd name="connsiteY6" fmla="*/ 3051800 h 3190456"/>
              <a:gd name="connsiteX7" fmla="*/ 3249136 w 3263446"/>
              <a:gd name="connsiteY7" fmla="*/ 3144978 h 3190456"/>
              <a:gd name="connsiteX8" fmla="*/ 3167818 w 3263446"/>
              <a:gd name="connsiteY8" fmla="*/ 3190456 h 3190456"/>
              <a:gd name="connsiteX9" fmla="*/ 95629 w 3263446"/>
              <a:gd name="connsiteY9" fmla="*/ 3190456 h 3190456"/>
              <a:gd name="connsiteX10" fmla="*/ 14311 w 3263446"/>
              <a:gd name="connsiteY10" fmla="*/ 3144978 h 3190456"/>
              <a:gd name="connsiteX11" fmla="*/ 10103 w 3263446"/>
              <a:gd name="connsiteY11" fmla="*/ 3051800 h 3190456"/>
              <a:gd name="connsiteX12" fmla="*/ 314988 w 3263446"/>
              <a:gd name="connsiteY12" fmla="*/ 2435767 h 3190456"/>
              <a:gd name="connsiteX13" fmla="*/ 314398 w 3263446"/>
              <a:gd name="connsiteY13" fmla="*/ 2435467 h 3190456"/>
              <a:gd name="connsiteX14" fmla="*/ 1500898 w 3263446"/>
              <a:gd name="connsiteY14" fmla="*/ 108595 h 3190456"/>
              <a:gd name="connsiteX15" fmla="*/ 1502644 w 3263446"/>
              <a:gd name="connsiteY15" fmla="*/ 109486 h 3190456"/>
              <a:gd name="connsiteX16" fmla="*/ 1527251 w 3263446"/>
              <a:gd name="connsiteY16" fmla="*/ 59492 h 3190456"/>
              <a:gd name="connsiteX17" fmla="*/ 1631724 w 3263446"/>
              <a:gd name="connsiteY17"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02644 w 3263446"/>
              <a:gd name="connsiteY14" fmla="*/ 109486 h 3190456"/>
              <a:gd name="connsiteX15" fmla="*/ 1527251 w 3263446"/>
              <a:gd name="connsiteY15" fmla="*/ 59492 h 3190456"/>
              <a:gd name="connsiteX16" fmla="*/ 1631724 w 3263446"/>
              <a:gd name="connsiteY16"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314398 w 3263446"/>
              <a:gd name="connsiteY12" fmla="*/ 2435467 h 3190456"/>
              <a:gd name="connsiteX13" fmla="*/ 1500898 w 3263446"/>
              <a:gd name="connsiteY13" fmla="*/ 108595 h 3190456"/>
              <a:gd name="connsiteX14" fmla="*/ 1527251 w 3263446"/>
              <a:gd name="connsiteY14" fmla="*/ 59492 h 3190456"/>
              <a:gd name="connsiteX15" fmla="*/ 1631724 w 3263446"/>
              <a:gd name="connsiteY15"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2958569 w 3263446"/>
              <a:gd name="connsiteY4" fmla="*/ 2456196 h 3190456"/>
              <a:gd name="connsiteX5" fmla="*/ 3253343 w 3263446"/>
              <a:gd name="connsiteY5" fmla="*/ 3051800 h 3190456"/>
              <a:gd name="connsiteX6" fmla="*/ 3249136 w 3263446"/>
              <a:gd name="connsiteY6" fmla="*/ 3144978 h 3190456"/>
              <a:gd name="connsiteX7" fmla="*/ 3167818 w 3263446"/>
              <a:gd name="connsiteY7" fmla="*/ 3190456 h 3190456"/>
              <a:gd name="connsiteX8" fmla="*/ 95629 w 3263446"/>
              <a:gd name="connsiteY8" fmla="*/ 3190456 h 3190456"/>
              <a:gd name="connsiteX9" fmla="*/ 14311 w 3263446"/>
              <a:gd name="connsiteY9" fmla="*/ 3144978 h 3190456"/>
              <a:gd name="connsiteX10" fmla="*/ 10103 w 3263446"/>
              <a:gd name="connsiteY10" fmla="*/ 3051800 h 3190456"/>
              <a:gd name="connsiteX11" fmla="*/ 314988 w 3263446"/>
              <a:gd name="connsiteY11" fmla="*/ 2435767 h 3190456"/>
              <a:gd name="connsiteX12" fmla="*/ 1500898 w 3263446"/>
              <a:gd name="connsiteY12" fmla="*/ 108595 h 3190456"/>
              <a:gd name="connsiteX13" fmla="*/ 1527251 w 3263446"/>
              <a:gd name="connsiteY13" fmla="*/ 59492 h 3190456"/>
              <a:gd name="connsiteX14" fmla="*/ 1631724 w 3263446"/>
              <a:gd name="connsiteY14"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2960089 w 3263446"/>
              <a:gd name="connsiteY3" fmla="*/ 2455421 h 3190456"/>
              <a:gd name="connsiteX4" fmla="*/ 3253343 w 3263446"/>
              <a:gd name="connsiteY4" fmla="*/ 3051800 h 3190456"/>
              <a:gd name="connsiteX5" fmla="*/ 3249136 w 3263446"/>
              <a:gd name="connsiteY5" fmla="*/ 3144978 h 3190456"/>
              <a:gd name="connsiteX6" fmla="*/ 3167818 w 3263446"/>
              <a:gd name="connsiteY6" fmla="*/ 3190456 h 3190456"/>
              <a:gd name="connsiteX7" fmla="*/ 95629 w 3263446"/>
              <a:gd name="connsiteY7" fmla="*/ 3190456 h 3190456"/>
              <a:gd name="connsiteX8" fmla="*/ 14311 w 3263446"/>
              <a:gd name="connsiteY8" fmla="*/ 3144978 h 3190456"/>
              <a:gd name="connsiteX9" fmla="*/ 10103 w 3263446"/>
              <a:gd name="connsiteY9" fmla="*/ 3051800 h 3190456"/>
              <a:gd name="connsiteX10" fmla="*/ 314988 w 3263446"/>
              <a:gd name="connsiteY10" fmla="*/ 2435767 h 3190456"/>
              <a:gd name="connsiteX11" fmla="*/ 1500898 w 3263446"/>
              <a:gd name="connsiteY11" fmla="*/ 108595 h 3190456"/>
              <a:gd name="connsiteX12" fmla="*/ 1527251 w 3263446"/>
              <a:gd name="connsiteY12" fmla="*/ 59492 h 3190456"/>
              <a:gd name="connsiteX13" fmla="*/ 1631724 w 3263446"/>
              <a:gd name="connsiteY13"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314988 w 3263446"/>
              <a:gd name="connsiteY9" fmla="*/ 2435767 h 3190456"/>
              <a:gd name="connsiteX10" fmla="*/ 1500898 w 3263446"/>
              <a:gd name="connsiteY10" fmla="*/ 108595 h 3190456"/>
              <a:gd name="connsiteX11" fmla="*/ 1527251 w 3263446"/>
              <a:gd name="connsiteY11" fmla="*/ 59492 h 3190456"/>
              <a:gd name="connsiteX12" fmla="*/ 1631724 w 3263446"/>
              <a:gd name="connsiteY12" fmla="*/ 0 h 3190456"/>
              <a:gd name="connsiteX0" fmla="*/ 1631724 w 3263446"/>
              <a:gd name="connsiteY0" fmla="*/ 0 h 3190456"/>
              <a:gd name="connsiteX1" fmla="*/ 1736196 w 3263446"/>
              <a:gd name="connsiteY1" fmla="*/ 59492 h 3190456"/>
              <a:gd name="connsiteX2" fmla="*/ 1760976 w 3263446"/>
              <a:gd name="connsiteY2" fmla="*/ 109837 h 3190456"/>
              <a:gd name="connsiteX3" fmla="*/ 3253343 w 3263446"/>
              <a:gd name="connsiteY3" fmla="*/ 3051800 h 3190456"/>
              <a:gd name="connsiteX4" fmla="*/ 3249136 w 3263446"/>
              <a:gd name="connsiteY4" fmla="*/ 3144978 h 3190456"/>
              <a:gd name="connsiteX5" fmla="*/ 3167818 w 3263446"/>
              <a:gd name="connsiteY5" fmla="*/ 3190456 h 3190456"/>
              <a:gd name="connsiteX6" fmla="*/ 95629 w 3263446"/>
              <a:gd name="connsiteY6" fmla="*/ 3190456 h 3190456"/>
              <a:gd name="connsiteX7" fmla="*/ 14311 w 3263446"/>
              <a:gd name="connsiteY7" fmla="*/ 3144978 h 3190456"/>
              <a:gd name="connsiteX8" fmla="*/ 10103 w 3263446"/>
              <a:gd name="connsiteY8" fmla="*/ 3051800 h 3190456"/>
              <a:gd name="connsiteX9" fmla="*/ 1500898 w 3263446"/>
              <a:gd name="connsiteY9" fmla="*/ 108595 h 3190456"/>
              <a:gd name="connsiteX10" fmla="*/ 1527251 w 3263446"/>
              <a:gd name="connsiteY10" fmla="*/ 59492 h 3190456"/>
              <a:gd name="connsiteX11" fmla="*/ 1631724 w 3263446"/>
              <a:gd name="connsiteY11" fmla="*/ 0 h 3190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63446" h="3190456">
                <a:moveTo>
                  <a:pt x="1631724" y="0"/>
                </a:moveTo>
                <a:cubicBezTo>
                  <a:pt x="1674037" y="0"/>
                  <a:pt x="1716350" y="19831"/>
                  <a:pt x="1736196" y="59492"/>
                </a:cubicBezTo>
                <a:lnTo>
                  <a:pt x="1760976" y="109837"/>
                </a:lnTo>
                <a:lnTo>
                  <a:pt x="3253343" y="3051800"/>
                </a:lnTo>
                <a:cubicBezTo>
                  <a:pt x="3268182" y="3081465"/>
                  <a:pt x="3266588" y="3116737"/>
                  <a:pt x="3249136" y="3144978"/>
                </a:cubicBezTo>
                <a:cubicBezTo>
                  <a:pt x="3231684" y="3173244"/>
                  <a:pt x="3200956" y="3190456"/>
                  <a:pt x="3167818" y="3190456"/>
                </a:cubicBezTo>
                <a:lnTo>
                  <a:pt x="95629" y="3190456"/>
                </a:lnTo>
                <a:cubicBezTo>
                  <a:pt x="62489" y="3190456"/>
                  <a:pt x="31765" y="3173244"/>
                  <a:pt x="14311" y="3144978"/>
                </a:cubicBezTo>
                <a:cubicBezTo>
                  <a:pt x="-3143" y="3116737"/>
                  <a:pt x="-4736" y="3081465"/>
                  <a:pt x="10103" y="3051800"/>
                </a:cubicBezTo>
                <a:lnTo>
                  <a:pt x="1500898" y="108595"/>
                </a:lnTo>
                <a:lnTo>
                  <a:pt x="1527251" y="59492"/>
                </a:lnTo>
                <a:cubicBezTo>
                  <a:pt x="1547098" y="19831"/>
                  <a:pt x="1589411" y="0"/>
                  <a:pt x="1631724" y="0"/>
                </a:cubicBezTo>
                <a:close/>
              </a:path>
            </a:pathLst>
          </a:custGeom>
          <a:noFill/>
          <a:ln w="9525" cap="flat" cmpd="sng" algn="ctr">
            <a:noFill/>
            <a:prstDash val="solid"/>
            <a:headEnd type="none" w="med" len="med"/>
            <a:tailEnd type="none" w="med" len="med"/>
          </a:ln>
          <a:effectLst>
            <a:outerShdw blurRad="190500" algn="ctr" rotWithShape="0">
              <a:prstClr val="black">
                <a:alpha val="10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mn-ea"/>
              <a:cs typeface="Segoe UI" pitchFamily="34" charset="0"/>
            </a:endParaRPr>
          </a:p>
        </p:txBody>
      </p:sp>
      <p:sp>
        <p:nvSpPr>
          <p:cNvPr id="39" name="Freeform: Shape 46">
            <a:extLst>
              <a:ext uri="{FF2B5EF4-FFF2-40B4-BE49-F238E27FC236}">
                <a16:creationId xmlns:a16="http://schemas.microsoft.com/office/drawing/2014/main" id="{0BF7F6AD-67CB-EC42-2334-D2F6B8EAE3A9}"/>
              </a:ext>
            </a:extLst>
          </p:cNvPr>
          <p:cNvSpPr/>
          <p:nvPr/>
        </p:nvSpPr>
        <p:spPr>
          <a:xfrm>
            <a:off x="4089794" y="2588710"/>
            <a:ext cx="936172" cy="944200"/>
          </a:xfrm>
          <a:custGeom>
            <a:avLst/>
            <a:gdLst>
              <a:gd name="connsiteX0" fmla="*/ 1710353 w 1900426"/>
              <a:gd name="connsiteY0" fmla="*/ 1916724 h 1916723"/>
              <a:gd name="connsiteX1" fmla="*/ 1871984 w 1900426"/>
              <a:gd name="connsiteY1" fmla="*/ 1826382 h 1916723"/>
              <a:gd name="connsiteX2" fmla="*/ 1880346 w 1900426"/>
              <a:gd name="connsiteY2" fmla="*/ 1641179 h 1916723"/>
              <a:gd name="connsiteX3" fmla="*/ 1120206 w 1900426"/>
              <a:gd name="connsiteY3" fmla="*/ 96803 h 1916723"/>
              <a:gd name="connsiteX4" fmla="*/ 780221 w 1900426"/>
              <a:gd name="connsiteY4" fmla="*/ 96803 h 1916723"/>
              <a:gd name="connsiteX5" fmla="*/ 20081 w 1900426"/>
              <a:gd name="connsiteY5" fmla="*/ 1641179 h 1916723"/>
              <a:gd name="connsiteX6" fmla="*/ 28443 w 1900426"/>
              <a:gd name="connsiteY6" fmla="*/ 1826382 h 1916723"/>
              <a:gd name="connsiteX7" fmla="*/ 190074 w 1900426"/>
              <a:gd name="connsiteY7" fmla="*/ 1916724 h 1916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00426" h="1916723">
                <a:moveTo>
                  <a:pt x="1710353" y="1916724"/>
                </a:moveTo>
                <a:cubicBezTo>
                  <a:pt x="1776219" y="1916724"/>
                  <a:pt x="1837296" y="1882514"/>
                  <a:pt x="1871984" y="1826382"/>
                </a:cubicBezTo>
                <a:cubicBezTo>
                  <a:pt x="1906672" y="1770199"/>
                  <a:pt x="1909839" y="1700142"/>
                  <a:pt x="1880346" y="1641179"/>
                </a:cubicBezTo>
                <a:lnTo>
                  <a:pt x="1120206" y="96803"/>
                </a:lnTo>
                <a:cubicBezTo>
                  <a:pt x="1055620" y="-32268"/>
                  <a:pt x="844807" y="-32268"/>
                  <a:pt x="780221" y="96803"/>
                </a:cubicBezTo>
                <a:lnTo>
                  <a:pt x="20081" y="1641179"/>
                </a:lnTo>
                <a:cubicBezTo>
                  <a:pt x="-9412" y="1700142"/>
                  <a:pt x="-6245" y="1770199"/>
                  <a:pt x="28443" y="1826382"/>
                </a:cubicBezTo>
                <a:cubicBezTo>
                  <a:pt x="63130" y="1882514"/>
                  <a:pt x="124208" y="1916724"/>
                  <a:pt x="190074" y="1916724"/>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91440" numCol="1" spcCol="0" rtlCol="0" fromWordArt="0" anchor="b"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Org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0" name="Freeform: Shape 48">
            <a:extLst>
              <a:ext uri="{FF2B5EF4-FFF2-40B4-BE49-F238E27FC236}">
                <a16:creationId xmlns:a16="http://schemas.microsoft.com/office/drawing/2014/main" id="{69B8F5CA-1C2D-D859-92A7-8F626BB4CAD0}"/>
              </a:ext>
            </a:extLst>
          </p:cNvPr>
          <p:cNvSpPr/>
          <p:nvPr/>
        </p:nvSpPr>
        <p:spPr>
          <a:xfrm>
            <a:off x="3528123" y="3720503"/>
            <a:ext cx="2059514" cy="937941"/>
          </a:xfrm>
          <a:custGeom>
            <a:avLst/>
            <a:gdLst>
              <a:gd name="connsiteX0" fmla="*/ 780214 w 4180809"/>
              <a:gd name="connsiteY0" fmla="*/ 105219 h 1904017"/>
              <a:gd name="connsiteX1" fmla="*/ 20123 w 4180809"/>
              <a:gd name="connsiteY1" fmla="*/ 1628473 h 1904017"/>
              <a:gd name="connsiteX2" fmla="*/ 28438 w 4180809"/>
              <a:gd name="connsiteY2" fmla="*/ 1813676 h 1904017"/>
              <a:gd name="connsiteX3" fmla="*/ 190117 w 4180809"/>
              <a:gd name="connsiteY3" fmla="*/ 1904017 h 1904017"/>
              <a:gd name="connsiteX4" fmla="*/ 3990714 w 4180809"/>
              <a:gd name="connsiteY4" fmla="*/ 1904017 h 1904017"/>
              <a:gd name="connsiteX5" fmla="*/ 4152396 w 4180809"/>
              <a:gd name="connsiteY5" fmla="*/ 1813676 h 1904017"/>
              <a:gd name="connsiteX6" fmla="*/ 4160707 w 4180809"/>
              <a:gd name="connsiteY6" fmla="*/ 1628473 h 1904017"/>
              <a:gd name="connsiteX7" fmla="*/ 3400567 w 4180809"/>
              <a:gd name="connsiteY7" fmla="*/ 105219 h 1904017"/>
              <a:gd name="connsiteX8" fmla="*/ 3230625 w 4180809"/>
              <a:gd name="connsiteY8" fmla="*/ 0 h 1904017"/>
              <a:gd name="connsiteX9" fmla="*/ 950206 w 4180809"/>
              <a:gd name="connsiteY9" fmla="*/ 0 h 1904017"/>
              <a:gd name="connsiteX10" fmla="*/ 780214 w 4180809"/>
              <a:gd name="connsiteY10" fmla="*/ 105219 h 19040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180809" h="1904017">
                <a:moveTo>
                  <a:pt x="780214" y="105219"/>
                </a:moveTo>
                <a:lnTo>
                  <a:pt x="20123" y="1628473"/>
                </a:lnTo>
                <a:cubicBezTo>
                  <a:pt x="-9421" y="1687436"/>
                  <a:pt x="-6254" y="1757493"/>
                  <a:pt x="28438" y="1813676"/>
                </a:cubicBezTo>
                <a:cubicBezTo>
                  <a:pt x="63179" y="1869807"/>
                  <a:pt x="124200" y="1904017"/>
                  <a:pt x="190117" y="1904017"/>
                </a:cubicBezTo>
                <a:lnTo>
                  <a:pt x="3990714" y="1904017"/>
                </a:lnTo>
                <a:cubicBezTo>
                  <a:pt x="4056580" y="1904017"/>
                  <a:pt x="4117657" y="1869807"/>
                  <a:pt x="4152396" y="1813676"/>
                </a:cubicBezTo>
                <a:cubicBezTo>
                  <a:pt x="4187084" y="1757493"/>
                  <a:pt x="4190200" y="1687436"/>
                  <a:pt x="4160707" y="1628473"/>
                </a:cubicBezTo>
                <a:lnTo>
                  <a:pt x="3400567" y="105219"/>
                </a:lnTo>
                <a:cubicBezTo>
                  <a:pt x="3368299" y="40709"/>
                  <a:pt x="3302636" y="0"/>
                  <a:pt x="3230625" y="0"/>
                </a:cubicBezTo>
                <a:lnTo>
                  <a:pt x="950206" y="0"/>
                </a:lnTo>
                <a:cubicBezTo>
                  <a:pt x="878246" y="0"/>
                  <a:pt x="812532" y="40709"/>
                  <a:pt x="780214" y="10521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Functional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44" name="TextBox 43">
            <a:extLst>
              <a:ext uri="{FF2B5EF4-FFF2-40B4-BE49-F238E27FC236}">
                <a16:creationId xmlns:a16="http://schemas.microsoft.com/office/drawing/2014/main" id="{C9AF1F4F-0411-47FB-052A-93A96167E2C2}"/>
              </a:ext>
            </a:extLst>
          </p:cNvPr>
          <p:cNvSpPr txBox="1">
            <a:spLocks/>
          </p:cNvSpPr>
          <p:nvPr/>
        </p:nvSpPr>
        <p:spPr>
          <a:xfrm>
            <a:off x="6581651" y="2753033"/>
            <a:ext cx="5786812" cy="615553"/>
          </a:xfrm>
          <a:prstGeom prst="rect">
            <a:avLst/>
          </a:prstGeom>
          <a:noFill/>
        </p:spPr>
        <p:txBody>
          <a:bodyPr wrap="square" lIns="0" tIns="0" rIns="0" bIns="0"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000000"/>
                </a:solidFill>
                <a:effectLst/>
                <a:uLnTx/>
                <a:uFillTx/>
                <a:latin typeface="Segoe UI"/>
                <a:ea typeface="+mn-ea"/>
                <a:cs typeface="+mn-cs"/>
              </a:rPr>
              <a:t>Autonomous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Industry scenarios</a:t>
            </a:r>
          </a:p>
        </p:txBody>
      </p:sp>
      <p:sp>
        <p:nvSpPr>
          <p:cNvPr id="54" name="TextBox 53">
            <a:extLst>
              <a:ext uri="{FF2B5EF4-FFF2-40B4-BE49-F238E27FC236}">
                <a16:creationId xmlns:a16="http://schemas.microsoft.com/office/drawing/2014/main" id="{33B96745-28BD-B2E0-E246-0BB14256D55C}"/>
              </a:ext>
            </a:extLst>
          </p:cNvPr>
          <p:cNvSpPr txBox="1">
            <a:spLocks/>
          </p:cNvSpPr>
          <p:nvPr/>
        </p:nvSpPr>
        <p:spPr>
          <a:xfrm>
            <a:off x="6581650" y="3620643"/>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a:t>
            </a:r>
          </a:p>
          <a:p>
            <a:pPr>
              <a:spcAft>
                <a:spcPts val="400"/>
              </a:spcAft>
              <a:defRPr/>
            </a:pPr>
            <a:r>
              <a:rPr lang="en-US" sz="2000" kern="0" dirty="0">
                <a:solidFill>
                  <a:srgbClr val="1A1A1A"/>
                </a:solidFill>
                <a:latin typeface="Segoe UI"/>
              </a:rPr>
              <a:t>Role-based agents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Functional scenarios</a:t>
            </a:r>
          </a:p>
        </p:txBody>
      </p:sp>
      <p:sp>
        <p:nvSpPr>
          <p:cNvPr id="58" name="Freeform: Shape 50">
            <a:extLst>
              <a:ext uri="{FF2B5EF4-FFF2-40B4-BE49-F238E27FC236}">
                <a16:creationId xmlns:a16="http://schemas.microsoft.com/office/drawing/2014/main" id="{C5A2B28E-5A64-4A9E-98FA-BB295EEFF429}"/>
              </a:ext>
            </a:extLst>
          </p:cNvPr>
          <p:cNvSpPr/>
          <p:nvPr/>
        </p:nvSpPr>
        <p:spPr>
          <a:xfrm>
            <a:off x="2960217" y="4846038"/>
            <a:ext cx="3195326" cy="944219"/>
          </a:xfrm>
          <a:custGeom>
            <a:avLst/>
            <a:gdLst>
              <a:gd name="connsiteX0" fmla="*/ 28446 w 6486503"/>
              <a:gd name="connsiteY0" fmla="*/ 1826369 h 1916761"/>
              <a:gd name="connsiteX1" fmla="*/ 190074 w 6486503"/>
              <a:gd name="connsiteY1" fmla="*/ 1916762 h 1916761"/>
              <a:gd name="connsiteX2" fmla="*/ 6296430 w 6486503"/>
              <a:gd name="connsiteY2" fmla="*/ 1916762 h 1916761"/>
              <a:gd name="connsiteX3" fmla="*/ 6458061 w 6486503"/>
              <a:gd name="connsiteY3" fmla="*/ 1826369 h 1916761"/>
              <a:gd name="connsiteX4" fmla="*/ 6466422 w 6486503"/>
              <a:gd name="connsiteY4" fmla="*/ 1641167 h 1916761"/>
              <a:gd name="connsiteX5" fmla="*/ 5706283 w 6486503"/>
              <a:gd name="connsiteY5" fmla="*/ 105270 h 1916761"/>
              <a:gd name="connsiteX6" fmla="*/ 5536290 w 6486503"/>
              <a:gd name="connsiteY6" fmla="*/ 0 h 1916761"/>
              <a:gd name="connsiteX7" fmla="*/ 950214 w 6486503"/>
              <a:gd name="connsiteY7" fmla="*/ 0 h 1916761"/>
              <a:gd name="connsiteX8" fmla="*/ 780221 w 6486503"/>
              <a:gd name="connsiteY8" fmla="*/ 105270 h 1916761"/>
              <a:gd name="connsiteX9" fmla="*/ 20082 w 6486503"/>
              <a:gd name="connsiteY9" fmla="*/ 1641167 h 1916761"/>
              <a:gd name="connsiteX10" fmla="*/ 28446 w 6486503"/>
              <a:gd name="connsiteY10" fmla="*/ 1826369 h 191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86503" h="1916761">
                <a:moveTo>
                  <a:pt x="28446" y="1826369"/>
                </a:moveTo>
                <a:cubicBezTo>
                  <a:pt x="63137" y="1882552"/>
                  <a:pt x="124206" y="1916762"/>
                  <a:pt x="190074" y="1916762"/>
                </a:cubicBezTo>
                <a:lnTo>
                  <a:pt x="6296430" y="1916762"/>
                </a:lnTo>
                <a:cubicBezTo>
                  <a:pt x="6362296" y="1916762"/>
                  <a:pt x="6423373" y="1882552"/>
                  <a:pt x="6458061" y="1826369"/>
                </a:cubicBezTo>
                <a:cubicBezTo>
                  <a:pt x="6492748" y="1770237"/>
                  <a:pt x="6495916" y="1700130"/>
                  <a:pt x="6466422" y="1641167"/>
                </a:cubicBezTo>
                <a:lnTo>
                  <a:pt x="5706283" y="105270"/>
                </a:lnTo>
                <a:cubicBezTo>
                  <a:pt x="5674015" y="40709"/>
                  <a:pt x="5608300" y="0"/>
                  <a:pt x="5536290" y="0"/>
                </a:cubicBezTo>
                <a:lnTo>
                  <a:pt x="950214" y="0"/>
                </a:lnTo>
                <a:cubicBezTo>
                  <a:pt x="878208" y="0"/>
                  <a:pt x="812488" y="40709"/>
                  <a:pt x="780221" y="105270"/>
                </a:cubicBezTo>
                <a:lnTo>
                  <a:pt x="20082" y="1641167"/>
                </a:lnTo>
                <a:cubicBezTo>
                  <a:pt x="-9413" y="1700130"/>
                  <a:pt x="-6246" y="1770237"/>
                  <a:pt x="28446" y="1826369"/>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Individual </a:t>
            </a:r>
            <a:b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br>
            <a:r>
              <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rPr>
              <a:t>Value</a:t>
            </a:r>
          </a:p>
        </p:txBody>
      </p:sp>
      <p:sp>
        <p:nvSpPr>
          <p:cNvPr id="65" name="TextBox 64">
            <a:extLst>
              <a:ext uri="{FF2B5EF4-FFF2-40B4-BE49-F238E27FC236}">
                <a16:creationId xmlns:a16="http://schemas.microsoft.com/office/drawing/2014/main" id="{32A67932-B4E3-7BA1-6370-57B1A46D622E}"/>
              </a:ext>
            </a:extLst>
          </p:cNvPr>
          <p:cNvSpPr txBox="1">
            <a:spLocks/>
          </p:cNvSpPr>
          <p:nvPr/>
        </p:nvSpPr>
        <p:spPr>
          <a:xfrm>
            <a:off x="6581651" y="4805186"/>
            <a:ext cx="5257423" cy="1025922"/>
          </a:xfrm>
          <a:prstGeom prst="rect">
            <a:avLst/>
          </a:prstGeom>
          <a:noFill/>
        </p:spPr>
        <p:txBody>
          <a:bodyPr wrap="square" lIns="0" tIns="0" rIns="0" bIns="0" rtlCol="0" anchor="ctr">
            <a:spAutoFit/>
          </a:bodyPr>
          <a:lstStyle/>
          <a:p>
            <a:pPr>
              <a:spcAft>
                <a:spcPts val="400"/>
              </a:spcAf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Copilot Studio agent builder</a:t>
            </a:r>
          </a:p>
          <a:p>
            <a:pPr>
              <a:spcAft>
                <a:spcPts val="400"/>
              </a:spcAft>
              <a:defRPr/>
            </a:pPr>
            <a:r>
              <a:rPr lang="en-US" sz="2000" kern="0" dirty="0">
                <a:solidFill>
                  <a:srgbClr val="1A1A1A"/>
                </a:solidFill>
                <a:latin typeface="Segoe UI"/>
              </a:rPr>
              <a:t>Day in the Life scenarios</a:t>
            </a:r>
            <a:endParaRPr kumimoji="0" lang="en-US" sz="2000" b="0" i="0" u="none" strike="noStrike" kern="0" cap="none" spc="0" normalizeH="0" baseline="0" noProof="0" dirty="0">
              <a:ln>
                <a:noFill/>
              </a:ln>
              <a:solidFill>
                <a:srgbClr val="1A1A1A"/>
              </a:solidFill>
              <a:effectLst/>
              <a:uLnTx/>
              <a:uFillTx/>
              <a:latin typeface="Segoe UI"/>
              <a:ea typeface="+mn-ea"/>
              <a:cs typeface="+mn-cs"/>
            </a:endParaRPr>
          </a:p>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US" sz="2000" b="0" i="0" u="none" strike="noStrike" kern="0" cap="none" spc="0" normalizeH="0" baseline="0" noProof="0" dirty="0">
                <a:ln>
                  <a:noFill/>
                </a:ln>
                <a:solidFill>
                  <a:srgbClr val="1A1A1A"/>
                </a:solidFill>
                <a:effectLst/>
                <a:uLnTx/>
                <a:uFillTx/>
                <a:latin typeface="Segoe UI"/>
                <a:ea typeface="+mn-ea"/>
                <a:cs typeface="+mn-cs"/>
              </a:rPr>
              <a:t>Prompt library</a:t>
            </a:r>
          </a:p>
        </p:txBody>
      </p:sp>
      <p:sp>
        <p:nvSpPr>
          <p:cNvPr id="69" name="Rectangle 68">
            <a:extLst>
              <a:ext uri="{FF2B5EF4-FFF2-40B4-BE49-F238E27FC236}">
                <a16:creationId xmlns:a16="http://schemas.microsoft.com/office/drawing/2014/main" id="{EA46EEC3-5C6B-211E-01F9-F6790ABA582A}"/>
              </a:ext>
              <a:ext uri="{C183D7F6-B498-43B3-948B-1728B52AA6E4}">
                <adec:decorative xmlns:adec="http://schemas.microsoft.com/office/drawing/2017/decorative" val="0"/>
              </a:ext>
            </a:extLst>
          </p:cNvPr>
          <p:cNvSpPr>
            <a:spLocks/>
          </p:cNvSpPr>
          <p:nvPr/>
        </p:nvSpPr>
        <p:spPr bwMode="auto">
          <a:xfrm>
            <a:off x="1260476" y="1434017"/>
            <a:ext cx="9674224" cy="553998"/>
          </a:xfrm>
          <a:prstGeom prst="rect">
            <a:avLst/>
          </a:prstGeom>
          <a:noFill/>
          <a:ln w="9525" cap="flat" cmpd="sng" algn="ctr">
            <a:noFill/>
            <a:prstDash val="solid"/>
            <a:headEnd type="none" w="med" len="med"/>
            <a:tailEnd type="none" w="med" len="med"/>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300"/>
              </a:spcBef>
              <a:spcAft>
                <a:spcPts val="200"/>
              </a:spcAft>
              <a:buClrTx/>
              <a:buSzTx/>
              <a:buFontTx/>
              <a:buNone/>
              <a:tabLst/>
              <a:defRPr/>
            </a:pPr>
            <a:r>
              <a:rPr kumimoji="0" lang="en-US" sz="1800" b="0" i="0" u="none" strike="noStrike" kern="1200" cap="none" spc="0" normalizeH="0" baseline="0" noProof="0">
                <a:ln>
                  <a:noFill/>
                </a:ln>
                <a:gradFill>
                  <a:gsLst>
                    <a:gs pos="48000">
                      <a:srgbClr val="000000"/>
                    </a:gs>
                    <a:gs pos="100000">
                      <a:srgbClr val="000000"/>
                    </a:gs>
                  </a:gsLst>
                  <a:lin ang="10800000" scaled="1"/>
                </a:gradFill>
                <a:effectLst/>
                <a:uLnTx/>
                <a:uFillTx/>
                <a:latin typeface="Segoe UI Semibold"/>
                <a:ea typeface="+mn-ea"/>
                <a:cs typeface="+mn-cs"/>
              </a:rPr>
              <a:t>Grow value from a base of solid usage and individual productivity and then extend through agents to impact organizational KPIs.</a:t>
            </a:r>
          </a:p>
        </p:txBody>
      </p:sp>
    </p:spTree>
    <p:extLst>
      <p:ext uri="{BB962C8B-B14F-4D97-AF65-F5344CB8AC3E}">
        <p14:creationId xmlns:p14="http://schemas.microsoft.com/office/powerpoint/2010/main" val="2323810386"/>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E64E37-2F0B-AF85-65A8-936D98D7C3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3380D72-0EFB-EC44-1432-51CD5F0C6A49}"/>
              </a:ext>
            </a:extLst>
          </p:cNvPr>
          <p:cNvSpPr>
            <a:spLocks noGrp="1"/>
          </p:cNvSpPr>
          <p:nvPr>
            <p:ph type="title"/>
          </p:nvPr>
        </p:nvSpPr>
        <p:spPr>
          <a:xfrm>
            <a:off x="584200" y="387766"/>
            <a:ext cx="6720952" cy="526298"/>
          </a:xfrm>
        </p:spPr>
        <p:txBody>
          <a:bodyPr/>
          <a:lstStyle/>
          <a:p>
            <a:r>
              <a:rPr lang="en-US" noProof="0">
                <a:solidFill>
                  <a:srgbClr val="0078D4"/>
                </a:solidFill>
              </a:rPr>
              <a:t>Pharma | </a:t>
            </a:r>
            <a:r>
              <a:rPr lang="en-US" noProof="0"/>
              <a:t>A day in the life of a Quality Assurance Manager</a:t>
            </a:r>
          </a:p>
        </p:txBody>
      </p:sp>
      <p:sp>
        <p:nvSpPr>
          <p:cNvPr id="76" name="Rectangle: Rounded Corners 11">
            <a:extLst>
              <a:ext uri="{FF2B5EF4-FFF2-40B4-BE49-F238E27FC236}">
                <a16:creationId xmlns:a16="http://schemas.microsoft.com/office/drawing/2014/main" id="{990DB12E-9581-D131-C66C-CF7242DA2B28}"/>
              </a:ext>
              <a:ext uri="{C183D7F6-B498-43B3-948B-1728B52AA6E4}">
                <adec:decorative xmlns:adec="http://schemas.microsoft.com/office/drawing/2017/decorative" val="1"/>
              </a:ext>
            </a:extLst>
          </p:cNvPr>
          <p:cNvSpPr>
            <a:spLocks noGrp="1"/>
          </p:cNvSpPr>
          <p:nvPr>
            <p:ph type="body" sz="quarter" idx="1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8:00 am</a:t>
            </a:r>
          </a:p>
        </p:txBody>
      </p:sp>
      <p:sp>
        <p:nvSpPr>
          <p:cNvPr id="77" name="Rectangle: Rounded Corners 13">
            <a:extLst>
              <a:ext uri="{FF2B5EF4-FFF2-40B4-BE49-F238E27FC236}">
                <a16:creationId xmlns:a16="http://schemas.microsoft.com/office/drawing/2014/main" id="{CEC8AE1B-0F25-7CE7-09BB-5B3A0EC1C693}"/>
              </a:ext>
              <a:ext uri="{C183D7F6-B498-43B3-948B-1728B52AA6E4}">
                <adec:decorative xmlns:adec="http://schemas.microsoft.com/office/drawing/2017/decorative" val="1"/>
              </a:ext>
            </a:extLst>
          </p:cNvPr>
          <p:cNvSpPr>
            <a:spLocks noGrp="1"/>
          </p:cNvSpPr>
          <p:nvPr>
            <p:ph type="body" sz="quarter" idx="22"/>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8:15 am</a:t>
            </a:r>
          </a:p>
        </p:txBody>
      </p:sp>
      <p:sp>
        <p:nvSpPr>
          <p:cNvPr id="78" name="Rectangle: Rounded Corners 15">
            <a:extLst>
              <a:ext uri="{FF2B5EF4-FFF2-40B4-BE49-F238E27FC236}">
                <a16:creationId xmlns:a16="http://schemas.microsoft.com/office/drawing/2014/main" id="{CA8765AA-1454-96B7-D653-055A51256B45}"/>
              </a:ext>
              <a:ext uri="{C183D7F6-B498-43B3-948B-1728B52AA6E4}">
                <adec:decorative xmlns:adec="http://schemas.microsoft.com/office/drawing/2017/decorative" val="1"/>
              </a:ext>
            </a:extLst>
          </p:cNvPr>
          <p:cNvSpPr>
            <a:spLocks noGrp="1"/>
          </p:cNvSpPr>
          <p:nvPr>
            <p:ph type="body" sz="quarter" idx="25"/>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9:00 am</a:t>
            </a:r>
          </a:p>
        </p:txBody>
      </p:sp>
      <p:sp>
        <p:nvSpPr>
          <p:cNvPr id="79" name="Rectangle: Rounded Corners 4">
            <a:extLst>
              <a:ext uri="{FF2B5EF4-FFF2-40B4-BE49-F238E27FC236}">
                <a16:creationId xmlns:a16="http://schemas.microsoft.com/office/drawing/2014/main" id="{65195967-8D78-4028-72B3-77909B890DC7}"/>
              </a:ext>
              <a:ext uri="{C183D7F6-B498-43B3-948B-1728B52AA6E4}">
                <adec:decorative xmlns:adec="http://schemas.microsoft.com/office/drawing/2017/decorative" val="1"/>
              </a:ext>
            </a:extLst>
          </p:cNvPr>
          <p:cNvSpPr>
            <a:spLocks noGrp="1"/>
          </p:cNvSpPr>
          <p:nvPr>
            <p:ph type="body" sz="quarter" idx="28"/>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4:00 pm</a:t>
            </a:r>
          </a:p>
        </p:txBody>
      </p:sp>
      <p:sp>
        <p:nvSpPr>
          <p:cNvPr id="80" name="Rectangle: Rounded Corners 19">
            <a:extLst>
              <a:ext uri="{FF2B5EF4-FFF2-40B4-BE49-F238E27FC236}">
                <a16:creationId xmlns:a16="http://schemas.microsoft.com/office/drawing/2014/main" id="{14724998-8213-2C30-A77C-590BBD732449}"/>
              </a:ext>
              <a:ext uri="{C183D7F6-B498-43B3-948B-1728B52AA6E4}">
                <adec:decorative xmlns:adec="http://schemas.microsoft.com/office/drawing/2017/decorative" val="1"/>
              </a:ext>
            </a:extLst>
          </p:cNvPr>
          <p:cNvSpPr>
            <a:spLocks noGrp="1"/>
          </p:cNvSpPr>
          <p:nvPr>
            <p:ph type="body" sz="quarter" idx="31"/>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2:00 pm</a:t>
            </a:r>
          </a:p>
        </p:txBody>
      </p:sp>
      <p:sp>
        <p:nvSpPr>
          <p:cNvPr id="81" name="Rectangle: Rounded Corners 7">
            <a:extLst>
              <a:ext uri="{FF2B5EF4-FFF2-40B4-BE49-F238E27FC236}">
                <a16:creationId xmlns:a16="http://schemas.microsoft.com/office/drawing/2014/main" id="{FF4668DA-684B-912C-BAA5-6DE7FF6E104F}"/>
              </a:ext>
              <a:ext uri="{C183D7F6-B498-43B3-948B-1728B52AA6E4}">
                <adec:decorative xmlns:adec="http://schemas.microsoft.com/office/drawing/2017/decorative" val="1"/>
              </a:ext>
            </a:extLst>
          </p:cNvPr>
          <p:cNvSpPr>
            <a:spLocks noGrp="1"/>
          </p:cNvSpPr>
          <p:nvPr>
            <p:ph type="body" sz="quarter" idx="34"/>
          </p:nvPr>
        </p:nvSpPr>
        <p:spPr bwMode="auto">
          <a:prstGeom prst="roundRect">
            <a:avLst>
              <a:gd name="adj" fmla="val 50000"/>
            </a:avLst>
          </a:prstGeom>
          <a:gradFill flip="none" rotWithShape="1">
            <a:gsLst>
              <a:gs pos="35000">
                <a:srgbClr val="0078D4"/>
              </a:gs>
              <a:gs pos="0">
                <a:srgbClr val="C03BC4"/>
              </a:gs>
            </a:gsLst>
            <a:path path="circle">
              <a:fillToRect l="100000" t="100000"/>
            </a:path>
            <a:tileRect r="-100000" b="-100000"/>
          </a:gradFill>
          <a:effectLst>
            <a:outerShdw blurRad="63500" dist="63500" dir="2700000" algn="tl" rotWithShape="0">
              <a:srgbClr val="454142">
                <a:alpha val="20000"/>
              </a:srgbClr>
            </a:outerShdw>
          </a:effectLst>
        </p:spPr>
        <p:txBody>
          <a:bodyPr vert="horz" wrap="square" lIns="0" tIns="0" rIns="0" bIns="0" rtlCol="0" anchor="ctr" anchorCtr="0">
            <a:noAutofit/>
          </a:bodyPr>
          <a:lstStyle/>
          <a:p>
            <a:r>
              <a:rPr lang="en-US" noProof="0"/>
              <a:t>11:00 am</a:t>
            </a:r>
          </a:p>
        </p:txBody>
      </p:sp>
      <p:sp>
        <p:nvSpPr>
          <p:cNvPr id="82" name="Text Placeholder 81">
            <a:extLst>
              <a:ext uri="{FF2B5EF4-FFF2-40B4-BE49-F238E27FC236}">
                <a16:creationId xmlns:a16="http://schemas.microsoft.com/office/drawing/2014/main" id="{02A57980-486B-2ED5-CC8B-65E1AD1EFAE6}"/>
              </a:ext>
            </a:extLst>
          </p:cNvPr>
          <p:cNvSpPr txBox="1">
            <a:spLocks noGrp="1"/>
          </p:cNvSpPr>
          <p:nvPr>
            <p:ph type="body" sz="quarter" idx="18"/>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pPr>
              <a:spcAft>
                <a:spcPts val="400"/>
              </a:spcAft>
              <a:defRPr/>
            </a:pPr>
            <a:r>
              <a:rPr lang="en-US" sz="900" noProof="0">
                <a:ea typeface="Segoe UI" pitchFamily="34" charset="0"/>
                <a:cs typeface="Segoe UI" pitchFamily="34" charset="0"/>
              </a:rPr>
              <a:t>Megan starts her day completing an action item to recertify on GMP for a series of SOPs. She uses Copilot to help get ready.</a:t>
            </a:r>
          </a:p>
        </p:txBody>
      </p:sp>
      <p:sp>
        <p:nvSpPr>
          <p:cNvPr id="132" name="Text Placeholder 131">
            <a:extLst>
              <a:ext uri="{FF2B5EF4-FFF2-40B4-BE49-F238E27FC236}">
                <a16:creationId xmlns:a16="http://schemas.microsoft.com/office/drawing/2014/main" id="{8955546E-5ECA-CE69-0BA2-298540372D76}"/>
              </a:ext>
            </a:extLst>
          </p:cNvPr>
          <p:cNvSpPr txBox="1">
            <a:spLocks noGrp="1"/>
          </p:cNvSpPr>
          <p:nvPr>
            <p:ph type="body" sz="quarter" idx="23"/>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receives a call that an issue in the facility has occurred and a quality investigation is required.</a:t>
            </a:r>
          </a:p>
          <a:p>
            <a:endParaRPr lang="en-US" noProof="0">
              <a:cs typeface="Segoe UI"/>
            </a:endParaRPr>
          </a:p>
        </p:txBody>
      </p:sp>
      <p:sp>
        <p:nvSpPr>
          <p:cNvPr id="133" name="Text Placeholder 132">
            <a:extLst>
              <a:ext uri="{FF2B5EF4-FFF2-40B4-BE49-F238E27FC236}">
                <a16:creationId xmlns:a16="http://schemas.microsoft.com/office/drawing/2014/main" id="{A0BCCCD7-A423-AE08-7095-ECAEC3ECF866}"/>
              </a:ext>
            </a:extLst>
          </p:cNvPr>
          <p:cNvSpPr txBox="1">
            <a:spLocks noGrp="1"/>
          </p:cNvSpPr>
          <p:nvPr>
            <p:ph type="body" sz="quarter" idx="26"/>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leads a training session for staff on quality standards, SOPs, and regulatory requirements.</a:t>
            </a:r>
          </a:p>
        </p:txBody>
      </p:sp>
      <p:sp>
        <p:nvSpPr>
          <p:cNvPr id="134" name="Text Placeholder 133">
            <a:extLst>
              <a:ext uri="{FF2B5EF4-FFF2-40B4-BE49-F238E27FC236}">
                <a16:creationId xmlns:a16="http://schemas.microsoft.com/office/drawing/2014/main" id="{2FFA71DA-6493-41CA-CAF2-23A69FA90A12}"/>
              </a:ext>
            </a:extLst>
          </p:cNvPr>
          <p:cNvSpPr txBox="1">
            <a:spLocks noGrp="1"/>
          </p:cNvSpPr>
          <p:nvPr>
            <p:ph type="body" sz="quarter" idx="29"/>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wraps up her day by checking emails and chats for any urgent issues. </a:t>
            </a:r>
          </a:p>
        </p:txBody>
      </p:sp>
      <p:sp>
        <p:nvSpPr>
          <p:cNvPr id="135" name="Text Placeholder 134">
            <a:extLst>
              <a:ext uri="{FF2B5EF4-FFF2-40B4-BE49-F238E27FC236}">
                <a16:creationId xmlns:a16="http://schemas.microsoft.com/office/drawing/2014/main" id="{477B9337-3041-BDC9-F231-CB02CF441DE2}"/>
              </a:ext>
            </a:extLst>
          </p:cNvPr>
          <p:cNvSpPr txBox="1">
            <a:spLocks noGrp="1"/>
          </p:cNvSpPr>
          <p:nvPr>
            <p:ph type="body" sz="quarter" idx="32"/>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is scheduled to present on quality issues to the leadership team. She uses Copilot to turn her reports into a presentation.</a:t>
            </a:r>
          </a:p>
        </p:txBody>
      </p:sp>
      <p:sp>
        <p:nvSpPr>
          <p:cNvPr id="136" name="Text Placeholder 135">
            <a:extLst>
              <a:ext uri="{FF2B5EF4-FFF2-40B4-BE49-F238E27FC236}">
                <a16:creationId xmlns:a16="http://schemas.microsoft.com/office/drawing/2014/main" id="{6A4916AC-D59B-241D-C854-17146F24A274}"/>
              </a:ext>
            </a:extLst>
          </p:cNvPr>
          <p:cNvSpPr txBox="1">
            <a:spLocks noGrp="1"/>
          </p:cNvSpPr>
          <p:nvPr>
            <p:ph type="body" sz="quarter" idx="35"/>
          </p:nvPr>
        </p:nvSpPr>
        <p:spPr>
          <a:prstGeom prst="rect">
            <a:avLst/>
          </a:prstGeom>
        </p:spPr>
        <p:txBody>
          <a:bodyPr vert="horz" wrap="square" lIns="90000" tIns="36000" rIns="90000" bIns="36000" rtlCol="0">
            <a:normAutofit/>
          </a:bodyPr>
          <a:lstStyle>
            <a:defPPr>
              <a:defRPr lang="en-US"/>
            </a:defPPr>
            <a:lvl1pPr>
              <a:lnSpc>
                <a:spcPct val="110000"/>
              </a:lnSpc>
              <a:defRPr sz="900">
                <a:solidFill>
                  <a:srgbClr val="1A1A1A"/>
                </a:solidFill>
                <a:latin typeface="Segoe UI"/>
                <a:cs typeface="Segoe UI" pitchFamily="34" charset="0"/>
              </a:defRPr>
            </a:lvl1pPr>
          </a:lstStyle>
          <a:p>
            <a:r>
              <a:rPr lang="en-US" noProof="0">
                <a:cs typeface="Segoe UI"/>
              </a:rPr>
              <a:t>Megan uses Copilot to help t</a:t>
            </a:r>
            <a:r>
              <a:rPr lang="en-US" sz="900" noProof="0">
                <a:ea typeface="Segoe UI" pitchFamily="34" charset="0"/>
                <a:cs typeface="Segoe UI" pitchFamily="34" charset="0"/>
              </a:rPr>
              <a:t>rack and analyze KPIs related to quality, such as defect rates and compliance metrics.</a:t>
            </a:r>
          </a:p>
          <a:p>
            <a:endParaRPr lang="en-US" noProof="0">
              <a:cs typeface="Segoe UI"/>
            </a:endParaRPr>
          </a:p>
        </p:txBody>
      </p:sp>
      <p:sp>
        <p:nvSpPr>
          <p:cNvPr id="137" name="Rectangle: Rounded Corners 6">
            <a:extLst>
              <a:ext uri="{FF2B5EF4-FFF2-40B4-BE49-F238E27FC236}">
                <a16:creationId xmlns:a16="http://schemas.microsoft.com/office/drawing/2014/main" id="{64D70B9B-18E2-945E-89DC-9501AD08DD79}"/>
              </a:ext>
              <a:ext uri="{C183D7F6-B498-43B3-948B-1728B52AA6E4}">
                <adec:decorative xmlns:adec="http://schemas.microsoft.com/office/drawing/2017/decorative" val="1"/>
              </a:ext>
            </a:extLst>
          </p:cNvPr>
          <p:cNvSpPr>
            <a:spLocks noGrp="1"/>
          </p:cNvSpPr>
          <p:nvPr>
            <p:ph type="body" sz="quarter" idx="21"/>
          </p:nvPr>
        </p:nvSpPr>
        <p:spPr bwMode="auto">
          <a:prstGeom prst="roundRect">
            <a:avLst>
              <a:gd name="adj" fmla="val 10001"/>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Quickly </a:t>
            </a:r>
            <a:r>
              <a:rPr lang="en-US" b="1" noProof="0"/>
              <a:t>retrieve </a:t>
            </a:r>
            <a:r>
              <a:rPr lang="en-US" noProof="0"/>
              <a:t>relevant SOP documents for review.</a:t>
            </a:r>
          </a:p>
          <a:p>
            <a:endParaRPr lang="en-US" noProof="0"/>
          </a:p>
        </p:txBody>
      </p:sp>
      <p:sp>
        <p:nvSpPr>
          <p:cNvPr id="138" name="Rectangle: Rounded Corners 6">
            <a:extLst>
              <a:ext uri="{FF2B5EF4-FFF2-40B4-BE49-F238E27FC236}">
                <a16:creationId xmlns:a16="http://schemas.microsoft.com/office/drawing/2014/main" id="{BE787A8C-19F0-F229-0296-8C6B737C5F91}"/>
              </a:ext>
              <a:ext uri="{C183D7F6-B498-43B3-948B-1728B52AA6E4}">
                <adec:decorative xmlns:adec="http://schemas.microsoft.com/office/drawing/2017/decorative" val="1"/>
              </a:ext>
            </a:extLst>
          </p:cNvPr>
          <p:cNvSpPr>
            <a:spLocks noGrp="1"/>
          </p:cNvSpPr>
          <p:nvPr>
            <p:ph type="body" sz="quarter" idx="24"/>
          </p:nvPr>
        </p:nvSpPr>
        <p:spPr bwMode="auto">
          <a:xfrm>
            <a:off x="3719286" y="3126353"/>
            <a:ext cx="2808000" cy="626701"/>
          </a:xfrm>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Analyze prior deviations</a:t>
            </a:r>
            <a:r>
              <a:rPr lang="en-US" noProof="0"/>
              <a:t> for root causes and research prior CAPAs.</a:t>
            </a:r>
          </a:p>
        </p:txBody>
      </p:sp>
      <p:sp>
        <p:nvSpPr>
          <p:cNvPr id="139" name="Rectangle: Rounded Corners 6">
            <a:extLst>
              <a:ext uri="{FF2B5EF4-FFF2-40B4-BE49-F238E27FC236}">
                <a16:creationId xmlns:a16="http://schemas.microsoft.com/office/drawing/2014/main" id="{B3145328-C4A5-EE23-204A-0687AC7E3345}"/>
              </a:ext>
              <a:ext uri="{C183D7F6-B498-43B3-948B-1728B52AA6E4}">
                <adec:decorative xmlns:adec="http://schemas.microsoft.com/office/drawing/2017/decorative" val="1"/>
              </a:ext>
            </a:extLst>
          </p:cNvPr>
          <p:cNvSpPr>
            <a:spLocks noGrp="1"/>
          </p:cNvSpPr>
          <p:nvPr>
            <p:ph type="body" sz="quarter" idx="27"/>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Create training material</a:t>
            </a:r>
            <a:r>
              <a:rPr lang="en-US" noProof="0"/>
              <a:t>s and presentations from an existing template.</a:t>
            </a:r>
          </a:p>
          <a:p>
            <a:endParaRPr lang="en-US" noProof="0"/>
          </a:p>
        </p:txBody>
      </p:sp>
      <p:sp>
        <p:nvSpPr>
          <p:cNvPr id="144" name="Rectangle: Rounded Corners 6">
            <a:extLst>
              <a:ext uri="{FF2B5EF4-FFF2-40B4-BE49-F238E27FC236}">
                <a16:creationId xmlns:a16="http://schemas.microsoft.com/office/drawing/2014/main" id="{37F5EB0D-4E7B-64DD-C7C7-3A2429B5F127}"/>
              </a:ext>
              <a:ext uri="{C183D7F6-B498-43B3-948B-1728B52AA6E4}">
                <adec:decorative xmlns:adec="http://schemas.microsoft.com/office/drawing/2017/decorative" val="1"/>
              </a:ext>
            </a:extLst>
          </p:cNvPr>
          <p:cNvSpPr>
            <a:spLocks noGrp="1"/>
          </p:cNvSpPr>
          <p:nvPr>
            <p:ph type="body" sz="quarter" idx="36"/>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Go deeper with data </a:t>
            </a:r>
            <a:r>
              <a:rPr lang="en-US" noProof="0"/>
              <a:t>and easily visualize insights to share them with the rest of the team. </a:t>
            </a:r>
          </a:p>
        </p:txBody>
      </p:sp>
      <p:sp>
        <p:nvSpPr>
          <p:cNvPr id="149" name="Rectangle: Rounded Corners 6">
            <a:extLst>
              <a:ext uri="{FF2B5EF4-FFF2-40B4-BE49-F238E27FC236}">
                <a16:creationId xmlns:a16="http://schemas.microsoft.com/office/drawing/2014/main" id="{778AF821-5BEC-3FBB-CB48-D82D7643B6A5}"/>
              </a:ext>
              <a:ext uri="{C183D7F6-B498-43B3-948B-1728B52AA6E4}">
                <adec:decorative xmlns:adec="http://schemas.microsoft.com/office/drawing/2017/decorative" val="1"/>
              </a:ext>
            </a:extLst>
          </p:cNvPr>
          <p:cNvSpPr>
            <a:spLocks noGrp="1"/>
          </p:cNvSpPr>
          <p:nvPr>
            <p:ph type="body" sz="quarter" idx="33"/>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solidFill>
                  <a:schemeClr val="tx1"/>
                </a:solidFill>
                <a:cs typeface="Segoe UI" panose="020B0502040204020203" pitchFamily="34" charset="0"/>
              </a:rPr>
              <a:t>Spend less time building presentations </a:t>
            </a:r>
            <a:r>
              <a:rPr lang="en-US" noProof="0">
                <a:solidFill>
                  <a:schemeClr val="tx1"/>
                </a:solidFill>
                <a:cs typeface="Segoe UI" panose="020B0502040204020203" pitchFamily="34" charset="0"/>
              </a:rPr>
              <a:t>and more time on making sure messages are clear.</a:t>
            </a:r>
          </a:p>
        </p:txBody>
      </p:sp>
      <p:sp>
        <p:nvSpPr>
          <p:cNvPr id="150" name="Rectangle: Rounded Corners 6">
            <a:extLst>
              <a:ext uri="{FF2B5EF4-FFF2-40B4-BE49-F238E27FC236}">
                <a16:creationId xmlns:a16="http://schemas.microsoft.com/office/drawing/2014/main" id="{C2FA1323-A397-D752-9D79-BB7BAC885762}"/>
              </a:ext>
              <a:ext uri="{C183D7F6-B498-43B3-948B-1728B52AA6E4}">
                <adec:decorative xmlns:adec="http://schemas.microsoft.com/office/drawing/2017/decorative" val="1"/>
              </a:ext>
            </a:extLst>
          </p:cNvPr>
          <p:cNvSpPr>
            <a:spLocks noGrp="1"/>
          </p:cNvSpPr>
          <p:nvPr>
            <p:ph type="body" sz="quarter" idx="30"/>
          </p:nvPr>
        </p:nvSpPr>
        <p:spPr bwMode="auto">
          <a:prstGeom prst="roundRect">
            <a:avLst>
              <a:gd name="adj" fmla="val 8425"/>
            </a:avLst>
          </a:prstGeom>
          <a:solidFill>
            <a:srgbClr val="FFFFFF">
              <a:alpha val="70046"/>
            </a:srgbClr>
          </a:solidFill>
          <a:ln w="12700">
            <a:solidFill>
              <a:schemeClr val="bg1"/>
            </a:solidFill>
          </a:ln>
        </p:spPr>
        <p:txBody>
          <a:bodyPr vert="horz" wrap="square" lIns="90000" tIns="36000" rIns="90000" bIns="36000" rtlCol="0" anchor="ctr" anchorCtr="0">
            <a:normAutofit/>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lang="en-US" b="1" noProof="0"/>
              <a:t>Summarize and prioritize communications, </a:t>
            </a:r>
            <a:r>
              <a:rPr lang="en-US" noProof="0"/>
              <a:t>highlighting urgent tasks and follow-ups. </a:t>
            </a:r>
          </a:p>
        </p:txBody>
      </p:sp>
      <p:sp>
        <p:nvSpPr>
          <p:cNvPr id="151" name="Rectangle: Rounded Corners 6">
            <a:extLst>
              <a:ext uri="{FF2B5EF4-FFF2-40B4-BE49-F238E27FC236}">
                <a16:creationId xmlns:a16="http://schemas.microsoft.com/office/drawing/2014/main" id="{4664B762-28AB-E319-8A57-C73DA6A8EC3D}"/>
              </a:ext>
              <a:ext uri="{C183D7F6-B498-43B3-948B-1728B52AA6E4}">
                <adec:decorative xmlns:adec="http://schemas.microsoft.com/office/drawing/2017/decorative" val="1"/>
              </a:ext>
            </a:extLst>
          </p:cNvPr>
          <p:cNvSpPr/>
          <p:nvPr/>
        </p:nvSpPr>
        <p:spPr bwMode="auto">
          <a:xfrm>
            <a:off x="576356" y="1134767"/>
            <a:ext cx="659514" cy="216000"/>
          </a:xfrm>
          <a:prstGeom prst="roundRect">
            <a:avLst>
              <a:gd name="adj" fmla="val 50000"/>
            </a:avLst>
          </a:prstGeom>
          <a:solidFill>
            <a:srgbClr val="FFA38B"/>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0000"/>
                </a:solidFill>
                <a:effectLst/>
                <a:uLnTx/>
                <a:uFillTx/>
                <a:latin typeface="Segoe UI Semibold" panose="020B0702040204020203" pitchFamily="34" charset="0"/>
                <a:ea typeface="+mn-ea"/>
                <a:cs typeface="Segoe UI Semibold" panose="020B0702040204020203" pitchFamily="34" charset="0"/>
              </a:rPr>
              <a:t>Benefits</a:t>
            </a:r>
          </a:p>
        </p:txBody>
      </p:sp>
      <p:grpSp>
        <p:nvGrpSpPr>
          <p:cNvPr id="29" name="Group 28">
            <a:extLst>
              <a:ext uri="{FF2B5EF4-FFF2-40B4-BE49-F238E27FC236}">
                <a16:creationId xmlns:a16="http://schemas.microsoft.com/office/drawing/2014/main" id="{5036E72E-B545-B89C-DCF6-ADB7ED7E5C98}"/>
              </a:ext>
            </a:extLst>
          </p:cNvPr>
          <p:cNvGrpSpPr/>
          <p:nvPr/>
        </p:nvGrpSpPr>
        <p:grpSpPr>
          <a:xfrm>
            <a:off x="1286540" y="1134767"/>
            <a:ext cx="2387546" cy="216000"/>
            <a:chOff x="1286540" y="1134767"/>
            <a:chExt cx="2387546" cy="216000"/>
          </a:xfrm>
        </p:grpSpPr>
        <p:sp>
          <p:nvSpPr>
            <p:cNvPr id="153" name="Rectangle: Rounded Corners 6">
              <a:extLst>
                <a:ext uri="{FF2B5EF4-FFF2-40B4-BE49-F238E27FC236}">
                  <a16:creationId xmlns:a16="http://schemas.microsoft.com/office/drawing/2014/main" id="{F0B16BD4-D43A-F2F8-DBE7-F32A55335BAE}"/>
                </a:ext>
                <a:ext uri="{C183D7F6-B498-43B3-948B-1728B52AA6E4}">
                  <adec:decorative xmlns:adec="http://schemas.microsoft.com/office/drawing/2017/decorative" val="1"/>
                </a:ext>
              </a:extLst>
            </p:cNvPr>
            <p:cNvSpPr/>
            <p:nvPr/>
          </p:nvSpPr>
          <p:spPr bwMode="auto">
            <a:xfrm>
              <a:off x="1286540" y="1134767"/>
              <a:ext cx="2387546"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rPr>
                <a:t>Save about 40 minutes per day</a:t>
              </a:r>
            </a:p>
          </p:txBody>
        </p:sp>
        <p:pic>
          <p:nvPicPr>
            <p:cNvPr id="154" name="Graphic 153">
              <a:extLst>
                <a:ext uri="{FF2B5EF4-FFF2-40B4-BE49-F238E27FC236}">
                  <a16:creationId xmlns:a16="http://schemas.microsoft.com/office/drawing/2014/main" id="{E265148F-D175-86C5-79F2-47DAFEBFDB61}"/>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336270" y="1170767"/>
              <a:ext cx="144000" cy="144000"/>
            </a:xfrm>
            <a:prstGeom prst="rect">
              <a:avLst/>
            </a:prstGeom>
          </p:spPr>
        </p:pic>
      </p:grpSp>
      <p:grpSp>
        <p:nvGrpSpPr>
          <p:cNvPr id="28" name="Group 27">
            <a:extLst>
              <a:ext uri="{FF2B5EF4-FFF2-40B4-BE49-F238E27FC236}">
                <a16:creationId xmlns:a16="http://schemas.microsoft.com/office/drawing/2014/main" id="{42F7BCB0-67F5-3ADE-42BA-DCF13BF1E8E6}"/>
              </a:ext>
            </a:extLst>
          </p:cNvPr>
          <p:cNvGrpSpPr/>
          <p:nvPr/>
        </p:nvGrpSpPr>
        <p:grpSpPr>
          <a:xfrm>
            <a:off x="5276496" y="1127781"/>
            <a:ext cx="1952567" cy="216000"/>
            <a:chOff x="4468111" y="1127781"/>
            <a:chExt cx="1952567" cy="216000"/>
          </a:xfrm>
        </p:grpSpPr>
        <p:sp>
          <p:nvSpPr>
            <p:cNvPr id="156" name="Rectangle: Rounded Corners 6">
              <a:extLst>
                <a:ext uri="{FF2B5EF4-FFF2-40B4-BE49-F238E27FC236}">
                  <a16:creationId xmlns:a16="http://schemas.microsoft.com/office/drawing/2014/main" id="{9E213AF7-ED27-D52B-0857-294ADA40E2F8}"/>
                </a:ext>
                <a:ext uri="{C183D7F6-B498-43B3-948B-1728B52AA6E4}">
                  <adec:decorative xmlns:adec="http://schemas.microsoft.com/office/drawing/2017/decorative" val="1"/>
                </a:ext>
              </a:extLst>
            </p:cNvPr>
            <p:cNvSpPr/>
            <p:nvPr/>
          </p:nvSpPr>
          <p:spPr bwMode="auto">
            <a:xfrm>
              <a:off x="4468111" y="1127781"/>
              <a:ext cx="1952567" cy="21600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73391D"/>
                  </a:solidFill>
                  <a:effectLst/>
                  <a:uLnTx/>
                  <a:uFillTx/>
                  <a:latin typeface="Segoe UI Semibold"/>
                  <a:cs typeface="Segoe UI Semibold"/>
                </a:rPr>
                <a:t>More time spent with </a:t>
              </a:r>
              <a:r>
                <a:rPr lang="en-US" sz="900" noProof="0">
                  <a:solidFill>
                    <a:srgbClr val="73391D"/>
                  </a:solidFill>
                  <a:latin typeface="Segoe UI Semibold"/>
                  <a:cs typeface="Segoe UI Semibold"/>
                </a:rPr>
                <a:t>students</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57" name="Graphic 156">
              <a:extLst>
                <a:ext uri="{FF2B5EF4-FFF2-40B4-BE49-F238E27FC236}">
                  <a16:creationId xmlns:a16="http://schemas.microsoft.com/office/drawing/2014/main" id="{3FD1BA5B-34BD-620B-C1FB-2C85BEE57DA5}"/>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515244" y="1163781"/>
              <a:ext cx="144000" cy="144000"/>
            </a:xfrm>
            <a:prstGeom prst="rect">
              <a:avLst/>
            </a:prstGeom>
          </p:spPr>
        </p:pic>
      </p:grpSp>
      <p:grpSp>
        <p:nvGrpSpPr>
          <p:cNvPr id="27" name="Group 26">
            <a:extLst>
              <a:ext uri="{FF2B5EF4-FFF2-40B4-BE49-F238E27FC236}">
                <a16:creationId xmlns:a16="http://schemas.microsoft.com/office/drawing/2014/main" id="{08529F67-1123-9B78-48B3-A8AAD5224118}"/>
              </a:ext>
            </a:extLst>
          </p:cNvPr>
          <p:cNvGrpSpPr/>
          <p:nvPr/>
        </p:nvGrpSpPr>
        <p:grpSpPr>
          <a:xfrm>
            <a:off x="3716626" y="1134767"/>
            <a:ext cx="1500035" cy="212950"/>
            <a:chOff x="2908241" y="1134767"/>
            <a:chExt cx="1500035" cy="212950"/>
          </a:xfrm>
        </p:grpSpPr>
        <p:sp>
          <p:nvSpPr>
            <p:cNvPr id="159" name="Rectangle: Rounded Corners 6">
              <a:extLst>
                <a:ext uri="{FF2B5EF4-FFF2-40B4-BE49-F238E27FC236}">
                  <a16:creationId xmlns:a16="http://schemas.microsoft.com/office/drawing/2014/main" id="{F6879470-CA4A-DF40-9B38-1567B679A844}"/>
                </a:ext>
                <a:ext uri="{C183D7F6-B498-43B3-948B-1728B52AA6E4}">
                  <adec:decorative xmlns:adec="http://schemas.microsoft.com/office/drawing/2017/decorative" val="1"/>
                </a:ext>
              </a:extLst>
            </p:cNvPr>
            <p:cNvSpPr/>
            <p:nvPr/>
          </p:nvSpPr>
          <p:spPr bwMode="auto">
            <a:xfrm>
              <a:off x="2908241" y="1134767"/>
              <a:ext cx="1500035" cy="212950"/>
            </a:xfrm>
            <a:prstGeom prst="roundRect">
              <a:avLst>
                <a:gd name="adj" fmla="val 50000"/>
              </a:avLst>
            </a:prstGeom>
            <a:solidFill>
              <a:srgbClr val="FFFFFF"/>
            </a:solidFill>
            <a:ln w="12700">
              <a:solidFill>
                <a:srgbClr val="FFA38B"/>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73391D"/>
                  </a:solidFill>
                  <a:latin typeface="Segoe UI Semibold" panose="020B0702040204020203" pitchFamily="34" charset="0"/>
                  <a:cs typeface="Segoe UI Semibold" panose="020B0702040204020203" pitchFamily="34" charset="0"/>
                </a:rPr>
                <a:t>Improve compliance</a:t>
              </a:r>
              <a:endParaRPr kumimoji="0" lang="en-US" sz="900" b="0" i="0" u="none" strike="noStrike" kern="1200" cap="none" spc="0" normalizeH="0" baseline="0" noProof="0">
                <a:ln>
                  <a:noFill/>
                </a:ln>
                <a:solidFill>
                  <a:srgbClr val="73391D"/>
                </a:solidFill>
                <a:effectLst/>
                <a:uLnTx/>
                <a:uFillTx/>
                <a:latin typeface="Segoe UI Semibold" panose="020B0702040204020203" pitchFamily="34" charset="0"/>
                <a:ea typeface="+mn-ea"/>
                <a:cs typeface="Segoe UI Semibold" panose="020B0702040204020203" pitchFamily="34" charset="0"/>
              </a:endParaRPr>
            </a:p>
          </p:txBody>
        </p:sp>
        <p:pic>
          <p:nvPicPr>
            <p:cNvPr id="160" name="Graphic 159">
              <a:extLst>
                <a:ext uri="{FF2B5EF4-FFF2-40B4-BE49-F238E27FC236}">
                  <a16:creationId xmlns:a16="http://schemas.microsoft.com/office/drawing/2014/main" id="{62C92233-FE3E-0EAD-71E7-564801554908}"/>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968076" y="1170767"/>
              <a:ext cx="144000" cy="144000"/>
            </a:xfrm>
            <a:prstGeom prst="rect">
              <a:avLst/>
            </a:prstGeom>
          </p:spPr>
        </p:pic>
      </p:grpSp>
      <p:grpSp>
        <p:nvGrpSpPr>
          <p:cNvPr id="161" name="Group 160">
            <a:extLst>
              <a:ext uri="{FF2B5EF4-FFF2-40B4-BE49-F238E27FC236}">
                <a16:creationId xmlns:a16="http://schemas.microsoft.com/office/drawing/2014/main" id="{9A0E4DB4-6B8C-4A38-3E28-C3512D2B5EF0}"/>
              </a:ext>
            </a:extLst>
          </p:cNvPr>
          <p:cNvGrpSpPr/>
          <p:nvPr/>
        </p:nvGrpSpPr>
        <p:grpSpPr>
          <a:xfrm>
            <a:off x="10195084" y="1462475"/>
            <a:ext cx="1696592" cy="1471204"/>
            <a:chOff x="10195084" y="1462475"/>
            <a:chExt cx="1696592" cy="1471204"/>
          </a:xfrm>
        </p:grpSpPr>
        <p:sp>
          <p:nvSpPr>
            <p:cNvPr id="162" name="TextBox 161">
              <a:extLst>
                <a:ext uri="{FF2B5EF4-FFF2-40B4-BE49-F238E27FC236}">
                  <a16:creationId xmlns:a16="http://schemas.microsoft.com/office/drawing/2014/main" id="{1A1327F7-4493-807A-B8E9-A41BFD168830}"/>
                </a:ext>
              </a:extLst>
            </p:cNvPr>
            <p:cNvSpPr txBox="1"/>
            <p:nvPr/>
          </p:nvSpPr>
          <p:spPr>
            <a:xfrm>
              <a:off x="10195084" y="1462475"/>
              <a:ext cx="1696592" cy="1107996"/>
            </a:xfrm>
            <a:prstGeom prst="rect">
              <a:avLst/>
            </a:prstGeom>
            <a:noFill/>
          </p:spPr>
          <p:txBody>
            <a:bodyPr wrap="square" lIns="0" tIns="0" rIns="0" bIns="0" rtlCol="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C03BC4"/>
                  </a:solidFill>
                  <a:effectLst/>
                  <a:uLnTx/>
                  <a:uFillTx/>
                  <a:latin typeface="Segoe UI Semibold"/>
                  <a:ea typeface="+mn-ea"/>
                  <a:cs typeface="+mn-cs"/>
                </a:rPr>
                <a:t>Megan</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rPr>
                <a:t>is a Quality Assurance Manager</a:t>
              </a:r>
              <a:endParaRPr kumimoji="0" lang="en-US" sz="2000" b="0" i="0" u="none" strike="noStrike" kern="1200" cap="none" spc="0" normalizeH="0" baseline="0" noProof="0">
                <a:ln>
                  <a:noFill/>
                </a:ln>
                <a:solidFill>
                  <a:srgbClr val="C03BC4"/>
                </a:solidFill>
                <a:effectLst/>
                <a:uLnTx/>
                <a:uFillTx/>
                <a:latin typeface="Segoe UI" panose="020B0502040204020203" pitchFamily="34" charset="0"/>
                <a:ea typeface="+mn-ea"/>
                <a:cs typeface="Segoe UI" panose="020B0502040204020203" pitchFamily="34" charset="0"/>
              </a:endParaRPr>
            </a:p>
          </p:txBody>
        </p:sp>
        <p:pic>
          <p:nvPicPr>
            <p:cNvPr id="163" name="Graphic 162">
              <a:extLst>
                <a:ext uri="{FF2B5EF4-FFF2-40B4-BE49-F238E27FC236}">
                  <a16:creationId xmlns:a16="http://schemas.microsoft.com/office/drawing/2014/main" id="{533164AC-7F4F-33B9-B3D8-7B1D1784CFCB}"/>
                </a:ex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0800000">
              <a:off x="11616886" y="2658889"/>
              <a:ext cx="274790" cy="274790"/>
            </a:xfrm>
            <a:prstGeom prst="rect">
              <a:avLst/>
            </a:prstGeom>
          </p:spPr>
        </p:pic>
      </p:grpSp>
      <p:grpSp>
        <p:nvGrpSpPr>
          <p:cNvPr id="164" name="Group 163">
            <a:extLst>
              <a:ext uri="{FF2B5EF4-FFF2-40B4-BE49-F238E27FC236}">
                <a16:creationId xmlns:a16="http://schemas.microsoft.com/office/drawing/2014/main" id="{15DFE3D0-69FA-A446-CD68-8AC383A2FE33}"/>
              </a:ext>
            </a:extLst>
          </p:cNvPr>
          <p:cNvGrpSpPr/>
          <p:nvPr/>
        </p:nvGrpSpPr>
        <p:grpSpPr>
          <a:xfrm>
            <a:off x="818241" y="2658888"/>
            <a:ext cx="2351135" cy="360000"/>
            <a:chOff x="588263" y="1217924"/>
            <a:chExt cx="2351135" cy="360000"/>
          </a:xfrm>
        </p:grpSpPr>
        <p:pic>
          <p:nvPicPr>
            <p:cNvPr id="165" name="Picture 164" descr="Zip Co logo SVG free download, id: 101874 - Brandlogos.net">
              <a:hlinkClick r:id="rId10"/>
              <a:extLst>
                <a:ext uri="{FF2B5EF4-FFF2-40B4-BE49-F238E27FC236}">
                  <a16:creationId xmlns:a16="http://schemas.microsoft.com/office/drawing/2014/main" id="{02622B1A-1202-84BE-4B94-E871039E98AD}"/>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6" name="TextBox 165">
              <a:extLst>
                <a:ext uri="{FF2B5EF4-FFF2-40B4-BE49-F238E27FC236}">
                  <a16:creationId xmlns:a16="http://schemas.microsoft.com/office/drawing/2014/main" id="{2EEB6C88-5AA2-9BF4-EE91-236D74C11605}"/>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67" name="Group 166">
            <a:extLst>
              <a:ext uri="{FF2B5EF4-FFF2-40B4-BE49-F238E27FC236}">
                <a16:creationId xmlns:a16="http://schemas.microsoft.com/office/drawing/2014/main" id="{41EADFB8-34DE-0828-1FF3-65A8F21ECE49}"/>
              </a:ext>
            </a:extLst>
          </p:cNvPr>
          <p:cNvGrpSpPr/>
          <p:nvPr/>
        </p:nvGrpSpPr>
        <p:grpSpPr>
          <a:xfrm>
            <a:off x="3949325" y="5167344"/>
            <a:ext cx="2351135" cy="360000"/>
            <a:chOff x="588263" y="2177588"/>
            <a:chExt cx="2351135" cy="360000"/>
          </a:xfrm>
        </p:grpSpPr>
        <p:pic>
          <p:nvPicPr>
            <p:cNvPr id="168" name="Picture 167">
              <a:extLst>
                <a:ext uri="{FF2B5EF4-FFF2-40B4-BE49-F238E27FC236}">
                  <a16:creationId xmlns:a16="http://schemas.microsoft.com/office/drawing/2014/main" id="{2EBC5A93-05A7-5374-240E-038C34ECF64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69" name="TextBox 168">
              <a:extLst>
                <a:ext uri="{FF2B5EF4-FFF2-40B4-BE49-F238E27FC236}">
                  <a16:creationId xmlns:a16="http://schemas.microsoft.com/office/drawing/2014/main" id="{40B4AC15-922F-5665-886B-0CEAD67E7BE5}"/>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170" name="Group 169">
            <a:extLst>
              <a:ext uri="{FF2B5EF4-FFF2-40B4-BE49-F238E27FC236}">
                <a16:creationId xmlns:a16="http://schemas.microsoft.com/office/drawing/2014/main" id="{E661F900-9220-3D3E-8E09-EF7359EE25D1}"/>
              </a:ext>
            </a:extLst>
          </p:cNvPr>
          <p:cNvGrpSpPr/>
          <p:nvPr/>
        </p:nvGrpSpPr>
        <p:grpSpPr>
          <a:xfrm>
            <a:off x="7192616" y="5167344"/>
            <a:ext cx="2361959" cy="360000"/>
            <a:chOff x="577439" y="3137252"/>
            <a:chExt cx="2361959" cy="360000"/>
          </a:xfrm>
        </p:grpSpPr>
        <p:pic>
          <p:nvPicPr>
            <p:cNvPr id="171" name="Picture 170">
              <a:extLst>
                <a:ext uri="{FF2B5EF4-FFF2-40B4-BE49-F238E27FC236}">
                  <a16:creationId xmlns:a16="http://schemas.microsoft.com/office/drawing/2014/main" id="{D2119B09-1A49-6392-DE63-58B308A4646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577439" y="3137252"/>
              <a:ext cx="360000" cy="360000"/>
            </a:xfrm>
            <a:prstGeom prst="ellipse">
              <a:avLst/>
            </a:prstGeom>
            <a:solidFill>
              <a:schemeClr val="bg1"/>
            </a:solidFill>
          </p:spPr>
        </p:pic>
        <p:sp>
          <p:nvSpPr>
            <p:cNvPr id="172" name="TextBox 171">
              <a:extLst>
                <a:ext uri="{FF2B5EF4-FFF2-40B4-BE49-F238E27FC236}">
                  <a16:creationId xmlns:a16="http://schemas.microsoft.com/office/drawing/2014/main" id="{919A4D05-9EED-C25F-AC98-9C92462099E5}"/>
                </a:ext>
                <a:ext uri="{C183D7F6-B498-43B3-948B-1728B52AA6E4}">
                  <adec:decorative xmlns:adec="http://schemas.microsoft.com/office/drawing/2017/decorative" val="0"/>
                </a:ext>
              </a:extLst>
            </p:cNvPr>
            <p:cNvSpPr txBox="1"/>
            <p:nvPr/>
          </p:nvSpPr>
          <p:spPr>
            <a:xfrm>
              <a:off x="1047214" y="3232614"/>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Excel</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pic>
        <p:nvPicPr>
          <p:cNvPr id="8" name="Picture 7" descr="A person with her hand on her chin&#10;&#10;Description automatically generated">
            <a:extLst>
              <a:ext uri="{FF2B5EF4-FFF2-40B4-BE49-F238E27FC236}">
                <a16:creationId xmlns:a16="http://schemas.microsoft.com/office/drawing/2014/main" id="{C65583F4-BEE5-6791-B8B2-7E2DB8E0523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887371" y="3334258"/>
            <a:ext cx="2304630" cy="3523741"/>
          </a:xfrm>
          <a:prstGeom prst="rect">
            <a:avLst/>
          </a:prstGeom>
        </p:spPr>
      </p:pic>
      <p:grpSp>
        <p:nvGrpSpPr>
          <p:cNvPr id="15" name="Group 14">
            <a:extLst>
              <a:ext uri="{FF2B5EF4-FFF2-40B4-BE49-F238E27FC236}">
                <a16:creationId xmlns:a16="http://schemas.microsoft.com/office/drawing/2014/main" id="{9660A455-CBE2-E438-29BA-44C98D2DC72A}"/>
              </a:ext>
            </a:extLst>
          </p:cNvPr>
          <p:cNvGrpSpPr/>
          <p:nvPr/>
        </p:nvGrpSpPr>
        <p:grpSpPr>
          <a:xfrm>
            <a:off x="6519224" y="351933"/>
            <a:ext cx="5368093" cy="338443"/>
            <a:chOff x="6519224" y="351933"/>
            <a:chExt cx="5368093" cy="338443"/>
          </a:xfrm>
        </p:grpSpPr>
        <p:sp>
          <p:nvSpPr>
            <p:cNvPr id="6" name="TextBox 5">
              <a:extLst>
                <a:ext uri="{FF2B5EF4-FFF2-40B4-BE49-F238E27FC236}">
                  <a16:creationId xmlns:a16="http://schemas.microsoft.com/office/drawing/2014/main" id="{31F20B3C-30CA-AA59-5CEB-2C8055B3B20A}"/>
                </a:ext>
              </a:extLst>
            </p:cNvPr>
            <p:cNvSpPr txBox="1"/>
            <p:nvPr/>
          </p:nvSpPr>
          <p:spPr>
            <a:xfrm>
              <a:off x="1036986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Scenario level:</a:t>
              </a:r>
            </a:p>
          </p:txBody>
        </p:sp>
        <p:sp>
          <p:nvSpPr>
            <p:cNvPr id="7" name="TextBox 6">
              <a:extLst>
                <a:ext uri="{FF2B5EF4-FFF2-40B4-BE49-F238E27FC236}">
                  <a16:creationId xmlns:a16="http://schemas.microsoft.com/office/drawing/2014/main" id="{5C2F8383-7554-309D-A606-D780255AC2E3}"/>
                </a:ext>
              </a:extLst>
            </p:cNvPr>
            <p:cNvSpPr txBox="1"/>
            <p:nvPr/>
          </p:nvSpPr>
          <p:spPr>
            <a:xfrm>
              <a:off x="9126798" y="351933"/>
              <a:ext cx="992247" cy="153888"/>
            </a:xfrm>
            <a:prstGeom prst="rect">
              <a:avLst/>
            </a:prstGeom>
            <a:noFill/>
          </p:spPr>
          <p:txBody>
            <a:bodyPr wrap="square" lIns="0" tIns="0" rIns="0" bIns="0"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00" b="1" u="none" strike="noStrike" kern="1200" cap="none" spc="0" normalizeH="0" baseline="0" noProof="0">
                  <a:ln>
                    <a:noFill/>
                  </a:ln>
                  <a:solidFill>
                    <a:srgbClr val="000000"/>
                  </a:solidFill>
                  <a:effectLst/>
                  <a:uLnTx/>
                  <a:uFillTx/>
                  <a:latin typeface="Segoe UI Semibold" panose="020B0502040204020203" pitchFamily="34" charset="0"/>
                  <a:cs typeface="Segoe UI Semibold" panose="020B0502040204020203" pitchFamily="34" charset="0"/>
                </a:rPr>
                <a:t>Available with:</a:t>
              </a:r>
            </a:p>
          </p:txBody>
        </p:sp>
        <p:cxnSp>
          <p:nvCxnSpPr>
            <p:cNvPr id="9" name="Straight Connector 8">
              <a:extLst>
                <a:ext uri="{FF2B5EF4-FFF2-40B4-BE49-F238E27FC236}">
                  <a16:creationId xmlns:a16="http://schemas.microsoft.com/office/drawing/2014/main" id="{27B85B08-C8C7-BF6F-6063-E8865280F232}"/>
                </a:ext>
              </a:extLst>
            </p:cNvPr>
            <p:cNvCxnSpPr/>
            <p:nvPr/>
          </p:nvCxnSpPr>
          <p:spPr>
            <a:xfrm>
              <a:off x="10357789" y="358721"/>
              <a:ext cx="0" cy="331655"/>
            </a:xfrm>
            <a:prstGeom prst="line">
              <a:avLst/>
            </a:prstGeom>
            <a:ln>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Text Placeholder 150">
              <a:extLst>
                <a:ext uri="{FF2B5EF4-FFF2-40B4-BE49-F238E27FC236}">
                  <a16:creationId xmlns:a16="http://schemas.microsoft.com/office/drawing/2014/main" id="{E75A39FE-5A53-8287-96CF-ECD712F37671}"/>
                </a:ext>
              </a:extLst>
            </p:cNvPr>
            <p:cNvSpPr txBox="1">
              <a:spLocks/>
            </p:cNvSpPr>
            <p:nvPr/>
          </p:nvSpPr>
          <p:spPr>
            <a:xfrm>
              <a:off x="11417245"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1" name="Text Placeholder 151">
              <a:extLst>
                <a:ext uri="{FF2B5EF4-FFF2-40B4-BE49-F238E27FC236}">
                  <a16:creationId xmlns:a16="http://schemas.microsoft.com/office/drawing/2014/main" id="{CD5CA6C4-7B9A-ED95-A995-C04E371B9A90}"/>
                </a:ext>
              </a:extLst>
            </p:cNvPr>
            <p:cNvSpPr txBox="1">
              <a:spLocks/>
            </p:cNvSpPr>
            <p:nvPr/>
          </p:nvSpPr>
          <p:spPr>
            <a:xfrm>
              <a:off x="11588781" y="357645"/>
              <a:ext cx="127000" cy="125999"/>
            </a:xfrm>
            <a:prstGeom prst="ellipse">
              <a:avLst/>
            </a:prstGeom>
            <a:solidFill>
              <a:srgbClr val="0078D4"/>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2" name="Text Placeholder 152">
              <a:extLst>
                <a:ext uri="{FF2B5EF4-FFF2-40B4-BE49-F238E27FC236}">
                  <a16:creationId xmlns:a16="http://schemas.microsoft.com/office/drawing/2014/main" id="{4DE3415B-30F1-BAE5-FB50-5875CCB1E47C}"/>
                </a:ext>
              </a:extLst>
            </p:cNvPr>
            <p:cNvSpPr txBox="1">
              <a:spLocks/>
            </p:cNvSpPr>
            <p:nvPr/>
          </p:nvSpPr>
          <p:spPr>
            <a:xfrm>
              <a:off x="11760317" y="357645"/>
              <a:ext cx="127000" cy="125999"/>
            </a:xfrm>
            <a:prstGeom prst="ellipse">
              <a:avLst/>
            </a:prstGeom>
            <a:solidFill>
              <a:srgbClr val="B1B3B3"/>
            </a:solidFill>
          </p:spPr>
          <p:txBody>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noProof="0"/>
                <a:t> </a:t>
              </a:r>
            </a:p>
          </p:txBody>
        </p:sp>
        <p:sp>
          <p:nvSpPr>
            <p:cNvPr id="13" name="Text Placeholder 185">
              <a:extLst>
                <a:ext uri="{FF2B5EF4-FFF2-40B4-BE49-F238E27FC236}">
                  <a16:creationId xmlns:a16="http://schemas.microsoft.com/office/drawing/2014/main" id="{17DA436C-8D1F-C977-ABAA-BBE5BEB97819}"/>
                </a:ext>
              </a:extLst>
            </p:cNvPr>
            <p:cNvSpPr txBox="1">
              <a:spLocks/>
            </p:cNvSpPr>
            <p:nvPr/>
          </p:nvSpPr>
          <p:spPr>
            <a:xfrm>
              <a:off x="6519224" y="521099"/>
              <a:ext cx="3599821"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C03BC4"/>
                  </a:solidFill>
                  <a:latin typeface="Segoe UI Semibold" panose="020B0502040204020203" pitchFamily="34" charset="0"/>
                  <a:cs typeface="Segoe UI Semibold" panose="020B0502040204020203" pitchFamily="34" charset="0"/>
                </a:rPr>
                <a:t>Microsoft 365 Copilot</a:t>
              </a:r>
            </a:p>
          </p:txBody>
        </p:sp>
        <p:sp>
          <p:nvSpPr>
            <p:cNvPr id="14" name="Text Placeholder 198">
              <a:extLst>
                <a:ext uri="{FF2B5EF4-FFF2-40B4-BE49-F238E27FC236}">
                  <a16:creationId xmlns:a16="http://schemas.microsoft.com/office/drawing/2014/main" id="{B6876591-6024-78D0-3753-EB591BAD98E1}"/>
                </a:ext>
              </a:extLst>
            </p:cNvPr>
            <p:cNvSpPr txBox="1">
              <a:spLocks/>
            </p:cNvSpPr>
            <p:nvPr/>
          </p:nvSpPr>
          <p:spPr>
            <a:xfrm>
              <a:off x="10429875" y="520700"/>
              <a:ext cx="1457325" cy="169277"/>
            </a:xfrm>
            <a:prstGeom prst="rect">
              <a:avLst/>
            </a:prstGeom>
          </p:spPr>
          <p:txBody>
            <a:bodyPr lIns="0" rIns="0" anchor="ct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800" kern="1200" spc="0" baseline="0">
                  <a:solidFill>
                    <a:schemeClr val="tx1"/>
                  </a:solidFill>
                  <a:latin typeface="+mn-lt"/>
                  <a:ea typeface="+mn-ea"/>
                  <a:cs typeface="Segoe UI" panose="020B05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chemeClr val="tx1"/>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chemeClr val="tx1"/>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spcBef>
                  <a:spcPts val="0"/>
                </a:spcBef>
                <a:buNone/>
              </a:pPr>
              <a:r>
                <a:rPr lang="en-US" sz="1100" b="1" spc="-20" noProof="0">
                  <a:solidFill>
                    <a:srgbClr val="0078D4"/>
                  </a:solidFill>
                  <a:latin typeface="Segoe UI Semibold" panose="020B0502040204020203" pitchFamily="34" charset="0"/>
                  <a:cs typeface="Segoe UI Semibold" panose="020B0502040204020203" pitchFamily="34" charset="0"/>
                </a:rPr>
                <a:t>Buy</a:t>
              </a:r>
            </a:p>
          </p:txBody>
        </p:sp>
      </p:grpSp>
      <p:grpSp>
        <p:nvGrpSpPr>
          <p:cNvPr id="3" name="Group 2">
            <a:extLst>
              <a:ext uri="{FF2B5EF4-FFF2-40B4-BE49-F238E27FC236}">
                <a16:creationId xmlns:a16="http://schemas.microsoft.com/office/drawing/2014/main" id="{535A67BB-2019-D45F-0E90-6321BD1549DC}"/>
              </a:ext>
            </a:extLst>
          </p:cNvPr>
          <p:cNvGrpSpPr/>
          <p:nvPr/>
        </p:nvGrpSpPr>
        <p:grpSpPr>
          <a:xfrm>
            <a:off x="4041093" y="2648194"/>
            <a:ext cx="2351135" cy="360000"/>
            <a:chOff x="588263" y="1217924"/>
            <a:chExt cx="2351135" cy="360000"/>
          </a:xfrm>
        </p:grpSpPr>
        <p:pic>
          <p:nvPicPr>
            <p:cNvPr id="5" name="Picture 4" descr="Zip Co logo SVG free download, id: 101874 - Brandlogos.net">
              <a:hlinkClick r:id="rId10"/>
              <a:extLst>
                <a:ext uri="{FF2B5EF4-FFF2-40B4-BE49-F238E27FC236}">
                  <a16:creationId xmlns:a16="http://schemas.microsoft.com/office/drawing/2014/main" id="{9637880B-B675-4AA4-4C31-5669F1FD693B}"/>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16" name="TextBox 15">
              <a:extLst>
                <a:ext uri="{FF2B5EF4-FFF2-40B4-BE49-F238E27FC236}">
                  <a16:creationId xmlns:a16="http://schemas.microsoft.com/office/drawing/2014/main" id="{0C83F699-E620-0F9E-8EE6-906F34BE2A0E}"/>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17" name="Group 16">
            <a:extLst>
              <a:ext uri="{FF2B5EF4-FFF2-40B4-BE49-F238E27FC236}">
                <a16:creationId xmlns:a16="http://schemas.microsoft.com/office/drawing/2014/main" id="{8CFC8890-C41A-6940-5875-B5A06996862E}"/>
              </a:ext>
            </a:extLst>
          </p:cNvPr>
          <p:cNvGrpSpPr/>
          <p:nvPr/>
        </p:nvGrpSpPr>
        <p:grpSpPr>
          <a:xfrm>
            <a:off x="7172656" y="2648194"/>
            <a:ext cx="2351135" cy="360000"/>
            <a:chOff x="588263" y="2177588"/>
            <a:chExt cx="2351135" cy="360000"/>
          </a:xfrm>
        </p:grpSpPr>
        <p:pic>
          <p:nvPicPr>
            <p:cNvPr id="18" name="Picture 17">
              <a:extLst>
                <a:ext uri="{FF2B5EF4-FFF2-40B4-BE49-F238E27FC236}">
                  <a16:creationId xmlns:a16="http://schemas.microsoft.com/office/drawing/2014/main" id="{1C238584-8BB2-17D9-EA70-60DD2104D22F}"/>
                </a:ext>
              </a:extLst>
            </p:cNvPr>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588263" y="2177588"/>
              <a:ext cx="360000" cy="360000"/>
            </a:xfrm>
            <a:prstGeom prst="ellipse">
              <a:avLst/>
            </a:prstGeom>
            <a:solidFill>
              <a:srgbClr val="FFFFFF"/>
            </a:solidFill>
          </p:spPr>
        </p:pic>
        <p:sp>
          <p:nvSpPr>
            <p:cNvPr id="19" name="TextBox 18">
              <a:extLst>
                <a:ext uri="{FF2B5EF4-FFF2-40B4-BE49-F238E27FC236}">
                  <a16:creationId xmlns:a16="http://schemas.microsoft.com/office/drawing/2014/main" id="{2C75B97B-3556-DF48-2BC4-84B89A3EE573}"/>
                </a:ext>
                <a:ext uri="{C183D7F6-B498-43B3-948B-1728B52AA6E4}">
                  <adec:decorative xmlns:adec="http://schemas.microsoft.com/office/drawing/2017/decorative" val="0"/>
                </a:ext>
              </a:extLst>
            </p:cNvPr>
            <p:cNvSpPr txBox="1"/>
            <p:nvPr/>
          </p:nvSpPr>
          <p:spPr>
            <a:xfrm>
              <a:off x="1047214" y="2272950"/>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PowerPoint</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20" name="Group 19">
            <a:extLst>
              <a:ext uri="{FF2B5EF4-FFF2-40B4-BE49-F238E27FC236}">
                <a16:creationId xmlns:a16="http://schemas.microsoft.com/office/drawing/2014/main" id="{01EC75CD-7940-B9F6-A2E8-12C5F36903FA}"/>
              </a:ext>
            </a:extLst>
          </p:cNvPr>
          <p:cNvGrpSpPr/>
          <p:nvPr/>
        </p:nvGrpSpPr>
        <p:grpSpPr>
          <a:xfrm>
            <a:off x="818241" y="5163871"/>
            <a:ext cx="2351135" cy="360000"/>
            <a:chOff x="588263" y="1217924"/>
            <a:chExt cx="2351135" cy="360000"/>
          </a:xfrm>
        </p:grpSpPr>
        <p:pic>
          <p:nvPicPr>
            <p:cNvPr id="21" name="Picture 20" descr="Zip Co logo SVG free download, id: 101874 - Brandlogos.net">
              <a:hlinkClick r:id="rId10"/>
              <a:extLst>
                <a:ext uri="{FF2B5EF4-FFF2-40B4-BE49-F238E27FC236}">
                  <a16:creationId xmlns:a16="http://schemas.microsoft.com/office/drawing/2014/main" id="{BD04811E-B3E5-F309-B8E2-2AD90AF52873}"/>
                </a:ext>
              </a:extLst>
            </p:cNvPr>
            <p:cNvPicPr>
              <a:picLocks noChangeAspect="1" noChangeArrowheads="1"/>
            </p:cNvPicPr>
            <p:nvPr/>
          </p:nvPicPr>
          <p:blipFill rotWithShape="1">
            <a:blip r:embed="rId11"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2" name="TextBox 21">
              <a:extLst>
                <a:ext uri="{FF2B5EF4-FFF2-40B4-BE49-F238E27FC236}">
                  <a16:creationId xmlns:a16="http://schemas.microsoft.com/office/drawing/2014/main" id="{36FCFAAC-D886-66EB-96C0-B0B7DAE4226C}"/>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spTree>
    <p:extLst>
      <p:ext uri="{BB962C8B-B14F-4D97-AF65-F5344CB8AC3E}">
        <p14:creationId xmlns:p14="http://schemas.microsoft.com/office/powerpoint/2010/main" val="728111454"/>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E4359E-C131-7F2E-307F-9F6563226CB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16826654-6E3C-E14C-B936-7CECEC145278}"/>
              </a:ext>
            </a:extLst>
          </p:cNvPr>
          <p:cNvSpPr txBox="1">
            <a:spLocks noGrp="1"/>
          </p:cNvSpPr>
          <p:nvPr>
            <p:ph type="title" idx="4294967295"/>
          </p:nvPr>
        </p:nvSpPr>
        <p:spPr>
          <a:xfrm>
            <a:off x="372602" y="198407"/>
            <a:ext cx="11018520" cy="4924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32742" rtl="0" eaLnBrk="1" latinLnBrk="0" hangingPunct="1">
              <a:lnSpc>
                <a:spcPct val="100000"/>
              </a:lnSpc>
              <a:spcBef>
                <a:spcPct val="0"/>
              </a:spcBef>
              <a:buNone/>
              <a:defRPr lang="en-US" sz="3200" b="0" kern="1200" cap="none" spc="-50" baseline="0">
                <a:ln w="3175">
                  <a:noFill/>
                </a:ln>
                <a:gradFill>
                  <a:gsLst>
                    <a:gs pos="50000">
                      <a:schemeClr val="accent5"/>
                    </a:gs>
                    <a:gs pos="0">
                      <a:schemeClr val="accent1"/>
                    </a:gs>
                    <a:gs pos="100000">
                      <a:srgbClr val="C73ECC"/>
                    </a:gs>
                  </a:gsLst>
                  <a:lin ang="2700000" scaled="1"/>
                </a:gradFill>
                <a:effectLst/>
                <a:latin typeface="+mj-lt"/>
                <a:ea typeface="+mn-ea"/>
                <a:cs typeface="Segoe UI" pitchFamily="34" charset="0"/>
              </a:defRPr>
            </a:lvl1pPr>
          </a:lstStyle>
          <a:p>
            <a:pPr>
              <a:defRPr/>
            </a:pPr>
            <a:r>
              <a:rPr lang="en-US" noProof="0">
                <a:gradFill>
                  <a:gsLst>
                    <a:gs pos="0">
                      <a:srgbClr val="C03BC4"/>
                    </a:gs>
                    <a:gs pos="35000">
                      <a:srgbClr val="0078D4"/>
                    </a:gs>
                  </a:gsLst>
                  <a:path path="circle">
                    <a:fillToRect l="100000" t="100000"/>
                  </a:path>
                </a:gradFill>
                <a:cs typeface="Segoe UI"/>
              </a:rPr>
              <a:t>Top 10 to "Try First"</a:t>
            </a:r>
            <a:endParaRPr lang="en-US" sz="3200" b="0" i="0" u="none" strike="noStrike" kern="1200" cap="none" spc="-50" normalizeH="0" baseline="0" noProof="0">
              <a:ln w="3175">
                <a:noFill/>
              </a:ln>
              <a:gradFill>
                <a:gsLst>
                  <a:gs pos="0">
                    <a:srgbClr val="C03BC4"/>
                  </a:gs>
                  <a:gs pos="35000">
                    <a:srgbClr val="0078D4"/>
                  </a:gs>
                </a:gsLst>
                <a:path path="circle">
                  <a:fillToRect l="100000" t="100000"/>
                </a:path>
              </a:gradFill>
              <a:effectLst/>
              <a:uLnTx/>
              <a:uFillTx/>
              <a:latin typeface="+mj-lt"/>
              <a:cs typeface="Segoe UI" pitchFamily="34" charset="0"/>
            </a:endParaRPr>
          </a:p>
        </p:txBody>
      </p:sp>
      <p:sp>
        <p:nvSpPr>
          <p:cNvPr id="2" name="Title 34">
            <a:extLst>
              <a:ext uri="{FF2B5EF4-FFF2-40B4-BE49-F238E27FC236}">
                <a16:creationId xmlns:a16="http://schemas.microsoft.com/office/drawing/2014/main" id="{B02DF53D-75C1-7267-E29F-5E666815830B}"/>
              </a:ext>
            </a:extLst>
          </p:cNvPr>
          <p:cNvSpPr>
            <a:spLocks noGrp="1"/>
          </p:cNvSpPr>
          <p:nvPr/>
        </p:nvSpPr>
        <p:spPr>
          <a:xfrm>
            <a:off x="367499" y="684381"/>
            <a:ext cx="10594360" cy="430212"/>
          </a:xfrm>
          <a:prstGeom prst="rect">
            <a:avLst/>
          </a:prstGeom>
        </p:spPr>
        <p:txBody>
          <a:bodyPr vert="horz" wrap="square" lIns="0" tIns="0" rIns="0" bIns="0" rtlCol="0" anchor="t">
            <a:noAutofit/>
          </a:bodyPr>
          <a:lstStyle>
            <a:lvl1pPr algn="l" defTabSz="932742" rtl="0" eaLnBrk="1" latinLnBrk="0" hangingPunct="1">
              <a:lnSpc>
                <a:spcPct val="100000"/>
              </a:lnSpc>
              <a:spcBef>
                <a:spcPct val="0"/>
              </a:spcBef>
              <a:buNone/>
              <a:defRPr lang="en-US" sz="3600" b="0" kern="1200" cap="none" spc="-50" baseline="0" dirty="0" smtClean="0">
                <a:ln w="3175">
                  <a:noFill/>
                </a:ln>
                <a:solidFill>
                  <a:schemeClr val="tx1"/>
                </a:solidFill>
                <a:effectLst/>
                <a:latin typeface="+mj-lt"/>
                <a:ea typeface="+mn-ea"/>
                <a:cs typeface="Segoe UI" pitchFamily="34" charset="0"/>
              </a:defRPr>
            </a:lvl1pPr>
          </a:lstStyle>
          <a:p>
            <a:r>
              <a:rPr lang="en-US" sz="2400" noProof="0">
                <a:latin typeface="Segoe UI Semilight"/>
                <a:cs typeface="Segoe UI"/>
              </a:rPr>
              <a:t>with Microsoft 365 Copilot</a:t>
            </a:r>
            <a:br>
              <a:rPr lang="en-US" sz="2400" noProof="0">
                <a:latin typeface="Segoe UI Semilight"/>
              </a:rPr>
            </a:br>
            <a:r>
              <a:rPr lang="en-US" sz="1600" noProof="0">
                <a:latin typeface="Segoe UI Semilight"/>
                <a:cs typeface="Segoe UI"/>
              </a:rPr>
              <a:t>Foundational skills for new users</a:t>
            </a:r>
            <a:endParaRPr lang="en-US" noProof="0">
              <a:latin typeface="Segoe UI Semilight"/>
            </a:endParaRPr>
          </a:p>
        </p:txBody>
      </p:sp>
      <p:grpSp>
        <p:nvGrpSpPr>
          <p:cNvPr id="3" name="Group 2">
            <a:extLst>
              <a:ext uri="{FF2B5EF4-FFF2-40B4-BE49-F238E27FC236}">
                <a16:creationId xmlns:a16="http://schemas.microsoft.com/office/drawing/2014/main" id="{ECD28763-B1AC-1368-353F-E3CB9EC79183}"/>
              </a:ext>
              <a:ext uri="{C183D7F6-B498-43B3-948B-1728B52AA6E4}">
                <adec:decorative xmlns:adec="http://schemas.microsoft.com/office/drawing/2017/decorative" val="1"/>
              </a:ext>
            </a:extLst>
          </p:cNvPr>
          <p:cNvGrpSpPr/>
          <p:nvPr/>
        </p:nvGrpSpPr>
        <p:grpSpPr>
          <a:xfrm>
            <a:off x="505272" y="1463713"/>
            <a:ext cx="2153223" cy="2221428"/>
            <a:chOff x="505272" y="1463713"/>
            <a:chExt cx="2153223" cy="2221428"/>
          </a:xfrm>
        </p:grpSpPr>
        <p:sp>
          <p:nvSpPr>
            <p:cNvPr id="111" name="Rounded Rectangle 1">
              <a:extLst>
                <a:ext uri="{FF2B5EF4-FFF2-40B4-BE49-F238E27FC236}">
                  <a16:creationId xmlns:a16="http://schemas.microsoft.com/office/drawing/2014/main" id="{467BA974-1497-4303-B382-E2DB38E2159A}"/>
                </a:ext>
                <a:ext uri="{C183D7F6-B498-43B3-948B-1728B52AA6E4}">
                  <adec:decorative xmlns:adec="http://schemas.microsoft.com/office/drawing/2017/decorative" val="1"/>
                </a:ext>
              </a:extLst>
            </p:cNvPr>
            <p:cNvSpPr/>
            <p:nvPr/>
          </p:nvSpPr>
          <p:spPr bwMode="auto">
            <a:xfrm>
              <a:off x="505272"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12" name="TextBox 19">
              <a:extLst>
                <a:ext uri="{FF2B5EF4-FFF2-40B4-BE49-F238E27FC236}">
                  <a16:creationId xmlns:a16="http://schemas.microsoft.com/office/drawing/2014/main" id="{CA0061FF-C03E-4519-E536-291D72ABBD39}"/>
                </a:ext>
              </a:extLst>
            </p:cNvPr>
            <p:cNvSpPr txBox="1"/>
            <p:nvPr/>
          </p:nvSpPr>
          <p:spPr>
            <a:xfrm>
              <a:off x="626192" y="1957766"/>
              <a:ext cx="1922209" cy="113877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Recap a meeting</a:t>
              </a:r>
              <a:b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br>
              <a:r>
                <a:rPr kumimoji="0" lang="en-US" sz="14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 </a:t>
              </a:r>
              <a:r>
                <a:rPr kumimoji="0" lang="en-US" sz="1000" b="0" i="0" u="none" strike="noStrike" kern="1200" cap="none" spc="0" normalizeH="0" baseline="0" noProof="0">
                  <a:ln>
                    <a:noFill/>
                  </a:ln>
                  <a:solidFill>
                    <a:prstClr val="black"/>
                  </a:solidFill>
                  <a:effectLst/>
                  <a:uLnTx/>
                  <a:uFillTx/>
                  <a:latin typeface="Segoe UI"/>
                  <a:ea typeface="+mn-ea"/>
                  <a:cs typeface="+mn-cs"/>
                </a:rPr>
                <a:t>– let Copilot keep track of key topics and action items so you can stay focused during the meeting and avoid listening to the recording after.</a:t>
              </a:r>
              <a:endParaRPr kumimoji="0" lang="en-US" sz="1200" b="0" i="0" u="none" strike="noStrike" kern="1200" cap="none" spc="0" normalizeH="0" baseline="0" noProof="0">
                <a:ln>
                  <a:noFill/>
                </a:ln>
                <a:solidFill>
                  <a:prstClr val="black"/>
                </a:solidFill>
                <a:effectLst/>
                <a:uLnTx/>
                <a:uFillTx/>
                <a:latin typeface="Segoe UI"/>
                <a:ea typeface="+mn-ea"/>
                <a:cs typeface="+mn-cs"/>
              </a:endParaRPr>
            </a:p>
          </p:txBody>
        </p:sp>
        <p:sp>
          <p:nvSpPr>
            <p:cNvPr id="113" name="TextBox 1">
              <a:extLst>
                <a:ext uri="{FF2B5EF4-FFF2-40B4-BE49-F238E27FC236}">
                  <a16:creationId xmlns:a16="http://schemas.microsoft.com/office/drawing/2014/main" id="{5B08E05C-BE0D-52CA-782B-380E390B8A4F}"/>
                </a:ext>
              </a:extLst>
            </p:cNvPr>
            <p:cNvSpPr txBox="1"/>
            <p:nvPr/>
          </p:nvSpPr>
          <p:spPr>
            <a:xfrm>
              <a:off x="2267041"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a:t>
              </a:r>
            </a:p>
          </p:txBody>
        </p:sp>
        <p:pic>
          <p:nvPicPr>
            <p:cNvPr id="114" name="Picture 113" descr="A logo of a company&#10;&#10;Description automatically generated">
              <a:extLst>
                <a:ext uri="{FF2B5EF4-FFF2-40B4-BE49-F238E27FC236}">
                  <a16:creationId xmlns:a16="http://schemas.microsoft.com/office/drawing/2014/main" id="{63694008-E2E7-3E0A-17BD-339FF1E3A08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697684" y="1612148"/>
              <a:ext cx="318387" cy="296130"/>
            </a:xfrm>
            <a:prstGeom prst="rect">
              <a:avLst/>
            </a:prstGeom>
          </p:spPr>
        </p:pic>
        <p:sp>
          <p:nvSpPr>
            <p:cNvPr id="115" name="TextBox 37">
              <a:extLst>
                <a:ext uri="{FF2B5EF4-FFF2-40B4-BE49-F238E27FC236}">
                  <a16:creationId xmlns:a16="http://schemas.microsoft.com/office/drawing/2014/main" id="{0EF18A96-1FFA-FA21-4986-DCF32877E958}"/>
                </a:ext>
              </a:extLst>
            </p:cNvPr>
            <p:cNvSpPr txBox="1"/>
            <p:nvPr/>
          </p:nvSpPr>
          <p:spPr>
            <a:xfrm>
              <a:off x="827732" y="3171742"/>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with notes and action items from</a:t>
              </a:r>
              <a:r>
                <a:rPr kumimoji="0" lang="en-US" sz="800" b="0" i="0" u="none" strike="noStrike" kern="1200" cap="none" spc="0" normalizeH="0" baseline="0" noProof="0">
                  <a:ln>
                    <a:noFill/>
                  </a:ln>
                  <a:solidFill>
                    <a:schemeClr val="accent1"/>
                  </a:solidFill>
                  <a:effectLst/>
                  <a:uLnTx/>
                  <a:uFillTx/>
                  <a:latin typeface="Segoe UI"/>
                  <a:ea typeface="+mn-ea"/>
                  <a:cs typeface="+mn-cs"/>
                </a:rPr>
                <a:t> meeting</a:t>
              </a:r>
              <a:endParaRPr kumimoji="0" lang="en-US" sz="1050" b="0" i="0" u="none" strike="noStrike" kern="1200" cap="none" spc="0" normalizeH="0" baseline="0" noProof="0">
                <a:ln>
                  <a:noFill/>
                </a:ln>
                <a:solidFill>
                  <a:schemeClr val="accent1"/>
                </a:solidFill>
                <a:effectLst/>
                <a:uLnTx/>
                <a:uFillTx/>
                <a:latin typeface="Segoe UI"/>
                <a:ea typeface="+mn-ea"/>
                <a:cs typeface="+mn-cs"/>
              </a:endParaRPr>
            </a:p>
          </p:txBody>
        </p:sp>
        <p:pic>
          <p:nvPicPr>
            <p:cNvPr id="116" name="Graphic 38">
              <a:extLst>
                <a:ext uri="{FF2B5EF4-FFF2-40B4-BE49-F238E27FC236}">
                  <a16:creationId xmlns:a16="http://schemas.microsoft.com/office/drawing/2014/main" id="{FA3A722B-15AA-8D84-D0C0-43885B7AD6C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3201363"/>
              <a:ext cx="163426" cy="163426"/>
            </a:xfrm>
            <a:prstGeom prst="rect">
              <a:avLst/>
            </a:prstGeom>
          </p:spPr>
        </p:pic>
      </p:grpSp>
      <p:grpSp>
        <p:nvGrpSpPr>
          <p:cNvPr id="46" name="Group 45">
            <a:extLst>
              <a:ext uri="{FF2B5EF4-FFF2-40B4-BE49-F238E27FC236}">
                <a16:creationId xmlns:a16="http://schemas.microsoft.com/office/drawing/2014/main" id="{1CE926CF-0683-E4DD-4CC9-0954FE4E5984}"/>
              </a:ext>
              <a:ext uri="{C183D7F6-B498-43B3-948B-1728B52AA6E4}">
                <adec:decorative xmlns:adec="http://schemas.microsoft.com/office/drawing/2017/decorative" val="1"/>
              </a:ext>
            </a:extLst>
          </p:cNvPr>
          <p:cNvGrpSpPr/>
          <p:nvPr/>
        </p:nvGrpSpPr>
        <p:grpSpPr>
          <a:xfrm>
            <a:off x="2766319" y="1463713"/>
            <a:ext cx="2153223" cy="2221428"/>
            <a:chOff x="2766319" y="1463713"/>
            <a:chExt cx="2153223" cy="2221428"/>
          </a:xfrm>
        </p:grpSpPr>
        <p:sp>
          <p:nvSpPr>
            <p:cNvPr id="105" name="Rounded Rectangle 1">
              <a:extLst>
                <a:ext uri="{FF2B5EF4-FFF2-40B4-BE49-F238E27FC236}">
                  <a16:creationId xmlns:a16="http://schemas.microsoft.com/office/drawing/2014/main" id="{F8C84E07-CECD-6B3A-D5AF-17A2F72EE594}"/>
                </a:ext>
                <a:ext uri="{C183D7F6-B498-43B3-948B-1728B52AA6E4}">
                  <adec:decorative xmlns:adec="http://schemas.microsoft.com/office/drawing/2017/decorative" val="1"/>
                </a:ext>
              </a:extLst>
            </p:cNvPr>
            <p:cNvSpPr/>
            <p:nvPr/>
          </p:nvSpPr>
          <p:spPr bwMode="auto">
            <a:xfrm>
              <a:off x="2766319"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6" name="TextBox 45">
              <a:extLst>
                <a:ext uri="{FF2B5EF4-FFF2-40B4-BE49-F238E27FC236}">
                  <a16:creationId xmlns:a16="http://schemas.microsoft.com/office/drawing/2014/main" id="{CE3B50AB-6AAB-4A97-1E5B-44F7543AEC55}"/>
                </a:ext>
              </a:extLst>
            </p:cNvPr>
            <p:cNvSpPr txBox="1"/>
            <p:nvPr/>
          </p:nvSpPr>
          <p:spPr>
            <a:xfrm>
              <a:off x="2887239" y="1957766"/>
              <a:ext cx="1859859" cy="882293"/>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an </a:t>
              </a:r>
              <a:br>
                <a:rPr lang="en-US" sz="1400" b="1" noProof="0">
                  <a:solidFill>
                    <a:srgbClr val="8661C5"/>
                  </a:solidFill>
                  <a:latin typeface="Segoe UI Semibold" panose="020B0502040204020203" pitchFamily="34" charset="0"/>
                  <a:cs typeface="Segoe UI Semibold" panose="020B0502040204020203" pitchFamily="34" charset="0"/>
                </a:rPr>
              </a:br>
              <a:r>
                <a:rPr lang="en-US" sz="1400" b="1" noProof="0">
                  <a:solidFill>
                    <a:srgbClr val="8661C5"/>
                  </a:solidFill>
                  <a:latin typeface="Segoe UI Semibold" panose="020B0502040204020203" pitchFamily="34" charset="0"/>
                  <a:cs typeface="Segoe UI Semibold" panose="020B0502040204020203" pitchFamily="34" charset="0"/>
                </a:rPr>
                <a:t>email thread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quickly caught up to a long, complex email thread.</a:t>
              </a:r>
            </a:p>
          </p:txBody>
        </p:sp>
        <p:sp>
          <p:nvSpPr>
            <p:cNvPr id="107" name="TextBox 2">
              <a:extLst>
                <a:ext uri="{FF2B5EF4-FFF2-40B4-BE49-F238E27FC236}">
                  <a16:creationId xmlns:a16="http://schemas.microsoft.com/office/drawing/2014/main" id="{B82971EB-8529-3233-5ECA-760441132984}"/>
                </a:ext>
              </a:extLst>
            </p:cNvPr>
            <p:cNvSpPr txBox="1"/>
            <p:nvPr/>
          </p:nvSpPr>
          <p:spPr>
            <a:xfrm>
              <a:off x="4528088"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2</a:t>
              </a:r>
            </a:p>
          </p:txBody>
        </p:sp>
        <p:pic>
          <p:nvPicPr>
            <p:cNvPr id="108" name="Picture 107" descr="A blue square with a letter o&#10;&#10;Description automatically generated">
              <a:extLst>
                <a:ext uri="{FF2B5EF4-FFF2-40B4-BE49-F238E27FC236}">
                  <a16:creationId xmlns:a16="http://schemas.microsoft.com/office/drawing/2014/main" id="{D7F38BF2-A3D6-3FFD-1FF2-8CE4E6BA54A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985814" y="1619990"/>
              <a:ext cx="301524" cy="280446"/>
            </a:xfrm>
            <a:prstGeom prst="rect">
              <a:avLst/>
            </a:prstGeom>
          </p:spPr>
        </p:pic>
        <p:sp>
          <p:nvSpPr>
            <p:cNvPr id="109" name="TextBox 39">
              <a:extLst>
                <a:ext uri="{FF2B5EF4-FFF2-40B4-BE49-F238E27FC236}">
                  <a16:creationId xmlns:a16="http://schemas.microsoft.com/office/drawing/2014/main" id="{1F1E9012-1D8E-AAEF-DD87-4FCA6DC1926D}"/>
                </a:ext>
              </a:extLst>
            </p:cNvPr>
            <p:cNvSpPr txBox="1"/>
            <p:nvPr/>
          </p:nvSpPr>
          <p:spPr>
            <a:xfrm>
              <a:off x="3085792" y="3171742"/>
              <a:ext cx="1549719" cy="21544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Click on the Summarize icon</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110" name="Graphic 40">
              <a:extLst>
                <a:ext uri="{FF2B5EF4-FFF2-40B4-BE49-F238E27FC236}">
                  <a16:creationId xmlns:a16="http://schemas.microsoft.com/office/drawing/2014/main" id="{40F1E4C5-D9BD-5F83-4A0A-7439D10DA436}"/>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3201363"/>
              <a:ext cx="163426" cy="163426"/>
            </a:xfrm>
            <a:prstGeom prst="rect">
              <a:avLst/>
            </a:prstGeom>
          </p:spPr>
        </p:pic>
      </p:grpSp>
      <p:grpSp>
        <p:nvGrpSpPr>
          <p:cNvPr id="47" name="Group 46">
            <a:extLst>
              <a:ext uri="{FF2B5EF4-FFF2-40B4-BE49-F238E27FC236}">
                <a16:creationId xmlns:a16="http://schemas.microsoft.com/office/drawing/2014/main" id="{65D5E571-10C1-98A8-45FE-DE1F7EE8578F}"/>
              </a:ext>
            </a:extLst>
          </p:cNvPr>
          <p:cNvGrpSpPr/>
          <p:nvPr/>
        </p:nvGrpSpPr>
        <p:grpSpPr>
          <a:xfrm>
            <a:off x="7288413" y="1463713"/>
            <a:ext cx="2153223" cy="2221428"/>
            <a:chOff x="7288413" y="1463713"/>
            <a:chExt cx="2153223" cy="2221428"/>
          </a:xfrm>
        </p:grpSpPr>
        <p:sp>
          <p:nvSpPr>
            <p:cNvPr id="99" name="Rounded Rectangle 1">
              <a:extLst>
                <a:ext uri="{FF2B5EF4-FFF2-40B4-BE49-F238E27FC236}">
                  <a16:creationId xmlns:a16="http://schemas.microsoft.com/office/drawing/2014/main" id="{FB3B6796-8A08-91A7-93CB-001FFD3AC372}"/>
                </a:ext>
                <a:ext uri="{C183D7F6-B498-43B3-948B-1728B52AA6E4}">
                  <adec:decorative xmlns:adec="http://schemas.microsoft.com/office/drawing/2017/decorative" val="1"/>
                </a:ext>
              </a:extLst>
            </p:cNvPr>
            <p:cNvSpPr/>
            <p:nvPr/>
          </p:nvSpPr>
          <p:spPr bwMode="auto">
            <a:xfrm>
              <a:off x="7288413"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100" name="TextBox 53">
              <a:extLst>
                <a:ext uri="{FF2B5EF4-FFF2-40B4-BE49-F238E27FC236}">
                  <a16:creationId xmlns:a16="http://schemas.microsoft.com/office/drawing/2014/main" id="{1B99357D-4275-210A-8C91-4AC829EC87FA}"/>
                </a:ext>
              </a:extLst>
            </p:cNvPr>
            <p:cNvSpPr txBox="1"/>
            <p:nvPr/>
          </p:nvSpPr>
          <p:spPr>
            <a:xfrm>
              <a:off x="7409333" y="1957766"/>
              <a:ext cx="1814387"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Summarize a document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get right down to business by summarizing long documents and focusing </a:t>
              </a:r>
              <a:br>
                <a:rPr lang="en-US" sz="1000" noProof="0">
                  <a:solidFill>
                    <a:prstClr val="black"/>
                  </a:solidFill>
                  <a:latin typeface="Segoe UI"/>
                </a:rPr>
              </a:br>
              <a:r>
                <a:rPr lang="en-US" sz="1000" noProof="0">
                  <a:solidFill>
                    <a:prstClr val="black"/>
                  </a:solidFill>
                  <a:latin typeface="Segoe UI"/>
                </a:rPr>
                <a:t>on the relevant sections.</a:t>
              </a:r>
            </a:p>
          </p:txBody>
        </p:sp>
        <p:sp>
          <p:nvSpPr>
            <p:cNvPr id="101" name="TextBox 5">
              <a:extLst>
                <a:ext uri="{FF2B5EF4-FFF2-40B4-BE49-F238E27FC236}">
                  <a16:creationId xmlns:a16="http://schemas.microsoft.com/office/drawing/2014/main" id="{F694DC2F-652A-66F8-1725-61FC41CD0477}"/>
                </a:ext>
              </a:extLst>
            </p:cNvPr>
            <p:cNvSpPr txBox="1"/>
            <p:nvPr/>
          </p:nvSpPr>
          <p:spPr>
            <a:xfrm>
              <a:off x="9050182"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4</a:t>
              </a:r>
            </a:p>
          </p:txBody>
        </p:sp>
        <p:pic>
          <p:nvPicPr>
            <p:cNvPr id="102" name="Picture 101">
              <a:extLst>
                <a:ext uri="{FF2B5EF4-FFF2-40B4-BE49-F238E27FC236}">
                  <a16:creationId xmlns:a16="http://schemas.microsoft.com/office/drawing/2014/main" id="{8318C110-12A8-4B29-AB5F-EE77B5E40CE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7483196" y="1619990"/>
              <a:ext cx="318387" cy="280446"/>
            </a:xfrm>
            <a:prstGeom prst="rect">
              <a:avLst/>
            </a:prstGeom>
          </p:spPr>
        </p:pic>
        <p:sp>
          <p:nvSpPr>
            <p:cNvPr id="103" name="TextBox 44">
              <a:extLst>
                <a:ext uri="{FF2B5EF4-FFF2-40B4-BE49-F238E27FC236}">
                  <a16:creationId xmlns:a16="http://schemas.microsoft.com/office/drawing/2014/main" id="{4178A1EC-A451-9956-4A77-DF25EA6267BC}"/>
                </a:ext>
              </a:extLst>
            </p:cNvPr>
            <p:cNvSpPr txBox="1"/>
            <p:nvPr/>
          </p:nvSpPr>
          <p:spPr>
            <a:xfrm>
              <a:off x="7602300" y="3171742"/>
              <a:ext cx="1340058"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Give me a bulleted list of key points from </a:t>
              </a:r>
              <a:r>
                <a:rPr lang="en-US" sz="800" noProof="0">
                  <a:solidFill>
                    <a:schemeClr val="accent1"/>
                  </a:solidFill>
                  <a:latin typeface="Segoe UI"/>
                </a:rPr>
                <a:t>file</a:t>
              </a:r>
            </a:p>
          </p:txBody>
        </p:sp>
        <p:pic>
          <p:nvPicPr>
            <p:cNvPr id="104" name="Graphic 46">
              <a:extLst>
                <a:ext uri="{FF2B5EF4-FFF2-40B4-BE49-F238E27FC236}">
                  <a16:creationId xmlns:a16="http://schemas.microsoft.com/office/drawing/2014/main" id="{3F6524EA-55FF-2AC7-CFDC-22EF757DFE5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3201363"/>
              <a:ext cx="163426" cy="163426"/>
            </a:xfrm>
            <a:prstGeom prst="rect">
              <a:avLst/>
            </a:prstGeom>
          </p:spPr>
        </p:pic>
      </p:grpSp>
      <p:grpSp>
        <p:nvGrpSpPr>
          <p:cNvPr id="48" name="Group 47">
            <a:extLst>
              <a:ext uri="{FF2B5EF4-FFF2-40B4-BE49-F238E27FC236}">
                <a16:creationId xmlns:a16="http://schemas.microsoft.com/office/drawing/2014/main" id="{238BFAA2-A197-FA09-2215-D6E2B1F27D0E}"/>
              </a:ext>
            </a:extLst>
          </p:cNvPr>
          <p:cNvGrpSpPr/>
          <p:nvPr/>
        </p:nvGrpSpPr>
        <p:grpSpPr>
          <a:xfrm>
            <a:off x="9549461" y="1463713"/>
            <a:ext cx="2261048" cy="2221428"/>
            <a:chOff x="9549461" y="1463713"/>
            <a:chExt cx="2261048" cy="2221428"/>
          </a:xfrm>
        </p:grpSpPr>
        <p:sp>
          <p:nvSpPr>
            <p:cNvPr id="93" name="Rounded Rectangle 1">
              <a:extLst>
                <a:ext uri="{FF2B5EF4-FFF2-40B4-BE49-F238E27FC236}">
                  <a16:creationId xmlns:a16="http://schemas.microsoft.com/office/drawing/2014/main" id="{59550B36-A5A6-502B-8676-F1D0E3B71FE4}"/>
                </a:ext>
                <a:ext uri="{C183D7F6-B498-43B3-948B-1728B52AA6E4}">
                  <adec:decorative xmlns:adec="http://schemas.microsoft.com/office/drawing/2017/decorative" val="1"/>
                </a:ext>
              </a:extLst>
            </p:cNvPr>
            <p:cNvSpPr/>
            <p:nvPr/>
          </p:nvSpPr>
          <p:spPr bwMode="auto">
            <a:xfrm>
              <a:off x="9549461"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94" name="TextBox 57">
              <a:extLst>
                <a:ext uri="{FF2B5EF4-FFF2-40B4-BE49-F238E27FC236}">
                  <a16:creationId xmlns:a16="http://schemas.microsoft.com/office/drawing/2014/main" id="{194B6E58-2795-6B2C-6957-567C5D02CB60}"/>
                </a:ext>
              </a:extLst>
            </p:cNvPr>
            <p:cNvSpPr txBox="1"/>
            <p:nvPr/>
          </p:nvSpPr>
          <p:spPr>
            <a:xfrm>
              <a:off x="9670382" y="1957766"/>
              <a:ext cx="1585640"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Tell me about a topic/project </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provide insights and analysis from across multiple sources to get up to speed quickly.</a:t>
              </a:r>
            </a:p>
          </p:txBody>
        </p:sp>
        <p:sp>
          <p:nvSpPr>
            <p:cNvPr id="95" name="TextBox 6">
              <a:extLst>
                <a:ext uri="{FF2B5EF4-FFF2-40B4-BE49-F238E27FC236}">
                  <a16:creationId xmlns:a16="http://schemas.microsoft.com/office/drawing/2014/main" id="{20190CE8-7963-C6AE-2F5B-BBF136262A72}"/>
                </a:ext>
              </a:extLst>
            </p:cNvPr>
            <p:cNvSpPr txBox="1"/>
            <p:nvPr/>
          </p:nvSpPr>
          <p:spPr>
            <a:xfrm>
              <a:off x="11311230"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5</a:t>
              </a:r>
            </a:p>
          </p:txBody>
        </p:sp>
        <p:pic>
          <p:nvPicPr>
            <p:cNvPr id="96" name="Picture 95">
              <a:extLst>
                <a:ext uri="{FF2B5EF4-FFF2-40B4-BE49-F238E27FC236}">
                  <a16:creationId xmlns:a16="http://schemas.microsoft.com/office/drawing/2014/main" id="{2BF77F10-0F91-982A-CB4C-5224FF1627CB}"/>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1619990"/>
              <a:ext cx="318387" cy="280446"/>
            </a:xfrm>
            <a:prstGeom prst="rect">
              <a:avLst/>
            </a:prstGeom>
          </p:spPr>
        </p:pic>
        <p:sp>
          <p:nvSpPr>
            <p:cNvPr id="97" name="TextBox 48">
              <a:extLst>
                <a:ext uri="{FF2B5EF4-FFF2-40B4-BE49-F238E27FC236}">
                  <a16:creationId xmlns:a16="http://schemas.microsoft.com/office/drawing/2014/main" id="{023FB5F8-BAC0-CF3A-FE68-7D3F2BD4AFDC}"/>
                </a:ext>
              </a:extLst>
            </p:cNvPr>
            <p:cNvSpPr txBox="1"/>
            <p:nvPr/>
          </p:nvSpPr>
          <p:spPr>
            <a:xfrm>
              <a:off x="9866807" y="3171742"/>
              <a:ext cx="1943702"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Tell me what's new about</a:t>
              </a:r>
              <a:r>
                <a:rPr kumimoji="0" lang="en-US" sz="800" b="0" i="0" u="none" strike="noStrike" kern="1200" cap="none" spc="0" normalizeH="0" baseline="0" noProof="0">
                  <a:ln>
                    <a:noFill/>
                  </a:ln>
                  <a:solidFill>
                    <a:schemeClr val="accent1"/>
                  </a:solidFill>
                  <a:effectLst/>
                  <a:uLnTx/>
                  <a:uFillTx/>
                  <a:latin typeface="Segoe UI"/>
                  <a:ea typeface="+mn-ea"/>
                  <a:cs typeface="+mn-cs"/>
                </a:rPr>
                <a:t> </a:t>
              </a:r>
              <a:r>
                <a:rPr lang="en-US" sz="800" noProof="0">
                  <a:solidFill>
                    <a:schemeClr val="accent1"/>
                  </a:solidFill>
                  <a:latin typeface="Segoe UI"/>
                </a:rPr>
                <a:t>topic</a:t>
              </a:r>
              <a:r>
                <a:rPr kumimoji="0" lang="en-US" sz="800" b="0" i="0" u="none" strike="noStrike" kern="1200" cap="none" spc="0" normalizeH="0" baseline="0" noProof="0">
                  <a:ln>
                    <a:noFill/>
                  </a:ln>
                  <a:solidFill>
                    <a:prstClr val="black"/>
                  </a:solidFill>
                  <a:effectLst/>
                  <a:uLnTx/>
                  <a:uFillTx/>
                  <a:latin typeface="Segoe UI"/>
                  <a:ea typeface="+mn-ea"/>
                  <a:cs typeface="+mn-cs"/>
                </a:rPr>
                <a:t> organized by emails, chats, and files?</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98" name="Graphic 50">
              <a:extLst>
                <a:ext uri="{FF2B5EF4-FFF2-40B4-BE49-F238E27FC236}">
                  <a16:creationId xmlns:a16="http://schemas.microsoft.com/office/drawing/2014/main" id="{4F88AF6B-8764-0722-06D7-07BF343AEE4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3201363"/>
              <a:ext cx="163426" cy="163426"/>
            </a:xfrm>
            <a:prstGeom prst="rect">
              <a:avLst/>
            </a:prstGeom>
          </p:spPr>
        </p:pic>
      </p:grpSp>
      <p:grpSp>
        <p:nvGrpSpPr>
          <p:cNvPr id="49" name="Group 48">
            <a:extLst>
              <a:ext uri="{FF2B5EF4-FFF2-40B4-BE49-F238E27FC236}">
                <a16:creationId xmlns:a16="http://schemas.microsoft.com/office/drawing/2014/main" id="{80040FE4-F8E4-82D9-470D-39D9BBF8F8C9}"/>
              </a:ext>
            </a:extLst>
          </p:cNvPr>
          <p:cNvGrpSpPr/>
          <p:nvPr/>
        </p:nvGrpSpPr>
        <p:grpSpPr>
          <a:xfrm>
            <a:off x="505272" y="3809424"/>
            <a:ext cx="2153223" cy="2221429"/>
            <a:chOff x="505272" y="3809424"/>
            <a:chExt cx="2153223" cy="2221429"/>
          </a:xfrm>
        </p:grpSpPr>
        <p:sp>
          <p:nvSpPr>
            <p:cNvPr id="87" name="Rounded Rectangle 1">
              <a:extLst>
                <a:ext uri="{FF2B5EF4-FFF2-40B4-BE49-F238E27FC236}">
                  <a16:creationId xmlns:a16="http://schemas.microsoft.com/office/drawing/2014/main" id="{BB679FF4-82BC-65AD-EA4D-7CEE70327781}"/>
                </a:ext>
                <a:ext uri="{C183D7F6-B498-43B3-948B-1728B52AA6E4}">
                  <adec:decorative xmlns:adec="http://schemas.microsoft.com/office/drawing/2017/decorative" val="1"/>
                </a:ext>
              </a:extLst>
            </p:cNvPr>
            <p:cNvSpPr/>
            <p:nvPr/>
          </p:nvSpPr>
          <p:spPr bwMode="auto">
            <a:xfrm>
              <a:off x="505272" y="3809425"/>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8" name="TextBox 61">
              <a:extLst>
                <a:ext uri="{FF2B5EF4-FFF2-40B4-BE49-F238E27FC236}">
                  <a16:creationId xmlns:a16="http://schemas.microsoft.com/office/drawing/2014/main" id="{CF2C10A1-0DD1-78D9-DC0C-BC6BF38A499C}"/>
                </a:ext>
              </a:extLst>
            </p:cNvPr>
            <p:cNvSpPr txBox="1"/>
            <p:nvPr/>
          </p:nvSpPr>
          <p:spPr>
            <a:xfrm>
              <a:off x="626192" y="4303478"/>
              <a:ext cx="1744774" cy="119006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Give me some ideas for </a:t>
              </a:r>
              <a:r>
                <a:rPr kumimoji="0" lang="en-US" sz="1200" b="1" u="none" strike="noStrike" kern="1200" cap="none" spc="0" normalizeH="0" baseline="0" noProof="0">
                  <a:ln>
                    <a:noFill/>
                  </a:ln>
                  <a:solidFill>
                    <a:srgbClr val="8661C5"/>
                  </a:solidFill>
                  <a:effectLst/>
                  <a:uLnTx/>
                  <a:uFillTx/>
                  <a:latin typeface="Segoe UI Semibold" panose="020B0502040204020203" pitchFamily="34" charset="0"/>
                  <a:cs typeface="Segoe UI Semibold" panose="020B0502040204020203" pitchFamily="34" charset="0"/>
                </a:rPr>
                <a:t>…</a:t>
              </a:r>
              <a:endParaRPr lang="en-US" sz="1200" b="1" noProof="0">
                <a:solidFill>
                  <a:srgbClr val="8661C5"/>
                </a:solidFill>
                <a:latin typeface="Segoe UI Semibold" panose="020B0502040204020203" pitchFamily="34" charset="0"/>
                <a:cs typeface="Segoe UI Semibold" panose="020B0502040204020203" pitchFamily="34" charset="0"/>
              </a:endParaRP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boost your creativity with ideas for your work such as agendas, product names, social media posts, etc.</a:t>
              </a:r>
            </a:p>
          </p:txBody>
        </p:sp>
        <p:sp>
          <p:nvSpPr>
            <p:cNvPr id="89" name="TextBox 7">
              <a:extLst>
                <a:ext uri="{FF2B5EF4-FFF2-40B4-BE49-F238E27FC236}">
                  <a16:creationId xmlns:a16="http://schemas.microsoft.com/office/drawing/2014/main" id="{F084CF4F-AB5A-F938-7EF7-C2502EFC5F94}"/>
                </a:ext>
              </a:extLst>
            </p:cNvPr>
            <p:cNvSpPr txBox="1"/>
            <p:nvPr/>
          </p:nvSpPr>
          <p:spPr>
            <a:xfrm>
              <a:off x="2267041"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6</a:t>
              </a:r>
            </a:p>
          </p:txBody>
        </p:sp>
        <p:pic>
          <p:nvPicPr>
            <p:cNvPr id="90" name="Picture 89">
              <a:extLst>
                <a:ext uri="{FF2B5EF4-FFF2-40B4-BE49-F238E27FC236}">
                  <a16:creationId xmlns:a16="http://schemas.microsoft.com/office/drawing/2014/main" id="{3C8BC9C7-E0A3-DE69-2484-93F4F979AC29}"/>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697685" y="3990229"/>
              <a:ext cx="318387" cy="280446"/>
            </a:xfrm>
            <a:prstGeom prst="rect">
              <a:avLst/>
            </a:prstGeom>
          </p:spPr>
        </p:pic>
        <p:sp>
          <p:nvSpPr>
            <p:cNvPr id="91" name="TextBox 52">
              <a:extLst>
                <a:ext uri="{FF2B5EF4-FFF2-40B4-BE49-F238E27FC236}">
                  <a16:creationId xmlns:a16="http://schemas.microsoft.com/office/drawing/2014/main" id="{77F6939C-AE0E-47F4-E792-DD7EB2CA3EBB}"/>
                </a:ext>
              </a:extLst>
            </p:cNvPr>
            <p:cNvSpPr txBox="1"/>
            <p:nvPr/>
          </p:nvSpPr>
          <p:spPr>
            <a:xfrm>
              <a:off x="827732" y="5531704"/>
              <a:ext cx="1549719"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spcBef>
                  <a:spcPts val="200"/>
                </a:spcBef>
                <a:spcAft>
                  <a:spcPts val="200"/>
                </a:spcAft>
                <a:defRPr/>
              </a:pPr>
              <a:r>
                <a:rPr kumimoji="0" lang="en-US" sz="800" b="0" i="0" u="none" strike="noStrike" kern="1200" cap="none" spc="0" normalizeH="0" baseline="0" noProof="0">
                  <a:ln>
                    <a:noFill/>
                  </a:ln>
                  <a:solidFill>
                    <a:prstClr val="black"/>
                  </a:solidFill>
                  <a:effectLst/>
                  <a:uLnTx/>
                  <a:uFillTx/>
                  <a:latin typeface="Segoe UI"/>
                  <a:ea typeface="+mn-ea"/>
                  <a:cs typeface="+mn-cs"/>
                </a:rPr>
                <a:t>Suggest 10 compelling taglines based on </a:t>
              </a:r>
              <a:r>
                <a:rPr lang="en-US" sz="800" noProof="0">
                  <a:solidFill>
                    <a:schemeClr val="accent1"/>
                  </a:solidFill>
                  <a:latin typeface="Segoe UI"/>
                </a:rPr>
                <a:t>file </a:t>
              </a:r>
              <a:endParaRPr kumimoji="0" lang="en-US" sz="800" b="0" i="0" u="none" strike="noStrike" kern="1200" cap="none" spc="0" normalizeH="0" baseline="0" noProof="0">
                <a:ln>
                  <a:noFill/>
                </a:ln>
                <a:solidFill>
                  <a:prstClr val="black"/>
                </a:solidFill>
                <a:effectLst/>
                <a:uLnTx/>
                <a:uFillTx/>
                <a:latin typeface="Segoe UI"/>
                <a:ea typeface="+mn-ea"/>
                <a:cs typeface="+mn-cs"/>
              </a:endParaRPr>
            </a:p>
          </p:txBody>
        </p:sp>
        <p:pic>
          <p:nvPicPr>
            <p:cNvPr id="92" name="Graphic 54">
              <a:extLst>
                <a:ext uri="{FF2B5EF4-FFF2-40B4-BE49-F238E27FC236}">
                  <a16:creationId xmlns:a16="http://schemas.microsoft.com/office/drawing/2014/main" id="{65761076-6D3D-7556-10B2-97B635C633C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00506" y="5561325"/>
              <a:ext cx="163426" cy="163426"/>
            </a:xfrm>
            <a:prstGeom prst="rect">
              <a:avLst/>
            </a:prstGeom>
          </p:spPr>
        </p:pic>
      </p:grpSp>
      <p:grpSp>
        <p:nvGrpSpPr>
          <p:cNvPr id="50" name="Group 49">
            <a:extLst>
              <a:ext uri="{FF2B5EF4-FFF2-40B4-BE49-F238E27FC236}">
                <a16:creationId xmlns:a16="http://schemas.microsoft.com/office/drawing/2014/main" id="{4C8CDEB3-72A7-6912-DCE1-144EC22275A7}"/>
              </a:ext>
            </a:extLst>
          </p:cNvPr>
          <p:cNvGrpSpPr/>
          <p:nvPr/>
        </p:nvGrpSpPr>
        <p:grpSpPr>
          <a:xfrm>
            <a:off x="5027366" y="3809424"/>
            <a:ext cx="2153223" cy="2221428"/>
            <a:chOff x="5027366" y="3809424"/>
            <a:chExt cx="2153223" cy="2221428"/>
          </a:xfrm>
        </p:grpSpPr>
        <p:sp>
          <p:nvSpPr>
            <p:cNvPr id="81" name="Rounded Rectangle 1">
              <a:extLst>
                <a:ext uri="{FF2B5EF4-FFF2-40B4-BE49-F238E27FC236}">
                  <a16:creationId xmlns:a16="http://schemas.microsoft.com/office/drawing/2014/main" id="{2FFB0952-0EFB-5087-4B0B-532FD1084B1A}"/>
                </a:ext>
                <a:ext uri="{C183D7F6-B498-43B3-948B-1728B52AA6E4}">
                  <adec:decorative xmlns:adec="http://schemas.microsoft.com/office/drawing/2017/decorative" val="1"/>
                </a:ext>
              </a:extLst>
            </p:cNvPr>
            <p:cNvSpPr/>
            <p:nvPr/>
          </p:nvSpPr>
          <p:spPr bwMode="auto">
            <a:xfrm>
              <a:off x="5027366"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82" name="TextBox 69">
              <a:extLst>
                <a:ext uri="{FF2B5EF4-FFF2-40B4-BE49-F238E27FC236}">
                  <a16:creationId xmlns:a16="http://schemas.microsoft.com/office/drawing/2014/main" id="{E52BAE3D-B4AF-4E1B-8FBC-6434A4F04572}"/>
                </a:ext>
              </a:extLst>
            </p:cNvPr>
            <p:cNvSpPr txBox="1"/>
            <p:nvPr/>
          </p:nvSpPr>
          <p:spPr>
            <a:xfrm>
              <a:off x="5148286" y="4303478"/>
              <a:ext cx="1932245"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What did they say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when you vaguely remember someone mentioning a topic, have Copilot do the research.</a:t>
              </a:r>
            </a:p>
          </p:txBody>
        </p:sp>
        <p:sp>
          <p:nvSpPr>
            <p:cNvPr id="83" name="TextBox 9">
              <a:extLst>
                <a:ext uri="{FF2B5EF4-FFF2-40B4-BE49-F238E27FC236}">
                  <a16:creationId xmlns:a16="http://schemas.microsoft.com/office/drawing/2014/main" id="{05EA08C6-2AF3-B118-625F-6FD3BBAFE6C1}"/>
                </a:ext>
              </a:extLst>
            </p:cNvPr>
            <p:cNvSpPr txBox="1"/>
            <p:nvPr/>
          </p:nvSpPr>
          <p:spPr>
            <a:xfrm>
              <a:off x="6789135"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8</a:t>
              </a:r>
            </a:p>
          </p:txBody>
        </p:sp>
        <p:pic>
          <p:nvPicPr>
            <p:cNvPr id="84" name="Picture 83">
              <a:extLst>
                <a:ext uri="{FF2B5EF4-FFF2-40B4-BE49-F238E27FC236}">
                  <a16:creationId xmlns:a16="http://schemas.microsoft.com/office/drawing/2014/main" id="{48486E2F-78CF-A749-ED75-BE7255B935E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204834" y="3990229"/>
              <a:ext cx="318387" cy="280446"/>
            </a:xfrm>
            <a:prstGeom prst="rect">
              <a:avLst/>
            </a:prstGeom>
          </p:spPr>
        </p:pic>
        <p:sp>
          <p:nvSpPr>
            <p:cNvPr id="85" name="TextBox 60">
              <a:extLst>
                <a:ext uri="{FF2B5EF4-FFF2-40B4-BE49-F238E27FC236}">
                  <a16:creationId xmlns:a16="http://schemas.microsoft.com/office/drawing/2014/main" id="{5490C1F1-BD9A-DDDF-DD09-B99848722ED8}"/>
                </a:ext>
              </a:extLst>
            </p:cNvPr>
            <p:cNvSpPr txBox="1"/>
            <p:nvPr/>
          </p:nvSpPr>
          <p:spPr>
            <a:xfrm>
              <a:off x="5338447" y="5531704"/>
              <a:ext cx="1062417" cy="338554"/>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What did </a:t>
              </a:r>
              <a:r>
                <a:rPr lang="en-US" sz="800" noProof="0">
                  <a:solidFill>
                    <a:schemeClr val="accent1"/>
                  </a:solidFill>
                  <a:latin typeface="Segoe UI"/>
                </a:rPr>
                <a:t>person</a:t>
              </a:r>
              <a:r>
                <a:rPr kumimoji="0" lang="en-US" sz="800" b="0" i="0" u="none" strike="noStrike" kern="1200" cap="none" spc="0" normalizeH="0" baseline="0" noProof="0">
                  <a:ln>
                    <a:noFill/>
                  </a:ln>
                  <a:solidFill>
                    <a:prstClr val="black"/>
                  </a:solidFill>
                  <a:effectLst/>
                  <a:uLnTx/>
                  <a:uFillTx/>
                  <a:latin typeface="Segoe UI"/>
                  <a:ea typeface="+mn-ea"/>
                  <a:cs typeface="+mn-cs"/>
                </a:rPr>
                <a:t> say about </a:t>
              </a:r>
              <a:r>
                <a:rPr lang="en-US" sz="800" noProof="0">
                  <a:solidFill>
                    <a:schemeClr val="accent1"/>
                  </a:solidFill>
                  <a:latin typeface="Segoe UI"/>
                </a:rPr>
                <a:t>topic</a:t>
              </a:r>
            </a:p>
          </p:txBody>
        </p:sp>
        <p:pic>
          <p:nvPicPr>
            <p:cNvPr id="86" name="Graphic 62">
              <a:extLst>
                <a:ext uri="{FF2B5EF4-FFF2-40B4-BE49-F238E27FC236}">
                  <a16:creationId xmlns:a16="http://schemas.microsoft.com/office/drawing/2014/main" id="{3CFE66D8-7B77-EE15-8E3A-391C9C8DC3A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5561325"/>
              <a:ext cx="163426" cy="163426"/>
            </a:xfrm>
            <a:prstGeom prst="rect">
              <a:avLst/>
            </a:prstGeom>
          </p:spPr>
        </p:pic>
      </p:grpSp>
      <p:grpSp>
        <p:nvGrpSpPr>
          <p:cNvPr id="51" name="Group 50">
            <a:extLst>
              <a:ext uri="{FF2B5EF4-FFF2-40B4-BE49-F238E27FC236}">
                <a16:creationId xmlns:a16="http://schemas.microsoft.com/office/drawing/2014/main" id="{1AA13A1F-3E81-D5C9-D38E-E1311C0BB222}"/>
              </a:ext>
            </a:extLst>
          </p:cNvPr>
          <p:cNvGrpSpPr/>
          <p:nvPr/>
        </p:nvGrpSpPr>
        <p:grpSpPr>
          <a:xfrm>
            <a:off x="9549461" y="3809424"/>
            <a:ext cx="2153223" cy="2221427"/>
            <a:chOff x="9549461" y="3809424"/>
            <a:chExt cx="2153223" cy="2221427"/>
          </a:xfrm>
        </p:grpSpPr>
        <p:sp>
          <p:nvSpPr>
            <p:cNvPr id="75" name="Rounded Rectangle 1">
              <a:extLst>
                <a:ext uri="{FF2B5EF4-FFF2-40B4-BE49-F238E27FC236}">
                  <a16:creationId xmlns:a16="http://schemas.microsoft.com/office/drawing/2014/main" id="{2CB8BC68-4A0F-DF73-9429-B5345E4A9D51}"/>
                </a:ext>
                <a:ext uri="{C183D7F6-B498-43B3-948B-1728B52AA6E4}">
                  <adec:decorative xmlns:adec="http://schemas.microsoft.com/office/drawing/2017/decorative" val="1"/>
                </a:ext>
              </a:extLst>
            </p:cNvPr>
            <p:cNvSpPr/>
            <p:nvPr/>
          </p:nvSpPr>
          <p:spPr bwMode="auto">
            <a:xfrm>
              <a:off x="9549461" y="3809424"/>
              <a:ext cx="2153223" cy="2221427"/>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6" name="TextBox 77">
              <a:extLst>
                <a:ext uri="{FF2B5EF4-FFF2-40B4-BE49-F238E27FC236}">
                  <a16:creationId xmlns:a16="http://schemas.microsoft.com/office/drawing/2014/main" id="{1C7CBD6D-CEB8-F2AE-5C57-A793C4CD3CED}"/>
                </a:ext>
              </a:extLst>
            </p:cNvPr>
            <p:cNvSpPr txBox="1"/>
            <p:nvPr/>
          </p:nvSpPr>
          <p:spPr>
            <a:xfrm>
              <a:off x="9670381" y="4303478"/>
              <a:ext cx="1895427" cy="112851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Translate a message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with business becoming increasingly international, it’s important to be able to read or write messages in other languages.</a:t>
              </a:r>
            </a:p>
          </p:txBody>
        </p:sp>
        <p:sp>
          <p:nvSpPr>
            <p:cNvPr id="77" name="TextBox 11">
              <a:extLst>
                <a:ext uri="{FF2B5EF4-FFF2-40B4-BE49-F238E27FC236}">
                  <a16:creationId xmlns:a16="http://schemas.microsoft.com/office/drawing/2014/main" id="{FF9CFBFA-5D67-8DB3-95F3-8E0483267F3A}"/>
                </a:ext>
              </a:extLst>
            </p:cNvPr>
            <p:cNvSpPr txBox="1"/>
            <p:nvPr/>
          </p:nvSpPr>
          <p:spPr>
            <a:xfrm>
              <a:off x="11104442" y="3809424"/>
              <a:ext cx="598242"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10</a:t>
              </a:r>
            </a:p>
          </p:txBody>
        </p:sp>
        <p:pic>
          <p:nvPicPr>
            <p:cNvPr id="78" name="Picture 77">
              <a:extLst>
                <a:ext uri="{FF2B5EF4-FFF2-40B4-BE49-F238E27FC236}">
                  <a16:creationId xmlns:a16="http://schemas.microsoft.com/office/drawing/2014/main" id="{5C96A3F8-2E2F-D120-ECB1-56202343EC7A}"/>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9740013" y="3990229"/>
              <a:ext cx="318387" cy="280446"/>
            </a:xfrm>
            <a:prstGeom prst="rect">
              <a:avLst/>
            </a:prstGeom>
          </p:spPr>
        </p:pic>
        <p:sp>
          <p:nvSpPr>
            <p:cNvPr id="79" name="TextBox 68">
              <a:extLst>
                <a:ext uri="{FF2B5EF4-FFF2-40B4-BE49-F238E27FC236}">
                  <a16:creationId xmlns:a16="http://schemas.microsoft.com/office/drawing/2014/main" id="{40F39368-80B5-2D20-CB6E-EC40E0407BB9}"/>
                </a:ext>
              </a:extLst>
            </p:cNvPr>
            <p:cNvSpPr txBox="1"/>
            <p:nvPr/>
          </p:nvSpPr>
          <p:spPr>
            <a:xfrm>
              <a:off x="9866807" y="5531704"/>
              <a:ext cx="1237635"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Translate the following text into French: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80" name="Graphic 70">
              <a:extLst>
                <a:ext uri="{FF2B5EF4-FFF2-40B4-BE49-F238E27FC236}">
                  <a16:creationId xmlns:a16="http://schemas.microsoft.com/office/drawing/2014/main" id="{23B1E8BE-C7E2-9EE3-65B8-0B813CE0D5E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739581" y="5561325"/>
              <a:ext cx="163426" cy="163426"/>
            </a:xfrm>
            <a:prstGeom prst="rect">
              <a:avLst/>
            </a:prstGeom>
          </p:spPr>
        </p:pic>
      </p:grpSp>
      <p:grpSp>
        <p:nvGrpSpPr>
          <p:cNvPr id="52" name="Group 51">
            <a:extLst>
              <a:ext uri="{FF2B5EF4-FFF2-40B4-BE49-F238E27FC236}">
                <a16:creationId xmlns:a16="http://schemas.microsoft.com/office/drawing/2014/main" id="{4EC09701-7D54-23C5-EE17-469EC77CC48F}"/>
              </a:ext>
              <a:ext uri="{C183D7F6-B498-43B3-948B-1728B52AA6E4}">
                <adec:decorative xmlns:adec="http://schemas.microsoft.com/office/drawing/2017/decorative" val="1"/>
              </a:ext>
            </a:extLst>
          </p:cNvPr>
          <p:cNvGrpSpPr/>
          <p:nvPr/>
        </p:nvGrpSpPr>
        <p:grpSpPr>
          <a:xfrm>
            <a:off x="5027366" y="1463713"/>
            <a:ext cx="2153223" cy="2221428"/>
            <a:chOff x="5027366" y="1463713"/>
            <a:chExt cx="2153223" cy="2221428"/>
          </a:xfrm>
        </p:grpSpPr>
        <p:sp>
          <p:nvSpPr>
            <p:cNvPr id="69" name="Rounded Rectangle 1">
              <a:extLst>
                <a:ext uri="{FF2B5EF4-FFF2-40B4-BE49-F238E27FC236}">
                  <a16:creationId xmlns:a16="http://schemas.microsoft.com/office/drawing/2014/main" id="{A16D7BC9-CC42-6637-0619-9FC39BBBA2E5}"/>
                </a:ext>
                <a:ext uri="{C183D7F6-B498-43B3-948B-1728B52AA6E4}">
                  <adec:decorative xmlns:adec="http://schemas.microsoft.com/office/drawing/2017/decorative" val="1"/>
                </a:ext>
              </a:extLst>
            </p:cNvPr>
            <p:cNvSpPr/>
            <p:nvPr/>
          </p:nvSpPr>
          <p:spPr bwMode="auto">
            <a:xfrm>
              <a:off x="5027366" y="1463713"/>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70" name="TextBox 49">
              <a:extLst>
                <a:ext uri="{FF2B5EF4-FFF2-40B4-BE49-F238E27FC236}">
                  <a16:creationId xmlns:a16="http://schemas.microsoft.com/office/drawing/2014/main" id="{7AFBB748-579B-3C99-1D2B-06F6827E18F7}"/>
                </a:ext>
              </a:extLst>
            </p:cNvPr>
            <p:cNvSpPr txBox="1"/>
            <p:nvPr/>
          </p:nvSpPr>
          <p:spPr>
            <a:xfrm>
              <a:off x="5148286" y="1957766"/>
              <a:ext cx="18143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Draft email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personalize the tone and length.</a:t>
              </a:r>
            </a:p>
          </p:txBody>
        </p:sp>
        <p:sp>
          <p:nvSpPr>
            <p:cNvPr id="71" name="TextBox 3">
              <a:extLst>
                <a:ext uri="{FF2B5EF4-FFF2-40B4-BE49-F238E27FC236}">
                  <a16:creationId xmlns:a16="http://schemas.microsoft.com/office/drawing/2014/main" id="{2ADAF7D3-1361-516B-4C57-0716A04B1728}"/>
                </a:ext>
              </a:extLst>
            </p:cNvPr>
            <p:cNvSpPr txBox="1"/>
            <p:nvPr/>
          </p:nvSpPr>
          <p:spPr>
            <a:xfrm>
              <a:off x="6789135" y="1463713"/>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3</a:t>
              </a:r>
            </a:p>
          </p:txBody>
        </p:sp>
        <p:sp>
          <p:nvSpPr>
            <p:cNvPr id="72" name="TextBox 41">
              <a:extLst>
                <a:ext uri="{FF2B5EF4-FFF2-40B4-BE49-F238E27FC236}">
                  <a16:creationId xmlns:a16="http://schemas.microsoft.com/office/drawing/2014/main" id="{B733B91A-E5FE-30D7-D4AF-32F7151B95BB}"/>
                </a:ext>
              </a:extLst>
            </p:cNvPr>
            <p:cNvSpPr txBox="1"/>
            <p:nvPr/>
          </p:nvSpPr>
          <p:spPr>
            <a:xfrm>
              <a:off x="5338447" y="2983690"/>
              <a:ext cx="1549719" cy="58477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Draft an email to [name] that informs them that Project X is delayed two weeks. Make it short and casual in tone.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73" name="Graphic 42">
              <a:extLst>
                <a:ext uri="{FF2B5EF4-FFF2-40B4-BE49-F238E27FC236}">
                  <a16:creationId xmlns:a16="http://schemas.microsoft.com/office/drawing/2014/main" id="{17E96F4E-BD69-280D-2CB5-60538CD190B8}"/>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1221" y="3013311"/>
              <a:ext cx="163426" cy="163426"/>
            </a:xfrm>
            <a:prstGeom prst="rect">
              <a:avLst/>
            </a:prstGeom>
          </p:spPr>
        </p:pic>
        <p:pic>
          <p:nvPicPr>
            <p:cNvPr id="74" name="Picture 73" descr="A blue square with a letter o&#10;&#10;Description automatically generated">
              <a:extLst>
                <a:ext uri="{FF2B5EF4-FFF2-40B4-BE49-F238E27FC236}">
                  <a16:creationId xmlns:a16="http://schemas.microsoft.com/office/drawing/2014/main" id="{C0780738-3B05-1363-6CA6-4DEA4D8AAF9E}"/>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249116" y="1619990"/>
              <a:ext cx="301524" cy="280446"/>
            </a:xfrm>
            <a:prstGeom prst="rect">
              <a:avLst/>
            </a:prstGeom>
          </p:spPr>
        </p:pic>
      </p:grpSp>
      <p:grpSp>
        <p:nvGrpSpPr>
          <p:cNvPr id="53" name="Group 52">
            <a:extLst>
              <a:ext uri="{FF2B5EF4-FFF2-40B4-BE49-F238E27FC236}">
                <a16:creationId xmlns:a16="http://schemas.microsoft.com/office/drawing/2014/main" id="{73B59520-EF5F-C37E-4313-0620F4FA27A4}"/>
              </a:ext>
            </a:extLst>
          </p:cNvPr>
          <p:cNvGrpSpPr/>
          <p:nvPr/>
        </p:nvGrpSpPr>
        <p:grpSpPr>
          <a:xfrm>
            <a:off x="7288413" y="3809424"/>
            <a:ext cx="2153223" cy="2221428"/>
            <a:chOff x="7288413" y="3809424"/>
            <a:chExt cx="2153223" cy="2221428"/>
          </a:xfrm>
        </p:grpSpPr>
        <p:sp>
          <p:nvSpPr>
            <p:cNvPr id="63" name="Rounded Rectangle 1">
              <a:extLst>
                <a:ext uri="{FF2B5EF4-FFF2-40B4-BE49-F238E27FC236}">
                  <a16:creationId xmlns:a16="http://schemas.microsoft.com/office/drawing/2014/main" id="{A6C2A085-1AC7-F7A7-E478-F9DA2B990470}"/>
                </a:ext>
                <a:ext uri="{C183D7F6-B498-43B3-948B-1728B52AA6E4}">
                  <adec:decorative xmlns:adec="http://schemas.microsoft.com/office/drawing/2017/decorative" val="1"/>
                </a:ext>
              </a:extLst>
            </p:cNvPr>
            <p:cNvSpPr/>
            <p:nvPr/>
          </p:nvSpPr>
          <p:spPr bwMode="auto">
            <a:xfrm>
              <a:off x="7288413"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64" name="TextBox 73">
              <a:extLst>
                <a:ext uri="{FF2B5EF4-FFF2-40B4-BE49-F238E27FC236}">
                  <a16:creationId xmlns:a16="http://schemas.microsoft.com/office/drawing/2014/main" id="{DC7859A8-E639-AE86-5C20-CD525CE847A3}"/>
                </a:ext>
              </a:extLst>
            </p:cNvPr>
            <p:cNvSpPr txBox="1"/>
            <p:nvPr/>
          </p:nvSpPr>
          <p:spPr>
            <a:xfrm>
              <a:off x="7409333" y="4303478"/>
              <a:ext cx="1742685" cy="666849"/>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How do I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a:t>
              </a:r>
              <a:r>
                <a:rPr lang="en-US" sz="1000" noProof="0"/>
                <a:t>let Copilot help you build or fix formulas in Excel</a:t>
              </a:r>
              <a:r>
                <a:rPr lang="en-US" sz="1000" noProof="0">
                  <a:solidFill>
                    <a:prstClr val="black"/>
                  </a:solidFill>
                  <a:latin typeface="Segoe UI"/>
                </a:rPr>
                <a:t>.</a:t>
              </a:r>
            </a:p>
          </p:txBody>
        </p:sp>
        <p:sp>
          <p:nvSpPr>
            <p:cNvPr id="65" name="TextBox 10">
              <a:extLst>
                <a:ext uri="{FF2B5EF4-FFF2-40B4-BE49-F238E27FC236}">
                  <a16:creationId xmlns:a16="http://schemas.microsoft.com/office/drawing/2014/main" id="{C679F92A-A63B-8C92-5DE1-5CFA4E885555}"/>
                </a:ext>
              </a:extLst>
            </p:cNvPr>
            <p:cNvSpPr txBox="1"/>
            <p:nvPr/>
          </p:nvSpPr>
          <p:spPr>
            <a:xfrm>
              <a:off x="9050182"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9</a:t>
              </a:r>
            </a:p>
          </p:txBody>
        </p:sp>
        <p:sp>
          <p:nvSpPr>
            <p:cNvPr id="66" name="TextBox 64">
              <a:extLst>
                <a:ext uri="{FF2B5EF4-FFF2-40B4-BE49-F238E27FC236}">
                  <a16:creationId xmlns:a16="http://schemas.microsoft.com/office/drawing/2014/main" id="{64255297-57D1-7547-0902-3084582632E3}"/>
                </a:ext>
              </a:extLst>
            </p:cNvPr>
            <p:cNvSpPr txBox="1"/>
            <p:nvPr/>
          </p:nvSpPr>
          <p:spPr>
            <a:xfrm>
              <a:off x="7602299" y="5531704"/>
              <a:ext cx="1549719"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800" noProof="0"/>
                <a:t>How do I sum values that are greater than 0?</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7" name="Graphic 66">
              <a:extLst>
                <a:ext uri="{FF2B5EF4-FFF2-40B4-BE49-F238E27FC236}">
                  <a16:creationId xmlns:a16="http://schemas.microsoft.com/office/drawing/2014/main" id="{0FA4F0F9-65F6-3F0A-9FC6-62BD9D138C5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75073" y="5561325"/>
              <a:ext cx="163426" cy="163426"/>
            </a:xfrm>
            <a:prstGeom prst="rect">
              <a:avLst/>
            </a:prstGeom>
          </p:spPr>
        </p:pic>
      </p:grpSp>
      <p:sp>
        <p:nvSpPr>
          <p:cNvPr id="54" name="TextBox 108">
            <a:extLst>
              <a:ext uri="{FF2B5EF4-FFF2-40B4-BE49-F238E27FC236}">
                <a16:creationId xmlns:a16="http://schemas.microsoft.com/office/drawing/2014/main" id="{C507FB5A-E697-FD95-BEA0-4F363564A701}"/>
              </a:ext>
            </a:extLst>
          </p:cNvPr>
          <p:cNvSpPr txBox="1"/>
          <p:nvPr/>
        </p:nvSpPr>
        <p:spPr>
          <a:xfrm>
            <a:off x="2148800" y="6254847"/>
            <a:ext cx="7894400" cy="36689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07000"/>
              </a:lnSpc>
              <a:spcAft>
                <a:spcPts val="800"/>
              </a:spcAft>
            </a:pPr>
            <a:r>
              <a:rPr lang="en-US" sz="1800" b="1" kern="100" noProof="0" dirty="0">
                <a:effectLst/>
                <a:latin typeface="Segoe UI Semibold" panose="020B0502040204020203" pitchFamily="34" charset="0"/>
                <a:ea typeface="Aptos" panose="020B0004020202020204" pitchFamily="34" charset="0"/>
                <a:cs typeface="Segoe UI Semibold" panose="020B0502040204020203" pitchFamily="34" charset="0"/>
              </a:rPr>
              <a:t> For more prompts, visit Copilot Lab at: </a:t>
            </a:r>
            <a:r>
              <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hlinkClick r:id="rId7"/>
              </a:rPr>
              <a:t>aka.ms/prompts</a:t>
            </a:r>
            <a:endParaRPr lang="en-US" sz="1800" b="1" kern="100" noProof="0" dirty="0">
              <a:solidFill>
                <a:srgbClr val="8661C5"/>
              </a:solidFill>
              <a:effectLst/>
              <a:latin typeface="Segoe UI Semibold" panose="020B0502040204020203" pitchFamily="34" charset="0"/>
              <a:ea typeface="Aptos" panose="020B0004020202020204" pitchFamily="34" charset="0"/>
              <a:cs typeface="Segoe UI Semibold" panose="020B0502040204020203" pitchFamily="34" charset="0"/>
            </a:endParaRPr>
          </a:p>
        </p:txBody>
      </p:sp>
      <p:grpSp>
        <p:nvGrpSpPr>
          <p:cNvPr id="55" name="Group 54">
            <a:extLst>
              <a:ext uri="{FF2B5EF4-FFF2-40B4-BE49-F238E27FC236}">
                <a16:creationId xmlns:a16="http://schemas.microsoft.com/office/drawing/2014/main" id="{B1D9F39A-05D8-1E30-151B-79CD4E0A8BCF}"/>
              </a:ext>
              <a:ext uri="{C183D7F6-B498-43B3-948B-1728B52AA6E4}">
                <adec:decorative xmlns:adec="http://schemas.microsoft.com/office/drawing/2017/decorative" val="1"/>
              </a:ext>
            </a:extLst>
          </p:cNvPr>
          <p:cNvGrpSpPr/>
          <p:nvPr/>
        </p:nvGrpSpPr>
        <p:grpSpPr>
          <a:xfrm>
            <a:off x="2766319" y="3809424"/>
            <a:ext cx="2153223" cy="2221428"/>
            <a:chOff x="2766319" y="3809424"/>
            <a:chExt cx="2153223" cy="2221428"/>
          </a:xfrm>
        </p:grpSpPr>
        <p:grpSp>
          <p:nvGrpSpPr>
            <p:cNvPr id="56" name="Group 55">
              <a:extLst>
                <a:ext uri="{FF2B5EF4-FFF2-40B4-BE49-F238E27FC236}">
                  <a16:creationId xmlns:a16="http://schemas.microsoft.com/office/drawing/2014/main" id="{9F0FAEB7-F0E8-2EA7-416F-5503AA31B3C1}"/>
                </a:ext>
              </a:extLst>
            </p:cNvPr>
            <p:cNvGrpSpPr/>
            <p:nvPr/>
          </p:nvGrpSpPr>
          <p:grpSpPr>
            <a:xfrm>
              <a:off x="2766319" y="3809424"/>
              <a:ext cx="2153223" cy="2221428"/>
              <a:chOff x="2766319" y="3809424"/>
              <a:chExt cx="2153223" cy="2221428"/>
            </a:xfrm>
          </p:grpSpPr>
          <p:sp>
            <p:nvSpPr>
              <p:cNvPr id="58" name="Rounded Rectangle 1">
                <a:extLst>
                  <a:ext uri="{FF2B5EF4-FFF2-40B4-BE49-F238E27FC236}">
                    <a16:creationId xmlns:a16="http://schemas.microsoft.com/office/drawing/2014/main" id="{677A3F3F-3968-D627-AF99-67456FE7BF9F}"/>
                  </a:ext>
                  <a:ext uri="{C183D7F6-B498-43B3-948B-1728B52AA6E4}">
                    <adec:decorative xmlns:adec="http://schemas.microsoft.com/office/drawing/2017/decorative" val="1"/>
                  </a:ext>
                </a:extLst>
              </p:cNvPr>
              <p:cNvSpPr/>
              <p:nvPr/>
            </p:nvSpPr>
            <p:spPr bwMode="auto">
              <a:xfrm>
                <a:off x="2766319" y="3809424"/>
                <a:ext cx="2153223" cy="2221428"/>
              </a:xfrm>
              <a:prstGeom prst="roundRect">
                <a:avLst>
                  <a:gd name="adj" fmla="val 2901"/>
                </a:avLst>
              </a:prstGeom>
              <a:solidFill>
                <a:schemeClr val="bg1"/>
              </a:soli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2472" fontAlgn="base">
                  <a:spcBef>
                    <a:spcPct val="0"/>
                  </a:spcBef>
                  <a:spcAft>
                    <a:spcPct val="0"/>
                  </a:spcAft>
                </a:pPr>
                <a:endParaRPr lang="en-US" sz="1600" noProof="0">
                  <a:solidFill>
                    <a:schemeClr val="tx1"/>
                  </a:solidFill>
                  <a:latin typeface="Segoe UI"/>
                  <a:cs typeface="Segoe UI" pitchFamily="34" charset="0"/>
                </a:endParaRPr>
              </a:p>
            </p:txBody>
          </p:sp>
          <p:sp>
            <p:nvSpPr>
              <p:cNvPr id="59" name="TextBox 65">
                <a:extLst>
                  <a:ext uri="{FF2B5EF4-FFF2-40B4-BE49-F238E27FC236}">
                    <a16:creationId xmlns:a16="http://schemas.microsoft.com/office/drawing/2014/main" id="{3B34582A-3E0F-43B3-D808-D1A043F9CF77}"/>
                  </a:ext>
                </a:extLst>
              </p:cNvPr>
              <p:cNvSpPr txBox="1"/>
              <p:nvPr/>
            </p:nvSpPr>
            <p:spPr>
              <a:xfrm>
                <a:off x="2887238" y="4303478"/>
                <a:ext cx="1972597" cy="82073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lang="en-US" sz="1400" b="1" noProof="0">
                    <a:solidFill>
                      <a:srgbClr val="8661C5"/>
                    </a:solidFill>
                    <a:latin typeface="Segoe UI Semibold" panose="020B0502040204020203" pitchFamily="34" charset="0"/>
                    <a:cs typeface="Segoe UI Semibold" panose="020B0502040204020203" pitchFamily="34" charset="0"/>
                  </a:rPr>
                  <a:t>Help me write … </a:t>
                </a:r>
              </a:p>
              <a:p>
                <a:pPr marR="0" lvl="0" defTabSz="914400" rtl="0" eaLnBrk="1" fontAlgn="auto" latinLnBrk="0" hangingPunct="1">
                  <a:lnSpc>
                    <a:spcPct val="100000"/>
                  </a:lnSpc>
                  <a:spcBef>
                    <a:spcPts val="200"/>
                  </a:spcBef>
                  <a:spcAft>
                    <a:spcPts val="200"/>
                  </a:spcAft>
                  <a:buClrTx/>
                  <a:buSzTx/>
                  <a:tabLst/>
                  <a:defRPr/>
                </a:pPr>
                <a:r>
                  <a:rPr lang="en-US" sz="1000" noProof="0">
                    <a:solidFill>
                      <a:prstClr val="black"/>
                    </a:solidFill>
                    <a:latin typeface="Segoe UI"/>
                  </a:rPr>
                  <a:t>– jumpstart creativity and write and edit like a pro by getting a first draft in seconds.</a:t>
                </a:r>
              </a:p>
            </p:txBody>
          </p:sp>
          <p:sp>
            <p:nvSpPr>
              <p:cNvPr id="60" name="TextBox 8">
                <a:extLst>
                  <a:ext uri="{FF2B5EF4-FFF2-40B4-BE49-F238E27FC236}">
                    <a16:creationId xmlns:a16="http://schemas.microsoft.com/office/drawing/2014/main" id="{AA0E9C18-63E2-F1DA-4A62-D99F2643D73B}"/>
                  </a:ext>
                </a:extLst>
              </p:cNvPr>
              <p:cNvSpPr txBox="1"/>
              <p:nvPr/>
            </p:nvSpPr>
            <p:spPr>
              <a:xfrm>
                <a:off x="4528088" y="3809424"/>
                <a:ext cx="391454" cy="523220"/>
              </a:xfrm>
              <a:prstGeom prst="rect">
                <a:avLst/>
              </a:prstGeom>
              <a:noFill/>
            </p:spPr>
            <p:txBody>
              <a:bodyPr wrap="none" lIns="91440" tIns="45720" rIns="91440" bIns="4572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800" b="1" noProof="0">
                    <a:latin typeface="Segoe UI"/>
                    <a:cs typeface="Segoe UI"/>
                  </a:rPr>
                  <a:t>7</a:t>
                </a:r>
              </a:p>
            </p:txBody>
          </p:sp>
          <p:sp>
            <p:nvSpPr>
              <p:cNvPr id="61" name="TextBox 56">
                <a:extLst>
                  <a:ext uri="{FF2B5EF4-FFF2-40B4-BE49-F238E27FC236}">
                    <a16:creationId xmlns:a16="http://schemas.microsoft.com/office/drawing/2014/main" id="{3D2521F0-E585-E507-1023-BDD1C7235CE7}"/>
                  </a:ext>
                </a:extLst>
              </p:cNvPr>
              <p:cNvSpPr txBox="1"/>
              <p:nvPr/>
            </p:nvSpPr>
            <p:spPr>
              <a:xfrm>
                <a:off x="3085792" y="5531704"/>
                <a:ext cx="1149873" cy="338554"/>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R="0" lvl="0" defTabSz="914400" rtl="0" eaLnBrk="1" fontAlgn="auto" latinLnBrk="0" hangingPunct="1">
                  <a:lnSpc>
                    <a:spcPct val="100000"/>
                  </a:lnSpc>
                  <a:spcBef>
                    <a:spcPts val="200"/>
                  </a:spcBef>
                  <a:spcAft>
                    <a:spcPts val="200"/>
                  </a:spcAft>
                  <a:buClrTx/>
                  <a:buSzTx/>
                  <a:tabLst/>
                  <a:defRPr/>
                </a:pPr>
                <a:r>
                  <a:rPr kumimoji="0" lang="en-US" sz="800" b="0" i="0" u="none" strike="noStrike" kern="1200" cap="none" spc="0" normalizeH="0" baseline="0" noProof="0">
                    <a:ln>
                      <a:noFill/>
                    </a:ln>
                    <a:solidFill>
                      <a:prstClr val="black"/>
                    </a:solidFill>
                    <a:effectLst/>
                    <a:uLnTx/>
                    <a:uFillTx/>
                    <a:latin typeface="Segoe UI"/>
                    <a:ea typeface="+mn-ea"/>
                    <a:cs typeface="+mn-cs"/>
                  </a:rPr>
                  <a:t>Generate three ways to say [x] </a:t>
                </a:r>
                <a:endParaRPr kumimoji="0" lang="en-US" sz="1050" b="0" i="0" u="none" strike="noStrike" kern="1200" cap="none" spc="0" normalizeH="0" baseline="0" noProof="0">
                  <a:ln>
                    <a:noFill/>
                  </a:ln>
                  <a:solidFill>
                    <a:prstClr val="black"/>
                  </a:solidFill>
                  <a:effectLst/>
                  <a:uLnTx/>
                  <a:uFillTx/>
                  <a:latin typeface="Segoe UI"/>
                  <a:ea typeface="+mn-ea"/>
                  <a:cs typeface="+mn-cs"/>
                </a:endParaRPr>
              </a:p>
            </p:txBody>
          </p:sp>
          <p:pic>
            <p:nvPicPr>
              <p:cNvPr id="62" name="Graphic 58">
                <a:extLst>
                  <a:ext uri="{FF2B5EF4-FFF2-40B4-BE49-F238E27FC236}">
                    <a16:creationId xmlns:a16="http://schemas.microsoft.com/office/drawing/2014/main" id="{497A663F-407A-B4F4-FCFE-D64D1DDD0BBD}"/>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958566" y="5561325"/>
                <a:ext cx="163426" cy="163426"/>
              </a:xfrm>
              <a:prstGeom prst="rect">
                <a:avLst/>
              </a:prstGeom>
            </p:spPr>
          </p:pic>
        </p:grpSp>
        <p:pic>
          <p:nvPicPr>
            <p:cNvPr id="57" name="Picture 56" descr="A blue square with white letter on it&#10;&#10;Description automatically generated">
              <a:extLst>
                <a:ext uri="{FF2B5EF4-FFF2-40B4-BE49-F238E27FC236}">
                  <a16:creationId xmlns:a16="http://schemas.microsoft.com/office/drawing/2014/main" id="{33884DBE-C957-747C-63D1-637816C93E9A}"/>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960920" y="3990160"/>
              <a:ext cx="301525" cy="280584"/>
            </a:xfrm>
            <a:prstGeom prst="rect">
              <a:avLst/>
            </a:prstGeom>
          </p:spPr>
        </p:pic>
      </p:grpSp>
      <p:pic>
        <p:nvPicPr>
          <p:cNvPr id="5" name="Picture 4">
            <a:extLst>
              <a:ext uri="{FF2B5EF4-FFF2-40B4-BE49-F238E27FC236}">
                <a16:creationId xmlns:a16="http://schemas.microsoft.com/office/drawing/2014/main" id="{D8DEECC6-4FF2-3A0A-5D12-5ED7B403631C}"/>
              </a:ext>
            </a:extLst>
          </p:cNvPr>
          <p:cNvPicPr>
            <a:picLocks noChangeAspect="1"/>
          </p:cNvPicPr>
          <p:nvPr/>
        </p:nvPicPr>
        <p:blipFill>
          <a:blip r:embed="rId9" cstate="screen">
            <a:extLst>
              <a:ext uri="{28A0092B-C50C-407E-A947-70E740481C1C}">
                <a14:useLocalDpi xmlns:a14="http://schemas.microsoft.com/office/drawing/2010/main"/>
              </a:ext>
            </a:extLst>
          </a:blip>
          <a:srcRect/>
          <a:stretch/>
        </p:blipFill>
        <p:spPr>
          <a:xfrm>
            <a:off x="7455514" y="3966800"/>
            <a:ext cx="391454" cy="335268"/>
          </a:xfrm>
          <a:prstGeom prst="ellipse">
            <a:avLst/>
          </a:prstGeom>
          <a:solidFill>
            <a:schemeClr val="bg1"/>
          </a:solidFill>
        </p:spPr>
      </p:pic>
    </p:spTree>
    <p:extLst>
      <p:ext uri="{BB962C8B-B14F-4D97-AF65-F5344CB8AC3E}">
        <p14:creationId xmlns:p14="http://schemas.microsoft.com/office/powerpoint/2010/main" val="2721261982"/>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1">
            <a:extLst>
              <a:ext uri="{FF2B5EF4-FFF2-40B4-BE49-F238E27FC236}">
                <a16:creationId xmlns:a16="http://schemas.microsoft.com/office/drawing/2014/main" id="{98BFE39B-1528-621E-FB62-476136D03ABB}"/>
              </a:ext>
            </a:extLst>
          </p:cNvPr>
          <p:cNvSpPr>
            <a:spLocks noGrp="1"/>
          </p:cNvSpPr>
          <p:nvPr>
            <p:ph type="title"/>
          </p:nvPr>
        </p:nvSpPr>
        <p:spPr/>
        <p:txBody>
          <a:bodyPr>
            <a:noAutofit/>
          </a:bodyPr>
          <a:lstStyle/>
          <a:p>
            <a:r>
              <a:rPr lang="en-US" noProof="0"/>
              <a:t>”Effort” level for each scenario </a:t>
            </a:r>
            <a:br>
              <a:rPr lang="en-US" noProof="0"/>
            </a:br>
            <a:endParaRPr lang="en-US" sz="2000" noProof="0"/>
          </a:p>
        </p:txBody>
      </p:sp>
      <p:sp>
        <p:nvSpPr>
          <p:cNvPr id="3" name="Rectangle: Rounded Corners 34">
            <a:extLst>
              <a:ext uri="{FF2B5EF4-FFF2-40B4-BE49-F238E27FC236}">
                <a16:creationId xmlns:a16="http://schemas.microsoft.com/office/drawing/2014/main" id="{F80C1D04-3704-9FEA-363D-8F25042F93D0}"/>
              </a:ext>
              <a:ext uri="{C183D7F6-B498-43B3-948B-1728B52AA6E4}">
                <adec:decorative xmlns:adec="http://schemas.microsoft.com/office/drawing/2017/decorative" val="1"/>
              </a:ext>
            </a:extLst>
          </p:cNvPr>
          <p:cNvSpPr/>
          <p:nvPr/>
        </p:nvSpPr>
        <p:spPr bwMode="auto">
          <a:xfrm>
            <a:off x="1879041" y="1842801"/>
            <a:ext cx="8410471" cy="4168324"/>
          </a:xfrm>
          <a:custGeom>
            <a:avLst/>
            <a:gdLst>
              <a:gd name="connsiteX0" fmla="*/ 0 w 4508748"/>
              <a:gd name="connsiteY0" fmla="*/ 58322 h 1647518"/>
              <a:gd name="connsiteX1" fmla="*/ 58322 w 4508748"/>
              <a:gd name="connsiteY1" fmla="*/ 0 h 1647518"/>
              <a:gd name="connsiteX2" fmla="*/ 4450426 w 4508748"/>
              <a:gd name="connsiteY2" fmla="*/ 0 h 1647518"/>
              <a:gd name="connsiteX3" fmla="*/ 4508748 w 4508748"/>
              <a:gd name="connsiteY3" fmla="*/ 58322 h 1647518"/>
              <a:gd name="connsiteX4" fmla="*/ 4508748 w 4508748"/>
              <a:gd name="connsiteY4" fmla="*/ 1589196 h 1647518"/>
              <a:gd name="connsiteX5" fmla="*/ 4450426 w 4508748"/>
              <a:gd name="connsiteY5" fmla="*/ 1647518 h 1647518"/>
              <a:gd name="connsiteX6" fmla="*/ 58322 w 4508748"/>
              <a:gd name="connsiteY6" fmla="*/ 1647518 h 1647518"/>
              <a:gd name="connsiteX7" fmla="*/ 0 w 4508748"/>
              <a:gd name="connsiteY7" fmla="*/ 1589196 h 1647518"/>
              <a:gd name="connsiteX8" fmla="*/ 0 w 4508748"/>
              <a:gd name="connsiteY8" fmla="*/ 58322 h 1647518"/>
              <a:gd name="connsiteX0" fmla="*/ 0 w 4508748"/>
              <a:gd name="connsiteY0" fmla="*/ 58666 h 1647862"/>
              <a:gd name="connsiteX1" fmla="*/ 58322 w 4508748"/>
              <a:gd name="connsiteY1" fmla="*/ 344 h 1647862"/>
              <a:gd name="connsiteX2" fmla="*/ 1333055 w 4508748"/>
              <a:gd name="connsiteY2" fmla="*/ 0 h 1647862"/>
              <a:gd name="connsiteX3" fmla="*/ 4450426 w 4508748"/>
              <a:gd name="connsiteY3" fmla="*/ 344 h 1647862"/>
              <a:gd name="connsiteX4" fmla="*/ 4508748 w 4508748"/>
              <a:gd name="connsiteY4" fmla="*/ 58666 h 1647862"/>
              <a:gd name="connsiteX5" fmla="*/ 4508748 w 4508748"/>
              <a:gd name="connsiteY5" fmla="*/ 1589540 h 1647862"/>
              <a:gd name="connsiteX6" fmla="*/ 4450426 w 4508748"/>
              <a:gd name="connsiteY6" fmla="*/ 1647862 h 1647862"/>
              <a:gd name="connsiteX7" fmla="*/ 58322 w 4508748"/>
              <a:gd name="connsiteY7" fmla="*/ 1647862 h 1647862"/>
              <a:gd name="connsiteX8" fmla="*/ 0 w 4508748"/>
              <a:gd name="connsiteY8" fmla="*/ 1589540 h 1647862"/>
              <a:gd name="connsiteX9" fmla="*/ 0 w 4508748"/>
              <a:gd name="connsiteY9" fmla="*/ 58666 h 1647862"/>
              <a:gd name="connsiteX0" fmla="*/ 0 w 4508748"/>
              <a:gd name="connsiteY0" fmla="*/ 60254 h 1649450"/>
              <a:gd name="connsiteX1" fmla="*/ 58322 w 4508748"/>
              <a:gd name="connsiteY1" fmla="*/ 1932 h 1649450"/>
              <a:gd name="connsiteX2" fmla="*/ 1333055 w 4508748"/>
              <a:gd name="connsiteY2" fmla="*/ 1588 h 1649450"/>
              <a:gd name="connsiteX3" fmla="*/ 3172967 w 4508748"/>
              <a:gd name="connsiteY3" fmla="*/ 0 h 1649450"/>
              <a:gd name="connsiteX4" fmla="*/ 4450426 w 4508748"/>
              <a:gd name="connsiteY4" fmla="*/ 1932 h 1649450"/>
              <a:gd name="connsiteX5" fmla="*/ 4508748 w 4508748"/>
              <a:gd name="connsiteY5" fmla="*/ 60254 h 1649450"/>
              <a:gd name="connsiteX6" fmla="*/ 4508748 w 4508748"/>
              <a:gd name="connsiteY6" fmla="*/ 1591128 h 1649450"/>
              <a:gd name="connsiteX7" fmla="*/ 4450426 w 4508748"/>
              <a:gd name="connsiteY7" fmla="*/ 1649450 h 1649450"/>
              <a:gd name="connsiteX8" fmla="*/ 58322 w 4508748"/>
              <a:gd name="connsiteY8" fmla="*/ 1649450 h 1649450"/>
              <a:gd name="connsiteX9" fmla="*/ 0 w 4508748"/>
              <a:gd name="connsiteY9" fmla="*/ 1591128 h 1649450"/>
              <a:gd name="connsiteX10" fmla="*/ 0 w 4508748"/>
              <a:gd name="connsiteY10" fmla="*/ 60254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424495 w 4508748"/>
              <a:gd name="connsiteY9" fmla="*/ 93028 h 1649450"/>
              <a:gd name="connsiteX0" fmla="*/ 3172967 w 4508748"/>
              <a:gd name="connsiteY0" fmla="*/ 0 h 1649450"/>
              <a:gd name="connsiteX1" fmla="*/ 4450426 w 4508748"/>
              <a:gd name="connsiteY1" fmla="*/ 1932 h 1649450"/>
              <a:gd name="connsiteX2" fmla="*/ 4508748 w 4508748"/>
              <a:gd name="connsiteY2" fmla="*/ 60254 h 1649450"/>
              <a:gd name="connsiteX3" fmla="*/ 4508748 w 4508748"/>
              <a:gd name="connsiteY3" fmla="*/ 1591128 h 1649450"/>
              <a:gd name="connsiteX4" fmla="*/ 4450426 w 4508748"/>
              <a:gd name="connsiteY4" fmla="*/ 1649450 h 1649450"/>
              <a:gd name="connsiteX5" fmla="*/ 58322 w 4508748"/>
              <a:gd name="connsiteY5" fmla="*/ 1649450 h 1649450"/>
              <a:gd name="connsiteX6" fmla="*/ 0 w 4508748"/>
              <a:gd name="connsiteY6" fmla="*/ 1591128 h 1649450"/>
              <a:gd name="connsiteX7" fmla="*/ 0 w 4508748"/>
              <a:gd name="connsiteY7" fmla="*/ 60254 h 1649450"/>
              <a:gd name="connsiteX8" fmla="*/ 58322 w 4508748"/>
              <a:gd name="connsiteY8" fmla="*/ 1932 h 1649450"/>
              <a:gd name="connsiteX9" fmla="*/ 1399095 w 4508748"/>
              <a:gd name="connsiteY9" fmla="*/ 2541 h 1649450"/>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335595 w 4508748"/>
              <a:gd name="connsiteY9" fmla="*/ 0 h 1650084"/>
              <a:gd name="connsiteX0" fmla="*/ 3172967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29251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914019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 name="connsiteX0" fmla="*/ 2874035 w 4508748"/>
              <a:gd name="connsiteY0" fmla="*/ 634 h 1650084"/>
              <a:gd name="connsiteX1" fmla="*/ 4450426 w 4508748"/>
              <a:gd name="connsiteY1" fmla="*/ 2566 h 1650084"/>
              <a:gd name="connsiteX2" fmla="*/ 4508748 w 4508748"/>
              <a:gd name="connsiteY2" fmla="*/ 60888 h 1650084"/>
              <a:gd name="connsiteX3" fmla="*/ 4508748 w 4508748"/>
              <a:gd name="connsiteY3" fmla="*/ 1591762 h 1650084"/>
              <a:gd name="connsiteX4" fmla="*/ 4450426 w 4508748"/>
              <a:gd name="connsiteY4" fmla="*/ 1650084 h 1650084"/>
              <a:gd name="connsiteX5" fmla="*/ 58322 w 4508748"/>
              <a:gd name="connsiteY5" fmla="*/ 1650084 h 1650084"/>
              <a:gd name="connsiteX6" fmla="*/ 0 w 4508748"/>
              <a:gd name="connsiteY6" fmla="*/ 1591762 h 1650084"/>
              <a:gd name="connsiteX7" fmla="*/ 0 w 4508748"/>
              <a:gd name="connsiteY7" fmla="*/ 60888 h 1650084"/>
              <a:gd name="connsiteX8" fmla="*/ 58322 w 4508748"/>
              <a:gd name="connsiteY8" fmla="*/ 2566 h 1650084"/>
              <a:gd name="connsiteX9" fmla="*/ 1609776 w 4508748"/>
              <a:gd name="connsiteY9" fmla="*/ 0 h 1650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8748" h="1650084">
                <a:moveTo>
                  <a:pt x="2874035" y="634"/>
                </a:moveTo>
                <a:lnTo>
                  <a:pt x="4450426" y="2566"/>
                </a:lnTo>
                <a:cubicBezTo>
                  <a:pt x="4482636" y="2566"/>
                  <a:pt x="4508748" y="28678"/>
                  <a:pt x="4508748" y="60888"/>
                </a:cubicBezTo>
                <a:lnTo>
                  <a:pt x="4508748" y="1591762"/>
                </a:lnTo>
                <a:cubicBezTo>
                  <a:pt x="4508748" y="1623972"/>
                  <a:pt x="4482636" y="1650084"/>
                  <a:pt x="4450426" y="1650084"/>
                </a:cubicBezTo>
                <a:lnTo>
                  <a:pt x="58322" y="1650084"/>
                </a:lnTo>
                <a:cubicBezTo>
                  <a:pt x="26112" y="1650084"/>
                  <a:pt x="0" y="1623972"/>
                  <a:pt x="0" y="1591762"/>
                </a:cubicBezTo>
                <a:lnTo>
                  <a:pt x="0" y="60888"/>
                </a:lnTo>
                <a:cubicBezTo>
                  <a:pt x="0" y="28678"/>
                  <a:pt x="26112" y="2566"/>
                  <a:pt x="58322" y="2566"/>
                </a:cubicBezTo>
                <a:lnTo>
                  <a:pt x="1609776" y="0"/>
                </a:lnTo>
              </a:path>
            </a:pathLst>
          </a:custGeom>
          <a:solidFill>
            <a:schemeClr val="bg1"/>
          </a:solidFill>
          <a:ln w="9525" cap="flat" cmpd="sng" algn="ctr">
            <a:gradFill flip="none" rotWithShape="1">
              <a:gsLst>
                <a:gs pos="15000">
                  <a:srgbClr val="1264B1"/>
                </a:gs>
                <a:gs pos="100000">
                  <a:srgbClr val="944DCF"/>
                </a:gs>
              </a:gsLst>
              <a:lin ang="0" scaled="1"/>
              <a:tileRect/>
            </a:gradFill>
            <a:prstDash val="solid"/>
            <a:headEnd type="none" w="med" len="med"/>
            <a:tailEnd type="none" w="med" len="med"/>
          </a:ln>
          <a:effectLst/>
        </p:spPr>
        <p:txBody>
          <a:bodyPr rot="0" spcFirstLastPara="0"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3A4953"/>
              </a:solidFill>
              <a:effectLst/>
              <a:uLnTx/>
              <a:uFillTx/>
              <a:latin typeface="Segoe UI"/>
              <a:ea typeface="Segoe UI" pitchFamily="34" charset="0"/>
              <a:cs typeface="Segoe UI" pitchFamily="34" charset="0"/>
            </a:endParaRPr>
          </a:p>
        </p:txBody>
      </p:sp>
      <p:pic>
        <p:nvPicPr>
          <p:cNvPr id="10" name="Picture 9">
            <a:extLst>
              <a:ext uri="{FF2B5EF4-FFF2-40B4-BE49-F238E27FC236}">
                <a16:creationId xmlns:a16="http://schemas.microsoft.com/office/drawing/2014/main" id="{7D86F053-A9CF-1DAE-4AE2-E8510050621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4780913" y="229526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11" name="Group 10">
            <a:extLst>
              <a:ext uri="{FF2B5EF4-FFF2-40B4-BE49-F238E27FC236}">
                <a16:creationId xmlns:a16="http://schemas.microsoft.com/office/drawing/2014/main" id="{0080B77E-F273-5C44-258C-E7DD7A7704F9}"/>
              </a:ext>
            </a:extLst>
          </p:cNvPr>
          <p:cNvGrpSpPr/>
          <p:nvPr/>
        </p:nvGrpSpPr>
        <p:grpSpPr>
          <a:xfrm>
            <a:off x="5701753" y="3091377"/>
            <a:ext cx="744537" cy="744536"/>
            <a:chOff x="5553520" y="1717263"/>
            <a:chExt cx="640110" cy="640108"/>
          </a:xfrm>
        </p:grpSpPr>
        <p:sp>
          <p:nvSpPr>
            <p:cNvPr id="12" name="Oval 11">
              <a:extLst>
                <a:ext uri="{FF2B5EF4-FFF2-40B4-BE49-F238E27FC236}">
                  <a16:creationId xmlns:a16="http://schemas.microsoft.com/office/drawing/2014/main" id="{EA16DA85-030D-A3A6-F34A-BEC4C124C383}"/>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Oval 1091_1">
              <a:extLst>
                <a:ext uri="{FF2B5EF4-FFF2-40B4-BE49-F238E27FC236}">
                  <a16:creationId xmlns:a16="http://schemas.microsoft.com/office/drawing/2014/main" id="{25C226EA-FAD9-7023-9921-2C9EF8DC60F2}"/>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14" name="Rectangle 13">
            <a:extLst>
              <a:ext uri="{FF2B5EF4-FFF2-40B4-BE49-F238E27FC236}">
                <a16:creationId xmlns:a16="http://schemas.microsoft.com/office/drawing/2014/main" id="{E56782E7-AAE2-7A77-5B10-08DC175ECF5C}"/>
              </a:ext>
            </a:extLst>
          </p:cNvPr>
          <p:cNvSpPr/>
          <p:nvPr/>
        </p:nvSpPr>
        <p:spPr bwMode="auto">
          <a:xfrm>
            <a:off x="4811114" y="2508605"/>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Buy</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pic>
        <p:nvPicPr>
          <p:cNvPr id="15" name="!Copilot">
            <a:extLst>
              <a:ext uri="{FF2B5EF4-FFF2-40B4-BE49-F238E27FC236}">
                <a16:creationId xmlns:a16="http://schemas.microsoft.com/office/drawing/2014/main" id="{638B6E89-74D7-F9F8-E909-F1E0DDC9C748}"/>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768464" y="1518339"/>
            <a:ext cx="636771" cy="636770"/>
          </a:xfrm>
          <a:prstGeom prst="rect">
            <a:avLst/>
          </a:prstGeom>
          <a:noFill/>
          <a:ln>
            <a:noFill/>
            <a:headEnd type="none" w="med" len="med"/>
            <a:tailEnd type="none" w="med" len="med"/>
          </a:ln>
          <a:effectLst>
            <a:outerShdw blurRad="50800" dist="38100" dir="2700000" sx="103000" sy="103000" algn="tl" rotWithShape="0">
              <a:prstClr val="black">
                <a:alpha val="40000"/>
              </a:prstClr>
            </a:outerShdw>
          </a:effectLst>
        </p:spPr>
      </p:pic>
      <p:sp>
        <p:nvSpPr>
          <p:cNvPr id="21" name="Rectangle 20">
            <a:extLst>
              <a:ext uri="{FF2B5EF4-FFF2-40B4-BE49-F238E27FC236}">
                <a16:creationId xmlns:a16="http://schemas.microsoft.com/office/drawing/2014/main" id="{6C8AF7A2-94ED-5EE9-0E85-66B6413660F9}"/>
              </a:ext>
            </a:extLst>
          </p:cNvPr>
          <p:cNvSpPr/>
          <p:nvPr/>
        </p:nvSpPr>
        <p:spPr bwMode="auto">
          <a:xfrm>
            <a:off x="4725368" y="4554992"/>
            <a:ext cx="2464939"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Microsoft 365 Copilot</a:t>
            </a:r>
          </a:p>
          <a:p>
            <a:pPr marL="171450" indent="-171450" defTabSz="932472" fontAlgn="base">
              <a:spcBef>
                <a:spcPct val="0"/>
              </a:spcBef>
              <a:spcAft>
                <a:spcPct val="0"/>
              </a:spcAft>
              <a:buFont typeface="Arial" panose="020B0604020202020204" pitchFamily="34" charset="0"/>
              <a:buChar char="•"/>
              <a:defRPr/>
            </a:pPr>
            <a:r>
              <a:rPr lang="en-US" sz="1100" noProof="0">
                <a:solidFill>
                  <a:srgbClr val="000000"/>
                </a:solidFill>
              </a:rPr>
              <a:t>Security Copilot</a:t>
            </a:r>
          </a:p>
        </p:txBody>
      </p:sp>
      <p:sp>
        <p:nvSpPr>
          <p:cNvPr id="23" name="TextBox 22">
            <a:extLst>
              <a:ext uri="{FF2B5EF4-FFF2-40B4-BE49-F238E27FC236}">
                <a16:creationId xmlns:a16="http://schemas.microsoft.com/office/drawing/2014/main" id="{CF00C3D3-B1E4-C188-849F-54568FD4C06A}"/>
              </a:ext>
            </a:extLst>
          </p:cNvPr>
          <p:cNvSpPr txBox="1"/>
          <p:nvPr/>
        </p:nvSpPr>
        <p:spPr>
          <a:xfrm>
            <a:off x="4714068" y="4197574"/>
            <a:ext cx="247623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Unlock productivity out of the box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26" name="TextBox 25">
            <a:extLst>
              <a:ext uri="{FF2B5EF4-FFF2-40B4-BE49-F238E27FC236}">
                <a16:creationId xmlns:a16="http://schemas.microsoft.com/office/drawing/2014/main" id="{E1578706-B029-DEF1-C008-D7020D177FC1}"/>
              </a:ext>
            </a:extLst>
          </p:cNvPr>
          <p:cNvSpPr txBox="1"/>
          <p:nvPr/>
        </p:nvSpPr>
        <p:spPr>
          <a:xfrm>
            <a:off x="5860555" y="3258646"/>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2</a:t>
            </a:r>
          </a:p>
        </p:txBody>
      </p:sp>
      <p:pic>
        <p:nvPicPr>
          <p:cNvPr id="28" name="Picture 27">
            <a:extLst>
              <a:ext uri="{FF2B5EF4-FFF2-40B4-BE49-F238E27FC236}">
                <a16:creationId xmlns:a16="http://schemas.microsoft.com/office/drawing/2014/main" id="{C175B5BC-E29B-076E-FA5F-F0F27F6E8C20}"/>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7410695" y="2306333"/>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grpSp>
        <p:nvGrpSpPr>
          <p:cNvPr id="29" name="Group 28">
            <a:extLst>
              <a:ext uri="{FF2B5EF4-FFF2-40B4-BE49-F238E27FC236}">
                <a16:creationId xmlns:a16="http://schemas.microsoft.com/office/drawing/2014/main" id="{BD93BD7B-828A-B5DF-846E-D226201DEC8D}"/>
              </a:ext>
            </a:extLst>
          </p:cNvPr>
          <p:cNvGrpSpPr/>
          <p:nvPr/>
        </p:nvGrpSpPr>
        <p:grpSpPr>
          <a:xfrm>
            <a:off x="8236148" y="3013880"/>
            <a:ext cx="744537" cy="744536"/>
            <a:chOff x="5553520" y="1717263"/>
            <a:chExt cx="640110" cy="640108"/>
          </a:xfrm>
        </p:grpSpPr>
        <p:sp>
          <p:nvSpPr>
            <p:cNvPr id="30" name="Oval 29">
              <a:extLst>
                <a:ext uri="{FF2B5EF4-FFF2-40B4-BE49-F238E27FC236}">
                  <a16:creationId xmlns:a16="http://schemas.microsoft.com/office/drawing/2014/main" id="{3B29053F-F06D-745A-5735-A93B31CF4DFF}"/>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2" name="Oval 1091_1">
              <a:extLst>
                <a:ext uri="{FF2B5EF4-FFF2-40B4-BE49-F238E27FC236}">
                  <a16:creationId xmlns:a16="http://schemas.microsoft.com/office/drawing/2014/main" id="{C203A788-395D-554D-7C14-CA24CAAEF703}"/>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33" name="Rectangle 32">
            <a:extLst>
              <a:ext uri="{FF2B5EF4-FFF2-40B4-BE49-F238E27FC236}">
                <a16:creationId xmlns:a16="http://schemas.microsoft.com/office/drawing/2014/main" id="{75BC062F-832E-722B-BF7D-121DE5649341}"/>
              </a:ext>
            </a:extLst>
          </p:cNvPr>
          <p:cNvSpPr/>
          <p:nvPr/>
        </p:nvSpPr>
        <p:spPr bwMode="auto">
          <a:xfrm>
            <a:off x="7857112" y="2498781"/>
            <a:ext cx="1423604"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Extend</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34" name="Rectangle 33">
            <a:extLst>
              <a:ext uri="{FF2B5EF4-FFF2-40B4-BE49-F238E27FC236}">
                <a16:creationId xmlns:a16="http://schemas.microsoft.com/office/drawing/2014/main" id="{2817A4C0-E0D0-FAD3-FAFB-657E4EBC47D9}"/>
              </a:ext>
            </a:extLst>
          </p:cNvPr>
          <p:cNvSpPr/>
          <p:nvPr/>
        </p:nvSpPr>
        <p:spPr bwMode="auto">
          <a:xfrm>
            <a:off x="7311197" y="4597071"/>
            <a:ext cx="2627388"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indent="-171450">
              <a:buFont typeface="Arial" panose="020B0604020202020204" pitchFamily="34" charset="0"/>
              <a:buChar char="•"/>
              <a:defRPr/>
            </a:pPr>
            <a:r>
              <a:rPr lang="en-US" sz="1100" noProof="0">
                <a:solidFill>
                  <a:srgbClr val="000000"/>
                </a:solidFill>
              </a:rPr>
              <a:t>Role-based Copilot agents</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100" b="0" i="0" u="none" strike="noStrike" kern="1200" cap="none" spc="0" normalizeH="0" baseline="0" noProof="0">
                <a:ln>
                  <a:noFill/>
                </a:ln>
                <a:solidFill>
                  <a:schemeClr val="tx1"/>
                </a:solidFill>
                <a:effectLst/>
                <a:uLnTx/>
                <a:uFillTx/>
                <a:ea typeface="+mn-ea"/>
                <a:cs typeface="+mn-cs"/>
              </a:rPr>
              <a:t>Copilot Studio</a:t>
            </a:r>
          </a:p>
          <a:p>
            <a:pPr marL="171450" marR="0" lvl="0" indent="-17145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noProof="0">
                <a:solidFill>
                  <a:schemeClr val="tx1"/>
                </a:solidFill>
              </a:rPr>
              <a:t>Azure AI Studio</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Segoe UI Semibold"/>
              <a:ea typeface="+mn-ea"/>
              <a:cs typeface="+mn-cs"/>
            </a:endParaRPr>
          </a:p>
        </p:txBody>
      </p:sp>
      <p:sp>
        <p:nvSpPr>
          <p:cNvPr id="35" name="TextBox 34">
            <a:extLst>
              <a:ext uri="{FF2B5EF4-FFF2-40B4-BE49-F238E27FC236}">
                <a16:creationId xmlns:a16="http://schemas.microsoft.com/office/drawing/2014/main" id="{C8395AFA-C865-21DF-7A84-4ECE8494F3C4}"/>
              </a:ext>
            </a:extLst>
          </p:cNvPr>
          <p:cNvSpPr txBox="1"/>
          <p:nvPr/>
        </p:nvSpPr>
        <p:spPr>
          <a:xfrm>
            <a:off x="7294273" y="4082878"/>
            <a:ext cx="2475710"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Tailor your data, systems and workflows via Copilot agents</a:t>
            </a:r>
          </a:p>
        </p:txBody>
      </p:sp>
      <p:sp>
        <p:nvSpPr>
          <p:cNvPr id="36" name="TextBox 35">
            <a:extLst>
              <a:ext uri="{FF2B5EF4-FFF2-40B4-BE49-F238E27FC236}">
                <a16:creationId xmlns:a16="http://schemas.microsoft.com/office/drawing/2014/main" id="{74DA14D6-5779-A9FE-105D-339F0D79B923}"/>
              </a:ext>
            </a:extLst>
          </p:cNvPr>
          <p:cNvSpPr txBox="1"/>
          <p:nvPr/>
        </p:nvSpPr>
        <p:spPr>
          <a:xfrm>
            <a:off x="8392878" y="3203879"/>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3</a:t>
            </a:r>
          </a:p>
        </p:txBody>
      </p:sp>
      <p:sp>
        <p:nvSpPr>
          <p:cNvPr id="38" name="Arc 37">
            <a:extLst>
              <a:ext uri="{FF2B5EF4-FFF2-40B4-BE49-F238E27FC236}">
                <a16:creationId xmlns:a16="http://schemas.microsoft.com/office/drawing/2014/main" id="{07FDE929-50EA-B875-BDB6-38130A48A1BA}"/>
              </a:ext>
              <a:ext uri="{C183D7F6-B498-43B3-948B-1728B52AA6E4}">
                <adec:decorative xmlns:adec="http://schemas.microsoft.com/office/drawing/2017/decorative" val="1"/>
              </a:ext>
            </a:extLst>
          </p:cNvPr>
          <p:cNvSpPr/>
          <p:nvPr/>
        </p:nvSpPr>
        <p:spPr>
          <a:xfrm rot="4256932">
            <a:off x="5738513" y="3134456"/>
            <a:ext cx="740664" cy="683948"/>
          </a:xfrm>
          <a:prstGeom prst="arc">
            <a:avLst>
              <a:gd name="adj1" fmla="val 13985583"/>
              <a:gd name="adj2" fmla="val 21476276"/>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
        <p:nvSpPr>
          <p:cNvPr id="66" name="Oval 65">
            <a:extLst>
              <a:ext uri="{FF2B5EF4-FFF2-40B4-BE49-F238E27FC236}">
                <a16:creationId xmlns:a16="http://schemas.microsoft.com/office/drawing/2014/main" id="{3B92D806-4233-2EAB-C6A1-F9E0DEB92A41}"/>
              </a:ext>
              <a:ext uri="{C183D7F6-B498-43B3-948B-1728B52AA6E4}">
                <adec:decorative xmlns:adec="http://schemas.microsoft.com/office/drawing/2017/decorative" val="1"/>
              </a:ext>
            </a:extLst>
          </p:cNvPr>
          <p:cNvSpPr/>
          <p:nvPr/>
        </p:nvSpPr>
        <p:spPr>
          <a:xfrm>
            <a:off x="8240478" y="3098975"/>
            <a:ext cx="731520" cy="731520"/>
          </a:xfrm>
          <a:prstGeom prst="ellipse">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pic>
        <p:nvPicPr>
          <p:cNvPr id="67" name="Picture 66">
            <a:extLst>
              <a:ext uri="{FF2B5EF4-FFF2-40B4-BE49-F238E27FC236}">
                <a16:creationId xmlns:a16="http://schemas.microsoft.com/office/drawing/2014/main" id="{B571EBC8-A462-D319-C57C-12F5E7CAC6CD}"/>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230909" y="2311252"/>
            <a:ext cx="2383661" cy="3591243"/>
          </a:xfrm>
          <a:prstGeom prst="roundRect">
            <a:avLst>
              <a:gd name="adj" fmla="val 326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pic>
      <p:sp>
        <p:nvSpPr>
          <p:cNvPr id="68" name="Rectangle 67">
            <a:extLst>
              <a:ext uri="{FF2B5EF4-FFF2-40B4-BE49-F238E27FC236}">
                <a16:creationId xmlns:a16="http://schemas.microsoft.com/office/drawing/2014/main" id="{E0F5EFAE-776F-44E9-5CDE-128AF8C9EDE8}"/>
              </a:ext>
            </a:extLst>
          </p:cNvPr>
          <p:cNvSpPr/>
          <p:nvPr/>
        </p:nvSpPr>
        <p:spPr bwMode="auto">
          <a:xfrm>
            <a:off x="2203638" y="2569969"/>
            <a:ext cx="2521730" cy="462547"/>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ct val="20000"/>
              </a:spcBef>
              <a:spcAft>
                <a:spcPts val="0"/>
              </a:spcAft>
              <a:buClrTx/>
              <a:buSzPct val="90000"/>
              <a:buFontTx/>
              <a:buNone/>
              <a:tabLst/>
              <a:defRPr/>
            </a:pPr>
            <a:r>
              <a:rPr kumimoji="0" lang="en-US" sz="18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Start</a:t>
            </a: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69" name="Rectangle 68">
            <a:extLst>
              <a:ext uri="{FF2B5EF4-FFF2-40B4-BE49-F238E27FC236}">
                <a16:creationId xmlns:a16="http://schemas.microsoft.com/office/drawing/2014/main" id="{0D21CDE8-32BC-BAD9-85ED-3A5A224F82B0}"/>
              </a:ext>
            </a:extLst>
          </p:cNvPr>
          <p:cNvSpPr/>
          <p:nvPr/>
        </p:nvSpPr>
        <p:spPr bwMode="auto">
          <a:xfrm>
            <a:off x="2226441" y="4566104"/>
            <a:ext cx="2398972" cy="87090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91440" bIns="91440" numCol="1" spcCol="0" rtlCol="0" fromWordArt="0" anchor="t" anchorCtr="0" forceAA="0" compatLnSpc="1">
            <a:prstTxWarp prst="textNoShape">
              <a:avLst/>
            </a:prstTxWarp>
            <a:noAutofit/>
          </a:bodyPr>
          <a:lstStyle/>
          <a:p>
            <a:pPr marL="171450" marR="0" lvl="0" indent="-171450" algn="l" defTabSz="932472"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en-US" sz="1100" i="0" u="none" strike="noStrike" kern="1200" cap="none" spc="0" normalizeH="0" baseline="0" noProof="0" dirty="0">
                <a:ln>
                  <a:noFill/>
                </a:ln>
                <a:solidFill>
                  <a:srgbClr val="000000"/>
                </a:solidFill>
                <a:effectLst/>
                <a:uLnTx/>
                <a:uFillTx/>
                <a:latin typeface="Segoe UI"/>
                <a:ea typeface="+mn-ea"/>
                <a:cs typeface="+mn-cs"/>
              </a:rPr>
              <a:t>Microsoft 365 Copilot Chat</a:t>
            </a:r>
          </a:p>
        </p:txBody>
      </p:sp>
      <p:sp>
        <p:nvSpPr>
          <p:cNvPr id="70" name="TextBox 69">
            <a:extLst>
              <a:ext uri="{FF2B5EF4-FFF2-40B4-BE49-F238E27FC236}">
                <a16:creationId xmlns:a16="http://schemas.microsoft.com/office/drawing/2014/main" id="{54D29E12-4AF2-0B91-6B55-DFC4772E4D58}"/>
              </a:ext>
            </a:extLst>
          </p:cNvPr>
          <p:cNvSpPr txBox="1"/>
          <p:nvPr/>
        </p:nvSpPr>
        <p:spPr>
          <a:xfrm>
            <a:off x="2226441" y="4212150"/>
            <a:ext cx="2388129" cy="338554"/>
          </a:xfrm>
          <a:prstGeom prst="rect">
            <a:avLst/>
          </a:prstGeom>
          <a:noFill/>
        </p:spPr>
        <p:txBody>
          <a:bodyPr wrap="square" lIns="0" tIns="0" rIns="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rPr>
              <a:t>Your first step into generative AI</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gradFill>
                <a:gsLst>
                  <a:gs pos="52000">
                    <a:srgbClr val="593DA7"/>
                  </a:gs>
                  <a:gs pos="100000">
                    <a:srgbClr val="7030A0"/>
                  </a:gs>
                  <a:gs pos="0">
                    <a:srgbClr val="0070C0"/>
                  </a:gs>
                </a:gsLst>
                <a:lin ang="2700000" scaled="1"/>
              </a:gradFill>
              <a:effectLst/>
              <a:uLnTx/>
              <a:uFillTx/>
              <a:latin typeface="Segoe UI Semibold"/>
              <a:ea typeface="+mn-ea"/>
              <a:cs typeface="+mn-cs"/>
            </a:endParaRPr>
          </a:p>
        </p:txBody>
      </p:sp>
      <p:sp>
        <p:nvSpPr>
          <p:cNvPr id="71" name="Arc 70">
            <a:extLst>
              <a:ext uri="{FF2B5EF4-FFF2-40B4-BE49-F238E27FC236}">
                <a16:creationId xmlns:a16="http://schemas.microsoft.com/office/drawing/2014/main" id="{551E9954-DAA9-A9D8-1F25-28442EA091A3}"/>
              </a:ext>
              <a:ext uri="{C183D7F6-B498-43B3-948B-1728B52AA6E4}">
                <adec:decorative xmlns:adec="http://schemas.microsoft.com/office/drawing/2017/decorative" val="1"/>
              </a:ext>
            </a:extLst>
          </p:cNvPr>
          <p:cNvSpPr/>
          <p:nvPr/>
        </p:nvSpPr>
        <p:spPr>
          <a:xfrm>
            <a:off x="3094171" y="3162536"/>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grpSp>
        <p:nvGrpSpPr>
          <p:cNvPr id="72" name="Group 71">
            <a:extLst>
              <a:ext uri="{FF2B5EF4-FFF2-40B4-BE49-F238E27FC236}">
                <a16:creationId xmlns:a16="http://schemas.microsoft.com/office/drawing/2014/main" id="{B431EE5E-5CA5-A425-BF69-941ACA0BB7E2}"/>
              </a:ext>
            </a:extLst>
          </p:cNvPr>
          <p:cNvGrpSpPr/>
          <p:nvPr/>
        </p:nvGrpSpPr>
        <p:grpSpPr>
          <a:xfrm>
            <a:off x="3092234" y="3177350"/>
            <a:ext cx="744537" cy="744536"/>
            <a:chOff x="5553520" y="1717263"/>
            <a:chExt cx="640110" cy="640108"/>
          </a:xfrm>
        </p:grpSpPr>
        <p:sp>
          <p:nvSpPr>
            <p:cNvPr id="73" name="Oval 72">
              <a:extLst>
                <a:ext uri="{FF2B5EF4-FFF2-40B4-BE49-F238E27FC236}">
                  <a16:creationId xmlns:a16="http://schemas.microsoft.com/office/drawing/2014/main" id="{9AD6DA66-C5A2-8D2A-33EA-7010BF166228}"/>
                </a:ext>
              </a:extLst>
            </p:cNvPr>
            <p:cNvSpPr/>
            <p:nvPr/>
          </p:nvSpPr>
          <p:spPr bwMode="auto">
            <a:xfrm>
              <a:off x="5553520" y="1717263"/>
              <a:ext cx="640110" cy="640108"/>
            </a:xfrm>
            <a:prstGeom prst="ellipse">
              <a:avLst/>
            </a:prstGeom>
            <a:solidFill>
              <a:srgbClr val="FFFFFF"/>
            </a:solidFill>
            <a:ln w="9525" cap="flat" cmpd="sng" algn="ctr">
              <a:noFill/>
              <a:prstDash val="solid"/>
              <a:headEnd type="none" w="med" len="med"/>
              <a:tailEnd type="none" w="med" len="med"/>
            </a:ln>
            <a:effectLst>
              <a:outerShdw blurRad="63500" sx="103000" sy="103000" algn="ctr" rotWithShape="0">
                <a:prstClr val="black">
                  <a:alpha val="5000"/>
                </a:prstClr>
              </a:outerShdw>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74" name="Oval 1091_1">
              <a:extLst>
                <a:ext uri="{FF2B5EF4-FFF2-40B4-BE49-F238E27FC236}">
                  <a16:creationId xmlns:a16="http://schemas.microsoft.com/office/drawing/2014/main" id="{34019C0B-CCFB-9415-E140-457CEA5DBBC9}"/>
                </a:ext>
              </a:extLst>
            </p:cNvPr>
            <p:cNvSpPr/>
            <p:nvPr/>
          </p:nvSpPr>
          <p:spPr bwMode="auto">
            <a:xfrm>
              <a:off x="5600765" y="1764507"/>
              <a:ext cx="545622" cy="545620"/>
            </a:xfrm>
            <a:prstGeom prst="ellips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FFFFFF"/>
                </a:solidFill>
                <a:effectLst/>
                <a:uLnTx/>
                <a:uFillTx/>
                <a:latin typeface="Segoe UI"/>
                <a:ea typeface="Segoe UI" pitchFamily="34" charset="0"/>
                <a:cs typeface="Segoe UI" pitchFamily="34" charset="0"/>
              </a:endParaRPr>
            </a:p>
          </p:txBody>
        </p:sp>
      </p:grpSp>
      <p:sp>
        <p:nvSpPr>
          <p:cNvPr id="75" name="TextBox 74">
            <a:extLst>
              <a:ext uri="{FF2B5EF4-FFF2-40B4-BE49-F238E27FC236}">
                <a16:creationId xmlns:a16="http://schemas.microsoft.com/office/drawing/2014/main" id="{60CFB97A-3BEC-0AC5-3269-6992F910B89C}"/>
              </a:ext>
            </a:extLst>
          </p:cNvPr>
          <p:cNvSpPr txBox="1"/>
          <p:nvPr/>
        </p:nvSpPr>
        <p:spPr>
          <a:xfrm>
            <a:off x="3262552" y="3270134"/>
            <a:ext cx="42672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black"/>
                </a:solidFill>
                <a:effectLst/>
                <a:uLnTx/>
                <a:uFillTx/>
                <a:latin typeface="Segoe UI"/>
                <a:ea typeface="+mn-ea"/>
                <a:cs typeface="+mn-cs"/>
              </a:rPr>
              <a:t>1</a:t>
            </a:r>
          </a:p>
        </p:txBody>
      </p:sp>
      <p:sp>
        <p:nvSpPr>
          <p:cNvPr id="16" name="Arc 15">
            <a:extLst>
              <a:ext uri="{FF2B5EF4-FFF2-40B4-BE49-F238E27FC236}">
                <a16:creationId xmlns:a16="http://schemas.microsoft.com/office/drawing/2014/main" id="{BC536F31-1C17-A480-8866-B9F624BCFCB5}"/>
              </a:ext>
              <a:ext uri="{C183D7F6-B498-43B3-948B-1728B52AA6E4}">
                <adec:decorative xmlns:adec="http://schemas.microsoft.com/office/drawing/2017/decorative" val="1"/>
              </a:ext>
            </a:extLst>
          </p:cNvPr>
          <p:cNvSpPr/>
          <p:nvPr/>
        </p:nvSpPr>
        <p:spPr>
          <a:xfrm>
            <a:off x="5693499" y="3097363"/>
            <a:ext cx="740664" cy="740664"/>
          </a:xfrm>
          <a:prstGeom prst="arc">
            <a:avLst>
              <a:gd name="adj1" fmla="val 13985583"/>
              <a:gd name="adj2" fmla="val 18591539"/>
            </a:avLst>
          </a:prstGeom>
          <a:noFill/>
          <a:ln w="19050" cap="rnd" cmpd="sng" algn="ctr">
            <a:solidFill>
              <a:srgbClr val="7030A0"/>
            </a:solidFill>
            <a:prstDash val="solid"/>
            <a:headEnd type="none" w="lg" len="med"/>
            <a:tailEnd type="none" w="lg" len="med"/>
          </a:ln>
          <a:effectLst/>
        </p:spPr>
        <p:txBody>
          <a:bodyPr rtlCol="0" anchor="ctr"/>
          <a:lstStyle/>
          <a:p>
            <a:pPr marL="0" marR="0" lvl="0" indent="0" algn="ctr" defTabSz="914367" rtl="0" eaLnBrk="1" fontAlgn="auto" latinLnBrk="0" hangingPunct="1">
              <a:lnSpc>
                <a:spcPct val="100000"/>
              </a:lnSpc>
              <a:spcBef>
                <a:spcPts val="0"/>
              </a:spcBef>
              <a:spcAft>
                <a:spcPts val="0"/>
              </a:spcAft>
              <a:buClrTx/>
              <a:buSzTx/>
              <a:buFontTx/>
              <a:buNone/>
              <a:tabLst/>
              <a:defRPr/>
            </a:pPr>
            <a:endParaRPr kumimoji="0" lang="en-US" sz="1765" b="0" i="0" u="none" strike="noStrike" kern="0" cap="none" spc="0" normalizeH="0" baseline="0" noProof="0">
              <a:ln>
                <a:noFill/>
              </a:ln>
              <a:solidFill>
                <a:srgbClr val="000000"/>
              </a:solidFill>
              <a:effectLst/>
              <a:uLnTx/>
              <a:uFillTx/>
              <a:latin typeface="Segoe UI"/>
              <a:ea typeface="+mn-ea"/>
              <a:cs typeface="+mn-cs"/>
            </a:endParaRPr>
          </a:p>
        </p:txBody>
      </p:sp>
    </p:spTree>
    <p:extLst>
      <p:ext uri="{BB962C8B-B14F-4D97-AF65-F5344CB8AC3E}">
        <p14:creationId xmlns:p14="http://schemas.microsoft.com/office/powerpoint/2010/main" val="4607317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7E3E0"/>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0989251-49BF-143B-CC48-F95711E4A26C}"/>
              </a:ext>
            </a:extLst>
          </p:cNvPr>
          <p:cNvSpPr>
            <a:spLocks noGrp="1"/>
          </p:cNvSpPr>
          <p:nvPr>
            <p:ph type="title"/>
          </p:nvPr>
        </p:nvSpPr>
        <p:spPr>
          <a:xfrm>
            <a:off x="588264" y="3243302"/>
            <a:ext cx="4733036" cy="1107996"/>
          </a:xfrm>
        </p:spPr>
        <p:txBody>
          <a:bodyPr/>
          <a:lstStyle/>
          <a:p>
            <a:r>
              <a:rPr lang="en-US" noProof="0"/>
              <a:t>Copilot scenarios for</a:t>
            </a:r>
            <a:br>
              <a:rPr lang="en-US" noProof="0"/>
            </a:br>
            <a:r>
              <a:rPr lang="en-US" noProof="0">
                <a:gradFill>
                  <a:gsLst>
                    <a:gs pos="35000">
                      <a:srgbClr val="0078D4"/>
                    </a:gs>
                    <a:gs pos="0">
                      <a:srgbClr val="C03BC4"/>
                    </a:gs>
                  </a:gsLst>
                  <a:path path="circle">
                    <a:fillToRect l="100000" t="100000"/>
                  </a:path>
                </a:gradFill>
              </a:rPr>
              <a:t>Healthcare</a:t>
            </a:r>
          </a:p>
        </p:txBody>
      </p:sp>
      <p:pic>
        <p:nvPicPr>
          <p:cNvPr id="6" name="Picture 5" descr="A rainbow colored logo on a black background&#10;&#10;Description automatically generated">
            <a:extLst>
              <a:ext uri="{FF2B5EF4-FFF2-40B4-BE49-F238E27FC236}">
                <a16:creationId xmlns:a16="http://schemas.microsoft.com/office/drawing/2014/main" id="{9993DC62-4060-2762-A3B2-8A5A3417E380}"/>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5165" y="1881533"/>
            <a:ext cx="1166467" cy="1166467"/>
          </a:xfrm>
          <a:prstGeom prst="rect">
            <a:avLst/>
          </a:prstGeom>
        </p:spPr>
      </p:pic>
      <p:pic>
        <p:nvPicPr>
          <p:cNvPr id="2" name="Picture 1">
            <a:extLst>
              <a:ext uri="{FF2B5EF4-FFF2-40B4-BE49-F238E27FC236}">
                <a16:creationId xmlns:a16="http://schemas.microsoft.com/office/drawing/2014/main" id="{4035835D-1824-BE68-07FE-027A8BD472E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42050" y="895349"/>
            <a:ext cx="5086351" cy="5086351"/>
          </a:xfrm>
          <a:prstGeom prst="roundRect">
            <a:avLst>
              <a:gd name="adj" fmla="val 4674"/>
            </a:avLst>
          </a:prstGeom>
          <a:ln w="12700">
            <a:solidFill>
              <a:schemeClr val="bg1"/>
            </a:solidFill>
          </a:ln>
          <a:effectLst>
            <a:outerShdw blurRad="127000" dist="127000" dir="2700000" algn="tl" rotWithShape="0">
              <a:prstClr val="black">
                <a:alpha val="15000"/>
              </a:prstClr>
            </a:outerShdw>
          </a:effectLst>
        </p:spPr>
      </p:pic>
    </p:spTree>
    <p:extLst>
      <p:ext uri="{BB962C8B-B14F-4D97-AF65-F5344CB8AC3E}">
        <p14:creationId xmlns:p14="http://schemas.microsoft.com/office/powerpoint/2010/main" val="1625865926"/>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58AC0F-3C1F-A8DA-7980-567E2BE46A2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7FE0D4-F9DD-2321-6AA8-C6F97E932EDF}"/>
              </a:ext>
            </a:extLst>
          </p:cNvPr>
          <p:cNvSpPr>
            <a:spLocks noGrp="1"/>
          </p:cNvSpPr>
          <p:nvPr>
            <p:ph type="title"/>
          </p:nvPr>
        </p:nvSpPr>
        <p:spPr>
          <a:xfrm>
            <a:off x="571501" y="472190"/>
            <a:ext cx="11049000" cy="1107996"/>
          </a:xfrm>
        </p:spPr>
        <p:txBody>
          <a:bodyPr/>
          <a:lstStyle/>
          <a:p>
            <a:pPr algn="ctr"/>
            <a:r>
              <a:rPr lang="en-US" noProof="0"/>
              <a:t>Copilot </a:t>
            </a:r>
            <a:r>
              <a:rPr lang="en-US" noProof="0">
                <a:gradFill>
                  <a:gsLst>
                    <a:gs pos="44000">
                      <a:srgbClr val="0078D4"/>
                    </a:gs>
                    <a:gs pos="0">
                      <a:srgbClr val="C03BC4"/>
                    </a:gs>
                  </a:gsLst>
                  <a:path path="circle">
                    <a:fillToRect l="100000" t="100000"/>
                  </a:path>
                </a:gradFill>
              </a:rPr>
              <a:t>Healthcare </a:t>
            </a:r>
            <a:r>
              <a:rPr lang="en-US" noProof="0"/>
              <a:t>scenarios</a:t>
            </a:r>
            <a:br>
              <a:rPr lang="en-US" noProof="0"/>
            </a:br>
            <a:endParaRPr lang="en-US" noProof="0">
              <a:gradFill>
                <a:gsLst>
                  <a:gs pos="44000">
                    <a:srgbClr val="0078D4"/>
                  </a:gs>
                  <a:gs pos="0">
                    <a:srgbClr val="C03BC4"/>
                  </a:gs>
                </a:gsLst>
                <a:path path="circle">
                  <a:fillToRect l="100000" t="100000"/>
                </a:path>
              </a:gradFill>
            </a:endParaRPr>
          </a:p>
        </p:txBody>
      </p:sp>
      <p:pic>
        <p:nvPicPr>
          <p:cNvPr id="3" name="Picture 2">
            <a:extLst>
              <a:ext uri="{FF2B5EF4-FFF2-40B4-BE49-F238E27FC236}">
                <a16:creationId xmlns:a16="http://schemas.microsoft.com/office/drawing/2014/main" id="{B376A401-CB2E-05D3-95B8-D8686A52A2AD}"/>
              </a:ext>
            </a:extLst>
          </p:cNvPr>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739756" y="1795624"/>
            <a:ext cx="10712489" cy="4132218"/>
          </a:xfrm>
          <a:prstGeom prst="roundRect">
            <a:avLst>
              <a:gd name="adj" fmla="val 3194"/>
            </a:avLst>
          </a:prstGeom>
          <a:ln w="6350">
            <a:solidFill>
              <a:schemeClr val="bg1">
                <a:lumMod val="95000"/>
              </a:schemeClr>
            </a:solidFill>
          </a:ln>
          <a:effectLst>
            <a:outerShdw blurRad="127000" dist="127000" dir="2700000" algn="tl" rotWithShape="0">
              <a:prstClr val="black">
                <a:alpha val="20000"/>
              </a:prstClr>
            </a:outerShdw>
          </a:effectLst>
        </p:spPr>
      </p:pic>
      <p:sp>
        <p:nvSpPr>
          <p:cNvPr id="7" name="Rectangle: Rounded Corners 78">
            <a:extLst>
              <a:ext uri="{FF2B5EF4-FFF2-40B4-BE49-F238E27FC236}">
                <a16:creationId xmlns:a16="http://schemas.microsoft.com/office/drawing/2014/main" id="{00F9BBA2-47DE-A890-3B05-0BC754684F2D}"/>
              </a:ext>
              <a:ext uri="{C183D7F6-B498-43B3-948B-1728B52AA6E4}">
                <adec:decorative xmlns:adec="http://schemas.microsoft.com/office/drawing/2017/decorative" val="1"/>
              </a:ext>
            </a:extLst>
          </p:cNvPr>
          <p:cNvSpPr/>
          <p:nvPr/>
        </p:nvSpPr>
        <p:spPr bwMode="auto">
          <a:xfrm>
            <a:off x="986083" y="3716567"/>
            <a:ext cx="3200400" cy="1828800"/>
          </a:xfrm>
          <a:prstGeom prst="roundRect">
            <a:avLst>
              <a:gd name="adj" fmla="val 6796"/>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9" name="Rectangle: Rounded Corners 81">
            <a:extLst>
              <a:ext uri="{FF2B5EF4-FFF2-40B4-BE49-F238E27FC236}">
                <a16:creationId xmlns:a16="http://schemas.microsoft.com/office/drawing/2014/main" id="{15CE6BFA-5CFF-3C02-DC6B-D2C5BF673221}"/>
              </a:ext>
              <a:ext uri="{C183D7F6-B498-43B3-948B-1728B52AA6E4}">
                <adec:decorative xmlns:adec="http://schemas.microsoft.com/office/drawing/2017/decorative" val="1"/>
              </a:ext>
            </a:extLst>
          </p:cNvPr>
          <p:cNvSpPr/>
          <p:nvPr/>
        </p:nvSpPr>
        <p:spPr bwMode="auto">
          <a:xfrm>
            <a:off x="4495800" y="3718108"/>
            <a:ext cx="3200400" cy="1828800"/>
          </a:xfrm>
          <a:prstGeom prst="roundRect">
            <a:avLst>
              <a:gd name="adj" fmla="val 6053"/>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0" name="Rectangle: Rounded Corners 83">
            <a:extLst>
              <a:ext uri="{FF2B5EF4-FFF2-40B4-BE49-F238E27FC236}">
                <a16:creationId xmlns:a16="http://schemas.microsoft.com/office/drawing/2014/main" id="{BDF6B994-BDEC-2037-AAF2-3085D8CDAD22}"/>
              </a:ext>
              <a:ext uri="{C183D7F6-B498-43B3-948B-1728B52AA6E4}">
                <adec:decorative xmlns:adec="http://schemas.microsoft.com/office/drawing/2017/decorative" val="1"/>
              </a:ext>
            </a:extLst>
          </p:cNvPr>
          <p:cNvSpPr/>
          <p:nvPr/>
        </p:nvSpPr>
        <p:spPr bwMode="auto">
          <a:xfrm>
            <a:off x="8001000" y="3716567"/>
            <a:ext cx="3200400" cy="1828800"/>
          </a:xfrm>
          <a:prstGeom prst="roundRect">
            <a:avLst>
              <a:gd name="adj" fmla="val 5310"/>
            </a:avLst>
          </a:prstGeom>
          <a:solidFill>
            <a:srgbClr val="FFFFFF">
              <a:alpha val="85098"/>
            </a:srgbClr>
          </a:solidFill>
          <a:ln w="6350" cap="flat" cmpd="sng" algn="ctr">
            <a:solidFill>
              <a:schemeClr val="bg1">
                <a:lumMod val="95000"/>
              </a:schemeClr>
            </a:solidFill>
            <a:prstDash val="solid"/>
            <a:headEnd type="none" w="med" len="med"/>
            <a:tailEnd type="none" w="med" len="med"/>
          </a:ln>
          <a:effectLst>
            <a:outerShdw blurRad="127000" dist="127000" dir="2700000" algn="tl" rotWithShape="0">
              <a:prstClr val="black">
                <a:alpha val="20000"/>
              </a:prstClr>
            </a:outerShdw>
          </a:effectLst>
        </p:spPr>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0" cap="none" spc="0" normalizeH="0" baseline="0" noProof="0">
              <a:ln>
                <a:noFill/>
              </a:ln>
              <a:solidFill>
                <a:srgbClr val="1A1A1A"/>
              </a:solidFill>
              <a:effectLst/>
              <a:uLnTx/>
              <a:uFillTx/>
              <a:latin typeface="Segoe UI"/>
              <a:ea typeface="+mn-ea"/>
              <a:cs typeface="Segoe UI" pitchFamily="34" charset="0"/>
            </a:endParaRPr>
          </a:p>
        </p:txBody>
      </p:sp>
      <p:sp>
        <p:nvSpPr>
          <p:cNvPr id="11" name="TextBox 22">
            <a:extLst>
              <a:ext uri="{FF2B5EF4-FFF2-40B4-BE49-F238E27FC236}">
                <a16:creationId xmlns:a16="http://schemas.microsoft.com/office/drawing/2014/main" id="{E8664ED7-CBB1-5D14-FF4C-2EC26ABCB214}"/>
              </a:ext>
            </a:extLst>
          </p:cNvPr>
          <p:cNvSpPr txBox="1"/>
          <p:nvPr/>
        </p:nvSpPr>
        <p:spPr>
          <a:xfrm>
            <a:off x="1444752" y="3886687"/>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Overview and KPIs</a:t>
            </a:r>
          </a:p>
        </p:txBody>
      </p:sp>
      <p:sp>
        <p:nvSpPr>
          <p:cNvPr id="12" name="TextBox 23">
            <a:extLst>
              <a:ext uri="{FF2B5EF4-FFF2-40B4-BE49-F238E27FC236}">
                <a16:creationId xmlns:a16="http://schemas.microsoft.com/office/drawing/2014/main" id="{C6F5FA3E-2DEC-1989-4B5B-AC582FA8E881}"/>
              </a:ext>
            </a:extLst>
          </p:cNvPr>
          <p:cNvSpPr txBox="1"/>
          <p:nvPr/>
        </p:nvSpPr>
        <p:spPr>
          <a:xfrm>
            <a:off x="1210100" y="4234841"/>
            <a:ext cx="2752367"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11111"/>
                </a:solidFill>
                <a:effectLst/>
                <a:uLnTx/>
                <a:uFillTx/>
                <a:latin typeface="Segoe UI "/>
                <a:ea typeface="Roboto"/>
                <a:cs typeface="Roboto"/>
              </a:rPr>
              <a:t>KPIs play a crucial role in the sector, providing a compass to navigate toward success. Let's dive into KPIs for Healthcare and how Copilot can assist.</a:t>
            </a:r>
            <a:endParaRPr kumimoji="0" lang="en-US" sz="1400" b="0" i="0" u="none" strike="noStrike" kern="1200" cap="none" spc="0" normalizeH="0" baseline="0" noProof="0">
              <a:ln>
                <a:noFill/>
              </a:ln>
              <a:solidFill>
                <a:srgbClr val="000000"/>
              </a:solidFill>
              <a:effectLst/>
              <a:uLnTx/>
              <a:uFillTx/>
              <a:latin typeface="Segoe UI "/>
              <a:ea typeface="+mn-ea"/>
              <a:cs typeface="+mn-cs"/>
            </a:endParaRPr>
          </a:p>
        </p:txBody>
      </p:sp>
      <p:sp>
        <p:nvSpPr>
          <p:cNvPr id="21" name="TextBox 25">
            <a:extLst>
              <a:ext uri="{FF2B5EF4-FFF2-40B4-BE49-F238E27FC236}">
                <a16:creationId xmlns:a16="http://schemas.microsoft.com/office/drawing/2014/main" id="{D03B9D5E-A340-C2A8-0255-8902FD701EAB}"/>
              </a:ext>
            </a:extLst>
          </p:cNvPr>
          <p:cNvSpPr txBox="1"/>
          <p:nvPr/>
        </p:nvSpPr>
        <p:spPr>
          <a:xfrm>
            <a:off x="4954469" y="3888228"/>
            <a:ext cx="2283061"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Use case by role</a:t>
            </a:r>
          </a:p>
        </p:txBody>
      </p:sp>
      <p:sp>
        <p:nvSpPr>
          <p:cNvPr id="22" name="TextBox 26">
            <a:extLst>
              <a:ext uri="{FF2B5EF4-FFF2-40B4-BE49-F238E27FC236}">
                <a16:creationId xmlns:a16="http://schemas.microsoft.com/office/drawing/2014/main" id="{CC78C69F-21E0-8752-130E-8D7BDC192AC8}"/>
              </a:ext>
            </a:extLst>
          </p:cNvPr>
          <p:cNvSpPr txBox="1"/>
          <p:nvPr/>
        </p:nvSpPr>
        <p:spPr>
          <a:xfrm>
            <a:off x="4724400" y="4236382"/>
            <a:ext cx="2743200" cy="1166345"/>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mn-cs"/>
              </a:rPr>
              <a:t>Copilot can simplify the tasks that Healthcare pros perform every day. Look at key use cases and how Copilot can be your AI assistant along the way.</a:t>
            </a:r>
          </a:p>
        </p:txBody>
      </p:sp>
      <p:sp>
        <p:nvSpPr>
          <p:cNvPr id="23" name="TextBox 28">
            <a:extLst>
              <a:ext uri="{FF2B5EF4-FFF2-40B4-BE49-F238E27FC236}">
                <a16:creationId xmlns:a16="http://schemas.microsoft.com/office/drawing/2014/main" id="{019560C5-D268-5131-6CA7-8319F4780E86}"/>
              </a:ext>
            </a:extLst>
          </p:cNvPr>
          <p:cNvSpPr txBox="1"/>
          <p:nvPr/>
        </p:nvSpPr>
        <p:spPr>
          <a:xfrm>
            <a:off x="8197423" y="3886687"/>
            <a:ext cx="2807554" cy="276999"/>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w="3175">
                  <a:noFill/>
                </a:ln>
                <a:gradFill>
                  <a:gsLst>
                    <a:gs pos="37000">
                      <a:srgbClr val="0078D4"/>
                    </a:gs>
                    <a:gs pos="0">
                      <a:srgbClr val="C03BC4"/>
                    </a:gs>
                  </a:gsLst>
                  <a:path path="circle">
                    <a:fillToRect l="100000" t="100000"/>
                  </a:path>
                </a:gradFill>
                <a:effectLst/>
                <a:uLnTx/>
                <a:uFillTx/>
                <a:latin typeface="Segoe UI Semibold"/>
                <a:ea typeface="+mn-ea"/>
                <a:cs typeface="Segoe UI" pitchFamily="34" charset="0"/>
              </a:rPr>
              <a:t>Day in the life</a:t>
            </a:r>
          </a:p>
        </p:txBody>
      </p:sp>
      <p:sp>
        <p:nvSpPr>
          <p:cNvPr id="24" name="TextBox 29">
            <a:extLst>
              <a:ext uri="{FF2B5EF4-FFF2-40B4-BE49-F238E27FC236}">
                <a16:creationId xmlns:a16="http://schemas.microsoft.com/office/drawing/2014/main" id="{AE35EF6F-1A97-65F2-EC64-66A2E2F862EB}"/>
              </a:ext>
            </a:extLst>
          </p:cNvPr>
          <p:cNvSpPr txBox="1"/>
          <p:nvPr/>
        </p:nvSpPr>
        <p:spPr>
          <a:xfrm>
            <a:off x="8151389" y="4234841"/>
            <a:ext cx="2899622" cy="455381"/>
          </a:xfrm>
          <a:prstGeom prst="rect">
            <a:avLst/>
          </a:prstGeom>
          <a:noFill/>
        </p:spPr>
        <p:txBody>
          <a:bodyPr wrap="square" lIns="0" tIns="0" rIns="0" bIns="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367" rtl="0" eaLnBrk="1" fontAlgn="auto" latinLnBrk="0" hangingPunct="1">
              <a:lnSpc>
                <a:spcPct val="11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a:ea typeface="+mn-ea"/>
                <a:cs typeface="Segoe UI"/>
              </a:rPr>
              <a:t>See how real-life Healthcare pros are using Copilot in their day-to-day.</a:t>
            </a:r>
          </a:p>
        </p:txBody>
      </p:sp>
    </p:spTree>
    <p:extLst>
      <p:ext uri="{BB962C8B-B14F-4D97-AF65-F5344CB8AC3E}">
        <p14:creationId xmlns:p14="http://schemas.microsoft.com/office/powerpoint/2010/main" val="3474921993"/>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31D87F-3227-94A1-4AAB-74214B581FA8}"/>
            </a:ext>
          </a:extLst>
        </p:cNvPr>
        <p:cNvGrpSpPr/>
        <p:nvPr/>
      </p:nvGrpSpPr>
      <p:grpSpPr>
        <a:xfrm>
          <a:off x="0" y="0"/>
          <a:ext cx="0" cy="0"/>
          <a:chOff x="0" y="0"/>
          <a:chExt cx="0" cy="0"/>
        </a:xfrm>
      </p:grpSpPr>
      <p:sp>
        <p:nvSpPr>
          <p:cNvPr id="54" name="Rounded Rectangle 53">
            <a:extLst>
              <a:ext uri="{FF2B5EF4-FFF2-40B4-BE49-F238E27FC236}">
                <a16:creationId xmlns:a16="http://schemas.microsoft.com/office/drawing/2014/main" id="{47EA006C-2B13-076B-FAE3-D45DD561CDE0}"/>
              </a:ext>
            </a:extLst>
          </p:cNvPr>
          <p:cNvSpPr/>
          <p:nvPr/>
        </p:nvSpPr>
        <p:spPr bwMode="auto">
          <a:xfrm>
            <a:off x="409195" y="1201222"/>
            <a:ext cx="5918427" cy="1323708"/>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55" name="Rounded Rectangle 54">
            <a:extLst>
              <a:ext uri="{FF2B5EF4-FFF2-40B4-BE49-F238E27FC236}">
                <a16:creationId xmlns:a16="http://schemas.microsoft.com/office/drawing/2014/main" id="{A026A1EA-9E8B-B3DB-47F9-19FD017ACD1B}"/>
              </a:ext>
            </a:extLst>
          </p:cNvPr>
          <p:cNvSpPr/>
          <p:nvPr/>
        </p:nvSpPr>
        <p:spPr bwMode="auto">
          <a:xfrm>
            <a:off x="6562602" y="2678081"/>
            <a:ext cx="5243043" cy="3866404"/>
          </a:xfrm>
          <a:prstGeom prst="roundRect">
            <a:avLst>
              <a:gd name="adj" fmla="val 4803"/>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 name="Title 1">
            <a:extLst>
              <a:ext uri="{FF2B5EF4-FFF2-40B4-BE49-F238E27FC236}">
                <a16:creationId xmlns:a16="http://schemas.microsoft.com/office/drawing/2014/main" id="{3E83DDFF-B637-B5D4-28B6-5292F2A912EA}"/>
              </a:ext>
            </a:extLst>
          </p:cNvPr>
          <p:cNvSpPr>
            <a:spLocks noGrp="1"/>
          </p:cNvSpPr>
          <p:nvPr>
            <p:ph type="title"/>
          </p:nvPr>
        </p:nvSpPr>
        <p:spPr/>
        <p:txBody>
          <a:bodyPr/>
          <a:lstStyle/>
          <a:p>
            <a:r>
              <a:rPr lang="en-US" noProof="0">
                <a:cs typeface="Segoe UI"/>
              </a:rPr>
              <a:t>Copilot solutions in </a:t>
            </a:r>
            <a:r>
              <a:rPr lang="en-US" noProof="0">
                <a:gradFill>
                  <a:gsLst>
                    <a:gs pos="26000">
                      <a:srgbClr val="0078D4"/>
                    </a:gs>
                    <a:gs pos="0">
                      <a:srgbClr val="C03BC4"/>
                    </a:gs>
                  </a:gsLst>
                  <a:path path="circle">
                    <a:fillToRect l="100000" t="100000"/>
                  </a:path>
                </a:gradFill>
              </a:rPr>
              <a:t>Healthcare</a:t>
            </a:r>
          </a:p>
        </p:txBody>
      </p:sp>
      <p:sp>
        <p:nvSpPr>
          <p:cNvPr id="4" name="Freeform 27">
            <a:extLst>
              <a:ext uri="{FF2B5EF4-FFF2-40B4-BE49-F238E27FC236}">
                <a16:creationId xmlns:a16="http://schemas.microsoft.com/office/drawing/2014/main" id="{A943ACD7-5196-FCBD-9080-29311BAC7B30}"/>
              </a:ext>
              <a:ext uri="{C183D7F6-B498-43B3-948B-1728B52AA6E4}">
                <adec:decorative xmlns:adec="http://schemas.microsoft.com/office/drawing/2017/decorative" val="1"/>
              </a:ext>
            </a:extLst>
          </p:cNvPr>
          <p:cNvSpPr/>
          <p:nvPr/>
        </p:nvSpPr>
        <p:spPr bwMode="auto">
          <a:xfrm rot="5400000" flipV="1">
            <a:off x="-222847" y="1860784"/>
            <a:ext cx="1209846" cy="54238"/>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 name="TextBox 4">
            <a:extLst>
              <a:ext uri="{FF2B5EF4-FFF2-40B4-BE49-F238E27FC236}">
                <a16:creationId xmlns:a16="http://schemas.microsoft.com/office/drawing/2014/main" id="{18148AD7-6C0B-689F-4916-E228CF8801B4}"/>
              </a:ext>
            </a:extLst>
          </p:cNvPr>
          <p:cNvSpPr txBox="1"/>
          <p:nvPr/>
        </p:nvSpPr>
        <p:spPr>
          <a:xfrm>
            <a:off x="655216" y="1775819"/>
            <a:ext cx="1025776" cy="430887"/>
          </a:xfrm>
          <a:prstGeom prst="rect">
            <a:avLst/>
          </a:prstGeom>
          <a:noFill/>
        </p:spPr>
        <p:txBody>
          <a:bodyPr wrap="square" lIns="0" tIns="0" rIns="0" bIns="0" anchor="ctr">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ea typeface="Segoe UI" pitchFamily="34" charset="0"/>
                <a:cs typeface="Segoe UI Semibold" panose="020B0702040204020203" pitchFamily="34" charset="0"/>
              </a:rPr>
              <a:t>Goals and challenges</a:t>
            </a:r>
          </a:p>
        </p:txBody>
      </p:sp>
      <p:sp>
        <p:nvSpPr>
          <p:cNvPr id="6" name="Text Placeholder 5">
            <a:extLst>
              <a:ext uri="{FF2B5EF4-FFF2-40B4-BE49-F238E27FC236}">
                <a16:creationId xmlns:a16="http://schemas.microsoft.com/office/drawing/2014/main" id="{1BE23707-0E2C-4D68-822E-D33FA54092C6}"/>
              </a:ext>
            </a:extLst>
          </p:cNvPr>
          <p:cNvSpPr txBox="1">
            <a:spLocks/>
          </p:cNvSpPr>
          <p:nvPr/>
        </p:nvSpPr>
        <p:spPr>
          <a:xfrm>
            <a:off x="1906456" y="1361667"/>
            <a:ext cx="4282705" cy="1052468"/>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Arial" panose="020B0604020202020204" pitchFamily="34" charset="0"/>
              <a:buNone/>
              <a:tabLst/>
              <a:defRPr/>
            </a:pPr>
            <a:r>
              <a:rPr kumimoji="0" lang="en-US" sz="1050" b="0" i="0" u="none" strike="noStrike" kern="1200" cap="none" spc="0" normalizeH="0" baseline="0" noProof="0">
                <a:ln>
                  <a:noFill/>
                </a:ln>
                <a:solidFill>
                  <a:srgbClr val="000000"/>
                </a:solidFill>
                <a:effectLst/>
                <a:uLnTx/>
                <a:uFillTx/>
                <a:latin typeface="Segoe UI"/>
                <a:ea typeface="+mn-ea"/>
                <a:cs typeface="Segoe UI Semilight" panose="020B0402040204020203" pitchFamily="34" charset="0"/>
              </a:rPr>
              <a:t>The healthcare industry is faced with finding ways to improve access to healthcare and the overall quality of care for patients while maximizing efficiency due to current and projected workforce shortages and the need to contain costs. Focus is also on finding ways to streamline research and development of new patient care while remaining compliant with regulatory requirements and maintaining data security. </a:t>
            </a:r>
          </a:p>
        </p:txBody>
      </p:sp>
      <p:sp>
        <p:nvSpPr>
          <p:cNvPr id="8" name="Freeform 27">
            <a:extLst>
              <a:ext uri="{FF2B5EF4-FFF2-40B4-BE49-F238E27FC236}">
                <a16:creationId xmlns:a16="http://schemas.microsoft.com/office/drawing/2014/main" id="{F4FA5206-0B5C-E19C-F197-4050F19A9CB3}"/>
              </a:ext>
              <a:ext uri="{C183D7F6-B498-43B3-948B-1728B52AA6E4}">
                <adec:decorative xmlns:adec="http://schemas.microsoft.com/office/drawing/2017/decorative" val="1"/>
              </a:ext>
            </a:extLst>
          </p:cNvPr>
          <p:cNvSpPr/>
          <p:nvPr/>
        </p:nvSpPr>
        <p:spPr bwMode="auto">
          <a:xfrm rot="5400000" flipV="1">
            <a:off x="4607960" y="4577254"/>
            <a:ext cx="3844060"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5" name="Graphic 120" descr="Icon of an arrow hitting the bullseye">
            <a:extLst>
              <a:ext uri="{FF2B5EF4-FFF2-40B4-BE49-F238E27FC236}">
                <a16:creationId xmlns:a16="http://schemas.microsoft.com/office/drawing/2014/main" id="{64B1E6B9-B9E0-5BA7-22D7-0F0F2BE69253}"/>
              </a:ext>
            </a:extLst>
          </p:cNvPr>
          <p:cNvSpPr>
            <a:spLocks noChangeAspect="1"/>
          </p:cNvSpPr>
          <p:nvPr/>
        </p:nvSpPr>
        <p:spPr>
          <a:xfrm>
            <a:off x="655216" y="1378125"/>
            <a:ext cx="274320" cy="274320"/>
          </a:xfrm>
          <a:custGeom>
            <a:avLst/>
            <a:gdLst>
              <a:gd name="connsiteX0" fmla="*/ 95269 w 190538"/>
              <a:gd name="connsiteY0" fmla="*/ 0 h 190538"/>
              <a:gd name="connsiteX1" fmla="*/ 127911 w 190538"/>
              <a:gd name="connsiteY1" fmla="*/ 5734 h 190538"/>
              <a:gd name="connsiteX2" fmla="*/ 116529 w 190538"/>
              <a:gd name="connsiteY2" fmla="*/ 17107 h 190538"/>
              <a:gd name="connsiteX3" fmla="*/ 17136 w 190538"/>
              <a:gd name="connsiteY3" fmla="*/ 74002 h 190538"/>
              <a:gd name="connsiteX4" fmla="*/ 74031 w 190538"/>
              <a:gd name="connsiteY4" fmla="*/ 173395 h 190538"/>
              <a:gd name="connsiteX5" fmla="*/ 173425 w 190538"/>
              <a:gd name="connsiteY5" fmla="*/ 116500 h 190538"/>
              <a:gd name="connsiteX6" fmla="*/ 173431 w 190538"/>
              <a:gd name="connsiteY6" fmla="*/ 74028 h 190538"/>
              <a:gd name="connsiteX7" fmla="*/ 184804 w 190538"/>
              <a:gd name="connsiteY7" fmla="*/ 62655 h 190538"/>
              <a:gd name="connsiteX8" fmla="*/ 190538 w 190538"/>
              <a:gd name="connsiteY8" fmla="*/ 95269 h 190538"/>
              <a:gd name="connsiteX9" fmla="*/ 95269 w 190538"/>
              <a:gd name="connsiteY9" fmla="*/ 190538 h 190538"/>
              <a:gd name="connsiteX10" fmla="*/ 0 w 190538"/>
              <a:gd name="connsiteY10" fmla="*/ 95269 h 190538"/>
              <a:gd name="connsiteX11" fmla="*/ 95269 w 190538"/>
              <a:gd name="connsiteY11" fmla="*/ 0 h 190538"/>
              <a:gd name="connsiteX12" fmla="*/ 95269 w 190538"/>
              <a:gd name="connsiteY12" fmla="*/ 38119 h 190538"/>
              <a:gd name="connsiteX13" fmla="*/ 109576 w 190538"/>
              <a:gd name="connsiteY13" fmla="*/ 39929 h 190538"/>
              <a:gd name="connsiteX14" fmla="*/ 109576 w 190538"/>
              <a:gd name="connsiteY14" fmla="*/ 54854 h 190538"/>
              <a:gd name="connsiteX15" fmla="*/ 54872 w 190538"/>
              <a:gd name="connsiteY15" fmla="*/ 80967 h 190538"/>
              <a:gd name="connsiteX16" fmla="*/ 80983 w 190538"/>
              <a:gd name="connsiteY16" fmla="*/ 135671 h 190538"/>
              <a:gd name="connsiteX17" fmla="*/ 135688 w 190538"/>
              <a:gd name="connsiteY17" fmla="*/ 109558 h 190538"/>
              <a:gd name="connsiteX18" fmla="*/ 135693 w 190538"/>
              <a:gd name="connsiteY18" fmla="*/ 80982 h 190538"/>
              <a:gd name="connsiteX19" fmla="*/ 150619 w 190538"/>
              <a:gd name="connsiteY19" fmla="*/ 80982 h 190538"/>
              <a:gd name="connsiteX20" fmla="*/ 109571 w 190538"/>
              <a:gd name="connsiteY20" fmla="*/ 150605 h 190538"/>
              <a:gd name="connsiteX21" fmla="*/ 39948 w 190538"/>
              <a:gd name="connsiteY21" fmla="*/ 109557 h 190538"/>
              <a:gd name="connsiteX22" fmla="*/ 80996 w 190538"/>
              <a:gd name="connsiteY22" fmla="*/ 39934 h 190538"/>
              <a:gd name="connsiteX23" fmla="*/ 95288 w 190538"/>
              <a:gd name="connsiteY23" fmla="*/ 38119 h 190538"/>
              <a:gd name="connsiteX24" fmla="*/ 114319 w 190538"/>
              <a:gd name="connsiteY24" fmla="*/ 95269 h 190538"/>
              <a:gd name="connsiteX25" fmla="*/ 95263 w 190538"/>
              <a:gd name="connsiteY25" fmla="*/ 114313 h 190538"/>
              <a:gd name="connsiteX26" fmla="*/ 76219 w 190538"/>
              <a:gd name="connsiteY26" fmla="*/ 95257 h 190538"/>
              <a:gd name="connsiteX27" fmla="*/ 95275 w 190538"/>
              <a:gd name="connsiteY27" fmla="*/ 76213 h 190538"/>
              <a:gd name="connsiteX28" fmla="*/ 102727 w 190538"/>
              <a:gd name="connsiteY28" fmla="*/ 77734 h 190538"/>
              <a:gd name="connsiteX29" fmla="*/ 119110 w 190538"/>
              <a:gd name="connsiteY29" fmla="*/ 61351 h 190538"/>
              <a:gd name="connsiteX30" fmla="*/ 119101 w 190538"/>
              <a:gd name="connsiteY30" fmla="*/ 30975 h 190538"/>
              <a:gd name="connsiteX31" fmla="*/ 121196 w 190538"/>
              <a:gd name="connsiteY31" fmla="*/ 25927 h 190538"/>
              <a:gd name="connsiteX32" fmla="*/ 145009 w 190538"/>
              <a:gd name="connsiteY32" fmla="*/ 2115 h 190538"/>
              <a:gd name="connsiteX33" fmla="*/ 155112 w 190538"/>
              <a:gd name="connsiteY33" fmla="*/ 2121 h 190538"/>
              <a:gd name="connsiteX34" fmla="*/ 157201 w 190538"/>
              <a:gd name="connsiteY34" fmla="*/ 7163 h 190538"/>
              <a:gd name="connsiteX35" fmla="*/ 157201 w 190538"/>
              <a:gd name="connsiteY35" fmla="*/ 33357 h 190538"/>
              <a:gd name="connsiteX36" fmla="*/ 183394 w 190538"/>
              <a:gd name="connsiteY36" fmla="*/ 33357 h 190538"/>
              <a:gd name="connsiteX37" fmla="*/ 190531 w 190538"/>
              <a:gd name="connsiteY37" fmla="*/ 40507 h 190538"/>
              <a:gd name="connsiteX38" fmla="*/ 188443 w 190538"/>
              <a:gd name="connsiteY38" fmla="*/ 45549 h 190538"/>
              <a:gd name="connsiteX39" fmla="*/ 164630 w 190538"/>
              <a:gd name="connsiteY39" fmla="*/ 69361 h 190538"/>
              <a:gd name="connsiteX40" fmla="*/ 159582 w 190538"/>
              <a:gd name="connsiteY40" fmla="*/ 71457 h 190538"/>
              <a:gd name="connsiteX41" fmla="*/ 129197 w 190538"/>
              <a:gd name="connsiteY41" fmla="*/ 71457 h 190538"/>
              <a:gd name="connsiteX42" fmla="*/ 112814 w 190538"/>
              <a:gd name="connsiteY42" fmla="*/ 87840 h 190538"/>
              <a:gd name="connsiteX43" fmla="*/ 114319 w 190538"/>
              <a:gd name="connsiteY43" fmla="*/ 95269 h 190538"/>
              <a:gd name="connsiteX44" fmla="*/ 156620 w 190538"/>
              <a:gd name="connsiteY44" fmla="*/ 57169 h 190538"/>
              <a:gd name="connsiteX45" fmla="*/ 166145 w 190538"/>
              <a:gd name="connsiteY45" fmla="*/ 47644 h 190538"/>
              <a:gd name="connsiteX46" fmla="*/ 150047 w 190538"/>
              <a:gd name="connsiteY46" fmla="*/ 47644 h 190538"/>
              <a:gd name="connsiteX47" fmla="*/ 142904 w 190538"/>
              <a:gd name="connsiteY47" fmla="*/ 40500 h 190538"/>
              <a:gd name="connsiteX48" fmla="*/ 142904 w 190538"/>
              <a:gd name="connsiteY48" fmla="*/ 24403 h 190538"/>
              <a:gd name="connsiteX49" fmla="*/ 133388 w 190538"/>
              <a:gd name="connsiteY49" fmla="*/ 33928 h 190538"/>
              <a:gd name="connsiteX50" fmla="*/ 133388 w 190538"/>
              <a:gd name="connsiteY50" fmla="*/ 56607 h 190538"/>
              <a:gd name="connsiteX51" fmla="*/ 133960 w 190538"/>
              <a:gd name="connsiteY51" fmla="*/ 57169 h 190538"/>
              <a:gd name="connsiteX52" fmla="*/ 156629 w 190538"/>
              <a:gd name="connsiteY52" fmla="*/ 57169 h 190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90538" h="190538">
                <a:moveTo>
                  <a:pt x="95269" y="0"/>
                </a:moveTo>
                <a:cubicBezTo>
                  <a:pt x="106737" y="0"/>
                  <a:pt x="117729" y="2029"/>
                  <a:pt x="127911" y="5734"/>
                </a:cubicBezTo>
                <a:lnTo>
                  <a:pt x="116529" y="17107"/>
                </a:lnTo>
                <a:cubicBezTo>
                  <a:pt x="73371" y="5372"/>
                  <a:pt x="28871" y="30844"/>
                  <a:pt x="17136" y="74002"/>
                </a:cubicBezTo>
                <a:cubicBezTo>
                  <a:pt x="5400" y="117160"/>
                  <a:pt x="30873" y="161659"/>
                  <a:pt x="74031" y="173395"/>
                </a:cubicBezTo>
                <a:cubicBezTo>
                  <a:pt x="117189" y="185131"/>
                  <a:pt x="161689" y="159658"/>
                  <a:pt x="173425" y="116500"/>
                </a:cubicBezTo>
                <a:cubicBezTo>
                  <a:pt x="177205" y="102596"/>
                  <a:pt x="177208" y="87934"/>
                  <a:pt x="173431" y="74028"/>
                </a:cubicBezTo>
                <a:lnTo>
                  <a:pt x="184804" y="62655"/>
                </a:lnTo>
                <a:cubicBezTo>
                  <a:pt x="188608" y="73108"/>
                  <a:pt x="190549" y="84146"/>
                  <a:pt x="190538" y="95269"/>
                </a:cubicBezTo>
                <a:cubicBezTo>
                  <a:pt x="190538" y="147885"/>
                  <a:pt x="147885" y="190538"/>
                  <a:pt x="95269" y="190538"/>
                </a:cubicBezTo>
                <a:cubicBezTo>
                  <a:pt x="42653" y="190538"/>
                  <a:pt x="0" y="147885"/>
                  <a:pt x="0" y="95269"/>
                </a:cubicBezTo>
                <a:cubicBezTo>
                  <a:pt x="0" y="42653"/>
                  <a:pt x="42653" y="0"/>
                  <a:pt x="95269" y="0"/>
                </a:cubicBezTo>
                <a:close/>
                <a:moveTo>
                  <a:pt x="95269" y="38119"/>
                </a:moveTo>
                <a:cubicBezTo>
                  <a:pt x="100095" y="38117"/>
                  <a:pt x="104902" y="38725"/>
                  <a:pt x="109576" y="39929"/>
                </a:cubicBezTo>
                <a:lnTo>
                  <a:pt x="109576" y="54854"/>
                </a:lnTo>
                <a:cubicBezTo>
                  <a:pt x="87259" y="46959"/>
                  <a:pt x="62767" y="58650"/>
                  <a:pt x="54872" y="80967"/>
                </a:cubicBezTo>
                <a:cubicBezTo>
                  <a:pt x="46976" y="103283"/>
                  <a:pt x="58667" y="127775"/>
                  <a:pt x="80983" y="135671"/>
                </a:cubicBezTo>
                <a:cubicBezTo>
                  <a:pt x="103301" y="143567"/>
                  <a:pt x="127792" y="131876"/>
                  <a:pt x="135688" y="109558"/>
                </a:cubicBezTo>
                <a:cubicBezTo>
                  <a:pt x="138958" y="100313"/>
                  <a:pt x="138960" y="90227"/>
                  <a:pt x="135693" y="80982"/>
                </a:cubicBezTo>
                <a:lnTo>
                  <a:pt x="150619" y="80982"/>
                </a:lnTo>
                <a:cubicBezTo>
                  <a:pt x="158509" y="111543"/>
                  <a:pt x="140132" y="142713"/>
                  <a:pt x="109571" y="150605"/>
                </a:cubicBezTo>
                <a:cubicBezTo>
                  <a:pt x="79010" y="158495"/>
                  <a:pt x="47839" y="140118"/>
                  <a:pt x="39948" y="109557"/>
                </a:cubicBezTo>
                <a:cubicBezTo>
                  <a:pt x="32058" y="78996"/>
                  <a:pt x="50435" y="47825"/>
                  <a:pt x="80996" y="39934"/>
                </a:cubicBezTo>
                <a:cubicBezTo>
                  <a:pt x="85664" y="38728"/>
                  <a:pt x="90467" y="38119"/>
                  <a:pt x="95288" y="38119"/>
                </a:cubicBezTo>
                <a:close/>
                <a:moveTo>
                  <a:pt x="114319" y="95269"/>
                </a:moveTo>
                <a:cubicBezTo>
                  <a:pt x="114315" y="105790"/>
                  <a:pt x="105784" y="114316"/>
                  <a:pt x="95263" y="114313"/>
                </a:cubicBezTo>
                <a:cubicBezTo>
                  <a:pt x="84742" y="114310"/>
                  <a:pt x="76216" y="105778"/>
                  <a:pt x="76219" y="95257"/>
                </a:cubicBezTo>
                <a:cubicBezTo>
                  <a:pt x="76222" y="84735"/>
                  <a:pt x="84754" y="76210"/>
                  <a:pt x="95275" y="76213"/>
                </a:cubicBezTo>
                <a:cubicBezTo>
                  <a:pt x="97836" y="76214"/>
                  <a:pt x="100371" y="76731"/>
                  <a:pt x="102727" y="77734"/>
                </a:cubicBezTo>
                <a:lnTo>
                  <a:pt x="119110" y="61351"/>
                </a:lnTo>
                <a:lnTo>
                  <a:pt x="119101" y="30975"/>
                </a:lnTo>
                <a:cubicBezTo>
                  <a:pt x="119103" y="29081"/>
                  <a:pt x="119856" y="27266"/>
                  <a:pt x="121196" y="25927"/>
                </a:cubicBezTo>
                <a:lnTo>
                  <a:pt x="145009" y="2115"/>
                </a:lnTo>
                <a:cubicBezTo>
                  <a:pt x="147800" y="-674"/>
                  <a:pt x="152323" y="-671"/>
                  <a:pt x="155112" y="2121"/>
                </a:cubicBezTo>
                <a:cubicBezTo>
                  <a:pt x="156447" y="3459"/>
                  <a:pt x="157199" y="5272"/>
                  <a:pt x="157201" y="7163"/>
                </a:cubicBezTo>
                <a:lnTo>
                  <a:pt x="157201" y="33357"/>
                </a:lnTo>
                <a:lnTo>
                  <a:pt x="183394" y="33357"/>
                </a:lnTo>
                <a:cubicBezTo>
                  <a:pt x="187340" y="33360"/>
                  <a:pt x="190535" y="36561"/>
                  <a:pt x="190531" y="40507"/>
                </a:cubicBezTo>
                <a:cubicBezTo>
                  <a:pt x="190530" y="42397"/>
                  <a:pt x="189779" y="44211"/>
                  <a:pt x="188443" y="45549"/>
                </a:cubicBezTo>
                <a:lnTo>
                  <a:pt x="164630" y="69361"/>
                </a:lnTo>
                <a:cubicBezTo>
                  <a:pt x="163292" y="70701"/>
                  <a:pt x="161475" y="71455"/>
                  <a:pt x="159582" y="71457"/>
                </a:cubicBezTo>
                <a:lnTo>
                  <a:pt x="129197" y="71457"/>
                </a:lnTo>
                <a:lnTo>
                  <a:pt x="112814" y="87840"/>
                </a:lnTo>
                <a:cubicBezTo>
                  <a:pt x="113786" y="90126"/>
                  <a:pt x="114319" y="92631"/>
                  <a:pt x="114319" y="95269"/>
                </a:cubicBezTo>
                <a:close/>
                <a:moveTo>
                  <a:pt x="156620" y="57169"/>
                </a:moveTo>
                <a:lnTo>
                  <a:pt x="166145" y="47644"/>
                </a:lnTo>
                <a:lnTo>
                  <a:pt x="150047" y="47644"/>
                </a:lnTo>
                <a:cubicBezTo>
                  <a:pt x="146102" y="47644"/>
                  <a:pt x="142904" y="44446"/>
                  <a:pt x="142904" y="40500"/>
                </a:cubicBezTo>
                <a:lnTo>
                  <a:pt x="142904" y="24403"/>
                </a:lnTo>
                <a:lnTo>
                  <a:pt x="133388" y="33928"/>
                </a:lnTo>
                <a:lnTo>
                  <a:pt x="133388" y="56607"/>
                </a:lnTo>
                <a:cubicBezTo>
                  <a:pt x="133590" y="56783"/>
                  <a:pt x="133781" y="56970"/>
                  <a:pt x="133960" y="57169"/>
                </a:cubicBezTo>
                <a:lnTo>
                  <a:pt x="156629" y="57169"/>
                </a:ln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6" name="Rounded Rectangle 55">
            <a:extLst>
              <a:ext uri="{FF2B5EF4-FFF2-40B4-BE49-F238E27FC236}">
                <a16:creationId xmlns:a16="http://schemas.microsoft.com/office/drawing/2014/main" id="{97E0FFEF-BD9C-E860-2996-C824EB5CF172}"/>
              </a:ext>
            </a:extLst>
          </p:cNvPr>
          <p:cNvSpPr/>
          <p:nvPr/>
        </p:nvSpPr>
        <p:spPr bwMode="auto">
          <a:xfrm>
            <a:off x="6555609" y="1201222"/>
            <a:ext cx="5243043" cy="1323709"/>
          </a:xfrm>
          <a:prstGeom prst="roundRect">
            <a:avLst>
              <a:gd name="adj" fmla="val 4803"/>
            </a:avLst>
          </a:prstGeom>
          <a:solidFill>
            <a:schemeClr val="bg1"/>
          </a:solidFill>
          <a:ln>
            <a:solidFill>
              <a:schemeClr val="bg1"/>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10" name="Freeform 27">
            <a:extLst>
              <a:ext uri="{FF2B5EF4-FFF2-40B4-BE49-F238E27FC236}">
                <a16:creationId xmlns:a16="http://schemas.microsoft.com/office/drawing/2014/main" id="{DECA20C7-B24B-B96F-4C28-9FDB097AA388}"/>
              </a:ext>
              <a:ext uri="{C183D7F6-B498-43B3-948B-1728B52AA6E4}">
                <adec:decorative xmlns:adec="http://schemas.microsoft.com/office/drawing/2017/decorative" val="1"/>
              </a:ext>
            </a:extLst>
          </p:cNvPr>
          <p:cNvSpPr/>
          <p:nvPr/>
        </p:nvSpPr>
        <p:spPr bwMode="auto">
          <a:xfrm rot="5400000" flipV="1">
            <a:off x="5866415" y="1840219"/>
            <a:ext cx="1323709" cy="4571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13" name="TextBox 12">
            <a:extLst>
              <a:ext uri="{FF2B5EF4-FFF2-40B4-BE49-F238E27FC236}">
                <a16:creationId xmlns:a16="http://schemas.microsoft.com/office/drawing/2014/main" id="{7C7F14A6-1436-7580-5071-809F910E8643}"/>
              </a:ext>
            </a:extLst>
          </p:cNvPr>
          <p:cNvSpPr txBox="1"/>
          <p:nvPr/>
        </p:nvSpPr>
        <p:spPr>
          <a:xfrm>
            <a:off x="6623184" y="1848837"/>
            <a:ext cx="1268357"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35000">
                      <a:srgbClr val="0078D4"/>
                    </a:gs>
                    <a:gs pos="0">
                      <a:srgbClr val="C03BC4"/>
                    </a:gs>
                  </a:gsLst>
                  <a:path path="circle">
                    <a:fillToRect l="100000" t="100000"/>
                  </a:path>
                </a:gradFill>
                <a:effectLst/>
                <a:uLnTx/>
                <a:uFillTx/>
                <a:latin typeface="Segoe UI Semibold"/>
                <a:cs typeface="Segoe UI Semibold" panose="020B0702040204020203" pitchFamily="34" charset="0"/>
              </a:rPr>
              <a:t>Healthcare roles</a:t>
            </a:r>
          </a:p>
        </p:txBody>
      </p:sp>
      <p:sp>
        <p:nvSpPr>
          <p:cNvPr id="14" name="Graphic 74" descr="Icon of a person with a checkmark">
            <a:extLst>
              <a:ext uri="{FF2B5EF4-FFF2-40B4-BE49-F238E27FC236}">
                <a16:creationId xmlns:a16="http://schemas.microsoft.com/office/drawing/2014/main" id="{621C547E-71AD-886D-34A5-F3FA1BF14E4A}"/>
              </a:ext>
            </a:extLst>
          </p:cNvPr>
          <p:cNvSpPr/>
          <p:nvPr/>
        </p:nvSpPr>
        <p:spPr>
          <a:xfrm>
            <a:off x="6801629" y="1489411"/>
            <a:ext cx="315793" cy="337740"/>
          </a:xfrm>
          <a:custGeom>
            <a:avLst/>
            <a:gdLst>
              <a:gd name="connsiteX0" fmla="*/ 147599 w 199986"/>
              <a:gd name="connsiteY0" fmla="*/ 95212 h 199986"/>
              <a:gd name="connsiteX1" fmla="*/ 199987 w 199986"/>
              <a:gd name="connsiteY1" fmla="*/ 147599 h 199986"/>
              <a:gd name="connsiteX2" fmla="*/ 147599 w 199986"/>
              <a:gd name="connsiteY2" fmla="*/ 199987 h 199986"/>
              <a:gd name="connsiteX3" fmla="*/ 95212 w 199986"/>
              <a:gd name="connsiteY3" fmla="*/ 147599 h 199986"/>
              <a:gd name="connsiteX4" fmla="*/ 147599 w 199986"/>
              <a:gd name="connsiteY4" fmla="*/ 95212 h 199986"/>
              <a:gd name="connsiteX5" fmla="*/ 122396 w 199986"/>
              <a:gd name="connsiteY5" fmla="*/ 144228 h 199986"/>
              <a:gd name="connsiteX6" fmla="*/ 115662 w 199986"/>
              <a:gd name="connsiteY6" fmla="*/ 144345 h 199986"/>
              <a:gd name="connsiteX7" fmla="*/ 115662 w 199986"/>
              <a:gd name="connsiteY7" fmla="*/ 150962 h 199986"/>
              <a:gd name="connsiteX8" fmla="*/ 134712 w 199986"/>
              <a:gd name="connsiteY8" fmla="*/ 170012 h 199986"/>
              <a:gd name="connsiteX9" fmla="*/ 141446 w 199986"/>
              <a:gd name="connsiteY9" fmla="*/ 170012 h 199986"/>
              <a:gd name="connsiteX10" fmla="*/ 179546 w 199986"/>
              <a:gd name="connsiteY10" fmla="*/ 131912 h 199986"/>
              <a:gd name="connsiteX11" fmla="*/ 179429 w 199986"/>
              <a:gd name="connsiteY11" fmla="*/ 125178 h 199986"/>
              <a:gd name="connsiteX12" fmla="*/ 172812 w 199986"/>
              <a:gd name="connsiteY12" fmla="*/ 125178 h 199986"/>
              <a:gd name="connsiteX13" fmla="*/ 138074 w 199986"/>
              <a:gd name="connsiteY13" fmla="*/ 159915 h 199986"/>
              <a:gd name="connsiteX14" fmla="*/ 122396 w 199986"/>
              <a:gd name="connsiteY14" fmla="*/ 144228 h 199986"/>
              <a:gd name="connsiteX15" fmla="*/ 95421 w 199986"/>
              <a:gd name="connsiteY15" fmla="*/ 114262 h 199986"/>
              <a:gd name="connsiteX16" fmla="*/ 88678 w 199986"/>
              <a:gd name="connsiteY16" fmla="*/ 128549 h 199986"/>
              <a:gd name="connsiteX17" fmla="*/ 21422 w 199986"/>
              <a:gd name="connsiteY17" fmla="*/ 128549 h 199986"/>
              <a:gd name="connsiteX18" fmla="*/ 14278 w 199986"/>
              <a:gd name="connsiteY18" fmla="*/ 135674 h 199986"/>
              <a:gd name="connsiteX19" fmla="*/ 14278 w 199986"/>
              <a:gd name="connsiteY19" fmla="*/ 135693 h 199986"/>
              <a:gd name="connsiteX20" fmla="*/ 14278 w 199986"/>
              <a:gd name="connsiteY20" fmla="*/ 141189 h 199986"/>
              <a:gd name="connsiteX21" fmla="*/ 19421 w 199986"/>
              <a:gd name="connsiteY21" fmla="*/ 155105 h 199986"/>
              <a:gd name="connsiteX22" fmla="*/ 76162 w 199986"/>
              <a:gd name="connsiteY22" fmla="*/ 176193 h 199986"/>
              <a:gd name="connsiteX23" fmla="*/ 92164 w 199986"/>
              <a:gd name="connsiteY23" fmla="*/ 175184 h 199986"/>
              <a:gd name="connsiteX24" fmla="*/ 100851 w 199986"/>
              <a:gd name="connsiteY24" fmla="*/ 188195 h 199986"/>
              <a:gd name="connsiteX25" fmla="*/ 76162 w 199986"/>
              <a:gd name="connsiteY25" fmla="*/ 190481 h 199986"/>
              <a:gd name="connsiteX26" fmla="*/ 8553 w 199986"/>
              <a:gd name="connsiteY26" fmla="*/ 164382 h 199986"/>
              <a:gd name="connsiteX27" fmla="*/ 0 w 199986"/>
              <a:gd name="connsiteY27" fmla="*/ 141189 h 199986"/>
              <a:gd name="connsiteX28" fmla="*/ 0 w 199986"/>
              <a:gd name="connsiteY28" fmla="*/ 135693 h 199986"/>
              <a:gd name="connsiteX29" fmla="*/ 21412 w 199986"/>
              <a:gd name="connsiteY29" fmla="*/ 114262 h 199986"/>
              <a:gd name="connsiteX30" fmla="*/ 21422 w 199986"/>
              <a:gd name="connsiteY30" fmla="*/ 114262 h 199986"/>
              <a:gd name="connsiteX31" fmla="*/ 95431 w 199986"/>
              <a:gd name="connsiteY31" fmla="*/ 114262 h 199986"/>
              <a:gd name="connsiteX32" fmla="*/ 76162 w 199986"/>
              <a:gd name="connsiteY32" fmla="*/ 0 h 199986"/>
              <a:gd name="connsiteX33" fmla="*/ 123787 w 199986"/>
              <a:gd name="connsiteY33" fmla="*/ 47625 h 199986"/>
              <a:gd name="connsiteX34" fmla="*/ 76162 w 199986"/>
              <a:gd name="connsiteY34" fmla="*/ 95250 h 199986"/>
              <a:gd name="connsiteX35" fmla="*/ 28537 w 199986"/>
              <a:gd name="connsiteY35" fmla="*/ 47625 h 199986"/>
              <a:gd name="connsiteX36" fmla="*/ 76162 w 199986"/>
              <a:gd name="connsiteY36" fmla="*/ 0 h 199986"/>
              <a:gd name="connsiteX37" fmla="*/ 76162 w 199986"/>
              <a:gd name="connsiteY37" fmla="*/ 14288 h 199986"/>
              <a:gd name="connsiteX38" fmla="*/ 42824 w 199986"/>
              <a:gd name="connsiteY38" fmla="*/ 47625 h 199986"/>
              <a:gd name="connsiteX39" fmla="*/ 76162 w 199986"/>
              <a:gd name="connsiteY39" fmla="*/ 80963 h 199986"/>
              <a:gd name="connsiteX40" fmla="*/ 109499 w 199986"/>
              <a:gd name="connsiteY40" fmla="*/ 47625 h 199986"/>
              <a:gd name="connsiteX41" fmla="*/ 76162 w 199986"/>
              <a:gd name="connsiteY41" fmla="*/ 14288 h 199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99986" h="199986">
                <a:moveTo>
                  <a:pt x="147599" y="95212"/>
                </a:moveTo>
                <a:cubicBezTo>
                  <a:pt x="176533" y="95212"/>
                  <a:pt x="199987" y="118666"/>
                  <a:pt x="199987" y="147599"/>
                </a:cubicBezTo>
                <a:cubicBezTo>
                  <a:pt x="199987" y="176533"/>
                  <a:pt x="176533" y="199987"/>
                  <a:pt x="147599" y="199987"/>
                </a:cubicBezTo>
                <a:cubicBezTo>
                  <a:pt x="118666" y="199987"/>
                  <a:pt x="95212" y="176533"/>
                  <a:pt x="95212" y="147599"/>
                </a:cubicBezTo>
                <a:cubicBezTo>
                  <a:pt x="95212" y="118666"/>
                  <a:pt x="118666" y="95212"/>
                  <a:pt x="147599" y="95212"/>
                </a:cubicBezTo>
                <a:close/>
                <a:moveTo>
                  <a:pt x="122396" y="144228"/>
                </a:moveTo>
                <a:cubicBezTo>
                  <a:pt x="120505" y="142401"/>
                  <a:pt x="117489" y="142453"/>
                  <a:pt x="115662" y="144345"/>
                </a:cubicBezTo>
                <a:cubicBezTo>
                  <a:pt x="113880" y="146191"/>
                  <a:pt x="113880" y="149116"/>
                  <a:pt x="115662" y="150962"/>
                </a:cubicBezTo>
                <a:lnTo>
                  <a:pt x="134712" y="170012"/>
                </a:lnTo>
                <a:cubicBezTo>
                  <a:pt x="136571" y="171871"/>
                  <a:pt x="139586" y="171871"/>
                  <a:pt x="141446" y="170012"/>
                </a:cubicBezTo>
                <a:lnTo>
                  <a:pt x="179546" y="131912"/>
                </a:lnTo>
                <a:cubicBezTo>
                  <a:pt x="181373" y="130020"/>
                  <a:pt x="181321" y="127004"/>
                  <a:pt x="179429" y="125178"/>
                </a:cubicBezTo>
                <a:cubicBezTo>
                  <a:pt x="177583" y="123395"/>
                  <a:pt x="174658" y="123395"/>
                  <a:pt x="172812" y="125178"/>
                </a:cubicBezTo>
                <a:lnTo>
                  <a:pt x="138074" y="159915"/>
                </a:lnTo>
                <a:lnTo>
                  <a:pt x="122396" y="144228"/>
                </a:lnTo>
                <a:close/>
                <a:moveTo>
                  <a:pt x="95421" y="114262"/>
                </a:moveTo>
                <a:cubicBezTo>
                  <a:pt x="92571" y="118716"/>
                  <a:pt x="90304" y="123517"/>
                  <a:pt x="88678" y="128549"/>
                </a:cubicBezTo>
                <a:lnTo>
                  <a:pt x="21422" y="128549"/>
                </a:lnTo>
                <a:cubicBezTo>
                  <a:pt x="17482" y="128544"/>
                  <a:pt x="14283" y="131734"/>
                  <a:pt x="14278" y="135674"/>
                </a:cubicBezTo>
                <a:cubicBezTo>
                  <a:pt x="14278" y="135681"/>
                  <a:pt x="14278" y="135686"/>
                  <a:pt x="14278" y="135693"/>
                </a:cubicBezTo>
                <a:lnTo>
                  <a:pt x="14278" y="141189"/>
                </a:lnTo>
                <a:cubicBezTo>
                  <a:pt x="14278" y="146294"/>
                  <a:pt x="16107" y="151228"/>
                  <a:pt x="19421" y="155105"/>
                </a:cubicBezTo>
                <a:cubicBezTo>
                  <a:pt x="31356" y="169088"/>
                  <a:pt x="50082" y="176193"/>
                  <a:pt x="76162" y="176193"/>
                </a:cubicBezTo>
                <a:cubicBezTo>
                  <a:pt x="81848" y="176193"/>
                  <a:pt x="87173" y="175851"/>
                  <a:pt x="92164" y="175184"/>
                </a:cubicBezTo>
                <a:cubicBezTo>
                  <a:pt x="94498" y="179899"/>
                  <a:pt x="97431" y="184261"/>
                  <a:pt x="100851" y="188195"/>
                </a:cubicBezTo>
                <a:cubicBezTo>
                  <a:pt x="93269" y="189719"/>
                  <a:pt x="85039" y="190481"/>
                  <a:pt x="76162" y="190481"/>
                </a:cubicBezTo>
                <a:cubicBezTo>
                  <a:pt x="46196" y="190481"/>
                  <a:pt x="23470" y="181861"/>
                  <a:pt x="8553" y="164382"/>
                </a:cubicBezTo>
                <a:cubicBezTo>
                  <a:pt x="3033" y="157916"/>
                  <a:pt x="0" y="149692"/>
                  <a:pt x="0" y="141189"/>
                </a:cubicBezTo>
                <a:lnTo>
                  <a:pt x="0" y="135693"/>
                </a:lnTo>
                <a:cubicBezTo>
                  <a:pt x="-5" y="123862"/>
                  <a:pt x="9581" y="114268"/>
                  <a:pt x="21412" y="114262"/>
                </a:cubicBezTo>
                <a:cubicBezTo>
                  <a:pt x="21415" y="114262"/>
                  <a:pt x="21419" y="114262"/>
                  <a:pt x="21422" y="114262"/>
                </a:cubicBezTo>
                <a:lnTo>
                  <a:pt x="95431" y="114262"/>
                </a:lnTo>
                <a:close/>
                <a:moveTo>
                  <a:pt x="76162" y="0"/>
                </a:moveTo>
                <a:cubicBezTo>
                  <a:pt x="102464" y="0"/>
                  <a:pt x="123787" y="21322"/>
                  <a:pt x="123787" y="47625"/>
                </a:cubicBezTo>
                <a:cubicBezTo>
                  <a:pt x="123787" y="73928"/>
                  <a:pt x="102464" y="95250"/>
                  <a:pt x="76162" y="95250"/>
                </a:cubicBezTo>
                <a:cubicBezTo>
                  <a:pt x="49859" y="95250"/>
                  <a:pt x="28537" y="73928"/>
                  <a:pt x="28537" y="47625"/>
                </a:cubicBezTo>
                <a:cubicBezTo>
                  <a:pt x="28537" y="21322"/>
                  <a:pt x="49859" y="0"/>
                  <a:pt x="76162" y="0"/>
                </a:cubicBezTo>
                <a:close/>
                <a:moveTo>
                  <a:pt x="76162" y="14288"/>
                </a:moveTo>
                <a:cubicBezTo>
                  <a:pt x="57750" y="14288"/>
                  <a:pt x="42824" y="29213"/>
                  <a:pt x="42824" y="47625"/>
                </a:cubicBezTo>
                <a:cubicBezTo>
                  <a:pt x="42824" y="66037"/>
                  <a:pt x="57750" y="80963"/>
                  <a:pt x="76162" y="80963"/>
                </a:cubicBezTo>
                <a:cubicBezTo>
                  <a:pt x="94574" y="80963"/>
                  <a:pt x="109499" y="66037"/>
                  <a:pt x="109499" y="47625"/>
                </a:cubicBezTo>
                <a:cubicBezTo>
                  <a:pt x="109499" y="29213"/>
                  <a:pt x="94574" y="14288"/>
                  <a:pt x="76162" y="14288"/>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57" name="Rounded Rectangle 56">
            <a:extLst>
              <a:ext uri="{FF2B5EF4-FFF2-40B4-BE49-F238E27FC236}">
                <a16:creationId xmlns:a16="http://schemas.microsoft.com/office/drawing/2014/main" id="{48090C71-1FCF-1812-FCB9-62EBB68FACE5}"/>
              </a:ext>
            </a:extLst>
          </p:cNvPr>
          <p:cNvSpPr/>
          <p:nvPr/>
        </p:nvSpPr>
        <p:spPr bwMode="auto">
          <a:xfrm>
            <a:off x="354957" y="2678081"/>
            <a:ext cx="5949192" cy="3844061"/>
          </a:xfrm>
          <a:prstGeom prst="roundRect">
            <a:avLst>
              <a:gd name="adj" fmla="val 2239"/>
            </a:avLst>
          </a:prstGeom>
          <a:solidFill>
            <a:schemeClr val="bg1"/>
          </a:solidFill>
          <a:ln>
            <a:solidFill>
              <a:schemeClr val="bg2"/>
            </a:solidFill>
          </a:ln>
          <a:effectLst>
            <a:outerShdw blurRad="223661" dist="140295" dir="2700000" algn="tl"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a:ea typeface="+mn-ea"/>
              <a:cs typeface="Segoe UI" pitchFamily="34" charset="0"/>
            </a:endParaRPr>
          </a:p>
        </p:txBody>
      </p:sp>
      <p:sp>
        <p:nvSpPr>
          <p:cNvPr id="26" name="TextBox 25">
            <a:extLst>
              <a:ext uri="{FF2B5EF4-FFF2-40B4-BE49-F238E27FC236}">
                <a16:creationId xmlns:a16="http://schemas.microsoft.com/office/drawing/2014/main" id="{E2E0D2D2-0A57-5310-3498-775F19DCD042}"/>
              </a:ext>
            </a:extLst>
          </p:cNvPr>
          <p:cNvSpPr txBox="1">
            <a:spLocks/>
          </p:cNvSpPr>
          <p:nvPr/>
        </p:nvSpPr>
        <p:spPr>
          <a:xfrm>
            <a:off x="596167" y="2772739"/>
            <a:ext cx="5428409" cy="430887"/>
          </a:xfrm>
          <a:prstGeom prst="rect">
            <a:avLst/>
          </a:prstGeom>
          <a:noFill/>
        </p:spPr>
        <p:txBody>
          <a:bodyPr wrap="square" lIns="0" tIns="0" rIns="0" bIns="0">
            <a:spAutoFit/>
          </a:body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dirty="0">
                <a:ln>
                  <a:noFill/>
                </a:ln>
                <a:gradFill>
                  <a:gsLst>
                    <a:gs pos="35000">
                      <a:srgbClr val="0078D4"/>
                    </a:gs>
                    <a:gs pos="0">
                      <a:srgbClr val="C03BC4"/>
                    </a:gs>
                  </a:gsLst>
                  <a:path path="circle">
                    <a:fillToRect l="100000" t="100000"/>
                  </a:path>
                </a:gradFill>
                <a:effectLst/>
                <a:uLnTx/>
                <a:uFillTx/>
                <a:latin typeface="Segoe UI Semibold"/>
                <a:ea typeface="+mn-ea"/>
                <a:cs typeface="Segoe UI Semibold" panose="020B0702040204020203" pitchFamily="34" charset="0"/>
              </a:rPr>
              <a:t>Microsoft 365 Copilot Chat opportunity to impact key functional KPIs</a:t>
            </a:r>
          </a:p>
        </p:txBody>
      </p:sp>
      <p:sp>
        <p:nvSpPr>
          <p:cNvPr id="58" name="Round Same Side Corner Rectangle 57">
            <a:extLst>
              <a:ext uri="{FF2B5EF4-FFF2-40B4-BE49-F238E27FC236}">
                <a16:creationId xmlns:a16="http://schemas.microsoft.com/office/drawing/2014/main" id="{3ED15F81-CC54-5C85-0294-F174C7278C85}"/>
              </a:ext>
            </a:extLst>
          </p:cNvPr>
          <p:cNvSpPr/>
          <p:nvPr/>
        </p:nvSpPr>
        <p:spPr bwMode="auto">
          <a:xfrm>
            <a:off x="363922" y="6054150"/>
            <a:ext cx="5948178" cy="463468"/>
          </a:xfrm>
          <a:prstGeom prst="round2SameRect">
            <a:avLst>
              <a:gd name="adj1" fmla="val 0"/>
              <a:gd name="adj2" fmla="val 21063"/>
            </a:avLst>
          </a:prstGeom>
          <a:gradFill flip="none" rotWithShape="1">
            <a:gsLst>
              <a:gs pos="35000">
                <a:srgbClr val="0078D4"/>
              </a:gs>
              <a:gs pos="0">
                <a:srgbClr val="C03BC4"/>
              </a:gs>
            </a:gsLst>
            <a:path path="circle">
              <a:fillToRect l="100000" t="100000"/>
            </a:path>
            <a:tileRect r="-100000" b="-100000"/>
          </a:gradFill>
          <a:ln>
            <a:solidFill>
              <a:schemeClr val="bg2"/>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32" name="TextBox 31">
            <a:extLst>
              <a:ext uri="{FF2B5EF4-FFF2-40B4-BE49-F238E27FC236}">
                <a16:creationId xmlns:a16="http://schemas.microsoft.com/office/drawing/2014/main" id="{FD3E13F5-3833-7A05-7FB4-665CE433027A}"/>
              </a:ext>
            </a:extLst>
          </p:cNvPr>
          <p:cNvSpPr txBox="1"/>
          <p:nvPr/>
        </p:nvSpPr>
        <p:spPr>
          <a:xfrm>
            <a:off x="1026591" y="6226870"/>
            <a:ext cx="960199"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Revenue growth</a:t>
            </a:r>
          </a:p>
        </p:txBody>
      </p:sp>
      <p:sp>
        <p:nvSpPr>
          <p:cNvPr id="33" name="TextBox 32">
            <a:extLst>
              <a:ext uri="{FF2B5EF4-FFF2-40B4-BE49-F238E27FC236}">
                <a16:creationId xmlns:a16="http://schemas.microsoft.com/office/drawing/2014/main" id="{73F25D54-3AC7-516E-C367-1E34A84323DC}"/>
              </a:ext>
            </a:extLst>
          </p:cNvPr>
          <p:cNvSpPr txBox="1"/>
          <p:nvPr/>
        </p:nvSpPr>
        <p:spPr>
          <a:xfrm>
            <a:off x="2654245" y="6226870"/>
            <a:ext cx="1604606" cy="153888"/>
          </a:xfrm>
          <a:prstGeom prst="rect">
            <a:avLst/>
          </a:prstGeom>
          <a:noFill/>
        </p:spPr>
        <p:txBody>
          <a:bodyPr wrap="non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Cost savings and avoidance</a:t>
            </a:r>
          </a:p>
        </p:txBody>
      </p:sp>
      <p:sp>
        <p:nvSpPr>
          <p:cNvPr id="34" name="TextBox 33">
            <a:extLst>
              <a:ext uri="{FF2B5EF4-FFF2-40B4-BE49-F238E27FC236}">
                <a16:creationId xmlns:a16="http://schemas.microsoft.com/office/drawing/2014/main" id="{BF6D6FE6-4681-DF3F-DD37-E4480E715BAE}"/>
              </a:ext>
            </a:extLst>
          </p:cNvPr>
          <p:cNvSpPr txBox="1"/>
          <p:nvPr/>
        </p:nvSpPr>
        <p:spPr>
          <a:xfrm>
            <a:off x="4809346" y="6150669"/>
            <a:ext cx="1414106" cy="307777"/>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gradFill>
                  <a:gsLst>
                    <a:gs pos="35000">
                      <a:srgbClr val="FFFFFF"/>
                    </a:gs>
                    <a:gs pos="0">
                      <a:srgbClr val="FFFFFF"/>
                    </a:gs>
                  </a:gsLst>
                  <a:path path="circle">
                    <a:fillToRect l="100000" t="100000"/>
                  </a:path>
                </a:gradFill>
                <a:effectLst/>
                <a:uLnTx/>
                <a:uFillTx/>
                <a:latin typeface="Segoe UI Semibold"/>
                <a:ea typeface="+mn-ea"/>
                <a:cs typeface="+mn-cs"/>
              </a:rPr>
              <a:t>Improve employee experience</a:t>
            </a:r>
          </a:p>
        </p:txBody>
      </p:sp>
      <p:sp>
        <p:nvSpPr>
          <p:cNvPr id="35" name="Graphic 47" descr="Icon of a piggy bank ">
            <a:extLst>
              <a:ext uri="{FF2B5EF4-FFF2-40B4-BE49-F238E27FC236}">
                <a16:creationId xmlns:a16="http://schemas.microsoft.com/office/drawing/2014/main" id="{C495A88A-CE7F-1292-0D3C-A58BB06889C9}"/>
              </a:ext>
            </a:extLst>
          </p:cNvPr>
          <p:cNvSpPr>
            <a:spLocks noChangeAspect="1"/>
          </p:cNvSpPr>
          <p:nvPr/>
        </p:nvSpPr>
        <p:spPr>
          <a:xfrm>
            <a:off x="2274188" y="6207098"/>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6" name="Graphic 13" descr="Icon of a chart made of vertical lines with a line tracing the top of each, turning into an arrow pointing up">
            <a:extLst>
              <a:ext uri="{FF2B5EF4-FFF2-40B4-BE49-F238E27FC236}">
                <a16:creationId xmlns:a16="http://schemas.microsoft.com/office/drawing/2014/main" id="{32402228-B8C2-C1C3-E756-741ADBA25152}"/>
              </a:ext>
            </a:extLst>
          </p:cNvPr>
          <p:cNvSpPr>
            <a:spLocks noChangeAspect="1"/>
          </p:cNvSpPr>
          <p:nvPr/>
        </p:nvSpPr>
        <p:spPr>
          <a:xfrm>
            <a:off x="663714" y="6207564"/>
            <a:ext cx="182880" cy="192501"/>
          </a:xfrm>
          <a:custGeom>
            <a:avLst/>
            <a:gdLst>
              <a:gd name="connsiteX0" fmla="*/ 195609 w 270323"/>
              <a:gd name="connsiteY0" fmla="*/ 0 h 284545"/>
              <a:gd name="connsiteX1" fmla="*/ 260397 w 270323"/>
              <a:gd name="connsiteY1" fmla="*/ 7 h 284545"/>
              <a:gd name="connsiteX2" fmla="*/ 261824 w 270323"/>
              <a:gd name="connsiteY2" fmla="*/ 205 h 284545"/>
              <a:gd name="connsiteX3" fmla="*/ 263230 w 270323"/>
              <a:gd name="connsiteY3" fmla="*/ 598 h 284545"/>
              <a:gd name="connsiteX4" fmla="*/ 264088 w 270323"/>
              <a:gd name="connsiteY4" fmla="*/ 962 h 284545"/>
              <a:gd name="connsiteX5" fmla="*/ 267199 w 270323"/>
              <a:gd name="connsiteY5" fmla="*/ 3107 h 284545"/>
              <a:gd name="connsiteX6" fmla="*/ 267778 w 270323"/>
              <a:gd name="connsiteY6" fmla="*/ 3733 h 284545"/>
              <a:gd name="connsiteX7" fmla="*/ 268397 w 270323"/>
              <a:gd name="connsiteY7" fmla="*/ 4535 h 284545"/>
              <a:gd name="connsiteX8" fmla="*/ 269168 w 270323"/>
              <a:gd name="connsiteY8" fmla="*/ 5818 h 284545"/>
              <a:gd name="connsiteX9" fmla="*/ 269719 w 270323"/>
              <a:gd name="connsiteY9" fmla="*/ 7103 h 284545"/>
              <a:gd name="connsiteX10" fmla="*/ 269991 w 270323"/>
              <a:gd name="connsiteY10" fmla="*/ 8014 h 284545"/>
              <a:gd name="connsiteX11" fmla="*/ 270184 w 270323"/>
              <a:gd name="connsiteY11" fmla="*/ 8925 h 284545"/>
              <a:gd name="connsiteX12" fmla="*/ 270318 w 270323"/>
              <a:gd name="connsiteY12" fmla="*/ 10265 h 284545"/>
              <a:gd name="connsiteX13" fmla="*/ 270323 w 270323"/>
              <a:gd name="connsiteY13" fmla="*/ 74748 h 284545"/>
              <a:gd name="connsiteX14" fmla="*/ 259653 w 270323"/>
              <a:gd name="connsiteY14" fmla="*/ 85419 h 284545"/>
              <a:gd name="connsiteX15" fmla="*/ 249081 w 270323"/>
              <a:gd name="connsiteY15" fmla="*/ 76196 h 284545"/>
              <a:gd name="connsiteX16" fmla="*/ 248983 w 270323"/>
              <a:gd name="connsiteY16" fmla="*/ 74748 h 284545"/>
              <a:gd name="connsiteX17" fmla="*/ 248977 w 270323"/>
              <a:gd name="connsiteY17" fmla="*/ 36408 h 284545"/>
              <a:gd name="connsiteX18" fmla="*/ 157363 w 270323"/>
              <a:gd name="connsiteY18" fmla="*/ 128041 h 284545"/>
              <a:gd name="connsiteX19" fmla="*/ 143469 w 270323"/>
              <a:gd name="connsiteY19" fmla="*/ 129075 h 284545"/>
              <a:gd name="connsiteX20" fmla="*/ 142273 w 270323"/>
              <a:gd name="connsiteY20" fmla="*/ 128042 h 284545"/>
              <a:gd name="connsiteX21" fmla="*/ 99160 w 270323"/>
              <a:gd name="connsiteY21" fmla="*/ 86633 h 284545"/>
              <a:gd name="connsiteX22" fmla="*/ 18216 w 270323"/>
              <a:gd name="connsiteY22" fmla="*/ 167577 h 284545"/>
              <a:gd name="connsiteX23" fmla="*/ 3125 w 270323"/>
              <a:gd name="connsiteY23" fmla="*/ 167577 h 284545"/>
              <a:gd name="connsiteX24" fmla="*/ 2092 w 270323"/>
              <a:gd name="connsiteY24" fmla="*/ 153684 h 284545"/>
              <a:gd name="connsiteX25" fmla="*/ 3125 w 270323"/>
              <a:gd name="connsiteY25" fmla="*/ 152486 h 284545"/>
              <a:gd name="connsiteX26" fmla="*/ 91614 w 270323"/>
              <a:gd name="connsiteY26" fmla="*/ 63998 h 284545"/>
              <a:gd name="connsiteX27" fmla="*/ 105508 w 270323"/>
              <a:gd name="connsiteY27" fmla="*/ 62965 h 284545"/>
              <a:gd name="connsiteX28" fmla="*/ 106704 w 270323"/>
              <a:gd name="connsiteY28" fmla="*/ 63998 h 284545"/>
              <a:gd name="connsiteX29" fmla="*/ 149817 w 270323"/>
              <a:gd name="connsiteY29" fmla="*/ 105406 h 284545"/>
              <a:gd name="connsiteX30" fmla="*/ 233868 w 270323"/>
              <a:gd name="connsiteY30" fmla="*/ 21341 h 284545"/>
              <a:gd name="connsiteX31" fmla="*/ 195609 w 270323"/>
              <a:gd name="connsiteY31" fmla="*/ 21341 h 284545"/>
              <a:gd name="connsiteX32" fmla="*/ 185037 w 270323"/>
              <a:gd name="connsiteY32" fmla="*/ 12118 h 284545"/>
              <a:gd name="connsiteX33" fmla="*/ 184939 w 270323"/>
              <a:gd name="connsiteY33" fmla="*/ 10670 h 284545"/>
              <a:gd name="connsiteX34" fmla="*/ 194162 w 270323"/>
              <a:gd name="connsiteY34" fmla="*/ 97 h 284545"/>
              <a:gd name="connsiteX35" fmla="*/ 195609 w 270323"/>
              <a:gd name="connsiteY35" fmla="*/ 0 h 284545"/>
              <a:gd name="connsiteX36" fmla="*/ 10670 w 270323"/>
              <a:gd name="connsiteY36" fmla="*/ 213409 h 284545"/>
              <a:gd name="connsiteX37" fmla="*/ 21341 w 270323"/>
              <a:gd name="connsiteY37" fmla="*/ 224079 h 284545"/>
              <a:gd name="connsiteX38" fmla="*/ 21341 w 270323"/>
              <a:gd name="connsiteY38" fmla="*/ 273875 h 284545"/>
              <a:gd name="connsiteX39" fmla="*/ 10670 w 270323"/>
              <a:gd name="connsiteY39" fmla="*/ 284545 h 284545"/>
              <a:gd name="connsiteX40" fmla="*/ 0 w 270323"/>
              <a:gd name="connsiteY40" fmla="*/ 273875 h 284545"/>
              <a:gd name="connsiteX41" fmla="*/ 0 w 270323"/>
              <a:gd name="connsiteY41" fmla="*/ 224079 h 284545"/>
              <a:gd name="connsiteX42" fmla="*/ 10670 w 270323"/>
              <a:gd name="connsiteY42" fmla="*/ 213409 h 284545"/>
              <a:gd name="connsiteX43" fmla="*/ 92477 w 270323"/>
              <a:gd name="connsiteY43" fmla="*/ 167170 h 284545"/>
              <a:gd name="connsiteX44" fmla="*/ 81807 w 270323"/>
              <a:gd name="connsiteY44" fmla="*/ 156500 h 284545"/>
              <a:gd name="connsiteX45" fmla="*/ 71136 w 270323"/>
              <a:gd name="connsiteY45" fmla="*/ 167170 h 284545"/>
              <a:gd name="connsiteX46" fmla="*/ 71136 w 270323"/>
              <a:gd name="connsiteY46" fmla="*/ 273875 h 284545"/>
              <a:gd name="connsiteX47" fmla="*/ 81807 w 270323"/>
              <a:gd name="connsiteY47" fmla="*/ 284545 h 284545"/>
              <a:gd name="connsiteX48" fmla="*/ 92477 w 270323"/>
              <a:gd name="connsiteY48" fmla="*/ 273875 h 284545"/>
              <a:gd name="connsiteX49" fmla="*/ 92477 w 270323"/>
              <a:gd name="connsiteY49" fmla="*/ 167170 h 284545"/>
              <a:gd name="connsiteX50" fmla="*/ 152943 w 270323"/>
              <a:gd name="connsiteY50" fmla="*/ 184954 h 284545"/>
              <a:gd name="connsiteX51" fmla="*/ 163613 w 270323"/>
              <a:gd name="connsiteY51" fmla="*/ 195625 h 284545"/>
              <a:gd name="connsiteX52" fmla="*/ 163613 w 270323"/>
              <a:gd name="connsiteY52" fmla="*/ 273875 h 284545"/>
              <a:gd name="connsiteX53" fmla="*/ 152943 w 270323"/>
              <a:gd name="connsiteY53" fmla="*/ 284545 h 284545"/>
              <a:gd name="connsiteX54" fmla="*/ 142273 w 270323"/>
              <a:gd name="connsiteY54" fmla="*/ 273875 h 284545"/>
              <a:gd name="connsiteX55" fmla="*/ 142273 w 270323"/>
              <a:gd name="connsiteY55" fmla="*/ 195625 h 284545"/>
              <a:gd name="connsiteX56" fmla="*/ 152943 w 270323"/>
              <a:gd name="connsiteY56" fmla="*/ 184954 h 284545"/>
              <a:gd name="connsiteX57" fmla="*/ 234750 w 270323"/>
              <a:gd name="connsiteY57" fmla="*/ 124488 h 284545"/>
              <a:gd name="connsiteX58" fmla="*/ 224079 w 270323"/>
              <a:gd name="connsiteY58" fmla="*/ 113818 h 284545"/>
              <a:gd name="connsiteX59" fmla="*/ 213409 w 270323"/>
              <a:gd name="connsiteY59" fmla="*/ 124488 h 284545"/>
              <a:gd name="connsiteX60" fmla="*/ 213409 w 270323"/>
              <a:gd name="connsiteY60" fmla="*/ 273875 h 284545"/>
              <a:gd name="connsiteX61" fmla="*/ 224079 w 270323"/>
              <a:gd name="connsiteY61" fmla="*/ 284545 h 284545"/>
              <a:gd name="connsiteX62" fmla="*/ 234750 w 270323"/>
              <a:gd name="connsiteY62" fmla="*/ 273875 h 284545"/>
              <a:gd name="connsiteX63" fmla="*/ 234750 w 270323"/>
              <a:gd name="connsiteY63" fmla="*/ 124488 h 284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0323" h="284545">
                <a:moveTo>
                  <a:pt x="195609" y="0"/>
                </a:moveTo>
                <a:lnTo>
                  <a:pt x="260397" y="7"/>
                </a:lnTo>
                <a:lnTo>
                  <a:pt x="261824" y="205"/>
                </a:lnTo>
                <a:lnTo>
                  <a:pt x="263230" y="598"/>
                </a:lnTo>
                <a:lnTo>
                  <a:pt x="264088" y="962"/>
                </a:lnTo>
                <a:cubicBezTo>
                  <a:pt x="265214" y="1458"/>
                  <a:pt x="266270" y="2179"/>
                  <a:pt x="267199" y="3107"/>
                </a:cubicBezTo>
                <a:lnTo>
                  <a:pt x="267778" y="3733"/>
                </a:lnTo>
                <a:lnTo>
                  <a:pt x="268397" y="4535"/>
                </a:lnTo>
                <a:lnTo>
                  <a:pt x="269168" y="5818"/>
                </a:lnTo>
                <a:lnTo>
                  <a:pt x="269719" y="7103"/>
                </a:lnTo>
                <a:lnTo>
                  <a:pt x="269991" y="8014"/>
                </a:lnTo>
                <a:lnTo>
                  <a:pt x="270184" y="8925"/>
                </a:lnTo>
                <a:lnTo>
                  <a:pt x="270318" y="10265"/>
                </a:lnTo>
                <a:lnTo>
                  <a:pt x="270323" y="74748"/>
                </a:lnTo>
                <a:cubicBezTo>
                  <a:pt x="270323" y="80641"/>
                  <a:pt x="265547" y="85419"/>
                  <a:pt x="259653" y="85419"/>
                </a:cubicBezTo>
                <a:cubicBezTo>
                  <a:pt x="254252" y="85419"/>
                  <a:pt x="249788" y="81405"/>
                  <a:pt x="249081" y="76196"/>
                </a:cubicBezTo>
                <a:lnTo>
                  <a:pt x="248983" y="74748"/>
                </a:lnTo>
                <a:lnTo>
                  <a:pt x="248977" y="36408"/>
                </a:lnTo>
                <a:lnTo>
                  <a:pt x="157363" y="128041"/>
                </a:lnTo>
                <a:cubicBezTo>
                  <a:pt x="153575" y="131830"/>
                  <a:pt x="147646" y="132174"/>
                  <a:pt x="143469" y="129075"/>
                </a:cubicBezTo>
                <a:lnTo>
                  <a:pt x="142273" y="128042"/>
                </a:lnTo>
                <a:lnTo>
                  <a:pt x="99160" y="86633"/>
                </a:lnTo>
                <a:lnTo>
                  <a:pt x="18216" y="167577"/>
                </a:lnTo>
                <a:cubicBezTo>
                  <a:pt x="14049" y="171744"/>
                  <a:pt x="7292" y="171744"/>
                  <a:pt x="3125" y="167577"/>
                </a:cubicBezTo>
                <a:cubicBezTo>
                  <a:pt x="-663" y="163788"/>
                  <a:pt x="-1007" y="157861"/>
                  <a:pt x="2092" y="153684"/>
                </a:cubicBezTo>
                <a:lnTo>
                  <a:pt x="3125" y="152486"/>
                </a:lnTo>
                <a:lnTo>
                  <a:pt x="91614" y="63998"/>
                </a:lnTo>
                <a:cubicBezTo>
                  <a:pt x="95402" y="60210"/>
                  <a:pt x="101331" y="59865"/>
                  <a:pt x="105508" y="62965"/>
                </a:cubicBezTo>
                <a:lnTo>
                  <a:pt x="106704" y="63998"/>
                </a:lnTo>
                <a:lnTo>
                  <a:pt x="149817" y="105406"/>
                </a:lnTo>
                <a:lnTo>
                  <a:pt x="233868" y="21341"/>
                </a:lnTo>
                <a:lnTo>
                  <a:pt x="195609" y="21341"/>
                </a:lnTo>
                <a:cubicBezTo>
                  <a:pt x="190207" y="21341"/>
                  <a:pt x="185742" y="17327"/>
                  <a:pt x="185037" y="12118"/>
                </a:cubicBezTo>
                <a:lnTo>
                  <a:pt x="184939" y="10670"/>
                </a:lnTo>
                <a:cubicBezTo>
                  <a:pt x="184939" y="5268"/>
                  <a:pt x="188954" y="804"/>
                  <a:pt x="194162" y="97"/>
                </a:cubicBezTo>
                <a:lnTo>
                  <a:pt x="195609" y="0"/>
                </a:lnTo>
                <a:close/>
                <a:moveTo>
                  <a:pt x="10670" y="213409"/>
                </a:moveTo>
                <a:cubicBezTo>
                  <a:pt x="16564" y="213409"/>
                  <a:pt x="21341" y="218186"/>
                  <a:pt x="21341" y="224079"/>
                </a:cubicBezTo>
                <a:lnTo>
                  <a:pt x="21341" y="273875"/>
                </a:lnTo>
                <a:cubicBezTo>
                  <a:pt x="21341" y="279768"/>
                  <a:pt x="16564" y="284545"/>
                  <a:pt x="10670" y="284545"/>
                </a:cubicBezTo>
                <a:cubicBezTo>
                  <a:pt x="4777" y="284545"/>
                  <a:pt x="0" y="279768"/>
                  <a:pt x="0" y="273875"/>
                </a:cubicBezTo>
                <a:lnTo>
                  <a:pt x="0" y="224079"/>
                </a:lnTo>
                <a:cubicBezTo>
                  <a:pt x="0" y="218186"/>
                  <a:pt x="4777" y="213409"/>
                  <a:pt x="10670" y="213409"/>
                </a:cubicBezTo>
                <a:close/>
                <a:moveTo>
                  <a:pt x="92477" y="167170"/>
                </a:moveTo>
                <a:cubicBezTo>
                  <a:pt x="92477" y="161277"/>
                  <a:pt x="87700" y="156500"/>
                  <a:pt x="81807" y="156500"/>
                </a:cubicBezTo>
                <a:cubicBezTo>
                  <a:pt x="75914" y="156500"/>
                  <a:pt x="71136" y="161277"/>
                  <a:pt x="71136" y="167170"/>
                </a:cubicBezTo>
                <a:lnTo>
                  <a:pt x="71136" y="273875"/>
                </a:lnTo>
                <a:cubicBezTo>
                  <a:pt x="71136" y="279768"/>
                  <a:pt x="75914" y="284545"/>
                  <a:pt x="81807" y="284545"/>
                </a:cubicBezTo>
                <a:cubicBezTo>
                  <a:pt x="87700" y="284545"/>
                  <a:pt x="92477" y="279768"/>
                  <a:pt x="92477" y="273875"/>
                </a:cubicBezTo>
                <a:lnTo>
                  <a:pt x="92477" y="167170"/>
                </a:lnTo>
                <a:close/>
                <a:moveTo>
                  <a:pt x="152943" y="184954"/>
                </a:moveTo>
                <a:cubicBezTo>
                  <a:pt x="158836" y="184954"/>
                  <a:pt x="163613" y="189732"/>
                  <a:pt x="163613" y="195625"/>
                </a:cubicBezTo>
                <a:lnTo>
                  <a:pt x="163613" y="273875"/>
                </a:lnTo>
                <a:cubicBezTo>
                  <a:pt x="163613" y="279768"/>
                  <a:pt x="158836" y="284545"/>
                  <a:pt x="152943" y="284545"/>
                </a:cubicBezTo>
                <a:cubicBezTo>
                  <a:pt x="147050" y="284545"/>
                  <a:pt x="142273" y="279768"/>
                  <a:pt x="142273" y="273875"/>
                </a:cubicBezTo>
                <a:lnTo>
                  <a:pt x="142273" y="195625"/>
                </a:lnTo>
                <a:cubicBezTo>
                  <a:pt x="142273" y="189732"/>
                  <a:pt x="147050" y="184954"/>
                  <a:pt x="152943" y="184954"/>
                </a:cubicBezTo>
                <a:close/>
                <a:moveTo>
                  <a:pt x="234750" y="124488"/>
                </a:moveTo>
                <a:cubicBezTo>
                  <a:pt x="234750" y="118596"/>
                  <a:pt x="229972" y="113818"/>
                  <a:pt x="224079" y="113818"/>
                </a:cubicBezTo>
                <a:cubicBezTo>
                  <a:pt x="218186" y="113818"/>
                  <a:pt x="213409" y="118596"/>
                  <a:pt x="213409" y="124488"/>
                </a:cubicBezTo>
                <a:lnTo>
                  <a:pt x="213409" y="273875"/>
                </a:lnTo>
                <a:cubicBezTo>
                  <a:pt x="213409" y="279768"/>
                  <a:pt x="218186" y="284545"/>
                  <a:pt x="224079" y="284545"/>
                </a:cubicBezTo>
                <a:cubicBezTo>
                  <a:pt x="229972" y="284545"/>
                  <a:pt x="234750" y="279768"/>
                  <a:pt x="234750" y="273875"/>
                </a:cubicBezTo>
                <a:lnTo>
                  <a:pt x="234750" y="124488"/>
                </a:ln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37" name="Freeform: Shape 124" descr="Employee retention icon">
            <a:extLst>
              <a:ext uri="{FF2B5EF4-FFF2-40B4-BE49-F238E27FC236}">
                <a16:creationId xmlns:a16="http://schemas.microsoft.com/office/drawing/2014/main" id="{5695137D-FF47-042C-8F04-FA76C2229CA4}"/>
              </a:ext>
            </a:extLst>
          </p:cNvPr>
          <p:cNvSpPr/>
          <p:nvPr/>
        </p:nvSpPr>
        <p:spPr>
          <a:xfrm>
            <a:off x="4438848" y="6208564"/>
            <a:ext cx="190500" cy="190500"/>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solidFill>
            <a:schemeClr val="bg1"/>
          </a:solidFill>
          <a:ln w="1666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sp>
        <p:nvSpPr>
          <p:cNvPr id="61" name="Freeform 27">
            <a:extLst>
              <a:ext uri="{FF2B5EF4-FFF2-40B4-BE49-F238E27FC236}">
                <a16:creationId xmlns:a16="http://schemas.microsoft.com/office/drawing/2014/main" id="{9284E480-3990-0DDC-A44E-B8D51A960AFC}"/>
              </a:ext>
              <a:ext uri="{C183D7F6-B498-43B3-948B-1728B52AA6E4}">
                <adec:decorative xmlns:adec="http://schemas.microsoft.com/office/drawing/2017/decorative" val="1"/>
              </a:ext>
            </a:extLst>
          </p:cNvPr>
          <p:cNvSpPr/>
          <p:nvPr/>
        </p:nvSpPr>
        <p:spPr bwMode="auto">
          <a:xfrm rot="5400000" flipV="1">
            <a:off x="-1274859" y="4330248"/>
            <a:ext cx="3313874" cy="54239"/>
          </a:xfrm>
          <a:custGeom>
            <a:avLst/>
            <a:gdLst>
              <a:gd name="connsiteX0" fmla="*/ 3324520 w 3324520"/>
              <a:gd name="connsiteY0" fmla="*/ 54238 h 54238"/>
              <a:gd name="connsiteX1" fmla="*/ 0 w 3324520"/>
              <a:gd name="connsiteY1" fmla="*/ 54238 h 54238"/>
              <a:gd name="connsiteX2" fmla="*/ 15071 w 3324520"/>
              <a:gd name="connsiteY2" fmla="*/ 17853 h 54238"/>
              <a:gd name="connsiteX3" fmla="*/ 58173 w 3324520"/>
              <a:gd name="connsiteY3" fmla="*/ 0 h 54238"/>
              <a:gd name="connsiteX4" fmla="*/ 3266347 w 3324520"/>
              <a:gd name="connsiteY4" fmla="*/ 0 h 54238"/>
              <a:gd name="connsiteX5" fmla="*/ 3309449 w 3324520"/>
              <a:gd name="connsiteY5" fmla="*/ 17853 h 5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24520" h="54238">
                <a:moveTo>
                  <a:pt x="3324520" y="54238"/>
                </a:moveTo>
                <a:lnTo>
                  <a:pt x="0" y="54238"/>
                </a:lnTo>
                <a:lnTo>
                  <a:pt x="15071" y="17853"/>
                </a:lnTo>
                <a:cubicBezTo>
                  <a:pt x="26102" y="6823"/>
                  <a:pt x="41341" y="0"/>
                  <a:pt x="58173" y="0"/>
                </a:cubicBezTo>
                <a:lnTo>
                  <a:pt x="3266347" y="0"/>
                </a:lnTo>
                <a:cubicBezTo>
                  <a:pt x="3283179" y="0"/>
                  <a:pt x="3298418" y="6823"/>
                  <a:pt x="3309449" y="17853"/>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sp>
        <p:nvSpPr>
          <p:cNvPr id="88" name="TextBox 87">
            <a:extLst>
              <a:ext uri="{FF2B5EF4-FFF2-40B4-BE49-F238E27FC236}">
                <a16:creationId xmlns:a16="http://schemas.microsoft.com/office/drawing/2014/main" id="{4EDC4EC4-7AA9-1CC2-8C16-389C0481DD6C}"/>
              </a:ext>
            </a:extLst>
          </p:cNvPr>
          <p:cNvSpPr txBox="1"/>
          <p:nvPr/>
        </p:nvSpPr>
        <p:spPr>
          <a:xfrm>
            <a:off x="6801629" y="3957069"/>
            <a:ext cx="1025776" cy="430887"/>
          </a:xfrm>
          <a:prstGeom prst="rect">
            <a:avLst/>
          </a:prstGeom>
          <a:noFill/>
        </p:spPr>
        <p:txBody>
          <a:bodyPr wrap="square" lIns="0" tIns="0" rIns="0" bIns="0" anchor="ctr">
            <a:spAutoFit/>
          </a:bodyPr>
          <a:lstStyle>
            <a:defPPr>
              <a:defRPr lang="en-US"/>
            </a:defPPr>
            <a:lvl1pPr marR="0" lvl="0" indent="0" defTabSz="932472" fontAlgn="base">
              <a:spcBef>
                <a:spcPct val="0"/>
              </a:spcBef>
              <a:spcAft>
                <a:spcPts val="1200"/>
              </a:spcAft>
              <a:buClrTx/>
              <a:buSzTx/>
              <a:buFontTx/>
              <a:buNone/>
              <a:tabLst/>
              <a:defRPr kumimoji="0" sz="1400" b="0" i="0" u="none" strike="noStrike" cap="none" spc="0" normalizeH="0" baseline="0">
                <a:ln>
                  <a:noFill/>
                </a:ln>
                <a:gradFill>
                  <a:gsLst>
                    <a:gs pos="35000">
                      <a:srgbClr val="0078D4"/>
                    </a:gs>
                    <a:gs pos="0">
                      <a:srgbClr val="C03BC4"/>
                    </a:gs>
                  </a:gsLst>
                  <a:path path="circle">
                    <a:fillToRect l="100000" t="100000"/>
                  </a:path>
                </a:gradFill>
                <a:effectLst/>
                <a:uLnTx/>
                <a:uFillTx/>
                <a:latin typeface="+mj-lt"/>
                <a:ea typeface="Segoe UI" pitchFamily="34" charset="0"/>
                <a:cs typeface="Segoe UI Semibold" panose="020B0702040204020203" pitchFamily="34" charset="0"/>
              </a:defRPr>
            </a:lvl1pPr>
          </a:lstStyle>
          <a:p>
            <a:pPr marL="0" marR="0" lvl="0" indent="0" algn="l" defTabSz="932472" rtl="0" eaLnBrk="1" fontAlgn="base" latinLnBrk="0" hangingPunct="1">
              <a:lnSpc>
                <a:spcPct val="100000"/>
              </a:lnSpc>
              <a:spcBef>
                <a:spcPct val="0"/>
              </a:spcBef>
              <a:spcAft>
                <a:spcPts val="1200"/>
              </a:spcAft>
              <a:buClrTx/>
              <a:buSzTx/>
              <a:buFontTx/>
              <a:buNone/>
              <a:tabLst/>
              <a:defRPr/>
            </a:pPr>
            <a:r>
              <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a:rPr>
              <a:t>Copilot can assist with...</a:t>
            </a:r>
            <a:endParaRPr kumimoji="0" lang="en-US" sz="1400" b="0" i="0" u="none" strike="noStrike" kern="1200" cap="none" spc="0" normalizeH="0" baseline="0" noProof="0">
              <a:ln>
                <a:noFill/>
              </a:ln>
              <a:gradFill>
                <a:gsLst>
                  <a:gs pos="0">
                    <a:srgbClr val="C03BC4"/>
                  </a:gs>
                  <a:gs pos="35000">
                    <a:srgbClr val="0078D4"/>
                  </a:gs>
                </a:gsLst>
                <a:path path="circle">
                  <a:fillToRect l="100000" t="100000"/>
                </a:path>
              </a:gradFill>
              <a:effectLst/>
              <a:uLnTx/>
              <a:uFillTx/>
              <a:latin typeface="Segoe UI Semibold"/>
              <a:cs typeface="Segoe UI Semibold" panose="020B0702040204020203" pitchFamily="34" charset="0"/>
            </a:endParaRPr>
          </a:p>
        </p:txBody>
      </p:sp>
      <p:sp>
        <p:nvSpPr>
          <p:cNvPr id="89" name="Graphic 60">
            <a:extLst>
              <a:ext uri="{FF2B5EF4-FFF2-40B4-BE49-F238E27FC236}">
                <a16:creationId xmlns:a16="http://schemas.microsoft.com/office/drawing/2014/main" id="{707B0333-3F57-2150-FE80-FFB9F4B5B0E0}"/>
              </a:ext>
              <a:ext uri="{C183D7F6-B498-43B3-948B-1728B52AA6E4}">
                <adec:decorative xmlns:adec="http://schemas.microsoft.com/office/drawing/2017/decorative" val="1"/>
              </a:ext>
            </a:extLst>
          </p:cNvPr>
          <p:cNvSpPr>
            <a:spLocks/>
          </p:cNvSpPr>
          <p:nvPr/>
        </p:nvSpPr>
        <p:spPr>
          <a:xfrm>
            <a:off x="6801629" y="3528895"/>
            <a:ext cx="304800" cy="304800"/>
          </a:xfrm>
          <a:custGeom>
            <a:avLst/>
            <a:gdLst>
              <a:gd name="connsiteX0" fmla="*/ 1524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 name="connsiteX5" fmla="*/ 152400 w 304800"/>
              <a:gd name="connsiteY5" fmla="*/ 25405 h 304800"/>
              <a:gd name="connsiteX6" fmla="*/ 25405 w 304800"/>
              <a:gd name="connsiteY6" fmla="*/ 152400 h 304800"/>
              <a:gd name="connsiteX7" fmla="*/ 152400 w 304800"/>
              <a:gd name="connsiteY7" fmla="*/ 279395 h 304800"/>
              <a:gd name="connsiteX8" fmla="*/ 279395 w 304800"/>
              <a:gd name="connsiteY8" fmla="*/ 152400 h 304800"/>
              <a:gd name="connsiteX9" fmla="*/ 152400 w 304800"/>
              <a:gd name="connsiteY9" fmla="*/ 25405 h 304800"/>
              <a:gd name="connsiteX10" fmla="*/ 152400 w 304800"/>
              <a:gd name="connsiteY10" fmla="*/ 205740 h 304800"/>
              <a:gd name="connsiteX11" fmla="*/ 167640 w 304800"/>
              <a:gd name="connsiteY11" fmla="*/ 220980 h 304800"/>
              <a:gd name="connsiteX12" fmla="*/ 152400 w 304800"/>
              <a:gd name="connsiteY12" fmla="*/ 236220 h 304800"/>
              <a:gd name="connsiteX13" fmla="*/ 137160 w 304800"/>
              <a:gd name="connsiteY13" fmla="*/ 220980 h 304800"/>
              <a:gd name="connsiteX14" fmla="*/ 152400 w 304800"/>
              <a:gd name="connsiteY14" fmla="*/ 205740 h 304800"/>
              <a:gd name="connsiteX15" fmla="*/ 152400 w 304800"/>
              <a:gd name="connsiteY15" fmla="*/ 72390 h 304800"/>
              <a:gd name="connsiteX16" fmla="*/ 194310 w 304800"/>
              <a:gd name="connsiteY16" fmla="*/ 114300 h 304800"/>
              <a:gd name="connsiteX17" fmla="*/ 178293 w 304800"/>
              <a:gd name="connsiteY17" fmla="*/ 150251 h 304800"/>
              <a:gd name="connsiteX18" fmla="*/ 175717 w 304800"/>
              <a:gd name="connsiteY18" fmla="*/ 152857 h 304800"/>
              <a:gd name="connsiteX19" fmla="*/ 163830 w 304800"/>
              <a:gd name="connsiteY19" fmla="*/ 175260 h 304800"/>
              <a:gd name="connsiteX20" fmla="*/ 152400 w 304800"/>
              <a:gd name="connsiteY20" fmla="*/ 186690 h 304800"/>
              <a:gd name="connsiteX21" fmla="*/ 140970 w 304800"/>
              <a:gd name="connsiteY21" fmla="*/ 175260 h 304800"/>
              <a:gd name="connsiteX22" fmla="*/ 156987 w 304800"/>
              <a:gd name="connsiteY22" fmla="*/ 139309 h 304800"/>
              <a:gd name="connsiteX23" fmla="*/ 159563 w 304800"/>
              <a:gd name="connsiteY23" fmla="*/ 136703 h 304800"/>
              <a:gd name="connsiteX24" fmla="*/ 171450 w 304800"/>
              <a:gd name="connsiteY24" fmla="*/ 114300 h 304800"/>
              <a:gd name="connsiteX25" fmla="*/ 152339 w 304800"/>
              <a:gd name="connsiteY25" fmla="*/ 95312 h 304800"/>
              <a:gd name="connsiteX26" fmla="*/ 133457 w 304800"/>
              <a:gd name="connsiteY26" fmla="*/ 112349 h 304800"/>
              <a:gd name="connsiteX27" fmla="*/ 133350 w 304800"/>
              <a:gd name="connsiteY27" fmla="*/ 114300 h 304800"/>
              <a:gd name="connsiteX28" fmla="*/ 121920 w 304800"/>
              <a:gd name="connsiteY28" fmla="*/ 125730 h 304800"/>
              <a:gd name="connsiteX29" fmla="*/ 110490 w 304800"/>
              <a:gd name="connsiteY29" fmla="*/ 114300 h 304800"/>
              <a:gd name="connsiteX30" fmla="*/ 152400 w 304800"/>
              <a:gd name="connsiteY30" fmla="*/ 72390 h 3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4800" h="304800">
                <a:moveTo>
                  <a:pt x="152400" y="0"/>
                </a:moveTo>
                <a:cubicBezTo>
                  <a:pt x="236571" y="0"/>
                  <a:pt x="304800" y="68245"/>
                  <a:pt x="304800" y="152400"/>
                </a:cubicBezTo>
                <a:cubicBezTo>
                  <a:pt x="304800" y="236555"/>
                  <a:pt x="236571" y="304800"/>
                  <a:pt x="152400" y="304800"/>
                </a:cubicBezTo>
                <a:cubicBezTo>
                  <a:pt x="68229" y="304800"/>
                  <a:pt x="0" y="236555"/>
                  <a:pt x="0" y="152400"/>
                </a:cubicBezTo>
                <a:cubicBezTo>
                  <a:pt x="0" y="68245"/>
                  <a:pt x="68229" y="0"/>
                  <a:pt x="152400" y="0"/>
                </a:cubicBezTo>
                <a:close/>
                <a:moveTo>
                  <a:pt x="152400" y="25405"/>
                </a:moveTo>
                <a:cubicBezTo>
                  <a:pt x="82372" y="25405"/>
                  <a:pt x="25405" y="82372"/>
                  <a:pt x="25405" y="152400"/>
                </a:cubicBezTo>
                <a:cubicBezTo>
                  <a:pt x="25405" y="222428"/>
                  <a:pt x="82372" y="279395"/>
                  <a:pt x="152400" y="279395"/>
                </a:cubicBezTo>
                <a:cubicBezTo>
                  <a:pt x="222428" y="279395"/>
                  <a:pt x="279395" y="222428"/>
                  <a:pt x="279395" y="152400"/>
                </a:cubicBezTo>
                <a:cubicBezTo>
                  <a:pt x="279395" y="82372"/>
                  <a:pt x="222428" y="25405"/>
                  <a:pt x="152400" y="25405"/>
                </a:cubicBezTo>
                <a:close/>
                <a:moveTo>
                  <a:pt x="152400" y="205740"/>
                </a:moveTo>
                <a:cubicBezTo>
                  <a:pt x="160817" y="205740"/>
                  <a:pt x="167640" y="212563"/>
                  <a:pt x="167640" y="220980"/>
                </a:cubicBezTo>
                <a:cubicBezTo>
                  <a:pt x="167640" y="229397"/>
                  <a:pt x="160817" y="236220"/>
                  <a:pt x="152400" y="236220"/>
                </a:cubicBezTo>
                <a:cubicBezTo>
                  <a:pt x="143983" y="236220"/>
                  <a:pt x="137160" y="229397"/>
                  <a:pt x="137160" y="220980"/>
                </a:cubicBezTo>
                <a:cubicBezTo>
                  <a:pt x="137160" y="212563"/>
                  <a:pt x="143983" y="205740"/>
                  <a:pt x="152400" y="205740"/>
                </a:cubicBezTo>
                <a:close/>
                <a:moveTo>
                  <a:pt x="152400" y="72390"/>
                </a:moveTo>
                <a:cubicBezTo>
                  <a:pt x="175547" y="72390"/>
                  <a:pt x="194310" y="91154"/>
                  <a:pt x="194310" y="114300"/>
                </a:cubicBezTo>
                <a:cubicBezTo>
                  <a:pt x="194310" y="129692"/>
                  <a:pt x="189784" y="138288"/>
                  <a:pt x="178293" y="150251"/>
                </a:cubicBezTo>
                <a:lnTo>
                  <a:pt x="175717" y="152857"/>
                </a:lnTo>
                <a:cubicBezTo>
                  <a:pt x="166238" y="162336"/>
                  <a:pt x="163830" y="166360"/>
                  <a:pt x="163830" y="175260"/>
                </a:cubicBezTo>
                <a:cubicBezTo>
                  <a:pt x="163830" y="181572"/>
                  <a:pt x="158712" y="186690"/>
                  <a:pt x="152400" y="186690"/>
                </a:cubicBezTo>
                <a:cubicBezTo>
                  <a:pt x="146088" y="186690"/>
                  <a:pt x="140970" y="181572"/>
                  <a:pt x="140970" y="175260"/>
                </a:cubicBezTo>
                <a:cubicBezTo>
                  <a:pt x="140970" y="159868"/>
                  <a:pt x="145496" y="151272"/>
                  <a:pt x="156987" y="139309"/>
                </a:cubicBezTo>
                <a:lnTo>
                  <a:pt x="159563" y="136703"/>
                </a:lnTo>
                <a:cubicBezTo>
                  <a:pt x="169042" y="127224"/>
                  <a:pt x="171450" y="123200"/>
                  <a:pt x="171450" y="114300"/>
                </a:cubicBezTo>
                <a:cubicBezTo>
                  <a:pt x="171416" y="103779"/>
                  <a:pt x="162859" y="95278"/>
                  <a:pt x="152339" y="95312"/>
                </a:cubicBezTo>
                <a:cubicBezTo>
                  <a:pt x="142621" y="95343"/>
                  <a:pt x="134484" y="102685"/>
                  <a:pt x="133457" y="112349"/>
                </a:cubicBezTo>
                <a:lnTo>
                  <a:pt x="133350" y="114300"/>
                </a:lnTo>
                <a:cubicBezTo>
                  <a:pt x="133350" y="120613"/>
                  <a:pt x="128232" y="125730"/>
                  <a:pt x="121920" y="125730"/>
                </a:cubicBezTo>
                <a:cubicBezTo>
                  <a:pt x="115607" y="125730"/>
                  <a:pt x="110490" y="120613"/>
                  <a:pt x="110490" y="114300"/>
                </a:cubicBezTo>
                <a:cubicBezTo>
                  <a:pt x="110490" y="91154"/>
                  <a:pt x="129253" y="72390"/>
                  <a:pt x="152400" y="7239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600" b="1" i="0" u="none" strike="noStrike" kern="1200" cap="none" spc="0" normalizeH="0" baseline="0" noProof="0">
              <a:ln w="3175">
                <a:noFill/>
              </a:ln>
              <a:gradFill>
                <a:gsLst>
                  <a:gs pos="76437">
                    <a:srgbClr val="FFFFFF"/>
                  </a:gs>
                  <a:gs pos="55747">
                    <a:srgbClr val="FFFFFF"/>
                  </a:gs>
                </a:gsLst>
                <a:path path="circle">
                  <a:fillToRect l="100000" b="100000"/>
                </a:path>
              </a:gradFill>
              <a:effectLst/>
              <a:uLnTx/>
              <a:uFillTx/>
              <a:latin typeface="Segoe UI Semibold"/>
              <a:ea typeface="+mn-ea"/>
              <a:cs typeface="Segoe UI" pitchFamily="34" charset="0"/>
            </a:endParaRPr>
          </a:p>
        </p:txBody>
      </p:sp>
      <p:cxnSp>
        <p:nvCxnSpPr>
          <p:cNvPr id="9" name="Straight Connector 8">
            <a:extLst>
              <a:ext uri="{FF2B5EF4-FFF2-40B4-BE49-F238E27FC236}">
                <a16:creationId xmlns:a16="http://schemas.microsoft.com/office/drawing/2014/main" id="{76D7BB54-C3F2-E4C0-7808-2D73CDD174FA}"/>
              </a:ext>
              <a:ext uri="{C183D7F6-B498-43B3-948B-1728B52AA6E4}">
                <adec:decorative xmlns:adec="http://schemas.microsoft.com/office/drawing/2017/decorative" val="1"/>
              </a:ext>
            </a:extLst>
          </p:cNvPr>
          <p:cNvCxnSpPr>
            <a:cxnSpLocks/>
          </p:cNvCxnSpPr>
          <p:nvPr/>
        </p:nvCxnSpPr>
        <p:spPr>
          <a:xfrm>
            <a:off x="329630" y="5846243"/>
            <a:ext cx="5948177" cy="0"/>
          </a:xfrm>
          <a:prstGeom prst="line">
            <a:avLst/>
          </a:prstGeom>
          <a:ln w="6350" cap="rnd">
            <a:solidFill>
              <a:schemeClr val="bg2"/>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 name="Text Placeholder 10">
            <a:extLst>
              <a:ext uri="{FF2B5EF4-FFF2-40B4-BE49-F238E27FC236}">
                <a16:creationId xmlns:a16="http://schemas.microsoft.com/office/drawing/2014/main" id="{16A8A82D-8234-A19B-0C28-783B18B02247}"/>
              </a:ext>
            </a:extLst>
          </p:cNvPr>
          <p:cNvSpPr txBox="1">
            <a:spLocks/>
          </p:cNvSpPr>
          <p:nvPr/>
        </p:nvSpPr>
        <p:spPr>
          <a:xfrm>
            <a:off x="8623341" y="2194608"/>
            <a:ext cx="808495"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Researcher</a:t>
            </a:r>
          </a:p>
        </p:txBody>
      </p:sp>
      <p:sp>
        <p:nvSpPr>
          <p:cNvPr id="7" name="Text Placeholder 10">
            <a:extLst>
              <a:ext uri="{FF2B5EF4-FFF2-40B4-BE49-F238E27FC236}">
                <a16:creationId xmlns:a16="http://schemas.microsoft.com/office/drawing/2014/main" id="{A5FC4575-4B5D-5DBC-F62A-53F1BDC37B14}"/>
              </a:ext>
            </a:extLst>
          </p:cNvPr>
          <p:cNvSpPr txBox="1">
            <a:spLocks/>
          </p:cNvSpPr>
          <p:nvPr/>
        </p:nvSpPr>
        <p:spPr>
          <a:xfrm>
            <a:off x="7764053" y="2194607"/>
            <a:ext cx="808494"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Clinician</a:t>
            </a:r>
          </a:p>
        </p:txBody>
      </p:sp>
      <p:sp>
        <p:nvSpPr>
          <p:cNvPr id="49" name="Text Placeholder 10">
            <a:extLst>
              <a:ext uri="{FF2B5EF4-FFF2-40B4-BE49-F238E27FC236}">
                <a16:creationId xmlns:a16="http://schemas.microsoft.com/office/drawing/2014/main" id="{9FB46E41-89F4-2344-D923-0F3AFE0C0CFB}"/>
              </a:ext>
            </a:extLst>
          </p:cNvPr>
          <p:cNvSpPr txBox="1">
            <a:spLocks/>
          </p:cNvSpPr>
          <p:nvPr/>
        </p:nvSpPr>
        <p:spPr>
          <a:xfrm>
            <a:off x="9460499" y="2194608"/>
            <a:ext cx="1075088"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marL="0" marR="0" lvl="0" indent="0" algn="ctr" defTabSz="582780" rtl="0" eaLnBrk="1" fontAlgn="auto" latinLnBrk="0" hangingPunct="1">
              <a:lnSpc>
                <a:spcPct val="100000"/>
              </a:lnSpc>
              <a:spcBef>
                <a:spcPct val="0"/>
              </a:spcBef>
              <a:spcAft>
                <a:spcPts val="0"/>
              </a:spcAft>
              <a:buClrTx/>
              <a:buSzTx/>
              <a:buFont typeface="Wingdings" panose="05000000000000000000" pitchFamily="2" charset="2"/>
              <a:buNone/>
              <a:tabLst/>
              <a:defRPr/>
            </a:pPr>
            <a:r>
              <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rPr>
              <a:t>Claims Manager</a:t>
            </a:r>
          </a:p>
        </p:txBody>
      </p:sp>
      <p:sp>
        <p:nvSpPr>
          <p:cNvPr id="52" name="Text Placeholder 10">
            <a:extLst>
              <a:ext uri="{FF2B5EF4-FFF2-40B4-BE49-F238E27FC236}">
                <a16:creationId xmlns:a16="http://schemas.microsoft.com/office/drawing/2014/main" id="{3718E8D7-D2C2-AB6A-1E0E-12959BB43F1E}"/>
              </a:ext>
            </a:extLst>
          </p:cNvPr>
          <p:cNvSpPr txBox="1">
            <a:spLocks/>
          </p:cNvSpPr>
          <p:nvPr/>
        </p:nvSpPr>
        <p:spPr>
          <a:xfrm>
            <a:off x="10599384" y="2194608"/>
            <a:ext cx="1044956" cy="153888"/>
          </a:xfrm>
          <a:prstGeom prst="rect">
            <a:avLst/>
          </a:prstGeom>
        </p:spPr>
        <p:txBody>
          <a:bodyPr vert="horz" wrap="square" lIns="0" tIns="0" rIns="0" bIns="0" rtlCol="0">
            <a:spAutoFit/>
          </a:bodyPr>
          <a:lstStyle>
            <a:defPPr>
              <a:defRPr lang="en-US"/>
            </a:defPPr>
            <a:lvl1pPr marR="0" indent="0" defTabSz="582780" fontAlgn="auto">
              <a:lnSpc>
                <a:spcPct val="100000"/>
              </a:lnSpc>
              <a:spcBef>
                <a:spcPct val="0"/>
              </a:spcBef>
              <a:spcAft>
                <a:spcPts val="0"/>
              </a:spcAft>
              <a:buClrTx/>
              <a:buSzTx/>
              <a:buFont typeface="Wingdings" panose="05000000000000000000" pitchFamily="2" charset="2"/>
              <a:buNone/>
              <a:tabLst/>
              <a:defRPr sz="1000" spc="0" baseline="0">
                <a:solidFill>
                  <a:srgbClr val="000000"/>
                </a:solidFill>
                <a:latin typeface="+mj-lt"/>
                <a:cs typeface="Segoe UI Semilight" panose="020B0402040204020203" pitchFamily="34" charset="0"/>
              </a:defRPr>
            </a:lvl1pPr>
            <a:lvl2pPr marR="0" indent="-228600" defTabSz="932742" fontAlgn="auto">
              <a:lnSpc>
                <a:spcPct val="100000"/>
              </a:lnSpc>
              <a:spcBef>
                <a:spcPct val="20000"/>
              </a:spcBef>
              <a:spcAft>
                <a:spcPts val="0"/>
              </a:spcAft>
              <a:buClrTx/>
              <a:buSzPct val="90000"/>
              <a:buFont typeface="Wingdings" panose="05000000000000000000" pitchFamily="2" charset="2"/>
              <a:buChar char=""/>
              <a:tabLst/>
              <a:defRPr sz="1600" spc="0" baseline="0">
                <a:solidFill>
                  <a:srgbClr val="000000"/>
                </a:solidFill>
              </a:defRPr>
            </a:lvl2pPr>
            <a:lvl3pPr marL="657225" marR="0" indent="-200025" defTabSz="932742" fontAlgn="auto">
              <a:lnSpc>
                <a:spcPct val="100000"/>
              </a:lnSpc>
              <a:spcBef>
                <a:spcPct val="20000"/>
              </a:spcBef>
              <a:spcAft>
                <a:spcPts val="0"/>
              </a:spcAft>
              <a:buClrTx/>
              <a:buSzPct val="90000"/>
              <a:buFont typeface="Wingdings" panose="05000000000000000000" pitchFamily="2" charset="2"/>
              <a:buChar char=""/>
              <a:tabLst/>
              <a:defRPr sz="1400" spc="0" baseline="0">
                <a:solidFill>
                  <a:srgbClr val="000000"/>
                </a:solidFill>
              </a:defRPr>
            </a:lvl3pPr>
            <a:lvl4pPr marL="842963" marR="0" indent="-180975" defTabSz="932742" fontAlgn="auto">
              <a:lnSpc>
                <a:spcPct val="100000"/>
              </a:lnSpc>
              <a:spcBef>
                <a:spcPct val="20000"/>
              </a:spcBef>
              <a:spcAft>
                <a:spcPts val="0"/>
              </a:spcAft>
              <a:buClrTx/>
              <a:buSzPct val="90000"/>
              <a:buFont typeface="Wingdings" panose="05000000000000000000" pitchFamily="2" charset="2"/>
              <a:buChar char=""/>
              <a:tabLst/>
              <a:defRPr sz="1200" spc="0" baseline="0">
                <a:solidFill>
                  <a:srgbClr val="000000"/>
                </a:solidFill>
              </a:defRPr>
            </a:lvl4pPr>
            <a:lvl5pPr marL="1023938" marR="0" indent="-168275" defTabSz="932742" fontAlgn="auto">
              <a:lnSpc>
                <a:spcPct val="100000"/>
              </a:lnSpc>
              <a:spcBef>
                <a:spcPct val="20000"/>
              </a:spcBef>
              <a:spcAft>
                <a:spcPts val="0"/>
              </a:spcAft>
              <a:buClrTx/>
              <a:buSzPct val="90000"/>
              <a:buFont typeface="Wingdings" panose="05000000000000000000" pitchFamily="2" charset="2"/>
              <a:buChar char=""/>
              <a:tabLst/>
              <a:defRPr sz="1000" spc="0" baseline="0">
                <a:solidFill>
                  <a:srgbClr val="000000"/>
                </a:solidFill>
              </a:defRPr>
            </a:lvl5pPr>
            <a:lvl6pPr marL="2565040" indent="-233186" defTabSz="932742">
              <a:spcBef>
                <a:spcPct val="20000"/>
              </a:spcBef>
              <a:buFont typeface="Arial" pitchFamily="34" charset="0"/>
              <a:buChar char="•"/>
              <a:defRPr sz="2000"/>
            </a:lvl6pPr>
            <a:lvl7pPr marL="3031412" indent="-233186" defTabSz="932742">
              <a:spcBef>
                <a:spcPct val="20000"/>
              </a:spcBef>
              <a:buFont typeface="Arial" pitchFamily="34" charset="0"/>
              <a:buChar char="•"/>
              <a:defRPr sz="2000"/>
            </a:lvl7pPr>
            <a:lvl8pPr marL="3497783" indent="-233186" defTabSz="932742">
              <a:spcBef>
                <a:spcPct val="20000"/>
              </a:spcBef>
              <a:buFont typeface="Arial" pitchFamily="34" charset="0"/>
              <a:buChar char="•"/>
              <a:defRPr sz="2000"/>
            </a:lvl8pPr>
            <a:lvl9pPr marL="3964155" indent="-233186" defTabSz="932742">
              <a:spcBef>
                <a:spcPct val="20000"/>
              </a:spcBef>
              <a:buFont typeface="Arial" pitchFamily="34" charset="0"/>
              <a:buChar char="•"/>
              <a:defRPr sz="2000"/>
            </a:lvl9pPr>
          </a:lstStyle>
          <a:p>
            <a:pPr lvl="0" algn="ctr">
              <a:defRPr/>
            </a:pPr>
            <a:r>
              <a:rPr lang="en-US" noProof="0">
                <a:gradFill>
                  <a:gsLst>
                    <a:gs pos="47000">
                      <a:srgbClr val="0078D4"/>
                    </a:gs>
                    <a:gs pos="0">
                      <a:srgbClr val="C03BC4"/>
                    </a:gs>
                  </a:gsLst>
                  <a:path path="circle">
                    <a:fillToRect l="100000" t="100000"/>
                  </a:path>
                </a:gradFill>
              </a:rPr>
              <a:t>Medical Director </a:t>
            </a:r>
            <a:endParaRPr kumimoji="0" lang="en-US" sz="1000" b="0" i="0" u="none" strike="noStrike" kern="1200" cap="none" spc="0" normalizeH="0" baseline="0" noProof="0">
              <a:ln>
                <a:noFill/>
              </a:ln>
              <a:gradFill>
                <a:gsLst>
                  <a:gs pos="47000">
                    <a:srgbClr val="0078D4"/>
                  </a:gs>
                  <a:gs pos="0">
                    <a:srgbClr val="C03BC4"/>
                  </a:gs>
                </a:gsLst>
                <a:path path="circle">
                  <a:fillToRect l="100000" t="100000"/>
                </a:path>
              </a:gradFill>
              <a:effectLst/>
              <a:uLnTx/>
              <a:uFillTx/>
              <a:latin typeface="Segoe UI Semibold"/>
              <a:ea typeface="+mn-ea"/>
              <a:cs typeface="Segoe UI Semilight" panose="020B0402040204020203" pitchFamily="34" charset="0"/>
            </a:endParaRPr>
          </a:p>
        </p:txBody>
      </p:sp>
      <p:pic>
        <p:nvPicPr>
          <p:cNvPr id="53" name="Picture 52">
            <a:extLst>
              <a:ext uri="{FF2B5EF4-FFF2-40B4-BE49-F238E27FC236}">
                <a16:creationId xmlns:a16="http://schemas.microsoft.com/office/drawing/2014/main" id="{56BF29CA-462D-178B-3611-BB2066029F2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684688" y="1463793"/>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59" name="Picture 58">
            <a:extLst>
              <a:ext uri="{FF2B5EF4-FFF2-40B4-BE49-F238E27FC236}">
                <a16:creationId xmlns:a16="http://schemas.microsoft.com/office/drawing/2014/main" id="{335760AA-12D2-46A9-EE0A-14ADCE245DC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655143" y="1463793"/>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0" name="Picture 59">
            <a:extLst>
              <a:ext uri="{FF2B5EF4-FFF2-40B4-BE49-F238E27FC236}">
                <a16:creationId xmlns:a16="http://schemas.microsoft.com/office/drawing/2014/main" id="{813EEDBC-CD93-FE8C-34D6-2C6B85FE60D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flipH="1">
            <a:off x="10781710" y="1463793"/>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pic>
        <p:nvPicPr>
          <p:cNvPr id="62" name="Picture 61">
            <a:extLst>
              <a:ext uri="{FF2B5EF4-FFF2-40B4-BE49-F238E27FC236}">
                <a16:creationId xmlns:a16="http://schemas.microsoft.com/office/drawing/2014/main" id="{BAEED53E-FB65-511B-9AB4-21FCA84F07C9}"/>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7801410" y="1463793"/>
            <a:ext cx="685800" cy="685800"/>
          </a:xfrm>
          <a:prstGeom prst="roundRect">
            <a:avLst/>
          </a:pr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pic>
      <p:sp>
        <p:nvSpPr>
          <p:cNvPr id="63" name="Text Placeholder 4">
            <a:extLst>
              <a:ext uri="{FF2B5EF4-FFF2-40B4-BE49-F238E27FC236}">
                <a16:creationId xmlns:a16="http://schemas.microsoft.com/office/drawing/2014/main" id="{CDCA6546-0D4A-36A2-A478-3C255BD4F399}"/>
              </a:ext>
            </a:extLst>
          </p:cNvPr>
          <p:cNvSpPr txBox="1">
            <a:spLocks/>
          </p:cNvSpPr>
          <p:nvPr/>
        </p:nvSpPr>
        <p:spPr>
          <a:xfrm>
            <a:off x="8128915" y="2518228"/>
            <a:ext cx="3510235" cy="2987549"/>
          </a:xfrm>
          <a:prstGeom prst="rect">
            <a:avLst/>
          </a:prstGeom>
        </p:spPr>
        <p:txBody>
          <a:bodyPr vert="horz" wrap="square" lIns="0" tIns="0" rIns="0" bIns="0" rtlCol="0" anchor="ctr">
            <a:spAutoFit/>
          </a:bodyPr>
          <a:lstStyle>
            <a:lvl1pPr marL="2286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2000" kern="1200" spc="0" baseline="0">
                <a:solidFill>
                  <a:srgbClr val="000000"/>
                </a:solidFill>
                <a:latin typeface="+mn-lt"/>
                <a:ea typeface="+mn-ea"/>
                <a:cs typeface="Segoe UI Semilight" panose="020B0402040204020203" pitchFamily="34" charset="0"/>
              </a:defRPr>
            </a:lvl1pPr>
            <a:lvl2pPr marL="457200" marR="0" indent="-228600"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600" kern="1200" spc="0" baseline="0">
                <a:solidFill>
                  <a:srgbClr val="000000"/>
                </a:solidFill>
                <a:latin typeface="+mn-lt"/>
                <a:ea typeface="+mn-ea"/>
                <a:cs typeface="+mn-cs"/>
              </a:defRPr>
            </a:lvl2pPr>
            <a:lvl3pPr marL="657225" marR="0" indent="-20002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rgbClr val="000000"/>
                </a:solidFill>
                <a:latin typeface="+mn-lt"/>
                <a:ea typeface="+mn-ea"/>
                <a:cs typeface="+mn-cs"/>
              </a:defRPr>
            </a:lvl3pPr>
            <a:lvl4pPr marL="842963" marR="0" indent="-1809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rgbClr val="000000"/>
                </a:solidFill>
                <a:latin typeface="+mn-lt"/>
                <a:ea typeface="+mn-ea"/>
                <a:cs typeface="+mn-cs"/>
              </a:defRPr>
            </a:lvl4pPr>
            <a:lvl5pPr marL="1023938" marR="0" indent="-168275" algn="l" defTabSz="932742"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000" kern="1200" spc="0" baseline="0">
                <a:solidFill>
                  <a:srgbClr val="000000"/>
                </a:soli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582780" rtl="0" eaLnBrk="1" fontAlgn="auto" latinLnBrk="0" hangingPunct="1">
              <a:lnSpc>
                <a:spcPct val="110000"/>
              </a:lnSpc>
              <a:spcBef>
                <a:spcPct val="0"/>
              </a:spcBef>
              <a:spcAft>
                <a:spcPts val="300"/>
              </a:spcAft>
              <a:buClrTx/>
              <a:buSzTx/>
              <a:buFont typeface="Wingdings" panose="05000000000000000000" pitchFamily="2" charset="2"/>
              <a:buNone/>
              <a:tabLst/>
              <a:defRPr/>
            </a:pPr>
            <a:r>
              <a:rPr kumimoji="0" lang="en-US" sz="1000" b="0" i="0" u="none" strike="noStrike" kern="1200" cap="none" spc="0" normalizeH="0" baseline="0" noProof="0">
                <a:ln>
                  <a:noFill/>
                </a:ln>
                <a:solidFill>
                  <a:srgbClr val="000000"/>
                </a:solidFill>
                <a:effectLst/>
                <a:uLnTx/>
                <a:uFillTx/>
                <a:ea typeface="+mn-ea"/>
                <a:cs typeface="Segoe UI Semilight" panose="020B0402040204020203" pitchFamily="34" charset="0"/>
              </a:rPr>
              <a:t>Copilot assists healthcare organizations with numerous tasks that impact critical areas like patient care, clinical efficiency, managing research, and processing claims.</a:t>
            </a: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8" action="ppaction://hlinksldjump"/>
              </a:rPr>
              <a:t>Provider - </a:t>
            </a:r>
            <a:r>
              <a:rPr kumimoji="0" lang="en-US" sz="1000" b="0" i="0" u="sng" strike="noStrike" kern="1200" cap="none" spc="0" normalizeH="0" baseline="0" noProof="0">
                <a:ln>
                  <a:noFill/>
                </a:ln>
                <a:solidFill>
                  <a:schemeClr val="accent2">
                    <a:lumMod val="50000"/>
                  </a:schemeClr>
                </a:solidFill>
                <a:effectLst/>
                <a:uLnTx/>
                <a:uFillTx/>
                <a:latin typeface="+mj-lt"/>
                <a:cs typeface="Segoe UI Semilight"/>
                <a:hlinkClick r:id="rId8" action="ppaction://hlinksldjump"/>
              </a:rPr>
              <a:t>Enhance clinician efficiency</a:t>
            </a:r>
            <a:endParaRPr kumimoji="0" lang="en-US" sz="1000" b="0" i="0" u="sng" strike="noStrike" kern="1200" cap="none" spc="0" normalizeH="0" baseline="0" noProof="0">
              <a:ln>
                <a:noFill/>
              </a:ln>
              <a:solidFill>
                <a:schemeClr val="accent2">
                  <a:lumMod val="50000"/>
                </a:schemeClr>
              </a:solidFill>
              <a:effectLst/>
              <a:uLnTx/>
              <a:uFillTx/>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ea typeface="+mn-ea"/>
                <a:cs typeface="Segoe UI Semilight"/>
                <a:hlinkClick r:id="rId9" action="ppaction://hlinksldjump"/>
              </a:rPr>
              <a:t>Provider – Optimize workforce planning</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panose="020B0402040204020203" pitchFamily="34" charset="0"/>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0" action="ppaction://hlinksldjump"/>
              </a:rPr>
              <a:t>Provider - </a:t>
            </a:r>
            <a:r>
              <a:rPr kumimoji="0" lang="en-US" sz="1000" b="0" i="0" u="sng" strike="noStrike" kern="1200" cap="none" spc="0" normalizeH="0" baseline="0" noProof="0">
                <a:ln>
                  <a:noFill/>
                </a:ln>
                <a:solidFill>
                  <a:schemeClr val="accent2">
                    <a:lumMod val="50000"/>
                  </a:schemeClr>
                </a:solidFill>
                <a:effectLst/>
                <a:uLnTx/>
                <a:uFillTx/>
                <a:latin typeface="+mj-lt"/>
                <a:cs typeface="Segoe UI Semilight"/>
                <a:hlinkClick r:id="rId10" action="ppaction://hlinksldjump"/>
              </a:rPr>
              <a:t>Organize and manage medical knowledge.</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1" action="ppaction://hlinksldjump"/>
              </a:rPr>
              <a:t>Provider - </a:t>
            </a:r>
            <a:r>
              <a:rPr kumimoji="0" lang="en-US" sz="1000" b="0" i="0" u="sng" strike="noStrike" kern="1200" cap="none" spc="0" normalizeH="0" baseline="0" noProof="0">
                <a:ln>
                  <a:noFill/>
                </a:ln>
                <a:solidFill>
                  <a:schemeClr val="accent2">
                    <a:lumMod val="50000"/>
                  </a:schemeClr>
                </a:solidFill>
                <a:effectLst/>
                <a:uLnTx/>
                <a:uFillTx/>
                <a:latin typeface="+mj-lt"/>
                <a:cs typeface="Segoe UI Semilight"/>
                <a:hlinkClick r:id="rId11" action="ppaction://hlinksldjump"/>
              </a:rPr>
              <a:t>Departmental meeting</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2" action="ppaction://hlinksldjump"/>
              </a:rPr>
              <a:t>Provider - Medical conference perspectives build out</a:t>
            </a:r>
            <a:endParaRPr lang="en-US" sz="1000" u="sng" noProof="0">
              <a:solidFill>
                <a:schemeClr val="accent2">
                  <a:lumMod val="50000"/>
                </a:schemeClr>
              </a:solidFill>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3" action="ppaction://hlinksldjump"/>
              </a:rPr>
              <a:t>Payor - Speed claims processing</a:t>
            </a:r>
            <a:endParaRPr lang="en-US" sz="1000" u="sng" noProof="0">
              <a:solidFill>
                <a:schemeClr val="accent2">
                  <a:lumMod val="50000"/>
                </a:schemeClr>
              </a:solidFill>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4" action="ppaction://hlinksldjump"/>
              </a:rPr>
              <a:t>Payor - Simplify prior authorization(PA)</a:t>
            </a:r>
            <a:endParaRPr lang="en-US" sz="1000" u="sng" noProof="0">
              <a:solidFill>
                <a:schemeClr val="accent2">
                  <a:lumMod val="50000"/>
                </a:schemeClr>
              </a:solidFill>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5" action="ppaction://hlinksldjump"/>
              </a:rPr>
              <a:t>Payor - Manage appeals</a:t>
            </a:r>
            <a:endParaRPr lang="en-US" sz="1000" u="sng" noProof="0">
              <a:solidFill>
                <a:schemeClr val="accent2">
                  <a:lumMod val="50000"/>
                </a:schemeClr>
              </a:solidFill>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6" action="ppaction://hlinksldjump"/>
              </a:rPr>
              <a:t>Payor - Curate member education materials </a:t>
            </a:r>
            <a:endParaRPr lang="en-US" sz="1000" u="sng" noProof="0">
              <a:solidFill>
                <a:schemeClr val="accent2">
                  <a:lumMod val="50000"/>
                </a:schemeClr>
              </a:solidFill>
              <a:latin typeface="+mj-lt"/>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rId17" action="ppaction://hlinksldjump"/>
              </a:rPr>
              <a:t>Pharma - Drug research</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a:p>
            <a:pPr marL="114300" marR="0" lvl="0" indent="-114300" algn="l" defTabSz="582780" rtl="0" eaLnBrk="1" fontAlgn="auto" latinLnBrk="0" hangingPunct="1">
              <a:lnSpc>
                <a:spcPct val="110000"/>
              </a:lnSpc>
              <a:spcBef>
                <a:spcPct val="0"/>
              </a:spcBef>
              <a:spcAft>
                <a:spcPts val="300"/>
              </a:spcAft>
              <a:buClrTx/>
              <a:buSzTx/>
              <a:buFont typeface="Arial" panose="020B0604020202020204" pitchFamily="34" charset="0"/>
              <a:buChar char="•"/>
              <a:tabLst/>
              <a:defRPr/>
            </a:pPr>
            <a:r>
              <a:rPr lang="en-US" sz="1000" u="sng" noProof="0">
                <a:solidFill>
                  <a:schemeClr val="accent2">
                    <a:lumMod val="50000"/>
                  </a:schemeClr>
                </a:solidFill>
                <a:latin typeface="+mj-lt"/>
                <a:cs typeface="Segoe UI Semilight"/>
                <a:hlinkClick r:id="rId18" action="ppaction://hlinksldjump"/>
              </a:rPr>
              <a:t>Pharma - Clinical trials</a:t>
            </a:r>
            <a:endParaRPr lang="en-US" sz="1000" u="sng" noProof="0">
              <a:solidFill>
                <a:schemeClr val="accent2">
                  <a:lumMod val="50000"/>
                </a:schemeClr>
              </a:solidFill>
              <a:latin typeface="+mj-lt"/>
              <a:cs typeface="Segoe UI Semilight"/>
              <a:hlinkClick r:id="rId19">
                <a:extLst>
                  <a:ext uri="{A12FA001-AC4F-418D-AE19-62706E023703}">
                    <ahyp:hlinkClr xmlns:ahyp="http://schemas.microsoft.com/office/drawing/2018/hyperlinkcolor" val="tx"/>
                  </a:ext>
                </a:extLst>
              </a:hlinkClick>
            </a:endParaRPr>
          </a:p>
          <a:p>
            <a:pPr marL="0" marR="0" lvl="0" indent="0" algn="l" defTabSz="582780" rtl="0" eaLnBrk="1" fontAlgn="auto" latinLnBrk="0" hangingPunct="1">
              <a:lnSpc>
                <a:spcPct val="110000"/>
              </a:lnSpc>
              <a:spcBef>
                <a:spcPct val="0"/>
              </a:spcBef>
              <a:spcAft>
                <a:spcPts val="300"/>
              </a:spcAft>
              <a:buClrTx/>
              <a:buSzTx/>
              <a:buNone/>
              <a:tabLst/>
              <a:defRPr/>
            </a:pP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rId19">
                <a:extLst>
                  <a:ext uri="{A12FA001-AC4F-418D-AE19-62706E023703}">
                    <ahyp:hlinkClr xmlns:ahyp="http://schemas.microsoft.com/office/drawing/2018/hyperlinkcolor" val="tx"/>
                  </a:ext>
                </a:extLst>
              </a:hlinkClick>
            </a:endParaRPr>
          </a:p>
        </p:txBody>
      </p:sp>
      <p:grpSp>
        <p:nvGrpSpPr>
          <p:cNvPr id="71" name="Group 70">
            <a:extLst>
              <a:ext uri="{FF2B5EF4-FFF2-40B4-BE49-F238E27FC236}">
                <a16:creationId xmlns:a16="http://schemas.microsoft.com/office/drawing/2014/main" id="{59475DDC-E3C7-8A0D-F145-30C0E22C37C4}"/>
              </a:ext>
            </a:extLst>
          </p:cNvPr>
          <p:cNvGrpSpPr/>
          <p:nvPr/>
        </p:nvGrpSpPr>
        <p:grpSpPr>
          <a:xfrm>
            <a:off x="612179" y="4061274"/>
            <a:ext cx="5418492" cy="325282"/>
            <a:chOff x="6272784" y="3812515"/>
            <a:chExt cx="5418492" cy="325282"/>
          </a:xfrm>
        </p:grpSpPr>
        <p:sp>
          <p:nvSpPr>
            <p:cNvPr id="72" name="TextBox 71">
              <a:extLst>
                <a:ext uri="{FF2B5EF4-FFF2-40B4-BE49-F238E27FC236}">
                  <a16:creationId xmlns:a16="http://schemas.microsoft.com/office/drawing/2014/main" id="{9A0AEB92-3290-E1AF-4EF3-CB940EEE315B}"/>
                </a:ext>
              </a:extLst>
            </p:cNvPr>
            <p:cNvSpPr txBox="1"/>
            <p:nvPr/>
          </p:nvSpPr>
          <p:spPr>
            <a:xfrm>
              <a:off x="6603642" y="3898212"/>
              <a:ext cx="903768" cy="153888"/>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Wait times</a:t>
              </a:r>
            </a:p>
          </p:txBody>
        </p:sp>
        <p:sp>
          <p:nvSpPr>
            <p:cNvPr id="73" name="TextBox 72">
              <a:extLst>
                <a:ext uri="{FF2B5EF4-FFF2-40B4-BE49-F238E27FC236}">
                  <a16:creationId xmlns:a16="http://schemas.microsoft.com/office/drawing/2014/main" id="{3A043ACB-17F5-2A52-172F-B8EF22F7C3C1}"/>
                </a:ext>
              </a:extLst>
            </p:cNvPr>
            <p:cNvSpPr txBox="1"/>
            <p:nvPr/>
          </p:nvSpPr>
          <p:spPr>
            <a:xfrm>
              <a:off x="7655232" y="3812515"/>
              <a:ext cx="4036044"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This measures the average time a patient waits before receiving care. It’s calculated by dividing the total wait time by the number of patients. </a:t>
              </a:r>
            </a:p>
          </p:txBody>
        </p:sp>
        <p:sp>
          <p:nvSpPr>
            <p:cNvPr id="74" name="Graphic 47" descr="Icon of a piggy bank ">
              <a:extLst>
                <a:ext uri="{FF2B5EF4-FFF2-40B4-BE49-F238E27FC236}">
                  <a16:creationId xmlns:a16="http://schemas.microsoft.com/office/drawing/2014/main" id="{59D3C008-748D-F561-2E1D-2961E7C7D804}"/>
                </a:ext>
              </a:extLst>
            </p:cNvPr>
            <p:cNvSpPr>
              <a:spLocks noChangeAspect="1"/>
            </p:cNvSpPr>
            <p:nvPr/>
          </p:nvSpPr>
          <p:spPr>
            <a:xfrm>
              <a:off x="6272784" y="3878440"/>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75" name="Group 74">
            <a:extLst>
              <a:ext uri="{FF2B5EF4-FFF2-40B4-BE49-F238E27FC236}">
                <a16:creationId xmlns:a16="http://schemas.microsoft.com/office/drawing/2014/main" id="{63212D1E-5054-708C-6B91-B96720193C8B}"/>
              </a:ext>
            </a:extLst>
          </p:cNvPr>
          <p:cNvGrpSpPr/>
          <p:nvPr/>
        </p:nvGrpSpPr>
        <p:grpSpPr>
          <a:xfrm>
            <a:off x="604830" y="3566000"/>
            <a:ext cx="5581776" cy="325282"/>
            <a:chOff x="6272784" y="2927266"/>
            <a:chExt cx="5581776" cy="325282"/>
          </a:xfrm>
        </p:grpSpPr>
        <p:sp>
          <p:nvSpPr>
            <p:cNvPr id="76" name="TextBox 75">
              <a:extLst>
                <a:ext uri="{FF2B5EF4-FFF2-40B4-BE49-F238E27FC236}">
                  <a16:creationId xmlns:a16="http://schemas.microsoft.com/office/drawing/2014/main" id="{B5D9D5C4-E27A-650C-CEA4-6EBAEA80A8F1}"/>
                </a:ext>
              </a:extLst>
            </p:cNvPr>
            <p:cNvSpPr txBox="1"/>
            <p:nvPr/>
          </p:nvSpPr>
          <p:spPr>
            <a:xfrm>
              <a:off x="6603642" y="2936020"/>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Readmission rate</a:t>
              </a:r>
            </a:p>
          </p:txBody>
        </p:sp>
        <p:sp>
          <p:nvSpPr>
            <p:cNvPr id="77" name="TextBox 76">
              <a:extLst>
                <a:ext uri="{FF2B5EF4-FFF2-40B4-BE49-F238E27FC236}">
                  <a16:creationId xmlns:a16="http://schemas.microsoft.com/office/drawing/2014/main" id="{EDCDFC03-B839-785F-F78B-7F1DE64D6867}"/>
                </a:ext>
              </a:extLst>
            </p:cNvPr>
            <p:cNvSpPr txBox="1"/>
            <p:nvPr/>
          </p:nvSpPr>
          <p:spPr>
            <a:xfrm>
              <a:off x="7655232" y="2927266"/>
              <a:ext cx="4199328"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This measures the percentage of patients who are readmitted to the hospital within a specific time frame after being discharged. </a:t>
              </a:r>
              <a:endParaRPr kumimoji="0" lang="en-US" sz="1000" b="0" i="0" u="none" strike="noStrike" kern="1200" cap="none" spc="0" normalizeH="0" baseline="30000" noProof="0">
                <a:ln>
                  <a:noFill/>
                </a:ln>
                <a:solidFill>
                  <a:srgbClr val="000000"/>
                </a:solidFill>
                <a:effectLst/>
                <a:uLnTx/>
                <a:uFillTx/>
                <a:latin typeface="Segoe UI"/>
                <a:ea typeface="+mn-ea"/>
                <a:cs typeface="Segoe UI" panose="020B0502040204020203" pitchFamily="34" charset="0"/>
              </a:endParaRPr>
            </a:p>
          </p:txBody>
        </p:sp>
        <p:sp>
          <p:nvSpPr>
            <p:cNvPr id="78" name="Graphic 47" descr="Icon of a piggy bank ">
              <a:extLst>
                <a:ext uri="{FF2B5EF4-FFF2-40B4-BE49-F238E27FC236}">
                  <a16:creationId xmlns:a16="http://schemas.microsoft.com/office/drawing/2014/main" id="{DE9B5040-5B45-58F3-C61A-01F4FA17CC06}"/>
                </a:ext>
              </a:extLst>
            </p:cNvPr>
            <p:cNvSpPr>
              <a:spLocks noChangeAspect="1"/>
            </p:cNvSpPr>
            <p:nvPr/>
          </p:nvSpPr>
          <p:spPr>
            <a:xfrm>
              <a:off x="6272784" y="2993192"/>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79" name="Group 78">
            <a:extLst>
              <a:ext uri="{FF2B5EF4-FFF2-40B4-BE49-F238E27FC236}">
                <a16:creationId xmlns:a16="http://schemas.microsoft.com/office/drawing/2014/main" id="{7C0D4B13-F044-DEF2-44D1-1E244666E23E}"/>
              </a:ext>
            </a:extLst>
          </p:cNvPr>
          <p:cNvGrpSpPr/>
          <p:nvPr/>
        </p:nvGrpSpPr>
        <p:grpSpPr>
          <a:xfrm>
            <a:off x="604228" y="3052924"/>
            <a:ext cx="5224451" cy="494559"/>
            <a:chOff x="6272784" y="1893895"/>
            <a:chExt cx="5224451" cy="494559"/>
          </a:xfrm>
        </p:grpSpPr>
        <p:sp>
          <p:nvSpPr>
            <p:cNvPr id="80" name="TextBox 79">
              <a:extLst>
                <a:ext uri="{FF2B5EF4-FFF2-40B4-BE49-F238E27FC236}">
                  <a16:creationId xmlns:a16="http://schemas.microsoft.com/office/drawing/2014/main" id="{0E3BEC13-1C2E-C3A8-04B6-79DB0D314636}"/>
                </a:ext>
              </a:extLst>
            </p:cNvPr>
            <p:cNvSpPr txBox="1"/>
            <p:nvPr/>
          </p:nvSpPr>
          <p:spPr>
            <a:xfrm>
              <a:off x="6587677" y="1910343"/>
              <a:ext cx="877825"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Patient/ Customer retention</a:t>
              </a:r>
            </a:p>
          </p:txBody>
        </p:sp>
        <p:sp>
          <p:nvSpPr>
            <p:cNvPr id="81" name="TextBox 80">
              <a:extLst>
                <a:ext uri="{FF2B5EF4-FFF2-40B4-BE49-F238E27FC236}">
                  <a16:creationId xmlns:a16="http://schemas.microsoft.com/office/drawing/2014/main" id="{4F2B9295-DE0F-21D5-9580-721CCD8C23E5}"/>
                </a:ext>
              </a:extLst>
            </p:cNvPr>
            <p:cNvSpPr txBox="1"/>
            <p:nvPr/>
          </p:nvSpPr>
          <p:spPr>
            <a:xfrm>
              <a:off x="7655232" y="1893895"/>
              <a:ext cx="3842003" cy="494559"/>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This KPI measures the percentage of patients who return to the same healthcare facility for future care or customers who remain with the same insurance plan. </a:t>
              </a:r>
            </a:p>
          </p:txBody>
        </p:sp>
        <p:sp>
          <p:nvSpPr>
            <p:cNvPr id="82" name="Freeform: Shape 124" descr="Employee retention icon">
              <a:extLst>
                <a:ext uri="{FF2B5EF4-FFF2-40B4-BE49-F238E27FC236}">
                  <a16:creationId xmlns:a16="http://schemas.microsoft.com/office/drawing/2014/main" id="{3CDD645B-FCF4-2B56-F849-E04EBBA01B7D}"/>
                </a:ext>
              </a:extLst>
            </p:cNvPr>
            <p:cNvSpPr/>
            <p:nvPr/>
          </p:nvSpPr>
          <p:spPr>
            <a:xfrm>
              <a:off x="6272784" y="2050769"/>
              <a:ext cx="182880" cy="180812"/>
            </a:xfrm>
            <a:custGeom>
              <a:avLst/>
              <a:gdLst>
                <a:gd name="connsiteX0" fmla="*/ 53644 w 190500"/>
                <a:gd name="connsiteY0" fmla="*/ 109537 h 190500"/>
                <a:gd name="connsiteX1" fmla="*/ 95249 w 190500"/>
                <a:gd name="connsiteY1" fmla="*/ 142875 h 190500"/>
                <a:gd name="connsiteX2" fmla="*/ 136855 w 190500"/>
                <a:gd name="connsiteY2" fmla="*/ 109537 h 190500"/>
                <a:gd name="connsiteX3" fmla="*/ 45243 w 190500"/>
                <a:gd name="connsiteY3" fmla="*/ 95250 h 190500"/>
                <a:gd name="connsiteX4" fmla="*/ 145256 w 190500"/>
                <a:gd name="connsiteY4" fmla="*/ 95250 h 190500"/>
                <a:gd name="connsiteX5" fmla="*/ 145914 w 190500"/>
                <a:gd name="connsiteY5" fmla="*/ 95279 h 190500"/>
                <a:gd name="connsiteX6" fmla="*/ 152380 w 190500"/>
                <a:gd name="connsiteY6" fmla="*/ 103041 h 190500"/>
                <a:gd name="connsiteX7" fmla="*/ 95249 w 190500"/>
                <a:gd name="connsiteY7" fmla="*/ 157162 h 190500"/>
                <a:gd name="connsiteX8" fmla="*/ 38118 w 190500"/>
                <a:gd name="connsiteY8" fmla="*/ 103041 h 190500"/>
                <a:gd name="connsiteX9" fmla="*/ 38089 w 190500"/>
                <a:gd name="connsiteY9" fmla="*/ 102383 h 190500"/>
                <a:gd name="connsiteX10" fmla="*/ 45243 w 190500"/>
                <a:gd name="connsiteY10" fmla="*/ 95250 h 190500"/>
                <a:gd name="connsiteX11" fmla="*/ 126206 w 190500"/>
                <a:gd name="connsiteY11" fmla="*/ 50006 h 190500"/>
                <a:gd name="connsiteX12" fmla="*/ 147561 w 190500"/>
                <a:gd name="connsiteY12" fmla="*/ 68008 h 190500"/>
                <a:gd name="connsiteX13" fmla="*/ 141541 w 190500"/>
                <a:gd name="connsiteY13" fmla="*/ 76124 h 190500"/>
                <a:gd name="connsiteX14" fmla="*/ 133426 w 190500"/>
                <a:gd name="connsiteY14" fmla="*/ 70104 h 190500"/>
                <a:gd name="connsiteX15" fmla="*/ 126206 w 190500"/>
                <a:gd name="connsiteY15" fmla="*/ 64294 h 190500"/>
                <a:gd name="connsiteX16" fmla="*/ 118986 w 190500"/>
                <a:gd name="connsiteY16" fmla="*/ 70104 h 190500"/>
                <a:gd name="connsiteX17" fmla="*/ 110870 w 190500"/>
                <a:gd name="connsiteY17" fmla="*/ 76124 h 190500"/>
                <a:gd name="connsiteX18" fmla="*/ 104851 w 190500"/>
                <a:gd name="connsiteY18" fmla="*/ 68008 h 190500"/>
                <a:gd name="connsiteX19" fmla="*/ 126206 w 190500"/>
                <a:gd name="connsiteY19" fmla="*/ 50006 h 190500"/>
                <a:gd name="connsiteX20" fmla="*/ 64293 w 190500"/>
                <a:gd name="connsiteY20" fmla="*/ 50006 h 190500"/>
                <a:gd name="connsiteX21" fmla="*/ 85648 w 190500"/>
                <a:gd name="connsiteY21" fmla="*/ 68008 h 190500"/>
                <a:gd name="connsiteX22" fmla="*/ 79628 w 190500"/>
                <a:gd name="connsiteY22" fmla="*/ 76124 h 190500"/>
                <a:gd name="connsiteX23" fmla="*/ 71513 w 190500"/>
                <a:gd name="connsiteY23" fmla="*/ 70104 h 190500"/>
                <a:gd name="connsiteX24" fmla="*/ 64293 w 190500"/>
                <a:gd name="connsiteY24" fmla="*/ 64294 h 190500"/>
                <a:gd name="connsiteX25" fmla="*/ 57073 w 190500"/>
                <a:gd name="connsiteY25" fmla="*/ 70104 h 190500"/>
                <a:gd name="connsiteX26" fmla="*/ 48958 w 190500"/>
                <a:gd name="connsiteY26" fmla="*/ 76124 h 190500"/>
                <a:gd name="connsiteX27" fmla="*/ 42938 w 190500"/>
                <a:gd name="connsiteY27" fmla="*/ 68008 h 190500"/>
                <a:gd name="connsiteX28" fmla="*/ 64293 w 190500"/>
                <a:gd name="connsiteY28" fmla="*/ 50006 h 190500"/>
                <a:gd name="connsiteX29" fmla="*/ 95250 w 190500"/>
                <a:gd name="connsiteY29" fmla="*/ 14288 h 190500"/>
                <a:gd name="connsiteX30" fmla="*/ 14288 w 190500"/>
                <a:gd name="connsiteY30" fmla="*/ 95250 h 190500"/>
                <a:gd name="connsiteX31" fmla="*/ 95250 w 190500"/>
                <a:gd name="connsiteY31" fmla="*/ 176213 h 190500"/>
                <a:gd name="connsiteX32" fmla="*/ 176213 w 190500"/>
                <a:gd name="connsiteY32" fmla="*/ 95250 h 190500"/>
                <a:gd name="connsiteX33" fmla="*/ 95250 w 190500"/>
                <a:gd name="connsiteY33" fmla="*/ 14288 h 190500"/>
                <a:gd name="connsiteX34" fmla="*/ 95250 w 190500"/>
                <a:gd name="connsiteY34" fmla="*/ 0 h 190500"/>
                <a:gd name="connsiteX35" fmla="*/ 190500 w 190500"/>
                <a:gd name="connsiteY35" fmla="*/ 95250 h 190500"/>
                <a:gd name="connsiteX36" fmla="*/ 95250 w 190500"/>
                <a:gd name="connsiteY36" fmla="*/ 190500 h 190500"/>
                <a:gd name="connsiteX37" fmla="*/ 0 w 190500"/>
                <a:gd name="connsiteY37" fmla="*/ 95250 h 190500"/>
                <a:gd name="connsiteX38" fmla="*/ 95250 w 190500"/>
                <a:gd name="connsiteY38" fmla="*/ 0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90500" h="190500">
                  <a:moveTo>
                    <a:pt x="53644" y="109537"/>
                  </a:moveTo>
                  <a:cubicBezTo>
                    <a:pt x="58378" y="128778"/>
                    <a:pt x="73751" y="142875"/>
                    <a:pt x="95249" y="142875"/>
                  </a:cubicBezTo>
                  <a:cubicBezTo>
                    <a:pt x="116757" y="142875"/>
                    <a:pt x="132130" y="128778"/>
                    <a:pt x="136855" y="109537"/>
                  </a:cubicBezTo>
                  <a:close/>
                  <a:moveTo>
                    <a:pt x="45243" y="95250"/>
                  </a:moveTo>
                  <a:lnTo>
                    <a:pt x="145256" y="95250"/>
                  </a:lnTo>
                  <a:cubicBezTo>
                    <a:pt x="145476" y="95250"/>
                    <a:pt x="145695" y="95259"/>
                    <a:pt x="145914" y="95279"/>
                  </a:cubicBezTo>
                  <a:cubicBezTo>
                    <a:pt x="149843" y="95636"/>
                    <a:pt x="152738" y="99112"/>
                    <a:pt x="152380" y="103041"/>
                  </a:cubicBezTo>
                  <a:cubicBezTo>
                    <a:pt x="149704" y="132321"/>
                    <a:pt x="128092" y="157162"/>
                    <a:pt x="95249" y="157162"/>
                  </a:cubicBezTo>
                  <a:cubicBezTo>
                    <a:pt x="62407" y="157162"/>
                    <a:pt x="40785" y="132321"/>
                    <a:pt x="38118" y="103041"/>
                  </a:cubicBezTo>
                  <a:cubicBezTo>
                    <a:pt x="38099" y="102822"/>
                    <a:pt x="38089" y="102603"/>
                    <a:pt x="38089" y="102383"/>
                  </a:cubicBezTo>
                  <a:cubicBezTo>
                    <a:pt x="38095" y="98438"/>
                    <a:pt x="41298" y="95244"/>
                    <a:pt x="45243" y="95250"/>
                  </a:cubicBezTo>
                  <a:close/>
                  <a:moveTo>
                    <a:pt x="126206" y="50006"/>
                  </a:moveTo>
                  <a:cubicBezTo>
                    <a:pt x="136864" y="50006"/>
                    <a:pt x="146018" y="57626"/>
                    <a:pt x="147561" y="68008"/>
                  </a:cubicBezTo>
                  <a:cubicBezTo>
                    <a:pt x="148140" y="71912"/>
                    <a:pt x="145444" y="75545"/>
                    <a:pt x="141541" y="76124"/>
                  </a:cubicBezTo>
                  <a:cubicBezTo>
                    <a:pt x="137638" y="76703"/>
                    <a:pt x="134005" y="74007"/>
                    <a:pt x="133426" y="70104"/>
                  </a:cubicBezTo>
                  <a:cubicBezTo>
                    <a:pt x="132968" y="67027"/>
                    <a:pt x="130092" y="64294"/>
                    <a:pt x="126206" y="64294"/>
                  </a:cubicBezTo>
                  <a:cubicBezTo>
                    <a:pt x="122319" y="64294"/>
                    <a:pt x="119443" y="67027"/>
                    <a:pt x="118986" y="70104"/>
                  </a:cubicBezTo>
                  <a:cubicBezTo>
                    <a:pt x="118407" y="74007"/>
                    <a:pt x="114774" y="76703"/>
                    <a:pt x="110870" y="76124"/>
                  </a:cubicBezTo>
                  <a:cubicBezTo>
                    <a:pt x="106967" y="75545"/>
                    <a:pt x="104271" y="71912"/>
                    <a:pt x="104851" y="68008"/>
                  </a:cubicBezTo>
                  <a:cubicBezTo>
                    <a:pt x="106394" y="57626"/>
                    <a:pt x="115547" y="50006"/>
                    <a:pt x="126206" y="50006"/>
                  </a:cubicBezTo>
                  <a:close/>
                  <a:moveTo>
                    <a:pt x="64293" y="50006"/>
                  </a:moveTo>
                  <a:cubicBezTo>
                    <a:pt x="74952" y="50006"/>
                    <a:pt x="84115" y="57626"/>
                    <a:pt x="85648" y="68008"/>
                  </a:cubicBezTo>
                  <a:cubicBezTo>
                    <a:pt x="86227" y="71912"/>
                    <a:pt x="83532" y="75545"/>
                    <a:pt x="79628" y="76124"/>
                  </a:cubicBezTo>
                  <a:cubicBezTo>
                    <a:pt x="75725" y="76703"/>
                    <a:pt x="72092" y="74007"/>
                    <a:pt x="71513" y="70104"/>
                  </a:cubicBezTo>
                  <a:cubicBezTo>
                    <a:pt x="71056" y="67027"/>
                    <a:pt x="68189" y="64294"/>
                    <a:pt x="64293" y="64294"/>
                  </a:cubicBezTo>
                  <a:cubicBezTo>
                    <a:pt x="60407" y="64294"/>
                    <a:pt x="57530" y="67027"/>
                    <a:pt x="57073" y="70104"/>
                  </a:cubicBezTo>
                  <a:cubicBezTo>
                    <a:pt x="56495" y="74007"/>
                    <a:pt x="52861" y="76703"/>
                    <a:pt x="48958" y="76124"/>
                  </a:cubicBezTo>
                  <a:cubicBezTo>
                    <a:pt x="45055" y="75545"/>
                    <a:pt x="42359" y="71912"/>
                    <a:pt x="42938" y="68008"/>
                  </a:cubicBezTo>
                  <a:cubicBezTo>
                    <a:pt x="44481" y="57626"/>
                    <a:pt x="53635" y="50006"/>
                    <a:pt x="64293" y="50006"/>
                  </a:cubicBezTo>
                  <a:close/>
                  <a:moveTo>
                    <a:pt x="95250" y="14288"/>
                  </a:moveTo>
                  <a:cubicBezTo>
                    <a:pt x="50536" y="14288"/>
                    <a:pt x="14288" y="50536"/>
                    <a:pt x="14288" y="95250"/>
                  </a:cubicBezTo>
                  <a:cubicBezTo>
                    <a:pt x="14288" y="139964"/>
                    <a:pt x="50536" y="176213"/>
                    <a:pt x="95250" y="176213"/>
                  </a:cubicBezTo>
                  <a:cubicBezTo>
                    <a:pt x="139964" y="176213"/>
                    <a:pt x="176213" y="139964"/>
                    <a:pt x="176213" y="95250"/>
                  </a:cubicBezTo>
                  <a:cubicBezTo>
                    <a:pt x="176213" y="50536"/>
                    <a:pt x="139964" y="14288"/>
                    <a:pt x="95250" y="14288"/>
                  </a:cubicBezTo>
                  <a:close/>
                  <a:moveTo>
                    <a:pt x="95250" y="0"/>
                  </a:moveTo>
                  <a:cubicBezTo>
                    <a:pt x="147857" y="0"/>
                    <a:pt x="190500" y="42643"/>
                    <a:pt x="190500" y="95250"/>
                  </a:cubicBezTo>
                  <a:cubicBezTo>
                    <a:pt x="190500" y="147857"/>
                    <a:pt x="147857" y="190500"/>
                    <a:pt x="95250" y="190500"/>
                  </a:cubicBezTo>
                  <a:cubicBezTo>
                    <a:pt x="42643" y="190500"/>
                    <a:pt x="0" y="147857"/>
                    <a:pt x="0" y="95250"/>
                  </a:cubicBezTo>
                  <a:cubicBezTo>
                    <a:pt x="0" y="42643"/>
                    <a:pt x="42643" y="0"/>
                    <a:pt x="95250" y="0"/>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83" name="Group 82">
            <a:extLst>
              <a:ext uri="{FF2B5EF4-FFF2-40B4-BE49-F238E27FC236}">
                <a16:creationId xmlns:a16="http://schemas.microsoft.com/office/drawing/2014/main" id="{84A551A6-F000-8569-BDC5-AD3BCC36EFED}"/>
              </a:ext>
            </a:extLst>
          </p:cNvPr>
          <p:cNvGrpSpPr/>
          <p:nvPr/>
        </p:nvGrpSpPr>
        <p:grpSpPr>
          <a:xfrm>
            <a:off x="588263" y="4637126"/>
            <a:ext cx="5588290" cy="461665"/>
            <a:chOff x="6272784" y="4721313"/>
            <a:chExt cx="5588290" cy="461665"/>
          </a:xfrm>
        </p:grpSpPr>
        <p:sp>
          <p:nvSpPr>
            <p:cNvPr id="84" name="TextBox 83">
              <a:extLst>
                <a:ext uri="{FF2B5EF4-FFF2-40B4-BE49-F238E27FC236}">
                  <a16:creationId xmlns:a16="http://schemas.microsoft.com/office/drawing/2014/main" id="{95A22D76-7D93-1F49-F7D9-08CA25E2AF85}"/>
                </a:ext>
              </a:extLst>
            </p:cNvPr>
            <p:cNvSpPr txBox="1"/>
            <p:nvPr/>
          </p:nvSpPr>
          <p:spPr>
            <a:xfrm>
              <a:off x="6603642" y="4721313"/>
              <a:ext cx="861860" cy="461665"/>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Claims processing time</a:t>
              </a:r>
            </a:p>
          </p:txBody>
        </p:sp>
        <p:sp>
          <p:nvSpPr>
            <p:cNvPr id="85" name="TextBox 84">
              <a:extLst>
                <a:ext uri="{FF2B5EF4-FFF2-40B4-BE49-F238E27FC236}">
                  <a16:creationId xmlns:a16="http://schemas.microsoft.com/office/drawing/2014/main" id="{0F08B015-FA8F-1398-251C-16236752CE16}"/>
                </a:ext>
              </a:extLst>
            </p:cNvPr>
            <p:cNvSpPr txBox="1"/>
            <p:nvPr/>
          </p:nvSpPr>
          <p:spPr>
            <a:xfrm>
              <a:off x="7655232" y="4789504"/>
              <a:ext cx="420584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This KPI measures the average time to process a claim and can impact patient satisfaction.</a:t>
              </a:r>
            </a:p>
          </p:txBody>
        </p:sp>
        <p:sp>
          <p:nvSpPr>
            <p:cNvPr id="86" name="Graphic 47" descr="Icon of a piggy bank ">
              <a:extLst>
                <a:ext uri="{FF2B5EF4-FFF2-40B4-BE49-F238E27FC236}">
                  <a16:creationId xmlns:a16="http://schemas.microsoft.com/office/drawing/2014/main" id="{50254206-C502-9613-D3E4-AD61EDB00109}"/>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grpSp>
        <p:nvGrpSpPr>
          <p:cNvPr id="87" name="Group 86">
            <a:extLst>
              <a:ext uri="{FF2B5EF4-FFF2-40B4-BE49-F238E27FC236}">
                <a16:creationId xmlns:a16="http://schemas.microsoft.com/office/drawing/2014/main" id="{54424DD0-3DD2-0814-C860-21D050476B6A}"/>
              </a:ext>
            </a:extLst>
          </p:cNvPr>
          <p:cNvGrpSpPr/>
          <p:nvPr/>
        </p:nvGrpSpPr>
        <p:grpSpPr>
          <a:xfrm>
            <a:off x="598395" y="5243396"/>
            <a:ext cx="5588290" cy="325282"/>
            <a:chOff x="6272784" y="4789504"/>
            <a:chExt cx="5588290" cy="325282"/>
          </a:xfrm>
        </p:grpSpPr>
        <p:sp>
          <p:nvSpPr>
            <p:cNvPr id="90" name="TextBox 89">
              <a:extLst>
                <a:ext uri="{FF2B5EF4-FFF2-40B4-BE49-F238E27FC236}">
                  <a16:creationId xmlns:a16="http://schemas.microsoft.com/office/drawing/2014/main" id="{447C8844-72E6-2A83-019A-0D4F85AFE4C6}"/>
                </a:ext>
              </a:extLst>
            </p:cNvPr>
            <p:cNvSpPr txBox="1"/>
            <p:nvPr/>
          </p:nvSpPr>
          <p:spPr>
            <a:xfrm>
              <a:off x="6603642" y="4798257"/>
              <a:ext cx="861860" cy="307777"/>
            </a:xfrm>
            <a:prstGeom prst="rect">
              <a:avLst/>
            </a:prstGeom>
            <a:noFill/>
          </p:spPr>
          <p:txBody>
            <a:bodyPr wrap="square" lIns="0" tIns="0" rIns="0" bIns="0" anchor="ctr">
              <a:spAutoFit/>
            </a:bodyPr>
            <a:lstStyle/>
            <a:p>
              <a:pPr marL="0" marR="0" lvl="0" indent="0" algn="l" defTabSz="914225" rtl="0" eaLnBrk="1" fontAlgn="auto" latinLnBrk="0" hangingPunct="1">
                <a:lnSpc>
                  <a:spcPct val="100000"/>
                </a:lnSpc>
                <a:spcBef>
                  <a:spcPts val="0"/>
                </a:spcBef>
                <a:spcAft>
                  <a:spcPts val="600"/>
                </a:spcAft>
                <a:buClrTx/>
                <a:buSzTx/>
                <a:buFontTx/>
                <a:buNone/>
                <a:tabLst/>
                <a:defRPr/>
              </a:pPr>
              <a:r>
                <a:rPr kumimoji="0" lang="en-US" sz="1000" b="0" i="0" strike="noStrike" kern="1200" cap="none" spc="0" normalizeH="0" baseline="0" noProof="0">
                  <a:ln>
                    <a:noFill/>
                  </a:ln>
                  <a:solidFill>
                    <a:schemeClr val="accent2">
                      <a:lumMod val="50000"/>
                    </a:schemeClr>
                  </a:solidFill>
                  <a:effectLst/>
                  <a:uLnTx/>
                  <a:uFillTx/>
                  <a:latin typeface="Segoe UI Semibold"/>
                  <a:ea typeface="+mn-ea"/>
                  <a:cs typeface="Segoe UI Semibold" panose="020B0702040204020203" pitchFamily="34" charset="0"/>
                </a:rPr>
                <a:t>Product time to market</a:t>
              </a:r>
            </a:p>
          </p:txBody>
        </p:sp>
        <p:sp>
          <p:nvSpPr>
            <p:cNvPr id="91" name="TextBox 90">
              <a:extLst>
                <a:ext uri="{FF2B5EF4-FFF2-40B4-BE49-F238E27FC236}">
                  <a16:creationId xmlns:a16="http://schemas.microsoft.com/office/drawing/2014/main" id="{6CCA6A11-9048-A3D7-18F2-7986B007EB1D}"/>
                </a:ext>
              </a:extLst>
            </p:cNvPr>
            <p:cNvSpPr txBox="1"/>
            <p:nvPr/>
          </p:nvSpPr>
          <p:spPr>
            <a:xfrm>
              <a:off x="7655232" y="4789504"/>
              <a:ext cx="4205842" cy="325282"/>
            </a:xfrm>
            <a:prstGeom prst="rect">
              <a:avLst/>
            </a:prstGeom>
            <a:noFill/>
          </p:spPr>
          <p:txBody>
            <a:bodyPr wrap="square" lIns="0" tIns="0" rIns="0" bIns="0" anchor="ctr">
              <a:spAutoFit/>
            </a:bodyPr>
            <a:lstStyle/>
            <a:p>
              <a:pPr marL="0" marR="0" lvl="0" indent="0" algn="l" defTabSz="914225" rtl="0" eaLnBrk="1" fontAlgn="auto" latinLnBrk="0" hangingPunct="1">
                <a:lnSpc>
                  <a:spcPct val="110000"/>
                </a:lnSpc>
                <a:spcBef>
                  <a:spcPts val="0"/>
                </a:spcBef>
                <a:spcAft>
                  <a:spcPts val="600"/>
                </a:spcAft>
                <a:buClrTx/>
                <a:buSzTx/>
                <a:buFontTx/>
                <a:buNone/>
                <a:tabLst/>
                <a:defRPr/>
              </a:pPr>
              <a:r>
                <a:rPr kumimoji="0" lang="en-US" sz="1000" b="0" i="0" u="none" strike="noStrike" kern="1200" cap="none" spc="0" normalizeH="0" baseline="0" noProof="0">
                  <a:ln>
                    <a:noFill/>
                  </a:ln>
                  <a:solidFill>
                    <a:srgbClr val="000000"/>
                  </a:solidFill>
                  <a:effectLst/>
                  <a:uLnTx/>
                  <a:uFillTx/>
                  <a:latin typeface="Segoe UI"/>
                  <a:ea typeface="+mn-ea"/>
                  <a:cs typeface="Segoe UI" panose="020B0502040204020203" pitchFamily="34" charset="0"/>
                </a:rPr>
                <a:t>The time spent on drug research and trials. Reducing time to market can reduce costs and accelerate revenues.</a:t>
              </a:r>
            </a:p>
          </p:txBody>
        </p:sp>
        <p:sp>
          <p:nvSpPr>
            <p:cNvPr id="92" name="Graphic 47" descr="Icon of a piggy bank ">
              <a:extLst>
                <a:ext uri="{FF2B5EF4-FFF2-40B4-BE49-F238E27FC236}">
                  <a16:creationId xmlns:a16="http://schemas.microsoft.com/office/drawing/2014/main" id="{8313F725-8B2A-B8C4-E94E-A2C42D4FC67F}"/>
                </a:ext>
              </a:extLst>
            </p:cNvPr>
            <p:cNvSpPr>
              <a:spLocks noChangeAspect="1"/>
            </p:cNvSpPr>
            <p:nvPr/>
          </p:nvSpPr>
          <p:spPr>
            <a:xfrm>
              <a:off x="6272784" y="4855429"/>
              <a:ext cx="200060" cy="193432"/>
            </a:xfrm>
            <a:custGeom>
              <a:avLst/>
              <a:gdLst>
                <a:gd name="connsiteX0" fmla="*/ 150403 w 372234"/>
                <a:gd name="connsiteY0" fmla="*/ 26554 h 359903"/>
                <a:gd name="connsiteX1" fmla="*/ 177466 w 372234"/>
                <a:gd name="connsiteY1" fmla="*/ 38837 h 359903"/>
                <a:gd name="connsiteX2" fmla="*/ 168732 w 372234"/>
                <a:gd name="connsiteY2" fmla="*/ 65624 h 359903"/>
                <a:gd name="connsiteX3" fmla="*/ 134547 w 372234"/>
                <a:gd name="connsiteY3" fmla="*/ 49532 h 359903"/>
                <a:gd name="connsiteX4" fmla="*/ 120976 w 372234"/>
                <a:gd name="connsiteY4" fmla="*/ 39162 h 359903"/>
                <a:gd name="connsiteX5" fmla="*/ 120976 w 372234"/>
                <a:gd name="connsiteY5" fmla="*/ 80727 h 359903"/>
                <a:gd name="connsiteX6" fmla="*/ 112224 w 372234"/>
                <a:gd name="connsiteY6" fmla="*/ 93679 h 359903"/>
                <a:gd name="connsiteX7" fmla="*/ 112108 w 372234"/>
                <a:gd name="connsiteY7" fmla="*/ 93727 h 359903"/>
                <a:gd name="connsiteX8" fmla="*/ 111522 w 372234"/>
                <a:gd name="connsiteY8" fmla="*/ 93976 h 359903"/>
                <a:gd name="connsiteX9" fmla="*/ 109035 w 372234"/>
                <a:gd name="connsiteY9" fmla="*/ 95103 h 359903"/>
                <a:gd name="connsiteX10" fmla="*/ 99984 w 372234"/>
                <a:gd name="connsiteY10" fmla="*/ 99827 h 359903"/>
                <a:gd name="connsiteX11" fmla="*/ 75011 w 372234"/>
                <a:gd name="connsiteY11" fmla="*/ 118515 h 359903"/>
                <a:gd name="connsiteX12" fmla="*/ 58428 w 372234"/>
                <a:gd name="connsiteY12" fmla="*/ 147096 h 359903"/>
                <a:gd name="connsiteX13" fmla="*/ 31400 w 372234"/>
                <a:gd name="connsiteY13" fmla="*/ 171071 h 359903"/>
                <a:gd name="connsiteX14" fmla="*/ 27918 w 372234"/>
                <a:gd name="connsiteY14" fmla="*/ 175183 h 359903"/>
                <a:gd name="connsiteX15" fmla="*/ 27918 w 372234"/>
                <a:gd name="connsiteY15" fmla="*/ 207807 h 359903"/>
                <a:gd name="connsiteX16" fmla="*/ 33181 w 372234"/>
                <a:gd name="connsiteY16" fmla="*/ 214021 h 359903"/>
                <a:gd name="connsiteX17" fmla="*/ 59085 w 372234"/>
                <a:gd name="connsiteY17" fmla="*/ 232745 h 359903"/>
                <a:gd name="connsiteX18" fmla="*/ 84317 w 372234"/>
                <a:gd name="connsiteY18" fmla="*/ 266279 h 359903"/>
                <a:gd name="connsiteX19" fmla="*/ 113807 w 372234"/>
                <a:gd name="connsiteY19" fmla="*/ 285613 h 359903"/>
                <a:gd name="connsiteX20" fmla="*/ 124606 w 372234"/>
                <a:gd name="connsiteY20" fmla="*/ 289427 h 359903"/>
                <a:gd name="connsiteX21" fmla="*/ 127546 w 372234"/>
                <a:gd name="connsiteY21" fmla="*/ 290197 h 359903"/>
                <a:gd name="connsiteX22" fmla="*/ 128214 w 372234"/>
                <a:gd name="connsiteY22" fmla="*/ 290348 h 359903"/>
                <a:gd name="connsiteX23" fmla="*/ 128304 w 372234"/>
                <a:gd name="connsiteY23" fmla="*/ 290369 h 359903"/>
                <a:gd name="connsiteX24" fmla="*/ 128324 w 372234"/>
                <a:gd name="connsiteY24" fmla="*/ 290372 h 359903"/>
                <a:gd name="connsiteX25" fmla="*/ 139588 w 372234"/>
                <a:gd name="connsiteY25" fmla="*/ 304069 h 359903"/>
                <a:gd name="connsiteX26" fmla="*/ 139588 w 372234"/>
                <a:gd name="connsiteY26" fmla="*/ 327333 h 359903"/>
                <a:gd name="connsiteX27" fmla="*/ 144241 w 372234"/>
                <a:gd name="connsiteY27" fmla="*/ 331986 h 359903"/>
                <a:gd name="connsiteX28" fmla="*/ 167505 w 372234"/>
                <a:gd name="connsiteY28" fmla="*/ 331986 h 359903"/>
                <a:gd name="connsiteX29" fmla="*/ 195423 w 372234"/>
                <a:gd name="connsiteY29" fmla="*/ 304069 h 359903"/>
                <a:gd name="connsiteX30" fmla="*/ 232646 w 372234"/>
                <a:gd name="connsiteY30" fmla="*/ 304069 h 359903"/>
                <a:gd name="connsiteX31" fmla="*/ 260564 w 372234"/>
                <a:gd name="connsiteY31" fmla="*/ 331986 h 359903"/>
                <a:gd name="connsiteX32" fmla="*/ 283829 w 372234"/>
                <a:gd name="connsiteY32" fmla="*/ 331986 h 359903"/>
                <a:gd name="connsiteX33" fmla="*/ 288481 w 372234"/>
                <a:gd name="connsiteY33" fmla="*/ 327333 h 359903"/>
                <a:gd name="connsiteX34" fmla="*/ 288481 w 372234"/>
                <a:gd name="connsiteY34" fmla="*/ 285457 h 359903"/>
                <a:gd name="connsiteX35" fmla="*/ 296146 w 372234"/>
                <a:gd name="connsiteY35" fmla="*/ 272996 h 359903"/>
                <a:gd name="connsiteX36" fmla="*/ 296393 w 372234"/>
                <a:gd name="connsiteY36" fmla="*/ 272864 h 359903"/>
                <a:gd name="connsiteX37" fmla="*/ 297700 w 372234"/>
                <a:gd name="connsiteY37" fmla="*/ 272116 h 359903"/>
                <a:gd name="connsiteX38" fmla="*/ 302991 w 372234"/>
                <a:gd name="connsiteY38" fmla="*/ 268615 h 359903"/>
                <a:gd name="connsiteX39" fmla="*/ 319760 w 372234"/>
                <a:gd name="connsiteY39" fmla="*/ 253108 h 359903"/>
                <a:gd name="connsiteX40" fmla="*/ 344317 w 372234"/>
                <a:gd name="connsiteY40" fmla="*/ 183093 h 359903"/>
                <a:gd name="connsiteX41" fmla="*/ 334849 w 372234"/>
                <a:gd name="connsiteY41" fmla="*/ 136794 h 359903"/>
                <a:gd name="connsiteX42" fmla="*/ 349703 w 372234"/>
                <a:gd name="connsiteY42" fmla="*/ 107463 h 359903"/>
                <a:gd name="connsiteX43" fmla="*/ 354949 w 372234"/>
                <a:gd name="connsiteY43" fmla="*/ 115343 h 359903"/>
                <a:gd name="connsiteX44" fmla="*/ 372234 w 372234"/>
                <a:gd name="connsiteY44" fmla="*/ 183093 h 359903"/>
                <a:gd name="connsiteX45" fmla="*/ 340955 w 372234"/>
                <a:gd name="connsiteY45" fmla="*/ 271277 h 359903"/>
                <a:gd name="connsiteX46" fmla="*/ 319338 w 372234"/>
                <a:gd name="connsiteY46" fmla="*/ 291247 h 359903"/>
                <a:gd name="connsiteX47" fmla="*/ 316399 w 372234"/>
                <a:gd name="connsiteY47" fmla="*/ 293298 h 359903"/>
                <a:gd name="connsiteX48" fmla="*/ 316399 w 372234"/>
                <a:gd name="connsiteY48" fmla="*/ 327333 h 359903"/>
                <a:gd name="connsiteX49" fmla="*/ 283829 w 372234"/>
                <a:gd name="connsiteY49" fmla="*/ 359904 h 359903"/>
                <a:gd name="connsiteX50" fmla="*/ 260564 w 372234"/>
                <a:gd name="connsiteY50" fmla="*/ 359904 h 359903"/>
                <a:gd name="connsiteX51" fmla="*/ 232646 w 372234"/>
                <a:gd name="connsiteY51" fmla="*/ 331986 h 359903"/>
                <a:gd name="connsiteX52" fmla="*/ 195423 w 372234"/>
                <a:gd name="connsiteY52" fmla="*/ 331986 h 359903"/>
                <a:gd name="connsiteX53" fmla="*/ 167505 w 372234"/>
                <a:gd name="connsiteY53" fmla="*/ 359904 h 359903"/>
                <a:gd name="connsiteX54" fmla="*/ 144241 w 372234"/>
                <a:gd name="connsiteY54" fmla="*/ 359904 h 359903"/>
                <a:gd name="connsiteX55" fmla="*/ 111670 w 372234"/>
                <a:gd name="connsiteY55" fmla="*/ 327333 h 359903"/>
                <a:gd name="connsiteX56" fmla="*/ 111670 w 372234"/>
                <a:gd name="connsiteY56" fmla="*/ 314629 h 359903"/>
                <a:gd name="connsiteX57" fmla="*/ 103029 w 372234"/>
                <a:gd name="connsiteY57" fmla="*/ 311366 h 359903"/>
                <a:gd name="connsiteX58" fmla="*/ 64576 w 372234"/>
                <a:gd name="connsiteY58" fmla="*/ 286021 h 359903"/>
                <a:gd name="connsiteX59" fmla="*/ 34713 w 372234"/>
                <a:gd name="connsiteY59" fmla="*/ 246359 h 359903"/>
                <a:gd name="connsiteX60" fmla="*/ 28591 w 372234"/>
                <a:gd name="connsiteY60" fmla="*/ 241557 h 359903"/>
                <a:gd name="connsiteX61" fmla="*/ 0 w 372234"/>
                <a:gd name="connsiteY61" fmla="*/ 207807 h 359903"/>
                <a:gd name="connsiteX62" fmla="*/ 0 w 372234"/>
                <a:gd name="connsiteY62" fmla="*/ 175183 h 359903"/>
                <a:gd name="connsiteX63" fmla="*/ 26810 w 372234"/>
                <a:gd name="connsiteY63" fmla="*/ 143533 h 359903"/>
                <a:gd name="connsiteX64" fmla="*/ 31947 w 372234"/>
                <a:gd name="connsiteY64" fmla="*/ 138257 h 359903"/>
                <a:gd name="connsiteX65" fmla="*/ 55271 w 372234"/>
                <a:gd name="connsiteY65" fmla="*/ 98775 h 359903"/>
                <a:gd name="connsiteX66" fmla="*/ 86133 w 372234"/>
                <a:gd name="connsiteY66" fmla="*/ 75587 h 359903"/>
                <a:gd name="connsiteX67" fmla="*/ 93059 w 372234"/>
                <a:gd name="connsiteY67" fmla="*/ 71846 h 359903"/>
                <a:gd name="connsiteX68" fmla="*/ 93059 w 372234"/>
                <a:gd name="connsiteY68" fmla="*/ 18772 h 359903"/>
                <a:gd name="connsiteX69" fmla="*/ 125440 w 372234"/>
                <a:gd name="connsiteY69" fmla="*/ 5442 h 359903"/>
                <a:gd name="connsiteX70" fmla="*/ 150403 w 372234"/>
                <a:gd name="connsiteY70" fmla="*/ 26554 h 359903"/>
                <a:gd name="connsiteX71" fmla="*/ 206032 w 372234"/>
                <a:gd name="connsiteY71" fmla="*/ 115122 h 359903"/>
                <a:gd name="connsiteX72" fmla="*/ 187381 w 372234"/>
                <a:gd name="connsiteY72" fmla="*/ 94473 h 359903"/>
                <a:gd name="connsiteX73" fmla="*/ 232068 w 372234"/>
                <a:gd name="connsiteY73" fmla="*/ 11950 h 359903"/>
                <a:gd name="connsiteX74" fmla="*/ 329342 w 372234"/>
                <a:gd name="connsiteY74" fmla="*/ 52232 h 359903"/>
                <a:gd name="connsiteX75" fmla="*/ 302602 w 372234"/>
                <a:gd name="connsiteY75" fmla="*/ 142188 h 359903"/>
                <a:gd name="connsiteX76" fmla="*/ 274813 w 372234"/>
                <a:gd name="connsiteY76" fmla="*/ 143606 h 359903"/>
                <a:gd name="connsiteX77" fmla="*/ 206032 w 372234"/>
                <a:gd name="connsiteY77" fmla="*/ 115122 h 359903"/>
                <a:gd name="connsiteX78" fmla="*/ 287813 w 372234"/>
                <a:gd name="connsiteY78" fmla="*/ 118463 h 359903"/>
                <a:gd name="connsiteX79" fmla="*/ 303550 w 372234"/>
                <a:gd name="connsiteY79" fmla="*/ 62918 h 359903"/>
                <a:gd name="connsiteX80" fmla="*/ 242754 w 372234"/>
                <a:gd name="connsiteY80" fmla="*/ 37742 h 359903"/>
                <a:gd name="connsiteX81" fmla="*/ 214613 w 372234"/>
                <a:gd name="connsiteY81" fmla="*/ 88150 h 359903"/>
                <a:gd name="connsiteX82" fmla="*/ 215012 w 372234"/>
                <a:gd name="connsiteY82" fmla="*/ 88437 h 359903"/>
                <a:gd name="connsiteX83" fmla="*/ 216713 w 372234"/>
                <a:gd name="connsiteY83" fmla="*/ 89329 h 359903"/>
                <a:gd name="connsiteX84" fmla="*/ 285494 w 372234"/>
                <a:gd name="connsiteY84" fmla="*/ 117813 h 359903"/>
                <a:gd name="connsiteX85" fmla="*/ 287329 w 372234"/>
                <a:gd name="connsiteY85" fmla="*/ 118385 h 359903"/>
                <a:gd name="connsiteX86" fmla="*/ 287813 w 372234"/>
                <a:gd name="connsiteY86" fmla="*/ 118463 h 359903"/>
                <a:gd name="connsiteX87" fmla="*/ 130282 w 372234"/>
                <a:gd name="connsiteY87" fmla="*/ 136562 h 359903"/>
                <a:gd name="connsiteX88" fmla="*/ 111670 w 372234"/>
                <a:gd name="connsiteY88" fmla="*/ 155173 h 359903"/>
                <a:gd name="connsiteX89" fmla="*/ 93059 w 372234"/>
                <a:gd name="connsiteY89" fmla="*/ 136562 h 359903"/>
                <a:gd name="connsiteX90" fmla="*/ 111670 w 372234"/>
                <a:gd name="connsiteY90" fmla="*/ 117950 h 359903"/>
                <a:gd name="connsiteX91" fmla="*/ 130282 w 372234"/>
                <a:gd name="connsiteY91" fmla="*/ 136562 h 359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372234" h="359903">
                  <a:moveTo>
                    <a:pt x="150403" y="26554"/>
                  </a:moveTo>
                  <a:cubicBezTo>
                    <a:pt x="160267" y="33362"/>
                    <a:pt x="169696" y="37848"/>
                    <a:pt x="177466" y="38837"/>
                  </a:cubicBezTo>
                  <a:cubicBezTo>
                    <a:pt x="173230" y="47251"/>
                    <a:pt x="170275" y="56288"/>
                    <a:pt x="168732" y="65624"/>
                  </a:cubicBezTo>
                  <a:cubicBezTo>
                    <a:pt x="156199" y="62874"/>
                    <a:pt x="144307" y="56267"/>
                    <a:pt x="134547" y="49532"/>
                  </a:cubicBezTo>
                  <a:cubicBezTo>
                    <a:pt x="129722" y="46202"/>
                    <a:pt x="125154" y="42655"/>
                    <a:pt x="120976" y="39162"/>
                  </a:cubicBezTo>
                  <a:lnTo>
                    <a:pt x="120976" y="80727"/>
                  </a:lnTo>
                  <a:cubicBezTo>
                    <a:pt x="120976" y="86427"/>
                    <a:pt x="117511" y="91554"/>
                    <a:pt x="112224" y="93679"/>
                  </a:cubicBezTo>
                  <a:lnTo>
                    <a:pt x="112108" y="93727"/>
                  </a:lnTo>
                  <a:cubicBezTo>
                    <a:pt x="111993" y="93775"/>
                    <a:pt x="111795" y="93858"/>
                    <a:pt x="111522" y="93976"/>
                  </a:cubicBezTo>
                  <a:cubicBezTo>
                    <a:pt x="110975" y="94212"/>
                    <a:pt x="110128" y="94588"/>
                    <a:pt x="109035" y="95103"/>
                  </a:cubicBezTo>
                  <a:cubicBezTo>
                    <a:pt x="106844" y="96133"/>
                    <a:pt x="103688" y="97710"/>
                    <a:pt x="99984" y="99827"/>
                  </a:cubicBezTo>
                  <a:cubicBezTo>
                    <a:pt x="92502" y="104102"/>
                    <a:pt x="83155" y="110371"/>
                    <a:pt x="75011" y="118515"/>
                  </a:cubicBezTo>
                  <a:cubicBezTo>
                    <a:pt x="66571" y="126956"/>
                    <a:pt x="61367" y="138292"/>
                    <a:pt x="58428" y="147096"/>
                  </a:cubicBezTo>
                  <a:cubicBezTo>
                    <a:pt x="54659" y="158387"/>
                    <a:pt x="45062" y="168795"/>
                    <a:pt x="31400" y="171071"/>
                  </a:cubicBezTo>
                  <a:cubicBezTo>
                    <a:pt x="29390" y="171406"/>
                    <a:pt x="27918" y="173145"/>
                    <a:pt x="27918" y="175183"/>
                  </a:cubicBezTo>
                  <a:lnTo>
                    <a:pt x="27918" y="207807"/>
                  </a:lnTo>
                  <a:cubicBezTo>
                    <a:pt x="27918" y="210887"/>
                    <a:pt x="30144" y="213515"/>
                    <a:pt x="33181" y="214021"/>
                  </a:cubicBezTo>
                  <a:cubicBezTo>
                    <a:pt x="44793" y="215955"/>
                    <a:pt x="53941" y="223536"/>
                    <a:pt x="59085" y="232745"/>
                  </a:cubicBezTo>
                  <a:cubicBezTo>
                    <a:pt x="63764" y="241120"/>
                    <a:pt x="72081" y="254044"/>
                    <a:pt x="84317" y="266279"/>
                  </a:cubicBezTo>
                  <a:cubicBezTo>
                    <a:pt x="93825" y="275788"/>
                    <a:pt x="104897" y="281883"/>
                    <a:pt x="113807" y="285613"/>
                  </a:cubicBezTo>
                  <a:cubicBezTo>
                    <a:pt x="118223" y="287461"/>
                    <a:pt x="121996" y="288680"/>
                    <a:pt x="124606" y="289427"/>
                  </a:cubicBezTo>
                  <a:cubicBezTo>
                    <a:pt x="125908" y="289797"/>
                    <a:pt x="126910" y="290048"/>
                    <a:pt x="127546" y="290197"/>
                  </a:cubicBezTo>
                  <a:cubicBezTo>
                    <a:pt x="127864" y="290272"/>
                    <a:pt x="128089" y="290322"/>
                    <a:pt x="128214" y="290348"/>
                  </a:cubicBezTo>
                  <a:lnTo>
                    <a:pt x="128304" y="290369"/>
                  </a:lnTo>
                  <a:lnTo>
                    <a:pt x="128324" y="290372"/>
                  </a:lnTo>
                  <a:cubicBezTo>
                    <a:pt x="134866" y="291658"/>
                    <a:pt x="139588" y="297396"/>
                    <a:pt x="139588" y="304069"/>
                  </a:cubicBezTo>
                  <a:lnTo>
                    <a:pt x="139588" y="327333"/>
                  </a:lnTo>
                  <a:cubicBezTo>
                    <a:pt x="139588" y="329902"/>
                    <a:pt x="141671" y="331986"/>
                    <a:pt x="144241" y="331986"/>
                  </a:cubicBezTo>
                  <a:lnTo>
                    <a:pt x="167505" y="331986"/>
                  </a:lnTo>
                  <a:cubicBezTo>
                    <a:pt x="167505" y="316566"/>
                    <a:pt x="180005" y="304069"/>
                    <a:pt x="195423" y="304069"/>
                  </a:cubicBezTo>
                  <a:lnTo>
                    <a:pt x="232646" y="304069"/>
                  </a:lnTo>
                  <a:cubicBezTo>
                    <a:pt x="248064" y="304069"/>
                    <a:pt x="260564" y="316566"/>
                    <a:pt x="260564" y="331986"/>
                  </a:cubicBezTo>
                  <a:lnTo>
                    <a:pt x="283829" y="331986"/>
                  </a:lnTo>
                  <a:cubicBezTo>
                    <a:pt x="286399" y="331986"/>
                    <a:pt x="288481" y="329902"/>
                    <a:pt x="288481" y="327333"/>
                  </a:cubicBezTo>
                  <a:lnTo>
                    <a:pt x="288481" y="285457"/>
                  </a:lnTo>
                  <a:cubicBezTo>
                    <a:pt x="288481" y="280194"/>
                    <a:pt x="291454" y="275373"/>
                    <a:pt x="296146" y="272996"/>
                  </a:cubicBezTo>
                  <a:lnTo>
                    <a:pt x="296393" y="272864"/>
                  </a:lnTo>
                  <a:cubicBezTo>
                    <a:pt x="296652" y="272723"/>
                    <a:pt x="297097" y="272475"/>
                    <a:pt x="297700" y="272116"/>
                  </a:cubicBezTo>
                  <a:cubicBezTo>
                    <a:pt x="298908" y="271398"/>
                    <a:pt x="300739" y="270242"/>
                    <a:pt x="302991" y="268615"/>
                  </a:cubicBezTo>
                  <a:cubicBezTo>
                    <a:pt x="307508" y="265353"/>
                    <a:pt x="313626" y="260264"/>
                    <a:pt x="319760" y="253108"/>
                  </a:cubicBezTo>
                  <a:cubicBezTo>
                    <a:pt x="331901" y="238944"/>
                    <a:pt x="344317" y="216482"/>
                    <a:pt x="344317" y="183093"/>
                  </a:cubicBezTo>
                  <a:cubicBezTo>
                    <a:pt x="344317" y="164358"/>
                    <a:pt x="340814" y="149212"/>
                    <a:pt x="334849" y="136794"/>
                  </a:cubicBezTo>
                  <a:cubicBezTo>
                    <a:pt x="341510" y="127954"/>
                    <a:pt x="346531" y="118006"/>
                    <a:pt x="349703" y="107463"/>
                  </a:cubicBezTo>
                  <a:cubicBezTo>
                    <a:pt x="351549" y="109992"/>
                    <a:pt x="353300" y="112617"/>
                    <a:pt x="354949" y="115343"/>
                  </a:cubicBezTo>
                  <a:cubicBezTo>
                    <a:pt x="366195" y="133921"/>
                    <a:pt x="372234" y="156346"/>
                    <a:pt x="372234" y="183093"/>
                  </a:cubicBezTo>
                  <a:cubicBezTo>
                    <a:pt x="372234" y="224148"/>
                    <a:pt x="356733" y="252870"/>
                    <a:pt x="340955" y="271277"/>
                  </a:cubicBezTo>
                  <a:cubicBezTo>
                    <a:pt x="333131" y="280406"/>
                    <a:pt x="325290" y="286948"/>
                    <a:pt x="319338" y="291247"/>
                  </a:cubicBezTo>
                  <a:cubicBezTo>
                    <a:pt x="318299" y="291997"/>
                    <a:pt x="317317" y="292680"/>
                    <a:pt x="316399" y="293298"/>
                  </a:cubicBezTo>
                  <a:lnTo>
                    <a:pt x="316399" y="327333"/>
                  </a:lnTo>
                  <a:cubicBezTo>
                    <a:pt x="316399" y="345321"/>
                    <a:pt x="301817" y="359904"/>
                    <a:pt x="283829" y="359904"/>
                  </a:cubicBezTo>
                  <a:lnTo>
                    <a:pt x="260564" y="359904"/>
                  </a:lnTo>
                  <a:cubicBezTo>
                    <a:pt x="245146" y="359904"/>
                    <a:pt x="232646" y="347404"/>
                    <a:pt x="232646" y="331986"/>
                  </a:cubicBezTo>
                  <a:lnTo>
                    <a:pt x="195423" y="331986"/>
                  </a:lnTo>
                  <a:cubicBezTo>
                    <a:pt x="195423" y="347404"/>
                    <a:pt x="182923" y="359904"/>
                    <a:pt x="167505" y="359904"/>
                  </a:cubicBezTo>
                  <a:lnTo>
                    <a:pt x="144241" y="359904"/>
                  </a:lnTo>
                  <a:cubicBezTo>
                    <a:pt x="126253" y="359904"/>
                    <a:pt x="111670" y="345321"/>
                    <a:pt x="111670" y="327333"/>
                  </a:cubicBezTo>
                  <a:lnTo>
                    <a:pt x="111670" y="314629"/>
                  </a:lnTo>
                  <a:cubicBezTo>
                    <a:pt x="109101" y="313762"/>
                    <a:pt x="106185" y="312688"/>
                    <a:pt x="103029" y="311366"/>
                  </a:cubicBezTo>
                  <a:cubicBezTo>
                    <a:pt x="91935" y="306723"/>
                    <a:pt x="77416" y="298861"/>
                    <a:pt x="64576" y="286021"/>
                  </a:cubicBezTo>
                  <a:cubicBezTo>
                    <a:pt x="49984" y="271429"/>
                    <a:pt x="40211" y="256203"/>
                    <a:pt x="34713" y="246359"/>
                  </a:cubicBezTo>
                  <a:cubicBezTo>
                    <a:pt x="33090" y="243456"/>
                    <a:pt x="30666" y="241904"/>
                    <a:pt x="28591" y="241557"/>
                  </a:cubicBezTo>
                  <a:cubicBezTo>
                    <a:pt x="12093" y="238809"/>
                    <a:pt x="0" y="224533"/>
                    <a:pt x="0" y="207807"/>
                  </a:cubicBezTo>
                  <a:lnTo>
                    <a:pt x="0" y="175183"/>
                  </a:lnTo>
                  <a:cubicBezTo>
                    <a:pt x="0" y="159498"/>
                    <a:pt x="11339" y="146113"/>
                    <a:pt x="26810" y="143533"/>
                  </a:cubicBezTo>
                  <a:cubicBezTo>
                    <a:pt x="28428" y="143263"/>
                    <a:pt x="30812" y="141657"/>
                    <a:pt x="31947" y="138257"/>
                  </a:cubicBezTo>
                  <a:cubicBezTo>
                    <a:pt x="35527" y="127532"/>
                    <a:pt x="42474" y="111572"/>
                    <a:pt x="55271" y="98775"/>
                  </a:cubicBezTo>
                  <a:cubicBezTo>
                    <a:pt x="65738" y="88307"/>
                    <a:pt x="77329" y="80618"/>
                    <a:pt x="86133" y="75587"/>
                  </a:cubicBezTo>
                  <a:cubicBezTo>
                    <a:pt x="88671" y="74137"/>
                    <a:pt x="91008" y="72890"/>
                    <a:pt x="93059" y="71846"/>
                  </a:cubicBezTo>
                  <a:lnTo>
                    <a:pt x="93059" y="18772"/>
                  </a:lnTo>
                  <a:cubicBezTo>
                    <a:pt x="93059" y="1316"/>
                    <a:pt x="114101" y="-5849"/>
                    <a:pt x="125440" y="5442"/>
                  </a:cubicBezTo>
                  <a:cubicBezTo>
                    <a:pt x="131591" y="11566"/>
                    <a:pt x="140520" y="19734"/>
                    <a:pt x="150403" y="26554"/>
                  </a:cubicBezTo>
                  <a:close/>
                  <a:moveTo>
                    <a:pt x="206032" y="115122"/>
                  </a:moveTo>
                  <a:cubicBezTo>
                    <a:pt x="196910" y="111345"/>
                    <a:pt x="189214" y="104174"/>
                    <a:pt x="187381" y="94473"/>
                  </a:cubicBezTo>
                  <a:cubicBezTo>
                    <a:pt x="180978" y="60572"/>
                    <a:pt x="198933" y="25679"/>
                    <a:pt x="232068" y="11950"/>
                  </a:cubicBezTo>
                  <a:cubicBezTo>
                    <a:pt x="270052" y="-3787"/>
                    <a:pt x="313604" y="14248"/>
                    <a:pt x="329342" y="52232"/>
                  </a:cubicBezTo>
                  <a:cubicBezTo>
                    <a:pt x="343070" y="85368"/>
                    <a:pt x="331099" y="122739"/>
                    <a:pt x="302602" y="142188"/>
                  </a:cubicBezTo>
                  <a:cubicBezTo>
                    <a:pt x="294448" y="147753"/>
                    <a:pt x="283935" y="147384"/>
                    <a:pt x="274813" y="143606"/>
                  </a:cubicBezTo>
                  <a:lnTo>
                    <a:pt x="206032" y="115122"/>
                  </a:lnTo>
                  <a:close/>
                  <a:moveTo>
                    <a:pt x="287813" y="118463"/>
                  </a:moveTo>
                  <a:cubicBezTo>
                    <a:pt x="304929" y="106140"/>
                    <a:pt x="311964" y="83226"/>
                    <a:pt x="303550" y="62918"/>
                  </a:cubicBezTo>
                  <a:cubicBezTo>
                    <a:pt x="293713" y="39178"/>
                    <a:pt x="266494" y="27906"/>
                    <a:pt x="242754" y="37742"/>
                  </a:cubicBezTo>
                  <a:cubicBezTo>
                    <a:pt x="222447" y="46156"/>
                    <a:pt x="211222" y="67335"/>
                    <a:pt x="214613" y="88150"/>
                  </a:cubicBezTo>
                  <a:cubicBezTo>
                    <a:pt x="214721" y="88235"/>
                    <a:pt x="214854" y="88332"/>
                    <a:pt x="215012" y="88437"/>
                  </a:cubicBezTo>
                  <a:cubicBezTo>
                    <a:pt x="215451" y="88730"/>
                    <a:pt x="216022" y="89043"/>
                    <a:pt x="216713" y="89329"/>
                  </a:cubicBezTo>
                  <a:lnTo>
                    <a:pt x="285494" y="117813"/>
                  </a:lnTo>
                  <a:cubicBezTo>
                    <a:pt x="286187" y="118099"/>
                    <a:pt x="286812" y="118281"/>
                    <a:pt x="287329" y="118385"/>
                  </a:cubicBezTo>
                  <a:cubicBezTo>
                    <a:pt x="287516" y="118422"/>
                    <a:pt x="287677" y="118447"/>
                    <a:pt x="287813" y="118463"/>
                  </a:cubicBezTo>
                  <a:close/>
                  <a:moveTo>
                    <a:pt x="130282" y="136562"/>
                  </a:moveTo>
                  <a:cubicBezTo>
                    <a:pt x="130282" y="146841"/>
                    <a:pt x="121949" y="155173"/>
                    <a:pt x="111670" y="155173"/>
                  </a:cubicBezTo>
                  <a:cubicBezTo>
                    <a:pt x="101391" y="155173"/>
                    <a:pt x="93059" y="146841"/>
                    <a:pt x="93059" y="136562"/>
                  </a:cubicBezTo>
                  <a:cubicBezTo>
                    <a:pt x="93059" y="126283"/>
                    <a:pt x="101391" y="117950"/>
                    <a:pt x="111670" y="117950"/>
                  </a:cubicBezTo>
                  <a:cubicBezTo>
                    <a:pt x="121949" y="117950"/>
                    <a:pt x="130282" y="126283"/>
                    <a:pt x="130282" y="136562"/>
                  </a:cubicBezTo>
                  <a:close/>
                </a:path>
              </a:pathLst>
            </a:custGeom>
            <a:gradFill flip="none" rotWithShape="1">
              <a:gsLst>
                <a:gs pos="35000">
                  <a:srgbClr val="0078D4"/>
                </a:gs>
                <a:gs pos="0">
                  <a:srgbClr val="C03BC4"/>
                </a:gs>
              </a:gsLst>
              <a:path path="circle">
                <a:fillToRect l="100000" t="100000"/>
              </a:path>
              <a:tileRect r="-100000" b="-100000"/>
            </a:gradFill>
            <a:ln>
              <a:noFill/>
              <a:headEnd type="none" w="med" len="med"/>
              <a:tailEnd type="none" w="med" len="med"/>
            </a:ln>
            <a:effectLst>
              <a:outerShdw blurRad="63500" dist="127000" dir="2700000" algn="tl"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fontAlgn="base">
                <a:spcBef>
                  <a:spcPct val="0"/>
                </a:spcBef>
                <a:spcAft>
                  <a:spcPct val="0"/>
                </a:spcAft>
              </a:pPr>
              <a:endParaRPr lang="en-US" sz="1600" b="1" noProof="0">
                <a:ln w="3175">
                  <a:noFill/>
                </a:ln>
                <a:gradFill>
                  <a:gsLst>
                    <a:gs pos="76437">
                      <a:srgbClr val="FFFFFF"/>
                    </a:gs>
                    <a:gs pos="55747">
                      <a:srgbClr val="FFFFFF"/>
                    </a:gs>
                  </a:gsLst>
                  <a:path path="circle">
                    <a:fillToRect l="100000" b="100000"/>
                  </a:path>
                </a:gradFill>
                <a:latin typeface="Segoe UI Semibold"/>
                <a:cs typeface="Segoe UI" pitchFamily="34" charset="0"/>
              </a:endParaRPr>
            </a:p>
          </p:txBody>
        </p:sp>
      </p:grpSp>
    </p:spTree>
    <p:extLst>
      <p:ext uri="{BB962C8B-B14F-4D97-AF65-F5344CB8AC3E}">
        <p14:creationId xmlns:p14="http://schemas.microsoft.com/office/powerpoint/2010/main" val="3857614595"/>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C65F1B-CB42-A577-2553-3002DD6E6236}"/>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ECCE5E83-95B5-59C0-C447-34F3F1CC6277}"/>
              </a:ext>
              <a:ext uri="{C183D7F6-B498-43B3-948B-1728B52AA6E4}">
                <adec:decorative xmlns:adec="http://schemas.microsoft.com/office/drawing/2017/decorative" val="1"/>
              </a:ext>
            </a:extLst>
          </p:cNvPr>
          <p:cNvSpPr/>
          <p:nvPr/>
        </p:nvSpPr>
        <p:spPr bwMode="auto">
          <a:xfrm>
            <a:off x="3710156" y="5698892"/>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8" name="Rectangle 27">
            <a:extLst>
              <a:ext uri="{FF2B5EF4-FFF2-40B4-BE49-F238E27FC236}">
                <a16:creationId xmlns:a16="http://schemas.microsoft.com/office/drawing/2014/main" id="{67DF7B81-5EC6-796A-F687-A16BDF92C850}"/>
              </a:ext>
              <a:ext uri="{C183D7F6-B498-43B3-948B-1728B52AA6E4}">
                <adec:decorative xmlns:adec="http://schemas.microsoft.com/office/drawing/2017/decorative" val="1"/>
              </a:ext>
            </a:extLst>
          </p:cNvPr>
          <p:cNvSpPr/>
          <p:nvPr/>
        </p:nvSpPr>
        <p:spPr bwMode="auto">
          <a:xfrm>
            <a:off x="3710156" y="4454613"/>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2" name="Rectangle 11">
            <a:extLst>
              <a:ext uri="{FF2B5EF4-FFF2-40B4-BE49-F238E27FC236}">
                <a16:creationId xmlns:a16="http://schemas.microsoft.com/office/drawing/2014/main" id="{EDDCDB2F-62D0-5D86-266E-4723133A38A1}"/>
              </a:ext>
              <a:ext uri="{C183D7F6-B498-43B3-948B-1728B52AA6E4}">
                <adec:decorative xmlns:adec="http://schemas.microsoft.com/office/drawing/2017/decorative" val="1"/>
              </a:ext>
            </a:extLst>
          </p:cNvPr>
          <p:cNvSpPr/>
          <p:nvPr/>
        </p:nvSpPr>
        <p:spPr bwMode="auto">
          <a:xfrm>
            <a:off x="3692606" y="3351719"/>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9" name="Rectangle 8">
            <a:extLst>
              <a:ext uri="{FF2B5EF4-FFF2-40B4-BE49-F238E27FC236}">
                <a16:creationId xmlns:a16="http://schemas.microsoft.com/office/drawing/2014/main" id="{64DEF355-A2C3-DB64-9822-82EA915146FD}"/>
              </a:ext>
              <a:ext uri="{C183D7F6-B498-43B3-948B-1728B52AA6E4}">
                <adec:decorative xmlns:adec="http://schemas.microsoft.com/office/drawing/2017/decorative" val="1"/>
              </a:ext>
            </a:extLst>
          </p:cNvPr>
          <p:cNvSpPr/>
          <p:nvPr/>
        </p:nvSpPr>
        <p:spPr bwMode="auto">
          <a:xfrm>
            <a:off x="3695821" y="2433565"/>
            <a:ext cx="1471549" cy="46257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5" name="Rounded Rectangle 27">
            <a:extLst>
              <a:ext uri="{FF2B5EF4-FFF2-40B4-BE49-F238E27FC236}">
                <a16:creationId xmlns:a16="http://schemas.microsoft.com/office/drawing/2014/main" id="{A918AF97-F0BE-BE71-065C-90F9096E7C46}"/>
              </a:ext>
              <a:ext uri="{C183D7F6-B498-43B3-948B-1728B52AA6E4}">
                <adec:decorative xmlns:adec="http://schemas.microsoft.com/office/drawing/2017/decorative" val="1"/>
              </a:ext>
            </a:extLst>
          </p:cNvPr>
          <p:cNvSpPr/>
          <p:nvPr/>
        </p:nvSpPr>
        <p:spPr bwMode="auto">
          <a:xfrm>
            <a:off x="4619330" y="5321102"/>
            <a:ext cx="6541532" cy="115747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49" name="Rounded Rectangle 23">
            <a:extLst>
              <a:ext uri="{FF2B5EF4-FFF2-40B4-BE49-F238E27FC236}">
                <a16:creationId xmlns:a16="http://schemas.microsoft.com/office/drawing/2014/main" id="{CE30FDF9-A39A-3CE8-1531-A687508E4414}"/>
              </a:ext>
              <a:ext uri="{C183D7F6-B498-43B3-948B-1728B52AA6E4}">
                <adec:decorative xmlns:adec="http://schemas.microsoft.com/office/drawing/2017/decorative" val="1"/>
              </a:ext>
            </a:extLst>
          </p:cNvPr>
          <p:cNvSpPr/>
          <p:nvPr/>
        </p:nvSpPr>
        <p:spPr bwMode="auto">
          <a:xfrm>
            <a:off x="4601780" y="224772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5" name="Rounded Rectangle 79">
            <a:extLst>
              <a:ext uri="{FF2B5EF4-FFF2-40B4-BE49-F238E27FC236}">
                <a16:creationId xmlns:a16="http://schemas.microsoft.com/office/drawing/2014/main" id="{5FAFF070-5E2E-610B-5608-C547B24B6DDF}"/>
              </a:ext>
              <a:ext uri="{C183D7F6-B498-43B3-948B-1728B52AA6E4}">
                <adec:decorative xmlns:adec="http://schemas.microsoft.com/office/drawing/2017/decorative" val="1"/>
              </a:ext>
            </a:extLst>
          </p:cNvPr>
          <p:cNvSpPr/>
          <p:nvPr/>
        </p:nvSpPr>
        <p:spPr bwMode="auto">
          <a:xfrm>
            <a:off x="202367" y="1921056"/>
            <a:ext cx="3796712" cy="4701258"/>
          </a:xfrm>
          <a:prstGeom prst="roundRect">
            <a:avLst>
              <a:gd name="adj" fmla="val 2935"/>
            </a:avLst>
          </a:prstGeom>
          <a:noFill/>
          <a:ln>
            <a:solidFill>
              <a:schemeClr val="bg1">
                <a:lumMod val="75000"/>
              </a:schemeClr>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6" name="Rounded Rectangle 80">
            <a:extLst>
              <a:ext uri="{FF2B5EF4-FFF2-40B4-BE49-F238E27FC236}">
                <a16:creationId xmlns:a16="http://schemas.microsoft.com/office/drawing/2014/main" id="{B882F18E-60D9-6210-3962-912F4EF875C9}"/>
              </a:ext>
              <a:ext uri="{C183D7F6-B498-43B3-948B-1728B52AA6E4}">
                <adec:decorative xmlns:adec="http://schemas.microsoft.com/office/drawing/2017/decorative" val="1"/>
              </a:ext>
            </a:extLst>
          </p:cNvPr>
          <p:cNvSpPr/>
          <p:nvPr/>
        </p:nvSpPr>
        <p:spPr bwMode="auto">
          <a:xfrm>
            <a:off x="4451240" y="1918416"/>
            <a:ext cx="6808430" cy="4701258"/>
          </a:xfrm>
          <a:prstGeom prst="roundRect">
            <a:avLst>
              <a:gd name="adj" fmla="val 2180"/>
            </a:avLst>
          </a:prstGeom>
          <a:noFill/>
          <a:ln>
            <a:gradFill flip="none" rotWithShape="1">
              <a:gsLst>
                <a:gs pos="0">
                  <a:srgbClr val="C03BC4"/>
                </a:gs>
                <a:gs pos="100000">
                  <a:srgbClr val="0078D4"/>
                </a:gs>
              </a:gsLst>
              <a:lin ang="13500000" scaled="1"/>
              <a:tileRect/>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2" name="Rounded Rectangle 23">
            <a:extLst>
              <a:ext uri="{FF2B5EF4-FFF2-40B4-BE49-F238E27FC236}">
                <a16:creationId xmlns:a16="http://schemas.microsoft.com/office/drawing/2014/main" id="{E3DD1577-6E6E-1484-C613-C0D32BB62629}"/>
              </a:ext>
              <a:ext uri="{C183D7F6-B498-43B3-948B-1728B52AA6E4}">
                <adec:decorative xmlns:adec="http://schemas.microsoft.com/office/drawing/2017/decorative" val="1"/>
              </a:ext>
            </a:extLst>
          </p:cNvPr>
          <p:cNvSpPr/>
          <p:nvPr/>
        </p:nvSpPr>
        <p:spPr bwMode="auto">
          <a:xfrm>
            <a:off x="306732" y="224562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0" name="Title 9">
            <a:extLst>
              <a:ext uri="{FF2B5EF4-FFF2-40B4-BE49-F238E27FC236}">
                <a16:creationId xmlns:a16="http://schemas.microsoft.com/office/drawing/2014/main" id="{B7C31369-D36D-4703-8A66-CB41CB22EC86}"/>
              </a:ext>
            </a:extLst>
          </p:cNvPr>
          <p:cNvSpPr>
            <a:spLocks noGrp="1"/>
          </p:cNvSpPr>
          <p:nvPr>
            <p:ph type="title"/>
          </p:nvPr>
        </p:nvSpPr>
        <p:spPr/>
        <p:txBody>
          <a:bodyPr>
            <a:normAutofit/>
          </a:bodyPr>
          <a:lstStyle/>
          <a:p>
            <a:r>
              <a:rPr lang="en-US" sz="3200" spc="-70" noProof="0"/>
              <a:t>Optimize costs and help employees thrive in </a:t>
            </a:r>
            <a:r>
              <a:rPr lang="en-US" sz="3200" spc="-70" noProof="0">
                <a:solidFill>
                  <a:srgbClr val="0070C0"/>
                </a:solidFill>
              </a:rPr>
              <a:t>Healthcare</a:t>
            </a:r>
          </a:p>
        </p:txBody>
      </p:sp>
      <p:sp>
        <p:nvSpPr>
          <p:cNvPr id="7" name="Rectangle: Rounded Corners 10">
            <a:extLst>
              <a:ext uri="{FF2B5EF4-FFF2-40B4-BE49-F238E27FC236}">
                <a16:creationId xmlns:a16="http://schemas.microsoft.com/office/drawing/2014/main" id="{77E5B14B-0742-DAE7-4993-CA26816CC4B9}"/>
              </a:ext>
            </a:extLst>
          </p:cNvPr>
          <p:cNvSpPr/>
          <p:nvPr/>
        </p:nvSpPr>
        <p:spPr>
          <a:xfrm>
            <a:off x="426262" y="1778302"/>
            <a:ext cx="1350147" cy="273059"/>
          </a:xfrm>
          <a:prstGeom prst="roundRect">
            <a:avLst>
              <a:gd name="adj" fmla="val 50000"/>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Key Processes</a:t>
            </a:r>
          </a:p>
        </p:txBody>
      </p:sp>
      <p:sp>
        <p:nvSpPr>
          <p:cNvPr id="5" name="Rectangle: Rounded Corners 10">
            <a:extLst>
              <a:ext uri="{FF2B5EF4-FFF2-40B4-BE49-F238E27FC236}">
                <a16:creationId xmlns:a16="http://schemas.microsoft.com/office/drawing/2014/main" id="{C4656380-97E2-3403-049A-1FC66B5E2517}"/>
              </a:ext>
            </a:extLst>
          </p:cNvPr>
          <p:cNvSpPr/>
          <p:nvPr/>
        </p:nvSpPr>
        <p:spPr>
          <a:xfrm>
            <a:off x="1905910" y="1778302"/>
            <a:ext cx="1811983" cy="273059"/>
          </a:xfrm>
          <a:prstGeom prst="roundRect">
            <a:avLst>
              <a:gd name="adj" fmla="val 50000"/>
            </a:avLst>
          </a:prstGeom>
          <a:solidFill>
            <a:schemeClr val="bg1">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Segoe UI Semibold"/>
                <a:ea typeface="+mn-ea"/>
                <a:cs typeface="Segoe UI" panose="020B0502040204020203" pitchFamily="34" charset="0"/>
              </a:rPr>
              <a:t>Before AI</a:t>
            </a:r>
          </a:p>
        </p:txBody>
      </p:sp>
      <p:sp>
        <p:nvSpPr>
          <p:cNvPr id="36" name="TextBox 35">
            <a:extLst>
              <a:ext uri="{FF2B5EF4-FFF2-40B4-BE49-F238E27FC236}">
                <a16:creationId xmlns:a16="http://schemas.microsoft.com/office/drawing/2014/main" id="{ACDF4AE8-04B1-7BBE-23D0-2C5D40D242D2}"/>
              </a:ext>
            </a:extLst>
          </p:cNvPr>
          <p:cNvSpPr txBox="1"/>
          <p:nvPr/>
        </p:nvSpPr>
        <p:spPr>
          <a:xfrm>
            <a:off x="1568104" y="2416188"/>
            <a:ext cx="2210922"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Long wait times and inconsistent care can lead to patient dissatisfaction.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6" name="TextBox 45">
            <a:extLst>
              <a:ext uri="{FF2B5EF4-FFF2-40B4-BE49-F238E27FC236}">
                <a16:creationId xmlns:a16="http://schemas.microsoft.com/office/drawing/2014/main" id="{EAFAB765-1B28-06E0-9082-587C5F08EB4F}"/>
              </a:ext>
            </a:extLst>
          </p:cNvPr>
          <p:cNvSpPr txBox="1"/>
          <p:nvPr/>
        </p:nvSpPr>
        <p:spPr>
          <a:xfrm>
            <a:off x="466185" y="2448794"/>
            <a:ext cx="1078489" cy="369332"/>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Patient engagement</a:t>
            </a:r>
          </a:p>
        </p:txBody>
      </p:sp>
      <p:sp>
        <p:nvSpPr>
          <p:cNvPr id="6" name="Rectangle: Rounded Corners 10">
            <a:extLst>
              <a:ext uri="{FF2B5EF4-FFF2-40B4-BE49-F238E27FC236}">
                <a16:creationId xmlns:a16="http://schemas.microsoft.com/office/drawing/2014/main" id="{5BFEAB11-0A3F-B4CF-E8F4-ACFC72079F15}"/>
              </a:ext>
            </a:extLst>
          </p:cNvPr>
          <p:cNvSpPr/>
          <p:nvPr/>
        </p:nvSpPr>
        <p:spPr>
          <a:xfrm>
            <a:off x="4599657" y="1760723"/>
            <a:ext cx="1811983" cy="273059"/>
          </a:xfrm>
          <a:prstGeom prst="roundRect">
            <a:avLst>
              <a:gd name="adj" fmla="val 50000"/>
            </a:avLst>
          </a:prstGeom>
          <a:gradFill flip="none" rotWithShape="1">
            <a:gsLst>
              <a:gs pos="100000">
                <a:srgbClr val="0078D4"/>
              </a:gs>
              <a:gs pos="29000">
                <a:srgbClr val="8661C5"/>
              </a:gs>
              <a:gs pos="0">
                <a:srgbClr val="C03BC4"/>
              </a:gs>
            </a:gsLst>
            <a:path path="circle">
              <a:fillToRect l="100000" t="100000"/>
            </a:path>
            <a:tileRect r="-100000" b="-100000"/>
          </a:gra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FFFFFF"/>
                </a:solidFill>
                <a:effectLst/>
                <a:uLnTx/>
                <a:uFillTx/>
                <a:latin typeface="Segoe UI Semibold"/>
                <a:ea typeface="+mn-ea"/>
                <a:cs typeface="Segoe UI" panose="020B0502040204020203" pitchFamily="34" charset="0"/>
              </a:rPr>
              <a:t>Using AI</a:t>
            </a:r>
          </a:p>
        </p:txBody>
      </p:sp>
      <p:sp>
        <p:nvSpPr>
          <p:cNvPr id="29" name="AI Prospecting 2">
            <a:extLst>
              <a:ext uri="{FF2B5EF4-FFF2-40B4-BE49-F238E27FC236}">
                <a16:creationId xmlns:a16="http://schemas.microsoft.com/office/drawing/2014/main" id="{20F4C7BD-5D1E-39A6-2C3B-3810BA11D07D}"/>
              </a:ext>
            </a:extLst>
          </p:cNvPr>
          <p:cNvSpPr txBox="1"/>
          <p:nvPr/>
        </p:nvSpPr>
        <p:spPr>
          <a:xfrm>
            <a:off x="5046728" y="2451826"/>
            <a:ext cx="2400578" cy="156005"/>
          </a:xfrm>
          <a:prstGeom prst="rect">
            <a:avLst/>
          </a:prstGeom>
          <a:noFill/>
        </p:spPr>
        <p:txBody>
          <a:bodyPr wrap="square" lIns="0" tIns="0" rIns="0" bIns="0" rtlCol="0">
            <a:spAutoFit/>
          </a:body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3" action="ppaction://hlinksldjump"/>
              </a:rPr>
              <a:t>Provider - </a:t>
            </a:r>
            <a:r>
              <a:rPr kumimoji="0" lang="en-US" sz="1000" b="0" i="0" u="sng" strike="noStrike" kern="1200" cap="none" spc="0" normalizeH="0" baseline="0" noProof="0">
                <a:ln>
                  <a:noFill/>
                </a:ln>
                <a:solidFill>
                  <a:schemeClr val="accent2">
                    <a:lumMod val="50000"/>
                  </a:schemeClr>
                </a:solidFill>
                <a:effectLst/>
                <a:uLnTx/>
                <a:uFillTx/>
                <a:latin typeface="+mj-lt"/>
                <a:cs typeface="Segoe UI Semilight"/>
                <a:hlinkClick r:id="rId3" action="ppaction://hlinksldjump"/>
              </a:rPr>
              <a:t>Enhance clinician efficiency</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panose="020B0402040204020203" pitchFamily="34" charset="0"/>
            </a:endParaRPr>
          </a:p>
        </p:txBody>
      </p:sp>
      <p:sp>
        <p:nvSpPr>
          <p:cNvPr id="18" name="AI Prospecting 2">
            <a:extLst>
              <a:ext uri="{FF2B5EF4-FFF2-40B4-BE49-F238E27FC236}">
                <a16:creationId xmlns:a16="http://schemas.microsoft.com/office/drawing/2014/main" id="{F16DF173-D062-1D18-84F0-47BEEB98E399}"/>
              </a:ext>
            </a:extLst>
          </p:cNvPr>
          <p:cNvSpPr txBox="1"/>
          <p:nvPr/>
        </p:nvSpPr>
        <p:spPr>
          <a:xfrm>
            <a:off x="5038507" y="2663831"/>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Use Copilot to help clinical teams work together and share knowledge</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0" name="Copilot helps improve 2">
            <a:extLst>
              <a:ext uri="{FF2B5EF4-FFF2-40B4-BE49-F238E27FC236}">
                <a16:creationId xmlns:a16="http://schemas.microsoft.com/office/drawing/2014/main" id="{84D67DB5-9D2D-1443-2C76-393EB8E4D93E}"/>
              </a:ext>
            </a:extLst>
          </p:cNvPr>
          <p:cNvSpPr txBox="1"/>
          <p:nvPr/>
        </p:nvSpPr>
        <p:spPr>
          <a:xfrm>
            <a:off x="7728363" y="2543176"/>
            <a:ext cx="2447988" cy="44512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Simplify the task of sharing information in meetings with assistance before, during, and after the meeting</a:t>
            </a:r>
          </a:p>
        </p:txBody>
      </p:sp>
      <p:sp>
        <p:nvSpPr>
          <p:cNvPr id="2" name="TextBox 1">
            <a:extLst>
              <a:ext uri="{FF2B5EF4-FFF2-40B4-BE49-F238E27FC236}">
                <a16:creationId xmlns:a16="http://schemas.microsoft.com/office/drawing/2014/main" id="{CC3AC327-5B2C-300A-46AD-3969AD20A99D}"/>
              </a:ext>
            </a:extLst>
          </p:cNvPr>
          <p:cNvSpPr txBox="1"/>
          <p:nvPr/>
        </p:nvSpPr>
        <p:spPr>
          <a:xfrm>
            <a:off x="7813979" y="2365449"/>
            <a:ext cx="2548245"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4" action="ppaction://hlinksldjump"/>
              </a:rPr>
              <a:t>Provider - </a:t>
            </a:r>
            <a:r>
              <a:rPr kumimoji="0" lang="en-US" sz="1000" b="0" i="0" u="sng" strike="noStrike" kern="1200" cap="none" spc="0" normalizeH="0" baseline="0" noProof="0">
                <a:ln>
                  <a:noFill/>
                </a:ln>
                <a:solidFill>
                  <a:schemeClr val="accent2">
                    <a:lumMod val="50000"/>
                  </a:schemeClr>
                </a:solidFill>
                <a:effectLst/>
                <a:uLnTx/>
                <a:uFillTx/>
                <a:latin typeface="+mj-lt"/>
                <a:cs typeface="Segoe UI Semilight"/>
                <a:hlinkClick r:id="rId4" action="ppaction://hlinksldjump"/>
              </a:rPr>
              <a:t>Departmental meeting</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8" name="Rounded Rectangle 27">
            <a:extLst>
              <a:ext uri="{FF2B5EF4-FFF2-40B4-BE49-F238E27FC236}">
                <a16:creationId xmlns:a16="http://schemas.microsoft.com/office/drawing/2014/main" id="{E3830244-D49B-6A44-9A29-95821BC98ECA}"/>
              </a:ext>
              <a:ext uri="{C183D7F6-B498-43B3-948B-1728B52AA6E4}">
                <adec:decorative xmlns:adec="http://schemas.microsoft.com/office/drawing/2017/decorative" val="1"/>
              </a:ext>
            </a:extLst>
          </p:cNvPr>
          <p:cNvSpPr/>
          <p:nvPr/>
        </p:nvSpPr>
        <p:spPr bwMode="auto">
          <a:xfrm>
            <a:off x="306732" y="3191625"/>
            <a:ext cx="3495724"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3" name="Rounded Rectangle 27">
            <a:extLst>
              <a:ext uri="{FF2B5EF4-FFF2-40B4-BE49-F238E27FC236}">
                <a16:creationId xmlns:a16="http://schemas.microsoft.com/office/drawing/2014/main" id="{487682FC-F5DF-11BB-CBAC-809F0AF32FD4}"/>
              </a:ext>
              <a:ext uri="{C183D7F6-B498-43B3-948B-1728B52AA6E4}">
                <adec:decorative xmlns:adec="http://schemas.microsoft.com/office/drawing/2017/decorative" val="1"/>
              </a:ext>
            </a:extLst>
          </p:cNvPr>
          <p:cNvSpPr/>
          <p:nvPr/>
        </p:nvSpPr>
        <p:spPr bwMode="auto">
          <a:xfrm>
            <a:off x="4601780" y="3193723"/>
            <a:ext cx="6541532" cy="775670"/>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14" name="TextBox 13">
            <a:extLst>
              <a:ext uri="{FF2B5EF4-FFF2-40B4-BE49-F238E27FC236}">
                <a16:creationId xmlns:a16="http://schemas.microsoft.com/office/drawing/2014/main" id="{99326013-37DD-A117-120C-10EB72A47305}"/>
              </a:ext>
            </a:extLst>
          </p:cNvPr>
          <p:cNvSpPr txBox="1"/>
          <p:nvPr/>
        </p:nvSpPr>
        <p:spPr>
          <a:xfrm>
            <a:off x="462181" y="3464447"/>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Training</a:t>
            </a:r>
          </a:p>
        </p:txBody>
      </p:sp>
      <p:sp>
        <p:nvSpPr>
          <p:cNvPr id="17" name="TextBox 16">
            <a:extLst>
              <a:ext uri="{FF2B5EF4-FFF2-40B4-BE49-F238E27FC236}">
                <a16:creationId xmlns:a16="http://schemas.microsoft.com/office/drawing/2014/main" id="{8A709931-77FD-2D1F-1DDF-200C8D5B40AE}"/>
              </a:ext>
            </a:extLst>
          </p:cNvPr>
          <p:cNvSpPr txBox="1"/>
          <p:nvPr/>
        </p:nvSpPr>
        <p:spPr>
          <a:xfrm>
            <a:off x="1568104" y="3441560"/>
            <a:ext cx="2093393"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Continuing education can take up too much clinician time. </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23" name="TextBox 22">
            <a:extLst>
              <a:ext uri="{FF2B5EF4-FFF2-40B4-BE49-F238E27FC236}">
                <a16:creationId xmlns:a16="http://schemas.microsoft.com/office/drawing/2014/main" id="{FB500106-63EF-6E4C-A579-C93D8478D435}"/>
              </a:ext>
            </a:extLst>
          </p:cNvPr>
          <p:cNvSpPr txBox="1"/>
          <p:nvPr/>
        </p:nvSpPr>
        <p:spPr>
          <a:xfrm>
            <a:off x="5034446" y="3308112"/>
            <a:ext cx="2705051" cy="325282"/>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5" action="ppaction://hlinksldjump"/>
              </a:rPr>
              <a:t>Provider - Medical conference perspectives </a:t>
            </a:r>
            <a:r>
              <a:rPr lang="en-US" sz="1000" u="sng" noProof="0">
                <a:solidFill>
                  <a:schemeClr val="accent2">
                    <a:lumMod val="50000"/>
                  </a:schemeClr>
                </a:solidFill>
                <a:latin typeface="+mj-lt"/>
                <a:cs typeface="Segoe UI Semilight"/>
              </a:rPr>
              <a:t>creation</a:t>
            </a:r>
          </a:p>
        </p:txBody>
      </p:sp>
      <p:sp>
        <p:nvSpPr>
          <p:cNvPr id="24" name="Copilot helps improve 2">
            <a:extLst>
              <a:ext uri="{FF2B5EF4-FFF2-40B4-BE49-F238E27FC236}">
                <a16:creationId xmlns:a16="http://schemas.microsoft.com/office/drawing/2014/main" id="{64607166-4D7D-73D5-6AC8-B04B13C16A9F}"/>
              </a:ext>
            </a:extLst>
          </p:cNvPr>
          <p:cNvSpPr txBox="1"/>
          <p:nvPr/>
        </p:nvSpPr>
        <p:spPr>
          <a:xfrm>
            <a:off x="5105163" y="3686768"/>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Prepare a presentation for a medical conference with ease</a:t>
            </a:r>
          </a:p>
        </p:txBody>
      </p:sp>
      <p:sp>
        <p:nvSpPr>
          <p:cNvPr id="26" name="Rounded Rectangle 27">
            <a:extLst>
              <a:ext uri="{FF2B5EF4-FFF2-40B4-BE49-F238E27FC236}">
                <a16:creationId xmlns:a16="http://schemas.microsoft.com/office/drawing/2014/main" id="{427E1E0C-1E89-B5D4-DAA8-FACC233129AE}"/>
              </a:ext>
              <a:ext uri="{C183D7F6-B498-43B3-948B-1728B52AA6E4}">
                <adec:decorative xmlns:adec="http://schemas.microsoft.com/office/drawing/2017/decorative" val="1"/>
              </a:ext>
            </a:extLst>
          </p:cNvPr>
          <p:cNvSpPr/>
          <p:nvPr/>
        </p:nvSpPr>
        <p:spPr bwMode="auto">
          <a:xfrm>
            <a:off x="324282" y="4071825"/>
            <a:ext cx="3495724" cy="116037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0" name="Rounded Rectangle 27">
            <a:extLst>
              <a:ext uri="{FF2B5EF4-FFF2-40B4-BE49-F238E27FC236}">
                <a16:creationId xmlns:a16="http://schemas.microsoft.com/office/drawing/2014/main" id="{C5A07577-56F3-B49C-9479-9DF07A05CDD8}"/>
              </a:ext>
              <a:ext uri="{C183D7F6-B498-43B3-948B-1728B52AA6E4}">
                <adec:decorative xmlns:adec="http://schemas.microsoft.com/office/drawing/2017/decorative" val="1"/>
              </a:ext>
            </a:extLst>
          </p:cNvPr>
          <p:cNvSpPr/>
          <p:nvPr/>
        </p:nvSpPr>
        <p:spPr bwMode="auto">
          <a:xfrm>
            <a:off x="4619330" y="4076823"/>
            <a:ext cx="6541532" cy="115747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31" name="TextBox 30">
            <a:extLst>
              <a:ext uri="{FF2B5EF4-FFF2-40B4-BE49-F238E27FC236}">
                <a16:creationId xmlns:a16="http://schemas.microsoft.com/office/drawing/2014/main" id="{9948AD81-61DD-8DFB-6198-D0399375C1A8}"/>
              </a:ext>
            </a:extLst>
          </p:cNvPr>
          <p:cNvSpPr txBox="1"/>
          <p:nvPr/>
        </p:nvSpPr>
        <p:spPr>
          <a:xfrm>
            <a:off x="488619" y="4339623"/>
            <a:ext cx="1217648" cy="553998"/>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Research/ development/ trials</a:t>
            </a:r>
          </a:p>
        </p:txBody>
      </p:sp>
      <p:sp>
        <p:nvSpPr>
          <p:cNvPr id="32" name="TextBox 31">
            <a:extLst>
              <a:ext uri="{FF2B5EF4-FFF2-40B4-BE49-F238E27FC236}">
                <a16:creationId xmlns:a16="http://schemas.microsoft.com/office/drawing/2014/main" id="{AF1D7F57-AF1D-E571-B3CB-D228A3F03579}"/>
              </a:ext>
            </a:extLst>
          </p:cNvPr>
          <p:cNvSpPr txBox="1"/>
          <p:nvPr/>
        </p:nvSpPr>
        <p:spPr>
          <a:xfrm>
            <a:off x="1616763" y="4404632"/>
            <a:ext cx="2093393" cy="29277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The slow pace of research can impact profitability.</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3" name="AI Prospecting 2">
            <a:extLst>
              <a:ext uri="{FF2B5EF4-FFF2-40B4-BE49-F238E27FC236}">
                <a16:creationId xmlns:a16="http://schemas.microsoft.com/office/drawing/2014/main" id="{20DE0E4F-6BD9-2F1B-BC96-9E2AEE006431}"/>
              </a:ext>
            </a:extLst>
          </p:cNvPr>
          <p:cNvSpPr txBox="1"/>
          <p:nvPr/>
        </p:nvSpPr>
        <p:spPr>
          <a:xfrm>
            <a:off x="7732550" y="4315354"/>
            <a:ext cx="2278208" cy="161070"/>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rId6" action="ppaction://hlinksldjump"/>
              </a:rPr>
              <a:t>Pharma - Drug research</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34" name="TextBox 33">
            <a:extLst>
              <a:ext uri="{FF2B5EF4-FFF2-40B4-BE49-F238E27FC236}">
                <a16:creationId xmlns:a16="http://schemas.microsoft.com/office/drawing/2014/main" id="{8192587A-16E9-8E53-8AF5-A037EA27109F}"/>
              </a:ext>
            </a:extLst>
          </p:cNvPr>
          <p:cNvSpPr txBox="1"/>
          <p:nvPr/>
        </p:nvSpPr>
        <p:spPr>
          <a:xfrm>
            <a:off x="7732550" y="4540739"/>
            <a:ext cx="2705051"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7" action="ppaction://hlinksldjump"/>
              </a:rPr>
              <a:t>Pharma - Clinical trials</a:t>
            </a:r>
            <a:endParaRPr lang="en-US" sz="1000" u="sng" noProof="0">
              <a:solidFill>
                <a:schemeClr val="accent2">
                  <a:lumMod val="50000"/>
                </a:schemeClr>
              </a:solidFill>
              <a:latin typeface="+mj-lt"/>
              <a:cs typeface="Segoe UI Semilight"/>
              <a:hlinkClick r:id="rId8">
                <a:extLst>
                  <a:ext uri="{A12FA001-AC4F-418D-AE19-62706E023703}">
                    <ahyp:hlinkClr xmlns:ahyp="http://schemas.microsoft.com/office/drawing/2018/hyperlinkcolor" val="tx"/>
                  </a:ext>
                </a:extLst>
              </a:hlinkClick>
            </a:endParaRPr>
          </a:p>
        </p:txBody>
      </p:sp>
      <p:sp>
        <p:nvSpPr>
          <p:cNvPr id="38" name="Copilot helps improve 2">
            <a:extLst>
              <a:ext uri="{FF2B5EF4-FFF2-40B4-BE49-F238E27FC236}">
                <a16:creationId xmlns:a16="http://schemas.microsoft.com/office/drawing/2014/main" id="{FC844EBE-3488-D38D-7F38-B4592FAC8F6D}"/>
              </a:ext>
            </a:extLst>
          </p:cNvPr>
          <p:cNvSpPr txBox="1"/>
          <p:nvPr/>
        </p:nvSpPr>
        <p:spPr>
          <a:xfrm>
            <a:off x="7702588" y="4780564"/>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Simplify the process of bringing new drugs to market</a:t>
            </a:r>
          </a:p>
        </p:txBody>
      </p:sp>
      <p:sp>
        <p:nvSpPr>
          <p:cNvPr id="39" name="AI Prospecting 2">
            <a:extLst>
              <a:ext uri="{FF2B5EF4-FFF2-40B4-BE49-F238E27FC236}">
                <a16:creationId xmlns:a16="http://schemas.microsoft.com/office/drawing/2014/main" id="{4B20087C-451A-C404-F613-EB29E6F083B2}"/>
              </a:ext>
            </a:extLst>
          </p:cNvPr>
          <p:cNvSpPr txBox="1"/>
          <p:nvPr/>
        </p:nvSpPr>
        <p:spPr>
          <a:xfrm>
            <a:off x="4936965" y="4685902"/>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Simplify data aggregation and grant applications</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9" name="AI Prospecting 2">
            <a:extLst>
              <a:ext uri="{FF2B5EF4-FFF2-40B4-BE49-F238E27FC236}">
                <a16:creationId xmlns:a16="http://schemas.microsoft.com/office/drawing/2014/main" id="{DAF5B10D-B563-8B53-0277-24C16CAC413B}"/>
              </a:ext>
            </a:extLst>
          </p:cNvPr>
          <p:cNvSpPr txBox="1"/>
          <p:nvPr/>
        </p:nvSpPr>
        <p:spPr>
          <a:xfrm>
            <a:off x="5038507" y="4307246"/>
            <a:ext cx="2630518" cy="325282"/>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9" action="ppaction://hlinksldjump"/>
              </a:rPr>
              <a:t>Provider - Organize and manage research knowledge.</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pic>
        <p:nvPicPr>
          <p:cNvPr id="21" name="Picture 20">
            <a:extLst>
              <a:ext uri="{FF2B5EF4-FFF2-40B4-BE49-F238E27FC236}">
                <a16:creationId xmlns:a16="http://schemas.microsoft.com/office/drawing/2014/main" id="{E261B45E-3FC3-777F-E6B7-2533CD1DA21E}"/>
              </a:ext>
              <a:ext uri="{C183D7F6-B498-43B3-948B-1728B52AA6E4}">
                <adec:decorative xmlns:adec="http://schemas.microsoft.com/office/drawing/2017/decorative" val="1"/>
              </a:ext>
            </a:extLst>
          </p:cNvPr>
          <p:cNvPicPr>
            <a:picLocks noChangeAspect="1"/>
          </p:cNvPicPr>
          <p:nvPr/>
        </p:nvPicPr>
        <p:blipFill>
          <a:blip r:embed="rId10" cstate="screen">
            <a:alphaModFix/>
            <a:extLst>
              <a:ext uri="{28A0092B-C50C-407E-A947-70E740481C1C}">
                <a14:useLocalDpi xmlns:a14="http://schemas.microsoft.com/office/drawing/2010/main"/>
              </a:ext>
            </a:extLst>
          </a:blip>
          <a:stretch>
            <a:fillRect/>
          </a:stretch>
        </p:blipFill>
        <p:spPr>
          <a:xfrm>
            <a:off x="10529628" y="3580138"/>
            <a:ext cx="2176500" cy="3277862"/>
          </a:xfrm>
          <a:prstGeom prst="rect">
            <a:avLst/>
          </a:prstGeom>
        </p:spPr>
      </p:pic>
      <p:sp>
        <p:nvSpPr>
          <p:cNvPr id="4" name="AI Prospecting 2">
            <a:extLst>
              <a:ext uri="{FF2B5EF4-FFF2-40B4-BE49-F238E27FC236}">
                <a16:creationId xmlns:a16="http://schemas.microsoft.com/office/drawing/2014/main" id="{BF621B56-8723-A073-8B42-36F94A83D43E}"/>
              </a:ext>
            </a:extLst>
          </p:cNvPr>
          <p:cNvSpPr txBox="1"/>
          <p:nvPr/>
        </p:nvSpPr>
        <p:spPr>
          <a:xfrm>
            <a:off x="5046728" y="2239821"/>
            <a:ext cx="2400578" cy="156005"/>
          </a:xfrm>
          <a:prstGeom prst="rect">
            <a:avLst/>
          </a:prstGeom>
          <a:noFill/>
        </p:spPr>
        <p:txBody>
          <a:bodyPr wrap="square" lIns="0" tIns="0" rIns="0" bIns="0" rtlCol="0">
            <a:spAutoFit/>
          </a:body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11" action="ppaction://hlinksldjump"/>
              </a:rPr>
              <a:t>Provider - Optimize workforce planning</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panose="020B0402040204020203" pitchFamily="34" charset="0"/>
            </a:endParaRPr>
          </a:p>
        </p:txBody>
      </p:sp>
      <p:sp>
        <p:nvSpPr>
          <p:cNvPr id="3" name="Rounded Rectangle 27">
            <a:extLst>
              <a:ext uri="{FF2B5EF4-FFF2-40B4-BE49-F238E27FC236}">
                <a16:creationId xmlns:a16="http://schemas.microsoft.com/office/drawing/2014/main" id="{A1287417-1104-8D91-F1FA-83DDB9542D29}"/>
              </a:ext>
              <a:ext uri="{C183D7F6-B498-43B3-948B-1728B52AA6E4}">
                <adec:decorative xmlns:adec="http://schemas.microsoft.com/office/drawing/2017/decorative" val="1"/>
              </a:ext>
            </a:extLst>
          </p:cNvPr>
          <p:cNvSpPr/>
          <p:nvPr/>
        </p:nvSpPr>
        <p:spPr bwMode="auto">
          <a:xfrm>
            <a:off x="324282" y="5316104"/>
            <a:ext cx="3495724" cy="1160373"/>
          </a:xfrm>
          <a:prstGeom prst="roundRect">
            <a:avLst/>
          </a:prstGeom>
          <a:solidFill>
            <a:srgbClr val="FFFFFF"/>
          </a:solidFill>
          <a:ln>
            <a:noFill/>
            <a:headEnd type="none" w="med" len="med"/>
            <a:tailEnd type="none" w="med" len="med"/>
          </a:ln>
          <a:effectLst>
            <a:outerShdw blurRad="190500" sx="102000" sy="102000" algn="ctr" rotWithShape="0">
              <a:prstClr val="black">
                <a:alpha val="19758"/>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srgbClr val="FFFFFF"/>
              </a:solidFill>
              <a:effectLst/>
              <a:uLnTx/>
              <a:uFillTx/>
              <a:latin typeface="Segoe UI"/>
              <a:ea typeface="Segoe UI" pitchFamily="34" charset="0"/>
              <a:cs typeface="Segoe UI" pitchFamily="34" charset="0"/>
            </a:endParaRPr>
          </a:p>
        </p:txBody>
      </p:sp>
      <p:sp>
        <p:nvSpPr>
          <p:cNvPr id="27" name="TextBox 26">
            <a:extLst>
              <a:ext uri="{FF2B5EF4-FFF2-40B4-BE49-F238E27FC236}">
                <a16:creationId xmlns:a16="http://schemas.microsoft.com/office/drawing/2014/main" id="{4C997039-C78A-2C9B-466E-A232A886993B}"/>
              </a:ext>
            </a:extLst>
          </p:cNvPr>
          <p:cNvSpPr txBox="1"/>
          <p:nvPr/>
        </p:nvSpPr>
        <p:spPr>
          <a:xfrm>
            <a:off x="451352" y="5837004"/>
            <a:ext cx="1217648"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070C0"/>
                </a:solidFill>
                <a:effectLst/>
                <a:uLnTx/>
                <a:uFillTx/>
                <a:latin typeface="Segoe UI Semibold" panose="020B0502040204020203" pitchFamily="34" charset="0"/>
                <a:ea typeface="+mn-ea"/>
                <a:cs typeface="Segoe UI Semibold" panose="020B0502040204020203" pitchFamily="34" charset="0"/>
              </a:rPr>
              <a:t>Member service</a:t>
            </a:r>
          </a:p>
        </p:txBody>
      </p:sp>
      <p:sp>
        <p:nvSpPr>
          <p:cNvPr id="35" name="TextBox 34">
            <a:extLst>
              <a:ext uri="{FF2B5EF4-FFF2-40B4-BE49-F238E27FC236}">
                <a16:creationId xmlns:a16="http://schemas.microsoft.com/office/drawing/2014/main" id="{F0E30EF3-89EB-F09F-01EB-AAD8289EA6C3}"/>
              </a:ext>
            </a:extLst>
          </p:cNvPr>
          <p:cNvSpPr txBox="1"/>
          <p:nvPr/>
        </p:nvSpPr>
        <p:spPr>
          <a:xfrm>
            <a:off x="1643639" y="5748475"/>
            <a:ext cx="2093393" cy="445122"/>
          </a:xfrm>
          <a:prstGeom prst="rect">
            <a:avLst/>
          </a:prstGeom>
          <a:noFill/>
        </p:spPr>
        <p:txBody>
          <a:bodyPr wrap="square" lIns="0" tIns="0" rIns="0" bIns="0" rtlCol="0">
            <a:spAutoFit/>
          </a:bodyPr>
          <a:lstStyle/>
          <a:p>
            <a:pPr lvl="0">
              <a:lnSpc>
                <a:spcPct val="110000"/>
              </a:lnSpc>
              <a:spcBef>
                <a:spcPts val="300"/>
              </a:spcBef>
              <a:defRPr/>
            </a:pPr>
            <a:r>
              <a:rPr lang="en-US" sz="900" noProof="0">
                <a:solidFill>
                  <a:srgbClr val="000000"/>
                </a:solidFill>
                <a:latin typeface="Segoe UI" panose="020B0502040204020203" pitchFamily="34" charset="0"/>
                <a:cs typeface="Segoe UI" panose="020B0502040204020203" pitchFamily="34" charset="0"/>
              </a:rPr>
              <a:t>Delays in claims and appeals along with lack of customization can lead to member dissatisfaction.</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37" name="AI Prospecting 2">
            <a:extLst>
              <a:ext uri="{FF2B5EF4-FFF2-40B4-BE49-F238E27FC236}">
                <a16:creationId xmlns:a16="http://schemas.microsoft.com/office/drawing/2014/main" id="{0DFE8B5C-4054-C1FA-8544-1895982F010F}"/>
              </a:ext>
            </a:extLst>
          </p:cNvPr>
          <p:cNvSpPr txBox="1"/>
          <p:nvPr/>
        </p:nvSpPr>
        <p:spPr>
          <a:xfrm>
            <a:off x="7732550" y="5559633"/>
            <a:ext cx="281462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hlinkClick r:id="rId12" action="ppaction://hlinksldjump"/>
              </a:rPr>
              <a:t>Payor - Curate member education materials</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41" name="Copilot helps improve 2">
            <a:extLst>
              <a:ext uri="{FF2B5EF4-FFF2-40B4-BE49-F238E27FC236}">
                <a16:creationId xmlns:a16="http://schemas.microsoft.com/office/drawing/2014/main" id="{A9760847-1167-F5F0-C846-7B5ACF95E33B}"/>
              </a:ext>
            </a:extLst>
          </p:cNvPr>
          <p:cNvSpPr txBox="1"/>
          <p:nvPr/>
        </p:nvSpPr>
        <p:spPr>
          <a:xfrm>
            <a:off x="7952559" y="5791651"/>
            <a:ext cx="2111591" cy="292772"/>
          </a:xfrm>
          <a:prstGeom prst="rect">
            <a:avLst/>
          </a:prstGeom>
          <a:noFill/>
        </p:spPr>
        <p:txBody>
          <a:bodyPr wrap="square" lIns="0" tIns="0" rIns="0" bIns="0" rtlCol="0">
            <a:spAutoFit/>
          </a:bodyPr>
          <a:lstStyle/>
          <a:p>
            <a:pPr lvl="0" algn="ctr">
              <a:lnSpc>
                <a:spcPct val="110000"/>
              </a:lnSpc>
              <a:defRPr/>
            </a:pPr>
            <a:r>
              <a:rPr lang="en-US" sz="900" noProof="0">
                <a:solidFill>
                  <a:srgbClr val="000000"/>
                </a:solidFill>
                <a:latin typeface="Segoe UI" panose="020B0502040204020203" pitchFamily="34" charset="0"/>
                <a:cs typeface="Segoe UI" panose="020B0502040204020203" pitchFamily="34" charset="0"/>
              </a:rPr>
              <a:t>Provide better educational materials to assist with prevention efforts</a:t>
            </a:r>
          </a:p>
        </p:txBody>
      </p:sp>
      <p:sp>
        <p:nvSpPr>
          <p:cNvPr id="42" name="AI Prospecting 2">
            <a:extLst>
              <a:ext uri="{FF2B5EF4-FFF2-40B4-BE49-F238E27FC236}">
                <a16:creationId xmlns:a16="http://schemas.microsoft.com/office/drawing/2014/main" id="{A8D9FBB5-6BD1-CFF2-D35E-40AC44A55DCD}"/>
              </a:ext>
            </a:extLst>
          </p:cNvPr>
          <p:cNvSpPr txBox="1"/>
          <p:nvPr/>
        </p:nvSpPr>
        <p:spPr>
          <a:xfrm>
            <a:off x="4950892" y="6196459"/>
            <a:ext cx="2447988" cy="292772"/>
          </a:xfrm>
          <a:prstGeom prst="rect">
            <a:avLst/>
          </a:prstGeom>
          <a:noFill/>
        </p:spPr>
        <p:txBody>
          <a:bodyPr wrap="square" lIns="0" tIns="0" rIns="0" bIns="0" rtlCol="0">
            <a:spAutoFit/>
          </a:bodyPr>
          <a:lstStyle/>
          <a:p>
            <a:pPr marL="0" marR="0" lvl="0" indent="0" algn="ctr" defTabSz="914400" rtl="0" eaLnBrk="1" fontAlgn="auto" latinLnBrk="0" hangingPunct="1">
              <a:lnSpc>
                <a:spcPct val="110000"/>
              </a:lnSpc>
              <a:spcBef>
                <a:spcPts val="0"/>
              </a:spcBef>
              <a:spcAft>
                <a:spcPts val="0"/>
              </a:spcAft>
              <a:buClrTx/>
              <a:buSzTx/>
              <a:buFontTx/>
              <a:buNone/>
              <a:tabLst/>
              <a:defRPr/>
            </a:pPr>
            <a:r>
              <a:rPr lang="en-US" sz="900" noProof="0">
                <a:solidFill>
                  <a:srgbClr val="000000"/>
                </a:solidFill>
                <a:latin typeface="Segoe UI" panose="020B0502040204020203" pitchFamily="34" charset="0"/>
                <a:cs typeface="Segoe UI" panose="020B0502040204020203" pitchFamily="34" charset="0"/>
              </a:rPr>
              <a:t>Provide faster service that is easier for member to understand</a:t>
            </a:r>
            <a:endParaRPr kumimoji="0" lang="en-US" sz="9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43" name="AI Prospecting 2">
            <a:extLst>
              <a:ext uri="{FF2B5EF4-FFF2-40B4-BE49-F238E27FC236}">
                <a16:creationId xmlns:a16="http://schemas.microsoft.com/office/drawing/2014/main" id="{27B87FE8-4ED6-82F3-D34C-2C9639FBDDA7}"/>
              </a:ext>
            </a:extLst>
          </p:cNvPr>
          <p:cNvSpPr txBox="1"/>
          <p:nvPr/>
        </p:nvSpPr>
        <p:spPr>
          <a:xfrm>
            <a:off x="5038507" y="5551525"/>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13" action="ppaction://hlinksldjump"/>
              </a:rPr>
              <a:t>Payor - Speed claims processing</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47" name="AI Prospecting 2">
            <a:extLst>
              <a:ext uri="{FF2B5EF4-FFF2-40B4-BE49-F238E27FC236}">
                <a16:creationId xmlns:a16="http://schemas.microsoft.com/office/drawing/2014/main" id="{7365B1B3-3DC7-FCCE-44FB-9665934DCB5D}"/>
              </a:ext>
            </a:extLst>
          </p:cNvPr>
          <p:cNvSpPr txBox="1"/>
          <p:nvPr/>
        </p:nvSpPr>
        <p:spPr>
          <a:xfrm>
            <a:off x="5034446" y="577333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14" action="ppaction://hlinksldjump"/>
              </a:rPr>
              <a:t>Payor - Simplify prior authorization (PA)</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
        <p:nvSpPr>
          <p:cNvPr id="48" name="AI Prospecting 2">
            <a:extLst>
              <a:ext uri="{FF2B5EF4-FFF2-40B4-BE49-F238E27FC236}">
                <a16:creationId xmlns:a16="http://schemas.microsoft.com/office/drawing/2014/main" id="{55E4A485-C96B-8F5E-7A52-7D1806BE9B1B}"/>
              </a:ext>
            </a:extLst>
          </p:cNvPr>
          <p:cNvSpPr txBox="1"/>
          <p:nvPr/>
        </p:nvSpPr>
        <p:spPr>
          <a:xfrm>
            <a:off x="5056389" y="5974652"/>
            <a:ext cx="2630518" cy="156005"/>
          </a:xfrm>
          <a:prstGeom prst="rect">
            <a:avLst/>
          </a:prstGeom>
          <a:noFill/>
        </p:spPr>
        <p:txBody>
          <a:bodyPr wrap="square" lIns="0" tIns="0" rIns="0" bIns="0" rtlCol="0">
            <a:spAutoFit/>
          </a:bodyPr>
          <a:lstStyle>
            <a:defPPr>
              <a:defRPr lang="en-US"/>
            </a:defPPr>
            <a:lvl1pPr marR="0" lvl="0" indent="0" algn="ctr" fontAlgn="auto">
              <a:lnSpc>
                <a:spcPct val="110000"/>
              </a:lnSpc>
              <a:spcBef>
                <a:spcPts val="0"/>
              </a:spcBef>
              <a:spcAft>
                <a:spcPts val="0"/>
              </a:spcAft>
              <a:buClrTx/>
              <a:buSzTx/>
              <a:buFontTx/>
              <a:buNone/>
              <a:tabLst/>
              <a:defRPr sz="1000">
                <a:latin typeface="Segoe UI Semibold" panose="020B0702040204020203" pitchFamily="34" charset="0"/>
                <a:cs typeface="Segoe UI Semibold" panose="020B0702040204020203" pitchFamily="34" charset="0"/>
              </a:defRPr>
            </a:lvl1pPr>
          </a:lstStyle>
          <a:p>
            <a:pPr marR="0" lvl="0" algn="l" defTabSz="582780" rtl="0" eaLnBrk="1" fontAlgn="auto" latinLnBrk="0" hangingPunct="1">
              <a:lnSpc>
                <a:spcPct val="110000"/>
              </a:lnSpc>
              <a:spcBef>
                <a:spcPct val="0"/>
              </a:spcBef>
              <a:spcAft>
                <a:spcPts val="300"/>
              </a:spcAft>
              <a:buClrTx/>
              <a:buSzTx/>
              <a:tabLst/>
              <a:defRPr/>
            </a:pPr>
            <a:r>
              <a:rPr lang="en-US" sz="1000" u="sng" noProof="0">
                <a:solidFill>
                  <a:schemeClr val="accent2">
                    <a:lumMod val="50000"/>
                  </a:schemeClr>
                </a:solidFill>
                <a:latin typeface="+mj-lt"/>
                <a:cs typeface="Segoe UI Semilight"/>
                <a:hlinkClick r:id="rId15" action="ppaction://hlinksldjump"/>
              </a:rPr>
              <a:t>Payor - Manage appeals</a:t>
            </a:r>
            <a:endParaRPr kumimoji="0" lang="en-US" sz="1000" b="0" i="0" u="sng" strike="noStrike" kern="1200" cap="none" spc="0" normalizeH="0" baseline="0" noProof="0">
              <a:ln>
                <a:noFill/>
              </a:ln>
              <a:solidFill>
                <a:schemeClr val="accent2">
                  <a:lumMod val="50000"/>
                </a:schemeClr>
              </a:solidFill>
              <a:effectLst/>
              <a:uLnTx/>
              <a:uFillTx/>
              <a:latin typeface="+mj-lt"/>
              <a:ea typeface="+mn-ea"/>
              <a:cs typeface="Segoe UI Semilight"/>
            </a:endParaRPr>
          </a:p>
        </p:txBody>
      </p:sp>
    </p:spTree>
    <p:extLst>
      <p:ext uri="{BB962C8B-B14F-4D97-AF65-F5344CB8AC3E}">
        <p14:creationId xmlns:p14="http://schemas.microsoft.com/office/powerpoint/2010/main" val="18633512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75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75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750"/>
                                        <p:tgtEl>
                                          <p:spTgt spid="2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75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750"/>
                                        <p:tgtEl>
                                          <p:spTgt spid="2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750"/>
                                        <p:tgtEl>
                                          <p:spTgt spid="3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750"/>
                                        <p:tgtEl>
                                          <p:spTgt spid="38"/>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750"/>
                                        <p:tgtEl>
                                          <p:spTgt spid="3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750"/>
                                        <p:tgtEl>
                                          <p:spTgt spid="3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750"/>
                                        <p:tgtEl>
                                          <p:spTgt spid="4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fade">
                                      <p:cBhvr>
                                        <p:cTn id="37" dur="7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18" grpId="0"/>
      <p:bldP spid="20" grpId="0"/>
      <p:bldP spid="17" grpId="0"/>
      <p:bldP spid="24" grpId="0"/>
      <p:bldP spid="32" grpId="0"/>
      <p:bldP spid="38" grpId="0"/>
      <p:bldP spid="39" grpId="0"/>
      <p:bldP spid="35" grpId="0"/>
      <p:bldP spid="41" grpId="0"/>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28DF-947C-A5F9-25AD-29D1E38B7023}"/>
              </a:ext>
            </a:extLst>
          </p:cNvPr>
          <p:cNvSpPr>
            <a:spLocks noGrp="1"/>
          </p:cNvSpPr>
          <p:nvPr>
            <p:ph type="title"/>
          </p:nvPr>
        </p:nvSpPr>
        <p:spPr/>
        <p:txBody>
          <a:bodyPr/>
          <a:lstStyle/>
          <a:p>
            <a:r>
              <a:rPr lang="en-US" noProof="0">
                <a:solidFill>
                  <a:srgbClr val="0078D4"/>
                </a:solidFill>
              </a:rPr>
              <a:t>Health provider | </a:t>
            </a:r>
            <a:r>
              <a:rPr lang="en-US" noProof="0"/>
              <a:t>Enhance clinician efficiency</a:t>
            </a:r>
          </a:p>
        </p:txBody>
      </p:sp>
      <p:sp>
        <p:nvSpPr>
          <p:cNvPr id="4" name="Text Placeholder 3">
            <a:extLst>
              <a:ext uri="{FF2B5EF4-FFF2-40B4-BE49-F238E27FC236}">
                <a16:creationId xmlns:a16="http://schemas.microsoft.com/office/drawing/2014/main" id="{1A5FBC95-2695-C7AA-05DE-B1141B586D2F}"/>
              </a:ext>
            </a:extLst>
          </p:cNvPr>
          <p:cNvSpPr>
            <a:spLocks noGrp="1"/>
          </p:cNvSpPr>
          <p:nvPr>
            <p:ph type="body" sz="quarter" idx="11"/>
          </p:nvPr>
        </p:nvSpPr>
        <p:spPr/>
        <p:txBody>
          <a:bodyPr/>
          <a:lstStyle/>
          <a:p>
            <a:r>
              <a:rPr lang="en-US" noProof="0"/>
              <a:t>1. Manage appointments</a:t>
            </a:r>
          </a:p>
        </p:txBody>
      </p:sp>
      <p:sp>
        <p:nvSpPr>
          <p:cNvPr id="5" name="Text Placeholder 4">
            <a:extLst>
              <a:ext uri="{FF2B5EF4-FFF2-40B4-BE49-F238E27FC236}">
                <a16:creationId xmlns:a16="http://schemas.microsoft.com/office/drawing/2014/main" id="{F948CC6C-6DD0-4D87-89C3-22DAC62766E9}"/>
              </a:ext>
            </a:extLst>
          </p:cNvPr>
          <p:cNvSpPr>
            <a:spLocks noGrp="1"/>
          </p:cNvSpPr>
          <p:nvPr>
            <p:ph type="body" sz="quarter" idx="12"/>
          </p:nvPr>
        </p:nvSpPr>
        <p:spPr/>
        <p:txBody>
          <a:bodyPr/>
          <a:lstStyle/>
          <a:p>
            <a:r>
              <a:rPr lang="en-US" noProof="0"/>
              <a:t>5. Prepare for a conference</a:t>
            </a:r>
          </a:p>
        </p:txBody>
      </p:sp>
      <p:sp>
        <p:nvSpPr>
          <p:cNvPr id="6" name="Text Placeholder 5">
            <a:extLst>
              <a:ext uri="{FF2B5EF4-FFF2-40B4-BE49-F238E27FC236}">
                <a16:creationId xmlns:a16="http://schemas.microsoft.com/office/drawing/2014/main" id="{742F42DF-468B-BB80-6949-6A616A1F3A7E}"/>
              </a:ext>
            </a:extLst>
          </p:cNvPr>
          <p:cNvSpPr>
            <a:spLocks noGrp="1"/>
          </p:cNvSpPr>
          <p:nvPr>
            <p:ph type="body" sz="quarter" idx="13"/>
          </p:nvPr>
        </p:nvSpPr>
        <p:spPr/>
        <p:txBody>
          <a:bodyPr/>
          <a:lstStyle/>
          <a:p>
            <a:r>
              <a:rPr lang="en-US" noProof="0"/>
              <a:t>2. Summarize departmental meeting</a:t>
            </a:r>
          </a:p>
        </p:txBody>
      </p:sp>
      <p:sp>
        <p:nvSpPr>
          <p:cNvPr id="7" name="Text Placeholder 6">
            <a:extLst>
              <a:ext uri="{FF2B5EF4-FFF2-40B4-BE49-F238E27FC236}">
                <a16:creationId xmlns:a16="http://schemas.microsoft.com/office/drawing/2014/main" id="{75C589CD-D3FF-0180-FBAF-48A866FAB94A}"/>
              </a:ext>
            </a:extLst>
          </p:cNvPr>
          <p:cNvSpPr>
            <a:spLocks noGrp="1"/>
          </p:cNvSpPr>
          <p:nvPr>
            <p:ph type="body" sz="quarter" idx="14"/>
          </p:nvPr>
        </p:nvSpPr>
        <p:spPr/>
        <p:txBody>
          <a:bodyPr/>
          <a:lstStyle/>
          <a:p>
            <a:r>
              <a:rPr lang="en-US" noProof="0"/>
              <a:t>4. Find prescribing information</a:t>
            </a:r>
          </a:p>
        </p:txBody>
      </p:sp>
      <p:sp>
        <p:nvSpPr>
          <p:cNvPr id="8" name="Text Placeholder 7">
            <a:extLst>
              <a:ext uri="{FF2B5EF4-FFF2-40B4-BE49-F238E27FC236}">
                <a16:creationId xmlns:a16="http://schemas.microsoft.com/office/drawing/2014/main" id="{E1AA4860-3E08-2903-4840-6CE454447F1A}"/>
              </a:ext>
            </a:extLst>
          </p:cNvPr>
          <p:cNvSpPr>
            <a:spLocks noGrp="1"/>
          </p:cNvSpPr>
          <p:nvPr>
            <p:ph type="body" sz="quarter" idx="15"/>
          </p:nvPr>
        </p:nvSpPr>
        <p:spPr/>
        <p:txBody>
          <a:bodyPr/>
          <a:lstStyle/>
          <a:p>
            <a:r>
              <a:rPr lang="en-US" noProof="0"/>
              <a:t>3. Update team on new metrics</a:t>
            </a:r>
          </a:p>
        </p:txBody>
      </p:sp>
      <p:sp>
        <p:nvSpPr>
          <p:cNvPr id="9" name="Text Placeholder 8">
            <a:extLst>
              <a:ext uri="{FF2B5EF4-FFF2-40B4-BE49-F238E27FC236}">
                <a16:creationId xmlns:a16="http://schemas.microsoft.com/office/drawing/2014/main" id="{D9202E78-7C9C-3EE2-CD11-B895AB4E7E8B}"/>
              </a:ext>
            </a:extLst>
          </p:cNvPr>
          <p:cNvSpPr>
            <a:spLocks noGrp="1"/>
          </p:cNvSpPr>
          <p:nvPr>
            <p:ph type="body" sz="quarter" idx="17"/>
          </p:nvPr>
        </p:nvSpPr>
        <p:spPr/>
        <p:txBody>
          <a:bodyPr/>
          <a:lstStyle/>
          <a:p>
            <a:r>
              <a:rPr lang="en-US" noProof="0"/>
              <a:t>Microsoft 365 Copilot</a:t>
            </a:r>
          </a:p>
        </p:txBody>
      </p:sp>
      <p:sp>
        <p:nvSpPr>
          <p:cNvPr id="10" name="Text Placeholder 9">
            <a:extLst>
              <a:ext uri="{FF2B5EF4-FFF2-40B4-BE49-F238E27FC236}">
                <a16:creationId xmlns:a16="http://schemas.microsoft.com/office/drawing/2014/main" id="{CE3CCEEE-08E8-DE41-7793-334170972673}"/>
              </a:ext>
            </a:extLst>
          </p:cNvPr>
          <p:cNvSpPr>
            <a:spLocks noGrp="1"/>
          </p:cNvSpPr>
          <p:nvPr>
            <p:ph type="body" sz="quarter" idx="18"/>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Prompt Copilot to summarize your upcoming patient appointments. </a:t>
            </a:r>
          </a:p>
          <a:p>
            <a:endParaRPr lang="en-US" noProof="0"/>
          </a:p>
        </p:txBody>
      </p:sp>
      <p:sp>
        <p:nvSpPr>
          <p:cNvPr id="11" name="Text Placeholder 10">
            <a:extLst>
              <a:ext uri="{FF2B5EF4-FFF2-40B4-BE49-F238E27FC236}">
                <a16:creationId xmlns:a16="http://schemas.microsoft.com/office/drawing/2014/main" id="{4D19E294-0514-1CC6-4966-6D1A833F8594}"/>
              </a:ext>
            </a:extLst>
          </p:cNvPr>
          <p:cNvSpPr>
            <a:spLocks noGrp="1"/>
          </p:cNvSpPr>
          <p:nvPr>
            <p:ph type="body" sz="quarter" idx="19"/>
          </p:nvPr>
        </p:nvSpPr>
        <p:spPr/>
        <p:txBody>
          <a:bodyPr/>
          <a:lstStyle/>
          <a:p>
            <a:r>
              <a:rPr kumimoji="0" lang="en-US" sz="900" b="0" i="0" u="none" strike="noStrike" kern="1200" cap="none" spc="0" normalizeH="0" baseline="0" noProof="0">
                <a:ln>
                  <a:noFill/>
                </a:ln>
                <a:solidFill>
                  <a:srgbClr val="1F1F1F"/>
                </a:solidFill>
                <a:effectLst/>
                <a:uLnTx/>
                <a:uFillTx/>
                <a:latin typeface="Segoe UI (Body)"/>
                <a:cs typeface="Segoe UI" pitchFamily="34" charset="0"/>
              </a:rPr>
              <a:t>After </a:t>
            </a:r>
            <a:r>
              <a:rPr lang="en-US" noProof="0">
                <a:solidFill>
                  <a:srgbClr val="1F1F1F"/>
                </a:solidFill>
                <a:latin typeface="Segoe UI (Body)"/>
              </a:rPr>
              <a:t>a departmental meeting, </a:t>
            </a:r>
            <a:r>
              <a:rPr kumimoji="0" lang="en-US" sz="900" b="0" i="0" u="none" strike="noStrike" kern="1200" cap="none" spc="0" normalizeH="0" baseline="0" noProof="0">
                <a:ln>
                  <a:noFill/>
                </a:ln>
                <a:solidFill>
                  <a:srgbClr val="1F1F1F"/>
                </a:solidFill>
                <a:effectLst/>
                <a:uLnTx/>
                <a:uFillTx/>
                <a:latin typeface="Segoe UI (Body)"/>
                <a:cs typeface="Segoe UI" pitchFamily="34" charset="0"/>
              </a:rPr>
              <a:t>perform a quick comparative study on the reviewed metrics.</a:t>
            </a:r>
          </a:p>
          <a:p>
            <a:endParaRPr lang="en-US" noProof="0"/>
          </a:p>
        </p:txBody>
      </p:sp>
      <p:sp>
        <p:nvSpPr>
          <p:cNvPr id="12" name="Text Placeholder 11">
            <a:extLst>
              <a:ext uri="{FF2B5EF4-FFF2-40B4-BE49-F238E27FC236}">
                <a16:creationId xmlns:a16="http://schemas.microsoft.com/office/drawing/2014/main" id="{FB8CC576-FA9E-F6A8-3DB3-1B08A37324D6}"/>
              </a:ext>
            </a:extLst>
          </p:cNvPr>
          <p:cNvSpPr>
            <a:spLocks noGrp="1"/>
          </p:cNvSpPr>
          <p:nvPr>
            <p:ph type="body" sz="quarter" idx="20"/>
          </p:nvPr>
        </p:nvSpPr>
        <p:spPr/>
        <p:txBody>
          <a:bodyPr/>
          <a:lstStyle/>
          <a:p>
            <a:r>
              <a:rPr kumimoji="0" lang="en-US" sz="900" b="0" i="0" u="none" strike="noStrike" kern="1200" cap="none" spc="0" normalizeH="0" baseline="0" noProof="0">
                <a:ln>
                  <a:noFill/>
                </a:ln>
                <a:solidFill>
                  <a:srgbClr val="1A1A1A"/>
                </a:solidFill>
                <a:effectLst/>
                <a:uLnTx/>
                <a:uFillTx/>
                <a:latin typeface="Segoe UI"/>
                <a:cs typeface="Segoe UI" pitchFamily="34" charset="0"/>
              </a:rPr>
              <a:t>Draft an email for your </a:t>
            </a:r>
            <a:r>
              <a:rPr lang="en-US" noProof="0">
                <a:solidFill>
                  <a:srgbClr val="1A1A1A"/>
                </a:solidFill>
                <a:latin typeface="Segoe UI"/>
              </a:rPr>
              <a:t>team </a:t>
            </a:r>
            <a:r>
              <a:rPr kumimoji="0" lang="en-US" sz="900" b="0" i="0" u="none" strike="noStrike" kern="1200" cap="none" spc="0" normalizeH="0" baseline="0" noProof="0">
                <a:ln>
                  <a:noFill/>
                </a:ln>
                <a:solidFill>
                  <a:srgbClr val="1A1A1A"/>
                </a:solidFill>
                <a:effectLst/>
                <a:uLnTx/>
                <a:uFillTx/>
                <a:latin typeface="Segoe UI"/>
                <a:cs typeface="Segoe UI" pitchFamily="34" charset="0"/>
              </a:rPr>
              <a:t>with relevant notes, important documents, and operational metrics from the discussion.</a:t>
            </a:r>
          </a:p>
          <a:p>
            <a:endParaRPr lang="en-US" noProof="0"/>
          </a:p>
        </p:txBody>
      </p:sp>
      <p:sp>
        <p:nvSpPr>
          <p:cNvPr id="13" name="Text Placeholder 12">
            <a:extLst>
              <a:ext uri="{FF2B5EF4-FFF2-40B4-BE49-F238E27FC236}">
                <a16:creationId xmlns:a16="http://schemas.microsoft.com/office/drawing/2014/main" id="{6A9607C2-BF77-6AB6-C29E-52D006F216B5}"/>
              </a:ext>
            </a:extLst>
          </p:cNvPr>
          <p:cNvSpPr>
            <a:spLocks noGrp="1"/>
          </p:cNvSpPr>
          <p:nvPr>
            <p:ph type="body" sz="quarter" idx="21"/>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Catch up </a:t>
            </a:r>
            <a:r>
              <a:rPr kumimoji="0" lang="en-US" sz="900" b="0" i="0" u="none" strike="noStrike" kern="1200" cap="none" spc="0" normalizeH="0" baseline="0" noProof="0">
                <a:ln>
                  <a:noFill/>
                </a:ln>
                <a:solidFill>
                  <a:srgbClr val="000000"/>
                </a:solidFill>
                <a:effectLst/>
                <a:uLnTx/>
                <a:uFillTx/>
                <a:latin typeface="Segoe UI"/>
                <a:ea typeface="+mn-ea"/>
                <a:cs typeface="+mn-cs"/>
              </a:rPr>
              <a:t>on your day and manage appointments</a:t>
            </a:r>
            <a:r>
              <a:rPr kumimoji="0" lang="en-US" sz="900" b="1" i="0" u="none" strike="noStrike" kern="1200" cap="none" spc="0" normalizeH="0" baseline="0" noProof="0">
                <a:ln>
                  <a:noFill/>
                </a:ln>
                <a:solidFill>
                  <a:srgbClr val="000000"/>
                </a:solidFill>
                <a:effectLst/>
                <a:uLnTx/>
                <a:uFillTx/>
                <a:latin typeface="Segoe UI"/>
                <a:ea typeface="+mn-ea"/>
                <a:cs typeface="+mn-cs"/>
              </a:rPr>
              <a:t> </a:t>
            </a:r>
            <a:r>
              <a:rPr kumimoji="0" lang="en-US" sz="900" b="0" i="0" u="none" strike="noStrike" kern="1200" cap="none" spc="0" normalizeH="0" baseline="0" noProof="0">
                <a:ln>
                  <a:noFill/>
                </a:ln>
                <a:solidFill>
                  <a:srgbClr val="000000"/>
                </a:solidFill>
                <a:effectLst/>
                <a:uLnTx/>
                <a:uFillTx/>
                <a:latin typeface="Segoe UI"/>
                <a:ea typeface="+mn-ea"/>
                <a:cs typeface="+mn-cs"/>
              </a:rPr>
              <a:t>from your calendar</a:t>
            </a:r>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 ensuring follow-up on past action items.</a:t>
            </a:r>
          </a:p>
        </p:txBody>
      </p:sp>
      <p:sp>
        <p:nvSpPr>
          <p:cNvPr id="14" name="Text Placeholder 13">
            <a:extLst>
              <a:ext uri="{FF2B5EF4-FFF2-40B4-BE49-F238E27FC236}">
                <a16:creationId xmlns:a16="http://schemas.microsoft.com/office/drawing/2014/main" id="{CFC808D9-84AF-5216-CEB4-2C4A83D81D49}"/>
              </a:ext>
            </a:extLst>
          </p:cNvPr>
          <p:cNvSpPr>
            <a:spLocks noGrp="1"/>
          </p:cNvSpPr>
          <p:nvPr>
            <p:ph type="body" sz="quarter" idx="22"/>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Assimilate </a:t>
            </a:r>
            <a:r>
              <a:rPr kumimoji="0" lang="en-US" sz="900" b="0" i="0" u="none" strike="noStrike" kern="1200" cap="none" spc="0" normalizeH="0" baseline="0" noProof="0">
                <a:ln>
                  <a:noFill/>
                </a:ln>
                <a:solidFill>
                  <a:srgbClr val="000000"/>
                </a:solidFill>
                <a:effectLst/>
                <a:uLnTx/>
                <a:uFillTx/>
                <a:latin typeface="Segoe UI"/>
                <a:ea typeface="+mn-ea"/>
                <a:cs typeface="+mn-cs"/>
              </a:rPr>
              <a:t>relevant research materials, existing collateral, case studies, and other content on the topic from existing repositories.</a:t>
            </a:r>
          </a:p>
        </p:txBody>
      </p:sp>
      <p:sp>
        <p:nvSpPr>
          <p:cNvPr id="15" name="Text Placeholder 14">
            <a:extLst>
              <a:ext uri="{FF2B5EF4-FFF2-40B4-BE49-F238E27FC236}">
                <a16:creationId xmlns:a16="http://schemas.microsoft.com/office/drawing/2014/main" id="{A283B15D-ED82-C4AF-881C-18DBA598689B}"/>
              </a:ext>
            </a:extLst>
          </p:cNvPr>
          <p:cNvSpPr>
            <a:spLocks noGrp="1"/>
          </p:cNvSpPr>
          <p:nvPr>
            <p:ph type="body" sz="quarter" idx="23"/>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Perform quick analysis</a:t>
            </a:r>
            <a:r>
              <a:rPr kumimoji="0" lang="en-US" sz="900" i="0" u="none" strike="noStrike" kern="1200" cap="none" spc="0" normalizeH="0" baseline="0" noProof="0">
                <a:ln>
                  <a:noFill/>
                </a:ln>
                <a:solidFill>
                  <a:srgbClr val="000000"/>
                </a:solidFill>
                <a:effectLst/>
                <a:uLnTx/>
                <a:uFillTx/>
                <a:latin typeface="Segoe UI"/>
                <a:ea typeface="+mn-ea"/>
                <a:cs typeface="+mn-cs"/>
              </a:rPr>
              <a:t> between notes and summarize the changes to the performance metrics in a table.</a:t>
            </a:r>
          </a:p>
        </p:txBody>
      </p:sp>
      <p:sp>
        <p:nvSpPr>
          <p:cNvPr id="16" name="Text Placeholder 15">
            <a:extLst>
              <a:ext uri="{FF2B5EF4-FFF2-40B4-BE49-F238E27FC236}">
                <a16:creationId xmlns:a16="http://schemas.microsoft.com/office/drawing/2014/main" id="{2A84BF59-C4D7-D0C3-17F7-D101EDC5E0A8}"/>
              </a:ext>
            </a:extLst>
          </p:cNvPr>
          <p:cNvSpPr>
            <a:spLocks noGrp="1"/>
          </p:cNvSpPr>
          <p:nvPr>
            <p:ph type="body" sz="quarter" idx="24"/>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Reduce time for research</a:t>
            </a:r>
            <a:r>
              <a:rPr kumimoji="0" lang="en-US" sz="900" b="0" i="0" u="none" strike="noStrike" kern="1200" cap="none" spc="0" normalizeH="0" baseline="0" noProof="0">
                <a:ln>
                  <a:noFill/>
                </a:ln>
                <a:solidFill>
                  <a:srgbClr val="000000"/>
                </a:solidFill>
                <a:effectLst/>
                <a:uLnTx/>
                <a:uFillTx/>
                <a:latin typeface="Segoe UI"/>
                <a:ea typeface="+mn-ea"/>
                <a:cs typeface="+mn-cs"/>
              </a:rPr>
              <a:t> about drug interactions, side effects, and more with Copilot locating important documents.</a:t>
            </a:r>
          </a:p>
        </p:txBody>
      </p:sp>
      <p:sp>
        <p:nvSpPr>
          <p:cNvPr id="17" name="Text Placeholder 16">
            <a:extLst>
              <a:ext uri="{FF2B5EF4-FFF2-40B4-BE49-F238E27FC236}">
                <a16:creationId xmlns:a16="http://schemas.microsoft.com/office/drawing/2014/main" id="{4FE8C413-88A5-00CC-0837-B59F9986D669}"/>
              </a:ext>
            </a:extLst>
          </p:cNvPr>
          <p:cNvSpPr>
            <a:spLocks noGrp="1"/>
          </p:cNvSpPr>
          <p:nvPr>
            <p:ph type="body" sz="quarter" idx="25"/>
          </p:nvPr>
        </p:nvSpPr>
        <p:spPr/>
        <p:txBody>
          <a:bodyPr/>
          <a:lstStyle/>
          <a:p>
            <a:r>
              <a:rPr kumimoji="0" lang="en-US" sz="900" i="0" u="none" strike="noStrike" kern="1200" cap="none" spc="0" normalizeH="0" baseline="0" noProof="0">
                <a:ln>
                  <a:noFill/>
                </a:ln>
                <a:solidFill>
                  <a:srgbClr val="000000"/>
                </a:solidFill>
                <a:effectLst/>
                <a:uLnTx/>
                <a:uFillTx/>
                <a:latin typeface="Segoe UI"/>
                <a:ea typeface="+mn-ea"/>
                <a:cs typeface="+mn-cs"/>
              </a:rPr>
              <a:t>Benefit: </a:t>
            </a:r>
            <a:r>
              <a:rPr kumimoji="0" lang="en-US" sz="900" b="1" i="0" u="none" strike="noStrike" kern="1200" cap="none" spc="0" normalizeH="0" baseline="0" noProof="0">
                <a:ln>
                  <a:noFill/>
                </a:ln>
                <a:solidFill>
                  <a:srgbClr val="000000"/>
                </a:solidFill>
                <a:effectLst/>
                <a:uLnTx/>
                <a:uFillTx/>
                <a:latin typeface="Segoe UI"/>
                <a:ea typeface="+mn-ea"/>
                <a:cs typeface="+mn-cs"/>
              </a:rPr>
              <a:t>Quickly d</a:t>
            </a:r>
            <a:r>
              <a:rPr kumimoji="0" lang="en-US" sz="900" b="1" i="0" u="none" strike="noStrike" kern="1200" cap="none" spc="0" normalizeH="0" baseline="0" noProof="0">
                <a:ln>
                  <a:noFill/>
                </a:ln>
                <a:solidFill>
                  <a:srgbClr val="1A1A1A"/>
                </a:solidFill>
                <a:effectLst/>
                <a:uLnTx/>
                <a:uFillTx/>
                <a:latin typeface="Segoe UI"/>
                <a:ea typeface="+mn-ea"/>
                <a:cs typeface="+mn-cs"/>
              </a:rPr>
              <a:t>raft an email </a:t>
            </a:r>
            <a:r>
              <a:rPr kumimoji="0" lang="en-US" sz="900" b="0" i="0" u="none" strike="noStrike" kern="1200" cap="none" spc="0" normalizeH="0" baseline="0" noProof="0">
                <a:ln>
                  <a:noFill/>
                </a:ln>
                <a:solidFill>
                  <a:srgbClr val="1A1A1A"/>
                </a:solidFill>
                <a:effectLst/>
                <a:uLnTx/>
                <a:uFillTx/>
                <a:latin typeface="Segoe UI"/>
                <a:ea typeface="+mn-ea"/>
                <a:cs typeface="+mn-cs"/>
              </a:rPr>
              <a:t>with notes and action items from the past meeting.</a:t>
            </a:r>
          </a:p>
        </p:txBody>
      </p:sp>
      <p:sp>
        <p:nvSpPr>
          <p:cNvPr id="18" name="Text Placeholder 17">
            <a:extLst>
              <a:ext uri="{FF2B5EF4-FFF2-40B4-BE49-F238E27FC236}">
                <a16:creationId xmlns:a16="http://schemas.microsoft.com/office/drawing/2014/main" id="{B6C0245B-9161-B0E2-8928-2EB68B66C2EF}"/>
              </a:ext>
            </a:extLst>
          </p:cNvPr>
          <p:cNvSpPr>
            <a:spLocks noGrp="1"/>
          </p:cNvSpPr>
          <p:nvPr>
            <p:ph type="body" sz="quarter" idx="27"/>
          </p:nvPr>
        </p:nvSpPr>
        <p:spPr/>
        <p:txBody>
          <a:bodyPr/>
          <a:lstStyle/>
          <a:p>
            <a:r>
              <a:rPr kumimoji="0" lang="en-US" sz="900" b="0" i="0" u="none" strike="noStrike" kern="1200" cap="none" spc="0" normalizeH="0" baseline="0" noProof="0">
                <a:ln>
                  <a:noFill/>
                </a:ln>
                <a:solidFill>
                  <a:srgbClr val="1A1A1A"/>
                </a:solidFill>
                <a:effectLst/>
                <a:uLnTx/>
                <a:uFillTx/>
                <a:latin typeface="Segoe UI"/>
                <a:ea typeface="+mn-ea"/>
                <a:cs typeface="Segoe UI" pitchFamily="34" charset="0"/>
              </a:rPr>
              <a:t>Prepare a compelling white paper for an upcoming medical conference on innovative surgical techniques for minimally invasive procedures and has limited time.</a:t>
            </a:r>
          </a:p>
        </p:txBody>
      </p:sp>
      <p:sp>
        <p:nvSpPr>
          <p:cNvPr id="19" name="Text Placeholder 18">
            <a:extLst>
              <a:ext uri="{FF2B5EF4-FFF2-40B4-BE49-F238E27FC236}">
                <a16:creationId xmlns:a16="http://schemas.microsoft.com/office/drawing/2014/main" id="{391A772B-69BE-97D1-6114-F536AB7FED23}"/>
              </a:ext>
            </a:extLst>
          </p:cNvPr>
          <p:cNvSpPr>
            <a:spLocks noGrp="1"/>
          </p:cNvSpPr>
          <p:nvPr>
            <p:ph type="body" sz="quarter" idx="28"/>
          </p:nvPr>
        </p:nvSpPr>
        <p:spPr/>
        <p:txBody>
          <a:bodyPr/>
          <a:lstStyle/>
          <a:p>
            <a:pPr marL="0" marR="0" lvl="0" indent="0" algn="l" defTabSz="914400" rtl="0" eaLnBrk="1" fontAlgn="auto" latinLnBrk="0" hangingPunct="1">
              <a:lnSpc>
                <a:spcPct val="110000"/>
              </a:lnSpc>
              <a:spcBef>
                <a:spcPts val="0"/>
              </a:spcBef>
              <a:spcAft>
                <a:spcPts val="400"/>
              </a:spcAft>
              <a:buClrTx/>
              <a:buSzTx/>
              <a:buFontTx/>
              <a:buNone/>
              <a:tabLst/>
              <a:defRPr/>
            </a:pPr>
            <a:r>
              <a:rPr kumimoji="0" lang="en-US" sz="900" b="0" i="0" u="none" strike="noStrike" kern="1200" cap="none" spc="0" normalizeH="0" baseline="0" noProof="0">
                <a:ln>
                  <a:noFill/>
                </a:ln>
                <a:solidFill>
                  <a:srgbClr val="1F1F1F"/>
                </a:solidFill>
                <a:effectLst/>
                <a:uLnTx/>
                <a:uFillTx/>
                <a:latin typeface="Segoe UI (Body)"/>
                <a:cs typeface="Segoe UI" pitchFamily="34" charset="0"/>
              </a:rPr>
              <a:t>Before prescribing new medication to a patient, ask Copilot to locate the prescribing information (PI) document. </a:t>
            </a:r>
          </a:p>
        </p:txBody>
      </p:sp>
      <p:sp>
        <p:nvSpPr>
          <p:cNvPr id="20" name="Text Placeholder 19">
            <a:extLst>
              <a:ext uri="{FF2B5EF4-FFF2-40B4-BE49-F238E27FC236}">
                <a16:creationId xmlns:a16="http://schemas.microsoft.com/office/drawing/2014/main" id="{7539055E-99BF-3DAA-ED18-5EF9F06132D6}"/>
              </a:ext>
            </a:extLst>
          </p:cNvPr>
          <p:cNvSpPr>
            <a:spLocks noGrp="1"/>
          </p:cNvSpPr>
          <p:nvPr>
            <p:ph type="body" sz="quarter" idx="30"/>
          </p:nvPr>
        </p:nvSpPr>
        <p:spPr/>
        <p:txBody>
          <a:bodyPr/>
          <a:lstStyle/>
          <a:p>
            <a:r>
              <a:rPr lang="en-US" noProof="0"/>
              <a:t>Buy</a:t>
            </a:r>
          </a:p>
        </p:txBody>
      </p:sp>
      <p:sp>
        <p:nvSpPr>
          <p:cNvPr id="39" name="Text Placeholder 38">
            <a:extLst>
              <a:ext uri="{FF2B5EF4-FFF2-40B4-BE49-F238E27FC236}">
                <a16:creationId xmlns:a16="http://schemas.microsoft.com/office/drawing/2014/main" id="{A8A8C57F-EC59-8C64-AAAB-0135D2B20259}"/>
              </a:ext>
            </a:extLst>
          </p:cNvPr>
          <p:cNvSpPr>
            <a:spLocks noGrp="1"/>
          </p:cNvSpPr>
          <p:nvPr>
            <p:ph type="body" sz="quarter" idx="38"/>
          </p:nvPr>
        </p:nvSpPr>
        <p:spPr>
          <a:solidFill>
            <a:srgbClr val="0078D4"/>
          </a:solidFill>
        </p:spPr>
        <p:txBody>
          <a:bodyPr/>
          <a:lstStyle/>
          <a:p>
            <a:endParaRPr lang="en-US" noProof="0"/>
          </a:p>
        </p:txBody>
      </p:sp>
      <p:sp>
        <p:nvSpPr>
          <p:cNvPr id="59" name="Text Placeholder 58">
            <a:extLst>
              <a:ext uri="{FF2B5EF4-FFF2-40B4-BE49-F238E27FC236}">
                <a16:creationId xmlns:a16="http://schemas.microsoft.com/office/drawing/2014/main" id="{60C98C3B-75F5-13C9-F57B-EA7FDEDEBF01}"/>
              </a:ext>
            </a:extLst>
          </p:cNvPr>
          <p:cNvSpPr>
            <a:spLocks noGrp="1"/>
          </p:cNvSpPr>
          <p:nvPr>
            <p:ph type="body" sz="quarter" idx="39"/>
          </p:nvPr>
        </p:nvSpPr>
        <p:spPr>
          <a:solidFill>
            <a:srgbClr val="0078D4"/>
          </a:solidFill>
        </p:spPr>
        <p:txBody>
          <a:bodyPr/>
          <a:lstStyle/>
          <a:p>
            <a:endParaRPr lang="en-US" noProof="0"/>
          </a:p>
        </p:txBody>
      </p:sp>
      <p:sp>
        <p:nvSpPr>
          <p:cNvPr id="60" name="Text Placeholder 59">
            <a:extLst>
              <a:ext uri="{FF2B5EF4-FFF2-40B4-BE49-F238E27FC236}">
                <a16:creationId xmlns:a16="http://schemas.microsoft.com/office/drawing/2014/main" id="{E4596D9F-246B-BAD0-942D-1E3873EC7DFE}"/>
              </a:ext>
            </a:extLst>
          </p:cNvPr>
          <p:cNvSpPr>
            <a:spLocks noGrp="1"/>
          </p:cNvSpPr>
          <p:nvPr>
            <p:ph type="body" sz="quarter" idx="40"/>
          </p:nvPr>
        </p:nvSpPr>
        <p:spPr/>
        <p:txBody>
          <a:bodyPr/>
          <a:lstStyle/>
          <a:p>
            <a:endParaRPr lang="en-US" noProof="0"/>
          </a:p>
        </p:txBody>
      </p:sp>
      <p:grpSp>
        <p:nvGrpSpPr>
          <p:cNvPr id="24" name="Group 23">
            <a:extLst>
              <a:ext uri="{FF2B5EF4-FFF2-40B4-BE49-F238E27FC236}">
                <a16:creationId xmlns:a16="http://schemas.microsoft.com/office/drawing/2014/main" id="{DE1B4EEE-00FB-5218-CC9E-568B06A783AC}"/>
              </a:ext>
            </a:extLst>
          </p:cNvPr>
          <p:cNvGrpSpPr/>
          <p:nvPr/>
        </p:nvGrpSpPr>
        <p:grpSpPr>
          <a:xfrm>
            <a:off x="7739914" y="2761669"/>
            <a:ext cx="2351135" cy="360000"/>
            <a:chOff x="588263" y="1217924"/>
            <a:chExt cx="2351135" cy="360000"/>
          </a:xfrm>
        </p:grpSpPr>
        <p:pic>
          <p:nvPicPr>
            <p:cNvPr id="25" name="Picture 24" descr="Zip Co logo SVG free download, id: 101874 - Brandlogos.net">
              <a:hlinkClick r:id="rId2"/>
              <a:extLst>
                <a:ext uri="{FF2B5EF4-FFF2-40B4-BE49-F238E27FC236}">
                  <a16:creationId xmlns:a16="http://schemas.microsoft.com/office/drawing/2014/main" id="{4428E790-D139-F05A-2E0F-374D499ABAF6}"/>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26" name="TextBox 25">
              <a:extLst>
                <a:ext uri="{FF2B5EF4-FFF2-40B4-BE49-F238E27FC236}">
                  <a16:creationId xmlns:a16="http://schemas.microsoft.com/office/drawing/2014/main" id="{CADD27C5-1442-E398-C6F6-257B1AC3F90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0" name="Group 29">
            <a:extLst>
              <a:ext uri="{FF2B5EF4-FFF2-40B4-BE49-F238E27FC236}">
                <a16:creationId xmlns:a16="http://schemas.microsoft.com/office/drawing/2014/main" id="{53479214-1608-0D3F-0E1F-EB94A950E9AA}"/>
              </a:ext>
            </a:extLst>
          </p:cNvPr>
          <p:cNvGrpSpPr/>
          <p:nvPr/>
        </p:nvGrpSpPr>
        <p:grpSpPr>
          <a:xfrm>
            <a:off x="812630" y="2761669"/>
            <a:ext cx="2351135" cy="360000"/>
            <a:chOff x="588263" y="1217924"/>
            <a:chExt cx="2351135" cy="360000"/>
          </a:xfrm>
        </p:grpSpPr>
        <p:pic>
          <p:nvPicPr>
            <p:cNvPr id="31" name="Picture 30" descr="Zip Co logo SVG free download, id: 101874 - Brandlogos.net">
              <a:hlinkClick r:id="rId2"/>
              <a:extLst>
                <a:ext uri="{FF2B5EF4-FFF2-40B4-BE49-F238E27FC236}">
                  <a16:creationId xmlns:a16="http://schemas.microsoft.com/office/drawing/2014/main" id="{A189E8BE-14B8-02F2-07F1-9FFDE1FC1CDE}"/>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2" name="TextBox 31">
              <a:extLst>
                <a:ext uri="{FF2B5EF4-FFF2-40B4-BE49-F238E27FC236}">
                  <a16:creationId xmlns:a16="http://schemas.microsoft.com/office/drawing/2014/main" id="{901DE21E-A5DC-74B1-E7BB-8BBC8FDDE51F}"/>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Segoe UI Semibold"/>
                  <a:ea typeface="+mn-ea"/>
                  <a:cs typeface="+mn-cs"/>
                </a:rPr>
                <a:t>Copilot Chat</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2</a:t>
              </a:r>
            </a:p>
          </p:txBody>
        </p:sp>
      </p:grpSp>
      <p:grpSp>
        <p:nvGrpSpPr>
          <p:cNvPr id="36" name="Group 35">
            <a:extLst>
              <a:ext uri="{FF2B5EF4-FFF2-40B4-BE49-F238E27FC236}">
                <a16:creationId xmlns:a16="http://schemas.microsoft.com/office/drawing/2014/main" id="{1999F9EE-1B59-1F86-7C8D-2B6F1B1AAC47}"/>
              </a:ext>
            </a:extLst>
          </p:cNvPr>
          <p:cNvGrpSpPr/>
          <p:nvPr/>
        </p:nvGrpSpPr>
        <p:grpSpPr>
          <a:xfrm>
            <a:off x="6008092" y="5191361"/>
            <a:ext cx="2351135" cy="360000"/>
            <a:chOff x="588263" y="1217924"/>
            <a:chExt cx="2351135" cy="360000"/>
          </a:xfrm>
        </p:grpSpPr>
        <p:pic>
          <p:nvPicPr>
            <p:cNvPr id="37" name="Picture 36" descr="Zip Co logo SVG free download, id: 101874 - Brandlogos.net">
              <a:hlinkClick r:id="rId2"/>
              <a:extLst>
                <a:ext uri="{FF2B5EF4-FFF2-40B4-BE49-F238E27FC236}">
                  <a16:creationId xmlns:a16="http://schemas.microsoft.com/office/drawing/2014/main" id="{D81F3388-C245-A62A-C476-E2829447E978}"/>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43278" t="-53646" r="-43278" b="-53646"/>
            <a:stretch/>
          </p:blipFill>
          <p:spPr bwMode="auto">
            <a:xfrm>
              <a:off x="588263" y="1217924"/>
              <a:ext cx="360000" cy="360000"/>
            </a:xfrm>
            <a:prstGeom prst="ellipse">
              <a:avLst/>
            </a:prstGeom>
            <a:solidFill>
              <a:srgbClr val="FFFFFF"/>
            </a:solidFill>
          </p:spPr>
        </p:pic>
        <p:sp>
          <p:nvSpPr>
            <p:cNvPr id="38" name="TextBox 37">
              <a:extLst>
                <a:ext uri="{FF2B5EF4-FFF2-40B4-BE49-F238E27FC236}">
                  <a16:creationId xmlns:a16="http://schemas.microsoft.com/office/drawing/2014/main" id="{41ACCFD5-6113-3559-7E98-76DF0302D528}"/>
                </a:ext>
                <a:ext uri="{C183D7F6-B498-43B3-948B-1728B52AA6E4}">
                  <adec:decorative xmlns:adec="http://schemas.microsoft.com/office/drawing/2017/decorative" val="0"/>
                </a:ext>
              </a:extLst>
            </p:cNvPr>
            <p:cNvSpPr txBox="1"/>
            <p:nvPr/>
          </p:nvSpPr>
          <p:spPr>
            <a:xfrm>
              <a:off x="1047214" y="1313286"/>
              <a:ext cx="1892184"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lang="en-US" sz="1100" noProof="0" dirty="0">
                  <a:solidFill>
                    <a:prstClr val="black"/>
                  </a:solidFill>
                  <a:latin typeface="Segoe UI Semibold"/>
                </a:rPr>
                <a:t>Copilot Chat </a:t>
              </a:r>
              <a:r>
                <a:rPr kumimoji="0" lang="en-US" sz="1100" b="0" i="0" u="none" strike="noStrike" kern="1200" cap="none" spc="0" normalizeH="0" baseline="30000" noProof="0" dirty="0">
                  <a:ln>
                    <a:noFill/>
                  </a:ln>
                  <a:solidFill>
                    <a:prstClr val="black"/>
                  </a:solidFill>
                  <a:effectLst/>
                  <a:uLnTx/>
                  <a:uFillTx/>
                  <a:latin typeface="Segoe UI Semibold"/>
                  <a:ea typeface="+mn-ea"/>
                  <a:cs typeface="+mn-cs"/>
                </a:rPr>
                <a:t>1</a:t>
              </a:r>
            </a:p>
          </p:txBody>
        </p:sp>
      </p:grpSp>
      <p:pic>
        <p:nvPicPr>
          <p:cNvPr id="42" name="Picture 41">
            <a:extLst>
              <a:ext uri="{FF2B5EF4-FFF2-40B4-BE49-F238E27FC236}">
                <a16:creationId xmlns:a16="http://schemas.microsoft.com/office/drawing/2014/main" id="{CB629A1D-8CFE-2485-4D61-16B105406BF8}"/>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10119045" y="4595129"/>
            <a:ext cx="2072955" cy="2262871"/>
          </a:xfrm>
          <a:prstGeom prst="rect">
            <a:avLst/>
          </a:prstGeom>
        </p:spPr>
      </p:pic>
      <p:sp>
        <p:nvSpPr>
          <p:cNvPr id="40" name="Rectangle: Rounded Corners 6">
            <a:extLst>
              <a:ext uri="{FF2B5EF4-FFF2-40B4-BE49-F238E27FC236}">
                <a16:creationId xmlns:a16="http://schemas.microsoft.com/office/drawing/2014/main" id="{86D1B024-FD78-95A8-86FC-6924166CBAFA}"/>
              </a:ext>
              <a:ext uri="{C183D7F6-B498-43B3-948B-1728B52AA6E4}">
                <adec:decorative xmlns:adec="http://schemas.microsoft.com/office/drawing/2017/decorative" val="1"/>
              </a:ext>
            </a:extLst>
          </p:cNvPr>
          <p:cNvSpPr/>
          <p:nvPr/>
        </p:nvSpPr>
        <p:spPr bwMode="auto">
          <a:xfrm>
            <a:off x="570454" y="1132756"/>
            <a:ext cx="987666" cy="216000"/>
          </a:xfrm>
          <a:prstGeom prst="roundRect">
            <a:avLst>
              <a:gd name="adj" fmla="val 50000"/>
            </a:avLst>
          </a:prstGeom>
          <a:solidFill>
            <a:srgbClr val="0078D4"/>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rPr>
              <a:t>KPIs impacted</a:t>
            </a:r>
          </a:p>
        </p:txBody>
      </p:sp>
      <p:grpSp>
        <p:nvGrpSpPr>
          <p:cNvPr id="41" name="Group 40">
            <a:extLst>
              <a:ext uri="{FF2B5EF4-FFF2-40B4-BE49-F238E27FC236}">
                <a16:creationId xmlns:a16="http://schemas.microsoft.com/office/drawing/2014/main" id="{9B863394-6270-F0A5-12A9-7EB0352DAD83}"/>
              </a:ext>
            </a:extLst>
          </p:cNvPr>
          <p:cNvGrpSpPr/>
          <p:nvPr/>
        </p:nvGrpSpPr>
        <p:grpSpPr>
          <a:xfrm>
            <a:off x="1624328" y="1132756"/>
            <a:ext cx="1332000" cy="216000"/>
            <a:chOff x="1198144" y="862657"/>
            <a:chExt cx="1332000" cy="216000"/>
          </a:xfrm>
        </p:grpSpPr>
        <p:sp>
          <p:nvSpPr>
            <p:cNvPr id="43" name="Rectangle: Rounded Corners 6">
              <a:extLst>
                <a:ext uri="{FF2B5EF4-FFF2-40B4-BE49-F238E27FC236}">
                  <a16:creationId xmlns:a16="http://schemas.microsoft.com/office/drawing/2014/main" id="{EBEC48CD-5475-1E1A-F0AC-C4A893834D1F}"/>
                </a:ext>
                <a:ext uri="{C183D7F6-B498-43B3-948B-1728B52AA6E4}">
                  <adec:decorative xmlns:adec="http://schemas.microsoft.com/office/drawing/2017/decorative" val="1"/>
                </a:ext>
              </a:extLst>
            </p:cNvPr>
            <p:cNvSpPr/>
            <p:nvPr/>
          </p:nvSpPr>
          <p:spPr bwMode="auto">
            <a:xfrm>
              <a:off x="1198144" y="862657"/>
              <a:ext cx="133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Wait times</a:t>
              </a:r>
            </a:p>
          </p:txBody>
        </p:sp>
        <p:pic>
          <p:nvPicPr>
            <p:cNvPr id="44" name="Graphic 43">
              <a:extLst>
                <a:ext uri="{FF2B5EF4-FFF2-40B4-BE49-F238E27FC236}">
                  <a16:creationId xmlns:a16="http://schemas.microsoft.com/office/drawing/2014/main" id="{E5C6CB23-AE2D-90A1-0144-17C3E188C04B}"/>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1244929" y="898657"/>
              <a:ext cx="144000" cy="144000"/>
            </a:xfrm>
            <a:prstGeom prst="rect">
              <a:avLst/>
            </a:prstGeom>
          </p:spPr>
        </p:pic>
      </p:grpSp>
      <p:grpSp>
        <p:nvGrpSpPr>
          <p:cNvPr id="45" name="Group 44">
            <a:extLst>
              <a:ext uri="{FF2B5EF4-FFF2-40B4-BE49-F238E27FC236}">
                <a16:creationId xmlns:a16="http://schemas.microsoft.com/office/drawing/2014/main" id="{C237BB22-F763-DFE4-AA36-D7DEE6324A54}"/>
              </a:ext>
            </a:extLst>
          </p:cNvPr>
          <p:cNvGrpSpPr/>
          <p:nvPr/>
        </p:nvGrpSpPr>
        <p:grpSpPr>
          <a:xfrm>
            <a:off x="3022536" y="1132756"/>
            <a:ext cx="1692000" cy="216000"/>
            <a:chOff x="2707850" y="862657"/>
            <a:chExt cx="1692000" cy="216000"/>
          </a:xfrm>
        </p:grpSpPr>
        <p:sp>
          <p:nvSpPr>
            <p:cNvPr id="46" name="Rectangle: Rounded Corners 6">
              <a:extLst>
                <a:ext uri="{FF2B5EF4-FFF2-40B4-BE49-F238E27FC236}">
                  <a16:creationId xmlns:a16="http://schemas.microsoft.com/office/drawing/2014/main" id="{06978909-7C36-7574-B79C-6B0021C16ADE}"/>
                </a:ext>
                <a:ext uri="{C183D7F6-B498-43B3-948B-1728B52AA6E4}">
                  <adec:decorative xmlns:adec="http://schemas.microsoft.com/office/drawing/2017/decorative" val="1"/>
                </a:ext>
              </a:extLst>
            </p:cNvPr>
            <p:cNvSpPr/>
            <p:nvPr/>
          </p:nvSpPr>
          <p:spPr bwMode="auto">
            <a:xfrm>
              <a:off x="2707850" y="862657"/>
              <a:ext cx="1692000" cy="216000"/>
            </a:xfrm>
            <a:prstGeom prst="roundRect">
              <a:avLst>
                <a:gd name="adj" fmla="val 50000"/>
              </a:avLst>
            </a:prstGeom>
            <a:solidFill>
              <a:srgbClr val="FFFFFF"/>
            </a:solidFill>
            <a:ln w="12700">
              <a:solidFill>
                <a:srgbClr val="0078D4"/>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0078D4"/>
                  </a:solidFill>
                  <a:effectLst/>
                  <a:uLnTx/>
                  <a:uFillTx/>
                  <a:latin typeface="Segoe UI Semibold" panose="020B0702040204020203" pitchFamily="34" charset="0"/>
                  <a:ea typeface="+mn-ea"/>
                  <a:cs typeface="Segoe UI Semibold" panose="020B0702040204020203" pitchFamily="34" charset="0"/>
                </a:rPr>
                <a:t>Patient satisfaction</a:t>
              </a:r>
            </a:p>
          </p:txBody>
        </p:sp>
        <p:pic>
          <p:nvPicPr>
            <p:cNvPr id="47" name="Graphic 46">
              <a:extLst>
                <a:ext uri="{FF2B5EF4-FFF2-40B4-BE49-F238E27FC236}">
                  <a16:creationId xmlns:a16="http://schemas.microsoft.com/office/drawing/2014/main" id="{57758590-E3D6-CF6E-C551-6987C551A333}"/>
                </a:ext>
              </a:extLst>
            </p:cNvPr>
            <p:cNvPicPr>
              <a:picLocks noChangeAspect="1"/>
            </p:cNvPicPr>
            <p:nvPr/>
          </p:nvPicPr>
          <p: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754635" y="898657"/>
              <a:ext cx="144000" cy="144000"/>
            </a:xfrm>
            <a:prstGeom prst="rect">
              <a:avLst/>
            </a:prstGeom>
          </p:spPr>
        </p:pic>
      </p:grpSp>
      <p:sp>
        <p:nvSpPr>
          <p:cNvPr id="51" name="Rectangle: Rounded Corners 6">
            <a:extLst>
              <a:ext uri="{FF2B5EF4-FFF2-40B4-BE49-F238E27FC236}">
                <a16:creationId xmlns:a16="http://schemas.microsoft.com/office/drawing/2014/main" id="{3BC70557-8B68-19A8-4240-1D265FBD3F84}"/>
              </a:ext>
              <a:ext uri="{C183D7F6-B498-43B3-948B-1728B52AA6E4}">
                <adec:decorative xmlns:adec="http://schemas.microsoft.com/office/drawing/2017/decorative" val="1"/>
              </a:ext>
            </a:extLst>
          </p:cNvPr>
          <p:cNvSpPr/>
          <p:nvPr/>
        </p:nvSpPr>
        <p:spPr bwMode="auto">
          <a:xfrm>
            <a:off x="6469498" y="1127774"/>
            <a:ext cx="987667" cy="216000"/>
          </a:xfrm>
          <a:prstGeom prst="roundRect">
            <a:avLst>
              <a:gd name="adj" fmla="val 50000"/>
            </a:avLst>
          </a:prstGeom>
          <a:solidFill>
            <a:srgbClr val="8661C5"/>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18288" rIns="0" bIns="36000" numCol="1" spcCol="0" rtlCol="0" fromWordArt="0" anchor="ctr" anchorCtr="0" forceAA="0" compatLnSpc="1">
            <a:prstTxWarp prst="textNoShape">
              <a:avLst/>
            </a:prstTxWarp>
            <a:noAutofit/>
          </a:bodyPr>
          <a:lstStyle/>
          <a:p>
            <a:pPr marL="0" marR="0" lvl="0" indent="0" algn="ctr"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FFFFFF"/>
                </a:solidFill>
                <a:effectLst/>
                <a:uLnTx/>
                <a:uFillTx/>
                <a:latin typeface="Segoe UI Semibold"/>
                <a:ea typeface="+mn-ea"/>
                <a:cs typeface="Segoe UI Semibold"/>
              </a:rPr>
              <a:t>Value benefit</a:t>
            </a:r>
            <a:endParaRPr kumimoji="0" lang="en-US" sz="900" b="0" i="0" u="none" strike="noStrike" kern="1200" cap="none" spc="0" normalizeH="0" baseline="0" noProof="0">
              <a:ln>
                <a:noFill/>
              </a:ln>
              <a:solidFill>
                <a:srgbClr val="FFFFFF"/>
              </a:solidFill>
              <a:effectLst/>
              <a:uLnTx/>
              <a:uFillTx/>
              <a:latin typeface="Segoe UI Semibold" panose="020B0702040204020203" pitchFamily="34" charset="0"/>
              <a:ea typeface="+mn-ea"/>
              <a:cs typeface="Segoe UI Semibold" panose="020B0702040204020203" pitchFamily="34" charset="0"/>
            </a:endParaRPr>
          </a:p>
        </p:txBody>
      </p:sp>
      <p:grpSp>
        <p:nvGrpSpPr>
          <p:cNvPr id="52" name="Group 51">
            <a:extLst>
              <a:ext uri="{FF2B5EF4-FFF2-40B4-BE49-F238E27FC236}">
                <a16:creationId xmlns:a16="http://schemas.microsoft.com/office/drawing/2014/main" id="{CD28AA17-3C63-BFF1-9A39-2C5A6B15ECB6}"/>
              </a:ext>
            </a:extLst>
          </p:cNvPr>
          <p:cNvGrpSpPr/>
          <p:nvPr/>
        </p:nvGrpSpPr>
        <p:grpSpPr>
          <a:xfrm>
            <a:off x="7523373" y="1127774"/>
            <a:ext cx="1260000" cy="216000"/>
            <a:chOff x="1194743" y="1140160"/>
            <a:chExt cx="1260000" cy="216000"/>
          </a:xfrm>
        </p:grpSpPr>
        <p:sp>
          <p:nvSpPr>
            <p:cNvPr id="53" name="Rectangle: Rounded Corners 6">
              <a:extLst>
                <a:ext uri="{FF2B5EF4-FFF2-40B4-BE49-F238E27FC236}">
                  <a16:creationId xmlns:a16="http://schemas.microsoft.com/office/drawing/2014/main" id="{DA2A797C-248F-2ABE-1F76-0FABB4DF59F7}"/>
                </a:ext>
                <a:ext uri="{C183D7F6-B498-43B3-948B-1728B52AA6E4}">
                  <adec:decorative xmlns:adec="http://schemas.microsoft.com/office/drawing/2017/decorative" val="1"/>
                </a:ext>
              </a:extLst>
            </p:cNvPr>
            <p:cNvSpPr/>
            <p:nvPr/>
          </p:nvSpPr>
          <p:spPr bwMode="auto">
            <a:xfrm>
              <a:off x="1194743" y="1140160"/>
              <a:ext cx="1260000" cy="216000"/>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rPr>
                <a:t>Cost savings</a:t>
              </a:r>
            </a:p>
          </p:txBody>
        </p:sp>
        <p:pic>
          <p:nvPicPr>
            <p:cNvPr id="54" name="Graphic 53">
              <a:extLst>
                <a:ext uri="{FF2B5EF4-FFF2-40B4-BE49-F238E27FC236}">
                  <a16:creationId xmlns:a16="http://schemas.microsoft.com/office/drawing/2014/main" id="{BAE91D44-CFB5-09A8-0A97-D79618990196}"/>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55" name="Group 54">
            <a:extLst>
              <a:ext uri="{FF2B5EF4-FFF2-40B4-BE49-F238E27FC236}">
                <a16:creationId xmlns:a16="http://schemas.microsoft.com/office/drawing/2014/main" id="{F946B6CE-4FF5-1021-CFC1-A076CA4A93A9}"/>
              </a:ext>
            </a:extLst>
          </p:cNvPr>
          <p:cNvGrpSpPr/>
          <p:nvPr/>
        </p:nvGrpSpPr>
        <p:grpSpPr>
          <a:xfrm>
            <a:off x="8868697" y="1127774"/>
            <a:ext cx="1450784" cy="206438"/>
            <a:chOff x="1194743" y="1140160"/>
            <a:chExt cx="1450784" cy="206438"/>
          </a:xfrm>
        </p:grpSpPr>
        <p:sp>
          <p:nvSpPr>
            <p:cNvPr id="56" name="Rectangle: Rounded Corners 6">
              <a:extLst>
                <a:ext uri="{FF2B5EF4-FFF2-40B4-BE49-F238E27FC236}">
                  <a16:creationId xmlns:a16="http://schemas.microsoft.com/office/drawing/2014/main" id="{E17322EC-D6E7-0BB2-4E3E-BDFB28EF953F}"/>
                </a:ext>
                <a:ext uri="{C183D7F6-B498-43B3-948B-1728B52AA6E4}">
                  <adec:decorative xmlns:adec="http://schemas.microsoft.com/office/drawing/2017/decorative" val="1"/>
                </a:ext>
              </a:extLst>
            </p:cNvPr>
            <p:cNvSpPr/>
            <p:nvPr/>
          </p:nvSpPr>
          <p:spPr bwMode="auto">
            <a:xfrm>
              <a:off x="1194743" y="1140160"/>
              <a:ext cx="1450784" cy="206438"/>
            </a:xfrm>
            <a:prstGeom prst="roundRect">
              <a:avLst>
                <a:gd name="adj" fmla="val 50000"/>
              </a:avLst>
            </a:prstGeom>
            <a:solidFill>
              <a:srgbClr val="FFFFFF"/>
            </a:solidFill>
            <a:ln w="12700">
              <a:solidFill>
                <a:srgbClr val="8661C5"/>
              </a:solidFill>
              <a:headEnd type="none" w="med" len="med"/>
              <a:tailEnd type="none" w="med" len="med"/>
            </a:ln>
            <a:effectLst>
              <a:outerShdw blurRad="63500" dist="63500" dir="2700000" rotWithShape="0">
                <a:srgbClr val="454142">
                  <a:alpha val="20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216000" tIns="18288" rIns="36000" bIns="36000" numCol="1" spcCol="0" rtlCol="0" fromWordArt="0" anchor="ctr" anchorCtr="0" forceAA="0" compatLnSpc="1">
              <a:prstTxWarp prst="textNoShape">
                <a:avLst/>
              </a:prstTxWarp>
              <a:noAutofit/>
            </a:bodyPr>
            <a:lstStyle/>
            <a:p>
              <a:pPr marL="0" marR="0" lvl="0" indent="0" algn="l" defTabSz="932742" rtl="0" eaLnBrk="1" fontAlgn="auto" latinLnBrk="0" hangingPunct="1">
                <a:lnSpc>
                  <a:spcPct val="100000"/>
                </a:lnSpc>
                <a:spcBef>
                  <a:spcPts val="0"/>
                </a:spcBef>
                <a:spcAft>
                  <a:spcPts val="0"/>
                </a:spcAft>
                <a:buClrTx/>
                <a:buSzTx/>
                <a:buFontTx/>
                <a:buNone/>
                <a:tabLst/>
                <a:defRPr/>
              </a:pPr>
              <a:r>
                <a:rPr lang="en-US" sz="900" noProof="0">
                  <a:solidFill>
                    <a:srgbClr val="8661C5"/>
                  </a:solidFill>
                  <a:latin typeface="Segoe UI Semibold" panose="020B0702040204020203" pitchFamily="34" charset="0"/>
                  <a:cs typeface="Segoe UI Semibold" panose="020B0702040204020203" pitchFamily="34" charset="0"/>
                </a:rPr>
                <a:t>Employee experience</a:t>
              </a:r>
              <a:endParaRPr kumimoji="0" lang="en-US" sz="900" b="0" i="0" u="none" strike="noStrike" kern="1200" cap="none" spc="0" normalizeH="0" baseline="0" noProof="0">
                <a:ln>
                  <a:noFill/>
                </a:ln>
                <a:solidFill>
                  <a:srgbClr val="8661C5"/>
                </a:solidFill>
                <a:effectLst/>
                <a:uLnTx/>
                <a:uFillTx/>
                <a:latin typeface="Segoe UI Semibold" panose="020B0702040204020203" pitchFamily="34" charset="0"/>
                <a:ea typeface="+mn-ea"/>
                <a:cs typeface="Segoe UI Semibold" panose="020B0702040204020203" pitchFamily="34" charset="0"/>
              </a:endParaRPr>
            </a:p>
          </p:txBody>
        </p:sp>
        <p:pic>
          <p:nvPicPr>
            <p:cNvPr id="57" name="Graphic 56">
              <a:extLst>
                <a:ext uri="{FF2B5EF4-FFF2-40B4-BE49-F238E27FC236}">
                  <a16:creationId xmlns:a16="http://schemas.microsoft.com/office/drawing/2014/main" id="{F6E3987B-3D17-FA97-F456-E036DE174ADC}"/>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1241527" y="1176160"/>
              <a:ext cx="144000" cy="144000"/>
            </a:xfrm>
            <a:prstGeom prst="rect">
              <a:avLst/>
            </a:prstGeom>
          </p:spPr>
        </p:pic>
      </p:grpSp>
      <p:grpSp>
        <p:nvGrpSpPr>
          <p:cNvPr id="58" name="Group 57">
            <a:extLst>
              <a:ext uri="{FF2B5EF4-FFF2-40B4-BE49-F238E27FC236}">
                <a16:creationId xmlns:a16="http://schemas.microsoft.com/office/drawing/2014/main" id="{DF298879-9ABE-54DB-E4DD-D59E4A84EA7F}"/>
              </a:ext>
            </a:extLst>
          </p:cNvPr>
          <p:cNvGrpSpPr/>
          <p:nvPr/>
        </p:nvGrpSpPr>
        <p:grpSpPr>
          <a:xfrm>
            <a:off x="2650996" y="5194432"/>
            <a:ext cx="1538951" cy="360000"/>
            <a:chOff x="588263" y="2657420"/>
            <a:chExt cx="1538951" cy="360000"/>
          </a:xfrm>
        </p:grpSpPr>
        <p:pic>
          <p:nvPicPr>
            <p:cNvPr id="61" name="Picture 60">
              <a:extLst>
                <a:ext uri="{FF2B5EF4-FFF2-40B4-BE49-F238E27FC236}">
                  <a16:creationId xmlns:a16="http://schemas.microsoft.com/office/drawing/2014/main" id="{8B80A353-B8CF-1D22-953A-8F83131E99E0}"/>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588263" y="2657420"/>
              <a:ext cx="360000" cy="360000"/>
            </a:xfrm>
            <a:prstGeom prst="ellipse">
              <a:avLst/>
            </a:prstGeom>
            <a:solidFill>
              <a:srgbClr val="FFFFFF"/>
            </a:solidFill>
          </p:spPr>
        </p:pic>
        <p:sp>
          <p:nvSpPr>
            <p:cNvPr id="62" name="TextBox 61">
              <a:extLst>
                <a:ext uri="{FF2B5EF4-FFF2-40B4-BE49-F238E27FC236}">
                  <a16:creationId xmlns:a16="http://schemas.microsoft.com/office/drawing/2014/main" id="{2616B519-657C-8B9D-17F9-740E47934A44}"/>
                </a:ext>
                <a:ext uri="{C183D7F6-B498-43B3-948B-1728B52AA6E4}">
                  <adec:decorative xmlns:adec="http://schemas.microsoft.com/office/drawing/2017/decorative" val="0"/>
                </a:ext>
              </a:extLst>
            </p:cNvPr>
            <p:cNvSpPr txBox="1"/>
            <p:nvPr/>
          </p:nvSpPr>
          <p:spPr>
            <a:xfrm>
              <a:off x="1047214" y="2752782"/>
              <a:ext cx="1080000"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Word</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grpSp>
        <p:nvGrpSpPr>
          <p:cNvPr id="63" name="Group 62">
            <a:extLst>
              <a:ext uri="{FF2B5EF4-FFF2-40B4-BE49-F238E27FC236}">
                <a16:creationId xmlns:a16="http://schemas.microsoft.com/office/drawing/2014/main" id="{4D495352-6E34-9649-4588-E1084AF2FC97}"/>
              </a:ext>
            </a:extLst>
          </p:cNvPr>
          <p:cNvGrpSpPr/>
          <p:nvPr/>
        </p:nvGrpSpPr>
        <p:grpSpPr>
          <a:xfrm>
            <a:off x="4442692" y="2742085"/>
            <a:ext cx="1565400" cy="360000"/>
            <a:chOff x="588263" y="3617084"/>
            <a:chExt cx="1565400" cy="360000"/>
          </a:xfrm>
        </p:grpSpPr>
        <p:pic>
          <p:nvPicPr>
            <p:cNvPr id="64" name="Picture 63">
              <a:extLst>
                <a:ext uri="{FF2B5EF4-FFF2-40B4-BE49-F238E27FC236}">
                  <a16:creationId xmlns:a16="http://schemas.microsoft.com/office/drawing/2014/main" id="{8026EB9E-4A06-5E8E-126F-0F3F8548E66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588263" y="3617084"/>
              <a:ext cx="360000" cy="360000"/>
            </a:xfrm>
            <a:prstGeom prst="ellipse">
              <a:avLst/>
            </a:prstGeom>
            <a:solidFill>
              <a:srgbClr val="FFFFFF"/>
            </a:solidFill>
          </p:spPr>
        </p:pic>
        <p:sp>
          <p:nvSpPr>
            <p:cNvPr id="65" name="TextBox 64">
              <a:extLst>
                <a:ext uri="{FF2B5EF4-FFF2-40B4-BE49-F238E27FC236}">
                  <a16:creationId xmlns:a16="http://schemas.microsoft.com/office/drawing/2014/main" id="{D6C6C73A-0FDA-8D54-F798-01BB72AA16BE}"/>
                </a:ext>
                <a:ext uri="{C183D7F6-B498-43B3-948B-1728B52AA6E4}">
                  <adec:decorative xmlns:adec="http://schemas.microsoft.com/office/drawing/2017/decorative" val="0"/>
                </a:ext>
              </a:extLst>
            </p:cNvPr>
            <p:cNvSpPr txBox="1"/>
            <p:nvPr/>
          </p:nvSpPr>
          <p:spPr>
            <a:xfrm>
              <a:off x="1047214" y="3712446"/>
              <a:ext cx="1106449" cy="169277"/>
            </a:xfrm>
            <a:prstGeom prst="rect">
              <a:avLst/>
            </a:prstGeom>
            <a:noFill/>
          </p:spPr>
          <p:txBody>
            <a:bodyPr wrap="square" lIns="0" tIns="0" rIns="0" bIns="0" rtlCol="0" anchor="ctr">
              <a:spAutoFit/>
            </a:bodyPr>
            <a:lstStyle/>
            <a:p>
              <a:pPr marL="0" marR="0" lvl="0" indent="0" algn="l" defTabSz="914367"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a:ln>
                    <a:noFill/>
                  </a:ln>
                  <a:solidFill>
                    <a:prstClr val="black"/>
                  </a:solidFill>
                  <a:effectLst/>
                  <a:uLnTx/>
                  <a:uFillTx/>
                  <a:latin typeface="Segoe UI Semibold"/>
                  <a:ea typeface="+mn-ea"/>
                  <a:cs typeface="+mn-cs"/>
                </a:rPr>
                <a:t>Copilot in Teams</a:t>
              </a:r>
              <a:endParaRPr kumimoji="0" lang="en-US" sz="1100" b="0" i="0" u="none" strike="noStrike" kern="1200" cap="none" spc="0" normalizeH="0" baseline="30000" noProof="0">
                <a:ln>
                  <a:noFill/>
                </a:ln>
                <a:solidFill>
                  <a:prstClr val="black"/>
                </a:solidFill>
                <a:effectLst/>
                <a:uLnTx/>
                <a:uFillTx/>
                <a:latin typeface="Segoe UI Semibold"/>
                <a:ea typeface="+mn-ea"/>
                <a:cs typeface="+mn-cs"/>
              </a:endParaRPr>
            </a:p>
          </p:txBody>
        </p:sp>
      </p:grpSp>
    </p:spTree>
    <p:extLst>
      <p:ext uri="{BB962C8B-B14F-4D97-AF65-F5344CB8AC3E}">
        <p14:creationId xmlns:p14="http://schemas.microsoft.com/office/powerpoint/2010/main" val="4142846572"/>
      </p:ext>
    </p:extLst>
  </p:cSld>
  <p:clrMapOvr>
    <a:masterClrMapping/>
  </p:clrMapOvr>
  <p:transition>
    <p:fade/>
  </p:transition>
</p:sld>
</file>

<file path=ppt/theme/theme1.xml><?xml version="1.0" encoding="utf-8"?>
<a:theme xmlns:a="http://schemas.openxmlformats.org/drawingml/2006/main" name="Light 16x9">
  <a:themeElements>
    <a:clrScheme name="Custom 7">
      <a:dk1>
        <a:srgbClr val="000000"/>
      </a:dk1>
      <a:lt1>
        <a:srgbClr val="FFFFFF"/>
      </a:lt1>
      <a:dk2>
        <a:srgbClr val="463668"/>
      </a:dk2>
      <a:lt2>
        <a:srgbClr val="E8E6DF"/>
      </a:lt2>
      <a:accent1>
        <a:srgbClr val="463668"/>
      </a:accent1>
      <a:accent2>
        <a:srgbClr val="C5B4E3"/>
      </a:accent2>
      <a:accent3>
        <a:srgbClr val="C03BC4"/>
      </a:accent3>
      <a:accent4>
        <a:srgbClr val="8C8279"/>
      </a:accent4>
      <a:accent5>
        <a:srgbClr val="D59ED7"/>
      </a:accent5>
      <a:accent6>
        <a:srgbClr val="D7D2CB"/>
      </a:accent6>
      <a:hlink>
        <a:srgbClr val="8661C5"/>
      </a:hlink>
      <a:folHlink>
        <a:srgbClr val="8661C5"/>
      </a:folHlink>
    </a:clrScheme>
    <a:fontScheme name="Microsoft 2019 Brand Templates">
      <a:majorFont>
        <a:latin typeface="Segoe UI Semibold"/>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custClrLst>
    <a:custClr name="Light Brown">
      <a:srgbClr val="E1D3C7"/>
    </a:custClr>
    <a:custClr name="Light Yellow">
      <a:srgbClr val="FFE399"/>
    </a:custClr>
    <a:custClr name="Light Orange">
      <a:srgbClr val="FFA38B"/>
    </a:custClr>
    <a:custClr name="Light Red">
      <a:srgbClr val="FFB3BB"/>
    </a:custClr>
    <a:custClr name="Light Magenta">
      <a:srgbClr val="D59ED7"/>
    </a:custClr>
    <a:custClr name="Light Purple">
      <a:srgbClr val="C5B4E3"/>
    </a:custClr>
    <a:custClr name="Light Blue">
      <a:srgbClr val="8DC8E8"/>
    </a:custClr>
    <a:custClr name="Light Teal">
      <a:srgbClr val="B9DCD2"/>
    </a:custClr>
    <a:custClr name="Light Green">
      <a:srgbClr val="D4EC8E"/>
    </a:custClr>
    <a:custClr name="Blue Black">
      <a:srgbClr val="091F2C"/>
    </a:custClr>
    <a:custClr name="Brown">
      <a:srgbClr val="BF9474"/>
    </a:custClr>
    <a:custClr name="Yellow">
      <a:srgbClr val="FFB900"/>
    </a:custClr>
    <a:custClr name="Orange">
      <a:srgbClr val="FF5C39"/>
    </a:custClr>
    <a:custClr name="Red">
      <a:srgbClr val="F4364C"/>
    </a:custClr>
    <a:custClr name="Magenta">
      <a:srgbClr val="C03BC4"/>
    </a:custClr>
    <a:custClr name="Purple">
      <a:srgbClr val="8661C5"/>
    </a:custClr>
    <a:custClr name="Blue">
      <a:srgbClr val="0078D4"/>
    </a:custClr>
    <a:custClr name="Teal">
      <a:srgbClr val="49C5B1"/>
    </a:custClr>
    <a:custClr name="Green">
      <a:srgbClr val="8DE971"/>
    </a:custClr>
    <a:custClr name="Rich Black">
      <a:srgbClr val="000000"/>
    </a:custClr>
    <a:custClr name="Dark Brown">
      <a:srgbClr val="5C4738"/>
    </a:custClr>
    <a:custClr name="Dark Yellow">
      <a:srgbClr val="7F5A1A"/>
    </a:custClr>
    <a:custClr name="Dark Orange">
      <a:srgbClr val="73391D"/>
    </a:custClr>
    <a:custClr name="Dark Red">
      <a:srgbClr val="73262F"/>
    </a:custClr>
    <a:custClr name="Dark Magenta">
      <a:srgbClr val="702573"/>
    </a:custClr>
    <a:custClr name="Dark Purple">
      <a:srgbClr val="463668"/>
    </a:custClr>
    <a:custClr name="Dark Blue">
      <a:srgbClr val="2A446F"/>
    </a:custClr>
    <a:custClr name="Dark Teal">
      <a:srgbClr val="225B62"/>
    </a:custClr>
    <a:custClr name="Dark Green">
      <a:srgbClr val="07641D"/>
    </a:custClr>
    <a:custClr name="Brown Black">
      <a:srgbClr val="291817"/>
    </a:custClr>
    <a:custClr name="Pure White">
      <a:srgbClr val="FFFFFF"/>
    </a:custClr>
    <a:custClr name="Off White">
      <a:srgbClr val="F4F3F5"/>
    </a:custClr>
    <a:custClr name="Warm White">
      <a:srgbClr val="FFF8F3"/>
    </a:custClr>
    <a:custClr name="Warm Light Gray">
      <a:srgbClr val="E8E6DF"/>
    </a:custClr>
    <a:custClr name="Mid Gray">
      <a:srgbClr val="D7D2CB"/>
    </a:custClr>
    <a:custClr name="Warm Gray">
      <a:srgbClr val="8C8279"/>
    </a:custClr>
    <a:custClr name="Light Gray">
      <a:srgbClr val="D9D9D6"/>
    </a:custClr>
    <a:custClr name="Cool Gray">
      <a:srgbClr val="B1B3B3"/>
    </a:custClr>
    <a:custClr name="Dark Gray">
      <a:srgbClr val="454142"/>
    </a:custClr>
    <a:custClr name="Pure White">
      <a:srgbClr val="FFFFFF"/>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 name="Blank">
      <a:srgbClr val="F0F0F0"/>
    </a:custClr>
  </a:custClrLst>
  <a:extLst>
    <a:ext uri="{05A4C25C-085E-4340-85A3-A5531E510DB2}">
      <thm15:themeFamily xmlns:thm15="http://schemas.microsoft.com/office/thememl/2012/main" name="Microsoft brand template starter - 16x9 v04.potx" id="{4908BB59-E0F9-4262-9337-B2D75939F852}" vid="{C1F6406B-B671-42E9-A581-A06DD50715F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696B5C021C36A4B948619657DF31541" ma:contentTypeVersion="13" ma:contentTypeDescription="Create a new document." ma:contentTypeScope="" ma:versionID="3179e1be26f23a129528d230448053e8">
  <xsd:schema xmlns:xsd="http://www.w3.org/2001/XMLSchema" xmlns:xs="http://www.w3.org/2001/XMLSchema" xmlns:p="http://schemas.microsoft.com/office/2006/metadata/properties" xmlns:ns1="http://schemas.microsoft.com/sharepoint/v3" xmlns:ns2="c12c9beb-9115-4dd4-b4b0-98592a7680e2" xmlns:ns3="9b9b331a-5640-4f50-a010-6cc4266aa39c" targetNamespace="http://schemas.microsoft.com/office/2006/metadata/properties" ma:root="true" ma:fieldsID="d3f859843280ba2968dbadbb5350bb26" ns1:_="" ns2:_="" ns3:_="">
    <xsd:import namespace="http://schemas.microsoft.com/sharepoint/v3"/>
    <xsd:import namespace="c12c9beb-9115-4dd4-b4b0-98592a7680e2"/>
    <xsd:import namespace="9b9b331a-5640-4f50-a010-6cc4266aa39c"/>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12c9beb-9115-4dd4-b4b0-98592a7680e2"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ObjectDetectorVersions" ma:index="13" nillable="true" ma:displayName="MediaServiceObjectDetectorVersions" ma:hidden="true" ma:indexed="true" ma:internalName="MediaServiceObjectDetectorVersions"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BillingMetadata" ma:index="20"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b9b331a-5640-4f50-a010-6cc4266aa39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8906DCFC-57BE-471C-9AA9-8C94A7A505DA}">
  <ds:schemaRefs>
    <ds:schemaRef ds:uri="http://schemas.microsoft.com/sharepoint/v3/contenttype/forms"/>
  </ds:schemaRefs>
</ds:datastoreItem>
</file>

<file path=customXml/itemProps2.xml><?xml version="1.0" encoding="utf-8"?>
<ds:datastoreItem xmlns:ds="http://schemas.openxmlformats.org/officeDocument/2006/customXml" ds:itemID="{E4F575D1-D3E6-4B2E-81B9-7181EE16BC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12c9beb-9115-4dd4-b4b0-98592a7680e2"/>
    <ds:schemaRef ds:uri="9b9b331a-5640-4f50-a010-6cc4266aa3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549B3AD-9962-4CE5-8E0A-2C8D95E7DE3D}">
  <ds:schemaRefs>
    <ds:schemaRef ds:uri="9b9b331a-5640-4f50-a010-6cc4266aa39c"/>
    <ds:schemaRef ds:uri="http://schemas.microsoft.com/sharepoint/v3"/>
    <ds:schemaRef ds:uri="http://schemas.microsoft.com/office/2006/documentManagement/types"/>
    <ds:schemaRef ds:uri="http://purl.org/dc/elements/1.1/"/>
    <ds:schemaRef ds:uri="c12c9beb-9115-4dd4-b4b0-98592a7680e2"/>
    <ds:schemaRef ds:uri="http://purl.org/dc/dcmitype/"/>
    <ds:schemaRef ds:uri="http://www.w3.org/XML/1998/namespace"/>
    <ds:schemaRef ds:uri="http://purl.org/dc/terms/"/>
    <ds:schemaRef ds:uri="http://schemas.microsoft.com/office/infopath/2007/PartnerControls"/>
    <ds:schemaRef ds:uri="http://schemas.openxmlformats.org/package/2006/metadata/core-properties"/>
    <ds:schemaRef ds:uri="http://schemas.microsoft.com/office/2006/metadata/properties"/>
  </ds:schemaRefs>
</ds:datastoreItem>
</file>

<file path=docMetadata/LabelInfo.xml><?xml version="1.0" encoding="utf-8"?>
<clbl:labelList xmlns:clbl="http://schemas.microsoft.com/office/2020/mipLabelMetadata">
  <clbl:label id="{f42aa342-8706-4288-bd11-ebb85995028c}" enabled="1" method="Privileged" siteId="{72f988bf-86f1-41af-91ab-2d7cd011db47}" removed="0"/>
</clbl:labelList>
</file>

<file path=docProps/app.xml><?xml version="1.0" encoding="utf-8"?>
<Properties xmlns="http://schemas.openxmlformats.org/officeDocument/2006/extended-properties" xmlns:vt="http://schemas.openxmlformats.org/officeDocument/2006/docPropsVTypes">
  <TotalTime>1725</TotalTime>
  <Words>4678</Words>
  <Application>Microsoft Office PowerPoint</Application>
  <PresentationFormat>Widescreen</PresentationFormat>
  <Paragraphs>548</Paragraphs>
  <Slides>20</Slides>
  <Notes>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20</vt:i4>
      </vt:variant>
    </vt:vector>
  </HeadingPairs>
  <TitlesOfParts>
    <vt:vector size="31" baseType="lpstr">
      <vt:lpstr>Aptos</vt:lpstr>
      <vt:lpstr>Arial</vt:lpstr>
      <vt:lpstr>Calibri</vt:lpstr>
      <vt:lpstr>Segoe Sans Display</vt:lpstr>
      <vt:lpstr>Segoe UI</vt:lpstr>
      <vt:lpstr>Segoe UI </vt:lpstr>
      <vt:lpstr>Segoe UI (Body)</vt:lpstr>
      <vt:lpstr>Segoe UI Semibold</vt:lpstr>
      <vt:lpstr>Segoe UI Semilight</vt:lpstr>
      <vt:lpstr>Wingdings</vt:lpstr>
      <vt:lpstr>Light 16x9</vt:lpstr>
      <vt:lpstr>Copilot Scenario Library</vt:lpstr>
      <vt:lpstr>Copilot value journey</vt:lpstr>
      <vt:lpstr>Top 10 to "Try First"</vt:lpstr>
      <vt:lpstr>”Effort” level for each scenario  </vt:lpstr>
      <vt:lpstr>Copilot scenarios for Healthcare</vt:lpstr>
      <vt:lpstr>Copilot Healthcare scenarios </vt:lpstr>
      <vt:lpstr>Copilot solutions in Healthcare</vt:lpstr>
      <vt:lpstr>Optimize costs and help employees thrive in Healthcare</vt:lpstr>
      <vt:lpstr>Health provider | Enhance clinician efficiency</vt:lpstr>
      <vt:lpstr>Health provider | Optimize workforce planning</vt:lpstr>
      <vt:lpstr>Health provider | Organize and manage research knowledge</vt:lpstr>
      <vt:lpstr>Health provider | Departmental meeting </vt:lpstr>
      <vt:lpstr>Health provider | Medical conference – perspectives creation </vt:lpstr>
      <vt:lpstr>Payor | Speed claims processing</vt:lpstr>
      <vt:lpstr>Payor | Simplify prior authorization(PA)</vt:lpstr>
      <vt:lpstr>Payor | Manage appeals</vt:lpstr>
      <vt:lpstr>Payor | Curate member education materials </vt:lpstr>
      <vt:lpstr>Pharma | Drug research</vt:lpstr>
      <vt:lpstr>Pharma | Clinical trials</vt:lpstr>
      <vt:lpstr>Pharma | A day in the life of a Quality Assurance Manager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Daryl Schaal (SYNAXIS CORPORATION)</dc:creator>
  <cp:lastModifiedBy>Daryl Schaal</cp:lastModifiedBy>
  <cp:revision>5</cp:revision>
  <dcterms:created xsi:type="dcterms:W3CDTF">2024-09-25T15:39:48Z</dcterms:created>
  <dcterms:modified xsi:type="dcterms:W3CDTF">2025-02-11T22:59:13Z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0x0101007696B5C021C36A4B948619657DF31541</vt:lpwstr>
  </property>
</Properties>
</file>