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46"/>
  </p:notesMasterIdLst>
  <p:sldIdLst>
    <p:sldId id="1633" r:id="rId5"/>
    <p:sldId id="375" r:id="rId6"/>
    <p:sldId id="440" r:id="rId7"/>
    <p:sldId id="334" r:id="rId8"/>
    <p:sldId id="2147483561" r:id="rId9"/>
    <p:sldId id="351" r:id="rId10"/>
    <p:sldId id="434" r:id="rId11"/>
    <p:sldId id="387" r:id="rId12"/>
    <p:sldId id="271" r:id="rId13"/>
    <p:sldId id="527" r:id="rId14"/>
    <p:sldId id="272" r:id="rId15"/>
    <p:sldId id="379" r:id="rId16"/>
    <p:sldId id="392" r:id="rId17"/>
    <p:sldId id="2147482563" r:id="rId18"/>
    <p:sldId id="552" r:id="rId19"/>
    <p:sldId id="554" r:id="rId20"/>
    <p:sldId id="555" r:id="rId21"/>
    <p:sldId id="491" r:id="rId22"/>
    <p:sldId id="564" r:id="rId23"/>
    <p:sldId id="565" r:id="rId24"/>
    <p:sldId id="563" r:id="rId25"/>
    <p:sldId id="497" r:id="rId26"/>
    <p:sldId id="498" r:id="rId27"/>
    <p:sldId id="499" r:id="rId28"/>
    <p:sldId id="567" r:id="rId29"/>
    <p:sldId id="568" r:id="rId30"/>
    <p:sldId id="507" r:id="rId31"/>
    <p:sldId id="506" r:id="rId32"/>
    <p:sldId id="570" r:id="rId33"/>
    <p:sldId id="496" r:id="rId34"/>
    <p:sldId id="566" r:id="rId35"/>
    <p:sldId id="571" r:id="rId36"/>
    <p:sldId id="508" r:id="rId37"/>
    <p:sldId id="572" r:id="rId38"/>
    <p:sldId id="569" r:id="rId39"/>
    <p:sldId id="500" r:id="rId40"/>
    <p:sldId id="502" r:id="rId41"/>
    <p:sldId id="501" r:id="rId42"/>
    <p:sldId id="503" r:id="rId43"/>
    <p:sldId id="505" r:id="rId44"/>
    <p:sldId id="50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7E090-2898-4C5B-8636-B01C91BC2635}" v="2539" dt="2025-02-10T22:01:53.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360" y="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248D70-1614-483A-8C8C-25212EAD5529}" type="slidenum">
              <a:rPr lang="en-US" smtClean="0"/>
              <a:t>2</a:t>
            </a:fld>
            <a:endParaRPr lang="en-US"/>
          </a:p>
        </p:txBody>
      </p:sp>
    </p:spTree>
    <p:extLst>
      <p:ext uri="{BB962C8B-B14F-4D97-AF65-F5344CB8AC3E}">
        <p14:creationId xmlns:p14="http://schemas.microsoft.com/office/powerpoint/2010/main" val="3987578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EDAA8-3C8B-56F9-8E92-3981A5329F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D632FF-ABC8-72A4-839E-4ADD0B827E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808411-D0F0-099B-8B52-139B7182CE5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9BA33D6-CC26-BE58-CB8C-7EE9F002002D}"/>
              </a:ext>
            </a:extLst>
          </p:cNvPr>
          <p:cNvSpPr>
            <a:spLocks noGrp="1"/>
          </p:cNvSpPr>
          <p:nvPr>
            <p:ph type="sldNum" sz="quarter" idx="5"/>
          </p:nvPr>
        </p:nvSpPr>
        <p:spPr/>
        <p:txBody>
          <a:bodyPr/>
          <a:lstStyle/>
          <a:p>
            <a:fld id="{5A57A88C-D68B-7E43-B6BD-8EAA3060908E}" type="slidenum">
              <a:rPr lang="en-US" smtClean="0"/>
              <a:t>18</a:t>
            </a:fld>
            <a:endParaRPr lang="en-US"/>
          </a:p>
        </p:txBody>
      </p:sp>
    </p:spTree>
    <p:extLst>
      <p:ext uri="{BB962C8B-B14F-4D97-AF65-F5344CB8AC3E}">
        <p14:creationId xmlns:p14="http://schemas.microsoft.com/office/powerpoint/2010/main" val="1430329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0E3E0-9C2D-FB32-F5D7-83557840C1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4BAA7E-19D3-4344-1FC0-6808FC4BEE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0ACACC-9006-04A9-6AF4-1FB85DECA6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1762C2-BAF7-FE3F-7EFA-855134EDCE88}"/>
              </a:ext>
            </a:extLst>
          </p:cNvPr>
          <p:cNvSpPr>
            <a:spLocks noGrp="1"/>
          </p:cNvSpPr>
          <p:nvPr>
            <p:ph type="sldNum" sz="quarter" idx="5"/>
          </p:nvPr>
        </p:nvSpPr>
        <p:spPr/>
        <p:txBody>
          <a:bodyPr/>
          <a:lstStyle/>
          <a:p>
            <a:fld id="{5A57A88C-D68B-7E43-B6BD-8EAA3060908E}" type="slidenum">
              <a:rPr lang="en-US" smtClean="0"/>
              <a:t>19</a:t>
            </a:fld>
            <a:endParaRPr lang="en-US"/>
          </a:p>
        </p:txBody>
      </p:sp>
    </p:spTree>
    <p:extLst>
      <p:ext uri="{BB962C8B-B14F-4D97-AF65-F5344CB8AC3E}">
        <p14:creationId xmlns:p14="http://schemas.microsoft.com/office/powerpoint/2010/main" val="413717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88C58-E124-7537-1B03-381C68B06B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42F2B1-CE41-0264-824F-289E24B632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9E2F39-7189-E44F-6360-7683747283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7375E12-FD82-7F0E-111B-7B45B758969E}"/>
              </a:ext>
            </a:extLst>
          </p:cNvPr>
          <p:cNvSpPr>
            <a:spLocks noGrp="1"/>
          </p:cNvSpPr>
          <p:nvPr>
            <p:ph type="sldNum" sz="quarter" idx="5"/>
          </p:nvPr>
        </p:nvSpPr>
        <p:spPr/>
        <p:txBody>
          <a:bodyPr/>
          <a:lstStyle/>
          <a:p>
            <a:fld id="{5A57A88C-D68B-7E43-B6BD-8EAA3060908E}" type="slidenum">
              <a:rPr lang="en-US" smtClean="0"/>
              <a:t>20</a:t>
            </a:fld>
            <a:endParaRPr lang="en-US"/>
          </a:p>
        </p:txBody>
      </p:sp>
    </p:spTree>
    <p:extLst>
      <p:ext uri="{BB962C8B-B14F-4D97-AF65-F5344CB8AC3E}">
        <p14:creationId xmlns:p14="http://schemas.microsoft.com/office/powerpoint/2010/main" val="3101519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E8EDE-8274-981C-6265-83AB14520F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E21032-49E4-6FF8-0F70-E8B3F28624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DB6931-C96A-B34F-5F36-49E8B63CADF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7EEE691-BC31-68A5-182D-8C383A182B3A}"/>
              </a:ext>
            </a:extLst>
          </p:cNvPr>
          <p:cNvSpPr>
            <a:spLocks noGrp="1"/>
          </p:cNvSpPr>
          <p:nvPr>
            <p:ph type="sldNum" sz="quarter" idx="5"/>
          </p:nvPr>
        </p:nvSpPr>
        <p:spPr/>
        <p:txBody>
          <a:bodyPr/>
          <a:lstStyle/>
          <a:p>
            <a:fld id="{5A57A88C-D68B-7E43-B6BD-8EAA3060908E}" type="slidenum">
              <a:rPr lang="en-US" smtClean="0"/>
              <a:t>21</a:t>
            </a:fld>
            <a:endParaRPr lang="en-US"/>
          </a:p>
        </p:txBody>
      </p:sp>
    </p:spTree>
    <p:extLst>
      <p:ext uri="{BB962C8B-B14F-4D97-AF65-F5344CB8AC3E}">
        <p14:creationId xmlns:p14="http://schemas.microsoft.com/office/powerpoint/2010/main" val="1715338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B4980-4DBB-6F08-7BA1-AEFAD4BD80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508844-D8D1-5477-228F-2C9089BB1B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E6E1E5-408B-8CEF-D98D-1B76C87D1A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18A7A32-F28F-AA55-92A0-0D343FD74793}"/>
              </a:ext>
            </a:extLst>
          </p:cNvPr>
          <p:cNvSpPr>
            <a:spLocks noGrp="1"/>
          </p:cNvSpPr>
          <p:nvPr>
            <p:ph type="sldNum" sz="quarter" idx="5"/>
          </p:nvPr>
        </p:nvSpPr>
        <p:spPr/>
        <p:txBody>
          <a:bodyPr/>
          <a:lstStyle/>
          <a:p>
            <a:fld id="{5A57A88C-D68B-7E43-B6BD-8EAA3060908E}" type="slidenum">
              <a:rPr lang="en-US" smtClean="0"/>
              <a:t>22</a:t>
            </a:fld>
            <a:endParaRPr lang="en-US"/>
          </a:p>
        </p:txBody>
      </p:sp>
    </p:spTree>
    <p:extLst>
      <p:ext uri="{BB962C8B-B14F-4D97-AF65-F5344CB8AC3E}">
        <p14:creationId xmlns:p14="http://schemas.microsoft.com/office/powerpoint/2010/main" val="2826553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446A3-8961-AE4E-6DB0-E34AEA2EEA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79E54D-57F5-751A-719F-10ACED1EC4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A3D215-E084-CA3D-29D0-DBA7C9A1597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3DEF389-A273-6304-9740-26D769032400}"/>
              </a:ext>
            </a:extLst>
          </p:cNvPr>
          <p:cNvSpPr>
            <a:spLocks noGrp="1"/>
          </p:cNvSpPr>
          <p:nvPr>
            <p:ph type="sldNum" sz="quarter" idx="5"/>
          </p:nvPr>
        </p:nvSpPr>
        <p:spPr/>
        <p:txBody>
          <a:bodyPr/>
          <a:lstStyle/>
          <a:p>
            <a:fld id="{5A57A88C-D68B-7E43-B6BD-8EAA3060908E}" type="slidenum">
              <a:rPr lang="en-US" smtClean="0"/>
              <a:t>23</a:t>
            </a:fld>
            <a:endParaRPr lang="en-US"/>
          </a:p>
        </p:txBody>
      </p:sp>
    </p:spTree>
    <p:extLst>
      <p:ext uri="{BB962C8B-B14F-4D97-AF65-F5344CB8AC3E}">
        <p14:creationId xmlns:p14="http://schemas.microsoft.com/office/powerpoint/2010/main" val="242903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C5007-06F3-00DC-AFCF-51263CCB75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BFAC79-8322-7F0C-D0C9-C39118F473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7FC9CF-C545-EAF8-5CBE-26F231E91D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A588078-D6B1-47A8-E4D7-E687F3453DE5}"/>
              </a:ext>
            </a:extLst>
          </p:cNvPr>
          <p:cNvSpPr>
            <a:spLocks noGrp="1"/>
          </p:cNvSpPr>
          <p:nvPr>
            <p:ph type="sldNum" sz="quarter" idx="5"/>
          </p:nvPr>
        </p:nvSpPr>
        <p:spPr/>
        <p:txBody>
          <a:bodyPr/>
          <a:lstStyle/>
          <a:p>
            <a:fld id="{5A57A88C-D68B-7E43-B6BD-8EAA3060908E}" type="slidenum">
              <a:rPr lang="en-US" smtClean="0"/>
              <a:t>24</a:t>
            </a:fld>
            <a:endParaRPr lang="en-US"/>
          </a:p>
        </p:txBody>
      </p:sp>
    </p:spTree>
    <p:extLst>
      <p:ext uri="{BB962C8B-B14F-4D97-AF65-F5344CB8AC3E}">
        <p14:creationId xmlns:p14="http://schemas.microsoft.com/office/powerpoint/2010/main" val="544171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79090-3EE5-22A9-AF14-ED7C7D53B2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D750F4-861A-CA13-70C9-389BB190CA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8C9BC0-DDD6-D46C-52AB-7A75E0A3668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E88292-764E-186D-DD2C-705F7485E319}"/>
              </a:ext>
            </a:extLst>
          </p:cNvPr>
          <p:cNvSpPr>
            <a:spLocks noGrp="1"/>
          </p:cNvSpPr>
          <p:nvPr>
            <p:ph type="sldNum" sz="quarter" idx="5"/>
          </p:nvPr>
        </p:nvSpPr>
        <p:spPr/>
        <p:txBody>
          <a:bodyPr/>
          <a:lstStyle/>
          <a:p>
            <a:fld id="{5A57A88C-D68B-7E43-B6BD-8EAA3060908E}" type="slidenum">
              <a:rPr lang="en-US" smtClean="0"/>
              <a:t>25</a:t>
            </a:fld>
            <a:endParaRPr lang="en-US"/>
          </a:p>
        </p:txBody>
      </p:sp>
    </p:spTree>
    <p:extLst>
      <p:ext uri="{BB962C8B-B14F-4D97-AF65-F5344CB8AC3E}">
        <p14:creationId xmlns:p14="http://schemas.microsoft.com/office/powerpoint/2010/main" val="2977628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7FB1C-0B98-EDF4-835A-FB24C6981F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B0565D-4C9A-9A49-7BD5-146AAC367A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CA72C5-D385-C8FE-7BF1-4C57CC46C6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7A9BA5B-25B3-F4F2-FE4C-760AC374CC30}"/>
              </a:ext>
            </a:extLst>
          </p:cNvPr>
          <p:cNvSpPr>
            <a:spLocks noGrp="1"/>
          </p:cNvSpPr>
          <p:nvPr>
            <p:ph type="sldNum" sz="quarter" idx="5"/>
          </p:nvPr>
        </p:nvSpPr>
        <p:spPr/>
        <p:txBody>
          <a:bodyPr/>
          <a:lstStyle/>
          <a:p>
            <a:fld id="{5A57A88C-D68B-7E43-B6BD-8EAA3060908E}" type="slidenum">
              <a:rPr lang="en-US" smtClean="0"/>
              <a:t>26</a:t>
            </a:fld>
            <a:endParaRPr lang="en-US"/>
          </a:p>
        </p:txBody>
      </p:sp>
    </p:spTree>
    <p:extLst>
      <p:ext uri="{BB962C8B-B14F-4D97-AF65-F5344CB8AC3E}">
        <p14:creationId xmlns:p14="http://schemas.microsoft.com/office/powerpoint/2010/main" val="1683445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34AA8-8308-0921-9192-2B742801DA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35E2D0-876F-2CC9-F4AB-FB50669E1A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3F78F6-57F3-9E42-EAF3-3739225FFE9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863750-34DA-C6D6-B24A-35AE800B55BC}"/>
              </a:ext>
            </a:extLst>
          </p:cNvPr>
          <p:cNvSpPr>
            <a:spLocks noGrp="1"/>
          </p:cNvSpPr>
          <p:nvPr>
            <p:ph type="sldNum" sz="quarter" idx="5"/>
          </p:nvPr>
        </p:nvSpPr>
        <p:spPr/>
        <p:txBody>
          <a:bodyPr/>
          <a:lstStyle/>
          <a:p>
            <a:fld id="{5A57A88C-D68B-7E43-B6BD-8EAA3060908E}" type="slidenum">
              <a:rPr lang="en-US" smtClean="0"/>
              <a:t>27</a:t>
            </a:fld>
            <a:endParaRPr lang="en-US"/>
          </a:p>
        </p:txBody>
      </p:sp>
    </p:spTree>
    <p:extLst>
      <p:ext uri="{BB962C8B-B14F-4D97-AF65-F5344CB8AC3E}">
        <p14:creationId xmlns:p14="http://schemas.microsoft.com/office/powerpoint/2010/main" val="2363267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8EF35-DB73-F6EA-2713-D5307F6936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DC464A-9AE0-2CCC-15CA-F665248396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03005D-55E0-18E9-E271-A060DD974A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3E7446-9D59-4948-A86B-F10CA0DB1174}"/>
              </a:ext>
            </a:extLst>
          </p:cNvPr>
          <p:cNvSpPr>
            <a:spLocks noGrp="1"/>
          </p:cNvSpPr>
          <p:nvPr>
            <p:ph type="sldNum" sz="quarter" idx="5"/>
          </p:nvPr>
        </p:nvSpPr>
        <p:spPr/>
        <p:txBody>
          <a:bodyPr/>
          <a:lstStyle/>
          <a:p>
            <a:fld id="{5A57A88C-D68B-7E43-B6BD-8EAA3060908E}" type="slidenum">
              <a:rPr lang="en-US" smtClean="0"/>
              <a:t>28</a:t>
            </a:fld>
            <a:endParaRPr lang="en-US"/>
          </a:p>
        </p:txBody>
      </p:sp>
    </p:spTree>
    <p:extLst>
      <p:ext uri="{BB962C8B-B14F-4D97-AF65-F5344CB8AC3E}">
        <p14:creationId xmlns:p14="http://schemas.microsoft.com/office/powerpoint/2010/main" val="376667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E53AB-5C0D-12B8-43F5-63EE8B2039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3329F6-2A43-107B-0A08-1E55B83E7A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5F7FC9-B8E2-4F1B-B4B6-62A88C86E6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91F2760-6DCD-0E01-0C01-47479376FA9B}"/>
              </a:ext>
            </a:extLst>
          </p:cNvPr>
          <p:cNvSpPr>
            <a:spLocks noGrp="1"/>
          </p:cNvSpPr>
          <p:nvPr>
            <p:ph type="sldNum" sz="quarter" idx="5"/>
          </p:nvPr>
        </p:nvSpPr>
        <p:spPr/>
        <p:txBody>
          <a:bodyPr/>
          <a:lstStyle/>
          <a:p>
            <a:fld id="{5A57A88C-D68B-7E43-B6BD-8EAA3060908E}" type="slidenum">
              <a:rPr lang="en-US" smtClean="0"/>
              <a:t>29</a:t>
            </a:fld>
            <a:endParaRPr lang="en-US"/>
          </a:p>
        </p:txBody>
      </p:sp>
    </p:spTree>
    <p:extLst>
      <p:ext uri="{BB962C8B-B14F-4D97-AF65-F5344CB8AC3E}">
        <p14:creationId xmlns:p14="http://schemas.microsoft.com/office/powerpoint/2010/main" val="2919547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768FE-ACF8-11A0-74FD-F4021A2BB9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F57F9A-C119-832C-CF78-1163362E1D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A59FC0-C6C6-5E3D-7D55-A45A110BCA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5A801D7-F146-895F-467E-8B6042F3A379}"/>
              </a:ext>
            </a:extLst>
          </p:cNvPr>
          <p:cNvSpPr>
            <a:spLocks noGrp="1"/>
          </p:cNvSpPr>
          <p:nvPr>
            <p:ph type="sldNum" sz="quarter" idx="5"/>
          </p:nvPr>
        </p:nvSpPr>
        <p:spPr/>
        <p:txBody>
          <a:bodyPr/>
          <a:lstStyle/>
          <a:p>
            <a:fld id="{5A57A88C-D68B-7E43-B6BD-8EAA3060908E}" type="slidenum">
              <a:rPr lang="en-US" smtClean="0"/>
              <a:t>30</a:t>
            </a:fld>
            <a:endParaRPr lang="en-US"/>
          </a:p>
        </p:txBody>
      </p:sp>
    </p:spTree>
    <p:extLst>
      <p:ext uri="{BB962C8B-B14F-4D97-AF65-F5344CB8AC3E}">
        <p14:creationId xmlns:p14="http://schemas.microsoft.com/office/powerpoint/2010/main" val="3734815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FBFD8-25E2-FEBB-91C0-4A5BA6433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AEE40E-3E6C-2E9A-6EC0-60092686C8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A34275-0C33-4F4B-1ACC-8EEF80C571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B7053F-D7B3-45DE-4355-9B5EA69FA1D4}"/>
              </a:ext>
            </a:extLst>
          </p:cNvPr>
          <p:cNvSpPr>
            <a:spLocks noGrp="1"/>
          </p:cNvSpPr>
          <p:nvPr>
            <p:ph type="sldNum" sz="quarter" idx="5"/>
          </p:nvPr>
        </p:nvSpPr>
        <p:spPr/>
        <p:txBody>
          <a:bodyPr/>
          <a:lstStyle/>
          <a:p>
            <a:fld id="{5A57A88C-D68B-7E43-B6BD-8EAA3060908E}" type="slidenum">
              <a:rPr lang="en-US" smtClean="0"/>
              <a:t>31</a:t>
            </a:fld>
            <a:endParaRPr lang="en-US"/>
          </a:p>
        </p:txBody>
      </p:sp>
    </p:spTree>
    <p:extLst>
      <p:ext uri="{BB962C8B-B14F-4D97-AF65-F5344CB8AC3E}">
        <p14:creationId xmlns:p14="http://schemas.microsoft.com/office/powerpoint/2010/main" val="1143769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05A81-4EC9-3238-9B40-132DB16BAA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06156F-FED3-E4B0-7CF9-668651F75F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B7AE81-0BBE-7D53-E6D3-91D2A4A6280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A05F17-573D-243C-15B0-7C992755DE2F}"/>
              </a:ext>
            </a:extLst>
          </p:cNvPr>
          <p:cNvSpPr>
            <a:spLocks noGrp="1"/>
          </p:cNvSpPr>
          <p:nvPr>
            <p:ph type="sldNum" sz="quarter" idx="5"/>
          </p:nvPr>
        </p:nvSpPr>
        <p:spPr/>
        <p:txBody>
          <a:bodyPr/>
          <a:lstStyle/>
          <a:p>
            <a:fld id="{5A57A88C-D68B-7E43-B6BD-8EAA3060908E}" type="slidenum">
              <a:rPr lang="en-US" smtClean="0"/>
              <a:t>32</a:t>
            </a:fld>
            <a:endParaRPr lang="en-US"/>
          </a:p>
        </p:txBody>
      </p:sp>
    </p:spTree>
    <p:extLst>
      <p:ext uri="{BB962C8B-B14F-4D97-AF65-F5344CB8AC3E}">
        <p14:creationId xmlns:p14="http://schemas.microsoft.com/office/powerpoint/2010/main" val="3942813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3C08B-2A97-471C-A1EE-B5C6BCBA02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A938FE-28D4-52C6-BC6F-143124D081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CA50BC-FF76-638C-5F47-29AC71B495A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4AB487-794D-F8D4-BF79-DF801CD246E0}"/>
              </a:ext>
            </a:extLst>
          </p:cNvPr>
          <p:cNvSpPr>
            <a:spLocks noGrp="1"/>
          </p:cNvSpPr>
          <p:nvPr>
            <p:ph type="sldNum" sz="quarter" idx="5"/>
          </p:nvPr>
        </p:nvSpPr>
        <p:spPr/>
        <p:txBody>
          <a:bodyPr/>
          <a:lstStyle/>
          <a:p>
            <a:fld id="{5A57A88C-D68B-7E43-B6BD-8EAA3060908E}" type="slidenum">
              <a:rPr lang="en-US" smtClean="0"/>
              <a:t>33</a:t>
            </a:fld>
            <a:endParaRPr lang="en-US"/>
          </a:p>
        </p:txBody>
      </p:sp>
    </p:spTree>
    <p:extLst>
      <p:ext uri="{BB962C8B-B14F-4D97-AF65-F5344CB8AC3E}">
        <p14:creationId xmlns:p14="http://schemas.microsoft.com/office/powerpoint/2010/main" val="1137609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3AEE8-217A-2163-8E2F-A56596334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402598-34E7-CD82-2FB8-5CE5323228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3FCEB9-8B03-F7DC-6D8B-79299B2360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803461-946F-1CEC-C101-F0CDB42EA336}"/>
              </a:ext>
            </a:extLst>
          </p:cNvPr>
          <p:cNvSpPr>
            <a:spLocks noGrp="1"/>
          </p:cNvSpPr>
          <p:nvPr>
            <p:ph type="sldNum" sz="quarter" idx="5"/>
          </p:nvPr>
        </p:nvSpPr>
        <p:spPr/>
        <p:txBody>
          <a:bodyPr/>
          <a:lstStyle/>
          <a:p>
            <a:fld id="{5A57A88C-D68B-7E43-B6BD-8EAA3060908E}" type="slidenum">
              <a:rPr lang="en-US" smtClean="0"/>
              <a:t>34</a:t>
            </a:fld>
            <a:endParaRPr lang="en-US"/>
          </a:p>
        </p:txBody>
      </p:sp>
    </p:spTree>
    <p:extLst>
      <p:ext uri="{BB962C8B-B14F-4D97-AF65-F5344CB8AC3E}">
        <p14:creationId xmlns:p14="http://schemas.microsoft.com/office/powerpoint/2010/main" val="3527759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414BC-8D58-7444-96A6-A440A0B532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336687-BCC8-34F0-A9E0-2283A5905A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EA27E5-A38D-A8F0-58DE-2906E7B38B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3DC5E5-AB3B-EA20-B9F4-644A0A7916F4}"/>
              </a:ext>
            </a:extLst>
          </p:cNvPr>
          <p:cNvSpPr>
            <a:spLocks noGrp="1"/>
          </p:cNvSpPr>
          <p:nvPr>
            <p:ph type="sldNum" sz="quarter" idx="5"/>
          </p:nvPr>
        </p:nvSpPr>
        <p:spPr/>
        <p:txBody>
          <a:bodyPr/>
          <a:lstStyle/>
          <a:p>
            <a:fld id="{5A57A88C-D68B-7E43-B6BD-8EAA3060908E}" type="slidenum">
              <a:rPr lang="en-US" smtClean="0"/>
              <a:t>35</a:t>
            </a:fld>
            <a:endParaRPr lang="en-US"/>
          </a:p>
        </p:txBody>
      </p:sp>
    </p:spTree>
    <p:extLst>
      <p:ext uri="{BB962C8B-B14F-4D97-AF65-F5344CB8AC3E}">
        <p14:creationId xmlns:p14="http://schemas.microsoft.com/office/powerpoint/2010/main" val="3150418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2E82C-C9AC-B8ED-C051-B892074D1D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9FCA2C-05BF-357D-65FF-7A0DDB8824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9F8E0A-533F-0577-8965-BB3C4771E25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F9D265-E7A6-3A0E-AFBF-3A8338C0554F}"/>
              </a:ext>
            </a:extLst>
          </p:cNvPr>
          <p:cNvSpPr>
            <a:spLocks noGrp="1"/>
          </p:cNvSpPr>
          <p:nvPr>
            <p:ph type="sldNum" sz="quarter" idx="5"/>
          </p:nvPr>
        </p:nvSpPr>
        <p:spPr/>
        <p:txBody>
          <a:bodyPr/>
          <a:lstStyle/>
          <a:p>
            <a:fld id="{5A57A88C-D68B-7E43-B6BD-8EAA3060908E}" type="slidenum">
              <a:rPr lang="en-US" smtClean="0"/>
              <a:t>36</a:t>
            </a:fld>
            <a:endParaRPr lang="en-US"/>
          </a:p>
        </p:txBody>
      </p:sp>
    </p:spTree>
    <p:extLst>
      <p:ext uri="{BB962C8B-B14F-4D97-AF65-F5344CB8AC3E}">
        <p14:creationId xmlns:p14="http://schemas.microsoft.com/office/powerpoint/2010/main" val="2161414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C7417-FC3A-57AE-66F7-32695C202A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5B0256-A919-3FDF-C0D5-2517BCC3CD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0951A3-5478-316C-0753-DBB29874A3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5D24164-EED1-FC72-4B83-13D0CE196291}"/>
              </a:ext>
            </a:extLst>
          </p:cNvPr>
          <p:cNvSpPr>
            <a:spLocks noGrp="1"/>
          </p:cNvSpPr>
          <p:nvPr>
            <p:ph type="sldNum" sz="quarter" idx="5"/>
          </p:nvPr>
        </p:nvSpPr>
        <p:spPr/>
        <p:txBody>
          <a:bodyPr/>
          <a:lstStyle/>
          <a:p>
            <a:fld id="{5A57A88C-D68B-7E43-B6BD-8EAA3060908E}" type="slidenum">
              <a:rPr lang="en-US" smtClean="0"/>
              <a:t>37</a:t>
            </a:fld>
            <a:endParaRPr lang="en-US"/>
          </a:p>
        </p:txBody>
      </p:sp>
    </p:spTree>
    <p:extLst>
      <p:ext uri="{BB962C8B-B14F-4D97-AF65-F5344CB8AC3E}">
        <p14:creationId xmlns:p14="http://schemas.microsoft.com/office/powerpoint/2010/main" val="309545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B27CF-39E1-BBFE-9FDC-70DE7BFB7C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A2A058-071F-2C00-EE2A-C617530334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FCB281-9F32-D628-EF00-4101902E41A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BCFA196-B99D-3DCC-3E48-86E6272F57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83441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D02BA-339D-A409-BDE3-87521E096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2884C3-B0E4-AD88-7D68-528D883724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137C58-C9F4-CAD2-8E54-2F61AED92C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9B8CBC8-CC77-AE93-833B-19B078FD8D42}"/>
              </a:ext>
            </a:extLst>
          </p:cNvPr>
          <p:cNvSpPr>
            <a:spLocks noGrp="1"/>
          </p:cNvSpPr>
          <p:nvPr>
            <p:ph type="sldNum" sz="quarter" idx="5"/>
          </p:nvPr>
        </p:nvSpPr>
        <p:spPr/>
        <p:txBody>
          <a:bodyPr/>
          <a:lstStyle/>
          <a:p>
            <a:fld id="{5A57A88C-D68B-7E43-B6BD-8EAA3060908E}" type="slidenum">
              <a:rPr lang="en-US" smtClean="0"/>
              <a:t>38</a:t>
            </a:fld>
            <a:endParaRPr lang="en-US"/>
          </a:p>
        </p:txBody>
      </p:sp>
    </p:spTree>
    <p:extLst>
      <p:ext uri="{BB962C8B-B14F-4D97-AF65-F5344CB8AC3E}">
        <p14:creationId xmlns:p14="http://schemas.microsoft.com/office/powerpoint/2010/main" val="3251755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900F6-E75F-13FE-7507-E27584272D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DC152F-1089-3D93-99D6-305B6D0CFE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0A7E2F-2813-2DB5-E720-71F59364FF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AE218A-9D3B-C7CF-0C52-9C60709B802D}"/>
              </a:ext>
            </a:extLst>
          </p:cNvPr>
          <p:cNvSpPr>
            <a:spLocks noGrp="1"/>
          </p:cNvSpPr>
          <p:nvPr>
            <p:ph type="sldNum" sz="quarter" idx="5"/>
          </p:nvPr>
        </p:nvSpPr>
        <p:spPr/>
        <p:txBody>
          <a:bodyPr/>
          <a:lstStyle/>
          <a:p>
            <a:fld id="{5A57A88C-D68B-7E43-B6BD-8EAA3060908E}" type="slidenum">
              <a:rPr lang="en-US" smtClean="0"/>
              <a:t>39</a:t>
            </a:fld>
            <a:endParaRPr lang="en-US"/>
          </a:p>
        </p:txBody>
      </p:sp>
    </p:spTree>
    <p:extLst>
      <p:ext uri="{BB962C8B-B14F-4D97-AF65-F5344CB8AC3E}">
        <p14:creationId xmlns:p14="http://schemas.microsoft.com/office/powerpoint/2010/main" val="1104081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A4323-2DCB-5E93-6A2E-D120FC11F6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677C47-7F4E-6441-C7E7-ADD102FEE3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99DFC1-B1C1-4DED-9603-A37252BC55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C1AB9C3-DE02-56B8-3D3E-75E77B0F8501}"/>
              </a:ext>
            </a:extLst>
          </p:cNvPr>
          <p:cNvSpPr>
            <a:spLocks noGrp="1"/>
          </p:cNvSpPr>
          <p:nvPr>
            <p:ph type="sldNum" sz="quarter" idx="5"/>
          </p:nvPr>
        </p:nvSpPr>
        <p:spPr/>
        <p:txBody>
          <a:bodyPr/>
          <a:lstStyle/>
          <a:p>
            <a:fld id="{5A57A88C-D68B-7E43-B6BD-8EAA3060908E}" type="slidenum">
              <a:rPr lang="en-US" smtClean="0"/>
              <a:t>41</a:t>
            </a:fld>
            <a:endParaRPr lang="en-US"/>
          </a:p>
        </p:txBody>
      </p:sp>
    </p:spTree>
    <p:extLst>
      <p:ext uri="{BB962C8B-B14F-4D97-AF65-F5344CB8AC3E}">
        <p14:creationId xmlns:p14="http://schemas.microsoft.com/office/powerpoint/2010/main" val="2273891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8EDF8-42E0-EEF2-B820-08B1DBE13E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8606E9-8D90-5DF8-E025-5416D36316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4104DC-36F1-98CC-5615-0227C3F273A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788611-6A46-EA0D-58CC-E11588A412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576D78-3375-4E05-A780-65CD166E538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22036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EDD78-4B1A-EA73-E0B5-E9A6525C89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99726-DB82-68E1-521C-0B280D072F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893CE4-9D2E-02F3-3F45-142A073A4023}"/>
              </a:ext>
            </a:extLst>
          </p:cNvPr>
          <p:cNvSpPr>
            <a:spLocks noGrp="1"/>
          </p:cNvSpPr>
          <p:nvPr>
            <p:ph type="body" idx="1"/>
          </p:nvPr>
        </p:nvSpPr>
        <p:spPr/>
        <p:txBody>
          <a:bodyPr/>
          <a:lstStyle/>
          <a:p>
            <a:pPr algn="l">
              <a:buFont typeface="+mj-lt"/>
              <a:buNone/>
            </a:pPr>
            <a:endParaRPr lang="en-US" b="0" i="0">
              <a:solidFill>
                <a:srgbClr val="242424"/>
              </a:solidFill>
              <a:effectLst/>
              <a:highlight>
                <a:srgbClr val="FFFFFF"/>
              </a:highlight>
              <a:latin typeface="Segoe UI" panose="020B0502040204020203" pitchFamily="34" charset="0"/>
            </a:endParaRPr>
          </a:p>
        </p:txBody>
      </p:sp>
      <p:sp>
        <p:nvSpPr>
          <p:cNvPr id="4" name="Slide Number Placeholder 3">
            <a:extLst>
              <a:ext uri="{FF2B5EF4-FFF2-40B4-BE49-F238E27FC236}">
                <a16:creationId xmlns:a16="http://schemas.microsoft.com/office/drawing/2014/main" id="{D05A8A5F-4238-F0E5-D251-69C762546F7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90243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CD9A9E-4FD7-45ED-BCD7-1CEFAD5E175F}"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41571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CBED9-7671-260A-1A74-209B79F2D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15C4AE-3141-BABF-C8B5-457652AF99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C0E751-A7A8-DFFC-BD1E-9F636F35AA0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334A7E-3248-C8B4-D57A-698EF0CF6484}"/>
              </a:ext>
            </a:extLst>
          </p:cNvPr>
          <p:cNvSpPr>
            <a:spLocks noGrp="1"/>
          </p:cNvSpPr>
          <p:nvPr>
            <p:ph type="sldNum" sz="quarter" idx="5"/>
          </p:nvPr>
        </p:nvSpPr>
        <p:spPr/>
        <p:txBody>
          <a:bodyPr/>
          <a:lstStyle/>
          <a:p>
            <a:fld id="{5A57A88C-D68B-7E43-B6BD-8EAA3060908E}" type="slidenum">
              <a:rPr lang="en-US" smtClean="0"/>
              <a:t>15</a:t>
            </a:fld>
            <a:endParaRPr lang="en-US"/>
          </a:p>
        </p:txBody>
      </p:sp>
    </p:spTree>
    <p:extLst>
      <p:ext uri="{BB962C8B-B14F-4D97-AF65-F5344CB8AC3E}">
        <p14:creationId xmlns:p14="http://schemas.microsoft.com/office/powerpoint/2010/main" val="229003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4677F-18D5-1561-A7B8-A465C2FDA1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5770B3-5742-E7D3-5F33-A8F783BA03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ABB0E2-D4C3-5B2B-C7D7-9FCE2D9F73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921BD66-F3C3-5098-4306-2F33917EF81F}"/>
              </a:ext>
            </a:extLst>
          </p:cNvPr>
          <p:cNvSpPr>
            <a:spLocks noGrp="1"/>
          </p:cNvSpPr>
          <p:nvPr>
            <p:ph type="sldNum" sz="quarter" idx="5"/>
          </p:nvPr>
        </p:nvSpPr>
        <p:spPr/>
        <p:txBody>
          <a:bodyPr/>
          <a:lstStyle/>
          <a:p>
            <a:fld id="{5A57A88C-D68B-7E43-B6BD-8EAA3060908E}" type="slidenum">
              <a:rPr lang="en-US" smtClean="0"/>
              <a:t>16</a:t>
            </a:fld>
            <a:endParaRPr lang="en-US"/>
          </a:p>
        </p:txBody>
      </p:sp>
    </p:spTree>
    <p:extLst>
      <p:ext uri="{BB962C8B-B14F-4D97-AF65-F5344CB8AC3E}">
        <p14:creationId xmlns:p14="http://schemas.microsoft.com/office/powerpoint/2010/main" val="2820350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7D851-50FE-0068-6FA0-4512E7F623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660ABC-1361-6198-B4FF-9B84DBDD19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5B079-5959-FB32-FA9E-437F8C7F7C1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C9DD822-6B60-961F-8F6F-69F996F804CA}"/>
              </a:ext>
            </a:extLst>
          </p:cNvPr>
          <p:cNvSpPr>
            <a:spLocks noGrp="1"/>
          </p:cNvSpPr>
          <p:nvPr>
            <p:ph type="sldNum" sz="quarter" idx="5"/>
          </p:nvPr>
        </p:nvSpPr>
        <p:spPr/>
        <p:txBody>
          <a:bodyPr/>
          <a:lstStyle/>
          <a:p>
            <a:fld id="{5A57A88C-D68B-7E43-B6BD-8EAA3060908E}" type="slidenum">
              <a:rPr lang="en-US" smtClean="0"/>
              <a:t>17</a:t>
            </a:fld>
            <a:endParaRPr lang="en-US"/>
          </a:p>
        </p:txBody>
      </p:sp>
    </p:spTree>
    <p:extLst>
      <p:ext uri="{BB962C8B-B14F-4D97-AF65-F5344CB8AC3E}">
        <p14:creationId xmlns:p14="http://schemas.microsoft.com/office/powerpoint/2010/main" val="828964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5" name="Level">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dirty="0"/>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dirty="0"/>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4 Title">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4 Top">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4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5 Title">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5 Top">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5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5" name="Circle 1">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Circle 2">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Circle 3">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C40694EA-E93C-CD87-D768-864D7386EFE3}"/>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275476045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00" name="Step 4 Title">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7" name="Step 4 Top">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4" name="Step 4 Bottom">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5 Title">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5 Top">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5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6 Title">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6 Top">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6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 name="Circle 1">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2">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Circle 3">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06DCEE78-A961-202E-B0EE-36041A6708D1}"/>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ay in the life five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45317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4" name="Level">
            <a:extLst>
              <a:ext uri="{FF2B5EF4-FFF2-40B4-BE49-F238E27FC236}">
                <a16:creationId xmlns:a16="http://schemas.microsoft.com/office/drawing/2014/main" id="{6B092F76-43C5-F926-7195-2BCC43DAB571}"/>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21010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5097821"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4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5373246"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4 Top">
            <a:extLst>
              <a:ext uri="{FF2B5EF4-FFF2-40B4-BE49-F238E27FC236}">
                <a16:creationId xmlns:a16="http://schemas.microsoft.com/office/drawing/2014/main" id="{1D287AE8-D07F-849B-E6F1-1AC629E8FB32}"/>
              </a:ext>
            </a:extLst>
          </p:cNvPr>
          <p:cNvSpPr>
            <a:spLocks noGrp="1"/>
          </p:cNvSpPr>
          <p:nvPr>
            <p:ph type="body" sz="quarter" idx="32"/>
          </p:nvPr>
        </p:nvSpPr>
        <p:spPr>
          <a:xfrm>
            <a:off x="5373246"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Step 4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537324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5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2180549"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5 Top">
            <a:extLst>
              <a:ext uri="{FF2B5EF4-FFF2-40B4-BE49-F238E27FC236}">
                <a16:creationId xmlns:a16="http://schemas.microsoft.com/office/drawing/2014/main" id="{880DDDC9-1973-AB6B-84B0-8402F7E57DD6}"/>
              </a:ext>
            </a:extLst>
          </p:cNvPr>
          <p:cNvSpPr>
            <a:spLocks noGrp="1"/>
          </p:cNvSpPr>
          <p:nvPr>
            <p:ph type="body" sz="quarter" idx="29"/>
          </p:nvPr>
        </p:nvSpPr>
        <p:spPr>
          <a:xfrm>
            <a:off x="2180549"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Step 5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2180549"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 name="Circle 1">
            <a:extLst>
              <a:ext uri="{FF2B5EF4-FFF2-40B4-BE49-F238E27FC236}">
                <a16:creationId xmlns:a16="http://schemas.microsoft.com/office/drawing/2014/main" id="{C45841F4-A8FE-5525-0640-EEE1AD7077BC}"/>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2">
            <a:extLst>
              <a:ext uri="{FF2B5EF4-FFF2-40B4-BE49-F238E27FC236}">
                <a16:creationId xmlns:a16="http://schemas.microsoft.com/office/drawing/2014/main" id="{C344CDF2-854C-126C-A912-59B55B8801D2}"/>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CIrcle 3">
            <a:extLst>
              <a:ext uri="{FF2B5EF4-FFF2-40B4-BE49-F238E27FC236}">
                <a16:creationId xmlns:a16="http://schemas.microsoft.com/office/drawing/2014/main" id="{629227CD-8870-FBE5-7A5E-7CE2A9BD51FE}"/>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CF409A53-7F00-DA1F-E7F8-EDF5445894F6}"/>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9824966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Circle 1">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Circle 2">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3">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9" r:id="rId6"/>
    <p:sldLayoutId id="2147483813" r:id="rId7"/>
    <p:sldLayoutId id="2147483817" r:id="rId8"/>
    <p:sldLayoutId id="2147483816"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hyperlink" Target="https://support.microsoft.com/en-us/topic/overview-of-microsoft-365-chat-preview-5b00a52d-7296-48ee-b938-b95b7209f737" TargetMode="External"/><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hyperlink" Target="https://learn.microsoft.com/microsoft-copilot-studio/template-citizen-service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8.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34.sv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png"/><Relationship Id="rId26" Type="http://schemas.openxmlformats.org/officeDocument/2006/relationships/image" Target="../media/image62.png"/><Relationship Id="rId3" Type="http://schemas.openxmlformats.org/officeDocument/2006/relationships/image" Target="../media/image39.png"/><Relationship Id="rId21" Type="http://schemas.openxmlformats.org/officeDocument/2006/relationships/image" Target="../media/image57.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5" Type="http://schemas.openxmlformats.org/officeDocument/2006/relationships/image" Target="../media/image61.png"/><Relationship Id="rId2" Type="http://schemas.openxmlformats.org/officeDocument/2006/relationships/notesSlide" Target="../notesSlides/notesSlide6.xml"/><Relationship Id="rId16" Type="http://schemas.openxmlformats.org/officeDocument/2006/relationships/image" Target="../media/image52.png"/><Relationship Id="rId20" Type="http://schemas.openxmlformats.org/officeDocument/2006/relationships/image" Target="../media/image56.png"/><Relationship Id="rId29" Type="http://schemas.microsoft.com/office/2007/relationships/hdphoto" Target="../media/hdphoto2.wdp"/><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24" Type="http://schemas.openxmlformats.org/officeDocument/2006/relationships/image" Target="../media/image60.pn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9.png"/><Relationship Id="rId28" Type="http://schemas.openxmlformats.org/officeDocument/2006/relationships/image" Target="../media/image64.png"/><Relationship Id="rId10" Type="http://schemas.openxmlformats.org/officeDocument/2006/relationships/image" Target="../media/image46.png"/><Relationship Id="rId19" Type="http://schemas.openxmlformats.org/officeDocument/2006/relationships/image" Target="../media/image55.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 Id="rId22" Type="http://schemas.openxmlformats.org/officeDocument/2006/relationships/image" Target="../media/image58.png"/><Relationship Id="rId27" Type="http://schemas.openxmlformats.org/officeDocument/2006/relationships/image" Target="../media/image63.png"/><Relationship Id="rId30" Type="http://schemas.openxmlformats.org/officeDocument/2006/relationships/image" Target="../media/image65.jpg"/></Relationships>
</file>

<file path=ppt/slides/_rels/slide15.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38.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notesSlide" Target="../notesSlides/notesSlide7.xml"/><Relationship Id="rId16" Type="http://schemas.openxmlformats.org/officeDocument/2006/relationships/image" Target="../media/image25.png"/><Relationship Id="rId1" Type="http://schemas.openxmlformats.org/officeDocument/2006/relationships/slideLayout" Target="../slideLayouts/slideLayout9.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29.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 Id="rId1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28.png"/><Relationship Id="rId2" Type="http://schemas.openxmlformats.org/officeDocument/2006/relationships/notesSlide" Target="../notesSlides/notesSlide8.xml"/><Relationship Id="rId16"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69.svg"/><Relationship Id="rId11" Type="http://schemas.openxmlformats.org/officeDocument/2006/relationships/image" Target="../media/image75.png"/><Relationship Id="rId5" Type="http://schemas.openxmlformats.org/officeDocument/2006/relationships/image" Target="../media/image68.png"/><Relationship Id="rId15" Type="http://schemas.openxmlformats.org/officeDocument/2006/relationships/image" Target="../media/image26.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 Id="rId14"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7.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69.svg"/><Relationship Id="rId11" Type="http://schemas.openxmlformats.org/officeDocument/2006/relationships/image" Target="../media/image76.png"/><Relationship Id="rId5" Type="http://schemas.openxmlformats.org/officeDocument/2006/relationships/image" Target="../media/image68.png"/><Relationship Id="rId15" Type="http://schemas.openxmlformats.org/officeDocument/2006/relationships/image" Target="../media/image26.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 Id="rId14"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hyperlink" Target="https://support.microsoft.com/en-us/copilot-teams" TargetMode="External"/><Relationship Id="rId18" Type="http://schemas.openxmlformats.org/officeDocument/2006/relationships/image" Target="../media/image80.png"/><Relationship Id="rId3" Type="http://schemas.openxmlformats.org/officeDocument/2006/relationships/image" Target="../media/image72.png"/><Relationship Id="rId7" Type="http://schemas.openxmlformats.org/officeDocument/2006/relationships/image" Target="../media/image70.png"/><Relationship Id="rId12" Type="http://schemas.openxmlformats.org/officeDocument/2006/relationships/image" Target="../media/image78.png"/><Relationship Id="rId17" Type="http://schemas.openxmlformats.org/officeDocument/2006/relationships/hyperlink" Target="https://support.microsoft.com/en-us/copilot-powerpoint" TargetMode="External"/><Relationship Id="rId2" Type="http://schemas.openxmlformats.org/officeDocument/2006/relationships/notesSlide" Target="../notesSlides/notesSlide10.xml"/><Relationship Id="rId16" Type="http://schemas.openxmlformats.org/officeDocument/2006/relationships/image" Target="../media/image28.png"/><Relationship Id="rId20" Type="http://schemas.openxmlformats.org/officeDocument/2006/relationships/image" Target="../media/image81.png"/><Relationship Id="rId1" Type="http://schemas.openxmlformats.org/officeDocument/2006/relationships/slideLayout" Target="../slideLayouts/slideLayout9.xml"/><Relationship Id="rId6" Type="http://schemas.openxmlformats.org/officeDocument/2006/relationships/image" Target="../media/image67.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66.png"/><Relationship Id="rId15" Type="http://schemas.openxmlformats.org/officeDocument/2006/relationships/image" Target="../media/image25.png"/><Relationship Id="rId10" Type="http://schemas.openxmlformats.org/officeDocument/2006/relationships/image" Target="../media/image69.svg"/><Relationship Id="rId19" Type="http://schemas.openxmlformats.org/officeDocument/2006/relationships/image" Target="../media/image27.png"/><Relationship Id="rId4" Type="http://schemas.openxmlformats.org/officeDocument/2006/relationships/image" Target="../media/image73.svg"/><Relationship Id="rId9" Type="http://schemas.openxmlformats.org/officeDocument/2006/relationships/image" Target="../media/image68.png"/><Relationship Id="rId14" Type="http://schemas.openxmlformats.org/officeDocument/2006/relationships/image" Target="../media/image79.png"/></Relationships>
</file>

<file path=ppt/slides/_rels/slide19.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28.png"/><Relationship Id="rId18" Type="http://schemas.openxmlformats.org/officeDocument/2006/relationships/image" Target="../media/image82.png"/><Relationship Id="rId3" Type="http://schemas.openxmlformats.org/officeDocument/2006/relationships/image" Target="../media/image72.png"/><Relationship Id="rId7" Type="http://schemas.openxmlformats.org/officeDocument/2006/relationships/image" Target="../media/image70.png"/><Relationship Id="rId12" Type="http://schemas.openxmlformats.org/officeDocument/2006/relationships/image" Target="../media/image78.png"/><Relationship Id="rId17" Type="http://schemas.openxmlformats.org/officeDocument/2006/relationships/image" Target="../media/image80.png"/><Relationship Id="rId2" Type="http://schemas.openxmlformats.org/officeDocument/2006/relationships/notesSlide" Target="../notesSlides/notesSlide11.xml"/><Relationship Id="rId16" Type="http://schemas.openxmlformats.org/officeDocument/2006/relationships/hyperlink" Target="https://support.microsoft.com/en-us/copilot-powerpoint" TargetMode="External"/><Relationship Id="rId1" Type="http://schemas.openxmlformats.org/officeDocument/2006/relationships/slideLayout" Target="../slideLayouts/slideLayout9.xml"/><Relationship Id="rId6" Type="http://schemas.openxmlformats.org/officeDocument/2006/relationships/image" Target="../media/image67.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66.png"/><Relationship Id="rId15" Type="http://schemas.openxmlformats.org/officeDocument/2006/relationships/image" Target="../media/image79.png"/><Relationship Id="rId10" Type="http://schemas.openxmlformats.org/officeDocument/2006/relationships/image" Target="../media/image69.svg"/><Relationship Id="rId4" Type="http://schemas.openxmlformats.org/officeDocument/2006/relationships/image" Target="../media/image73.svg"/><Relationship Id="rId9" Type="http://schemas.openxmlformats.org/officeDocument/2006/relationships/image" Target="../media/image68.png"/><Relationship Id="rId14" Type="http://schemas.openxmlformats.org/officeDocument/2006/relationships/hyperlink" Target="https://support.microsoft.com/en-us/copilot-team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25.png"/><Relationship Id="rId3" Type="http://schemas.openxmlformats.org/officeDocument/2006/relationships/image" Target="../media/image72.png"/><Relationship Id="rId7" Type="http://schemas.openxmlformats.org/officeDocument/2006/relationships/image" Target="../media/image70.png"/><Relationship Id="rId12" Type="http://schemas.openxmlformats.org/officeDocument/2006/relationships/image" Target="../media/image78.png"/><Relationship Id="rId17" Type="http://schemas.openxmlformats.org/officeDocument/2006/relationships/image" Target="../media/image83.png"/><Relationship Id="rId2" Type="http://schemas.openxmlformats.org/officeDocument/2006/relationships/notesSlide" Target="../notesSlides/notesSlide12.xml"/><Relationship Id="rId16"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67.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66.png"/><Relationship Id="rId15" Type="http://schemas.openxmlformats.org/officeDocument/2006/relationships/image" Target="../media/image79.png"/><Relationship Id="rId10" Type="http://schemas.openxmlformats.org/officeDocument/2006/relationships/image" Target="../media/image69.svg"/><Relationship Id="rId4" Type="http://schemas.openxmlformats.org/officeDocument/2006/relationships/image" Target="../media/image73.svg"/><Relationship Id="rId9" Type="http://schemas.openxmlformats.org/officeDocument/2006/relationships/image" Target="../media/image68.png"/><Relationship Id="rId14" Type="http://schemas.openxmlformats.org/officeDocument/2006/relationships/hyperlink" Target="https://support.microsoft.com/en-us/copilot-team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25.png"/><Relationship Id="rId18" Type="http://schemas.openxmlformats.org/officeDocument/2006/relationships/image" Target="../media/image84.png"/><Relationship Id="rId3" Type="http://schemas.openxmlformats.org/officeDocument/2006/relationships/image" Target="../media/image72.png"/><Relationship Id="rId7" Type="http://schemas.openxmlformats.org/officeDocument/2006/relationships/image" Target="../media/image70.png"/><Relationship Id="rId12" Type="http://schemas.openxmlformats.org/officeDocument/2006/relationships/image" Target="../media/image78.png"/><Relationship Id="rId17" Type="http://schemas.openxmlformats.org/officeDocument/2006/relationships/image" Target="../media/image79.png"/><Relationship Id="rId2" Type="http://schemas.openxmlformats.org/officeDocument/2006/relationships/notesSlide" Target="../notesSlides/notesSlide13.xml"/><Relationship Id="rId16" Type="http://schemas.openxmlformats.org/officeDocument/2006/relationships/hyperlink" Target="https://support.microsoft.com/en-us/copilot-teams" TargetMode="External"/><Relationship Id="rId1" Type="http://schemas.openxmlformats.org/officeDocument/2006/relationships/slideLayout" Target="../slideLayouts/slideLayout9.xml"/><Relationship Id="rId6" Type="http://schemas.openxmlformats.org/officeDocument/2006/relationships/image" Target="../media/image67.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66.png"/><Relationship Id="rId15" Type="http://schemas.openxmlformats.org/officeDocument/2006/relationships/image" Target="../media/image80.png"/><Relationship Id="rId10" Type="http://schemas.openxmlformats.org/officeDocument/2006/relationships/image" Target="../media/image69.svg"/><Relationship Id="rId4" Type="http://schemas.openxmlformats.org/officeDocument/2006/relationships/image" Target="../media/image73.svg"/><Relationship Id="rId9" Type="http://schemas.openxmlformats.org/officeDocument/2006/relationships/image" Target="../media/image68.png"/><Relationship Id="rId14" Type="http://schemas.openxmlformats.org/officeDocument/2006/relationships/hyperlink" Target="https://support.microsoft.com/en-us/copilot-powerpoint"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hyperlink" Target="https://support.microsoft.com/en-us/copilot-powerpoint" TargetMode="External"/><Relationship Id="rId18" Type="http://schemas.openxmlformats.org/officeDocument/2006/relationships/image" Target="../media/image85.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3.svg"/><Relationship Id="rId17" Type="http://schemas.openxmlformats.org/officeDocument/2006/relationships/image" Target="../media/image28.png"/><Relationship Id="rId2" Type="http://schemas.openxmlformats.org/officeDocument/2006/relationships/notesSlide" Target="../notesSlides/notesSlide14.xml"/><Relationship Id="rId16" Type="http://schemas.openxmlformats.org/officeDocument/2006/relationships/image" Target="../media/image79.png"/><Relationship Id="rId1" Type="http://schemas.openxmlformats.org/officeDocument/2006/relationships/slideLayout" Target="../slideLayouts/slideLayout9.xml"/><Relationship Id="rId6" Type="http://schemas.openxmlformats.org/officeDocument/2006/relationships/image" Target="../media/image69.svg"/><Relationship Id="rId11" Type="http://schemas.openxmlformats.org/officeDocument/2006/relationships/image" Target="../media/image72.png"/><Relationship Id="rId5" Type="http://schemas.openxmlformats.org/officeDocument/2006/relationships/image" Target="../media/image68.png"/><Relationship Id="rId15" Type="http://schemas.openxmlformats.org/officeDocument/2006/relationships/hyperlink" Target="https://support.microsoft.com/en-us/copilot-teams" TargetMode="External"/><Relationship Id="rId10" Type="http://schemas.openxmlformats.org/officeDocument/2006/relationships/image" Target="../media/image78.png"/><Relationship Id="rId4" Type="http://schemas.openxmlformats.org/officeDocument/2006/relationships/image" Target="../media/image67.svg"/><Relationship Id="rId9" Type="http://schemas.openxmlformats.org/officeDocument/2006/relationships/hyperlink" Target="https://support.microsoft.com/en-us/topic/overview-of-microsoft-365-chat-preview-5b00a52d-7296-48ee-b938-b95b7209f737" TargetMode="External"/><Relationship Id="rId14" Type="http://schemas.openxmlformats.org/officeDocument/2006/relationships/image" Target="../media/image80.png"/></Relationships>
</file>

<file path=ppt/slides/_rels/slide23.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hyperlink" Target="https://support.microsoft.com/en-us/copilot-powerpoint" TargetMode="External"/><Relationship Id="rId18" Type="http://schemas.openxmlformats.org/officeDocument/2006/relationships/image" Target="../media/image25.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3.svg"/><Relationship Id="rId17" Type="http://schemas.openxmlformats.org/officeDocument/2006/relationships/image" Target="../media/image28.png"/><Relationship Id="rId2" Type="http://schemas.openxmlformats.org/officeDocument/2006/relationships/notesSlide" Target="../notesSlides/notesSlide15.xml"/><Relationship Id="rId16" Type="http://schemas.openxmlformats.org/officeDocument/2006/relationships/image" Target="../media/image79.png"/><Relationship Id="rId1" Type="http://schemas.openxmlformats.org/officeDocument/2006/relationships/slideLayout" Target="../slideLayouts/slideLayout9.xml"/><Relationship Id="rId6" Type="http://schemas.openxmlformats.org/officeDocument/2006/relationships/image" Target="../media/image69.svg"/><Relationship Id="rId11" Type="http://schemas.openxmlformats.org/officeDocument/2006/relationships/image" Target="../media/image72.png"/><Relationship Id="rId5" Type="http://schemas.openxmlformats.org/officeDocument/2006/relationships/image" Target="../media/image68.png"/><Relationship Id="rId15" Type="http://schemas.openxmlformats.org/officeDocument/2006/relationships/hyperlink" Target="https://support.microsoft.com/en-us/copilot-teams" TargetMode="External"/><Relationship Id="rId10" Type="http://schemas.openxmlformats.org/officeDocument/2006/relationships/image" Target="../media/image78.png"/><Relationship Id="rId19" Type="http://schemas.openxmlformats.org/officeDocument/2006/relationships/image" Target="../media/image86.jpeg"/><Relationship Id="rId4" Type="http://schemas.openxmlformats.org/officeDocument/2006/relationships/image" Target="../media/image67.svg"/><Relationship Id="rId9" Type="http://schemas.openxmlformats.org/officeDocument/2006/relationships/hyperlink" Target="https://support.microsoft.com/en-us/topic/overview-of-microsoft-365-chat-preview-5b00a52d-7296-48ee-b938-b95b7209f737" TargetMode="External"/><Relationship Id="rId14" Type="http://schemas.openxmlformats.org/officeDocument/2006/relationships/image" Target="../media/image80.png"/></Relationships>
</file>

<file path=ppt/slides/_rels/slide24.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3.svg"/><Relationship Id="rId18" Type="http://schemas.openxmlformats.org/officeDocument/2006/relationships/image" Target="../media/image28.png"/><Relationship Id="rId3" Type="http://schemas.openxmlformats.org/officeDocument/2006/relationships/image" Target="../media/image87.jpeg"/><Relationship Id="rId7" Type="http://schemas.openxmlformats.org/officeDocument/2006/relationships/image" Target="../media/image69.svg"/><Relationship Id="rId12" Type="http://schemas.openxmlformats.org/officeDocument/2006/relationships/image" Target="../media/image72.png"/><Relationship Id="rId17" Type="http://schemas.openxmlformats.org/officeDocument/2006/relationships/image" Target="../media/image79.png"/><Relationship Id="rId2" Type="http://schemas.openxmlformats.org/officeDocument/2006/relationships/notesSlide" Target="../notesSlides/notesSlide16.xml"/><Relationship Id="rId16" Type="http://schemas.openxmlformats.org/officeDocument/2006/relationships/hyperlink" Target="https://support.microsoft.com/en-us/copilot-teams" TargetMode="External"/><Relationship Id="rId1" Type="http://schemas.openxmlformats.org/officeDocument/2006/relationships/slideLayout" Target="../slideLayouts/slideLayout9.xml"/><Relationship Id="rId6" Type="http://schemas.openxmlformats.org/officeDocument/2006/relationships/image" Target="../media/image68.png"/><Relationship Id="rId11" Type="http://schemas.openxmlformats.org/officeDocument/2006/relationships/image" Target="../media/image78.png"/><Relationship Id="rId5" Type="http://schemas.openxmlformats.org/officeDocument/2006/relationships/image" Target="../media/image67.svg"/><Relationship Id="rId15" Type="http://schemas.openxmlformats.org/officeDocument/2006/relationships/image" Target="../media/image80.pn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66.png"/><Relationship Id="rId9" Type="http://schemas.openxmlformats.org/officeDocument/2006/relationships/image" Target="../media/image71.svg"/><Relationship Id="rId14" Type="http://schemas.openxmlformats.org/officeDocument/2006/relationships/hyperlink" Target="https://support.microsoft.com/en-us/copilot-powerpoint"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78.png"/><Relationship Id="rId18" Type="http://schemas.openxmlformats.org/officeDocument/2006/relationships/image" Target="../media/image27.png"/><Relationship Id="rId3" Type="http://schemas.openxmlformats.org/officeDocument/2006/relationships/image" Target="../media/image72.png"/><Relationship Id="rId7" Type="http://schemas.openxmlformats.org/officeDocument/2006/relationships/image" Target="../media/image70.png"/><Relationship Id="rId12" Type="http://schemas.openxmlformats.org/officeDocument/2006/relationships/hyperlink" Target="https://support.microsoft.com/en-us/topic/overview-of-microsoft-365-chat-preview-5b00a52d-7296-48ee-b938-b95b7209f737" TargetMode="External"/><Relationship Id="rId17" Type="http://schemas.openxmlformats.org/officeDocument/2006/relationships/image" Target="../media/image79.png"/><Relationship Id="rId2" Type="http://schemas.openxmlformats.org/officeDocument/2006/relationships/notesSlide" Target="../notesSlides/notesSlide17.xml"/><Relationship Id="rId16" Type="http://schemas.openxmlformats.org/officeDocument/2006/relationships/hyperlink" Target="https://support.microsoft.com/en-us/copilot-teams" TargetMode="External"/><Relationship Id="rId1" Type="http://schemas.openxmlformats.org/officeDocument/2006/relationships/slideLayout" Target="../slideLayouts/slideLayout9.xml"/><Relationship Id="rId6" Type="http://schemas.openxmlformats.org/officeDocument/2006/relationships/image" Target="../media/image67.svg"/><Relationship Id="rId11" Type="http://schemas.openxmlformats.org/officeDocument/2006/relationships/image" Target="../media/image25.png"/><Relationship Id="rId5" Type="http://schemas.openxmlformats.org/officeDocument/2006/relationships/image" Target="../media/image66.png"/><Relationship Id="rId15" Type="http://schemas.openxmlformats.org/officeDocument/2006/relationships/image" Target="../media/image80.png"/><Relationship Id="rId10" Type="http://schemas.openxmlformats.org/officeDocument/2006/relationships/image" Target="../media/image69.svg"/><Relationship Id="rId19" Type="http://schemas.openxmlformats.org/officeDocument/2006/relationships/image" Target="../media/image88.png"/><Relationship Id="rId4" Type="http://schemas.openxmlformats.org/officeDocument/2006/relationships/image" Target="../media/image73.svg"/><Relationship Id="rId9" Type="http://schemas.openxmlformats.org/officeDocument/2006/relationships/image" Target="../media/image68.png"/><Relationship Id="rId14" Type="http://schemas.openxmlformats.org/officeDocument/2006/relationships/hyperlink" Target="https://support.microsoft.com/en-us/copilot-powerpoint"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hyperlink" Target="https://support.microsoft.com/en-us/copilot-powerpoint" TargetMode="External"/><Relationship Id="rId18" Type="http://schemas.openxmlformats.org/officeDocument/2006/relationships/image" Target="../media/image79.png"/><Relationship Id="rId3" Type="http://schemas.openxmlformats.org/officeDocument/2006/relationships/image" Target="../media/image72.png"/><Relationship Id="rId7" Type="http://schemas.openxmlformats.org/officeDocument/2006/relationships/image" Target="../media/image70.png"/><Relationship Id="rId12" Type="http://schemas.openxmlformats.org/officeDocument/2006/relationships/image" Target="../media/image78.png"/><Relationship Id="rId17" Type="http://schemas.openxmlformats.org/officeDocument/2006/relationships/hyperlink" Target="https://support.microsoft.com/en-us/copilot-teams" TargetMode="External"/><Relationship Id="rId2" Type="http://schemas.openxmlformats.org/officeDocument/2006/relationships/notesSlide" Target="../notesSlides/notesSlide18.xml"/><Relationship Id="rId16" Type="http://schemas.openxmlformats.org/officeDocument/2006/relationships/image" Target="../media/image89.png"/><Relationship Id="rId1" Type="http://schemas.openxmlformats.org/officeDocument/2006/relationships/slideLayout" Target="../slideLayouts/slideLayout9.xml"/><Relationship Id="rId6" Type="http://schemas.openxmlformats.org/officeDocument/2006/relationships/image" Target="../media/image67.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66.png"/><Relationship Id="rId15" Type="http://schemas.openxmlformats.org/officeDocument/2006/relationships/image" Target="../media/image27.png"/><Relationship Id="rId10" Type="http://schemas.openxmlformats.org/officeDocument/2006/relationships/image" Target="../media/image69.svg"/><Relationship Id="rId19" Type="http://schemas.openxmlformats.org/officeDocument/2006/relationships/image" Target="../media/image25.png"/><Relationship Id="rId4" Type="http://schemas.openxmlformats.org/officeDocument/2006/relationships/image" Target="../media/image73.svg"/><Relationship Id="rId9" Type="http://schemas.openxmlformats.org/officeDocument/2006/relationships/image" Target="../media/image68.png"/><Relationship Id="rId14" Type="http://schemas.openxmlformats.org/officeDocument/2006/relationships/image" Target="../media/image80.png"/></Relationships>
</file>

<file path=ppt/slides/_rels/slide27.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28.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8.png"/><Relationship Id="rId17" Type="http://schemas.openxmlformats.org/officeDocument/2006/relationships/image" Target="../media/image90.png"/><Relationship Id="rId2" Type="http://schemas.openxmlformats.org/officeDocument/2006/relationships/notesSlide" Target="../notesSlides/notesSlide19.xml"/><Relationship Id="rId16"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69.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68.png"/><Relationship Id="rId15" Type="http://schemas.openxmlformats.org/officeDocument/2006/relationships/image" Target="../media/image79.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 Id="rId14" Type="http://schemas.openxmlformats.org/officeDocument/2006/relationships/hyperlink" Target="https://support.microsoft.com/en-us/copilot-teams"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28.png"/><Relationship Id="rId18" Type="http://schemas.openxmlformats.org/officeDocument/2006/relationships/image" Target="../media/image80.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8.png"/><Relationship Id="rId17" Type="http://schemas.openxmlformats.org/officeDocument/2006/relationships/hyperlink" Target="https://support.microsoft.com/en-us/copilot-powerpoint" TargetMode="External"/><Relationship Id="rId2" Type="http://schemas.openxmlformats.org/officeDocument/2006/relationships/notesSlide" Target="../notesSlides/notesSlide20.xml"/><Relationship Id="rId16" Type="http://schemas.openxmlformats.org/officeDocument/2006/relationships/image" Target="../media/image79.png"/><Relationship Id="rId1" Type="http://schemas.openxmlformats.org/officeDocument/2006/relationships/slideLayout" Target="../slideLayouts/slideLayout9.xml"/><Relationship Id="rId6" Type="http://schemas.openxmlformats.org/officeDocument/2006/relationships/image" Target="../media/image69.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68.png"/><Relationship Id="rId15" Type="http://schemas.openxmlformats.org/officeDocument/2006/relationships/hyperlink" Target="https://support.microsoft.com/en-us/copilot-teams" TargetMode="External"/><Relationship Id="rId10" Type="http://schemas.openxmlformats.org/officeDocument/2006/relationships/image" Target="../media/image73.svg"/><Relationship Id="rId19" Type="http://schemas.openxmlformats.org/officeDocument/2006/relationships/image" Target="../media/image27.png"/><Relationship Id="rId4" Type="http://schemas.openxmlformats.org/officeDocument/2006/relationships/image" Target="../media/image67.svg"/><Relationship Id="rId9" Type="http://schemas.openxmlformats.org/officeDocument/2006/relationships/image" Target="../media/image72.png"/><Relationship Id="rId14" Type="http://schemas.openxmlformats.org/officeDocument/2006/relationships/image" Target="../media/image91.png"/></Relationships>
</file>

<file path=ppt/slides/_rels/slide29.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25.png"/><Relationship Id="rId18" Type="http://schemas.openxmlformats.org/officeDocument/2006/relationships/image" Target="../media/image80.png"/><Relationship Id="rId3" Type="http://schemas.openxmlformats.org/officeDocument/2006/relationships/image" Target="../media/image72.png"/><Relationship Id="rId7" Type="http://schemas.openxmlformats.org/officeDocument/2006/relationships/image" Target="../media/image70.png"/><Relationship Id="rId12" Type="http://schemas.openxmlformats.org/officeDocument/2006/relationships/image" Target="../media/image78.png"/><Relationship Id="rId17" Type="http://schemas.openxmlformats.org/officeDocument/2006/relationships/hyperlink" Target="https://support.microsoft.com/en-us/copilot-powerpoint" TargetMode="External"/><Relationship Id="rId2" Type="http://schemas.openxmlformats.org/officeDocument/2006/relationships/notesSlide" Target="../notesSlides/notesSlide21.xml"/><Relationship Id="rId16"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67.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66.png"/><Relationship Id="rId15" Type="http://schemas.openxmlformats.org/officeDocument/2006/relationships/image" Target="../media/image79.png"/><Relationship Id="rId10" Type="http://schemas.openxmlformats.org/officeDocument/2006/relationships/image" Target="../media/image69.svg"/><Relationship Id="rId19" Type="http://schemas.openxmlformats.org/officeDocument/2006/relationships/image" Target="../media/image92.png"/><Relationship Id="rId4" Type="http://schemas.openxmlformats.org/officeDocument/2006/relationships/image" Target="../media/image73.svg"/><Relationship Id="rId9" Type="http://schemas.openxmlformats.org/officeDocument/2006/relationships/image" Target="../media/image68.png"/><Relationship Id="rId14" Type="http://schemas.openxmlformats.org/officeDocument/2006/relationships/hyperlink" Target="https://support.microsoft.com/en-us/copilot-team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s://aka.ms/prompts"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8.png"/><Relationship Id="rId18" Type="http://schemas.openxmlformats.org/officeDocument/2006/relationships/hyperlink" Target="https://support.microsoft.com/en-us/copilot-teams" TargetMode="External"/><Relationship Id="rId3" Type="http://schemas.openxmlformats.org/officeDocument/2006/relationships/image" Target="../media/image72.png"/><Relationship Id="rId7" Type="http://schemas.openxmlformats.org/officeDocument/2006/relationships/image" Target="../media/image67.svg"/><Relationship Id="rId12" Type="http://schemas.openxmlformats.org/officeDocument/2006/relationships/hyperlink" Target="https://support.microsoft.com/en-us/topic/overview-of-microsoft-365-chat-preview-5b00a52d-7296-48ee-b938-b95b7209f737" TargetMode="External"/><Relationship Id="rId17" Type="http://schemas.openxmlformats.org/officeDocument/2006/relationships/image" Target="../media/image80.png"/><Relationship Id="rId2" Type="http://schemas.openxmlformats.org/officeDocument/2006/relationships/notesSlide" Target="../notesSlides/notesSlide22.xml"/><Relationship Id="rId16" Type="http://schemas.openxmlformats.org/officeDocument/2006/relationships/hyperlink" Target="https://support.microsoft.com/en-us/copilot-powerpoint" TargetMode="External"/><Relationship Id="rId20" Type="http://schemas.openxmlformats.org/officeDocument/2006/relationships/image" Target="../media/image25.png"/><Relationship Id="rId1" Type="http://schemas.openxmlformats.org/officeDocument/2006/relationships/slideLayout" Target="../slideLayouts/slideLayout9.xml"/><Relationship Id="rId6" Type="http://schemas.openxmlformats.org/officeDocument/2006/relationships/image" Target="../media/image66.png"/><Relationship Id="rId11" Type="http://schemas.openxmlformats.org/officeDocument/2006/relationships/image" Target="../media/image69.svg"/><Relationship Id="rId5" Type="http://schemas.openxmlformats.org/officeDocument/2006/relationships/image" Target="../media/image93.jpeg"/><Relationship Id="rId15" Type="http://schemas.openxmlformats.org/officeDocument/2006/relationships/image" Target="../media/image28.png"/><Relationship Id="rId10" Type="http://schemas.openxmlformats.org/officeDocument/2006/relationships/image" Target="../media/image68.png"/><Relationship Id="rId19" Type="http://schemas.openxmlformats.org/officeDocument/2006/relationships/image" Target="../media/image79.png"/><Relationship Id="rId4" Type="http://schemas.openxmlformats.org/officeDocument/2006/relationships/image" Target="../media/image73.svg"/><Relationship Id="rId9" Type="http://schemas.openxmlformats.org/officeDocument/2006/relationships/image" Target="../media/image71.svg"/><Relationship Id="rId14" Type="http://schemas.openxmlformats.org/officeDocument/2006/relationships/image" Target="../media/image94.png"/></Relationships>
</file>

<file path=ppt/slides/_rels/slide31.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28.png"/><Relationship Id="rId3" Type="http://schemas.openxmlformats.org/officeDocument/2006/relationships/image" Target="../media/image72.png"/><Relationship Id="rId7" Type="http://schemas.openxmlformats.org/officeDocument/2006/relationships/image" Target="../media/image70.png"/><Relationship Id="rId12" Type="http://schemas.openxmlformats.org/officeDocument/2006/relationships/image" Target="../media/image78.png"/><Relationship Id="rId2" Type="http://schemas.openxmlformats.org/officeDocument/2006/relationships/notesSlide" Target="../notesSlides/notesSlide23.xml"/><Relationship Id="rId16" Type="http://schemas.openxmlformats.org/officeDocument/2006/relationships/image" Target="../media/image95.png"/><Relationship Id="rId1" Type="http://schemas.openxmlformats.org/officeDocument/2006/relationships/slideLayout" Target="../slideLayouts/slideLayout9.xml"/><Relationship Id="rId6" Type="http://schemas.openxmlformats.org/officeDocument/2006/relationships/image" Target="../media/image67.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66.png"/><Relationship Id="rId15" Type="http://schemas.openxmlformats.org/officeDocument/2006/relationships/image" Target="../media/image79.png"/><Relationship Id="rId10" Type="http://schemas.openxmlformats.org/officeDocument/2006/relationships/image" Target="../media/image69.svg"/><Relationship Id="rId4" Type="http://schemas.openxmlformats.org/officeDocument/2006/relationships/image" Target="../media/image73.svg"/><Relationship Id="rId9" Type="http://schemas.openxmlformats.org/officeDocument/2006/relationships/image" Target="../media/image68.png"/><Relationship Id="rId14" Type="http://schemas.openxmlformats.org/officeDocument/2006/relationships/hyperlink" Target="https://support.microsoft.com/en-us/copilot-teams"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hyperlink" Target="https://support.microsoft.com/en-us/copilot-teams" TargetMode="External"/><Relationship Id="rId18" Type="http://schemas.openxmlformats.org/officeDocument/2006/relationships/image" Target="../media/image96.png"/><Relationship Id="rId3" Type="http://schemas.openxmlformats.org/officeDocument/2006/relationships/image" Target="../media/image72.png"/><Relationship Id="rId7" Type="http://schemas.openxmlformats.org/officeDocument/2006/relationships/image" Target="../media/image70.png"/><Relationship Id="rId12" Type="http://schemas.openxmlformats.org/officeDocument/2006/relationships/image" Target="../media/image78.png"/><Relationship Id="rId17" Type="http://schemas.openxmlformats.org/officeDocument/2006/relationships/image" Target="../media/image80.png"/><Relationship Id="rId2" Type="http://schemas.openxmlformats.org/officeDocument/2006/relationships/notesSlide" Target="../notesSlides/notesSlide24.xml"/><Relationship Id="rId16" Type="http://schemas.openxmlformats.org/officeDocument/2006/relationships/hyperlink" Target="https://support.microsoft.com/en-us/copilot-powerpoint" TargetMode="External"/><Relationship Id="rId1" Type="http://schemas.openxmlformats.org/officeDocument/2006/relationships/slideLayout" Target="../slideLayouts/slideLayout9.xml"/><Relationship Id="rId6" Type="http://schemas.openxmlformats.org/officeDocument/2006/relationships/image" Target="../media/image67.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66.png"/><Relationship Id="rId15" Type="http://schemas.openxmlformats.org/officeDocument/2006/relationships/image" Target="../media/image28.png"/><Relationship Id="rId10" Type="http://schemas.openxmlformats.org/officeDocument/2006/relationships/image" Target="../media/image69.svg"/><Relationship Id="rId4" Type="http://schemas.openxmlformats.org/officeDocument/2006/relationships/image" Target="../media/image73.svg"/><Relationship Id="rId9" Type="http://schemas.openxmlformats.org/officeDocument/2006/relationships/image" Target="../media/image68.png"/><Relationship Id="rId14" Type="http://schemas.openxmlformats.org/officeDocument/2006/relationships/image" Target="../media/image79.png"/></Relationships>
</file>

<file path=ppt/slides/_rels/slide33.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hyperlink" Target="https://support.microsoft.com/en-us/copilot-teams" TargetMode="External"/><Relationship Id="rId18" Type="http://schemas.openxmlformats.org/officeDocument/2006/relationships/image" Target="../media/image80.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8.png"/><Relationship Id="rId17" Type="http://schemas.openxmlformats.org/officeDocument/2006/relationships/hyperlink" Target="https://support.microsoft.com/en-us/copilot-powerpoint" TargetMode="External"/><Relationship Id="rId2" Type="http://schemas.openxmlformats.org/officeDocument/2006/relationships/notesSlide" Target="../notesSlides/notesSlide25.xml"/><Relationship Id="rId16" Type="http://schemas.openxmlformats.org/officeDocument/2006/relationships/image" Target="../media/image25.png"/><Relationship Id="rId1" Type="http://schemas.openxmlformats.org/officeDocument/2006/relationships/slideLayout" Target="../slideLayouts/slideLayout9.xml"/><Relationship Id="rId6" Type="http://schemas.openxmlformats.org/officeDocument/2006/relationships/image" Target="../media/image69.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68.png"/><Relationship Id="rId15" Type="http://schemas.openxmlformats.org/officeDocument/2006/relationships/image" Target="../media/image97.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 Id="rId14" Type="http://schemas.openxmlformats.org/officeDocument/2006/relationships/image" Target="../media/image79.png"/></Relationships>
</file>

<file path=ppt/slides/_rels/slide34.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hyperlink" Target="https://support.microsoft.com/en-us/copilot-teams" TargetMode="External"/><Relationship Id="rId3" Type="http://schemas.openxmlformats.org/officeDocument/2006/relationships/image" Target="../media/image72.png"/><Relationship Id="rId7" Type="http://schemas.openxmlformats.org/officeDocument/2006/relationships/image" Target="../media/image70.png"/><Relationship Id="rId12" Type="http://schemas.openxmlformats.org/officeDocument/2006/relationships/image" Target="../media/image78.png"/><Relationship Id="rId2" Type="http://schemas.openxmlformats.org/officeDocument/2006/relationships/notesSlide" Target="../notesSlides/notesSlide26.xml"/><Relationship Id="rId16" Type="http://schemas.openxmlformats.org/officeDocument/2006/relationships/image" Target="../media/image98.png"/><Relationship Id="rId1" Type="http://schemas.openxmlformats.org/officeDocument/2006/relationships/slideLayout" Target="../slideLayouts/slideLayout9.xml"/><Relationship Id="rId6" Type="http://schemas.openxmlformats.org/officeDocument/2006/relationships/image" Target="../media/image67.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66.png"/><Relationship Id="rId15" Type="http://schemas.openxmlformats.org/officeDocument/2006/relationships/image" Target="../media/image28.png"/><Relationship Id="rId10" Type="http://schemas.openxmlformats.org/officeDocument/2006/relationships/image" Target="../media/image69.svg"/><Relationship Id="rId4" Type="http://schemas.openxmlformats.org/officeDocument/2006/relationships/image" Target="../media/image73.svg"/><Relationship Id="rId9" Type="http://schemas.openxmlformats.org/officeDocument/2006/relationships/image" Target="../media/image68.png"/><Relationship Id="rId14" Type="http://schemas.openxmlformats.org/officeDocument/2006/relationships/image" Target="../media/image79.png"/></Relationships>
</file>

<file path=ppt/slides/_rels/slide35.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hyperlink" Target="https://support.microsoft.com/en-us/topic/overview-of-microsoft-365-chat-preview-5b00a52d-7296-48ee-b938-b95b7209f737" TargetMode="External"/><Relationship Id="rId18" Type="http://schemas.openxmlformats.org/officeDocument/2006/relationships/image" Target="../media/image65.jpg"/><Relationship Id="rId3" Type="http://schemas.openxmlformats.org/officeDocument/2006/relationships/image" Target="../media/image72.png"/><Relationship Id="rId7" Type="http://schemas.openxmlformats.org/officeDocument/2006/relationships/image" Target="../media/image70.png"/><Relationship Id="rId12" Type="http://schemas.openxmlformats.org/officeDocument/2006/relationships/image" Target="../media/image79.png"/><Relationship Id="rId17" Type="http://schemas.openxmlformats.org/officeDocument/2006/relationships/image" Target="../media/image25.png"/><Relationship Id="rId2" Type="http://schemas.openxmlformats.org/officeDocument/2006/relationships/notesSlide" Target="../notesSlides/notesSlide27.xml"/><Relationship Id="rId16" Type="http://schemas.openxmlformats.org/officeDocument/2006/relationships/image" Target="../media/image80.png"/><Relationship Id="rId1" Type="http://schemas.openxmlformats.org/officeDocument/2006/relationships/slideLayout" Target="../slideLayouts/slideLayout9.xml"/><Relationship Id="rId6" Type="http://schemas.openxmlformats.org/officeDocument/2006/relationships/image" Target="../media/image67.svg"/><Relationship Id="rId11" Type="http://schemas.openxmlformats.org/officeDocument/2006/relationships/hyperlink" Target="https://support.microsoft.com/en-us/copilot-teams" TargetMode="External"/><Relationship Id="rId5" Type="http://schemas.openxmlformats.org/officeDocument/2006/relationships/image" Target="../media/image66.png"/><Relationship Id="rId15" Type="http://schemas.openxmlformats.org/officeDocument/2006/relationships/hyperlink" Target="https://support.microsoft.com/en-us/copilot-powerpoint" TargetMode="External"/><Relationship Id="rId10" Type="http://schemas.openxmlformats.org/officeDocument/2006/relationships/image" Target="../media/image69.svg"/><Relationship Id="rId4" Type="http://schemas.openxmlformats.org/officeDocument/2006/relationships/image" Target="../media/image73.svg"/><Relationship Id="rId9" Type="http://schemas.openxmlformats.org/officeDocument/2006/relationships/image" Target="../media/image68.png"/><Relationship Id="rId14" Type="http://schemas.openxmlformats.org/officeDocument/2006/relationships/image" Target="../media/image78.png"/></Relationships>
</file>

<file path=ppt/slides/_rels/slide36.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9.png"/><Relationship Id="rId17" Type="http://schemas.microsoft.com/office/2007/relationships/hdphoto" Target="../media/hdphoto3.wdp"/><Relationship Id="rId2" Type="http://schemas.openxmlformats.org/officeDocument/2006/relationships/notesSlide" Target="../notesSlides/notesSlide28.xml"/><Relationship Id="rId16" Type="http://schemas.openxmlformats.org/officeDocument/2006/relationships/image" Target="../media/image99.png"/><Relationship Id="rId1" Type="http://schemas.openxmlformats.org/officeDocument/2006/relationships/slideLayout" Target="../slideLayouts/slideLayout9.xml"/><Relationship Id="rId6" Type="http://schemas.openxmlformats.org/officeDocument/2006/relationships/image" Target="../media/image69.svg"/><Relationship Id="rId11" Type="http://schemas.openxmlformats.org/officeDocument/2006/relationships/hyperlink" Target="https://support.microsoft.com/en-us/copilot-teams" TargetMode="External"/><Relationship Id="rId5" Type="http://schemas.openxmlformats.org/officeDocument/2006/relationships/image" Target="../media/image68.png"/><Relationship Id="rId15" Type="http://schemas.openxmlformats.org/officeDocument/2006/relationships/image" Target="../media/image25.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 Id="rId14" Type="http://schemas.openxmlformats.org/officeDocument/2006/relationships/image" Target="../media/image78.png"/></Relationships>
</file>

<file path=ppt/slides/_rels/slide37.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78.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notesSlide" Target="../notesSlides/notesSlide29.xml"/><Relationship Id="rId16" Type="http://schemas.openxmlformats.org/officeDocument/2006/relationships/image" Target="../media/image100.jpeg"/><Relationship Id="rId1" Type="http://schemas.openxmlformats.org/officeDocument/2006/relationships/slideLayout" Target="../slideLayouts/slideLayout9.xml"/><Relationship Id="rId6" Type="http://schemas.openxmlformats.org/officeDocument/2006/relationships/image" Target="../media/image69.svg"/><Relationship Id="rId11" Type="http://schemas.openxmlformats.org/officeDocument/2006/relationships/image" Target="../media/image28.png"/><Relationship Id="rId5" Type="http://schemas.openxmlformats.org/officeDocument/2006/relationships/image" Target="../media/image68.png"/><Relationship Id="rId15" Type="http://schemas.openxmlformats.org/officeDocument/2006/relationships/image" Target="../media/image25.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 Id="rId14" Type="http://schemas.openxmlformats.org/officeDocument/2006/relationships/image" Target="../media/image37.png"/></Relationships>
</file>

<file path=ppt/slides/_rels/slide38.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27.png"/><Relationship Id="rId18" Type="http://schemas.openxmlformats.org/officeDocument/2006/relationships/image" Target="../media/image35.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28.png"/><Relationship Id="rId17" Type="http://schemas.openxmlformats.org/officeDocument/2006/relationships/image" Target="../media/image78.png"/><Relationship Id="rId2" Type="http://schemas.openxmlformats.org/officeDocument/2006/relationships/notesSlide" Target="../notesSlides/notesSlide30.xml"/><Relationship Id="rId16" Type="http://schemas.openxmlformats.org/officeDocument/2006/relationships/hyperlink" Target="https://support.microsoft.com/en-us/topic/overview-of-microsoft-365-chat-preview-5b00a52d-7296-48ee-b938-b95b7209f737" TargetMode="External"/><Relationship Id="rId1" Type="http://schemas.openxmlformats.org/officeDocument/2006/relationships/slideLayout" Target="../slideLayouts/slideLayout9.xml"/><Relationship Id="rId6" Type="http://schemas.openxmlformats.org/officeDocument/2006/relationships/image" Target="../media/image69.svg"/><Relationship Id="rId11" Type="http://schemas.openxmlformats.org/officeDocument/2006/relationships/image" Target="../media/image101.png"/><Relationship Id="rId5" Type="http://schemas.openxmlformats.org/officeDocument/2006/relationships/image" Target="../media/image68.png"/><Relationship Id="rId15" Type="http://schemas.openxmlformats.org/officeDocument/2006/relationships/image" Target="../media/image80.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 Id="rId14" Type="http://schemas.openxmlformats.org/officeDocument/2006/relationships/hyperlink" Target="https://support.microsoft.com/en-us/copilot-powerpoint"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hyperlink" Target="https://support.microsoft.com/en-us/topic/overview-of-microsoft-365-chat-preview-5b00a52d-7296-48ee-b938-b95b7209f737" TargetMode="External"/><Relationship Id="rId18" Type="http://schemas.openxmlformats.org/officeDocument/2006/relationships/image" Target="../media/image80.png"/><Relationship Id="rId3" Type="http://schemas.openxmlformats.org/officeDocument/2006/relationships/image" Target="../media/image102.jpeg"/><Relationship Id="rId7" Type="http://schemas.openxmlformats.org/officeDocument/2006/relationships/image" Target="../media/image69.svg"/><Relationship Id="rId12" Type="http://schemas.openxmlformats.org/officeDocument/2006/relationships/image" Target="../media/image25.png"/><Relationship Id="rId17" Type="http://schemas.openxmlformats.org/officeDocument/2006/relationships/hyperlink" Target="https://support.microsoft.com/en-us/copilot-powerpoint" TargetMode="External"/><Relationship Id="rId2" Type="http://schemas.openxmlformats.org/officeDocument/2006/relationships/notesSlide" Target="../notesSlides/notesSlide31.xml"/><Relationship Id="rId16" Type="http://schemas.openxmlformats.org/officeDocument/2006/relationships/image" Target="../media/image79.png"/><Relationship Id="rId1" Type="http://schemas.openxmlformats.org/officeDocument/2006/relationships/slideLayout" Target="../slideLayouts/slideLayout9.xml"/><Relationship Id="rId6" Type="http://schemas.openxmlformats.org/officeDocument/2006/relationships/image" Target="../media/image68.png"/><Relationship Id="rId11" Type="http://schemas.openxmlformats.org/officeDocument/2006/relationships/image" Target="../media/image73.svg"/><Relationship Id="rId5" Type="http://schemas.openxmlformats.org/officeDocument/2006/relationships/image" Target="../media/image67.svg"/><Relationship Id="rId15" Type="http://schemas.openxmlformats.org/officeDocument/2006/relationships/hyperlink" Target="https://support.microsoft.com/en-us/copilot-teams" TargetMode="External"/><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svg"/><Relationship Id="rId14" Type="http://schemas.openxmlformats.org/officeDocument/2006/relationships/image" Target="../media/image78.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103.png"/><Relationship Id="rId3" Type="http://schemas.openxmlformats.org/officeDocument/2006/relationships/image" Target="../media/image73.svg"/><Relationship Id="rId7" Type="http://schemas.openxmlformats.org/officeDocument/2006/relationships/image" Target="../media/image66.png"/><Relationship Id="rId12" Type="http://schemas.openxmlformats.org/officeDocument/2006/relationships/image" Target="../media/image71.svg"/><Relationship Id="rId2" Type="http://schemas.openxmlformats.org/officeDocument/2006/relationships/image" Target="../media/image72.png"/><Relationship Id="rId1" Type="http://schemas.openxmlformats.org/officeDocument/2006/relationships/slideLayout" Target="../slideLayouts/slideLayout8.xml"/><Relationship Id="rId6" Type="http://schemas.openxmlformats.org/officeDocument/2006/relationships/image" Target="../media/image25.png"/><Relationship Id="rId11" Type="http://schemas.openxmlformats.org/officeDocument/2006/relationships/image" Target="../media/image70.png"/><Relationship Id="rId5" Type="http://schemas.openxmlformats.org/officeDocument/2006/relationships/image" Target="../media/image38.png"/><Relationship Id="rId10" Type="http://schemas.openxmlformats.org/officeDocument/2006/relationships/image" Target="../media/image69.sv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68.png"/></Relationships>
</file>

<file path=ppt/slides/_rels/slide41.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hyperlink" Target="https://support.microsoft.com/en-us/copilot-teams" TargetMode="External"/><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8.png"/><Relationship Id="rId17" Type="http://schemas.openxmlformats.org/officeDocument/2006/relationships/image" Target="../media/image28.png"/><Relationship Id="rId2" Type="http://schemas.openxmlformats.org/officeDocument/2006/relationships/notesSlide" Target="../notesSlides/notesSlide32.xml"/><Relationship Id="rId16" Type="http://schemas.openxmlformats.org/officeDocument/2006/relationships/image" Target="../media/image104.png"/><Relationship Id="rId1" Type="http://schemas.openxmlformats.org/officeDocument/2006/relationships/slideLayout" Target="../slideLayouts/slideLayout9.xml"/><Relationship Id="rId6" Type="http://schemas.openxmlformats.org/officeDocument/2006/relationships/image" Target="../media/image69.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68.png"/><Relationship Id="rId15" Type="http://schemas.openxmlformats.org/officeDocument/2006/relationships/image" Target="../media/image27.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 Id="rId14" Type="http://schemas.openxmlformats.org/officeDocument/2006/relationships/image" Target="../media/image79.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3.jpeg"/><Relationship Id="rId3" Type="http://schemas.openxmlformats.org/officeDocument/2006/relationships/slide" Target="slide9.xml"/><Relationship Id="rId7" Type="http://schemas.openxmlformats.org/officeDocument/2006/relationships/slide" Target="slide13.xml"/><Relationship Id="rId12"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image" Target="../media/image21.jpeg"/><Relationship Id="rId5" Type="http://schemas.openxmlformats.org/officeDocument/2006/relationships/slide" Target="slide11.xml"/><Relationship Id="rId10" Type="http://schemas.microsoft.com/office/2007/relationships/hdphoto" Target="../media/hdphoto1.wdp"/><Relationship Id="rId4" Type="http://schemas.openxmlformats.org/officeDocument/2006/relationships/slide" Target="slide10.xml"/><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9.xml"/><Relationship Id="rId7" Type="http://schemas.openxmlformats.org/officeDocument/2006/relationships/slide" Target="slide1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11.xml"/><Relationship Id="rId5" Type="http://schemas.openxmlformats.org/officeDocument/2006/relationships/slide" Target="slide1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362232" y="1459054"/>
            <a:ext cx="7758903" cy="615553"/>
          </a:xfrm>
        </p:spPr>
        <p:txBody>
          <a:bodyPr/>
          <a:lstStyle/>
          <a:p>
            <a:r>
              <a:rPr lang="en-US" sz="4400" noProof="0" dirty="0">
                <a:gradFill>
                  <a:gsLst>
                    <a:gs pos="0">
                      <a:schemeClr val="tx1"/>
                    </a:gs>
                    <a:gs pos="100000">
                      <a:schemeClr val="tx1"/>
                    </a:gs>
                  </a:gsLst>
                  <a:lin ang="5400000" scaled="1"/>
                </a:gradFill>
                <a:cs typeface="Segoe UI"/>
              </a:rPr>
              <a:t>Copilot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362232" y="2318535"/>
            <a:ext cx="7752752" cy="246221"/>
          </a:xfrm>
        </p:spPr>
        <p:txBody>
          <a:bodyPr vert="horz" wrap="square" lIns="0" tIns="0" rIns="0" bIns="0" rtlCol="0" anchor="t">
            <a:spAutoFit/>
          </a:bodyPr>
          <a:lstStyle/>
          <a:p>
            <a:r>
              <a:rPr lang="en-US" sz="2000" noProof="0">
                <a:gradFill>
                  <a:gsLst>
                    <a:gs pos="0">
                      <a:schemeClr val="tx1"/>
                    </a:gs>
                    <a:gs pos="100000">
                      <a:schemeClr val="tx1"/>
                    </a:gs>
                  </a:gsLst>
                  <a:lin ang="5400000" scaled="1"/>
                </a:gradFill>
                <a:cs typeface="Segoe UI"/>
              </a:rPr>
              <a:t>Discover industry and role-based scenarios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F646A-2063-5CA2-23C7-DBB3C62D4BBC}"/>
            </a:ext>
          </a:extLst>
        </p:cNvPr>
        <p:cNvGrpSpPr/>
        <p:nvPr/>
      </p:nvGrpSpPr>
      <p:grpSpPr>
        <a:xfrm>
          <a:off x="0" y="0"/>
          <a:ext cx="0" cy="0"/>
          <a:chOff x="0" y="0"/>
          <a:chExt cx="0" cy="0"/>
        </a:xfrm>
      </p:grpSpPr>
      <p:sp>
        <p:nvSpPr>
          <p:cNvPr id="34" name="Title 33">
            <a:extLst>
              <a:ext uri="{FF2B5EF4-FFF2-40B4-BE49-F238E27FC236}">
                <a16:creationId xmlns:a16="http://schemas.microsoft.com/office/drawing/2014/main" id="{0EA54291-272E-D4F8-F6E6-A40ADABA80DD}"/>
              </a:ext>
            </a:extLst>
          </p:cNvPr>
          <p:cNvSpPr>
            <a:spLocks noGrp="1"/>
          </p:cNvSpPr>
          <p:nvPr>
            <p:ph type="title"/>
          </p:nvPr>
        </p:nvSpPr>
        <p:spPr>
          <a:xfrm>
            <a:off x="584200" y="387350"/>
            <a:ext cx="6271640" cy="263149"/>
          </a:xfrm>
        </p:spPr>
        <p:txBody>
          <a:bodyPr/>
          <a:lstStyle/>
          <a:p>
            <a:r>
              <a:rPr lang="en-US" noProof="0" dirty="0">
                <a:solidFill>
                  <a:srgbClr val="0078D4"/>
                </a:solidFill>
              </a:rPr>
              <a:t>Government</a:t>
            </a:r>
            <a:r>
              <a:rPr lang="en-US" noProof="0" dirty="0"/>
              <a:t> </a:t>
            </a:r>
            <a:r>
              <a:rPr lang="en-US" noProof="0" dirty="0">
                <a:solidFill>
                  <a:srgbClr val="0078D4"/>
                </a:solidFill>
              </a:rPr>
              <a:t>| </a:t>
            </a:r>
            <a:r>
              <a:rPr lang="en-US" noProof="0" dirty="0"/>
              <a:t>Improve citizen access to services</a:t>
            </a:r>
            <a:endParaRPr lang="en-US" sz="1400" noProof="0" dirty="0"/>
          </a:p>
        </p:txBody>
      </p:sp>
      <p:sp>
        <p:nvSpPr>
          <p:cNvPr id="78" name="Text Placeholder 5">
            <a:extLst>
              <a:ext uri="{FF2B5EF4-FFF2-40B4-BE49-F238E27FC236}">
                <a16:creationId xmlns:a16="http://schemas.microsoft.com/office/drawing/2014/main" id="{6A317FDB-A4BE-23C0-8FB7-D6C6935739A9}"/>
              </a:ext>
            </a:extLst>
          </p:cNvPr>
          <p:cNvSpPr>
            <a:spLocks noGrp="1"/>
          </p:cNvSpPr>
          <p:nvPr>
            <p:ph type="body" sz="quarter" idx="11"/>
          </p:nvPr>
        </p:nvSpPr>
        <p:spPr>
          <a:xfrm>
            <a:off x="584200" y="1593881"/>
            <a:ext cx="2808000" cy="345600"/>
          </a:xfrm>
        </p:spPr>
        <p:txBody>
          <a:bodyPr/>
          <a:lstStyle/>
          <a:p>
            <a:r>
              <a:rPr lang="en-US" noProof="0" dirty="0"/>
              <a:t>1. </a:t>
            </a:r>
            <a:r>
              <a:rPr lang="en-US" dirty="0"/>
              <a:t>Learn about community plans​</a:t>
            </a:r>
            <a:endParaRPr lang="en-US" noProof="0" dirty="0"/>
          </a:p>
        </p:txBody>
      </p:sp>
      <p:sp>
        <p:nvSpPr>
          <p:cNvPr id="3" name="Text Placeholder 2">
            <a:extLst>
              <a:ext uri="{FF2B5EF4-FFF2-40B4-BE49-F238E27FC236}">
                <a16:creationId xmlns:a16="http://schemas.microsoft.com/office/drawing/2014/main" id="{CBAF8087-9B94-A5E5-124A-DD9FD53681B0}"/>
              </a:ext>
            </a:extLst>
          </p:cNvPr>
          <p:cNvSpPr>
            <a:spLocks noGrp="1"/>
          </p:cNvSpPr>
          <p:nvPr>
            <p:ph type="body" sz="quarter" idx="12"/>
          </p:nvPr>
        </p:nvSpPr>
        <p:spPr>
          <a:xfrm>
            <a:off x="2316020" y="4052218"/>
            <a:ext cx="2808000" cy="345600"/>
          </a:xfrm>
        </p:spPr>
        <p:txBody>
          <a:bodyPr/>
          <a:lstStyle/>
          <a:p>
            <a:r>
              <a:rPr lang="en-US" noProof="0" dirty="0"/>
              <a:t>5. </a:t>
            </a:r>
            <a:r>
              <a:rPr lang="en-US" dirty="0"/>
              <a:t>Find office hours</a:t>
            </a:r>
            <a:endParaRPr lang="en-US" noProof="0" dirty="0"/>
          </a:p>
        </p:txBody>
      </p:sp>
      <p:sp>
        <p:nvSpPr>
          <p:cNvPr id="80" name="Text Placeholder 7">
            <a:extLst>
              <a:ext uri="{FF2B5EF4-FFF2-40B4-BE49-F238E27FC236}">
                <a16:creationId xmlns:a16="http://schemas.microsoft.com/office/drawing/2014/main" id="{6C4A8E3D-36CE-0AD5-14F2-1E531A471660}"/>
              </a:ext>
            </a:extLst>
          </p:cNvPr>
          <p:cNvSpPr>
            <a:spLocks noGrp="1"/>
          </p:cNvSpPr>
          <p:nvPr>
            <p:ph type="body" sz="quarter" idx="13"/>
          </p:nvPr>
        </p:nvSpPr>
        <p:spPr>
          <a:xfrm>
            <a:off x="4047840" y="1593881"/>
            <a:ext cx="2808000" cy="345600"/>
          </a:xfrm>
        </p:spPr>
        <p:txBody>
          <a:bodyPr/>
          <a:lstStyle/>
          <a:p>
            <a:r>
              <a:rPr lang="en-US" noProof="0" dirty="0"/>
              <a:t>2. Learn about road closures</a:t>
            </a:r>
          </a:p>
        </p:txBody>
      </p:sp>
      <p:sp>
        <p:nvSpPr>
          <p:cNvPr id="81" name="Text Placeholder 8">
            <a:extLst>
              <a:ext uri="{FF2B5EF4-FFF2-40B4-BE49-F238E27FC236}">
                <a16:creationId xmlns:a16="http://schemas.microsoft.com/office/drawing/2014/main" id="{3CF7E5FC-7480-E8A0-8716-88F079E86D95}"/>
              </a:ext>
            </a:extLst>
          </p:cNvPr>
          <p:cNvSpPr>
            <a:spLocks noGrp="1"/>
          </p:cNvSpPr>
          <p:nvPr>
            <p:ph type="body" sz="quarter" idx="14"/>
          </p:nvPr>
        </p:nvSpPr>
        <p:spPr>
          <a:xfrm>
            <a:off x="5779660" y="4052218"/>
            <a:ext cx="2808000" cy="345600"/>
          </a:xfrm>
        </p:spPr>
        <p:txBody>
          <a:bodyPr/>
          <a:lstStyle/>
          <a:p>
            <a:r>
              <a:rPr lang="en-US" noProof="0" dirty="0"/>
              <a:t>4. </a:t>
            </a:r>
            <a:r>
              <a:rPr lang="en-US" noProof="0" dirty="0">
                <a:latin typeface="Segoe UI Semibold"/>
                <a:cs typeface="Segoe UI Semibold"/>
              </a:rPr>
              <a:t>Check regulations</a:t>
            </a:r>
            <a:endParaRPr lang="en-US" noProof="0" dirty="0"/>
          </a:p>
        </p:txBody>
      </p:sp>
      <p:sp>
        <p:nvSpPr>
          <p:cNvPr id="82" name="Text Placeholder 9">
            <a:extLst>
              <a:ext uri="{FF2B5EF4-FFF2-40B4-BE49-F238E27FC236}">
                <a16:creationId xmlns:a16="http://schemas.microsoft.com/office/drawing/2014/main" id="{C114EA3D-97EC-D535-3524-141D5E06F00C}"/>
              </a:ext>
            </a:extLst>
          </p:cNvPr>
          <p:cNvSpPr>
            <a:spLocks noGrp="1"/>
          </p:cNvSpPr>
          <p:nvPr>
            <p:ph type="body" sz="quarter" idx="15"/>
          </p:nvPr>
        </p:nvSpPr>
        <p:spPr>
          <a:xfrm>
            <a:off x="7511481" y="1593881"/>
            <a:ext cx="2808000" cy="345600"/>
          </a:xfrm>
        </p:spPr>
        <p:txBody>
          <a:bodyPr/>
          <a:lstStyle/>
          <a:p>
            <a:r>
              <a:rPr lang="en-US" noProof="0" dirty="0"/>
              <a:t>3. Apply for a service​</a:t>
            </a:r>
          </a:p>
        </p:txBody>
      </p:sp>
      <p:sp>
        <p:nvSpPr>
          <p:cNvPr id="99" name="Text Placeholder 98">
            <a:extLst>
              <a:ext uri="{FF2B5EF4-FFF2-40B4-BE49-F238E27FC236}">
                <a16:creationId xmlns:a16="http://schemas.microsoft.com/office/drawing/2014/main" id="{3B2A0146-1E5F-EDAE-5D49-434AC0F468B1}"/>
              </a:ext>
            </a:extLst>
          </p:cNvPr>
          <p:cNvSpPr>
            <a:spLocks noGrp="1"/>
          </p:cNvSpPr>
          <p:nvPr>
            <p:ph type="body" sz="quarter" idx="18"/>
          </p:nvPr>
        </p:nvSpPr>
        <p:spPr>
          <a:xfrm>
            <a:off x="584200" y="2032000"/>
            <a:ext cx="2867338" cy="627063"/>
          </a:xfrm>
        </p:spPr>
        <p:txBody>
          <a:bodyPr>
            <a:normAutofit/>
          </a:bodyPr>
          <a:lstStyle/>
          <a:p>
            <a:pPr lvl="0"/>
            <a:r>
              <a:rPr lang="en-US" noProof="0" dirty="0"/>
              <a:t>Wendy is a new resident and wants to learn about community plans for the city. She uses the agent to as question about upcoming plans and activities.​</a:t>
            </a:r>
          </a:p>
        </p:txBody>
      </p:sp>
      <p:sp>
        <p:nvSpPr>
          <p:cNvPr id="100" name="Text Placeholder 99">
            <a:extLst>
              <a:ext uri="{FF2B5EF4-FFF2-40B4-BE49-F238E27FC236}">
                <a16:creationId xmlns:a16="http://schemas.microsoft.com/office/drawing/2014/main" id="{F536706C-C1F4-37AB-4FD7-8ABD19B84C52}"/>
              </a:ext>
            </a:extLst>
          </p:cNvPr>
          <p:cNvSpPr>
            <a:spLocks noGrp="1"/>
          </p:cNvSpPr>
          <p:nvPr>
            <p:ph type="body" sz="quarter" idx="19"/>
          </p:nvPr>
        </p:nvSpPr>
        <p:spPr>
          <a:xfrm>
            <a:off x="4048125" y="2032000"/>
            <a:ext cx="2808288" cy="627063"/>
          </a:xfrm>
        </p:spPr>
        <p:txBody>
          <a:bodyPr/>
          <a:lstStyle/>
          <a:p>
            <a:r>
              <a:rPr lang="en-US" noProof="0" dirty="0"/>
              <a:t>Sandy needs to plan a trip across the city, but she has heard about roadwork on the way. She asks the agent if any roadwork is being done.</a:t>
            </a:r>
          </a:p>
        </p:txBody>
      </p:sp>
      <p:sp>
        <p:nvSpPr>
          <p:cNvPr id="101" name="Text Placeholder 100">
            <a:extLst>
              <a:ext uri="{FF2B5EF4-FFF2-40B4-BE49-F238E27FC236}">
                <a16:creationId xmlns:a16="http://schemas.microsoft.com/office/drawing/2014/main" id="{3A2A5166-93B7-A141-1999-5AA169839CC6}"/>
              </a:ext>
            </a:extLst>
          </p:cNvPr>
          <p:cNvSpPr>
            <a:spLocks noGrp="1"/>
          </p:cNvSpPr>
          <p:nvPr>
            <p:ph type="body" sz="quarter" idx="20"/>
          </p:nvPr>
        </p:nvSpPr>
        <p:spPr>
          <a:xfrm>
            <a:off x="7512050" y="1981580"/>
            <a:ext cx="2806700" cy="677483"/>
          </a:xfrm>
        </p:spPr>
        <p:txBody>
          <a:bodyPr/>
          <a:lstStyle/>
          <a:p>
            <a:r>
              <a:rPr lang="en-US" noProof="0" dirty="0"/>
              <a:t>Dave is looking for heating assistance. He doesn’t know where to get started. He asks the agent and receives instructions on how to apply.​</a:t>
            </a:r>
          </a:p>
        </p:txBody>
      </p:sp>
      <p:sp>
        <p:nvSpPr>
          <p:cNvPr id="102" name="Text Placeholder 101">
            <a:extLst>
              <a:ext uri="{FF2B5EF4-FFF2-40B4-BE49-F238E27FC236}">
                <a16:creationId xmlns:a16="http://schemas.microsoft.com/office/drawing/2014/main" id="{E93C90AC-6540-0A03-87CE-2A62F1BFF4F4}"/>
              </a:ext>
            </a:extLst>
          </p:cNvPr>
          <p:cNvSpPr>
            <a:spLocks noGrp="1"/>
          </p:cNvSpPr>
          <p:nvPr>
            <p:ph type="body" sz="quarter" idx="21"/>
          </p:nvPr>
        </p:nvSpPr>
        <p:spPr>
          <a:xfrm>
            <a:off x="584200" y="3208260"/>
            <a:ext cx="2808000" cy="626701"/>
          </a:xfrm>
        </p:spPr>
        <p:txBody>
          <a:bodyPr/>
          <a:lstStyle/>
          <a:p>
            <a:r>
              <a:rPr lang="en-US" noProof="0" dirty="0"/>
              <a:t>Benefit: </a:t>
            </a:r>
            <a:r>
              <a:rPr lang="en-US" noProof="0" dirty="0">
                <a:latin typeface="Segoe UI" panose="020B0502040204020203" pitchFamily="34" charset="0"/>
              </a:rPr>
              <a:t>Simplify citizen access to information and increase public engagement.</a:t>
            </a:r>
            <a:endParaRPr lang="en-US" noProof="0" dirty="0"/>
          </a:p>
        </p:txBody>
      </p:sp>
      <p:sp>
        <p:nvSpPr>
          <p:cNvPr id="103" name="Text Placeholder 102">
            <a:extLst>
              <a:ext uri="{FF2B5EF4-FFF2-40B4-BE49-F238E27FC236}">
                <a16:creationId xmlns:a16="http://schemas.microsoft.com/office/drawing/2014/main" id="{2ADC0AB6-37C1-1F9E-FD5D-68F794A6ABF9}"/>
              </a:ext>
            </a:extLst>
          </p:cNvPr>
          <p:cNvSpPr>
            <a:spLocks noGrp="1"/>
          </p:cNvSpPr>
          <p:nvPr>
            <p:ph type="body" sz="quarter" idx="22"/>
          </p:nvPr>
        </p:nvSpPr>
        <p:spPr>
          <a:xfrm>
            <a:off x="2316020" y="5641938"/>
            <a:ext cx="2808000" cy="626701"/>
          </a:xfrm>
        </p:spPr>
        <p:txBody>
          <a:bodyPr>
            <a:normAutofit/>
          </a:bodyPr>
          <a:lstStyle/>
          <a:p>
            <a:r>
              <a:rPr lang="en-US" noProof="0" dirty="0"/>
              <a:t>Benefit: </a:t>
            </a:r>
            <a:r>
              <a:rPr lang="en-US" noProof="0" dirty="0">
                <a:latin typeface="Segoe UI" panose="020B0502040204020203" pitchFamily="34" charset="0"/>
              </a:rPr>
              <a:t>Improve access to services for constituents​.</a:t>
            </a:r>
            <a:endParaRPr lang="en-US" noProof="0" dirty="0"/>
          </a:p>
        </p:txBody>
      </p:sp>
      <p:sp>
        <p:nvSpPr>
          <p:cNvPr id="104" name="Text Placeholder 103">
            <a:extLst>
              <a:ext uri="{FF2B5EF4-FFF2-40B4-BE49-F238E27FC236}">
                <a16:creationId xmlns:a16="http://schemas.microsoft.com/office/drawing/2014/main" id="{1D27CA33-00F8-25B0-3AE4-4ED9C5E51B42}"/>
              </a:ext>
            </a:extLst>
          </p:cNvPr>
          <p:cNvSpPr>
            <a:spLocks noGrp="1"/>
          </p:cNvSpPr>
          <p:nvPr>
            <p:ph type="body" sz="quarter" idx="23"/>
          </p:nvPr>
        </p:nvSpPr>
        <p:spPr>
          <a:xfrm>
            <a:off x="4047840" y="3208260"/>
            <a:ext cx="2808000" cy="626701"/>
          </a:xfrm>
        </p:spPr>
        <p:txBody>
          <a:bodyPr/>
          <a:lstStyle/>
          <a:p>
            <a:r>
              <a:rPr lang="en-US" noProof="0" dirty="0"/>
              <a:t>Benefit: </a:t>
            </a:r>
            <a:r>
              <a:rPr lang="en-US" noProof="0" dirty="0">
                <a:latin typeface="Segoe UI" panose="020B0502040204020203" pitchFamily="34" charset="0"/>
              </a:rPr>
              <a:t>Help citizens work as efficiently as possible and reduce the impact of work being done.</a:t>
            </a:r>
            <a:endParaRPr lang="en-US" noProof="0" dirty="0"/>
          </a:p>
        </p:txBody>
      </p:sp>
      <p:sp>
        <p:nvSpPr>
          <p:cNvPr id="105" name="Text Placeholder 104">
            <a:extLst>
              <a:ext uri="{FF2B5EF4-FFF2-40B4-BE49-F238E27FC236}">
                <a16:creationId xmlns:a16="http://schemas.microsoft.com/office/drawing/2014/main" id="{531EEA53-E739-E5D4-F457-EC7F22314ACF}"/>
              </a:ext>
            </a:extLst>
          </p:cNvPr>
          <p:cNvSpPr>
            <a:spLocks noGrp="1"/>
          </p:cNvSpPr>
          <p:nvPr>
            <p:ph type="body" sz="quarter" idx="24"/>
          </p:nvPr>
        </p:nvSpPr>
        <p:spPr>
          <a:xfrm>
            <a:off x="5779660" y="5641938"/>
            <a:ext cx="2808000" cy="626701"/>
          </a:xfrm>
        </p:spPr>
        <p:txBody>
          <a:bodyPr/>
          <a:lstStyle/>
          <a:p>
            <a:r>
              <a:rPr lang="en-US" noProof="0" dirty="0"/>
              <a:t>Benefit: </a:t>
            </a:r>
            <a:r>
              <a:rPr lang="en-US" noProof="0" dirty="0">
                <a:latin typeface="Segoe UI" panose="020B0502040204020203" pitchFamily="34" charset="0"/>
              </a:rPr>
              <a:t>Improve access to information and reduce calls to offices.</a:t>
            </a:r>
            <a:endParaRPr lang="en-US" noProof="0" dirty="0"/>
          </a:p>
        </p:txBody>
      </p:sp>
      <p:sp>
        <p:nvSpPr>
          <p:cNvPr id="106" name="Text Placeholder 105">
            <a:extLst>
              <a:ext uri="{FF2B5EF4-FFF2-40B4-BE49-F238E27FC236}">
                <a16:creationId xmlns:a16="http://schemas.microsoft.com/office/drawing/2014/main" id="{0A1974EF-1DB0-1CA9-22BE-CA5E7E35A8F2}"/>
              </a:ext>
            </a:extLst>
          </p:cNvPr>
          <p:cNvSpPr>
            <a:spLocks noGrp="1"/>
          </p:cNvSpPr>
          <p:nvPr>
            <p:ph type="body" sz="quarter" idx="25"/>
          </p:nvPr>
        </p:nvSpPr>
        <p:spPr>
          <a:xfrm>
            <a:off x="7511481" y="3208260"/>
            <a:ext cx="2808000" cy="626701"/>
          </a:xfrm>
        </p:spPr>
        <p:txBody>
          <a:bodyPr>
            <a:normAutofit/>
          </a:bodyPr>
          <a:lstStyle/>
          <a:p>
            <a:pPr lvl="0"/>
            <a:r>
              <a:rPr lang="en-US" noProof="0" dirty="0"/>
              <a:t>Benefit: </a:t>
            </a:r>
            <a:r>
              <a:rPr lang="en-US" noProof="0" dirty="0">
                <a:latin typeface="Segoe UI" panose="020B0502040204020203" pitchFamily="34" charset="0"/>
              </a:rPr>
              <a:t> Improve access to services for constituents and reduce calls to offices​.</a:t>
            </a:r>
            <a:endParaRPr lang="en-US" noProof="0" dirty="0"/>
          </a:p>
        </p:txBody>
      </p:sp>
      <p:sp>
        <p:nvSpPr>
          <p:cNvPr id="107" name="Text Placeholder 106">
            <a:extLst>
              <a:ext uri="{FF2B5EF4-FFF2-40B4-BE49-F238E27FC236}">
                <a16:creationId xmlns:a16="http://schemas.microsoft.com/office/drawing/2014/main" id="{91F5D94A-49E8-B288-0B00-AC5F347B5ADA}"/>
              </a:ext>
            </a:extLst>
          </p:cNvPr>
          <p:cNvSpPr>
            <a:spLocks noGrp="1"/>
          </p:cNvSpPr>
          <p:nvPr>
            <p:ph type="body" sz="quarter" idx="27"/>
          </p:nvPr>
        </p:nvSpPr>
        <p:spPr>
          <a:xfrm>
            <a:off x="2316163" y="4487863"/>
            <a:ext cx="2808287" cy="627062"/>
          </a:xfrm>
        </p:spPr>
        <p:txBody>
          <a:bodyPr/>
          <a:lstStyle/>
          <a:p>
            <a:r>
              <a:rPr lang="en-US" noProof="0" dirty="0"/>
              <a:t>Jake needs to renew his driver’s license. He uses the agent to find the nearest location and opening hours. ​</a:t>
            </a:r>
          </a:p>
        </p:txBody>
      </p:sp>
      <p:sp>
        <p:nvSpPr>
          <p:cNvPr id="108" name="Text Placeholder 107">
            <a:extLst>
              <a:ext uri="{FF2B5EF4-FFF2-40B4-BE49-F238E27FC236}">
                <a16:creationId xmlns:a16="http://schemas.microsoft.com/office/drawing/2014/main" id="{6CC3C370-BD02-1362-365E-C306F15E8BA8}"/>
              </a:ext>
            </a:extLst>
          </p:cNvPr>
          <p:cNvSpPr>
            <a:spLocks noGrp="1"/>
          </p:cNvSpPr>
          <p:nvPr>
            <p:ph type="body" sz="quarter" idx="28"/>
          </p:nvPr>
        </p:nvSpPr>
        <p:spPr>
          <a:xfrm>
            <a:off x="5780088" y="4487863"/>
            <a:ext cx="2808287" cy="627062"/>
          </a:xfrm>
        </p:spPr>
        <p:txBody>
          <a:bodyPr/>
          <a:lstStyle/>
          <a:p>
            <a:r>
              <a:rPr lang="en-US" noProof="0" dirty="0"/>
              <a:t>Harold wants to understand the permitting processes for his home remodeling project and gets the information from the agent.</a:t>
            </a:r>
          </a:p>
        </p:txBody>
      </p:sp>
      <p:sp>
        <p:nvSpPr>
          <p:cNvPr id="5" name="Text Placeholder 4">
            <a:extLst>
              <a:ext uri="{FF2B5EF4-FFF2-40B4-BE49-F238E27FC236}">
                <a16:creationId xmlns:a16="http://schemas.microsoft.com/office/drawing/2014/main" id="{3F7E9B3E-3844-BCAC-F50B-24BB1793F2D9}"/>
              </a:ext>
            </a:extLst>
          </p:cNvPr>
          <p:cNvSpPr>
            <a:spLocks noGrp="1"/>
          </p:cNvSpPr>
          <p:nvPr>
            <p:ph type="body" sz="quarter" idx="30"/>
          </p:nvPr>
        </p:nvSpPr>
        <p:spPr>
          <a:xfrm>
            <a:off x="10430234" y="521099"/>
            <a:ext cx="1456966" cy="175614"/>
          </a:xfrm>
        </p:spPr>
        <p:txBody>
          <a:bodyPr vert="horz" wrap="square" lIns="0" tIns="0" rIns="0" bIns="0" rtlCol="0" anchor="t">
            <a:spAutoFit/>
          </a:bodyPr>
          <a:lstStyle/>
          <a:p>
            <a:r>
              <a:rPr lang="en-US" noProof="0"/>
              <a:t>Extend</a:t>
            </a:r>
          </a:p>
        </p:txBody>
      </p:sp>
      <p:sp>
        <p:nvSpPr>
          <p:cNvPr id="163" name="Text Placeholder 162">
            <a:extLst>
              <a:ext uri="{FF2B5EF4-FFF2-40B4-BE49-F238E27FC236}">
                <a16:creationId xmlns:a16="http://schemas.microsoft.com/office/drawing/2014/main" id="{B6D07706-9A9C-0438-FBEE-1579D2F8A267}"/>
              </a:ext>
            </a:extLst>
          </p:cNvPr>
          <p:cNvSpPr>
            <a:spLocks noGrp="1"/>
          </p:cNvSpPr>
          <p:nvPr>
            <p:ph type="body" sz="quarter" idx="38"/>
          </p:nvPr>
        </p:nvSpPr>
        <p:spPr>
          <a:solidFill>
            <a:srgbClr val="0078D4"/>
          </a:solidFill>
        </p:spPr>
        <p:txBody>
          <a:bodyPr/>
          <a:lstStyle/>
          <a:p>
            <a:endParaRPr lang="en-US" noProof="0"/>
          </a:p>
        </p:txBody>
      </p:sp>
      <p:sp>
        <p:nvSpPr>
          <p:cNvPr id="164" name="Text Placeholder 163">
            <a:extLst>
              <a:ext uri="{FF2B5EF4-FFF2-40B4-BE49-F238E27FC236}">
                <a16:creationId xmlns:a16="http://schemas.microsoft.com/office/drawing/2014/main" id="{0B974440-B32A-BFC2-8DF8-49A0D75ED56F}"/>
              </a:ext>
            </a:extLst>
          </p:cNvPr>
          <p:cNvSpPr>
            <a:spLocks noGrp="1"/>
          </p:cNvSpPr>
          <p:nvPr>
            <p:ph type="body" sz="quarter" idx="39"/>
          </p:nvPr>
        </p:nvSpPr>
        <p:spPr>
          <a:solidFill>
            <a:srgbClr val="0078D4"/>
          </a:solidFill>
        </p:spPr>
        <p:txBody>
          <a:bodyPr/>
          <a:lstStyle/>
          <a:p>
            <a:endParaRPr lang="en-US" noProof="0"/>
          </a:p>
        </p:txBody>
      </p:sp>
      <p:sp>
        <p:nvSpPr>
          <p:cNvPr id="165" name="Text Placeholder 164">
            <a:extLst>
              <a:ext uri="{FF2B5EF4-FFF2-40B4-BE49-F238E27FC236}">
                <a16:creationId xmlns:a16="http://schemas.microsoft.com/office/drawing/2014/main" id="{1C1C3A6A-B645-F341-F4DA-82315892A58B}"/>
              </a:ext>
            </a:extLst>
          </p:cNvPr>
          <p:cNvSpPr>
            <a:spLocks noGrp="1"/>
          </p:cNvSpPr>
          <p:nvPr>
            <p:ph type="body" sz="quarter" idx="40"/>
          </p:nvPr>
        </p:nvSpPr>
        <p:spPr>
          <a:solidFill>
            <a:srgbClr val="0078D4"/>
          </a:solidFill>
        </p:spPr>
        <p:txBody>
          <a:bodyPr/>
          <a:lstStyle/>
          <a:p>
            <a:endParaRPr lang="en-US" noProof="0"/>
          </a:p>
        </p:txBody>
      </p:sp>
      <p:sp>
        <p:nvSpPr>
          <p:cNvPr id="114" name="Rectangle: Rounded Corners 6">
            <a:extLst>
              <a:ext uri="{FF2B5EF4-FFF2-40B4-BE49-F238E27FC236}">
                <a16:creationId xmlns:a16="http://schemas.microsoft.com/office/drawing/2014/main" id="{1F69F7D0-A78D-365C-E3AA-630C0DB42804}"/>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9" name="Group 8">
            <a:extLst>
              <a:ext uri="{FF2B5EF4-FFF2-40B4-BE49-F238E27FC236}">
                <a16:creationId xmlns:a16="http://schemas.microsoft.com/office/drawing/2014/main" id="{A861B5E1-5260-169C-6655-38D5FD10FCB1}"/>
              </a:ext>
            </a:extLst>
          </p:cNvPr>
          <p:cNvGrpSpPr/>
          <p:nvPr/>
        </p:nvGrpSpPr>
        <p:grpSpPr>
          <a:xfrm>
            <a:off x="942434" y="2686226"/>
            <a:ext cx="2360997" cy="538609"/>
            <a:chOff x="942434" y="2686226"/>
            <a:chExt cx="2360997" cy="538609"/>
          </a:xfrm>
        </p:grpSpPr>
        <p:pic>
          <p:nvPicPr>
            <p:cNvPr id="133" name="Picture 132">
              <a:hlinkClick r:id="rId3"/>
              <a:extLst>
                <a:ext uri="{FF2B5EF4-FFF2-40B4-BE49-F238E27FC236}">
                  <a16:creationId xmlns:a16="http://schemas.microsoft.com/office/drawing/2014/main" id="{ED64E110-9EB8-D5CB-827A-A6DBA45BF8D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42434" y="2731055"/>
              <a:ext cx="360000" cy="360000"/>
            </a:xfrm>
            <a:prstGeom prst="ellipse">
              <a:avLst/>
            </a:prstGeom>
            <a:solidFill>
              <a:srgbClr val="FFFFFF"/>
            </a:solidFill>
          </p:spPr>
        </p:pic>
        <p:sp>
          <p:nvSpPr>
            <p:cNvPr id="134" name="TextBox 133">
              <a:extLst>
                <a:ext uri="{FF2B5EF4-FFF2-40B4-BE49-F238E27FC236}">
                  <a16:creationId xmlns:a16="http://schemas.microsoft.com/office/drawing/2014/main" id="{08E59009-B8E4-F936-F4F2-65B894E44857}"/>
                </a:ext>
                <a:ext uri="{C183D7F6-B498-43B3-948B-1728B52AA6E4}">
                  <adec:decorative xmlns:adec="http://schemas.microsoft.com/office/drawing/2017/decorative" val="0"/>
                </a:ext>
              </a:extLst>
            </p:cNvPr>
            <p:cNvSpPr txBox="1"/>
            <p:nvPr/>
          </p:nvSpPr>
          <p:spPr>
            <a:xfrm>
              <a:off x="1401385" y="2686226"/>
              <a:ext cx="1902046" cy="53860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p>
            <a:p>
              <a:pPr defTabSz="914367">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a:t>
              </a:r>
              <a:r>
                <a:rPr lang="en-US" sz="900" noProof="0" dirty="0">
                  <a:solidFill>
                    <a:srgbClr val="0078D4"/>
                  </a:solidFill>
                  <a:latin typeface="Segoe UI Semibold"/>
                </a:rPr>
                <a:t>Connection to APIs, websites and databases</a:t>
              </a:r>
              <a:endParaRPr kumimoji="0" lang="en-US" sz="900" b="0" i="0" u="none" strike="noStrike" kern="1200" cap="none" spc="0" normalizeH="0" baseline="0" noProof="0" dirty="0">
                <a:ln>
                  <a:noFill/>
                </a:ln>
                <a:solidFill>
                  <a:srgbClr val="0078D4"/>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2" name="Group 1">
            <a:extLst>
              <a:ext uri="{FF2B5EF4-FFF2-40B4-BE49-F238E27FC236}">
                <a16:creationId xmlns:a16="http://schemas.microsoft.com/office/drawing/2014/main" id="{F8406F20-B58B-1493-3154-6F1A3607DE10}"/>
              </a:ext>
            </a:extLst>
          </p:cNvPr>
          <p:cNvGrpSpPr/>
          <p:nvPr/>
        </p:nvGrpSpPr>
        <p:grpSpPr>
          <a:xfrm>
            <a:off x="1624328" y="1132756"/>
            <a:ext cx="1767872" cy="214817"/>
            <a:chOff x="1198144" y="862657"/>
            <a:chExt cx="1767872" cy="214817"/>
          </a:xfrm>
        </p:grpSpPr>
        <p:sp>
          <p:nvSpPr>
            <p:cNvPr id="22" name="Rectangle: Rounded Corners 6">
              <a:extLst>
                <a:ext uri="{FF2B5EF4-FFF2-40B4-BE49-F238E27FC236}">
                  <a16:creationId xmlns:a16="http://schemas.microsoft.com/office/drawing/2014/main" id="{465D3F49-F563-9394-66A6-E5CD585273F3}"/>
                </a:ext>
                <a:ext uri="{C183D7F6-B498-43B3-948B-1728B52AA6E4}">
                  <adec:decorative xmlns:adec="http://schemas.microsoft.com/office/drawing/2017/decorative" val="1"/>
                </a:ext>
              </a:extLst>
            </p:cNvPr>
            <p:cNvSpPr/>
            <p:nvPr/>
          </p:nvSpPr>
          <p:spPr bwMode="auto">
            <a:xfrm>
              <a:off x="1198144" y="862657"/>
              <a:ext cx="1767872" cy="214817"/>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Segoe UI Semibold"/>
                </a:rPr>
                <a:t>Communication speed</a:t>
              </a:r>
              <a:endParaRPr kumimoji="0" lang="en-US" sz="9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23" name="Graphic 22">
              <a:extLst>
                <a:ext uri="{FF2B5EF4-FFF2-40B4-BE49-F238E27FC236}">
                  <a16:creationId xmlns:a16="http://schemas.microsoft.com/office/drawing/2014/main" id="{2E2E064F-131A-B0CA-DB36-3CA5350E3F2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sp>
        <p:nvSpPr>
          <p:cNvPr id="24" name="Rectangle: Rounded Corners 6">
            <a:extLst>
              <a:ext uri="{FF2B5EF4-FFF2-40B4-BE49-F238E27FC236}">
                <a16:creationId xmlns:a16="http://schemas.microsoft.com/office/drawing/2014/main" id="{3C9660BB-C27C-7467-ABD6-13D105719C9E}"/>
              </a:ext>
              <a:ext uri="{C183D7F6-B498-43B3-948B-1728B52AA6E4}">
                <adec:decorative xmlns:adec="http://schemas.microsoft.com/office/drawing/2017/decorative" val="1"/>
              </a:ext>
            </a:extLst>
          </p:cNvPr>
          <p:cNvSpPr/>
          <p:nvPr/>
        </p:nvSpPr>
        <p:spPr bwMode="auto">
          <a:xfrm>
            <a:off x="7508839"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46" name="Group 45">
            <a:extLst>
              <a:ext uri="{FF2B5EF4-FFF2-40B4-BE49-F238E27FC236}">
                <a16:creationId xmlns:a16="http://schemas.microsoft.com/office/drawing/2014/main" id="{EEFE9005-1AE0-FBF7-E1D7-E8BA9A83783F}"/>
              </a:ext>
            </a:extLst>
          </p:cNvPr>
          <p:cNvGrpSpPr/>
          <p:nvPr/>
        </p:nvGrpSpPr>
        <p:grpSpPr>
          <a:xfrm>
            <a:off x="8596909" y="1123368"/>
            <a:ext cx="1005840" cy="216000"/>
            <a:chOff x="1194743" y="1140160"/>
            <a:chExt cx="1005840" cy="216000"/>
          </a:xfrm>
        </p:grpSpPr>
        <p:sp>
          <p:nvSpPr>
            <p:cNvPr id="47" name="Rectangle: Rounded Corners 6">
              <a:extLst>
                <a:ext uri="{FF2B5EF4-FFF2-40B4-BE49-F238E27FC236}">
                  <a16:creationId xmlns:a16="http://schemas.microsoft.com/office/drawing/2014/main" id="{0BBEBE4F-100C-5548-9EE2-2CB0892DA4B0}"/>
                </a:ext>
                <a:ext uri="{C183D7F6-B498-43B3-948B-1728B52AA6E4}">
                  <adec:decorative xmlns:adec="http://schemas.microsoft.com/office/drawing/2017/decorative" val="1"/>
                </a:ext>
              </a:extLst>
            </p:cNvPr>
            <p:cNvSpPr/>
            <p:nvPr/>
          </p:nvSpPr>
          <p:spPr bwMode="auto">
            <a:xfrm>
              <a:off x="1194743" y="1140160"/>
              <a:ext cx="10058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48" name="Graphic 47">
              <a:extLst>
                <a:ext uri="{FF2B5EF4-FFF2-40B4-BE49-F238E27FC236}">
                  <a16:creationId xmlns:a16="http://schemas.microsoft.com/office/drawing/2014/main" id="{5ECBD9D8-F4B8-1B12-2212-C4B1194868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6" name="Group 5">
            <a:extLst>
              <a:ext uri="{FF2B5EF4-FFF2-40B4-BE49-F238E27FC236}">
                <a16:creationId xmlns:a16="http://schemas.microsoft.com/office/drawing/2014/main" id="{834AD6B0-1AD8-2631-1A22-097B2EF101B7}"/>
              </a:ext>
            </a:extLst>
          </p:cNvPr>
          <p:cNvGrpSpPr/>
          <p:nvPr/>
        </p:nvGrpSpPr>
        <p:grpSpPr>
          <a:xfrm>
            <a:off x="4130176" y="2682413"/>
            <a:ext cx="2360997" cy="538609"/>
            <a:chOff x="942434" y="2686226"/>
            <a:chExt cx="2360997" cy="538609"/>
          </a:xfrm>
        </p:grpSpPr>
        <p:pic>
          <p:nvPicPr>
            <p:cNvPr id="7" name="Picture 6">
              <a:hlinkClick r:id="rId3"/>
              <a:extLst>
                <a:ext uri="{FF2B5EF4-FFF2-40B4-BE49-F238E27FC236}">
                  <a16:creationId xmlns:a16="http://schemas.microsoft.com/office/drawing/2014/main" id="{32127C6E-E1B0-A51F-1234-25BD28807C1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42434" y="2731055"/>
              <a:ext cx="360000" cy="360000"/>
            </a:xfrm>
            <a:prstGeom prst="ellipse">
              <a:avLst/>
            </a:prstGeom>
            <a:solidFill>
              <a:srgbClr val="FFFFFF"/>
            </a:solidFill>
          </p:spPr>
        </p:pic>
        <p:sp>
          <p:nvSpPr>
            <p:cNvPr id="8" name="TextBox 7">
              <a:extLst>
                <a:ext uri="{FF2B5EF4-FFF2-40B4-BE49-F238E27FC236}">
                  <a16:creationId xmlns:a16="http://schemas.microsoft.com/office/drawing/2014/main" id="{5CAFC87C-6D5F-AE4D-2194-27E909A206A4}"/>
                </a:ext>
                <a:ext uri="{C183D7F6-B498-43B3-948B-1728B52AA6E4}">
                  <adec:decorative xmlns:adec="http://schemas.microsoft.com/office/drawing/2017/decorative" val="0"/>
                </a:ext>
              </a:extLst>
            </p:cNvPr>
            <p:cNvSpPr txBox="1"/>
            <p:nvPr/>
          </p:nvSpPr>
          <p:spPr>
            <a:xfrm>
              <a:off x="1401385" y="2686226"/>
              <a:ext cx="1902046" cy="53860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defTabSz="914367">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a:t>
              </a:r>
              <a:r>
                <a:rPr lang="en-US" sz="900" noProof="0" dirty="0">
                  <a:solidFill>
                    <a:srgbClr val="0078D4"/>
                  </a:solidFill>
                  <a:latin typeface="Segoe UI Semibold"/>
                </a:rPr>
                <a:t>Connection to APIs, websites and databases</a:t>
              </a:r>
              <a:endParaRPr kumimoji="0" lang="en-US" sz="900" b="0" i="0" u="none" strike="noStrike" kern="1200" cap="none" spc="0" normalizeH="0" baseline="0" noProof="0" dirty="0">
                <a:ln>
                  <a:noFill/>
                </a:ln>
                <a:solidFill>
                  <a:srgbClr val="0078D4"/>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12" name="Group 11">
            <a:extLst>
              <a:ext uri="{FF2B5EF4-FFF2-40B4-BE49-F238E27FC236}">
                <a16:creationId xmlns:a16="http://schemas.microsoft.com/office/drawing/2014/main" id="{4B04E0A8-D99D-DCBC-0944-F15BEE0244F3}"/>
              </a:ext>
            </a:extLst>
          </p:cNvPr>
          <p:cNvGrpSpPr/>
          <p:nvPr/>
        </p:nvGrpSpPr>
        <p:grpSpPr>
          <a:xfrm>
            <a:off x="7695489" y="2675308"/>
            <a:ext cx="2360997" cy="538609"/>
            <a:chOff x="942434" y="2686226"/>
            <a:chExt cx="2360997" cy="538609"/>
          </a:xfrm>
        </p:grpSpPr>
        <p:pic>
          <p:nvPicPr>
            <p:cNvPr id="13" name="Picture 12">
              <a:hlinkClick r:id="rId3"/>
              <a:extLst>
                <a:ext uri="{FF2B5EF4-FFF2-40B4-BE49-F238E27FC236}">
                  <a16:creationId xmlns:a16="http://schemas.microsoft.com/office/drawing/2014/main" id="{F4109572-DE50-B1FB-B947-46FEA89AABF8}"/>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42434" y="2731055"/>
              <a:ext cx="360000" cy="360000"/>
            </a:xfrm>
            <a:prstGeom prst="ellipse">
              <a:avLst/>
            </a:prstGeom>
            <a:solidFill>
              <a:srgbClr val="FFFFFF"/>
            </a:solidFill>
          </p:spPr>
        </p:pic>
        <p:sp>
          <p:nvSpPr>
            <p:cNvPr id="14" name="TextBox 13">
              <a:extLst>
                <a:ext uri="{FF2B5EF4-FFF2-40B4-BE49-F238E27FC236}">
                  <a16:creationId xmlns:a16="http://schemas.microsoft.com/office/drawing/2014/main" id="{F8C7C6D0-D44A-C52D-F516-C2C796CF6B78}"/>
                </a:ext>
                <a:ext uri="{C183D7F6-B498-43B3-948B-1728B52AA6E4}">
                  <adec:decorative xmlns:adec="http://schemas.microsoft.com/office/drawing/2017/decorative" val="0"/>
                </a:ext>
              </a:extLst>
            </p:cNvPr>
            <p:cNvSpPr txBox="1"/>
            <p:nvPr/>
          </p:nvSpPr>
          <p:spPr>
            <a:xfrm>
              <a:off x="1401385" y="2686226"/>
              <a:ext cx="1902046" cy="53860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defTabSz="914367">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a:t>
              </a:r>
              <a:r>
                <a:rPr lang="en-US" sz="900" noProof="0" dirty="0">
                  <a:solidFill>
                    <a:srgbClr val="0078D4"/>
                  </a:solidFill>
                  <a:latin typeface="Segoe UI Semibold"/>
                </a:rPr>
                <a:t>Connection to APIs, websites and databases</a:t>
              </a:r>
              <a:endParaRPr kumimoji="0" lang="en-US" sz="900" b="0" i="0" u="none" strike="noStrike" kern="1200" cap="none" spc="0" normalizeH="0" baseline="0" noProof="0" dirty="0">
                <a:ln>
                  <a:noFill/>
                </a:ln>
                <a:solidFill>
                  <a:srgbClr val="0078D4"/>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15" name="Group 14">
            <a:extLst>
              <a:ext uri="{FF2B5EF4-FFF2-40B4-BE49-F238E27FC236}">
                <a16:creationId xmlns:a16="http://schemas.microsoft.com/office/drawing/2014/main" id="{98DEE5BE-F7E0-2541-F235-5F09B93557FE}"/>
              </a:ext>
            </a:extLst>
          </p:cNvPr>
          <p:cNvGrpSpPr/>
          <p:nvPr/>
        </p:nvGrpSpPr>
        <p:grpSpPr>
          <a:xfrm>
            <a:off x="6003161" y="5143457"/>
            <a:ext cx="2360997" cy="538609"/>
            <a:chOff x="942434" y="2686226"/>
            <a:chExt cx="2360997" cy="538609"/>
          </a:xfrm>
        </p:grpSpPr>
        <p:pic>
          <p:nvPicPr>
            <p:cNvPr id="16" name="Picture 15">
              <a:hlinkClick r:id="rId3"/>
              <a:extLst>
                <a:ext uri="{FF2B5EF4-FFF2-40B4-BE49-F238E27FC236}">
                  <a16:creationId xmlns:a16="http://schemas.microsoft.com/office/drawing/2014/main" id="{18487A71-3646-8292-3B57-C612DEEA50E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42434" y="2731055"/>
              <a:ext cx="360000" cy="360000"/>
            </a:xfrm>
            <a:prstGeom prst="ellipse">
              <a:avLst/>
            </a:prstGeom>
            <a:solidFill>
              <a:srgbClr val="FFFFFF"/>
            </a:solidFill>
          </p:spPr>
        </p:pic>
        <p:sp>
          <p:nvSpPr>
            <p:cNvPr id="21" name="TextBox 20">
              <a:extLst>
                <a:ext uri="{FF2B5EF4-FFF2-40B4-BE49-F238E27FC236}">
                  <a16:creationId xmlns:a16="http://schemas.microsoft.com/office/drawing/2014/main" id="{18FB51DF-FD65-A3A1-A2C2-DD1E96897ACC}"/>
                </a:ext>
                <a:ext uri="{C183D7F6-B498-43B3-948B-1728B52AA6E4}">
                  <adec:decorative xmlns:adec="http://schemas.microsoft.com/office/drawing/2017/decorative" val="0"/>
                </a:ext>
              </a:extLst>
            </p:cNvPr>
            <p:cNvSpPr txBox="1"/>
            <p:nvPr/>
          </p:nvSpPr>
          <p:spPr>
            <a:xfrm>
              <a:off x="1401385" y="2686226"/>
              <a:ext cx="1902046" cy="53860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defTabSz="914367">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a:t>
              </a:r>
              <a:r>
                <a:rPr lang="en-US" sz="900" noProof="0" dirty="0">
                  <a:solidFill>
                    <a:srgbClr val="0078D4"/>
                  </a:solidFill>
                  <a:latin typeface="Segoe UI Semibold"/>
                </a:rPr>
                <a:t>Connection to APIs, websites and databases</a:t>
              </a:r>
              <a:endParaRPr kumimoji="0" lang="en-US" sz="900" b="0" i="0" u="none" strike="noStrike" kern="1200" cap="none" spc="0" normalizeH="0" baseline="0" noProof="0" dirty="0">
                <a:ln>
                  <a:noFill/>
                </a:ln>
                <a:solidFill>
                  <a:srgbClr val="0078D4"/>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42" name="Group 41">
            <a:extLst>
              <a:ext uri="{FF2B5EF4-FFF2-40B4-BE49-F238E27FC236}">
                <a16:creationId xmlns:a16="http://schemas.microsoft.com/office/drawing/2014/main" id="{E20C6F11-B614-6258-BF56-0BBCB57718D9}"/>
              </a:ext>
            </a:extLst>
          </p:cNvPr>
          <p:cNvGrpSpPr/>
          <p:nvPr/>
        </p:nvGrpSpPr>
        <p:grpSpPr>
          <a:xfrm>
            <a:off x="2550292" y="5172183"/>
            <a:ext cx="2360997" cy="538609"/>
            <a:chOff x="942434" y="2686226"/>
            <a:chExt cx="2360997" cy="538609"/>
          </a:xfrm>
        </p:grpSpPr>
        <p:pic>
          <p:nvPicPr>
            <p:cNvPr id="43" name="Picture 42">
              <a:hlinkClick r:id="rId3"/>
              <a:extLst>
                <a:ext uri="{FF2B5EF4-FFF2-40B4-BE49-F238E27FC236}">
                  <a16:creationId xmlns:a16="http://schemas.microsoft.com/office/drawing/2014/main" id="{87760E90-9126-099B-8375-96DB2474F64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42434" y="2731055"/>
              <a:ext cx="360000" cy="360000"/>
            </a:xfrm>
            <a:prstGeom prst="ellipse">
              <a:avLst/>
            </a:prstGeom>
            <a:solidFill>
              <a:srgbClr val="FFFFFF"/>
            </a:solidFill>
          </p:spPr>
        </p:pic>
        <p:sp>
          <p:nvSpPr>
            <p:cNvPr id="44" name="TextBox 43">
              <a:extLst>
                <a:ext uri="{FF2B5EF4-FFF2-40B4-BE49-F238E27FC236}">
                  <a16:creationId xmlns:a16="http://schemas.microsoft.com/office/drawing/2014/main" id="{33073920-F2EF-8D4D-44D5-12FAFD3EE7E1}"/>
                </a:ext>
                <a:ext uri="{C183D7F6-B498-43B3-948B-1728B52AA6E4}">
                  <adec:decorative xmlns:adec="http://schemas.microsoft.com/office/drawing/2017/decorative" val="0"/>
                </a:ext>
              </a:extLst>
            </p:cNvPr>
            <p:cNvSpPr txBox="1"/>
            <p:nvPr/>
          </p:nvSpPr>
          <p:spPr>
            <a:xfrm>
              <a:off x="1401385" y="2686226"/>
              <a:ext cx="1902046" cy="53860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defTabSz="914367">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a:t>
              </a:r>
              <a:r>
                <a:rPr lang="en-US" sz="900" noProof="0" dirty="0">
                  <a:solidFill>
                    <a:srgbClr val="0078D4"/>
                  </a:solidFill>
                  <a:latin typeface="Segoe UI Semibold"/>
                </a:rPr>
                <a:t>Connection to APIs, websites and databases</a:t>
              </a:r>
              <a:endParaRPr kumimoji="0" lang="en-US" sz="900" b="0" i="0" u="none" strike="noStrike" kern="1200" cap="none" spc="0" normalizeH="0" baseline="0" noProof="0" dirty="0">
                <a:ln>
                  <a:noFill/>
                </a:ln>
                <a:solidFill>
                  <a:srgbClr val="0078D4"/>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4" name="TextBox 3">
            <a:extLst>
              <a:ext uri="{FF2B5EF4-FFF2-40B4-BE49-F238E27FC236}">
                <a16:creationId xmlns:a16="http://schemas.microsoft.com/office/drawing/2014/main" id="{27FB187F-4CC2-378A-C119-9829CFD0FC4B}"/>
              </a:ext>
            </a:extLst>
          </p:cNvPr>
          <p:cNvSpPr txBox="1"/>
          <p:nvPr/>
        </p:nvSpPr>
        <p:spPr>
          <a:xfrm>
            <a:off x="583758" y="673849"/>
            <a:ext cx="5528565" cy="215444"/>
          </a:xfrm>
          <a:prstGeom prst="rect">
            <a:avLst/>
          </a:prstGeom>
          <a:noFill/>
        </p:spPr>
        <p:txBody>
          <a:bodyPr wrap="none" lIns="0" tIns="0" rIns="0" bIns="0" rtlCol="0">
            <a:spAutoFit/>
          </a:bodyPr>
          <a:lstStyle/>
          <a:p>
            <a:pPr algn="l"/>
            <a:r>
              <a:rPr lang="en-US" sz="1400" noProof="0" dirty="0">
                <a:latin typeface="+mj-lt"/>
              </a:rPr>
              <a:t>Implementation information: </a:t>
            </a:r>
            <a:r>
              <a:rPr lang="en-US" sz="1400" noProof="0" dirty="0">
                <a:latin typeface="+mj-lt"/>
                <a:hlinkClick r:id="rId9"/>
              </a:rPr>
              <a:t>Copilot Studio Citizen Services Agent</a:t>
            </a:r>
            <a:endParaRPr lang="en-US" sz="1400" noProof="0" dirty="0">
              <a:latin typeface="+mj-lt"/>
            </a:endParaRPr>
          </a:p>
        </p:txBody>
      </p:sp>
      <p:pic>
        <p:nvPicPr>
          <p:cNvPr id="11" name="Picture 10">
            <a:extLst>
              <a:ext uri="{FF2B5EF4-FFF2-40B4-BE49-F238E27FC236}">
                <a16:creationId xmlns:a16="http://schemas.microsoft.com/office/drawing/2014/main" id="{7B124E61-39AC-9C3E-5652-88A9E97FABFF}"/>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1"/>
          <a:stretch/>
        </p:blipFill>
        <p:spPr>
          <a:xfrm>
            <a:off x="10119044" y="4305474"/>
            <a:ext cx="2072956" cy="2552526"/>
          </a:xfrm>
          <a:prstGeom prst="rect">
            <a:avLst/>
          </a:prstGeom>
        </p:spPr>
      </p:pic>
      <p:sp>
        <p:nvSpPr>
          <p:cNvPr id="28" name="Text Placeholder 27">
            <a:extLst>
              <a:ext uri="{FF2B5EF4-FFF2-40B4-BE49-F238E27FC236}">
                <a16:creationId xmlns:a16="http://schemas.microsoft.com/office/drawing/2014/main" id="{E34B2860-1303-03F5-B149-A4A485665CEF}"/>
              </a:ext>
            </a:extLst>
          </p:cNvPr>
          <p:cNvSpPr>
            <a:spLocks noGrp="1"/>
          </p:cNvSpPr>
          <p:nvPr>
            <p:ph type="body" sz="quarter" idx="17"/>
          </p:nvPr>
        </p:nvSpPr>
        <p:spPr/>
        <p:txBody>
          <a:bodyPr/>
          <a:lstStyle/>
          <a:p>
            <a:r>
              <a:rPr lang="en-US" dirty="0"/>
              <a:t>Copilot Studio</a:t>
            </a:r>
          </a:p>
        </p:txBody>
      </p:sp>
      <p:grpSp>
        <p:nvGrpSpPr>
          <p:cNvPr id="29" name="Group 28">
            <a:extLst>
              <a:ext uri="{FF2B5EF4-FFF2-40B4-BE49-F238E27FC236}">
                <a16:creationId xmlns:a16="http://schemas.microsoft.com/office/drawing/2014/main" id="{751B095B-B88B-CE9A-A8AF-1FB020E656D8}"/>
              </a:ext>
            </a:extLst>
          </p:cNvPr>
          <p:cNvGrpSpPr/>
          <p:nvPr/>
        </p:nvGrpSpPr>
        <p:grpSpPr>
          <a:xfrm>
            <a:off x="9703152" y="1131573"/>
            <a:ext cx="1783080" cy="216000"/>
            <a:chOff x="1194743" y="1140160"/>
            <a:chExt cx="1783080" cy="216000"/>
          </a:xfrm>
        </p:grpSpPr>
        <p:sp>
          <p:nvSpPr>
            <p:cNvPr id="30" name="Rectangle: Rounded Corners 6">
              <a:extLst>
                <a:ext uri="{FF2B5EF4-FFF2-40B4-BE49-F238E27FC236}">
                  <a16:creationId xmlns:a16="http://schemas.microsoft.com/office/drawing/2014/main" id="{64C57949-9388-C565-B20B-B77FCD80F07A}"/>
                </a:ext>
                <a:ext uri="{C183D7F6-B498-43B3-948B-1728B52AA6E4}">
                  <adec:decorative xmlns:adec="http://schemas.microsoft.com/office/drawing/2017/decorative" val="1"/>
                </a:ext>
              </a:extLst>
            </p:cNvPr>
            <p:cNvSpPr/>
            <p:nvPr/>
          </p:nvSpPr>
          <p:spPr bwMode="auto">
            <a:xfrm>
              <a:off x="1194743" y="1140160"/>
              <a:ext cx="178308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661C5"/>
                  </a:solidFill>
                  <a:effectLst/>
                  <a:uLnTx/>
                  <a:uFillTx/>
                  <a:latin typeface="Segoe UI Semibold" panose="020B0702040204020203" pitchFamily="34" charset="0"/>
                  <a:ea typeface="+mn-ea"/>
                  <a:cs typeface="Segoe UI Semibold" panose="020B0702040204020203" pitchFamily="34" charset="0"/>
                </a:rPr>
                <a:t>Accelerated service delivery</a:t>
              </a:r>
            </a:p>
          </p:txBody>
        </p:sp>
        <p:pic>
          <p:nvPicPr>
            <p:cNvPr id="31" name="Graphic 30">
              <a:extLst>
                <a:ext uri="{FF2B5EF4-FFF2-40B4-BE49-F238E27FC236}">
                  <a16:creationId xmlns:a16="http://schemas.microsoft.com/office/drawing/2014/main" id="{0CD8E472-AB1E-96C9-8D61-B049D821EC8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10" name="Group 9">
            <a:extLst>
              <a:ext uri="{FF2B5EF4-FFF2-40B4-BE49-F238E27FC236}">
                <a16:creationId xmlns:a16="http://schemas.microsoft.com/office/drawing/2014/main" id="{3A5445F0-219A-AAAC-D646-94E1B19A7F8F}"/>
              </a:ext>
            </a:extLst>
          </p:cNvPr>
          <p:cNvGrpSpPr/>
          <p:nvPr/>
        </p:nvGrpSpPr>
        <p:grpSpPr>
          <a:xfrm>
            <a:off x="3481833" y="1128957"/>
            <a:ext cx="1767872" cy="214817"/>
            <a:chOff x="1198144" y="862657"/>
            <a:chExt cx="1767872" cy="214817"/>
          </a:xfrm>
        </p:grpSpPr>
        <p:sp>
          <p:nvSpPr>
            <p:cNvPr id="17" name="Rectangle: Rounded Corners 6">
              <a:extLst>
                <a:ext uri="{FF2B5EF4-FFF2-40B4-BE49-F238E27FC236}">
                  <a16:creationId xmlns:a16="http://schemas.microsoft.com/office/drawing/2014/main" id="{D9827B74-E777-41BF-51EC-1AA44C3214FF}"/>
                </a:ext>
                <a:ext uri="{C183D7F6-B498-43B3-948B-1728B52AA6E4}">
                  <adec:decorative xmlns:adec="http://schemas.microsoft.com/office/drawing/2017/decorative" val="1"/>
                </a:ext>
              </a:extLst>
            </p:cNvPr>
            <p:cNvSpPr/>
            <p:nvPr/>
          </p:nvSpPr>
          <p:spPr bwMode="auto">
            <a:xfrm>
              <a:off x="1198144" y="862657"/>
              <a:ext cx="1767872" cy="214817"/>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Segoe UI Semibold"/>
                </a:rPr>
                <a:t>Reduce calls</a:t>
              </a:r>
              <a:endParaRPr kumimoji="0" lang="en-US" sz="9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18" name="Graphic 17">
              <a:extLst>
                <a:ext uri="{FF2B5EF4-FFF2-40B4-BE49-F238E27FC236}">
                  <a16:creationId xmlns:a16="http://schemas.microsoft.com/office/drawing/2014/main" id="{C69DF483-47D0-1C70-77E9-F80CE7335D0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spTree>
    <p:extLst>
      <p:ext uri="{BB962C8B-B14F-4D97-AF65-F5344CB8AC3E}">
        <p14:creationId xmlns:p14="http://schemas.microsoft.com/office/powerpoint/2010/main" val="261590827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316C-D76A-AAA2-19C5-23053391BD2D}"/>
              </a:ext>
            </a:extLst>
          </p:cNvPr>
          <p:cNvSpPr>
            <a:spLocks noGrp="1"/>
          </p:cNvSpPr>
          <p:nvPr>
            <p:ph type="title"/>
          </p:nvPr>
        </p:nvSpPr>
        <p:spPr>
          <a:xfrm>
            <a:off x="584200" y="387766"/>
            <a:ext cx="6757126" cy="263149"/>
          </a:xfrm>
        </p:spPr>
        <p:txBody>
          <a:bodyPr/>
          <a:lstStyle/>
          <a:p>
            <a:r>
              <a:rPr lang="en-US" sz="1800" noProof="0">
                <a:solidFill>
                  <a:srgbClr val="0078D4"/>
                </a:solidFill>
              </a:rPr>
              <a:t>Government | </a:t>
            </a:r>
            <a:r>
              <a:rPr lang="en-US" sz="1800" noProof="0"/>
              <a:t>Improve communications</a:t>
            </a:r>
            <a:endParaRPr lang="en-US" noProof="0"/>
          </a:p>
        </p:txBody>
      </p:sp>
      <p:sp>
        <p:nvSpPr>
          <p:cNvPr id="4" name="Text Placeholder 3">
            <a:extLst>
              <a:ext uri="{FF2B5EF4-FFF2-40B4-BE49-F238E27FC236}">
                <a16:creationId xmlns:a16="http://schemas.microsoft.com/office/drawing/2014/main" id="{40A2F45B-AAD5-D2CF-1652-D8658E654825}"/>
              </a:ext>
            </a:extLst>
          </p:cNvPr>
          <p:cNvSpPr>
            <a:spLocks noGrp="1"/>
          </p:cNvSpPr>
          <p:nvPr>
            <p:ph type="body" sz="quarter" idx="11"/>
          </p:nvPr>
        </p:nvSpPr>
        <p:spPr/>
        <p:txBody>
          <a:bodyPr/>
          <a:lstStyle/>
          <a:p>
            <a:r>
              <a:rPr lang="en-US" noProof="0"/>
              <a:t>1. Research key priorities</a:t>
            </a:r>
          </a:p>
        </p:txBody>
      </p:sp>
      <p:sp>
        <p:nvSpPr>
          <p:cNvPr id="5" name="Text Placeholder 4">
            <a:extLst>
              <a:ext uri="{FF2B5EF4-FFF2-40B4-BE49-F238E27FC236}">
                <a16:creationId xmlns:a16="http://schemas.microsoft.com/office/drawing/2014/main" id="{B70D3FED-A391-8AD4-98D6-F3C3AFAA8BD0}"/>
              </a:ext>
            </a:extLst>
          </p:cNvPr>
          <p:cNvSpPr>
            <a:spLocks noGrp="1"/>
          </p:cNvSpPr>
          <p:nvPr>
            <p:ph type="body" sz="quarter" idx="12"/>
          </p:nvPr>
        </p:nvSpPr>
        <p:spPr/>
        <p:txBody>
          <a:bodyPr/>
          <a:lstStyle/>
          <a:p>
            <a:r>
              <a:rPr lang="en-US" noProof="0"/>
              <a:t>6. Share decisions and action items</a:t>
            </a:r>
          </a:p>
        </p:txBody>
      </p:sp>
      <p:sp>
        <p:nvSpPr>
          <p:cNvPr id="6" name="Text Placeholder 5">
            <a:extLst>
              <a:ext uri="{FF2B5EF4-FFF2-40B4-BE49-F238E27FC236}">
                <a16:creationId xmlns:a16="http://schemas.microsoft.com/office/drawing/2014/main" id="{200FB990-E3F4-BF41-1A87-64F18151F74E}"/>
              </a:ext>
            </a:extLst>
          </p:cNvPr>
          <p:cNvSpPr>
            <a:spLocks noGrp="1"/>
          </p:cNvSpPr>
          <p:nvPr>
            <p:ph type="body" sz="quarter" idx="13"/>
          </p:nvPr>
        </p:nvSpPr>
        <p:spPr/>
        <p:txBody>
          <a:bodyPr/>
          <a:lstStyle/>
          <a:p>
            <a:r>
              <a:rPr lang="en-US" noProof="0"/>
              <a:t>2. Organize information</a:t>
            </a:r>
          </a:p>
        </p:txBody>
      </p:sp>
      <p:sp>
        <p:nvSpPr>
          <p:cNvPr id="7" name="Text Placeholder 6">
            <a:extLst>
              <a:ext uri="{FF2B5EF4-FFF2-40B4-BE49-F238E27FC236}">
                <a16:creationId xmlns:a16="http://schemas.microsoft.com/office/drawing/2014/main" id="{BFDFA34F-3A51-4524-2995-257A38B3E6F8}"/>
              </a:ext>
            </a:extLst>
          </p:cNvPr>
          <p:cNvSpPr>
            <a:spLocks noGrp="1"/>
          </p:cNvSpPr>
          <p:nvPr>
            <p:ph type="body" sz="quarter" idx="14"/>
          </p:nvPr>
        </p:nvSpPr>
        <p:spPr/>
        <p:txBody>
          <a:bodyPr/>
          <a:lstStyle/>
          <a:p>
            <a:r>
              <a:rPr lang="en-US" noProof="0"/>
              <a:t>5. Create press releases</a:t>
            </a:r>
          </a:p>
        </p:txBody>
      </p:sp>
      <p:sp>
        <p:nvSpPr>
          <p:cNvPr id="8" name="Text Placeholder 7">
            <a:extLst>
              <a:ext uri="{FF2B5EF4-FFF2-40B4-BE49-F238E27FC236}">
                <a16:creationId xmlns:a16="http://schemas.microsoft.com/office/drawing/2014/main" id="{6A3A7D0D-F3BC-58CE-0D56-497E3199A691}"/>
              </a:ext>
            </a:extLst>
          </p:cNvPr>
          <p:cNvSpPr>
            <a:spLocks noGrp="1"/>
          </p:cNvSpPr>
          <p:nvPr>
            <p:ph type="body" sz="quarter" idx="15"/>
          </p:nvPr>
        </p:nvSpPr>
        <p:spPr/>
        <p:txBody>
          <a:bodyPr/>
          <a:lstStyle/>
          <a:p>
            <a:r>
              <a:rPr lang="en-US" noProof="0"/>
              <a:t>3. Discuss communications plan</a:t>
            </a:r>
          </a:p>
        </p:txBody>
      </p:sp>
      <p:sp>
        <p:nvSpPr>
          <p:cNvPr id="9" name="Text Placeholder 8">
            <a:extLst>
              <a:ext uri="{FF2B5EF4-FFF2-40B4-BE49-F238E27FC236}">
                <a16:creationId xmlns:a16="http://schemas.microsoft.com/office/drawing/2014/main" id="{4F9766C8-AACE-BD7F-48F1-0E0CE15C1C49}"/>
              </a:ext>
            </a:extLst>
          </p:cNvPr>
          <p:cNvSpPr>
            <a:spLocks noGrp="1"/>
          </p:cNvSpPr>
          <p:nvPr>
            <p:ph type="body" sz="quarter" idx="16"/>
          </p:nvPr>
        </p:nvSpPr>
        <p:spPr/>
        <p:txBody>
          <a:bodyPr/>
          <a:lstStyle/>
          <a:p>
            <a:r>
              <a:rPr lang="en-US" noProof="0"/>
              <a:t>4. Develop communication strategies</a:t>
            </a:r>
          </a:p>
        </p:txBody>
      </p:sp>
      <p:sp>
        <p:nvSpPr>
          <p:cNvPr id="11" name="Text Placeholder 10">
            <a:extLst>
              <a:ext uri="{FF2B5EF4-FFF2-40B4-BE49-F238E27FC236}">
                <a16:creationId xmlns:a16="http://schemas.microsoft.com/office/drawing/2014/main" id="{FEC1D3EC-F7A2-8524-5725-AA476370F781}"/>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rPr>
              <a:t>Start with Copilot in Excel to analyze data trends and compile reports on key issues.</a:t>
            </a:r>
          </a:p>
          <a:p>
            <a:endParaRPr lang="en-US" noProof="0"/>
          </a:p>
        </p:txBody>
      </p:sp>
      <p:sp>
        <p:nvSpPr>
          <p:cNvPr id="12" name="Text Placeholder 11">
            <a:extLst>
              <a:ext uri="{FF2B5EF4-FFF2-40B4-BE49-F238E27FC236}">
                <a16:creationId xmlns:a16="http://schemas.microsoft.com/office/drawing/2014/main" id="{354A14E3-3A7D-5526-17ED-D48FE79FC440}"/>
              </a:ext>
            </a:extLst>
          </p:cNvPr>
          <p:cNvSpPr>
            <a:spLocks noGrp="1"/>
          </p:cNvSpPr>
          <p:nvPr>
            <p:ph type="body" sz="quarter" idx="19"/>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Organize and synthesize notes from past meetings and interactions for quick reference with Copilot in OneNote.</a:t>
            </a:r>
          </a:p>
          <a:p>
            <a:endParaRPr lang="en-US" noProof="0"/>
          </a:p>
        </p:txBody>
      </p:sp>
      <p:sp>
        <p:nvSpPr>
          <p:cNvPr id="13" name="Text Placeholder 12">
            <a:extLst>
              <a:ext uri="{FF2B5EF4-FFF2-40B4-BE49-F238E27FC236}">
                <a16:creationId xmlns:a16="http://schemas.microsoft.com/office/drawing/2014/main" id="{C30AF634-1031-05B3-3CA9-9266339CE190}"/>
              </a:ext>
            </a:extLst>
          </p:cNvPr>
          <p:cNvSpPr>
            <a:spLocks noGrp="1"/>
          </p:cNvSpPr>
          <p:nvPr>
            <p:ph type="body" sz="quarter" idx="20"/>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Meet with the key stake holders to discuss the communications plan and delegate responsibilities to team members based on their expertise.</a:t>
            </a:r>
          </a:p>
        </p:txBody>
      </p:sp>
      <p:sp>
        <p:nvSpPr>
          <p:cNvPr id="14" name="Text Placeholder 13">
            <a:extLst>
              <a:ext uri="{FF2B5EF4-FFF2-40B4-BE49-F238E27FC236}">
                <a16:creationId xmlns:a16="http://schemas.microsoft.com/office/drawing/2014/main" id="{576065A5-24A8-72A2-0676-F2207F69FFAA}"/>
              </a:ext>
            </a:extLst>
          </p:cNvPr>
          <p:cNvSpPr>
            <a:spLocks noGrp="1"/>
          </p:cNvSpPr>
          <p:nvPr>
            <p:ph type="body" sz="quarter" idx="21"/>
          </p:nvPr>
        </p:nvSpPr>
        <p:spPr/>
        <p:txBody>
          <a:bodyPr/>
          <a:lstStyle/>
          <a:p>
            <a:r>
              <a:rPr lang="en-US" noProof="0"/>
              <a:t>Example prompt: </a:t>
            </a:r>
            <a:r>
              <a:rPr lang="en-US" b="1" noProof="0"/>
              <a:t>Retrieve all documents </a:t>
            </a:r>
            <a:r>
              <a:rPr lang="en-US" noProof="0"/>
              <a:t>related to communication  planning for [specific projects] from the last 4 weeks.</a:t>
            </a:r>
            <a:endParaRPr kumimoji="0" lang="en-US" sz="900" b="0" i="0" u="none" strike="noStrike" kern="0" cap="none" spc="0" normalizeH="0" baseline="0" noProof="0">
              <a:ln>
                <a:noFill/>
              </a:ln>
              <a:solidFill>
                <a:srgbClr val="1A1A1A"/>
              </a:solidFill>
              <a:effectLst/>
              <a:highlight>
                <a:srgbClr val="FFFF00"/>
              </a:highlight>
              <a:uLnTx/>
              <a:uFillTx/>
              <a:latin typeface="Segoe UI"/>
              <a:ea typeface="+mn-ea"/>
              <a:cs typeface="+mn-cs"/>
            </a:endParaRPr>
          </a:p>
        </p:txBody>
      </p:sp>
      <p:sp>
        <p:nvSpPr>
          <p:cNvPr id="15" name="Text Placeholder 14">
            <a:extLst>
              <a:ext uri="{FF2B5EF4-FFF2-40B4-BE49-F238E27FC236}">
                <a16:creationId xmlns:a16="http://schemas.microsoft.com/office/drawing/2014/main" id="{A45C1599-2C5E-C691-09CB-A5BC88ED15A9}"/>
              </a:ext>
            </a:extLst>
          </p:cNvPr>
          <p:cNvSpPr>
            <a:spLocks noGrp="1"/>
          </p:cNvSpPr>
          <p:nvPr>
            <p:ph type="body" sz="quarter" idx="22"/>
          </p:nvPr>
        </p:nvSpPr>
        <p:spPr/>
        <p:txBody>
          <a:bodyPr/>
          <a:lstStyle/>
          <a:p>
            <a:r>
              <a:rPr lang="en-US" noProof="0"/>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Draft an email </a:t>
            </a:r>
            <a:r>
              <a:rPr kumimoji="0" lang="en-US" sz="900" b="0" i="0" u="none" strike="noStrike" kern="1200" cap="none" spc="0" normalizeH="0" baseline="0" noProof="0">
                <a:ln>
                  <a:noFill/>
                </a:ln>
                <a:solidFill>
                  <a:srgbClr val="000000"/>
                </a:solidFill>
                <a:effectLst/>
                <a:uLnTx/>
                <a:uFillTx/>
                <a:latin typeface="Segoe UI"/>
                <a:ea typeface="+mn-ea"/>
                <a:cs typeface="+mn-cs"/>
              </a:rPr>
              <a:t>summarizing the decisions and next steps from today’s meeting regarding [specific topic].</a:t>
            </a:r>
          </a:p>
        </p:txBody>
      </p:sp>
      <p:sp>
        <p:nvSpPr>
          <p:cNvPr id="16" name="Text Placeholder 15">
            <a:extLst>
              <a:ext uri="{FF2B5EF4-FFF2-40B4-BE49-F238E27FC236}">
                <a16:creationId xmlns:a16="http://schemas.microsoft.com/office/drawing/2014/main" id="{F8DE01FF-D9C8-81B3-8829-5D74ED336718}"/>
              </a:ext>
            </a:extLst>
          </p:cNvPr>
          <p:cNvSpPr>
            <a:spLocks noGrp="1"/>
          </p:cNvSpPr>
          <p:nvPr>
            <p:ph type="body" sz="quarter" idx="23"/>
          </p:nvPr>
        </p:nvSpPr>
        <p:spPr/>
        <p:txBody>
          <a:bodyPr/>
          <a:lstStyle/>
          <a:p>
            <a:r>
              <a:rPr lang="en-US" noProof="0"/>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Compile all relevant notes </a:t>
            </a:r>
            <a:r>
              <a:rPr kumimoji="0" lang="en-US" sz="900" b="0" i="0" u="none" strike="noStrike" kern="0" cap="none" spc="0" normalizeH="0" baseline="0" noProof="0">
                <a:ln>
                  <a:noFill/>
                </a:ln>
                <a:solidFill>
                  <a:srgbClr val="1A1A1A"/>
                </a:solidFill>
                <a:effectLst/>
                <a:uLnTx/>
                <a:uFillTx/>
                <a:latin typeface="Segoe UI"/>
                <a:ea typeface="+mn-ea"/>
                <a:cs typeface="+mn-cs"/>
              </a:rPr>
              <a:t>from past interactions about [specific issue or department].</a:t>
            </a:r>
          </a:p>
        </p:txBody>
      </p:sp>
      <p:sp>
        <p:nvSpPr>
          <p:cNvPr id="17" name="Text Placeholder 16">
            <a:extLst>
              <a:ext uri="{FF2B5EF4-FFF2-40B4-BE49-F238E27FC236}">
                <a16:creationId xmlns:a16="http://schemas.microsoft.com/office/drawing/2014/main" id="{A85FF2C6-293A-8363-5BBF-8942887254A1}"/>
              </a:ext>
            </a:extLst>
          </p:cNvPr>
          <p:cNvSpPr>
            <a:spLocks noGrp="1"/>
          </p:cNvSpPr>
          <p:nvPr>
            <p:ph type="body" sz="quarter" idx="24"/>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a:t>
            </a:r>
            <a:r>
              <a:rPr kumimoji="0" lang="en-US" sz="900" b="1" i="0" u="none" strike="noStrike" kern="1200" cap="none" spc="0" normalizeH="0" baseline="0" noProof="0">
                <a:ln>
                  <a:noFill/>
                </a:ln>
                <a:solidFill>
                  <a:srgbClr val="000000"/>
                </a:solidFill>
                <a:effectLst/>
                <a:uLnTx/>
                <a:uFillTx/>
                <a:latin typeface="Segoe UI"/>
                <a:ea typeface="+mn-ea"/>
                <a:cs typeface="+mn-cs"/>
              </a:rPr>
              <a:t> Document and socialize </a:t>
            </a:r>
            <a:r>
              <a:rPr kumimoji="0" lang="en-US" sz="900" b="0" i="0" u="none" strike="noStrike" kern="1200" cap="none" spc="0" normalizeH="0" baseline="0" noProof="0">
                <a:ln>
                  <a:noFill/>
                </a:ln>
                <a:solidFill>
                  <a:srgbClr val="000000"/>
                </a:solidFill>
                <a:effectLst/>
                <a:uLnTx/>
                <a:uFillTx/>
                <a:latin typeface="Segoe UI"/>
                <a:ea typeface="+mn-ea"/>
                <a:cs typeface="+mn-cs"/>
              </a:rPr>
              <a:t>the content drafts ensure all requirements are being met, and all necessary approvals have been received. </a:t>
            </a:r>
          </a:p>
        </p:txBody>
      </p:sp>
      <p:sp>
        <p:nvSpPr>
          <p:cNvPr id="18" name="Text Placeholder 17">
            <a:extLst>
              <a:ext uri="{FF2B5EF4-FFF2-40B4-BE49-F238E27FC236}">
                <a16:creationId xmlns:a16="http://schemas.microsoft.com/office/drawing/2014/main" id="{0E976A4C-9E9B-A697-A366-A6544B4640C8}"/>
              </a:ext>
            </a:extLst>
          </p:cNvPr>
          <p:cNvSpPr>
            <a:spLocks noGrp="1"/>
          </p:cNvSpPr>
          <p:nvPr>
            <p:ph type="body" sz="quarter" idx="25"/>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a:t>
            </a:r>
            <a:r>
              <a:rPr kumimoji="0" lang="en-US" sz="900" b="1" i="0" u="none" strike="noStrike" kern="1200" cap="none" spc="0" normalizeH="0" baseline="0" noProof="0">
                <a:ln>
                  <a:noFill/>
                </a:ln>
                <a:solidFill>
                  <a:srgbClr val="000000"/>
                </a:solidFill>
                <a:effectLst/>
                <a:uLnTx/>
                <a:uFillTx/>
                <a:latin typeface="Segoe UI"/>
                <a:ea typeface="+mn-ea"/>
                <a:cs typeface="+mn-cs"/>
              </a:rPr>
              <a:t> </a:t>
            </a:r>
            <a:r>
              <a:rPr kumimoji="0" lang="en-US" sz="900" b="1" i="0" u="none" strike="noStrike" kern="0" cap="none" spc="0" normalizeH="0" baseline="0" noProof="0">
                <a:ln>
                  <a:noFill/>
                </a:ln>
                <a:solidFill>
                  <a:srgbClr val="1A1A1A"/>
                </a:solidFill>
                <a:effectLst/>
                <a:uLnTx/>
                <a:uFillTx/>
                <a:latin typeface="Segoe UI"/>
                <a:ea typeface="+mn-ea"/>
                <a:cs typeface="+mn-cs"/>
              </a:rPr>
              <a:t>Be present </a:t>
            </a:r>
            <a:r>
              <a:rPr kumimoji="0" lang="en-US" sz="900" b="0" i="0" u="none" strike="noStrike" kern="0" cap="none" spc="0" normalizeH="0" baseline="0" noProof="0">
                <a:ln>
                  <a:noFill/>
                </a:ln>
                <a:solidFill>
                  <a:srgbClr val="1A1A1A"/>
                </a:solidFill>
                <a:effectLst/>
                <a:uLnTx/>
                <a:uFillTx/>
                <a:latin typeface="Segoe UI"/>
                <a:ea typeface="+mn-ea"/>
                <a:cs typeface="+mn-cs"/>
              </a:rPr>
              <a:t>during the meeting by relying on Copilot in Teams for transcription and summary.</a:t>
            </a:r>
          </a:p>
        </p:txBody>
      </p:sp>
      <p:sp>
        <p:nvSpPr>
          <p:cNvPr id="19" name="Text Placeholder 18">
            <a:extLst>
              <a:ext uri="{FF2B5EF4-FFF2-40B4-BE49-F238E27FC236}">
                <a16:creationId xmlns:a16="http://schemas.microsoft.com/office/drawing/2014/main" id="{08F8EAFA-C8A4-1122-28E2-AFED4D289AC4}"/>
              </a:ext>
            </a:extLst>
          </p:cNvPr>
          <p:cNvSpPr>
            <a:spLocks noGrp="1"/>
          </p:cNvSpPr>
          <p:nvPr>
            <p:ph type="body" sz="quarter" idx="26"/>
          </p:nvPr>
        </p:nvSpPr>
        <p:spPr/>
        <p:txBody>
          <a:bodyPr/>
          <a:lstStyle/>
          <a:p>
            <a:r>
              <a:rPr lang="en-US" noProof="0"/>
              <a:t>Example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Generate</a:t>
            </a:r>
            <a:r>
              <a:rPr kumimoji="0" lang="en-US" sz="900" b="0" i="0" u="none" strike="noStrike" kern="1200" cap="none" spc="0" normalizeH="0" baseline="0" noProof="0">
                <a:ln>
                  <a:noFill/>
                </a:ln>
                <a:solidFill>
                  <a:srgbClr val="000000"/>
                </a:solidFill>
                <a:effectLst/>
                <a:uLnTx/>
                <a:uFillTx/>
                <a:latin typeface="Segoe UI"/>
                <a:ea typeface="+mn-ea"/>
                <a:cs typeface="+mn-cs"/>
              </a:rPr>
              <a:t> a presentation outline for a press release about [specific topic].</a:t>
            </a:r>
          </a:p>
        </p:txBody>
      </p:sp>
      <p:sp>
        <p:nvSpPr>
          <p:cNvPr id="20" name="Text Placeholder 19">
            <a:extLst>
              <a:ext uri="{FF2B5EF4-FFF2-40B4-BE49-F238E27FC236}">
                <a16:creationId xmlns:a16="http://schemas.microsoft.com/office/drawing/2014/main" id="{F8B50A65-A9C3-5F5F-CF13-FB8223D4BC95}"/>
              </a:ext>
            </a:extLst>
          </p:cNvPr>
          <p:cNvSpPr>
            <a:spLocks noGrp="1"/>
          </p:cNvSpPr>
          <p:nvPr>
            <p:ph type="body" sz="quarter" idx="27"/>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Disseminate crucial information and communications to a broader audience via Copilot in Outlook for swift email correspondence. </a:t>
            </a:r>
          </a:p>
          <a:p>
            <a:endParaRPr lang="en-US" noProof="0"/>
          </a:p>
        </p:txBody>
      </p:sp>
      <p:sp>
        <p:nvSpPr>
          <p:cNvPr id="21" name="Text Placeholder 20">
            <a:extLst>
              <a:ext uri="{FF2B5EF4-FFF2-40B4-BE49-F238E27FC236}">
                <a16:creationId xmlns:a16="http://schemas.microsoft.com/office/drawing/2014/main" id="{07CDA914-7EBA-A825-8653-BF759AC27DCA}"/>
              </a:ext>
            </a:extLst>
          </p:cNvPr>
          <p:cNvSpPr>
            <a:spLocks noGrp="1"/>
          </p:cNvSpPr>
          <p:nvPr>
            <p:ph type="body" sz="quarter" idx="28"/>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Enhance content development by using Copilot in Word to create and refine impactful document drafts.</a:t>
            </a:r>
          </a:p>
          <a:p>
            <a:endParaRPr lang="en-US" noProof="0"/>
          </a:p>
        </p:txBody>
      </p:sp>
      <p:sp>
        <p:nvSpPr>
          <p:cNvPr id="22" name="Text Placeholder 21">
            <a:extLst>
              <a:ext uri="{FF2B5EF4-FFF2-40B4-BE49-F238E27FC236}">
                <a16:creationId xmlns:a16="http://schemas.microsoft.com/office/drawing/2014/main" id="{249D1CF1-75EA-7779-C850-B36B6C6CEE80}"/>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Use Copilot in PowerPoint to craft impactful presentations outlining communication strategies and their status for key stakeholders.  </a:t>
            </a:r>
            <a:endParaRPr kumimoji="0" lang="en-US" sz="900" b="0" i="0" u="none" strike="noStrike" kern="1200" cap="none" spc="0" normalizeH="0" baseline="0" noProof="0">
              <a:ln>
                <a:noFill/>
              </a:ln>
              <a:solidFill>
                <a:srgbClr val="FF0000"/>
              </a:solidFill>
              <a:effectLst/>
              <a:uLnTx/>
              <a:uFillTx/>
              <a:latin typeface="Segoe UI"/>
              <a:cs typeface="Segoe UI" pitchFamily="34" charset="0"/>
            </a:endParaRPr>
          </a:p>
          <a:p>
            <a:endParaRPr lang="en-US" noProof="0"/>
          </a:p>
        </p:txBody>
      </p:sp>
      <p:sp>
        <p:nvSpPr>
          <p:cNvPr id="24" name="Text Placeholder 23">
            <a:extLst>
              <a:ext uri="{FF2B5EF4-FFF2-40B4-BE49-F238E27FC236}">
                <a16:creationId xmlns:a16="http://schemas.microsoft.com/office/drawing/2014/main" id="{D0E8F435-77B1-8C5F-169F-792C7722B483}"/>
              </a:ext>
            </a:extLst>
          </p:cNvPr>
          <p:cNvSpPr>
            <a:spLocks noGrp="1"/>
          </p:cNvSpPr>
          <p:nvPr>
            <p:ph type="body" sz="quarter" idx="38"/>
          </p:nvPr>
        </p:nvSpPr>
        <p:spPr>
          <a:solidFill>
            <a:srgbClr val="0070C0"/>
          </a:solidFill>
        </p:spPr>
        <p:txBody>
          <a:bodyPr/>
          <a:lstStyle/>
          <a:p>
            <a:endParaRPr lang="en-US" noProof="0"/>
          </a:p>
        </p:txBody>
      </p:sp>
      <p:sp>
        <p:nvSpPr>
          <p:cNvPr id="25" name="Text Placeholder 24">
            <a:extLst>
              <a:ext uri="{FF2B5EF4-FFF2-40B4-BE49-F238E27FC236}">
                <a16:creationId xmlns:a16="http://schemas.microsoft.com/office/drawing/2014/main" id="{27E9CBDA-BE8F-BA00-03EE-FD4BB5022D3E}"/>
              </a:ext>
            </a:extLst>
          </p:cNvPr>
          <p:cNvSpPr>
            <a:spLocks noGrp="1"/>
          </p:cNvSpPr>
          <p:nvPr>
            <p:ph type="body" sz="quarter" idx="39"/>
          </p:nvPr>
        </p:nvSpPr>
        <p:spPr>
          <a:solidFill>
            <a:srgbClr val="0078D4"/>
          </a:solidFill>
        </p:spPr>
        <p:txBody>
          <a:bodyPr/>
          <a:lstStyle/>
          <a:p>
            <a:endParaRPr lang="en-US" noProof="0"/>
          </a:p>
        </p:txBody>
      </p:sp>
      <p:sp>
        <p:nvSpPr>
          <p:cNvPr id="26" name="Text Placeholder 25">
            <a:extLst>
              <a:ext uri="{FF2B5EF4-FFF2-40B4-BE49-F238E27FC236}">
                <a16:creationId xmlns:a16="http://schemas.microsoft.com/office/drawing/2014/main" id="{D1C6E75C-44AF-D3BE-C3AC-5B3EEE10806E}"/>
              </a:ext>
            </a:extLst>
          </p:cNvPr>
          <p:cNvSpPr>
            <a:spLocks noGrp="1"/>
          </p:cNvSpPr>
          <p:nvPr>
            <p:ph type="body" sz="quarter" idx="40"/>
          </p:nvPr>
        </p:nvSpPr>
        <p:spPr/>
        <p:txBody>
          <a:bodyPr/>
          <a:lstStyle/>
          <a:p>
            <a:endParaRPr lang="en-US" noProof="0"/>
          </a:p>
        </p:txBody>
      </p:sp>
      <p:grpSp>
        <p:nvGrpSpPr>
          <p:cNvPr id="27" name="Group 26">
            <a:extLst>
              <a:ext uri="{FF2B5EF4-FFF2-40B4-BE49-F238E27FC236}">
                <a16:creationId xmlns:a16="http://schemas.microsoft.com/office/drawing/2014/main" id="{0D30683D-D418-B63B-9C94-29EA5678C7DD}"/>
              </a:ext>
            </a:extLst>
          </p:cNvPr>
          <p:cNvGrpSpPr/>
          <p:nvPr/>
        </p:nvGrpSpPr>
        <p:grpSpPr>
          <a:xfrm>
            <a:off x="4267693" y="5195918"/>
            <a:ext cx="2351135" cy="360000"/>
            <a:chOff x="588263" y="2657420"/>
            <a:chExt cx="2351135" cy="360000"/>
          </a:xfrm>
        </p:grpSpPr>
        <p:pic>
          <p:nvPicPr>
            <p:cNvPr id="28" name="Picture 27">
              <a:extLst>
                <a:ext uri="{FF2B5EF4-FFF2-40B4-BE49-F238E27FC236}">
                  <a16:creationId xmlns:a16="http://schemas.microsoft.com/office/drawing/2014/main" id="{2974423C-5124-AB22-9422-CAE40CD49A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9" name="TextBox 28">
              <a:extLst>
                <a:ext uri="{FF2B5EF4-FFF2-40B4-BE49-F238E27FC236}">
                  <a16:creationId xmlns:a16="http://schemas.microsoft.com/office/drawing/2014/main" id="{F4FE39B3-8F8D-403C-1758-2B6BECE34C4B}"/>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0" name="Group 29">
            <a:extLst>
              <a:ext uri="{FF2B5EF4-FFF2-40B4-BE49-F238E27FC236}">
                <a16:creationId xmlns:a16="http://schemas.microsoft.com/office/drawing/2014/main" id="{2AD721C0-313E-8CA4-39EB-442844494583}"/>
              </a:ext>
            </a:extLst>
          </p:cNvPr>
          <p:cNvGrpSpPr/>
          <p:nvPr/>
        </p:nvGrpSpPr>
        <p:grpSpPr>
          <a:xfrm>
            <a:off x="7745866" y="2783167"/>
            <a:ext cx="2351135" cy="360000"/>
            <a:chOff x="588263" y="3617084"/>
            <a:chExt cx="2351135" cy="360000"/>
          </a:xfrm>
        </p:grpSpPr>
        <p:pic>
          <p:nvPicPr>
            <p:cNvPr id="31" name="Picture 30">
              <a:extLst>
                <a:ext uri="{FF2B5EF4-FFF2-40B4-BE49-F238E27FC236}">
                  <a16:creationId xmlns:a16="http://schemas.microsoft.com/office/drawing/2014/main" id="{09C46D7E-08D9-4794-983B-B51CAF88F8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32" name="TextBox 31">
              <a:extLst>
                <a:ext uri="{FF2B5EF4-FFF2-40B4-BE49-F238E27FC236}">
                  <a16:creationId xmlns:a16="http://schemas.microsoft.com/office/drawing/2014/main" id="{957D644E-6501-7C48-F881-F92862C34ACE}"/>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3" name="Group 32">
            <a:extLst>
              <a:ext uri="{FF2B5EF4-FFF2-40B4-BE49-F238E27FC236}">
                <a16:creationId xmlns:a16="http://schemas.microsoft.com/office/drawing/2014/main" id="{1576F2F6-E5B2-60FB-E53F-0D44EBA57DBC}"/>
              </a:ext>
            </a:extLst>
          </p:cNvPr>
          <p:cNvGrpSpPr/>
          <p:nvPr/>
        </p:nvGrpSpPr>
        <p:grpSpPr>
          <a:xfrm>
            <a:off x="812630" y="5187068"/>
            <a:ext cx="2351135" cy="360000"/>
            <a:chOff x="588263" y="1697756"/>
            <a:chExt cx="2351135" cy="360000"/>
          </a:xfrm>
        </p:grpSpPr>
        <p:pic>
          <p:nvPicPr>
            <p:cNvPr id="34" name="Picture 33">
              <a:extLst>
                <a:ext uri="{FF2B5EF4-FFF2-40B4-BE49-F238E27FC236}">
                  <a16:creationId xmlns:a16="http://schemas.microsoft.com/office/drawing/2014/main" id="{3D71A0B2-BE16-A6B7-E37E-8AEE2B4BAC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35" name="TextBox 34">
              <a:extLst>
                <a:ext uri="{FF2B5EF4-FFF2-40B4-BE49-F238E27FC236}">
                  <a16:creationId xmlns:a16="http://schemas.microsoft.com/office/drawing/2014/main" id="{15BCDE3B-5816-F9D3-D576-52D8067A22D0}"/>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9" name="Group 38">
            <a:extLst>
              <a:ext uri="{FF2B5EF4-FFF2-40B4-BE49-F238E27FC236}">
                <a16:creationId xmlns:a16="http://schemas.microsoft.com/office/drawing/2014/main" id="{A5CF66C5-F5FF-95E7-573A-59D23D919A96}"/>
              </a:ext>
            </a:extLst>
          </p:cNvPr>
          <p:cNvGrpSpPr/>
          <p:nvPr/>
        </p:nvGrpSpPr>
        <p:grpSpPr>
          <a:xfrm>
            <a:off x="7745866" y="5195918"/>
            <a:ext cx="2351135" cy="360000"/>
            <a:chOff x="588263" y="2177588"/>
            <a:chExt cx="2351135" cy="360000"/>
          </a:xfrm>
        </p:grpSpPr>
        <p:pic>
          <p:nvPicPr>
            <p:cNvPr id="40" name="Picture 39">
              <a:extLst>
                <a:ext uri="{FF2B5EF4-FFF2-40B4-BE49-F238E27FC236}">
                  <a16:creationId xmlns:a16="http://schemas.microsoft.com/office/drawing/2014/main" id="{A8BC8A86-5922-AE4F-8315-3296191FA0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41" name="TextBox 40">
              <a:extLst>
                <a:ext uri="{FF2B5EF4-FFF2-40B4-BE49-F238E27FC236}">
                  <a16:creationId xmlns:a16="http://schemas.microsoft.com/office/drawing/2014/main" id="{6A3CEC36-2919-DA68-F223-F9198B675AAA}"/>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2" name="Group 41">
            <a:extLst>
              <a:ext uri="{FF2B5EF4-FFF2-40B4-BE49-F238E27FC236}">
                <a16:creationId xmlns:a16="http://schemas.microsoft.com/office/drawing/2014/main" id="{88B4ED97-829D-B8A0-F13B-601F21986EE6}"/>
              </a:ext>
            </a:extLst>
          </p:cNvPr>
          <p:cNvGrpSpPr/>
          <p:nvPr/>
        </p:nvGrpSpPr>
        <p:grpSpPr>
          <a:xfrm>
            <a:off x="4263560" y="2777480"/>
            <a:ext cx="2368026" cy="360000"/>
            <a:chOff x="3277688" y="1217924"/>
            <a:chExt cx="2368026" cy="360000"/>
          </a:xfrm>
        </p:grpSpPr>
        <p:pic>
          <p:nvPicPr>
            <p:cNvPr id="43" name="Picture 42">
              <a:extLst>
                <a:ext uri="{FF2B5EF4-FFF2-40B4-BE49-F238E27FC236}">
                  <a16:creationId xmlns:a16="http://schemas.microsoft.com/office/drawing/2014/main" id="{D3469A36-79CB-F492-C61A-4BCAF03184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77688" y="1217924"/>
              <a:ext cx="360000" cy="360000"/>
            </a:xfrm>
            <a:prstGeom prst="ellipse">
              <a:avLst/>
            </a:prstGeom>
            <a:solidFill>
              <a:schemeClr val="bg1"/>
            </a:solidFill>
          </p:spPr>
        </p:pic>
        <p:sp>
          <p:nvSpPr>
            <p:cNvPr id="44" name="TextBox 43">
              <a:extLst>
                <a:ext uri="{FF2B5EF4-FFF2-40B4-BE49-F238E27FC236}">
                  <a16:creationId xmlns:a16="http://schemas.microsoft.com/office/drawing/2014/main" id="{5F5A0ADC-2A2B-F7A8-A2F8-F4F3A56C7DC3}"/>
                </a:ext>
                <a:ext uri="{C183D7F6-B498-43B3-948B-1728B52AA6E4}">
                  <adec:decorative xmlns:adec="http://schemas.microsoft.com/office/drawing/2017/decorative" val="0"/>
                </a:ext>
              </a:extLst>
            </p:cNvPr>
            <p:cNvSpPr txBox="1"/>
            <p:nvPr/>
          </p:nvSpPr>
          <p:spPr>
            <a:xfrm>
              <a:off x="3753530"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OneNote</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46" name="Picture 45">
            <a:extLst>
              <a:ext uri="{FF2B5EF4-FFF2-40B4-BE49-F238E27FC236}">
                <a16:creationId xmlns:a16="http://schemas.microsoft.com/office/drawing/2014/main" id="{B7446776-94BD-0EE1-C5F5-01D7357AA52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226541" y="4312494"/>
            <a:ext cx="1965459" cy="2545506"/>
          </a:xfrm>
          <a:prstGeom prst="rect">
            <a:avLst/>
          </a:prstGeom>
        </p:spPr>
      </p:pic>
      <p:sp>
        <p:nvSpPr>
          <p:cNvPr id="47" name="Rectangle: Rounded Corners 6">
            <a:extLst>
              <a:ext uri="{FF2B5EF4-FFF2-40B4-BE49-F238E27FC236}">
                <a16:creationId xmlns:a16="http://schemas.microsoft.com/office/drawing/2014/main" id="{EB33D41A-6253-5C3C-28DF-5EC5D89FBBBB}"/>
              </a:ext>
              <a:ext uri="{C183D7F6-B498-43B3-948B-1728B52AA6E4}">
                <adec:decorative xmlns:adec="http://schemas.microsoft.com/office/drawing/2017/decorative" val="1"/>
              </a:ext>
            </a:extLst>
          </p:cNvPr>
          <p:cNvSpPr/>
          <p:nvPr/>
        </p:nvSpPr>
        <p:spPr bwMode="auto">
          <a:xfrm>
            <a:off x="570454" y="1127774"/>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48" name="Group 47">
            <a:extLst>
              <a:ext uri="{FF2B5EF4-FFF2-40B4-BE49-F238E27FC236}">
                <a16:creationId xmlns:a16="http://schemas.microsoft.com/office/drawing/2014/main" id="{B7108B89-016D-59A2-E463-A6C76BDF0A76}"/>
              </a:ext>
            </a:extLst>
          </p:cNvPr>
          <p:cNvGrpSpPr/>
          <p:nvPr/>
        </p:nvGrpSpPr>
        <p:grpSpPr>
          <a:xfrm>
            <a:off x="1613695" y="1127774"/>
            <a:ext cx="1332000" cy="216000"/>
            <a:chOff x="1198144" y="862657"/>
            <a:chExt cx="1332000" cy="216000"/>
          </a:xfrm>
        </p:grpSpPr>
        <p:sp>
          <p:nvSpPr>
            <p:cNvPr id="49" name="Rectangle: Rounded Corners 6">
              <a:extLst>
                <a:ext uri="{FF2B5EF4-FFF2-40B4-BE49-F238E27FC236}">
                  <a16:creationId xmlns:a16="http://schemas.microsoft.com/office/drawing/2014/main" id="{1524506E-F770-62B6-0118-D5FE9B2C74BF}"/>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Meeting efficiency</a:t>
              </a:r>
            </a:p>
          </p:txBody>
        </p:sp>
        <p:pic>
          <p:nvPicPr>
            <p:cNvPr id="50" name="Graphic 49">
              <a:extLst>
                <a:ext uri="{FF2B5EF4-FFF2-40B4-BE49-F238E27FC236}">
                  <a16:creationId xmlns:a16="http://schemas.microsoft.com/office/drawing/2014/main" id="{8347D9BF-5F9C-7C01-3A3F-24FDC855C4E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4929" y="898657"/>
              <a:ext cx="144000" cy="144000"/>
            </a:xfrm>
            <a:prstGeom prst="rect">
              <a:avLst/>
            </a:prstGeom>
          </p:spPr>
        </p:pic>
      </p:grpSp>
      <p:grpSp>
        <p:nvGrpSpPr>
          <p:cNvPr id="51" name="Group 50">
            <a:extLst>
              <a:ext uri="{FF2B5EF4-FFF2-40B4-BE49-F238E27FC236}">
                <a16:creationId xmlns:a16="http://schemas.microsoft.com/office/drawing/2014/main" id="{511B3321-9D2B-0E6A-45AE-297091385657}"/>
              </a:ext>
            </a:extLst>
          </p:cNvPr>
          <p:cNvGrpSpPr/>
          <p:nvPr/>
        </p:nvGrpSpPr>
        <p:grpSpPr>
          <a:xfrm>
            <a:off x="3001270" y="1127774"/>
            <a:ext cx="2011680" cy="216000"/>
            <a:chOff x="2707850" y="862657"/>
            <a:chExt cx="2011680" cy="216000"/>
          </a:xfrm>
        </p:grpSpPr>
        <p:sp>
          <p:nvSpPr>
            <p:cNvPr id="52" name="Rectangle: Rounded Corners 6">
              <a:extLst>
                <a:ext uri="{FF2B5EF4-FFF2-40B4-BE49-F238E27FC236}">
                  <a16:creationId xmlns:a16="http://schemas.microsoft.com/office/drawing/2014/main" id="{846BBC43-A31D-F27D-1D4C-F4A03B47F5ED}"/>
                </a:ext>
                <a:ext uri="{C183D7F6-B498-43B3-948B-1728B52AA6E4}">
                  <adec:decorative xmlns:adec="http://schemas.microsoft.com/office/drawing/2017/decorative" val="1"/>
                </a:ext>
              </a:extLst>
            </p:cNvPr>
            <p:cNvSpPr/>
            <p:nvPr/>
          </p:nvSpPr>
          <p:spPr bwMode="auto">
            <a:xfrm>
              <a:off x="2707850" y="862657"/>
              <a:ext cx="201168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Interdepartmental collaboration</a:t>
              </a:r>
            </a:p>
          </p:txBody>
        </p:sp>
        <p:pic>
          <p:nvPicPr>
            <p:cNvPr id="53" name="Graphic 52">
              <a:extLst>
                <a:ext uri="{FF2B5EF4-FFF2-40B4-BE49-F238E27FC236}">
                  <a16:creationId xmlns:a16="http://schemas.microsoft.com/office/drawing/2014/main" id="{A094243C-A3CE-6EA1-B169-1F609925883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754635" y="898657"/>
              <a:ext cx="144000" cy="144000"/>
            </a:xfrm>
            <a:prstGeom prst="rect">
              <a:avLst/>
            </a:prstGeom>
          </p:spPr>
        </p:pic>
      </p:grpSp>
      <p:grpSp>
        <p:nvGrpSpPr>
          <p:cNvPr id="54" name="Group 53">
            <a:extLst>
              <a:ext uri="{FF2B5EF4-FFF2-40B4-BE49-F238E27FC236}">
                <a16:creationId xmlns:a16="http://schemas.microsoft.com/office/drawing/2014/main" id="{5C97E13F-E4BB-FEC3-294F-BD3DC66A84B5}"/>
              </a:ext>
            </a:extLst>
          </p:cNvPr>
          <p:cNvGrpSpPr/>
          <p:nvPr/>
        </p:nvGrpSpPr>
        <p:grpSpPr>
          <a:xfrm>
            <a:off x="5057190" y="1127774"/>
            <a:ext cx="1645920" cy="216000"/>
            <a:chOff x="4582885" y="862657"/>
            <a:chExt cx="1645920" cy="216000"/>
          </a:xfrm>
        </p:grpSpPr>
        <p:sp>
          <p:nvSpPr>
            <p:cNvPr id="55" name="Rectangle: Rounded Corners 6">
              <a:extLst>
                <a:ext uri="{FF2B5EF4-FFF2-40B4-BE49-F238E27FC236}">
                  <a16:creationId xmlns:a16="http://schemas.microsoft.com/office/drawing/2014/main" id="{ED45BDD7-706F-F3FB-72B1-0603C44FBB2B}"/>
                </a:ext>
                <a:ext uri="{C183D7F6-B498-43B3-948B-1728B52AA6E4}">
                  <adec:decorative xmlns:adec="http://schemas.microsoft.com/office/drawing/2017/decorative" val="1"/>
                </a:ext>
              </a:extLst>
            </p:cNvPr>
            <p:cNvSpPr/>
            <p:nvPr/>
          </p:nvSpPr>
          <p:spPr bwMode="auto">
            <a:xfrm>
              <a:off x="4582885" y="862657"/>
              <a:ext cx="164592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Information organization</a:t>
              </a:r>
            </a:p>
          </p:txBody>
        </p:sp>
        <p:pic>
          <p:nvPicPr>
            <p:cNvPr id="56" name="Graphic 55">
              <a:extLst>
                <a:ext uri="{FF2B5EF4-FFF2-40B4-BE49-F238E27FC236}">
                  <a16:creationId xmlns:a16="http://schemas.microsoft.com/office/drawing/2014/main" id="{D389805F-16C7-44C4-CB78-41312FCB073E}"/>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629670" y="898657"/>
              <a:ext cx="144000" cy="144000"/>
            </a:xfrm>
            <a:prstGeom prst="rect">
              <a:avLst/>
            </a:prstGeom>
          </p:spPr>
        </p:pic>
      </p:grpSp>
      <p:sp>
        <p:nvSpPr>
          <p:cNvPr id="57" name="Rectangle: Rounded Corners 6">
            <a:extLst>
              <a:ext uri="{FF2B5EF4-FFF2-40B4-BE49-F238E27FC236}">
                <a16:creationId xmlns:a16="http://schemas.microsoft.com/office/drawing/2014/main" id="{E63B9DF3-732D-63E0-D331-E18D4E7201F5}"/>
              </a:ext>
              <a:ext uri="{C183D7F6-B498-43B3-948B-1728B52AA6E4}">
                <adec:decorative xmlns:adec="http://schemas.microsoft.com/office/drawing/2017/decorative" val="1"/>
              </a:ext>
            </a:extLst>
          </p:cNvPr>
          <p:cNvSpPr/>
          <p:nvPr/>
        </p:nvSpPr>
        <p:spPr bwMode="auto">
          <a:xfrm>
            <a:off x="6873536"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58" name="Group 57">
            <a:extLst>
              <a:ext uri="{FF2B5EF4-FFF2-40B4-BE49-F238E27FC236}">
                <a16:creationId xmlns:a16="http://schemas.microsoft.com/office/drawing/2014/main" id="{01178889-FA0C-CD3A-D99A-8658662199B4}"/>
              </a:ext>
            </a:extLst>
          </p:cNvPr>
          <p:cNvGrpSpPr/>
          <p:nvPr/>
        </p:nvGrpSpPr>
        <p:grpSpPr>
          <a:xfrm>
            <a:off x="7916778" y="1127774"/>
            <a:ext cx="1188720" cy="216000"/>
            <a:chOff x="1194743" y="1140160"/>
            <a:chExt cx="1188720" cy="216000"/>
          </a:xfrm>
        </p:grpSpPr>
        <p:sp>
          <p:nvSpPr>
            <p:cNvPr id="59" name="Rectangle: Rounded Corners 6">
              <a:extLst>
                <a:ext uri="{FF2B5EF4-FFF2-40B4-BE49-F238E27FC236}">
                  <a16:creationId xmlns:a16="http://schemas.microsoft.com/office/drawing/2014/main" id="{4AF04B67-4D9F-1359-6DC1-487E725BFDE8}"/>
                </a:ext>
                <a:ext uri="{C183D7F6-B498-43B3-948B-1728B52AA6E4}">
                  <adec:decorative xmlns:adec="http://schemas.microsoft.com/office/drawing/2017/decorative" val="1"/>
                </a:ext>
              </a:extLst>
            </p:cNvPr>
            <p:cNvSpPr/>
            <p:nvPr/>
          </p:nvSpPr>
          <p:spPr bwMode="auto">
            <a:xfrm>
              <a:off x="1194743" y="1140160"/>
              <a:ext cx="118872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Better planning</a:t>
              </a:r>
            </a:p>
          </p:txBody>
        </p:sp>
        <p:pic>
          <p:nvPicPr>
            <p:cNvPr id="60" name="Graphic 59">
              <a:extLst>
                <a:ext uri="{FF2B5EF4-FFF2-40B4-BE49-F238E27FC236}">
                  <a16:creationId xmlns:a16="http://schemas.microsoft.com/office/drawing/2014/main" id="{71327312-3BC8-1936-50CC-CA75F6A0A3E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grpSp>
        <p:nvGrpSpPr>
          <p:cNvPr id="61" name="Group 60">
            <a:extLst>
              <a:ext uri="{FF2B5EF4-FFF2-40B4-BE49-F238E27FC236}">
                <a16:creationId xmlns:a16="http://schemas.microsoft.com/office/drawing/2014/main" id="{0138ACBB-9592-73B0-7F69-91BC4FC4052A}"/>
              </a:ext>
            </a:extLst>
          </p:cNvPr>
          <p:cNvGrpSpPr/>
          <p:nvPr/>
        </p:nvGrpSpPr>
        <p:grpSpPr>
          <a:xfrm>
            <a:off x="9166404" y="1127774"/>
            <a:ext cx="1371600" cy="216000"/>
            <a:chOff x="1194743" y="1140160"/>
            <a:chExt cx="1276914" cy="216000"/>
          </a:xfrm>
        </p:grpSpPr>
        <p:sp>
          <p:nvSpPr>
            <p:cNvPr id="62" name="Rectangle: Rounded Corners 6">
              <a:extLst>
                <a:ext uri="{FF2B5EF4-FFF2-40B4-BE49-F238E27FC236}">
                  <a16:creationId xmlns:a16="http://schemas.microsoft.com/office/drawing/2014/main" id="{8842F069-F7E5-5575-5C28-21101DB401E4}"/>
                </a:ext>
                <a:ext uri="{C183D7F6-B498-43B3-948B-1728B52AA6E4}">
                  <adec:decorative xmlns:adec="http://schemas.microsoft.com/office/drawing/2017/decorative" val="1"/>
                </a:ext>
              </a:extLst>
            </p:cNvPr>
            <p:cNvSpPr/>
            <p:nvPr/>
          </p:nvSpPr>
          <p:spPr bwMode="auto">
            <a:xfrm>
              <a:off x="1194743" y="1140160"/>
              <a:ext cx="127691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Enhanced teamwork</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63" name="Graphic 62">
              <a:extLst>
                <a:ext uri="{FF2B5EF4-FFF2-40B4-BE49-F238E27FC236}">
                  <a16:creationId xmlns:a16="http://schemas.microsoft.com/office/drawing/2014/main" id="{12100179-1CCC-8672-627C-8DC54E18E9FA}"/>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grpSp>
        <p:nvGrpSpPr>
          <p:cNvPr id="45" name="Group 44">
            <a:extLst>
              <a:ext uri="{FF2B5EF4-FFF2-40B4-BE49-F238E27FC236}">
                <a16:creationId xmlns:a16="http://schemas.microsoft.com/office/drawing/2014/main" id="{E0D92D0D-80ED-7695-264C-803494EF67AA}"/>
              </a:ext>
            </a:extLst>
          </p:cNvPr>
          <p:cNvGrpSpPr/>
          <p:nvPr/>
        </p:nvGrpSpPr>
        <p:grpSpPr>
          <a:xfrm>
            <a:off x="10601914" y="1127774"/>
            <a:ext cx="1188720" cy="216000"/>
            <a:chOff x="1194743" y="1140160"/>
            <a:chExt cx="1188720" cy="216000"/>
          </a:xfrm>
        </p:grpSpPr>
        <p:sp>
          <p:nvSpPr>
            <p:cNvPr id="64" name="Rectangle: Rounded Corners 6">
              <a:extLst>
                <a:ext uri="{FF2B5EF4-FFF2-40B4-BE49-F238E27FC236}">
                  <a16:creationId xmlns:a16="http://schemas.microsoft.com/office/drawing/2014/main" id="{C477D279-7DCD-EAD0-2821-7AC1A22D9619}"/>
                </a:ext>
                <a:ext uri="{C183D7F6-B498-43B3-948B-1728B52AA6E4}">
                  <adec:decorative xmlns:adec="http://schemas.microsoft.com/office/drawing/2017/decorative" val="1"/>
                </a:ext>
              </a:extLst>
            </p:cNvPr>
            <p:cNvSpPr/>
            <p:nvPr/>
          </p:nvSpPr>
          <p:spPr bwMode="auto">
            <a:xfrm>
              <a:off x="1194743" y="1140160"/>
              <a:ext cx="118872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Structured data</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65" name="Graphic 64">
              <a:extLst>
                <a:ext uri="{FF2B5EF4-FFF2-40B4-BE49-F238E27FC236}">
                  <a16:creationId xmlns:a16="http://schemas.microsoft.com/office/drawing/2014/main" id="{4C03A0EC-FFD1-205D-6A41-C32E50D3469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sp>
        <p:nvSpPr>
          <p:cNvPr id="66" name="Text Placeholder 198">
            <a:extLst>
              <a:ext uri="{FF2B5EF4-FFF2-40B4-BE49-F238E27FC236}">
                <a16:creationId xmlns:a16="http://schemas.microsoft.com/office/drawing/2014/main" id="{BA7F1AEF-C450-6847-1483-AA16D2B36F81}"/>
              </a:ext>
            </a:extLst>
          </p:cNvPr>
          <p:cNvSpPr txBox="1">
            <a:spLocks/>
          </p:cNvSpPr>
          <p:nvPr/>
        </p:nvSpPr>
        <p:spPr>
          <a:xfrm>
            <a:off x="10430234" y="521099"/>
            <a:ext cx="1456966" cy="175614"/>
          </a:xfrm>
          <a:prstGeom prst="rect">
            <a:avLst/>
          </a:prstGeom>
        </p:spPr>
        <p:txBody>
          <a:bodyPr vert="horz" wrap="square" lIns="0" tIns="0" rIns="0" bIns="0" rtlCol="0">
            <a:spAutoFit/>
          </a:bodyPr>
          <a:lstStyle>
            <a:lvl1pPr marL="0" marR="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100" b="1" i="0" kern="1200" spc="-20" baseline="0">
                <a:solidFill>
                  <a:srgbClr val="0078D4"/>
                </a:solidFill>
                <a:latin typeface="Segoe UI Semibold" panose="020B0502040204020203" pitchFamily="34" charset="0"/>
                <a:ea typeface="+mn-ea"/>
                <a:cs typeface="Segoe UI Semibold" panose="020B0502040204020203" pitchFamily="34" charset="0"/>
              </a:defRPr>
            </a:lvl1pPr>
            <a:lvl2pPr marL="228600" marR="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100" kern="1200" spc="-20" baseline="0">
                <a:solidFill>
                  <a:srgbClr val="B1B3B3"/>
                </a:solidFill>
                <a:latin typeface="+mn-lt"/>
                <a:ea typeface="+mn-ea"/>
                <a:cs typeface="+mn-cs"/>
              </a:defRPr>
            </a:lvl2pPr>
            <a:lvl3pPr marL="657225" marR="0" indent="-20002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Buy</a:t>
            </a:r>
          </a:p>
        </p:txBody>
      </p:sp>
      <p:sp>
        <p:nvSpPr>
          <p:cNvPr id="67" name="Text Placeholder 185">
            <a:extLst>
              <a:ext uri="{FF2B5EF4-FFF2-40B4-BE49-F238E27FC236}">
                <a16:creationId xmlns:a16="http://schemas.microsoft.com/office/drawing/2014/main" id="{3CA30943-F5D1-137A-FE5A-576833CF0B0D}"/>
              </a:ext>
            </a:extLst>
          </p:cNvPr>
          <p:cNvSpPr txBox="1">
            <a:spLocks/>
          </p:cNvSpPr>
          <p:nvPr/>
        </p:nvSpPr>
        <p:spPr>
          <a:xfrm>
            <a:off x="6003985" y="521099"/>
            <a:ext cx="4114944" cy="169277"/>
          </a:xfrm>
          <a:prstGeom prst="rect">
            <a:avLst/>
          </a:prstGeom>
        </p:spPr>
        <p:txBody>
          <a:bodyPr vert="horz" wrap="square" lIns="0" tIns="0" rIns="0" bIns="0" rtlCol="0">
            <a:spAutoFit/>
          </a:bodyPr>
          <a:lstStyle>
            <a:lvl1pPr marL="0" marR="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100" b="1" i="0" kern="1200" spc="-20" baseline="0">
                <a:solidFill>
                  <a:srgbClr val="C03BC4"/>
                </a:solidFill>
                <a:latin typeface="Segoe UI Semibold" panose="020B0502040204020203" pitchFamily="34" charset="0"/>
                <a:ea typeface="+mn-ea"/>
                <a:cs typeface="Segoe UI Semibold" panose="020B0502040204020203" pitchFamily="34" charset="0"/>
              </a:defRPr>
            </a:lvl1pPr>
            <a:lvl2pPr marL="228600" marR="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100" kern="1200" spc="-20" baseline="0">
                <a:solidFill>
                  <a:srgbClr val="B1B3B3"/>
                </a:solidFill>
                <a:latin typeface="+mn-lt"/>
                <a:ea typeface="+mn-ea"/>
                <a:cs typeface="+mn-cs"/>
              </a:defRPr>
            </a:lvl2pPr>
            <a:lvl3pPr marL="657225" marR="0" indent="-20002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Microsoft 365 Copilot</a:t>
            </a:r>
            <a:endParaRPr lang="en-US" i="1" noProof="0"/>
          </a:p>
        </p:txBody>
      </p:sp>
      <p:grpSp>
        <p:nvGrpSpPr>
          <p:cNvPr id="3" name="Group 2">
            <a:extLst>
              <a:ext uri="{FF2B5EF4-FFF2-40B4-BE49-F238E27FC236}">
                <a16:creationId xmlns:a16="http://schemas.microsoft.com/office/drawing/2014/main" id="{E23E52A7-AFD8-7A7E-1D3D-E31AF9E497A5}"/>
              </a:ext>
            </a:extLst>
          </p:cNvPr>
          <p:cNvGrpSpPr/>
          <p:nvPr/>
        </p:nvGrpSpPr>
        <p:grpSpPr>
          <a:xfrm>
            <a:off x="697100" y="2730890"/>
            <a:ext cx="2466665" cy="360000"/>
            <a:chOff x="588263" y="1217924"/>
            <a:chExt cx="2466665" cy="360000"/>
          </a:xfrm>
        </p:grpSpPr>
        <p:pic>
          <p:nvPicPr>
            <p:cNvPr id="10" name="Picture 9" descr="Zip Co logo SVG free download, id: 101874 - Brandlogos.net">
              <a:hlinkClick r:id="rId12"/>
              <a:extLst>
                <a:ext uri="{FF2B5EF4-FFF2-40B4-BE49-F238E27FC236}">
                  <a16:creationId xmlns:a16="http://schemas.microsoft.com/office/drawing/2014/main" id="{48C1FB4F-89FB-905E-6E5D-6A88A7D62D10}"/>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3" name="TextBox 22">
              <a:extLst>
                <a:ext uri="{FF2B5EF4-FFF2-40B4-BE49-F238E27FC236}">
                  <a16:creationId xmlns:a16="http://schemas.microsoft.com/office/drawing/2014/main" id="{F7C360A5-64CF-6419-92F7-4A06BBDC4716}"/>
                </a:ext>
                <a:ext uri="{C183D7F6-B498-43B3-948B-1728B52AA6E4}">
                  <adec:decorative xmlns:adec="http://schemas.microsoft.com/office/drawing/2017/decorative" val="0"/>
                </a:ext>
              </a:extLst>
            </p:cNvPr>
            <p:cNvSpPr txBox="1"/>
            <p:nvPr/>
          </p:nvSpPr>
          <p:spPr>
            <a:xfrm>
              <a:off x="1047214" y="1313286"/>
              <a:ext cx="200771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p>
          </p:txBody>
        </p:sp>
      </p:grpSp>
    </p:spTree>
    <p:extLst>
      <p:ext uri="{BB962C8B-B14F-4D97-AF65-F5344CB8AC3E}">
        <p14:creationId xmlns:p14="http://schemas.microsoft.com/office/powerpoint/2010/main" val="422325576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4EA2A-8CC7-A967-69CF-D55F102AFD01}"/>
              </a:ext>
            </a:extLst>
          </p:cNvPr>
          <p:cNvSpPr>
            <a:spLocks noGrp="1"/>
          </p:cNvSpPr>
          <p:nvPr>
            <p:ph type="title"/>
          </p:nvPr>
        </p:nvSpPr>
        <p:spPr/>
        <p:txBody>
          <a:bodyPr/>
          <a:lstStyle/>
          <a:p>
            <a:r>
              <a:rPr lang="en-US" sz="1800" noProof="0">
                <a:solidFill>
                  <a:srgbClr val="0078D4"/>
                </a:solidFill>
              </a:rPr>
              <a:t>Government | </a:t>
            </a:r>
            <a:r>
              <a:rPr lang="en-US" sz="1800" noProof="0"/>
              <a:t>Enable budget adherence</a:t>
            </a:r>
            <a:br>
              <a:rPr lang="en-US" sz="1800" noProof="0">
                <a:latin typeface="Segoe UI"/>
              </a:rPr>
            </a:br>
            <a:endParaRPr lang="en-US" noProof="0"/>
          </a:p>
        </p:txBody>
      </p:sp>
      <p:sp>
        <p:nvSpPr>
          <p:cNvPr id="4" name="Text Placeholder 3">
            <a:extLst>
              <a:ext uri="{FF2B5EF4-FFF2-40B4-BE49-F238E27FC236}">
                <a16:creationId xmlns:a16="http://schemas.microsoft.com/office/drawing/2014/main" id="{BF84F3C1-B441-3DE5-E2F6-697671D9D213}"/>
              </a:ext>
            </a:extLst>
          </p:cNvPr>
          <p:cNvSpPr>
            <a:spLocks noGrp="1"/>
          </p:cNvSpPr>
          <p:nvPr>
            <p:ph type="body" sz="quarter" idx="11"/>
          </p:nvPr>
        </p:nvSpPr>
        <p:spPr/>
        <p:txBody>
          <a:bodyPr/>
          <a:lstStyle/>
          <a:p>
            <a:r>
              <a:rPr lang="en-US" noProof="0" dirty="0"/>
              <a:t>1. Establish budget tracking system</a:t>
            </a:r>
          </a:p>
        </p:txBody>
      </p:sp>
      <p:sp>
        <p:nvSpPr>
          <p:cNvPr id="5" name="Text Placeholder 4">
            <a:extLst>
              <a:ext uri="{FF2B5EF4-FFF2-40B4-BE49-F238E27FC236}">
                <a16:creationId xmlns:a16="http://schemas.microsoft.com/office/drawing/2014/main" id="{AC36D938-80A2-AD4F-7595-3DCEE2D4949D}"/>
              </a:ext>
            </a:extLst>
          </p:cNvPr>
          <p:cNvSpPr>
            <a:spLocks noGrp="1"/>
          </p:cNvSpPr>
          <p:nvPr>
            <p:ph type="body" sz="quarter" idx="12"/>
          </p:nvPr>
        </p:nvSpPr>
        <p:spPr/>
        <p:txBody>
          <a:bodyPr/>
          <a:lstStyle/>
          <a:p>
            <a:r>
              <a:rPr lang="en-US" noProof="0"/>
              <a:t>6. Communicate budget updates</a:t>
            </a:r>
          </a:p>
        </p:txBody>
      </p:sp>
      <p:sp>
        <p:nvSpPr>
          <p:cNvPr id="6" name="Text Placeholder 5">
            <a:extLst>
              <a:ext uri="{FF2B5EF4-FFF2-40B4-BE49-F238E27FC236}">
                <a16:creationId xmlns:a16="http://schemas.microsoft.com/office/drawing/2014/main" id="{D4C74F4E-D379-1C47-E1CC-FFF51A1F2251}"/>
              </a:ext>
            </a:extLst>
          </p:cNvPr>
          <p:cNvSpPr>
            <a:spLocks noGrp="1"/>
          </p:cNvSpPr>
          <p:nvPr>
            <p:ph type="body" sz="quarter" idx="13"/>
          </p:nvPr>
        </p:nvSpPr>
        <p:spPr/>
        <p:txBody>
          <a:bodyPr/>
          <a:lstStyle/>
          <a:p>
            <a:r>
              <a:rPr lang="en-US" noProof="0"/>
              <a:t>2. Analyze budget trends</a:t>
            </a:r>
          </a:p>
        </p:txBody>
      </p:sp>
      <p:sp>
        <p:nvSpPr>
          <p:cNvPr id="7" name="Text Placeholder 6">
            <a:extLst>
              <a:ext uri="{FF2B5EF4-FFF2-40B4-BE49-F238E27FC236}">
                <a16:creationId xmlns:a16="http://schemas.microsoft.com/office/drawing/2014/main" id="{0BB4D972-82BA-5141-E42A-D62802463C65}"/>
              </a:ext>
            </a:extLst>
          </p:cNvPr>
          <p:cNvSpPr>
            <a:spLocks noGrp="1"/>
          </p:cNvSpPr>
          <p:nvPr>
            <p:ph type="body" sz="quarter" idx="14"/>
          </p:nvPr>
        </p:nvSpPr>
        <p:spPr/>
        <p:txBody>
          <a:bodyPr/>
          <a:lstStyle/>
          <a:p>
            <a:r>
              <a:rPr lang="en-US" noProof="0"/>
              <a:t>5. Present budget reviews</a:t>
            </a:r>
          </a:p>
        </p:txBody>
      </p:sp>
      <p:sp>
        <p:nvSpPr>
          <p:cNvPr id="8" name="Text Placeholder 7">
            <a:extLst>
              <a:ext uri="{FF2B5EF4-FFF2-40B4-BE49-F238E27FC236}">
                <a16:creationId xmlns:a16="http://schemas.microsoft.com/office/drawing/2014/main" id="{D7294242-A1B2-3655-FFF4-E7C3A86CC9CB}"/>
              </a:ext>
            </a:extLst>
          </p:cNvPr>
          <p:cNvSpPr>
            <a:spLocks noGrp="1"/>
          </p:cNvSpPr>
          <p:nvPr>
            <p:ph type="body" sz="quarter" idx="15"/>
          </p:nvPr>
        </p:nvSpPr>
        <p:spPr/>
        <p:txBody>
          <a:bodyPr/>
          <a:lstStyle/>
          <a:p>
            <a:r>
              <a:rPr lang="en-US" noProof="0"/>
              <a:t>3. Document financial policies</a:t>
            </a:r>
          </a:p>
        </p:txBody>
      </p:sp>
      <p:sp>
        <p:nvSpPr>
          <p:cNvPr id="9" name="Text Placeholder 8">
            <a:extLst>
              <a:ext uri="{FF2B5EF4-FFF2-40B4-BE49-F238E27FC236}">
                <a16:creationId xmlns:a16="http://schemas.microsoft.com/office/drawing/2014/main" id="{2B023293-D986-CA8E-4F98-D0C5B3F20247}"/>
              </a:ext>
            </a:extLst>
          </p:cNvPr>
          <p:cNvSpPr>
            <a:spLocks noGrp="1"/>
          </p:cNvSpPr>
          <p:nvPr>
            <p:ph type="body" sz="quarter" idx="16"/>
          </p:nvPr>
        </p:nvSpPr>
        <p:spPr/>
        <p:txBody>
          <a:bodyPr/>
          <a:lstStyle/>
          <a:p>
            <a:r>
              <a:rPr lang="en-US" noProof="0"/>
              <a:t>4. Oversee budget management</a:t>
            </a:r>
          </a:p>
        </p:txBody>
      </p:sp>
      <p:sp>
        <p:nvSpPr>
          <p:cNvPr id="11" name="Text Placeholder 10">
            <a:extLst>
              <a:ext uri="{FF2B5EF4-FFF2-40B4-BE49-F238E27FC236}">
                <a16:creationId xmlns:a16="http://schemas.microsoft.com/office/drawing/2014/main" id="{7D092058-1281-3B1A-A570-9D1BD7D42D33}"/>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rPr>
              <a:t>Collaborate with interdepartmental finance teams to finalize the list of data points needed for the budget tracking system Use Copilot in Teams to summarize key data points and next steps.</a:t>
            </a:r>
          </a:p>
          <a:p>
            <a:endParaRPr lang="en-US" noProof="0"/>
          </a:p>
        </p:txBody>
      </p:sp>
      <p:sp>
        <p:nvSpPr>
          <p:cNvPr id="12" name="Text Placeholder 11">
            <a:extLst>
              <a:ext uri="{FF2B5EF4-FFF2-40B4-BE49-F238E27FC236}">
                <a16:creationId xmlns:a16="http://schemas.microsoft.com/office/drawing/2014/main" id="{C3A6D653-3150-DC1F-9011-B71EC34A5326}"/>
              </a:ext>
            </a:extLst>
          </p:cNvPr>
          <p:cNvSpPr>
            <a:spLocks noGrp="1"/>
          </p:cNvSpPr>
          <p:nvPr>
            <p:ph type="body" sz="quarter" idx="19"/>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Harness Copilot in Excel to assist with budget data analysis and identifying patterns that could lead to variances. </a:t>
            </a:r>
          </a:p>
          <a:p>
            <a:endParaRPr lang="en-US" noProof="0"/>
          </a:p>
        </p:txBody>
      </p:sp>
      <p:sp>
        <p:nvSpPr>
          <p:cNvPr id="13" name="Text Placeholder 12">
            <a:extLst>
              <a:ext uri="{FF2B5EF4-FFF2-40B4-BE49-F238E27FC236}">
                <a16:creationId xmlns:a16="http://schemas.microsoft.com/office/drawing/2014/main" id="{2615866B-0658-36B2-21B6-D86A94236C90}"/>
              </a:ext>
            </a:extLst>
          </p:cNvPr>
          <p:cNvSpPr>
            <a:spLocks noGrp="1"/>
          </p:cNvSpPr>
          <p:nvPr>
            <p:ph type="body" sz="quarter" idx="20"/>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Efficiently generate a list of financial policies using Copilot in Word, and draft comprehensive policy documents that incorporate relevant guidelines, procedures, and compliance requirements. </a:t>
            </a:r>
          </a:p>
          <a:p>
            <a:endParaRPr lang="en-US" noProof="0"/>
          </a:p>
        </p:txBody>
      </p:sp>
      <p:sp>
        <p:nvSpPr>
          <p:cNvPr id="14" name="Text Placeholder 13">
            <a:extLst>
              <a:ext uri="{FF2B5EF4-FFF2-40B4-BE49-F238E27FC236}">
                <a16:creationId xmlns:a16="http://schemas.microsoft.com/office/drawing/2014/main" id="{4B792BEA-B45E-0401-841C-751D314440F8}"/>
              </a:ext>
            </a:extLst>
          </p:cNvPr>
          <p:cNvSpPr>
            <a:spLocks noGrp="1"/>
          </p:cNvSpPr>
          <p:nvPr>
            <p:ph type="body" sz="quarter" idx="21"/>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a:t>
            </a:r>
            <a:r>
              <a:rPr kumimoji="0" lang="en-US" sz="900" b="1" i="0" u="none" strike="noStrike" kern="1200" cap="none" spc="0" normalizeH="0" baseline="0" noProof="0">
                <a:ln>
                  <a:noFill/>
                </a:ln>
                <a:solidFill>
                  <a:srgbClr val="000000"/>
                </a:solidFill>
                <a:effectLst/>
                <a:uLnTx/>
                <a:uFillTx/>
                <a:latin typeface="Segoe UI"/>
                <a:ea typeface="+mn-ea"/>
                <a:cs typeface="+mn-cs"/>
              </a:rPr>
              <a:t> </a:t>
            </a:r>
            <a:r>
              <a:rPr kumimoji="0" lang="en-US" sz="900" b="0" i="0" u="none" strike="noStrike" kern="1200" cap="none" spc="0" normalizeH="0" baseline="0" noProof="0">
                <a:ln>
                  <a:noFill/>
                </a:ln>
                <a:solidFill>
                  <a:srgbClr val="000000"/>
                </a:solidFill>
                <a:effectLst/>
                <a:uLnTx/>
                <a:uFillTx/>
                <a:latin typeface="Segoe UI"/>
                <a:ea typeface="+mn-ea"/>
                <a:cs typeface="+mn-cs"/>
              </a:rPr>
              <a:t>During the meeting you can</a:t>
            </a:r>
            <a:r>
              <a:rPr kumimoji="0" lang="en-US" sz="900" b="1" i="0" u="none" strike="noStrike" kern="1200" cap="none" spc="0" normalizeH="0" baseline="0" noProof="0">
                <a:ln>
                  <a:noFill/>
                </a:ln>
                <a:solidFill>
                  <a:srgbClr val="000000"/>
                </a:solidFill>
                <a:effectLst/>
                <a:uLnTx/>
                <a:uFillTx/>
                <a:latin typeface="Segoe UI"/>
                <a:ea typeface="+mn-ea"/>
                <a:cs typeface="+mn-cs"/>
              </a:rPr>
              <a:t> ask Copilot for suggestions</a:t>
            </a:r>
            <a:r>
              <a:rPr kumimoji="0" lang="en-US" sz="900" b="0" i="0" u="none" strike="noStrike" kern="1200" cap="none" spc="0" normalizeH="0" baseline="0" noProof="0">
                <a:ln>
                  <a:noFill/>
                </a:ln>
                <a:solidFill>
                  <a:srgbClr val="000000"/>
                </a:solidFill>
                <a:effectLst/>
                <a:uLnTx/>
                <a:uFillTx/>
                <a:latin typeface="Segoe UI"/>
                <a:ea typeface="+mn-ea"/>
                <a:cs typeface="+mn-cs"/>
              </a:rPr>
              <a:t> on questions to ask or next steps to discuss to keep the conversation on track.</a:t>
            </a:r>
          </a:p>
        </p:txBody>
      </p:sp>
      <p:sp>
        <p:nvSpPr>
          <p:cNvPr id="15" name="Text Placeholder 14">
            <a:extLst>
              <a:ext uri="{FF2B5EF4-FFF2-40B4-BE49-F238E27FC236}">
                <a16:creationId xmlns:a16="http://schemas.microsoft.com/office/drawing/2014/main" id="{738DB949-6210-7976-B4C6-787C7ED7F3A8}"/>
              </a:ext>
            </a:extLst>
          </p:cNvPr>
          <p:cNvSpPr>
            <a:spLocks noGrp="1"/>
          </p:cNvSpPr>
          <p:nvPr>
            <p:ph type="body" sz="quarter" idx="22"/>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a:t>
            </a:r>
            <a:r>
              <a:rPr kumimoji="0" lang="en-US" sz="900" b="1" i="0" u="none" strike="noStrike" kern="1200" cap="none" spc="0" normalizeH="0" baseline="0" noProof="0">
                <a:ln>
                  <a:noFill/>
                </a:ln>
                <a:solidFill>
                  <a:srgbClr val="000000"/>
                </a:solidFill>
                <a:effectLst/>
                <a:uLnTx/>
                <a:uFillTx/>
                <a:latin typeface="Segoe UI"/>
                <a:ea typeface="+mn-ea"/>
                <a:cs typeface="+mn-cs"/>
              </a:rPr>
              <a:t> Save time preparing emails</a:t>
            </a:r>
            <a:r>
              <a:rPr kumimoji="0" lang="en-US" sz="900" b="0" i="0" u="none" strike="noStrike" kern="1200" cap="none" spc="0" normalizeH="0" baseline="0" noProof="0">
                <a:ln>
                  <a:noFill/>
                </a:ln>
                <a:solidFill>
                  <a:srgbClr val="000000"/>
                </a:solidFill>
                <a:effectLst/>
                <a:uLnTx/>
                <a:uFillTx/>
                <a:latin typeface="Segoe UI"/>
                <a:ea typeface="+mn-ea"/>
                <a:cs typeface="+mn-cs"/>
              </a:rPr>
              <a:t> with Copilot as your drafting partner.</a:t>
            </a:r>
          </a:p>
        </p:txBody>
      </p:sp>
      <p:sp>
        <p:nvSpPr>
          <p:cNvPr id="16" name="Text Placeholder 15">
            <a:extLst>
              <a:ext uri="{FF2B5EF4-FFF2-40B4-BE49-F238E27FC236}">
                <a16:creationId xmlns:a16="http://schemas.microsoft.com/office/drawing/2014/main" id="{76E3E6E7-9179-98EF-8F08-84B3B20AE097}"/>
              </a:ext>
            </a:extLst>
          </p:cNvPr>
          <p:cNvSpPr>
            <a:spLocks noGrp="1"/>
          </p:cNvSpPr>
          <p:nvPr>
            <p:ph type="body" sz="quarter" idx="2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a:ln>
                  <a:noFill/>
                </a:ln>
                <a:solidFill>
                  <a:srgbClr val="000000"/>
                </a:solidFill>
                <a:effectLst/>
                <a:uLnTx/>
                <a:uFillTx/>
                <a:latin typeface="Segoe UI"/>
                <a:ea typeface="+mn-ea"/>
                <a:cs typeface="+mn-cs"/>
              </a:rPr>
              <a:t>Benefit:</a:t>
            </a:r>
            <a:r>
              <a:rPr kumimoji="0" lang="en-US" sz="900" b="1" i="0" u="none" strike="noStrike" kern="1200" cap="none" spc="0" normalizeH="0" baseline="0" noProof="0">
                <a:ln>
                  <a:noFill/>
                </a:ln>
                <a:solidFill>
                  <a:srgbClr val="000000"/>
                </a:solidFill>
                <a:effectLst/>
                <a:uLnTx/>
                <a:uFillTx/>
                <a:latin typeface="Segoe UI"/>
                <a:ea typeface="+mn-ea"/>
                <a:cs typeface="+mn-cs"/>
              </a:rPr>
              <a:t> Speed analysis</a:t>
            </a:r>
            <a:r>
              <a:rPr kumimoji="0" lang="en-US" sz="900" b="0" i="0" u="none" strike="noStrike" kern="1200" cap="none" spc="0" normalizeH="0" baseline="0" noProof="0">
                <a:ln>
                  <a:noFill/>
                </a:ln>
                <a:solidFill>
                  <a:srgbClr val="000000"/>
                </a:solidFill>
                <a:effectLst/>
                <a:uLnTx/>
                <a:uFillTx/>
                <a:latin typeface="Segoe UI"/>
                <a:ea typeface="+mn-ea"/>
                <a:cs typeface="+mn-cs"/>
              </a:rPr>
              <a:t> by using Copilot to add formulas columns and create charts</a:t>
            </a:r>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a:t>
            </a:r>
          </a:p>
        </p:txBody>
      </p:sp>
      <p:sp>
        <p:nvSpPr>
          <p:cNvPr id="17" name="Text Placeholder 16">
            <a:extLst>
              <a:ext uri="{FF2B5EF4-FFF2-40B4-BE49-F238E27FC236}">
                <a16:creationId xmlns:a16="http://schemas.microsoft.com/office/drawing/2014/main" id="{0CD17654-4BBF-14F2-4FF1-6FEB543D4CF6}"/>
              </a:ext>
            </a:extLst>
          </p:cNvPr>
          <p:cNvSpPr>
            <a:spLocks noGrp="1"/>
          </p:cNvSpPr>
          <p:nvPr>
            <p:ph type="body" sz="quarter" idx="24"/>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a:t>
            </a:r>
            <a:r>
              <a:rPr kumimoji="0" lang="en-US" sz="900" b="1" i="0" u="none" strike="noStrike" kern="1200" cap="none" spc="0" normalizeH="0" baseline="0" noProof="0">
                <a:ln>
                  <a:noFill/>
                </a:ln>
                <a:solidFill>
                  <a:srgbClr val="000000"/>
                </a:solidFill>
                <a:effectLst/>
                <a:uLnTx/>
                <a:uFillTx/>
                <a:latin typeface="Segoe UI"/>
                <a:ea typeface="+mn-ea"/>
                <a:cs typeface="+mn-cs"/>
              </a:rPr>
              <a:t> </a:t>
            </a:r>
            <a:r>
              <a:rPr kumimoji="0" lang="en-US" sz="900" b="1" i="0" u="none" strike="noStrike" kern="0" cap="none" spc="0" normalizeH="0" baseline="0" noProof="0">
                <a:ln>
                  <a:noFill/>
                </a:ln>
                <a:solidFill>
                  <a:srgbClr val="1A1A1A"/>
                </a:solidFill>
                <a:effectLst/>
                <a:uLnTx/>
                <a:uFillTx/>
                <a:latin typeface="Segoe UI"/>
                <a:ea typeface="+mn-ea"/>
                <a:cs typeface="+mn-cs"/>
              </a:rPr>
              <a:t>Create a draft presentation</a:t>
            </a:r>
            <a:r>
              <a:rPr kumimoji="0" lang="en-US" sz="900" b="0" i="0" u="none" strike="noStrike" kern="0" cap="none" spc="0" normalizeH="0" baseline="0" noProof="0">
                <a:ln>
                  <a:noFill/>
                </a:ln>
                <a:solidFill>
                  <a:srgbClr val="1A1A1A"/>
                </a:solidFill>
                <a:effectLst/>
                <a:uLnTx/>
                <a:uFillTx/>
                <a:latin typeface="Segoe UI"/>
                <a:ea typeface="+mn-ea"/>
                <a:cs typeface="+mn-cs"/>
              </a:rPr>
              <a:t> based on your financial analysis and previous meetings.</a:t>
            </a:r>
            <a:endParaRPr kumimoji="0" lang="en-US" sz="900" b="0" i="0" u="none" strike="noStrike" kern="0" cap="none" spc="0" normalizeH="0" baseline="0" noProof="0">
              <a:ln>
                <a:noFill/>
              </a:ln>
              <a:solidFill>
                <a:srgbClr val="FFFFFF"/>
              </a:solidFill>
              <a:effectLst/>
              <a:uLnTx/>
              <a:uFillTx/>
              <a:latin typeface="Segoe UI"/>
              <a:ea typeface="+mn-ea"/>
              <a:cs typeface="+mn-cs"/>
            </a:endParaRPr>
          </a:p>
        </p:txBody>
      </p:sp>
      <p:sp>
        <p:nvSpPr>
          <p:cNvPr id="18" name="Text Placeholder 17">
            <a:extLst>
              <a:ext uri="{FF2B5EF4-FFF2-40B4-BE49-F238E27FC236}">
                <a16:creationId xmlns:a16="http://schemas.microsoft.com/office/drawing/2014/main" id="{2E5E5776-2BB2-6E36-9E5A-E103DB22FDD8}"/>
              </a:ext>
            </a:extLst>
          </p:cNvPr>
          <p:cNvSpPr>
            <a:spLocks noGrp="1"/>
          </p:cNvSpPr>
          <p:nvPr>
            <p:ph type="body" sz="quarter" idx="25"/>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a:t>
            </a:r>
            <a:r>
              <a:rPr kumimoji="0" lang="en-US" sz="900" b="1" i="0" u="none" strike="noStrike" kern="1200" cap="none" spc="0" normalizeH="0" baseline="0" noProof="0">
                <a:ln>
                  <a:noFill/>
                </a:ln>
                <a:solidFill>
                  <a:srgbClr val="000000"/>
                </a:solidFill>
                <a:effectLst/>
                <a:uLnTx/>
                <a:uFillTx/>
                <a:latin typeface="Segoe UI"/>
                <a:ea typeface="+mn-ea"/>
                <a:cs typeface="+mn-cs"/>
              </a:rPr>
              <a:t> </a:t>
            </a:r>
            <a:r>
              <a:rPr kumimoji="0" lang="en-US" sz="900" b="1" i="0" u="none" strike="noStrike" kern="0" cap="none" spc="0" normalizeH="0" baseline="0" noProof="0">
                <a:ln>
                  <a:noFill/>
                </a:ln>
                <a:solidFill>
                  <a:srgbClr val="000000"/>
                </a:solidFill>
                <a:effectLst/>
                <a:uLnTx/>
                <a:uFillTx/>
                <a:latin typeface="Segoe UI"/>
                <a:ea typeface="+mn-ea"/>
                <a:cs typeface="+mn-cs"/>
              </a:rPr>
              <a:t>Quickly summarize stakeholder insights</a:t>
            </a:r>
            <a:r>
              <a:rPr kumimoji="0" lang="en-US" sz="900" b="0" i="0" u="none" strike="noStrike" kern="0" cap="none" spc="0" normalizeH="0" baseline="0" noProof="0">
                <a:ln>
                  <a:noFill/>
                </a:ln>
                <a:solidFill>
                  <a:srgbClr val="000000"/>
                </a:solidFill>
                <a:effectLst/>
                <a:uLnTx/>
                <a:uFillTx/>
                <a:latin typeface="Segoe UI"/>
                <a:ea typeface="+mn-ea"/>
                <a:cs typeface="+mn-cs"/>
              </a:rPr>
              <a:t> and feedback to improve the quality of the best practice documentation. </a:t>
            </a:r>
          </a:p>
        </p:txBody>
      </p:sp>
      <p:sp>
        <p:nvSpPr>
          <p:cNvPr id="19" name="Text Placeholder 18">
            <a:extLst>
              <a:ext uri="{FF2B5EF4-FFF2-40B4-BE49-F238E27FC236}">
                <a16:creationId xmlns:a16="http://schemas.microsoft.com/office/drawing/2014/main" id="{15054503-15F2-B0B1-AA3F-76A5F345EAC5}"/>
              </a:ext>
            </a:extLst>
          </p:cNvPr>
          <p:cNvSpPr>
            <a:spLocks noGrp="1"/>
          </p:cNvSpPr>
          <p:nvPr>
            <p:ph type="body" sz="quarter" idx="26"/>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a:t>
            </a:r>
            <a:r>
              <a:rPr kumimoji="0" lang="en-US" sz="900" b="1" i="0" u="none" strike="noStrike" kern="1200" cap="none" spc="0" normalizeH="0" baseline="0" noProof="0">
                <a:ln>
                  <a:noFill/>
                </a:ln>
                <a:solidFill>
                  <a:srgbClr val="000000"/>
                </a:solidFill>
                <a:effectLst/>
                <a:uLnTx/>
                <a:uFillTx/>
                <a:latin typeface="Segoe UI"/>
                <a:ea typeface="+mn-ea"/>
                <a:cs typeface="+mn-cs"/>
              </a:rPr>
              <a:t> Calculate the variance</a:t>
            </a:r>
            <a:r>
              <a:rPr kumimoji="0" lang="en-US" sz="900" b="0" i="0" u="none" strike="noStrike" kern="1200" cap="none" spc="0" normalizeH="0" baseline="0" noProof="0">
                <a:ln>
                  <a:noFill/>
                </a:ln>
                <a:solidFill>
                  <a:srgbClr val="000000"/>
                </a:solidFill>
                <a:effectLst/>
                <a:uLnTx/>
                <a:uFillTx/>
                <a:latin typeface="Segoe UI"/>
                <a:ea typeface="+mn-ea"/>
                <a:cs typeface="+mn-cs"/>
              </a:rPr>
              <a:t> between actual spending and budget forecasts for each project and quarter.</a:t>
            </a:r>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20" name="Text Placeholder 19">
            <a:extLst>
              <a:ext uri="{FF2B5EF4-FFF2-40B4-BE49-F238E27FC236}">
                <a16:creationId xmlns:a16="http://schemas.microsoft.com/office/drawing/2014/main" id="{9BF520B1-400E-F73F-E084-2F73A5E6CD76}"/>
              </a:ext>
            </a:extLst>
          </p:cNvPr>
          <p:cNvSpPr>
            <a:spLocks noGrp="1"/>
          </p:cNvSpPr>
          <p:nvPr>
            <p:ph type="body" sz="quarter" idx="27"/>
          </p:nvPr>
        </p:nvSpPr>
        <p:spPr>
          <a:xfrm>
            <a:off x="584199" y="4488366"/>
            <a:ext cx="2881811" cy="626701"/>
          </a:xfrm>
        </p:spPr>
        <p:txBody>
          <a:bodyPr>
            <a:noAutofit/>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Utilize Copilot in Outlook to craft succinct and compelling budget update emails  summarizing financial data and ensuring effective communication with colleagues and relevant stakeholders. </a:t>
            </a:r>
          </a:p>
        </p:txBody>
      </p:sp>
      <p:sp>
        <p:nvSpPr>
          <p:cNvPr id="21" name="Text Placeholder 20">
            <a:extLst>
              <a:ext uri="{FF2B5EF4-FFF2-40B4-BE49-F238E27FC236}">
                <a16:creationId xmlns:a16="http://schemas.microsoft.com/office/drawing/2014/main" id="{BAB1FB98-AD5D-CBA9-AFB4-5CA0CB54D00D}"/>
              </a:ext>
            </a:extLst>
          </p:cNvPr>
          <p:cNvSpPr>
            <a:spLocks noGrp="1"/>
          </p:cNvSpPr>
          <p:nvPr>
            <p:ph type="body" sz="quarter" idx="28"/>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Swiftly create budget performance presentations using Copilot in PowerPoint to draft slides, incorporate placeholder text, and suggest design improvements.</a:t>
            </a:r>
          </a:p>
          <a:p>
            <a:endParaRPr lang="en-US" noProof="0"/>
          </a:p>
        </p:txBody>
      </p:sp>
      <p:sp>
        <p:nvSpPr>
          <p:cNvPr id="22" name="Text Placeholder 21">
            <a:extLst>
              <a:ext uri="{FF2B5EF4-FFF2-40B4-BE49-F238E27FC236}">
                <a16:creationId xmlns:a16="http://schemas.microsoft.com/office/drawing/2014/main" id="{D855BB02-3750-4D77-2DDB-89F01743F455}"/>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Utilize Copilot in Excel to analyze budget data</a:t>
            </a:r>
            <a:r>
              <a:rPr lang="en-US" noProof="0">
                <a:solidFill>
                  <a:srgbClr val="000000"/>
                </a:solidFill>
                <a:latin typeface="Segoe UI"/>
              </a:rPr>
              <a:t> </a:t>
            </a:r>
            <a:r>
              <a:rPr kumimoji="0" lang="en-US" sz="900" b="0" i="0" u="none" strike="noStrike" kern="1200" cap="none" spc="0" normalizeH="0" baseline="0" noProof="0">
                <a:ln>
                  <a:noFill/>
                </a:ln>
                <a:solidFill>
                  <a:srgbClr val="000000"/>
                </a:solidFill>
                <a:effectLst/>
                <a:uLnTx/>
                <a:uFillTx/>
                <a:latin typeface="Segoe UI"/>
                <a:cs typeface="Segoe UI" pitchFamily="34" charset="0"/>
              </a:rPr>
              <a:t>and gain insights into spending trends, ensuring effective oversight of budget management.</a:t>
            </a:r>
          </a:p>
        </p:txBody>
      </p:sp>
      <p:sp>
        <p:nvSpPr>
          <p:cNvPr id="24" name="Text Placeholder 23">
            <a:extLst>
              <a:ext uri="{FF2B5EF4-FFF2-40B4-BE49-F238E27FC236}">
                <a16:creationId xmlns:a16="http://schemas.microsoft.com/office/drawing/2014/main" id="{09F8E98B-168B-1866-1653-A0DB4E3D5EB5}"/>
              </a:ext>
            </a:extLst>
          </p:cNvPr>
          <p:cNvSpPr>
            <a:spLocks noGrp="1"/>
          </p:cNvSpPr>
          <p:nvPr>
            <p:ph type="body" sz="quarter" idx="38"/>
          </p:nvPr>
        </p:nvSpPr>
        <p:spPr>
          <a:solidFill>
            <a:srgbClr val="0070C0"/>
          </a:solidFill>
        </p:spPr>
        <p:txBody>
          <a:bodyPr/>
          <a:lstStyle/>
          <a:p>
            <a:endParaRPr lang="en-US" noProof="0"/>
          </a:p>
        </p:txBody>
      </p:sp>
      <p:sp>
        <p:nvSpPr>
          <p:cNvPr id="25" name="Text Placeholder 24">
            <a:extLst>
              <a:ext uri="{FF2B5EF4-FFF2-40B4-BE49-F238E27FC236}">
                <a16:creationId xmlns:a16="http://schemas.microsoft.com/office/drawing/2014/main" id="{C549CF68-0CA7-8B17-4ECC-CB6B0CF0D769}"/>
              </a:ext>
            </a:extLst>
          </p:cNvPr>
          <p:cNvSpPr>
            <a:spLocks noGrp="1"/>
          </p:cNvSpPr>
          <p:nvPr>
            <p:ph type="body" sz="quarter" idx="39"/>
          </p:nvPr>
        </p:nvSpPr>
        <p:spPr>
          <a:solidFill>
            <a:srgbClr val="0078D4"/>
          </a:solidFill>
        </p:spPr>
        <p:txBody>
          <a:bodyPr/>
          <a:lstStyle/>
          <a:p>
            <a:endParaRPr lang="en-US" noProof="0"/>
          </a:p>
        </p:txBody>
      </p:sp>
      <p:sp>
        <p:nvSpPr>
          <p:cNvPr id="26" name="Text Placeholder 25">
            <a:extLst>
              <a:ext uri="{FF2B5EF4-FFF2-40B4-BE49-F238E27FC236}">
                <a16:creationId xmlns:a16="http://schemas.microsoft.com/office/drawing/2014/main" id="{3A663A3F-F503-E819-4BAA-5EF6A2D2D23E}"/>
              </a:ext>
            </a:extLst>
          </p:cNvPr>
          <p:cNvSpPr>
            <a:spLocks noGrp="1"/>
          </p:cNvSpPr>
          <p:nvPr>
            <p:ph type="body" sz="quarter" idx="40"/>
          </p:nvPr>
        </p:nvSpPr>
        <p:spPr/>
        <p:txBody>
          <a:bodyPr/>
          <a:lstStyle/>
          <a:p>
            <a:endParaRPr lang="en-US" noProof="0"/>
          </a:p>
        </p:txBody>
      </p:sp>
      <p:grpSp>
        <p:nvGrpSpPr>
          <p:cNvPr id="27" name="Group 26">
            <a:extLst>
              <a:ext uri="{FF2B5EF4-FFF2-40B4-BE49-F238E27FC236}">
                <a16:creationId xmlns:a16="http://schemas.microsoft.com/office/drawing/2014/main" id="{7C968C8A-98B4-D0CD-5F49-1579E75EC9A4}"/>
              </a:ext>
            </a:extLst>
          </p:cNvPr>
          <p:cNvGrpSpPr/>
          <p:nvPr/>
        </p:nvGrpSpPr>
        <p:grpSpPr>
          <a:xfrm>
            <a:off x="7729088" y="2785896"/>
            <a:ext cx="2351135" cy="360000"/>
            <a:chOff x="588263" y="2657420"/>
            <a:chExt cx="2351135" cy="360000"/>
          </a:xfrm>
        </p:grpSpPr>
        <p:pic>
          <p:nvPicPr>
            <p:cNvPr id="28" name="Picture 27">
              <a:extLst>
                <a:ext uri="{FF2B5EF4-FFF2-40B4-BE49-F238E27FC236}">
                  <a16:creationId xmlns:a16="http://schemas.microsoft.com/office/drawing/2014/main" id="{87EF1F58-757C-E680-7A3B-BF11BF2C35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9" name="TextBox 28">
              <a:extLst>
                <a:ext uri="{FF2B5EF4-FFF2-40B4-BE49-F238E27FC236}">
                  <a16:creationId xmlns:a16="http://schemas.microsoft.com/office/drawing/2014/main" id="{E7ECFA74-413E-098E-7F6F-581BADD6A60B}"/>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0" name="Group 29">
            <a:extLst>
              <a:ext uri="{FF2B5EF4-FFF2-40B4-BE49-F238E27FC236}">
                <a16:creationId xmlns:a16="http://schemas.microsoft.com/office/drawing/2014/main" id="{E0062233-576B-50F8-BEAD-DA419B4B839F}"/>
              </a:ext>
            </a:extLst>
          </p:cNvPr>
          <p:cNvGrpSpPr/>
          <p:nvPr/>
        </p:nvGrpSpPr>
        <p:grpSpPr>
          <a:xfrm>
            <a:off x="812632" y="2783167"/>
            <a:ext cx="2351135" cy="360000"/>
            <a:chOff x="588263" y="3617084"/>
            <a:chExt cx="2351135" cy="360000"/>
          </a:xfrm>
        </p:grpSpPr>
        <p:pic>
          <p:nvPicPr>
            <p:cNvPr id="31" name="Picture 30">
              <a:extLst>
                <a:ext uri="{FF2B5EF4-FFF2-40B4-BE49-F238E27FC236}">
                  <a16:creationId xmlns:a16="http://schemas.microsoft.com/office/drawing/2014/main" id="{35C93E7A-70B4-84B0-7554-EE0CEDDD0C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32" name="TextBox 31">
              <a:extLst>
                <a:ext uri="{FF2B5EF4-FFF2-40B4-BE49-F238E27FC236}">
                  <a16:creationId xmlns:a16="http://schemas.microsoft.com/office/drawing/2014/main" id="{B6BC88BA-8C73-64FE-E2BE-54FC7219F88D}"/>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3" name="Group 32">
            <a:extLst>
              <a:ext uri="{FF2B5EF4-FFF2-40B4-BE49-F238E27FC236}">
                <a16:creationId xmlns:a16="http://schemas.microsoft.com/office/drawing/2014/main" id="{6CF0A6A8-98BA-7832-DF16-F38D04D46B50}"/>
              </a:ext>
            </a:extLst>
          </p:cNvPr>
          <p:cNvGrpSpPr/>
          <p:nvPr/>
        </p:nvGrpSpPr>
        <p:grpSpPr>
          <a:xfrm>
            <a:off x="812630" y="5187068"/>
            <a:ext cx="2351135" cy="360000"/>
            <a:chOff x="588263" y="1697756"/>
            <a:chExt cx="2351135" cy="360000"/>
          </a:xfrm>
        </p:grpSpPr>
        <p:pic>
          <p:nvPicPr>
            <p:cNvPr id="34" name="Picture 33">
              <a:extLst>
                <a:ext uri="{FF2B5EF4-FFF2-40B4-BE49-F238E27FC236}">
                  <a16:creationId xmlns:a16="http://schemas.microsoft.com/office/drawing/2014/main" id="{3B1DD7A0-E0E6-3203-6B43-11B0D6004F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35" name="TextBox 34">
              <a:extLst>
                <a:ext uri="{FF2B5EF4-FFF2-40B4-BE49-F238E27FC236}">
                  <a16:creationId xmlns:a16="http://schemas.microsoft.com/office/drawing/2014/main" id="{4D27B6FD-EC2F-3200-4881-EA6E12F8C903}"/>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6" name="Group 35">
            <a:extLst>
              <a:ext uri="{FF2B5EF4-FFF2-40B4-BE49-F238E27FC236}">
                <a16:creationId xmlns:a16="http://schemas.microsoft.com/office/drawing/2014/main" id="{F7DBD491-28C2-BC58-C957-34DCC60EF898}"/>
              </a:ext>
            </a:extLst>
          </p:cNvPr>
          <p:cNvGrpSpPr/>
          <p:nvPr/>
        </p:nvGrpSpPr>
        <p:grpSpPr>
          <a:xfrm>
            <a:off x="4270860" y="2783167"/>
            <a:ext cx="2361959" cy="360000"/>
            <a:chOff x="577439" y="3137252"/>
            <a:chExt cx="2361959" cy="360000"/>
          </a:xfrm>
        </p:grpSpPr>
        <p:pic>
          <p:nvPicPr>
            <p:cNvPr id="37" name="Picture 36">
              <a:extLst>
                <a:ext uri="{FF2B5EF4-FFF2-40B4-BE49-F238E27FC236}">
                  <a16:creationId xmlns:a16="http://schemas.microsoft.com/office/drawing/2014/main" id="{4802AFF1-CF7E-C572-715B-05647171028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38" name="TextBox 37">
              <a:extLst>
                <a:ext uri="{FF2B5EF4-FFF2-40B4-BE49-F238E27FC236}">
                  <a16:creationId xmlns:a16="http://schemas.microsoft.com/office/drawing/2014/main" id="{333DF413-AD21-888A-8AC4-B0D1B1EEAA9C}"/>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9" name="Group 38">
            <a:extLst>
              <a:ext uri="{FF2B5EF4-FFF2-40B4-BE49-F238E27FC236}">
                <a16:creationId xmlns:a16="http://schemas.microsoft.com/office/drawing/2014/main" id="{AB7F3338-1622-00DB-BDA9-48824435BA12}"/>
              </a:ext>
            </a:extLst>
          </p:cNvPr>
          <p:cNvGrpSpPr/>
          <p:nvPr/>
        </p:nvGrpSpPr>
        <p:grpSpPr>
          <a:xfrm>
            <a:off x="4270860" y="5195918"/>
            <a:ext cx="2351135" cy="360000"/>
            <a:chOff x="588263" y="2177588"/>
            <a:chExt cx="2351135" cy="360000"/>
          </a:xfrm>
        </p:grpSpPr>
        <p:pic>
          <p:nvPicPr>
            <p:cNvPr id="40" name="Picture 39">
              <a:extLst>
                <a:ext uri="{FF2B5EF4-FFF2-40B4-BE49-F238E27FC236}">
                  <a16:creationId xmlns:a16="http://schemas.microsoft.com/office/drawing/2014/main" id="{9B6E8E78-6A13-0544-7BC4-9E51DEEA75A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41" name="TextBox 40">
              <a:extLst>
                <a:ext uri="{FF2B5EF4-FFF2-40B4-BE49-F238E27FC236}">
                  <a16:creationId xmlns:a16="http://schemas.microsoft.com/office/drawing/2014/main" id="{BC908AA1-4736-D7DF-737C-47DCFAA2F029}"/>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2" name="Group 41">
            <a:extLst>
              <a:ext uri="{FF2B5EF4-FFF2-40B4-BE49-F238E27FC236}">
                <a16:creationId xmlns:a16="http://schemas.microsoft.com/office/drawing/2014/main" id="{9CF3A7F6-8E4A-2C02-E992-A51CA05F07E1}"/>
              </a:ext>
            </a:extLst>
          </p:cNvPr>
          <p:cNvGrpSpPr/>
          <p:nvPr/>
        </p:nvGrpSpPr>
        <p:grpSpPr>
          <a:xfrm>
            <a:off x="7734501" y="5195918"/>
            <a:ext cx="2361959" cy="360000"/>
            <a:chOff x="577439" y="3137252"/>
            <a:chExt cx="2361959" cy="360000"/>
          </a:xfrm>
        </p:grpSpPr>
        <p:pic>
          <p:nvPicPr>
            <p:cNvPr id="43" name="Picture 42">
              <a:extLst>
                <a:ext uri="{FF2B5EF4-FFF2-40B4-BE49-F238E27FC236}">
                  <a16:creationId xmlns:a16="http://schemas.microsoft.com/office/drawing/2014/main" id="{1106CE33-43C5-EEED-CD7D-0C71B2943C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44" name="TextBox 43">
              <a:extLst>
                <a:ext uri="{FF2B5EF4-FFF2-40B4-BE49-F238E27FC236}">
                  <a16:creationId xmlns:a16="http://schemas.microsoft.com/office/drawing/2014/main" id="{66FE845B-B195-DC38-20D1-A464669F9409}"/>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46" name="Picture 45">
            <a:extLst>
              <a:ext uri="{FF2B5EF4-FFF2-40B4-BE49-F238E27FC236}">
                <a16:creationId xmlns:a16="http://schemas.microsoft.com/office/drawing/2014/main" id="{C712BAF2-51DE-CA89-4161-BC949E9144C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226541" y="4312494"/>
            <a:ext cx="1965459" cy="2545506"/>
          </a:xfrm>
          <a:prstGeom prst="rect">
            <a:avLst/>
          </a:prstGeom>
        </p:spPr>
      </p:pic>
      <p:sp>
        <p:nvSpPr>
          <p:cNvPr id="47" name="Rectangle: Rounded Corners 6">
            <a:extLst>
              <a:ext uri="{FF2B5EF4-FFF2-40B4-BE49-F238E27FC236}">
                <a16:creationId xmlns:a16="http://schemas.microsoft.com/office/drawing/2014/main" id="{924CB62C-6D70-6257-4AF9-EBA6BAC0C899}"/>
              </a:ext>
              <a:ext uri="{C183D7F6-B498-43B3-948B-1728B52AA6E4}">
                <adec:decorative xmlns:adec="http://schemas.microsoft.com/office/drawing/2017/decorative" val="1"/>
              </a:ext>
            </a:extLst>
          </p:cNvPr>
          <p:cNvSpPr/>
          <p:nvPr/>
        </p:nvSpPr>
        <p:spPr bwMode="auto">
          <a:xfrm>
            <a:off x="570454" y="1127774"/>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48" name="Group 47">
            <a:extLst>
              <a:ext uri="{FF2B5EF4-FFF2-40B4-BE49-F238E27FC236}">
                <a16:creationId xmlns:a16="http://schemas.microsoft.com/office/drawing/2014/main" id="{38F4B864-ED0F-CC96-70A0-09BD8A147B0F}"/>
              </a:ext>
            </a:extLst>
          </p:cNvPr>
          <p:cNvGrpSpPr/>
          <p:nvPr/>
        </p:nvGrpSpPr>
        <p:grpSpPr>
          <a:xfrm>
            <a:off x="1624328" y="1118473"/>
            <a:ext cx="1332000" cy="216000"/>
            <a:chOff x="1198144" y="862657"/>
            <a:chExt cx="1332000" cy="216000"/>
          </a:xfrm>
        </p:grpSpPr>
        <p:sp>
          <p:nvSpPr>
            <p:cNvPr id="49" name="Rectangle: Rounded Corners 6">
              <a:extLst>
                <a:ext uri="{FF2B5EF4-FFF2-40B4-BE49-F238E27FC236}">
                  <a16:creationId xmlns:a16="http://schemas.microsoft.com/office/drawing/2014/main" id="{B7095447-9537-55B0-571B-9925DCF53711}"/>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Budget adherence</a:t>
              </a:r>
            </a:p>
          </p:txBody>
        </p:sp>
        <p:pic>
          <p:nvPicPr>
            <p:cNvPr id="50" name="Graphic 49">
              <a:extLst>
                <a:ext uri="{FF2B5EF4-FFF2-40B4-BE49-F238E27FC236}">
                  <a16:creationId xmlns:a16="http://schemas.microsoft.com/office/drawing/2014/main" id="{E3BA7F34-C7D0-FECE-EFCB-A9AD5611280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4929" y="898657"/>
              <a:ext cx="144000" cy="144000"/>
            </a:xfrm>
            <a:prstGeom prst="rect">
              <a:avLst/>
            </a:prstGeom>
          </p:spPr>
        </p:pic>
      </p:grpSp>
      <p:grpSp>
        <p:nvGrpSpPr>
          <p:cNvPr id="51" name="Group 50">
            <a:extLst>
              <a:ext uri="{FF2B5EF4-FFF2-40B4-BE49-F238E27FC236}">
                <a16:creationId xmlns:a16="http://schemas.microsoft.com/office/drawing/2014/main" id="{5FCF42A7-C101-AA6A-4164-09EB7C3020BD}"/>
              </a:ext>
            </a:extLst>
          </p:cNvPr>
          <p:cNvGrpSpPr/>
          <p:nvPr/>
        </p:nvGrpSpPr>
        <p:grpSpPr>
          <a:xfrm>
            <a:off x="3033169" y="1118473"/>
            <a:ext cx="1188720" cy="216000"/>
            <a:chOff x="2707850" y="862657"/>
            <a:chExt cx="1188720" cy="216000"/>
          </a:xfrm>
        </p:grpSpPr>
        <p:sp>
          <p:nvSpPr>
            <p:cNvPr id="52" name="Rectangle: Rounded Corners 6">
              <a:extLst>
                <a:ext uri="{FF2B5EF4-FFF2-40B4-BE49-F238E27FC236}">
                  <a16:creationId xmlns:a16="http://schemas.microsoft.com/office/drawing/2014/main" id="{1DB3E3BF-A7E2-87AE-823A-4913A1068EC0}"/>
                </a:ext>
                <a:ext uri="{C183D7F6-B498-43B3-948B-1728B52AA6E4}">
                  <adec:decorative xmlns:adec="http://schemas.microsoft.com/office/drawing/2017/decorative" val="1"/>
                </a:ext>
              </a:extLst>
            </p:cNvPr>
            <p:cNvSpPr/>
            <p:nvPr/>
          </p:nvSpPr>
          <p:spPr bwMode="auto">
            <a:xfrm>
              <a:off x="2707850" y="862657"/>
              <a:ext cx="118872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Cost variance</a:t>
              </a:r>
            </a:p>
          </p:txBody>
        </p:sp>
        <p:pic>
          <p:nvPicPr>
            <p:cNvPr id="53" name="Graphic 52">
              <a:extLst>
                <a:ext uri="{FF2B5EF4-FFF2-40B4-BE49-F238E27FC236}">
                  <a16:creationId xmlns:a16="http://schemas.microsoft.com/office/drawing/2014/main" id="{3F5BC485-9905-E49C-FD9A-520FABD2EE4A}"/>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754635" y="898657"/>
              <a:ext cx="144000" cy="144000"/>
            </a:xfrm>
            <a:prstGeom prst="rect">
              <a:avLst/>
            </a:prstGeom>
          </p:spPr>
        </p:pic>
      </p:grpSp>
      <p:grpSp>
        <p:nvGrpSpPr>
          <p:cNvPr id="54" name="Group 53">
            <a:extLst>
              <a:ext uri="{FF2B5EF4-FFF2-40B4-BE49-F238E27FC236}">
                <a16:creationId xmlns:a16="http://schemas.microsoft.com/office/drawing/2014/main" id="{EF634C30-9583-F083-F34E-A1BABE561906}"/>
              </a:ext>
            </a:extLst>
          </p:cNvPr>
          <p:cNvGrpSpPr/>
          <p:nvPr/>
        </p:nvGrpSpPr>
        <p:grpSpPr>
          <a:xfrm>
            <a:off x="4291647" y="1118473"/>
            <a:ext cx="1188720" cy="216000"/>
            <a:chOff x="4582885" y="862657"/>
            <a:chExt cx="1188720" cy="216000"/>
          </a:xfrm>
        </p:grpSpPr>
        <p:sp>
          <p:nvSpPr>
            <p:cNvPr id="55" name="Rectangle: Rounded Corners 6">
              <a:extLst>
                <a:ext uri="{FF2B5EF4-FFF2-40B4-BE49-F238E27FC236}">
                  <a16:creationId xmlns:a16="http://schemas.microsoft.com/office/drawing/2014/main" id="{AB2BED84-A255-35DB-E199-EB695CE4ED74}"/>
                </a:ext>
                <a:ext uri="{C183D7F6-B498-43B3-948B-1728B52AA6E4}">
                  <adec:decorative xmlns:adec="http://schemas.microsoft.com/office/drawing/2017/decorative" val="1"/>
                </a:ext>
              </a:extLst>
            </p:cNvPr>
            <p:cNvSpPr/>
            <p:nvPr/>
          </p:nvSpPr>
          <p:spPr bwMode="auto">
            <a:xfrm>
              <a:off x="4582885" y="862657"/>
              <a:ext cx="118872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Approval time</a:t>
              </a:r>
            </a:p>
          </p:txBody>
        </p:sp>
        <p:pic>
          <p:nvPicPr>
            <p:cNvPr id="56" name="Graphic 55">
              <a:extLst>
                <a:ext uri="{FF2B5EF4-FFF2-40B4-BE49-F238E27FC236}">
                  <a16:creationId xmlns:a16="http://schemas.microsoft.com/office/drawing/2014/main" id="{8A8FD316-D1B4-A54E-DF37-A6379E83149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629670" y="898657"/>
              <a:ext cx="144000" cy="144000"/>
            </a:xfrm>
            <a:prstGeom prst="rect">
              <a:avLst/>
            </a:prstGeom>
          </p:spPr>
        </p:pic>
      </p:grpSp>
      <p:sp>
        <p:nvSpPr>
          <p:cNvPr id="57" name="Rectangle: Rounded Corners 6">
            <a:extLst>
              <a:ext uri="{FF2B5EF4-FFF2-40B4-BE49-F238E27FC236}">
                <a16:creationId xmlns:a16="http://schemas.microsoft.com/office/drawing/2014/main" id="{90D6B541-432C-DF91-ECB4-29D9DFF5A3AE}"/>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58" name="Group 57">
            <a:extLst>
              <a:ext uri="{FF2B5EF4-FFF2-40B4-BE49-F238E27FC236}">
                <a16:creationId xmlns:a16="http://schemas.microsoft.com/office/drawing/2014/main" id="{90D07BFA-2B0E-1941-0DB8-9DDA09313473}"/>
              </a:ext>
            </a:extLst>
          </p:cNvPr>
          <p:cNvGrpSpPr/>
          <p:nvPr/>
        </p:nvGrpSpPr>
        <p:grpSpPr>
          <a:xfrm>
            <a:off x="7523373" y="1118473"/>
            <a:ext cx="1554480" cy="219456"/>
            <a:chOff x="1194743" y="1140160"/>
            <a:chExt cx="1554480" cy="216000"/>
          </a:xfrm>
        </p:grpSpPr>
        <p:sp>
          <p:nvSpPr>
            <p:cNvPr id="59" name="Rectangle: Rounded Corners 6">
              <a:extLst>
                <a:ext uri="{FF2B5EF4-FFF2-40B4-BE49-F238E27FC236}">
                  <a16:creationId xmlns:a16="http://schemas.microsoft.com/office/drawing/2014/main" id="{779E22AD-4C12-23DE-6095-E9D6C602DC41}"/>
                </a:ext>
                <a:ext uri="{C183D7F6-B498-43B3-948B-1728B52AA6E4}">
                  <adec:decorative xmlns:adec="http://schemas.microsoft.com/office/drawing/2017/decorative" val="1"/>
                </a:ext>
              </a:extLst>
            </p:cNvPr>
            <p:cNvSpPr/>
            <p:nvPr/>
          </p:nvSpPr>
          <p:spPr bwMode="auto">
            <a:xfrm>
              <a:off x="1194743" y="1140160"/>
              <a:ext cx="155448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Resource optimization</a:t>
              </a:r>
            </a:p>
          </p:txBody>
        </p:sp>
        <p:pic>
          <p:nvPicPr>
            <p:cNvPr id="60" name="Graphic 59">
              <a:extLst>
                <a:ext uri="{FF2B5EF4-FFF2-40B4-BE49-F238E27FC236}">
                  <a16:creationId xmlns:a16="http://schemas.microsoft.com/office/drawing/2014/main" id="{B122B365-4663-3E8A-B9BE-84541AD4C7BD}"/>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grpSp>
        <p:nvGrpSpPr>
          <p:cNvPr id="61" name="Group 60">
            <a:extLst>
              <a:ext uri="{FF2B5EF4-FFF2-40B4-BE49-F238E27FC236}">
                <a16:creationId xmlns:a16="http://schemas.microsoft.com/office/drawing/2014/main" id="{776075D1-0637-5D23-CDD5-D452A29A4C67}"/>
              </a:ext>
            </a:extLst>
          </p:cNvPr>
          <p:cNvGrpSpPr/>
          <p:nvPr/>
        </p:nvGrpSpPr>
        <p:grpSpPr>
          <a:xfrm>
            <a:off x="9170063" y="1118473"/>
            <a:ext cx="1097280" cy="216000"/>
            <a:chOff x="1194743" y="1140160"/>
            <a:chExt cx="1097280" cy="216000"/>
          </a:xfrm>
        </p:grpSpPr>
        <p:sp>
          <p:nvSpPr>
            <p:cNvPr id="62" name="Rectangle: Rounded Corners 6">
              <a:extLst>
                <a:ext uri="{FF2B5EF4-FFF2-40B4-BE49-F238E27FC236}">
                  <a16:creationId xmlns:a16="http://schemas.microsoft.com/office/drawing/2014/main" id="{B24BDC78-62B2-7788-FD5A-88735162510E}"/>
                </a:ext>
                <a:ext uri="{C183D7F6-B498-43B3-948B-1728B52AA6E4}">
                  <adec:decorative xmlns:adec="http://schemas.microsoft.com/office/drawing/2017/decorative" val="1"/>
                </a:ext>
              </a:extLst>
            </p:cNvPr>
            <p:cNvSpPr/>
            <p:nvPr/>
          </p:nvSpPr>
          <p:spPr bwMode="auto">
            <a:xfrm>
              <a:off x="1194743" y="1140160"/>
              <a:ext cx="109728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Trend analysis</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63" name="Graphic 62">
              <a:extLst>
                <a:ext uri="{FF2B5EF4-FFF2-40B4-BE49-F238E27FC236}">
                  <a16:creationId xmlns:a16="http://schemas.microsoft.com/office/drawing/2014/main" id="{7528D5B8-BEB5-43A6-B70C-8B96E455C72E}"/>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grpSp>
        <p:nvGrpSpPr>
          <p:cNvPr id="45" name="Group 44">
            <a:extLst>
              <a:ext uri="{FF2B5EF4-FFF2-40B4-BE49-F238E27FC236}">
                <a16:creationId xmlns:a16="http://schemas.microsoft.com/office/drawing/2014/main" id="{A798776F-EA01-9D87-5EE2-E662D5C25631}"/>
              </a:ext>
            </a:extLst>
          </p:cNvPr>
          <p:cNvGrpSpPr/>
          <p:nvPr/>
        </p:nvGrpSpPr>
        <p:grpSpPr>
          <a:xfrm>
            <a:off x="10374118" y="1118473"/>
            <a:ext cx="1260000" cy="216000"/>
            <a:chOff x="1194743" y="1140160"/>
            <a:chExt cx="1260000" cy="216000"/>
          </a:xfrm>
        </p:grpSpPr>
        <p:sp>
          <p:nvSpPr>
            <p:cNvPr id="64" name="Rectangle: Rounded Corners 6">
              <a:extLst>
                <a:ext uri="{FF2B5EF4-FFF2-40B4-BE49-F238E27FC236}">
                  <a16:creationId xmlns:a16="http://schemas.microsoft.com/office/drawing/2014/main" id="{C2148435-6AD4-4E1D-45CF-4604AA1975C6}"/>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Faster decisions</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65" name="Graphic 64">
              <a:extLst>
                <a:ext uri="{FF2B5EF4-FFF2-40B4-BE49-F238E27FC236}">
                  <a16:creationId xmlns:a16="http://schemas.microsoft.com/office/drawing/2014/main" id="{E146894A-9BA7-E517-18C3-533225B295B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sp>
        <p:nvSpPr>
          <p:cNvPr id="66" name="Text Placeholder 198">
            <a:extLst>
              <a:ext uri="{FF2B5EF4-FFF2-40B4-BE49-F238E27FC236}">
                <a16:creationId xmlns:a16="http://schemas.microsoft.com/office/drawing/2014/main" id="{CB3D75E4-62BB-2B19-E923-BB7DA6AC6B6D}"/>
              </a:ext>
            </a:extLst>
          </p:cNvPr>
          <p:cNvSpPr txBox="1">
            <a:spLocks/>
          </p:cNvSpPr>
          <p:nvPr/>
        </p:nvSpPr>
        <p:spPr>
          <a:xfrm>
            <a:off x="10430234" y="521099"/>
            <a:ext cx="1456966" cy="175614"/>
          </a:xfrm>
          <a:prstGeom prst="rect">
            <a:avLst/>
          </a:prstGeom>
        </p:spPr>
        <p:txBody>
          <a:bodyPr vert="horz" wrap="square" lIns="0" tIns="0" rIns="0" bIns="0" rtlCol="0">
            <a:spAutoFit/>
          </a:bodyPr>
          <a:lstStyle>
            <a:lvl1pPr marL="0" marR="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100" b="1" i="0" kern="1200" spc="-20" baseline="0">
                <a:solidFill>
                  <a:srgbClr val="0078D4"/>
                </a:solidFill>
                <a:latin typeface="Segoe UI Semibold" panose="020B0502040204020203" pitchFamily="34" charset="0"/>
                <a:ea typeface="+mn-ea"/>
                <a:cs typeface="Segoe UI Semibold" panose="020B0502040204020203" pitchFamily="34" charset="0"/>
              </a:defRPr>
            </a:lvl1pPr>
            <a:lvl2pPr marL="228600" marR="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100" kern="1200" spc="-20" baseline="0">
                <a:solidFill>
                  <a:srgbClr val="B1B3B3"/>
                </a:solidFill>
                <a:latin typeface="+mn-lt"/>
                <a:ea typeface="+mn-ea"/>
                <a:cs typeface="+mn-cs"/>
              </a:defRPr>
            </a:lvl2pPr>
            <a:lvl3pPr marL="657225" marR="0" indent="-20002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Buy</a:t>
            </a:r>
          </a:p>
        </p:txBody>
      </p:sp>
      <p:sp>
        <p:nvSpPr>
          <p:cNvPr id="67" name="Text Placeholder 185">
            <a:extLst>
              <a:ext uri="{FF2B5EF4-FFF2-40B4-BE49-F238E27FC236}">
                <a16:creationId xmlns:a16="http://schemas.microsoft.com/office/drawing/2014/main" id="{83FE2C39-A7B4-3282-3AB0-391B26C4ACA7}"/>
              </a:ext>
            </a:extLst>
          </p:cNvPr>
          <p:cNvSpPr txBox="1">
            <a:spLocks/>
          </p:cNvSpPr>
          <p:nvPr/>
        </p:nvSpPr>
        <p:spPr>
          <a:xfrm>
            <a:off x="6003985" y="521099"/>
            <a:ext cx="4114944" cy="169277"/>
          </a:xfrm>
          <a:prstGeom prst="rect">
            <a:avLst/>
          </a:prstGeom>
        </p:spPr>
        <p:txBody>
          <a:bodyPr vert="horz" wrap="square" lIns="0" tIns="0" rIns="0" bIns="0" rtlCol="0">
            <a:spAutoFit/>
          </a:bodyPr>
          <a:lstStyle>
            <a:lvl1pPr marL="0" marR="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100" b="1" i="0" kern="1200" spc="-20" baseline="0">
                <a:solidFill>
                  <a:srgbClr val="C03BC4"/>
                </a:solidFill>
                <a:latin typeface="Segoe UI Semibold" panose="020B0502040204020203" pitchFamily="34" charset="0"/>
                <a:ea typeface="+mn-ea"/>
                <a:cs typeface="Segoe UI Semibold" panose="020B0502040204020203" pitchFamily="34" charset="0"/>
              </a:defRPr>
            </a:lvl1pPr>
            <a:lvl2pPr marL="228600" marR="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100" kern="1200" spc="-20" baseline="0">
                <a:solidFill>
                  <a:srgbClr val="B1B3B3"/>
                </a:solidFill>
                <a:latin typeface="+mn-lt"/>
                <a:ea typeface="+mn-ea"/>
                <a:cs typeface="+mn-cs"/>
              </a:defRPr>
            </a:lvl2pPr>
            <a:lvl3pPr marL="657225" marR="0" indent="-20002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Microsoft 365 Copilot</a:t>
            </a:r>
            <a:endParaRPr lang="en-US" i="1" noProof="0"/>
          </a:p>
        </p:txBody>
      </p:sp>
    </p:spTree>
    <p:extLst>
      <p:ext uri="{BB962C8B-B14F-4D97-AF65-F5344CB8AC3E}">
        <p14:creationId xmlns:p14="http://schemas.microsoft.com/office/powerpoint/2010/main" val="230107702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3C677-4082-A204-AA55-564F2BFBBFE2}"/>
              </a:ext>
            </a:extLst>
          </p:cNvPr>
          <p:cNvSpPr>
            <a:spLocks noGrp="1"/>
          </p:cNvSpPr>
          <p:nvPr>
            <p:ph type="title"/>
          </p:nvPr>
        </p:nvSpPr>
        <p:spPr/>
        <p:txBody>
          <a:bodyPr/>
          <a:lstStyle/>
          <a:p>
            <a:r>
              <a:rPr lang="en-US" sz="1800" noProof="0" dirty="0">
                <a:solidFill>
                  <a:srgbClr val="0078D4"/>
                </a:solidFill>
              </a:rPr>
              <a:t>Government | </a:t>
            </a:r>
            <a:r>
              <a:rPr lang="en-US" sz="1800" noProof="0" dirty="0"/>
              <a:t>Enhance hybrid </a:t>
            </a:r>
            <a:r>
              <a:rPr lang="en-US" noProof="0" dirty="0"/>
              <a:t>c</a:t>
            </a:r>
            <a:r>
              <a:rPr lang="en-US" sz="1800" noProof="0" dirty="0"/>
              <a:t>ourtrooms</a:t>
            </a:r>
            <a:br>
              <a:rPr lang="en-US" sz="1800" noProof="0" dirty="0">
                <a:latin typeface="Segoe UI"/>
              </a:rPr>
            </a:br>
            <a:endParaRPr lang="en-US" noProof="0" dirty="0"/>
          </a:p>
        </p:txBody>
      </p:sp>
      <p:sp>
        <p:nvSpPr>
          <p:cNvPr id="4" name="Text Placeholder 3">
            <a:extLst>
              <a:ext uri="{FF2B5EF4-FFF2-40B4-BE49-F238E27FC236}">
                <a16:creationId xmlns:a16="http://schemas.microsoft.com/office/drawing/2014/main" id="{700DBB8F-8FCA-3454-3BE4-75C7D6031952}"/>
              </a:ext>
            </a:extLst>
          </p:cNvPr>
          <p:cNvSpPr>
            <a:spLocks noGrp="1"/>
          </p:cNvSpPr>
          <p:nvPr>
            <p:ph type="body" sz="quarter" idx="11"/>
          </p:nvPr>
        </p:nvSpPr>
        <p:spPr/>
        <p:txBody>
          <a:bodyPr/>
          <a:lstStyle/>
          <a:p>
            <a:r>
              <a:rPr lang="en-US" noProof="0"/>
              <a:t>1. Schedule and manage court cases</a:t>
            </a:r>
          </a:p>
        </p:txBody>
      </p:sp>
      <p:sp>
        <p:nvSpPr>
          <p:cNvPr id="5" name="Text Placeholder 4">
            <a:extLst>
              <a:ext uri="{FF2B5EF4-FFF2-40B4-BE49-F238E27FC236}">
                <a16:creationId xmlns:a16="http://schemas.microsoft.com/office/drawing/2014/main" id="{28EA96AD-3BE2-B0C2-1932-4BDA80D3C487}"/>
              </a:ext>
            </a:extLst>
          </p:cNvPr>
          <p:cNvSpPr>
            <a:spLocks noGrp="1"/>
          </p:cNvSpPr>
          <p:nvPr>
            <p:ph type="body" sz="quarter" idx="12"/>
          </p:nvPr>
        </p:nvSpPr>
        <p:spPr/>
        <p:txBody>
          <a:bodyPr/>
          <a:lstStyle/>
          <a:p>
            <a:r>
              <a:rPr lang="en-US" noProof="0"/>
              <a:t>6. Communicate with media </a:t>
            </a:r>
            <a:br>
              <a:rPr lang="en-US" noProof="0"/>
            </a:br>
            <a:r>
              <a:rPr lang="en-US" noProof="0"/>
              <a:t>and stakeholders</a:t>
            </a:r>
          </a:p>
        </p:txBody>
      </p:sp>
      <p:sp>
        <p:nvSpPr>
          <p:cNvPr id="6" name="Text Placeholder 5">
            <a:extLst>
              <a:ext uri="{FF2B5EF4-FFF2-40B4-BE49-F238E27FC236}">
                <a16:creationId xmlns:a16="http://schemas.microsoft.com/office/drawing/2014/main" id="{8D89AA41-978D-483B-B2A0-8AA377A8F34E}"/>
              </a:ext>
            </a:extLst>
          </p:cNvPr>
          <p:cNvSpPr>
            <a:spLocks noGrp="1"/>
          </p:cNvSpPr>
          <p:nvPr>
            <p:ph type="body" sz="quarter" idx="13"/>
          </p:nvPr>
        </p:nvSpPr>
        <p:spPr/>
        <p:txBody>
          <a:bodyPr/>
          <a:lstStyle/>
          <a:p>
            <a:r>
              <a:rPr lang="en-US" noProof="0"/>
              <a:t>2. Analyze case data</a:t>
            </a:r>
          </a:p>
        </p:txBody>
      </p:sp>
      <p:sp>
        <p:nvSpPr>
          <p:cNvPr id="7" name="Text Placeholder 6">
            <a:extLst>
              <a:ext uri="{FF2B5EF4-FFF2-40B4-BE49-F238E27FC236}">
                <a16:creationId xmlns:a16="http://schemas.microsoft.com/office/drawing/2014/main" id="{E34769FA-10D2-F6AF-E341-9E49936DAE16}"/>
              </a:ext>
            </a:extLst>
          </p:cNvPr>
          <p:cNvSpPr>
            <a:spLocks noGrp="1"/>
          </p:cNvSpPr>
          <p:nvPr>
            <p:ph type="body" sz="quarter" idx="14"/>
          </p:nvPr>
        </p:nvSpPr>
        <p:spPr/>
        <p:txBody>
          <a:bodyPr/>
          <a:lstStyle/>
          <a:p>
            <a:r>
              <a:rPr lang="en-US" noProof="0"/>
              <a:t>5. Create informative presentations</a:t>
            </a:r>
          </a:p>
        </p:txBody>
      </p:sp>
      <p:sp>
        <p:nvSpPr>
          <p:cNvPr id="8" name="Text Placeholder 7">
            <a:extLst>
              <a:ext uri="{FF2B5EF4-FFF2-40B4-BE49-F238E27FC236}">
                <a16:creationId xmlns:a16="http://schemas.microsoft.com/office/drawing/2014/main" id="{A597D590-8A6C-6578-48CC-CBC082476946}"/>
              </a:ext>
            </a:extLst>
          </p:cNvPr>
          <p:cNvSpPr>
            <a:spLocks noGrp="1"/>
          </p:cNvSpPr>
          <p:nvPr>
            <p:ph type="body" sz="quarter" idx="15"/>
          </p:nvPr>
        </p:nvSpPr>
        <p:spPr/>
        <p:txBody>
          <a:bodyPr/>
          <a:lstStyle/>
          <a:p>
            <a:r>
              <a:rPr lang="en-US" noProof="0"/>
              <a:t>3. Prepare legal documents</a:t>
            </a:r>
          </a:p>
        </p:txBody>
      </p:sp>
      <p:sp>
        <p:nvSpPr>
          <p:cNvPr id="9" name="Text Placeholder 8">
            <a:extLst>
              <a:ext uri="{FF2B5EF4-FFF2-40B4-BE49-F238E27FC236}">
                <a16:creationId xmlns:a16="http://schemas.microsoft.com/office/drawing/2014/main" id="{08AA8629-91DA-97E8-76B0-4C8A9762466D}"/>
              </a:ext>
            </a:extLst>
          </p:cNvPr>
          <p:cNvSpPr>
            <a:spLocks noGrp="1"/>
          </p:cNvSpPr>
          <p:nvPr>
            <p:ph type="body" sz="quarter" idx="16"/>
          </p:nvPr>
        </p:nvSpPr>
        <p:spPr/>
        <p:txBody>
          <a:bodyPr/>
          <a:lstStyle/>
          <a:p>
            <a:r>
              <a:rPr lang="en-US" noProof="0"/>
              <a:t>4. Oversee courtroom efficiency initiatives</a:t>
            </a:r>
          </a:p>
        </p:txBody>
      </p:sp>
      <p:sp>
        <p:nvSpPr>
          <p:cNvPr id="11" name="Text Placeholder 10">
            <a:extLst>
              <a:ext uri="{FF2B5EF4-FFF2-40B4-BE49-F238E27FC236}">
                <a16:creationId xmlns:a16="http://schemas.microsoft.com/office/drawing/2014/main" id="{C2C8780C-DA32-BBCF-1970-795989DDEFAA}"/>
              </a:ext>
            </a:extLst>
          </p:cNvPr>
          <p:cNvSpPr>
            <a:spLocks noGrp="1"/>
          </p:cNvSpPr>
          <p:nvPr>
            <p:ph type="body" sz="quarter" idx="18"/>
          </p:nvPr>
        </p:nvSpPr>
        <p:spPr>
          <a:xfrm>
            <a:off x="584200" y="2032188"/>
            <a:ext cx="2808000" cy="890187"/>
          </a:xfrm>
        </p:spPr>
        <p:txBody>
          <a:bodyPr>
            <a:normAutofit/>
          </a:bodyPr>
          <a:lstStyle/>
          <a:p>
            <a:r>
              <a:rPr kumimoji="0" lang="en-US" sz="900" b="0" i="0" u="none" strike="noStrike" kern="1200" cap="none" spc="0" normalizeH="0" baseline="0" noProof="0" dirty="0">
                <a:ln>
                  <a:noFill/>
                </a:ln>
                <a:solidFill>
                  <a:srgbClr val="000000"/>
                </a:solidFill>
                <a:effectLst/>
                <a:uLnTx/>
                <a:uFillTx/>
                <a:latin typeface="Segoe UI"/>
                <a:ea typeface="+mn-ea"/>
                <a:cs typeface="Segoe UI" pitchFamily="34" charset="0"/>
              </a:rPr>
              <a:t>Easily meet with the legal teams to discuss the upcoming court cases and ensuring optimal use of judicial time. </a:t>
            </a:r>
            <a:r>
              <a:rPr lang="en-US" noProof="0" dirty="0"/>
              <a:t>Use Teams Rooms for the meeting to enable a transcript with proper attributions from a conference room.</a:t>
            </a:r>
            <a:endParaRPr kumimoji="0" lang="en-US" sz="900" b="0" i="0" u="none" strike="noStrike" kern="1200" cap="none" spc="0" normalizeH="0" baseline="0" noProof="0" dirty="0">
              <a:ln>
                <a:noFill/>
              </a:ln>
              <a:solidFill>
                <a:srgbClr val="000000"/>
              </a:solidFill>
              <a:effectLst/>
              <a:uLnTx/>
              <a:uFillTx/>
              <a:latin typeface="Segoe UI"/>
              <a:ea typeface="+mn-ea"/>
              <a:cs typeface="Segoe UI" pitchFamily="34" charset="0"/>
            </a:endParaRPr>
          </a:p>
          <a:p>
            <a:endParaRPr lang="en-US" noProof="0" dirty="0"/>
          </a:p>
        </p:txBody>
      </p:sp>
      <p:sp>
        <p:nvSpPr>
          <p:cNvPr id="12" name="Text Placeholder 11">
            <a:extLst>
              <a:ext uri="{FF2B5EF4-FFF2-40B4-BE49-F238E27FC236}">
                <a16:creationId xmlns:a16="http://schemas.microsoft.com/office/drawing/2014/main" id="{08AFE6CF-A995-6F02-99DF-5C69DC1C2F23}"/>
              </a:ext>
            </a:extLst>
          </p:cNvPr>
          <p:cNvSpPr>
            <a:spLocks noGrp="1"/>
          </p:cNvSpPr>
          <p:nvPr>
            <p:ph type="body" sz="quarter" idx="19"/>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Leverage Copilot in Excel to analyze case data for trends that can inform better scheduling and resource allocation. </a:t>
            </a:r>
          </a:p>
          <a:p>
            <a:endParaRPr lang="en-US" noProof="0"/>
          </a:p>
        </p:txBody>
      </p:sp>
      <p:sp>
        <p:nvSpPr>
          <p:cNvPr id="13" name="Text Placeholder 12">
            <a:extLst>
              <a:ext uri="{FF2B5EF4-FFF2-40B4-BE49-F238E27FC236}">
                <a16:creationId xmlns:a16="http://schemas.microsoft.com/office/drawing/2014/main" id="{8E832506-2704-0EC1-55AA-8CE76FDEF4B4}"/>
              </a:ext>
            </a:extLst>
          </p:cNvPr>
          <p:cNvSpPr>
            <a:spLocks noGrp="1"/>
          </p:cNvSpPr>
          <p:nvPr>
            <p:ph type="body" sz="quarter" idx="20"/>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Utilize Copilot in Word to streamline the creation of legal documents, ensuring accuracy and compliance with legal standards.</a:t>
            </a:r>
          </a:p>
          <a:p>
            <a:endParaRPr lang="en-US" noProof="0"/>
          </a:p>
        </p:txBody>
      </p:sp>
      <p:sp>
        <p:nvSpPr>
          <p:cNvPr id="14" name="Text Placeholder 13">
            <a:extLst>
              <a:ext uri="{FF2B5EF4-FFF2-40B4-BE49-F238E27FC236}">
                <a16:creationId xmlns:a16="http://schemas.microsoft.com/office/drawing/2014/main" id="{6ACD200D-EBE9-CAB9-A8CC-D17C8A263C58}"/>
              </a:ext>
            </a:extLst>
          </p:cNvPr>
          <p:cNvSpPr>
            <a:spLocks noGrp="1"/>
          </p:cNvSpPr>
          <p:nvPr>
            <p:ph type="body" sz="quarter" idx="21"/>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a:t>
            </a:r>
            <a:r>
              <a:rPr kumimoji="0" lang="en-US" sz="900" b="1" i="0" u="none" strike="noStrike" kern="1200" cap="none" spc="0" normalizeH="0" baseline="0" noProof="0">
                <a:ln>
                  <a:noFill/>
                </a:ln>
                <a:solidFill>
                  <a:srgbClr val="000000"/>
                </a:solidFill>
                <a:effectLst/>
                <a:uLnTx/>
                <a:uFillTx/>
                <a:latin typeface="Segoe UI"/>
                <a:ea typeface="+mn-ea"/>
                <a:cs typeface="+mn-cs"/>
              </a:rPr>
              <a:t> </a:t>
            </a:r>
            <a:r>
              <a:rPr kumimoji="0" lang="en-US" sz="900" b="0" i="0" u="none" strike="noStrike" kern="0" cap="none" spc="0" normalizeH="0" baseline="0" noProof="0">
                <a:ln>
                  <a:noFill/>
                </a:ln>
                <a:solidFill>
                  <a:srgbClr val="1A1A1A"/>
                </a:solidFill>
                <a:effectLst/>
                <a:uLnTx/>
                <a:uFillTx/>
                <a:latin typeface="Segoe UI"/>
                <a:ea typeface="+mn-ea"/>
                <a:cs typeface="+mn-cs"/>
              </a:rPr>
              <a:t>Utilize Copilot in Teams during your interviews to </a:t>
            </a:r>
            <a:r>
              <a:rPr kumimoji="0" lang="en-US" sz="900" b="1" i="0" u="none" strike="noStrike" kern="0" cap="none" spc="0" normalizeH="0" baseline="0" noProof="0">
                <a:ln>
                  <a:noFill/>
                </a:ln>
                <a:solidFill>
                  <a:srgbClr val="1A1A1A"/>
                </a:solidFill>
                <a:effectLst/>
                <a:uLnTx/>
                <a:uFillTx/>
                <a:latin typeface="Segoe UI"/>
                <a:ea typeface="+mn-ea"/>
                <a:cs typeface="+mn-cs"/>
              </a:rPr>
              <a:t>summarize feedback points</a:t>
            </a:r>
            <a:r>
              <a:rPr kumimoji="0" lang="en-US" sz="900" b="0" i="0" u="none" strike="noStrike" kern="0" cap="none" spc="0" normalizeH="0" baseline="0" noProof="0">
                <a:ln>
                  <a:noFill/>
                </a:ln>
                <a:solidFill>
                  <a:srgbClr val="1A1A1A"/>
                </a:solidFill>
                <a:effectLst/>
                <a:uLnTx/>
                <a:uFillTx/>
                <a:latin typeface="Segoe UI"/>
                <a:ea typeface="+mn-ea"/>
                <a:cs typeface="+mn-cs"/>
              </a:rPr>
              <a:t> and takeaways.</a:t>
            </a:r>
          </a:p>
        </p:txBody>
      </p:sp>
      <p:sp>
        <p:nvSpPr>
          <p:cNvPr id="15" name="Text Placeholder 14">
            <a:extLst>
              <a:ext uri="{FF2B5EF4-FFF2-40B4-BE49-F238E27FC236}">
                <a16:creationId xmlns:a16="http://schemas.microsoft.com/office/drawing/2014/main" id="{F7DCBC75-66AA-7E30-C504-EB07FFB8C5E2}"/>
              </a:ext>
            </a:extLst>
          </p:cNvPr>
          <p:cNvSpPr>
            <a:spLocks noGrp="1"/>
          </p:cNvSpPr>
          <p:nvPr>
            <p:ph type="body" sz="quarter" idx="22"/>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a:t>
            </a:r>
            <a:r>
              <a:rPr kumimoji="0" lang="en-US" sz="900" b="1" i="0" u="none" strike="noStrike" kern="1200" cap="none" spc="0" normalizeH="0" baseline="0" noProof="0">
                <a:ln>
                  <a:noFill/>
                </a:ln>
                <a:solidFill>
                  <a:srgbClr val="000000"/>
                </a:solidFill>
                <a:effectLst/>
                <a:uLnTx/>
                <a:uFillTx/>
                <a:latin typeface="Segoe UI"/>
                <a:ea typeface="+mn-ea"/>
                <a:cs typeface="+mn-cs"/>
              </a:rPr>
              <a:t> Save time preparing emails</a:t>
            </a:r>
            <a:r>
              <a:rPr kumimoji="0" lang="en-US" sz="900" i="0" u="none" strike="noStrike" kern="1200" cap="none" spc="0" normalizeH="0" baseline="0" noProof="0">
                <a:ln>
                  <a:noFill/>
                </a:ln>
                <a:solidFill>
                  <a:srgbClr val="000000"/>
                </a:solidFill>
                <a:effectLst/>
                <a:uLnTx/>
                <a:uFillTx/>
                <a:latin typeface="Segoe UI"/>
                <a:ea typeface="+mn-ea"/>
                <a:cs typeface="+mn-cs"/>
              </a:rPr>
              <a:t> with Copilot as your drafting partner.</a:t>
            </a:r>
          </a:p>
        </p:txBody>
      </p:sp>
      <p:sp>
        <p:nvSpPr>
          <p:cNvPr id="16" name="Text Placeholder 15">
            <a:extLst>
              <a:ext uri="{FF2B5EF4-FFF2-40B4-BE49-F238E27FC236}">
                <a16:creationId xmlns:a16="http://schemas.microsoft.com/office/drawing/2014/main" id="{E6429661-A7C4-6557-CEA0-94A23B8FA0E7}"/>
              </a:ext>
            </a:extLst>
          </p:cNvPr>
          <p:cNvSpPr>
            <a:spLocks noGrp="1"/>
          </p:cNvSpPr>
          <p:nvPr>
            <p:ph type="body" sz="quarter" idx="23"/>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1200" cap="none" spc="0" normalizeH="0" baseline="0" noProof="0">
                <a:ln>
                  <a:noFill/>
                </a:ln>
                <a:solidFill>
                  <a:srgbClr val="000000"/>
                </a:solidFill>
                <a:effectLst/>
                <a:uLnTx/>
                <a:uFillTx/>
                <a:latin typeface="Segoe UI"/>
                <a:ea typeface="+mn-ea"/>
                <a:cs typeface="+mn-cs"/>
              </a:rPr>
              <a:t>Benefit:</a:t>
            </a:r>
            <a:r>
              <a:rPr kumimoji="0" lang="en-US" sz="900" b="1" i="0" u="none" strike="noStrike" kern="1200" cap="none" spc="0" normalizeH="0" baseline="0" noProof="0">
                <a:ln>
                  <a:noFill/>
                </a:ln>
                <a:solidFill>
                  <a:srgbClr val="000000"/>
                </a:solidFill>
                <a:effectLst/>
                <a:uLnTx/>
                <a:uFillTx/>
                <a:latin typeface="Segoe UI"/>
                <a:ea typeface="+mn-ea"/>
                <a:cs typeface="+mn-cs"/>
              </a:rPr>
              <a:t> </a:t>
            </a:r>
            <a:r>
              <a:rPr kumimoji="0" lang="en-US" sz="900" b="0" i="0" u="none" strike="noStrike" kern="0" cap="none" spc="0" normalizeH="0" baseline="0" noProof="0">
                <a:ln>
                  <a:noFill/>
                </a:ln>
                <a:solidFill>
                  <a:srgbClr val="1A1A1A"/>
                </a:solidFill>
                <a:effectLst/>
                <a:uLnTx/>
                <a:uFillTx/>
                <a:latin typeface="Segoe UI"/>
                <a:ea typeface="+mn-ea"/>
                <a:cs typeface="+mn-cs"/>
              </a:rPr>
              <a:t>Use Copilot in Excel to </a:t>
            </a:r>
            <a:r>
              <a:rPr kumimoji="0" lang="en-US" sz="900" b="1" i="0" u="none" strike="noStrike" kern="0" cap="none" spc="0" normalizeH="0" baseline="0" noProof="0">
                <a:ln>
                  <a:noFill/>
                </a:ln>
                <a:solidFill>
                  <a:srgbClr val="1A1A1A"/>
                </a:solidFill>
                <a:effectLst/>
                <a:uLnTx/>
                <a:uFillTx/>
                <a:latin typeface="Segoe UI"/>
                <a:ea typeface="+mn-ea"/>
                <a:cs typeface="+mn-cs"/>
              </a:rPr>
              <a:t>quickly analyze</a:t>
            </a:r>
            <a:r>
              <a:rPr kumimoji="0" lang="en-US" sz="900" b="0" i="0" u="none" strike="noStrike" kern="0" cap="none" spc="0" normalizeH="0" baseline="0" noProof="0">
                <a:ln>
                  <a:noFill/>
                </a:ln>
                <a:solidFill>
                  <a:srgbClr val="1A1A1A"/>
                </a:solidFill>
                <a:effectLst/>
                <a:uLnTx/>
                <a:uFillTx/>
                <a:latin typeface="Segoe UI"/>
                <a:ea typeface="+mn-ea"/>
                <a:cs typeface="+mn-cs"/>
              </a:rPr>
              <a:t> how courtroom time is spent.</a:t>
            </a:r>
            <a:endParaRPr kumimoji="0" lang="en-US" sz="900" b="0" i="0" u="none" strike="noStrike" kern="0" cap="none" spc="0" normalizeH="0" baseline="0" noProof="0">
              <a:ln>
                <a:noFill/>
              </a:ln>
              <a:solidFill>
                <a:srgbClr val="000000"/>
              </a:solidFill>
              <a:effectLst/>
              <a:uLnTx/>
              <a:uFillTx/>
              <a:latin typeface="Segoe UI"/>
              <a:ea typeface="+mn-ea"/>
              <a:cs typeface="+mn-cs"/>
            </a:endParaRPr>
          </a:p>
        </p:txBody>
      </p:sp>
      <p:sp>
        <p:nvSpPr>
          <p:cNvPr id="17" name="Text Placeholder 16">
            <a:extLst>
              <a:ext uri="{FF2B5EF4-FFF2-40B4-BE49-F238E27FC236}">
                <a16:creationId xmlns:a16="http://schemas.microsoft.com/office/drawing/2014/main" id="{2E434889-E8D1-DB9C-EF3C-0FDA79A9977B}"/>
              </a:ext>
            </a:extLst>
          </p:cNvPr>
          <p:cNvSpPr>
            <a:spLocks noGrp="1"/>
          </p:cNvSpPr>
          <p:nvPr>
            <p:ph type="body" sz="quarter" idx="24"/>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a:t>
            </a:r>
            <a:r>
              <a:rPr kumimoji="0" lang="en-US" sz="900" b="1" i="0" u="none" strike="noStrike" kern="1200" cap="none" spc="0" normalizeH="0" baseline="0" noProof="0">
                <a:ln>
                  <a:noFill/>
                </a:ln>
                <a:solidFill>
                  <a:srgbClr val="000000"/>
                </a:solidFill>
                <a:effectLst/>
                <a:uLnTx/>
                <a:uFillTx/>
                <a:latin typeface="Segoe UI"/>
                <a:ea typeface="+mn-ea"/>
                <a:cs typeface="+mn-cs"/>
              </a:rPr>
              <a:t> Improve the quality of your presentations</a:t>
            </a:r>
            <a:r>
              <a:rPr kumimoji="0" lang="en-US" sz="900" b="0" i="0" u="none" strike="noStrike" kern="1200" cap="none" spc="0" normalizeH="0" baseline="0" noProof="0">
                <a:ln>
                  <a:noFill/>
                </a:ln>
                <a:solidFill>
                  <a:srgbClr val="000000"/>
                </a:solidFill>
                <a:effectLst/>
                <a:uLnTx/>
                <a:uFillTx/>
                <a:latin typeface="Segoe UI"/>
                <a:ea typeface="+mn-ea"/>
                <a:cs typeface="+mn-cs"/>
              </a:rPr>
              <a:t> by using Copilot to revise content and organize the slides using Excel data.</a:t>
            </a:r>
          </a:p>
        </p:txBody>
      </p:sp>
      <p:sp>
        <p:nvSpPr>
          <p:cNvPr id="18" name="Text Placeholder 17">
            <a:extLst>
              <a:ext uri="{FF2B5EF4-FFF2-40B4-BE49-F238E27FC236}">
                <a16:creationId xmlns:a16="http://schemas.microsoft.com/office/drawing/2014/main" id="{C394AAD8-89F6-0B59-3B63-45169EC29F0F}"/>
              </a:ext>
            </a:extLst>
          </p:cNvPr>
          <p:cNvSpPr>
            <a:spLocks noGrp="1"/>
          </p:cNvSpPr>
          <p:nvPr>
            <p:ph type="body" sz="quarter" idx="25"/>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a:t>
            </a:r>
            <a:r>
              <a:rPr kumimoji="0" lang="en-US" sz="900" b="1" i="0" u="none" strike="noStrike" kern="1200" cap="none" spc="0" normalizeH="0" baseline="0" noProof="0">
                <a:ln>
                  <a:noFill/>
                </a:ln>
                <a:solidFill>
                  <a:srgbClr val="000000"/>
                </a:solidFill>
                <a:effectLst/>
                <a:uLnTx/>
                <a:uFillTx/>
                <a:latin typeface="Segoe UI"/>
                <a:ea typeface="+mn-ea"/>
                <a:cs typeface="+mn-cs"/>
              </a:rPr>
              <a:t> Ensure high writing quality</a:t>
            </a:r>
            <a:r>
              <a:rPr kumimoji="0" lang="en-US" sz="900" b="0" i="0" u="none" strike="noStrike" kern="1200" cap="none" spc="0" normalizeH="0" baseline="0" noProof="0">
                <a:ln>
                  <a:noFill/>
                </a:ln>
                <a:solidFill>
                  <a:srgbClr val="000000"/>
                </a:solidFill>
                <a:effectLst/>
                <a:uLnTx/>
                <a:uFillTx/>
                <a:latin typeface="Segoe UI"/>
                <a:ea typeface="+mn-ea"/>
                <a:cs typeface="+mn-cs"/>
              </a:rPr>
              <a:t> using Copilot to revise first drafts.</a:t>
            </a:r>
          </a:p>
        </p:txBody>
      </p:sp>
      <p:sp>
        <p:nvSpPr>
          <p:cNvPr id="19" name="Text Placeholder 18">
            <a:extLst>
              <a:ext uri="{FF2B5EF4-FFF2-40B4-BE49-F238E27FC236}">
                <a16:creationId xmlns:a16="http://schemas.microsoft.com/office/drawing/2014/main" id="{0FE6BF0C-819E-74AC-8148-A1BF7E0AC53A}"/>
              </a:ext>
            </a:extLst>
          </p:cNvPr>
          <p:cNvSpPr>
            <a:spLocks noGrp="1"/>
          </p:cNvSpPr>
          <p:nvPr>
            <p:ph type="body" sz="quarter" idx="26"/>
          </p:nvPr>
        </p:nvSpPr>
        <p:spPr/>
        <p:txBody>
          <a:bodyPr>
            <a:normAutofit lnSpcReduction="10000"/>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a:t>
            </a:r>
            <a:r>
              <a:rPr kumimoji="0" lang="en-US" sz="900" b="1" i="0" u="none" strike="noStrike" kern="1200" cap="none" spc="0" normalizeH="0" baseline="0" noProof="0">
                <a:ln>
                  <a:noFill/>
                </a:ln>
                <a:solidFill>
                  <a:srgbClr val="000000"/>
                </a:solidFill>
                <a:effectLst/>
                <a:uLnTx/>
                <a:uFillTx/>
                <a:latin typeface="Segoe UI"/>
                <a:ea typeface="+mn-ea"/>
                <a:cs typeface="+mn-cs"/>
              </a:rPr>
              <a:t> </a:t>
            </a:r>
            <a:r>
              <a:rPr kumimoji="0" lang="en-US" sz="900" b="1" i="0" u="none" strike="noStrike" kern="0" cap="none" spc="0" normalizeH="0" baseline="0" noProof="0">
                <a:ln>
                  <a:noFill/>
                </a:ln>
                <a:solidFill>
                  <a:srgbClr val="1A1A1A"/>
                </a:solidFill>
                <a:effectLst/>
                <a:uLnTx/>
                <a:uFillTx/>
                <a:latin typeface="Segoe UI"/>
                <a:ea typeface="+mn-ea"/>
                <a:cs typeface="+mn-cs"/>
              </a:rPr>
              <a:t>Organize a team meeting</a:t>
            </a:r>
            <a:r>
              <a:rPr kumimoji="0" lang="en-US" sz="900" b="0" i="0" u="none" strike="noStrike" kern="0" cap="none" spc="0" normalizeH="0" baseline="0" noProof="0">
                <a:ln>
                  <a:noFill/>
                </a:ln>
                <a:solidFill>
                  <a:srgbClr val="1A1A1A"/>
                </a:solidFill>
                <a:effectLst/>
                <a:uLnTx/>
                <a:uFillTx/>
                <a:latin typeface="Segoe UI"/>
                <a:ea typeface="+mn-ea"/>
                <a:cs typeface="+mn-cs"/>
              </a:rPr>
              <a:t> for judges, clerks, and lawyers to discuss courtroom procedures that also includes a pre-meeting survey link to gather preliminary input.</a:t>
            </a: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sp>
        <p:nvSpPr>
          <p:cNvPr id="20" name="Text Placeholder 19">
            <a:extLst>
              <a:ext uri="{FF2B5EF4-FFF2-40B4-BE49-F238E27FC236}">
                <a16:creationId xmlns:a16="http://schemas.microsoft.com/office/drawing/2014/main" id="{D1368F9D-A3F3-080B-2897-2A8C4F273697}"/>
              </a:ext>
            </a:extLst>
          </p:cNvPr>
          <p:cNvSpPr>
            <a:spLocks noGrp="1"/>
          </p:cNvSpPr>
          <p:nvPr>
            <p:ph type="body" sz="quarter" idx="27"/>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Employ Copilot in Outlook to draft media inquiries responses and summarize stakeholder communications, fostering transparency and trust. </a:t>
            </a:r>
          </a:p>
          <a:p>
            <a:endParaRPr lang="en-US" noProof="0"/>
          </a:p>
        </p:txBody>
      </p:sp>
      <p:sp>
        <p:nvSpPr>
          <p:cNvPr id="21" name="Text Placeholder 20">
            <a:extLst>
              <a:ext uri="{FF2B5EF4-FFF2-40B4-BE49-F238E27FC236}">
                <a16:creationId xmlns:a16="http://schemas.microsoft.com/office/drawing/2014/main" id="{56F250EC-E7DE-AEBC-C2BB-9181E832C8F1}"/>
              </a:ext>
            </a:extLst>
          </p:cNvPr>
          <p:cNvSpPr>
            <a:spLocks noGrp="1"/>
          </p:cNvSpPr>
          <p:nvPr>
            <p:ph type="body" sz="quarter" idx="28"/>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Use Copilot in PowerPoint to develop presentations that effectively communicate courtroom efficiency metrics and improvements.</a:t>
            </a:r>
          </a:p>
          <a:p>
            <a:endParaRPr lang="en-US" noProof="0"/>
          </a:p>
        </p:txBody>
      </p:sp>
      <p:sp>
        <p:nvSpPr>
          <p:cNvPr id="22" name="Text Placeholder 21">
            <a:extLst>
              <a:ext uri="{FF2B5EF4-FFF2-40B4-BE49-F238E27FC236}">
                <a16:creationId xmlns:a16="http://schemas.microsoft.com/office/drawing/2014/main" id="{10871513-12CA-4180-1207-1F6E75585BD0}"/>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Use Copilot in Teams to assist in gathering feedback on courtroom processes including effectiveness of courtroom procedures.</a:t>
            </a:r>
            <a:endParaRPr kumimoji="0" lang="en-US" sz="900" b="0" i="0" u="none" strike="noStrike" kern="1200" cap="none" spc="0" normalizeH="0" baseline="0" noProof="0">
              <a:ln>
                <a:noFill/>
              </a:ln>
              <a:solidFill>
                <a:srgbClr val="FF0000"/>
              </a:solidFill>
              <a:effectLst/>
              <a:uLnTx/>
              <a:uFillTx/>
              <a:latin typeface="Segoe UI"/>
              <a:cs typeface="Segoe UI" pitchFamily="34" charset="0"/>
            </a:endParaRPr>
          </a:p>
          <a:p>
            <a:endParaRPr lang="en-US" noProof="0"/>
          </a:p>
        </p:txBody>
      </p:sp>
      <p:sp>
        <p:nvSpPr>
          <p:cNvPr id="24" name="Text Placeholder 23">
            <a:extLst>
              <a:ext uri="{FF2B5EF4-FFF2-40B4-BE49-F238E27FC236}">
                <a16:creationId xmlns:a16="http://schemas.microsoft.com/office/drawing/2014/main" id="{45EECEFB-4C8C-9705-610C-836601E6B0C3}"/>
              </a:ext>
            </a:extLst>
          </p:cNvPr>
          <p:cNvSpPr>
            <a:spLocks noGrp="1"/>
          </p:cNvSpPr>
          <p:nvPr>
            <p:ph type="body" sz="quarter" idx="38"/>
          </p:nvPr>
        </p:nvSpPr>
        <p:spPr>
          <a:solidFill>
            <a:srgbClr val="0070C0"/>
          </a:solidFill>
        </p:spPr>
        <p:txBody>
          <a:bodyPr/>
          <a:lstStyle/>
          <a:p>
            <a:endParaRPr lang="en-US" noProof="0"/>
          </a:p>
        </p:txBody>
      </p:sp>
      <p:sp>
        <p:nvSpPr>
          <p:cNvPr id="25" name="Text Placeholder 24">
            <a:extLst>
              <a:ext uri="{FF2B5EF4-FFF2-40B4-BE49-F238E27FC236}">
                <a16:creationId xmlns:a16="http://schemas.microsoft.com/office/drawing/2014/main" id="{124E2DA6-75A6-4BAD-3657-F2026395E297}"/>
              </a:ext>
            </a:extLst>
          </p:cNvPr>
          <p:cNvSpPr>
            <a:spLocks noGrp="1"/>
          </p:cNvSpPr>
          <p:nvPr>
            <p:ph type="body" sz="quarter" idx="39"/>
          </p:nvPr>
        </p:nvSpPr>
        <p:spPr>
          <a:solidFill>
            <a:srgbClr val="0078D4"/>
          </a:solidFill>
        </p:spPr>
        <p:txBody>
          <a:bodyPr/>
          <a:lstStyle/>
          <a:p>
            <a:endParaRPr lang="en-US" noProof="0"/>
          </a:p>
        </p:txBody>
      </p:sp>
      <p:sp>
        <p:nvSpPr>
          <p:cNvPr id="26" name="Text Placeholder 25">
            <a:extLst>
              <a:ext uri="{FF2B5EF4-FFF2-40B4-BE49-F238E27FC236}">
                <a16:creationId xmlns:a16="http://schemas.microsoft.com/office/drawing/2014/main" id="{425F0004-D6F9-E52F-67BD-1C1D4A1F9266}"/>
              </a:ext>
            </a:extLst>
          </p:cNvPr>
          <p:cNvSpPr>
            <a:spLocks noGrp="1"/>
          </p:cNvSpPr>
          <p:nvPr>
            <p:ph type="body" sz="quarter" idx="40"/>
          </p:nvPr>
        </p:nvSpPr>
        <p:spPr/>
        <p:txBody>
          <a:bodyPr/>
          <a:lstStyle/>
          <a:p>
            <a:endParaRPr lang="en-US" noProof="0"/>
          </a:p>
        </p:txBody>
      </p:sp>
      <p:grpSp>
        <p:nvGrpSpPr>
          <p:cNvPr id="27" name="Group 26">
            <a:extLst>
              <a:ext uri="{FF2B5EF4-FFF2-40B4-BE49-F238E27FC236}">
                <a16:creationId xmlns:a16="http://schemas.microsoft.com/office/drawing/2014/main" id="{6054A5A1-AAAE-DB60-D9B1-85A46E3066AD}"/>
              </a:ext>
            </a:extLst>
          </p:cNvPr>
          <p:cNvGrpSpPr/>
          <p:nvPr/>
        </p:nvGrpSpPr>
        <p:grpSpPr>
          <a:xfrm>
            <a:off x="7729088" y="2785896"/>
            <a:ext cx="2351135" cy="360000"/>
            <a:chOff x="588263" y="2657420"/>
            <a:chExt cx="2351135" cy="360000"/>
          </a:xfrm>
        </p:grpSpPr>
        <p:pic>
          <p:nvPicPr>
            <p:cNvPr id="28" name="Picture 27">
              <a:extLst>
                <a:ext uri="{FF2B5EF4-FFF2-40B4-BE49-F238E27FC236}">
                  <a16:creationId xmlns:a16="http://schemas.microsoft.com/office/drawing/2014/main" id="{18DAAD84-6DB8-C12F-F883-10FA848B93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9" name="TextBox 28">
              <a:extLst>
                <a:ext uri="{FF2B5EF4-FFF2-40B4-BE49-F238E27FC236}">
                  <a16:creationId xmlns:a16="http://schemas.microsoft.com/office/drawing/2014/main" id="{D862E64F-5E39-AD66-3E25-442C679DCA1D}"/>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0" name="Group 29">
            <a:extLst>
              <a:ext uri="{FF2B5EF4-FFF2-40B4-BE49-F238E27FC236}">
                <a16:creationId xmlns:a16="http://schemas.microsoft.com/office/drawing/2014/main" id="{9C504EFE-9149-E12D-4261-8B655879CC86}"/>
              </a:ext>
            </a:extLst>
          </p:cNvPr>
          <p:cNvGrpSpPr/>
          <p:nvPr/>
        </p:nvGrpSpPr>
        <p:grpSpPr>
          <a:xfrm>
            <a:off x="812632" y="2783167"/>
            <a:ext cx="2351135" cy="360000"/>
            <a:chOff x="588263" y="3617084"/>
            <a:chExt cx="2351135" cy="360000"/>
          </a:xfrm>
        </p:grpSpPr>
        <p:pic>
          <p:nvPicPr>
            <p:cNvPr id="31" name="Picture 30">
              <a:extLst>
                <a:ext uri="{FF2B5EF4-FFF2-40B4-BE49-F238E27FC236}">
                  <a16:creationId xmlns:a16="http://schemas.microsoft.com/office/drawing/2014/main" id="{AF29244D-56D6-62F3-55EE-B62A60F99E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32" name="TextBox 31">
              <a:extLst>
                <a:ext uri="{FF2B5EF4-FFF2-40B4-BE49-F238E27FC236}">
                  <a16:creationId xmlns:a16="http://schemas.microsoft.com/office/drawing/2014/main" id="{DE02934F-2589-3CDA-12DA-42958E3A6D8F}"/>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3" name="Group 32">
            <a:extLst>
              <a:ext uri="{FF2B5EF4-FFF2-40B4-BE49-F238E27FC236}">
                <a16:creationId xmlns:a16="http://schemas.microsoft.com/office/drawing/2014/main" id="{A6CB8D81-62C3-DF8C-5911-0DF78724052F}"/>
              </a:ext>
            </a:extLst>
          </p:cNvPr>
          <p:cNvGrpSpPr/>
          <p:nvPr/>
        </p:nvGrpSpPr>
        <p:grpSpPr>
          <a:xfrm>
            <a:off x="812630" y="5187068"/>
            <a:ext cx="2351135" cy="360000"/>
            <a:chOff x="588263" y="1697756"/>
            <a:chExt cx="2351135" cy="360000"/>
          </a:xfrm>
        </p:grpSpPr>
        <p:pic>
          <p:nvPicPr>
            <p:cNvPr id="34" name="Picture 33">
              <a:extLst>
                <a:ext uri="{FF2B5EF4-FFF2-40B4-BE49-F238E27FC236}">
                  <a16:creationId xmlns:a16="http://schemas.microsoft.com/office/drawing/2014/main" id="{3640D1B5-D95D-8D62-72C5-55890A7877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35" name="TextBox 34">
              <a:extLst>
                <a:ext uri="{FF2B5EF4-FFF2-40B4-BE49-F238E27FC236}">
                  <a16:creationId xmlns:a16="http://schemas.microsoft.com/office/drawing/2014/main" id="{7AA0AA9C-3AD1-669B-9D11-DDF3ADCC3444}"/>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6" name="Group 35">
            <a:extLst>
              <a:ext uri="{FF2B5EF4-FFF2-40B4-BE49-F238E27FC236}">
                <a16:creationId xmlns:a16="http://schemas.microsoft.com/office/drawing/2014/main" id="{5221D1CA-FA56-8F37-0DB2-42EF18DE3C98}"/>
              </a:ext>
            </a:extLst>
          </p:cNvPr>
          <p:cNvGrpSpPr/>
          <p:nvPr/>
        </p:nvGrpSpPr>
        <p:grpSpPr>
          <a:xfrm>
            <a:off x="4270860" y="2783167"/>
            <a:ext cx="2361959" cy="360000"/>
            <a:chOff x="577439" y="3137252"/>
            <a:chExt cx="2361959" cy="360000"/>
          </a:xfrm>
        </p:grpSpPr>
        <p:pic>
          <p:nvPicPr>
            <p:cNvPr id="37" name="Picture 36">
              <a:extLst>
                <a:ext uri="{FF2B5EF4-FFF2-40B4-BE49-F238E27FC236}">
                  <a16:creationId xmlns:a16="http://schemas.microsoft.com/office/drawing/2014/main" id="{8D0148BC-95DB-72C5-2633-CFD6595E13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38" name="TextBox 37">
              <a:extLst>
                <a:ext uri="{FF2B5EF4-FFF2-40B4-BE49-F238E27FC236}">
                  <a16:creationId xmlns:a16="http://schemas.microsoft.com/office/drawing/2014/main" id="{8823426E-8942-9C1C-0047-46209DA02BFD}"/>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9" name="Group 38">
            <a:extLst>
              <a:ext uri="{FF2B5EF4-FFF2-40B4-BE49-F238E27FC236}">
                <a16:creationId xmlns:a16="http://schemas.microsoft.com/office/drawing/2014/main" id="{9706E0DE-CDA5-60DA-FE91-9B0774F13923}"/>
              </a:ext>
            </a:extLst>
          </p:cNvPr>
          <p:cNvGrpSpPr/>
          <p:nvPr/>
        </p:nvGrpSpPr>
        <p:grpSpPr>
          <a:xfrm>
            <a:off x="4270860" y="5195918"/>
            <a:ext cx="2351135" cy="360000"/>
            <a:chOff x="588263" y="2177588"/>
            <a:chExt cx="2351135" cy="360000"/>
          </a:xfrm>
        </p:grpSpPr>
        <p:pic>
          <p:nvPicPr>
            <p:cNvPr id="40" name="Picture 39">
              <a:extLst>
                <a:ext uri="{FF2B5EF4-FFF2-40B4-BE49-F238E27FC236}">
                  <a16:creationId xmlns:a16="http://schemas.microsoft.com/office/drawing/2014/main" id="{0E3B56BE-9059-CC78-6DB0-780E043EC82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41" name="TextBox 40">
              <a:extLst>
                <a:ext uri="{FF2B5EF4-FFF2-40B4-BE49-F238E27FC236}">
                  <a16:creationId xmlns:a16="http://schemas.microsoft.com/office/drawing/2014/main" id="{124FA95E-A486-00E0-7278-BB20851AC53E}"/>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5" name="Group 44">
            <a:extLst>
              <a:ext uri="{FF2B5EF4-FFF2-40B4-BE49-F238E27FC236}">
                <a16:creationId xmlns:a16="http://schemas.microsoft.com/office/drawing/2014/main" id="{445D948C-E727-548F-69FD-A6E05E936FBA}"/>
              </a:ext>
            </a:extLst>
          </p:cNvPr>
          <p:cNvGrpSpPr/>
          <p:nvPr/>
        </p:nvGrpSpPr>
        <p:grpSpPr>
          <a:xfrm>
            <a:off x="7729088" y="5187068"/>
            <a:ext cx="2351135" cy="360000"/>
            <a:chOff x="588263" y="3617084"/>
            <a:chExt cx="2351135" cy="360000"/>
          </a:xfrm>
        </p:grpSpPr>
        <p:pic>
          <p:nvPicPr>
            <p:cNvPr id="46" name="Picture 45">
              <a:extLst>
                <a:ext uri="{FF2B5EF4-FFF2-40B4-BE49-F238E27FC236}">
                  <a16:creationId xmlns:a16="http://schemas.microsoft.com/office/drawing/2014/main" id="{3706D4D3-E45C-DDC1-8F44-CAD0997F2E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47" name="TextBox 46">
              <a:extLst>
                <a:ext uri="{FF2B5EF4-FFF2-40B4-BE49-F238E27FC236}">
                  <a16:creationId xmlns:a16="http://schemas.microsoft.com/office/drawing/2014/main" id="{5C36AC5D-9D62-82E7-F47B-408859C7A88E}"/>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42" name="Picture 41">
            <a:extLst>
              <a:ext uri="{FF2B5EF4-FFF2-40B4-BE49-F238E27FC236}">
                <a16:creationId xmlns:a16="http://schemas.microsoft.com/office/drawing/2014/main" id="{566B2265-101E-BA89-6265-5593B80D5A5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226541" y="4312494"/>
            <a:ext cx="1965459" cy="2545506"/>
          </a:xfrm>
          <a:prstGeom prst="rect">
            <a:avLst/>
          </a:prstGeom>
        </p:spPr>
      </p:pic>
      <p:sp>
        <p:nvSpPr>
          <p:cNvPr id="43" name="Rectangle: Rounded Corners 6">
            <a:extLst>
              <a:ext uri="{FF2B5EF4-FFF2-40B4-BE49-F238E27FC236}">
                <a16:creationId xmlns:a16="http://schemas.microsoft.com/office/drawing/2014/main" id="{CB29ECBB-A3E2-7E87-9034-18271A5138B2}"/>
              </a:ext>
              <a:ext uri="{C183D7F6-B498-43B3-948B-1728B52AA6E4}">
                <adec:decorative xmlns:adec="http://schemas.microsoft.com/office/drawing/2017/decorative" val="1"/>
              </a:ext>
            </a:extLst>
          </p:cNvPr>
          <p:cNvSpPr/>
          <p:nvPr/>
        </p:nvSpPr>
        <p:spPr bwMode="auto">
          <a:xfrm>
            <a:off x="570454" y="1127774"/>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44" name="Group 43">
            <a:extLst>
              <a:ext uri="{FF2B5EF4-FFF2-40B4-BE49-F238E27FC236}">
                <a16:creationId xmlns:a16="http://schemas.microsoft.com/office/drawing/2014/main" id="{D8089FA2-9F91-B38C-C675-1BEE5AAE6526}"/>
              </a:ext>
            </a:extLst>
          </p:cNvPr>
          <p:cNvGrpSpPr/>
          <p:nvPr/>
        </p:nvGrpSpPr>
        <p:grpSpPr>
          <a:xfrm>
            <a:off x="1624328" y="1130620"/>
            <a:ext cx="1463040" cy="216000"/>
            <a:chOff x="1198144" y="862657"/>
            <a:chExt cx="1463040" cy="216000"/>
          </a:xfrm>
        </p:grpSpPr>
        <p:sp>
          <p:nvSpPr>
            <p:cNvPr id="49" name="Rectangle: Rounded Corners 6">
              <a:extLst>
                <a:ext uri="{FF2B5EF4-FFF2-40B4-BE49-F238E27FC236}">
                  <a16:creationId xmlns:a16="http://schemas.microsoft.com/office/drawing/2014/main" id="{9434A31A-DBE0-6BA8-759B-C605CF9B1EC5}"/>
                </a:ext>
                <a:ext uri="{C183D7F6-B498-43B3-948B-1728B52AA6E4}">
                  <adec:decorative xmlns:adec="http://schemas.microsoft.com/office/drawing/2017/decorative" val="1"/>
                </a:ext>
              </a:extLst>
            </p:cNvPr>
            <p:cNvSpPr/>
            <p:nvPr/>
          </p:nvSpPr>
          <p:spPr bwMode="auto">
            <a:xfrm>
              <a:off x="1198144" y="862657"/>
              <a:ext cx="146304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Courtroom utilization</a:t>
              </a:r>
            </a:p>
          </p:txBody>
        </p:sp>
        <p:pic>
          <p:nvPicPr>
            <p:cNvPr id="50" name="Graphic 49">
              <a:extLst>
                <a:ext uri="{FF2B5EF4-FFF2-40B4-BE49-F238E27FC236}">
                  <a16:creationId xmlns:a16="http://schemas.microsoft.com/office/drawing/2014/main" id="{0F4FE567-3FF8-7E09-2445-5E08B9B60CA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4929" y="898657"/>
              <a:ext cx="144000" cy="144000"/>
            </a:xfrm>
            <a:prstGeom prst="rect">
              <a:avLst/>
            </a:prstGeom>
          </p:spPr>
        </p:pic>
      </p:grpSp>
      <p:grpSp>
        <p:nvGrpSpPr>
          <p:cNvPr id="51" name="Group 50">
            <a:extLst>
              <a:ext uri="{FF2B5EF4-FFF2-40B4-BE49-F238E27FC236}">
                <a16:creationId xmlns:a16="http://schemas.microsoft.com/office/drawing/2014/main" id="{945F6539-CAED-51FB-8659-471282D02B3C}"/>
              </a:ext>
            </a:extLst>
          </p:cNvPr>
          <p:cNvGrpSpPr/>
          <p:nvPr/>
        </p:nvGrpSpPr>
        <p:grpSpPr>
          <a:xfrm>
            <a:off x="3160762" y="1130620"/>
            <a:ext cx="1371600" cy="216000"/>
            <a:chOff x="2707850" y="862657"/>
            <a:chExt cx="1371600" cy="216000"/>
          </a:xfrm>
        </p:grpSpPr>
        <p:sp>
          <p:nvSpPr>
            <p:cNvPr id="52" name="Rectangle: Rounded Corners 6">
              <a:extLst>
                <a:ext uri="{FF2B5EF4-FFF2-40B4-BE49-F238E27FC236}">
                  <a16:creationId xmlns:a16="http://schemas.microsoft.com/office/drawing/2014/main" id="{AF51AB50-CA8D-4375-D78A-13267925EFCC}"/>
                </a:ext>
                <a:ext uri="{C183D7F6-B498-43B3-948B-1728B52AA6E4}">
                  <adec:decorative xmlns:adec="http://schemas.microsoft.com/office/drawing/2017/decorative" val="1"/>
                </a:ext>
              </a:extLst>
            </p:cNvPr>
            <p:cNvSpPr/>
            <p:nvPr/>
          </p:nvSpPr>
          <p:spPr bwMode="auto">
            <a:xfrm>
              <a:off x="2707850" y="862657"/>
              <a:ext cx="13716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Administrative time</a:t>
              </a:r>
            </a:p>
          </p:txBody>
        </p:sp>
        <p:pic>
          <p:nvPicPr>
            <p:cNvPr id="53" name="Graphic 52">
              <a:extLst>
                <a:ext uri="{FF2B5EF4-FFF2-40B4-BE49-F238E27FC236}">
                  <a16:creationId xmlns:a16="http://schemas.microsoft.com/office/drawing/2014/main" id="{C7EB8070-11BB-30DD-E90B-E4A9DF6510B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754635" y="898657"/>
              <a:ext cx="144000" cy="144000"/>
            </a:xfrm>
            <a:prstGeom prst="rect">
              <a:avLst/>
            </a:prstGeom>
          </p:spPr>
        </p:pic>
      </p:grpSp>
      <p:grpSp>
        <p:nvGrpSpPr>
          <p:cNvPr id="54" name="Group 53">
            <a:extLst>
              <a:ext uri="{FF2B5EF4-FFF2-40B4-BE49-F238E27FC236}">
                <a16:creationId xmlns:a16="http://schemas.microsoft.com/office/drawing/2014/main" id="{E98F2470-9E98-E544-16E6-E979F61F5120}"/>
              </a:ext>
            </a:extLst>
          </p:cNvPr>
          <p:cNvGrpSpPr/>
          <p:nvPr/>
        </p:nvGrpSpPr>
        <p:grpSpPr>
          <a:xfrm>
            <a:off x="4599985" y="1130620"/>
            <a:ext cx="1476000" cy="216000"/>
            <a:chOff x="4582885" y="862657"/>
            <a:chExt cx="1476000" cy="216000"/>
          </a:xfrm>
        </p:grpSpPr>
        <p:sp>
          <p:nvSpPr>
            <p:cNvPr id="55" name="Rectangle: Rounded Corners 6">
              <a:extLst>
                <a:ext uri="{FF2B5EF4-FFF2-40B4-BE49-F238E27FC236}">
                  <a16:creationId xmlns:a16="http://schemas.microsoft.com/office/drawing/2014/main" id="{FB2849B3-4AF8-1B6F-47D5-D4B8D2A06DA8}"/>
                </a:ext>
                <a:ext uri="{C183D7F6-B498-43B3-948B-1728B52AA6E4}">
                  <adec:decorative xmlns:adec="http://schemas.microsoft.com/office/drawing/2017/decorative" val="1"/>
                </a:ext>
              </a:extLst>
            </p:cNvPr>
            <p:cNvSpPr/>
            <p:nvPr/>
          </p:nvSpPr>
          <p:spPr bwMode="auto">
            <a:xfrm>
              <a:off x="4582885" y="862657"/>
              <a:ext cx="1476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Case processing </a:t>
              </a:r>
              <a:r>
                <a:rPr lang="en-US" sz="900" noProof="0">
                  <a:solidFill>
                    <a:srgbClr val="0078D4"/>
                  </a:solidFill>
                  <a:latin typeface="Segoe UI Semibold" panose="020B0702040204020203" pitchFamily="34" charset="0"/>
                  <a:cs typeface="Segoe UI Semibold" panose="020B0702040204020203" pitchFamily="34" charset="0"/>
                </a:rPr>
                <a:t>time</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56" name="Graphic 55">
              <a:extLst>
                <a:ext uri="{FF2B5EF4-FFF2-40B4-BE49-F238E27FC236}">
                  <a16:creationId xmlns:a16="http://schemas.microsoft.com/office/drawing/2014/main" id="{73C572CA-AABF-260B-5608-5D0964BD2FE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629670" y="898657"/>
              <a:ext cx="144000" cy="144000"/>
            </a:xfrm>
            <a:prstGeom prst="rect">
              <a:avLst/>
            </a:prstGeom>
          </p:spPr>
        </p:pic>
      </p:grpSp>
      <p:sp>
        <p:nvSpPr>
          <p:cNvPr id="57" name="Rectangle: Rounded Corners 6">
            <a:extLst>
              <a:ext uri="{FF2B5EF4-FFF2-40B4-BE49-F238E27FC236}">
                <a16:creationId xmlns:a16="http://schemas.microsoft.com/office/drawing/2014/main" id="{3F1F3481-1DAA-3694-48BA-FC53D7D59052}"/>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58" name="Group 57">
            <a:extLst>
              <a:ext uri="{FF2B5EF4-FFF2-40B4-BE49-F238E27FC236}">
                <a16:creationId xmlns:a16="http://schemas.microsoft.com/office/drawing/2014/main" id="{22C7934E-8D42-B273-4F88-66A0D82C6021}"/>
              </a:ext>
            </a:extLst>
          </p:cNvPr>
          <p:cNvGrpSpPr/>
          <p:nvPr/>
        </p:nvGrpSpPr>
        <p:grpSpPr>
          <a:xfrm>
            <a:off x="7523373" y="1130620"/>
            <a:ext cx="1554480" cy="216000"/>
            <a:chOff x="1194743" y="1140160"/>
            <a:chExt cx="1554480" cy="216000"/>
          </a:xfrm>
        </p:grpSpPr>
        <p:sp>
          <p:nvSpPr>
            <p:cNvPr id="59" name="Rectangle: Rounded Corners 6">
              <a:extLst>
                <a:ext uri="{FF2B5EF4-FFF2-40B4-BE49-F238E27FC236}">
                  <a16:creationId xmlns:a16="http://schemas.microsoft.com/office/drawing/2014/main" id="{CF5534E7-45C8-1157-4959-91143871A234}"/>
                </a:ext>
                <a:ext uri="{C183D7F6-B498-43B3-948B-1728B52AA6E4}">
                  <adec:decorative xmlns:adec="http://schemas.microsoft.com/office/drawing/2017/decorative" val="1"/>
                </a:ext>
              </a:extLst>
            </p:cNvPr>
            <p:cNvSpPr/>
            <p:nvPr/>
          </p:nvSpPr>
          <p:spPr bwMode="auto">
            <a:xfrm>
              <a:off x="1194743" y="1140160"/>
              <a:ext cx="155448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Resource optimization</a:t>
              </a:r>
            </a:p>
          </p:txBody>
        </p:sp>
        <p:pic>
          <p:nvPicPr>
            <p:cNvPr id="60" name="Graphic 59">
              <a:extLst>
                <a:ext uri="{FF2B5EF4-FFF2-40B4-BE49-F238E27FC236}">
                  <a16:creationId xmlns:a16="http://schemas.microsoft.com/office/drawing/2014/main" id="{F245F121-F410-E8E7-FAC9-D4CDC05EF48C}"/>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grpSp>
        <p:nvGrpSpPr>
          <p:cNvPr id="61" name="Group 60">
            <a:extLst>
              <a:ext uri="{FF2B5EF4-FFF2-40B4-BE49-F238E27FC236}">
                <a16:creationId xmlns:a16="http://schemas.microsoft.com/office/drawing/2014/main" id="{87093E81-152C-F6DF-28D3-538DAEFCEA7F}"/>
              </a:ext>
            </a:extLst>
          </p:cNvPr>
          <p:cNvGrpSpPr/>
          <p:nvPr/>
        </p:nvGrpSpPr>
        <p:grpSpPr>
          <a:xfrm>
            <a:off x="9167395" y="1130620"/>
            <a:ext cx="1188719" cy="219456"/>
            <a:chOff x="1194743" y="1140160"/>
            <a:chExt cx="1014761" cy="216000"/>
          </a:xfrm>
        </p:grpSpPr>
        <p:sp>
          <p:nvSpPr>
            <p:cNvPr id="62" name="Rectangle: Rounded Corners 6">
              <a:extLst>
                <a:ext uri="{FF2B5EF4-FFF2-40B4-BE49-F238E27FC236}">
                  <a16:creationId xmlns:a16="http://schemas.microsoft.com/office/drawing/2014/main" id="{E799AFCF-3A25-A505-F338-612547AF48FF}"/>
                </a:ext>
                <a:ext uri="{C183D7F6-B498-43B3-948B-1728B52AA6E4}">
                  <adec:decorative xmlns:adec="http://schemas.microsoft.com/office/drawing/2017/decorative" val="1"/>
                </a:ext>
              </a:extLst>
            </p:cNvPr>
            <p:cNvSpPr/>
            <p:nvPr/>
          </p:nvSpPr>
          <p:spPr bwMode="auto">
            <a:xfrm>
              <a:off x="1194743" y="1140160"/>
              <a:ext cx="1014761"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Efficiency boost</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63" name="Graphic 62">
              <a:extLst>
                <a:ext uri="{FF2B5EF4-FFF2-40B4-BE49-F238E27FC236}">
                  <a16:creationId xmlns:a16="http://schemas.microsoft.com/office/drawing/2014/main" id="{F3899D18-DA0A-6F7A-7DA8-0016CC6EF555}"/>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grpSp>
        <p:nvGrpSpPr>
          <p:cNvPr id="48" name="Group 47">
            <a:extLst>
              <a:ext uri="{FF2B5EF4-FFF2-40B4-BE49-F238E27FC236}">
                <a16:creationId xmlns:a16="http://schemas.microsoft.com/office/drawing/2014/main" id="{1DDF05D9-D46D-73CD-D03E-D6D2D0BFC2D4}"/>
              </a:ext>
            </a:extLst>
          </p:cNvPr>
          <p:cNvGrpSpPr/>
          <p:nvPr/>
        </p:nvGrpSpPr>
        <p:grpSpPr>
          <a:xfrm>
            <a:off x="10441911" y="1130620"/>
            <a:ext cx="1097280" cy="219456"/>
            <a:chOff x="1194742" y="1140160"/>
            <a:chExt cx="940519" cy="216000"/>
          </a:xfrm>
        </p:grpSpPr>
        <p:sp>
          <p:nvSpPr>
            <p:cNvPr id="64" name="Rectangle: Rounded Corners 6">
              <a:extLst>
                <a:ext uri="{FF2B5EF4-FFF2-40B4-BE49-F238E27FC236}">
                  <a16:creationId xmlns:a16="http://schemas.microsoft.com/office/drawing/2014/main" id="{9E54B25D-5322-DCE6-E1AC-7FFD55595299}"/>
                </a:ext>
                <a:ext uri="{C183D7F6-B498-43B3-948B-1728B52AA6E4}">
                  <adec:decorative xmlns:adec="http://schemas.microsoft.com/office/drawing/2017/decorative" val="1"/>
                </a:ext>
              </a:extLst>
            </p:cNvPr>
            <p:cNvSpPr/>
            <p:nvPr/>
          </p:nvSpPr>
          <p:spPr bwMode="auto">
            <a:xfrm>
              <a:off x="1194742" y="1140160"/>
              <a:ext cx="940519"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Swift justice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65" name="Graphic 64">
              <a:extLst>
                <a:ext uri="{FF2B5EF4-FFF2-40B4-BE49-F238E27FC236}">
                  <a16:creationId xmlns:a16="http://schemas.microsoft.com/office/drawing/2014/main" id="{1EE1E64E-0E5F-B7FF-6D2C-D76F83314217}"/>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sp>
        <p:nvSpPr>
          <p:cNvPr id="68" name="Text Placeholder 198">
            <a:extLst>
              <a:ext uri="{FF2B5EF4-FFF2-40B4-BE49-F238E27FC236}">
                <a16:creationId xmlns:a16="http://schemas.microsoft.com/office/drawing/2014/main" id="{1BFE0118-6261-F23C-78B1-A88B7521A61C}"/>
              </a:ext>
            </a:extLst>
          </p:cNvPr>
          <p:cNvSpPr txBox="1">
            <a:spLocks/>
          </p:cNvSpPr>
          <p:nvPr/>
        </p:nvSpPr>
        <p:spPr>
          <a:xfrm>
            <a:off x="10430234" y="521099"/>
            <a:ext cx="1456966" cy="175614"/>
          </a:xfrm>
          <a:prstGeom prst="rect">
            <a:avLst/>
          </a:prstGeom>
        </p:spPr>
        <p:txBody>
          <a:bodyPr vert="horz" wrap="square" lIns="0" tIns="0" rIns="0" bIns="0" rtlCol="0">
            <a:spAutoFit/>
          </a:bodyPr>
          <a:lstStyle>
            <a:lvl1pPr marL="0" marR="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100" b="1" i="0" kern="1200" spc="-20" baseline="0">
                <a:solidFill>
                  <a:srgbClr val="0078D4"/>
                </a:solidFill>
                <a:latin typeface="Segoe UI Semibold" panose="020B0502040204020203" pitchFamily="34" charset="0"/>
                <a:ea typeface="+mn-ea"/>
                <a:cs typeface="Segoe UI Semibold" panose="020B0502040204020203" pitchFamily="34" charset="0"/>
              </a:defRPr>
            </a:lvl1pPr>
            <a:lvl2pPr marL="228600" marR="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100" kern="1200" spc="-20" baseline="0">
                <a:solidFill>
                  <a:srgbClr val="B1B3B3"/>
                </a:solidFill>
                <a:latin typeface="+mn-lt"/>
                <a:ea typeface="+mn-ea"/>
                <a:cs typeface="+mn-cs"/>
              </a:defRPr>
            </a:lvl2pPr>
            <a:lvl3pPr marL="657225" marR="0" indent="-20002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Buy</a:t>
            </a:r>
          </a:p>
        </p:txBody>
      </p:sp>
      <p:sp>
        <p:nvSpPr>
          <p:cNvPr id="69" name="Text Placeholder 185">
            <a:extLst>
              <a:ext uri="{FF2B5EF4-FFF2-40B4-BE49-F238E27FC236}">
                <a16:creationId xmlns:a16="http://schemas.microsoft.com/office/drawing/2014/main" id="{5E15AEBB-4396-82E6-7FD4-CCA9A07C8AB3}"/>
              </a:ext>
            </a:extLst>
          </p:cNvPr>
          <p:cNvSpPr txBox="1">
            <a:spLocks/>
          </p:cNvSpPr>
          <p:nvPr/>
        </p:nvSpPr>
        <p:spPr>
          <a:xfrm>
            <a:off x="6003985" y="521099"/>
            <a:ext cx="4114944" cy="169277"/>
          </a:xfrm>
          <a:prstGeom prst="rect">
            <a:avLst/>
          </a:prstGeom>
        </p:spPr>
        <p:txBody>
          <a:bodyPr vert="horz" wrap="square" lIns="0" tIns="0" rIns="0" bIns="0" rtlCol="0">
            <a:spAutoFit/>
          </a:bodyPr>
          <a:lstStyle>
            <a:lvl1pPr marL="0" marR="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100" b="1" i="0" kern="1200" spc="-20" baseline="0">
                <a:solidFill>
                  <a:srgbClr val="C03BC4"/>
                </a:solidFill>
                <a:latin typeface="Segoe UI Semibold" panose="020B0502040204020203" pitchFamily="34" charset="0"/>
                <a:ea typeface="+mn-ea"/>
                <a:cs typeface="Segoe UI Semibold" panose="020B0502040204020203" pitchFamily="34" charset="0"/>
              </a:defRPr>
            </a:lvl1pPr>
            <a:lvl2pPr marL="228600" marR="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100" kern="1200" spc="-20" baseline="0">
                <a:solidFill>
                  <a:srgbClr val="B1B3B3"/>
                </a:solidFill>
                <a:latin typeface="+mn-lt"/>
                <a:ea typeface="+mn-ea"/>
                <a:cs typeface="+mn-cs"/>
              </a:defRPr>
            </a:lvl2pPr>
            <a:lvl3pPr marL="657225" marR="0" indent="-20002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Microsoft 365 Copilot</a:t>
            </a:r>
            <a:endParaRPr lang="en-US" i="1" noProof="0"/>
          </a:p>
        </p:txBody>
      </p:sp>
    </p:spTree>
    <p:extLst>
      <p:ext uri="{BB962C8B-B14F-4D97-AF65-F5344CB8AC3E}">
        <p14:creationId xmlns:p14="http://schemas.microsoft.com/office/powerpoint/2010/main" val="56991713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E09632FB-967C-5F30-BAF3-5081B56E9427}"/>
              </a:ext>
              <a:ext uri="{C183D7F6-B498-43B3-948B-1728B52AA6E4}">
                <adec:decorative xmlns:adec="http://schemas.microsoft.com/office/drawing/2017/decorative" val="1"/>
              </a:ext>
            </a:extLst>
          </p:cNvPr>
          <p:cNvSpPr>
            <a:spLocks/>
          </p:cNvSpPr>
          <p:nvPr/>
        </p:nvSpPr>
        <p:spPr bwMode="auto">
          <a:xfrm flipV="1">
            <a:off x="337846" y="1128770"/>
            <a:ext cx="11516309" cy="1657972"/>
          </a:xfrm>
          <a:prstGeom prst="roundRect">
            <a:avLst>
              <a:gd name="adj" fmla="val 4334"/>
            </a:avLst>
          </a:prstGeom>
          <a:noFill/>
          <a:ln w="6350">
            <a:solidFill>
              <a:schemeClr val="tx1">
                <a:alpha val="19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8" tIns="143446" rIns="179308" bIns="143446" numCol="1" spcCol="0" rtlCol="0" fromWordArt="0" anchor="t" anchorCtr="0" forceAA="0" compatLnSpc="1">
            <a:prstTxWarp prst="textNoShape">
              <a:avLst/>
            </a:prstTxWarp>
            <a:noAutofit/>
          </a:bodyPr>
          <a:lstStyle/>
          <a:p>
            <a:pPr marL="0" marR="0" lvl="0" indent="0" algn="l" defTabSz="914289" rtl="0" eaLnBrk="1" fontAlgn="base" latinLnBrk="0" hangingPunct="1">
              <a:lnSpc>
                <a:spcPct val="100000"/>
              </a:lnSpc>
              <a:spcBef>
                <a:spcPct val="0"/>
              </a:spcBef>
              <a:spcAft>
                <a:spcPct val="0"/>
              </a:spcAft>
              <a:buClrTx/>
              <a:buSzTx/>
              <a:buFontTx/>
              <a:buNone/>
              <a:tabLst/>
              <a:defRPr/>
            </a:pPr>
            <a:endParaRPr kumimoji="0" lang="en-US" sz="2353"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 name="Title 4">
            <a:extLst>
              <a:ext uri="{FF2B5EF4-FFF2-40B4-BE49-F238E27FC236}">
                <a16:creationId xmlns:a16="http://schemas.microsoft.com/office/drawing/2014/main" id="{83705E20-B76A-8ED4-F37A-B3B6C857C523}"/>
              </a:ext>
            </a:extLst>
          </p:cNvPr>
          <p:cNvSpPr>
            <a:spLocks noGrp="1"/>
          </p:cNvSpPr>
          <p:nvPr>
            <p:ph type="title"/>
          </p:nvPr>
        </p:nvSpPr>
        <p:spPr>
          <a:xfrm>
            <a:off x="588263" y="457200"/>
            <a:ext cx="11018520" cy="553998"/>
          </a:xfrm>
        </p:spPr>
        <p:txBody>
          <a:bodyPr/>
          <a:lstStyle/>
          <a:p>
            <a:r>
              <a:rPr lang="en-US" dirty="0">
                <a:gradFill>
                  <a:gsLst>
                    <a:gs pos="35000">
                      <a:srgbClr val="0078D4"/>
                    </a:gs>
                    <a:gs pos="0">
                      <a:srgbClr val="C03BC4"/>
                    </a:gs>
                  </a:gsLst>
                  <a:path path="circle">
                    <a:fillToRect l="100000" t="100000"/>
                  </a:path>
                </a:gradFill>
              </a:rPr>
              <a:t>Roles for Government</a:t>
            </a:r>
          </a:p>
        </p:txBody>
      </p:sp>
      <p:sp>
        <p:nvSpPr>
          <p:cNvPr id="19" name="Rounded Rectangle 18" descr="Announcing&#10;">
            <a:extLst>
              <a:ext uri="{FF2B5EF4-FFF2-40B4-BE49-F238E27FC236}">
                <a16:creationId xmlns:a16="http://schemas.microsoft.com/office/drawing/2014/main" id="{3D8F1137-43A2-2479-1308-21CCAA637E67}"/>
              </a:ext>
            </a:extLst>
          </p:cNvPr>
          <p:cNvSpPr txBox="1">
            <a:spLocks/>
          </p:cNvSpPr>
          <p:nvPr/>
        </p:nvSpPr>
        <p:spPr bwMode="auto">
          <a:xfrm>
            <a:off x="4744101" y="1203700"/>
            <a:ext cx="2652468" cy="280077"/>
          </a:xfrm>
          <a:prstGeom prst="rect">
            <a:avLst/>
          </a:prstGeom>
          <a:noFill/>
          <a:ln>
            <a:noFill/>
            <a:prstDash/>
          </a:ln>
          <a:effectLst/>
        </p:spPr>
        <p:txBody>
          <a:bodyPr rot="0" spcFirstLastPara="0" vertOverflow="overflow" horzOverflow="overflow" vert="horz" wrap="square" lIns="0" tIns="18288" rIns="0" bIns="45720" numCol="1" spcCol="0" rtlCol="0" fromWordArt="0" anchor="ctr"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fontAlgn="base">
              <a:spcAft>
                <a:spcPct val="0"/>
              </a:spcAft>
              <a:buClrTx/>
              <a:buSzTx/>
              <a:tabLst/>
              <a:defRPr/>
            </a:pPr>
            <a:r>
              <a:rPr lang="en-US" sz="1400" dirty="0">
                <a:gradFill>
                  <a:gsLst>
                    <a:gs pos="35000">
                      <a:srgbClr val="0078D4"/>
                    </a:gs>
                    <a:gs pos="0">
                      <a:srgbClr val="C03BC4"/>
                    </a:gs>
                  </a:gsLst>
                  <a:path path="circle">
                    <a:fillToRect l="100000" t="100000"/>
                  </a:path>
                </a:gradFill>
              </a:rPr>
              <a:t>Cross Vertical Functions </a:t>
            </a:r>
          </a:p>
        </p:txBody>
      </p:sp>
      <p:sp>
        <p:nvSpPr>
          <p:cNvPr id="156" name="Rectangle: Rounded Corners 155">
            <a:extLst>
              <a:ext uri="{FF2B5EF4-FFF2-40B4-BE49-F238E27FC236}">
                <a16:creationId xmlns:a16="http://schemas.microsoft.com/office/drawing/2014/main" id="{5919FCD7-33C3-9EB5-0A6B-F5AAECABC068}"/>
              </a:ext>
            </a:extLst>
          </p:cNvPr>
          <p:cNvSpPr/>
          <p:nvPr/>
        </p:nvSpPr>
        <p:spPr>
          <a:xfrm>
            <a:off x="407797" y="1536062"/>
            <a:ext cx="3726681" cy="517010"/>
          </a:xfrm>
          <a:prstGeom prst="roundRect">
            <a:avLst>
              <a:gd name="adj" fmla="val 96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pPr algn="ctr" defTabSz="932742">
              <a:spcBef>
                <a:spcPct val="20000"/>
              </a:spcBef>
              <a:buSzPct val="90000"/>
            </a:pPr>
            <a:r>
              <a:rPr lang="en-US" sz="1200" b="1">
                <a:solidFill>
                  <a:srgbClr val="FFFFFF"/>
                </a:solidFill>
                <a:latin typeface="Segoe UI Semibold" panose="020B0502040204020203" pitchFamily="34" charset="0"/>
                <a:cs typeface="Segoe UI Semibold" panose="020B0502040204020203" pitchFamily="34" charset="0"/>
              </a:rPr>
              <a:t>Chief Technology Officer</a:t>
            </a:r>
          </a:p>
        </p:txBody>
      </p:sp>
      <p:sp>
        <p:nvSpPr>
          <p:cNvPr id="157" name="Rectangle: Rounded Corners 156">
            <a:extLst>
              <a:ext uri="{FF2B5EF4-FFF2-40B4-BE49-F238E27FC236}">
                <a16:creationId xmlns:a16="http://schemas.microsoft.com/office/drawing/2014/main" id="{B6AB22DA-F650-A2FC-D563-AABE613B74F5}"/>
              </a:ext>
            </a:extLst>
          </p:cNvPr>
          <p:cNvSpPr/>
          <p:nvPr/>
        </p:nvSpPr>
        <p:spPr>
          <a:xfrm>
            <a:off x="450948" y="1580403"/>
            <a:ext cx="377904" cy="428329"/>
          </a:xfrm>
          <a:prstGeom prst="roundRect">
            <a:avLst>
              <a:gd name="adj" fmla="val 10000"/>
            </a:avLst>
          </a:prstGeom>
          <a:ln>
            <a:noFill/>
          </a:ln>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E6DF">
                  <a:hueOff val="0"/>
                  <a:satOff val="0"/>
                  <a:lumOff val="0"/>
                  <a:alphaOff val="0"/>
                </a:srgbClr>
              </a:solidFill>
              <a:effectLst/>
              <a:uLnTx/>
              <a:uFillTx/>
              <a:latin typeface="Segoe UI"/>
              <a:ea typeface="+mn-ea"/>
              <a:cs typeface="+mn-cs"/>
            </a:endParaRPr>
          </a:p>
        </p:txBody>
      </p:sp>
      <p:sp>
        <p:nvSpPr>
          <p:cNvPr id="158" name="Rectangle: Rounded Corners 157">
            <a:extLst>
              <a:ext uri="{FF2B5EF4-FFF2-40B4-BE49-F238E27FC236}">
                <a16:creationId xmlns:a16="http://schemas.microsoft.com/office/drawing/2014/main" id="{E9BD5323-7950-61D0-739C-253343322829}"/>
              </a:ext>
            </a:extLst>
          </p:cNvPr>
          <p:cNvSpPr/>
          <p:nvPr/>
        </p:nvSpPr>
        <p:spPr>
          <a:xfrm>
            <a:off x="4234176" y="1536062"/>
            <a:ext cx="3726681" cy="517010"/>
          </a:xfrm>
          <a:prstGeom prst="roundRect">
            <a:avLst>
              <a:gd name="adj" fmla="val 96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pPr algn="ctr" defTabSz="932742">
              <a:spcBef>
                <a:spcPct val="20000"/>
              </a:spcBef>
              <a:buSzPct val="90000"/>
            </a:pPr>
            <a:r>
              <a:rPr lang="en-US" sz="1200" b="1">
                <a:solidFill>
                  <a:srgbClr val="FFFFFF"/>
                </a:solidFill>
                <a:latin typeface="Segoe UI Semibold" panose="020B0502040204020203" pitchFamily="34" charset="0"/>
                <a:cs typeface="Segoe UI Semibold" panose="020B0502040204020203" pitchFamily="34" charset="0"/>
              </a:rPr>
              <a:t>Chief Information Officer</a:t>
            </a:r>
          </a:p>
        </p:txBody>
      </p:sp>
      <p:sp>
        <p:nvSpPr>
          <p:cNvPr id="159" name="Rectangle: Rounded Corners 158">
            <a:extLst>
              <a:ext uri="{FF2B5EF4-FFF2-40B4-BE49-F238E27FC236}">
                <a16:creationId xmlns:a16="http://schemas.microsoft.com/office/drawing/2014/main" id="{CE627BC1-FE0A-5E09-8425-95FA1D2DB41F}"/>
              </a:ext>
            </a:extLst>
          </p:cNvPr>
          <p:cNvSpPr/>
          <p:nvPr/>
        </p:nvSpPr>
        <p:spPr>
          <a:xfrm>
            <a:off x="8060555" y="1536062"/>
            <a:ext cx="3726681" cy="517010"/>
          </a:xfrm>
          <a:prstGeom prst="roundRect">
            <a:avLst>
              <a:gd name="adj" fmla="val 96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pPr algn="ctr" defTabSz="932742">
              <a:spcBef>
                <a:spcPct val="20000"/>
              </a:spcBef>
              <a:buSzPct val="90000"/>
            </a:pPr>
            <a:r>
              <a:rPr lang="en-US" sz="1200" b="1">
                <a:solidFill>
                  <a:srgbClr val="FFFFFF"/>
                </a:solidFill>
                <a:latin typeface="Segoe UI Semibold" panose="020B0502040204020203" pitchFamily="34" charset="0"/>
                <a:cs typeface="Segoe UI Semibold" panose="020B0502040204020203" pitchFamily="34" charset="0"/>
              </a:rPr>
              <a:t>Chief Data Officer</a:t>
            </a:r>
          </a:p>
        </p:txBody>
      </p:sp>
      <p:sp>
        <p:nvSpPr>
          <p:cNvPr id="164" name="Rectangle: Rounded Corners 163">
            <a:extLst>
              <a:ext uri="{FF2B5EF4-FFF2-40B4-BE49-F238E27FC236}">
                <a16:creationId xmlns:a16="http://schemas.microsoft.com/office/drawing/2014/main" id="{943484C2-6135-84C4-E96E-32ACE7D29D9A}"/>
              </a:ext>
            </a:extLst>
          </p:cNvPr>
          <p:cNvSpPr/>
          <p:nvPr/>
        </p:nvSpPr>
        <p:spPr>
          <a:xfrm>
            <a:off x="4277327" y="1580403"/>
            <a:ext cx="377904" cy="428329"/>
          </a:xfrm>
          <a:prstGeom prst="roundRect">
            <a:avLst>
              <a:gd name="adj" fmla="val 10000"/>
            </a:avLst>
          </a:prstGeom>
          <a:ln>
            <a:noFill/>
          </a:ln>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E6DF">
                  <a:hueOff val="0"/>
                  <a:satOff val="0"/>
                  <a:lumOff val="0"/>
                  <a:alphaOff val="0"/>
                </a:srgbClr>
              </a:solidFill>
              <a:effectLst/>
              <a:uLnTx/>
              <a:uFillTx/>
              <a:latin typeface="Segoe UI"/>
              <a:ea typeface="+mn-ea"/>
              <a:cs typeface="+mn-cs"/>
            </a:endParaRPr>
          </a:p>
        </p:txBody>
      </p:sp>
      <p:sp>
        <p:nvSpPr>
          <p:cNvPr id="167" name="Rectangle: Rounded Corners 166">
            <a:extLst>
              <a:ext uri="{FF2B5EF4-FFF2-40B4-BE49-F238E27FC236}">
                <a16:creationId xmlns:a16="http://schemas.microsoft.com/office/drawing/2014/main" id="{96CC0509-4EE9-6C76-1FC8-92EE9E6E8260}"/>
              </a:ext>
            </a:extLst>
          </p:cNvPr>
          <p:cNvSpPr/>
          <p:nvPr/>
        </p:nvSpPr>
        <p:spPr>
          <a:xfrm>
            <a:off x="8103706" y="1580403"/>
            <a:ext cx="377904" cy="428329"/>
          </a:xfrm>
          <a:prstGeom prst="roundRect">
            <a:avLst>
              <a:gd name="adj" fmla="val 10000"/>
            </a:avLst>
          </a:prstGeom>
          <a:ln>
            <a:noFill/>
          </a:ln>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E6DF">
                  <a:hueOff val="0"/>
                  <a:satOff val="0"/>
                  <a:lumOff val="0"/>
                  <a:alphaOff val="0"/>
                </a:srgbClr>
              </a:solidFill>
              <a:effectLst/>
              <a:uLnTx/>
              <a:uFillTx/>
              <a:latin typeface="Segoe UI"/>
              <a:ea typeface="+mn-ea"/>
              <a:cs typeface="+mn-cs"/>
            </a:endParaRPr>
          </a:p>
        </p:txBody>
      </p:sp>
      <p:sp>
        <p:nvSpPr>
          <p:cNvPr id="163" name="Rectangle: Rounded Corners 162">
            <a:extLst>
              <a:ext uri="{FF2B5EF4-FFF2-40B4-BE49-F238E27FC236}">
                <a16:creationId xmlns:a16="http://schemas.microsoft.com/office/drawing/2014/main" id="{ED9AEE30-B563-CDEF-F09A-1196D7347654}"/>
              </a:ext>
            </a:extLst>
          </p:cNvPr>
          <p:cNvSpPr/>
          <p:nvPr/>
        </p:nvSpPr>
        <p:spPr>
          <a:xfrm>
            <a:off x="407797" y="2196855"/>
            <a:ext cx="2739599" cy="517010"/>
          </a:xfrm>
          <a:prstGeom prst="roundRect">
            <a:avLst>
              <a:gd name="adj" fmla="val 96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pPr algn="ctr" defTabSz="932742">
              <a:spcBef>
                <a:spcPct val="20000"/>
              </a:spcBef>
              <a:buSzPct val="90000"/>
            </a:pPr>
            <a:r>
              <a:rPr lang="en-US" sz="1200" b="1" dirty="0">
                <a:solidFill>
                  <a:srgbClr val="FFFFFF"/>
                </a:solidFill>
                <a:latin typeface="Segoe UI Semibold" panose="020B0502040204020203" pitchFamily="34" charset="0"/>
                <a:cs typeface="Segoe UI Semibold" panose="020B0502040204020203" pitchFamily="34" charset="0"/>
              </a:rPr>
              <a:t>HR Business Partner</a:t>
            </a:r>
          </a:p>
        </p:txBody>
      </p:sp>
      <p:sp>
        <p:nvSpPr>
          <p:cNvPr id="168" name="Rectangle: Rounded Corners 167">
            <a:extLst>
              <a:ext uri="{FF2B5EF4-FFF2-40B4-BE49-F238E27FC236}">
                <a16:creationId xmlns:a16="http://schemas.microsoft.com/office/drawing/2014/main" id="{BEAF70D8-43DE-1E41-F374-3928C474A325}"/>
              </a:ext>
            </a:extLst>
          </p:cNvPr>
          <p:cNvSpPr/>
          <p:nvPr/>
        </p:nvSpPr>
        <p:spPr>
          <a:xfrm>
            <a:off x="3284754" y="2196855"/>
            <a:ext cx="2739598" cy="517010"/>
          </a:xfrm>
          <a:prstGeom prst="roundRect">
            <a:avLst>
              <a:gd name="adj" fmla="val 96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pPr algn="ctr" defTabSz="932742">
              <a:spcBef>
                <a:spcPct val="20000"/>
              </a:spcBef>
              <a:buSzPct val="90000"/>
            </a:pPr>
            <a:r>
              <a:rPr lang="en-US" sz="1200" b="1">
                <a:solidFill>
                  <a:srgbClr val="FFFFFF"/>
                </a:solidFill>
                <a:latin typeface="Segoe UI Semibold" panose="020B0502040204020203" pitchFamily="34" charset="0"/>
                <a:cs typeface="Segoe UI Semibold" panose="020B0502040204020203" pitchFamily="34" charset="0"/>
              </a:rPr>
              <a:t>Budget Officer  </a:t>
            </a:r>
          </a:p>
        </p:txBody>
      </p:sp>
      <p:sp>
        <p:nvSpPr>
          <p:cNvPr id="169" name="Rectangle: Rounded Corners 168">
            <a:extLst>
              <a:ext uri="{FF2B5EF4-FFF2-40B4-BE49-F238E27FC236}">
                <a16:creationId xmlns:a16="http://schemas.microsoft.com/office/drawing/2014/main" id="{2F41E096-2C6B-C634-0F7B-64EB9D0D466E}"/>
              </a:ext>
            </a:extLst>
          </p:cNvPr>
          <p:cNvSpPr/>
          <p:nvPr/>
        </p:nvSpPr>
        <p:spPr>
          <a:xfrm>
            <a:off x="6161711" y="2196855"/>
            <a:ext cx="2739598" cy="517010"/>
          </a:xfrm>
          <a:prstGeom prst="roundRect">
            <a:avLst>
              <a:gd name="adj" fmla="val 96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pPr algn="ctr" defTabSz="932742">
              <a:spcBef>
                <a:spcPct val="20000"/>
              </a:spcBef>
              <a:buSzPct val="90000"/>
            </a:pPr>
            <a:r>
              <a:rPr lang="en-US" sz="1200" b="1">
                <a:solidFill>
                  <a:srgbClr val="FFFFFF"/>
                </a:solidFill>
                <a:latin typeface="Segoe UI Semibold" panose="020B0502040204020203" pitchFamily="34" charset="0"/>
                <a:cs typeface="Segoe UI Semibold" panose="020B0502040204020203" pitchFamily="34" charset="0"/>
              </a:rPr>
              <a:t>Communications Officer </a:t>
            </a:r>
          </a:p>
        </p:txBody>
      </p:sp>
      <p:sp>
        <p:nvSpPr>
          <p:cNvPr id="170" name="Rectangle: Rounded Corners 169">
            <a:extLst>
              <a:ext uri="{FF2B5EF4-FFF2-40B4-BE49-F238E27FC236}">
                <a16:creationId xmlns:a16="http://schemas.microsoft.com/office/drawing/2014/main" id="{DCBD2A88-DFC7-2783-F592-4389A4E96FC1}"/>
              </a:ext>
            </a:extLst>
          </p:cNvPr>
          <p:cNvSpPr/>
          <p:nvPr/>
        </p:nvSpPr>
        <p:spPr>
          <a:xfrm>
            <a:off x="9038667" y="2196855"/>
            <a:ext cx="2739599" cy="517010"/>
          </a:xfrm>
          <a:prstGeom prst="roundRect">
            <a:avLst>
              <a:gd name="adj" fmla="val 96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pPr algn="ctr" defTabSz="932742">
              <a:spcBef>
                <a:spcPct val="20000"/>
              </a:spcBef>
              <a:buSzPct val="90000"/>
            </a:pPr>
            <a:r>
              <a:rPr lang="en-US" sz="1200" b="1">
                <a:solidFill>
                  <a:srgbClr val="FFFFFF"/>
                </a:solidFill>
                <a:latin typeface="Segoe UI Semibold" panose="020B0502040204020203" pitchFamily="34" charset="0"/>
                <a:cs typeface="Segoe UI Semibold" panose="020B0502040204020203" pitchFamily="34" charset="0"/>
              </a:rPr>
              <a:t>Procurement Officer </a:t>
            </a:r>
          </a:p>
        </p:txBody>
      </p:sp>
      <p:sp>
        <p:nvSpPr>
          <p:cNvPr id="173" name="Rectangle: Rounded Corners 172">
            <a:extLst>
              <a:ext uri="{FF2B5EF4-FFF2-40B4-BE49-F238E27FC236}">
                <a16:creationId xmlns:a16="http://schemas.microsoft.com/office/drawing/2014/main" id="{3FEA9D91-3F43-75D3-CE79-AAFC936666EE}"/>
              </a:ext>
            </a:extLst>
          </p:cNvPr>
          <p:cNvSpPr/>
          <p:nvPr/>
        </p:nvSpPr>
        <p:spPr>
          <a:xfrm>
            <a:off x="450948" y="2241196"/>
            <a:ext cx="377904" cy="428329"/>
          </a:xfrm>
          <a:prstGeom prst="roundRect">
            <a:avLst>
              <a:gd name="adj" fmla="val 10000"/>
            </a:avLst>
          </a:prstGeom>
          <a:ln>
            <a:noFill/>
          </a:ln>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E6DF">
                  <a:hueOff val="0"/>
                  <a:satOff val="0"/>
                  <a:lumOff val="0"/>
                  <a:alphaOff val="0"/>
                </a:srgbClr>
              </a:solidFill>
              <a:effectLst/>
              <a:uLnTx/>
              <a:uFillTx/>
              <a:latin typeface="Segoe UI"/>
              <a:ea typeface="+mn-ea"/>
              <a:cs typeface="+mn-cs"/>
            </a:endParaRPr>
          </a:p>
        </p:txBody>
      </p:sp>
      <p:sp>
        <p:nvSpPr>
          <p:cNvPr id="177" name="Rectangle: Rounded Corners 176">
            <a:extLst>
              <a:ext uri="{FF2B5EF4-FFF2-40B4-BE49-F238E27FC236}">
                <a16:creationId xmlns:a16="http://schemas.microsoft.com/office/drawing/2014/main" id="{01E5B37E-F33F-43A6-F291-8F2FB957B116}"/>
              </a:ext>
            </a:extLst>
          </p:cNvPr>
          <p:cNvSpPr/>
          <p:nvPr/>
        </p:nvSpPr>
        <p:spPr>
          <a:xfrm>
            <a:off x="3327905" y="2241196"/>
            <a:ext cx="377904" cy="428329"/>
          </a:xfrm>
          <a:prstGeom prst="roundRect">
            <a:avLst>
              <a:gd name="adj" fmla="val 10000"/>
            </a:avLst>
          </a:prstGeom>
          <a:ln>
            <a:noFill/>
          </a:ln>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E6DF">
                  <a:hueOff val="0"/>
                  <a:satOff val="0"/>
                  <a:lumOff val="0"/>
                  <a:alphaOff val="0"/>
                </a:srgbClr>
              </a:solidFill>
              <a:effectLst/>
              <a:uLnTx/>
              <a:uFillTx/>
              <a:latin typeface="Segoe UI"/>
              <a:ea typeface="+mn-ea"/>
              <a:cs typeface="+mn-cs"/>
            </a:endParaRPr>
          </a:p>
        </p:txBody>
      </p:sp>
      <p:sp>
        <p:nvSpPr>
          <p:cNvPr id="180" name="Rectangle: Rounded Corners 179">
            <a:extLst>
              <a:ext uri="{FF2B5EF4-FFF2-40B4-BE49-F238E27FC236}">
                <a16:creationId xmlns:a16="http://schemas.microsoft.com/office/drawing/2014/main" id="{DB3A5235-F118-F7A6-C6ED-900733A779E7}"/>
              </a:ext>
            </a:extLst>
          </p:cNvPr>
          <p:cNvSpPr/>
          <p:nvPr/>
        </p:nvSpPr>
        <p:spPr>
          <a:xfrm>
            <a:off x="6204862" y="2241196"/>
            <a:ext cx="377904" cy="428329"/>
          </a:xfrm>
          <a:prstGeom prst="roundRect">
            <a:avLst>
              <a:gd name="adj" fmla="val 10000"/>
            </a:avLst>
          </a:prstGeom>
          <a:ln>
            <a:noFill/>
          </a:ln>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E6DF">
                  <a:hueOff val="0"/>
                  <a:satOff val="0"/>
                  <a:lumOff val="0"/>
                  <a:alphaOff val="0"/>
                </a:srgbClr>
              </a:solidFill>
              <a:effectLst/>
              <a:uLnTx/>
              <a:uFillTx/>
              <a:latin typeface="Segoe UI"/>
              <a:ea typeface="+mn-ea"/>
              <a:cs typeface="+mn-cs"/>
            </a:endParaRPr>
          </a:p>
        </p:txBody>
      </p:sp>
      <p:sp>
        <p:nvSpPr>
          <p:cNvPr id="183" name="Rectangle: Rounded Corners 182">
            <a:extLst>
              <a:ext uri="{FF2B5EF4-FFF2-40B4-BE49-F238E27FC236}">
                <a16:creationId xmlns:a16="http://schemas.microsoft.com/office/drawing/2014/main" id="{6620E25A-26B6-8839-4887-1C7E0FCFCF95}"/>
              </a:ext>
            </a:extLst>
          </p:cNvPr>
          <p:cNvSpPr/>
          <p:nvPr/>
        </p:nvSpPr>
        <p:spPr>
          <a:xfrm>
            <a:off x="9081818" y="2241196"/>
            <a:ext cx="377904" cy="428329"/>
          </a:xfrm>
          <a:prstGeom prst="roundRect">
            <a:avLst>
              <a:gd name="adj" fmla="val 10000"/>
            </a:avLst>
          </a:prstGeom>
          <a:ln>
            <a:noFill/>
          </a:ln>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E6DF">
                  <a:hueOff val="0"/>
                  <a:satOff val="0"/>
                  <a:lumOff val="0"/>
                  <a:alphaOff val="0"/>
                </a:srgbClr>
              </a:solidFill>
              <a:effectLst/>
              <a:uLnTx/>
              <a:uFillTx/>
              <a:latin typeface="Segoe UI"/>
              <a:ea typeface="+mn-ea"/>
              <a:cs typeface="+mn-cs"/>
            </a:endParaRPr>
          </a:p>
        </p:txBody>
      </p:sp>
      <p:pic>
        <p:nvPicPr>
          <p:cNvPr id="33" name="Picture 32">
            <a:extLst>
              <a:ext uri="{FF2B5EF4-FFF2-40B4-BE49-F238E27FC236}">
                <a16:creationId xmlns:a16="http://schemas.microsoft.com/office/drawing/2014/main" id="{15445AC0-E2E6-FAEE-5E1B-1FF94405AA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58724" y="1687541"/>
            <a:ext cx="267868" cy="321191"/>
          </a:xfrm>
          <a:prstGeom prst="rect">
            <a:avLst/>
          </a:prstGeom>
        </p:spPr>
      </p:pic>
      <p:pic>
        <p:nvPicPr>
          <p:cNvPr id="40" name="Picture 39" descr="Portrait of Omar">
            <a:extLst>
              <a:ext uri="{FF2B5EF4-FFF2-40B4-BE49-F238E27FC236}">
                <a16:creationId xmlns:a16="http://schemas.microsoft.com/office/drawing/2014/main" id="{5D34BC53-C6BF-E7A0-4B24-C520ABDC5BC3}"/>
              </a:ext>
              <a:ext uri="{C183D7F6-B498-43B3-948B-1728B52AA6E4}">
                <adec:decorative xmlns:adec="http://schemas.microsoft.com/office/drawing/2017/decorative" val="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4523" y="2279542"/>
            <a:ext cx="270754" cy="389984"/>
          </a:xfrm>
          <a:prstGeom prst="rect">
            <a:avLst/>
          </a:prstGeom>
        </p:spPr>
      </p:pic>
      <p:pic>
        <p:nvPicPr>
          <p:cNvPr id="41" name="Picture 40">
            <a:extLst>
              <a:ext uri="{FF2B5EF4-FFF2-40B4-BE49-F238E27FC236}">
                <a16:creationId xmlns:a16="http://schemas.microsoft.com/office/drawing/2014/main" id="{7AB8B26F-21C5-C7A1-2DE4-6A8E80ABF83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4345819" y="1656131"/>
            <a:ext cx="240920" cy="352601"/>
          </a:xfrm>
          <a:prstGeom prst="rect">
            <a:avLst/>
          </a:prstGeom>
        </p:spPr>
      </p:pic>
      <p:pic>
        <p:nvPicPr>
          <p:cNvPr id="42" name="Picture 41">
            <a:extLst>
              <a:ext uri="{FF2B5EF4-FFF2-40B4-BE49-F238E27FC236}">
                <a16:creationId xmlns:a16="http://schemas.microsoft.com/office/drawing/2014/main" id="{6802D75A-CB62-7E84-38B2-81C00B890BF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6046" y="1653139"/>
            <a:ext cx="267709" cy="355593"/>
          </a:xfrm>
          <a:prstGeom prst="rect">
            <a:avLst/>
          </a:prstGeom>
        </p:spPr>
      </p:pic>
      <p:pic>
        <p:nvPicPr>
          <p:cNvPr id="43" name="Picture 42" descr="Portrait of Daichi">
            <a:extLst>
              <a:ext uri="{FF2B5EF4-FFF2-40B4-BE49-F238E27FC236}">
                <a16:creationId xmlns:a16="http://schemas.microsoft.com/office/drawing/2014/main" id="{CB739B72-21A0-31D3-57AD-1927A5E8E81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262461" y="2330384"/>
            <a:ext cx="262707" cy="339141"/>
          </a:xfrm>
          <a:prstGeom prst="rect">
            <a:avLst/>
          </a:prstGeom>
        </p:spPr>
      </p:pic>
      <p:pic>
        <p:nvPicPr>
          <p:cNvPr id="44" name="Picture 43">
            <a:extLst>
              <a:ext uri="{FF2B5EF4-FFF2-40B4-BE49-F238E27FC236}">
                <a16:creationId xmlns:a16="http://schemas.microsoft.com/office/drawing/2014/main" id="{606CF188-54E4-5E04-BDB0-65B3AD16081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9150521" y="2310770"/>
            <a:ext cx="240499" cy="358755"/>
          </a:xfrm>
          <a:prstGeom prst="rect">
            <a:avLst/>
          </a:prstGeom>
        </p:spPr>
      </p:pic>
      <p:sp>
        <p:nvSpPr>
          <p:cNvPr id="6" name="Rectangle: Rounded Corners 3">
            <a:extLst>
              <a:ext uri="{FF2B5EF4-FFF2-40B4-BE49-F238E27FC236}">
                <a16:creationId xmlns:a16="http://schemas.microsoft.com/office/drawing/2014/main" id="{EC08F498-861F-80D4-4A86-E9C775969554}"/>
              </a:ext>
              <a:ext uri="{C183D7F6-B498-43B3-948B-1728B52AA6E4}">
                <adec:decorative xmlns:adec="http://schemas.microsoft.com/office/drawing/2017/decorative" val="1"/>
              </a:ext>
            </a:extLst>
          </p:cNvPr>
          <p:cNvSpPr>
            <a:spLocks/>
          </p:cNvSpPr>
          <p:nvPr/>
        </p:nvSpPr>
        <p:spPr bwMode="auto">
          <a:xfrm>
            <a:off x="8836635" y="2965869"/>
            <a:ext cx="3017520" cy="3340100"/>
          </a:xfrm>
          <a:prstGeom prst="roundRect">
            <a:avLst>
              <a:gd name="adj" fmla="val 3900"/>
            </a:avLst>
          </a:prstGeom>
          <a:noFill/>
          <a:ln w="6350">
            <a:solidFill>
              <a:schemeClr val="tx1">
                <a:alpha val="2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8" tIns="143446" rIns="179308" bIns="143446" numCol="1" spcCol="0" rtlCol="0" fromWordArt="0" anchor="t" anchorCtr="0" forceAA="0" compatLnSpc="1">
            <a:prstTxWarp prst="textNoShape">
              <a:avLst/>
            </a:prstTxWarp>
            <a:noAutofit/>
          </a:bodyPr>
          <a:lstStyle/>
          <a:p>
            <a:pPr marL="0" marR="0" lvl="0" indent="0" algn="l" defTabSz="914289" rtl="0" eaLnBrk="1" fontAlgn="base" latinLnBrk="0" hangingPunct="1">
              <a:lnSpc>
                <a:spcPct val="100000"/>
              </a:lnSpc>
              <a:spcBef>
                <a:spcPct val="0"/>
              </a:spcBef>
              <a:spcAft>
                <a:spcPct val="0"/>
              </a:spcAft>
              <a:buClrTx/>
              <a:buSzTx/>
              <a:buFontTx/>
              <a:buNone/>
              <a:tabLst/>
              <a:defRPr/>
            </a:pPr>
            <a:endParaRPr kumimoji="0" lang="en-US" sz="2353" b="0" i="0" u="none" strike="noStrike" kern="1200" cap="none" spc="0" normalizeH="0" baseline="0" noProof="0" dirty="0">
              <a:ln>
                <a:noFill/>
              </a:ln>
              <a:solidFill>
                <a:srgbClr val="000000"/>
              </a:solidFill>
              <a:effectLst/>
              <a:uLnTx/>
              <a:uFillTx/>
              <a:latin typeface="Segoe UI"/>
              <a:ea typeface="+mn-ea"/>
              <a:cs typeface="Segoe UI" pitchFamily="34" charset="0"/>
            </a:endParaRPr>
          </a:p>
        </p:txBody>
      </p:sp>
      <p:sp>
        <p:nvSpPr>
          <p:cNvPr id="7" name="Rectangle: Rounded Corners 3">
            <a:extLst>
              <a:ext uri="{FF2B5EF4-FFF2-40B4-BE49-F238E27FC236}">
                <a16:creationId xmlns:a16="http://schemas.microsoft.com/office/drawing/2014/main" id="{3DA31865-9EFD-7CEF-C560-557BD3133DCB}"/>
              </a:ext>
              <a:ext uri="{C183D7F6-B498-43B3-948B-1728B52AA6E4}">
                <adec:decorative xmlns:adec="http://schemas.microsoft.com/office/drawing/2017/decorative" val="1"/>
              </a:ext>
            </a:extLst>
          </p:cNvPr>
          <p:cNvSpPr>
            <a:spLocks/>
          </p:cNvSpPr>
          <p:nvPr/>
        </p:nvSpPr>
        <p:spPr bwMode="auto">
          <a:xfrm>
            <a:off x="337846" y="2965869"/>
            <a:ext cx="1603534" cy="3340100"/>
          </a:xfrm>
          <a:prstGeom prst="roundRect">
            <a:avLst>
              <a:gd name="adj" fmla="val 3900"/>
            </a:avLst>
          </a:prstGeom>
          <a:noFill/>
          <a:ln w="6350">
            <a:solidFill>
              <a:schemeClr val="tx1">
                <a:alpha val="2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8" tIns="143446" rIns="179308" bIns="143446" numCol="1" spcCol="0" rtlCol="0" fromWordArt="0" anchor="t" anchorCtr="0" forceAA="0" compatLnSpc="1">
            <a:prstTxWarp prst="textNoShape">
              <a:avLst/>
            </a:prstTxWarp>
            <a:noAutofit/>
          </a:bodyPr>
          <a:lstStyle/>
          <a:p>
            <a:pPr marL="0" marR="0" lvl="0" indent="0" algn="l" defTabSz="914289" rtl="0" eaLnBrk="1" fontAlgn="base" latinLnBrk="0" hangingPunct="1">
              <a:lnSpc>
                <a:spcPct val="100000"/>
              </a:lnSpc>
              <a:spcBef>
                <a:spcPct val="0"/>
              </a:spcBef>
              <a:spcAft>
                <a:spcPct val="0"/>
              </a:spcAft>
              <a:buClrTx/>
              <a:buSzTx/>
              <a:buFontTx/>
              <a:buNone/>
              <a:tabLst/>
              <a:defRPr/>
            </a:pPr>
            <a:endParaRPr kumimoji="0" lang="en-US" sz="2353"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34" name="Rectangle: Rounded Corners 3">
            <a:extLst>
              <a:ext uri="{FF2B5EF4-FFF2-40B4-BE49-F238E27FC236}">
                <a16:creationId xmlns:a16="http://schemas.microsoft.com/office/drawing/2014/main" id="{DA4A45C8-E36C-EFFC-D021-3A4C22D85E7E}"/>
              </a:ext>
              <a:ext uri="{C183D7F6-B498-43B3-948B-1728B52AA6E4}">
                <adec:decorative xmlns:adec="http://schemas.microsoft.com/office/drawing/2017/decorative" val="1"/>
              </a:ext>
            </a:extLst>
          </p:cNvPr>
          <p:cNvSpPr>
            <a:spLocks/>
          </p:cNvSpPr>
          <p:nvPr/>
        </p:nvSpPr>
        <p:spPr bwMode="auto">
          <a:xfrm>
            <a:off x="2001233" y="2965869"/>
            <a:ext cx="1923621" cy="3340100"/>
          </a:xfrm>
          <a:prstGeom prst="roundRect">
            <a:avLst>
              <a:gd name="adj" fmla="val 3900"/>
            </a:avLst>
          </a:prstGeom>
          <a:noFill/>
          <a:ln w="6350">
            <a:solidFill>
              <a:schemeClr val="tx1">
                <a:alpha val="2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8" tIns="143446" rIns="179308" bIns="143446" numCol="1" spcCol="0" rtlCol="0" fromWordArt="0" anchor="t" anchorCtr="0" forceAA="0" compatLnSpc="1">
            <a:prstTxWarp prst="textNoShape">
              <a:avLst/>
            </a:prstTxWarp>
            <a:noAutofit/>
          </a:bodyPr>
          <a:lstStyle/>
          <a:p>
            <a:pPr marL="0" marR="0" lvl="0" indent="0" algn="l" defTabSz="914289" rtl="0" eaLnBrk="1" fontAlgn="base" latinLnBrk="0" hangingPunct="1">
              <a:lnSpc>
                <a:spcPct val="100000"/>
              </a:lnSpc>
              <a:spcBef>
                <a:spcPct val="0"/>
              </a:spcBef>
              <a:spcAft>
                <a:spcPct val="0"/>
              </a:spcAft>
              <a:buClrTx/>
              <a:buSzTx/>
              <a:buFontTx/>
              <a:buNone/>
              <a:tabLst/>
              <a:defRPr/>
            </a:pPr>
            <a:endParaRPr kumimoji="0" lang="en-US" sz="2353"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45" name="Rectangle: Rounded Corners 3">
            <a:extLst>
              <a:ext uri="{FF2B5EF4-FFF2-40B4-BE49-F238E27FC236}">
                <a16:creationId xmlns:a16="http://schemas.microsoft.com/office/drawing/2014/main" id="{B6CE0134-0311-D567-FF3A-678B9B46BFC9}"/>
              </a:ext>
              <a:ext uri="{C183D7F6-B498-43B3-948B-1728B52AA6E4}">
                <adec:decorative xmlns:adec="http://schemas.microsoft.com/office/drawing/2017/decorative" val="1"/>
              </a:ext>
            </a:extLst>
          </p:cNvPr>
          <p:cNvSpPr>
            <a:spLocks/>
          </p:cNvSpPr>
          <p:nvPr/>
        </p:nvSpPr>
        <p:spPr bwMode="auto">
          <a:xfrm>
            <a:off x="3984707" y="2965869"/>
            <a:ext cx="2103343" cy="3340100"/>
          </a:xfrm>
          <a:prstGeom prst="roundRect">
            <a:avLst>
              <a:gd name="adj" fmla="val 3900"/>
            </a:avLst>
          </a:prstGeom>
          <a:noFill/>
          <a:ln w="6350">
            <a:solidFill>
              <a:schemeClr val="tx1">
                <a:alpha val="2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8" tIns="143446" rIns="179308" bIns="143446" numCol="1" spcCol="0" rtlCol="0" fromWordArt="0" anchor="t" anchorCtr="0" forceAA="0" compatLnSpc="1">
            <a:prstTxWarp prst="textNoShape">
              <a:avLst/>
            </a:prstTxWarp>
            <a:noAutofit/>
          </a:bodyPr>
          <a:lstStyle/>
          <a:p>
            <a:pPr marL="0" marR="0" lvl="0" indent="0" algn="l" defTabSz="914289" rtl="0" eaLnBrk="1" fontAlgn="base" latinLnBrk="0" hangingPunct="1">
              <a:lnSpc>
                <a:spcPct val="100000"/>
              </a:lnSpc>
              <a:spcBef>
                <a:spcPct val="0"/>
              </a:spcBef>
              <a:spcAft>
                <a:spcPct val="0"/>
              </a:spcAft>
              <a:buClrTx/>
              <a:buSzTx/>
              <a:buFontTx/>
              <a:buNone/>
              <a:tabLst/>
              <a:defRPr/>
            </a:pPr>
            <a:endParaRPr kumimoji="0" lang="en-US" sz="2353"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1" name="Rectangle: Rounded Corners 3">
            <a:extLst>
              <a:ext uri="{FF2B5EF4-FFF2-40B4-BE49-F238E27FC236}">
                <a16:creationId xmlns:a16="http://schemas.microsoft.com/office/drawing/2014/main" id="{E56846F4-7361-E400-CD06-EEAE161AD082}"/>
              </a:ext>
              <a:ext uri="{C183D7F6-B498-43B3-948B-1728B52AA6E4}">
                <adec:decorative xmlns:adec="http://schemas.microsoft.com/office/drawing/2017/decorative" val="1"/>
              </a:ext>
            </a:extLst>
          </p:cNvPr>
          <p:cNvSpPr>
            <a:spLocks/>
          </p:cNvSpPr>
          <p:nvPr/>
        </p:nvSpPr>
        <p:spPr bwMode="auto">
          <a:xfrm>
            <a:off x="6147903" y="2965869"/>
            <a:ext cx="2628879" cy="3340100"/>
          </a:xfrm>
          <a:prstGeom prst="roundRect">
            <a:avLst>
              <a:gd name="adj" fmla="val 3900"/>
            </a:avLst>
          </a:prstGeom>
          <a:noFill/>
          <a:ln w="6350">
            <a:solidFill>
              <a:schemeClr val="tx1">
                <a:alpha val="2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8" tIns="143446" rIns="179308" bIns="143446" numCol="1" spcCol="0" rtlCol="0" fromWordArt="0" anchor="t" anchorCtr="0" forceAA="0" compatLnSpc="1">
            <a:prstTxWarp prst="textNoShape">
              <a:avLst/>
            </a:prstTxWarp>
            <a:noAutofit/>
          </a:bodyPr>
          <a:lstStyle/>
          <a:p>
            <a:pPr marL="0" marR="0" lvl="0" indent="0" algn="l" defTabSz="914289" rtl="0" eaLnBrk="1" fontAlgn="base" latinLnBrk="0" hangingPunct="1">
              <a:lnSpc>
                <a:spcPct val="100000"/>
              </a:lnSpc>
              <a:spcBef>
                <a:spcPct val="0"/>
              </a:spcBef>
              <a:spcAft>
                <a:spcPct val="0"/>
              </a:spcAft>
              <a:buClrTx/>
              <a:buSzTx/>
              <a:buFontTx/>
              <a:buNone/>
              <a:tabLst/>
              <a:defRPr/>
            </a:pPr>
            <a:endParaRPr kumimoji="0" lang="en-US" sz="2353"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8" name="Rectangle: Rounded Corners 57">
            <a:extLst>
              <a:ext uri="{FF2B5EF4-FFF2-40B4-BE49-F238E27FC236}">
                <a16:creationId xmlns:a16="http://schemas.microsoft.com/office/drawing/2014/main" id="{2287FA47-78FC-DF08-619C-437B135D38C0}"/>
              </a:ext>
            </a:extLst>
          </p:cNvPr>
          <p:cNvSpPr/>
          <p:nvPr/>
        </p:nvSpPr>
        <p:spPr>
          <a:xfrm>
            <a:off x="4078032" y="3923997"/>
            <a:ext cx="1943100" cy="517010"/>
          </a:xfrm>
          <a:prstGeom prst="roundRect">
            <a:avLst>
              <a:gd name="adj" fmla="val 96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457200" tIns="0" rIns="91440" bIns="0" rtlCol="0" anchor="ctr" anchorCtr="0">
            <a:noAutofit/>
          </a:bodyPr>
          <a:lstStyle/>
          <a:p>
            <a:pPr algn="ctr" defTabSz="932742">
              <a:spcBef>
                <a:spcPct val="20000"/>
              </a:spcBef>
              <a:buSzPct val="90000"/>
            </a:pPr>
            <a:r>
              <a:rPr lang="en-US" sz="1100">
                <a:solidFill>
                  <a:srgbClr val="FFFFFF"/>
                </a:solidFill>
                <a:latin typeface="Segoe UI" panose="020B0502040204020203" pitchFamily="34" charset="0"/>
                <a:cs typeface="Segoe UI" panose="020B0502040204020203" pitchFamily="34" charset="0"/>
              </a:rPr>
              <a:t>Contact Center Agent</a:t>
            </a:r>
          </a:p>
        </p:txBody>
      </p:sp>
      <p:sp>
        <p:nvSpPr>
          <p:cNvPr id="60" name="Rectangle: Rounded Corners 59">
            <a:extLst>
              <a:ext uri="{FF2B5EF4-FFF2-40B4-BE49-F238E27FC236}">
                <a16:creationId xmlns:a16="http://schemas.microsoft.com/office/drawing/2014/main" id="{55D22FE9-35F9-019C-4E60-361E675AC7F6}"/>
              </a:ext>
            </a:extLst>
          </p:cNvPr>
          <p:cNvSpPr/>
          <p:nvPr/>
        </p:nvSpPr>
        <p:spPr>
          <a:xfrm>
            <a:off x="407798" y="3323816"/>
            <a:ext cx="1466663" cy="517010"/>
          </a:xfrm>
          <a:prstGeom prst="roundRect">
            <a:avLst>
              <a:gd name="adj" fmla="val 96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457200" tIns="0" rIns="91440" bIns="0" rtlCol="0" anchor="ctr" anchorCtr="0">
            <a:noAutofit/>
          </a:bodyPr>
          <a:lstStyle/>
          <a:p>
            <a:pPr algn="ctr" defTabSz="932742">
              <a:spcBef>
                <a:spcPct val="20000"/>
              </a:spcBef>
              <a:buSzPct val="90000"/>
            </a:pPr>
            <a:r>
              <a:rPr lang="en-US" sz="1100" dirty="0">
                <a:solidFill>
                  <a:srgbClr val="FFFFFF"/>
                </a:solidFill>
                <a:latin typeface="Segoe UI" panose="020B0502040204020203" pitchFamily="34" charset="0"/>
                <a:cs typeface="Segoe UI" panose="020B0502040204020203" pitchFamily="34" charset="0"/>
              </a:rPr>
              <a:t>Tax Collection Agent</a:t>
            </a:r>
          </a:p>
        </p:txBody>
      </p:sp>
      <p:sp>
        <p:nvSpPr>
          <p:cNvPr id="61" name="Rectangle: Rounded Corners 60">
            <a:extLst>
              <a:ext uri="{FF2B5EF4-FFF2-40B4-BE49-F238E27FC236}">
                <a16:creationId xmlns:a16="http://schemas.microsoft.com/office/drawing/2014/main" id="{6A31D002-95F7-3761-C801-8241D95357F6}"/>
              </a:ext>
            </a:extLst>
          </p:cNvPr>
          <p:cNvSpPr/>
          <p:nvPr/>
        </p:nvSpPr>
        <p:spPr>
          <a:xfrm>
            <a:off x="407798" y="3923997"/>
            <a:ext cx="1466663" cy="517010"/>
          </a:xfrm>
          <a:prstGeom prst="roundRect">
            <a:avLst>
              <a:gd name="adj" fmla="val 96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457200" tIns="0" rIns="91440" bIns="0" rtlCol="0" anchor="ctr" anchorCtr="0">
            <a:noAutofit/>
          </a:bodyPr>
          <a:lstStyle/>
          <a:p>
            <a:pPr algn="ctr" defTabSz="932742">
              <a:spcBef>
                <a:spcPct val="20000"/>
              </a:spcBef>
              <a:buSzPct val="90000"/>
            </a:pPr>
            <a:r>
              <a:rPr lang="en-US" sz="1100" dirty="0">
                <a:solidFill>
                  <a:srgbClr val="FFFFFF"/>
                </a:solidFill>
                <a:latin typeface="Segoe UI" panose="020B0502040204020203" pitchFamily="34" charset="0"/>
                <a:cs typeface="Segoe UI" panose="020B0502040204020203" pitchFamily="34" charset="0"/>
              </a:rPr>
              <a:t>Tax Policy Analyst</a:t>
            </a:r>
          </a:p>
        </p:txBody>
      </p:sp>
      <p:sp>
        <p:nvSpPr>
          <p:cNvPr id="64" name="Rectangle: Rounded Corners 63">
            <a:extLst>
              <a:ext uri="{FF2B5EF4-FFF2-40B4-BE49-F238E27FC236}">
                <a16:creationId xmlns:a16="http://schemas.microsoft.com/office/drawing/2014/main" id="{A4D1FEF5-AE57-3DE4-51C1-A71C5D6DB4B0}"/>
              </a:ext>
            </a:extLst>
          </p:cNvPr>
          <p:cNvSpPr/>
          <p:nvPr/>
        </p:nvSpPr>
        <p:spPr>
          <a:xfrm>
            <a:off x="4078032" y="3323816"/>
            <a:ext cx="1943099" cy="517010"/>
          </a:xfrm>
          <a:prstGeom prst="roundRect">
            <a:avLst>
              <a:gd name="adj" fmla="val 96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457200" tIns="0" rIns="91440" bIns="0" rtlCol="0" anchor="ctr" anchorCtr="0">
            <a:noAutofit/>
          </a:bodyPr>
          <a:lstStyle/>
          <a:p>
            <a:pPr algn="ctr" defTabSz="932742">
              <a:spcBef>
                <a:spcPct val="20000"/>
              </a:spcBef>
              <a:buSzPct val="90000"/>
            </a:pPr>
            <a:r>
              <a:rPr lang="en-US" sz="1100">
                <a:solidFill>
                  <a:srgbClr val="FFFFFF"/>
                </a:solidFill>
                <a:latin typeface="Segoe UI" panose="020B0502040204020203" pitchFamily="34" charset="0"/>
                <a:cs typeface="Segoe UI" panose="020B0502040204020203" pitchFamily="34" charset="0"/>
              </a:rPr>
              <a:t>Urban Planner</a:t>
            </a:r>
          </a:p>
        </p:txBody>
      </p:sp>
      <p:sp>
        <p:nvSpPr>
          <p:cNvPr id="65" name="Rectangle: Rounded Corners 64">
            <a:extLst>
              <a:ext uri="{FF2B5EF4-FFF2-40B4-BE49-F238E27FC236}">
                <a16:creationId xmlns:a16="http://schemas.microsoft.com/office/drawing/2014/main" id="{39D103EC-FFFB-3B9A-9C89-01996DEE5846}"/>
              </a:ext>
            </a:extLst>
          </p:cNvPr>
          <p:cNvSpPr/>
          <p:nvPr/>
        </p:nvSpPr>
        <p:spPr>
          <a:xfrm>
            <a:off x="2068150" y="3923997"/>
            <a:ext cx="1789785" cy="517010"/>
          </a:xfrm>
          <a:prstGeom prst="roundRect">
            <a:avLst>
              <a:gd name="adj" fmla="val 96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457200" tIns="0" rIns="91440" bIns="0" rtlCol="0" anchor="ctr" anchorCtr="0">
            <a:noAutofit/>
          </a:bodyPr>
          <a:lstStyle/>
          <a:p>
            <a:pPr algn="ctr" defTabSz="932742">
              <a:spcBef>
                <a:spcPct val="20000"/>
              </a:spcBef>
              <a:buSzPct val="90000"/>
            </a:pPr>
            <a:r>
              <a:rPr lang="en-US" sz="1100">
                <a:solidFill>
                  <a:srgbClr val="FFFFFF"/>
                </a:solidFill>
                <a:latin typeface="Segoe UI" panose="020B0502040204020203" pitchFamily="34" charset="0"/>
                <a:cs typeface="Segoe UI" panose="020B0502040204020203" pitchFamily="34" charset="0"/>
              </a:rPr>
              <a:t>Transportation Policy Analyst</a:t>
            </a:r>
          </a:p>
        </p:txBody>
      </p:sp>
      <p:sp>
        <p:nvSpPr>
          <p:cNvPr id="68" name="Rectangle: Rounded Corners 67">
            <a:extLst>
              <a:ext uri="{FF2B5EF4-FFF2-40B4-BE49-F238E27FC236}">
                <a16:creationId xmlns:a16="http://schemas.microsoft.com/office/drawing/2014/main" id="{8810C0ED-C573-2782-30BC-4E714134CF20}"/>
              </a:ext>
            </a:extLst>
          </p:cNvPr>
          <p:cNvSpPr/>
          <p:nvPr/>
        </p:nvSpPr>
        <p:spPr>
          <a:xfrm>
            <a:off x="2068150" y="3323816"/>
            <a:ext cx="1789785" cy="517010"/>
          </a:xfrm>
          <a:prstGeom prst="roundRect">
            <a:avLst>
              <a:gd name="adj" fmla="val 96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457200" tIns="0" rIns="91440" bIns="0" rtlCol="0" anchor="ctr" anchorCtr="0">
            <a:noAutofit/>
          </a:bodyPr>
          <a:lstStyle/>
          <a:p>
            <a:pPr algn="ctr" defTabSz="932742">
              <a:spcBef>
                <a:spcPct val="20000"/>
              </a:spcBef>
              <a:buSzPct val="90000"/>
            </a:pPr>
            <a:r>
              <a:rPr lang="en-US" sz="1100" dirty="0">
                <a:solidFill>
                  <a:srgbClr val="FFFFFF"/>
                </a:solidFill>
                <a:latin typeface="Segoe UI" panose="020B0502040204020203" pitchFamily="34" charset="0"/>
                <a:cs typeface="Segoe UI" panose="020B0502040204020203" pitchFamily="34" charset="0"/>
              </a:rPr>
              <a:t>Civil Engineer</a:t>
            </a:r>
          </a:p>
        </p:txBody>
      </p:sp>
      <p:sp>
        <p:nvSpPr>
          <p:cNvPr id="69" name="Rectangle: Rounded Corners 68">
            <a:extLst>
              <a:ext uri="{FF2B5EF4-FFF2-40B4-BE49-F238E27FC236}">
                <a16:creationId xmlns:a16="http://schemas.microsoft.com/office/drawing/2014/main" id="{8892FB18-D47F-9CC4-1F32-B0B7BC2F491C}"/>
              </a:ext>
            </a:extLst>
          </p:cNvPr>
          <p:cNvSpPr/>
          <p:nvPr/>
        </p:nvSpPr>
        <p:spPr>
          <a:xfrm>
            <a:off x="2068150" y="4524178"/>
            <a:ext cx="1789785" cy="517010"/>
          </a:xfrm>
          <a:prstGeom prst="roundRect">
            <a:avLst>
              <a:gd name="adj" fmla="val 96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457200" tIns="0" rIns="91440" bIns="0" rtlCol="0" anchor="ctr" anchorCtr="0">
            <a:noAutofit/>
          </a:bodyPr>
          <a:lstStyle/>
          <a:p>
            <a:pPr algn="ctr" defTabSz="932742">
              <a:spcBef>
                <a:spcPct val="20000"/>
              </a:spcBef>
              <a:buSzPct val="90000"/>
            </a:pPr>
            <a:r>
              <a:rPr lang="en-US" sz="1100">
                <a:solidFill>
                  <a:srgbClr val="FFFFFF"/>
                </a:solidFill>
                <a:latin typeface="Segoe UI" panose="020B0502040204020203" pitchFamily="34" charset="0"/>
                <a:cs typeface="Segoe UI" panose="020B0502040204020203" pitchFamily="34" charset="0"/>
              </a:rPr>
              <a:t>Program Manager (Transport Safety)</a:t>
            </a:r>
          </a:p>
        </p:txBody>
      </p:sp>
      <p:sp>
        <p:nvSpPr>
          <p:cNvPr id="70" name="Rectangle: Rounded Corners 69">
            <a:extLst>
              <a:ext uri="{FF2B5EF4-FFF2-40B4-BE49-F238E27FC236}">
                <a16:creationId xmlns:a16="http://schemas.microsoft.com/office/drawing/2014/main" id="{6C8367DC-B09A-464E-5C1A-CA9FE0A1FBFE}"/>
              </a:ext>
            </a:extLst>
          </p:cNvPr>
          <p:cNvSpPr/>
          <p:nvPr/>
        </p:nvSpPr>
        <p:spPr>
          <a:xfrm>
            <a:off x="407798" y="4524178"/>
            <a:ext cx="1466663" cy="517010"/>
          </a:xfrm>
          <a:prstGeom prst="roundRect">
            <a:avLst>
              <a:gd name="adj" fmla="val 96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457200" tIns="0" rIns="91440" bIns="0" rtlCol="0" anchor="ctr" anchorCtr="0">
            <a:noAutofit/>
          </a:bodyPr>
          <a:lstStyle/>
          <a:p>
            <a:pPr algn="ctr" defTabSz="932742">
              <a:spcBef>
                <a:spcPct val="20000"/>
              </a:spcBef>
              <a:buSzPct val="90000"/>
            </a:pPr>
            <a:r>
              <a:rPr lang="en-US" sz="1100" dirty="0">
                <a:solidFill>
                  <a:srgbClr val="FFFFFF"/>
                </a:solidFill>
                <a:latin typeface="Segoe UI" panose="020B0502040204020203" pitchFamily="34" charset="0"/>
                <a:cs typeface="Segoe UI" panose="020B0502040204020203" pitchFamily="34" charset="0"/>
              </a:rPr>
              <a:t>Customs Agent</a:t>
            </a:r>
          </a:p>
        </p:txBody>
      </p:sp>
      <p:sp>
        <p:nvSpPr>
          <p:cNvPr id="71" name="Rectangle: Rounded Corners 70">
            <a:extLst>
              <a:ext uri="{FF2B5EF4-FFF2-40B4-BE49-F238E27FC236}">
                <a16:creationId xmlns:a16="http://schemas.microsoft.com/office/drawing/2014/main" id="{09933424-9AFA-0AEB-6009-397BB4016DFE}"/>
              </a:ext>
            </a:extLst>
          </p:cNvPr>
          <p:cNvSpPr/>
          <p:nvPr/>
        </p:nvSpPr>
        <p:spPr>
          <a:xfrm>
            <a:off x="407798" y="5124359"/>
            <a:ext cx="1466663" cy="517010"/>
          </a:xfrm>
          <a:prstGeom prst="roundRect">
            <a:avLst>
              <a:gd name="adj" fmla="val 96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457200" tIns="0" rIns="91440" bIns="0" rtlCol="0" anchor="ctr" anchorCtr="0">
            <a:noAutofit/>
          </a:bodyPr>
          <a:lstStyle/>
          <a:p>
            <a:pPr algn="ctr" defTabSz="932742">
              <a:spcBef>
                <a:spcPct val="20000"/>
              </a:spcBef>
              <a:buSzPct val="90000"/>
            </a:pPr>
            <a:r>
              <a:rPr lang="en-US" sz="1100">
                <a:solidFill>
                  <a:srgbClr val="FFFFFF"/>
                </a:solidFill>
                <a:latin typeface="Segoe UI" panose="020B0502040204020203" pitchFamily="34" charset="0"/>
                <a:cs typeface="Segoe UI" panose="020B0502040204020203" pitchFamily="34" charset="0"/>
              </a:rPr>
              <a:t>Budget Analyst</a:t>
            </a:r>
          </a:p>
        </p:txBody>
      </p:sp>
      <p:sp>
        <p:nvSpPr>
          <p:cNvPr id="72" name="Rectangle: Rounded Corners 71">
            <a:extLst>
              <a:ext uri="{FF2B5EF4-FFF2-40B4-BE49-F238E27FC236}">
                <a16:creationId xmlns:a16="http://schemas.microsoft.com/office/drawing/2014/main" id="{8E8FBE6F-02B0-FC70-FA79-C253A553F492}"/>
              </a:ext>
            </a:extLst>
          </p:cNvPr>
          <p:cNvSpPr/>
          <p:nvPr/>
        </p:nvSpPr>
        <p:spPr>
          <a:xfrm>
            <a:off x="6214821" y="3323816"/>
            <a:ext cx="2487340" cy="517010"/>
          </a:xfrm>
          <a:prstGeom prst="roundRect">
            <a:avLst>
              <a:gd name="adj" fmla="val 96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457200" tIns="0" rIns="91440" bIns="0" rtlCol="0" anchor="ctr" anchorCtr="0">
            <a:noAutofit/>
          </a:bodyPr>
          <a:lstStyle/>
          <a:p>
            <a:pPr algn="ctr" defTabSz="932742">
              <a:spcBef>
                <a:spcPct val="20000"/>
              </a:spcBef>
              <a:buSzPct val="90000"/>
            </a:pPr>
            <a:r>
              <a:rPr lang="en-US" sz="1100">
                <a:solidFill>
                  <a:srgbClr val="FFFFFF"/>
                </a:solidFill>
                <a:latin typeface="Segoe UI" panose="020B0502040204020203" pitchFamily="34" charset="0"/>
                <a:cs typeface="Segoe UI" panose="020B0502040204020203" pitchFamily="34" charset="0"/>
              </a:rPr>
              <a:t>Social Services Supervisor</a:t>
            </a:r>
          </a:p>
        </p:txBody>
      </p:sp>
      <p:sp>
        <p:nvSpPr>
          <p:cNvPr id="75" name="Rectangle: Rounded Corners 74">
            <a:extLst>
              <a:ext uri="{FF2B5EF4-FFF2-40B4-BE49-F238E27FC236}">
                <a16:creationId xmlns:a16="http://schemas.microsoft.com/office/drawing/2014/main" id="{76C50884-5652-6F5F-E33F-66E1896E07BD}"/>
              </a:ext>
            </a:extLst>
          </p:cNvPr>
          <p:cNvSpPr/>
          <p:nvPr/>
        </p:nvSpPr>
        <p:spPr>
          <a:xfrm>
            <a:off x="6214822" y="3923997"/>
            <a:ext cx="2495042" cy="517010"/>
          </a:xfrm>
          <a:prstGeom prst="roundRect">
            <a:avLst>
              <a:gd name="adj" fmla="val 96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457200" tIns="0" rIns="91440" bIns="0" rtlCol="0" anchor="ctr" anchorCtr="0">
            <a:noAutofit/>
          </a:bodyPr>
          <a:lstStyle/>
          <a:p>
            <a:pPr algn="ctr" defTabSz="932742">
              <a:spcBef>
                <a:spcPct val="20000"/>
              </a:spcBef>
              <a:buSzPct val="90000"/>
            </a:pPr>
            <a:r>
              <a:rPr lang="en-US" sz="1100">
                <a:solidFill>
                  <a:srgbClr val="FFFFFF"/>
                </a:solidFill>
                <a:latin typeface="Segoe UI" panose="020B0502040204020203" pitchFamily="34" charset="0"/>
                <a:cs typeface="Segoe UI" panose="020B0502040204020203" pitchFamily="34" charset="0"/>
              </a:rPr>
              <a:t>Social Services Case Manager</a:t>
            </a:r>
          </a:p>
        </p:txBody>
      </p:sp>
      <p:sp>
        <p:nvSpPr>
          <p:cNvPr id="76" name="Rectangle: Rounded Corners 75">
            <a:extLst>
              <a:ext uri="{FF2B5EF4-FFF2-40B4-BE49-F238E27FC236}">
                <a16:creationId xmlns:a16="http://schemas.microsoft.com/office/drawing/2014/main" id="{0534EC66-D5BD-DF8B-741D-6973BD68DA8C}"/>
              </a:ext>
            </a:extLst>
          </p:cNvPr>
          <p:cNvSpPr/>
          <p:nvPr/>
        </p:nvSpPr>
        <p:spPr>
          <a:xfrm>
            <a:off x="6214821" y="4524178"/>
            <a:ext cx="2487340" cy="517010"/>
          </a:xfrm>
          <a:prstGeom prst="roundRect">
            <a:avLst>
              <a:gd name="adj" fmla="val 96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457200" tIns="0" rIns="91440" bIns="0" rtlCol="0" anchor="ctr" anchorCtr="0">
            <a:noAutofit/>
          </a:bodyPr>
          <a:lstStyle/>
          <a:p>
            <a:pPr algn="ctr" defTabSz="932742">
              <a:spcBef>
                <a:spcPct val="20000"/>
              </a:spcBef>
              <a:buSzPct val="90000"/>
            </a:pPr>
            <a:r>
              <a:rPr lang="en-US" sz="1100">
                <a:solidFill>
                  <a:srgbClr val="FFFFFF"/>
                </a:solidFill>
                <a:latin typeface="Segoe UI" panose="020B0502040204020203" pitchFamily="34" charset="0"/>
                <a:cs typeface="Segoe UI" panose="020B0502040204020203" pitchFamily="34" charset="0"/>
              </a:rPr>
              <a:t>Public Health Officer</a:t>
            </a:r>
          </a:p>
        </p:txBody>
      </p:sp>
      <p:sp>
        <p:nvSpPr>
          <p:cNvPr id="81" name="Rectangle: Rounded Corners 80">
            <a:extLst>
              <a:ext uri="{FF2B5EF4-FFF2-40B4-BE49-F238E27FC236}">
                <a16:creationId xmlns:a16="http://schemas.microsoft.com/office/drawing/2014/main" id="{DE6D477A-5311-10BA-6115-725678FD79D5}"/>
              </a:ext>
            </a:extLst>
          </p:cNvPr>
          <p:cNvSpPr/>
          <p:nvPr/>
        </p:nvSpPr>
        <p:spPr>
          <a:xfrm>
            <a:off x="8888534" y="3923997"/>
            <a:ext cx="1408900" cy="517010"/>
          </a:xfrm>
          <a:prstGeom prst="roundRect">
            <a:avLst>
              <a:gd name="adj" fmla="val 96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457200" tIns="0" rIns="91440" bIns="0" rtlCol="0" anchor="ctr" anchorCtr="0">
            <a:noAutofit/>
          </a:bodyPr>
          <a:lstStyle/>
          <a:p>
            <a:pPr algn="ctr" defTabSz="932742">
              <a:spcBef>
                <a:spcPct val="20000"/>
              </a:spcBef>
              <a:buSzPct val="90000"/>
            </a:pPr>
            <a:r>
              <a:rPr lang="en-US" sz="1100">
                <a:solidFill>
                  <a:srgbClr val="FFFFFF"/>
                </a:solidFill>
                <a:latin typeface="Segoe UI" panose="020B0502040204020203" pitchFamily="34" charset="0"/>
                <a:cs typeface="Segoe UI" panose="020B0502040204020203" pitchFamily="34" charset="0"/>
              </a:rPr>
              <a:t>Police Officer</a:t>
            </a:r>
          </a:p>
        </p:txBody>
      </p:sp>
      <p:sp>
        <p:nvSpPr>
          <p:cNvPr id="82" name="Rectangle: Rounded Corners 81">
            <a:extLst>
              <a:ext uri="{FF2B5EF4-FFF2-40B4-BE49-F238E27FC236}">
                <a16:creationId xmlns:a16="http://schemas.microsoft.com/office/drawing/2014/main" id="{7CC6C801-0EFA-AC50-0DC9-474DEAF3416C}"/>
              </a:ext>
            </a:extLst>
          </p:cNvPr>
          <p:cNvSpPr/>
          <p:nvPr/>
        </p:nvSpPr>
        <p:spPr>
          <a:xfrm>
            <a:off x="8888534" y="5124359"/>
            <a:ext cx="1408900" cy="517010"/>
          </a:xfrm>
          <a:prstGeom prst="roundRect">
            <a:avLst>
              <a:gd name="adj" fmla="val 96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457200" tIns="0" rIns="91440" bIns="0" rtlCol="0" anchor="ctr" anchorCtr="0">
            <a:noAutofit/>
          </a:bodyPr>
          <a:lstStyle/>
          <a:p>
            <a:pPr algn="ctr" defTabSz="932742">
              <a:spcBef>
                <a:spcPct val="20000"/>
              </a:spcBef>
              <a:buSzPct val="90000"/>
            </a:pPr>
            <a:r>
              <a:rPr lang="en-US" sz="1100">
                <a:solidFill>
                  <a:srgbClr val="FFFFFF"/>
                </a:solidFill>
                <a:latin typeface="Segoe UI" panose="020B0502040204020203" pitchFamily="34" charset="0"/>
                <a:cs typeface="Segoe UI" panose="020B0502040204020203" pitchFamily="34" charset="0"/>
              </a:rPr>
              <a:t>Crime Analyst​</a:t>
            </a:r>
          </a:p>
        </p:txBody>
      </p:sp>
      <p:sp>
        <p:nvSpPr>
          <p:cNvPr id="83" name="Rectangle: Rounded Corners 82">
            <a:extLst>
              <a:ext uri="{FF2B5EF4-FFF2-40B4-BE49-F238E27FC236}">
                <a16:creationId xmlns:a16="http://schemas.microsoft.com/office/drawing/2014/main" id="{DA879188-31CA-3FD6-4316-3288C3378F0F}"/>
              </a:ext>
            </a:extLst>
          </p:cNvPr>
          <p:cNvSpPr/>
          <p:nvPr/>
        </p:nvSpPr>
        <p:spPr>
          <a:xfrm>
            <a:off x="8888534" y="4524178"/>
            <a:ext cx="1408900" cy="517010"/>
          </a:xfrm>
          <a:prstGeom prst="roundRect">
            <a:avLst>
              <a:gd name="adj" fmla="val 96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457200" tIns="0" rIns="91440" bIns="0" rtlCol="0" anchor="ctr" anchorCtr="0">
            <a:noAutofit/>
          </a:bodyPr>
          <a:lstStyle/>
          <a:p>
            <a:pPr algn="ctr" defTabSz="932742">
              <a:spcBef>
                <a:spcPct val="20000"/>
              </a:spcBef>
              <a:buSzPct val="90000"/>
            </a:pPr>
            <a:r>
              <a:rPr lang="en-US" sz="1100">
                <a:solidFill>
                  <a:srgbClr val="FFFFFF"/>
                </a:solidFill>
                <a:latin typeface="Segoe UI" panose="020B0502040204020203" pitchFamily="34" charset="0"/>
                <a:cs typeface="Segoe UI" panose="020B0502040204020203" pitchFamily="34" charset="0"/>
              </a:rPr>
              <a:t>Investigator</a:t>
            </a:r>
          </a:p>
        </p:txBody>
      </p:sp>
      <p:sp>
        <p:nvSpPr>
          <p:cNvPr id="84" name="Rectangle: Rounded Corners 83">
            <a:extLst>
              <a:ext uri="{FF2B5EF4-FFF2-40B4-BE49-F238E27FC236}">
                <a16:creationId xmlns:a16="http://schemas.microsoft.com/office/drawing/2014/main" id="{46107425-33DC-BE80-0744-C2FB07EF9936}"/>
              </a:ext>
            </a:extLst>
          </p:cNvPr>
          <p:cNvSpPr/>
          <p:nvPr/>
        </p:nvSpPr>
        <p:spPr>
          <a:xfrm>
            <a:off x="8888534" y="3323816"/>
            <a:ext cx="1408900" cy="517010"/>
          </a:xfrm>
          <a:prstGeom prst="roundRect">
            <a:avLst>
              <a:gd name="adj" fmla="val 96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457200" tIns="0" rIns="91440" bIns="0" rtlCol="0" anchor="ctr" anchorCtr="0">
            <a:noAutofit/>
          </a:bodyPr>
          <a:lstStyle/>
          <a:p>
            <a:pPr algn="ctr" defTabSz="932742">
              <a:spcBef>
                <a:spcPct val="20000"/>
              </a:spcBef>
              <a:buSzPct val="90000"/>
            </a:pPr>
            <a:r>
              <a:rPr lang="en-US" sz="1100">
                <a:solidFill>
                  <a:srgbClr val="FFFFFF"/>
                </a:solidFill>
                <a:latin typeface="Segoe UI" panose="020B0502040204020203" pitchFamily="34" charset="0"/>
                <a:cs typeface="Segoe UI" panose="020B0502040204020203" pitchFamily="34" charset="0"/>
              </a:rPr>
              <a:t>Command Staff</a:t>
            </a:r>
          </a:p>
        </p:txBody>
      </p:sp>
      <p:sp>
        <p:nvSpPr>
          <p:cNvPr id="85" name="Rectangle: Rounded Corners 84">
            <a:extLst>
              <a:ext uri="{FF2B5EF4-FFF2-40B4-BE49-F238E27FC236}">
                <a16:creationId xmlns:a16="http://schemas.microsoft.com/office/drawing/2014/main" id="{63C26D04-9D6B-31A2-6553-EEBA682A3857}"/>
              </a:ext>
            </a:extLst>
          </p:cNvPr>
          <p:cNvSpPr/>
          <p:nvPr/>
        </p:nvSpPr>
        <p:spPr>
          <a:xfrm>
            <a:off x="10378337" y="3323816"/>
            <a:ext cx="1408900" cy="517010"/>
          </a:xfrm>
          <a:prstGeom prst="roundRect">
            <a:avLst>
              <a:gd name="adj" fmla="val 96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457200" tIns="0" rIns="91440" bIns="0" rtlCol="0" anchor="ctr" anchorCtr="0">
            <a:noAutofit/>
          </a:bodyPr>
          <a:lstStyle/>
          <a:p>
            <a:pPr algn="ctr" defTabSz="932742">
              <a:spcBef>
                <a:spcPct val="20000"/>
              </a:spcBef>
              <a:buSzPct val="90000"/>
            </a:pPr>
            <a:r>
              <a:rPr lang="en-US" sz="1100">
                <a:solidFill>
                  <a:srgbClr val="FFFFFF"/>
                </a:solidFill>
                <a:latin typeface="Segoe UI" panose="020B0502040204020203" pitchFamily="34" charset="0"/>
                <a:cs typeface="Segoe UI" panose="020B0502040204020203" pitchFamily="34" charset="0"/>
              </a:rPr>
              <a:t>Judge</a:t>
            </a:r>
          </a:p>
        </p:txBody>
      </p:sp>
      <p:sp>
        <p:nvSpPr>
          <p:cNvPr id="88" name="Rectangle: Rounded Corners 87">
            <a:extLst>
              <a:ext uri="{FF2B5EF4-FFF2-40B4-BE49-F238E27FC236}">
                <a16:creationId xmlns:a16="http://schemas.microsoft.com/office/drawing/2014/main" id="{10088E2C-CC44-4DB9-EFD9-76545885776F}"/>
              </a:ext>
            </a:extLst>
          </p:cNvPr>
          <p:cNvSpPr/>
          <p:nvPr/>
        </p:nvSpPr>
        <p:spPr>
          <a:xfrm>
            <a:off x="10378337" y="4524178"/>
            <a:ext cx="1408900" cy="517010"/>
          </a:xfrm>
          <a:prstGeom prst="roundRect">
            <a:avLst>
              <a:gd name="adj" fmla="val 96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457200" tIns="0" rIns="91440" bIns="0" rtlCol="0" anchor="ctr" anchorCtr="0">
            <a:noAutofit/>
          </a:bodyPr>
          <a:lstStyle/>
          <a:p>
            <a:pPr algn="ctr" defTabSz="932742">
              <a:spcBef>
                <a:spcPct val="20000"/>
              </a:spcBef>
              <a:buSzPct val="90000"/>
            </a:pPr>
            <a:r>
              <a:rPr lang="en-US" sz="1100">
                <a:solidFill>
                  <a:srgbClr val="FFFFFF"/>
                </a:solidFill>
                <a:latin typeface="Segoe UI" panose="020B0502040204020203" pitchFamily="34" charset="0"/>
                <a:cs typeface="Segoe UI" panose="020B0502040204020203" pitchFamily="34" charset="0"/>
              </a:rPr>
              <a:t>Court Clerk</a:t>
            </a:r>
          </a:p>
        </p:txBody>
      </p:sp>
      <p:sp>
        <p:nvSpPr>
          <p:cNvPr id="90" name="Rectangle: Rounded Corners 89">
            <a:extLst>
              <a:ext uri="{FF2B5EF4-FFF2-40B4-BE49-F238E27FC236}">
                <a16:creationId xmlns:a16="http://schemas.microsoft.com/office/drawing/2014/main" id="{D1180874-BD4A-DD9B-1574-DF78382FD136}"/>
              </a:ext>
            </a:extLst>
          </p:cNvPr>
          <p:cNvSpPr/>
          <p:nvPr/>
        </p:nvSpPr>
        <p:spPr>
          <a:xfrm>
            <a:off x="10378337" y="3923997"/>
            <a:ext cx="1408900" cy="517010"/>
          </a:xfrm>
          <a:prstGeom prst="roundRect">
            <a:avLst>
              <a:gd name="adj" fmla="val 96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457200" tIns="0" rIns="91440" bIns="0" rtlCol="0" anchor="ctr" anchorCtr="0">
            <a:noAutofit/>
          </a:bodyPr>
          <a:lstStyle/>
          <a:p>
            <a:pPr algn="ctr" defTabSz="932742">
              <a:spcBef>
                <a:spcPct val="20000"/>
              </a:spcBef>
              <a:buSzPct val="90000"/>
            </a:pPr>
            <a:r>
              <a:rPr lang="en-US" sz="1100">
                <a:solidFill>
                  <a:srgbClr val="FFFFFF"/>
                </a:solidFill>
                <a:latin typeface="Segoe UI" panose="020B0502040204020203" pitchFamily="34" charset="0"/>
                <a:cs typeface="Segoe UI" panose="020B0502040204020203" pitchFamily="34" charset="0"/>
              </a:rPr>
              <a:t>Prosecutor</a:t>
            </a:r>
          </a:p>
        </p:txBody>
      </p:sp>
      <p:sp>
        <p:nvSpPr>
          <p:cNvPr id="93" name="Rounded Rectangle 18" descr="Announcing&#10;">
            <a:extLst>
              <a:ext uri="{FF2B5EF4-FFF2-40B4-BE49-F238E27FC236}">
                <a16:creationId xmlns:a16="http://schemas.microsoft.com/office/drawing/2014/main" id="{A90C8F9E-EA0B-AC44-838E-FCC9FC9F5E6E}"/>
              </a:ext>
            </a:extLst>
          </p:cNvPr>
          <p:cNvSpPr txBox="1">
            <a:spLocks/>
          </p:cNvSpPr>
          <p:nvPr/>
        </p:nvSpPr>
        <p:spPr bwMode="auto">
          <a:xfrm>
            <a:off x="558524" y="3040799"/>
            <a:ext cx="1162178" cy="215444"/>
          </a:xfrm>
          <a:prstGeom prst="rect">
            <a:avLst/>
          </a:prstGeom>
          <a:noFill/>
          <a:ln>
            <a:noFill/>
            <a:prstDash/>
          </a:ln>
          <a:effectLst/>
        </p:spPr>
        <p:txBody>
          <a:bodyPr rot="0" spcFirstLastPara="0" vertOverflow="overflow" horzOverflow="overflow" vert="horz" wrap="square" lIns="0" tIns="18288" rIns="0" bIns="45720" numCol="1" spcCol="0" rtlCol="0" fromWordArt="0" anchor="ctr" anchorCtr="0" forceAA="0" compatLnSpc="1">
            <a:prstTxWarp prst="textNoShape">
              <a:avLst/>
            </a:prstTxWarp>
            <a:spAutoFit/>
          </a:bodyPr>
          <a:lstStyle>
            <a:defPPr>
              <a:defRPr lang="en-US"/>
            </a:defPPr>
            <a:lvl1pPr marR="0" lvl="0" indent="0" defTabSz="932742" fontAlgn="base">
              <a:lnSpc>
                <a:spcPct val="100000"/>
              </a:lnSpc>
              <a:spcBef>
                <a:spcPct val="0"/>
              </a:spcBef>
              <a:spcAft>
                <a:spcPct val="0"/>
              </a:spcAft>
              <a:buClrTx/>
              <a:buSzTx/>
              <a:buNone/>
              <a:tabLst/>
              <a:defRPr sz="1400" b="0" cap="none" spc="-50" baseline="0">
                <a:ln w="3175">
                  <a:noFill/>
                </a:ln>
                <a:gradFill>
                  <a:gsLst>
                    <a:gs pos="35000">
                      <a:srgbClr val="0078D4"/>
                    </a:gs>
                    <a:gs pos="0">
                      <a:srgbClr val="C03BC4"/>
                    </a:gs>
                  </a:gsLst>
                  <a:path path="circle">
                    <a:fillToRect l="100000" t="100000"/>
                  </a:path>
                </a:gradFill>
                <a:effectLst/>
                <a:latin typeface="+mj-lt"/>
                <a:cs typeface="Segoe UI" pitchFamily="34" charset="0"/>
              </a:defRPr>
            </a:lvl1pPr>
          </a:lstStyle>
          <a:p>
            <a:r>
              <a:rPr lang="en-US" dirty="0"/>
              <a:t>Public Finance</a:t>
            </a:r>
          </a:p>
        </p:txBody>
      </p:sp>
      <p:sp>
        <p:nvSpPr>
          <p:cNvPr id="94" name="Rounded Rectangle 18" descr="Announcing&#10;">
            <a:extLst>
              <a:ext uri="{FF2B5EF4-FFF2-40B4-BE49-F238E27FC236}">
                <a16:creationId xmlns:a16="http://schemas.microsoft.com/office/drawing/2014/main" id="{C53FBFCD-216A-DDDE-B4BB-A650A05E80DC}"/>
              </a:ext>
            </a:extLst>
          </p:cNvPr>
          <p:cNvSpPr txBox="1">
            <a:spLocks/>
          </p:cNvSpPr>
          <p:nvPr/>
        </p:nvSpPr>
        <p:spPr bwMode="auto">
          <a:xfrm>
            <a:off x="2141408" y="3040799"/>
            <a:ext cx="1643270" cy="215444"/>
          </a:xfrm>
          <a:prstGeom prst="rect">
            <a:avLst/>
          </a:prstGeom>
          <a:noFill/>
          <a:ln>
            <a:noFill/>
            <a:prstDash/>
          </a:ln>
          <a:effectLst/>
        </p:spPr>
        <p:txBody>
          <a:bodyPr rot="0" spcFirstLastPara="0" vertOverflow="overflow" horzOverflow="overflow" vert="horz" wrap="square" lIns="0" tIns="18288" rIns="0" bIns="45720" numCol="1" spcCol="0" rtlCol="0" fromWordArt="0" anchor="ctr" anchorCtr="0" forceAA="0" compatLnSpc="1">
            <a:prstTxWarp prst="textNoShape">
              <a:avLst/>
            </a:prstTxWarp>
            <a:spAutoFit/>
          </a:bodyPr>
          <a:lstStyle>
            <a:defPPr>
              <a:defRPr lang="en-US"/>
            </a:defPPr>
            <a:lvl1pPr marR="0" lvl="0" indent="0" defTabSz="932742" fontAlgn="base">
              <a:lnSpc>
                <a:spcPct val="100000"/>
              </a:lnSpc>
              <a:spcBef>
                <a:spcPct val="0"/>
              </a:spcBef>
              <a:spcAft>
                <a:spcPct val="0"/>
              </a:spcAft>
              <a:buClrTx/>
              <a:buSzTx/>
              <a:buNone/>
              <a:tabLst/>
              <a:defRPr sz="1400" b="0" cap="none" spc="-50" baseline="0">
                <a:ln w="3175">
                  <a:noFill/>
                </a:ln>
                <a:gradFill>
                  <a:gsLst>
                    <a:gs pos="35000">
                      <a:srgbClr val="0078D4"/>
                    </a:gs>
                    <a:gs pos="0">
                      <a:srgbClr val="C03BC4"/>
                    </a:gs>
                  </a:gsLst>
                  <a:path path="circle">
                    <a:fillToRect l="100000" t="100000"/>
                  </a:path>
                </a:gradFill>
                <a:effectLst/>
                <a:latin typeface="+mj-lt"/>
                <a:cs typeface="Segoe UI" pitchFamily="34" charset="0"/>
              </a:defRPr>
            </a:lvl1pPr>
          </a:lstStyle>
          <a:p>
            <a:r>
              <a:rPr lang="en-US" dirty="0"/>
              <a:t>Public Transportation</a:t>
            </a:r>
          </a:p>
        </p:txBody>
      </p:sp>
      <p:sp>
        <p:nvSpPr>
          <p:cNvPr id="101" name="Rounded Rectangle 18" descr="Announcing&#10;">
            <a:extLst>
              <a:ext uri="{FF2B5EF4-FFF2-40B4-BE49-F238E27FC236}">
                <a16:creationId xmlns:a16="http://schemas.microsoft.com/office/drawing/2014/main" id="{798153B5-F983-F2D0-88D9-0828E68158AF}"/>
              </a:ext>
            </a:extLst>
          </p:cNvPr>
          <p:cNvSpPr txBox="1">
            <a:spLocks/>
          </p:cNvSpPr>
          <p:nvPr/>
        </p:nvSpPr>
        <p:spPr bwMode="auto">
          <a:xfrm>
            <a:off x="4358276" y="3040799"/>
            <a:ext cx="1356204" cy="215444"/>
          </a:xfrm>
          <a:prstGeom prst="rect">
            <a:avLst/>
          </a:prstGeom>
          <a:noFill/>
          <a:ln>
            <a:noFill/>
            <a:prstDash/>
          </a:ln>
          <a:effectLst/>
        </p:spPr>
        <p:txBody>
          <a:bodyPr rot="0" spcFirstLastPara="0" vertOverflow="overflow" horzOverflow="overflow" vert="horz" wrap="square" lIns="0" tIns="18288" rIns="0" bIns="45720" numCol="1" spcCol="0" rtlCol="0" fromWordArt="0" anchor="ctr" anchorCtr="0" forceAA="0" compatLnSpc="1">
            <a:prstTxWarp prst="textNoShape">
              <a:avLst/>
            </a:prstTxWarp>
            <a:spAutoFit/>
          </a:bodyPr>
          <a:lstStyle>
            <a:defPPr>
              <a:defRPr lang="en-US"/>
            </a:defPPr>
            <a:lvl1pPr marR="0" lvl="0" indent="0" defTabSz="932742" fontAlgn="base">
              <a:lnSpc>
                <a:spcPct val="100000"/>
              </a:lnSpc>
              <a:spcBef>
                <a:spcPct val="0"/>
              </a:spcBef>
              <a:spcAft>
                <a:spcPct val="0"/>
              </a:spcAft>
              <a:buClrTx/>
              <a:buSzTx/>
              <a:buNone/>
              <a:tabLst/>
              <a:defRPr sz="1400" b="0" cap="none" spc="-50" baseline="0">
                <a:ln w="3175">
                  <a:noFill/>
                </a:ln>
                <a:gradFill>
                  <a:gsLst>
                    <a:gs pos="35000">
                      <a:srgbClr val="0078D4"/>
                    </a:gs>
                    <a:gs pos="0">
                      <a:srgbClr val="C03BC4"/>
                    </a:gs>
                  </a:gsLst>
                  <a:path path="circle">
                    <a:fillToRect l="100000" t="100000"/>
                  </a:path>
                </a:gradFill>
                <a:effectLst/>
                <a:latin typeface="+mj-lt"/>
                <a:cs typeface="Segoe UI" pitchFamily="34" charset="0"/>
              </a:defRPr>
            </a:lvl1pPr>
          </a:lstStyle>
          <a:p>
            <a:r>
              <a:rPr lang="en-US" dirty="0"/>
              <a:t>Regional &amp; Local</a:t>
            </a:r>
          </a:p>
        </p:txBody>
      </p:sp>
      <p:sp>
        <p:nvSpPr>
          <p:cNvPr id="102" name="Rounded Rectangle 18" descr="Announcing&#10;">
            <a:extLst>
              <a:ext uri="{FF2B5EF4-FFF2-40B4-BE49-F238E27FC236}">
                <a16:creationId xmlns:a16="http://schemas.microsoft.com/office/drawing/2014/main" id="{E6E7519A-7225-EDCA-265D-BC28A13D279D}"/>
              </a:ext>
            </a:extLst>
          </p:cNvPr>
          <p:cNvSpPr txBox="1">
            <a:spLocks/>
          </p:cNvSpPr>
          <p:nvPr/>
        </p:nvSpPr>
        <p:spPr bwMode="auto">
          <a:xfrm>
            <a:off x="6214821" y="3040799"/>
            <a:ext cx="2495042" cy="215444"/>
          </a:xfrm>
          <a:prstGeom prst="rect">
            <a:avLst/>
          </a:prstGeom>
          <a:noFill/>
          <a:ln>
            <a:noFill/>
            <a:prstDash/>
          </a:ln>
          <a:effectLst/>
        </p:spPr>
        <p:txBody>
          <a:bodyPr rot="0" spcFirstLastPara="0" vertOverflow="overflow" horzOverflow="overflow" vert="horz" wrap="square" lIns="0" tIns="18288" rIns="0" bIns="45720" numCol="1" spcCol="0" rtlCol="0" fromWordArt="0" anchor="ctr" anchorCtr="0" forceAA="0" compatLnSpc="1">
            <a:prstTxWarp prst="textNoShape">
              <a:avLst/>
            </a:prstTxWarp>
            <a:spAutoFit/>
          </a:bodyPr>
          <a:lstStyle>
            <a:defPPr>
              <a:defRPr lang="en-US"/>
            </a:defPPr>
            <a:lvl1pPr marR="0" lvl="0" indent="0" defTabSz="932742" fontAlgn="base">
              <a:lnSpc>
                <a:spcPct val="100000"/>
              </a:lnSpc>
              <a:spcBef>
                <a:spcPct val="0"/>
              </a:spcBef>
              <a:spcAft>
                <a:spcPct val="0"/>
              </a:spcAft>
              <a:buClrTx/>
              <a:buSzTx/>
              <a:buNone/>
              <a:tabLst/>
              <a:defRPr sz="1400" b="0" cap="none" spc="-50" baseline="0">
                <a:ln w="3175">
                  <a:noFill/>
                </a:ln>
                <a:gradFill>
                  <a:gsLst>
                    <a:gs pos="35000">
                      <a:srgbClr val="0078D4"/>
                    </a:gs>
                    <a:gs pos="0">
                      <a:srgbClr val="C03BC4"/>
                    </a:gs>
                  </a:gsLst>
                  <a:path path="circle">
                    <a:fillToRect l="100000" t="100000"/>
                  </a:path>
                </a:gradFill>
                <a:effectLst/>
                <a:latin typeface="+mj-lt"/>
                <a:cs typeface="Segoe UI" pitchFamily="34" charset="0"/>
              </a:defRPr>
            </a:lvl1pPr>
          </a:lstStyle>
          <a:p>
            <a:r>
              <a:rPr lang="en-US" dirty="0"/>
              <a:t>Public Health &amp; Social Services</a:t>
            </a:r>
          </a:p>
        </p:txBody>
      </p:sp>
      <p:sp>
        <p:nvSpPr>
          <p:cNvPr id="104" name="Rounded Rectangle 18" descr="Announcing&#10;">
            <a:extLst>
              <a:ext uri="{FF2B5EF4-FFF2-40B4-BE49-F238E27FC236}">
                <a16:creationId xmlns:a16="http://schemas.microsoft.com/office/drawing/2014/main" id="{A7DDB148-45A6-40F3-643D-EEDFFD4C208D}"/>
              </a:ext>
            </a:extLst>
          </p:cNvPr>
          <p:cNvSpPr txBox="1">
            <a:spLocks/>
          </p:cNvSpPr>
          <p:nvPr/>
        </p:nvSpPr>
        <p:spPr bwMode="auto">
          <a:xfrm>
            <a:off x="9435691" y="3040799"/>
            <a:ext cx="1819408" cy="215444"/>
          </a:xfrm>
          <a:prstGeom prst="rect">
            <a:avLst/>
          </a:prstGeom>
          <a:noFill/>
          <a:ln>
            <a:noFill/>
            <a:prstDash/>
          </a:ln>
          <a:effectLst/>
        </p:spPr>
        <p:txBody>
          <a:bodyPr rot="0" spcFirstLastPara="0" vertOverflow="overflow" horzOverflow="overflow" vert="horz" wrap="square" lIns="0" tIns="18288" rIns="0" bIns="45720" numCol="1" spcCol="0" rtlCol="0" fromWordArt="0" anchor="ctr" anchorCtr="0" forceAA="0" compatLnSpc="1">
            <a:prstTxWarp prst="textNoShape">
              <a:avLst/>
            </a:prstTxWarp>
            <a:spAutoFit/>
          </a:bodyPr>
          <a:lstStyle>
            <a:defPPr>
              <a:defRPr lang="en-US"/>
            </a:defPPr>
            <a:lvl1pPr marR="0" lvl="0" indent="0" defTabSz="932742" fontAlgn="base">
              <a:lnSpc>
                <a:spcPct val="100000"/>
              </a:lnSpc>
              <a:spcBef>
                <a:spcPct val="0"/>
              </a:spcBef>
              <a:spcAft>
                <a:spcPct val="0"/>
              </a:spcAft>
              <a:buClrTx/>
              <a:buSzTx/>
              <a:buNone/>
              <a:tabLst/>
              <a:defRPr sz="1400" b="0" cap="none" spc="-50" baseline="0">
                <a:ln w="3175">
                  <a:noFill/>
                </a:ln>
                <a:gradFill>
                  <a:gsLst>
                    <a:gs pos="35000">
                      <a:srgbClr val="0078D4"/>
                    </a:gs>
                    <a:gs pos="0">
                      <a:srgbClr val="C03BC4"/>
                    </a:gs>
                  </a:gsLst>
                  <a:path path="circle">
                    <a:fillToRect l="100000" t="100000"/>
                  </a:path>
                </a:gradFill>
                <a:effectLst/>
                <a:latin typeface="+mj-lt"/>
                <a:cs typeface="Segoe UI" pitchFamily="34" charset="0"/>
              </a:defRPr>
            </a:lvl1pPr>
          </a:lstStyle>
          <a:p>
            <a:r>
              <a:rPr lang="en-US" dirty="0"/>
              <a:t>Public Safety &amp; Justice</a:t>
            </a:r>
          </a:p>
        </p:txBody>
      </p:sp>
      <p:sp>
        <p:nvSpPr>
          <p:cNvPr id="105" name="Rectangle: Rounded Corners 104">
            <a:extLst>
              <a:ext uri="{FF2B5EF4-FFF2-40B4-BE49-F238E27FC236}">
                <a16:creationId xmlns:a16="http://schemas.microsoft.com/office/drawing/2014/main" id="{DDC47CA1-0A40-4AE8-4E33-88DD5F93AE0A}"/>
              </a:ext>
            </a:extLst>
          </p:cNvPr>
          <p:cNvSpPr/>
          <p:nvPr/>
        </p:nvSpPr>
        <p:spPr>
          <a:xfrm>
            <a:off x="450948" y="3368157"/>
            <a:ext cx="377904" cy="428329"/>
          </a:xfrm>
          <a:prstGeom prst="roundRect">
            <a:avLst>
              <a:gd name="adj" fmla="val 10000"/>
            </a:avLst>
          </a:prstGeom>
          <a:ln>
            <a:noFill/>
          </a:ln>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E6DF">
                  <a:hueOff val="0"/>
                  <a:satOff val="0"/>
                  <a:lumOff val="0"/>
                  <a:alphaOff val="0"/>
                </a:srgbClr>
              </a:solidFill>
              <a:effectLst/>
              <a:uLnTx/>
              <a:uFillTx/>
              <a:latin typeface="Segoe UI"/>
              <a:ea typeface="+mn-ea"/>
              <a:cs typeface="+mn-cs"/>
            </a:endParaRPr>
          </a:p>
        </p:txBody>
      </p:sp>
      <p:pic>
        <p:nvPicPr>
          <p:cNvPr id="108" name="Picture 107" descr="A person in an orange coat holding a tablet&#10;&#10;Description automatically generated">
            <a:extLst>
              <a:ext uri="{FF2B5EF4-FFF2-40B4-BE49-F238E27FC236}">
                <a16:creationId xmlns:a16="http://schemas.microsoft.com/office/drawing/2014/main" id="{D96EE9A8-1B1A-60D7-30C5-A1B0899EBDD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90796" y="3388931"/>
            <a:ext cx="298208" cy="407994"/>
          </a:xfrm>
          <a:prstGeom prst="rect">
            <a:avLst/>
          </a:prstGeom>
        </p:spPr>
      </p:pic>
      <p:sp>
        <p:nvSpPr>
          <p:cNvPr id="109" name="Rectangle: Rounded Corners 108">
            <a:extLst>
              <a:ext uri="{FF2B5EF4-FFF2-40B4-BE49-F238E27FC236}">
                <a16:creationId xmlns:a16="http://schemas.microsoft.com/office/drawing/2014/main" id="{CDC5082C-3129-BEF1-6435-3A2BE61F7B42}"/>
              </a:ext>
            </a:extLst>
          </p:cNvPr>
          <p:cNvSpPr/>
          <p:nvPr/>
        </p:nvSpPr>
        <p:spPr>
          <a:xfrm>
            <a:off x="4128694" y="3968338"/>
            <a:ext cx="377904" cy="428329"/>
          </a:xfrm>
          <a:prstGeom prst="roundRect">
            <a:avLst>
              <a:gd name="adj" fmla="val 10000"/>
            </a:avLst>
          </a:prstGeom>
          <a:ln>
            <a:noFill/>
          </a:ln>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E6DF">
                  <a:hueOff val="0"/>
                  <a:satOff val="0"/>
                  <a:lumOff val="0"/>
                  <a:alphaOff val="0"/>
                </a:srgbClr>
              </a:solidFill>
              <a:effectLst/>
              <a:uLnTx/>
              <a:uFillTx/>
              <a:latin typeface="Segoe UI"/>
              <a:ea typeface="+mn-ea"/>
              <a:cs typeface="+mn-cs"/>
            </a:endParaRPr>
          </a:p>
        </p:txBody>
      </p:sp>
      <p:sp>
        <p:nvSpPr>
          <p:cNvPr id="118" name="Rectangle: Rounded Corners 117">
            <a:extLst>
              <a:ext uri="{FF2B5EF4-FFF2-40B4-BE49-F238E27FC236}">
                <a16:creationId xmlns:a16="http://schemas.microsoft.com/office/drawing/2014/main" id="{FDD9E7E8-055F-B68B-06E5-1B53EC4536F0}"/>
              </a:ext>
            </a:extLst>
          </p:cNvPr>
          <p:cNvSpPr/>
          <p:nvPr/>
        </p:nvSpPr>
        <p:spPr>
          <a:xfrm>
            <a:off x="4128694" y="3368157"/>
            <a:ext cx="377904" cy="428329"/>
          </a:xfrm>
          <a:prstGeom prst="roundRect">
            <a:avLst>
              <a:gd name="adj" fmla="val 10000"/>
            </a:avLst>
          </a:prstGeom>
          <a:ln>
            <a:noFill/>
          </a:ln>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E6DF">
                  <a:hueOff val="0"/>
                  <a:satOff val="0"/>
                  <a:lumOff val="0"/>
                  <a:alphaOff val="0"/>
                </a:srgbClr>
              </a:solidFill>
              <a:effectLst/>
              <a:uLnTx/>
              <a:uFillTx/>
              <a:latin typeface="Segoe UI"/>
              <a:ea typeface="+mn-ea"/>
              <a:cs typeface="+mn-cs"/>
            </a:endParaRPr>
          </a:p>
        </p:txBody>
      </p:sp>
      <p:pic>
        <p:nvPicPr>
          <p:cNvPr id="119" name="Picture 118">
            <a:extLst>
              <a:ext uri="{FF2B5EF4-FFF2-40B4-BE49-F238E27FC236}">
                <a16:creationId xmlns:a16="http://schemas.microsoft.com/office/drawing/2014/main" id="{99448D65-E00D-4207-9694-E3CC18C62EE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4131589" y="3388214"/>
            <a:ext cx="375005" cy="408271"/>
          </a:xfrm>
          <a:prstGeom prst="rect">
            <a:avLst/>
          </a:prstGeom>
        </p:spPr>
      </p:pic>
      <p:grpSp>
        <p:nvGrpSpPr>
          <p:cNvPr id="120" name="Group 119">
            <a:extLst>
              <a:ext uri="{FF2B5EF4-FFF2-40B4-BE49-F238E27FC236}">
                <a16:creationId xmlns:a16="http://schemas.microsoft.com/office/drawing/2014/main" id="{A5D6550C-CDBF-877E-39FA-AE491FC642CB}"/>
              </a:ext>
            </a:extLst>
          </p:cNvPr>
          <p:cNvGrpSpPr/>
          <p:nvPr/>
        </p:nvGrpSpPr>
        <p:grpSpPr>
          <a:xfrm>
            <a:off x="2111300" y="3368157"/>
            <a:ext cx="377904" cy="1628691"/>
            <a:chOff x="1904379" y="1507188"/>
            <a:chExt cx="377904" cy="1628691"/>
          </a:xfrm>
        </p:grpSpPr>
        <p:sp>
          <p:nvSpPr>
            <p:cNvPr id="121" name="Rectangle: Rounded Corners 120">
              <a:extLst>
                <a:ext uri="{FF2B5EF4-FFF2-40B4-BE49-F238E27FC236}">
                  <a16:creationId xmlns:a16="http://schemas.microsoft.com/office/drawing/2014/main" id="{9A698CC7-02D5-63D4-8B7D-09013322C8B0}"/>
                </a:ext>
              </a:extLst>
            </p:cNvPr>
            <p:cNvSpPr/>
            <p:nvPr/>
          </p:nvSpPr>
          <p:spPr>
            <a:xfrm>
              <a:off x="1904379" y="2107369"/>
              <a:ext cx="377904" cy="428329"/>
            </a:xfrm>
            <a:prstGeom prst="roundRect">
              <a:avLst>
                <a:gd name="adj" fmla="val 10000"/>
              </a:avLst>
            </a:prstGeom>
            <a:ln>
              <a:noFill/>
            </a:ln>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E6DF">
                    <a:hueOff val="0"/>
                    <a:satOff val="0"/>
                    <a:lumOff val="0"/>
                    <a:alphaOff val="0"/>
                  </a:srgbClr>
                </a:solidFill>
                <a:effectLst/>
                <a:uLnTx/>
                <a:uFillTx/>
                <a:latin typeface="Segoe UI"/>
                <a:ea typeface="+mn-ea"/>
                <a:cs typeface="+mn-cs"/>
              </a:endParaRPr>
            </a:p>
          </p:txBody>
        </p:sp>
        <p:pic>
          <p:nvPicPr>
            <p:cNvPr id="122" name="Picture 121">
              <a:extLst>
                <a:ext uri="{FF2B5EF4-FFF2-40B4-BE49-F238E27FC236}">
                  <a16:creationId xmlns:a16="http://schemas.microsoft.com/office/drawing/2014/main" id="{4294A25E-DFB5-6CE4-CE6B-48B0B57854A6}"/>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931253" y="2125463"/>
              <a:ext cx="324155" cy="410235"/>
            </a:xfrm>
            <a:prstGeom prst="rect">
              <a:avLst/>
            </a:prstGeom>
          </p:spPr>
        </p:pic>
        <p:sp>
          <p:nvSpPr>
            <p:cNvPr id="123" name="Rectangle: Rounded Corners 122">
              <a:extLst>
                <a:ext uri="{FF2B5EF4-FFF2-40B4-BE49-F238E27FC236}">
                  <a16:creationId xmlns:a16="http://schemas.microsoft.com/office/drawing/2014/main" id="{858F53BA-5738-B223-4412-6CFC1418DA2E}"/>
                </a:ext>
              </a:extLst>
            </p:cNvPr>
            <p:cNvSpPr/>
            <p:nvPr/>
          </p:nvSpPr>
          <p:spPr>
            <a:xfrm>
              <a:off x="1904379" y="1507188"/>
              <a:ext cx="377904" cy="428329"/>
            </a:xfrm>
            <a:prstGeom prst="roundRect">
              <a:avLst>
                <a:gd name="adj" fmla="val 10000"/>
              </a:avLst>
            </a:prstGeom>
            <a:ln>
              <a:noFill/>
            </a:ln>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E6DF">
                    <a:hueOff val="0"/>
                    <a:satOff val="0"/>
                    <a:lumOff val="0"/>
                    <a:alphaOff val="0"/>
                  </a:srgbClr>
                </a:solidFill>
                <a:effectLst/>
                <a:uLnTx/>
                <a:uFillTx/>
                <a:latin typeface="Segoe UI"/>
                <a:ea typeface="+mn-ea"/>
                <a:cs typeface="+mn-cs"/>
              </a:endParaRPr>
            </a:p>
          </p:txBody>
        </p:sp>
        <p:pic>
          <p:nvPicPr>
            <p:cNvPr id="124" name="Picture 123" descr="A person wearing a safety vest and holding a tablet&#10;&#10;Description automatically generated">
              <a:extLst>
                <a:ext uri="{FF2B5EF4-FFF2-40B4-BE49-F238E27FC236}">
                  <a16:creationId xmlns:a16="http://schemas.microsoft.com/office/drawing/2014/main" id="{D5649810-BC7E-5761-A9CB-1373ACEE228C}"/>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943910" y="1536273"/>
              <a:ext cx="298842" cy="399244"/>
            </a:xfrm>
            <a:prstGeom prst="rect">
              <a:avLst/>
            </a:prstGeom>
          </p:spPr>
        </p:pic>
        <p:sp>
          <p:nvSpPr>
            <p:cNvPr id="125" name="Rectangle: Rounded Corners 124">
              <a:extLst>
                <a:ext uri="{FF2B5EF4-FFF2-40B4-BE49-F238E27FC236}">
                  <a16:creationId xmlns:a16="http://schemas.microsoft.com/office/drawing/2014/main" id="{08A04D45-7BD7-E1AD-8CAD-1AA98051BCA8}"/>
                </a:ext>
              </a:extLst>
            </p:cNvPr>
            <p:cNvSpPr/>
            <p:nvPr/>
          </p:nvSpPr>
          <p:spPr>
            <a:xfrm>
              <a:off x="1904379" y="2707550"/>
              <a:ext cx="377904" cy="428329"/>
            </a:xfrm>
            <a:prstGeom prst="roundRect">
              <a:avLst>
                <a:gd name="adj" fmla="val 10000"/>
              </a:avLst>
            </a:prstGeom>
            <a:ln>
              <a:noFill/>
            </a:ln>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E6DF">
                    <a:hueOff val="0"/>
                    <a:satOff val="0"/>
                    <a:lumOff val="0"/>
                    <a:alphaOff val="0"/>
                  </a:srgbClr>
                </a:solidFill>
                <a:effectLst/>
                <a:uLnTx/>
                <a:uFillTx/>
                <a:latin typeface="Segoe UI"/>
                <a:ea typeface="+mn-ea"/>
                <a:cs typeface="+mn-cs"/>
              </a:endParaRPr>
            </a:p>
          </p:txBody>
        </p:sp>
        <p:pic>
          <p:nvPicPr>
            <p:cNvPr id="126" name="Picture 125">
              <a:extLst>
                <a:ext uri="{FF2B5EF4-FFF2-40B4-BE49-F238E27FC236}">
                  <a16:creationId xmlns:a16="http://schemas.microsoft.com/office/drawing/2014/main" id="{036EAFA9-FF50-0894-5B83-16CDFD8C71DD}"/>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flipH="1">
              <a:off x="1953591" y="2728658"/>
              <a:ext cx="279479" cy="407221"/>
            </a:xfrm>
            <a:prstGeom prst="rect">
              <a:avLst/>
            </a:prstGeom>
          </p:spPr>
        </p:pic>
      </p:grpSp>
      <p:sp>
        <p:nvSpPr>
          <p:cNvPr id="127" name="Rectangle: Rounded Corners 126">
            <a:extLst>
              <a:ext uri="{FF2B5EF4-FFF2-40B4-BE49-F238E27FC236}">
                <a16:creationId xmlns:a16="http://schemas.microsoft.com/office/drawing/2014/main" id="{57F02B16-8FAC-44DB-198C-0A7767C6CB55}"/>
              </a:ext>
            </a:extLst>
          </p:cNvPr>
          <p:cNvSpPr/>
          <p:nvPr/>
        </p:nvSpPr>
        <p:spPr>
          <a:xfrm>
            <a:off x="461619" y="3968338"/>
            <a:ext cx="377904" cy="428329"/>
          </a:xfrm>
          <a:prstGeom prst="roundRect">
            <a:avLst>
              <a:gd name="adj" fmla="val 10000"/>
            </a:avLst>
          </a:prstGeom>
          <a:ln>
            <a:noFill/>
          </a:ln>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E6DF">
                  <a:hueOff val="0"/>
                  <a:satOff val="0"/>
                  <a:lumOff val="0"/>
                  <a:alphaOff val="0"/>
                </a:srgbClr>
              </a:solidFill>
              <a:effectLst/>
              <a:uLnTx/>
              <a:uFillTx/>
              <a:latin typeface="Segoe UI"/>
              <a:ea typeface="+mn-ea"/>
              <a:cs typeface="+mn-cs"/>
            </a:endParaRPr>
          </a:p>
        </p:txBody>
      </p:sp>
      <p:pic>
        <p:nvPicPr>
          <p:cNvPr id="128" name="Picture 127" descr="Portrait of Megan">
            <a:extLst>
              <a:ext uri="{FF2B5EF4-FFF2-40B4-BE49-F238E27FC236}">
                <a16:creationId xmlns:a16="http://schemas.microsoft.com/office/drawing/2014/main" id="{264EFCBF-0106-62EA-34AF-A5F311F3BDF0}"/>
              </a:ext>
              <a:ext uri="{C183D7F6-B498-43B3-948B-1728B52AA6E4}">
                <adec:decorative xmlns:adec="http://schemas.microsoft.com/office/drawing/2017/decorative" val="0"/>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513087" y="3997176"/>
            <a:ext cx="258134" cy="399492"/>
          </a:xfrm>
          <a:custGeom>
            <a:avLst/>
            <a:gdLst>
              <a:gd name="connsiteX0" fmla="*/ 0 w 3167354"/>
              <a:gd name="connsiteY0" fmla="*/ 0 h 6272212"/>
              <a:gd name="connsiteX1" fmla="*/ 3167354 w 3167354"/>
              <a:gd name="connsiteY1" fmla="*/ 0 h 6272212"/>
              <a:gd name="connsiteX2" fmla="*/ 3167354 w 3167354"/>
              <a:gd name="connsiteY2" fmla="*/ 6272212 h 6272212"/>
              <a:gd name="connsiteX3" fmla="*/ 0 w 3167354"/>
              <a:gd name="connsiteY3" fmla="*/ 6272212 h 6272212"/>
            </a:gdLst>
            <a:ahLst/>
            <a:cxnLst>
              <a:cxn ang="0">
                <a:pos x="connsiteX0" y="connsiteY0"/>
              </a:cxn>
              <a:cxn ang="0">
                <a:pos x="connsiteX1" y="connsiteY1"/>
              </a:cxn>
              <a:cxn ang="0">
                <a:pos x="connsiteX2" y="connsiteY2"/>
              </a:cxn>
              <a:cxn ang="0">
                <a:pos x="connsiteX3" y="connsiteY3"/>
              </a:cxn>
            </a:cxnLst>
            <a:rect l="l" t="t" r="r" b="b"/>
            <a:pathLst>
              <a:path w="3167354" h="6272212">
                <a:moveTo>
                  <a:pt x="0" y="0"/>
                </a:moveTo>
                <a:lnTo>
                  <a:pt x="3167354" y="0"/>
                </a:lnTo>
                <a:lnTo>
                  <a:pt x="3167354" y="6272212"/>
                </a:lnTo>
                <a:lnTo>
                  <a:pt x="0" y="6272212"/>
                </a:lnTo>
                <a:close/>
              </a:path>
            </a:pathLst>
          </a:custGeom>
          <a:effectLst>
            <a:outerShdw blurRad="393700" dist="38100" dir="2700000" algn="tl" rotWithShape="0">
              <a:prstClr val="black">
                <a:alpha val="40000"/>
              </a:prstClr>
            </a:outerShdw>
          </a:effectLst>
        </p:spPr>
      </p:pic>
      <p:sp>
        <p:nvSpPr>
          <p:cNvPr id="129" name="Rectangle: Rounded Corners 128">
            <a:extLst>
              <a:ext uri="{FF2B5EF4-FFF2-40B4-BE49-F238E27FC236}">
                <a16:creationId xmlns:a16="http://schemas.microsoft.com/office/drawing/2014/main" id="{7517D5AF-08FF-3F79-3955-F987A0D6043B}"/>
              </a:ext>
            </a:extLst>
          </p:cNvPr>
          <p:cNvSpPr/>
          <p:nvPr/>
        </p:nvSpPr>
        <p:spPr>
          <a:xfrm>
            <a:off x="460893" y="4568519"/>
            <a:ext cx="377904" cy="428329"/>
          </a:xfrm>
          <a:prstGeom prst="roundRect">
            <a:avLst>
              <a:gd name="adj" fmla="val 10000"/>
            </a:avLst>
          </a:prstGeom>
          <a:ln>
            <a:noFill/>
          </a:ln>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E6DF">
                  <a:hueOff val="0"/>
                  <a:satOff val="0"/>
                  <a:lumOff val="0"/>
                  <a:alphaOff val="0"/>
                </a:srgbClr>
              </a:solidFill>
              <a:effectLst/>
              <a:uLnTx/>
              <a:uFillTx/>
              <a:latin typeface="Segoe UI"/>
              <a:ea typeface="+mn-ea"/>
              <a:cs typeface="+mn-cs"/>
            </a:endParaRPr>
          </a:p>
        </p:txBody>
      </p:sp>
      <p:sp>
        <p:nvSpPr>
          <p:cNvPr id="130" name="Rectangle: Rounded Corners 129">
            <a:extLst>
              <a:ext uri="{FF2B5EF4-FFF2-40B4-BE49-F238E27FC236}">
                <a16:creationId xmlns:a16="http://schemas.microsoft.com/office/drawing/2014/main" id="{5817F781-657C-BE96-1FD5-63067AF308E9}"/>
              </a:ext>
            </a:extLst>
          </p:cNvPr>
          <p:cNvSpPr/>
          <p:nvPr/>
        </p:nvSpPr>
        <p:spPr>
          <a:xfrm>
            <a:off x="461619" y="5168700"/>
            <a:ext cx="377904" cy="428329"/>
          </a:xfrm>
          <a:prstGeom prst="roundRect">
            <a:avLst>
              <a:gd name="adj" fmla="val 10000"/>
            </a:avLst>
          </a:prstGeom>
          <a:ln>
            <a:noFill/>
          </a:ln>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E6DF">
                  <a:hueOff val="0"/>
                  <a:satOff val="0"/>
                  <a:lumOff val="0"/>
                  <a:alphaOff val="0"/>
                </a:srgbClr>
              </a:solidFill>
              <a:effectLst/>
              <a:uLnTx/>
              <a:uFillTx/>
              <a:latin typeface="Segoe UI"/>
              <a:ea typeface="+mn-ea"/>
              <a:cs typeface="+mn-cs"/>
            </a:endParaRPr>
          </a:p>
        </p:txBody>
      </p:sp>
      <p:sp>
        <p:nvSpPr>
          <p:cNvPr id="132" name="Rectangle: Rounded Corners 131">
            <a:extLst>
              <a:ext uri="{FF2B5EF4-FFF2-40B4-BE49-F238E27FC236}">
                <a16:creationId xmlns:a16="http://schemas.microsoft.com/office/drawing/2014/main" id="{7AEF9517-CED4-056B-0346-2F1C712356F2}"/>
              </a:ext>
            </a:extLst>
          </p:cNvPr>
          <p:cNvSpPr/>
          <p:nvPr/>
        </p:nvSpPr>
        <p:spPr>
          <a:xfrm>
            <a:off x="407798" y="5724540"/>
            <a:ext cx="1466663" cy="517010"/>
          </a:xfrm>
          <a:prstGeom prst="roundRect">
            <a:avLst>
              <a:gd name="adj" fmla="val 96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457200" tIns="0" rIns="91440" bIns="0" rtlCol="0" anchor="ctr" anchorCtr="0">
            <a:noAutofit/>
          </a:bodyPr>
          <a:lstStyle/>
          <a:p>
            <a:pPr algn="ctr" defTabSz="932742">
              <a:spcBef>
                <a:spcPct val="20000"/>
              </a:spcBef>
              <a:buSzPct val="90000"/>
            </a:pPr>
            <a:r>
              <a:rPr lang="en-US" sz="1100" dirty="0">
                <a:solidFill>
                  <a:srgbClr val="FFFFFF"/>
                </a:solidFill>
                <a:latin typeface="Segoe UI" panose="020B0502040204020203" pitchFamily="34" charset="0"/>
                <a:cs typeface="Segoe UI" panose="020B0502040204020203" pitchFamily="34" charset="0"/>
              </a:rPr>
              <a:t>Risk Officer</a:t>
            </a:r>
          </a:p>
        </p:txBody>
      </p:sp>
      <p:sp>
        <p:nvSpPr>
          <p:cNvPr id="133" name="Rectangle: Rounded Corners 132">
            <a:extLst>
              <a:ext uri="{FF2B5EF4-FFF2-40B4-BE49-F238E27FC236}">
                <a16:creationId xmlns:a16="http://schemas.microsoft.com/office/drawing/2014/main" id="{3180C78A-4D84-4FD8-9637-F644EB23D403}"/>
              </a:ext>
            </a:extLst>
          </p:cNvPr>
          <p:cNvSpPr/>
          <p:nvPr/>
        </p:nvSpPr>
        <p:spPr>
          <a:xfrm>
            <a:off x="450948" y="5768881"/>
            <a:ext cx="377904" cy="428329"/>
          </a:xfrm>
          <a:prstGeom prst="roundRect">
            <a:avLst>
              <a:gd name="adj" fmla="val 10000"/>
            </a:avLst>
          </a:prstGeom>
          <a:ln>
            <a:noFill/>
          </a:ln>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E6DF">
                  <a:hueOff val="0"/>
                  <a:satOff val="0"/>
                  <a:lumOff val="0"/>
                  <a:alphaOff val="0"/>
                </a:srgbClr>
              </a:solidFill>
              <a:effectLst/>
              <a:uLnTx/>
              <a:uFillTx/>
              <a:latin typeface="Segoe UI"/>
              <a:ea typeface="+mn-ea"/>
              <a:cs typeface="+mn-cs"/>
            </a:endParaRPr>
          </a:p>
        </p:txBody>
      </p:sp>
      <p:sp>
        <p:nvSpPr>
          <p:cNvPr id="134" name="Rectangle: Rounded Corners 133">
            <a:extLst>
              <a:ext uri="{FF2B5EF4-FFF2-40B4-BE49-F238E27FC236}">
                <a16:creationId xmlns:a16="http://schemas.microsoft.com/office/drawing/2014/main" id="{E9827097-7D99-970F-FD84-0E88D26729BE}"/>
              </a:ext>
            </a:extLst>
          </p:cNvPr>
          <p:cNvSpPr/>
          <p:nvPr/>
        </p:nvSpPr>
        <p:spPr>
          <a:xfrm>
            <a:off x="6265762" y="3368157"/>
            <a:ext cx="377904" cy="428329"/>
          </a:xfrm>
          <a:prstGeom prst="roundRect">
            <a:avLst>
              <a:gd name="adj" fmla="val 10000"/>
            </a:avLst>
          </a:prstGeom>
          <a:ln>
            <a:noFill/>
          </a:ln>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E6DF">
                  <a:hueOff val="0"/>
                  <a:satOff val="0"/>
                  <a:lumOff val="0"/>
                  <a:alphaOff val="0"/>
                </a:srgbClr>
              </a:solidFill>
              <a:effectLst/>
              <a:uLnTx/>
              <a:uFillTx/>
              <a:latin typeface="Segoe UI"/>
              <a:ea typeface="+mn-ea"/>
              <a:cs typeface="+mn-cs"/>
            </a:endParaRPr>
          </a:p>
        </p:txBody>
      </p:sp>
      <p:sp>
        <p:nvSpPr>
          <p:cNvPr id="135" name="Rectangle: Rounded Corners 134">
            <a:extLst>
              <a:ext uri="{FF2B5EF4-FFF2-40B4-BE49-F238E27FC236}">
                <a16:creationId xmlns:a16="http://schemas.microsoft.com/office/drawing/2014/main" id="{AC06C29B-0E47-362E-4811-E7703610F3B7}"/>
              </a:ext>
            </a:extLst>
          </p:cNvPr>
          <p:cNvSpPr/>
          <p:nvPr/>
        </p:nvSpPr>
        <p:spPr>
          <a:xfrm>
            <a:off x="6265763" y="3968338"/>
            <a:ext cx="377904" cy="428329"/>
          </a:xfrm>
          <a:prstGeom prst="roundRect">
            <a:avLst>
              <a:gd name="adj" fmla="val 10000"/>
            </a:avLst>
          </a:prstGeom>
          <a:ln>
            <a:noFill/>
          </a:ln>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E6DF">
                  <a:hueOff val="0"/>
                  <a:satOff val="0"/>
                  <a:lumOff val="0"/>
                  <a:alphaOff val="0"/>
                </a:srgbClr>
              </a:solidFill>
              <a:effectLst/>
              <a:uLnTx/>
              <a:uFillTx/>
              <a:latin typeface="Segoe UI"/>
              <a:ea typeface="+mn-ea"/>
              <a:cs typeface="+mn-cs"/>
            </a:endParaRPr>
          </a:p>
        </p:txBody>
      </p:sp>
      <p:sp>
        <p:nvSpPr>
          <p:cNvPr id="136" name="Rectangle: Rounded Corners 135">
            <a:extLst>
              <a:ext uri="{FF2B5EF4-FFF2-40B4-BE49-F238E27FC236}">
                <a16:creationId xmlns:a16="http://schemas.microsoft.com/office/drawing/2014/main" id="{840190D0-DAE2-DC21-DA75-7A2C5356DEBA}"/>
              </a:ext>
            </a:extLst>
          </p:cNvPr>
          <p:cNvSpPr/>
          <p:nvPr/>
        </p:nvSpPr>
        <p:spPr>
          <a:xfrm>
            <a:off x="8931684" y="3968338"/>
            <a:ext cx="377904" cy="428329"/>
          </a:xfrm>
          <a:prstGeom prst="roundRect">
            <a:avLst>
              <a:gd name="adj" fmla="val 10000"/>
            </a:avLst>
          </a:prstGeom>
          <a:ln>
            <a:noFill/>
          </a:ln>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E6DF">
                  <a:hueOff val="0"/>
                  <a:satOff val="0"/>
                  <a:lumOff val="0"/>
                  <a:alphaOff val="0"/>
                </a:srgbClr>
              </a:solidFill>
              <a:effectLst/>
              <a:uLnTx/>
              <a:uFillTx/>
              <a:latin typeface="Segoe UI"/>
              <a:ea typeface="+mn-ea"/>
              <a:cs typeface="+mn-cs"/>
            </a:endParaRPr>
          </a:p>
        </p:txBody>
      </p:sp>
      <p:sp>
        <p:nvSpPr>
          <p:cNvPr id="137" name="Rectangle: Rounded Corners 136">
            <a:extLst>
              <a:ext uri="{FF2B5EF4-FFF2-40B4-BE49-F238E27FC236}">
                <a16:creationId xmlns:a16="http://schemas.microsoft.com/office/drawing/2014/main" id="{0680600B-D8F4-EFA1-121D-7730F9C6B705}"/>
              </a:ext>
            </a:extLst>
          </p:cNvPr>
          <p:cNvSpPr/>
          <p:nvPr/>
        </p:nvSpPr>
        <p:spPr>
          <a:xfrm>
            <a:off x="8931684" y="5172560"/>
            <a:ext cx="377904" cy="428329"/>
          </a:xfrm>
          <a:prstGeom prst="roundRect">
            <a:avLst>
              <a:gd name="adj" fmla="val 10000"/>
            </a:avLst>
          </a:prstGeom>
          <a:ln>
            <a:noFill/>
          </a:ln>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E6DF">
                  <a:hueOff val="0"/>
                  <a:satOff val="0"/>
                  <a:lumOff val="0"/>
                  <a:alphaOff val="0"/>
                </a:srgbClr>
              </a:solidFill>
              <a:effectLst/>
              <a:uLnTx/>
              <a:uFillTx/>
              <a:latin typeface="Segoe UI"/>
              <a:ea typeface="+mn-ea"/>
              <a:cs typeface="+mn-cs"/>
            </a:endParaRPr>
          </a:p>
        </p:txBody>
      </p:sp>
      <p:pic>
        <p:nvPicPr>
          <p:cNvPr id="138" name="Picture 137">
            <a:extLst>
              <a:ext uri="{FF2B5EF4-FFF2-40B4-BE49-F238E27FC236}">
                <a16:creationId xmlns:a16="http://schemas.microsoft.com/office/drawing/2014/main" id="{42422445-CA2D-74E8-2488-8C2C48182650}"/>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8990766" y="5196408"/>
            <a:ext cx="259740" cy="400621"/>
          </a:xfrm>
          <a:prstGeom prst="rect">
            <a:avLst/>
          </a:prstGeom>
        </p:spPr>
      </p:pic>
      <p:sp>
        <p:nvSpPr>
          <p:cNvPr id="139" name="Rectangle: Rounded Corners 138">
            <a:extLst>
              <a:ext uri="{FF2B5EF4-FFF2-40B4-BE49-F238E27FC236}">
                <a16:creationId xmlns:a16="http://schemas.microsoft.com/office/drawing/2014/main" id="{6D71EA95-AA29-373E-10A1-5A5CDF206B47}"/>
              </a:ext>
            </a:extLst>
          </p:cNvPr>
          <p:cNvSpPr/>
          <p:nvPr/>
        </p:nvSpPr>
        <p:spPr>
          <a:xfrm>
            <a:off x="8931684" y="4566638"/>
            <a:ext cx="377904" cy="428329"/>
          </a:xfrm>
          <a:prstGeom prst="roundRect">
            <a:avLst>
              <a:gd name="adj" fmla="val 10000"/>
            </a:avLst>
          </a:prstGeom>
          <a:ln>
            <a:noFill/>
          </a:ln>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E6DF">
                  <a:hueOff val="0"/>
                  <a:satOff val="0"/>
                  <a:lumOff val="0"/>
                  <a:alphaOff val="0"/>
                </a:srgbClr>
              </a:solidFill>
              <a:effectLst/>
              <a:uLnTx/>
              <a:uFillTx/>
              <a:latin typeface="Segoe UI"/>
              <a:ea typeface="+mn-ea"/>
              <a:cs typeface="+mn-cs"/>
            </a:endParaRPr>
          </a:p>
        </p:txBody>
      </p:sp>
      <p:pic>
        <p:nvPicPr>
          <p:cNvPr id="140" name="Picture 139">
            <a:extLst>
              <a:ext uri="{FF2B5EF4-FFF2-40B4-BE49-F238E27FC236}">
                <a16:creationId xmlns:a16="http://schemas.microsoft.com/office/drawing/2014/main" id="{9A4EC88C-41EE-BF2A-8D57-7781D6F9E36F}"/>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9001114" y="4604123"/>
            <a:ext cx="239045" cy="392724"/>
          </a:xfrm>
          <a:prstGeom prst="rect">
            <a:avLst/>
          </a:prstGeom>
        </p:spPr>
      </p:pic>
      <p:sp>
        <p:nvSpPr>
          <p:cNvPr id="142" name="Rectangle: Rounded Corners 141">
            <a:extLst>
              <a:ext uri="{FF2B5EF4-FFF2-40B4-BE49-F238E27FC236}">
                <a16:creationId xmlns:a16="http://schemas.microsoft.com/office/drawing/2014/main" id="{2ACE58C2-A6A8-AD65-9E3B-4AD9FA369213}"/>
              </a:ext>
            </a:extLst>
          </p:cNvPr>
          <p:cNvSpPr/>
          <p:nvPr/>
        </p:nvSpPr>
        <p:spPr>
          <a:xfrm>
            <a:off x="8931684" y="3368157"/>
            <a:ext cx="377904" cy="428329"/>
          </a:xfrm>
          <a:prstGeom prst="roundRect">
            <a:avLst>
              <a:gd name="adj" fmla="val 10000"/>
            </a:avLst>
          </a:prstGeom>
          <a:ln>
            <a:noFill/>
          </a:ln>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E6DF">
                  <a:hueOff val="0"/>
                  <a:satOff val="0"/>
                  <a:lumOff val="0"/>
                  <a:alphaOff val="0"/>
                </a:srgbClr>
              </a:solidFill>
              <a:effectLst/>
              <a:uLnTx/>
              <a:uFillTx/>
              <a:latin typeface="Segoe UI"/>
              <a:ea typeface="+mn-ea"/>
              <a:cs typeface="+mn-cs"/>
            </a:endParaRPr>
          </a:p>
        </p:txBody>
      </p:sp>
      <p:sp>
        <p:nvSpPr>
          <p:cNvPr id="143" name="Rectangle: Rounded Corners 142">
            <a:extLst>
              <a:ext uri="{FF2B5EF4-FFF2-40B4-BE49-F238E27FC236}">
                <a16:creationId xmlns:a16="http://schemas.microsoft.com/office/drawing/2014/main" id="{913294A5-5D4B-53DB-7BD4-97EC8443976B}"/>
              </a:ext>
            </a:extLst>
          </p:cNvPr>
          <p:cNvSpPr/>
          <p:nvPr/>
        </p:nvSpPr>
        <p:spPr>
          <a:xfrm>
            <a:off x="10421487" y="3369856"/>
            <a:ext cx="377904" cy="428329"/>
          </a:xfrm>
          <a:prstGeom prst="roundRect">
            <a:avLst>
              <a:gd name="adj" fmla="val 10000"/>
            </a:avLst>
          </a:prstGeom>
          <a:ln>
            <a:noFill/>
          </a:ln>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E6DF">
                  <a:hueOff val="0"/>
                  <a:satOff val="0"/>
                  <a:lumOff val="0"/>
                  <a:alphaOff val="0"/>
                </a:srgbClr>
              </a:solidFill>
              <a:effectLst/>
              <a:uLnTx/>
              <a:uFillTx/>
              <a:latin typeface="Segoe UI"/>
              <a:ea typeface="+mn-ea"/>
              <a:cs typeface="+mn-cs"/>
            </a:endParaRPr>
          </a:p>
        </p:txBody>
      </p:sp>
      <p:sp>
        <p:nvSpPr>
          <p:cNvPr id="146" name="Rectangle: Rounded Corners 145">
            <a:extLst>
              <a:ext uri="{FF2B5EF4-FFF2-40B4-BE49-F238E27FC236}">
                <a16:creationId xmlns:a16="http://schemas.microsoft.com/office/drawing/2014/main" id="{B2E7F532-2DE7-3B16-878F-1C7CE1961531}"/>
              </a:ext>
            </a:extLst>
          </p:cNvPr>
          <p:cNvSpPr/>
          <p:nvPr/>
        </p:nvSpPr>
        <p:spPr>
          <a:xfrm>
            <a:off x="10421487" y="4568519"/>
            <a:ext cx="377904" cy="428329"/>
          </a:xfrm>
          <a:prstGeom prst="roundRect">
            <a:avLst>
              <a:gd name="adj" fmla="val 10000"/>
            </a:avLst>
          </a:prstGeom>
          <a:ln>
            <a:noFill/>
          </a:ln>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E6DF">
                  <a:hueOff val="0"/>
                  <a:satOff val="0"/>
                  <a:lumOff val="0"/>
                  <a:alphaOff val="0"/>
                </a:srgbClr>
              </a:solidFill>
              <a:effectLst/>
              <a:uLnTx/>
              <a:uFillTx/>
              <a:latin typeface="Segoe UI"/>
              <a:ea typeface="+mn-ea"/>
              <a:cs typeface="+mn-cs"/>
            </a:endParaRPr>
          </a:p>
        </p:txBody>
      </p:sp>
      <p:pic>
        <p:nvPicPr>
          <p:cNvPr id="147" name="Picture 146" descr="A person holding a tablet&#10;&#10;Description automatically generated">
            <a:extLst>
              <a:ext uri="{FF2B5EF4-FFF2-40B4-BE49-F238E27FC236}">
                <a16:creationId xmlns:a16="http://schemas.microsoft.com/office/drawing/2014/main" id="{EE401A69-285F-4946-6249-69A9650F6D30}"/>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t="-2069"/>
          <a:stretch/>
        </p:blipFill>
        <p:spPr>
          <a:xfrm>
            <a:off x="10476451" y="4577446"/>
            <a:ext cx="267976" cy="419402"/>
          </a:xfrm>
          <a:prstGeom prst="rect">
            <a:avLst/>
          </a:prstGeom>
        </p:spPr>
      </p:pic>
      <p:sp>
        <p:nvSpPr>
          <p:cNvPr id="148" name="Rectangle: Rounded Corners 147">
            <a:extLst>
              <a:ext uri="{FF2B5EF4-FFF2-40B4-BE49-F238E27FC236}">
                <a16:creationId xmlns:a16="http://schemas.microsoft.com/office/drawing/2014/main" id="{4C5ECC81-A10E-27E5-D8B6-EEFDBEF9DEF7}"/>
              </a:ext>
            </a:extLst>
          </p:cNvPr>
          <p:cNvSpPr/>
          <p:nvPr/>
        </p:nvSpPr>
        <p:spPr>
          <a:xfrm>
            <a:off x="10421487" y="3968337"/>
            <a:ext cx="377904" cy="428329"/>
          </a:xfrm>
          <a:prstGeom prst="roundRect">
            <a:avLst>
              <a:gd name="adj" fmla="val 10000"/>
            </a:avLst>
          </a:prstGeom>
          <a:ln>
            <a:noFill/>
          </a:ln>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E6DF">
                  <a:hueOff val="0"/>
                  <a:satOff val="0"/>
                  <a:lumOff val="0"/>
                  <a:alphaOff val="0"/>
                </a:srgbClr>
              </a:solidFill>
              <a:effectLst/>
              <a:uLnTx/>
              <a:uFillTx/>
              <a:latin typeface="Segoe UI"/>
              <a:ea typeface="+mn-ea"/>
              <a:cs typeface="+mn-cs"/>
            </a:endParaRPr>
          </a:p>
        </p:txBody>
      </p:sp>
      <p:pic>
        <p:nvPicPr>
          <p:cNvPr id="149" name="Picture 148">
            <a:extLst>
              <a:ext uri="{FF2B5EF4-FFF2-40B4-BE49-F238E27FC236}">
                <a16:creationId xmlns:a16="http://schemas.microsoft.com/office/drawing/2014/main" id="{AA6CF498-CFE8-B40F-09A9-C184C99555E1}"/>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10483485" y="3999779"/>
            <a:ext cx="253909" cy="396887"/>
          </a:xfrm>
          <a:prstGeom prst="rect">
            <a:avLst/>
          </a:prstGeom>
        </p:spPr>
      </p:pic>
      <p:pic>
        <p:nvPicPr>
          <p:cNvPr id="150" name="Picture 149">
            <a:extLst>
              <a:ext uri="{FF2B5EF4-FFF2-40B4-BE49-F238E27FC236}">
                <a16:creationId xmlns:a16="http://schemas.microsoft.com/office/drawing/2014/main" id="{C53E2AF1-03FA-2338-20BE-BE4B19F756C5}"/>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t="-476"/>
          <a:stretch/>
        </p:blipFill>
        <p:spPr>
          <a:xfrm flipH="1">
            <a:off x="6329775" y="3417374"/>
            <a:ext cx="249877" cy="378864"/>
          </a:xfrm>
          <a:prstGeom prst="rect">
            <a:avLst/>
          </a:prstGeom>
        </p:spPr>
      </p:pic>
      <p:pic>
        <p:nvPicPr>
          <p:cNvPr id="151" name="Picture 150">
            <a:extLst>
              <a:ext uri="{FF2B5EF4-FFF2-40B4-BE49-F238E27FC236}">
                <a16:creationId xmlns:a16="http://schemas.microsoft.com/office/drawing/2014/main" id="{0472A45B-D6B6-BCDC-C2E3-59CC0D475FA0}"/>
              </a:ext>
            </a:extLst>
          </p:cNvPr>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6341984" y="4012669"/>
            <a:ext cx="225460" cy="383998"/>
          </a:xfrm>
          <a:prstGeom prst="rect">
            <a:avLst/>
          </a:prstGeom>
        </p:spPr>
      </p:pic>
      <p:grpSp>
        <p:nvGrpSpPr>
          <p:cNvPr id="152" name="Group 151">
            <a:extLst>
              <a:ext uri="{FF2B5EF4-FFF2-40B4-BE49-F238E27FC236}">
                <a16:creationId xmlns:a16="http://schemas.microsoft.com/office/drawing/2014/main" id="{DCDCD53E-FDE6-43FE-17E3-5AE9B6E3246F}"/>
              </a:ext>
            </a:extLst>
          </p:cNvPr>
          <p:cNvGrpSpPr/>
          <p:nvPr/>
        </p:nvGrpSpPr>
        <p:grpSpPr>
          <a:xfrm>
            <a:off x="6257971" y="4568519"/>
            <a:ext cx="377904" cy="428329"/>
            <a:chOff x="6268191" y="2721653"/>
            <a:chExt cx="377904" cy="428329"/>
          </a:xfrm>
        </p:grpSpPr>
        <p:sp>
          <p:nvSpPr>
            <p:cNvPr id="153" name="Rectangle: Rounded Corners 152">
              <a:extLst>
                <a:ext uri="{FF2B5EF4-FFF2-40B4-BE49-F238E27FC236}">
                  <a16:creationId xmlns:a16="http://schemas.microsoft.com/office/drawing/2014/main" id="{37ACE63D-A929-82AA-A749-CEE12EEDBB90}"/>
                </a:ext>
              </a:extLst>
            </p:cNvPr>
            <p:cNvSpPr/>
            <p:nvPr/>
          </p:nvSpPr>
          <p:spPr>
            <a:xfrm>
              <a:off x="6268191" y="2721653"/>
              <a:ext cx="377904" cy="428329"/>
            </a:xfrm>
            <a:prstGeom prst="roundRect">
              <a:avLst>
                <a:gd name="adj" fmla="val 10000"/>
              </a:avLst>
            </a:prstGeom>
            <a:ln>
              <a:noFill/>
            </a:ln>
          </p:spPr>
          <p:style>
            <a:lnRef idx="2">
              <a:schemeClr val="lt2">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E6DF">
                    <a:hueOff val="0"/>
                    <a:satOff val="0"/>
                    <a:lumOff val="0"/>
                    <a:alphaOff val="0"/>
                  </a:srgbClr>
                </a:solidFill>
                <a:effectLst/>
                <a:uLnTx/>
                <a:uFillTx/>
                <a:latin typeface="Segoe UI"/>
                <a:ea typeface="+mn-ea"/>
                <a:cs typeface="+mn-cs"/>
              </a:endParaRPr>
            </a:p>
          </p:txBody>
        </p:sp>
        <p:pic>
          <p:nvPicPr>
            <p:cNvPr id="155" name="Picture 154" descr="A person in a white coat holding a tablet&#10;&#10;Description automatically generated">
              <a:extLst>
                <a:ext uri="{FF2B5EF4-FFF2-40B4-BE49-F238E27FC236}">
                  <a16:creationId xmlns:a16="http://schemas.microsoft.com/office/drawing/2014/main" id="{5952091A-CD24-5FF7-6C58-A5D46DAE0526}"/>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6316719" y="2756880"/>
              <a:ext cx="296429" cy="392467"/>
            </a:xfrm>
            <a:prstGeom prst="rect">
              <a:avLst/>
            </a:prstGeom>
          </p:spPr>
        </p:pic>
      </p:grpSp>
      <p:pic>
        <p:nvPicPr>
          <p:cNvPr id="160" name="Picture 159" descr="Portrait of Cassandra">
            <a:extLst>
              <a:ext uri="{FF2B5EF4-FFF2-40B4-BE49-F238E27FC236}">
                <a16:creationId xmlns:a16="http://schemas.microsoft.com/office/drawing/2014/main" id="{DEC0D31F-BC00-4A10-6B68-9A116F209F0D}"/>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558852" y="4634162"/>
            <a:ext cx="181986" cy="365543"/>
          </a:xfrm>
          <a:prstGeom prst="rect">
            <a:avLst/>
          </a:prstGeom>
        </p:spPr>
      </p:pic>
      <p:pic>
        <p:nvPicPr>
          <p:cNvPr id="162" name="Picture 161" descr="A person in a suit with his arms crossed&#10;&#10;Description automatically generated">
            <a:extLst>
              <a:ext uri="{FF2B5EF4-FFF2-40B4-BE49-F238E27FC236}">
                <a16:creationId xmlns:a16="http://schemas.microsoft.com/office/drawing/2014/main" id="{056FADA6-E819-A830-D1FE-9334BBE667A8}"/>
              </a:ext>
            </a:extLst>
          </p:cNvPr>
          <p:cNvPicPr>
            <a:picLocks noChangeAspect="1"/>
          </p:cNvPicPr>
          <p:nvPr/>
        </p:nvPicPr>
        <p:blipFill>
          <a:blip r:embed="rId23" cstate="screen">
            <a:extLst>
              <a:ext uri="{28A0092B-C50C-407E-A947-70E740481C1C}">
                <a14:useLocalDpi xmlns:a14="http://schemas.microsoft.com/office/drawing/2010/main"/>
              </a:ext>
            </a:extLst>
          </a:blip>
          <a:srcRect/>
          <a:stretch>
            <a:fillRect/>
          </a:stretch>
        </p:blipFill>
        <p:spPr>
          <a:xfrm rot="303281">
            <a:off x="529091" y="5832951"/>
            <a:ext cx="241507" cy="377530"/>
          </a:xfrm>
          <a:custGeom>
            <a:avLst/>
            <a:gdLst>
              <a:gd name="connsiteX0" fmla="*/ 0 w 2666063"/>
              <a:gd name="connsiteY0" fmla="*/ 0 h 4167663"/>
              <a:gd name="connsiteX1" fmla="*/ 2666063 w 2666063"/>
              <a:gd name="connsiteY1" fmla="*/ 0 h 4167663"/>
              <a:gd name="connsiteX2" fmla="*/ 2666063 w 2666063"/>
              <a:gd name="connsiteY2" fmla="*/ 3931848 h 4167663"/>
              <a:gd name="connsiteX3" fmla="*/ 0 w 2666063"/>
              <a:gd name="connsiteY3" fmla="*/ 4167663 h 4167663"/>
            </a:gdLst>
            <a:ahLst/>
            <a:cxnLst>
              <a:cxn ang="0">
                <a:pos x="connsiteX0" y="connsiteY0"/>
              </a:cxn>
              <a:cxn ang="0">
                <a:pos x="connsiteX1" y="connsiteY1"/>
              </a:cxn>
              <a:cxn ang="0">
                <a:pos x="connsiteX2" y="connsiteY2"/>
              </a:cxn>
              <a:cxn ang="0">
                <a:pos x="connsiteX3" y="connsiteY3"/>
              </a:cxn>
            </a:cxnLst>
            <a:rect l="l" t="t" r="r" b="b"/>
            <a:pathLst>
              <a:path w="2666063" h="4167663">
                <a:moveTo>
                  <a:pt x="0" y="0"/>
                </a:moveTo>
                <a:lnTo>
                  <a:pt x="2666063" y="0"/>
                </a:lnTo>
                <a:lnTo>
                  <a:pt x="2666063" y="3931848"/>
                </a:lnTo>
                <a:lnTo>
                  <a:pt x="0" y="4167663"/>
                </a:lnTo>
                <a:close/>
              </a:path>
            </a:pathLst>
          </a:custGeom>
        </p:spPr>
      </p:pic>
      <p:pic>
        <p:nvPicPr>
          <p:cNvPr id="165" name="Picture 164" descr="A person wearing a headset&#10;&#10;Description automatically generated">
            <a:extLst>
              <a:ext uri="{FF2B5EF4-FFF2-40B4-BE49-F238E27FC236}">
                <a16:creationId xmlns:a16="http://schemas.microsoft.com/office/drawing/2014/main" id="{16BF6826-07F5-9986-7CEA-A675705CCE1A}"/>
              </a:ext>
            </a:extLst>
          </p:cNvPr>
          <p:cNvPicPr>
            <a:picLocks noChangeAspect="1"/>
          </p:cNvPicPr>
          <p:nvPr/>
        </p:nvPicPr>
        <p:blipFill rotWithShape="1">
          <a:blip r:embed="rId24" cstate="screen">
            <a:extLst>
              <a:ext uri="{28A0092B-C50C-407E-A947-70E740481C1C}">
                <a14:useLocalDpi xmlns:a14="http://schemas.microsoft.com/office/drawing/2010/main"/>
              </a:ext>
            </a:extLst>
          </a:blip>
          <a:srcRect/>
          <a:stretch/>
        </p:blipFill>
        <p:spPr>
          <a:xfrm flipH="1">
            <a:off x="4164946" y="4046856"/>
            <a:ext cx="305401" cy="349810"/>
          </a:xfrm>
          <a:prstGeom prst="rect">
            <a:avLst/>
          </a:prstGeom>
        </p:spPr>
      </p:pic>
      <p:pic>
        <p:nvPicPr>
          <p:cNvPr id="171" name="Picture 170">
            <a:extLst>
              <a:ext uri="{FF2B5EF4-FFF2-40B4-BE49-F238E27FC236}">
                <a16:creationId xmlns:a16="http://schemas.microsoft.com/office/drawing/2014/main" id="{E27D38D3-3203-1CBF-5C25-3282AD3951DD}"/>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10436535" y="3411193"/>
            <a:ext cx="307892" cy="391225"/>
          </a:xfrm>
          <a:prstGeom prst="rect">
            <a:avLst/>
          </a:prstGeom>
        </p:spPr>
      </p:pic>
      <p:pic>
        <p:nvPicPr>
          <p:cNvPr id="172" name="Picture 171">
            <a:extLst>
              <a:ext uri="{FF2B5EF4-FFF2-40B4-BE49-F238E27FC236}">
                <a16:creationId xmlns:a16="http://schemas.microsoft.com/office/drawing/2014/main" id="{F67E33C8-113A-18FE-11E8-26454F9A4DFA}"/>
              </a:ext>
            </a:extLst>
          </p:cNvPr>
          <p:cNvPicPr>
            <a:picLocks noChangeAspect="1"/>
          </p:cNvPicPr>
          <p:nvPr/>
        </p:nvPicPr>
        <p:blipFill rotWithShape="1">
          <a:blip r:embed="rId26" cstate="screen">
            <a:extLst>
              <a:ext uri="{28A0092B-C50C-407E-A947-70E740481C1C}">
                <a14:useLocalDpi xmlns:a14="http://schemas.microsoft.com/office/drawing/2010/main"/>
              </a:ext>
            </a:extLst>
          </a:blip>
          <a:srcRect/>
          <a:stretch/>
        </p:blipFill>
        <p:spPr>
          <a:xfrm>
            <a:off x="3372840" y="2306090"/>
            <a:ext cx="268219" cy="355593"/>
          </a:xfrm>
          <a:prstGeom prst="rect">
            <a:avLst/>
          </a:prstGeom>
        </p:spPr>
      </p:pic>
      <p:pic>
        <p:nvPicPr>
          <p:cNvPr id="3" name="Picture 2" descr="A person in a suit holding a phone&#10;&#10;Description automatically generated">
            <a:extLst>
              <a:ext uri="{FF2B5EF4-FFF2-40B4-BE49-F238E27FC236}">
                <a16:creationId xmlns:a16="http://schemas.microsoft.com/office/drawing/2014/main" id="{6BF9A6CD-39FA-FC56-6E91-839145BCE84B}"/>
              </a:ext>
            </a:extLst>
          </p:cNvPr>
          <p:cNvPicPr>
            <a:picLocks/>
          </p:cNvPicPr>
          <p:nvPr/>
        </p:nvPicPr>
        <p:blipFill>
          <a:blip r:embed="rId27" cstate="screen">
            <a:extLst>
              <a:ext uri="{28A0092B-C50C-407E-A947-70E740481C1C}">
                <a14:useLocalDpi xmlns:a14="http://schemas.microsoft.com/office/drawing/2010/main"/>
              </a:ext>
            </a:extLst>
          </a:blip>
          <a:stretch>
            <a:fillRect/>
          </a:stretch>
        </p:blipFill>
        <p:spPr>
          <a:xfrm>
            <a:off x="548963" y="5220316"/>
            <a:ext cx="199416" cy="376714"/>
          </a:xfrm>
          <a:prstGeom prst="rect">
            <a:avLst/>
          </a:prstGeom>
        </p:spPr>
      </p:pic>
      <p:pic>
        <p:nvPicPr>
          <p:cNvPr id="4" name="Picture 3">
            <a:extLst>
              <a:ext uri="{FF2B5EF4-FFF2-40B4-BE49-F238E27FC236}">
                <a16:creationId xmlns:a16="http://schemas.microsoft.com/office/drawing/2014/main" id="{03F7CED3-7F3C-E070-FD6F-6D6A61616E20}"/>
              </a:ext>
            </a:extLst>
          </p:cNvPr>
          <p:cNvPicPr>
            <a:picLocks noChangeAspect="1"/>
          </p:cNvPicPr>
          <p:nvPr/>
        </p:nvPicPr>
        <p:blipFill rotWithShape="1">
          <a:blip r:embed="rId28" cstate="screen">
            <a:extLst>
              <a:ext uri="{BEBA8EAE-BF5A-486C-A8C5-ECC9F3942E4B}">
                <a14:imgProps xmlns:a14="http://schemas.microsoft.com/office/drawing/2010/main">
                  <a14:imgLayer r:embed="rId29">
                    <a14:imgEffect>
                      <a14:backgroundRemoval t="10135" b="100000" l="0" r="93401">
                        <a14:foregroundMark x1="55076" y1="25676" x2="39086" y2="27872"/>
                        <a14:foregroundMark x1="39086" y1="27872" x2="41878" y2="31588"/>
                        <a14:foregroundMark x1="57360" y1="31419" x2="55838" y2="33277"/>
                        <a14:foregroundMark x1="61675" y1="31081" x2="57107" y2="30405"/>
                        <a14:foregroundMark x1="59391" y1="32264" x2="38832" y2="34966"/>
                        <a14:foregroundMark x1="38832" y1="34966" x2="32234" y2="38682"/>
                        <a14:foregroundMark x1="31218" y1="34797" x2="31218" y2="34797"/>
                        <a14:foregroundMark x1="34772" y1="57432" x2="59898" y2="68581"/>
                        <a14:foregroundMark x1="59898" y1="68581" x2="64213" y2="65709"/>
                        <a14:foregroundMark x1="73350" y1="62331" x2="50254" y2="78716"/>
                        <a14:foregroundMark x1="50254" y1="78716" x2="38071" y2="82264"/>
                        <a14:foregroundMark x1="9391" y1="68919" x2="761" y2="84122"/>
                        <a14:foregroundMark x1="761" y1="84122" x2="761" y2="84628"/>
                        <a14:foregroundMark x1="11675" y1="82095" x2="254" y2="90541"/>
                        <a14:foregroundMark x1="254" y1="90541" x2="254" y2="90541"/>
                        <a14:foregroundMark x1="29695" y1="58108" x2="14721" y2="61486"/>
                        <a14:foregroundMark x1="29949" y1="60642" x2="20812" y2="63007"/>
                        <a14:foregroundMark x1="20812" y1="63007" x2="23858" y2="78885"/>
                        <a14:foregroundMark x1="23858" y1="78885" x2="46193" y2="81588"/>
                        <a14:foregroundMark x1="46193" y1="81588" x2="54315" y2="86824"/>
                        <a14:foregroundMark x1="54315" y1="86824" x2="89594" y2="92568"/>
                        <a14:foregroundMark x1="89594" y1="92568" x2="89848" y2="94088"/>
                        <a14:foregroundMark x1="72589" y1="69595" x2="72589" y2="69595"/>
                        <a14:foregroundMark x1="41371" y1="63682" x2="46193" y2="66385"/>
                        <a14:foregroundMark x1="76650" y1="68243" x2="90355" y2="92061"/>
                        <a14:foregroundMark x1="90355" y1="92061" x2="90355" y2="92230"/>
                        <a14:foregroundMark x1="66497" y1="36993" x2="68274" y2="36486"/>
                        <a14:foregroundMark x1="508" y1="90878" x2="22335" y2="91216"/>
                        <a14:foregroundMark x1="22335" y1="91216" x2="9898" y2="91892"/>
                        <a14:foregroundMark x1="9898" y1="91892" x2="9645" y2="92568"/>
                        <a14:foregroundMark x1="761" y1="94257" x2="17766" y2="96791"/>
                        <a14:foregroundMark x1="18528" y1="82939" x2="32995" y2="93074"/>
                        <a14:foregroundMark x1="32995" y1="93074" x2="36294" y2="91385"/>
                        <a14:foregroundMark x1="31218" y1="95101" x2="63452" y2="93243"/>
                        <a14:foregroundMark x1="76650" y1="97804" x2="87563" y2="97804"/>
                        <a14:foregroundMark x1="87563" y1="97804" x2="87056" y2="95777"/>
                        <a14:foregroundMark x1="9645" y1="99662" x2="72335" y2="99155"/>
                        <a14:foregroundMark x1="72335" y1="99155" x2="72335" y2="99155"/>
                        <a14:foregroundMark x1="30457" y1="42736" x2="30457" y2="46453"/>
                        <a14:foregroundMark x1="27411" y1="41216" x2="29188" y2="43919"/>
                        <a14:foregroundMark x1="28934" y1="45101" x2="34264" y2="49662"/>
                        <a14:foregroundMark x1="56345" y1="59122" x2="55330" y2="62669"/>
                        <a14:foregroundMark x1="51015" y1="75169" x2="54569" y2="76858"/>
                        <a14:foregroundMark x1="92386" y1="93919" x2="93401" y2="98142"/>
                        <a14:foregroundMark x1="65228" y1="35135" x2="65228" y2="35135"/>
                        <a14:foregroundMark x1="65228" y1="34628" x2="65228" y2="34628"/>
                      </a14:backgroundRemoval>
                    </a14:imgEffect>
                  </a14:imgLayer>
                </a14:imgProps>
              </a:ext>
              <a:ext uri="{28A0092B-C50C-407E-A947-70E740481C1C}">
                <a14:useLocalDpi xmlns:a14="http://schemas.microsoft.com/office/drawing/2010/main"/>
              </a:ext>
            </a:extLst>
          </a:blip>
          <a:srcRect/>
          <a:stretch/>
        </p:blipFill>
        <p:spPr>
          <a:xfrm>
            <a:off x="8975611" y="3960728"/>
            <a:ext cx="295159" cy="443545"/>
          </a:xfrm>
          <a:prstGeom prst="rect">
            <a:avLst/>
          </a:prstGeom>
        </p:spPr>
      </p:pic>
      <p:pic>
        <p:nvPicPr>
          <p:cNvPr id="8" name="Picture 7" descr="A person in a uniform with his arms crossed&#10;&#10;AI-generated content may be incorrect.">
            <a:extLst>
              <a:ext uri="{FF2B5EF4-FFF2-40B4-BE49-F238E27FC236}">
                <a16:creationId xmlns:a16="http://schemas.microsoft.com/office/drawing/2014/main" id="{538A1ECA-B5B6-50A4-6A56-7E192DED3E92}"/>
              </a:ext>
            </a:extLst>
          </p:cNvPr>
          <p:cNvPicPr>
            <a:picLocks noChangeAspect="1"/>
          </p:cNvPicPr>
          <p:nvPr/>
        </p:nvPicPr>
        <p:blipFill>
          <a:blip r:embed="rId30"/>
          <a:stretch>
            <a:fillRect/>
          </a:stretch>
        </p:blipFill>
        <p:spPr>
          <a:xfrm>
            <a:off x="8985376" y="3378184"/>
            <a:ext cx="254783" cy="428330"/>
          </a:xfrm>
          <a:prstGeom prst="rect">
            <a:avLst/>
          </a:prstGeom>
        </p:spPr>
      </p:pic>
    </p:spTree>
    <p:extLst>
      <p:ext uri="{BB962C8B-B14F-4D97-AF65-F5344CB8AC3E}">
        <p14:creationId xmlns:p14="http://schemas.microsoft.com/office/powerpoint/2010/main" val="125704344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8545-3098-D837-1CCF-1E1242DE3C4D}"/>
            </a:ext>
          </a:extLst>
        </p:cNvPr>
        <p:cNvGrpSpPr/>
        <p:nvPr/>
      </p:nvGrpSpPr>
      <p:grpSpPr>
        <a:xfrm>
          <a:off x="0" y="0"/>
          <a:ext cx="0" cy="0"/>
          <a:chOff x="0" y="0"/>
          <a:chExt cx="0" cy="0"/>
        </a:xfrm>
      </p:grpSpPr>
      <p:sp>
        <p:nvSpPr>
          <p:cNvPr id="68" name="Title 67">
            <a:extLst>
              <a:ext uri="{FF2B5EF4-FFF2-40B4-BE49-F238E27FC236}">
                <a16:creationId xmlns:a16="http://schemas.microsoft.com/office/drawing/2014/main" id="{204C271F-74DE-405D-C9E4-EFBD36957F63}"/>
              </a:ext>
            </a:extLst>
          </p:cNvPr>
          <p:cNvSpPr>
            <a:spLocks noGrp="1"/>
          </p:cNvSpPr>
          <p:nvPr>
            <p:ph type="title"/>
          </p:nvPr>
        </p:nvSpPr>
        <p:spPr>
          <a:xfrm>
            <a:off x="584200" y="387766"/>
            <a:ext cx="5672544" cy="263149"/>
          </a:xfrm>
        </p:spPr>
        <p:txBody>
          <a:bodyPr/>
          <a:lstStyle/>
          <a:p>
            <a:r>
              <a:rPr lang="en-US" noProof="0"/>
              <a:t>A day in the life of a Chief Technology Officer</a:t>
            </a:r>
          </a:p>
        </p:txBody>
      </p:sp>
      <p:sp>
        <p:nvSpPr>
          <p:cNvPr id="41" name="Text Placeholder 40">
            <a:extLst>
              <a:ext uri="{FF2B5EF4-FFF2-40B4-BE49-F238E27FC236}">
                <a16:creationId xmlns:a16="http://schemas.microsoft.com/office/drawing/2014/main" id="{5ED3C541-9249-5ADC-BE4A-0B895320CCE6}"/>
              </a:ext>
            </a:extLst>
          </p:cNvPr>
          <p:cNvSpPr>
            <a:spLocks noGrp="1"/>
          </p:cNvSpPr>
          <p:nvPr>
            <p:ph type="body" sz="quarter" idx="17"/>
          </p:nvPr>
        </p:nvSpPr>
        <p:spPr>
          <a:xfrm>
            <a:off x="6096001" y="521099"/>
            <a:ext cx="4022928" cy="169277"/>
          </a:xfrm>
        </p:spPr>
        <p:txBody>
          <a:bodyPr/>
          <a:lstStyle/>
          <a:p>
            <a:r>
              <a:rPr lang="en-US" noProof="0">
                <a:latin typeface="Segoe UI Semibold"/>
                <a:cs typeface="Segoe UI Semibold"/>
              </a:rPr>
              <a:t>Microsoft 365 Copilot and Teams Rooms</a:t>
            </a:r>
            <a:endParaRPr lang="en-US" noProof="0"/>
          </a:p>
        </p:txBody>
      </p:sp>
      <p:sp>
        <p:nvSpPr>
          <p:cNvPr id="46" name="Text Placeholder 45">
            <a:extLst>
              <a:ext uri="{FF2B5EF4-FFF2-40B4-BE49-F238E27FC236}">
                <a16:creationId xmlns:a16="http://schemas.microsoft.com/office/drawing/2014/main" id="{1C1A58DA-53B1-01BA-204E-A3041EF1BC63}"/>
              </a:ext>
            </a:extLst>
          </p:cNvPr>
          <p:cNvSpPr>
            <a:spLocks noGrp="1"/>
          </p:cNvSpPr>
          <p:nvPr>
            <p:ph type="body" sz="quarter" idx="38"/>
          </p:nvPr>
        </p:nvSpPr>
        <p:spPr>
          <a:solidFill>
            <a:srgbClr val="0070C0"/>
          </a:solidFill>
        </p:spPr>
        <p:txBody>
          <a:bodyPr/>
          <a:lstStyle/>
          <a:p>
            <a:endParaRPr lang="en-US" noProof="0"/>
          </a:p>
        </p:txBody>
      </p:sp>
      <p:sp>
        <p:nvSpPr>
          <p:cNvPr id="47" name="Text Placeholder 46">
            <a:extLst>
              <a:ext uri="{FF2B5EF4-FFF2-40B4-BE49-F238E27FC236}">
                <a16:creationId xmlns:a16="http://schemas.microsoft.com/office/drawing/2014/main" id="{4378B3AB-BD6F-BC8A-845A-0E8FA9C7734E}"/>
              </a:ext>
            </a:extLst>
          </p:cNvPr>
          <p:cNvSpPr>
            <a:spLocks noGrp="1"/>
          </p:cNvSpPr>
          <p:nvPr>
            <p:ph type="body" sz="quarter" idx="39"/>
          </p:nvPr>
        </p:nvSpPr>
        <p:spPr>
          <a:solidFill>
            <a:srgbClr val="0078D4"/>
          </a:solidFill>
        </p:spPr>
        <p:txBody>
          <a:bodyPr/>
          <a:lstStyle/>
          <a:p>
            <a:endParaRPr lang="en-US" noProof="0"/>
          </a:p>
        </p:txBody>
      </p:sp>
      <p:sp>
        <p:nvSpPr>
          <p:cNvPr id="48" name="Text Placeholder 47">
            <a:extLst>
              <a:ext uri="{FF2B5EF4-FFF2-40B4-BE49-F238E27FC236}">
                <a16:creationId xmlns:a16="http://schemas.microsoft.com/office/drawing/2014/main" id="{F2DCD1D5-A890-1892-5F21-FAAA543D4443}"/>
              </a:ext>
            </a:extLst>
          </p:cNvPr>
          <p:cNvSpPr>
            <a:spLocks noGrp="1"/>
          </p:cNvSpPr>
          <p:nvPr>
            <p:ph type="body" sz="quarter" idx="40"/>
          </p:nvPr>
        </p:nvSpPr>
        <p:spPr>
          <a:solidFill>
            <a:schemeClr val="bg1">
              <a:lumMod val="50000"/>
            </a:schemeClr>
          </a:solidFill>
        </p:spPr>
        <p:txBody>
          <a:bodyPr/>
          <a:lstStyle/>
          <a:p>
            <a:endParaRPr lang="en-US" noProof="0"/>
          </a:p>
        </p:txBody>
      </p:sp>
      <p:sp>
        <p:nvSpPr>
          <p:cNvPr id="2" name="Rectangle: Rounded Corners 6">
            <a:extLst>
              <a:ext uri="{FF2B5EF4-FFF2-40B4-BE49-F238E27FC236}">
                <a16:creationId xmlns:a16="http://schemas.microsoft.com/office/drawing/2014/main" id="{AF8EF089-DB94-2C44-BEFD-533B99704FFB}"/>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4" name="Rectangle: Rounded Corners 6">
            <a:extLst>
              <a:ext uri="{FF2B5EF4-FFF2-40B4-BE49-F238E27FC236}">
                <a16:creationId xmlns:a16="http://schemas.microsoft.com/office/drawing/2014/main" id="{96D9ED03-01F2-CC09-CB68-5827F0135915}"/>
              </a:ext>
              <a:ext uri="{C183D7F6-B498-43B3-948B-1728B52AA6E4}">
                <adec:decorative xmlns:adec="http://schemas.microsoft.com/office/drawing/2017/decorative" val="1"/>
              </a:ext>
            </a:extLst>
          </p:cNvPr>
          <p:cNvSpPr/>
          <p:nvPr/>
        </p:nvSpPr>
        <p:spPr bwMode="auto">
          <a:xfrm>
            <a:off x="1286540" y="1134767"/>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a:t>
            </a:r>
          </a:p>
        </p:txBody>
      </p:sp>
      <p:pic>
        <p:nvPicPr>
          <p:cNvPr id="5" name="Graphic 4">
            <a:extLst>
              <a:ext uri="{FF2B5EF4-FFF2-40B4-BE49-F238E27FC236}">
                <a16:creationId xmlns:a16="http://schemas.microsoft.com/office/drawing/2014/main" id="{FBDA346F-03ED-3370-153D-DD4FA6B06BA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6270" y="1170767"/>
            <a:ext cx="144000" cy="144000"/>
          </a:xfrm>
          <a:prstGeom prst="rect">
            <a:avLst/>
          </a:prstGeom>
        </p:spPr>
      </p:pic>
      <p:grpSp>
        <p:nvGrpSpPr>
          <p:cNvPr id="6" name="Group 5">
            <a:extLst>
              <a:ext uri="{FF2B5EF4-FFF2-40B4-BE49-F238E27FC236}">
                <a16:creationId xmlns:a16="http://schemas.microsoft.com/office/drawing/2014/main" id="{452605AB-0217-B570-0D10-CCDF8D4B3BAB}"/>
              </a:ext>
            </a:extLst>
          </p:cNvPr>
          <p:cNvGrpSpPr/>
          <p:nvPr/>
        </p:nvGrpSpPr>
        <p:grpSpPr>
          <a:xfrm>
            <a:off x="5754503" y="1134767"/>
            <a:ext cx="2325078" cy="216000"/>
            <a:chOff x="6235579" y="969899"/>
            <a:chExt cx="2325078" cy="216000"/>
          </a:xfrm>
        </p:grpSpPr>
        <p:sp>
          <p:nvSpPr>
            <p:cNvPr id="7" name="Rectangle: Rounded Corners 6">
              <a:extLst>
                <a:ext uri="{FF2B5EF4-FFF2-40B4-BE49-F238E27FC236}">
                  <a16:creationId xmlns:a16="http://schemas.microsoft.com/office/drawing/2014/main" id="{7AC8C3AE-8D46-0229-E048-5CE544615A97}"/>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Team communications</a:t>
              </a:r>
            </a:p>
          </p:txBody>
        </p:sp>
        <p:pic>
          <p:nvPicPr>
            <p:cNvPr id="8" name="Graphic 7">
              <a:extLst>
                <a:ext uri="{FF2B5EF4-FFF2-40B4-BE49-F238E27FC236}">
                  <a16:creationId xmlns:a16="http://schemas.microsoft.com/office/drawing/2014/main" id="{DC01BBBD-071E-D94B-764C-0CD7C00CC6E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491DD728-DC57-48F2-DD48-F9EFC29C39C8}"/>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44F749CC-4D6B-F3F4-328B-1E09CDA43C02}"/>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Project management</a:t>
              </a:r>
            </a:p>
          </p:txBody>
        </p:sp>
        <p:pic>
          <p:nvPicPr>
            <p:cNvPr id="11" name="Graphic 10">
              <a:extLst>
                <a:ext uri="{FF2B5EF4-FFF2-40B4-BE49-F238E27FC236}">
                  <a16:creationId xmlns:a16="http://schemas.microsoft.com/office/drawing/2014/main" id="{8F245394-93AA-F7F6-0DD4-EE018D835B8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93555" y="1005899"/>
              <a:ext cx="144000" cy="144000"/>
            </a:xfrm>
            <a:prstGeom prst="rect">
              <a:avLst/>
            </a:prstGeom>
          </p:spPr>
        </p:pic>
      </p:grpSp>
      <p:sp>
        <p:nvSpPr>
          <p:cNvPr id="15" name="Text Placeholder 14">
            <a:extLst>
              <a:ext uri="{FF2B5EF4-FFF2-40B4-BE49-F238E27FC236}">
                <a16:creationId xmlns:a16="http://schemas.microsoft.com/office/drawing/2014/main" id="{002D057F-2D1F-B195-34D8-66C37A720C98}"/>
              </a:ext>
            </a:extLst>
          </p:cNvPr>
          <p:cNvSpPr>
            <a:spLocks noGrp="1"/>
          </p:cNvSpPr>
          <p:nvPr>
            <p:ph type="body" sz="quarter" idx="37"/>
          </p:nvPr>
        </p:nvSpPr>
        <p:spPr/>
        <p:txBody>
          <a:bodyPr/>
          <a:lstStyle/>
          <a:p>
            <a:endParaRPr lang="en-US" noProof="0"/>
          </a:p>
        </p:txBody>
      </p:sp>
      <p:sp>
        <p:nvSpPr>
          <p:cNvPr id="77" name="Rectangle: Rounded Corners 6">
            <a:extLst>
              <a:ext uri="{FF2B5EF4-FFF2-40B4-BE49-F238E27FC236}">
                <a16:creationId xmlns:a16="http://schemas.microsoft.com/office/drawing/2014/main" id="{9DE68985-D952-6E7D-F1D1-8CC8DC48E548}"/>
              </a:ext>
              <a:ext uri="{C183D7F6-B498-43B3-948B-1728B52AA6E4}">
                <adec:decorative xmlns:adec="http://schemas.microsoft.com/office/drawing/2017/decorative" val="1"/>
              </a:ext>
            </a:extLst>
          </p:cNvPr>
          <p:cNvSpPr/>
          <p:nvPr/>
        </p:nvSpPr>
        <p:spPr bwMode="auto">
          <a:xfrm>
            <a:off x="566415" y="5753713"/>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a:solidFill>
                  <a:srgbClr val="1A1A1A"/>
                </a:solidFill>
                <a:latin typeface="Segoe UI"/>
              </a:rPr>
              <a:t>Prompt: </a:t>
            </a:r>
            <a:r>
              <a:rPr lang="en-US" sz="900" b="1" spc="0" noProof="0">
                <a:solidFill>
                  <a:schemeClr val="tx1"/>
                </a:solidFill>
                <a:latin typeface="Segoe UI"/>
              </a:rPr>
              <a:t>Utilize data from quarterly project review </a:t>
            </a:r>
            <a:r>
              <a:rPr lang="en-US" sz="900" spc="0" noProof="0">
                <a:solidFill>
                  <a:schemeClr val="tx1"/>
                </a:solidFill>
                <a:latin typeface="Segoe UI"/>
              </a:rPr>
              <a:t>and provide a summary of how many projects are on time and the blockers mentioned in the data.</a:t>
            </a:r>
          </a:p>
          <a:p>
            <a:pPr defTabSz="932472" fontAlgn="base">
              <a:lnSpc>
                <a:spcPct val="110000"/>
              </a:lnSpc>
              <a:spcBef>
                <a:spcPct val="0"/>
              </a:spcBef>
              <a:spcAft>
                <a:spcPct val="0"/>
              </a:spcAft>
            </a:pPr>
            <a:endParaRPr lang="en-US" sz="900" kern="0" noProof="0">
              <a:solidFill>
                <a:srgbClr val="1A1A1A"/>
              </a:solidFill>
              <a:latin typeface="Segoe UI"/>
            </a:endParaRPr>
          </a:p>
        </p:txBody>
      </p:sp>
      <p:sp>
        <p:nvSpPr>
          <p:cNvPr id="78" name="Rectangle: Rounded Corners 4">
            <a:extLst>
              <a:ext uri="{FF2B5EF4-FFF2-40B4-BE49-F238E27FC236}">
                <a16:creationId xmlns:a16="http://schemas.microsoft.com/office/drawing/2014/main" id="{4FED2BA2-3DE5-9A9E-0354-A47C19A7E1B9}"/>
              </a:ext>
            </a:extLst>
          </p:cNvPr>
          <p:cNvSpPr/>
          <p:nvPr/>
        </p:nvSpPr>
        <p:spPr bwMode="auto">
          <a:xfrm>
            <a:off x="566416" y="4048426"/>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4:30 pm</a:t>
            </a:r>
          </a:p>
        </p:txBody>
      </p:sp>
      <p:sp>
        <p:nvSpPr>
          <p:cNvPr id="80" name="TextBox 79">
            <a:extLst>
              <a:ext uri="{FF2B5EF4-FFF2-40B4-BE49-F238E27FC236}">
                <a16:creationId xmlns:a16="http://schemas.microsoft.com/office/drawing/2014/main" id="{89849EB1-D437-0AEB-DD2F-F537750EA840}"/>
              </a:ext>
            </a:extLst>
          </p:cNvPr>
          <p:cNvSpPr txBox="1"/>
          <p:nvPr/>
        </p:nvSpPr>
        <p:spPr>
          <a:xfrm>
            <a:off x="566415" y="4500890"/>
            <a:ext cx="2748203"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Deep dive into specific projects, reviewing progress with project managers, addressing technical challenges, and making strategic decisions to ensure project success.</a:t>
            </a:r>
          </a:p>
        </p:txBody>
      </p:sp>
      <p:sp>
        <p:nvSpPr>
          <p:cNvPr id="81" name="Rectangle: Rounded Corners 6">
            <a:extLst>
              <a:ext uri="{FF2B5EF4-FFF2-40B4-BE49-F238E27FC236}">
                <a16:creationId xmlns:a16="http://schemas.microsoft.com/office/drawing/2014/main" id="{7B5B9B1C-0FF4-6C1F-BD93-88E7EF278D89}"/>
              </a:ext>
              <a:ext uri="{C183D7F6-B498-43B3-948B-1728B52AA6E4}">
                <adec:decorative xmlns:adec="http://schemas.microsoft.com/office/drawing/2017/decorative" val="1"/>
              </a:ext>
            </a:extLst>
          </p:cNvPr>
          <p:cNvSpPr/>
          <p:nvPr/>
        </p:nvSpPr>
        <p:spPr bwMode="auto">
          <a:xfrm>
            <a:off x="7074494" y="5751931"/>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a:solidFill>
                  <a:srgbClr val="1A1A1A"/>
                </a:solidFill>
                <a:latin typeface="Segoe UI"/>
              </a:rPr>
              <a:t>Prompt: </a:t>
            </a:r>
            <a:r>
              <a:rPr kumimoji="0" lang="en-US" sz="900" b="1" i="0" u="none" strike="noStrike" kern="1200" cap="none" spc="0" normalizeH="0" baseline="0" noProof="0">
                <a:ln w="3175">
                  <a:noFill/>
                </a:ln>
                <a:effectLst/>
                <a:uLnTx/>
                <a:uFillTx/>
                <a:latin typeface="Segoe UI"/>
                <a:ea typeface="+mn-ea"/>
                <a:cs typeface="Segoe UI" pitchFamily="34" charset="0"/>
              </a:rPr>
              <a:t>Create a PowerPoint presentation </a:t>
            </a:r>
            <a:r>
              <a:rPr kumimoji="0" lang="en-US" sz="900" i="0" u="none" strike="noStrike" kern="1200" cap="none" spc="0" normalizeH="0" baseline="0" noProof="0">
                <a:ln w="3175">
                  <a:noFill/>
                </a:ln>
                <a:effectLst/>
                <a:uLnTx/>
                <a:uFillTx/>
                <a:latin typeface="Segoe UI"/>
                <a:ea typeface="+mn-ea"/>
                <a:cs typeface="Segoe UI" pitchFamily="34" charset="0"/>
              </a:rPr>
              <a:t>from our quarterly cybersecurity report including a visual of resources targeted and types of attacks.</a:t>
            </a: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strike="noStrike" kern="1200" cap="none" spc="0" normalizeH="0" baseline="0" noProof="0">
              <a:ln w="3175">
                <a:noFill/>
              </a:ln>
              <a:effectLst/>
              <a:uLnTx/>
              <a:uFillTx/>
              <a:latin typeface="Segoe UI"/>
              <a:ea typeface="+mn-ea"/>
              <a:cs typeface="Segoe UI" pitchFamily="34" charset="0"/>
            </a:endParaRPr>
          </a:p>
        </p:txBody>
      </p:sp>
      <p:sp>
        <p:nvSpPr>
          <p:cNvPr id="83" name="Rectangle: Rounded Corners 7">
            <a:extLst>
              <a:ext uri="{FF2B5EF4-FFF2-40B4-BE49-F238E27FC236}">
                <a16:creationId xmlns:a16="http://schemas.microsoft.com/office/drawing/2014/main" id="{1E1BA999-49BB-B186-BA2B-E86EA07D7589}"/>
              </a:ext>
            </a:extLst>
          </p:cNvPr>
          <p:cNvSpPr/>
          <p:nvPr/>
        </p:nvSpPr>
        <p:spPr bwMode="auto">
          <a:xfrm>
            <a:off x="7074495" y="405058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1:00 pm</a:t>
            </a:r>
          </a:p>
        </p:txBody>
      </p:sp>
      <p:sp>
        <p:nvSpPr>
          <p:cNvPr id="84" name="Rectangle: Rounded Corners 6">
            <a:extLst>
              <a:ext uri="{FF2B5EF4-FFF2-40B4-BE49-F238E27FC236}">
                <a16:creationId xmlns:a16="http://schemas.microsoft.com/office/drawing/2014/main" id="{D04C58BD-E813-DDE3-AB8F-56CA5867F832}"/>
              </a:ext>
              <a:ext uri="{C183D7F6-B498-43B3-948B-1728B52AA6E4}">
                <adec:decorative xmlns:adec="http://schemas.microsoft.com/office/drawing/2017/decorative" val="1"/>
              </a:ext>
            </a:extLst>
          </p:cNvPr>
          <p:cNvSpPr/>
          <p:nvPr/>
        </p:nvSpPr>
        <p:spPr bwMode="auto">
          <a:xfrm>
            <a:off x="566415" y="3167836"/>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a:t>
            </a:r>
            <a:r>
              <a:rPr lang="en-US" sz="900" b="1" kern="0" noProof="0">
                <a:solidFill>
                  <a:srgbClr val="1A1A1A"/>
                </a:solidFill>
                <a:latin typeface="Segoe UI"/>
              </a:rPr>
              <a:t>Summarize emails and Teams messages </a:t>
            </a:r>
            <a:r>
              <a:rPr lang="en-US" sz="900" kern="0" noProof="0">
                <a:solidFill>
                  <a:srgbClr val="1A1A1A"/>
                </a:solidFill>
                <a:latin typeface="Segoe UI"/>
              </a:rPr>
              <a:t>from the past week including reports, analyst surveys, news alerts and project updates.</a:t>
            </a:r>
          </a:p>
          <a:p>
            <a:pPr defTabSz="932472" fontAlgn="base">
              <a:spcBef>
                <a:spcPct val="0"/>
              </a:spcBef>
              <a:spcAft>
                <a:spcPct val="0"/>
              </a:spcAft>
            </a:pPr>
            <a:endParaRPr lang="en-US" sz="900" kern="0" noProof="0">
              <a:solidFill>
                <a:srgbClr val="1A1A1A"/>
              </a:solidFill>
              <a:latin typeface="Segoe UI"/>
            </a:endParaRPr>
          </a:p>
        </p:txBody>
      </p:sp>
      <p:sp>
        <p:nvSpPr>
          <p:cNvPr id="86" name="TextBox 85">
            <a:extLst>
              <a:ext uri="{FF2B5EF4-FFF2-40B4-BE49-F238E27FC236}">
                <a16:creationId xmlns:a16="http://schemas.microsoft.com/office/drawing/2014/main" id="{CDD9E77B-40F3-E456-CFB5-27BA49BBF2AD}"/>
              </a:ext>
            </a:extLst>
          </p:cNvPr>
          <p:cNvSpPr txBox="1"/>
          <p:nvPr/>
        </p:nvSpPr>
        <p:spPr>
          <a:xfrm>
            <a:off x="566414" y="2033954"/>
            <a:ext cx="2705513" cy="445122"/>
          </a:xfrm>
          <a:prstGeom prst="rect">
            <a:avLst/>
          </a:prstGeom>
          <a:noFill/>
        </p:spPr>
        <p:txBody>
          <a:bodyPr wrap="square" lIns="91440" tIns="0" rIns="91440" bIns="0" rtlCol="0" anchor="t">
            <a:spAutoFit/>
          </a:bodyPr>
          <a:lstStyle/>
          <a:p>
            <a:pPr>
              <a:lnSpc>
                <a:spcPct val="110000"/>
              </a:lnSpc>
              <a:defRPr/>
            </a:pPr>
            <a:r>
              <a:rPr lang="en-US" sz="900" noProof="0">
                <a:solidFill>
                  <a:srgbClr val="1A1A1A"/>
                </a:solidFill>
                <a:ea typeface="Segoe UI" pitchFamily="34" charset="0"/>
                <a:cs typeface="Segoe UI" pitchFamily="34" charset="0"/>
              </a:rPr>
              <a:t>Review key technology news, internal reports, and updates related to ongoing projects and operational issues. </a:t>
            </a:r>
          </a:p>
        </p:txBody>
      </p:sp>
      <p:sp>
        <p:nvSpPr>
          <p:cNvPr id="87" name="Rectangle: Rounded Corners 11">
            <a:extLst>
              <a:ext uri="{FF2B5EF4-FFF2-40B4-BE49-F238E27FC236}">
                <a16:creationId xmlns:a16="http://schemas.microsoft.com/office/drawing/2014/main" id="{AFA5F165-8BD6-8F84-3A72-444EBA91BAEE}"/>
              </a:ext>
            </a:extLst>
          </p:cNvPr>
          <p:cNvSpPr/>
          <p:nvPr/>
        </p:nvSpPr>
        <p:spPr bwMode="auto">
          <a:xfrm>
            <a:off x="566416"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8:00 am</a:t>
            </a:r>
          </a:p>
        </p:txBody>
      </p:sp>
      <p:sp>
        <p:nvSpPr>
          <p:cNvPr id="88" name="Rectangle: Rounded Corners 6">
            <a:extLst>
              <a:ext uri="{FF2B5EF4-FFF2-40B4-BE49-F238E27FC236}">
                <a16:creationId xmlns:a16="http://schemas.microsoft.com/office/drawing/2014/main" id="{038ED5A5-AACD-92FA-6A8D-A9352B8D19DB}"/>
              </a:ext>
              <a:ext uri="{C183D7F6-B498-43B3-948B-1728B52AA6E4}">
                <adec:decorative xmlns:adec="http://schemas.microsoft.com/office/drawing/2017/decorative" val="1"/>
              </a:ext>
            </a:extLst>
          </p:cNvPr>
          <p:cNvSpPr/>
          <p:nvPr/>
        </p:nvSpPr>
        <p:spPr bwMode="auto">
          <a:xfrm>
            <a:off x="3802523" y="3167835"/>
            <a:ext cx="2844911"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Benefit: </a:t>
            </a:r>
            <a:r>
              <a:rPr kumimoji="0" lang="en-US" sz="900" i="0" u="none" strike="noStrike" kern="0" cap="none" spc="0" normalizeH="0" baseline="0" noProof="0">
                <a:ln>
                  <a:noFill/>
                </a:ln>
                <a:solidFill>
                  <a:srgbClr val="1A1A1A"/>
                </a:solidFill>
                <a:effectLst/>
                <a:uLnTx/>
                <a:uFillTx/>
                <a:latin typeface="Segoe UI"/>
                <a:ea typeface="+mn-ea"/>
                <a:cs typeface="+mn-cs"/>
              </a:rPr>
              <a:t>Evelyn can</a:t>
            </a:r>
            <a:r>
              <a:rPr kumimoji="0" lang="en-US" sz="900" b="0" i="0" u="none" strike="noStrike" kern="0" cap="none" spc="0" normalizeH="0" baseline="0" noProof="0">
                <a:ln>
                  <a:noFill/>
                </a:ln>
                <a:solidFill>
                  <a:srgbClr val="1A1A1A"/>
                </a:solidFill>
                <a:effectLst/>
                <a:uLnTx/>
                <a:uFillTx/>
                <a:latin typeface="Segoe UI"/>
                <a:ea typeface="+mn-ea"/>
                <a:cs typeface="+mn-cs"/>
              </a:rPr>
              <a:t> query who in the room proposed restructuring the combined organization by region.</a:t>
            </a:r>
          </a:p>
        </p:txBody>
      </p:sp>
      <p:sp>
        <p:nvSpPr>
          <p:cNvPr id="89" name="Rectangle: Rounded Corners 13">
            <a:extLst>
              <a:ext uri="{FF2B5EF4-FFF2-40B4-BE49-F238E27FC236}">
                <a16:creationId xmlns:a16="http://schemas.microsoft.com/office/drawing/2014/main" id="{6D55E317-4BA3-B18B-FD8F-EFF396BDE78F}"/>
              </a:ext>
            </a:extLst>
          </p:cNvPr>
          <p:cNvSpPr/>
          <p:nvPr/>
        </p:nvSpPr>
        <p:spPr bwMode="auto">
          <a:xfrm>
            <a:off x="382045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9:30 am</a:t>
            </a:r>
          </a:p>
        </p:txBody>
      </p:sp>
      <p:sp>
        <p:nvSpPr>
          <p:cNvPr id="90" name="TextBox 89">
            <a:extLst>
              <a:ext uri="{FF2B5EF4-FFF2-40B4-BE49-F238E27FC236}">
                <a16:creationId xmlns:a16="http://schemas.microsoft.com/office/drawing/2014/main" id="{1FA09C29-420C-FF75-0FB3-6C0F4E21179A}"/>
              </a:ext>
            </a:extLst>
          </p:cNvPr>
          <p:cNvSpPr txBox="1"/>
          <p:nvPr/>
        </p:nvSpPr>
        <p:spPr>
          <a:xfrm>
            <a:off x="3802523" y="2033954"/>
            <a:ext cx="2907304"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Meeting with the global IT department leadership</a:t>
            </a:r>
            <a:br>
              <a:rPr kumimoji="0" lang="en-US" b="0" i="0" u="none" strike="noStrike" kern="0" cap="none" spc="0" normalizeH="0" baseline="0" noProof="0">
                <a:ln>
                  <a:noFill/>
                </a:ln>
                <a:solidFill>
                  <a:srgbClr val="1A1A1A"/>
                </a:solidFill>
                <a:effectLst/>
                <a:uLnTx/>
                <a:uFillTx/>
                <a:cs typeface="Segoe UI" pitchFamily="34" charset="0"/>
              </a:rPr>
            </a:br>
            <a:r>
              <a:rPr kumimoji="0" lang="en-US" b="0" i="0" u="none" strike="noStrike" kern="0" cap="none" spc="0" normalizeH="0" baseline="0" noProof="0">
                <a:ln>
                  <a:noFill/>
                </a:ln>
                <a:solidFill>
                  <a:srgbClr val="1A1A1A"/>
                </a:solidFill>
                <a:effectLst/>
                <a:uLnTx/>
                <a:uFillTx/>
                <a:cs typeface="Segoe UI" pitchFamily="34" charset="0"/>
              </a:rPr>
              <a:t>team to discuss priorities, project progress, challenges, and resource allocation. Attendees are in various offices with Teams Room systems.</a:t>
            </a:r>
          </a:p>
        </p:txBody>
      </p:sp>
      <p:sp>
        <p:nvSpPr>
          <p:cNvPr id="91" name="Rectangle: Rounded Corners 15">
            <a:extLst>
              <a:ext uri="{FF2B5EF4-FFF2-40B4-BE49-F238E27FC236}">
                <a16:creationId xmlns:a16="http://schemas.microsoft.com/office/drawing/2014/main" id="{05F89D7C-EA90-7058-9270-1CFDBE8FC473}"/>
              </a:ext>
            </a:extLst>
          </p:cNvPr>
          <p:cNvSpPr/>
          <p:nvPr/>
        </p:nvSpPr>
        <p:spPr bwMode="auto">
          <a:xfrm>
            <a:off x="707449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10:30 am</a:t>
            </a:r>
          </a:p>
        </p:txBody>
      </p:sp>
      <p:sp>
        <p:nvSpPr>
          <p:cNvPr id="92" name="Rectangle: Rounded Corners 6">
            <a:extLst>
              <a:ext uri="{FF2B5EF4-FFF2-40B4-BE49-F238E27FC236}">
                <a16:creationId xmlns:a16="http://schemas.microsoft.com/office/drawing/2014/main" id="{CF6E7667-31A7-2BAC-44FF-3AA27EA94491}"/>
              </a:ext>
              <a:ext uri="{C183D7F6-B498-43B3-948B-1728B52AA6E4}">
                <adec:decorative xmlns:adec="http://schemas.microsoft.com/office/drawing/2017/decorative" val="1"/>
              </a:ext>
            </a:extLst>
          </p:cNvPr>
          <p:cNvSpPr/>
          <p:nvPr/>
        </p:nvSpPr>
        <p:spPr bwMode="auto">
          <a:xfrm>
            <a:off x="7074494" y="3167835"/>
            <a:ext cx="2705513" cy="66583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a:t>
            </a:r>
            <a:r>
              <a:rPr lang="en-US" sz="900" b="1" kern="0" noProof="0">
                <a:solidFill>
                  <a:srgbClr val="1A1A1A"/>
                </a:solidFill>
                <a:latin typeface="Segoe UI"/>
              </a:rPr>
              <a:t>Summarize my meetings </a:t>
            </a:r>
            <a:r>
              <a:rPr lang="en-US" sz="900" kern="0" noProof="0">
                <a:solidFill>
                  <a:srgbClr val="1A1A1A"/>
                </a:solidFill>
                <a:latin typeface="Segoe UI"/>
              </a:rPr>
              <a:t>with Employee X, Employee Y and Employee Z and identify common topics and discussions in our workstreams </a:t>
            </a:r>
          </a:p>
          <a:p>
            <a:pPr defTabSz="932472" fontAlgn="base">
              <a:spcBef>
                <a:spcPct val="0"/>
              </a:spcBef>
              <a:spcAft>
                <a:spcPct val="0"/>
              </a:spcAft>
            </a:pPr>
            <a:endParaRPr lang="en-US" sz="900" kern="0" noProof="0">
              <a:solidFill>
                <a:srgbClr val="1A1A1A"/>
              </a:solidFill>
              <a:latin typeface="Segoe UI"/>
            </a:endParaRPr>
          </a:p>
        </p:txBody>
      </p:sp>
      <p:sp>
        <p:nvSpPr>
          <p:cNvPr id="93" name="TextBox 92">
            <a:extLst>
              <a:ext uri="{FF2B5EF4-FFF2-40B4-BE49-F238E27FC236}">
                <a16:creationId xmlns:a16="http://schemas.microsoft.com/office/drawing/2014/main" id="{1669F0C7-5CBF-72FC-D1A4-7BA95DF4DFF7}"/>
              </a:ext>
            </a:extLst>
          </p:cNvPr>
          <p:cNvSpPr txBox="1"/>
          <p:nvPr/>
        </p:nvSpPr>
        <p:spPr>
          <a:xfrm>
            <a:off x="7074494" y="2033954"/>
            <a:ext cx="270551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Meeting with other department heads or project teams to help facilitate technology integration and addressing any department-specific needs.</a:t>
            </a:r>
          </a:p>
        </p:txBody>
      </p:sp>
      <p:sp>
        <p:nvSpPr>
          <p:cNvPr id="94" name="Rectangle: Rounded Corners 6">
            <a:extLst>
              <a:ext uri="{FF2B5EF4-FFF2-40B4-BE49-F238E27FC236}">
                <a16:creationId xmlns:a16="http://schemas.microsoft.com/office/drawing/2014/main" id="{0AEA0FAF-5DAE-94A6-85EA-4624095B3E59}"/>
              </a:ext>
              <a:ext uri="{C183D7F6-B498-43B3-948B-1728B52AA6E4}">
                <adec:decorative xmlns:adec="http://schemas.microsoft.com/office/drawing/2017/decorative" val="1"/>
              </a:ext>
            </a:extLst>
          </p:cNvPr>
          <p:cNvSpPr/>
          <p:nvPr/>
        </p:nvSpPr>
        <p:spPr bwMode="auto">
          <a:xfrm>
            <a:off x="3690824" y="5750163"/>
            <a:ext cx="2844911" cy="480654"/>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a:solidFill>
                  <a:srgbClr val="1A1A1A"/>
                </a:solidFill>
                <a:latin typeface="Segoe UI"/>
              </a:rPr>
              <a:t>Prompt: </a:t>
            </a:r>
            <a:r>
              <a:rPr lang="en-US" sz="900" b="1" spc="0" noProof="0">
                <a:solidFill>
                  <a:schemeClr val="tx1"/>
                </a:solidFill>
                <a:latin typeface="Segoe UI"/>
              </a:rPr>
              <a:t>Summarize discussions </a:t>
            </a:r>
            <a:r>
              <a:rPr lang="en-US" sz="900" spc="0" noProof="0">
                <a:solidFill>
                  <a:schemeClr val="tx1"/>
                </a:solidFill>
                <a:latin typeface="Segoe UI"/>
              </a:rPr>
              <a:t>with Vendor X, Vendor Y and Vendor Z related to price, solution and upcoming deadlines.</a:t>
            </a:r>
          </a:p>
          <a:p>
            <a:pPr defTabSz="932472" fontAlgn="base">
              <a:lnSpc>
                <a:spcPct val="110000"/>
              </a:lnSpc>
              <a:spcBef>
                <a:spcPct val="0"/>
              </a:spcBef>
              <a:spcAft>
                <a:spcPct val="0"/>
              </a:spcAft>
            </a:pPr>
            <a:endParaRPr lang="en-US" sz="900" kern="0" noProof="0">
              <a:solidFill>
                <a:srgbClr val="1A1A1A"/>
              </a:solidFill>
              <a:latin typeface="Segoe UI"/>
            </a:endParaRPr>
          </a:p>
        </p:txBody>
      </p:sp>
      <p:sp>
        <p:nvSpPr>
          <p:cNvPr id="95" name="Rectangle: Rounded Corners 19">
            <a:extLst>
              <a:ext uri="{FF2B5EF4-FFF2-40B4-BE49-F238E27FC236}">
                <a16:creationId xmlns:a16="http://schemas.microsoft.com/office/drawing/2014/main" id="{B2710E5C-27CB-55D1-CC18-532868BD7F93}"/>
              </a:ext>
            </a:extLst>
          </p:cNvPr>
          <p:cNvSpPr/>
          <p:nvPr/>
        </p:nvSpPr>
        <p:spPr bwMode="auto">
          <a:xfrm>
            <a:off x="3820455" y="405101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3:00 pm</a:t>
            </a:r>
          </a:p>
        </p:txBody>
      </p:sp>
      <p:sp>
        <p:nvSpPr>
          <p:cNvPr id="96" name="TextBox 95">
            <a:extLst>
              <a:ext uri="{FF2B5EF4-FFF2-40B4-BE49-F238E27FC236}">
                <a16:creationId xmlns:a16="http://schemas.microsoft.com/office/drawing/2014/main" id="{DE0B6AEB-0C2C-9A1D-9C95-6E841E5F4EB4}"/>
              </a:ext>
            </a:extLst>
          </p:cNvPr>
          <p:cNvSpPr txBox="1"/>
          <p:nvPr/>
        </p:nvSpPr>
        <p:spPr>
          <a:xfrm>
            <a:off x="3690700" y="4500890"/>
            <a:ext cx="302645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Discuss ongoing services, evaluate new solutions, and negotiate terms that best meet the needs of the business.</a:t>
            </a:r>
          </a:p>
        </p:txBody>
      </p:sp>
      <p:sp>
        <p:nvSpPr>
          <p:cNvPr id="137" name="Oval 136">
            <a:extLst>
              <a:ext uri="{FF2B5EF4-FFF2-40B4-BE49-F238E27FC236}">
                <a16:creationId xmlns:a16="http://schemas.microsoft.com/office/drawing/2014/main" id="{A8F0D237-8C48-B122-6774-5CAD0420AF0A}"/>
              </a:ext>
            </a:extLst>
          </p:cNvPr>
          <p:cNvSpPr>
            <a:spLocks/>
          </p:cNvSpPr>
          <p:nvPr/>
        </p:nvSpPr>
        <p:spPr bwMode="auto">
          <a:xfrm>
            <a:off x="7500428" y="527341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sp>
        <p:nvSpPr>
          <p:cNvPr id="152" name="TextBox 151">
            <a:extLst>
              <a:ext uri="{FF2B5EF4-FFF2-40B4-BE49-F238E27FC236}">
                <a16:creationId xmlns:a16="http://schemas.microsoft.com/office/drawing/2014/main" id="{C15F1E70-249F-121B-B1ED-AB8E382B8AFD}"/>
              </a:ext>
            </a:extLst>
          </p:cNvPr>
          <p:cNvSpPr txBox="1"/>
          <p:nvPr/>
        </p:nvSpPr>
        <p:spPr>
          <a:xfrm>
            <a:off x="10144674" y="1735436"/>
            <a:ext cx="1905067" cy="1354217"/>
          </a:xfrm>
          <a:prstGeom prst="rect">
            <a:avLst/>
          </a:prstGeom>
          <a:noFill/>
        </p:spPr>
        <p:txBody>
          <a:bodyPr wrap="square" lIns="0" tIns="0" rIns="0" bIns="0" rtlCol="0">
            <a:spAutoFit/>
          </a:bodyPr>
          <a:lstStyle/>
          <a:p>
            <a:pPr algn="r"/>
            <a:r>
              <a:rPr kumimoji="0" lang="en-US" sz="2400" b="0" i="0" u="none" strike="noStrike" kern="1200" cap="none" spc="0" normalizeH="0" baseline="0" noProof="0">
                <a:ln>
                  <a:noFill/>
                </a:ln>
                <a:solidFill>
                  <a:schemeClr val="accent3"/>
                </a:solidFill>
                <a:effectLst/>
                <a:uLnTx/>
                <a:uFillTx/>
                <a:latin typeface="Segoe UI Semibold"/>
                <a:ea typeface="+mn-ea"/>
                <a:cs typeface="+mn-cs"/>
              </a:rPr>
              <a:t>Evelyn </a:t>
            </a:r>
            <a:br>
              <a:rPr kumimoji="0" lang="en-US" sz="2400" b="0" i="0" u="none" strike="noStrike" kern="1200" cap="none" spc="0" normalizeH="0" baseline="0" noProof="0">
                <a:ln>
                  <a:noFill/>
                </a:ln>
                <a:solidFill>
                  <a:schemeClr val="accent3"/>
                </a:solidFill>
                <a:effectLst/>
                <a:uLnTx/>
                <a:uFillTx/>
                <a:latin typeface="Segoe UI Semibold"/>
                <a:ea typeface="+mn-ea"/>
                <a:cs typeface="+mn-cs"/>
              </a:rPr>
            </a:b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is a CTO who helps maintain and secure the IT infrastructure at her organization.</a:t>
            </a:r>
            <a:endParaRPr kumimoji="0" lang="en-US" sz="20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153" name="Graphic 152">
            <a:extLst>
              <a:ext uri="{FF2B5EF4-FFF2-40B4-BE49-F238E27FC236}">
                <a16:creationId xmlns:a16="http://schemas.microsoft.com/office/drawing/2014/main" id="{1A22B6C9-2B70-6EC1-DD00-D167F6369614}"/>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10567835" y="3245756"/>
            <a:ext cx="274790" cy="274790"/>
          </a:xfrm>
          <a:prstGeom prst="rect">
            <a:avLst/>
          </a:prstGeom>
        </p:spPr>
      </p:pic>
      <p:sp>
        <p:nvSpPr>
          <p:cNvPr id="13" name="TextBox 12">
            <a:extLst>
              <a:ext uri="{FF2B5EF4-FFF2-40B4-BE49-F238E27FC236}">
                <a16:creationId xmlns:a16="http://schemas.microsoft.com/office/drawing/2014/main" id="{BB30AE1D-E1C1-7BA3-0CFF-77D6E1CCA691}"/>
              </a:ext>
            </a:extLst>
          </p:cNvPr>
          <p:cNvSpPr txBox="1"/>
          <p:nvPr/>
        </p:nvSpPr>
        <p:spPr>
          <a:xfrm>
            <a:off x="7068596" y="4494256"/>
            <a:ext cx="2901234"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Reviews and updates from Cybersecurity team, threats, incidents, actions and measure to resolve issues.</a:t>
            </a:r>
          </a:p>
        </p:txBody>
      </p:sp>
      <p:pic>
        <p:nvPicPr>
          <p:cNvPr id="23" name="Picture 22">
            <a:extLst>
              <a:ext uri="{FF2B5EF4-FFF2-40B4-BE49-F238E27FC236}">
                <a16:creationId xmlns:a16="http://schemas.microsoft.com/office/drawing/2014/main" id="{542CA333-F9AD-864F-D140-E58B3613AD36}"/>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900153" y="3676650"/>
            <a:ext cx="2363294" cy="3139125"/>
          </a:xfrm>
          <a:prstGeom prst="rect">
            <a:avLst/>
          </a:prstGeom>
        </p:spPr>
      </p:pic>
      <p:grpSp>
        <p:nvGrpSpPr>
          <p:cNvPr id="25" name="Group 24">
            <a:extLst>
              <a:ext uri="{FF2B5EF4-FFF2-40B4-BE49-F238E27FC236}">
                <a16:creationId xmlns:a16="http://schemas.microsoft.com/office/drawing/2014/main" id="{7C92E7DA-9F09-81C9-1CBF-F2C803441934}"/>
              </a:ext>
            </a:extLst>
          </p:cNvPr>
          <p:cNvGrpSpPr/>
          <p:nvPr/>
        </p:nvGrpSpPr>
        <p:grpSpPr>
          <a:xfrm>
            <a:off x="783601" y="2763499"/>
            <a:ext cx="2351135" cy="360000"/>
            <a:chOff x="588263" y="1217924"/>
            <a:chExt cx="2351135" cy="360000"/>
          </a:xfrm>
        </p:grpSpPr>
        <p:pic>
          <p:nvPicPr>
            <p:cNvPr id="26" name="Picture 25" descr="Zip Co logo SVG free download, id: 101874 - Brandlogos.net">
              <a:hlinkClick r:id="rId12"/>
              <a:extLst>
                <a:ext uri="{FF2B5EF4-FFF2-40B4-BE49-F238E27FC236}">
                  <a16:creationId xmlns:a16="http://schemas.microsoft.com/office/drawing/2014/main" id="{D84C1EC4-25AB-28C1-F2C1-FAF00805D6FC}"/>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7" name="TextBox 26">
              <a:extLst>
                <a:ext uri="{FF2B5EF4-FFF2-40B4-BE49-F238E27FC236}">
                  <a16:creationId xmlns:a16="http://schemas.microsoft.com/office/drawing/2014/main" id="{E5A4FDBD-E6C8-D875-CDC7-74C4FDF95CB3}"/>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28" name="Group 27">
            <a:extLst>
              <a:ext uri="{FF2B5EF4-FFF2-40B4-BE49-F238E27FC236}">
                <a16:creationId xmlns:a16="http://schemas.microsoft.com/office/drawing/2014/main" id="{86B68F74-5C42-B89A-C0CD-BFD792F57352}"/>
              </a:ext>
            </a:extLst>
          </p:cNvPr>
          <p:cNvGrpSpPr/>
          <p:nvPr/>
        </p:nvGrpSpPr>
        <p:grpSpPr>
          <a:xfrm>
            <a:off x="7343645" y="2731432"/>
            <a:ext cx="2351135" cy="360000"/>
            <a:chOff x="588263" y="1217924"/>
            <a:chExt cx="2351135" cy="360000"/>
          </a:xfrm>
        </p:grpSpPr>
        <p:pic>
          <p:nvPicPr>
            <p:cNvPr id="29" name="Picture 28" descr="Zip Co logo SVG free download, id: 101874 - Brandlogos.net">
              <a:hlinkClick r:id="rId12"/>
              <a:extLst>
                <a:ext uri="{FF2B5EF4-FFF2-40B4-BE49-F238E27FC236}">
                  <a16:creationId xmlns:a16="http://schemas.microsoft.com/office/drawing/2014/main" id="{5363D4FA-2279-288C-1D5B-FB95DE686BE5}"/>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30" name="TextBox 29">
              <a:extLst>
                <a:ext uri="{FF2B5EF4-FFF2-40B4-BE49-F238E27FC236}">
                  <a16:creationId xmlns:a16="http://schemas.microsoft.com/office/drawing/2014/main" id="{9DD7887D-464B-384D-2C10-B9D8A28EC52C}"/>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31" name="Group 30">
            <a:extLst>
              <a:ext uri="{FF2B5EF4-FFF2-40B4-BE49-F238E27FC236}">
                <a16:creationId xmlns:a16="http://schemas.microsoft.com/office/drawing/2014/main" id="{4EC22F2D-111A-D820-8779-25637F32468A}"/>
              </a:ext>
            </a:extLst>
          </p:cNvPr>
          <p:cNvGrpSpPr/>
          <p:nvPr/>
        </p:nvGrpSpPr>
        <p:grpSpPr>
          <a:xfrm>
            <a:off x="4035760" y="5316765"/>
            <a:ext cx="2351135" cy="360000"/>
            <a:chOff x="588263" y="3617084"/>
            <a:chExt cx="2351135" cy="360000"/>
          </a:xfrm>
        </p:grpSpPr>
        <p:pic>
          <p:nvPicPr>
            <p:cNvPr id="32" name="Picture 31">
              <a:extLst>
                <a:ext uri="{FF2B5EF4-FFF2-40B4-BE49-F238E27FC236}">
                  <a16:creationId xmlns:a16="http://schemas.microsoft.com/office/drawing/2014/main" id="{4F0E423E-D022-703E-435F-4D70C00D39E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33" name="TextBox 32">
              <a:extLst>
                <a:ext uri="{FF2B5EF4-FFF2-40B4-BE49-F238E27FC236}">
                  <a16:creationId xmlns:a16="http://schemas.microsoft.com/office/drawing/2014/main" id="{9170E8B7-382B-FE78-E16C-3B4907CD31A3}"/>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lang="en-US" sz="900" noProof="0">
                <a:solidFill>
                  <a:srgbClr val="0078D4"/>
                </a:solidFill>
                <a:latin typeface="Segoe UI Semibold"/>
              </a:endParaRPr>
            </a:p>
          </p:txBody>
        </p:sp>
      </p:grpSp>
      <p:grpSp>
        <p:nvGrpSpPr>
          <p:cNvPr id="34" name="Group 33">
            <a:extLst>
              <a:ext uri="{FF2B5EF4-FFF2-40B4-BE49-F238E27FC236}">
                <a16:creationId xmlns:a16="http://schemas.microsoft.com/office/drawing/2014/main" id="{B0C9EAEC-729F-C52C-A404-DADC4914AEA9}"/>
              </a:ext>
            </a:extLst>
          </p:cNvPr>
          <p:cNvGrpSpPr/>
          <p:nvPr/>
        </p:nvGrpSpPr>
        <p:grpSpPr>
          <a:xfrm>
            <a:off x="7343645" y="5229534"/>
            <a:ext cx="2351135" cy="360000"/>
            <a:chOff x="588263" y="2177588"/>
            <a:chExt cx="2351135" cy="360000"/>
          </a:xfrm>
        </p:grpSpPr>
        <p:pic>
          <p:nvPicPr>
            <p:cNvPr id="35" name="Picture 34">
              <a:extLst>
                <a:ext uri="{FF2B5EF4-FFF2-40B4-BE49-F238E27FC236}">
                  <a16:creationId xmlns:a16="http://schemas.microsoft.com/office/drawing/2014/main" id="{D3657CF0-BDDD-4E02-00AD-217B1A591CC9}"/>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36" name="TextBox 35">
              <a:extLst>
                <a:ext uri="{FF2B5EF4-FFF2-40B4-BE49-F238E27FC236}">
                  <a16:creationId xmlns:a16="http://schemas.microsoft.com/office/drawing/2014/main" id="{9A87A093-19B7-FA7B-95DC-80E51470E213}"/>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7" name="Group 36">
            <a:extLst>
              <a:ext uri="{FF2B5EF4-FFF2-40B4-BE49-F238E27FC236}">
                <a16:creationId xmlns:a16="http://schemas.microsoft.com/office/drawing/2014/main" id="{8EDB5BDB-DB9F-235D-43AF-6695B4A71AA1}"/>
              </a:ext>
            </a:extLst>
          </p:cNvPr>
          <p:cNvGrpSpPr/>
          <p:nvPr/>
        </p:nvGrpSpPr>
        <p:grpSpPr>
          <a:xfrm>
            <a:off x="804187" y="5311247"/>
            <a:ext cx="2351135" cy="360000"/>
            <a:chOff x="588263" y="2657420"/>
            <a:chExt cx="2351135" cy="360000"/>
          </a:xfrm>
        </p:grpSpPr>
        <p:pic>
          <p:nvPicPr>
            <p:cNvPr id="38" name="Picture 37">
              <a:extLst>
                <a:ext uri="{FF2B5EF4-FFF2-40B4-BE49-F238E27FC236}">
                  <a16:creationId xmlns:a16="http://schemas.microsoft.com/office/drawing/2014/main" id="{11BFC749-ED34-2A97-E2E2-6DA40CE0C905}"/>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39" name="TextBox 38">
              <a:extLst>
                <a:ext uri="{FF2B5EF4-FFF2-40B4-BE49-F238E27FC236}">
                  <a16:creationId xmlns:a16="http://schemas.microsoft.com/office/drawing/2014/main" id="{612D2200-35C5-E762-65A5-9B1C01CE1911}"/>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0" name="Group 39">
            <a:extLst>
              <a:ext uri="{FF2B5EF4-FFF2-40B4-BE49-F238E27FC236}">
                <a16:creationId xmlns:a16="http://schemas.microsoft.com/office/drawing/2014/main" id="{83AF8C4D-4B08-0A14-B5C3-3CFB415D2E48}"/>
              </a:ext>
            </a:extLst>
          </p:cNvPr>
          <p:cNvGrpSpPr/>
          <p:nvPr/>
        </p:nvGrpSpPr>
        <p:grpSpPr>
          <a:xfrm>
            <a:off x="4126769" y="2745828"/>
            <a:ext cx="2351135" cy="360000"/>
            <a:chOff x="588263" y="3617084"/>
            <a:chExt cx="2351135" cy="360000"/>
          </a:xfrm>
        </p:grpSpPr>
        <p:pic>
          <p:nvPicPr>
            <p:cNvPr id="42" name="Picture 41">
              <a:extLst>
                <a:ext uri="{FF2B5EF4-FFF2-40B4-BE49-F238E27FC236}">
                  <a16:creationId xmlns:a16="http://schemas.microsoft.com/office/drawing/2014/main" id="{76FE40A7-E9D8-88EB-4E17-BB1A9017FD1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43" name="TextBox 42">
              <a:extLst>
                <a:ext uri="{FF2B5EF4-FFF2-40B4-BE49-F238E27FC236}">
                  <a16:creationId xmlns:a16="http://schemas.microsoft.com/office/drawing/2014/main" id="{71535FE4-55CB-B75C-C1FF-07047A376CF6}"/>
                </a:ext>
                <a:ext uri="{C183D7F6-B498-43B3-948B-1728B52AA6E4}">
                  <adec:decorative xmlns:adec="http://schemas.microsoft.com/office/drawing/2017/decorative" val="0"/>
                </a:ext>
              </a:extLst>
            </p:cNvPr>
            <p:cNvSpPr txBox="1"/>
            <p:nvPr/>
          </p:nvSpPr>
          <p:spPr>
            <a:xfrm>
              <a:off x="1047214" y="3627808"/>
              <a:ext cx="1892184" cy="338554"/>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p>
            <a:p>
              <a:pPr defTabSz="914367">
                <a:defRPr/>
              </a:pPr>
              <a:r>
                <a:rPr lang="en-US" sz="1100">
                  <a:solidFill>
                    <a:srgbClr val="00B0F0"/>
                  </a:solidFill>
                  <a:latin typeface="Segoe UI Semibold"/>
                </a:rPr>
                <a:t>+Teams Rooms</a:t>
              </a:r>
              <a:endParaRPr lang="en-US" sz="900" noProof="0">
                <a:solidFill>
                  <a:srgbClr val="00B0F0"/>
                </a:solidFill>
                <a:latin typeface="Segoe UI Semibold"/>
              </a:endParaRPr>
            </a:p>
          </p:txBody>
        </p:sp>
      </p:grpSp>
    </p:spTree>
    <p:extLst>
      <p:ext uri="{BB962C8B-B14F-4D97-AF65-F5344CB8AC3E}">
        <p14:creationId xmlns:p14="http://schemas.microsoft.com/office/powerpoint/2010/main" val="388878425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6F28A-C01C-8BF4-31C3-0AAEBF06719A}"/>
            </a:ext>
          </a:extLst>
        </p:cNvPr>
        <p:cNvGrpSpPr/>
        <p:nvPr/>
      </p:nvGrpSpPr>
      <p:grpSpPr>
        <a:xfrm>
          <a:off x="0" y="0"/>
          <a:ext cx="0" cy="0"/>
          <a:chOff x="0" y="0"/>
          <a:chExt cx="0" cy="0"/>
        </a:xfrm>
      </p:grpSpPr>
      <p:sp>
        <p:nvSpPr>
          <p:cNvPr id="68" name="Title 67">
            <a:extLst>
              <a:ext uri="{FF2B5EF4-FFF2-40B4-BE49-F238E27FC236}">
                <a16:creationId xmlns:a16="http://schemas.microsoft.com/office/drawing/2014/main" id="{ACAF3147-D343-EBD7-BCCA-6FDAA88582A2}"/>
              </a:ext>
            </a:extLst>
          </p:cNvPr>
          <p:cNvSpPr>
            <a:spLocks noGrp="1"/>
          </p:cNvSpPr>
          <p:nvPr>
            <p:ph type="title"/>
          </p:nvPr>
        </p:nvSpPr>
        <p:spPr>
          <a:xfrm>
            <a:off x="584200" y="387766"/>
            <a:ext cx="5672544" cy="263149"/>
          </a:xfrm>
        </p:spPr>
        <p:txBody>
          <a:bodyPr/>
          <a:lstStyle/>
          <a:p>
            <a:r>
              <a:rPr lang="en-US" noProof="0"/>
              <a:t>A day in the life of a Chief Information Officer</a:t>
            </a:r>
          </a:p>
        </p:txBody>
      </p:sp>
      <p:sp>
        <p:nvSpPr>
          <p:cNvPr id="41" name="Text Placeholder 40">
            <a:extLst>
              <a:ext uri="{FF2B5EF4-FFF2-40B4-BE49-F238E27FC236}">
                <a16:creationId xmlns:a16="http://schemas.microsoft.com/office/drawing/2014/main" id="{02F7B6E8-2AB1-1EF6-EDBF-CF9AA362A390}"/>
              </a:ext>
            </a:extLst>
          </p:cNvPr>
          <p:cNvSpPr>
            <a:spLocks noGrp="1"/>
          </p:cNvSpPr>
          <p:nvPr>
            <p:ph type="body" sz="quarter" idx="17"/>
          </p:nvPr>
        </p:nvSpPr>
        <p:spPr>
          <a:xfrm>
            <a:off x="6096001" y="521099"/>
            <a:ext cx="4022928" cy="169277"/>
          </a:xfrm>
        </p:spPr>
        <p:txBody>
          <a:bodyPr/>
          <a:lstStyle/>
          <a:p>
            <a:r>
              <a:rPr lang="en-US" noProof="0">
                <a:latin typeface="Segoe UI Semibold"/>
                <a:cs typeface="Segoe UI Semibold"/>
              </a:rPr>
              <a:t>Microsoft 365 Copilot</a:t>
            </a:r>
            <a:endParaRPr lang="en-US" noProof="0"/>
          </a:p>
        </p:txBody>
      </p:sp>
      <p:sp>
        <p:nvSpPr>
          <p:cNvPr id="46" name="Text Placeholder 45">
            <a:extLst>
              <a:ext uri="{FF2B5EF4-FFF2-40B4-BE49-F238E27FC236}">
                <a16:creationId xmlns:a16="http://schemas.microsoft.com/office/drawing/2014/main" id="{6E2A3EE5-AFE3-602A-E2CF-2DC0C0BDC19E}"/>
              </a:ext>
            </a:extLst>
          </p:cNvPr>
          <p:cNvSpPr>
            <a:spLocks noGrp="1"/>
          </p:cNvSpPr>
          <p:nvPr>
            <p:ph type="body" sz="quarter" idx="38"/>
          </p:nvPr>
        </p:nvSpPr>
        <p:spPr>
          <a:solidFill>
            <a:srgbClr val="0070C0"/>
          </a:solidFill>
        </p:spPr>
        <p:txBody>
          <a:bodyPr/>
          <a:lstStyle/>
          <a:p>
            <a:endParaRPr lang="en-US" noProof="0"/>
          </a:p>
        </p:txBody>
      </p:sp>
      <p:sp>
        <p:nvSpPr>
          <p:cNvPr id="47" name="Text Placeholder 46">
            <a:extLst>
              <a:ext uri="{FF2B5EF4-FFF2-40B4-BE49-F238E27FC236}">
                <a16:creationId xmlns:a16="http://schemas.microsoft.com/office/drawing/2014/main" id="{86A74927-3203-C269-E50B-D6B33AB378FF}"/>
              </a:ext>
            </a:extLst>
          </p:cNvPr>
          <p:cNvSpPr>
            <a:spLocks noGrp="1"/>
          </p:cNvSpPr>
          <p:nvPr>
            <p:ph type="body" sz="quarter" idx="39"/>
          </p:nvPr>
        </p:nvSpPr>
        <p:spPr>
          <a:solidFill>
            <a:srgbClr val="0078D4"/>
          </a:solidFill>
        </p:spPr>
        <p:txBody>
          <a:bodyPr/>
          <a:lstStyle/>
          <a:p>
            <a:endParaRPr lang="en-US" noProof="0"/>
          </a:p>
        </p:txBody>
      </p:sp>
      <p:sp>
        <p:nvSpPr>
          <p:cNvPr id="48" name="Text Placeholder 47">
            <a:extLst>
              <a:ext uri="{FF2B5EF4-FFF2-40B4-BE49-F238E27FC236}">
                <a16:creationId xmlns:a16="http://schemas.microsoft.com/office/drawing/2014/main" id="{A97416A6-1662-0741-A7AB-6A9B856AC00F}"/>
              </a:ext>
            </a:extLst>
          </p:cNvPr>
          <p:cNvSpPr>
            <a:spLocks noGrp="1"/>
          </p:cNvSpPr>
          <p:nvPr>
            <p:ph type="body" sz="quarter" idx="40"/>
          </p:nvPr>
        </p:nvSpPr>
        <p:spPr>
          <a:solidFill>
            <a:schemeClr val="bg1">
              <a:lumMod val="50000"/>
            </a:schemeClr>
          </a:solidFill>
        </p:spPr>
        <p:txBody>
          <a:bodyPr/>
          <a:lstStyle/>
          <a:p>
            <a:endParaRPr lang="en-US" noProof="0"/>
          </a:p>
        </p:txBody>
      </p:sp>
      <p:sp>
        <p:nvSpPr>
          <p:cNvPr id="2" name="Rectangle: Rounded Corners 6">
            <a:extLst>
              <a:ext uri="{FF2B5EF4-FFF2-40B4-BE49-F238E27FC236}">
                <a16:creationId xmlns:a16="http://schemas.microsoft.com/office/drawing/2014/main" id="{A2DA2E0B-EAB6-095D-77D8-87510549AD78}"/>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7244AECD-6DB4-61FD-29CF-25FE10573544}"/>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007AD62E-97E3-2928-F811-BEC57B828360}"/>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a:t>
              </a:r>
            </a:p>
          </p:txBody>
        </p:sp>
        <p:pic>
          <p:nvPicPr>
            <p:cNvPr id="5" name="Graphic 4">
              <a:extLst>
                <a:ext uri="{FF2B5EF4-FFF2-40B4-BE49-F238E27FC236}">
                  <a16:creationId xmlns:a16="http://schemas.microsoft.com/office/drawing/2014/main" id="{8BE6C784-B715-CA58-EFAB-C6C0EEE661E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21924" y="1005899"/>
              <a:ext cx="144000" cy="144000"/>
            </a:xfrm>
            <a:prstGeom prst="rect">
              <a:avLst/>
            </a:prstGeom>
          </p:spPr>
        </p:pic>
      </p:grpSp>
      <p:grpSp>
        <p:nvGrpSpPr>
          <p:cNvPr id="6" name="Group 5">
            <a:extLst>
              <a:ext uri="{FF2B5EF4-FFF2-40B4-BE49-F238E27FC236}">
                <a16:creationId xmlns:a16="http://schemas.microsoft.com/office/drawing/2014/main" id="{8690D9AD-3B98-CDB7-CC9B-DC994398A439}"/>
              </a:ext>
            </a:extLst>
          </p:cNvPr>
          <p:cNvGrpSpPr/>
          <p:nvPr/>
        </p:nvGrpSpPr>
        <p:grpSpPr>
          <a:xfrm>
            <a:off x="5754503" y="1134767"/>
            <a:ext cx="2325078" cy="216000"/>
            <a:chOff x="6235579" y="969899"/>
            <a:chExt cx="2325078" cy="216000"/>
          </a:xfrm>
        </p:grpSpPr>
        <p:sp>
          <p:nvSpPr>
            <p:cNvPr id="7" name="Rectangle: Rounded Corners 6">
              <a:extLst>
                <a:ext uri="{FF2B5EF4-FFF2-40B4-BE49-F238E27FC236}">
                  <a16:creationId xmlns:a16="http://schemas.microsoft.com/office/drawing/2014/main" id="{BE804B23-AD5C-86AC-765B-8CFCC7ED287D}"/>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Vendor management</a:t>
              </a:r>
            </a:p>
          </p:txBody>
        </p:sp>
        <p:pic>
          <p:nvPicPr>
            <p:cNvPr id="8" name="Graphic 7">
              <a:extLst>
                <a:ext uri="{FF2B5EF4-FFF2-40B4-BE49-F238E27FC236}">
                  <a16:creationId xmlns:a16="http://schemas.microsoft.com/office/drawing/2014/main" id="{47E11AF3-1AAB-0D14-8A84-8D9AB7C0EBB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F40C4DD7-9DD5-382E-363F-4AC896F5EA17}"/>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C5DF750C-AE63-159F-2088-FFE098B7D6BF}"/>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Strategy</a:t>
              </a:r>
            </a:p>
          </p:txBody>
        </p:sp>
        <p:pic>
          <p:nvPicPr>
            <p:cNvPr id="11" name="Graphic 10">
              <a:extLst>
                <a:ext uri="{FF2B5EF4-FFF2-40B4-BE49-F238E27FC236}">
                  <a16:creationId xmlns:a16="http://schemas.microsoft.com/office/drawing/2014/main" id="{AA04BC5E-0C5A-F30D-CF34-9D9BDEB0099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93555" y="1005899"/>
              <a:ext cx="144000" cy="144000"/>
            </a:xfrm>
            <a:prstGeom prst="rect">
              <a:avLst/>
            </a:prstGeom>
          </p:spPr>
        </p:pic>
      </p:grpSp>
      <p:sp>
        <p:nvSpPr>
          <p:cNvPr id="15" name="Text Placeholder 14">
            <a:extLst>
              <a:ext uri="{FF2B5EF4-FFF2-40B4-BE49-F238E27FC236}">
                <a16:creationId xmlns:a16="http://schemas.microsoft.com/office/drawing/2014/main" id="{A4B4E51F-A13E-496C-D3F2-7050E5E2F65B}"/>
              </a:ext>
            </a:extLst>
          </p:cNvPr>
          <p:cNvSpPr>
            <a:spLocks noGrp="1"/>
          </p:cNvSpPr>
          <p:nvPr>
            <p:ph type="body" sz="quarter" idx="37"/>
          </p:nvPr>
        </p:nvSpPr>
        <p:spPr/>
        <p:txBody>
          <a:bodyPr/>
          <a:lstStyle/>
          <a:p>
            <a:endParaRPr lang="en-US" noProof="0"/>
          </a:p>
        </p:txBody>
      </p:sp>
      <p:sp>
        <p:nvSpPr>
          <p:cNvPr id="77" name="Rectangle: Rounded Corners 6">
            <a:extLst>
              <a:ext uri="{FF2B5EF4-FFF2-40B4-BE49-F238E27FC236}">
                <a16:creationId xmlns:a16="http://schemas.microsoft.com/office/drawing/2014/main" id="{3519224B-2A13-F026-97FD-D62828C58435}"/>
              </a:ext>
              <a:ext uri="{C183D7F6-B498-43B3-948B-1728B52AA6E4}">
                <adec:decorative xmlns:adec="http://schemas.microsoft.com/office/drawing/2017/decorative" val="1"/>
              </a:ext>
            </a:extLst>
          </p:cNvPr>
          <p:cNvSpPr/>
          <p:nvPr/>
        </p:nvSpPr>
        <p:spPr bwMode="auto">
          <a:xfrm>
            <a:off x="566415" y="5753713"/>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a:solidFill>
                  <a:srgbClr val="1A1A1A"/>
                </a:solidFill>
                <a:latin typeface="Segoe UI"/>
              </a:rPr>
              <a:t>Prompt: </a:t>
            </a:r>
            <a:r>
              <a:rPr lang="en-US" sz="900" b="1" spc="0" noProof="0">
                <a:solidFill>
                  <a:schemeClr val="tx1"/>
                </a:solidFill>
                <a:latin typeface="Segoe UI"/>
              </a:rPr>
              <a:t>Based on the quarterly budget</a:t>
            </a:r>
            <a:r>
              <a:rPr lang="en-US" sz="900" spc="0" noProof="0">
                <a:solidFill>
                  <a:schemeClr val="tx1"/>
                </a:solidFill>
                <a:latin typeface="Segoe UI"/>
              </a:rPr>
              <a:t>, show me suggested areas to reduce operating expenditures. </a:t>
            </a: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kern="0" noProof="0">
              <a:solidFill>
                <a:srgbClr val="1A1A1A"/>
              </a:solidFill>
              <a:latin typeface="Segoe UI"/>
            </a:endParaRPr>
          </a:p>
        </p:txBody>
      </p:sp>
      <p:sp>
        <p:nvSpPr>
          <p:cNvPr id="78" name="Rectangle: Rounded Corners 4">
            <a:extLst>
              <a:ext uri="{FF2B5EF4-FFF2-40B4-BE49-F238E27FC236}">
                <a16:creationId xmlns:a16="http://schemas.microsoft.com/office/drawing/2014/main" id="{A0FFB3D4-3913-E804-6C89-CB1337B383B8}"/>
              </a:ext>
            </a:extLst>
          </p:cNvPr>
          <p:cNvSpPr/>
          <p:nvPr/>
        </p:nvSpPr>
        <p:spPr bwMode="auto">
          <a:xfrm>
            <a:off x="566416" y="4048426"/>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4:30 pm</a:t>
            </a:r>
          </a:p>
        </p:txBody>
      </p:sp>
      <p:sp>
        <p:nvSpPr>
          <p:cNvPr id="80" name="TextBox 79">
            <a:extLst>
              <a:ext uri="{FF2B5EF4-FFF2-40B4-BE49-F238E27FC236}">
                <a16:creationId xmlns:a16="http://schemas.microsoft.com/office/drawing/2014/main" id="{19A4C4A9-BA34-95AD-8BAC-101E3FB5799C}"/>
              </a:ext>
            </a:extLst>
          </p:cNvPr>
          <p:cNvSpPr txBox="1"/>
          <p:nvPr/>
        </p:nvSpPr>
        <p:spPr>
          <a:xfrm>
            <a:off x="566415" y="4500890"/>
            <a:ext cx="274820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Financial report reviews with budget analysts, reviewing financial reports, signing documents, looking at current and on-going cost planning.</a:t>
            </a:r>
          </a:p>
        </p:txBody>
      </p:sp>
      <p:sp>
        <p:nvSpPr>
          <p:cNvPr id="81" name="Rectangle: Rounded Corners 6">
            <a:extLst>
              <a:ext uri="{FF2B5EF4-FFF2-40B4-BE49-F238E27FC236}">
                <a16:creationId xmlns:a16="http://schemas.microsoft.com/office/drawing/2014/main" id="{BD2EEA43-6935-C3AB-08BF-59D8DC70279D}"/>
              </a:ext>
              <a:ext uri="{C183D7F6-B498-43B3-948B-1728B52AA6E4}">
                <adec:decorative xmlns:adec="http://schemas.microsoft.com/office/drawing/2017/decorative" val="1"/>
              </a:ext>
            </a:extLst>
          </p:cNvPr>
          <p:cNvSpPr/>
          <p:nvPr/>
        </p:nvSpPr>
        <p:spPr bwMode="auto">
          <a:xfrm>
            <a:off x="7074494" y="5751931"/>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a:solidFill>
                  <a:srgbClr val="1A1A1A"/>
                </a:solidFill>
                <a:latin typeface="Segoe UI"/>
              </a:rPr>
              <a:t>Prompt: </a:t>
            </a:r>
            <a:r>
              <a:rPr kumimoji="0" lang="en-US" sz="900" b="1" i="0" u="none" strike="noStrike" kern="1200" cap="none" spc="0" normalizeH="0" baseline="0" noProof="0">
                <a:ln w="3175">
                  <a:noFill/>
                </a:ln>
                <a:effectLst/>
                <a:uLnTx/>
                <a:uFillTx/>
                <a:latin typeface="Segoe UI"/>
                <a:ea typeface="+mn-ea"/>
                <a:cs typeface="Segoe UI" pitchFamily="34" charset="0"/>
              </a:rPr>
              <a:t>Create a PowerPoint presentation </a:t>
            </a:r>
            <a:r>
              <a:rPr kumimoji="0" lang="en-US" sz="900" i="0" u="none" strike="noStrike" kern="1200" cap="none" spc="0" normalizeH="0" baseline="0" noProof="0">
                <a:ln w="3175">
                  <a:noFill/>
                </a:ln>
                <a:effectLst/>
                <a:uLnTx/>
                <a:uFillTx/>
                <a:latin typeface="Segoe UI"/>
                <a:ea typeface="+mn-ea"/>
                <a:cs typeface="Segoe UI" pitchFamily="34" charset="0"/>
              </a:rPr>
              <a:t>from our quarterly cybersecurity report including a visual of resources targeted and types of attacks.</a:t>
            </a: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strike="noStrike" kern="1200" cap="none" spc="0" normalizeH="0" baseline="0" noProof="0">
              <a:ln w="3175">
                <a:noFill/>
              </a:ln>
              <a:effectLst/>
              <a:uLnTx/>
              <a:uFillTx/>
              <a:latin typeface="Segoe UI"/>
              <a:ea typeface="+mn-ea"/>
              <a:cs typeface="Segoe UI" pitchFamily="34" charset="0"/>
            </a:endParaRPr>
          </a:p>
        </p:txBody>
      </p:sp>
      <p:sp>
        <p:nvSpPr>
          <p:cNvPr id="83" name="Rectangle: Rounded Corners 7">
            <a:extLst>
              <a:ext uri="{FF2B5EF4-FFF2-40B4-BE49-F238E27FC236}">
                <a16:creationId xmlns:a16="http://schemas.microsoft.com/office/drawing/2014/main" id="{0FCDE369-FF86-79BB-4F45-168784F8862F}"/>
              </a:ext>
            </a:extLst>
          </p:cNvPr>
          <p:cNvSpPr/>
          <p:nvPr/>
        </p:nvSpPr>
        <p:spPr bwMode="auto">
          <a:xfrm>
            <a:off x="7074495" y="405058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2:00 pm</a:t>
            </a:r>
          </a:p>
        </p:txBody>
      </p:sp>
      <p:sp>
        <p:nvSpPr>
          <p:cNvPr id="84" name="Rectangle: Rounded Corners 6">
            <a:extLst>
              <a:ext uri="{FF2B5EF4-FFF2-40B4-BE49-F238E27FC236}">
                <a16:creationId xmlns:a16="http://schemas.microsoft.com/office/drawing/2014/main" id="{C0F57A0F-7C38-FE7C-7AAB-A3380D407C47}"/>
              </a:ext>
              <a:ext uri="{C183D7F6-B498-43B3-948B-1728B52AA6E4}">
                <adec:decorative xmlns:adec="http://schemas.microsoft.com/office/drawing/2017/decorative" val="1"/>
              </a:ext>
            </a:extLst>
          </p:cNvPr>
          <p:cNvSpPr/>
          <p:nvPr/>
        </p:nvSpPr>
        <p:spPr bwMode="auto">
          <a:xfrm>
            <a:off x="566415" y="3167836"/>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a:t>
            </a:r>
            <a:r>
              <a:rPr lang="en-US" sz="900" b="1" kern="0" noProof="0">
                <a:solidFill>
                  <a:srgbClr val="1A1A1A"/>
                </a:solidFill>
                <a:latin typeface="Segoe UI"/>
              </a:rPr>
              <a:t>Summarize my meetings for today</a:t>
            </a:r>
            <a:r>
              <a:rPr lang="en-US" sz="900" kern="0" noProof="0">
                <a:solidFill>
                  <a:srgbClr val="1A1A1A"/>
                </a:solidFill>
                <a:latin typeface="Segoe UI"/>
              </a:rPr>
              <a:t>. For each meeting, list participants and link to relevant documents for each meeting. </a:t>
            </a:r>
          </a:p>
          <a:p>
            <a:pPr defTabSz="932472" fontAlgn="base">
              <a:spcBef>
                <a:spcPct val="0"/>
              </a:spcBef>
              <a:spcAft>
                <a:spcPct val="0"/>
              </a:spcAft>
            </a:pPr>
            <a:endParaRPr lang="en-US" sz="900" kern="0" noProof="0">
              <a:solidFill>
                <a:srgbClr val="1A1A1A"/>
              </a:solidFill>
              <a:latin typeface="Segoe UI"/>
            </a:endParaRPr>
          </a:p>
        </p:txBody>
      </p:sp>
      <p:sp>
        <p:nvSpPr>
          <p:cNvPr id="86" name="TextBox 85">
            <a:extLst>
              <a:ext uri="{FF2B5EF4-FFF2-40B4-BE49-F238E27FC236}">
                <a16:creationId xmlns:a16="http://schemas.microsoft.com/office/drawing/2014/main" id="{ACFC4674-D057-2436-47F7-EF0B6F82285F}"/>
              </a:ext>
            </a:extLst>
          </p:cNvPr>
          <p:cNvSpPr txBox="1"/>
          <p:nvPr/>
        </p:nvSpPr>
        <p:spPr>
          <a:xfrm>
            <a:off x="566414" y="2033954"/>
            <a:ext cx="2705513" cy="597471"/>
          </a:xfrm>
          <a:prstGeom prst="rect">
            <a:avLst/>
          </a:prstGeom>
          <a:noFill/>
        </p:spPr>
        <p:txBody>
          <a:bodyPr wrap="square" lIns="91440" tIns="0" rIns="91440" bIns="0" rtlCol="0" anchor="t">
            <a:spAutoFit/>
          </a:bodyPr>
          <a:lstStyle/>
          <a:p>
            <a:pPr>
              <a:lnSpc>
                <a:spcPct val="110000"/>
              </a:lnSpc>
              <a:defRPr/>
            </a:pPr>
            <a:r>
              <a:rPr lang="en-US" sz="900" noProof="0">
                <a:solidFill>
                  <a:srgbClr val="1A1A1A"/>
                </a:solidFill>
                <a:ea typeface="Segoe UI" pitchFamily="34" charset="0"/>
                <a:cs typeface="Segoe UI" pitchFamily="34" charset="0"/>
              </a:rPr>
              <a:t>Review briefings, reports from across the organization and departments. Including updates on projects, cybersecurity alerts, performance metrics of IT services.</a:t>
            </a:r>
          </a:p>
        </p:txBody>
      </p:sp>
      <p:sp>
        <p:nvSpPr>
          <p:cNvPr id="87" name="Rectangle: Rounded Corners 11">
            <a:extLst>
              <a:ext uri="{FF2B5EF4-FFF2-40B4-BE49-F238E27FC236}">
                <a16:creationId xmlns:a16="http://schemas.microsoft.com/office/drawing/2014/main" id="{82F36C24-1063-61F2-14FF-28BD3E838B19}"/>
              </a:ext>
            </a:extLst>
          </p:cNvPr>
          <p:cNvSpPr/>
          <p:nvPr/>
        </p:nvSpPr>
        <p:spPr bwMode="auto">
          <a:xfrm>
            <a:off x="566416"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7:30 am</a:t>
            </a:r>
          </a:p>
        </p:txBody>
      </p:sp>
      <p:sp>
        <p:nvSpPr>
          <p:cNvPr id="88" name="Rectangle: Rounded Corners 6">
            <a:extLst>
              <a:ext uri="{FF2B5EF4-FFF2-40B4-BE49-F238E27FC236}">
                <a16:creationId xmlns:a16="http://schemas.microsoft.com/office/drawing/2014/main" id="{B233B0C6-B745-5B4A-584F-B99451E6291A}"/>
              </a:ext>
              <a:ext uri="{C183D7F6-B498-43B3-948B-1728B52AA6E4}">
                <adec:decorative xmlns:adec="http://schemas.microsoft.com/office/drawing/2017/decorative" val="1"/>
              </a:ext>
            </a:extLst>
          </p:cNvPr>
          <p:cNvSpPr/>
          <p:nvPr/>
        </p:nvSpPr>
        <p:spPr bwMode="auto">
          <a:xfrm>
            <a:off x="3802523" y="3167835"/>
            <a:ext cx="2844911"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a:t>
            </a:r>
            <a:r>
              <a:rPr lang="en-US" sz="900" b="1" kern="0" noProof="0">
                <a:solidFill>
                  <a:srgbClr val="1A1A1A"/>
                </a:solidFill>
                <a:latin typeface="Segoe UI"/>
              </a:rPr>
              <a:t>Summarize</a:t>
            </a:r>
            <a:r>
              <a:rPr lang="en-US" sz="900" kern="0" noProof="0">
                <a:solidFill>
                  <a:srgbClr val="1A1A1A"/>
                </a:solidFill>
                <a:latin typeface="Segoe UI"/>
              </a:rPr>
              <a:t> and include the key issues and suggestions from last week's IT department heads meetings. </a:t>
            </a: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p:txBody>
      </p:sp>
      <p:sp>
        <p:nvSpPr>
          <p:cNvPr id="89" name="Rectangle: Rounded Corners 13">
            <a:extLst>
              <a:ext uri="{FF2B5EF4-FFF2-40B4-BE49-F238E27FC236}">
                <a16:creationId xmlns:a16="http://schemas.microsoft.com/office/drawing/2014/main" id="{6F489244-0100-8E50-A31F-DFE933F64E86}"/>
              </a:ext>
            </a:extLst>
          </p:cNvPr>
          <p:cNvSpPr/>
          <p:nvPr/>
        </p:nvSpPr>
        <p:spPr bwMode="auto">
          <a:xfrm>
            <a:off x="382045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9:30 am</a:t>
            </a:r>
          </a:p>
        </p:txBody>
      </p:sp>
      <p:sp>
        <p:nvSpPr>
          <p:cNvPr id="90" name="TextBox 89">
            <a:extLst>
              <a:ext uri="{FF2B5EF4-FFF2-40B4-BE49-F238E27FC236}">
                <a16:creationId xmlns:a16="http://schemas.microsoft.com/office/drawing/2014/main" id="{E6FA353A-13DB-1885-0CF3-A4D2C1831B28}"/>
              </a:ext>
            </a:extLst>
          </p:cNvPr>
          <p:cNvSpPr txBox="1"/>
          <p:nvPr/>
        </p:nvSpPr>
        <p:spPr>
          <a:xfrm>
            <a:off x="3802523" y="2033954"/>
            <a:ext cx="2907304"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Alignment on daily priorities, any overnight issues, ensuring projects and teams are on track with projects and tasks.</a:t>
            </a:r>
          </a:p>
        </p:txBody>
      </p:sp>
      <p:sp>
        <p:nvSpPr>
          <p:cNvPr id="91" name="Rectangle: Rounded Corners 15">
            <a:extLst>
              <a:ext uri="{FF2B5EF4-FFF2-40B4-BE49-F238E27FC236}">
                <a16:creationId xmlns:a16="http://schemas.microsoft.com/office/drawing/2014/main" id="{6EE39E25-919D-6818-B378-D85D1755EEC8}"/>
              </a:ext>
            </a:extLst>
          </p:cNvPr>
          <p:cNvSpPr/>
          <p:nvPr/>
        </p:nvSpPr>
        <p:spPr bwMode="auto">
          <a:xfrm>
            <a:off x="707449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10:00 am</a:t>
            </a:r>
          </a:p>
        </p:txBody>
      </p:sp>
      <p:sp>
        <p:nvSpPr>
          <p:cNvPr id="92" name="Rectangle: Rounded Corners 6">
            <a:extLst>
              <a:ext uri="{FF2B5EF4-FFF2-40B4-BE49-F238E27FC236}">
                <a16:creationId xmlns:a16="http://schemas.microsoft.com/office/drawing/2014/main" id="{5F636871-2DEB-97B5-B0DE-DECB939B862B}"/>
              </a:ext>
              <a:ext uri="{C183D7F6-B498-43B3-948B-1728B52AA6E4}">
                <adec:decorative xmlns:adec="http://schemas.microsoft.com/office/drawing/2017/decorative" val="1"/>
              </a:ext>
            </a:extLst>
          </p:cNvPr>
          <p:cNvSpPr/>
          <p:nvPr/>
        </p:nvSpPr>
        <p:spPr bwMode="auto">
          <a:xfrm>
            <a:off x="7074494" y="3167835"/>
            <a:ext cx="2705513" cy="66583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Based on last month's strategic planning meeting provide a summary of the budget constraints discussed.</a:t>
            </a: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p:txBody>
      </p:sp>
      <p:sp>
        <p:nvSpPr>
          <p:cNvPr id="93" name="TextBox 92">
            <a:extLst>
              <a:ext uri="{FF2B5EF4-FFF2-40B4-BE49-F238E27FC236}">
                <a16:creationId xmlns:a16="http://schemas.microsoft.com/office/drawing/2014/main" id="{2DE23B1E-8D19-37B8-B566-916E2CA78B97}"/>
              </a:ext>
            </a:extLst>
          </p:cNvPr>
          <p:cNvSpPr txBox="1"/>
          <p:nvPr/>
        </p:nvSpPr>
        <p:spPr>
          <a:xfrm>
            <a:off x="7074494" y="2033954"/>
            <a:ext cx="2705513"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Working on long-term IT strategies aligned with government policies and objectives, including stakeholders from budget, exec branch and core IT leadership.</a:t>
            </a:r>
          </a:p>
        </p:txBody>
      </p:sp>
      <p:sp>
        <p:nvSpPr>
          <p:cNvPr id="94" name="Rectangle: Rounded Corners 6">
            <a:extLst>
              <a:ext uri="{FF2B5EF4-FFF2-40B4-BE49-F238E27FC236}">
                <a16:creationId xmlns:a16="http://schemas.microsoft.com/office/drawing/2014/main" id="{A409D21D-1A41-53A6-8729-DC6AF33FD9E8}"/>
              </a:ext>
              <a:ext uri="{C183D7F6-B498-43B3-948B-1728B52AA6E4}">
                <adec:decorative xmlns:adec="http://schemas.microsoft.com/office/drawing/2017/decorative" val="1"/>
              </a:ext>
            </a:extLst>
          </p:cNvPr>
          <p:cNvSpPr/>
          <p:nvPr/>
        </p:nvSpPr>
        <p:spPr bwMode="auto">
          <a:xfrm>
            <a:off x="3690824" y="5750163"/>
            <a:ext cx="2844911" cy="480654"/>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a:solidFill>
                  <a:srgbClr val="1A1A1A"/>
                </a:solidFill>
                <a:latin typeface="Segoe UI"/>
              </a:rPr>
              <a:t>Prompt: </a:t>
            </a:r>
            <a:r>
              <a:rPr lang="en-US" sz="900" b="1" spc="0" noProof="0">
                <a:solidFill>
                  <a:schemeClr val="tx1"/>
                </a:solidFill>
                <a:latin typeface="Segoe UI"/>
              </a:rPr>
              <a:t>Summarize discussions </a:t>
            </a:r>
            <a:r>
              <a:rPr lang="en-US" sz="900" spc="0" noProof="0">
                <a:solidFill>
                  <a:schemeClr val="tx1"/>
                </a:solidFill>
                <a:latin typeface="Segoe UI"/>
              </a:rPr>
              <a:t>with Vendor X, Vendor Y and Vendor Z related to price, solution and upcoming deadlines.</a:t>
            </a:r>
          </a:p>
          <a:p>
            <a:pPr defTabSz="932472" fontAlgn="base">
              <a:lnSpc>
                <a:spcPct val="110000"/>
              </a:lnSpc>
              <a:spcBef>
                <a:spcPct val="0"/>
              </a:spcBef>
              <a:spcAft>
                <a:spcPct val="0"/>
              </a:spcAft>
            </a:pPr>
            <a:endParaRPr lang="en-US" sz="900" kern="0" noProof="0">
              <a:solidFill>
                <a:srgbClr val="1A1A1A"/>
              </a:solidFill>
              <a:latin typeface="Segoe UI"/>
            </a:endParaRPr>
          </a:p>
        </p:txBody>
      </p:sp>
      <p:sp>
        <p:nvSpPr>
          <p:cNvPr id="95" name="Rectangle: Rounded Corners 19">
            <a:extLst>
              <a:ext uri="{FF2B5EF4-FFF2-40B4-BE49-F238E27FC236}">
                <a16:creationId xmlns:a16="http://schemas.microsoft.com/office/drawing/2014/main" id="{AE751C8A-2F7B-422B-2FCA-E57471C319D1}"/>
              </a:ext>
            </a:extLst>
          </p:cNvPr>
          <p:cNvSpPr/>
          <p:nvPr/>
        </p:nvSpPr>
        <p:spPr bwMode="auto">
          <a:xfrm>
            <a:off x="3820455" y="405101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3:30 pm</a:t>
            </a:r>
          </a:p>
        </p:txBody>
      </p:sp>
      <p:sp>
        <p:nvSpPr>
          <p:cNvPr id="96" name="TextBox 95">
            <a:extLst>
              <a:ext uri="{FF2B5EF4-FFF2-40B4-BE49-F238E27FC236}">
                <a16:creationId xmlns:a16="http://schemas.microsoft.com/office/drawing/2014/main" id="{6FFDC4EE-6B80-1CC6-2D1D-E2A2C41C1870}"/>
              </a:ext>
            </a:extLst>
          </p:cNvPr>
          <p:cNvSpPr txBox="1"/>
          <p:nvPr/>
        </p:nvSpPr>
        <p:spPr>
          <a:xfrm>
            <a:off x="3690700" y="4500890"/>
            <a:ext cx="302645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Discuss ongoing services, evaluate new solutions, and negotiate terms that best meet the needs of the business.</a:t>
            </a:r>
          </a:p>
        </p:txBody>
      </p:sp>
      <p:sp>
        <p:nvSpPr>
          <p:cNvPr id="137" name="Oval 136">
            <a:extLst>
              <a:ext uri="{FF2B5EF4-FFF2-40B4-BE49-F238E27FC236}">
                <a16:creationId xmlns:a16="http://schemas.microsoft.com/office/drawing/2014/main" id="{683A62BD-CF14-B964-7061-C4DBB42011B2}"/>
              </a:ext>
            </a:extLst>
          </p:cNvPr>
          <p:cNvSpPr>
            <a:spLocks/>
          </p:cNvSpPr>
          <p:nvPr/>
        </p:nvSpPr>
        <p:spPr bwMode="auto">
          <a:xfrm>
            <a:off x="7500428" y="527341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sp>
        <p:nvSpPr>
          <p:cNvPr id="152" name="TextBox 151">
            <a:extLst>
              <a:ext uri="{FF2B5EF4-FFF2-40B4-BE49-F238E27FC236}">
                <a16:creationId xmlns:a16="http://schemas.microsoft.com/office/drawing/2014/main" id="{4AFD0C2D-2094-290A-0940-9BD108A94C91}"/>
              </a:ext>
            </a:extLst>
          </p:cNvPr>
          <p:cNvSpPr txBox="1"/>
          <p:nvPr/>
        </p:nvSpPr>
        <p:spPr>
          <a:xfrm>
            <a:off x="10144674" y="1735436"/>
            <a:ext cx="1905067" cy="1846659"/>
          </a:xfrm>
          <a:prstGeom prst="rect">
            <a:avLst/>
          </a:prstGeom>
          <a:noFill/>
        </p:spPr>
        <p:txBody>
          <a:bodyPr wrap="square" lIns="0" tIns="0" rIns="0" bIns="0" rtlCol="0">
            <a:spAutoFit/>
          </a:bodyPr>
          <a:lstStyle/>
          <a:p>
            <a:pPr algn="r"/>
            <a:r>
              <a:rPr kumimoji="0" lang="en-US" sz="2400" b="0" i="0" u="none" strike="noStrike" kern="1200" cap="none" spc="0" normalizeH="0" baseline="0" noProof="0">
                <a:ln>
                  <a:noFill/>
                </a:ln>
                <a:solidFill>
                  <a:schemeClr val="accent3"/>
                </a:solidFill>
                <a:effectLst/>
                <a:uLnTx/>
                <a:uFillTx/>
                <a:latin typeface="Segoe UI Semibold"/>
                <a:ea typeface="+mn-ea"/>
                <a:cs typeface="+mn-cs"/>
              </a:rPr>
              <a:t>Ava </a:t>
            </a:r>
            <a:br>
              <a:rPr kumimoji="0" lang="en-US" sz="2400" b="0" i="0" u="none" strike="noStrike" kern="1200" cap="none" spc="0" normalizeH="0" baseline="0" noProof="0">
                <a:ln>
                  <a:noFill/>
                </a:ln>
                <a:solidFill>
                  <a:schemeClr val="accent3"/>
                </a:solidFill>
                <a:effectLst/>
                <a:uLnTx/>
                <a:uFillTx/>
                <a:latin typeface="Segoe UI Semibold"/>
                <a:ea typeface="+mn-ea"/>
                <a:cs typeface="+mn-cs"/>
              </a:rPr>
            </a:b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is a CIO who seeks insights on the status of programs, projects, stakeholder insights and daily agendas.</a:t>
            </a:r>
            <a:endParaRPr kumimoji="0" lang="en-US" sz="20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153" name="Graphic 152">
            <a:extLst>
              <a:ext uri="{FF2B5EF4-FFF2-40B4-BE49-F238E27FC236}">
                <a16:creationId xmlns:a16="http://schemas.microsoft.com/office/drawing/2014/main" id="{D05B94EC-009B-ADE5-8820-39373E34ECAF}"/>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11417212" y="3582095"/>
            <a:ext cx="274790" cy="274790"/>
          </a:xfrm>
          <a:prstGeom prst="rect">
            <a:avLst/>
          </a:prstGeom>
        </p:spPr>
      </p:pic>
      <p:sp>
        <p:nvSpPr>
          <p:cNvPr id="13" name="TextBox 12">
            <a:extLst>
              <a:ext uri="{FF2B5EF4-FFF2-40B4-BE49-F238E27FC236}">
                <a16:creationId xmlns:a16="http://schemas.microsoft.com/office/drawing/2014/main" id="{87EA60A6-770B-C17F-3201-85F4001BEE3E}"/>
              </a:ext>
            </a:extLst>
          </p:cNvPr>
          <p:cNvSpPr txBox="1"/>
          <p:nvPr/>
        </p:nvSpPr>
        <p:spPr>
          <a:xfrm>
            <a:off x="7068596" y="4494256"/>
            <a:ext cx="2901234"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Reviews and updates from Cybersecurity team, threats, incidents, actions and measure to resolve issues.</a:t>
            </a:r>
          </a:p>
        </p:txBody>
      </p:sp>
      <p:pic>
        <p:nvPicPr>
          <p:cNvPr id="24" name="Picture 23">
            <a:extLst>
              <a:ext uri="{FF2B5EF4-FFF2-40B4-BE49-F238E27FC236}">
                <a16:creationId xmlns:a16="http://schemas.microsoft.com/office/drawing/2014/main" id="{E66767BF-8EE2-195F-3732-2087B13975A9}"/>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flipH="1">
            <a:off x="10138974" y="3833668"/>
            <a:ext cx="2066426" cy="3024332"/>
          </a:xfrm>
          <a:prstGeom prst="rect">
            <a:avLst/>
          </a:prstGeom>
        </p:spPr>
      </p:pic>
      <p:grpSp>
        <p:nvGrpSpPr>
          <p:cNvPr id="25" name="Group 24">
            <a:extLst>
              <a:ext uri="{FF2B5EF4-FFF2-40B4-BE49-F238E27FC236}">
                <a16:creationId xmlns:a16="http://schemas.microsoft.com/office/drawing/2014/main" id="{4D22898E-E19C-4FEE-B9CE-6DA18C4C3BF3}"/>
              </a:ext>
            </a:extLst>
          </p:cNvPr>
          <p:cNvGrpSpPr/>
          <p:nvPr/>
        </p:nvGrpSpPr>
        <p:grpSpPr>
          <a:xfrm>
            <a:off x="825134" y="5316765"/>
            <a:ext cx="2324175" cy="360000"/>
            <a:chOff x="883168" y="2751202"/>
            <a:chExt cx="2324175" cy="360000"/>
          </a:xfrm>
        </p:grpSpPr>
        <p:sp>
          <p:nvSpPr>
            <p:cNvPr id="26" name="TextBox 25">
              <a:extLst>
                <a:ext uri="{FF2B5EF4-FFF2-40B4-BE49-F238E27FC236}">
                  <a16:creationId xmlns:a16="http://schemas.microsoft.com/office/drawing/2014/main" id="{2EB8DBC9-C94F-173D-CE1A-78CFB20F5805}"/>
                </a:ext>
                <a:ext uri="{C183D7F6-B498-43B3-948B-1728B52AA6E4}">
                  <adec:decorative xmlns:adec="http://schemas.microsoft.com/office/drawing/2017/decorative" val="0"/>
                </a:ext>
              </a:extLst>
            </p:cNvPr>
            <p:cNvSpPr txBox="1"/>
            <p:nvPr/>
          </p:nvSpPr>
          <p:spPr>
            <a:xfrm>
              <a:off x="1315159" y="284656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Excel</a:t>
              </a:r>
            </a:p>
          </p:txBody>
        </p:sp>
        <p:pic>
          <p:nvPicPr>
            <p:cNvPr id="27" name="Picture 26" descr="A green square with white x in it&#10;&#10;Description automatically generated">
              <a:extLst>
                <a:ext uri="{FF2B5EF4-FFF2-40B4-BE49-F238E27FC236}">
                  <a16:creationId xmlns:a16="http://schemas.microsoft.com/office/drawing/2014/main" id="{21329BFA-DA3B-5484-87CA-B112C790A22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83168" y="2751202"/>
              <a:ext cx="360000" cy="360000"/>
            </a:xfrm>
            <a:prstGeom prst="ellipse">
              <a:avLst/>
            </a:prstGeom>
            <a:solidFill>
              <a:schemeClr val="bg1"/>
            </a:solidFill>
          </p:spPr>
        </p:pic>
      </p:grpSp>
      <p:grpSp>
        <p:nvGrpSpPr>
          <p:cNvPr id="14" name="Group 13">
            <a:extLst>
              <a:ext uri="{FF2B5EF4-FFF2-40B4-BE49-F238E27FC236}">
                <a16:creationId xmlns:a16="http://schemas.microsoft.com/office/drawing/2014/main" id="{244AEDF6-A844-4D80-FD21-E42B8427BEB5}"/>
              </a:ext>
            </a:extLst>
          </p:cNvPr>
          <p:cNvGrpSpPr/>
          <p:nvPr/>
        </p:nvGrpSpPr>
        <p:grpSpPr>
          <a:xfrm>
            <a:off x="783601" y="2763499"/>
            <a:ext cx="2351135" cy="360000"/>
            <a:chOff x="588263" y="1217924"/>
            <a:chExt cx="2351135" cy="360000"/>
          </a:xfrm>
        </p:grpSpPr>
        <p:pic>
          <p:nvPicPr>
            <p:cNvPr id="28" name="Picture 27" descr="Zip Co logo SVG free download, id: 101874 - Brandlogos.net">
              <a:hlinkClick r:id="rId13"/>
              <a:extLst>
                <a:ext uri="{FF2B5EF4-FFF2-40B4-BE49-F238E27FC236}">
                  <a16:creationId xmlns:a16="http://schemas.microsoft.com/office/drawing/2014/main" id="{CF21C1C6-A2FA-3AFF-3219-8F7FE34F357C}"/>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9" name="TextBox 28">
              <a:extLst>
                <a:ext uri="{FF2B5EF4-FFF2-40B4-BE49-F238E27FC236}">
                  <a16:creationId xmlns:a16="http://schemas.microsoft.com/office/drawing/2014/main" id="{FA46D0A3-347D-35BF-4FB9-D8585889FDFD}"/>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30" name="Group 29">
            <a:extLst>
              <a:ext uri="{FF2B5EF4-FFF2-40B4-BE49-F238E27FC236}">
                <a16:creationId xmlns:a16="http://schemas.microsoft.com/office/drawing/2014/main" id="{C0B40E9E-CF77-DA49-AABC-B88A99ADF26E}"/>
              </a:ext>
            </a:extLst>
          </p:cNvPr>
          <p:cNvGrpSpPr/>
          <p:nvPr/>
        </p:nvGrpSpPr>
        <p:grpSpPr>
          <a:xfrm>
            <a:off x="7343645" y="2731432"/>
            <a:ext cx="2351135" cy="360000"/>
            <a:chOff x="588263" y="1217924"/>
            <a:chExt cx="2351135" cy="360000"/>
          </a:xfrm>
        </p:grpSpPr>
        <p:pic>
          <p:nvPicPr>
            <p:cNvPr id="31" name="Picture 30" descr="Zip Co logo SVG free download, id: 101874 - Brandlogos.net">
              <a:hlinkClick r:id="rId13"/>
              <a:extLst>
                <a:ext uri="{FF2B5EF4-FFF2-40B4-BE49-F238E27FC236}">
                  <a16:creationId xmlns:a16="http://schemas.microsoft.com/office/drawing/2014/main" id="{89C3C14A-539F-2525-A7F9-D89F98CC513F}"/>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32" name="TextBox 31">
              <a:extLst>
                <a:ext uri="{FF2B5EF4-FFF2-40B4-BE49-F238E27FC236}">
                  <a16:creationId xmlns:a16="http://schemas.microsoft.com/office/drawing/2014/main" id="{70F8FA66-3BAF-F407-2629-6450EA50562E}"/>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33" name="Group 32">
            <a:extLst>
              <a:ext uri="{FF2B5EF4-FFF2-40B4-BE49-F238E27FC236}">
                <a16:creationId xmlns:a16="http://schemas.microsoft.com/office/drawing/2014/main" id="{BC5B31F3-F4E4-34ED-200E-E102D37D81EB}"/>
              </a:ext>
            </a:extLst>
          </p:cNvPr>
          <p:cNvGrpSpPr/>
          <p:nvPr/>
        </p:nvGrpSpPr>
        <p:grpSpPr>
          <a:xfrm>
            <a:off x="4037821" y="2735430"/>
            <a:ext cx="2351135" cy="360000"/>
            <a:chOff x="588263" y="3617084"/>
            <a:chExt cx="2351135" cy="360000"/>
          </a:xfrm>
        </p:grpSpPr>
        <p:pic>
          <p:nvPicPr>
            <p:cNvPr id="34" name="Picture 33">
              <a:extLst>
                <a:ext uri="{FF2B5EF4-FFF2-40B4-BE49-F238E27FC236}">
                  <a16:creationId xmlns:a16="http://schemas.microsoft.com/office/drawing/2014/main" id="{BED5DF75-88C7-EB96-1955-D4E1813A239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35" name="TextBox 34">
              <a:extLst>
                <a:ext uri="{FF2B5EF4-FFF2-40B4-BE49-F238E27FC236}">
                  <a16:creationId xmlns:a16="http://schemas.microsoft.com/office/drawing/2014/main" id="{E7E9911C-0353-1EFF-7C77-52BEAAACD6B0}"/>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lang="en-US" sz="900" noProof="0">
                <a:solidFill>
                  <a:srgbClr val="0078D4"/>
                </a:solidFill>
                <a:latin typeface="Segoe UI Semibold"/>
              </a:endParaRPr>
            </a:p>
          </p:txBody>
        </p:sp>
      </p:grpSp>
      <p:grpSp>
        <p:nvGrpSpPr>
          <p:cNvPr id="36" name="Group 35">
            <a:extLst>
              <a:ext uri="{FF2B5EF4-FFF2-40B4-BE49-F238E27FC236}">
                <a16:creationId xmlns:a16="http://schemas.microsoft.com/office/drawing/2014/main" id="{11226250-A553-02B7-43FA-123420ED5E82}"/>
              </a:ext>
            </a:extLst>
          </p:cNvPr>
          <p:cNvGrpSpPr/>
          <p:nvPr/>
        </p:nvGrpSpPr>
        <p:grpSpPr>
          <a:xfrm>
            <a:off x="4035760" y="5316765"/>
            <a:ext cx="2351135" cy="360000"/>
            <a:chOff x="588263" y="3617084"/>
            <a:chExt cx="2351135" cy="360000"/>
          </a:xfrm>
        </p:grpSpPr>
        <p:pic>
          <p:nvPicPr>
            <p:cNvPr id="37" name="Picture 36">
              <a:extLst>
                <a:ext uri="{FF2B5EF4-FFF2-40B4-BE49-F238E27FC236}">
                  <a16:creationId xmlns:a16="http://schemas.microsoft.com/office/drawing/2014/main" id="{AEEF397A-B131-39E6-AD0C-9DD7814FBBF0}"/>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38" name="TextBox 37">
              <a:extLst>
                <a:ext uri="{FF2B5EF4-FFF2-40B4-BE49-F238E27FC236}">
                  <a16:creationId xmlns:a16="http://schemas.microsoft.com/office/drawing/2014/main" id="{E85C39A0-0DDE-E581-2372-2B334EB5E8F3}"/>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lang="en-US" sz="900" noProof="0">
                <a:solidFill>
                  <a:srgbClr val="0078D4"/>
                </a:solidFill>
                <a:latin typeface="Segoe UI Semibold"/>
              </a:endParaRPr>
            </a:p>
          </p:txBody>
        </p:sp>
      </p:grpSp>
      <p:grpSp>
        <p:nvGrpSpPr>
          <p:cNvPr id="39" name="Group 38">
            <a:extLst>
              <a:ext uri="{FF2B5EF4-FFF2-40B4-BE49-F238E27FC236}">
                <a16:creationId xmlns:a16="http://schemas.microsoft.com/office/drawing/2014/main" id="{F1A6732F-A9C2-1CD9-2BC9-9D7C2C432C59}"/>
              </a:ext>
            </a:extLst>
          </p:cNvPr>
          <p:cNvGrpSpPr/>
          <p:nvPr/>
        </p:nvGrpSpPr>
        <p:grpSpPr>
          <a:xfrm>
            <a:off x="7343645" y="5229534"/>
            <a:ext cx="2351135" cy="360000"/>
            <a:chOff x="588263" y="2177588"/>
            <a:chExt cx="2351135" cy="360000"/>
          </a:xfrm>
        </p:grpSpPr>
        <p:pic>
          <p:nvPicPr>
            <p:cNvPr id="40" name="Picture 39">
              <a:extLst>
                <a:ext uri="{FF2B5EF4-FFF2-40B4-BE49-F238E27FC236}">
                  <a16:creationId xmlns:a16="http://schemas.microsoft.com/office/drawing/2014/main" id="{D3A42571-298A-4CE5-D9F3-83B59E715F47}"/>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42" name="TextBox 41">
              <a:extLst>
                <a:ext uri="{FF2B5EF4-FFF2-40B4-BE49-F238E27FC236}">
                  <a16:creationId xmlns:a16="http://schemas.microsoft.com/office/drawing/2014/main" id="{5FCA17A5-418C-B124-916F-A2C8C88FBDC8}"/>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177097337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2EDAF-13E9-28FB-3EBC-758347270326}"/>
            </a:ext>
          </a:extLst>
        </p:cNvPr>
        <p:cNvGrpSpPr/>
        <p:nvPr/>
      </p:nvGrpSpPr>
      <p:grpSpPr>
        <a:xfrm>
          <a:off x="0" y="0"/>
          <a:ext cx="0" cy="0"/>
          <a:chOff x="0" y="0"/>
          <a:chExt cx="0" cy="0"/>
        </a:xfrm>
      </p:grpSpPr>
      <p:sp>
        <p:nvSpPr>
          <p:cNvPr id="68" name="Title 67">
            <a:extLst>
              <a:ext uri="{FF2B5EF4-FFF2-40B4-BE49-F238E27FC236}">
                <a16:creationId xmlns:a16="http://schemas.microsoft.com/office/drawing/2014/main" id="{B113BBF3-D418-A54E-931E-790A2F533AA5}"/>
              </a:ext>
            </a:extLst>
          </p:cNvPr>
          <p:cNvSpPr>
            <a:spLocks noGrp="1"/>
          </p:cNvSpPr>
          <p:nvPr>
            <p:ph type="title"/>
          </p:nvPr>
        </p:nvSpPr>
        <p:spPr>
          <a:xfrm>
            <a:off x="584200" y="387766"/>
            <a:ext cx="5672544" cy="263149"/>
          </a:xfrm>
        </p:spPr>
        <p:txBody>
          <a:bodyPr/>
          <a:lstStyle/>
          <a:p>
            <a:r>
              <a:rPr lang="en-US" noProof="0"/>
              <a:t>A day in the life of a Chief Data Officer</a:t>
            </a:r>
          </a:p>
        </p:txBody>
      </p:sp>
      <p:sp>
        <p:nvSpPr>
          <p:cNvPr id="41" name="Text Placeholder 40">
            <a:extLst>
              <a:ext uri="{FF2B5EF4-FFF2-40B4-BE49-F238E27FC236}">
                <a16:creationId xmlns:a16="http://schemas.microsoft.com/office/drawing/2014/main" id="{3E11321C-9637-46DD-0A5C-458147D1252A}"/>
              </a:ext>
            </a:extLst>
          </p:cNvPr>
          <p:cNvSpPr>
            <a:spLocks noGrp="1"/>
          </p:cNvSpPr>
          <p:nvPr>
            <p:ph type="body" sz="quarter" idx="17"/>
          </p:nvPr>
        </p:nvSpPr>
        <p:spPr>
          <a:xfrm>
            <a:off x="6096001" y="521099"/>
            <a:ext cx="4022928" cy="169277"/>
          </a:xfrm>
        </p:spPr>
        <p:txBody>
          <a:bodyPr/>
          <a:lstStyle/>
          <a:p>
            <a:r>
              <a:rPr lang="en-US" noProof="0">
                <a:latin typeface="Segoe UI Semibold"/>
                <a:cs typeface="Segoe UI Semibold"/>
              </a:rPr>
              <a:t>Microsoft 365 Copilot</a:t>
            </a:r>
            <a:endParaRPr lang="en-US" noProof="0"/>
          </a:p>
        </p:txBody>
      </p:sp>
      <p:sp>
        <p:nvSpPr>
          <p:cNvPr id="46" name="Text Placeholder 45">
            <a:extLst>
              <a:ext uri="{FF2B5EF4-FFF2-40B4-BE49-F238E27FC236}">
                <a16:creationId xmlns:a16="http://schemas.microsoft.com/office/drawing/2014/main" id="{A20AC6E3-5C9B-1022-35B2-E301E1973A6B}"/>
              </a:ext>
            </a:extLst>
          </p:cNvPr>
          <p:cNvSpPr>
            <a:spLocks noGrp="1"/>
          </p:cNvSpPr>
          <p:nvPr>
            <p:ph type="body" sz="quarter" idx="38"/>
          </p:nvPr>
        </p:nvSpPr>
        <p:spPr>
          <a:solidFill>
            <a:srgbClr val="0070C0"/>
          </a:solidFill>
        </p:spPr>
        <p:txBody>
          <a:bodyPr/>
          <a:lstStyle/>
          <a:p>
            <a:endParaRPr lang="en-US" noProof="0"/>
          </a:p>
        </p:txBody>
      </p:sp>
      <p:sp>
        <p:nvSpPr>
          <p:cNvPr id="47" name="Text Placeholder 46">
            <a:extLst>
              <a:ext uri="{FF2B5EF4-FFF2-40B4-BE49-F238E27FC236}">
                <a16:creationId xmlns:a16="http://schemas.microsoft.com/office/drawing/2014/main" id="{49B81325-F892-C5A7-AC65-6C2BDDF13CED}"/>
              </a:ext>
            </a:extLst>
          </p:cNvPr>
          <p:cNvSpPr>
            <a:spLocks noGrp="1"/>
          </p:cNvSpPr>
          <p:nvPr>
            <p:ph type="body" sz="quarter" idx="39"/>
          </p:nvPr>
        </p:nvSpPr>
        <p:spPr>
          <a:solidFill>
            <a:srgbClr val="0078D4"/>
          </a:solidFill>
        </p:spPr>
        <p:txBody>
          <a:bodyPr/>
          <a:lstStyle/>
          <a:p>
            <a:endParaRPr lang="en-US" noProof="0"/>
          </a:p>
        </p:txBody>
      </p:sp>
      <p:sp>
        <p:nvSpPr>
          <p:cNvPr id="48" name="Text Placeholder 47">
            <a:extLst>
              <a:ext uri="{FF2B5EF4-FFF2-40B4-BE49-F238E27FC236}">
                <a16:creationId xmlns:a16="http://schemas.microsoft.com/office/drawing/2014/main" id="{2BFB1789-CA14-37D8-BC23-306F68586DF3}"/>
              </a:ext>
            </a:extLst>
          </p:cNvPr>
          <p:cNvSpPr>
            <a:spLocks noGrp="1"/>
          </p:cNvSpPr>
          <p:nvPr>
            <p:ph type="body" sz="quarter" idx="40"/>
          </p:nvPr>
        </p:nvSpPr>
        <p:spPr>
          <a:solidFill>
            <a:schemeClr val="bg1">
              <a:lumMod val="50000"/>
            </a:schemeClr>
          </a:solidFill>
        </p:spPr>
        <p:txBody>
          <a:bodyPr/>
          <a:lstStyle/>
          <a:p>
            <a:endParaRPr lang="en-US" noProof="0"/>
          </a:p>
        </p:txBody>
      </p:sp>
      <p:sp>
        <p:nvSpPr>
          <p:cNvPr id="2" name="Rectangle: Rounded Corners 6">
            <a:extLst>
              <a:ext uri="{FF2B5EF4-FFF2-40B4-BE49-F238E27FC236}">
                <a16:creationId xmlns:a16="http://schemas.microsoft.com/office/drawing/2014/main" id="{AA54BEE3-1F61-A784-7DB4-AE834FF135F5}"/>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5D83B421-534B-3927-4BDF-E322987ED15E}"/>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7BE77B6E-6453-6FD5-FD83-D37445A83E1B}"/>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a:t>
              </a:r>
            </a:p>
          </p:txBody>
        </p:sp>
        <p:pic>
          <p:nvPicPr>
            <p:cNvPr id="5" name="Graphic 4">
              <a:extLst>
                <a:ext uri="{FF2B5EF4-FFF2-40B4-BE49-F238E27FC236}">
                  <a16:creationId xmlns:a16="http://schemas.microsoft.com/office/drawing/2014/main" id="{B0DD70A3-703A-F0B8-44B7-51750FCEDEB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21924" y="1005899"/>
              <a:ext cx="144000" cy="144000"/>
            </a:xfrm>
            <a:prstGeom prst="rect">
              <a:avLst/>
            </a:prstGeom>
          </p:spPr>
        </p:pic>
      </p:grpSp>
      <p:grpSp>
        <p:nvGrpSpPr>
          <p:cNvPr id="6" name="Group 5">
            <a:extLst>
              <a:ext uri="{FF2B5EF4-FFF2-40B4-BE49-F238E27FC236}">
                <a16:creationId xmlns:a16="http://schemas.microsoft.com/office/drawing/2014/main" id="{2EC627D7-D449-C206-F145-B7A3BBDE4A62}"/>
              </a:ext>
            </a:extLst>
          </p:cNvPr>
          <p:cNvGrpSpPr/>
          <p:nvPr/>
        </p:nvGrpSpPr>
        <p:grpSpPr>
          <a:xfrm>
            <a:off x="5754503" y="1134767"/>
            <a:ext cx="2325078" cy="216000"/>
            <a:chOff x="6235579" y="969899"/>
            <a:chExt cx="2325078" cy="216000"/>
          </a:xfrm>
        </p:grpSpPr>
        <p:sp>
          <p:nvSpPr>
            <p:cNvPr id="7" name="Rectangle: Rounded Corners 6">
              <a:extLst>
                <a:ext uri="{FF2B5EF4-FFF2-40B4-BE49-F238E27FC236}">
                  <a16:creationId xmlns:a16="http://schemas.microsoft.com/office/drawing/2014/main" id="{D169A964-44E5-0D84-C0DB-39521D1DC15E}"/>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Team communications</a:t>
              </a:r>
            </a:p>
          </p:txBody>
        </p:sp>
        <p:pic>
          <p:nvPicPr>
            <p:cNvPr id="8" name="Graphic 7">
              <a:extLst>
                <a:ext uri="{FF2B5EF4-FFF2-40B4-BE49-F238E27FC236}">
                  <a16:creationId xmlns:a16="http://schemas.microsoft.com/office/drawing/2014/main" id="{84475D4A-4704-4964-22D2-14A2EC1BBC0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85772790-84A7-3450-4BA9-856345CE5A61}"/>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DAB8759A-E057-4C7F-A089-E6CE414AEA88}"/>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Analysis</a:t>
              </a:r>
            </a:p>
          </p:txBody>
        </p:sp>
        <p:pic>
          <p:nvPicPr>
            <p:cNvPr id="11" name="Graphic 10">
              <a:extLst>
                <a:ext uri="{FF2B5EF4-FFF2-40B4-BE49-F238E27FC236}">
                  <a16:creationId xmlns:a16="http://schemas.microsoft.com/office/drawing/2014/main" id="{5F6C673F-DD84-372A-571B-64647FF4FD0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93555" y="1005899"/>
              <a:ext cx="144000" cy="144000"/>
            </a:xfrm>
            <a:prstGeom prst="rect">
              <a:avLst/>
            </a:prstGeom>
          </p:spPr>
        </p:pic>
      </p:grpSp>
      <p:sp>
        <p:nvSpPr>
          <p:cNvPr id="15" name="Text Placeholder 14">
            <a:extLst>
              <a:ext uri="{FF2B5EF4-FFF2-40B4-BE49-F238E27FC236}">
                <a16:creationId xmlns:a16="http://schemas.microsoft.com/office/drawing/2014/main" id="{C2D98C99-BF84-B473-5C7B-89A93ABC3306}"/>
              </a:ext>
            </a:extLst>
          </p:cNvPr>
          <p:cNvSpPr>
            <a:spLocks noGrp="1"/>
          </p:cNvSpPr>
          <p:nvPr>
            <p:ph type="body" sz="quarter" idx="37"/>
          </p:nvPr>
        </p:nvSpPr>
        <p:spPr/>
        <p:txBody>
          <a:bodyPr/>
          <a:lstStyle/>
          <a:p>
            <a:endParaRPr lang="en-US" noProof="0"/>
          </a:p>
        </p:txBody>
      </p:sp>
      <p:sp>
        <p:nvSpPr>
          <p:cNvPr id="77" name="Rectangle: Rounded Corners 6">
            <a:extLst>
              <a:ext uri="{FF2B5EF4-FFF2-40B4-BE49-F238E27FC236}">
                <a16:creationId xmlns:a16="http://schemas.microsoft.com/office/drawing/2014/main" id="{0F4B616C-7196-EDFA-D0F8-3D4A29777848}"/>
              </a:ext>
              <a:ext uri="{C183D7F6-B498-43B3-948B-1728B52AA6E4}">
                <adec:decorative xmlns:adec="http://schemas.microsoft.com/office/drawing/2017/decorative" val="1"/>
              </a:ext>
            </a:extLst>
          </p:cNvPr>
          <p:cNvSpPr/>
          <p:nvPr/>
        </p:nvSpPr>
        <p:spPr bwMode="auto">
          <a:xfrm>
            <a:off x="566415" y="5753713"/>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a:solidFill>
                  <a:srgbClr val="1A1A1A"/>
                </a:solidFill>
                <a:latin typeface="Segoe UI"/>
              </a:rPr>
              <a:t>Prompt: </a:t>
            </a:r>
            <a:r>
              <a:rPr lang="en-US" sz="900" b="1" spc="0" noProof="0">
                <a:solidFill>
                  <a:schemeClr val="tx1"/>
                </a:solidFill>
                <a:latin typeface="Segoe UI"/>
              </a:rPr>
              <a:t>Identify and respond to</a:t>
            </a:r>
            <a:r>
              <a:rPr lang="en-US" sz="900" spc="0" noProof="0">
                <a:solidFill>
                  <a:schemeClr val="tx1"/>
                </a:solidFill>
                <a:latin typeface="Segoe UI"/>
              </a:rPr>
              <a:t> any urgent data-related inquires I missed during the day.</a:t>
            </a: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kern="0" noProof="0">
              <a:solidFill>
                <a:srgbClr val="1A1A1A"/>
              </a:solidFill>
              <a:latin typeface="Segoe UI"/>
            </a:endParaRPr>
          </a:p>
        </p:txBody>
      </p:sp>
      <p:sp>
        <p:nvSpPr>
          <p:cNvPr id="78" name="Rectangle: Rounded Corners 4">
            <a:extLst>
              <a:ext uri="{FF2B5EF4-FFF2-40B4-BE49-F238E27FC236}">
                <a16:creationId xmlns:a16="http://schemas.microsoft.com/office/drawing/2014/main" id="{5FDE3F04-EBE2-1815-DA0B-C66FE8F7F706}"/>
              </a:ext>
            </a:extLst>
          </p:cNvPr>
          <p:cNvSpPr/>
          <p:nvPr/>
        </p:nvSpPr>
        <p:spPr bwMode="auto">
          <a:xfrm>
            <a:off x="566416" y="4048426"/>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4:00 pm</a:t>
            </a:r>
          </a:p>
        </p:txBody>
      </p:sp>
      <p:sp>
        <p:nvSpPr>
          <p:cNvPr id="80" name="TextBox 79">
            <a:extLst>
              <a:ext uri="{FF2B5EF4-FFF2-40B4-BE49-F238E27FC236}">
                <a16:creationId xmlns:a16="http://schemas.microsoft.com/office/drawing/2014/main" id="{DF45D0FF-35A7-8181-6B67-B707636DB82A}"/>
              </a:ext>
            </a:extLst>
          </p:cNvPr>
          <p:cNvSpPr txBox="1"/>
          <p:nvPr/>
        </p:nvSpPr>
        <p:spPr>
          <a:xfrm>
            <a:off x="566415" y="4500890"/>
            <a:ext cx="274820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Check communications to ensure all urgent messages are addressed and to prepare for the next steps post-approval.</a:t>
            </a:r>
          </a:p>
        </p:txBody>
      </p:sp>
      <p:sp>
        <p:nvSpPr>
          <p:cNvPr id="81" name="Rectangle: Rounded Corners 6">
            <a:extLst>
              <a:ext uri="{FF2B5EF4-FFF2-40B4-BE49-F238E27FC236}">
                <a16:creationId xmlns:a16="http://schemas.microsoft.com/office/drawing/2014/main" id="{2F21C1EA-BEF1-B457-9BCB-048FE0028702}"/>
              </a:ext>
              <a:ext uri="{C183D7F6-B498-43B3-948B-1728B52AA6E4}">
                <adec:decorative xmlns:adec="http://schemas.microsoft.com/office/drawing/2017/decorative" val="1"/>
              </a:ext>
            </a:extLst>
          </p:cNvPr>
          <p:cNvSpPr/>
          <p:nvPr/>
        </p:nvSpPr>
        <p:spPr bwMode="auto">
          <a:xfrm>
            <a:off x="7074494" y="5751931"/>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a:solidFill>
                  <a:srgbClr val="1A1A1A"/>
                </a:solidFill>
                <a:latin typeface="Segoe UI"/>
              </a:rPr>
              <a:t>Prompt: </a:t>
            </a:r>
            <a:r>
              <a:rPr kumimoji="0" lang="en-US" sz="900" i="0" u="none" strike="noStrike" kern="1200" cap="none" spc="0" normalizeH="0" baseline="0" noProof="0">
                <a:ln w="3175">
                  <a:noFill/>
                </a:ln>
                <a:effectLst/>
                <a:uLnTx/>
                <a:uFillTx/>
                <a:latin typeface="Segoe UI"/>
                <a:ea typeface="+mn-ea"/>
                <a:cs typeface="Segoe UI" pitchFamily="34" charset="0"/>
              </a:rPr>
              <a:t>Review Department X KPI data to understand areas to improve resource allocation.</a:t>
            </a: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strike="noStrike" kern="1200" cap="none" spc="0" normalizeH="0" baseline="0" noProof="0">
              <a:ln w="3175">
                <a:noFill/>
              </a:ln>
              <a:effectLst/>
              <a:uLnTx/>
              <a:uFillTx/>
              <a:latin typeface="Segoe UI"/>
              <a:ea typeface="+mn-ea"/>
              <a:cs typeface="Segoe UI" pitchFamily="34" charset="0"/>
            </a:endParaRPr>
          </a:p>
        </p:txBody>
      </p:sp>
      <p:sp>
        <p:nvSpPr>
          <p:cNvPr id="83" name="Rectangle: Rounded Corners 7">
            <a:extLst>
              <a:ext uri="{FF2B5EF4-FFF2-40B4-BE49-F238E27FC236}">
                <a16:creationId xmlns:a16="http://schemas.microsoft.com/office/drawing/2014/main" id="{6FA89117-382F-47AD-AD4D-A0CF02C2E5BA}"/>
              </a:ext>
            </a:extLst>
          </p:cNvPr>
          <p:cNvSpPr/>
          <p:nvPr/>
        </p:nvSpPr>
        <p:spPr bwMode="auto">
          <a:xfrm>
            <a:off x="7074495" y="405058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1:00 pm</a:t>
            </a:r>
          </a:p>
        </p:txBody>
      </p:sp>
      <p:sp>
        <p:nvSpPr>
          <p:cNvPr id="84" name="Rectangle: Rounded Corners 6">
            <a:extLst>
              <a:ext uri="{FF2B5EF4-FFF2-40B4-BE49-F238E27FC236}">
                <a16:creationId xmlns:a16="http://schemas.microsoft.com/office/drawing/2014/main" id="{23E3C560-ADF9-1ED8-C29B-33B0C1321298}"/>
              </a:ext>
              <a:ext uri="{C183D7F6-B498-43B3-948B-1728B52AA6E4}">
                <adec:decorative xmlns:adec="http://schemas.microsoft.com/office/drawing/2017/decorative" val="1"/>
              </a:ext>
            </a:extLst>
          </p:cNvPr>
          <p:cNvSpPr/>
          <p:nvPr/>
        </p:nvSpPr>
        <p:spPr bwMode="auto">
          <a:xfrm>
            <a:off x="566415" y="3167836"/>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Utilizing our data policy, </a:t>
            </a:r>
            <a:r>
              <a:rPr lang="en-US" sz="900" b="1" kern="0" noProof="0">
                <a:solidFill>
                  <a:srgbClr val="1A1A1A"/>
                </a:solidFill>
                <a:latin typeface="Segoe UI"/>
              </a:rPr>
              <a:t>provide me with a list</a:t>
            </a:r>
            <a:r>
              <a:rPr lang="en-US" sz="900" kern="0" noProof="0">
                <a:solidFill>
                  <a:srgbClr val="1A1A1A"/>
                </a:solidFill>
                <a:latin typeface="Segoe UI"/>
              </a:rPr>
              <a:t> of prioritized  departments to focus our initial outreach efforts to collaborate. </a:t>
            </a: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p:txBody>
      </p:sp>
      <p:sp>
        <p:nvSpPr>
          <p:cNvPr id="86" name="TextBox 85">
            <a:extLst>
              <a:ext uri="{FF2B5EF4-FFF2-40B4-BE49-F238E27FC236}">
                <a16:creationId xmlns:a16="http://schemas.microsoft.com/office/drawing/2014/main" id="{54FB9882-5537-7908-8634-19C77BCD3D7E}"/>
              </a:ext>
            </a:extLst>
          </p:cNvPr>
          <p:cNvSpPr txBox="1"/>
          <p:nvPr/>
        </p:nvSpPr>
        <p:spPr>
          <a:xfrm>
            <a:off x="566414" y="2033954"/>
            <a:ext cx="2705513" cy="292772"/>
          </a:xfrm>
          <a:prstGeom prst="rect">
            <a:avLst/>
          </a:prstGeom>
          <a:noFill/>
        </p:spPr>
        <p:txBody>
          <a:bodyPr wrap="square" lIns="91440" tIns="0" rIns="91440" bIns="0" rtlCol="0" anchor="t">
            <a:spAutoFit/>
          </a:bodyPr>
          <a:lstStyle/>
          <a:p>
            <a:pPr>
              <a:lnSpc>
                <a:spcPct val="110000"/>
              </a:lnSpc>
              <a:defRPr/>
            </a:pPr>
            <a:r>
              <a:rPr lang="en-US" sz="900" noProof="0">
                <a:solidFill>
                  <a:srgbClr val="1A1A1A"/>
                </a:solidFill>
                <a:ea typeface="Segoe UI" pitchFamily="34" charset="0"/>
                <a:cs typeface="Segoe UI" pitchFamily="34" charset="0"/>
              </a:rPr>
              <a:t>Review and align organization's data strategy with overall goals for improved citizen services.</a:t>
            </a:r>
          </a:p>
        </p:txBody>
      </p:sp>
      <p:sp>
        <p:nvSpPr>
          <p:cNvPr id="87" name="Rectangle: Rounded Corners 11">
            <a:extLst>
              <a:ext uri="{FF2B5EF4-FFF2-40B4-BE49-F238E27FC236}">
                <a16:creationId xmlns:a16="http://schemas.microsoft.com/office/drawing/2014/main" id="{041E814B-FC71-D941-76F8-68C19882BE82}"/>
              </a:ext>
            </a:extLst>
          </p:cNvPr>
          <p:cNvSpPr/>
          <p:nvPr/>
        </p:nvSpPr>
        <p:spPr bwMode="auto">
          <a:xfrm>
            <a:off x="566416"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9:00 am</a:t>
            </a:r>
          </a:p>
        </p:txBody>
      </p:sp>
      <p:sp>
        <p:nvSpPr>
          <p:cNvPr id="88" name="Rectangle: Rounded Corners 6">
            <a:extLst>
              <a:ext uri="{FF2B5EF4-FFF2-40B4-BE49-F238E27FC236}">
                <a16:creationId xmlns:a16="http://schemas.microsoft.com/office/drawing/2014/main" id="{480BF799-EDC5-02F2-5EC7-7C5E4E7B627C}"/>
              </a:ext>
              <a:ext uri="{C183D7F6-B498-43B3-948B-1728B52AA6E4}">
                <adec:decorative xmlns:adec="http://schemas.microsoft.com/office/drawing/2017/decorative" val="1"/>
              </a:ext>
            </a:extLst>
          </p:cNvPr>
          <p:cNvSpPr/>
          <p:nvPr/>
        </p:nvSpPr>
        <p:spPr bwMode="auto">
          <a:xfrm>
            <a:off x="3802523" y="3167835"/>
            <a:ext cx="2844911"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a:t>
            </a:r>
            <a:r>
              <a:rPr lang="en-US" sz="900" b="1" kern="0" noProof="0">
                <a:solidFill>
                  <a:srgbClr val="1A1A1A"/>
                </a:solidFill>
                <a:latin typeface="Segoe UI"/>
              </a:rPr>
              <a:t>Summarize</a:t>
            </a:r>
            <a:r>
              <a:rPr lang="en-US" sz="900" kern="0" noProof="0">
                <a:solidFill>
                  <a:srgbClr val="1A1A1A"/>
                </a:solidFill>
                <a:latin typeface="Segoe UI"/>
              </a:rPr>
              <a:t> and include the key issues and suggestions from last week's IT department heads meetings. </a:t>
            </a: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p:txBody>
      </p:sp>
      <p:sp>
        <p:nvSpPr>
          <p:cNvPr id="89" name="Rectangle: Rounded Corners 13">
            <a:extLst>
              <a:ext uri="{FF2B5EF4-FFF2-40B4-BE49-F238E27FC236}">
                <a16:creationId xmlns:a16="http://schemas.microsoft.com/office/drawing/2014/main" id="{2770139C-17DA-E5A3-5843-2D3EA37C22EC}"/>
              </a:ext>
            </a:extLst>
          </p:cNvPr>
          <p:cNvSpPr/>
          <p:nvPr/>
        </p:nvSpPr>
        <p:spPr bwMode="auto">
          <a:xfrm>
            <a:off x="382045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9:30 am</a:t>
            </a:r>
          </a:p>
        </p:txBody>
      </p:sp>
      <p:sp>
        <p:nvSpPr>
          <p:cNvPr id="90" name="TextBox 89">
            <a:extLst>
              <a:ext uri="{FF2B5EF4-FFF2-40B4-BE49-F238E27FC236}">
                <a16:creationId xmlns:a16="http://schemas.microsoft.com/office/drawing/2014/main" id="{81F2EBAE-C1F1-854E-4917-43EA0FA0393B}"/>
              </a:ext>
            </a:extLst>
          </p:cNvPr>
          <p:cNvSpPr txBox="1"/>
          <p:nvPr/>
        </p:nvSpPr>
        <p:spPr>
          <a:xfrm>
            <a:off x="3802523" y="2033954"/>
            <a:ext cx="2907304"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Collaborate to understand challenges, and priorities and discuss strategies for data collection, analysis, and sharing.</a:t>
            </a:r>
          </a:p>
        </p:txBody>
      </p:sp>
      <p:sp>
        <p:nvSpPr>
          <p:cNvPr id="91" name="Rectangle: Rounded Corners 15">
            <a:extLst>
              <a:ext uri="{FF2B5EF4-FFF2-40B4-BE49-F238E27FC236}">
                <a16:creationId xmlns:a16="http://schemas.microsoft.com/office/drawing/2014/main" id="{2B86DB10-5D47-F2B4-CAB7-15E64CB5DC86}"/>
              </a:ext>
            </a:extLst>
          </p:cNvPr>
          <p:cNvSpPr/>
          <p:nvPr/>
        </p:nvSpPr>
        <p:spPr bwMode="auto">
          <a:xfrm>
            <a:off x="707449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11:00 am</a:t>
            </a:r>
          </a:p>
        </p:txBody>
      </p:sp>
      <p:sp>
        <p:nvSpPr>
          <p:cNvPr id="92" name="Rectangle: Rounded Corners 6">
            <a:extLst>
              <a:ext uri="{FF2B5EF4-FFF2-40B4-BE49-F238E27FC236}">
                <a16:creationId xmlns:a16="http://schemas.microsoft.com/office/drawing/2014/main" id="{4F6509D3-20B6-5D9F-7097-EFBAA21D94A0}"/>
              </a:ext>
              <a:ext uri="{C183D7F6-B498-43B3-948B-1728B52AA6E4}">
                <adec:decorative xmlns:adec="http://schemas.microsoft.com/office/drawing/2017/decorative" val="1"/>
              </a:ext>
            </a:extLst>
          </p:cNvPr>
          <p:cNvSpPr/>
          <p:nvPr/>
        </p:nvSpPr>
        <p:spPr bwMode="auto">
          <a:xfrm>
            <a:off x="7074494" y="3167835"/>
            <a:ext cx="2705513" cy="66583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Provide me with the list of the  most recent compliance and regulatory changes. </a:t>
            </a: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p:txBody>
      </p:sp>
      <p:sp>
        <p:nvSpPr>
          <p:cNvPr id="93" name="TextBox 92">
            <a:extLst>
              <a:ext uri="{FF2B5EF4-FFF2-40B4-BE49-F238E27FC236}">
                <a16:creationId xmlns:a16="http://schemas.microsoft.com/office/drawing/2014/main" id="{BDC322CF-1443-E258-3022-8674617AFAB8}"/>
              </a:ext>
            </a:extLst>
          </p:cNvPr>
          <p:cNvSpPr txBox="1"/>
          <p:nvPr/>
        </p:nvSpPr>
        <p:spPr>
          <a:xfrm>
            <a:off x="7074494" y="2033954"/>
            <a:ext cx="270551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Host meeting with data governance team to ensure data quality, compliance with regulations, and effective data management practices.</a:t>
            </a:r>
          </a:p>
        </p:txBody>
      </p:sp>
      <p:sp>
        <p:nvSpPr>
          <p:cNvPr id="94" name="Rectangle: Rounded Corners 6">
            <a:extLst>
              <a:ext uri="{FF2B5EF4-FFF2-40B4-BE49-F238E27FC236}">
                <a16:creationId xmlns:a16="http://schemas.microsoft.com/office/drawing/2014/main" id="{D62B7F05-3189-CBDC-40EF-EEF1CAA2DD24}"/>
              </a:ext>
              <a:ext uri="{C183D7F6-B498-43B3-948B-1728B52AA6E4}">
                <adec:decorative xmlns:adec="http://schemas.microsoft.com/office/drawing/2017/decorative" val="1"/>
              </a:ext>
            </a:extLst>
          </p:cNvPr>
          <p:cNvSpPr/>
          <p:nvPr/>
        </p:nvSpPr>
        <p:spPr bwMode="auto">
          <a:xfrm>
            <a:off x="3690824" y="5750163"/>
            <a:ext cx="2844911" cy="480654"/>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a:solidFill>
                  <a:srgbClr val="1A1A1A"/>
                </a:solidFill>
                <a:latin typeface="Segoe UI"/>
              </a:rPr>
              <a:t>Prompt: </a:t>
            </a:r>
            <a:r>
              <a:rPr lang="en-US" sz="900" spc="0" noProof="0">
                <a:solidFill>
                  <a:schemeClr val="tx1"/>
                </a:solidFill>
                <a:latin typeface="Segoe UI"/>
              </a:rPr>
              <a:t>Based on the quarterly project reviews</a:t>
            </a:r>
            <a:r>
              <a:rPr lang="en-US" sz="900" b="1" spc="0" noProof="0">
                <a:solidFill>
                  <a:schemeClr val="tx1"/>
                </a:solidFill>
                <a:latin typeface="Segoe UI"/>
              </a:rPr>
              <a:t> identify projects that are at-risk of going over budget.</a:t>
            </a: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kern="0" noProof="0">
              <a:solidFill>
                <a:srgbClr val="1A1A1A"/>
              </a:solidFill>
              <a:latin typeface="Segoe UI"/>
            </a:endParaRPr>
          </a:p>
        </p:txBody>
      </p:sp>
      <p:sp>
        <p:nvSpPr>
          <p:cNvPr id="95" name="Rectangle: Rounded Corners 19">
            <a:extLst>
              <a:ext uri="{FF2B5EF4-FFF2-40B4-BE49-F238E27FC236}">
                <a16:creationId xmlns:a16="http://schemas.microsoft.com/office/drawing/2014/main" id="{204B87CE-DE97-47A9-2346-7FCED2952199}"/>
              </a:ext>
            </a:extLst>
          </p:cNvPr>
          <p:cNvSpPr/>
          <p:nvPr/>
        </p:nvSpPr>
        <p:spPr bwMode="auto">
          <a:xfrm>
            <a:off x="3820455" y="405101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3:30 pm</a:t>
            </a:r>
          </a:p>
        </p:txBody>
      </p:sp>
      <p:sp>
        <p:nvSpPr>
          <p:cNvPr id="96" name="TextBox 95">
            <a:extLst>
              <a:ext uri="{FF2B5EF4-FFF2-40B4-BE49-F238E27FC236}">
                <a16:creationId xmlns:a16="http://schemas.microsoft.com/office/drawing/2014/main" id="{C5438C9D-50B5-CA04-752D-51D3D7914DD2}"/>
              </a:ext>
            </a:extLst>
          </p:cNvPr>
          <p:cNvSpPr txBox="1"/>
          <p:nvPr/>
        </p:nvSpPr>
        <p:spPr>
          <a:xfrm>
            <a:off x="3690700" y="4500890"/>
            <a:ext cx="302645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Review data projects, ensuring timelines, budgets, and deliverables are on track. Collaborate with IT teams and vendors to implement data solutions effectively.</a:t>
            </a:r>
          </a:p>
        </p:txBody>
      </p:sp>
      <p:sp>
        <p:nvSpPr>
          <p:cNvPr id="137" name="Oval 136">
            <a:extLst>
              <a:ext uri="{FF2B5EF4-FFF2-40B4-BE49-F238E27FC236}">
                <a16:creationId xmlns:a16="http://schemas.microsoft.com/office/drawing/2014/main" id="{30B2FC64-1F28-34B9-95E3-3B48EF2308D7}"/>
              </a:ext>
            </a:extLst>
          </p:cNvPr>
          <p:cNvSpPr>
            <a:spLocks/>
          </p:cNvSpPr>
          <p:nvPr/>
        </p:nvSpPr>
        <p:spPr bwMode="auto">
          <a:xfrm>
            <a:off x="7500428" y="527341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sp>
        <p:nvSpPr>
          <p:cNvPr id="152" name="TextBox 151">
            <a:extLst>
              <a:ext uri="{FF2B5EF4-FFF2-40B4-BE49-F238E27FC236}">
                <a16:creationId xmlns:a16="http://schemas.microsoft.com/office/drawing/2014/main" id="{776D4116-3A9C-A279-7B82-C8A814E78CF2}"/>
              </a:ext>
            </a:extLst>
          </p:cNvPr>
          <p:cNvSpPr txBox="1"/>
          <p:nvPr/>
        </p:nvSpPr>
        <p:spPr>
          <a:xfrm>
            <a:off x="10144674" y="2350024"/>
            <a:ext cx="1905067" cy="861774"/>
          </a:xfrm>
          <a:prstGeom prst="rect">
            <a:avLst/>
          </a:prstGeom>
          <a:noFill/>
        </p:spPr>
        <p:txBody>
          <a:bodyPr wrap="square" lIns="0" tIns="0" rIns="0" bIns="0" rtlCol="0">
            <a:spAutoFit/>
          </a:bodyPr>
          <a:lstStyle/>
          <a:p>
            <a:pPr algn="r"/>
            <a:r>
              <a:rPr kumimoji="0" lang="en-US" sz="2400" b="0" i="0" u="none" strike="noStrike" kern="1200" cap="none" spc="0" normalizeH="0" baseline="0" noProof="0" dirty="0">
                <a:ln>
                  <a:noFill/>
                </a:ln>
                <a:solidFill>
                  <a:schemeClr val="accent3"/>
                </a:solidFill>
                <a:effectLst/>
                <a:uLnTx/>
                <a:uFillTx/>
                <a:latin typeface="Segoe UI Semibold"/>
                <a:ea typeface="+mn-ea"/>
                <a:cs typeface="+mn-cs"/>
              </a:rPr>
              <a:t>Robert </a:t>
            </a:r>
            <a:br>
              <a:rPr kumimoji="0" lang="en-US" sz="2400" b="0" i="0" u="none" strike="noStrike" kern="1200" cap="none" spc="0" normalizeH="0" baseline="0" noProof="0" dirty="0">
                <a:ln>
                  <a:noFill/>
                </a:ln>
                <a:solidFill>
                  <a:schemeClr val="accent3"/>
                </a:solidFill>
                <a:effectLst/>
                <a:uLnTx/>
                <a:uFillTx/>
                <a:latin typeface="Segoe UI Semibold"/>
                <a:ea typeface="+mn-ea"/>
                <a:cs typeface="+mn-cs"/>
              </a:rPr>
            </a:br>
            <a:r>
              <a:rPr kumimoji="0" lang="en-US" sz="1600" u="none" strike="noStrike" kern="1200" cap="none" spc="0" normalizeH="0" baseline="0" noProof="0" dirty="0">
                <a:ln>
                  <a:noFill/>
                </a:ln>
                <a:solidFill>
                  <a:schemeClr val="accent3"/>
                </a:solidFill>
                <a:effectLst/>
                <a:uLnTx/>
                <a:uFillTx/>
                <a:latin typeface="Segoe UI" panose="020B0502040204020203" pitchFamily="34" charset="0"/>
                <a:cs typeface="Segoe UI" panose="020B0502040204020203" pitchFamily="34" charset="0"/>
              </a:rPr>
              <a:t>is a Chief Data Officer</a:t>
            </a:r>
            <a:endParaRPr kumimoji="0" lang="en-US" sz="2000" u="none" strike="noStrike" kern="1200" cap="none" spc="0" normalizeH="0" baseline="0" noProof="0" dirty="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153" name="Graphic 152">
            <a:extLst>
              <a:ext uri="{FF2B5EF4-FFF2-40B4-BE49-F238E27FC236}">
                <a16:creationId xmlns:a16="http://schemas.microsoft.com/office/drawing/2014/main" id="{62709512-1527-B1E0-FA4D-373C7D423089}"/>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11417212" y="3582095"/>
            <a:ext cx="274790" cy="274790"/>
          </a:xfrm>
          <a:prstGeom prst="rect">
            <a:avLst/>
          </a:prstGeom>
        </p:spPr>
      </p:pic>
      <p:sp>
        <p:nvSpPr>
          <p:cNvPr id="13" name="TextBox 12">
            <a:extLst>
              <a:ext uri="{FF2B5EF4-FFF2-40B4-BE49-F238E27FC236}">
                <a16:creationId xmlns:a16="http://schemas.microsoft.com/office/drawing/2014/main" id="{25E03E83-BCFF-C144-154E-BA012E8CB1B8}"/>
              </a:ext>
            </a:extLst>
          </p:cNvPr>
          <p:cNvSpPr txBox="1"/>
          <p:nvPr/>
        </p:nvSpPr>
        <p:spPr>
          <a:xfrm>
            <a:off x="7068596" y="4494256"/>
            <a:ext cx="2901234"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Dive into data analytics projects to extract insights and trends that inform policy decisions, resource allocation, and service improvements.</a:t>
            </a:r>
          </a:p>
        </p:txBody>
      </p:sp>
      <p:grpSp>
        <p:nvGrpSpPr>
          <p:cNvPr id="25" name="Group 24">
            <a:extLst>
              <a:ext uri="{FF2B5EF4-FFF2-40B4-BE49-F238E27FC236}">
                <a16:creationId xmlns:a16="http://schemas.microsoft.com/office/drawing/2014/main" id="{30DD2F8D-773E-9767-6CB1-AF42BB894479}"/>
              </a:ext>
            </a:extLst>
          </p:cNvPr>
          <p:cNvGrpSpPr/>
          <p:nvPr/>
        </p:nvGrpSpPr>
        <p:grpSpPr>
          <a:xfrm>
            <a:off x="7414918" y="5368765"/>
            <a:ext cx="2015138" cy="360000"/>
            <a:chOff x="883168" y="2751202"/>
            <a:chExt cx="2324175" cy="360000"/>
          </a:xfrm>
        </p:grpSpPr>
        <p:sp>
          <p:nvSpPr>
            <p:cNvPr id="26" name="TextBox 25">
              <a:extLst>
                <a:ext uri="{FF2B5EF4-FFF2-40B4-BE49-F238E27FC236}">
                  <a16:creationId xmlns:a16="http://schemas.microsoft.com/office/drawing/2014/main" id="{2A0BE008-BD67-55AA-CA7E-14EB335FC9AC}"/>
                </a:ext>
                <a:ext uri="{C183D7F6-B498-43B3-948B-1728B52AA6E4}">
                  <adec:decorative xmlns:adec="http://schemas.microsoft.com/office/drawing/2017/decorative" val="0"/>
                </a:ext>
              </a:extLst>
            </p:cNvPr>
            <p:cNvSpPr txBox="1"/>
            <p:nvPr/>
          </p:nvSpPr>
          <p:spPr>
            <a:xfrm>
              <a:off x="1315159" y="284656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p>
          </p:txBody>
        </p:sp>
        <p:pic>
          <p:nvPicPr>
            <p:cNvPr id="27" name="Picture 26" descr="A green square with white x in it&#10;&#10;Description automatically generated">
              <a:extLst>
                <a:ext uri="{FF2B5EF4-FFF2-40B4-BE49-F238E27FC236}">
                  <a16:creationId xmlns:a16="http://schemas.microsoft.com/office/drawing/2014/main" id="{DBAA68DD-8310-B057-8DCF-BC4213CBAAF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83168" y="2751202"/>
              <a:ext cx="360000" cy="360000"/>
            </a:xfrm>
            <a:prstGeom prst="ellipse">
              <a:avLst/>
            </a:prstGeom>
            <a:solidFill>
              <a:schemeClr val="bg1"/>
            </a:solidFill>
          </p:spPr>
        </p:pic>
      </p:grpSp>
      <p:pic>
        <p:nvPicPr>
          <p:cNvPr id="23" name="Picture 22">
            <a:extLst>
              <a:ext uri="{FF2B5EF4-FFF2-40B4-BE49-F238E27FC236}">
                <a16:creationId xmlns:a16="http://schemas.microsoft.com/office/drawing/2014/main" id="{01610DB2-C1CD-560B-38F5-47FF3B5B0809}"/>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793007" y="3981450"/>
            <a:ext cx="2398993" cy="2876550"/>
          </a:xfrm>
          <a:prstGeom prst="rect">
            <a:avLst/>
          </a:prstGeom>
        </p:spPr>
      </p:pic>
      <p:grpSp>
        <p:nvGrpSpPr>
          <p:cNvPr id="14" name="Group 13">
            <a:extLst>
              <a:ext uri="{FF2B5EF4-FFF2-40B4-BE49-F238E27FC236}">
                <a16:creationId xmlns:a16="http://schemas.microsoft.com/office/drawing/2014/main" id="{C952FD6D-4718-448C-5D59-BB375893C9A0}"/>
              </a:ext>
            </a:extLst>
          </p:cNvPr>
          <p:cNvGrpSpPr/>
          <p:nvPr/>
        </p:nvGrpSpPr>
        <p:grpSpPr>
          <a:xfrm>
            <a:off x="783601" y="2763499"/>
            <a:ext cx="2351135" cy="360000"/>
            <a:chOff x="588263" y="1217924"/>
            <a:chExt cx="2351135" cy="360000"/>
          </a:xfrm>
        </p:grpSpPr>
        <p:pic>
          <p:nvPicPr>
            <p:cNvPr id="17" name="Picture 16" descr="Zip Co logo SVG free download, id: 101874 - Brandlogos.net">
              <a:hlinkClick r:id="rId13"/>
              <a:extLst>
                <a:ext uri="{FF2B5EF4-FFF2-40B4-BE49-F238E27FC236}">
                  <a16:creationId xmlns:a16="http://schemas.microsoft.com/office/drawing/2014/main" id="{42D1E85B-9F82-7127-C6B0-87DB78E9472C}"/>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8" name="TextBox 17">
              <a:extLst>
                <a:ext uri="{FF2B5EF4-FFF2-40B4-BE49-F238E27FC236}">
                  <a16:creationId xmlns:a16="http://schemas.microsoft.com/office/drawing/2014/main" id="{698CBE98-9267-4BDF-92F0-30889A77A023}"/>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9" name="Group 18">
            <a:extLst>
              <a:ext uri="{FF2B5EF4-FFF2-40B4-BE49-F238E27FC236}">
                <a16:creationId xmlns:a16="http://schemas.microsoft.com/office/drawing/2014/main" id="{4AC7F638-CCFF-9A72-5849-7AA45E42520D}"/>
              </a:ext>
            </a:extLst>
          </p:cNvPr>
          <p:cNvGrpSpPr/>
          <p:nvPr/>
        </p:nvGrpSpPr>
        <p:grpSpPr>
          <a:xfrm>
            <a:off x="7343645" y="2731432"/>
            <a:ext cx="2351135" cy="360000"/>
            <a:chOff x="588263" y="1217924"/>
            <a:chExt cx="2351135" cy="360000"/>
          </a:xfrm>
        </p:grpSpPr>
        <p:pic>
          <p:nvPicPr>
            <p:cNvPr id="20" name="Picture 19" descr="Zip Co logo SVG free download, id: 101874 - Brandlogos.net">
              <a:hlinkClick r:id="rId13"/>
              <a:extLst>
                <a:ext uri="{FF2B5EF4-FFF2-40B4-BE49-F238E27FC236}">
                  <a16:creationId xmlns:a16="http://schemas.microsoft.com/office/drawing/2014/main" id="{B3959193-2837-C3E3-AD3C-7A4631D5130F}"/>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1" name="TextBox 20">
              <a:extLst>
                <a:ext uri="{FF2B5EF4-FFF2-40B4-BE49-F238E27FC236}">
                  <a16:creationId xmlns:a16="http://schemas.microsoft.com/office/drawing/2014/main" id="{CDB24EFA-1555-208D-122C-EBE4B5092506}"/>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22" name="Group 21">
            <a:extLst>
              <a:ext uri="{FF2B5EF4-FFF2-40B4-BE49-F238E27FC236}">
                <a16:creationId xmlns:a16="http://schemas.microsoft.com/office/drawing/2014/main" id="{031B86BD-94DE-2FF9-9022-3CC6B55F51F2}"/>
              </a:ext>
            </a:extLst>
          </p:cNvPr>
          <p:cNvGrpSpPr/>
          <p:nvPr/>
        </p:nvGrpSpPr>
        <p:grpSpPr>
          <a:xfrm>
            <a:off x="4076010" y="5368765"/>
            <a:ext cx="2351135" cy="360000"/>
            <a:chOff x="588263" y="1217924"/>
            <a:chExt cx="2351135" cy="360000"/>
          </a:xfrm>
        </p:grpSpPr>
        <p:pic>
          <p:nvPicPr>
            <p:cNvPr id="24" name="Picture 23" descr="Zip Co logo SVG free download, id: 101874 - Brandlogos.net">
              <a:hlinkClick r:id="rId13"/>
              <a:extLst>
                <a:ext uri="{FF2B5EF4-FFF2-40B4-BE49-F238E27FC236}">
                  <a16:creationId xmlns:a16="http://schemas.microsoft.com/office/drawing/2014/main" id="{253D0DDE-21B1-1446-F2B0-C9E358D0E71A}"/>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38" name="TextBox 37">
              <a:extLst>
                <a:ext uri="{FF2B5EF4-FFF2-40B4-BE49-F238E27FC236}">
                  <a16:creationId xmlns:a16="http://schemas.microsoft.com/office/drawing/2014/main" id="{6E7266F2-CF22-0F8B-CA74-2EED5D46D056}"/>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39" name="Group 38">
            <a:extLst>
              <a:ext uri="{FF2B5EF4-FFF2-40B4-BE49-F238E27FC236}">
                <a16:creationId xmlns:a16="http://schemas.microsoft.com/office/drawing/2014/main" id="{18A11ADD-98F7-1DDA-310C-CD6787D41062}"/>
              </a:ext>
            </a:extLst>
          </p:cNvPr>
          <p:cNvGrpSpPr/>
          <p:nvPr/>
        </p:nvGrpSpPr>
        <p:grpSpPr>
          <a:xfrm>
            <a:off x="788386" y="5368765"/>
            <a:ext cx="2351135" cy="360000"/>
            <a:chOff x="588263" y="1217924"/>
            <a:chExt cx="2351135" cy="360000"/>
          </a:xfrm>
        </p:grpSpPr>
        <p:pic>
          <p:nvPicPr>
            <p:cNvPr id="40" name="Picture 39" descr="Zip Co logo SVG free download, id: 101874 - Brandlogos.net">
              <a:hlinkClick r:id="rId13"/>
              <a:extLst>
                <a:ext uri="{FF2B5EF4-FFF2-40B4-BE49-F238E27FC236}">
                  <a16:creationId xmlns:a16="http://schemas.microsoft.com/office/drawing/2014/main" id="{23DD1BC7-30E5-9DF4-565A-E6709D996237}"/>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2" name="TextBox 41">
              <a:extLst>
                <a:ext uri="{FF2B5EF4-FFF2-40B4-BE49-F238E27FC236}">
                  <a16:creationId xmlns:a16="http://schemas.microsoft.com/office/drawing/2014/main" id="{438D242E-07E3-A745-9518-AB8B799A6DCE}"/>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43" name="Group 42">
            <a:extLst>
              <a:ext uri="{FF2B5EF4-FFF2-40B4-BE49-F238E27FC236}">
                <a16:creationId xmlns:a16="http://schemas.microsoft.com/office/drawing/2014/main" id="{5EFB686A-D1C5-34A0-2A83-761F053A1F5A}"/>
              </a:ext>
            </a:extLst>
          </p:cNvPr>
          <p:cNvGrpSpPr/>
          <p:nvPr/>
        </p:nvGrpSpPr>
        <p:grpSpPr>
          <a:xfrm>
            <a:off x="4037821" y="2735430"/>
            <a:ext cx="2351135" cy="360000"/>
            <a:chOff x="588263" y="3617084"/>
            <a:chExt cx="2351135" cy="360000"/>
          </a:xfrm>
        </p:grpSpPr>
        <p:pic>
          <p:nvPicPr>
            <p:cNvPr id="44" name="Picture 43">
              <a:extLst>
                <a:ext uri="{FF2B5EF4-FFF2-40B4-BE49-F238E27FC236}">
                  <a16:creationId xmlns:a16="http://schemas.microsoft.com/office/drawing/2014/main" id="{9C896A52-C669-17D3-5524-4D5F2BA5E68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45" name="TextBox 44">
              <a:extLst>
                <a:ext uri="{FF2B5EF4-FFF2-40B4-BE49-F238E27FC236}">
                  <a16:creationId xmlns:a16="http://schemas.microsoft.com/office/drawing/2014/main" id="{12839580-255C-A409-1BB8-F993498DA712}"/>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lang="en-US" sz="900" noProof="0">
                <a:solidFill>
                  <a:srgbClr val="0078D4"/>
                </a:solidFill>
                <a:latin typeface="Segoe UI Semibold"/>
              </a:endParaRPr>
            </a:p>
          </p:txBody>
        </p:sp>
      </p:grpSp>
    </p:spTree>
    <p:extLst>
      <p:ext uri="{BB962C8B-B14F-4D97-AF65-F5344CB8AC3E}">
        <p14:creationId xmlns:p14="http://schemas.microsoft.com/office/powerpoint/2010/main" val="69837648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31BCC-8502-6BB0-EFE6-139D78365242}"/>
            </a:ext>
          </a:extLst>
        </p:cNvPr>
        <p:cNvGrpSpPr/>
        <p:nvPr/>
      </p:nvGrpSpPr>
      <p:grpSpPr>
        <a:xfrm>
          <a:off x="0" y="0"/>
          <a:ext cx="0" cy="0"/>
          <a:chOff x="0" y="0"/>
          <a:chExt cx="0" cy="0"/>
        </a:xfrm>
      </p:grpSpPr>
      <p:sp>
        <p:nvSpPr>
          <p:cNvPr id="68" name="Title 67">
            <a:extLst>
              <a:ext uri="{FF2B5EF4-FFF2-40B4-BE49-F238E27FC236}">
                <a16:creationId xmlns:a16="http://schemas.microsoft.com/office/drawing/2014/main" id="{25096C7F-FEDE-88BF-DD51-D5DA46BC0B9B}"/>
              </a:ext>
            </a:extLst>
          </p:cNvPr>
          <p:cNvSpPr>
            <a:spLocks noGrp="1"/>
          </p:cNvSpPr>
          <p:nvPr>
            <p:ph type="title"/>
          </p:nvPr>
        </p:nvSpPr>
        <p:spPr>
          <a:xfrm>
            <a:off x="584200" y="387766"/>
            <a:ext cx="5672544" cy="263149"/>
          </a:xfrm>
        </p:spPr>
        <p:txBody>
          <a:bodyPr/>
          <a:lstStyle/>
          <a:p>
            <a:r>
              <a:rPr lang="en-US" noProof="0" dirty="0"/>
              <a:t>A day in the life of an HR leader</a:t>
            </a:r>
          </a:p>
        </p:txBody>
      </p:sp>
      <p:sp>
        <p:nvSpPr>
          <p:cNvPr id="152" name="TextBox 151">
            <a:extLst>
              <a:ext uri="{FF2B5EF4-FFF2-40B4-BE49-F238E27FC236}">
                <a16:creationId xmlns:a16="http://schemas.microsoft.com/office/drawing/2014/main" id="{BE4EC88B-F8A4-C49A-BD6C-2AA1BCD87275}"/>
              </a:ext>
            </a:extLst>
          </p:cNvPr>
          <p:cNvSpPr txBox="1"/>
          <p:nvPr/>
        </p:nvSpPr>
        <p:spPr>
          <a:xfrm>
            <a:off x="10207067" y="1582341"/>
            <a:ext cx="1905067" cy="1846659"/>
          </a:xfrm>
          <a:prstGeom prst="rect">
            <a:avLst/>
          </a:prstGeom>
          <a:noFill/>
        </p:spPr>
        <p:txBody>
          <a:bodyPr wrap="square" lIns="0" tIns="0" rIns="0" bIns="0" rtlCol="0">
            <a:spAutoFit/>
          </a:bodyPr>
          <a:lstStyle/>
          <a:p>
            <a:pPr algn="r"/>
            <a:r>
              <a:rPr lang="en-US" sz="2400" noProof="0" dirty="0">
                <a:solidFill>
                  <a:schemeClr val="accent3"/>
                </a:solidFill>
                <a:latin typeface="Segoe UI Semibold"/>
              </a:rPr>
              <a:t>Omar</a:t>
            </a:r>
            <a:br>
              <a:rPr kumimoji="0" lang="en-US" sz="2400" b="0" i="0" u="none" strike="noStrike" kern="1200" cap="none" spc="0" normalizeH="0" baseline="0" noProof="0" dirty="0">
                <a:ln>
                  <a:noFill/>
                </a:ln>
                <a:solidFill>
                  <a:schemeClr val="accent3"/>
                </a:solidFill>
                <a:effectLst/>
                <a:uLnTx/>
                <a:uFillTx/>
                <a:latin typeface="Segoe UI Semibold"/>
                <a:ea typeface="+mn-ea"/>
                <a:cs typeface="+mn-cs"/>
              </a:rPr>
            </a:br>
            <a:r>
              <a:rPr kumimoji="0" lang="en-US" sz="1600" u="none" strike="noStrike" kern="1200" cap="none" spc="0" normalizeH="0" baseline="0" noProof="0" dirty="0">
                <a:ln>
                  <a:noFill/>
                </a:ln>
                <a:solidFill>
                  <a:schemeClr val="accent3"/>
                </a:solidFill>
                <a:effectLst/>
                <a:uLnTx/>
                <a:uFillTx/>
                <a:latin typeface="Segoe UI" panose="020B0502040204020203" pitchFamily="34" charset="0"/>
                <a:cs typeface="Segoe UI" panose="020B0502040204020203" pitchFamily="34" charset="0"/>
              </a:rPr>
              <a:t>aims to foster a people-centric culture in the organization to promote growth and inclusivity</a:t>
            </a:r>
            <a:endParaRPr kumimoji="0" lang="en-US" sz="2000" u="none" strike="noStrike" kern="1200" cap="none" spc="0" normalizeH="0" baseline="0" noProof="0" dirty="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153" name="Graphic 152">
            <a:extLst>
              <a:ext uri="{FF2B5EF4-FFF2-40B4-BE49-F238E27FC236}">
                <a16:creationId xmlns:a16="http://schemas.microsoft.com/office/drawing/2014/main" id="{DF3FE909-7637-943B-0E4A-17974F4D787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11417212" y="3582095"/>
            <a:ext cx="274790" cy="274790"/>
          </a:xfrm>
          <a:prstGeom prst="rect">
            <a:avLst/>
          </a:prstGeom>
        </p:spPr>
      </p:pic>
      <p:sp>
        <p:nvSpPr>
          <p:cNvPr id="41" name="Text Placeholder 40">
            <a:extLst>
              <a:ext uri="{FF2B5EF4-FFF2-40B4-BE49-F238E27FC236}">
                <a16:creationId xmlns:a16="http://schemas.microsoft.com/office/drawing/2014/main" id="{A0657FAF-6192-CBF6-8D9D-3785751DAFB0}"/>
              </a:ext>
            </a:extLst>
          </p:cNvPr>
          <p:cNvSpPr>
            <a:spLocks noGrp="1"/>
          </p:cNvSpPr>
          <p:nvPr>
            <p:ph type="body" sz="quarter" idx="17"/>
          </p:nvPr>
        </p:nvSpPr>
        <p:spPr>
          <a:xfrm>
            <a:off x="6096001" y="521099"/>
            <a:ext cx="4022928" cy="169277"/>
          </a:xfrm>
        </p:spPr>
        <p:txBody>
          <a:bodyPr/>
          <a:lstStyle/>
          <a:p>
            <a:r>
              <a:rPr lang="en-US" noProof="0">
                <a:latin typeface="Segoe UI Semibold"/>
                <a:cs typeface="Segoe UI Semibold"/>
              </a:rPr>
              <a:t>Microsoft 365 Copilot</a:t>
            </a:r>
            <a:endParaRPr lang="en-US" noProof="0"/>
          </a:p>
        </p:txBody>
      </p:sp>
      <p:sp>
        <p:nvSpPr>
          <p:cNvPr id="46" name="Text Placeholder 45">
            <a:extLst>
              <a:ext uri="{FF2B5EF4-FFF2-40B4-BE49-F238E27FC236}">
                <a16:creationId xmlns:a16="http://schemas.microsoft.com/office/drawing/2014/main" id="{86EEE6E2-75F9-3099-8071-F6EA25493754}"/>
              </a:ext>
            </a:extLst>
          </p:cNvPr>
          <p:cNvSpPr>
            <a:spLocks noGrp="1"/>
          </p:cNvSpPr>
          <p:nvPr>
            <p:ph type="body" sz="quarter" idx="38"/>
          </p:nvPr>
        </p:nvSpPr>
        <p:spPr>
          <a:solidFill>
            <a:srgbClr val="0070C0"/>
          </a:solidFill>
        </p:spPr>
        <p:txBody>
          <a:bodyPr/>
          <a:lstStyle/>
          <a:p>
            <a:endParaRPr lang="en-US" noProof="0"/>
          </a:p>
        </p:txBody>
      </p:sp>
      <p:sp>
        <p:nvSpPr>
          <p:cNvPr id="47" name="Text Placeholder 46">
            <a:extLst>
              <a:ext uri="{FF2B5EF4-FFF2-40B4-BE49-F238E27FC236}">
                <a16:creationId xmlns:a16="http://schemas.microsoft.com/office/drawing/2014/main" id="{6657E7A7-4EA2-266B-7512-7BE3B430D18E}"/>
              </a:ext>
            </a:extLst>
          </p:cNvPr>
          <p:cNvSpPr>
            <a:spLocks noGrp="1"/>
          </p:cNvSpPr>
          <p:nvPr>
            <p:ph type="body" sz="quarter" idx="39"/>
          </p:nvPr>
        </p:nvSpPr>
        <p:spPr>
          <a:solidFill>
            <a:srgbClr val="0078D4"/>
          </a:solidFill>
        </p:spPr>
        <p:txBody>
          <a:bodyPr/>
          <a:lstStyle/>
          <a:p>
            <a:endParaRPr lang="en-US" noProof="0"/>
          </a:p>
        </p:txBody>
      </p:sp>
      <p:sp>
        <p:nvSpPr>
          <p:cNvPr id="48" name="Text Placeholder 47">
            <a:extLst>
              <a:ext uri="{FF2B5EF4-FFF2-40B4-BE49-F238E27FC236}">
                <a16:creationId xmlns:a16="http://schemas.microsoft.com/office/drawing/2014/main" id="{67FED0C5-F7F7-5A3F-587E-63B6484DB983}"/>
              </a:ext>
            </a:extLst>
          </p:cNvPr>
          <p:cNvSpPr>
            <a:spLocks noGrp="1"/>
          </p:cNvSpPr>
          <p:nvPr>
            <p:ph type="body" sz="quarter" idx="40"/>
          </p:nvPr>
        </p:nvSpPr>
        <p:spPr>
          <a:solidFill>
            <a:schemeClr val="bg1">
              <a:lumMod val="50000"/>
            </a:schemeClr>
          </a:solidFill>
        </p:spPr>
        <p:txBody>
          <a:bodyPr/>
          <a:lstStyle/>
          <a:p>
            <a:endParaRPr lang="en-US" noProof="0"/>
          </a:p>
        </p:txBody>
      </p:sp>
      <p:sp>
        <p:nvSpPr>
          <p:cNvPr id="15" name="Text Placeholder 14">
            <a:extLst>
              <a:ext uri="{FF2B5EF4-FFF2-40B4-BE49-F238E27FC236}">
                <a16:creationId xmlns:a16="http://schemas.microsoft.com/office/drawing/2014/main" id="{ED3F8269-AC1F-EDBB-6608-914C949153DA}"/>
              </a:ext>
            </a:extLst>
          </p:cNvPr>
          <p:cNvSpPr>
            <a:spLocks noGrp="1"/>
          </p:cNvSpPr>
          <p:nvPr>
            <p:ph type="body" sz="quarter" idx="37"/>
          </p:nvPr>
        </p:nvSpPr>
        <p:spPr/>
        <p:txBody>
          <a:bodyPr/>
          <a:lstStyle/>
          <a:p>
            <a:endParaRPr lang="en-US" noProof="0"/>
          </a:p>
        </p:txBody>
      </p:sp>
      <p:sp>
        <p:nvSpPr>
          <p:cNvPr id="2" name="Rectangle: Rounded Corners 6">
            <a:extLst>
              <a:ext uri="{FF2B5EF4-FFF2-40B4-BE49-F238E27FC236}">
                <a16:creationId xmlns:a16="http://schemas.microsoft.com/office/drawing/2014/main" id="{179DBCF9-C337-A841-48D6-11DFE67A7314}"/>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4" name="Rectangle: Rounded Corners 6">
            <a:extLst>
              <a:ext uri="{FF2B5EF4-FFF2-40B4-BE49-F238E27FC236}">
                <a16:creationId xmlns:a16="http://schemas.microsoft.com/office/drawing/2014/main" id="{03EE9EB7-4E49-4D67-11A8-97259647D953}"/>
              </a:ext>
              <a:ext uri="{C183D7F6-B498-43B3-948B-1728B52AA6E4}">
                <adec:decorative xmlns:adec="http://schemas.microsoft.com/office/drawing/2017/decorative" val="1"/>
              </a:ext>
            </a:extLst>
          </p:cNvPr>
          <p:cNvSpPr/>
          <p:nvPr/>
        </p:nvSpPr>
        <p:spPr bwMode="auto">
          <a:xfrm>
            <a:off x="1286540" y="1134767"/>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~45 minutes per day</a:t>
            </a:r>
          </a:p>
        </p:txBody>
      </p:sp>
      <p:pic>
        <p:nvPicPr>
          <p:cNvPr id="5" name="Graphic 4">
            <a:extLst>
              <a:ext uri="{FF2B5EF4-FFF2-40B4-BE49-F238E27FC236}">
                <a16:creationId xmlns:a16="http://schemas.microsoft.com/office/drawing/2014/main" id="{0B9325F3-849A-2D97-A5AA-09FC8870D32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36270" y="1170767"/>
            <a:ext cx="144000" cy="144000"/>
          </a:xfrm>
          <a:prstGeom prst="rect">
            <a:avLst/>
          </a:prstGeom>
        </p:spPr>
      </p:pic>
      <p:sp>
        <p:nvSpPr>
          <p:cNvPr id="10" name="Rectangle: Rounded Corners 6">
            <a:extLst>
              <a:ext uri="{FF2B5EF4-FFF2-40B4-BE49-F238E27FC236}">
                <a16:creationId xmlns:a16="http://schemas.microsoft.com/office/drawing/2014/main" id="{D666A93F-6D90-4D06-E10D-5A522EDEFA7A}"/>
              </a:ext>
              <a:ext uri="{C183D7F6-B498-43B3-948B-1728B52AA6E4}">
                <adec:decorative xmlns:adec="http://schemas.microsoft.com/office/drawing/2017/decorative" val="1"/>
              </a:ext>
            </a:extLst>
          </p:cNvPr>
          <p:cNvSpPr/>
          <p:nvPr/>
        </p:nvSpPr>
        <p:spPr bwMode="auto">
          <a:xfrm>
            <a:off x="2908241" y="1134767"/>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Facetime with employees</a:t>
            </a:r>
          </a:p>
        </p:txBody>
      </p:sp>
      <p:pic>
        <p:nvPicPr>
          <p:cNvPr id="11" name="Graphic 10">
            <a:extLst>
              <a:ext uri="{FF2B5EF4-FFF2-40B4-BE49-F238E27FC236}">
                <a16:creationId xmlns:a16="http://schemas.microsoft.com/office/drawing/2014/main" id="{6272167C-1920-1493-2CB7-51BFB4483FD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968076" y="1170767"/>
            <a:ext cx="144000" cy="144000"/>
          </a:xfrm>
          <a:prstGeom prst="rect">
            <a:avLst/>
          </a:prstGeom>
        </p:spPr>
      </p:pic>
      <p:sp>
        <p:nvSpPr>
          <p:cNvPr id="7" name="Rectangle: Rounded Corners 6">
            <a:extLst>
              <a:ext uri="{FF2B5EF4-FFF2-40B4-BE49-F238E27FC236}">
                <a16:creationId xmlns:a16="http://schemas.microsoft.com/office/drawing/2014/main" id="{287526A6-354A-F055-A13F-7B87113D6362}"/>
              </a:ext>
              <a:ext uri="{C183D7F6-B498-43B3-948B-1728B52AA6E4}">
                <adec:decorative xmlns:adec="http://schemas.microsoft.com/office/drawing/2017/decorative" val="1"/>
              </a:ext>
            </a:extLst>
          </p:cNvPr>
          <p:cNvSpPr/>
          <p:nvPr/>
        </p:nvSpPr>
        <p:spPr bwMode="auto">
          <a:xfrm>
            <a:off x="5754503" y="1134767"/>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Building culture</a:t>
            </a:r>
          </a:p>
        </p:txBody>
      </p:sp>
      <p:pic>
        <p:nvPicPr>
          <p:cNvPr id="8" name="Graphic 7">
            <a:extLst>
              <a:ext uri="{FF2B5EF4-FFF2-40B4-BE49-F238E27FC236}">
                <a16:creationId xmlns:a16="http://schemas.microsoft.com/office/drawing/2014/main" id="{A96E270F-B534-8BEB-3276-8853B20A024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01636" y="1170767"/>
            <a:ext cx="144000" cy="144000"/>
          </a:xfrm>
          <a:prstGeom prst="rect">
            <a:avLst/>
          </a:prstGeom>
        </p:spPr>
      </p:pic>
      <p:sp>
        <p:nvSpPr>
          <p:cNvPr id="87" name="Step 1 time">
            <a:extLst>
              <a:ext uri="{FF2B5EF4-FFF2-40B4-BE49-F238E27FC236}">
                <a16:creationId xmlns:a16="http://schemas.microsoft.com/office/drawing/2014/main" id="{89974161-8773-3114-EC90-BA4FB0CB9860}"/>
              </a:ext>
            </a:extLst>
          </p:cNvPr>
          <p:cNvSpPr/>
          <p:nvPr/>
        </p:nvSpPr>
        <p:spPr bwMode="auto">
          <a:xfrm>
            <a:off x="566416"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8:00 am</a:t>
            </a:r>
          </a:p>
        </p:txBody>
      </p:sp>
      <p:sp>
        <p:nvSpPr>
          <p:cNvPr id="86" name="Step 1 top">
            <a:extLst>
              <a:ext uri="{FF2B5EF4-FFF2-40B4-BE49-F238E27FC236}">
                <a16:creationId xmlns:a16="http://schemas.microsoft.com/office/drawing/2014/main" id="{03800281-D111-83A1-1A9A-546B04192E3A}"/>
              </a:ext>
            </a:extLst>
          </p:cNvPr>
          <p:cNvSpPr txBox="1"/>
          <p:nvPr/>
        </p:nvSpPr>
        <p:spPr>
          <a:xfrm>
            <a:off x="566414" y="2033954"/>
            <a:ext cx="2705513" cy="749821"/>
          </a:xfrm>
          <a:prstGeom prst="rect">
            <a:avLst/>
          </a:prstGeom>
          <a:noFill/>
        </p:spPr>
        <p:txBody>
          <a:bodyPr wrap="square" lIns="91440" tIns="0" rIns="91440" bIns="0" rtlCol="0" anchor="t">
            <a:spAutoFit/>
          </a:bodyPr>
          <a:lstStyle/>
          <a:p>
            <a:pPr>
              <a:lnSpc>
                <a:spcPct val="110000"/>
              </a:lnSpc>
              <a:defRPr/>
            </a:pPr>
            <a:r>
              <a:rPr lang="en-US" sz="900" noProof="0" dirty="0">
                <a:solidFill>
                  <a:srgbClr val="1A1A1A"/>
                </a:solidFill>
                <a:ea typeface="Segoe UI" pitchFamily="34" charset="0"/>
                <a:cs typeface="Segoe UI" pitchFamily="34" charset="0"/>
              </a:rPr>
              <a:t>Omar interviews a candidate for an open department leadership role at his home. </a:t>
            </a:r>
            <a:br>
              <a:rPr lang="en-US" sz="900" noProof="0" dirty="0">
                <a:solidFill>
                  <a:srgbClr val="1A1A1A"/>
                </a:solidFill>
                <a:ea typeface="Segoe UI" pitchFamily="34" charset="0"/>
                <a:cs typeface="Segoe UI" pitchFamily="34" charset="0"/>
              </a:rPr>
            </a:br>
            <a:r>
              <a:rPr lang="en-US" sz="900" noProof="0" dirty="0">
                <a:solidFill>
                  <a:srgbClr val="1A1A1A"/>
                </a:solidFill>
                <a:ea typeface="Segoe UI" pitchFamily="34" charset="0"/>
                <a:cs typeface="Segoe UI" pitchFamily="34" charset="0"/>
              </a:rPr>
              <a:t>He requests Copilot to review the </a:t>
            </a:r>
            <a:r>
              <a:rPr lang="en-US" sz="900" dirty="0">
                <a:solidFill>
                  <a:srgbClr val="1A1A1A"/>
                </a:solidFill>
                <a:ea typeface="Segoe UI" pitchFamily="34" charset="0"/>
                <a:cs typeface="Segoe UI" pitchFamily="34" charset="0"/>
              </a:rPr>
              <a:t>transcripts and </a:t>
            </a:r>
            <a:r>
              <a:rPr lang="en-US" sz="900" noProof="0" dirty="0">
                <a:solidFill>
                  <a:srgbClr val="1A1A1A"/>
                </a:solidFill>
                <a:ea typeface="Segoe UI" pitchFamily="34" charset="0"/>
                <a:cs typeface="Segoe UI" pitchFamily="34" charset="0"/>
              </a:rPr>
              <a:t>suggest more questions and summarize the candidate’s answers.</a:t>
            </a:r>
          </a:p>
        </p:txBody>
      </p:sp>
      <p:pic>
        <p:nvPicPr>
          <p:cNvPr id="142" name="Picture 141" descr="Zip Co logo SVG free download, id: 101874 - Brandlogos.net">
            <a:hlinkClick r:id="rId11"/>
            <a:extLst>
              <a:ext uri="{FF2B5EF4-FFF2-40B4-BE49-F238E27FC236}">
                <a16:creationId xmlns:a16="http://schemas.microsoft.com/office/drawing/2014/main" id="{2AFDDA4F-97E1-8B13-B142-36F421A70626}"/>
              </a:ext>
            </a:extLst>
          </p:cNvPr>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942975" y="2909981"/>
            <a:ext cx="197434" cy="160448"/>
          </a:xfrm>
          <a:prstGeom prst="rect">
            <a:avLst/>
          </a:prstGeom>
          <a:noFill/>
          <a:extLst>
            <a:ext uri="{909E8E84-426E-40DD-AFC4-6F175D3DCCD1}">
              <a14:hiddenFill xmlns:a14="http://schemas.microsoft.com/office/drawing/2010/main">
                <a:solidFill>
                  <a:srgbClr val="FFFFFF"/>
                </a:solidFill>
              </a14:hiddenFill>
            </a:ext>
          </a:extLst>
        </p:spPr>
      </p:pic>
      <p:sp>
        <p:nvSpPr>
          <p:cNvPr id="143" name="TextBox 142">
            <a:extLst>
              <a:ext uri="{FF2B5EF4-FFF2-40B4-BE49-F238E27FC236}">
                <a16:creationId xmlns:a16="http://schemas.microsoft.com/office/drawing/2014/main" id="{019C97BF-634B-1D68-9D75-947E23E8C983}"/>
              </a:ext>
              <a:ext uri="{C183D7F6-B498-43B3-948B-1728B52AA6E4}">
                <adec:decorative xmlns:adec="http://schemas.microsoft.com/office/drawing/2017/decorative" val="0"/>
              </a:ext>
            </a:extLst>
          </p:cNvPr>
          <p:cNvSpPr txBox="1"/>
          <p:nvPr/>
        </p:nvSpPr>
        <p:spPr>
          <a:xfrm>
            <a:off x="1322448" y="2914642"/>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sp>
        <p:nvSpPr>
          <p:cNvPr id="84" name="Step 1 bottom">
            <a:extLst>
              <a:ext uri="{FF2B5EF4-FFF2-40B4-BE49-F238E27FC236}">
                <a16:creationId xmlns:a16="http://schemas.microsoft.com/office/drawing/2014/main" id="{644727E4-6B41-952A-D182-6A22681054CA}"/>
              </a:ext>
              <a:ext uri="{C183D7F6-B498-43B3-948B-1728B52AA6E4}">
                <adec:decorative xmlns:adec="http://schemas.microsoft.com/office/drawing/2017/decorative" val="1"/>
              </a:ext>
            </a:extLst>
          </p:cNvPr>
          <p:cNvSpPr/>
          <p:nvPr/>
        </p:nvSpPr>
        <p:spPr bwMode="auto">
          <a:xfrm>
            <a:off x="566415" y="3167836"/>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What are some good follow up questions to learn more about this person’s skills and experience?</a:t>
            </a:r>
          </a:p>
          <a:p>
            <a:pPr defTabSz="932472" fontAlgn="base">
              <a:spcBef>
                <a:spcPct val="0"/>
              </a:spcBef>
              <a:spcAft>
                <a:spcPct val="0"/>
              </a:spcAft>
            </a:pPr>
            <a:endParaRPr lang="en-US" sz="900" kern="0" noProof="0" dirty="0">
              <a:solidFill>
                <a:srgbClr val="1A1A1A"/>
              </a:solidFill>
              <a:latin typeface="Segoe UI"/>
            </a:endParaRPr>
          </a:p>
        </p:txBody>
      </p:sp>
      <p:sp>
        <p:nvSpPr>
          <p:cNvPr id="89" name="Step 2 time">
            <a:extLst>
              <a:ext uri="{FF2B5EF4-FFF2-40B4-BE49-F238E27FC236}">
                <a16:creationId xmlns:a16="http://schemas.microsoft.com/office/drawing/2014/main" id="{D9586C10-911F-22FD-9141-C3C4B1D64D5F}"/>
              </a:ext>
            </a:extLst>
          </p:cNvPr>
          <p:cNvSpPr/>
          <p:nvPr/>
        </p:nvSpPr>
        <p:spPr bwMode="auto">
          <a:xfrm>
            <a:off x="382045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9:35 am</a:t>
            </a:r>
          </a:p>
        </p:txBody>
      </p:sp>
      <p:sp>
        <p:nvSpPr>
          <p:cNvPr id="90" name="Step 2 top">
            <a:extLst>
              <a:ext uri="{FF2B5EF4-FFF2-40B4-BE49-F238E27FC236}">
                <a16:creationId xmlns:a16="http://schemas.microsoft.com/office/drawing/2014/main" id="{60EE343B-B67F-BC80-6D69-0CA91589EF08}"/>
              </a:ext>
            </a:extLst>
          </p:cNvPr>
          <p:cNvSpPr txBox="1"/>
          <p:nvPr/>
        </p:nvSpPr>
        <p:spPr>
          <a:xfrm>
            <a:off x="3802523" y="2033954"/>
            <a:ext cx="2907304"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At the office Omar summarizes some chat threads that occurred overnight at a subsidiary and can quickly assess the situation and provide guidance to his team to address the issue.</a:t>
            </a:r>
          </a:p>
        </p:txBody>
      </p:sp>
      <p:pic>
        <p:nvPicPr>
          <p:cNvPr id="21" name="Picture 6" descr="Microsoft Teams Logo, symbol, meaning, history, PNG">
            <a:hlinkClick r:id="rId13"/>
            <a:extLst>
              <a:ext uri="{FF2B5EF4-FFF2-40B4-BE49-F238E27FC236}">
                <a16:creationId xmlns:a16="http://schemas.microsoft.com/office/drawing/2014/main" id="{675A9338-AF6B-2436-72A7-9F1127EEDF9E}"/>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l="20244" r="20244"/>
          <a:stretch/>
        </p:blipFill>
        <p:spPr bwMode="auto">
          <a:xfrm>
            <a:off x="4238624" y="2890369"/>
            <a:ext cx="228153" cy="21564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AA8B7C5F-7EC0-C515-7382-3F6E2105C4A1}"/>
              </a:ext>
              <a:ext uri="{C183D7F6-B498-43B3-948B-1728B52AA6E4}">
                <adec:decorative xmlns:adec="http://schemas.microsoft.com/office/drawing/2017/decorative" val="0"/>
              </a:ext>
            </a:extLst>
          </p:cNvPr>
          <p:cNvSpPr txBox="1"/>
          <p:nvPr/>
        </p:nvSpPr>
        <p:spPr>
          <a:xfrm>
            <a:off x="4638931" y="2882595"/>
            <a:ext cx="1602056" cy="184666"/>
          </a:xfrm>
          <a:prstGeom prst="rect">
            <a:avLst/>
          </a:prstGeom>
          <a:noFill/>
        </p:spPr>
        <p:txBody>
          <a:bodyPr wrap="square" lIns="0" tIns="0" rIns="0" bIns="0" rtlCol="0" anchor="ctr">
            <a:spAutoFit/>
          </a:bodyPr>
          <a:lstStyle/>
          <a:p>
            <a:pPr defTabSz="914367">
              <a:defRPr/>
            </a:pPr>
            <a:r>
              <a:rPr lang="en-US" sz="1200" noProof="0">
                <a:solidFill>
                  <a:prstClr val="black"/>
                </a:solidFill>
                <a:latin typeface="Segoe UI Semibold"/>
              </a:rPr>
              <a:t>Copilot in Teams</a:t>
            </a:r>
          </a:p>
        </p:txBody>
      </p:sp>
      <p:sp>
        <p:nvSpPr>
          <p:cNvPr id="88" name="Step 2 bottom">
            <a:extLst>
              <a:ext uri="{FF2B5EF4-FFF2-40B4-BE49-F238E27FC236}">
                <a16:creationId xmlns:a16="http://schemas.microsoft.com/office/drawing/2014/main" id="{C330B906-051B-B2CA-AEF8-20BDABAA97B7}"/>
              </a:ext>
              <a:ext uri="{C183D7F6-B498-43B3-948B-1728B52AA6E4}">
                <adec:decorative xmlns:adec="http://schemas.microsoft.com/office/drawing/2017/decorative" val="1"/>
              </a:ext>
            </a:extLst>
          </p:cNvPr>
          <p:cNvSpPr/>
          <p:nvPr/>
        </p:nvSpPr>
        <p:spPr bwMode="auto">
          <a:xfrm>
            <a:off x="3802523" y="3167835"/>
            <a:ext cx="2844911"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Summarize this thread and include the key issues and suggestions for resolution along with who had the suggestions.</a:t>
            </a:r>
          </a:p>
          <a:p>
            <a:pPr defTabSz="932472" fontAlgn="base">
              <a:spcBef>
                <a:spcPct val="0"/>
              </a:spcBef>
              <a:spcAft>
                <a:spcPct val="0"/>
              </a:spcAft>
            </a:pPr>
            <a:endParaRPr lang="en-US" sz="900" kern="0" noProof="0" dirty="0">
              <a:solidFill>
                <a:srgbClr val="1A1A1A"/>
              </a:solidFill>
              <a:latin typeface="Segoe UI"/>
            </a:endParaRPr>
          </a:p>
        </p:txBody>
      </p:sp>
      <p:sp>
        <p:nvSpPr>
          <p:cNvPr id="91" name="Step 3 time">
            <a:extLst>
              <a:ext uri="{FF2B5EF4-FFF2-40B4-BE49-F238E27FC236}">
                <a16:creationId xmlns:a16="http://schemas.microsoft.com/office/drawing/2014/main" id="{DEDD35B4-8032-6246-72B7-099464A6A1F5}"/>
              </a:ext>
            </a:extLst>
          </p:cNvPr>
          <p:cNvSpPr/>
          <p:nvPr/>
        </p:nvSpPr>
        <p:spPr bwMode="auto">
          <a:xfrm>
            <a:off x="707449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10:00 am</a:t>
            </a:r>
          </a:p>
        </p:txBody>
      </p:sp>
      <p:sp>
        <p:nvSpPr>
          <p:cNvPr id="93" name="Step 3 top">
            <a:extLst>
              <a:ext uri="{FF2B5EF4-FFF2-40B4-BE49-F238E27FC236}">
                <a16:creationId xmlns:a16="http://schemas.microsoft.com/office/drawing/2014/main" id="{E8475E45-1440-1D14-A393-5DDFEA5008BE}"/>
              </a:ext>
            </a:extLst>
          </p:cNvPr>
          <p:cNvSpPr txBox="1"/>
          <p:nvPr/>
        </p:nvSpPr>
        <p:spPr>
          <a:xfrm>
            <a:off x="7074494" y="2033954"/>
            <a:ext cx="2705513" cy="74982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Omar asks Copilot to create a summary</a:t>
            </a:r>
            <a:br>
              <a:rPr kumimoji="0" lang="en-US" b="0" i="0" u="none" strike="noStrike" kern="0" cap="none" spc="0" normalizeH="0" baseline="0" noProof="0" dirty="0">
                <a:ln>
                  <a:noFill/>
                </a:ln>
                <a:solidFill>
                  <a:srgbClr val="1A1A1A"/>
                </a:solidFill>
                <a:effectLst/>
                <a:uLnTx/>
                <a:uFillTx/>
                <a:cs typeface="Segoe UI" pitchFamily="34" charset="0"/>
              </a:rPr>
            </a:br>
            <a:r>
              <a:rPr kumimoji="0" lang="en-US" b="0" i="0" u="none" strike="noStrike" kern="0" cap="none" spc="0" normalizeH="0" baseline="0" noProof="0" dirty="0">
                <a:ln>
                  <a:noFill/>
                </a:ln>
                <a:solidFill>
                  <a:srgbClr val="1A1A1A"/>
                </a:solidFill>
                <a:effectLst/>
                <a:uLnTx/>
                <a:uFillTx/>
                <a:cs typeface="Segoe UI" pitchFamily="34" charset="0"/>
              </a:rPr>
              <a:t>of the organization’s new compliance handbook to ensure it has the key points.</a:t>
            </a:r>
            <a:br>
              <a:rPr kumimoji="0" lang="en-US" b="0" i="0" u="none" strike="noStrike" kern="0" cap="none" spc="0" normalizeH="0" baseline="0" noProof="0" dirty="0">
                <a:ln>
                  <a:noFill/>
                </a:ln>
                <a:solidFill>
                  <a:srgbClr val="1A1A1A"/>
                </a:solidFill>
                <a:effectLst/>
                <a:uLnTx/>
                <a:uFillTx/>
                <a:cs typeface="Segoe UI" pitchFamily="34" charset="0"/>
              </a:rPr>
            </a:br>
            <a:r>
              <a:rPr kumimoji="0" lang="en-US" b="0" i="0" u="none" strike="noStrike" kern="0" cap="none" spc="0" normalizeH="0" baseline="0" noProof="0" dirty="0">
                <a:ln>
                  <a:noFill/>
                </a:ln>
                <a:solidFill>
                  <a:srgbClr val="1A1A1A"/>
                </a:solidFill>
                <a:effectLst/>
                <a:uLnTx/>
                <a:uFillTx/>
                <a:cs typeface="Segoe UI" pitchFamily="34" charset="0"/>
              </a:rPr>
              <a:t>He then commands Copilot to fill in the missing sections.</a:t>
            </a:r>
          </a:p>
        </p:txBody>
      </p:sp>
      <p:pic>
        <p:nvPicPr>
          <p:cNvPr id="35" name="Picture 34">
            <a:extLst>
              <a:ext uri="{FF2B5EF4-FFF2-40B4-BE49-F238E27FC236}">
                <a16:creationId xmlns:a16="http://schemas.microsoft.com/office/drawing/2014/main" id="{7E8CDCE1-8833-20B1-15C7-367A6A5C435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334274" y="2841139"/>
            <a:ext cx="360000" cy="360000"/>
          </a:xfrm>
          <a:prstGeom prst="ellipse">
            <a:avLst/>
          </a:prstGeom>
          <a:solidFill>
            <a:srgbClr val="FFFFFF"/>
          </a:solidFill>
        </p:spPr>
      </p:pic>
      <p:sp>
        <p:nvSpPr>
          <p:cNvPr id="36" name="TextBox 35">
            <a:extLst>
              <a:ext uri="{FF2B5EF4-FFF2-40B4-BE49-F238E27FC236}">
                <a16:creationId xmlns:a16="http://schemas.microsoft.com/office/drawing/2014/main" id="{E3D1A099-0261-80B5-72E0-BDBAB56F6AF2}"/>
              </a:ext>
              <a:ext uri="{C183D7F6-B498-43B3-948B-1728B52AA6E4}">
                <adec:decorative xmlns:adec="http://schemas.microsoft.com/office/drawing/2017/decorative" val="0"/>
              </a:ext>
            </a:extLst>
          </p:cNvPr>
          <p:cNvSpPr txBox="1"/>
          <p:nvPr/>
        </p:nvSpPr>
        <p:spPr>
          <a:xfrm>
            <a:off x="7793225" y="293650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sp>
        <p:nvSpPr>
          <p:cNvPr id="92" name="Step 3 bottom">
            <a:extLst>
              <a:ext uri="{FF2B5EF4-FFF2-40B4-BE49-F238E27FC236}">
                <a16:creationId xmlns:a16="http://schemas.microsoft.com/office/drawing/2014/main" id="{902055F7-6153-4011-F2BB-59F898534D92}"/>
              </a:ext>
              <a:ext uri="{C183D7F6-B498-43B3-948B-1728B52AA6E4}">
                <adec:decorative xmlns:adec="http://schemas.microsoft.com/office/drawing/2017/decorative" val="1"/>
              </a:ext>
            </a:extLst>
          </p:cNvPr>
          <p:cNvSpPr/>
          <p:nvPr/>
        </p:nvSpPr>
        <p:spPr bwMode="auto">
          <a:xfrm>
            <a:off x="7074494" y="3167835"/>
            <a:ext cx="2705513" cy="66583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Summarize the Contoso Compliance Handbook in about four paragraphs for an executive and provide a list of key points.</a:t>
            </a:r>
          </a:p>
          <a:p>
            <a:pPr defTabSz="932472" fontAlgn="base">
              <a:spcBef>
                <a:spcPct val="0"/>
              </a:spcBef>
              <a:spcAft>
                <a:spcPct val="0"/>
              </a:spcAft>
            </a:pPr>
            <a:endParaRPr lang="en-US" sz="900" kern="0" noProof="0" dirty="0">
              <a:solidFill>
                <a:srgbClr val="1A1A1A"/>
              </a:solidFill>
              <a:latin typeface="Segoe UI"/>
            </a:endParaRPr>
          </a:p>
          <a:p>
            <a:pPr defTabSz="932472" fontAlgn="base">
              <a:spcBef>
                <a:spcPct val="0"/>
              </a:spcBef>
              <a:spcAft>
                <a:spcPct val="0"/>
              </a:spcAft>
            </a:pPr>
            <a:endParaRPr lang="en-US" sz="900" kern="0" noProof="0" dirty="0">
              <a:solidFill>
                <a:srgbClr val="1A1A1A"/>
              </a:solidFill>
              <a:latin typeface="Segoe UI"/>
            </a:endParaRPr>
          </a:p>
        </p:txBody>
      </p:sp>
      <p:sp>
        <p:nvSpPr>
          <p:cNvPr id="83" name="Step 4 time">
            <a:extLst>
              <a:ext uri="{FF2B5EF4-FFF2-40B4-BE49-F238E27FC236}">
                <a16:creationId xmlns:a16="http://schemas.microsoft.com/office/drawing/2014/main" id="{044E0167-5A57-AFFE-05D8-AC9F88455175}"/>
              </a:ext>
            </a:extLst>
          </p:cNvPr>
          <p:cNvSpPr/>
          <p:nvPr/>
        </p:nvSpPr>
        <p:spPr bwMode="auto">
          <a:xfrm>
            <a:off x="7074495" y="405058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1:00 pm</a:t>
            </a:r>
          </a:p>
        </p:txBody>
      </p:sp>
      <p:sp>
        <p:nvSpPr>
          <p:cNvPr id="13" name="Step 4 top">
            <a:extLst>
              <a:ext uri="{FF2B5EF4-FFF2-40B4-BE49-F238E27FC236}">
                <a16:creationId xmlns:a16="http://schemas.microsoft.com/office/drawing/2014/main" id="{D6A73621-7A36-0185-88DE-2DA47C8FA120}"/>
              </a:ext>
            </a:extLst>
          </p:cNvPr>
          <p:cNvSpPr txBox="1"/>
          <p:nvPr/>
        </p:nvSpPr>
        <p:spPr>
          <a:xfrm>
            <a:off x="7068596" y="4494256"/>
            <a:ext cx="2901234"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Tracking some employee experience initiatives, Omar checks the latest attrition numbers in Excel and asks Copilot to produce a chart for his presentation to his leadership team.</a:t>
            </a:r>
          </a:p>
        </p:txBody>
      </p:sp>
      <p:pic>
        <p:nvPicPr>
          <p:cNvPr id="32" name="Picture 31">
            <a:extLst>
              <a:ext uri="{FF2B5EF4-FFF2-40B4-BE49-F238E27FC236}">
                <a16:creationId xmlns:a16="http://schemas.microsoft.com/office/drawing/2014/main" id="{D7A0988E-7F63-FA6C-240E-60BEC6A1217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391113" y="5329264"/>
            <a:ext cx="360000" cy="360000"/>
          </a:xfrm>
          <a:prstGeom prst="ellipse">
            <a:avLst/>
          </a:prstGeom>
          <a:solidFill>
            <a:schemeClr val="bg1"/>
          </a:solidFill>
        </p:spPr>
      </p:pic>
      <p:sp>
        <p:nvSpPr>
          <p:cNvPr id="33" name="TextBox 32">
            <a:extLst>
              <a:ext uri="{FF2B5EF4-FFF2-40B4-BE49-F238E27FC236}">
                <a16:creationId xmlns:a16="http://schemas.microsoft.com/office/drawing/2014/main" id="{C8E2A497-A201-19EB-EA82-D6E01B1D5603}"/>
              </a:ext>
              <a:ext uri="{C183D7F6-B498-43B3-948B-1728B52AA6E4}">
                <adec:decorative xmlns:adec="http://schemas.microsoft.com/office/drawing/2017/decorative" val="0"/>
              </a:ext>
            </a:extLst>
          </p:cNvPr>
          <p:cNvSpPr txBox="1"/>
          <p:nvPr/>
        </p:nvSpPr>
        <p:spPr>
          <a:xfrm>
            <a:off x="7860888" y="542462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sp>
        <p:nvSpPr>
          <p:cNvPr id="81" name="Step 4 bottom">
            <a:extLst>
              <a:ext uri="{FF2B5EF4-FFF2-40B4-BE49-F238E27FC236}">
                <a16:creationId xmlns:a16="http://schemas.microsoft.com/office/drawing/2014/main" id="{2D757CB0-63EE-9B6D-1197-40B4C4D32E09}"/>
              </a:ext>
              <a:ext uri="{C183D7F6-B498-43B3-948B-1728B52AA6E4}">
                <adec:decorative xmlns:adec="http://schemas.microsoft.com/office/drawing/2017/decorative" val="1"/>
              </a:ext>
            </a:extLst>
          </p:cNvPr>
          <p:cNvSpPr/>
          <p:nvPr/>
        </p:nvSpPr>
        <p:spPr bwMode="auto">
          <a:xfrm>
            <a:off x="7074494" y="5751931"/>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dirty="0">
                <a:solidFill>
                  <a:srgbClr val="1A1A1A"/>
                </a:solidFill>
                <a:latin typeface="Segoe UI"/>
              </a:rPr>
              <a:t>Prompt: </a:t>
            </a:r>
            <a:r>
              <a:rPr kumimoji="0" lang="en-US" sz="900" b="1" i="0" u="none" strike="noStrike" kern="1200" cap="none" spc="0" normalizeH="0" baseline="0" noProof="0" dirty="0">
                <a:ln w="3175">
                  <a:noFill/>
                </a:ln>
                <a:effectLst/>
                <a:uLnTx/>
                <a:uFillTx/>
                <a:latin typeface="Segoe UI"/>
                <a:ea typeface="+mn-ea"/>
                <a:cs typeface="Segoe UI" pitchFamily="34" charset="0"/>
              </a:rPr>
              <a:t>Add a column</a:t>
            </a:r>
            <a:r>
              <a:rPr kumimoji="0" lang="en-US" sz="900" i="0" u="none" strike="noStrike" kern="1200" cap="none" spc="0" normalizeH="0" baseline="0" noProof="0" dirty="0">
                <a:ln w="3175">
                  <a:noFill/>
                </a:ln>
                <a:effectLst/>
                <a:uLnTx/>
                <a:uFillTx/>
                <a:latin typeface="Segoe UI"/>
                <a:ea typeface="+mn-ea"/>
                <a:cs typeface="Segoe UI" pitchFamily="34" charset="0"/>
              </a:rPr>
              <a:t> that averages the attrition numbers for each month.</a:t>
            </a: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dirty="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dirty="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strike="noStrike" kern="1200" cap="none" spc="0" normalizeH="0" baseline="0" noProof="0" dirty="0">
              <a:ln w="3175">
                <a:noFill/>
              </a:ln>
              <a:effectLst/>
              <a:uLnTx/>
              <a:uFillTx/>
              <a:latin typeface="Segoe UI"/>
              <a:ea typeface="+mn-ea"/>
              <a:cs typeface="Segoe UI" pitchFamily="34" charset="0"/>
            </a:endParaRPr>
          </a:p>
        </p:txBody>
      </p:sp>
      <p:sp>
        <p:nvSpPr>
          <p:cNvPr id="95" name="Step 5 time">
            <a:extLst>
              <a:ext uri="{FF2B5EF4-FFF2-40B4-BE49-F238E27FC236}">
                <a16:creationId xmlns:a16="http://schemas.microsoft.com/office/drawing/2014/main" id="{F5A58748-C8BD-1BEC-C084-C70A5D1A499E}"/>
              </a:ext>
            </a:extLst>
          </p:cNvPr>
          <p:cNvSpPr/>
          <p:nvPr/>
        </p:nvSpPr>
        <p:spPr bwMode="auto">
          <a:xfrm>
            <a:off x="3820455" y="405101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2:00 pm</a:t>
            </a:r>
          </a:p>
        </p:txBody>
      </p:sp>
      <p:sp>
        <p:nvSpPr>
          <p:cNvPr id="96" name="Step 5 top">
            <a:extLst>
              <a:ext uri="{FF2B5EF4-FFF2-40B4-BE49-F238E27FC236}">
                <a16:creationId xmlns:a16="http://schemas.microsoft.com/office/drawing/2014/main" id="{188D5188-FC78-5501-C89F-EE8BD101DC34}"/>
              </a:ext>
            </a:extLst>
          </p:cNvPr>
          <p:cNvSpPr txBox="1"/>
          <p:nvPr/>
        </p:nvSpPr>
        <p:spPr>
          <a:xfrm>
            <a:off x="3690700" y="4500890"/>
            <a:ext cx="3026453"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Omar asks Copilot to add a slide to his presentation that can be used to explain the team’s initiatives.</a:t>
            </a:r>
          </a:p>
        </p:txBody>
      </p:sp>
      <p:pic>
        <p:nvPicPr>
          <p:cNvPr id="18" name="Picture 4" descr="Microsoft PowerPoint Logo - PNG and Vector - Logo Download">
            <a:hlinkClick r:id="rId17"/>
            <a:extLst>
              <a:ext uri="{FF2B5EF4-FFF2-40B4-BE49-F238E27FC236}">
                <a16:creationId xmlns:a16="http://schemas.microsoft.com/office/drawing/2014/main" id="{578A8AF8-ED4B-7B70-3650-343C534B0E09}"/>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3954477" y="5390687"/>
            <a:ext cx="205287" cy="1909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11E79F6-EECF-D95B-0A2D-6192373CFD35}"/>
              </a:ext>
              <a:ext uri="{C183D7F6-B498-43B3-948B-1728B52AA6E4}">
                <adec:decorative xmlns:adec="http://schemas.microsoft.com/office/drawing/2017/decorative" val="0"/>
              </a:ext>
            </a:extLst>
          </p:cNvPr>
          <p:cNvSpPr txBox="1"/>
          <p:nvPr/>
        </p:nvSpPr>
        <p:spPr>
          <a:xfrm>
            <a:off x="4304340" y="5409564"/>
            <a:ext cx="1796792"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in PowerPoint</a:t>
            </a:r>
          </a:p>
        </p:txBody>
      </p:sp>
      <p:sp>
        <p:nvSpPr>
          <p:cNvPr id="94" name="Step 5 bottom">
            <a:extLst>
              <a:ext uri="{FF2B5EF4-FFF2-40B4-BE49-F238E27FC236}">
                <a16:creationId xmlns:a16="http://schemas.microsoft.com/office/drawing/2014/main" id="{78026C33-5F2E-6CAF-4541-FF55AFBFED1C}"/>
              </a:ext>
              <a:ext uri="{C183D7F6-B498-43B3-948B-1728B52AA6E4}">
                <adec:decorative xmlns:adec="http://schemas.microsoft.com/office/drawing/2017/decorative" val="1"/>
              </a:ext>
            </a:extLst>
          </p:cNvPr>
          <p:cNvSpPr/>
          <p:nvPr/>
        </p:nvSpPr>
        <p:spPr bwMode="auto">
          <a:xfrm>
            <a:off x="3690824" y="5750163"/>
            <a:ext cx="2844911" cy="480654"/>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dirty="0">
                <a:solidFill>
                  <a:srgbClr val="1A1A1A"/>
                </a:solidFill>
                <a:latin typeface="Segoe UI"/>
              </a:rPr>
              <a:t>Prompt: </a:t>
            </a:r>
            <a:r>
              <a:rPr lang="en-US" sz="900" b="1" spc="0" noProof="0" dirty="0">
                <a:solidFill>
                  <a:schemeClr val="tx1"/>
                </a:solidFill>
                <a:latin typeface="Segoe UI"/>
              </a:rPr>
              <a:t>Add a slide </a:t>
            </a:r>
            <a:r>
              <a:rPr lang="en-US" sz="900" spc="0" noProof="0" dirty="0">
                <a:solidFill>
                  <a:schemeClr val="tx1"/>
                </a:solidFill>
                <a:latin typeface="Segoe UI"/>
              </a:rPr>
              <a:t>about potential HR initiatives</a:t>
            </a: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kern="0" noProof="0" dirty="0">
              <a:solidFill>
                <a:srgbClr val="1A1A1A"/>
              </a:solidFill>
              <a:latin typeface="Segoe UI"/>
            </a:endParaRPr>
          </a:p>
        </p:txBody>
      </p:sp>
      <p:sp>
        <p:nvSpPr>
          <p:cNvPr id="78" name="Step 6 time">
            <a:extLst>
              <a:ext uri="{FF2B5EF4-FFF2-40B4-BE49-F238E27FC236}">
                <a16:creationId xmlns:a16="http://schemas.microsoft.com/office/drawing/2014/main" id="{BA40ABA7-63D2-4F4F-7C08-163A19F355BB}"/>
              </a:ext>
            </a:extLst>
          </p:cNvPr>
          <p:cNvSpPr/>
          <p:nvPr/>
        </p:nvSpPr>
        <p:spPr bwMode="auto">
          <a:xfrm>
            <a:off x="566416" y="4048426"/>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4:00 pm</a:t>
            </a:r>
          </a:p>
        </p:txBody>
      </p:sp>
      <p:sp>
        <p:nvSpPr>
          <p:cNvPr id="80" name="Step 6 top">
            <a:extLst>
              <a:ext uri="{FF2B5EF4-FFF2-40B4-BE49-F238E27FC236}">
                <a16:creationId xmlns:a16="http://schemas.microsoft.com/office/drawing/2014/main" id="{C65FCED6-7700-A72B-ABBE-04D4E8E67012}"/>
              </a:ext>
            </a:extLst>
          </p:cNvPr>
          <p:cNvSpPr txBox="1"/>
          <p:nvPr/>
        </p:nvSpPr>
        <p:spPr>
          <a:xfrm>
            <a:off x="566415" y="4500890"/>
            <a:ext cx="274820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Omar has missed a few calls and emails. He asks Copilot to summarize the email threads and then uses the summaries to draft responses.</a:t>
            </a:r>
          </a:p>
        </p:txBody>
      </p:sp>
      <p:pic>
        <p:nvPicPr>
          <p:cNvPr id="9" name="Picture 8">
            <a:extLst>
              <a:ext uri="{FF2B5EF4-FFF2-40B4-BE49-F238E27FC236}">
                <a16:creationId xmlns:a16="http://schemas.microsoft.com/office/drawing/2014/main" id="{303C434D-205A-C247-F810-328B66749504}"/>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696262" y="5318994"/>
            <a:ext cx="360000" cy="360000"/>
          </a:xfrm>
          <a:prstGeom prst="ellipse">
            <a:avLst/>
          </a:prstGeom>
          <a:solidFill>
            <a:srgbClr val="FFFFFF"/>
          </a:solidFill>
        </p:spPr>
      </p:pic>
      <p:sp>
        <p:nvSpPr>
          <p:cNvPr id="12" name="TextBox 89">
            <a:extLst>
              <a:ext uri="{FF2B5EF4-FFF2-40B4-BE49-F238E27FC236}">
                <a16:creationId xmlns:a16="http://schemas.microsoft.com/office/drawing/2014/main" id="{C44B345D-E8E1-06FB-8F2E-630F6F5F30EB}"/>
              </a:ext>
              <a:ext uri="{C183D7F6-B498-43B3-948B-1728B52AA6E4}">
                <adec:decorative xmlns:adec="http://schemas.microsoft.com/office/drawing/2017/decorative" val="0"/>
              </a:ext>
            </a:extLst>
          </p:cNvPr>
          <p:cNvSpPr txBox="1"/>
          <p:nvPr/>
        </p:nvSpPr>
        <p:spPr>
          <a:xfrm>
            <a:off x="1155213" y="5414356"/>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sp>
        <p:nvSpPr>
          <p:cNvPr id="77" name="Step 6 bottom">
            <a:extLst>
              <a:ext uri="{FF2B5EF4-FFF2-40B4-BE49-F238E27FC236}">
                <a16:creationId xmlns:a16="http://schemas.microsoft.com/office/drawing/2014/main" id="{8DA23177-B8CC-76B8-28BD-2768597D92FB}"/>
              </a:ext>
              <a:ext uri="{C183D7F6-B498-43B3-948B-1728B52AA6E4}">
                <adec:decorative xmlns:adec="http://schemas.microsoft.com/office/drawing/2017/decorative" val="1"/>
              </a:ext>
            </a:extLst>
          </p:cNvPr>
          <p:cNvSpPr/>
          <p:nvPr/>
        </p:nvSpPr>
        <p:spPr bwMode="auto">
          <a:xfrm>
            <a:off x="566415" y="5753713"/>
            <a:ext cx="2705513" cy="59747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dirty="0">
                <a:solidFill>
                  <a:srgbClr val="1A1A1A"/>
                </a:solidFill>
                <a:latin typeface="Segoe UI"/>
              </a:rPr>
              <a:t>Prompt:</a:t>
            </a:r>
            <a:r>
              <a:rPr lang="en-US" sz="900" b="1" kern="0" noProof="0" dirty="0">
                <a:solidFill>
                  <a:srgbClr val="1A1A1A"/>
                </a:solidFill>
                <a:latin typeface="Segoe UI"/>
              </a:rPr>
              <a:t> </a:t>
            </a:r>
            <a:r>
              <a:rPr lang="en-US" sz="900" b="1" spc="0" noProof="0" dirty="0">
                <a:solidFill>
                  <a:schemeClr val="tx1"/>
                </a:solidFill>
                <a:latin typeface="Segoe UI"/>
              </a:rPr>
              <a:t>Summarize this thread.</a:t>
            </a: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kern="0" noProof="0" dirty="0">
              <a:solidFill>
                <a:srgbClr val="1A1A1A"/>
              </a:solidFill>
              <a:latin typeface="Segoe UI"/>
            </a:endParaRPr>
          </a:p>
        </p:txBody>
      </p:sp>
      <p:pic>
        <p:nvPicPr>
          <p:cNvPr id="3" name="Picture 2" descr="Portrait of Omar">
            <a:extLst>
              <a:ext uri="{FF2B5EF4-FFF2-40B4-BE49-F238E27FC236}">
                <a16:creationId xmlns:a16="http://schemas.microsoft.com/office/drawing/2014/main" id="{EF562720-857F-C0A5-182F-BD9DD37E6AB6}"/>
              </a:ext>
              <a:ext uri="{C183D7F6-B498-43B3-948B-1728B52AA6E4}">
                <adec:decorative xmlns:adec="http://schemas.microsoft.com/office/drawing/2017/decorative" val="0"/>
              </a:ext>
            </a:extLst>
          </p:cNvPr>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10107202" y="3994597"/>
            <a:ext cx="2084798" cy="2863404"/>
          </a:xfrm>
          <a:prstGeom prst="rect">
            <a:avLst/>
          </a:prstGeom>
        </p:spPr>
      </p:pic>
    </p:spTree>
    <p:extLst>
      <p:ext uri="{BB962C8B-B14F-4D97-AF65-F5344CB8AC3E}">
        <p14:creationId xmlns:p14="http://schemas.microsoft.com/office/powerpoint/2010/main" val="367632680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6C291-C2F6-C454-3559-8939E0492C5F}"/>
            </a:ext>
          </a:extLst>
        </p:cNvPr>
        <p:cNvGrpSpPr/>
        <p:nvPr/>
      </p:nvGrpSpPr>
      <p:grpSpPr>
        <a:xfrm>
          <a:off x="0" y="0"/>
          <a:ext cx="0" cy="0"/>
          <a:chOff x="0" y="0"/>
          <a:chExt cx="0" cy="0"/>
        </a:xfrm>
      </p:grpSpPr>
      <p:sp>
        <p:nvSpPr>
          <p:cNvPr id="68" name="Title 67">
            <a:extLst>
              <a:ext uri="{FF2B5EF4-FFF2-40B4-BE49-F238E27FC236}">
                <a16:creationId xmlns:a16="http://schemas.microsoft.com/office/drawing/2014/main" id="{A6D46280-049C-B1F6-0194-71B5DFB91986}"/>
              </a:ext>
            </a:extLst>
          </p:cNvPr>
          <p:cNvSpPr>
            <a:spLocks noGrp="1"/>
          </p:cNvSpPr>
          <p:nvPr>
            <p:ph type="title"/>
          </p:nvPr>
        </p:nvSpPr>
        <p:spPr>
          <a:xfrm>
            <a:off x="584200" y="387766"/>
            <a:ext cx="5672544" cy="263149"/>
          </a:xfrm>
        </p:spPr>
        <p:txBody>
          <a:bodyPr/>
          <a:lstStyle/>
          <a:p>
            <a:r>
              <a:rPr lang="en-US" noProof="0" dirty="0"/>
              <a:t>A day in the life of a Budget Officer (Controller)</a:t>
            </a:r>
          </a:p>
        </p:txBody>
      </p:sp>
      <p:sp>
        <p:nvSpPr>
          <p:cNvPr id="152" name="TextBox 151">
            <a:extLst>
              <a:ext uri="{FF2B5EF4-FFF2-40B4-BE49-F238E27FC236}">
                <a16:creationId xmlns:a16="http://schemas.microsoft.com/office/drawing/2014/main" id="{11E66808-D84F-A318-9EF1-5DBD7CF00A97}"/>
              </a:ext>
            </a:extLst>
          </p:cNvPr>
          <p:cNvSpPr txBox="1"/>
          <p:nvPr/>
        </p:nvSpPr>
        <p:spPr>
          <a:xfrm>
            <a:off x="10207067" y="1582341"/>
            <a:ext cx="1905067" cy="2339102"/>
          </a:xfrm>
          <a:prstGeom prst="rect">
            <a:avLst/>
          </a:prstGeom>
          <a:noFill/>
        </p:spPr>
        <p:txBody>
          <a:bodyPr wrap="square" lIns="0" tIns="0" rIns="0" bIns="0" rtlCol="0">
            <a:spAutoFit/>
          </a:bodyPr>
          <a:lstStyle/>
          <a:p>
            <a:pPr algn="r"/>
            <a:r>
              <a:rPr lang="en-US" sz="2400" noProof="0" dirty="0">
                <a:solidFill>
                  <a:schemeClr val="accent3"/>
                </a:solidFill>
                <a:latin typeface="Segoe UI Semibold"/>
              </a:rPr>
              <a:t>Isabel</a:t>
            </a:r>
          </a:p>
          <a:p>
            <a:pPr algn="r"/>
            <a:r>
              <a:rPr kumimoji="0" lang="en-US" sz="1600" u="none" strike="noStrike" kern="1200" cap="none" spc="0" normalizeH="0" baseline="0" noProof="0" dirty="0">
                <a:ln>
                  <a:noFill/>
                </a:ln>
                <a:solidFill>
                  <a:schemeClr val="accent3"/>
                </a:solidFill>
                <a:effectLst/>
                <a:uLnTx/>
                <a:uFillTx/>
                <a:latin typeface="Segoe UI" panose="020B0502040204020203" pitchFamily="34" charset="0"/>
                <a:cs typeface="Segoe UI" panose="020B0502040204020203" pitchFamily="34" charset="0"/>
              </a:rPr>
              <a:t>  is a Budget Officer and plays a crucial role in managing financial resources and ensuring efficient allocation of funds within her agency.</a:t>
            </a:r>
            <a:endParaRPr kumimoji="0" lang="en-US" sz="2000" u="none" strike="noStrike" kern="1200" cap="none" spc="0" normalizeH="0" baseline="0" noProof="0" dirty="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153" name="Graphic 152">
            <a:extLst>
              <a:ext uri="{FF2B5EF4-FFF2-40B4-BE49-F238E27FC236}">
                <a16:creationId xmlns:a16="http://schemas.microsoft.com/office/drawing/2014/main" id="{56D635E6-60E3-1758-3A42-84CA038CF2D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11377374" y="4083028"/>
            <a:ext cx="274790" cy="274790"/>
          </a:xfrm>
          <a:prstGeom prst="rect">
            <a:avLst/>
          </a:prstGeom>
        </p:spPr>
      </p:pic>
      <p:sp>
        <p:nvSpPr>
          <p:cNvPr id="41" name="Text Placeholder 40">
            <a:extLst>
              <a:ext uri="{FF2B5EF4-FFF2-40B4-BE49-F238E27FC236}">
                <a16:creationId xmlns:a16="http://schemas.microsoft.com/office/drawing/2014/main" id="{830D309F-D0F6-D211-3BAB-AE5DDCA3693B}"/>
              </a:ext>
            </a:extLst>
          </p:cNvPr>
          <p:cNvSpPr>
            <a:spLocks noGrp="1"/>
          </p:cNvSpPr>
          <p:nvPr>
            <p:ph type="body" sz="quarter" idx="17"/>
          </p:nvPr>
        </p:nvSpPr>
        <p:spPr>
          <a:xfrm>
            <a:off x="6096001" y="521099"/>
            <a:ext cx="4022928" cy="169277"/>
          </a:xfrm>
        </p:spPr>
        <p:txBody>
          <a:bodyPr/>
          <a:lstStyle/>
          <a:p>
            <a:r>
              <a:rPr lang="en-US" noProof="0">
                <a:latin typeface="Segoe UI Semibold"/>
                <a:cs typeface="Segoe UI Semibold"/>
              </a:rPr>
              <a:t>Microsoft 365 Copilot</a:t>
            </a:r>
            <a:endParaRPr lang="en-US" noProof="0"/>
          </a:p>
        </p:txBody>
      </p:sp>
      <p:sp>
        <p:nvSpPr>
          <p:cNvPr id="46" name="Text Placeholder 45">
            <a:extLst>
              <a:ext uri="{FF2B5EF4-FFF2-40B4-BE49-F238E27FC236}">
                <a16:creationId xmlns:a16="http://schemas.microsoft.com/office/drawing/2014/main" id="{5DFE50F5-7381-5100-83E8-71DD22422BDB}"/>
              </a:ext>
            </a:extLst>
          </p:cNvPr>
          <p:cNvSpPr>
            <a:spLocks noGrp="1"/>
          </p:cNvSpPr>
          <p:nvPr>
            <p:ph type="body" sz="quarter" idx="38"/>
          </p:nvPr>
        </p:nvSpPr>
        <p:spPr>
          <a:solidFill>
            <a:srgbClr val="0070C0"/>
          </a:solidFill>
        </p:spPr>
        <p:txBody>
          <a:bodyPr/>
          <a:lstStyle/>
          <a:p>
            <a:endParaRPr lang="en-US" noProof="0"/>
          </a:p>
        </p:txBody>
      </p:sp>
      <p:sp>
        <p:nvSpPr>
          <p:cNvPr id="47" name="Text Placeholder 46">
            <a:extLst>
              <a:ext uri="{FF2B5EF4-FFF2-40B4-BE49-F238E27FC236}">
                <a16:creationId xmlns:a16="http://schemas.microsoft.com/office/drawing/2014/main" id="{5C97B5F2-AEE6-E283-B140-4C14AEF177B4}"/>
              </a:ext>
            </a:extLst>
          </p:cNvPr>
          <p:cNvSpPr>
            <a:spLocks noGrp="1"/>
          </p:cNvSpPr>
          <p:nvPr>
            <p:ph type="body" sz="quarter" idx="39"/>
          </p:nvPr>
        </p:nvSpPr>
        <p:spPr>
          <a:solidFill>
            <a:srgbClr val="0078D4"/>
          </a:solidFill>
        </p:spPr>
        <p:txBody>
          <a:bodyPr/>
          <a:lstStyle/>
          <a:p>
            <a:endParaRPr lang="en-US" noProof="0"/>
          </a:p>
        </p:txBody>
      </p:sp>
      <p:sp>
        <p:nvSpPr>
          <p:cNvPr id="48" name="Text Placeholder 47">
            <a:extLst>
              <a:ext uri="{FF2B5EF4-FFF2-40B4-BE49-F238E27FC236}">
                <a16:creationId xmlns:a16="http://schemas.microsoft.com/office/drawing/2014/main" id="{714FFC8D-0147-6F6D-8C4B-401BEB5CF309}"/>
              </a:ext>
            </a:extLst>
          </p:cNvPr>
          <p:cNvSpPr>
            <a:spLocks noGrp="1"/>
          </p:cNvSpPr>
          <p:nvPr>
            <p:ph type="body" sz="quarter" idx="40"/>
          </p:nvPr>
        </p:nvSpPr>
        <p:spPr>
          <a:solidFill>
            <a:schemeClr val="bg1">
              <a:lumMod val="50000"/>
            </a:schemeClr>
          </a:solidFill>
        </p:spPr>
        <p:txBody>
          <a:bodyPr/>
          <a:lstStyle/>
          <a:p>
            <a:endParaRPr lang="en-US" noProof="0"/>
          </a:p>
        </p:txBody>
      </p:sp>
      <p:sp>
        <p:nvSpPr>
          <p:cNvPr id="15" name="Text Placeholder 14">
            <a:extLst>
              <a:ext uri="{FF2B5EF4-FFF2-40B4-BE49-F238E27FC236}">
                <a16:creationId xmlns:a16="http://schemas.microsoft.com/office/drawing/2014/main" id="{EBF80779-F70A-FEA0-03E5-2C1121C23AFA}"/>
              </a:ext>
            </a:extLst>
          </p:cNvPr>
          <p:cNvSpPr>
            <a:spLocks noGrp="1"/>
          </p:cNvSpPr>
          <p:nvPr>
            <p:ph type="body" sz="quarter" idx="37"/>
          </p:nvPr>
        </p:nvSpPr>
        <p:spPr/>
        <p:txBody>
          <a:bodyPr/>
          <a:lstStyle/>
          <a:p>
            <a:endParaRPr lang="en-US" noProof="0"/>
          </a:p>
        </p:txBody>
      </p:sp>
      <p:sp>
        <p:nvSpPr>
          <p:cNvPr id="2" name="Rectangle: Rounded Corners 6">
            <a:extLst>
              <a:ext uri="{FF2B5EF4-FFF2-40B4-BE49-F238E27FC236}">
                <a16:creationId xmlns:a16="http://schemas.microsoft.com/office/drawing/2014/main" id="{5C37BA4A-93C6-BF04-93FF-E0FA7EEE67D8}"/>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4" name="Rectangle: Rounded Corners 6">
            <a:extLst>
              <a:ext uri="{FF2B5EF4-FFF2-40B4-BE49-F238E27FC236}">
                <a16:creationId xmlns:a16="http://schemas.microsoft.com/office/drawing/2014/main" id="{DB524458-6AE8-B85F-E303-8CC88AFA7CC6}"/>
              </a:ext>
              <a:ext uri="{C183D7F6-B498-43B3-948B-1728B52AA6E4}">
                <adec:decorative xmlns:adec="http://schemas.microsoft.com/office/drawing/2017/decorative" val="1"/>
              </a:ext>
            </a:extLst>
          </p:cNvPr>
          <p:cNvSpPr/>
          <p:nvPr/>
        </p:nvSpPr>
        <p:spPr bwMode="auto">
          <a:xfrm>
            <a:off x="1286540" y="1134767"/>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~1 hour per day</a:t>
            </a:r>
          </a:p>
        </p:txBody>
      </p:sp>
      <p:pic>
        <p:nvPicPr>
          <p:cNvPr id="5" name="Graphic 4">
            <a:extLst>
              <a:ext uri="{FF2B5EF4-FFF2-40B4-BE49-F238E27FC236}">
                <a16:creationId xmlns:a16="http://schemas.microsoft.com/office/drawing/2014/main" id="{E691BDD1-55B8-7873-C19B-AD280EE891A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36270" y="1170767"/>
            <a:ext cx="144000" cy="144000"/>
          </a:xfrm>
          <a:prstGeom prst="rect">
            <a:avLst/>
          </a:prstGeom>
        </p:spPr>
      </p:pic>
      <p:sp>
        <p:nvSpPr>
          <p:cNvPr id="10" name="Rectangle: Rounded Corners 6">
            <a:extLst>
              <a:ext uri="{FF2B5EF4-FFF2-40B4-BE49-F238E27FC236}">
                <a16:creationId xmlns:a16="http://schemas.microsoft.com/office/drawing/2014/main" id="{EF9FBEF1-F500-7B98-B514-42E95DA86C22}"/>
              </a:ext>
              <a:ext uri="{C183D7F6-B498-43B3-948B-1728B52AA6E4}">
                <adec:decorative xmlns:adec="http://schemas.microsoft.com/office/drawing/2017/decorative" val="1"/>
              </a:ext>
            </a:extLst>
          </p:cNvPr>
          <p:cNvSpPr/>
          <p:nvPr/>
        </p:nvSpPr>
        <p:spPr bwMode="auto">
          <a:xfrm>
            <a:off x="2908241" y="1134767"/>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Analysis</a:t>
            </a:r>
          </a:p>
        </p:txBody>
      </p:sp>
      <p:pic>
        <p:nvPicPr>
          <p:cNvPr id="11" name="Graphic 10">
            <a:extLst>
              <a:ext uri="{FF2B5EF4-FFF2-40B4-BE49-F238E27FC236}">
                <a16:creationId xmlns:a16="http://schemas.microsoft.com/office/drawing/2014/main" id="{C3D48CEC-BC13-1E6A-D423-A9733DEFA29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968076" y="1170767"/>
            <a:ext cx="144000" cy="144000"/>
          </a:xfrm>
          <a:prstGeom prst="rect">
            <a:avLst/>
          </a:prstGeom>
        </p:spPr>
      </p:pic>
      <p:sp>
        <p:nvSpPr>
          <p:cNvPr id="7" name="Rectangle: Rounded Corners 6">
            <a:extLst>
              <a:ext uri="{FF2B5EF4-FFF2-40B4-BE49-F238E27FC236}">
                <a16:creationId xmlns:a16="http://schemas.microsoft.com/office/drawing/2014/main" id="{D6678888-0ADD-5711-6796-DAB1AD1B5A8A}"/>
              </a:ext>
              <a:ext uri="{C183D7F6-B498-43B3-948B-1728B52AA6E4}">
                <adec:decorative xmlns:adec="http://schemas.microsoft.com/office/drawing/2017/decorative" val="1"/>
              </a:ext>
            </a:extLst>
          </p:cNvPr>
          <p:cNvSpPr/>
          <p:nvPr/>
        </p:nvSpPr>
        <p:spPr bwMode="auto">
          <a:xfrm>
            <a:off x="5754503" y="1134767"/>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Communications</a:t>
            </a:r>
          </a:p>
        </p:txBody>
      </p:sp>
      <p:pic>
        <p:nvPicPr>
          <p:cNvPr id="8" name="Graphic 7">
            <a:extLst>
              <a:ext uri="{FF2B5EF4-FFF2-40B4-BE49-F238E27FC236}">
                <a16:creationId xmlns:a16="http://schemas.microsoft.com/office/drawing/2014/main" id="{593C4D5D-0A1A-A7A0-AC9F-6EE908733D0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01636" y="1170767"/>
            <a:ext cx="144000" cy="144000"/>
          </a:xfrm>
          <a:prstGeom prst="rect">
            <a:avLst/>
          </a:prstGeom>
        </p:spPr>
      </p:pic>
      <p:sp>
        <p:nvSpPr>
          <p:cNvPr id="87" name="Step 1 time">
            <a:extLst>
              <a:ext uri="{FF2B5EF4-FFF2-40B4-BE49-F238E27FC236}">
                <a16:creationId xmlns:a16="http://schemas.microsoft.com/office/drawing/2014/main" id="{0B2D2A28-DD3B-0CB2-12B5-19F3D47D3B10}"/>
              </a:ext>
            </a:extLst>
          </p:cNvPr>
          <p:cNvSpPr/>
          <p:nvPr/>
        </p:nvSpPr>
        <p:spPr bwMode="auto">
          <a:xfrm>
            <a:off x="566416"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8:00 am</a:t>
            </a:r>
          </a:p>
        </p:txBody>
      </p:sp>
      <p:sp>
        <p:nvSpPr>
          <p:cNvPr id="86" name="Step 1 top">
            <a:extLst>
              <a:ext uri="{FF2B5EF4-FFF2-40B4-BE49-F238E27FC236}">
                <a16:creationId xmlns:a16="http://schemas.microsoft.com/office/drawing/2014/main" id="{436C2BE0-44FB-3297-FED3-A164CE6A21C7}"/>
              </a:ext>
            </a:extLst>
          </p:cNvPr>
          <p:cNvSpPr txBox="1"/>
          <p:nvPr/>
        </p:nvSpPr>
        <p:spPr>
          <a:xfrm>
            <a:off x="566414" y="2033954"/>
            <a:ext cx="2705513" cy="749821"/>
          </a:xfrm>
          <a:prstGeom prst="rect">
            <a:avLst/>
          </a:prstGeom>
          <a:noFill/>
        </p:spPr>
        <p:txBody>
          <a:bodyPr wrap="square" lIns="91440" tIns="0" rIns="91440" bIns="0" rtlCol="0" anchor="t">
            <a:spAutoFit/>
          </a:bodyPr>
          <a:lstStyle/>
          <a:p>
            <a:pPr>
              <a:lnSpc>
                <a:spcPct val="110000"/>
              </a:lnSpc>
              <a:defRPr/>
            </a:pPr>
            <a:r>
              <a:rPr lang="en-US" sz="900" noProof="0" dirty="0">
                <a:solidFill>
                  <a:srgbClr val="1A1A1A"/>
                </a:solidFill>
                <a:ea typeface="Segoe UI" pitchFamily="34" charset="0"/>
                <a:cs typeface="Segoe UI" pitchFamily="34" charset="0"/>
              </a:rPr>
              <a:t>The day begins with reviewing emails, memos, and updates related to budgetary matters. The budget officer prepares for meetings with other departments to understand their funding needs and priorities.</a:t>
            </a:r>
          </a:p>
        </p:txBody>
      </p:sp>
      <p:pic>
        <p:nvPicPr>
          <p:cNvPr id="142" name="Picture 141" descr="Zip Co logo SVG free download, id: 101874 - Brandlogos.net">
            <a:hlinkClick r:id="rId11"/>
            <a:extLst>
              <a:ext uri="{FF2B5EF4-FFF2-40B4-BE49-F238E27FC236}">
                <a16:creationId xmlns:a16="http://schemas.microsoft.com/office/drawing/2014/main" id="{C87CCA69-83BD-F041-0DB3-6286FA7F51C4}"/>
              </a:ext>
            </a:extLst>
          </p:cNvPr>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942975" y="3043331"/>
            <a:ext cx="197434" cy="160448"/>
          </a:xfrm>
          <a:prstGeom prst="rect">
            <a:avLst/>
          </a:prstGeom>
          <a:noFill/>
          <a:extLst>
            <a:ext uri="{909E8E84-426E-40DD-AFC4-6F175D3DCCD1}">
              <a14:hiddenFill xmlns:a14="http://schemas.microsoft.com/office/drawing/2010/main">
                <a:solidFill>
                  <a:srgbClr val="FFFFFF"/>
                </a:solidFill>
              </a14:hiddenFill>
            </a:ext>
          </a:extLst>
        </p:spPr>
      </p:pic>
      <p:sp>
        <p:nvSpPr>
          <p:cNvPr id="143" name="TextBox 142">
            <a:extLst>
              <a:ext uri="{FF2B5EF4-FFF2-40B4-BE49-F238E27FC236}">
                <a16:creationId xmlns:a16="http://schemas.microsoft.com/office/drawing/2014/main" id="{AEC1CD2C-E6DA-3FBA-A2AA-2EC6337A570E}"/>
              </a:ext>
              <a:ext uri="{C183D7F6-B498-43B3-948B-1728B52AA6E4}">
                <adec:decorative xmlns:adec="http://schemas.microsoft.com/office/drawing/2017/decorative" val="0"/>
              </a:ext>
            </a:extLst>
          </p:cNvPr>
          <p:cNvSpPr txBox="1"/>
          <p:nvPr/>
        </p:nvSpPr>
        <p:spPr>
          <a:xfrm>
            <a:off x="1322448" y="3047992"/>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sp>
        <p:nvSpPr>
          <p:cNvPr id="84" name="Step 1 bottom">
            <a:extLst>
              <a:ext uri="{FF2B5EF4-FFF2-40B4-BE49-F238E27FC236}">
                <a16:creationId xmlns:a16="http://schemas.microsoft.com/office/drawing/2014/main" id="{52AC52A1-456E-2071-850A-F7DDA5781FAE}"/>
              </a:ext>
              <a:ext uri="{C183D7F6-B498-43B3-948B-1728B52AA6E4}">
                <adec:decorative xmlns:adec="http://schemas.microsoft.com/office/drawing/2017/decorative" val="1"/>
              </a:ext>
            </a:extLst>
          </p:cNvPr>
          <p:cNvSpPr/>
          <p:nvPr/>
        </p:nvSpPr>
        <p:spPr bwMode="auto">
          <a:xfrm>
            <a:off x="566415" y="3310711"/>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Summarize my emails that are related to the budgetary meetings I have today. </a:t>
            </a:r>
          </a:p>
        </p:txBody>
      </p:sp>
      <p:sp>
        <p:nvSpPr>
          <p:cNvPr id="89" name="Step 2 time">
            <a:extLst>
              <a:ext uri="{FF2B5EF4-FFF2-40B4-BE49-F238E27FC236}">
                <a16:creationId xmlns:a16="http://schemas.microsoft.com/office/drawing/2014/main" id="{5A3DBA67-9AC1-4608-1A76-543DA2E6B69A}"/>
              </a:ext>
            </a:extLst>
          </p:cNvPr>
          <p:cNvSpPr/>
          <p:nvPr/>
        </p:nvSpPr>
        <p:spPr bwMode="auto">
          <a:xfrm>
            <a:off x="382045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9:30 am</a:t>
            </a:r>
          </a:p>
        </p:txBody>
      </p:sp>
      <p:sp>
        <p:nvSpPr>
          <p:cNvPr id="90" name="Step 2 top">
            <a:extLst>
              <a:ext uri="{FF2B5EF4-FFF2-40B4-BE49-F238E27FC236}">
                <a16:creationId xmlns:a16="http://schemas.microsoft.com/office/drawing/2014/main" id="{CABC6D21-7847-0201-4DCC-7764DF3DE709}"/>
              </a:ext>
            </a:extLst>
          </p:cNvPr>
          <p:cNvSpPr txBox="1"/>
          <p:nvPr/>
        </p:nvSpPr>
        <p:spPr>
          <a:xfrm>
            <a:off x="3802523" y="2033954"/>
            <a:ext cx="2907304" cy="74982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The officer analyzes budget requests from various departments, ensuring alignment with organizational goals. They review the financial data, examining spending patterns, revenue projections, and cost estimates.</a:t>
            </a:r>
          </a:p>
        </p:txBody>
      </p:sp>
      <p:pic>
        <p:nvPicPr>
          <p:cNvPr id="26" name="Picture 25">
            <a:extLst>
              <a:ext uri="{FF2B5EF4-FFF2-40B4-BE49-F238E27FC236}">
                <a16:creationId xmlns:a16="http://schemas.microsoft.com/office/drawing/2014/main" id="{B4AD2D2C-3548-1F4F-0AF0-AB17002DCF5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133563" y="3033739"/>
            <a:ext cx="360000" cy="360000"/>
          </a:xfrm>
          <a:prstGeom prst="ellipse">
            <a:avLst/>
          </a:prstGeom>
          <a:solidFill>
            <a:schemeClr val="bg1"/>
          </a:solidFill>
        </p:spPr>
      </p:pic>
      <p:sp>
        <p:nvSpPr>
          <p:cNvPr id="27" name="TextBox 26">
            <a:extLst>
              <a:ext uri="{FF2B5EF4-FFF2-40B4-BE49-F238E27FC236}">
                <a16:creationId xmlns:a16="http://schemas.microsoft.com/office/drawing/2014/main" id="{A3269DE5-FA61-9F4C-50ED-A576E84CEB46}"/>
              </a:ext>
              <a:ext uri="{C183D7F6-B498-43B3-948B-1728B52AA6E4}">
                <adec:decorative xmlns:adec="http://schemas.microsoft.com/office/drawing/2017/decorative" val="0"/>
              </a:ext>
            </a:extLst>
          </p:cNvPr>
          <p:cNvSpPr txBox="1"/>
          <p:nvPr/>
        </p:nvSpPr>
        <p:spPr>
          <a:xfrm>
            <a:off x="4603338" y="312910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sp>
        <p:nvSpPr>
          <p:cNvPr id="88" name="Step 2 bottom">
            <a:extLst>
              <a:ext uri="{FF2B5EF4-FFF2-40B4-BE49-F238E27FC236}">
                <a16:creationId xmlns:a16="http://schemas.microsoft.com/office/drawing/2014/main" id="{A0401F14-BBEE-51AD-421A-182CA67EF080}"/>
              </a:ext>
              <a:ext uri="{C183D7F6-B498-43B3-948B-1728B52AA6E4}">
                <adec:decorative xmlns:adec="http://schemas.microsoft.com/office/drawing/2017/decorative" val="1"/>
              </a:ext>
            </a:extLst>
          </p:cNvPr>
          <p:cNvSpPr/>
          <p:nvPr/>
        </p:nvSpPr>
        <p:spPr bwMode="auto">
          <a:xfrm>
            <a:off x="3802523" y="3310710"/>
            <a:ext cx="2844911"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Compare last 4 years’ approved budget and spending vs this year’s proposed budget and projective spending.</a:t>
            </a:r>
          </a:p>
          <a:p>
            <a:pPr defTabSz="932472" fontAlgn="base">
              <a:spcBef>
                <a:spcPct val="0"/>
              </a:spcBef>
              <a:spcAft>
                <a:spcPct val="0"/>
              </a:spcAft>
            </a:pPr>
            <a:endParaRPr lang="en-US" sz="900" kern="0" noProof="0" dirty="0">
              <a:solidFill>
                <a:srgbClr val="1A1A1A"/>
              </a:solidFill>
              <a:latin typeface="Segoe UI"/>
            </a:endParaRPr>
          </a:p>
          <a:p>
            <a:pPr defTabSz="932472" fontAlgn="base">
              <a:spcBef>
                <a:spcPct val="0"/>
              </a:spcBef>
              <a:spcAft>
                <a:spcPct val="0"/>
              </a:spcAft>
            </a:pPr>
            <a:endParaRPr lang="en-US" sz="900" kern="0" noProof="0" dirty="0">
              <a:solidFill>
                <a:srgbClr val="1A1A1A"/>
              </a:solidFill>
              <a:latin typeface="Segoe UI"/>
            </a:endParaRPr>
          </a:p>
        </p:txBody>
      </p:sp>
      <p:sp>
        <p:nvSpPr>
          <p:cNvPr id="91" name="Step 3 time">
            <a:extLst>
              <a:ext uri="{FF2B5EF4-FFF2-40B4-BE49-F238E27FC236}">
                <a16:creationId xmlns:a16="http://schemas.microsoft.com/office/drawing/2014/main" id="{7F116EB9-2F44-6009-169F-72A1BF120F57}"/>
              </a:ext>
            </a:extLst>
          </p:cNvPr>
          <p:cNvSpPr/>
          <p:nvPr/>
        </p:nvSpPr>
        <p:spPr bwMode="auto">
          <a:xfrm>
            <a:off x="707449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11:00 am</a:t>
            </a:r>
          </a:p>
        </p:txBody>
      </p:sp>
      <p:sp>
        <p:nvSpPr>
          <p:cNvPr id="93" name="Step 3 top">
            <a:extLst>
              <a:ext uri="{FF2B5EF4-FFF2-40B4-BE49-F238E27FC236}">
                <a16:creationId xmlns:a16="http://schemas.microsoft.com/office/drawing/2014/main" id="{282868F8-4AB8-D5D0-2B6F-78D34C9E23F6}"/>
              </a:ext>
            </a:extLst>
          </p:cNvPr>
          <p:cNvSpPr txBox="1"/>
          <p:nvPr/>
        </p:nvSpPr>
        <p:spPr>
          <a:xfrm>
            <a:off x="7074494" y="2033954"/>
            <a:ext cx="2705513" cy="902170"/>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The budget officer attends meetings with department heads, program managers, and finance teams. They discuss budget proposals, adjustments, and potential trade-offs. Collaboratively, they make decisions on resource allocation, considering priorities and constraints.</a:t>
            </a:r>
          </a:p>
        </p:txBody>
      </p:sp>
      <p:pic>
        <p:nvPicPr>
          <p:cNvPr id="9" name="Picture 6" descr="Microsoft Teams Logo, symbol, meaning, history, PNG">
            <a:hlinkClick r:id="rId14"/>
            <a:extLst>
              <a:ext uri="{FF2B5EF4-FFF2-40B4-BE49-F238E27FC236}">
                <a16:creationId xmlns:a16="http://schemas.microsoft.com/office/drawing/2014/main" id="{8A07BCCC-F711-4965-C410-32AC758ECEC0}"/>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l="20244" r="20244"/>
          <a:stretch/>
        </p:blipFill>
        <p:spPr bwMode="auto">
          <a:xfrm>
            <a:off x="7348991" y="3068847"/>
            <a:ext cx="228153" cy="21564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74D5E98-992F-1F4B-394F-5C3C9BBD9073}"/>
              </a:ext>
              <a:ext uri="{C183D7F6-B498-43B3-948B-1728B52AA6E4}">
                <adec:decorative xmlns:adec="http://schemas.microsoft.com/office/drawing/2017/decorative" val="0"/>
              </a:ext>
            </a:extLst>
          </p:cNvPr>
          <p:cNvSpPr txBox="1"/>
          <p:nvPr/>
        </p:nvSpPr>
        <p:spPr>
          <a:xfrm>
            <a:off x="7749298" y="3099173"/>
            <a:ext cx="1602056"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in Teams</a:t>
            </a:r>
          </a:p>
        </p:txBody>
      </p:sp>
      <p:sp>
        <p:nvSpPr>
          <p:cNvPr id="92" name="Step 3 bottom">
            <a:extLst>
              <a:ext uri="{FF2B5EF4-FFF2-40B4-BE49-F238E27FC236}">
                <a16:creationId xmlns:a16="http://schemas.microsoft.com/office/drawing/2014/main" id="{FB25A257-3412-F924-9CBF-5C367F9D2045}"/>
              </a:ext>
              <a:ext uri="{C183D7F6-B498-43B3-948B-1728B52AA6E4}">
                <adec:decorative xmlns:adec="http://schemas.microsoft.com/office/drawing/2017/decorative" val="1"/>
              </a:ext>
            </a:extLst>
          </p:cNvPr>
          <p:cNvSpPr/>
          <p:nvPr/>
        </p:nvSpPr>
        <p:spPr bwMode="auto">
          <a:xfrm>
            <a:off x="7074494" y="3310710"/>
            <a:ext cx="2705513" cy="66583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Summarize the key discussion points from the meeting and provide me a list of key action items. </a:t>
            </a:r>
          </a:p>
          <a:p>
            <a:pPr defTabSz="932472" fontAlgn="base">
              <a:spcBef>
                <a:spcPct val="0"/>
              </a:spcBef>
              <a:spcAft>
                <a:spcPct val="0"/>
              </a:spcAft>
            </a:pPr>
            <a:endParaRPr lang="en-US" sz="900" kern="0" noProof="0" dirty="0">
              <a:solidFill>
                <a:srgbClr val="1A1A1A"/>
              </a:solidFill>
              <a:latin typeface="Segoe UI"/>
            </a:endParaRPr>
          </a:p>
        </p:txBody>
      </p:sp>
      <p:sp>
        <p:nvSpPr>
          <p:cNvPr id="83" name="Step 4 time">
            <a:extLst>
              <a:ext uri="{FF2B5EF4-FFF2-40B4-BE49-F238E27FC236}">
                <a16:creationId xmlns:a16="http://schemas.microsoft.com/office/drawing/2014/main" id="{72757E9D-9662-C944-62BC-2171717367F1}"/>
              </a:ext>
            </a:extLst>
          </p:cNvPr>
          <p:cNvSpPr/>
          <p:nvPr/>
        </p:nvSpPr>
        <p:spPr bwMode="auto">
          <a:xfrm>
            <a:off x="7074495" y="405058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1:00 pm</a:t>
            </a:r>
          </a:p>
        </p:txBody>
      </p:sp>
      <p:sp>
        <p:nvSpPr>
          <p:cNvPr id="13" name="Step 4 top">
            <a:extLst>
              <a:ext uri="{FF2B5EF4-FFF2-40B4-BE49-F238E27FC236}">
                <a16:creationId xmlns:a16="http://schemas.microsoft.com/office/drawing/2014/main" id="{CECC73E3-1AA3-74C3-8EB2-5512FE523C0B}"/>
              </a:ext>
            </a:extLst>
          </p:cNvPr>
          <p:cNvSpPr txBox="1"/>
          <p:nvPr/>
        </p:nvSpPr>
        <p:spPr>
          <a:xfrm>
            <a:off x="7068596" y="4494256"/>
            <a:ext cx="2901234" cy="74982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After meeting with the other department heads, the officer prepares reports and budget proposals for senior government officials. Clear communication is essential to keep stakeholders informed and maintain transparency. </a:t>
            </a:r>
          </a:p>
        </p:txBody>
      </p:sp>
      <p:pic>
        <p:nvPicPr>
          <p:cNvPr id="18" name="Picture 4" descr="Microsoft PowerPoint Logo - PNG and Vector - Logo Download">
            <a:hlinkClick r:id="rId16"/>
            <a:extLst>
              <a:ext uri="{FF2B5EF4-FFF2-40B4-BE49-F238E27FC236}">
                <a16:creationId xmlns:a16="http://schemas.microsoft.com/office/drawing/2014/main" id="{04A8F5A9-1744-709D-BBE3-77C03414F2AC}"/>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399435" y="5390687"/>
            <a:ext cx="205287" cy="1909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4A50D7C-C67E-BD76-A1B1-94A869AE3671}"/>
              </a:ext>
              <a:ext uri="{C183D7F6-B498-43B3-948B-1728B52AA6E4}">
                <adec:decorative xmlns:adec="http://schemas.microsoft.com/office/drawing/2017/decorative" val="0"/>
              </a:ext>
            </a:extLst>
          </p:cNvPr>
          <p:cNvSpPr txBox="1"/>
          <p:nvPr/>
        </p:nvSpPr>
        <p:spPr>
          <a:xfrm>
            <a:off x="7749298" y="5409564"/>
            <a:ext cx="1796792"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in PowerPoint</a:t>
            </a:r>
          </a:p>
        </p:txBody>
      </p:sp>
      <p:sp>
        <p:nvSpPr>
          <p:cNvPr id="81" name="Step 4 bottom">
            <a:extLst>
              <a:ext uri="{FF2B5EF4-FFF2-40B4-BE49-F238E27FC236}">
                <a16:creationId xmlns:a16="http://schemas.microsoft.com/office/drawing/2014/main" id="{34E82002-8E2B-3E35-6772-A73D40ADB10A}"/>
              </a:ext>
              <a:ext uri="{C183D7F6-B498-43B3-948B-1728B52AA6E4}">
                <adec:decorative xmlns:adec="http://schemas.microsoft.com/office/drawing/2017/decorative" val="1"/>
              </a:ext>
            </a:extLst>
          </p:cNvPr>
          <p:cNvSpPr/>
          <p:nvPr/>
        </p:nvSpPr>
        <p:spPr bwMode="auto">
          <a:xfrm>
            <a:off x="7074494" y="5656681"/>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dirty="0">
                <a:solidFill>
                  <a:srgbClr val="1A1A1A"/>
                </a:solidFill>
                <a:latin typeface="Segoe UI"/>
              </a:rPr>
              <a:t>Prompt: </a:t>
            </a:r>
            <a:r>
              <a:rPr kumimoji="0" lang="en-US" sz="900" b="1" i="0" u="none" strike="noStrike" kern="1200" cap="none" spc="0" normalizeH="0" baseline="0" noProof="0" dirty="0">
                <a:ln w="3175">
                  <a:noFill/>
                </a:ln>
                <a:effectLst/>
                <a:uLnTx/>
                <a:uFillTx/>
                <a:latin typeface="Segoe UI"/>
                <a:ea typeface="+mn-ea"/>
                <a:cs typeface="Segoe UI" pitchFamily="34" charset="0"/>
              </a:rPr>
              <a:t>Add a slide based </a:t>
            </a:r>
            <a:r>
              <a:rPr kumimoji="0" lang="en-US" sz="900" i="0" u="none" strike="noStrike" kern="1200" cap="none" spc="0" normalizeH="0" baseline="0" noProof="0" dirty="0">
                <a:ln w="3175">
                  <a:noFill/>
                </a:ln>
                <a:effectLst/>
                <a:uLnTx/>
                <a:uFillTx/>
                <a:latin typeface="Segoe UI"/>
                <a:ea typeface="+mn-ea"/>
                <a:cs typeface="Segoe UI" pitchFamily="34" charset="0"/>
              </a:rPr>
              <a:t>on this updated table from [Word file]. </a:t>
            </a: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dirty="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dirty="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dirty="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strike="noStrike" kern="1200" cap="none" spc="0" normalizeH="0" baseline="0" noProof="0" dirty="0">
              <a:ln w="3175">
                <a:noFill/>
              </a:ln>
              <a:effectLst/>
              <a:uLnTx/>
              <a:uFillTx/>
              <a:latin typeface="Segoe UI"/>
              <a:ea typeface="+mn-ea"/>
              <a:cs typeface="Segoe UI" pitchFamily="34" charset="0"/>
            </a:endParaRPr>
          </a:p>
        </p:txBody>
      </p:sp>
      <p:sp>
        <p:nvSpPr>
          <p:cNvPr id="95" name="Step 5 time">
            <a:extLst>
              <a:ext uri="{FF2B5EF4-FFF2-40B4-BE49-F238E27FC236}">
                <a16:creationId xmlns:a16="http://schemas.microsoft.com/office/drawing/2014/main" id="{F63F2F64-9AD5-2F59-5E74-DF8B53C04498}"/>
              </a:ext>
            </a:extLst>
          </p:cNvPr>
          <p:cNvSpPr/>
          <p:nvPr/>
        </p:nvSpPr>
        <p:spPr bwMode="auto">
          <a:xfrm>
            <a:off x="3820455" y="405101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3:00 pm</a:t>
            </a:r>
          </a:p>
        </p:txBody>
      </p:sp>
      <p:sp>
        <p:nvSpPr>
          <p:cNvPr id="96" name="Step 5 top">
            <a:extLst>
              <a:ext uri="{FF2B5EF4-FFF2-40B4-BE49-F238E27FC236}">
                <a16:creationId xmlns:a16="http://schemas.microsoft.com/office/drawing/2014/main" id="{AE7791FF-E40F-9714-AEF5-767055F463EA}"/>
              </a:ext>
            </a:extLst>
          </p:cNvPr>
          <p:cNvSpPr txBox="1"/>
          <p:nvPr/>
        </p:nvSpPr>
        <p:spPr>
          <a:xfrm>
            <a:off x="3690700" y="4500890"/>
            <a:ext cx="3026453" cy="902170"/>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The budget officer constantly monitors spending against approved budgets. They track expenditures, ensuring compliance with financial regulations and policies. If overspending occurs, they work with departments to reallocate funds or seek additional approvals.</a:t>
            </a:r>
          </a:p>
        </p:txBody>
      </p:sp>
      <p:pic>
        <p:nvPicPr>
          <p:cNvPr id="23" name="Picture 22">
            <a:extLst>
              <a:ext uri="{FF2B5EF4-FFF2-40B4-BE49-F238E27FC236}">
                <a16:creationId xmlns:a16="http://schemas.microsoft.com/office/drawing/2014/main" id="{32A6212B-A4F1-B09D-6989-883B55258E9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200238" y="5329264"/>
            <a:ext cx="360000" cy="360000"/>
          </a:xfrm>
          <a:prstGeom prst="ellipse">
            <a:avLst/>
          </a:prstGeom>
          <a:solidFill>
            <a:schemeClr val="bg1"/>
          </a:solidFill>
        </p:spPr>
      </p:pic>
      <p:sp>
        <p:nvSpPr>
          <p:cNvPr id="25" name="TextBox 24">
            <a:extLst>
              <a:ext uri="{FF2B5EF4-FFF2-40B4-BE49-F238E27FC236}">
                <a16:creationId xmlns:a16="http://schemas.microsoft.com/office/drawing/2014/main" id="{3A0F57AF-54CE-4E75-43E6-DBF8577E8FAE}"/>
              </a:ext>
              <a:ext uri="{C183D7F6-B498-43B3-948B-1728B52AA6E4}">
                <adec:decorative xmlns:adec="http://schemas.microsoft.com/office/drawing/2017/decorative" val="0"/>
              </a:ext>
            </a:extLst>
          </p:cNvPr>
          <p:cNvSpPr txBox="1"/>
          <p:nvPr/>
        </p:nvSpPr>
        <p:spPr>
          <a:xfrm>
            <a:off x="4670013" y="542462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sp>
        <p:nvSpPr>
          <p:cNvPr id="94" name="Step 5 bottom">
            <a:extLst>
              <a:ext uri="{FF2B5EF4-FFF2-40B4-BE49-F238E27FC236}">
                <a16:creationId xmlns:a16="http://schemas.microsoft.com/office/drawing/2014/main" id="{3EA71BEA-571E-F4FA-0008-6DCF3D177E33}"/>
              </a:ext>
              <a:ext uri="{C183D7F6-B498-43B3-948B-1728B52AA6E4}">
                <adec:decorative xmlns:adec="http://schemas.microsoft.com/office/drawing/2017/decorative" val="1"/>
              </a:ext>
            </a:extLst>
          </p:cNvPr>
          <p:cNvSpPr/>
          <p:nvPr/>
        </p:nvSpPr>
        <p:spPr bwMode="auto">
          <a:xfrm>
            <a:off x="3690824" y="5654913"/>
            <a:ext cx="2844911" cy="655966"/>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dirty="0">
                <a:solidFill>
                  <a:srgbClr val="1A1A1A"/>
                </a:solidFill>
                <a:latin typeface="Segoe UI"/>
              </a:rPr>
              <a:t>Prompt: </a:t>
            </a:r>
            <a:r>
              <a:rPr lang="en-US" sz="900" b="1" kern="0" noProof="0" dirty="0">
                <a:solidFill>
                  <a:srgbClr val="1A1A1A"/>
                </a:solidFill>
                <a:latin typeface="Segoe UI"/>
              </a:rPr>
              <a:t>Create a pivot table</a:t>
            </a:r>
            <a:r>
              <a:rPr lang="en-US" sz="900" kern="0" noProof="0" dirty="0">
                <a:solidFill>
                  <a:srgbClr val="1A1A1A"/>
                </a:solidFill>
                <a:latin typeface="Segoe UI"/>
              </a:rPr>
              <a:t> to </a:t>
            </a:r>
            <a:r>
              <a:rPr lang="en-US" sz="900" spc="0" noProof="0" dirty="0">
                <a:solidFill>
                  <a:schemeClr val="tx1"/>
                </a:solidFill>
                <a:latin typeface="Segoe UI"/>
              </a:rPr>
              <a:t>Sort the spending data from this quarter by department. Highlight those departments that spent more than their allotted budget. </a:t>
            </a: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kern="0" noProof="0" dirty="0">
              <a:solidFill>
                <a:srgbClr val="1A1A1A"/>
              </a:solidFill>
              <a:latin typeface="Segoe UI"/>
            </a:endParaRPr>
          </a:p>
        </p:txBody>
      </p:sp>
      <p:sp>
        <p:nvSpPr>
          <p:cNvPr id="78" name="Step 6 time">
            <a:extLst>
              <a:ext uri="{FF2B5EF4-FFF2-40B4-BE49-F238E27FC236}">
                <a16:creationId xmlns:a16="http://schemas.microsoft.com/office/drawing/2014/main" id="{AB3A5BC7-97CA-8402-3CD2-AB62A9FF0BBA}"/>
              </a:ext>
            </a:extLst>
          </p:cNvPr>
          <p:cNvSpPr/>
          <p:nvPr/>
        </p:nvSpPr>
        <p:spPr bwMode="auto">
          <a:xfrm>
            <a:off x="566416" y="4048426"/>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4:00 pm</a:t>
            </a:r>
          </a:p>
        </p:txBody>
      </p:sp>
      <p:sp>
        <p:nvSpPr>
          <p:cNvPr id="80" name="Step 6 top">
            <a:extLst>
              <a:ext uri="{FF2B5EF4-FFF2-40B4-BE49-F238E27FC236}">
                <a16:creationId xmlns:a16="http://schemas.microsoft.com/office/drawing/2014/main" id="{DBEC3405-90B2-9562-499E-D9E78DD5BEC5}"/>
              </a:ext>
            </a:extLst>
          </p:cNvPr>
          <p:cNvSpPr txBox="1"/>
          <p:nvPr/>
        </p:nvSpPr>
        <p:spPr>
          <a:xfrm>
            <a:off x="566415" y="4500890"/>
            <a:ext cx="2748203"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The officer ends the day by checking messages and emails that may have been missed due to meeting conflicts. Using Copilot, they can catch up and follow-up as needed tomorrow. </a:t>
            </a:r>
          </a:p>
        </p:txBody>
      </p:sp>
      <p:pic>
        <p:nvPicPr>
          <p:cNvPr id="21" name="Picture 6" descr="Microsoft Teams Logo, symbol, meaning, history, PNG">
            <a:hlinkClick r:id="rId14"/>
            <a:extLst>
              <a:ext uri="{FF2B5EF4-FFF2-40B4-BE49-F238E27FC236}">
                <a16:creationId xmlns:a16="http://schemas.microsoft.com/office/drawing/2014/main" id="{7BA0470F-C7AB-4935-A2F2-03A30C32F15D}"/>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l="20244" r="20244"/>
          <a:stretch/>
        </p:blipFill>
        <p:spPr bwMode="auto">
          <a:xfrm>
            <a:off x="914399" y="5399659"/>
            <a:ext cx="228153" cy="21564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003FF4F-9727-0BC1-DCD4-AFCDE0FF033C}"/>
              </a:ext>
              <a:ext uri="{C183D7F6-B498-43B3-948B-1728B52AA6E4}">
                <adec:decorative xmlns:adec="http://schemas.microsoft.com/office/drawing/2017/decorative" val="0"/>
              </a:ext>
            </a:extLst>
          </p:cNvPr>
          <p:cNvSpPr txBox="1"/>
          <p:nvPr/>
        </p:nvSpPr>
        <p:spPr>
          <a:xfrm>
            <a:off x="1314706" y="5429985"/>
            <a:ext cx="1602056"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in Teams</a:t>
            </a:r>
          </a:p>
        </p:txBody>
      </p:sp>
      <p:sp>
        <p:nvSpPr>
          <p:cNvPr id="77" name="Step 6 bottom">
            <a:extLst>
              <a:ext uri="{FF2B5EF4-FFF2-40B4-BE49-F238E27FC236}">
                <a16:creationId xmlns:a16="http://schemas.microsoft.com/office/drawing/2014/main" id="{24253DD2-59EF-D048-965B-E3B5E0455FD4}"/>
              </a:ext>
              <a:ext uri="{C183D7F6-B498-43B3-948B-1728B52AA6E4}">
                <adec:decorative xmlns:adec="http://schemas.microsoft.com/office/drawing/2017/decorative" val="1"/>
              </a:ext>
            </a:extLst>
          </p:cNvPr>
          <p:cNvSpPr/>
          <p:nvPr/>
        </p:nvSpPr>
        <p:spPr bwMode="auto">
          <a:xfrm>
            <a:off x="566415" y="5658463"/>
            <a:ext cx="2705513" cy="59747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dirty="0">
                <a:solidFill>
                  <a:srgbClr val="1A1A1A"/>
                </a:solidFill>
                <a:latin typeface="Segoe UI"/>
              </a:rPr>
              <a:t>Prompt:</a:t>
            </a:r>
            <a:r>
              <a:rPr lang="en-US" sz="900" b="1" kern="0" noProof="0" dirty="0">
                <a:solidFill>
                  <a:srgbClr val="1A1A1A"/>
                </a:solidFill>
                <a:latin typeface="Segoe UI"/>
              </a:rPr>
              <a:t> </a:t>
            </a:r>
            <a:r>
              <a:rPr lang="en-US" sz="900" b="1" spc="0" noProof="0" dirty="0">
                <a:solidFill>
                  <a:schemeClr val="tx1"/>
                </a:solidFill>
                <a:latin typeface="Segoe UI"/>
              </a:rPr>
              <a:t>Summarize this thread</a:t>
            </a:r>
            <a:r>
              <a:rPr lang="en-US" sz="900" spc="0" noProof="0" dirty="0">
                <a:solidFill>
                  <a:schemeClr val="tx1"/>
                </a:solidFill>
                <a:latin typeface="Segoe UI"/>
              </a:rPr>
              <a:t> calling out where my name was mentioned and any action items for me.</a:t>
            </a: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kern="0" noProof="0" dirty="0">
              <a:solidFill>
                <a:srgbClr val="1A1A1A"/>
              </a:solidFill>
              <a:latin typeface="Segoe UI"/>
            </a:endParaRPr>
          </a:p>
        </p:txBody>
      </p:sp>
      <p:pic>
        <p:nvPicPr>
          <p:cNvPr id="3" name="Picture 2">
            <a:extLst>
              <a:ext uri="{FF2B5EF4-FFF2-40B4-BE49-F238E27FC236}">
                <a16:creationId xmlns:a16="http://schemas.microsoft.com/office/drawing/2014/main" id="{0098E9EE-4DB9-487B-2DF6-64CBFB77F85A}"/>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10274790" y="4291404"/>
            <a:ext cx="1920122" cy="2545612"/>
          </a:xfrm>
          <a:prstGeom prst="rect">
            <a:avLst/>
          </a:prstGeom>
        </p:spPr>
      </p:pic>
    </p:spTree>
    <p:extLst>
      <p:ext uri="{BB962C8B-B14F-4D97-AF65-F5344CB8AC3E}">
        <p14:creationId xmlns:p14="http://schemas.microsoft.com/office/powerpoint/2010/main" val="408929555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dirty="0"/>
              <a:t>Copilot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1" y="2753033"/>
            <a:ext cx="5786812"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Autonomous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Industry scenarios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0" y="3620643"/>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a:t>
            </a:r>
          </a:p>
          <a:p>
            <a:pPr>
              <a:spcAft>
                <a:spcPts val="400"/>
              </a:spcAft>
              <a:defRPr/>
            </a:pPr>
            <a:r>
              <a:rPr lang="en-US" sz="2000" kern="0" dirty="0">
                <a:solidFill>
                  <a:srgbClr val="1A1A1A"/>
                </a:solidFill>
                <a:latin typeface="Segoe UI"/>
              </a:rPr>
              <a:t>Role-based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Functional scenarios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1" y="4805186"/>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 agent builder</a:t>
            </a:r>
          </a:p>
          <a:p>
            <a:pPr>
              <a:spcAft>
                <a:spcPts val="400"/>
              </a:spcAft>
              <a:defRPr/>
            </a:pPr>
            <a:r>
              <a:rPr lang="en-US" sz="2000" kern="0" dirty="0">
                <a:solidFill>
                  <a:srgbClr val="1A1A1A"/>
                </a:solidFill>
                <a:latin typeface="Segoe UI"/>
              </a:rPr>
              <a:t>Day in the Life scenarios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Prompt library</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DC0C1-AA33-E393-DB3C-7B92B4FCC7CC}"/>
            </a:ext>
          </a:extLst>
        </p:cNvPr>
        <p:cNvGrpSpPr/>
        <p:nvPr/>
      </p:nvGrpSpPr>
      <p:grpSpPr>
        <a:xfrm>
          <a:off x="0" y="0"/>
          <a:ext cx="0" cy="0"/>
          <a:chOff x="0" y="0"/>
          <a:chExt cx="0" cy="0"/>
        </a:xfrm>
      </p:grpSpPr>
      <p:sp>
        <p:nvSpPr>
          <p:cNvPr id="68" name="Title 67">
            <a:extLst>
              <a:ext uri="{FF2B5EF4-FFF2-40B4-BE49-F238E27FC236}">
                <a16:creationId xmlns:a16="http://schemas.microsoft.com/office/drawing/2014/main" id="{7A3BA69C-21EB-E9AA-BC3C-EDBF60D34286}"/>
              </a:ext>
            </a:extLst>
          </p:cNvPr>
          <p:cNvSpPr>
            <a:spLocks noGrp="1"/>
          </p:cNvSpPr>
          <p:nvPr>
            <p:ph type="title"/>
          </p:nvPr>
        </p:nvSpPr>
        <p:spPr>
          <a:xfrm>
            <a:off x="584200" y="387766"/>
            <a:ext cx="5672544" cy="263149"/>
          </a:xfrm>
        </p:spPr>
        <p:txBody>
          <a:bodyPr/>
          <a:lstStyle/>
          <a:p>
            <a:r>
              <a:rPr lang="en-US" noProof="0" dirty="0"/>
              <a:t>A day in the life of a Communications Officer</a:t>
            </a:r>
          </a:p>
        </p:txBody>
      </p:sp>
      <p:sp>
        <p:nvSpPr>
          <p:cNvPr id="152" name="TextBox 151">
            <a:extLst>
              <a:ext uri="{FF2B5EF4-FFF2-40B4-BE49-F238E27FC236}">
                <a16:creationId xmlns:a16="http://schemas.microsoft.com/office/drawing/2014/main" id="{08C3505F-0D3E-DE76-45EE-166C840A66E6}"/>
              </a:ext>
            </a:extLst>
          </p:cNvPr>
          <p:cNvSpPr txBox="1"/>
          <p:nvPr/>
        </p:nvSpPr>
        <p:spPr>
          <a:xfrm>
            <a:off x="10207067" y="1582341"/>
            <a:ext cx="1905067" cy="1846659"/>
          </a:xfrm>
          <a:prstGeom prst="rect">
            <a:avLst/>
          </a:prstGeom>
          <a:noFill/>
        </p:spPr>
        <p:txBody>
          <a:bodyPr wrap="square" lIns="0" tIns="0" rIns="0" bIns="0" rtlCol="0">
            <a:spAutoFit/>
          </a:bodyPr>
          <a:lstStyle/>
          <a:p>
            <a:pPr algn="r"/>
            <a:r>
              <a:rPr lang="en-US" sz="2400" noProof="0" dirty="0">
                <a:solidFill>
                  <a:schemeClr val="accent3"/>
                </a:solidFill>
                <a:latin typeface="Segoe UI Semibold"/>
              </a:rPr>
              <a:t>Daichi</a:t>
            </a:r>
          </a:p>
          <a:p>
            <a:pPr algn="r"/>
            <a:r>
              <a:rPr kumimoji="0" lang="en-US" sz="1600" u="none" strike="noStrike" kern="1200" cap="none" spc="0" normalizeH="0" baseline="0" noProof="0" dirty="0">
                <a:ln>
                  <a:noFill/>
                </a:ln>
                <a:solidFill>
                  <a:schemeClr val="accent3"/>
                </a:solidFill>
                <a:effectLst/>
                <a:uLnTx/>
                <a:uFillTx/>
                <a:latin typeface="Segoe UI" panose="020B0502040204020203" pitchFamily="34" charset="0"/>
                <a:cs typeface="Segoe UI" panose="020B0502040204020203" pitchFamily="34" charset="0"/>
              </a:rPr>
              <a:t>Helps to disseminate information, manage public relations, and ensure effective communication with his agency. </a:t>
            </a:r>
            <a:endParaRPr kumimoji="0" lang="en-US" sz="2000" u="none" strike="noStrike" kern="1200" cap="none" spc="0" normalizeH="0" baseline="0" noProof="0" dirty="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153" name="Graphic 152">
            <a:extLst>
              <a:ext uri="{FF2B5EF4-FFF2-40B4-BE49-F238E27FC236}">
                <a16:creationId xmlns:a16="http://schemas.microsoft.com/office/drawing/2014/main" id="{F7098D13-0096-5A98-E135-5CF7394DC9C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11377374" y="3845918"/>
            <a:ext cx="274790" cy="274790"/>
          </a:xfrm>
          <a:prstGeom prst="rect">
            <a:avLst/>
          </a:prstGeom>
        </p:spPr>
      </p:pic>
      <p:sp>
        <p:nvSpPr>
          <p:cNvPr id="41" name="Text Placeholder 40">
            <a:extLst>
              <a:ext uri="{FF2B5EF4-FFF2-40B4-BE49-F238E27FC236}">
                <a16:creationId xmlns:a16="http://schemas.microsoft.com/office/drawing/2014/main" id="{9828EE07-8B54-3505-5E84-DF685CC9C2DD}"/>
              </a:ext>
            </a:extLst>
          </p:cNvPr>
          <p:cNvSpPr>
            <a:spLocks noGrp="1"/>
          </p:cNvSpPr>
          <p:nvPr>
            <p:ph type="body" sz="quarter" idx="17"/>
          </p:nvPr>
        </p:nvSpPr>
        <p:spPr>
          <a:xfrm>
            <a:off x="6096001" y="521099"/>
            <a:ext cx="4022928" cy="169277"/>
          </a:xfrm>
        </p:spPr>
        <p:txBody>
          <a:bodyPr/>
          <a:lstStyle/>
          <a:p>
            <a:r>
              <a:rPr lang="en-US" noProof="0">
                <a:latin typeface="Segoe UI Semibold"/>
                <a:cs typeface="Segoe UI Semibold"/>
              </a:rPr>
              <a:t>Microsoft 365 Copilot</a:t>
            </a:r>
            <a:endParaRPr lang="en-US" noProof="0"/>
          </a:p>
        </p:txBody>
      </p:sp>
      <p:sp>
        <p:nvSpPr>
          <p:cNvPr id="46" name="Text Placeholder 45">
            <a:extLst>
              <a:ext uri="{FF2B5EF4-FFF2-40B4-BE49-F238E27FC236}">
                <a16:creationId xmlns:a16="http://schemas.microsoft.com/office/drawing/2014/main" id="{F1D9585E-0E8D-22F3-B982-A2A7295EB248}"/>
              </a:ext>
            </a:extLst>
          </p:cNvPr>
          <p:cNvSpPr>
            <a:spLocks noGrp="1"/>
          </p:cNvSpPr>
          <p:nvPr>
            <p:ph type="body" sz="quarter" idx="38"/>
          </p:nvPr>
        </p:nvSpPr>
        <p:spPr>
          <a:solidFill>
            <a:srgbClr val="0070C0"/>
          </a:solidFill>
        </p:spPr>
        <p:txBody>
          <a:bodyPr/>
          <a:lstStyle/>
          <a:p>
            <a:endParaRPr lang="en-US" noProof="0"/>
          </a:p>
        </p:txBody>
      </p:sp>
      <p:sp>
        <p:nvSpPr>
          <p:cNvPr id="47" name="Text Placeholder 46">
            <a:extLst>
              <a:ext uri="{FF2B5EF4-FFF2-40B4-BE49-F238E27FC236}">
                <a16:creationId xmlns:a16="http://schemas.microsoft.com/office/drawing/2014/main" id="{A54F328E-9FAC-0588-D3B1-2CB253833A15}"/>
              </a:ext>
            </a:extLst>
          </p:cNvPr>
          <p:cNvSpPr>
            <a:spLocks noGrp="1"/>
          </p:cNvSpPr>
          <p:nvPr>
            <p:ph type="body" sz="quarter" idx="39"/>
          </p:nvPr>
        </p:nvSpPr>
        <p:spPr>
          <a:solidFill>
            <a:srgbClr val="0078D4"/>
          </a:solidFill>
        </p:spPr>
        <p:txBody>
          <a:bodyPr/>
          <a:lstStyle/>
          <a:p>
            <a:endParaRPr lang="en-US" noProof="0"/>
          </a:p>
        </p:txBody>
      </p:sp>
      <p:sp>
        <p:nvSpPr>
          <p:cNvPr id="48" name="Text Placeholder 47">
            <a:extLst>
              <a:ext uri="{FF2B5EF4-FFF2-40B4-BE49-F238E27FC236}">
                <a16:creationId xmlns:a16="http://schemas.microsoft.com/office/drawing/2014/main" id="{FD54A862-D0FD-2812-F980-0537DF6C2171}"/>
              </a:ext>
            </a:extLst>
          </p:cNvPr>
          <p:cNvSpPr>
            <a:spLocks noGrp="1"/>
          </p:cNvSpPr>
          <p:nvPr>
            <p:ph type="body" sz="quarter" idx="40"/>
          </p:nvPr>
        </p:nvSpPr>
        <p:spPr>
          <a:solidFill>
            <a:schemeClr val="bg1">
              <a:lumMod val="50000"/>
            </a:schemeClr>
          </a:solidFill>
        </p:spPr>
        <p:txBody>
          <a:bodyPr/>
          <a:lstStyle/>
          <a:p>
            <a:endParaRPr lang="en-US" noProof="0"/>
          </a:p>
        </p:txBody>
      </p:sp>
      <p:sp>
        <p:nvSpPr>
          <p:cNvPr id="15" name="Text Placeholder 14">
            <a:extLst>
              <a:ext uri="{FF2B5EF4-FFF2-40B4-BE49-F238E27FC236}">
                <a16:creationId xmlns:a16="http://schemas.microsoft.com/office/drawing/2014/main" id="{315D01B3-268A-FEF1-F88E-A1D328E64764}"/>
              </a:ext>
            </a:extLst>
          </p:cNvPr>
          <p:cNvSpPr>
            <a:spLocks noGrp="1"/>
          </p:cNvSpPr>
          <p:nvPr>
            <p:ph type="body" sz="quarter" idx="37"/>
          </p:nvPr>
        </p:nvSpPr>
        <p:spPr/>
        <p:txBody>
          <a:bodyPr/>
          <a:lstStyle/>
          <a:p>
            <a:endParaRPr lang="en-US" noProof="0"/>
          </a:p>
        </p:txBody>
      </p:sp>
      <p:sp>
        <p:nvSpPr>
          <p:cNvPr id="2" name="Rectangle: Rounded Corners 6">
            <a:extLst>
              <a:ext uri="{FF2B5EF4-FFF2-40B4-BE49-F238E27FC236}">
                <a16:creationId xmlns:a16="http://schemas.microsoft.com/office/drawing/2014/main" id="{D67F856B-80D5-4EEA-A12C-EC617D19941C}"/>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4" name="Rectangle: Rounded Corners 6">
            <a:extLst>
              <a:ext uri="{FF2B5EF4-FFF2-40B4-BE49-F238E27FC236}">
                <a16:creationId xmlns:a16="http://schemas.microsoft.com/office/drawing/2014/main" id="{B7B08221-75D6-8AEC-91B0-7ADAAFAD5DBB}"/>
              </a:ext>
              <a:ext uri="{C183D7F6-B498-43B3-948B-1728B52AA6E4}">
                <adec:decorative xmlns:adec="http://schemas.microsoft.com/office/drawing/2017/decorative" val="1"/>
              </a:ext>
            </a:extLst>
          </p:cNvPr>
          <p:cNvSpPr/>
          <p:nvPr/>
        </p:nvSpPr>
        <p:spPr bwMode="auto">
          <a:xfrm>
            <a:off x="1286540" y="1134767"/>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~2 hours per day</a:t>
            </a:r>
          </a:p>
        </p:txBody>
      </p:sp>
      <p:pic>
        <p:nvPicPr>
          <p:cNvPr id="5" name="Graphic 4">
            <a:extLst>
              <a:ext uri="{FF2B5EF4-FFF2-40B4-BE49-F238E27FC236}">
                <a16:creationId xmlns:a16="http://schemas.microsoft.com/office/drawing/2014/main" id="{04639802-0365-7CD8-8021-385F70266ED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36270" y="1170767"/>
            <a:ext cx="144000" cy="144000"/>
          </a:xfrm>
          <a:prstGeom prst="rect">
            <a:avLst/>
          </a:prstGeom>
        </p:spPr>
      </p:pic>
      <p:sp>
        <p:nvSpPr>
          <p:cNvPr id="10" name="Rectangle: Rounded Corners 6">
            <a:extLst>
              <a:ext uri="{FF2B5EF4-FFF2-40B4-BE49-F238E27FC236}">
                <a16:creationId xmlns:a16="http://schemas.microsoft.com/office/drawing/2014/main" id="{88EEC916-FD59-D793-1ACE-4A0EFCAE7757}"/>
              </a:ext>
              <a:ext uri="{C183D7F6-B498-43B3-948B-1728B52AA6E4}">
                <adec:decorative xmlns:adec="http://schemas.microsoft.com/office/drawing/2017/decorative" val="1"/>
              </a:ext>
            </a:extLst>
          </p:cNvPr>
          <p:cNvSpPr/>
          <p:nvPr/>
        </p:nvSpPr>
        <p:spPr bwMode="auto">
          <a:xfrm>
            <a:off x="2908241" y="1134767"/>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Content creation</a:t>
            </a:r>
          </a:p>
        </p:txBody>
      </p:sp>
      <p:pic>
        <p:nvPicPr>
          <p:cNvPr id="11" name="Graphic 10">
            <a:extLst>
              <a:ext uri="{FF2B5EF4-FFF2-40B4-BE49-F238E27FC236}">
                <a16:creationId xmlns:a16="http://schemas.microsoft.com/office/drawing/2014/main" id="{8A256570-C4B1-62C2-44D2-429B2428E79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968076" y="1170767"/>
            <a:ext cx="144000" cy="144000"/>
          </a:xfrm>
          <a:prstGeom prst="rect">
            <a:avLst/>
          </a:prstGeom>
        </p:spPr>
      </p:pic>
      <p:sp>
        <p:nvSpPr>
          <p:cNvPr id="7" name="Rectangle: Rounded Corners 6">
            <a:extLst>
              <a:ext uri="{FF2B5EF4-FFF2-40B4-BE49-F238E27FC236}">
                <a16:creationId xmlns:a16="http://schemas.microsoft.com/office/drawing/2014/main" id="{E166CEF8-DB78-9122-CB7B-7D4BDF53220F}"/>
              </a:ext>
              <a:ext uri="{C183D7F6-B498-43B3-948B-1728B52AA6E4}">
                <adec:decorative xmlns:adec="http://schemas.microsoft.com/office/drawing/2017/decorative" val="1"/>
              </a:ext>
            </a:extLst>
          </p:cNvPr>
          <p:cNvSpPr/>
          <p:nvPr/>
        </p:nvSpPr>
        <p:spPr bwMode="auto">
          <a:xfrm>
            <a:off x="5754503" y="1134767"/>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Understanding programs</a:t>
            </a:r>
          </a:p>
        </p:txBody>
      </p:sp>
      <p:pic>
        <p:nvPicPr>
          <p:cNvPr id="8" name="Graphic 7">
            <a:extLst>
              <a:ext uri="{FF2B5EF4-FFF2-40B4-BE49-F238E27FC236}">
                <a16:creationId xmlns:a16="http://schemas.microsoft.com/office/drawing/2014/main" id="{CF40F06A-378E-0673-C070-D999D35475B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01636" y="1170767"/>
            <a:ext cx="144000" cy="144000"/>
          </a:xfrm>
          <a:prstGeom prst="rect">
            <a:avLst/>
          </a:prstGeom>
        </p:spPr>
      </p:pic>
      <p:sp>
        <p:nvSpPr>
          <p:cNvPr id="87" name="Step 1 time">
            <a:extLst>
              <a:ext uri="{FF2B5EF4-FFF2-40B4-BE49-F238E27FC236}">
                <a16:creationId xmlns:a16="http://schemas.microsoft.com/office/drawing/2014/main" id="{DBBEA94B-3241-8342-8D16-408C8601F717}"/>
              </a:ext>
            </a:extLst>
          </p:cNvPr>
          <p:cNvSpPr/>
          <p:nvPr/>
        </p:nvSpPr>
        <p:spPr bwMode="auto">
          <a:xfrm>
            <a:off x="566416"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8:00 am</a:t>
            </a:r>
          </a:p>
        </p:txBody>
      </p:sp>
      <p:sp>
        <p:nvSpPr>
          <p:cNvPr id="86" name="Step 1 top">
            <a:extLst>
              <a:ext uri="{FF2B5EF4-FFF2-40B4-BE49-F238E27FC236}">
                <a16:creationId xmlns:a16="http://schemas.microsoft.com/office/drawing/2014/main" id="{2AF4A970-4669-213B-D00A-FF154264B430}"/>
              </a:ext>
            </a:extLst>
          </p:cNvPr>
          <p:cNvSpPr txBox="1"/>
          <p:nvPr/>
        </p:nvSpPr>
        <p:spPr>
          <a:xfrm>
            <a:off x="566414" y="2033954"/>
            <a:ext cx="2705513" cy="597471"/>
          </a:xfrm>
          <a:prstGeom prst="rect">
            <a:avLst/>
          </a:prstGeom>
          <a:noFill/>
        </p:spPr>
        <p:txBody>
          <a:bodyPr wrap="square" lIns="91440" tIns="0" rIns="91440" bIns="0" rtlCol="0" anchor="t">
            <a:spAutoFit/>
          </a:bodyPr>
          <a:lstStyle/>
          <a:p>
            <a:pPr>
              <a:lnSpc>
                <a:spcPct val="110000"/>
              </a:lnSpc>
              <a:defRPr/>
            </a:pPr>
            <a:r>
              <a:rPr lang="en-US" sz="900" noProof="0" dirty="0">
                <a:solidFill>
                  <a:srgbClr val="1A1A1A"/>
                </a:solidFill>
                <a:ea typeface="Segoe UI" pitchFamily="34" charset="0"/>
                <a:cs typeface="Segoe UI" pitchFamily="34" charset="0"/>
              </a:rPr>
              <a:t>The officer starts the day with reviewing emails, news updates, and internal memos. He plans his tasks for the day, including media outreach, social media management, and content creation.</a:t>
            </a:r>
          </a:p>
        </p:txBody>
      </p:sp>
      <p:pic>
        <p:nvPicPr>
          <p:cNvPr id="142" name="Picture 141" descr="Zip Co logo SVG free download, id: 101874 - Brandlogos.net">
            <a:hlinkClick r:id="rId11"/>
            <a:extLst>
              <a:ext uri="{FF2B5EF4-FFF2-40B4-BE49-F238E27FC236}">
                <a16:creationId xmlns:a16="http://schemas.microsoft.com/office/drawing/2014/main" id="{66644E92-D91E-4AF8-AD61-FBDB92EE5089}"/>
              </a:ext>
            </a:extLst>
          </p:cNvPr>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942975" y="2900456"/>
            <a:ext cx="197434" cy="160448"/>
          </a:xfrm>
          <a:prstGeom prst="rect">
            <a:avLst/>
          </a:prstGeom>
          <a:noFill/>
          <a:extLst>
            <a:ext uri="{909E8E84-426E-40DD-AFC4-6F175D3DCCD1}">
              <a14:hiddenFill xmlns:a14="http://schemas.microsoft.com/office/drawing/2010/main">
                <a:solidFill>
                  <a:srgbClr val="FFFFFF"/>
                </a:solidFill>
              </a14:hiddenFill>
            </a:ext>
          </a:extLst>
        </p:spPr>
      </p:pic>
      <p:sp>
        <p:nvSpPr>
          <p:cNvPr id="143" name="TextBox 142">
            <a:extLst>
              <a:ext uri="{FF2B5EF4-FFF2-40B4-BE49-F238E27FC236}">
                <a16:creationId xmlns:a16="http://schemas.microsoft.com/office/drawing/2014/main" id="{63F7F90B-F049-F233-6E6F-8B7B2031A4F0}"/>
              </a:ext>
              <a:ext uri="{C183D7F6-B498-43B3-948B-1728B52AA6E4}">
                <adec:decorative xmlns:adec="http://schemas.microsoft.com/office/drawing/2017/decorative" val="0"/>
              </a:ext>
            </a:extLst>
          </p:cNvPr>
          <p:cNvSpPr txBox="1"/>
          <p:nvPr/>
        </p:nvSpPr>
        <p:spPr>
          <a:xfrm>
            <a:off x="1322448" y="2886067"/>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sp>
        <p:nvSpPr>
          <p:cNvPr id="84" name="Step 1 bottom">
            <a:extLst>
              <a:ext uri="{FF2B5EF4-FFF2-40B4-BE49-F238E27FC236}">
                <a16:creationId xmlns:a16="http://schemas.microsoft.com/office/drawing/2014/main" id="{8B7B6CD1-4ED8-1D4A-65A6-E6FDC3427AB5}"/>
              </a:ext>
              <a:ext uri="{C183D7F6-B498-43B3-948B-1728B52AA6E4}">
                <adec:decorative xmlns:adec="http://schemas.microsoft.com/office/drawing/2017/decorative" val="1"/>
              </a:ext>
            </a:extLst>
          </p:cNvPr>
          <p:cNvSpPr/>
          <p:nvPr/>
        </p:nvSpPr>
        <p:spPr bwMode="auto">
          <a:xfrm>
            <a:off x="566415" y="3310711"/>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Provide me a summary of the latest updates from my inbox from the last 2 days.</a:t>
            </a:r>
          </a:p>
        </p:txBody>
      </p:sp>
      <p:sp>
        <p:nvSpPr>
          <p:cNvPr id="89" name="Step 2 time">
            <a:extLst>
              <a:ext uri="{FF2B5EF4-FFF2-40B4-BE49-F238E27FC236}">
                <a16:creationId xmlns:a16="http://schemas.microsoft.com/office/drawing/2014/main" id="{BF9F6EA6-9E83-6D32-F255-2FB5C635D1A6}"/>
              </a:ext>
            </a:extLst>
          </p:cNvPr>
          <p:cNvSpPr/>
          <p:nvPr/>
        </p:nvSpPr>
        <p:spPr bwMode="auto">
          <a:xfrm>
            <a:off x="382045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8:30 am</a:t>
            </a:r>
          </a:p>
        </p:txBody>
      </p:sp>
      <p:sp>
        <p:nvSpPr>
          <p:cNvPr id="90" name="Step 2 top">
            <a:extLst>
              <a:ext uri="{FF2B5EF4-FFF2-40B4-BE49-F238E27FC236}">
                <a16:creationId xmlns:a16="http://schemas.microsoft.com/office/drawing/2014/main" id="{637C5183-5B9F-C728-BD0F-CAA2D4DC84EC}"/>
              </a:ext>
            </a:extLst>
          </p:cNvPr>
          <p:cNvSpPr txBox="1"/>
          <p:nvPr/>
        </p:nvSpPr>
        <p:spPr>
          <a:xfrm>
            <a:off x="3802523" y="2033954"/>
            <a:ext cx="2907304"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The officer drafts a press release to announce a new government agency program. </a:t>
            </a:r>
          </a:p>
        </p:txBody>
      </p:sp>
      <p:pic>
        <p:nvPicPr>
          <p:cNvPr id="6" name="Picture 5">
            <a:extLst>
              <a:ext uri="{FF2B5EF4-FFF2-40B4-BE49-F238E27FC236}">
                <a16:creationId xmlns:a16="http://schemas.microsoft.com/office/drawing/2014/main" id="{BB654C85-94D7-0455-40A6-A4418B7D613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143399" y="2841139"/>
            <a:ext cx="360000" cy="360000"/>
          </a:xfrm>
          <a:prstGeom prst="ellipse">
            <a:avLst/>
          </a:prstGeom>
          <a:solidFill>
            <a:srgbClr val="FFFFFF"/>
          </a:solidFill>
        </p:spPr>
      </p:pic>
      <p:sp>
        <p:nvSpPr>
          <p:cNvPr id="14" name="TextBox 13">
            <a:extLst>
              <a:ext uri="{FF2B5EF4-FFF2-40B4-BE49-F238E27FC236}">
                <a16:creationId xmlns:a16="http://schemas.microsoft.com/office/drawing/2014/main" id="{DA1A7C69-7152-69A9-C50C-4C7ABA9E390A}"/>
              </a:ext>
              <a:ext uri="{C183D7F6-B498-43B3-948B-1728B52AA6E4}">
                <adec:decorative xmlns:adec="http://schemas.microsoft.com/office/drawing/2017/decorative" val="0"/>
              </a:ext>
            </a:extLst>
          </p:cNvPr>
          <p:cNvSpPr txBox="1"/>
          <p:nvPr/>
        </p:nvSpPr>
        <p:spPr>
          <a:xfrm>
            <a:off x="4602350" y="293650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sp>
        <p:nvSpPr>
          <p:cNvPr id="88" name="Step 2 bottom">
            <a:extLst>
              <a:ext uri="{FF2B5EF4-FFF2-40B4-BE49-F238E27FC236}">
                <a16:creationId xmlns:a16="http://schemas.microsoft.com/office/drawing/2014/main" id="{5E07DA61-3141-8F64-AB73-388161A970C4}"/>
              </a:ext>
              <a:ext uri="{C183D7F6-B498-43B3-948B-1728B52AA6E4}">
                <adec:decorative xmlns:adec="http://schemas.microsoft.com/office/drawing/2017/decorative" val="1"/>
              </a:ext>
            </a:extLst>
          </p:cNvPr>
          <p:cNvSpPr/>
          <p:nvPr/>
        </p:nvSpPr>
        <p:spPr bwMode="auto">
          <a:xfrm>
            <a:off x="3802523" y="3310710"/>
            <a:ext cx="2844911"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Create a draft of a press release outlining a new general relief program for citizens. </a:t>
            </a:r>
          </a:p>
          <a:p>
            <a:pPr defTabSz="932472" fontAlgn="base">
              <a:spcBef>
                <a:spcPct val="0"/>
              </a:spcBef>
              <a:spcAft>
                <a:spcPct val="0"/>
              </a:spcAft>
            </a:pPr>
            <a:endParaRPr lang="en-US" sz="900" kern="0" noProof="0" dirty="0">
              <a:solidFill>
                <a:srgbClr val="1A1A1A"/>
              </a:solidFill>
              <a:latin typeface="Segoe UI"/>
            </a:endParaRPr>
          </a:p>
        </p:txBody>
      </p:sp>
      <p:sp>
        <p:nvSpPr>
          <p:cNvPr id="91" name="Step 3 time">
            <a:extLst>
              <a:ext uri="{FF2B5EF4-FFF2-40B4-BE49-F238E27FC236}">
                <a16:creationId xmlns:a16="http://schemas.microsoft.com/office/drawing/2014/main" id="{C0907A2C-15A1-0532-5675-E7793097FD53}"/>
              </a:ext>
            </a:extLst>
          </p:cNvPr>
          <p:cNvSpPr/>
          <p:nvPr/>
        </p:nvSpPr>
        <p:spPr bwMode="auto">
          <a:xfrm>
            <a:off x="707449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10:00 am</a:t>
            </a:r>
          </a:p>
        </p:txBody>
      </p:sp>
      <p:sp>
        <p:nvSpPr>
          <p:cNvPr id="93" name="Step 3 top">
            <a:extLst>
              <a:ext uri="{FF2B5EF4-FFF2-40B4-BE49-F238E27FC236}">
                <a16:creationId xmlns:a16="http://schemas.microsoft.com/office/drawing/2014/main" id="{9E038649-895F-097B-6317-831564AACA24}"/>
              </a:ext>
            </a:extLst>
          </p:cNvPr>
          <p:cNvSpPr txBox="1"/>
          <p:nvPr/>
        </p:nvSpPr>
        <p:spPr>
          <a:xfrm>
            <a:off x="7074494" y="2033954"/>
            <a:ext cx="2705513"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Daichi meets with a journalist to coordinate an interview about a new program.</a:t>
            </a:r>
          </a:p>
        </p:txBody>
      </p:sp>
      <p:pic>
        <p:nvPicPr>
          <p:cNvPr id="9" name="Picture 6" descr="Microsoft Teams Logo, symbol, meaning, history, PNG">
            <a:hlinkClick r:id="rId14"/>
            <a:extLst>
              <a:ext uri="{FF2B5EF4-FFF2-40B4-BE49-F238E27FC236}">
                <a16:creationId xmlns:a16="http://schemas.microsoft.com/office/drawing/2014/main" id="{4E7F933D-9006-56A4-9234-3EAC586FB456}"/>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l="20244" r="20244"/>
          <a:stretch/>
        </p:blipFill>
        <p:spPr bwMode="auto">
          <a:xfrm>
            <a:off x="7348991" y="2906922"/>
            <a:ext cx="228153" cy="21564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A8E465F-8204-1E0C-DD97-CC8158459886}"/>
              </a:ext>
              <a:ext uri="{C183D7F6-B498-43B3-948B-1728B52AA6E4}">
                <adec:decorative xmlns:adec="http://schemas.microsoft.com/office/drawing/2017/decorative" val="0"/>
              </a:ext>
            </a:extLst>
          </p:cNvPr>
          <p:cNvSpPr txBox="1"/>
          <p:nvPr/>
        </p:nvSpPr>
        <p:spPr>
          <a:xfrm>
            <a:off x="7749298" y="2937248"/>
            <a:ext cx="1602056"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in Teams</a:t>
            </a:r>
          </a:p>
        </p:txBody>
      </p:sp>
      <p:sp>
        <p:nvSpPr>
          <p:cNvPr id="92" name="Step 3 bottom">
            <a:extLst>
              <a:ext uri="{FF2B5EF4-FFF2-40B4-BE49-F238E27FC236}">
                <a16:creationId xmlns:a16="http://schemas.microsoft.com/office/drawing/2014/main" id="{11D006A6-205A-1E65-89AC-FCD360886018}"/>
              </a:ext>
              <a:ext uri="{C183D7F6-B498-43B3-948B-1728B52AA6E4}">
                <adec:decorative xmlns:adec="http://schemas.microsoft.com/office/drawing/2017/decorative" val="1"/>
              </a:ext>
            </a:extLst>
          </p:cNvPr>
          <p:cNvSpPr/>
          <p:nvPr/>
        </p:nvSpPr>
        <p:spPr bwMode="auto">
          <a:xfrm>
            <a:off x="7074494" y="3310710"/>
            <a:ext cx="2705513" cy="66583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Summarize my call so I can share out a meeting recap re-emphasizing key points. </a:t>
            </a:r>
          </a:p>
          <a:p>
            <a:pPr defTabSz="932472" fontAlgn="base">
              <a:spcBef>
                <a:spcPct val="0"/>
              </a:spcBef>
              <a:spcAft>
                <a:spcPct val="0"/>
              </a:spcAft>
            </a:pPr>
            <a:endParaRPr lang="en-US" sz="900" kern="0" noProof="0" dirty="0">
              <a:solidFill>
                <a:srgbClr val="1A1A1A"/>
              </a:solidFill>
              <a:latin typeface="Segoe UI"/>
            </a:endParaRPr>
          </a:p>
        </p:txBody>
      </p:sp>
      <p:sp>
        <p:nvSpPr>
          <p:cNvPr id="83" name="Step 4 time">
            <a:extLst>
              <a:ext uri="{FF2B5EF4-FFF2-40B4-BE49-F238E27FC236}">
                <a16:creationId xmlns:a16="http://schemas.microsoft.com/office/drawing/2014/main" id="{CE7A08B1-970F-34E5-3E7E-99DFF0AFCF26}"/>
              </a:ext>
            </a:extLst>
          </p:cNvPr>
          <p:cNvSpPr/>
          <p:nvPr/>
        </p:nvSpPr>
        <p:spPr bwMode="auto">
          <a:xfrm>
            <a:off x="7074495" y="405058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1:00 pm</a:t>
            </a:r>
          </a:p>
        </p:txBody>
      </p:sp>
      <p:sp>
        <p:nvSpPr>
          <p:cNvPr id="13" name="Step 4 top">
            <a:extLst>
              <a:ext uri="{FF2B5EF4-FFF2-40B4-BE49-F238E27FC236}">
                <a16:creationId xmlns:a16="http://schemas.microsoft.com/office/drawing/2014/main" id="{859027D5-942B-1312-28EC-3FF904E7249D}"/>
              </a:ext>
            </a:extLst>
          </p:cNvPr>
          <p:cNvSpPr txBox="1"/>
          <p:nvPr/>
        </p:nvSpPr>
        <p:spPr>
          <a:xfrm>
            <a:off x="7068596" y="4494256"/>
            <a:ext cx="2901234" cy="74982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The officer edits and refines content for various channels: press releases, newsletters, website updates, and social media posts. Ensuring accuracy, clarity, and alignment with agency messaging is crucial.</a:t>
            </a:r>
          </a:p>
        </p:txBody>
      </p:sp>
      <p:pic>
        <p:nvPicPr>
          <p:cNvPr id="16" name="Picture 15">
            <a:extLst>
              <a:ext uri="{FF2B5EF4-FFF2-40B4-BE49-F238E27FC236}">
                <a16:creationId xmlns:a16="http://schemas.microsoft.com/office/drawing/2014/main" id="{B813A547-3041-9A24-1FED-4B00BDF4BA1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434974" y="5329264"/>
            <a:ext cx="360000" cy="360000"/>
          </a:xfrm>
          <a:prstGeom prst="ellipse">
            <a:avLst/>
          </a:prstGeom>
          <a:solidFill>
            <a:srgbClr val="FFFFFF"/>
          </a:solidFill>
        </p:spPr>
      </p:pic>
      <p:sp>
        <p:nvSpPr>
          <p:cNvPr id="19" name="TextBox 18">
            <a:extLst>
              <a:ext uri="{FF2B5EF4-FFF2-40B4-BE49-F238E27FC236}">
                <a16:creationId xmlns:a16="http://schemas.microsoft.com/office/drawing/2014/main" id="{E2FF5F77-62E4-6295-724F-9504014461E3}"/>
              </a:ext>
              <a:ext uri="{C183D7F6-B498-43B3-948B-1728B52AA6E4}">
                <adec:decorative xmlns:adec="http://schemas.microsoft.com/office/drawing/2017/decorative" val="0"/>
              </a:ext>
            </a:extLst>
          </p:cNvPr>
          <p:cNvSpPr txBox="1"/>
          <p:nvPr/>
        </p:nvSpPr>
        <p:spPr>
          <a:xfrm>
            <a:off x="7893925" y="542462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sp>
        <p:nvSpPr>
          <p:cNvPr id="81" name="Step 4 bottom">
            <a:extLst>
              <a:ext uri="{FF2B5EF4-FFF2-40B4-BE49-F238E27FC236}">
                <a16:creationId xmlns:a16="http://schemas.microsoft.com/office/drawing/2014/main" id="{A6200D99-3334-1066-C6D2-8F1FC5614A16}"/>
              </a:ext>
              <a:ext uri="{C183D7F6-B498-43B3-948B-1728B52AA6E4}">
                <adec:decorative xmlns:adec="http://schemas.microsoft.com/office/drawing/2017/decorative" val="1"/>
              </a:ext>
            </a:extLst>
          </p:cNvPr>
          <p:cNvSpPr/>
          <p:nvPr/>
        </p:nvSpPr>
        <p:spPr bwMode="auto">
          <a:xfrm>
            <a:off x="7074494" y="5656681"/>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dirty="0">
                <a:solidFill>
                  <a:srgbClr val="1A1A1A"/>
                </a:solidFill>
                <a:latin typeface="Segoe UI"/>
              </a:rPr>
              <a:t>Prompt: </a:t>
            </a:r>
            <a:r>
              <a:rPr kumimoji="0" lang="en-US" sz="900" b="1" i="0" u="none" strike="noStrike" kern="1200" cap="none" spc="0" normalizeH="0" baseline="0" noProof="0" dirty="0">
                <a:ln w="3175">
                  <a:noFill/>
                </a:ln>
                <a:effectLst/>
                <a:uLnTx/>
                <a:uFillTx/>
                <a:latin typeface="Segoe UI"/>
                <a:ea typeface="+mn-ea"/>
                <a:cs typeface="Segoe UI" pitchFamily="34" charset="0"/>
              </a:rPr>
              <a:t>Create a series of social media posts </a:t>
            </a:r>
            <a:r>
              <a:rPr kumimoji="0" lang="en-US" sz="900" i="0" u="none" strike="noStrike" kern="1200" cap="none" spc="0" normalizeH="0" baseline="0" noProof="0" dirty="0">
                <a:ln w="3175">
                  <a:noFill/>
                </a:ln>
                <a:effectLst/>
                <a:uLnTx/>
                <a:uFillTx/>
                <a:latin typeface="Segoe UI"/>
                <a:ea typeface="+mn-ea"/>
                <a:cs typeface="Segoe UI" pitchFamily="34" charset="0"/>
              </a:rPr>
              <a:t>announcing the new general relief program and let the citizens know where to find more information in each post. </a:t>
            </a: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dirty="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dirty="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dirty="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strike="noStrike" kern="1200" cap="none" spc="0" normalizeH="0" baseline="0" noProof="0" dirty="0">
              <a:ln w="3175">
                <a:noFill/>
              </a:ln>
              <a:effectLst/>
              <a:uLnTx/>
              <a:uFillTx/>
              <a:latin typeface="Segoe UI"/>
              <a:ea typeface="+mn-ea"/>
              <a:cs typeface="Segoe UI" pitchFamily="34" charset="0"/>
            </a:endParaRPr>
          </a:p>
        </p:txBody>
      </p:sp>
      <p:sp>
        <p:nvSpPr>
          <p:cNvPr id="95" name="Step 5 time">
            <a:extLst>
              <a:ext uri="{FF2B5EF4-FFF2-40B4-BE49-F238E27FC236}">
                <a16:creationId xmlns:a16="http://schemas.microsoft.com/office/drawing/2014/main" id="{7FBC28A5-DD09-797F-FEA2-66837C75AE97}"/>
              </a:ext>
            </a:extLst>
          </p:cNvPr>
          <p:cNvSpPr/>
          <p:nvPr/>
        </p:nvSpPr>
        <p:spPr bwMode="auto">
          <a:xfrm>
            <a:off x="3820455" y="405101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3:00 pm</a:t>
            </a:r>
          </a:p>
        </p:txBody>
      </p:sp>
      <p:sp>
        <p:nvSpPr>
          <p:cNvPr id="96" name="Step 5 top">
            <a:extLst>
              <a:ext uri="{FF2B5EF4-FFF2-40B4-BE49-F238E27FC236}">
                <a16:creationId xmlns:a16="http://schemas.microsoft.com/office/drawing/2014/main" id="{8958162F-E345-309C-248C-D871D93829EE}"/>
              </a:ext>
            </a:extLst>
          </p:cNvPr>
          <p:cNvSpPr txBox="1"/>
          <p:nvPr/>
        </p:nvSpPr>
        <p:spPr>
          <a:xfrm>
            <a:off x="3690700" y="4500890"/>
            <a:ext cx="302645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The officer tracks media coverage, social media metrics, and public sentiment. Regular evaluations help refine strategies and measure impact.</a:t>
            </a:r>
          </a:p>
        </p:txBody>
      </p:sp>
      <p:pic>
        <p:nvPicPr>
          <p:cNvPr id="20" name="Picture 19" descr="Zip Co logo SVG free download, id: 101874 - Brandlogos.net">
            <a:hlinkClick r:id="rId11"/>
            <a:extLst>
              <a:ext uri="{FF2B5EF4-FFF2-40B4-BE49-F238E27FC236}">
                <a16:creationId xmlns:a16="http://schemas.microsoft.com/office/drawing/2014/main" id="{3153AEC1-D65B-C2EA-61BB-D946D5394653}"/>
              </a:ext>
            </a:extLst>
          </p:cNvPr>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268920" y="5423626"/>
            <a:ext cx="197434" cy="160448"/>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8E8CD953-0021-2230-8BF7-39FE1952D86F}"/>
              </a:ext>
              <a:ext uri="{C183D7F6-B498-43B3-948B-1728B52AA6E4}">
                <adec:decorative xmlns:adec="http://schemas.microsoft.com/office/drawing/2017/decorative" val="0"/>
              </a:ext>
            </a:extLst>
          </p:cNvPr>
          <p:cNvSpPr txBox="1"/>
          <p:nvPr/>
        </p:nvSpPr>
        <p:spPr>
          <a:xfrm>
            <a:off x="4648393" y="5409237"/>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sp>
        <p:nvSpPr>
          <p:cNvPr id="94" name="Step 5 bottom">
            <a:extLst>
              <a:ext uri="{FF2B5EF4-FFF2-40B4-BE49-F238E27FC236}">
                <a16:creationId xmlns:a16="http://schemas.microsoft.com/office/drawing/2014/main" id="{BAC2B450-10C7-2BD1-D4B5-41192ACD5C05}"/>
              </a:ext>
              <a:ext uri="{C183D7F6-B498-43B3-948B-1728B52AA6E4}">
                <adec:decorative xmlns:adec="http://schemas.microsoft.com/office/drawing/2017/decorative" val="1"/>
              </a:ext>
            </a:extLst>
          </p:cNvPr>
          <p:cNvSpPr/>
          <p:nvPr/>
        </p:nvSpPr>
        <p:spPr bwMode="auto">
          <a:xfrm>
            <a:off x="3690824" y="5654913"/>
            <a:ext cx="2844911" cy="655966"/>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dirty="0">
                <a:solidFill>
                  <a:srgbClr val="1A1A1A"/>
                </a:solidFill>
                <a:latin typeface="Segoe UI"/>
              </a:rPr>
              <a:t>Prompt: </a:t>
            </a:r>
            <a:r>
              <a:rPr lang="en-US" sz="900" b="1" kern="0" noProof="0" dirty="0">
                <a:solidFill>
                  <a:srgbClr val="1A1A1A"/>
                </a:solidFill>
                <a:latin typeface="Segoe UI"/>
              </a:rPr>
              <a:t>Show me data insights</a:t>
            </a:r>
            <a:r>
              <a:rPr lang="en-US" sz="900" kern="0" noProof="0" dirty="0">
                <a:solidFill>
                  <a:srgbClr val="1A1A1A"/>
                </a:solidFill>
                <a:latin typeface="Segoe UI"/>
              </a:rPr>
              <a:t> of this press release compared to the past 3 press releases</a:t>
            </a: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kern="0" noProof="0" dirty="0">
              <a:solidFill>
                <a:srgbClr val="1A1A1A"/>
              </a:solidFill>
              <a:latin typeface="Segoe UI"/>
            </a:endParaRPr>
          </a:p>
        </p:txBody>
      </p:sp>
      <p:sp>
        <p:nvSpPr>
          <p:cNvPr id="78" name="Step 6 time">
            <a:extLst>
              <a:ext uri="{FF2B5EF4-FFF2-40B4-BE49-F238E27FC236}">
                <a16:creationId xmlns:a16="http://schemas.microsoft.com/office/drawing/2014/main" id="{8A85A566-12DD-7CB1-A3CA-16319CE1BC34}"/>
              </a:ext>
            </a:extLst>
          </p:cNvPr>
          <p:cNvSpPr/>
          <p:nvPr/>
        </p:nvSpPr>
        <p:spPr bwMode="auto">
          <a:xfrm>
            <a:off x="566416" y="4048426"/>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4:00 pm</a:t>
            </a:r>
          </a:p>
        </p:txBody>
      </p:sp>
      <p:sp>
        <p:nvSpPr>
          <p:cNvPr id="80" name="Step 6 top">
            <a:extLst>
              <a:ext uri="{FF2B5EF4-FFF2-40B4-BE49-F238E27FC236}">
                <a16:creationId xmlns:a16="http://schemas.microsoft.com/office/drawing/2014/main" id="{3B0DE405-1007-EB00-541D-7A17346A9BE4}"/>
              </a:ext>
            </a:extLst>
          </p:cNvPr>
          <p:cNvSpPr txBox="1"/>
          <p:nvPr/>
        </p:nvSpPr>
        <p:spPr>
          <a:xfrm>
            <a:off x="566415" y="4500890"/>
            <a:ext cx="2748203"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The officer collaborates with colleagues across departments to share important updates. Internal newsletters, intranet articles, and staff briefings keep employees informed.</a:t>
            </a:r>
          </a:p>
        </p:txBody>
      </p:sp>
      <p:pic>
        <p:nvPicPr>
          <p:cNvPr id="29" name="Picture 28">
            <a:extLst>
              <a:ext uri="{FF2B5EF4-FFF2-40B4-BE49-F238E27FC236}">
                <a16:creationId xmlns:a16="http://schemas.microsoft.com/office/drawing/2014/main" id="{0C246AC1-C455-B594-5F29-DD626127FF5B}"/>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77237" y="5318994"/>
            <a:ext cx="360000" cy="360000"/>
          </a:xfrm>
          <a:prstGeom prst="ellipse">
            <a:avLst/>
          </a:prstGeom>
          <a:solidFill>
            <a:srgbClr val="FFFFFF"/>
          </a:solidFill>
        </p:spPr>
      </p:pic>
      <p:sp>
        <p:nvSpPr>
          <p:cNvPr id="30" name="TextBox 89">
            <a:extLst>
              <a:ext uri="{FF2B5EF4-FFF2-40B4-BE49-F238E27FC236}">
                <a16:creationId xmlns:a16="http://schemas.microsoft.com/office/drawing/2014/main" id="{968107D7-5722-9058-8531-62C970534F43}"/>
              </a:ext>
              <a:ext uri="{C183D7F6-B498-43B3-948B-1728B52AA6E4}">
                <adec:decorative xmlns:adec="http://schemas.microsoft.com/office/drawing/2017/decorative" val="0"/>
              </a:ext>
            </a:extLst>
          </p:cNvPr>
          <p:cNvSpPr txBox="1"/>
          <p:nvPr/>
        </p:nvSpPr>
        <p:spPr>
          <a:xfrm>
            <a:off x="1336188" y="5414356"/>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sp>
        <p:nvSpPr>
          <p:cNvPr id="77" name="Step 6 bottom">
            <a:extLst>
              <a:ext uri="{FF2B5EF4-FFF2-40B4-BE49-F238E27FC236}">
                <a16:creationId xmlns:a16="http://schemas.microsoft.com/office/drawing/2014/main" id="{889BA154-0FE0-E4D9-6974-2351068B22BE}"/>
              </a:ext>
              <a:ext uri="{C183D7F6-B498-43B3-948B-1728B52AA6E4}">
                <adec:decorative xmlns:adec="http://schemas.microsoft.com/office/drawing/2017/decorative" val="1"/>
              </a:ext>
            </a:extLst>
          </p:cNvPr>
          <p:cNvSpPr/>
          <p:nvPr/>
        </p:nvSpPr>
        <p:spPr bwMode="auto">
          <a:xfrm>
            <a:off x="566415" y="5658463"/>
            <a:ext cx="2705513" cy="59747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dirty="0">
                <a:solidFill>
                  <a:srgbClr val="1A1A1A"/>
                </a:solidFill>
                <a:latin typeface="Segoe UI"/>
              </a:rPr>
              <a:t>Prompt:</a:t>
            </a:r>
            <a:r>
              <a:rPr lang="en-US" sz="900" b="1" kern="0" noProof="0" dirty="0">
                <a:solidFill>
                  <a:srgbClr val="1A1A1A"/>
                </a:solidFill>
                <a:latin typeface="Segoe UI"/>
              </a:rPr>
              <a:t> </a:t>
            </a:r>
            <a:r>
              <a:rPr lang="en-US" sz="900" b="1" spc="0" noProof="0" dirty="0">
                <a:solidFill>
                  <a:schemeClr val="tx1"/>
                </a:solidFill>
                <a:latin typeface="Segoe UI"/>
              </a:rPr>
              <a:t>Draft an internal email</a:t>
            </a:r>
            <a:r>
              <a:rPr lang="en-US" sz="900" spc="0" noProof="0" dirty="0">
                <a:solidFill>
                  <a:schemeClr val="tx1"/>
                </a:solidFill>
                <a:latin typeface="Segoe UI"/>
              </a:rPr>
              <a:t> announcing the general relief program based on these bullet points. </a:t>
            </a: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kern="0" noProof="0" dirty="0">
              <a:solidFill>
                <a:srgbClr val="1A1A1A"/>
              </a:solidFill>
              <a:latin typeface="Segoe UI"/>
            </a:endParaRPr>
          </a:p>
        </p:txBody>
      </p:sp>
      <p:pic>
        <p:nvPicPr>
          <p:cNvPr id="31" name="Picture 30" descr="Portrait of Daichi">
            <a:extLst>
              <a:ext uri="{FF2B5EF4-FFF2-40B4-BE49-F238E27FC236}">
                <a16:creationId xmlns:a16="http://schemas.microsoft.com/office/drawing/2014/main" id="{41928CC5-94A9-313B-BEDE-C2A699725198}"/>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10162964" y="4238625"/>
            <a:ext cx="2029035" cy="2619375"/>
          </a:xfrm>
          <a:prstGeom prst="rect">
            <a:avLst/>
          </a:prstGeom>
        </p:spPr>
      </p:pic>
    </p:spTree>
    <p:extLst>
      <p:ext uri="{BB962C8B-B14F-4D97-AF65-F5344CB8AC3E}">
        <p14:creationId xmlns:p14="http://schemas.microsoft.com/office/powerpoint/2010/main" val="125200877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F7F48-9EEC-641F-0976-72D59A75B3A6}"/>
            </a:ext>
          </a:extLst>
        </p:cNvPr>
        <p:cNvGrpSpPr/>
        <p:nvPr/>
      </p:nvGrpSpPr>
      <p:grpSpPr>
        <a:xfrm>
          <a:off x="0" y="0"/>
          <a:ext cx="0" cy="0"/>
          <a:chOff x="0" y="0"/>
          <a:chExt cx="0" cy="0"/>
        </a:xfrm>
      </p:grpSpPr>
      <p:sp>
        <p:nvSpPr>
          <p:cNvPr id="68" name="Title 67">
            <a:extLst>
              <a:ext uri="{FF2B5EF4-FFF2-40B4-BE49-F238E27FC236}">
                <a16:creationId xmlns:a16="http://schemas.microsoft.com/office/drawing/2014/main" id="{2C437A43-68DE-7C25-60CF-7538AD22D798}"/>
              </a:ext>
            </a:extLst>
          </p:cNvPr>
          <p:cNvSpPr>
            <a:spLocks noGrp="1"/>
          </p:cNvSpPr>
          <p:nvPr>
            <p:ph type="title"/>
          </p:nvPr>
        </p:nvSpPr>
        <p:spPr>
          <a:xfrm>
            <a:off x="584200" y="387766"/>
            <a:ext cx="5672544" cy="263149"/>
          </a:xfrm>
        </p:spPr>
        <p:txBody>
          <a:bodyPr/>
          <a:lstStyle/>
          <a:p>
            <a:r>
              <a:rPr lang="en-US" noProof="0" dirty="0"/>
              <a:t>A day in the life of a Procurement Officer</a:t>
            </a:r>
          </a:p>
        </p:txBody>
      </p:sp>
      <p:sp>
        <p:nvSpPr>
          <p:cNvPr id="152" name="TextBox 151">
            <a:extLst>
              <a:ext uri="{FF2B5EF4-FFF2-40B4-BE49-F238E27FC236}">
                <a16:creationId xmlns:a16="http://schemas.microsoft.com/office/drawing/2014/main" id="{719174F1-5220-58DB-51D6-35D79D24339E}"/>
              </a:ext>
            </a:extLst>
          </p:cNvPr>
          <p:cNvSpPr txBox="1"/>
          <p:nvPr/>
        </p:nvSpPr>
        <p:spPr>
          <a:xfrm>
            <a:off x="10207067" y="1582341"/>
            <a:ext cx="1905067" cy="1354217"/>
          </a:xfrm>
          <a:prstGeom prst="rect">
            <a:avLst/>
          </a:prstGeom>
          <a:noFill/>
        </p:spPr>
        <p:txBody>
          <a:bodyPr wrap="square" lIns="0" tIns="0" rIns="0" bIns="0" rtlCol="0">
            <a:spAutoFit/>
          </a:bodyPr>
          <a:lstStyle/>
          <a:p>
            <a:pPr algn="r"/>
            <a:r>
              <a:rPr lang="en-US" sz="2400" noProof="0" dirty="0">
                <a:solidFill>
                  <a:schemeClr val="accent3"/>
                </a:solidFill>
                <a:latin typeface="Segoe UI Semibold"/>
              </a:rPr>
              <a:t>Maya</a:t>
            </a:r>
          </a:p>
          <a:p>
            <a:pPr algn="r"/>
            <a:r>
              <a:rPr kumimoji="0" lang="en-US" sz="1600" u="none" strike="noStrike" kern="1200" cap="none" spc="0" normalizeH="0" baseline="0" noProof="0" dirty="0">
                <a:ln>
                  <a:noFill/>
                </a:ln>
                <a:solidFill>
                  <a:schemeClr val="accent3"/>
                </a:solidFill>
                <a:effectLst/>
                <a:uLnTx/>
                <a:uFillTx/>
                <a:latin typeface="Segoe UI" panose="020B0502040204020203" pitchFamily="34" charset="0"/>
                <a:cs typeface="Segoe UI" panose="020B0502040204020203" pitchFamily="34" charset="0"/>
              </a:rPr>
              <a:t> is a Procurement Officer and wants to release the RFI as soon as possible</a:t>
            </a:r>
            <a:endParaRPr kumimoji="0" lang="en-US" sz="2000" u="none" strike="noStrike" kern="1200" cap="none" spc="0" normalizeH="0" baseline="0" noProof="0" dirty="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153" name="Graphic 152">
            <a:extLst>
              <a:ext uri="{FF2B5EF4-FFF2-40B4-BE49-F238E27FC236}">
                <a16:creationId xmlns:a16="http://schemas.microsoft.com/office/drawing/2014/main" id="{2AF2F364-C4AA-4673-A560-FBDB95AEA16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11377374" y="3154210"/>
            <a:ext cx="274790" cy="274790"/>
          </a:xfrm>
          <a:prstGeom prst="rect">
            <a:avLst/>
          </a:prstGeom>
        </p:spPr>
      </p:pic>
      <p:sp>
        <p:nvSpPr>
          <p:cNvPr id="41" name="Text Placeholder 40">
            <a:extLst>
              <a:ext uri="{FF2B5EF4-FFF2-40B4-BE49-F238E27FC236}">
                <a16:creationId xmlns:a16="http://schemas.microsoft.com/office/drawing/2014/main" id="{B40A86D2-B76F-720B-CB13-88C6CD99A88E}"/>
              </a:ext>
            </a:extLst>
          </p:cNvPr>
          <p:cNvSpPr>
            <a:spLocks noGrp="1"/>
          </p:cNvSpPr>
          <p:nvPr>
            <p:ph type="body" sz="quarter" idx="17"/>
          </p:nvPr>
        </p:nvSpPr>
        <p:spPr>
          <a:xfrm>
            <a:off x="6096001" y="521099"/>
            <a:ext cx="4022928" cy="169277"/>
          </a:xfrm>
        </p:spPr>
        <p:txBody>
          <a:bodyPr/>
          <a:lstStyle/>
          <a:p>
            <a:r>
              <a:rPr lang="en-US" noProof="0">
                <a:latin typeface="Segoe UI Semibold"/>
                <a:cs typeface="Segoe UI Semibold"/>
              </a:rPr>
              <a:t>Microsoft 365 Copilot</a:t>
            </a:r>
            <a:endParaRPr lang="en-US" noProof="0"/>
          </a:p>
        </p:txBody>
      </p:sp>
      <p:sp>
        <p:nvSpPr>
          <p:cNvPr id="46" name="Text Placeholder 45">
            <a:extLst>
              <a:ext uri="{FF2B5EF4-FFF2-40B4-BE49-F238E27FC236}">
                <a16:creationId xmlns:a16="http://schemas.microsoft.com/office/drawing/2014/main" id="{4B0D9C68-E586-3335-819C-2CCCB0414A38}"/>
              </a:ext>
            </a:extLst>
          </p:cNvPr>
          <p:cNvSpPr>
            <a:spLocks noGrp="1"/>
          </p:cNvSpPr>
          <p:nvPr>
            <p:ph type="body" sz="quarter" idx="38"/>
          </p:nvPr>
        </p:nvSpPr>
        <p:spPr>
          <a:solidFill>
            <a:srgbClr val="0070C0"/>
          </a:solidFill>
        </p:spPr>
        <p:txBody>
          <a:bodyPr/>
          <a:lstStyle/>
          <a:p>
            <a:endParaRPr lang="en-US" noProof="0"/>
          </a:p>
        </p:txBody>
      </p:sp>
      <p:sp>
        <p:nvSpPr>
          <p:cNvPr id="47" name="Text Placeholder 46">
            <a:extLst>
              <a:ext uri="{FF2B5EF4-FFF2-40B4-BE49-F238E27FC236}">
                <a16:creationId xmlns:a16="http://schemas.microsoft.com/office/drawing/2014/main" id="{56CFEEF1-B21F-7FFA-A050-DEC56176D3D0}"/>
              </a:ext>
            </a:extLst>
          </p:cNvPr>
          <p:cNvSpPr>
            <a:spLocks noGrp="1"/>
          </p:cNvSpPr>
          <p:nvPr>
            <p:ph type="body" sz="quarter" idx="39"/>
          </p:nvPr>
        </p:nvSpPr>
        <p:spPr>
          <a:solidFill>
            <a:srgbClr val="0078D4"/>
          </a:solidFill>
        </p:spPr>
        <p:txBody>
          <a:bodyPr/>
          <a:lstStyle/>
          <a:p>
            <a:endParaRPr lang="en-US" noProof="0"/>
          </a:p>
        </p:txBody>
      </p:sp>
      <p:sp>
        <p:nvSpPr>
          <p:cNvPr id="48" name="Text Placeholder 47">
            <a:extLst>
              <a:ext uri="{FF2B5EF4-FFF2-40B4-BE49-F238E27FC236}">
                <a16:creationId xmlns:a16="http://schemas.microsoft.com/office/drawing/2014/main" id="{40D033D7-339B-18AB-1E2C-33449814CD52}"/>
              </a:ext>
            </a:extLst>
          </p:cNvPr>
          <p:cNvSpPr>
            <a:spLocks noGrp="1"/>
          </p:cNvSpPr>
          <p:nvPr>
            <p:ph type="body" sz="quarter" idx="40"/>
          </p:nvPr>
        </p:nvSpPr>
        <p:spPr>
          <a:solidFill>
            <a:schemeClr val="bg1">
              <a:lumMod val="50000"/>
            </a:schemeClr>
          </a:solidFill>
        </p:spPr>
        <p:txBody>
          <a:bodyPr/>
          <a:lstStyle/>
          <a:p>
            <a:endParaRPr lang="en-US" noProof="0"/>
          </a:p>
        </p:txBody>
      </p:sp>
      <p:sp>
        <p:nvSpPr>
          <p:cNvPr id="15" name="Text Placeholder 14">
            <a:extLst>
              <a:ext uri="{FF2B5EF4-FFF2-40B4-BE49-F238E27FC236}">
                <a16:creationId xmlns:a16="http://schemas.microsoft.com/office/drawing/2014/main" id="{EFCE765B-7CD9-F8F7-2453-D72892097959}"/>
              </a:ext>
            </a:extLst>
          </p:cNvPr>
          <p:cNvSpPr>
            <a:spLocks noGrp="1"/>
          </p:cNvSpPr>
          <p:nvPr>
            <p:ph type="body" sz="quarter" idx="37"/>
          </p:nvPr>
        </p:nvSpPr>
        <p:spPr/>
        <p:txBody>
          <a:bodyPr/>
          <a:lstStyle/>
          <a:p>
            <a:endParaRPr lang="en-US" noProof="0"/>
          </a:p>
        </p:txBody>
      </p:sp>
      <p:sp>
        <p:nvSpPr>
          <p:cNvPr id="2" name="Rectangle: Rounded Corners 6">
            <a:extLst>
              <a:ext uri="{FF2B5EF4-FFF2-40B4-BE49-F238E27FC236}">
                <a16:creationId xmlns:a16="http://schemas.microsoft.com/office/drawing/2014/main" id="{82C1E51C-8D8A-FB3D-71B3-93CCE27D78BF}"/>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4" name="Rectangle: Rounded Corners 6">
            <a:extLst>
              <a:ext uri="{FF2B5EF4-FFF2-40B4-BE49-F238E27FC236}">
                <a16:creationId xmlns:a16="http://schemas.microsoft.com/office/drawing/2014/main" id="{D50E5F7B-106E-F918-B7B4-33E0878D0046}"/>
              </a:ext>
              <a:ext uri="{C183D7F6-B498-43B3-948B-1728B52AA6E4}">
                <adec:decorative xmlns:adec="http://schemas.microsoft.com/office/drawing/2017/decorative" val="1"/>
              </a:ext>
            </a:extLst>
          </p:cNvPr>
          <p:cNvSpPr/>
          <p:nvPr/>
        </p:nvSpPr>
        <p:spPr bwMode="auto">
          <a:xfrm>
            <a:off x="1286540" y="1134767"/>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~1.5 hours per day</a:t>
            </a:r>
          </a:p>
        </p:txBody>
      </p:sp>
      <p:pic>
        <p:nvPicPr>
          <p:cNvPr id="5" name="Graphic 4">
            <a:extLst>
              <a:ext uri="{FF2B5EF4-FFF2-40B4-BE49-F238E27FC236}">
                <a16:creationId xmlns:a16="http://schemas.microsoft.com/office/drawing/2014/main" id="{79AD2C4F-99D4-906C-CF92-D9ACE66A687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36270" y="1170767"/>
            <a:ext cx="144000" cy="144000"/>
          </a:xfrm>
          <a:prstGeom prst="rect">
            <a:avLst/>
          </a:prstGeom>
        </p:spPr>
      </p:pic>
      <p:sp>
        <p:nvSpPr>
          <p:cNvPr id="10" name="Rectangle: Rounded Corners 6">
            <a:extLst>
              <a:ext uri="{FF2B5EF4-FFF2-40B4-BE49-F238E27FC236}">
                <a16:creationId xmlns:a16="http://schemas.microsoft.com/office/drawing/2014/main" id="{6EF2BF1E-B16A-A9A0-9D4F-BF025A6DFDE5}"/>
              </a:ext>
              <a:ext uri="{C183D7F6-B498-43B3-948B-1728B52AA6E4}">
                <adec:decorative xmlns:adec="http://schemas.microsoft.com/office/drawing/2017/decorative" val="1"/>
              </a:ext>
            </a:extLst>
          </p:cNvPr>
          <p:cNvSpPr/>
          <p:nvPr/>
        </p:nvSpPr>
        <p:spPr bwMode="auto">
          <a:xfrm>
            <a:off x="2908241" y="1134767"/>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Analysis</a:t>
            </a:r>
          </a:p>
        </p:txBody>
      </p:sp>
      <p:pic>
        <p:nvPicPr>
          <p:cNvPr id="11" name="Graphic 10">
            <a:extLst>
              <a:ext uri="{FF2B5EF4-FFF2-40B4-BE49-F238E27FC236}">
                <a16:creationId xmlns:a16="http://schemas.microsoft.com/office/drawing/2014/main" id="{3EDD7294-5998-3863-B8A7-AE699F3FFD3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968076" y="1170767"/>
            <a:ext cx="144000" cy="144000"/>
          </a:xfrm>
          <a:prstGeom prst="rect">
            <a:avLst/>
          </a:prstGeom>
        </p:spPr>
      </p:pic>
      <p:sp>
        <p:nvSpPr>
          <p:cNvPr id="7" name="Rectangle: Rounded Corners 6">
            <a:extLst>
              <a:ext uri="{FF2B5EF4-FFF2-40B4-BE49-F238E27FC236}">
                <a16:creationId xmlns:a16="http://schemas.microsoft.com/office/drawing/2014/main" id="{2E61613F-3B8C-B7B4-5A4B-2851CACA0491}"/>
              </a:ext>
              <a:ext uri="{C183D7F6-B498-43B3-948B-1728B52AA6E4}">
                <adec:decorative xmlns:adec="http://schemas.microsoft.com/office/drawing/2017/decorative" val="1"/>
              </a:ext>
            </a:extLst>
          </p:cNvPr>
          <p:cNvSpPr/>
          <p:nvPr/>
        </p:nvSpPr>
        <p:spPr bwMode="auto">
          <a:xfrm>
            <a:off x="5754503" y="1134767"/>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Process improvements</a:t>
            </a:r>
          </a:p>
        </p:txBody>
      </p:sp>
      <p:pic>
        <p:nvPicPr>
          <p:cNvPr id="8" name="Graphic 7">
            <a:extLst>
              <a:ext uri="{FF2B5EF4-FFF2-40B4-BE49-F238E27FC236}">
                <a16:creationId xmlns:a16="http://schemas.microsoft.com/office/drawing/2014/main" id="{2C11C900-E1E5-B570-365D-456FAF4FD6E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01636" y="1170767"/>
            <a:ext cx="144000" cy="144000"/>
          </a:xfrm>
          <a:prstGeom prst="rect">
            <a:avLst/>
          </a:prstGeom>
        </p:spPr>
      </p:pic>
      <p:sp>
        <p:nvSpPr>
          <p:cNvPr id="87" name="Step 1 time">
            <a:extLst>
              <a:ext uri="{FF2B5EF4-FFF2-40B4-BE49-F238E27FC236}">
                <a16:creationId xmlns:a16="http://schemas.microsoft.com/office/drawing/2014/main" id="{F46817FC-16ED-6C3B-DF7E-738DA5411EDD}"/>
              </a:ext>
            </a:extLst>
          </p:cNvPr>
          <p:cNvSpPr/>
          <p:nvPr/>
        </p:nvSpPr>
        <p:spPr bwMode="auto">
          <a:xfrm>
            <a:off x="566416"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8:00 am</a:t>
            </a:r>
          </a:p>
        </p:txBody>
      </p:sp>
      <p:sp>
        <p:nvSpPr>
          <p:cNvPr id="86" name="Step 1 top">
            <a:extLst>
              <a:ext uri="{FF2B5EF4-FFF2-40B4-BE49-F238E27FC236}">
                <a16:creationId xmlns:a16="http://schemas.microsoft.com/office/drawing/2014/main" id="{5EA6335B-A719-C443-7A04-5A0EB8CD7674}"/>
              </a:ext>
            </a:extLst>
          </p:cNvPr>
          <p:cNvSpPr txBox="1"/>
          <p:nvPr/>
        </p:nvSpPr>
        <p:spPr>
          <a:xfrm>
            <a:off x="566414" y="2033954"/>
            <a:ext cx="2705513" cy="445122"/>
          </a:xfrm>
          <a:prstGeom prst="rect">
            <a:avLst/>
          </a:prstGeom>
          <a:noFill/>
        </p:spPr>
        <p:txBody>
          <a:bodyPr wrap="square" lIns="91440" tIns="0" rIns="91440" bIns="0" rtlCol="0" anchor="t">
            <a:spAutoFit/>
          </a:bodyPr>
          <a:lstStyle/>
          <a:p>
            <a:pPr>
              <a:lnSpc>
                <a:spcPct val="110000"/>
              </a:lnSpc>
              <a:defRPr/>
            </a:pPr>
            <a:r>
              <a:rPr lang="en-US" sz="900" noProof="0" dirty="0">
                <a:solidFill>
                  <a:srgbClr val="1A1A1A"/>
                </a:solidFill>
                <a:ea typeface="Segoe UI" pitchFamily="34" charset="0"/>
                <a:cs typeface="Segoe UI" pitchFamily="34" charset="0"/>
              </a:rPr>
              <a:t>Maya sorts through emails to identify internal team needs and vendor inquiries, setting the stage for procurement actions.</a:t>
            </a:r>
          </a:p>
        </p:txBody>
      </p:sp>
      <p:pic>
        <p:nvPicPr>
          <p:cNvPr id="142" name="Picture 141" descr="Zip Co logo SVG free download, id: 101874 - Brandlogos.net">
            <a:hlinkClick r:id="rId11"/>
            <a:extLst>
              <a:ext uri="{FF2B5EF4-FFF2-40B4-BE49-F238E27FC236}">
                <a16:creationId xmlns:a16="http://schemas.microsoft.com/office/drawing/2014/main" id="{4E9E6148-3132-F41F-DD51-0686114163B1}"/>
              </a:ext>
            </a:extLst>
          </p:cNvPr>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942975" y="2909981"/>
            <a:ext cx="197434" cy="160448"/>
          </a:xfrm>
          <a:prstGeom prst="rect">
            <a:avLst/>
          </a:prstGeom>
          <a:noFill/>
          <a:extLst>
            <a:ext uri="{909E8E84-426E-40DD-AFC4-6F175D3DCCD1}">
              <a14:hiddenFill xmlns:a14="http://schemas.microsoft.com/office/drawing/2010/main">
                <a:solidFill>
                  <a:srgbClr val="FFFFFF"/>
                </a:solidFill>
              </a14:hiddenFill>
            </a:ext>
          </a:extLst>
        </p:spPr>
      </p:pic>
      <p:sp>
        <p:nvSpPr>
          <p:cNvPr id="143" name="TextBox 142">
            <a:extLst>
              <a:ext uri="{FF2B5EF4-FFF2-40B4-BE49-F238E27FC236}">
                <a16:creationId xmlns:a16="http://schemas.microsoft.com/office/drawing/2014/main" id="{FF79B546-3820-0FB2-A32A-5FC183656494}"/>
              </a:ext>
              <a:ext uri="{C183D7F6-B498-43B3-948B-1728B52AA6E4}">
                <adec:decorative xmlns:adec="http://schemas.microsoft.com/office/drawing/2017/decorative" val="0"/>
              </a:ext>
            </a:extLst>
          </p:cNvPr>
          <p:cNvSpPr txBox="1"/>
          <p:nvPr/>
        </p:nvSpPr>
        <p:spPr>
          <a:xfrm>
            <a:off x="1322448" y="2914642"/>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sp>
        <p:nvSpPr>
          <p:cNvPr id="84" name="Step 1 bottom">
            <a:extLst>
              <a:ext uri="{FF2B5EF4-FFF2-40B4-BE49-F238E27FC236}">
                <a16:creationId xmlns:a16="http://schemas.microsoft.com/office/drawing/2014/main" id="{5F846BD1-DAD4-9B3E-7714-D18419B00FC3}"/>
              </a:ext>
              <a:ext uri="{C183D7F6-B498-43B3-948B-1728B52AA6E4}">
                <adec:decorative xmlns:adec="http://schemas.microsoft.com/office/drawing/2017/decorative" val="1"/>
              </a:ext>
            </a:extLst>
          </p:cNvPr>
          <p:cNvSpPr/>
          <p:nvPr/>
        </p:nvSpPr>
        <p:spPr bwMode="auto">
          <a:xfrm>
            <a:off x="566415" y="3167836"/>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Find and summarize all emails related to the actions and requirements that were mentioned to be added to this RFI.</a:t>
            </a:r>
          </a:p>
        </p:txBody>
      </p:sp>
      <p:sp>
        <p:nvSpPr>
          <p:cNvPr id="89" name="Step 2 time">
            <a:extLst>
              <a:ext uri="{FF2B5EF4-FFF2-40B4-BE49-F238E27FC236}">
                <a16:creationId xmlns:a16="http://schemas.microsoft.com/office/drawing/2014/main" id="{F8E162E5-9628-38E1-BBF7-E8FACC282AFB}"/>
              </a:ext>
            </a:extLst>
          </p:cNvPr>
          <p:cNvSpPr/>
          <p:nvPr/>
        </p:nvSpPr>
        <p:spPr bwMode="auto">
          <a:xfrm>
            <a:off x="382045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8:30 am</a:t>
            </a:r>
          </a:p>
        </p:txBody>
      </p:sp>
      <p:sp>
        <p:nvSpPr>
          <p:cNvPr id="90" name="Step 2 top">
            <a:extLst>
              <a:ext uri="{FF2B5EF4-FFF2-40B4-BE49-F238E27FC236}">
                <a16:creationId xmlns:a16="http://schemas.microsoft.com/office/drawing/2014/main" id="{07A90830-8CBF-7015-3A07-0D80DD50A83A}"/>
              </a:ext>
            </a:extLst>
          </p:cNvPr>
          <p:cNvSpPr txBox="1"/>
          <p:nvPr/>
        </p:nvSpPr>
        <p:spPr>
          <a:xfrm>
            <a:off x="3802523" y="2033954"/>
            <a:ext cx="2907304"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Maya reviews the project's vendor qualification criteria and specification scope, leveraging insights from internal communications and previous analyses.</a:t>
            </a:r>
          </a:p>
        </p:txBody>
      </p:sp>
      <p:pic>
        <p:nvPicPr>
          <p:cNvPr id="19" name="Picture 18" descr="Zip Co logo SVG free download, id: 101874 - Brandlogos.net">
            <a:hlinkClick r:id="rId11"/>
            <a:extLst>
              <a:ext uri="{FF2B5EF4-FFF2-40B4-BE49-F238E27FC236}">
                <a16:creationId xmlns:a16="http://schemas.microsoft.com/office/drawing/2014/main" id="{B686F4C5-F127-6D28-D777-BE601862BC93}"/>
              </a:ext>
            </a:extLst>
          </p:cNvPr>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327680" y="2913521"/>
            <a:ext cx="197434" cy="16044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D548C8DF-75C2-0E14-9AE7-EA80A57F20B2}"/>
              </a:ext>
              <a:ext uri="{C183D7F6-B498-43B3-948B-1728B52AA6E4}">
                <adec:decorative xmlns:adec="http://schemas.microsoft.com/office/drawing/2017/decorative" val="0"/>
              </a:ext>
            </a:extLst>
          </p:cNvPr>
          <p:cNvSpPr txBox="1"/>
          <p:nvPr/>
        </p:nvSpPr>
        <p:spPr>
          <a:xfrm>
            <a:off x="4707153" y="2918182"/>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sp>
        <p:nvSpPr>
          <p:cNvPr id="88" name="Step 2 bottom">
            <a:extLst>
              <a:ext uri="{FF2B5EF4-FFF2-40B4-BE49-F238E27FC236}">
                <a16:creationId xmlns:a16="http://schemas.microsoft.com/office/drawing/2014/main" id="{9F025ED3-014C-7BF4-28AA-07E892D28E73}"/>
              </a:ext>
              <a:ext uri="{C183D7F6-B498-43B3-948B-1728B52AA6E4}">
                <adec:decorative xmlns:adec="http://schemas.microsoft.com/office/drawing/2017/decorative" val="1"/>
              </a:ext>
            </a:extLst>
          </p:cNvPr>
          <p:cNvSpPr/>
          <p:nvPr/>
        </p:nvSpPr>
        <p:spPr bwMode="auto">
          <a:xfrm>
            <a:off x="3802523" y="3167835"/>
            <a:ext cx="2844911"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Analyze and compare vendor qualifications against project specifications.</a:t>
            </a:r>
          </a:p>
          <a:p>
            <a:pPr defTabSz="932472" fontAlgn="base">
              <a:spcBef>
                <a:spcPct val="0"/>
              </a:spcBef>
              <a:spcAft>
                <a:spcPct val="0"/>
              </a:spcAft>
            </a:pPr>
            <a:endParaRPr lang="en-US" sz="900" kern="0" noProof="0" dirty="0">
              <a:solidFill>
                <a:srgbClr val="1A1A1A"/>
              </a:solidFill>
              <a:latin typeface="Segoe UI"/>
            </a:endParaRPr>
          </a:p>
          <a:p>
            <a:pPr defTabSz="932472" fontAlgn="base">
              <a:spcBef>
                <a:spcPct val="0"/>
              </a:spcBef>
              <a:spcAft>
                <a:spcPct val="0"/>
              </a:spcAft>
            </a:pPr>
            <a:endParaRPr lang="en-US" sz="900" kern="0" noProof="0" dirty="0">
              <a:solidFill>
                <a:srgbClr val="1A1A1A"/>
              </a:solidFill>
              <a:latin typeface="Segoe UI"/>
            </a:endParaRPr>
          </a:p>
        </p:txBody>
      </p:sp>
      <p:sp>
        <p:nvSpPr>
          <p:cNvPr id="91" name="Step 3 time">
            <a:extLst>
              <a:ext uri="{FF2B5EF4-FFF2-40B4-BE49-F238E27FC236}">
                <a16:creationId xmlns:a16="http://schemas.microsoft.com/office/drawing/2014/main" id="{7F9D63EA-436D-EE12-5BCB-2E6BF5532AC2}"/>
              </a:ext>
            </a:extLst>
          </p:cNvPr>
          <p:cNvSpPr/>
          <p:nvPr/>
        </p:nvSpPr>
        <p:spPr bwMode="auto">
          <a:xfrm>
            <a:off x="707449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9:00 am</a:t>
            </a:r>
          </a:p>
        </p:txBody>
      </p:sp>
      <p:sp>
        <p:nvSpPr>
          <p:cNvPr id="93" name="Step 3 top">
            <a:extLst>
              <a:ext uri="{FF2B5EF4-FFF2-40B4-BE49-F238E27FC236}">
                <a16:creationId xmlns:a16="http://schemas.microsoft.com/office/drawing/2014/main" id="{BD3607F4-62D7-F0C4-14FD-ADF8F72D560B}"/>
              </a:ext>
            </a:extLst>
          </p:cNvPr>
          <p:cNvSpPr txBox="1"/>
          <p:nvPr/>
        </p:nvSpPr>
        <p:spPr>
          <a:xfrm>
            <a:off x="7074494" y="2033954"/>
            <a:ext cx="2705513"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Leveraging key procurement needs identified from previous queries, Maya drafts an RFI to gather detailed information from potential vendors.</a:t>
            </a:r>
          </a:p>
        </p:txBody>
      </p:sp>
      <p:pic>
        <p:nvPicPr>
          <p:cNvPr id="35" name="Picture 34">
            <a:extLst>
              <a:ext uri="{FF2B5EF4-FFF2-40B4-BE49-F238E27FC236}">
                <a16:creationId xmlns:a16="http://schemas.microsoft.com/office/drawing/2014/main" id="{4FCA9439-BDD5-54AB-7FA5-87992278AB7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334274" y="2841139"/>
            <a:ext cx="360000" cy="360000"/>
          </a:xfrm>
          <a:prstGeom prst="ellipse">
            <a:avLst/>
          </a:prstGeom>
          <a:solidFill>
            <a:srgbClr val="FFFFFF"/>
          </a:solidFill>
        </p:spPr>
      </p:pic>
      <p:sp>
        <p:nvSpPr>
          <p:cNvPr id="36" name="TextBox 35">
            <a:extLst>
              <a:ext uri="{FF2B5EF4-FFF2-40B4-BE49-F238E27FC236}">
                <a16:creationId xmlns:a16="http://schemas.microsoft.com/office/drawing/2014/main" id="{3AAADD70-2B5D-CBD6-DCCF-43E9D1B531E8}"/>
              </a:ext>
              <a:ext uri="{C183D7F6-B498-43B3-948B-1728B52AA6E4}">
                <adec:decorative xmlns:adec="http://schemas.microsoft.com/office/drawing/2017/decorative" val="0"/>
              </a:ext>
            </a:extLst>
          </p:cNvPr>
          <p:cNvSpPr txBox="1"/>
          <p:nvPr/>
        </p:nvSpPr>
        <p:spPr>
          <a:xfrm>
            <a:off x="7793225" y="293650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sp>
        <p:nvSpPr>
          <p:cNvPr id="92" name="Step 3 bottom">
            <a:extLst>
              <a:ext uri="{FF2B5EF4-FFF2-40B4-BE49-F238E27FC236}">
                <a16:creationId xmlns:a16="http://schemas.microsoft.com/office/drawing/2014/main" id="{EF1824EA-22E4-50C8-48D5-3E4A8FA38A27}"/>
              </a:ext>
              <a:ext uri="{C183D7F6-B498-43B3-948B-1728B52AA6E4}">
                <adec:decorative xmlns:adec="http://schemas.microsoft.com/office/drawing/2017/decorative" val="1"/>
              </a:ext>
            </a:extLst>
          </p:cNvPr>
          <p:cNvSpPr/>
          <p:nvPr/>
        </p:nvSpPr>
        <p:spPr bwMode="auto">
          <a:xfrm>
            <a:off x="7074494" y="3167835"/>
            <a:ext cx="2705513" cy="66583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Draft a description of services for the RFI, incorporating detailed requirements and analysis. </a:t>
            </a:r>
          </a:p>
          <a:p>
            <a:pPr defTabSz="932472" fontAlgn="base">
              <a:spcBef>
                <a:spcPct val="0"/>
              </a:spcBef>
              <a:spcAft>
                <a:spcPct val="0"/>
              </a:spcAft>
            </a:pPr>
            <a:endParaRPr lang="en-US" sz="900" kern="0" noProof="0" dirty="0">
              <a:solidFill>
                <a:srgbClr val="1A1A1A"/>
              </a:solidFill>
              <a:latin typeface="Segoe UI"/>
            </a:endParaRPr>
          </a:p>
          <a:p>
            <a:pPr defTabSz="932472" fontAlgn="base">
              <a:spcBef>
                <a:spcPct val="0"/>
              </a:spcBef>
              <a:spcAft>
                <a:spcPct val="0"/>
              </a:spcAft>
            </a:pPr>
            <a:endParaRPr lang="en-US" sz="900" kern="0" noProof="0" dirty="0">
              <a:solidFill>
                <a:srgbClr val="1A1A1A"/>
              </a:solidFill>
              <a:latin typeface="Segoe UI"/>
            </a:endParaRPr>
          </a:p>
        </p:txBody>
      </p:sp>
      <p:sp>
        <p:nvSpPr>
          <p:cNvPr id="83" name="Step 4 time">
            <a:extLst>
              <a:ext uri="{FF2B5EF4-FFF2-40B4-BE49-F238E27FC236}">
                <a16:creationId xmlns:a16="http://schemas.microsoft.com/office/drawing/2014/main" id="{51D1BEA0-EE65-5C5E-499A-67C97109829B}"/>
              </a:ext>
            </a:extLst>
          </p:cNvPr>
          <p:cNvSpPr/>
          <p:nvPr/>
        </p:nvSpPr>
        <p:spPr bwMode="auto">
          <a:xfrm>
            <a:off x="7074495" y="405058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11:30 pm</a:t>
            </a:r>
          </a:p>
        </p:txBody>
      </p:sp>
      <p:sp>
        <p:nvSpPr>
          <p:cNvPr id="13" name="Step 4 top">
            <a:extLst>
              <a:ext uri="{FF2B5EF4-FFF2-40B4-BE49-F238E27FC236}">
                <a16:creationId xmlns:a16="http://schemas.microsoft.com/office/drawing/2014/main" id="{7DCD0B43-C6E7-DEDD-823E-197E65426C07}"/>
              </a:ext>
            </a:extLst>
          </p:cNvPr>
          <p:cNvSpPr txBox="1"/>
          <p:nvPr/>
        </p:nvSpPr>
        <p:spPr>
          <a:xfrm>
            <a:off x="7068596" y="4494256"/>
            <a:ext cx="2901234"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Maya prepares materials and questions for upcoming vendor interactions, ensuring readiness to clarify any points in the RFI responses.</a:t>
            </a:r>
          </a:p>
        </p:txBody>
      </p:sp>
      <p:pic>
        <p:nvPicPr>
          <p:cNvPr id="18" name="Picture 4" descr="Microsoft PowerPoint Logo - PNG and Vector - Logo Download">
            <a:hlinkClick r:id="rId14"/>
            <a:extLst>
              <a:ext uri="{FF2B5EF4-FFF2-40B4-BE49-F238E27FC236}">
                <a16:creationId xmlns:a16="http://schemas.microsoft.com/office/drawing/2014/main" id="{7DAE5849-D6B4-E247-890C-A742968BD899}"/>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399435" y="5390687"/>
            <a:ext cx="205287" cy="1909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70B440F-79FD-6854-E02F-1E22119D154B}"/>
              </a:ext>
              <a:ext uri="{C183D7F6-B498-43B3-948B-1728B52AA6E4}">
                <adec:decorative xmlns:adec="http://schemas.microsoft.com/office/drawing/2017/decorative" val="0"/>
              </a:ext>
            </a:extLst>
          </p:cNvPr>
          <p:cNvSpPr txBox="1"/>
          <p:nvPr/>
        </p:nvSpPr>
        <p:spPr>
          <a:xfrm>
            <a:off x="7749298" y="5409564"/>
            <a:ext cx="1796792"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in PowerPoint</a:t>
            </a:r>
          </a:p>
        </p:txBody>
      </p:sp>
      <p:sp>
        <p:nvSpPr>
          <p:cNvPr id="81" name="Step 4 bottom">
            <a:extLst>
              <a:ext uri="{FF2B5EF4-FFF2-40B4-BE49-F238E27FC236}">
                <a16:creationId xmlns:a16="http://schemas.microsoft.com/office/drawing/2014/main" id="{C47116D9-7547-6DB4-9915-BB2C0127A7F3}"/>
              </a:ext>
              <a:ext uri="{C183D7F6-B498-43B3-948B-1728B52AA6E4}">
                <adec:decorative xmlns:adec="http://schemas.microsoft.com/office/drawing/2017/decorative" val="1"/>
              </a:ext>
            </a:extLst>
          </p:cNvPr>
          <p:cNvSpPr/>
          <p:nvPr/>
        </p:nvSpPr>
        <p:spPr bwMode="auto">
          <a:xfrm>
            <a:off x="7074494" y="5751931"/>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dirty="0">
                <a:solidFill>
                  <a:srgbClr val="1A1A1A"/>
                </a:solidFill>
                <a:latin typeface="Segoe UI"/>
              </a:rPr>
              <a:t>Prompt: </a:t>
            </a:r>
            <a:r>
              <a:rPr kumimoji="0" lang="en-US" sz="900" b="1" i="0" u="none" strike="noStrike" kern="1200" cap="none" spc="0" normalizeH="0" baseline="0" noProof="0" dirty="0">
                <a:ln w="3175">
                  <a:noFill/>
                </a:ln>
                <a:effectLst/>
                <a:uLnTx/>
                <a:uFillTx/>
                <a:latin typeface="Segoe UI"/>
                <a:ea typeface="+mn-ea"/>
                <a:cs typeface="Segoe UI" pitchFamily="34" charset="0"/>
              </a:rPr>
              <a:t>Create a presentation </a:t>
            </a:r>
            <a:r>
              <a:rPr kumimoji="0" lang="en-US" sz="900" i="0" u="none" strike="noStrike" kern="1200" cap="none" spc="0" normalizeH="0" baseline="0" noProof="0" dirty="0">
                <a:ln w="3175">
                  <a:noFill/>
                </a:ln>
                <a:effectLst/>
                <a:uLnTx/>
                <a:uFillTx/>
                <a:latin typeface="Segoe UI"/>
                <a:ea typeface="+mn-ea"/>
                <a:cs typeface="Segoe UI" pitchFamily="34" charset="0"/>
              </a:rPr>
              <a:t>from the RFI requirements document.</a:t>
            </a: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dirty="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dirty="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strike="noStrike" kern="1200" cap="none" spc="0" normalizeH="0" baseline="0" noProof="0" dirty="0">
              <a:ln w="3175">
                <a:noFill/>
              </a:ln>
              <a:effectLst/>
              <a:uLnTx/>
              <a:uFillTx/>
              <a:latin typeface="Segoe UI"/>
              <a:ea typeface="+mn-ea"/>
              <a:cs typeface="Segoe UI" pitchFamily="34" charset="0"/>
            </a:endParaRPr>
          </a:p>
        </p:txBody>
      </p:sp>
      <p:sp>
        <p:nvSpPr>
          <p:cNvPr id="95" name="Step 5 time">
            <a:extLst>
              <a:ext uri="{FF2B5EF4-FFF2-40B4-BE49-F238E27FC236}">
                <a16:creationId xmlns:a16="http://schemas.microsoft.com/office/drawing/2014/main" id="{FAF622D3-D177-ADEC-AC0E-42C322C2162D}"/>
              </a:ext>
            </a:extLst>
          </p:cNvPr>
          <p:cNvSpPr/>
          <p:nvPr/>
        </p:nvSpPr>
        <p:spPr bwMode="auto">
          <a:xfrm>
            <a:off x="3820455" y="405101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3:00 pm</a:t>
            </a:r>
          </a:p>
        </p:txBody>
      </p:sp>
      <p:sp>
        <p:nvSpPr>
          <p:cNvPr id="96" name="Step 5 top">
            <a:extLst>
              <a:ext uri="{FF2B5EF4-FFF2-40B4-BE49-F238E27FC236}">
                <a16:creationId xmlns:a16="http://schemas.microsoft.com/office/drawing/2014/main" id="{3F5F6442-EBAE-147D-E198-AC8F7A327E32}"/>
              </a:ext>
            </a:extLst>
          </p:cNvPr>
          <p:cNvSpPr txBox="1"/>
          <p:nvPr/>
        </p:nvSpPr>
        <p:spPr>
          <a:xfrm>
            <a:off x="3690700" y="4500890"/>
            <a:ext cx="302645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Maya uses Copilot in Teams to accurately capture the minutes of the meeting with the project team steering committee, detailing final discussions and next steps.</a:t>
            </a:r>
          </a:p>
        </p:txBody>
      </p:sp>
      <p:pic>
        <p:nvPicPr>
          <p:cNvPr id="21" name="Picture 6" descr="Microsoft Teams Logo, symbol, meaning, history, PNG">
            <a:hlinkClick r:id="rId16"/>
            <a:extLst>
              <a:ext uri="{FF2B5EF4-FFF2-40B4-BE49-F238E27FC236}">
                <a16:creationId xmlns:a16="http://schemas.microsoft.com/office/drawing/2014/main" id="{C0F10D9A-61DC-770B-4AAE-C73009AF3043}"/>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l="20244" r="20244"/>
          <a:stretch/>
        </p:blipFill>
        <p:spPr bwMode="auto">
          <a:xfrm>
            <a:off x="4238624" y="5399659"/>
            <a:ext cx="228153" cy="21564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B0583FF-60D7-1970-39DE-143762648DA9}"/>
              </a:ext>
              <a:ext uri="{C183D7F6-B498-43B3-948B-1728B52AA6E4}">
                <adec:decorative xmlns:adec="http://schemas.microsoft.com/office/drawing/2017/decorative" val="0"/>
              </a:ext>
            </a:extLst>
          </p:cNvPr>
          <p:cNvSpPr txBox="1"/>
          <p:nvPr/>
        </p:nvSpPr>
        <p:spPr>
          <a:xfrm>
            <a:off x="4638931" y="5391885"/>
            <a:ext cx="1602056"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in Teams</a:t>
            </a:r>
          </a:p>
        </p:txBody>
      </p:sp>
      <p:sp>
        <p:nvSpPr>
          <p:cNvPr id="94" name="Step 5 bottom">
            <a:extLst>
              <a:ext uri="{FF2B5EF4-FFF2-40B4-BE49-F238E27FC236}">
                <a16:creationId xmlns:a16="http://schemas.microsoft.com/office/drawing/2014/main" id="{E911CBFA-E12F-732C-07BC-ABBCB11C3CE6}"/>
              </a:ext>
              <a:ext uri="{C183D7F6-B498-43B3-948B-1728B52AA6E4}">
                <adec:decorative xmlns:adec="http://schemas.microsoft.com/office/drawing/2017/decorative" val="1"/>
              </a:ext>
            </a:extLst>
          </p:cNvPr>
          <p:cNvSpPr/>
          <p:nvPr/>
        </p:nvSpPr>
        <p:spPr bwMode="auto">
          <a:xfrm>
            <a:off x="3690824" y="5750163"/>
            <a:ext cx="2844911" cy="480654"/>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dirty="0">
                <a:solidFill>
                  <a:srgbClr val="1A1A1A"/>
                </a:solidFill>
                <a:latin typeface="Segoe UI"/>
              </a:rPr>
              <a:t>Prompt: </a:t>
            </a:r>
            <a:r>
              <a:rPr lang="en-US" sz="900" b="1" spc="0" noProof="0" dirty="0">
                <a:solidFill>
                  <a:schemeClr val="tx1"/>
                </a:solidFill>
                <a:latin typeface="Segoe UI"/>
              </a:rPr>
              <a:t>Summarize the meeting</a:t>
            </a:r>
            <a:r>
              <a:rPr lang="en-US" sz="900" spc="0" noProof="0" dirty="0">
                <a:solidFill>
                  <a:schemeClr val="tx1"/>
                </a:solidFill>
                <a:latin typeface="Segoe UI"/>
              </a:rPr>
              <a:t> and be sure to list all the actions and requirements that were mentioned during the meeting.</a:t>
            </a: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kern="0" noProof="0" dirty="0">
              <a:solidFill>
                <a:srgbClr val="1A1A1A"/>
              </a:solidFill>
              <a:latin typeface="Segoe UI"/>
            </a:endParaRPr>
          </a:p>
        </p:txBody>
      </p:sp>
      <p:sp>
        <p:nvSpPr>
          <p:cNvPr id="78" name="Step 6 time">
            <a:extLst>
              <a:ext uri="{FF2B5EF4-FFF2-40B4-BE49-F238E27FC236}">
                <a16:creationId xmlns:a16="http://schemas.microsoft.com/office/drawing/2014/main" id="{E98337A3-A859-B193-D35F-B4368D3E5037}"/>
              </a:ext>
            </a:extLst>
          </p:cNvPr>
          <p:cNvSpPr/>
          <p:nvPr/>
        </p:nvSpPr>
        <p:spPr bwMode="auto">
          <a:xfrm>
            <a:off x="566416" y="4048426"/>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4:00 pm</a:t>
            </a:r>
          </a:p>
        </p:txBody>
      </p:sp>
      <p:sp>
        <p:nvSpPr>
          <p:cNvPr id="80" name="Step 6 top">
            <a:extLst>
              <a:ext uri="{FF2B5EF4-FFF2-40B4-BE49-F238E27FC236}">
                <a16:creationId xmlns:a16="http://schemas.microsoft.com/office/drawing/2014/main" id="{AC4441F1-73A5-A542-AF47-91E48C87D1BB}"/>
              </a:ext>
            </a:extLst>
          </p:cNvPr>
          <p:cNvSpPr txBox="1"/>
          <p:nvPr/>
        </p:nvSpPr>
        <p:spPr>
          <a:xfrm>
            <a:off x="566415" y="4500890"/>
            <a:ext cx="274820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Maya ends the day by checking emails to ensure all urgent communications are addressed and to prepare for the next steps post-approval.</a:t>
            </a:r>
          </a:p>
        </p:txBody>
      </p:sp>
      <p:pic>
        <p:nvPicPr>
          <p:cNvPr id="14" name="Picture 13" descr="Zip Co logo SVG free download, id: 101874 - Brandlogos.net">
            <a:hlinkClick r:id="rId11"/>
            <a:extLst>
              <a:ext uri="{FF2B5EF4-FFF2-40B4-BE49-F238E27FC236}">
                <a16:creationId xmlns:a16="http://schemas.microsoft.com/office/drawing/2014/main" id="{D708A4D5-D118-4DD3-38AD-FF7160EC6E74}"/>
              </a:ext>
            </a:extLst>
          </p:cNvPr>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957149" y="5412178"/>
            <a:ext cx="197434" cy="16044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7BFCC83-D8C0-A7E8-9226-A32EA124DE88}"/>
              </a:ext>
              <a:ext uri="{C183D7F6-B498-43B3-948B-1728B52AA6E4}">
                <adec:decorative xmlns:adec="http://schemas.microsoft.com/office/drawing/2017/decorative" val="0"/>
              </a:ext>
            </a:extLst>
          </p:cNvPr>
          <p:cNvSpPr txBox="1"/>
          <p:nvPr/>
        </p:nvSpPr>
        <p:spPr>
          <a:xfrm>
            <a:off x="1336622" y="5416839"/>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sp>
        <p:nvSpPr>
          <p:cNvPr id="77" name="Step 6 bottom">
            <a:extLst>
              <a:ext uri="{FF2B5EF4-FFF2-40B4-BE49-F238E27FC236}">
                <a16:creationId xmlns:a16="http://schemas.microsoft.com/office/drawing/2014/main" id="{C07C408D-C9E3-E701-2083-18658B493E9E}"/>
              </a:ext>
              <a:ext uri="{C183D7F6-B498-43B3-948B-1728B52AA6E4}">
                <adec:decorative xmlns:adec="http://schemas.microsoft.com/office/drawing/2017/decorative" val="1"/>
              </a:ext>
            </a:extLst>
          </p:cNvPr>
          <p:cNvSpPr/>
          <p:nvPr/>
        </p:nvSpPr>
        <p:spPr bwMode="auto">
          <a:xfrm>
            <a:off x="566415" y="5753713"/>
            <a:ext cx="2705513" cy="59747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dirty="0">
                <a:solidFill>
                  <a:srgbClr val="1A1A1A"/>
                </a:solidFill>
                <a:latin typeface="Segoe UI"/>
              </a:rPr>
              <a:t>Prompt:</a:t>
            </a:r>
            <a:r>
              <a:rPr lang="en-US" sz="900" b="1" kern="0" noProof="0" dirty="0">
                <a:solidFill>
                  <a:srgbClr val="1A1A1A"/>
                </a:solidFill>
                <a:latin typeface="Segoe UI"/>
              </a:rPr>
              <a:t> </a:t>
            </a:r>
            <a:r>
              <a:rPr lang="en-US" sz="900" b="1" spc="0" noProof="0" dirty="0">
                <a:solidFill>
                  <a:schemeClr val="tx1"/>
                </a:solidFill>
                <a:latin typeface="Segoe UI"/>
              </a:rPr>
              <a:t>Identify any urgent procurement-related emails</a:t>
            </a:r>
            <a:r>
              <a:rPr lang="en-US" sz="900" spc="0" noProof="0" dirty="0">
                <a:solidFill>
                  <a:schemeClr val="tx1"/>
                </a:solidFill>
                <a:latin typeface="Segoe UI"/>
              </a:rPr>
              <a:t>.</a:t>
            </a: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kern="0" noProof="0" dirty="0">
              <a:solidFill>
                <a:srgbClr val="1A1A1A"/>
              </a:solidFill>
              <a:latin typeface="Segoe UI"/>
            </a:endParaRPr>
          </a:p>
        </p:txBody>
      </p:sp>
      <p:pic>
        <p:nvPicPr>
          <p:cNvPr id="6" name="Picture 5">
            <a:extLst>
              <a:ext uri="{FF2B5EF4-FFF2-40B4-BE49-F238E27FC236}">
                <a16:creationId xmlns:a16="http://schemas.microsoft.com/office/drawing/2014/main" id="{768C09BC-9344-4697-4A48-10E7071DEB4B}"/>
              </a:ext>
            </a:extLst>
          </p:cNvPr>
          <p:cNvPicPr>
            <a:picLocks noChangeAspect="1"/>
          </p:cNvPicPr>
          <p:nvPr/>
        </p:nvPicPr>
        <p:blipFill>
          <a:blip r:embed="rId18" cstate="screen">
            <a:extLst>
              <a:ext uri="{28A0092B-C50C-407E-A947-70E740481C1C}">
                <a14:useLocalDpi xmlns:a14="http://schemas.microsoft.com/office/drawing/2010/main"/>
              </a:ext>
            </a:extLst>
          </a:blip>
          <a:srcRect/>
          <a:stretch/>
        </p:blipFill>
        <p:spPr>
          <a:xfrm flipH="1">
            <a:off x="9878782" y="3452882"/>
            <a:ext cx="2360781" cy="3405118"/>
          </a:xfrm>
          <a:prstGeom prst="rect">
            <a:avLst/>
          </a:prstGeom>
        </p:spPr>
      </p:pic>
    </p:spTree>
    <p:extLst>
      <p:ext uri="{BB962C8B-B14F-4D97-AF65-F5344CB8AC3E}">
        <p14:creationId xmlns:p14="http://schemas.microsoft.com/office/powerpoint/2010/main" val="51522150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23CA8-BCCF-92A3-457B-E7433CE054DD}"/>
            </a:ext>
          </a:extLst>
        </p:cNvPr>
        <p:cNvGrpSpPr/>
        <p:nvPr/>
      </p:nvGrpSpPr>
      <p:grpSpPr>
        <a:xfrm>
          <a:off x="0" y="0"/>
          <a:ext cx="0" cy="0"/>
          <a:chOff x="0" y="0"/>
          <a:chExt cx="0" cy="0"/>
        </a:xfrm>
      </p:grpSpPr>
      <p:sp>
        <p:nvSpPr>
          <p:cNvPr id="68" name="Title 67">
            <a:extLst>
              <a:ext uri="{FF2B5EF4-FFF2-40B4-BE49-F238E27FC236}">
                <a16:creationId xmlns:a16="http://schemas.microsoft.com/office/drawing/2014/main" id="{88F56C11-BBF3-FD41-21A6-2FCF13F7FBDB}"/>
              </a:ext>
            </a:extLst>
          </p:cNvPr>
          <p:cNvSpPr>
            <a:spLocks noGrp="1"/>
          </p:cNvSpPr>
          <p:nvPr>
            <p:ph type="title"/>
          </p:nvPr>
        </p:nvSpPr>
        <p:spPr>
          <a:xfrm>
            <a:off x="584200" y="387766"/>
            <a:ext cx="5672544" cy="263149"/>
          </a:xfrm>
        </p:spPr>
        <p:txBody>
          <a:bodyPr/>
          <a:lstStyle/>
          <a:p>
            <a:r>
              <a:rPr lang="en-US" noProof="0"/>
              <a:t>A day in the life of a Tax Collections Agent</a:t>
            </a:r>
          </a:p>
        </p:txBody>
      </p:sp>
      <p:sp>
        <p:nvSpPr>
          <p:cNvPr id="41" name="Text Placeholder 40">
            <a:extLst>
              <a:ext uri="{FF2B5EF4-FFF2-40B4-BE49-F238E27FC236}">
                <a16:creationId xmlns:a16="http://schemas.microsoft.com/office/drawing/2014/main" id="{5B63384A-E3A4-9415-9ED2-278267147A9B}"/>
              </a:ext>
            </a:extLst>
          </p:cNvPr>
          <p:cNvSpPr>
            <a:spLocks noGrp="1"/>
          </p:cNvSpPr>
          <p:nvPr>
            <p:ph type="body" sz="quarter" idx="17"/>
          </p:nvPr>
        </p:nvSpPr>
        <p:spPr>
          <a:xfrm>
            <a:off x="6096001" y="521099"/>
            <a:ext cx="4022928" cy="169277"/>
          </a:xfrm>
        </p:spPr>
        <p:txBody>
          <a:bodyPr/>
          <a:lstStyle/>
          <a:p>
            <a:r>
              <a:rPr lang="en-US" noProof="0">
                <a:latin typeface="Segoe UI Semibold"/>
                <a:cs typeface="Segoe UI Semibold"/>
              </a:rPr>
              <a:t>Microsoft 365 Copilot</a:t>
            </a:r>
            <a:endParaRPr lang="en-US" noProof="0"/>
          </a:p>
        </p:txBody>
      </p:sp>
      <p:sp>
        <p:nvSpPr>
          <p:cNvPr id="46" name="Text Placeholder 45">
            <a:extLst>
              <a:ext uri="{FF2B5EF4-FFF2-40B4-BE49-F238E27FC236}">
                <a16:creationId xmlns:a16="http://schemas.microsoft.com/office/drawing/2014/main" id="{DC8A3056-E969-783C-2C4F-CD102E3AAEB7}"/>
              </a:ext>
            </a:extLst>
          </p:cNvPr>
          <p:cNvSpPr>
            <a:spLocks noGrp="1"/>
          </p:cNvSpPr>
          <p:nvPr>
            <p:ph type="body" sz="quarter" idx="38"/>
          </p:nvPr>
        </p:nvSpPr>
        <p:spPr>
          <a:solidFill>
            <a:srgbClr val="0070C0"/>
          </a:solidFill>
        </p:spPr>
        <p:txBody>
          <a:bodyPr/>
          <a:lstStyle/>
          <a:p>
            <a:endParaRPr lang="en-US" noProof="0"/>
          </a:p>
        </p:txBody>
      </p:sp>
      <p:sp>
        <p:nvSpPr>
          <p:cNvPr id="47" name="Text Placeholder 46">
            <a:extLst>
              <a:ext uri="{FF2B5EF4-FFF2-40B4-BE49-F238E27FC236}">
                <a16:creationId xmlns:a16="http://schemas.microsoft.com/office/drawing/2014/main" id="{ED8FB5CD-689E-B4FF-76C0-08CDB75C1CB7}"/>
              </a:ext>
            </a:extLst>
          </p:cNvPr>
          <p:cNvSpPr>
            <a:spLocks noGrp="1"/>
          </p:cNvSpPr>
          <p:nvPr>
            <p:ph type="body" sz="quarter" idx="39"/>
          </p:nvPr>
        </p:nvSpPr>
        <p:spPr>
          <a:solidFill>
            <a:srgbClr val="0078D4"/>
          </a:solidFill>
        </p:spPr>
        <p:txBody>
          <a:bodyPr/>
          <a:lstStyle/>
          <a:p>
            <a:endParaRPr lang="en-US" noProof="0"/>
          </a:p>
        </p:txBody>
      </p:sp>
      <p:sp>
        <p:nvSpPr>
          <p:cNvPr id="48" name="Text Placeholder 47">
            <a:extLst>
              <a:ext uri="{FF2B5EF4-FFF2-40B4-BE49-F238E27FC236}">
                <a16:creationId xmlns:a16="http://schemas.microsoft.com/office/drawing/2014/main" id="{B427DAB5-0157-2E23-6042-8C70D5B59AEC}"/>
              </a:ext>
            </a:extLst>
          </p:cNvPr>
          <p:cNvSpPr>
            <a:spLocks noGrp="1"/>
          </p:cNvSpPr>
          <p:nvPr>
            <p:ph type="body" sz="quarter" idx="40"/>
          </p:nvPr>
        </p:nvSpPr>
        <p:spPr>
          <a:solidFill>
            <a:schemeClr val="bg1">
              <a:lumMod val="50000"/>
            </a:schemeClr>
          </a:solidFill>
        </p:spPr>
        <p:txBody>
          <a:bodyPr/>
          <a:lstStyle/>
          <a:p>
            <a:endParaRPr lang="en-US" noProof="0"/>
          </a:p>
        </p:txBody>
      </p:sp>
      <p:sp>
        <p:nvSpPr>
          <p:cNvPr id="2" name="Rectangle: Rounded Corners 6">
            <a:extLst>
              <a:ext uri="{FF2B5EF4-FFF2-40B4-BE49-F238E27FC236}">
                <a16:creationId xmlns:a16="http://schemas.microsoft.com/office/drawing/2014/main" id="{08B3EFA1-147E-CDC6-8469-C7CD5DA99152}"/>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42FE9BD9-6E7A-688D-BD18-6903240C025F}"/>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8D237050-0E75-174F-803B-710C933BDB63}"/>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~45 minutes per day</a:t>
              </a:r>
            </a:p>
          </p:txBody>
        </p:sp>
        <p:pic>
          <p:nvPicPr>
            <p:cNvPr id="5" name="Graphic 4">
              <a:extLst>
                <a:ext uri="{FF2B5EF4-FFF2-40B4-BE49-F238E27FC236}">
                  <a16:creationId xmlns:a16="http://schemas.microsoft.com/office/drawing/2014/main" id="{67330EA2-1313-9466-587F-D7CA6EEF2A0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21924" y="1005899"/>
              <a:ext cx="144000" cy="144000"/>
            </a:xfrm>
            <a:prstGeom prst="rect">
              <a:avLst/>
            </a:prstGeom>
          </p:spPr>
        </p:pic>
      </p:grpSp>
      <p:grpSp>
        <p:nvGrpSpPr>
          <p:cNvPr id="6" name="Group 5">
            <a:extLst>
              <a:ext uri="{FF2B5EF4-FFF2-40B4-BE49-F238E27FC236}">
                <a16:creationId xmlns:a16="http://schemas.microsoft.com/office/drawing/2014/main" id="{E17DF3D4-68CF-CFDF-161B-D1F352F8B62C}"/>
              </a:ext>
            </a:extLst>
          </p:cNvPr>
          <p:cNvGrpSpPr/>
          <p:nvPr/>
        </p:nvGrpSpPr>
        <p:grpSpPr>
          <a:xfrm>
            <a:off x="5754503" y="1134767"/>
            <a:ext cx="2325078" cy="216000"/>
            <a:chOff x="6235579" y="969899"/>
            <a:chExt cx="2325078" cy="216000"/>
          </a:xfrm>
        </p:grpSpPr>
        <p:sp>
          <p:nvSpPr>
            <p:cNvPr id="7" name="Rectangle: Rounded Corners 6">
              <a:extLst>
                <a:ext uri="{FF2B5EF4-FFF2-40B4-BE49-F238E27FC236}">
                  <a16:creationId xmlns:a16="http://schemas.microsoft.com/office/drawing/2014/main" id="{D8811C0A-2E22-26A9-E5E5-81FE96ABDD7F}"/>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Community engagement</a:t>
              </a:r>
            </a:p>
          </p:txBody>
        </p:sp>
        <p:pic>
          <p:nvPicPr>
            <p:cNvPr id="8" name="Graphic 7">
              <a:extLst>
                <a:ext uri="{FF2B5EF4-FFF2-40B4-BE49-F238E27FC236}">
                  <a16:creationId xmlns:a16="http://schemas.microsoft.com/office/drawing/2014/main" id="{2FEE84A5-4C1C-8180-0712-E978A047BC8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B89E1514-BCCD-18C8-3B1C-CC2D5A6827CD}"/>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4FC91D1D-DD13-802B-23CD-066666D20E34}"/>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Documentation</a:t>
              </a:r>
            </a:p>
          </p:txBody>
        </p:sp>
        <p:pic>
          <p:nvPicPr>
            <p:cNvPr id="11" name="Graphic 10">
              <a:extLst>
                <a:ext uri="{FF2B5EF4-FFF2-40B4-BE49-F238E27FC236}">
                  <a16:creationId xmlns:a16="http://schemas.microsoft.com/office/drawing/2014/main" id="{E7088ACC-A3E4-D697-515D-8BCC940F0A3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93555" y="1005899"/>
              <a:ext cx="144000" cy="144000"/>
            </a:xfrm>
            <a:prstGeom prst="rect">
              <a:avLst/>
            </a:prstGeom>
          </p:spPr>
        </p:pic>
      </p:grpSp>
      <p:sp>
        <p:nvSpPr>
          <p:cNvPr id="15" name="Text Placeholder 14">
            <a:extLst>
              <a:ext uri="{FF2B5EF4-FFF2-40B4-BE49-F238E27FC236}">
                <a16:creationId xmlns:a16="http://schemas.microsoft.com/office/drawing/2014/main" id="{CA9CD8C1-8C72-D04A-2155-18F1540C1519}"/>
              </a:ext>
            </a:extLst>
          </p:cNvPr>
          <p:cNvSpPr>
            <a:spLocks noGrp="1"/>
          </p:cNvSpPr>
          <p:nvPr>
            <p:ph type="body" sz="quarter" idx="37"/>
          </p:nvPr>
        </p:nvSpPr>
        <p:spPr/>
        <p:txBody>
          <a:bodyPr/>
          <a:lstStyle/>
          <a:p>
            <a:endParaRPr lang="en-US" noProof="0"/>
          </a:p>
        </p:txBody>
      </p:sp>
      <p:sp>
        <p:nvSpPr>
          <p:cNvPr id="77" name="Rectangle: Rounded Corners 6">
            <a:extLst>
              <a:ext uri="{FF2B5EF4-FFF2-40B4-BE49-F238E27FC236}">
                <a16:creationId xmlns:a16="http://schemas.microsoft.com/office/drawing/2014/main" id="{02515D7F-369B-3A6D-278D-CE8A7DACC964}"/>
              </a:ext>
              <a:ext uri="{C183D7F6-B498-43B3-948B-1728B52AA6E4}">
                <adec:decorative xmlns:adec="http://schemas.microsoft.com/office/drawing/2017/decorative" val="1"/>
              </a:ext>
            </a:extLst>
          </p:cNvPr>
          <p:cNvSpPr/>
          <p:nvPr/>
        </p:nvSpPr>
        <p:spPr bwMode="auto">
          <a:xfrm>
            <a:off x="566415" y="5753713"/>
            <a:ext cx="2705513" cy="59747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a:solidFill>
                  <a:srgbClr val="1A1A1A"/>
                </a:solidFill>
                <a:latin typeface="Segoe UI"/>
              </a:rPr>
              <a:t>Prompt: </a:t>
            </a:r>
            <a:r>
              <a:rPr lang="en-US" sz="900" spc="0" noProof="0">
                <a:solidFill>
                  <a:schemeClr val="tx1"/>
                </a:solidFill>
                <a:latin typeface="Segoe UI"/>
              </a:rPr>
              <a:t>Assess the impact of new tax policies on collection targets.</a:t>
            </a: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kern="0" noProof="0">
              <a:solidFill>
                <a:srgbClr val="1A1A1A"/>
              </a:solidFill>
              <a:latin typeface="Segoe UI"/>
            </a:endParaRPr>
          </a:p>
        </p:txBody>
      </p:sp>
      <p:sp>
        <p:nvSpPr>
          <p:cNvPr id="78" name="Rectangle: Rounded Corners 4">
            <a:extLst>
              <a:ext uri="{FF2B5EF4-FFF2-40B4-BE49-F238E27FC236}">
                <a16:creationId xmlns:a16="http://schemas.microsoft.com/office/drawing/2014/main" id="{5CB385CB-5FC6-E963-5B1E-2FA947987EBB}"/>
              </a:ext>
            </a:extLst>
          </p:cNvPr>
          <p:cNvSpPr/>
          <p:nvPr/>
        </p:nvSpPr>
        <p:spPr bwMode="auto">
          <a:xfrm>
            <a:off x="566416" y="4048426"/>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4:00 pm</a:t>
            </a:r>
          </a:p>
        </p:txBody>
      </p:sp>
      <p:sp>
        <p:nvSpPr>
          <p:cNvPr id="80" name="TextBox 79">
            <a:extLst>
              <a:ext uri="{FF2B5EF4-FFF2-40B4-BE49-F238E27FC236}">
                <a16:creationId xmlns:a16="http://schemas.microsoft.com/office/drawing/2014/main" id="{F7198C41-5C89-A7B9-C9FB-E42BDAAC8844}"/>
              </a:ext>
            </a:extLst>
          </p:cNvPr>
          <p:cNvSpPr txBox="1"/>
          <p:nvPr/>
        </p:nvSpPr>
        <p:spPr>
          <a:xfrm>
            <a:off x="566415" y="4500890"/>
            <a:ext cx="274820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Revises the collection forecasts based on recent policy changes and their projected impact on revenue.</a:t>
            </a:r>
          </a:p>
        </p:txBody>
      </p:sp>
      <p:sp>
        <p:nvSpPr>
          <p:cNvPr id="81" name="Rectangle: Rounded Corners 6">
            <a:extLst>
              <a:ext uri="{FF2B5EF4-FFF2-40B4-BE49-F238E27FC236}">
                <a16:creationId xmlns:a16="http://schemas.microsoft.com/office/drawing/2014/main" id="{31A8CD80-50A4-3B76-5EAD-C04901C825BF}"/>
              </a:ext>
              <a:ext uri="{C183D7F6-B498-43B3-948B-1728B52AA6E4}">
                <adec:decorative xmlns:adec="http://schemas.microsoft.com/office/drawing/2017/decorative" val="1"/>
              </a:ext>
            </a:extLst>
          </p:cNvPr>
          <p:cNvSpPr/>
          <p:nvPr/>
        </p:nvSpPr>
        <p:spPr bwMode="auto">
          <a:xfrm>
            <a:off x="7074494" y="5751931"/>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a:solidFill>
                  <a:srgbClr val="1A1A1A"/>
                </a:solidFill>
                <a:latin typeface="Segoe UI"/>
              </a:rPr>
              <a:t>Prompt: </a:t>
            </a:r>
            <a:r>
              <a:rPr kumimoji="0" lang="en-US" sz="900" b="1" i="0" u="none" strike="noStrike" kern="1200" cap="none" spc="0" normalizeH="0" baseline="0" noProof="0">
                <a:ln w="3175">
                  <a:noFill/>
                </a:ln>
                <a:effectLst/>
                <a:uLnTx/>
                <a:uFillTx/>
                <a:latin typeface="Segoe UI"/>
                <a:ea typeface="+mn-ea"/>
                <a:cs typeface="Segoe UI" pitchFamily="34" charset="0"/>
              </a:rPr>
              <a:t>Create a PowerPoint presentation </a:t>
            </a:r>
            <a:r>
              <a:rPr kumimoji="0" lang="en-US" sz="900" i="0" u="none" strike="noStrike" kern="1200" cap="none" spc="0" normalizeH="0" baseline="0" noProof="0">
                <a:ln w="3175">
                  <a:noFill/>
                </a:ln>
                <a:effectLst/>
                <a:uLnTx/>
                <a:uFillTx/>
                <a:latin typeface="Segoe UI"/>
                <a:ea typeface="+mn-ea"/>
                <a:cs typeface="Segoe UI" pitchFamily="34" charset="0"/>
              </a:rPr>
              <a:t>from the enforcement action report for the team.</a:t>
            </a: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strike="noStrike" kern="1200" cap="none" spc="0" normalizeH="0" baseline="0" noProof="0">
              <a:ln w="3175">
                <a:noFill/>
              </a:ln>
              <a:effectLst/>
              <a:uLnTx/>
              <a:uFillTx/>
              <a:latin typeface="Segoe UI"/>
              <a:ea typeface="+mn-ea"/>
              <a:cs typeface="Segoe UI" pitchFamily="34" charset="0"/>
            </a:endParaRPr>
          </a:p>
        </p:txBody>
      </p:sp>
      <p:sp>
        <p:nvSpPr>
          <p:cNvPr id="83" name="Rectangle: Rounded Corners 7">
            <a:extLst>
              <a:ext uri="{FF2B5EF4-FFF2-40B4-BE49-F238E27FC236}">
                <a16:creationId xmlns:a16="http://schemas.microsoft.com/office/drawing/2014/main" id="{E9EB41C6-3D7E-5EE4-C4AF-234418E8F943}"/>
              </a:ext>
            </a:extLst>
          </p:cNvPr>
          <p:cNvSpPr/>
          <p:nvPr/>
        </p:nvSpPr>
        <p:spPr bwMode="auto">
          <a:xfrm>
            <a:off x="7074495" y="405058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11:00 pm</a:t>
            </a:r>
          </a:p>
        </p:txBody>
      </p:sp>
      <p:sp>
        <p:nvSpPr>
          <p:cNvPr id="84" name="Rectangle: Rounded Corners 6">
            <a:extLst>
              <a:ext uri="{FF2B5EF4-FFF2-40B4-BE49-F238E27FC236}">
                <a16:creationId xmlns:a16="http://schemas.microsoft.com/office/drawing/2014/main" id="{A8B816A4-99C0-34D3-DA2D-0B3930472CD9}"/>
              </a:ext>
              <a:ext uri="{C183D7F6-B498-43B3-948B-1728B52AA6E4}">
                <adec:decorative xmlns:adec="http://schemas.microsoft.com/office/drawing/2017/decorative" val="1"/>
              </a:ext>
            </a:extLst>
          </p:cNvPr>
          <p:cNvSpPr/>
          <p:nvPr/>
        </p:nvSpPr>
        <p:spPr bwMode="auto">
          <a:xfrm>
            <a:off x="566415" y="3167836"/>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a:t>
            </a:r>
            <a:r>
              <a:rPr lang="en-US" sz="900" b="1" kern="0" noProof="0">
                <a:solidFill>
                  <a:srgbClr val="1A1A1A"/>
                </a:solidFill>
                <a:latin typeface="Segoe UI"/>
              </a:rPr>
              <a:t>Sort the data by taxpayer status</a:t>
            </a:r>
            <a:r>
              <a:rPr lang="en-US" sz="900" kern="0" noProof="0">
                <a:solidFill>
                  <a:srgbClr val="1A1A1A"/>
                </a:solidFill>
                <a:latin typeface="Segoe UI"/>
              </a:rPr>
              <a:t> and then filter out the high-priority cases.</a:t>
            </a:r>
          </a:p>
          <a:p>
            <a:pPr defTabSz="932472" fontAlgn="base">
              <a:spcBef>
                <a:spcPct val="0"/>
              </a:spcBef>
              <a:spcAft>
                <a:spcPct val="0"/>
              </a:spcAft>
            </a:pPr>
            <a:endParaRPr lang="en-US" sz="900" kern="0" noProof="0">
              <a:solidFill>
                <a:srgbClr val="1A1A1A"/>
              </a:solidFill>
              <a:latin typeface="Segoe UI"/>
            </a:endParaRPr>
          </a:p>
        </p:txBody>
      </p:sp>
      <p:sp>
        <p:nvSpPr>
          <p:cNvPr id="86" name="TextBox 85">
            <a:extLst>
              <a:ext uri="{FF2B5EF4-FFF2-40B4-BE49-F238E27FC236}">
                <a16:creationId xmlns:a16="http://schemas.microsoft.com/office/drawing/2014/main" id="{F3883032-30B0-327C-C1AB-7787FE80325C}"/>
              </a:ext>
            </a:extLst>
          </p:cNvPr>
          <p:cNvSpPr txBox="1"/>
          <p:nvPr/>
        </p:nvSpPr>
        <p:spPr>
          <a:xfrm>
            <a:off x="566414" y="2033954"/>
            <a:ext cx="2705513" cy="445122"/>
          </a:xfrm>
          <a:prstGeom prst="rect">
            <a:avLst/>
          </a:prstGeom>
          <a:noFill/>
        </p:spPr>
        <p:txBody>
          <a:bodyPr wrap="square" lIns="91440" tIns="0" rIns="91440" bIns="0" rtlCol="0" anchor="t">
            <a:spAutoFit/>
          </a:bodyPr>
          <a:lstStyle/>
          <a:p>
            <a:pPr>
              <a:lnSpc>
                <a:spcPct val="110000"/>
              </a:lnSpc>
              <a:defRPr/>
            </a:pPr>
            <a:r>
              <a:rPr lang="en-US" sz="900" noProof="0">
                <a:solidFill>
                  <a:srgbClr val="1A1A1A"/>
                </a:solidFill>
                <a:ea typeface="Segoe UI" pitchFamily="34" charset="0"/>
                <a:cs typeface="Segoe UI" pitchFamily="34" charset="0"/>
              </a:rPr>
              <a:t>Begin the day by analyzing the latest batch of tax filings to identify any discrepancies or cases of non-compliance.</a:t>
            </a:r>
          </a:p>
        </p:txBody>
      </p:sp>
      <p:sp>
        <p:nvSpPr>
          <p:cNvPr id="87" name="Rectangle: Rounded Corners 11">
            <a:extLst>
              <a:ext uri="{FF2B5EF4-FFF2-40B4-BE49-F238E27FC236}">
                <a16:creationId xmlns:a16="http://schemas.microsoft.com/office/drawing/2014/main" id="{E966E2ED-23AF-F1FA-8F1E-600A79A73EBF}"/>
              </a:ext>
            </a:extLst>
          </p:cNvPr>
          <p:cNvSpPr/>
          <p:nvPr/>
        </p:nvSpPr>
        <p:spPr bwMode="auto">
          <a:xfrm>
            <a:off x="566416"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8:00 am</a:t>
            </a:r>
          </a:p>
        </p:txBody>
      </p:sp>
      <p:sp>
        <p:nvSpPr>
          <p:cNvPr id="88" name="Rectangle: Rounded Corners 6">
            <a:extLst>
              <a:ext uri="{FF2B5EF4-FFF2-40B4-BE49-F238E27FC236}">
                <a16:creationId xmlns:a16="http://schemas.microsoft.com/office/drawing/2014/main" id="{69F286EC-266C-2E6D-F43F-89E42E8562EA}"/>
              </a:ext>
              <a:ext uri="{C183D7F6-B498-43B3-948B-1728B52AA6E4}">
                <adec:decorative xmlns:adec="http://schemas.microsoft.com/office/drawing/2017/decorative" val="1"/>
              </a:ext>
            </a:extLst>
          </p:cNvPr>
          <p:cNvSpPr/>
          <p:nvPr/>
        </p:nvSpPr>
        <p:spPr bwMode="auto">
          <a:xfrm>
            <a:off x="3802523" y="3167835"/>
            <a:ext cx="2844911"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a:t>
            </a:r>
            <a:r>
              <a:rPr lang="en-US" sz="900" b="1" kern="0" noProof="0">
                <a:solidFill>
                  <a:srgbClr val="1A1A1A"/>
                </a:solidFill>
                <a:latin typeface="Segoe UI"/>
              </a:rPr>
              <a:t>Summarize the meeting</a:t>
            </a:r>
            <a:r>
              <a:rPr lang="en-US" sz="900" kern="0" noProof="0">
                <a:solidFill>
                  <a:srgbClr val="1A1A1A"/>
                </a:solidFill>
                <a:latin typeface="Segoe UI"/>
              </a:rPr>
              <a:t> and ensure all new tax regulation updates are listed.</a:t>
            </a:r>
          </a:p>
          <a:p>
            <a:pPr defTabSz="932472" fontAlgn="base">
              <a:spcBef>
                <a:spcPct val="0"/>
              </a:spcBef>
              <a:spcAft>
                <a:spcPct val="0"/>
              </a:spcAft>
            </a:pPr>
            <a:endParaRPr lang="en-US" sz="900" kern="0" noProof="0">
              <a:solidFill>
                <a:srgbClr val="1A1A1A"/>
              </a:solidFill>
              <a:latin typeface="Segoe UI"/>
            </a:endParaRPr>
          </a:p>
        </p:txBody>
      </p:sp>
      <p:sp>
        <p:nvSpPr>
          <p:cNvPr id="89" name="Rectangle: Rounded Corners 13">
            <a:extLst>
              <a:ext uri="{FF2B5EF4-FFF2-40B4-BE49-F238E27FC236}">
                <a16:creationId xmlns:a16="http://schemas.microsoft.com/office/drawing/2014/main" id="{52FBB763-23E2-46C8-6BE7-AA2324A7ECC4}"/>
              </a:ext>
            </a:extLst>
          </p:cNvPr>
          <p:cNvSpPr/>
          <p:nvPr/>
        </p:nvSpPr>
        <p:spPr bwMode="auto">
          <a:xfrm>
            <a:off x="382045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9:30 am</a:t>
            </a:r>
          </a:p>
        </p:txBody>
      </p:sp>
      <p:sp>
        <p:nvSpPr>
          <p:cNvPr id="90" name="TextBox 89">
            <a:extLst>
              <a:ext uri="{FF2B5EF4-FFF2-40B4-BE49-F238E27FC236}">
                <a16:creationId xmlns:a16="http://schemas.microsoft.com/office/drawing/2014/main" id="{4667A0DD-DC11-C013-CC10-13A506575AC1}"/>
              </a:ext>
            </a:extLst>
          </p:cNvPr>
          <p:cNvSpPr txBox="1"/>
          <p:nvPr/>
        </p:nvSpPr>
        <p:spPr>
          <a:xfrm>
            <a:off x="3802523" y="2033954"/>
            <a:ext cx="2907304"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Discuss strategies for dealing with delinquent accounts and the implementation of new tax policies with the management, &amp; compliance teams.</a:t>
            </a:r>
          </a:p>
        </p:txBody>
      </p:sp>
      <p:sp>
        <p:nvSpPr>
          <p:cNvPr id="91" name="Rectangle: Rounded Corners 15">
            <a:extLst>
              <a:ext uri="{FF2B5EF4-FFF2-40B4-BE49-F238E27FC236}">
                <a16:creationId xmlns:a16="http://schemas.microsoft.com/office/drawing/2014/main" id="{31986217-C61D-43BC-9E1F-B91B98AB5D6B}"/>
              </a:ext>
            </a:extLst>
          </p:cNvPr>
          <p:cNvSpPr/>
          <p:nvPr/>
        </p:nvSpPr>
        <p:spPr bwMode="auto">
          <a:xfrm>
            <a:off x="707449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10:00 am</a:t>
            </a:r>
          </a:p>
        </p:txBody>
      </p:sp>
      <p:sp>
        <p:nvSpPr>
          <p:cNvPr id="92" name="Rectangle: Rounded Corners 6">
            <a:extLst>
              <a:ext uri="{FF2B5EF4-FFF2-40B4-BE49-F238E27FC236}">
                <a16:creationId xmlns:a16="http://schemas.microsoft.com/office/drawing/2014/main" id="{361A1899-34F6-6ED6-7484-6E6764F2D43F}"/>
              </a:ext>
              <a:ext uri="{C183D7F6-B498-43B3-948B-1728B52AA6E4}">
                <adec:decorative xmlns:adec="http://schemas.microsoft.com/office/drawing/2017/decorative" val="1"/>
              </a:ext>
            </a:extLst>
          </p:cNvPr>
          <p:cNvSpPr/>
          <p:nvPr/>
        </p:nvSpPr>
        <p:spPr bwMode="auto">
          <a:xfrm>
            <a:off x="7074494" y="3167835"/>
            <a:ext cx="2705513" cy="66583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Summarize the information on accounts due for review and create an action plan.</a:t>
            </a: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p:txBody>
      </p:sp>
      <p:sp>
        <p:nvSpPr>
          <p:cNvPr id="93" name="TextBox 92">
            <a:extLst>
              <a:ext uri="{FF2B5EF4-FFF2-40B4-BE49-F238E27FC236}">
                <a16:creationId xmlns:a16="http://schemas.microsoft.com/office/drawing/2014/main" id="{16AFC079-FBA9-DB97-9FAA-4B6841E1FD9F}"/>
              </a:ext>
            </a:extLst>
          </p:cNvPr>
          <p:cNvSpPr txBox="1"/>
          <p:nvPr/>
        </p:nvSpPr>
        <p:spPr>
          <a:xfrm>
            <a:off x="7074494" y="2033954"/>
            <a:ext cx="270551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Focus on in-depth analysis of accounts that have been flagged for potential issues to determine the necessary course of action.</a:t>
            </a:r>
          </a:p>
        </p:txBody>
      </p:sp>
      <p:sp>
        <p:nvSpPr>
          <p:cNvPr id="94" name="Rectangle: Rounded Corners 6">
            <a:extLst>
              <a:ext uri="{FF2B5EF4-FFF2-40B4-BE49-F238E27FC236}">
                <a16:creationId xmlns:a16="http://schemas.microsoft.com/office/drawing/2014/main" id="{3AC673AF-BF5E-F1F5-FA38-33C375EC2289}"/>
              </a:ext>
              <a:ext uri="{C183D7F6-B498-43B3-948B-1728B52AA6E4}">
                <adec:decorative xmlns:adec="http://schemas.microsoft.com/office/drawing/2017/decorative" val="1"/>
              </a:ext>
            </a:extLst>
          </p:cNvPr>
          <p:cNvSpPr/>
          <p:nvPr/>
        </p:nvSpPr>
        <p:spPr bwMode="auto">
          <a:xfrm>
            <a:off x="3690824" y="5750163"/>
            <a:ext cx="2844911" cy="480654"/>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a:solidFill>
                  <a:srgbClr val="1A1A1A"/>
                </a:solidFill>
                <a:latin typeface="Segoe UI"/>
              </a:rPr>
              <a:t>Prompt: </a:t>
            </a:r>
            <a:r>
              <a:rPr lang="en-US" sz="900" b="1" spc="0" noProof="0">
                <a:solidFill>
                  <a:schemeClr val="tx1"/>
                </a:solidFill>
                <a:latin typeface="Segoe UI"/>
              </a:rPr>
              <a:t>Summarize this thread</a:t>
            </a:r>
            <a:r>
              <a:rPr lang="en-US" sz="900" spc="0" noProof="0">
                <a:solidFill>
                  <a:schemeClr val="tx1"/>
                </a:solidFill>
                <a:latin typeface="Segoe UI"/>
              </a:rPr>
              <a:t> identifying outstanding issues and actionable items.</a:t>
            </a: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kern="0" noProof="0">
              <a:solidFill>
                <a:srgbClr val="1A1A1A"/>
              </a:solidFill>
              <a:latin typeface="Segoe UI"/>
            </a:endParaRPr>
          </a:p>
        </p:txBody>
      </p:sp>
      <p:sp>
        <p:nvSpPr>
          <p:cNvPr id="95" name="Rectangle: Rounded Corners 19">
            <a:extLst>
              <a:ext uri="{FF2B5EF4-FFF2-40B4-BE49-F238E27FC236}">
                <a16:creationId xmlns:a16="http://schemas.microsoft.com/office/drawing/2014/main" id="{55A66F7E-ED42-F91F-3EE1-3C21BFD8B741}"/>
              </a:ext>
            </a:extLst>
          </p:cNvPr>
          <p:cNvSpPr/>
          <p:nvPr/>
        </p:nvSpPr>
        <p:spPr bwMode="auto">
          <a:xfrm>
            <a:off x="3820455" y="405101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2:00 pm</a:t>
            </a:r>
          </a:p>
        </p:txBody>
      </p:sp>
      <p:sp>
        <p:nvSpPr>
          <p:cNvPr id="96" name="TextBox 95">
            <a:extLst>
              <a:ext uri="{FF2B5EF4-FFF2-40B4-BE49-F238E27FC236}">
                <a16:creationId xmlns:a16="http://schemas.microsoft.com/office/drawing/2014/main" id="{97BF30EE-43EF-C5F4-0DBA-E05387435BC2}"/>
              </a:ext>
            </a:extLst>
          </p:cNvPr>
          <p:cNvSpPr txBox="1"/>
          <p:nvPr/>
        </p:nvSpPr>
        <p:spPr>
          <a:xfrm>
            <a:off x="3690700" y="4500890"/>
            <a:ext cx="3026453"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Catches up on correspondence with taxpayers to resolve outstanding queries and ensure compliance.</a:t>
            </a:r>
          </a:p>
        </p:txBody>
      </p:sp>
      <p:sp>
        <p:nvSpPr>
          <p:cNvPr id="137" name="Oval 136">
            <a:extLst>
              <a:ext uri="{FF2B5EF4-FFF2-40B4-BE49-F238E27FC236}">
                <a16:creationId xmlns:a16="http://schemas.microsoft.com/office/drawing/2014/main" id="{5EF083AA-2C47-5379-3E88-52B29400397B}"/>
              </a:ext>
            </a:extLst>
          </p:cNvPr>
          <p:cNvSpPr>
            <a:spLocks/>
          </p:cNvSpPr>
          <p:nvPr/>
        </p:nvSpPr>
        <p:spPr bwMode="auto">
          <a:xfrm>
            <a:off x="7500428" y="527341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grpSp>
        <p:nvGrpSpPr>
          <p:cNvPr id="12" name="Group 11">
            <a:extLst>
              <a:ext uri="{FF2B5EF4-FFF2-40B4-BE49-F238E27FC236}">
                <a16:creationId xmlns:a16="http://schemas.microsoft.com/office/drawing/2014/main" id="{52AA46E3-8915-03B4-9CBD-C626D075D19E}"/>
              </a:ext>
            </a:extLst>
          </p:cNvPr>
          <p:cNvGrpSpPr/>
          <p:nvPr/>
        </p:nvGrpSpPr>
        <p:grpSpPr>
          <a:xfrm>
            <a:off x="7377819" y="2749960"/>
            <a:ext cx="2012953" cy="411480"/>
            <a:chOff x="4495083" y="5273411"/>
            <a:chExt cx="2012953" cy="411480"/>
          </a:xfrm>
        </p:grpSpPr>
        <p:grpSp>
          <p:nvGrpSpPr>
            <p:cNvPr id="140" name="Group 139">
              <a:extLst>
                <a:ext uri="{FF2B5EF4-FFF2-40B4-BE49-F238E27FC236}">
                  <a16:creationId xmlns:a16="http://schemas.microsoft.com/office/drawing/2014/main" id="{3980233C-78C2-1E37-B206-EC60EF4B6079}"/>
                </a:ext>
              </a:extLst>
            </p:cNvPr>
            <p:cNvGrpSpPr/>
            <p:nvPr/>
          </p:nvGrpSpPr>
          <p:grpSpPr>
            <a:xfrm>
              <a:off x="4495083" y="5273411"/>
              <a:ext cx="411480" cy="411480"/>
              <a:chOff x="4447458" y="5129735"/>
              <a:chExt cx="411480" cy="411480"/>
            </a:xfrm>
          </p:grpSpPr>
          <p:sp>
            <p:nvSpPr>
              <p:cNvPr id="141" name="Oval 140">
                <a:extLst>
                  <a:ext uri="{FF2B5EF4-FFF2-40B4-BE49-F238E27FC236}">
                    <a16:creationId xmlns:a16="http://schemas.microsoft.com/office/drawing/2014/main" id="{F58E9B88-EAC4-75C5-6085-6A13E35884FE}"/>
                  </a:ext>
                </a:extLst>
              </p:cNvPr>
              <p:cNvSpPr>
                <a:spLocks/>
              </p:cNvSpPr>
              <p:nvPr/>
            </p:nvSpPr>
            <p:spPr bwMode="auto">
              <a:xfrm>
                <a:off x="4447458" y="512973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142" name="Picture 141" descr="Zip Co logo SVG free download, id: 101874 - Brandlogos.net">
                <a:hlinkClick r:id="rId9"/>
                <a:extLst>
                  <a:ext uri="{FF2B5EF4-FFF2-40B4-BE49-F238E27FC236}">
                    <a16:creationId xmlns:a16="http://schemas.microsoft.com/office/drawing/2014/main" id="{1D41A767-864A-8EE7-B1DE-6F3A690EEAC4}"/>
                  </a:ext>
                </a:extLst>
              </p:cNvPr>
              <p:cNvPicPr>
                <a:picLocks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584569" y="5292092"/>
                <a:ext cx="197434" cy="160448"/>
              </a:xfrm>
              <a:prstGeom prst="rect">
                <a:avLst/>
              </a:prstGeom>
              <a:noFill/>
              <a:extLst>
                <a:ext uri="{909E8E84-426E-40DD-AFC4-6F175D3DCCD1}">
                  <a14:hiddenFill xmlns:a14="http://schemas.microsoft.com/office/drawing/2010/main">
                    <a:solidFill>
                      <a:srgbClr val="FFFFFF"/>
                    </a:solidFill>
                  </a14:hiddenFill>
                </a:ext>
              </a:extLst>
            </p:spPr>
          </p:pic>
        </p:grpSp>
        <p:sp>
          <p:nvSpPr>
            <p:cNvPr id="143" name="TextBox 142">
              <a:extLst>
                <a:ext uri="{FF2B5EF4-FFF2-40B4-BE49-F238E27FC236}">
                  <a16:creationId xmlns:a16="http://schemas.microsoft.com/office/drawing/2014/main" id="{17B5BFF1-6BC5-6BE1-CEF2-336626367FD9}"/>
                </a:ext>
                <a:ext uri="{C183D7F6-B498-43B3-948B-1728B52AA6E4}">
                  <adec:decorative xmlns:adec="http://schemas.microsoft.com/office/drawing/2017/decorative" val="0"/>
                </a:ext>
              </a:extLst>
            </p:cNvPr>
            <p:cNvSpPr txBox="1"/>
            <p:nvPr/>
          </p:nvSpPr>
          <p:spPr>
            <a:xfrm>
              <a:off x="5011667" y="5376631"/>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grpSp>
      <p:sp>
        <p:nvSpPr>
          <p:cNvPr id="152" name="TextBox 151">
            <a:extLst>
              <a:ext uri="{FF2B5EF4-FFF2-40B4-BE49-F238E27FC236}">
                <a16:creationId xmlns:a16="http://schemas.microsoft.com/office/drawing/2014/main" id="{D80FC942-36E0-79E9-C1F9-5521B32C17C2}"/>
              </a:ext>
            </a:extLst>
          </p:cNvPr>
          <p:cNvSpPr txBox="1"/>
          <p:nvPr/>
        </p:nvSpPr>
        <p:spPr>
          <a:xfrm>
            <a:off x="10218172" y="1800428"/>
            <a:ext cx="1905067" cy="1661993"/>
          </a:xfrm>
          <a:prstGeom prst="rect">
            <a:avLst/>
          </a:prstGeom>
          <a:noFill/>
        </p:spPr>
        <p:txBody>
          <a:bodyPr wrap="square" lIns="0" tIns="0" rIns="0" bIns="0" rtlCol="0">
            <a:spAutoFit/>
          </a:bodyPr>
          <a:lstStyle/>
          <a:p>
            <a:pPr algn="r"/>
            <a:r>
              <a:rPr lang="en-US" sz="2400" noProof="0">
                <a:solidFill>
                  <a:schemeClr val="accent3"/>
                </a:solidFill>
                <a:latin typeface="Segoe UI Semibold"/>
              </a:rPr>
              <a:t>Hillary</a:t>
            </a:r>
          </a:p>
          <a:p>
            <a:pPr algn="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is a Tax Collection Agent who seeks insights on collected tax revenue.</a:t>
            </a:r>
          </a:p>
          <a:p>
            <a:pPr algn="r"/>
            <a:endParaRPr kumimoji="0" lang="en-US" sz="20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153" name="Graphic 152">
            <a:extLst>
              <a:ext uri="{FF2B5EF4-FFF2-40B4-BE49-F238E27FC236}">
                <a16:creationId xmlns:a16="http://schemas.microsoft.com/office/drawing/2014/main" id="{FF4B9DE7-691F-01FB-CFD3-1CC5E9C4237D}"/>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10800000">
            <a:off x="11423392" y="3139967"/>
            <a:ext cx="274790" cy="274790"/>
          </a:xfrm>
          <a:prstGeom prst="rect">
            <a:avLst/>
          </a:prstGeom>
        </p:spPr>
      </p:pic>
      <p:sp>
        <p:nvSpPr>
          <p:cNvPr id="13" name="TextBox 12">
            <a:extLst>
              <a:ext uri="{FF2B5EF4-FFF2-40B4-BE49-F238E27FC236}">
                <a16:creationId xmlns:a16="http://schemas.microsoft.com/office/drawing/2014/main" id="{0B1D1231-6D2E-5089-D9CC-E5C7CDE868F7}"/>
              </a:ext>
            </a:extLst>
          </p:cNvPr>
          <p:cNvSpPr txBox="1"/>
          <p:nvPr/>
        </p:nvSpPr>
        <p:spPr>
          <a:xfrm>
            <a:off x="7068596" y="4494256"/>
            <a:ext cx="2901234"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Prepare to brief the enforcement team on upcoming actions and ensure that all team members are informed of their specific roles.</a:t>
            </a:r>
          </a:p>
        </p:txBody>
      </p:sp>
      <p:grpSp>
        <p:nvGrpSpPr>
          <p:cNvPr id="16" name="Group 15">
            <a:extLst>
              <a:ext uri="{FF2B5EF4-FFF2-40B4-BE49-F238E27FC236}">
                <a16:creationId xmlns:a16="http://schemas.microsoft.com/office/drawing/2014/main" id="{19A3D030-8BAB-BFC1-F526-79E01C4F4749}"/>
              </a:ext>
            </a:extLst>
          </p:cNvPr>
          <p:cNvGrpSpPr/>
          <p:nvPr/>
        </p:nvGrpSpPr>
        <p:grpSpPr>
          <a:xfrm>
            <a:off x="7633352" y="5356399"/>
            <a:ext cx="2146655" cy="225253"/>
            <a:chOff x="7951310" y="5124958"/>
            <a:chExt cx="2146655" cy="225253"/>
          </a:xfrm>
        </p:grpSpPr>
        <p:sp>
          <p:nvSpPr>
            <p:cNvPr id="17" name="TextBox 16">
              <a:extLst>
                <a:ext uri="{FF2B5EF4-FFF2-40B4-BE49-F238E27FC236}">
                  <a16:creationId xmlns:a16="http://schemas.microsoft.com/office/drawing/2014/main" id="{711CB53F-E341-6B25-DEBD-BA248115C355}"/>
                </a:ext>
                <a:ext uri="{C183D7F6-B498-43B3-948B-1728B52AA6E4}">
                  <adec:decorative xmlns:adec="http://schemas.microsoft.com/office/drawing/2017/decorative" val="0"/>
                </a:ext>
              </a:extLst>
            </p:cNvPr>
            <p:cNvSpPr txBox="1"/>
            <p:nvPr/>
          </p:nvSpPr>
          <p:spPr>
            <a:xfrm>
              <a:off x="8301173" y="5124958"/>
              <a:ext cx="1796792" cy="184666"/>
            </a:xfrm>
            <a:prstGeom prst="rect">
              <a:avLst/>
            </a:prstGeom>
            <a:noFill/>
          </p:spPr>
          <p:txBody>
            <a:bodyPr wrap="square" lIns="0" tIns="0" rIns="0" bIns="0" rtlCol="0" anchor="ctr">
              <a:spAutoFit/>
            </a:bodyPr>
            <a:lstStyle/>
            <a:p>
              <a:pPr defTabSz="914367">
                <a:defRPr/>
              </a:pPr>
              <a:r>
                <a:rPr lang="en-US" sz="1200" noProof="0">
                  <a:solidFill>
                    <a:prstClr val="black"/>
                  </a:solidFill>
                  <a:latin typeface="Segoe UI Semibold"/>
                </a:rPr>
                <a:t>Copilot in PowerPoint</a:t>
              </a:r>
            </a:p>
          </p:txBody>
        </p:sp>
        <p:pic>
          <p:nvPicPr>
            <p:cNvPr id="18" name="Picture 4" descr="Microsoft PowerPoint Logo - PNG and Vector - Logo Download">
              <a:hlinkClick r:id="rId13"/>
              <a:extLst>
                <a:ext uri="{FF2B5EF4-FFF2-40B4-BE49-F238E27FC236}">
                  <a16:creationId xmlns:a16="http://schemas.microsoft.com/office/drawing/2014/main" id="{91F16EC4-4D0A-9726-8132-D322169EDBEA}"/>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951310" y="5159246"/>
              <a:ext cx="205287" cy="1909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96916262-CD8E-7416-6C9A-BFE9D05E17A0}"/>
              </a:ext>
            </a:extLst>
          </p:cNvPr>
          <p:cNvGrpSpPr/>
          <p:nvPr/>
        </p:nvGrpSpPr>
        <p:grpSpPr>
          <a:xfrm>
            <a:off x="4053959" y="2749960"/>
            <a:ext cx="2118640" cy="411480"/>
            <a:chOff x="-900503" y="2282565"/>
            <a:chExt cx="2118640" cy="411480"/>
          </a:xfrm>
        </p:grpSpPr>
        <p:sp>
          <p:nvSpPr>
            <p:cNvPr id="20" name="Oval 19">
              <a:extLst>
                <a:ext uri="{FF2B5EF4-FFF2-40B4-BE49-F238E27FC236}">
                  <a16:creationId xmlns:a16="http://schemas.microsoft.com/office/drawing/2014/main" id="{9177E9C5-9C38-BED8-558C-0F1868392360}"/>
                </a:ext>
              </a:extLst>
            </p:cNvPr>
            <p:cNvSpPr>
              <a:spLocks/>
            </p:cNvSpPr>
            <p:nvPr/>
          </p:nvSpPr>
          <p:spPr bwMode="auto">
            <a:xfrm>
              <a:off x="-900503" y="228256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21" name="Picture 6" descr="Microsoft Teams Logo, symbol, meaning, history, PNG">
              <a:hlinkClick r:id="rId15"/>
              <a:extLst>
                <a:ext uri="{FF2B5EF4-FFF2-40B4-BE49-F238E27FC236}">
                  <a16:creationId xmlns:a16="http://schemas.microsoft.com/office/drawing/2014/main" id="{AFF17CF2-F7E0-54A0-2FB3-DC604F961E5B}"/>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l="20244" r="20244"/>
            <a:stretch/>
          </p:blipFill>
          <p:spPr bwMode="auto">
            <a:xfrm>
              <a:off x="-784226" y="2408811"/>
              <a:ext cx="228153" cy="21564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E0246829-8D87-1C49-8855-058FA35035D0}"/>
                </a:ext>
                <a:ext uri="{C183D7F6-B498-43B3-948B-1728B52AA6E4}">
                  <adec:decorative xmlns:adec="http://schemas.microsoft.com/office/drawing/2017/decorative" val="0"/>
                </a:ext>
              </a:extLst>
            </p:cNvPr>
            <p:cNvSpPr txBox="1"/>
            <p:nvPr/>
          </p:nvSpPr>
          <p:spPr>
            <a:xfrm>
              <a:off x="-383919" y="2401037"/>
              <a:ext cx="1602056" cy="184666"/>
            </a:xfrm>
            <a:prstGeom prst="rect">
              <a:avLst/>
            </a:prstGeom>
            <a:noFill/>
          </p:spPr>
          <p:txBody>
            <a:bodyPr wrap="square" lIns="0" tIns="0" rIns="0" bIns="0" rtlCol="0" anchor="ctr">
              <a:spAutoFit/>
            </a:bodyPr>
            <a:lstStyle/>
            <a:p>
              <a:pPr defTabSz="914367">
                <a:defRPr/>
              </a:pPr>
              <a:r>
                <a:rPr lang="en-US" sz="1200" noProof="0">
                  <a:solidFill>
                    <a:prstClr val="black"/>
                  </a:solidFill>
                  <a:latin typeface="Segoe UI Semibold"/>
                </a:rPr>
                <a:t>Copilot in Teams</a:t>
              </a:r>
            </a:p>
          </p:txBody>
        </p:sp>
      </p:grpSp>
      <p:grpSp>
        <p:nvGrpSpPr>
          <p:cNvPr id="31" name="Group 30">
            <a:extLst>
              <a:ext uri="{FF2B5EF4-FFF2-40B4-BE49-F238E27FC236}">
                <a16:creationId xmlns:a16="http://schemas.microsoft.com/office/drawing/2014/main" id="{B55195F3-80C1-0D8E-135B-FF2711715857}"/>
              </a:ext>
            </a:extLst>
          </p:cNvPr>
          <p:cNvGrpSpPr/>
          <p:nvPr/>
        </p:nvGrpSpPr>
        <p:grpSpPr>
          <a:xfrm>
            <a:off x="906113" y="2773078"/>
            <a:ext cx="2361959" cy="360000"/>
            <a:chOff x="577439" y="3137252"/>
            <a:chExt cx="2361959" cy="360000"/>
          </a:xfrm>
        </p:grpSpPr>
        <p:pic>
          <p:nvPicPr>
            <p:cNvPr id="32" name="Picture 31">
              <a:extLst>
                <a:ext uri="{FF2B5EF4-FFF2-40B4-BE49-F238E27FC236}">
                  <a16:creationId xmlns:a16="http://schemas.microsoft.com/office/drawing/2014/main" id="{5DCD80DB-D555-D04D-34EE-ECBE836D196B}"/>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33" name="TextBox 32">
              <a:extLst>
                <a:ext uri="{FF2B5EF4-FFF2-40B4-BE49-F238E27FC236}">
                  <a16:creationId xmlns:a16="http://schemas.microsoft.com/office/drawing/2014/main" id="{BD4D14D6-F360-B4DD-F1CB-AF8F3BC43668}"/>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5" name="Group 24">
            <a:extLst>
              <a:ext uri="{FF2B5EF4-FFF2-40B4-BE49-F238E27FC236}">
                <a16:creationId xmlns:a16="http://schemas.microsoft.com/office/drawing/2014/main" id="{E2AF4057-153A-BC25-17EF-54B19DDBE280}"/>
              </a:ext>
            </a:extLst>
          </p:cNvPr>
          <p:cNvGrpSpPr/>
          <p:nvPr/>
        </p:nvGrpSpPr>
        <p:grpSpPr>
          <a:xfrm>
            <a:off x="4046409" y="5273411"/>
            <a:ext cx="2118640" cy="411480"/>
            <a:chOff x="-900503" y="2282565"/>
            <a:chExt cx="2118640" cy="411480"/>
          </a:xfrm>
        </p:grpSpPr>
        <p:sp>
          <p:nvSpPr>
            <p:cNvPr id="26" name="Oval 25">
              <a:extLst>
                <a:ext uri="{FF2B5EF4-FFF2-40B4-BE49-F238E27FC236}">
                  <a16:creationId xmlns:a16="http://schemas.microsoft.com/office/drawing/2014/main" id="{4CA3F126-7EE4-FCD5-9983-0337A1A4259C}"/>
                </a:ext>
              </a:extLst>
            </p:cNvPr>
            <p:cNvSpPr>
              <a:spLocks/>
            </p:cNvSpPr>
            <p:nvPr/>
          </p:nvSpPr>
          <p:spPr bwMode="auto">
            <a:xfrm>
              <a:off x="-900503" y="228256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27" name="Picture 6" descr="Microsoft Teams Logo, symbol, meaning, history, PNG">
              <a:hlinkClick r:id="rId15"/>
              <a:extLst>
                <a:ext uri="{FF2B5EF4-FFF2-40B4-BE49-F238E27FC236}">
                  <a16:creationId xmlns:a16="http://schemas.microsoft.com/office/drawing/2014/main" id="{669F1734-1625-F3B3-42B8-682668413B4B}"/>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l="20244" r="20244"/>
            <a:stretch/>
          </p:blipFill>
          <p:spPr bwMode="auto">
            <a:xfrm>
              <a:off x="-784226" y="2408811"/>
              <a:ext cx="228153" cy="215647"/>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1A966E1D-B37D-123D-AC1D-BF04442CC128}"/>
                </a:ext>
                <a:ext uri="{C183D7F6-B498-43B3-948B-1728B52AA6E4}">
                  <adec:decorative xmlns:adec="http://schemas.microsoft.com/office/drawing/2017/decorative" val="0"/>
                </a:ext>
              </a:extLst>
            </p:cNvPr>
            <p:cNvSpPr txBox="1"/>
            <p:nvPr/>
          </p:nvSpPr>
          <p:spPr>
            <a:xfrm>
              <a:off x="-383919" y="2401037"/>
              <a:ext cx="1602056" cy="184666"/>
            </a:xfrm>
            <a:prstGeom prst="rect">
              <a:avLst/>
            </a:prstGeom>
            <a:noFill/>
          </p:spPr>
          <p:txBody>
            <a:bodyPr wrap="square" lIns="0" tIns="0" rIns="0" bIns="0" rtlCol="0" anchor="ctr">
              <a:spAutoFit/>
            </a:bodyPr>
            <a:lstStyle/>
            <a:p>
              <a:pPr defTabSz="914367">
                <a:defRPr/>
              </a:pPr>
              <a:r>
                <a:rPr lang="en-US" sz="1200" noProof="0">
                  <a:solidFill>
                    <a:prstClr val="black"/>
                  </a:solidFill>
                  <a:latin typeface="Segoe UI Semibold"/>
                </a:rPr>
                <a:t>Copilot in Teams</a:t>
              </a:r>
            </a:p>
          </p:txBody>
        </p:sp>
      </p:grpSp>
      <p:grpSp>
        <p:nvGrpSpPr>
          <p:cNvPr id="38" name="Group 37">
            <a:extLst>
              <a:ext uri="{FF2B5EF4-FFF2-40B4-BE49-F238E27FC236}">
                <a16:creationId xmlns:a16="http://schemas.microsoft.com/office/drawing/2014/main" id="{CBB44C31-82A7-93C9-BAEA-D31B2DF114B9}"/>
              </a:ext>
            </a:extLst>
          </p:cNvPr>
          <p:cNvGrpSpPr/>
          <p:nvPr/>
        </p:nvGrpSpPr>
        <p:grpSpPr>
          <a:xfrm>
            <a:off x="906113" y="5385843"/>
            <a:ext cx="2361959" cy="360000"/>
            <a:chOff x="577439" y="3137252"/>
            <a:chExt cx="2361959" cy="360000"/>
          </a:xfrm>
        </p:grpSpPr>
        <p:pic>
          <p:nvPicPr>
            <p:cNvPr id="39" name="Picture 38">
              <a:extLst>
                <a:ext uri="{FF2B5EF4-FFF2-40B4-BE49-F238E27FC236}">
                  <a16:creationId xmlns:a16="http://schemas.microsoft.com/office/drawing/2014/main" id="{E6DAEC3C-333A-CEEA-237E-CC9F5C75E495}"/>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40" name="TextBox 39">
              <a:extLst>
                <a:ext uri="{FF2B5EF4-FFF2-40B4-BE49-F238E27FC236}">
                  <a16:creationId xmlns:a16="http://schemas.microsoft.com/office/drawing/2014/main" id="{55FBE64E-504E-407C-5CD7-95F130C6D25A}"/>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14" name="Picture 13" descr="A person in an orange coat holding a tablet&#10;&#10;Description automatically generated">
            <a:extLst>
              <a:ext uri="{FF2B5EF4-FFF2-40B4-BE49-F238E27FC236}">
                <a16:creationId xmlns:a16="http://schemas.microsoft.com/office/drawing/2014/main" id="{DF0D0B6A-8F65-FDC3-17BA-2AB1983EBBFE}"/>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l="17120" t="4396" r="13426"/>
          <a:stretch/>
        </p:blipFill>
        <p:spPr>
          <a:xfrm>
            <a:off x="10166411" y="3429000"/>
            <a:ext cx="2098971" cy="3429000"/>
          </a:xfrm>
          <a:prstGeom prst="rect">
            <a:avLst/>
          </a:prstGeom>
        </p:spPr>
      </p:pic>
    </p:spTree>
    <p:extLst>
      <p:ext uri="{BB962C8B-B14F-4D97-AF65-F5344CB8AC3E}">
        <p14:creationId xmlns:p14="http://schemas.microsoft.com/office/powerpoint/2010/main" val="143589985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40B90-B991-4BD7-0BC3-FE14BDCCA468}"/>
            </a:ext>
          </a:extLst>
        </p:cNvPr>
        <p:cNvGrpSpPr/>
        <p:nvPr/>
      </p:nvGrpSpPr>
      <p:grpSpPr>
        <a:xfrm>
          <a:off x="0" y="0"/>
          <a:ext cx="0" cy="0"/>
          <a:chOff x="0" y="0"/>
          <a:chExt cx="0" cy="0"/>
        </a:xfrm>
      </p:grpSpPr>
      <p:sp>
        <p:nvSpPr>
          <p:cNvPr id="68" name="Title 67">
            <a:extLst>
              <a:ext uri="{FF2B5EF4-FFF2-40B4-BE49-F238E27FC236}">
                <a16:creationId xmlns:a16="http://schemas.microsoft.com/office/drawing/2014/main" id="{B31B346C-81C3-745A-9704-E7241A1D0B22}"/>
              </a:ext>
            </a:extLst>
          </p:cNvPr>
          <p:cNvSpPr>
            <a:spLocks noGrp="1"/>
          </p:cNvSpPr>
          <p:nvPr>
            <p:ph type="title"/>
          </p:nvPr>
        </p:nvSpPr>
        <p:spPr>
          <a:xfrm>
            <a:off x="584200" y="387766"/>
            <a:ext cx="5672544" cy="263149"/>
          </a:xfrm>
        </p:spPr>
        <p:txBody>
          <a:bodyPr/>
          <a:lstStyle/>
          <a:p>
            <a:r>
              <a:rPr lang="en-US" noProof="0"/>
              <a:t>A day in the life of a Tax Policy Analyst</a:t>
            </a:r>
          </a:p>
        </p:txBody>
      </p:sp>
      <p:sp>
        <p:nvSpPr>
          <p:cNvPr id="41" name="Text Placeholder 40">
            <a:extLst>
              <a:ext uri="{FF2B5EF4-FFF2-40B4-BE49-F238E27FC236}">
                <a16:creationId xmlns:a16="http://schemas.microsoft.com/office/drawing/2014/main" id="{0E8E4089-7916-ACC7-2391-00FDA72AEB75}"/>
              </a:ext>
            </a:extLst>
          </p:cNvPr>
          <p:cNvSpPr>
            <a:spLocks noGrp="1"/>
          </p:cNvSpPr>
          <p:nvPr>
            <p:ph type="body" sz="quarter" idx="17"/>
          </p:nvPr>
        </p:nvSpPr>
        <p:spPr>
          <a:xfrm>
            <a:off x="6096001" y="521099"/>
            <a:ext cx="4022928" cy="169277"/>
          </a:xfrm>
        </p:spPr>
        <p:txBody>
          <a:bodyPr/>
          <a:lstStyle/>
          <a:p>
            <a:r>
              <a:rPr lang="en-US" noProof="0">
                <a:latin typeface="Segoe UI Semibold"/>
                <a:cs typeface="Segoe UI Semibold"/>
              </a:rPr>
              <a:t>Microsoft 365 Copilot</a:t>
            </a:r>
            <a:endParaRPr lang="en-US" noProof="0"/>
          </a:p>
        </p:txBody>
      </p:sp>
      <p:sp>
        <p:nvSpPr>
          <p:cNvPr id="46" name="Text Placeholder 45">
            <a:extLst>
              <a:ext uri="{FF2B5EF4-FFF2-40B4-BE49-F238E27FC236}">
                <a16:creationId xmlns:a16="http://schemas.microsoft.com/office/drawing/2014/main" id="{1FCEA51D-1FEB-0355-DD88-3C3E7D6BA23B}"/>
              </a:ext>
            </a:extLst>
          </p:cNvPr>
          <p:cNvSpPr>
            <a:spLocks noGrp="1"/>
          </p:cNvSpPr>
          <p:nvPr>
            <p:ph type="body" sz="quarter" idx="38"/>
          </p:nvPr>
        </p:nvSpPr>
        <p:spPr>
          <a:solidFill>
            <a:srgbClr val="0070C0"/>
          </a:solidFill>
        </p:spPr>
        <p:txBody>
          <a:bodyPr/>
          <a:lstStyle/>
          <a:p>
            <a:endParaRPr lang="en-US" noProof="0"/>
          </a:p>
        </p:txBody>
      </p:sp>
      <p:sp>
        <p:nvSpPr>
          <p:cNvPr id="47" name="Text Placeholder 46">
            <a:extLst>
              <a:ext uri="{FF2B5EF4-FFF2-40B4-BE49-F238E27FC236}">
                <a16:creationId xmlns:a16="http://schemas.microsoft.com/office/drawing/2014/main" id="{E5C28245-5024-B2C9-FCCA-C119666D60E1}"/>
              </a:ext>
            </a:extLst>
          </p:cNvPr>
          <p:cNvSpPr>
            <a:spLocks noGrp="1"/>
          </p:cNvSpPr>
          <p:nvPr>
            <p:ph type="body" sz="quarter" idx="39"/>
          </p:nvPr>
        </p:nvSpPr>
        <p:spPr>
          <a:solidFill>
            <a:srgbClr val="0078D4"/>
          </a:solidFill>
        </p:spPr>
        <p:txBody>
          <a:bodyPr/>
          <a:lstStyle/>
          <a:p>
            <a:endParaRPr lang="en-US" noProof="0"/>
          </a:p>
        </p:txBody>
      </p:sp>
      <p:sp>
        <p:nvSpPr>
          <p:cNvPr id="48" name="Text Placeholder 47">
            <a:extLst>
              <a:ext uri="{FF2B5EF4-FFF2-40B4-BE49-F238E27FC236}">
                <a16:creationId xmlns:a16="http://schemas.microsoft.com/office/drawing/2014/main" id="{7158C0ED-C6AB-5A7A-AD7C-3ED801209230}"/>
              </a:ext>
            </a:extLst>
          </p:cNvPr>
          <p:cNvSpPr>
            <a:spLocks noGrp="1"/>
          </p:cNvSpPr>
          <p:nvPr>
            <p:ph type="body" sz="quarter" idx="40"/>
          </p:nvPr>
        </p:nvSpPr>
        <p:spPr>
          <a:solidFill>
            <a:schemeClr val="bg1">
              <a:lumMod val="50000"/>
            </a:schemeClr>
          </a:solidFill>
        </p:spPr>
        <p:txBody>
          <a:bodyPr/>
          <a:lstStyle/>
          <a:p>
            <a:endParaRPr lang="en-US" noProof="0"/>
          </a:p>
        </p:txBody>
      </p:sp>
      <p:sp>
        <p:nvSpPr>
          <p:cNvPr id="2" name="Rectangle: Rounded Corners 6">
            <a:extLst>
              <a:ext uri="{FF2B5EF4-FFF2-40B4-BE49-F238E27FC236}">
                <a16:creationId xmlns:a16="http://schemas.microsoft.com/office/drawing/2014/main" id="{1BD088A3-DE11-0D03-9684-4F2567E52F8A}"/>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68BF0798-420B-CF69-BDF5-C8C6688F1839}"/>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358F5F8D-0DED-0DCB-30E3-024F5E3ED580}"/>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~3 hours per week</a:t>
              </a:r>
            </a:p>
          </p:txBody>
        </p:sp>
        <p:pic>
          <p:nvPicPr>
            <p:cNvPr id="5" name="Graphic 4">
              <a:extLst>
                <a:ext uri="{FF2B5EF4-FFF2-40B4-BE49-F238E27FC236}">
                  <a16:creationId xmlns:a16="http://schemas.microsoft.com/office/drawing/2014/main" id="{E1586388-F158-10F2-8498-83815CD389F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21924" y="1005899"/>
              <a:ext cx="144000" cy="144000"/>
            </a:xfrm>
            <a:prstGeom prst="rect">
              <a:avLst/>
            </a:prstGeom>
          </p:spPr>
        </p:pic>
      </p:grpSp>
      <p:grpSp>
        <p:nvGrpSpPr>
          <p:cNvPr id="6" name="Group 5">
            <a:extLst>
              <a:ext uri="{FF2B5EF4-FFF2-40B4-BE49-F238E27FC236}">
                <a16:creationId xmlns:a16="http://schemas.microsoft.com/office/drawing/2014/main" id="{88F0EC0C-A15E-F1A6-F451-A499C1A4EBCD}"/>
              </a:ext>
            </a:extLst>
          </p:cNvPr>
          <p:cNvGrpSpPr/>
          <p:nvPr/>
        </p:nvGrpSpPr>
        <p:grpSpPr>
          <a:xfrm>
            <a:off x="5754503" y="1134767"/>
            <a:ext cx="2325078" cy="216000"/>
            <a:chOff x="6235579" y="969899"/>
            <a:chExt cx="2325078" cy="216000"/>
          </a:xfrm>
        </p:grpSpPr>
        <p:sp>
          <p:nvSpPr>
            <p:cNvPr id="7" name="Rectangle: Rounded Corners 6">
              <a:extLst>
                <a:ext uri="{FF2B5EF4-FFF2-40B4-BE49-F238E27FC236}">
                  <a16:creationId xmlns:a16="http://schemas.microsoft.com/office/drawing/2014/main" id="{27B8466F-E76F-131C-6D0F-8F4235F1100C}"/>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Policy research</a:t>
              </a:r>
            </a:p>
          </p:txBody>
        </p:sp>
        <p:pic>
          <p:nvPicPr>
            <p:cNvPr id="8" name="Graphic 7">
              <a:extLst>
                <a:ext uri="{FF2B5EF4-FFF2-40B4-BE49-F238E27FC236}">
                  <a16:creationId xmlns:a16="http://schemas.microsoft.com/office/drawing/2014/main" id="{C2A04798-7036-2ABA-7EFD-57E2A6DE021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894BD524-6695-7543-D588-E17675377A4B}"/>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C0FF2642-06B7-10AE-72AF-2E2368A55702}"/>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Analysis</a:t>
              </a:r>
            </a:p>
          </p:txBody>
        </p:sp>
        <p:pic>
          <p:nvPicPr>
            <p:cNvPr id="11" name="Graphic 10">
              <a:extLst>
                <a:ext uri="{FF2B5EF4-FFF2-40B4-BE49-F238E27FC236}">
                  <a16:creationId xmlns:a16="http://schemas.microsoft.com/office/drawing/2014/main" id="{1C727D16-3123-296B-83D9-DDA8BDC3063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93555" y="1005899"/>
              <a:ext cx="144000" cy="144000"/>
            </a:xfrm>
            <a:prstGeom prst="rect">
              <a:avLst/>
            </a:prstGeom>
          </p:spPr>
        </p:pic>
      </p:grpSp>
      <p:sp>
        <p:nvSpPr>
          <p:cNvPr id="15" name="Text Placeholder 14">
            <a:extLst>
              <a:ext uri="{FF2B5EF4-FFF2-40B4-BE49-F238E27FC236}">
                <a16:creationId xmlns:a16="http://schemas.microsoft.com/office/drawing/2014/main" id="{393C0EB4-2C1E-54AA-FDF6-58855A25D3B7}"/>
              </a:ext>
            </a:extLst>
          </p:cNvPr>
          <p:cNvSpPr>
            <a:spLocks noGrp="1"/>
          </p:cNvSpPr>
          <p:nvPr>
            <p:ph type="body" sz="quarter" idx="37"/>
          </p:nvPr>
        </p:nvSpPr>
        <p:spPr/>
        <p:txBody>
          <a:bodyPr/>
          <a:lstStyle/>
          <a:p>
            <a:endParaRPr lang="en-US" noProof="0"/>
          </a:p>
        </p:txBody>
      </p:sp>
      <p:sp>
        <p:nvSpPr>
          <p:cNvPr id="77" name="Rectangle: Rounded Corners 6">
            <a:extLst>
              <a:ext uri="{FF2B5EF4-FFF2-40B4-BE49-F238E27FC236}">
                <a16:creationId xmlns:a16="http://schemas.microsoft.com/office/drawing/2014/main" id="{C6122B96-0ADE-D494-6CBB-6DC87F63228A}"/>
              </a:ext>
              <a:ext uri="{C183D7F6-B498-43B3-948B-1728B52AA6E4}">
                <adec:decorative xmlns:adec="http://schemas.microsoft.com/office/drawing/2017/decorative" val="1"/>
              </a:ext>
            </a:extLst>
          </p:cNvPr>
          <p:cNvSpPr/>
          <p:nvPr/>
        </p:nvSpPr>
        <p:spPr bwMode="auto">
          <a:xfrm>
            <a:off x="566415" y="5753713"/>
            <a:ext cx="2705513" cy="59747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a:solidFill>
                  <a:srgbClr val="1A1A1A"/>
                </a:solidFill>
                <a:latin typeface="Segoe UI"/>
              </a:rPr>
              <a:t>Benefit: </a:t>
            </a:r>
            <a:r>
              <a:rPr lang="en-US" sz="900" b="1" spc="0" noProof="0">
                <a:solidFill>
                  <a:schemeClr val="tx1"/>
                </a:solidFill>
                <a:latin typeface="Segoe UI"/>
              </a:rPr>
              <a:t>Enhances document quality</a:t>
            </a:r>
            <a:r>
              <a:rPr lang="en-US" sz="900" spc="0" noProof="0">
                <a:solidFill>
                  <a:schemeClr val="tx1"/>
                </a:solidFill>
                <a:latin typeface="Segoe UI"/>
              </a:rPr>
              <a:t> with advanced editing and formatting capabilities for professional reports.</a:t>
            </a: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kern="0" noProof="0">
              <a:solidFill>
                <a:srgbClr val="1A1A1A"/>
              </a:solidFill>
              <a:latin typeface="Segoe UI"/>
            </a:endParaRPr>
          </a:p>
        </p:txBody>
      </p:sp>
      <p:sp>
        <p:nvSpPr>
          <p:cNvPr id="78" name="Rectangle: Rounded Corners 4">
            <a:extLst>
              <a:ext uri="{FF2B5EF4-FFF2-40B4-BE49-F238E27FC236}">
                <a16:creationId xmlns:a16="http://schemas.microsoft.com/office/drawing/2014/main" id="{0AD703D1-3373-A6F9-202B-A3FA98979A07}"/>
              </a:ext>
            </a:extLst>
          </p:cNvPr>
          <p:cNvSpPr/>
          <p:nvPr/>
        </p:nvSpPr>
        <p:spPr bwMode="auto">
          <a:xfrm>
            <a:off x="566416" y="4048426"/>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4:00 pm</a:t>
            </a:r>
          </a:p>
        </p:txBody>
      </p:sp>
      <p:sp>
        <p:nvSpPr>
          <p:cNvPr id="80" name="TextBox 79">
            <a:extLst>
              <a:ext uri="{FF2B5EF4-FFF2-40B4-BE49-F238E27FC236}">
                <a16:creationId xmlns:a16="http://schemas.microsoft.com/office/drawing/2014/main" id="{4C126809-AD81-72EF-A55A-A5301A54AD4B}"/>
              </a:ext>
            </a:extLst>
          </p:cNvPr>
          <p:cNvSpPr txBox="1"/>
          <p:nvPr/>
        </p:nvSpPr>
        <p:spPr>
          <a:xfrm>
            <a:off x="566415" y="4500890"/>
            <a:ext cx="274820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Jake drafts a white paper detailing new tax policies, using data analysis to support her findings.</a:t>
            </a:r>
          </a:p>
        </p:txBody>
      </p:sp>
      <p:sp>
        <p:nvSpPr>
          <p:cNvPr id="81" name="Rectangle: Rounded Corners 6">
            <a:extLst>
              <a:ext uri="{FF2B5EF4-FFF2-40B4-BE49-F238E27FC236}">
                <a16:creationId xmlns:a16="http://schemas.microsoft.com/office/drawing/2014/main" id="{BDEE338A-69DE-BD41-4B41-F4F098616AF7}"/>
              </a:ext>
              <a:ext uri="{C183D7F6-B498-43B3-948B-1728B52AA6E4}">
                <adec:decorative xmlns:adec="http://schemas.microsoft.com/office/drawing/2017/decorative" val="1"/>
              </a:ext>
            </a:extLst>
          </p:cNvPr>
          <p:cNvSpPr/>
          <p:nvPr/>
        </p:nvSpPr>
        <p:spPr bwMode="auto">
          <a:xfrm>
            <a:off x="7074494" y="5751931"/>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a:solidFill>
                  <a:srgbClr val="1A1A1A"/>
                </a:solidFill>
                <a:latin typeface="Segoe UI"/>
              </a:rPr>
              <a:t>Benefit: </a:t>
            </a:r>
            <a:r>
              <a:rPr kumimoji="0" lang="en-US" sz="900" b="1" i="0" u="none" strike="noStrike" kern="1200" cap="none" spc="0" normalizeH="0" baseline="0" noProof="0">
                <a:ln w="3175">
                  <a:noFill/>
                </a:ln>
                <a:effectLst/>
                <a:uLnTx/>
                <a:uFillTx/>
                <a:latin typeface="Segoe UI"/>
                <a:ea typeface="+mn-ea"/>
                <a:cs typeface="Segoe UI" pitchFamily="34" charset="0"/>
              </a:rPr>
              <a:t>Organizes and prioritizes communication</a:t>
            </a:r>
            <a:r>
              <a:rPr kumimoji="0" lang="en-US" sz="900" i="0" u="none" strike="noStrike" kern="1200" cap="none" spc="0" normalizeH="0" baseline="0" noProof="0">
                <a:ln w="3175">
                  <a:noFill/>
                </a:ln>
                <a:effectLst/>
                <a:uLnTx/>
                <a:uFillTx/>
                <a:latin typeface="Segoe UI"/>
                <a:ea typeface="+mn-ea"/>
                <a:cs typeface="Segoe UI" pitchFamily="34" charset="0"/>
              </a:rPr>
              <a:t> efficiently, allowing for quick response to legislative inquiries.</a:t>
            </a:r>
          </a:p>
        </p:txBody>
      </p:sp>
      <p:sp>
        <p:nvSpPr>
          <p:cNvPr id="83" name="Rectangle: Rounded Corners 7">
            <a:extLst>
              <a:ext uri="{FF2B5EF4-FFF2-40B4-BE49-F238E27FC236}">
                <a16:creationId xmlns:a16="http://schemas.microsoft.com/office/drawing/2014/main" id="{F446FF58-021B-09C9-1670-D9001E6B8F10}"/>
              </a:ext>
            </a:extLst>
          </p:cNvPr>
          <p:cNvSpPr/>
          <p:nvPr/>
        </p:nvSpPr>
        <p:spPr bwMode="auto">
          <a:xfrm>
            <a:off x="7074495" y="405058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11:00 pm</a:t>
            </a:r>
          </a:p>
        </p:txBody>
      </p:sp>
      <p:sp>
        <p:nvSpPr>
          <p:cNvPr id="84" name="Rectangle: Rounded Corners 6">
            <a:extLst>
              <a:ext uri="{FF2B5EF4-FFF2-40B4-BE49-F238E27FC236}">
                <a16:creationId xmlns:a16="http://schemas.microsoft.com/office/drawing/2014/main" id="{C89D1C98-6B4D-7984-6D74-01E48382B608}"/>
              </a:ext>
              <a:ext uri="{C183D7F6-B498-43B3-948B-1728B52AA6E4}">
                <adec:decorative xmlns:adec="http://schemas.microsoft.com/office/drawing/2017/decorative" val="1"/>
              </a:ext>
            </a:extLst>
          </p:cNvPr>
          <p:cNvSpPr/>
          <p:nvPr/>
        </p:nvSpPr>
        <p:spPr bwMode="auto">
          <a:xfrm>
            <a:off x="566415" y="3167836"/>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Benefit: </a:t>
            </a:r>
            <a:r>
              <a:rPr lang="en-US" sz="900" b="1" kern="0" noProof="0">
                <a:solidFill>
                  <a:srgbClr val="1A1A1A"/>
                </a:solidFill>
                <a:latin typeface="Segoe UI"/>
              </a:rPr>
              <a:t>Facilitates real-time collaboration</a:t>
            </a:r>
            <a:r>
              <a:rPr lang="en-US" sz="900" kern="0" noProof="0">
                <a:solidFill>
                  <a:srgbClr val="1A1A1A"/>
                </a:solidFill>
                <a:latin typeface="Segoe UI"/>
              </a:rPr>
              <a:t> and ensures all updates on tax regulations are recorded.</a:t>
            </a:r>
          </a:p>
          <a:p>
            <a:pPr defTabSz="932472" fontAlgn="base">
              <a:spcBef>
                <a:spcPct val="0"/>
              </a:spcBef>
              <a:spcAft>
                <a:spcPct val="0"/>
              </a:spcAft>
            </a:pPr>
            <a:endParaRPr lang="en-US" sz="900" kern="0" noProof="0">
              <a:solidFill>
                <a:srgbClr val="1A1A1A"/>
              </a:solidFill>
              <a:latin typeface="Segoe UI"/>
            </a:endParaRPr>
          </a:p>
        </p:txBody>
      </p:sp>
      <p:sp>
        <p:nvSpPr>
          <p:cNvPr id="86" name="TextBox 85">
            <a:extLst>
              <a:ext uri="{FF2B5EF4-FFF2-40B4-BE49-F238E27FC236}">
                <a16:creationId xmlns:a16="http://schemas.microsoft.com/office/drawing/2014/main" id="{4AEE7281-7326-9302-F319-C2A79107E086}"/>
              </a:ext>
            </a:extLst>
          </p:cNvPr>
          <p:cNvSpPr txBox="1"/>
          <p:nvPr/>
        </p:nvSpPr>
        <p:spPr>
          <a:xfrm>
            <a:off x="566414" y="2033954"/>
            <a:ext cx="2705513" cy="292772"/>
          </a:xfrm>
          <a:prstGeom prst="rect">
            <a:avLst/>
          </a:prstGeom>
          <a:noFill/>
        </p:spPr>
        <p:txBody>
          <a:bodyPr wrap="square" lIns="91440" tIns="0" rIns="91440" bIns="0" rtlCol="0" anchor="t">
            <a:spAutoFit/>
          </a:bodyPr>
          <a:lstStyle/>
          <a:p>
            <a:pPr>
              <a:lnSpc>
                <a:spcPct val="110000"/>
              </a:lnSpc>
              <a:defRPr/>
            </a:pPr>
            <a:r>
              <a:rPr lang="en-US" sz="900" noProof="0">
                <a:solidFill>
                  <a:srgbClr val="1A1A1A"/>
                </a:solidFill>
                <a:ea typeface="Segoe UI" pitchFamily="34" charset="0"/>
                <a:cs typeface="Segoe UI" pitchFamily="34" charset="0"/>
              </a:rPr>
              <a:t>Jake meets with the fiscal policy team to discuss updates on tax reform analysis.</a:t>
            </a:r>
          </a:p>
        </p:txBody>
      </p:sp>
      <p:sp>
        <p:nvSpPr>
          <p:cNvPr id="87" name="Rectangle: Rounded Corners 11">
            <a:extLst>
              <a:ext uri="{FF2B5EF4-FFF2-40B4-BE49-F238E27FC236}">
                <a16:creationId xmlns:a16="http://schemas.microsoft.com/office/drawing/2014/main" id="{239F6B66-0A8C-8C0F-0CB2-E3BABCE797F4}"/>
              </a:ext>
            </a:extLst>
          </p:cNvPr>
          <p:cNvSpPr/>
          <p:nvPr/>
        </p:nvSpPr>
        <p:spPr bwMode="auto">
          <a:xfrm>
            <a:off x="566416"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8:00 am</a:t>
            </a:r>
          </a:p>
        </p:txBody>
      </p:sp>
      <p:sp>
        <p:nvSpPr>
          <p:cNvPr id="88" name="Rectangle: Rounded Corners 6">
            <a:extLst>
              <a:ext uri="{FF2B5EF4-FFF2-40B4-BE49-F238E27FC236}">
                <a16:creationId xmlns:a16="http://schemas.microsoft.com/office/drawing/2014/main" id="{4DF6452B-A5C9-53C4-CB78-1854E90B5D12}"/>
              </a:ext>
              <a:ext uri="{C183D7F6-B498-43B3-948B-1728B52AA6E4}">
                <adec:decorative xmlns:adec="http://schemas.microsoft.com/office/drawing/2017/decorative" val="1"/>
              </a:ext>
            </a:extLst>
          </p:cNvPr>
          <p:cNvSpPr/>
          <p:nvPr/>
        </p:nvSpPr>
        <p:spPr bwMode="auto">
          <a:xfrm>
            <a:off x="3802523" y="3167835"/>
            <a:ext cx="2844911"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Benefit: </a:t>
            </a:r>
            <a:r>
              <a:rPr lang="en-US" sz="900" b="1" kern="0" noProof="0">
                <a:solidFill>
                  <a:srgbClr val="1A1A1A"/>
                </a:solidFill>
                <a:latin typeface="Segoe UI"/>
              </a:rPr>
              <a:t>Enables complex data analysis</a:t>
            </a:r>
            <a:r>
              <a:rPr lang="en-US" sz="900" kern="0" noProof="0">
                <a:solidFill>
                  <a:srgbClr val="1A1A1A"/>
                </a:solidFill>
                <a:latin typeface="Segoe UI"/>
              </a:rPr>
              <a:t>, making it easier to visualize the economic implications of tax changes.</a:t>
            </a: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p:txBody>
      </p:sp>
      <p:sp>
        <p:nvSpPr>
          <p:cNvPr id="89" name="Rectangle: Rounded Corners 13">
            <a:extLst>
              <a:ext uri="{FF2B5EF4-FFF2-40B4-BE49-F238E27FC236}">
                <a16:creationId xmlns:a16="http://schemas.microsoft.com/office/drawing/2014/main" id="{7E69DC99-2769-5B77-F0A6-E28B5D47B5BC}"/>
              </a:ext>
            </a:extLst>
          </p:cNvPr>
          <p:cNvSpPr/>
          <p:nvPr/>
        </p:nvSpPr>
        <p:spPr bwMode="auto">
          <a:xfrm>
            <a:off x="382045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8:30 am</a:t>
            </a:r>
          </a:p>
        </p:txBody>
      </p:sp>
      <p:sp>
        <p:nvSpPr>
          <p:cNvPr id="90" name="TextBox 89">
            <a:extLst>
              <a:ext uri="{FF2B5EF4-FFF2-40B4-BE49-F238E27FC236}">
                <a16:creationId xmlns:a16="http://schemas.microsoft.com/office/drawing/2014/main" id="{16FB22AF-57DB-7EC9-BA3B-8BAB4F22F79A}"/>
              </a:ext>
            </a:extLst>
          </p:cNvPr>
          <p:cNvSpPr txBox="1"/>
          <p:nvPr/>
        </p:nvSpPr>
        <p:spPr>
          <a:xfrm>
            <a:off x="3802523" y="2033954"/>
            <a:ext cx="2907304"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Jake analyzes datasets on the projected fiscal impact of new tax policies.</a:t>
            </a:r>
          </a:p>
        </p:txBody>
      </p:sp>
      <p:sp>
        <p:nvSpPr>
          <p:cNvPr id="91" name="Rectangle: Rounded Corners 15">
            <a:extLst>
              <a:ext uri="{FF2B5EF4-FFF2-40B4-BE49-F238E27FC236}">
                <a16:creationId xmlns:a16="http://schemas.microsoft.com/office/drawing/2014/main" id="{2C5C5F07-F84A-0273-4F58-424158815927}"/>
              </a:ext>
            </a:extLst>
          </p:cNvPr>
          <p:cNvSpPr/>
          <p:nvPr/>
        </p:nvSpPr>
        <p:spPr bwMode="auto">
          <a:xfrm>
            <a:off x="707449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9:00 am</a:t>
            </a:r>
          </a:p>
        </p:txBody>
      </p:sp>
      <p:sp>
        <p:nvSpPr>
          <p:cNvPr id="92" name="Rectangle: Rounded Corners 6">
            <a:extLst>
              <a:ext uri="{FF2B5EF4-FFF2-40B4-BE49-F238E27FC236}">
                <a16:creationId xmlns:a16="http://schemas.microsoft.com/office/drawing/2014/main" id="{297F39EB-C330-59ED-E3BD-A7E2644616AC}"/>
              </a:ext>
              <a:ext uri="{C183D7F6-B498-43B3-948B-1728B52AA6E4}">
                <adec:decorative xmlns:adec="http://schemas.microsoft.com/office/drawing/2017/decorative" val="1"/>
              </a:ext>
            </a:extLst>
          </p:cNvPr>
          <p:cNvSpPr/>
          <p:nvPr/>
        </p:nvSpPr>
        <p:spPr bwMode="auto">
          <a:xfrm>
            <a:off x="7074494" y="3167835"/>
            <a:ext cx="2705513" cy="66583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Benefit: Streamlines the creation of presentations with tools for integrating data analysis directly from Excel.</a:t>
            </a: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p:txBody>
      </p:sp>
      <p:sp>
        <p:nvSpPr>
          <p:cNvPr id="93" name="TextBox 92">
            <a:extLst>
              <a:ext uri="{FF2B5EF4-FFF2-40B4-BE49-F238E27FC236}">
                <a16:creationId xmlns:a16="http://schemas.microsoft.com/office/drawing/2014/main" id="{1EF5292D-A5D6-9B03-9F58-DCF886A709C5}"/>
              </a:ext>
            </a:extLst>
          </p:cNvPr>
          <p:cNvSpPr txBox="1"/>
          <p:nvPr/>
        </p:nvSpPr>
        <p:spPr>
          <a:xfrm>
            <a:off x="7074494" y="2033954"/>
            <a:ext cx="2705513"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Jake prepares a presentation for the finance ministry on the impact of tax reforms.</a:t>
            </a:r>
          </a:p>
        </p:txBody>
      </p:sp>
      <p:sp>
        <p:nvSpPr>
          <p:cNvPr id="94" name="Rectangle: Rounded Corners 6">
            <a:extLst>
              <a:ext uri="{FF2B5EF4-FFF2-40B4-BE49-F238E27FC236}">
                <a16:creationId xmlns:a16="http://schemas.microsoft.com/office/drawing/2014/main" id="{91070650-65CF-832A-6A0D-C6980FFC301E}"/>
              </a:ext>
              <a:ext uri="{C183D7F6-B498-43B3-948B-1728B52AA6E4}">
                <adec:decorative xmlns:adec="http://schemas.microsoft.com/office/drawing/2017/decorative" val="1"/>
              </a:ext>
            </a:extLst>
          </p:cNvPr>
          <p:cNvSpPr/>
          <p:nvPr/>
        </p:nvSpPr>
        <p:spPr bwMode="auto">
          <a:xfrm>
            <a:off x="3690824" y="5750163"/>
            <a:ext cx="2844911" cy="480654"/>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a:solidFill>
                  <a:srgbClr val="1A1A1A"/>
                </a:solidFill>
                <a:latin typeface="Segoe UI"/>
              </a:rPr>
              <a:t>Benefit: </a:t>
            </a:r>
            <a:r>
              <a:rPr lang="en-US" sz="900" b="1" spc="0" noProof="0">
                <a:solidFill>
                  <a:schemeClr val="tx1"/>
                </a:solidFill>
                <a:latin typeface="Segoe UI"/>
              </a:rPr>
              <a:t>Documents meeting minutes</a:t>
            </a:r>
            <a:r>
              <a:rPr lang="en-US" sz="900" spc="0" noProof="0">
                <a:solidFill>
                  <a:schemeClr val="tx1"/>
                </a:solidFill>
                <a:latin typeface="Segoe UI"/>
              </a:rPr>
              <a:t> and action items for efficient follow-up.</a:t>
            </a: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kern="0" noProof="0">
              <a:solidFill>
                <a:srgbClr val="1A1A1A"/>
              </a:solidFill>
              <a:latin typeface="Segoe UI"/>
            </a:endParaRPr>
          </a:p>
        </p:txBody>
      </p:sp>
      <p:sp>
        <p:nvSpPr>
          <p:cNvPr id="95" name="Rectangle: Rounded Corners 19">
            <a:extLst>
              <a:ext uri="{FF2B5EF4-FFF2-40B4-BE49-F238E27FC236}">
                <a16:creationId xmlns:a16="http://schemas.microsoft.com/office/drawing/2014/main" id="{3AF59B50-FD74-11FC-756B-923E7AE93A1F}"/>
              </a:ext>
            </a:extLst>
          </p:cNvPr>
          <p:cNvSpPr/>
          <p:nvPr/>
        </p:nvSpPr>
        <p:spPr bwMode="auto">
          <a:xfrm>
            <a:off x="3820455" y="405101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2:00 pm</a:t>
            </a:r>
          </a:p>
        </p:txBody>
      </p:sp>
      <p:sp>
        <p:nvSpPr>
          <p:cNvPr id="96" name="TextBox 95">
            <a:extLst>
              <a:ext uri="{FF2B5EF4-FFF2-40B4-BE49-F238E27FC236}">
                <a16:creationId xmlns:a16="http://schemas.microsoft.com/office/drawing/2014/main" id="{46F1976E-AE18-3787-CF75-55429C8A7B07}"/>
              </a:ext>
            </a:extLst>
          </p:cNvPr>
          <p:cNvSpPr txBox="1"/>
          <p:nvPr/>
        </p:nvSpPr>
        <p:spPr>
          <a:xfrm>
            <a:off x="3690700" y="4500890"/>
            <a:ext cx="3026453"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Jake summarizes the key points from a policy meeting and outlines necessary follow-up actions.</a:t>
            </a:r>
          </a:p>
        </p:txBody>
      </p:sp>
      <p:sp>
        <p:nvSpPr>
          <p:cNvPr id="137" name="Oval 136">
            <a:extLst>
              <a:ext uri="{FF2B5EF4-FFF2-40B4-BE49-F238E27FC236}">
                <a16:creationId xmlns:a16="http://schemas.microsoft.com/office/drawing/2014/main" id="{765A3B9E-887F-933F-A529-3F5EBC0506AE}"/>
              </a:ext>
            </a:extLst>
          </p:cNvPr>
          <p:cNvSpPr>
            <a:spLocks/>
          </p:cNvSpPr>
          <p:nvPr/>
        </p:nvSpPr>
        <p:spPr bwMode="auto">
          <a:xfrm>
            <a:off x="7500428" y="527341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grpSp>
        <p:nvGrpSpPr>
          <p:cNvPr id="12" name="Group 11">
            <a:extLst>
              <a:ext uri="{FF2B5EF4-FFF2-40B4-BE49-F238E27FC236}">
                <a16:creationId xmlns:a16="http://schemas.microsoft.com/office/drawing/2014/main" id="{B77ED494-ADEA-3631-F9D4-A0A12887627A}"/>
              </a:ext>
            </a:extLst>
          </p:cNvPr>
          <p:cNvGrpSpPr/>
          <p:nvPr/>
        </p:nvGrpSpPr>
        <p:grpSpPr>
          <a:xfrm>
            <a:off x="7319773" y="5077944"/>
            <a:ext cx="2012953" cy="411480"/>
            <a:chOff x="4495083" y="5273411"/>
            <a:chExt cx="2012953" cy="411480"/>
          </a:xfrm>
        </p:grpSpPr>
        <p:grpSp>
          <p:nvGrpSpPr>
            <p:cNvPr id="140" name="Group 139">
              <a:extLst>
                <a:ext uri="{FF2B5EF4-FFF2-40B4-BE49-F238E27FC236}">
                  <a16:creationId xmlns:a16="http://schemas.microsoft.com/office/drawing/2014/main" id="{73EA493E-AFBF-22DD-B231-35094C8D6B18}"/>
                </a:ext>
              </a:extLst>
            </p:cNvPr>
            <p:cNvGrpSpPr/>
            <p:nvPr/>
          </p:nvGrpSpPr>
          <p:grpSpPr>
            <a:xfrm>
              <a:off x="4495083" y="5273411"/>
              <a:ext cx="411480" cy="411480"/>
              <a:chOff x="4447458" y="5129735"/>
              <a:chExt cx="411480" cy="411480"/>
            </a:xfrm>
          </p:grpSpPr>
          <p:sp>
            <p:nvSpPr>
              <p:cNvPr id="141" name="Oval 140">
                <a:extLst>
                  <a:ext uri="{FF2B5EF4-FFF2-40B4-BE49-F238E27FC236}">
                    <a16:creationId xmlns:a16="http://schemas.microsoft.com/office/drawing/2014/main" id="{566B44C0-3F18-F283-8F3A-990FAD3F204F}"/>
                  </a:ext>
                </a:extLst>
              </p:cNvPr>
              <p:cNvSpPr>
                <a:spLocks/>
              </p:cNvSpPr>
              <p:nvPr/>
            </p:nvSpPr>
            <p:spPr bwMode="auto">
              <a:xfrm>
                <a:off x="4447458" y="512973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142" name="Picture 141" descr="Zip Co logo SVG free download, id: 101874 - Brandlogos.net">
                <a:hlinkClick r:id="rId9"/>
                <a:extLst>
                  <a:ext uri="{FF2B5EF4-FFF2-40B4-BE49-F238E27FC236}">
                    <a16:creationId xmlns:a16="http://schemas.microsoft.com/office/drawing/2014/main" id="{43DB0D59-7456-55CE-8EF6-CC40478E3B04}"/>
                  </a:ext>
                </a:extLst>
              </p:cNvPr>
              <p:cNvPicPr>
                <a:picLocks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584569" y="5292092"/>
                <a:ext cx="197434" cy="160448"/>
              </a:xfrm>
              <a:prstGeom prst="rect">
                <a:avLst/>
              </a:prstGeom>
              <a:noFill/>
              <a:extLst>
                <a:ext uri="{909E8E84-426E-40DD-AFC4-6F175D3DCCD1}">
                  <a14:hiddenFill xmlns:a14="http://schemas.microsoft.com/office/drawing/2010/main">
                    <a:solidFill>
                      <a:srgbClr val="FFFFFF"/>
                    </a:solidFill>
                  </a14:hiddenFill>
                </a:ext>
              </a:extLst>
            </p:spPr>
          </p:pic>
        </p:grpSp>
        <p:sp>
          <p:nvSpPr>
            <p:cNvPr id="143" name="TextBox 142">
              <a:extLst>
                <a:ext uri="{FF2B5EF4-FFF2-40B4-BE49-F238E27FC236}">
                  <a16:creationId xmlns:a16="http://schemas.microsoft.com/office/drawing/2014/main" id="{1A3D422E-B19F-FC39-E262-E5312F14B60C}"/>
                </a:ext>
                <a:ext uri="{C183D7F6-B498-43B3-948B-1728B52AA6E4}">
                  <adec:decorative xmlns:adec="http://schemas.microsoft.com/office/drawing/2017/decorative" val="0"/>
                </a:ext>
              </a:extLst>
            </p:cNvPr>
            <p:cNvSpPr txBox="1"/>
            <p:nvPr/>
          </p:nvSpPr>
          <p:spPr>
            <a:xfrm>
              <a:off x="5011667" y="5376631"/>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grpSp>
      <p:sp>
        <p:nvSpPr>
          <p:cNvPr id="152" name="TextBox 151">
            <a:extLst>
              <a:ext uri="{FF2B5EF4-FFF2-40B4-BE49-F238E27FC236}">
                <a16:creationId xmlns:a16="http://schemas.microsoft.com/office/drawing/2014/main" id="{DF4EAAF0-868C-AE56-3973-349E45258767}"/>
              </a:ext>
            </a:extLst>
          </p:cNvPr>
          <p:cNvSpPr txBox="1"/>
          <p:nvPr/>
        </p:nvSpPr>
        <p:spPr>
          <a:xfrm>
            <a:off x="10217553" y="1179297"/>
            <a:ext cx="1905067" cy="2154436"/>
          </a:xfrm>
          <a:prstGeom prst="rect">
            <a:avLst/>
          </a:prstGeom>
          <a:noFill/>
        </p:spPr>
        <p:txBody>
          <a:bodyPr wrap="square" lIns="0" tIns="0" rIns="0" bIns="0" rtlCol="0">
            <a:spAutoFit/>
          </a:bodyPr>
          <a:lstStyle/>
          <a:p>
            <a:pPr algn="r"/>
            <a:r>
              <a:rPr lang="en-US" sz="2400" noProof="0">
                <a:solidFill>
                  <a:schemeClr val="accent3"/>
                </a:solidFill>
                <a:latin typeface="Segoe UI Semibold"/>
              </a:rPr>
              <a:t>Jake</a:t>
            </a:r>
          </a:p>
          <a:p>
            <a:pPr algn="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is a Tax Policy Analyst who aims to analyze the impact of current policies and strategize tax reform.</a:t>
            </a:r>
          </a:p>
          <a:p>
            <a:pPr algn="r"/>
            <a:endParaRPr kumimoji="0" lang="en-US" sz="20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153" name="Graphic 152">
            <a:extLst>
              <a:ext uri="{FF2B5EF4-FFF2-40B4-BE49-F238E27FC236}">
                <a16:creationId xmlns:a16="http://schemas.microsoft.com/office/drawing/2014/main" id="{965B6232-A5F1-AFD2-D78E-B3098CF9B3B1}"/>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10800000">
            <a:off x="11423392" y="3139967"/>
            <a:ext cx="274790" cy="274790"/>
          </a:xfrm>
          <a:prstGeom prst="rect">
            <a:avLst/>
          </a:prstGeom>
        </p:spPr>
      </p:pic>
      <p:sp>
        <p:nvSpPr>
          <p:cNvPr id="13" name="TextBox 12">
            <a:extLst>
              <a:ext uri="{FF2B5EF4-FFF2-40B4-BE49-F238E27FC236}">
                <a16:creationId xmlns:a16="http://schemas.microsoft.com/office/drawing/2014/main" id="{66A26E9A-1870-40D1-67CC-8833B0A604AB}"/>
              </a:ext>
            </a:extLst>
          </p:cNvPr>
          <p:cNvSpPr txBox="1"/>
          <p:nvPr/>
        </p:nvSpPr>
        <p:spPr>
          <a:xfrm>
            <a:off x="7068596" y="4494256"/>
            <a:ext cx="2901234"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Jake sorts through emails regarding tax policy questions and drafts responses.</a:t>
            </a:r>
          </a:p>
        </p:txBody>
      </p:sp>
      <p:grpSp>
        <p:nvGrpSpPr>
          <p:cNvPr id="16" name="Group 15">
            <a:extLst>
              <a:ext uri="{FF2B5EF4-FFF2-40B4-BE49-F238E27FC236}">
                <a16:creationId xmlns:a16="http://schemas.microsoft.com/office/drawing/2014/main" id="{5018072F-EFE5-C3D0-1963-36E9F749BF0F}"/>
              </a:ext>
            </a:extLst>
          </p:cNvPr>
          <p:cNvGrpSpPr/>
          <p:nvPr/>
        </p:nvGrpSpPr>
        <p:grpSpPr>
          <a:xfrm>
            <a:off x="7359215" y="2755174"/>
            <a:ext cx="2146655" cy="190965"/>
            <a:chOff x="7951310" y="5159246"/>
            <a:chExt cx="2146655" cy="190965"/>
          </a:xfrm>
        </p:grpSpPr>
        <p:sp>
          <p:nvSpPr>
            <p:cNvPr id="17" name="TextBox 16">
              <a:extLst>
                <a:ext uri="{FF2B5EF4-FFF2-40B4-BE49-F238E27FC236}">
                  <a16:creationId xmlns:a16="http://schemas.microsoft.com/office/drawing/2014/main" id="{0D5E0641-D095-F239-B853-665408CF3545}"/>
                </a:ext>
                <a:ext uri="{C183D7F6-B498-43B3-948B-1728B52AA6E4}">
                  <adec:decorative xmlns:adec="http://schemas.microsoft.com/office/drawing/2017/decorative" val="0"/>
                </a:ext>
              </a:extLst>
            </p:cNvPr>
            <p:cNvSpPr txBox="1"/>
            <p:nvPr/>
          </p:nvSpPr>
          <p:spPr>
            <a:xfrm>
              <a:off x="8301173" y="5162395"/>
              <a:ext cx="1796792" cy="184666"/>
            </a:xfrm>
            <a:prstGeom prst="rect">
              <a:avLst/>
            </a:prstGeom>
            <a:noFill/>
          </p:spPr>
          <p:txBody>
            <a:bodyPr wrap="square" lIns="0" tIns="0" rIns="0" bIns="0" rtlCol="0" anchor="ctr">
              <a:spAutoFit/>
            </a:bodyPr>
            <a:lstStyle/>
            <a:p>
              <a:pPr defTabSz="914367">
                <a:defRPr/>
              </a:pPr>
              <a:r>
                <a:rPr lang="en-US" sz="1200" noProof="0">
                  <a:solidFill>
                    <a:prstClr val="black"/>
                  </a:solidFill>
                  <a:latin typeface="Segoe UI Semibold"/>
                </a:rPr>
                <a:t>Copilot in PowerPoint</a:t>
              </a:r>
            </a:p>
          </p:txBody>
        </p:sp>
        <p:pic>
          <p:nvPicPr>
            <p:cNvPr id="18" name="Picture 4" descr="Microsoft PowerPoint Logo - PNG and Vector - Logo Download">
              <a:hlinkClick r:id="rId13"/>
              <a:extLst>
                <a:ext uri="{FF2B5EF4-FFF2-40B4-BE49-F238E27FC236}">
                  <a16:creationId xmlns:a16="http://schemas.microsoft.com/office/drawing/2014/main" id="{42B935B9-25C3-467D-05E2-BFFA58016411}"/>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951310" y="5159246"/>
              <a:ext cx="205287" cy="1909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57E137F3-A960-5E63-3901-6FB1573AE787}"/>
              </a:ext>
            </a:extLst>
          </p:cNvPr>
          <p:cNvGrpSpPr/>
          <p:nvPr/>
        </p:nvGrpSpPr>
        <p:grpSpPr>
          <a:xfrm>
            <a:off x="789601" y="2607068"/>
            <a:ext cx="2118640" cy="411480"/>
            <a:chOff x="-900503" y="2282565"/>
            <a:chExt cx="2118640" cy="411480"/>
          </a:xfrm>
        </p:grpSpPr>
        <p:sp>
          <p:nvSpPr>
            <p:cNvPr id="20" name="Oval 19">
              <a:extLst>
                <a:ext uri="{FF2B5EF4-FFF2-40B4-BE49-F238E27FC236}">
                  <a16:creationId xmlns:a16="http://schemas.microsoft.com/office/drawing/2014/main" id="{A9CC5770-3A68-B34F-22C7-3F1F15C54D2F}"/>
                </a:ext>
              </a:extLst>
            </p:cNvPr>
            <p:cNvSpPr>
              <a:spLocks/>
            </p:cNvSpPr>
            <p:nvPr/>
          </p:nvSpPr>
          <p:spPr bwMode="auto">
            <a:xfrm>
              <a:off x="-900503" y="228256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21" name="Picture 6" descr="Microsoft Teams Logo, symbol, meaning, history, PNG">
              <a:hlinkClick r:id="rId15"/>
              <a:extLst>
                <a:ext uri="{FF2B5EF4-FFF2-40B4-BE49-F238E27FC236}">
                  <a16:creationId xmlns:a16="http://schemas.microsoft.com/office/drawing/2014/main" id="{E37F4319-7B11-2D13-A668-210D62F94173}"/>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l="20244" r="20244"/>
            <a:stretch/>
          </p:blipFill>
          <p:spPr bwMode="auto">
            <a:xfrm>
              <a:off x="-784226" y="2408811"/>
              <a:ext cx="228153" cy="21564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FFA18F5B-E84A-4EC5-595F-BF5E3FC6D2F7}"/>
                </a:ext>
                <a:ext uri="{C183D7F6-B498-43B3-948B-1728B52AA6E4}">
                  <adec:decorative xmlns:adec="http://schemas.microsoft.com/office/drawing/2017/decorative" val="0"/>
                </a:ext>
              </a:extLst>
            </p:cNvPr>
            <p:cNvSpPr txBox="1"/>
            <p:nvPr/>
          </p:nvSpPr>
          <p:spPr>
            <a:xfrm>
              <a:off x="-383919" y="2401037"/>
              <a:ext cx="1602056" cy="184666"/>
            </a:xfrm>
            <a:prstGeom prst="rect">
              <a:avLst/>
            </a:prstGeom>
            <a:noFill/>
          </p:spPr>
          <p:txBody>
            <a:bodyPr wrap="square" lIns="0" tIns="0" rIns="0" bIns="0" rtlCol="0" anchor="ctr">
              <a:spAutoFit/>
            </a:bodyPr>
            <a:lstStyle/>
            <a:p>
              <a:pPr defTabSz="914367">
                <a:defRPr/>
              </a:pPr>
              <a:r>
                <a:rPr lang="en-US" sz="1200" noProof="0">
                  <a:solidFill>
                    <a:prstClr val="black"/>
                  </a:solidFill>
                  <a:latin typeface="Segoe UI Semibold"/>
                </a:rPr>
                <a:t>Copilot in Teams</a:t>
              </a:r>
            </a:p>
          </p:txBody>
        </p:sp>
      </p:grpSp>
      <p:grpSp>
        <p:nvGrpSpPr>
          <p:cNvPr id="25" name="Group 24">
            <a:extLst>
              <a:ext uri="{FF2B5EF4-FFF2-40B4-BE49-F238E27FC236}">
                <a16:creationId xmlns:a16="http://schemas.microsoft.com/office/drawing/2014/main" id="{28EDF8FF-C2AE-B934-F103-B5500578AE07}"/>
              </a:ext>
            </a:extLst>
          </p:cNvPr>
          <p:cNvGrpSpPr/>
          <p:nvPr/>
        </p:nvGrpSpPr>
        <p:grpSpPr>
          <a:xfrm>
            <a:off x="4017912" y="5143284"/>
            <a:ext cx="2118640" cy="411480"/>
            <a:chOff x="-900503" y="2282565"/>
            <a:chExt cx="2118640" cy="411480"/>
          </a:xfrm>
        </p:grpSpPr>
        <p:sp>
          <p:nvSpPr>
            <p:cNvPr id="26" name="Oval 25">
              <a:extLst>
                <a:ext uri="{FF2B5EF4-FFF2-40B4-BE49-F238E27FC236}">
                  <a16:creationId xmlns:a16="http://schemas.microsoft.com/office/drawing/2014/main" id="{0FCC40EB-0E93-BAF1-19F0-D93F29DEEC4B}"/>
                </a:ext>
              </a:extLst>
            </p:cNvPr>
            <p:cNvSpPr>
              <a:spLocks/>
            </p:cNvSpPr>
            <p:nvPr/>
          </p:nvSpPr>
          <p:spPr bwMode="auto">
            <a:xfrm>
              <a:off x="-900503" y="228256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27" name="Picture 6" descr="Microsoft Teams Logo, symbol, meaning, history, PNG">
              <a:hlinkClick r:id="rId15"/>
              <a:extLst>
                <a:ext uri="{FF2B5EF4-FFF2-40B4-BE49-F238E27FC236}">
                  <a16:creationId xmlns:a16="http://schemas.microsoft.com/office/drawing/2014/main" id="{69F15A90-4C27-89CF-4A1B-3AE995675B5A}"/>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l="20244" r="20244"/>
            <a:stretch/>
          </p:blipFill>
          <p:spPr bwMode="auto">
            <a:xfrm>
              <a:off x="-752957" y="2417245"/>
              <a:ext cx="188383" cy="178057"/>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2731A9EF-7E7E-7C88-7D68-9772871302A5}"/>
                </a:ext>
                <a:ext uri="{C183D7F6-B498-43B3-948B-1728B52AA6E4}">
                  <adec:decorative xmlns:adec="http://schemas.microsoft.com/office/drawing/2017/decorative" val="0"/>
                </a:ext>
              </a:extLst>
            </p:cNvPr>
            <p:cNvSpPr txBox="1"/>
            <p:nvPr/>
          </p:nvSpPr>
          <p:spPr>
            <a:xfrm>
              <a:off x="-383919" y="2401037"/>
              <a:ext cx="1602056" cy="184666"/>
            </a:xfrm>
            <a:prstGeom prst="rect">
              <a:avLst/>
            </a:prstGeom>
            <a:noFill/>
          </p:spPr>
          <p:txBody>
            <a:bodyPr wrap="square" lIns="0" tIns="0" rIns="0" bIns="0" rtlCol="0" anchor="ctr">
              <a:spAutoFit/>
            </a:bodyPr>
            <a:lstStyle/>
            <a:p>
              <a:pPr defTabSz="914367">
                <a:defRPr/>
              </a:pPr>
              <a:r>
                <a:rPr lang="en-US" sz="1200" noProof="0">
                  <a:solidFill>
                    <a:prstClr val="black"/>
                  </a:solidFill>
                  <a:latin typeface="Segoe UI Semibold"/>
                </a:rPr>
                <a:t>Copilot in Teams</a:t>
              </a:r>
            </a:p>
          </p:txBody>
        </p:sp>
      </p:grpSp>
      <p:grpSp>
        <p:nvGrpSpPr>
          <p:cNvPr id="38" name="Group 37">
            <a:extLst>
              <a:ext uri="{FF2B5EF4-FFF2-40B4-BE49-F238E27FC236}">
                <a16:creationId xmlns:a16="http://schemas.microsoft.com/office/drawing/2014/main" id="{01FC056A-35F5-B35F-9B68-F05FF437DD9C}"/>
              </a:ext>
            </a:extLst>
          </p:cNvPr>
          <p:cNvGrpSpPr/>
          <p:nvPr/>
        </p:nvGrpSpPr>
        <p:grpSpPr>
          <a:xfrm>
            <a:off x="4100148" y="2670657"/>
            <a:ext cx="2361959" cy="360000"/>
            <a:chOff x="577439" y="3137252"/>
            <a:chExt cx="2361959" cy="360000"/>
          </a:xfrm>
        </p:grpSpPr>
        <p:pic>
          <p:nvPicPr>
            <p:cNvPr id="39" name="Picture 38">
              <a:extLst>
                <a:ext uri="{FF2B5EF4-FFF2-40B4-BE49-F238E27FC236}">
                  <a16:creationId xmlns:a16="http://schemas.microsoft.com/office/drawing/2014/main" id="{FCAF166E-5854-D7F9-11DD-217BFCD78C5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40" name="TextBox 39">
              <a:extLst>
                <a:ext uri="{FF2B5EF4-FFF2-40B4-BE49-F238E27FC236}">
                  <a16:creationId xmlns:a16="http://schemas.microsoft.com/office/drawing/2014/main" id="{26B91D23-4739-D4DF-0361-269D70805B05}"/>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8" name="Group 27">
            <a:extLst>
              <a:ext uri="{FF2B5EF4-FFF2-40B4-BE49-F238E27FC236}">
                <a16:creationId xmlns:a16="http://schemas.microsoft.com/office/drawing/2014/main" id="{DFB79A38-E91A-275B-0B70-C044BF17735A}"/>
              </a:ext>
            </a:extLst>
          </p:cNvPr>
          <p:cNvGrpSpPr/>
          <p:nvPr/>
        </p:nvGrpSpPr>
        <p:grpSpPr>
          <a:xfrm>
            <a:off x="822728" y="5190598"/>
            <a:ext cx="2351135" cy="360000"/>
            <a:chOff x="588263" y="2657420"/>
            <a:chExt cx="2351135" cy="360000"/>
          </a:xfrm>
        </p:grpSpPr>
        <p:pic>
          <p:nvPicPr>
            <p:cNvPr id="29" name="Picture 28">
              <a:extLst>
                <a:ext uri="{FF2B5EF4-FFF2-40B4-BE49-F238E27FC236}">
                  <a16:creationId xmlns:a16="http://schemas.microsoft.com/office/drawing/2014/main" id="{C762E9CD-7DF9-D26D-BD13-CCF99D497CC7}"/>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30" name="TextBox 29">
              <a:extLst>
                <a:ext uri="{FF2B5EF4-FFF2-40B4-BE49-F238E27FC236}">
                  <a16:creationId xmlns:a16="http://schemas.microsoft.com/office/drawing/2014/main" id="{A786D3AB-BB49-4E37-E7A1-5749DB8F9F60}"/>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pic>
        <p:nvPicPr>
          <p:cNvPr id="24" name="Picture 23" descr="A person in a suit holding a phone&#10;&#10;Description automatically generated">
            <a:extLst>
              <a:ext uri="{FF2B5EF4-FFF2-40B4-BE49-F238E27FC236}">
                <a16:creationId xmlns:a16="http://schemas.microsoft.com/office/drawing/2014/main" id="{18590697-8D8D-D7DF-1F22-6A417567F2FC}"/>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0266056" y="3443244"/>
            <a:ext cx="1905151" cy="3417638"/>
          </a:xfrm>
          <a:prstGeom prst="rect">
            <a:avLst/>
          </a:prstGeom>
        </p:spPr>
      </p:pic>
    </p:spTree>
    <p:extLst>
      <p:ext uri="{BB962C8B-B14F-4D97-AF65-F5344CB8AC3E}">
        <p14:creationId xmlns:p14="http://schemas.microsoft.com/office/powerpoint/2010/main" val="368547289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08E37-A578-F5D6-FBF4-E2A7FEF26ED4}"/>
            </a:ext>
          </a:extLst>
        </p:cNvPr>
        <p:cNvGrpSpPr/>
        <p:nvPr/>
      </p:nvGrpSpPr>
      <p:grpSpPr>
        <a:xfrm>
          <a:off x="0" y="0"/>
          <a:ext cx="0" cy="0"/>
          <a:chOff x="0" y="0"/>
          <a:chExt cx="0" cy="0"/>
        </a:xfrm>
      </p:grpSpPr>
      <p:pic>
        <p:nvPicPr>
          <p:cNvPr id="20" name="Picture 19" descr="A person in a suit with his arms crossed&#10;&#10;Description automatically generated">
            <a:extLst>
              <a:ext uri="{FF2B5EF4-FFF2-40B4-BE49-F238E27FC236}">
                <a16:creationId xmlns:a16="http://schemas.microsoft.com/office/drawing/2014/main" id="{E135A42C-ACF0-643B-D3E1-9C56400A4E1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305269" y="3167835"/>
            <a:ext cx="1905067" cy="3690165"/>
          </a:xfrm>
          <a:prstGeom prst="rect">
            <a:avLst/>
          </a:prstGeom>
        </p:spPr>
      </p:pic>
      <p:sp>
        <p:nvSpPr>
          <p:cNvPr id="68" name="Title 67">
            <a:extLst>
              <a:ext uri="{FF2B5EF4-FFF2-40B4-BE49-F238E27FC236}">
                <a16:creationId xmlns:a16="http://schemas.microsoft.com/office/drawing/2014/main" id="{9C06ABFE-7643-ACAB-EB0D-D2531D5A45C3}"/>
              </a:ext>
            </a:extLst>
          </p:cNvPr>
          <p:cNvSpPr>
            <a:spLocks noGrp="1"/>
          </p:cNvSpPr>
          <p:nvPr>
            <p:ph type="title"/>
          </p:nvPr>
        </p:nvSpPr>
        <p:spPr>
          <a:xfrm>
            <a:off x="584200" y="387766"/>
            <a:ext cx="5672544" cy="263149"/>
          </a:xfrm>
        </p:spPr>
        <p:txBody>
          <a:bodyPr/>
          <a:lstStyle/>
          <a:p>
            <a:r>
              <a:rPr lang="en-US" noProof="0"/>
              <a:t>A day in the life of a Customs Agent</a:t>
            </a:r>
          </a:p>
        </p:txBody>
      </p:sp>
      <p:sp>
        <p:nvSpPr>
          <p:cNvPr id="41" name="Text Placeholder 40">
            <a:extLst>
              <a:ext uri="{FF2B5EF4-FFF2-40B4-BE49-F238E27FC236}">
                <a16:creationId xmlns:a16="http://schemas.microsoft.com/office/drawing/2014/main" id="{762B2A55-EE87-A43B-D831-5D2FBF490E56}"/>
              </a:ext>
            </a:extLst>
          </p:cNvPr>
          <p:cNvSpPr>
            <a:spLocks noGrp="1"/>
          </p:cNvSpPr>
          <p:nvPr>
            <p:ph type="body" sz="quarter" idx="17"/>
          </p:nvPr>
        </p:nvSpPr>
        <p:spPr>
          <a:xfrm>
            <a:off x="6096001" y="521099"/>
            <a:ext cx="4022928" cy="169277"/>
          </a:xfrm>
        </p:spPr>
        <p:txBody>
          <a:bodyPr/>
          <a:lstStyle/>
          <a:p>
            <a:r>
              <a:rPr lang="en-US" noProof="0">
                <a:latin typeface="Segoe UI Semibold"/>
                <a:cs typeface="Segoe UI Semibold"/>
              </a:rPr>
              <a:t>Microsoft 365 Copilot</a:t>
            </a:r>
            <a:endParaRPr lang="en-US" noProof="0"/>
          </a:p>
        </p:txBody>
      </p:sp>
      <p:sp>
        <p:nvSpPr>
          <p:cNvPr id="46" name="Text Placeholder 45">
            <a:extLst>
              <a:ext uri="{FF2B5EF4-FFF2-40B4-BE49-F238E27FC236}">
                <a16:creationId xmlns:a16="http://schemas.microsoft.com/office/drawing/2014/main" id="{7B760167-511C-74CE-EB37-6232C66B3171}"/>
              </a:ext>
            </a:extLst>
          </p:cNvPr>
          <p:cNvSpPr>
            <a:spLocks noGrp="1"/>
          </p:cNvSpPr>
          <p:nvPr>
            <p:ph type="body" sz="quarter" idx="38"/>
          </p:nvPr>
        </p:nvSpPr>
        <p:spPr>
          <a:solidFill>
            <a:srgbClr val="0070C0"/>
          </a:solidFill>
        </p:spPr>
        <p:txBody>
          <a:bodyPr/>
          <a:lstStyle/>
          <a:p>
            <a:endParaRPr lang="en-US" noProof="0"/>
          </a:p>
        </p:txBody>
      </p:sp>
      <p:sp>
        <p:nvSpPr>
          <p:cNvPr id="47" name="Text Placeholder 46">
            <a:extLst>
              <a:ext uri="{FF2B5EF4-FFF2-40B4-BE49-F238E27FC236}">
                <a16:creationId xmlns:a16="http://schemas.microsoft.com/office/drawing/2014/main" id="{1F7F7847-64D1-AA5A-359D-22246B2EDA2B}"/>
              </a:ext>
            </a:extLst>
          </p:cNvPr>
          <p:cNvSpPr>
            <a:spLocks noGrp="1"/>
          </p:cNvSpPr>
          <p:nvPr>
            <p:ph type="body" sz="quarter" idx="39"/>
          </p:nvPr>
        </p:nvSpPr>
        <p:spPr>
          <a:solidFill>
            <a:srgbClr val="0078D4"/>
          </a:solidFill>
        </p:spPr>
        <p:txBody>
          <a:bodyPr/>
          <a:lstStyle/>
          <a:p>
            <a:endParaRPr lang="en-US" noProof="0"/>
          </a:p>
        </p:txBody>
      </p:sp>
      <p:sp>
        <p:nvSpPr>
          <p:cNvPr id="48" name="Text Placeholder 47">
            <a:extLst>
              <a:ext uri="{FF2B5EF4-FFF2-40B4-BE49-F238E27FC236}">
                <a16:creationId xmlns:a16="http://schemas.microsoft.com/office/drawing/2014/main" id="{2E1DFECD-EBE6-E07D-C8E3-8FB5BC6D78B3}"/>
              </a:ext>
            </a:extLst>
          </p:cNvPr>
          <p:cNvSpPr>
            <a:spLocks noGrp="1"/>
          </p:cNvSpPr>
          <p:nvPr>
            <p:ph type="body" sz="quarter" idx="40"/>
          </p:nvPr>
        </p:nvSpPr>
        <p:spPr>
          <a:solidFill>
            <a:schemeClr val="bg1">
              <a:lumMod val="50000"/>
            </a:schemeClr>
          </a:solidFill>
        </p:spPr>
        <p:txBody>
          <a:bodyPr/>
          <a:lstStyle/>
          <a:p>
            <a:endParaRPr lang="en-US" noProof="0"/>
          </a:p>
        </p:txBody>
      </p:sp>
      <p:sp>
        <p:nvSpPr>
          <p:cNvPr id="2" name="Rectangle: Rounded Corners 6">
            <a:extLst>
              <a:ext uri="{FF2B5EF4-FFF2-40B4-BE49-F238E27FC236}">
                <a16:creationId xmlns:a16="http://schemas.microsoft.com/office/drawing/2014/main" id="{190CC5D2-82B4-6EB7-CF48-81640797DBF6}"/>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841B611C-04E0-8169-382D-C54E92383AAC}"/>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0326F4D5-34A2-6B74-F202-2DE62F6561CE}"/>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 per day</a:t>
              </a:r>
            </a:p>
          </p:txBody>
        </p:sp>
        <p:pic>
          <p:nvPicPr>
            <p:cNvPr id="5" name="Graphic 4">
              <a:extLst>
                <a:ext uri="{FF2B5EF4-FFF2-40B4-BE49-F238E27FC236}">
                  <a16:creationId xmlns:a16="http://schemas.microsoft.com/office/drawing/2014/main" id="{8D4E00D6-89F7-34D9-E668-91D1FEBA0CB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21924" y="1005899"/>
              <a:ext cx="144000" cy="144000"/>
            </a:xfrm>
            <a:prstGeom prst="rect">
              <a:avLst/>
            </a:prstGeom>
          </p:spPr>
        </p:pic>
      </p:grpSp>
      <p:grpSp>
        <p:nvGrpSpPr>
          <p:cNvPr id="6" name="Group 5">
            <a:extLst>
              <a:ext uri="{FF2B5EF4-FFF2-40B4-BE49-F238E27FC236}">
                <a16:creationId xmlns:a16="http://schemas.microsoft.com/office/drawing/2014/main" id="{DE30E0A8-42B1-42EC-32C7-EFA4FE3ED1C6}"/>
              </a:ext>
            </a:extLst>
          </p:cNvPr>
          <p:cNvGrpSpPr/>
          <p:nvPr/>
        </p:nvGrpSpPr>
        <p:grpSpPr>
          <a:xfrm>
            <a:off x="5754503" y="1134767"/>
            <a:ext cx="2325078" cy="216000"/>
            <a:chOff x="6235579" y="969899"/>
            <a:chExt cx="2325078" cy="216000"/>
          </a:xfrm>
        </p:grpSpPr>
        <p:sp>
          <p:nvSpPr>
            <p:cNvPr id="7" name="Rectangle: Rounded Corners 6">
              <a:extLst>
                <a:ext uri="{FF2B5EF4-FFF2-40B4-BE49-F238E27FC236}">
                  <a16:creationId xmlns:a16="http://schemas.microsoft.com/office/drawing/2014/main" id="{04EA2AA5-B6B3-EDB1-5BC6-EC5C7731F839}"/>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Analysis techniques</a:t>
              </a:r>
            </a:p>
          </p:txBody>
        </p:sp>
        <p:pic>
          <p:nvPicPr>
            <p:cNvPr id="8" name="Graphic 7">
              <a:extLst>
                <a:ext uri="{FF2B5EF4-FFF2-40B4-BE49-F238E27FC236}">
                  <a16:creationId xmlns:a16="http://schemas.microsoft.com/office/drawing/2014/main" id="{56E25DF9-30F0-097F-66B8-8F68ECD5EEF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0FE9343A-65E0-03CF-7F27-CB2CC8FBF5CA}"/>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4C82ADB5-2E2F-AEEA-001F-973868046CB3}"/>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Investigation efficiency</a:t>
              </a:r>
            </a:p>
          </p:txBody>
        </p:sp>
        <p:pic>
          <p:nvPicPr>
            <p:cNvPr id="11" name="Graphic 10">
              <a:extLst>
                <a:ext uri="{FF2B5EF4-FFF2-40B4-BE49-F238E27FC236}">
                  <a16:creationId xmlns:a16="http://schemas.microsoft.com/office/drawing/2014/main" id="{2AD9F2E4-491E-5CAC-0881-3B5C81E3825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193555" y="1005899"/>
              <a:ext cx="144000" cy="144000"/>
            </a:xfrm>
            <a:prstGeom prst="rect">
              <a:avLst/>
            </a:prstGeom>
          </p:spPr>
        </p:pic>
      </p:grpSp>
      <p:sp>
        <p:nvSpPr>
          <p:cNvPr id="15" name="Text Placeholder 14">
            <a:extLst>
              <a:ext uri="{FF2B5EF4-FFF2-40B4-BE49-F238E27FC236}">
                <a16:creationId xmlns:a16="http://schemas.microsoft.com/office/drawing/2014/main" id="{DC34C143-C85B-3246-A0E4-ADDA36CAD565}"/>
              </a:ext>
            </a:extLst>
          </p:cNvPr>
          <p:cNvSpPr>
            <a:spLocks noGrp="1"/>
          </p:cNvSpPr>
          <p:nvPr>
            <p:ph type="body" sz="quarter" idx="37"/>
          </p:nvPr>
        </p:nvSpPr>
        <p:spPr/>
        <p:txBody>
          <a:bodyPr/>
          <a:lstStyle/>
          <a:p>
            <a:endParaRPr lang="en-US" noProof="0"/>
          </a:p>
        </p:txBody>
      </p:sp>
      <p:sp>
        <p:nvSpPr>
          <p:cNvPr id="77" name="Rectangle: Rounded Corners 6">
            <a:extLst>
              <a:ext uri="{FF2B5EF4-FFF2-40B4-BE49-F238E27FC236}">
                <a16:creationId xmlns:a16="http://schemas.microsoft.com/office/drawing/2014/main" id="{3FEC1ECF-431B-5D64-D28A-99E0BDA2FD84}"/>
              </a:ext>
              <a:ext uri="{C183D7F6-B498-43B3-948B-1728B52AA6E4}">
                <adec:decorative xmlns:adec="http://schemas.microsoft.com/office/drawing/2017/decorative" val="1"/>
              </a:ext>
            </a:extLst>
          </p:cNvPr>
          <p:cNvSpPr/>
          <p:nvPr/>
        </p:nvSpPr>
        <p:spPr bwMode="auto">
          <a:xfrm>
            <a:off x="566415" y="5753713"/>
            <a:ext cx="2705513" cy="59747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dirty="0">
                <a:solidFill>
                  <a:srgbClr val="1A1A1A"/>
                </a:solidFill>
                <a:latin typeface="Segoe UI"/>
              </a:rPr>
              <a:t>Prompt: </a:t>
            </a:r>
            <a:r>
              <a:rPr lang="en-US" sz="900" b="1" spc="0" noProof="0" dirty="0">
                <a:solidFill>
                  <a:schemeClr val="tx1"/>
                </a:solidFill>
                <a:latin typeface="Segoe UI"/>
              </a:rPr>
              <a:t>Assess the impact of new investigations on collection targets.</a:t>
            </a: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kern="0" noProof="0" dirty="0">
              <a:solidFill>
                <a:srgbClr val="1A1A1A"/>
              </a:solidFill>
              <a:latin typeface="Segoe UI"/>
            </a:endParaRPr>
          </a:p>
        </p:txBody>
      </p:sp>
      <p:sp>
        <p:nvSpPr>
          <p:cNvPr id="78" name="Rectangle: Rounded Corners 4">
            <a:extLst>
              <a:ext uri="{FF2B5EF4-FFF2-40B4-BE49-F238E27FC236}">
                <a16:creationId xmlns:a16="http://schemas.microsoft.com/office/drawing/2014/main" id="{1B15D141-F139-981F-D46B-43BA5D2ADBF1}"/>
              </a:ext>
            </a:extLst>
          </p:cNvPr>
          <p:cNvSpPr/>
          <p:nvPr/>
        </p:nvSpPr>
        <p:spPr bwMode="auto">
          <a:xfrm>
            <a:off x="566416" y="4048426"/>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4:00 pm</a:t>
            </a:r>
          </a:p>
        </p:txBody>
      </p:sp>
      <p:sp>
        <p:nvSpPr>
          <p:cNvPr id="80" name="TextBox 79">
            <a:extLst>
              <a:ext uri="{FF2B5EF4-FFF2-40B4-BE49-F238E27FC236}">
                <a16:creationId xmlns:a16="http://schemas.microsoft.com/office/drawing/2014/main" id="{5A495B29-C352-3C96-7278-2DC4522E5965}"/>
              </a:ext>
            </a:extLst>
          </p:cNvPr>
          <p:cNvSpPr txBox="1"/>
          <p:nvPr/>
        </p:nvSpPr>
        <p:spPr>
          <a:xfrm>
            <a:off x="566415" y="4500890"/>
            <a:ext cx="274820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Revise the collection forecasts based on recent in-person investigations and their projected impact on revenue.</a:t>
            </a:r>
          </a:p>
        </p:txBody>
      </p:sp>
      <p:sp>
        <p:nvSpPr>
          <p:cNvPr id="81" name="Rectangle: Rounded Corners 6">
            <a:extLst>
              <a:ext uri="{FF2B5EF4-FFF2-40B4-BE49-F238E27FC236}">
                <a16:creationId xmlns:a16="http://schemas.microsoft.com/office/drawing/2014/main" id="{22D8D2DD-C4D6-E80D-FC76-6BC205069964}"/>
              </a:ext>
              <a:ext uri="{C183D7F6-B498-43B3-948B-1728B52AA6E4}">
                <adec:decorative xmlns:adec="http://schemas.microsoft.com/office/drawing/2017/decorative" val="1"/>
              </a:ext>
            </a:extLst>
          </p:cNvPr>
          <p:cNvSpPr/>
          <p:nvPr/>
        </p:nvSpPr>
        <p:spPr bwMode="auto">
          <a:xfrm>
            <a:off x="7074494" y="5751931"/>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a:solidFill>
                  <a:srgbClr val="1A1A1A"/>
                </a:solidFill>
                <a:latin typeface="Segoe UI"/>
              </a:rPr>
              <a:t>Prompt: </a:t>
            </a:r>
            <a:r>
              <a:rPr kumimoji="0" lang="en-US" sz="900" b="1" i="0" u="none" strike="noStrike" kern="1200" cap="none" spc="0" normalizeH="0" baseline="0" noProof="0">
                <a:ln w="3175">
                  <a:noFill/>
                </a:ln>
                <a:effectLst/>
                <a:uLnTx/>
                <a:uFillTx/>
                <a:latin typeface="Segoe UI"/>
                <a:ea typeface="+mn-ea"/>
                <a:cs typeface="Segoe UI" pitchFamily="34" charset="0"/>
              </a:rPr>
              <a:t>Create a presentation from the investigation action report for the team.</a:t>
            </a: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a:ln w="3175">
                <a:noFill/>
              </a:ln>
              <a:effectLst/>
              <a:uLnTx/>
              <a:uFillTx/>
              <a:latin typeface="Segoe UI"/>
              <a:ea typeface="+mn-ea"/>
              <a:cs typeface="Segoe UI" pitchFamily="34" charset="0"/>
            </a:endParaRPr>
          </a:p>
        </p:txBody>
      </p:sp>
      <p:sp>
        <p:nvSpPr>
          <p:cNvPr id="83" name="Rectangle: Rounded Corners 7">
            <a:extLst>
              <a:ext uri="{FF2B5EF4-FFF2-40B4-BE49-F238E27FC236}">
                <a16:creationId xmlns:a16="http://schemas.microsoft.com/office/drawing/2014/main" id="{1D4052D1-E937-5A11-6798-F45B665C4A23}"/>
              </a:ext>
            </a:extLst>
          </p:cNvPr>
          <p:cNvSpPr/>
          <p:nvPr/>
        </p:nvSpPr>
        <p:spPr bwMode="auto">
          <a:xfrm>
            <a:off x="7074495" y="405058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11:00 pm</a:t>
            </a:r>
          </a:p>
        </p:txBody>
      </p:sp>
      <p:sp>
        <p:nvSpPr>
          <p:cNvPr id="84" name="Rectangle: Rounded Corners 6">
            <a:extLst>
              <a:ext uri="{FF2B5EF4-FFF2-40B4-BE49-F238E27FC236}">
                <a16:creationId xmlns:a16="http://schemas.microsoft.com/office/drawing/2014/main" id="{8A87B419-3847-7756-C293-441FDC6103D7}"/>
              </a:ext>
              <a:ext uri="{C183D7F6-B498-43B3-948B-1728B52AA6E4}">
                <adec:decorative xmlns:adec="http://schemas.microsoft.com/office/drawing/2017/decorative" val="1"/>
              </a:ext>
            </a:extLst>
          </p:cNvPr>
          <p:cNvSpPr/>
          <p:nvPr/>
        </p:nvSpPr>
        <p:spPr bwMode="auto">
          <a:xfrm>
            <a:off x="566415" y="3167836"/>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a:t>
            </a:r>
            <a:r>
              <a:rPr lang="en-US" sz="900" b="1" kern="0" noProof="0">
                <a:solidFill>
                  <a:srgbClr val="1A1A1A"/>
                </a:solidFill>
                <a:latin typeface="Segoe UI"/>
              </a:rPr>
              <a:t>Sort the data</a:t>
            </a:r>
            <a:r>
              <a:rPr lang="en-US" sz="900" kern="0" noProof="0">
                <a:solidFill>
                  <a:srgbClr val="1A1A1A"/>
                </a:solidFill>
                <a:latin typeface="Segoe UI"/>
              </a:rPr>
              <a:t> by clearing status and then filter out the high-priority cases.</a:t>
            </a:r>
          </a:p>
          <a:p>
            <a:pPr defTabSz="932472" fontAlgn="base">
              <a:spcBef>
                <a:spcPct val="0"/>
              </a:spcBef>
              <a:spcAft>
                <a:spcPct val="0"/>
              </a:spcAft>
            </a:pPr>
            <a:endParaRPr lang="en-US" sz="900" kern="0" noProof="0">
              <a:solidFill>
                <a:srgbClr val="1A1A1A"/>
              </a:solidFill>
              <a:latin typeface="Segoe UI"/>
            </a:endParaRPr>
          </a:p>
        </p:txBody>
      </p:sp>
      <p:sp>
        <p:nvSpPr>
          <p:cNvPr id="86" name="TextBox 85">
            <a:extLst>
              <a:ext uri="{FF2B5EF4-FFF2-40B4-BE49-F238E27FC236}">
                <a16:creationId xmlns:a16="http://schemas.microsoft.com/office/drawing/2014/main" id="{E4392A6A-8D67-1609-7198-1421F8DD6FD7}"/>
              </a:ext>
            </a:extLst>
          </p:cNvPr>
          <p:cNvSpPr txBox="1"/>
          <p:nvPr/>
        </p:nvSpPr>
        <p:spPr>
          <a:xfrm>
            <a:off x="566414" y="2033954"/>
            <a:ext cx="2705513" cy="445122"/>
          </a:xfrm>
          <a:prstGeom prst="rect">
            <a:avLst/>
          </a:prstGeom>
          <a:noFill/>
        </p:spPr>
        <p:txBody>
          <a:bodyPr wrap="square" lIns="91440" tIns="0" rIns="91440" bIns="0" rtlCol="0" anchor="t">
            <a:spAutoFit/>
          </a:bodyPr>
          <a:lstStyle/>
          <a:p>
            <a:pPr>
              <a:lnSpc>
                <a:spcPct val="110000"/>
              </a:lnSpc>
              <a:defRPr/>
            </a:pPr>
            <a:r>
              <a:rPr lang="en-US" sz="900" noProof="0">
                <a:solidFill>
                  <a:srgbClr val="1A1A1A"/>
                </a:solidFill>
                <a:ea typeface="Segoe UI" pitchFamily="34" charset="0"/>
                <a:cs typeface="Segoe UI" pitchFamily="34" charset="0"/>
              </a:rPr>
              <a:t>Begin the day by analyzing the latest batch of declarations filings to identify any discrepancies or cases of non-compliance.</a:t>
            </a:r>
          </a:p>
        </p:txBody>
      </p:sp>
      <p:sp>
        <p:nvSpPr>
          <p:cNvPr id="87" name="Rectangle: Rounded Corners 11">
            <a:extLst>
              <a:ext uri="{FF2B5EF4-FFF2-40B4-BE49-F238E27FC236}">
                <a16:creationId xmlns:a16="http://schemas.microsoft.com/office/drawing/2014/main" id="{8D012A25-C15C-5C93-0F54-32D7FA714080}"/>
              </a:ext>
            </a:extLst>
          </p:cNvPr>
          <p:cNvSpPr/>
          <p:nvPr/>
        </p:nvSpPr>
        <p:spPr bwMode="auto">
          <a:xfrm>
            <a:off x="566416"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8:00 am</a:t>
            </a:r>
          </a:p>
        </p:txBody>
      </p:sp>
      <p:sp>
        <p:nvSpPr>
          <p:cNvPr id="88" name="Rectangle: Rounded Corners 6">
            <a:extLst>
              <a:ext uri="{FF2B5EF4-FFF2-40B4-BE49-F238E27FC236}">
                <a16:creationId xmlns:a16="http://schemas.microsoft.com/office/drawing/2014/main" id="{7D950A20-FCA2-B951-949E-8D30FBE12B36}"/>
              </a:ext>
              <a:ext uri="{C183D7F6-B498-43B3-948B-1728B52AA6E4}">
                <adec:decorative xmlns:adec="http://schemas.microsoft.com/office/drawing/2017/decorative" val="1"/>
              </a:ext>
            </a:extLst>
          </p:cNvPr>
          <p:cNvSpPr/>
          <p:nvPr/>
        </p:nvSpPr>
        <p:spPr bwMode="auto">
          <a:xfrm>
            <a:off x="3802523" y="3167835"/>
            <a:ext cx="2844911"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a:t>
            </a:r>
            <a:r>
              <a:rPr lang="en-US" sz="900" b="1" kern="0" noProof="0">
                <a:solidFill>
                  <a:srgbClr val="1A1A1A"/>
                </a:solidFill>
                <a:latin typeface="Segoe UI"/>
              </a:rPr>
              <a:t>Summarize the meeting</a:t>
            </a:r>
            <a:r>
              <a:rPr lang="en-US" sz="900" kern="0" noProof="0">
                <a:solidFill>
                  <a:srgbClr val="1A1A1A"/>
                </a:solidFill>
                <a:latin typeface="Segoe UI"/>
              </a:rPr>
              <a:t> and ensure all new processes are captured and distributed to relevant teams.</a:t>
            </a: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p:txBody>
      </p:sp>
      <p:sp>
        <p:nvSpPr>
          <p:cNvPr id="89" name="Rectangle: Rounded Corners 13">
            <a:extLst>
              <a:ext uri="{FF2B5EF4-FFF2-40B4-BE49-F238E27FC236}">
                <a16:creationId xmlns:a16="http://schemas.microsoft.com/office/drawing/2014/main" id="{F9669022-A284-0EEA-B91C-E3A3BD7D82F5}"/>
              </a:ext>
            </a:extLst>
          </p:cNvPr>
          <p:cNvSpPr/>
          <p:nvPr/>
        </p:nvSpPr>
        <p:spPr bwMode="auto">
          <a:xfrm>
            <a:off x="382045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9:30 am</a:t>
            </a:r>
          </a:p>
        </p:txBody>
      </p:sp>
      <p:sp>
        <p:nvSpPr>
          <p:cNvPr id="90" name="TextBox 89">
            <a:extLst>
              <a:ext uri="{FF2B5EF4-FFF2-40B4-BE49-F238E27FC236}">
                <a16:creationId xmlns:a16="http://schemas.microsoft.com/office/drawing/2014/main" id="{7EA418AF-BCB7-7EC7-B13B-5DB9FFBAB86B}"/>
              </a:ext>
            </a:extLst>
          </p:cNvPr>
          <p:cNvSpPr txBox="1"/>
          <p:nvPr/>
        </p:nvSpPr>
        <p:spPr>
          <a:xfrm>
            <a:off x="3802523" y="2033954"/>
            <a:ext cx="2907304"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Discuss strategies for dealing with delinquent trader accounts and the implementation of new customs processes with the management and clearance team.</a:t>
            </a:r>
          </a:p>
        </p:txBody>
      </p:sp>
      <p:sp>
        <p:nvSpPr>
          <p:cNvPr id="91" name="Rectangle: Rounded Corners 15">
            <a:extLst>
              <a:ext uri="{FF2B5EF4-FFF2-40B4-BE49-F238E27FC236}">
                <a16:creationId xmlns:a16="http://schemas.microsoft.com/office/drawing/2014/main" id="{174466A4-558D-CAF3-7080-07F92FDFA78F}"/>
              </a:ext>
            </a:extLst>
          </p:cNvPr>
          <p:cNvSpPr/>
          <p:nvPr/>
        </p:nvSpPr>
        <p:spPr bwMode="auto">
          <a:xfrm>
            <a:off x="707449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10:00 am</a:t>
            </a:r>
          </a:p>
        </p:txBody>
      </p:sp>
      <p:sp>
        <p:nvSpPr>
          <p:cNvPr id="92" name="Rectangle: Rounded Corners 6">
            <a:extLst>
              <a:ext uri="{FF2B5EF4-FFF2-40B4-BE49-F238E27FC236}">
                <a16:creationId xmlns:a16="http://schemas.microsoft.com/office/drawing/2014/main" id="{3A236E13-228D-B4F4-B133-CB6E21A6E40F}"/>
              </a:ext>
              <a:ext uri="{C183D7F6-B498-43B3-948B-1728B52AA6E4}">
                <adec:decorative xmlns:adec="http://schemas.microsoft.com/office/drawing/2017/decorative" val="1"/>
              </a:ext>
            </a:extLst>
          </p:cNvPr>
          <p:cNvSpPr/>
          <p:nvPr/>
        </p:nvSpPr>
        <p:spPr bwMode="auto">
          <a:xfrm>
            <a:off x="7074494" y="3167835"/>
            <a:ext cx="2705513" cy="66583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Summarize the information on accounts due for investigations and create an action plan.</a:t>
            </a: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p:txBody>
      </p:sp>
      <p:sp>
        <p:nvSpPr>
          <p:cNvPr id="93" name="TextBox 92">
            <a:extLst>
              <a:ext uri="{FF2B5EF4-FFF2-40B4-BE49-F238E27FC236}">
                <a16:creationId xmlns:a16="http://schemas.microsoft.com/office/drawing/2014/main" id="{A984ECA1-45A5-80E8-CEFC-FFD5A2F0AF83}"/>
              </a:ext>
            </a:extLst>
          </p:cNvPr>
          <p:cNvSpPr txBox="1"/>
          <p:nvPr/>
        </p:nvSpPr>
        <p:spPr>
          <a:xfrm>
            <a:off x="7074494" y="2033954"/>
            <a:ext cx="270551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Focus on in-depth analysis of accounts that have been flagged for potential issues to determine the necessary course of action.</a:t>
            </a:r>
          </a:p>
        </p:txBody>
      </p:sp>
      <p:sp>
        <p:nvSpPr>
          <p:cNvPr id="94" name="Rectangle: Rounded Corners 6">
            <a:extLst>
              <a:ext uri="{FF2B5EF4-FFF2-40B4-BE49-F238E27FC236}">
                <a16:creationId xmlns:a16="http://schemas.microsoft.com/office/drawing/2014/main" id="{0908EF00-A5A9-B075-4F0D-C4FBE9FBF0FF}"/>
              </a:ext>
              <a:ext uri="{C183D7F6-B498-43B3-948B-1728B52AA6E4}">
                <adec:decorative xmlns:adec="http://schemas.microsoft.com/office/drawing/2017/decorative" val="1"/>
              </a:ext>
            </a:extLst>
          </p:cNvPr>
          <p:cNvSpPr/>
          <p:nvPr/>
        </p:nvSpPr>
        <p:spPr bwMode="auto">
          <a:xfrm>
            <a:off x="3690824" y="5750163"/>
            <a:ext cx="2844911" cy="480654"/>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a:solidFill>
                  <a:srgbClr val="1A1A1A"/>
                </a:solidFill>
                <a:latin typeface="Segoe UI"/>
              </a:rPr>
              <a:t>Prompt: </a:t>
            </a:r>
            <a:r>
              <a:rPr lang="en-US" sz="900" b="1" spc="0" noProof="0">
                <a:solidFill>
                  <a:schemeClr val="tx1"/>
                </a:solidFill>
                <a:latin typeface="Segoe UI"/>
              </a:rPr>
              <a:t>Summarize this thread</a:t>
            </a:r>
            <a:r>
              <a:rPr lang="en-US" sz="900" spc="0" noProof="0">
                <a:solidFill>
                  <a:schemeClr val="tx1"/>
                </a:solidFill>
                <a:latin typeface="Segoe UI"/>
              </a:rPr>
              <a:t> identifying outstanding issues and actionable items.</a:t>
            </a: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kern="0" noProof="0">
              <a:solidFill>
                <a:srgbClr val="1A1A1A"/>
              </a:solidFill>
              <a:latin typeface="Segoe UI"/>
            </a:endParaRPr>
          </a:p>
        </p:txBody>
      </p:sp>
      <p:sp>
        <p:nvSpPr>
          <p:cNvPr id="95" name="Rectangle: Rounded Corners 19">
            <a:extLst>
              <a:ext uri="{FF2B5EF4-FFF2-40B4-BE49-F238E27FC236}">
                <a16:creationId xmlns:a16="http://schemas.microsoft.com/office/drawing/2014/main" id="{FDAC66A0-D2D5-3D4E-B9F6-613069A7198B}"/>
              </a:ext>
            </a:extLst>
          </p:cNvPr>
          <p:cNvSpPr/>
          <p:nvPr/>
        </p:nvSpPr>
        <p:spPr bwMode="auto">
          <a:xfrm>
            <a:off x="3820455" y="405101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2:00 pm</a:t>
            </a:r>
          </a:p>
        </p:txBody>
      </p:sp>
      <p:sp>
        <p:nvSpPr>
          <p:cNvPr id="96" name="TextBox 95">
            <a:extLst>
              <a:ext uri="{FF2B5EF4-FFF2-40B4-BE49-F238E27FC236}">
                <a16:creationId xmlns:a16="http://schemas.microsoft.com/office/drawing/2014/main" id="{8EE49275-7852-321E-C528-438AD838D498}"/>
              </a:ext>
            </a:extLst>
          </p:cNvPr>
          <p:cNvSpPr txBox="1"/>
          <p:nvPr/>
        </p:nvSpPr>
        <p:spPr>
          <a:xfrm>
            <a:off x="3690700" y="4500890"/>
            <a:ext cx="3026453"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Catch up on correspondence to resolve outstanding queries and ensure clearance.</a:t>
            </a:r>
          </a:p>
        </p:txBody>
      </p:sp>
      <p:sp>
        <p:nvSpPr>
          <p:cNvPr id="137" name="Oval 136">
            <a:extLst>
              <a:ext uri="{FF2B5EF4-FFF2-40B4-BE49-F238E27FC236}">
                <a16:creationId xmlns:a16="http://schemas.microsoft.com/office/drawing/2014/main" id="{D33D4485-42B1-1144-C44E-DA05BAB746FF}"/>
              </a:ext>
            </a:extLst>
          </p:cNvPr>
          <p:cNvSpPr>
            <a:spLocks/>
          </p:cNvSpPr>
          <p:nvPr/>
        </p:nvSpPr>
        <p:spPr bwMode="auto">
          <a:xfrm>
            <a:off x="7500428" y="527341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grpSp>
        <p:nvGrpSpPr>
          <p:cNvPr id="12" name="Group 11">
            <a:extLst>
              <a:ext uri="{FF2B5EF4-FFF2-40B4-BE49-F238E27FC236}">
                <a16:creationId xmlns:a16="http://schemas.microsoft.com/office/drawing/2014/main" id="{F106B6E7-7CEA-FBB3-01EE-EAC17CDDB373}"/>
              </a:ext>
            </a:extLst>
          </p:cNvPr>
          <p:cNvGrpSpPr/>
          <p:nvPr/>
        </p:nvGrpSpPr>
        <p:grpSpPr>
          <a:xfrm>
            <a:off x="7136998" y="2670060"/>
            <a:ext cx="2011569" cy="411480"/>
            <a:chOff x="4495083" y="5273411"/>
            <a:chExt cx="2011569" cy="411480"/>
          </a:xfrm>
        </p:grpSpPr>
        <p:grpSp>
          <p:nvGrpSpPr>
            <p:cNvPr id="140" name="Group 139">
              <a:extLst>
                <a:ext uri="{FF2B5EF4-FFF2-40B4-BE49-F238E27FC236}">
                  <a16:creationId xmlns:a16="http://schemas.microsoft.com/office/drawing/2014/main" id="{4CD93433-20A4-7667-4362-BBD68F1F0060}"/>
                </a:ext>
              </a:extLst>
            </p:cNvPr>
            <p:cNvGrpSpPr/>
            <p:nvPr/>
          </p:nvGrpSpPr>
          <p:grpSpPr>
            <a:xfrm>
              <a:off x="4495083" y="5273411"/>
              <a:ext cx="411480" cy="411480"/>
              <a:chOff x="4447458" y="5129735"/>
              <a:chExt cx="411480" cy="411480"/>
            </a:xfrm>
          </p:grpSpPr>
          <p:sp>
            <p:nvSpPr>
              <p:cNvPr id="141" name="Oval 140">
                <a:extLst>
                  <a:ext uri="{FF2B5EF4-FFF2-40B4-BE49-F238E27FC236}">
                    <a16:creationId xmlns:a16="http://schemas.microsoft.com/office/drawing/2014/main" id="{0F94668E-55BE-D6B7-C7CE-C1144E750BF2}"/>
                  </a:ext>
                </a:extLst>
              </p:cNvPr>
              <p:cNvSpPr>
                <a:spLocks/>
              </p:cNvSpPr>
              <p:nvPr/>
            </p:nvSpPr>
            <p:spPr bwMode="auto">
              <a:xfrm>
                <a:off x="4447458" y="512973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142" name="Picture 141" descr="Zip Co logo SVG free download, id: 101874 - Brandlogos.net">
                <a:hlinkClick r:id="rId10"/>
                <a:extLst>
                  <a:ext uri="{FF2B5EF4-FFF2-40B4-BE49-F238E27FC236}">
                    <a16:creationId xmlns:a16="http://schemas.microsoft.com/office/drawing/2014/main" id="{22CB029E-D386-45BB-2012-ABAD91FF73A4}"/>
                  </a:ext>
                </a:extLst>
              </p:cNvPr>
              <p:cNvPicPr>
                <a:picLocks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584569" y="5292092"/>
                <a:ext cx="197434" cy="160448"/>
              </a:xfrm>
              <a:prstGeom prst="rect">
                <a:avLst/>
              </a:prstGeom>
              <a:noFill/>
              <a:extLst>
                <a:ext uri="{909E8E84-426E-40DD-AFC4-6F175D3DCCD1}">
                  <a14:hiddenFill xmlns:a14="http://schemas.microsoft.com/office/drawing/2010/main">
                    <a:solidFill>
                      <a:srgbClr val="FFFFFF"/>
                    </a:solidFill>
                  </a14:hiddenFill>
                </a:ext>
              </a:extLst>
            </p:spPr>
          </p:pic>
        </p:grpSp>
        <p:sp>
          <p:nvSpPr>
            <p:cNvPr id="143" name="TextBox 142">
              <a:extLst>
                <a:ext uri="{FF2B5EF4-FFF2-40B4-BE49-F238E27FC236}">
                  <a16:creationId xmlns:a16="http://schemas.microsoft.com/office/drawing/2014/main" id="{06581F12-3ACE-09EF-4779-D90DB0A7F6DA}"/>
                </a:ext>
                <a:ext uri="{C183D7F6-B498-43B3-948B-1728B52AA6E4}">
                  <adec:decorative xmlns:adec="http://schemas.microsoft.com/office/drawing/2017/decorative" val="0"/>
                </a:ext>
              </a:extLst>
            </p:cNvPr>
            <p:cNvSpPr txBox="1"/>
            <p:nvPr/>
          </p:nvSpPr>
          <p:spPr>
            <a:xfrm>
              <a:off x="5010283" y="5411550"/>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grpSp>
      <p:sp>
        <p:nvSpPr>
          <p:cNvPr id="152" name="TextBox 151">
            <a:extLst>
              <a:ext uri="{FF2B5EF4-FFF2-40B4-BE49-F238E27FC236}">
                <a16:creationId xmlns:a16="http://schemas.microsoft.com/office/drawing/2014/main" id="{50A36156-8011-A1CE-B048-07ED42FA4EE8}"/>
              </a:ext>
            </a:extLst>
          </p:cNvPr>
          <p:cNvSpPr txBox="1"/>
          <p:nvPr/>
        </p:nvSpPr>
        <p:spPr>
          <a:xfrm>
            <a:off x="10217553" y="1179297"/>
            <a:ext cx="1905067" cy="1908215"/>
          </a:xfrm>
          <a:prstGeom prst="rect">
            <a:avLst/>
          </a:prstGeom>
          <a:noFill/>
        </p:spPr>
        <p:txBody>
          <a:bodyPr wrap="square" lIns="0" tIns="0" rIns="0" bIns="0" rtlCol="0">
            <a:spAutoFit/>
          </a:bodyPr>
          <a:lstStyle/>
          <a:p>
            <a:pPr algn="r"/>
            <a:r>
              <a:rPr lang="en-US" sz="2400" noProof="0">
                <a:solidFill>
                  <a:schemeClr val="accent3"/>
                </a:solidFill>
                <a:latin typeface="Segoe UI Semibold"/>
              </a:rPr>
              <a:t>Matt</a:t>
            </a:r>
          </a:p>
          <a:p>
            <a:pPr algn="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is a Customs Agent who aims to improve the customs clearance and collection efficiency.</a:t>
            </a:r>
          </a:p>
          <a:p>
            <a:pPr algn="r"/>
            <a:endParaRPr kumimoji="0" lang="en-US" sz="20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153" name="Graphic 152">
            <a:extLst>
              <a:ext uri="{FF2B5EF4-FFF2-40B4-BE49-F238E27FC236}">
                <a16:creationId xmlns:a16="http://schemas.microsoft.com/office/drawing/2014/main" id="{B0642E12-9C17-A0C1-430B-FF562DBA327E}"/>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rot="10800000">
            <a:off x="11425061" y="2976344"/>
            <a:ext cx="274790" cy="274790"/>
          </a:xfrm>
          <a:prstGeom prst="rect">
            <a:avLst/>
          </a:prstGeom>
        </p:spPr>
      </p:pic>
      <p:sp>
        <p:nvSpPr>
          <p:cNvPr id="13" name="TextBox 12">
            <a:extLst>
              <a:ext uri="{FF2B5EF4-FFF2-40B4-BE49-F238E27FC236}">
                <a16:creationId xmlns:a16="http://schemas.microsoft.com/office/drawing/2014/main" id="{9E13FC45-F5D6-E95B-152E-1DEA8F89FC63}"/>
              </a:ext>
            </a:extLst>
          </p:cNvPr>
          <p:cNvSpPr txBox="1"/>
          <p:nvPr/>
        </p:nvSpPr>
        <p:spPr>
          <a:xfrm>
            <a:off x="7068596" y="4494256"/>
            <a:ext cx="2901234"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Prepare to brief the investigation team on upcoming actions and ensure that all team members are informed of their specific roles.</a:t>
            </a:r>
          </a:p>
        </p:txBody>
      </p:sp>
      <p:grpSp>
        <p:nvGrpSpPr>
          <p:cNvPr id="16" name="Group 15">
            <a:extLst>
              <a:ext uri="{FF2B5EF4-FFF2-40B4-BE49-F238E27FC236}">
                <a16:creationId xmlns:a16="http://schemas.microsoft.com/office/drawing/2014/main" id="{30672B75-7AB5-B3FD-9BEC-412C94BD0390}"/>
              </a:ext>
            </a:extLst>
          </p:cNvPr>
          <p:cNvGrpSpPr/>
          <p:nvPr/>
        </p:nvGrpSpPr>
        <p:grpSpPr>
          <a:xfrm>
            <a:off x="7282491" y="5288642"/>
            <a:ext cx="2146655" cy="190965"/>
            <a:chOff x="7951310" y="5159246"/>
            <a:chExt cx="2146655" cy="190965"/>
          </a:xfrm>
        </p:grpSpPr>
        <p:sp>
          <p:nvSpPr>
            <p:cNvPr id="17" name="TextBox 16">
              <a:extLst>
                <a:ext uri="{FF2B5EF4-FFF2-40B4-BE49-F238E27FC236}">
                  <a16:creationId xmlns:a16="http://schemas.microsoft.com/office/drawing/2014/main" id="{6A804DEE-4CEC-3377-FBCB-5EF4FDF73221}"/>
                </a:ext>
                <a:ext uri="{C183D7F6-B498-43B3-948B-1728B52AA6E4}">
                  <adec:decorative xmlns:adec="http://schemas.microsoft.com/office/drawing/2017/decorative" val="0"/>
                </a:ext>
              </a:extLst>
            </p:cNvPr>
            <p:cNvSpPr txBox="1"/>
            <p:nvPr/>
          </p:nvSpPr>
          <p:spPr>
            <a:xfrm>
              <a:off x="8301173" y="5162395"/>
              <a:ext cx="1796792" cy="184666"/>
            </a:xfrm>
            <a:prstGeom prst="rect">
              <a:avLst/>
            </a:prstGeom>
            <a:noFill/>
          </p:spPr>
          <p:txBody>
            <a:bodyPr wrap="square" lIns="0" tIns="0" rIns="0" bIns="0" rtlCol="0" anchor="ctr">
              <a:spAutoFit/>
            </a:bodyPr>
            <a:lstStyle/>
            <a:p>
              <a:pPr defTabSz="914367">
                <a:defRPr/>
              </a:pPr>
              <a:r>
                <a:rPr lang="en-US" sz="1200" noProof="0">
                  <a:solidFill>
                    <a:prstClr val="black"/>
                  </a:solidFill>
                  <a:latin typeface="Segoe UI Semibold"/>
                </a:rPr>
                <a:t>Copilot in PowerPoint</a:t>
              </a:r>
            </a:p>
          </p:txBody>
        </p:sp>
        <p:pic>
          <p:nvPicPr>
            <p:cNvPr id="18" name="Picture 4" descr="Microsoft PowerPoint Logo - PNG and Vector - Logo Download">
              <a:hlinkClick r:id="rId14"/>
              <a:extLst>
                <a:ext uri="{FF2B5EF4-FFF2-40B4-BE49-F238E27FC236}">
                  <a16:creationId xmlns:a16="http://schemas.microsoft.com/office/drawing/2014/main" id="{F8982CA3-DCB9-1D81-B313-372C412B7F62}"/>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951310" y="5159246"/>
              <a:ext cx="205287" cy="1909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a16="http://schemas.microsoft.com/office/drawing/2014/main" id="{24B89E83-3995-D2AC-7C60-FF9223A48318}"/>
              </a:ext>
            </a:extLst>
          </p:cNvPr>
          <p:cNvGrpSpPr/>
          <p:nvPr/>
        </p:nvGrpSpPr>
        <p:grpSpPr>
          <a:xfrm>
            <a:off x="4017912" y="5143284"/>
            <a:ext cx="2118640" cy="411480"/>
            <a:chOff x="-900503" y="2282565"/>
            <a:chExt cx="2118640" cy="411480"/>
          </a:xfrm>
        </p:grpSpPr>
        <p:sp>
          <p:nvSpPr>
            <p:cNvPr id="26" name="Oval 25">
              <a:extLst>
                <a:ext uri="{FF2B5EF4-FFF2-40B4-BE49-F238E27FC236}">
                  <a16:creationId xmlns:a16="http://schemas.microsoft.com/office/drawing/2014/main" id="{F8F1A165-6421-39C2-C841-45ED2DEEAA07}"/>
                </a:ext>
              </a:extLst>
            </p:cNvPr>
            <p:cNvSpPr>
              <a:spLocks/>
            </p:cNvSpPr>
            <p:nvPr/>
          </p:nvSpPr>
          <p:spPr bwMode="auto">
            <a:xfrm>
              <a:off x="-900503" y="228256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27" name="Picture 6" descr="Microsoft Teams Logo, symbol, meaning, history, PNG">
              <a:hlinkClick r:id="rId16"/>
              <a:extLst>
                <a:ext uri="{FF2B5EF4-FFF2-40B4-BE49-F238E27FC236}">
                  <a16:creationId xmlns:a16="http://schemas.microsoft.com/office/drawing/2014/main" id="{FF3C1A41-CFA1-5FB6-D124-CF89FAD22654}"/>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l="20244" r="20244"/>
            <a:stretch/>
          </p:blipFill>
          <p:spPr bwMode="auto">
            <a:xfrm>
              <a:off x="-752957" y="2417245"/>
              <a:ext cx="188383" cy="178057"/>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0AE24E37-55A5-2782-A432-59323B9FF423}"/>
                </a:ext>
                <a:ext uri="{C183D7F6-B498-43B3-948B-1728B52AA6E4}">
                  <adec:decorative xmlns:adec="http://schemas.microsoft.com/office/drawing/2017/decorative" val="0"/>
                </a:ext>
              </a:extLst>
            </p:cNvPr>
            <p:cNvSpPr txBox="1"/>
            <p:nvPr/>
          </p:nvSpPr>
          <p:spPr>
            <a:xfrm>
              <a:off x="-383919" y="2401037"/>
              <a:ext cx="1602056" cy="184666"/>
            </a:xfrm>
            <a:prstGeom prst="rect">
              <a:avLst/>
            </a:prstGeom>
            <a:noFill/>
          </p:spPr>
          <p:txBody>
            <a:bodyPr wrap="square" lIns="0" tIns="0" rIns="0" bIns="0" rtlCol="0" anchor="ctr">
              <a:spAutoFit/>
            </a:bodyPr>
            <a:lstStyle/>
            <a:p>
              <a:pPr defTabSz="914367">
                <a:defRPr/>
              </a:pPr>
              <a:r>
                <a:rPr lang="en-US" sz="1200" noProof="0">
                  <a:solidFill>
                    <a:prstClr val="black"/>
                  </a:solidFill>
                  <a:latin typeface="Segoe UI Semibold"/>
                </a:rPr>
                <a:t>Copilot in Teams</a:t>
              </a:r>
            </a:p>
          </p:txBody>
        </p:sp>
      </p:grpSp>
      <p:grpSp>
        <p:nvGrpSpPr>
          <p:cNvPr id="38" name="Group 37">
            <a:extLst>
              <a:ext uri="{FF2B5EF4-FFF2-40B4-BE49-F238E27FC236}">
                <a16:creationId xmlns:a16="http://schemas.microsoft.com/office/drawing/2014/main" id="{47F26BE0-33D4-DAE1-469A-412150022720}"/>
              </a:ext>
            </a:extLst>
          </p:cNvPr>
          <p:cNvGrpSpPr/>
          <p:nvPr/>
        </p:nvGrpSpPr>
        <p:grpSpPr>
          <a:xfrm>
            <a:off x="840948" y="5175318"/>
            <a:ext cx="2361959" cy="360000"/>
            <a:chOff x="577439" y="3137252"/>
            <a:chExt cx="2361959" cy="360000"/>
          </a:xfrm>
        </p:grpSpPr>
        <p:pic>
          <p:nvPicPr>
            <p:cNvPr id="39" name="Picture 38">
              <a:extLst>
                <a:ext uri="{FF2B5EF4-FFF2-40B4-BE49-F238E27FC236}">
                  <a16:creationId xmlns:a16="http://schemas.microsoft.com/office/drawing/2014/main" id="{4392FF9C-D26D-2145-EE09-9D813E68E793}"/>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40" name="TextBox 39">
              <a:extLst>
                <a:ext uri="{FF2B5EF4-FFF2-40B4-BE49-F238E27FC236}">
                  <a16:creationId xmlns:a16="http://schemas.microsoft.com/office/drawing/2014/main" id="{8258F6BC-1C93-9369-28DE-67CC42413C53}"/>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1" name="Group 30">
            <a:extLst>
              <a:ext uri="{FF2B5EF4-FFF2-40B4-BE49-F238E27FC236}">
                <a16:creationId xmlns:a16="http://schemas.microsoft.com/office/drawing/2014/main" id="{C41B233F-F14C-E170-D0FB-7287608B51CA}"/>
              </a:ext>
            </a:extLst>
          </p:cNvPr>
          <p:cNvGrpSpPr/>
          <p:nvPr/>
        </p:nvGrpSpPr>
        <p:grpSpPr>
          <a:xfrm>
            <a:off x="3995683" y="2694792"/>
            <a:ext cx="2118640" cy="411480"/>
            <a:chOff x="-900503" y="2282565"/>
            <a:chExt cx="2118640" cy="411480"/>
          </a:xfrm>
        </p:grpSpPr>
        <p:sp>
          <p:nvSpPr>
            <p:cNvPr id="32" name="Oval 31">
              <a:extLst>
                <a:ext uri="{FF2B5EF4-FFF2-40B4-BE49-F238E27FC236}">
                  <a16:creationId xmlns:a16="http://schemas.microsoft.com/office/drawing/2014/main" id="{65506699-80FC-41A4-5B04-4BEE8315D5A0}"/>
                </a:ext>
              </a:extLst>
            </p:cNvPr>
            <p:cNvSpPr>
              <a:spLocks/>
            </p:cNvSpPr>
            <p:nvPr/>
          </p:nvSpPr>
          <p:spPr bwMode="auto">
            <a:xfrm>
              <a:off x="-900503" y="228256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33" name="Picture 6" descr="Microsoft Teams Logo, symbol, meaning, history, PNG">
              <a:hlinkClick r:id="rId16"/>
              <a:extLst>
                <a:ext uri="{FF2B5EF4-FFF2-40B4-BE49-F238E27FC236}">
                  <a16:creationId xmlns:a16="http://schemas.microsoft.com/office/drawing/2014/main" id="{DC5EF09F-6993-338B-F921-1EFBCC7C072C}"/>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l="20244" r="20244"/>
            <a:stretch/>
          </p:blipFill>
          <p:spPr bwMode="auto">
            <a:xfrm>
              <a:off x="-752957" y="2417245"/>
              <a:ext cx="188383" cy="17805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79B5DC40-14C0-0EF1-FAAA-A9396994574C}"/>
                </a:ext>
                <a:ext uri="{C183D7F6-B498-43B3-948B-1728B52AA6E4}">
                  <adec:decorative xmlns:adec="http://schemas.microsoft.com/office/drawing/2017/decorative" val="0"/>
                </a:ext>
              </a:extLst>
            </p:cNvPr>
            <p:cNvSpPr txBox="1"/>
            <p:nvPr/>
          </p:nvSpPr>
          <p:spPr>
            <a:xfrm>
              <a:off x="-383919" y="2401037"/>
              <a:ext cx="1602056" cy="184666"/>
            </a:xfrm>
            <a:prstGeom prst="rect">
              <a:avLst/>
            </a:prstGeom>
            <a:noFill/>
          </p:spPr>
          <p:txBody>
            <a:bodyPr wrap="square" lIns="0" tIns="0" rIns="0" bIns="0" rtlCol="0" anchor="ctr">
              <a:spAutoFit/>
            </a:bodyPr>
            <a:lstStyle/>
            <a:p>
              <a:pPr defTabSz="914367">
                <a:defRPr/>
              </a:pPr>
              <a:r>
                <a:rPr lang="en-US" sz="1200" noProof="0">
                  <a:solidFill>
                    <a:prstClr val="black"/>
                  </a:solidFill>
                  <a:latin typeface="Segoe UI Semibold"/>
                </a:rPr>
                <a:t>Copilot in Teams</a:t>
              </a:r>
            </a:p>
          </p:txBody>
        </p:sp>
      </p:grpSp>
      <p:grpSp>
        <p:nvGrpSpPr>
          <p:cNvPr id="35" name="Group 34">
            <a:extLst>
              <a:ext uri="{FF2B5EF4-FFF2-40B4-BE49-F238E27FC236}">
                <a16:creationId xmlns:a16="http://schemas.microsoft.com/office/drawing/2014/main" id="{B1095E8C-782E-264A-0B3F-EDA27CE83F0B}"/>
              </a:ext>
            </a:extLst>
          </p:cNvPr>
          <p:cNvGrpSpPr/>
          <p:nvPr/>
        </p:nvGrpSpPr>
        <p:grpSpPr>
          <a:xfrm>
            <a:off x="840948" y="2720532"/>
            <a:ext cx="2361959" cy="360000"/>
            <a:chOff x="577439" y="3137252"/>
            <a:chExt cx="2361959" cy="360000"/>
          </a:xfrm>
        </p:grpSpPr>
        <p:pic>
          <p:nvPicPr>
            <p:cNvPr id="36" name="Picture 35">
              <a:extLst>
                <a:ext uri="{FF2B5EF4-FFF2-40B4-BE49-F238E27FC236}">
                  <a16:creationId xmlns:a16="http://schemas.microsoft.com/office/drawing/2014/main" id="{5BB6757F-6687-8F9C-A7FA-A88853E6156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42" name="TextBox 41">
              <a:extLst>
                <a:ext uri="{FF2B5EF4-FFF2-40B4-BE49-F238E27FC236}">
                  <a16:creationId xmlns:a16="http://schemas.microsoft.com/office/drawing/2014/main" id="{29C41EAF-8A43-BE12-08E5-AAAF8E13F973}"/>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214244169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042BE-6918-9A38-A008-E45990B5C8F2}"/>
            </a:ext>
          </a:extLst>
        </p:cNvPr>
        <p:cNvGrpSpPr/>
        <p:nvPr/>
      </p:nvGrpSpPr>
      <p:grpSpPr>
        <a:xfrm>
          <a:off x="0" y="0"/>
          <a:ext cx="0" cy="0"/>
          <a:chOff x="0" y="0"/>
          <a:chExt cx="0" cy="0"/>
        </a:xfrm>
      </p:grpSpPr>
      <p:sp>
        <p:nvSpPr>
          <p:cNvPr id="68" name="Title 67">
            <a:extLst>
              <a:ext uri="{FF2B5EF4-FFF2-40B4-BE49-F238E27FC236}">
                <a16:creationId xmlns:a16="http://schemas.microsoft.com/office/drawing/2014/main" id="{9C5BEC41-3AAC-62CA-CADF-77825CBA570C}"/>
              </a:ext>
            </a:extLst>
          </p:cNvPr>
          <p:cNvSpPr>
            <a:spLocks noGrp="1"/>
          </p:cNvSpPr>
          <p:nvPr>
            <p:ph type="title"/>
          </p:nvPr>
        </p:nvSpPr>
        <p:spPr>
          <a:xfrm>
            <a:off x="584200" y="387766"/>
            <a:ext cx="5672544" cy="263149"/>
          </a:xfrm>
        </p:spPr>
        <p:txBody>
          <a:bodyPr/>
          <a:lstStyle/>
          <a:p>
            <a:r>
              <a:rPr lang="en-US" noProof="0" dirty="0"/>
              <a:t>A day in the life of a Budget Analyst</a:t>
            </a:r>
          </a:p>
        </p:txBody>
      </p:sp>
      <p:sp>
        <p:nvSpPr>
          <p:cNvPr id="152" name="TextBox 151">
            <a:extLst>
              <a:ext uri="{FF2B5EF4-FFF2-40B4-BE49-F238E27FC236}">
                <a16:creationId xmlns:a16="http://schemas.microsoft.com/office/drawing/2014/main" id="{5C4B0454-6BD1-A968-2F70-EE5E125EE780}"/>
              </a:ext>
            </a:extLst>
          </p:cNvPr>
          <p:cNvSpPr txBox="1"/>
          <p:nvPr/>
        </p:nvSpPr>
        <p:spPr>
          <a:xfrm>
            <a:off x="10206183" y="1494566"/>
            <a:ext cx="1905067" cy="1107996"/>
          </a:xfrm>
          <a:prstGeom prst="rect">
            <a:avLst/>
          </a:prstGeom>
          <a:noFill/>
        </p:spPr>
        <p:txBody>
          <a:bodyPr wrap="square" lIns="0" tIns="0" rIns="0" bIns="0" rtlCol="0">
            <a:spAutoFit/>
          </a:bodyPr>
          <a:lstStyle/>
          <a:p>
            <a:pPr algn="r"/>
            <a:r>
              <a:rPr lang="en-US" sz="2400" noProof="0" dirty="0">
                <a:solidFill>
                  <a:schemeClr val="accent3"/>
                </a:solidFill>
                <a:latin typeface="Segoe UI Semibold"/>
              </a:rPr>
              <a:t>Megan</a:t>
            </a:r>
          </a:p>
          <a:p>
            <a:pPr algn="r"/>
            <a:r>
              <a:rPr kumimoji="0" lang="en-US" sz="1600" u="none" strike="noStrike" kern="1200" cap="none" spc="0" normalizeH="0" baseline="0" noProof="0" dirty="0">
                <a:ln>
                  <a:noFill/>
                </a:ln>
                <a:solidFill>
                  <a:schemeClr val="accent3"/>
                </a:solidFill>
                <a:effectLst/>
                <a:uLnTx/>
                <a:uFillTx/>
                <a:latin typeface="Segoe UI" panose="020B0502040204020203" pitchFamily="34" charset="0"/>
                <a:cs typeface="Segoe UI" panose="020B0502040204020203" pitchFamily="34" charset="0"/>
              </a:rPr>
              <a:t> is budget analyst at the revenue  collection office.  </a:t>
            </a:r>
            <a:endParaRPr kumimoji="0" lang="en-US" sz="2000" u="none" strike="noStrike" kern="1200" cap="none" spc="0" normalizeH="0" baseline="0" noProof="0" dirty="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153" name="Graphic 152">
            <a:extLst>
              <a:ext uri="{FF2B5EF4-FFF2-40B4-BE49-F238E27FC236}">
                <a16:creationId xmlns:a16="http://schemas.microsoft.com/office/drawing/2014/main" id="{8C4AFBFE-CC31-EC56-AC15-85D3A6A6D15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11343233" y="2815621"/>
            <a:ext cx="274790" cy="274790"/>
          </a:xfrm>
          <a:prstGeom prst="rect">
            <a:avLst/>
          </a:prstGeom>
        </p:spPr>
      </p:pic>
      <p:sp>
        <p:nvSpPr>
          <p:cNvPr id="41" name="Text Placeholder 40">
            <a:extLst>
              <a:ext uri="{FF2B5EF4-FFF2-40B4-BE49-F238E27FC236}">
                <a16:creationId xmlns:a16="http://schemas.microsoft.com/office/drawing/2014/main" id="{0BFFD1D5-E71D-06E6-7DBF-FDF709E82693}"/>
              </a:ext>
            </a:extLst>
          </p:cNvPr>
          <p:cNvSpPr>
            <a:spLocks noGrp="1"/>
          </p:cNvSpPr>
          <p:nvPr>
            <p:ph type="body" sz="quarter" idx="17"/>
          </p:nvPr>
        </p:nvSpPr>
        <p:spPr>
          <a:xfrm>
            <a:off x="6096001" y="521099"/>
            <a:ext cx="4022928" cy="169277"/>
          </a:xfrm>
        </p:spPr>
        <p:txBody>
          <a:bodyPr/>
          <a:lstStyle/>
          <a:p>
            <a:r>
              <a:rPr lang="en-US" noProof="0">
                <a:latin typeface="Segoe UI Semibold"/>
                <a:cs typeface="Segoe UI Semibold"/>
              </a:rPr>
              <a:t>Microsoft 365 Copilot</a:t>
            </a:r>
            <a:endParaRPr lang="en-US" noProof="0"/>
          </a:p>
        </p:txBody>
      </p:sp>
      <p:sp>
        <p:nvSpPr>
          <p:cNvPr id="46" name="Text Placeholder 45">
            <a:extLst>
              <a:ext uri="{FF2B5EF4-FFF2-40B4-BE49-F238E27FC236}">
                <a16:creationId xmlns:a16="http://schemas.microsoft.com/office/drawing/2014/main" id="{BB0C4D5A-FDA8-E6DC-548F-25F3FA8B2DEB}"/>
              </a:ext>
            </a:extLst>
          </p:cNvPr>
          <p:cNvSpPr>
            <a:spLocks noGrp="1"/>
          </p:cNvSpPr>
          <p:nvPr>
            <p:ph type="body" sz="quarter" idx="38"/>
          </p:nvPr>
        </p:nvSpPr>
        <p:spPr>
          <a:solidFill>
            <a:srgbClr val="0070C0"/>
          </a:solidFill>
        </p:spPr>
        <p:txBody>
          <a:bodyPr/>
          <a:lstStyle/>
          <a:p>
            <a:endParaRPr lang="en-US" noProof="0"/>
          </a:p>
        </p:txBody>
      </p:sp>
      <p:sp>
        <p:nvSpPr>
          <p:cNvPr id="47" name="Text Placeholder 46">
            <a:extLst>
              <a:ext uri="{FF2B5EF4-FFF2-40B4-BE49-F238E27FC236}">
                <a16:creationId xmlns:a16="http://schemas.microsoft.com/office/drawing/2014/main" id="{1F3B613E-C1D2-17FC-0690-F9E7FD902A59}"/>
              </a:ext>
            </a:extLst>
          </p:cNvPr>
          <p:cNvSpPr>
            <a:spLocks noGrp="1"/>
          </p:cNvSpPr>
          <p:nvPr>
            <p:ph type="body" sz="quarter" idx="39"/>
          </p:nvPr>
        </p:nvSpPr>
        <p:spPr>
          <a:solidFill>
            <a:srgbClr val="0078D4"/>
          </a:solidFill>
        </p:spPr>
        <p:txBody>
          <a:bodyPr/>
          <a:lstStyle/>
          <a:p>
            <a:endParaRPr lang="en-US" noProof="0"/>
          </a:p>
        </p:txBody>
      </p:sp>
      <p:sp>
        <p:nvSpPr>
          <p:cNvPr id="48" name="Text Placeholder 47">
            <a:extLst>
              <a:ext uri="{FF2B5EF4-FFF2-40B4-BE49-F238E27FC236}">
                <a16:creationId xmlns:a16="http://schemas.microsoft.com/office/drawing/2014/main" id="{A1A4DEC2-55AE-1851-6FDB-625C3DEA18C2}"/>
              </a:ext>
            </a:extLst>
          </p:cNvPr>
          <p:cNvSpPr>
            <a:spLocks noGrp="1"/>
          </p:cNvSpPr>
          <p:nvPr>
            <p:ph type="body" sz="quarter" idx="40"/>
          </p:nvPr>
        </p:nvSpPr>
        <p:spPr>
          <a:solidFill>
            <a:schemeClr val="bg1">
              <a:lumMod val="50000"/>
            </a:schemeClr>
          </a:solidFill>
        </p:spPr>
        <p:txBody>
          <a:bodyPr/>
          <a:lstStyle/>
          <a:p>
            <a:endParaRPr lang="en-US" noProof="0"/>
          </a:p>
        </p:txBody>
      </p:sp>
      <p:sp>
        <p:nvSpPr>
          <p:cNvPr id="15" name="Text Placeholder 14">
            <a:extLst>
              <a:ext uri="{FF2B5EF4-FFF2-40B4-BE49-F238E27FC236}">
                <a16:creationId xmlns:a16="http://schemas.microsoft.com/office/drawing/2014/main" id="{54D7F0FC-7943-E448-4837-CF1163A86EEF}"/>
              </a:ext>
            </a:extLst>
          </p:cNvPr>
          <p:cNvSpPr>
            <a:spLocks noGrp="1"/>
          </p:cNvSpPr>
          <p:nvPr>
            <p:ph type="body" sz="quarter" idx="37"/>
          </p:nvPr>
        </p:nvSpPr>
        <p:spPr/>
        <p:txBody>
          <a:bodyPr/>
          <a:lstStyle/>
          <a:p>
            <a:endParaRPr lang="en-US" noProof="0"/>
          </a:p>
        </p:txBody>
      </p:sp>
      <p:sp>
        <p:nvSpPr>
          <p:cNvPr id="2" name="Rectangle: Rounded Corners 6">
            <a:extLst>
              <a:ext uri="{FF2B5EF4-FFF2-40B4-BE49-F238E27FC236}">
                <a16:creationId xmlns:a16="http://schemas.microsoft.com/office/drawing/2014/main" id="{3E6DD05E-74AE-DC38-24DD-8D2CB2660D4C}"/>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4" name="Rectangle: Rounded Corners 6">
            <a:extLst>
              <a:ext uri="{FF2B5EF4-FFF2-40B4-BE49-F238E27FC236}">
                <a16:creationId xmlns:a16="http://schemas.microsoft.com/office/drawing/2014/main" id="{249AA3A8-C855-3461-CB14-C1AD78393B78}"/>
              </a:ext>
              <a:ext uri="{C183D7F6-B498-43B3-948B-1728B52AA6E4}">
                <adec:decorative xmlns:adec="http://schemas.microsoft.com/office/drawing/2017/decorative" val="1"/>
              </a:ext>
            </a:extLst>
          </p:cNvPr>
          <p:cNvSpPr/>
          <p:nvPr/>
        </p:nvSpPr>
        <p:spPr bwMode="auto">
          <a:xfrm>
            <a:off x="1286540" y="1134767"/>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~45 minutes per day</a:t>
            </a:r>
          </a:p>
        </p:txBody>
      </p:sp>
      <p:pic>
        <p:nvPicPr>
          <p:cNvPr id="5" name="Graphic 4">
            <a:extLst>
              <a:ext uri="{FF2B5EF4-FFF2-40B4-BE49-F238E27FC236}">
                <a16:creationId xmlns:a16="http://schemas.microsoft.com/office/drawing/2014/main" id="{A71BBD43-8305-49B2-C8D0-8902186C43D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36270" y="1170767"/>
            <a:ext cx="144000" cy="144000"/>
          </a:xfrm>
          <a:prstGeom prst="rect">
            <a:avLst/>
          </a:prstGeom>
        </p:spPr>
      </p:pic>
      <p:sp>
        <p:nvSpPr>
          <p:cNvPr id="10" name="Rectangle: Rounded Corners 6">
            <a:extLst>
              <a:ext uri="{FF2B5EF4-FFF2-40B4-BE49-F238E27FC236}">
                <a16:creationId xmlns:a16="http://schemas.microsoft.com/office/drawing/2014/main" id="{A745FB7C-8DA1-1471-818B-12C9EF326F76}"/>
              </a:ext>
              <a:ext uri="{C183D7F6-B498-43B3-948B-1728B52AA6E4}">
                <adec:decorative xmlns:adec="http://schemas.microsoft.com/office/drawing/2017/decorative" val="1"/>
              </a:ext>
            </a:extLst>
          </p:cNvPr>
          <p:cNvSpPr/>
          <p:nvPr/>
        </p:nvSpPr>
        <p:spPr bwMode="auto">
          <a:xfrm>
            <a:off x="2908241" y="1134767"/>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What if analysis</a:t>
            </a:r>
          </a:p>
        </p:txBody>
      </p:sp>
      <p:pic>
        <p:nvPicPr>
          <p:cNvPr id="11" name="Graphic 10">
            <a:extLst>
              <a:ext uri="{FF2B5EF4-FFF2-40B4-BE49-F238E27FC236}">
                <a16:creationId xmlns:a16="http://schemas.microsoft.com/office/drawing/2014/main" id="{67E5A036-4428-1391-8589-3ACEF928B30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968076" y="1170767"/>
            <a:ext cx="144000" cy="144000"/>
          </a:xfrm>
          <a:prstGeom prst="rect">
            <a:avLst/>
          </a:prstGeom>
        </p:spPr>
      </p:pic>
      <p:sp>
        <p:nvSpPr>
          <p:cNvPr id="7" name="Rectangle: Rounded Corners 6">
            <a:extLst>
              <a:ext uri="{FF2B5EF4-FFF2-40B4-BE49-F238E27FC236}">
                <a16:creationId xmlns:a16="http://schemas.microsoft.com/office/drawing/2014/main" id="{E8730F5C-07F6-95B3-9BFC-6DCAA8C618D5}"/>
              </a:ext>
              <a:ext uri="{C183D7F6-B498-43B3-948B-1728B52AA6E4}">
                <adec:decorative xmlns:adec="http://schemas.microsoft.com/office/drawing/2017/decorative" val="1"/>
              </a:ext>
            </a:extLst>
          </p:cNvPr>
          <p:cNvSpPr/>
          <p:nvPr/>
        </p:nvSpPr>
        <p:spPr bwMode="auto">
          <a:xfrm>
            <a:off x="5754503" y="1134767"/>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dirty="0">
                <a:solidFill>
                  <a:srgbClr val="73391D"/>
                </a:solidFill>
                <a:latin typeface="Segoe UI Semibold" panose="020B0702040204020203" pitchFamily="34" charset="0"/>
                <a:cs typeface="Segoe UI Semibold" panose="020B0702040204020203" pitchFamily="34" charset="0"/>
              </a:rPr>
              <a:t>Additional coding</a:t>
            </a:r>
            <a:endPar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8" name="Graphic 7">
            <a:extLst>
              <a:ext uri="{FF2B5EF4-FFF2-40B4-BE49-F238E27FC236}">
                <a16:creationId xmlns:a16="http://schemas.microsoft.com/office/drawing/2014/main" id="{D35C73F0-B0FB-BC65-F2F8-4E38FB03B71C}"/>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01636" y="1170767"/>
            <a:ext cx="144000" cy="144000"/>
          </a:xfrm>
          <a:prstGeom prst="rect">
            <a:avLst/>
          </a:prstGeom>
        </p:spPr>
      </p:pic>
      <p:sp>
        <p:nvSpPr>
          <p:cNvPr id="87" name="Step 1 time">
            <a:extLst>
              <a:ext uri="{FF2B5EF4-FFF2-40B4-BE49-F238E27FC236}">
                <a16:creationId xmlns:a16="http://schemas.microsoft.com/office/drawing/2014/main" id="{88F2817E-3073-DC6F-531A-B99B165E81BF}"/>
              </a:ext>
            </a:extLst>
          </p:cNvPr>
          <p:cNvSpPr/>
          <p:nvPr/>
        </p:nvSpPr>
        <p:spPr bwMode="auto">
          <a:xfrm>
            <a:off x="566416"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8:00 am</a:t>
            </a:r>
          </a:p>
        </p:txBody>
      </p:sp>
      <p:sp>
        <p:nvSpPr>
          <p:cNvPr id="86" name="Step 1 top">
            <a:extLst>
              <a:ext uri="{FF2B5EF4-FFF2-40B4-BE49-F238E27FC236}">
                <a16:creationId xmlns:a16="http://schemas.microsoft.com/office/drawing/2014/main" id="{7EF95018-D871-A716-E883-73BE3B0A1647}"/>
              </a:ext>
            </a:extLst>
          </p:cNvPr>
          <p:cNvSpPr txBox="1"/>
          <p:nvPr/>
        </p:nvSpPr>
        <p:spPr>
          <a:xfrm>
            <a:off x="566414" y="2033954"/>
            <a:ext cx="2705513" cy="415498"/>
          </a:xfrm>
          <a:prstGeom prst="rect">
            <a:avLst/>
          </a:prstGeom>
          <a:noFill/>
        </p:spPr>
        <p:txBody>
          <a:bodyPr wrap="square" lIns="91440" tIns="0" rIns="91440" bIns="0"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900" b="0" i="0" u="none" strike="noStrike" kern="1200" cap="none" spc="0" normalizeH="0" baseline="0" noProof="0" dirty="0">
                <a:ln>
                  <a:noFill/>
                </a:ln>
                <a:effectLst/>
                <a:uLnTx/>
                <a:uFillTx/>
                <a:latin typeface="Segoe UI"/>
                <a:ea typeface="+mn-ea"/>
                <a:cs typeface="+mn-cs"/>
              </a:rPr>
              <a:t>Meghan began her day refreshing her data model and diving into changes. She then begins to prepare her weekly newsletter. </a:t>
            </a:r>
          </a:p>
        </p:txBody>
      </p:sp>
      <p:pic>
        <p:nvPicPr>
          <p:cNvPr id="18" name="Picture 17">
            <a:extLst>
              <a:ext uri="{FF2B5EF4-FFF2-40B4-BE49-F238E27FC236}">
                <a16:creationId xmlns:a16="http://schemas.microsoft.com/office/drawing/2014/main" id="{6D8D6328-563D-23C1-8D63-0DBC737CB23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05864" y="2751215"/>
            <a:ext cx="360000" cy="360000"/>
          </a:xfrm>
          <a:prstGeom prst="ellipse">
            <a:avLst/>
          </a:prstGeom>
          <a:solidFill>
            <a:srgbClr val="FFFFFF"/>
          </a:solidFill>
        </p:spPr>
      </p:pic>
      <p:sp>
        <p:nvSpPr>
          <p:cNvPr id="25" name="TextBox 24">
            <a:extLst>
              <a:ext uri="{FF2B5EF4-FFF2-40B4-BE49-F238E27FC236}">
                <a16:creationId xmlns:a16="http://schemas.microsoft.com/office/drawing/2014/main" id="{4E17623F-699D-09B3-ED97-0C64D9E5A744}"/>
              </a:ext>
              <a:ext uri="{C183D7F6-B498-43B3-948B-1728B52AA6E4}">
                <adec:decorative xmlns:adec="http://schemas.microsoft.com/office/drawing/2017/decorative" val="0"/>
              </a:ext>
            </a:extLst>
          </p:cNvPr>
          <p:cNvSpPr txBox="1"/>
          <p:nvPr/>
        </p:nvSpPr>
        <p:spPr>
          <a:xfrm>
            <a:off x="1264815" y="2846577"/>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sp>
        <p:nvSpPr>
          <p:cNvPr id="84" name="Step 1 bottom">
            <a:extLst>
              <a:ext uri="{FF2B5EF4-FFF2-40B4-BE49-F238E27FC236}">
                <a16:creationId xmlns:a16="http://schemas.microsoft.com/office/drawing/2014/main" id="{81F93370-5623-D735-66C8-08DFB7908174}"/>
              </a:ext>
              <a:ext uri="{C183D7F6-B498-43B3-948B-1728B52AA6E4}">
                <adec:decorative xmlns:adec="http://schemas.microsoft.com/office/drawing/2017/decorative" val="1"/>
              </a:ext>
            </a:extLst>
          </p:cNvPr>
          <p:cNvSpPr/>
          <p:nvPr/>
        </p:nvSpPr>
        <p:spPr bwMode="auto">
          <a:xfrm>
            <a:off x="566415" y="3167836"/>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Based on the weekly staff meeting and the newsletter template create a new newsletter with the latest activities and budget items. </a:t>
            </a:r>
          </a:p>
          <a:p>
            <a:pPr defTabSz="932472" fontAlgn="base">
              <a:spcBef>
                <a:spcPct val="0"/>
              </a:spcBef>
              <a:spcAft>
                <a:spcPct val="0"/>
              </a:spcAft>
            </a:pPr>
            <a:endParaRPr lang="en-US" sz="900" kern="0" noProof="0" dirty="0">
              <a:solidFill>
                <a:srgbClr val="1A1A1A"/>
              </a:solidFill>
              <a:latin typeface="Segoe UI"/>
            </a:endParaRPr>
          </a:p>
        </p:txBody>
      </p:sp>
      <p:sp>
        <p:nvSpPr>
          <p:cNvPr id="89" name="Step 2 time">
            <a:extLst>
              <a:ext uri="{FF2B5EF4-FFF2-40B4-BE49-F238E27FC236}">
                <a16:creationId xmlns:a16="http://schemas.microsoft.com/office/drawing/2014/main" id="{156B956A-3590-D8B7-11E7-5CFA2C8831B9}"/>
              </a:ext>
            </a:extLst>
          </p:cNvPr>
          <p:cNvSpPr/>
          <p:nvPr/>
        </p:nvSpPr>
        <p:spPr bwMode="auto">
          <a:xfrm>
            <a:off x="382045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9:30 am</a:t>
            </a:r>
          </a:p>
        </p:txBody>
      </p:sp>
      <p:sp>
        <p:nvSpPr>
          <p:cNvPr id="90" name="Step 2 top">
            <a:extLst>
              <a:ext uri="{FF2B5EF4-FFF2-40B4-BE49-F238E27FC236}">
                <a16:creationId xmlns:a16="http://schemas.microsoft.com/office/drawing/2014/main" id="{03EAB4B4-C397-057C-A26E-D8CE113DFF16}"/>
              </a:ext>
            </a:extLst>
          </p:cNvPr>
          <p:cNvSpPr txBox="1"/>
          <p:nvPr/>
        </p:nvSpPr>
        <p:spPr>
          <a:xfrm>
            <a:off x="3802523" y="2033954"/>
            <a:ext cx="2907304"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She then needs to prepare for her forecast meeting through summarizing key changes that have been communicated from her revenue collection officers. </a:t>
            </a:r>
          </a:p>
        </p:txBody>
      </p:sp>
      <p:pic>
        <p:nvPicPr>
          <p:cNvPr id="6" name="Picture 5" descr="Zip Co logo SVG free download, id: 101874 - Brandlogos.net">
            <a:hlinkClick r:id="rId12"/>
            <a:extLst>
              <a:ext uri="{FF2B5EF4-FFF2-40B4-BE49-F238E27FC236}">
                <a16:creationId xmlns:a16="http://schemas.microsoft.com/office/drawing/2014/main" id="{6C6A0429-C3F3-1487-B4D9-B88FBD1AA711}"/>
              </a:ext>
            </a:extLst>
          </p:cNvPr>
          <p:cNvPicPr>
            <a:picLocks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294173" y="2846183"/>
            <a:ext cx="197434" cy="16044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36F294A-5CD5-107B-B4E3-E055CFA6E8BB}"/>
              </a:ext>
              <a:ext uri="{C183D7F6-B498-43B3-948B-1728B52AA6E4}">
                <adec:decorative xmlns:adec="http://schemas.microsoft.com/office/drawing/2017/decorative" val="0"/>
              </a:ext>
            </a:extLst>
          </p:cNvPr>
          <p:cNvSpPr txBox="1"/>
          <p:nvPr/>
        </p:nvSpPr>
        <p:spPr>
          <a:xfrm>
            <a:off x="4673646" y="2815621"/>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sp>
        <p:nvSpPr>
          <p:cNvPr id="88" name="Step 2 bottom">
            <a:extLst>
              <a:ext uri="{FF2B5EF4-FFF2-40B4-BE49-F238E27FC236}">
                <a16:creationId xmlns:a16="http://schemas.microsoft.com/office/drawing/2014/main" id="{4446C296-4575-2377-A216-2E18064716C6}"/>
              </a:ext>
              <a:ext uri="{C183D7F6-B498-43B3-948B-1728B52AA6E4}">
                <adec:decorative xmlns:adec="http://schemas.microsoft.com/office/drawing/2017/decorative" val="1"/>
              </a:ext>
            </a:extLst>
          </p:cNvPr>
          <p:cNvSpPr/>
          <p:nvPr/>
        </p:nvSpPr>
        <p:spPr bwMode="auto">
          <a:xfrm>
            <a:off x="3802523" y="3167835"/>
            <a:ext cx="2844911"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Summarize key changes and next steps from preparation meetings transcription and other modes of communication. </a:t>
            </a:r>
          </a:p>
          <a:p>
            <a:pPr defTabSz="932472" fontAlgn="base">
              <a:spcBef>
                <a:spcPct val="0"/>
              </a:spcBef>
              <a:spcAft>
                <a:spcPct val="0"/>
              </a:spcAft>
            </a:pPr>
            <a:endParaRPr lang="en-US" sz="900" kern="0" noProof="0" dirty="0">
              <a:solidFill>
                <a:srgbClr val="1A1A1A"/>
              </a:solidFill>
              <a:latin typeface="Segoe UI"/>
            </a:endParaRPr>
          </a:p>
          <a:p>
            <a:pPr defTabSz="932472" fontAlgn="base">
              <a:spcBef>
                <a:spcPct val="0"/>
              </a:spcBef>
              <a:spcAft>
                <a:spcPct val="0"/>
              </a:spcAft>
            </a:pPr>
            <a:endParaRPr lang="en-US" sz="900" kern="0" noProof="0" dirty="0">
              <a:solidFill>
                <a:srgbClr val="1A1A1A"/>
              </a:solidFill>
              <a:latin typeface="Segoe UI"/>
            </a:endParaRPr>
          </a:p>
          <a:p>
            <a:pPr defTabSz="932472" fontAlgn="base">
              <a:spcBef>
                <a:spcPct val="0"/>
              </a:spcBef>
              <a:spcAft>
                <a:spcPct val="0"/>
              </a:spcAft>
            </a:pPr>
            <a:endParaRPr lang="en-US" sz="900" kern="0" noProof="0" dirty="0">
              <a:solidFill>
                <a:srgbClr val="1A1A1A"/>
              </a:solidFill>
              <a:latin typeface="Segoe UI"/>
            </a:endParaRPr>
          </a:p>
        </p:txBody>
      </p:sp>
      <p:sp>
        <p:nvSpPr>
          <p:cNvPr id="91" name="Step 3 time">
            <a:extLst>
              <a:ext uri="{FF2B5EF4-FFF2-40B4-BE49-F238E27FC236}">
                <a16:creationId xmlns:a16="http://schemas.microsoft.com/office/drawing/2014/main" id="{EEA3F545-9DB3-EFA9-64E0-3F942CFAB16E}"/>
              </a:ext>
            </a:extLst>
          </p:cNvPr>
          <p:cNvSpPr/>
          <p:nvPr/>
        </p:nvSpPr>
        <p:spPr bwMode="auto">
          <a:xfrm>
            <a:off x="707449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11:00 am</a:t>
            </a:r>
          </a:p>
        </p:txBody>
      </p:sp>
      <p:sp>
        <p:nvSpPr>
          <p:cNvPr id="93" name="Step 3 top">
            <a:extLst>
              <a:ext uri="{FF2B5EF4-FFF2-40B4-BE49-F238E27FC236}">
                <a16:creationId xmlns:a16="http://schemas.microsoft.com/office/drawing/2014/main" id="{18B346BE-EE01-B023-8273-382F977C04D0}"/>
              </a:ext>
            </a:extLst>
          </p:cNvPr>
          <p:cNvSpPr txBox="1"/>
          <p:nvPr/>
        </p:nvSpPr>
        <p:spPr>
          <a:xfrm>
            <a:off x="7074494" y="2033954"/>
            <a:ext cx="270551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Next, she summarizes the current outlook, reviewing actuals and establishing the necessary clarity within a concise slide or two. </a:t>
            </a:r>
          </a:p>
        </p:txBody>
      </p:sp>
      <p:pic>
        <p:nvPicPr>
          <p:cNvPr id="29" name="Picture 4" descr="Microsoft PowerPoint Logo - PNG and Vector - Logo Download">
            <a:hlinkClick r:id="rId14"/>
            <a:extLst>
              <a:ext uri="{FF2B5EF4-FFF2-40B4-BE49-F238E27FC236}">
                <a16:creationId xmlns:a16="http://schemas.microsoft.com/office/drawing/2014/main" id="{791479EA-A1D2-23B8-9FF2-63E13C6BEC54}"/>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449296" y="2827376"/>
            <a:ext cx="205287" cy="19096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28C07500-5F08-0171-303C-F60D2F987A41}"/>
              </a:ext>
              <a:ext uri="{C183D7F6-B498-43B3-948B-1728B52AA6E4}">
                <adec:decorative xmlns:adec="http://schemas.microsoft.com/office/drawing/2017/decorative" val="0"/>
              </a:ext>
            </a:extLst>
          </p:cNvPr>
          <p:cNvSpPr txBox="1"/>
          <p:nvPr/>
        </p:nvSpPr>
        <p:spPr>
          <a:xfrm>
            <a:off x="7799159" y="2831188"/>
            <a:ext cx="1796792"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in PowerPoint</a:t>
            </a:r>
          </a:p>
        </p:txBody>
      </p:sp>
      <p:sp>
        <p:nvSpPr>
          <p:cNvPr id="92" name="Step 3 bottom">
            <a:extLst>
              <a:ext uri="{FF2B5EF4-FFF2-40B4-BE49-F238E27FC236}">
                <a16:creationId xmlns:a16="http://schemas.microsoft.com/office/drawing/2014/main" id="{C3B964B6-A2A5-37A1-F91D-ACF69130F441}"/>
              </a:ext>
              <a:ext uri="{C183D7F6-B498-43B3-948B-1728B52AA6E4}">
                <adec:decorative xmlns:adec="http://schemas.microsoft.com/office/drawing/2017/decorative" val="1"/>
              </a:ext>
            </a:extLst>
          </p:cNvPr>
          <p:cNvSpPr/>
          <p:nvPr/>
        </p:nvSpPr>
        <p:spPr bwMode="auto">
          <a:xfrm>
            <a:off x="7074494" y="3167835"/>
            <a:ext cx="2705513" cy="66583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Add a slide to highlight the key changes and next steps in one slide. </a:t>
            </a:r>
          </a:p>
        </p:txBody>
      </p:sp>
      <p:sp>
        <p:nvSpPr>
          <p:cNvPr id="83" name="Step 4 time">
            <a:extLst>
              <a:ext uri="{FF2B5EF4-FFF2-40B4-BE49-F238E27FC236}">
                <a16:creationId xmlns:a16="http://schemas.microsoft.com/office/drawing/2014/main" id="{2CB87BEB-BC75-666F-B294-B1C484BF3479}"/>
              </a:ext>
            </a:extLst>
          </p:cNvPr>
          <p:cNvSpPr/>
          <p:nvPr/>
        </p:nvSpPr>
        <p:spPr bwMode="auto">
          <a:xfrm>
            <a:off x="7074495" y="405058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1:00 pm</a:t>
            </a:r>
          </a:p>
        </p:txBody>
      </p:sp>
      <p:sp>
        <p:nvSpPr>
          <p:cNvPr id="13" name="Step 4 top">
            <a:extLst>
              <a:ext uri="{FF2B5EF4-FFF2-40B4-BE49-F238E27FC236}">
                <a16:creationId xmlns:a16="http://schemas.microsoft.com/office/drawing/2014/main" id="{5F0B8C42-EAE0-AFA6-ED68-A7E5D247D1F1}"/>
              </a:ext>
            </a:extLst>
          </p:cNvPr>
          <p:cNvSpPr txBox="1"/>
          <p:nvPr/>
        </p:nvSpPr>
        <p:spPr>
          <a:xfrm>
            <a:off x="7068596" y="4494256"/>
            <a:ext cx="2901234"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Meghan will then meet with the revenue collection division leads to review all the prep work that has been created, establish follow ups, and align on the forecast submission. </a:t>
            </a:r>
          </a:p>
        </p:txBody>
      </p:sp>
      <p:pic>
        <p:nvPicPr>
          <p:cNvPr id="21" name="Picture 6" descr="Microsoft Teams Logo, symbol, meaning, history, PNG">
            <a:hlinkClick r:id="rId16"/>
            <a:extLst>
              <a:ext uri="{FF2B5EF4-FFF2-40B4-BE49-F238E27FC236}">
                <a16:creationId xmlns:a16="http://schemas.microsoft.com/office/drawing/2014/main" id="{606A2564-EB9D-3C89-5C46-E99804AF1F53}"/>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l="20244" r="20244"/>
          <a:stretch/>
        </p:blipFill>
        <p:spPr bwMode="auto">
          <a:xfrm>
            <a:off x="7448549" y="5256782"/>
            <a:ext cx="228153" cy="21564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4D05F2ED-490C-A5BD-C4CC-27E0C7571951}"/>
              </a:ext>
              <a:ext uri="{C183D7F6-B498-43B3-948B-1728B52AA6E4}">
                <adec:decorative xmlns:adec="http://schemas.microsoft.com/office/drawing/2017/decorative" val="0"/>
              </a:ext>
            </a:extLst>
          </p:cNvPr>
          <p:cNvSpPr txBox="1"/>
          <p:nvPr/>
        </p:nvSpPr>
        <p:spPr>
          <a:xfrm>
            <a:off x="7848856" y="5249008"/>
            <a:ext cx="1602056"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in Teams</a:t>
            </a:r>
          </a:p>
        </p:txBody>
      </p:sp>
      <p:sp>
        <p:nvSpPr>
          <p:cNvPr id="81" name="Step 4 bottom">
            <a:extLst>
              <a:ext uri="{FF2B5EF4-FFF2-40B4-BE49-F238E27FC236}">
                <a16:creationId xmlns:a16="http://schemas.microsoft.com/office/drawing/2014/main" id="{CE3C6919-2502-7F3D-378C-B04DE661AC50}"/>
              </a:ext>
              <a:ext uri="{C183D7F6-B498-43B3-948B-1728B52AA6E4}">
                <adec:decorative xmlns:adec="http://schemas.microsoft.com/office/drawing/2017/decorative" val="1"/>
              </a:ext>
            </a:extLst>
          </p:cNvPr>
          <p:cNvSpPr/>
          <p:nvPr/>
        </p:nvSpPr>
        <p:spPr bwMode="auto">
          <a:xfrm>
            <a:off x="7074494" y="5609056"/>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dirty="0">
                <a:solidFill>
                  <a:srgbClr val="1A1A1A"/>
                </a:solidFill>
                <a:latin typeface="Segoe UI"/>
              </a:rPr>
              <a:t>Prompt: </a:t>
            </a:r>
            <a:r>
              <a:rPr kumimoji="0" lang="en-US" sz="900" i="0" u="none" strike="noStrike" kern="1200" cap="none" spc="0" normalizeH="0" baseline="0" noProof="0" dirty="0">
                <a:ln w="3175">
                  <a:noFill/>
                </a:ln>
                <a:effectLst/>
                <a:uLnTx/>
                <a:uFillTx/>
                <a:latin typeface="Segoe UI"/>
                <a:ea typeface="+mn-ea"/>
                <a:cs typeface="Segoe UI" pitchFamily="34" charset="0"/>
              </a:rPr>
              <a:t>Summarize Meeting Notes and create next steps with owners. Copilot will then create next steps with owners and send out to the Tasks application for follow ups. </a:t>
            </a: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dirty="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dirty="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strike="noStrike" kern="1200" cap="none" spc="0" normalizeH="0" baseline="0" noProof="0" dirty="0">
              <a:ln w="3175">
                <a:noFill/>
              </a:ln>
              <a:effectLst/>
              <a:uLnTx/>
              <a:uFillTx/>
              <a:latin typeface="Segoe UI"/>
              <a:ea typeface="+mn-ea"/>
              <a:cs typeface="Segoe UI" pitchFamily="34" charset="0"/>
            </a:endParaRPr>
          </a:p>
        </p:txBody>
      </p:sp>
      <p:sp>
        <p:nvSpPr>
          <p:cNvPr id="95" name="Step 5 time">
            <a:extLst>
              <a:ext uri="{FF2B5EF4-FFF2-40B4-BE49-F238E27FC236}">
                <a16:creationId xmlns:a16="http://schemas.microsoft.com/office/drawing/2014/main" id="{60B81EDC-1F7A-0C27-489B-341A6B80CAE9}"/>
              </a:ext>
            </a:extLst>
          </p:cNvPr>
          <p:cNvSpPr/>
          <p:nvPr/>
        </p:nvSpPr>
        <p:spPr bwMode="auto">
          <a:xfrm>
            <a:off x="3820455" y="405101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3:00 pm</a:t>
            </a:r>
          </a:p>
        </p:txBody>
      </p:sp>
      <p:sp>
        <p:nvSpPr>
          <p:cNvPr id="96" name="Step 5 top">
            <a:extLst>
              <a:ext uri="{FF2B5EF4-FFF2-40B4-BE49-F238E27FC236}">
                <a16:creationId xmlns:a16="http://schemas.microsoft.com/office/drawing/2014/main" id="{128BB33C-22C0-FB15-70FF-0F6B7A6FD0A8}"/>
              </a:ext>
            </a:extLst>
          </p:cNvPr>
          <p:cNvSpPr txBox="1"/>
          <p:nvPr/>
        </p:nvSpPr>
        <p:spPr>
          <a:xfrm>
            <a:off x="3690700" y="4500890"/>
            <a:ext cx="302645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lvl="0">
              <a:defRPr/>
            </a:pPr>
            <a:r>
              <a:rPr kumimoji="0" lang="en-US" b="0" i="0" u="none" strike="noStrike" kern="0" cap="none" spc="0" normalizeH="0" baseline="0" noProof="0" dirty="0">
                <a:ln>
                  <a:noFill/>
                </a:ln>
                <a:solidFill>
                  <a:srgbClr val="1A1A1A"/>
                </a:solidFill>
                <a:effectLst/>
                <a:uLnTx/>
                <a:uFillTx/>
                <a:cs typeface="Segoe UI" pitchFamily="34" charset="0"/>
              </a:rPr>
              <a:t>She then makes necessary updates to her PowerPoint and uploads </a:t>
            </a:r>
            <a:r>
              <a:rPr lang="en-US" kern="0" dirty="0">
                <a:solidFill>
                  <a:srgbClr val="1A1A1A"/>
                </a:solidFill>
              </a:rPr>
              <a:t>it along with</a:t>
            </a:r>
            <a:r>
              <a:rPr kumimoji="0" lang="en-US" b="0" i="0" u="none" strike="noStrike" kern="0" cap="none" spc="0" normalizeH="0" baseline="0" noProof="0" dirty="0">
                <a:ln>
                  <a:noFill/>
                </a:ln>
                <a:solidFill>
                  <a:srgbClr val="1A1A1A"/>
                </a:solidFill>
                <a:effectLst/>
                <a:uLnTx/>
                <a:uFillTx/>
                <a:cs typeface="Segoe UI" pitchFamily="34" charset="0"/>
              </a:rPr>
              <a:t> last month’s into Copilot Chat to compare his notes. </a:t>
            </a:r>
          </a:p>
        </p:txBody>
      </p:sp>
      <p:pic>
        <p:nvPicPr>
          <p:cNvPr id="30" name="Picture 29" descr="Zip Co logo SVG free download, id: 101874 - Brandlogos.net">
            <a:hlinkClick r:id="rId12"/>
            <a:extLst>
              <a:ext uri="{FF2B5EF4-FFF2-40B4-BE49-F238E27FC236}">
                <a16:creationId xmlns:a16="http://schemas.microsoft.com/office/drawing/2014/main" id="{A6290088-12A6-86FD-F48E-8FF5337272D0}"/>
              </a:ext>
            </a:extLst>
          </p:cNvPr>
          <p:cNvPicPr>
            <a:picLocks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220158" y="5286295"/>
            <a:ext cx="197434" cy="16044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43D763AF-18E2-DBBB-27B7-F5ECA327140F}"/>
              </a:ext>
              <a:ext uri="{C183D7F6-B498-43B3-948B-1728B52AA6E4}">
                <adec:decorative xmlns:adec="http://schemas.microsoft.com/office/drawing/2017/decorative" val="0"/>
              </a:ext>
            </a:extLst>
          </p:cNvPr>
          <p:cNvSpPr txBox="1"/>
          <p:nvPr/>
        </p:nvSpPr>
        <p:spPr>
          <a:xfrm>
            <a:off x="4599631" y="5255733"/>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sp>
        <p:nvSpPr>
          <p:cNvPr id="94" name="Step 5 bottom">
            <a:extLst>
              <a:ext uri="{FF2B5EF4-FFF2-40B4-BE49-F238E27FC236}">
                <a16:creationId xmlns:a16="http://schemas.microsoft.com/office/drawing/2014/main" id="{BFA86C50-CEE5-9210-E2A0-8F67BC1C48AD}"/>
              </a:ext>
              <a:ext uri="{C183D7F6-B498-43B3-948B-1728B52AA6E4}">
                <adec:decorative xmlns:adec="http://schemas.microsoft.com/office/drawing/2017/decorative" val="1"/>
              </a:ext>
            </a:extLst>
          </p:cNvPr>
          <p:cNvSpPr/>
          <p:nvPr/>
        </p:nvSpPr>
        <p:spPr bwMode="auto">
          <a:xfrm>
            <a:off x="3690824" y="5607288"/>
            <a:ext cx="2844911" cy="480654"/>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dirty="0">
                <a:solidFill>
                  <a:srgbClr val="1A1A1A"/>
                </a:solidFill>
                <a:latin typeface="Segoe UI"/>
              </a:rPr>
              <a:t>Prompt: </a:t>
            </a:r>
            <a:r>
              <a:rPr lang="en-US" sz="900" spc="0" noProof="0" dirty="0">
                <a:solidFill>
                  <a:schemeClr val="tx1"/>
                </a:solidFill>
                <a:latin typeface="Segoe UI"/>
              </a:rPr>
              <a:t>What are some themes or changes that have been occurring through these two forecast presentations?</a:t>
            </a: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kern="0" noProof="0" dirty="0">
              <a:solidFill>
                <a:srgbClr val="1A1A1A"/>
              </a:solidFill>
              <a:latin typeface="Segoe UI"/>
            </a:endParaRPr>
          </a:p>
        </p:txBody>
      </p:sp>
      <p:sp>
        <p:nvSpPr>
          <p:cNvPr id="78" name="Step 6 time">
            <a:extLst>
              <a:ext uri="{FF2B5EF4-FFF2-40B4-BE49-F238E27FC236}">
                <a16:creationId xmlns:a16="http://schemas.microsoft.com/office/drawing/2014/main" id="{9C33B9D7-A1DE-461A-1561-86D93F04DEB8}"/>
              </a:ext>
            </a:extLst>
          </p:cNvPr>
          <p:cNvSpPr/>
          <p:nvPr/>
        </p:nvSpPr>
        <p:spPr bwMode="auto">
          <a:xfrm>
            <a:off x="566416" y="4048426"/>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4:30 pm</a:t>
            </a:r>
          </a:p>
        </p:txBody>
      </p:sp>
      <p:sp>
        <p:nvSpPr>
          <p:cNvPr id="80" name="Step 6 top">
            <a:extLst>
              <a:ext uri="{FF2B5EF4-FFF2-40B4-BE49-F238E27FC236}">
                <a16:creationId xmlns:a16="http://schemas.microsoft.com/office/drawing/2014/main" id="{C4BE0D4C-08F9-9E22-91EF-5933D1511D91}"/>
              </a:ext>
            </a:extLst>
          </p:cNvPr>
          <p:cNvSpPr txBox="1"/>
          <p:nvPr/>
        </p:nvSpPr>
        <p:spPr>
          <a:xfrm>
            <a:off x="566415" y="4500890"/>
            <a:ext cx="274820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After completing all the work needed, she will then use Copilot to create an executive summary to share with the broader organization. </a:t>
            </a:r>
          </a:p>
        </p:txBody>
      </p:sp>
      <p:pic>
        <p:nvPicPr>
          <p:cNvPr id="32" name="Picture 31">
            <a:extLst>
              <a:ext uri="{FF2B5EF4-FFF2-40B4-BE49-F238E27FC236}">
                <a16:creationId xmlns:a16="http://schemas.microsoft.com/office/drawing/2014/main" id="{5C6A8D4B-34A0-825E-5F90-08143469133C}"/>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77237" y="5176119"/>
            <a:ext cx="360000" cy="360000"/>
          </a:xfrm>
          <a:prstGeom prst="ellipse">
            <a:avLst/>
          </a:prstGeom>
          <a:solidFill>
            <a:srgbClr val="FFFFFF"/>
          </a:solidFill>
        </p:spPr>
      </p:pic>
      <p:sp>
        <p:nvSpPr>
          <p:cNvPr id="33" name="TextBox 89">
            <a:extLst>
              <a:ext uri="{FF2B5EF4-FFF2-40B4-BE49-F238E27FC236}">
                <a16:creationId xmlns:a16="http://schemas.microsoft.com/office/drawing/2014/main" id="{65707838-19B3-D2C1-85F9-00BAC716E6F4}"/>
              </a:ext>
              <a:ext uri="{C183D7F6-B498-43B3-948B-1728B52AA6E4}">
                <adec:decorative xmlns:adec="http://schemas.microsoft.com/office/drawing/2017/decorative" val="0"/>
              </a:ext>
            </a:extLst>
          </p:cNvPr>
          <p:cNvSpPr txBox="1"/>
          <p:nvPr/>
        </p:nvSpPr>
        <p:spPr>
          <a:xfrm>
            <a:off x="1336188" y="5271481"/>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sp>
        <p:nvSpPr>
          <p:cNvPr id="77" name="Step 6 bottom">
            <a:extLst>
              <a:ext uri="{FF2B5EF4-FFF2-40B4-BE49-F238E27FC236}">
                <a16:creationId xmlns:a16="http://schemas.microsoft.com/office/drawing/2014/main" id="{9B526F22-E21E-B851-1083-F0C6E30E3571}"/>
              </a:ext>
              <a:ext uri="{C183D7F6-B498-43B3-948B-1728B52AA6E4}">
                <adec:decorative xmlns:adec="http://schemas.microsoft.com/office/drawing/2017/decorative" val="1"/>
              </a:ext>
            </a:extLst>
          </p:cNvPr>
          <p:cNvSpPr/>
          <p:nvPr/>
        </p:nvSpPr>
        <p:spPr bwMode="auto">
          <a:xfrm>
            <a:off x="566415" y="5610838"/>
            <a:ext cx="2705513" cy="59747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dirty="0">
                <a:solidFill>
                  <a:srgbClr val="1A1A1A"/>
                </a:solidFill>
                <a:latin typeface="Segoe UI"/>
              </a:rPr>
              <a:t>Prompt: </a:t>
            </a:r>
            <a:r>
              <a:rPr lang="en-US" sz="900" spc="0" noProof="0" dirty="0">
                <a:solidFill>
                  <a:schemeClr val="tx1"/>
                </a:solidFill>
                <a:latin typeface="Segoe UI"/>
              </a:rPr>
              <a:t>Draft an email with content that is concise and highlights these main themes, changes and follow ups. Provide alternative word choices and remove redundancies. </a:t>
            </a: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kern="0" noProof="0" dirty="0">
              <a:solidFill>
                <a:srgbClr val="1A1A1A"/>
              </a:solidFill>
              <a:latin typeface="Segoe UI"/>
            </a:endParaRPr>
          </a:p>
        </p:txBody>
      </p:sp>
      <p:pic>
        <p:nvPicPr>
          <p:cNvPr id="17" name="Picture 16" descr="Portrait of Megan">
            <a:extLst>
              <a:ext uri="{FF2B5EF4-FFF2-40B4-BE49-F238E27FC236}">
                <a16:creationId xmlns:a16="http://schemas.microsoft.com/office/drawing/2014/main" id="{BF8A1542-3C67-48E4-18C7-D5941A838C16}"/>
              </a:ext>
              <a:ext uri="{C183D7F6-B498-43B3-948B-1728B52AA6E4}">
                <adec:decorative xmlns:adec="http://schemas.microsoft.com/office/drawing/2017/decorative" val="0"/>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10087415" y="3000287"/>
            <a:ext cx="2106030" cy="3883667"/>
          </a:xfrm>
          <a:custGeom>
            <a:avLst/>
            <a:gdLst>
              <a:gd name="connsiteX0" fmla="*/ 0 w 3167354"/>
              <a:gd name="connsiteY0" fmla="*/ 0 h 6272212"/>
              <a:gd name="connsiteX1" fmla="*/ 3167354 w 3167354"/>
              <a:gd name="connsiteY1" fmla="*/ 0 h 6272212"/>
              <a:gd name="connsiteX2" fmla="*/ 3167354 w 3167354"/>
              <a:gd name="connsiteY2" fmla="*/ 6272212 h 6272212"/>
              <a:gd name="connsiteX3" fmla="*/ 0 w 3167354"/>
              <a:gd name="connsiteY3" fmla="*/ 6272212 h 6272212"/>
            </a:gdLst>
            <a:ahLst/>
            <a:cxnLst>
              <a:cxn ang="0">
                <a:pos x="connsiteX0" y="connsiteY0"/>
              </a:cxn>
              <a:cxn ang="0">
                <a:pos x="connsiteX1" y="connsiteY1"/>
              </a:cxn>
              <a:cxn ang="0">
                <a:pos x="connsiteX2" y="connsiteY2"/>
              </a:cxn>
              <a:cxn ang="0">
                <a:pos x="connsiteX3" y="connsiteY3"/>
              </a:cxn>
            </a:cxnLst>
            <a:rect l="l" t="t" r="r" b="b"/>
            <a:pathLst>
              <a:path w="3167354" h="6272212">
                <a:moveTo>
                  <a:pt x="0" y="0"/>
                </a:moveTo>
                <a:lnTo>
                  <a:pt x="3167354" y="0"/>
                </a:lnTo>
                <a:lnTo>
                  <a:pt x="3167354" y="6272212"/>
                </a:lnTo>
                <a:lnTo>
                  <a:pt x="0" y="6272212"/>
                </a:lnTo>
                <a:close/>
              </a:path>
            </a:pathLst>
          </a:custGeom>
          <a:effectLst>
            <a:outerShdw blurRad="393700" dist="38100" dir="2700000" algn="tl" rotWithShape="0">
              <a:prstClr val="black">
                <a:alpha val="40000"/>
              </a:prstClr>
            </a:outerShdw>
          </a:effectLst>
        </p:spPr>
      </p:pic>
    </p:spTree>
    <p:extLst>
      <p:ext uri="{BB962C8B-B14F-4D97-AF65-F5344CB8AC3E}">
        <p14:creationId xmlns:p14="http://schemas.microsoft.com/office/powerpoint/2010/main" val="8819913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7EF18-C21A-EC87-6F08-2123B0C3E60E}"/>
            </a:ext>
          </a:extLst>
        </p:cNvPr>
        <p:cNvGrpSpPr/>
        <p:nvPr/>
      </p:nvGrpSpPr>
      <p:grpSpPr>
        <a:xfrm>
          <a:off x="0" y="0"/>
          <a:ext cx="0" cy="0"/>
          <a:chOff x="0" y="0"/>
          <a:chExt cx="0" cy="0"/>
        </a:xfrm>
      </p:grpSpPr>
      <p:sp>
        <p:nvSpPr>
          <p:cNvPr id="68" name="Title 67">
            <a:extLst>
              <a:ext uri="{FF2B5EF4-FFF2-40B4-BE49-F238E27FC236}">
                <a16:creationId xmlns:a16="http://schemas.microsoft.com/office/drawing/2014/main" id="{B34512FD-79F4-F868-0B49-AF38E3ABB4DF}"/>
              </a:ext>
            </a:extLst>
          </p:cNvPr>
          <p:cNvSpPr>
            <a:spLocks noGrp="1"/>
          </p:cNvSpPr>
          <p:nvPr>
            <p:ph type="title"/>
          </p:nvPr>
        </p:nvSpPr>
        <p:spPr>
          <a:xfrm>
            <a:off x="584200" y="387766"/>
            <a:ext cx="5672544" cy="263149"/>
          </a:xfrm>
        </p:spPr>
        <p:txBody>
          <a:bodyPr/>
          <a:lstStyle/>
          <a:p>
            <a:r>
              <a:rPr lang="en-US" noProof="0" dirty="0"/>
              <a:t>A day in the life of a Risk Officer</a:t>
            </a:r>
          </a:p>
        </p:txBody>
      </p:sp>
      <p:sp>
        <p:nvSpPr>
          <p:cNvPr id="152" name="TextBox 151">
            <a:extLst>
              <a:ext uri="{FF2B5EF4-FFF2-40B4-BE49-F238E27FC236}">
                <a16:creationId xmlns:a16="http://schemas.microsoft.com/office/drawing/2014/main" id="{9DDD557B-5D62-AD02-7A2F-7ABA67260956}"/>
              </a:ext>
            </a:extLst>
          </p:cNvPr>
          <p:cNvSpPr txBox="1"/>
          <p:nvPr/>
        </p:nvSpPr>
        <p:spPr>
          <a:xfrm>
            <a:off x="10206183" y="1494566"/>
            <a:ext cx="1905067" cy="1354217"/>
          </a:xfrm>
          <a:prstGeom prst="rect">
            <a:avLst/>
          </a:prstGeom>
          <a:noFill/>
        </p:spPr>
        <p:txBody>
          <a:bodyPr wrap="square" lIns="0" tIns="0" rIns="0" bIns="0" rtlCol="0">
            <a:spAutoFit/>
          </a:bodyPr>
          <a:lstStyle/>
          <a:p>
            <a:pPr algn="r"/>
            <a:r>
              <a:rPr lang="en-US" sz="2400" noProof="0" dirty="0">
                <a:solidFill>
                  <a:schemeClr val="accent3"/>
                </a:solidFill>
                <a:latin typeface="Segoe UI Semibold"/>
              </a:rPr>
              <a:t>Cassandra</a:t>
            </a:r>
          </a:p>
          <a:p>
            <a:pPr algn="r"/>
            <a:r>
              <a:rPr kumimoji="0" lang="en-US" sz="1600" u="none" strike="noStrike" kern="1200" cap="none" spc="0" normalizeH="0" baseline="0" noProof="0" dirty="0">
                <a:ln>
                  <a:noFill/>
                </a:ln>
                <a:solidFill>
                  <a:schemeClr val="accent3"/>
                </a:solidFill>
                <a:effectLst/>
                <a:uLnTx/>
                <a:uFillTx/>
                <a:latin typeface="Segoe UI" panose="020B0502040204020203" pitchFamily="34" charset="0"/>
                <a:cs typeface="Segoe UI" panose="020B0502040204020203" pitchFamily="34" charset="0"/>
              </a:rPr>
              <a:t> is a Risk Officer in ATR (Anticorruption, Trade and Risk Management).  </a:t>
            </a:r>
            <a:endParaRPr kumimoji="0" lang="en-US" sz="2000" u="none" strike="noStrike" kern="1200" cap="none" spc="0" normalizeH="0" baseline="0" noProof="0" dirty="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153" name="Graphic 152">
            <a:extLst>
              <a:ext uri="{FF2B5EF4-FFF2-40B4-BE49-F238E27FC236}">
                <a16:creationId xmlns:a16="http://schemas.microsoft.com/office/drawing/2014/main" id="{8852132A-EB9C-EBEB-5132-99D2F5A60DD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11349775" y="2912770"/>
            <a:ext cx="274790" cy="274790"/>
          </a:xfrm>
          <a:prstGeom prst="rect">
            <a:avLst/>
          </a:prstGeom>
        </p:spPr>
      </p:pic>
      <p:sp>
        <p:nvSpPr>
          <p:cNvPr id="41" name="Text Placeholder 40">
            <a:extLst>
              <a:ext uri="{FF2B5EF4-FFF2-40B4-BE49-F238E27FC236}">
                <a16:creationId xmlns:a16="http://schemas.microsoft.com/office/drawing/2014/main" id="{7EBC916E-2472-E50B-2025-558D55A76CEE}"/>
              </a:ext>
            </a:extLst>
          </p:cNvPr>
          <p:cNvSpPr>
            <a:spLocks noGrp="1"/>
          </p:cNvSpPr>
          <p:nvPr>
            <p:ph type="body" sz="quarter" idx="17"/>
          </p:nvPr>
        </p:nvSpPr>
        <p:spPr>
          <a:xfrm>
            <a:off x="6096001" y="521099"/>
            <a:ext cx="4022928" cy="169277"/>
          </a:xfrm>
        </p:spPr>
        <p:txBody>
          <a:bodyPr/>
          <a:lstStyle/>
          <a:p>
            <a:r>
              <a:rPr lang="en-US" noProof="0">
                <a:latin typeface="Segoe UI Semibold"/>
                <a:cs typeface="Segoe UI Semibold"/>
              </a:rPr>
              <a:t>Microsoft 365 Copilot</a:t>
            </a:r>
            <a:endParaRPr lang="en-US" noProof="0"/>
          </a:p>
        </p:txBody>
      </p:sp>
      <p:sp>
        <p:nvSpPr>
          <p:cNvPr id="46" name="Text Placeholder 45">
            <a:extLst>
              <a:ext uri="{FF2B5EF4-FFF2-40B4-BE49-F238E27FC236}">
                <a16:creationId xmlns:a16="http://schemas.microsoft.com/office/drawing/2014/main" id="{4D035799-DAC0-9B02-7796-B7C1810681AB}"/>
              </a:ext>
            </a:extLst>
          </p:cNvPr>
          <p:cNvSpPr>
            <a:spLocks noGrp="1"/>
          </p:cNvSpPr>
          <p:nvPr>
            <p:ph type="body" sz="quarter" idx="38"/>
          </p:nvPr>
        </p:nvSpPr>
        <p:spPr>
          <a:solidFill>
            <a:srgbClr val="0070C0"/>
          </a:solidFill>
        </p:spPr>
        <p:txBody>
          <a:bodyPr/>
          <a:lstStyle/>
          <a:p>
            <a:endParaRPr lang="en-US" noProof="0"/>
          </a:p>
        </p:txBody>
      </p:sp>
      <p:sp>
        <p:nvSpPr>
          <p:cNvPr id="47" name="Text Placeholder 46">
            <a:extLst>
              <a:ext uri="{FF2B5EF4-FFF2-40B4-BE49-F238E27FC236}">
                <a16:creationId xmlns:a16="http://schemas.microsoft.com/office/drawing/2014/main" id="{5CE04BD0-DAE7-F7F8-9D1A-6F28825F92BB}"/>
              </a:ext>
            </a:extLst>
          </p:cNvPr>
          <p:cNvSpPr>
            <a:spLocks noGrp="1"/>
          </p:cNvSpPr>
          <p:nvPr>
            <p:ph type="body" sz="quarter" idx="39"/>
          </p:nvPr>
        </p:nvSpPr>
        <p:spPr>
          <a:solidFill>
            <a:srgbClr val="0078D4"/>
          </a:solidFill>
        </p:spPr>
        <p:txBody>
          <a:bodyPr/>
          <a:lstStyle/>
          <a:p>
            <a:endParaRPr lang="en-US" noProof="0"/>
          </a:p>
        </p:txBody>
      </p:sp>
      <p:sp>
        <p:nvSpPr>
          <p:cNvPr id="48" name="Text Placeholder 47">
            <a:extLst>
              <a:ext uri="{FF2B5EF4-FFF2-40B4-BE49-F238E27FC236}">
                <a16:creationId xmlns:a16="http://schemas.microsoft.com/office/drawing/2014/main" id="{30C0D7F2-0109-5085-252B-E2AB36E351A6}"/>
              </a:ext>
            </a:extLst>
          </p:cNvPr>
          <p:cNvSpPr>
            <a:spLocks noGrp="1"/>
          </p:cNvSpPr>
          <p:nvPr>
            <p:ph type="body" sz="quarter" idx="40"/>
          </p:nvPr>
        </p:nvSpPr>
        <p:spPr>
          <a:solidFill>
            <a:schemeClr val="bg1">
              <a:lumMod val="50000"/>
            </a:schemeClr>
          </a:solidFill>
        </p:spPr>
        <p:txBody>
          <a:bodyPr/>
          <a:lstStyle/>
          <a:p>
            <a:endParaRPr lang="en-US" noProof="0"/>
          </a:p>
        </p:txBody>
      </p:sp>
      <p:sp>
        <p:nvSpPr>
          <p:cNvPr id="15" name="Text Placeholder 14">
            <a:extLst>
              <a:ext uri="{FF2B5EF4-FFF2-40B4-BE49-F238E27FC236}">
                <a16:creationId xmlns:a16="http://schemas.microsoft.com/office/drawing/2014/main" id="{CF586A6B-2B67-9F34-985F-C116223D8103}"/>
              </a:ext>
            </a:extLst>
          </p:cNvPr>
          <p:cNvSpPr>
            <a:spLocks noGrp="1"/>
          </p:cNvSpPr>
          <p:nvPr>
            <p:ph type="body" sz="quarter" idx="37"/>
          </p:nvPr>
        </p:nvSpPr>
        <p:spPr/>
        <p:txBody>
          <a:bodyPr/>
          <a:lstStyle/>
          <a:p>
            <a:endParaRPr lang="en-US" noProof="0"/>
          </a:p>
        </p:txBody>
      </p:sp>
      <p:sp>
        <p:nvSpPr>
          <p:cNvPr id="2" name="Rectangle: Rounded Corners 6">
            <a:extLst>
              <a:ext uri="{FF2B5EF4-FFF2-40B4-BE49-F238E27FC236}">
                <a16:creationId xmlns:a16="http://schemas.microsoft.com/office/drawing/2014/main" id="{B810543B-0A94-34E2-C299-9798AB928FC6}"/>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4" name="Rectangle: Rounded Corners 6">
            <a:extLst>
              <a:ext uri="{FF2B5EF4-FFF2-40B4-BE49-F238E27FC236}">
                <a16:creationId xmlns:a16="http://schemas.microsoft.com/office/drawing/2014/main" id="{0816F3F8-0E62-B79E-DC36-928CC2AE5AD1}"/>
              </a:ext>
              <a:ext uri="{C183D7F6-B498-43B3-948B-1728B52AA6E4}">
                <adec:decorative xmlns:adec="http://schemas.microsoft.com/office/drawing/2017/decorative" val="1"/>
              </a:ext>
            </a:extLst>
          </p:cNvPr>
          <p:cNvSpPr/>
          <p:nvPr/>
        </p:nvSpPr>
        <p:spPr bwMode="auto">
          <a:xfrm>
            <a:off x="1286540" y="1134767"/>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a:t>
            </a:r>
            <a:r>
              <a:rPr lang="en-US" sz="900" dirty="0">
                <a:solidFill>
                  <a:srgbClr val="73391D"/>
                </a:solidFill>
                <a:latin typeface="Segoe UI Semibold" panose="020B0702040204020203" pitchFamily="34" charset="0"/>
                <a:cs typeface="Segoe UI Semibold" panose="020B0702040204020203" pitchFamily="34" charset="0"/>
              </a:rPr>
              <a:t>30</a:t>
            </a: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 minutes per day</a:t>
            </a:r>
          </a:p>
        </p:txBody>
      </p:sp>
      <p:pic>
        <p:nvPicPr>
          <p:cNvPr id="5" name="Graphic 4">
            <a:extLst>
              <a:ext uri="{FF2B5EF4-FFF2-40B4-BE49-F238E27FC236}">
                <a16:creationId xmlns:a16="http://schemas.microsoft.com/office/drawing/2014/main" id="{BE4BFBBA-EA45-6E96-19B1-DB8AC1A9028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36270" y="1170767"/>
            <a:ext cx="144000" cy="144000"/>
          </a:xfrm>
          <a:prstGeom prst="rect">
            <a:avLst/>
          </a:prstGeom>
        </p:spPr>
      </p:pic>
      <p:sp>
        <p:nvSpPr>
          <p:cNvPr id="10" name="Rectangle: Rounded Corners 6">
            <a:extLst>
              <a:ext uri="{FF2B5EF4-FFF2-40B4-BE49-F238E27FC236}">
                <a16:creationId xmlns:a16="http://schemas.microsoft.com/office/drawing/2014/main" id="{EC8A47A9-5996-C2F2-AAB3-BFE4023A5B41}"/>
              </a:ext>
              <a:ext uri="{C183D7F6-B498-43B3-948B-1728B52AA6E4}">
                <adec:decorative xmlns:adec="http://schemas.microsoft.com/office/drawing/2017/decorative" val="1"/>
              </a:ext>
            </a:extLst>
          </p:cNvPr>
          <p:cNvSpPr/>
          <p:nvPr/>
        </p:nvSpPr>
        <p:spPr bwMode="auto">
          <a:xfrm>
            <a:off x="2908241" y="1134767"/>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Report writing</a:t>
            </a:r>
          </a:p>
        </p:txBody>
      </p:sp>
      <p:pic>
        <p:nvPicPr>
          <p:cNvPr id="11" name="Graphic 10">
            <a:extLst>
              <a:ext uri="{FF2B5EF4-FFF2-40B4-BE49-F238E27FC236}">
                <a16:creationId xmlns:a16="http://schemas.microsoft.com/office/drawing/2014/main" id="{C5C8FBFD-BCB8-DA4C-A56D-308D4A32D0F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968076" y="1170767"/>
            <a:ext cx="144000" cy="144000"/>
          </a:xfrm>
          <a:prstGeom prst="rect">
            <a:avLst/>
          </a:prstGeom>
        </p:spPr>
      </p:pic>
      <p:sp>
        <p:nvSpPr>
          <p:cNvPr id="7" name="Rectangle: Rounded Corners 6">
            <a:extLst>
              <a:ext uri="{FF2B5EF4-FFF2-40B4-BE49-F238E27FC236}">
                <a16:creationId xmlns:a16="http://schemas.microsoft.com/office/drawing/2014/main" id="{9E871AAC-5CF1-939A-84D7-DADC57D83B05}"/>
              </a:ext>
              <a:ext uri="{C183D7F6-B498-43B3-948B-1728B52AA6E4}">
                <adec:decorative xmlns:adec="http://schemas.microsoft.com/office/drawing/2017/decorative" val="1"/>
              </a:ext>
            </a:extLst>
          </p:cNvPr>
          <p:cNvSpPr/>
          <p:nvPr/>
        </p:nvSpPr>
        <p:spPr bwMode="auto">
          <a:xfrm>
            <a:off x="5754503" y="1134767"/>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dirty="0">
                <a:solidFill>
                  <a:srgbClr val="73391D"/>
                </a:solidFill>
                <a:latin typeface="Segoe UI Semibold" panose="020B0702040204020203" pitchFamily="34" charset="0"/>
                <a:cs typeface="Segoe UI Semibold" panose="020B0702040204020203" pitchFamily="34" charset="0"/>
              </a:rPr>
              <a:t>Additional training</a:t>
            </a:r>
            <a:endPar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8" name="Graphic 7">
            <a:extLst>
              <a:ext uri="{FF2B5EF4-FFF2-40B4-BE49-F238E27FC236}">
                <a16:creationId xmlns:a16="http://schemas.microsoft.com/office/drawing/2014/main" id="{4724C2B7-22EA-9988-4DD3-2A321048448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01636" y="1170767"/>
            <a:ext cx="144000" cy="144000"/>
          </a:xfrm>
          <a:prstGeom prst="rect">
            <a:avLst/>
          </a:prstGeom>
        </p:spPr>
      </p:pic>
      <p:sp>
        <p:nvSpPr>
          <p:cNvPr id="87" name="Step 1 time">
            <a:extLst>
              <a:ext uri="{FF2B5EF4-FFF2-40B4-BE49-F238E27FC236}">
                <a16:creationId xmlns:a16="http://schemas.microsoft.com/office/drawing/2014/main" id="{7E2A8277-49D0-FE15-B614-6FE3F8C7C73E}"/>
              </a:ext>
            </a:extLst>
          </p:cNvPr>
          <p:cNvSpPr/>
          <p:nvPr/>
        </p:nvSpPr>
        <p:spPr bwMode="auto">
          <a:xfrm>
            <a:off x="566416"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7:00 am</a:t>
            </a:r>
          </a:p>
        </p:txBody>
      </p:sp>
      <p:sp>
        <p:nvSpPr>
          <p:cNvPr id="86" name="Step 1 top">
            <a:extLst>
              <a:ext uri="{FF2B5EF4-FFF2-40B4-BE49-F238E27FC236}">
                <a16:creationId xmlns:a16="http://schemas.microsoft.com/office/drawing/2014/main" id="{1AF85273-955E-AF6A-011C-0E8A28F55DDE}"/>
              </a:ext>
            </a:extLst>
          </p:cNvPr>
          <p:cNvSpPr txBox="1"/>
          <p:nvPr/>
        </p:nvSpPr>
        <p:spPr>
          <a:xfrm>
            <a:off x="566414" y="2033954"/>
            <a:ext cx="2705513" cy="553998"/>
          </a:xfrm>
          <a:prstGeom prst="rect">
            <a:avLst/>
          </a:prstGeom>
          <a:noFill/>
        </p:spPr>
        <p:txBody>
          <a:bodyPr wrap="square" lIns="91440" tIns="0" rIns="91440" bIns="0"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900" b="0" i="0" u="none" strike="noStrike" kern="1200" cap="none" spc="0" normalizeH="0" baseline="0" noProof="0" dirty="0">
                <a:ln>
                  <a:noFill/>
                </a:ln>
                <a:effectLst/>
                <a:uLnTx/>
                <a:uFillTx/>
                <a:latin typeface="Segoe UI"/>
                <a:ea typeface="+mn-ea"/>
                <a:cs typeface="+mn-cs"/>
              </a:rPr>
              <a:t>Cassandra begins her day and plans for the week ahead. She asks Copilot Chat to summarize interactions with a teammate she regularly works with on multiple projects.</a:t>
            </a:r>
          </a:p>
        </p:txBody>
      </p:sp>
      <p:sp>
        <p:nvSpPr>
          <p:cNvPr id="84" name="Step 1 bottom">
            <a:extLst>
              <a:ext uri="{FF2B5EF4-FFF2-40B4-BE49-F238E27FC236}">
                <a16:creationId xmlns:a16="http://schemas.microsoft.com/office/drawing/2014/main" id="{7C6F7231-06CA-FE69-57BE-3CF3CF4A82BC}"/>
              </a:ext>
              <a:ext uri="{C183D7F6-B498-43B3-948B-1728B52AA6E4}">
                <adec:decorative xmlns:adec="http://schemas.microsoft.com/office/drawing/2017/decorative" val="1"/>
              </a:ext>
            </a:extLst>
          </p:cNvPr>
          <p:cNvSpPr/>
          <p:nvPr/>
        </p:nvSpPr>
        <p:spPr bwMode="auto">
          <a:xfrm>
            <a:off x="566415" y="3167836"/>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What’s the latest from [team member]. Note any mentions of project issues.</a:t>
            </a:r>
          </a:p>
        </p:txBody>
      </p:sp>
      <p:sp>
        <p:nvSpPr>
          <p:cNvPr id="89" name="Step 2 time">
            <a:extLst>
              <a:ext uri="{FF2B5EF4-FFF2-40B4-BE49-F238E27FC236}">
                <a16:creationId xmlns:a16="http://schemas.microsoft.com/office/drawing/2014/main" id="{01789D44-77F3-0E79-E092-2C90B61E729C}"/>
              </a:ext>
            </a:extLst>
          </p:cNvPr>
          <p:cNvSpPr/>
          <p:nvPr/>
        </p:nvSpPr>
        <p:spPr bwMode="auto">
          <a:xfrm>
            <a:off x="382045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8:00 am</a:t>
            </a:r>
          </a:p>
        </p:txBody>
      </p:sp>
      <p:sp>
        <p:nvSpPr>
          <p:cNvPr id="90" name="Step 2 top">
            <a:extLst>
              <a:ext uri="{FF2B5EF4-FFF2-40B4-BE49-F238E27FC236}">
                <a16:creationId xmlns:a16="http://schemas.microsoft.com/office/drawing/2014/main" id="{9489C837-8575-FFEF-AE7F-A8713A4BE0FC}"/>
              </a:ext>
            </a:extLst>
          </p:cNvPr>
          <p:cNvSpPr txBox="1"/>
          <p:nvPr/>
        </p:nvSpPr>
        <p:spPr>
          <a:xfrm>
            <a:off x="3802523" y="2033954"/>
            <a:ext cx="2907304"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She later reviews a prior Risk Assessment meeting recording she couldn’t attend to ascertain action items she is responsible for and what was discussed.</a:t>
            </a:r>
          </a:p>
        </p:txBody>
      </p:sp>
      <p:pic>
        <p:nvPicPr>
          <p:cNvPr id="6" name="Picture 5" descr="Zip Co logo SVG free download, id: 101874 - Brandlogos.net">
            <a:hlinkClick r:id="rId11"/>
            <a:extLst>
              <a:ext uri="{FF2B5EF4-FFF2-40B4-BE49-F238E27FC236}">
                <a16:creationId xmlns:a16="http://schemas.microsoft.com/office/drawing/2014/main" id="{BA38A283-1391-67FA-AD39-EB1851D1C907}"/>
              </a:ext>
            </a:extLst>
          </p:cNvPr>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17548" y="2846183"/>
            <a:ext cx="197434" cy="16044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88D166C-071F-8A88-9AF8-A2F1B5AB2F10}"/>
              </a:ext>
              <a:ext uri="{C183D7F6-B498-43B3-948B-1728B52AA6E4}">
                <adec:decorative xmlns:adec="http://schemas.microsoft.com/office/drawing/2017/decorative" val="0"/>
              </a:ext>
            </a:extLst>
          </p:cNvPr>
          <p:cNvSpPr txBox="1"/>
          <p:nvPr/>
        </p:nvSpPr>
        <p:spPr>
          <a:xfrm>
            <a:off x="1197021" y="2815621"/>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sp>
        <p:nvSpPr>
          <p:cNvPr id="88" name="Step 2 bottom">
            <a:extLst>
              <a:ext uri="{FF2B5EF4-FFF2-40B4-BE49-F238E27FC236}">
                <a16:creationId xmlns:a16="http://schemas.microsoft.com/office/drawing/2014/main" id="{09AF3C3D-F517-8B01-631A-5F00FD1E5D12}"/>
              </a:ext>
              <a:ext uri="{C183D7F6-B498-43B3-948B-1728B52AA6E4}">
                <adec:decorative xmlns:adec="http://schemas.microsoft.com/office/drawing/2017/decorative" val="1"/>
              </a:ext>
            </a:extLst>
          </p:cNvPr>
          <p:cNvSpPr/>
          <p:nvPr/>
        </p:nvSpPr>
        <p:spPr bwMode="auto">
          <a:xfrm>
            <a:off x="3802523" y="3167835"/>
            <a:ext cx="2844911"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List follow up tasks and meeting notes.</a:t>
            </a:r>
          </a:p>
          <a:p>
            <a:pPr defTabSz="932472" fontAlgn="base">
              <a:spcBef>
                <a:spcPct val="0"/>
              </a:spcBef>
              <a:spcAft>
                <a:spcPct val="0"/>
              </a:spcAft>
            </a:pPr>
            <a:endParaRPr lang="en-US" sz="900" kern="0" noProof="0" dirty="0">
              <a:solidFill>
                <a:srgbClr val="1A1A1A"/>
              </a:solidFill>
              <a:latin typeface="Segoe UI"/>
            </a:endParaRPr>
          </a:p>
          <a:p>
            <a:pPr defTabSz="932472" fontAlgn="base">
              <a:spcBef>
                <a:spcPct val="0"/>
              </a:spcBef>
              <a:spcAft>
                <a:spcPct val="0"/>
              </a:spcAft>
            </a:pPr>
            <a:endParaRPr lang="en-US" sz="900" kern="0" noProof="0" dirty="0">
              <a:solidFill>
                <a:srgbClr val="1A1A1A"/>
              </a:solidFill>
              <a:latin typeface="Segoe UI"/>
            </a:endParaRPr>
          </a:p>
          <a:p>
            <a:pPr defTabSz="932472" fontAlgn="base">
              <a:spcBef>
                <a:spcPct val="0"/>
              </a:spcBef>
              <a:spcAft>
                <a:spcPct val="0"/>
              </a:spcAft>
            </a:pPr>
            <a:endParaRPr lang="en-US" sz="900" kern="0" noProof="0" dirty="0">
              <a:solidFill>
                <a:srgbClr val="1A1A1A"/>
              </a:solidFill>
              <a:latin typeface="Segoe UI"/>
            </a:endParaRPr>
          </a:p>
        </p:txBody>
      </p:sp>
      <p:sp>
        <p:nvSpPr>
          <p:cNvPr id="91" name="Step 3 time">
            <a:extLst>
              <a:ext uri="{FF2B5EF4-FFF2-40B4-BE49-F238E27FC236}">
                <a16:creationId xmlns:a16="http://schemas.microsoft.com/office/drawing/2014/main" id="{FEFEA533-9D11-297F-189C-7798C9B4DAE0}"/>
              </a:ext>
            </a:extLst>
          </p:cNvPr>
          <p:cNvSpPr/>
          <p:nvPr/>
        </p:nvSpPr>
        <p:spPr bwMode="auto">
          <a:xfrm>
            <a:off x="707449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10:00 am</a:t>
            </a:r>
          </a:p>
        </p:txBody>
      </p:sp>
      <p:sp>
        <p:nvSpPr>
          <p:cNvPr id="93" name="Step 3 top">
            <a:extLst>
              <a:ext uri="{FF2B5EF4-FFF2-40B4-BE49-F238E27FC236}">
                <a16:creationId xmlns:a16="http://schemas.microsoft.com/office/drawing/2014/main" id="{39E2BB77-F778-D96D-E285-74A1AA09167D}"/>
              </a:ext>
            </a:extLst>
          </p:cNvPr>
          <p:cNvSpPr txBox="1"/>
          <p:nvPr/>
        </p:nvSpPr>
        <p:spPr>
          <a:xfrm>
            <a:off x="7074494" y="2033954"/>
            <a:ext cx="2705513" cy="74982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She notices a cross functional compliance memo many team members have been collaborating on has many new sections.  Using the summarize this doc feature she catches up on the new content.</a:t>
            </a:r>
          </a:p>
        </p:txBody>
      </p:sp>
      <p:pic>
        <p:nvPicPr>
          <p:cNvPr id="29" name="Picture 4" descr="Microsoft PowerPoint Logo - PNG and Vector - Logo Download">
            <a:hlinkClick r:id="rId13"/>
            <a:extLst>
              <a:ext uri="{FF2B5EF4-FFF2-40B4-BE49-F238E27FC236}">
                <a16:creationId xmlns:a16="http://schemas.microsoft.com/office/drawing/2014/main" id="{F6D6CA37-D7D1-0DA8-9AD7-9D4FB8A15B77}"/>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449296" y="5303876"/>
            <a:ext cx="205287" cy="19096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A940D3B-A348-E0CC-B785-FEC6DEB1A583}"/>
              </a:ext>
              <a:ext uri="{C183D7F6-B498-43B3-948B-1728B52AA6E4}">
                <adec:decorative xmlns:adec="http://schemas.microsoft.com/office/drawing/2017/decorative" val="0"/>
              </a:ext>
            </a:extLst>
          </p:cNvPr>
          <p:cNvSpPr txBox="1"/>
          <p:nvPr/>
        </p:nvSpPr>
        <p:spPr>
          <a:xfrm>
            <a:off x="7799159" y="5307688"/>
            <a:ext cx="1796792"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in PowerPoint</a:t>
            </a:r>
          </a:p>
        </p:txBody>
      </p:sp>
      <p:sp>
        <p:nvSpPr>
          <p:cNvPr id="92" name="Step 3 bottom">
            <a:extLst>
              <a:ext uri="{FF2B5EF4-FFF2-40B4-BE49-F238E27FC236}">
                <a16:creationId xmlns:a16="http://schemas.microsoft.com/office/drawing/2014/main" id="{4359AEA2-8C7E-62E7-42BF-02855C47225E}"/>
              </a:ext>
              <a:ext uri="{C183D7F6-B498-43B3-948B-1728B52AA6E4}">
                <adec:decorative xmlns:adec="http://schemas.microsoft.com/office/drawing/2017/decorative" val="1"/>
              </a:ext>
            </a:extLst>
          </p:cNvPr>
          <p:cNvSpPr/>
          <p:nvPr/>
        </p:nvSpPr>
        <p:spPr bwMode="auto">
          <a:xfrm>
            <a:off x="7074494" y="3167835"/>
            <a:ext cx="2705513" cy="66583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Summarize this doc to quickly get up to speed on changes to a team memo.</a:t>
            </a:r>
          </a:p>
        </p:txBody>
      </p:sp>
      <p:sp>
        <p:nvSpPr>
          <p:cNvPr id="83" name="Step 4 time">
            <a:extLst>
              <a:ext uri="{FF2B5EF4-FFF2-40B4-BE49-F238E27FC236}">
                <a16:creationId xmlns:a16="http://schemas.microsoft.com/office/drawing/2014/main" id="{F2A0EA20-E4D7-07CD-1116-A2315B6FCB9B}"/>
              </a:ext>
            </a:extLst>
          </p:cNvPr>
          <p:cNvSpPr/>
          <p:nvPr/>
        </p:nvSpPr>
        <p:spPr bwMode="auto">
          <a:xfrm>
            <a:off x="7074495" y="405058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11:00 pm</a:t>
            </a:r>
          </a:p>
        </p:txBody>
      </p:sp>
      <p:sp>
        <p:nvSpPr>
          <p:cNvPr id="13" name="Step 4 top">
            <a:extLst>
              <a:ext uri="{FF2B5EF4-FFF2-40B4-BE49-F238E27FC236}">
                <a16:creationId xmlns:a16="http://schemas.microsoft.com/office/drawing/2014/main" id="{527A4C52-80AF-AF27-ACE3-8330A4E2F201}"/>
              </a:ext>
            </a:extLst>
          </p:cNvPr>
          <p:cNvSpPr txBox="1"/>
          <p:nvPr/>
        </p:nvSpPr>
        <p:spPr>
          <a:xfrm>
            <a:off x="7068596" y="4494256"/>
            <a:ext cx="2901234"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She must create a new presentation summarizing risk and control testing results.  She prompts Copilot to create most of the slides/talking points she needs for her team presentation. </a:t>
            </a:r>
          </a:p>
        </p:txBody>
      </p:sp>
      <p:sp>
        <p:nvSpPr>
          <p:cNvPr id="81" name="Step 4 bottom">
            <a:extLst>
              <a:ext uri="{FF2B5EF4-FFF2-40B4-BE49-F238E27FC236}">
                <a16:creationId xmlns:a16="http://schemas.microsoft.com/office/drawing/2014/main" id="{1BAE4E2C-2E6B-1C0F-3660-2959FF235C7B}"/>
              </a:ext>
              <a:ext uri="{C183D7F6-B498-43B3-948B-1728B52AA6E4}">
                <adec:decorative xmlns:adec="http://schemas.microsoft.com/office/drawing/2017/decorative" val="1"/>
              </a:ext>
            </a:extLst>
          </p:cNvPr>
          <p:cNvSpPr/>
          <p:nvPr/>
        </p:nvSpPr>
        <p:spPr bwMode="auto">
          <a:xfrm>
            <a:off x="7074494" y="5609056"/>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dirty="0">
                <a:solidFill>
                  <a:srgbClr val="1A1A1A"/>
                </a:solidFill>
                <a:latin typeface="Segoe UI"/>
              </a:rPr>
              <a:t>Prompt: Create slides and talking points for a presentation from the testing results documents.</a:t>
            </a: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dirty="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dirty="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dirty="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strike="noStrike" kern="1200" cap="none" spc="0" normalizeH="0" baseline="0" noProof="0" dirty="0">
              <a:ln w="3175">
                <a:noFill/>
              </a:ln>
              <a:effectLst/>
              <a:uLnTx/>
              <a:uFillTx/>
              <a:latin typeface="Segoe UI"/>
              <a:ea typeface="+mn-ea"/>
              <a:cs typeface="Segoe UI" pitchFamily="34" charset="0"/>
            </a:endParaRPr>
          </a:p>
        </p:txBody>
      </p:sp>
      <p:sp>
        <p:nvSpPr>
          <p:cNvPr id="95" name="Step 5 time">
            <a:extLst>
              <a:ext uri="{FF2B5EF4-FFF2-40B4-BE49-F238E27FC236}">
                <a16:creationId xmlns:a16="http://schemas.microsoft.com/office/drawing/2014/main" id="{FCE6C591-BBD0-9006-129D-DEBED2CD11BA}"/>
              </a:ext>
            </a:extLst>
          </p:cNvPr>
          <p:cNvSpPr/>
          <p:nvPr/>
        </p:nvSpPr>
        <p:spPr bwMode="auto">
          <a:xfrm>
            <a:off x="3820455" y="405101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2:00 pm</a:t>
            </a:r>
          </a:p>
        </p:txBody>
      </p:sp>
      <p:sp>
        <p:nvSpPr>
          <p:cNvPr id="96" name="Step 5 top">
            <a:extLst>
              <a:ext uri="{FF2B5EF4-FFF2-40B4-BE49-F238E27FC236}">
                <a16:creationId xmlns:a16="http://schemas.microsoft.com/office/drawing/2014/main" id="{99875B16-D1A1-7B68-1A3D-02804DE6189F}"/>
              </a:ext>
            </a:extLst>
          </p:cNvPr>
          <p:cNvSpPr txBox="1"/>
          <p:nvPr/>
        </p:nvSpPr>
        <p:spPr>
          <a:xfrm>
            <a:off x="3690700" y="4500890"/>
            <a:ext cx="302645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lvl="0">
              <a:defRPr/>
            </a:pPr>
            <a:r>
              <a:rPr kumimoji="0" lang="en-US" b="0" i="0" u="none" strike="noStrike" kern="0" cap="none" spc="0" normalizeH="0" baseline="0" noProof="0" dirty="0">
                <a:ln>
                  <a:noFill/>
                </a:ln>
                <a:solidFill>
                  <a:srgbClr val="1A1A1A"/>
                </a:solidFill>
                <a:effectLst/>
                <a:uLnTx/>
                <a:uFillTx/>
                <a:cs typeface="Segoe UI" pitchFamily="34" charset="0"/>
              </a:rPr>
              <a:t>She can’t locate a SOX testing results file and prompts Copilot Chat to find all the files a co- worker has shared with her. </a:t>
            </a:r>
          </a:p>
        </p:txBody>
      </p:sp>
      <p:pic>
        <p:nvPicPr>
          <p:cNvPr id="30" name="Picture 29" descr="Zip Co logo SVG free download, id: 101874 - Brandlogos.net">
            <a:hlinkClick r:id="rId11"/>
            <a:extLst>
              <a:ext uri="{FF2B5EF4-FFF2-40B4-BE49-F238E27FC236}">
                <a16:creationId xmlns:a16="http://schemas.microsoft.com/office/drawing/2014/main" id="{86694BAF-7D38-C538-609B-4371A2A321A0}"/>
              </a:ext>
            </a:extLst>
          </p:cNvPr>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220158" y="5286295"/>
            <a:ext cx="197434" cy="16044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34B3B474-F6BD-94FA-B654-EA24874C90F5}"/>
              </a:ext>
              <a:ext uri="{C183D7F6-B498-43B3-948B-1728B52AA6E4}">
                <adec:decorative xmlns:adec="http://schemas.microsoft.com/office/drawing/2017/decorative" val="0"/>
              </a:ext>
            </a:extLst>
          </p:cNvPr>
          <p:cNvSpPr txBox="1"/>
          <p:nvPr/>
        </p:nvSpPr>
        <p:spPr>
          <a:xfrm>
            <a:off x="4599631" y="5255733"/>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sp>
        <p:nvSpPr>
          <p:cNvPr id="94" name="Step 5 bottom">
            <a:extLst>
              <a:ext uri="{FF2B5EF4-FFF2-40B4-BE49-F238E27FC236}">
                <a16:creationId xmlns:a16="http://schemas.microsoft.com/office/drawing/2014/main" id="{CE97EDF9-2019-C403-728C-A9935528078E}"/>
              </a:ext>
              <a:ext uri="{C183D7F6-B498-43B3-948B-1728B52AA6E4}">
                <adec:decorative xmlns:adec="http://schemas.microsoft.com/office/drawing/2017/decorative" val="1"/>
              </a:ext>
            </a:extLst>
          </p:cNvPr>
          <p:cNvSpPr/>
          <p:nvPr/>
        </p:nvSpPr>
        <p:spPr bwMode="auto">
          <a:xfrm>
            <a:off x="3690824" y="5607288"/>
            <a:ext cx="2844911" cy="480654"/>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dirty="0">
                <a:solidFill>
                  <a:srgbClr val="1A1A1A"/>
                </a:solidFill>
                <a:latin typeface="Segoe UI"/>
              </a:rPr>
              <a:t>Prompt: </a:t>
            </a:r>
            <a:r>
              <a:rPr lang="en-US" sz="900" spc="0" noProof="0" dirty="0">
                <a:solidFill>
                  <a:schemeClr val="tx1"/>
                </a:solidFill>
                <a:latin typeface="Segoe UI"/>
              </a:rPr>
              <a:t>What files has</a:t>
            </a:r>
            <a:r>
              <a:rPr lang="en-US" sz="900" kern="0" noProof="0" dirty="0">
                <a:solidFill>
                  <a:srgbClr val="1A1A1A"/>
                </a:solidFill>
                <a:latin typeface="Segoe UI"/>
              </a:rPr>
              <a:t> [team member]</a:t>
            </a:r>
            <a:r>
              <a:rPr lang="en-US" sz="900" spc="0" noProof="0" dirty="0">
                <a:solidFill>
                  <a:schemeClr val="tx1"/>
                </a:solidFill>
                <a:latin typeface="Segoe UI"/>
              </a:rPr>
              <a:t> shared with me?</a:t>
            </a: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kern="0" noProof="0" dirty="0">
              <a:solidFill>
                <a:srgbClr val="1A1A1A"/>
              </a:solidFill>
              <a:latin typeface="Segoe UI"/>
            </a:endParaRPr>
          </a:p>
        </p:txBody>
      </p:sp>
      <p:sp>
        <p:nvSpPr>
          <p:cNvPr id="78" name="Step 6 time">
            <a:extLst>
              <a:ext uri="{FF2B5EF4-FFF2-40B4-BE49-F238E27FC236}">
                <a16:creationId xmlns:a16="http://schemas.microsoft.com/office/drawing/2014/main" id="{5108B7A0-6B72-6F52-D68B-29C170F36F32}"/>
              </a:ext>
            </a:extLst>
          </p:cNvPr>
          <p:cNvSpPr/>
          <p:nvPr/>
        </p:nvSpPr>
        <p:spPr bwMode="auto">
          <a:xfrm>
            <a:off x="566416" y="4048426"/>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4:00 pm</a:t>
            </a:r>
          </a:p>
        </p:txBody>
      </p:sp>
      <p:sp>
        <p:nvSpPr>
          <p:cNvPr id="80" name="Step 6 top">
            <a:extLst>
              <a:ext uri="{FF2B5EF4-FFF2-40B4-BE49-F238E27FC236}">
                <a16:creationId xmlns:a16="http://schemas.microsoft.com/office/drawing/2014/main" id="{CB5BF4CC-1618-33C5-337B-A0ABE58B3742}"/>
              </a:ext>
            </a:extLst>
          </p:cNvPr>
          <p:cNvSpPr txBox="1"/>
          <p:nvPr/>
        </p:nvSpPr>
        <p:spPr>
          <a:xfrm>
            <a:off x="566415" y="4500890"/>
            <a:ext cx="2748203"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She uses Copilot in Outlook to draft several messages with different lengths and tone.</a:t>
            </a:r>
          </a:p>
        </p:txBody>
      </p:sp>
      <p:pic>
        <p:nvPicPr>
          <p:cNvPr id="32" name="Picture 31">
            <a:extLst>
              <a:ext uri="{FF2B5EF4-FFF2-40B4-BE49-F238E27FC236}">
                <a16:creationId xmlns:a16="http://schemas.microsoft.com/office/drawing/2014/main" id="{11CFBCA6-5B68-834D-6D1C-795E8C3A3B3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77237" y="5176119"/>
            <a:ext cx="360000" cy="360000"/>
          </a:xfrm>
          <a:prstGeom prst="ellipse">
            <a:avLst/>
          </a:prstGeom>
          <a:solidFill>
            <a:srgbClr val="FFFFFF"/>
          </a:solidFill>
        </p:spPr>
      </p:pic>
      <p:sp>
        <p:nvSpPr>
          <p:cNvPr id="33" name="TextBox 89">
            <a:extLst>
              <a:ext uri="{FF2B5EF4-FFF2-40B4-BE49-F238E27FC236}">
                <a16:creationId xmlns:a16="http://schemas.microsoft.com/office/drawing/2014/main" id="{135AB982-C667-2934-E81A-2A44317B1444}"/>
              </a:ext>
              <a:ext uri="{C183D7F6-B498-43B3-948B-1728B52AA6E4}">
                <adec:decorative xmlns:adec="http://schemas.microsoft.com/office/drawing/2017/decorative" val="0"/>
              </a:ext>
            </a:extLst>
          </p:cNvPr>
          <p:cNvSpPr txBox="1"/>
          <p:nvPr/>
        </p:nvSpPr>
        <p:spPr>
          <a:xfrm>
            <a:off x="1336188" y="5271481"/>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sp>
        <p:nvSpPr>
          <p:cNvPr id="77" name="Step 6 bottom">
            <a:extLst>
              <a:ext uri="{FF2B5EF4-FFF2-40B4-BE49-F238E27FC236}">
                <a16:creationId xmlns:a16="http://schemas.microsoft.com/office/drawing/2014/main" id="{7527FF02-7C20-E063-CA4B-4F4D898D8F36}"/>
              </a:ext>
              <a:ext uri="{C183D7F6-B498-43B3-948B-1728B52AA6E4}">
                <adec:decorative xmlns:adec="http://schemas.microsoft.com/office/drawing/2017/decorative" val="1"/>
              </a:ext>
            </a:extLst>
          </p:cNvPr>
          <p:cNvSpPr/>
          <p:nvPr/>
        </p:nvSpPr>
        <p:spPr bwMode="auto">
          <a:xfrm>
            <a:off x="566415" y="5610838"/>
            <a:ext cx="2705513" cy="59747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dirty="0">
                <a:solidFill>
                  <a:srgbClr val="1A1A1A"/>
                </a:solidFill>
                <a:latin typeface="Segoe UI"/>
              </a:rPr>
              <a:t>Prompt: </a:t>
            </a:r>
            <a:r>
              <a:rPr lang="en-US" sz="900" spc="0" noProof="0" dirty="0">
                <a:solidFill>
                  <a:schemeClr val="tx1"/>
                </a:solidFill>
                <a:latin typeface="Segoe UI"/>
              </a:rPr>
              <a:t>Draft an email to stakeholders to summarize testing results.</a:t>
            </a: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kern="0" noProof="0" dirty="0">
              <a:solidFill>
                <a:srgbClr val="1A1A1A"/>
              </a:solidFill>
              <a:latin typeface="Segoe UI"/>
            </a:endParaRPr>
          </a:p>
        </p:txBody>
      </p:sp>
      <p:pic>
        <p:nvPicPr>
          <p:cNvPr id="3" name="Picture 2" descr="Portrait of Cassandra">
            <a:extLst>
              <a:ext uri="{FF2B5EF4-FFF2-40B4-BE49-F238E27FC236}">
                <a16:creationId xmlns:a16="http://schemas.microsoft.com/office/drawing/2014/main" id="{70566ADB-F1D9-C943-0BFB-C1743CA40AC7}"/>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10266764" y="3224179"/>
            <a:ext cx="1951142" cy="3612838"/>
          </a:xfrm>
          <a:prstGeom prst="rect">
            <a:avLst/>
          </a:prstGeom>
        </p:spPr>
      </p:pic>
      <p:pic>
        <p:nvPicPr>
          <p:cNvPr id="12" name="Picture 6" descr="Microsoft Teams Logo, symbol, meaning, history, PNG">
            <a:hlinkClick r:id="rId17"/>
            <a:extLst>
              <a:ext uri="{FF2B5EF4-FFF2-40B4-BE49-F238E27FC236}">
                <a16:creationId xmlns:a16="http://schemas.microsoft.com/office/drawing/2014/main" id="{6ED06106-0B76-844A-5282-78D5F10BF108}"/>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l="20244" r="20244"/>
          <a:stretch/>
        </p:blipFill>
        <p:spPr bwMode="auto">
          <a:xfrm>
            <a:off x="4232664" y="2788628"/>
            <a:ext cx="228153" cy="21564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876CAE7-6A8C-0A2A-1183-4D9D635BE7A3}"/>
              </a:ext>
              <a:ext uri="{C183D7F6-B498-43B3-948B-1728B52AA6E4}">
                <adec:decorative xmlns:adec="http://schemas.microsoft.com/office/drawing/2017/decorative" val="0"/>
              </a:ext>
            </a:extLst>
          </p:cNvPr>
          <p:cNvSpPr txBox="1"/>
          <p:nvPr/>
        </p:nvSpPr>
        <p:spPr>
          <a:xfrm>
            <a:off x="4632971" y="2780854"/>
            <a:ext cx="1602056"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in Teams</a:t>
            </a:r>
          </a:p>
        </p:txBody>
      </p:sp>
      <p:pic>
        <p:nvPicPr>
          <p:cNvPr id="16" name="Picture 15">
            <a:extLst>
              <a:ext uri="{FF2B5EF4-FFF2-40B4-BE49-F238E27FC236}">
                <a16:creationId xmlns:a16="http://schemas.microsoft.com/office/drawing/2014/main" id="{74E8648F-08C8-ED7F-4853-C6F94B950667}"/>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454314" y="2751215"/>
            <a:ext cx="360000" cy="360000"/>
          </a:xfrm>
          <a:prstGeom prst="ellipse">
            <a:avLst/>
          </a:prstGeom>
          <a:solidFill>
            <a:srgbClr val="FFFFFF"/>
          </a:solidFill>
        </p:spPr>
      </p:pic>
      <p:sp>
        <p:nvSpPr>
          <p:cNvPr id="19" name="TextBox 18">
            <a:extLst>
              <a:ext uri="{FF2B5EF4-FFF2-40B4-BE49-F238E27FC236}">
                <a16:creationId xmlns:a16="http://schemas.microsoft.com/office/drawing/2014/main" id="{36C98952-1F5F-677A-C7A2-CA13C1F6870E}"/>
              </a:ext>
              <a:ext uri="{C183D7F6-B498-43B3-948B-1728B52AA6E4}">
                <adec:decorative xmlns:adec="http://schemas.microsoft.com/office/drawing/2017/decorative" val="0"/>
              </a:ext>
            </a:extLst>
          </p:cNvPr>
          <p:cNvSpPr txBox="1"/>
          <p:nvPr/>
        </p:nvSpPr>
        <p:spPr>
          <a:xfrm>
            <a:off x="7913265" y="2846577"/>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spTree>
    <p:extLst>
      <p:ext uri="{BB962C8B-B14F-4D97-AF65-F5344CB8AC3E}">
        <p14:creationId xmlns:p14="http://schemas.microsoft.com/office/powerpoint/2010/main" val="15272402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EA336-4CA6-EA68-189C-802CAD6128CA}"/>
            </a:ext>
          </a:extLst>
        </p:cNvPr>
        <p:cNvGrpSpPr/>
        <p:nvPr/>
      </p:nvGrpSpPr>
      <p:grpSpPr>
        <a:xfrm>
          <a:off x="0" y="0"/>
          <a:ext cx="0" cy="0"/>
          <a:chOff x="0" y="0"/>
          <a:chExt cx="0" cy="0"/>
        </a:xfrm>
      </p:grpSpPr>
      <p:sp>
        <p:nvSpPr>
          <p:cNvPr id="68" name="Title 67">
            <a:extLst>
              <a:ext uri="{FF2B5EF4-FFF2-40B4-BE49-F238E27FC236}">
                <a16:creationId xmlns:a16="http://schemas.microsoft.com/office/drawing/2014/main" id="{2D8412BD-4C8B-0AD8-D92B-25F2A7870710}"/>
              </a:ext>
            </a:extLst>
          </p:cNvPr>
          <p:cNvSpPr>
            <a:spLocks noGrp="1"/>
          </p:cNvSpPr>
          <p:nvPr>
            <p:ph type="title"/>
          </p:nvPr>
        </p:nvSpPr>
        <p:spPr>
          <a:xfrm>
            <a:off x="584200" y="387766"/>
            <a:ext cx="5672544" cy="263149"/>
          </a:xfrm>
        </p:spPr>
        <p:txBody>
          <a:bodyPr/>
          <a:lstStyle/>
          <a:p>
            <a:r>
              <a:rPr lang="en-US" noProof="0"/>
              <a:t>A day in the life of a Civil Engineer</a:t>
            </a:r>
          </a:p>
        </p:txBody>
      </p:sp>
      <p:sp>
        <p:nvSpPr>
          <p:cNvPr id="41" name="Text Placeholder 40">
            <a:extLst>
              <a:ext uri="{FF2B5EF4-FFF2-40B4-BE49-F238E27FC236}">
                <a16:creationId xmlns:a16="http://schemas.microsoft.com/office/drawing/2014/main" id="{B20F1AB6-E444-3A1F-E920-26850231A99C}"/>
              </a:ext>
            </a:extLst>
          </p:cNvPr>
          <p:cNvSpPr>
            <a:spLocks noGrp="1"/>
          </p:cNvSpPr>
          <p:nvPr>
            <p:ph type="body" sz="quarter" idx="17"/>
          </p:nvPr>
        </p:nvSpPr>
        <p:spPr>
          <a:xfrm>
            <a:off x="6096001" y="521099"/>
            <a:ext cx="4022928" cy="169277"/>
          </a:xfrm>
        </p:spPr>
        <p:txBody>
          <a:bodyPr/>
          <a:lstStyle/>
          <a:p>
            <a:r>
              <a:rPr lang="en-US" noProof="0">
                <a:latin typeface="Segoe UI Semibold"/>
                <a:cs typeface="Segoe UI Semibold"/>
              </a:rPr>
              <a:t>Microsoft 365 Copilot</a:t>
            </a:r>
            <a:endParaRPr lang="en-US" noProof="0"/>
          </a:p>
        </p:txBody>
      </p:sp>
      <p:sp>
        <p:nvSpPr>
          <p:cNvPr id="46" name="Text Placeholder 45">
            <a:extLst>
              <a:ext uri="{FF2B5EF4-FFF2-40B4-BE49-F238E27FC236}">
                <a16:creationId xmlns:a16="http://schemas.microsoft.com/office/drawing/2014/main" id="{4849D52E-5F40-386F-24B0-487DE4CA6689}"/>
              </a:ext>
            </a:extLst>
          </p:cNvPr>
          <p:cNvSpPr>
            <a:spLocks noGrp="1"/>
          </p:cNvSpPr>
          <p:nvPr>
            <p:ph type="body" sz="quarter" idx="38"/>
          </p:nvPr>
        </p:nvSpPr>
        <p:spPr>
          <a:solidFill>
            <a:srgbClr val="0070C0"/>
          </a:solidFill>
        </p:spPr>
        <p:txBody>
          <a:bodyPr/>
          <a:lstStyle/>
          <a:p>
            <a:endParaRPr lang="en-US" noProof="0"/>
          </a:p>
        </p:txBody>
      </p:sp>
      <p:sp>
        <p:nvSpPr>
          <p:cNvPr id="47" name="Text Placeholder 46">
            <a:extLst>
              <a:ext uri="{FF2B5EF4-FFF2-40B4-BE49-F238E27FC236}">
                <a16:creationId xmlns:a16="http://schemas.microsoft.com/office/drawing/2014/main" id="{4FBDE113-AE9F-11C1-369F-F1BD370CBCA1}"/>
              </a:ext>
            </a:extLst>
          </p:cNvPr>
          <p:cNvSpPr>
            <a:spLocks noGrp="1"/>
          </p:cNvSpPr>
          <p:nvPr>
            <p:ph type="body" sz="quarter" idx="39"/>
          </p:nvPr>
        </p:nvSpPr>
        <p:spPr>
          <a:solidFill>
            <a:srgbClr val="0078D4"/>
          </a:solidFill>
        </p:spPr>
        <p:txBody>
          <a:bodyPr/>
          <a:lstStyle/>
          <a:p>
            <a:endParaRPr lang="en-US" noProof="0"/>
          </a:p>
        </p:txBody>
      </p:sp>
      <p:sp>
        <p:nvSpPr>
          <p:cNvPr id="48" name="Text Placeholder 47">
            <a:extLst>
              <a:ext uri="{FF2B5EF4-FFF2-40B4-BE49-F238E27FC236}">
                <a16:creationId xmlns:a16="http://schemas.microsoft.com/office/drawing/2014/main" id="{BF9DDC54-84BC-38F2-2152-B609C5774189}"/>
              </a:ext>
            </a:extLst>
          </p:cNvPr>
          <p:cNvSpPr>
            <a:spLocks noGrp="1"/>
          </p:cNvSpPr>
          <p:nvPr>
            <p:ph type="body" sz="quarter" idx="40"/>
          </p:nvPr>
        </p:nvSpPr>
        <p:spPr>
          <a:solidFill>
            <a:schemeClr val="bg1">
              <a:lumMod val="85000"/>
            </a:schemeClr>
          </a:solidFill>
        </p:spPr>
        <p:txBody>
          <a:bodyPr/>
          <a:lstStyle/>
          <a:p>
            <a:endParaRPr lang="en-US" noProof="0"/>
          </a:p>
        </p:txBody>
      </p:sp>
      <p:sp>
        <p:nvSpPr>
          <p:cNvPr id="2" name="Rectangle: Rounded Corners 6">
            <a:extLst>
              <a:ext uri="{FF2B5EF4-FFF2-40B4-BE49-F238E27FC236}">
                <a16:creationId xmlns:a16="http://schemas.microsoft.com/office/drawing/2014/main" id="{6B13F65A-BE24-AA09-6C00-B60F72C6F61C}"/>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6E48CD7E-A67C-7DE7-4F22-6DB56ADEEE8B}"/>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6E1203D9-EF3F-1237-4E02-053EC80210B9}"/>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~50 minutes per day</a:t>
              </a:r>
            </a:p>
          </p:txBody>
        </p:sp>
        <p:pic>
          <p:nvPicPr>
            <p:cNvPr id="5" name="Graphic 4">
              <a:extLst>
                <a:ext uri="{FF2B5EF4-FFF2-40B4-BE49-F238E27FC236}">
                  <a16:creationId xmlns:a16="http://schemas.microsoft.com/office/drawing/2014/main" id="{449F74B8-FE0C-2F58-BA0C-3CA7AA52DBF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21924" y="1005899"/>
              <a:ext cx="144000" cy="144000"/>
            </a:xfrm>
            <a:prstGeom prst="rect">
              <a:avLst/>
            </a:prstGeom>
          </p:spPr>
        </p:pic>
      </p:grpSp>
      <p:grpSp>
        <p:nvGrpSpPr>
          <p:cNvPr id="6" name="Group 5">
            <a:extLst>
              <a:ext uri="{FF2B5EF4-FFF2-40B4-BE49-F238E27FC236}">
                <a16:creationId xmlns:a16="http://schemas.microsoft.com/office/drawing/2014/main" id="{829F00D4-93D5-6FF3-E989-1AE88D51AA62}"/>
              </a:ext>
            </a:extLst>
          </p:cNvPr>
          <p:cNvGrpSpPr/>
          <p:nvPr/>
        </p:nvGrpSpPr>
        <p:grpSpPr>
          <a:xfrm>
            <a:off x="5754503" y="1134767"/>
            <a:ext cx="2325078" cy="216000"/>
            <a:chOff x="6235579" y="969899"/>
            <a:chExt cx="2325078" cy="216000"/>
          </a:xfrm>
        </p:grpSpPr>
        <p:sp>
          <p:nvSpPr>
            <p:cNvPr id="7" name="Rectangle: Rounded Corners 6">
              <a:extLst>
                <a:ext uri="{FF2B5EF4-FFF2-40B4-BE49-F238E27FC236}">
                  <a16:creationId xmlns:a16="http://schemas.microsoft.com/office/drawing/2014/main" id="{0E201312-8A89-ECDE-BABA-EA4BDCC710B8}"/>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Team communication</a:t>
              </a:r>
            </a:p>
          </p:txBody>
        </p:sp>
        <p:pic>
          <p:nvPicPr>
            <p:cNvPr id="8" name="Graphic 7">
              <a:extLst>
                <a:ext uri="{FF2B5EF4-FFF2-40B4-BE49-F238E27FC236}">
                  <a16:creationId xmlns:a16="http://schemas.microsoft.com/office/drawing/2014/main" id="{5BA1CB1A-6DDA-E6B9-8C5C-AD3BF087EC9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5160F69E-CCCA-CE23-1E35-E240200F8FDC}"/>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A2601D52-01E2-095E-56F5-254553CF566D}"/>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a:t>
              </a:r>
              <a:r>
                <a:rPr lang="en-US" sz="900" noProof="0">
                  <a:solidFill>
                    <a:srgbClr val="73391D"/>
                  </a:solidFill>
                  <a:latin typeface="Segoe UI Semibold" panose="020B0702040204020203" pitchFamily="34" charset="0"/>
                  <a:cs typeface="Segoe UI Semibold" panose="020B0702040204020203" pitchFamily="34" charset="0"/>
                </a:rPr>
                <a:t>Project management</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11" name="Graphic 10">
              <a:extLst>
                <a:ext uri="{FF2B5EF4-FFF2-40B4-BE49-F238E27FC236}">
                  <a16:creationId xmlns:a16="http://schemas.microsoft.com/office/drawing/2014/main" id="{2A7ABDCE-6D00-3C1F-4AC5-63560BA0DF9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93555" y="1005899"/>
              <a:ext cx="144000" cy="144000"/>
            </a:xfrm>
            <a:prstGeom prst="rect">
              <a:avLst/>
            </a:prstGeom>
          </p:spPr>
        </p:pic>
      </p:grpSp>
      <p:sp>
        <p:nvSpPr>
          <p:cNvPr id="15" name="Text Placeholder 14">
            <a:extLst>
              <a:ext uri="{FF2B5EF4-FFF2-40B4-BE49-F238E27FC236}">
                <a16:creationId xmlns:a16="http://schemas.microsoft.com/office/drawing/2014/main" id="{75328CDF-E9B1-59A1-20D7-41F43A6D13A0}"/>
              </a:ext>
            </a:extLst>
          </p:cNvPr>
          <p:cNvSpPr>
            <a:spLocks noGrp="1"/>
          </p:cNvSpPr>
          <p:nvPr>
            <p:ph type="body" sz="quarter" idx="37"/>
          </p:nvPr>
        </p:nvSpPr>
        <p:spPr/>
        <p:txBody>
          <a:bodyPr/>
          <a:lstStyle/>
          <a:p>
            <a:r>
              <a:rPr lang="en-US" noProof="0"/>
              <a:t>Buy</a:t>
            </a:r>
          </a:p>
        </p:txBody>
      </p:sp>
      <p:sp>
        <p:nvSpPr>
          <p:cNvPr id="77" name="Rectangle: Rounded Corners 6">
            <a:extLst>
              <a:ext uri="{FF2B5EF4-FFF2-40B4-BE49-F238E27FC236}">
                <a16:creationId xmlns:a16="http://schemas.microsoft.com/office/drawing/2014/main" id="{0EFCE74E-D583-34A1-5A5D-DC926007559B}"/>
              </a:ext>
              <a:ext uri="{C183D7F6-B498-43B3-948B-1728B52AA6E4}">
                <adec:decorative xmlns:adec="http://schemas.microsoft.com/office/drawing/2017/decorative" val="1"/>
              </a:ext>
            </a:extLst>
          </p:cNvPr>
          <p:cNvSpPr/>
          <p:nvPr/>
        </p:nvSpPr>
        <p:spPr bwMode="auto">
          <a:xfrm>
            <a:off x="566415" y="5753713"/>
            <a:ext cx="2705513" cy="59747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a:solidFill>
                  <a:srgbClr val="1A1A1A"/>
                </a:solidFill>
                <a:latin typeface="Segoe UI"/>
              </a:rPr>
              <a:t>Prompt: Summarize my meetings from today. Create a table including actions assigned to me, description of the action, and due date.</a:t>
            </a: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b="1"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kern="0" noProof="0">
              <a:solidFill>
                <a:srgbClr val="1A1A1A"/>
              </a:solidFill>
              <a:latin typeface="Segoe UI"/>
            </a:endParaRPr>
          </a:p>
        </p:txBody>
      </p:sp>
      <p:sp>
        <p:nvSpPr>
          <p:cNvPr id="78" name="Rectangle: Rounded Corners 4">
            <a:extLst>
              <a:ext uri="{FF2B5EF4-FFF2-40B4-BE49-F238E27FC236}">
                <a16:creationId xmlns:a16="http://schemas.microsoft.com/office/drawing/2014/main" id="{B39EACF8-B289-2839-F60B-2E726D774F0B}"/>
              </a:ext>
            </a:extLst>
          </p:cNvPr>
          <p:cNvSpPr/>
          <p:nvPr/>
        </p:nvSpPr>
        <p:spPr bwMode="auto">
          <a:xfrm>
            <a:off x="566416" y="4048426"/>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4:00 pm</a:t>
            </a:r>
          </a:p>
        </p:txBody>
      </p:sp>
      <p:sp>
        <p:nvSpPr>
          <p:cNvPr id="80" name="TextBox 79">
            <a:extLst>
              <a:ext uri="{FF2B5EF4-FFF2-40B4-BE49-F238E27FC236}">
                <a16:creationId xmlns:a16="http://schemas.microsoft.com/office/drawing/2014/main" id="{702BCD46-EBCC-EC4C-B79F-B983A3E374EF}"/>
              </a:ext>
            </a:extLst>
          </p:cNvPr>
          <p:cNvSpPr txBox="1"/>
          <p:nvPr/>
        </p:nvSpPr>
        <p:spPr>
          <a:xfrm>
            <a:off x="566415" y="4500890"/>
            <a:ext cx="274820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Megan uses Copilot to quickly generate notes about her days work to keep a record for later reference.</a:t>
            </a:r>
          </a:p>
        </p:txBody>
      </p:sp>
      <p:sp>
        <p:nvSpPr>
          <p:cNvPr id="81" name="Rectangle: Rounded Corners 6">
            <a:extLst>
              <a:ext uri="{FF2B5EF4-FFF2-40B4-BE49-F238E27FC236}">
                <a16:creationId xmlns:a16="http://schemas.microsoft.com/office/drawing/2014/main" id="{71833576-AE7C-6376-AFCF-AAAF83484100}"/>
              </a:ext>
              <a:ext uri="{C183D7F6-B498-43B3-948B-1728B52AA6E4}">
                <adec:decorative xmlns:adec="http://schemas.microsoft.com/office/drawing/2017/decorative" val="1"/>
              </a:ext>
            </a:extLst>
          </p:cNvPr>
          <p:cNvSpPr/>
          <p:nvPr/>
        </p:nvSpPr>
        <p:spPr bwMode="auto">
          <a:xfrm>
            <a:off x="7074494" y="5751931"/>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a:solidFill>
                  <a:srgbClr val="1A1A1A"/>
                </a:solidFill>
                <a:latin typeface="Segoe UI"/>
              </a:rPr>
              <a:t>Prompt: </a:t>
            </a:r>
            <a:r>
              <a:rPr kumimoji="0" lang="en-US" sz="900" i="0" u="none" strike="noStrike" kern="1200" cap="none" spc="0" normalizeH="0" baseline="0" noProof="0">
                <a:ln w="3175">
                  <a:noFill/>
                </a:ln>
                <a:effectLst/>
                <a:uLnTx/>
                <a:uFillTx/>
                <a:latin typeface="Segoe UI"/>
                <a:ea typeface="+mn-ea"/>
                <a:cs typeface="Segoe UI" pitchFamily="34" charset="0"/>
              </a:rPr>
              <a:t>Summarize this chat over the last 24 hours. Create a list of decisions made and the pros and cons raised in discussion.</a:t>
            </a: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a:ln w="3175">
                <a:noFill/>
              </a:ln>
              <a:effectLst/>
              <a:uLnTx/>
              <a:uFillTx/>
              <a:latin typeface="Segoe UI"/>
              <a:ea typeface="+mn-ea"/>
              <a:cs typeface="Segoe UI" pitchFamily="34" charset="0"/>
            </a:endParaRPr>
          </a:p>
        </p:txBody>
      </p:sp>
      <p:sp>
        <p:nvSpPr>
          <p:cNvPr id="83" name="Rectangle: Rounded Corners 7">
            <a:extLst>
              <a:ext uri="{FF2B5EF4-FFF2-40B4-BE49-F238E27FC236}">
                <a16:creationId xmlns:a16="http://schemas.microsoft.com/office/drawing/2014/main" id="{2A6752BA-C543-9624-85BD-3952F8E46313}"/>
              </a:ext>
            </a:extLst>
          </p:cNvPr>
          <p:cNvSpPr/>
          <p:nvPr/>
        </p:nvSpPr>
        <p:spPr bwMode="auto">
          <a:xfrm>
            <a:off x="7074495" y="405058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11:00 am</a:t>
            </a:r>
          </a:p>
        </p:txBody>
      </p:sp>
      <p:sp>
        <p:nvSpPr>
          <p:cNvPr id="84" name="Rectangle: Rounded Corners 6">
            <a:extLst>
              <a:ext uri="{FF2B5EF4-FFF2-40B4-BE49-F238E27FC236}">
                <a16:creationId xmlns:a16="http://schemas.microsoft.com/office/drawing/2014/main" id="{ED17DF75-7AE8-154A-B8CB-2B25CC4DB9E0}"/>
              </a:ext>
              <a:ext uri="{C183D7F6-B498-43B3-948B-1728B52AA6E4}">
                <adec:decorative xmlns:adec="http://schemas.microsoft.com/office/drawing/2017/decorative" val="1"/>
              </a:ext>
            </a:extLst>
          </p:cNvPr>
          <p:cNvSpPr/>
          <p:nvPr/>
        </p:nvSpPr>
        <p:spPr bwMode="auto">
          <a:xfrm>
            <a:off x="566415" y="3167836"/>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Summarize my meetings for today. For each meeting, list participants and link to relevant documents for each meeting. </a:t>
            </a:r>
          </a:p>
          <a:p>
            <a:pPr defTabSz="932472" fontAlgn="base">
              <a:spcBef>
                <a:spcPct val="0"/>
              </a:spcBef>
              <a:spcAft>
                <a:spcPct val="0"/>
              </a:spcAft>
            </a:pPr>
            <a:endParaRPr lang="en-US" sz="900" kern="0" noProof="0">
              <a:solidFill>
                <a:srgbClr val="1A1A1A"/>
              </a:solidFill>
              <a:latin typeface="Segoe UI"/>
            </a:endParaRPr>
          </a:p>
        </p:txBody>
      </p:sp>
      <p:sp>
        <p:nvSpPr>
          <p:cNvPr id="86" name="TextBox 85">
            <a:extLst>
              <a:ext uri="{FF2B5EF4-FFF2-40B4-BE49-F238E27FC236}">
                <a16:creationId xmlns:a16="http://schemas.microsoft.com/office/drawing/2014/main" id="{3345185D-5986-6530-7460-2E69D2CB6730}"/>
              </a:ext>
            </a:extLst>
          </p:cNvPr>
          <p:cNvSpPr txBox="1"/>
          <p:nvPr/>
        </p:nvSpPr>
        <p:spPr>
          <a:xfrm>
            <a:off x="566414" y="2033954"/>
            <a:ext cx="2705513" cy="445122"/>
          </a:xfrm>
          <a:prstGeom prst="rect">
            <a:avLst/>
          </a:prstGeom>
          <a:noFill/>
        </p:spPr>
        <p:txBody>
          <a:bodyPr wrap="square" lIns="91440" tIns="0" rIns="91440" bIns="0" rtlCol="0" anchor="t">
            <a:spAutoFit/>
          </a:bodyPr>
          <a:lstStyle/>
          <a:p>
            <a:pPr>
              <a:lnSpc>
                <a:spcPct val="110000"/>
              </a:lnSpc>
              <a:defRPr/>
            </a:pPr>
            <a:r>
              <a:rPr lang="en-US" sz="900" noProof="0">
                <a:solidFill>
                  <a:srgbClr val="1A1A1A"/>
                </a:solidFill>
                <a:ea typeface="Segoe UI" pitchFamily="34" charset="0"/>
                <a:cs typeface="Segoe UI" pitchFamily="34" charset="0"/>
              </a:rPr>
              <a:t>Review the day’s schedule and prepare for meetings and work by reviewing relevant information.</a:t>
            </a:r>
          </a:p>
        </p:txBody>
      </p:sp>
      <p:sp>
        <p:nvSpPr>
          <p:cNvPr id="87" name="Rectangle: Rounded Corners 11">
            <a:extLst>
              <a:ext uri="{FF2B5EF4-FFF2-40B4-BE49-F238E27FC236}">
                <a16:creationId xmlns:a16="http://schemas.microsoft.com/office/drawing/2014/main" id="{0FE56332-FD87-261E-6DB8-B61A9A6E2AF2}"/>
              </a:ext>
            </a:extLst>
          </p:cNvPr>
          <p:cNvSpPr/>
          <p:nvPr/>
        </p:nvSpPr>
        <p:spPr bwMode="auto">
          <a:xfrm>
            <a:off x="566416"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7:00 am</a:t>
            </a:r>
          </a:p>
        </p:txBody>
      </p:sp>
      <p:sp>
        <p:nvSpPr>
          <p:cNvPr id="88" name="Rectangle: Rounded Corners 6">
            <a:extLst>
              <a:ext uri="{FF2B5EF4-FFF2-40B4-BE49-F238E27FC236}">
                <a16:creationId xmlns:a16="http://schemas.microsoft.com/office/drawing/2014/main" id="{0A4396C4-70DA-A11E-6FE2-97AE9F866312}"/>
              </a:ext>
              <a:ext uri="{C183D7F6-B498-43B3-948B-1728B52AA6E4}">
                <adec:decorative xmlns:adec="http://schemas.microsoft.com/office/drawing/2017/decorative" val="1"/>
              </a:ext>
            </a:extLst>
          </p:cNvPr>
          <p:cNvSpPr/>
          <p:nvPr/>
        </p:nvSpPr>
        <p:spPr bwMode="auto">
          <a:xfrm>
            <a:off x="3802523" y="3167835"/>
            <a:ext cx="2844911"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Summarize the work completed this week related to the road development project based on the discussion in this email thread. </a:t>
            </a: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p:txBody>
      </p:sp>
      <p:sp>
        <p:nvSpPr>
          <p:cNvPr id="89" name="Rectangle: Rounded Corners 13">
            <a:extLst>
              <a:ext uri="{FF2B5EF4-FFF2-40B4-BE49-F238E27FC236}">
                <a16:creationId xmlns:a16="http://schemas.microsoft.com/office/drawing/2014/main" id="{47C7E8BE-419F-15C7-D493-2FAF24EF11D8}"/>
              </a:ext>
            </a:extLst>
          </p:cNvPr>
          <p:cNvSpPr/>
          <p:nvPr/>
        </p:nvSpPr>
        <p:spPr bwMode="auto">
          <a:xfrm>
            <a:off x="382045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8:30 am</a:t>
            </a:r>
          </a:p>
        </p:txBody>
      </p:sp>
      <p:sp>
        <p:nvSpPr>
          <p:cNvPr id="90" name="TextBox 89">
            <a:extLst>
              <a:ext uri="{FF2B5EF4-FFF2-40B4-BE49-F238E27FC236}">
                <a16:creationId xmlns:a16="http://schemas.microsoft.com/office/drawing/2014/main" id="{3E2766CD-0205-B370-1F7A-3CBC16AF9A02}"/>
              </a:ext>
            </a:extLst>
          </p:cNvPr>
          <p:cNvSpPr txBox="1"/>
          <p:nvPr/>
        </p:nvSpPr>
        <p:spPr>
          <a:xfrm>
            <a:off x="3802523" y="2033954"/>
            <a:ext cx="2907304"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Draft an email to a supervisor to provide an update on the status of a key project, based on an ongoing email thread containing information on the last week’s work.</a:t>
            </a:r>
          </a:p>
        </p:txBody>
      </p:sp>
      <p:sp>
        <p:nvSpPr>
          <p:cNvPr id="91" name="Rectangle: Rounded Corners 15">
            <a:extLst>
              <a:ext uri="{FF2B5EF4-FFF2-40B4-BE49-F238E27FC236}">
                <a16:creationId xmlns:a16="http://schemas.microsoft.com/office/drawing/2014/main" id="{2A4E66A4-C88F-4DA6-8348-EA72FF3A4059}"/>
              </a:ext>
            </a:extLst>
          </p:cNvPr>
          <p:cNvSpPr/>
          <p:nvPr/>
        </p:nvSpPr>
        <p:spPr bwMode="auto">
          <a:xfrm>
            <a:off x="707449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9:00 am</a:t>
            </a:r>
          </a:p>
        </p:txBody>
      </p:sp>
      <p:sp>
        <p:nvSpPr>
          <p:cNvPr id="92" name="Rectangle: Rounded Corners 6">
            <a:extLst>
              <a:ext uri="{FF2B5EF4-FFF2-40B4-BE49-F238E27FC236}">
                <a16:creationId xmlns:a16="http://schemas.microsoft.com/office/drawing/2014/main" id="{67DF0A1C-736D-9B96-86DB-348383524E27}"/>
              </a:ext>
              <a:ext uri="{C183D7F6-B498-43B3-948B-1728B52AA6E4}">
                <adec:decorative xmlns:adec="http://schemas.microsoft.com/office/drawing/2017/decorative" val="1"/>
              </a:ext>
            </a:extLst>
          </p:cNvPr>
          <p:cNvSpPr/>
          <p:nvPr/>
        </p:nvSpPr>
        <p:spPr bwMode="auto">
          <a:xfrm>
            <a:off x="7074494" y="3167835"/>
            <a:ext cx="2705513" cy="66583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What is the average wait time at traffic lights for cars and pedestrians? How many incidents occurred from April 1 to June 30?</a:t>
            </a:r>
          </a:p>
          <a:p>
            <a:pPr defTabSz="932472" fontAlgn="base">
              <a:spcBef>
                <a:spcPct val="0"/>
              </a:spcBef>
              <a:spcAft>
                <a:spcPct val="0"/>
              </a:spcAft>
            </a:pPr>
            <a:endParaRPr lang="en-US" sz="900" kern="0" noProof="0">
              <a:solidFill>
                <a:srgbClr val="1A1A1A"/>
              </a:solidFill>
              <a:latin typeface="Segoe UI"/>
            </a:endParaRPr>
          </a:p>
        </p:txBody>
      </p:sp>
      <p:sp>
        <p:nvSpPr>
          <p:cNvPr id="93" name="TextBox 92">
            <a:extLst>
              <a:ext uri="{FF2B5EF4-FFF2-40B4-BE49-F238E27FC236}">
                <a16:creationId xmlns:a16="http://schemas.microsoft.com/office/drawing/2014/main" id="{1485DE4F-31C5-047C-7328-2E0C3877D16C}"/>
              </a:ext>
            </a:extLst>
          </p:cNvPr>
          <p:cNvSpPr txBox="1"/>
          <p:nvPr/>
        </p:nvSpPr>
        <p:spPr>
          <a:xfrm>
            <a:off x="7074494" y="2033954"/>
            <a:ext cx="2705513"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Review new data on Traffic Safety from recently conducted corridor study.</a:t>
            </a:r>
          </a:p>
        </p:txBody>
      </p:sp>
      <p:sp>
        <p:nvSpPr>
          <p:cNvPr id="94" name="Rectangle: Rounded Corners 6">
            <a:extLst>
              <a:ext uri="{FF2B5EF4-FFF2-40B4-BE49-F238E27FC236}">
                <a16:creationId xmlns:a16="http://schemas.microsoft.com/office/drawing/2014/main" id="{A6098D41-61E9-F5A2-F5AE-472E4A658349}"/>
              </a:ext>
              <a:ext uri="{C183D7F6-B498-43B3-948B-1728B52AA6E4}">
                <adec:decorative xmlns:adec="http://schemas.microsoft.com/office/drawing/2017/decorative" val="1"/>
              </a:ext>
            </a:extLst>
          </p:cNvPr>
          <p:cNvSpPr/>
          <p:nvPr/>
        </p:nvSpPr>
        <p:spPr bwMode="auto">
          <a:xfrm>
            <a:off x="3690824" y="5750163"/>
            <a:ext cx="2844911" cy="480654"/>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a:solidFill>
                  <a:srgbClr val="1A1A1A"/>
                </a:solidFill>
                <a:latin typeface="Segoe UI"/>
              </a:rPr>
              <a:t>Prompt: </a:t>
            </a:r>
            <a:r>
              <a:rPr lang="en-US" sz="900" b="1" spc="0" noProof="0">
                <a:solidFill>
                  <a:schemeClr val="tx1"/>
                </a:solidFill>
                <a:latin typeface="Segoe UI"/>
              </a:rPr>
              <a:t>Find files related to traffic safety</a:t>
            </a:r>
            <a:r>
              <a:rPr lang="en-US" sz="900" spc="0" noProof="0">
                <a:solidFill>
                  <a:schemeClr val="tx1"/>
                </a:solidFill>
                <a:latin typeface="Segoe UI"/>
              </a:rPr>
              <a:t> that have been created or edited in the last 30 days.</a:t>
            </a: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kern="0" noProof="0">
              <a:solidFill>
                <a:srgbClr val="1A1A1A"/>
              </a:solidFill>
              <a:latin typeface="Segoe UI"/>
            </a:endParaRPr>
          </a:p>
        </p:txBody>
      </p:sp>
      <p:sp>
        <p:nvSpPr>
          <p:cNvPr id="95" name="Rectangle: Rounded Corners 19">
            <a:extLst>
              <a:ext uri="{FF2B5EF4-FFF2-40B4-BE49-F238E27FC236}">
                <a16:creationId xmlns:a16="http://schemas.microsoft.com/office/drawing/2014/main" id="{AB56FD1F-9849-2604-3C94-8C0B5B65CF7E}"/>
              </a:ext>
            </a:extLst>
          </p:cNvPr>
          <p:cNvSpPr/>
          <p:nvPr/>
        </p:nvSpPr>
        <p:spPr bwMode="auto">
          <a:xfrm>
            <a:off x="3820455" y="405101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2:00 pm</a:t>
            </a:r>
          </a:p>
        </p:txBody>
      </p:sp>
      <p:sp>
        <p:nvSpPr>
          <p:cNvPr id="96" name="TextBox 95">
            <a:extLst>
              <a:ext uri="{FF2B5EF4-FFF2-40B4-BE49-F238E27FC236}">
                <a16:creationId xmlns:a16="http://schemas.microsoft.com/office/drawing/2014/main" id="{2B1E5B99-84F5-ED40-818A-B54AD0C4CA5F}"/>
              </a:ext>
            </a:extLst>
          </p:cNvPr>
          <p:cNvSpPr txBox="1"/>
          <p:nvPr/>
        </p:nvSpPr>
        <p:spPr>
          <a:xfrm>
            <a:off x="3690700" y="4500890"/>
            <a:ext cx="3026453"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Megan uses Copilot to identify other files available to her that support her work on Traffic Safety.</a:t>
            </a:r>
          </a:p>
        </p:txBody>
      </p:sp>
      <p:sp>
        <p:nvSpPr>
          <p:cNvPr id="137" name="Oval 136">
            <a:extLst>
              <a:ext uri="{FF2B5EF4-FFF2-40B4-BE49-F238E27FC236}">
                <a16:creationId xmlns:a16="http://schemas.microsoft.com/office/drawing/2014/main" id="{A959E455-9B34-F7B1-990F-2A5186541366}"/>
              </a:ext>
            </a:extLst>
          </p:cNvPr>
          <p:cNvSpPr>
            <a:spLocks/>
          </p:cNvSpPr>
          <p:nvPr/>
        </p:nvSpPr>
        <p:spPr bwMode="auto">
          <a:xfrm>
            <a:off x="7500428" y="527341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sp>
        <p:nvSpPr>
          <p:cNvPr id="152" name="TextBox 151">
            <a:extLst>
              <a:ext uri="{FF2B5EF4-FFF2-40B4-BE49-F238E27FC236}">
                <a16:creationId xmlns:a16="http://schemas.microsoft.com/office/drawing/2014/main" id="{37D5DC03-9223-E2D8-461A-C026F3D9F836}"/>
              </a:ext>
            </a:extLst>
          </p:cNvPr>
          <p:cNvSpPr txBox="1"/>
          <p:nvPr/>
        </p:nvSpPr>
        <p:spPr>
          <a:xfrm>
            <a:off x="10206183" y="1370506"/>
            <a:ext cx="1905067" cy="1600438"/>
          </a:xfrm>
          <a:prstGeom prst="rect">
            <a:avLst/>
          </a:prstGeom>
          <a:noFill/>
        </p:spPr>
        <p:txBody>
          <a:bodyPr wrap="square" lIns="0" tIns="0" rIns="0" bIns="0" rtlCol="0">
            <a:spAutoFit/>
          </a:bodyPr>
          <a:lstStyle/>
          <a:p>
            <a:pPr algn="r"/>
            <a:r>
              <a:rPr lang="en-US" sz="2400" noProof="0">
                <a:solidFill>
                  <a:schemeClr val="accent3"/>
                </a:solidFill>
                <a:latin typeface="Segoe UI Semibold"/>
              </a:rPr>
              <a:t>Megan </a:t>
            </a:r>
          </a:p>
          <a:p>
            <a:pPr algn="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is a civil engineer responsible for planning, design, and operation of public roads.</a:t>
            </a:r>
            <a:endParaRPr kumimoji="0" lang="en-US" sz="20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153" name="Graphic 152">
            <a:extLst>
              <a:ext uri="{FF2B5EF4-FFF2-40B4-BE49-F238E27FC236}">
                <a16:creationId xmlns:a16="http://schemas.microsoft.com/office/drawing/2014/main" id="{C1EE95D3-A28F-4AE6-AA8C-B178BD4F2209}"/>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11161094" y="3106271"/>
            <a:ext cx="274790" cy="274790"/>
          </a:xfrm>
          <a:prstGeom prst="rect">
            <a:avLst/>
          </a:prstGeom>
        </p:spPr>
      </p:pic>
      <p:sp>
        <p:nvSpPr>
          <p:cNvPr id="13" name="TextBox 12">
            <a:extLst>
              <a:ext uri="{FF2B5EF4-FFF2-40B4-BE49-F238E27FC236}">
                <a16:creationId xmlns:a16="http://schemas.microsoft.com/office/drawing/2014/main" id="{8D54009F-6FD8-06D3-F454-105A486C71DB}"/>
              </a:ext>
            </a:extLst>
          </p:cNvPr>
          <p:cNvSpPr txBox="1"/>
          <p:nvPr/>
        </p:nvSpPr>
        <p:spPr>
          <a:xfrm>
            <a:off x="7068596" y="4494256"/>
            <a:ext cx="2901234"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Megan creates a new Teams chat with key co-workers who will be supporting a new project. She uses co-pilot to summarize the project.</a:t>
            </a:r>
          </a:p>
        </p:txBody>
      </p:sp>
      <p:grpSp>
        <p:nvGrpSpPr>
          <p:cNvPr id="32" name="Group 31">
            <a:extLst>
              <a:ext uri="{FF2B5EF4-FFF2-40B4-BE49-F238E27FC236}">
                <a16:creationId xmlns:a16="http://schemas.microsoft.com/office/drawing/2014/main" id="{A92C456B-90C9-8AB4-C40D-71D9A20961B0}"/>
              </a:ext>
            </a:extLst>
          </p:cNvPr>
          <p:cNvGrpSpPr/>
          <p:nvPr/>
        </p:nvGrpSpPr>
        <p:grpSpPr>
          <a:xfrm>
            <a:off x="653131" y="2640954"/>
            <a:ext cx="2011569" cy="411480"/>
            <a:chOff x="4495083" y="5273411"/>
            <a:chExt cx="2011569" cy="411480"/>
          </a:xfrm>
        </p:grpSpPr>
        <p:grpSp>
          <p:nvGrpSpPr>
            <p:cNvPr id="33" name="Group 32">
              <a:extLst>
                <a:ext uri="{FF2B5EF4-FFF2-40B4-BE49-F238E27FC236}">
                  <a16:creationId xmlns:a16="http://schemas.microsoft.com/office/drawing/2014/main" id="{F8DD5863-3C82-229B-D85E-9D846ACFE679}"/>
                </a:ext>
              </a:extLst>
            </p:cNvPr>
            <p:cNvGrpSpPr/>
            <p:nvPr/>
          </p:nvGrpSpPr>
          <p:grpSpPr>
            <a:xfrm>
              <a:off x="4495083" y="5273411"/>
              <a:ext cx="411480" cy="411480"/>
              <a:chOff x="4447458" y="5129735"/>
              <a:chExt cx="411480" cy="411480"/>
            </a:xfrm>
          </p:grpSpPr>
          <p:sp>
            <p:nvSpPr>
              <p:cNvPr id="35" name="Oval 34">
                <a:extLst>
                  <a:ext uri="{FF2B5EF4-FFF2-40B4-BE49-F238E27FC236}">
                    <a16:creationId xmlns:a16="http://schemas.microsoft.com/office/drawing/2014/main" id="{54B05566-59F1-ACDE-FC1B-38741A2D34A7}"/>
                  </a:ext>
                </a:extLst>
              </p:cNvPr>
              <p:cNvSpPr>
                <a:spLocks/>
              </p:cNvSpPr>
              <p:nvPr/>
            </p:nvSpPr>
            <p:spPr bwMode="auto">
              <a:xfrm>
                <a:off x="4447458" y="512973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36" name="Picture 35" descr="Zip Co logo SVG free download, id: 101874 - Brandlogos.net">
                <a:hlinkClick r:id="rId11"/>
                <a:extLst>
                  <a:ext uri="{FF2B5EF4-FFF2-40B4-BE49-F238E27FC236}">
                    <a16:creationId xmlns:a16="http://schemas.microsoft.com/office/drawing/2014/main" id="{AB72FB0D-7680-66C0-50F4-77A269881035}"/>
                  </a:ext>
                </a:extLst>
              </p:cNvPr>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584569" y="5292092"/>
                <a:ext cx="197434" cy="160448"/>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TextBox 33">
              <a:extLst>
                <a:ext uri="{FF2B5EF4-FFF2-40B4-BE49-F238E27FC236}">
                  <a16:creationId xmlns:a16="http://schemas.microsoft.com/office/drawing/2014/main" id="{1B21BEF8-CD9A-7CE1-17EB-542A8403EF7D}"/>
                </a:ext>
                <a:ext uri="{C183D7F6-B498-43B3-948B-1728B52AA6E4}">
                  <adec:decorative xmlns:adec="http://schemas.microsoft.com/office/drawing/2017/decorative" val="0"/>
                </a:ext>
              </a:extLst>
            </p:cNvPr>
            <p:cNvSpPr txBox="1"/>
            <p:nvPr/>
          </p:nvSpPr>
          <p:spPr>
            <a:xfrm>
              <a:off x="5010283" y="5411550"/>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grpSp>
      <p:grpSp>
        <p:nvGrpSpPr>
          <p:cNvPr id="72" name="Group 71">
            <a:extLst>
              <a:ext uri="{FF2B5EF4-FFF2-40B4-BE49-F238E27FC236}">
                <a16:creationId xmlns:a16="http://schemas.microsoft.com/office/drawing/2014/main" id="{3F7A6698-8999-CDF8-D067-E98F6B475128}"/>
              </a:ext>
            </a:extLst>
          </p:cNvPr>
          <p:cNvGrpSpPr/>
          <p:nvPr/>
        </p:nvGrpSpPr>
        <p:grpSpPr>
          <a:xfrm>
            <a:off x="7255248" y="2699375"/>
            <a:ext cx="2361959" cy="360000"/>
            <a:chOff x="577439" y="3137252"/>
            <a:chExt cx="2361959" cy="360000"/>
          </a:xfrm>
        </p:grpSpPr>
        <p:pic>
          <p:nvPicPr>
            <p:cNvPr id="73" name="Picture 72">
              <a:extLst>
                <a:ext uri="{FF2B5EF4-FFF2-40B4-BE49-F238E27FC236}">
                  <a16:creationId xmlns:a16="http://schemas.microsoft.com/office/drawing/2014/main" id="{8D8EAA02-0DB4-A8D0-F5AD-7E4D4835B76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74" name="TextBox 73">
              <a:extLst>
                <a:ext uri="{FF2B5EF4-FFF2-40B4-BE49-F238E27FC236}">
                  <a16:creationId xmlns:a16="http://schemas.microsoft.com/office/drawing/2014/main" id="{D5E6DB1D-51A8-68B1-6193-130562B02FB0}"/>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 name="Group 20">
            <a:extLst>
              <a:ext uri="{FF2B5EF4-FFF2-40B4-BE49-F238E27FC236}">
                <a16:creationId xmlns:a16="http://schemas.microsoft.com/office/drawing/2014/main" id="{30D5DA22-16FD-204A-6150-7A4D1D7DECF9}"/>
              </a:ext>
            </a:extLst>
          </p:cNvPr>
          <p:cNvGrpSpPr/>
          <p:nvPr/>
        </p:nvGrpSpPr>
        <p:grpSpPr>
          <a:xfrm>
            <a:off x="7279213" y="5273411"/>
            <a:ext cx="2118640" cy="411480"/>
            <a:chOff x="-900503" y="2282565"/>
            <a:chExt cx="2118640" cy="411480"/>
          </a:xfrm>
        </p:grpSpPr>
        <p:sp>
          <p:nvSpPr>
            <p:cNvPr id="22" name="Oval 21">
              <a:extLst>
                <a:ext uri="{FF2B5EF4-FFF2-40B4-BE49-F238E27FC236}">
                  <a16:creationId xmlns:a16="http://schemas.microsoft.com/office/drawing/2014/main" id="{30000AA3-33BD-88AC-DDB3-8AFAB8DD258E}"/>
                </a:ext>
              </a:extLst>
            </p:cNvPr>
            <p:cNvSpPr>
              <a:spLocks/>
            </p:cNvSpPr>
            <p:nvPr/>
          </p:nvSpPr>
          <p:spPr bwMode="auto">
            <a:xfrm>
              <a:off x="-900503" y="228256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23" name="Picture 6" descr="Microsoft Teams Logo, symbol, meaning, history, PNG">
              <a:hlinkClick r:id="rId14"/>
              <a:extLst>
                <a:ext uri="{FF2B5EF4-FFF2-40B4-BE49-F238E27FC236}">
                  <a16:creationId xmlns:a16="http://schemas.microsoft.com/office/drawing/2014/main" id="{144DE950-0429-0BC8-7353-38576D325692}"/>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l="20244" r="20244"/>
            <a:stretch/>
          </p:blipFill>
          <p:spPr bwMode="auto">
            <a:xfrm>
              <a:off x="-752957" y="2417245"/>
              <a:ext cx="188383" cy="17805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13B65B75-B8B7-0E83-9ABE-675466604E7E}"/>
                </a:ext>
                <a:ext uri="{C183D7F6-B498-43B3-948B-1728B52AA6E4}">
                  <adec:decorative xmlns:adec="http://schemas.microsoft.com/office/drawing/2017/decorative" val="0"/>
                </a:ext>
              </a:extLst>
            </p:cNvPr>
            <p:cNvSpPr txBox="1"/>
            <p:nvPr/>
          </p:nvSpPr>
          <p:spPr>
            <a:xfrm>
              <a:off x="-383919" y="2401037"/>
              <a:ext cx="1602056" cy="184666"/>
            </a:xfrm>
            <a:prstGeom prst="rect">
              <a:avLst/>
            </a:prstGeom>
            <a:noFill/>
          </p:spPr>
          <p:txBody>
            <a:bodyPr wrap="square" lIns="0" tIns="0" rIns="0" bIns="0" rtlCol="0" anchor="ctr">
              <a:spAutoFit/>
            </a:bodyPr>
            <a:lstStyle/>
            <a:p>
              <a:pPr defTabSz="914367">
                <a:defRPr/>
              </a:pPr>
              <a:r>
                <a:rPr lang="en-US" sz="1200" noProof="0">
                  <a:solidFill>
                    <a:prstClr val="black"/>
                  </a:solidFill>
                  <a:latin typeface="Segoe UI Semibold"/>
                </a:rPr>
                <a:t>Copilot in Teams</a:t>
              </a:r>
            </a:p>
          </p:txBody>
        </p:sp>
      </p:grpSp>
      <p:grpSp>
        <p:nvGrpSpPr>
          <p:cNvPr id="28" name="Group 27">
            <a:extLst>
              <a:ext uri="{FF2B5EF4-FFF2-40B4-BE49-F238E27FC236}">
                <a16:creationId xmlns:a16="http://schemas.microsoft.com/office/drawing/2014/main" id="{8988F6F3-B5DF-D13B-77C6-5720AD1329C8}"/>
              </a:ext>
            </a:extLst>
          </p:cNvPr>
          <p:cNvGrpSpPr/>
          <p:nvPr/>
        </p:nvGrpSpPr>
        <p:grpSpPr>
          <a:xfrm>
            <a:off x="3937711" y="2715547"/>
            <a:ext cx="2351135" cy="360000"/>
            <a:chOff x="588263" y="1697756"/>
            <a:chExt cx="2351135" cy="360000"/>
          </a:xfrm>
        </p:grpSpPr>
        <p:pic>
          <p:nvPicPr>
            <p:cNvPr id="29" name="Picture 28">
              <a:extLst>
                <a:ext uri="{FF2B5EF4-FFF2-40B4-BE49-F238E27FC236}">
                  <a16:creationId xmlns:a16="http://schemas.microsoft.com/office/drawing/2014/main" id="{B3EF26BF-AF7D-8FF0-40C8-7D95DB673D7F}"/>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30" name="TextBox 29">
              <a:extLst>
                <a:ext uri="{FF2B5EF4-FFF2-40B4-BE49-F238E27FC236}">
                  <a16:creationId xmlns:a16="http://schemas.microsoft.com/office/drawing/2014/main" id="{A85BCFB5-5EE4-D7A0-B770-00D8A0E90B2E}"/>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7" name="Group 36">
            <a:extLst>
              <a:ext uri="{FF2B5EF4-FFF2-40B4-BE49-F238E27FC236}">
                <a16:creationId xmlns:a16="http://schemas.microsoft.com/office/drawing/2014/main" id="{1461E47F-7426-5699-A250-B282C8D6D5B3}"/>
              </a:ext>
            </a:extLst>
          </p:cNvPr>
          <p:cNvGrpSpPr/>
          <p:nvPr/>
        </p:nvGrpSpPr>
        <p:grpSpPr>
          <a:xfrm>
            <a:off x="3937711" y="5236439"/>
            <a:ext cx="2011569" cy="411480"/>
            <a:chOff x="4495083" y="5273411"/>
            <a:chExt cx="2011569" cy="411480"/>
          </a:xfrm>
        </p:grpSpPr>
        <p:grpSp>
          <p:nvGrpSpPr>
            <p:cNvPr id="38" name="Group 37">
              <a:extLst>
                <a:ext uri="{FF2B5EF4-FFF2-40B4-BE49-F238E27FC236}">
                  <a16:creationId xmlns:a16="http://schemas.microsoft.com/office/drawing/2014/main" id="{2513D29D-603E-EB54-B32C-BBB555E4E81E}"/>
                </a:ext>
              </a:extLst>
            </p:cNvPr>
            <p:cNvGrpSpPr/>
            <p:nvPr/>
          </p:nvGrpSpPr>
          <p:grpSpPr>
            <a:xfrm>
              <a:off x="4495083" y="5273411"/>
              <a:ext cx="411480" cy="411480"/>
              <a:chOff x="4447458" y="5129735"/>
              <a:chExt cx="411480" cy="411480"/>
            </a:xfrm>
          </p:grpSpPr>
          <p:sp>
            <p:nvSpPr>
              <p:cNvPr id="40" name="Oval 39">
                <a:extLst>
                  <a:ext uri="{FF2B5EF4-FFF2-40B4-BE49-F238E27FC236}">
                    <a16:creationId xmlns:a16="http://schemas.microsoft.com/office/drawing/2014/main" id="{D1A3C8C5-8DEE-0830-F9D3-A8E64ADD0879}"/>
                  </a:ext>
                </a:extLst>
              </p:cNvPr>
              <p:cNvSpPr>
                <a:spLocks/>
              </p:cNvSpPr>
              <p:nvPr/>
            </p:nvSpPr>
            <p:spPr bwMode="auto">
              <a:xfrm>
                <a:off x="4447458" y="512973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42" name="Picture 41" descr="Zip Co logo SVG free download, id: 101874 - Brandlogos.net">
                <a:hlinkClick r:id="rId11"/>
                <a:extLst>
                  <a:ext uri="{FF2B5EF4-FFF2-40B4-BE49-F238E27FC236}">
                    <a16:creationId xmlns:a16="http://schemas.microsoft.com/office/drawing/2014/main" id="{67897848-5C90-2E30-7B13-F6C8B509EC56}"/>
                  </a:ext>
                </a:extLst>
              </p:cNvPr>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584569" y="5292092"/>
                <a:ext cx="197434" cy="160448"/>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TextBox 38">
              <a:extLst>
                <a:ext uri="{FF2B5EF4-FFF2-40B4-BE49-F238E27FC236}">
                  <a16:creationId xmlns:a16="http://schemas.microsoft.com/office/drawing/2014/main" id="{A6546B60-64E1-7578-DBA9-FA6E31E0B660}"/>
                </a:ext>
                <a:ext uri="{C183D7F6-B498-43B3-948B-1728B52AA6E4}">
                  <adec:decorative xmlns:adec="http://schemas.microsoft.com/office/drawing/2017/decorative" val="0"/>
                </a:ext>
              </a:extLst>
            </p:cNvPr>
            <p:cNvSpPr txBox="1"/>
            <p:nvPr/>
          </p:nvSpPr>
          <p:spPr>
            <a:xfrm>
              <a:off x="5010283" y="5411550"/>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grpSp>
      <p:grpSp>
        <p:nvGrpSpPr>
          <p:cNvPr id="43" name="Group 42">
            <a:extLst>
              <a:ext uri="{FF2B5EF4-FFF2-40B4-BE49-F238E27FC236}">
                <a16:creationId xmlns:a16="http://schemas.microsoft.com/office/drawing/2014/main" id="{FE4A101E-697E-579D-CAA3-BB04B3303DF6}"/>
              </a:ext>
            </a:extLst>
          </p:cNvPr>
          <p:cNvGrpSpPr/>
          <p:nvPr/>
        </p:nvGrpSpPr>
        <p:grpSpPr>
          <a:xfrm>
            <a:off x="653131" y="5282638"/>
            <a:ext cx="2011569" cy="411480"/>
            <a:chOff x="4495083" y="5273411"/>
            <a:chExt cx="2011569" cy="411480"/>
          </a:xfrm>
        </p:grpSpPr>
        <p:grpSp>
          <p:nvGrpSpPr>
            <p:cNvPr id="44" name="Group 43">
              <a:extLst>
                <a:ext uri="{FF2B5EF4-FFF2-40B4-BE49-F238E27FC236}">
                  <a16:creationId xmlns:a16="http://schemas.microsoft.com/office/drawing/2014/main" id="{C242EAD6-021A-153C-FFF3-B8591F5ACFEA}"/>
                </a:ext>
              </a:extLst>
            </p:cNvPr>
            <p:cNvGrpSpPr/>
            <p:nvPr/>
          </p:nvGrpSpPr>
          <p:grpSpPr>
            <a:xfrm>
              <a:off x="4495083" y="5273411"/>
              <a:ext cx="411480" cy="411480"/>
              <a:chOff x="4447458" y="5129735"/>
              <a:chExt cx="411480" cy="411480"/>
            </a:xfrm>
          </p:grpSpPr>
          <p:sp>
            <p:nvSpPr>
              <p:cNvPr id="49" name="Oval 48">
                <a:extLst>
                  <a:ext uri="{FF2B5EF4-FFF2-40B4-BE49-F238E27FC236}">
                    <a16:creationId xmlns:a16="http://schemas.microsoft.com/office/drawing/2014/main" id="{E3739E40-C544-430C-23CD-9434DE347DB8}"/>
                  </a:ext>
                </a:extLst>
              </p:cNvPr>
              <p:cNvSpPr>
                <a:spLocks/>
              </p:cNvSpPr>
              <p:nvPr/>
            </p:nvSpPr>
            <p:spPr bwMode="auto">
              <a:xfrm>
                <a:off x="4447458" y="512973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50" name="Picture 49" descr="Zip Co logo SVG free download, id: 101874 - Brandlogos.net">
                <a:hlinkClick r:id="rId11"/>
                <a:extLst>
                  <a:ext uri="{FF2B5EF4-FFF2-40B4-BE49-F238E27FC236}">
                    <a16:creationId xmlns:a16="http://schemas.microsoft.com/office/drawing/2014/main" id="{A7A9D884-C571-42B3-345A-F6EFA5A2AA40}"/>
                  </a:ext>
                </a:extLst>
              </p:cNvPr>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584569" y="5292092"/>
                <a:ext cx="197434" cy="160448"/>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a:extLst>
                <a:ext uri="{FF2B5EF4-FFF2-40B4-BE49-F238E27FC236}">
                  <a16:creationId xmlns:a16="http://schemas.microsoft.com/office/drawing/2014/main" id="{E20BCB4A-BEFB-F0D3-C289-CF597C894343}"/>
                </a:ext>
                <a:ext uri="{C183D7F6-B498-43B3-948B-1728B52AA6E4}">
                  <adec:decorative xmlns:adec="http://schemas.microsoft.com/office/drawing/2017/decorative" val="0"/>
                </a:ext>
              </a:extLst>
            </p:cNvPr>
            <p:cNvSpPr txBox="1"/>
            <p:nvPr/>
          </p:nvSpPr>
          <p:spPr>
            <a:xfrm>
              <a:off x="5010283" y="5411550"/>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grpSp>
      <p:pic>
        <p:nvPicPr>
          <p:cNvPr id="16" name="Picture 15" descr="A person wearing a safety vest and holding a tablet&#10;&#10;Description automatically generated">
            <a:extLst>
              <a:ext uri="{FF2B5EF4-FFF2-40B4-BE49-F238E27FC236}">
                <a16:creationId xmlns:a16="http://schemas.microsoft.com/office/drawing/2014/main" id="{CCDD5CF0-E2A9-C4D1-C4D0-1404BEDF523A}"/>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9576615" y="3362875"/>
            <a:ext cx="2615385" cy="3495125"/>
          </a:xfrm>
          <a:prstGeom prst="rect">
            <a:avLst/>
          </a:prstGeom>
        </p:spPr>
      </p:pic>
    </p:spTree>
    <p:extLst>
      <p:ext uri="{BB962C8B-B14F-4D97-AF65-F5344CB8AC3E}">
        <p14:creationId xmlns:p14="http://schemas.microsoft.com/office/powerpoint/2010/main" val="403804003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69D05-023C-CC80-A8A4-03FD98717815}"/>
            </a:ext>
          </a:extLst>
        </p:cNvPr>
        <p:cNvGrpSpPr/>
        <p:nvPr/>
      </p:nvGrpSpPr>
      <p:grpSpPr>
        <a:xfrm>
          <a:off x="0" y="0"/>
          <a:ext cx="0" cy="0"/>
          <a:chOff x="0" y="0"/>
          <a:chExt cx="0" cy="0"/>
        </a:xfrm>
      </p:grpSpPr>
      <p:sp>
        <p:nvSpPr>
          <p:cNvPr id="68" name="Title 67">
            <a:extLst>
              <a:ext uri="{FF2B5EF4-FFF2-40B4-BE49-F238E27FC236}">
                <a16:creationId xmlns:a16="http://schemas.microsoft.com/office/drawing/2014/main" id="{91A63429-C658-77DB-CCC7-33487787C4D4}"/>
              </a:ext>
            </a:extLst>
          </p:cNvPr>
          <p:cNvSpPr>
            <a:spLocks noGrp="1"/>
          </p:cNvSpPr>
          <p:nvPr>
            <p:ph type="title"/>
          </p:nvPr>
        </p:nvSpPr>
        <p:spPr>
          <a:xfrm>
            <a:off x="584200" y="387766"/>
            <a:ext cx="5672544" cy="263149"/>
          </a:xfrm>
        </p:spPr>
        <p:txBody>
          <a:bodyPr/>
          <a:lstStyle/>
          <a:p>
            <a:r>
              <a:rPr lang="en-US" noProof="0"/>
              <a:t>A day in the life of a Transportation Policy Analyst</a:t>
            </a:r>
          </a:p>
        </p:txBody>
      </p:sp>
      <p:sp>
        <p:nvSpPr>
          <p:cNvPr id="41" name="Text Placeholder 40">
            <a:extLst>
              <a:ext uri="{FF2B5EF4-FFF2-40B4-BE49-F238E27FC236}">
                <a16:creationId xmlns:a16="http://schemas.microsoft.com/office/drawing/2014/main" id="{734BCEB1-5A86-1839-513B-8D8C1E8DF0E5}"/>
              </a:ext>
            </a:extLst>
          </p:cNvPr>
          <p:cNvSpPr>
            <a:spLocks noGrp="1"/>
          </p:cNvSpPr>
          <p:nvPr>
            <p:ph type="body" sz="quarter" idx="17"/>
          </p:nvPr>
        </p:nvSpPr>
        <p:spPr>
          <a:xfrm>
            <a:off x="6096001" y="521099"/>
            <a:ext cx="4022928" cy="169277"/>
          </a:xfrm>
        </p:spPr>
        <p:txBody>
          <a:bodyPr/>
          <a:lstStyle/>
          <a:p>
            <a:r>
              <a:rPr lang="en-US" noProof="0">
                <a:latin typeface="Segoe UI Semibold"/>
                <a:cs typeface="Segoe UI Semibold"/>
              </a:rPr>
              <a:t>Microsoft 365 Copilot</a:t>
            </a:r>
            <a:endParaRPr lang="en-US" noProof="0"/>
          </a:p>
        </p:txBody>
      </p:sp>
      <p:sp>
        <p:nvSpPr>
          <p:cNvPr id="46" name="Text Placeholder 45">
            <a:extLst>
              <a:ext uri="{FF2B5EF4-FFF2-40B4-BE49-F238E27FC236}">
                <a16:creationId xmlns:a16="http://schemas.microsoft.com/office/drawing/2014/main" id="{0C8C8CA3-725A-6D12-0DE0-88758EDAA0BE}"/>
              </a:ext>
            </a:extLst>
          </p:cNvPr>
          <p:cNvSpPr>
            <a:spLocks noGrp="1"/>
          </p:cNvSpPr>
          <p:nvPr>
            <p:ph type="body" sz="quarter" idx="38"/>
          </p:nvPr>
        </p:nvSpPr>
        <p:spPr>
          <a:solidFill>
            <a:srgbClr val="0070C0"/>
          </a:solidFill>
        </p:spPr>
        <p:txBody>
          <a:bodyPr/>
          <a:lstStyle/>
          <a:p>
            <a:endParaRPr lang="en-US" noProof="0"/>
          </a:p>
        </p:txBody>
      </p:sp>
      <p:sp>
        <p:nvSpPr>
          <p:cNvPr id="47" name="Text Placeholder 46">
            <a:extLst>
              <a:ext uri="{FF2B5EF4-FFF2-40B4-BE49-F238E27FC236}">
                <a16:creationId xmlns:a16="http://schemas.microsoft.com/office/drawing/2014/main" id="{EADEE331-A445-667F-A8DC-65F5597F49E4}"/>
              </a:ext>
            </a:extLst>
          </p:cNvPr>
          <p:cNvSpPr>
            <a:spLocks noGrp="1"/>
          </p:cNvSpPr>
          <p:nvPr>
            <p:ph type="body" sz="quarter" idx="39"/>
          </p:nvPr>
        </p:nvSpPr>
        <p:spPr>
          <a:solidFill>
            <a:srgbClr val="0078D4"/>
          </a:solidFill>
        </p:spPr>
        <p:txBody>
          <a:bodyPr/>
          <a:lstStyle/>
          <a:p>
            <a:endParaRPr lang="en-US" noProof="0"/>
          </a:p>
        </p:txBody>
      </p:sp>
      <p:sp>
        <p:nvSpPr>
          <p:cNvPr id="48" name="Text Placeholder 47">
            <a:extLst>
              <a:ext uri="{FF2B5EF4-FFF2-40B4-BE49-F238E27FC236}">
                <a16:creationId xmlns:a16="http://schemas.microsoft.com/office/drawing/2014/main" id="{8D87F970-7B6C-BEAD-AA53-7675802BF13E}"/>
              </a:ext>
            </a:extLst>
          </p:cNvPr>
          <p:cNvSpPr>
            <a:spLocks noGrp="1"/>
          </p:cNvSpPr>
          <p:nvPr>
            <p:ph type="body" sz="quarter" idx="40"/>
          </p:nvPr>
        </p:nvSpPr>
        <p:spPr>
          <a:solidFill>
            <a:schemeClr val="bg1">
              <a:lumMod val="85000"/>
            </a:schemeClr>
          </a:solidFill>
        </p:spPr>
        <p:txBody>
          <a:bodyPr/>
          <a:lstStyle/>
          <a:p>
            <a:endParaRPr lang="en-US" noProof="0"/>
          </a:p>
        </p:txBody>
      </p:sp>
      <p:sp>
        <p:nvSpPr>
          <p:cNvPr id="2" name="Rectangle: Rounded Corners 6">
            <a:extLst>
              <a:ext uri="{FF2B5EF4-FFF2-40B4-BE49-F238E27FC236}">
                <a16:creationId xmlns:a16="http://schemas.microsoft.com/office/drawing/2014/main" id="{DB530609-6D1C-7A6F-5C0C-55C4751CDDC4}"/>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F1EDDFC1-BAA1-351D-7159-17EB432704D5}"/>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83FF8915-4C53-D6D7-637D-EAC9823EE40D}"/>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~75 minutes per day</a:t>
              </a:r>
            </a:p>
          </p:txBody>
        </p:sp>
        <p:pic>
          <p:nvPicPr>
            <p:cNvPr id="5" name="Graphic 4">
              <a:extLst>
                <a:ext uri="{FF2B5EF4-FFF2-40B4-BE49-F238E27FC236}">
                  <a16:creationId xmlns:a16="http://schemas.microsoft.com/office/drawing/2014/main" id="{0131DBED-36D6-20CA-8501-F02A22933B2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21924" y="1005899"/>
              <a:ext cx="144000" cy="144000"/>
            </a:xfrm>
            <a:prstGeom prst="rect">
              <a:avLst/>
            </a:prstGeom>
          </p:spPr>
        </p:pic>
      </p:grpSp>
      <p:grpSp>
        <p:nvGrpSpPr>
          <p:cNvPr id="6" name="Group 5">
            <a:extLst>
              <a:ext uri="{FF2B5EF4-FFF2-40B4-BE49-F238E27FC236}">
                <a16:creationId xmlns:a16="http://schemas.microsoft.com/office/drawing/2014/main" id="{222A9873-BF0E-E4A5-0E7B-DC53A269989F}"/>
              </a:ext>
            </a:extLst>
          </p:cNvPr>
          <p:cNvGrpSpPr/>
          <p:nvPr/>
        </p:nvGrpSpPr>
        <p:grpSpPr>
          <a:xfrm>
            <a:off x="5754503" y="1134767"/>
            <a:ext cx="2325078" cy="216000"/>
            <a:chOff x="6235579" y="969899"/>
            <a:chExt cx="2325078" cy="216000"/>
          </a:xfrm>
        </p:grpSpPr>
        <p:sp>
          <p:nvSpPr>
            <p:cNvPr id="7" name="Rectangle: Rounded Corners 6">
              <a:extLst>
                <a:ext uri="{FF2B5EF4-FFF2-40B4-BE49-F238E27FC236}">
                  <a16:creationId xmlns:a16="http://schemas.microsoft.com/office/drawing/2014/main" id="{530E6948-7F3C-5450-C384-34C73C91D89C}"/>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Research</a:t>
              </a:r>
            </a:p>
          </p:txBody>
        </p:sp>
        <p:pic>
          <p:nvPicPr>
            <p:cNvPr id="8" name="Graphic 7">
              <a:extLst>
                <a:ext uri="{FF2B5EF4-FFF2-40B4-BE49-F238E27FC236}">
                  <a16:creationId xmlns:a16="http://schemas.microsoft.com/office/drawing/2014/main" id="{68DEB8F3-80CE-F430-6AEA-3DBDEC87090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4F3D4ADE-D35F-38FA-4BC3-248D55AAE540}"/>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768FDB27-DEC0-6493-3105-BEEC7EBF1B0D}"/>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a:t>
              </a:r>
              <a:r>
                <a:rPr lang="en-US" sz="900" noProof="0">
                  <a:solidFill>
                    <a:srgbClr val="73391D"/>
                  </a:solidFill>
                  <a:latin typeface="Segoe UI Semibold" panose="020B0702040204020203" pitchFamily="34" charset="0"/>
                  <a:cs typeface="Segoe UI Semibold" panose="020B0702040204020203" pitchFamily="34" charset="0"/>
                </a:rPr>
                <a:t>Communication</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11" name="Graphic 10">
              <a:extLst>
                <a:ext uri="{FF2B5EF4-FFF2-40B4-BE49-F238E27FC236}">
                  <a16:creationId xmlns:a16="http://schemas.microsoft.com/office/drawing/2014/main" id="{BAC6BD4E-B97B-FA1E-025A-8DA4FDD3D61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93555" y="1005899"/>
              <a:ext cx="144000" cy="144000"/>
            </a:xfrm>
            <a:prstGeom prst="rect">
              <a:avLst/>
            </a:prstGeom>
          </p:spPr>
        </p:pic>
      </p:grpSp>
      <p:sp>
        <p:nvSpPr>
          <p:cNvPr id="15" name="Text Placeholder 14">
            <a:extLst>
              <a:ext uri="{FF2B5EF4-FFF2-40B4-BE49-F238E27FC236}">
                <a16:creationId xmlns:a16="http://schemas.microsoft.com/office/drawing/2014/main" id="{F214C819-146F-8FE8-C853-2DDDBBD547BC}"/>
              </a:ext>
            </a:extLst>
          </p:cNvPr>
          <p:cNvSpPr>
            <a:spLocks noGrp="1"/>
          </p:cNvSpPr>
          <p:nvPr>
            <p:ph type="body" sz="quarter" idx="37"/>
          </p:nvPr>
        </p:nvSpPr>
        <p:spPr/>
        <p:txBody>
          <a:bodyPr/>
          <a:lstStyle/>
          <a:p>
            <a:r>
              <a:rPr lang="en-US" noProof="0"/>
              <a:t>Buy</a:t>
            </a:r>
          </a:p>
        </p:txBody>
      </p:sp>
      <p:sp>
        <p:nvSpPr>
          <p:cNvPr id="77" name="Rectangle: Rounded Corners 6">
            <a:extLst>
              <a:ext uri="{FF2B5EF4-FFF2-40B4-BE49-F238E27FC236}">
                <a16:creationId xmlns:a16="http://schemas.microsoft.com/office/drawing/2014/main" id="{54CE9224-9A0B-73D6-79EC-90D3705D57B2}"/>
              </a:ext>
              <a:ext uri="{C183D7F6-B498-43B3-948B-1728B52AA6E4}">
                <adec:decorative xmlns:adec="http://schemas.microsoft.com/office/drawing/2017/decorative" val="1"/>
              </a:ext>
            </a:extLst>
          </p:cNvPr>
          <p:cNvSpPr/>
          <p:nvPr/>
        </p:nvSpPr>
        <p:spPr bwMode="auto">
          <a:xfrm>
            <a:off x="566415" y="5753713"/>
            <a:ext cx="2705513" cy="59747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a:solidFill>
                  <a:srgbClr val="1A1A1A"/>
                </a:solidFill>
                <a:latin typeface="Segoe UI"/>
              </a:rPr>
              <a:t>Prompt: </a:t>
            </a:r>
            <a:r>
              <a:rPr lang="en-US" sz="900" b="1" spc="0" noProof="0">
                <a:solidFill>
                  <a:schemeClr val="tx1"/>
                </a:solidFill>
                <a:latin typeface="Segoe UI"/>
              </a:rPr>
              <a:t>Summarize this email thread.</a:t>
            </a: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b="1"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kern="0" noProof="0">
              <a:solidFill>
                <a:srgbClr val="1A1A1A"/>
              </a:solidFill>
              <a:latin typeface="Segoe UI"/>
            </a:endParaRPr>
          </a:p>
        </p:txBody>
      </p:sp>
      <p:sp>
        <p:nvSpPr>
          <p:cNvPr id="78" name="Rectangle: Rounded Corners 4">
            <a:extLst>
              <a:ext uri="{FF2B5EF4-FFF2-40B4-BE49-F238E27FC236}">
                <a16:creationId xmlns:a16="http://schemas.microsoft.com/office/drawing/2014/main" id="{93692690-93C3-78E0-057D-7EDD36296144}"/>
              </a:ext>
            </a:extLst>
          </p:cNvPr>
          <p:cNvSpPr/>
          <p:nvPr/>
        </p:nvSpPr>
        <p:spPr bwMode="auto">
          <a:xfrm>
            <a:off x="566416" y="4048426"/>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4:00 pm</a:t>
            </a:r>
          </a:p>
        </p:txBody>
      </p:sp>
      <p:sp>
        <p:nvSpPr>
          <p:cNvPr id="80" name="TextBox 79">
            <a:extLst>
              <a:ext uri="{FF2B5EF4-FFF2-40B4-BE49-F238E27FC236}">
                <a16:creationId xmlns:a16="http://schemas.microsoft.com/office/drawing/2014/main" id="{C8506D96-9847-6A9E-209B-5C6EE3E96198}"/>
              </a:ext>
            </a:extLst>
          </p:cNvPr>
          <p:cNvSpPr txBox="1"/>
          <p:nvPr/>
        </p:nvSpPr>
        <p:spPr>
          <a:xfrm>
            <a:off x="566415" y="4500890"/>
            <a:ext cx="2748203"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Charlotte has been looped into a long email thread concerning public reaction to a new proposed policy and uses copilot to quickly catch up and generate a response.</a:t>
            </a:r>
          </a:p>
        </p:txBody>
      </p:sp>
      <p:sp>
        <p:nvSpPr>
          <p:cNvPr id="81" name="Rectangle: Rounded Corners 6">
            <a:extLst>
              <a:ext uri="{FF2B5EF4-FFF2-40B4-BE49-F238E27FC236}">
                <a16:creationId xmlns:a16="http://schemas.microsoft.com/office/drawing/2014/main" id="{5E5BDAA1-ACE6-85AC-46BD-570CD19AE136}"/>
              </a:ext>
              <a:ext uri="{C183D7F6-B498-43B3-948B-1728B52AA6E4}">
                <adec:decorative xmlns:adec="http://schemas.microsoft.com/office/drawing/2017/decorative" val="1"/>
              </a:ext>
            </a:extLst>
          </p:cNvPr>
          <p:cNvSpPr/>
          <p:nvPr/>
        </p:nvSpPr>
        <p:spPr bwMode="auto">
          <a:xfrm>
            <a:off x="7074494" y="5751931"/>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a:solidFill>
                  <a:srgbClr val="1A1A1A"/>
                </a:solidFill>
                <a:latin typeface="Segoe UI"/>
              </a:rPr>
              <a:t>Prompt: </a:t>
            </a:r>
            <a:r>
              <a:rPr kumimoji="0" lang="en-US" sz="900" i="0" u="none" strike="noStrike" kern="1200" cap="none" spc="0" normalizeH="0" baseline="0" noProof="0">
                <a:ln w="3175">
                  <a:noFill/>
                </a:ln>
                <a:effectLst/>
                <a:uLnTx/>
                <a:uFillTx/>
                <a:latin typeface="Segoe UI"/>
                <a:ea typeface="+mn-ea"/>
                <a:cs typeface="Segoe UI" pitchFamily="34" charset="0"/>
              </a:rPr>
              <a:t>Have traffic incidents in the city gone up or down over the last six months? By what amount?</a:t>
            </a:r>
          </a:p>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1200" cap="none" spc="0" normalizeH="0" baseline="0" noProof="0">
                <a:ln w="3175">
                  <a:noFill/>
                </a:ln>
                <a:effectLst/>
                <a:uLnTx/>
                <a:uFillTx/>
                <a:latin typeface="Segoe UI"/>
                <a:ea typeface="+mn-ea"/>
                <a:cs typeface="Segoe UI" pitchFamily="34" charset="0"/>
              </a:rPr>
              <a:t>What street had the most incidents?</a:t>
            </a: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a:ln w="3175">
                <a:noFill/>
              </a:ln>
              <a:effectLst/>
              <a:uLnTx/>
              <a:uFillTx/>
              <a:latin typeface="Segoe UI"/>
              <a:ea typeface="+mn-ea"/>
              <a:cs typeface="Segoe UI" pitchFamily="34" charset="0"/>
            </a:endParaRPr>
          </a:p>
        </p:txBody>
      </p:sp>
      <p:sp>
        <p:nvSpPr>
          <p:cNvPr id="83" name="Rectangle: Rounded Corners 7">
            <a:extLst>
              <a:ext uri="{FF2B5EF4-FFF2-40B4-BE49-F238E27FC236}">
                <a16:creationId xmlns:a16="http://schemas.microsoft.com/office/drawing/2014/main" id="{C84643DF-C963-DC6E-D83A-590BFC0290E4}"/>
              </a:ext>
            </a:extLst>
          </p:cNvPr>
          <p:cNvSpPr/>
          <p:nvPr/>
        </p:nvSpPr>
        <p:spPr bwMode="auto">
          <a:xfrm>
            <a:off x="7074495" y="405058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11:00 am</a:t>
            </a:r>
          </a:p>
        </p:txBody>
      </p:sp>
      <p:sp>
        <p:nvSpPr>
          <p:cNvPr id="84" name="Rectangle: Rounded Corners 6">
            <a:extLst>
              <a:ext uri="{FF2B5EF4-FFF2-40B4-BE49-F238E27FC236}">
                <a16:creationId xmlns:a16="http://schemas.microsoft.com/office/drawing/2014/main" id="{19DB03DD-53CE-CFE0-1256-EEEA7C52D5A2}"/>
              </a:ext>
              <a:ext uri="{C183D7F6-B498-43B3-948B-1728B52AA6E4}">
                <adec:decorative xmlns:adec="http://schemas.microsoft.com/office/drawing/2017/decorative" val="1"/>
              </a:ext>
            </a:extLst>
          </p:cNvPr>
          <p:cNvSpPr/>
          <p:nvPr/>
        </p:nvSpPr>
        <p:spPr bwMode="auto">
          <a:xfrm>
            <a:off x="566415" y="3167836"/>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Summarize my meetings for today. For each meeting, list participants and link to relevant documents for each meeting. </a:t>
            </a:r>
          </a:p>
          <a:p>
            <a:pPr defTabSz="932472" fontAlgn="base">
              <a:spcBef>
                <a:spcPct val="0"/>
              </a:spcBef>
              <a:spcAft>
                <a:spcPct val="0"/>
              </a:spcAft>
            </a:pPr>
            <a:endParaRPr lang="en-US" sz="900" kern="0" noProof="0">
              <a:solidFill>
                <a:srgbClr val="1A1A1A"/>
              </a:solidFill>
              <a:latin typeface="Segoe UI"/>
            </a:endParaRPr>
          </a:p>
        </p:txBody>
      </p:sp>
      <p:sp>
        <p:nvSpPr>
          <p:cNvPr id="86" name="TextBox 85">
            <a:extLst>
              <a:ext uri="{FF2B5EF4-FFF2-40B4-BE49-F238E27FC236}">
                <a16:creationId xmlns:a16="http://schemas.microsoft.com/office/drawing/2014/main" id="{16D0C365-4383-C5B1-4535-7CC19AA4C4CE}"/>
              </a:ext>
            </a:extLst>
          </p:cNvPr>
          <p:cNvSpPr txBox="1"/>
          <p:nvPr/>
        </p:nvSpPr>
        <p:spPr>
          <a:xfrm>
            <a:off x="566414" y="2033954"/>
            <a:ext cx="2705513" cy="445122"/>
          </a:xfrm>
          <a:prstGeom prst="rect">
            <a:avLst/>
          </a:prstGeom>
          <a:noFill/>
        </p:spPr>
        <p:txBody>
          <a:bodyPr wrap="square" lIns="91440" tIns="0" rIns="91440" bIns="0" rtlCol="0" anchor="t">
            <a:spAutoFit/>
          </a:bodyPr>
          <a:lstStyle/>
          <a:p>
            <a:pPr>
              <a:lnSpc>
                <a:spcPct val="110000"/>
              </a:lnSpc>
              <a:defRPr/>
            </a:pPr>
            <a:r>
              <a:rPr lang="en-US" sz="900" noProof="0">
                <a:solidFill>
                  <a:srgbClr val="1A1A1A"/>
                </a:solidFill>
                <a:ea typeface="Segoe UI" pitchFamily="34" charset="0"/>
                <a:cs typeface="Segoe UI" pitchFamily="34" charset="0"/>
              </a:rPr>
              <a:t>Review the day’s schedule and prepare for meetings and work by reviewing relevant information.</a:t>
            </a:r>
          </a:p>
        </p:txBody>
      </p:sp>
      <p:sp>
        <p:nvSpPr>
          <p:cNvPr id="87" name="Rectangle: Rounded Corners 11">
            <a:extLst>
              <a:ext uri="{FF2B5EF4-FFF2-40B4-BE49-F238E27FC236}">
                <a16:creationId xmlns:a16="http://schemas.microsoft.com/office/drawing/2014/main" id="{980512D7-2AFE-5CEA-7B29-63FEFD540D60}"/>
              </a:ext>
            </a:extLst>
          </p:cNvPr>
          <p:cNvSpPr/>
          <p:nvPr/>
        </p:nvSpPr>
        <p:spPr bwMode="auto">
          <a:xfrm>
            <a:off x="566416"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8:00 am</a:t>
            </a:r>
          </a:p>
        </p:txBody>
      </p:sp>
      <p:sp>
        <p:nvSpPr>
          <p:cNvPr id="88" name="Rectangle: Rounded Corners 6">
            <a:extLst>
              <a:ext uri="{FF2B5EF4-FFF2-40B4-BE49-F238E27FC236}">
                <a16:creationId xmlns:a16="http://schemas.microsoft.com/office/drawing/2014/main" id="{5B47EEF3-4FD8-0333-2B05-F2A17BF08537}"/>
              </a:ext>
              <a:ext uri="{C183D7F6-B498-43B3-948B-1728B52AA6E4}">
                <adec:decorative xmlns:adec="http://schemas.microsoft.com/office/drawing/2017/decorative" val="1"/>
              </a:ext>
            </a:extLst>
          </p:cNvPr>
          <p:cNvSpPr/>
          <p:nvPr/>
        </p:nvSpPr>
        <p:spPr bwMode="auto">
          <a:xfrm>
            <a:off x="3802523" y="3167835"/>
            <a:ext cx="2844911"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Create a summary of this report, including: The main findings of the report, the methodology and data sources used, and any recommendations made.</a:t>
            </a: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p:txBody>
      </p:sp>
      <p:sp>
        <p:nvSpPr>
          <p:cNvPr id="89" name="Rectangle: Rounded Corners 13">
            <a:extLst>
              <a:ext uri="{FF2B5EF4-FFF2-40B4-BE49-F238E27FC236}">
                <a16:creationId xmlns:a16="http://schemas.microsoft.com/office/drawing/2014/main" id="{F1AA2AEF-63B4-8141-A490-E67699A66D9C}"/>
              </a:ext>
            </a:extLst>
          </p:cNvPr>
          <p:cNvSpPr/>
          <p:nvPr/>
        </p:nvSpPr>
        <p:spPr bwMode="auto">
          <a:xfrm>
            <a:off x="382045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9:30 am</a:t>
            </a:r>
          </a:p>
        </p:txBody>
      </p:sp>
      <p:sp>
        <p:nvSpPr>
          <p:cNvPr id="90" name="TextBox 89">
            <a:extLst>
              <a:ext uri="{FF2B5EF4-FFF2-40B4-BE49-F238E27FC236}">
                <a16:creationId xmlns:a16="http://schemas.microsoft.com/office/drawing/2014/main" id="{A7457C9D-2FAC-F856-1631-870858430C16}"/>
              </a:ext>
            </a:extLst>
          </p:cNvPr>
          <p:cNvSpPr txBox="1"/>
          <p:nvPr/>
        </p:nvSpPr>
        <p:spPr>
          <a:xfrm>
            <a:off x="3802523" y="2033954"/>
            <a:ext cx="2907304"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New research on traffic safety has been published by an influential university and it could impact policy decisions.</a:t>
            </a:r>
          </a:p>
        </p:txBody>
      </p:sp>
      <p:sp>
        <p:nvSpPr>
          <p:cNvPr id="91" name="Rectangle: Rounded Corners 15">
            <a:extLst>
              <a:ext uri="{FF2B5EF4-FFF2-40B4-BE49-F238E27FC236}">
                <a16:creationId xmlns:a16="http://schemas.microsoft.com/office/drawing/2014/main" id="{652855C5-EB6D-1770-15EE-D6770E65111F}"/>
              </a:ext>
            </a:extLst>
          </p:cNvPr>
          <p:cNvSpPr/>
          <p:nvPr/>
        </p:nvSpPr>
        <p:spPr bwMode="auto">
          <a:xfrm>
            <a:off x="707449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10:00 am</a:t>
            </a:r>
          </a:p>
        </p:txBody>
      </p:sp>
      <p:sp>
        <p:nvSpPr>
          <p:cNvPr id="92" name="Rectangle: Rounded Corners 6">
            <a:extLst>
              <a:ext uri="{FF2B5EF4-FFF2-40B4-BE49-F238E27FC236}">
                <a16:creationId xmlns:a16="http://schemas.microsoft.com/office/drawing/2014/main" id="{B10F7D8C-E9A7-BFE8-A758-D64D07FB1E53}"/>
              </a:ext>
              <a:ext uri="{C183D7F6-B498-43B3-948B-1728B52AA6E4}">
                <adec:decorative xmlns:adec="http://schemas.microsoft.com/office/drawing/2017/decorative" val="1"/>
              </a:ext>
            </a:extLst>
          </p:cNvPr>
          <p:cNvSpPr/>
          <p:nvPr/>
        </p:nvSpPr>
        <p:spPr bwMode="auto">
          <a:xfrm>
            <a:off x="7074494" y="3167835"/>
            <a:ext cx="2705513" cy="66583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What decisions were made during this meeting?  Summarize any discussion for each decision and include a table with columns for pros and cons raised.</a:t>
            </a:r>
          </a:p>
          <a:p>
            <a:pPr defTabSz="932472" fontAlgn="base">
              <a:spcBef>
                <a:spcPct val="0"/>
              </a:spcBef>
              <a:spcAft>
                <a:spcPct val="0"/>
              </a:spcAft>
            </a:pPr>
            <a:endParaRPr lang="en-US" sz="900" kern="0" noProof="0">
              <a:solidFill>
                <a:srgbClr val="1A1A1A"/>
              </a:solidFill>
              <a:latin typeface="Segoe UI"/>
            </a:endParaRPr>
          </a:p>
        </p:txBody>
      </p:sp>
      <p:sp>
        <p:nvSpPr>
          <p:cNvPr id="93" name="TextBox 92">
            <a:extLst>
              <a:ext uri="{FF2B5EF4-FFF2-40B4-BE49-F238E27FC236}">
                <a16:creationId xmlns:a16="http://schemas.microsoft.com/office/drawing/2014/main" id="{95C4E9C9-E214-8ACC-69E3-E5BD8E18C684}"/>
              </a:ext>
            </a:extLst>
          </p:cNvPr>
          <p:cNvSpPr txBox="1"/>
          <p:nvPr/>
        </p:nvSpPr>
        <p:spPr>
          <a:xfrm>
            <a:off x="7074494" y="2033954"/>
            <a:ext cx="2705513"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A second meeting has been scheduled at the same time. Both are important, so she uses Copilot to help catch up on the meeting she didn’t attend.</a:t>
            </a:r>
          </a:p>
        </p:txBody>
      </p:sp>
      <p:sp>
        <p:nvSpPr>
          <p:cNvPr id="94" name="Rectangle: Rounded Corners 6">
            <a:extLst>
              <a:ext uri="{FF2B5EF4-FFF2-40B4-BE49-F238E27FC236}">
                <a16:creationId xmlns:a16="http://schemas.microsoft.com/office/drawing/2014/main" id="{DF4A4B6D-A018-D588-7DB0-5A83540E45B5}"/>
              </a:ext>
              <a:ext uri="{C183D7F6-B498-43B3-948B-1728B52AA6E4}">
                <adec:decorative xmlns:adec="http://schemas.microsoft.com/office/drawing/2017/decorative" val="1"/>
              </a:ext>
            </a:extLst>
          </p:cNvPr>
          <p:cNvSpPr/>
          <p:nvPr/>
        </p:nvSpPr>
        <p:spPr bwMode="auto">
          <a:xfrm>
            <a:off x="3690824" y="5750163"/>
            <a:ext cx="2844911" cy="480654"/>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a:solidFill>
                  <a:srgbClr val="1A1A1A"/>
                </a:solidFill>
                <a:latin typeface="Segoe UI"/>
              </a:rPr>
              <a:t>Prompt: </a:t>
            </a:r>
            <a:r>
              <a:rPr lang="en-US" sz="900" b="1" spc="0" noProof="0">
                <a:solidFill>
                  <a:schemeClr val="tx1"/>
                </a:solidFill>
                <a:latin typeface="Segoe UI"/>
              </a:rPr>
              <a:t>Create a presentation</a:t>
            </a:r>
            <a:r>
              <a:rPr lang="en-US" sz="900" spc="0" noProof="0">
                <a:solidFill>
                  <a:schemeClr val="tx1"/>
                </a:solidFill>
                <a:latin typeface="Segoe UI"/>
              </a:rPr>
              <a:t> that summarizes the policy priorities and outcomes included in this word document.</a:t>
            </a: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kern="0" noProof="0">
              <a:solidFill>
                <a:srgbClr val="1A1A1A"/>
              </a:solidFill>
              <a:latin typeface="Segoe UI"/>
            </a:endParaRPr>
          </a:p>
        </p:txBody>
      </p:sp>
      <p:sp>
        <p:nvSpPr>
          <p:cNvPr id="95" name="Rectangle: Rounded Corners 19">
            <a:extLst>
              <a:ext uri="{FF2B5EF4-FFF2-40B4-BE49-F238E27FC236}">
                <a16:creationId xmlns:a16="http://schemas.microsoft.com/office/drawing/2014/main" id="{AC51751F-5A08-0E39-0815-D8A42D87BB78}"/>
              </a:ext>
            </a:extLst>
          </p:cNvPr>
          <p:cNvSpPr/>
          <p:nvPr/>
        </p:nvSpPr>
        <p:spPr bwMode="auto">
          <a:xfrm>
            <a:off x="3820455" y="405101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2:00 pm</a:t>
            </a:r>
          </a:p>
        </p:txBody>
      </p:sp>
      <p:sp>
        <p:nvSpPr>
          <p:cNvPr id="96" name="TextBox 95">
            <a:extLst>
              <a:ext uri="{FF2B5EF4-FFF2-40B4-BE49-F238E27FC236}">
                <a16:creationId xmlns:a16="http://schemas.microsoft.com/office/drawing/2014/main" id="{C2832277-6924-CB46-3AF0-2D47F5024A5E}"/>
              </a:ext>
            </a:extLst>
          </p:cNvPr>
          <p:cNvSpPr txBox="1"/>
          <p:nvPr/>
        </p:nvSpPr>
        <p:spPr>
          <a:xfrm>
            <a:off x="3690700" y="4500890"/>
            <a:ext cx="302645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Use Copilot in Word to build out an outline of policy priorities and outcomes, then use Copilot in PowerPoint to turn it into a presentation.</a:t>
            </a:r>
          </a:p>
        </p:txBody>
      </p:sp>
      <p:sp>
        <p:nvSpPr>
          <p:cNvPr id="137" name="Oval 136">
            <a:extLst>
              <a:ext uri="{FF2B5EF4-FFF2-40B4-BE49-F238E27FC236}">
                <a16:creationId xmlns:a16="http://schemas.microsoft.com/office/drawing/2014/main" id="{504DFD08-9576-031A-945E-B9A016F78C61}"/>
              </a:ext>
            </a:extLst>
          </p:cNvPr>
          <p:cNvSpPr>
            <a:spLocks/>
          </p:cNvSpPr>
          <p:nvPr/>
        </p:nvSpPr>
        <p:spPr bwMode="auto">
          <a:xfrm>
            <a:off x="7500428" y="527341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sp>
        <p:nvSpPr>
          <p:cNvPr id="152" name="TextBox 151">
            <a:extLst>
              <a:ext uri="{FF2B5EF4-FFF2-40B4-BE49-F238E27FC236}">
                <a16:creationId xmlns:a16="http://schemas.microsoft.com/office/drawing/2014/main" id="{592E08B8-A48D-F65B-17CC-5885D97A936D}"/>
              </a:ext>
            </a:extLst>
          </p:cNvPr>
          <p:cNvSpPr txBox="1"/>
          <p:nvPr/>
        </p:nvSpPr>
        <p:spPr>
          <a:xfrm>
            <a:off x="10206183" y="1113728"/>
            <a:ext cx="1905067" cy="1969770"/>
          </a:xfrm>
          <a:prstGeom prst="rect">
            <a:avLst/>
          </a:prstGeom>
          <a:noFill/>
        </p:spPr>
        <p:txBody>
          <a:bodyPr wrap="square" lIns="0" tIns="0" rIns="0" bIns="0" rtlCol="0">
            <a:spAutoFit/>
          </a:bodyPr>
          <a:lstStyle/>
          <a:p>
            <a:pPr algn="r"/>
            <a:r>
              <a:rPr lang="en-US" sz="2400" noProof="0">
                <a:solidFill>
                  <a:schemeClr val="accent3"/>
                </a:solidFill>
                <a:latin typeface="Segoe UI Semibold"/>
              </a:rPr>
              <a:t>Charlotte</a:t>
            </a:r>
          </a:p>
          <a:p>
            <a:pPr algn="r"/>
            <a:r>
              <a:rPr lang="en-US" sz="2400" noProof="0">
                <a:solidFill>
                  <a:schemeClr val="accent3"/>
                </a:solidFill>
                <a:latin typeface="Segoe UI Semibold"/>
              </a:rPr>
              <a:t> </a:t>
            </a: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is a Transportation Policy Analyst who uses data to drive policy discussions within her government.</a:t>
            </a:r>
            <a:endParaRPr kumimoji="0" lang="en-US" sz="20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153" name="Graphic 152">
            <a:extLst>
              <a:ext uri="{FF2B5EF4-FFF2-40B4-BE49-F238E27FC236}">
                <a16:creationId xmlns:a16="http://schemas.microsoft.com/office/drawing/2014/main" id="{8BD1DFEB-69C4-40D3-8A53-2E5B61BEE178}"/>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11161094" y="3106271"/>
            <a:ext cx="274790" cy="274790"/>
          </a:xfrm>
          <a:prstGeom prst="rect">
            <a:avLst/>
          </a:prstGeom>
        </p:spPr>
      </p:pic>
      <p:sp>
        <p:nvSpPr>
          <p:cNvPr id="13" name="TextBox 12">
            <a:extLst>
              <a:ext uri="{FF2B5EF4-FFF2-40B4-BE49-F238E27FC236}">
                <a16:creationId xmlns:a16="http://schemas.microsoft.com/office/drawing/2014/main" id="{F3CC0061-7216-54B9-0F21-51AEA856FE37}"/>
              </a:ext>
            </a:extLst>
          </p:cNvPr>
          <p:cNvSpPr txBox="1"/>
          <p:nvPr/>
        </p:nvSpPr>
        <p:spPr>
          <a:xfrm>
            <a:off x="7068596" y="4494256"/>
            <a:ext cx="2901234" cy="140423"/>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Review new traffic incident data. </a:t>
            </a:r>
          </a:p>
        </p:txBody>
      </p:sp>
      <p:grpSp>
        <p:nvGrpSpPr>
          <p:cNvPr id="32" name="Group 31">
            <a:extLst>
              <a:ext uri="{FF2B5EF4-FFF2-40B4-BE49-F238E27FC236}">
                <a16:creationId xmlns:a16="http://schemas.microsoft.com/office/drawing/2014/main" id="{56909FEC-49AA-76AE-95BE-8D8D6DA1E43A}"/>
              </a:ext>
            </a:extLst>
          </p:cNvPr>
          <p:cNvGrpSpPr/>
          <p:nvPr/>
        </p:nvGrpSpPr>
        <p:grpSpPr>
          <a:xfrm>
            <a:off x="653131" y="2640954"/>
            <a:ext cx="2011569" cy="411480"/>
            <a:chOff x="4495083" y="5273411"/>
            <a:chExt cx="2011569" cy="411480"/>
          </a:xfrm>
        </p:grpSpPr>
        <p:grpSp>
          <p:nvGrpSpPr>
            <p:cNvPr id="33" name="Group 32">
              <a:extLst>
                <a:ext uri="{FF2B5EF4-FFF2-40B4-BE49-F238E27FC236}">
                  <a16:creationId xmlns:a16="http://schemas.microsoft.com/office/drawing/2014/main" id="{7935C6AB-0F6A-EB86-8F56-6219F75F463B}"/>
                </a:ext>
              </a:extLst>
            </p:cNvPr>
            <p:cNvGrpSpPr/>
            <p:nvPr/>
          </p:nvGrpSpPr>
          <p:grpSpPr>
            <a:xfrm>
              <a:off x="4495083" y="5273411"/>
              <a:ext cx="411480" cy="411480"/>
              <a:chOff x="4447458" y="5129735"/>
              <a:chExt cx="411480" cy="411480"/>
            </a:xfrm>
          </p:grpSpPr>
          <p:sp>
            <p:nvSpPr>
              <p:cNvPr id="35" name="Oval 34">
                <a:extLst>
                  <a:ext uri="{FF2B5EF4-FFF2-40B4-BE49-F238E27FC236}">
                    <a16:creationId xmlns:a16="http://schemas.microsoft.com/office/drawing/2014/main" id="{8A469CD8-ECB3-EC77-A204-9CAA8E3E6BA8}"/>
                  </a:ext>
                </a:extLst>
              </p:cNvPr>
              <p:cNvSpPr>
                <a:spLocks/>
              </p:cNvSpPr>
              <p:nvPr/>
            </p:nvSpPr>
            <p:spPr bwMode="auto">
              <a:xfrm>
                <a:off x="4447458" y="512973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36" name="Picture 35" descr="Zip Co logo SVG free download, id: 101874 - Brandlogos.net">
                <a:hlinkClick r:id="rId11"/>
                <a:extLst>
                  <a:ext uri="{FF2B5EF4-FFF2-40B4-BE49-F238E27FC236}">
                    <a16:creationId xmlns:a16="http://schemas.microsoft.com/office/drawing/2014/main" id="{606F7ED0-C254-6567-5F6B-D3C0AA1C2C90}"/>
                  </a:ext>
                </a:extLst>
              </p:cNvPr>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584569" y="5292092"/>
                <a:ext cx="197434" cy="160448"/>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TextBox 33">
              <a:extLst>
                <a:ext uri="{FF2B5EF4-FFF2-40B4-BE49-F238E27FC236}">
                  <a16:creationId xmlns:a16="http://schemas.microsoft.com/office/drawing/2014/main" id="{19540BEA-FAD2-400F-36C6-70AA6A4EA199}"/>
                </a:ext>
                <a:ext uri="{C183D7F6-B498-43B3-948B-1728B52AA6E4}">
                  <adec:decorative xmlns:adec="http://schemas.microsoft.com/office/drawing/2017/decorative" val="0"/>
                </a:ext>
              </a:extLst>
            </p:cNvPr>
            <p:cNvSpPr txBox="1"/>
            <p:nvPr/>
          </p:nvSpPr>
          <p:spPr>
            <a:xfrm>
              <a:off x="5010283" y="5411550"/>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grpSp>
      <p:grpSp>
        <p:nvGrpSpPr>
          <p:cNvPr id="72" name="Group 71">
            <a:extLst>
              <a:ext uri="{FF2B5EF4-FFF2-40B4-BE49-F238E27FC236}">
                <a16:creationId xmlns:a16="http://schemas.microsoft.com/office/drawing/2014/main" id="{807902B3-6DB7-77E1-FD16-81FCBB47A8AB}"/>
              </a:ext>
            </a:extLst>
          </p:cNvPr>
          <p:cNvGrpSpPr/>
          <p:nvPr/>
        </p:nvGrpSpPr>
        <p:grpSpPr>
          <a:xfrm>
            <a:off x="7288654" y="5320107"/>
            <a:ext cx="2361959" cy="360000"/>
            <a:chOff x="577439" y="3137252"/>
            <a:chExt cx="2361959" cy="360000"/>
          </a:xfrm>
        </p:grpSpPr>
        <p:pic>
          <p:nvPicPr>
            <p:cNvPr id="73" name="Picture 72">
              <a:extLst>
                <a:ext uri="{FF2B5EF4-FFF2-40B4-BE49-F238E27FC236}">
                  <a16:creationId xmlns:a16="http://schemas.microsoft.com/office/drawing/2014/main" id="{1EE7077C-238F-04D2-3C28-BA7D6BCEE96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74" name="TextBox 73">
              <a:extLst>
                <a:ext uri="{FF2B5EF4-FFF2-40B4-BE49-F238E27FC236}">
                  <a16:creationId xmlns:a16="http://schemas.microsoft.com/office/drawing/2014/main" id="{F3B1628D-FF86-A411-E1B6-94DA38B487DF}"/>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pic>
        <p:nvPicPr>
          <p:cNvPr id="12" name="Picture 11">
            <a:extLst>
              <a:ext uri="{FF2B5EF4-FFF2-40B4-BE49-F238E27FC236}">
                <a16:creationId xmlns:a16="http://schemas.microsoft.com/office/drawing/2014/main" id="{AA5126A2-C259-148F-9E5C-922A7C86782A}"/>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9681041" y="3516387"/>
            <a:ext cx="2627575" cy="3325333"/>
          </a:xfrm>
          <a:prstGeom prst="rect">
            <a:avLst/>
          </a:prstGeom>
        </p:spPr>
      </p:pic>
      <p:grpSp>
        <p:nvGrpSpPr>
          <p:cNvPr id="16" name="Group 15">
            <a:extLst>
              <a:ext uri="{FF2B5EF4-FFF2-40B4-BE49-F238E27FC236}">
                <a16:creationId xmlns:a16="http://schemas.microsoft.com/office/drawing/2014/main" id="{4149400E-7A3B-6E34-D3EA-9E4AA5D2ADD9}"/>
              </a:ext>
            </a:extLst>
          </p:cNvPr>
          <p:cNvGrpSpPr/>
          <p:nvPr/>
        </p:nvGrpSpPr>
        <p:grpSpPr>
          <a:xfrm>
            <a:off x="4012265" y="2659765"/>
            <a:ext cx="2011569" cy="411480"/>
            <a:chOff x="4495083" y="5273411"/>
            <a:chExt cx="2011569" cy="411480"/>
          </a:xfrm>
        </p:grpSpPr>
        <p:grpSp>
          <p:nvGrpSpPr>
            <p:cNvPr id="17" name="Group 16">
              <a:extLst>
                <a:ext uri="{FF2B5EF4-FFF2-40B4-BE49-F238E27FC236}">
                  <a16:creationId xmlns:a16="http://schemas.microsoft.com/office/drawing/2014/main" id="{5D6D082E-2FE3-AB60-2BF8-8EB88F47EE83}"/>
                </a:ext>
              </a:extLst>
            </p:cNvPr>
            <p:cNvGrpSpPr/>
            <p:nvPr/>
          </p:nvGrpSpPr>
          <p:grpSpPr>
            <a:xfrm>
              <a:off x="4495083" y="5273411"/>
              <a:ext cx="411480" cy="411480"/>
              <a:chOff x="4447458" y="5129735"/>
              <a:chExt cx="411480" cy="411480"/>
            </a:xfrm>
          </p:grpSpPr>
          <p:sp>
            <p:nvSpPr>
              <p:cNvPr id="19" name="Oval 18">
                <a:extLst>
                  <a:ext uri="{FF2B5EF4-FFF2-40B4-BE49-F238E27FC236}">
                    <a16:creationId xmlns:a16="http://schemas.microsoft.com/office/drawing/2014/main" id="{E03DC38E-FC26-15D4-B66F-F542FF4BABC8}"/>
                  </a:ext>
                </a:extLst>
              </p:cNvPr>
              <p:cNvSpPr>
                <a:spLocks/>
              </p:cNvSpPr>
              <p:nvPr/>
            </p:nvSpPr>
            <p:spPr bwMode="auto">
              <a:xfrm>
                <a:off x="4447458" y="512973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20" name="Picture 19" descr="Zip Co logo SVG free download, id: 101874 - Brandlogos.net">
                <a:hlinkClick r:id="rId11"/>
                <a:extLst>
                  <a:ext uri="{FF2B5EF4-FFF2-40B4-BE49-F238E27FC236}">
                    <a16:creationId xmlns:a16="http://schemas.microsoft.com/office/drawing/2014/main" id="{E8BCAA0F-1EEA-FEDA-A6FD-57C5E4CB9427}"/>
                  </a:ext>
                </a:extLst>
              </p:cNvPr>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584569" y="5292092"/>
                <a:ext cx="197434" cy="160448"/>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a:extLst>
                <a:ext uri="{FF2B5EF4-FFF2-40B4-BE49-F238E27FC236}">
                  <a16:creationId xmlns:a16="http://schemas.microsoft.com/office/drawing/2014/main" id="{7FE86431-A8AD-A3AE-5B58-F86F29F0E747}"/>
                </a:ext>
                <a:ext uri="{C183D7F6-B498-43B3-948B-1728B52AA6E4}">
                  <adec:decorative xmlns:adec="http://schemas.microsoft.com/office/drawing/2017/decorative" val="0"/>
                </a:ext>
              </a:extLst>
            </p:cNvPr>
            <p:cNvSpPr txBox="1"/>
            <p:nvPr/>
          </p:nvSpPr>
          <p:spPr>
            <a:xfrm>
              <a:off x="5010283" y="5411550"/>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grpSp>
      <p:grpSp>
        <p:nvGrpSpPr>
          <p:cNvPr id="21" name="Group 20">
            <a:extLst>
              <a:ext uri="{FF2B5EF4-FFF2-40B4-BE49-F238E27FC236}">
                <a16:creationId xmlns:a16="http://schemas.microsoft.com/office/drawing/2014/main" id="{FDF9BAB4-F24E-4C66-75C6-6BD03A2A946B}"/>
              </a:ext>
            </a:extLst>
          </p:cNvPr>
          <p:cNvGrpSpPr/>
          <p:nvPr/>
        </p:nvGrpSpPr>
        <p:grpSpPr>
          <a:xfrm>
            <a:off x="7222460" y="2694791"/>
            <a:ext cx="2118640" cy="411480"/>
            <a:chOff x="-900503" y="2282565"/>
            <a:chExt cx="2118640" cy="411480"/>
          </a:xfrm>
        </p:grpSpPr>
        <p:sp>
          <p:nvSpPr>
            <p:cNvPr id="22" name="Oval 21">
              <a:extLst>
                <a:ext uri="{FF2B5EF4-FFF2-40B4-BE49-F238E27FC236}">
                  <a16:creationId xmlns:a16="http://schemas.microsoft.com/office/drawing/2014/main" id="{D71DA9AD-DD7A-65D3-CFB6-D5A3FAD0705D}"/>
                </a:ext>
              </a:extLst>
            </p:cNvPr>
            <p:cNvSpPr>
              <a:spLocks/>
            </p:cNvSpPr>
            <p:nvPr/>
          </p:nvSpPr>
          <p:spPr bwMode="auto">
            <a:xfrm>
              <a:off x="-900503" y="228256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23" name="Picture 6" descr="Microsoft Teams Logo, symbol, meaning, history, PNG">
              <a:hlinkClick r:id="rId15"/>
              <a:extLst>
                <a:ext uri="{FF2B5EF4-FFF2-40B4-BE49-F238E27FC236}">
                  <a16:creationId xmlns:a16="http://schemas.microsoft.com/office/drawing/2014/main" id="{85F2572F-5534-43F8-B645-925EDE96FBAC}"/>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l="20244" r="20244"/>
            <a:stretch/>
          </p:blipFill>
          <p:spPr bwMode="auto">
            <a:xfrm>
              <a:off x="-752957" y="2417245"/>
              <a:ext cx="188383" cy="17805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9AA96B27-282C-6D71-A707-821350E8CD6C}"/>
                </a:ext>
                <a:ext uri="{C183D7F6-B498-43B3-948B-1728B52AA6E4}">
                  <adec:decorative xmlns:adec="http://schemas.microsoft.com/office/drawing/2017/decorative" val="0"/>
                </a:ext>
              </a:extLst>
            </p:cNvPr>
            <p:cNvSpPr txBox="1"/>
            <p:nvPr/>
          </p:nvSpPr>
          <p:spPr>
            <a:xfrm>
              <a:off x="-383919" y="2401037"/>
              <a:ext cx="1602056" cy="184666"/>
            </a:xfrm>
            <a:prstGeom prst="rect">
              <a:avLst/>
            </a:prstGeom>
            <a:noFill/>
          </p:spPr>
          <p:txBody>
            <a:bodyPr wrap="square" lIns="0" tIns="0" rIns="0" bIns="0" rtlCol="0" anchor="ctr">
              <a:spAutoFit/>
            </a:bodyPr>
            <a:lstStyle/>
            <a:p>
              <a:pPr defTabSz="914367">
                <a:defRPr/>
              </a:pPr>
              <a:r>
                <a:rPr lang="en-US" sz="1200" noProof="0">
                  <a:solidFill>
                    <a:prstClr val="black"/>
                  </a:solidFill>
                  <a:latin typeface="Segoe UI Semibold"/>
                </a:rPr>
                <a:t>Copilot in Teams</a:t>
              </a:r>
            </a:p>
          </p:txBody>
        </p:sp>
      </p:grpSp>
      <p:grpSp>
        <p:nvGrpSpPr>
          <p:cNvPr id="25" name="Group 24">
            <a:extLst>
              <a:ext uri="{FF2B5EF4-FFF2-40B4-BE49-F238E27FC236}">
                <a16:creationId xmlns:a16="http://schemas.microsoft.com/office/drawing/2014/main" id="{1D459612-5E9D-1D01-7609-75ACCE528DFD}"/>
              </a:ext>
            </a:extLst>
          </p:cNvPr>
          <p:cNvGrpSpPr/>
          <p:nvPr/>
        </p:nvGrpSpPr>
        <p:grpSpPr>
          <a:xfrm>
            <a:off x="4174559" y="5427897"/>
            <a:ext cx="2146655" cy="190965"/>
            <a:chOff x="7951310" y="5159246"/>
            <a:chExt cx="2146655" cy="190965"/>
          </a:xfrm>
        </p:grpSpPr>
        <p:sp>
          <p:nvSpPr>
            <p:cNvPr id="26" name="TextBox 25">
              <a:extLst>
                <a:ext uri="{FF2B5EF4-FFF2-40B4-BE49-F238E27FC236}">
                  <a16:creationId xmlns:a16="http://schemas.microsoft.com/office/drawing/2014/main" id="{65E62C9C-9071-747E-62DC-D64273E95739}"/>
                </a:ext>
                <a:ext uri="{C183D7F6-B498-43B3-948B-1728B52AA6E4}">
                  <adec:decorative xmlns:adec="http://schemas.microsoft.com/office/drawing/2017/decorative" val="0"/>
                </a:ext>
              </a:extLst>
            </p:cNvPr>
            <p:cNvSpPr txBox="1"/>
            <p:nvPr/>
          </p:nvSpPr>
          <p:spPr>
            <a:xfrm>
              <a:off x="8301173" y="5162395"/>
              <a:ext cx="1796792" cy="184666"/>
            </a:xfrm>
            <a:prstGeom prst="rect">
              <a:avLst/>
            </a:prstGeom>
            <a:noFill/>
          </p:spPr>
          <p:txBody>
            <a:bodyPr wrap="square" lIns="0" tIns="0" rIns="0" bIns="0" rtlCol="0" anchor="ctr">
              <a:spAutoFit/>
            </a:bodyPr>
            <a:lstStyle/>
            <a:p>
              <a:pPr defTabSz="914367">
                <a:defRPr/>
              </a:pPr>
              <a:r>
                <a:rPr lang="en-US" sz="1200" noProof="0">
                  <a:solidFill>
                    <a:prstClr val="black"/>
                  </a:solidFill>
                  <a:latin typeface="Segoe UI Semibold"/>
                </a:rPr>
                <a:t>Copilot in PowerPoint</a:t>
              </a:r>
            </a:p>
          </p:txBody>
        </p:sp>
        <p:pic>
          <p:nvPicPr>
            <p:cNvPr id="27" name="Picture 4" descr="Microsoft PowerPoint Logo - PNG and Vector - Logo Download">
              <a:hlinkClick r:id="rId17"/>
              <a:extLst>
                <a:ext uri="{FF2B5EF4-FFF2-40B4-BE49-F238E27FC236}">
                  <a16:creationId xmlns:a16="http://schemas.microsoft.com/office/drawing/2014/main" id="{4FF900DC-5EEE-F226-B791-889478AE5689}"/>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7951310" y="5159246"/>
              <a:ext cx="205287" cy="1909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id="{6E613EE7-AF42-0E60-EA8F-D9DC8785F24B}"/>
              </a:ext>
            </a:extLst>
          </p:cNvPr>
          <p:cNvGrpSpPr/>
          <p:nvPr/>
        </p:nvGrpSpPr>
        <p:grpSpPr>
          <a:xfrm>
            <a:off x="790242" y="5397994"/>
            <a:ext cx="2351135" cy="360000"/>
            <a:chOff x="588263" y="1697756"/>
            <a:chExt cx="2351135" cy="360000"/>
          </a:xfrm>
        </p:grpSpPr>
        <p:pic>
          <p:nvPicPr>
            <p:cNvPr id="29" name="Picture 28">
              <a:extLst>
                <a:ext uri="{FF2B5EF4-FFF2-40B4-BE49-F238E27FC236}">
                  <a16:creationId xmlns:a16="http://schemas.microsoft.com/office/drawing/2014/main" id="{66C64C59-00A4-59BF-209A-BBEE162A7774}"/>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30" name="TextBox 29">
              <a:extLst>
                <a:ext uri="{FF2B5EF4-FFF2-40B4-BE49-F238E27FC236}">
                  <a16:creationId xmlns:a16="http://schemas.microsoft.com/office/drawing/2014/main" id="{B67758F2-939F-C8D1-A822-4ED4EB9DEB82}"/>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414883179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7CE2C-E356-A660-F362-58D0FB78F441}"/>
            </a:ext>
          </a:extLst>
        </p:cNvPr>
        <p:cNvGrpSpPr/>
        <p:nvPr/>
      </p:nvGrpSpPr>
      <p:grpSpPr>
        <a:xfrm>
          <a:off x="0" y="0"/>
          <a:ext cx="0" cy="0"/>
          <a:chOff x="0" y="0"/>
          <a:chExt cx="0" cy="0"/>
        </a:xfrm>
      </p:grpSpPr>
      <p:sp>
        <p:nvSpPr>
          <p:cNvPr id="68" name="Title 67">
            <a:extLst>
              <a:ext uri="{FF2B5EF4-FFF2-40B4-BE49-F238E27FC236}">
                <a16:creationId xmlns:a16="http://schemas.microsoft.com/office/drawing/2014/main" id="{69D5D5B7-B571-2AE5-15AA-03DBB5ABA090}"/>
              </a:ext>
            </a:extLst>
          </p:cNvPr>
          <p:cNvSpPr>
            <a:spLocks noGrp="1"/>
          </p:cNvSpPr>
          <p:nvPr>
            <p:ph type="title"/>
          </p:nvPr>
        </p:nvSpPr>
        <p:spPr>
          <a:xfrm>
            <a:off x="584200" y="387766"/>
            <a:ext cx="5672544" cy="526298"/>
          </a:xfrm>
        </p:spPr>
        <p:txBody>
          <a:bodyPr/>
          <a:lstStyle/>
          <a:p>
            <a:r>
              <a:rPr lang="en-US" noProof="0" dirty="0"/>
              <a:t>A day in the life of a Program Manager for Transportation Safety</a:t>
            </a:r>
          </a:p>
        </p:txBody>
      </p:sp>
      <p:sp>
        <p:nvSpPr>
          <p:cNvPr id="152" name="TextBox 151">
            <a:extLst>
              <a:ext uri="{FF2B5EF4-FFF2-40B4-BE49-F238E27FC236}">
                <a16:creationId xmlns:a16="http://schemas.microsoft.com/office/drawing/2014/main" id="{B1B4CB3D-C2D6-B466-CEBB-AB39B34F5F3B}"/>
              </a:ext>
            </a:extLst>
          </p:cNvPr>
          <p:cNvSpPr txBox="1"/>
          <p:nvPr/>
        </p:nvSpPr>
        <p:spPr>
          <a:xfrm>
            <a:off x="10144674" y="1050243"/>
            <a:ext cx="1905067" cy="2092881"/>
          </a:xfrm>
          <a:prstGeom prst="rect">
            <a:avLst/>
          </a:prstGeom>
          <a:noFill/>
        </p:spPr>
        <p:txBody>
          <a:bodyPr wrap="square" lIns="0" tIns="0" rIns="0" bIns="0" rtlCol="0">
            <a:spAutoFit/>
          </a:bodyPr>
          <a:lstStyle/>
          <a:p>
            <a:pPr algn="r"/>
            <a:r>
              <a:rPr lang="en-US" sz="2400" noProof="0" dirty="0">
                <a:solidFill>
                  <a:schemeClr val="accent3"/>
                </a:solidFill>
                <a:latin typeface="Segoe UI Semibold"/>
              </a:rPr>
              <a:t>James</a:t>
            </a:r>
          </a:p>
          <a:p>
            <a:pPr algn="r"/>
            <a:r>
              <a:rPr kumimoji="0" lang="en-US" sz="1600" u="none" strike="noStrike" kern="1200" cap="none" spc="0" normalizeH="0" baseline="0" noProof="0" dirty="0">
                <a:ln>
                  <a:noFill/>
                </a:ln>
                <a:solidFill>
                  <a:schemeClr val="accent3"/>
                </a:solidFill>
                <a:effectLst/>
                <a:uLnTx/>
                <a:uFillTx/>
                <a:latin typeface="Segoe UI" panose="020B0502040204020203" pitchFamily="34" charset="0"/>
                <a:cs typeface="Segoe UI" panose="020B0502040204020203" pitchFamily="34" charset="0"/>
              </a:rPr>
              <a:t> is a Program Manager who manages transportation safety programs within a Public Transportation organization.</a:t>
            </a:r>
            <a:endParaRPr kumimoji="0" lang="en-US" sz="2000" u="none" strike="noStrike" kern="1200" cap="none" spc="0" normalizeH="0" baseline="0" noProof="0" dirty="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153" name="Graphic 152">
            <a:extLst>
              <a:ext uri="{FF2B5EF4-FFF2-40B4-BE49-F238E27FC236}">
                <a16:creationId xmlns:a16="http://schemas.microsoft.com/office/drawing/2014/main" id="{8D3BE3C8-DB97-EDA7-9969-A52DA86BDC3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11209004" y="3230327"/>
            <a:ext cx="274790" cy="274790"/>
          </a:xfrm>
          <a:prstGeom prst="rect">
            <a:avLst/>
          </a:prstGeom>
        </p:spPr>
      </p:pic>
      <p:sp>
        <p:nvSpPr>
          <p:cNvPr id="41" name="Text Placeholder 40">
            <a:extLst>
              <a:ext uri="{FF2B5EF4-FFF2-40B4-BE49-F238E27FC236}">
                <a16:creationId xmlns:a16="http://schemas.microsoft.com/office/drawing/2014/main" id="{E40EA1AE-7203-E4ED-BBB5-60060466CA8F}"/>
              </a:ext>
            </a:extLst>
          </p:cNvPr>
          <p:cNvSpPr>
            <a:spLocks noGrp="1"/>
          </p:cNvSpPr>
          <p:nvPr>
            <p:ph type="body" sz="quarter" idx="17"/>
          </p:nvPr>
        </p:nvSpPr>
        <p:spPr>
          <a:xfrm>
            <a:off x="6096001" y="521099"/>
            <a:ext cx="4022928" cy="169277"/>
          </a:xfrm>
        </p:spPr>
        <p:txBody>
          <a:bodyPr/>
          <a:lstStyle/>
          <a:p>
            <a:r>
              <a:rPr lang="en-US" noProof="0" dirty="0">
                <a:latin typeface="Segoe UI Semibold"/>
                <a:cs typeface="Segoe UI Semibold"/>
              </a:rPr>
              <a:t>Microsoft 365 Copilot</a:t>
            </a:r>
            <a:endParaRPr lang="en-US" noProof="0" dirty="0"/>
          </a:p>
        </p:txBody>
      </p:sp>
      <p:sp>
        <p:nvSpPr>
          <p:cNvPr id="46" name="Text Placeholder 45">
            <a:extLst>
              <a:ext uri="{FF2B5EF4-FFF2-40B4-BE49-F238E27FC236}">
                <a16:creationId xmlns:a16="http://schemas.microsoft.com/office/drawing/2014/main" id="{6CE0C269-F7DC-8216-9F69-462D1BA2FCBB}"/>
              </a:ext>
            </a:extLst>
          </p:cNvPr>
          <p:cNvSpPr>
            <a:spLocks noGrp="1"/>
          </p:cNvSpPr>
          <p:nvPr>
            <p:ph type="body" sz="quarter" idx="38"/>
          </p:nvPr>
        </p:nvSpPr>
        <p:spPr>
          <a:solidFill>
            <a:srgbClr val="0070C0"/>
          </a:solidFill>
        </p:spPr>
        <p:txBody>
          <a:bodyPr/>
          <a:lstStyle/>
          <a:p>
            <a:endParaRPr lang="en-US" noProof="0"/>
          </a:p>
        </p:txBody>
      </p:sp>
      <p:sp>
        <p:nvSpPr>
          <p:cNvPr id="47" name="Text Placeholder 46">
            <a:extLst>
              <a:ext uri="{FF2B5EF4-FFF2-40B4-BE49-F238E27FC236}">
                <a16:creationId xmlns:a16="http://schemas.microsoft.com/office/drawing/2014/main" id="{C56F85D4-59EF-7FDE-6A30-050A180DB511}"/>
              </a:ext>
            </a:extLst>
          </p:cNvPr>
          <p:cNvSpPr>
            <a:spLocks noGrp="1"/>
          </p:cNvSpPr>
          <p:nvPr>
            <p:ph type="body" sz="quarter" idx="39"/>
          </p:nvPr>
        </p:nvSpPr>
        <p:spPr>
          <a:solidFill>
            <a:srgbClr val="0078D4"/>
          </a:solidFill>
        </p:spPr>
        <p:txBody>
          <a:bodyPr/>
          <a:lstStyle/>
          <a:p>
            <a:endParaRPr lang="en-US" noProof="0"/>
          </a:p>
        </p:txBody>
      </p:sp>
      <p:sp>
        <p:nvSpPr>
          <p:cNvPr id="48" name="Text Placeholder 47">
            <a:extLst>
              <a:ext uri="{FF2B5EF4-FFF2-40B4-BE49-F238E27FC236}">
                <a16:creationId xmlns:a16="http://schemas.microsoft.com/office/drawing/2014/main" id="{F9593A2F-A8BE-D434-1E6A-65ED438DC0B0}"/>
              </a:ext>
            </a:extLst>
          </p:cNvPr>
          <p:cNvSpPr>
            <a:spLocks noGrp="1"/>
          </p:cNvSpPr>
          <p:nvPr>
            <p:ph type="body" sz="quarter" idx="40"/>
          </p:nvPr>
        </p:nvSpPr>
        <p:spPr>
          <a:solidFill>
            <a:schemeClr val="bg1">
              <a:lumMod val="50000"/>
            </a:schemeClr>
          </a:solidFill>
        </p:spPr>
        <p:txBody>
          <a:bodyPr/>
          <a:lstStyle/>
          <a:p>
            <a:endParaRPr lang="en-US" noProof="0"/>
          </a:p>
        </p:txBody>
      </p:sp>
      <p:sp>
        <p:nvSpPr>
          <p:cNvPr id="15" name="Text Placeholder 14">
            <a:extLst>
              <a:ext uri="{FF2B5EF4-FFF2-40B4-BE49-F238E27FC236}">
                <a16:creationId xmlns:a16="http://schemas.microsoft.com/office/drawing/2014/main" id="{FC88F559-DFE8-3EDB-29E3-DC21FD764DDF}"/>
              </a:ext>
            </a:extLst>
          </p:cNvPr>
          <p:cNvSpPr>
            <a:spLocks noGrp="1"/>
          </p:cNvSpPr>
          <p:nvPr>
            <p:ph type="body" sz="quarter" idx="37"/>
          </p:nvPr>
        </p:nvSpPr>
        <p:spPr/>
        <p:txBody>
          <a:bodyPr/>
          <a:lstStyle/>
          <a:p>
            <a:endParaRPr lang="en-US" noProof="0"/>
          </a:p>
        </p:txBody>
      </p:sp>
      <p:sp>
        <p:nvSpPr>
          <p:cNvPr id="2" name="Rectangle: Rounded Corners 6">
            <a:extLst>
              <a:ext uri="{FF2B5EF4-FFF2-40B4-BE49-F238E27FC236}">
                <a16:creationId xmlns:a16="http://schemas.microsoft.com/office/drawing/2014/main" id="{C5340696-0B0C-965F-7F88-51C781FB32B2}"/>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4" name="Rectangle: Rounded Corners 6">
            <a:extLst>
              <a:ext uri="{FF2B5EF4-FFF2-40B4-BE49-F238E27FC236}">
                <a16:creationId xmlns:a16="http://schemas.microsoft.com/office/drawing/2014/main" id="{ED967985-C024-2665-2CD1-3632988EEEAA}"/>
              </a:ext>
              <a:ext uri="{C183D7F6-B498-43B3-948B-1728B52AA6E4}">
                <adec:decorative xmlns:adec="http://schemas.microsoft.com/office/drawing/2017/decorative" val="1"/>
              </a:ext>
            </a:extLst>
          </p:cNvPr>
          <p:cNvSpPr/>
          <p:nvPr/>
        </p:nvSpPr>
        <p:spPr bwMode="auto">
          <a:xfrm>
            <a:off x="1286540" y="1134767"/>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a:t>
            </a:r>
            <a:r>
              <a:rPr lang="en-US" sz="900" dirty="0">
                <a:solidFill>
                  <a:srgbClr val="73391D"/>
                </a:solidFill>
                <a:latin typeface="Segoe UI Semibold" panose="020B0702040204020203" pitchFamily="34" charset="0"/>
                <a:cs typeface="Segoe UI Semibold" panose="020B0702040204020203" pitchFamily="34" charset="0"/>
              </a:rPr>
              <a:t>1 hour</a:t>
            </a: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 per day</a:t>
            </a:r>
          </a:p>
        </p:txBody>
      </p:sp>
      <p:pic>
        <p:nvPicPr>
          <p:cNvPr id="5" name="Graphic 4">
            <a:extLst>
              <a:ext uri="{FF2B5EF4-FFF2-40B4-BE49-F238E27FC236}">
                <a16:creationId xmlns:a16="http://schemas.microsoft.com/office/drawing/2014/main" id="{3F1BA151-2356-7239-7296-2F6D2C6E1D2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36270" y="1170767"/>
            <a:ext cx="144000" cy="144000"/>
          </a:xfrm>
          <a:prstGeom prst="rect">
            <a:avLst/>
          </a:prstGeom>
        </p:spPr>
      </p:pic>
      <p:sp>
        <p:nvSpPr>
          <p:cNvPr id="10" name="Rectangle: Rounded Corners 6">
            <a:extLst>
              <a:ext uri="{FF2B5EF4-FFF2-40B4-BE49-F238E27FC236}">
                <a16:creationId xmlns:a16="http://schemas.microsoft.com/office/drawing/2014/main" id="{260988DB-78A7-2F02-BC29-6F4A783A62F2}"/>
              </a:ext>
              <a:ext uri="{C183D7F6-B498-43B3-948B-1728B52AA6E4}">
                <adec:decorative xmlns:adec="http://schemas.microsoft.com/office/drawing/2017/decorative" val="1"/>
              </a:ext>
            </a:extLst>
          </p:cNvPr>
          <p:cNvSpPr/>
          <p:nvPr/>
        </p:nvSpPr>
        <p:spPr bwMode="auto">
          <a:xfrm>
            <a:off x="2908241" y="1134767"/>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Internal briefings</a:t>
            </a:r>
          </a:p>
        </p:txBody>
      </p:sp>
      <p:pic>
        <p:nvPicPr>
          <p:cNvPr id="11" name="Graphic 10">
            <a:extLst>
              <a:ext uri="{FF2B5EF4-FFF2-40B4-BE49-F238E27FC236}">
                <a16:creationId xmlns:a16="http://schemas.microsoft.com/office/drawing/2014/main" id="{88E32869-C1CB-C484-5353-2CF019CD807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968076" y="1170767"/>
            <a:ext cx="144000" cy="144000"/>
          </a:xfrm>
          <a:prstGeom prst="rect">
            <a:avLst/>
          </a:prstGeom>
        </p:spPr>
      </p:pic>
      <p:sp>
        <p:nvSpPr>
          <p:cNvPr id="7" name="Rectangle: Rounded Corners 6">
            <a:extLst>
              <a:ext uri="{FF2B5EF4-FFF2-40B4-BE49-F238E27FC236}">
                <a16:creationId xmlns:a16="http://schemas.microsoft.com/office/drawing/2014/main" id="{4C4CF9BE-4480-15B5-C97B-603B441B7D78}"/>
              </a:ext>
              <a:ext uri="{C183D7F6-B498-43B3-948B-1728B52AA6E4}">
                <adec:decorative xmlns:adec="http://schemas.microsoft.com/office/drawing/2017/decorative" val="1"/>
              </a:ext>
            </a:extLst>
          </p:cNvPr>
          <p:cNvSpPr/>
          <p:nvPr/>
        </p:nvSpPr>
        <p:spPr bwMode="auto">
          <a:xfrm>
            <a:off x="5754503" y="1134767"/>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dirty="0">
                <a:solidFill>
                  <a:srgbClr val="73391D"/>
                </a:solidFill>
                <a:latin typeface="Segoe UI Semibold" panose="020B0702040204020203" pitchFamily="34" charset="0"/>
                <a:cs typeface="Segoe UI Semibold" panose="020B0702040204020203" pitchFamily="34" charset="0"/>
              </a:rPr>
              <a:t>Review cycles</a:t>
            </a:r>
            <a:endPar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8" name="Graphic 7">
            <a:extLst>
              <a:ext uri="{FF2B5EF4-FFF2-40B4-BE49-F238E27FC236}">
                <a16:creationId xmlns:a16="http://schemas.microsoft.com/office/drawing/2014/main" id="{076218AB-A1DE-A0B5-B70A-84B24FE1913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01636" y="1170767"/>
            <a:ext cx="144000" cy="144000"/>
          </a:xfrm>
          <a:prstGeom prst="rect">
            <a:avLst/>
          </a:prstGeom>
        </p:spPr>
      </p:pic>
      <p:sp>
        <p:nvSpPr>
          <p:cNvPr id="87" name="Step 1 time">
            <a:extLst>
              <a:ext uri="{FF2B5EF4-FFF2-40B4-BE49-F238E27FC236}">
                <a16:creationId xmlns:a16="http://schemas.microsoft.com/office/drawing/2014/main" id="{357E9E17-6F27-C77C-A6B9-8B9DB20A2CD8}"/>
              </a:ext>
            </a:extLst>
          </p:cNvPr>
          <p:cNvSpPr/>
          <p:nvPr/>
        </p:nvSpPr>
        <p:spPr bwMode="auto">
          <a:xfrm>
            <a:off x="566416"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8:00 am</a:t>
            </a:r>
          </a:p>
        </p:txBody>
      </p:sp>
      <p:sp>
        <p:nvSpPr>
          <p:cNvPr id="86" name="Step 1 top">
            <a:extLst>
              <a:ext uri="{FF2B5EF4-FFF2-40B4-BE49-F238E27FC236}">
                <a16:creationId xmlns:a16="http://schemas.microsoft.com/office/drawing/2014/main" id="{E197D688-884E-234E-2766-52C499FAEE88}"/>
              </a:ext>
            </a:extLst>
          </p:cNvPr>
          <p:cNvSpPr txBox="1"/>
          <p:nvPr/>
        </p:nvSpPr>
        <p:spPr>
          <a:xfrm>
            <a:off x="566414" y="2033954"/>
            <a:ext cx="2705513" cy="276999"/>
          </a:xfrm>
          <a:prstGeom prst="rect">
            <a:avLst/>
          </a:prstGeom>
          <a:noFill/>
        </p:spPr>
        <p:txBody>
          <a:bodyPr wrap="square" lIns="91440" tIns="0" rIns="91440" bIns="0"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900" b="0" i="0" u="none" strike="noStrike" kern="1200" cap="none" spc="0" normalizeH="0" baseline="0" noProof="0" dirty="0">
                <a:ln>
                  <a:noFill/>
                </a:ln>
                <a:effectLst/>
                <a:uLnTx/>
                <a:uFillTx/>
                <a:latin typeface="Segoe UI"/>
                <a:ea typeface="+mn-ea"/>
                <a:cs typeface="+mn-cs"/>
              </a:rPr>
              <a:t>James starts by preparing for his day. He creates a briefing for himself using Copilot.</a:t>
            </a:r>
          </a:p>
        </p:txBody>
      </p:sp>
      <p:sp>
        <p:nvSpPr>
          <p:cNvPr id="9" name="TextBox 8">
            <a:extLst>
              <a:ext uri="{FF2B5EF4-FFF2-40B4-BE49-F238E27FC236}">
                <a16:creationId xmlns:a16="http://schemas.microsoft.com/office/drawing/2014/main" id="{983F0486-0263-77EB-62A7-DD6CB527579F}"/>
              </a:ext>
              <a:ext uri="{C183D7F6-B498-43B3-948B-1728B52AA6E4}">
                <adec:decorative xmlns:adec="http://schemas.microsoft.com/office/drawing/2017/decorative" val="0"/>
              </a:ext>
            </a:extLst>
          </p:cNvPr>
          <p:cNvSpPr txBox="1"/>
          <p:nvPr/>
        </p:nvSpPr>
        <p:spPr>
          <a:xfrm>
            <a:off x="1311321" y="2872771"/>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pic>
        <p:nvPicPr>
          <p:cNvPr id="6" name="Picture 5" descr="Zip Co logo SVG free download, id: 101874 - Brandlogos.net">
            <a:hlinkClick r:id="rId11"/>
            <a:extLst>
              <a:ext uri="{FF2B5EF4-FFF2-40B4-BE49-F238E27FC236}">
                <a16:creationId xmlns:a16="http://schemas.microsoft.com/office/drawing/2014/main" id="{C267638C-8546-D1C4-C37F-9F082B4A4FCD}"/>
              </a:ext>
            </a:extLst>
          </p:cNvPr>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931848" y="2903333"/>
            <a:ext cx="197434" cy="160448"/>
          </a:xfrm>
          <a:prstGeom prst="rect">
            <a:avLst/>
          </a:prstGeom>
          <a:noFill/>
          <a:extLst>
            <a:ext uri="{909E8E84-426E-40DD-AFC4-6F175D3DCCD1}">
              <a14:hiddenFill xmlns:a14="http://schemas.microsoft.com/office/drawing/2010/main">
                <a:solidFill>
                  <a:srgbClr val="FFFFFF"/>
                </a:solidFill>
              </a14:hiddenFill>
            </a:ext>
          </a:extLst>
        </p:spPr>
      </p:pic>
      <p:sp>
        <p:nvSpPr>
          <p:cNvPr id="84" name="Step 1 bottom">
            <a:extLst>
              <a:ext uri="{FF2B5EF4-FFF2-40B4-BE49-F238E27FC236}">
                <a16:creationId xmlns:a16="http://schemas.microsoft.com/office/drawing/2014/main" id="{D1AAB638-45E7-9115-4E38-710C568ED06C}"/>
              </a:ext>
              <a:ext uri="{C183D7F6-B498-43B3-948B-1728B52AA6E4}">
                <adec:decorative xmlns:adec="http://schemas.microsoft.com/office/drawing/2017/decorative" val="1"/>
              </a:ext>
            </a:extLst>
          </p:cNvPr>
          <p:cNvSpPr/>
          <p:nvPr/>
        </p:nvSpPr>
        <p:spPr bwMode="auto">
          <a:xfrm>
            <a:off x="566415" y="3167836"/>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Summarize my meetings for today. For each meeting, list participants and link to relevant documents for each meeting. </a:t>
            </a:r>
          </a:p>
        </p:txBody>
      </p:sp>
      <p:sp>
        <p:nvSpPr>
          <p:cNvPr id="89" name="Step 2 time">
            <a:extLst>
              <a:ext uri="{FF2B5EF4-FFF2-40B4-BE49-F238E27FC236}">
                <a16:creationId xmlns:a16="http://schemas.microsoft.com/office/drawing/2014/main" id="{E3A915DE-C5AF-0D97-7A92-55CE89D5A767}"/>
              </a:ext>
            </a:extLst>
          </p:cNvPr>
          <p:cNvSpPr/>
          <p:nvPr/>
        </p:nvSpPr>
        <p:spPr bwMode="auto">
          <a:xfrm>
            <a:off x="382045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8:30 am</a:t>
            </a:r>
          </a:p>
        </p:txBody>
      </p:sp>
      <p:sp>
        <p:nvSpPr>
          <p:cNvPr id="90" name="Step 2 top">
            <a:extLst>
              <a:ext uri="{FF2B5EF4-FFF2-40B4-BE49-F238E27FC236}">
                <a16:creationId xmlns:a16="http://schemas.microsoft.com/office/drawing/2014/main" id="{62AFDDDD-EEEB-5F26-1FC2-3AB1DE4442BC}"/>
              </a:ext>
            </a:extLst>
          </p:cNvPr>
          <p:cNvSpPr txBox="1"/>
          <p:nvPr/>
        </p:nvSpPr>
        <p:spPr>
          <a:xfrm>
            <a:off x="3802523" y="2033954"/>
            <a:ext cx="2907304" cy="74982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James creates a proposal for a new traffic safety program that will gather and analyze data from multiple agencies. He uses Copilot in Word to support quickly writing the first draft, referencing a previous summary he wrote.</a:t>
            </a:r>
          </a:p>
        </p:txBody>
      </p:sp>
      <p:pic>
        <p:nvPicPr>
          <p:cNvPr id="20" name="Picture 19">
            <a:extLst>
              <a:ext uri="{FF2B5EF4-FFF2-40B4-BE49-F238E27FC236}">
                <a16:creationId xmlns:a16="http://schemas.microsoft.com/office/drawing/2014/main" id="{5DE31566-4A12-E751-414F-0FE20DA2C89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118378" y="2809348"/>
            <a:ext cx="360000" cy="360000"/>
          </a:xfrm>
          <a:prstGeom prst="ellipse">
            <a:avLst/>
          </a:prstGeom>
          <a:solidFill>
            <a:srgbClr val="FFFFFF"/>
          </a:solidFill>
        </p:spPr>
      </p:pic>
      <p:sp>
        <p:nvSpPr>
          <p:cNvPr id="21" name="TextBox 20">
            <a:extLst>
              <a:ext uri="{FF2B5EF4-FFF2-40B4-BE49-F238E27FC236}">
                <a16:creationId xmlns:a16="http://schemas.microsoft.com/office/drawing/2014/main" id="{3FFFDD5C-3026-43B8-5C6A-2BBC22F7B9AE}"/>
              </a:ext>
              <a:ext uri="{C183D7F6-B498-43B3-948B-1728B52AA6E4}">
                <adec:decorative xmlns:adec="http://schemas.microsoft.com/office/drawing/2017/decorative" val="0"/>
              </a:ext>
            </a:extLst>
          </p:cNvPr>
          <p:cNvSpPr txBox="1"/>
          <p:nvPr/>
        </p:nvSpPr>
        <p:spPr>
          <a:xfrm>
            <a:off x="4577329" y="290471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sp>
        <p:nvSpPr>
          <p:cNvPr id="88" name="Step 2 bottom">
            <a:extLst>
              <a:ext uri="{FF2B5EF4-FFF2-40B4-BE49-F238E27FC236}">
                <a16:creationId xmlns:a16="http://schemas.microsoft.com/office/drawing/2014/main" id="{3B8C4083-966D-060C-CC57-2955AF12E1BF}"/>
              </a:ext>
              <a:ext uri="{C183D7F6-B498-43B3-948B-1728B52AA6E4}">
                <adec:decorative xmlns:adec="http://schemas.microsoft.com/office/drawing/2017/decorative" val="1"/>
              </a:ext>
            </a:extLst>
          </p:cNvPr>
          <p:cNvSpPr/>
          <p:nvPr/>
        </p:nvSpPr>
        <p:spPr bwMode="auto">
          <a:xfrm>
            <a:off x="3802523" y="3167835"/>
            <a:ext cx="2844911"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Explain how cross-agency data sharing will support more sophisticated transportation agency planning and analysis. Reference the summary contained in /Safety_Summary.docx</a:t>
            </a:r>
          </a:p>
          <a:p>
            <a:pPr defTabSz="932472" fontAlgn="base">
              <a:spcBef>
                <a:spcPct val="0"/>
              </a:spcBef>
              <a:spcAft>
                <a:spcPct val="0"/>
              </a:spcAft>
            </a:pPr>
            <a:endParaRPr lang="en-US" sz="900" kern="0" noProof="0" dirty="0">
              <a:solidFill>
                <a:srgbClr val="1A1A1A"/>
              </a:solidFill>
              <a:latin typeface="Segoe UI"/>
            </a:endParaRPr>
          </a:p>
        </p:txBody>
      </p:sp>
      <p:sp>
        <p:nvSpPr>
          <p:cNvPr id="91" name="Step 3 time">
            <a:extLst>
              <a:ext uri="{FF2B5EF4-FFF2-40B4-BE49-F238E27FC236}">
                <a16:creationId xmlns:a16="http://schemas.microsoft.com/office/drawing/2014/main" id="{20DDFD4E-812D-F6C3-BA1E-82FC8DF05D3F}"/>
              </a:ext>
            </a:extLst>
          </p:cNvPr>
          <p:cNvSpPr/>
          <p:nvPr/>
        </p:nvSpPr>
        <p:spPr bwMode="auto">
          <a:xfrm>
            <a:off x="707449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10:00 am</a:t>
            </a:r>
          </a:p>
        </p:txBody>
      </p:sp>
      <p:sp>
        <p:nvSpPr>
          <p:cNvPr id="93" name="Step 3 top">
            <a:extLst>
              <a:ext uri="{FF2B5EF4-FFF2-40B4-BE49-F238E27FC236}">
                <a16:creationId xmlns:a16="http://schemas.microsoft.com/office/drawing/2014/main" id="{1236B1B3-FF9F-CB72-DC54-2F22229664D8}"/>
              </a:ext>
            </a:extLst>
          </p:cNvPr>
          <p:cNvSpPr txBox="1"/>
          <p:nvPr/>
        </p:nvSpPr>
        <p:spPr>
          <a:xfrm>
            <a:off x="7074494" y="2033954"/>
            <a:ext cx="2705513"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The program manager leads a meeting with internal stakeholders on an existing program related to transit revenue and generates a meeting summary and next steps.</a:t>
            </a:r>
          </a:p>
        </p:txBody>
      </p:sp>
      <p:pic>
        <p:nvPicPr>
          <p:cNvPr id="12" name="Picture 6" descr="Microsoft Teams Logo, symbol, meaning, history, PNG">
            <a:hlinkClick r:id="rId14"/>
            <a:extLst>
              <a:ext uri="{FF2B5EF4-FFF2-40B4-BE49-F238E27FC236}">
                <a16:creationId xmlns:a16="http://schemas.microsoft.com/office/drawing/2014/main" id="{CA9C4092-C0FF-E3B7-54FD-474591F7B932}"/>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l="20244" r="20244"/>
          <a:stretch/>
        </p:blipFill>
        <p:spPr bwMode="auto">
          <a:xfrm>
            <a:off x="7518789" y="2864828"/>
            <a:ext cx="228153" cy="21564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F66C2E2-0683-8198-932A-5D0DC963AE70}"/>
              </a:ext>
              <a:ext uri="{C183D7F6-B498-43B3-948B-1728B52AA6E4}">
                <adec:decorative xmlns:adec="http://schemas.microsoft.com/office/drawing/2017/decorative" val="0"/>
              </a:ext>
            </a:extLst>
          </p:cNvPr>
          <p:cNvSpPr txBox="1"/>
          <p:nvPr/>
        </p:nvSpPr>
        <p:spPr>
          <a:xfrm>
            <a:off x="7919096" y="2857054"/>
            <a:ext cx="1602056"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in Teams</a:t>
            </a:r>
          </a:p>
        </p:txBody>
      </p:sp>
      <p:sp>
        <p:nvSpPr>
          <p:cNvPr id="92" name="Step 3 bottom">
            <a:extLst>
              <a:ext uri="{FF2B5EF4-FFF2-40B4-BE49-F238E27FC236}">
                <a16:creationId xmlns:a16="http://schemas.microsoft.com/office/drawing/2014/main" id="{F08A84C3-A234-ACF3-2D6D-4007417B6048}"/>
              </a:ext>
              <a:ext uri="{C183D7F6-B498-43B3-948B-1728B52AA6E4}">
                <adec:decorative xmlns:adec="http://schemas.microsoft.com/office/drawing/2017/decorative" val="1"/>
              </a:ext>
            </a:extLst>
          </p:cNvPr>
          <p:cNvSpPr/>
          <p:nvPr/>
        </p:nvSpPr>
        <p:spPr bwMode="auto">
          <a:xfrm>
            <a:off x="7074494" y="3167835"/>
            <a:ext cx="2705513" cy="66583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Summarize this meeting. Include a list of decisions made during the meeting. Create a table with the following columns: Next Steps, Action Assigned To, and Due Date.</a:t>
            </a:r>
          </a:p>
        </p:txBody>
      </p:sp>
      <p:sp>
        <p:nvSpPr>
          <p:cNvPr id="83" name="Step 4 time">
            <a:extLst>
              <a:ext uri="{FF2B5EF4-FFF2-40B4-BE49-F238E27FC236}">
                <a16:creationId xmlns:a16="http://schemas.microsoft.com/office/drawing/2014/main" id="{B7160927-9908-8828-6DA9-F2E6FDD02989}"/>
              </a:ext>
            </a:extLst>
          </p:cNvPr>
          <p:cNvSpPr/>
          <p:nvPr/>
        </p:nvSpPr>
        <p:spPr bwMode="auto">
          <a:xfrm>
            <a:off x="7074495" y="405058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11:00 pm</a:t>
            </a:r>
          </a:p>
        </p:txBody>
      </p:sp>
      <p:sp>
        <p:nvSpPr>
          <p:cNvPr id="13" name="Step 4 top">
            <a:extLst>
              <a:ext uri="{FF2B5EF4-FFF2-40B4-BE49-F238E27FC236}">
                <a16:creationId xmlns:a16="http://schemas.microsoft.com/office/drawing/2014/main" id="{E2C8525E-E611-A9DE-AB47-D60925E8CF4A}"/>
              </a:ext>
            </a:extLst>
          </p:cNvPr>
          <p:cNvSpPr txBox="1"/>
          <p:nvPr/>
        </p:nvSpPr>
        <p:spPr>
          <a:xfrm>
            <a:off x="7068596" y="4494256"/>
            <a:ext cx="2901234"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James has been looped into a long email thread related to the pedestrian safety and uses Copilot to quickly catch up and generate a response.</a:t>
            </a:r>
          </a:p>
        </p:txBody>
      </p:sp>
      <p:pic>
        <p:nvPicPr>
          <p:cNvPr id="18" name="Picture 17">
            <a:extLst>
              <a:ext uri="{FF2B5EF4-FFF2-40B4-BE49-F238E27FC236}">
                <a16:creationId xmlns:a16="http://schemas.microsoft.com/office/drawing/2014/main" id="{24BD228C-E41D-A1DA-CDAC-D3D70E0114D3}"/>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330189" y="5190302"/>
            <a:ext cx="360000" cy="360000"/>
          </a:xfrm>
          <a:prstGeom prst="ellipse">
            <a:avLst/>
          </a:prstGeom>
          <a:solidFill>
            <a:srgbClr val="FFFFFF"/>
          </a:solidFill>
        </p:spPr>
      </p:pic>
      <p:sp>
        <p:nvSpPr>
          <p:cNvPr id="19" name="TextBox 18">
            <a:extLst>
              <a:ext uri="{FF2B5EF4-FFF2-40B4-BE49-F238E27FC236}">
                <a16:creationId xmlns:a16="http://schemas.microsoft.com/office/drawing/2014/main" id="{2139F667-CA07-973C-90B6-C1BC25353DC1}"/>
              </a:ext>
              <a:ext uri="{C183D7F6-B498-43B3-948B-1728B52AA6E4}">
                <adec:decorative xmlns:adec="http://schemas.microsoft.com/office/drawing/2017/decorative" val="0"/>
              </a:ext>
            </a:extLst>
          </p:cNvPr>
          <p:cNvSpPr txBox="1"/>
          <p:nvPr/>
        </p:nvSpPr>
        <p:spPr>
          <a:xfrm>
            <a:off x="7789140" y="528566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sp>
        <p:nvSpPr>
          <p:cNvPr id="81" name="Step 4 bottom">
            <a:extLst>
              <a:ext uri="{FF2B5EF4-FFF2-40B4-BE49-F238E27FC236}">
                <a16:creationId xmlns:a16="http://schemas.microsoft.com/office/drawing/2014/main" id="{8A4A4678-B8EA-3D5F-DD94-68403C5E130E}"/>
              </a:ext>
              <a:ext uri="{C183D7F6-B498-43B3-948B-1728B52AA6E4}">
                <adec:decorative xmlns:adec="http://schemas.microsoft.com/office/drawing/2017/decorative" val="1"/>
              </a:ext>
            </a:extLst>
          </p:cNvPr>
          <p:cNvSpPr/>
          <p:nvPr/>
        </p:nvSpPr>
        <p:spPr bwMode="auto">
          <a:xfrm>
            <a:off x="7074494" y="5609056"/>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dirty="0">
                <a:solidFill>
                  <a:srgbClr val="1A1A1A"/>
                </a:solidFill>
                <a:latin typeface="Segoe UI"/>
              </a:rPr>
              <a:t>Prompt: Summarize this email thread.</a:t>
            </a: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dirty="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dirty="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dirty="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strike="noStrike" kern="1200" cap="none" spc="0" normalizeH="0" baseline="0" noProof="0" dirty="0">
              <a:ln w="3175">
                <a:noFill/>
              </a:ln>
              <a:effectLst/>
              <a:uLnTx/>
              <a:uFillTx/>
              <a:latin typeface="Segoe UI"/>
              <a:ea typeface="+mn-ea"/>
              <a:cs typeface="Segoe UI" pitchFamily="34" charset="0"/>
            </a:endParaRPr>
          </a:p>
        </p:txBody>
      </p:sp>
      <p:sp>
        <p:nvSpPr>
          <p:cNvPr id="95" name="Step 5 time">
            <a:extLst>
              <a:ext uri="{FF2B5EF4-FFF2-40B4-BE49-F238E27FC236}">
                <a16:creationId xmlns:a16="http://schemas.microsoft.com/office/drawing/2014/main" id="{ACD774CB-6E66-443A-C849-C4A9B54E1656}"/>
              </a:ext>
            </a:extLst>
          </p:cNvPr>
          <p:cNvSpPr/>
          <p:nvPr/>
        </p:nvSpPr>
        <p:spPr bwMode="auto">
          <a:xfrm>
            <a:off x="3820455" y="405101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2:00 pm</a:t>
            </a:r>
          </a:p>
        </p:txBody>
      </p:sp>
      <p:sp>
        <p:nvSpPr>
          <p:cNvPr id="96" name="Step 5 top">
            <a:extLst>
              <a:ext uri="{FF2B5EF4-FFF2-40B4-BE49-F238E27FC236}">
                <a16:creationId xmlns:a16="http://schemas.microsoft.com/office/drawing/2014/main" id="{484953EB-EB5D-F1A9-201A-36D25A7CAE7C}"/>
              </a:ext>
            </a:extLst>
          </p:cNvPr>
          <p:cNvSpPr txBox="1"/>
          <p:nvPr/>
        </p:nvSpPr>
        <p:spPr>
          <a:xfrm>
            <a:off x="3690700" y="4500890"/>
            <a:ext cx="3026453"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lvl="0">
              <a:defRPr/>
            </a:pPr>
            <a:r>
              <a:rPr kumimoji="0" lang="en-US" b="0" i="0" u="none" strike="noStrike" kern="0" cap="none" spc="0" normalizeH="0" baseline="0" noProof="0" dirty="0">
                <a:ln>
                  <a:noFill/>
                </a:ln>
                <a:solidFill>
                  <a:srgbClr val="1A1A1A"/>
                </a:solidFill>
                <a:effectLst/>
                <a:uLnTx/>
                <a:uFillTx/>
                <a:cs typeface="Segoe UI" pitchFamily="34" charset="0"/>
              </a:rPr>
              <a:t>The program manager uses Copilot to quickly get up to speed on several upcoming meetings.</a:t>
            </a:r>
          </a:p>
        </p:txBody>
      </p:sp>
      <p:pic>
        <p:nvPicPr>
          <p:cNvPr id="30" name="Picture 29" descr="Zip Co logo SVG free download, id: 101874 - Brandlogos.net">
            <a:hlinkClick r:id="rId11"/>
            <a:extLst>
              <a:ext uri="{FF2B5EF4-FFF2-40B4-BE49-F238E27FC236}">
                <a16:creationId xmlns:a16="http://schemas.microsoft.com/office/drawing/2014/main" id="{10155662-FC25-CC83-BB24-728F23ED32E9}"/>
              </a:ext>
            </a:extLst>
          </p:cNvPr>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220158" y="5286295"/>
            <a:ext cx="197434" cy="16044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B187F35F-2B10-CFE2-0531-934D86FEC809}"/>
              </a:ext>
              <a:ext uri="{C183D7F6-B498-43B3-948B-1728B52AA6E4}">
                <adec:decorative xmlns:adec="http://schemas.microsoft.com/office/drawing/2017/decorative" val="0"/>
              </a:ext>
            </a:extLst>
          </p:cNvPr>
          <p:cNvSpPr txBox="1"/>
          <p:nvPr/>
        </p:nvSpPr>
        <p:spPr>
          <a:xfrm>
            <a:off x="4599631" y="5255733"/>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1</a:t>
            </a:r>
            <a:endParaRPr lang="en-US" sz="1200" noProof="0" dirty="0">
              <a:solidFill>
                <a:prstClr val="black"/>
              </a:solidFill>
              <a:latin typeface="Segoe UI Semibold"/>
            </a:endParaRPr>
          </a:p>
        </p:txBody>
      </p:sp>
      <p:sp>
        <p:nvSpPr>
          <p:cNvPr id="94" name="Step 5 bottom">
            <a:extLst>
              <a:ext uri="{FF2B5EF4-FFF2-40B4-BE49-F238E27FC236}">
                <a16:creationId xmlns:a16="http://schemas.microsoft.com/office/drawing/2014/main" id="{8B0EC09F-AB46-A95F-4E17-2D1D11ECDD60}"/>
              </a:ext>
              <a:ext uri="{C183D7F6-B498-43B3-948B-1728B52AA6E4}">
                <adec:decorative xmlns:adec="http://schemas.microsoft.com/office/drawing/2017/decorative" val="1"/>
              </a:ext>
            </a:extLst>
          </p:cNvPr>
          <p:cNvSpPr/>
          <p:nvPr/>
        </p:nvSpPr>
        <p:spPr bwMode="auto">
          <a:xfrm>
            <a:off x="3690824" y="5607288"/>
            <a:ext cx="2844911" cy="480654"/>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dirty="0">
                <a:solidFill>
                  <a:srgbClr val="1A1A1A"/>
                </a:solidFill>
                <a:latin typeface="Segoe UI"/>
              </a:rPr>
              <a:t>Prompt: </a:t>
            </a:r>
            <a:r>
              <a:rPr lang="en-US" sz="900" spc="0" noProof="0" dirty="0">
                <a:solidFill>
                  <a:schemeClr val="tx1"/>
                </a:solidFill>
                <a:latin typeface="Segoe UI"/>
              </a:rPr>
              <a:t>Summarize the technology solutions offered by companies A, B, and C.  Include links to web pages that contain information about the solutions.</a:t>
            </a:r>
          </a:p>
          <a:p>
            <a:pPr defTabSz="932472" fontAlgn="base">
              <a:lnSpc>
                <a:spcPct val="110000"/>
              </a:lnSpc>
              <a:spcBef>
                <a:spcPct val="0"/>
              </a:spcBef>
              <a:spcAft>
                <a:spcPct val="0"/>
              </a:spcAft>
            </a:pPr>
            <a:endParaRPr lang="en-US" sz="900" kern="0" noProof="0" dirty="0">
              <a:solidFill>
                <a:srgbClr val="1A1A1A"/>
              </a:solidFill>
              <a:latin typeface="Segoe UI"/>
            </a:endParaRPr>
          </a:p>
        </p:txBody>
      </p:sp>
      <p:sp>
        <p:nvSpPr>
          <p:cNvPr id="78" name="Step 6 time">
            <a:extLst>
              <a:ext uri="{FF2B5EF4-FFF2-40B4-BE49-F238E27FC236}">
                <a16:creationId xmlns:a16="http://schemas.microsoft.com/office/drawing/2014/main" id="{BBFDE9ED-36E9-4974-4D07-9629757B2E76}"/>
              </a:ext>
            </a:extLst>
          </p:cNvPr>
          <p:cNvSpPr/>
          <p:nvPr/>
        </p:nvSpPr>
        <p:spPr bwMode="auto">
          <a:xfrm>
            <a:off x="566416" y="4048426"/>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4:00 pm</a:t>
            </a:r>
          </a:p>
        </p:txBody>
      </p:sp>
      <p:sp>
        <p:nvSpPr>
          <p:cNvPr id="80" name="Step 6 top">
            <a:extLst>
              <a:ext uri="{FF2B5EF4-FFF2-40B4-BE49-F238E27FC236}">
                <a16:creationId xmlns:a16="http://schemas.microsoft.com/office/drawing/2014/main" id="{D7796A56-537E-2943-5699-E335FE890B41}"/>
              </a:ext>
            </a:extLst>
          </p:cNvPr>
          <p:cNvSpPr txBox="1"/>
          <p:nvPr/>
        </p:nvSpPr>
        <p:spPr>
          <a:xfrm>
            <a:off x="566415" y="4500890"/>
            <a:ext cx="2748203"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Provide a briefing to the authority leadership team on program status and updates.</a:t>
            </a:r>
          </a:p>
        </p:txBody>
      </p:sp>
      <p:pic>
        <p:nvPicPr>
          <p:cNvPr id="22" name="Picture 4" descr="Microsoft PowerPoint Logo - PNG and Vector - Logo Download">
            <a:hlinkClick r:id="rId17"/>
            <a:extLst>
              <a:ext uri="{FF2B5EF4-FFF2-40B4-BE49-F238E27FC236}">
                <a16:creationId xmlns:a16="http://schemas.microsoft.com/office/drawing/2014/main" id="{560DD256-687C-35A5-258F-AEF4821E0868}"/>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844559" y="5263634"/>
            <a:ext cx="205287" cy="19096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F57BF5CD-8C89-D758-6BD5-6B17E27E41DF}"/>
              </a:ext>
              <a:ext uri="{C183D7F6-B498-43B3-948B-1728B52AA6E4}">
                <adec:decorative xmlns:adec="http://schemas.microsoft.com/office/drawing/2017/decorative" val="0"/>
              </a:ext>
            </a:extLst>
          </p:cNvPr>
          <p:cNvSpPr txBox="1"/>
          <p:nvPr/>
        </p:nvSpPr>
        <p:spPr>
          <a:xfrm>
            <a:off x="1194422" y="5267446"/>
            <a:ext cx="1796792"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in PowerPoint</a:t>
            </a:r>
          </a:p>
        </p:txBody>
      </p:sp>
      <p:sp>
        <p:nvSpPr>
          <p:cNvPr id="77" name="Step 6 bottom">
            <a:extLst>
              <a:ext uri="{FF2B5EF4-FFF2-40B4-BE49-F238E27FC236}">
                <a16:creationId xmlns:a16="http://schemas.microsoft.com/office/drawing/2014/main" id="{45EA2ABF-0246-17D1-17FC-E91B7823057F}"/>
              </a:ext>
              <a:ext uri="{C183D7F6-B498-43B3-948B-1728B52AA6E4}">
                <adec:decorative xmlns:adec="http://schemas.microsoft.com/office/drawing/2017/decorative" val="1"/>
              </a:ext>
            </a:extLst>
          </p:cNvPr>
          <p:cNvSpPr/>
          <p:nvPr/>
        </p:nvSpPr>
        <p:spPr bwMode="auto">
          <a:xfrm>
            <a:off x="566415" y="5610838"/>
            <a:ext cx="2705513" cy="59747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dirty="0">
                <a:solidFill>
                  <a:srgbClr val="1A1A1A"/>
                </a:solidFill>
                <a:latin typeface="Segoe UI"/>
              </a:rPr>
              <a:t>Prompt: </a:t>
            </a:r>
            <a:r>
              <a:rPr lang="en-US" sz="900" spc="0" noProof="0" dirty="0">
                <a:solidFill>
                  <a:schemeClr val="tx1"/>
                </a:solidFill>
                <a:latin typeface="Segoe UI"/>
              </a:rPr>
              <a:t>Create a presentation that summarizes the program status as included in this Word document.</a:t>
            </a: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kern="0" noProof="0" dirty="0">
              <a:solidFill>
                <a:srgbClr val="1A1A1A"/>
              </a:solidFill>
              <a:latin typeface="Segoe UI"/>
            </a:endParaRPr>
          </a:p>
        </p:txBody>
      </p:sp>
      <p:pic>
        <p:nvPicPr>
          <p:cNvPr id="3" name="Picture 2">
            <a:extLst>
              <a:ext uri="{FF2B5EF4-FFF2-40B4-BE49-F238E27FC236}">
                <a16:creationId xmlns:a16="http://schemas.microsoft.com/office/drawing/2014/main" id="{6065D016-5E4E-37EF-2630-60ACA4797860}"/>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flipH="1">
            <a:off x="9904674" y="3503663"/>
            <a:ext cx="2287325" cy="3332799"/>
          </a:xfrm>
          <a:prstGeom prst="rect">
            <a:avLst/>
          </a:prstGeom>
        </p:spPr>
      </p:pic>
    </p:spTree>
    <p:extLst>
      <p:ext uri="{BB962C8B-B14F-4D97-AF65-F5344CB8AC3E}">
        <p14:creationId xmlns:p14="http://schemas.microsoft.com/office/powerpoint/2010/main" val="233164028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sz="2400" noProof="0">
                <a:latin typeface="Segoe UI Semilight"/>
                <a:cs typeface="Segoe UI"/>
              </a:rPr>
              <a:t>with Microsoft 365 Copilot</a:t>
            </a:r>
            <a:br>
              <a:rPr lang="en-US" sz="2400" noProof="0">
                <a:latin typeface="Segoe UI Semilight"/>
              </a:rPr>
            </a:br>
            <a:r>
              <a:rPr lang="en-US" sz="1600" noProof="0">
                <a:latin typeface="Segoe UI Semilight"/>
                <a:cs typeface="Segoe UI"/>
              </a:rPr>
              <a:t>Foundational skills for new users</a:t>
            </a:r>
            <a:endParaRPr lang="en-US" noProof="0">
              <a:latin typeface="Segoe UI Semilight"/>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Recap a meeting</a:t>
              </a:r>
              <a:b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b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a:t>
              </a:r>
            </a:p>
          </p:txBody>
        </p:sp>
        <p:pic>
          <p:nvPicPr>
            <p:cNvPr id="114" name="Picture 113" descr="A logo of a company&#10;&#10;Description automatically generated">
              <a:extLst>
                <a:ext uri="{FF2B5EF4-FFF2-40B4-BE49-F238E27FC236}">
                  <a16:creationId xmlns:a16="http://schemas.microsoft.com/office/drawing/2014/main" id="{63694008-E2E7-3E0A-17BD-339FF1E3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chemeClr val="accent1"/>
                  </a:solidFill>
                  <a:effectLst/>
                  <a:uLnTx/>
                  <a:uFillTx/>
                  <a:latin typeface="Segoe UI"/>
                  <a:ea typeface="+mn-ea"/>
                  <a:cs typeface="+mn-cs"/>
                </a:rPr>
                <a:t> meeting</a:t>
              </a:r>
              <a:endParaRPr kumimoji="0" lang="en-US" sz="1050" b="0" i="0" u="none" strike="noStrike" kern="1200" cap="none" spc="0" normalizeH="0" baseline="0" noProof="0">
                <a:ln>
                  <a:noFill/>
                </a:ln>
                <a:solidFill>
                  <a:schemeClr val="accent1"/>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an </a:t>
              </a:r>
              <a:br>
                <a:rPr lang="en-US" sz="1400" b="1" noProof="0">
                  <a:solidFill>
                    <a:srgbClr val="8661C5"/>
                  </a:solidFill>
                  <a:latin typeface="Segoe UI Semibold" panose="020B0502040204020203" pitchFamily="34" charset="0"/>
                  <a:cs typeface="Segoe UI Semibold" panose="020B0502040204020203" pitchFamily="34" charset="0"/>
                </a:rPr>
              </a:br>
              <a:r>
                <a:rPr lang="en-US" sz="1400" b="1" noProof="0">
                  <a:solidFill>
                    <a:srgbClr val="8661C5"/>
                  </a:solidFill>
                  <a:latin typeface="Segoe UI Semibold" panose="020B0502040204020203" pitchFamily="34" charset="0"/>
                  <a:cs typeface="Segoe UI Semibold" panose="020B0502040204020203" pitchFamily="34" charset="0"/>
                </a:rPr>
                <a:t>email thread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D7F38BF2-A3D6-3FFD-1FF2-8CE4E6BA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 document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right down to business by summarizing long documents and focusing </a:t>
              </a:r>
              <a:br>
                <a:rPr lang="en-US" sz="1000" noProof="0">
                  <a:solidFill>
                    <a:prstClr val="black"/>
                  </a:solidFill>
                  <a:latin typeface="Segoe UI"/>
                </a:rPr>
              </a:br>
              <a:r>
                <a:rPr lang="en-US" sz="1000" noProof="0">
                  <a:solidFill>
                    <a:prstClr val="black"/>
                  </a:solidFill>
                  <a:latin typeface="Segoe UI"/>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lang="en-US" sz="800" noProof="0">
                  <a:solidFill>
                    <a:schemeClr val="accent1"/>
                  </a:solidFill>
                  <a:latin typeface="Segoe UI"/>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Tell me about a topic/project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chemeClr val="accent1"/>
                  </a:solidFill>
                  <a:effectLst/>
                  <a:uLnTx/>
                  <a:uFillTx/>
                  <a:latin typeface="Segoe UI"/>
                  <a:ea typeface="+mn-ea"/>
                  <a:cs typeface="+mn-cs"/>
                </a:rPr>
                <a:t> </a:t>
              </a:r>
              <a:r>
                <a:rPr lang="en-US" sz="800" noProof="0">
                  <a:solidFill>
                    <a:schemeClr val="accent1"/>
                  </a:solidFill>
                  <a:latin typeface="Segoe UI"/>
                </a:rPr>
                <a:t>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Give me some ideas for </a:t>
              </a:r>
              <a:r>
                <a:rPr kumimoji="0" lang="en-US" sz="12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00"/>
                </a:spcBef>
                <a:spcAft>
                  <a:spcPts val="200"/>
                </a:spcAf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lang="en-US" sz="800" noProof="0">
                  <a:solidFill>
                    <a:schemeClr val="accent1"/>
                  </a:solidFill>
                  <a:latin typeface="Segoe UI"/>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What did they say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lang="en-US" sz="800" noProof="0">
                  <a:solidFill>
                    <a:schemeClr val="accent1"/>
                  </a:solidFill>
                  <a:latin typeface="Segoe UI"/>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lang="en-US" sz="800" noProof="0">
                  <a:solidFill>
                    <a:schemeClr val="accent1"/>
                  </a:solidFill>
                  <a:latin typeface="Segoe UI"/>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Translate a message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Draft email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C0780738-3B05-1363-6CA6-4DEA4D8AA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How do I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a:t>
              </a:r>
              <a:r>
                <a:rPr lang="en-US" sz="1000" noProof="0"/>
                <a:t>let Copilot help you build or fix formulas in Excel</a:t>
              </a:r>
              <a:r>
                <a:rPr lang="en-US" sz="1000" noProof="0">
                  <a:solidFill>
                    <a:prstClr val="black"/>
                  </a:solidFill>
                  <a:latin typeface="Segoe UI"/>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800" noProof="0"/>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US" sz="1800" b="1" kern="100" noProof="0" dirty="0">
                <a:effectLst/>
                <a:latin typeface="Segoe UI Semibold" panose="020B0502040204020203" pitchFamily="34" charset="0"/>
                <a:ea typeface="Aptos" panose="020B0004020202020204" pitchFamily="34" charset="0"/>
                <a:cs typeface="Segoe UI Semibold" panose="020B0502040204020203" pitchFamily="34" charset="0"/>
              </a:rPr>
              <a:t> For more prompts, visit Copilot Lab at: </a:t>
            </a:r>
            <a:r>
              <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hlinkClick r:id="rId7"/>
              </a:rPr>
              <a:t>aka.ms/prompts</a:t>
            </a:r>
            <a:endPar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B1D9F39A-05D8-1E30-151B-79CD4E0A8BCF}"/>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Help me write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33884DBE-C957-747C-63D1-637816C93E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pic>
        <p:nvPicPr>
          <p:cNvPr id="5" name="Picture 4">
            <a:extLst>
              <a:ext uri="{FF2B5EF4-FFF2-40B4-BE49-F238E27FC236}">
                <a16:creationId xmlns:a16="http://schemas.microsoft.com/office/drawing/2014/main" id="{D8DEECC6-4FF2-3A0A-5D12-5ED7B403631C}"/>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7455514" y="3966800"/>
            <a:ext cx="391454" cy="335268"/>
          </a:xfrm>
          <a:prstGeom prst="ellipse">
            <a:avLst/>
          </a:prstGeom>
          <a:solidFill>
            <a:schemeClr val="bg1"/>
          </a:solidFill>
        </p:spPr>
      </p:pic>
    </p:spTree>
    <p:extLst>
      <p:ext uri="{BB962C8B-B14F-4D97-AF65-F5344CB8AC3E}">
        <p14:creationId xmlns:p14="http://schemas.microsoft.com/office/powerpoint/2010/main" val="272126198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6A198-DFC5-0BB9-9F9D-8412BA516EED}"/>
            </a:ext>
          </a:extLst>
        </p:cNvPr>
        <p:cNvGrpSpPr/>
        <p:nvPr/>
      </p:nvGrpSpPr>
      <p:grpSpPr>
        <a:xfrm>
          <a:off x="0" y="0"/>
          <a:ext cx="0" cy="0"/>
          <a:chOff x="0" y="0"/>
          <a:chExt cx="0" cy="0"/>
        </a:xfrm>
      </p:grpSpPr>
      <p:sp>
        <p:nvSpPr>
          <p:cNvPr id="68" name="Title 67">
            <a:extLst>
              <a:ext uri="{FF2B5EF4-FFF2-40B4-BE49-F238E27FC236}">
                <a16:creationId xmlns:a16="http://schemas.microsoft.com/office/drawing/2014/main" id="{DBCB1803-9C26-3D96-DCF7-5C2876AC7963}"/>
              </a:ext>
            </a:extLst>
          </p:cNvPr>
          <p:cNvSpPr>
            <a:spLocks noGrp="1"/>
          </p:cNvSpPr>
          <p:nvPr>
            <p:ph type="title"/>
          </p:nvPr>
        </p:nvSpPr>
        <p:spPr>
          <a:xfrm>
            <a:off x="584200" y="387766"/>
            <a:ext cx="5672544" cy="263149"/>
          </a:xfrm>
        </p:spPr>
        <p:txBody>
          <a:bodyPr/>
          <a:lstStyle/>
          <a:p>
            <a:r>
              <a:rPr lang="en-US" noProof="0"/>
              <a:t>A day in the life of an Urban Planner</a:t>
            </a:r>
          </a:p>
        </p:txBody>
      </p:sp>
      <p:sp>
        <p:nvSpPr>
          <p:cNvPr id="152" name="TextBox 151">
            <a:extLst>
              <a:ext uri="{FF2B5EF4-FFF2-40B4-BE49-F238E27FC236}">
                <a16:creationId xmlns:a16="http://schemas.microsoft.com/office/drawing/2014/main" id="{FFB7C021-36DE-1167-638D-AF57D947FE25}"/>
              </a:ext>
            </a:extLst>
          </p:cNvPr>
          <p:cNvSpPr txBox="1"/>
          <p:nvPr/>
        </p:nvSpPr>
        <p:spPr>
          <a:xfrm>
            <a:off x="10206183" y="2079070"/>
            <a:ext cx="1905067" cy="1354217"/>
          </a:xfrm>
          <a:prstGeom prst="rect">
            <a:avLst/>
          </a:prstGeom>
          <a:noFill/>
        </p:spPr>
        <p:txBody>
          <a:bodyPr wrap="square" lIns="0" tIns="0" rIns="0" bIns="0" rtlCol="0">
            <a:spAutoFit/>
          </a:bodyPr>
          <a:lstStyle/>
          <a:p>
            <a:pPr algn="r"/>
            <a:r>
              <a:rPr lang="en-US" sz="2400" noProof="0">
                <a:solidFill>
                  <a:schemeClr val="accent3"/>
                </a:solidFill>
                <a:latin typeface="Segoe UI Semibold"/>
              </a:rPr>
              <a:t>Olivia</a:t>
            </a:r>
            <a:br>
              <a:rPr kumimoji="0" lang="en-US" sz="2400" b="0" i="0" u="none" strike="noStrike" kern="1200" cap="none" spc="0" normalizeH="0" baseline="0" noProof="0">
                <a:ln>
                  <a:noFill/>
                </a:ln>
                <a:solidFill>
                  <a:schemeClr val="accent3"/>
                </a:solidFill>
                <a:effectLst/>
                <a:uLnTx/>
                <a:uFillTx/>
                <a:latin typeface="Segoe UI Semibold"/>
                <a:ea typeface="+mn-ea"/>
                <a:cs typeface="+mn-cs"/>
              </a:rPr>
            </a:b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is an urban planner who seeks insights and coordination across her portfolio</a:t>
            </a:r>
            <a:endParaRPr kumimoji="0" lang="en-US" sz="20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153" name="Graphic 152">
            <a:extLst>
              <a:ext uri="{FF2B5EF4-FFF2-40B4-BE49-F238E27FC236}">
                <a16:creationId xmlns:a16="http://schemas.microsoft.com/office/drawing/2014/main" id="{21194A49-96E8-595C-E8BA-4E6F356BD3D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11417212" y="3582095"/>
            <a:ext cx="274790" cy="274790"/>
          </a:xfrm>
          <a:prstGeom prst="rect">
            <a:avLst/>
          </a:prstGeom>
        </p:spPr>
      </p:pic>
      <p:pic>
        <p:nvPicPr>
          <p:cNvPr id="25" name="Picture 24" descr="A person holding a marker&#10;&#10;Description automatically generated">
            <a:extLst>
              <a:ext uri="{FF2B5EF4-FFF2-40B4-BE49-F238E27FC236}">
                <a16:creationId xmlns:a16="http://schemas.microsoft.com/office/drawing/2014/main" id="{4F141CAA-6FA5-6DB8-7BFC-6B66799C4330}"/>
              </a:ext>
            </a:extLst>
          </p:cNvPr>
          <p:cNvPicPr>
            <a:picLocks noChangeAspect="1"/>
          </p:cNvPicPr>
          <p:nvPr/>
        </p:nvPicPr>
        <p:blipFill>
          <a:blip r:embed="rId5"/>
          <a:stretch>
            <a:fillRect/>
          </a:stretch>
        </p:blipFill>
        <p:spPr>
          <a:xfrm>
            <a:off x="9862393" y="4343400"/>
            <a:ext cx="2311400" cy="2514600"/>
          </a:xfrm>
          <a:prstGeom prst="rect">
            <a:avLst/>
          </a:prstGeom>
        </p:spPr>
      </p:pic>
      <p:sp>
        <p:nvSpPr>
          <p:cNvPr id="41" name="Text Placeholder 40">
            <a:extLst>
              <a:ext uri="{FF2B5EF4-FFF2-40B4-BE49-F238E27FC236}">
                <a16:creationId xmlns:a16="http://schemas.microsoft.com/office/drawing/2014/main" id="{080CFE8D-0B9A-F596-B58C-23706E1DC80D}"/>
              </a:ext>
            </a:extLst>
          </p:cNvPr>
          <p:cNvSpPr>
            <a:spLocks noGrp="1"/>
          </p:cNvSpPr>
          <p:nvPr>
            <p:ph type="body" sz="quarter" idx="17"/>
          </p:nvPr>
        </p:nvSpPr>
        <p:spPr>
          <a:xfrm>
            <a:off x="6096001" y="521099"/>
            <a:ext cx="4022928" cy="169277"/>
          </a:xfrm>
        </p:spPr>
        <p:txBody>
          <a:bodyPr/>
          <a:lstStyle/>
          <a:p>
            <a:r>
              <a:rPr lang="en-US" noProof="0">
                <a:latin typeface="Segoe UI Semibold"/>
                <a:cs typeface="Segoe UI Semibold"/>
              </a:rPr>
              <a:t>Microsoft 365 Copilot</a:t>
            </a:r>
            <a:endParaRPr lang="en-US" noProof="0"/>
          </a:p>
        </p:txBody>
      </p:sp>
      <p:sp>
        <p:nvSpPr>
          <p:cNvPr id="46" name="Text Placeholder 45">
            <a:extLst>
              <a:ext uri="{FF2B5EF4-FFF2-40B4-BE49-F238E27FC236}">
                <a16:creationId xmlns:a16="http://schemas.microsoft.com/office/drawing/2014/main" id="{8F898040-E201-7E2F-5624-661A750308D1}"/>
              </a:ext>
            </a:extLst>
          </p:cNvPr>
          <p:cNvSpPr>
            <a:spLocks noGrp="1"/>
          </p:cNvSpPr>
          <p:nvPr>
            <p:ph type="body" sz="quarter" idx="38"/>
          </p:nvPr>
        </p:nvSpPr>
        <p:spPr>
          <a:solidFill>
            <a:srgbClr val="0070C0"/>
          </a:solidFill>
        </p:spPr>
        <p:txBody>
          <a:bodyPr/>
          <a:lstStyle/>
          <a:p>
            <a:endParaRPr lang="en-US" noProof="0"/>
          </a:p>
        </p:txBody>
      </p:sp>
      <p:sp>
        <p:nvSpPr>
          <p:cNvPr id="47" name="Text Placeholder 46">
            <a:extLst>
              <a:ext uri="{FF2B5EF4-FFF2-40B4-BE49-F238E27FC236}">
                <a16:creationId xmlns:a16="http://schemas.microsoft.com/office/drawing/2014/main" id="{3A229A01-788E-55F5-B4F5-BD7D1697BEC8}"/>
              </a:ext>
            </a:extLst>
          </p:cNvPr>
          <p:cNvSpPr>
            <a:spLocks noGrp="1"/>
          </p:cNvSpPr>
          <p:nvPr>
            <p:ph type="body" sz="quarter" idx="39"/>
          </p:nvPr>
        </p:nvSpPr>
        <p:spPr>
          <a:solidFill>
            <a:srgbClr val="0078D4"/>
          </a:solidFill>
        </p:spPr>
        <p:txBody>
          <a:bodyPr/>
          <a:lstStyle/>
          <a:p>
            <a:endParaRPr lang="en-US" noProof="0"/>
          </a:p>
        </p:txBody>
      </p:sp>
      <p:sp>
        <p:nvSpPr>
          <p:cNvPr id="48" name="Text Placeholder 47">
            <a:extLst>
              <a:ext uri="{FF2B5EF4-FFF2-40B4-BE49-F238E27FC236}">
                <a16:creationId xmlns:a16="http://schemas.microsoft.com/office/drawing/2014/main" id="{8149120B-7D4F-C11E-22A1-4853380BF94C}"/>
              </a:ext>
            </a:extLst>
          </p:cNvPr>
          <p:cNvSpPr>
            <a:spLocks noGrp="1"/>
          </p:cNvSpPr>
          <p:nvPr>
            <p:ph type="body" sz="quarter" idx="40"/>
          </p:nvPr>
        </p:nvSpPr>
        <p:spPr>
          <a:solidFill>
            <a:schemeClr val="bg1">
              <a:lumMod val="50000"/>
            </a:schemeClr>
          </a:solidFill>
        </p:spPr>
        <p:txBody>
          <a:bodyPr/>
          <a:lstStyle/>
          <a:p>
            <a:endParaRPr lang="en-US" noProof="0"/>
          </a:p>
        </p:txBody>
      </p:sp>
      <p:sp>
        <p:nvSpPr>
          <p:cNvPr id="15" name="Text Placeholder 14">
            <a:extLst>
              <a:ext uri="{FF2B5EF4-FFF2-40B4-BE49-F238E27FC236}">
                <a16:creationId xmlns:a16="http://schemas.microsoft.com/office/drawing/2014/main" id="{16D68C9F-FA3F-8700-6B02-5594D07F7E5E}"/>
              </a:ext>
            </a:extLst>
          </p:cNvPr>
          <p:cNvSpPr>
            <a:spLocks noGrp="1"/>
          </p:cNvSpPr>
          <p:nvPr>
            <p:ph type="body" sz="quarter" idx="37"/>
          </p:nvPr>
        </p:nvSpPr>
        <p:spPr/>
        <p:txBody>
          <a:bodyPr/>
          <a:lstStyle/>
          <a:p>
            <a:endParaRPr lang="en-US" noProof="0"/>
          </a:p>
        </p:txBody>
      </p:sp>
      <p:sp>
        <p:nvSpPr>
          <p:cNvPr id="2" name="Rectangle: Rounded Corners 6">
            <a:extLst>
              <a:ext uri="{FF2B5EF4-FFF2-40B4-BE49-F238E27FC236}">
                <a16:creationId xmlns:a16="http://schemas.microsoft.com/office/drawing/2014/main" id="{735D32B5-5F83-E2F4-B6E8-E17228F03986}"/>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4" name="Rectangle: Rounded Corners 6">
            <a:extLst>
              <a:ext uri="{FF2B5EF4-FFF2-40B4-BE49-F238E27FC236}">
                <a16:creationId xmlns:a16="http://schemas.microsoft.com/office/drawing/2014/main" id="{FD576FD8-A4E4-E970-2648-39AF08338C33}"/>
              </a:ext>
              <a:ext uri="{C183D7F6-B498-43B3-948B-1728B52AA6E4}">
                <adec:decorative xmlns:adec="http://schemas.microsoft.com/office/drawing/2017/decorative" val="1"/>
              </a:ext>
            </a:extLst>
          </p:cNvPr>
          <p:cNvSpPr/>
          <p:nvPr/>
        </p:nvSpPr>
        <p:spPr bwMode="auto">
          <a:xfrm>
            <a:off x="1286540" y="1134767"/>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~1 hour per day</a:t>
            </a:r>
          </a:p>
        </p:txBody>
      </p:sp>
      <p:pic>
        <p:nvPicPr>
          <p:cNvPr id="5" name="Graphic 4">
            <a:extLst>
              <a:ext uri="{FF2B5EF4-FFF2-40B4-BE49-F238E27FC236}">
                <a16:creationId xmlns:a16="http://schemas.microsoft.com/office/drawing/2014/main" id="{26A975FB-55C5-D117-974E-BBAEB11ADFF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336270" y="1170767"/>
            <a:ext cx="144000" cy="144000"/>
          </a:xfrm>
          <a:prstGeom prst="rect">
            <a:avLst/>
          </a:prstGeom>
        </p:spPr>
      </p:pic>
      <p:sp>
        <p:nvSpPr>
          <p:cNvPr id="10" name="Rectangle: Rounded Corners 6">
            <a:extLst>
              <a:ext uri="{FF2B5EF4-FFF2-40B4-BE49-F238E27FC236}">
                <a16:creationId xmlns:a16="http://schemas.microsoft.com/office/drawing/2014/main" id="{B6DE49AE-9381-1AB3-57C6-656225985745}"/>
              </a:ext>
              <a:ext uri="{C183D7F6-B498-43B3-948B-1728B52AA6E4}">
                <adec:decorative xmlns:adec="http://schemas.microsoft.com/office/drawing/2017/decorative" val="1"/>
              </a:ext>
            </a:extLst>
          </p:cNvPr>
          <p:cNvSpPr/>
          <p:nvPr/>
        </p:nvSpPr>
        <p:spPr bwMode="auto">
          <a:xfrm>
            <a:off x="2908241" y="1134767"/>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Documentation</a:t>
            </a:r>
          </a:p>
        </p:txBody>
      </p:sp>
      <p:pic>
        <p:nvPicPr>
          <p:cNvPr id="11" name="Graphic 10">
            <a:extLst>
              <a:ext uri="{FF2B5EF4-FFF2-40B4-BE49-F238E27FC236}">
                <a16:creationId xmlns:a16="http://schemas.microsoft.com/office/drawing/2014/main" id="{40F0EF73-AC07-F582-40A4-DFC28A6A33E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968076" y="1170767"/>
            <a:ext cx="144000" cy="144000"/>
          </a:xfrm>
          <a:prstGeom prst="rect">
            <a:avLst/>
          </a:prstGeom>
        </p:spPr>
      </p:pic>
      <p:sp>
        <p:nvSpPr>
          <p:cNvPr id="7" name="Rectangle: Rounded Corners 6">
            <a:extLst>
              <a:ext uri="{FF2B5EF4-FFF2-40B4-BE49-F238E27FC236}">
                <a16:creationId xmlns:a16="http://schemas.microsoft.com/office/drawing/2014/main" id="{C142D56B-A933-874D-6A02-8E95612DF17C}"/>
              </a:ext>
              <a:ext uri="{C183D7F6-B498-43B3-948B-1728B52AA6E4}">
                <adec:decorative xmlns:adec="http://schemas.microsoft.com/office/drawing/2017/decorative" val="1"/>
              </a:ext>
            </a:extLst>
          </p:cNvPr>
          <p:cNvSpPr/>
          <p:nvPr/>
        </p:nvSpPr>
        <p:spPr bwMode="auto">
          <a:xfrm>
            <a:off x="5754503" y="1134767"/>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Community engagement</a:t>
            </a:r>
          </a:p>
        </p:txBody>
      </p:sp>
      <p:pic>
        <p:nvPicPr>
          <p:cNvPr id="8" name="Graphic 7">
            <a:extLst>
              <a:ext uri="{FF2B5EF4-FFF2-40B4-BE49-F238E27FC236}">
                <a16:creationId xmlns:a16="http://schemas.microsoft.com/office/drawing/2014/main" id="{BCA226E4-DF5F-78C2-562B-660629F3AFE3}"/>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801636" y="1170767"/>
            <a:ext cx="144000" cy="144000"/>
          </a:xfrm>
          <a:prstGeom prst="rect">
            <a:avLst/>
          </a:prstGeom>
        </p:spPr>
      </p:pic>
      <p:sp>
        <p:nvSpPr>
          <p:cNvPr id="87" name="Step 1 time">
            <a:extLst>
              <a:ext uri="{FF2B5EF4-FFF2-40B4-BE49-F238E27FC236}">
                <a16:creationId xmlns:a16="http://schemas.microsoft.com/office/drawing/2014/main" id="{4367D36C-AF22-8454-F70B-2E41FE448383}"/>
              </a:ext>
            </a:extLst>
          </p:cNvPr>
          <p:cNvSpPr/>
          <p:nvPr/>
        </p:nvSpPr>
        <p:spPr bwMode="auto">
          <a:xfrm>
            <a:off x="566416"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8:00 am</a:t>
            </a:r>
          </a:p>
        </p:txBody>
      </p:sp>
      <p:sp>
        <p:nvSpPr>
          <p:cNvPr id="86" name="Step 1 top">
            <a:extLst>
              <a:ext uri="{FF2B5EF4-FFF2-40B4-BE49-F238E27FC236}">
                <a16:creationId xmlns:a16="http://schemas.microsoft.com/office/drawing/2014/main" id="{7EC9E3EF-9B39-7D0D-2DAC-5E6FBFAADB12}"/>
              </a:ext>
            </a:extLst>
          </p:cNvPr>
          <p:cNvSpPr txBox="1"/>
          <p:nvPr/>
        </p:nvSpPr>
        <p:spPr>
          <a:xfrm>
            <a:off x="566414" y="2033954"/>
            <a:ext cx="2705513" cy="597471"/>
          </a:xfrm>
          <a:prstGeom prst="rect">
            <a:avLst/>
          </a:prstGeom>
          <a:noFill/>
        </p:spPr>
        <p:txBody>
          <a:bodyPr wrap="square" lIns="91440" tIns="0" rIns="91440" bIns="0" rtlCol="0" anchor="t">
            <a:spAutoFit/>
          </a:bodyPr>
          <a:lstStyle/>
          <a:p>
            <a:pPr>
              <a:lnSpc>
                <a:spcPct val="110000"/>
              </a:lnSpc>
              <a:defRPr/>
            </a:pPr>
            <a:r>
              <a:rPr lang="en-US" sz="900" noProof="0">
                <a:solidFill>
                  <a:srgbClr val="1A1A1A"/>
                </a:solidFill>
                <a:ea typeface="Segoe UI" pitchFamily="34" charset="0"/>
                <a:cs typeface="Segoe UI" pitchFamily="34" charset="0"/>
              </a:rPr>
              <a:t>Reviewing their schedule, checking emails for any urgent communications from stakeholders or community members, and prioritizing tasks for the day.</a:t>
            </a:r>
          </a:p>
        </p:txBody>
      </p:sp>
      <p:pic>
        <p:nvPicPr>
          <p:cNvPr id="142" name="Picture 141" descr="Zip Co logo SVG free download, id: 101874 - Brandlogos.net">
            <a:hlinkClick r:id="rId12"/>
            <a:extLst>
              <a:ext uri="{FF2B5EF4-FFF2-40B4-BE49-F238E27FC236}">
                <a16:creationId xmlns:a16="http://schemas.microsoft.com/office/drawing/2014/main" id="{C641553C-93CA-459F-EDFC-8433E4438187}"/>
              </a:ext>
            </a:extLst>
          </p:cNvPr>
          <p:cNvPicPr>
            <a:picLocks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42975" y="2846183"/>
            <a:ext cx="197434" cy="160448"/>
          </a:xfrm>
          <a:prstGeom prst="rect">
            <a:avLst/>
          </a:prstGeom>
          <a:noFill/>
          <a:extLst>
            <a:ext uri="{909E8E84-426E-40DD-AFC4-6F175D3DCCD1}">
              <a14:hiddenFill xmlns:a14="http://schemas.microsoft.com/office/drawing/2010/main">
                <a:solidFill>
                  <a:srgbClr val="FFFFFF"/>
                </a:solidFill>
              </a14:hiddenFill>
            </a:ext>
          </a:extLst>
        </p:spPr>
      </p:pic>
      <p:sp>
        <p:nvSpPr>
          <p:cNvPr id="143" name="TextBox 142">
            <a:extLst>
              <a:ext uri="{FF2B5EF4-FFF2-40B4-BE49-F238E27FC236}">
                <a16:creationId xmlns:a16="http://schemas.microsoft.com/office/drawing/2014/main" id="{11650071-A46A-060E-028E-15FF07EDB1EC}"/>
              </a:ext>
              <a:ext uri="{C183D7F6-B498-43B3-948B-1728B52AA6E4}">
                <adec:decorative xmlns:adec="http://schemas.microsoft.com/office/drawing/2017/decorative" val="0"/>
              </a:ext>
            </a:extLst>
          </p:cNvPr>
          <p:cNvSpPr txBox="1"/>
          <p:nvPr/>
        </p:nvSpPr>
        <p:spPr>
          <a:xfrm>
            <a:off x="1322448" y="2787046"/>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sp>
        <p:nvSpPr>
          <p:cNvPr id="84" name="Step 1 bottom">
            <a:extLst>
              <a:ext uri="{FF2B5EF4-FFF2-40B4-BE49-F238E27FC236}">
                <a16:creationId xmlns:a16="http://schemas.microsoft.com/office/drawing/2014/main" id="{4E3B1555-36D7-22CF-C9A3-AB08C04AEAB9}"/>
              </a:ext>
              <a:ext uri="{C183D7F6-B498-43B3-948B-1728B52AA6E4}">
                <adec:decorative xmlns:adec="http://schemas.microsoft.com/office/drawing/2017/decorative" val="1"/>
              </a:ext>
            </a:extLst>
          </p:cNvPr>
          <p:cNvSpPr/>
          <p:nvPr/>
        </p:nvSpPr>
        <p:spPr bwMode="auto">
          <a:xfrm>
            <a:off x="566415" y="3167836"/>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a:t>
            </a:r>
            <a:r>
              <a:rPr lang="en-US" sz="900" b="1" kern="0" noProof="0">
                <a:solidFill>
                  <a:srgbClr val="1A1A1A"/>
                </a:solidFill>
                <a:latin typeface="Segoe UI"/>
              </a:rPr>
              <a:t>Summarize my meetings for today</a:t>
            </a:r>
            <a:r>
              <a:rPr lang="en-US" sz="900" kern="0" noProof="0">
                <a:solidFill>
                  <a:srgbClr val="1A1A1A"/>
                </a:solidFill>
                <a:latin typeface="Segoe UI"/>
              </a:rPr>
              <a:t>. For each meeting, list participants and link to relevant documents for each meeting. </a:t>
            </a:r>
          </a:p>
          <a:p>
            <a:pPr defTabSz="932472" fontAlgn="base">
              <a:spcBef>
                <a:spcPct val="0"/>
              </a:spcBef>
              <a:spcAft>
                <a:spcPct val="0"/>
              </a:spcAft>
            </a:pPr>
            <a:endParaRPr lang="en-US" sz="900" kern="0" noProof="0">
              <a:solidFill>
                <a:srgbClr val="1A1A1A"/>
              </a:solidFill>
              <a:latin typeface="Segoe UI"/>
            </a:endParaRPr>
          </a:p>
        </p:txBody>
      </p:sp>
      <p:sp>
        <p:nvSpPr>
          <p:cNvPr id="89" name="Step 2 time">
            <a:extLst>
              <a:ext uri="{FF2B5EF4-FFF2-40B4-BE49-F238E27FC236}">
                <a16:creationId xmlns:a16="http://schemas.microsoft.com/office/drawing/2014/main" id="{1D83C53D-9012-E928-4F5F-1DA3F9ACEE86}"/>
              </a:ext>
            </a:extLst>
          </p:cNvPr>
          <p:cNvSpPr/>
          <p:nvPr/>
        </p:nvSpPr>
        <p:spPr bwMode="auto">
          <a:xfrm>
            <a:off x="382045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9:00 am</a:t>
            </a:r>
          </a:p>
        </p:txBody>
      </p:sp>
      <p:sp>
        <p:nvSpPr>
          <p:cNvPr id="90" name="Step 2 top">
            <a:extLst>
              <a:ext uri="{FF2B5EF4-FFF2-40B4-BE49-F238E27FC236}">
                <a16:creationId xmlns:a16="http://schemas.microsoft.com/office/drawing/2014/main" id="{239C5F0F-12E7-0412-341C-4677193AED8E}"/>
              </a:ext>
            </a:extLst>
          </p:cNvPr>
          <p:cNvSpPr txBox="1"/>
          <p:nvPr/>
        </p:nvSpPr>
        <p:spPr>
          <a:xfrm>
            <a:off x="3802523" y="2033954"/>
            <a:ext cx="2907304"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Meeting with planning team to discuss the progress of ongoing projects, such as new housing developments, zoning changes, or transportation improvements. </a:t>
            </a:r>
          </a:p>
        </p:txBody>
      </p:sp>
      <p:pic>
        <p:nvPicPr>
          <p:cNvPr id="29" name="Picture 28">
            <a:extLst>
              <a:ext uri="{FF2B5EF4-FFF2-40B4-BE49-F238E27FC236}">
                <a16:creationId xmlns:a16="http://schemas.microsoft.com/office/drawing/2014/main" id="{D96417D0-8551-42EB-3AAB-E78629CF3E0C}"/>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l="-14987" t="-14987" r="-14987" b="-14987"/>
          <a:stretch/>
        </p:blipFill>
        <p:spPr>
          <a:xfrm>
            <a:off x="4022184" y="2726010"/>
            <a:ext cx="360000" cy="360000"/>
          </a:xfrm>
          <a:prstGeom prst="ellipse">
            <a:avLst/>
          </a:prstGeom>
          <a:solidFill>
            <a:schemeClr val="bg1"/>
          </a:solidFill>
        </p:spPr>
      </p:pic>
      <p:sp>
        <p:nvSpPr>
          <p:cNvPr id="30" name="TextBox 94">
            <a:extLst>
              <a:ext uri="{FF2B5EF4-FFF2-40B4-BE49-F238E27FC236}">
                <a16:creationId xmlns:a16="http://schemas.microsoft.com/office/drawing/2014/main" id="{80FCB54B-8376-3C9F-9404-4F03C0E4CE4F}"/>
              </a:ext>
              <a:ext uri="{C183D7F6-B498-43B3-948B-1728B52AA6E4}">
                <adec:decorative xmlns:adec="http://schemas.microsoft.com/office/drawing/2017/decorative" val="0"/>
              </a:ext>
            </a:extLst>
          </p:cNvPr>
          <p:cNvSpPr txBox="1"/>
          <p:nvPr/>
        </p:nvSpPr>
        <p:spPr>
          <a:xfrm>
            <a:off x="4481135" y="2821372"/>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Whiteboard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88" name="Step 2 bottom">
            <a:extLst>
              <a:ext uri="{FF2B5EF4-FFF2-40B4-BE49-F238E27FC236}">
                <a16:creationId xmlns:a16="http://schemas.microsoft.com/office/drawing/2014/main" id="{15BD94A1-43D0-8E24-80B0-240DA88742D3}"/>
              </a:ext>
              <a:ext uri="{C183D7F6-B498-43B3-948B-1728B52AA6E4}">
                <adec:decorative xmlns:adec="http://schemas.microsoft.com/office/drawing/2017/decorative" val="1"/>
              </a:ext>
            </a:extLst>
          </p:cNvPr>
          <p:cNvSpPr/>
          <p:nvPr/>
        </p:nvSpPr>
        <p:spPr bwMode="auto">
          <a:xfrm>
            <a:off x="3802523" y="3167835"/>
            <a:ext cx="2844911"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Based on the most recent Redevelopment Agency meeting and presentation by the Department of Buildings, provide a visual representation of the cities pipeline of proposed new housing developments.</a:t>
            </a: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p:txBody>
      </p:sp>
      <p:sp>
        <p:nvSpPr>
          <p:cNvPr id="91" name="Step 3 time">
            <a:extLst>
              <a:ext uri="{FF2B5EF4-FFF2-40B4-BE49-F238E27FC236}">
                <a16:creationId xmlns:a16="http://schemas.microsoft.com/office/drawing/2014/main" id="{0DC20ADC-C64F-739A-88FC-8DF81BF8ACFA}"/>
              </a:ext>
            </a:extLst>
          </p:cNvPr>
          <p:cNvSpPr/>
          <p:nvPr/>
        </p:nvSpPr>
        <p:spPr bwMode="auto">
          <a:xfrm>
            <a:off x="707449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10:30 am</a:t>
            </a:r>
          </a:p>
        </p:txBody>
      </p:sp>
      <p:sp>
        <p:nvSpPr>
          <p:cNvPr id="93" name="Step 3 top">
            <a:extLst>
              <a:ext uri="{FF2B5EF4-FFF2-40B4-BE49-F238E27FC236}">
                <a16:creationId xmlns:a16="http://schemas.microsoft.com/office/drawing/2014/main" id="{2988FA8F-B84C-F2B7-DFDC-ECC3E09F1B5B}"/>
              </a:ext>
            </a:extLst>
          </p:cNvPr>
          <p:cNvSpPr txBox="1"/>
          <p:nvPr/>
        </p:nvSpPr>
        <p:spPr>
          <a:xfrm>
            <a:off x="7074494" y="2033954"/>
            <a:ext cx="2705513"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Focus time on analyzing data related to current planning projects including reviewing GIS mappings, traffic flow analyses, or environmental impact studies.</a:t>
            </a:r>
          </a:p>
        </p:txBody>
      </p:sp>
      <p:pic>
        <p:nvPicPr>
          <p:cNvPr id="32" name="Picture 31">
            <a:extLst>
              <a:ext uri="{FF2B5EF4-FFF2-40B4-BE49-F238E27FC236}">
                <a16:creationId xmlns:a16="http://schemas.microsoft.com/office/drawing/2014/main" id="{487DEF55-BE61-6E67-F3BB-F5C42E3C30EB}"/>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391113" y="2756178"/>
            <a:ext cx="360000" cy="360000"/>
          </a:xfrm>
          <a:prstGeom prst="ellipse">
            <a:avLst/>
          </a:prstGeom>
          <a:solidFill>
            <a:schemeClr val="bg1"/>
          </a:solidFill>
        </p:spPr>
      </p:pic>
      <p:sp>
        <p:nvSpPr>
          <p:cNvPr id="33" name="TextBox 32">
            <a:extLst>
              <a:ext uri="{FF2B5EF4-FFF2-40B4-BE49-F238E27FC236}">
                <a16:creationId xmlns:a16="http://schemas.microsoft.com/office/drawing/2014/main" id="{A9036222-3E12-F4A3-0B62-8EC192928A90}"/>
              </a:ext>
              <a:ext uri="{C183D7F6-B498-43B3-948B-1728B52AA6E4}">
                <adec:decorative xmlns:adec="http://schemas.microsoft.com/office/drawing/2017/decorative" val="0"/>
              </a:ext>
            </a:extLst>
          </p:cNvPr>
          <p:cNvSpPr txBox="1"/>
          <p:nvPr/>
        </p:nvSpPr>
        <p:spPr>
          <a:xfrm>
            <a:off x="7860888" y="285154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sp>
        <p:nvSpPr>
          <p:cNvPr id="92" name="Step 3 bottom">
            <a:extLst>
              <a:ext uri="{FF2B5EF4-FFF2-40B4-BE49-F238E27FC236}">
                <a16:creationId xmlns:a16="http://schemas.microsoft.com/office/drawing/2014/main" id="{E6D11F0C-EF05-1ECA-A90D-087BA21F0B7B}"/>
              </a:ext>
              <a:ext uri="{C183D7F6-B498-43B3-948B-1728B52AA6E4}">
                <adec:decorative xmlns:adec="http://schemas.microsoft.com/office/drawing/2017/decorative" val="1"/>
              </a:ext>
            </a:extLst>
          </p:cNvPr>
          <p:cNvSpPr/>
          <p:nvPr/>
        </p:nvSpPr>
        <p:spPr bwMode="auto">
          <a:xfrm>
            <a:off x="7074494" y="3167835"/>
            <a:ext cx="2705513" cy="66583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Summarize the most recent data collected by our City Bus Fleet to extract road-condition to help inform road service improvements.</a:t>
            </a: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p:txBody>
      </p:sp>
      <p:sp>
        <p:nvSpPr>
          <p:cNvPr id="83" name="Step 4 time">
            <a:extLst>
              <a:ext uri="{FF2B5EF4-FFF2-40B4-BE49-F238E27FC236}">
                <a16:creationId xmlns:a16="http://schemas.microsoft.com/office/drawing/2014/main" id="{D651B74E-9309-627C-E5D7-730481199B0A}"/>
              </a:ext>
            </a:extLst>
          </p:cNvPr>
          <p:cNvSpPr/>
          <p:nvPr/>
        </p:nvSpPr>
        <p:spPr bwMode="auto">
          <a:xfrm>
            <a:off x="7074495" y="405058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1:00 pm</a:t>
            </a:r>
          </a:p>
        </p:txBody>
      </p:sp>
      <p:sp>
        <p:nvSpPr>
          <p:cNvPr id="13" name="Step 4 top">
            <a:extLst>
              <a:ext uri="{FF2B5EF4-FFF2-40B4-BE49-F238E27FC236}">
                <a16:creationId xmlns:a16="http://schemas.microsoft.com/office/drawing/2014/main" id="{ACCB43B2-8093-0CD8-164B-C793CE190B76}"/>
              </a:ext>
            </a:extLst>
          </p:cNvPr>
          <p:cNvSpPr txBox="1"/>
          <p:nvPr/>
        </p:nvSpPr>
        <p:spPr>
          <a:xfrm>
            <a:off x="7068596" y="4494256"/>
            <a:ext cx="2901234"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Draft planning proposals, reports, or recommendations based on research, analysis, and community feedback which is crucial for decision making. </a:t>
            </a:r>
          </a:p>
        </p:txBody>
      </p:sp>
      <p:sp>
        <p:nvSpPr>
          <p:cNvPr id="17" name="TextBox 16">
            <a:extLst>
              <a:ext uri="{FF2B5EF4-FFF2-40B4-BE49-F238E27FC236}">
                <a16:creationId xmlns:a16="http://schemas.microsoft.com/office/drawing/2014/main" id="{6FE855F0-6173-2F56-91D7-BF51953E7657}"/>
              </a:ext>
              <a:ext uri="{C183D7F6-B498-43B3-948B-1728B52AA6E4}">
                <adec:decorative xmlns:adec="http://schemas.microsoft.com/office/drawing/2017/decorative" val="0"/>
              </a:ext>
            </a:extLst>
          </p:cNvPr>
          <p:cNvSpPr txBox="1"/>
          <p:nvPr/>
        </p:nvSpPr>
        <p:spPr>
          <a:xfrm>
            <a:off x="7983215" y="5394499"/>
            <a:ext cx="1796792"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in PowerPoint</a:t>
            </a:r>
          </a:p>
        </p:txBody>
      </p:sp>
      <p:pic>
        <p:nvPicPr>
          <p:cNvPr id="18" name="Picture 4" descr="Microsoft PowerPoint Logo - PNG and Vector - Logo Download">
            <a:hlinkClick r:id="rId16"/>
            <a:extLst>
              <a:ext uri="{FF2B5EF4-FFF2-40B4-BE49-F238E27FC236}">
                <a16:creationId xmlns:a16="http://schemas.microsoft.com/office/drawing/2014/main" id="{DDA65D27-8AD4-8033-61F6-49A162292279}"/>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633352" y="5390687"/>
            <a:ext cx="205287" cy="190965"/>
          </a:xfrm>
          <a:prstGeom prst="rect">
            <a:avLst/>
          </a:prstGeom>
          <a:noFill/>
          <a:extLst>
            <a:ext uri="{909E8E84-426E-40DD-AFC4-6F175D3DCCD1}">
              <a14:hiddenFill xmlns:a14="http://schemas.microsoft.com/office/drawing/2010/main">
                <a:solidFill>
                  <a:srgbClr val="FFFFFF"/>
                </a:solidFill>
              </a14:hiddenFill>
            </a:ext>
          </a:extLst>
        </p:spPr>
      </p:pic>
      <p:sp>
        <p:nvSpPr>
          <p:cNvPr id="81" name="Step 4 bottom">
            <a:extLst>
              <a:ext uri="{FF2B5EF4-FFF2-40B4-BE49-F238E27FC236}">
                <a16:creationId xmlns:a16="http://schemas.microsoft.com/office/drawing/2014/main" id="{1D609776-8AE9-8A8C-E5F2-CDA90B3126F9}"/>
              </a:ext>
              <a:ext uri="{C183D7F6-B498-43B3-948B-1728B52AA6E4}">
                <adec:decorative xmlns:adec="http://schemas.microsoft.com/office/drawing/2017/decorative" val="1"/>
              </a:ext>
            </a:extLst>
          </p:cNvPr>
          <p:cNvSpPr/>
          <p:nvPr/>
        </p:nvSpPr>
        <p:spPr bwMode="auto">
          <a:xfrm>
            <a:off x="7074494" y="5751931"/>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a:solidFill>
                  <a:srgbClr val="1A1A1A"/>
                </a:solidFill>
                <a:latin typeface="Segoe UI"/>
              </a:rPr>
              <a:t>Prompt: </a:t>
            </a:r>
            <a:r>
              <a:rPr kumimoji="0" lang="en-US" sz="900" b="1" i="0" u="none" strike="noStrike" kern="1200" cap="none" spc="0" normalizeH="0" baseline="0" noProof="0">
                <a:ln w="3175">
                  <a:noFill/>
                </a:ln>
                <a:effectLst/>
                <a:uLnTx/>
                <a:uFillTx/>
                <a:latin typeface="Segoe UI"/>
                <a:ea typeface="+mn-ea"/>
                <a:cs typeface="Segoe UI" pitchFamily="34" charset="0"/>
              </a:rPr>
              <a:t>Create a PowerPoint presentation </a:t>
            </a:r>
            <a:r>
              <a:rPr kumimoji="0" lang="en-US" sz="900" i="0" u="none" strike="noStrike" kern="1200" cap="none" spc="0" normalizeH="0" baseline="0" noProof="0">
                <a:ln w="3175">
                  <a:noFill/>
                </a:ln>
                <a:effectLst/>
                <a:uLnTx/>
                <a:uFillTx/>
                <a:latin typeface="Segoe UI"/>
                <a:ea typeface="+mn-ea"/>
                <a:cs typeface="Segoe UI" pitchFamily="34" charset="0"/>
              </a:rPr>
              <a:t>based on notes from the most recent community neighborhood meeting.</a:t>
            </a: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strike="noStrike" kern="1200" cap="none" spc="0" normalizeH="0" baseline="0" noProof="0">
              <a:ln w="3175">
                <a:noFill/>
              </a:ln>
              <a:effectLst/>
              <a:uLnTx/>
              <a:uFillTx/>
              <a:latin typeface="Segoe UI"/>
              <a:ea typeface="+mn-ea"/>
              <a:cs typeface="Segoe UI" pitchFamily="34" charset="0"/>
            </a:endParaRPr>
          </a:p>
        </p:txBody>
      </p:sp>
      <p:sp>
        <p:nvSpPr>
          <p:cNvPr id="95" name="Step 5 time">
            <a:extLst>
              <a:ext uri="{FF2B5EF4-FFF2-40B4-BE49-F238E27FC236}">
                <a16:creationId xmlns:a16="http://schemas.microsoft.com/office/drawing/2014/main" id="{F7FE5F6D-43C5-FFA2-6095-3F6B0F779B58}"/>
              </a:ext>
            </a:extLst>
          </p:cNvPr>
          <p:cNvSpPr/>
          <p:nvPr/>
        </p:nvSpPr>
        <p:spPr bwMode="auto">
          <a:xfrm>
            <a:off x="3820455" y="405101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3:00 pm</a:t>
            </a:r>
          </a:p>
        </p:txBody>
      </p:sp>
      <p:sp>
        <p:nvSpPr>
          <p:cNvPr id="96" name="Step 5 top">
            <a:extLst>
              <a:ext uri="{FF2B5EF4-FFF2-40B4-BE49-F238E27FC236}">
                <a16:creationId xmlns:a16="http://schemas.microsoft.com/office/drawing/2014/main" id="{520C5E3A-2951-40BE-835D-5920D3FAE0F3}"/>
              </a:ext>
            </a:extLst>
          </p:cNvPr>
          <p:cNvSpPr txBox="1"/>
          <p:nvPr/>
        </p:nvSpPr>
        <p:spPr>
          <a:xfrm>
            <a:off x="3690700" y="4500890"/>
            <a:ext cx="3026453"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Visits to areas under consideration for development or redevelopment which helps assess feasibility, understand the local context, and identify potential challenges.</a:t>
            </a:r>
          </a:p>
        </p:txBody>
      </p:sp>
      <p:pic>
        <p:nvPicPr>
          <p:cNvPr id="21" name="Picture 6" descr="Microsoft Teams Logo, symbol, meaning, history, PNG">
            <a:hlinkClick r:id="rId18"/>
            <a:extLst>
              <a:ext uri="{FF2B5EF4-FFF2-40B4-BE49-F238E27FC236}">
                <a16:creationId xmlns:a16="http://schemas.microsoft.com/office/drawing/2014/main" id="{BE37BC51-9718-D782-85D3-CEA30A6E66A6}"/>
              </a:ext>
            </a:extLst>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l="20244" r="20244"/>
          <a:stretch/>
        </p:blipFill>
        <p:spPr bwMode="auto">
          <a:xfrm>
            <a:off x="4238624" y="5399657"/>
            <a:ext cx="228153" cy="21564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10989E0-E51B-B8FA-BDE3-86B6DCB09953}"/>
              </a:ext>
              <a:ext uri="{C183D7F6-B498-43B3-948B-1728B52AA6E4}">
                <adec:decorative xmlns:adec="http://schemas.microsoft.com/office/drawing/2017/decorative" val="0"/>
              </a:ext>
            </a:extLst>
          </p:cNvPr>
          <p:cNvSpPr txBox="1"/>
          <p:nvPr/>
        </p:nvSpPr>
        <p:spPr>
          <a:xfrm>
            <a:off x="4638931" y="5391883"/>
            <a:ext cx="1602056" cy="184666"/>
          </a:xfrm>
          <a:prstGeom prst="rect">
            <a:avLst/>
          </a:prstGeom>
          <a:noFill/>
        </p:spPr>
        <p:txBody>
          <a:bodyPr wrap="square" lIns="0" tIns="0" rIns="0" bIns="0" rtlCol="0" anchor="ctr">
            <a:spAutoFit/>
          </a:bodyPr>
          <a:lstStyle/>
          <a:p>
            <a:pPr defTabSz="914367">
              <a:defRPr/>
            </a:pPr>
            <a:r>
              <a:rPr lang="en-US" sz="1200" noProof="0">
                <a:solidFill>
                  <a:prstClr val="black"/>
                </a:solidFill>
                <a:latin typeface="Segoe UI Semibold"/>
              </a:rPr>
              <a:t>Copilot in Teams</a:t>
            </a:r>
          </a:p>
        </p:txBody>
      </p:sp>
      <p:sp>
        <p:nvSpPr>
          <p:cNvPr id="94" name="Step 5 bottom">
            <a:extLst>
              <a:ext uri="{FF2B5EF4-FFF2-40B4-BE49-F238E27FC236}">
                <a16:creationId xmlns:a16="http://schemas.microsoft.com/office/drawing/2014/main" id="{E1B44A05-6CDC-A8EA-1023-48C9E2C0EFBB}"/>
              </a:ext>
              <a:ext uri="{C183D7F6-B498-43B3-948B-1728B52AA6E4}">
                <adec:decorative xmlns:adec="http://schemas.microsoft.com/office/drawing/2017/decorative" val="1"/>
              </a:ext>
            </a:extLst>
          </p:cNvPr>
          <p:cNvSpPr/>
          <p:nvPr/>
        </p:nvSpPr>
        <p:spPr bwMode="auto">
          <a:xfrm>
            <a:off x="3690824" y="5750163"/>
            <a:ext cx="2844911" cy="480654"/>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a:solidFill>
                  <a:srgbClr val="1A1A1A"/>
                </a:solidFill>
                <a:latin typeface="Segoe UI"/>
              </a:rPr>
              <a:t>Prompt: </a:t>
            </a:r>
            <a:r>
              <a:rPr lang="en-US" sz="900" b="1" spc="0" noProof="0">
                <a:solidFill>
                  <a:schemeClr val="tx1"/>
                </a:solidFill>
                <a:latin typeface="Segoe UI"/>
              </a:rPr>
              <a:t>Summarize site meeting notes </a:t>
            </a:r>
            <a:r>
              <a:rPr lang="en-US" sz="900" spc="0" noProof="0">
                <a:solidFill>
                  <a:schemeClr val="tx1"/>
                </a:solidFill>
                <a:latin typeface="Segoe UI"/>
              </a:rPr>
              <a:t>with Engineer X related to the proposed construction of a new public park.</a:t>
            </a: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kern="0" noProof="0">
              <a:solidFill>
                <a:srgbClr val="1A1A1A"/>
              </a:solidFill>
              <a:latin typeface="Segoe UI"/>
            </a:endParaRPr>
          </a:p>
        </p:txBody>
      </p:sp>
      <p:sp>
        <p:nvSpPr>
          <p:cNvPr id="78" name="Step 6 time">
            <a:extLst>
              <a:ext uri="{FF2B5EF4-FFF2-40B4-BE49-F238E27FC236}">
                <a16:creationId xmlns:a16="http://schemas.microsoft.com/office/drawing/2014/main" id="{802DE4A6-EDD3-5C06-ED77-A52EB596B6C7}"/>
              </a:ext>
            </a:extLst>
          </p:cNvPr>
          <p:cNvSpPr/>
          <p:nvPr/>
        </p:nvSpPr>
        <p:spPr bwMode="auto">
          <a:xfrm>
            <a:off x="566416" y="4048426"/>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4:30 pm</a:t>
            </a:r>
          </a:p>
        </p:txBody>
      </p:sp>
      <p:sp>
        <p:nvSpPr>
          <p:cNvPr id="80" name="Step 6 top">
            <a:extLst>
              <a:ext uri="{FF2B5EF4-FFF2-40B4-BE49-F238E27FC236}">
                <a16:creationId xmlns:a16="http://schemas.microsoft.com/office/drawing/2014/main" id="{209E03D8-C4D6-C33B-0037-F3E6C0AC76EE}"/>
              </a:ext>
            </a:extLst>
          </p:cNvPr>
          <p:cNvSpPr txBox="1"/>
          <p:nvPr/>
        </p:nvSpPr>
        <p:spPr>
          <a:xfrm>
            <a:off x="566415" y="4500890"/>
            <a:ext cx="2748203"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Preparing for and/or attending public meetings, workshops, or hearings related to public input on planning initiatives and addressing community concerns.</a:t>
            </a:r>
          </a:p>
        </p:txBody>
      </p:sp>
      <p:pic>
        <p:nvPicPr>
          <p:cNvPr id="35" name="Picture 34">
            <a:extLst>
              <a:ext uri="{FF2B5EF4-FFF2-40B4-BE49-F238E27FC236}">
                <a16:creationId xmlns:a16="http://schemas.microsoft.com/office/drawing/2014/main" id="{C43C9D57-1E2A-2ABD-A6C1-573C20BABD6F}"/>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805864" y="5361065"/>
            <a:ext cx="360000" cy="360000"/>
          </a:xfrm>
          <a:prstGeom prst="ellipse">
            <a:avLst/>
          </a:prstGeom>
          <a:solidFill>
            <a:srgbClr val="FFFFFF"/>
          </a:solidFill>
        </p:spPr>
      </p:pic>
      <p:sp>
        <p:nvSpPr>
          <p:cNvPr id="36" name="TextBox 35">
            <a:extLst>
              <a:ext uri="{FF2B5EF4-FFF2-40B4-BE49-F238E27FC236}">
                <a16:creationId xmlns:a16="http://schemas.microsoft.com/office/drawing/2014/main" id="{7B52AE33-F142-998F-8661-BC84A38FEFF6}"/>
              </a:ext>
              <a:ext uri="{C183D7F6-B498-43B3-948B-1728B52AA6E4}">
                <adec:decorative xmlns:adec="http://schemas.microsoft.com/office/drawing/2017/decorative" val="0"/>
              </a:ext>
            </a:extLst>
          </p:cNvPr>
          <p:cNvSpPr txBox="1"/>
          <p:nvPr/>
        </p:nvSpPr>
        <p:spPr>
          <a:xfrm>
            <a:off x="1264815" y="5456427"/>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sp>
        <p:nvSpPr>
          <p:cNvPr id="77" name="Step 6 bottom">
            <a:extLst>
              <a:ext uri="{FF2B5EF4-FFF2-40B4-BE49-F238E27FC236}">
                <a16:creationId xmlns:a16="http://schemas.microsoft.com/office/drawing/2014/main" id="{454C818F-734C-58A6-30E6-59EB712048EC}"/>
              </a:ext>
              <a:ext uri="{C183D7F6-B498-43B3-948B-1728B52AA6E4}">
                <adec:decorative xmlns:adec="http://schemas.microsoft.com/office/drawing/2017/decorative" val="1"/>
              </a:ext>
            </a:extLst>
          </p:cNvPr>
          <p:cNvSpPr/>
          <p:nvPr/>
        </p:nvSpPr>
        <p:spPr bwMode="auto">
          <a:xfrm>
            <a:off x="566415" y="5753713"/>
            <a:ext cx="2705513" cy="59747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a:solidFill>
                  <a:srgbClr val="1A1A1A"/>
                </a:solidFill>
                <a:latin typeface="Segoe UI"/>
              </a:rPr>
              <a:t>Prompt: </a:t>
            </a:r>
            <a:r>
              <a:rPr lang="en-US" sz="900" spc="0" noProof="0">
                <a:solidFill>
                  <a:schemeClr val="tx1"/>
                </a:solidFill>
                <a:latin typeface="Segoe UI"/>
              </a:rPr>
              <a:t>Based off recent site visits, community meetings and with Agency X discussions </a:t>
            </a:r>
            <a:r>
              <a:rPr lang="en-US" sz="900" b="1" spc="0" noProof="0">
                <a:solidFill>
                  <a:schemeClr val="tx1"/>
                </a:solidFill>
                <a:latin typeface="Segoe UI"/>
              </a:rPr>
              <a:t>prepare a draft memo</a:t>
            </a:r>
            <a:r>
              <a:rPr lang="en-US" sz="900" spc="0" noProof="0">
                <a:solidFill>
                  <a:schemeClr val="tx1"/>
                </a:solidFill>
                <a:latin typeface="Segoe UI"/>
              </a:rPr>
              <a:t> for me to present to the Mayor.</a:t>
            </a: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kern="0" noProof="0">
              <a:solidFill>
                <a:srgbClr val="1A1A1A"/>
              </a:solidFill>
              <a:latin typeface="Segoe UI"/>
            </a:endParaRPr>
          </a:p>
        </p:txBody>
      </p:sp>
    </p:spTree>
    <p:extLst>
      <p:ext uri="{BB962C8B-B14F-4D97-AF65-F5344CB8AC3E}">
        <p14:creationId xmlns:p14="http://schemas.microsoft.com/office/powerpoint/2010/main" val="327674700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CB127-3263-C382-5C57-1442982C6338}"/>
            </a:ext>
          </a:extLst>
        </p:cNvPr>
        <p:cNvGrpSpPr/>
        <p:nvPr/>
      </p:nvGrpSpPr>
      <p:grpSpPr>
        <a:xfrm>
          <a:off x="0" y="0"/>
          <a:ext cx="0" cy="0"/>
          <a:chOff x="0" y="0"/>
          <a:chExt cx="0" cy="0"/>
        </a:xfrm>
      </p:grpSpPr>
      <p:sp>
        <p:nvSpPr>
          <p:cNvPr id="68" name="Title 67">
            <a:extLst>
              <a:ext uri="{FF2B5EF4-FFF2-40B4-BE49-F238E27FC236}">
                <a16:creationId xmlns:a16="http://schemas.microsoft.com/office/drawing/2014/main" id="{02870B45-E35D-15F9-13B7-4B4C604FB350}"/>
              </a:ext>
            </a:extLst>
          </p:cNvPr>
          <p:cNvSpPr>
            <a:spLocks noGrp="1"/>
          </p:cNvSpPr>
          <p:nvPr>
            <p:ph type="title"/>
          </p:nvPr>
        </p:nvSpPr>
        <p:spPr>
          <a:xfrm>
            <a:off x="584200" y="387766"/>
            <a:ext cx="5672544" cy="263149"/>
          </a:xfrm>
        </p:spPr>
        <p:txBody>
          <a:bodyPr/>
          <a:lstStyle/>
          <a:p>
            <a:r>
              <a:rPr lang="en-US" noProof="0" dirty="0"/>
              <a:t>A day in the life of a Contact Center Agent</a:t>
            </a:r>
          </a:p>
        </p:txBody>
      </p:sp>
      <p:sp>
        <p:nvSpPr>
          <p:cNvPr id="152" name="TextBox 151">
            <a:extLst>
              <a:ext uri="{FF2B5EF4-FFF2-40B4-BE49-F238E27FC236}">
                <a16:creationId xmlns:a16="http://schemas.microsoft.com/office/drawing/2014/main" id="{993C1BA9-A256-EDA3-B7F3-A9242BB2A1FC}"/>
              </a:ext>
            </a:extLst>
          </p:cNvPr>
          <p:cNvSpPr txBox="1"/>
          <p:nvPr/>
        </p:nvSpPr>
        <p:spPr>
          <a:xfrm>
            <a:off x="10206183" y="1494566"/>
            <a:ext cx="1905067" cy="2339102"/>
          </a:xfrm>
          <a:prstGeom prst="rect">
            <a:avLst/>
          </a:prstGeom>
          <a:noFill/>
        </p:spPr>
        <p:txBody>
          <a:bodyPr wrap="square" lIns="0" tIns="0" rIns="0" bIns="0" rtlCol="0">
            <a:spAutoFit/>
          </a:bodyPr>
          <a:lstStyle/>
          <a:p>
            <a:pPr algn="r"/>
            <a:r>
              <a:rPr lang="en-US" sz="2400" noProof="0" dirty="0">
                <a:solidFill>
                  <a:schemeClr val="accent3"/>
                </a:solidFill>
                <a:latin typeface="Segoe UI Semibold"/>
              </a:rPr>
              <a:t>Isabel</a:t>
            </a:r>
          </a:p>
          <a:p>
            <a:pPr algn="r"/>
            <a:r>
              <a:rPr kumimoji="0" lang="en-US" sz="1600" u="none" strike="noStrike" kern="1200" cap="none" spc="0" normalizeH="0" baseline="0" noProof="0" dirty="0">
                <a:ln>
                  <a:noFill/>
                </a:ln>
                <a:solidFill>
                  <a:schemeClr val="accent3"/>
                </a:solidFill>
                <a:effectLst/>
                <a:uLnTx/>
                <a:uFillTx/>
                <a:latin typeface="Segoe UI" panose="020B0502040204020203" pitchFamily="34" charset="0"/>
                <a:cs typeface="Segoe UI" panose="020B0502040204020203" pitchFamily="34" charset="0"/>
              </a:rPr>
              <a:t>is non-emergency contact center agent is seeking ways to optimize insights, planning, and performance metrics tracking of citizen inquires. </a:t>
            </a:r>
            <a:endParaRPr kumimoji="0" lang="en-US" sz="2000" u="none" strike="noStrike" kern="1200" cap="none" spc="0" normalizeH="0" baseline="0" noProof="0" dirty="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153" name="Graphic 152">
            <a:extLst>
              <a:ext uri="{FF2B5EF4-FFF2-40B4-BE49-F238E27FC236}">
                <a16:creationId xmlns:a16="http://schemas.microsoft.com/office/drawing/2014/main" id="{6FAF7873-F424-02DC-649D-43B9E09C85E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11396252" y="3911031"/>
            <a:ext cx="274790" cy="274790"/>
          </a:xfrm>
          <a:prstGeom prst="rect">
            <a:avLst/>
          </a:prstGeom>
        </p:spPr>
      </p:pic>
      <p:sp>
        <p:nvSpPr>
          <p:cNvPr id="41" name="Text Placeholder 40">
            <a:extLst>
              <a:ext uri="{FF2B5EF4-FFF2-40B4-BE49-F238E27FC236}">
                <a16:creationId xmlns:a16="http://schemas.microsoft.com/office/drawing/2014/main" id="{A8F3BC9C-6246-85FE-8651-1A8B6198BA17}"/>
              </a:ext>
            </a:extLst>
          </p:cNvPr>
          <p:cNvSpPr>
            <a:spLocks noGrp="1"/>
          </p:cNvSpPr>
          <p:nvPr>
            <p:ph type="body" sz="quarter" idx="17"/>
          </p:nvPr>
        </p:nvSpPr>
        <p:spPr>
          <a:xfrm>
            <a:off x="6096001" y="521099"/>
            <a:ext cx="4022928" cy="169277"/>
          </a:xfrm>
        </p:spPr>
        <p:txBody>
          <a:bodyPr/>
          <a:lstStyle/>
          <a:p>
            <a:r>
              <a:rPr lang="en-US" noProof="0">
                <a:latin typeface="Segoe UI Semibold"/>
                <a:cs typeface="Segoe UI Semibold"/>
              </a:rPr>
              <a:t>Microsoft 365 Copilot</a:t>
            </a:r>
            <a:endParaRPr lang="en-US" noProof="0"/>
          </a:p>
        </p:txBody>
      </p:sp>
      <p:sp>
        <p:nvSpPr>
          <p:cNvPr id="46" name="Text Placeholder 45">
            <a:extLst>
              <a:ext uri="{FF2B5EF4-FFF2-40B4-BE49-F238E27FC236}">
                <a16:creationId xmlns:a16="http://schemas.microsoft.com/office/drawing/2014/main" id="{2D9E29C8-AE2B-8661-76D9-DBAB141F9E47}"/>
              </a:ext>
            </a:extLst>
          </p:cNvPr>
          <p:cNvSpPr>
            <a:spLocks noGrp="1"/>
          </p:cNvSpPr>
          <p:nvPr>
            <p:ph type="body" sz="quarter" idx="38"/>
          </p:nvPr>
        </p:nvSpPr>
        <p:spPr>
          <a:solidFill>
            <a:srgbClr val="0070C0"/>
          </a:solidFill>
        </p:spPr>
        <p:txBody>
          <a:bodyPr/>
          <a:lstStyle/>
          <a:p>
            <a:endParaRPr lang="en-US" noProof="0"/>
          </a:p>
        </p:txBody>
      </p:sp>
      <p:sp>
        <p:nvSpPr>
          <p:cNvPr id="47" name="Text Placeholder 46">
            <a:extLst>
              <a:ext uri="{FF2B5EF4-FFF2-40B4-BE49-F238E27FC236}">
                <a16:creationId xmlns:a16="http://schemas.microsoft.com/office/drawing/2014/main" id="{888919A8-0D56-084A-A4F5-88016BE97F93}"/>
              </a:ext>
            </a:extLst>
          </p:cNvPr>
          <p:cNvSpPr>
            <a:spLocks noGrp="1"/>
          </p:cNvSpPr>
          <p:nvPr>
            <p:ph type="body" sz="quarter" idx="39"/>
          </p:nvPr>
        </p:nvSpPr>
        <p:spPr>
          <a:solidFill>
            <a:srgbClr val="0078D4"/>
          </a:solidFill>
        </p:spPr>
        <p:txBody>
          <a:bodyPr/>
          <a:lstStyle/>
          <a:p>
            <a:endParaRPr lang="en-US" noProof="0"/>
          </a:p>
        </p:txBody>
      </p:sp>
      <p:sp>
        <p:nvSpPr>
          <p:cNvPr id="48" name="Text Placeholder 47">
            <a:extLst>
              <a:ext uri="{FF2B5EF4-FFF2-40B4-BE49-F238E27FC236}">
                <a16:creationId xmlns:a16="http://schemas.microsoft.com/office/drawing/2014/main" id="{2F3E18F2-E338-66BC-A540-90977F789EEF}"/>
              </a:ext>
            </a:extLst>
          </p:cNvPr>
          <p:cNvSpPr>
            <a:spLocks noGrp="1"/>
          </p:cNvSpPr>
          <p:nvPr>
            <p:ph type="body" sz="quarter" idx="40"/>
          </p:nvPr>
        </p:nvSpPr>
        <p:spPr>
          <a:solidFill>
            <a:schemeClr val="bg1">
              <a:lumMod val="50000"/>
            </a:schemeClr>
          </a:solidFill>
        </p:spPr>
        <p:txBody>
          <a:bodyPr/>
          <a:lstStyle/>
          <a:p>
            <a:endParaRPr lang="en-US" noProof="0"/>
          </a:p>
        </p:txBody>
      </p:sp>
      <p:sp>
        <p:nvSpPr>
          <p:cNvPr id="15" name="Text Placeholder 14">
            <a:extLst>
              <a:ext uri="{FF2B5EF4-FFF2-40B4-BE49-F238E27FC236}">
                <a16:creationId xmlns:a16="http://schemas.microsoft.com/office/drawing/2014/main" id="{49D8DE62-CA9F-92C4-084C-6CF98A775147}"/>
              </a:ext>
            </a:extLst>
          </p:cNvPr>
          <p:cNvSpPr>
            <a:spLocks noGrp="1"/>
          </p:cNvSpPr>
          <p:nvPr>
            <p:ph type="body" sz="quarter" idx="37"/>
          </p:nvPr>
        </p:nvSpPr>
        <p:spPr/>
        <p:txBody>
          <a:bodyPr/>
          <a:lstStyle/>
          <a:p>
            <a:endParaRPr lang="en-US" noProof="0"/>
          </a:p>
        </p:txBody>
      </p:sp>
      <p:sp>
        <p:nvSpPr>
          <p:cNvPr id="2" name="Rectangle: Rounded Corners 6">
            <a:extLst>
              <a:ext uri="{FF2B5EF4-FFF2-40B4-BE49-F238E27FC236}">
                <a16:creationId xmlns:a16="http://schemas.microsoft.com/office/drawing/2014/main" id="{F2D14C07-C5F9-880E-982A-6FDA1F3CB9B5}"/>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4" name="Rectangle: Rounded Corners 6">
            <a:extLst>
              <a:ext uri="{FF2B5EF4-FFF2-40B4-BE49-F238E27FC236}">
                <a16:creationId xmlns:a16="http://schemas.microsoft.com/office/drawing/2014/main" id="{943B7AE4-2912-6722-B7AE-B008CC3D2814}"/>
              </a:ext>
              <a:ext uri="{C183D7F6-B498-43B3-948B-1728B52AA6E4}">
                <adec:decorative xmlns:adec="http://schemas.microsoft.com/office/drawing/2017/decorative" val="1"/>
              </a:ext>
            </a:extLst>
          </p:cNvPr>
          <p:cNvSpPr/>
          <p:nvPr/>
        </p:nvSpPr>
        <p:spPr bwMode="auto">
          <a:xfrm>
            <a:off x="1286540" y="1134767"/>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~45 minutes per day</a:t>
            </a:r>
          </a:p>
        </p:txBody>
      </p:sp>
      <p:pic>
        <p:nvPicPr>
          <p:cNvPr id="5" name="Graphic 4">
            <a:extLst>
              <a:ext uri="{FF2B5EF4-FFF2-40B4-BE49-F238E27FC236}">
                <a16:creationId xmlns:a16="http://schemas.microsoft.com/office/drawing/2014/main" id="{7AD6242C-5229-FE02-91CB-B364999ED1C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36270" y="1170767"/>
            <a:ext cx="144000" cy="144000"/>
          </a:xfrm>
          <a:prstGeom prst="rect">
            <a:avLst/>
          </a:prstGeom>
        </p:spPr>
      </p:pic>
      <p:sp>
        <p:nvSpPr>
          <p:cNvPr id="10" name="Rectangle: Rounded Corners 6">
            <a:extLst>
              <a:ext uri="{FF2B5EF4-FFF2-40B4-BE49-F238E27FC236}">
                <a16:creationId xmlns:a16="http://schemas.microsoft.com/office/drawing/2014/main" id="{924B7B78-8FEB-40F1-194B-6C3417803DE7}"/>
              </a:ext>
              <a:ext uri="{C183D7F6-B498-43B3-948B-1728B52AA6E4}">
                <adec:decorative xmlns:adec="http://schemas.microsoft.com/office/drawing/2017/decorative" val="1"/>
              </a:ext>
            </a:extLst>
          </p:cNvPr>
          <p:cNvSpPr/>
          <p:nvPr/>
        </p:nvSpPr>
        <p:spPr bwMode="auto">
          <a:xfrm>
            <a:off x="2908241" y="1134767"/>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Documentation</a:t>
            </a:r>
          </a:p>
        </p:txBody>
      </p:sp>
      <p:pic>
        <p:nvPicPr>
          <p:cNvPr id="11" name="Graphic 10">
            <a:extLst>
              <a:ext uri="{FF2B5EF4-FFF2-40B4-BE49-F238E27FC236}">
                <a16:creationId xmlns:a16="http://schemas.microsoft.com/office/drawing/2014/main" id="{3682C971-D1E0-A043-ECD3-68EF0530FB8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968076" y="1170767"/>
            <a:ext cx="144000" cy="144000"/>
          </a:xfrm>
          <a:prstGeom prst="rect">
            <a:avLst/>
          </a:prstGeom>
        </p:spPr>
      </p:pic>
      <p:sp>
        <p:nvSpPr>
          <p:cNvPr id="7" name="Rectangle: Rounded Corners 6">
            <a:extLst>
              <a:ext uri="{FF2B5EF4-FFF2-40B4-BE49-F238E27FC236}">
                <a16:creationId xmlns:a16="http://schemas.microsoft.com/office/drawing/2014/main" id="{3EFB3D97-0681-7629-B210-26AE09438BC0}"/>
              </a:ext>
              <a:ext uri="{C183D7F6-B498-43B3-948B-1728B52AA6E4}">
                <adec:decorative xmlns:adec="http://schemas.microsoft.com/office/drawing/2017/decorative" val="1"/>
              </a:ext>
            </a:extLst>
          </p:cNvPr>
          <p:cNvSpPr/>
          <p:nvPr/>
        </p:nvSpPr>
        <p:spPr bwMode="auto">
          <a:xfrm>
            <a:off x="5754503" y="1134767"/>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dirty="0">
                <a:solidFill>
                  <a:srgbClr val="73391D"/>
                </a:solidFill>
                <a:latin typeface="Segoe UI Semibold" panose="020B0702040204020203" pitchFamily="34" charset="0"/>
                <a:cs typeface="Segoe UI Semibold" panose="020B0702040204020203" pitchFamily="34" charset="0"/>
              </a:rPr>
              <a:t>Training</a:t>
            </a:r>
            <a:endPar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8" name="Graphic 7">
            <a:extLst>
              <a:ext uri="{FF2B5EF4-FFF2-40B4-BE49-F238E27FC236}">
                <a16:creationId xmlns:a16="http://schemas.microsoft.com/office/drawing/2014/main" id="{CB439077-AD11-0680-2BFD-A49EB29B962B}"/>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01636" y="1170767"/>
            <a:ext cx="144000" cy="144000"/>
          </a:xfrm>
          <a:prstGeom prst="rect">
            <a:avLst/>
          </a:prstGeom>
        </p:spPr>
      </p:pic>
      <p:sp>
        <p:nvSpPr>
          <p:cNvPr id="87" name="Step 1 time">
            <a:extLst>
              <a:ext uri="{FF2B5EF4-FFF2-40B4-BE49-F238E27FC236}">
                <a16:creationId xmlns:a16="http://schemas.microsoft.com/office/drawing/2014/main" id="{71102889-E7E2-BBE4-FF1D-CD0AAD7452FA}"/>
              </a:ext>
            </a:extLst>
          </p:cNvPr>
          <p:cNvSpPr/>
          <p:nvPr/>
        </p:nvSpPr>
        <p:spPr bwMode="auto">
          <a:xfrm>
            <a:off x="566416"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8:00 am</a:t>
            </a:r>
          </a:p>
        </p:txBody>
      </p:sp>
      <p:sp>
        <p:nvSpPr>
          <p:cNvPr id="86" name="Step 1 top">
            <a:extLst>
              <a:ext uri="{FF2B5EF4-FFF2-40B4-BE49-F238E27FC236}">
                <a16:creationId xmlns:a16="http://schemas.microsoft.com/office/drawing/2014/main" id="{8361533D-0A3A-DE22-BC47-82747F51FC2A}"/>
              </a:ext>
            </a:extLst>
          </p:cNvPr>
          <p:cNvSpPr txBox="1"/>
          <p:nvPr/>
        </p:nvSpPr>
        <p:spPr>
          <a:xfrm>
            <a:off x="566414" y="2033954"/>
            <a:ext cx="2705513" cy="292772"/>
          </a:xfrm>
          <a:prstGeom prst="rect">
            <a:avLst/>
          </a:prstGeom>
          <a:noFill/>
        </p:spPr>
        <p:txBody>
          <a:bodyPr wrap="square" lIns="91440" tIns="0" rIns="91440" bIns="0" rtlCol="0" anchor="t">
            <a:spAutoFit/>
          </a:bodyPr>
          <a:lstStyle/>
          <a:p>
            <a:pPr>
              <a:lnSpc>
                <a:spcPct val="110000"/>
              </a:lnSpc>
              <a:defRPr/>
            </a:pPr>
            <a:r>
              <a:rPr lang="en-US" sz="900" noProof="0" dirty="0">
                <a:solidFill>
                  <a:srgbClr val="1A1A1A"/>
                </a:solidFill>
                <a:ea typeface="Segoe UI" pitchFamily="34" charset="0"/>
                <a:cs typeface="Segoe UI" pitchFamily="34" charset="0"/>
              </a:rPr>
              <a:t>The agent sorts through emails to identify important internal team communications. </a:t>
            </a:r>
          </a:p>
        </p:txBody>
      </p:sp>
      <p:pic>
        <p:nvPicPr>
          <p:cNvPr id="142" name="Picture 141" descr="Zip Co logo SVG free download, id: 101874 - Brandlogos.net">
            <a:hlinkClick r:id="rId11"/>
            <a:extLst>
              <a:ext uri="{FF2B5EF4-FFF2-40B4-BE49-F238E27FC236}">
                <a16:creationId xmlns:a16="http://schemas.microsoft.com/office/drawing/2014/main" id="{00C96D89-D6A9-02D4-3005-610DE1BB1980}"/>
              </a:ext>
            </a:extLst>
          </p:cNvPr>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942975" y="2846183"/>
            <a:ext cx="197434" cy="160448"/>
          </a:xfrm>
          <a:prstGeom prst="rect">
            <a:avLst/>
          </a:prstGeom>
          <a:noFill/>
          <a:extLst>
            <a:ext uri="{909E8E84-426E-40DD-AFC4-6F175D3DCCD1}">
              <a14:hiddenFill xmlns:a14="http://schemas.microsoft.com/office/drawing/2010/main">
                <a:solidFill>
                  <a:srgbClr val="FFFFFF"/>
                </a:solidFill>
              </a14:hiddenFill>
            </a:ext>
          </a:extLst>
        </p:spPr>
      </p:pic>
      <p:sp>
        <p:nvSpPr>
          <p:cNvPr id="143" name="TextBox 142">
            <a:extLst>
              <a:ext uri="{FF2B5EF4-FFF2-40B4-BE49-F238E27FC236}">
                <a16:creationId xmlns:a16="http://schemas.microsoft.com/office/drawing/2014/main" id="{4A1FCFF4-0C0F-438C-5361-DC58B6BF4BDC}"/>
              </a:ext>
              <a:ext uri="{C183D7F6-B498-43B3-948B-1728B52AA6E4}">
                <adec:decorative xmlns:adec="http://schemas.microsoft.com/office/drawing/2017/decorative" val="0"/>
              </a:ext>
            </a:extLst>
          </p:cNvPr>
          <p:cNvSpPr txBox="1"/>
          <p:nvPr/>
        </p:nvSpPr>
        <p:spPr>
          <a:xfrm>
            <a:off x="1322448" y="2815621"/>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sp>
        <p:nvSpPr>
          <p:cNvPr id="84" name="Step 1 bottom">
            <a:extLst>
              <a:ext uri="{FF2B5EF4-FFF2-40B4-BE49-F238E27FC236}">
                <a16:creationId xmlns:a16="http://schemas.microsoft.com/office/drawing/2014/main" id="{E9462221-5AC5-40D6-8D0F-9DCB5E7EEB7F}"/>
              </a:ext>
              <a:ext uri="{C183D7F6-B498-43B3-948B-1728B52AA6E4}">
                <adec:decorative xmlns:adec="http://schemas.microsoft.com/office/drawing/2017/decorative" val="1"/>
              </a:ext>
            </a:extLst>
          </p:cNvPr>
          <p:cNvSpPr/>
          <p:nvPr/>
        </p:nvSpPr>
        <p:spPr bwMode="auto">
          <a:xfrm>
            <a:off x="566415" y="3167836"/>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a:t>
            </a:r>
            <a:r>
              <a:rPr lang="en-US" sz="900" b="1" kern="0" noProof="0" dirty="0">
                <a:solidFill>
                  <a:srgbClr val="1A1A1A"/>
                </a:solidFill>
                <a:latin typeface="Segoe UI"/>
              </a:rPr>
              <a:t>Prioritize urgent emails and tasks </a:t>
            </a:r>
            <a:r>
              <a:rPr lang="en-US" sz="900" kern="0" noProof="0" dirty="0">
                <a:solidFill>
                  <a:srgbClr val="1A1A1A"/>
                </a:solidFill>
                <a:latin typeface="Segoe UI"/>
              </a:rPr>
              <a:t>related to citizen inquiries, other government colleagues that are critical to address.</a:t>
            </a:r>
          </a:p>
        </p:txBody>
      </p:sp>
      <p:sp>
        <p:nvSpPr>
          <p:cNvPr id="89" name="Step 2 time">
            <a:extLst>
              <a:ext uri="{FF2B5EF4-FFF2-40B4-BE49-F238E27FC236}">
                <a16:creationId xmlns:a16="http://schemas.microsoft.com/office/drawing/2014/main" id="{00DB01E3-F6F6-CC07-EB56-80FB721B4197}"/>
              </a:ext>
            </a:extLst>
          </p:cNvPr>
          <p:cNvSpPr/>
          <p:nvPr/>
        </p:nvSpPr>
        <p:spPr bwMode="auto">
          <a:xfrm>
            <a:off x="382045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9:30 am</a:t>
            </a:r>
          </a:p>
        </p:txBody>
      </p:sp>
      <p:sp>
        <p:nvSpPr>
          <p:cNvPr id="90" name="Step 2 top">
            <a:extLst>
              <a:ext uri="{FF2B5EF4-FFF2-40B4-BE49-F238E27FC236}">
                <a16:creationId xmlns:a16="http://schemas.microsoft.com/office/drawing/2014/main" id="{94B4D22C-2FDC-3835-6BCE-2C24A94534C3}"/>
              </a:ext>
            </a:extLst>
          </p:cNvPr>
          <p:cNvSpPr txBox="1"/>
          <p:nvPr/>
        </p:nvSpPr>
        <p:spPr>
          <a:xfrm>
            <a:off x="3802523" y="2033954"/>
            <a:ext cx="2907304"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The agent receives a call from Resident X and listens to their inquiry. The customer is following up on trash and recycling collection on their street which recently did not occur. </a:t>
            </a:r>
          </a:p>
        </p:txBody>
      </p:sp>
      <p:pic>
        <p:nvPicPr>
          <p:cNvPr id="6" name="Picture 5" descr="Zip Co logo SVG free download, id: 101874 - Brandlogos.net">
            <a:hlinkClick r:id="rId11"/>
            <a:extLst>
              <a:ext uri="{FF2B5EF4-FFF2-40B4-BE49-F238E27FC236}">
                <a16:creationId xmlns:a16="http://schemas.microsoft.com/office/drawing/2014/main" id="{A83D4F97-BD72-7116-046C-953240BB81D5}"/>
              </a:ext>
            </a:extLst>
          </p:cNvPr>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294173" y="2846183"/>
            <a:ext cx="197434" cy="16044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32D21A9-6285-60F4-BEB4-3D8038825141}"/>
              </a:ext>
              <a:ext uri="{C183D7F6-B498-43B3-948B-1728B52AA6E4}">
                <adec:decorative xmlns:adec="http://schemas.microsoft.com/office/drawing/2017/decorative" val="0"/>
              </a:ext>
            </a:extLst>
          </p:cNvPr>
          <p:cNvSpPr txBox="1"/>
          <p:nvPr/>
        </p:nvSpPr>
        <p:spPr>
          <a:xfrm>
            <a:off x="4673646" y="2815621"/>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sp>
        <p:nvSpPr>
          <p:cNvPr id="88" name="Step 2 bottom">
            <a:extLst>
              <a:ext uri="{FF2B5EF4-FFF2-40B4-BE49-F238E27FC236}">
                <a16:creationId xmlns:a16="http://schemas.microsoft.com/office/drawing/2014/main" id="{074CA2D6-BDB9-1BED-7DBA-4379A1778F60}"/>
              </a:ext>
              <a:ext uri="{C183D7F6-B498-43B3-948B-1728B52AA6E4}">
                <adec:decorative xmlns:adec="http://schemas.microsoft.com/office/drawing/2017/decorative" val="1"/>
              </a:ext>
            </a:extLst>
          </p:cNvPr>
          <p:cNvSpPr/>
          <p:nvPr/>
        </p:nvSpPr>
        <p:spPr bwMode="auto">
          <a:xfrm>
            <a:off x="3802523" y="3167835"/>
            <a:ext cx="2844911"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Search and summarize the Copilot in Teams Phone transcripts from any other recent calls from [resident X] or others in the neighborhood to provide accurate and efficient assistance. </a:t>
            </a:r>
          </a:p>
          <a:p>
            <a:pPr defTabSz="932472" fontAlgn="base">
              <a:spcBef>
                <a:spcPct val="0"/>
              </a:spcBef>
              <a:spcAft>
                <a:spcPct val="0"/>
              </a:spcAft>
            </a:pPr>
            <a:endParaRPr lang="en-US" sz="900" kern="0" noProof="0" dirty="0">
              <a:solidFill>
                <a:srgbClr val="1A1A1A"/>
              </a:solidFill>
              <a:latin typeface="Segoe UI"/>
            </a:endParaRPr>
          </a:p>
          <a:p>
            <a:pPr defTabSz="932472" fontAlgn="base">
              <a:spcBef>
                <a:spcPct val="0"/>
              </a:spcBef>
              <a:spcAft>
                <a:spcPct val="0"/>
              </a:spcAft>
            </a:pPr>
            <a:endParaRPr lang="en-US" sz="900" kern="0" noProof="0" dirty="0">
              <a:solidFill>
                <a:srgbClr val="1A1A1A"/>
              </a:solidFill>
              <a:latin typeface="Segoe UI"/>
            </a:endParaRPr>
          </a:p>
          <a:p>
            <a:pPr defTabSz="932472" fontAlgn="base">
              <a:spcBef>
                <a:spcPct val="0"/>
              </a:spcBef>
              <a:spcAft>
                <a:spcPct val="0"/>
              </a:spcAft>
            </a:pPr>
            <a:endParaRPr lang="en-US" sz="900" kern="0" noProof="0" dirty="0">
              <a:solidFill>
                <a:srgbClr val="1A1A1A"/>
              </a:solidFill>
              <a:latin typeface="Segoe UI"/>
            </a:endParaRPr>
          </a:p>
          <a:p>
            <a:pPr defTabSz="932472" fontAlgn="base">
              <a:spcBef>
                <a:spcPct val="0"/>
              </a:spcBef>
              <a:spcAft>
                <a:spcPct val="0"/>
              </a:spcAft>
            </a:pPr>
            <a:endParaRPr lang="en-US" sz="900" kern="0" noProof="0" dirty="0">
              <a:solidFill>
                <a:srgbClr val="1A1A1A"/>
              </a:solidFill>
              <a:latin typeface="Segoe UI"/>
            </a:endParaRPr>
          </a:p>
        </p:txBody>
      </p:sp>
      <p:sp>
        <p:nvSpPr>
          <p:cNvPr id="91" name="Step 3 time">
            <a:extLst>
              <a:ext uri="{FF2B5EF4-FFF2-40B4-BE49-F238E27FC236}">
                <a16:creationId xmlns:a16="http://schemas.microsoft.com/office/drawing/2014/main" id="{5D9CF6CE-5CC8-2167-BF31-927A0BA68C9A}"/>
              </a:ext>
            </a:extLst>
          </p:cNvPr>
          <p:cNvSpPr/>
          <p:nvPr/>
        </p:nvSpPr>
        <p:spPr bwMode="auto">
          <a:xfrm>
            <a:off x="707449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11:00 am</a:t>
            </a:r>
          </a:p>
        </p:txBody>
      </p:sp>
      <p:sp>
        <p:nvSpPr>
          <p:cNvPr id="93" name="Step 3 top">
            <a:extLst>
              <a:ext uri="{FF2B5EF4-FFF2-40B4-BE49-F238E27FC236}">
                <a16:creationId xmlns:a16="http://schemas.microsoft.com/office/drawing/2014/main" id="{F6C4C9B9-FC8B-D004-F96F-C8AF5D939E64}"/>
              </a:ext>
            </a:extLst>
          </p:cNvPr>
          <p:cNvSpPr txBox="1"/>
          <p:nvPr/>
        </p:nvSpPr>
        <p:spPr>
          <a:xfrm>
            <a:off x="7074494" y="2033954"/>
            <a:ext cx="270551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Isabel asks Copilot to sort tasks by priority so she can assign follow up visits by field service technicians.</a:t>
            </a:r>
          </a:p>
        </p:txBody>
      </p:sp>
      <p:pic>
        <p:nvPicPr>
          <p:cNvPr id="16" name="Picture 15">
            <a:extLst>
              <a:ext uri="{FF2B5EF4-FFF2-40B4-BE49-F238E27FC236}">
                <a16:creationId xmlns:a16="http://schemas.microsoft.com/office/drawing/2014/main" id="{895C04BF-CB55-8505-FEB3-FFB12EBA4F7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391113" y="2756178"/>
            <a:ext cx="360000" cy="360000"/>
          </a:xfrm>
          <a:prstGeom prst="ellipse">
            <a:avLst/>
          </a:prstGeom>
          <a:solidFill>
            <a:schemeClr val="bg1"/>
          </a:solidFill>
        </p:spPr>
      </p:pic>
      <p:sp>
        <p:nvSpPr>
          <p:cNvPr id="19" name="TextBox 18">
            <a:extLst>
              <a:ext uri="{FF2B5EF4-FFF2-40B4-BE49-F238E27FC236}">
                <a16:creationId xmlns:a16="http://schemas.microsoft.com/office/drawing/2014/main" id="{0147AD8C-31B5-B39C-93CA-503BE04D6AF4}"/>
              </a:ext>
              <a:ext uri="{C183D7F6-B498-43B3-948B-1728B52AA6E4}">
                <adec:decorative xmlns:adec="http://schemas.microsoft.com/office/drawing/2017/decorative" val="0"/>
              </a:ext>
            </a:extLst>
          </p:cNvPr>
          <p:cNvSpPr txBox="1"/>
          <p:nvPr/>
        </p:nvSpPr>
        <p:spPr>
          <a:xfrm>
            <a:off x="7860888" y="285154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sp>
        <p:nvSpPr>
          <p:cNvPr id="92" name="Step 3 bottom">
            <a:extLst>
              <a:ext uri="{FF2B5EF4-FFF2-40B4-BE49-F238E27FC236}">
                <a16:creationId xmlns:a16="http://schemas.microsoft.com/office/drawing/2014/main" id="{99A0F3C3-AF36-ADE1-01AB-9ACF8820CA33}"/>
              </a:ext>
              <a:ext uri="{C183D7F6-B498-43B3-948B-1728B52AA6E4}">
                <adec:decorative xmlns:adec="http://schemas.microsoft.com/office/drawing/2017/decorative" val="1"/>
              </a:ext>
            </a:extLst>
          </p:cNvPr>
          <p:cNvSpPr/>
          <p:nvPr/>
        </p:nvSpPr>
        <p:spPr bwMode="auto">
          <a:xfrm>
            <a:off x="7074494" y="3167835"/>
            <a:ext cx="2705513" cy="66583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Summarize the highest priority tasks and assignments across Agency X, Agency, Y, and Agency Z with suggested timelines.</a:t>
            </a:r>
          </a:p>
          <a:p>
            <a:pPr defTabSz="932472" fontAlgn="base">
              <a:spcBef>
                <a:spcPct val="0"/>
              </a:spcBef>
              <a:spcAft>
                <a:spcPct val="0"/>
              </a:spcAft>
            </a:pPr>
            <a:endParaRPr lang="en-US" sz="900" kern="0" noProof="0" dirty="0">
              <a:solidFill>
                <a:srgbClr val="1A1A1A"/>
              </a:solidFill>
              <a:latin typeface="Segoe UI"/>
            </a:endParaRPr>
          </a:p>
        </p:txBody>
      </p:sp>
      <p:sp>
        <p:nvSpPr>
          <p:cNvPr id="83" name="Step 4 time">
            <a:extLst>
              <a:ext uri="{FF2B5EF4-FFF2-40B4-BE49-F238E27FC236}">
                <a16:creationId xmlns:a16="http://schemas.microsoft.com/office/drawing/2014/main" id="{ACCCF046-7E16-BA4F-9FED-23C9128963A6}"/>
              </a:ext>
            </a:extLst>
          </p:cNvPr>
          <p:cNvSpPr/>
          <p:nvPr/>
        </p:nvSpPr>
        <p:spPr bwMode="auto">
          <a:xfrm>
            <a:off x="7074495" y="405058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1:00 pm</a:t>
            </a:r>
          </a:p>
        </p:txBody>
      </p:sp>
      <p:sp>
        <p:nvSpPr>
          <p:cNvPr id="13" name="Step 4 top">
            <a:extLst>
              <a:ext uri="{FF2B5EF4-FFF2-40B4-BE49-F238E27FC236}">
                <a16:creationId xmlns:a16="http://schemas.microsoft.com/office/drawing/2014/main" id="{400AB83C-8F70-C2F7-36E9-3202808F1FF7}"/>
              </a:ext>
            </a:extLst>
          </p:cNvPr>
          <p:cNvSpPr txBox="1"/>
          <p:nvPr/>
        </p:nvSpPr>
        <p:spPr>
          <a:xfrm>
            <a:off x="7068596" y="4494256"/>
            <a:ext cx="2901234"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Isabel monitors performance metrics, such as call duration, resolution time, citizen satisfaction.</a:t>
            </a:r>
          </a:p>
        </p:txBody>
      </p:sp>
      <p:pic>
        <p:nvPicPr>
          <p:cNvPr id="20" name="Picture 19">
            <a:extLst>
              <a:ext uri="{FF2B5EF4-FFF2-40B4-BE49-F238E27FC236}">
                <a16:creationId xmlns:a16="http://schemas.microsoft.com/office/drawing/2014/main" id="{9CBBDA34-A6FC-4576-9582-DE156F54AC5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297558" y="5364457"/>
            <a:ext cx="360000" cy="360000"/>
          </a:xfrm>
          <a:prstGeom prst="ellipse">
            <a:avLst/>
          </a:prstGeom>
          <a:solidFill>
            <a:schemeClr val="bg1"/>
          </a:solidFill>
        </p:spPr>
      </p:pic>
      <p:sp>
        <p:nvSpPr>
          <p:cNvPr id="23" name="TextBox 22">
            <a:extLst>
              <a:ext uri="{FF2B5EF4-FFF2-40B4-BE49-F238E27FC236}">
                <a16:creationId xmlns:a16="http://schemas.microsoft.com/office/drawing/2014/main" id="{91556303-6EFE-3FFD-B70E-48EBDF8FB411}"/>
              </a:ext>
              <a:ext uri="{C183D7F6-B498-43B3-948B-1728B52AA6E4}">
                <adec:decorative xmlns:adec="http://schemas.microsoft.com/office/drawing/2017/decorative" val="0"/>
              </a:ext>
            </a:extLst>
          </p:cNvPr>
          <p:cNvSpPr txBox="1"/>
          <p:nvPr/>
        </p:nvSpPr>
        <p:spPr>
          <a:xfrm>
            <a:off x="7767333" y="5459819"/>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sp>
        <p:nvSpPr>
          <p:cNvPr id="81" name="Step 4 bottom">
            <a:extLst>
              <a:ext uri="{FF2B5EF4-FFF2-40B4-BE49-F238E27FC236}">
                <a16:creationId xmlns:a16="http://schemas.microsoft.com/office/drawing/2014/main" id="{21AF2A03-B27C-1637-278E-0600918354F1}"/>
              </a:ext>
              <a:ext uri="{C183D7F6-B498-43B3-948B-1728B52AA6E4}">
                <adec:decorative xmlns:adec="http://schemas.microsoft.com/office/drawing/2017/decorative" val="1"/>
              </a:ext>
            </a:extLst>
          </p:cNvPr>
          <p:cNvSpPr/>
          <p:nvPr/>
        </p:nvSpPr>
        <p:spPr bwMode="auto">
          <a:xfrm>
            <a:off x="7074494" y="5751931"/>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dirty="0">
                <a:solidFill>
                  <a:srgbClr val="1A1A1A"/>
                </a:solidFill>
                <a:latin typeface="Segoe UI"/>
              </a:rPr>
              <a:t>Prompt: </a:t>
            </a:r>
            <a:r>
              <a:rPr kumimoji="0" lang="en-US" sz="900" i="0" u="none" strike="noStrike" kern="1200" cap="none" spc="0" normalizeH="0" baseline="0" noProof="0" dirty="0">
                <a:ln w="3175">
                  <a:noFill/>
                </a:ln>
                <a:effectLst/>
                <a:uLnTx/>
                <a:uFillTx/>
                <a:latin typeface="Segoe UI"/>
                <a:ea typeface="+mn-ea"/>
                <a:cs typeface="Segoe UI" pitchFamily="34" charset="0"/>
              </a:rPr>
              <a:t>Based on the most recent monthly performance report create a pivot table to compare metrics by agency.</a:t>
            </a: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dirty="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dirty="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strike="noStrike" kern="1200" cap="none" spc="0" normalizeH="0" baseline="0" noProof="0" dirty="0">
              <a:ln w="3175">
                <a:noFill/>
              </a:ln>
              <a:effectLst/>
              <a:uLnTx/>
              <a:uFillTx/>
              <a:latin typeface="Segoe UI"/>
              <a:ea typeface="+mn-ea"/>
              <a:cs typeface="Segoe UI" pitchFamily="34" charset="0"/>
            </a:endParaRPr>
          </a:p>
        </p:txBody>
      </p:sp>
      <p:sp>
        <p:nvSpPr>
          <p:cNvPr id="95" name="Step 5 time">
            <a:extLst>
              <a:ext uri="{FF2B5EF4-FFF2-40B4-BE49-F238E27FC236}">
                <a16:creationId xmlns:a16="http://schemas.microsoft.com/office/drawing/2014/main" id="{9F9BB471-46ED-F031-436E-BA753F38AE70}"/>
              </a:ext>
            </a:extLst>
          </p:cNvPr>
          <p:cNvSpPr/>
          <p:nvPr/>
        </p:nvSpPr>
        <p:spPr bwMode="auto">
          <a:xfrm>
            <a:off x="3820455" y="405101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3:00 pm</a:t>
            </a:r>
          </a:p>
        </p:txBody>
      </p:sp>
      <p:sp>
        <p:nvSpPr>
          <p:cNvPr id="96" name="Step 5 top">
            <a:extLst>
              <a:ext uri="{FF2B5EF4-FFF2-40B4-BE49-F238E27FC236}">
                <a16:creationId xmlns:a16="http://schemas.microsoft.com/office/drawing/2014/main" id="{769C09E0-9BE9-59F2-F97F-8AD35769B1A8}"/>
              </a:ext>
            </a:extLst>
          </p:cNvPr>
          <p:cNvSpPr txBox="1"/>
          <p:nvPr/>
        </p:nvSpPr>
        <p:spPr>
          <a:xfrm>
            <a:off x="3690700" y="4500890"/>
            <a:ext cx="3026453"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Isabel attends internal agent meetings with peers and colleagues from various agencies and departments focused on trends, common citizen concerns and recurring issues.</a:t>
            </a:r>
          </a:p>
        </p:txBody>
      </p:sp>
      <p:pic>
        <p:nvPicPr>
          <p:cNvPr id="21" name="Picture 6" descr="Microsoft Teams Logo, symbol, meaning, history, PNG">
            <a:hlinkClick r:id="rId14"/>
            <a:extLst>
              <a:ext uri="{FF2B5EF4-FFF2-40B4-BE49-F238E27FC236}">
                <a16:creationId xmlns:a16="http://schemas.microsoft.com/office/drawing/2014/main" id="{568E38F7-BB02-5E38-5B1C-D23FCC6DC907}"/>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l="20244" r="20244"/>
          <a:stretch/>
        </p:blipFill>
        <p:spPr bwMode="auto">
          <a:xfrm>
            <a:off x="4238624" y="5399657"/>
            <a:ext cx="228153" cy="21564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8B780C80-F641-55FF-9FF8-842D2FE7A56D}"/>
              </a:ext>
              <a:ext uri="{C183D7F6-B498-43B3-948B-1728B52AA6E4}">
                <adec:decorative xmlns:adec="http://schemas.microsoft.com/office/drawing/2017/decorative" val="0"/>
              </a:ext>
            </a:extLst>
          </p:cNvPr>
          <p:cNvSpPr txBox="1"/>
          <p:nvPr/>
        </p:nvSpPr>
        <p:spPr>
          <a:xfrm>
            <a:off x="4638931" y="5391883"/>
            <a:ext cx="1602056" cy="184666"/>
          </a:xfrm>
          <a:prstGeom prst="rect">
            <a:avLst/>
          </a:prstGeom>
          <a:noFill/>
        </p:spPr>
        <p:txBody>
          <a:bodyPr wrap="square" lIns="0" tIns="0" rIns="0" bIns="0" rtlCol="0" anchor="ctr">
            <a:spAutoFit/>
          </a:bodyPr>
          <a:lstStyle/>
          <a:p>
            <a:pPr defTabSz="914367">
              <a:defRPr/>
            </a:pPr>
            <a:r>
              <a:rPr lang="en-US" sz="1200" noProof="0">
                <a:solidFill>
                  <a:prstClr val="black"/>
                </a:solidFill>
                <a:latin typeface="Segoe UI Semibold"/>
              </a:rPr>
              <a:t>Copilot in Teams</a:t>
            </a:r>
          </a:p>
        </p:txBody>
      </p:sp>
      <p:sp>
        <p:nvSpPr>
          <p:cNvPr id="94" name="Step 5 bottom">
            <a:extLst>
              <a:ext uri="{FF2B5EF4-FFF2-40B4-BE49-F238E27FC236}">
                <a16:creationId xmlns:a16="http://schemas.microsoft.com/office/drawing/2014/main" id="{0155F2CA-0B2D-3B1B-C1E5-8668F9EBAA51}"/>
              </a:ext>
              <a:ext uri="{C183D7F6-B498-43B3-948B-1728B52AA6E4}">
                <adec:decorative xmlns:adec="http://schemas.microsoft.com/office/drawing/2017/decorative" val="1"/>
              </a:ext>
            </a:extLst>
          </p:cNvPr>
          <p:cNvSpPr/>
          <p:nvPr/>
        </p:nvSpPr>
        <p:spPr bwMode="auto">
          <a:xfrm>
            <a:off x="3690824" y="5750163"/>
            <a:ext cx="2844911" cy="480654"/>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dirty="0">
                <a:solidFill>
                  <a:srgbClr val="1A1A1A"/>
                </a:solidFill>
                <a:latin typeface="Segoe UI"/>
              </a:rPr>
              <a:t>Prompt: </a:t>
            </a:r>
            <a:r>
              <a:rPr lang="en-US" sz="900" spc="0" noProof="0" dirty="0">
                <a:solidFill>
                  <a:schemeClr val="tx1"/>
                </a:solidFill>
                <a:latin typeface="Segoe UI"/>
              </a:rPr>
              <a:t>Provide me with a summary of the meeting notes, sentiment of the discussion, and follow-up items for task owners and items to resolve.</a:t>
            </a: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kern="0" noProof="0" dirty="0">
              <a:solidFill>
                <a:srgbClr val="1A1A1A"/>
              </a:solidFill>
              <a:latin typeface="Segoe UI"/>
            </a:endParaRPr>
          </a:p>
        </p:txBody>
      </p:sp>
      <p:sp>
        <p:nvSpPr>
          <p:cNvPr id="78" name="Step 6 time">
            <a:extLst>
              <a:ext uri="{FF2B5EF4-FFF2-40B4-BE49-F238E27FC236}">
                <a16:creationId xmlns:a16="http://schemas.microsoft.com/office/drawing/2014/main" id="{159FAD6E-7888-C8F3-A949-8036B5152ABE}"/>
              </a:ext>
            </a:extLst>
          </p:cNvPr>
          <p:cNvSpPr/>
          <p:nvPr/>
        </p:nvSpPr>
        <p:spPr bwMode="auto">
          <a:xfrm>
            <a:off x="566416" y="4048426"/>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4:00 pm</a:t>
            </a:r>
          </a:p>
        </p:txBody>
      </p:sp>
      <p:sp>
        <p:nvSpPr>
          <p:cNvPr id="80" name="Step 6 top">
            <a:extLst>
              <a:ext uri="{FF2B5EF4-FFF2-40B4-BE49-F238E27FC236}">
                <a16:creationId xmlns:a16="http://schemas.microsoft.com/office/drawing/2014/main" id="{79F11E1A-EA0A-DF97-31CC-CA5305C9361D}"/>
              </a:ext>
            </a:extLst>
          </p:cNvPr>
          <p:cNvSpPr txBox="1"/>
          <p:nvPr/>
        </p:nvSpPr>
        <p:spPr>
          <a:xfrm>
            <a:off x="566415" y="4500890"/>
            <a:ext cx="274820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The agent ends the day by checking emails and messages to ensure all urgent communications are addressed and to prepare for the next day.</a:t>
            </a:r>
          </a:p>
        </p:txBody>
      </p:sp>
      <p:pic>
        <p:nvPicPr>
          <p:cNvPr id="12" name="Picture 11" descr="Zip Co logo SVG free download, id: 101874 - Brandlogos.net">
            <a:hlinkClick r:id="rId11"/>
            <a:extLst>
              <a:ext uri="{FF2B5EF4-FFF2-40B4-BE49-F238E27FC236}">
                <a16:creationId xmlns:a16="http://schemas.microsoft.com/office/drawing/2014/main" id="{E6F5F252-00DC-1071-8F1F-0CB1EFEA486D}"/>
              </a:ext>
            </a:extLst>
          </p:cNvPr>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907067" y="5418644"/>
            <a:ext cx="197434" cy="16044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AA5EA84-DC7F-5F22-4379-215110E3D649}"/>
              </a:ext>
              <a:ext uri="{C183D7F6-B498-43B3-948B-1728B52AA6E4}">
                <adec:decorative xmlns:adec="http://schemas.microsoft.com/office/drawing/2017/decorative" val="0"/>
              </a:ext>
            </a:extLst>
          </p:cNvPr>
          <p:cNvSpPr txBox="1"/>
          <p:nvPr/>
        </p:nvSpPr>
        <p:spPr>
          <a:xfrm>
            <a:off x="1286540" y="5388082"/>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sp>
        <p:nvSpPr>
          <p:cNvPr id="77" name="Step 6 bottom">
            <a:extLst>
              <a:ext uri="{FF2B5EF4-FFF2-40B4-BE49-F238E27FC236}">
                <a16:creationId xmlns:a16="http://schemas.microsoft.com/office/drawing/2014/main" id="{099E8778-17C1-37AE-3D02-875FAAA127EF}"/>
              </a:ext>
              <a:ext uri="{C183D7F6-B498-43B3-948B-1728B52AA6E4}">
                <adec:decorative xmlns:adec="http://schemas.microsoft.com/office/drawing/2017/decorative" val="1"/>
              </a:ext>
            </a:extLst>
          </p:cNvPr>
          <p:cNvSpPr/>
          <p:nvPr/>
        </p:nvSpPr>
        <p:spPr bwMode="auto">
          <a:xfrm>
            <a:off x="566415" y="5753713"/>
            <a:ext cx="2705513" cy="59747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dirty="0">
                <a:solidFill>
                  <a:srgbClr val="1A1A1A"/>
                </a:solidFill>
                <a:latin typeface="Segoe UI"/>
              </a:rPr>
              <a:t>Prompt: </a:t>
            </a:r>
            <a:r>
              <a:rPr lang="en-US" sz="900" spc="0" noProof="0" dirty="0">
                <a:solidFill>
                  <a:schemeClr val="tx1"/>
                </a:solidFill>
                <a:latin typeface="Segoe UI"/>
              </a:rPr>
              <a:t>Which of my emails have timelines before close of business by end of day, and which emails should I prioritize to respond to tomorrow?</a:t>
            </a: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kern="0" noProof="0" dirty="0">
              <a:solidFill>
                <a:srgbClr val="1A1A1A"/>
              </a:solidFill>
              <a:latin typeface="Segoe UI"/>
            </a:endParaRPr>
          </a:p>
        </p:txBody>
      </p:sp>
      <p:pic>
        <p:nvPicPr>
          <p:cNvPr id="3" name="Picture 2" descr="A person wearing a headset&#10;&#10;Description automatically generated">
            <a:extLst>
              <a:ext uri="{FF2B5EF4-FFF2-40B4-BE49-F238E27FC236}">
                <a16:creationId xmlns:a16="http://schemas.microsoft.com/office/drawing/2014/main" id="{DB2B3755-AFEE-23B9-FD33-E96307B92BE5}"/>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flipH="1">
            <a:off x="10008802" y="4370204"/>
            <a:ext cx="2171962" cy="2487796"/>
          </a:xfrm>
          <a:prstGeom prst="rect">
            <a:avLst/>
          </a:prstGeom>
        </p:spPr>
      </p:pic>
    </p:spTree>
    <p:extLst>
      <p:ext uri="{BB962C8B-B14F-4D97-AF65-F5344CB8AC3E}">
        <p14:creationId xmlns:p14="http://schemas.microsoft.com/office/powerpoint/2010/main" val="269679477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F5A25-E0EF-0C5D-52AD-B771EC01CF98}"/>
            </a:ext>
          </a:extLst>
        </p:cNvPr>
        <p:cNvGrpSpPr/>
        <p:nvPr/>
      </p:nvGrpSpPr>
      <p:grpSpPr>
        <a:xfrm>
          <a:off x="0" y="0"/>
          <a:ext cx="0" cy="0"/>
          <a:chOff x="0" y="0"/>
          <a:chExt cx="0" cy="0"/>
        </a:xfrm>
      </p:grpSpPr>
      <p:sp>
        <p:nvSpPr>
          <p:cNvPr id="68" name="Title 67">
            <a:extLst>
              <a:ext uri="{FF2B5EF4-FFF2-40B4-BE49-F238E27FC236}">
                <a16:creationId xmlns:a16="http://schemas.microsoft.com/office/drawing/2014/main" id="{39E00E4E-D331-1649-49A2-4D229B6CDD08}"/>
              </a:ext>
            </a:extLst>
          </p:cNvPr>
          <p:cNvSpPr>
            <a:spLocks noGrp="1"/>
          </p:cNvSpPr>
          <p:nvPr>
            <p:ph type="title"/>
          </p:nvPr>
        </p:nvSpPr>
        <p:spPr>
          <a:xfrm>
            <a:off x="584200" y="387766"/>
            <a:ext cx="5672544" cy="263149"/>
          </a:xfrm>
        </p:spPr>
        <p:txBody>
          <a:bodyPr/>
          <a:lstStyle/>
          <a:p>
            <a:r>
              <a:rPr lang="en-US" noProof="0" dirty="0"/>
              <a:t>A day in the life of a Social Services Supervisor</a:t>
            </a:r>
          </a:p>
        </p:txBody>
      </p:sp>
      <p:sp>
        <p:nvSpPr>
          <p:cNvPr id="152" name="TextBox 151">
            <a:extLst>
              <a:ext uri="{FF2B5EF4-FFF2-40B4-BE49-F238E27FC236}">
                <a16:creationId xmlns:a16="http://schemas.microsoft.com/office/drawing/2014/main" id="{5D4B7DA2-A9DB-EAF9-C2D5-DA861D1FC1CD}"/>
              </a:ext>
            </a:extLst>
          </p:cNvPr>
          <p:cNvSpPr txBox="1"/>
          <p:nvPr/>
        </p:nvSpPr>
        <p:spPr>
          <a:xfrm>
            <a:off x="10089792" y="2027622"/>
            <a:ext cx="1905067" cy="1600438"/>
          </a:xfrm>
          <a:prstGeom prst="rect">
            <a:avLst/>
          </a:prstGeom>
          <a:noFill/>
        </p:spPr>
        <p:txBody>
          <a:bodyPr wrap="square" lIns="0" tIns="0" rIns="0" bIns="0" rtlCol="0">
            <a:spAutoFit/>
          </a:bodyPr>
          <a:lstStyle/>
          <a:p>
            <a:pPr algn="r"/>
            <a:r>
              <a:rPr lang="en-US" sz="2400" noProof="0" dirty="0">
                <a:solidFill>
                  <a:schemeClr val="accent3"/>
                </a:solidFill>
                <a:latin typeface="Segoe UI Semibold"/>
              </a:rPr>
              <a:t>Mila,</a:t>
            </a:r>
          </a:p>
          <a:p>
            <a:pPr algn="r"/>
            <a:r>
              <a:rPr kumimoji="0" lang="en-US" sz="1600" u="none" strike="noStrike" kern="1200" cap="none" spc="0" normalizeH="0" baseline="0" noProof="0" dirty="0">
                <a:ln>
                  <a:noFill/>
                </a:ln>
                <a:solidFill>
                  <a:schemeClr val="accent3"/>
                </a:solidFill>
                <a:effectLst/>
                <a:uLnTx/>
                <a:uFillTx/>
                <a:latin typeface="Segoe UI" panose="020B0502040204020203" pitchFamily="34" charset="0"/>
                <a:cs typeface="Segoe UI" panose="020B0502040204020203" pitchFamily="34" charset="0"/>
              </a:rPr>
              <a:t> a Director of Child Welfare, seeks insights on her team’s caseload and impact.  </a:t>
            </a:r>
            <a:endParaRPr kumimoji="0" lang="en-US" sz="2000" u="none" strike="noStrike" kern="1200" cap="none" spc="0" normalizeH="0" baseline="0" noProof="0" dirty="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153" name="Graphic 152">
            <a:extLst>
              <a:ext uri="{FF2B5EF4-FFF2-40B4-BE49-F238E27FC236}">
                <a16:creationId xmlns:a16="http://schemas.microsoft.com/office/drawing/2014/main" id="{9B582470-2AFB-606F-B3E8-CBAB11DC142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11205838" y="3696273"/>
            <a:ext cx="274790" cy="274790"/>
          </a:xfrm>
          <a:prstGeom prst="rect">
            <a:avLst/>
          </a:prstGeom>
        </p:spPr>
      </p:pic>
      <p:sp>
        <p:nvSpPr>
          <p:cNvPr id="41" name="Text Placeholder 40">
            <a:extLst>
              <a:ext uri="{FF2B5EF4-FFF2-40B4-BE49-F238E27FC236}">
                <a16:creationId xmlns:a16="http://schemas.microsoft.com/office/drawing/2014/main" id="{9414405F-8969-C923-31FE-3E87641AEBD1}"/>
              </a:ext>
            </a:extLst>
          </p:cNvPr>
          <p:cNvSpPr>
            <a:spLocks noGrp="1"/>
          </p:cNvSpPr>
          <p:nvPr>
            <p:ph type="body" sz="quarter" idx="17"/>
          </p:nvPr>
        </p:nvSpPr>
        <p:spPr>
          <a:xfrm>
            <a:off x="6096001" y="521099"/>
            <a:ext cx="4022928" cy="169277"/>
          </a:xfrm>
        </p:spPr>
        <p:txBody>
          <a:bodyPr/>
          <a:lstStyle/>
          <a:p>
            <a:r>
              <a:rPr lang="en-US" noProof="0" dirty="0">
                <a:latin typeface="Segoe UI Semibold"/>
                <a:cs typeface="Segoe UI Semibold"/>
              </a:rPr>
              <a:t>Microsoft 365 Copilot</a:t>
            </a:r>
            <a:endParaRPr lang="en-US" noProof="0" dirty="0"/>
          </a:p>
        </p:txBody>
      </p:sp>
      <p:sp>
        <p:nvSpPr>
          <p:cNvPr id="46" name="Text Placeholder 45">
            <a:extLst>
              <a:ext uri="{FF2B5EF4-FFF2-40B4-BE49-F238E27FC236}">
                <a16:creationId xmlns:a16="http://schemas.microsoft.com/office/drawing/2014/main" id="{F206261A-0682-2B2E-C169-3ACE6EE6CECA}"/>
              </a:ext>
            </a:extLst>
          </p:cNvPr>
          <p:cNvSpPr>
            <a:spLocks noGrp="1"/>
          </p:cNvSpPr>
          <p:nvPr>
            <p:ph type="body" sz="quarter" idx="38"/>
          </p:nvPr>
        </p:nvSpPr>
        <p:spPr>
          <a:solidFill>
            <a:srgbClr val="0070C0"/>
          </a:solidFill>
        </p:spPr>
        <p:txBody>
          <a:bodyPr/>
          <a:lstStyle/>
          <a:p>
            <a:endParaRPr lang="en-US" noProof="0"/>
          </a:p>
        </p:txBody>
      </p:sp>
      <p:sp>
        <p:nvSpPr>
          <p:cNvPr id="47" name="Text Placeholder 46">
            <a:extLst>
              <a:ext uri="{FF2B5EF4-FFF2-40B4-BE49-F238E27FC236}">
                <a16:creationId xmlns:a16="http://schemas.microsoft.com/office/drawing/2014/main" id="{AB2F272F-5C4A-BCAC-26DF-68E8FC1727B1}"/>
              </a:ext>
            </a:extLst>
          </p:cNvPr>
          <p:cNvSpPr>
            <a:spLocks noGrp="1"/>
          </p:cNvSpPr>
          <p:nvPr>
            <p:ph type="body" sz="quarter" idx="39"/>
          </p:nvPr>
        </p:nvSpPr>
        <p:spPr>
          <a:solidFill>
            <a:srgbClr val="0078D4"/>
          </a:solidFill>
        </p:spPr>
        <p:txBody>
          <a:bodyPr/>
          <a:lstStyle/>
          <a:p>
            <a:endParaRPr lang="en-US" noProof="0"/>
          </a:p>
        </p:txBody>
      </p:sp>
      <p:sp>
        <p:nvSpPr>
          <p:cNvPr id="48" name="Text Placeholder 47">
            <a:extLst>
              <a:ext uri="{FF2B5EF4-FFF2-40B4-BE49-F238E27FC236}">
                <a16:creationId xmlns:a16="http://schemas.microsoft.com/office/drawing/2014/main" id="{8EDF66DF-E315-70AB-2E29-1AEE7AC39850}"/>
              </a:ext>
            </a:extLst>
          </p:cNvPr>
          <p:cNvSpPr>
            <a:spLocks noGrp="1"/>
          </p:cNvSpPr>
          <p:nvPr>
            <p:ph type="body" sz="quarter" idx="40"/>
          </p:nvPr>
        </p:nvSpPr>
        <p:spPr>
          <a:solidFill>
            <a:schemeClr val="bg1">
              <a:lumMod val="50000"/>
            </a:schemeClr>
          </a:solidFill>
        </p:spPr>
        <p:txBody>
          <a:bodyPr/>
          <a:lstStyle/>
          <a:p>
            <a:endParaRPr lang="en-US" noProof="0"/>
          </a:p>
        </p:txBody>
      </p:sp>
      <p:sp>
        <p:nvSpPr>
          <p:cNvPr id="15" name="Text Placeholder 14">
            <a:extLst>
              <a:ext uri="{FF2B5EF4-FFF2-40B4-BE49-F238E27FC236}">
                <a16:creationId xmlns:a16="http://schemas.microsoft.com/office/drawing/2014/main" id="{7D4837D4-E9E1-B2CA-0DDB-0E6595ADE167}"/>
              </a:ext>
            </a:extLst>
          </p:cNvPr>
          <p:cNvSpPr>
            <a:spLocks noGrp="1"/>
          </p:cNvSpPr>
          <p:nvPr>
            <p:ph type="body" sz="quarter" idx="37"/>
          </p:nvPr>
        </p:nvSpPr>
        <p:spPr/>
        <p:txBody>
          <a:bodyPr/>
          <a:lstStyle/>
          <a:p>
            <a:endParaRPr lang="en-US" noProof="0"/>
          </a:p>
        </p:txBody>
      </p:sp>
      <p:sp>
        <p:nvSpPr>
          <p:cNvPr id="2" name="Rectangle: Rounded Corners 6">
            <a:extLst>
              <a:ext uri="{FF2B5EF4-FFF2-40B4-BE49-F238E27FC236}">
                <a16:creationId xmlns:a16="http://schemas.microsoft.com/office/drawing/2014/main" id="{9CAFEB83-396D-2273-03CB-AD997E7460D1}"/>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4" name="Rectangle: Rounded Corners 6">
            <a:extLst>
              <a:ext uri="{FF2B5EF4-FFF2-40B4-BE49-F238E27FC236}">
                <a16:creationId xmlns:a16="http://schemas.microsoft.com/office/drawing/2014/main" id="{4F607590-CBA6-CD98-E265-44FB495AAF1C}"/>
              </a:ext>
              <a:ext uri="{C183D7F6-B498-43B3-948B-1728B52AA6E4}">
                <adec:decorative xmlns:adec="http://schemas.microsoft.com/office/drawing/2017/decorative" val="1"/>
              </a:ext>
            </a:extLst>
          </p:cNvPr>
          <p:cNvSpPr/>
          <p:nvPr/>
        </p:nvSpPr>
        <p:spPr bwMode="auto">
          <a:xfrm>
            <a:off x="1286540" y="1134767"/>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a:t>
            </a:r>
            <a:r>
              <a:rPr lang="en-US" sz="900" dirty="0">
                <a:solidFill>
                  <a:srgbClr val="73391D"/>
                </a:solidFill>
                <a:latin typeface="Segoe UI Semibold" panose="020B0702040204020203" pitchFamily="34" charset="0"/>
                <a:cs typeface="Segoe UI Semibold" panose="020B0702040204020203" pitchFamily="34" charset="0"/>
              </a:rPr>
              <a:t>30</a:t>
            </a: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 minutes per day</a:t>
            </a:r>
          </a:p>
        </p:txBody>
      </p:sp>
      <p:pic>
        <p:nvPicPr>
          <p:cNvPr id="5" name="Graphic 4">
            <a:extLst>
              <a:ext uri="{FF2B5EF4-FFF2-40B4-BE49-F238E27FC236}">
                <a16:creationId xmlns:a16="http://schemas.microsoft.com/office/drawing/2014/main" id="{748344F2-105F-EADA-6DBE-CACAF734FC9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36270" y="1170767"/>
            <a:ext cx="144000" cy="144000"/>
          </a:xfrm>
          <a:prstGeom prst="rect">
            <a:avLst/>
          </a:prstGeom>
        </p:spPr>
      </p:pic>
      <p:sp>
        <p:nvSpPr>
          <p:cNvPr id="10" name="Rectangle: Rounded Corners 6">
            <a:extLst>
              <a:ext uri="{FF2B5EF4-FFF2-40B4-BE49-F238E27FC236}">
                <a16:creationId xmlns:a16="http://schemas.microsoft.com/office/drawing/2014/main" id="{6B2F146B-CC2F-4B8F-D658-1FFE1661D6C5}"/>
              </a:ext>
              <a:ext uri="{C183D7F6-B498-43B3-948B-1728B52AA6E4}">
                <adec:decorative xmlns:adec="http://schemas.microsoft.com/office/drawing/2017/decorative" val="1"/>
              </a:ext>
            </a:extLst>
          </p:cNvPr>
          <p:cNvSpPr/>
          <p:nvPr/>
        </p:nvSpPr>
        <p:spPr bwMode="auto">
          <a:xfrm>
            <a:off x="2908241" y="1134767"/>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Report writing</a:t>
            </a:r>
          </a:p>
        </p:txBody>
      </p:sp>
      <p:pic>
        <p:nvPicPr>
          <p:cNvPr id="11" name="Graphic 10">
            <a:extLst>
              <a:ext uri="{FF2B5EF4-FFF2-40B4-BE49-F238E27FC236}">
                <a16:creationId xmlns:a16="http://schemas.microsoft.com/office/drawing/2014/main" id="{00A4776D-9DB7-B1B2-A604-43D589D69E5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968076" y="1170767"/>
            <a:ext cx="144000" cy="144000"/>
          </a:xfrm>
          <a:prstGeom prst="rect">
            <a:avLst/>
          </a:prstGeom>
        </p:spPr>
      </p:pic>
      <p:sp>
        <p:nvSpPr>
          <p:cNvPr id="7" name="Rectangle: Rounded Corners 6">
            <a:extLst>
              <a:ext uri="{FF2B5EF4-FFF2-40B4-BE49-F238E27FC236}">
                <a16:creationId xmlns:a16="http://schemas.microsoft.com/office/drawing/2014/main" id="{91000481-BFE6-62B2-581F-7D5816C8C892}"/>
              </a:ext>
              <a:ext uri="{C183D7F6-B498-43B3-948B-1728B52AA6E4}">
                <adec:decorative xmlns:adec="http://schemas.microsoft.com/office/drawing/2017/decorative" val="1"/>
              </a:ext>
            </a:extLst>
          </p:cNvPr>
          <p:cNvSpPr/>
          <p:nvPr/>
        </p:nvSpPr>
        <p:spPr bwMode="auto">
          <a:xfrm>
            <a:off x="5754503" y="1134767"/>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dirty="0">
                <a:solidFill>
                  <a:srgbClr val="73391D"/>
                </a:solidFill>
                <a:latin typeface="Segoe UI Semibold" panose="020B0702040204020203" pitchFamily="34" charset="0"/>
                <a:cs typeface="Segoe UI Semibold" panose="020B0702040204020203" pitchFamily="34" charset="0"/>
              </a:rPr>
              <a:t>Additional training</a:t>
            </a:r>
            <a:endPar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8" name="Graphic 7">
            <a:extLst>
              <a:ext uri="{FF2B5EF4-FFF2-40B4-BE49-F238E27FC236}">
                <a16:creationId xmlns:a16="http://schemas.microsoft.com/office/drawing/2014/main" id="{1DE6C679-7AC3-7997-28E1-ABC71BAC1BC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01636" y="1170767"/>
            <a:ext cx="144000" cy="144000"/>
          </a:xfrm>
          <a:prstGeom prst="rect">
            <a:avLst/>
          </a:prstGeom>
        </p:spPr>
      </p:pic>
      <p:sp>
        <p:nvSpPr>
          <p:cNvPr id="87" name="Step 1 time">
            <a:extLst>
              <a:ext uri="{FF2B5EF4-FFF2-40B4-BE49-F238E27FC236}">
                <a16:creationId xmlns:a16="http://schemas.microsoft.com/office/drawing/2014/main" id="{CD74E579-BD94-1A5B-2C31-30B5E55B0075}"/>
              </a:ext>
            </a:extLst>
          </p:cNvPr>
          <p:cNvSpPr/>
          <p:nvPr/>
        </p:nvSpPr>
        <p:spPr bwMode="auto">
          <a:xfrm>
            <a:off x="566416"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7:30 am</a:t>
            </a:r>
          </a:p>
        </p:txBody>
      </p:sp>
      <p:sp>
        <p:nvSpPr>
          <p:cNvPr id="86" name="Step 1 top">
            <a:extLst>
              <a:ext uri="{FF2B5EF4-FFF2-40B4-BE49-F238E27FC236}">
                <a16:creationId xmlns:a16="http://schemas.microsoft.com/office/drawing/2014/main" id="{F3F3047E-8840-55A1-26C3-F32DDE57D1D6}"/>
              </a:ext>
            </a:extLst>
          </p:cNvPr>
          <p:cNvSpPr txBox="1"/>
          <p:nvPr/>
        </p:nvSpPr>
        <p:spPr>
          <a:xfrm>
            <a:off x="566414" y="2033954"/>
            <a:ext cx="2705513" cy="553998"/>
          </a:xfrm>
          <a:prstGeom prst="rect">
            <a:avLst/>
          </a:prstGeom>
          <a:noFill/>
        </p:spPr>
        <p:txBody>
          <a:bodyPr wrap="square" lIns="91440" tIns="0" rIns="91440" bIns="0"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900" b="0" i="0" u="none" strike="noStrike" kern="1200" cap="none" spc="0" normalizeH="0" baseline="0" noProof="0" dirty="0">
                <a:ln>
                  <a:noFill/>
                </a:ln>
                <a:effectLst/>
                <a:uLnTx/>
                <a:uFillTx/>
                <a:latin typeface="Segoe UI"/>
                <a:ea typeface="+mn-ea"/>
                <a:cs typeface="+mn-cs"/>
              </a:rPr>
              <a:t>Review summation of briefings and reports from across the organization and departments. Including updates from intake, case workers, reunification teams, etc.</a:t>
            </a:r>
          </a:p>
        </p:txBody>
      </p:sp>
      <p:pic>
        <p:nvPicPr>
          <p:cNvPr id="6" name="Picture 5" descr="Zip Co logo SVG free download, id: 101874 - Brandlogos.net">
            <a:hlinkClick r:id="rId11"/>
            <a:extLst>
              <a:ext uri="{FF2B5EF4-FFF2-40B4-BE49-F238E27FC236}">
                <a16:creationId xmlns:a16="http://schemas.microsoft.com/office/drawing/2014/main" id="{08BFAD9A-D381-DD28-A13B-70135ED6FF0C}"/>
              </a:ext>
            </a:extLst>
          </p:cNvPr>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27073" y="2950958"/>
            <a:ext cx="197434" cy="16044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1FC1B92-9FD9-5EF1-1CD5-61DDCBC74D93}"/>
              </a:ext>
              <a:ext uri="{C183D7F6-B498-43B3-948B-1728B52AA6E4}">
                <adec:decorative xmlns:adec="http://schemas.microsoft.com/office/drawing/2017/decorative" val="0"/>
              </a:ext>
            </a:extLst>
          </p:cNvPr>
          <p:cNvSpPr txBox="1"/>
          <p:nvPr/>
        </p:nvSpPr>
        <p:spPr>
          <a:xfrm>
            <a:off x="1206546" y="2920396"/>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sp>
        <p:nvSpPr>
          <p:cNvPr id="84" name="Step 1 bottom">
            <a:extLst>
              <a:ext uri="{FF2B5EF4-FFF2-40B4-BE49-F238E27FC236}">
                <a16:creationId xmlns:a16="http://schemas.microsoft.com/office/drawing/2014/main" id="{E3DEFD97-DDF0-4A0F-817D-6142EEFB790A}"/>
              </a:ext>
              <a:ext uri="{C183D7F6-B498-43B3-948B-1728B52AA6E4}">
                <adec:decorative xmlns:adec="http://schemas.microsoft.com/office/drawing/2017/decorative" val="1"/>
              </a:ext>
            </a:extLst>
          </p:cNvPr>
          <p:cNvSpPr/>
          <p:nvPr/>
        </p:nvSpPr>
        <p:spPr bwMode="auto">
          <a:xfrm>
            <a:off x="566415" y="3167836"/>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Summarize the information contained in relevant emails from my staff and other stakeholders received in the last 24 hours.</a:t>
            </a:r>
          </a:p>
          <a:p>
            <a:pPr defTabSz="932472" fontAlgn="base">
              <a:spcBef>
                <a:spcPct val="0"/>
              </a:spcBef>
              <a:spcAft>
                <a:spcPct val="0"/>
              </a:spcAft>
            </a:pPr>
            <a:endParaRPr lang="en-US" sz="900" kern="0" noProof="0" dirty="0">
              <a:solidFill>
                <a:srgbClr val="1A1A1A"/>
              </a:solidFill>
              <a:latin typeface="Segoe UI"/>
            </a:endParaRPr>
          </a:p>
        </p:txBody>
      </p:sp>
      <p:sp>
        <p:nvSpPr>
          <p:cNvPr id="89" name="Step 2 time">
            <a:extLst>
              <a:ext uri="{FF2B5EF4-FFF2-40B4-BE49-F238E27FC236}">
                <a16:creationId xmlns:a16="http://schemas.microsoft.com/office/drawing/2014/main" id="{9F24935D-EBAD-15B9-B940-EA45F637DF3A}"/>
              </a:ext>
            </a:extLst>
          </p:cNvPr>
          <p:cNvSpPr/>
          <p:nvPr/>
        </p:nvSpPr>
        <p:spPr bwMode="auto">
          <a:xfrm>
            <a:off x="382045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9:30 am</a:t>
            </a:r>
          </a:p>
        </p:txBody>
      </p:sp>
      <p:sp>
        <p:nvSpPr>
          <p:cNvPr id="90" name="Step 2 top">
            <a:extLst>
              <a:ext uri="{FF2B5EF4-FFF2-40B4-BE49-F238E27FC236}">
                <a16:creationId xmlns:a16="http://schemas.microsoft.com/office/drawing/2014/main" id="{65FA8FA0-EB6A-DE8B-F1D3-4D80CE4B880B}"/>
              </a:ext>
            </a:extLst>
          </p:cNvPr>
          <p:cNvSpPr txBox="1"/>
          <p:nvPr/>
        </p:nvSpPr>
        <p:spPr>
          <a:xfrm>
            <a:off x="3802523" y="2033954"/>
            <a:ext cx="2907304"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Alignment on near-term priorities and</a:t>
            </a:r>
            <a:br>
              <a:rPr kumimoji="0" lang="en-US" b="0" i="0" u="none" strike="noStrike" kern="0" cap="none" spc="0" normalizeH="0" baseline="0" noProof="0" dirty="0">
                <a:ln>
                  <a:noFill/>
                </a:ln>
                <a:solidFill>
                  <a:srgbClr val="1A1A1A"/>
                </a:solidFill>
                <a:effectLst/>
                <a:uLnTx/>
                <a:uFillTx/>
                <a:cs typeface="Segoe UI" pitchFamily="34" charset="0"/>
              </a:rPr>
            </a:br>
            <a:r>
              <a:rPr kumimoji="0" lang="en-US" b="0" i="0" u="none" strike="noStrike" kern="0" cap="none" spc="0" normalizeH="0" baseline="0" noProof="0" dirty="0">
                <a:ln>
                  <a:noFill/>
                </a:ln>
                <a:solidFill>
                  <a:srgbClr val="1A1A1A"/>
                </a:solidFill>
                <a:effectLst/>
                <a:uLnTx/>
                <a:uFillTx/>
                <a:cs typeface="Segoe UI" pitchFamily="34" charset="0"/>
              </a:rPr>
              <a:t>longer-term issues, ensuring projects and</a:t>
            </a:r>
            <a:br>
              <a:rPr kumimoji="0" lang="en-US" b="0" i="0" u="none" strike="noStrike" kern="0" cap="none" spc="0" normalizeH="0" baseline="0" noProof="0" dirty="0">
                <a:ln>
                  <a:noFill/>
                </a:ln>
                <a:solidFill>
                  <a:srgbClr val="1A1A1A"/>
                </a:solidFill>
                <a:effectLst/>
                <a:uLnTx/>
                <a:uFillTx/>
                <a:cs typeface="Segoe UI" pitchFamily="34" charset="0"/>
              </a:rPr>
            </a:br>
            <a:r>
              <a:rPr kumimoji="0" lang="en-US" b="0" i="0" u="none" strike="noStrike" kern="0" cap="none" spc="0" normalizeH="0" baseline="0" noProof="0" dirty="0">
                <a:ln>
                  <a:noFill/>
                </a:ln>
                <a:solidFill>
                  <a:srgbClr val="1A1A1A"/>
                </a:solidFill>
                <a:effectLst/>
                <a:uLnTx/>
                <a:uFillTx/>
                <a:cs typeface="Segoe UI" pitchFamily="34" charset="0"/>
              </a:rPr>
              <a:t>teams are on track with projects and tasks.</a:t>
            </a:r>
          </a:p>
        </p:txBody>
      </p:sp>
      <p:pic>
        <p:nvPicPr>
          <p:cNvPr id="12" name="Picture 6" descr="Microsoft Teams Logo, symbol, meaning, history, PNG">
            <a:hlinkClick r:id="rId13"/>
            <a:extLst>
              <a:ext uri="{FF2B5EF4-FFF2-40B4-BE49-F238E27FC236}">
                <a16:creationId xmlns:a16="http://schemas.microsoft.com/office/drawing/2014/main" id="{1E66DF72-E3D0-A4C3-C95A-3F4994656E98}"/>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l="20244" r="20244"/>
          <a:stretch/>
        </p:blipFill>
        <p:spPr bwMode="auto">
          <a:xfrm>
            <a:off x="4042164" y="2912453"/>
            <a:ext cx="228153" cy="21564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433DAEA-995A-E584-9155-3869C4418058}"/>
              </a:ext>
              <a:ext uri="{C183D7F6-B498-43B3-948B-1728B52AA6E4}">
                <adec:decorative xmlns:adec="http://schemas.microsoft.com/office/drawing/2017/decorative" val="0"/>
              </a:ext>
            </a:extLst>
          </p:cNvPr>
          <p:cNvSpPr txBox="1"/>
          <p:nvPr/>
        </p:nvSpPr>
        <p:spPr>
          <a:xfrm>
            <a:off x="4442471" y="2904679"/>
            <a:ext cx="1602056"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in Teams</a:t>
            </a:r>
          </a:p>
        </p:txBody>
      </p:sp>
      <p:sp>
        <p:nvSpPr>
          <p:cNvPr id="88" name="Step 2 bottom">
            <a:extLst>
              <a:ext uri="{FF2B5EF4-FFF2-40B4-BE49-F238E27FC236}">
                <a16:creationId xmlns:a16="http://schemas.microsoft.com/office/drawing/2014/main" id="{5A142B5A-8FB5-F097-870E-53C39FF5D959}"/>
              </a:ext>
              <a:ext uri="{C183D7F6-B498-43B3-948B-1728B52AA6E4}">
                <adec:decorative xmlns:adec="http://schemas.microsoft.com/office/drawing/2017/decorative" val="1"/>
              </a:ext>
            </a:extLst>
          </p:cNvPr>
          <p:cNvSpPr/>
          <p:nvPr/>
        </p:nvSpPr>
        <p:spPr bwMode="auto">
          <a:xfrm>
            <a:off x="3802523" y="3167835"/>
            <a:ext cx="2844911"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Summarize the meetings and define next steps and actions.</a:t>
            </a:r>
          </a:p>
          <a:p>
            <a:pPr defTabSz="932472" fontAlgn="base">
              <a:spcBef>
                <a:spcPct val="0"/>
              </a:spcBef>
              <a:spcAft>
                <a:spcPct val="0"/>
              </a:spcAft>
            </a:pPr>
            <a:endParaRPr lang="en-US" sz="900" kern="0" noProof="0" dirty="0">
              <a:solidFill>
                <a:srgbClr val="1A1A1A"/>
              </a:solidFill>
              <a:latin typeface="Segoe UI"/>
            </a:endParaRPr>
          </a:p>
        </p:txBody>
      </p:sp>
      <p:sp>
        <p:nvSpPr>
          <p:cNvPr id="91" name="Step 3 time">
            <a:extLst>
              <a:ext uri="{FF2B5EF4-FFF2-40B4-BE49-F238E27FC236}">
                <a16:creationId xmlns:a16="http://schemas.microsoft.com/office/drawing/2014/main" id="{60C7CE3E-895B-E0FB-13E4-3F3C6BF4D013}"/>
              </a:ext>
            </a:extLst>
          </p:cNvPr>
          <p:cNvSpPr/>
          <p:nvPr/>
        </p:nvSpPr>
        <p:spPr bwMode="auto">
          <a:xfrm>
            <a:off x="707449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10:00 am</a:t>
            </a:r>
          </a:p>
        </p:txBody>
      </p:sp>
      <p:sp>
        <p:nvSpPr>
          <p:cNvPr id="93" name="Step 3 top">
            <a:extLst>
              <a:ext uri="{FF2B5EF4-FFF2-40B4-BE49-F238E27FC236}">
                <a16:creationId xmlns:a16="http://schemas.microsoft.com/office/drawing/2014/main" id="{6311EBB1-648C-597F-67AD-780CAFEDF4EE}"/>
              </a:ext>
            </a:extLst>
          </p:cNvPr>
          <p:cNvSpPr txBox="1"/>
          <p:nvPr/>
        </p:nvSpPr>
        <p:spPr>
          <a:xfrm>
            <a:off x="7074494" y="2033954"/>
            <a:ext cx="2705513" cy="74982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Working on long-term strategies aligned with government policies and objectives, including updates and feedback from stakeholders including citizens/clients, department heads, front-line staff as well as partner organizations.</a:t>
            </a:r>
          </a:p>
        </p:txBody>
      </p:sp>
      <p:pic>
        <p:nvPicPr>
          <p:cNvPr id="16" name="Picture 15" descr="Zip Co logo SVG free download, id: 101874 - Brandlogos.net">
            <a:hlinkClick r:id="rId11"/>
            <a:extLst>
              <a:ext uri="{FF2B5EF4-FFF2-40B4-BE49-F238E27FC236}">
                <a16:creationId xmlns:a16="http://schemas.microsoft.com/office/drawing/2014/main" id="{EA8E7ACD-9FCF-D0E3-FFC3-5F5540092722}"/>
              </a:ext>
            </a:extLst>
          </p:cNvPr>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510834" y="2940541"/>
            <a:ext cx="197434" cy="16044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B054B6D-8D84-E162-D7F8-B2EE54B5EB5F}"/>
              </a:ext>
              <a:ext uri="{C183D7F6-B498-43B3-948B-1728B52AA6E4}">
                <adec:decorative xmlns:adec="http://schemas.microsoft.com/office/drawing/2017/decorative" val="0"/>
              </a:ext>
            </a:extLst>
          </p:cNvPr>
          <p:cNvSpPr txBox="1"/>
          <p:nvPr/>
        </p:nvSpPr>
        <p:spPr>
          <a:xfrm>
            <a:off x="7890307" y="2909979"/>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sp>
        <p:nvSpPr>
          <p:cNvPr id="92" name="Step 3 bottom">
            <a:extLst>
              <a:ext uri="{FF2B5EF4-FFF2-40B4-BE49-F238E27FC236}">
                <a16:creationId xmlns:a16="http://schemas.microsoft.com/office/drawing/2014/main" id="{7AC4EEDC-5A75-0E1D-FEC1-6756231EDBC9}"/>
              </a:ext>
              <a:ext uri="{C183D7F6-B498-43B3-948B-1728B52AA6E4}">
                <adec:decorative xmlns:adec="http://schemas.microsoft.com/office/drawing/2017/decorative" val="1"/>
              </a:ext>
            </a:extLst>
          </p:cNvPr>
          <p:cNvSpPr/>
          <p:nvPr/>
        </p:nvSpPr>
        <p:spPr bwMode="auto">
          <a:xfrm>
            <a:off x="7074494" y="3167835"/>
            <a:ext cx="2705513" cy="66583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Summarize input and recommendations and latest recommendations in policy related documents over the last month.</a:t>
            </a:r>
          </a:p>
        </p:txBody>
      </p:sp>
      <p:sp>
        <p:nvSpPr>
          <p:cNvPr id="83" name="Step 4 time">
            <a:extLst>
              <a:ext uri="{FF2B5EF4-FFF2-40B4-BE49-F238E27FC236}">
                <a16:creationId xmlns:a16="http://schemas.microsoft.com/office/drawing/2014/main" id="{E2FCB78F-E4C3-A0D0-6BB2-5E1617BA72C2}"/>
              </a:ext>
            </a:extLst>
          </p:cNvPr>
          <p:cNvSpPr/>
          <p:nvPr/>
        </p:nvSpPr>
        <p:spPr bwMode="auto">
          <a:xfrm>
            <a:off x="7074495" y="405058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1:30 pm</a:t>
            </a:r>
          </a:p>
        </p:txBody>
      </p:sp>
      <p:sp>
        <p:nvSpPr>
          <p:cNvPr id="13" name="Step 4 top">
            <a:extLst>
              <a:ext uri="{FF2B5EF4-FFF2-40B4-BE49-F238E27FC236}">
                <a16:creationId xmlns:a16="http://schemas.microsoft.com/office/drawing/2014/main" id="{869E69FD-854D-20F7-19B8-05A9596B7C42}"/>
              </a:ext>
            </a:extLst>
          </p:cNvPr>
          <p:cNvSpPr txBox="1"/>
          <p:nvPr/>
        </p:nvSpPr>
        <p:spPr>
          <a:xfrm>
            <a:off x="7068596" y="4494256"/>
            <a:ext cx="2901234"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Financial report reviews with budget analysts, reviewing financial reports, signing documents, looking at current and on-going cost planning.</a:t>
            </a:r>
          </a:p>
        </p:txBody>
      </p:sp>
      <p:pic>
        <p:nvPicPr>
          <p:cNvPr id="27" name="Picture 26">
            <a:extLst>
              <a:ext uri="{FF2B5EF4-FFF2-40B4-BE49-F238E27FC236}">
                <a16:creationId xmlns:a16="http://schemas.microsoft.com/office/drawing/2014/main" id="{6FA5AC87-654A-0F12-FC92-7D04181B5A43}"/>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284586" y="5184149"/>
            <a:ext cx="360000" cy="360000"/>
          </a:xfrm>
          <a:prstGeom prst="ellipse">
            <a:avLst/>
          </a:prstGeom>
          <a:solidFill>
            <a:schemeClr val="bg1"/>
          </a:solidFill>
        </p:spPr>
      </p:pic>
      <p:sp>
        <p:nvSpPr>
          <p:cNvPr id="32" name="TextBox 31">
            <a:extLst>
              <a:ext uri="{FF2B5EF4-FFF2-40B4-BE49-F238E27FC236}">
                <a16:creationId xmlns:a16="http://schemas.microsoft.com/office/drawing/2014/main" id="{992D3427-8039-EBE1-18F5-43874D413D05}"/>
              </a:ext>
              <a:ext uri="{C183D7F6-B498-43B3-948B-1728B52AA6E4}">
                <adec:decorative xmlns:adec="http://schemas.microsoft.com/office/drawing/2017/decorative" val="0"/>
              </a:ext>
            </a:extLst>
          </p:cNvPr>
          <p:cNvSpPr txBox="1"/>
          <p:nvPr/>
        </p:nvSpPr>
        <p:spPr>
          <a:xfrm>
            <a:off x="7754361" y="527951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sp>
        <p:nvSpPr>
          <p:cNvPr id="81" name="Step 4 bottom">
            <a:extLst>
              <a:ext uri="{FF2B5EF4-FFF2-40B4-BE49-F238E27FC236}">
                <a16:creationId xmlns:a16="http://schemas.microsoft.com/office/drawing/2014/main" id="{CCE1D40E-2A62-7243-613C-32A02B89F5ED}"/>
              </a:ext>
              <a:ext uri="{C183D7F6-B498-43B3-948B-1728B52AA6E4}">
                <adec:decorative xmlns:adec="http://schemas.microsoft.com/office/drawing/2017/decorative" val="1"/>
              </a:ext>
            </a:extLst>
          </p:cNvPr>
          <p:cNvSpPr/>
          <p:nvPr/>
        </p:nvSpPr>
        <p:spPr bwMode="auto">
          <a:xfrm>
            <a:off x="7074494" y="5609056"/>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dirty="0">
                <a:solidFill>
                  <a:srgbClr val="1A1A1A"/>
                </a:solidFill>
                <a:latin typeface="Segoe UI"/>
              </a:rPr>
              <a:t>Prompt: Create charts of budget reports to support recommendations on budget plans.</a:t>
            </a:r>
            <a:endParaRPr kumimoji="0" lang="en-US" sz="900" i="0" u="none" strike="noStrike" kern="1200" cap="none" spc="0" normalizeH="0" baseline="0" noProof="0" dirty="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dirty="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strike="noStrike" kern="1200" cap="none" spc="0" normalizeH="0" baseline="0" noProof="0" dirty="0">
              <a:ln w="3175">
                <a:noFill/>
              </a:ln>
              <a:effectLst/>
              <a:uLnTx/>
              <a:uFillTx/>
              <a:latin typeface="Segoe UI"/>
              <a:ea typeface="+mn-ea"/>
              <a:cs typeface="Segoe UI" pitchFamily="34" charset="0"/>
            </a:endParaRPr>
          </a:p>
        </p:txBody>
      </p:sp>
      <p:sp>
        <p:nvSpPr>
          <p:cNvPr id="95" name="Step 5 time">
            <a:extLst>
              <a:ext uri="{FF2B5EF4-FFF2-40B4-BE49-F238E27FC236}">
                <a16:creationId xmlns:a16="http://schemas.microsoft.com/office/drawing/2014/main" id="{A2B426DD-E330-2873-7C9D-631C54DA4EBA}"/>
              </a:ext>
            </a:extLst>
          </p:cNvPr>
          <p:cNvSpPr/>
          <p:nvPr/>
        </p:nvSpPr>
        <p:spPr bwMode="auto">
          <a:xfrm>
            <a:off x="3820455" y="405101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3:30 pm</a:t>
            </a:r>
          </a:p>
        </p:txBody>
      </p:sp>
      <p:sp>
        <p:nvSpPr>
          <p:cNvPr id="96" name="Step 5 top">
            <a:extLst>
              <a:ext uri="{FF2B5EF4-FFF2-40B4-BE49-F238E27FC236}">
                <a16:creationId xmlns:a16="http://schemas.microsoft.com/office/drawing/2014/main" id="{86CE92AB-2E49-B016-FF01-D6692500BC93}"/>
              </a:ext>
            </a:extLst>
          </p:cNvPr>
          <p:cNvSpPr txBox="1"/>
          <p:nvPr/>
        </p:nvSpPr>
        <p:spPr>
          <a:xfrm>
            <a:off x="3690700" y="4500890"/>
            <a:ext cx="3026453"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lvl="0">
              <a:defRPr/>
            </a:pPr>
            <a:r>
              <a:rPr kumimoji="0" lang="en-US" b="0" i="0" u="none" strike="noStrike" kern="0" cap="none" spc="0" normalizeH="0" baseline="0" noProof="0" dirty="0">
                <a:ln>
                  <a:noFill/>
                </a:ln>
                <a:solidFill>
                  <a:srgbClr val="1A1A1A"/>
                </a:solidFill>
                <a:effectLst/>
                <a:uLnTx/>
                <a:uFillTx/>
                <a:cs typeface="Segoe UI" pitchFamily="34" charset="0"/>
              </a:rPr>
              <a:t>Meetings with community leaders, service provider partners, the public, presenting programs, progress and initiatives, gathering feedback, charting agency course corrections.</a:t>
            </a:r>
          </a:p>
        </p:txBody>
      </p:sp>
      <p:pic>
        <p:nvPicPr>
          <p:cNvPr id="19" name="Picture 6" descr="Microsoft Teams Logo, symbol, meaning, history, PNG">
            <a:hlinkClick r:id="rId13"/>
            <a:extLst>
              <a:ext uri="{FF2B5EF4-FFF2-40B4-BE49-F238E27FC236}">
                <a16:creationId xmlns:a16="http://schemas.microsoft.com/office/drawing/2014/main" id="{164A0D8C-FBF6-B230-9997-E45D55326715}"/>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l="20244" r="20244"/>
          <a:stretch/>
        </p:blipFill>
        <p:spPr bwMode="auto">
          <a:xfrm>
            <a:off x="4042164" y="5265128"/>
            <a:ext cx="228153" cy="21564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E65CD783-8756-1352-31B0-E35292297269}"/>
              </a:ext>
              <a:ext uri="{C183D7F6-B498-43B3-948B-1728B52AA6E4}">
                <adec:decorative xmlns:adec="http://schemas.microsoft.com/office/drawing/2017/decorative" val="0"/>
              </a:ext>
            </a:extLst>
          </p:cNvPr>
          <p:cNvSpPr txBox="1"/>
          <p:nvPr/>
        </p:nvSpPr>
        <p:spPr>
          <a:xfrm>
            <a:off x="4442471" y="5257354"/>
            <a:ext cx="1602056"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in Teams</a:t>
            </a:r>
          </a:p>
        </p:txBody>
      </p:sp>
      <p:sp>
        <p:nvSpPr>
          <p:cNvPr id="94" name="Step 5 bottom">
            <a:extLst>
              <a:ext uri="{FF2B5EF4-FFF2-40B4-BE49-F238E27FC236}">
                <a16:creationId xmlns:a16="http://schemas.microsoft.com/office/drawing/2014/main" id="{A7883138-13AF-2084-4DAE-8406D9048366}"/>
              </a:ext>
              <a:ext uri="{C183D7F6-B498-43B3-948B-1728B52AA6E4}">
                <adec:decorative xmlns:adec="http://schemas.microsoft.com/office/drawing/2017/decorative" val="1"/>
              </a:ext>
            </a:extLst>
          </p:cNvPr>
          <p:cNvSpPr/>
          <p:nvPr/>
        </p:nvSpPr>
        <p:spPr bwMode="auto">
          <a:xfrm>
            <a:off x="3690824" y="5607288"/>
            <a:ext cx="2844911" cy="480654"/>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dirty="0">
                <a:solidFill>
                  <a:srgbClr val="1A1A1A"/>
                </a:solidFill>
                <a:latin typeface="Segoe UI"/>
              </a:rPr>
              <a:t>Prompt: </a:t>
            </a:r>
            <a:r>
              <a:rPr lang="en-US" sz="900" spc="0" noProof="0" dirty="0">
                <a:solidFill>
                  <a:schemeClr val="tx1"/>
                </a:solidFill>
                <a:latin typeface="Segoe UI"/>
              </a:rPr>
              <a:t>Summarize and provide insights and follow-up action items related to the latest meetings with Stakeholders this week.</a:t>
            </a:r>
          </a:p>
          <a:p>
            <a:pPr defTabSz="932472" fontAlgn="base">
              <a:lnSpc>
                <a:spcPct val="110000"/>
              </a:lnSpc>
              <a:spcBef>
                <a:spcPct val="0"/>
              </a:spcBef>
              <a:spcAft>
                <a:spcPct val="0"/>
              </a:spcAft>
            </a:pPr>
            <a:endParaRPr lang="en-US" sz="900" kern="0" noProof="0" dirty="0">
              <a:solidFill>
                <a:srgbClr val="1A1A1A"/>
              </a:solidFill>
              <a:latin typeface="Segoe UI"/>
            </a:endParaRPr>
          </a:p>
        </p:txBody>
      </p:sp>
      <p:sp>
        <p:nvSpPr>
          <p:cNvPr id="78" name="Step 6 time">
            <a:extLst>
              <a:ext uri="{FF2B5EF4-FFF2-40B4-BE49-F238E27FC236}">
                <a16:creationId xmlns:a16="http://schemas.microsoft.com/office/drawing/2014/main" id="{258C41F4-A926-AFD5-25D0-3965E386BE9E}"/>
              </a:ext>
            </a:extLst>
          </p:cNvPr>
          <p:cNvSpPr/>
          <p:nvPr/>
        </p:nvSpPr>
        <p:spPr bwMode="auto">
          <a:xfrm>
            <a:off x="566416" y="4048426"/>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4:30 pm</a:t>
            </a:r>
          </a:p>
        </p:txBody>
      </p:sp>
      <p:sp>
        <p:nvSpPr>
          <p:cNvPr id="80" name="Step 6 top">
            <a:extLst>
              <a:ext uri="{FF2B5EF4-FFF2-40B4-BE49-F238E27FC236}">
                <a16:creationId xmlns:a16="http://schemas.microsoft.com/office/drawing/2014/main" id="{FB79D76A-C5D9-5538-4027-4CE10F5196A9}"/>
              </a:ext>
            </a:extLst>
          </p:cNvPr>
          <p:cNvSpPr txBox="1"/>
          <p:nvPr/>
        </p:nvSpPr>
        <p:spPr>
          <a:xfrm>
            <a:off x="566415" y="4500890"/>
            <a:ext cx="2748203"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Reviews and updates policies based on the day’s meetings and activities, using copilot to summarize salient points and generating a draft to address needs.</a:t>
            </a:r>
          </a:p>
        </p:txBody>
      </p:sp>
      <p:pic>
        <p:nvPicPr>
          <p:cNvPr id="22" name="Picture 4" descr="Microsoft PowerPoint Logo - PNG and Vector - Logo Download">
            <a:hlinkClick r:id="rId16"/>
            <a:extLst>
              <a:ext uri="{FF2B5EF4-FFF2-40B4-BE49-F238E27FC236}">
                <a16:creationId xmlns:a16="http://schemas.microsoft.com/office/drawing/2014/main" id="{3FB94161-8477-261D-A2BF-869769136923}"/>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844559" y="5263634"/>
            <a:ext cx="205287" cy="19096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1B2CF15-D480-485D-2D28-52A5E64E97AF}"/>
              </a:ext>
              <a:ext uri="{C183D7F6-B498-43B3-948B-1728B52AA6E4}">
                <adec:decorative xmlns:adec="http://schemas.microsoft.com/office/drawing/2017/decorative" val="0"/>
              </a:ext>
            </a:extLst>
          </p:cNvPr>
          <p:cNvSpPr txBox="1"/>
          <p:nvPr/>
        </p:nvSpPr>
        <p:spPr>
          <a:xfrm>
            <a:off x="1194422" y="5267446"/>
            <a:ext cx="1796792"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in PowerPoint</a:t>
            </a:r>
          </a:p>
        </p:txBody>
      </p:sp>
      <p:sp>
        <p:nvSpPr>
          <p:cNvPr id="77" name="Step 6 bottom">
            <a:extLst>
              <a:ext uri="{FF2B5EF4-FFF2-40B4-BE49-F238E27FC236}">
                <a16:creationId xmlns:a16="http://schemas.microsoft.com/office/drawing/2014/main" id="{232ED4A2-3BCF-4BEC-087E-9CC920C09286}"/>
              </a:ext>
              <a:ext uri="{C183D7F6-B498-43B3-948B-1728B52AA6E4}">
                <adec:decorative xmlns:adec="http://schemas.microsoft.com/office/drawing/2017/decorative" val="1"/>
              </a:ext>
            </a:extLst>
          </p:cNvPr>
          <p:cNvSpPr/>
          <p:nvPr/>
        </p:nvSpPr>
        <p:spPr bwMode="auto">
          <a:xfrm>
            <a:off x="566415" y="5610838"/>
            <a:ext cx="2705513" cy="59747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dirty="0">
                <a:solidFill>
                  <a:srgbClr val="1A1A1A"/>
                </a:solidFill>
                <a:latin typeface="Segoe UI"/>
              </a:rPr>
              <a:t>Prompt: </a:t>
            </a:r>
            <a:r>
              <a:rPr lang="en-US" sz="900" spc="0" noProof="0" dirty="0">
                <a:solidFill>
                  <a:schemeClr val="tx1"/>
                </a:solidFill>
                <a:latin typeface="Segoe UI"/>
              </a:rPr>
              <a:t>Create a presentation that informs and is visually engaging to articulate the latest policy updates and changes.</a:t>
            </a: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kern="0" noProof="0" dirty="0">
              <a:solidFill>
                <a:srgbClr val="1A1A1A"/>
              </a:solidFill>
              <a:latin typeface="Segoe UI"/>
            </a:endParaRPr>
          </a:p>
        </p:txBody>
      </p:sp>
      <p:pic>
        <p:nvPicPr>
          <p:cNvPr id="3" name="Picture 2">
            <a:extLst>
              <a:ext uri="{FF2B5EF4-FFF2-40B4-BE49-F238E27FC236}">
                <a16:creationId xmlns:a16="http://schemas.microsoft.com/office/drawing/2014/main" id="{605D3658-B0C7-CE47-A544-86A2B880C990}"/>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t="-476"/>
          <a:stretch/>
        </p:blipFill>
        <p:spPr>
          <a:xfrm flipH="1">
            <a:off x="10279113" y="3957674"/>
            <a:ext cx="1912887" cy="2900326"/>
          </a:xfrm>
          <a:prstGeom prst="rect">
            <a:avLst/>
          </a:prstGeom>
        </p:spPr>
      </p:pic>
    </p:spTree>
    <p:extLst>
      <p:ext uri="{BB962C8B-B14F-4D97-AF65-F5344CB8AC3E}">
        <p14:creationId xmlns:p14="http://schemas.microsoft.com/office/powerpoint/2010/main" val="18149457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EEED0-7122-E998-DDAC-A92DADD7485C}"/>
            </a:ext>
          </a:extLst>
        </p:cNvPr>
        <p:cNvGrpSpPr/>
        <p:nvPr/>
      </p:nvGrpSpPr>
      <p:grpSpPr>
        <a:xfrm>
          <a:off x="0" y="0"/>
          <a:ext cx="0" cy="0"/>
          <a:chOff x="0" y="0"/>
          <a:chExt cx="0" cy="0"/>
        </a:xfrm>
      </p:grpSpPr>
      <p:sp>
        <p:nvSpPr>
          <p:cNvPr id="68" name="Title 67">
            <a:extLst>
              <a:ext uri="{FF2B5EF4-FFF2-40B4-BE49-F238E27FC236}">
                <a16:creationId xmlns:a16="http://schemas.microsoft.com/office/drawing/2014/main" id="{94A4E371-7ADB-3C0A-8534-A095836C033E}"/>
              </a:ext>
            </a:extLst>
          </p:cNvPr>
          <p:cNvSpPr>
            <a:spLocks noGrp="1"/>
          </p:cNvSpPr>
          <p:nvPr>
            <p:ph type="title"/>
          </p:nvPr>
        </p:nvSpPr>
        <p:spPr>
          <a:xfrm>
            <a:off x="584200" y="387766"/>
            <a:ext cx="5672544" cy="263149"/>
          </a:xfrm>
        </p:spPr>
        <p:txBody>
          <a:bodyPr/>
          <a:lstStyle/>
          <a:p>
            <a:r>
              <a:rPr lang="en-US" noProof="0"/>
              <a:t>A day in the life of a Social Services Case Manager</a:t>
            </a:r>
          </a:p>
        </p:txBody>
      </p:sp>
      <p:sp>
        <p:nvSpPr>
          <p:cNvPr id="41" name="Text Placeholder 40">
            <a:extLst>
              <a:ext uri="{FF2B5EF4-FFF2-40B4-BE49-F238E27FC236}">
                <a16:creationId xmlns:a16="http://schemas.microsoft.com/office/drawing/2014/main" id="{F8EDD8D4-4F4B-F5F0-4231-F5E6DA378207}"/>
              </a:ext>
            </a:extLst>
          </p:cNvPr>
          <p:cNvSpPr>
            <a:spLocks noGrp="1"/>
          </p:cNvSpPr>
          <p:nvPr>
            <p:ph type="body" sz="quarter" idx="17"/>
          </p:nvPr>
        </p:nvSpPr>
        <p:spPr>
          <a:xfrm>
            <a:off x="6096001" y="521099"/>
            <a:ext cx="4022928" cy="169277"/>
          </a:xfrm>
        </p:spPr>
        <p:txBody>
          <a:bodyPr/>
          <a:lstStyle/>
          <a:p>
            <a:r>
              <a:rPr lang="en-US" noProof="0">
                <a:latin typeface="Segoe UI Semibold"/>
                <a:cs typeface="Segoe UI Semibold"/>
              </a:rPr>
              <a:t>Microsoft 365 Copilot</a:t>
            </a:r>
            <a:endParaRPr lang="en-US" noProof="0"/>
          </a:p>
        </p:txBody>
      </p:sp>
      <p:sp>
        <p:nvSpPr>
          <p:cNvPr id="46" name="Text Placeholder 45">
            <a:extLst>
              <a:ext uri="{FF2B5EF4-FFF2-40B4-BE49-F238E27FC236}">
                <a16:creationId xmlns:a16="http://schemas.microsoft.com/office/drawing/2014/main" id="{AD709A78-F245-8E5B-9887-3C0A5EAB9607}"/>
              </a:ext>
            </a:extLst>
          </p:cNvPr>
          <p:cNvSpPr>
            <a:spLocks noGrp="1"/>
          </p:cNvSpPr>
          <p:nvPr>
            <p:ph type="body" sz="quarter" idx="38"/>
          </p:nvPr>
        </p:nvSpPr>
        <p:spPr>
          <a:solidFill>
            <a:srgbClr val="0070C0"/>
          </a:solidFill>
        </p:spPr>
        <p:txBody>
          <a:bodyPr/>
          <a:lstStyle/>
          <a:p>
            <a:endParaRPr lang="en-US" noProof="0"/>
          </a:p>
        </p:txBody>
      </p:sp>
      <p:sp>
        <p:nvSpPr>
          <p:cNvPr id="47" name="Text Placeholder 46">
            <a:extLst>
              <a:ext uri="{FF2B5EF4-FFF2-40B4-BE49-F238E27FC236}">
                <a16:creationId xmlns:a16="http://schemas.microsoft.com/office/drawing/2014/main" id="{D5E1F3D4-EC65-A6D7-D646-E8504E109C97}"/>
              </a:ext>
            </a:extLst>
          </p:cNvPr>
          <p:cNvSpPr>
            <a:spLocks noGrp="1"/>
          </p:cNvSpPr>
          <p:nvPr>
            <p:ph type="body" sz="quarter" idx="39"/>
          </p:nvPr>
        </p:nvSpPr>
        <p:spPr>
          <a:solidFill>
            <a:srgbClr val="0078D4"/>
          </a:solidFill>
        </p:spPr>
        <p:txBody>
          <a:bodyPr/>
          <a:lstStyle/>
          <a:p>
            <a:endParaRPr lang="en-US" noProof="0"/>
          </a:p>
        </p:txBody>
      </p:sp>
      <p:sp>
        <p:nvSpPr>
          <p:cNvPr id="48" name="Text Placeholder 47">
            <a:extLst>
              <a:ext uri="{FF2B5EF4-FFF2-40B4-BE49-F238E27FC236}">
                <a16:creationId xmlns:a16="http://schemas.microsoft.com/office/drawing/2014/main" id="{D079F02E-0E8C-8BFB-C991-F25C5F109562}"/>
              </a:ext>
            </a:extLst>
          </p:cNvPr>
          <p:cNvSpPr>
            <a:spLocks noGrp="1"/>
          </p:cNvSpPr>
          <p:nvPr>
            <p:ph type="body" sz="quarter" idx="40"/>
          </p:nvPr>
        </p:nvSpPr>
        <p:spPr>
          <a:solidFill>
            <a:schemeClr val="bg1">
              <a:lumMod val="85000"/>
            </a:schemeClr>
          </a:solidFill>
        </p:spPr>
        <p:txBody>
          <a:bodyPr/>
          <a:lstStyle/>
          <a:p>
            <a:endParaRPr lang="en-US" noProof="0"/>
          </a:p>
        </p:txBody>
      </p:sp>
      <p:sp>
        <p:nvSpPr>
          <p:cNvPr id="2" name="Rectangle: Rounded Corners 6">
            <a:extLst>
              <a:ext uri="{FF2B5EF4-FFF2-40B4-BE49-F238E27FC236}">
                <a16:creationId xmlns:a16="http://schemas.microsoft.com/office/drawing/2014/main" id="{9F025F4E-219F-9A91-905D-A9153CC66F0B}"/>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9F9605F7-A355-34CF-9DA7-7D9EDC166DC9}"/>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5F128C43-85F9-80BF-3A42-B6B5EF39A2F6}"/>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~60 minutes per day</a:t>
              </a:r>
            </a:p>
          </p:txBody>
        </p:sp>
        <p:pic>
          <p:nvPicPr>
            <p:cNvPr id="5" name="Graphic 4">
              <a:extLst>
                <a:ext uri="{FF2B5EF4-FFF2-40B4-BE49-F238E27FC236}">
                  <a16:creationId xmlns:a16="http://schemas.microsoft.com/office/drawing/2014/main" id="{CBC8408C-D34D-8F11-A94C-481ACFBF284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21924" y="1005899"/>
              <a:ext cx="144000" cy="144000"/>
            </a:xfrm>
            <a:prstGeom prst="rect">
              <a:avLst/>
            </a:prstGeom>
          </p:spPr>
        </p:pic>
      </p:grpSp>
      <p:grpSp>
        <p:nvGrpSpPr>
          <p:cNvPr id="6" name="Group 5">
            <a:extLst>
              <a:ext uri="{FF2B5EF4-FFF2-40B4-BE49-F238E27FC236}">
                <a16:creationId xmlns:a16="http://schemas.microsoft.com/office/drawing/2014/main" id="{208E4D82-E2DC-DAB4-5A74-9F31BD8B02D8}"/>
              </a:ext>
            </a:extLst>
          </p:cNvPr>
          <p:cNvGrpSpPr/>
          <p:nvPr/>
        </p:nvGrpSpPr>
        <p:grpSpPr>
          <a:xfrm>
            <a:off x="5754503" y="1134767"/>
            <a:ext cx="2325078" cy="216000"/>
            <a:chOff x="6235579" y="969899"/>
            <a:chExt cx="2325078" cy="216000"/>
          </a:xfrm>
        </p:grpSpPr>
        <p:sp>
          <p:nvSpPr>
            <p:cNvPr id="7" name="Rectangle: Rounded Corners 6">
              <a:extLst>
                <a:ext uri="{FF2B5EF4-FFF2-40B4-BE49-F238E27FC236}">
                  <a16:creationId xmlns:a16="http://schemas.microsoft.com/office/drawing/2014/main" id="{57C44497-FAD6-3EB3-0421-790CA0844DD7}"/>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Collaboration</a:t>
              </a:r>
            </a:p>
          </p:txBody>
        </p:sp>
        <p:pic>
          <p:nvPicPr>
            <p:cNvPr id="8" name="Graphic 7">
              <a:extLst>
                <a:ext uri="{FF2B5EF4-FFF2-40B4-BE49-F238E27FC236}">
                  <a16:creationId xmlns:a16="http://schemas.microsoft.com/office/drawing/2014/main" id="{2F85E732-1014-5AF5-5E5C-6DFF5DAB74C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A18D2D22-C391-8865-F56C-090FA0F70458}"/>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8B89B88B-4739-62EB-9331-C28A35D3FA19}"/>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a:t>
              </a:r>
              <a:r>
                <a:rPr lang="en-US" sz="900" noProof="0">
                  <a:solidFill>
                    <a:srgbClr val="73391D"/>
                  </a:solidFill>
                  <a:latin typeface="Segoe UI Semibold" panose="020B0702040204020203" pitchFamily="34" charset="0"/>
                  <a:cs typeface="Segoe UI Semibold" panose="020B0702040204020203" pitchFamily="34" charset="0"/>
                </a:rPr>
                <a:t>Documentation</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11" name="Graphic 10">
              <a:extLst>
                <a:ext uri="{FF2B5EF4-FFF2-40B4-BE49-F238E27FC236}">
                  <a16:creationId xmlns:a16="http://schemas.microsoft.com/office/drawing/2014/main" id="{7BEF2920-C7FB-C548-CE19-2466BA714CC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93555" y="1005899"/>
              <a:ext cx="144000" cy="144000"/>
            </a:xfrm>
            <a:prstGeom prst="rect">
              <a:avLst/>
            </a:prstGeom>
          </p:spPr>
        </p:pic>
      </p:grpSp>
      <p:sp>
        <p:nvSpPr>
          <p:cNvPr id="15" name="Text Placeholder 14">
            <a:extLst>
              <a:ext uri="{FF2B5EF4-FFF2-40B4-BE49-F238E27FC236}">
                <a16:creationId xmlns:a16="http://schemas.microsoft.com/office/drawing/2014/main" id="{5EF3063E-C1AC-3CED-C33E-0D42D4F1BD5F}"/>
              </a:ext>
            </a:extLst>
          </p:cNvPr>
          <p:cNvSpPr>
            <a:spLocks noGrp="1"/>
          </p:cNvSpPr>
          <p:nvPr>
            <p:ph type="body" sz="quarter" idx="37"/>
          </p:nvPr>
        </p:nvSpPr>
        <p:spPr/>
        <p:txBody>
          <a:bodyPr/>
          <a:lstStyle/>
          <a:p>
            <a:r>
              <a:rPr lang="en-US" noProof="0"/>
              <a:t>Buy</a:t>
            </a:r>
          </a:p>
        </p:txBody>
      </p:sp>
      <p:sp>
        <p:nvSpPr>
          <p:cNvPr id="77" name="Rectangle: Rounded Corners 6">
            <a:extLst>
              <a:ext uri="{FF2B5EF4-FFF2-40B4-BE49-F238E27FC236}">
                <a16:creationId xmlns:a16="http://schemas.microsoft.com/office/drawing/2014/main" id="{3DBBE7B6-941C-98D4-76D9-50F5B2784BC5}"/>
              </a:ext>
              <a:ext uri="{C183D7F6-B498-43B3-948B-1728B52AA6E4}">
                <adec:decorative xmlns:adec="http://schemas.microsoft.com/office/drawing/2017/decorative" val="1"/>
              </a:ext>
            </a:extLst>
          </p:cNvPr>
          <p:cNvSpPr/>
          <p:nvPr/>
        </p:nvSpPr>
        <p:spPr bwMode="auto">
          <a:xfrm>
            <a:off x="566415" y="5753713"/>
            <a:ext cx="2705513" cy="59747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a:solidFill>
                  <a:srgbClr val="1A1A1A"/>
                </a:solidFill>
                <a:latin typeface="Segoe UI"/>
              </a:rPr>
              <a:t>Prompt: Create a presentation from that updates the care plans based on the events of the day</a:t>
            </a:r>
          </a:p>
          <a:p>
            <a:pPr defTabSz="932472" fontAlgn="base">
              <a:lnSpc>
                <a:spcPct val="110000"/>
              </a:lnSpc>
              <a:spcBef>
                <a:spcPct val="0"/>
              </a:spcBef>
              <a:spcAft>
                <a:spcPct val="0"/>
              </a:spcAft>
            </a:pPr>
            <a:endParaRPr lang="en-US" sz="900" kern="0" noProof="0">
              <a:solidFill>
                <a:srgbClr val="1A1A1A"/>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b="1"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kern="0" noProof="0">
              <a:solidFill>
                <a:srgbClr val="1A1A1A"/>
              </a:solidFill>
              <a:latin typeface="Segoe UI"/>
            </a:endParaRPr>
          </a:p>
        </p:txBody>
      </p:sp>
      <p:sp>
        <p:nvSpPr>
          <p:cNvPr id="78" name="Rectangle: Rounded Corners 4">
            <a:extLst>
              <a:ext uri="{FF2B5EF4-FFF2-40B4-BE49-F238E27FC236}">
                <a16:creationId xmlns:a16="http://schemas.microsoft.com/office/drawing/2014/main" id="{EA500DBD-EF58-DF2A-4D01-8B7056D750A3}"/>
              </a:ext>
            </a:extLst>
          </p:cNvPr>
          <p:cNvSpPr/>
          <p:nvPr/>
        </p:nvSpPr>
        <p:spPr bwMode="auto">
          <a:xfrm>
            <a:off x="566416" y="4048426"/>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4:00 pm</a:t>
            </a:r>
          </a:p>
        </p:txBody>
      </p:sp>
      <p:sp>
        <p:nvSpPr>
          <p:cNvPr id="80" name="TextBox 79">
            <a:extLst>
              <a:ext uri="{FF2B5EF4-FFF2-40B4-BE49-F238E27FC236}">
                <a16:creationId xmlns:a16="http://schemas.microsoft.com/office/drawing/2014/main" id="{C697E578-0FFF-98D9-2121-F2D85E6B7827}"/>
              </a:ext>
            </a:extLst>
          </p:cNvPr>
          <p:cNvSpPr txBox="1"/>
          <p:nvPr/>
        </p:nvSpPr>
        <p:spPr>
          <a:xfrm>
            <a:off x="566415" y="4500890"/>
            <a:ext cx="274820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Create a presentation for the care team documenting upcoming actions based on notes from planning sessions and client meetings.</a:t>
            </a:r>
          </a:p>
        </p:txBody>
      </p:sp>
      <p:sp>
        <p:nvSpPr>
          <p:cNvPr id="81" name="Rectangle: Rounded Corners 6">
            <a:extLst>
              <a:ext uri="{FF2B5EF4-FFF2-40B4-BE49-F238E27FC236}">
                <a16:creationId xmlns:a16="http://schemas.microsoft.com/office/drawing/2014/main" id="{26A71C3C-CEBC-56CF-7471-BA99B7BD9140}"/>
              </a:ext>
              <a:ext uri="{C183D7F6-B498-43B3-948B-1728B52AA6E4}">
                <adec:decorative xmlns:adec="http://schemas.microsoft.com/office/drawing/2017/decorative" val="1"/>
              </a:ext>
            </a:extLst>
          </p:cNvPr>
          <p:cNvSpPr/>
          <p:nvPr/>
        </p:nvSpPr>
        <p:spPr bwMode="auto">
          <a:xfrm>
            <a:off x="7074494" y="5751931"/>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a:solidFill>
                  <a:srgbClr val="1A1A1A"/>
                </a:solidFill>
                <a:latin typeface="Segoe UI"/>
              </a:rPr>
              <a:t>Prompt: </a:t>
            </a:r>
            <a:r>
              <a:rPr kumimoji="0" lang="en-US" sz="900" i="0" u="none" strike="noStrike" kern="1200" cap="none" spc="0" normalizeH="0" baseline="0" noProof="0">
                <a:ln w="3175">
                  <a:noFill/>
                </a:ln>
                <a:effectLst/>
                <a:uLnTx/>
                <a:uFillTx/>
                <a:latin typeface="Segoe UI"/>
                <a:ea typeface="+mn-ea"/>
                <a:cs typeface="Segoe UI" pitchFamily="34" charset="0"/>
              </a:rPr>
              <a:t>Summarize the client meeting including relevant insights, observations, action items and follow ups for the case file.</a:t>
            </a: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a:ln w="3175">
                <a:noFill/>
              </a:ln>
              <a:effectLst/>
              <a:uLnTx/>
              <a:uFillTx/>
              <a:latin typeface="Segoe UI"/>
              <a:ea typeface="+mn-ea"/>
              <a:cs typeface="Segoe UI" pitchFamily="34" charset="0"/>
            </a:endParaRPr>
          </a:p>
        </p:txBody>
      </p:sp>
      <p:sp>
        <p:nvSpPr>
          <p:cNvPr id="83" name="Rectangle: Rounded Corners 7">
            <a:extLst>
              <a:ext uri="{FF2B5EF4-FFF2-40B4-BE49-F238E27FC236}">
                <a16:creationId xmlns:a16="http://schemas.microsoft.com/office/drawing/2014/main" id="{9E38EB4E-0D41-CA15-4786-86F2FEA3049B}"/>
              </a:ext>
            </a:extLst>
          </p:cNvPr>
          <p:cNvSpPr/>
          <p:nvPr/>
        </p:nvSpPr>
        <p:spPr bwMode="auto">
          <a:xfrm>
            <a:off x="7074495" y="405058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1:00 pm</a:t>
            </a:r>
          </a:p>
        </p:txBody>
      </p:sp>
      <p:sp>
        <p:nvSpPr>
          <p:cNvPr id="84" name="Rectangle: Rounded Corners 6">
            <a:extLst>
              <a:ext uri="{FF2B5EF4-FFF2-40B4-BE49-F238E27FC236}">
                <a16:creationId xmlns:a16="http://schemas.microsoft.com/office/drawing/2014/main" id="{17FC5911-1AA4-150F-D873-34EAC1D187EB}"/>
              </a:ext>
              <a:ext uri="{C183D7F6-B498-43B3-948B-1728B52AA6E4}">
                <adec:decorative xmlns:adec="http://schemas.microsoft.com/office/drawing/2017/decorative" val="1"/>
              </a:ext>
            </a:extLst>
          </p:cNvPr>
          <p:cNvSpPr/>
          <p:nvPr/>
        </p:nvSpPr>
        <p:spPr bwMode="auto">
          <a:xfrm>
            <a:off x="566415" y="3167836"/>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Summarize my emails and note any urgent or important issues as well as action items that need to be addressed today.</a:t>
            </a:r>
          </a:p>
        </p:txBody>
      </p:sp>
      <p:sp>
        <p:nvSpPr>
          <p:cNvPr id="86" name="TextBox 85">
            <a:extLst>
              <a:ext uri="{FF2B5EF4-FFF2-40B4-BE49-F238E27FC236}">
                <a16:creationId xmlns:a16="http://schemas.microsoft.com/office/drawing/2014/main" id="{75CC8AA4-C768-0A0E-1981-F1E4A4CDBDC9}"/>
              </a:ext>
            </a:extLst>
          </p:cNvPr>
          <p:cNvSpPr txBox="1"/>
          <p:nvPr/>
        </p:nvSpPr>
        <p:spPr>
          <a:xfrm>
            <a:off x="566414" y="2033954"/>
            <a:ext cx="2705513" cy="597471"/>
          </a:xfrm>
          <a:prstGeom prst="rect">
            <a:avLst/>
          </a:prstGeom>
          <a:noFill/>
        </p:spPr>
        <p:txBody>
          <a:bodyPr wrap="square" lIns="91440" tIns="0" rIns="91440" bIns="0" rtlCol="0" anchor="t">
            <a:spAutoFit/>
          </a:bodyPr>
          <a:lstStyle/>
          <a:p>
            <a:pPr>
              <a:lnSpc>
                <a:spcPct val="110000"/>
              </a:lnSpc>
              <a:defRPr/>
            </a:pPr>
            <a:r>
              <a:rPr lang="en-US" sz="900" noProof="0">
                <a:solidFill>
                  <a:srgbClr val="1A1A1A"/>
                </a:solidFill>
                <a:ea typeface="Segoe UI" pitchFamily="34" charset="0"/>
                <a:cs typeface="Segoe UI" pitchFamily="34" charset="0"/>
              </a:rPr>
              <a:t>Begin the day by analyzing cases and emails from partner organizations case managers working with his clients to triage and prioritize the day’s visits and calls.</a:t>
            </a:r>
          </a:p>
        </p:txBody>
      </p:sp>
      <p:sp>
        <p:nvSpPr>
          <p:cNvPr id="87" name="Rectangle: Rounded Corners 11">
            <a:extLst>
              <a:ext uri="{FF2B5EF4-FFF2-40B4-BE49-F238E27FC236}">
                <a16:creationId xmlns:a16="http://schemas.microsoft.com/office/drawing/2014/main" id="{B5E4FB96-75D6-7837-CE7C-5E1E4CCD43F6}"/>
              </a:ext>
            </a:extLst>
          </p:cNvPr>
          <p:cNvSpPr/>
          <p:nvPr/>
        </p:nvSpPr>
        <p:spPr bwMode="auto">
          <a:xfrm>
            <a:off x="566416"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8:00 am</a:t>
            </a:r>
          </a:p>
        </p:txBody>
      </p:sp>
      <p:sp>
        <p:nvSpPr>
          <p:cNvPr id="88" name="Rectangle: Rounded Corners 6">
            <a:extLst>
              <a:ext uri="{FF2B5EF4-FFF2-40B4-BE49-F238E27FC236}">
                <a16:creationId xmlns:a16="http://schemas.microsoft.com/office/drawing/2014/main" id="{D64470B8-E76A-B55E-B2AD-842AC6AE2E29}"/>
              </a:ext>
              <a:ext uri="{C183D7F6-B498-43B3-948B-1728B52AA6E4}">
                <adec:decorative xmlns:adec="http://schemas.microsoft.com/office/drawing/2017/decorative" val="1"/>
              </a:ext>
            </a:extLst>
          </p:cNvPr>
          <p:cNvSpPr/>
          <p:nvPr/>
        </p:nvSpPr>
        <p:spPr bwMode="auto">
          <a:xfrm>
            <a:off x="3802523" y="3167835"/>
            <a:ext cx="2844911"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Summarize the care plans and ensure benefits, services and other interventions are on track in terms of expected results.</a:t>
            </a: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p:txBody>
      </p:sp>
      <p:sp>
        <p:nvSpPr>
          <p:cNvPr id="89" name="Rectangle: Rounded Corners 13">
            <a:extLst>
              <a:ext uri="{FF2B5EF4-FFF2-40B4-BE49-F238E27FC236}">
                <a16:creationId xmlns:a16="http://schemas.microsoft.com/office/drawing/2014/main" id="{64CA9B8D-A8EA-BC58-9D36-978E901C1510}"/>
              </a:ext>
            </a:extLst>
          </p:cNvPr>
          <p:cNvSpPr/>
          <p:nvPr/>
        </p:nvSpPr>
        <p:spPr bwMode="auto">
          <a:xfrm>
            <a:off x="382045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9:30 am</a:t>
            </a:r>
          </a:p>
        </p:txBody>
      </p:sp>
      <p:sp>
        <p:nvSpPr>
          <p:cNvPr id="90" name="TextBox 89">
            <a:extLst>
              <a:ext uri="{FF2B5EF4-FFF2-40B4-BE49-F238E27FC236}">
                <a16:creationId xmlns:a16="http://schemas.microsoft.com/office/drawing/2014/main" id="{88F9BE66-9419-2F66-5313-271CA6A535D6}"/>
              </a:ext>
            </a:extLst>
          </p:cNvPr>
          <p:cNvSpPr txBox="1"/>
          <p:nvPr/>
        </p:nvSpPr>
        <p:spPr>
          <a:xfrm>
            <a:off x="3802523" y="2033954"/>
            <a:ext cx="2907304"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Use Word to summarize information embedded in dense case documents to assess what benefits and interventions have been used by the client, results, and if course-correction is necessary.</a:t>
            </a:r>
          </a:p>
        </p:txBody>
      </p:sp>
      <p:sp>
        <p:nvSpPr>
          <p:cNvPr id="91" name="Rectangle: Rounded Corners 15">
            <a:extLst>
              <a:ext uri="{FF2B5EF4-FFF2-40B4-BE49-F238E27FC236}">
                <a16:creationId xmlns:a16="http://schemas.microsoft.com/office/drawing/2014/main" id="{21C04E93-AC7F-E0B0-E5FC-996F720927B8}"/>
              </a:ext>
            </a:extLst>
          </p:cNvPr>
          <p:cNvSpPr/>
          <p:nvPr/>
        </p:nvSpPr>
        <p:spPr bwMode="auto">
          <a:xfrm>
            <a:off x="707449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11:00 am</a:t>
            </a:r>
          </a:p>
        </p:txBody>
      </p:sp>
      <p:sp>
        <p:nvSpPr>
          <p:cNvPr id="92" name="Rectangle: Rounded Corners 6">
            <a:extLst>
              <a:ext uri="{FF2B5EF4-FFF2-40B4-BE49-F238E27FC236}">
                <a16:creationId xmlns:a16="http://schemas.microsoft.com/office/drawing/2014/main" id="{20C492E9-4009-A40E-EE49-95C5CA5A28FA}"/>
              </a:ext>
              <a:ext uri="{C183D7F6-B498-43B3-948B-1728B52AA6E4}">
                <adec:decorative xmlns:adec="http://schemas.microsoft.com/office/drawing/2017/decorative" val="1"/>
              </a:ext>
            </a:extLst>
          </p:cNvPr>
          <p:cNvSpPr/>
          <p:nvPr/>
        </p:nvSpPr>
        <p:spPr bwMode="auto">
          <a:xfrm>
            <a:off x="7074494" y="3167835"/>
            <a:ext cx="2705513" cy="66583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Summarize the information based on the action items and interventions agreed upon in the meeting.</a:t>
            </a:r>
          </a:p>
          <a:p>
            <a:pPr defTabSz="932472" fontAlgn="base">
              <a:spcBef>
                <a:spcPct val="0"/>
              </a:spcBef>
              <a:spcAft>
                <a:spcPct val="0"/>
              </a:spcAft>
            </a:pPr>
            <a:endParaRPr lang="en-US" sz="900" kern="0" noProof="0">
              <a:solidFill>
                <a:srgbClr val="1A1A1A"/>
              </a:solidFill>
              <a:latin typeface="Segoe UI"/>
            </a:endParaRPr>
          </a:p>
        </p:txBody>
      </p:sp>
      <p:sp>
        <p:nvSpPr>
          <p:cNvPr id="93" name="TextBox 92">
            <a:extLst>
              <a:ext uri="{FF2B5EF4-FFF2-40B4-BE49-F238E27FC236}">
                <a16:creationId xmlns:a16="http://schemas.microsoft.com/office/drawing/2014/main" id="{F588FF2D-160E-A472-705D-82BB70C2E0AC}"/>
              </a:ext>
            </a:extLst>
          </p:cNvPr>
          <p:cNvSpPr txBox="1"/>
          <p:nvPr/>
        </p:nvSpPr>
        <p:spPr>
          <a:xfrm>
            <a:off x="7074494" y="2033954"/>
            <a:ext cx="2705513"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Meet with members of the client care teams to discuss the status of the benefits and care received by clients, get status updates. Use Teams to summarize the meeting.</a:t>
            </a:r>
          </a:p>
        </p:txBody>
      </p:sp>
      <p:sp>
        <p:nvSpPr>
          <p:cNvPr id="94" name="Rectangle: Rounded Corners 6">
            <a:extLst>
              <a:ext uri="{FF2B5EF4-FFF2-40B4-BE49-F238E27FC236}">
                <a16:creationId xmlns:a16="http://schemas.microsoft.com/office/drawing/2014/main" id="{C7C20D28-91C1-1B6C-0C6F-3D54B82C9778}"/>
              </a:ext>
              <a:ext uri="{C183D7F6-B498-43B3-948B-1728B52AA6E4}">
                <adec:decorative xmlns:adec="http://schemas.microsoft.com/office/drawing/2017/decorative" val="1"/>
              </a:ext>
            </a:extLst>
          </p:cNvPr>
          <p:cNvSpPr/>
          <p:nvPr/>
        </p:nvSpPr>
        <p:spPr bwMode="auto">
          <a:xfrm>
            <a:off x="3690824" y="5750163"/>
            <a:ext cx="2844911" cy="480654"/>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a:solidFill>
                  <a:srgbClr val="1A1A1A"/>
                </a:solidFill>
                <a:latin typeface="Segoe UI"/>
              </a:rPr>
              <a:t>Prompt: </a:t>
            </a:r>
            <a:r>
              <a:rPr lang="en-US" sz="900" b="1" spc="0" noProof="0">
                <a:solidFill>
                  <a:schemeClr val="tx1"/>
                </a:solidFill>
                <a:latin typeface="Segoe UI"/>
              </a:rPr>
              <a:t>Summarize my notes</a:t>
            </a:r>
            <a:r>
              <a:rPr lang="en-US" sz="900" spc="0" noProof="0">
                <a:solidFill>
                  <a:schemeClr val="tx1"/>
                </a:solidFill>
                <a:latin typeface="Segoe UI"/>
              </a:rPr>
              <a:t> from client meetings and auto-generate action items such as follow up meetings</a:t>
            </a: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kern="0" noProof="0">
              <a:solidFill>
                <a:srgbClr val="1A1A1A"/>
              </a:solidFill>
              <a:latin typeface="Segoe UI"/>
            </a:endParaRPr>
          </a:p>
        </p:txBody>
      </p:sp>
      <p:sp>
        <p:nvSpPr>
          <p:cNvPr id="95" name="Rectangle: Rounded Corners 19">
            <a:extLst>
              <a:ext uri="{FF2B5EF4-FFF2-40B4-BE49-F238E27FC236}">
                <a16:creationId xmlns:a16="http://schemas.microsoft.com/office/drawing/2014/main" id="{449A3201-5194-3F4D-6826-5326AC7D576F}"/>
              </a:ext>
            </a:extLst>
          </p:cNvPr>
          <p:cNvSpPr/>
          <p:nvPr/>
        </p:nvSpPr>
        <p:spPr bwMode="auto">
          <a:xfrm>
            <a:off x="3820455" y="405101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3:00 pm</a:t>
            </a:r>
          </a:p>
        </p:txBody>
      </p:sp>
      <p:sp>
        <p:nvSpPr>
          <p:cNvPr id="96" name="TextBox 95">
            <a:extLst>
              <a:ext uri="{FF2B5EF4-FFF2-40B4-BE49-F238E27FC236}">
                <a16:creationId xmlns:a16="http://schemas.microsoft.com/office/drawing/2014/main" id="{928127EF-E12A-FE0A-30D0-F955931B3A3F}"/>
              </a:ext>
            </a:extLst>
          </p:cNvPr>
          <p:cNvSpPr txBox="1"/>
          <p:nvPr/>
        </p:nvSpPr>
        <p:spPr>
          <a:xfrm>
            <a:off x="3690700" y="4500890"/>
            <a:ext cx="3026453"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Meet with client in their home to assess progress. Use “dictate” in Word to record and  transcribe the discussion. At end of meeting Copilot automatically summarizes the key points and actions. </a:t>
            </a:r>
          </a:p>
        </p:txBody>
      </p:sp>
      <p:sp>
        <p:nvSpPr>
          <p:cNvPr id="137" name="Oval 136">
            <a:extLst>
              <a:ext uri="{FF2B5EF4-FFF2-40B4-BE49-F238E27FC236}">
                <a16:creationId xmlns:a16="http://schemas.microsoft.com/office/drawing/2014/main" id="{CF7A8995-872B-A36F-4AB5-3F35ACA52E98}"/>
              </a:ext>
            </a:extLst>
          </p:cNvPr>
          <p:cNvSpPr>
            <a:spLocks/>
          </p:cNvSpPr>
          <p:nvPr/>
        </p:nvSpPr>
        <p:spPr bwMode="auto">
          <a:xfrm>
            <a:off x="7500428" y="527341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sp>
        <p:nvSpPr>
          <p:cNvPr id="152" name="TextBox 151">
            <a:extLst>
              <a:ext uri="{FF2B5EF4-FFF2-40B4-BE49-F238E27FC236}">
                <a16:creationId xmlns:a16="http://schemas.microsoft.com/office/drawing/2014/main" id="{E0BAD36B-430F-537C-2634-8E8EEDBB2D75}"/>
              </a:ext>
            </a:extLst>
          </p:cNvPr>
          <p:cNvSpPr txBox="1"/>
          <p:nvPr/>
        </p:nvSpPr>
        <p:spPr>
          <a:xfrm>
            <a:off x="10206183" y="1686741"/>
            <a:ext cx="1905067" cy="1107996"/>
          </a:xfrm>
          <a:prstGeom prst="rect">
            <a:avLst/>
          </a:prstGeom>
          <a:noFill/>
        </p:spPr>
        <p:txBody>
          <a:bodyPr wrap="square" lIns="0" tIns="0" rIns="0" bIns="0" rtlCol="0">
            <a:spAutoFit/>
          </a:bodyPr>
          <a:lstStyle/>
          <a:p>
            <a:pPr algn="r"/>
            <a:r>
              <a:rPr lang="en-US" sz="2400" noProof="0">
                <a:solidFill>
                  <a:schemeClr val="accent3"/>
                </a:solidFill>
                <a:latin typeface="Segoe UI Semibold"/>
              </a:rPr>
              <a:t>Aldo </a:t>
            </a:r>
          </a:p>
          <a:p>
            <a:pPr algn="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is a Case Worker for Adult Protective Services.</a:t>
            </a:r>
            <a:endParaRPr kumimoji="0" lang="en-US" sz="20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153" name="Graphic 152">
            <a:extLst>
              <a:ext uri="{FF2B5EF4-FFF2-40B4-BE49-F238E27FC236}">
                <a16:creationId xmlns:a16="http://schemas.microsoft.com/office/drawing/2014/main" id="{20ACD83B-3865-629F-9E3E-29227E81AAAA}"/>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11142338" y="2893045"/>
            <a:ext cx="274790" cy="274790"/>
          </a:xfrm>
          <a:prstGeom prst="rect">
            <a:avLst/>
          </a:prstGeom>
        </p:spPr>
      </p:pic>
      <p:sp>
        <p:nvSpPr>
          <p:cNvPr id="13" name="TextBox 12">
            <a:extLst>
              <a:ext uri="{FF2B5EF4-FFF2-40B4-BE49-F238E27FC236}">
                <a16:creationId xmlns:a16="http://schemas.microsoft.com/office/drawing/2014/main" id="{48527FEB-1A44-0FFF-384B-39509226E9FA}"/>
              </a:ext>
            </a:extLst>
          </p:cNvPr>
          <p:cNvSpPr txBox="1"/>
          <p:nvPr/>
        </p:nvSpPr>
        <p:spPr>
          <a:xfrm>
            <a:off x="7068596" y="4494256"/>
            <a:ext cx="2901234"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Use Teams to connect with clients, review their status, how they are doing, and what needs to be changed in terms of benefits/interventions. </a:t>
            </a:r>
          </a:p>
        </p:txBody>
      </p:sp>
      <p:grpSp>
        <p:nvGrpSpPr>
          <p:cNvPr id="32" name="Group 31">
            <a:extLst>
              <a:ext uri="{FF2B5EF4-FFF2-40B4-BE49-F238E27FC236}">
                <a16:creationId xmlns:a16="http://schemas.microsoft.com/office/drawing/2014/main" id="{30BC4D10-3A0C-9C10-372F-F8601DE77007}"/>
              </a:ext>
            </a:extLst>
          </p:cNvPr>
          <p:cNvGrpSpPr/>
          <p:nvPr/>
        </p:nvGrpSpPr>
        <p:grpSpPr>
          <a:xfrm>
            <a:off x="653131" y="2640954"/>
            <a:ext cx="2011569" cy="411480"/>
            <a:chOff x="4495083" y="5273411"/>
            <a:chExt cx="2011569" cy="411480"/>
          </a:xfrm>
        </p:grpSpPr>
        <p:grpSp>
          <p:nvGrpSpPr>
            <p:cNvPr id="33" name="Group 32">
              <a:extLst>
                <a:ext uri="{FF2B5EF4-FFF2-40B4-BE49-F238E27FC236}">
                  <a16:creationId xmlns:a16="http://schemas.microsoft.com/office/drawing/2014/main" id="{2EDEB6A4-05BD-B719-1A66-D812770F66C2}"/>
                </a:ext>
              </a:extLst>
            </p:cNvPr>
            <p:cNvGrpSpPr/>
            <p:nvPr/>
          </p:nvGrpSpPr>
          <p:grpSpPr>
            <a:xfrm>
              <a:off x="4495083" y="5273411"/>
              <a:ext cx="411480" cy="411480"/>
              <a:chOff x="4447458" y="5129735"/>
              <a:chExt cx="411480" cy="411480"/>
            </a:xfrm>
          </p:grpSpPr>
          <p:sp>
            <p:nvSpPr>
              <p:cNvPr id="35" name="Oval 34">
                <a:extLst>
                  <a:ext uri="{FF2B5EF4-FFF2-40B4-BE49-F238E27FC236}">
                    <a16:creationId xmlns:a16="http://schemas.microsoft.com/office/drawing/2014/main" id="{0FD6B9AC-DC46-598A-E49E-CDD84DE5AEF4}"/>
                  </a:ext>
                </a:extLst>
              </p:cNvPr>
              <p:cNvSpPr>
                <a:spLocks/>
              </p:cNvSpPr>
              <p:nvPr/>
            </p:nvSpPr>
            <p:spPr bwMode="auto">
              <a:xfrm>
                <a:off x="4447458" y="512973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36" name="Picture 35" descr="Zip Co logo SVG free download, id: 101874 - Brandlogos.net">
                <a:hlinkClick r:id="rId11"/>
                <a:extLst>
                  <a:ext uri="{FF2B5EF4-FFF2-40B4-BE49-F238E27FC236}">
                    <a16:creationId xmlns:a16="http://schemas.microsoft.com/office/drawing/2014/main" id="{EB997112-0433-CEF2-9009-B8F9EAD7979C}"/>
                  </a:ext>
                </a:extLst>
              </p:cNvPr>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584569" y="5292092"/>
                <a:ext cx="197434" cy="160448"/>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TextBox 33">
              <a:extLst>
                <a:ext uri="{FF2B5EF4-FFF2-40B4-BE49-F238E27FC236}">
                  <a16:creationId xmlns:a16="http://schemas.microsoft.com/office/drawing/2014/main" id="{C4237D64-CFEF-9D96-9439-5CFE23AC7B04}"/>
                </a:ext>
                <a:ext uri="{C183D7F6-B498-43B3-948B-1728B52AA6E4}">
                  <adec:decorative xmlns:adec="http://schemas.microsoft.com/office/drawing/2017/decorative" val="0"/>
                </a:ext>
              </a:extLst>
            </p:cNvPr>
            <p:cNvSpPr txBox="1"/>
            <p:nvPr/>
          </p:nvSpPr>
          <p:spPr>
            <a:xfrm>
              <a:off x="5010283" y="5411550"/>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grpSp>
      <p:grpSp>
        <p:nvGrpSpPr>
          <p:cNvPr id="21" name="Group 20">
            <a:extLst>
              <a:ext uri="{FF2B5EF4-FFF2-40B4-BE49-F238E27FC236}">
                <a16:creationId xmlns:a16="http://schemas.microsoft.com/office/drawing/2014/main" id="{5C4D705C-D25E-C94D-5B47-A610A6DE5151}"/>
              </a:ext>
            </a:extLst>
          </p:cNvPr>
          <p:cNvGrpSpPr/>
          <p:nvPr/>
        </p:nvGrpSpPr>
        <p:grpSpPr>
          <a:xfrm>
            <a:off x="7279213" y="5273411"/>
            <a:ext cx="2118640" cy="411480"/>
            <a:chOff x="-900503" y="2282565"/>
            <a:chExt cx="2118640" cy="411480"/>
          </a:xfrm>
        </p:grpSpPr>
        <p:sp>
          <p:nvSpPr>
            <p:cNvPr id="22" name="Oval 21">
              <a:extLst>
                <a:ext uri="{FF2B5EF4-FFF2-40B4-BE49-F238E27FC236}">
                  <a16:creationId xmlns:a16="http://schemas.microsoft.com/office/drawing/2014/main" id="{2A1B1C3D-E299-104B-EEEA-BB1920E33DE1}"/>
                </a:ext>
              </a:extLst>
            </p:cNvPr>
            <p:cNvSpPr>
              <a:spLocks/>
            </p:cNvSpPr>
            <p:nvPr/>
          </p:nvSpPr>
          <p:spPr bwMode="auto">
            <a:xfrm>
              <a:off x="-900503" y="228256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23" name="Picture 6" descr="Microsoft Teams Logo, symbol, meaning, history, PNG">
              <a:hlinkClick r:id="rId13"/>
              <a:extLst>
                <a:ext uri="{FF2B5EF4-FFF2-40B4-BE49-F238E27FC236}">
                  <a16:creationId xmlns:a16="http://schemas.microsoft.com/office/drawing/2014/main" id="{95E6867E-A5ED-D8BC-1591-AB70402D6F3A}"/>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l="20244" r="20244"/>
            <a:stretch/>
          </p:blipFill>
          <p:spPr bwMode="auto">
            <a:xfrm>
              <a:off x="-752957" y="2417245"/>
              <a:ext cx="188383" cy="17805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39C84A65-713A-F53E-3683-93DC95EE5DE5}"/>
                </a:ext>
                <a:ext uri="{C183D7F6-B498-43B3-948B-1728B52AA6E4}">
                  <adec:decorative xmlns:adec="http://schemas.microsoft.com/office/drawing/2017/decorative" val="0"/>
                </a:ext>
              </a:extLst>
            </p:cNvPr>
            <p:cNvSpPr txBox="1"/>
            <p:nvPr/>
          </p:nvSpPr>
          <p:spPr>
            <a:xfrm>
              <a:off x="-383919" y="2401037"/>
              <a:ext cx="1602056" cy="184666"/>
            </a:xfrm>
            <a:prstGeom prst="rect">
              <a:avLst/>
            </a:prstGeom>
            <a:noFill/>
          </p:spPr>
          <p:txBody>
            <a:bodyPr wrap="square" lIns="0" tIns="0" rIns="0" bIns="0" rtlCol="0" anchor="ctr">
              <a:spAutoFit/>
            </a:bodyPr>
            <a:lstStyle/>
            <a:p>
              <a:pPr defTabSz="914367">
                <a:defRPr/>
              </a:pPr>
              <a:r>
                <a:rPr lang="en-US" sz="1200" noProof="0">
                  <a:solidFill>
                    <a:prstClr val="black"/>
                  </a:solidFill>
                  <a:latin typeface="Segoe UI Semibold"/>
                </a:rPr>
                <a:t>Copilot in Teams</a:t>
              </a:r>
            </a:p>
          </p:txBody>
        </p:sp>
      </p:grpSp>
      <p:pic>
        <p:nvPicPr>
          <p:cNvPr id="12" name="Picture 11">
            <a:extLst>
              <a:ext uri="{FF2B5EF4-FFF2-40B4-BE49-F238E27FC236}">
                <a16:creationId xmlns:a16="http://schemas.microsoft.com/office/drawing/2014/main" id="{AE6F630E-B499-E529-132A-BD4EECF29DB3}"/>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10327890" y="3381061"/>
            <a:ext cx="2027363" cy="3452958"/>
          </a:xfrm>
          <a:prstGeom prst="rect">
            <a:avLst/>
          </a:prstGeom>
        </p:spPr>
      </p:pic>
      <p:grpSp>
        <p:nvGrpSpPr>
          <p:cNvPr id="16" name="Group 15">
            <a:extLst>
              <a:ext uri="{FF2B5EF4-FFF2-40B4-BE49-F238E27FC236}">
                <a16:creationId xmlns:a16="http://schemas.microsoft.com/office/drawing/2014/main" id="{5FD65B15-F508-87EE-D6E4-781195ECD682}"/>
              </a:ext>
            </a:extLst>
          </p:cNvPr>
          <p:cNvGrpSpPr/>
          <p:nvPr/>
        </p:nvGrpSpPr>
        <p:grpSpPr>
          <a:xfrm>
            <a:off x="4119726" y="2779083"/>
            <a:ext cx="1516449" cy="360000"/>
            <a:chOff x="588263" y="2657420"/>
            <a:chExt cx="1516449" cy="360000"/>
          </a:xfrm>
        </p:grpSpPr>
        <p:pic>
          <p:nvPicPr>
            <p:cNvPr id="17" name="Picture 16">
              <a:extLst>
                <a:ext uri="{FF2B5EF4-FFF2-40B4-BE49-F238E27FC236}">
                  <a16:creationId xmlns:a16="http://schemas.microsoft.com/office/drawing/2014/main" id="{B6F9D321-768C-BD1A-A8DD-BD5A3ED80715}"/>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8" name="TextBox 17">
              <a:extLst>
                <a:ext uri="{FF2B5EF4-FFF2-40B4-BE49-F238E27FC236}">
                  <a16:creationId xmlns:a16="http://schemas.microsoft.com/office/drawing/2014/main" id="{5E9E2256-FB8B-84CE-EC1C-E6C616827242}"/>
                </a:ext>
                <a:ext uri="{C183D7F6-B498-43B3-948B-1728B52AA6E4}">
                  <adec:decorative xmlns:adec="http://schemas.microsoft.com/office/drawing/2017/decorative" val="0"/>
                </a:ext>
              </a:extLst>
            </p:cNvPr>
            <p:cNvSpPr txBox="1"/>
            <p:nvPr/>
          </p:nvSpPr>
          <p:spPr>
            <a:xfrm>
              <a:off x="1047214" y="2752782"/>
              <a:ext cx="1057498"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9" name="Group 18">
            <a:extLst>
              <a:ext uri="{FF2B5EF4-FFF2-40B4-BE49-F238E27FC236}">
                <a16:creationId xmlns:a16="http://schemas.microsoft.com/office/drawing/2014/main" id="{5BB7C7DF-93CB-FFF0-DC26-58F52F4F13E7}"/>
              </a:ext>
            </a:extLst>
          </p:cNvPr>
          <p:cNvGrpSpPr/>
          <p:nvPr/>
        </p:nvGrpSpPr>
        <p:grpSpPr>
          <a:xfrm>
            <a:off x="7161010" y="2754251"/>
            <a:ext cx="2118640" cy="411480"/>
            <a:chOff x="-900503" y="2282565"/>
            <a:chExt cx="2118640" cy="411480"/>
          </a:xfrm>
        </p:grpSpPr>
        <p:sp>
          <p:nvSpPr>
            <p:cNvPr id="20" name="Oval 19">
              <a:extLst>
                <a:ext uri="{FF2B5EF4-FFF2-40B4-BE49-F238E27FC236}">
                  <a16:creationId xmlns:a16="http://schemas.microsoft.com/office/drawing/2014/main" id="{BCC86AE7-FD41-240C-F87A-3D6A096E75CA}"/>
                </a:ext>
              </a:extLst>
            </p:cNvPr>
            <p:cNvSpPr>
              <a:spLocks/>
            </p:cNvSpPr>
            <p:nvPr/>
          </p:nvSpPr>
          <p:spPr bwMode="auto">
            <a:xfrm>
              <a:off x="-900503" y="228256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25" name="Picture 6" descr="Microsoft Teams Logo, symbol, meaning, history, PNG">
              <a:hlinkClick r:id="rId13"/>
              <a:extLst>
                <a:ext uri="{FF2B5EF4-FFF2-40B4-BE49-F238E27FC236}">
                  <a16:creationId xmlns:a16="http://schemas.microsoft.com/office/drawing/2014/main" id="{0A71F62B-D1E1-86BD-00A9-4E4FF5FFB345}"/>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l="20244" r="20244"/>
            <a:stretch/>
          </p:blipFill>
          <p:spPr bwMode="auto">
            <a:xfrm>
              <a:off x="-752957" y="2417245"/>
              <a:ext cx="188383" cy="17805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BC25C7B4-4EED-A109-A070-7CE3B5D2ABAB}"/>
                </a:ext>
                <a:ext uri="{C183D7F6-B498-43B3-948B-1728B52AA6E4}">
                  <adec:decorative xmlns:adec="http://schemas.microsoft.com/office/drawing/2017/decorative" val="0"/>
                </a:ext>
              </a:extLst>
            </p:cNvPr>
            <p:cNvSpPr txBox="1"/>
            <p:nvPr/>
          </p:nvSpPr>
          <p:spPr>
            <a:xfrm>
              <a:off x="-383919" y="2401037"/>
              <a:ext cx="1602056" cy="184666"/>
            </a:xfrm>
            <a:prstGeom prst="rect">
              <a:avLst/>
            </a:prstGeom>
            <a:noFill/>
          </p:spPr>
          <p:txBody>
            <a:bodyPr wrap="square" lIns="0" tIns="0" rIns="0" bIns="0" rtlCol="0" anchor="ctr">
              <a:spAutoFit/>
            </a:bodyPr>
            <a:lstStyle/>
            <a:p>
              <a:pPr defTabSz="914367">
                <a:defRPr/>
              </a:pPr>
              <a:r>
                <a:rPr lang="en-US" sz="1200" noProof="0">
                  <a:solidFill>
                    <a:prstClr val="black"/>
                  </a:solidFill>
                  <a:latin typeface="Segoe UI Semibold"/>
                </a:rPr>
                <a:t>Copilot in Teams</a:t>
              </a:r>
            </a:p>
          </p:txBody>
        </p:sp>
      </p:grpSp>
      <p:grpSp>
        <p:nvGrpSpPr>
          <p:cNvPr id="27" name="Group 26">
            <a:extLst>
              <a:ext uri="{FF2B5EF4-FFF2-40B4-BE49-F238E27FC236}">
                <a16:creationId xmlns:a16="http://schemas.microsoft.com/office/drawing/2014/main" id="{56C6767B-8F2E-21DB-976A-4F84CA9B1E08}"/>
              </a:ext>
            </a:extLst>
          </p:cNvPr>
          <p:cNvGrpSpPr/>
          <p:nvPr/>
        </p:nvGrpSpPr>
        <p:grpSpPr>
          <a:xfrm>
            <a:off x="4115310" y="5308378"/>
            <a:ext cx="1516449" cy="360000"/>
            <a:chOff x="588263" y="2657420"/>
            <a:chExt cx="1516449" cy="360000"/>
          </a:xfrm>
        </p:grpSpPr>
        <p:pic>
          <p:nvPicPr>
            <p:cNvPr id="51" name="Picture 50">
              <a:extLst>
                <a:ext uri="{FF2B5EF4-FFF2-40B4-BE49-F238E27FC236}">
                  <a16:creationId xmlns:a16="http://schemas.microsoft.com/office/drawing/2014/main" id="{EB3A86E2-0FF7-3946-F3A7-F341A18E66DF}"/>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52" name="TextBox 51">
              <a:extLst>
                <a:ext uri="{FF2B5EF4-FFF2-40B4-BE49-F238E27FC236}">
                  <a16:creationId xmlns:a16="http://schemas.microsoft.com/office/drawing/2014/main" id="{ABA76698-AFC6-0852-9E0C-14348E6A492F}"/>
                </a:ext>
                <a:ext uri="{C183D7F6-B498-43B3-948B-1728B52AA6E4}">
                  <adec:decorative xmlns:adec="http://schemas.microsoft.com/office/drawing/2017/decorative" val="0"/>
                </a:ext>
              </a:extLst>
            </p:cNvPr>
            <p:cNvSpPr txBox="1"/>
            <p:nvPr/>
          </p:nvSpPr>
          <p:spPr>
            <a:xfrm>
              <a:off x="1047214" y="2752782"/>
              <a:ext cx="1057498"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53" name="Group 52">
            <a:extLst>
              <a:ext uri="{FF2B5EF4-FFF2-40B4-BE49-F238E27FC236}">
                <a16:creationId xmlns:a16="http://schemas.microsoft.com/office/drawing/2014/main" id="{0F19E4E0-C2C6-0B4A-7D3B-03E447BE33CA}"/>
              </a:ext>
            </a:extLst>
          </p:cNvPr>
          <p:cNvGrpSpPr/>
          <p:nvPr/>
        </p:nvGrpSpPr>
        <p:grpSpPr>
          <a:xfrm>
            <a:off x="876810" y="5395183"/>
            <a:ext cx="2146655" cy="190965"/>
            <a:chOff x="7951310" y="5159246"/>
            <a:chExt cx="2146655" cy="190965"/>
          </a:xfrm>
        </p:grpSpPr>
        <p:sp>
          <p:nvSpPr>
            <p:cNvPr id="54" name="TextBox 53">
              <a:extLst>
                <a:ext uri="{FF2B5EF4-FFF2-40B4-BE49-F238E27FC236}">
                  <a16:creationId xmlns:a16="http://schemas.microsoft.com/office/drawing/2014/main" id="{E72CC850-C398-70FE-A4BC-3DBA03E12663}"/>
                </a:ext>
                <a:ext uri="{C183D7F6-B498-43B3-948B-1728B52AA6E4}">
                  <adec:decorative xmlns:adec="http://schemas.microsoft.com/office/drawing/2017/decorative" val="0"/>
                </a:ext>
              </a:extLst>
            </p:cNvPr>
            <p:cNvSpPr txBox="1"/>
            <p:nvPr/>
          </p:nvSpPr>
          <p:spPr>
            <a:xfrm>
              <a:off x="8301173" y="5162395"/>
              <a:ext cx="1796792" cy="184666"/>
            </a:xfrm>
            <a:prstGeom prst="rect">
              <a:avLst/>
            </a:prstGeom>
            <a:noFill/>
          </p:spPr>
          <p:txBody>
            <a:bodyPr wrap="square" lIns="0" tIns="0" rIns="0" bIns="0" rtlCol="0" anchor="ctr">
              <a:spAutoFit/>
            </a:bodyPr>
            <a:lstStyle/>
            <a:p>
              <a:pPr defTabSz="914367">
                <a:defRPr/>
              </a:pPr>
              <a:r>
                <a:rPr lang="en-US" sz="1200" noProof="0">
                  <a:solidFill>
                    <a:prstClr val="black"/>
                  </a:solidFill>
                  <a:latin typeface="Segoe UI Semibold"/>
                </a:rPr>
                <a:t>Copilot in PowerPoint</a:t>
              </a:r>
            </a:p>
          </p:txBody>
        </p:sp>
        <p:pic>
          <p:nvPicPr>
            <p:cNvPr id="55" name="Picture 4" descr="Microsoft PowerPoint Logo - PNG and Vector - Logo Download">
              <a:hlinkClick r:id="rId17"/>
              <a:extLst>
                <a:ext uri="{FF2B5EF4-FFF2-40B4-BE49-F238E27FC236}">
                  <a16:creationId xmlns:a16="http://schemas.microsoft.com/office/drawing/2014/main" id="{20CC19B2-FCF0-814B-13D0-51D54FA19A68}"/>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7951310" y="5159246"/>
              <a:ext cx="205287" cy="19096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0171453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AE6E5-0EB5-A47C-F7E3-EDEF65903F64}"/>
            </a:ext>
          </a:extLst>
        </p:cNvPr>
        <p:cNvGrpSpPr/>
        <p:nvPr/>
      </p:nvGrpSpPr>
      <p:grpSpPr>
        <a:xfrm>
          <a:off x="0" y="0"/>
          <a:ext cx="0" cy="0"/>
          <a:chOff x="0" y="0"/>
          <a:chExt cx="0" cy="0"/>
        </a:xfrm>
      </p:grpSpPr>
      <p:sp>
        <p:nvSpPr>
          <p:cNvPr id="68" name="Title 67">
            <a:extLst>
              <a:ext uri="{FF2B5EF4-FFF2-40B4-BE49-F238E27FC236}">
                <a16:creationId xmlns:a16="http://schemas.microsoft.com/office/drawing/2014/main" id="{C3F663B4-D895-ACD8-C1C9-D4120E8C45B0}"/>
              </a:ext>
            </a:extLst>
          </p:cNvPr>
          <p:cNvSpPr>
            <a:spLocks noGrp="1"/>
          </p:cNvSpPr>
          <p:nvPr>
            <p:ph type="title"/>
          </p:nvPr>
        </p:nvSpPr>
        <p:spPr>
          <a:xfrm>
            <a:off x="584200" y="387766"/>
            <a:ext cx="5672544" cy="263149"/>
          </a:xfrm>
        </p:spPr>
        <p:txBody>
          <a:bodyPr/>
          <a:lstStyle/>
          <a:p>
            <a:r>
              <a:rPr lang="en-US" noProof="0" dirty="0"/>
              <a:t>A day in the life of a Public Health Officer </a:t>
            </a:r>
          </a:p>
        </p:txBody>
      </p:sp>
      <p:sp>
        <p:nvSpPr>
          <p:cNvPr id="152" name="TextBox 151">
            <a:extLst>
              <a:ext uri="{FF2B5EF4-FFF2-40B4-BE49-F238E27FC236}">
                <a16:creationId xmlns:a16="http://schemas.microsoft.com/office/drawing/2014/main" id="{22857F20-DAD0-BF9D-31D1-A6A3A04BB3AA}"/>
              </a:ext>
            </a:extLst>
          </p:cNvPr>
          <p:cNvSpPr txBox="1"/>
          <p:nvPr/>
        </p:nvSpPr>
        <p:spPr>
          <a:xfrm>
            <a:off x="10089792" y="2027622"/>
            <a:ext cx="1905067" cy="1107996"/>
          </a:xfrm>
          <a:prstGeom prst="rect">
            <a:avLst/>
          </a:prstGeom>
          <a:noFill/>
        </p:spPr>
        <p:txBody>
          <a:bodyPr wrap="square" lIns="0" tIns="0" rIns="0" bIns="0" rtlCol="0">
            <a:spAutoFit/>
          </a:bodyPr>
          <a:lstStyle/>
          <a:p>
            <a:pPr algn="r"/>
            <a:r>
              <a:rPr lang="en-US" sz="2400" noProof="0" dirty="0">
                <a:solidFill>
                  <a:schemeClr val="accent3"/>
                </a:solidFill>
                <a:latin typeface="Segoe UI Semibold"/>
              </a:rPr>
              <a:t>Rohan,</a:t>
            </a:r>
          </a:p>
          <a:p>
            <a:pPr algn="r"/>
            <a:r>
              <a:rPr kumimoji="0" lang="en-US" sz="1600" u="none" strike="noStrike" kern="1200" cap="none" spc="0" normalizeH="0" baseline="0" noProof="0" dirty="0">
                <a:ln>
                  <a:noFill/>
                </a:ln>
                <a:solidFill>
                  <a:schemeClr val="accent3"/>
                </a:solidFill>
                <a:effectLst/>
                <a:uLnTx/>
                <a:uFillTx/>
                <a:latin typeface="Segoe UI" panose="020B0502040204020203" pitchFamily="34" charset="0"/>
                <a:cs typeface="Segoe UI" panose="020B0502040204020203" pitchFamily="34" charset="0"/>
              </a:rPr>
              <a:t> a Public Health Officer, analyzes extensive datasets.</a:t>
            </a:r>
            <a:endParaRPr kumimoji="0" lang="en-US" sz="2000" u="none" strike="noStrike" kern="1200" cap="none" spc="0" normalizeH="0" baseline="0" noProof="0" dirty="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153" name="Graphic 152">
            <a:extLst>
              <a:ext uri="{FF2B5EF4-FFF2-40B4-BE49-F238E27FC236}">
                <a16:creationId xmlns:a16="http://schemas.microsoft.com/office/drawing/2014/main" id="{EF099967-84E7-8C8B-7CF8-1EC11F0A61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11205838" y="3271856"/>
            <a:ext cx="274790" cy="274790"/>
          </a:xfrm>
          <a:prstGeom prst="rect">
            <a:avLst/>
          </a:prstGeom>
        </p:spPr>
      </p:pic>
      <p:sp>
        <p:nvSpPr>
          <p:cNvPr id="41" name="Text Placeholder 40">
            <a:extLst>
              <a:ext uri="{FF2B5EF4-FFF2-40B4-BE49-F238E27FC236}">
                <a16:creationId xmlns:a16="http://schemas.microsoft.com/office/drawing/2014/main" id="{1902889B-639A-A292-093A-113AA4FD986B}"/>
              </a:ext>
            </a:extLst>
          </p:cNvPr>
          <p:cNvSpPr>
            <a:spLocks noGrp="1"/>
          </p:cNvSpPr>
          <p:nvPr>
            <p:ph type="body" sz="quarter" idx="17"/>
          </p:nvPr>
        </p:nvSpPr>
        <p:spPr>
          <a:xfrm>
            <a:off x="6096001" y="521099"/>
            <a:ext cx="4022928" cy="169277"/>
          </a:xfrm>
        </p:spPr>
        <p:txBody>
          <a:bodyPr/>
          <a:lstStyle/>
          <a:p>
            <a:r>
              <a:rPr lang="en-US" noProof="0" dirty="0">
                <a:latin typeface="Segoe UI Semibold"/>
                <a:cs typeface="Segoe UI Semibold"/>
              </a:rPr>
              <a:t>Microsoft 365 Copilot</a:t>
            </a:r>
            <a:endParaRPr lang="en-US" noProof="0" dirty="0"/>
          </a:p>
        </p:txBody>
      </p:sp>
      <p:sp>
        <p:nvSpPr>
          <p:cNvPr id="46" name="Text Placeholder 45">
            <a:extLst>
              <a:ext uri="{FF2B5EF4-FFF2-40B4-BE49-F238E27FC236}">
                <a16:creationId xmlns:a16="http://schemas.microsoft.com/office/drawing/2014/main" id="{20829CF1-F6DA-D63E-A0B1-72412DF14418}"/>
              </a:ext>
            </a:extLst>
          </p:cNvPr>
          <p:cNvSpPr>
            <a:spLocks noGrp="1"/>
          </p:cNvSpPr>
          <p:nvPr>
            <p:ph type="body" sz="quarter" idx="38"/>
          </p:nvPr>
        </p:nvSpPr>
        <p:spPr>
          <a:solidFill>
            <a:srgbClr val="0070C0"/>
          </a:solidFill>
        </p:spPr>
        <p:txBody>
          <a:bodyPr/>
          <a:lstStyle/>
          <a:p>
            <a:endParaRPr lang="en-US" noProof="0"/>
          </a:p>
        </p:txBody>
      </p:sp>
      <p:sp>
        <p:nvSpPr>
          <p:cNvPr id="47" name="Text Placeholder 46">
            <a:extLst>
              <a:ext uri="{FF2B5EF4-FFF2-40B4-BE49-F238E27FC236}">
                <a16:creationId xmlns:a16="http://schemas.microsoft.com/office/drawing/2014/main" id="{99EE331F-2EBE-6EFC-3633-0E832EB4761B}"/>
              </a:ext>
            </a:extLst>
          </p:cNvPr>
          <p:cNvSpPr>
            <a:spLocks noGrp="1"/>
          </p:cNvSpPr>
          <p:nvPr>
            <p:ph type="body" sz="quarter" idx="39"/>
          </p:nvPr>
        </p:nvSpPr>
        <p:spPr>
          <a:solidFill>
            <a:srgbClr val="0078D4"/>
          </a:solidFill>
        </p:spPr>
        <p:txBody>
          <a:bodyPr/>
          <a:lstStyle/>
          <a:p>
            <a:endParaRPr lang="en-US" noProof="0"/>
          </a:p>
        </p:txBody>
      </p:sp>
      <p:sp>
        <p:nvSpPr>
          <p:cNvPr id="48" name="Text Placeholder 47">
            <a:extLst>
              <a:ext uri="{FF2B5EF4-FFF2-40B4-BE49-F238E27FC236}">
                <a16:creationId xmlns:a16="http://schemas.microsoft.com/office/drawing/2014/main" id="{3F83AA3F-F910-BB36-01D1-858FD8100F95}"/>
              </a:ext>
            </a:extLst>
          </p:cNvPr>
          <p:cNvSpPr>
            <a:spLocks noGrp="1"/>
          </p:cNvSpPr>
          <p:nvPr>
            <p:ph type="body" sz="quarter" idx="40"/>
          </p:nvPr>
        </p:nvSpPr>
        <p:spPr>
          <a:solidFill>
            <a:schemeClr val="bg1">
              <a:lumMod val="50000"/>
            </a:schemeClr>
          </a:solidFill>
        </p:spPr>
        <p:txBody>
          <a:bodyPr/>
          <a:lstStyle/>
          <a:p>
            <a:endParaRPr lang="en-US" noProof="0"/>
          </a:p>
        </p:txBody>
      </p:sp>
      <p:sp>
        <p:nvSpPr>
          <p:cNvPr id="15" name="Text Placeholder 14">
            <a:extLst>
              <a:ext uri="{FF2B5EF4-FFF2-40B4-BE49-F238E27FC236}">
                <a16:creationId xmlns:a16="http://schemas.microsoft.com/office/drawing/2014/main" id="{CFB2BEAD-D16B-822D-714E-CEEA13DD24E4}"/>
              </a:ext>
            </a:extLst>
          </p:cNvPr>
          <p:cNvSpPr>
            <a:spLocks noGrp="1"/>
          </p:cNvSpPr>
          <p:nvPr>
            <p:ph type="body" sz="quarter" idx="37"/>
          </p:nvPr>
        </p:nvSpPr>
        <p:spPr/>
        <p:txBody>
          <a:bodyPr/>
          <a:lstStyle/>
          <a:p>
            <a:endParaRPr lang="en-US" noProof="0"/>
          </a:p>
        </p:txBody>
      </p:sp>
      <p:sp>
        <p:nvSpPr>
          <p:cNvPr id="2" name="Rectangle: Rounded Corners 6">
            <a:extLst>
              <a:ext uri="{FF2B5EF4-FFF2-40B4-BE49-F238E27FC236}">
                <a16:creationId xmlns:a16="http://schemas.microsoft.com/office/drawing/2014/main" id="{7649A5D6-FB82-B595-1424-34276B5A5A99}"/>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4" name="Rectangle: Rounded Corners 6">
            <a:extLst>
              <a:ext uri="{FF2B5EF4-FFF2-40B4-BE49-F238E27FC236}">
                <a16:creationId xmlns:a16="http://schemas.microsoft.com/office/drawing/2014/main" id="{41D04A39-6182-A50C-DF2A-67674689A3B3}"/>
              </a:ext>
              <a:ext uri="{C183D7F6-B498-43B3-948B-1728B52AA6E4}">
                <adec:decorative xmlns:adec="http://schemas.microsoft.com/office/drawing/2017/decorative" val="1"/>
              </a:ext>
            </a:extLst>
          </p:cNvPr>
          <p:cNvSpPr/>
          <p:nvPr/>
        </p:nvSpPr>
        <p:spPr bwMode="auto">
          <a:xfrm>
            <a:off x="1286540" y="1134767"/>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a:t>
            </a:r>
            <a:r>
              <a:rPr lang="en-US" sz="900" dirty="0">
                <a:solidFill>
                  <a:srgbClr val="73391D"/>
                </a:solidFill>
                <a:latin typeface="Segoe UI Semibold" panose="020B0702040204020203" pitchFamily="34" charset="0"/>
                <a:cs typeface="Segoe UI Semibold" panose="020B0702040204020203" pitchFamily="34" charset="0"/>
              </a:rPr>
              <a:t>45</a:t>
            </a: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 minutes per day</a:t>
            </a:r>
          </a:p>
        </p:txBody>
      </p:sp>
      <p:pic>
        <p:nvPicPr>
          <p:cNvPr id="5" name="Graphic 4">
            <a:extLst>
              <a:ext uri="{FF2B5EF4-FFF2-40B4-BE49-F238E27FC236}">
                <a16:creationId xmlns:a16="http://schemas.microsoft.com/office/drawing/2014/main" id="{A16DF307-00AF-243A-77A3-92990761700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36270" y="1170767"/>
            <a:ext cx="144000" cy="144000"/>
          </a:xfrm>
          <a:prstGeom prst="rect">
            <a:avLst/>
          </a:prstGeom>
        </p:spPr>
      </p:pic>
      <p:sp>
        <p:nvSpPr>
          <p:cNvPr id="10" name="Rectangle: Rounded Corners 6">
            <a:extLst>
              <a:ext uri="{FF2B5EF4-FFF2-40B4-BE49-F238E27FC236}">
                <a16:creationId xmlns:a16="http://schemas.microsoft.com/office/drawing/2014/main" id="{2A4A1E58-5477-49A5-7915-B3F6B07B73E0}"/>
              </a:ext>
              <a:ext uri="{C183D7F6-B498-43B3-948B-1728B52AA6E4}">
                <adec:decorative xmlns:adec="http://schemas.microsoft.com/office/drawing/2017/decorative" val="1"/>
              </a:ext>
            </a:extLst>
          </p:cNvPr>
          <p:cNvSpPr/>
          <p:nvPr/>
        </p:nvSpPr>
        <p:spPr bwMode="auto">
          <a:xfrm>
            <a:off x="2908241" y="1134767"/>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Summarization of reports</a:t>
            </a:r>
          </a:p>
        </p:txBody>
      </p:sp>
      <p:pic>
        <p:nvPicPr>
          <p:cNvPr id="11" name="Graphic 10">
            <a:extLst>
              <a:ext uri="{FF2B5EF4-FFF2-40B4-BE49-F238E27FC236}">
                <a16:creationId xmlns:a16="http://schemas.microsoft.com/office/drawing/2014/main" id="{5951FA14-AB79-2495-64CE-52CDD46D129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968076" y="1170767"/>
            <a:ext cx="144000" cy="144000"/>
          </a:xfrm>
          <a:prstGeom prst="rect">
            <a:avLst/>
          </a:prstGeom>
        </p:spPr>
      </p:pic>
      <p:sp>
        <p:nvSpPr>
          <p:cNvPr id="7" name="Rectangle: Rounded Corners 6">
            <a:extLst>
              <a:ext uri="{FF2B5EF4-FFF2-40B4-BE49-F238E27FC236}">
                <a16:creationId xmlns:a16="http://schemas.microsoft.com/office/drawing/2014/main" id="{7FE13BB4-DDB0-BAF2-087B-8485913120D5}"/>
              </a:ext>
              <a:ext uri="{C183D7F6-B498-43B3-948B-1728B52AA6E4}">
                <adec:decorative xmlns:adec="http://schemas.microsoft.com/office/drawing/2017/decorative" val="1"/>
              </a:ext>
            </a:extLst>
          </p:cNvPr>
          <p:cNvSpPr/>
          <p:nvPr/>
        </p:nvSpPr>
        <p:spPr bwMode="auto">
          <a:xfrm>
            <a:off x="5754503" y="1134767"/>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dirty="0">
                <a:solidFill>
                  <a:srgbClr val="73391D"/>
                </a:solidFill>
                <a:latin typeface="Segoe UI Semibold" panose="020B0702040204020203" pitchFamily="34" charset="0"/>
                <a:cs typeface="Segoe UI Semibold" panose="020B0702040204020203" pitchFamily="34" charset="0"/>
              </a:rPr>
              <a:t>Additional training</a:t>
            </a:r>
            <a:endPar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8" name="Graphic 7">
            <a:extLst>
              <a:ext uri="{FF2B5EF4-FFF2-40B4-BE49-F238E27FC236}">
                <a16:creationId xmlns:a16="http://schemas.microsoft.com/office/drawing/2014/main" id="{934BE98D-785D-DCFB-2F9E-C6FACA8E19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01636" y="1170767"/>
            <a:ext cx="144000" cy="144000"/>
          </a:xfrm>
          <a:prstGeom prst="rect">
            <a:avLst/>
          </a:prstGeom>
        </p:spPr>
      </p:pic>
      <p:sp>
        <p:nvSpPr>
          <p:cNvPr id="87" name="Step 1 time">
            <a:extLst>
              <a:ext uri="{FF2B5EF4-FFF2-40B4-BE49-F238E27FC236}">
                <a16:creationId xmlns:a16="http://schemas.microsoft.com/office/drawing/2014/main" id="{5924618F-AA04-E474-D92E-A36493BA3B6D}"/>
              </a:ext>
            </a:extLst>
          </p:cNvPr>
          <p:cNvSpPr/>
          <p:nvPr/>
        </p:nvSpPr>
        <p:spPr bwMode="auto">
          <a:xfrm>
            <a:off x="566416"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8:00 am</a:t>
            </a:r>
          </a:p>
        </p:txBody>
      </p:sp>
      <p:sp>
        <p:nvSpPr>
          <p:cNvPr id="86" name="Step 1 top">
            <a:extLst>
              <a:ext uri="{FF2B5EF4-FFF2-40B4-BE49-F238E27FC236}">
                <a16:creationId xmlns:a16="http://schemas.microsoft.com/office/drawing/2014/main" id="{50CEED1C-4D30-DEBA-B717-EB11FBD51E4B}"/>
              </a:ext>
            </a:extLst>
          </p:cNvPr>
          <p:cNvSpPr txBox="1"/>
          <p:nvPr/>
        </p:nvSpPr>
        <p:spPr>
          <a:xfrm>
            <a:off x="566414" y="2033954"/>
            <a:ext cx="2705513" cy="553998"/>
          </a:xfrm>
          <a:prstGeom prst="rect">
            <a:avLst/>
          </a:prstGeom>
          <a:noFill/>
        </p:spPr>
        <p:txBody>
          <a:bodyPr wrap="square" lIns="91440" tIns="0" rIns="91440" bIns="0"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900" b="0" i="0" u="none" strike="noStrike" kern="1200" cap="none" spc="0" normalizeH="0" baseline="0" noProof="0" dirty="0">
                <a:ln>
                  <a:noFill/>
                </a:ln>
                <a:effectLst/>
                <a:uLnTx/>
                <a:uFillTx/>
                <a:latin typeface="Segoe UI"/>
                <a:ea typeface="+mn-ea"/>
                <a:cs typeface="+mn-cs"/>
              </a:rPr>
              <a:t>Review news, disease reports, emails from colleagues and stake holders and updates related to ongoing studies and the latest findings on disease tracking and treatment.</a:t>
            </a:r>
          </a:p>
        </p:txBody>
      </p:sp>
      <p:pic>
        <p:nvPicPr>
          <p:cNvPr id="6" name="Picture 5" descr="Zip Co logo SVG free download, id: 101874 - Brandlogos.net">
            <a:hlinkClick r:id="rId11"/>
            <a:extLst>
              <a:ext uri="{FF2B5EF4-FFF2-40B4-BE49-F238E27FC236}">
                <a16:creationId xmlns:a16="http://schemas.microsoft.com/office/drawing/2014/main" id="{CBA46715-351B-51A3-6D50-822BA7A25DEE}"/>
              </a:ext>
            </a:extLst>
          </p:cNvPr>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27073" y="2950958"/>
            <a:ext cx="197434" cy="16044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A82A48C-1D1E-2256-62B0-95B1082FA33D}"/>
              </a:ext>
              <a:ext uri="{C183D7F6-B498-43B3-948B-1728B52AA6E4}">
                <adec:decorative xmlns:adec="http://schemas.microsoft.com/office/drawing/2017/decorative" val="0"/>
              </a:ext>
            </a:extLst>
          </p:cNvPr>
          <p:cNvSpPr txBox="1"/>
          <p:nvPr/>
        </p:nvSpPr>
        <p:spPr>
          <a:xfrm>
            <a:off x="1206546" y="2920396"/>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sp>
        <p:nvSpPr>
          <p:cNvPr id="84" name="Step 1 bottom">
            <a:extLst>
              <a:ext uri="{FF2B5EF4-FFF2-40B4-BE49-F238E27FC236}">
                <a16:creationId xmlns:a16="http://schemas.microsoft.com/office/drawing/2014/main" id="{21731EC4-EA0B-89AD-C0F8-1CFC620FBC11}"/>
              </a:ext>
              <a:ext uri="{C183D7F6-B498-43B3-948B-1728B52AA6E4}">
                <adec:decorative xmlns:adec="http://schemas.microsoft.com/office/drawing/2017/decorative" val="1"/>
              </a:ext>
            </a:extLst>
          </p:cNvPr>
          <p:cNvSpPr/>
          <p:nvPr/>
        </p:nvSpPr>
        <p:spPr bwMode="auto">
          <a:xfrm>
            <a:off x="566415" y="3167836"/>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Find and summarize all emails related to the specific area of study and recommend responses and actions. </a:t>
            </a:r>
          </a:p>
        </p:txBody>
      </p:sp>
      <p:sp>
        <p:nvSpPr>
          <p:cNvPr id="89" name="Step 2 time">
            <a:extLst>
              <a:ext uri="{FF2B5EF4-FFF2-40B4-BE49-F238E27FC236}">
                <a16:creationId xmlns:a16="http://schemas.microsoft.com/office/drawing/2014/main" id="{1B437613-3CBB-E814-0909-A6E1B4B82D77}"/>
              </a:ext>
            </a:extLst>
          </p:cNvPr>
          <p:cNvSpPr/>
          <p:nvPr/>
        </p:nvSpPr>
        <p:spPr bwMode="auto">
          <a:xfrm>
            <a:off x="382045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9:30 am</a:t>
            </a:r>
          </a:p>
        </p:txBody>
      </p:sp>
      <p:sp>
        <p:nvSpPr>
          <p:cNvPr id="90" name="Step 2 top">
            <a:extLst>
              <a:ext uri="{FF2B5EF4-FFF2-40B4-BE49-F238E27FC236}">
                <a16:creationId xmlns:a16="http://schemas.microsoft.com/office/drawing/2014/main" id="{84F7E52C-7A7F-BDF9-C627-DAF0A3EA78CB}"/>
              </a:ext>
            </a:extLst>
          </p:cNvPr>
          <p:cNvSpPr txBox="1"/>
          <p:nvPr/>
        </p:nvSpPr>
        <p:spPr>
          <a:xfrm>
            <a:off x="3802523" y="2033954"/>
            <a:ext cx="2907304"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A public health officer works with a wide network of stakeholders to preserve the health of the community and public who they serve.</a:t>
            </a:r>
          </a:p>
        </p:txBody>
      </p:sp>
      <p:pic>
        <p:nvPicPr>
          <p:cNvPr id="12" name="Picture 6" descr="Microsoft Teams Logo, symbol, meaning, history, PNG">
            <a:hlinkClick r:id="rId13"/>
            <a:extLst>
              <a:ext uri="{FF2B5EF4-FFF2-40B4-BE49-F238E27FC236}">
                <a16:creationId xmlns:a16="http://schemas.microsoft.com/office/drawing/2014/main" id="{6AEB3489-1466-FC8C-B22B-6F9710EDF70F}"/>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l="20244" r="20244"/>
          <a:stretch/>
        </p:blipFill>
        <p:spPr bwMode="auto">
          <a:xfrm>
            <a:off x="4042164" y="2912453"/>
            <a:ext cx="228153" cy="21564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F4C0EDC-D8A7-E641-B6DC-C0BD1933A068}"/>
              </a:ext>
              <a:ext uri="{C183D7F6-B498-43B3-948B-1728B52AA6E4}">
                <adec:decorative xmlns:adec="http://schemas.microsoft.com/office/drawing/2017/decorative" val="0"/>
              </a:ext>
            </a:extLst>
          </p:cNvPr>
          <p:cNvSpPr txBox="1"/>
          <p:nvPr/>
        </p:nvSpPr>
        <p:spPr>
          <a:xfrm>
            <a:off x="4442471" y="2904679"/>
            <a:ext cx="1602056"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in Teams</a:t>
            </a:r>
          </a:p>
        </p:txBody>
      </p:sp>
      <p:sp>
        <p:nvSpPr>
          <p:cNvPr id="88" name="Step 2 bottom">
            <a:extLst>
              <a:ext uri="{FF2B5EF4-FFF2-40B4-BE49-F238E27FC236}">
                <a16:creationId xmlns:a16="http://schemas.microsoft.com/office/drawing/2014/main" id="{28BF2573-0FBC-3145-5F32-7D4288562F4E}"/>
              </a:ext>
              <a:ext uri="{C183D7F6-B498-43B3-948B-1728B52AA6E4}">
                <adec:decorative xmlns:adec="http://schemas.microsoft.com/office/drawing/2017/decorative" val="1"/>
              </a:ext>
            </a:extLst>
          </p:cNvPr>
          <p:cNvSpPr/>
          <p:nvPr/>
        </p:nvSpPr>
        <p:spPr bwMode="auto">
          <a:xfrm>
            <a:off x="3802523" y="3167835"/>
            <a:ext cx="2844911"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Summarize meetings to understand what's going well and what needs to be addressed in the community health study this the working group is driving.</a:t>
            </a:r>
          </a:p>
          <a:p>
            <a:pPr defTabSz="932472" fontAlgn="base">
              <a:spcBef>
                <a:spcPct val="0"/>
              </a:spcBef>
              <a:spcAft>
                <a:spcPct val="0"/>
              </a:spcAft>
            </a:pPr>
            <a:endParaRPr lang="en-US" sz="900" kern="0" noProof="0" dirty="0">
              <a:solidFill>
                <a:srgbClr val="1A1A1A"/>
              </a:solidFill>
              <a:latin typeface="Segoe UI"/>
            </a:endParaRPr>
          </a:p>
        </p:txBody>
      </p:sp>
      <p:sp>
        <p:nvSpPr>
          <p:cNvPr id="91" name="Step 3 time">
            <a:extLst>
              <a:ext uri="{FF2B5EF4-FFF2-40B4-BE49-F238E27FC236}">
                <a16:creationId xmlns:a16="http://schemas.microsoft.com/office/drawing/2014/main" id="{9CCD6A1D-317B-A275-02CE-8B3F77E00233}"/>
              </a:ext>
            </a:extLst>
          </p:cNvPr>
          <p:cNvSpPr/>
          <p:nvPr/>
        </p:nvSpPr>
        <p:spPr bwMode="auto">
          <a:xfrm>
            <a:off x="707449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11:00 am</a:t>
            </a:r>
          </a:p>
        </p:txBody>
      </p:sp>
      <p:sp>
        <p:nvSpPr>
          <p:cNvPr id="93" name="Step 3 top">
            <a:extLst>
              <a:ext uri="{FF2B5EF4-FFF2-40B4-BE49-F238E27FC236}">
                <a16:creationId xmlns:a16="http://schemas.microsoft.com/office/drawing/2014/main" id="{6439F8BA-67D3-AE66-19B1-C0337712D28F}"/>
              </a:ext>
            </a:extLst>
          </p:cNvPr>
          <p:cNvSpPr txBox="1"/>
          <p:nvPr/>
        </p:nvSpPr>
        <p:spPr>
          <a:xfrm>
            <a:off x="7074494" y="2033954"/>
            <a:ext cx="270551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Consolidate studies create reports that address specific chronic or infectious diseases, including the impact of social determinants of health.</a:t>
            </a:r>
          </a:p>
        </p:txBody>
      </p:sp>
      <p:pic>
        <p:nvPicPr>
          <p:cNvPr id="16" name="Picture 15" descr="Zip Co logo SVG free download, id: 101874 - Brandlogos.net">
            <a:hlinkClick r:id="rId11"/>
            <a:extLst>
              <a:ext uri="{FF2B5EF4-FFF2-40B4-BE49-F238E27FC236}">
                <a16:creationId xmlns:a16="http://schemas.microsoft.com/office/drawing/2014/main" id="{A92A2578-9A91-F765-1A25-A90996EBFB20}"/>
              </a:ext>
            </a:extLst>
          </p:cNvPr>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510834" y="2940541"/>
            <a:ext cx="197434" cy="16044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A8E4BC3-AC53-5B32-FE52-5B051693EFD6}"/>
              </a:ext>
              <a:ext uri="{C183D7F6-B498-43B3-948B-1728B52AA6E4}">
                <adec:decorative xmlns:adec="http://schemas.microsoft.com/office/drawing/2017/decorative" val="0"/>
              </a:ext>
            </a:extLst>
          </p:cNvPr>
          <p:cNvSpPr txBox="1"/>
          <p:nvPr/>
        </p:nvSpPr>
        <p:spPr>
          <a:xfrm>
            <a:off x="7890307" y="2909979"/>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sp>
        <p:nvSpPr>
          <p:cNvPr id="92" name="Step 3 bottom">
            <a:extLst>
              <a:ext uri="{FF2B5EF4-FFF2-40B4-BE49-F238E27FC236}">
                <a16:creationId xmlns:a16="http://schemas.microsoft.com/office/drawing/2014/main" id="{746D994A-BB79-64BA-4F87-819A0CC5DE51}"/>
              </a:ext>
              <a:ext uri="{C183D7F6-B498-43B3-948B-1728B52AA6E4}">
                <adec:decorative xmlns:adec="http://schemas.microsoft.com/office/drawing/2017/decorative" val="1"/>
              </a:ext>
            </a:extLst>
          </p:cNvPr>
          <p:cNvSpPr/>
          <p:nvPr/>
        </p:nvSpPr>
        <p:spPr bwMode="auto">
          <a:xfrm>
            <a:off x="7074494" y="3167835"/>
            <a:ext cx="2705513" cy="66583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Summarize input and recommendations and latest recommendations in documents on infectious disease policy over the last month.</a:t>
            </a:r>
          </a:p>
        </p:txBody>
      </p:sp>
      <p:sp>
        <p:nvSpPr>
          <p:cNvPr id="83" name="Step 4 time">
            <a:extLst>
              <a:ext uri="{FF2B5EF4-FFF2-40B4-BE49-F238E27FC236}">
                <a16:creationId xmlns:a16="http://schemas.microsoft.com/office/drawing/2014/main" id="{5BCCA448-E22D-8E27-10BF-9EE4E5295C68}"/>
              </a:ext>
            </a:extLst>
          </p:cNvPr>
          <p:cNvSpPr/>
          <p:nvPr/>
        </p:nvSpPr>
        <p:spPr bwMode="auto">
          <a:xfrm>
            <a:off x="7074495" y="405058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1:30 pm</a:t>
            </a:r>
          </a:p>
        </p:txBody>
      </p:sp>
      <p:sp>
        <p:nvSpPr>
          <p:cNvPr id="13" name="Step 4 top">
            <a:extLst>
              <a:ext uri="{FF2B5EF4-FFF2-40B4-BE49-F238E27FC236}">
                <a16:creationId xmlns:a16="http://schemas.microsoft.com/office/drawing/2014/main" id="{6790ABCC-8315-E04A-5D0A-ED438BF04DAC}"/>
              </a:ext>
            </a:extLst>
          </p:cNvPr>
          <p:cNvSpPr txBox="1"/>
          <p:nvPr/>
        </p:nvSpPr>
        <p:spPr>
          <a:xfrm>
            <a:off x="7068596" y="4494256"/>
            <a:ext cx="2901234"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Meeting with stakeholders who are often geographically distributed (e.g. Environmental, Public Health, Policy Maters, Health Practitioners, etc.</a:t>
            </a:r>
          </a:p>
        </p:txBody>
      </p:sp>
      <p:pic>
        <p:nvPicPr>
          <p:cNvPr id="26" name="Picture 6" descr="Microsoft Teams Logo, symbol, meaning, history, PNG">
            <a:hlinkClick r:id="rId13"/>
            <a:extLst>
              <a:ext uri="{FF2B5EF4-FFF2-40B4-BE49-F238E27FC236}">
                <a16:creationId xmlns:a16="http://schemas.microsoft.com/office/drawing/2014/main" id="{28BC7EB9-3228-35DD-4F28-07CD8CB02B6D}"/>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l="20244" r="20244"/>
          <a:stretch/>
        </p:blipFill>
        <p:spPr bwMode="auto">
          <a:xfrm>
            <a:off x="7490000" y="5361531"/>
            <a:ext cx="228153" cy="215647"/>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13013575-6C33-B34E-119D-CA73EF5BFB56}"/>
              </a:ext>
              <a:ext uri="{C183D7F6-B498-43B3-948B-1728B52AA6E4}">
                <adec:decorative xmlns:adec="http://schemas.microsoft.com/office/drawing/2017/decorative" val="0"/>
              </a:ext>
            </a:extLst>
          </p:cNvPr>
          <p:cNvSpPr txBox="1"/>
          <p:nvPr/>
        </p:nvSpPr>
        <p:spPr>
          <a:xfrm>
            <a:off x="7890307" y="5353757"/>
            <a:ext cx="1602056"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in Teams</a:t>
            </a:r>
          </a:p>
        </p:txBody>
      </p:sp>
      <p:sp>
        <p:nvSpPr>
          <p:cNvPr id="81" name="Step 4 bottom">
            <a:extLst>
              <a:ext uri="{FF2B5EF4-FFF2-40B4-BE49-F238E27FC236}">
                <a16:creationId xmlns:a16="http://schemas.microsoft.com/office/drawing/2014/main" id="{83747167-7F36-C0FD-C55D-5B0A5991E860}"/>
              </a:ext>
              <a:ext uri="{C183D7F6-B498-43B3-948B-1728B52AA6E4}">
                <adec:decorative xmlns:adec="http://schemas.microsoft.com/office/drawing/2017/decorative" val="1"/>
              </a:ext>
            </a:extLst>
          </p:cNvPr>
          <p:cNvSpPr/>
          <p:nvPr/>
        </p:nvSpPr>
        <p:spPr bwMode="auto">
          <a:xfrm>
            <a:off x="7074494" y="5609056"/>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dirty="0">
                <a:solidFill>
                  <a:srgbClr val="1A1A1A"/>
                </a:solidFill>
                <a:latin typeface="Segoe UI"/>
              </a:rPr>
              <a:t>Prompt: Summarize meeting notes and transcripts, providing action items and scheduling follow-ups.</a:t>
            </a: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dirty="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strike="noStrike" kern="1200" cap="none" spc="0" normalizeH="0" baseline="0" noProof="0" dirty="0">
              <a:ln w="3175">
                <a:noFill/>
              </a:ln>
              <a:effectLst/>
              <a:uLnTx/>
              <a:uFillTx/>
              <a:latin typeface="Segoe UI"/>
              <a:ea typeface="+mn-ea"/>
              <a:cs typeface="Segoe UI" pitchFamily="34" charset="0"/>
            </a:endParaRPr>
          </a:p>
        </p:txBody>
      </p:sp>
      <p:sp>
        <p:nvSpPr>
          <p:cNvPr id="95" name="Step 5 time">
            <a:extLst>
              <a:ext uri="{FF2B5EF4-FFF2-40B4-BE49-F238E27FC236}">
                <a16:creationId xmlns:a16="http://schemas.microsoft.com/office/drawing/2014/main" id="{9656E939-58CA-C8A9-CD0C-B14BD8F1326F}"/>
              </a:ext>
            </a:extLst>
          </p:cNvPr>
          <p:cNvSpPr/>
          <p:nvPr/>
        </p:nvSpPr>
        <p:spPr bwMode="auto">
          <a:xfrm>
            <a:off x="3820455" y="405101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3:00 pm</a:t>
            </a:r>
          </a:p>
        </p:txBody>
      </p:sp>
      <p:sp>
        <p:nvSpPr>
          <p:cNvPr id="96" name="Step 5 top">
            <a:extLst>
              <a:ext uri="{FF2B5EF4-FFF2-40B4-BE49-F238E27FC236}">
                <a16:creationId xmlns:a16="http://schemas.microsoft.com/office/drawing/2014/main" id="{4B7C89BD-A43B-66FF-3FC3-D52B19C21E62}"/>
              </a:ext>
            </a:extLst>
          </p:cNvPr>
          <p:cNvSpPr txBox="1"/>
          <p:nvPr/>
        </p:nvSpPr>
        <p:spPr>
          <a:xfrm>
            <a:off x="3690700" y="4500890"/>
            <a:ext cx="3026453"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lvl="0">
              <a:defRPr/>
            </a:pPr>
            <a:r>
              <a:rPr kumimoji="0" lang="en-US" b="0" i="0" u="none" strike="noStrike" kern="0" cap="none" spc="0" normalizeH="0" baseline="0" noProof="0" dirty="0">
                <a:ln>
                  <a:noFill/>
                </a:ln>
                <a:solidFill>
                  <a:srgbClr val="1A1A1A"/>
                </a:solidFill>
                <a:effectLst/>
                <a:uLnTx/>
                <a:uFillTx/>
                <a:cs typeface="Segoe UI" pitchFamily="34" charset="0"/>
              </a:rPr>
              <a:t>Collect and analyze data to identify contributing causes of chronic or infectious diseases. Using Copilot to identify and examine patters and trends to gain insights into risk factors, disease distribution.</a:t>
            </a:r>
          </a:p>
        </p:txBody>
      </p:sp>
      <p:pic>
        <p:nvPicPr>
          <p:cNvPr id="29" name="Picture 28">
            <a:extLst>
              <a:ext uri="{FF2B5EF4-FFF2-40B4-BE49-F238E27FC236}">
                <a16:creationId xmlns:a16="http://schemas.microsoft.com/office/drawing/2014/main" id="{9DA67AA5-EA94-7DA2-1043-C5D20495DF7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992231" y="5278866"/>
            <a:ext cx="360000" cy="360000"/>
          </a:xfrm>
          <a:prstGeom prst="ellipse">
            <a:avLst/>
          </a:prstGeom>
          <a:solidFill>
            <a:schemeClr val="bg1"/>
          </a:solidFill>
        </p:spPr>
      </p:pic>
      <p:sp>
        <p:nvSpPr>
          <p:cNvPr id="30" name="TextBox 29">
            <a:extLst>
              <a:ext uri="{FF2B5EF4-FFF2-40B4-BE49-F238E27FC236}">
                <a16:creationId xmlns:a16="http://schemas.microsoft.com/office/drawing/2014/main" id="{41D46417-833C-8F44-693E-C554922FED63}"/>
              </a:ext>
              <a:ext uri="{C183D7F6-B498-43B3-948B-1728B52AA6E4}">
                <adec:decorative xmlns:adec="http://schemas.microsoft.com/office/drawing/2017/decorative" val="0"/>
              </a:ext>
            </a:extLst>
          </p:cNvPr>
          <p:cNvSpPr txBox="1"/>
          <p:nvPr/>
        </p:nvSpPr>
        <p:spPr>
          <a:xfrm>
            <a:off x="4462006" y="537422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sp>
        <p:nvSpPr>
          <p:cNvPr id="94" name="Step 5 bottom">
            <a:extLst>
              <a:ext uri="{FF2B5EF4-FFF2-40B4-BE49-F238E27FC236}">
                <a16:creationId xmlns:a16="http://schemas.microsoft.com/office/drawing/2014/main" id="{6B73363E-B585-A83A-ED64-22B3CC298D81}"/>
              </a:ext>
              <a:ext uri="{C183D7F6-B498-43B3-948B-1728B52AA6E4}">
                <adec:decorative xmlns:adec="http://schemas.microsoft.com/office/drawing/2017/decorative" val="1"/>
              </a:ext>
            </a:extLst>
          </p:cNvPr>
          <p:cNvSpPr/>
          <p:nvPr/>
        </p:nvSpPr>
        <p:spPr bwMode="auto">
          <a:xfrm>
            <a:off x="3690824" y="5607288"/>
            <a:ext cx="2844911" cy="480654"/>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dirty="0">
                <a:solidFill>
                  <a:srgbClr val="1A1A1A"/>
                </a:solidFill>
                <a:latin typeface="Segoe UI"/>
              </a:rPr>
              <a:t>Prompt: </a:t>
            </a:r>
            <a:r>
              <a:rPr lang="en-US" sz="900" spc="0" noProof="0" dirty="0">
                <a:solidFill>
                  <a:schemeClr val="tx1"/>
                </a:solidFill>
                <a:latin typeface="Segoe UI"/>
              </a:rPr>
              <a:t>Create charts to help identify trends in the data.</a:t>
            </a:r>
          </a:p>
        </p:txBody>
      </p:sp>
      <p:sp>
        <p:nvSpPr>
          <p:cNvPr id="78" name="Step 6 time">
            <a:extLst>
              <a:ext uri="{FF2B5EF4-FFF2-40B4-BE49-F238E27FC236}">
                <a16:creationId xmlns:a16="http://schemas.microsoft.com/office/drawing/2014/main" id="{C08F4A06-9D8D-072F-4CDA-BB4177C02233}"/>
              </a:ext>
            </a:extLst>
          </p:cNvPr>
          <p:cNvSpPr/>
          <p:nvPr/>
        </p:nvSpPr>
        <p:spPr bwMode="auto">
          <a:xfrm>
            <a:off x="566416" y="4048426"/>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4:00 pm</a:t>
            </a:r>
          </a:p>
        </p:txBody>
      </p:sp>
      <p:sp>
        <p:nvSpPr>
          <p:cNvPr id="80" name="Step 6 top">
            <a:extLst>
              <a:ext uri="{FF2B5EF4-FFF2-40B4-BE49-F238E27FC236}">
                <a16:creationId xmlns:a16="http://schemas.microsoft.com/office/drawing/2014/main" id="{C87E5E9A-8CA9-F3C0-B254-CCA544B6A4AB}"/>
              </a:ext>
            </a:extLst>
          </p:cNvPr>
          <p:cNvSpPr txBox="1"/>
          <p:nvPr/>
        </p:nvSpPr>
        <p:spPr>
          <a:xfrm>
            <a:off x="566415" y="4500890"/>
            <a:ext cx="2748203" cy="74982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The public health officer reviews documents from various sources to update public health programs, incorporating findings from data analysis, the latest clinical findings by health</a:t>
            </a:r>
            <a:br>
              <a:rPr kumimoji="0" lang="en-US" b="0" i="0" u="none" strike="noStrike" kern="0" cap="none" spc="0" normalizeH="0" baseline="0" noProof="0" dirty="0">
                <a:ln>
                  <a:noFill/>
                </a:ln>
                <a:solidFill>
                  <a:srgbClr val="1A1A1A"/>
                </a:solidFill>
                <a:effectLst/>
                <a:uLnTx/>
                <a:uFillTx/>
                <a:cs typeface="Segoe UI" pitchFamily="34" charset="0"/>
              </a:rPr>
            </a:br>
            <a:r>
              <a:rPr kumimoji="0" lang="en-US" b="0" i="0" u="none" strike="noStrike" kern="0" cap="none" spc="0" normalizeH="0" baseline="0" noProof="0" dirty="0">
                <a:ln>
                  <a:noFill/>
                </a:ln>
                <a:solidFill>
                  <a:srgbClr val="1A1A1A"/>
                </a:solidFill>
                <a:effectLst/>
                <a:uLnTx/>
                <a:uFillTx/>
                <a:cs typeface="Segoe UI" pitchFamily="34" charset="0"/>
              </a:rPr>
              <a:t>orgs, etc.</a:t>
            </a:r>
          </a:p>
        </p:txBody>
      </p:sp>
      <p:pic>
        <p:nvPicPr>
          <p:cNvPr id="20" name="Picture 19" descr="Zip Co logo SVG free download, id: 101874 - Brandlogos.net">
            <a:hlinkClick r:id="rId11"/>
            <a:extLst>
              <a:ext uri="{FF2B5EF4-FFF2-40B4-BE49-F238E27FC236}">
                <a16:creationId xmlns:a16="http://schemas.microsoft.com/office/drawing/2014/main" id="{7EA43471-68C4-5C51-319D-8BB55C9BEE97}"/>
              </a:ext>
            </a:extLst>
          </p:cNvPr>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20763" y="5418642"/>
            <a:ext cx="197434" cy="16044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586CE82-298D-C4DF-614B-C94DA70C1A4E}"/>
              </a:ext>
              <a:ext uri="{C183D7F6-B498-43B3-948B-1728B52AA6E4}">
                <adec:decorative xmlns:adec="http://schemas.microsoft.com/office/drawing/2017/decorative" val="0"/>
              </a:ext>
            </a:extLst>
          </p:cNvPr>
          <p:cNvSpPr txBox="1"/>
          <p:nvPr/>
        </p:nvSpPr>
        <p:spPr>
          <a:xfrm>
            <a:off x="1200236" y="5388080"/>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sp>
        <p:nvSpPr>
          <p:cNvPr id="77" name="Step 6 bottom">
            <a:extLst>
              <a:ext uri="{FF2B5EF4-FFF2-40B4-BE49-F238E27FC236}">
                <a16:creationId xmlns:a16="http://schemas.microsoft.com/office/drawing/2014/main" id="{2122DD4E-65E1-83E7-6447-9179BF7E6F71}"/>
              </a:ext>
              <a:ext uri="{C183D7F6-B498-43B3-948B-1728B52AA6E4}">
                <adec:decorative xmlns:adec="http://schemas.microsoft.com/office/drawing/2017/decorative" val="1"/>
              </a:ext>
            </a:extLst>
          </p:cNvPr>
          <p:cNvSpPr/>
          <p:nvPr/>
        </p:nvSpPr>
        <p:spPr bwMode="auto">
          <a:xfrm>
            <a:off x="566415" y="5610838"/>
            <a:ext cx="2705513" cy="59747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dirty="0">
                <a:solidFill>
                  <a:srgbClr val="1A1A1A"/>
                </a:solidFill>
                <a:latin typeface="Segoe UI"/>
              </a:rPr>
              <a:t>Prompt: Identify any urgent emails related to public health programs. </a:t>
            </a: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kern="0" noProof="0" dirty="0">
              <a:solidFill>
                <a:srgbClr val="1A1A1A"/>
              </a:solidFill>
              <a:latin typeface="Segoe UI"/>
            </a:endParaRPr>
          </a:p>
        </p:txBody>
      </p:sp>
      <p:pic>
        <p:nvPicPr>
          <p:cNvPr id="17" name="Picture 16">
            <a:extLst>
              <a:ext uri="{FF2B5EF4-FFF2-40B4-BE49-F238E27FC236}">
                <a16:creationId xmlns:a16="http://schemas.microsoft.com/office/drawing/2014/main" id="{6B747400-8A2F-8A26-4EE2-45A0CF7EB842}"/>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flipH="1">
            <a:off x="10370446" y="3546645"/>
            <a:ext cx="1824251" cy="3305691"/>
          </a:xfrm>
          <a:prstGeom prst="rect">
            <a:avLst/>
          </a:prstGeom>
        </p:spPr>
      </p:pic>
    </p:spTree>
    <p:extLst>
      <p:ext uri="{BB962C8B-B14F-4D97-AF65-F5344CB8AC3E}">
        <p14:creationId xmlns:p14="http://schemas.microsoft.com/office/powerpoint/2010/main" val="130248717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F924C-7A6F-F6CF-0B59-E53AAB9EFC5C}"/>
            </a:ext>
          </a:extLst>
        </p:cNvPr>
        <p:cNvGrpSpPr/>
        <p:nvPr/>
      </p:nvGrpSpPr>
      <p:grpSpPr>
        <a:xfrm>
          <a:off x="0" y="0"/>
          <a:ext cx="0" cy="0"/>
          <a:chOff x="0" y="0"/>
          <a:chExt cx="0" cy="0"/>
        </a:xfrm>
      </p:grpSpPr>
      <p:sp>
        <p:nvSpPr>
          <p:cNvPr id="68" name="Title 67">
            <a:extLst>
              <a:ext uri="{FF2B5EF4-FFF2-40B4-BE49-F238E27FC236}">
                <a16:creationId xmlns:a16="http://schemas.microsoft.com/office/drawing/2014/main" id="{D55A88A6-D406-E532-C03A-D9110AD2F05D}"/>
              </a:ext>
            </a:extLst>
          </p:cNvPr>
          <p:cNvSpPr>
            <a:spLocks noGrp="1"/>
          </p:cNvSpPr>
          <p:nvPr>
            <p:ph type="title"/>
          </p:nvPr>
        </p:nvSpPr>
        <p:spPr>
          <a:xfrm>
            <a:off x="584200" y="387766"/>
            <a:ext cx="5672544" cy="263149"/>
          </a:xfrm>
        </p:spPr>
        <p:txBody>
          <a:bodyPr/>
          <a:lstStyle/>
          <a:p>
            <a:r>
              <a:rPr lang="en-US" noProof="0" dirty="0"/>
              <a:t>A day in the life of Command Staff</a:t>
            </a:r>
          </a:p>
        </p:txBody>
      </p:sp>
      <p:sp>
        <p:nvSpPr>
          <p:cNvPr id="152" name="TextBox 151">
            <a:extLst>
              <a:ext uri="{FF2B5EF4-FFF2-40B4-BE49-F238E27FC236}">
                <a16:creationId xmlns:a16="http://schemas.microsoft.com/office/drawing/2014/main" id="{8C71132F-8601-6A86-B3E7-310EA7AD351E}"/>
              </a:ext>
            </a:extLst>
          </p:cNvPr>
          <p:cNvSpPr txBox="1"/>
          <p:nvPr/>
        </p:nvSpPr>
        <p:spPr>
          <a:xfrm>
            <a:off x="10089792" y="2027622"/>
            <a:ext cx="1905067" cy="861774"/>
          </a:xfrm>
          <a:prstGeom prst="rect">
            <a:avLst/>
          </a:prstGeom>
          <a:noFill/>
        </p:spPr>
        <p:txBody>
          <a:bodyPr wrap="square" lIns="0" tIns="0" rIns="0" bIns="0" rtlCol="0">
            <a:spAutoFit/>
          </a:bodyPr>
          <a:lstStyle/>
          <a:p>
            <a:pPr algn="r"/>
            <a:r>
              <a:rPr lang="en-US" sz="2400" noProof="0" dirty="0">
                <a:solidFill>
                  <a:schemeClr val="accent3"/>
                </a:solidFill>
                <a:latin typeface="Segoe UI Semibold"/>
              </a:rPr>
              <a:t>Bernard</a:t>
            </a:r>
          </a:p>
          <a:p>
            <a:pPr algn="r"/>
            <a:r>
              <a:rPr kumimoji="0" lang="en-US" sz="1600" u="none" strike="noStrike" kern="1200" cap="none" spc="0" normalizeH="0" baseline="0" noProof="0" dirty="0">
                <a:ln>
                  <a:noFill/>
                </a:ln>
                <a:solidFill>
                  <a:schemeClr val="accent3"/>
                </a:solidFill>
                <a:effectLst/>
                <a:uLnTx/>
                <a:uFillTx/>
                <a:latin typeface="Segoe UI" panose="020B0502040204020203" pitchFamily="34" charset="0"/>
                <a:cs typeface="Segoe UI" panose="020B0502040204020203" pitchFamily="34" charset="0"/>
              </a:rPr>
              <a:t> is a Police Supervisor.  </a:t>
            </a:r>
            <a:endParaRPr kumimoji="0" lang="en-US" sz="2000" u="none" strike="noStrike" kern="1200" cap="none" spc="0" normalizeH="0" baseline="0" noProof="0" dirty="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153" name="Graphic 152">
            <a:extLst>
              <a:ext uri="{FF2B5EF4-FFF2-40B4-BE49-F238E27FC236}">
                <a16:creationId xmlns:a16="http://schemas.microsoft.com/office/drawing/2014/main" id="{2CBE6390-D2A8-AF6F-DC64-75AC9C3CFA3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11205838" y="3031053"/>
            <a:ext cx="274790" cy="274790"/>
          </a:xfrm>
          <a:prstGeom prst="rect">
            <a:avLst/>
          </a:prstGeom>
        </p:spPr>
      </p:pic>
      <p:sp>
        <p:nvSpPr>
          <p:cNvPr id="41" name="Text Placeholder 40">
            <a:extLst>
              <a:ext uri="{FF2B5EF4-FFF2-40B4-BE49-F238E27FC236}">
                <a16:creationId xmlns:a16="http://schemas.microsoft.com/office/drawing/2014/main" id="{1C495CC3-890A-DEB5-71B3-D5A1E48183A0}"/>
              </a:ext>
            </a:extLst>
          </p:cNvPr>
          <p:cNvSpPr>
            <a:spLocks noGrp="1"/>
          </p:cNvSpPr>
          <p:nvPr>
            <p:ph type="body" sz="quarter" idx="17"/>
          </p:nvPr>
        </p:nvSpPr>
        <p:spPr>
          <a:xfrm>
            <a:off x="6096001" y="521099"/>
            <a:ext cx="4022928" cy="169277"/>
          </a:xfrm>
        </p:spPr>
        <p:txBody>
          <a:bodyPr/>
          <a:lstStyle/>
          <a:p>
            <a:r>
              <a:rPr lang="en-US" noProof="0" dirty="0">
                <a:latin typeface="Segoe UI Semibold"/>
                <a:cs typeface="Segoe UI Semibold"/>
              </a:rPr>
              <a:t>Microsoft 365 Copilot</a:t>
            </a:r>
            <a:endParaRPr lang="en-US" noProof="0" dirty="0"/>
          </a:p>
        </p:txBody>
      </p:sp>
      <p:sp>
        <p:nvSpPr>
          <p:cNvPr id="46" name="Text Placeholder 45">
            <a:extLst>
              <a:ext uri="{FF2B5EF4-FFF2-40B4-BE49-F238E27FC236}">
                <a16:creationId xmlns:a16="http://schemas.microsoft.com/office/drawing/2014/main" id="{51DC6450-B3A6-BD53-1CC1-5FDBF36777E6}"/>
              </a:ext>
            </a:extLst>
          </p:cNvPr>
          <p:cNvSpPr>
            <a:spLocks noGrp="1"/>
          </p:cNvSpPr>
          <p:nvPr>
            <p:ph type="body" sz="quarter" idx="38"/>
          </p:nvPr>
        </p:nvSpPr>
        <p:spPr>
          <a:solidFill>
            <a:srgbClr val="0070C0"/>
          </a:solidFill>
        </p:spPr>
        <p:txBody>
          <a:bodyPr/>
          <a:lstStyle/>
          <a:p>
            <a:endParaRPr lang="en-US" noProof="0"/>
          </a:p>
        </p:txBody>
      </p:sp>
      <p:sp>
        <p:nvSpPr>
          <p:cNvPr id="47" name="Text Placeholder 46">
            <a:extLst>
              <a:ext uri="{FF2B5EF4-FFF2-40B4-BE49-F238E27FC236}">
                <a16:creationId xmlns:a16="http://schemas.microsoft.com/office/drawing/2014/main" id="{13425A1C-D512-E96E-FE63-6DD9428EBA70}"/>
              </a:ext>
            </a:extLst>
          </p:cNvPr>
          <p:cNvSpPr>
            <a:spLocks noGrp="1"/>
          </p:cNvSpPr>
          <p:nvPr>
            <p:ph type="body" sz="quarter" idx="39"/>
          </p:nvPr>
        </p:nvSpPr>
        <p:spPr>
          <a:solidFill>
            <a:srgbClr val="0078D4"/>
          </a:solidFill>
        </p:spPr>
        <p:txBody>
          <a:bodyPr/>
          <a:lstStyle/>
          <a:p>
            <a:endParaRPr lang="en-US" noProof="0"/>
          </a:p>
        </p:txBody>
      </p:sp>
      <p:sp>
        <p:nvSpPr>
          <p:cNvPr id="48" name="Text Placeholder 47">
            <a:extLst>
              <a:ext uri="{FF2B5EF4-FFF2-40B4-BE49-F238E27FC236}">
                <a16:creationId xmlns:a16="http://schemas.microsoft.com/office/drawing/2014/main" id="{3400AF93-8081-D1B7-EF18-D3574D4A7B0A}"/>
              </a:ext>
            </a:extLst>
          </p:cNvPr>
          <p:cNvSpPr>
            <a:spLocks noGrp="1"/>
          </p:cNvSpPr>
          <p:nvPr>
            <p:ph type="body" sz="quarter" idx="40"/>
          </p:nvPr>
        </p:nvSpPr>
        <p:spPr>
          <a:solidFill>
            <a:schemeClr val="bg1">
              <a:lumMod val="50000"/>
            </a:schemeClr>
          </a:solidFill>
        </p:spPr>
        <p:txBody>
          <a:bodyPr/>
          <a:lstStyle/>
          <a:p>
            <a:endParaRPr lang="en-US" noProof="0"/>
          </a:p>
        </p:txBody>
      </p:sp>
      <p:sp>
        <p:nvSpPr>
          <p:cNvPr id="15" name="Text Placeholder 14">
            <a:extLst>
              <a:ext uri="{FF2B5EF4-FFF2-40B4-BE49-F238E27FC236}">
                <a16:creationId xmlns:a16="http://schemas.microsoft.com/office/drawing/2014/main" id="{4F810C1C-7370-C05D-DCBB-D97759131F2C}"/>
              </a:ext>
            </a:extLst>
          </p:cNvPr>
          <p:cNvSpPr>
            <a:spLocks noGrp="1"/>
          </p:cNvSpPr>
          <p:nvPr>
            <p:ph type="body" sz="quarter" idx="37"/>
          </p:nvPr>
        </p:nvSpPr>
        <p:spPr/>
        <p:txBody>
          <a:bodyPr/>
          <a:lstStyle/>
          <a:p>
            <a:endParaRPr lang="en-US" noProof="0"/>
          </a:p>
        </p:txBody>
      </p:sp>
      <p:sp>
        <p:nvSpPr>
          <p:cNvPr id="2" name="Rectangle: Rounded Corners 6">
            <a:extLst>
              <a:ext uri="{FF2B5EF4-FFF2-40B4-BE49-F238E27FC236}">
                <a16:creationId xmlns:a16="http://schemas.microsoft.com/office/drawing/2014/main" id="{16E387BF-F766-B8F8-A40A-323A580CF236}"/>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4" name="Rectangle: Rounded Corners 6">
            <a:extLst>
              <a:ext uri="{FF2B5EF4-FFF2-40B4-BE49-F238E27FC236}">
                <a16:creationId xmlns:a16="http://schemas.microsoft.com/office/drawing/2014/main" id="{73C0B2F8-8C23-0DAB-82CF-8D9EE324DE15}"/>
              </a:ext>
              <a:ext uri="{C183D7F6-B498-43B3-948B-1728B52AA6E4}">
                <adec:decorative xmlns:adec="http://schemas.microsoft.com/office/drawing/2017/decorative" val="1"/>
              </a:ext>
            </a:extLst>
          </p:cNvPr>
          <p:cNvSpPr/>
          <p:nvPr/>
        </p:nvSpPr>
        <p:spPr bwMode="auto">
          <a:xfrm>
            <a:off x="1286540" y="1134767"/>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a:t>
            </a:r>
            <a:r>
              <a:rPr lang="en-US" sz="900" dirty="0">
                <a:solidFill>
                  <a:srgbClr val="73391D"/>
                </a:solidFill>
                <a:latin typeface="Segoe UI Semibold" panose="020B0702040204020203" pitchFamily="34" charset="0"/>
                <a:cs typeface="Segoe UI Semibold" panose="020B0702040204020203" pitchFamily="34" charset="0"/>
              </a:rPr>
              <a:t>30</a:t>
            </a: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 minutes per day</a:t>
            </a:r>
          </a:p>
        </p:txBody>
      </p:sp>
      <p:pic>
        <p:nvPicPr>
          <p:cNvPr id="5" name="Graphic 4">
            <a:extLst>
              <a:ext uri="{FF2B5EF4-FFF2-40B4-BE49-F238E27FC236}">
                <a16:creationId xmlns:a16="http://schemas.microsoft.com/office/drawing/2014/main" id="{1ACBBEAC-78A4-B743-07A6-BA3212BAE92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36270" y="1170767"/>
            <a:ext cx="144000" cy="144000"/>
          </a:xfrm>
          <a:prstGeom prst="rect">
            <a:avLst/>
          </a:prstGeom>
        </p:spPr>
      </p:pic>
      <p:sp>
        <p:nvSpPr>
          <p:cNvPr id="10" name="Rectangle: Rounded Corners 6">
            <a:extLst>
              <a:ext uri="{FF2B5EF4-FFF2-40B4-BE49-F238E27FC236}">
                <a16:creationId xmlns:a16="http://schemas.microsoft.com/office/drawing/2014/main" id="{386CD1B8-2C4A-E736-C705-7080FF89263A}"/>
              </a:ext>
              <a:ext uri="{C183D7F6-B498-43B3-948B-1728B52AA6E4}">
                <adec:decorative xmlns:adec="http://schemas.microsoft.com/office/drawing/2017/decorative" val="1"/>
              </a:ext>
            </a:extLst>
          </p:cNvPr>
          <p:cNvSpPr/>
          <p:nvPr/>
        </p:nvSpPr>
        <p:spPr bwMode="auto">
          <a:xfrm>
            <a:off x="2908241" y="1134767"/>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Report writing</a:t>
            </a:r>
          </a:p>
        </p:txBody>
      </p:sp>
      <p:pic>
        <p:nvPicPr>
          <p:cNvPr id="11" name="Graphic 10">
            <a:extLst>
              <a:ext uri="{FF2B5EF4-FFF2-40B4-BE49-F238E27FC236}">
                <a16:creationId xmlns:a16="http://schemas.microsoft.com/office/drawing/2014/main" id="{73B72102-C783-3118-F44E-92B41DB86AE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968076" y="1170767"/>
            <a:ext cx="144000" cy="144000"/>
          </a:xfrm>
          <a:prstGeom prst="rect">
            <a:avLst/>
          </a:prstGeom>
        </p:spPr>
      </p:pic>
      <p:sp>
        <p:nvSpPr>
          <p:cNvPr id="7" name="Rectangle: Rounded Corners 6">
            <a:extLst>
              <a:ext uri="{FF2B5EF4-FFF2-40B4-BE49-F238E27FC236}">
                <a16:creationId xmlns:a16="http://schemas.microsoft.com/office/drawing/2014/main" id="{071A66A7-9771-0A05-1B5D-D03AD32A8EDA}"/>
              </a:ext>
              <a:ext uri="{C183D7F6-B498-43B3-948B-1728B52AA6E4}">
                <adec:decorative xmlns:adec="http://schemas.microsoft.com/office/drawing/2017/decorative" val="1"/>
              </a:ext>
            </a:extLst>
          </p:cNvPr>
          <p:cNvSpPr/>
          <p:nvPr/>
        </p:nvSpPr>
        <p:spPr bwMode="auto">
          <a:xfrm>
            <a:off x="5754503" y="1134767"/>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dirty="0">
                <a:solidFill>
                  <a:srgbClr val="73391D"/>
                </a:solidFill>
                <a:latin typeface="Segoe UI Semibold" panose="020B0702040204020203" pitchFamily="34" charset="0"/>
                <a:cs typeface="Segoe UI Semibold" panose="020B0702040204020203" pitchFamily="34" charset="0"/>
              </a:rPr>
              <a:t>Additional training</a:t>
            </a:r>
            <a:endPar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8" name="Graphic 7">
            <a:extLst>
              <a:ext uri="{FF2B5EF4-FFF2-40B4-BE49-F238E27FC236}">
                <a16:creationId xmlns:a16="http://schemas.microsoft.com/office/drawing/2014/main" id="{FA2F9271-2690-974A-5CBD-6CAB54F36ABB}"/>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01636" y="1170767"/>
            <a:ext cx="144000" cy="144000"/>
          </a:xfrm>
          <a:prstGeom prst="rect">
            <a:avLst/>
          </a:prstGeom>
        </p:spPr>
      </p:pic>
      <p:sp>
        <p:nvSpPr>
          <p:cNvPr id="87" name="Step 1 time">
            <a:extLst>
              <a:ext uri="{FF2B5EF4-FFF2-40B4-BE49-F238E27FC236}">
                <a16:creationId xmlns:a16="http://schemas.microsoft.com/office/drawing/2014/main" id="{9B686E3E-3528-BDED-E9B3-6FB14577E9E0}"/>
              </a:ext>
            </a:extLst>
          </p:cNvPr>
          <p:cNvSpPr/>
          <p:nvPr/>
        </p:nvSpPr>
        <p:spPr bwMode="auto">
          <a:xfrm>
            <a:off x="566416"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7:00 am</a:t>
            </a:r>
          </a:p>
        </p:txBody>
      </p:sp>
      <p:sp>
        <p:nvSpPr>
          <p:cNvPr id="86" name="Step 1 top">
            <a:extLst>
              <a:ext uri="{FF2B5EF4-FFF2-40B4-BE49-F238E27FC236}">
                <a16:creationId xmlns:a16="http://schemas.microsoft.com/office/drawing/2014/main" id="{2A1461D8-82E5-B79E-5D69-7BDD41A8E0B7}"/>
              </a:ext>
            </a:extLst>
          </p:cNvPr>
          <p:cNvSpPr txBox="1"/>
          <p:nvPr/>
        </p:nvSpPr>
        <p:spPr>
          <a:xfrm>
            <a:off x="566414" y="2033954"/>
            <a:ext cx="2705513" cy="553998"/>
          </a:xfrm>
          <a:prstGeom prst="rect">
            <a:avLst/>
          </a:prstGeom>
          <a:noFill/>
        </p:spPr>
        <p:txBody>
          <a:bodyPr wrap="square" lIns="91440" tIns="0" rIns="91440" bIns="0"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900" b="0" i="0" u="none" strike="noStrike" kern="1200" cap="none" spc="0" normalizeH="0" baseline="0" noProof="0" dirty="0">
                <a:ln>
                  <a:noFill/>
                </a:ln>
                <a:effectLst/>
                <a:uLnTx/>
                <a:uFillTx/>
                <a:latin typeface="Segoe UI"/>
                <a:ea typeface="+mn-ea"/>
                <a:cs typeface="+mn-cs"/>
              </a:rPr>
              <a:t>Host a virtual hybrid meeting with the outgoing and incoming policing squad to discuss past incidents, gathered intelligence, and upcoming assignments.</a:t>
            </a:r>
          </a:p>
        </p:txBody>
      </p:sp>
      <p:pic>
        <p:nvPicPr>
          <p:cNvPr id="12" name="Picture 6" descr="Microsoft Teams Logo, symbol, meaning, history, PNG">
            <a:hlinkClick r:id="rId11"/>
            <a:extLst>
              <a:ext uri="{FF2B5EF4-FFF2-40B4-BE49-F238E27FC236}">
                <a16:creationId xmlns:a16="http://schemas.microsoft.com/office/drawing/2014/main" id="{8EB0A430-9216-9485-0F5A-60420ED35BB2}"/>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20244" r="20244"/>
          <a:stretch/>
        </p:blipFill>
        <p:spPr bwMode="auto">
          <a:xfrm>
            <a:off x="813189" y="2788628"/>
            <a:ext cx="228153" cy="21564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224F666-76AB-0283-0B65-0F1297439793}"/>
              </a:ext>
              <a:ext uri="{C183D7F6-B498-43B3-948B-1728B52AA6E4}">
                <adec:decorative xmlns:adec="http://schemas.microsoft.com/office/drawing/2017/decorative" val="0"/>
              </a:ext>
            </a:extLst>
          </p:cNvPr>
          <p:cNvSpPr txBox="1"/>
          <p:nvPr/>
        </p:nvSpPr>
        <p:spPr>
          <a:xfrm>
            <a:off x="1213496" y="2780854"/>
            <a:ext cx="1602056"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in Teams</a:t>
            </a:r>
          </a:p>
        </p:txBody>
      </p:sp>
      <p:sp>
        <p:nvSpPr>
          <p:cNvPr id="84" name="Step 1 bottom">
            <a:extLst>
              <a:ext uri="{FF2B5EF4-FFF2-40B4-BE49-F238E27FC236}">
                <a16:creationId xmlns:a16="http://schemas.microsoft.com/office/drawing/2014/main" id="{FCFEF0D3-0EFD-2D2C-D38E-ACB051602D4B}"/>
              </a:ext>
              <a:ext uri="{C183D7F6-B498-43B3-948B-1728B52AA6E4}">
                <adec:decorative xmlns:adec="http://schemas.microsoft.com/office/drawing/2017/decorative" val="1"/>
              </a:ext>
            </a:extLst>
          </p:cNvPr>
          <p:cNvSpPr/>
          <p:nvPr/>
        </p:nvSpPr>
        <p:spPr bwMode="auto">
          <a:xfrm>
            <a:off x="566415" y="3167836"/>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Summarize the meeting and provide a list of crimes, arrests, intelligence and assignments from this transcript  by patrol area.</a:t>
            </a:r>
          </a:p>
        </p:txBody>
      </p:sp>
      <p:sp>
        <p:nvSpPr>
          <p:cNvPr id="89" name="Step 2 time">
            <a:extLst>
              <a:ext uri="{FF2B5EF4-FFF2-40B4-BE49-F238E27FC236}">
                <a16:creationId xmlns:a16="http://schemas.microsoft.com/office/drawing/2014/main" id="{BD7834E3-5B0A-E912-B49E-89714339E80D}"/>
              </a:ext>
            </a:extLst>
          </p:cNvPr>
          <p:cNvSpPr/>
          <p:nvPr/>
        </p:nvSpPr>
        <p:spPr bwMode="auto">
          <a:xfrm>
            <a:off x="382045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8:00 am</a:t>
            </a:r>
          </a:p>
        </p:txBody>
      </p:sp>
      <p:sp>
        <p:nvSpPr>
          <p:cNvPr id="90" name="Step 2 top">
            <a:extLst>
              <a:ext uri="{FF2B5EF4-FFF2-40B4-BE49-F238E27FC236}">
                <a16:creationId xmlns:a16="http://schemas.microsoft.com/office/drawing/2014/main" id="{78AA1C8A-284E-7619-4BAA-259094257434}"/>
              </a:ext>
            </a:extLst>
          </p:cNvPr>
          <p:cNvSpPr txBox="1"/>
          <p:nvPr/>
        </p:nvSpPr>
        <p:spPr>
          <a:xfrm>
            <a:off x="3802523" y="2033954"/>
            <a:ext cx="2907304"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Assess incoming reports, comparing them against departmental standards for content, order, and format. Drafts response outlining recommended corrections.</a:t>
            </a:r>
          </a:p>
        </p:txBody>
      </p:sp>
      <p:pic>
        <p:nvPicPr>
          <p:cNvPr id="6" name="Picture 5" descr="Zip Co logo SVG free download, id: 101874 - Brandlogos.net">
            <a:hlinkClick r:id="rId13"/>
            <a:extLst>
              <a:ext uri="{FF2B5EF4-FFF2-40B4-BE49-F238E27FC236}">
                <a16:creationId xmlns:a16="http://schemas.microsoft.com/office/drawing/2014/main" id="{CD2C88E4-7F12-5127-C1BF-08BC3FAF48CF}"/>
              </a:ext>
            </a:extLst>
          </p:cNvPr>
          <p:cNvPicPr>
            <a:picLocks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246548" y="2827133"/>
            <a:ext cx="197434" cy="16044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4B2F400-9372-8B0D-B713-9F47C54945B5}"/>
              </a:ext>
              <a:ext uri="{C183D7F6-B498-43B3-948B-1728B52AA6E4}">
                <adec:decorative xmlns:adec="http://schemas.microsoft.com/office/drawing/2017/decorative" val="0"/>
              </a:ext>
            </a:extLst>
          </p:cNvPr>
          <p:cNvSpPr txBox="1"/>
          <p:nvPr/>
        </p:nvSpPr>
        <p:spPr>
          <a:xfrm>
            <a:off x="4626021" y="2796571"/>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sp>
        <p:nvSpPr>
          <p:cNvPr id="88" name="Step 2 bottom">
            <a:extLst>
              <a:ext uri="{FF2B5EF4-FFF2-40B4-BE49-F238E27FC236}">
                <a16:creationId xmlns:a16="http://schemas.microsoft.com/office/drawing/2014/main" id="{EF9769E0-1AEF-C612-A203-49BC140E3C52}"/>
              </a:ext>
              <a:ext uri="{C183D7F6-B498-43B3-948B-1728B52AA6E4}">
                <adec:decorative xmlns:adec="http://schemas.microsoft.com/office/drawing/2017/decorative" val="1"/>
              </a:ext>
            </a:extLst>
          </p:cNvPr>
          <p:cNvSpPr/>
          <p:nvPr/>
        </p:nvSpPr>
        <p:spPr bwMode="auto">
          <a:xfrm>
            <a:off x="3802523" y="3167835"/>
            <a:ext cx="2844911"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Compare this report to the standard report requirements and identify any inconsistencies or errors, generate list of recommended corrections.</a:t>
            </a:r>
          </a:p>
          <a:p>
            <a:pPr defTabSz="932472" fontAlgn="base">
              <a:spcBef>
                <a:spcPct val="0"/>
              </a:spcBef>
              <a:spcAft>
                <a:spcPct val="0"/>
              </a:spcAft>
            </a:pPr>
            <a:endParaRPr lang="en-US" sz="900" kern="0" noProof="0" dirty="0">
              <a:solidFill>
                <a:srgbClr val="1A1A1A"/>
              </a:solidFill>
              <a:latin typeface="Segoe UI"/>
            </a:endParaRPr>
          </a:p>
          <a:p>
            <a:pPr defTabSz="932472" fontAlgn="base">
              <a:spcBef>
                <a:spcPct val="0"/>
              </a:spcBef>
              <a:spcAft>
                <a:spcPct val="0"/>
              </a:spcAft>
            </a:pPr>
            <a:endParaRPr lang="en-US" sz="900" kern="0" noProof="0" dirty="0">
              <a:solidFill>
                <a:srgbClr val="1A1A1A"/>
              </a:solidFill>
              <a:latin typeface="Segoe UI"/>
            </a:endParaRPr>
          </a:p>
        </p:txBody>
      </p:sp>
      <p:sp>
        <p:nvSpPr>
          <p:cNvPr id="91" name="Step 3 time">
            <a:extLst>
              <a:ext uri="{FF2B5EF4-FFF2-40B4-BE49-F238E27FC236}">
                <a16:creationId xmlns:a16="http://schemas.microsoft.com/office/drawing/2014/main" id="{04004D11-968D-3BD2-E081-66C44EA9B5E6}"/>
              </a:ext>
            </a:extLst>
          </p:cNvPr>
          <p:cNvSpPr/>
          <p:nvPr/>
        </p:nvSpPr>
        <p:spPr bwMode="auto">
          <a:xfrm>
            <a:off x="707449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10:00 am</a:t>
            </a:r>
          </a:p>
        </p:txBody>
      </p:sp>
      <p:sp>
        <p:nvSpPr>
          <p:cNvPr id="93" name="Step 3 top">
            <a:extLst>
              <a:ext uri="{FF2B5EF4-FFF2-40B4-BE49-F238E27FC236}">
                <a16:creationId xmlns:a16="http://schemas.microsoft.com/office/drawing/2014/main" id="{730BAB7B-C3E0-8265-14DD-F08B7E73C9F6}"/>
              </a:ext>
            </a:extLst>
          </p:cNvPr>
          <p:cNvSpPr txBox="1"/>
          <p:nvPr/>
        </p:nvSpPr>
        <p:spPr>
          <a:xfrm>
            <a:off x="7074494" y="2033954"/>
            <a:ext cx="2705513" cy="74982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Prepare a draft presentation for a budget meeting, complete with generated data visualizations and succinct bullet points to effectively highlight key budgetary points for discussion.</a:t>
            </a:r>
          </a:p>
        </p:txBody>
      </p:sp>
      <p:pic>
        <p:nvPicPr>
          <p:cNvPr id="29" name="Picture 4" descr="Microsoft PowerPoint Logo - PNG and Vector - Logo Download">
            <a:hlinkClick r:id="rId15"/>
            <a:extLst>
              <a:ext uri="{FF2B5EF4-FFF2-40B4-BE49-F238E27FC236}">
                <a16:creationId xmlns:a16="http://schemas.microsoft.com/office/drawing/2014/main" id="{B7471BCD-0A8B-BF76-2253-AD09AF02969B}"/>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449296" y="2846426"/>
            <a:ext cx="205287" cy="19096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B011C74D-87E4-3EF6-0EF9-CEF57797A5ED}"/>
              </a:ext>
              <a:ext uri="{C183D7F6-B498-43B3-948B-1728B52AA6E4}">
                <adec:decorative xmlns:adec="http://schemas.microsoft.com/office/drawing/2017/decorative" val="0"/>
              </a:ext>
            </a:extLst>
          </p:cNvPr>
          <p:cNvSpPr txBox="1"/>
          <p:nvPr/>
        </p:nvSpPr>
        <p:spPr>
          <a:xfrm>
            <a:off x="7799159" y="2850238"/>
            <a:ext cx="1796792"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in PowerPoint</a:t>
            </a:r>
          </a:p>
        </p:txBody>
      </p:sp>
      <p:sp>
        <p:nvSpPr>
          <p:cNvPr id="92" name="Step 3 bottom">
            <a:extLst>
              <a:ext uri="{FF2B5EF4-FFF2-40B4-BE49-F238E27FC236}">
                <a16:creationId xmlns:a16="http://schemas.microsoft.com/office/drawing/2014/main" id="{3FAA8EA2-E322-93DD-6F11-A02F113FAE6F}"/>
              </a:ext>
              <a:ext uri="{C183D7F6-B498-43B3-948B-1728B52AA6E4}">
                <adec:decorative xmlns:adec="http://schemas.microsoft.com/office/drawing/2017/decorative" val="1"/>
              </a:ext>
            </a:extLst>
          </p:cNvPr>
          <p:cNvSpPr/>
          <p:nvPr/>
        </p:nvSpPr>
        <p:spPr bwMode="auto">
          <a:xfrm>
            <a:off x="7074494" y="3167835"/>
            <a:ext cx="2705513" cy="66583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Prompt: Create a presentation about our current budget requirements.</a:t>
            </a:r>
          </a:p>
        </p:txBody>
      </p:sp>
      <p:sp>
        <p:nvSpPr>
          <p:cNvPr id="83" name="Step 4 time">
            <a:extLst>
              <a:ext uri="{FF2B5EF4-FFF2-40B4-BE49-F238E27FC236}">
                <a16:creationId xmlns:a16="http://schemas.microsoft.com/office/drawing/2014/main" id="{1BF7DDE5-F26E-FD02-07F1-94AA3192449A}"/>
              </a:ext>
            </a:extLst>
          </p:cNvPr>
          <p:cNvSpPr/>
          <p:nvPr/>
        </p:nvSpPr>
        <p:spPr bwMode="auto">
          <a:xfrm>
            <a:off x="7074495" y="405058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11:00 pm</a:t>
            </a:r>
          </a:p>
        </p:txBody>
      </p:sp>
      <p:sp>
        <p:nvSpPr>
          <p:cNvPr id="13" name="Step 4 top">
            <a:extLst>
              <a:ext uri="{FF2B5EF4-FFF2-40B4-BE49-F238E27FC236}">
                <a16:creationId xmlns:a16="http://schemas.microsoft.com/office/drawing/2014/main" id="{001A9326-D885-1373-5FE7-1CBD8376D189}"/>
              </a:ext>
            </a:extLst>
          </p:cNvPr>
          <p:cNvSpPr txBox="1"/>
          <p:nvPr/>
        </p:nvSpPr>
        <p:spPr>
          <a:xfrm>
            <a:off x="7068596" y="4494256"/>
            <a:ext cx="2901234"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Summarize a wellness report utilizing performance and qualitative data from surveys and gathered staff information to understand the well being of the team. </a:t>
            </a:r>
          </a:p>
        </p:txBody>
      </p:sp>
      <p:pic>
        <p:nvPicPr>
          <p:cNvPr id="20" name="Picture 19">
            <a:extLst>
              <a:ext uri="{FF2B5EF4-FFF2-40B4-BE49-F238E27FC236}">
                <a16:creationId xmlns:a16="http://schemas.microsoft.com/office/drawing/2014/main" id="{610BA962-9794-0892-8789-56AF9F6AB6B6}"/>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452128" y="5190598"/>
            <a:ext cx="360000" cy="360000"/>
          </a:xfrm>
          <a:prstGeom prst="ellipse">
            <a:avLst/>
          </a:prstGeom>
          <a:solidFill>
            <a:srgbClr val="FFFFFF"/>
          </a:solidFill>
        </p:spPr>
      </p:pic>
      <p:sp>
        <p:nvSpPr>
          <p:cNvPr id="21" name="TextBox 20">
            <a:extLst>
              <a:ext uri="{FF2B5EF4-FFF2-40B4-BE49-F238E27FC236}">
                <a16:creationId xmlns:a16="http://schemas.microsoft.com/office/drawing/2014/main" id="{F7D311D1-39B9-9D1F-3765-4E90F1C415B5}"/>
              </a:ext>
              <a:ext uri="{C183D7F6-B498-43B3-948B-1728B52AA6E4}">
                <adec:decorative xmlns:adec="http://schemas.microsoft.com/office/drawing/2017/decorative" val="0"/>
              </a:ext>
            </a:extLst>
          </p:cNvPr>
          <p:cNvSpPr txBox="1"/>
          <p:nvPr/>
        </p:nvSpPr>
        <p:spPr>
          <a:xfrm>
            <a:off x="7911079" y="528596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sp>
        <p:nvSpPr>
          <p:cNvPr id="81" name="Step 4 bottom">
            <a:extLst>
              <a:ext uri="{FF2B5EF4-FFF2-40B4-BE49-F238E27FC236}">
                <a16:creationId xmlns:a16="http://schemas.microsoft.com/office/drawing/2014/main" id="{277CB228-CB75-AE92-D6FF-E8D165C3CF54}"/>
              </a:ext>
              <a:ext uri="{C183D7F6-B498-43B3-948B-1728B52AA6E4}">
                <adec:decorative xmlns:adec="http://schemas.microsoft.com/office/drawing/2017/decorative" val="1"/>
              </a:ext>
            </a:extLst>
          </p:cNvPr>
          <p:cNvSpPr/>
          <p:nvPr/>
        </p:nvSpPr>
        <p:spPr bwMode="auto">
          <a:xfrm>
            <a:off x="7074494" y="5609056"/>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dirty="0">
                <a:solidFill>
                  <a:srgbClr val="1A1A1A"/>
                </a:solidFill>
                <a:latin typeface="Segoe UI"/>
              </a:rPr>
              <a:t>Prompt: Summarize the overall organizational wellness score and list any areas of concern requiring follow up.</a:t>
            </a:r>
            <a:endParaRPr kumimoji="0" lang="en-US" sz="900" i="0" u="none" strike="noStrike" kern="1200" cap="none" spc="0" normalizeH="0" baseline="0" noProof="0" dirty="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dirty="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dirty="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strike="noStrike" kern="1200" cap="none" spc="0" normalizeH="0" baseline="0" noProof="0" dirty="0">
              <a:ln w="3175">
                <a:noFill/>
              </a:ln>
              <a:effectLst/>
              <a:uLnTx/>
              <a:uFillTx/>
              <a:latin typeface="Segoe UI"/>
              <a:ea typeface="+mn-ea"/>
              <a:cs typeface="Segoe UI" pitchFamily="34" charset="0"/>
            </a:endParaRPr>
          </a:p>
        </p:txBody>
      </p:sp>
      <p:sp>
        <p:nvSpPr>
          <p:cNvPr id="95" name="Step 5 time">
            <a:extLst>
              <a:ext uri="{FF2B5EF4-FFF2-40B4-BE49-F238E27FC236}">
                <a16:creationId xmlns:a16="http://schemas.microsoft.com/office/drawing/2014/main" id="{2F22DB3D-9A63-681F-0BC7-6D5C228D90D0}"/>
              </a:ext>
            </a:extLst>
          </p:cNvPr>
          <p:cNvSpPr/>
          <p:nvPr/>
        </p:nvSpPr>
        <p:spPr bwMode="auto">
          <a:xfrm>
            <a:off x="3820455" y="405101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2:00 pm</a:t>
            </a:r>
          </a:p>
        </p:txBody>
      </p:sp>
      <p:sp>
        <p:nvSpPr>
          <p:cNvPr id="96" name="Step 5 top">
            <a:extLst>
              <a:ext uri="{FF2B5EF4-FFF2-40B4-BE49-F238E27FC236}">
                <a16:creationId xmlns:a16="http://schemas.microsoft.com/office/drawing/2014/main" id="{4B9C4981-060C-E04E-868D-BCFDB7D0212B}"/>
              </a:ext>
            </a:extLst>
          </p:cNvPr>
          <p:cNvSpPr txBox="1"/>
          <p:nvPr/>
        </p:nvSpPr>
        <p:spPr>
          <a:xfrm>
            <a:off x="3690700" y="4500890"/>
            <a:ext cx="302645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lvl="0">
              <a:defRPr/>
            </a:pPr>
            <a:r>
              <a:rPr kumimoji="0" lang="en-US" b="0" i="0" u="none" strike="noStrike" kern="0" cap="none" spc="0" normalizeH="0" baseline="0" noProof="0" dirty="0">
                <a:ln>
                  <a:noFill/>
                </a:ln>
                <a:solidFill>
                  <a:srgbClr val="1A1A1A"/>
                </a:solidFill>
                <a:effectLst/>
                <a:uLnTx/>
                <a:uFillTx/>
                <a:cs typeface="Segoe UI" pitchFamily="34" charset="0"/>
              </a:rPr>
              <a:t>Summarize, review and prioritize information about staffing levels, personnel issues, budget reports, and expenditures. </a:t>
            </a:r>
          </a:p>
        </p:txBody>
      </p:sp>
      <p:pic>
        <p:nvPicPr>
          <p:cNvPr id="30" name="Picture 29" descr="Zip Co logo SVG free download, id: 101874 - Brandlogos.net">
            <a:hlinkClick r:id="rId13"/>
            <a:extLst>
              <a:ext uri="{FF2B5EF4-FFF2-40B4-BE49-F238E27FC236}">
                <a16:creationId xmlns:a16="http://schemas.microsoft.com/office/drawing/2014/main" id="{30CC3BC5-62D0-5614-E004-1F7852093DCB}"/>
              </a:ext>
            </a:extLst>
          </p:cNvPr>
          <p:cNvPicPr>
            <a:picLocks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220158" y="5286295"/>
            <a:ext cx="197434" cy="16044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9B566222-0C47-EBB7-202F-755543A14205}"/>
              </a:ext>
              <a:ext uri="{C183D7F6-B498-43B3-948B-1728B52AA6E4}">
                <adec:decorative xmlns:adec="http://schemas.microsoft.com/office/drawing/2017/decorative" val="0"/>
              </a:ext>
            </a:extLst>
          </p:cNvPr>
          <p:cNvSpPr txBox="1"/>
          <p:nvPr/>
        </p:nvSpPr>
        <p:spPr>
          <a:xfrm>
            <a:off x="4599631" y="5255733"/>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sp>
        <p:nvSpPr>
          <p:cNvPr id="94" name="Step 5 bottom">
            <a:extLst>
              <a:ext uri="{FF2B5EF4-FFF2-40B4-BE49-F238E27FC236}">
                <a16:creationId xmlns:a16="http://schemas.microsoft.com/office/drawing/2014/main" id="{BB00523B-41F5-12F0-7C31-B78D123AF725}"/>
              </a:ext>
              <a:ext uri="{C183D7F6-B498-43B3-948B-1728B52AA6E4}">
                <adec:decorative xmlns:adec="http://schemas.microsoft.com/office/drawing/2017/decorative" val="1"/>
              </a:ext>
            </a:extLst>
          </p:cNvPr>
          <p:cNvSpPr/>
          <p:nvPr/>
        </p:nvSpPr>
        <p:spPr bwMode="auto">
          <a:xfrm>
            <a:off x="3690824" y="5607288"/>
            <a:ext cx="2844911" cy="480654"/>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dirty="0">
                <a:solidFill>
                  <a:srgbClr val="1A1A1A"/>
                </a:solidFill>
                <a:latin typeface="Segoe UI"/>
              </a:rPr>
              <a:t>Prompt: </a:t>
            </a:r>
            <a:r>
              <a:rPr lang="en-US" sz="900" spc="0" noProof="0" dirty="0">
                <a:solidFill>
                  <a:schemeClr val="tx1"/>
                </a:solidFill>
                <a:latin typeface="Segoe UI"/>
              </a:rPr>
              <a:t>Summarize key information in this /folder [location would contain key reports for each major area of review] list any areas that require additional attention.</a:t>
            </a:r>
          </a:p>
          <a:p>
            <a:pPr defTabSz="932472" fontAlgn="base">
              <a:lnSpc>
                <a:spcPct val="110000"/>
              </a:lnSpc>
              <a:spcBef>
                <a:spcPct val="0"/>
              </a:spcBef>
              <a:spcAft>
                <a:spcPct val="0"/>
              </a:spcAft>
            </a:pPr>
            <a:endParaRPr lang="en-US" sz="900" kern="0" noProof="0" dirty="0">
              <a:solidFill>
                <a:srgbClr val="1A1A1A"/>
              </a:solidFill>
              <a:latin typeface="Segoe UI"/>
            </a:endParaRPr>
          </a:p>
        </p:txBody>
      </p:sp>
      <p:sp>
        <p:nvSpPr>
          <p:cNvPr id="78" name="Step 6 time">
            <a:extLst>
              <a:ext uri="{FF2B5EF4-FFF2-40B4-BE49-F238E27FC236}">
                <a16:creationId xmlns:a16="http://schemas.microsoft.com/office/drawing/2014/main" id="{24B1C8C3-F8B8-6893-B0E4-6F0188C85E3A}"/>
              </a:ext>
            </a:extLst>
          </p:cNvPr>
          <p:cNvSpPr/>
          <p:nvPr/>
        </p:nvSpPr>
        <p:spPr bwMode="auto">
          <a:xfrm>
            <a:off x="566416" y="4048426"/>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dirty="0">
                <a:ln w="3175">
                  <a:noFill/>
                </a:ln>
                <a:gradFill>
                  <a:gsLst>
                    <a:gs pos="76437">
                      <a:srgbClr val="FFFFFF"/>
                    </a:gs>
                    <a:gs pos="55747">
                      <a:srgbClr val="FFFFFF"/>
                    </a:gs>
                  </a:gsLst>
                  <a:path path="circle">
                    <a:fillToRect l="100000" b="100000"/>
                  </a:path>
                </a:gradFill>
                <a:latin typeface="+mj-lt"/>
                <a:cs typeface="Segoe UI" pitchFamily="34" charset="0"/>
              </a:rPr>
              <a:t>4:00 pm</a:t>
            </a:r>
          </a:p>
        </p:txBody>
      </p:sp>
      <p:sp>
        <p:nvSpPr>
          <p:cNvPr id="80" name="Step 6 top">
            <a:extLst>
              <a:ext uri="{FF2B5EF4-FFF2-40B4-BE49-F238E27FC236}">
                <a16:creationId xmlns:a16="http://schemas.microsoft.com/office/drawing/2014/main" id="{DE57CC91-3C90-7B33-A2D9-A5BB73F1A365}"/>
              </a:ext>
            </a:extLst>
          </p:cNvPr>
          <p:cNvSpPr txBox="1"/>
          <p:nvPr/>
        </p:nvSpPr>
        <p:spPr>
          <a:xfrm>
            <a:off x="566415" y="4500890"/>
            <a:ext cx="274820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Collaborate real time with the Public Information Officer (PIO) to create a compelling crime prevention presentation for a community meeting.</a:t>
            </a:r>
          </a:p>
        </p:txBody>
      </p:sp>
      <p:pic>
        <p:nvPicPr>
          <p:cNvPr id="22" name="Picture 4" descr="Microsoft PowerPoint Logo - PNG and Vector - Logo Download">
            <a:hlinkClick r:id="rId15"/>
            <a:extLst>
              <a:ext uri="{FF2B5EF4-FFF2-40B4-BE49-F238E27FC236}">
                <a16:creationId xmlns:a16="http://schemas.microsoft.com/office/drawing/2014/main" id="{07EEFC27-EA04-FC2F-9F3A-5E7C544AC999}"/>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844559" y="5263634"/>
            <a:ext cx="205287" cy="19096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2C618338-07BA-543F-9880-8E2D19BB2A86}"/>
              </a:ext>
              <a:ext uri="{C183D7F6-B498-43B3-948B-1728B52AA6E4}">
                <adec:decorative xmlns:adec="http://schemas.microsoft.com/office/drawing/2017/decorative" val="0"/>
              </a:ext>
            </a:extLst>
          </p:cNvPr>
          <p:cNvSpPr txBox="1"/>
          <p:nvPr/>
        </p:nvSpPr>
        <p:spPr>
          <a:xfrm>
            <a:off x="1194422" y="5267446"/>
            <a:ext cx="1796792"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in PowerPoint</a:t>
            </a:r>
          </a:p>
        </p:txBody>
      </p:sp>
      <p:sp>
        <p:nvSpPr>
          <p:cNvPr id="77" name="Step 6 bottom">
            <a:extLst>
              <a:ext uri="{FF2B5EF4-FFF2-40B4-BE49-F238E27FC236}">
                <a16:creationId xmlns:a16="http://schemas.microsoft.com/office/drawing/2014/main" id="{73788939-5316-C849-F780-39086A1A2BCD}"/>
              </a:ext>
              <a:ext uri="{C183D7F6-B498-43B3-948B-1728B52AA6E4}">
                <adec:decorative xmlns:adec="http://schemas.microsoft.com/office/drawing/2017/decorative" val="1"/>
              </a:ext>
            </a:extLst>
          </p:cNvPr>
          <p:cNvSpPr/>
          <p:nvPr/>
        </p:nvSpPr>
        <p:spPr bwMode="auto">
          <a:xfrm>
            <a:off x="566415" y="5610838"/>
            <a:ext cx="2705513" cy="59747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dirty="0">
                <a:solidFill>
                  <a:srgbClr val="1A1A1A"/>
                </a:solidFill>
                <a:latin typeface="Segoe UI"/>
              </a:rPr>
              <a:t>Prompt: </a:t>
            </a:r>
            <a:r>
              <a:rPr lang="en-US" sz="900" spc="0" noProof="0" dirty="0">
                <a:solidFill>
                  <a:schemeClr val="tx1"/>
                </a:solidFill>
                <a:latin typeface="Segoe UI"/>
              </a:rPr>
              <a:t>Create a presentation from this [file], change the image on the opening slide to depict police and community engagement.</a:t>
            </a: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spc="0" noProof="0" dirty="0">
              <a:solidFill>
                <a:schemeClr val="tx1"/>
              </a:solidFill>
              <a:latin typeface="Segoe UI"/>
            </a:endParaRPr>
          </a:p>
          <a:p>
            <a:pPr defTabSz="932472" fontAlgn="base">
              <a:lnSpc>
                <a:spcPct val="110000"/>
              </a:lnSpc>
              <a:spcBef>
                <a:spcPct val="0"/>
              </a:spcBef>
              <a:spcAft>
                <a:spcPct val="0"/>
              </a:spcAft>
            </a:pPr>
            <a:endParaRPr lang="en-US" sz="900" kern="0" noProof="0" dirty="0">
              <a:solidFill>
                <a:srgbClr val="1A1A1A"/>
              </a:solidFill>
              <a:latin typeface="Segoe UI"/>
            </a:endParaRPr>
          </a:p>
        </p:txBody>
      </p:sp>
      <p:pic>
        <p:nvPicPr>
          <p:cNvPr id="16" name="Picture 15" descr="A person in a uniform with his arms crossed&#10;&#10;AI-generated content may be incorrect.">
            <a:extLst>
              <a:ext uri="{FF2B5EF4-FFF2-40B4-BE49-F238E27FC236}">
                <a16:creationId xmlns:a16="http://schemas.microsoft.com/office/drawing/2014/main" id="{2BDBF3AE-528D-24E3-2A50-6BB6C93B04BE}"/>
              </a:ext>
            </a:extLst>
          </p:cNvPr>
          <p:cNvPicPr>
            <a:picLocks noChangeAspect="1"/>
          </p:cNvPicPr>
          <p:nvPr/>
        </p:nvPicPr>
        <p:blipFill>
          <a:blip r:embed="rId18"/>
          <a:stretch>
            <a:fillRect/>
          </a:stretch>
        </p:blipFill>
        <p:spPr>
          <a:xfrm>
            <a:off x="10102616" y="3322320"/>
            <a:ext cx="2103120" cy="3535680"/>
          </a:xfrm>
          <a:prstGeom prst="rect">
            <a:avLst/>
          </a:prstGeom>
        </p:spPr>
      </p:pic>
    </p:spTree>
    <p:extLst>
      <p:ext uri="{BB962C8B-B14F-4D97-AF65-F5344CB8AC3E}">
        <p14:creationId xmlns:p14="http://schemas.microsoft.com/office/powerpoint/2010/main" val="314814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19215-8CA5-3235-0F8B-E6B01CCC5428}"/>
            </a:ext>
          </a:extLst>
        </p:cNvPr>
        <p:cNvGrpSpPr/>
        <p:nvPr/>
      </p:nvGrpSpPr>
      <p:grpSpPr>
        <a:xfrm>
          <a:off x="0" y="0"/>
          <a:ext cx="0" cy="0"/>
          <a:chOff x="0" y="0"/>
          <a:chExt cx="0" cy="0"/>
        </a:xfrm>
      </p:grpSpPr>
      <p:sp>
        <p:nvSpPr>
          <p:cNvPr id="68" name="Title 67">
            <a:extLst>
              <a:ext uri="{FF2B5EF4-FFF2-40B4-BE49-F238E27FC236}">
                <a16:creationId xmlns:a16="http://schemas.microsoft.com/office/drawing/2014/main" id="{DC01D630-00DB-155A-5069-10A44B76C33C}"/>
              </a:ext>
            </a:extLst>
          </p:cNvPr>
          <p:cNvSpPr>
            <a:spLocks noGrp="1"/>
          </p:cNvSpPr>
          <p:nvPr>
            <p:ph type="title"/>
          </p:nvPr>
        </p:nvSpPr>
        <p:spPr>
          <a:xfrm>
            <a:off x="584200" y="387766"/>
            <a:ext cx="5672544" cy="263149"/>
          </a:xfrm>
        </p:spPr>
        <p:txBody>
          <a:bodyPr/>
          <a:lstStyle/>
          <a:p>
            <a:r>
              <a:rPr lang="en-US" noProof="0"/>
              <a:t>A day in the life of a Police Officer</a:t>
            </a:r>
          </a:p>
        </p:txBody>
      </p:sp>
      <p:sp>
        <p:nvSpPr>
          <p:cNvPr id="41" name="Text Placeholder 40">
            <a:extLst>
              <a:ext uri="{FF2B5EF4-FFF2-40B4-BE49-F238E27FC236}">
                <a16:creationId xmlns:a16="http://schemas.microsoft.com/office/drawing/2014/main" id="{7A01155E-A07B-D18C-91A9-4E16703B9479}"/>
              </a:ext>
            </a:extLst>
          </p:cNvPr>
          <p:cNvSpPr>
            <a:spLocks noGrp="1"/>
          </p:cNvSpPr>
          <p:nvPr>
            <p:ph type="body" sz="quarter" idx="17"/>
          </p:nvPr>
        </p:nvSpPr>
        <p:spPr>
          <a:xfrm>
            <a:off x="6096001" y="521099"/>
            <a:ext cx="4022928" cy="169277"/>
          </a:xfrm>
        </p:spPr>
        <p:txBody>
          <a:bodyPr/>
          <a:lstStyle/>
          <a:p>
            <a:r>
              <a:rPr lang="en-US" noProof="0">
                <a:latin typeface="Segoe UI Semibold"/>
                <a:cs typeface="Segoe UI Semibold"/>
              </a:rPr>
              <a:t>Microsoft 365 Copilot</a:t>
            </a:r>
            <a:endParaRPr lang="en-US" noProof="0"/>
          </a:p>
        </p:txBody>
      </p:sp>
      <p:sp>
        <p:nvSpPr>
          <p:cNvPr id="46" name="Text Placeholder 45">
            <a:extLst>
              <a:ext uri="{FF2B5EF4-FFF2-40B4-BE49-F238E27FC236}">
                <a16:creationId xmlns:a16="http://schemas.microsoft.com/office/drawing/2014/main" id="{C27F6305-CDF9-404C-4FF5-3DEEECEB7F7B}"/>
              </a:ext>
            </a:extLst>
          </p:cNvPr>
          <p:cNvSpPr>
            <a:spLocks noGrp="1"/>
          </p:cNvSpPr>
          <p:nvPr>
            <p:ph type="body" sz="quarter" idx="38"/>
          </p:nvPr>
        </p:nvSpPr>
        <p:spPr>
          <a:solidFill>
            <a:srgbClr val="0070C0"/>
          </a:solidFill>
        </p:spPr>
        <p:txBody>
          <a:bodyPr/>
          <a:lstStyle/>
          <a:p>
            <a:endParaRPr lang="en-US" noProof="0"/>
          </a:p>
        </p:txBody>
      </p:sp>
      <p:sp>
        <p:nvSpPr>
          <p:cNvPr id="47" name="Text Placeholder 46">
            <a:extLst>
              <a:ext uri="{FF2B5EF4-FFF2-40B4-BE49-F238E27FC236}">
                <a16:creationId xmlns:a16="http://schemas.microsoft.com/office/drawing/2014/main" id="{7FC11023-6F0A-166B-3D7F-5DB290843217}"/>
              </a:ext>
            </a:extLst>
          </p:cNvPr>
          <p:cNvSpPr>
            <a:spLocks noGrp="1"/>
          </p:cNvSpPr>
          <p:nvPr>
            <p:ph type="body" sz="quarter" idx="39"/>
          </p:nvPr>
        </p:nvSpPr>
        <p:spPr>
          <a:solidFill>
            <a:srgbClr val="0078D4"/>
          </a:solidFill>
        </p:spPr>
        <p:txBody>
          <a:bodyPr/>
          <a:lstStyle/>
          <a:p>
            <a:endParaRPr lang="en-US" noProof="0"/>
          </a:p>
        </p:txBody>
      </p:sp>
      <p:sp>
        <p:nvSpPr>
          <p:cNvPr id="48" name="Text Placeholder 47">
            <a:extLst>
              <a:ext uri="{FF2B5EF4-FFF2-40B4-BE49-F238E27FC236}">
                <a16:creationId xmlns:a16="http://schemas.microsoft.com/office/drawing/2014/main" id="{F11A8815-92C9-8097-81E6-5715AEC6E2B5}"/>
              </a:ext>
            </a:extLst>
          </p:cNvPr>
          <p:cNvSpPr>
            <a:spLocks noGrp="1"/>
          </p:cNvSpPr>
          <p:nvPr>
            <p:ph type="body" sz="quarter" idx="40"/>
          </p:nvPr>
        </p:nvSpPr>
        <p:spPr>
          <a:solidFill>
            <a:schemeClr val="bg1">
              <a:lumMod val="50000"/>
            </a:schemeClr>
          </a:solidFill>
        </p:spPr>
        <p:txBody>
          <a:bodyPr/>
          <a:lstStyle/>
          <a:p>
            <a:endParaRPr lang="en-US" noProof="0"/>
          </a:p>
        </p:txBody>
      </p:sp>
      <p:sp>
        <p:nvSpPr>
          <p:cNvPr id="2" name="Rectangle: Rounded Corners 6">
            <a:extLst>
              <a:ext uri="{FF2B5EF4-FFF2-40B4-BE49-F238E27FC236}">
                <a16:creationId xmlns:a16="http://schemas.microsoft.com/office/drawing/2014/main" id="{3473CC6E-64AB-E0C0-CD6A-38CE04A71AEC}"/>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3DA1D7E9-390D-D5E0-6399-E70B4EA5DF8D}"/>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5DF26CA5-BB21-FBCB-88ED-038A0D72149F}"/>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~30 minutes per day</a:t>
              </a:r>
            </a:p>
          </p:txBody>
        </p:sp>
        <p:pic>
          <p:nvPicPr>
            <p:cNvPr id="5" name="Graphic 4">
              <a:extLst>
                <a:ext uri="{FF2B5EF4-FFF2-40B4-BE49-F238E27FC236}">
                  <a16:creationId xmlns:a16="http://schemas.microsoft.com/office/drawing/2014/main" id="{44C9197B-B579-09B2-1854-9C77001F63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21924" y="1005899"/>
              <a:ext cx="144000" cy="144000"/>
            </a:xfrm>
            <a:prstGeom prst="rect">
              <a:avLst/>
            </a:prstGeom>
          </p:spPr>
        </p:pic>
      </p:grpSp>
      <p:grpSp>
        <p:nvGrpSpPr>
          <p:cNvPr id="6" name="Group 5">
            <a:extLst>
              <a:ext uri="{FF2B5EF4-FFF2-40B4-BE49-F238E27FC236}">
                <a16:creationId xmlns:a16="http://schemas.microsoft.com/office/drawing/2014/main" id="{B3C67649-E38F-2CCE-021E-7A4BDCB358EF}"/>
              </a:ext>
            </a:extLst>
          </p:cNvPr>
          <p:cNvGrpSpPr/>
          <p:nvPr/>
        </p:nvGrpSpPr>
        <p:grpSpPr>
          <a:xfrm>
            <a:off x="5754503" y="1134767"/>
            <a:ext cx="2325078" cy="216000"/>
            <a:chOff x="6235579" y="969899"/>
            <a:chExt cx="2325078" cy="216000"/>
          </a:xfrm>
        </p:grpSpPr>
        <p:sp>
          <p:nvSpPr>
            <p:cNvPr id="7" name="Rectangle: Rounded Corners 6">
              <a:extLst>
                <a:ext uri="{FF2B5EF4-FFF2-40B4-BE49-F238E27FC236}">
                  <a16:creationId xmlns:a16="http://schemas.microsoft.com/office/drawing/2014/main" id="{2061A97C-B32A-C281-B7C2-F6A0D09B774D}"/>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Analysis techniques</a:t>
              </a:r>
            </a:p>
          </p:txBody>
        </p:sp>
        <p:pic>
          <p:nvPicPr>
            <p:cNvPr id="8" name="Graphic 7">
              <a:extLst>
                <a:ext uri="{FF2B5EF4-FFF2-40B4-BE49-F238E27FC236}">
                  <a16:creationId xmlns:a16="http://schemas.microsoft.com/office/drawing/2014/main" id="{6EA40C5A-DBC1-1070-4056-11F75D5663D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9DCFB853-2038-E47F-3C4C-6E480330ADEF}"/>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CDE674B9-AD2D-DAAB-E6FD-8D377D52B6E4}"/>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Investigation efficiency</a:t>
              </a:r>
            </a:p>
          </p:txBody>
        </p:sp>
        <p:pic>
          <p:nvPicPr>
            <p:cNvPr id="11" name="Graphic 10">
              <a:extLst>
                <a:ext uri="{FF2B5EF4-FFF2-40B4-BE49-F238E27FC236}">
                  <a16:creationId xmlns:a16="http://schemas.microsoft.com/office/drawing/2014/main" id="{43597808-4FF9-D285-2210-D71CDB07BE5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93555" y="1005899"/>
              <a:ext cx="144000" cy="144000"/>
            </a:xfrm>
            <a:prstGeom prst="rect">
              <a:avLst/>
            </a:prstGeom>
          </p:spPr>
        </p:pic>
      </p:grpSp>
      <p:sp>
        <p:nvSpPr>
          <p:cNvPr id="15" name="Text Placeholder 14">
            <a:extLst>
              <a:ext uri="{FF2B5EF4-FFF2-40B4-BE49-F238E27FC236}">
                <a16:creationId xmlns:a16="http://schemas.microsoft.com/office/drawing/2014/main" id="{AE5E3CBD-CD05-A38F-93C7-0B513A8301FA}"/>
              </a:ext>
            </a:extLst>
          </p:cNvPr>
          <p:cNvSpPr>
            <a:spLocks noGrp="1"/>
          </p:cNvSpPr>
          <p:nvPr>
            <p:ph type="body" sz="quarter" idx="37"/>
          </p:nvPr>
        </p:nvSpPr>
        <p:spPr/>
        <p:txBody>
          <a:bodyPr/>
          <a:lstStyle/>
          <a:p>
            <a:endParaRPr lang="en-US" noProof="0"/>
          </a:p>
        </p:txBody>
      </p:sp>
      <p:sp>
        <p:nvSpPr>
          <p:cNvPr id="77" name="Rectangle: Rounded Corners 6">
            <a:extLst>
              <a:ext uri="{FF2B5EF4-FFF2-40B4-BE49-F238E27FC236}">
                <a16:creationId xmlns:a16="http://schemas.microsoft.com/office/drawing/2014/main" id="{1496B7A4-9FB8-D7A9-3A95-B6AAB627FFFD}"/>
              </a:ext>
              <a:ext uri="{C183D7F6-B498-43B3-948B-1728B52AA6E4}">
                <adec:decorative xmlns:adec="http://schemas.microsoft.com/office/drawing/2017/decorative" val="1"/>
              </a:ext>
            </a:extLst>
          </p:cNvPr>
          <p:cNvSpPr/>
          <p:nvPr/>
        </p:nvSpPr>
        <p:spPr bwMode="auto">
          <a:xfrm>
            <a:off x="566415" y="5753713"/>
            <a:ext cx="2705513" cy="59747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a:solidFill>
                  <a:srgbClr val="1A1A1A"/>
                </a:solidFill>
                <a:latin typeface="Segoe UI"/>
              </a:rPr>
              <a:t>Prompt: </a:t>
            </a:r>
            <a:r>
              <a:rPr lang="en-US" sz="900" b="1" spc="0" noProof="0">
                <a:solidFill>
                  <a:schemeClr val="tx1"/>
                </a:solidFill>
                <a:latin typeface="Segoe UI"/>
              </a:rPr>
              <a:t>Summarize training report</a:t>
            </a:r>
            <a:r>
              <a:rPr lang="en-US" sz="900" spc="0" noProof="0">
                <a:solidFill>
                  <a:schemeClr val="tx1"/>
                </a:solidFill>
                <a:latin typeface="Segoe UI"/>
              </a:rPr>
              <a:t> and identify tasks completed and tasks that need improvement.</a:t>
            </a:r>
          </a:p>
          <a:p>
            <a:pPr defTabSz="932472" fontAlgn="base">
              <a:lnSpc>
                <a:spcPct val="110000"/>
              </a:lnSpc>
              <a:spcBef>
                <a:spcPct val="0"/>
              </a:spcBef>
              <a:spcAft>
                <a:spcPct val="0"/>
              </a:spcAft>
            </a:pPr>
            <a:endParaRPr lang="en-US" sz="900" b="1"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kern="0" noProof="0">
              <a:solidFill>
                <a:srgbClr val="1A1A1A"/>
              </a:solidFill>
              <a:latin typeface="Segoe UI"/>
            </a:endParaRPr>
          </a:p>
        </p:txBody>
      </p:sp>
      <p:sp>
        <p:nvSpPr>
          <p:cNvPr id="78" name="Rectangle: Rounded Corners 4">
            <a:extLst>
              <a:ext uri="{FF2B5EF4-FFF2-40B4-BE49-F238E27FC236}">
                <a16:creationId xmlns:a16="http://schemas.microsoft.com/office/drawing/2014/main" id="{7202001C-9C5C-BDF1-898A-78508FF274C3}"/>
              </a:ext>
            </a:extLst>
          </p:cNvPr>
          <p:cNvSpPr/>
          <p:nvPr/>
        </p:nvSpPr>
        <p:spPr bwMode="auto">
          <a:xfrm>
            <a:off x="566416" y="4048426"/>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4:15 pm</a:t>
            </a:r>
          </a:p>
        </p:txBody>
      </p:sp>
      <p:sp>
        <p:nvSpPr>
          <p:cNvPr id="80" name="TextBox 79">
            <a:extLst>
              <a:ext uri="{FF2B5EF4-FFF2-40B4-BE49-F238E27FC236}">
                <a16:creationId xmlns:a16="http://schemas.microsoft.com/office/drawing/2014/main" id="{B8705FA8-D9FC-64D1-40CC-F35A95CED907}"/>
              </a:ext>
            </a:extLst>
          </p:cNvPr>
          <p:cNvSpPr txBox="1"/>
          <p:nvPr/>
        </p:nvSpPr>
        <p:spPr>
          <a:xfrm>
            <a:off x="566415" y="4500890"/>
            <a:ext cx="274820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End of the day compilation and summarization of  the day’s activities and training goals achieved and areas in need of improvement. </a:t>
            </a:r>
          </a:p>
        </p:txBody>
      </p:sp>
      <p:sp>
        <p:nvSpPr>
          <p:cNvPr id="81" name="Rectangle: Rounded Corners 6">
            <a:extLst>
              <a:ext uri="{FF2B5EF4-FFF2-40B4-BE49-F238E27FC236}">
                <a16:creationId xmlns:a16="http://schemas.microsoft.com/office/drawing/2014/main" id="{12C6B456-B637-DA26-273C-012210AC0961}"/>
              </a:ext>
              <a:ext uri="{C183D7F6-B498-43B3-948B-1728B52AA6E4}">
                <adec:decorative xmlns:adec="http://schemas.microsoft.com/office/drawing/2017/decorative" val="1"/>
              </a:ext>
            </a:extLst>
          </p:cNvPr>
          <p:cNvSpPr/>
          <p:nvPr/>
        </p:nvSpPr>
        <p:spPr bwMode="auto">
          <a:xfrm>
            <a:off x="7074494" y="5751931"/>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a:solidFill>
                  <a:srgbClr val="1A1A1A"/>
                </a:solidFill>
                <a:latin typeface="Segoe UI"/>
              </a:rPr>
              <a:t>Prompt: </a:t>
            </a:r>
            <a:r>
              <a:rPr kumimoji="0" lang="en-US" sz="900" b="1" i="0" u="none" strike="noStrike" kern="1200" cap="none" spc="0" normalizeH="0" baseline="0" noProof="0">
                <a:ln w="3175">
                  <a:noFill/>
                </a:ln>
                <a:effectLst/>
                <a:uLnTx/>
                <a:uFillTx/>
                <a:latin typeface="Segoe UI"/>
                <a:ea typeface="+mn-ea"/>
                <a:cs typeface="Segoe UI" pitchFamily="34" charset="0"/>
              </a:rPr>
              <a:t>Compare this report to the standard report requirements and identify any inconsistencies or errors.</a:t>
            </a: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a:ln w="3175">
                <a:noFill/>
              </a:ln>
              <a:effectLst/>
              <a:uLnTx/>
              <a:uFillTx/>
              <a:latin typeface="Segoe UI"/>
              <a:ea typeface="+mn-ea"/>
              <a:cs typeface="Segoe UI" pitchFamily="34" charset="0"/>
            </a:endParaRPr>
          </a:p>
        </p:txBody>
      </p:sp>
      <p:sp>
        <p:nvSpPr>
          <p:cNvPr id="83" name="Rectangle: Rounded Corners 7">
            <a:extLst>
              <a:ext uri="{FF2B5EF4-FFF2-40B4-BE49-F238E27FC236}">
                <a16:creationId xmlns:a16="http://schemas.microsoft.com/office/drawing/2014/main" id="{DC9373AE-2C61-2F39-8F79-D23C433DAA5B}"/>
              </a:ext>
            </a:extLst>
          </p:cNvPr>
          <p:cNvSpPr/>
          <p:nvPr/>
        </p:nvSpPr>
        <p:spPr bwMode="auto">
          <a:xfrm>
            <a:off x="7074495" y="405058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11:00 pm</a:t>
            </a:r>
          </a:p>
        </p:txBody>
      </p:sp>
      <p:sp>
        <p:nvSpPr>
          <p:cNvPr id="84" name="Rectangle: Rounded Corners 6">
            <a:extLst>
              <a:ext uri="{FF2B5EF4-FFF2-40B4-BE49-F238E27FC236}">
                <a16:creationId xmlns:a16="http://schemas.microsoft.com/office/drawing/2014/main" id="{1DEF6DFF-2513-64AB-B123-C4401ABF6CB3}"/>
              </a:ext>
              <a:ext uri="{C183D7F6-B498-43B3-948B-1728B52AA6E4}">
                <adec:decorative xmlns:adec="http://schemas.microsoft.com/office/drawing/2017/decorative" val="1"/>
              </a:ext>
            </a:extLst>
          </p:cNvPr>
          <p:cNvSpPr/>
          <p:nvPr/>
        </p:nvSpPr>
        <p:spPr bwMode="auto">
          <a:xfrm>
            <a:off x="566415" y="3167836"/>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a:t>
            </a:r>
            <a:r>
              <a:rPr lang="en-US" sz="900" b="1" kern="0" noProof="0">
                <a:solidFill>
                  <a:srgbClr val="1A1A1A"/>
                </a:solidFill>
                <a:latin typeface="Segoe UI"/>
              </a:rPr>
              <a:t>Summarize emails</a:t>
            </a:r>
            <a:r>
              <a:rPr lang="en-US" sz="900" kern="0" noProof="0">
                <a:solidFill>
                  <a:srgbClr val="1A1A1A"/>
                </a:solidFill>
                <a:latin typeface="Segoe UI"/>
              </a:rPr>
              <a:t> from the last 24 hours, identify tasks and priorities.</a:t>
            </a: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p:txBody>
      </p:sp>
      <p:sp>
        <p:nvSpPr>
          <p:cNvPr id="86" name="TextBox 85">
            <a:extLst>
              <a:ext uri="{FF2B5EF4-FFF2-40B4-BE49-F238E27FC236}">
                <a16:creationId xmlns:a16="http://schemas.microsoft.com/office/drawing/2014/main" id="{DEF0849A-3558-A98B-7827-9149D49003BD}"/>
              </a:ext>
            </a:extLst>
          </p:cNvPr>
          <p:cNvSpPr txBox="1"/>
          <p:nvPr/>
        </p:nvSpPr>
        <p:spPr>
          <a:xfrm>
            <a:off x="566414" y="2033954"/>
            <a:ext cx="2705513" cy="597471"/>
          </a:xfrm>
          <a:prstGeom prst="rect">
            <a:avLst/>
          </a:prstGeom>
          <a:noFill/>
        </p:spPr>
        <p:txBody>
          <a:bodyPr wrap="square" lIns="91440" tIns="0" rIns="91440" bIns="0" rtlCol="0" anchor="t">
            <a:spAutoFit/>
          </a:bodyPr>
          <a:lstStyle/>
          <a:p>
            <a:pPr>
              <a:lnSpc>
                <a:spcPct val="110000"/>
              </a:lnSpc>
              <a:defRPr/>
            </a:pPr>
            <a:r>
              <a:rPr lang="en-US" sz="900" noProof="0">
                <a:solidFill>
                  <a:srgbClr val="1A1A1A"/>
                </a:solidFill>
                <a:ea typeface="Segoe UI" pitchFamily="34" charset="0"/>
                <a:cs typeface="Segoe UI" pitchFamily="34" charset="0"/>
              </a:rPr>
              <a:t>Begin the day by asking Copilot sort through all emails – prioritize and identify action items and priority information regarding the assigned patrol area. </a:t>
            </a:r>
          </a:p>
        </p:txBody>
      </p:sp>
      <p:sp>
        <p:nvSpPr>
          <p:cNvPr id="87" name="Rectangle: Rounded Corners 11">
            <a:extLst>
              <a:ext uri="{FF2B5EF4-FFF2-40B4-BE49-F238E27FC236}">
                <a16:creationId xmlns:a16="http://schemas.microsoft.com/office/drawing/2014/main" id="{EC9CEA5A-D1B6-0174-73E1-246BD545EA87}"/>
              </a:ext>
            </a:extLst>
          </p:cNvPr>
          <p:cNvSpPr/>
          <p:nvPr/>
        </p:nvSpPr>
        <p:spPr bwMode="auto">
          <a:xfrm>
            <a:off x="566416"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7:00 am</a:t>
            </a:r>
          </a:p>
        </p:txBody>
      </p:sp>
      <p:sp>
        <p:nvSpPr>
          <p:cNvPr id="88" name="Rectangle: Rounded Corners 6">
            <a:extLst>
              <a:ext uri="{FF2B5EF4-FFF2-40B4-BE49-F238E27FC236}">
                <a16:creationId xmlns:a16="http://schemas.microsoft.com/office/drawing/2014/main" id="{327363B6-A503-382B-2856-6FAB4040FA0D}"/>
              </a:ext>
              <a:ext uri="{C183D7F6-B498-43B3-948B-1728B52AA6E4}">
                <adec:decorative xmlns:adec="http://schemas.microsoft.com/office/drawing/2017/decorative" val="1"/>
              </a:ext>
            </a:extLst>
          </p:cNvPr>
          <p:cNvSpPr/>
          <p:nvPr/>
        </p:nvSpPr>
        <p:spPr bwMode="auto">
          <a:xfrm>
            <a:off x="3802523" y="3167835"/>
            <a:ext cx="2844911"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a:t>
            </a:r>
            <a:r>
              <a:rPr lang="en-US" sz="900" b="1" kern="0" noProof="0">
                <a:solidFill>
                  <a:srgbClr val="1A1A1A"/>
                </a:solidFill>
                <a:latin typeface="Segoe UI"/>
              </a:rPr>
              <a:t>Generate recommended patrol tasks</a:t>
            </a:r>
            <a:r>
              <a:rPr lang="en-US" sz="900" kern="0" noProof="0">
                <a:solidFill>
                  <a:srgbClr val="1A1A1A"/>
                </a:solidFill>
                <a:latin typeface="Segoe UI"/>
              </a:rPr>
              <a:t> and assignments from previous shift intelligence report.</a:t>
            </a: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p:txBody>
      </p:sp>
      <p:sp>
        <p:nvSpPr>
          <p:cNvPr id="89" name="Rectangle: Rounded Corners 13">
            <a:extLst>
              <a:ext uri="{FF2B5EF4-FFF2-40B4-BE49-F238E27FC236}">
                <a16:creationId xmlns:a16="http://schemas.microsoft.com/office/drawing/2014/main" id="{4C98B128-12DD-78A4-BF9B-C002C469EB27}"/>
              </a:ext>
            </a:extLst>
          </p:cNvPr>
          <p:cNvSpPr/>
          <p:nvPr/>
        </p:nvSpPr>
        <p:spPr bwMode="auto">
          <a:xfrm>
            <a:off x="382045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8:30 am</a:t>
            </a:r>
          </a:p>
        </p:txBody>
      </p:sp>
      <p:sp>
        <p:nvSpPr>
          <p:cNvPr id="90" name="TextBox 89">
            <a:extLst>
              <a:ext uri="{FF2B5EF4-FFF2-40B4-BE49-F238E27FC236}">
                <a16:creationId xmlns:a16="http://schemas.microsoft.com/office/drawing/2014/main" id="{2FBB443B-260D-C74C-9190-9D3BEF58D72E}"/>
              </a:ext>
            </a:extLst>
          </p:cNvPr>
          <p:cNvSpPr txBox="1"/>
          <p:nvPr/>
        </p:nvSpPr>
        <p:spPr>
          <a:xfrm>
            <a:off x="3802523" y="2033954"/>
            <a:ext cx="2907304"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Ask Copilot to review the Crime Analysts’ reports and provide a detailed summary along with recommended patrol action items to address emerging crime trends in their assigned patrol area.</a:t>
            </a:r>
          </a:p>
        </p:txBody>
      </p:sp>
      <p:sp>
        <p:nvSpPr>
          <p:cNvPr id="91" name="Rectangle: Rounded Corners 15">
            <a:extLst>
              <a:ext uri="{FF2B5EF4-FFF2-40B4-BE49-F238E27FC236}">
                <a16:creationId xmlns:a16="http://schemas.microsoft.com/office/drawing/2014/main" id="{DAB30151-15D3-0FE3-A410-72489B2A8D6C}"/>
              </a:ext>
            </a:extLst>
          </p:cNvPr>
          <p:cNvSpPr/>
          <p:nvPr/>
        </p:nvSpPr>
        <p:spPr bwMode="auto">
          <a:xfrm>
            <a:off x="707449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10:00 am</a:t>
            </a:r>
          </a:p>
        </p:txBody>
      </p:sp>
      <p:sp>
        <p:nvSpPr>
          <p:cNvPr id="92" name="Rectangle: Rounded Corners 6">
            <a:extLst>
              <a:ext uri="{FF2B5EF4-FFF2-40B4-BE49-F238E27FC236}">
                <a16:creationId xmlns:a16="http://schemas.microsoft.com/office/drawing/2014/main" id="{B034EEFA-84C1-1501-D905-DA43D2A4FE3C}"/>
              </a:ext>
              <a:ext uri="{C183D7F6-B498-43B3-948B-1728B52AA6E4}">
                <adec:decorative xmlns:adec="http://schemas.microsoft.com/office/drawing/2017/decorative" val="1"/>
              </a:ext>
            </a:extLst>
          </p:cNvPr>
          <p:cNvSpPr/>
          <p:nvPr/>
        </p:nvSpPr>
        <p:spPr bwMode="auto">
          <a:xfrm>
            <a:off x="7074494" y="3167835"/>
            <a:ext cx="2705513" cy="66583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Summarize the meeting and provide a list of crimes, arrests, intelligence and assignments from this transcript for patrol area X.</a:t>
            </a: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p:txBody>
      </p:sp>
      <p:sp>
        <p:nvSpPr>
          <p:cNvPr id="93" name="TextBox 92">
            <a:extLst>
              <a:ext uri="{FF2B5EF4-FFF2-40B4-BE49-F238E27FC236}">
                <a16:creationId xmlns:a16="http://schemas.microsoft.com/office/drawing/2014/main" id="{2BB8A6FC-9382-26EC-5533-F2DCC36728C0}"/>
              </a:ext>
            </a:extLst>
          </p:cNvPr>
          <p:cNvSpPr txBox="1"/>
          <p:nvPr/>
        </p:nvSpPr>
        <p:spPr>
          <a:xfrm>
            <a:off x="7074494" y="2033954"/>
            <a:ext cx="270551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Officers, investigators, and analysts from the assigned patrol area share information on recent crimes, arrests, intelligence and assignments. </a:t>
            </a:r>
          </a:p>
        </p:txBody>
      </p:sp>
      <p:sp>
        <p:nvSpPr>
          <p:cNvPr id="94" name="Rectangle: Rounded Corners 6">
            <a:extLst>
              <a:ext uri="{FF2B5EF4-FFF2-40B4-BE49-F238E27FC236}">
                <a16:creationId xmlns:a16="http://schemas.microsoft.com/office/drawing/2014/main" id="{B7655017-0941-9405-F489-8F19BCB2D525}"/>
              </a:ext>
              <a:ext uri="{C183D7F6-B498-43B3-948B-1728B52AA6E4}">
                <adec:decorative xmlns:adec="http://schemas.microsoft.com/office/drawing/2017/decorative" val="1"/>
              </a:ext>
            </a:extLst>
          </p:cNvPr>
          <p:cNvSpPr/>
          <p:nvPr/>
        </p:nvSpPr>
        <p:spPr bwMode="auto">
          <a:xfrm>
            <a:off x="3690824" y="5750163"/>
            <a:ext cx="2844911" cy="480654"/>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a:solidFill>
                  <a:srgbClr val="1A1A1A"/>
                </a:solidFill>
                <a:latin typeface="Segoe UI"/>
              </a:rPr>
              <a:t>Prompt: </a:t>
            </a:r>
            <a:r>
              <a:rPr lang="en-US" sz="900" b="1" spc="0" noProof="0">
                <a:solidFill>
                  <a:schemeClr val="tx1"/>
                </a:solidFill>
                <a:latin typeface="Segoe UI"/>
              </a:rPr>
              <a:t>Summarize recommended actions</a:t>
            </a:r>
            <a:r>
              <a:rPr lang="en-US" sz="900" spc="0" noProof="0">
                <a:solidFill>
                  <a:schemeClr val="tx1"/>
                </a:solidFill>
                <a:latin typeface="Segoe UI"/>
              </a:rPr>
              <a:t> and translate to [language of individual] Spanish.</a:t>
            </a: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kern="0" noProof="0">
              <a:solidFill>
                <a:srgbClr val="1A1A1A"/>
              </a:solidFill>
              <a:latin typeface="Segoe UI"/>
            </a:endParaRPr>
          </a:p>
        </p:txBody>
      </p:sp>
      <p:sp>
        <p:nvSpPr>
          <p:cNvPr id="95" name="Rectangle: Rounded Corners 19">
            <a:extLst>
              <a:ext uri="{FF2B5EF4-FFF2-40B4-BE49-F238E27FC236}">
                <a16:creationId xmlns:a16="http://schemas.microsoft.com/office/drawing/2014/main" id="{B324203D-C43A-FDD9-DAC0-75769C7F78B6}"/>
              </a:ext>
            </a:extLst>
          </p:cNvPr>
          <p:cNvSpPr/>
          <p:nvPr/>
        </p:nvSpPr>
        <p:spPr bwMode="auto">
          <a:xfrm>
            <a:off x="3820455" y="405101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2:30 pm</a:t>
            </a:r>
          </a:p>
        </p:txBody>
      </p:sp>
      <p:sp>
        <p:nvSpPr>
          <p:cNvPr id="96" name="TextBox 95">
            <a:extLst>
              <a:ext uri="{FF2B5EF4-FFF2-40B4-BE49-F238E27FC236}">
                <a16:creationId xmlns:a16="http://schemas.microsoft.com/office/drawing/2014/main" id="{B3B11381-7702-E96C-0751-E95E1592E20A}"/>
              </a:ext>
            </a:extLst>
          </p:cNvPr>
          <p:cNvSpPr txBox="1"/>
          <p:nvPr/>
        </p:nvSpPr>
        <p:spPr>
          <a:xfrm>
            <a:off x="3690700" y="4500890"/>
            <a:ext cx="3026453" cy="74982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Use Live Translation feature during a call with a non-English-speaking individual to understand their concern. The officer then shares recommended actions, translated into the individual's language, using the summary feature.</a:t>
            </a:r>
          </a:p>
        </p:txBody>
      </p:sp>
      <p:sp>
        <p:nvSpPr>
          <p:cNvPr id="137" name="Oval 136">
            <a:extLst>
              <a:ext uri="{FF2B5EF4-FFF2-40B4-BE49-F238E27FC236}">
                <a16:creationId xmlns:a16="http://schemas.microsoft.com/office/drawing/2014/main" id="{B4C6E66E-69A1-AE8A-E606-1E968F0ECCAE}"/>
              </a:ext>
            </a:extLst>
          </p:cNvPr>
          <p:cNvSpPr>
            <a:spLocks/>
          </p:cNvSpPr>
          <p:nvPr/>
        </p:nvSpPr>
        <p:spPr bwMode="auto">
          <a:xfrm>
            <a:off x="7500428" y="527341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sp>
        <p:nvSpPr>
          <p:cNvPr id="152" name="TextBox 151">
            <a:extLst>
              <a:ext uri="{FF2B5EF4-FFF2-40B4-BE49-F238E27FC236}">
                <a16:creationId xmlns:a16="http://schemas.microsoft.com/office/drawing/2014/main" id="{8EDB1597-7535-C2E8-742C-62F12AA32736}"/>
              </a:ext>
            </a:extLst>
          </p:cNvPr>
          <p:cNvSpPr txBox="1"/>
          <p:nvPr/>
        </p:nvSpPr>
        <p:spPr>
          <a:xfrm>
            <a:off x="10196695" y="2649497"/>
            <a:ext cx="1905067" cy="923330"/>
          </a:xfrm>
          <a:prstGeom prst="rect">
            <a:avLst/>
          </a:prstGeom>
          <a:noFill/>
        </p:spPr>
        <p:txBody>
          <a:bodyPr wrap="square" lIns="0" tIns="0" rIns="0" bIns="0" rtlCol="0">
            <a:spAutoFit/>
          </a:bodyPr>
          <a:lstStyle/>
          <a:p>
            <a:pPr algn="r"/>
            <a:r>
              <a:rPr lang="en-US" sz="2400" noProof="0" dirty="0">
                <a:solidFill>
                  <a:schemeClr val="accent3"/>
                </a:solidFill>
                <a:latin typeface="Segoe UI Semibold"/>
              </a:rPr>
              <a:t>Erin</a:t>
            </a:r>
          </a:p>
          <a:p>
            <a:pPr algn="r"/>
            <a:r>
              <a:rPr kumimoji="0" lang="en-US" sz="1600" u="none" strike="noStrike" kern="1200" cap="none" spc="0" normalizeH="0" baseline="0" noProof="0" dirty="0">
                <a:ln>
                  <a:noFill/>
                </a:ln>
                <a:solidFill>
                  <a:schemeClr val="accent3"/>
                </a:solidFill>
                <a:effectLst/>
                <a:uLnTx/>
                <a:uFillTx/>
                <a:latin typeface="Segoe UI" panose="020B0502040204020203" pitchFamily="34" charset="0"/>
                <a:cs typeface="Segoe UI" panose="020B0502040204020203" pitchFamily="34" charset="0"/>
              </a:rPr>
              <a:t>is a Police Officer.</a:t>
            </a:r>
          </a:p>
          <a:p>
            <a:pPr algn="r"/>
            <a:endParaRPr kumimoji="0" lang="en-US" sz="2000" u="none" strike="noStrike" kern="1200" cap="none" spc="0" normalizeH="0" baseline="0" noProof="0" dirty="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153" name="Graphic 152">
            <a:extLst>
              <a:ext uri="{FF2B5EF4-FFF2-40B4-BE49-F238E27FC236}">
                <a16:creationId xmlns:a16="http://schemas.microsoft.com/office/drawing/2014/main" id="{AC6F7599-7DF3-89D9-3DB4-39F05D9A6A7C}"/>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11284171" y="3429000"/>
            <a:ext cx="274790" cy="274790"/>
          </a:xfrm>
          <a:prstGeom prst="rect">
            <a:avLst/>
          </a:prstGeom>
        </p:spPr>
      </p:pic>
      <p:sp>
        <p:nvSpPr>
          <p:cNvPr id="13" name="TextBox 12">
            <a:extLst>
              <a:ext uri="{FF2B5EF4-FFF2-40B4-BE49-F238E27FC236}">
                <a16:creationId xmlns:a16="http://schemas.microsoft.com/office/drawing/2014/main" id="{AE081EFE-0835-9BB1-14CF-4D8FDB51B37F}"/>
              </a:ext>
            </a:extLst>
          </p:cNvPr>
          <p:cNvSpPr txBox="1"/>
          <p:nvPr/>
        </p:nvSpPr>
        <p:spPr>
          <a:xfrm>
            <a:off x="7068596" y="4494256"/>
            <a:ext cx="2901234"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Utilizing rough notes and an outline the officer quickly generates a comprehensive incident report.  After Officer review, the report is checked to ensure all agency required report elements are present.</a:t>
            </a:r>
          </a:p>
        </p:txBody>
      </p:sp>
      <p:grpSp>
        <p:nvGrpSpPr>
          <p:cNvPr id="25" name="Group 24">
            <a:extLst>
              <a:ext uri="{FF2B5EF4-FFF2-40B4-BE49-F238E27FC236}">
                <a16:creationId xmlns:a16="http://schemas.microsoft.com/office/drawing/2014/main" id="{054A2737-8D72-A1A3-9F01-416014DCACB2}"/>
              </a:ext>
            </a:extLst>
          </p:cNvPr>
          <p:cNvGrpSpPr/>
          <p:nvPr/>
        </p:nvGrpSpPr>
        <p:grpSpPr>
          <a:xfrm>
            <a:off x="7097044" y="2734528"/>
            <a:ext cx="2118640" cy="411480"/>
            <a:chOff x="-900503" y="2282565"/>
            <a:chExt cx="2118640" cy="411480"/>
          </a:xfrm>
        </p:grpSpPr>
        <p:sp>
          <p:nvSpPr>
            <p:cNvPr id="26" name="Oval 25">
              <a:extLst>
                <a:ext uri="{FF2B5EF4-FFF2-40B4-BE49-F238E27FC236}">
                  <a16:creationId xmlns:a16="http://schemas.microsoft.com/office/drawing/2014/main" id="{7D7ADA30-D8D7-887A-64B9-0E8BF38B6056}"/>
                </a:ext>
              </a:extLst>
            </p:cNvPr>
            <p:cNvSpPr>
              <a:spLocks/>
            </p:cNvSpPr>
            <p:nvPr/>
          </p:nvSpPr>
          <p:spPr bwMode="auto">
            <a:xfrm>
              <a:off x="-900503" y="228256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27" name="Picture 6" descr="Microsoft Teams Logo, symbol, meaning, history, PNG">
              <a:hlinkClick r:id="rId11"/>
              <a:extLst>
                <a:ext uri="{FF2B5EF4-FFF2-40B4-BE49-F238E27FC236}">
                  <a16:creationId xmlns:a16="http://schemas.microsoft.com/office/drawing/2014/main" id="{5E598BAE-3225-E855-A29E-9F4EE75B6167}"/>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20244" r="20244"/>
            <a:stretch/>
          </p:blipFill>
          <p:spPr bwMode="auto">
            <a:xfrm>
              <a:off x="-752957" y="2417245"/>
              <a:ext cx="188383" cy="178057"/>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9DD6A71A-CC35-9859-EE7A-68014FF6BD03}"/>
                </a:ext>
                <a:ext uri="{C183D7F6-B498-43B3-948B-1728B52AA6E4}">
                  <adec:decorative xmlns:adec="http://schemas.microsoft.com/office/drawing/2017/decorative" val="0"/>
                </a:ext>
              </a:extLst>
            </p:cNvPr>
            <p:cNvSpPr txBox="1"/>
            <p:nvPr/>
          </p:nvSpPr>
          <p:spPr>
            <a:xfrm>
              <a:off x="-383919" y="2401037"/>
              <a:ext cx="1602056" cy="184666"/>
            </a:xfrm>
            <a:prstGeom prst="rect">
              <a:avLst/>
            </a:prstGeom>
            <a:noFill/>
          </p:spPr>
          <p:txBody>
            <a:bodyPr wrap="square" lIns="0" tIns="0" rIns="0" bIns="0" rtlCol="0" anchor="ctr">
              <a:spAutoFit/>
            </a:bodyPr>
            <a:lstStyle/>
            <a:p>
              <a:pPr defTabSz="914367">
                <a:defRPr/>
              </a:pPr>
              <a:r>
                <a:rPr lang="en-US" sz="1200" noProof="0">
                  <a:solidFill>
                    <a:prstClr val="black"/>
                  </a:solidFill>
                  <a:latin typeface="Segoe UI Semibold"/>
                </a:rPr>
                <a:t>Copilot in Teams</a:t>
              </a:r>
            </a:p>
          </p:txBody>
        </p:sp>
      </p:grpSp>
      <p:grpSp>
        <p:nvGrpSpPr>
          <p:cNvPr id="20" name="Group 19">
            <a:extLst>
              <a:ext uri="{FF2B5EF4-FFF2-40B4-BE49-F238E27FC236}">
                <a16:creationId xmlns:a16="http://schemas.microsoft.com/office/drawing/2014/main" id="{DB2BC952-BE66-8B57-4978-EA4F3306C8A6}"/>
              </a:ext>
            </a:extLst>
          </p:cNvPr>
          <p:cNvGrpSpPr/>
          <p:nvPr/>
        </p:nvGrpSpPr>
        <p:grpSpPr>
          <a:xfrm>
            <a:off x="766742" y="2699682"/>
            <a:ext cx="2011569" cy="411480"/>
            <a:chOff x="4495083" y="5273411"/>
            <a:chExt cx="2011569" cy="411480"/>
          </a:xfrm>
        </p:grpSpPr>
        <p:grpSp>
          <p:nvGrpSpPr>
            <p:cNvPr id="21" name="Group 20">
              <a:extLst>
                <a:ext uri="{FF2B5EF4-FFF2-40B4-BE49-F238E27FC236}">
                  <a16:creationId xmlns:a16="http://schemas.microsoft.com/office/drawing/2014/main" id="{0230BF65-6969-37E3-0FFB-51DF6181750F}"/>
                </a:ext>
              </a:extLst>
            </p:cNvPr>
            <p:cNvGrpSpPr/>
            <p:nvPr/>
          </p:nvGrpSpPr>
          <p:grpSpPr>
            <a:xfrm>
              <a:off x="4495083" y="5273411"/>
              <a:ext cx="411480" cy="411480"/>
              <a:chOff x="4447458" y="5129735"/>
              <a:chExt cx="411480" cy="411480"/>
            </a:xfrm>
          </p:grpSpPr>
          <p:sp>
            <p:nvSpPr>
              <p:cNvPr id="23" name="Oval 22">
                <a:extLst>
                  <a:ext uri="{FF2B5EF4-FFF2-40B4-BE49-F238E27FC236}">
                    <a16:creationId xmlns:a16="http://schemas.microsoft.com/office/drawing/2014/main" id="{484449D8-9EA9-9A03-2FF3-9C3C10030642}"/>
                  </a:ext>
                </a:extLst>
              </p:cNvPr>
              <p:cNvSpPr>
                <a:spLocks/>
              </p:cNvSpPr>
              <p:nvPr/>
            </p:nvSpPr>
            <p:spPr bwMode="auto">
              <a:xfrm>
                <a:off x="4447458" y="512973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24" name="Picture 23" descr="Zip Co logo SVG free download, id: 101874 - Brandlogos.net">
                <a:hlinkClick r:id="rId13"/>
                <a:extLst>
                  <a:ext uri="{FF2B5EF4-FFF2-40B4-BE49-F238E27FC236}">
                    <a16:creationId xmlns:a16="http://schemas.microsoft.com/office/drawing/2014/main" id="{00229BDD-90F8-C254-94A0-7542E03798B1}"/>
                  </a:ext>
                </a:extLst>
              </p:cNvPr>
              <p:cNvPicPr>
                <a:picLocks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584569" y="5292092"/>
                <a:ext cx="197434" cy="160448"/>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916E8DF1-650F-640C-719E-E0A7EBC1E6ED}"/>
                </a:ext>
                <a:ext uri="{C183D7F6-B498-43B3-948B-1728B52AA6E4}">
                  <adec:decorative xmlns:adec="http://schemas.microsoft.com/office/drawing/2017/decorative" val="0"/>
                </a:ext>
              </a:extLst>
            </p:cNvPr>
            <p:cNvSpPr txBox="1"/>
            <p:nvPr/>
          </p:nvSpPr>
          <p:spPr>
            <a:xfrm>
              <a:off x="5010283" y="5411550"/>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grpSp>
      <p:grpSp>
        <p:nvGrpSpPr>
          <p:cNvPr id="28" name="Group 27">
            <a:extLst>
              <a:ext uri="{FF2B5EF4-FFF2-40B4-BE49-F238E27FC236}">
                <a16:creationId xmlns:a16="http://schemas.microsoft.com/office/drawing/2014/main" id="{B5B8AF3D-DD83-C1D8-CEB7-F27939128C21}"/>
              </a:ext>
            </a:extLst>
          </p:cNvPr>
          <p:cNvGrpSpPr/>
          <p:nvPr/>
        </p:nvGrpSpPr>
        <p:grpSpPr>
          <a:xfrm>
            <a:off x="4084431" y="2719497"/>
            <a:ext cx="2011569" cy="411480"/>
            <a:chOff x="4495083" y="5273411"/>
            <a:chExt cx="2011569" cy="411480"/>
          </a:xfrm>
        </p:grpSpPr>
        <p:grpSp>
          <p:nvGrpSpPr>
            <p:cNvPr id="29" name="Group 28">
              <a:extLst>
                <a:ext uri="{FF2B5EF4-FFF2-40B4-BE49-F238E27FC236}">
                  <a16:creationId xmlns:a16="http://schemas.microsoft.com/office/drawing/2014/main" id="{6CA28C62-2DF2-4E68-3401-0F57D5E59991}"/>
                </a:ext>
              </a:extLst>
            </p:cNvPr>
            <p:cNvGrpSpPr/>
            <p:nvPr/>
          </p:nvGrpSpPr>
          <p:grpSpPr>
            <a:xfrm>
              <a:off x="4495083" y="5273411"/>
              <a:ext cx="411480" cy="411480"/>
              <a:chOff x="4447458" y="5129735"/>
              <a:chExt cx="411480" cy="411480"/>
            </a:xfrm>
          </p:grpSpPr>
          <p:sp>
            <p:nvSpPr>
              <p:cNvPr id="44" name="Oval 43">
                <a:extLst>
                  <a:ext uri="{FF2B5EF4-FFF2-40B4-BE49-F238E27FC236}">
                    <a16:creationId xmlns:a16="http://schemas.microsoft.com/office/drawing/2014/main" id="{7B5FE1ED-E928-B533-D940-A6765644957B}"/>
                  </a:ext>
                </a:extLst>
              </p:cNvPr>
              <p:cNvSpPr>
                <a:spLocks/>
              </p:cNvSpPr>
              <p:nvPr/>
            </p:nvSpPr>
            <p:spPr bwMode="auto">
              <a:xfrm>
                <a:off x="4447458" y="512973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45" name="Picture 44" descr="Zip Co logo SVG free download, id: 101874 - Brandlogos.net">
                <a:hlinkClick r:id="rId13"/>
                <a:extLst>
                  <a:ext uri="{FF2B5EF4-FFF2-40B4-BE49-F238E27FC236}">
                    <a16:creationId xmlns:a16="http://schemas.microsoft.com/office/drawing/2014/main" id="{62BCD994-FC1B-D6DC-E8DA-1742F68650F7}"/>
                  </a:ext>
                </a:extLst>
              </p:cNvPr>
              <p:cNvPicPr>
                <a:picLocks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584569" y="5292092"/>
                <a:ext cx="197434" cy="160448"/>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Box 29">
              <a:extLst>
                <a:ext uri="{FF2B5EF4-FFF2-40B4-BE49-F238E27FC236}">
                  <a16:creationId xmlns:a16="http://schemas.microsoft.com/office/drawing/2014/main" id="{CF9B395A-C8A4-BFDA-26E7-9313BB44C5FA}"/>
                </a:ext>
                <a:ext uri="{C183D7F6-B498-43B3-948B-1728B52AA6E4}">
                  <adec:decorative xmlns:adec="http://schemas.microsoft.com/office/drawing/2017/decorative" val="0"/>
                </a:ext>
              </a:extLst>
            </p:cNvPr>
            <p:cNvSpPr txBox="1"/>
            <p:nvPr/>
          </p:nvSpPr>
          <p:spPr>
            <a:xfrm>
              <a:off x="5010283" y="5411550"/>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grpSp>
      <p:grpSp>
        <p:nvGrpSpPr>
          <p:cNvPr id="49" name="Group 48">
            <a:extLst>
              <a:ext uri="{FF2B5EF4-FFF2-40B4-BE49-F238E27FC236}">
                <a16:creationId xmlns:a16="http://schemas.microsoft.com/office/drawing/2014/main" id="{3312A6BE-3EA9-44FC-6D39-7875BB91EC8C}"/>
              </a:ext>
            </a:extLst>
          </p:cNvPr>
          <p:cNvGrpSpPr/>
          <p:nvPr/>
        </p:nvGrpSpPr>
        <p:grpSpPr>
          <a:xfrm>
            <a:off x="7228693" y="5236543"/>
            <a:ext cx="2351135" cy="360000"/>
            <a:chOff x="588263" y="2657420"/>
            <a:chExt cx="2351135" cy="360000"/>
          </a:xfrm>
        </p:grpSpPr>
        <p:pic>
          <p:nvPicPr>
            <p:cNvPr id="50" name="Picture 49">
              <a:extLst>
                <a:ext uri="{FF2B5EF4-FFF2-40B4-BE49-F238E27FC236}">
                  <a16:creationId xmlns:a16="http://schemas.microsoft.com/office/drawing/2014/main" id="{69DEC33F-8A1B-ED6A-72BD-6F53F825D13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51" name="TextBox 50">
              <a:extLst>
                <a:ext uri="{FF2B5EF4-FFF2-40B4-BE49-F238E27FC236}">
                  <a16:creationId xmlns:a16="http://schemas.microsoft.com/office/drawing/2014/main" id="{7F0DC98F-B6AB-8C4B-0A3C-B7C941CB0467}"/>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52" name="Group 51">
            <a:extLst>
              <a:ext uri="{FF2B5EF4-FFF2-40B4-BE49-F238E27FC236}">
                <a16:creationId xmlns:a16="http://schemas.microsoft.com/office/drawing/2014/main" id="{B205AE97-86C5-31D1-40AA-499DACC1A409}"/>
              </a:ext>
            </a:extLst>
          </p:cNvPr>
          <p:cNvGrpSpPr/>
          <p:nvPr/>
        </p:nvGrpSpPr>
        <p:grpSpPr>
          <a:xfrm>
            <a:off x="4044408" y="5264923"/>
            <a:ext cx="2118640" cy="411480"/>
            <a:chOff x="-900503" y="2282565"/>
            <a:chExt cx="2118640" cy="411480"/>
          </a:xfrm>
        </p:grpSpPr>
        <p:sp>
          <p:nvSpPr>
            <p:cNvPr id="53" name="Oval 52">
              <a:extLst>
                <a:ext uri="{FF2B5EF4-FFF2-40B4-BE49-F238E27FC236}">
                  <a16:creationId xmlns:a16="http://schemas.microsoft.com/office/drawing/2014/main" id="{7F3B4DEF-1C29-3A9D-5053-92E421EBC4C6}"/>
                </a:ext>
              </a:extLst>
            </p:cNvPr>
            <p:cNvSpPr>
              <a:spLocks/>
            </p:cNvSpPr>
            <p:nvPr/>
          </p:nvSpPr>
          <p:spPr bwMode="auto">
            <a:xfrm>
              <a:off x="-900503" y="228256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54" name="Picture 6" descr="Microsoft Teams Logo, symbol, meaning, history, PNG">
              <a:hlinkClick r:id="rId11"/>
              <a:extLst>
                <a:ext uri="{FF2B5EF4-FFF2-40B4-BE49-F238E27FC236}">
                  <a16:creationId xmlns:a16="http://schemas.microsoft.com/office/drawing/2014/main" id="{D86756B2-707C-EAD5-BE16-0A1A1D8F3880}"/>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20244" r="20244"/>
            <a:stretch/>
          </p:blipFill>
          <p:spPr bwMode="auto">
            <a:xfrm>
              <a:off x="-752957" y="2417245"/>
              <a:ext cx="188383" cy="178057"/>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90A5FE5C-C1BE-9E62-31D6-7AD64351E6A7}"/>
                </a:ext>
                <a:ext uri="{C183D7F6-B498-43B3-948B-1728B52AA6E4}">
                  <adec:decorative xmlns:adec="http://schemas.microsoft.com/office/drawing/2017/decorative" val="0"/>
                </a:ext>
              </a:extLst>
            </p:cNvPr>
            <p:cNvSpPr txBox="1"/>
            <p:nvPr/>
          </p:nvSpPr>
          <p:spPr>
            <a:xfrm>
              <a:off x="-383919" y="2401037"/>
              <a:ext cx="1602056" cy="184666"/>
            </a:xfrm>
            <a:prstGeom prst="rect">
              <a:avLst/>
            </a:prstGeom>
            <a:noFill/>
          </p:spPr>
          <p:txBody>
            <a:bodyPr wrap="square" lIns="0" tIns="0" rIns="0" bIns="0" rtlCol="0" anchor="ctr">
              <a:spAutoFit/>
            </a:bodyPr>
            <a:lstStyle/>
            <a:p>
              <a:pPr defTabSz="914367">
                <a:defRPr/>
              </a:pPr>
              <a:r>
                <a:rPr lang="en-US" sz="1200" noProof="0">
                  <a:solidFill>
                    <a:prstClr val="black"/>
                  </a:solidFill>
                  <a:latin typeface="Segoe UI Semibold"/>
                </a:rPr>
                <a:t>Copilot in Teams</a:t>
              </a:r>
            </a:p>
          </p:txBody>
        </p:sp>
      </p:grpSp>
      <p:grpSp>
        <p:nvGrpSpPr>
          <p:cNvPr id="56" name="Group 55">
            <a:extLst>
              <a:ext uri="{FF2B5EF4-FFF2-40B4-BE49-F238E27FC236}">
                <a16:creationId xmlns:a16="http://schemas.microsoft.com/office/drawing/2014/main" id="{41651DF8-4519-A9FA-D1D4-D2617D31EFE3}"/>
              </a:ext>
            </a:extLst>
          </p:cNvPr>
          <p:cNvGrpSpPr/>
          <p:nvPr/>
        </p:nvGrpSpPr>
        <p:grpSpPr>
          <a:xfrm>
            <a:off x="854558" y="5303008"/>
            <a:ext cx="2351135" cy="360000"/>
            <a:chOff x="588263" y="2657420"/>
            <a:chExt cx="2351135" cy="360000"/>
          </a:xfrm>
        </p:grpSpPr>
        <p:pic>
          <p:nvPicPr>
            <p:cNvPr id="57" name="Picture 56">
              <a:extLst>
                <a:ext uri="{FF2B5EF4-FFF2-40B4-BE49-F238E27FC236}">
                  <a16:creationId xmlns:a16="http://schemas.microsoft.com/office/drawing/2014/main" id="{5E835772-6054-15BD-FA5F-5728C91590E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58" name="TextBox 57">
              <a:extLst>
                <a:ext uri="{FF2B5EF4-FFF2-40B4-BE49-F238E27FC236}">
                  <a16:creationId xmlns:a16="http://schemas.microsoft.com/office/drawing/2014/main" id="{1846AA24-5341-0AF9-953F-442B5E9E6504}"/>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14" name="Picture 13">
            <a:extLst>
              <a:ext uri="{FF2B5EF4-FFF2-40B4-BE49-F238E27FC236}">
                <a16:creationId xmlns:a16="http://schemas.microsoft.com/office/drawing/2014/main" id="{B2926195-B6F7-795E-A322-2F4F243892F7}"/>
              </a:ext>
            </a:extLst>
          </p:cNvPr>
          <p:cNvPicPr>
            <a:picLocks noChangeAspect="1"/>
          </p:cNvPicPr>
          <p:nvPr/>
        </p:nvPicPr>
        <p:blipFill rotWithShape="1">
          <a:blip r:embed="rId16" cstate="screen">
            <a:extLst>
              <a:ext uri="{BEBA8EAE-BF5A-486C-A8C5-ECC9F3942E4B}">
                <a14:imgProps xmlns:a14="http://schemas.microsoft.com/office/drawing/2010/main">
                  <a14:imgLayer r:embed="rId17">
                    <a14:imgEffect>
                      <a14:backgroundRemoval t="0" b="100000" l="0" r="93147">
                        <a14:foregroundMark x1="55076" y1="5376" x2="39086" y2="8172"/>
                        <a14:foregroundMark x1="39086" y1="8172" x2="41878" y2="12903"/>
                        <a14:foregroundMark x1="57360" y1="12688" x2="55838" y2="15054"/>
                        <a14:foregroundMark x1="61675" y1="12258" x2="57107" y2="11398"/>
                        <a14:foregroundMark x1="59391" y1="13763" x2="38832" y2="17204"/>
                        <a14:foregroundMark x1="38832" y1="17204" x2="33503" y2="21075"/>
                        <a14:foregroundMark x1="34772" y1="45806" x2="59898" y2="60000"/>
                        <a14:foregroundMark x1="59898" y1="60000" x2="64213" y2="56344"/>
                        <a14:foregroundMark x1="73350" y1="52043" x2="50254" y2="72903"/>
                        <a14:foregroundMark x1="50254" y1="72903" x2="38071" y2="77419"/>
                        <a14:foregroundMark x1="8376" y1="63011" x2="761" y2="79785"/>
                        <a14:foregroundMark x1="761" y1="79785" x2="761" y2="80430"/>
                        <a14:foregroundMark x1="11675" y1="77204" x2="254" y2="87957"/>
                        <a14:foregroundMark x1="254" y1="87957" x2="254" y2="87957"/>
                        <a14:foregroundMark x1="29695" y1="46667" x2="19036" y2="49677"/>
                        <a14:foregroundMark x1="29949" y1="49892" x2="20812" y2="52903"/>
                        <a14:foregroundMark x1="20812" y1="52903" x2="23858" y2="73118"/>
                        <a14:foregroundMark x1="23858" y1="73118" x2="46193" y2="76559"/>
                        <a14:foregroundMark x1="46193" y1="76559" x2="54315" y2="83226"/>
                        <a14:foregroundMark x1="54315" y1="83226" x2="89594" y2="90538"/>
                        <a14:foregroundMark x1="89594" y1="90538" x2="89848" y2="92473"/>
                        <a14:foregroundMark x1="72589" y1="61290" x2="72589" y2="61290"/>
                        <a14:foregroundMark x1="41371" y1="53763" x2="46193" y2="57204"/>
                        <a14:foregroundMark x1="76650" y1="59570" x2="90355" y2="89892"/>
                        <a14:foregroundMark x1="90355" y1="89892" x2="90355" y2="90108"/>
                        <a14:foregroundMark x1="66497" y1="19785" x2="67259" y2="19570"/>
                        <a14:foregroundMark x1="508" y1="88387" x2="22335" y2="88817"/>
                        <a14:foregroundMark x1="22335" y1="88817" x2="9898" y2="89677"/>
                        <a14:foregroundMark x1="9898" y1="89677" x2="9645" y2="90538"/>
                        <a14:foregroundMark x1="17259" y1="95699" x2="17766" y2="95914"/>
                        <a14:foregroundMark x1="761" y1="92688" x2="10406" y2="94409"/>
                        <a14:foregroundMark x1="18528" y1="78280" x2="32995" y2="91183"/>
                        <a14:foregroundMark x1="32995" y1="91183" x2="36294" y2="89032"/>
                        <a14:foregroundMark x1="31218" y1="93763" x2="63452" y2="91398"/>
                        <a14:foregroundMark x1="76650" y1="97204" x2="87563" y2="97204"/>
                        <a14:foregroundMark x1="87563" y1="97204" x2="87056" y2="94624"/>
                        <a14:foregroundMark x1="13706" y1="99570" x2="72335" y2="98925"/>
                        <a14:foregroundMark x1="72335" y1="98925" x2="72335" y2="98925"/>
                        <a14:foregroundMark x1="28934" y1="30108" x2="34264" y2="35914"/>
                        <a14:foregroundMark x1="56345" y1="47957" x2="55330" y2="52473"/>
                        <a14:foregroundMark x1="51015" y1="68387" x2="54569" y2="70538"/>
                        <a14:foregroundMark x1="92386" y1="92258" x2="93401" y2="97634"/>
                        <a14:foregroundMark x1="65228" y1="17419" x2="65228" y2="17419"/>
                        <a14:foregroundMark x1="30964" y1="15484" x2="26396" y2="21935"/>
                        <a14:foregroundMark x1="26396" y1="21935" x2="31218" y2="25376"/>
                        <a14:foregroundMark x1="61675" y1="5806" x2="64467" y2="10538"/>
                        <a14:foregroundMark x1="65482" y1="16129" x2="65482" y2="17419"/>
                        <a14:foregroundMark x1="65228" y1="11183" x2="64975" y2="10323"/>
                        <a14:backgroundMark x1="28426" y1="27527" x2="27665" y2="32903"/>
                        <a14:backgroundMark x1="30203" y1="11613" x2="29695" y2="15054"/>
                        <a14:backgroundMark x1="27665" y1="32903" x2="508" y2="66022"/>
                        <a14:backgroundMark x1="9898" y1="0" x2="508" y2="65806"/>
                        <a14:backgroundMark x1="4315" y1="0" x2="16751" y2="11183"/>
                        <a14:backgroundMark x1="17005" y1="11398" x2="18274" y2="32688"/>
                        <a14:backgroundMark x1="18274" y1="32688" x2="6599" y2="5376"/>
                        <a14:backgroundMark x1="7868" y1="0" x2="6599" y2="5161"/>
                        <a14:backgroundMark x1="69797" y1="16129" x2="72843" y2="20215"/>
                        <a14:backgroundMark x1="65482" y1="10108" x2="69797" y2="16129"/>
                        <a14:backgroundMark x1="60152" y1="3011" x2="62183" y2="5591"/>
                        <a14:backgroundMark x1="72843" y1="20215" x2="72081" y2="24946"/>
                        <a14:backgroundMark x1="62437" y1="39785" x2="62944" y2="44731"/>
                        <a14:backgroundMark x1="61675" y1="40860" x2="61675" y2="41290"/>
                        <a14:backgroundMark x1="12183" y1="94194" x2="13198" y2="98710"/>
                        <a14:backgroundMark x1="12690" y1="95269" x2="13452" y2="99570"/>
                      </a14:backgroundRemoval>
                    </a14:imgEffect>
                  </a14:imgLayer>
                </a14:imgProps>
              </a:ext>
              <a:ext uri="{28A0092B-C50C-407E-A947-70E740481C1C}">
                <a14:useLocalDpi xmlns:a14="http://schemas.microsoft.com/office/drawing/2010/main"/>
              </a:ext>
            </a:extLst>
          </a:blip>
          <a:srcRect/>
          <a:stretch/>
        </p:blipFill>
        <p:spPr>
          <a:xfrm>
            <a:off x="9792808" y="4024773"/>
            <a:ext cx="2399192" cy="2833227"/>
          </a:xfrm>
          <a:prstGeom prst="rect">
            <a:avLst/>
          </a:prstGeom>
        </p:spPr>
      </p:pic>
    </p:spTree>
    <p:extLst>
      <p:ext uri="{BB962C8B-B14F-4D97-AF65-F5344CB8AC3E}">
        <p14:creationId xmlns:p14="http://schemas.microsoft.com/office/powerpoint/2010/main" val="113577592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FD031-4925-207F-53E8-684644002957}"/>
            </a:ext>
          </a:extLst>
        </p:cNvPr>
        <p:cNvGrpSpPr/>
        <p:nvPr/>
      </p:nvGrpSpPr>
      <p:grpSpPr>
        <a:xfrm>
          <a:off x="0" y="0"/>
          <a:ext cx="0" cy="0"/>
          <a:chOff x="0" y="0"/>
          <a:chExt cx="0" cy="0"/>
        </a:xfrm>
      </p:grpSpPr>
      <p:sp>
        <p:nvSpPr>
          <p:cNvPr id="68" name="Title 67">
            <a:extLst>
              <a:ext uri="{FF2B5EF4-FFF2-40B4-BE49-F238E27FC236}">
                <a16:creationId xmlns:a16="http://schemas.microsoft.com/office/drawing/2014/main" id="{24B5D2C9-3C22-BC18-F238-949335973B2C}"/>
              </a:ext>
            </a:extLst>
          </p:cNvPr>
          <p:cNvSpPr>
            <a:spLocks noGrp="1"/>
          </p:cNvSpPr>
          <p:nvPr>
            <p:ph type="title"/>
          </p:nvPr>
        </p:nvSpPr>
        <p:spPr>
          <a:xfrm>
            <a:off x="584200" y="387766"/>
            <a:ext cx="5672544" cy="263149"/>
          </a:xfrm>
        </p:spPr>
        <p:txBody>
          <a:bodyPr/>
          <a:lstStyle/>
          <a:p>
            <a:r>
              <a:rPr lang="en-US" noProof="0"/>
              <a:t>A day in the life of an Investigator</a:t>
            </a:r>
          </a:p>
        </p:txBody>
      </p:sp>
      <p:sp>
        <p:nvSpPr>
          <p:cNvPr id="41" name="Text Placeholder 40">
            <a:extLst>
              <a:ext uri="{FF2B5EF4-FFF2-40B4-BE49-F238E27FC236}">
                <a16:creationId xmlns:a16="http://schemas.microsoft.com/office/drawing/2014/main" id="{7EEF642B-1009-D09A-021D-D176ED96A9EC}"/>
              </a:ext>
            </a:extLst>
          </p:cNvPr>
          <p:cNvSpPr>
            <a:spLocks noGrp="1"/>
          </p:cNvSpPr>
          <p:nvPr>
            <p:ph type="body" sz="quarter" idx="17"/>
          </p:nvPr>
        </p:nvSpPr>
        <p:spPr>
          <a:xfrm>
            <a:off x="6096001" y="521099"/>
            <a:ext cx="4022928" cy="169277"/>
          </a:xfrm>
        </p:spPr>
        <p:txBody>
          <a:bodyPr/>
          <a:lstStyle/>
          <a:p>
            <a:r>
              <a:rPr lang="en-US" noProof="0">
                <a:latin typeface="Segoe UI Semibold"/>
                <a:cs typeface="Segoe UI Semibold"/>
              </a:rPr>
              <a:t>Microsoft 365 Copilot</a:t>
            </a:r>
            <a:endParaRPr lang="en-US" noProof="0"/>
          </a:p>
        </p:txBody>
      </p:sp>
      <p:sp>
        <p:nvSpPr>
          <p:cNvPr id="46" name="Text Placeholder 45">
            <a:extLst>
              <a:ext uri="{FF2B5EF4-FFF2-40B4-BE49-F238E27FC236}">
                <a16:creationId xmlns:a16="http://schemas.microsoft.com/office/drawing/2014/main" id="{F872EE77-1928-05AB-F7B4-876488B1F2A7}"/>
              </a:ext>
            </a:extLst>
          </p:cNvPr>
          <p:cNvSpPr>
            <a:spLocks noGrp="1"/>
          </p:cNvSpPr>
          <p:nvPr>
            <p:ph type="body" sz="quarter" idx="38"/>
          </p:nvPr>
        </p:nvSpPr>
        <p:spPr>
          <a:solidFill>
            <a:srgbClr val="0070C0"/>
          </a:solidFill>
        </p:spPr>
        <p:txBody>
          <a:bodyPr/>
          <a:lstStyle/>
          <a:p>
            <a:endParaRPr lang="en-US" noProof="0"/>
          </a:p>
        </p:txBody>
      </p:sp>
      <p:sp>
        <p:nvSpPr>
          <p:cNvPr id="47" name="Text Placeholder 46">
            <a:extLst>
              <a:ext uri="{FF2B5EF4-FFF2-40B4-BE49-F238E27FC236}">
                <a16:creationId xmlns:a16="http://schemas.microsoft.com/office/drawing/2014/main" id="{A760FACC-55BE-D604-6758-84CF23599327}"/>
              </a:ext>
            </a:extLst>
          </p:cNvPr>
          <p:cNvSpPr>
            <a:spLocks noGrp="1"/>
          </p:cNvSpPr>
          <p:nvPr>
            <p:ph type="body" sz="quarter" idx="39"/>
          </p:nvPr>
        </p:nvSpPr>
        <p:spPr>
          <a:solidFill>
            <a:srgbClr val="0078D4"/>
          </a:solidFill>
        </p:spPr>
        <p:txBody>
          <a:bodyPr/>
          <a:lstStyle/>
          <a:p>
            <a:endParaRPr lang="en-US" noProof="0"/>
          </a:p>
        </p:txBody>
      </p:sp>
      <p:sp>
        <p:nvSpPr>
          <p:cNvPr id="48" name="Text Placeholder 47">
            <a:extLst>
              <a:ext uri="{FF2B5EF4-FFF2-40B4-BE49-F238E27FC236}">
                <a16:creationId xmlns:a16="http://schemas.microsoft.com/office/drawing/2014/main" id="{EBF3A4C3-B76D-B12D-48B9-5C81B3FB2612}"/>
              </a:ext>
            </a:extLst>
          </p:cNvPr>
          <p:cNvSpPr>
            <a:spLocks noGrp="1"/>
          </p:cNvSpPr>
          <p:nvPr>
            <p:ph type="body" sz="quarter" idx="40"/>
          </p:nvPr>
        </p:nvSpPr>
        <p:spPr>
          <a:solidFill>
            <a:schemeClr val="bg1">
              <a:lumMod val="85000"/>
            </a:schemeClr>
          </a:solidFill>
        </p:spPr>
        <p:txBody>
          <a:bodyPr/>
          <a:lstStyle/>
          <a:p>
            <a:endParaRPr lang="en-US" noProof="0"/>
          </a:p>
        </p:txBody>
      </p:sp>
      <p:sp>
        <p:nvSpPr>
          <p:cNvPr id="2" name="Rectangle: Rounded Corners 6">
            <a:extLst>
              <a:ext uri="{FF2B5EF4-FFF2-40B4-BE49-F238E27FC236}">
                <a16:creationId xmlns:a16="http://schemas.microsoft.com/office/drawing/2014/main" id="{8BE794A3-3230-137C-C2FD-9174E4ECFCF8}"/>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24248867-0A35-A207-EFEE-3155771B6B5F}"/>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0BF9950E-4E76-A13D-23BD-E6DC30FFCB56}"/>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t>
              </a:r>
              <a:r>
                <a:rPr lang="en-US" sz="900" noProof="0">
                  <a:solidFill>
                    <a:srgbClr val="73391D"/>
                  </a:solidFill>
                  <a:latin typeface="Segoe UI Semibold" panose="020B0702040204020203" pitchFamily="34" charset="0"/>
                  <a:cs typeface="Segoe UI Semibold" panose="020B0702040204020203" pitchFamily="34" charset="0"/>
                </a:rPr>
                <a:t>40 minutes per day</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5" name="Graphic 4">
              <a:extLst>
                <a:ext uri="{FF2B5EF4-FFF2-40B4-BE49-F238E27FC236}">
                  <a16:creationId xmlns:a16="http://schemas.microsoft.com/office/drawing/2014/main" id="{E53FC151-11D1-73F6-3A37-F3BDC84AA36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21924" y="1005899"/>
              <a:ext cx="144000" cy="144000"/>
            </a:xfrm>
            <a:prstGeom prst="rect">
              <a:avLst/>
            </a:prstGeom>
          </p:spPr>
        </p:pic>
      </p:grpSp>
      <p:grpSp>
        <p:nvGrpSpPr>
          <p:cNvPr id="6" name="Group 5">
            <a:extLst>
              <a:ext uri="{FF2B5EF4-FFF2-40B4-BE49-F238E27FC236}">
                <a16:creationId xmlns:a16="http://schemas.microsoft.com/office/drawing/2014/main" id="{02648C7B-D0AA-F77D-551B-8A3F59F51E8E}"/>
              </a:ext>
            </a:extLst>
          </p:cNvPr>
          <p:cNvGrpSpPr/>
          <p:nvPr/>
        </p:nvGrpSpPr>
        <p:grpSpPr>
          <a:xfrm>
            <a:off x="5754503" y="1134767"/>
            <a:ext cx="2325078" cy="216000"/>
            <a:chOff x="6235579" y="969899"/>
            <a:chExt cx="2325078" cy="216000"/>
          </a:xfrm>
        </p:grpSpPr>
        <p:sp>
          <p:nvSpPr>
            <p:cNvPr id="7" name="Rectangle: Rounded Corners 6">
              <a:extLst>
                <a:ext uri="{FF2B5EF4-FFF2-40B4-BE49-F238E27FC236}">
                  <a16:creationId xmlns:a16="http://schemas.microsoft.com/office/drawing/2014/main" id="{424F90D4-7D56-4874-E4F8-F56FE926E7A4}"/>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Analysis techniques</a:t>
              </a:r>
            </a:p>
          </p:txBody>
        </p:sp>
        <p:pic>
          <p:nvPicPr>
            <p:cNvPr id="8" name="Graphic 7">
              <a:extLst>
                <a:ext uri="{FF2B5EF4-FFF2-40B4-BE49-F238E27FC236}">
                  <a16:creationId xmlns:a16="http://schemas.microsoft.com/office/drawing/2014/main" id="{F6EAB928-2197-4CEA-1CE5-8B56F872B44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6E984EA2-6D94-0176-3077-30E4C04A4873}"/>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8AD3E555-2847-2BA0-FC1E-A60219A5D95F}"/>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Investigation efficiency</a:t>
              </a:r>
            </a:p>
          </p:txBody>
        </p:sp>
        <p:pic>
          <p:nvPicPr>
            <p:cNvPr id="11" name="Graphic 10">
              <a:extLst>
                <a:ext uri="{FF2B5EF4-FFF2-40B4-BE49-F238E27FC236}">
                  <a16:creationId xmlns:a16="http://schemas.microsoft.com/office/drawing/2014/main" id="{B2659C97-423C-EDCE-6171-3586657F489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93555" y="1005899"/>
              <a:ext cx="144000" cy="144000"/>
            </a:xfrm>
            <a:prstGeom prst="rect">
              <a:avLst/>
            </a:prstGeom>
          </p:spPr>
        </p:pic>
      </p:grpSp>
      <p:sp>
        <p:nvSpPr>
          <p:cNvPr id="15" name="Text Placeholder 14">
            <a:extLst>
              <a:ext uri="{FF2B5EF4-FFF2-40B4-BE49-F238E27FC236}">
                <a16:creationId xmlns:a16="http://schemas.microsoft.com/office/drawing/2014/main" id="{51B81EB9-E957-1B14-B040-1BE08CA78264}"/>
              </a:ext>
            </a:extLst>
          </p:cNvPr>
          <p:cNvSpPr>
            <a:spLocks noGrp="1"/>
          </p:cNvSpPr>
          <p:nvPr>
            <p:ph type="body" sz="quarter" idx="37"/>
          </p:nvPr>
        </p:nvSpPr>
        <p:spPr/>
        <p:txBody>
          <a:bodyPr/>
          <a:lstStyle/>
          <a:p>
            <a:r>
              <a:rPr lang="en-US" noProof="0"/>
              <a:t>Buy</a:t>
            </a:r>
          </a:p>
        </p:txBody>
      </p:sp>
      <p:sp>
        <p:nvSpPr>
          <p:cNvPr id="77" name="Rectangle: Rounded Corners 6">
            <a:extLst>
              <a:ext uri="{FF2B5EF4-FFF2-40B4-BE49-F238E27FC236}">
                <a16:creationId xmlns:a16="http://schemas.microsoft.com/office/drawing/2014/main" id="{B27C1C73-29AC-D850-2781-DA806DBFFC06}"/>
              </a:ext>
              <a:ext uri="{C183D7F6-B498-43B3-948B-1728B52AA6E4}">
                <adec:decorative xmlns:adec="http://schemas.microsoft.com/office/drawing/2017/decorative" val="1"/>
              </a:ext>
            </a:extLst>
          </p:cNvPr>
          <p:cNvSpPr/>
          <p:nvPr/>
        </p:nvSpPr>
        <p:spPr bwMode="auto">
          <a:xfrm>
            <a:off x="566415" y="5753713"/>
            <a:ext cx="2705513" cy="59747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a:solidFill>
                  <a:srgbClr val="1A1A1A"/>
                </a:solidFill>
                <a:latin typeface="Segoe UI"/>
              </a:rPr>
              <a:t>Prompt: </a:t>
            </a:r>
            <a:r>
              <a:rPr lang="en-US" sz="900" b="1" spc="0" noProof="0">
                <a:solidFill>
                  <a:schemeClr val="tx1"/>
                </a:solidFill>
                <a:latin typeface="Segoe UI"/>
              </a:rPr>
              <a:t>Summarize case information</a:t>
            </a:r>
            <a:r>
              <a:rPr lang="en-US" sz="900" spc="0" noProof="0">
                <a:solidFill>
                  <a:schemeClr val="tx1"/>
                </a:solidFill>
                <a:latin typeface="Segoe UI"/>
              </a:rPr>
              <a:t> and description details of suspect vehicle. </a:t>
            </a: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b="1"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kern="0" noProof="0">
              <a:solidFill>
                <a:srgbClr val="1A1A1A"/>
              </a:solidFill>
              <a:latin typeface="Segoe UI"/>
            </a:endParaRPr>
          </a:p>
        </p:txBody>
      </p:sp>
      <p:sp>
        <p:nvSpPr>
          <p:cNvPr id="78" name="Rectangle: Rounded Corners 4">
            <a:extLst>
              <a:ext uri="{FF2B5EF4-FFF2-40B4-BE49-F238E27FC236}">
                <a16:creationId xmlns:a16="http://schemas.microsoft.com/office/drawing/2014/main" id="{EB02D2FA-D201-B4FB-4D00-BA1AF7E79F9D}"/>
              </a:ext>
            </a:extLst>
          </p:cNvPr>
          <p:cNvSpPr/>
          <p:nvPr/>
        </p:nvSpPr>
        <p:spPr bwMode="auto">
          <a:xfrm>
            <a:off x="566416" y="4048426"/>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12:00 am</a:t>
            </a:r>
          </a:p>
        </p:txBody>
      </p:sp>
      <p:sp>
        <p:nvSpPr>
          <p:cNvPr id="80" name="TextBox 79">
            <a:extLst>
              <a:ext uri="{FF2B5EF4-FFF2-40B4-BE49-F238E27FC236}">
                <a16:creationId xmlns:a16="http://schemas.microsoft.com/office/drawing/2014/main" id="{3AE2F44F-B15E-D3EA-D811-5EB87D2E89C0}"/>
              </a:ext>
            </a:extLst>
          </p:cNvPr>
          <p:cNvSpPr txBox="1"/>
          <p:nvPr/>
        </p:nvSpPr>
        <p:spPr>
          <a:xfrm>
            <a:off x="566415" y="4500890"/>
            <a:ext cx="2748203"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Coordinate efforts with other law enforcement or government entities.</a:t>
            </a:r>
          </a:p>
        </p:txBody>
      </p:sp>
      <p:sp>
        <p:nvSpPr>
          <p:cNvPr id="81" name="Rectangle: Rounded Corners 6">
            <a:extLst>
              <a:ext uri="{FF2B5EF4-FFF2-40B4-BE49-F238E27FC236}">
                <a16:creationId xmlns:a16="http://schemas.microsoft.com/office/drawing/2014/main" id="{7AE0F9F7-C0A8-16E2-B5FB-83942D55001F}"/>
              </a:ext>
              <a:ext uri="{C183D7F6-B498-43B3-948B-1728B52AA6E4}">
                <adec:decorative xmlns:adec="http://schemas.microsoft.com/office/drawing/2017/decorative" val="1"/>
              </a:ext>
            </a:extLst>
          </p:cNvPr>
          <p:cNvSpPr/>
          <p:nvPr/>
        </p:nvSpPr>
        <p:spPr bwMode="auto">
          <a:xfrm>
            <a:off x="7074494" y="5751931"/>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a:solidFill>
                  <a:srgbClr val="1A1A1A"/>
                </a:solidFill>
                <a:latin typeface="Segoe UI"/>
              </a:rPr>
              <a:t>Prompt: </a:t>
            </a:r>
            <a:r>
              <a:rPr kumimoji="0" lang="en-US" sz="900" b="1" i="0" u="none" strike="noStrike" kern="1200" cap="none" spc="0" normalizeH="0" baseline="0" noProof="0">
                <a:ln w="3175">
                  <a:noFill/>
                </a:ln>
                <a:effectLst/>
                <a:uLnTx/>
                <a:uFillTx/>
                <a:latin typeface="Segoe UI"/>
                <a:ea typeface="+mn-ea"/>
                <a:cs typeface="Segoe UI" pitchFamily="34" charset="0"/>
              </a:rPr>
              <a:t>Add a column </a:t>
            </a:r>
            <a:r>
              <a:rPr kumimoji="0" lang="en-US" sz="900" i="0" u="none" strike="noStrike" kern="1200" cap="none" spc="0" normalizeH="0" baseline="0" noProof="0">
                <a:ln w="3175">
                  <a:noFill/>
                </a:ln>
                <a:effectLst/>
                <a:uLnTx/>
                <a:uFillTx/>
                <a:latin typeface="Segoe UI"/>
                <a:ea typeface="+mn-ea"/>
                <a:cs typeface="Segoe UI" pitchFamily="34" charset="0"/>
              </a:rPr>
              <a:t>for date to spreadsheet. Create a chart showing ATM withdrawals and deposits greater than $1000.</a:t>
            </a: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a:ln w="3175">
                <a:noFill/>
              </a:ln>
              <a:effectLst/>
              <a:uLnTx/>
              <a:uFillTx/>
              <a:latin typeface="Segoe UI"/>
              <a:ea typeface="+mn-ea"/>
              <a:cs typeface="Segoe UI" pitchFamily="34" charset="0"/>
            </a:endParaRPr>
          </a:p>
        </p:txBody>
      </p:sp>
      <p:sp>
        <p:nvSpPr>
          <p:cNvPr id="83" name="Rectangle: Rounded Corners 7">
            <a:extLst>
              <a:ext uri="{FF2B5EF4-FFF2-40B4-BE49-F238E27FC236}">
                <a16:creationId xmlns:a16="http://schemas.microsoft.com/office/drawing/2014/main" id="{D8C98184-3B70-5A90-93DE-284DFECF96F1}"/>
              </a:ext>
            </a:extLst>
          </p:cNvPr>
          <p:cNvSpPr/>
          <p:nvPr/>
        </p:nvSpPr>
        <p:spPr bwMode="auto">
          <a:xfrm>
            <a:off x="7074495" y="405058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2:00 pm</a:t>
            </a:r>
          </a:p>
        </p:txBody>
      </p:sp>
      <p:sp>
        <p:nvSpPr>
          <p:cNvPr id="84" name="Rectangle: Rounded Corners 6">
            <a:extLst>
              <a:ext uri="{FF2B5EF4-FFF2-40B4-BE49-F238E27FC236}">
                <a16:creationId xmlns:a16="http://schemas.microsoft.com/office/drawing/2014/main" id="{BB4B79C3-4DB1-FC4B-73E4-8858218ABACD}"/>
              </a:ext>
              <a:ext uri="{C183D7F6-B498-43B3-948B-1728B52AA6E4}">
                <adec:decorative xmlns:adec="http://schemas.microsoft.com/office/drawing/2017/decorative" val="1"/>
              </a:ext>
            </a:extLst>
          </p:cNvPr>
          <p:cNvSpPr/>
          <p:nvPr/>
        </p:nvSpPr>
        <p:spPr bwMode="auto">
          <a:xfrm>
            <a:off x="566415" y="3167836"/>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Summarize and list key evidence found on the scene.</a:t>
            </a:r>
          </a:p>
        </p:txBody>
      </p:sp>
      <p:sp>
        <p:nvSpPr>
          <p:cNvPr id="86" name="TextBox 85">
            <a:extLst>
              <a:ext uri="{FF2B5EF4-FFF2-40B4-BE49-F238E27FC236}">
                <a16:creationId xmlns:a16="http://schemas.microsoft.com/office/drawing/2014/main" id="{DCF2D3D0-869B-30C8-45AF-E0AF2A045FF2}"/>
              </a:ext>
            </a:extLst>
          </p:cNvPr>
          <p:cNvSpPr txBox="1"/>
          <p:nvPr/>
        </p:nvSpPr>
        <p:spPr>
          <a:xfrm>
            <a:off x="566414" y="2033954"/>
            <a:ext cx="2705513" cy="292772"/>
          </a:xfrm>
          <a:prstGeom prst="rect">
            <a:avLst/>
          </a:prstGeom>
          <a:noFill/>
        </p:spPr>
        <p:txBody>
          <a:bodyPr wrap="square" lIns="91440" tIns="0" rIns="91440" bIns="0" rtlCol="0" anchor="t">
            <a:spAutoFit/>
          </a:bodyPr>
          <a:lstStyle/>
          <a:p>
            <a:pPr>
              <a:lnSpc>
                <a:spcPct val="110000"/>
              </a:lnSpc>
              <a:defRPr/>
            </a:pPr>
            <a:r>
              <a:rPr lang="en-US" sz="900" noProof="0">
                <a:solidFill>
                  <a:srgbClr val="1A1A1A"/>
                </a:solidFill>
                <a:ea typeface="Segoe UI" pitchFamily="34" charset="0"/>
                <a:cs typeface="Segoe UI" pitchFamily="34" charset="0"/>
              </a:rPr>
              <a:t>Collect evidence, document details, and analyze the scene.</a:t>
            </a:r>
          </a:p>
        </p:txBody>
      </p:sp>
      <p:sp>
        <p:nvSpPr>
          <p:cNvPr id="87" name="Rectangle: Rounded Corners 11">
            <a:extLst>
              <a:ext uri="{FF2B5EF4-FFF2-40B4-BE49-F238E27FC236}">
                <a16:creationId xmlns:a16="http://schemas.microsoft.com/office/drawing/2014/main" id="{F15AA5CC-C975-276B-5436-EBFDA6A35317}"/>
              </a:ext>
            </a:extLst>
          </p:cNvPr>
          <p:cNvSpPr/>
          <p:nvPr/>
        </p:nvSpPr>
        <p:spPr bwMode="auto">
          <a:xfrm>
            <a:off x="566416"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7:00 am</a:t>
            </a:r>
          </a:p>
        </p:txBody>
      </p:sp>
      <p:sp>
        <p:nvSpPr>
          <p:cNvPr id="88" name="Rectangle: Rounded Corners 6">
            <a:extLst>
              <a:ext uri="{FF2B5EF4-FFF2-40B4-BE49-F238E27FC236}">
                <a16:creationId xmlns:a16="http://schemas.microsoft.com/office/drawing/2014/main" id="{950B25FA-C939-8CB5-4E8E-1AA5DDD25801}"/>
              </a:ext>
              <a:ext uri="{C183D7F6-B498-43B3-948B-1728B52AA6E4}">
                <adec:decorative xmlns:adec="http://schemas.microsoft.com/office/drawing/2017/decorative" val="1"/>
              </a:ext>
            </a:extLst>
          </p:cNvPr>
          <p:cNvSpPr/>
          <p:nvPr/>
        </p:nvSpPr>
        <p:spPr bwMode="auto">
          <a:xfrm>
            <a:off x="3802523" y="3167835"/>
            <a:ext cx="2844911"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Summarize the audio recording of the witness statement and interview.</a:t>
            </a: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p:txBody>
      </p:sp>
      <p:sp>
        <p:nvSpPr>
          <p:cNvPr id="89" name="Rectangle: Rounded Corners 13">
            <a:extLst>
              <a:ext uri="{FF2B5EF4-FFF2-40B4-BE49-F238E27FC236}">
                <a16:creationId xmlns:a16="http://schemas.microsoft.com/office/drawing/2014/main" id="{B8E0FEA5-350A-FA63-5042-18BE9B196399}"/>
              </a:ext>
            </a:extLst>
          </p:cNvPr>
          <p:cNvSpPr/>
          <p:nvPr/>
        </p:nvSpPr>
        <p:spPr bwMode="auto">
          <a:xfrm>
            <a:off x="382045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8:00 am</a:t>
            </a:r>
          </a:p>
        </p:txBody>
      </p:sp>
      <p:sp>
        <p:nvSpPr>
          <p:cNvPr id="90" name="TextBox 89">
            <a:extLst>
              <a:ext uri="{FF2B5EF4-FFF2-40B4-BE49-F238E27FC236}">
                <a16:creationId xmlns:a16="http://schemas.microsoft.com/office/drawing/2014/main" id="{9CF0C44F-C9CA-BA0B-3DF1-7C4705FDC6FB}"/>
              </a:ext>
            </a:extLst>
          </p:cNvPr>
          <p:cNvSpPr txBox="1"/>
          <p:nvPr/>
        </p:nvSpPr>
        <p:spPr>
          <a:xfrm>
            <a:off x="3802523" y="2033954"/>
            <a:ext cx="2907304"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Gather information from individuals related to the case. Use audio and or video recording.</a:t>
            </a:r>
          </a:p>
        </p:txBody>
      </p:sp>
      <p:sp>
        <p:nvSpPr>
          <p:cNvPr id="91" name="Rectangle: Rounded Corners 15">
            <a:extLst>
              <a:ext uri="{FF2B5EF4-FFF2-40B4-BE49-F238E27FC236}">
                <a16:creationId xmlns:a16="http://schemas.microsoft.com/office/drawing/2014/main" id="{A3ECCFEC-EF50-2261-D113-B237EE941EFE}"/>
              </a:ext>
            </a:extLst>
          </p:cNvPr>
          <p:cNvSpPr/>
          <p:nvPr/>
        </p:nvSpPr>
        <p:spPr bwMode="auto">
          <a:xfrm>
            <a:off x="707449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12:00 am</a:t>
            </a:r>
          </a:p>
        </p:txBody>
      </p:sp>
      <p:sp>
        <p:nvSpPr>
          <p:cNvPr id="92" name="Rectangle: Rounded Corners 6">
            <a:extLst>
              <a:ext uri="{FF2B5EF4-FFF2-40B4-BE49-F238E27FC236}">
                <a16:creationId xmlns:a16="http://schemas.microsoft.com/office/drawing/2014/main" id="{FE76950A-3FA3-E215-9CA2-06648DF93461}"/>
              </a:ext>
              <a:ext uri="{C183D7F6-B498-43B3-948B-1728B52AA6E4}">
                <adec:decorative xmlns:adec="http://schemas.microsoft.com/office/drawing/2017/decorative" val="1"/>
              </a:ext>
            </a:extLst>
          </p:cNvPr>
          <p:cNvSpPr/>
          <p:nvPr/>
        </p:nvSpPr>
        <p:spPr bwMode="auto">
          <a:xfrm>
            <a:off x="7074494" y="3167835"/>
            <a:ext cx="2705513" cy="66583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Draft warrant from / police report.</a:t>
            </a:r>
          </a:p>
          <a:p>
            <a:pPr defTabSz="932472" fontAlgn="base">
              <a:spcBef>
                <a:spcPct val="0"/>
              </a:spcBef>
              <a:spcAft>
                <a:spcPct val="0"/>
              </a:spcAft>
            </a:pPr>
            <a:endParaRPr lang="en-US" sz="900" kern="0" noProof="0">
              <a:solidFill>
                <a:srgbClr val="1A1A1A"/>
              </a:solidFill>
              <a:latin typeface="Segoe UI"/>
            </a:endParaRPr>
          </a:p>
        </p:txBody>
      </p:sp>
      <p:sp>
        <p:nvSpPr>
          <p:cNvPr id="93" name="TextBox 92">
            <a:extLst>
              <a:ext uri="{FF2B5EF4-FFF2-40B4-BE49-F238E27FC236}">
                <a16:creationId xmlns:a16="http://schemas.microsoft.com/office/drawing/2014/main" id="{BF6AC3EE-AA57-5EE3-1B89-CD95EEA65A6E}"/>
              </a:ext>
            </a:extLst>
          </p:cNvPr>
          <p:cNvSpPr txBox="1"/>
          <p:nvPr/>
        </p:nvSpPr>
        <p:spPr>
          <a:xfrm>
            <a:off x="7074494" y="2033954"/>
            <a:ext cx="2705513"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Document findings and request legal authorization.</a:t>
            </a:r>
          </a:p>
        </p:txBody>
      </p:sp>
      <p:sp>
        <p:nvSpPr>
          <p:cNvPr id="94" name="Rectangle: Rounded Corners 6">
            <a:extLst>
              <a:ext uri="{FF2B5EF4-FFF2-40B4-BE49-F238E27FC236}">
                <a16:creationId xmlns:a16="http://schemas.microsoft.com/office/drawing/2014/main" id="{7E3EB6B1-F20C-3FD3-05B4-110C891E6523}"/>
              </a:ext>
              <a:ext uri="{C183D7F6-B498-43B3-948B-1728B52AA6E4}">
                <adec:decorative xmlns:adec="http://schemas.microsoft.com/office/drawing/2017/decorative" val="1"/>
              </a:ext>
            </a:extLst>
          </p:cNvPr>
          <p:cNvSpPr/>
          <p:nvPr/>
        </p:nvSpPr>
        <p:spPr bwMode="auto">
          <a:xfrm>
            <a:off x="3690824" y="5750163"/>
            <a:ext cx="2844911" cy="480654"/>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a:solidFill>
                  <a:srgbClr val="1A1A1A"/>
                </a:solidFill>
                <a:latin typeface="Segoe UI"/>
              </a:rPr>
              <a:t>Prompt: </a:t>
            </a:r>
            <a:r>
              <a:rPr lang="en-US" sz="900" b="1" spc="0" noProof="0">
                <a:solidFill>
                  <a:schemeClr val="tx1"/>
                </a:solidFill>
                <a:latin typeface="Segoe UI"/>
              </a:rPr>
              <a:t>Create transcription </a:t>
            </a:r>
            <a:r>
              <a:rPr lang="en-US" sz="900" spc="0" noProof="0">
                <a:solidFill>
                  <a:schemeClr val="tx1"/>
                </a:solidFill>
                <a:latin typeface="Segoe UI"/>
              </a:rPr>
              <a:t>of audio and organize by date, time and topic.</a:t>
            </a: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kern="0" noProof="0">
              <a:solidFill>
                <a:srgbClr val="1A1A1A"/>
              </a:solidFill>
              <a:latin typeface="Segoe UI"/>
            </a:endParaRPr>
          </a:p>
        </p:txBody>
      </p:sp>
      <p:sp>
        <p:nvSpPr>
          <p:cNvPr id="95" name="Rectangle: Rounded Corners 19">
            <a:extLst>
              <a:ext uri="{FF2B5EF4-FFF2-40B4-BE49-F238E27FC236}">
                <a16:creationId xmlns:a16="http://schemas.microsoft.com/office/drawing/2014/main" id="{63A63BC6-A7D8-6479-5814-31811390605E}"/>
              </a:ext>
            </a:extLst>
          </p:cNvPr>
          <p:cNvSpPr/>
          <p:nvPr/>
        </p:nvSpPr>
        <p:spPr bwMode="auto">
          <a:xfrm>
            <a:off x="3820455" y="405101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10:00 pm</a:t>
            </a:r>
          </a:p>
        </p:txBody>
      </p:sp>
      <p:sp>
        <p:nvSpPr>
          <p:cNvPr id="96" name="TextBox 95">
            <a:extLst>
              <a:ext uri="{FF2B5EF4-FFF2-40B4-BE49-F238E27FC236}">
                <a16:creationId xmlns:a16="http://schemas.microsoft.com/office/drawing/2014/main" id="{59AB5732-5AF0-3D7A-2C01-9E4C20563312}"/>
              </a:ext>
            </a:extLst>
          </p:cNvPr>
          <p:cNvSpPr txBox="1"/>
          <p:nvPr/>
        </p:nvSpPr>
        <p:spPr>
          <a:xfrm>
            <a:off x="3690700" y="4500890"/>
            <a:ext cx="3026453"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Voice based note taking during investigations to ensure accuracy and completeness of information.</a:t>
            </a:r>
          </a:p>
        </p:txBody>
      </p:sp>
      <p:sp>
        <p:nvSpPr>
          <p:cNvPr id="137" name="Oval 136">
            <a:extLst>
              <a:ext uri="{FF2B5EF4-FFF2-40B4-BE49-F238E27FC236}">
                <a16:creationId xmlns:a16="http://schemas.microsoft.com/office/drawing/2014/main" id="{1D972C64-D8A6-C96E-9023-A238329178AA}"/>
              </a:ext>
            </a:extLst>
          </p:cNvPr>
          <p:cNvSpPr>
            <a:spLocks/>
          </p:cNvSpPr>
          <p:nvPr/>
        </p:nvSpPr>
        <p:spPr bwMode="auto">
          <a:xfrm>
            <a:off x="7500428" y="527341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sp>
        <p:nvSpPr>
          <p:cNvPr id="152" name="TextBox 151">
            <a:extLst>
              <a:ext uri="{FF2B5EF4-FFF2-40B4-BE49-F238E27FC236}">
                <a16:creationId xmlns:a16="http://schemas.microsoft.com/office/drawing/2014/main" id="{3761AD89-5F7C-26A6-73EA-1AA91A848621}"/>
              </a:ext>
            </a:extLst>
          </p:cNvPr>
          <p:cNvSpPr txBox="1"/>
          <p:nvPr/>
        </p:nvSpPr>
        <p:spPr>
          <a:xfrm>
            <a:off x="10190678" y="1239276"/>
            <a:ext cx="1905067" cy="1908215"/>
          </a:xfrm>
          <a:prstGeom prst="rect">
            <a:avLst/>
          </a:prstGeom>
          <a:noFill/>
        </p:spPr>
        <p:txBody>
          <a:bodyPr wrap="square" lIns="0" tIns="0" rIns="0" bIns="0" rtlCol="0">
            <a:spAutoFit/>
          </a:bodyPr>
          <a:lstStyle/>
          <a:p>
            <a:pPr algn="r"/>
            <a:r>
              <a:rPr lang="en-US" sz="2400" noProof="0">
                <a:solidFill>
                  <a:schemeClr val="accent3"/>
                </a:solidFill>
                <a:latin typeface="Segoe UI Semibold"/>
              </a:rPr>
              <a:t>John</a:t>
            </a:r>
          </a:p>
          <a:p>
            <a:pPr algn="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is an investigator who uses AI tools to analyze evidence, uncover patterns and solve cases swiftly.</a:t>
            </a:r>
          </a:p>
          <a:p>
            <a:pPr algn="r"/>
            <a:endParaRPr kumimoji="0" lang="en-US" sz="20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153" name="Graphic 152">
            <a:extLst>
              <a:ext uri="{FF2B5EF4-FFF2-40B4-BE49-F238E27FC236}">
                <a16:creationId xmlns:a16="http://schemas.microsoft.com/office/drawing/2014/main" id="{525A59DD-CB31-C2A0-9214-2A1CE2AC0C1D}"/>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11095650" y="2900532"/>
            <a:ext cx="274790" cy="274790"/>
          </a:xfrm>
          <a:prstGeom prst="rect">
            <a:avLst/>
          </a:prstGeom>
        </p:spPr>
      </p:pic>
      <p:sp>
        <p:nvSpPr>
          <p:cNvPr id="13" name="TextBox 12">
            <a:extLst>
              <a:ext uri="{FF2B5EF4-FFF2-40B4-BE49-F238E27FC236}">
                <a16:creationId xmlns:a16="http://schemas.microsoft.com/office/drawing/2014/main" id="{7BDE7188-E9B6-0DAD-21C5-C0BA62201B0A}"/>
              </a:ext>
            </a:extLst>
          </p:cNvPr>
          <p:cNvSpPr txBox="1"/>
          <p:nvPr/>
        </p:nvSpPr>
        <p:spPr>
          <a:xfrm>
            <a:off x="7068596" y="4494256"/>
            <a:ext cx="2901234"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Examine financial transactions, bank statements, tax records, call detail records, and location information to create insightful visualizations.</a:t>
            </a:r>
          </a:p>
        </p:txBody>
      </p:sp>
      <p:grpSp>
        <p:nvGrpSpPr>
          <p:cNvPr id="16" name="Group 15">
            <a:extLst>
              <a:ext uri="{FF2B5EF4-FFF2-40B4-BE49-F238E27FC236}">
                <a16:creationId xmlns:a16="http://schemas.microsoft.com/office/drawing/2014/main" id="{768B5BCF-9372-BCE5-44D3-ADCE9CA4826D}"/>
              </a:ext>
            </a:extLst>
          </p:cNvPr>
          <p:cNvGrpSpPr/>
          <p:nvPr/>
        </p:nvGrpSpPr>
        <p:grpSpPr>
          <a:xfrm>
            <a:off x="7274210" y="5277607"/>
            <a:ext cx="2361959" cy="360000"/>
            <a:chOff x="577439" y="3137252"/>
            <a:chExt cx="2361959" cy="360000"/>
          </a:xfrm>
        </p:grpSpPr>
        <p:pic>
          <p:nvPicPr>
            <p:cNvPr id="17" name="Picture 16">
              <a:extLst>
                <a:ext uri="{FF2B5EF4-FFF2-40B4-BE49-F238E27FC236}">
                  <a16:creationId xmlns:a16="http://schemas.microsoft.com/office/drawing/2014/main" id="{EAFC9EC4-49AF-ABCD-93A7-A0EF5193B46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8" name="TextBox 17">
              <a:extLst>
                <a:ext uri="{FF2B5EF4-FFF2-40B4-BE49-F238E27FC236}">
                  <a16:creationId xmlns:a16="http://schemas.microsoft.com/office/drawing/2014/main" id="{6D2354D8-910B-64DA-4D89-2FE75902173D}"/>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2" name="Group 41">
            <a:extLst>
              <a:ext uri="{FF2B5EF4-FFF2-40B4-BE49-F238E27FC236}">
                <a16:creationId xmlns:a16="http://schemas.microsoft.com/office/drawing/2014/main" id="{952F539D-4C00-DE3F-F6B2-EC03CB96AC34}"/>
              </a:ext>
            </a:extLst>
          </p:cNvPr>
          <p:cNvGrpSpPr/>
          <p:nvPr/>
        </p:nvGrpSpPr>
        <p:grpSpPr>
          <a:xfrm>
            <a:off x="718033" y="5232794"/>
            <a:ext cx="2011569" cy="411480"/>
            <a:chOff x="4495083" y="5273411"/>
            <a:chExt cx="2011569" cy="411480"/>
          </a:xfrm>
        </p:grpSpPr>
        <p:grpSp>
          <p:nvGrpSpPr>
            <p:cNvPr id="43" name="Group 42">
              <a:extLst>
                <a:ext uri="{FF2B5EF4-FFF2-40B4-BE49-F238E27FC236}">
                  <a16:creationId xmlns:a16="http://schemas.microsoft.com/office/drawing/2014/main" id="{4D1CAAC5-020B-2644-076B-17A95D3D9743}"/>
                </a:ext>
              </a:extLst>
            </p:cNvPr>
            <p:cNvGrpSpPr/>
            <p:nvPr/>
          </p:nvGrpSpPr>
          <p:grpSpPr>
            <a:xfrm>
              <a:off x="4495083" y="5273411"/>
              <a:ext cx="411480" cy="411480"/>
              <a:chOff x="4447458" y="5129735"/>
              <a:chExt cx="411480" cy="411480"/>
            </a:xfrm>
          </p:grpSpPr>
          <p:sp>
            <p:nvSpPr>
              <p:cNvPr id="60" name="Oval 59">
                <a:extLst>
                  <a:ext uri="{FF2B5EF4-FFF2-40B4-BE49-F238E27FC236}">
                    <a16:creationId xmlns:a16="http://schemas.microsoft.com/office/drawing/2014/main" id="{4E8C4B4C-0225-7178-73E0-BF8204EF53A1}"/>
                  </a:ext>
                </a:extLst>
              </p:cNvPr>
              <p:cNvSpPr>
                <a:spLocks/>
              </p:cNvSpPr>
              <p:nvPr/>
            </p:nvSpPr>
            <p:spPr bwMode="auto">
              <a:xfrm>
                <a:off x="4447458" y="512973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61" name="Picture 60" descr="Zip Co logo SVG free download, id: 101874 - Brandlogos.net">
                <a:hlinkClick r:id="rId12"/>
                <a:extLst>
                  <a:ext uri="{FF2B5EF4-FFF2-40B4-BE49-F238E27FC236}">
                    <a16:creationId xmlns:a16="http://schemas.microsoft.com/office/drawing/2014/main" id="{52E5DA17-7E34-C61A-E274-D6EEA212BCBD}"/>
                  </a:ext>
                </a:extLst>
              </p:cNvPr>
              <p:cNvPicPr>
                <a:picLocks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584569" y="5292092"/>
                <a:ext cx="197434" cy="160448"/>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TextBox 58">
              <a:extLst>
                <a:ext uri="{FF2B5EF4-FFF2-40B4-BE49-F238E27FC236}">
                  <a16:creationId xmlns:a16="http://schemas.microsoft.com/office/drawing/2014/main" id="{8E08738E-60E8-F92A-B782-35865D6CA3BA}"/>
                </a:ext>
                <a:ext uri="{C183D7F6-B498-43B3-948B-1728B52AA6E4}">
                  <adec:decorative xmlns:adec="http://schemas.microsoft.com/office/drawing/2017/decorative" val="0"/>
                </a:ext>
              </a:extLst>
            </p:cNvPr>
            <p:cNvSpPr txBox="1"/>
            <p:nvPr/>
          </p:nvSpPr>
          <p:spPr>
            <a:xfrm>
              <a:off x="5010283" y="5411550"/>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grpSp>
      <p:grpSp>
        <p:nvGrpSpPr>
          <p:cNvPr id="20" name="Group 19">
            <a:extLst>
              <a:ext uri="{FF2B5EF4-FFF2-40B4-BE49-F238E27FC236}">
                <a16:creationId xmlns:a16="http://schemas.microsoft.com/office/drawing/2014/main" id="{C16D88ED-4066-0267-6C9C-5BDA2328CC2F}"/>
              </a:ext>
            </a:extLst>
          </p:cNvPr>
          <p:cNvGrpSpPr/>
          <p:nvPr/>
        </p:nvGrpSpPr>
        <p:grpSpPr>
          <a:xfrm>
            <a:off x="744050" y="2723997"/>
            <a:ext cx="2368026" cy="360000"/>
            <a:chOff x="3277688" y="1217924"/>
            <a:chExt cx="2368026" cy="360000"/>
          </a:xfrm>
        </p:grpSpPr>
        <p:pic>
          <p:nvPicPr>
            <p:cNvPr id="21" name="Picture 20">
              <a:extLst>
                <a:ext uri="{FF2B5EF4-FFF2-40B4-BE49-F238E27FC236}">
                  <a16:creationId xmlns:a16="http://schemas.microsoft.com/office/drawing/2014/main" id="{9BB34700-9427-EE4C-CFFC-6D0B92BF0DF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277688" y="1217924"/>
              <a:ext cx="360000" cy="360000"/>
            </a:xfrm>
            <a:prstGeom prst="ellipse">
              <a:avLst/>
            </a:prstGeom>
            <a:solidFill>
              <a:schemeClr val="bg1"/>
            </a:solidFill>
          </p:spPr>
        </p:pic>
        <p:sp>
          <p:nvSpPr>
            <p:cNvPr id="22" name="TextBox 108">
              <a:extLst>
                <a:ext uri="{FF2B5EF4-FFF2-40B4-BE49-F238E27FC236}">
                  <a16:creationId xmlns:a16="http://schemas.microsoft.com/office/drawing/2014/main" id="{14995337-268E-B1D5-8615-FE18153FA7D7}"/>
                </a:ext>
                <a:ext uri="{C183D7F6-B498-43B3-948B-1728B52AA6E4}">
                  <adec:decorative xmlns:adec="http://schemas.microsoft.com/office/drawing/2017/decorative" val="0"/>
                </a:ext>
              </a:extLst>
            </p:cNvPr>
            <p:cNvSpPr txBox="1"/>
            <p:nvPr/>
          </p:nvSpPr>
          <p:spPr>
            <a:xfrm>
              <a:off x="3753530" y="1313286"/>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Notes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3" name="Group 22">
            <a:extLst>
              <a:ext uri="{FF2B5EF4-FFF2-40B4-BE49-F238E27FC236}">
                <a16:creationId xmlns:a16="http://schemas.microsoft.com/office/drawing/2014/main" id="{8047EE35-D36E-4F08-6E88-76A7E776B634}"/>
              </a:ext>
            </a:extLst>
          </p:cNvPr>
          <p:cNvGrpSpPr/>
          <p:nvPr/>
        </p:nvGrpSpPr>
        <p:grpSpPr>
          <a:xfrm>
            <a:off x="4039160" y="2723997"/>
            <a:ext cx="2368026" cy="360000"/>
            <a:chOff x="3277688" y="1217924"/>
            <a:chExt cx="2368026" cy="360000"/>
          </a:xfrm>
        </p:grpSpPr>
        <p:pic>
          <p:nvPicPr>
            <p:cNvPr id="24" name="Picture 23">
              <a:extLst>
                <a:ext uri="{FF2B5EF4-FFF2-40B4-BE49-F238E27FC236}">
                  <a16:creationId xmlns:a16="http://schemas.microsoft.com/office/drawing/2014/main" id="{C6768F61-F8E4-ED07-0CD9-816971AA83E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277688" y="1217924"/>
              <a:ext cx="360000" cy="360000"/>
            </a:xfrm>
            <a:prstGeom prst="ellipse">
              <a:avLst/>
            </a:prstGeom>
            <a:solidFill>
              <a:schemeClr val="bg1"/>
            </a:solidFill>
          </p:spPr>
        </p:pic>
        <p:sp>
          <p:nvSpPr>
            <p:cNvPr id="25" name="TextBox 108">
              <a:extLst>
                <a:ext uri="{FF2B5EF4-FFF2-40B4-BE49-F238E27FC236}">
                  <a16:creationId xmlns:a16="http://schemas.microsoft.com/office/drawing/2014/main" id="{3481C1AE-2DC8-8C4B-C078-24EB75AB433B}"/>
                </a:ext>
                <a:ext uri="{C183D7F6-B498-43B3-948B-1728B52AA6E4}">
                  <adec:decorative xmlns:adec="http://schemas.microsoft.com/office/drawing/2017/decorative" val="0"/>
                </a:ext>
              </a:extLst>
            </p:cNvPr>
            <p:cNvSpPr txBox="1"/>
            <p:nvPr/>
          </p:nvSpPr>
          <p:spPr>
            <a:xfrm>
              <a:off x="3753530" y="1313286"/>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Notes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6" name="Group 25">
            <a:extLst>
              <a:ext uri="{FF2B5EF4-FFF2-40B4-BE49-F238E27FC236}">
                <a16:creationId xmlns:a16="http://schemas.microsoft.com/office/drawing/2014/main" id="{708CCCD2-A747-0D26-3ADA-B7C910128A65}"/>
              </a:ext>
            </a:extLst>
          </p:cNvPr>
          <p:cNvGrpSpPr/>
          <p:nvPr/>
        </p:nvGrpSpPr>
        <p:grpSpPr>
          <a:xfrm>
            <a:off x="7228693" y="2721943"/>
            <a:ext cx="2351135" cy="360000"/>
            <a:chOff x="588263" y="2657420"/>
            <a:chExt cx="2351135" cy="360000"/>
          </a:xfrm>
        </p:grpSpPr>
        <p:pic>
          <p:nvPicPr>
            <p:cNvPr id="27" name="Picture 26">
              <a:extLst>
                <a:ext uri="{FF2B5EF4-FFF2-40B4-BE49-F238E27FC236}">
                  <a16:creationId xmlns:a16="http://schemas.microsoft.com/office/drawing/2014/main" id="{46203D84-9EEA-D0D3-F646-5F590666141B}"/>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8" name="TextBox 27">
              <a:extLst>
                <a:ext uri="{FF2B5EF4-FFF2-40B4-BE49-F238E27FC236}">
                  <a16:creationId xmlns:a16="http://schemas.microsoft.com/office/drawing/2014/main" id="{33B14703-2DF4-DAA8-072E-4EB5CCC153DA}"/>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9" name="Group 28">
            <a:extLst>
              <a:ext uri="{FF2B5EF4-FFF2-40B4-BE49-F238E27FC236}">
                <a16:creationId xmlns:a16="http://schemas.microsoft.com/office/drawing/2014/main" id="{304650DC-C5F3-6D9A-4A60-118A83785724}"/>
              </a:ext>
            </a:extLst>
          </p:cNvPr>
          <p:cNvGrpSpPr/>
          <p:nvPr/>
        </p:nvGrpSpPr>
        <p:grpSpPr>
          <a:xfrm>
            <a:off x="4039160" y="5277385"/>
            <a:ext cx="2368026" cy="360000"/>
            <a:chOff x="3277688" y="1217924"/>
            <a:chExt cx="2368026" cy="360000"/>
          </a:xfrm>
        </p:grpSpPr>
        <p:pic>
          <p:nvPicPr>
            <p:cNvPr id="30" name="Picture 29">
              <a:extLst>
                <a:ext uri="{FF2B5EF4-FFF2-40B4-BE49-F238E27FC236}">
                  <a16:creationId xmlns:a16="http://schemas.microsoft.com/office/drawing/2014/main" id="{F5CD3A71-969C-D17A-28D2-137B263AEE3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277688" y="1217924"/>
              <a:ext cx="360000" cy="360000"/>
            </a:xfrm>
            <a:prstGeom prst="ellipse">
              <a:avLst/>
            </a:prstGeom>
            <a:solidFill>
              <a:schemeClr val="bg1"/>
            </a:solidFill>
          </p:spPr>
        </p:pic>
        <p:sp>
          <p:nvSpPr>
            <p:cNvPr id="31" name="TextBox 108">
              <a:extLst>
                <a:ext uri="{FF2B5EF4-FFF2-40B4-BE49-F238E27FC236}">
                  <a16:creationId xmlns:a16="http://schemas.microsoft.com/office/drawing/2014/main" id="{7386445F-58E3-2147-1768-BFAC3C5A15B7}"/>
                </a:ext>
                <a:ext uri="{C183D7F6-B498-43B3-948B-1728B52AA6E4}">
                  <adec:decorative xmlns:adec="http://schemas.microsoft.com/office/drawing/2017/decorative" val="0"/>
                </a:ext>
              </a:extLst>
            </p:cNvPr>
            <p:cNvSpPr txBox="1"/>
            <p:nvPr/>
          </p:nvSpPr>
          <p:spPr>
            <a:xfrm>
              <a:off x="3753530" y="1313286"/>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Notes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32" name="Picture 31" descr="A person holding a computer&#10;&#10;Description automatically generated">
            <a:extLst>
              <a:ext uri="{FF2B5EF4-FFF2-40B4-BE49-F238E27FC236}">
                <a16:creationId xmlns:a16="http://schemas.microsoft.com/office/drawing/2014/main" id="{C2BBE521-5348-A4A7-43F8-22D8500BE31F}"/>
              </a:ext>
            </a:extLst>
          </p:cNvPr>
          <p:cNvPicPr>
            <a:picLocks noChangeAspect="1"/>
          </p:cNvPicPr>
          <p:nvPr/>
        </p:nvPicPr>
        <p:blipFill>
          <a:blip r:embed="rId16"/>
          <a:stretch>
            <a:fillRect/>
          </a:stretch>
        </p:blipFill>
        <p:spPr>
          <a:xfrm>
            <a:off x="10104986" y="3429000"/>
            <a:ext cx="2076450" cy="3419475"/>
          </a:xfrm>
          <a:prstGeom prst="rect">
            <a:avLst/>
          </a:prstGeom>
        </p:spPr>
      </p:pic>
    </p:spTree>
    <p:extLst>
      <p:ext uri="{BB962C8B-B14F-4D97-AF65-F5344CB8AC3E}">
        <p14:creationId xmlns:p14="http://schemas.microsoft.com/office/powerpoint/2010/main" val="24063605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F1C01-6FB3-475F-B14C-06930D4D968A}"/>
            </a:ext>
          </a:extLst>
        </p:cNvPr>
        <p:cNvGrpSpPr/>
        <p:nvPr/>
      </p:nvGrpSpPr>
      <p:grpSpPr>
        <a:xfrm>
          <a:off x="0" y="0"/>
          <a:ext cx="0" cy="0"/>
          <a:chOff x="0" y="0"/>
          <a:chExt cx="0" cy="0"/>
        </a:xfrm>
      </p:grpSpPr>
      <p:sp>
        <p:nvSpPr>
          <p:cNvPr id="68" name="Title 67">
            <a:extLst>
              <a:ext uri="{FF2B5EF4-FFF2-40B4-BE49-F238E27FC236}">
                <a16:creationId xmlns:a16="http://schemas.microsoft.com/office/drawing/2014/main" id="{F0EDA75E-48D8-5D2E-E462-D6445E38AA60}"/>
              </a:ext>
            </a:extLst>
          </p:cNvPr>
          <p:cNvSpPr>
            <a:spLocks noGrp="1"/>
          </p:cNvSpPr>
          <p:nvPr>
            <p:ph type="title"/>
          </p:nvPr>
        </p:nvSpPr>
        <p:spPr>
          <a:xfrm>
            <a:off x="584200" y="387766"/>
            <a:ext cx="5672544" cy="263149"/>
          </a:xfrm>
        </p:spPr>
        <p:txBody>
          <a:bodyPr/>
          <a:lstStyle/>
          <a:p>
            <a:r>
              <a:rPr lang="en-US" noProof="0"/>
              <a:t>A day in the life of a Crime Analyst</a:t>
            </a:r>
          </a:p>
        </p:txBody>
      </p:sp>
      <p:sp>
        <p:nvSpPr>
          <p:cNvPr id="41" name="Text Placeholder 40">
            <a:extLst>
              <a:ext uri="{FF2B5EF4-FFF2-40B4-BE49-F238E27FC236}">
                <a16:creationId xmlns:a16="http://schemas.microsoft.com/office/drawing/2014/main" id="{0B64F195-1B4A-443F-DB44-4C32E9BFB0FF}"/>
              </a:ext>
            </a:extLst>
          </p:cNvPr>
          <p:cNvSpPr>
            <a:spLocks noGrp="1"/>
          </p:cNvSpPr>
          <p:nvPr>
            <p:ph type="body" sz="quarter" idx="17"/>
          </p:nvPr>
        </p:nvSpPr>
        <p:spPr>
          <a:xfrm>
            <a:off x="6096001" y="521099"/>
            <a:ext cx="4022928" cy="169277"/>
          </a:xfrm>
        </p:spPr>
        <p:txBody>
          <a:bodyPr/>
          <a:lstStyle/>
          <a:p>
            <a:r>
              <a:rPr lang="en-US" noProof="0">
                <a:latin typeface="Segoe UI Semibold"/>
                <a:cs typeface="Segoe UI Semibold"/>
              </a:rPr>
              <a:t>Microsoft 365 Copilot and Copilot Studio</a:t>
            </a:r>
            <a:endParaRPr lang="en-US" noProof="0"/>
          </a:p>
        </p:txBody>
      </p:sp>
      <p:sp>
        <p:nvSpPr>
          <p:cNvPr id="46" name="Text Placeholder 45">
            <a:extLst>
              <a:ext uri="{FF2B5EF4-FFF2-40B4-BE49-F238E27FC236}">
                <a16:creationId xmlns:a16="http://schemas.microsoft.com/office/drawing/2014/main" id="{CDEC0BED-4F31-B1C1-2166-65291C684B77}"/>
              </a:ext>
            </a:extLst>
          </p:cNvPr>
          <p:cNvSpPr>
            <a:spLocks noGrp="1"/>
          </p:cNvSpPr>
          <p:nvPr>
            <p:ph type="body" sz="quarter" idx="38"/>
          </p:nvPr>
        </p:nvSpPr>
        <p:spPr>
          <a:solidFill>
            <a:srgbClr val="0070C0"/>
          </a:solidFill>
        </p:spPr>
        <p:txBody>
          <a:bodyPr/>
          <a:lstStyle/>
          <a:p>
            <a:endParaRPr lang="en-US" noProof="0"/>
          </a:p>
        </p:txBody>
      </p:sp>
      <p:sp>
        <p:nvSpPr>
          <p:cNvPr id="47" name="Text Placeholder 46">
            <a:extLst>
              <a:ext uri="{FF2B5EF4-FFF2-40B4-BE49-F238E27FC236}">
                <a16:creationId xmlns:a16="http://schemas.microsoft.com/office/drawing/2014/main" id="{D4F8C6EB-2EDD-6565-2B79-FA109711E74D}"/>
              </a:ext>
            </a:extLst>
          </p:cNvPr>
          <p:cNvSpPr>
            <a:spLocks noGrp="1"/>
          </p:cNvSpPr>
          <p:nvPr>
            <p:ph type="body" sz="quarter" idx="39"/>
          </p:nvPr>
        </p:nvSpPr>
        <p:spPr>
          <a:solidFill>
            <a:srgbClr val="0078D4"/>
          </a:solidFill>
        </p:spPr>
        <p:txBody>
          <a:bodyPr/>
          <a:lstStyle/>
          <a:p>
            <a:endParaRPr lang="en-US" noProof="0"/>
          </a:p>
        </p:txBody>
      </p:sp>
      <p:sp>
        <p:nvSpPr>
          <p:cNvPr id="48" name="Text Placeholder 47">
            <a:extLst>
              <a:ext uri="{FF2B5EF4-FFF2-40B4-BE49-F238E27FC236}">
                <a16:creationId xmlns:a16="http://schemas.microsoft.com/office/drawing/2014/main" id="{E7731BD3-AB37-2A6D-8DE0-E5D44DBBCAFE}"/>
              </a:ext>
            </a:extLst>
          </p:cNvPr>
          <p:cNvSpPr>
            <a:spLocks noGrp="1"/>
          </p:cNvSpPr>
          <p:nvPr>
            <p:ph type="body" sz="quarter" idx="40"/>
          </p:nvPr>
        </p:nvSpPr>
        <p:spPr>
          <a:solidFill>
            <a:srgbClr val="0070C0"/>
          </a:solidFill>
        </p:spPr>
        <p:txBody>
          <a:bodyPr/>
          <a:lstStyle/>
          <a:p>
            <a:endParaRPr lang="en-US" noProof="0"/>
          </a:p>
        </p:txBody>
      </p:sp>
      <p:sp>
        <p:nvSpPr>
          <p:cNvPr id="2" name="Rectangle: Rounded Corners 6">
            <a:extLst>
              <a:ext uri="{FF2B5EF4-FFF2-40B4-BE49-F238E27FC236}">
                <a16:creationId xmlns:a16="http://schemas.microsoft.com/office/drawing/2014/main" id="{DF5F17B0-0417-405A-2AA4-FB9903A74A93}"/>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9863FD5E-2372-474F-6575-9B1BBE47CDE5}"/>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1B7F3CD4-C524-AC9A-BA48-64A762AF6759}"/>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~5 hours per week</a:t>
              </a:r>
            </a:p>
          </p:txBody>
        </p:sp>
        <p:pic>
          <p:nvPicPr>
            <p:cNvPr id="5" name="Graphic 4">
              <a:extLst>
                <a:ext uri="{FF2B5EF4-FFF2-40B4-BE49-F238E27FC236}">
                  <a16:creationId xmlns:a16="http://schemas.microsoft.com/office/drawing/2014/main" id="{60C0CFDF-91EC-A848-9640-94C9C345EFB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21924" y="1005899"/>
              <a:ext cx="144000" cy="144000"/>
            </a:xfrm>
            <a:prstGeom prst="rect">
              <a:avLst/>
            </a:prstGeom>
          </p:spPr>
        </p:pic>
      </p:grpSp>
      <p:grpSp>
        <p:nvGrpSpPr>
          <p:cNvPr id="6" name="Group 5">
            <a:extLst>
              <a:ext uri="{FF2B5EF4-FFF2-40B4-BE49-F238E27FC236}">
                <a16:creationId xmlns:a16="http://schemas.microsoft.com/office/drawing/2014/main" id="{CAFFC063-A5E6-9A9F-97AB-DA230BF0C2D3}"/>
              </a:ext>
            </a:extLst>
          </p:cNvPr>
          <p:cNvGrpSpPr/>
          <p:nvPr/>
        </p:nvGrpSpPr>
        <p:grpSpPr>
          <a:xfrm>
            <a:off x="5754503" y="1134767"/>
            <a:ext cx="2325078" cy="216000"/>
            <a:chOff x="6235579" y="969899"/>
            <a:chExt cx="2325078" cy="216000"/>
          </a:xfrm>
        </p:grpSpPr>
        <p:sp>
          <p:nvSpPr>
            <p:cNvPr id="7" name="Rectangle: Rounded Corners 6">
              <a:extLst>
                <a:ext uri="{FF2B5EF4-FFF2-40B4-BE49-F238E27FC236}">
                  <a16:creationId xmlns:a16="http://schemas.microsoft.com/office/drawing/2014/main" id="{CC71B7F9-A7B0-65C6-C990-C37AA15F7789}"/>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Analysis techniques</a:t>
              </a:r>
            </a:p>
          </p:txBody>
        </p:sp>
        <p:pic>
          <p:nvPicPr>
            <p:cNvPr id="8" name="Graphic 7">
              <a:extLst>
                <a:ext uri="{FF2B5EF4-FFF2-40B4-BE49-F238E27FC236}">
                  <a16:creationId xmlns:a16="http://schemas.microsoft.com/office/drawing/2014/main" id="{D865F1A6-E56F-4C65-D00E-59BA70E8071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7BB544E0-2509-4E3A-92CB-1C036459CD10}"/>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F9E33C81-255B-B821-1FCD-BDA5D1048610}"/>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Investigation efficiency</a:t>
              </a:r>
            </a:p>
          </p:txBody>
        </p:sp>
        <p:pic>
          <p:nvPicPr>
            <p:cNvPr id="11" name="Graphic 10">
              <a:extLst>
                <a:ext uri="{FF2B5EF4-FFF2-40B4-BE49-F238E27FC236}">
                  <a16:creationId xmlns:a16="http://schemas.microsoft.com/office/drawing/2014/main" id="{FABB03C1-65E9-6780-9843-6A51A1C801A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93555" y="1005899"/>
              <a:ext cx="144000" cy="144000"/>
            </a:xfrm>
            <a:prstGeom prst="rect">
              <a:avLst/>
            </a:prstGeom>
          </p:spPr>
        </p:pic>
      </p:grpSp>
      <p:sp>
        <p:nvSpPr>
          <p:cNvPr id="15" name="Text Placeholder 14">
            <a:extLst>
              <a:ext uri="{FF2B5EF4-FFF2-40B4-BE49-F238E27FC236}">
                <a16:creationId xmlns:a16="http://schemas.microsoft.com/office/drawing/2014/main" id="{15F3F4C2-395E-AB2E-B6FF-56FCA0388A37}"/>
              </a:ext>
            </a:extLst>
          </p:cNvPr>
          <p:cNvSpPr>
            <a:spLocks noGrp="1"/>
          </p:cNvSpPr>
          <p:nvPr>
            <p:ph type="body" sz="quarter" idx="37"/>
          </p:nvPr>
        </p:nvSpPr>
        <p:spPr/>
        <p:txBody>
          <a:bodyPr/>
          <a:lstStyle/>
          <a:p>
            <a:r>
              <a:rPr lang="en-US" noProof="0"/>
              <a:t>Extend</a:t>
            </a:r>
          </a:p>
        </p:txBody>
      </p:sp>
      <p:sp>
        <p:nvSpPr>
          <p:cNvPr id="77" name="Rectangle: Rounded Corners 6">
            <a:extLst>
              <a:ext uri="{FF2B5EF4-FFF2-40B4-BE49-F238E27FC236}">
                <a16:creationId xmlns:a16="http://schemas.microsoft.com/office/drawing/2014/main" id="{82262209-AC00-A84E-BBAA-F30AC6325628}"/>
              </a:ext>
              <a:ext uri="{C183D7F6-B498-43B3-948B-1728B52AA6E4}">
                <adec:decorative xmlns:adec="http://schemas.microsoft.com/office/drawing/2017/decorative" val="1"/>
              </a:ext>
            </a:extLst>
          </p:cNvPr>
          <p:cNvSpPr/>
          <p:nvPr/>
        </p:nvSpPr>
        <p:spPr bwMode="auto">
          <a:xfrm>
            <a:off x="566415" y="5753713"/>
            <a:ext cx="2705513" cy="59747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a:solidFill>
                  <a:srgbClr val="1A1A1A"/>
                </a:solidFill>
                <a:latin typeface="Segoe UI"/>
              </a:rPr>
              <a:t>Prompt: </a:t>
            </a:r>
            <a:r>
              <a:rPr lang="en-US" sz="900" b="1" spc="0" noProof="0">
                <a:solidFill>
                  <a:schemeClr val="tx1"/>
                </a:solidFill>
                <a:latin typeface="Segoe UI"/>
              </a:rPr>
              <a:t>Summarize key activities</a:t>
            </a:r>
            <a:r>
              <a:rPr lang="en-US" sz="900" spc="0" noProof="0">
                <a:solidFill>
                  <a:schemeClr val="tx1"/>
                </a:solidFill>
                <a:latin typeface="Segoe UI"/>
              </a:rPr>
              <a:t>, crimes, intelligence from the last 12 hours. List open tasks including requests for additional patrols.</a:t>
            </a:r>
          </a:p>
          <a:p>
            <a:pPr defTabSz="932472" fontAlgn="base">
              <a:lnSpc>
                <a:spcPct val="110000"/>
              </a:lnSpc>
              <a:spcBef>
                <a:spcPct val="0"/>
              </a:spcBef>
              <a:spcAft>
                <a:spcPct val="0"/>
              </a:spcAft>
            </a:pPr>
            <a:endParaRPr lang="en-US" sz="900" b="1"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kern="0" noProof="0">
              <a:solidFill>
                <a:srgbClr val="1A1A1A"/>
              </a:solidFill>
              <a:latin typeface="Segoe UI"/>
            </a:endParaRPr>
          </a:p>
        </p:txBody>
      </p:sp>
      <p:sp>
        <p:nvSpPr>
          <p:cNvPr id="78" name="Rectangle: Rounded Corners 4">
            <a:extLst>
              <a:ext uri="{FF2B5EF4-FFF2-40B4-BE49-F238E27FC236}">
                <a16:creationId xmlns:a16="http://schemas.microsoft.com/office/drawing/2014/main" id="{95F77465-4B4B-AA78-C0AA-A8B747A26356}"/>
              </a:ext>
            </a:extLst>
          </p:cNvPr>
          <p:cNvSpPr/>
          <p:nvPr/>
        </p:nvSpPr>
        <p:spPr bwMode="auto">
          <a:xfrm>
            <a:off x="566416" y="4048426"/>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6:00 pm</a:t>
            </a:r>
          </a:p>
        </p:txBody>
      </p:sp>
      <p:sp>
        <p:nvSpPr>
          <p:cNvPr id="80" name="TextBox 79">
            <a:extLst>
              <a:ext uri="{FF2B5EF4-FFF2-40B4-BE49-F238E27FC236}">
                <a16:creationId xmlns:a16="http://schemas.microsoft.com/office/drawing/2014/main" id="{BF7036E9-BD6F-5E69-4303-14968F3ABDDE}"/>
              </a:ext>
            </a:extLst>
          </p:cNvPr>
          <p:cNvSpPr txBox="1"/>
          <p:nvPr/>
        </p:nvSpPr>
        <p:spPr>
          <a:xfrm>
            <a:off x="566415" y="4500890"/>
            <a:ext cx="2748203"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Summarize daily activities and on-going activities to provide to the incoming shift.</a:t>
            </a:r>
          </a:p>
        </p:txBody>
      </p:sp>
      <p:sp>
        <p:nvSpPr>
          <p:cNvPr id="81" name="Rectangle: Rounded Corners 6">
            <a:extLst>
              <a:ext uri="{FF2B5EF4-FFF2-40B4-BE49-F238E27FC236}">
                <a16:creationId xmlns:a16="http://schemas.microsoft.com/office/drawing/2014/main" id="{01F75FB0-C805-A45C-9281-63B60DFEFC12}"/>
              </a:ext>
              <a:ext uri="{C183D7F6-B498-43B3-948B-1728B52AA6E4}">
                <adec:decorative xmlns:adec="http://schemas.microsoft.com/office/drawing/2017/decorative" val="1"/>
              </a:ext>
            </a:extLst>
          </p:cNvPr>
          <p:cNvSpPr/>
          <p:nvPr/>
        </p:nvSpPr>
        <p:spPr bwMode="auto">
          <a:xfrm>
            <a:off x="7074494" y="5751931"/>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a:solidFill>
                  <a:srgbClr val="1A1A1A"/>
                </a:solidFill>
                <a:latin typeface="Segoe UI"/>
              </a:rPr>
              <a:t>Prompt: </a:t>
            </a:r>
            <a:r>
              <a:rPr kumimoji="0" lang="en-US" sz="900" b="1" i="0" u="none" strike="noStrike" kern="1200" cap="none" spc="0" normalizeH="0" baseline="0" noProof="0">
                <a:ln w="3175">
                  <a:noFill/>
                </a:ln>
                <a:effectLst/>
                <a:uLnTx/>
                <a:uFillTx/>
                <a:latin typeface="Segoe UI"/>
                <a:ea typeface="+mn-ea"/>
                <a:cs typeface="Segoe UI" pitchFamily="34" charset="0"/>
              </a:rPr>
              <a:t>Create a presentation from </a:t>
            </a:r>
            <a:r>
              <a:rPr kumimoji="0" lang="en-US" sz="900" i="0" u="none" strike="noStrike" kern="1200" cap="none" spc="0" normalizeH="0" baseline="0" noProof="0">
                <a:ln w="3175">
                  <a:noFill/>
                </a:ln>
                <a:effectLst/>
                <a:uLnTx/>
                <a:uFillTx/>
                <a:latin typeface="Segoe UI"/>
                <a:ea typeface="+mn-ea"/>
                <a:cs typeface="Segoe UI" pitchFamily="34" charset="0"/>
              </a:rPr>
              <a:t>/intelligence briefing and crime report summary. </a:t>
            </a: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a:ln w="3175">
                <a:noFill/>
              </a:ln>
              <a:effectLst/>
              <a:uLnTx/>
              <a:uFillTx/>
              <a:latin typeface="Segoe UI"/>
              <a:ea typeface="+mn-ea"/>
              <a:cs typeface="Segoe UI" pitchFamily="34" charset="0"/>
            </a:endParaRPr>
          </a:p>
        </p:txBody>
      </p:sp>
      <p:sp>
        <p:nvSpPr>
          <p:cNvPr id="83" name="Rectangle: Rounded Corners 7">
            <a:extLst>
              <a:ext uri="{FF2B5EF4-FFF2-40B4-BE49-F238E27FC236}">
                <a16:creationId xmlns:a16="http://schemas.microsoft.com/office/drawing/2014/main" id="{03DB7CAD-79D7-7F56-B5F2-EE79C57AD656}"/>
              </a:ext>
            </a:extLst>
          </p:cNvPr>
          <p:cNvSpPr/>
          <p:nvPr/>
        </p:nvSpPr>
        <p:spPr bwMode="auto">
          <a:xfrm>
            <a:off x="7074495" y="405058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11:00 pm</a:t>
            </a:r>
          </a:p>
        </p:txBody>
      </p:sp>
      <p:sp>
        <p:nvSpPr>
          <p:cNvPr id="84" name="Rectangle: Rounded Corners 6">
            <a:extLst>
              <a:ext uri="{FF2B5EF4-FFF2-40B4-BE49-F238E27FC236}">
                <a16:creationId xmlns:a16="http://schemas.microsoft.com/office/drawing/2014/main" id="{D3A55DE6-9806-05A2-7B42-FCE75BB48E20}"/>
              </a:ext>
              <a:ext uri="{C183D7F6-B498-43B3-948B-1728B52AA6E4}">
                <adec:decorative xmlns:adec="http://schemas.microsoft.com/office/drawing/2017/decorative" val="1"/>
              </a:ext>
            </a:extLst>
          </p:cNvPr>
          <p:cNvSpPr/>
          <p:nvPr/>
        </p:nvSpPr>
        <p:spPr bwMode="auto">
          <a:xfrm>
            <a:off x="566415" y="3167836"/>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Summarize the crime reports from the last 24 hours provide as a table including date, time, location, reporting officer, beat, etc.</a:t>
            </a:r>
          </a:p>
          <a:p>
            <a:pPr defTabSz="932472" fontAlgn="base">
              <a:spcBef>
                <a:spcPct val="0"/>
              </a:spcBef>
              <a:spcAft>
                <a:spcPct val="0"/>
              </a:spcAft>
            </a:pPr>
            <a:endParaRPr lang="en-US" sz="900" kern="0" noProof="0">
              <a:solidFill>
                <a:srgbClr val="1A1A1A"/>
              </a:solidFill>
              <a:latin typeface="Segoe UI"/>
            </a:endParaRPr>
          </a:p>
        </p:txBody>
      </p:sp>
      <p:sp>
        <p:nvSpPr>
          <p:cNvPr id="86" name="TextBox 85">
            <a:extLst>
              <a:ext uri="{FF2B5EF4-FFF2-40B4-BE49-F238E27FC236}">
                <a16:creationId xmlns:a16="http://schemas.microsoft.com/office/drawing/2014/main" id="{6DE25949-009E-0C90-2BAB-3604B242E5DB}"/>
              </a:ext>
            </a:extLst>
          </p:cNvPr>
          <p:cNvSpPr txBox="1"/>
          <p:nvPr/>
        </p:nvSpPr>
        <p:spPr>
          <a:xfrm>
            <a:off x="566414" y="2033954"/>
            <a:ext cx="2705513" cy="292772"/>
          </a:xfrm>
          <a:prstGeom prst="rect">
            <a:avLst/>
          </a:prstGeom>
          <a:noFill/>
        </p:spPr>
        <p:txBody>
          <a:bodyPr wrap="square" lIns="91440" tIns="0" rIns="91440" bIns="0" rtlCol="0" anchor="t">
            <a:spAutoFit/>
          </a:bodyPr>
          <a:lstStyle/>
          <a:p>
            <a:pPr>
              <a:lnSpc>
                <a:spcPct val="110000"/>
              </a:lnSpc>
              <a:defRPr/>
            </a:pPr>
            <a:r>
              <a:rPr lang="en-US" sz="900" noProof="0">
                <a:solidFill>
                  <a:srgbClr val="1A1A1A"/>
                </a:solidFill>
                <a:ea typeface="Segoe UI" pitchFamily="34" charset="0"/>
                <a:cs typeface="Segoe UI" pitchFamily="34" charset="0"/>
              </a:rPr>
              <a:t>Analyze and review the latest crime reports and prepare data for analysis and distribution.</a:t>
            </a:r>
          </a:p>
        </p:txBody>
      </p:sp>
      <p:sp>
        <p:nvSpPr>
          <p:cNvPr id="87" name="Rectangle: Rounded Corners 11">
            <a:extLst>
              <a:ext uri="{FF2B5EF4-FFF2-40B4-BE49-F238E27FC236}">
                <a16:creationId xmlns:a16="http://schemas.microsoft.com/office/drawing/2014/main" id="{19AAFB81-5376-0BE8-60C1-725CE4C3EB32}"/>
              </a:ext>
            </a:extLst>
          </p:cNvPr>
          <p:cNvSpPr/>
          <p:nvPr/>
        </p:nvSpPr>
        <p:spPr bwMode="auto">
          <a:xfrm>
            <a:off x="566416"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7:00 am</a:t>
            </a:r>
          </a:p>
        </p:txBody>
      </p:sp>
      <p:sp>
        <p:nvSpPr>
          <p:cNvPr id="88" name="Rectangle: Rounded Corners 6">
            <a:extLst>
              <a:ext uri="{FF2B5EF4-FFF2-40B4-BE49-F238E27FC236}">
                <a16:creationId xmlns:a16="http://schemas.microsoft.com/office/drawing/2014/main" id="{DF47A383-0551-4495-BD4C-1B230A3BC48E}"/>
              </a:ext>
              <a:ext uri="{C183D7F6-B498-43B3-948B-1728B52AA6E4}">
                <adec:decorative xmlns:adec="http://schemas.microsoft.com/office/drawing/2017/decorative" val="1"/>
              </a:ext>
            </a:extLst>
          </p:cNvPr>
          <p:cNvSpPr/>
          <p:nvPr/>
        </p:nvSpPr>
        <p:spPr bwMode="auto">
          <a:xfrm>
            <a:off x="3802523" y="3167835"/>
            <a:ext cx="2844911"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Which phone called subscriber the most often between date and time and date and time add total duration of calls in seconds.  Add a distribution graph that includes date and time of start of call and duration in minutes and seconds.</a:t>
            </a: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p:txBody>
      </p:sp>
      <p:sp>
        <p:nvSpPr>
          <p:cNvPr id="89" name="Rectangle: Rounded Corners 13">
            <a:extLst>
              <a:ext uri="{FF2B5EF4-FFF2-40B4-BE49-F238E27FC236}">
                <a16:creationId xmlns:a16="http://schemas.microsoft.com/office/drawing/2014/main" id="{6F4F7AF6-5B14-1BC3-FE70-7A53D09C2F42}"/>
              </a:ext>
            </a:extLst>
          </p:cNvPr>
          <p:cNvSpPr/>
          <p:nvPr/>
        </p:nvSpPr>
        <p:spPr bwMode="auto">
          <a:xfrm>
            <a:off x="382045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8:00 am</a:t>
            </a:r>
          </a:p>
        </p:txBody>
      </p:sp>
      <p:sp>
        <p:nvSpPr>
          <p:cNvPr id="90" name="TextBox 89">
            <a:extLst>
              <a:ext uri="{FF2B5EF4-FFF2-40B4-BE49-F238E27FC236}">
                <a16:creationId xmlns:a16="http://schemas.microsoft.com/office/drawing/2014/main" id="{A5F2D3FB-7CC0-3582-EF74-879F43302BE4}"/>
              </a:ext>
            </a:extLst>
          </p:cNvPr>
          <p:cNvSpPr txBox="1"/>
          <p:nvPr/>
        </p:nvSpPr>
        <p:spPr>
          <a:xfrm>
            <a:off x="3802523" y="2033954"/>
            <a:ext cx="2907304"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Conduct thorough data analysis to detect patterns in structured records.	</a:t>
            </a:r>
          </a:p>
        </p:txBody>
      </p:sp>
      <p:sp>
        <p:nvSpPr>
          <p:cNvPr id="91" name="Rectangle: Rounded Corners 15">
            <a:extLst>
              <a:ext uri="{FF2B5EF4-FFF2-40B4-BE49-F238E27FC236}">
                <a16:creationId xmlns:a16="http://schemas.microsoft.com/office/drawing/2014/main" id="{C43B9559-845E-2C7B-1E72-499ACC4CA860}"/>
              </a:ext>
            </a:extLst>
          </p:cNvPr>
          <p:cNvSpPr/>
          <p:nvPr/>
        </p:nvSpPr>
        <p:spPr bwMode="auto">
          <a:xfrm>
            <a:off x="707449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10:00 am</a:t>
            </a:r>
          </a:p>
        </p:txBody>
      </p:sp>
      <p:sp>
        <p:nvSpPr>
          <p:cNvPr id="92" name="Rectangle: Rounded Corners 6">
            <a:extLst>
              <a:ext uri="{FF2B5EF4-FFF2-40B4-BE49-F238E27FC236}">
                <a16:creationId xmlns:a16="http://schemas.microsoft.com/office/drawing/2014/main" id="{4947454B-FF83-BA9A-5434-B0069E0C8615}"/>
              </a:ext>
              <a:ext uri="{C183D7F6-B498-43B3-948B-1728B52AA6E4}">
                <adec:decorative xmlns:adec="http://schemas.microsoft.com/office/drawing/2017/decorative" val="1"/>
              </a:ext>
            </a:extLst>
          </p:cNvPr>
          <p:cNvSpPr/>
          <p:nvPr/>
        </p:nvSpPr>
        <p:spPr bwMode="auto">
          <a:xfrm>
            <a:off x="7074494" y="3167835"/>
            <a:ext cx="2705513" cy="66583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Analyze crime data from the last 24 hours and provide insights into areas of increased crime compared to the previous 24 hours and the same date last year.</a:t>
            </a:r>
          </a:p>
          <a:p>
            <a:pPr defTabSz="932472" fontAlgn="base">
              <a:spcBef>
                <a:spcPct val="0"/>
              </a:spcBef>
              <a:spcAft>
                <a:spcPct val="0"/>
              </a:spcAft>
            </a:pPr>
            <a:endParaRPr lang="en-US" sz="900" kern="0" noProof="0">
              <a:solidFill>
                <a:srgbClr val="1A1A1A"/>
              </a:solidFill>
              <a:latin typeface="Segoe UI"/>
            </a:endParaRPr>
          </a:p>
        </p:txBody>
      </p:sp>
      <p:sp>
        <p:nvSpPr>
          <p:cNvPr id="93" name="TextBox 92">
            <a:extLst>
              <a:ext uri="{FF2B5EF4-FFF2-40B4-BE49-F238E27FC236}">
                <a16:creationId xmlns:a16="http://schemas.microsoft.com/office/drawing/2014/main" id="{C29403BB-B79B-B26E-8FFB-68FC59A30875}"/>
              </a:ext>
            </a:extLst>
          </p:cNvPr>
          <p:cNvSpPr txBox="1"/>
          <p:nvPr/>
        </p:nvSpPr>
        <p:spPr>
          <a:xfrm>
            <a:off x="7074494" y="2033954"/>
            <a:ext cx="2705513"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Connect to evidence in multiple sources for comprehensive analysis through seamless integration with external data sources, enhancing cross-platform analysis capabilities.</a:t>
            </a:r>
          </a:p>
        </p:txBody>
      </p:sp>
      <p:sp>
        <p:nvSpPr>
          <p:cNvPr id="94" name="Rectangle: Rounded Corners 6">
            <a:extLst>
              <a:ext uri="{FF2B5EF4-FFF2-40B4-BE49-F238E27FC236}">
                <a16:creationId xmlns:a16="http://schemas.microsoft.com/office/drawing/2014/main" id="{93A52ADA-121C-842C-62EB-71413812A153}"/>
              </a:ext>
              <a:ext uri="{C183D7F6-B498-43B3-948B-1728B52AA6E4}">
                <adec:decorative xmlns:adec="http://schemas.microsoft.com/office/drawing/2017/decorative" val="1"/>
              </a:ext>
            </a:extLst>
          </p:cNvPr>
          <p:cNvSpPr/>
          <p:nvPr/>
        </p:nvSpPr>
        <p:spPr bwMode="auto">
          <a:xfrm>
            <a:off x="3690824" y="5750163"/>
            <a:ext cx="2844911" cy="480654"/>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a:solidFill>
                  <a:srgbClr val="1A1A1A"/>
                </a:solidFill>
                <a:latin typeface="Segoe UI"/>
              </a:rPr>
              <a:t>Prompt: </a:t>
            </a:r>
            <a:r>
              <a:rPr lang="en-US" sz="900" b="1" spc="0" noProof="0">
                <a:solidFill>
                  <a:schemeClr val="tx1"/>
                </a:solidFill>
                <a:latin typeface="Segoe UI"/>
              </a:rPr>
              <a:t>Use Copilot draft function in Outlook.  </a:t>
            </a:r>
            <a:r>
              <a:rPr lang="en-US" sz="900" spc="0" noProof="0">
                <a:solidFill>
                  <a:schemeClr val="tx1"/>
                </a:solidFill>
                <a:latin typeface="Segoe UI"/>
              </a:rPr>
              <a:t>Add key points and drop-in additional information to be include in the draft email.</a:t>
            </a: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kern="0" noProof="0">
              <a:solidFill>
                <a:srgbClr val="1A1A1A"/>
              </a:solidFill>
              <a:latin typeface="Segoe UI"/>
            </a:endParaRPr>
          </a:p>
        </p:txBody>
      </p:sp>
      <p:sp>
        <p:nvSpPr>
          <p:cNvPr id="95" name="Rectangle: Rounded Corners 19">
            <a:extLst>
              <a:ext uri="{FF2B5EF4-FFF2-40B4-BE49-F238E27FC236}">
                <a16:creationId xmlns:a16="http://schemas.microsoft.com/office/drawing/2014/main" id="{E1D33D07-62CF-1C6D-46DD-C4FFEF57A16C}"/>
              </a:ext>
            </a:extLst>
          </p:cNvPr>
          <p:cNvSpPr/>
          <p:nvPr/>
        </p:nvSpPr>
        <p:spPr bwMode="auto">
          <a:xfrm>
            <a:off x="3820455" y="405101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2:00 pm</a:t>
            </a:r>
          </a:p>
        </p:txBody>
      </p:sp>
      <p:sp>
        <p:nvSpPr>
          <p:cNvPr id="96" name="TextBox 95">
            <a:extLst>
              <a:ext uri="{FF2B5EF4-FFF2-40B4-BE49-F238E27FC236}">
                <a16:creationId xmlns:a16="http://schemas.microsoft.com/office/drawing/2014/main" id="{5D1677F4-9412-5434-3547-41FBDA08D1B0}"/>
              </a:ext>
            </a:extLst>
          </p:cNvPr>
          <p:cNvSpPr txBox="1"/>
          <p:nvPr/>
        </p:nvSpPr>
        <p:spPr>
          <a:xfrm>
            <a:off x="3690700" y="4500890"/>
            <a:ext cx="3026453"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Create emails for various stakeholders with information relevant to their tasks and duties.</a:t>
            </a:r>
          </a:p>
        </p:txBody>
      </p:sp>
      <p:sp>
        <p:nvSpPr>
          <p:cNvPr id="137" name="Oval 136">
            <a:extLst>
              <a:ext uri="{FF2B5EF4-FFF2-40B4-BE49-F238E27FC236}">
                <a16:creationId xmlns:a16="http://schemas.microsoft.com/office/drawing/2014/main" id="{EFE865F8-6751-8493-593C-268130A1DECF}"/>
              </a:ext>
            </a:extLst>
          </p:cNvPr>
          <p:cNvSpPr>
            <a:spLocks/>
          </p:cNvSpPr>
          <p:nvPr/>
        </p:nvSpPr>
        <p:spPr bwMode="auto">
          <a:xfrm>
            <a:off x="7500428" y="527341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sp>
        <p:nvSpPr>
          <p:cNvPr id="152" name="TextBox 151">
            <a:extLst>
              <a:ext uri="{FF2B5EF4-FFF2-40B4-BE49-F238E27FC236}">
                <a16:creationId xmlns:a16="http://schemas.microsoft.com/office/drawing/2014/main" id="{944874E8-7E2A-E73C-AC79-2AC356AB3FCA}"/>
              </a:ext>
            </a:extLst>
          </p:cNvPr>
          <p:cNvSpPr txBox="1"/>
          <p:nvPr/>
        </p:nvSpPr>
        <p:spPr>
          <a:xfrm>
            <a:off x="10206183" y="1773443"/>
            <a:ext cx="1905067" cy="2400657"/>
          </a:xfrm>
          <a:prstGeom prst="rect">
            <a:avLst/>
          </a:prstGeom>
          <a:noFill/>
        </p:spPr>
        <p:txBody>
          <a:bodyPr wrap="square" lIns="0" tIns="0" rIns="0" bIns="0" rtlCol="0">
            <a:spAutoFit/>
          </a:bodyPr>
          <a:lstStyle/>
          <a:p>
            <a:pPr algn="r"/>
            <a:r>
              <a:rPr lang="en-US" sz="2400" noProof="0">
                <a:solidFill>
                  <a:schemeClr val="accent3"/>
                </a:solidFill>
                <a:latin typeface="Segoe UI Semibold"/>
              </a:rPr>
              <a:t>Bonnie</a:t>
            </a:r>
          </a:p>
          <a:p>
            <a:pPr algn="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is a crime analyst who provides insights to improve public safety, reduce crime and improve resource allocation.</a:t>
            </a:r>
          </a:p>
          <a:p>
            <a:pPr algn="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a:t>
            </a:r>
          </a:p>
          <a:p>
            <a:pPr algn="r"/>
            <a:endParaRPr kumimoji="0" lang="en-US" sz="20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153" name="Graphic 152">
            <a:extLst>
              <a:ext uri="{FF2B5EF4-FFF2-40B4-BE49-F238E27FC236}">
                <a16:creationId xmlns:a16="http://schemas.microsoft.com/office/drawing/2014/main" id="{C97A35A2-E941-6964-0671-C9122A0D2A7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11343233" y="3696273"/>
            <a:ext cx="274790" cy="274790"/>
          </a:xfrm>
          <a:prstGeom prst="rect">
            <a:avLst/>
          </a:prstGeom>
        </p:spPr>
      </p:pic>
      <p:sp>
        <p:nvSpPr>
          <p:cNvPr id="13" name="TextBox 12">
            <a:extLst>
              <a:ext uri="{FF2B5EF4-FFF2-40B4-BE49-F238E27FC236}">
                <a16:creationId xmlns:a16="http://schemas.microsoft.com/office/drawing/2014/main" id="{06433AF8-EAC2-A14B-BA52-2B0A7B3FBAEE}"/>
              </a:ext>
            </a:extLst>
          </p:cNvPr>
          <p:cNvSpPr txBox="1"/>
          <p:nvPr/>
        </p:nvSpPr>
        <p:spPr>
          <a:xfrm>
            <a:off x="7068596" y="4494256"/>
            <a:ext cx="2901234"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Review analysis and create briefing for all stakeholders.</a:t>
            </a:r>
          </a:p>
        </p:txBody>
      </p:sp>
      <p:pic>
        <p:nvPicPr>
          <p:cNvPr id="12" name="Picture 11">
            <a:extLst>
              <a:ext uri="{FF2B5EF4-FFF2-40B4-BE49-F238E27FC236}">
                <a16:creationId xmlns:a16="http://schemas.microsoft.com/office/drawing/2014/main" id="{CDBD6CB6-DFF3-E39B-4D98-C28E9128A8EC}"/>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10351959" y="3971063"/>
            <a:ext cx="1813500" cy="2970799"/>
          </a:xfrm>
          <a:prstGeom prst="rect">
            <a:avLst/>
          </a:prstGeom>
        </p:spPr>
      </p:pic>
      <p:grpSp>
        <p:nvGrpSpPr>
          <p:cNvPr id="16" name="Group 15">
            <a:extLst>
              <a:ext uri="{FF2B5EF4-FFF2-40B4-BE49-F238E27FC236}">
                <a16:creationId xmlns:a16="http://schemas.microsoft.com/office/drawing/2014/main" id="{034799CF-7E17-8BD5-49A8-CCDE0C5BE6E9}"/>
              </a:ext>
            </a:extLst>
          </p:cNvPr>
          <p:cNvGrpSpPr/>
          <p:nvPr/>
        </p:nvGrpSpPr>
        <p:grpSpPr>
          <a:xfrm>
            <a:off x="4079448" y="2720532"/>
            <a:ext cx="2361959" cy="360000"/>
            <a:chOff x="577439" y="3137252"/>
            <a:chExt cx="2361959" cy="360000"/>
          </a:xfrm>
        </p:grpSpPr>
        <p:pic>
          <p:nvPicPr>
            <p:cNvPr id="17" name="Picture 16">
              <a:extLst>
                <a:ext uri="{FF2B5EF4-FFF2-40B4-BE49-F238E27FC236}">
                  <a16:creationId xmlns:a16="http://schemas.microsoft.com/office/drawing/2014/main" id="{51B91746-A61C-924C-05B9-1A6B286D2B8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8" name="TextBox 17">
              <a:extLst>
                <a:ext uri="{FF2B5EF4-FFF2-40B4-BE49-F238E27FC236}">
                  <a16:creationId xmlns:a16="http://schemas.microsoft.com/office/drawing/2014/main" id="{9224BA01-4082-C68E-DD75-7CDAF314C25A}"/>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4" name="Group 33">
            <a:extLst>
              <a:ext uri="{FF2B5EF4-FFF2-40B4-BE49-F238E27FC236}">
                <a16:creationId xmlns:a16="http://schemas.microsoft.com/office/drawing/2014/main" id="{B5EC3586-324B-E419-E2F1-9C1F33298D0D}"/>
              </a:ext>
            </a:extLst>
          </p:cNvPr>
          <p:cNvGrpSpPr/>
          <p:nvPr/>
        </p:nvGrpSpPr>
        <p:grpSpPr>
          <a:xfrm>
            <a:off x="4088054" y="5276462"/>
            <a:ext cx="2351135" cy="360000"/>
            <a:chOff x="588263" y="1697756"/>
            <a:chExt cx="2351135" cy="360000"/>
          </a:xfrm>
        </p:grpSpPr>
        <p:pic>
          <p:nvPicPr>
            <p:cNvPr id="35" name="Picture 34">
              <a:extLst>
                <a:ext uri="{FF2B5EF4-FFF2-40B4-BE49-F238E27FC236}">
                  <a16:creationId xmlns:a16="http://schemas.microsoft.com/office/drawing/2014/main" id="{95C6610B-693C-53EB-16CC-73438D878B2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36" name="TextBox 89">
              <a:extLst>
                <a:ext uri="{FF2B5EF4-FFF2-40B4-BE49-F238E27FC236}">
                  <a16:creationId xmlns:a16="http://schemas.microsoft.com/office/drawing/2014/main" id="{E46E935E-F186-543A-51E1-29779AE9FC09}"/>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38" name="Group 37">
            <a:extLst>
              <a:ext uri="{FF2B5EF4-FFF2-40B4-BE49-F238E27FC236}">
                <a16:creationId xmlns:a16="http://schemas.microsoft.com/office/drawing/2014/main" id="{22C4CA82-44F3-6D6D-F2F3-9724C15E588D}"/>
              </a:ext>
            </a:extLst>
          </p:cNvPr>
          <p:cNvGrpSpPr/>
          <p:nvPr/>
        </p:nvGrpSpPr>
        <p:grpSpPr>
          <a:xfrm>
            <a:off x="7282491" y="5288642"/>
            <a:ext cx="2146655" cy="190965"/>
            <a:chOff x="7951310" y="5159246"/>
            <a:chExt cx="2146655" cy="190965"/>
          </a:xfrm>
        </p:grpSpPr>
        <p:sp>
          <p:nvSpPr>
            <p:cNvPr id="39" name="TextBox 38">
              <a:extLst>
                <a:ext uri="{FF2B5EF4-FFF2-40B4-BE49-F238E27FC236}">
                  <a16:creationId xmlns:a16="http://schemas.microsoft.com/office/drawing/2014/main" id="{65C0764F-A820-AE77-524B-671AF2C09E22}"/>
                </a:ext>
                <a:ext uri="{C183D7F6-B498-43B3-948B-1728B52AA6E4}">
                  <adec:decorative xmlns:adec="http://schemas.microsoft.com/office/drawing/2017/decorative" val="0"/>
                </a:ext>
              </a:extLst>
            </p:cNvPr>
            <p:cNvSpPr txBox="1"/>
            <p:nvPr/>
          </p:nvSpPr>
          <p:spPr>
            <a:xfrm>
              <a:off x="8301173" y="5162395"/>
              <a:ext cx="1796792" cy="184666"/>
            </a:xfrm>
            <a:prstGeom prst="rect">
              <a:avLst/>
            </a:prstGeom>
            <a:noFill/>
          </p:spPr>
          <p:txBody>
            <a:bodyPr wrap="square" lIns="0" tIns="0" rIns="0" bIns="0" rtlCol="0" anchor="ctr">
              <a:spAutoFit/>
            </a:bodyPr>
            <a:lstStyle/>
            <a:p>
              <a:pPr defTabSz="914367">
                <a:defRPr/>
              </a:pPr>
              <a:r>
                <a:rPr lang="en-US" sz="1200" noProof="0">
                  <a:solidFill>
                    <a:prstClr val="black"/>
                  </a:solidFill>
                  <a:latin typeface="Segoe UI Semibold"/>
                </a:rPr>
                <a:t>Copilot in PowerPoint</a:t>
              </a:r>
            </a:p>
          </p:txBody>
        </p:sp>
        <p:pic>
          <p:nvPicPr>
            <p:cNvPr id="40" name="Picture 4" descr="Microsoft PowerPoint Logo - PNG and Vector - Logo Download">
              <a:hlinkClick r:id="rId14"/>
              <a:extLst>
                <a:ext uri="{FF2B5EF4-FFF2-40B4-BE49-F238E27FC236}">
                  <a16:creationId xmlns:a16="http://schemas.microsoft.com/office/drawing/2014/main" id="{F5B0C633-4F49-582D-F47F-EADDBCF606DF}"/>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951310" y="5159246"/>
              <a:ext cx="205287" cy="1909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63176E9D-3955-F809-9884-6B3B79BCFEA4}"/>
              </a:ext>
            </a:extLst>
          </p:cNvPr>
          <p:cNvGrpSpPr/>
          <p:nvPr/>
        </p:nvGrpSpPr>
        <p:grpSpPr>
          <a:xfrm>
            <a:off x="718033" y="5232794"/>
            <a:ext cx="2011569" cy="411480"/>
            <a:chOff x="4495083" y="5273411"/>
            <a:chExt cx="2011569" cy="411480"/>
          </a:xfrm>
        </p:grpSpPr>
        <p:grpSp>
          <p:nvGrpSpPr>
            <p:cNvPr id="43" name="Group 42">
              <a:extLst>
                <a:ext uri="{FF2B5EF4-FFF2-40B4-BE49-F238E27FC236}">
                  <a16:creationId xmlns:a16="http://schemas.microsoft.com/office/drawing/2014/main" id="{C3FFECFC-B368-B188-2398-C3B228FAF468}"/>
                </a:ext>
              </a:extLst>
            </p:cNvPr>
            <p:cNvGrpSpPr/>
            <p:nvPr/>
          </p:nvGrpSpPr>
          <p:grpSpPr>
            <a:xfrm>
              <a:off x="4495083" y="5273411"/>
              <a:ext cx="411480" cy="411480"/>
              <a:chOff x="4447458" y="5129735"/>
              <a:chExt cx="411480" cy="411480"/>
            </a:xfrm>
          </p:grpSpPr>
          <p:sp>
            <p:nvSpPr>
              <p:cNvPr id="60" name="Oval 59">
                <a:extLst>
                  <a:ext uri="{FF2B5EF4-FFF2-40B4-BE49-F238E27FC236}">
                    <a16:creationId xmlns:a16="http://schemas.microsoft.com/office/drawing/2014/main" id="{B0F28671-0B7B-E020-4DC9-628807FF1168}"/>
                  </a:ext>
                </a:extLst>
              </p:cNvPr>
              <p:cNvSpPr>
                <a:spLocks/>
              </p:cNvSpPr>
              <p:nvPr/>
            </p:nvSpPr>
            <p:spPr bwMode="auto">
              <a:xfrm>
                <a:off x="4447458" y="512973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61" name="Picture 60" descr="Zip Co logo SVG free download, id: 101874 - Brandlogos.net">
                <a:hlinkClick r:id="rId16"/>
                <a:extLst>
                  <a:ext uri="{FF2B5EF4-FFF2-40B4-BE49-F238E27FC236}">
                    <a16:creationId xmlns:a16="http://schemas.microsoft.com/office/drawing/2014/main" id="{28D5D4D6-2458-9A5E-93BF-AF55678D7057}"/>
                  </a:ext>
                </a:extLst>
              </p:cNvPr>
              <p:cNvPicPr>
                <a:picLocks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584569" y="5292092"/>
                <a:ext cx="197434" cy="160448"/>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TextBox 58">
              <a:extLst>
                <a:ext uri="{FF2B5EF4-FFF2-40B4-BE49-F238E27FC236}">
                  <a16:creationId xmlns:a16="http://schemas.microsoft.com/office/drawing/2014/main" id="{A30584CA-2AD4-4A7E-748C-3C52E5CA0984}"/>
                </a:ext>
                <a:ext uri="{C183D7F6-B498-43B3-948B-1728B52AA6E4}">
                  <adec:decorative xmlns:adec="http://schemas.microsoft.com/office/drawing/2017/decorative" val="0"/>
                </a:ext>
              </a:extLst>
            </p:cNvPr>
            <p:cNvSpPr txBox="1"/>
            <p:nvPr/>
          </p:nvSpPr>
          <p:spPr>
            <a:xfrm>
              <a:off x="5010283" y="5411550"/>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grpSp>
      <p:grpSp>
        <p:nvGrpSpPr>
          <p:cNvPr id="62" name="Group 61">
            <a:extLst>
              <a:ext uri="{FF2B5EF4-FFF2-40B4-BE49-F238E27FC236}">
                <a16:creationId xmlns:a16="http://schemas.microsoft.com/office/drawing/2014/main" id="{A49AD174-952B-6691-7BD1-16CE84E1CEF6}"/>
              </a:ext>
            </a:extLst>
          </p:cNvPr>
          <p:cNvGrpSpPr/>
          <p:nvPr/>
        </p:nvGrpSpPr>
        <p:grpSpPr>
          <a:xfrm>
            <a:off x="737613" y="2712179"/>
            <a:ext cx="2360997" cy="424530"/>
            <a:chOff x="942434" y="2731055"/>
            <a:chExt cx="2360997" cy="424530"/>
          </a:xfrm>
        </p:grpSpPr>
        <p:pic>
          <p:nvPicPr>
            <p:cNvPr id="63" name="Picture 62">
              <a:hlinkClick r:id="rId16"/>
              <a:extLst>
                <a:ext uri="{FF2B5EF4-FFF2-40B4-BE49-F238E27FC236}">
                  <a16:creationId xmlns:a16="http://schemas.microsoft.com/office/drawing/2014/main" id="{197078B5-BBE3-142A-3E8D-416FE4E9728E}"/>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942434" y="2731055"/>
              <a:ext cx="360000" cy="360000"/>
            </a:xfrm>
            <a:prstGeom prst="ellipse">
              <a:avLst/>
            </a:prstGeom>
            <a:solidFill>
              <a:srgbClr val="FFFFFF"/>
            </a:solidFill>
          </p:spPr>
        </p:pic>
        <p:sp>
          <p:nvSpPr>
            <p:cNvPr id="64" name="TextBox 63">
              <a:extLst>
                <a:ext uri="{FF2B5EF4-FFF2-40B4-BE49-F238E27FC236}">
                  <a16:creationId xmlns:a16="http://schemas.microsoft.com/office/drawing/2014/main" id="{28DA254C-ADEA-3BB7-4205-4335793E77E4}"/>
                </a:ext>
                <a:ext uri="{C183D7F6-B498-43B3-948B-1728B52AA6E4}">
                  <adec:decorative xmlns:adec="http://schemas.microsoft.com/office/drawing/2017/decorative" val="0"/>
                </a:ext>
              </a:extLst>
            </p:cNvPr>
            <p:cNvSpPr txBox="1"/>
            <p:nvPr/>
          </p:nvSpPr>
          <p:spPr>
            <a:xfrm>
              <a:off x="1401385" y="2755475"/>
              <a:ext cx="1902046"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0" cap="none" spc="0" normalizeH="0" baseline="30000" noProof="0">
                  <a:ln>
                    <a:noFill/>
                  </a:ln>
                  <a:solidFill>
                    <a:srgbClr val="1A1A1A"/>
                  </a:solidFill>
                  <a:effectLst/>
                  <a:uLnTx/>
                  <a:uFillTx/>
                  <a:cs typeface="Segoe UI" pitchFamily="34" charset="0"/>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defTabSz="914367">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a:t>
              </a:r>
              <a:r>
                <a:rPr lang="en-US" sz="900" noProof="0">
                  <a:solidFill>
                    <a:srgbClr val="0078D4"/>
                  </a:solidFill>
                  <a:latin typeface="Segoe UI Semibold"/>
                </a:rPr>
                <a:t>Connection to SharePoint</a:t>
              </a:r>
              <a:endParaRPr kumimoji="0" lang="en-US" sz="900" b="0" i="0" u="none" strike="noStrike" kern="1200" cap="none" spc="0" normalizeH="0" baseline="0" noProof="0">
                <a:ln>
                  <a:noFill/>
                </a:ln>
                <a:solidFill>
                  <a:srgbClr val="0078D4"/>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5" name="Group 64">
            <a:extLst>
              <a:ext uri="{FF2B5EF4-FFF2-40B4-BE49-F238E27FC236}">
                <a16:creationId xmlns:a16="http://schemas.microsoft.com/office/drawing/2014/main" id="{D40E0F96-7BA5-16C3-841E-2B410F00AB47}"/>
              </a:ext>
            </a:extLst>
          </p:cNvPr>
          <p:cNvGrpSpPr/>
          <p:nvPr/>
        </p:nvGrpSpPr>
        <p:grpSpPr>
          <a:xfrm>
            <a:off x="7277507" y="2780145"/>
            <a:ext cx="2360997" cy="424530"/>
            <a:chOff x="942434" y="2731055"/>
            <a:chExt cx="2360997" cy="424530"/>
          </a:xfrm>
        </p:grpSpPr>
        <p:pic>
          <p:nvPicPr>
            <p:cNvPr id="66" name="Picture 65">
              <a:hlinkClick r:id="rId16"/>
              <a:extLst>
                <a:ext uri="{FF2B5EF4-FFF2-40B4-BE49-F238E27FC236}">
                  <a16:creationId xmlns:a16="http://schemas.microsoft.com/office/drawing/2014/main" id="{B9D2BA46-FD44-B8B1-9897-81A5A0FD00F4}"/>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942434" y="2731055"/>
              <a:ext cx="360000" cy="360000"/>
            </a:xfrm>
            <a:prstGeom prst="ellipse">
              <a:avLst/>
            </a:prstGeom>
            <a:solidFill>
              <a:srgbClr val="FFFFFF"/>
            </a:solidFill>
          </p:spPr>
        </p:pic>
        <p:sp>
          <p:nvSpPr>
            <p:cNvPr id="67" name="TextBox 66">
              <a:extLst>
                <a:ext uri="{FF2B5EF4-FFF2-40B4-BE49-F238E27FC236}">
                  <a16:creationId xmlns:a16="http://schemas.microsoft.com/office/drawing/2014/main" id="{705F8891-B589-22AF-93CF-3BE76C6615E5}"/>
                </a:ext>
                <a:ext uri="{C183D7F6-B498-43B3-948B-1728B52AA6E4}">
                  <adec:decorative xmlns:adec="http://schemas.microsoft.com/office/drawing/2017/decorative" val="0"/>
                </a:ext>
              </a:extLst>
            </p:cNvPr>
            <p:cNvSpPr txBox="1"/>
            <p:nvPr/>
          </p:nvSpPr>
          <p:spPr>
            <a:xfrm>
              <a:off x="1401385" y="2755475"/>
              <a:ext cx="1902046"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0" cap="none" spc="0" normalizeH="0" baseline="30000" noProof="0">
                  <a:ln>
                    <a:noFill/>
                  </a:ln>
                  <a:solidFill>
                    <a:srgbClr val="1A1A1A"/>
                  </a:solidFill>
                  <a:effectLst/>
                  <a:uLnTx/>
                  <a:uFillTx/>
                  <a:cs typeface="Segoe UI" pitchFamily="34" charset="0"/>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defTabSz="914367">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a:t>
              </a:r>
              <a:r>
                <a:rPr lang="en-US" sz="900" noProof="0">
                  <a:solidFill>
                    <a:srgbClr val="0078D4"/>
                  </a:solidFill>
                  <a:latin typeface="Segoe UI Semibold"/>
                </a:rPr>
                <a:t>Connection to SharePoint</a:t>
              </a:r>
              <a:endParaRPr kumimoji="0" lang="en-US" sz="900" b="0" i="0" u="none" strike="noStrike" kern="1200" cap="none" spc="0" normalizeH="0" baseline="0" noProof="0">
                <a:ln>
                  <a:noFill/>
                </a:ln>
                <a:solidFill>
                  <a:srgbClr val="0078D4"/>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30000" noProof="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131192958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D9A4A-C5C0-9EBE-5497-378957BBA329}"/>
            </a:ext>
          </a:extLst>
        </p:cNvPr>
        <p:cNvGrpSpPr/>
        <p:nvPr/>
      </p:nvGrpSpPr>
      <p:grpSpPr>
        <a:xfrm>
          <a:off x="0" y="0"/>
          <a:ext cx="0" cy="0"/>
          <a:chOff x="0" y="0"/>
          <a:chExt cx="0" cy="0"/>
        </a:xfrm>
      </p:grpSpPr>
      <p:pic>
        <p:nvPicPr>
          <p:cNvPr id="17" name="Picture 16" descr="A person in a black robe holding a gavel&#10;&#10;Description automatically generated">
            <a:extLst>
              <a:ext uri="{FF2B5EF4-FFF2-40B4-BE49-F238E27FC236}">
                <a16:creationId xmlns:a16="http://schemas.microsoft.com/office/drawing/2014/main" id="{99FCD389-201B-3B46-3EF1-5B19BAC6C43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18929" y="3682679"/>
            <a:ext cx="2073071" cy="3175321"/>
          </a:xfrm>
          <a:prstGeom prst="rect">
            <a:avLst/>
          </a:prstGeom>
        </p:spPr>
      </p:pic>
      <p:sp>
        <p:nvSpPr>
          <p:cNvPr id="68" name="Title 67">
            <a:extLst>
              <a:ext uri="{FF2B5EF4-FFF2-40B4-BE49-F238E27FC236}">
                <a16:creationId xmlns:a16="http://schemas.microsoft.com/office/drawing/2014/main" id="{8BCE3D81-4EF2-10BC-924A-F7AA83C735A6}"/>
              </a:ext>
            </a:extLst>
          </p:cNvPr>
          <p:cNvSpPr>
            <a:spLocks noGrp="1"/>
          </p:cNvSpPr>
          <p:nvPr>
            <p:ph type="title"/>
          </p:nvPr>
        </p:nvSpPr>
        <p:spPr>
          <a:xfrm>
            <a:off x="584200" y="387766"/>
            <a:ext cx="5672544" cy="263149"/>
          </a:xfrm>
        </p:spPr>
        <p:txBody>
          <a:bodyPr/>
          <a:lstStyle/>
          <a:p>
            <a:r>
              <a:rPr lang="en-US" noProof="0"/>
              <a:t>A day in the life of a Judge</a:t>
            </a:r>
          </a:p>
        </p:txBody>
      </p:sp>
      <p:sp>
        <p:nvSpPr>
          <p:cNvPr id="41" name="Text Placeholder 40">
            <a:extLst>
              <a:ext uri="{FF2B5EF4-FFF2-40B4-BE49-F238E27FC236}">
                <a16:creationId xmlns:a16="http://schemas.microsoft.com/office/drawing/2014/main" id="{44604FB3-8467-4C51-286B-69DE0F1B52C7}"/>
              </a:ext>
            </a:extLst>
          </p:cNvPr>
          <p:cNvSpPr>
            <a:spLocks noGrp="1"/>
          </p:cNvSpPr>
          <p:nvPr>
            <p:ph type="body" sz="quarter" idx="17"/>
          </p:nvPr>
        </p:nvSpPr>
        <p:spPr>
          <a:xfrm>
            <a:off x="6096001" y="521099"/>
            <a:ext cx="4022928" cy="169277"/>
          </a:xfrm>
        </p:spPr>
        <p:txBody>
          <a:bodyPr/>
          <a:lstStyle/>
          <a:p>
            <a:r>
              <a:rPr lang="en-US" noProof="0">
                <a:latin typeface="Segoe UI Semibold"/>
                <a:cs typeface="Segoe UI Semibold"/>
              </a:rPr>
              <a:t>Microsoft 365 Copilot</a:t>
            </a:r>
            <a:endParaRPr lang="en-US" noProof="0"/>
          </a:p>
        </p:txBody>
      </p:sp>
      <p:sp>
        <p:nvSpPr>
          <p:cNvPr id="46" name="Text Placeholder 45">
            <a:extLst>
              <a:ext uri="{FF2B5EF4-FFF2-40B4-BE49-F238E27FC236}">
                <a16:creationId xmlns:a16="http://schemas.microsoft.com/office/drawing/2014/main" id="{F72FBF11-4189-655C-BBA1-4E6E51ACE6C2}"/>
              </a:ext>
            </a:extLst>
          </p:cNvPr>
          <p:cNvSpPr>
            <a:spLocks noGrp="1"/>
          </p:cNvSpPr>
          <p:nvPr>
            <p:ph type="body" sz="quarter" idx="38"/>
          </p:nvPr>
        </p:nvSpPr>
        <p:spPr>
          <a:solidFill>
            <a:srgbClr val="0070C0"/>
          </a:solidFill>
        </p:spPr>
        <p:txBody>
          <a:bodyPr/>
          <a:lstStyle/>
          <a:p>
            <a:endParaRPr lang="en-US" noProof="0"/>
          </a:p>
        </p:txBody>
      </p:sp>
      <p:sp>
        <p:nvSpPr>
          <p:cNvPr id="47" name="Text Placeholder 46">
            <a:extLst>
              <a:ext uri="{FF2B5EF4-FFF2-40B4-BE49-F238E27FC236}">
                <a16:creationId xmlns:a16="http://schemas.microsoft.com/office/drawing/2014/main" id="{DCB373A2-B32F-1ABE-5E48-1B31207B5C36}"/>
              </a:ext>
            </a:extLst>
          </p:cNvPr>
          <p:cNvSpPr>
            <a:spLocks noGrp="1"/>
          </p:cNvSpPr>
          <p:nvPr>
            <p:ph type="body" sz="quarter" idx="39"/>
          </p:nvPr>
        </p:nvSpPr>
        <p:spPr>
          <a:solidFill>
            <a:srgbClr val="0078D4"/>
          </a:solidFill>
        </p:spPr>
        <p:txBody>
          <a:bodyPr/>
          <a:lstStyle/>
          <a:p>
            <a:endParaRPr lang="en-US" noProof="0"/>
          </a:p>
        </p:txBody>
      </p:sp>
      <p:sp>
        <p:nvSpPr>
          <p:cNvPr id="48" name="Text Placeholder 47">
            <a:extLst>
              <a:ext uri="{FF2B5EF4-FFF2-40B4-BE49-F238E27FC236}">
                <a16:creationId xmlns:a16="http://schemas.microsoft.com/office/drawing/2014/main" id="{330E365B-33B6-6A5A-18BF-30EF57F84C44}"/>
              </a:ext>
            </a:extLst>
          </p:cNvPr>
          <p:cNvSpPr>
            <a:spLocks noGrp="1"/>
          </p:cNvSpPr>
          <p:nvPr>
            <p:ph type="body" sz="quarter" idx="40"/>
          </p:nvPr>
        </p:nvSpPr>
        <p:spPr>
          <a:solidFill>
            <a:schemeClr val="bg1">
              <a:lumMod val="85000"/>
            </a:schemeClr>
          </a:solidFill>
        </p:spPr>
        <p:txBody>
          <a:bodyPr/>
          <a:lstStyle/>
          <a:p>
            <a:endParaRPr lang="en-US" noProof="0"/>
          </a:p>
        </p:txBody>
      </p:sp>
      <p:sp>
        <p:nvSpPr>
          <p:cNvPr id="2" name="Rectangle: Rounded Corners 6">
            <a:extLst>
              <a:ext uri="{FF2B5EF4-FFF2-40B4-BE49-F238E27FC236}">
                <a16:creationId xmlns:a16="http://schemas.microsoft.com/office/drawing/2014/main" id="{542D460F-B603-81B6-3A50-BBB6ABBAA3DF}"/>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B1124A29-55EF-1B52-BB3D-246C5259A2E0}"/>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D171D817-F309-3677-2775-5ED40D79C27A}"/>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 per day</a:t>
              </a:r>
            </a:p>
          </p:txBody>
        </p:sp>
        <p:pic>
          <p:nvPicPr>
            <p:cNvPr id="5" name="Graphic 4">
              <a:extLst>
                <a:ext uri="{FF2B5EF4-FFF2-40B4-BE49-F238E27FC236}">
                  <a16:creationId xmlns:a16="http://schemas.microsoft.com/office/drawing/2014/main" id="{61F121AE-2354-3BA4-C465-770716D7A63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21924" y="1005899"/>
              <a:ext cx="144000" cy="144000"/>
            </a:xfrm>
            <a:prstGeom prst="rect">
              <a:avLst/>
            </a:prstGeom>
          </p:spPr>
        </p:pic>
      </p:grpSp>
      <p:grpSp>
        <p:nvGrpSpPr>
          <p:cNvPr id="6" name="Group 5">
            <a:extLst>
              <a:ext uri="{FF2B5EF4-FFF2-40B4-BE49-F238E27FC236}">
                <a16:creationId xmlns:a16="http://schemas.microsoft.com/office/drawing/2014/main" id="{4421DB10-B5C9-1381-63DA-B442D003C5BB}"/>
              </a:ext>
            </a:extLst>
          </p:cNvPr>
          <p:cNvGrpSpPr/>
          <p:nvPr/>
        </p:nvGrpSpPr>
        <p:grpSpPr>
          <a:xfrm>
            <a:off x="5754503" y="1134767"/>
            <a:ext cx="2325078" cy="216000"/>
            <a:chOff x="6235579" y="969899"/>
            <a:chExt cx="2325078" cy="216000"/>
          </a:xfrm>
        </p:grpSpPr>
        <p:sp>
          <p:nvSpPr>
            <p:cNvPr id="7" name="Rectangle: Rounded Corners 6">
              <a:extLst>
                <a:ext uri="{FF2B5EF4-FFF2-40B4-BE49-F238E27FC236}">
                  <a16:creationId xmlns:a16="http://schemas.microsoft.com/office/drawing/2014/main" id="{AB8FE9A0-166B-927D-47E8-16A995D5C3F0}"/>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Research</a:t>
              </a:r>
            </a:p>
          </p:txBody>
        </p:sp>
        <p:pic>
          <p:nvPicPr>
            <p:cNvPr id="8" name="Graphic 7">
              <a:extLst>
                <a:ext uri="{FF2B5EF4-FFF2-40B4-BE49-F238E27FC236}">
                  <a16:creationId xmlns:a16="http://schemas.microsoft.com/office/drawing/2014/main" id="{109F4D01-D347-3C61-F8F8-E3925BDBF1B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7DA4EC8A-D932-CC6E-561F-89206A1A3B8F}"/>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6DD9CF1F-9102-DD51-3A5E-A667B7E94AA6}"/>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Documentation</a:t>
              </a:r>
            </a:p>
          </p:txBody>
        </p:sp>
        <p:pic>
          <p:nvPicPr>
            <p:cNvPr id="11" name="Graphic 10">
              <a:extLst>
                <a:ext uri="{FF2B5EF4-FFF2-40B4-BE49-F238E27FC236}">
                  <a16:creationId xmlns:a16="http://schemas.microsoft.com/office/drawing/2014/main" id="{FC8C8E44-55D3-EC0B-E4A3-1A29AB15970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193555" y="1005899"/>
              <a:ext cx="144000" cy="144000"/>
            </a:xfrm>
            <a:prstGeom prst="rect">
              <a:avLst/>
            </a:prstGeom>
          </p:spPr>
        </p:pic>
      </p:grpSp>
      <p:sp>
        <p:nvSpPr>
          <p:cNvPr id="15" name="Text Placeholder 14">
            <a:extLst>
              <a:ext uri="{FF2B5EF4-FFF2-40B4-BE49-F238E27FC236}">
                <a16:creationId xmlns:a16="http://schemas.microsoft.com/office/drawing/2014/main" id="{F50FE17A-971B-C020-A6C5-53AC49139038}"/>
              </a:ext>
            </a:extLst>
          </p:cNvPr>
          <p:cNvSpPr>
            <a:spLocks noGrp="1"/>
          </p:cNvSpPr>
          <p:nvPr>
            <p:ph type="body" sz="quarter" idx="37"/>
          </p:nvPr>
        </p:nvSpPr>
        <p:spPr/>
        <p:txBody>
          <a:bodyPr/>
          <a:lstStyle/>
          <a:p>
            <a:r>
              <a:rPr lang="en-US" noProof="0"/>
              <a:t>Buy</a:t>
            </a:r>
          </a:p>
        </p:txBody>
      </p:sp>
      <p:sp>
        <p:nvSpPr>
          <p:cNvPr id="77" name="Rectangle: Rounded Corners 6">
            <a:extLst>
              <a:ext uri="{FF2B5EF4-FFF2-40B4-BE49-F238E27FC236}">
                <a16:creationId xmlns:a16="http://schemas.microsoft.com/office/drawing/2014/main" id="{C4F6C98E-E7A5-BB75-139C-1DC8B032518D}"/>
              </a:ext>
              <a:ext uri="{C183D7F6-B498-43B3-948B-1728B52AA6E4}">
                <adec:decorative xmlns:adec="http://schemas.microsoft.com/office/drawing/2017/decorative" val="1"/>
              </a:ext>
            </a:extLst>
          </p:cNvPr>
          <p:cNvSpPr/>
          <p:nvPr/>
        </p:nvSpPr>
        <p:spPr bwMode="auto">
          <a:xfrm>
            <a:off x="566415" y="5753713"/>
            <a:ext cx="2705513" cy="59747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a:solidFill>
                  <a:srgbClr val="1A1A1A"/>
                </a:solidFill>
                <a:latin typeface="Segoe UI"/>
              </a:rPr>
              <a:t>Prompt: </a:t>
            </a:r>
            <a:r>
              <a:rPr lang="en-US" sz="900" b="1" spc="0" noProof="0">
                <a:solidFill>
                  <a:schemeClr val="tx1"/>
                </a:solidFill>
                <a:latin typeface="Segoe UI"/>
              </a:rPr>
              <a:t>Summarize </a:t>
            </a:r>
            <a:r>
              <a:rPr lang="en-US" sz="900" spc="0" noProof="0">
                <a:solidFill>
                  <a:schemeClr val="tx1"/>
                </a:solidFill>
                <a:latin typeface="Segoe UI"/>
              </a:rPr>
              <a:t>Officer [name] comments and provide a draft list of follow up questions based on information gaps.</a:t>
            </a: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b="1"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kern="0" noProof="0">
              <a:solidFill>
                <a:srgbClr val="1A1A1A"/>
              </a:solidFill>
              <a:latin typeface="Segoe UI"/>
            </a:endParaRPr>
          </a:p>
        </p:txBody>
      </p:sp>
      <p:sp>
        <p:nvSpPr>
          <p:cNvPr id="78" name="Rectangle: Rounded Corners 4">
            <a:extLst>
              <a:ext uri="{FF2B5EF4-FFF2-40B4-BE49-F238E27FC236}">
                <a16:creationId xmlns:a16="http://schemas.microsoft.com/office/drawing/2014/main" id="{D437A288-304F-EB6B-2972-B81137C791F5}"/>
              </a:ext>
            </a:extLst>
          </p:cNvPr>
          <p:cNvSpPr/>
          <p:nvPr/>
        </p:nvSpPr>
        <p:spPr bwMode="auto">
          <a:xfrm>
            <a:off x="566416" y="4048426"/>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4:00 pm</a:t>
            </a:r>
          </a:p>
        </p:txBody>
      </p:sp>
      <p:sp>
        <p:nvSpPr>
          <p:cNvPr id="80" name="TextBox 79">
            <a:extLst>
              <a:ext uri="{FF2B5EF4-FFF2-40B4-BE49-F238E27FC236}">
                <a16:creationId xmlns:a16="http://schemas.microsoft.com/office/drawing/2014/main" id="{EF96914C-86AB-6DDA-9181-0D57D95A5B58}"/>
              </a:ext>
            </a:extLst>
          </p:cNvPr>
          <p:cNvSpPr txBox="1"/>
          <p:nvPr/>
        </p:nvSpPr>
        <p:spPr>
          <a:xfrm>
            <a:off x="566415" y="4500890"/>
            <a:ext cx="2748203" cy="74982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Collaborate over Teams with police officers</a:t>
            </a:r>
            <a:br>
              <a:rPr kumimoji="0" lang="en-US" b="0" i="0" u="none" strike="noStrike" kern="0" cap="none" spc="0" normalizeH="0" baseline="0" noProof="0">
                <a:ln>
                  <a:noFill/>
                </a:ln>
                <a:solidFill>
                  <a:srgbClr val="1A1A1A"/>
                </a:solidFill>
                <a:effectLst/>
                <a:uLnTx/>
                <a:uFillTx/>
                <a:cs typeface="Segoe UI" pitchFamily="34" charset="0"/>
              </a:rPr>
            </a:br>
            <a:r>
              <a:rPr kumimoji="0" lang="en-US" b="0" i="0" u="none" strike="noStrike" kern="0" cap="none" spc="0" normalizeH="0" baseline="0" noProof="0">
                <a:ln>
                  <a:noFill/>
                </a:ln>
                <a:solidFill>
                  <a:srgbClr val="1A1A1A"/>
                </a:solidFill>
                <a:effectLst/>
                <a:uLnTx/>
                <a:uFillTx/>
                <a:cs typeface="Segoe UI" pitchFamily="34" charset="0"/>
              </a:rPr>
              <a:t>after hours, to review a search warrant affidavit. Copilot summarizes the meeting transcript and generates a professional draft response to the officers to request more information.</a:t>
            </a:r>
          </a:p>
        </p:txBody>
      </p:sp>
      <p:sp>
        <p:nvSpPr>
          <p:cNvPr id="81" name="Rectangle: Rounded Corners 6">
            <a:extLst>
              <a:ext uri="{FF2B5EF4-FFF2-40B4-BE49-F238E27FC236}">
                <a16:creationId xmlns:a16="http://schemas.microsoft.com/office/drawing/2014/main" id="{0631F086-C445-C72B-96B1-6E63E8BED960}"/>
              </a:ext>
              <a:ext uri="{C183D7F6-B498-43B3-948B-1728B52AA6E4}">
                <adec:decorative xmlns:adec="http://schemas.microsoft.com/office/drawing/2017/decorative" val="1"/>
              </a:ext>
            </a:extLst>
          </p:cNvPr>
          <p:cNvSpPr/>
          <p:nvPr/>
        </p:nvSpPr>
        <p:spPr bwMode="auto">
          <a:xfrm>
            <a:off x="7074494" y="5751931"/>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a:solidFill>
                  <a:srgbClr val="1A1A1A"/>
                </a:solidFill>
                <a:latin typeface="Segoe UI"/>
              </a:rPr>
              <a:t>Prompt: </a:t>
            </a:r>
            <a:r>
              <a:rPr kumimoji="0" lang="en-US" sz="900" b="1" i="0" u="none" strike="noStrike" kern="1200" cap="none" spc="0" normalizeH="0" baseline="0" noProof="0">
                <a:ln w="3175">
                  <a:noFill/>
                </a:ln>
                <a:effectLst/>
                <a:uLnTx/>
                <a:uFillTx/>
                <a:latin typeface="Segoe UI"/>
                <a:ea typeface="+mn-ea"/>
                <a:cs typeface="Segoe UI" pitchFamily="34" charset="0"/>
              </a:rPr>
              <a:t>Create a presentation</a:t>
            </a:r>
            <a:r>
              <a:rPr kumimoji="0" lang="en-US" sz="900" i="0" u="none" strike="noStrike" kern="1200" cap="none" spc="0" normalizeH="0" baseline="0" noProof="0">
                <a:ln w="3175">
                  <a:noFill/>
                </a:ln>
                <a:effectLst/>
                <a:uLnTx/>
                <a:uFillTx/>
                <a:latin typeface="Segoe UI"/>
                <a:ea typeface="+mn-ea"/>
                <a:cs typeface="Segoe UI" pitchFamily="34" charset="0"/>
              </a:rPr>
              <a:t> about community presentation (subject) and include information contained in this /document containing key points outline.</a:t>
            </a: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a:ln w="3175">
                <a:noFill/>
              </a:ln>
              <a:effectLst/>
              <a:uLnTx/>
              <a:uFillTx/>
              <a:latin typeface="Segoe UI"/>
              <a:ea typeface="+mn-ea"/>
              <a:cs typeface="Segoe UI" pitchFamily="34" charset="0"/>
            </a:endParaRPr>
          </a:p>
        </p:txBody>
      </p:sp>
      <p:sp>
        <p:nvSpPr>
          <p:cNvPr id="83" name="Rectangle: Rounded Corners 7">
            <a:extLst>
              <a:ext uri="{FF2B5EF4-FFF2-40B4-BE49-F238E27FC236}">
                <a16:creationId xmlns:a16="http://schemas.microsoft.com/office/drawing/2014/main" id="{82240455-BCF0-29B2-C217-70CE04CB3D07}"/>
              </a:ext>
            </a:extLst>
          </p:cNvPr>
          <p:cNvSpPr/>
          <p:nvPr/>
        </p:nvSpPr>
        <p:spPr bwMode="auto">
          <a:xfrm>
            <a:off x="7074495" y="405058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11:00 am</a:t>
            </a:r>
          </a:p>
        </p:txBody>
      </p:sp>
      <p:sp>
        <p:nvSpPr>
          <p:cNvPr id="84" name="Rectangle: Rounded Corners 6">
            <a:extLst>
              <a:ext uri="{FF2B5EF4-FFF2-40B4-BE49-F238E27FC236}">
                <a16:creationId xmlns:a16="http://schemas.microsoft.com/office/drawing/2014/main" id="{B1E47FB0-57CE-FF87-A7F8-B661F3288214}"/>
              </a:ext>
              <a:ext uri="{C183D7F6-B498-43B3-948B-1728B52AA6E4}">
                <adec:decorative xmlns:adec="http://schemas.microsoft.com/office/drawing/2017/decorative" val="1"/>
              </a:ext>
            </a:extLst>
          </p:cNvPr>
          <p:cNvSpPr/>
          <p:nvPr/>
        </p:nvSpPr>
        <p:spPr bwMode="auto">
          <a:xfrm>
            <a:off x="566415" y="3167836"/>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Summarize this /court case file provide a list of main points, parties involved, and charges filed.</a:t>
            </a:r>
          </a:p>
          <a:p>
            <a:pPr defTabSz="932472" fontAlgn="base">
              <a:spcBef>
                <a:spcPct val="0"/>
              </a:spcBef>
              <a:spcAft>
                <a:spcPct val="0"/>
              </a:spcAft>
            </a:pPr>
            <a:endParaRPr lang="en-US" sz="900" kern="0" noProof="0">
              <a:solidFill>
                <a:srgbClr val="1A1A1A"/>
              </a:solidFill>
              <a:latin typeface="Segoe UI"/>
            </a:endParaRPr>
          </a:p>
        </p:txBody>
      </p:sp>
      <p:sp>
        <p:nvSpPr>
          <p:cNvPr id="86" name="TextBox 85">
            <a:extLst>
              <a:ext uri="{FF2B5EF4-FFF2-40B4-BE49-F238E27FC236}">
                <a16:creationId xmlns:a16="http://schemas.microsoft.com/office/drawing/2014/main" id="{72C08449-5956-680E-A289-65497771A45D}"/>
              </a:ext>
            </a:extLst>
          </p:cNvPr>
          <p:cNvSpPr txBox="1"/>
          <p:nvPr/>
        </p:nvSpPr>
        <p:spPr>
          <a:xfrm>
            <a:off x="566414" y="2033954"/>
            <a:ext cx="2705513" cy="292772"/>
          </a:xfrm>
          <a:prstGeom prst="rect">
            <a:avLst/>
          </a:prstGeom>
          <a:noFill/>
        </p:spPr>
        <p:txBody>
          <a:bodyPr wrap="square" lIns="91440" tIns="0" rIns="91440" bIns="0" rtlCol="0" anchor="t">
            <a:spAutoFit/>
          </a:bodyPr>
          <a:lstStyle/>
          <a:p>
            <a:pPr>
              <a:lnSpc>
                <a:spcPct val="110000"/>
              </a:lnSpc>
              <a:defRPr/>
            </a:pPr>
            <a:r>
              <a:rPr lang="en-US" sz="900" noProof="0">
                <a:solidFill>
                  <a:srgbClr val="1A1A1A"/>
                </a:solidFill>
                <a:ea typeface="Segoe UI" pitchFamily="34" charset="0"/>
                <a:cs typeface="Segoe UI" pitchFamily="34" charset="0"/>
              </a:rPr>
              <a:t>Copilot concisely summarizes each case and highlights key points.</a:t>
            </a:r>
          </a:p>
        </p:txBody>
      </p:sp>
      <p:sp>
        <p:nvSpPr>
          <p:cNvPr id="87" name="Rectangle: Rounded Corners 11">
            <a:extLst>
              <a:ext uri="{FF2B5EF4-FFF2-40B4-BE49-F238E27FC236}">
                <a16:creationId xmlns:a16="http://schemas.microsoft.com/office/drawing/2014/main" id="{22353176-E320-9DB5-983D-D73BD17AD9C4}"/>
              </a:ext>
            </a:extLst>
          </p:cNvPr>
          <p:cNvSpPr/>
          <p:nvPr/>
        </p:nvSpPr>
        <p:spPr bwMode="auto">
          <a:xfrm>
            <a:off x="566416"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8:00 am</a:t>
            </a:r>
          </a:p>
        </p:txBody>
      </p:sp>
      <p:sp>
        <p:nvSpPr>
          <p:cNvPr id="88" name="Rectangle: Rounded Corners 6">
            <a:extLst>
              <a:ext uri="{FF2B5EF4-FFF2-40B4-BE49-F238E27FC236}">
                <a16:creationId xmlns:a16="http://schemas.microsoft.com/office/drawing/2014/main" id="{5EC193DD-850E-E028-6F6C-ADED738A15D8}"/>
              </a:ext>
              <a:ext uri="{C183D7F6-B498-43B3-948B-1728B52AA6E4}">
                <adec:decorative xmlns:adec="http://schemas.microsoft.com/office/drawing/2017/decorative" val="1"/>
              </a:ext>
            </a:extLst>
          </p:cNvPr>
          <p:cNvSpPr/>
          <p:nvPr/>
        </p:nvSpPr>
        <p:spPr bwMode="auto">
          <a:xfrm>
            <a:off x="3802523" y="3167835"/>
            <a:ext cx="2844911"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Create a table of follow up tasks with the person assigned to each task.</a:t>
            </a: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p:txBody>
      </p:sp>
      <p:sp>
        <p:nvSpPr>
          <p:cNvPr id="89" name="Rectangle: Rounded Corners 13">
            <a:extLst>
              <a:ext uri="{FF2B5EF4-FFF2-40B4-BE49-F238E27FC236}">
                <a16:creationId xmlns:a16="http://schemas.microsoft.com/office/drawing/2014/main" id="{8436ACBE-1E4D-8D2C-3DB4-7F632B40B53E}"/>
              </a:ext>
            </a:extLst>
          </p:cNvPr>
          <p:cNvSpPr/>
          <p:nvPr/>
        </p:nvSpPr>
        <p:spPr bwMode="auto">
          <a:xfrm>
            <a:off x="382045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8:30 am</a:t>
            </a:r>
          </a:p>
        </p:txBody>
      </p:sp>
      <p:sp>
        <p:nvSpPr>
          <p:cNvPr id="90" name="TextBox 89">
            <a:extLst>
              <a:ext uri="{FF2B5EF4-FFF2-40B4-BE49-F238E27FC236}">
                <a16:creationId xmlns:a16="http://schemas.microsoft.com/office/drawing/2014/main" id="{A4DED15C-1162-0136-5FAD-2B282673DF52}"/>
              </a:ext>
            </a:extLst>
          </p:cNvPr>
          <p:cNvSpPr txBox="1"/>
          <p:nvPr/>
        </p:nvSpPr>
        <p:spPr>
          <a:xfrm>
            <a:off x="3802523" y="2033954"/>
            <a:ext cx="2907304"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Utilizing meeting summarization, the Judge can automate task creation and assignments for each person to complete by the end of day.</a:t>
            </a:r>
          </a:p>
        </p:txBody>
      </p:sp>
      <p:sp>
        <p:nvSpPr>
          <p:cNvPr id="91" name="Rectangle: Rounded Corners 15">
            <a:extLst>
              <a:ext uri="{FF2B5EF4-FFF2-40B4-BE49-F238E27FC236}">
                <a16:creationId xmlns:a16="http://schemas.microsoft.com/office/drawing/2014/main" id="{9B59D551-740F-7EF8-15E2-273C4D77A6B4}"/>
              </a:ext>
            </a:extLst>
          </p:cNvPr>
          <p:cNvSpPr/>
          <p:nvPr/>
        </p:nvSpPr>
        <p:spPr bwMode="auto">
          <a:xfrm>
            <a:off x="707449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10:30 am</a:t>
            </a:r>
          </a:p>
        </p:txBody>
      </p:sp>
      <p:sp>
        <p:nvSpPr>
          <p:cNvPr id="92" name="Rectangle: Rounded Corners 6">
            <a:extLst>
              <a:ext uri="{FF2B5EF4-FFF2-40B4-BE49-F238E27FC236}">
                <a16:creationId xmlns:a16="http://schemas.microsoft.com/office/drawing/2014/main" id="{F660C2C8-1DF2-9CA5-088B-4BEF29418878}"/>
              </a:ext>
              <a:ext uri="{C183D7F6-B498-43B3-948B-1728B52AA6E4}">
                <adec:decorative xmlns:adec="http://schemas.microsoft.com/office/drawing/2017/decorative" val="1"/>
              </a:ext>
            </a:extLst>
          </p:cNvPr>
          <p:cNvSpPr/>
          <p:nvPr/>
        </p:nvSpPr>
        <p:spPr bwMode="auto">
          <a:xfrm>
            <a:off x="7074494" y="3167835"/>
            <a:ext cx="2705513" cy="66583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Draft judgment based on this /file from clerk and this /file of research.</a:t>
            </a:r>
          </a:p>
        </p:txBody>
      </p:sp>
      <p:sp>
        <p:nvSpPr>
          <p:cNvPr id="93" name="TextBox 92">
            <a:extLst>
              <a:ext uri="{FF2B5EF4-FFF2-40B4-BE49-F238E27FC236}">
                <a16:creationId xmlns:a16="http://schemas.microsoft.com/office/drawing/2014/main" id="{F8216FDC-1A7B-F43B-CA43-A051FC25D440}"/>
              </a:ext>
            </a:extLst>
          </p:cNvPr>
          <p:cNvSpPr txBox="1"/>
          <p:nvPr/>
        </p:nvSpPr>
        <p:spPr>
          <a:xfrm>
            <a:off x="7074494" y="2033954"/>
            <a:ext cx="2705513"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Judge reviews the information presented by the Clerk and uses Copilot to provide additional in-depth legal research, finding legal precedents, statutes, and structuring judgment.</a:t>
            </a:r>
          </a:p>
        </p:txBody>
      </p:sp>
      <p:sp>
        <p:nvSpPr>
          <p:cNvPr id="94" name="Rectangle: Rounded Corners 6">
            <a:extLst>
              <a:ext uri="{FF2B5EF4-FFF2-40B4-BE49-F238E27FC236}">
                <a16:creationId xmlns:a16="http://schemas.microsoft.com/office/drawing/2014/main" id="{BC96A673-E31D-1E6C-5D63-EF67D9E15E30}"/>
              </a:ext>
              <a:ext uri="{C183D7F6-B498-43B3-948B-1728B52AA6E4}">
                <adec:decorative xmlns:adec="http://schemas.microsoft.com/office/drawing/2017/decorative" val="1"/>
              </a:ext>
            </a:extLst>
          </p:cNvPr>
          <p:cNvSpPr/>
          <p:nvPr/>
        </p:nvSpPr>
        <p:spPr bwMode="auto">
          <a:xfrm>
            <a:off x="3690824" y="5750163"/>
            <a:ext cx="2844911" cy="480654"/>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a:solidFill>
                  <a:srgbClr val="1A1A1A"/>
                </a:solidFill>
                <a:latin typeface="Segoe UI"/>
              </a:rPr>
              <a:t>Prompt: </a:t>
            </a:r>
            <a:r>
              <a:rPr lang="en-US" sz="900" b="1" spc="0" noProof="0">
                <a:solidFill>
                  <a:schemeClr val="tx1"/>
                </a:solidFill>
                <a:latin typeface="Segoe UI"/>
              </a:rPr>
              <a:t>Review last 24 hours of email</a:t>
            </a:r>
            <a:r>
              <a:rPr lang="en-US" sz="900" spc="0" noProof="0">
                <a:solidFill>
                  <a:schemeClr val="tx1"/>
                </a:solidFill>
                <a:latin typeface="Segoe UI"/>
              </a:rPr>
              <a:t> and list emails that require immediate response. Review schedule and identify any conflicts.</a:t>
            </a: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kern="0" noProof="0">
              <a:solidFill>
                <a:srgbClr val="1A1A1A"/>
              </a:solidFill>
              <a:latin typeface="Segoe UI"/>
            </a:endParaRPr>
          </a:p>
        </p:txBody>
      </p:sp>
      <p:sp>
        <p:nvSpPr>
          <p:cNvPr id="95" name="Rectangle: Rounded Corners 19">
            <a:extLst>
              <a:ext uri="{FF2B5EF4-FFF2-40B4-BE49-F238E27FC236}">
                <a16:creationId xmlns:a16="http://schemas.microsoft.com/office/drawing/2014/main" id="{DE97C2BF-69BD-DA4C-3519-F2B585B43C0C}"/>
              </a:ext>
            </a:extLst>
          </p:cNvPr>
          <p:cNvSpPr/>
          <p:nvPr/>
        </p:nvSpPr>
        <p:spPr bwMode="auto">
          <a:xfrm>
            <a:off x="3820455" y="405101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2:00 pm</a:t>
            </a:r>
          </a:p>
        </p:txBody>
      </p:sp>
      <p:sp>
        <p:nvSpPr>
          <p:cNvPr id="96" name="TextBox 95">
            <a:extLst>
              <a:ext uri="{FF2B5EF4-FFF2-40B4-BE49-F238E27FC236}">
                <a16:creationId xmlns:a16="http://schemas.microsoft.com/office/drawing/2014/main" id="{511774C5-05E6-DF6F-21B8-5133D5A00C70}"/>
              </a:ext>
            </a:extLst>
          </p:cNvPr>
          <p:cNvSpPr txBox="1"/>
          <p:nvPr/>
        </p:nvSpPr>
        <p:spPr>
          <a:xfrm>
            <a:off x="3690700" y="4500890"/>
            <a:ext cx="3026453"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Sort through emails and schedules to identify urgent needs and suggest meeting time adjustments.</a:t>
            </a:r>
          </a:p>
        </p:txBody>
      </p:sp>
      <p:sp>
        <p:nvSpPr>
          <p:cNvPr id="137" name="Oval 136">
            <a:extLst>
              <a:ext uri="{FF2B5EF4-FFF2-40B4-BE49-F238E27FC236}">
                <a16:creationId xmlns:a16="http://schemas.microsoft.com/office/drawing/2014/main" id="{5B5633BF-E2A9-9EB6-A88A-E1F53BF133A9}"/>
              </a:ext>
            </a:extLst>
          </p:cNvPr>
          <p:cNvSpPr>
            <a:spLocks/>
          </p:cNvSpPr>
          <p:nvPr/>
        </p:nvSpPr>
        <p:spPr bwMode="auto">
          <a:xfrm>
            <a:off x="7500428" y="527341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sp>
        <p:nvSpPr>
          <p:cNvPr id="152" name="TextBox 151">
            <a:extLst>
              <a:ext uri="{FF2B5EF4-FFF2-40B4-BE49-F238E27FC236}">
                <a16:creationId xmlns:a16="http://schemas.microsoft.com/office/drawing/2014/main" id="{F3E6B295-200F-E524-7091-80B7A496D9E0}"/>
              </a:ext>
            </a:extLst>
          </p:cNvPr>
          <p:cNvSpPr txBox="1"/>
          <p:nvPr/>
        </p:nvSpPr>
        <p:spPr>
          <a:xfrm>
            <a:off x="10186868" y="1509410"/>
            <a:ext cx="1905067" cy="1538883"/>
          </a:xfrm>
          <a:prstGeom prst="rect">
            <a:avLst/>
          </a:prstGeom>
          <a:noFill/>
        </p:spPr>
        <p:txBody>
          <a:bodyPr wrap="square" lIns="0" tIns="0" rIns="0" bIns="0" rtlCol="0">
            <a:spAutoFit/>
          </a:bodyPr>
          <a:lstStyle/>
          <a:p>
            <a:pPr algn="r"/>
            <a:r>
              <a:rPr lang="en-US" sz="2400" noProof="0">
                <a:solidFill>
                  <a:schemeClr val="accent3"/>
                </a:solidFill>
                <a:latin typeface="Segoe UI Semibold"/>
              </a:rPr>
              <a:t>Judge Williams</a:t>
            </a:r>
          </a:p>
          <a:p>
            <a:pPr algn="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works in a county courthouse.</a:t>
            </a:r>
          </a:p>
          <a:p>
            <a:pPr algn="r"/>
            <a:endParaRPr kumimoji="0" lang="en-US" sz="20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153" name="Graphic 152">
            <a:extLst>
              <a:ext uri="{FF2B5EF4-FFF2-40B4-BE49-F238E27FC236}">
                <a16:creationId xmlns:a16="http://schemas.microsoft.com/office/drawing/2014/main" id="{DE89BB7A-6A9D-E669-2B3C-F06825052A1D}"/>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10800000">
            <a:off x="11095650" y="2900532"/>
            <a:ext cx="274790" cy="274790"/>
          </a:xfrm>
          <a:prstGeom prst="rect">
            <a:avLst/>
          </a:prstGeom>
        </p:spPr>
      </p:pic>
      <p:sp>
        <p:nvSpPr>
          <p:cNvPr id="13" name="TextBox 12">
            <a:extLst>
              <a:ext uri="{FF2B5EF4-FFF2-40B4-BE49-F238E27FC236}">
                <a16:creationId xmlns:a16="http://schemas.microsoft.com/office/drawing/2014/main" id="{B4EF7CDD-FABD-CBA4-08DE-4694CA083C88}"/>
              </a:ext>
            </a:extLst>
          </p:cNvPr>
          <p:cNvSpPr txBox="1"/>
          <p:nvPr/>
        </p:nvSpPr>
        <p:spPr>
          <a:xfrm>
            <a:off x="7068596" y="4494256"/>
            <a:ext cx="2901234"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Significantly reduces the preparation time for the upcoming community keynote presentation. Generate a great first draft including images and talking points.</a:t>
            </a:r>
          </a:p>
        </p:txBody>
      </p:sp>
      <p:grpSp>
        <p:nvGrpSpPr>
          <p:cNvPr id="26" name="Group 25">
            <a:extLst>
              <a:ext uri="{FF2B5EF4-FFF2-40B4-BE49-F238E27FC236}">
                <a16:creationId xmlns:a16="http://schemas.microsoft.com/office/drawing/2014/main" id="{7EF2CAF2-5A86-86CC-AF68-2438BE8D8BD2}"/>
              </a:ext>
            </a:extLst>
          </p:cNvPr>
          <p:cNvGrpSpPr/>
          <p:nvPr/>
        </p:nvGrpSpPr>
        <p:grpSpPr>
          <a:xfrm>
            <a:off x="7228693" y="2721943"/>
            <a:ext cx="2351135" cy="360000"/>
            <a:chOff x="588263" y="2657420"/>
            <a:chExt cx="2351135" cy="360000"/>
          </a:xfrm>
        </p:grpSpPr>
        <p:pic>
          <p:nvPicPr>
            <p:cNvPr id="27" name="Picture 26">
              <a:extLst>
                <a:ext uri="{FF2B5EF4-FFF2-40B4-BE49-F238E27FC236}">
                  <a16:creationId xmlns:a16="http://schemas.microsoft.com/office/drawing/2014/main" id="{B8ECA06C-D0CA-DC08-0ACB-730DC1962C0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8" name="TextBox 27">
              <a:extLst>
                <a:ext uri="{FF2B5EF4-FFF2-40B4-BE49-F238E27FC236}">
                  <a16:creationId xmlns:a16="http://schemas.microsoft.com/office/drawing/2014/main" id="{A55C56E1-9420-0A1F-D807-6C5B0BFCF6A1}"/>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2" name="Group 31">
            <a:extLst>
              <a:ext uri="{FF2B5EF4-FFF2-40B4-BE49-F238E27FC236}">
                <a16:creationId xmlns:a16="http://schemas.microsoft.com/office/drawing/2014/main" id="{43EC9A8A-3F00-85DC-1E26-84768B606ECE}"/>
              </a:ext>
            </a:extLst>
          </p:cNvPr>
          <p:cNvGrpSpPr/>
          <p:nvPr/>
        </p:nvGrpSpPr>
        <p:grpSpPr>
          <a:xfrm>
            <a:off x="653131" y="2640954"/>
            <a:ext cx="2011569" cy="411480"/>
            <a:chOff x="4495083" y="5273411"/>
            <a:chExt cx="2011569" cy="411480"/>
          </a:xfrm>
        </p:grpSpPr>
        <p:grpSp>
          <p:nvGrpSpPr>
            <p:cNvPr id="33" name="Group 32">
              <a:extLst>
                <a:ext uri="{FF2B5EF4-FFF2-40B4-BE49-F238E27FC236}">
                  <a16:creationId xmlns:a16="http://schemas.microsoft.com/office/drawing/2014/main" id="{58C6A186-21BE-A59F-5ED3-D338DD1762C8}"/>
                </a:ext>
              </a:extLst>
            </p:cNvPr>
            <p:cNvGrpSpPr/>
            <p:nvPr/>
          </p:nvGrpSpPr>
          <p:grpSpPr>
            <a:xfrm>
              <a:off x="4495083" y="5273411"/>
              <a:ext cx="411480" cy="411480"/>
              <a:chOff x="4447458" y="5129735"/>
              <a:chExt cx="411480" cy="411480"/>
            </a:xfrm>
          </p:grpSpPr>
          <p:sp>
            <p:nvSpPr>
              <p:cNvPr id="35" name="Oval 34">
                <a:extLst>
                  <a:ext uri="{FF2B5EF4-FFF2-40B4-BE49-F238E27FC236}">
                    <a16:creationId xmlns:a16="http://schemas.microsoft.com/office/drawing/2014/main" id="{50C11BF0-7657-472A-A55C-5F80C43D6041}"/>
                  </a:ext>
                </a:extLst>
              </p:cNvPr>
              <p:cNvSpPr>
                <a:spLocks/>
              </p:cNvSpPr>
              <p:nvPr/>
            </p:nvSpPr>
            <p:spPr bwMode="auto">
              <a:xfrm>
                <a:off x="4447458" y="512973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36" name="Picture 35" descr="Zip Co logo SVG free download, id: 101874 - Brandlogos.net">
                <a:hlinkClick r:id="rId13"/>
                <a:extLst>
                  <a:ext uri="{FF2B5EF4-FFF2-40B4-BE49-F238E27FC236}">
                    <a16:creationId xmlns:a16="http://schemas.microsoft.com/office/drawing/2014/main" id="{B6091037-B774-956A-1938-43B40796B5D2}"/>
                  </a:ext>
                </a:extLst>
              </p:cNvPr>
              <p:cNvPicPr>
                <a:picLocks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584569" y="5292092"/>
                <a:ext cx="197434" cy="160448"/>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TextBox 33">
              <a:extLst>
                <a:ext uri="{FF2B5EF4-FFF2-40B4-BE49-F238E27FC236}">
                  <a16:creationId xmlns:a16="http://schemas.microsoft.com/office/drawing/2014/main" id="{8D14C499-5403-097C-CA2D-653B87ED4357}"/>
                </a:ext>
                <a:ext uri="{C183D7F6-B498-43B3-948B-1728B52AA6E4}">
                  <adec:decorative xmlns:adec="http://schemas.microsoft.com/office/drawing/2017/decorative" val="0"/>
                </a:ext>
              </a:extLst>
            </p:cNvPr>
            <p:cNvSpPr txBox="1"/>
            <p:nvPr/>
          </p:nvSpPr>
          <p:spPr>
            <a:xfrm>
              <a:off x="5010283" y="5411550"/>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grpSp>
      <p:grpSp>
        <p:nvGrpSpPr>
          <p:cNvPr id="37" name="Group 36">
            <a:extLst>
              <a:ext uri="{FF2B5EF4-FFF2-40B4-BE49-F238E27FC236}">
                <a16:creationId xmlns:a16="http://schemas.microsoft.com/office/drawing/2014/main" id="{CA1D78A6-3C23-CF10-D942-2D8F18528C73}"/>
              </a:ext>
            </a:extLst>
          </p:cNvPr>
          <p:cNvGrpSpPr/>
          <p:nvPr/>
        </p:nvGrpSpPr>
        <p:grpSpPr>
          <a:xfrm>
            <a:off x="3907760" y="2694791"/>
            <a:ext cx="2118640" cy="411480"/>
            <a:chOff x="-900503" y="2282565"/>
            <a:chExt cx="2118640" cy="411480"/>
          </a:xfrm>
        </p:grpSpPr>
        <p:sp>
          <p:nvSpPr>
            <p:cNvPr id="38" name="Oval 37">
              <a:extLst>
                <a:ext uri="{FF2B5EF4-FFF2-40B4-BE49-F238E27FC236}">
                  <a16:creationId xmlns:a16="http://schemas.microsoft.com/office/drawing/2014/main" id="{F4C8EEAB-A5F7-4813-1775-EA43FDED2461}"/>
                </a:ext>
              </a:extLst>
            </p:cNvPr>
            <p:cNvSpPr>
              <a:spLocks/>
            </p:cNvSpPr>
            <p:nvPr/>
          </p:nvSpPr>
          <p:spPr bwMode="auto">
            <a:xfrm>
              <a:off x="-900503" y="228256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39" name="Picture 6" descr="Microsoft Teams Logo, symbol, meaning, history, PNG">
              <a:hlinkClick r:id="rId15"/>
              <a:extLst>
                <a:ext uri="{FF2B5EF4-FFF2-40B4-BE49-F238E27FC236}">
                  <a16:creationId xmlns:a16="http://schemas.microsoft.com/office/drawing/2014/main" id="{DD833122-98F6-FB14-7738-4147DDD43456}"/>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l="20244" r="20244"/>
            <a:stretch/>
          </p:blipFill>
          <p:spPr bwMode="auto">
            <a:xfrm>
              <a:off x="-752957" y="2417245"/>
              <a:ext cx="188383" cy="178057"/>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607BC260-BA6A-9332-3F63-6D76BA821B92}"/>
                </a:ext>
                <a:ext uri="{C183D7F6-B498-43B3-948B-1728B52AA6E4}">
                  <adec:decorative xmlns:adec="http://schemas.microsoft.com/office/drawing/2017/decorative" val="0"/>
                </a:ext>
              </a:extLst>
            </p:cNvPr>
            <p:cNvSpPr txBox="1"/>
            <p:nvPr/>
          </p:nvSpPr>
          <p:spPr>
            <a:xfrm>
              <a:off x="-383919" y="2401037"/>
              <a:ext cx="1602056" cy="184666"/>
            </a:xfrm>
            <a:prstGeom prst="rect">
              <a:avLst/>
            </a:prstGeom>
            <a:noFill/>
          </p:spPr>
          <p:txBody>
            <a:bodyPr wrap="square" lIns="0" tIns="0" rIns="0" bIns="0" rtlCol="0" anchor="ctr">
              <a:spAutoFit/>
            </a:bodyPr>
            <a:lstStyle/>
            <a:p>
              <a:pPr defTabSz="914367">
                <a:defRPr/>
              </a:pPr>
              <a:r>
                <a:rPr lang="en-US" sz="1200" noProof="0">
                  <a:solidFill>
                    <a:prstClr val="black"/>
                  </a:solidFill>
                  <a:latin typeface="Segoe UI Semibold"/>
                </a:rPr>
                <a:t>Copilot in Teams</a:t>
              </a:r>
            </a:p>
          </p:txBody>
        </p:sp>
      </p:grpSp>
      <p:grpSp>
        <p:nvGrpSpPr>
          <p:cNvPr id="44" name="Group 43">
            <a:extLst>
              <a:ext uri="{FF2B5EF4-FFF2-40B4-BE49-F238E27FC236}">
                <a16:creationId xmlns:a16="http://schemas.microsoft.com/office/drawing/2014/main" id="{FB7405ED-AC7C-FC50-1AFB-728416BD6566}"/>
              </a:ext>
            </a:extLst>
          </p:cNvPr>
          <p:cNvGrpSpPr/>
          <p:nvPr/>
        </p:nvGrpSpPr>
        <p:grpSpPr>
          <a:xfrm>
            <a:off x="7245011" y="5343051"/>
            <a:ext cx="2146655" cy="190965"/>
            <a:chOff x="7951310" y="5159246"/>
            <a:chExt cx="2146655" cy="190965"/>
          </a:xfrm>
        </p:grpSpPr>
        <p:sp>
          <p:nvSpPr>
            <p:cNvPr id="45" name="TextBox 44">
              <a:extLst>
                <a:ext uri="{FF2B5EF4-FFF2-40B4-BE49-F238E27FC236}">
                  <a16:creationId xmlns:a16="http://schemas.microsoft.com/office/drawing/2014/main" id="{2C541082-37D9-0DA6-42E2-20C4354030C1}"/>
                </a:ext>
                <a:ext uri="{C183D7F6-B498-43B3-948B-1728B52AA6E4}">
                  <adec:decorative xmlns:adec="http://schemas.microsoft.com/office/drawing/2017/decorative" val="0"/>
                </a:ext>
              </a:extLst>
            </p:cNvPr>
            <p:cNvSpPr txBox="1"/>
            <p:nvPr/>
          </p:nvSpPr>
          <p:spPr>
            <a:xfrm>
              <a:off x="8301173" y="5162395"/>
              <a:ext cx="1796792" cy="184666"/>
            </a:xfrm>
            <a:prstGeom prst="rect">
              <a:avLst/>
            </a:prstGeom>
            <a:noFill/>
          </p:spPr>
          <p:txBody>
            <a:bodyPr wrap="square" lIns="0" tIns="0" rIns="0" bIns="0" rtlCol="0" anchor="ctr">
              <a:spAutoFit/>
            </a:bodyPr>
            <a:lstStyle/>
            <a:p>
              <a:pPr defTabSz="914367">
                <a:defRPr/>
              </a:pPr>
              <a:r>
                <a:rPr lang="en-US" sz="1200" noProof="0">
                  <a:solidFill>
                    <a:prstClr val="black"/>
                  </a:solidFill>
                  <a:latin typeface="Segoe UI Semibold"/>
                </a:rPr>
                <a:t>Copilot in PowerPoint</a:t>
              </a:r>
            </a:p>
          </p:txBody>
        </p:sp>
        <p:pic>
          <p:nvPicPr>
            <p:cNvPr id="49" name="Picture 4" descr="Microsoft PowerPoint Logo - PNG and Vector - Logo Download">
              <a:hlinkClick r:id="rId17"/>
              <a:extLst>
                <a:ext uri="{FF2B5EF4-FFF2-40B4-BE49-F238E27FC236}">
                  <a16:creationId xmlns:a16="http://schemas.microsoft.com/office/drawing/2014/main" id="{32AD2832-E892-0B7F-68BD-47296E8A37A2}"/>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7951310" y="5159246"/>
              <a:ext cx="205287" cy="1909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Group 49">
            <a:extLst>
              <a:ext uri="{FF2B5EF4-FFF2-40B4-BE49-F238E27FC236}">
                <a16:creationId xmlns:a16="http://schemas.microsoft.com/office/drawing/2014/main" id="{A3EAC597-9029-C5A3-DF05-010558F8BA04}"/>
              </a:ext>
            </a:extLst>
          </p:cNvPr>
          <p:cNvGrpSpPr/>
          <p:nvPr/>
        </p:nvGrpSpPr>
        <p:grpSpPr>
          <a:xfrm>
            <a:off x="4012265" y="5269635"/>
            <a:ext cx="2011569" cy="411480"/>
            <a:chOff x="4495083" y="5273411"/>
            <a:chExt cx="2011569" cy="411480"/>
          </a:xfrm>
        </p:grpSpPr>
        <p:grpSp>
          <p:nvGrpSpPr>
            <p:cNvPr id="51" name="Group 50">
              <a:extLst>
                <a:ext uri="{FF2B5EF4-FFF2-40B4-BE49-F238E27FC236}">
                  <a16:creationId xmlns:a16="http://schemas.microsoft.com/office/drawing/2014/main" id="{51680C58-B6F2-19CE-4CDD-41DA29BD87EA}"/>
                </a:ext>
              </a:extLst>
            </p:cNvPr>
            <p:cNvGrpSpPr/>
            <p:nvPr/>
          </p:nvGrpSpPr>
          <p:grpSpPr>
            <a:xfrm>
              <a:off x="4495083" y="5273411"/>
              <a:ext cx="411480" cy="411480"/>
              <a:chOff x="4447458" y="5129735"/>
              <a:chExt cx="411480" cy="411480"/>
            </a:xfrm>
          </p:grpSpPr>
          <p:sp>
            <p:nvSpPr>
              <p:cNvPr id="53" name="Oval 52">
                <a:extLst>
                  <a:ext uri="{FF2B5EF4-FFF2-40B4-BE49-F238E27FC236}">
                    <a16:creationId xmlns:a16="http://schemas.microsoft.com/office/drawing/2014/main" id="{23F80775-B0FF-8224-E79C-B4624056CCED}"/>
                  </a:ext>
                </a:extLst>
              </p:cNvPr>
              <p:cNvSpPr>
                <a:spLocks/>
              </p:cNvSpPr>
              <p:nvPr/>
            </p:nvSpPr>
            <p:spPr bwMode="auto">
              <a:xfrm>
                <a:off x="4447458" y="512973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54" name="Picture 53" descr="Zip Co logo SVG free download, id: 101874 - Brandlogos.net">
                <a:hlinkClick r:id="rId13"/>
                <a:extLst>
                  <a:ext uri="{FF2B5EF4-FFF2-40B4-BE49-F238E27FC236}">
                    <a16:creationId xmlns:a16="http://schemas.microsoft.com/office/drawing/2014/main" id="{4CB9208F-5F4A-30F9-C699-E66B852A2D38}"/>
                  </a:ext>
                </a:extLst>
              </p:cNvPr>
              <p:cNvPicPr>
                <a:picLocks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584569" y="5292092"/>
                <a:ext cx="197434" cy="160448"/>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TextBox 51">
              <a:extLst>
                <a:ext uri="{FF2B5EF4-FFF2-40B4-BE49-F238E27FC236}">
                  <a16:creationId xmlns:a16="http://schemas.microsoft.com/office/drawing/2014/main" id="{4D57C0C1-B9DB-54EA-29E6-249EDA69840A}"/>
                </a:ext>
                <a:ext uri="{C183D7F6-B498-43B3-948B-1728B52AA6E4}">
                  <adec:decorative xmlns:adec="http://schemas.microsoft.com/office/drawing/2017/decorative" val="0"/>
                </a:ext>
              </a:extLst>
            </p:cNvPr>
            <p:cNvSpPr txBox="1"/>
            <p:nvPr/>
          </p:nvSpPr>
          <p:spPr>
            <a:xfrm>
              <a:off x="5010283" y="5411550"/>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grpSp>
      <p:grpSp>
        <p:nvGrpSpPr>
          <p:cNvPr id="55" name="Group 54">
            <a:extLst>
              <a:ext uri="{FF2B5EF4-FFF2-40B4-BE49-F238E27FC236}">
                <a16:creationId xmlns:a16="http://schemas.microsoft.com/office/drawing/2014/main" id="{7FC44213-D642-26DF-C10A-DA50B44E87E6}"/>
              </a:ext>
            </a:extLst>
          </p:cNvPr>
          <p:cNvGrpSpPr/>
          <p:nvPr/>
        </p:nvGrpSpPr>
        <p:grpSpPr>
          <a:xfrm>
            <a:off x="677447" y="5323973"/>
            <a:ext cx="2118640" cy="411480"/>
            <a:chOff x="-900503" y="2282565"/>
            <a:chExt cx="2118640" cy="411480"/>
          </a:xfrm>
        </p:grpSpPr>
        <p:sp>
          <p:nvSpPr>
            <p:cNvPr id="56" name="Oval 55">
              <a:extLst>
                <a:ext uri="{FF2B5EF4-FFF2-40B4-BE49-F238E27FC236}">
                  <a16:creationId xmlns:a16="http://schemas.microsoft.com/office/drawing/2014/main" id="{886DD995-0D52-E133-82A7-E9522E682082}"/>
                </a:ext>
              </a:extLst>
            </p:cNvPr>
            <p:cNvSpPr>
              <a:spLocks/>
            </p:cNvSpPr>
            <p:nvPr/>
          </p:nvSpPr>
          <p:spPr bwMode="auto">
            <a:xfrm>
              <a:off x="-900503" y="228256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57" name="Picture 6" descr="Microsoft Teams Logo, symbol, meaning, history, PNG">
              <a:hlinkClick r:id="rId15"/>
              <a:extLst>
                <a:ext uri="{FF2B5EF4-FFF2-40B4-BE49-F238E27FC236}">
                  <a16:creationId xmlns:a16="http://schemas.microsoft.com/office/drawing/2014/main" id="{8C2DEA36-C292-87B1-1EC0-58066CE0D2F5}"/>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l="20244" r="20244"/>
            <a:stretch/>
          </p:blipFill>
          <p:spPr bwMode="auto">
            <a:xfrm>
              <a:off x="-752957" y="2417245"/>
              <a:ext cx="188383" cy="178057"/>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C21FFACD-6790-D30E-B508-215443D0A762}"/>
                </a:ext>
                <a:ext uri="{C183D7F6-B498-43B3-948B-1728B52AA6E4}">
                  <adec:decorative xmlns:adec="http://schemas.microsoft.com/office/drawing/2017/decorative" val="0"/>
                </a:ext>
              </a:extLst>
            </p:cNvPr>
            <p:cNvSpPr txBox="1"/>
            <p:nvPr/>
          </p:nvSpPr>
          <p:spPr>
            <a:xfrm>
              <a:off x="-383919" y="2401037"/>
              <a:ext cx="1602056" cy="184666"/>
            </a:xfrm>
            <a:prstGeom prst="rect">
              <a:avLst/>
            </a:prstGeom>
            <a:noFill/>
          </p:spPr>
          <p:txBody>
            <a:bodyPr wrap="square" lIns="0" tIns="0" rIns="0" bIns="0" rtlCol="0" anchor="ctr">
              <a:spAutoFit/>
            </a:bodyPr>
            <a:lstStyle/>
            <a:p>
              <a:pPr defTabSz="914367">
                <a:defRPr/>
              </a:pPr>
              <a:r>
                <a:rPr lang="en-US" sz="1200" noProof="0">
                  <a:solidFill>
                    <a:prstClr val="black"/>
                  </a:solidFill>
                  <a:latin typeface="Segoe UI Semibold"/>
                </a:rPr>
                <a:t>Copilot in Teams</a:t>
              </a:r>
            </a:p>
          </p:txBody>
        </p:sp>
      </p:grpSp>
    </p:spTree>
    <p:extLst>
      <p:ext uri="{BB962C8B-B14F-4D97-AF65-F5344CB8AC3E}">
        <p14:creationId xmlns:p14="http://schemas.microsoft.com/office/powerpoint/2010/main" val="296890735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a:t>”Effort” level for each scenario </a:t>
            </a:r>
            <a:br>
              <a:rPr lang="en-US" noProof="0"/>
            </a:br>
            <a:endParaRPr lang="en-US" sz="2000" noProof="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1879041" y="1842801"/>
            <a:ext cx="8410471"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80913" y="229526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11" name="Group 10">
            <a:extLst>
              <a:ext uri="{FF2B5EF4-FFF2-40B4-BE49-F238E27FC236}">
                <a16:creationId xmlns:a16="http://schemas.microsoft.com/office/drawing/2014/main" id="{0080B77E-F273-5C44-258C-E7DD7A7704F9}"/>
              </a:ext>
            </a:extLst>
          </p:cNvPr>
          <p:cNvGrpSpPr/>
          <p:nvPr/>
        </p:nvGrpSpPr>
        <p:grpSpPr>
          <a:xfrm>
            <a:off x="5701753" y="3091377"/>
            <a:ext cx="744537" cy="744536"/>
            <a:chOff x="5553520" y="1717263"/>
            <a:chExt cx="640110" cy="640108"/>
          </a:xfrm>
        </p:grpSpPr>
        <p:sp>
          <p:nvSpPr>
            <p:cNvPr id="12" name="Oval 11">
              <a:extLst>
                <a:ext uri="{FF2B5EF4-FFF2-40B4-BE49-F238E27FC236}">
                  <a16:creationId xmlns:a16="http://schemas.microsoft.com/office/drawing/2014/main" id="{EA16DA85-030D-A3A6-F34A-BEC4C124C383}"/>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3" name="Oval 1091_1">
              <a:extLst>
                <a:ext uri="{FF2B5EF4-FFF2-40B4-BE49-F238E27FC236}">
                  <a16:creationId xmlns:a16="http://schemas.microsoft.com/office/drawing/2014/main" id="{25C226EA-FAD9-7023-9921-2C9EF8DC60F2}"/>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14" name="Rectangle 13">
            <a:extLst>
              <a:ext uri="{FF2B5EF4-FFF2-40B4-BE49-F238E27FC236}">
                <a16:creationId xmlns:a16="http://schemas.microsoft.com/office/drawing/2014/main" id="{E56782E7-AAE2-7A77-5B10-08DC175ECF5C}"/>
              </a:ext>
            </a:extLst>
          </p:cNvPr>
          <p:cNvSpPr/>
          <p:nvPr/>
        </p:nvSpPr>
        <p:spPr bwMode="auto">
          <a:xfrm>
            <a:off x="4811114" y="2508605"/>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8464" y="1518339"/>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p:nvPr/>
        </p:nvSpPr>
        <p:spPr bwMode="auto">
          <a:xfrm>
            <a:off x="4725368" y="4554992"/>
            <a:ext cx="2464939"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Microsoft 365 Copilot</a:t>
            </a:r>
          </a:p>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Security Copilot</a:t>
            </a:r>
          </a:p>
        </p:txBody>
      </p:sp>
      <p:sp>
        <p:nvSpPr>
          <p:cNvPr id="23" name="TextBox 22">
            <a:extLst>
              <a:ext uri="{FF2B5EF4-FFF2-40B4-BE49-F238E27FC236}">
                <a16:creationId xmlns:a16="http://schemas.microsoft.com/office/drawing/2014/main" id="{CF00C3D3-B1E4-C188-849F-54568FD4C06A}"/>
              </a:ext>
            </a:extLst>
          </p:cNvPr>
          <p:cNvSpPr txBox="1"/>
          <p:nvPr/>
        </p:nvSpPr>
        <p:spPr>
          <a:xfrm>
            <a:off x="4714068" y="4197574"/>
            <a:ext cx="247623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5860555" y="3258646"/>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10695" y="2306333"/>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29" name="Group 28">
            <a:extLst>
              <a:ext uri="{FF2B5EF4-FFF2-40B4-BE49-F238E27FC236}">
                <a16:creationId xmlns:a16="http://schemas.microsoft.com/office/drawing/2014/main" id="{BD93BD7B-828A-B5DF-846E-D226201DEC8D}"/>
              </a:ext>
            </a:extLst>
          </p:cNvPr>
          <p:cNvGrpSpPr/>
          <p:nvPr/>
        </p:nvGrpSpPr>
        <p:grpSpPr>
          <a:xfrm>
            <a:off x="8236148" y="3013880"/>
            <a:ext cx="744537" cy="744536"/>
            <a:chOff x="5553520" y="1717263"/>
            <a:chExt cx="640110" cy="640108"/>
          </a:xfrm>
        </p:grpSpPr>
        <p:sp>
          <p:nvSpPr>
            <p:cNvPr id="30" name="Oval 29">
              <a:extLst>
                <a:ext uri="{FF2B5EF4-FFF2-40B4-BE49-F238E27FC236}">
                  <a16:creationId xmlns:a16="http://schemas.microsoft.com/office/drawing/2014/main" id="{3B29053F-F06D-745A-5735-A93B31CF4DFF}"/>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2" name="Oval 1091_1">
              <a:extLst>
                <a:ext uri="{FF2B5EF4-FFF2-40B4-BE49-F238E27FC236}">
                  <a16:creationId xmlns:a16="http://schemas.microsoft.com/office/drawing/2014/main" id="{C203A788-395D-554D-7C14-CA24CAAEF703}"/>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33" name="Rectangle 32">
            <a:extLst>
              <a:ext uri="{FF2B5EF4-FFF2-40B4-BE49-F238E27FC236}">
                <a16:creationId xmlns:a16="http://schemas.microsoft.com/office/drawing/2014/main" id="{75BC062F-832E-722B-BF7D-121DE5649341}"/>
              </a:ext>
            </a:extLst>
          </p:cNvPr>
          <p:cNvSpPr/>
          <p:nvPr/>
        </p:nvSpPr>
        <p:spPr bwMode="auto">
          <a:xfrm>
            <a:off x="7857112" y="2498781"/>
            <a:ext cx="1423604"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34" name="Rectangle 33">
            <a:extLst>
              <a:ext uri="{FF2B5EF4-FFF2-40B4-BE49-F238E27FC236}">
                <a16:creationId xmlns:a16="http://schemas.microsoft.com/office/drawing/2014/main" id="{2817A4C0-E0D0-FAD3-FAFB-657E4EBC47D9}"/>
              </a:ext>
            </a:extLst>
          </p:cNvPr>
          <p:cNvSpPr/>
          <p:nvPr/>
        </p:nvSpPr>
        <p:spPr bwMode="auto">
          <a:xfrm>
            <a:off x="7311197" y="4597071"/>
            <a:ext cx="2627388"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a:buFont typeface="Arial" panose="020B0604020202020204" pitchFamily="34" charset="0"/>
              <a:buChar char="•"/>
              <a:defRPr/>
            </a:pPr>
            <a:r>
              <a:rPr lang="en-US" sz="1100" noProof="0">
                <a:solidFill>
                  <a:srgbClr val="000000"/>
                </a:solidFill>
              </a:rPr>
              <a:t>Role-based Copilot agents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chemeClr val="tx1"/>
                </a:solidFill>
                <a:effectLst/>
                <a:uLnTx/>
                <a:uFillTx/>
                <a:ea typeface="+mn-ea"/>
                <a:cs typeface="+mn-cs"/>
              </a:rPr>
              <a:t>Copilot Studio</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noProof="0">
                <a:solidFill>
                  <a:schemeClr val="tx1"/>
                </a:solidFill>
              </a:rPr>
              <a:t>Azure AI Studio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7294273" y="4082878"/>
            <a:ext cx="2475710"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Copilot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8392878" y="3203879"/>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sp>
        <p:nvSpPr>
          <p:cNvPr id="38" name="Arc 37">
            <a:extLst>
              <a:ext uri="{FF2B5EF4-FFF2-40B4-BE49-F238E27FC236}">
                <a16:creationId xmlns:a16="http://schemas.microsoft.com/office/drawing/2014/main" id="{07FDE929-50EA-B875-BDB6-38130A48A1BA}"/>
              </a:ext>
              <a:ext uri="{C183D7F6-B498-43B3-948B-1728B52AA6E4}">
                <adec:decorative xmlns:adec="http://schemas.microsoft.com/office/drawing/2017/decorative" val="1"/>
              </a:ext>
            </a:extLst>
          </p:cNvPr>
          <p:cNvSpPr/>
          <p:nvPr/>
        </p:nvSpPr>
        <p:spPr>
          <a:xfrm rot="4256932">
            <a:off x="5738513" y="3134456"/>
            <a:ext cx="740664" cy="683948"/>
          </a:xfrm>
          <a:prstGeom prst="arc">
            <a:avLst>
              <a:gd name="adj1" fmla="val 13985583"/>
              <a:gd name="adj2" fmla="val 21476276"/>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66" name="Oval 65">
            <a:extLst>
              <a:ext uri="{FF2B5EF4-FFF2-40B4-BE49-F238E27FC236}">
                <a16:creationId xmlns:a16="http://schemas.microsoft.com/office/drawing/2014/main" id="{3B92D806-4233-2EAB-C6A1-F9E0DEB92A41}"/>
              </a:ext>
              <a:ext uri="{C183D7F6-B498-43B3-948B-1728B52AA6E4}">
                <adec:decorative xmlns:adec="http://schemas.microsoft.com/office/drawing/2017/decorative" val="1"/>
              </a:ext>
            </a:extLst>
          </p:cNvPr>
          <p:cNvSpPr/>
          <p:nvPr/>
        </p:nvSpPr>
        <p:spPr>
          <a:xfrm>
            <a:off x="8240478" y="3098975"/>
            <a:ext cx="731520" cy="731520"/>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30909" y="231125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2203638" y="2569969"/>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p:nvPr/>
        </p:nvSpPr>
        <p:spPr bwMode="auto">
          <a:xfrm>
            <a:off x="2226441" y="4566104"/>
            <a:ext cx="2398972"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rgbClr val="000000"/>
                </a:solidFill>
                <a:effectLst/>
                <a:uLnTx/>
                <a:uFillTx/>
                <a:latin typeface="Segoe UI"/>
                <a:ea typeface="+mn-ea"/>
                <a:cs typeface="+mn-cs"/>
              </a:rPr>
              <a:t>Microsoft 365 Copilot Chat</a:t>
            </a:r>
          </a:p>
        </p:txBody>
      </p:sp>
      <p:sp>
        <p:nvSpPr>
          <p:cNvPr id="70" name="TextBox 69">
            <a:extLst>
              <a:ext uri="{FF2B5EF4-FFF2-40B4-BE49-F238E27FC236}">
                <a16:creationId xmlns:a16="http://schemas.microsoft.com/office/drawing/2014/main" id="{54D29E12-4AF2-0B91-6B55-DFC4772E4D58}"/>
              </a:ext>
            </a:extLst>
          </p:cNvPr>
          <p:cNvSpPr txBox="1"/>
          <p:nvPr/>
        </p:nvSpPr>
        <p:spPr>
          <a:xfrm>
            <a:off x="2226441" y="4212150"/>
            <a:ext cx="238812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p:nvPr/>
        </p:nvSpPr>
        <p:spPr>
          <a:xfrm>
            <a:off x="3094171" y="3162536"/>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grpSp>
        <p:nvGrpSpPr>
          <p:cNvPr id="72" name="Group 71">
            <a:extLst>
              <a:ext uri="{FF2B5EF4-FFF2-40B4-BE49-F238E27FC236}">
                <a16:creationId xmlns:a16="http://schemas.microsoft.com/office/drawing/2014/main" id="{B431EE5E-5CA5-A425-BF69-941ACA0BB7E2}"/>
              </a:ext>
            </a:extLst>
          </p:cNvPr>
          <p:cNvGrpSpPr/>
          <p:nvPr/>
        </p:nvGrpSpPr>
        <p:grpSpPr>
          <a:xfrm>
            <a:off x="3092234" y="3177350"/>
            <a:ext cx="744537" cy="744536"/>
            <a:chOff x="5553520" y="1717263"/>
            <a:chExt cx="640110" cy="640108"/>
          </a:xfrm>
        </p:grpSpPr>
        <p:sp>
          <p:nvSpPr>
            <p:cNvPr id="73" name="Oval 72">
              <a:extLst>
                <a:ext uri="{FF2B5EF4-FFF2-40B4-BE49-F238E27FC236}">
                  <a16:creationId xmlns:a16="http://schemas.microsoft.com/office/drawing/2014/main" id="{9AD6DA66-C5A2-8D2A-33EA-7010BF166228}"/>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4" name="Oval 1091_1">
              <a:extLst>
                <a:ext uri="{FF2B5EF4-FFF2-40B4-BE49-F238E27FC236}">
                  <a16:creationId xmlns:a16="http://schemas.microsoft.com/office/drawing/2014/main" id="{34019C0B-CCFB-9415-E140-457CEA5DBBC9}"/>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75" name="TextBox 74">
            <a:extLst>
              <a:ext uri="{FF2B5EF4-FFF2-40B4-BE49-F238E27FC236}">
                <a16:creationId xmlns:a16="http://schemas.microsoft.com/office/drawing/2014/main" id="{60CFB97A-3BEC-0AC5-3269-6992F910B89C}"/>
              </a:ext>
            </a:extLst>
          </p:cNvPr>
          <p:cNvSpPr txBox="1"/>
          <p:nvPr/>
        </p:nvSpPr>
        <p:spPr>
          <a:xfrm>
            <a:off x="3262552" y="3270134"/>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p:nvPr/>
        </p:nvSpPr>
        <p:spPr>
          <a:xfrm>
            <a:off x="5693499" y="3097363"/>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46073176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70733-0F63-1E2D-CB0A-B1817B7F7BAF}"/>
            </a:ext>
          </a:extLst>
        </p:cNvPr>
        <p:cNvGrpSpPr/>
        <p:nvPr/>
      </p:nvGrpSpPr>
      <p:grpSpPr>
        <a:xfrm>
          <a:off x="0" y="0"/>
          <a:ext cx="0" cy="0"/>
          <a:chOff x="0" y="0"/>
          <a:chExt cx="0" cy="0"/>
        </a:xfrm>
      </p:grpSpPr>
      <p:sp>
        <p:nvSpPr>
          <p:cNvPr id="38" name="Title 37">
            <a:extLst>
              <a:ext uri="{FF2B5EF4-FFF2-40B4-BE49-F238E27FC236}">
                <a16:creationId xmlns:a16="http://schemas.microsoft.com/office/drawing/2014/main" id="{F33F4720-4E4D-D13C-D4DA-894561E25D88}"/>
              </a:ext>
            </a:extLst>
          </p:cNvPr>
          <p:cNvSpPr>
            <a:spLocks noGrp="1"/>
          </p:cNvSpPr>
          <p:nvPr>
            <p:ph type="title"/>
          </p:nvPr>
        </p:nvSpPr>
        <p:spPr>
          <a:xfrm>
            <a:off x="584199" y="387766"/>
            <a:ext cx="3599821" cy="263149"/>
          </a:xfrm>
        </p:spPr>
        <p:txBody>
          <a:bodyPr/>
          <a:lstStyle/>
          <a:p>
            <a:r>
              <a:rPr lang="en-US" noProof="0"/>
              <a:t>A day in the life of a Prosecutor</a:t>
            </a:r>
          </a:p>
        </p:txBody>
      </p:sp>
      <p:sp>
        <p:nvSpPr>
          <p:cNvPr id="125" name="Text Placeholder 124">
            <a:extLst>
              <a:ext uri="{FF2B5EF4-FFF2-40B4-BE49-F238E27FC236}">
                <a16:creationId xmlns:a16="http://schemas.microsoft.com/office/drawing/2014/main" id="{30308333-E167-31F1-2223-6146A5319D69}"/>
              </a:ext>
            </a:extLst>
          </p:cNvPr>
          <p:cNvSpPr>
            <a:spLocks noGrp="1"/>
          </p:cNvSpPr>
          <p:nvPr>
            <p:ph type="body" sz="quarter" idx="17"/>
          </p:nvPr>
        </p:nvSpPr>
        <p:spPr/>
        <p:txBody>
          <a:bodyPr/>
          <a:lstStyle/>
          <a:p>
            <a:r>
              <a:rPr lang="en-US" noProof="0"/>
              <a:t>Microsoft 365 Copilot</a:t>
            </a:r>
          </a:p>
        </p:txBody>
      </p:sp>
      <p:sp>
        <p:nvSpPr>
          <p:cNvPr id="40" name="Text Placeholder 39">
            <a:extLst>
              <a:ext uri="{FF2B5EF4-FFF2-40B4-BE49-F238E27FC236}">
                <a16:creationId xmlns:a16="http://schemas.microsoft.com/office/drawing/2014/main" id="{8E3F025F-8A5E-264F-3499-A4B7C609BAB1}"/>
              </a:ext>
            </a:extLst>
          </p:cNvPr>
          <p:cNvSpPr>
            <a:spLocks noGrp="1"/>
          </p:cNvSpPr>
          <p:nvPr>
            <p:ph type="body" sz="quarter" idx="11"/>
          </p:nvPr>
        </p:nvSpPr>
        <p:spPr/>
        <p:txBody>
          <a:bodyPr/>
          <a:lstStyle/>
          <a:p>
            <a:r>
              <a:rPr lang="en-US" noProof="0"/>
              <a:t>8:00 am</a:t>
            </a:r>
          </a:p>
        </p:txBody>
      </p:sp>
      <p:sp>
        <p:nvSpPr>
          <p:cNvPr id="41" name="Text Placeholder 40">
            <a:extLst>
              <a:ext uri="{FF2B5EF4-FFF2-40B4-BE49-F238E27FC236}">
                <a16:creationId xmlns:a16="http://schemas.microsoft.com/office/drawing/2014/main" id="{A27C9A72-3455-CA4C-57E4-4CC99593B76A}"/>
              </a:ext>
            </a:extLst>
          </p:cNvPr>
          <p:cNvSpPr>
            <a:spLocks noGrp="1"/>
          </p:cNvSpPr>
          <p:nvPr>
            <p:ph type="body" sz="quarter" idx="18"/>
          </p:nvPr>
        </p:nvSpPr>
        <p:spPr/>
        <p:txBody>
          <a:bodyPr/>
          <a:lstStyle/>
          <a:p>
            <a:r>
              <a:rPr lang="en-US" noProof="0"/>
              <a:t>Review a new case by summarizing the key points of a lengthy legal document, list the main issues and the parties involved.</a:t>
            </a:r>
          </a:p>
        </p:txBody>
      </p:sp>
      <p:sp>
        <p:nvSpPr>
          <p:cNvPr id="42" name="Text Placeholder 41">
            <a:extLst>
              <a:ext uri="{FF2B5EF4-FFF2-40B4-BE49-F238E27FC236}">
                <a16:creationId xmlns:a16="http://schemas.microsoft.com/office/drawing/2014/main" id="{4EBB9FD0-FF4B-23C5-FA9C-FA0B24DB5645}"/>
              </a:ext>
            </a:extLst>
          </p:cNvPr>
          <p:cNvSpPr>
            <a:spLocks noGrp="1"/>
          </p:cNvSpPr>
          <p:nvPr>
            <p:ph type="body" sz="quarter" idx="21"/>
          </p:nvPr>
        </p:nvSpPr>
        <p:spPr/>
        <p:txBody>
          <a:bodyPr/>
          <a:lstStyle/>
          <a:p>
            <a:r>
              <a:rPr lang="en-US" kern="0" noProof="0">
                <a:solidFill>
                  <a:srgbClr val="1A1A1A"/>
                </a:solidFill>
                <a:latin typeface="Segoe UI"/>
                <a:cs typeface="+mn-cs"/>
              </a:rPr>
              <a:t>Example prompt: </a:t>
            </a:r>
            <a:r>
              <a:rPr lang="en-US" b="1" kern="0" noProof="0">
                <a:solidFill>
                  <a:srgbClr val="1A1A1A"/>
                </a:solidFill>
                <a:latin typeface="Segoe UI"/>
                <a:cs typeface="+mn-cs"/>
              </a:rPr>
              <a:t>Summarize key points</a:t>
            </a:r>
            <a:r>
              <a:rPr lang="en-US" kern="0" noProof="0">
                <a:solidFill>
                  <a:srgbClr val="1A1A1A"/>
                </a:solidFill>
                <a:latin typeface="Segoe UI"/>
                <a:cs typeface="+mn-cs"/>
              </a:rPr>
              <a:t>, list main issues and parties involved in the case from this / [legal document].</a:t>
            </a:r>
          </a:p>
          <a:p>
            <a:endParaRPr lang="en-US" noProof="0"/>
          </a:p>
        </p:txBody>
      </p:sp>
      <p:sp>
        <p:nvSpPr>
          <p:cNvPr id="43" name="Text Placeholder 42">
            <a:extLst>
              <a:ext uri="{FF2B5EF4-FFF2-40B4-BE49-F238E27FC236}">
                <a16:creationId xmlns:a16="http://schemas.microsoft.com/office/drawing/2014/main" id="{A46625A0-698B-3725-FD23-EE64254F30EF}"/>
              </a:ext>
            </a:extLst>
          </p:cNvPr>
          <p:cNvSpPr>
            <a:spLocks noGrp="1"/>
          </p:cNvSpPr>
          <p:nvPr>
            <p:ph type="body" sz="quarter" idx="22"/>
          </p:nvPr>
        </p:nvSpPr>
        <p:spPr/>
        <p:txBody>
          <a:bodyPr/>
          <a:lstStyle/>
          <a:p>
            <a:r>
              <a:rPr lang="en-US" noProof="0"/>
              <a:t>9:00 am</a:t>
            </a:r>
          </a:p>
        </p:txBody>
      </p:sp>
      <p:sp>
        <p:nvSpPr>
          <p:cNvPr id="44" name="Text Placeholder 43">
            <a:extLst>
              <a:ext uri="{FF2B5EF4-FFF2-40B4-BE49-F238E27FC236}">
                <a16:creationId xmlns:a16="http://schemas.microsoft.com/office/drawing/2014/main" id="{61012F57-C190-C256-099F-86CFF117EF7A}"/>
              </a:ext>
            </a:extLst>
          </p:cNvPr>
          <p:cNvSpPr>
            <a:spLocks noGrp="1"/>
          </p:cNvSpPr>
          <p:nvPr>
            <p:ph type="body" sz="quarter" idx="23"/>
          </p:nvPr>
        </p:nvSpPr>
        <p:spPr/>
        <p:txBody>
          <a:bodyPr/>
          <a:lstStyle/>
          <a:p>
            <a:r>
              <a:rPr lang="en-US" noProof="0"/>
              <a:t>Create a first draft of a pleading based on the specifics of the case and a previous pleading from a similar case type.</a:t>
            </a:r>
          </a:p>
        </p:txBody>
      </p:sp>
      <p:sp>
        <p:nvSpPr>
          <p:cNvPr id="45" name="Text Placeholder 44">
            <a:extLst>
              <a:ext uri="{FF2B5EF4-FFF2-40B4-BE49-F238E27FC236}">
                <a16:creationId xmlns:a16="http://schemas.microsoft.com/office/drawing/2014/main" id="{EE72F16B-29BA-299C-CE91-D6D2C2023A4F}"/>
              </a:ext>
            </a:extLst>
          </p:cNvPr>
          <p:cNvSpPr>
            <a:spLocks noGrp="1"/>
          </p:cNvSpPr>
          <p:nvPr>
            <p:ph type="body" sz="quarter" idx="24"/>
          </p:nvPr>
        </p:nvSpPr>
        <p:spPr/>
        <p:txBody>
          <a:bodyPr>
            <a:normAutofit/>
          </a:bodyPr>
          <a:lstStyle/>
          <a:p>
            <a:r>
              <a:rPr lang="en-US" kern="0" noProof="0">
                <a:solidFill>
                  <a:srgbClr val="1A1A1A"/>
                </a:solidFill>
                <a:latin typeface="Segoe UI"/>
                <a:cs typeface="+mn-cs"/>
              </a:rPr>
              <a:t>Example prompt: </a:t>
            </a:r>
            <a:r>
              <a:rPr lang="en-US" b="1" kern="0" noProof="0">
                <a:solidFill>
                  <a:srgbClr val="1A1A1A"/>
                </a:solidFill>
                <a:latin typeface="Segoe UI"/>
                <a:cs typeface="+mn-cs"/>
              </a:rPr>
              <a:t>Create a draft </a:t>
            </a:r>
            <a:r>
              <a:rPr lang="en-US" kern="0" noProof="0">
                <a:solidFill>
                  <a:srgbClr val="1A1A1A"/>
                </a:solidFill>
                <a:latin typeface="Segoe UI"/>
                <a:cs typeface="+mn-cs"/>
              </a:rPr>
              <a:t>pleading from this / [court case file] that follows the style and layout of this / [pleading file]from similar case.</a:t>
            </a:r>
          </a:p>
          <a:p>
            <a:endParaRPr lang="en-US" noProof="0"/>
          </a:p>
        </p:txBody>
      </p:sp>
      <p:sp>
        <p:nvSpPr>
          <p:cNvPr id="46" name="Text Placeholder 45">
            <a:extLst>
              <a:ext uri="{FF2B5EF4-FFF2-40B4-BE49-F238E27FC236}">
                <a16:creationId xmlns:a16="http://schemas.microsoft.com/office/drawing/2014/main" id="{9A724BA6-0D59-2882-492C-4E00348BAFFD}"/>
              </a:ext>
            </a:extLst>
          </p:cNvPr>
          <p:cNvSpPr>
            <a:spLocks noGrp="1"/>
          </p:cNvSpPr>
          <p:nvPr>
            <p:ph type="body" sz="quarter" idx="25"/>
          </p:nvPr>
        </p:nvSpPr>
        <p:spPr/>
        <p:txBody>
          <a:bodyPr/>
          <a:lstStyle/>
          <a:p>
            <a:r>
              <a:rPr lang="en-US" noProof="0"/>
              <a:t>10:30 am</a:t>
            </a:r>
          </a:p>
        </p:txBody>
      </p:sp>
      <p:sp>
        <p:nvSpPr>
          <p:cNvPr id="47" name="Text Placeholder 46">
            <a:extLst>
              <a:ext uri="{FF2B5EF4-FFF2-40B4-BE49-F238E27FC236}">
                <a16:creationId xmlns:a16="http://schemas.microsoft.com/office/drawing/2014/main" id="{65D0EB3A-5E74-057E-C4C8-7848A59FA9D0}"/>
              </a:ext>
            </a:extLst>
          </p:cNvPr>
          <p:cNvSpPr>
            <a:spLocks noGrp="1"/>
          </p:cNvSpPr>
          <p:nvPr>
            <p:ph type="body" sz="quarter" idx="26"/>
          </p:nvPr>
        </p:nvSpPr>
        <p:spPr/>
        <p:txBody>
          <a:bodyPr/>
          <a:lstStyle/>
          <a:p>
            <a:r>
              <a:rPr lang="en-US" noProof="0"/>
              <a:t>Summarize recent legal development and precedents, collect and provide links to current legal news and recent legal publications in area of legal specialization</a:t>
            </a:r>
          </a:p>
        </p:txBody>
      </p:sp>
      <p:sp>
        <p:nvSpPr>
          <p:cNvPr id="48" name="Text Placeholder 47">
            <a:extLst>
              <a:ext uri="{FF2B5EF4-FFF2-40B4-BE49-F238E27FC236}">
                <a16:creationId xmlns:a16="http://schemas.microsoft.com/office/drawing/2014/main" id="{4F5B71A0-948C-4DFB-BEE8-BEA3FC54A369}"/>
              </a:ext>
            </a:extLst>
          </p:cNvPr>
          <p:cNvSpPr>
            <a:spLocks noGrp="1"/>
          </p:cNvSpPr>
          <p:nvPr>
            <p:ph type="body" sz="quarter" idx="27"/>
          </p:nvPr>
        </p:nvSpPr>
        <p:spPr/>
        <p:txBody>
          <a:bodyPr>
            <a:normAutofit lnSpcReduction="10000"/>
          </a:bodyPr>
          <a:lstStyle/>
          <a:p>
            <a:r>
              <a:rPr lang="en-US" kern="0" noProof="0">
                <a:solidFill>
                  <a:srgbClr val="1A1A1A"/>
                </a:solidFill>
                <a:latin typeface="Segoe UI"/>
                <a:cs typeface="+mn-cs"/>
              </a:rPr>
              <a:t>Example prompt: </a:t>
            </a:r>
            <a:r>
              <a:rPr lang="en-US" b="1" kern="0" noProof="0">
                <a:solidFill>
                  <a:srgbClr val="1A1A1A"/>
                </a:solidFill>
                <a:latin typeface="Segoe UI"/>
                <a:cs typeface="+mn-cs"/>
              </a:rPr>
              <a:t>Provide a list of news articles </a:t>
            </a:r>
            <a:r>
              <a:rPr lang="en-US" kern="0" noProof="0">
                <a:solidFill>
                  <a:srgbClr val="1A1A1A"/>
                </a:solidFill>
                <a:latin typeface="Segoe UI"/>
                <a:cs typeface="+mn-cs"/>
              </a:rPr>
              <a:t>and publications from the last month on [area of law] summarize key points of each article and publication.</a:t>
            </a:r>
          </a:p>
          <a:p>
            <a:endParaRPr lang="en-US" noProof="0"/>
          </a:p>
        </p:txBody>
      </p:sp>
      <p:sp>
        <p:nvSpPr>
          <p:cNvPr id="3" name="Text Placeholder 2">
            <a:extLst>
              <a:ext uri="{FF2B5EF4-FFF2-40B4-BE49-F238E27FC236}">
                <a16:creationId xmlns:a16="http://schemas.microsoft.com/office/drawing/2014/main" id="{1616AAF3-7DD1-0597-B5A1-2B11DFD7FDE5}"/>
              </a:ext>
            </a:extLst>
          </p:cNvPr>
          <p:cNvSpPr>
            <a:spLocks noGrp="1"/>
          </p:cNvSpPr>
          <p:nvPr>
            <p:ph type="body" sz="quarter" idx="28"/>
          </p:nvPr>
        </p:nvSpPr>
        <p:spPr/>
        <p:txBody>
          <a:bodyPr/>
          <a:lstStyle/>
          <a:p>
            <a:r>
              <a:rPr lang="en-US" noProof="0"/>
              <a:t>4:00 pm</a:t>
            </a:r>
          </a:p>
        </p:txBody>
      </p:sp>
      <p:sp>
        <p:nvSpPr>
          <p:cNvPr id="4" name="Text Placeholder 3">
            <a:extLst>
              <a:ext uri="{FF2B5EF4-FFF2-40B4-BE49-F238E27FC236}">
                <a16:creationId xmlns:a16="http://schemas.microsoft.com/office/drawing/2014/main" id="{BEC76866-4438-A7DA-3B45-0937BE0B74F7}"/>
              </a:ext>
            </a:extLst>
          </p:cNvPr>
          <p:cNvSpPr>
            <a:spLocks noGrp="1"/>
          </p:cNvSpPr>
          <p:nvPr>
            <p:ph type="body" sz="quarter" idx="29"/>
          </p:nvPr>
        </p:nvSpPr>
        <p:spPr>
          <a:xfrm>
            <a:off x="2180549" y="4488366"/>
            <a:ext cx="2808000" cy="626701"/>
          </a:xfrm>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In the afternoon, work on the discovery</a:t>
            </a:r>
            <a:br>
              <a:rPr kumimoji="0" lang="en-US" sz="900" b="0" i="0" u="none" strike="noStrike" kern="0" cap="none" spc="0" normalizeH="0" baseline="0" noProof="0">
                <a:ln>
                  <a:noFill/>
                </a:ln>
                <a:solidFill>
                  <a:srgbClr val="1A1A1A"/>
                </a:solidFill>
                <a:effectLst/>
                <a:uLnTx/>
                <a:uFillTx/>
                <a:latin typeface="Segoe UI"/>
                <a:cs typeface="Segoe UI" pitchFamily="34" charset="0"/>
              </a:rPr>
            </a:br>
            <a:r>
              <a:rPr kumimoji="0" lang="en-US" sz="900" b="0" i="0" u="none" strike="noStrike" kern="0" cap="none" spc="0" normalizeH="0" baseline="0" noProof="0">
                <a:ln>
                  <a:noFill/>
                </a:ln>
                <a:solidFill>
                  <a:srgbClr val="1A1A1A"/>
                </a:solidFill>
                <a:effectLst/>
                <a:uLnTx/>
                <a:uFillTx/>
                <a:latin typeface="Segoe UI"/>
                <a:cs typeface="Segoe UI" pitchFamily="34" charset="0"/>
              </a:rPr>
              <a:t>process for an ongoing case to help organize and analyze the large amount of information received from the opposing party. </a:t>
            </a:r>
          </a:p>
        </p:txBody>
      </p:sp>
      <p:sp>
        <p:nvSpPr>
          <p:cNvPr id="5" name="Text Placeholder 4">
            <a:extLst>
              <a:ext uri="{FF2B5EF4-FFF2-40B4-BE49-F238E27FC236}">
                <a16:creationId xmlns:a16="http://schemas.microsoft.com/office/drawing/2014/main" id="{607721E7-C665-2743-5650-F16295C40D47}"/>
              </a:ext>
            </a:extLst>
          </p:cNvPr>
          <p:cNvSpPr>
            <a:spLocks noGrp="1"/>
          </p:cNvSpPr>
          <p:nvPr>
            <p:ph type="body" sz="quarter" idx="30"/>
          </p:nvPr>
        </p:nvSpPr>
        <p:spPr>
          <a:xfrm>
            <a:off x="2180549" y="5641938"/>
            <a:ext cx="2808000" cy="626701"/>
          </a:xfrm>
        </p:spPr>
        <p:txBody>
          <a:bodyPr/>
          <a:lstStyle/>
          <a:p>
            <a:r>
              <a:rPr lang="en-US" kern="0" noProof="0">
                <a:solidFill>
                  <a:srgbClr val="1A1A1A"/>
                </a:solidFill>
                <a:latin typeface="Segoe UI"/>
                <a:cs typeface="+mn-cs"/>
              </a:rPr>
              <a:t>Example prompt: </a:t>
            </a:r>
            <a:r>
              <a:rPr lang="en-US" b="1" noProof="0">
                <a:ln w="3175">
                  <a:noFill/>
                </a:ln>
                <a:solidFill>
                  <a:srgbClr val="000000"/>
                </a:solidFill>
                <a:latin typeface="Segoe UI"/>
              </a:rPr>
              <a:t>Organize and categorize</a:t>
            </a:r>
            <a:r>
              <a:rPr lang="en-US" noProof="0">
                <a:ln w="3175">
                  <a:noFill/>
                </a:ln>
                <a:solidFill>
                  <a:srgbClr val="000000"/>
                </a:solidFill>
                <a:latin typeface="Segoe UI"/>
              </a:rPr>
              <a:t> the files located in this / [Folder of relevant files] summarize and list the key evidence.</a:t>
            </a:r>
          </a:p>
          <a:p>
            <a:endParaRPr lang="en-US" noProof="0"/>
          </a:p>
        </p:txBody>
      </p:sp>
      <p:sp>
        <p:nvSpPr>
          <p:cNvPr id="52" name="Text Placeholder 51">
            <a:extLst>
              <a:ext uri="{FF2B5EF4-FFF2-40B4-BE49-F238E27FC236}">
                <a16:creationId xmlns:a16="http://schemas.microsoft.com/office/drawing/2014/main" id="{342C9FA7-853C-F085-6498-1017D46F9CDF}"/>
              </a:ext>
            </a:extLst>
          </p:cNvPr>
          <p:cNvSpPr>
            <a:spLocks noGrp="1"/>
          </p:cNvSpPr>
          <p:nvPr>
            <p:ph type="body" sz="quarter" idx="31"/>
          </p:nvPr>
        </p:nvSpPr>
        <p:spPr/>
        <p:txBody>
          <a:bodyPr/>
          <a:lstStyle/>
          <a:p>
            <a:r>
              <a:rPr lang="en-US" noProof="0"/>
              <a:t>2:00 pm</a:t>
            </a:r>
          </a:p>
        </p:txBody>
      </p:sp>
      <p:sp>
        <p:nvSpPr>
          <p:cNvPr id="53" name="Text Placeholder 52">
            <a:extLst>
              <a:ext uri="{FF2B5EF4-FFF2-40B4-BE49-F238E27FC236}">
                <a16:creationId xmlns:a16="http://schemas.microsoft.com/office/drawing/2014/main" id="{7ACC84CF-60C6-B07A-3A95-FF73A1431DF1}"/>
              </a:ext>
            </a:extLst>
          </p:cNvPr>
          <p:cNvSpPr>
            <a:spLocks noGrp="1"/>
          </p:cNvSpPr>
          <p:nvPr>
            <p:ph type="body" sz="quarter" idx="32"/>
          </p:nvPr>
        </p:nvSpPr>
        <p:spPr>
          <a:xfrm>
            <a:off x="5373246" y="4488366"/>
            <a:ext cx="2808000" cy="626701"/>
          </a:xfrm>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Spend the end of her day preparing for an upcoming trial. Ask Copilot for advice on trial strategy, potential lines of questioning, and how to present their evidence effectively. </a:t>
            </a:r>
          </a:p>
        </p:txBody>
      </p:sp>
      <p:sp>
        <p:nvSpPr>
          <p:cNvPr id="54" name="Text Placeholder 53">
            <a:extLst>
              <a:ext uri="{FF2B5EF4-FFF2-40B4-BE49-F238E27FC236}">
                <a16:creationId xmlns:a16="http://schemas.microsoft.com/office/drawing/2014/main" id="{2E2E7916-D73E-D79F-4298-732167D32522}"/>
              </a:ext>
            </a:extLst>
          </p:cNvPr>
          <p:cNvSpPr>
            <a:spLocks noGrp="1"/>
          </p:cNvSpPr>
          <p:nvPr>
            <p:ph type="body" sz="quarter" idx="33"/>
          </p:nvPr>
        </p:nvSpPr>
        <p:spPr>
          <a:xfrm>
            <a:off x="5373246" y="5641938"/>
            <a:ext cx="2808000" cy="626701"/>
          </a:xfrm>
        </p:spPr>
        <p:txBody>
          <a:bodyPr/>
          <a:lstStyle/>
          <a:p>
            <a:r>
              <a:rPr lang="en-US" kern="0" noProof="0">
                <a:solidFill>
                  <a:srgbClr val="1A1A1A"/>
                </a:solidFill>
                <a:latin typeface="Segoe UI"/>
                <a:cs typeface="+mn-cs"/>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Provide suggested strategy</a:t>
            </a:r>
            <a:r>
              <a:rPr kumimoji="0" lang="en-US" sz="900" i="0" u="none" strike="noStrike" kern="1200" cap="none" spc="0" normalizeH="0" baseline="0" noProof="0">
                <a:ln w="3175">
                  <a:noFill/>
                </a:ln>
                <a:solidFill>
                  <a:srgbClr val="000000"/>
                </a:solidFill>
                <a:effectLst/>
                <a:uLnTx/>
                <a:uFillTx/>
                <a:latin typeface="Segoe UI"/>
                <a:ea typeface="+mn-ea"/>
                <a:cs typeface="Segoe UI" pitchFamily="34" charset="0"/>
              </a:rPr>
              <a:t> for [wrongful death case involving a vehicle accident and an impaired driver]</a:t>
            </a:r>
          </a:p>
          <a:p>
            <a:endParaRPr kumimoji="0" lang="en-US" sz="90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55" name="Text Placeholder 54">
            <a:extLst>
              <a:ext uri="{FF2B5EF4-FFF2-40B4-BE49-F238E27FC236}">
                <a16:creationId xmlns:a16="http://schemas.microsoft.com/office/drawing/2014/main" id="{400A38AA-DE5B-91D0-BDBA-2842F74CA187}"/>
              </a:ext>
            </a:extLst>
          </p:cNvPr>
          <p:cNvSpPr>
            <a:spLocks noGrp="1"/>
          </p:cNvSpPr>
          <p:nvPr>
            <p:ph type="body" sz="quarter" idx="37"/>
          </p:nvPr>
        </p:nvSpPr>
        <p:spPr>
          <a:xfrm>
            <a:off x="10430234" y="521099"/>
            <a:ext cx="1456966" cy="169277"/>
          </a:xfrm>
        </p:spPr>
        <p:txBody>
          <a:bodyPr/>
          <a:lstStyle/>
          <a:p>
            <a:r>
              <a:rPr lang="en-US" sz="1100" noProof="0"/>
              <a:t>Buy</a:t>
            </a:r>
          </a:p>
        </p:txBody>
      </p:sp>
      <p:sp>
        <p:nvSpPr>
          <p:cNvPr id="56" name="TextBox 55">
            <a:extLst>
              <a:ext uri="{FF2B5EF4-FFF2-40B4-BE49-F238E27FC236}">
                <a16:creationId xmlns:a16="http://schemas.microsoft.com/office/drawing/2014/main" id="{B8E3FC98-46E8-EB1D-9318-D36208BEC860}"/>
              </a:ext>
            </a:extLst>
          </p:cNvPr>
          <p:cNvSpPr txBox="1"/>
          <p:nvPr/>
        </p:nvSpPr>
        <p:spPr>
          <a:xfrm>
            <a:off x="10195084" y="1462475"/>
            <a:ext cx="1696592"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Natasha</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Prosecuting</a:t>
            </a:r>
            <a:b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Attorney</a:t>
            </a:r>
            <a:endParaRPr lang="en-US" sz="1600" noProof="0">
              <a:solidFill>
                <a:srgbClr val="C03BC4"/>
              </a:solidFill>
              <a:latin typeface="Segoe UI" panose="020B0502040204020203" pitchFamily="34" charset="0"/>
              <a:cs typeface="Segoe UI" panose="020B0502040204020203" pitchFamily="34" charset="0"/>
            </a:endParaRPr>
          </a:p>
        </p:txBody>
      </p:sp>
      <p:pic>
        <p:nvPicPr>
          <p:cNvPr id="57" name="Graphic 56">
            <a:extLst>
              <a:ext uri="{FF2B5EF4-FFF2-40B4-BE49-F238E27FC236}">
                <a16:creationId xmlns:a16="http://schemas.microsoft.com/office/drawing/2014/main" id="{B9BFD3EA-CF85-60DD-6F17-13577E5AC2B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616179"/>
            <a:ext cx="274790" cy="274790"/>
          </a:xfrm>
          <a:prstGeom prst="rect">
            <a:avLst/>
          </a:prstGeom>
        </p:spPr>
      </p:pic>
      <p:grpSp>
        <p:nvGrpSpPr>
          <p:cNvPr id="96" name="Group 95">
            <a:extLst>
              <a:ext uri="{FF2B5EF4-FFF2-40B4-BE49-F238E27FC236}">
                <a16:creationId xmlns:a16="http://schemas.microsoft.com/office/drawing/2014/main" id="{E9287927-EFAC-F5A1-B2FB-43627FC2E4E6}"/>
              </a:ext>
            </a:extLst>
          </p:cNvPr>
          <p:cNvGrpSpPr/>
          <p:nvPr/>
        </p:nvGrpSpPr>
        <p:grpSpPr>
          <a:xfrm>
            <a:off x="7501437" y="2761999"/>
            <a:ext cx="1532221" cy="360000"/>
            <a:chOff x="588263" y="1217924"/>
            <a:chExt cx="1532221" cy="360000"/>
          </a:xfrm>
        </p:grpSpPr>
        <p:pic>
          <p:nvPicPr>
            <p:cNvPr id="97" name="Picture 96" descr="Zip Co logo SVG free download, id: 101874 - Brandlogos.net">
              <a:hlinkClick r:id="rId4"/>
              <a:extLst>
                <a:ext uri="{FF2B5EF4-FFF2-40B4-BE49-F238E27FC236}">
                  <a16:creationId xmlns:a16="http://schemas.microsoft.com/office/drawing/2014/main" id="{5FB9D2EB-4298-D770-7263-51E96AC17455}"/>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98" name="TextBox 97">
              <a:extLst>
                <a:ext uri="{FF2B5EF4-FFF2-40B4-BE49-F238E27FC236}">
                  <a16:creationId xmlns:a16="http://schemas.microsoft.com/office/drawing/2014/main" id="{3EC2C1AC-1CCE-FC3F-4A1F-EA6B29AAF1A5}"/>
                </a:ext>
                <a:ext uri="{C183D7F6-B498-43B3-948B-1728B52AA6E4}">
                  <adec:decorative xmlns:adec="http://schemas.microsoft.com/office/drawing/2017/decorative" val="0"/>
                </a:ext>
              </a:extLst>
            </p:cNvPr>
            <p:cNvSpPr txBox="1"/>
            <p:nvPr/>
          </p:nvSpPr>
          <p:spPr>
            <a:xfrm>
              <a:off x="1047214" y="1313286"/>
              <a:ext cx="1073270"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1</a:t>
              </a:r>
              <a:endParaRPr lang="en-US" sz="1100" noProof="0" dirty="0">
                <a:solidFill>
                  <a:prstClr val="black"/>
                </a:solidFill>
                <a:latin typeface="Segoe UI Semibold"/>
              </a:endParaRPr>
            </a:p>
          </p:txBody>
        </p:sp>
      </p:grpSp>
      <p:grpSp>
        <p:nvGrpSpPr>
          <p:cNvPr id="102" name="Group 101">
            <a:extLst>
              <a:ext uri="{FF2B5EF4-FFF2-40B4-BE49-F238E27FC236}">
                <a16:creationId xmlns:a16="http://schemas.microsoft.com/office/drawing/2014/main" id="{0ED7F1BE-341D-2D3E-4A11-A6CB3CCECCBD}"/>
              </a:ext>
            </a:extLst>
          </p:cNvPr>
          <p:cNvGrpSpPr/>
          <p:nvPr/>
        </p:nvGrpSpPr>
        <p:grpSpPr>
          <a:xfrm>
            <a:off x="4119726" y="2779083"/>
            <a:ext cx="1516449" cy="360000"/>
            <a:chOff x="588263" y="2657420"/>
            <a:chExt cx="1516449" cy="360000"/>
          </a:xfrm>
        </p:grpSpPr>
        <p:pic>
          <p:nvPicPr>
            <p:cNvPr id="103" name="Picture 102">
              <a:extLst>
                <a:ext uri="{FF2B5EF4-FFF2-40B4-BE49-F238E27FC236}">
                  <a16:creationId xmlns:a16="http://schemas.microsoft.com/office/drawing/2014/main" id="{6E8846D6-FFAE-8764-9C17-4D84BDF7A3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04" name="TextBox 103">
              <a:extLst>
                <a:ext uri="{FF2B5EF4-FFF2-40B4-BE49-F238E27FC236}">
                  <a16:creationId xmlns:a16="http://schemas.microsoft.com/office/drawing/2014/main" id="{272C546E-90BF-D199-DB98-067655BAFC93}"/>
                </a:ext>
                <a:ext uri="{C183D7F6-B498-43B3-948B-1728B52AA6E4}">
                  <adec:decorative xmlns:adec="http://schemas.microsoft.com/office/drawing/2017/decorative" val="0"/>
                </a:ext>
              </a:extLst>
            </p:cNvPr>
            <p:cNvSpPr txBox="1"/>
            <p:nvPr/>
          </p:nvSpPr>
          <p:spPr>
            <a:xfrm>
              <a:off x="1047214" y="2752782"/>
              <a:ext cx="1057498"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9" name="Text Placeholder 8">
            <a:extLst>
              <a:ext uri="{FF2B5EF4-FFF2-40B4-BE49-F238E27FC236}">
                <a16:creationId xmlns:a16="http://schemas.microsoft.com/office/drawing/2014/main" id="{93DD1637-600E-FF3B-8335-A3840E030DFC}"/>
              </a:ext>
            </a:extLst>
          </p:cNvPr>
          <p:cNvSpPr>
            <a:spLocks noGrp="1"/>
          </p:cNvSpPr>
          <p:nvPr>
            <p:ph type="body" sz="quarter" idx="38"/>
          </p:nvPr>
        </p:nvSpPr>
        <p:spPr>
          <a:solidFill>
            <a:srgbClr val="0078D4"/>
          </a:solidFill>
        </p:spPr>
        <p:txBody>
          <a:bodyPr/>
          <a:lstStyle/>
          <a:p>
            <a:endParaRPr lang="en-US" noProof="0"/>
          </a:p>
        </p:txBody>
      </p:sp>
      <p:sp>
        <p:nvSpPr>
          <p:cNvPr id="11" name="Text Placeholder 10">
            <a:extLst>
              <a:ext uri="{FF2B5EF4-FFF2-40B4-BE49-F238E27FC236}">
                <a16:creationId xmlns:a16="http://schemas.microsoft.com/office/drawing/2014/main" id="{FE5F998A-4277-9636-C88E-0E099B21A2DD}"/>
              </a:ext>
            </a:extLst>
          </p:cNvPr>
          <p:cNvSpPr>
            <a:spLocks noGrp="1"/>
          </p:cNvSpPr>
          <p:nvPr>
            <p:ph type="body" sz="quarter" idx="39"/>
          </p:nvPr>
        </p:nvSpPr>
        <p:spPr>
          <a:solidFill>
            <a:srgbClr val="0078D4"/>
          </a:solidFill>
        </p:spPr>
        <p:txBody>
          <a:bodyPr/>
          <a:lstStyle/>
          <a:p>
            <a:endParaRPr lang="en-US" noProof="0"/>
          </a:p>
        </p:txBody>
      </p:sp>
      <p:sp>
        <p:nvSpPr>
          <p:cNvPr id="13" name="Text Placeholder 12">
            <a:extLst>
              <a:ext uri="{FF2B5EF4-FFF2-40B4-BE49-F238E27FC236}">
                <a16:creationId xmlns:a16="http://schemas.microsoft.com/office/drawing/2014/main" id="{D88CE3AD-C3F0-3733-698F-C091216E2FEF}"/>
              </a:ext>
            </a:extLst>
          </p:cNvPr>
          <p:cNvSpPr>
            <a:spLocks noGrp="1"/>
          </p:cNvSpPr>
          <p:nvPr>
            <p:ph type="body" sz="quarter" idx="40"/>
          </p:nvPr>
        </p:nvSpPr>
        <p:spPr/>
        <p:txBody>
          <a:bodyPr/>
          <a:lstStyle/>
          <a:p>
            <a:endParaRPr lang="en-US" noProof="0"/>
          </a:p>
        </p:txBody>
      </p:sp>
      <p:sp>
        <p:nvSpPr>
          <p:cNvPr id="60" name="Rectangle: Rounded Corners 6">
            <a:extLst>
              <a:ext uri="{FF2B5EF4-FFF2-40B4-BE49-F238E27FC236}">
                <a16:creationId xmlns:a16="http://schemas.microsoft.com/office/drawing/2014/main" id="{452B5892-20D5-B650-BECD-8773FAFA0CDF}"/>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61" name="Group 60">
            <a:extLst>
              <a:ext uri="{FF2B5EF4-FFF2-40B4-BE49-F238E27FC236}">
                <a16:creationId xmlns:a16="http://schemas.microsoft.com/office/drawing/2014/main" id="{8FB1B5C8-270F-800C-F488-56FAA05F1885}"/>
              </a:ext>
            </a:extLst>
          </p:cNvPr>
          <p:cNvGrpSpPr/>
          <p:nvPr/>
        </p:nvGrpSpPr>
        <p:grpSpPr>
          <a:xfrm>
            <a:off x="1286540" y="1134767"/>
            <a:ext cx="1571031" cy="216000"/>
            <a:chOff x="1372194" y="969899"/>
            <a:chExt cx="1571031" cy="216000"/>
          </a:xfrm>
        </p:grpSpPr>
        <p:sp>
          <p:nvSpPr>
            <p:cNvPr id="62" name="Rectangle: Rounded Corners 6">
              <a:extLst>
                <a:ext uri="{FF2B5EF4-FFF2-40B4-BE49-F238E27FC236}">
                  <a16:creationId xmlns:a16="http://schemas.microsoft.com/office/drawing/2014/main" id="{C3E469C1-1580-EACF-D6A3-938CC0D3A603}"/>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~6 hours per week</a:t>
              </a:r>
            </a:p>
          </p:txBody>
        </p:sp>
        <p:pic>
          <p:nvPicPr>
            <p:cNvPr id="63" name="Graphic 62">
              <a:extLst>
                <a:ext uri="{FF2B5EF4-FFF2-40B4-BE49-F238E27FC236}">
                  <a16:creationId xmlns:a16="http://schemas.microsoft.com/office/drawing/2014/main" id="{6D9C6367-B258-8769-9A44-F2A6D7DB7E3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421924" y="1005899"/>
              <a:ext cx="144000" cy="144000"/>
            </a:xfrm>
            <a:prstGeom prst="rect">
              <a:avLst/>
            </a:prstGeom>
          </p:spPr>
        </p:pic>
      </p:grpSp>
      <p:grpSp>
        <p:nvGrpSpPr>
          <p:cNvPr id="64" name="Group 63">
            <a:extLst>
              <a:ext uri="{FF2B5EF4-FFF2-40B4-BE49-F238E27FC236}">
                <a16:creationId xmlns:a16="http://schemas.microsoft.com/office/drawing/2014/main" id="{4FC500A7-6AED-64DC-C6DE-807286BE59EC}"/>
              </a:ext>
            </a:extLst>
          </p:cNvPr>
          <p:cNvGrpSpPr/>
          <p:nvPr/>
        </p:nvGrpSpPr>
        <p:grpSpPr>
          <a:xfrm>
            <a:off x="5754503" y="1134767"/>
            <a:ext cx="2325078" cy="216000"/>
            <a:chOff x="6235579" y="969899"/>
            <a:chExt cx="2325078" cy="216000"/>
          </a:xfrm>
        </p:grpSpPr>
        <p:sp>
          <p:nvSpPr>
            <p:cNvPr id="65" name="Rectangle: Rounded Corners 6">
              <a:extLst>
                <a:ext uri="{FF2B5EF4-FFF2-40B4-BE49-F238E27FC236}">
                  <a16:creationId xmlns:a16="http://schemas.microsoft.com/office/drawing/2014/main" id="{76D5142E-2B86-5E62-0222-DA7F03B908A4}"/>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Continuing education</a:t>
              </a:r>
            </a:p>
          </p:txBody>
        </p:sp>
        <p:pic>
          <p:nvPicPr>
            <p:cNvPr id="66" name="Graphic 65">
              <a:extLst>
                <a:ext uri="{FF2B5EF4-FFF2-40B4-BE49-F238E27FC236}">
                  <a16:creationId xmlns:a16="http://schemas.microsoft.com/office/drawing/2014/main" id="{CD08867B-40F9-06DD-4EBA-A934CC6F016C}"/>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282712" y="1005899"/>
              <a:ext cx="144000" cy="144000"/>
            </a:xfrm>
            <a:prstGeom prst="rect">
              <a:avLst/>
            </a:prstGeom>
          </p:spPr>
        </p:pic>
      </p:grpSp>
      <p:grpSp>
        <p:nvGrpSpPr>
          <p:cNvPr id="67" name="Group 66">
            <a:extLst>
              <a:ext uri="{FF2B5EF4-FFF2-40B4-BE49-F238E27FC236}">
                <a16:creationId xmlns:a16="http://schemas.microsoft.com/office/drawing/2014/main" id="{79957909-1FE2-7221-3D08-DE34AE50B619}"/>
              </a:ext>
            </a:extLst>
          </p:cNvPr>
          <p:cNvGrpSpPr/>
          <p:nvPr/>
        </p:nvGrpSpPr>
        <p:grpSpPr>
          <a:xfrm>
            <a:off x="2908241" y="1134767"/>
            <a:ext cx="2795593" cy="216000"/>
            <a:chOff x="3133720" y="969899"/>
            <a:chExt cx="2795593" cy="216000"/>
          </a:xfrm>
        </p:grpSpPr>
        <p:sp>
          <p:nvSpPr>
            <p:cNvPr id="68" name="Rectangle: Rounded Corners 6">
              <a:extLst>
                <a:ext uri="{FF2B5EF4-FFF2-40B4-BE49-F238E27FC236}">
                  <a16:creationId xmlns:a16="http://schemas.microsoft.com/office/drawing/2014/main" id="{DA64C5ED-4D45-4B81-841C-F1078047C838}"/>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Research</a:t>
              </a:r>
            </a:p>
          </p:txBody>
        </p:sp>
        <p:pic>
          <p:nvPicPr>
            <p:cNvPr id="69" name="Graphic 68">
              <a:extLst>
                <a:ext uri="{FF2B5EF4-FFF2-40B4-BE49-F238E27FC236}">
                  <a16:creationId xmlns:a16="http://schemas.microsoft.com/office/drawing/2014/main" id="{841196F0-ECEC-B65F-1893-FDFC1F8AFCBC}"/>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193555" y="1005899"/>
              <a:ext cx="144000" cy="144000"/>
            </a:xfrm>
            <a:prstGeom prst="rect">
              <a:avLst/>
            </a:prstGeom>
          </p:spPr>
        </p:pic>
      </p:grpSp>
      <p:pic>
        <p:nvPicPr>
          <p:cNvPr id="2" name="Picture 1">
            <a:extLst>
              <a:ext uri="{FF2B5EF4-FFF2-40B4-BE49-F238E27FC236}">
                <a16:creationId xmlns:a16="http://schemas.microsoft.com/office/drawing/2014/main" id="{58E69D41-FF58-F736-23C0-D97A6F990E87}"/>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0171927" y="3342570"/>
            <a:ext cx="2022945" cy="3515430"/>
          </a:xfrm>
          <a:prstGeom prst="rect">
            <a:avLst/>
          </a:prstGeom>
        </p:spPr>
      </p:pic>
      <p:grpSp>
        <p:nvGrpSpPr>
          <p:cNvPr id="7" name="Group 6">
            <a:extLst>
              <a:ext uri="{FF2B5EF4-FFF2-40B4-BE49-F238E27FC236}">
                <a16:creationId xmlns:a16="http://schemas.microsoft.com/office/drawing/2014/main" id="{8732DDC7-AEFC-91D5-4420-F5EBE58A1E86}"/>
              </a:ext>
            </a:extLst>
          </p:cNvPr>
          <p:cNvGrpSpPr/>
          <p:nvPr/>
        </p:nvGrpSpPr>
        <p:grpSpPr>
          <a:xfrm>
            <a:off x="834484" y="2761999"/>
            <a:ext cx="1452353" cy="360000"/>
            <a:chOff x="588263" y="1217924"/>
            <a:chExt cx="1452353" cy="360000"/>
          </a:xfrm>
        </p:grpSpPr>
        <p:pic>
          <p:nvPicPr>
            <p:cNvPr id="8" name="Picture 7" descr="Zip Co logo SVG free download, id: 101874 - Brandlogos.net">
              <a:hlinkClick r:id="rId4"/>
              <a:extLst>
                <a:ext uri="{FF2B5EF4-FFF2-40B4-BE49-F238E27FC236}">
                  <a16:creationId xmlns:a16="http://schemas.microsoft.com/office/drawing/2014/main" id="{A5B9798B-8087-668C-6013-07EE86D875E7}"/>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0" name="TextBox 9">
              <a:extLst>
                <a:ext uri="{FF2B5EF4-FFF2-40B4-BE49-F238E27FC236}">
                  <a16:creationId xmlns:a16="http://schemas.microsoft.com/office/drawing/2014/main" id="{873B9740-2B54-A984-8665-655AB9872866}"/>
                </a:ext>
                <a:ext uri="{C183D7F6-B498-43B3-948B-1728B52AA6E4}">
                  <adec:decorative xmlns:adec="http://schemas.microsoft.com/office/drawing/2017/decorative" val="0"/>
                </a:ext>
              </a:extLst>
            </p:cNvPr>
            <p:cNvSpPr txBox="1"/>
            <p:nvPr/>
          </p:nvSpPr>
          <p:spPr>
            <a:xfrm>
              <a:off x="1047213" y="1313286"/>
              <a:ext cx="993403"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2" name="Group 11">
            <a:extLst>
              <a:ext uri="{FF2B5EF4-FFF2-40B4-BE49-F238E27FC236}">
                <a16:creationId xmlns:a16="http://schemas.microsoft.com/office/drawing/2014/main" id="{0EFDD225-6A7F-5F3E-B534-17CA532C1B9C}"/>
              </a:ext>
            </a:extLst>
          </p:cNvPr>
          <p:cNvGrpSpPr/>
          <p:nvPr/>
        </p:nvGrpSpPr>
        <p:grpSpPr>
          <a:xfrm>
            <a:off x="5684055" y="5191038"/>
            <a:ext cx="1532221" cy="360000"/>
            <a:chOff x="588263" y="1217924"/>
            <a:chExt cx="1532221" cy="360000"/>
          </a:xfrm>
        </p:grpSpPr>
        <p:pic>
          <p:nvPicPr>
            <p:cNvPr id="16" name="Picture 15" descr="Zip Co logo SVG free download, id: 101874 - Brandlogos.net">
              <a:hlinkClick r:id="rId4"/>
              <a:extLst>
                <a:ext uri="{FF2B5EF4-FFF2-40B4-BE49-F238E27FC236}">
                  <a16:creationId xmlns:a16="http://schemas.microsoft.com/office/drawing/2014/main" id="{B86986D3-A7A9-4E3B-F91A-D9CE645246C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 name="TextBox 16">
              <a:extLst>
                <a:ext uri="{FF2B5EF4-FFF2-40B4-BE49-F238E27FC236}">
                  <a16:creationId xmlns:a16="http://schemas.microsoft.com/office/drawing/2014/main" id="{D67A9378-48CF-2201-43CC-6D75E7B2E7C5}"/>
                </a:ext>
                <a:ext uri="{C183D7F6-B498-43B3-948B-1728B52AA6E4}">
                  <adec:decorative xmlns:adec="http://schemas.microsoft.com/office/drawing/2017/decorative" val="0"/>
                </a:ext>
              </a:extLst>
            </p:cNvPr>
            <p:cNvSpPr txBox="1"/>
            <p:nvPr/>
          </p:nvSpPr>
          <p:spPr>
            <a:xfrm>
              <a:off x="1047214" y="1313286"/>
              <a:ext cx="1073270"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1</a:t>
              </a:r>
              <a:endParaRPr lang="en-US" sz="1100" noProof="0" dirty="0">
                <a:solidFill>
                  <a:prstClr val="black"/>
                </a:solidFill>
                <a:latin typeface="Segoe UI Semibold"/>
              </a:endParaRPr>
            </a:p>
          </p:txBody>
        </p:sp>
      </p:grpSp>
      <p:grpSp>
        <p:nvGrpSpPr>
          <p:cNvPr id="18" name="Group 17">
            <a:extLst>
              <a:ext uri="{FF2B5EF4-FFF2-40B4-BE49-F238E27FC236}">
                <a16:creationId xmlns:a16="http://schemas.microsoft.com/office/drawing/2014/main" id="{74E5D108-4D64-FC3A-A699-F76CFC687D08}"/>
              </a:ext>
            </a:extLst>
          </p:cNvPr>
          <p:cNvGrpSpPr/>
          <p:nvPr/>
        </p:nvGrpSpPr>
        <p:grpSpPr>
          <a:xfrm>
            <a:off x="2286837" y="5275677"/>
            <a:ext cx="1452353" cy="360000"/>
            <a:chOff x="588263" y="1217924"/>
            <a:chExt cx="1452353" cy="360000"/>
          </a:xfrm>
        </p:grpSpPr>
        <p:pic>
          <p:nvPicPr>
            <p:cNvPr id="19" name="Picture 18" descr="Zip Co logo SVG free download, id: 101874 - Brandlogos.net">
              <a:hlinkClick r:id="rId4"/>
              <a:extLst>
                <a:ext uri="{FF2B5EF4-FFF2-40B4-BE49-F238E27FC236}">
                  <a16:creationId xmlns:a16="http://schemas.microsoft.com/office/drawing/2014/main" id="{0959B902-9FD5-E450-E6EE-18E85AF2991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0" name="TextBox 19">
              <a:extLst>
                <a:ext uri="{FF2B5EF4-FFF2-40B4-BE49-F238E27FC236}">
                  <a16:creationId xmlns:a16="http://schemas.microsoft.com/office/drawing/2014/main" id="{0CD2C233-34C9-F17D-CF1A-C49BFF3A0344}"/>
                </a:ext>
                <a:ext uri="{C183D7F6-B498-43B3-948B-1728B52AA6E4}">
                  <adec:decorative xmlns:adec="http://schemas.microsoft.com/office/drawing/2017/decorative" val="0"/>
                </a:ext>
              </a:extLst>
            </p:cNvPr>
            <p:cNvSpPr txBox="1"/>
            <p:nvPr/>
          </p:nvSpPr>
          <p:spPr>
            <a:xfrm>
              <a:off x="1047213" y="1313286"/>
              <a:ext cx="993403"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spTree>
    <p:extLst>
      <p:ext uri="{BB962C8B-B14F-4D97-AF65-F5344CB8AC3E}">
        <p14:creationId xmlns:p14="http://schemas.microsoft.com/office/powerpoint/2010/main" val="1174369322"/>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011D8-2212-2170-26C4-DC02CEB0AFBC}"/>
            </a:ext>
          </a:extLst>
        </p:cNvPr>
        <p:cNvGrpSpPr/>
        <p:nvPr/>
      </p:nvGrpSpPr>
      <p:grpSpPr>
        <a:xfrm>
          <a:off x="0" y="0"/>
          <a:ext cx="0" cy="0"/>
          <a:chOff x="0" y="0"/>
          <a:chExt cx="0" cy="0"/>
        </a:xfrm>
      </p:grpSpPr>
      <p:sp>
        <p:nvSpPr>
          <p:cNvPr id="68" name="Title 67">
            <a:extLst>
              <a:ext uri="{FF2B5EF4-FFF2-40B4-BE49-F238E27FC236}">
                <a16:creationId xmlns:a16="http://schemas.microsoft.com/office/drawing/2014/main" id="{E63B36F7-66E3-DDB5-DE9D-93F1D7A6E043}"/>
              </a:ext>
            </a:extLst>
          </p:cNvPr>
          <p:cNvSpPr>
            <a:spLocks noGrp="1"/>
          </p:cNvSpPr>
          <p:nvPr>
            <p:ph type="title"/>
          </p:nvPr>
        </p:nvSpPr>
        <p:spPr>
          <a:xfrm>
            <a:off x="584200" y="387766"/>
            <a:ext cx="5672544" cy="263149"/>
          </a:xfrm>
        </p:spPr>
        <p:txBody>
          <a:bodyPr/>
          <a:lstStyle/>
          <a:p>
            <a:r>
              <a:rPr lang="en-US" noProof="0"/>
              <a:t>A day in the life of a Clerk of Courts</a:t>
            </a:r>
          </a:p>
        </p:txBody>
      </p:sp>
      <p:sp>
        <p:nvSpPr>
          <p:cNvPr id="41" name="Text Placeholder 40">
            <a:extLst>
              <a:ext uri="{FF2B5EF4-FFF2-40B4-BE49-F238E27FC236}">
                <a16:creationId xmlns:a16="http://schemas.microsoft.com/office/drawing/2014/main" id="{235FBC0D-A927-2641-2CA9-C0D363379C1B}"/>
              </a:ext>
            </a:extLst>
          </p:cNvPr>
          <p:cNvSpPr>
            <a:spLocks noGrp="1"/>
          </p:cNvSpPr>
          <p:nvPr>
            <p:ph type="body" sz="quarter" idx="17"/>
          </p:nvPr>
        </p:nvSpPr>
        <p:spPr>
          <a:xfrm>
            <a:off x="6096001" y="521099"/>
            <a:ext cx="4022928" cy="169277"/>
          </a:xfrm>
        </p:spPr>
        <p:txBody>
          <a:bodyPr/>
          <a:lstStyle/>
          <a:p>
            <a:r>
              <a:rPr lang="en-US" noProof="0">
                <a:latin typeface="Segoe UI Semibold"/>
                <a:cs typeface="Segoe UI Semibold"/>
              </a:rPr>
              <a:t>Microsoft 365 Copilot</a:t>
            </a:r>
            <a:endParaRPr lang="en-US" noProof="0"/>
          </a:p>
        </p:txBody>
      </p:sp>
      <p:sp>
        <p:nvSpPr>
          <p:cNvPr id="46" name="Text Placeholder 45">
            <a:extLst>
              <a:ext uri="{FF2B5EF4-FFF2-40B4-BE49-F238E27FC236}">
                <a16:creationId xmlns:a16="http://schemas.microsoft.com/office/drawing/2014/main" id="{07427369-D361-24A9-035A-09B277032689}"/>
              </a:ext>
            </a:extLst>
          </p:cNvPr>
          <p:cNvSpPr>
            <a:spLocks noGrp="1"/>
          </p:cNvSpPr>
          <p:nvPr>
            <p:ph type="body" sz="quarter" idx="38"/>
          </p:nvPr>
        </p:nvSpPr>
        <p:spPr>
          <a:solidFill>
            <a:srgbClr val="0070C0"/>
          </a:solidFill>
        </p:spPr>
        <p:txBody>
          <a:bodyPr/>
          <a:lstStyle/>
          <a:p>
            <a:endParaRPr lang="en-US" noProof="0"/>
          </a:p>
        </p:txBody>
      </p:sp>
      <p:sp>
        <p:nvSpPr>
          <p:cNvPr id="47" name="Text Placeholder 46">
            <a:extLst>
              <a:ext uri="{FF2B5EF4-FFF2-40B4-BE49-F238E27FC236}">
                <a16:creationId xmlns:a16="http://schemas.microsoft.com/office/drawing/2014/main" id="{B8E79E06-4010-2002-A301-919B2360EE63}"/>
              </a:ext>
            </a:extLst>
          </p:cNvPr>
          <p:cNvSpPr>
            <a:spLocks noGrp="1"/>
          </p:cNvSpPr>
          <p:nvPr>
            <p:ph type="body" sz="quarter" idx="39"/>
          </p:nvPr>
        </p:nvSpPr>
        <p:spPr>
          <a:solidFill>
            <a:srgbClr val="0078D4"/>
          </a:solidFill>
        </p:spPr>
        <p:txBody>
          <a:bodyPr/>
          <a:lstStyle/>
          <a:p>
            <a:endParaRPr lang="en-US" noProof="0"/>
          </a:p>
        </p:txBody>
      </p:sp>
      <p:sp>
        <p:nvSpPr>
          <p:cNvPr id="48" name="Text Placeholder 47">
            <a:extLst>
              <a:ext uri="{FF2B5EF4-FFF2-40B4-BE49-F238E27FC236}">
                <a16:creationId xmlns:a16="http://schemas.microsoft.com/office/drawing/2014/main" id="{6838BC9E-AEE5-8213-CB9B-6AB0F266B72B}"/>
              </a:ext>
            </a:extLst>
          </p:cNvPr>
          <p:cNvSpPr>
            <a:spLocks noGrp="1"/>
          </p:cNvSpPr>
          <p:nvPr>
            <p:ph type="body" sz="quarter" idx="40"/>
          </p:nvPr>
        </p:nvSpPr>
        <p:spPr>
          <a:solidFill>
            <a:schemeClr val="bg1">
              <a:lumMod val="85000"/>
            </a:schemeClr>
          </a:solidFill>
        </p:spPr>
        <p:txBody>
          <a:bodyPr/>
          <a:lstStyle/>
          <a:p>
            <a:endParaRPr lang="en-US" noProof="0"/>
          </a:p>
        </p:txBody>
      </p:sp>
      <p:sp>
        <p:nvSpPr>
          <p:cNvPr id="2" name="Rectangle: Rounded Corners 6">
            <a:extLst>
              <a:ext uri="{FF2B5EF4-FFF2-40B4-BE49-F238E27FC236}">
                <a16:creationId xmlns:a16="http://schemas.microsoft.com/office/drawing/2014/main" id="{A778CCE0-6B6D-0E77-70C8-2ECD2B859765}"/>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5F530C0B-9AAD-6173-BEED-088917C43880}"/>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869B1C1A-3799-BD09-E287-101E79E30722}"/>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~45 minutes per day</a:t>
              </a:r>
            </a:p>
          </p:txBody>
        </p:sp>
        <p:pic>
          <p:nvPicPr>
            <p:cNvPr id="5" name="Graphic 4">
              <a:extLst>
                <a:ext uri="{FF2B5EF4-FFF2-40B4-BE49-F238E27FC236}">
                  <a16:creationId xmlns:a16="http://schemas.microsoft.com/office/drawing/2014/main" id="{76A948F8-E86A-524E-C02F-3FFD9B193F9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21924" y="1005899"/>
              <a:ext cx="144000" cy="144000"/>
            </a:xfrm>
            <a:prstGeom prst="rect">
              <a:avLst/>
            </a:prstGeom>
          </p:spPr>
        </p:pic>
      </p:grpSp>
      <p:grpSp>
        <p:nvGrpSpPr>
          <p:cNvPr id="6" name="Group 5">
            <a:extLst>
              <a:ext uri="{FF2B5EF4-FFF2-40B4-BE49-F238E27FC236}">
                <a16:creationId xmlns:a16="http://schemas.microsoft.com/office/drawing/2014/main" id="{02E0BE00-6271-E06E-F621-D545F52A3AB4}"/>
              </a:ext>
            </a:extLst>
          </p:cNvPr>
          <p:cNvGrpSpPr/>
          <p:nvPr/>
        </p:nvGrpSpPr>
        <p:grpSpPr>
          <a:xfrm>
            <a:off x="5754503" y="1134767"/>
            <a:ext cx="2325078" cy="216000"/>
            <a:chOff x="6235579" y="969899"/>
            <a:chExt cx="2325078" cy="216000"/>
          </a:xfrm>
        </p:grpSpPr>
        <p:sp>
          <p:nvSpPr>
            <p:cNvPr id="7" name="Rectangle: Rounded Corners 6">
              <a:extLst>
                <a:ext uri="{FF2B5EF4-FFF2-40B4-BE49-F238E27FC236}">
                  <a16:creationId xmlns:a16="http://schemas.microsoft.com/office/drawing/2014/main" id="{C4CB000B-2691-28B5-F3F3-C954E7E2D02C}"/>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Research</a:t>
              </a:r>
            </a:p>
          </p:txBody>
        </p:sp>
        <p:pic>
          <p:nvPicPr>
            <p:cNvPr id="8" name="Graphic 7">
              <a:extLst>
                <a:ext uri="{FF2B5EF4-FFF2-40B4-BE49-F238E27FC236}">
                  <a16:creationId xmlns:a16="http://schemas.microsoft.com/office/drawing/2014/main" id="{D5D8E4A5-1517-2C3A-46F5-ED3F519057D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B9E102EC-8BFA-B04B-45C1-C6DB14044D58}"/>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84007A80-7A42-3FFB-B398-42B7BC566A77}"/>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a:t>
              </a:r>
              <a:r>
                <a:rPr lang="en-US" sz="900" noProof="0">
                  <a:solidFill>
                    <a:srgbClr val="73391D"/>
                  </a:solidFill>
                  <a:latin typeface="Segoe UI Semibold" panose="020B0702040204020203" pitchFamily="34" charset="0"/>
                  <a:cs typeface="Segoe UI Semibold" panose="020B0702040204020203" pitchFamily="34" charset="0"/>
                </a:rPr>
                <a:t>Communication</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11" name="Graphic 10">
              <a:extLst>
                <a:ext uri="{FF2B5EF4-FFF2-40B4-BE49-F238E27FC236}">
                  <a16:creationId xmlns:a16="http://schemas.microsoft.com/office/drawing/2014/main" id="{37F2348E-DCA5-B3A9-FC81-84B3F5BC006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93555" y="1005899"/>
              <a:ext cx="144000" cy="144000"/>
            </a:xfrm>
            <a:prstGeom prst="rect">
              <a:avLst/>
            </a:prstGeom>
          </p:spPr>
        </p:pic>
      </p:grpSp>
      <p:sp>
        <p:nvSpPr>
          <p:cNvPr id="15" name="Text Placeholder 14">
            <a:extLst>
              <a:ext uri="{FF2B5EF4-FFF2-40B4-BE49-F238E27FC236}">
                <a16:creationId xmlns:a16="http://schemas.microsoft.com/office/drawing/2014/main" id="{C99A09E0-6D3D-9495-5E7D-475E9CED8DD0}"/>
              </a:ext>
            </a:extLst>
          </p:cNvPr>
          <p:cNvSpPr>
            <a:spLocks noGrp="1"/>
          </p:cNvSpPr>
          <p:nvPr>
            <p:ph type="body" sz="quarter" idx="37"/>
          </p:nvPr>
        </p:nvSpPr>
        <p:spPr/>
        <p:txBody>
          <a:bodyPr/>
          <a:lstStyle/>
          <a:p>
            <a:r>
              <a:rPr lang="en-US" noProof="0"/>
              <a:t>Buy</a:t>
            </a:r>
          </a:p>
        </p:txBody>
      </p:sp>
      <p:sp>
        <p:nvSpPr>
          <p:cNvPr id="77" name="Rectangle: Rounded Corners 6">
            <a:extLst>
              <a:ext uri="{FF2B5EF4-FFF2-40B4-BE49-F238E27FC236}">
                <a16:creationId xmlns:a16="http://schemas.microsoft.com/office/drawing/2014/main" id="{AD42B71F-F016-A69E-2D2C-41E6594C2A09}"/>
              </a:ext>
              <a:ext uri="{C183D7F6-B498-43B3-948B-1728B52AA6E4}">
                <adec:decorative xmlns:adec="http://schemas.microsoft.com/office/drawing/2017/decorative" val="1"/>
              </a:ext>
            </a:extLst>
          </p:cNvPr>
          <p:cNvSpPr/>
          <p:nvPr/>
        </p:nvSpPr>
        <p:spPr bwMode="auto">
          <a:xfrm>
            <a:off x="566415" y="5753713"/>
            <a:ext cx="2705513" cy="59747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a:solidFill>
                  <a:srgbClr val="1A1A1A"/>
                </a:solidFill>
                <a:latin typeface="Segoe UI"/>
              </a:rPr>
              <a:t>Prompt: </a:t>
            </a:r>
            <a:r>
              <a:rPr lang="en-US" sz="900" b="1" spc="0" noProof="0">
                <a:solidFill>
                  <a:schemeClr val="tx1"/>
                </a:solidFill>
                <a:latin typeface="Segoe UI"/>
              </a:rPr>
              <a:t>Sort this list</a:t>
            </a:r>
            <a:r>
              <a:rPr lang="en-US" sz="900" spc="0" noProof="0">
                <a:solidFill>
                  <a:schemeClr val="tx1"/>
                </a:solidFill>
                <a:latin typeface="Segoe UI"/>
              </a:rPr>
              <a:t> of outstanding payments from largest to smallest.</a:t>
            </a: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b="1"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kern="0" noProof="0">
              <a:solidFill>
                <a:srgbClr val="1A1A1A"/>
              </a:solidFill>
              <a:latin typeface="Segoe UI"/>
            </a:endParaRPr>
          </a:p>
        </p:txBody>
      </p:sp>
      <p:sp>
        <p:nvSpPr>
          <p:cNvPr id="78" name="Rectangle: Rounded Corners 4">
            <a:extLst>
              <a:ext uri="{FF2B5EF4-FFF2-40B4-BE49-F238E27FC236}">
                <a16:creationId xmlns:a16="http://schemas.microsoft.com/office/drawing/2014/main" id="{BE900E7B-AFFA-4B9A-ACF9-4DC32006EB4D}"/>
              </a:ext>
            </a:extLst>
          </p:cNvPr>
          <p:cNvSpPr/>
          <p:nvPr/>
        </p:nvSpPr>
        <p:spPr bwMode="auto">
          <a:xfrm>
            <a:off x="566416" y="4048426"/>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5:00 pm</a:t>
            </a:r>
          </a:p>
        </p:txBody>
      </p:sp>
      <p:sp>
        <p:nvSpPr>
          <p:cNvPr id="80" name="TextBox 79">
            <a:extLst>
              <a:ext uri="{FF2B5EF4-FFF2-40B4-BE49-F238E27FC236}">
                <a16:creationId xmlns:a16="http://schemas.microsoft.com/office/drawing/2014/main" id="{7FF145B2-8771-1CA9-F4B9-B2AD233D3BB5}"/>
              </a:ext>
            </a:extLst>
          </p:cNvPr>
          <p:cNvSpPr txBox="1"/>
          <p:nvPr/>
        </p:nvSpPr>
        <p:spPr>
          <a:xfrm>
            <a:off x="566415" y="4500890"/>
            <a:ext cx="2748203"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At the end of the day, use Copilot in Excel to analyze outstanding payments.</a:t>
            </a:r>
          </a:p>
        </p:txBody>
      </p:sp>
      <p:sp>
        <p:nvSpPr>
          <p:cNvPr id="81" name="Rectangle: Rounded Corners 6">
            <a:extLst>
              <a:ext uri="{FF2B5EF4-FFF2-40B4-BE49-F238E27FC236}">
                <a16:creationId xmlns:a16="http://schemas.microsoft.com/office/drawing/2014/main" id="{ABF3BC30-D911-E286-09F9-9B5B6DE6F31C}"/>
              </a:ext>
              <a:ext uri="{C183D7F6-B498-43B3-948B-1728B52AA6E4}">
                <adec:decorative xmlns:adec="http://schemas.microsoft.com/office/drawing/2017/decorative" val="1"/>
              </a:ext>
            </a:extLst>
          </p:cNvPr>
          <p:cNvSpPr/>
          <p:nvPr/>
        </p:nvSpPr>
        <p:spPr bwMode="auto">
          <a:xfrm>
            <a:off x="7074494" y="5751931"/>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a:solidFill>
                  <a:srgbClr val="1A1A1A"/>
                </a:solidFill>
                <a:latin typeface="Segoe UI"/>
              </a:rPr>
              <a:t>Prompt: </a:t>
            </a:r>
            <a:r>
              <a:rPr kumimoji="0" lang="en-US" sz="900" b="1" i="0" u="none" strike="noStrike" kern="1200" cap="none" spc="0" normalizeH="0" baseline="0" noProof="0">
                <a:ln w="3175">
                  <a:noFill/>
                </a:ln>
                <a:effectLst/>
                <a:uLnTx/>
                <a:uFillTx/>
                <a:latin typeface="Segoe UI"/>
                <a:ea typeface="+mn-ea"/>
                <a:cs typeface="Segoe UI" pitchFamily="34" charset="0"/>
              </a:rPr>
              <a:t>Summarize this transcript</a:t>
            </a:r>
            <a:r>
              <a:rPr kumimoji="0" lang="en-US" sz="900" i="0" u="none" strike="noStrike" kern="1200" cap="none" spc="0" normalizeH="0" baseline="0" noProof="0">
                <a:ln w="3175">
                  <a:noFill/>
                </a:ln>
                <a:effectLst/>
                <a:uLnTx/>
                <a:uFillTx/>
                <a:latin typeface="Segoe UI"/>
                <a:ea typeface="+mn-ea"/>
                <a:cs typeface="Segoe UI" pitchFamily="34" charset="0"/>
              </a:rPr>
              <a:t> and provide  a summary of court orders and payment arrangements</a:t>
            </a: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a:ln w="3175">
                <a:noFill/>
              </a:ln>
              <a:effectLst/>
              <a:uLnTx/>
              <a:uFillTx/>
              <a:latin typeface="Segoe UI"/>
              <a:ea typeface="+mn-ea"/>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i="0" u="none" strike="noStrike" kern="1200" cap="none" spc="0" normalizeH="0" baseline="0" noProof="0">
              <a:ln w="3175">
                <a:noFill/>
              </a:ln>
              <a:effectLst/>
              <a:uLnTx/>
              <a:uFillTx/>
              <a:latin typeface="Segoe UI"/>
              <a:ea typeface="+mn-ea"/>
              <a:cs typeface="Segoe UI" pitchFamily="34" charset="0"/>
            </a:endParaRPr>
          </a:p>
        </p:txBody>
      </p:sp>
      <p:sp>
        <p:nvSpPr>
          <p:cNvPr id="83" name="Rectangle: Rounded Corners 7">
            <a:extLst>
              <a:ext uri="{FF2B5EF4-FFF2-40B4-BE49-F238E27FC236}">
                <a16:creationId xmlns:a16="http://schemas.microsoft.com/office/drawing/2014/main" id="{CEF284E9-1DB3-AFD5-279C-C22F88609F47}"/>
              </a:ext>
            </a:extLst>
          </p:cNvPr>
          <p:cNvSpPr/>
          <p:nvPr/>
        </p:nvSpPr>
        <p:spPr bwMode="auto">
          <a:xfrm>
            <a:off x="7074495" y="405058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2:00 pm</a:t>
            </a:r>
          </a:p>
        </p:txBody>
      </p:sp>
      <p:sp>
        <p:nvSpPr>
          <p:cNvPr id="84" name="Rectangle: Rounded Corners 6">
            <a:extLst>
              <a:ext uri="{FF2B5EF4-FFF2-40B4-BE49-F238E27FC236}">
                <a16:creationId xmlns:a16="http://schemas.microsoft.com/office/drawing/2014/main" id="{AF52A07C-8A58-47EC-9782-E854394F4C69}"/>
              </a:ext>
              <a:ext uri="{C183D7F6-B498-43B3-948B-1728B52AA6E4}">
                <adec:decorative xmlns:adec="http://schemas.microsoft.com/office/drawing/2017/decorative" val="1"/>
              </a:ext>
            </a:extLst>
          </p:cNvPr>
          <p:cNvSpPr/>
          <p:nvPr/>
        </p:nvSpPr>
        <p:spPr bwMode="auto">
          <a:xfrm>
            <a:off x="566415" y="3167836"/>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Review my last 24 hours of email, identify tasks and create list of priorities; review schedule and create reminders for 30 minutes ahead of each meeting.</a:t>
            </a:r>
          </a:p>
          <a:p>
            <a:pPr defTabSz="932472" fontAlgn="base">
              <a:spcBef>
                <a:spcPct val="0"/>
              </a:spcBef>
              <a:spcAft>
                <a:spcPct val="0"/>
              </a:spcAft>
            </a:pPr>
            <a:endParaRPr lang="en-US" sz="900" kern="0" noProof="0">
              <a:solidFill>
                <a:srgbClr val="1A1A1A"/>
              </a:solidFill>
              <a:latin typeface="Segoe UI"/>
            </a:endParaRPr>
          </a:p>
        </p:txBody>
      </p:sp>
      <p:sp>
        <p:nvSpPr>
          <p:cNvPr id="86" name="TextBox 85">
            <a:extLst>
              <a:ext uri="{FF2B5EF4-FFF2-40B4-BE49-F238E27FC236}">
                <a16:creationId xmlns:a16="http://schemas.microsoft.com/office/drawing/2014/main" id="{89BF5914-13D5-F119-05DA-66A5E16A1944}"/>
              </a:ext>
            </a:extLst>
          </p:cNvPr>
          <p:cNvSpPr txBox="1"/>
          <p:nvPr/>
        </p:nvSpPr>
        <p:spPr>
          <a:xfrm>
            <a:off x="566414" y="2033954"/>
            <a:ext cx="2705513" cy="292772"/>
          </a:xfrm>
          <a:prstGeom prst="rect">
            <a:avLst/>
          </a:prstGeom>
          <a:noFill/>
        </p:spPr>
        <p:txBody>
          <a:bodyPr wrap="square" lIns="91440" tIns="0" rIns="91440" bIns="0" rtlCol="0" anchor="t">
            <a:spAutoFit/>
          </a:bodyPr>
          <a:lstStyle/>
          <a:p>
            <a:pPr>
              <a:lnSpc>
                <a:spcPct val="110000"/>
              </a:lnSpc>
              <a:defRPr/>
            </a:pPr>
            <a:r>
              <a:rPr lang="en-US" sz="900" noProof="0">
                <a:solidFill>
                  <a:srgbClr val="1A1A1A"/>
                </a:solidFill>
                <a:ea typeface="Segoe UI" pitchFamily="34" charset="0"/>
                <a:cs typeface="Segoe UI" pitchFamily="34" charset="0"/>
              </a:rPr>
              <a:t>Arrive at the courthouse and use Copilot</a:t>
            </a:r>
            <a:br>
              <a:rPr lang="en-US" sz="900" noProof="0">
                <a:solidFill>
                  <a:srgbClr val="1A1A1A"/>
                </a:solidFill>
                <a:ea typeface="Segoe UI" pitchFamily="34" charset="0"/>
                <a:cs typeface="Segoe UI" pitchFamily="34" charset="0"/>
              </a:rPr>
            </a:br>
            <a:r>
              <a:rPr lang="en-US" sz="900" noProof="0">
                <a:solidFill>
                  <a:srgbClr val="1A1A1A"/>
                </a:solidFill>
                <a:ea typeface="Segoe UI" pitchFamily="34" charset="0"/>
                <a:cs typeface="Segoe UI" pitchFamily="34" charset="0"/>
              </a:rPr>
              <a:t>to organize emails and review schedule and tasks.</a:t>
            </a:r>
          </a:p>
        </p:txBody>
      </p:sp>
      <p:sp>
        <p:nvSpPr>
          <p:cNvPr id="87" name="Rectangle: Rounded Corners 11">
            <a:extLst>
              <a:ext uri="{FF2B5EF4-FFF2-40B4-BE49-F238E27FC236}">
                <a16:creationId xmlns:a16="http://schemas.microsoft.com/office/drawing/2014/main" id="{EF5C86D4-7164-C495-50A3-FB37BAD4A1E7}"/>
              </a:ext>
            </a:extLst>
          </p:cNvPr>
          <p:cNvSpPr/>
          <p:nvPr/>
        </p:nvSpPr>
        <p:spPr bwMode="auto">
          <a:xfrm>
            <a:off x="566416"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7:00 am</a:t>
            </a:r>
          </a:p>
        </p:txBody>
      </p:sp>
      <p:sp>
        <p:nvSpPr>
          <p:cNvPr id="88" name="Rectangle: Rounded Corners 6">
            <a:extLst>
              <a:ext uri="{FF2B5EF4-FFF2-40B4-BE49-F238E27FC236}">
                <a16:creationId xmlns:a16="http://schemas.microsoft.com/office/drawing/2014/main" id="{742E19F0-BA92-53E8-0F58-A9C0AC179674}"/>
              </a:ext>
              <a:ext uri="{C183D7F6-B498-43B3-948B-1728B52AA6E4}">
                <adec:decorative xmlns:adec="http://schemas.microsoft.com/office/drawing/2017/decorative" val="1"/>
              </a:ext>
            </a:extLst>
          </p:cNvPr>
          <p:cNvSpPr/>
          <p:nvPr/>
        </p:nvSpPr>
        <p:spPr bwMode="auto">
          <a:xfrm>
            <a:off x="3802523" y="3167835"/>
            <a:ext cx="2844911"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Find where person mentioned [phone call to defendant].</a:t>
            </a: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a:p>
            <a:pPr defTabSz="932472" fontAlgn="base">
              <a:spcBef>
                <a:spcPct val="0"/>
              </a:spcBef>
              <a:spcAft>
                <a:spcPct val="0"/>
              </a:spcAft>
            </a:pPr>
            <a:endParaRPr lang="en-US" sz="900" kern="0" noProof="0">
              <a:solidFill>
                <a:srgbClr val="1A1A1A"/>
              </a:solidFill>
              <a:latin typeface="Segoe UI"/>
            </a:endParaRPr>
          </a:p>
        </p:txBody>
      </p:sp>
      <p:sp>
        <p:nvSpPr>
          <p:cNvPr id="89" name="Rectangle: Rounded Corners 13">
            <a:extLst>
              <a:ext uri="{FF2B5EF4-FFF2-40B4-BE49-F238E27FC236}">
                <a16:creationId xmlns:a16="http://schemas.microsoft.com/office/drawing/2014/main" id="{1B1ABFDC-3EDA-0582-22D6-33BB8ECC9670}"/>
              </a:ext>
            </a:extLst>
          </p:cNvPr>
          <p:cNvSpPr/>
          <p:nvPr/>
        </p:nvSpPr>
        <p:spPr bwMode="auto">
          <a:xfrm>
            <a:off x="382045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8:00 am</a:t>
            </a:r>
          </a:p>
        </p:txBody>
      </p:sp>
      <p:sp>
        <p:nvSpPr>
          <p:cNvPr id="90" name="TextBox 89">
            <a:extLst>
              <a:ext uri="{FF2B5EF4-FFF2-40B4-BE49-F238E27FC236}">
                <a16:creationId xmlns:a16="http://schemas.microsoft.com/office/drawing/2014/main" id="{A5BAE859-0183-EAAB-1046-D5F692DD9610}"/>
              </a:ext>
            </a:extLst>
          </p:cNvPr>
          <p:cNvSpPr txBox="1"/>
          <p:nvPr/>
        </p:nvSpPr>
        <p:spPr>
          <a:xfrm>
            <a:off x="3802523" y="2033954"/>
            <a:ext cx="2907304"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As court sessions commence, Copilot promptly transcribes the events, producing a preliminary transcript that is searchable within minutes, enabling concentration on the ongoing court proceedings.</a:t>
            </a:r>
          </a:p>
        </p:txBody>
      </p:sp>
      <p:sp>
        <p:nvSpPr>
          <p:cNvPr id="91" name="Rectangle: Rounded Corners 15">
            <a:extLst>
              <a:ext uri="{FF2B5EF4-FFF2-40B4-BE49-F238E27FC236}">
                <a16:creationId xmlns:a16="http://schemas.microsoft.com/office/drawing/2014/main" id="{27FD7EC7-93A3-E6E1-E957-AB44A546D55C}"/>
              </a:ext>
            </a:extLst>
          </p:cNvPr>
          <p:cNvSpPr/>
          <p:nvPr/>
        </p:nvSpPr>
        <p:spPr bwMode="auto">
          <a:xfrm>
            <a:off x="7074495" y="1591385"/>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10:30 am</a:t>
            </a:r>
          </a:p>
        </p:txBody>
      </p:sp>
      <p:sp>
        <p:nvSpPr>
          <p:cNvPr id="92" name="Rectangle: Rounded Corners 6">
            <a:extLst>
              <a:ext uri="{FF2B5EF4-FFF2-40B4-BE49-F238E27FC236}">
                <a16:creationId xmlns:a16="http://schemas.microsoft.com/office/drawing/2014/main" id="{9A154D7E-DC27-A38E-7835-66AB7A2E2124}"/>
              </a:ext>
              <a:ext uri="{C183D7F6-B498-43B3-948B-1728B52AA6E4}">
                <adec:decorative xmlns:adec="http://schemas.microsoft.com/office/drawing/2017/decorative" val="1"/>
              </a:ext>
            </a:extLst>
          </p:cNvPr>
          <p:cNvSpPr/>
          <p:nvPr/>
        </p:nvSpPr>
        <p:spPr bwMode="auto">
          <a:xfrm>
            <a:off x="7074494" y="3167835"/>
            <a:ext cx="2705513" cy="66583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Prompt: Summarize this email thread.</a:t>
            </a:r>
          </a:p>
          <a:p>
            <a:pPr defTabSz="932472" fontAlgn="base">
              <a:spcBef>
                <a:spcPct val="0"/>
              </a:spcBef>
              <a:spcAft>
                <a:spcPct val="0"/>
              </a:spcAft>
            </a:pPr>
            <a:endParaRPr lang="en-US" sz="900" kern="0" noProof="0">
              <a:solidFill>
                <a:srgbClr val="1A1A1A"/>
              </a:solidFill>
              <a:latin typeface="Segoe UI"/>
            </a:endParaRPr>
          </a:p>
        </p:txBody>
      </p:sp>
      <p:sp>
        <p:nvSpPr>
          <p:cNvPr id="93" name="TextBox 92">
            <a:extLst>
              <a:ext uri="{FF2B5EF4-FFF2-40B4-BE49-F238E27FC236}">
                <a16:creationId xmlns:a16="http://schemas.microsoft.com/office/drawing/2014/main" id="{274F24A3-1F34-17AB-DA7C-DED82FBFB01E}"/>
              </a:ext>
            </a:extLst>
          </p:cNvPr>
          <p:cNvSpPr txBox="1"/>
          <p:nvPr/>
        </p:nvSpPr>
        <p:spPr>
          <a:xfrm>
            <a:off x="7074494" y="2033954"/>
            <a:ext cx="2705513"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During a break in proceedings, use Copilot</a:t>
            </a:r>
            <a:br>
              <a:rPr kumimoji="0" lang="en-US" b="0" i="0" u="none" strike="noStrike" kern="0" cap="none" spc="0" normalizeH="0" baseline="0" noProof="0">
                <a:ln>
                  <a:noFill/>
                </a:ln>
                <a:solidFill>
                  <a:srgbClr val="1A1A1A"/>
                </a:solidFill>
                <a:effectLst/>
                <a:uLnTx/>
                <a:uFillTx/>
                <a:cs typeface="Segoe UI" pitchFamily="34" charset="0"/>
              </a:rPr>
            </a:br>
            <a:r>
              <a:rPr kumimoji="0" lang="en-US" b="0" i="0" u="none" strike="noStrike" kern="0" cap="none" spc="0" normalizeH="0" baseline="0" noProof="0">
                <a:ln>
                  <a:noFill/>
                </a:ln>
                <a:solidFill>
                  <a:srgbClr val="1A1A1A"/>
                </a:solidFill>
                <a:effectLst/>
                <a:uLnTx/>
                <a:uFillTx/>
                <a:cs typeface="Segoe UI" pitchFamily="34" charset="0"/>
              </a:rPr>
              <a:t>to draft and send updates to other court staff members and summarize new emails to identify new action items.</a:t>
            </a:r>
          </a:p>
        </p:txBody>
      </p:sp>
      <p:sp>
        <p:nvSpPr>
          <p:cNvPr id="94" name="Rectangle: Rounded Corners 6">
            <a:extLst>
              <a:ext uri="{FF2B5EF4-FFF2-40B4-BE49-F238E27FC236}">
                <a16:creationId xmlns:a16="http://schemas.microsoft.com/office/drawing/2014/main" id="{6CEA3358-672E-9B39-E918-B6888E10A07A}"/>
              </a:ext>
              <a:ext uri="{C183D7F6-B498-43B3-948B-1728B52AA6E4}">
                <adec:decorative xmlns:adec="http://schemas.microsoft.com/office/drawing/2017/decorative" val="1"/>
              </a:ext>
            </a:extLst>
          </p:cNvPr>
          <p:cNvSpPr/>
          <p:nvPr/>
        </p:nvSpPr>
        <p:spPr bwMode="auto">
          <a:xfrm>
            <a:off x="3690824" y="5750163"/>
            <a:ext cx="2844911" cy="480654"/>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kern="0" noProof="0">
                <a:solidFill>
                  <a:srgbClr val="1A1A1A"/>
                </a:solidFill>
                <a:latin typeface="Segoe UI"/>
              </a:rPr>
              <a:t>Prompt: </a:t>
            </a:r>
            <a:r>
              <a:rPr lang="en-US" sz="900" b="1" spc="0" noProof="0">
                <a:solidFill>
                  <a:schemeClr val="tx1"/>
                </a:solidFill>
                <a:latin typeface="Segoe UI"/>
              </a:rPr>
              <a:t>Find and summarize relevant documents</a:t>
            </a:r>
            <a:r>
              <a:rPr lang="en-US" sz="900" spc="0" noProof="0">
                <a:solidFill>
                  <a:schemeClr val="tx1"/>
                </a:solidFill>
                <a:latin typeface="Segoe UI"/>
              </a:rPr>
              <a:t>, statutes, presidents and case law on [subject of case]</a:t>
            </a: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spc="0" noProof="0">
              <a:solidFill>
                <a:schemeClr val="tx1"/>
              </a:solidFill>
              <a:latin typeface="Segoe UI"/>
            </a:endParaRPr>
          </a:p>
          <a:p>
            <a:pPr defTabSz="932472" fontAlgn="base">
              <a:lnSpc>
                <a:spcPct val="110000"/>
              </a:lnSpc>
              <a:spcBef>
                <a:spcPct val="0"/>
              </a:spcBef>
              <a:spcAft>
                <a:spcPct val="0"/>
              </a:spcAft>
            </a:pPr>
            <a:endParaRPr lang="en-US" sz="900" kern="0" noProof="0">
              <a:solidFill>
                <a:srgbClr val="1A1A1A"/>
              </a:solidFill>
              <a:latin typeface="Segoe UI"/>
            </a:endParaRPr>
          </a:p>
        </p:txBody>
      </p:sp>
      <p:sp>
        <p:nvSpPr>
          <p:cNvPr id="95" name="Rectangle: Rounded Corners 19">
            <a:extLst>
              <a:ext uri="{FF2B5EF4-FFF2-40B4-BE49-F238E27FC236}">
                <a16:creationId xmlns:a16="http://schemas.microsoft.com/office/drawing/2014/main" id="{FFDEA890-16B3-FED8-E8BD-F59BE582AA34}"/>
              </a:ext>
            </a:extLst>
          </p:cNvPr>
          <p:cNvSpPr/>
          <p:nvPr/>
        </p:nvSpPr>
        <p:spPr bwMode="auto">
          <a:xfrm>
            <a:off x="3820455" y="4051018"/>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noProof="0">
                <a:ln w="3175">
                  <a:noFill/>
                </a:ln>
                <a:gradFill>
                  <a:gsLst>
                    <a:gs pos="76437">
                      <a:srgbClr val="FFFFFF"/>
                    </a:gs>
                    <a:gs pos="55747">
                      <a:srgbClr val="FFFFFF"/>
                    </a:gs>
                  </a:gsLst>
                  <a:path path="circle">
                    <a:fillToRect l="100000" b="100000"/>
                  </a:path>
                </a:gradFill>
                <a:latin typeface="+mj-lt"/>
                <a:cs typeface="Segoe UI" pitchFamily="34" charset="0"/>
              </a:rPr>
              <a:t>3:00 pm</a:t>
            </a:r>
          </a:p>
        </p:txBody>
      </p:sp>
      <p:sp>
        <p:nvSpPr>
          <p:cNvPr id="96" name="TextBox 95">
            <a:extLst>
              <a:ext uri="{FF2B5EF4-FFF2-40B4-BE49-F238E27FC236}">
                <a16:creationId xmlns:a16="http://schemas.microsoft.com/office/drawing/2014/main" id="{FAF188B3-9EEA-0169-4B97-713FD631028C}"/>
              </a:ext>
            </a:extLst>
          </p:cNvPr>
          <p:cNvSpPr txBox="1"/>
          <p:nvPr/>
        </p:nvSpPr>
        <p:spPr>
          <a:xfrm>
            <a:off x="3690700" y="4500890"/>
            <a:ext cx="3026453" cy="74982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The Clerk performs in-depth legal research at</a:t>
            </a:r>
            <a:br>
              <a:rPr kumimoji="0" lang="en-US" b="0" i="0" u="none" strike="noStrike" kern="0" cap="none" spc="0" normalizeH="0" baseline="0" noProof="0">
                <a:ln>
                  <a:noFill/>
                </a:ln>
                <a:solidFill>
                  <a:srgbClr val="1A1A1A"/>
                </a:solidFill>
                <a:effectLst/>
                <a:uLnTx/>
                <a:uFillTx/>
                <a:cs typeface="Segoe UI" pitchFamily="34" charset="0"/>
              </a:rPr>
            </a:br>
            <a:r>
              <a:rPr kumimoji="0" lang="en-US" b="0" i="0" u="none" strike="noStrike" kern="0" cap="none" spc="0" normalizeH="0" baseline="0" noProof="0">
                <a:ln>
                  <a:noFill/>
                </a:ln>
                <a:solidFill>
                  <a:srgbClr val="1A1A1A"/>
                </a:solidFill>
                <a:effectLst/>
                <a:uLnTx/>
                <a:uFillTx/>
                <a:cs typeface="Segoe UI" pitchFamily="34" charset="0"/>
              </a:rPr>
              <a:t>the request of the Judge, using Copilot to find legal precedents, statutes, and case law. Present these findings and insights to the Judge in a concise manner, along with relevant references in a Word document.</a:t>
            </a:r>
          </a:p>
        </p:txBody>
      </p:sp>
      <p:sp>
        <p:nvSpPr>
          <p:cNvPr id="137" name="Oval 136">
            <a:extLst>
              <a:ext uri="{FF2B5EF4-FFF2-40B4-BE49-F238E27FC236}">
                <a16:creationId xmlns:a16="http://schemas.microsoft.com/office/drawing/2014/main" id="{2AECCEB2-ED2F-EC47-D3D4-8F660AD49D19}"/>
              </a:ext>
            </a:extLst>
          </p:cNvPr>
          <p:cNvSpPr>
            <a:spLocks/>
          </p:cNvSpPr>
          <p:nvPr/>
        </p:nvSpPr>
        <p:spPr bwMode="auto">
          <a:xfrm>
            <a:off x="7500428" y="527341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sp>
        <p:nvSpPr>
          <p:cNvPr id="152" name="TextBox 151">
            <a:extLst>
              <a:ext uri="{FF2B5EF4-FFF2-40B4-BE49-F238E27FC236}">
                <a16:creationId xmlns:a16="http://schemas.microsoft.com/office/drawing/2014/main" id="{D8DD7FA3-C750-9ED6-68F7-867E768B4A4B}"/>
              </a:ext>
            </a:extLst>
          </p:cNvPr>
          <p:cNvSpPr txBox="1"/>
          <p:nvPr/>
        </p:nvSpPr>
        <p:spPr>
          <a:xfrm>
            <a:off x="10206183" y="1796300"/>
            <a:ext cx="1905067" cy="923330"/>
          </a:xfrm>
          <a:prstGeom prst="rect">
            <a:avLst/>
          </a:prstGeom>
          <a:noFill/>
        </p:spPr>
        <p:txBody>
          <a:bodyPr wrap="square" lIns="0" tIns="0" rIns="0" bIns="0" rtlCol="0">
            <a:spAutoFit/>
          </a:bodyPr>
          <a:lstStyle/>
          <a:p>
            <a:pPr algn="r"/>
            <a:r>
              <a:rPr lang="en-US" sz="2400" noProof="0">
                <a:solidFill>
                  <a:schemeClr val="accent3"/>
                </a:solidFill>
                <a:latin typeface="Segoe UI Semibold"/>
              </a:rPr>
              <a:t>Esther</a:t>
            </a:r>
          </a:p>
          <a:p>
            <a:pPr algn="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is a Clerk of Court.</a:t>
            </a:r>
          </a:p>
          <a:p>
            <a:pPr algn="r"/>
            <a:endParaRPr kumimoji="0" lang="en-US" sz="20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153" name="Graphic 152">
            <a:extLst>
              <a:ext uri="{FF2B5EF4-FFF2-40B4-BE49-F238E27FC236}">
                <a16:creationId xmlns:a16="http://schemas.microsoft.com/office/drawing/2014/main" id="{89749977-4A4F-EA3B-D105-564A716CD499}"/>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11104484" y="2665916"/>
            <a:ext cx="274790" cy="274790"/>
          </a:xfrm>
          <a:prstGeom prst="rect">
            <a:avLst/>
          </a:prstGeom>
        </p:spPr>
      </p:pic>
      <p:sp>
        <p:nvSpPr>
          <p:cNvPr id="13" name="TextBox 12">
            <a:extLst>
              <a:ext uri="{FF2B5EF4-FFF2-40B4-BE49-F238E27FC236}">
                <a16:creationId xmlns:a16="http://schemas.microsoft.com/office/drawing/2014/main" id="{B3114216-DD3E-EFA2-D762-1575C7B02D8E}"/>
              </a:ext>
            </a:extLst>
          </p:cNvPr>
          <p:cNvSpPr txBox="1"/>
          <p:nvPr/>
        </p:nvSpPr>
        <p:spPr>
          <a:xfrm>
            <a:off x="7068596" y="4494256"/>
            <a:ext cx="2901234" cy="74982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Using the automated transcript from the</a:t>
            </a:r>
            <a:br>
              <a:rPr kumimoji="0" lang="en-US" b="0" i="0" u="none" strike="noStrike" kern="0" cap="none" spc="0" normalizeH="0" baseline="0" noProof="0">
                <a:ln>
                  <a:noFill/>
                </a:ln>
                <a:solidFill>
                  <a:srgbClr val="1A1A1A"/>
                </a:solidFill>
                <a:effectLst/>
                <a:uLnTx/>
                <a:uFillTx/>
                <a:cs typeface="Segoe UI" pitchFamily="34" charset="0"/>
              </a:rPr>
            </a:br>
            <a:r>
              <a:rPr kumimoji="0" lang="en-US" b="0" i="0" u="none" strike="noStrike" kern="0" cap="none" spc="0" normalizeH="0" baseline="0" noProof="0">
                <a:ln>
                  <a:noFill/>
                </a:ln>
                <a:solidFill>
                  <a:srgbClr val="1A1A1A"/>
                </a:solidFill>
                <a:effectLst/>
                <a:uLnTx/>
                <a:uFillTx/>
                <a:cs typeface="Segoe UI" pitchFamily="34" charset="0"/>
              </a:rPr>
              <a:t>morning session, use Copilot to create a summary of the court orders and payment arrangements outlined by the Judges for each case, ensuring that all necessary information was accurately documented.</a:t>
            </a:r>
          </a:p>
        </p:txBody>
      </p:sp>
      <p:grpSp>
        <p:nvGrpSpPr>
          <p:cNvPr id="32" name="Group 31">
            <a:extLst>
              <a:ext uri="{FF2B5EF4-FFF2-40B4-BE49-F238E27FC236}">
                <a16:creationId xmlns:a16="http://schemas.microsoft.com/office/drawing/2014/main" id="{380E41ED-A401-1196-BC26-65DCB6DF1EC3}"/>
              </a:ext>
            </a:extLst>
          </p:cNvPr>
          <p:cNvGrpSpPr/>
          <p:nvPr/>
        </p:nvGrpSpPr>
        <p:grpSpPr>
          <a:xfrm>
            <a:off x="653131" y="2640954"/>
            <a:ext cx="2011569" cy="411480"/>
            <a:chOff x="4495083" y="5273411"/>
            <a:chExt cx="2011569" cy="411480"/>
          </a:xfrm>
        </p:grpSpPr>
        <p:grpSp>
          <p:nvGrpSpPr>
            <p:cNvPr id="33" name="Group 32">
              <a:extLst>
                <a:ext uri="{FF2B5EF4-FFF2-40B4-BE49-F238E27FC236}">
                  <a16:creationId xmlns:a16="http://schemas.microsoft.com/office/drawing/2014/main" id="{2C740740-125A-C45F-6323-18D6A0527A9D}"/>
                </a:ext>
              </a:extLst>
            </p:cNvPr>
            <p:cNvGrpSpPr/>
            <p:nvPr/>
          </p:nvGrpSpPr>
          <p:grpSpPr>
            <a:xfrm>
              <a:off x="4495083" y="5273411"/>
              <a:ext cx="411480" cy="411480"/>
              <a:chOff x="4447458" y="5129735"/>
              <a:chExt cx="411480" cy="411480"/>
            </a:xfrm>
          </p:grpSpPr>
          <p:sp>
            <p:nvSpPr>
              <p:cNvPr id="35" name="Oval 34">
                <a:extLst>
                  <a:ext uri="{FF2B5EF4-FFF2-40B4-BE49-F238E27FC236}">
                    <a16:creationId xmlns:a16="http://schemas.microsoft.com/office/drawing/2014/main" id="{A4C70534-BFF5-646A-0524-64039DBAB155}"/>
                  </a:ext>
                </a:extLst>
              </p:cNvPr>
              <p:cNvSpPr>
                <a:spLocks/>
              </p:cNvSpPr>
              <p:nvPr/>
            </p:nvSpPr>
            <p:spPr bwMode="auto">
              <a:xfrm>
                <a:off x="4447458" y="512973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36" name="Picture 35" descr="Zip Co logo SVG free download, id: 101874 - Brandlogos.net">
                <a:hlinkClick r:id="rId11"/>
                <a:extLst>
                  <a:ext uri="{FF2B5EF4-FFF2-40B4-BE49-F238E27FC236}">
                    <a16:creationId xmlns:a16="http://schemas.microsoft.com/office/drawing/2014/main" id="{D21793BA-A8B9-0AAD-FE5B-E91323822893}"/>
                  </a:ext>
                </a:extLst>
              </p:cNvPr>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584569" y="5292092"/>
                <a:ext cx="197434" cy="160448"/>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TextBox 33">
              <a:extLst>
                <a:ext uri="{FF2B5EF4-FFF2-40B4-BE49-F238E27FC236}">
                  <a16:creationId xmlns:a16="http://schemas.microsoft.com/office/drawing/2014/main" id="{168E1B90-BB7F-D03D-CD7A-E6C539B1EFF2}"/>
                </a:ext>
                <a:ext uri="{C183D7F6-B498-43B3-948B-1728B52AA6E4}">
                  <adec:decorative xmlns:adec="http://schemas.microsoft.com/office/drawing/2017/decorative" val="0"/>
                </a:ext>
              </a:extLst>
            </p:cNvPr>
            <p:cNvSpPr txBox="1"/>
            <p:nvPr/>
          </p:nvSpPr>
          <p:spPr>
            <a:xfrm>
              <a:off x="5010283" y="5411550"/>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grpSp>
      <p:grpSp>
        <p:nvGrpSpPr>
          <p:cNvPr id="37" name="Group 36">
            <a:extLst>
              <a:ext uri="{FF2B5EF4-FFF2-40B4-BE49-F238E27FC236}">
                <a16:creationId xmlns:a16="http://schemas.microsoft.com/office/drawing/2014/main" id="{FEDA1FD5-FA0B-FE81-58AD-9F3844529CC9}"/>
              </a:ext>
            </a:extLst>
          </p:cNvPr>
          <p:cNvGrpSpPr/>
          <p:nvPr/>
        </p:nvGrpSpPr>
        <p:grpSpPr>
          <a:xfrm>
            <a:off x="3907760" y="2694791"/>
            <a:ext cx="2118640" cy="411480"/>
            <a:chOff x="-900503" y="2282565"/>
            <a:chExt cx="2118640" cy="411480"/>
          </a:xfrm>
        </p:grpSpPr>
        <p:sp>
          <p:nvSpPr>
            <p:cNvPr id="38" name="Oval 37">
              <a:extLst>
                <a:ext uri="{FF2B5EF4-FFF2-40B4-BE49-F238E27FC236}">
                  <a16:creationId xmlns:a16="http://schemas.microsoft.com/office/drawing/2014/main" id="{AA9D7FBC-A535-2664-7DE5-DC6465EA6B03}"/>
                </a:ext>
              </a:extLst>
            </p:cNvPr>
            <p:cNvSpPr>
              <a:spLocks/>
            </p:cNvSpPr>
            <p:nvPr/>
          </p:nvSpPr>
          <p:spPr bwMode="auto">
            <a:xfrm>
              <a:off x="-900503" y="228256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39" name="Picture 6" descr="Microsoft Teams Logo, symbol, meaning, history, PNG">
              <a:hlinkClick r:id="rId13"/>
              <a:extLst>
                <a:ext uri="{FF2B5EF4-FFF2-40B4-BE49-F238E27FC236}">
                  <a16:creationId xmlns:a16="http://schemas.microsoft.com/office/drawing/2014/main" id="{732C19AF-DCD4-EAF7-17F2-E781FF06957D}"/>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l="20244" r="20244"/>
            <a:stretch/>
          </p:blipFill>
          <p:spPr bwMode="auto">
            <a:xfrm>
              <a:off x="-752957" y="2417245"/>
              <a:ext cx="188383" cy="178057"/>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82DA4C6A-A32B-F789-D974-AA76EE40C2B8}"/>
                </a:ext>
                <a:ext uri="{C183D7F6-B498-43B3-948B-1728B52AA6E4}">
                  <adec:decorative xmlns:adec="http://schemas.microsoft.com/office/drawing/2017/decorative" val="0"/>
                </a:ext>
              </a:extLst>
            </p:cNvPr>
            <p:cNvSpPr txBox="1"/>
            <p:nvPr/>
          </p:nvSpPr>
          <p:spPr>
            <a:xfrm>
              <a:off x="-383919" y="2401037"/>
              <a:ext cx="1602056" cy="184666"/>
            </a:xfrm>
            <a:prstGeom prst="rect">
              <a:avLst/>
            </a:prstGeom>
            <a:noFill/>
          </p:spPr>
          <p:txBody>
            <a:bodyPr wrap="square" lIns="0" tIns="0" rIns="0" bIns="0" rtlCol="0" anchor="ctr">
              <a:spAutoFit/>
            </a:bodyPr>
            <a:lstStyle/>
            <a:p>
              <a:pPr defTabSz="914367">
                <a:defRPr/>
              </a:pPr>
              <a:r>
                <a:rPr lang="en-US" sz="1200" noProof="0">
                  <a:solidFill>
                    <a:prstClr val="black"/>
                  </a:solidFill>
                  <a:latin typeface="Segoe UI Semibold"/>
                </a:rPr>
                <a:t>Copilot in Teams</a:t>
              </a:r>
            </a:p>
          </p:txBody>
        </p:sp>
      </p:grpSp>
      <p:grpSp>
        <p:nvGrpSpPr>
          <p:cNvPr id="50" name="Group 49">
            <a:extLst>
              <a:ext uri="{FF2B5EF4-FFF2-40B4-BE49-F238E27FC236}">
                <a16:creationId xmlns:a16="http://schemas.microsoft.com/office/drawing/2014/main" id="{8814CA79-4463-687F-ADD7-31367152CE02}"/>
              </a:ext>
            </a:extLst>
          </p:cNvPr>
          <p:cNvGrpSpPr/>
          <p:nvPr/>
        </p:nvGrpSpPr>
        <p:grpSpPr>
          <a:xfrm>
            <a:off x="4012265" y="5269635"/>
            <a:ext cx="2011569" cy="411480"/>
            <a:chOff x="4495083" y="5273411"/>
            <a:chExt cx="2011569" cy="411480"/>
          </a:xfrm>
        </p:grpSpPr>
        <p:grpSp>
          <p:nvGrpSpPr>
            <p:cNvPr id="51" name="Group 50">
              <a:extLst>
                <a:ext uri="{FF2B5EF4-FFF2-40B4-BE49-F238E27FC236}">
                  <a16:creationId xmlns:a16="http://schemas.microsoft.com/office/drawing/2014/main" id="{9757FA28-058E-FA52-7B37-EBB693715286}"/>
                </a:ext>
              </a:extLst>
            </p:cNvPr>
            <p:cNvGrpSpPr/>
            <p:nvPr/>
          </p:nvGrpSpPr>
          <p:grpSpPr>
            <a:xfrm>
              <a:off x="4495083" y="5273411"/>
              <a:ext cx="411480" cy="411480"/>
              <a:chOff x="4447458" y="5129735"/>
              <a:chExt cx="411480" cy="411480"/>
            </a:xfrm>
          </p:grpSpPr>
          <p:sp>
            <p:nvSpPr>
              <p:cNvPr id="53" name="Oval 52">
                <a:extLst>
                  <a:ext uri="{FF2B5EF4-FFF2-40B4-BE49-F238E27FC236}">
                    <a16:creationId xmlns:a16="http://schemas.microsoft.com/office/drawing/2014/main" id="{9AC299B9-693D-BD57-166E-C5F5AB34AEAC}"/>
                  </a:ext>
                </a:extLst>
              </p:cNvPr>
              <p:cNvSpPr>
                <a:spLocks/>
              </p:cNvSpPr>
              <p:nvPr/>
            </p:nvSpPr>
            <p:spPr bwMode="auto">
              <a:xfrm>
                <a:off x="4447458" y="512973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54" name="Picture 53" descr="Zip Co logo SVG free download, id: 101874 - Brandlogos.net">
                <a:hlinkClick r:id="rId11"/>
                <a:extLst>
                  <a:ext uri="{FF2B5EF4-FFF2-40B4-BE49-F238E27FC236}">
                    <a16:creationId xmlns:a16="http://schemas.microsoft.com/office/drawing/2014/main" id="{B9D141BC-F171-8024-4667-FB8374AF58AF}"/>
                  </a:ext>
                </a:extLst>
              </p:cNvPr>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584569" y="5292092"/>
                <a:ext cx="197434" cy="160448"/>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TextBox 51">
              <a:extLst>
                <a:ext uri="{FF2B5EF4-FFF2-40B4-BE49-F238E27FC236}">
                  <a16:creationId xmlns:a16="http://schemas.microsoft.com/office/drawing/2014/main" id="{7DB69038-941F-63CA-25DE-D198ED2773A4}"/>
                </a:ext>
                <a:ext uri="{C183D7F6-B498-43B3-948B-1728B52AA6E4}">
                  <adec:decorative xmlns:adec="http://schemas.microsoft.com/office/drawing/2017/decorative" val="0"/>
                </a:ext>
              </a:extLst>
            </p:cNvPr>
            <p:cNvSpPr txBox="1"/>
            <p:nvPr/>
          </p:nvSpPr>
          <p:spPr>
            <a:xfrm>
              <a:off x="5010283" y="5411550"/>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grpSp>
      <p:grpSp>
        <p:nvGrpSpPr>
          <p:cNvPr id="62" name="Group 61">
            <a:extLst>
              <a:ext uri="{FF2B5EF4-FFF2-40B4-BE49-F238E27FC236}">
                <a16:creationId xmlns:a16="http://schemas.microsoft.com/office/drawing/2014/main" id="{DA9D04E7-D1B4-1097-7606-274E4ACE4405}"/>
              </a:ext>
            </a:extLst>
          </p:cNvPr>
          <p:cNvGrpSpPr/>
          <p:nvPr/>
        </p:nvGrpSpPr>
        <p:grpSpPr>
          <a:xfrm>
            <a:off x="7245011" y="2719630"/>
            <a:ext cx="2351135" cy="360000"/>
            <a:chOff x="588263" y="1697756"/>
            <a:chExt cx="2351135" cy="360000"/>
          </a:xfrm>
        </p:grpSpPr>
        <p:pic>
          <p:nvPicPr>
            <p:cNvPr id="63" name="Picture 62">
              <a:extLst>
                <a:ext uri="{FF2B5EF4-FFF2-40B4-BE49-F238E27FC236}">
                  <a16:creationId xmlns:a16="http://schemas.microsoft.com/office/drawing/2014/main" id="{6CD4FCBF-89E7-259B-40BD-B33117D253A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64" name="TextBox 63">
              <a:extLst>
                <a:ext uri="{FF2B5EF4-FFF2-40B4-BE49-F238E27FC236}">
                  <a16:creationId xmlns:a16="http://schemas.microsoft.com/office/drawing/2014/main" id="{3043A4B5-2895-5EB0-EB59-6CEBD0611DED}"/>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5" name="Group 64">
            <a:extLst>
              <a:ext uri="{FF2B5EF4-FFF2-40B4-BE49-F238E27FC236}">
                <a16:creationId xmlns:a16="http://schemas.microsoft.com/office/drawing/2014/main" id="{A65E7E04-461E-3844-305D-4750C65D3863}"/>
              </a:ext>
            </a:extLst>
          </p:cNvPr>
          <p:cNvGrpSpPr/>
          <p:nvPr/>
        </p:nvGrpSpPr>
        <p:grpSpPr>
          <a:xfrm>
            <a:off x="7245011" y="5287744"/>
            <a:ext cx="2011569" cy="411480"/>
            <a:chOff x="4495083" y="5273411"/>
            <a:chExt cx="2011569" cy="411480"/>
          </a:xfrm>
        </p:grpSpPr>
        <p:grpSp>
          <p:nvGrpSpPr>
            <p:cNvPr id="66" name="Group 65">
              <a:extLst>
                <a:ext uri="{FF2B5EF4-FFF2-40B4-BE49-F238E27FC236}">
                  <a16:creationId xmlns:a16="http://schemas.microsoft.com/office/drawing/2014/main" id="{8AF92C26-EE08-FE78-109F-47EA754ECAB9}"/>
                </a:ext>
              </a:extLst>
            </p:cNvPr>
            <p:cNvGrpSpPr/>
            <p:nvPr/>
          </p:nvGrpSpPr>
          <p:grpSpPr>
            <a:xfrm>
              <a:off x="4495083" y="5273411"/>
              <a:ext cx="411480" cy="411480"/>
              <a:chOff x="4447458" y="5129735"/>
              <a:chExt cx="411480" cy="411480"/>
            </a:xfrm>
          </p:grpSpPr>
          <p:sp>
            <p:nvSpPr>
              <p:cNvPr id="69" name="Oval 68">
                <a:extLst>
                  <a:ext uri="{FF2B5EF4-FFF2-40B4-BE49-F238E27FC236}">
                    <a16:creationId xmlns:a16="http://schemas.microsoft.com/office/drawing/2014/main" id="{B7D412CD-3D15-2EA4-486E-8899EF297A75}"/>
                  </a:ext>
                </a:extLst>
              </p:cNvPr>
              <p:cNvSpPr>
                <a:spLocks/>
              </p:cNvSpPr>
              <p:nvPr/>
            </p:nvSpPr>
            <p:spPr bwMode="auto">
              <a:xfrm>
                <a:off x="4447458" y="512973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pic>
            <p:nvPicPr>
              <p:cNvPr id="70" name="Picture 69" descr="Zip Co logo SVG free download, id: 101874 - Brandlogos.net">
                <a:hlinkClick r:id="rId11"/>
                <a:extLst>
                  <a:ext uri="{FF2B5EF4-FFF2-40B4-BE49-F238E27FC236}">
                    <a16:creationId xmlns:a16="http://schemas.microsoft.com/office/drawing/2014/main" id="{163456E2-7357-F79B-CEC6-AB8BBC2F4B8F}"/>
                  </a:ext>
                </a:extLst>
              </p:cNvPr>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584569" y="5292092"/>
                <a:ext cx="197434" cy="160448"/>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TextBox 66">
              <a:extLst>
                <a:ext uri="{FF2B5EF4-FFF2-40B4-BE49-F238E27FC236}">
                  <a16:creationId xmlns:a16="http://schemas.microsoft.com/office/drawing/2014/main" id="{F5C24AFF-A0AD-B525-1C60-7F817D62C963}"/>
                </a:ext>
                <a:ext uri="{C183D7F6-B498-43B3-948B-1728B52AA6E4}">
                  <adec:decorative xmlns:adec="http://schemas.microsoft.com/office/drawing/2017/decorative" val="0"/>
                </a:ext>
              </a:extLst>
            </p:cNvPr>
            <p:cNvSpPr txBox="1"/>
            <p:nvPr/>
          </p:nvSpPr>
          <p:spPr>
            <a:xfrm>
              <a:off x="5010283" y="5411550"/>
              <a:ext cx="1496369" cy="184666"/>
            </a:xfrm>
            <a:prstGeom prst="rect">
              <a:avLst/>
            </a:prstGeom>
            <a:noFill/>
          </p:spPr>
          <p:txBody>
            <a:bodyPr wrap="square" lIns="0" tIns="0" rIns="0" bIns="0" rtlCol="0" anchor="ctr">
              <a:spAutoFit/>
            </a:bodyPr>
            <a:lstStyle/>
            <a:p>
              <a:pPr defTabSz="914367">
                <a:defRPr/>
              </a:pPr>
              <a:r>
                <a:rPr lang="en-US" sz="1200" noProof="0" dirty="0">
                  <a:solidFill>
                    <a:prstClr val="black"/>
                  </a:solidFill>
                  <a:latin typeface="Segoe UI Semibold"/>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endParaRPr lang="en-US" sz="1200" noProof="0" dirty="0">
                <a:solidFill>
                  <a:prstClr val="black"/>
                </a:solidFill>
                <a:latin typeface="Segoe UI Semibold"/>
              </a:endParaRPr>
            </a:p>
          </p:txBody>
        </p:sp>
      </p:grpSp>
      <p:pic>
        <p:nvPicPr>
          <p:cNvPr id="71" name="Picture 70" descr="A person holding a tablet&#10;&#10;Description automatically generated">
            <a:extLst>
              <a:ext uri="{FF2B5EF4-FFF2-40B4-BE49-F238E27FC236}">
                <a16:creationId xmlns:a16="http://schemas.microsoft.com/office/drawing/2014/main" id="{A03E2B1F-507B-411A-DF84-19C777B75668}"/>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t="-2069"/>
          <a:stretch/>
        </p:blipFill>
        <p:spPr>
          <a:xfrm>
            <a:off x="9904276" y="3007528"/>
            <a:ext cx="2451264" cy="3836411"/>
          </a:xfrm>
          <a:prstGeom prst="rect">
            <a:avLst/>
          </a:prstGeom>
        </p:spPr>
      </p:pic>
      <p:grpSp>
        <p:nvGrpSpPr>
          <p:cNvPr id="72" name="Group 71">
            <a:extLst>
              <a:ext uri="{FF2B5EF4-FFF2-40B4-BE49-F238E27FC236}">
                <a16:creationId xmlns:a16="http://schemas.microsoft.com/office/drawing/2014/main" id="{F861FDD6-3784-CFB9-6D0B-F182FEAA407C}"/>
              </a:ext>
            </a:extLst>
          </p:cNvPr>
          <p:cNvGrpSpPr/>
          <p:nvPr/>
        </p:nvGrpSpPr>
        <p:grpSpPr>
          <a:xfrm>
            <a:off x="906113" y="5385843"/>
            <a:ext cx="2361959" cy="360000"/>
            <a:chOff x="577439" y="3137252"/>
            <a:chExt cx="2361959" cy="360000"/>
          </a:xfrm>
        </p:grpSpPr>
        <p:pic>
          <p:nvPicPr>
            <p:cNvPr id="73" name="Picture 72">
              <a:extLst>
                <a:ext uri="{FF2B5EF4-FFF2-40B4-BE49-F238E27FC236}">
                  <a16:creationId xmlns:a16="http://schemas.microsoft.com/office/drawing/2014/main" id="{6A6E0609-774A-831B-3959-D65095C7D0A6}"/>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74" name="TextBox 73">
              <a:extLst>
                <a:ext uri="{FF2B5EF4-FFF2-40B4-BE49-F238E27FC236}">
                  <a16:creationId xmlns:a16="http://schemas.microsoft.com/office/drawing/2014/main" id="{9015BDE0-404D-B4E5-C8B1-F7FF6EF24A01}"/>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421722516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E3E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noProof="0" dirty="0"/>
              <a:t>Copilot scenarios for</a:t>
            </a:r>
            <a:br>
              <a:rPr lang="en-US" noProof="0" dirty="0"/>
            </a:br>
            <a:r>
              <a:rPr lang="en-US" noProof="0" dirty="0">
                <a:gradFill>
                  <a:gsLst>
                    <a:gs pos="35000">
                      <a:srgbClr val="0078D4"/>
                    </a:gs>
                    <a:gs pos="0">
                      <a:srgbClr val="C03BC4"/>
                    </a:gs>
                  </a:gsLst>
                  <a:path path="circle">
                    <a:fillToRect l="100000" t="100000"/>
                  </a:path>
                </a:gradFill>
              </a:rPr>
              <a:t>Government</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a:extLst>
              <a:ext uri="{FF2B5EF4-FFF2-40B4-BE49-F238E27FC236}">
                <a16:creationId xmlns:a16="http://schemas.microsoft.com/office/drawing/2014/main" id="{4035835D-1824-BE68-07FE-027A8BD472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42050" y="895349"/>
            <a:ext cx="5086351" cy="5086351"/>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Tree>
    <p:extLst>
      <p:ext uri="{BB962C8B-B14F-4D97-AF65-F5344CB8AC3E}">
        <p14:creationId xmlns:p14="http://schemas.microsoft.com/office/powerpoint/2010/main" val="362992057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C0F-3C1F-A8DA-7980-567E2BE46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FE0D4-F9DD-2321-6AA8-C6F97E932EDF}"/>
              </a:ext>
            </a:extLst>
          </p:cNvPr>
          <p:cNvSpPr>
            <a:spLocks noGrp="1"/>
          </p:cNvSpPr>
          <p:nvPr>
            <p:ph type="title"/>
          </p:nvPr>
        </p:nvSpPr>
        <p:spPr>
          <a:xfrm>
            <a:off x="571501" y="472190"/>
            <a:ext cx="11049000" cy="553998"/>
          </a:xfrm>
        </p:spPr>
        <p:txBody>
          <a:bodyPr/>
          <a:lstStyle/>
          <a:p>
            <a:pPr algn="ctr"/>
            <a:r>
              <a:rPr lang="en-US" noProof="0"/>
              <a:t>Copilot </a:t>
            </a:r>
            <a:r>
              <a:rPr lang="en-US" noProof="0">
                <a:gradFill>
                  <a:gsLst>
                    <a:gs pos="44000">
                      <a:srgbClr val="0078D4"/>
                    </a:gs>
                    <a:gs pos="0">
                      <a:srgbClr val="C03BC4"/>
                    </a:gs>
                  </a:gsLst>
                  <a:path path="circle">
                    <a:fillToRect l="100000" t="100000"/>
                  </a:path>
                </a:gradFill>
              </a:rPr>
              <a:t>Government </a:t>
            </a:r>
            <a:r>
              <a:rPr lang="en-US" noProof="0"/>
              <a:t>scenarios</a:t>
            </a:r>
            <a:endParaRPr lang="en-US" noProof="0">
              <a:gradFill>
                <a:gsLst>
                  <a:gs pos="44000">
                    <a:srgbClr val="0078D4"/>
                  </a:gs>
                  <a:gs pos="0">
                    <a:srgbClr val="C03BC4"/>
                  </a:gs>
                </a:gsLst>
                <a:path path="circle">
                  <a:fillToRect l="100000" t="100000"/>
                </a:path>
              </a:gradFill>
            </a:endParaRPr>
          </a:p>
        </p:txBody>
      </p:sp>
      <p:pic>
        <p:nvPicPr>
          <p:cNvPr id="3" name="Picture 2">
            <a:extLst>
              <a:ext uri="{FF2B5EF4-FFF2-40B4-BE49-F238E27FC236}">
                <a16:creationId xmlns:a16="http://schemas.microsoft.com/office/drawing/2014/main" id="{B376A401-CB2E-05D3-95B8-D8686A52A2A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39756" y="1795624"/>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Rectangle: Rounded Corners 78">
            <a:extLst>
              <a:ext uri="{FF2B5EF4-FFF2-40B4-BE49-F238E27FC236}">
                <a16:creationId xmlns:a16="http://schemas.microsoft.com/office/drawing/2014/main" id="{00F9BBA2-47DE-A890-3B05-0BC754684F2D}"/>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15CE6BFA-5CFF-3C02-DC6B-D2C5BF673221}"/>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BDF6B994-BDEC-2037-AAF2-3085D8CDAD22}"/>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E8664ED7-CBB1-5D14-FF4C-2EC26ABCB214}"/>
              </a:ext>
            </a:extLst>
          </p:cNvPr>
          <p:cNvSpPr txBox="1"/>
          <p:nvPr/>
        </p:nvSpPr>
        <p:spPr>
          <a:xfrm>
            <a:off x="1444752" y="3886687"/>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C6F5FA3E-2DEC-1989-4B5B-AC582FA8E881}"/>
              </a:ext>
            </a:extLst>
          </p:cNvPr>
          <p:cNvSpPr txBox="1"/>
          <p:nvPr/>
        </p:nvSpPr>
        <p:spPr>
          <a:xfrm>
            <a:off x="1210100" y="4234841"/>
            <a:ext cx="2752367"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Segoe UI "/>
                <a:ea typeface="Roboto"/>
                <a:cs typeface="Roboto"/>
              </a:rPr>
              <a:t>KPIs play a crucial role in the sector, providing a compass to navigate toward success. Let's dive into KPIs for IT and how Copilot can assist.</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D03B9D5E-A340-C2A8-0255-8902FD701EAB}"/>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CC78C69F-21E0-8752-130E-8D7BDC192AC8}"/>
              </a:ext>
            </a:extLst>
          </p:cNvPr>
          <p:cNvSpPr txBox="1"/>
          <p:nvPr/>
        </p:nvSpPr>
        <p:spPr>
          <a:xfrm>
            <a:off x="4724400" y="4236382"/>
            <a:ext cx="274320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can simplify the tasks that Government leaders perform every day. Look at key use cases and how Copilot can be your AI assistant along the way.</a:t>
            </a:r>
          </a:p>
        </p:txBody>
      </p:sp>
      <p:sp>
        <p:nvSpPr>
          <p:cNvPr id="23" name="TextBox 28">
            <a:extLst>
              <a:ext uri="{FF2B5EF4-FFF2-40B4-BE49-F238E27FC236}">
                <a16:creationId xmlns:a16="http://schemas.microsoft.com/office/drawing/2014/main" id="{019560C5-D268-5131-6CA7-8319F4780E86}"/>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AE35EF6F-1A97-65F2-EC64-66A2E2F862EB}"/>
              </a:ext>
            </a:extLst>
          </p:cNvPr>
          <p:cNvSpPr txBox="1"/>
          <p:nvPr/>
        </p:nvSpPr>
        <p:spPr>
          <a:xfrm>
            <a:off x="8151389" y="4234841"/>
            <a:ext cx="2899622" cy="69236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Government employees are using Copilot in their day-to-day.</a:t>
            </a:r>
          </a:p>
        </p:txBody>
      </p:sp>
    </p:spTree>
    <p:extLst>
      <p:ext uri="{BB962C8B-B14F-4D97-AF65-F5344CB8AC3E}">
        <p14:creationId xmlns:p14="http://schemas.microsoft.com/office/powerpoint/2010/main" val="354350729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3832C-50CC-FD48-C1A7-74C56AC571D5}"/>
            </a:ext>
          </a:extLst>
        </p:cNvPr>
        <p:cNvGrpSpPr/>
        <p:nvPr/>
      </p:nvGrpSpPr>
      <p:grpSpPr>
        <a:xfrm>
          <a:off x="0" y="0"/>
          <a:ext cx="0" cy="0"/>
          <a:chOff x="0" y="0"/>
          <a:chExt cx="0" cy="0"/>
        </a:xfrm>
      </p:grpSpPr>
      <p:sp>
        <p:nvSpPr>
          <p:cNvPr id="54" name="Rounded Rectangle 53">
            <a:extLst>
              <a:ext uri="{FF2B5EF4-FFF2-40B4-BE49-F238E27FC236}">
                <a16:creationId xmlns:a16="http://schemas.microsoft.com/office/drawing/2014/main" id="{0B5E778A-F864-7048-DFE5-D5D614EBC39F}"/>
              </a:ext>
            </a:extLst>
          </p:cNvPr>
          <p:cNvSpPr/>
          <p:nvPr/>
        </p:nvSpPr>
        <p:spPr bwMode="auto">
          <a:xfrm>
            <a:off x="409195" y="1201222"/>
            <a:ext cx="5918427" cy="1323708"/>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5" name="Rounded Rectangle 54">
            <a:extLst>
              <a:ext uri="{FF2B5EF4-FFF2-40B4-BE49-F238E27FC236}">
                <a16:creationId xmlns:a16="http://schemas.microsoft.com/office/drawing/2014/main" id="{4A44AB0C-EB54-3289-625E-7F518A376B5B}"/>
              </a:ext>
            </a:extLst>
          </p:cNvPr>
          <p:cNvSpPr/>
          <p:nvPr/>
        </p:nvSpPr>
        <p:spPr bwMode="auto">
          <a:xfrm>
            <a:off x="6562602" y="2678081"/>
            <a:ext cx="5243043" cy="3866404"/>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48860AC7-90B7-5E9A-2C38-CB5FF7260E19}"/>
              </a:ext>
            </a:extLst>
          </p:cNvPr>
          <p:cNvSpPr>
            <a:spLocks noGrp="1"/>
          </p:cNvSpPr>
          <p:nvPr>
            <p:ph type="title"/>
          </p:nvPr>
        </p:nvSpPr>
        <p:spPr/>
        <p:txBody>
          <a:bodyPr/>
          <a:lstStyle/>
          <a:p>
            <a:r>
              <a:rPr lang="en-US" noProof="0">
                <a:cs typeface="Segoe UI"/>
              </a:rPr>
              <a:t>Copilot solutions in </a:t>
            </a:r>
            <a:r>
              <a:rPr lang="en-US" noProof="0">
                <a:gradFill>
                  <a:gsLst>
                    <a:gs pos="26000">
                      <a:srgbClr val="0078D4"/>
                    </a:gs>
                    <a:gs pos="0">
                      <a:srgbClr val="C03BC4"/>
                    </a:gs>
                  </a:gsLst>
                  <a:path path="circle">
                    <a:fillToRect l="100000" t="100000"/>
                  </a:path>
                </a:gradFill>
              </a:rPr>
              <a:t>Government</a:t>
            </a:r>
          </a:p>
        </p:txBody>
      </p:sp>
      <p:sp>
        <p:nvSpPr>
          <p:cNvPr id="4" name="Freeform 27">
            <a:extLst>
              <a:ext uri="{FF2B5EF4-FFF2-40B4-BE49-F238E27FC236}">
                <a16:creationId xmlns:a16="http://schemas.microsoft.com/office/drawing/2014/main" id="{A25CCB00-930C-6D26-13E7-2B06C3818B66}"/>
              </a:ext>
              <a:ext uri="{C183D7F6-B498-43B3-948B-1728B52AA6E4}">
                <adec:decorative xmlns:adec="http://schemas.microsoft.com/office/drawing/2017/decorative" val="1"/>
              </a:ext>
            </a:extLst>
          </p:cNvPr>
          <p:cNvSpPr/>
          <p:nvPr/>
        </p:nvSpPr>
        <p:spPr bwMode="auto">
          <a:xfrm rot="5400000" flipV="1">
            <a:off x="-222847" y="1860784"/>
            <a:ext cx="1209846"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 name="TextBox 4">
            <a:extLst>
              <a:ext uri="{FF2B5EF4-FFF2-40B4-BE49-F238E27FC236}">
                <a16:creationId xmlns:a16="http://schemas.microsoft.com/office/drawing/2014/main" id="{7CE92467-A2CD-2010-D311-E43959F8190D}"/>
              </a:ext>
            </a:extLst>
          </p:cNvPr>
          <p:cNvSpPr txBox="1"/>
          <p:nvPr/>
        </p:nvSpPr>
        <p:spPr>
          <a:xfrm>
            <a:off x="655216" y="1775819"/>
            <a:ext cx="1025776"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1F74705F-887E-B2E7-D2D6-FBBBAE296959}"/>
              </a:ext>
            </a:extLst>
          </p:cNvPr>
          <p:cNvSpPr txBox="1">
            <a:spLocks/>
          </p:cNvSpPr>
          <p:nvPr/>
        </p:nvSpPr>
        <p:spPr>
          <a:xfrm>
            <a:off x="1906456" y="1361667"/>
            <a:ext cx="4282705" cy="1052468"/>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AI is transforming crucial tasks in the Government such as budgeting, forecasting, communications, and cross-departmental collaboration. AI guided experiences can provide the ability to analyze vast amounts of data, utilize process-based data models to uncover valuable insights, and enhance the accuracy and speed of communications and collaboration initiatives.</a:t>
            </a:r>
          </a:p>
        </p:txBody>
      </p:sp>
      <p:sp>
        <p:nvSpPr>
          <p:cNvPr id="8" name="Freeform 27">
            <a:extLst>
              <a:ext uri="{FF2B5EF4-FFF2-40B4-BE49-F238E27FC236}">
                <a16:creationId xmlns:a16="http://schemas.microsoft.com/office/drawing/2014/main" id="{B8D15561-BBD3-9B66-D8B0-4043FA6E13AC}"/>
              </a:ext>
              <a:ext uri="{C183D7F6-B498-43B3-948B-1728B52AA6E4}">
                <adec:decorative xmlns:adec="http://schemas.microsoft.com/office/drawing/2017/decorative" val="1"/>
              </a:ext>
            </a:extLst>
          </p:cNvPr>
          <p:cNvSpPr/>
          <p:nvPr/>
        </p:nvSpPr>
        <p:spPr bwMode="auto">
          <a:xfrm rot="5400000" flipV="1">
            <a:off x="4607960" y="4577254"/>
            <a:ext cx="3844060"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120" descr="Icon of an arrow hitting the bullseye">
            <a:extLst>
              <a:ext uri="{FF2B5EF4-FFF2-40B4-BE49-F238E27FC236}">
                <a16:creationId xmlns:a16="http://schemas.microsoft.com/office/drawing/2014/main" id="{6D9C276F-D540-87B6-612A-82362F5287AC}"/>
              </a:ext>
            </a:extLst>
          </p:cNvPr>
          <p:cNvSpPr>
            <a:spLocks noChangeAspect="1"/>
          </p:cNvSpPr>
          <p:nvPr/>
        </p:nvSpPr>
        <p:spPr>
          <a:xfrm>
            <a:off x="655216" y="1378125"/>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6" name="Rounded Rectangle 55">
            <a:extLst>
              <a:ext uri="{FF2B5EF4-FFF2-40B4-BE49-F238E27FC236}">
                <a16:creationId xmlns:a16="http://schemas.microsoft.com/office/drawing/2014/main" id="{35B7B3E0-98F0-91C6-AE40-3119AC7F0622}"/>
              </a:ext>
            </a:extLst>
          </p:cNvPr>
          <p:cNvSpPr/>
          <p:nvPr/>
        </p:nvSpPr>
        <p:spPr bwMode="auto">
          <a:xfrm>
            <a:off x="6555609" y="1201222"/>
            <a:ext cx="5243043" cy="1323709"/>
          </a:xfrm>
          <a:prstGeom prst="roundRect">
            <a:avLst>
              <a:gd name="adj" fmla="val 4803"/>
            </a:avLst>
          </a:prstGeom>
          <a:solidFill>
            <a:schemeClr val="bg1"/>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 name="Freeform 27">
            <a:extLst>
              <a:ext uri="{FF2B5EF4-FFF2-40B4-BE49-F238E27FC236}">
                <a16:creationId xmlns:a16="http://schemas.microsoft.com/office/drawing/2014/main" id="{31FCFC20-C9FF-5791-0525-4B73BB9647F3}"/>
              </a:ext>
              <a:ext uri="{C183D7F6-B498-43B3-948B-1728B52AA6E4}">
                <adec:decorative xmlns:adec="http://schemas.microsoft.com/office/drawing/2017/decorative" val="1"/>
              </a:ext>
            </a:extLst>
          </p:cNvPr>
          <p:cNvSpPr/>
          <p:nvPr/>
        </p:nvSpPr>
        <p:spPr bwMode="auto">
          <a:xfrm rot="5400000" flipV="1">
            <a:off x="5866415" y="1840219"/>
            <a:ext cx="1323709"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3" name="TextBox 12">
            <a:extLst>
              <a:ext uri="{FF2B5EF4-FFF2-40B4-BE49-F238E27FC236}">
                <a16:creationId xmlns:a16="http://schemas.microsoft.com/office/drawing/2014/main" id="{25B9B77B-D28D-E81F-4802-06D2BF371172}"/>
              </a:ext>
            </a:extLst>
          </p:cNvPr>
          <p:cNvSpPr txBox="1"/>
          <p:nvPr/>
        </p:nvSpPr>
        <p:spPr>
          <a:xfrm>
            <a:off x="6623184" y="1848837"/>
            <a:ext cx="1268357"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cs typeface="Segoe UI Semibold" panose="020B0702040204020203" pitchFamily="34" charset="0"/>
              </a:rPr>
              <a:t>Government roles</a:t>
            </a:r>
          </a:p>
        </p:txBody>
      </p:sp>
      <p:sp>
        <p:nvSpPr>
          <p:cNvPr id="14" name="Graphic 74" descr="Icon of a person with a checkmark">
            <a:extLst>
              <a:ext uri="{FF2B5EF4-FFF2-40B4-BE49-F238E27FC236}">
                <a16:creationId xmlns:a16="http://schemas.microsoft.com/office/drawing/2014/main" id="{379C05B3-E426-1B69-FC0D-6FE1CBA359D8}"/>
              </a:ext>
            </a:extLst>
          </p:cNvPr>
          <p:cNvSpPr/>
          <p:nvPr/>
        </p:nvSpPr>
        <p:spPr>
          <a:xfrm>
            <a:off x="6801629" y="1489411"/>
            <a:ext cx="315793" cy="3377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7" name="Rounded Rectangle 56">
            <a:extLst>
              <a:ext uri="{FF2B5EF4-FFF2-40B4-BE49-F238E27FC236}">
                <a16:creationId xmlns:a16="http://schemas.microsoft.com/office/drawing/2014/main" id="{C6CC73C5-ABF3-8C37-C8A9-32863A7F5CA4}"/>
              </a:ext>
            </a:extLst>
          </p:cNvPr>
          <p:cNvSpPr/>
          <p:nvPr/>
        </p:nvSpPr>
        <p:spPr bwMode="auto">
          <a:xfrm>
            <a:off x="354957" y="2678081"/>
            <a:ext cx="5949192" cy="3844061"/>
          </a:xfrm>
          <a:prstGeom prst="roundRect">
            <a:avLst>
              <a:gd name="adj" fmla="val 2239"/>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TextBox 25">
            <a:extLst>
              <a:ext uri="{FF2B5EF4-FFF2-40B4-BE49-F238E27FC236}">
                <a16:creationId xmlns:a16="http://schemas.microsoft.com/office/drawing/2014/main" id="{23DBCFEE-B308-8EF9-0CB3-5A9BC2EE26BB}"/>
              </a:ext>
            </a:extLst>
          </p:cNvPr>
          <p:cNvSpPr txBox="1">
            <a:spLocks/>
          </p:cNvSpPr>
          <p:nvPr/>
        </p:nvSpPr>
        <p:spPr>
          <a:xfrm>
            <a:off x="596167" y="2772739"/>
            <a:ext cx="5428409" cy="430887"/>
          </a:xfrm>
          <a:prstGeom prst="rect">
            <a:avLst/>
          </a:prstGeom>
          <a:noFill/>
        </p:spPr>
        <p:txBody>
          <a:bodyPr wrap="square" lIns="0" tIns="0" rIns="0" bIns="0">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Microsoft 365 Copilot Chat opportunity to impact key functional KPIs</a:t>
            </a:r>
          </a:p>
        </p:txBody>
      </p:sp>
      <p:sp>
        <p:nvSpPr>
          <p:cNvPr id="58" name="Round Same Side Corner Rectangle 57">
            <a:extLst>
              <a:ext uri="{FF2B5EF4-FFF2-40B4-BE49-F238E27FC236}">
                <a16:creationId xmlns:a16="http://schemas.microsoft.com/office/drawing/2014/main" id="{62372FEA-B15B-69C9-2B3B-BBF3CDC915B1}"/>
              </a:ext>
            </a:extLst>
          </p:cNvPr>
          <p:cNvSpPr/>
          <p:nvPr/>
        </p:nvSpPr>
        <p:spPr bwMode="auto">
          <a:xfrm>
            <a:off x="363922" y="6054150"/>
            <a:ext cx="5948178" cy="463468"/>
          </a:xfrm>
          <a:prstGeom prst="round2SameRect">
            <a:avLst>
              <a:gd name="adj1" fmla="val 0"/>
              <a:gd name="adj2" fmla="val 21063"/>
            </a:avLst>
          </a:prstGeom>
          <a:gradFill flip="none" rotWithShape="1">
            <a:gsLst>
              <a:gs pos="35000">
                <a:srgbClr val="0078D4"/>
              </a:gs>
              <a:gs pos="0">
                <a:srgbClr val="C03BC4"/>
              </a:gs>
            </a:gsLst>
            <a:path path="circle">
              <a:fillToRect l="100000" t="100000"/>
            </a:path>
            <a:tileRect r="-100000" b="-100000"/>
          </a:gra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TextBox 31">
            <a:extLst>
              <a:ext uri="{FF2B5EF4-FFF2-40B4-BE49-F238E27FC236}">
                <a16:creationId xmlns:a16="http://schemas.microsoft.com/office/drawing/2014/main" id="{D14A354D-6B12-ED2D-15B6-AE448A53EFDB}"/>
              </a:ext>
            </a:extLst>
          </p:cNvPr>
          <p:cNvSpPr txBox="1"/>
          <p:nvPr/>
        </p:nvSpPr>
        <p:spPr>
          <a:xfrm>
            <a:off x="1026591" y="6226870"/>
            <a:ext cx="960199"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Revenue growth</a:t>
            </a:r>
          </a:p>
        </p:txBody>
      </p:sp>
      <p:sp>
        <p:nvSpPr>
          <p:cNvPr id="33" name="TextBox 32">
            <a:extLst>
              <a:ext uri="{FF2B5EF4-FFF2-40B4-BE49-F238E27FC236}">
                <a16:creationId xmlns:a16="http://schemas.microsoft.com/office/drawing/2014/main" id="{766600DF-4E4F-FB49-6E1F-D6A0973584A0}"/>
              </a:ext>
            </a:extLst>
          </p:cNvPr>
          <p:cNvSpPr txBox="1"/>
          <p:nvPr/>
        </p:nvSpPr>
        <p:spPr>
          <a:xfrm>
            <a:off x="2654245" y="6226870"/>
            <a:ext cx="160460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Cost savings and avoidance</a:t>
            </a:r>
          </a:p>
        </p:txBody>
      </p:sp>
      <p:sp>
        <p:nvSpPr>
          <p:cNvPr id="34" name="TextBox 33">
            <a:extLst>
              <a:ext uri="{FF2B5EF4-FFF2-40B4-BE49-F238E27FC236}">
                <a16:creationId xmlns:a16="http://schemas.microsoft.com/office/drawing/2014/main" id="{475F532F-3F62-0B42-D4F1-022BC5EAAB0F}"/>
              </a:ext>
            </a:extLst>
          </p:cNvPr>
          <p:cNvSpPr txBox="1"/>
          <p:nvPr/>
        </p:nvSpPr>
        <p:spPr>
          <a:xfrm>
            <a:off x="4809346" y="6150669"/>
            <a:ext cx="1414106"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Improve employee experience</a:t>
            </a:r>
          </a:p>
        </p:txBody>
      </p:sp>
      <p:sp>
        <p:nvSpPr>
          <p:cNvPr id="35" name="Graphic 47" descr="Icon of a piggy bank ">
            <a:extLst>
              <a:ext uri="{FF2B5EF4-FFF2-40B4-BE49-F238E27FC236}">
                <a16:creationId xmlns:a16="http://schemas.microsoft.com/office/drawing/2014/main" id="{945B7237-174E-DE52-70AD-2AAD931F220B}"/>
              </a:ext>
            </a:extLst>
          </p:cNvPr>
          <p:cNvSpPr>
            <a:spLocks noChangeAspect="1"/>
          </p:cNvSpPr>
          <p:nvPr/>
        </p:nvSpPr>
        <p:spPr>
          <a:xfrm>
            <a:off x="2274188" y="6207098"/>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6" name="Graphic 13" descr="Icon of a chart made of vertical lines with a line tracing the top of each, turning into an arrow pointing up">
            <a:extLst>
              <a:ext uri="{FF2B5EF4-FFF2-40B4-BE49-F238E27FC236}">
                <a16:creationId xmlns:a16="http://schemas.microsoft.com/office/drawing/2014/main" id="{6A7EA24F-2FAE-6045-0EFE-575AD79F0D77}"/>
              </a:ext>
            </a:extLst>
          </p:cNvPr>
          <p:cNvSpPr>
            <a:spLocks noChangeAspect="1"/>
          </p:cNvSpPr>
          <p:nvPr/>
        </p:nvSpPr>
        <p:spPr>
          <a:xfrm>
            <a:off x="663714" y="6207564"/>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7" name="Freeform: Shape 124" descr="Employee retention icon">
            <a:extLst>
              <a:ext uri="{FF2B5EF4-FFF2-40B4-BE49-F238E27FC236}">
                <a16:creationId xmlns:a16="http://schemas.microsoft.com/office/drawing/2014/main" id="{A2CA2D56-AE98-F980-FC0B-04557D8A146B}"/>
              </a:ext>
            </a:extLst>
          </p:cNvPr>
          <p:cNvSpPr/>
          <p:nvPr/>
        </p:nvSpPr>
        <p:spPr>
          <a:xfrm>
            <a:off x="4438848" y="6208564"/>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61" name="Freeform 27">
            <a:extLst>
              <a:ext uri="{FF2B5EF4-FFF2-40B4-BE49-F238E27FC236}">
                <a16:creationId xmlns:a16="http://schemas.microsoft.com/office/drawing/2014/main" id="{122A9548-18B5-ED18-3D8E-A0D33B75C493}"/>
              </a:ext>
              <a:ext uri="{C183D7F6-B498-43B3-948B-1728B52AA6E4}">
                <adec:decorative xmlns:adec="http://schemas.microsoft.com/office/drawing/2017/decorative" val="1"/>
              </a:ext>
            </a:extLst>
          </p:cNvPr>
          <p:cNvSpPr/>
          <p:nvPr/>
        </p:nvSpPr>
        <p:spPr bwMode="auto">
          <a:xfrm rot="5400000" flipV="1">
            <a:off x="-1274859" y="4330248"/>
            <a:ext cx="3313874" cy="5423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88" name="TextBox 87">
            <a:extLst>
              <a:ext uri="{FF2B5EF4-FFF2-40B4-BE49-F238E27FC236}">
                <a16:creationId xmlns:a16="http://schemas.microsoft.com/office/drawing/2014/main" id="{F0E2EE2F-7640-4524-D67E-A3EFA741C176}"/>
              </a:ext>
            </a:extLst>
          </p:cNvPr>
          <p:cNvSpPr txBox="1"/>
          <p:nvPr/>
        </p:nvSpPr>
        <p:spPr>
          <a:xfrm>
            <a:off x="6801629" y="3957069"/>
            <a:ext cx="1025776"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a:rPr>
              <a:t>Copilot can assist with...</a:t>
            </a:r>
            <a:endPar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panose="020B0702040204020203" pitchFamily="34" charset="0"/>
            </a:endParaRPr>
          </a:p>
        </p:txBody>
      </p:sp>
      <p:sp>
        <p:nvSpPr>
          <p:cNvPr id="89" name="Graphic 60">
            <a:extLst>
              <a:ext uri="{FF2B5EF4-FFF2-40B4-BE49-F238E27FC236}">
                <a16:creationId xmlns:a16="http://schemas.microsoft.com/office/drawing/2014/main" id="{04E345A9-13D6-27EA-D5A4-639A26E0CC07}"/>
              </a:ext>
              <a:ext uri="{C183D7F6-B498-43B3-948B-1728B52AA6E4}">
                <adec:decorative xmlns:adec="http://schemas.microsoft.com/office/drawing/2017/decorative" val="1"/>
              </a:ext>
            </a:extLst>
          </p:cNvPr>
          <p:cNvSpPr>
            <a:spLocks/>
          </p:cNvSpPr>
          <p:nvPr/>
        </p:nvSpPr>
        <p:spPr>
          <a:xfrm>
            <a:off x="6801629" y="3528895"/>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cxnSp>
        <p:nvCxnSpPr>
          <p:cNvPr id="9" name="Straight Connector 8">
            <a:extLst>
              <a:ext uri="{FF2B5EF4-FFF2-40B4-BE49-F238E27FC236}">
                <a16:creationId xmlns:a16="http://schemas.microsoft.com/office/drawing/2014/main" id="{5589105B-EBEB-8BE2-FAF4-670E77BCD809}"/>
              </a:ext>
              <a:ext uri="{C183D7F6-B498-43B3-948B-1728B52AA6E4}">
                <adec:decorative xmlns:adec="http://schemas.microsoft.com/office/drawing/2017/decorative" val="1"/>
              </a:ext>
            </a:extLst>
          </p:cNvPr>
          <p:cNvCxnSpPr>
            <a:cxnSpLocks/>
          </p:cNvCxnSpPr>
          <p:nvPr/>
        </p:nvCxnSpPr>
        <p:spPr>
          <a:xfrm>
            <a:off x="329630" y="6005735"/>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59930D37-F29D-A41D-F1AC-4394F848FAB2}"/>
              </a:ext>
            </a:extLst>
          </p:cNvPr>
          <p:cNvGrpSpPr/>
          <p:nvPr/>
        </p:nvGrpSpPr>
        <p:grpSpPr>
          <a:xfrm>
            <a:off x="905514" y="4363947"/>
            <a:ext cx="4908653" cy="325282"/>
            <a:chOff x="6603643" y="3780731"/>
            <a:chExt cx="4908653" cy="325282"/>
          </a:xfrm>
        </p:grpSpPr>
        <p:sp>
          <p:nvSpPr>
            <p:cNvPr id="12" name="TextBox 11">
              <a:extLst>
                <a:ext uri="{FF2B5EF4-FFF2-40B4-BE49-F238E27FC236}">
                  <a16:creationId xmlns:a16="http://schemas.microsoft.com/office/drawing/2014/main" id="{3A4773A6-CA35-A1FC-5BCF-B09F3B1EB981}"/>
                </a:ext>
              </a:extLst>
            </p:cNvPr>
            <p:cNvSpPr txBox="1"/>
            <p:nvPr/>
          </p:nvSpPr>
          <p:spPr>
            <a:xfrm>
              <a:off x="6603643" y="3780731"/>
              <a:ext cx="861860" cy="325282"/>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accent2">
                      <a:lumMod val="50000"/>
                    </a:schemeClr>
                  </a:solidFill>
                  <a:effectLst/>
                  <a:uLnTx/>
                  <a:uFillTx/>
                  <a:latin typeface="Segoe UI Semibold" panose="020B0702040204020203" pitchFamily="34" charset="0"/>
                  <a:ea typeface="+mn-ea"/>
                  <a:cs typeface="Segoe UI Semibold" panose="020B0702040204020203" pitchFamily="34" charset="0"/>
                </a:rPr>
                <a:t>Courtroom efficiency</a:t>
              </a:r>
              <a:endParaRPr kumimoji="0" lang="en-US" sz="1000" b="0" i="0" u="none" strike="noStrike" kern="1200" cap="none" spc="0" normalizeH="0" baseline="0" noProof="0">
                <a:ln>
                  <a:noFill/>
                </a:ln>
                <a:solidFill>
                  <a:schemeClr val="accent2">
                    <a:lumMod val="50000"/>
                  </a:schemeClr>
                </a:solidFill>
                <a:effectLst/>
                <a:uLnTx/>
                <a:uFillTx/>
                <a:latin typeface="Segoe UI Semibold"/>
                <a:ea typeface="+mn-ea"/>
                <a:cs typeface="Segoe UI Semibold"/>
              </a:endParaRPr>
            </a:p>
          </p:txBody>
        </p:sp>
        <p:sp>
          <p:nvSpPr>
            <p:cNvPr id="16" name="TextBox 15">
              <a:extLst>
                <a:ext uri="{FF2B5EF4-FFF2-40B4-BE49-F238E27FC236}">
                  <a16:creationId xmlns:a16="http://schemas.microsoft.com/office/drawing/2014/main" id="{D0DD5577-97BA-0E07-A370-ACF357192329}"/>
                </a:ext>
              </a:extLst>
            </p:cNvPr>
            <p:cNvSpPr txBox="1"/>
            <p:nvPr/>
          </p:nvSpPr>
          <p:spPr>
            <a:xfrm>
              <a:off x="7653528" y="3780731"/>
              <a:ext cx="3858768" cy="32528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Automate the tracking of Judicial utilization to uncover data insights and increase courtroom efficiency and transparency.</a:t>
              </a:r>
            </a:p>
          </p:txBody>
        </p:sp>
      </p:grpSp>
      <p:grpSp>
        <p:nvGrpSpPr>
          <p:cNvPr id="17" name="Group 16">
            <a:extLst>
              <a:ext uri="{FF2B5EF4-FFF2-40B4-BE49-F238E27FC236}">
                <a16:creationId xmlns:a16="http://schemas.microsoft.com/office/drawing/2014/main" id="{31541C47-B0EE-7967-3F29-B45DFC8B093C}"/>
              </a:ext>
            </a:extLst>
          </p:cNvPr>
          <p:cNvGrpSpPr/>
          <p:nvPr/>
        </p:nvGrpSpPr>
        <p:grpSpPr>
          <a:xfrm>
            <a:off x="573929" y="3618880"/>
            <a:ext cx="5239512" cy="494559"/>
            <a:chOff x="6272784" y="2831242"/>
            <a:chExt cx="5239512" cy="494559"/>
          </a:xfrm>
        </p:grpSpPr>
        <p:sp>
          <p:nvSpPr>
            <p:cNvPr id="18" name="TextBox 17">
              <a:extLst>
                <a:ext uri="{FF2B5EF4-FFF2-40B4-BE49-F238E27FC236}">
                  <a16:creationId xmlns:a16="http://schemas.microsoft.com/office/drawing/2014/main" id="{31F22711-DD35-B574-CF27-4D4B0D8DA963}"/>
                </a:ext>
              </a:extLst>
            </p:cNvPr>
            <p:cNvSpPr txBox="1"/>
            <p:nvPr/>
          </p:nvSpPr>
          <p:spPr>
            <a:xfrm>
              <a:off x="6603486" y="2935474"/>
              <a:ext cx="990450" cy="325282"/>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accent2">
                      <a:lumMod val="50000"/>
                    </a:schemeClr>
                  </a:solidFill>
                  <a:effectLst/>
                  <a:uLnTx/>
                  <a:uFillTx/>
                  <a:latin typeface="Segoe UI Semibold" panose="020B0702040204020203" pitchFamily="34" charset="0"/>
                  <a:ea typeface="+mn-ea"/>
                  <a:cs typeface="Segoe UI Semibold" panose="020B0702040204020203" pitchFamily="34" charset="0"/>
                </a:rPr>
                <a:t>Communication speed</a:t>
              </a:r>
              <a:endParaRPr kumimoji="0" lang="en-US" sz="1000" b="0" i="0" u="none" strike="noStrike" kern="1200" cap="none" spc="0" normalizeH="0" baseline="0" noProof="0">
                <a:ln>
                  <a:noFill/>
                </a:ln>
                <a:solidFill>
                  <a:schemeClr val="accent2">
                    <a:lumMod val="50000"/>
                  </a:schemeClr>
                </a:solidFill>
                <a:effectLst/>
                <a:uLnTx/>
                <a:uFillTx/>
                <a:latin typeface="Segoe UI Semibold"/>
                <a:ea typeface="+mn-ea"/>
                <a:cs typeface="Segoe UI Semibold"/>
              </a:endParaRPr>
            </a:p>
          </p:txBody>
        </p:sp>
        <p:sp>
          <p:nvSpPr>
            <p:cNvPr id="19" name="TextBox 18">
              <a:extLst>
                <a:ext uri="{FF2B5EF4-FFF2-40B4-BE49-F238E27FC236}">
                  <a16:creationId xmlns:a16="http://schemas.microsoft.com/office/drawing/2014/main" id="{B451BE04-648A-7CB7-638F-BACB0AA0EBDE}"/>
                </a:ext>
              </a:extLst>
            </p:cNvPr>
            <p:cNvSpPr txBox="1"/>
            <p:nvPr/>
          </p:nvSpPr>
          <p:spPr>
            <a:xfrm>
              <a:off x="7653528" y="2831242"/>
              <a:ext cx="3858768" cy="494559"/>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streamlines employee creativity and collaboration, reducing the time and effort needed to meet communication demands and bolstering public trust.</a:t>
              </a:r>
            </a:p>
          </p:txBody>
        </p:sp>
        <p:sp>
          <p:nvSpPr>
            <p:cNvPr id="20" name="Freeform: Shape 124" descr="Employee retention icon">
              <a:extLst>
                <a:ext uri="{FF2B5EF4-FFF2-40B4-BE49-F238E27FC236}">
                  <a16:creationId xmlns:a16="http://schemas.microsoft.com/office/drawing/2014/main" id="{7BB3CD88-322F-9495-9996-D456949AFEB6}"/>
                </a:ext>
              </a:extLst>
            </p:cNvPr>
            <p:cNvSpPr/>
            <p:nvPr/>
          </p:nvSpPr>
          <p:spPr>
            <a:xfrm>
              <a:off x="6272784" y="2988115"/>
              <a:ext cx="182880" cy="180812"/>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grpSp>
      <p:grpSp>
        <p:nvGrpSpPr>
          <p:cNvPr id="21" name="Group 20">
            <a:extLst>
              <a:ext uri="{FF2B5EF4-FFF2-40B4-BE49-F238E27FC236}">
                <a16:creationId xmlns:a16="http://schemas.microsoft.com/office/drawing/2014/main" id="{38E844C4-19FE-F3D0-6C43-9770178DB8D6}"/>
              </a:ext>
            </a:extLst>
          </p:cNvPr>
          <p:cNvGrpSpPr/>
          <p:nvPr/>
        </p:nvGrpSpPr>
        <p:grpSpPr>
          <a:xfrm>
            <a:off x="596167" y="3112897"/>
            <a:ext cx="5303834" cy="325282"/>
            <a:chOff x="6272784" y="1978929"/>
            <a:chExt cx="5303834" cy="325282"/>
          </a:xfrm>
        </p:grpSpPr>
        <p:sp>
          <p:nvSpPr>
            <p:cNvPr id="25" name="TextBox 24">
              <a:extLst>
                <a:ext uri="{FF2B5EF4-FFF2-40B4-BE49-F238E27FC236}">
                  <a16:creationId xmlns:a16="http://schemas.microsoft.com/office/drawing/2014/main" id="{2D20D231-D00C-849D-7CA1-016CE5E10E77}"/>
                </a:ext>
              </a:extLst>
            </p:cNvPr>
            <p:cNvSpPr txBox="1"/>
            <p:nvPr/>
          </p:nvSpPr>
          <p:spPr>
            <a:xfrm>
              <a:off x="6603643" y="1978929"/>
              <a:ext cx="861860" cy="325282"/>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accent2">
                      <a:lumMod val="50000"/>
                    </a:schemeClr>
                  </a:solidFill>
                  <a:effectLst/>
                  <a:uLnTx/>
                  <a:uFillTx/>
                  <a:latin typeface="Segoe UI Semibold" panose="020B0702040204020203" pitchFamily="34" charset="0"/>
                  <a:ea typeface="+mn-ea"/>
                  <a:cs typeface="Segoe UI Semibold" panose="020B0702040204020203" pitchFamily="34" charset="0"/>
                </a:rPr>
                <a:t>Procurement cycle time</a:t>
              </a:r>
              <a:endParaRPr kumimoji="0" lang="en-US" sz="1000" b="1" i="0" u="none" strike="noStrike" kern="1200" cap="none" spc="0" normalizeH="0" baseline="0" noProof="0">
                <a:ln>
                  <a:noFill/>
                </a:ln>
                <a:solidFill>
                  <a:schemeClr val="accent2">
                    <a:lumMod val="50000"/>
                  </a:schemeClr>
                </a:solidFill>
                <a:effectLst/>
                <a:uLnTx/>
                <a:uFillTx/>
                <a:latin typeface="Segoe UI Semibold"/>
                <a:ea typeface="+mn-ea"/>
                <a:cs typeface="Segoe UI Semibold"/>
              </a:endParaRPr>
            </a:p>
          </p:txBody>
        </p:sp>
        <p:sp>
          <p:nvSpPr>
            <p:cNvPr id="27" name="TextBox 26">
              <a:extLst>
                <a:ext uri="{FF2B5EF4-FFF2-40B4-BE49-F238E27FC236}">
                  <a16:creationId xmlns:a16="http://schemas.microsoft.com/office/drawing/2014/main" id="{F2601E3B-8943-FA1C-1060-F1FBA9664B09}"/>
                </a:ext>
              </a:extLst>
            </p:cNvPr>
            <p:cNvSpPr txBox="1"/>
            <p:nvPr/>
          </p:nvSpPr>
          <p:spPr>
            <a:xfrm>
              <a:off x="7653528" y="1978929"/>
              <a:ext cx="3923090" cy="32528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Enable faster delivery timelines and contract compliance percentage rates to ensure contract terms and are met.</a:t>
              </a:r>
            </a:p>
          </p:txBody>
        </p:sp>
        <p:sp>
          <p:nvSpPr>
            <p:cNvPr id="28" name="Graphic 47" descr="Icon of a piggy bank ">
              <a:extLst>
                <a:ext uri="{FF2B5EF4-FFF2-40B4-BE49-F238E27FC236}">
                  <a16:creationId xmlns:a16="http://schemas.microsoft.com/office/drawing/2014/main" id="{17D205EF-0E72-F185-B0D6-00C1C9270FD1}"/>
                </a:ext>
              </a:extLst>
            </p:cNvPr>
            <p:cNvSpPr>
              <a:spLocks noChangeAspect="1"/>
            </p:cNvSpPr>
            <p:nvPr/>
          </p:nvSpPr>
          <p:spPr>
            <a:xfrm>
              <a:off x="6272784" y="2044854"/>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grpSp>
      <p:grpSp>
        <p:nvGrpSpPr>
          <p:cNvPr id="29" name="Group 28">
            <a:extLst>
              <a:ext uri="{FF2B5EF4-FFF2-40B4-BE49-F238E27FC236}">
                <a16:creationId xmlns:a16="http://schemas.microsoft.com/office/drawing/2014/main" id="{BCED5C16-DB73-1D12-21DF-27FF7FAAE977}"/>
              </a:ext>
            </a:extLst>
          </p:cNvPr>
          <p:cNvGrpSpPr/>
          <p:nvPr/>
        </p:nvGrpSpPr>
        <p:grpSpPr>
          <a:xfrm>
            <a:off x="566902" y="4911131"/>
            <a:ext cx="5239512" cy="494559"/>
            <a:chOff x="6272784" y="4682038"/>
            <a:chExt cx="5239512" cy="494559"/>
          </a:xfrm>
        </p:grpSpPr>
        <p:sp>
          <p:nvSpPr>
            <p:cNvPr id="30" name="TextBox 29">
              <a:extLst>
                <a:ext uri="{FF2B5EF4-FFF2-40B4-BE49-F238E27FC236}">
                  <a16:creationId xmlns:a16="http://schemas.microsoft.com/office/drawing/2014/main" id="{467ADB7C-86A3-7E44-E44E-5285BFDDE1BA}"/>
                </a:ext>
              </a:extLst>
            </p:cNvPr>
            <p:cNvSpPr txBox="1"/>
            <p:nvPr/>
          </p:nvSpPr>
          <p:spPr>
            <a:xfrm>
              <a:off x="6603642" y="4766676"/>
              <a:ext cx="1051589" cy="325282"/>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accent2">
                      <a:lumMod val="50000"/>
                    </a:schemeClr>
                  </a:solidFill>
                  <a:effectLst/>
                  <a:uLnTx/>
                  <a:uFillTx/>
                  <a:latin typeface="Segoe UI Semibold"/>
                  <a:ea typeface="+mn-ea"/>
                  <a:cs typeface="Segoe UI Semibold"/>
                </a:rPr>
                <a:t>Budget adherence</a:t>
              </a:r>
            </a:p>
          </p:txBody>
        </p:sp>
        <p:sp>
          <p:nvSpPr>
            <p:cNvPr id="31" name="TextBox 30">
              <a:extLst>
                <a:ext uri="{FF2B5EF4-FFF2-40B4-BE49-F238E27FC236}">
                  <a16:creationId xmlns:a16="http://schemas.microsoft.com/office/drawing/2014/main" id="{0967AD17-3A00-5312-1E21-4F99474DA374}"/>
                </a:ext>
              </a:extLst>
            </p:cNvPr>
            <p:cNvSpPr txBox="1"/>
            <p:nvPr/>
          </p:nvSpPr>
          <p:spPr>
            <a:xfrm>
              <a:off x="7653528" y="4682038"/>
              <a:ext cx="3858768" cy="494559"/>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can be extended into financial systems and other processes to bring data together and speed decision-making based on targets and trends.</a:t>
              </a:r>
            </a:p>
          </p:txBody>
        </p:sp>
        <p:sp>
          <p:nvSpPr>
            <p:cNvPr id="38" name="Graphic 47" descr="Icon of a piggy bank ">
              <a:extLst>
                <a:ext uri="{FF2B5EF4-FFF2-40B4-BE49-F238E27FC236}">
                  <a16:creationId xmlns:a16="http://schemas.microsoft.com/office/drawing/2014/main" id="{E5887151-DEB2-EF4C-7964-E1505E5E7075}"/>
                </a:ext>
              </a:extLst>
            </p:cNvPr>
            <p:cNvSpPr>
              <a:spLocks noChangeAspect="1"/>
            </p:cNvSpPr>
            <p:nvPr/>
          </p:nvSpPr>
          <p:spPr>
            <a:xfrm>
              <a:off x="6272784" y="4832601"/>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grpSp>
      <p:sp>
        <p:nvSpPr>
          <p:cNvPr id="39" name="Graphic 13" descr="Icon of a chart made of vertical lines with a line tracing the top of each, turning into an arrow pointing up">
            <a:extLst>
              <a:ext uri="{FF2B5EF4-FFF2-40B4-BE49-F238E27FC236}">
                <a16:creationId xmlns:a16="http://schemas.microsoft.com/office/drawing/2014/main" id="{87E410F3-BD98-8F43-E928-282F181D42A2}"/>
              </a:ext>
            </a:extLst>
          </p:cNvPr>
          <p:cNvSpPr>
            <a:spLocks noChangeAspect="1"/>
          </p:cNvSpPr>
          <p:nvPr/>
        </p:nvSpPr>
        <p:spPr>
          <a:xfrm>
            <a:off x="574655" y="4431295"/>
            <a:ext cx="183641" cy="193302"/>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40" name="Text Placeholder 4">
            <a:extLst>
              <a:ext uri="{FF2B5EF4-FFF2-40B4-BE49-F238E27FC236}">
                <a16:creationId xmlns:a16="http://schemas.microsoft.com/office/drawing/2014/main" id="{4A2340CC-878E-5597-89E9-1F0F10C80167}"/>
              </a:ext>
            </a:extLst>
          </p:cNvPr>
          <p:cNvSpPr txBox="1">
            <a:spLocks/>
          </p:cNvSpPr>
          <p:nvPr/>
        </p:nvSpPr>
        <p:spPr>
          <a:xfrm>
            <a:off x="8002635" y="3504830"/>
            <a:ext cx="3510235" cy="987001"/>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lvl="0" indent="-182880" defTabSz="582780">
              <a:lnSpc>
                <a:spcPct val="110000"/>
              </a:lnSpc>
              <a:spcBef>
                <a:spcPct val="0"/>
              </a:spcBef>
              <a:spcAft>
                <a:spcPts val="300"/>
              </a:spcAft>
              <a:buSzTx/>
              <a:defRPr/>
            </a:pPr>
            <a:r>
              <a:rPr lang="en-US" sz="1000" noProof="0" dirty="0">
                <a:solidFill>
                  <a:srgbClr val="8661C5"/>
                </a:solidFill>
                <a:hlinkClick r:id="rId3" action="ppaction://hlinksldjump">
                  <a:extLst>
                    <a:ext uri="{A12FA001-AC4F-418D-AE19-62706E023703}">
                      <ahyp:hlinkClr xmlns:ahyp="http://schemas.microsoft.com/office/drawing/2018/hyperlinkcolor" val="tx"/>
                    </a:ext>
                  </a:extLst>
                </a:hlinkClick>
              </a:rPr>
              <a:t>Improve procurement cycle time</a:t>
            </a:r>
            <a:endParaRPr lang="en-US" sz="1000" noProof="0" dirty="0">
              <a:solidFill>
                <a:srgbClr val="8661C5"/>
              </a:solidFill>
            </a:endParaRPr>
          </a:p>
          <a:p>
            <a:pPr marL="182880" lvl="0" indent="-182880" defTabSz="582780">
              <a:lnSpc>
                <a:spcPct val="110000"/>
              </a:lnSpc>
              <a:spcBef>
                <a:spcPct val="0"/>
              </a:spcBef>
              <a:spcAft>
                <a:spcPts val="300"/>
              </a:spcAft>
              <a:buSzTx/>
              <a:defRPr/>
            </a:pPr>
            <a:r>
              <a:rPr lang="en-US" sz="1000" noProof="0" dirty="0">
                <a:solidFill>
                  <a:srgbClr val="8661C5"/>
                </a:solidFill>
                <a:hlinkClick r:id="rId4" action="ppaction://hlinksldjump"/>
              </a:rPr>
              <a:t>Improve citizen access to services</a:t>
            </a:r>
            <a:endParaRPr lang="en-US" sz="1000" noProof="0" dirty="0">
              <a:solidFill>
                <a:srgbClr val="8661C5"/>
              </a:solidFill>
            </a:endParaRPr>
          </a:p>
          <a:p>
            <a:pPr marL="182880" lvl="0" indent="-182880" defTabSz="582780">
              <a:lnSpc>
                <a:spcPct val="110000"/>
              </a:lnSpc>
              <a:spcBef>
                <a:spcPct val="0"/>
              </a:spcBef>
              <a:spcAft>
                <a:spcPts val="300"/>
              </a:spcAft>
              <a:buSzTx/>
              <a:defRPr/>
            </a:pPr>
            <a:r>
              <a:rPr lang="en-US" sz="1000" noProof="0" dirty="0">
                <a:solidFill>
                  <a:srgbClr val="8661C5"/>
                </a:solidFill>
                <a:hlinkClick r:id="rId5" action="ppaction://hlinksldjump">
                  <a:extLst>
                    <a:ext uri="{A12FA001-AC4F-418D-AE19-62706E023703}">
                      <ahyp:hlinkClr xmlns:ahyp="http://schemas.microsoft.com/office/drawing/2018/hyperlinkcolor" val="tx"/>
                    </a:ext>
                  </a:extLst>
                </a:hlinkClick>
              </a:rPr>
              <a:t>Create faster, more meaningful, communications</a:t>
            </a:r>
            <a:endParaRPr lang="en-US" sz="1000" noProof="0" dirty="0">
              <a:solidFill>
                <a:srgbClr val="8661C5"/>
              </a:solidFill>
            </a:endParaRPr>
          </a:p>
          <a:p>
            <a:pPr marL="182880" lvl="0" indent="-182880" defTabSz="582780">
              <a:lnSpc>
                <a:spcPct val="110000"/>
              </a:lnSpc>
              <a:spcBef>
                <a:spcPct val="0"/>
              </a:spcBef>
              <a:spcAft>
                <a:spcPts val="300"/>
              </a:spcAft>
              <a:buSzTx/>
              <a:defRPr/>
            </a:pPr>
            <a:r>
              <a:rPr lang="en-US" sz="1000" noProof="0" dirty="0">
                <a:solidFill>
                  <a:srgbClr val="8661C5"/>
                </a:solidFill>
                <a:hlinkClick r:id="rId6" action="ppaction://hlinksldjump">
                  <a:extLst>
                    <a:ext uri="{A12FA001-AC4F-418D-AE19-62706E023703}">
                      <ahyp:hlinkClr xmlns:ahyp="http://schemas.microsoft.com/office/drawing/2018/hyperlinkcolor" val="tx"/>
                    </a:ext>
                  </a:extLst>
                </a:hlinkClick>
              </a:rPr>
              <a:t>Enable budget adherence</a:t>
            </a:r>
            <a:endParaRPr lang="en-US" sz="1000" noProof="0" dirty="0">
              <a:solidFill>
                <a:srgbClr val="8661C5"/>
              </a:solidFill>
            </a:endParaRPr>
          </a:p>
          <a:p>
            <a:pPr marL="182880" lvl="0" indent="-182880" defTabSz="582780">
              <a:lnSpc>
                <a:spcPct val="110000"/>
              </a:lnSpc>
              <a:spcBef>
                <a:spcPct val="0"/>
              </a:spcBef>
              <a:spcAft>
                <a:spcPts val="300"/>
              </a:spcAft>
              <a:buSzTx/>
              <a:defRPr/>
            </a:pPr>
            <a:r>
              <a:rPr lang="en-US" sz="1000" noProof="0" dirty="0">
                <a:solidFill>
                  <a:srgbClr val="8661C5"/>
                </a:solidFill>
                <a:hlinkClick r:id="rId7" action="ppaction://hlinksldjump">
                  <a:extLst>
                    <a:ext uri="{A12FA001-AC4F-418D-AE19-62706E023703}">
                      <ahyp:hlinkClr xmlns:ahyp="http://schemas.microsoft.com/office/drawing/2018/hyperlinkcolor" val="tx"/>
                    </a:ext>
                  </a:extLst>
                </a:hlinkClick>
              </a:rPr>
              <a:t>Enhance hybrid courtrooms</a:t>
            </a:r>
            <a:endParaRPr lang="en-US" sz="1000" noProof="0" dirty="0">
              <a:solidFill>
                <a:srgbClr val="8661C5"/>
              </a:solidFill>
            </a:endParaRPr>
          </a:p>
        </p:txBody>
      </p:sp>
      <p:sp>
        <p:nvSpPr>
          <p:cNvPr id="41" name="Text Placeholder 10">
            <a:extLst>
              <a:ext uri="{FF2B5EF4-FFF2-40B4-BE49-F238E27FC236}">
                <a16:creationId xmlns:a16="http://schemas.microsoft.com/office/drawing/2014/main" id="{73D2FECC-5B3F-9AF2-B3C8-698EBE176520}"/>
              </a:ext>
            </a:extLst>
          </p:cNvPr>
          <p:cNvSpPr txBox="1">
            <a:spLocks/>
          </p:cNvSpPr>
          <p:nvPr/>
        </p:nvSpPr>
        <p:spPr>
          <a:xfrm>
            <a:off x="9484353" y="2188848"/>
            <a:ext cx="543925" cy="15388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Finance</a:t>
            </a:r>
          </a:p>
        </p:txBody>
      </p:sp>
      <p:sp>
        <p:nvSpPr>
          <p:cNvPr id="42" name="Text Placeholder 10">
            <a:extLst>
              <a:ext uri="{FF2B5EF4-FFF2-40B4-BE49-F238E27FC236}">
                <a16:creationId xmlns:a16="http://schemas.microsoft.com/office/drawing/2014/main" id="{F04343E4-2FF7-8533-7288-FB79FD769704}"/>
              </a:ext>
            </a:extLst>
          </p:cNvPr>
          <p:cNvSpPr txBox="1">
            <a:spLocks/>
          </p:cNvSpPr>
          <p:nvPr/>
        </p:nvSpPr>
        <p:spPr>
          <a:xfrm>
            <a:off x="7855524" y="2188847"/>
            <a:ext cx="433361"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Clerk</a:t>
            </a:r>
          </a:p>
        </p:txBody>
      </p:sp>
      <p:sp>
        <p:nvSpPr>
          <p:cNvPr id="43" name="Text Placeholder 10">
            <a:extLst>
              <a:ext uri="{FF2B5EF4-FFF2-40B4-BE49-F238E27FC236}">
                <a16:creationId xmlns:a16="http://schemas.microsoft.com/office/drawing/2014/main" id="{FEC2C240-DDD5-FB0E-8323-066804E4C758}"/>
              </a:ext>
            </a:extLst>
          </p:cNvPr>
          <p:cNvSpPr txBox="1">
            <a:spLocks/>
          </p:cNvSpPr>
          <p:nvPr/>
        </p:nvSpPr>
        <p:spPr>
          <a:xfrm>
            <a:off x="10438399" y="2188847"/>
            <a:ext cx="212174"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IT</a:t>
            </a:r>
          </a:p>
        </p:txBody>
      </p:sp>
      <p:sp>
        <p:nvSpPr>
          <p:cNvPr id="44" name="Text Placeholder 10">
            <a:extLst>
              <a:ext uri="{FF2B5EF4-FFF2-40B4-BE49-F238E27FC236}">
                <a16:creationId xmlns:a16="http://schemas.microsoft.com/office/drawing/2014/main" id="{009F9903-CDF5-1FC6-012F-08EA5FA0A999}"/>
              </a:ext>
            </a:extLst>
          </p:cNvPr>
          <p:cNvSpPr txBox="1">
            <a:spLocks/>
          </p:cNvSpPr>
          <p:nvPr/>
        </p:nvSpPr>
        <p:spPr>
          <a:xfrm>
            <a:off x="10821271" y="2188848"/>
            <a:ext cx="1044956"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Procurement</a:t>
            </a:r>
          </a:p>
        </p:txBody>
      </p:sp>
      <p:sp>
        <p:nvSpPr>
          <p:cNvPr id="45" name="Text Placeholder 10">
            <a:extLst>
              <a:ext uri="{FF2B5EF4-FFF2-40B4-BE49-F238E27FC236}">
                <a16:creationId xmlns:a16="http://schemas.microsoft.com/office/drawing/2014/main" id="{5B5E52E1-0EBE-8194-43F4-43F4B6B55263}"/>
              </a:ext>
            </a:extLst>
          </p:cNvPr>
          <p:cNvSpPr txBox="1">
            <a:spLocks/>
          </p:cNvSpPr>
          <p:nvPr/>
        </p:nvSpPr>
        <p:spPr>
          <a:xfrm>
            <a:off x="8386901" y="2191477"/>
            <a:ext cx="994326"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Communications</a:t>
            </a:r>
          </a:p>
        </p:txBody>
      </p:sp>
      <p:pic>
        <p:nvPicPr>
          <p:cNvPr id="46" name="Picture 45">
            <a:extLst>
              <a:ext uri="{FF2B5EF4-FFF2-40B4-BE49-F238E27FC236}">
                <a16:creationId xmlns:a16="http://schemas.microsoft.com/office/drawing/2014/main" id="{18885953-F805-3918-63BD-74F9ECC6831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609744" y="1595193"/>
            <a:ext cx="548640" cy="54864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47" name="Picture 46">
            <a:extLst>
              <a:ext uri="{FF2B5EF4-FFF2-40B4-BE49-F238E27FC236}">
                <a16:creationId xmlns:a16="http://schemas.microsoft.com/office/drawing/2014/main" id="{850C0DA0-DE44-FA10-8C36-C4B05997E3B6}"/>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a:stretch/>
        </p:blipFill>
        <p:spPr>
          <a:xfrm flipH="1">
            <a:off x="11069429" y="1595193"/>
            <a:ext cx="548640" cy="54864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48" name="Picture 47">
            <a:extLst>
              <a:ext uri="{FF2B5EF4-FFF2-40B4-BE49-F238E27FC236}">
                <a16:creationId xmlns:a16="http://schemas.microsoft.com/office/drawing/2014/main" id="{D9DC6E7F-64F8-03EF-4262-292EDAF63060}"/>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0270166" y="1604484"/>
            <a:ext cx="548640" cy="54864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50" name="Picture 49">
            <a:extLst>
              <a:ext uri="{FF2B5EF4-FFF2-40B4-BE49-F238E27FC236}">
                <a16:creationId xmlns:a16="http://schemas.microsoft.com/office/drawing/2014/main" id="{AC169857-BF9D-833B-6C95-36AC98F6F32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801362" y="1602664"/>
            <a:ext cx="548640" cy="54864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51" name="Picture 50">
            <a:extLst>
              <a:ext uri="{FF2B5EF4-FFF2-40B4-BE49-F238E27FC236}">
                <a16:creationId xmlns:a16="http://schemas.microsoft.com/office/drawing/2014/main" id="{8FB1222F-8073-2F54-3A7D-F2708CC49838}"/>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t="-100"/>
          <a:stretch/>
        </p:blipFill>
        <p:spPr>
          <a:xfrm>
            <a:off x="9477804" y="1606467"/>
            <a:ext cx="548640" cy="54864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spTree>
    <p:extLst>
      <p:ext uri="{BB962C8B-B14F-4D97-AF65-F5344CB8AC3E}">
        <p14:creationId xmlns:p14="http://schemas.microsoft.com/office/powerpoint/2010/main" val="373038944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21A5D-E0F7-E868-49F5-28AA9B7D894D}"/>
            </a:ext>
          </a:extLst>
        </p:cNvPr>
        <p:cNvGrpSpPr/>
        <p:nvPr/>
      </p:nvGrpSpPr>
      <p:grpSpPr>
        <a:xfrm>
          <a:off x="0" y="0"/>
          <a:ext cx="0" cy="0"/>
          <a:chOff x="0" y="0"/>
          <a:chExt cx="0" cy="0"/>
        </a:xfrm>
      </p:grpSpPr>
      <p:sp>
        <p:nvSpPr>
          <p:cNvPr id="44" name="Rounded Rectangle 27">
            <a:extLst>
              <a:ext uri="{FF2B5EF4-FFF2-40B4-BE49-F238E27FC236}">
                <a16:creationId xmlns:a16="http://schemas.microsoft.com/office/drawing/2014/main" id="{5FEB2524-6354-7EB6-7001-E059DA570005}"/>
              </a:ext>
              <a:ext uri="{C183D7F6-B498-43B3-948B-1728B52AA6E4}">
                <adec:decorative xmlns:adec="http://schemas.microsoft.com/office/drawing/2017/decorative" val="1"/>
              </a:ext>
            </a:extLst>
          </p:cNvPr>
          <p:cNvSpPr/>
          <p:nvPr/>
        </p:nvSpPr>
        <p:spPr bwMode="auto">
          <a:xfrm>
            <a:off x="306732" y="3775503"/>
            <a:ext cx="3495724" cy="1326172"/>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9" name="Rectangle 8">
            <a:extLst>
              <a:ext uri="{FF2B5EF4-FFF2-40B4-BE49-F238E27FC236}">
                <a16:creationId xmlns:a16="http://schemas.microsoft.com/office/drawing/2014/main" id="{6002E50B-A503-5F5E-84C1-FDB7B93D9607}"/>
              </a:ext>
              <a:ext uri="{C183D7F6-B498-43B3-948B-1728B52AA6E4}">
                <adec:decorative xmlns:adec="http://schemas.microsoft.com/office/drawing/2017/decorative" val="1"/>
              </a:ext>
            </a:extLst>
          </p:cNvPr>
          <p:cNvSpPr/>
          <p:nvPr/>
        </p:nvSpPr>
        <p:spPr bwMode="auto">
          <a:xfrm>
            <a:off x="3695821" y="2850125"/>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10">
            <a:extLst>
              <a:ext uri="{FF2B5EF4-FFF2-40B4-BE49-F238E27FC236}">
                <a16:creationId xmlns:a16="http://schemas.microsoft.com/office/drawing/2014/main" id="{4A89204B-F516-DA7D-C043-12961244A56F}"/>
              </a:ext>
              <a:ext uri="{C183D7F6-B498-43B3-948B-1728B52AA6E4}">
                <adec:decorative xmlns:adec="http://schemas.microsoft.com/office/drawing/2017/decorative" val="1"/>
              </a:ext>
            </a:extLst>
          </p:cNvPr>
          <p:cNvSpPr/>
          <p:nvPr/>
        </p:nvSpPr>
        <p:spPr bwMode="auto">
          <a:xfrm>
            <a:off x="3692606" y="3935597"/>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9" name="Rounded Rectangle 23">
            <a:extLst>
              <a:ext uri="{FF2B5EF4-FFF2-40B4-BE49-F238E27FC236}">
                <a16:creationId xmlns:a16="http://schemas.microsoft.com/office/drawing/2014/main" id="{1EE93E85-1157-1905-C831-6BA976B65A65}"/>
              </a:ext>
              <a:ext uri="{C183D7F6-B498-43B3-948B-1728B52AA6E4}">
                <adec:decorative xmlns:adec="http://schemas.microsoft.com/office/drawing/2017/decorative" val="1"/>
              </a:ext>
            </a:extLst>
          </p:cNvPr>
          <p:cNvSpPr/>
          <p:nvPr/>
        </p:nvSpPr>
        <p:spPr bwMode="auto">
          <a:xfrm>
            <a:off x="4601780" y="2664283"/>
            <a:ext cx="6541532"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0" name="Rounded Rectangle 27">
            <a:extLst>
              <a:ext uri="{FF2B5EF4-FFF2-40B4-BE49-F238E27FC236}">
                <a16:creationId xmlns:a16="http://schemas.microsoft.com/office/drawing/2014/main" id="{ABD34157-9C9F-5A44-D6D2-2730C60887AA}"/>
              </a:ext>
              <a:ext uri="{C183D7F6-B498-43B3-948B-1728B52AA6E4}">
                <adec:decorative xmlns:adec="http://schemas.microsoft.com/office/drawing/2017/decorative" val="1"/>
              </a:ext>
            </a:extLst>
          </p:cNvPr>
          <p:cNvSpPr/>
          <p:nvPr/>
        </p:nvSpPr>
        <p:spPr bwMode="auto">
          <a:xfrm>
            <a:off x="4601780" y="3777601"/>
            <a:ext cx="6541532" cy="1324074"/>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5" name="Rounded Rectangle 79">
            <a:extLst>
              <a:ext uri="{FF2B5EF4-FFF2-40B4-BE49-F238E27FC236}">
                <a16:creationId xmlns:a16="http://schemas.microsoft.com/office/drawing/2014/main" id="{BE0E14AF-F2D5-F3F6-9AC8-5C527A715122}"/>
              </a:ext>
              <a:ext uri="{C183D7F6-B498-43B3-948B-1728B52AA6E4}">
                <adec:decorative xmlns:adec="http://schemas.microsoft.com/office/drawing/2017/decorative" val="1"/>
              </a:ext>
            </a:extLst>
          </p:cNvPr>
          <p:cNvSpPr/>
          <p:nvPr/>
        </p:nvSpPr>
        <p:spPr bwMode="auto">
          <a:xfrm>
            <a:off x="202367" y="1921056"/>
            <a:ext cx="3796712" cy="4701258"/>
          </a:xfrm>
          <a:prstGeom prst="roundRect">
            <a:avLst>
              <a:gd name="adj" fmla="val 2935"/>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6" name="Rounded Rectangle 80">
            <a:extLst>
              <a:ext uri="{FF2B5EF4-FFF2-40B4-BE49-F238E27FC236}">
                <a16:creationId xmlns:a16="http://schemas.microsoft.com/office/drawing/2014/main" id="{FACF7580-605E-87BF-C1EF-2F2C58EDC7CE}"/>
              </a:ext>
              <a:ext uri="{C183D7F6-B498-43B3-948B-1728B52AA6E4}">
                <adec:decorative xmlns:adec="http://schemas.microsoft.com/office/drawing/2017/decorative" val="1"/>
              </a:ext>
            </a:extLst>
          </p:cNvPr>
          <p:cNvSpPr/>
          <p:nvPr/>
        </p:nvSpPr>
        <p:spPr bwMode="auto">
          <a:xfrm>
            <a:off x="4451240" y="1918416"/>
            <a:ext cx="6808430" cy="4701258"/>
          </a:xfrm>
          <a:prstGeom prst="roundRect">
            <a:avLst>
              <a:gd name="adj" fmla="val 2180"/>
            </a:avLst>
          </a:prstGeom>
          <a:noFill/>
          <a:ln>
            <a:gradFill flip="none" rotWithShape="1">
              <a:gsLst>
                <a:gs pos="0">
                  <a:srgbClr val="C03BC4"/>
                </a:gs>
                <a:gs pos="100000">
                  <a:srgbClr val="0078D4"/>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2" name="Rounded Rectangle 23">
            <a:extLst>
              <a:ext uri="{FF2B5EF4-FFF2-40B4-BE49-F238E27FC236}">
                <a16:creationId xmlns:a16="http://schemas.microsoft.com/office/drawing/2014/main" id="{64C2B0D2-207F-82D6-A5C7-1252BB6674B3}"/>
              </a:ext>
              <a:ext uri="{C183D7F6-B498-43B3-948B-1728B52AA6E4}">
                <adec:decorative xmlns:adec="http://schemas.microsoft.com/office/drawing/2017/decorative" val="1"/>
              </a:ext>
            </a:extLst>
          </p:cNvPr>
          <p:cNvSpPr/>
          <p:nvPr/>
        </p:nvSpPr>
        <p:spPr bwMode="auto">
          <a:xfrm>
            <a:off x="306732" y="2662185"/>
            <a:ext cx="3495724"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0" name="Title 9">
            <a:extLst>
              <a:ext uri="{FF2B5EF4-FFF2-40B4-BE49-F238E27FC236}">
                <a16:creationId xmlns:a16="http://schemas.microsoft.com/office/drawing/2014/main" id="{1D5A24EE-AB90-5F46-4A61-981E39852544}"/>
              </a:ext>
            </a:extLst>
          </p:cNvPr>
          <p:cNvSpPr>
            <a:spLocks noGrp="1"/>
          </p:cNvSpPr>
          <p:nvPr>
            <p:ph type="title"/>
          </p:nvPr>
        </p:nvSpPr>
        <p:spPr/>
        <p:txBody>
          <a:bodyPr>
            <a:normAutofit/>
          </a:bodyPr>
          <a:lstStyle/>
          <a:p>
            <a:r>
              <a:rPr lang="en-US" sz="3200" spc="-70" noProof="0"/>
              <a:t>Optimize costs and help employees thrive in </a:t>
            </a:r>
            <a:r>
              <a:rPr lang="en-US" sz="3200" spc="-70" noProof="0">
                <a:solidFill>
                  <a:srgbClr val="0070C0"/>
                </a:solidFill>
              </a:rPr>
              <a:t>Government</a:t>
            </a:r>
          </a:p>
        </p:txBody>
      </p:sp>
      <p:sp>
        <p:nvSpPr>
          <p:cNvPr id="7" name="Rectangle: Rounded Corners 10">
            <a:extLst>
              <a:ext uri="{FF2B5EF4-FFF2-40B4-BE49-F238E27FC236}">
                <a16:creationId xmlns:a16="http://schemas.microsoft.com/office/drawing/2014/main" id="{633DB65C-A153-50C5-9A26-8500B0BB275E}"/>
              </a:ext>
            </a:extLst>
          </p:cNvPr>
          <p:cNvSpPr/>
          <p:nvPr/>
        </p:nvSpPr>
        <p:spPr>
          <a:xfrm>
            <a:off x="426262" y="1778302"/>
            <a:ext cx="1350147" cy="273059"/>
          </a:xfrm>
          <a:prstGeom prst="roundRect">
            <a:avLst>
              <a:gd name="adj" fmla="val 50000"/>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Key Processes</a:t>
            </a:r>
          </a:p>
        </p:txBody>
      </p:sp>
      <p:sp>
        <p:nvSpPr>
          <p:cNvPr id="5" name="Rectangle: Rounded Corners 10">
            <a:extLst>
              <a:ext uri="{FF2B5EF4-FFF2-40B4-BE49-F238E27FC236}">
                <a16:creationId xmlns:a16="http://schemas.microsoft.com/office/drawing/2014/main" id="{648DDDC4-E7DD-B5FA-2384-BD7C00C62A4D}"/>
              </a:ext>
            </a:extLst>
          </p:cNvPr>
          <p:cNvSpPr/>
          <p:nvPr/>
        </p:nvSpPr>
        <p:spPr>
          <a:xfrm>
            <a:off x="1905910" y="1778302"/>
            <a:ext cx="1811983" cy="273059"/>
          </a:xfrm>
          <a:prstGeom prst="roundRect">
            <a:avLst>
              <a:gd name="adj" fmla="val 50000"/>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Before AI</a:t>
            </a:r>
          </a:p>
        </p:txBody>
      </p:sp>
      <p:sp>
        <p:nvSpPr>
          <p:cNvPr id="27" name="TextBox 26">
            <a:extLst>
              <a:ext uri="{FF2B5EF4-FFF2-40B4-BE49-F238E27FC236}">
                <a16:creationId xmlns:a16="http://schemas.microsoft.com/office/drawing/2014/main" id="{6A64A7B0-C30F-0425-E41E-A94A9D8F7E23}"/>
              </a:ext>
            </a:extLst>
          </p:cNvPr>
          <p:cNvSpPr txBox="1"/>
          <p:nvPr/>
        </p:nvSpPr>
        <p:spPr>
          <a:xfrm>
            <a:off x="462181" y="3947189"/>
            <a:ext cx="1217648"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Deliver citizen services</a:t>
            </a:r>
          </a:p>
        </p:txBody>
      </p:sp>
      <p:sp>
        <p:nvSpPr>
          <p:cNvPr id="36" name="TextBox 35">
            <a:extLst>
              <a:ext uri="{FF2B5EF4-FFF2-40B4-BE49-F238E27FC236}">
                <a16:creationId xmlns:a16="http://schemas.microsoft.com/office/drawing/2014/main" id="{BB886F00-A910-EDCB-A978-C76721116973}"/>
              </a:ext>
            </a:extLst>
          </p:cNvPr>
          <p:cNvSpPr txBox="1"/>
          <p:nvPr/>
        </p:nvSpPr>
        <p:spPr>
          <a:xfrm>
            <a:off x="1568104" y="2832748"/>
            <a:ext cx="2210922" cy="445122"/>
          </a:xfrm>
          <a:prstGeom prst="rect">
            <a:avLst/>
          </a:prstGeom>
          <a:noFill/>
        </p:spPr>
        <p:txBody>
          <a:bodyPr wrap="square" lIns="0" tIns="0" rIns="0" bIns="0" rtlCol="0">
            <a:spAutoFit/>
          </a:bodyPr>
          <a:lstStyle/>
          <a:p>
            <a:pPr lvl="0">
              <a:lnSpc>
                <a:spcPct val="110000"/>
              </a:lnSpc>
              <a:spcBef>
                <a:spcPts val="300"/>
              </a:spcBef>
              <a:defRPr/>
            </a:pPr>
            <a:r>
              <a:rPr lang="en-US" sz="900" noProof="0">
                <a:solidFill>
                  <a:srgbClr val="000000"/>
                </a:solidFill>
                <a:latin typeface="Segoe UI" panose="020B0502040204020203" pitchFamily="34" charset="0"/>
                <a:cs typeface="Segoe UI" panose="020B0502040204020203" pitchFamily="34" charset="0"/>
              </a:rPr>
              <a:t>Sticking to a budget is critical for government agencies that often have limited financial flexibility.</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6" name="TextBox 45">
            <a:extLst>
              <a:ext uri="{FF2B5EF4-FFF2-40B4-BE49-F238E27FC236}">
                <a16:creationId xmlns:a16="http://schemas.microsoft.com/office/drawing/2014/main" id="{67F16A05-E7BF-FD02-4255-51923ECFC747}"/>
              </a:ext>
            </a:extLst>
          </p:cNvPr>
          <p:cNvSpPr txBox="1"/>
          <p:nvPr/>
        </p:nvSpPr>
        <p:spPr>
          <a:xfrm>
            <a:off x="601340" y="2880020"/>
            <a:ext cx="107848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Maintain budgets</a:t>
            </a:r>
          </a:p>
        </p:txBody>
      </p:sp>
      <p:sp>
        <p:nvSpPr>
          <p:cNvPr id="37" name="TextBox 36">
            <a:extLst>
              <a:ext uri="{FF2B5EF4-FFF2-40B4-BE49-F238E27FC236}">
                <a16:creationId xmlns:a16="http://schemas.microsoft.com/office/drawing/2014/main" id="{7DCAEF6C-A4A1-F640-423B-10BC7E7ED295}"/>
              </a:ext>
            </a:extLst>
          </p:cNvPr>
          <p:cNvSpPr txBox="1"/>
          <p:nvPr/>
        </p:nvSpPr>
        <p:spPr>
          <a:xfrm>
            <a:off x="1568104" y="3947189"/>
            <a:ext cx="2093393" cy="445122"/>
          </a:xfrm>
          <a:prstGeom prst="rect">
            <a:avLst/>
          </a:prstGeom>
          <a:noFill/>
        </p:spPr>
        <p:txBody>
          <a:bodyPr wrap="square" lIns="0" tIns="0" rIns="0" bIns="0" rtlCol="0">
            <a:spAutoFit/>
          </a:bodyPr>
          <a:lstStyle/>
          <a:p>
            <a:pPr lvl="0">
              <a:lnSpc>
                <a:spcPct val="110000"/>
              </a:lnSpc>
              <a:spcBef>
                <a:spcPts val="300"/>
              </a:spcBef>
              <a:defRPr/>
            </a:pPr>
            <a:r>
              <a:rPr lang="en-US" sz="900" noProof="0" dirty="0">
                <a:solidFill>
                  <a:srgbClr val="000000"/>
                </a:solidFill>
                <a:latin typeface="Segoe UI" panose="020B0502040204020203" pitchFamily="34" charset="0"/>
                <a:cs typeface="Segoe UI" panose="020B0502040204020203" pitchFamily="34" charset="0"/>
              </a:rPr>
              <a:t>Lack of communication and complex processes can lead to low satisfaction with services.</a:t>
            </a:r>
            <a:endParaRPr kumimoji="0" lang="en-US" sz="9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6" name="Rectangle: Rounded Corners 10">
            <a:extLst>
              <a:ext uri="{FF2B5EF4-FFF2-40B4-BE49-F238E27FC236}">
                <a16:creationId xmlns:a16="http://schemas.microsoft.com/office/drawing/2014/main" id="{8F892C29-345C-11A0-8AFA-BE2368EF4BF8}"/>
              </a:ext>
            </a:extLst>
          </p:cNvPr>
          <p:cNvSpPr/>
          <p:nvPr/>
        </p:nvSpPr>
        <p:spPr>
          <a:xfrm>
            <a:off x="4599657" y="1760723"/>
            <a:ext cx="1811983" cy="273059"/>
          </a:xfrm>
          <a:prstGeom prst="roundRect">
            <a:avLst>
              <a:gd name="adj" fmla="val 50000"/>
            </a:avLst>
          </a:prstGeom>
          <a:gradFill flip="none" rotWithShape="1">
            <a:gsLst>
              <a:gs pos="100000">
                <a:srgbClr val="0078D4"/>
              </a:gs>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Using AI</a:t>
            </a:r>
          </a:p>
        </p:txBody>
      </p:sp>
      <p:sp>
        <p:nvSpPr>
          <p:cNvPr id="29" name="AI Prospecting 2">
            <a:extLst>
              <a:ext uri="{FF2B5EF4-FFF2-40B4-BE49-F238E27FC236}">
                <a16:creationId xmlns:a16="http://schemas.microsoft.com/office/drawing/2014/main" id="{6836459F-26CA-6E34-7744-992F18901005}"/>
              </a:ext>
            </a:extLst>
          </p:cNvPr>
          <p:cNvSpPr txBox="1"/>
          <p:nvPr/>
        </p:nvSpPr>
        <p:spPr>
          <a:xfrm>
            <a:off x="4961240" y="2752119"/>
            <a:ext cx="2400578"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1000" noProof="0">
                <a:latin typeface="Segoe UI Semibold" panose="020B0702040204020203" pitchFamily="34" charset="0"/>
                <a:cs typeface="Segoe UI Semibold" panose="020B0702040204020203" pitchFamily="34" charset="0"/>
                <a:hlinkClick r:id="rId3" action="ppaction://hlinksldjump"/>
              </a:rPr>
              <a:t>Improve procurement cycle time - Buy</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18" name="AI Prospecting 2">
            <a:extLst>
              <a:ext uri="{FF2B5EF4-FFF2-40B4-BE49-F238E27FC236}">
                <a16:creationId xmlns:a16="http://schemas.microsoft.com/office/drawing/2014/main" id="{D4A61AC6-E6A1-F965-0D92-D3CA16C2E45D}"/>
              </a:ext>
            </a:extLst>
          </p:cNvPr>
          <p:cNvSpPr txBox="1"/>
          <p:nvPr/>
        </p:nvSpPr>
        <p:spPr>
          <a:xfrm>
            <a:off x="5037564" y="2986705"/>
            <a:ext cx="2447988"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Use Copilot to streamline procurement from RFPs to contracts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20" name="Copilot helps improve 2">
            <a:extLst>
              <a:ext uri="{FF2B5EF4-FFF2-40B4-BE49-F238E27FC236}">
                <a16:creationId xmlns:a16="http://schemas.microsoft.com/office/drawing/2014/main" id="{C01DA52C-F9C7-B26C-2592-FB41D616DA06}"/>
              </a:ext>
            </a:extLst>
          </p:cNvPr>
          <p:cNvSpPr txBox="1"/>
          <p:nvPr/>
        </p:nvSpPr>
        <p:spPr>
          <a:xfrm>
            <a:off x="7999851" y="2959736"/>
            <a:ext cx="2176500" cy="140423"/>
          </a:xfrm>
          <a:prstGeom prst="rect">
            <a:avLst/>
          </a:prstGeom>
          <a:noFill/>
        </p:spPr>
        <p:txBody>
          <a:bodyPr wrap="square" lIns="0" tIns="0" rIns="0" bIns="0" rtlCol="0">
            <a:spAutoFit/>
          </a:bodyPr>
          <a:lstStyle/>
          <a:p>
            <a:pPr lvl="0" algn="ctr">
              <a:lnSpc>
                <a:spcPct val="110000"/>
              </a:lnSpc>
              <a:defRPr/>
            </a:pPr>
            <a:r>
              <a:rPr lang="en-US" sz="900" noProof="0">
                <a:solidFill>
                  <a:srgbClr val="000000"/>
                </a:solidFill>
                <a:latin typeface="Segoe UI" panose="020B0502040204020203" pitchFamily="34" charset="0"/>
                <a:cs typeface="Segoe UI" panose="020B0502040204020203" pitchFamily="34" charset="0"/>
              </a:rPr>
              <a:t>Track variances and plan updates</a:t>
            </a:r>
          </a:p>
        </p:txBody>
      </p:sp>
      <p:pic>
        <p:nvPicPr>
          <p:cNvPr id="21" name="Picture 20">
            <a:extLst>
              <a:ext uri="{FF2B5EF4-FFF2-40B4-BE49-F238E27FC236}">
                <a16:creationId xmlns:a16="http://schemas.microsoft.com/office/drawing/2014/main" id="{904679B1-7A2B-9BAA-A468-C90058CB437F}"/>
              </a:ext>
              <a:ext uri="{C183D7F6-B498-43B3-948B-1728B52AA6E4}">
                <adec:decorative xmlns:adec="http://schemas.microsoft.com/office/drawing/2017/decorative" val="1"/>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10529628" y="3580138"/>
            <a:ext cx="2176500" cy="3277862"/>
          </a:xfrm>
          <a:prstGeom prst="rect">
            <a:avLst/>
          </a:prstGeom>
        </p:spPr>
      </p:pic>
      <p:sp>
        <p:nvSpPr>
          <p:cNvPr id="2" name="TextBox 1">
            <a:extLst>
              <a:ext uri="{FF2B5EF4-FFF2-40B4-BE49-F238E27FC236}">
                <a16:creationId xmlns:a16="http://schemas.microsoft.com/office/drawing/2014/main" id="{A3493E6D-DFDE-CBCF-197B-5190237FADB5}"/>
              </a:ext>
            </a:extLst>
          </p:cNvPr>
          <p:cNvSpPr txBox="1"/>
          <p:nvPr/>
        </p:nvSpPr>
        <p:spPr>
          <a:xfrm>
            <a:off x="7813979" y="2782009"/>
            <a:ext cx="2548245" cy="156005"/>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r>
              <a:rPr lang="en-US" noProof="0">
                <a:hlinkClick r:id="rId5" action="ppaction://hlinksldjump"/>
              </a:rPr>
              <a:t>Enable budget adherence - Buy</a:t>
            </a:r>
            <a:endParaRPr lang="en-US" noProof="0"/>
          </a:p>
        </p:txBody>
      </p:sp>
      <p:sp>
        <p:nvSpPr>
          <p:cNvPr id="35" name="AI Prospecting 2">
            <a:extLst>
              <a:ext uri="{FF2B5EF4-FFF2-40B4-BE49-F238E27FC236}">
                <a16:creationId xmlns:a16="http://schemas.microsoft.com/office/drawing/2014/main" id="{D35B86CF-829B-8EE9-17BB-D768DC67A341}"/>
              </a:ext>
            </a:extLst>
          </p:cNvPr>
          <p:cNvSpPr txBox="1"/>
          <p:nvPr/>
        </p:nvSpPr>
        <p:spPr>
          <a:xfrm>
            <a:off x="5038140" y="3867677"/>
            <a:ext cx="2278208" cy="161070"/>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r>
              <a:rPr lang="en-US" noProof="0" dirty="0">
                <a:hlinkClick r:id="rId6" action="ppaction://hlinksldjump"/>
              </a:rPr>
              <a:t>Improve communications - Buy</a:t>
            </a:r>
            <a:endParaRPr lang="en-US" noProof="0" dirty="0"/>
          </a:p>
        </p:txBody>
      </p:sp>
      <p:sp>
        <p:nvSpPr>
          <p:cNvPr id="48" name="TextBox 47">
            <a:extLst>
              <a:ext uri="{FF2B5EF4-FFF2-40B4-BE49-F238E27FC236}">
                <a16:creationId xmlns:a16="http://schemas.microsoft.com/office/drawing/2014/main" id="{0D9732F1-78FE-3162-0FBA-9E7DC6F74036}"/>
              </a:ext>
            </a:extLst>
          </p:cNvPr>
          <p:cNvSpPr txBox="1"/>
          <p:nvPr/>
        </p:nvSpPr>
        <p:spPr>
          <a:xfrm>
            <a:off x="7715000" y="3859714"/>
            <a:ext cx="2705051" cy="156005"/>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r>
              <a:rPr lang="en-US" noProof="0" dirty="0">
                <a:hlinkClick r:id="rId7" action="ppaction://hlinksldjump"/>
              </a:rPr>
              <a:t>Enhance hybrid courtrooms - Buy</a:t>
            </a:r>
            <a:endParaRPr lang="en-US" noProof="0" dirty="0"/>
          </a:p>
        </p:txBody>
      </p:sp>
      <p:sp>
        <p:nvSpPr>
          <p:cNvPr id="55" name="Copilot helps improve 2">
            <a:extLst>
              <a:ext uri="{FF2B5EF4-FFF2-40B4-BE49-F238E27FC236}">
                <a16:creationId xmlns:a16="http://schemas.microsoft.com/office/drawing/2014/main" id="{D3CB3BB2-5C1F-7C46-5334-ADC4678B5899}"/>
              </a:ext>
            </a:extLst>
          </p:cNvPr>
          <p:cNvSpPr txBox="1"/>
          <p:nvPr/>
        </p:nvSpPr>
        <p:spPr>
          <a:xfrm>
            <a:off x="8067726" y="4078687"/>
            <a:ext cx="2111591" cy="292772"/>
          </a:xfrm>
          <a:prstGeom prst="rect">
            <a:avLst/>
          </a:prstGeom>
          <a:noFill/>
        </p:spPr>
        <p:txBody>
          <a:bodyPr wrap="square" lIns="0" tIns="0" rIns="0" bIns="0" rtlCol="0">
            <a:spAutoFit/>
          </a:bodyPr>
          <a:lstStyle/>
          <a:p>
            <a:pPr lvl="0" algn="ctr">
              <a:lnSpc>
                <a:spcPct val="110000"/>
              </a:lnSpc>
              <a:defRPr/>
            </a:pPr>
            <a:r>
              <a:rPr lang="en-US" sz="900" noProof="0">
                <a:solidFill>
                  <a:srgbClr val="000000"/>
                </a:solidFill>
                <a:latin typeface="Segoe UI" panose="020B0502040204020203" pitchFamily="34" charset="0"/>
                <a:cs typeface="Segoe UI" panose="020B0502040204020203" pitchFamily="34" charset="0"/>
              </a:rPr>
              <a:t>Update courtroom processes from scheduling to media communications.</a:t>
            </a:r>
          </a:p>
        </p:txBody>
      </p:sp>
      <p:sp>
        <p:nvSpPr>
          <p:cNvPr id="3" name="AI Prospecting 2">
            <a:extLst>
              <a:ext uri="{FF2B5EF4-FFF2-40B4-BE49-F238E27FC236}">
                <a16:creationId xmlns:a16="http://schemas.microsoft.com/office/drawing/2014/main" id="{6C836F87-DCA1-3F10-0892-4641CE267FF9}"/>
              </a:ext>
            </a:extLst>
          </p:cNvPr>
          <p:cNvSpPr txBox="1"/>
          <p:nvPr/>
        </p:nvSpPr>
        <p:spPr>
          <a:xfrm>
            <a:off x="4936965" y="4114148"/>
            <a:ext cx="2447988" cy="14042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Create and execute on communications plans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 name="AI Prospecting 2">
            <a:extLst>
              <a:ext uri="{FF2B5EF4-FFF2-40B4-BE49-F238E27FC236}">
                <a16:creationId xmlns:a16="http://schemas.microsoft.com/office/drawing/2014/main" id="{60FDC9A8-BB91-F24D-5CCE-B3D3DA681F9A}"/>
              </a:ext>
            </a:extLst>
          </p:cNvPr>
          <p:cNvSpPr txBox="1"/>
          <p:nvPr/>
        </p:nvSpPr>
        <p:spPr>
          <a:xfrm>
            <a:off x="5062415" y="4430048"/>
            <a:ext cx="2278208" cy="161070"/>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r>
              <a:rPr lang="en-US" noProof="0" dirty="0">
                <a:hlinkClick r:id="rId8" action="ppaction://hlinksldjump"/>
              </a:rPr>
              <a:t>Improve citizen access to services - Buy</a:t>
            </a:r>
            <a:endParaRPr lang="en-US" noProof="0" dirty="0"/>
          </a:p>
        </p:txBody>
      </p:sp>
      <p:sp>
        <p:nvSpPr>
          <p:cNvPr id="8" name="AI Prospecting 2">
            <a:extLst>
              <a:ext uri="{FF2B5EF4-FFF2-40B4-BE49-F238E27FC236}">
                <a16:creationId xmlns:a16="http://schemas.microsoft.com/office/drawing/2014/main" id="{EBF6CA70-693C-C4AE-9BAB-AE1C403D055C}"/>
              </a:ext>
            </a:extLst>
          </p:cNvPr>
          <p:cNvSpPr txBox="1"/>
          <p:nvPr/>
        </p:nvSpPr>
        <p:spPr>
          <a:xfrm>
            <a:off x="4961240" y="4676519"/>
            <a:ext cx="2447988" cy="292772"/>
          </a:xfrm>
          <a:prstGeom prst="rect">
            <a:avLst/>
          </a:prstGeom>
          <a:noFill/>
        </p:spPr>
        <p:txBody>
          <a:bodyPr wrap="square" lIns="0" tIns="0" rIns="0" bIns="0" rtlCol="0">
            <a:spAutoFit/>
          </a:bodyPr>
          <a:lstStyle/>
          <a:p>
            <a:pPr lvl="0" algn="ctr">
              <a:lnSpc>
                <a:spcPct val="110000"/>
              </a:lnSpc>
              <a:defRPr/>
            </a:pPr>
            <a:r>
              <a:rPr lang="en-US" sz="900" dirty="0">
                <a:solidFill>
                  <a:srgbClr val="000000"/>
                </a:solidFill>
                <a:latin typeface="Segoe UI" panose="020B0502040204020203" pitchFamily="34" charset="0"/>
                <a:cs typeface="Segoe UI" panose="020B0502040204020203" pitchFamily="34" charset="0"/>
              </a:rPr>
              <a:t>Deploy an agent to help constituents find information</a:t>
            </a:r>
            <a:endParaRPr kumimoji="0" lang="en-US" sz="9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41701203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75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75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75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75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750"/>
                                        <p:tgtEl>
                                          <p:spTgt spid="5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75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18" grpId="0"/>
      <p:bldP spid="20" grpId="0"/>
      <p:bldP spid="55" grpId="0"/>
      <p:bldP spid="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7945A-EC78-7180-A0F2-B95F6A803782}"/>
              </a:ext>
            </a:extLst>
          </p:cNvPr>
          <p:cNvSpPr>
            <a:spLocks noGrp="1"/>
          </p:cNvSpPr>
          <p:nvPr>
            <p:ph type="title"/>
          </p:nvPr>
        </p:nvSpPr>
        <p:spPr>
          <a:xfrm>
            <a:off x="584200" y="387766"/>
            <a:ext cx="5672544" cy="263149"/>
          </a:xfrm>
        </p:spPr>
        <p:txBody>
          <a:bodyPr/>
          <a:lstStyle/>
          <a:p>
            <a:r>
              <a:rPr lang="en-US" sz="1800" noProof="0">
                <a:solidFill>
                  <a:srgbClr val="0078D4"/>
                </a:solidFill>
              </a:rPr>
              <a:t>Government | </a:t>
            </a:r>
            <a:r>
              <a:rPr lang="en-US" sz="1800" noProof="0">
                <a:latin typeface="Segoe UI Semibold" panose="020B0702040204020203" pitchFamily="34" charset="0"/>
                <a:cs typeface="Segoe UI Semibold" panose="020B0702040204020203" pitchFamily="34" charset="0"/>
              </a:rPr>
              <a:t>Improve procurement cycle time</a:t>
            </a:r>
            <a:endParaRPr lang="en-US" noProof="0"/>
          </a:p>
        </p:txBody>
      </p:sp>
      <p:sp>
        <p:nvSpPr>
          <p:cNvPr id="4" name="Text Placeholder 3">
            <a:extLst>
              <a:ext uri="{FF2B5EF4-FFF2-40B4-BE49-F238E27FC236}">
                <a16:creationId xmlns:a16="http://schemas.microsoft.com/office/drawing/2014/main" id="{87EA801E-ADDF-5054-F109-65864D012FEA}"/>
              </a:ext>
            </a:extLst>
          </p:cNvPr>
          <p:cNvSpPr>
            <a:spLocks noGrp="1"/>
          </p:cNvSpPr>
          <p:nvPr>
            <p:ph type="body" sz="quarter" idx="11"/>
          </p:nvPr>
        </p:nvSpPr>
        <p:spPr/>
        <p:txBody>
          <a:bodyPr/>
          <a:lstStyle/>
          <a:p>
            <a:r>
              <a:rPr lang="en-US" noProof="0"/>
              <a:t>1. Gather RFP requirements </a:t>
            </a:r>
          </a:p>
        </p:txBody>
      </p:sp>
      <p:sp>
        <p:nvSpPr>
          <p:cNvPr id="5" name="Text Placeholder 4">
            <a:extLst>
              <a:ext uri="{FF2B5EF4-FFF2-40B4-BE49-F238E27FC236}">
                <a16:creationId xmlns:a16="http://schemas.microsoft.com/office/drawing/2014/main" id="{6BC57359-1D76-A46A-9CC8-83D40B2AEC62}"/>
              </a:ext>
            </a:extLst>
          </p:cNvPr>
          <p:cNvSpPr>
            <a:spLocks noGrp="1"/>
          </p:cNvSpPr>
          <p:nvPr>
            <p:ph type="body" sz="quarter" idx="12"/>
          </p:nvPr>
        </p:nvSpPr>
        <p:spPr/>
        <p:txBody>
          <a:bodyPr/>
          <a:lstStyle/>
          <a:p>
            <a:r>
              <a:rPr lang="en-US" noProof="0"/>
              <a:t>6. Send email approval</a:t>
            </a:r>
          </a:p>
        </p:txBody>
      </p:sp>
      <p:sp>
        <p:nvSpPr>
          <p:cNvPr id="6" name="Text Placeholder 5">
            <a:extLst>
              <a:ext uri="{FF2B5EF4-FFF2-40B4-BE49-F238E27FC236}">
                <a16:creationId xmlns:a16="http://schemas.microsoft.com/office/drawing/2014/main" id="{613A4490-4F85-74C7-386E-A58C6FF92FE3}"/>
              </a:ext>
            </a:extLst>
          </p:cNvPr>
          <p:cNvSpPr>
            <a:spLocks noGrp="1"/>
          </p:cNvSpPr>
          <p:nvPr>
            <p:ph type="body" sz="quarter" idx="13"/>
          </p:nvPr>
        </p:nvSpPr>
        <p:spPr/>
        <p:txBody>
          <a:bodyPr/>
          <a:lstStyle/>
          <a:p>
            <a:r>
              <a:rPr lang="en-US" noProof="0"/>
              <a:t>2. Analyze procurement data</a:t>
            </a:r>
          </a:p>
        </p:txBody>
      </p:sp>
      <p:sp>
        <p:nvSpPr>
          <p:cNvPr id="7" name="Text Placeholder 6">
            <a:extLst>
              <a:ext uri="{FF2B5EF4-FFF2-40B4-BE49-F238E27FC236}">
                <a16:creationId xmlns:a16="http://schemas.microsoft.com/office/drawing/2014/main" id="{C39C05DF-25B3-A8BB-8BAB-D2800CAD02D6}"/>
              </a:ext>
            </a:extLst>
          </p:cNvPr>
          <p:cNvSpPr>
            <a:spLocks noGrp="1"/>
          </p:cNvSpPr>
          <p:nvPr>
            <p:ph type="body" sz="quarter" idx="14"/>
          </p:nvPr>
        </p:nvSpPr>
        <p:spPr/>
        <p:txBody>
          <a:bodyPr/>
          <a:lstStyle/>
          <a:p>
            <a:r>
              <a:rPr lang="en-US" noProof="0"/>
              <a:t>5. Summarize stakeholder meeting</a:t>
            </a:r>
          </a:p>
        </p:txBody>
      </p:sp>
      <p:sp>
        <p:nvSpPr>
          <p:cNvPr id="8" name="Text Placeholder 7">
            <a:extLst>
              <a:ext uri="{FF2B5EF4-FFF2-40B4-BE49-F238E27FC236}">
                <a16:creationId xmlns:a16="http://schemas.microsoft.com/office/drawing/2014/main" id="{A106DFF4-C8BC-B8AE-5995-8CC6984DF623}"/>
              </a:ext>
            </a:extLst>
          </p:cNvPr>
          <p:cNvSpPr>
            <a:spLocks noGrp="1"/>
          </p:cNvSpPr>
          <p:nvPr>
            <p:ph type="body" sz="quarter" idx="15"/>
          </p:nvPr>
        </p:nvSpPr>
        <p:spPr/>
        <p:txBody>
          <a:bodyPr/>
          <a:lstStyle/>
          <a:p>
            <a:r>
              <a:rPr lang="en-US" noProof="0"/>
              <a:t>3. Standardize contract templates</a:t>
            </a:r>
          </a:p>
        </p:txBody>
      </p:sp>
      <p:sp>
        <p:nvSpPr>
          <p:cNvPr id="9" name="Text Placeholder 8">
            <a:extLst>
              <a:ext uri="{FF2B5EF4-FFF2-40B4-BE49-F238E27FC236}">
                <a16:creationId xmlns:a16="http://schemas.microsoft.com/office/drawing/2014/main" id="{384292AD-F04F-586E-2B42-86D39B70FB5A}"/>
              </a:ext>
            </a:extLst>
          </p:cNvPr>
          <p:cNvSpPr>
            <a:spLocks noGrp="1"/>
          </p:cNvSpPr>
          <p:nvPr>
            <p:ph type="body" sz="quarter" idx="16"/>
          </p:nvPr>
        </p:nvSpPr>
        <p:spPr/>
        <p:txBody>
          <a:bodyPr/>
          <a:lstStyle/>
          <a:p>
            <a:r>
              <a:rPr lang="en-US" noProof="0"/>
              <a:t>4. Present procurement strategies</a:t>
            </a:r>
          </a:p>
        </p:txBody>
      </p:sp>
      <p:sp>
        <p:nvSpPr>
          <p:cNvPr id="11" name="Text Placeholder 10">
            <a:extLst>
              <a:ext uri="{FF2B5EF4-FFF2-40B4-BE49-F238E27FC236}">
                <a16:creationId xmlns:a16="http://schemas.microsoft.com/office/drawing/2014/main" id="{F0FBC136-6D03-B0DE-7FEA-22A5A5FC38D8}"/>
              </a:ext>
            </a:extLst>
          </p:cNvPr>
          <p:cNvSpPr>
            <a:spLocks noGrp="1"/>
          </p:cNvSpPr>
          <p:nvPr>
            <p:ph type="body" sz="quarter" idx="18"/>
          </p:nvPr>
        </p:nvSpPr>
        <p:spPr/>
        <p:txBody>
          <a:bodyPr>
            <a:normAutofit/>
          </a:bodyPr>
          <a:lstStyle/>
          <a:p>
            <a:r>
              <a:rPr kumimoji="0" lang="en-US" sz="900" b="0" i="0" u="none" strike="noStrike" kern="1200" cap="none" spc="0" normalizeH="0" baseline="0" noProof="0">
                <a:ln>
                  <a:noFill/>
                </a:ln>
                <a:solidFill>
                  <a:srgbClr val="000000"/>
                </a:solidFill>
                <a:effectLst/>
                <a:uLnTx/>
                <a:uFillTx/>
                <a:latin typeface="Segoe UI"/>
                <a:cs typeface="Segoe UI"/>
              </a:rPr>
              <a:t>Utilize Copilot in Word to generate a list of required items for the RFP based on referencing previous RFPs. </a:t>
            </a:r>
            <a:endParaRPr kumimoji="0" lang="en-US" sz="900" b="0" i="0" u="none" strike="noStrike" kern="1200" cap="none" spc="0" normalizeH="0" baseline="0" noProof="0">
              <a:ln>
                <a:noFill/>
              </a:ln>
              <a:solidFill>
                <a:srgbClr val="000000"/>
              </a:solidFill>
              <a:effectLst/>
              <a:uLnTx/>
              <a:uFillTx/>
              <a:latin typeface="Segoe UI"/>
              <a:cs typeface="Segoe UI" pitchFamily="34" charset="0"/>
            </a:endParaRPr>
          </a:p>
          <a:p>
            <a:endParaRPr lang="en-US" noProof="0"/>
          </a:p>
        </p:txBody>
      </p:sp>
      <p:sp>
        <p:nvSpPr>
          <p:cNvPr id="12" name="Text Placeholder 11">
            <a:extLst>
              <a:ext uri="{FF2B5EF4-FFF2-40B4-BE49-F238E27FC236}">
                <a16:creationId xmlns:a16="http://schemas.microsoft.com/office/drawing/2014/main" id="{AD8527E7-93E0-4EFC-3EDC-7F27EA1FD04E}"/>
              </a:ext>
            </a:extLst>
          </p:cNvPr>
          <p:cNvSpPr>
            <a:spLocks noGrp="1"/>
          </p:cNvSpPr>
          <p:nvPr>
            <p:ph type="body" sz="quarter" idx="19"/>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Track and analyze procurement metrics with Copilot in Excel, identifying areas that improve procurement cycle time.</a:t>
            </a:r>
          </a:p>
          <a:p>
            <a:endParaRPr lang="en-US" noProof="0"/>
          </a:p>
        </p:txBody>
      </p:sp>
      <p:sp>
        <p:nvSpPr>
          <p:cNvPr id="13" name="Text Placeholder 12">
            <a:extLst>
              <a:ext uri="{FF2B5EF4-FFF2-40B4-BE49-F238E27FC236}">
                <a16:creationId xmlns:a16="http://schemas.microsoft.com/office/drawing/2014/main" id="{90086E51-7592-1EBA-B411-68F4589F8138}"/>
              </a:ext>
            </a:extLst>
          </p:cNvPr>
          <p:cNvSpPr>
            <a:spLocks noGrp="1"/>
          </p:cNvSpPr>
          <p:nvPr>
            <p:ph type="body" sz="quarter" idx="20"/>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Utilize Copilot in Word to create standardized contract templates that ensure consistency and compliance.</a:t>
            </a:r>
          </a:p>
          <a:p>
            <a:endParaRPr lang="en-US" noProof="0"/>
          </a:p>
        </p:txBody>
      </p:sp>
      <p:sp>
        <p:nvSpPr>
          <p:cNvPr id="14" name="Text Placeholder 13">
            <a:extLst>
              <a:ext uri="{FF2B5EF4-FFF2-40B4-BE49-F238E27FC236}">
                <a16:creationId xmlns:a16="http://schemas.microsoft.com/office/drawing/2014/main" id="{881142B8-527B-C507-3812-9D949D7504CE}"/>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Supercharge your productivity </a:t>
            </a:r>
            <a:r>
              <a:rPr kumimoji="0" lang="en-US" sz="900" b="0" i="0" u="none" strike="noStrike" kern="0" cap="none" spc="0" normalizeH="0" baseline="0" noProof="0">
                <a:ln>
                  <a:noFill/>
                </a:ln>
                <a:solidFill>
                  <a:srgbClr val="1A1A1A"/>
                </a:solidFill>
                <a:effectLst/>
                <a:uLnTx/>
                <a:uFillTx/>
                <a:latin typeface="Segoe UI"/>
                <a:ea typeface="+mn-ea"/>
                <a:cs typeface="+mn-cs"/>
              </a:rPr>
              <a:t>by swiftly summarizing and compiling content from documents and the web.</a:t>
            </a:r>
          </a:p>
        </p:txBody>
      </p:sp>
      <p:sp>
        <p:nvSpPr>
          <p:cNvPr id="15" name="Text Placeholder 14">
            <a:extLst>
              <a:ext uri="{FF2B5EF4-FFF2-40B4-BE49-F238E27FC236}">
                <a16:creationId xmlns:a16="http://schemas.microsoft.com/office/drawing/2014/main" id="{B50CD081-A69F-60EA-0B49-9BBAECD21BB3}"/>
              </a:ext>
            </a:extLst>
          </p:cNvPr>
          <p:cNvSpPr>
            <a:spLocks noGrp="1"/>
          </p:cNvSpPr>
          <p:nvPr>
            <p:ph type="body" sz="quarter" idx="22"/>
          </p:nvPr>
        </p:nvSpPr>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0" i="0" u="none" strike="noStrike" kern="1200" cap="none" spc="0" normalizeH="0" baseline="0" noProof="0">
                <a:ln>
                  <a:noFill/>
                </a:ln>
                <a:solidFill>
                  <a:srgbClr val="000000"/>
                </a:solidFill>
                <a:effectLst/>
                <a:uLnTx/>
                <a:uFillTx/>
                <a:latin typeface="Segoe UI"/>
                <a:ea typeface="+mn-ea"/>
                <a:cs typeface="+mn-cs"/>
              </a:rPr>
              <a:t>Use Copilot to </a:t>
            </a:r>
            <a:r>
              <a:rPr kumimoji="0" lang="en-US" sz="900" b="1" i="0" u="none" strike="noStrike" kern="1200" cap="none" spc="0" normalizeH="0" baseline="0" noProof="0">
                <a:ln>
                  <a:noFill/>
                </a:ln>
                <a:solidFill>
                  <a:srgbClr val="000000"/>
                </a:solidFill>
                <a:effectLst/>
                <a:uLnTx/>
                <a:uFillTx/>
                <a:latin typeface="Segoe UI"/>
                <a:ea typeface="+mn-ea"/>
                <a:cs typeface="+mn-cs"/>
              </a:rPr>
              <a:t>review your email </a:t>
            </a:r>
            <a:r>
              <a:rPr kumimoji="0" lang="en-US" sz="900" b="0" i="0" u="none" strike="noStrike" kern="1200" cap="none" spc="0" normalizeH="0" baseline="0" noProof="0">
                <a:ln>
                  <a:noFill/>
                </a:ln>
                <a:solidFill>
                  <a:srgbClr val="000000"/>
                </a:solidFill>
                <a:effectLst/>
                <a:uLnTx/>
                <a:uFillTx/>
                <a:latin typeface="Segoe UI"/>
                <a:ea typeface="+mn-ea"/>
                <a:cs typeface="+mn-cs"/>
              </a:rPr>
              <a:t>to ensure that is clear, concise, and impactful.</a:t>
            </a:r>
          </a:p>
        </p:txBody>
      </p:sp>
      <p:sp>
        <p:nvSpPr>
          <p:cNvPr id="16" name="Text Placeholder 15">
            <a:extLst>
              <a:ext uri="{FF2B5EF4-FFF2-40B4-BE49-F238E27FC236}">
                <a16:creationId xmlns:a16="http://schemas.microsoft.com/office/drawing/2014/main" id="{D66C9DE4-D05C-461F-39D7-E67AE1162088}"/>
              </a:ext>
            </a:extLst>
          </p:cNvPr>
          <p:cNvSpPr>
            <a:spLocks noGrp="1"/>
          </p:cNvSpPr>
          <p:nvPr>
            <p:ph type="body" sz="quarter" idx="23"/>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Compare and analyze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solutions by capturing their procurement costs and economic value in a comprehensive table. </a:t>
            </a:r>
          </a:p>
        </p:txBody>
      </p:sp>
      <p:sp>
        <p:nvSpPr>
          <p:cNvPr id="17" name="Text Placeholder 16">
            <a:extLst>
              <a:ext uri="{FF2B5EF4-FFF2-40B4-BE49-F238E27FC236}">
                <a16:creationId xmlns:a16="http://schemas.microsoft.com/office/drawing/2014/main" id="{EC20CCBB-CB1B-0836-BBF9-4FA8804E5FF3}"/>
              </a:ext>
            </a:extLst>
          </p:cNvPr>
          <p:cNvSpPr>
            <a:spLocks noGrp="1"/>
          </p:cNvSpPr>
          <p:nvPr>
            <p:ph type="body" sz="quarter" idx="24"/>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Automatically summarize key discussion points</a:t>
            </a:r>
            <a:r>
              <a:rPr kumimoji="0" lang="en-US" sz="900" b="0" i="0" u="none" strike="noStrike" kern="1200" cap="none" spc="0" normalizeH="0" baseline="0" noProof="0">
                <a:ln>
                  <a:noFill/>
                </a:ln>
                <a:solidFill>
                  <a:srgbClr val="000000"/>
                </a:solidFill>
                <a:effectLst/>
                <a:uLnTx/>
                <a:uFillTx/>
                <a:latin typeface="Segoe UI"/>
                <a:ea typeface="+mn-ea"/>
                <a:cs typeface="+mn-cs"/>
              </a:rPr>
              <a:t>, identifying alignment or disagreements among participants, and suggesting action items in real time during the meeting.   </a:t>
            </a:r>
          </a:p>
        </p:txBody>
      </p:sp>
      <p:sp>
        <p:nvSpPr>
          <p:cNvPr id="18" name="Text Placeholder 17">
            <a:extLst>
              <a:ext uri="{FF2B5EF4-FFF2-40B4-BE49-F238E27FC236}">
                <a16:creationId xmlns:a16="http://schemas.microsoft.com/office/drawing/2014/main" id="{4DE2AD52-366E-FCD4-DB5E-8D0A88D5A1F0}"/>
              </a:ext>
            </a:extLst>
          </p:cNvPr>
          <p:cNvSpPr>
            <a:spLocks noGrp="1"/>
          </p:cNvSpPr>
          <p:nvPr>
            <p:ph type="body" sz="quarter" idx="25"/>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Quickly create drafts </a:t>
            </a:r>
            <a:r>
              <a:rPr kumimoji="0" lang="en-US" sz="900" b="0" i="0" u="none" strike="noStrike" kern="0" cap="none" spc="0" normalizeH="0" baseline="0" noProof="0">
                <a:ln>
                  <a:noFill/>
                </a:ln>
                <a:solidFill>
                  <a:srgbClr val="1A1A1A"/>
                </a:solidFill>
                <a:effectLst/>
                <a:uLnTx/>
                <a:uFillTx/>
                <a:latin typeface="Segoe UI"/>
                <a:ea typeface="+mn-ea"/>
                <a:cs typeface="+mn-cs"/>
              </a:rPr>
              <a:t>and use Copilot to turn important RFP requirement bullet points into text for integration into supporting documents. </a:t>
            </a:r>
          </a:p>
        </p:txBody>
      </p:sp>
      <p:sp>
        <p:nvSpPr>
          <p:cNvPr id="19" name="Text Placeholder 18">
            <a:extLst>
              <a:ext uri="{FF2B5EF4-FFF2-40B4-BE49-F238E27FC236}">
                <a16:creationId xmlns:a16="http://schemas.microsoft.com/office/drawing/2014/main" id="{A12C17A7-5DAA-8B6C-41E0-1730A3344248}"/>
              </a:ext>
            </a:extLst>
          </p:cNvPr>
          <p:cNvSpPr>
            <a:spLocks noGrp="1"/>
          </p:cNvSpPr>
          <p:nvPr>
            <p:ph type="body" sz="quarter" idx="26"/>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Using high quality presentations </a:t>
            </a:r>
            <a:r>
              <a:rPr kumimoji="0" lang="en-US" sz="900" b="0" i="0" u="none" strike="noStrike" kern="0" cap="none" spc="0" normalizeH="0" baseline="0" noProof="0">
                <a:ln>
                  <a:noFill/>
                </a:ln>
                <a:solidFill>
                  <a:srgbClr val="1A1A1A"/>
                </a:solidFill>
                <a:effectLst/>
                <a:uLnTx/>
                <a:uFillTx/>
                <a:latin typeface="Segoe UI"/>
                <a:ea typeface="+mn-ea"/>
                <a:cs typeface="+mn-cs"/>
              </a:rPr>
              <a:t>makes it easy to convey a clear message and can reduce the time to close the deal.</a:t>
            </a:r>
          </a:p>
        </p:txBody>
      </p:sp>
      <p:sp>
        <p:nvSpPr>
          <p:cNvPr id="20" name="Text Placeholder 19">
            <a:extLst>
              <a:ext uri="{FF2B5EF4-FFF2-40B4-BE49-F238E27FC236}">
                <a16:creationId xmlns:a16="http://schemas.microsoft.com/office/drawing/2014/main" id="{0AF388C7-B163-C94E-1D1E-DBB7C5792910}"/>
              </a:ext>
            </a:extLst>
          </p:cNvPr>
          <p:cNvSpPr>
            <a:spLocks noGrp="1"/>
          </p:cNvSpPr>
          <p:nvPr>
            <p:ph type="body" sz="quarter" idx="27"/>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Use Copilot to turn a list of bullet points into a professional email summarizing approvals for various vendors.  </a:t>
            </a:r>
          </a:p>
          <a:p>
            <a:endParaRPr lang="en-US" noProof="0"/>
          </a:p>
        </p:txBody>
      </p:sp>
      <p:sp>
        <p:nvSpPr>
          <p:cNvPr id="21" name="Text Placeholder 20">
            <a:extLst>
              <a:ext uri="{FF2B5EF4-FFF2-40B4-BE49-F238E27FC236}">
                <a16:creationId xmlns:a16="http://schemas.microsoft.com/office/drawing/2014/main" id="{C53AC08D-F9AE-C667-75C7-C2152A47D6DF}"/>
              </a:ext>
            </a:extLst>
          </p:cNvPr>
          <p:cNvSpPr>
            <a:spLocks noGrp="1"/>
          </p:cNvSpPr>
          <p:nvPr>
            <p:ph type="body" sz="quarter" idx="28"/>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After the stakeholder meeting is over, review the meeting recap created by Copilot in Teams for a summary of key points and action items. </a:t>
            </a:r>
          </a:p>
          <a:p>
            <a:endParaRPr lang="en-US" noProof="0"/>
          </a:p>
        </p:txBody>
      </p:sp>
      <p:sp>
        <p:nvSpPr>
          <p:cNvPr id="22" name="Text Placeholder 21">
            <a:extLst>
              <a:ext uri="{FF2B5EF4-FFF2-40B4-BE49-F238E27FC236}">
                <a16:creationId xmlns:a16="http://schemas.microsoft.com/office/drawing/2014/main" id="{19BE3809-8F67-7BA4-8D1F-7FA622FD7FEA}"/>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a:rPr>
              <a:t>Use Copilot in PowerPoint to develop presentations that outline strategies for improving procurement cycle times. </a:t>
            </a:r>
            <a:endParaRPr kumimoji="0" lang="en-US" sz="900" b="0" i="0" u="none" strike="noStrike" kern="1200" cap="none" spc="0" normalizeH="0" baseline="0" noProof="0">
              <a:ln>
                <a:noFill/>
              </a:ln>
              <a:solidFill>
                <a:srgbClr val="000000"/>
              </a:solidFill>
              <a:effectLst/>
              <a:uLnTx/>
              <a:uFillTx/>
              <a:latin typeface="Segoe UI"/>
              <a:cs typeface="Segoe UI" pitchFamily="34" charset="0"/>
            </a:endParaRPr>
          </a:p>
        </p:txBody>
      </p:sp>
      <p:sp>
        <p:nvSpPr>
          <p:cNvPr id="24" name="Text Placeholder 23">
            <a:extLst>
              <a:ext uri="{FF2B5EF4-FFF2-40B4-BE49-F238E27FC236}">
                <a16:creationId xmlns:a16="http://schemas.microsoft.com/office/drawing/2014/main" id="{76ED943C-C614-4A24-5FFE-BF5A495869AB}"/>
              </a:ext>
            </a:extLst>
          </p:cNvPr>
          <p:cNvSpPr>
            <a:spLocks noGrp="1"/>
          </p:cNvSpPr>
          <p:nvPr>
            <p:ph type="body" sz="quarter" idx="38"/>
          </p:nvPr>
        </p:nvSpPr>
        <p:spPr>
          <a:solidFill>
            <a:srgbClr val="0070C0"/>
          </a:solidFill>
        </p:spPr>
        <p:txBody>
          <a:bodyPr/>
          <a:lstStyle/>
          <a:p>
            <a:endParaRPr lang="en-US" noProof="0"/>
          </a:p>
        </p:txBody>
      </p:sp>
      <p:sp>
        <p:nvSpPr>
          <p:cNvPr id="25" name="Text Placeholder 24">
            <a:extLst>
              <a:ext uri="{FF2B5EF4-FFF2-40B4-BE49-F238E27FC236}">
                <a16:creationId xmlns:a16="http://schemas.microsoft.com/office/drawing/2014/main" id="{F6FC1178-6010-B42C-DC25-5AABAF0D326C}"/>
              </a:ext>
            </a:extLst>
          </p:cNvPr>
          <p:cNvSpPr>
            <a:spLocks noGrp="1"/>
          </p:cNvSpPr>
          <p:nvPr>
            <p:ph type="body" sz="quarter" idx="39"/>
          </p:nvPr>
        </p:nvSpPr>
        <p:spPr>
          <a:solidFill>
            <a:srgbClr val="0078D4"/>
          </a:solidFill>
        </p:spPr>
        <p:txBody>
          <a:bodyPr/>
          <a:lstStyle/>
          <a:p>
            <a:endParaRPr lang="en-US" noProof="0"/>
          </a:p>
        </p:txBody>
      </p:sp>
      <p:sp>
        <p:nvSpPr>
          <p:cNvPr id="26" name="Text Placeholder 25">
            <a:extLst>
              <a:ext uri="{FF2B5EF4-FFF2-40B4-BE49-F238E27FC236}">
                <a16:creationId xmlns:a16="http://schemas.microsoft.com/office/drawing/2014/main" id="{FCA7D4BC-66A1-B474-EE2A-9BAB9465EE66}"/>
              </a:ext>
            </a:extLst>
          </p:cNvPr>
          <p:cNvSpPr>
            <a:spLocks noGrp="1"/>
          </p:cNvSpPr>
          <p:nvPr>
            <p:ph type="body" sz="quarter" idx="40"/>
          </p:nvPr>
        </p:nvSpPr>
        <p:spPr/>
        <p:txBody>
          <a:bodyPr/>
          <a:lstStyle/>
          <a:p>
            <a:endParaRPr lang="en-US" noProof="0"/>
          </a:p>
        </p:txBody>
      </p:sp>
      <p:grpSp>
        <p:nvGrpSpPr>
          <p:cNvPr id="30" name="Group 29">
            <a:extLst>
              <a:ext uri="{FF2B5EF4-FFF2-40B4-BE49-F238E27FC236}">
                <a16:creationId xmlns:a16="http://schemas.microsoft.com/office/drawing/2014/main" id="{18EC3F51-0775-6FF0-1BEC-4DE5F0857C2E}"/>
              </a:ext>
            </a:extLst>
          </p:cNvPr>
          <p:cNvGrpSpPr/>
          <p:nvPr/>
        </p:nvGrpSpPr>
        <p:grpSpPr>
          <a:xfrm>
            <a:off x="7767910" y="2783167"/>
            <a:ext cx="2351135" cy="360000"/>
            <a:chOff x="588263" y="2657420"/>
            <a:chExt cx="2351135" cy="360000"/>
          </a:xfrm>
        </p:grpSpPr>
        <p:pic>
          <p:nvPicPr>
            <p:cNvPr id="31" name="Picture 30">
              <a:extLst>
                <a:ext uri="{FF2B5EF4-FFF2-40B4-BE49-F238E27FC236}">
                  <a16:creationId xmlns:a16="http://schemas.microsoft.com/office/drawing/2014/main" id="{C097D1F9-75F8-1DDA-8F87-9F28ACBC71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32" name="TextBox 31">
              <a:extLst>
                <a:ext uri="{FF2B5EF4-FFF2-40B4-BE49-F238E27FC236}">
                  <a16:creationId xmlns:a16="http://schemas.microsoft.com/office/drawing/2014/main" id="{2F90EF01-7C38-AAC3-082A-14151672EF7F}"/>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3" name="Group 32">
            <a:extLst>
              <a:ext uri="{FF2B5EF4-FFF2-40B4-BE49-F238E27FC236}">
                <a16:creationId xmlns:a16="http://schemas.microsoft.com/office/drawing/2014/main" id="{DF1A56ED-D26A-8645-C233-BCAC9454362B}"/>
              </a:ext>
            </a:extLst>
          </p:cNvPr>
          <p:cNvGrpSpPr/>
          <p:nvPr/>
        </p:nvGrpSpPr>
        <p:grpSpPr>
          <a:xfrm>
            <a:off x="4267693" y="5191987"/>
            <a:ext cx="2351135" cy="360000"/>
            <a:chOff x="588263" y="3617084"/>
            <a:chExt cx="2351135" cy="360000"/>
          </a:xfrm>
        </p:grpSpPr>
        <p:pic>
          <p:nvPicPr>
            <p:cNvPr id="34" name="Picture 33">
              <a:extLst>
                <a:ext uri="{FF2B5EF4-FFF2-40B4-BE49-F238E27FC236}">
                  <a16:creationId xmlns:a16="http://schemas.microsoft.com/office/drawing/2014/main" id="{812FE727-3B3E-DEF5-750D-83CC969718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35" name="TextBox 34">
              <a:extLst>
                <a:ext uri="{FF2B5EF4-FFF2-40B4-BE49-F238E27FC236}">
                  <a16:creationId xmlns:a16="http://schemas.microsoft.com/office/drawing/2014/main" id="{F845D9A8-5226-6404-F5E2-AF8024838C1D}"/>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6" name="Group 35">
            <a:extLst>
              <a:ext uri="{FF2B5EF4-FFF2-40B4-BE49-F238E27FC236}">
                <a16:creationId xmlns:a16="http://schemas.microsoft.com/office/drawing/2014/main" id="{3B6D64A8-E64E-99A0-97CE-2F4F5AE37FE6}"/>
              </a:ext>
            </a:extLst>
          </p:cNvPr>
          <p:cNvGrpSpPr/>
          <p:nvPr/>
        </p:nvGrpSpPr>
        <p:grpSpPr>
          <a:xfrm>
            <a:off x="812630" y="5187068"/>
            <a:ext cx="2351135" cy="360000"/>
            <a:chOff x="588263" y="1697756"/>
            <a:chExt cx="2351135" cy="360000"/>
          </a:xfrm>
        </p:grpSpPr>
        <p:pic>
          <p:nvPicPr>
            <p:cNvPr id="37" name="Picture 36">
              <a:extLst>
                <a:ext uri="{FF2B5EF4-FFF2-40B4-BE49-F238E27FC236}">
                  <a16:creationId xmlns:a16="http://schemas.microsoft.com/office/drawing/2014/main" id="{DDA67CA0-E2A5-1132-FCF7-33370692B5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38" name="TextBox 37">
              <a:extLst>
                <a:ext uri="{FF2B5EF4-FFF2-40B4-BE49-F238E27FC236}">
                  <a16:creationId xmlns:a16="http://schemas.microsoft.com/office/drawing/2014/main" id="{20619652-F298-AD2A-D47B-2BBC6FD444B2}"/>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9" name="Group 38">
            <a:extLst>
              <a:ext uri="{FF2B5EF4-FFF2-40B4-BE49-F238E27FC236}">
                <a16:creationId xmlns:a16="http://schemas.microsoft.com/office/drawing/2014/main" id="{0720A9CD-4014-2848-A1F9-C2BEAA5E4826}"/>
              </a:ext>
            </a:extLst>
          </p:cNvPr>
          <p:cNvGrpSpPr/>
          <p:nvPr/>
        </p:nvGrpSpPr>
        <p:grpSpPr>
          <a:xfrm>
            <a:off x="4284400" y="2783167"/>
            <a:ext cx="2361959" cy="360000"/>
            <a:chOff x="577439" y="3137252"/>
            <a:chExt cx="2361959" cy="360000"/>
          </a:xfrm>
        </p:grpSpPr>
        <p:pic>
          <p:nvPicPr>
            <p:cNvPr id="40" name="Picture 39">
              <a:extLst>
                <a:ext uri="{FF2B5EF4-FFF2-40B4-BE49-F238E27FC236}">
                  <a16:creationId xmlns:a16="http://schemas.microsoft.com/office/drawing/2014/main" id="{073A6A92-3098-0056-520F-B8DBD5AAEC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41" name="TextBox 40">
              <a:extLst>
                <a:ext uri="{FF2B5EF4-FFF2-40B4-BE49-F238E27FC236}">
                  <a16:creationId xmlns:a16="http://schemas.microsoft.com/office/drawing/2014/main" id="{CA918FD9-F898-99EF-9A1C-1D83A25493FD}"/>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5" name="Group 44">
            <a:extLst>
              <a:ext uri="{FF2B5EF4-FFF2-40B4-BE49-F238E27FC236}">
                <a16:creationId xmlns:a16="http://schemas.microsoft.com/office/drawing/2014/main" id="{80434099-0A23-98F2-FA00-5C6D53A5DF9A}"/>
              </a:ext>
            </a:extLst>
          </p:cNvPr>
          <p:cNvGrpSpPr/>
          <p:nvPr/>
        </p:nvGrpSpPr>
        <p:grpSpPr>
          <a:xfrm>
            <a:off x="812630" y="2786426"/>
            <a:ext cx="1481551" cy="360000"/>
            <a:chOff x="588263" y="2657420"/>
            <a:chExt cx="1481551" cy="360000"/>
          </a:xfrm>
        </p:grpSpPr>
        <p:pic>
          <p:nvPicPr>
            <p:cNvPr id="46" name="Picture 45">
              <a:extLst>
                <a:ext uri="{FF2B5EF4-FFF2-40B4-BE49-F238E27FC236}">
                  <a16:creationId xmlns:a16="http://schemas.microsoft.com/office/drawing/2014/main" id="{57B54CD0-5A0B-6EC3-8F03-6D7457727D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47" name="TextBox 46">
              <a:extLst>
                <a:ext uri="{FF2B5EF4-FFF2-40B4-BE49-F238E27FC236}">
                  <a16:creationId xmlns:a16="http://schemas.microsoft.com/office/drawing/2014/main" id="{2C7F0F37-147F-7F6A-960A-B5FE85C02D64}"/>
                </a:ext>
                <a:ext uri="{C183D7F6-B498-43B3-948B-1728B52AA6E4}">
                  <adec:decorative xmlns:adec="http://schemas.microsoft.com/office/drawing/2017/decorative" val="0"/>
                </a:ext>
              </a:extLst>
            </p:cNvPr>
            <p:cNvSpPr txBox="1"/>
            <p:nvPr/>
          </p:nvSpPr>
          <p:spPr>
            <a:xfrm>
              <a:off x="1047214" y="2752782"/>
              <a:ext cx="10226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8" name="Group 47">
            <a:extLst>
              <a:ext uri="{FF2B5EF4-FFF2-40B4-BE49-F238E27FC236}">
                <a16:creationId xmlns:a16="http://schemas.microsoft.com/office/drawing/2014/main" id="{95B037EE-566E-4A72-C1CF-93CB5BCB2937}"/>
              </a:ext>
            </a:extLst>
          </p:cNvPr>
          <p:cNvGrpSpPr/>
          <p:nvPr/>
        </p:nvGrpSpPr>
        <p:grpSpPr>
          <a:xfrm>
            <a:off x="7745866" y="5195918"/>
            <a:ext cx="2351135" cy="360000"/>
            <a:chOff x="588263" y="2177588"/>
            <a:chExt cx="2351135" cy="360000"/>
          </a:xfrm>
        </p:grpSpPr>
        <p:pic>
          <p:nvPicPr>
            <p:cNvPr id="49" name="Picture 48">
              <a:extLst>
                <a:ext uri="{FF2B5EF4-FFF2-40B4-BE49-F238E27FC236}">
                  <a16:creationId xmlns:a16="http://schemas.microsoft.com/office/drawing/2014/main" id="{E2E9C329-428E-F11E-AB6B-F94085BAC14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50" name="TextBox 49">
              <a:extLst>
                <a:ext uri="{FF2B5EF4-FFF2-40B4-BE49-F238E27FC236}">
                  <a16:creationId xmlns:a16="http://schemas.microsoft.com/office/drawing/2014/main" id="{E620DB11-132D-598F-3231-7A99E6897C4A}"/>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28" name="Picture 27">
            <a:extLst>
              <a:ext uri="{FF2B5EF4-FFF2-40B4-BE49-F238E27FC236}">
                <a16:creationId xmlns:a16="http://schemas.microsoft.com/office/drawing/2014/main" id="{97F099F4-F4C7-A929-4885-AE4339ED2BD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226541" y="4312494"/>
            <a:ext cx="1965459" cy="2545506"/>
          </a:xfrm>
          <a:prstGeom prst="rect">
            <a:avLst/>
          </a:prstGeom>
        </p:spPr>
      </p:pic>
      <p:sp>
        <p:nvSpPr>
          <p:cNvPr id="29" name="Rectangle: Rounded Corners 6">
            <a:extLst>
              <a:ext uri="{FF2B5EF4-FFF2-40B4-BE49-F238E27FC236}">
                <a16:creationId xmlns:a16="http://schemas.microsoft.com/office/drawing/2014/main" id="{A44B5264-AAED-1C81-83F2-613E8EC6A363}"/>
              </a:ext>
              <a:ext uri="{C183D7F6-B498-43B3-948B-1728B52AA6E4}">
                <adec:decorative xmlns:adec="http://schemas.microsoft.com/office/drawing/2017/decorative" val="1"/>
              </a:ext>
            </a:extLst>
          </p:cNvPr>
          <p:cNvSpPr/>
          <p:nvPr/>
        </p:nvSpPr>
        <p:spPr bwMode="auto">
          <a:xfrm>
            <a:off x="570454" y="1127774"/>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52" name="Group 51">
            <a:extLst>
              <a:ext uri="{FF2B5EF4-FFF2-40B4-BE49-F238E27FC236}">
                <a16:creationId xmlns:a16="http://schemas.microsoft.com/office/drawing/2014/main" id="{D8DBDF79-666A-91DC-7A9E-C022B9A6F6AD}"/>
              </a:ext>
            </a:extLst>
          </p:cNvPr>
          <p:cNvGrpSpPr/>
          <p:nvPr/>
        </p:nvGrpSpPr>
        <p:grpSpPr>
          <a:xfrm>
            <a:off x="1624328" y="1127774"/>
            <a:ext cx="1188720" cy="216000"/>
            <a:chOff x="1198144" y="862657"/>
            <a:chExt cx="1188720" cy="216000"/>
          </a:xfrm>
        </p:grpSpPr>
        <p:sp>
          <p:nvSpPr>
            <p:cNvPr id="53" name="Rectangle: Rounded Corners 6">
              <a:extLst>
                <a:ext uri="{FF2B5EF4-FFF2-40B4-BE49-F238E27FC236}">
                  <a16:creationId xmlns:a16="http://schemas.microsoft.com/office/drawing/2014/main" id="{8CAA8E1C-C8FD-1DFC-705D-919BB1E1DAF1}"/>
                </a:ext>
                <a:ext uri="{C183D7F6-B498-43B3-948B-1728B52AA6E4}">
                  <adec:decorative xmlns:adec="http://schemas.microsoft.com/office/drawing/2017/decorative" val="1"/>
                </a:ext>
              </a:extLst>
            </p:cNvPr>
            <p:cNvSpPr/>
            <p:nvPr/>
          </p:nvSpPr>
          <p:spPr bwMode="auto">
            <a:xfrm>
              <a:off x="1198144" y="862657"/>
              <a:ext cx="118872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rPr>
                <a:t>Deliver </a:t>
              </a:r>
            </a:p>
          </p:txBody>
        </p:sp>
        <p:pic>
          <p:nvPicPr>
            <p:cNvPr id="54" name="Graphic 53">
              <a:extLst>
                <a:ext uri="{FF2B5EF4-FFF2-40B4-BE49-F238E27FC236}">
                  <a16:creationId xmlns:a16="http://schemas.microsoft.com/office/drawing/2014/main" id="{4ACB9177-8E2B-BEDE-92BB-B740888ED7B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4929" y="898657"/>
              <a:ext cx="144000" cy="144000"/>
            </a:xfrm>
            <a:prstGeom prst="rect">
              <a:avLst/>
            </a:prstGeom>
          </p:spPr>
        </p:pic>
      </p:grpSp>
      <p:sp>
        <p:nvSpPr>
          <p:cNvPr id="61" name="Rectangle: Rounded Corners 6">
            <a:extLst>
              <a:ext uri="{FF2B5EF4-FFF2-40B4-BE49-F238E27FC236}">
                <a16:creationId xmlns:a16="http://schemas.microsoft.com/office/drawing/2014/main" id="{77D9B5D5-0BA6-DA2F-910E-C419CAF2EFD1}"/>
              </a:ext>
              <a:ext uri="{C183D7F6-B498-43B3-948B-1728B52AA6E4}">
                <adec:decorative xmlns:adec="http://schemas.microsoft.com/office/drawing/2017/decorative" val="1"/>
              </a:ext>
            </a:extLst>
          </p:cNvPr>
          <p:cNvSpPr/>
          <p:nvPr/>
        </p:nvSpPr>
        <p:spPr bwMode="auto">
          <a:xfrm>
            <a:off x="6320636"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62" name="Group 61">
            <a:extLst>
              <a:ext uri="{FF2B5EF4-FFF2-40B4-BE49-F238E27FC236}">
                <a16:creationId xmlns:a16="http://schemas.microsoft.com/office/drawing/2014/main" id="{D7E7B65D-E387-0F11-A266-D2D4C7558AA1}"/>
              </a:ext>
            </a:extLst>
          </p:cNvPr>
          <p:cNvGrpSpPr/>
          <p:nvPr/>
        </p:nvGrpSpPr>
        <p:grpSpPr>
          <a:xfrm>
            <a:off x="7374511" y="1127774"/>
            <a:ext cx="1783080" cy="216000"/>
            <a:chOff x="1194743" y="1140160"/>
            <a:chExt cx="1783080" cy="216000"/>
          </a:xfrm>
        </p:grpSpPr>
        <p:sp>
          <p:nvSpPr>
            <p:cNvPr id="63" name="Rectangle: Rounded Corners 6">
              <a:extLst>
                <a:ext uri="{FF2B5EF4-FFF2-40B4-BE49-F238E27FC236}">
                  <a16:creationId xmlns:a16="http://schemas.microsoft.com/office/drawing/2014/main" id="{F8DB3CDD-8BF2-32E6-B3F0-5F46797F6877}"/>
                </a:ext>
                <a:ext uri="{C183D7F6-B498-43B3-948B-1728B52AA6E4}">
                  <adec:decorative xmlns:adec="http://schemas.microsoft.com/office/drawing/2017/decorative" val="1"/>
                </a:ext>
              </a:extLst>
            </p:cNvPr>
            <p:cNvSpPr/>
            <p:nvPr/>
          </p:nvSpPr>
          <p:spPr bwMode="auto">
            <a:xfrm>
              <a:off x="1194743" y="1140160"/>
              <a:ext cx="178308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Accelerated service delivery</a:t>
              </a:r>
            </a:p>
          </p:txBody>
        </p:sp>
        <p:pic>
          <p:nvPicPr>
            <p:cNvPr id="64" name="Graphic 63">
              <a:extLst>
                <a:ext uri="{FF2B5EF4-FFF2-40B4-BE49-F238E27FC236}">
                  <a16:creationId xmlns:a16="http://schemas.microsoft.com/office/drawing/2014/main" id="{9E490C94-C3C4-E514-6EB0-9CBED5BF081C}"/>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grpSp>
        <p:nvGrpSpPr>
          <p:cNvPr id="44" name="Group 43">
            <a:extLst>
              <a:ext uri="{FF2B5EF4-FFF2-40B4-BE49-F238E27FC236}">
                <a16:creationId xmlns:a16="http://schemas.microsoft.com/office/drawing/2014/main" id="{E3987931-7CE5-4098-6585-9A97ED2890FA}"/>
              </a:ext>
            </a:extLst>
          </p:cNvPr>
          <p:cNvGrpSpPr/>
          <p:nvPr/>
        </p:nvGrpSpPr>
        <p:grpSpPr>
          <a:xfrm>
            <a:off x="4815344" y="1127774"/>
            <a:ext cx="1332000" cy="216000"/>
            <a:chOff x="1198144" y="862657"/>
            <a:chExt cx="1332000" cy="216000"/>
          </a:xfrm>
        </p:grpSpPr>
        <p:sp>
          <p:nvSpPr>
            <p:cNvPr id="51" name="Rectangle: Rounded Corners 6">
              <a:extLst>
                <a:ext uri="{FF2B5EF4-FFF2-40B4-BE49-F238E27FC236}">
                  <a16:creationId xmlns:a16="http://schemas.microsoft.com/office/drawing/2014/main" id="{08918F92-7E6B-B78C-1FBD-54D629ECC99C}"/>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Budget adherence</a:t>
              </a:r>
            </a:p>
          </p:txBody>
        </p:sp>
        <p:pic>
          <p:nvPicPr>
            <p:cNvPr id="55" name="Graphic 54">
              <a:extLst>
                <a:ext uri="{FF2B5EF4-FFF2-40B4-BE49-F238E27FC236}">
                  <a16:creationId xmlns:a16="http://schemas.microsoft.com/office/drawing/2014/main" id="{F598DB8F-7F30-C21C-9CBE-A02348BFB82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4929" y="898657"/>
              <a:ext cx="144000" cy="144000"/>
            </a:xfrm>
            <a:prstGeom prst="rect">
              <a:avLst/>
            </a:prstGeom>
          </p:spPr>
        </p:pic>
      </p:grpSp>
      <p:grpSp>
        <p:nvGrpSpPr>
          <p:cNvPr id="56" name="Group 55">
            <a:extLst>
              <a:ext uri="{FF2B5EF4-FFF2-40B4-BE49-F238E27FC236}">
                <a16:creationId xmlns:a16="http://schemas.microsoft.com/office/drawing/2014/main" id="{B0D5691F-991E-4A56-7402-2D071B7373E3}"/>
              </a:ext>
            </a:extLst>
          </p:cNvPr>
          <p:cNvGrpSpPr/>
          <p:nvPr/>
        </p:nvGrpSpPr>
        <p:grpSpPr>
          <a:xfrm>
            <a:off x="10999211" y="1127774"/>
            <a:ext cx="1005840" cy="216000"/>
            <a:chOff x="1194743" y="1140160"/>
            <a:chExt cx="1005840" cy="216000"/>
          </a:xfrm>
        </p:grpSpPr>
        <p:sp>
          <p:nvSpPr>
            <p:cNvPr id="57" name="Rectangle: Rounded Corners 6">
              <a:extLst>
                <a:ext uri="{FF2B5EF4-FFF2-40B4-BE49-F238E27FC236}">
                  <a16:creationId xmlns:a16="http://schemas.microsoft.com/office/drawing/2014/main" id="{8E1FCE5C-2AB8-A90E-C21E-9B7F95E10B44}"/>
                </a:ext>
                <a:ext uri="{C183D7F6-B498-43B3-948B-1728B52AA6E4}">
                  <adec:decorative xmlns:adec="http://schemas.microsoft.com/office/drawing/2017/decorative" val="1"/>
                </a:ext>
              </a:extLst>
            </p:cNvPr>
            <p:cNvSpPr/>
            <p:nvPr/>
          </p:nvSpPr>
          <p:spPr bwMode="auto">
            <a:xfrm>
              <a:off x="1194743" y="1140160"/>
              <a:ext cx="10058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control</a:t>
              </a:r>
            </a:p>
          </p:txBody>
        </p:sp>
        <p:pic>
          <p:nvPicPr>
            <p:cNvPr id="58" name="Graphic 57">
              <a:extLst>
                <a:ext uri="{FF2B5EF4-FFF2-40B4-BE49-F238E27FC236}">
                  <a16:creationId xmlns:a16="http://schemas.microsoft.com/office/drawing/2014/main" id="{D8C361DA-7AB5-42B3-F215-DEF03073061D}"/>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grpSp>
        <p:nvGrpSpPr>
          <p:cNvPr id="59" name="Group 58">
            <a:extLst>
              <a:ext uri="{FF2B5EF4-FFF2-40B4-BE49-F238E27FC236}">
                <a16:creationId xmlns:a16="http://schemas.microsoft.com/office/drawing/2014/main" id="{9B7BD796-2E0E-9873-4B06-38CF6B06E79C}"/>
              </a:ext>
            </a:extLst>
          </p:cNvPr>
          <p:cNvGrpSpPr/>
          <p:nvPr/>
        </p:nvGrpSpPr>
        <p:grpSpPr>
          <a:xfrm>
            <a:off x="2915164" y="1127774"/>
            <a:ext cx="1828800" cy="219456"/>
            <a:chOff x="1198144" y="862657"/>
            <a:chExt cx="1828800" cy="211018"/>
          </a:xfrm>
        </p:grpSpPr>
        <p:sp>
          <p:nvSpPr>
            <p:cNvPr id="60" name="Rectangle: Rounded Corners 6">
              <a:extLst>
                <a:ext uri="{FF2B5EF4-FFF2-40B4-BE49-F238E27FC236}">
                  <a16:creationId xmlns:a16="http://schemas.microsoft.com/office/drawing/2014/main" id="{A07CA414-EBAC-CFCD-528E-6C2E00EC8E59}"/>
                </a:ext>
                <a:ext uri="{C183D7F6-B498-43B3-948B-1728B52AA6E4}">
                  <adec:decorative xmlns:adec="http://schemas.microsoft.com/office/drawing/2017/decorative" val="1"/>
                </a:ext>
              </a:extLst>
            </p:cNvPr>
            <p:cNvSpPr/>
            <p:nvPr/>
          </p:nvSpPr>
          <p:spPr bwMode="auto">
            <a:xfrm>
              <a:off x="1198144" y="862657"/>
              <a:ext cx="1828800" cy="211018"/>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Supplier selection </a:t>
              </a:r>
              <a:r>
                <a:rPr lang="en-US" sz="900" noProof="0">
                  <a:solidFill>
                    <a:srgbClr val="0078D4"/>
                  </a:solidFill>
                  <a:latin typeface="Segoe UI Semibold" panose="020B0702040204020203" pitchFamily="34" charset="0"/>
                  <a:cs typeface="Segoe UI Semibold" panose="020B0702040204020203" pitchFamily="34" charset="0"/>
                </a:rPr>
                <a:t>efficiency</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68" name="Graphic 67">
              <a:extLst>
                <a:ext uri="{FF2B5EF4-FFF2-40B4-BE49-F238E27FC236}">
                  <a16:creationId xmlns:a16="http://schemas.microsoft.com/office/drawing/2014/main" id="{3C16795D-54BA-83A2-A692-E5170BC8F57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4929" y="898657"/>
              <a:ext cx="144000" cy="144000"/>
            </a:xfrm>
            <a:prstGeom prst="rect">
              <a:avLst/>
            </a:prstGeom>
          </p:spPr>
        </p:pic>
      </p:grpSp>
      <p:grpSp>
        <p:nvGrpSpPr>
          <p:cNvPr id="69" name="Group 68">
            <a:extLst>
              <a:ext uri="{FF2B5EF4-FFF2-40B4-BE49-F238E27FC236}">
                <a16:creationId xmlns:a16="http://schemas.microsoft.com/office/drawing/2014/main" id="{97648DDA-FC62-E642-3638-47D5BAF64BB6}"/>
              </a:ext>
            </a:extLst>
          </p:cNvPr>
          <p:cNvGrpSpPr/>
          <p:nvPr/>
        </p:nvGrpSpPr>
        <p:grpSpPr>
          <a:xfrm>
            <a:off x="9222361" y="1127774"/>
            <a:ext cx="1737360" cy="216000"/>
            <a:chOff x="1194743" y="1140160"/>
            <a:chExt cx="1737360" cy="216000"/>
          </a:xfrm>
        </p:grpSpPr>
        <p:sp>
          <p:nvSpPr>
            <p:cNvPr id="70" name="Rectangle: Rounded Corners 6">
              <a:extLst>
                <a:ext uri="{FF2B5EF4-FFF2-40B4-BE49-F238E27FC236}">
                  <a16:creationId xmlns:a16="http://schemas.microsoft.com/office/drawing/2014/main" id="{0211F0E8-96B7-85FC-6B33-A06E237D63AC}"/>
                </a:ext>
                <a:ext uri="{C183D7F6-B498-43B3-948B-1728B52AA6E4}">
                  <adec:decorative xmlns:adec="http://schemas.microsoft.com/office/drawing/2017/decorative" val="1"/>
                </a:ext>
              </a:extLst>
            </p:cNvPr>
            <p:cNvSpPr/>
            <p:nvPr/>
          </p:nvSpPr>
          <p:spPr bwMode="auto">
            <a:xfrm>
              <a:off x="1194743" y="1140160"/>
              <a:ext cx="173736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Enhanced decision-making</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71" name="Graphic 70">
              <a:extLst>
                <a:ext uri="{FF2B5EF4-FFF2-40B4-BE49-F238E27FC236}">
                  <a16:creationId xmlns:a16="http://schemas.microsoft.com/office/drawing/2014/main" id="{48B4EAC4-DE48-8214-0E0E-91458CE8B825}"/>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sp>
        <p:nvSpPr>
          <p:cNvPr id="72" name="Text Placeholder 198">
            <a:extLst>
              <a:ext uri="{FF2B5EF4-FFF2-40B4-BE49-F238E27FC236}">
                <a16:creationId xmlns:a16="http://schemas.microsoft.com/office/drawing/2014/main" id="{C5DEF6A1-F74C-FCB9-D8C3-7CD83C466596}"/>
              </a:ext>
            </a:extLst>
          </p:cNvPr>
          <p:cNvSpPr txBox="1">
            <a:spLocks/>
          </p:cNvSpPr>
          <p:nvPr/>
        </p:nvSpPr>
        <p:spPr>
          <a:xfrm>
            <a:off x="10430234" y="521099"/>
            <a:ext cx="1456966" cy="175614"/>
          </a:xfrm>
          <a:prstGeom prst="rect">
            <a:avLst/>
          </a:prstGeom>
        </p:spPr>
        <p:txBody>
          <a:bodyPr vert="horz" wrap="square" lIns="0" tIns="0" rIns="0" bIns="0" rtlCol="0">
            <a:spAutoFit/>
          </a:bodyPr>
          <a:lstStyle>
            <a:lvl1pPr marL="0" marR="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100" b="1" i="0" kern="1200" spc="-20" baseline="0">
                <a:solidFill>
                  <a:srgbClr val="0078D4"/>
                </a:solidFill>
                <a:latin typeface="Segoe UI Semibold" panose="020B0502040204020203" pitchFamily="34" charset="0"/>
                <a:ea typeface="+mn-ea"/>
                <a:cs typeface="Segoe UI Semibold" panose="020B0502040204020203" pitchFamily="34" charset="0"/>
              </a:defRPr>
            </a:lvl1pPr>
            <a:lvl2pPr marL="228600" marR="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100" kern="1200" spc="-20" baseline="0">
                <a:solidFill>
                  <a:srgbClr val="B1B3B3"/>
                </a:solidFill>
                <a:latin typeface="+mn-lt"/>
                <a:ea typeface="+mn-ea"/>
                <a:cs typeface="+mn-cs"/>
              </a:defRPr>
            </a:lvl2pPr>
            <a:lvl3pPr marL="657225" marR="0" indent="-20002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Buy</a:t>
            </a:r>
          </a:p>
        </p:txBody>
      </p:sp>
      <p:sp>
        <p:nvSpPr>
          <p:cNvPr id="73" name="Text Placeholder 185">
            <a:extLst>
              <a:ext uri="{FF2B5EF4-FFF2-40B4-BE49-F238E27FC236}">
                <a16:creationId xmlns:a16="http://schemas.microsoft.com/office/drawing/2014/main" id="{65036794-A0C0-8C50-4459-9051B5C75402}"/>
              </a:ext>
            </a:extLst>
          </p:cNvPr>
          <p:cNvSpPr txBox="1">
            <a:spLocks/>
          </p:cNvSpPr>
          <p:nvPr/>
        </p:nvSpPr>
        <p:spPr>
          <a:xfrm>
            <a:off x="6003985" y="521099"/>
            <a:ext cx="4114944" cy="169277"/>
          </a:xfrm>
          <a:prstGeom prst="rect">
            <a:avLst/>
          </a:prstGeom>
        </p:spPr>
        <p:txBody>
          <a:bodyPr vert="horz" wrap="square" lIns="0" tIns="0" rIns="0" bIns="0" rtlCol="0">
            <a:spAutoFit/>
          </a:bodyPr>
          <a:lstStyle>
            <a:lvl1pPr marL="0" marR="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100" b="1" i="0" kern="1200" spc="-20" baseline="0">
                <a:solidFill>
                  <a:srgbClr val="C03BC4"/>
                </a:solidFill>
                <a:latin typeface="Segoe UI Semibold" panose="020B0502040204020203" pitchFamily="34" charset="0"/>
                <a:ea typeface="+mn-ea"/>
                <a:cs typeface="Segoe UI Semibold" panose="020B0502040204020203" pitchFamily="34" charset="0"/>
              </a:defRPr>
            </a:lvl1pPr>
            <a:lvl2pPr marL="228600" marR="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100" kern="1200" spc="-20" baseline="0">
                <a:solidFill>
                  <a:srgbClr val="B1B3B3"/>
                </a:solidFill>
                <a:latin typeface="+mn-lt"/>
                <a:ea typeface="+mn-ea"/>
                <a:cs typeface="+mn-cs"/>
              </a:defRPr>
            </a:lvl2pPr>
            <a:lvl3pPr marL="657225" marR="0" indent="-20002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Microsoft 365 Copilot</a:t>
            </a:r>
            <a:endParaRPr lang="en-US" i="1" noProof="0"/>
          </a:p>
        </p:txBody>
      </p:sp>
    </p:spTree>
    <p:extLst>
      <p:ext uri="{BB962C8B-B14F-4D97-AF65-F5344CB8AC3E}">
        <p14:creationId xmlns:p14="http://schemas.microsoft.com/office/powerpoint/2010/main" val="289350737"/>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E4F575D1-D3E6-4B2E-81B9-7181EE16B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49B3AD-9962-4CE5-8E0A-2C8D95E7DE3D}">
  <ds:schemaRefs>
    <ds:schemaRef ds:uri="9b9b331a-5640-4f50-a010-6cc4266aa39c"/>
    <ds:schemaRef ds:uri="http://schemas.microsoft.com/sharepoint/v3"/>
    <ds:schemaRef ds:uri="http://schemas.microsoft.com/office/2006/documentManagement/types"/>
    <ds:schemaRef ds:uri="http://purl.org/dc/elements/1.1/"/>
    <ds:schemaRef ds:uri="c12c9beb-9115-4dd4-b4b0-98592a7680e2"/>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1725</TotalTime>
  <Words>11338</Words>
  <Application>Microsoft Office PowerPoint</Application>
  <PresentationFormat>Widescreen</PresentationFormat>
  <Paragraphs>1408</Paragraphs>
  <Slides>41</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Aptos</vt:lpstr>
      <vt:lpstr>Arial</vt:lpstr>
      <vt:lpstr>Segoe UI</vt:lpstr>
      <vt:lpstr>Segoe UI </vt:lpstr>
      <vt:lpstr>Segoe UI Semibold</vt:lpstr>
      <vt:lpstr>Segoe UI Semilight</vt:lpstr>
      <vt:lpstr>Wingdings</vt:lpstr>
      <vt:lpstr>Light 16x9</vt:lpstr>
      <vt:lpstr>Copilot Scenario Library</vt:lpstr>
      <vt:lpstr>Copilot value journey</vt:lpstr>
      <vt:lpstr>Top 10 to "Try First"</vt:lpstr>
      <vt:lpstr>”Effort” level for each scenario  </vt:lpstr>
      <vt:lpstr>Copilot scenarios for Government</vt:lpstr>
      <vt:lpstr>Copilot Government scenarios</vt:lpstr>
      <vt:lpstr>Copilot solutions in Government</vt:lpstr>
      <vt:lpstr>Optimize costs and help employees thrive in Government</vt:lpstr>
      <vt:lpstr>Government | Improve procurement cycle time</vt:lpstr>
      <vt:lpstr>Government | Improve citizen access to services</vt:lpstr>
      <vt:lpstr>Government | Improve communications</vt:lpstr>
      <vt:lpstr>Government | Enable budget adherence </vt:lpstr>
      <vt:lpstr>Government | Enhance hybrid courtrooms </vt:lpstr>
      <vt:lpstr>Roles for Government</vt:lpstr>
      <vt:lpstr>A day in the life of a Chief Technology Officer</vt:lpstr>
      <vt:lpstr>A day in the life of a Chief Information Officer</vt:lpstr>
      <vt:lpstr>A day in the life of a Chief Data Officer</vt:lpstr>
      <vt:lpstr>A day in the life of an HR leader</vt:lpstr>
      <vt:lpstr>A day in the life of a Budget Officer (Controller)</vt:lpstr>
      <vt:lpstr>A day in the life of a Communications Officer</vt:lpstr>
      <vt:lpstr>A day in the life of a Procurement Officer</vt:lpstr>
      <vt:lpstr>A day in the life of a Tax Collections Agent</vt:lpstr>
      <vt:lpstr>A day in the life of a Tax Policy Analyst</vt:lpstr>
      <vt:lpstr>A day in the life of a Customs Agent</vt:lpstr>
      <vt:lpstr>A day in the life of a Budget Analyst</vt:lpstr>
      <vt:lpstr>A day in the life of a Risk Officer</vt:lpstr>
      <vt:lpstr>A day in the life of a Civil Engineer</vt:lpstr>
      <vt:lpstr>A day in the life of a Transportation Policy Analyst</vt:lpstr>
      <vt:lpstr>A day in the life of a Program Manager for Transportation Safety</vt:lpstr>
      <vt:lpstr>A day in the life of an Urban Planner</vt:lpstr>
      <vt:lpstr>A day in the life of a Contact Center Agent</vt:lpstr>
      <vt:lpstr>A day in the life of a Social Services Supervisor</vt:lpstr>
      <vt:lpstr>A day in the life of a Social Services Case Manager</vt:lpstr>
      <vt:lpstr>A day in the life of a Public Health Officer </vt:lpstr>
      <vt:lpstr>A day in the life of Command Staff</vt:lpstr>
      <vt:lpstr>A day in the life of a Police Officer</vt:lpstr>
      <vt:lpstr>A day in the life of an Investigator</vt:lpstr>
      <vt:lpstr>A day in the life of a Crime Analyst</vt:lpstr>
      <vt:lpstr>A day in the life of a Judge</vt:lpstr>
      <vt:lpstr>A day in the life of a Prosecutor</vt:lpstr>
      <vt:lpstr>A day in the life of a Clerk of Courts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5</cp:revision>
  <dcterms:created xsi:type="dcterms:W3CDTF">2024-09-25T15:39:48Z</dcterms:created>
  <dcterms:modified xsi:type="dcterms:W3CDTF">2025-02-11T22:58:10Z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