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23"/>
  </p:notesMasterIdLst>
  <p:sldIdLst>
    <p:sldId id="1633" r:id="rId5"/>
    <p:sldId id="375" r:id="rId6"/>
    <p:sldId id="440" r:id="rId7"/>
    <p:sldId id="334" r:id="rId8"/>
    <p:sldId id="2147483605" r:id="rId9"/>
    <p:sldId id="349" r:id="rId10"/>
    <p:sldId id="431" r:id="rId11"/>
    <p:sldId id="289" r:id="rId12"/>
    <p:sldId id="267" r:id="rId13"/>
    <p:sldId id="520" r:id="rId14"/>
    <p:sldId id="313" r:id="rId15"/>
    <p:sldId id="329" r:id="rId16"/>
    <p:sldId id="2147483626" r:id="rId17"/>
    <p:sldId id="2147483623" r:id="rId18"/>
    <p:sldId id="509" r:id="rId19"/>
    <p:sldId id="333" r:id="rId20"/>
    <p:sldId id="519" r:id="rId21"/>
    <p:sldId id="3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14</a:t>
            </a:fld>
            <a:endParaRPr lang="en-US"/>
          </a:p>
        </p:txBody>
      </p:sp>
    </p:spTree>
    <p:extLst>
      <p:ext uri="{BB962C8B-B14F-4D97-AF65-F5344CB8AC3E}">
        <p14:creationId xmlns:p14="http://schemas.microsoft.com/office/powerpoint/2010/main" val="4208286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0E067-FC6C-893B-9425-206B00E58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E168A-6291-D837-C1AF-19054951B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CD13C0-2DED-5CF0-76F9-49024E91BD95}"/>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B8137DFC-8E6A-161B-5D64-003D89E1B593}"/>
              </a:ext>
            </a:extLst>
          </p:cNvPr>
          <p:cNvSpPr>
            <a:spLocks noGrp="1"/>
          </p:cNvSpPr>
          <p:nvPr>
            <p:ph type="sldNum" sz="quarter" idx="5"/>
          </p:nvPr>
        </p:nvSpPr>
        <p:spPr/>
        <p:txBody>
          <a:bodyPr/>
          <a:lstStyle/>
          <a:p>
            <a:fld id="{5A57A88C-D68B-7E43-B6BD-8EAA3060908E}" type="slidenum">
              <a:rPr lang="en-US" smtClean="0"/>
              <a:t>15</a:t>
            </a:fld>
            <a:endParaRPr lang="en-US"/>
          </a:p>
        </p:txBody>
      </p:sp>
    </p:spTree>
    <p:extLst>
      <p:ext uri="{BB962C8B-B14F-4D97-AF65-F5344CB8AC3E}">
        <p14:creationId xmlns:p14="http://schemas.microsoft.com/office/powerpoint/2010/main" val="2649547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3EAA4-253E-591B-3372-CA8A13F72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5C9DD-2E77-DC58-EDB7-314DEAE50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5E77F-CC89-AA0D-766B-F1B53CB54C31}"/>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E66A7C09-21C6-49B8-F5A1-F03AEDDCA2BF}"/>
              </a:ext>
            </a:extLst>
          </p:cNvPr>
          <p:cNvSpPr>
            <a:spLocks noGrp="1"/>
          </p:cNvSpPr>
          <p:nvPr>
            <p:ph type="sldNum" sz="quarter" idx="5"/>
          </p:nvPr>
        </p:nvSpPr>
        <p:spPr/>
        <p:txBody>
          <a:bodyPr/>
          <a:lstStyle/>
          <a:p>
            <a:fld id="{5A57A88C-D68B-7E43-B6BD-8EAA3060908E}" type="slidenum">
              <a:rPr lang="en-US" smtClean="0"/>
              <a:t>17</a:t>
            </a:fld>
            <a:endParaRPr lang="en-US"/>
          </a:p>
        </p:txBody>
      </p:sp>
    </p:spTree>
    <p:extLst>
      <p:ext uri="{BB962C8B-B14F-4D97-AF65-F5344CB8AC3E}">
        <p14:creationId xmlns:p14="http://schemas.microsoft.com/office/powerpoint/2010/main" val="421194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46122-1168-12AD-97D4-B1A394C3B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E2D96D-0D9E-03F6-901F-74E76ACD02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BE482-BCC8-0B08-6EE0-CC62F58111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8ECB82-2A6E-EECB-726C-1B5A08B7DB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625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B810F-49F1-8778-55E1-9D731D782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505CF-AAFD-153A-2F83-D9BDDCC13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F4873-4F5A-5F8E-1A31-2F306CAB27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FB8E65-83BD-9649-AB7C-CA62429AB7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3769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3FFC-42CC-D354-7ABB-666147D0A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F6A27-C9FA-0052-E03C-67F061A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6232D-222F-B726-3F9D-F5E4854C953C}"/>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F6BD67F4-C2C4-B8ED-46DC-6E4BB9DC56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310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E0EB7-5C78-C1EB-9B32-53AD95105F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81916-0010-C5F8-5FA9-04DBC4767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900D3-5A42-7AF7-78DE-DBEA231D4B88}"/>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68FCB603-E6FC-FC91-9A90-0022F372AA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890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3FFC-42CC-D354-7ABB-666147D0A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F6A27-C9FA-0052-E03C-67F061A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6232D-222F-B726-3F9D-F5E4854C953C}"/>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F6BD67F4-C2C4-B8ED-46DC-6E4BB9DC56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2248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3FFC-42CC-D354-7ABB-666147D0A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F6A27-C9FA-0052-E03C-67F061A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6232D-222F-B726-3F9D-F5E4854C953C}"/>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F6BD67F4-C2C4-B8ED-46DC-6E4BB9DC56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817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13</a:t>
            </a:fld>
            <a:endParaRPr lang="en-US"/>
          </a:p>
        </p:txBody>
      </p:sp>
    </p:spTree>
    <p:extLst>
      <p:ext uri="{BB962C8B-B14F-4D97-AF65-F5344CB8AC3E}">
        <p14:creationId xmlns:p14="http://schemas.microsoft.com/office/powerpoint/2010/main" val="942836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 name="Level">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dirty="0"/>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4 Title">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4 Top">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4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5 Title">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5 Top">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5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5" name="Circle 1">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Circle 2">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Circle 3">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40694EA-E93C-CD87-D768-864D7386EFE3}"/>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24.png"/><Relationship Id="rId4" Type="http://schemas.openxmlformats.org/officeDocument/2006/relationships/image" Target="../media/image26.png"/><Relationship Id="rId9" Type="http://schemas.openxmlformats.org/officeDocument/2006/relationships/hyperlink" Target="https://support.microsoft.com/en-us/topic/overview-of-microsoft-365-chat-preview-5b00a52d-7296-48ee-b938-b95b7209f737"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27.svg"/><Relationship Id="rId12" Type="http://schemas.openxmlformats.org/officeDocument/2006/relationships/hyperlink" Target="https://copilot.microsoft.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3.png"/><Relationship Id="rId5" Type="http://schemas.openxmlformats.org/officeDocument/2006/relationships/image" Target="../media/image25.png"/><Relationship Id="rId10" Type="http://schemas.openxmlformats.org/officeDocument/2006/relationships/image" Target="../media/image32.png"/><Relationship Id="rId4" Type="http://schemas.openxmlformats.org/officeDocument/2006/relationships/image" Target="../media/image24.png"/><Relationship Id="rId9"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27.svg"/><Relationship Id="rId12"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4.png"/><Relationship Id="rId5" Type="http://schemas.openxmlformats.org/officeDocument/2006/relationships/image" Target="../media/image25.png"/><Relationship Id="rId10" Type="http://schemas.openxmlformats.org/officeDocument/2006/relationships/image" Target="../media/image33.png"/><Relationship Id="rId4" Type="http://schemas.openxmlformats.org/officeDocument/2006/relationships/image" Target="../media/image24.png"/><Relationship Id="rId9" Type="http://schemas.openxmlformats.org/officeDocument/2006/relationships/image" Target="../media/image29.svg"/></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6.png"/><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hyperlink" Target="https://youtu.be/PfNycVCmZCY" TargetMode="External"/><Relationship Id="rId5" Type="http://schemas.openxmlformats.org/officeDocument/2006/relationships/image" Target="../media/image26.pn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hyperlink" Target="https://support.microsoft.com/en-us/topic/overview-of-microsoft-365-chat-preview-5b00a52d-7296-48ee-b938-b95b7209f737"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6.png"/><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hyperlink" Target="https://youtu.be/xZ1NIPp0M5Q" TargetMode="External"/><Relationship Id="rId5" Type="http://schemas.openxmlformats.org/officeDocument/2006/relationships/image" Target="../media/image26.pn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hyperlink" Target="https://support.microsoft.com/en-us/topic/overview-of-microsoft-365-chat-preview-5b00a52d-7296-48ee-b938-b95b7209f737"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svg"/><Relationship Id="rId10" Type="http://schemas.openxmlformats.org/officeDocument/2006/relationships/image" Target="../media/image24.png"/><Relationship Id="rId4" Type="http://schemas.openxmlformats.org/officeDocument/2006/relationships/image" Target="../media/image26.png"/><Relationship Id="rId9" Type="http://schemas.openxmlformats.org/officeDocument/2006/relationships/hyperlink" Target="https://support.microsoft.com/en-us/topic/overview-of-microsoft-365-chat-preview-5b00a52d-7296-48ee-b938-b95b7209f737"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hyperlink" Target="https://learn.microsoft.com/en-us/microsoft-copilot-studio/template-fin-insights" TargetMode="Externa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6.png"/><Relationship Id="rId3" Type="http://schemas.openxmlformats.org/officeDocument/2006/relationships/image" Target="../media/image39.svg"/><Relationship Id="rId7" Type="http://schemas.openxmlformats.org/officeDocument/2006/relationships/image" Target="../media/image33.png"/><Relationship Id="rId12" Type="http://schemas.openxmlformats.org/officeDocument/2006/relationships/image" Target="../media/image45.svg"/><Relationship Id="rId2" Type="http://schemas.openxmlformats.org/officeDocument/2006/relationships/image" Target="../media/image38.png"/><Relationship Id="rId1" Type="http://schemas.openxmlformats.org/officeDocument/2006/relationships/slideLayout" Target="../slideLayouts/slideLayout8.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34.png"/><Relationship Id="rId10" Type="http://schemas.openxmlformats.org/officeDocument/2006/relationships/image" Target="../media/image43.svg"/><Relationship Id="rId4" Type="http://schemas.openxmlformats.org/officeDocument/2006/relationships/image" Target="../media/image40.png"/><Relationship Id="rId9" Type="http://schemas.openxmlformats.org/officeDocument/2006/relationships/image" Target="../media/image42.png"/><Relationship Id="rId14" Type="http://schemas.openxmlformats.org/officeDocument/2006/relationships/image" Target="../media/image4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1.jpeg"/><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image" Target="../media/image19.jpeg"/><Relationship Id="rId5" Type="http://schemas.openxmlformats.org/officeDocument/2006/relationships/slide" Target="slide11.xml"/><Relationship Id="rId15" Type="http://schemas.microsoft.com/office/2007/relationships/hdphoto" Target="../media/hdphoto1.wdp"/><Relationship Id="rId10" Type="http://schemas.openxmlformats.org/officeDocument/2006/relationships/slide" Target="slide17.xml"/><Relationship Id="rId4" Type="http://schemas.openxmlformats.org/officeDocument/2006/relationships/slide" Target="slide10.xml"/><Relationship Id="rId9" Type="http://schemas.openxmlformats.org/officeDocument/2006/relationships/slide" Target="slide15.xml"/><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9.xml"/><Relationship Id="rId7"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slide" Target="slide15.xml"/><Relationship Id="rId5" Type="http://schemas.openxmlformats.org/officeDocument/2006/relationships/image" Target="../media/image23.png"/><Relationship Id="rId10" Type="http://schemas.openxmlformats.org/officeDocument/2006/relationships/slide" Target="slide17.xml"/><Relationship Id="rId4" Type="http://schemas.openxmlformats.org/officeDocument/2006/relationships/slide" Target="slide11.xml"/><Relationship Id="rId9"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27.sv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hyperlink" Target="https://youtu.be/NMs0lZBSZJE" TargetMode="External"/><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8132F-EA9C-7829-14E6-0DB1C70D6AE2}"/>
            </a:ext>
          </a:extLst>
        </p:cNvPr>
        <p:cNvGrpSpPr/>
        <p:nvPr/>
      </p:nvGrpSpPr>
      <p:grpSpPr>
        <a:xfrm>
          <a:off x="0" y="0"/>
          <a:ext cx="0" cy="0"/>
          <a:chOff x="0" y="0"/>
          <a:chExt cx="0" cy="0"/>
        </a:xfrm>
      </p:grpSpPr>
      <p:sp>
        <p:nvSpPr>
          <p:cNvPr id="32" name="Title 31">
            <a:extLst>
              <a:ext uri="{FF2B5EF4-FFF2-40B4-BE49-F238E27FC236}">
                <a16:creationId xmlns:a16="http://schemas.microsoft.com/office/drawing/2014/main" id="{0C186110-E1E0-3F2F-96BD-3D0A99453EEA}"/>
              </a:ext>
            </a:extLst>
          </p:cNvPr>
          <p:cNvSpPr>
            <a:spLocks noGrp="1"/>
          </p:cNvSpPr>
          <p:nvPr>
            <p:ph type="title"/>
          </p:nvPr>
        </p:nvSpPr>
        <p:spPr/>
        <p:txBody>
          <a:bodyPr/>
          <a:lstStyle/>
          <a:p>
            <a:r>
              <a:rPr lang="en-US" noProof="0">
                <a:solidFill>
                  <a:srgbClr val="0078D4"/>
                </a:solidFill>
              </a:rPr>
              <a:t>Banking | </a:t>
            </a:r>
            <a:r>
              <a:rPr lang="en-US" noProof="0"/>
              <a:t>Speed credit memo generation</a:t>
            </a:r>
          </a:p>
        </p:txBody>
      </p:sp>
      <p:sp>
        <p:nvSpPr>
          <p:cNvPr id="93" name="Text Placeholder 47">
            <a:extLst>
              <a:ext uri="{FF2B5EF4-FFF2-40B4-BE49-F238E27FC236}">
                <a16:creationId xmlns:a16="http://schemas.microsoft.com/office/drawing/2014/main" id="{ED0F9B5E-6587-2F3E-C535-4611CD1F0886}"/>
              </a:ext>
            </a:extLst>
          </p:cNvPr>
          <p:cNvSpPr>
            <a:spLocks noGrp="1"/>
          </p:cNvSpPr>
          <p:nvPr>
            <p:ph type="body" sz="quarter" idx="11"/>
          </p:nvPr>
        </p:nvSpPr>
        <p:spPr/>
        <p:txBody>
          <a:bodyPr/>
          <a:lstStyle/>
          <a:p>
            <a:r>
              <a:rPr lang="en-US" spc="-30" noProof="0" dirty="0"/>
              <a:t>1. Extract the customer documents</a:t>
            </a:r>
          </a:p>
        </p:txBody>
      </p:sp>
      <p:sp>
        <p:nvSpPr>
          <p:cNvPr id="94" name="Text Placeholder 48">
            <a:extLst>
              <a:ext uri="{FF2B5EF4-FFF2-40B4-BE49-F238E27FC236}">
                <a16:creationId xmlns:a16="http://schemas.microsoft.com/office/drawing/2014/main" id="{75044D72-BA5D-544F-306F-98E18B325CB7}"/>
              </a:ext>
            </a:extLst>
          </p:cNvPr>
          <p:cNvSpPr>
            <a:spLocks noGrp="1"/>
          </p:cNvSpPr>
          <p:nvPr>
            <p:ph type="body" sz="quarter" idx="12"/>
          </p:nvPr>
        </p:nvSpPr>
        <p:spPr/>
        <p:txBody>
          <a:bodyPr/>
          <a:lstStyle/>
          <a:p>
            <a:r>
              <a:rPr lang="en-US" noProof="0" dirty="0"/>
              <a:t>5. Summarize the loan document</a:t>
            </a:r>
          </a:p>
        </p:txBody>
      </p:sp>
      <p:sp>
        <p:nvSpPr>
          <p:cNvPr id="95" name="Text Placeholder 49">
            <a:extLst>
              <a:ext uri="{FF2B5EF4-FFF2-40B4-BE49-F238E27FC236}">
                <a16:creationId xmlns:a16="http://schemas.microsoft.com/office/drawing/2014/main" id="{A552CF0A-4E07-EA58-29C8-D68354205D4E}"/>
              </a:ext>
            </a:extLst>
          </p:cNvPr>
          <p:cNvSpPr>
            <a:spLocks noGrp="1"/>
          </p:cNvSpPr>
          <p:nvPr>
            <p:ph type="body" sz="quarter" idx="13"/>
          </p:nvPr>
        </p:nvSpPr>
        <p:spPr/>
        <p:txBody>
          <a:bodyPr/>
          <a:lstStyle/>
          <a:p>
            <a:r>
              <a:rPr lang="en-US" noProof="0" dirty="0"/>
              <a:t>2. Assess the loan application</a:t>
            </a:r>
          </a:p>
        </p:txBody>
      </p:sp>
      <p:sp>
        <p:nvSpPr>
          <p:cNvPr id="98" name="Text Placeholder 50">
            <a:extLst>
              <a:ext uri="{FF2B5EF4-FFF2-40B4-BE49-F238E27FC236}">
                <a16:creationId xmlns:a16="http://schemas.microsoft.com/office/drawing/2014/main" id="{F0051CFE-B45A-DBE1-C05D-EF173B44A298}"/>
              </a:ext>
            </a:extLst>
          </p:cNvPr>
          <p:cNvSpPr>
            <a:spLocks noGrp="1"/>
          </p:cNvSpPr>
          <p:nvPr>
            <p:ph type="body" sz="quarter" idx="14"/>
          </p:nvPr>
        </p:nvSpPr>
        <p:spPr/>
        <p:txBody>
          <a:bodyPr/>
          <a:lstStyle/>
          <a:p>
            <a:r>
              <a:rPr lang="en-US" noProof="0" dirty="0"/>
              <a:t>4. </a:t>
            </a:r>
            <a:r>
              <a:rPr lang="en-US" noProof="1">
                <a:solidFill>
                  <a:schemeClr val="bg1"/>
                </a:solidFill>
              </a:rPr>
              <a:t>Create a draft credit memo</a:t>
            </a:r>
            <a:endParaRPr lang="en-US" noProof="0" dirty="0"/>
          </a:p>
        </p:txBody>
      </p:sp>
      <p:sp>
        <p:nvSpPr>
          <p:cNvPr id="99" name="Text Placeholder 51">
            <a:extLst>
              <a:ext uri="{FF2B5EF4-FFF2-40B4-BE49-F238E27FC236}">
                <a16:creationId xmlns:a16="http://schemas.microsoft.com/office/drawing/2014/main" id="{FFF24B28-966D-2265-7E65-3C9150DEE59A}"/>
              </a:ext>
            </a:extLst>
          </p:cNvPr>
          <p:cNvSpPr>
            <a:spLocks noGrp="1"/>
          </p:cNvSpPr>
          <p:nvPr>
            <p:ph type="body" sz="quarter" idx="15"/>
          </p:nvPr>
        </p:nvSpPr>
        <p:spPr/>
        <p:txBody>
          <a:bodyPr/>
          <a:lstStyle/>
          <a:p>
            <a:r>
              <a:rPr lang="en-US" noProof="0" dirty="0"/>
              <a:t>3. </a:t>
            </a:r>
            <a:r>
              <a:rPr lang="en-US" noProof="1"/>
              <a:t>Customer response</a:t>
            </a:r>
            <a:endParaRPr lang="en-US" noProof="0" dirty="0"/>
          </a:p>
        </p:txBody>
      </p:sp>
      <p:sp>
        <p:nvSpPr>
          <p:cNvPr id="55" name="Text Placeholder 54">
            <a:extLst>
              <a:ext uri="{FF2B5EF4-FFF2-40B4-BE49-F238E27FC236}">
                <a16:creationId xmlns:a16="http://schemas.microsoft.com/office/drawing/2014/main" id="{56578E50-F9C5-4B90-79D4-F9CE57E911A5}"/>
              </a:ext>
            </a:extLst>
          </p:cNvPr>
          <p:cNvSpPr>
            <a:spLocks noGrp="1"/>
          </p:cNvSpPr>
          <p:nvPr>
            <p:ph type="body" sz="quarter" idx="17"/>
          </p:nvPr>
        </p:nvSpPr>
        <p:spPr/>
        <p:txBody>
          <a:bodyPr/>
          <a:lstStyle/>
          <a:p>
            <a:r>
              <a:rPr lang="en-US" noProof="0" dirty="0"/>
              <a:t>Microsoft 365 Copilot Chat and Copilot Studio</a:t>
            </a:r>
          </a:p>
        </p:txBody>
      </p:sp>
      <p:sp>
        <p:nvSpPr>
          <p:cNvPr id="100" name="Text Placeholder 53">
            <a:extLst>
              <a:ext uri="{FF2B5EF4-FFF2-40B4-BE49-F238E27FC236}">
                <a16:creationId xmlns:a16="http://schemas.microsoft.com/office/drawing/2014/main" id="{4630AD26-9D70-960E-ADC9-4B15E7D64726}"/>
              </a:ext>
            </a:extLst>
          </p:cNvPr>
          <p:cNvSpPr>
            <a:spLocks noGrp="1"/>
          </p:cNvSpPr>
          <p:nvPr>
            <p:ph type="body" sz="quarter" idx="18"/>
          </p:nvPr>
        </p:nvSpPr>
        <p:spPr/>
        <p:txBody>
          <a:bodyPr/>
          <a:lstStyle/>
          <a:p>
            <a:r>
              <a:rPr lang="en-US" sz="900" noProof="1">
                <a:latin typeface="Segoe UI" panose="020B0502040204020203" pitchFamily="34" charset="0"/>
                <a:cs typeface="Segoe UI" panose="020B0502040204020203" pitchFamily="34" charset="0"/>
              </a:rPr>
              <a:t>Extract the relevant customer information and documents to analyze the loan application.</a:t>
            </a:r>
          </a:p>
        </p:txBody>
      </p:sp>
      <p:sp>
        <p:nvSpPr>
          <p:cNvPr id="101" name="Text Placeholder 54">
            <a:extLst>
              <a:ext uri="{FF2B5EF4-FFF2-40B4-BE49-F238E27FC236}">
                <a16:creationId xmlns:a16="http://schemas.microsoft.com/office/drawing/2014/main" id="{AF686EB8-CC90-3344-5354-56CF5B9BA5C1}"/>
              </a:ext>
            </a:extLst>
          </p:cNvPr>
          <p:cNvSpPr>
            <a:spLocks noGrp="1"/>
          </p:cNvSpPr>
          <p:nvPr>
            <p:ph type="body" sz="quarter" idx="19"/>
          </p:nvPr>
        </p:nvSpPr>
        <p:spPr/>
        <p:txBody>
          <a:bodyPr/>
          <a:lstStyle/>
          <a:p>
            <a:r>
              <a:rPr lang="en-US" sz="900" noProof="1">
                <a:latin typeface="Segoe UI" panose="020B0502040204020203" pitchFamily="34" charset="0"/>
                <a:cs typeface="Segoe UI" panose="020B0502040204020203" pitchFamily="34" charset="0"/>
              </a:rPr>
              <a:t>Assess the loan application by calculating financial ratios, conducting peer comparisons, and assessing the internal credit rating and news on the customer</a:t>
            </a:r>
            <a:r>
              <a:rPr lang="en-US" noProof="0"/>
              <a:t>.</a:t>
            </a:r>
          </a:p>
        </p:txBody>
      </p:sp>
      <p:sp>
        <p:nvSpPr>
          <p:cNvPr id="102" name="Text Placeholder 55">
            <a:extLst>
              <a:ext uri="{FF2B5EF4-FFF2-40B4-BE49-F238E27FC236}">
                <a16:creationId xmlns:a16="http://schemas.microsoft.com/office/drawing/2014/main" id="{CC015957-8602-9060-7333-50FD0BD528B7}"/>
              </a:ext>
            </a:extLst>
          </p:cNvPr>
          <p:cNvSpPr>
            <a:spLocks noGrp="1"/>
          </p:cNvSpPr>
          <p:nvPr>
            <p:ph type="body" sz="quarter" idx="20"/>
          </p:nvPr>
        </p:nvSpPr>
        <p:spPr/>
        <p:txBody>
          <a:bodyPr/>
          <a:lstStyle/>
          <a:p>
            <a:r>
              <a:rPr lang="en-US" sz="900" noProof="1">
                <a:latin typeface="Segoe UI" panose="020B0502040204020203" pitchFamily="34" charset="0"/>
                <a:cs typeface="Segoe UI" panose="020B0502040204020203" pitchFamily="34" charset="0"/>
              </a:rPr>
              <a:t>Summarize the assessment details along with the justification of the decision status of the loan to communicate to the customer</a:t>
            </a:r>
            <a:r>
              <a:rPr lang="en-US" noProof="0" dirty="0"/>
              <a:t>.</a:t>
            </a:r>
          </a:p>
        </p:txBody>
      </p:sp>
      <p:sp>
        <p:nvSpPr>
          <p:cNvPr id="103" name="Text Placeholder 56">
            <a:extLst>
              <a:ext uri="{FF2B5EF4-FFF2-40B4-BE49-F238E27FC236}">
                <a16:creationId xmlns:a16="http://schemas.microsoft.com/office/drawing/2014/main" id="{0DAFBD8B-F56E-ABF7-1487-8C0EDBB4B397}"/>
              </a:ext>
            </a:extLst>
          </p:cNvPr>
          <p:cNvSpPr>
            <a:spLocks noGrp="1"/>
          </p:cNvSpPr>
          <p:nvPr>
            <p:ph type="body" sz="quarter" idx="21"/>
          </p:nvPr>
        </p:nvSpPr>
        <p:spPr/>
        <p:txBody>
          <a:bodyPr>
            <a:noAutofit/>
          </a:bodyPr>
          <a:lstStyle/>
          <a:p>
            <a:r>
              <a:rPr lang="en-US" noProof="0" dirty="0"/>
              <a:t>Benefit: </a:t>
            </a:r>
            <a:r>
              <a:rPr lang="en-US" b="1" noProof="1">
                <a:latin typeface="Segoe UI" panose="020B0502040204020203" pitchFamily="34" charset="0"/>
                <a:cs typeface="Segoe UI" panose="020B0502040204020203" pitchFamily="34" charset="0"/>
              </a:rPr>
              <a:t>Use Copilot to compile and create a summarized report </a:t>
            </a:r>
            <a:r>
              <a:rPr lang="en-US" noProof="1">
                <a:latin typeface="Segoe UI" panose="020B0502040204020203" pitchFamily="34" charset="0"/>
                <a:cs typeface="Segoe UI" panose="020B0502040204020203" pitchFamily="34" charset="0"/>
              </a:rPr>
              <a:t>with customer financial documents, project documents, customer financial statements, business details, and the loan application. </a:t>
            </a:r>
            <a:endParaRPr lang="en-US" noProof="0" dirty="0"/>
          </a:p>
        </p:txBody>
      </p:sp>
      <p:sp>
        <p:nvSpPr>
          <p:cNvPr id="104" name="Text Placeholder 57">
            <a:extLst>
              <a:ext uri="{FF2B5EF4-FFF2-40B4-BE49-F238E27FC236}">
                <a16:creationId xmlns:a16="http://schemas.microsoft.com/office/drawing/2014/main" id="{82594FA9-78CC-65E9-5729-82DE9B0D6A3E}"/>
              </a:ext>
            </a:extLst>
          </p:cNvPr>
          <p:cNvSpPr>
            <a:spLocks noGrp="1"/>
          </p:cNvSpPr>
          <p:nvPr>
            <p:ph type="body" sz="quarter" idx="22"/>
          </p:nvPr>
        </p:nvSpPr>
        <p:spPr/>
        <p:txBody>
          <a:bodyPr/>
          <a:lstStyle/>
          <a:p>
            <a:r>
              <a:rPr lang="en-US" noProof="0" dirty="0"/>
              <a:t>Benefit: </a:t>
            </a:r>
            <a:r>
              <a:rPr lang="en-US" sz="900" b="1" noProof="1">
                <a:latin typeface="Segoe UI" panose="020B0502040204020203" pitchFamily="34" charset="0"/>
                <a:cs typeface="Segoe UI" panose="020B0502040204020203" pitchFamily="34" charset="0"/>
              </a:rPr>
              <a:t>Use Copilot to draft an email </a:t>
            </a:r>
            <a:r>
              <a:rPr lang="en-US" sz="900" noProof="1">
                <a:latin typeface="Segoe UI" panose="020B0502040204020203" pitchFamily="34" charset="0"/>
                <a:cs typeface="Segoe UI" panose="020B0502040204020203" pitchFamily="34" charset="0"/>
              </a:rPr>
              <a:t>to credit analysts and compliance officer outlining the details of the credit memo for further review. </a:t>
            </a:r>
            <a:endParaRPr lang="en-US" noProof="0" dirty="0"/>
          </a:p>
        </p:txBody>
      </p:sp>
      <p:sp>
        <p:nvSpPr>
          <p:cNvPr id="105" name="Text Placeholder 58">
            <a:extLst>
              <a:ext uri="{FF2B5EF4-FFF2-40B4-BE49-F238E27FC236}">
                <a16:creationId xmlns:a16="http://schemas.microsoft.com/office/drawing/2014/main" id="{4344F036-2A44-1050-B01A-4A1269B96611}"/>
              </a:ext>
            </a:extLst>
          </p:cNvPr>
          <p:cNvSpPr>
            <a:spLocks noGrp="1"/>
          </p:cNvSpPr>
          <p:nvPr>
            <p:ph type="body" sz="quarter" idx="23"/>
          </p:nvPr>
        </p:nvSpPr>
        <p:spPr/>
        <p:txBody>
          <a:bodyPr>
            <a:noAutofit/>
          </a:bodyPr>
          <a:lstStyle/>
          <a:p>
            <a:r>
              <a:rPr lang="en-US" noProof="0" dirty="0"/>
              <a:t>Benefit: </a:t>
            </a:r>
            <a:r>
              <a:rPr lang="en-US" b="1" noProof="1">
                <a:latin typeface="Segoe UI" panose="020B0502040204020203" pitchFamily="34" charset="0"/>
                <a:cs typeface="Segoe UI" panose="020B0502040204020203" pitchFamily="34" charset="0"/>
              </a:rPr>
              <a:t>Use Copilot to compute </a:t>
            </a:r>
            <a:r>
              <a:rPr lang="en-US" noProof="1">
                <a:latin typeface="Segoe UI" panose="020B0502040204020203" pitchFamily="34" charset="0"/>
                <a:cs typeface="Segoe UI" panose="020B0502040204020203" pitchFamily="34" charset="0"/>
              </a:rPr>
              <a:t>the financial ratios and assess the credit rating. Compare with internal policy and create draft a note with the summary of the assessment along with the loan decision status.</a:t>
            </a:r>
            <a:endParaRPr lang="en-US" noProof="0" dirty="0"/>
          </a:p>
        </p:txBody>
      </p:sp>
      <p:sp>
        <p:nvSpPr>
          <p:cNvPr id="106" name="Text Placeholder 59">
            <a:extLst>
              <a:ext uri="{FF2B5EF4-FFF2-40B4-BE49-F238E27FC236}">
                <a16:creationId xmlns:a16="http://schemas.microsoft.com/office/drawing/2014/main" id="{6E448FC6-136B-D534-9A7E-EBC90D43351A}"/>
              </a:ext>
            </a:extLst>
          </p:cNvPr>
          <p:cNvSpPr>
            <a:spLocks noGrp="1"/>
          </p:cNvSpPr>
          <p:nvPr>
            <p:ph type="body" sz="quarter" idx="24"/>
          </p:nvPr>
        </p:nvSpPr>
        <p:spPr/>
        <p:txBody>
          <a:bodyPr>
            <a:normAutofit/>
          </a:bodyPr>
          <a:lstStyle/>
          <a:p>
            <a:r>
              <a:rPr lang="en-US" noProof="0" dirty="0"/>
              <a:t>Benefit: Copilot can use the </a:t>
            </a:r>
            <a:r>
              <a:rPr lang="en-US" sz="900" noProof="1">
                <a:latin typeface="Segoe UI" panose="020B0502040204020203" pitchFamily="34" charset="0"/>
                <a:cs typeface="Segoe UI" panose="020B0502040204020203" pitchFamily="34" charset="0"/>
              </a:rPr>
              <a:t>loan assessment information to immediately </a:t>
            </a:r>
            <a:r>
              <a:rPr lang="en-US" sz="900" b="1" noProof="1">
                <a:latin typeface="Segoe UI" panose="020B0502040204020203" pitchFamily="34" charset="0"/>
                <a:cs typeface="Segoe UI" panose="020B0502040204020203" pitchFamily="34" charset="0"/>
              </a:rPr>
              <a:t>create the draft credit memo </a:t>
            </a:r>
            <a:r>
              <a:rPr lang="en-US" sz="900" noProof="1">
                <a:latin typeface="Segoe UI" panose="020B0502040204020203" pitchFamily="34" charset="0"/>
                <a:cs typeface="Segoe UI" panose="020B0502040204020203" pitchFamily="34" charset="0"/>
              </a:rPr>
              <a:t>using the defined agent.</a:t>
            </a:r>
            <a:endParaRPr lang="en-US" noProof="0" dirty="0"/>
          </a:p>
        </p:txBody>
      </p:sp>
      <p:sp>
        <p:nvSpPr>
          <p:cNvPr id="107" name="Text Placeholder 60">
            <a:extLst>
              <a:ext uri="{FF2B5EF4-FFF2-40B4-BE49-F238E27FC236}">
                <a16:creationId xmlns:a16="http://schemas.microsoft.com/office/drawing/2014/main" id="{7D9A7FE7-D527-9A5B-0C6C-A2DC459E9167}"/>
              </a:ext>
            </a:extLst>
          </p:cNvPr>
          <p:cNvSpPr>
            <a:spLocks noGrp="1"/>
          </p:cNvSpPr>
          <p:nvPr>
            <p:ph type="body" sz="quarter" idx="25"/>
          </p:nvPr>
        </p:nvSpPr>
        <p:spPr/>
        <p:txBody>
          <a:bodyPr>
            <a:normAutofit/>
          </a:bodyPr>
          <a:lstStyle/>
          <a:p>
            <a:r>
              <a:rPr lang="en-US" noProof="0"/>
              <a:t>Benefit: </a:t>
            </a:r>
            <a:r>
              <a:rPr lang="en-US" sz="900" noProof="1">
                <a:latin typeface="Segoe UI" panose="020B0502040204020203" pitchFamily="34" charset="0"/>
                <a:cs typeface="Segoe UI" panose="020B0502040204020203" pitchFamily="34" charset="0"/>
              </a:rPr>
              <a:t>Use </a:t>
            </a:r>
            <a:r>
              <a:rPr lang="en-US" sz="900" b="1" noProof="1">
                <a:latin typeface="Segoe UI" panose="020B0502040204020203" pitchFamily="34" charset="0"/>
                <a:cs typeface="Segoe UI" panose="020B0502040204020203" pitchFamily="34" charset="0"/>
              </a:rPr>
              <a:t>Coplot to quickly draft an email </a:t>
            </a:r>
            <a:r>
              <a:rPr lang="en-US" sz="900" noProof="1">
                <a:latin typeface="Segoe UI" panose="020B0502040204020203" pitchFamily="34" charset="0"/>
                <a:cs typeface="Segoe UI" panose="020B0502040204020203" pitchFamily="34" charset="0"/>
              </a:rPr>
              <a:t>for the customer including the loan assessment summary and justification of the decision.</a:t>
            </a:r>
            <a:endParaRPr lang="en-US" noProof="0"/>
          </a:p>
        </p:txBody>
      </p:sp>
      <p:sp>
        <p:nvSpPr>
          <p:cNvPr id="110" name="Text Placeholder 82">
            <a:extLst>
              <a:ext uri="{FF2B5EF4-FFF2-40B4-BE49-F238E27FC236}">
                <a16:creationId xmlns:a16="http://schemas.microsoft.com/office/drawing/2014/main" id="{28A8B046-EC72-6311-113A-E2E68A448C8B}"/>
              </a:ext>
            </a:extLst>
          </p:cNvPr>
          <p:cNvSpPr>
            <a:spLocks noGrp="1"/>
          </p:cNvSpPr>
          <p:nvPr>
            <p:ph type="body" sz="quarter" idx="27"/>
          </p:nvPr>
        </p:nvSpPr>
        <p:spPr/>
        <p:txBody>
          <a:bodyPr/>
          <a:lstStyle/>
          <a:p>
            <a:r>
              <a:rPr lang="en-US" noProof="1">
                <a:latin typeface="Segoe UI" panose="020B0502040204020203" pitchFamily="34" charset="0"/>
              </a:rPr>
              <a:t>Use Copilot Pages to</a:t>
            </a:r>
            <a:r>
              <a:rPr lang="en-US" sz="900" noProof="1">
                <a:latin typeface="Segoe UI" panose="020B0502040204020203" pitchFamily="34" charset="0"/>
                <a:cs typeface="Segoe UI" panose="020B0502040204020203" pitchFamily="34" charset="0"/>
              </a:rPr>
              <a:t> summarize the credit memo features for further discussion with credit analyst and compliance officer.</a:t>
            </a:r>
          </a:p>
        </p:txBody>
      </p:sp>
      <p:sp>
        <p:nvSpPr>
          <p:cNvPr id="111" name="Text Placeholder 83">
            <a:extLst>
              <a:ext uri="{FF2B5EF4-FFF2-40B4-BE49-F238E27FC236}">
                <a16:creationId xmlns:a16="http://schemas.microsoft.com/office/drawing/2014/main" id="{EE5BE688-AAC8-CD91-C7D6-8BE13E2162F8}"/>
              </a:ext>
            </a:extLst>
          </p:cNvPr>
          <p:cNvSpPr>
            <a:spLocks noGrp="1"/>
          </p:cNvSpPr>
          <p:nvPr>
            <p:ph type="body" sz="quarter" idx="28"/>
          </p:nvPr>
        </p:nvSpPr>
        <p:spPr/>
        <p:txBody>
          <a:bodyPr/>
          <a:lstStyle/>
          <a:p>
            <a:r>
              <a:rPr kumimoji="0" lang="en-US" sz="900" b="0" i="0" u="none" strike="noStrike" kern="1200" cap="none" spc="0" normalizeH="0" baseline="0" noProof="1">
                <a:ln>
                  <a:noFill/>
                </a:ln>
                <a:solidFill>
                  <a:srgbClr val="000000"/>
                </a:solidFill>
                <a:effectLst/>
                <a:uLnTx/>
                <a:uFillTx/>
                <a:latin typeface="Segoe UI" panose="020B0502040204020203" pitchFamily="34" charset="0"/>
                <a:ea typeface="+mn-ea"/>
                <a:cs typeface="Segoe UI" panose="020B0502040204020203" pitchFamily="34" charset="0"/>
              </a:rPr>
              <a:t>Generate a draft credit memo of the loan with the information from the assessment.</a:t>
            </a:r>
            <a:endParaRPr lang="en-US" sz="900" noProof="1">
              <a:latin typeface="Segoe UI" panose="020B0502040204020203" pitchFamily="34" charset="0"/>
              <a:cs typeface="Segoe UI" panose="020B0502040204020203" pitchFamily="34" charset="0"/>
            </a:endParaRPr>
          </a:p>
        </p:txBody>
      </p:sp>
      <p:sp>
        <p:nvSpPr>
          <p:cNvPr id="112" name="Text Placeholder 84">
            <a:extLst>
              <a:ext uri="{FF2B5EF4-FFF2-40B4-BE49-F238E27FC236}">
                <a16:creationId xmlns:a16="http://schemas.microsoft.com/office/drawing/2014/main" id="{9A0B567C-59B4-5A96-0C53-55F82BC1AE53}"/>
              </a:ext>
            </a:extLst>
          </p:cNvPr>
          <p:cNvSpPr>
            <a:spLocks noGrp="1"/>
          </p:cNvSpPr>
          <p:nvPr>
            <p:ph type="body" sz="quarter" idx="30"/>
          </p:nvPr>
        </p:nvSpPr>
        <p:spPr/>
        <p:txBody>
          <a:bodyPr/>
          <a:lstStyle/>
          <a:p>
            <a:r>
              <a:rPr lang="en-US" noProof="1">
                <a:latin typeface="Segoe UI" panose="020B0502040204020203" pitchFamily="34" charset="0"/>
              </a:rPr>
              <a:t>Extend</a:t>
            </a:r>
            <a:endParaRPr lang="en-US" sz="900" noProof="1">
              <a:latin typeface="Segoe UI" panose="020B0502040204020203" pitchFamily="34" charset="0"/>
              <a:cs typeface="Segoe UI" panose="020B0502040204020203" pitchFamily="34" charset="0"/>
            </a:endParaRPr>
          </a:p>
        </p:txBody>
      </p:sp>
      <p:sp>
        <p:nvSpPr>
          <p:cNvPr id="114" name="Text Placeholder 85">
            <a:extLst>
              <a:ext uri="{FF2B5EF4-FFF2-40B4-BE49-F238E27FC236}">
                <a16:creationId xmlns:a16="http://schemas.microsoft.com/office/drawing/2014/main" id="{12A12B7D-E01D-08BC-9201-BBD2CD9F987C}"/>
              </a:ext>
            </a:extLst>
          </p:cNvPr>
          <p:cNvSpPr>
            <a:spLocks noGrp="1"/>
          </p:cNvSpPr>
          <p:nvPr>
            <p:ph type="body" sz="quarter" idx="38"/>
          </p:nvPr>
        </p:nvSpPr>
        <p:spPr>
          <a:solidFill>
            <a:srgbClr val="0070C0"/>
          </a:solidFill>
        </p:spPr>
        <p:txBody>
          <a:bodyPr/>
          <a:lstStyle/>
          <a:p>
            <a:endParaRPr lang="en-US" sz="900" noProof="1">
              <a:latin typeface="Segoe UI" panose="020B0502040204020203" pitchFamily="34" charset="0"/>
              <a:cs typeface="Segoe UI" panose="020B0502040204020203" pitchFamily="34" charset="0"/>
            </a:endParaRPr>
          </a:p>
        </p:txBody>
      </p:sp>
      <p:sp>
        <p:nvSpPr>
          <p:cNvPr id="85" name="Text Placeholder 84">
            <a:extLst>
              <a:ext uri="{FF2B5EF4-FFF2-40B4-BE49-F238E27FC236}">
                <a16:creationId xmlns:a16="http://schemas.microsoft.com/office/drawing/2014/main" id="{22CEF495-A2BB-80F3-F8AF-2D5E5BD855F7}"/>
              </a:ext>
            </a:extLst>
          </p:cNvPr>
          <p:cNvSpPr>
            <a:spLocks noGrp="1"/>
          </p:cNvSpPr>
          <p:nvPr>
            <p:ph type="body" sz="quarter" idx="39"/>
          </p:nvPr>
        </p:nvSpPr>
        <p:spPr>
          <a:solidFill>
            <a:srgbClr val="0070C0"/>
          </a:solidFill>
        </p:spPr>
        <p:txBody>
          <a:bodyPr/>
          <a:lstStyle/>
          <a:p>
            <a:r>
              <a:rPr lang="en-US" noProof="0"/>
              <a:t>Extend</a:t>
            </a:r>
          </a:p>
        </p:txBody>
      </p:sp>
      <p:sp>
        <p:nvSpPr>
          <p:cNvPr id="2" name="Text Placeholder 1">
            <a:extLst>
              <a:ext uri="{FF2B5EF4-FFF2-40B4-BE49-F238E27FC236}">
                <a16:creationId xmlns:a16="http://schemas.microsoft.com/office/drawing/2014/main" id="{12A225CC-23A4-893D-A0B8-AC26EEF7792C}"/>
              </a:ext>
            </a:extLst>
          </p:cNvPr>
          <p:cNvSpPr>
            <a:spLocks noGrp="1"/>
          </p:cNvSpPr>
          <p:nvPr>
            <p:ph type="body" sz="quarter" idx="40"/>
          </p:nvPr>
        </p:nvSpPr>
        <p:spPr>
          <a:solidFill>
            <a:srgbClr val="0070C0"/>
          </a:solidFill>
        </p:spPr>
        <p:txBody>
          <a:bodyPr/>
          <a:lstStyle/>
          <a:p>
            <a:endParaRPr lang="en-US" dirty="0"/>
          </a:p>
        </p:txBody>
      </p:sp>
      <p:pic>
        <p:nvPicPr>
          <p:cNvPr id="3" name="Picture 2">
            <a:extLst>
              <a:ext uri="{FF2B5EF4-FFF2-40B4-BE49-F238E27FC236}">
                <a16:creationId xmlns:a16="http://schemas.microsoft.com/office/drawing/2014/main" id="{EB444B52-E20F-88EC-DBA1-0958C11C16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4" name="Rectangle: Rounded Corners 6">
            <a:extLst>
              <a:ext uri="{FF2B5EF4-FFF2-40B4-BE49-F238E27FC236}">
                <a16:creationId xmlns:a16="http://schemas.microsoft.com/office/drawing/2014/main" id="{7AAB4A5E-F1D3-2807-5B93-6CBC7A26E179}"/>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9D192101-9990-3325-88F5-E29115E67D76}"/>
              </a:ext>
            </a:extLst>
          </p:cNvPr>
          <p:cNvGrpSpPr/>
          <p:nvPr/>
        </p:nvGrpSpPr>
        <p:grpSpPr>
          <a:xfrm>
            <a:off x="1624328" y="1132756"/>
            <a:ext cx="1332000" cy="216000"/>
            <a:chOff x="1198144" y="862657"/>
            <a:chExt cx="1332000" cy="216000"/>
          </a:xfrm>
        </p:grpSpPr>
        <p:sp>
          <p:nvSpPr>
            <p:cNvPr id="6" name="Rectangle: Rounded Corners 6">
              <a:extLst>
                <a:ext uri="{FF2B5EF4-FFF2-40B4-BE49-F238E27FC236}">
                  <a16:creationId xmlns:a16="http://schemas.microsoft.com/office/drawing/2014/main" id="{A0B7BBD4-DDD7-6932-FBA9-28B13A61BA8B}"/>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Client retention</a:t>
              </a:r>
            </a:p>
          </p:txBody>
        </p:sp>
        <p:pic>
          <p:nvPicPr>
            <p:cNvPr id="7" name="Graphic 6">
              <a:extLst>
                <a:ext uri="{FF2B5EF4-FFF2-40B4-BE49-F238E27FC236}">
                  <a16:creationId xmlns:a16="http://schemas.microsoft.com/office/drawing/2014/main" id="{1975BE5B-036D-F653-6BF4-0CCCA03E95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
        <p:nvSpPr>
          <p:cNvPr id="14" name="Rectangle: Rounded Corners 6">
            <a:extLst>
              <a:ext uri="{FF2B5EF4-FFF2-40B4-BE49-F238E27FC236}">
                <a16:creationId xmlns:a16="http://schemas.microsoft.com/office/drawing/2014/main" id="{DBBDE66A-C683-EA99-F883-BF70B117E2C7}"/>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27169ABB-D290-19A7-234B-6BA909A19125}"/>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D5E6517E-BC2C-E2F7-B609-42DD4120A3B5}"/>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7" name="Graphic 16">
              <a:extLst>
                <a:ext uri="{FF2B5EF4-FFF2-40B4-BE49-F238E27FC236}">
                  <a16:creationId xmlns:a16="http://schemas.microsoft.com/office/drawing/2014/main" id="{71C266B4-BE63-7552-B333-0A4CF05253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grpSp>
        <p:nvGrpSpPr>
          <p:cNvPr id="18" name="Group 17">
            <a:extLst>
              <a:ext uri="{FF2B5EF4-FFF2-40B4-BE49-F238E27FC236}">
                <a16:creationId xmlns:a16="http://schemas.microsoft.com/office/drawing/2014/main" id="{B3DF35A2-A282-D2EC-4376-7472EDABAF46}"/>
              </a:ext>
            </a:extLst>
          </p:cNvPr>
          <p:cNvGrpSpPr/>
          <p:nvPr/>
        </p:nvGrpSpPr>
        <p:grpSpPr>
          <a:xfrm>
            <a:off x="8868697" y="1127774"/>
            <a:ext cx="1260000" cy="216000"/>
            <a:chOff x="1194743" y="1140160"/>
            <a:chExt cx="1260000" cy="216000"/>
          </a:xfrm>
        </p:grpSpPr>
        <p:sp>
          <p:nvSpPr>
            <p:cNvPr id="19" name="Rectangle: Rounded Corners 6">
              <a:extLst>
                <a:ext uri="{FF2B5EF4-FFF2-40B4-BE49-F238E27FC236}">
                  <a16:creationId xmlns:a16="http://schemas.microsoft.com/office/drawing/2014/main" id="{C0AFF869-54C3-7AFD-7460-2D2523F58D51}"/>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20" name="Graphic 19">
              <a:extLst>
                <a:ext uri="{FF2B5EF4-FFF2-40B4-BE49-F238E27FC236}">
                  <a16:creationId xmlns:a16="http://schemas.microsoft.com/office/drawing/2014/main" id="{14F294F3-4FEA-BA4C-BA7C-B462DF2BB0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grpSp>
        <p:nvGrpSpPr>
          <p:cNvPr id="10" name="Group 9">
            <a:extLst>
              <a:ext uri="{FF2B5EF4-FFF2-40B4-BE49-F238E27FC236}">
                <a16:creationId xmlns:a16="http://schemas.microsoft.com/office/drawing/2014/main" id="{931302C7-EBBD-C19F-990E-A01611B2762C}"/>
              </a:ext>
            </a:extLst>
          </p:cNvPr>
          <p:cNvGrpSpPr/>
          <p:nvPr/>
        </p:nvGrpSpPr>
        <p:grpSpPr>
          <a:xfrm>
            <a:off x="791847" y="2523018"/>
            <a:ext cx="3022910" cy="584775"/>
            <a:chOff x="767112" y="2790774"/>
            <a:chExt cx="3022910" cy="584775"/>
          </a:xfrm>
        </p:grpSpPr>
        <p:sp>
          <p:nvSpPr>
            <p:cNvPr id="11" name="TextBox 10">
              <a:extLst>
                <a:ext uri="{FF2B5EF4-FFF2-40B4-BE49-F238E27FC236}">
                  <a16:creationId xmlns:a16="http://schemas.microsoft.com/office/drawing/2014/main" id="{715FB8A1-6CD8-AC8E-803F-80FF9219919F}"/>
                </a:ext>
                <a:ext uri="{C183D7F6-B498-43B3-948B-1728B52AA6E4}">
                  <adec:decorative xmlns:adec="http://schemas.microsoft.com/office/drawing/2017/decorative" val="0"/>
                </a:ext>
              </a:extLst>
            </p:cNvPr>
            <p:cNvSpPr txBox="1"/>
            <p:nvPr/>
          </p:nvSpPr>
          <p:spPr>
            <a:xfrm>
              <a:off x="1124977" y="2790774"/>
              <a:ext cx="2665045"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CRM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Loan origination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Document management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2" name="Picture 2" descr="Copilot Studio Generative AI pricing - Power Platform Community">
              <a:extLst>
                <a:ext uri="{FF2B5EF4-FFF2-40B4-BE49-F238E27FC236}">
                  <a16:creationId xmlns:a16="http://schemas.microsoft.com/office/drawing/2014/main" id="{A2C973EF-0A49-5EF8-3059-B67067746E2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9D233508-556A-CEEA-DE06-362F2AEF97F2}"/>
              </a:ext>
            </a:extLst>
          </p:cNvPr>
          <p:cNvGrpSpPr/>
          <p:nvPr/>
        </p:nvGrpSpPr>
        <p:grpSpPr>
          <a:xfrm>
            <a:off x="4295031" y="2523244"/>
            <a:ext cx="3162134" cy="584775"/>
            <a:chOff x="767112" y="2790774"/>
            <a:chExt cx="3162134" cy="584775"/>
          </a:xfrm>
        </p:grpSpPr>
        <p:sp>
          <p:nvSpPr>
            <p:cNvPr id="23" name="TextBox 22">
              <a:extLst>
                <a:ext uri="{FF2B5EF4-FFF2-40B4-BE49-F238E27FC236}">
                  <a16:creationId xmlns:a16="http://schemas.microsoft.com/office/drawing/2014/main" id="{E11555D3-3299-7521-0C3C-54B9AACAD063}"/>
                </a:ext>
                <a:ext uri="{C183D7F6-B498-43B3-948B-1728B52AA6E4}">
                  <adec:decorative xmlns:adec="http://schemas.microsoft.com/office/drawing/2017/decorative" val="0"/>
                </a:ext>
              </a:extLst>
            </p:cNvPr>
            <p:cNvSpPr txBox="1"/>
            <p:nvPr/>
          </p:nvSpPr>
          <p:spPr>
            <a:xfrm>
              <a:off x="1124977" y="2790774"/>
              <a:ext cx="2804269"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CRM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Loan origination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Document management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4" name="Picture 2" descr="Copilot Studio Generative AI pricing - Power Platform Community">
              <a:extLst>
                <a:ext uri="{FF2B5EF4-FFF2-40B4-BE49-F238E27FC236}">
                  <a16:creationId xmlns:a16="http://schemas.microsoft.com/office/drawing/2014/main" id="{F22A5576-BAAA-2451-CB60-2ACED6DD41C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4BDE08E9-BFE6-ACBC-1607-6D6D2A40776A}"/>
              </a:ext>
            </a:extLst>
          </p:cNvPr>
          <p:cNvGrpSpPr/>
          <p:nvPr/>
        </p:nvGrpSpPr>
        <p:grpSpPr>
          <a:xfrm>
            <a:off x="7781702" y="2505666"/>
            <a:ext cx="3162134" cy="584775"/>
            <a:chOff x="767112" y="2790774"/>
            <a:chExt cx="3162134" cy="584775"/>
          </a:xfrm>
        </p:grpSpPr>
        <p:sp>
          <p:nvSpPr>
            <p:cNvPr id="26" name="TextBox 25">
              <a:extLst>
                <a:ext uri="{FF2B5EF4-FFF2-40B4-BE49-F238E27FC236}">
                  <a16:creationId xmlns:a16="http://schemas.microsoft.com/office/drawing/2014/main" id="{40D54616-4329-22E4-98D5-FCD17A589C48}"/>
                </a:ext>
                <a:ext uri="{C183D7F6-B498-43B3-948B-1728B52AA6E4}">
                  <adec:decorative xmlns:adec="http://schemas.microsoft.com/office/drawing/2017/decorative" val="0"/>
                </a:ext>
              </a:extLst>
            </p:cNvPr>
            <p:cNvSpPr txBox="1"/>
            <p:nvPr/>
          </p:nvSpPr>
          <p:spPr>
            <a:xfrm>
              <a:off x="1124977" y="2790774"/>
              <a:ext cx="2804269"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CRM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Loan origination solution</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Document management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6" name="Picture 2" descr="Copilot Studio Generative AI pricing - Power Platform Community">
              <a:extLst>
                <a:ext uri="{FF2B5EF4-FFF2-40B4-BE49-F238E27FC236}">
                  <a16:creationId xmlns:a16="http://schemas.microsoft.com/office/drawing/2014/main" id="{6A0B86E7-9256-C716-AA43-69108B85375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B38098D3-D5E2-40C9-5356-68C14A3F1B12}"/>
              </a:ext>
            </a:extLst>
          </p:cNvPr>
          <p:cNvGrpSpPr/>
          <p:nvPr/>
        </p:nvGrpSpPr>
        <p:grpSpPr>
          <a:xfrm>
            <a:off x="5993569" y="4987489"/>
            <a:ext cx="3165865" cy="584775"/>
            <a:chOff x="767112" y="2790774"/>
            <a:chExt cx="3165865" cy="584775"/>
          </a:xfrm>
        </p:grpSpPr>
        <p:sp>
          <p:nvSpPr>
            <p:cNvPr id="38" name="TextBox 37">
              <a:extLst>
                <a:ext uri="{FF2B5EF4-FFF2-40B4-BE49-F238E27FC236}">
                  <a16:creationId xmlns:a16="http://schemas.microsoft.com/office/drawing/2014/main" id="{4EE63C81-6D67-FDCC-9CE1-0AD8C1EE51CD}"/>
                </a:ext>
                <a:ext uri="{C183D7F6-B498-43B3-948B-1728B52AA6E4}">
                  <adec:decorative xmlns:adec="http://schemas.microsoft.com/office/drawing/2017/decorative" val="0"/>
                </a:ext>
              </a:extLst>
            </p:cNvPr>
            <p:cNvSpPr txBox="1"/>
            <p:nvPr/>
          </p:nvSpPr>
          <p:spPr>
            <a:xfrm>
              <a:off x="1124977" y="2790774"/>
              <a:ext cx="2808000"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CRM solution</a:t>
              </a: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Loan origination solution</a:t>
              </a: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Document management solution</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41C7D878-4DA8-C468-C261-AE7CE1AD58B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38425395-3362-3746-1C36-500AB690721D}"/>
              </a:ext>
            </a:extLst>
          </p:cNvPr>
          <p:cNvGrpSpPr/>
          <p:nvPr/>
        </p:nvGrpSpPr>
        <p:grpSpPr>
          <a:xfrm>
            <a:off x="2706290" y="5140629"/>
            <a:ext cx="1883509" cy="360000"/>
            <a:chOff x="588263" y="1217924"/>
            <a:chExt cx="1883509" cy="360000"/>
          </a:xfrm>
        </p:grpSpPr>
        <p:pic>
          <p:nvPicPr>
            <p:cNvPr id="41" name="Picture 40" descr="Zip Co logo SVG free download, id: 101874 - Brandlogos.net">
              <a:hlinkClick r:id="rId9"/>
              <a:extLst>
                <a:ext uri="{FF2B5EF4-FFF2-40B4-BE49-F238E27FC236}">
                  <a16:creationId xmlns:a16="http://schemas.microsoft.com/office/drawing/2014/main" id="{BD6953DB-E1B6-2B5F-A1DF-A8C37251CA6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2" name="TextBox 41">
              <a:extLst>
                <a:ext uri="{FF2B5EF4-FFF2-40B4-BE49-F238E27FC236}">
                  <a16:creationId xmlns:a16="http://schemas.microsoft.com/office/drawing/2014/main" id="{7D274185-8F1F-5023-CB72-277422AC81C1}"/>
                </a:ext>
                <a:ext uri="{C183D7F6-B498-43B3-948B-1728B52AA6E4}">
                  <adec:decorative xmlns:adec="http://schemas.microsoft.com/office/drawing/2017/decorative" val="0"/>
                </a:ext>
              </a:extLst>
            </p:cNvPr>
            <p:cNvSpPr txBox="1"/>
            <p:nvPr/>
          </p:nvSpPr>
          <p:spPr>
            <a:xfrm>
              <a:off x="1047214" y="1313286"/>
              <a:ext cx="1424558"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1</a:t>
              </a:r>
              <a:endParaRPr lang="en-US" sz="1100" noProof="0" dirty="0">
                <a:solidFill>
                  <a:prstClr val="black"/>
                </a:solidFill>
                <a:latin typeface="Segoe UI Semibold"/>
              </a:endParaRPr>
            </a:p>
          </p:txBody>
        </p:sp>
      </p:grpSp>
      <p:grpSp>
        <p:nvGrpSpPr>
          <p:cNvPr id="8" name="Group 7">
            <a:extLst>
              <a:ext uri="{FF2B5EF4-FFF2-40B4-BE49-F238E27FC236}">
                <a16:creationId xmlns:a16="http://schemas.microsoft.com/office/drawing/2014/main" id="{1DAE1359-08F8-C4FE-BD9F-A52471265617}"/>
              </a:ext>
            </a:extLst>
          </p:cNvPr>
          <p:cNvGrpSpPr/>
          <p:nvPr/>
        </p:nvGrpSpPr>
        <p:grpSpPr>
          <a:xfrm>
            <a:off x="3043023" y="1140281"/>
            <a:ext cx="1750785" cy="203493"/>
            <a:chOff x="1198143" y="862657"/>
            <a:chExt cx="1750785" cy="203493"/>
          </a:xfrm>
        </p:grpSpPr>
        <p:sp>
          <p:nvSpPr>
            <p:cNvPr id="13" name="Rectangle: Rounded Corners 6">
              <a:extLst>
                <a:ext uri="{FF2B5EF4-FFF2-40B4-BE49-F238E27FC236}">
                  <a16:creationId xmlns:a16="http://schemas.microsoft.com/office/drawing/2014/main" id="{EA9FBB92-EF39-B6DC-551D-F037725B0530}"/>
                </a:ext>
                <a:ext uri="{C183D7F6-B498-43B3-948B-1728B52AA6E4}">
                  <adec:decorative xmlns:adec="http://schemas.microsoft.com/office/drawing/2017/decorative" val="1"/>
                </a:ext>
              </a:extLst>
            </p:cNvPr>
            <p:cNvSpPr/>
            <p:nvPr/>
          </p:nvSpPr>
          <p:spPr bwMode="auto">
            <a:xfrm>
              <a:off x="1198143" y="862657"/>
              <a:ext cx="1750785" cy="203493"/>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Assets under management</a:t>
              </a:r>
            </a:p>
          </p:txBody>
        </p:sp>
        <p:pic>
          <p:nvPicPr>
            <p:cNvPr id="21" name="Graphic 20">
              <a:extLst>
                <a:ext uri="{FF2B5EF4-FFF2-40B4-BE49-F238E27FC236}">
                  <a16:creationId xmlns:a16="http://schemas.microsoft.com/office/drawing/2014/main" id="{286D13E0-D156-071C-DB30-30144C6E57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40422909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3685-3E6C-AEC7-0899-38B4FB55FADA}"/>
            </a:ext>
          </a:extLst>
        </p:cNvPr>
        <p:cNvGrpSpPr/>
        <p:nvPr/>
      </p:nvGrpSpPr>
      <p:grpSpPr>
        <a:xfrm>
          <a:off x="0" y="0"/>
          <a:ext cx="0" cy="0"/>
          <a:chOff x="0" y="0"/>
          <a:chExt cx="0" cy="0"/>
        </a:xfrm>
      </p:grpSpPr>
      <p:sp>
        <p:nvSpPr>
          <p:cNvPr id="32" name="Title 31">
            <a:extLst>
              <a:ext uri="{FF2B5EF4-FFF2-40B4-BE49-F238E27FC236}">
                <a16:creationId xmlns:a16="http://schemas.microsoft.com/office/drawing/2014/main" id="{E8C57B36-E3C7-F5AE-BE1E-746D8A86FFA7}"/>
              </a:ext>
            </a:extLst>
          </p:cNvPr>
          <p:cNvSpPr>
            <a:spLocks noGrp="1"/>
          </p:cNvSpPr>
          <p:nvPr>
            <p:ph type="title"/>
          </p:nvPr>
        </p:nvSpPr>
        <p:spPr>
          <a:xfrm>
            <a:off x="584200" y="387766"/>
            <a:ext cx="5672544" cy="263149"/>
          </a:xfrm>
        </p:spPr>
        <p:txBody>
          <a:bodyPr/>
          <a:lstStyle/>
          <a:p>
            <a:r>
              <a:rPr lang="en-US" noProof="0" dirty="0">
                <a:solidFill>
                  <a:srgbClr val="0078D4"/>
                </a:solidFill>
              </a:rPr>
              <a:t>Insurance | </a:t>
            </a:r>
            <a:r>
              <a:rPr lang="en-US" noProof="0" dirty="0"/>
              <a:t>Process a claim</a:t>
            </a:r>
          </a:p>
        </p:txBody>
      </p:sp>
      <p:sp>
        <p:nvSpPr>
          <p:cNvPr id="92" name="Text Placeholder 46">
            <a:extLst>
              <a:ext uri="{FF2B5EF4-FFF2-40B4-BE49-F238E27FC236}">
                <a16:creationId xmlns:a16="http://schemas.microsoft.com/office/drawing/2014/main" id="{E7D0ECC3-5733-95DB-CA36-CDB7A0237650}"/>
              </a:ext>
            </a:extLst>
          </p:cNvPr>
          <p:cNvSpPr>
            <a:spLocks noGrp="1"/>
          </p:cNvSpPr>
          <p:nvPr>
            <p:ph type="body" sz="quarter" idx="11"/>
          </p:nvPr>
        </p:nvSpPr>
        <p:spPr>
          <a:xfrm>
            <a:off x="584200" y="1593881"/>
            <a:ext cx="2808000" cy="345600"/>
          </a:xfrm>
        </p:spPr>
        <p:txBody>
          <a:bodyPr/>
          <a:lstStyle/>
          <a:p>
            <a:r>
              <a:rPr lang="en-US" spc="-30" noProof="0"/>
              <a:t>1. Summarize customer support issues</a:t>
            </a:r>
          </a:p>
        </p:txBody>
      </p:sp>
      <p:sp>
        <p:nvSpPr>
          <p:cNvPr id="93" name="Text Placeholder 47">
            <a:extLst>
              <a:ext uri="{FF2B5EF4-FFF2-40B4-BE49-F238E27FC236}">
                <a16:creationId xmlns:a16="http://schemas.microsoft.com/office/drawing/2014/main" id="{970FF1F8-91A3-6470-DC91-5889F93761E1}"/>
              </a:ext>
            </a:extLst>
          </p:cNvPr>
          <p:cNvSpPr>
            <a:spLocks noGrp="1"/>
          </p:cNvSpPr>
          <p:nvPr>
            <p:ph type="body" sz="quarter" idx="12"/>
          </p:nvPr>
        </p:nvSpPr>
        <p:spPr>
          <a:xfrm>
            <a:off x="584200" y="4052218"/>
            <a:ext cx="2808000" cy="345600"/>
          </a:xfrm>
        </p:spPr>
        <p:txBody>
          <a:bodyPr/>
          <a:lstStyle/>
          <a:p>
            <a:r>
              <a:rPr lang="en-US" noProof="0" dirty="0"/>
              <a:t>6. Respond to the claim</a:t>
            </a:r>
          </a:p>
        </p:txBody>
      </p:sp>
      <p:sp>
        <p:nvSpPr>
          <p:cNvPr id="94" name="Text Placeholder 48">
            <a:extLst>
              <a:ext uri="{FF2B5EF4-FFF2-40B4-BE49-F238E27FC236}">
                <a16:creationId xmlns:a16="http://schemas.microsoft.com/office/drawing/2014/main" id="{54744EEC-2F6D-5B49-CDAE-B2675FF735D6}"/>
              </a:ext>
            </a:extLst>
          </p:cNvPr>
          <p:cNvSpPr>
            <a:spLocks noGrp="1"/>
          </p:cNvSpPr>
          <p:nvPr>
            <p:ph type="body" sz="quarter" idx="13"/>
          </p:nvPr>
        </p:nvSpPr>
        <p:spPr>
          <a:xfrm>
            <a:off x="4047840" y="1593881"/>
            <a:ext cx="2808000" cy="345600"/>
          </a:xfrm>
        </p:spPr>
        <p:txBody>
          <a:bodyPr/>
          <a:lstStyle/>
          <a:p>
            <a:r>
              <a:rPr lang="en-US" noProof="0"/>
              <a:t>2. Update a claims form</a:t>
            </a:r>
          </a:p>
        </p:txBody>
      </p:sp>
      <p:sp>
        <p:nvSpPr>
          <p:cNvPr id="95" name="Text Placeholder 49">
            <a:extLst>
              <a:ext uri="{FF2B5EF4-FFF2-40B4-BE49-F238E27FC236}">
                <a16:creationId xmlns:a16="http://schemas.microsoft.com/office/drawing/2014/main" id="{A797927A-4567-AEA3-3E84-22AC8C0B6E40}"/>
              </a:ext>
            </a:extLst>
          </p:cNvPr>
          <p:cNvSpPr>
            <a:spLocks noGrp="1"/>
          </p:cNvSpPr>
          <p:nvPr>
            <p:ph type="body" sz="quarter" idx="14"/>
          </p:nvPr>
        </p:nvSpPr>
        <p:spPr>
          <a:xfrm>
            <a:off x="4047840" y="4052218"/>
            <a:ext cx="2808000" cy="345600"/>
          </a:xfrm>
        </p:spPr>
        <p:txBody>
          <a:bodyPr/>
          <a:lstStyle/>
          <a:p>
            <a:r>
              <a:rPr lang="en-US" noProof="0"/>
              <a:t>5. Summarize FNOL call</a:t>
            </a:r>
          </a:p>
        </p:txBody>
      </p:sp>
      <p:sp>
        <p:nvSpPr>
          <p:cNvPr id="98" name="Text Placeholder 50">
            <a:extLst>
              <a:ext uri="{FF2B5EF4-FFF2-40B4-BE49-F238E27FC236}">
                <a16:creationId xmlns:a16="http://schemas.microsoft.com/office/drawing/2014/main" id="{0BEF703D-7BE2-24F6-1728-C2E9B4AF7A6B}"/>
              </a:ext>
            </a:extLst>
          </p:cNvPr>
          <p:cNvSpPr>
            <a:spLocks noGrp="1"/>
          </p:cNvSpPr>
          <p:nvPr>
            <p:ph type="body" sz="quarter" idx="15"/>
          </p:nvPr>
        </p:nvSpPr>
        <p:spPr>
          <a:xfrm>
            <a:off x="7511481" y="1593881"/>
            <a:ext cx="2808000" cy="345600"/>
          </a:xfrm>
        </p:spPr>
        <p:txBody>
          <a:bodyPr/>
          <a:lstStyle/>
          <a:p>
            <a:r>
              <a:rPr lang="en-US" noProof="0"/>
              <a:t>3. Search repository</a:t>
            </a:r>
          </a:p>
        </p:txBody>
      </p:sp>
      <p:sp>
        <p:nvSpPr>
          <p:cNvPr id="99" name="Text Placeholder 51">
            <a:extLst>
              <a:ext uri="{FF2B5EF4-FFF2-40B4-BE49-F238E27FC236}">
                <a16:creationId xmlns:a16="http://schemas.microsoft.com/office/drawing/2014/main" id="{D5155C27-7364-7092-8993-7D545EC124B8}"/>
              </a:ext>
            </a:extLst>
          </p:cNvPr>
          <p:cNvSpPr>
            <a:spLocks noGrp="1"/>
          </p:cNvSpPr>
          <p:nvPr>
            <p:ph type="body" sz="quarter" idx="16"/>
          </p:nvPr>
        </p:nvSpPr>
        <p:spPr>
          <a:xfrm>
            <a:off x="7511481" y="4052218"/>
            <a:ext cx="2808000" cy="345600"/>
          </a:xfrm>
        </p:spPr>
        <p:txBody>
          <a:bodyPr/>
          <a:lstStyle/>
          <a:p>
            <a:r>
              <a:rPr lang="en-US" noProof="0"/>
              <a:t>4. Prepare for a meeting</a:t>
            </a:r>
          </a:p>
        </p:txBody>
      </p:sp>
      <p:sp>
        <p:nvSpPr>
          <p:cNvPr id="55" name="Text Placeholder 54">
            <a:extLst>
              <a:ext uri="{FF2B5EF4-FFF2-40B4-BE49-F238E27FC236}">
                <a16:creationId xmlns:a16="http://schemas.microsoft.com/office/drawing/2014/main" id="{E4AA91E4-E1A9-7676-F97D-0C7F799A9DA8}"/>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100" name="Text Placeholder 53">
            <a:extLst>
              <a:ext uri="{FF2B5EF4-FFF2-40B4-BE49-F238E27FC236}">
                <a16:creationId xmlns:a16="http://schemas.microsoft.com/office/drawing/2014/main" id="{0C38ED82-1877-63C2-2C69-FDCB4E579F59}"/>
              </a:ext>
            </a:extLst>
          </p:cNvPr>
          <p:cNvSpPr>
            <a:spLocks noGrp="1"/>
          </p:cNvSpPr>
          <p:nvPr>
            <p:ph type="body" sz="quarter" idx="18"/>
          </p:nvPr>
        </p:nvSpPr>
        <p:spPr>
          <a:xfrm>
            <a:off x="584200" y="2032188"/>
            <a:ext cx="2808000" cy="626701"/>
          </a:xfrm>
        </p:spPr>
        <p:txBody>
          <a:bodyPr/>
          <a:lstStyle/>
          <a:p>
            <a:r>
              <a:rPr lang="en-US" noProof="0"/>
              <a:t>Develop a Power Automate workflow to notify claims agents of issues with their customers.</a:t>
            </a:r>
          </a:p>
        </p:txBody>
      </p:sp>
      <p:sp>
        <p:nvSpPr>
          <p:cNvPr id="101" name="Text Placeholder 54">
            <a:extLst>
              <a:ext uri="{FF2B5EF4-FFF2-40B4-BE49-F238E27FC236}">
                <a16:creationId xmlns:a16="http://schemas.microsoft.com/office/drawing/2014/main" id="{C69A7172-FED1-2E44-D7A0-3191032EBB68}"/>
              </a:ext>
            </a:extLst>
          </p:cNvPr>
          <p:cNvSpPr>
            <a:spLocks noGrp="1"/>
          </p:cNvSpPr>
          <p:nvPr>
            <p:ph type="body" sz="quarter" idx="19"/>
          </p:nvPr>
        </p:nvSpPr>
        <p:spPr>
          <a:xfrm>
            <a:off x="4047840" y="2032188"/>
            <a:ext cx="2808000" cy="626701"/>
          </a:xfrm>
        </p:spPr>
        <p:txBody>
          <a:bodyPr/>
          <a:lstStyle/>
          <a:p>
            <a:r>
              <a:rPr lang="en-US" noProof="0"/>
              <a:t>Use Copilot to update a claims form based on information in an email.</a:t>
            </a:r>
          </a:p>
        </p:txBody>
      </p:sp>
      <p:sp>
        <p:nvSpPr>
          <p:cNvPr id="102" name="Text Placeholder 55">
            <a:extLst>
              <a:ext uri="{FF2B5EF4-FFF2-40B4-BE49-F238E27FC236}">
                <a16:creationId xmlns:a16="http://schemas.microsoft.com/office/drawing/2014/main" id="{67D6C2B2-3D0D-2337-D3C6-6B521A5421EC}"/>
              </a:ext>
            </a:extLst>
          </p:cNvPr>
          <p:cNvSpPr>
            <a:spLocks noGrp="1"/>
          </p:cNvSpPr>
          <p:nvPr>
            <p:ph type="body" sz="quarter" idx="20"/>
          </p:nvPr>
        </p:nvSpPr>
        <p:spPr>
          <a:xfrm>
            <a:off x="7511481" y="2032188"/>
            <a:ext cx="2808000" cy="626701"/>
          </a:xfrm>
        </p:spPr>
        <p:txBody>
          <a:bodyPr/>
          <a:lstStyle/>
          <a:p>
            <a:r>
              <a:rPr lang="en-US" noProof="0"/>
              <a:t>Use a custom agent built using Copilot Studio to find answers to common questions.</a:t>
            </a:r>
          </a:p>
        </p:txBody>
      </p:sp>
      <p:sp>
        <p:nvSpPr>
          <p:cNvPr id="103" name="Text Placeholder 56">
            <a:extLst>
              <a:ext uri="{FF2B5EF4-FFF2-40B4-BE49-F238E27FC236}">
                <a16:creationId xmlns:a16="http://schemas.microsoft.com/office/drawing/2014/main" id="{BC2422E2-CB08-6E0F-A1EE-24608D0C003F}"/>
              </a:ext>
            </a:extLst>
          </p:cNvPr>
          <p:cNvSpPr>
            <a:spLocks noGrp="1"/>
          </p:cNvSpPr>
          <p:nvPr>
            <p:ph type="body" sz="quarter" idx="21"/>
          </p:nvPr>
        </p:nvSpPr>
        <p:spPr>
          <a:xfrm>
            <a:off x="584200" y="3208260"/>
            <a:ext cx="2808000" cy="626701"/>
          </a:xfrm>
        </p:spPr>
        <p:txBody>
          <a:bodyPr/>
          <a:lstStyle/>
          <a:p>
            <a:r>
              <a:rPr lang="en-US" noProof="0"/>
              <a:t>Benefit: </a:t>
            </a:r>
            <a:r>
              <a:rPr lang="en-US" b="1" noProof="0"/>
              <a:t>Prioritize customer issues </a:t>
            </a:r>
            <a:r>
              <a:rPr lang="en-US" noProof="0"/>
              <a:t>from a given time period.</a:t>
            </a:r>
          </a:p>
        </p:txBody>
      </p:sp>
      <p:sp>
        <p:nvSpPr>
          <p:cNvPr id="104" name="Text Placeholder 57">
            <a:extLst>
              <a:ext uri="{FF2B5EF4-FFF2-40B4-BE49-F238E27FC236}">
                <a16:creationId xmlns:a16="http://schemas.microsoft.com/office/drawing/2014/main" id="{10839322-8AD8-87F0-B4F5-B9FB8103ACC6}"/>
              </a:ext>
            </a:extLst>
          </p:cNvPr>
          <p:cNvSpPr>
            <a:spLocks noGrp="1"/>
          </p:cNvSpPr>
          <p:nvPr>
            <p:ph type="body" sz="quarter" idx="22"/>
          </p:nvPr>
        </p:nvSpPr>
        <p:spPr>
          <a:xfrm>
            <a:off x="584200" y="5641938"/>
            <a:ext cx="2808000" cy="626701"/>
          </a:xfrm>
        </p:spPr>
        <p:txBody>
          <a:bodyPr/>
          <a:lstStyle/>
          <a:p>
            <a:r>
              <a:rPr lang="en-US" noProof="0"/>
              <a:t>Benefit: </a:t>
            </a:r>
            <a:r>
              <a:rPr lang="en-US" b="1" noProof="0"/>
              <a:t>Quickly draft email content </a:t>
            </a:r>
            <a:r>
              <a:rPr lang="en-US" noProof="0"/>
              <a:t>with the appropriate tone and depth.</a:t>
            </a:r>
          </a:p>
        </p:txBody>
      </p:sp>
      <p:sp>
        <p:nvSpPr>
          <p:cNvPr id="105" name="Text Placeholder 58">
            <a:extLst>
              <a:ext uri="{FF2B5EF4-FFF2-40B4-BE49-F238E27FC236}">
                <a16:creationId xmlns:a16="http://schemas.microsoft.com/office/drawing/2014/main" id="{1588BD5A-1C6A-ECC8-7F4F-81BE4F9B905B}"/>
              </a:ext>
            </a:extLst>
          </p:cNvPr>
          <p:cNvSpPr>
            <a:spLocks noGrp="1"/>
          </p:cNvSpPr>
          <p:nvPr>
            <p:ph type="body" sz="quarter" idx="23"/>
          </p:nvPr>
        </p:nvSpPr>
        <p:spPr>
          <a:xfrm>
            <a:off x="4047840" y="3208260"/>
            <a:ext cx="2808000" cy="626701"/>
          </a:xfrm>
        </p:spPr>
        <p:txBody>
          <a:bodyPr/>
          <a:lstStyle/>
          <a:p>
            <a:r>
              <a:rPr lang="en-US" noProof="0"/>
              <a:t>Benefit: </a:t>
            </a:r>
            <a:r>
              <a:rPr lang="en-US" b="1" noProof="0"/>
              <a:t>Quickly update claims forms </a:t>
            </a:r>
            <a:r>
              <a:rPr lang="en-US" noProof="0"/>
              <a:t>without having to search for specific content.</a:t>
            </a:r>
          </a:p>
        </p:txBody>
      </p:sp>
      <p:sp>
        <p:nvSpPr>
          <p:cNvPr id="106" name="Text Placeholder 59">
            <a:extLst>
              <a:ext uri="{FF2B5EF4-FFF2-40B4-BE49-F238E27FC236}">
                <a16:creationId xmlns:a16="http://schemas.microsoft.com/office/drawing/2014/main" id="{C06979A1-E369-7582-A8BD-30295AE2513F}"/>
              </a:ext>
            </a:extLst>
          </p:cNvPr>
          <p:cNvSpPr>
            <a:spLocks noGrp="1"/>
          </p:cNvSpPr>
          <p:nvPr>
            <p:ph type="body" sz="quarter" idx="24"/>
          </p:nvPr>
        </p:nvSpPr>
        <p:spPr>
          <a:xfrm>
            <a:off x="4047840" y="5641938"/>
            <a:ext cx="2808000" cy="626701"/>
          </a:xfrm>
        </p:spPr>
        <p:txBody>
          <a:bodyPr/>
          <a:lstStyle/>
          <a:p>
            <a:r>
              <a:rPr lang="en-US" noProof="0"/>
              <a:t>Benefit: </a:t>
            </a:r>
            <a:r>
              <a:rPr lang="en-US" b="1" noProof="0"/>
              <a:t>Ensure call transcripts are captured </a:t>
            </a:r>
            <a:r>
              <a:rPr lang="en-US" noProof="0"/>
              <a:t>and important points are captured in a summary.</a:t>
            </a:r>
          </a:p>
        </p:txBody>
      </p:sp>
      <p:sp>
        <p:nvSpPr>
          <p:cNvPr id="107" name="Text Placeholder 60">
            <a:extLst>
              <a:ext uri="{FF2B5EF4-FFF2-40B4-BE49-F238E27FC236}">
                <a16:creationId xmlns:a16="http://schemas.microsoft.com/office/drawing/2014/main" id="{78444432-3F0A-F4B8-3FEF-22D5D6349626}"/>
              </a:ext>
            </a:extLst>
          </p:cNvPr>
          <p:cNvSpPr>
            <a:spLocks noGrp="1"/>
          </p:cNvSpPr>
          <p:nvPr>
            <p:ph type="body" sz="quarter" idx="25"/>
          </p:nvPr>
        </p:nvSpPr>
        <p:spPr>
          <a:xfrm>
            <a:off x="7511481" y="3208260"/>
            <a:ext cx="2808000" cy="626701"/>
          </a:xfrm>
        </p:spPr>
        <p:txBody>
          <a:bodyPr>
            <a:normAutofit/>
          </a:bodyPr>
          <a:lstStyle/>
          <a:p>
            <a:r>
              <a:rPr lang="en-US" noProof="0"/>
              <a:t>Benefit: </a:t>
            </a:r>
            <a:r>
              <a:rPr lang="en-US" b="1" noProof="0"/>
              <a:t>Quickly get answers to questions </a:t>
            </a:r>
            <a:r>
              <a:rPr lang="en-US" noProof="0"/>
              <a:t>about policy coverages.</a:t>
            </a:r>
          </a:p>
        </p:txBody>
      </p:sp>
      <p:sp>
        <p:nvSpPr>
          <p:cNvPr id="110" name="Text Placeholder 82">
            <a:extLst>
              <a:ext uri="{FF2B5EF4-FFF2-40B4-BE49-F238E27FC236}">
                <a16:creationId xmlns:a16="http://schemas.microsoft.com/office/drawing/2014/main" id="{DDA30896-BF3F-37E1-AE18-06D4DE8EC9A0}"/>
              </a:ext>
            </a:extLst>
          </p:cNvPr>
          <p:cNvSpPr>
            <a:spLocks noGrp="1"/>
          </p:cNvSpPr>
          <p:nvPr>
            <p:ph type="body" sz="quarter" idx="26"/>
          </p:nvPr>
        </p:nvSpPr>
        <p:spPr>
          <a:xfrm>
            <a:off x="7511481" y="5641938"/>
            <a:ext cx="2808000" cy="626701"/>
          </a:xfrm>
        </p:spPr>
        <p:txBody>
          <a:bodyPr/>
          <a:lstStyle/>
          <a:p>
            <a:r>
              <a:rPr lang="en-US" noProof="0"/>
              <a:t>Benefit: </a:t>
            </a:r>
            <a:r>
              <a:rPr lang="en-US" b="1" noProof="0"/>
              <a:t>Quickly summarize documentation</a:t>
            </a:r>
            <a:r>
              <a:rPr lang="en-US" noProof="0"/>
              <a:t> across internal documents and customer calls and emails.</a:t>
            </a:r>
          </a:p>
        </p:txBody>
      </p:sp>
      <p:sp>
        <p:nvSpPr>
          <p:cNvPr id="111" name="Text Placeholder 83">
            <a:extLst>
              <a:ext uri="{FF2B5EF4-FFF2-40B4-BE49-F238E27FC236}">
                <a16:creationId xmlns:a16="http://schemas.microsoft.com/office/drawing/2014/main" id="{0D434B14-7066-B318-3340-8BB70FF19664}"/>
              </a:ext>
            </a:extLst>
          </p:cNvPr>
          <p:cNvSpPr>
            <a:spLocks noGrp="1"/>
          </p:cNvSpPr>
          <p:nvPr>
            <p:ph type="body" sz="quarter" idx="27"/>
          </p:nvPr>
        </p:nvSpPr>
        <p:spPr>
          <a:xfrm>
            <a:off x="584200" y="4488366"/>
            <a:ext cx="2808000" cy="626701"/>
          </a:xfrm>
        </p:spPr>
        <p:txBody>
          <a:bodyPr/>
          <a:lstStyle/>
          <a:p>
            <a:r>
              <a:rPr lang="en-US" noProof="0"/>
              <a:t>Ask Copilot to draft a response to a customer claim based on the available documentation.</a:t>
            </a:r>
          </a:p>
        </p:txBody>
      </p:sp>
      <p:sp>
        <p:nvSpPr>
          <p:cNvPr id="112" name="Text Placeholder 84">
            <a:extLst>
              <a:ext uri="{FF2B5EF4-FFF2-40B4-BE49-F238E27FC236}">
                <a16:creationId xmlns:a16="http://schemas.microsoft.com/office/drawing/2014/main" id="{4FE699AA-9109-E0BF-7D17-6DFDE916E000}"/>
              </a:ext>
            </a:extLst>
          </p:cNvPr>
          <p:cNvSpPr>
            <a:spLocks noGrp="1"/>
          </p:cNvSpPr>
          <p:nvPr>
            <p:ph type="body" sz="quarter" idx="28"/>
          </p:nvPr>
        </p:nvSpPr>
        <p:spPr>
          <a:xfrm>
            <a:off x="4047841" y="4488366"/>
            <a:ext cx="2808000" cy="626701"/>
          </a:xfrm>
        </p:spPr>
        <p:txBody>
          <a:bodyPr/>
          <a:lstStyle/>
          <a:p>
            <a:r>
              <a:rPr lang="en-US" noProof="0" dirty="0"/>
              <a:t>Generate call transcripts from Teams Phone and create summaries of first notice of loss (FNOL) calls.</a:t>
            </a:r>
          </a:p>
        </p:txBody>
      </p:sp>
      <p:sp>
        <p:nvSpPr>
          <p:cNvPr id="114" name="Text Placeholder 85">
            <a:extLst>
              <a:ext uri="{FF2B5EF4-FFF2-40B4-BE49-F238E27FC236}">
                <a16:creationId xmlns:a16="http://schemas.microsoft.com/office/drawing/2014/main" id="{06175391-F8C6-F6E5-4C28-F0F7B8C9226F}"/>
              </a:ext>
            </a:extLst>
          </p:cNvPr>
          <p:cNvSpPr>
            <a:spLocks noGrp="1"/>
          </p:cNvSpPr>
          <p:nvPr>
            <p:ph type="body" sz="quarter" idx="29"/>
          </p:nvPr>
        </p:nvSpPr>
        <p:spPr>
          <a:xfrm>
            <a:off x="7511481" y="4488366"/>
            <a:ext cx="2808000" cy="626701"/>
          </a:xfrm>
        </p:spPr>
        <p:txBody>
          <a:bodyPr/>
          <a:lstStyle/>
          <a:p>
            <a:r>
              <a:rPr lang="en-US" noProof="0"/>
              <a:t>Summarize claim content prior to a settlement discussion.</a:t>
            </a:r>
          </a:p>
        </p:txBody>
      </p:sp>
      <p:sp>
        <p:nvSpPr>
          <p:cNvPr id="85" name="Text Placeholder 84">
            <a:extLst>
              <a:ext uri="{FF2B5EF4-FFF2-40B4-BE49-F238E27FC236}">
                <a16:creationId xmlns:a16="http://schemas.microsoft.com/office/drawing/2014/main" id="{85985354-79E7-080E-20D6-D77210A24490}"/>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151" name="Text Placeholder 150">
            <a:extLst>
              <a:ext uri="{FF2B5EF4-FFF2-40B4-BE49-F238E27FC236}">
                <a16:creationId xmlns:a16="http://schemas.microsoft.com/office/drawing/2014/main" id="{31941E83-85CD-7DCC-A468-A57C295D4172}"/>
              </a:ext>
            </a:extLst>
          </p:cNvPr>
          <p:cNvSpPr>
            <a:spLocks noGrp="1"/>
          </p:cNvSpPr>
          <p:nvPr>
            <p:ph type="body" sz="quarter" idx="38"/>
          </p:nvPr>
        </p:nvSpPr>
        <p:spPr>
          <a:solidFill>
            <a:srgbClr val="0070C0"/>
          </a:solidFill>
        </p:spPr>
        <p:txBody>
          <a:bodyPr/>
          <a:lstStyle/>
          <a:p>
            <a:endParaRPr lang="en-US" noProof="0"/>
          </a:p>
        </p:txBody>
      </p:sp>
      <p:sp>
        <p:nvSpPr>
          <p:cNvPr id="152" name="Text Placeholder 151">
            <a:extLst>
              <a:ext uri="{FF2B5EF4-FFF2-40B4-BE49-F238E27FC236}">
                <a16:creationId xmlns:a16="http://schemas.microsoft.com/office/drawing/2014/main" id="{26849989-B45F-D0A5-5AB3-3FBADD85D71B}"/>
              </a:ext>
            </a:extLst>
          </p:cNvPr>
          <p:cNvSpPr>
            <a:spLocks noGrp="1"/>
          </p:cNvSpPr>
          <p:nvPr>
            <p:ph type="body" sz="quarter" idx="39"/>
          </p:nvPr>
        </p:nvSpPr>
        <p:spPr>
          <a:solidFill>
            <a:srgbClr val="0070C0"/>
          </a:solidFill>
        </p:spPr>
        <p:txBody>
          <a:bodyPr/>
          <a:lstStyle/>
          <a:p>
            <a:endParaRPr lang="en-US" noProof="0"/>
          </a:p>
        </p:txBody>
      </p:sp>
      <p:sp>
        <p:nvSpPr>
          <p:cNvPr id="153" name="Text Placeholder 152">
            <a:extLst>
              <a:ext uri="{FF2B5EF4-FFF2-40B4-BE49-F238E27FC236}">
                <a16:creationId xmlns:a16="http://schemas.microsoft.com/office/drawing/2014/main" id="{9881F867-FF4A-0534-CC16-A5A5201F28BA}"/>
              </a:ext>
            </a:extLst>
          </p:cNvPr>
          <p:cNvSpPr>
            <a:spLocks noGrp="1"/>
          </p:cNvSpPr>
          <p:nvPr>
            <p:ph type="body" sz="quarter" idx="40"/>
          </p:nvPr>
        </p:nvSpPr>
        <p:spPr>
          <a:solidFill>
            <a:srgbClr val="0070C0"/>
          </a:solidFill>
        </p:spPr>
        <p:txBody>
          <a:bodyPr/>
          <a:lstStyle/>
          <a:p>
            <a:endParaRPr lang="en-US" noProof="0"/>
          </a:p>
        </p:txBody>
      </p:sp>
      <p:grpSp>
        <p:nvGrpSpPr>
          <p:cNvPr id="135" name="Group 134">
            <a:extLst>
              <a:ext uri="{FF2B5EF4-FFF2-40B4-BE49-F238E27FC236}">
                <a16:creationId xmlns:a16="http://schemas.microsoft.com/office/drawing/2014/main" id="{B5E469D2-B989-CC2F-A695-71D151DDDC67}"/>
              </a:ext>
            </a:extLst>
          </p:cNvPr>
          <p:cNvGrpSpPr/>
          <p:nvPr/>
        </p:nvGrpSpPr>
        <p:grpSpPr>
          <a:xfrm>
            <a:off x="1508691" y="5198503"/>
            <a:ext cx="1493471" cy="360000"/>
            <a:chOff x="588263" y="1217924"/>
            <a:chExt cx="1493471" cy="360000"/>
          </a:xfrm>
        </p:grpSpPr>
        <p:pic>
          <p:nvPicPr>
            <p:cNvPr id="136" name="Picture 135" descr="Zip Co logo SVG free download, id: 101874 - Brandlogos.net">
              <a:hlinkClick r:id="rId3"/>
              <a:extLst>
                <a:ext uri="{FF2B5EF4-FFF2-40B4-BE49-F238E27FC236}">
                  <a16:creationId xmlns:a16="http://schemas.microsoft.com/office/drawing/2014/main" id="{799A9EEE-2F84-36C1-E0C2-4FC2AC5FAE5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7" name="TextBox 136">
              <a:extLst>
                <a:ext uri="{FF2B5EF4-FFF2-40B4-BE49-F238E27FC236}">
                  <a16:creationId xmlns:a16="http://schemas.microsoft.com/office/drawing/2014/main" id="{7F366C58-06C3-F15A-2DD0-5354573F84E2}"/>
                </a:ext>
                <a:ext uri="{C183D7F6-B498-43B3-948B-1728B52AA6E4}">
                  <adec:decorative xmlns:adec="http://schemas.microsoft.com/office/drawing/2017/decorative" val="0"/>
                </a:ext>
              </a:extLst>
            </p:cNvPr>
            <p:cNvSpPr txBox="1"/>
            <p:nvPr/>
          </p:nvSpPr>
          <p:spPr>
            <a:xfrm>
              <a:off x="1047214" y="1313286"/>
              <a:ext cx="1034520"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138" name="Group 137">
            <a:extLst>
              <a:ext uri="{FF2B5EF4-FFF2-40B4-BE49-F238E27FC236}">
                <a16:creationId xmlns:a16="http://schemas.microsoft.com/office/drawing/2014/main" id="{0AE85E58-7415-EFB5-E560-5935773CD297}"/>
              </a:ext>
            </a:extLst>
          </p:cNvPr>
          <p:cNvGrpSpPr/>
          <p:nvPr/>
        </p:nvGrpSpPr>
        <p:grpSpPr>
          <a:xfrm>
            <a:off x="4660094" y="2772316"/>
            <a:ext cx="1596649" cy="360000"/>
            <a:chOff x="588263" y="1217924"/>
            <a:chExt cx="1596649" cy="360000"/>
          </a:xfrm>
        </p:grpSpPr>
        <p:pic>
          <p:nvPicPr>
            <p:cNvPr id="139" name="Picture 138" descr="Zip Co logo SVG free download, id: 101874 - Brandlogos.net">
              <a:hlinkClick r:id="rId3"/>
              <a:extLst>
                <a:ext uri="{FF2B5EF4-FFF2-40B4-BE49-F238E27FC236}">
                  <a16:creationId xmlns:a16="http://schemas.microsoft.com/office/drawing/2014/main" id="{B5B7374A-237D-0F2F-2F90-D6D890AC207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0" name="TextBox 139">
              <a:extLst>
                <a:ext uri="{FF2B5EF4-FFF2-40B4-BE49-F238E27FC236}">
                  <a16:creationId xmlns:a16="http://schemas.microsoft.com/office/drawing/2014/main" id="{81BC0C0F-02B7-B30A-65EE-C8FC7723470E}"/>
                </a:ext>
                <a:ext uri="{C183D7F6-B498-43B3-948B-1728B52AA6E4}">
                  <adec:decorative xmlns:adec="http://schemas.microsoft.com/office/drawing/2017/decorative" val="0"/>
                </a:ext>
              </a:extLst>
            </p:cNvPr>
            <p:cNvSpPr txBox="1"/>
            <p:nvPr/>
          </p:nvSpPr>
          <p:spPr>
            <a:xfrm>
              <a:off x="1047213" y="1313286"/>
              <a:ext cx="113769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147" name="Group 146">
            <a:extLst>
              <a:ext uri="{FF2B5EF4-FFF2-40B4-BE49-F238E27FC236}">
                <a16:creationId xmlns:a16="http://schemas.microsoft.com/office/drawing/2014/main" id="{6ED11B65-EE4E-1E1A-D39C-00FEFDE2AC0A}"/>
              </a:ext>
            </a:extLst>
          </p:cNvPr>
          <p:cNvGrpSpPr/>
          <p:nvPr/>
        </p:nvGrpSpPr>
        <p:grpSpPr>
          <a:xfrm>
            <a:off x="8376885" y="5198503"/>
            <a:ext cx="1510065" cy="360000"/>
            <a:chOff x="588263" y="1217924"/>
            <a:chExt cx="1510065" cy="360000"/>
          </a:xfrm>
        </p:grpSpPr>
        <p:pic>
          <p:nvPicPr>
            <p:cNvPr id="148" name="Picture 147" descr="Zip Co logo SVG free download, id: 101874 - Brandlogos.net">
              <a:hlinkClick r:id="rId3"/>
              <a:extLst>
                <a:ext uri="{FF2B5EF4-FFF2-40B4-BE49-F238E27FC236}">
                  <a16:creationId xmlns:a16="http://schemas.microsoft.com/office/drawing/2014/main" id="{CA036D21-C54A-DB3A-CDEF-58523E30523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9" name="TextBox 148">
              <a:extLst>
                <a:ext uri="{FF2B5EF4-FFF2-40B4-BE49-F238E27FC236}">
                  <a16:creationId xmlns:a16="http://schemas.microsoft.com/office/drawing/2014/main" id="{BED9C2C4-08AB-598A-25E8-1F521319B729}"/>
                </a:ext>
                <a:ext uri="{C183D7F6-B498-43B3-948B-1728B52AA6E4}">
                  <adec:decorative xmlns:adec="http://schemas.microsoft.com/office/drawing/2017/decorative" val="0"/>
                </a:ext>
              </a:extLst>
            </p:cNvPr>
            <p:cNvSpPr txBox="1"/>
            <p:nvPr/>
          </p:nvSpPr>
          <p:spPr>
            <a:xfrm>
              <a:off x="1047214" y="1313286"/>
              <a:ext cx="105111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pic>
        <p:nvPicPr>
          <p:cNvPr id="3" name="Picture 2">
            <a:extLst>
              <a:ext uri="{FF2B5EF4-FFF2-40B4-BE49-F238E27FC236}">
                <a16:creationId xmlns:a16="http://schemas.microsoft.com/office/drawing/2014/main" id="{FA91C795-A5ED-5D69-5B24-33A8E51FC6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4" name="Rectangle: Rounded Corners 6">
            <a:extLst>
              <a:ext uri="{FF2B5EF4-FFF2-40B4-BE49-F238E27FC236}">
                <a16:creationId xmlns:a16="http://schemas.microsoft.com/office/drawing/2014/main" id="{EFEEC74B-27ED-B31F-ECCE-86703409C59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DB09D897-303A-1E3C-724C-1998CCA99D9E}"/>
              </a:ext>
            </a:extLst>
          </p:cNvPr>
          <p:cNvGrpSpPr/>
          <p:nvPr/>
        </p:nvGrpSpPr>
        <p:grpSpPr>
          <a:xfrm>
            <a:off x="1624328" y="1132756"/>
            <a:ext cx="1332000" cy="216000"/>
            <a:chOff x="1198144" y="862657"/>
            <a:chExt cx="1332000" cy="216000"/>
          </a:xfrm>
        </p:grpSpPr>
        <p:sp>
          <p:nvSpPr>
            <p:cNvPr id="6" name="Rectangle: Rounded Corners 6">
              <a:extLst>
                <a:ext uri="{FF2B5EF4-FFF2-40B4-BE49-F238E27FC236}">
                  <a16:creationId xmlns:a16="http://schemas.microsoft.com/office/drawing/2014/main" id="{6AD0A06A-4817-666E-6E0D-917F4C7DFA07}"/>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Client retention</a:t>
              </a:r>
            </a:p>
          </p:txBody>
        </p:sp>
        <p:pic>
          <p:nvPicPr>
            <p:cNvPr id="7" name="Graphic 6">
              <a:extLst>
                <a:ext uri="{FF2B5EF4-FFF2-40B4-BE49-F238E27FC236}">
                  <a16:creationId xmlns:a16="http://schemas.microsoft.com/office/drawing/2014/main" id="{55B6801F-F0AB-20A5-DA99-FF61CDABE5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4929" y="898657"/>
              <a:ext cx="144000" cy="144000"/>
            </a:xfrm>
            <a:prstGeom prst="rect">
              <a:avLst/>
            </a:prstGeom>
          </p:spPr>
        </p:pic>
      </p:grpSp>
      <p:sp>
        <p:nvSpPr>
          <p:cNvPr id="14" name="Rectangle: Rounded Corners 6">
            <a:extLst>
              <a:ext uri="{FF2B5EF4-FFF2-40B4-BE49-F238E27FC236}">
                <a16:creationId xmlns:a16="http://schemas.microsoft.com/office/drawing/2014/main" id="{C322EB56-0A9C-4C0B-7E1F-C45799BE6576}"/>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9630A496-7CD1-2BC6-B2E9-06FA41937102}"/>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B2F8991F-EBC4-28FB-E5F8-1603098C568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7" name="Graphic 16">
              <a:extLst>
                <a:ext uri="{FF2B5EF4-FFF2-40B4-BE49-F238E27FC236}">
                  <a16:creationId xmlns:a16="http://schemas.microsoft.com/office/drawing/2014/main" id="{40AB8EEB-89D8-88D4-FBE7-250BF5BFFC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18" name="Group 17">
            <a:extLst>
              <a:ext uri="{FF2B5EF4-FFF2-40B4-BE49-F238E27FC236}">
                <a16:creationId xmlns:a16="http://schemas.microsoft.com/office/drawing/2014/main" id="{DF47C2AC-78AD-BD36-A25C-5F811920455A}"/>
              </a:ext>
            </a:extLst>
          </p:cNvPr>
          <p:cNvGrpSpPr/>
          <p:nvPr/>
        </p:nvGrpSpPr>
        <p:grpSpPr>
          <a:xfrm>
            <a:off x="8868697" y="1127774"/>
            <a:ext cx="1260000" cy="216000"/>
            <a:chOff x="1194743" y="1140160"/>
            <a:chExt cx="1260000" cy="216000"/>
          </a:xfrm>
        </p:grpSpPr>
        <p:sp>
          <p:nvSpPr>
            <p:cNvPr id="19" name="Rectangle: Rounded Corners 6">
              <a:extLst>
                <a:ext uri="{FF2B5EF4-FFF2-40B4-BE49-F238E27FC236}">
                  <a16:creationId xmlns:a16="http://schemas.microsoft.com/office/drawing/2014/main" id="{403AE180-1F1C-0150-3E72-FD74E9FE44A8}"/>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20" name="Graphic 19">
              <a:extLst>
                <a:ext uri="{FF2B5EF4-FFF2-40B4-BE49-F238E27FC236}">
                  <a16:creationId xmlns:a16="http://schemas.microsoft.com/office/drawing/2014/main" id="{5C67E759-1A83-77D6-093B-091FBAF7ED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8" name="Group 7">
            <a:extLst>
              <a:ext uri="{FF2B5EF4-FFF2-40B4-BE49-F238E27FC236}">
                <a16:creationId xmlns:a16="http://schemas.microsoft.com/office/drawing/2014/main" id="{1A5421D6-218C-ED97-5014-B491B1891F5D}"/>
              </a:ext>
            </a:extLst>
          </p:cNvPr>
          <p:cNvGrpSpPr/>
          <p:nvPr/>
        </p:nvGrpSpPr>
        <p:grpSpPr>
          <a:xfrm>
            <a:off x="812632" y="2768591"/>
            <a:ext cx="2351135" cy="360000"/>
            <a:chOff x="588263" y="5056580"/>
            <a:chExt cx="2351135" cy="360000"/>
          </a:xfrm>
        </p:grpSpPr>
        <p:pic>
          <p:nvPicPr>
            <p:cNvPr id="9" name="Picture 8">
              <a:extLst>
                <a:ext uri="{FF2B5EF4-FFF2-40B4-BE49-F238E27FC236}">
                  <a16:creationId xmlns:a16="http://schemas.microsoft.com/office/drawing/2014/main" id="{16711BC3-B546-2E81-1835-8CF4F1E877C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5056580"/>
              <a:ext cx="360000" cy="360000"/>
            </a:xfrm>
            <a:prstGeom prst="ellipse">
              <a:avLst/>
            </a:prstGeom>
            <a:solidFill>
              <a:schemeClr val="bg1"/>
            </a:solidFill>
          </p:spPr>
        </p:pic>
        <p:sp>
          <p:nvSpPr>
            <p:cNvPr id="10" name="TextBox 9">
              <a:extLst>
                <a:ext uri="{FF2B5EF4-FFF2-40B4-BE49-F238E27FC236}">
                  <a16:creationId xmlns:a16="http://schemas.microsoft.com/office/drawing/2014/main" id="{AE845D3A-24C7-52D9-0EAE-28B55E0A77B8}"/>
                </a:ext>
                <a:ext uri="{C183D7F6-B498-43B3-948B-1728B52AA6E4}">
                  <adec:decorative xmlns:adec="http://schemas.microsoft.com/office/drawing/2017/decorative" val="0"/>
                </a:ext>
              </a:extLst>
            </p:cNvPr>
            <p:cNvSpPr txBox="1"/>
            <p:nvPr/>
          </p:nvSpPr>
          <p:spPr>
            <a:xfrm>
              <a:off x="1047214" y="515194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 Automate</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 name="Group 20">
            <a:extLst>
              <a:ext uri="{FF2B5EF4-FFF2-40B4-BE49-F238E27FC236}">
                <a16:creationId xmlns:a16="http://schemas.microsoft.com/office/drawing/2014/main" id="{9A7BB9CB-65BE-602D-E4DA-7C48C16A17D8}"/>
              </a:ext>
            </a:extLst>
          </p:cNvPr>
          <p:cNvGrpSpPr/>
          <p:nvPr/>
        </p:nvGrpSpPr>
        <p:grpSpPr>
          <a:xfrm>
            <a:off x="4513956" y="5191904"/>
            <a:ext cx="2351135" cy="360000"/>
            <a:chOff x="588263" y="3617084"/>
            <a:chExt cx="2351135" cy="360000"/>
          </a:xfrm>
        </p:grpSpPr>
        <p:pic>
          <p:nvPicPr>
            <p:cNvPr id="35" name="Picture 34">
              <a:extLst>
                <a:ext uri="{FF2B5EF4-FFF2-40B4-BE49-F238E27FC236}">
                  <a16:creationId xmlns:a16="http://schemas.microsoft.com/office/drawing/2014/main" id="{2517318B-FDA8-4528-A4B1-13206911628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6" name="TextBox 35">
              <a:extLst>
                <a:ext uri="{FF2B5EF4-FFF2-40B4-BE49-F238E27FC236}">
                  <a16:creationId xmlns:a16="http://schemas.microsoft.com/office/drawing/2014/main" id="{EF4FC25E-E447-D0F8-FE28-344439C33709}"/>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22" name="Text Placeholder 44">
            <a:extLst>
              <a:ext uri="{FF2B5EF4-FFF2-40B4-BE49-F238E27FC236}">
                <a16:creationId xmlns:a16="http://schemas.microsoft.com/office/drawing/2014/main" id="{667CC5E5-0C50-0E70-5AFB-64C2243E4751}"/>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12"/>
              </a:rPr>
              <a:t>m365copilot.com </a:t>
            </a:r>
            <a:r>
              <a:rPr lang="en-US" noProof="0" dirty="0"/>
              <a:t>or the Microsoft 365 Copilot Chat mobile app and set toggle to “Web”.</a:t>
            </a:r>
          </a:p>
          <a:p>
            <a:r>
              <a:rPr lang="en-US" baseline="30000" noProof="0" dirty="0"/>
              <a:t>2</a:t>
            </a:r>
            <a:r>
              <a:rPr lang="en-US" noProof="0" dirty="0"/>
              <a:t>Access Copilot Chat at </a:t>
            </a:r>
            <a:r>
              <a:rPr lang="en-US" noProof="0" dirty="0">
                <a:hlinkClick r:id="rId12"/>
              </a:rPr>
              <a:t>m365copilot.com</a:t>
            </a:r>
            <a:r>
              <a:rPr lang="en-US" noProof="0" dirty="0"/>
              <a:t>, the Microsoft 365 Copilot Chat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2" name="Group 1">
            <a:extLst>
              <a:ext uri="{FF2B5EF4-FFF2-40B4-BE49-F238E27FC236}">
                <a16:creationId xmlns:a16="http://schemas.microsoft.com/office/drawing/2014/main" id="{4C23EF67-560B-4332-F93B-B909A85D5368}"/>
              </a:ext>
            </a:extLst>
          </p:cNvPr>
          <p:cNvGrpSpPr/>
          <p:nvPr/>
        </p:nvGrpSpPr>
        <p:grpSpPr>
          <a:xfrm>
            <a:off x="7832436" y="2773755"/>
            <a:ext cx="2321472" cy="437396"/>
            <a:chOff x="3288531" y="5923194"/>
            <a:chExt cx="2321472" cy="437396"/>
          </a:xfrm>
        </p:grpSpPr>
        <p:pic>
          <p:nvPicPr>
            <p:cNvPr id="23" name="Picture 2" descr="Copilot Studio Generative AI pricing - Power Platform Community">
              <a:extLst>
                <a:ext uri="{FF2B5EF4-FFF2-40B4-BE49-F238E27FC236}">
                  <a16:creationId xmlns:a16="http://schemas.microsoft.com/office/drawing/2014/main" id="{1E98AA05-CE0F-586D-7D45-A50A33D3996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C813187-88CA-68B1-AB40-8D085EB4B8F3}"/>
                </a:ext>
                <a:ext uri="{C183D7F6-B498-43B3-948B-1728B52AA6E4}">
                  <adec:decorative xmlns:adec="http://schemas.microsoft.com/office/drawing/2017/decorative" val="0"/>
                </a:ext>
              </a:extLst>
            </p:cNvPr>
            <p:cNvSpPr txBox="1"/>
            <p:nvPr/>
          </p:nvSpPr>
          <p:spPr>
            <a:xfrm>
              <a:off x="3717819" y="5939962"/>
              <a:ext cx="1892184" cy="42062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SharePoint repository</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 name="Group 10">
            <a:extLst>
              <a:ext uri="{FF2B5EF4-FFF2-40B4-BE49-F238E27FC236}">
                <a16:creationId xmlns:a16="http://schemas.microsoft.com/office/drawing/2014/main" id="{0E9C0342-C960-427B-0118-E7331922BEFD}"/>
              </a:ext>
            </a:extLst>
          </p:cNvPr>
          <p:cNvGrpSpPr/>
          <p:nvPr/>
        </p:nvGrpSpPr>
        <p:grpSpPr>
          <a:xfrm>
            <a:off x="3041652" y="1132756"/>
            <a:ext cx="1332000" cy="216000"/>
            <a:chOff x="1198144" y="862657"/>
            <a:chExt cx="1332000" cy="216000"/>
          </a:xfrm>
        </p:grpSpPr>
        <p:sp>
          <p:nvSpPr>
            <p:cNvPr id="12" name="Rectangle: Rounded Corners 6">
              <a:extLst>
                <a:ext uri="{FF2B5EF4-FFF2-40B4-BE49-F238E27FC236}">
                  <a16:creationId xmlns:a16="http://schemas.microsoft.com/office/drawing/2014/main" id="{957FDB21-EFB4-A3C1-9988-A0947BF278ED}"/>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srgbClr val="0078D4"/>
                  </a:solidFill>
                  <a:effectLst/>
                  <a:uLnTx/>
                  <a:uFillTx/>
                  <a:latin typeface="Segoe UI Semibold" panose="020B0702040204020203" pitchFamily="34" charset="0"/>
                  <a:ea typeface="+mn-ea"/>
                  <a:cs typeface="Segoe UI Semibold" panose="020B0702040204020203" pitchFamily="34" charset="0"/>
                </a:rPr>
                <a:t>Opex</a:t>
              </a: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 % of revenue</a:t>
              </a:r>
            </a:p>
          </p:txBody>
        </p:sp>
        <p:pic>
          <p:nvPicPr>
            <p:cNvPr id="13" name="Graphic 12">
              <a:extLst>
                <a:ext uri="{FF2B5EF4-FFF2-40B4-BE49-F238E27FC236}">
                  <a16:creationId xmlns:a16="http://schemas.microsoft.com/office/drawing/2014/main" id="{93B80F17-1015-B50D-8566-A79FC6AFEF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225051655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3685-3E6C-AEC7-0899-38B4FB55FADA}"/>
            </a:ext>
          </a:extLst>
        </p:cNvPr>
        <p:cNvGrpSpPr/>
        <p:nvPr/>
      </p:nvGrpSpPr>
      <p:grpSpPr>
        <a:xfrm>
          <a:off x="0" y="0"/>
          <a:ext cx="0" cy="0"/>
          <a:chOff x="0" y="0"/>
          <a:chExt cx="0" cy="0"/>
        </a:xfrm>
      </p:grpSpPr>
      <p:sp>
        <p:nvSpPr>
          <p:cNvPr id="32" name="Title 31">
            <a:extLst>
              <a:ext uri="{FF2B5EF4-FFF2-40B4-BE49-F238E27FC236}">
                <a16:creationId xmlns:a16="http://schemas.microsoft.com/office/drawing/2014/main" id="{E8C57B36-E3C7-F5AE-BE1E-746D8A86FFA7}"/>
              </a:ext>
            </a:extLst>
          </p:cNvPr>
          <p:cNvSpPr>
            <a:spLocks noGrp="1"/>
          </p:cNvSpPr>
          <p:nvPr>
            <p:ph type="title"/>
          </p:nvPr>
        </p:nvSpPr>
        <p:spPr>
          <a:xfrm>
            <a:off x="584200" y="387766"/>
            <a:ext cx="5672544" cy="263149"/>
          </a:xfrm>
        </p:spPr>
        <p:txBody>
          <a:bodyPr/>
          <a:lstStyle/>
          <a:p>
            <a:r>
              <a:rPr lang="en-US" noProof="0">
                <a:solidFill>
                  <a:srgbClr val="0078D4"/>
                </a:solidFill>
              </a:rPr>
              <a:t>Insurance | </a:t>
            </a:r>
            <a:r>
              <a:rPr lang="en-US" noProof="0"/>
              <a:t>Issue a policy</a:t>
            </a:r>
          </a:p>
        </p:txBody>
      </p:sp>
      <p:sp>
        <p:nvSpPr>
          <p:cNvPr id="92" name="Text Placeholder 46">
            <a:extLst>
              <a:ext uri="{FF2B5EF4-FFF2-40B4-BE49-F238E27FC236}">
                <a16:creationId xmlns:a16="http://schemas.microsoft.com/office/drawing/2014/main" id="{E7D0ECC3-5733-95DB-CA36-CDB7A0237650}"/>
              </a:ext>
            </a:extLst>
          </p:cNvPr>
          <p:cNvSpPr>
            <a:spLocks noGrp="1"/>
          </p:cNvSpPr>
          <p:nvPr>
            <p:ph type="body" sz="quarter" idx="11"/>
          </p:nvPr>
        </p:nvSpPr>
        <p:spPr>
          <a:xfrm>
            <a:off x="584200" y="1593881"/>
            <a:ext cx="2808000" cy="345600"/>
          </a:xfrm>
        </p:spPr>
        <p:txBody>
          <a:bodyPr/>
          <a:lstStyle/>
          <a:p>
            <a:r>
              <a:rPr lang="en-US" spc="-30" noProof="0"/>
              <a:t>1. Meet with the customer</a:t>
            </a:r>
          </a:p>
        </p:txBody>
      </p:sp>
      <p:sp>
        <p:nvSpPr>
          <p:cNvPr id="93" name="Text Placeholder 47">
            <a:extLst>
              <a:ext uri="{FF2B5EF4-FFF2-40B4-BE49-F238E27FC236}">
                <a16:creationId xmlns:a16="http://schemas.microsoft.com/office/drawing/2014/main" id="{970FF1F8-91A3-6470-DC91-5889F93761E1}"/>
              </a:ext>
            </a:extLst>
          </p:cNvPr>
          <p:cNvSpPr>
            <a:spLocks noGrp="1"/>
          </p:cNvSpPr>
          <p:nvPr>
            <p:ph type="body" sz="quarter" idx="12"/>
          </p:nvPr>
        </p:nvSpPr>
        <p:spPr>
          <a:xfrm>
            <a:off x="584200" y="4052218"/>
            <a:ext cx="2808000" cy="345600"/>
          </a:xfrm>
        </p:spPr>
        <p:txBody>
          <a:bodyPr/>
          <a:lstStyle/>
          <a:p>
            <a:r>
              <a:rPr lang="en-US" noProof="0"/>
              <a:t>6. Create a presentation</a:t>
            </a:r>
          </a:p>
        </p:txBody>
      </p:sp>
      <p:sp>
        <p:nvSpPr>
          <p:cNvPr id="94" name="Text Placeholder 48">
            <a:extLst>
              <a:ext uri="{FF2B5EF4-FFF2-40B4-BE49-F238E27FC236}">
                <a16:creationId xmlns:a16="http://schemas.microsoft.com/office/drawing/2014/main" id="{54744EEC-2F6D-5B49-CDAE-B2675FF735D6}"/>
              </a:ext>
            </a:extLst>
          </p:cNvPr>
          <p:cNvSpPr>
            <a:spLocks noGrp="1"/>
          </p:cNvSpPr>
          <p:nvPr>
            <p:ph type="body" sz="quarter" idx="13"/>
          </p:nvPr>
        </p:nvSpPr>
        <p:spPr>
          <a:xfrm>
            <a:off x="4047840" y="1593881"/>
            <a:ext cx="2808000" cy="345600"/>
          </a:xfrm>
        </p:spPr>
        <p:txBody>
          <a:bodyPr/>
          <a:lstStyle/>
          <a:p>
            <a:r>
              <a:rPr lang="en-US" noProof="0"/>
              <a:t>2. Search repository</a:t>
            </a:r>
          </a:p>
        </p:txBody>
      </p:sp>
      <p:sp>
        <p:nvSpPr>
          <p:cNvPr id="95" name="Text Placeholder 49">
            <a:extLst>
              <a:ext uri="{FF2B5EF4-FFF2-40B4-BE49-F238E27FC236}">
                <a16:creationId xmlns:a16="http://schemas.microsoft.com/office/drawing/2014/main" id="{A797927A-4567-AEA3-3E84-22AC8C0B6E40}"/>
              </a:ext>
            </a:extLst>
          </p:cNvPr>
          <p:cNvSpPr>
            <a:spLocks noGrp="1"/>
          </p:cNvSpPr>
          <p:nvPr>
            <p:ph type="body" sz="quarter" idx="14"/>
          </p:nvPr>
        </p:nvSpPr>
        <p:spPr>
          <a:xfrm>
            <a:off x="4047840" y="4052218"/>
            <a:ext cx="2808000" cy="345600"/>
          </a:xfrm>
        </p:spPr>
        <p:txBody>
          <a:bodyPr/>
          <a:lstStyle/>
          <a:p>
            <a:r>
              <a:rPr lang="en-US" noProof="0"/>
              <a:t>5. Summarize the policy document</a:t>
            </a:r>
          </a:p>
        </p:txBody>
      </p:sp>
      <p:sp>
        <p:nvSpPr>
          <p:cNvPr id="98" name="Text Placeholder 50">
            <a:extLst>
              <a:ext uri="{FF2B5EF4-FFF2-40B4-BE49-F238E27FC236}">
                <a16:creationId xmlns:a16="http://schemas.microsoft.com/office/drawing/2014/main" id="{0BEF703D-7BE2-24F6-1728-C2E9B4AF7A6B}"/>
              </a:ext>
            </a:extLst>
          </p:cNvPr>
          <p:cNvSpPr>
            <a:spLocks noGrp="1"/>
          </p:cNvSpPr>
          <p:nvPr>
            <p:ph type="body" sz="quarter" idx="15"/>
          </p:nvPr>
        </p:nvSpPr>
        <p:spPr>
          <a:xfrm>
            <a:off x="7511481" y="1593881"/>
            <a:ext cx="2808000" cy="345600"/>
          </a:xfrm>
        </p:spPr>
        <p:txBody>
          <a:bodyPr/>
          <a:lstStyle/>
          <a:p>
            <a:r>
              <a:rPr lang="en-US" noProof="0"/>
              <a:t>3. Draft emails</a:t>
            </a:r>
          </a:p>
        </p:txBody>
      </p:sp>
      <p:sp>
        <p:nvSpPr>
          <p:cNvPr id="99" name="Text Placeholder 51">
            <a:extLst>
              <a:ext uri="{FF2B5EF4-FFF2-40B4-BE49-F238E27FC236}">
                <a16:creationId xmlns:a16="http://schemas.microsoft.com/office/drawing/2014/main" id="{D5155C27-7364-7092-8993-7D545EC124B8}"/>
              </a:ext>
            </a:extLst>
          </p:cNvPr>
          <p:cNvSpPr>
            <a:spLocks noGrp="1"/>
          </p:cNvSpPr>
          <p:nvPr>
            <p:ph type="body" sz="quarter" idx="16"/>
          </p:nvPr>
        </p:nvSpPr>
        <p:spPr>
          <a:xfrm>
            <a:off x="7511481" y="4052218"/>
            <a:ext cx="2808000" cy="345600"/>
          </a:xfrm>
        </p:spPr>
        <p:txBody>
          <a:bodyPr/>
          <a:lstStyle/>
          <a:p>
            <a:r>
              <a:rPr lang="en-US" noProof="0"/>
              <a:t>4. Create proposal</a:t>
            </a:r>
          </a:p>
        </p:txBody>
      </p:sp>
      <p:sp>
        <p:nvSpPr>
          <p:cNvPr id="55" name="Text Placeholder 54">
            <a:extLst>
              <a:ext uri="{FF2B5EF4-FFF2-40B4-BE49-F238E27FC236}">
                <a16:creationId xmlns:a16="http://schemas.microsoft.com/office/drawing/2014/main" id="{E4AA91E4-E1A9-7676-F97D-0C7F799A9DA8}"/>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100" name="Text Placeholder 53">
            <a:extLst>
              <a:ext uri="{FF2B5EF4-FFF2-40B4-BE49-F238E27FC236}">
                <a16:creationId xmlns:a16="http://schemas.microsoft.com/office/drawing/2014/main" id="{0C38ED82-1877-63C2-2C69-FDCB4E579F59}"/>
              </a:ext>
            </a:extLst>
          </p:cNvPr>
          <p:cNvSpPr>
            <a:spLocks noGrp="1"/>
          </p:cNvSpPr>
          <p:nvPr>
            <p:ph type="body" sz="quarter" idx="18"/>
          </p:nvPr>
        </p:nvSpPr>
        <p:spPr>
          <a:xfrm>
            <a:off x="584200" y="2032188"/>
            <a:ext cx="2808000" cy="626701"/>
          </a:xfrm>
        </p:spPr>
        <p:txBody>
          <a:bodyPr/>
          <a:lstStyle/>
          <a:p>
            <a:r>
              <a:rPr lang="en-US" noProof="0"/>
              <a:t>Meet with an existing customer to discuss some changes they would like to make to their coverages on a complex commercial insurance policy.</a:t>
            </a:r>
          </a:p>
        </p:txBody>
      </p:sp>
      <p:sp>
        <p:nvSpPr>
          <p:cNvPr id="101" name="Text Placeholder 54">
            <a:extLst>
              <a:ext uri="{FF2B5EF4-FFF2-40B4-BE49-F238E27FC236}">
                <a16:creationId xmlns:a16="http://schemas.microsoft.com/office/drawing/2014/main" id="{C69A7172-FED1-2E44-D7A0-3191032EBB68}"/>
              </a:ext>
            </a:extLst>
          </p:cNvPr>
          <p:cNvSpPr>
            <a:spLocks noGrp="1"/>
          </p:cNvSpPr>
          <p:nvPr>
            <p:ph type="body" sz="quarter" idx="19"/>
          </p:nvPr>
        </p:nvSpPr>
        <p:spPr>
          <a:xfrm>
            <a:off x="4047840" y="2032188"/>
            <a:ext cx="2808000" cy="626701"/>
          </a:xfrm>
        </p:spPr>
        <p:txBody>
          <a:bodyPr/>
          <a:lstStyle/>
          <a:p>
            <a:r>
              <a:rPr lang="en-US" noProof="0"/>
              <a:t>Use a custom agent built with Copilot Studio to find answers to common questions about available policies and coverages.</a:t>
            </a:r>
          </a:p>
        </p:txBody>
      </p:sp>
      <p:sp>
        <p:nvSpPr>
          <p:cNvPr id="102" name="Text Placeholder 55">
            <a:extLst>
              <a:ext uri="{FF2B5EF4-FFF2-40B4-BE49-F238E27FC236}">
                <a16:creationId xmlns:a16="http://schemas.microsoft.com/office/drawing/2014/main" id="{67D6C2B2-3D0D-2337-D3C6-6B521A5421EC}"/>
              </a:ext>
            </a:extLst>
          </p:cNvPr>
          <p:cNvSpPr>
            <a:spLocks noGrp="1"/>
          </p:cNvSpPr>
          <p:nvPr>
            <p:ph type="body" sz="quarter" idx="20"/>
          </p:nvPr>
        </p:nvSpPr>
        <p:spPr>
          <a:xfrm>
            <a:off x="7511481" y="2032188"/>
            <a:ext cx="2808000" cy="626701"/>
          </a:xfrm>
        </p:spPr>
        <p:txBody>
          <a:bodyPr/>
          <a:lstStyle/>
          <a:p>
            <a:r>
              <a:rPr lang="en-US" noProof="0"/>
              <a:t>Using the answers provided by the policy bot, ask Copilot to draft and email to the customer with available options for coverages.</a:t>
            </a:r>
          </a:p>
        </p:txBody>
      </p:sp>
      <p:sp>
        <p:nvSpPr>
          <p:cNvPr id="103" name="Text Placeholder 56">
            <a:extLst>
              <a:ext uri="{FF2B5EF4-FFF2-40B4-BE49-F238E27FC236}">
                <a16:creationId xmlns:a16="http://schemas.microsoft.com/office/drawing/2014/main" id="{BC2422E2-CB08-6E0F-A1EE-24608D0C003F}"/>
              </a:ext>
            </a:extLst>
          </p:cNvPr>
          <p:cNvSpPr>
            <a:spLocks noGrp="1"/>
          </p:cNvSpPr>
          <p:nvPr>
            <p:ph type="body" sz="quarter" idx="21"/>
          </p:nvPr>
        </p:nvSpPr>
        <p:spPr>
          <a:xfrm>
            <a:off x="584200" y="3208260"/>
            <a:ext cx="2808000" cy="626701"/>
          </a:xfrm>
        </p:spPr>
        <p:txBody>
          <a:bodyPr/>
          <a:lstStyle/>
          <a:p>
            <a:r>
              <a:rPr lang="en-US" noProof="0"/>
              <a:t>Benefit: </a:t>
            </a:r>
            <a:r>
              <a:rPr lang="en-US" b="1" noProof="0"/>
              <a:t>Ensure call transcripts are captured, </a:t>
            </a:r>
            <a:r>
              <a:rPr lang="en-US" noProof="0"/>
              <a:t>and important points are summarized.</a:t>
            </a:r>
          </a:p>
        </p:txBody>
      </p:sp>
      <p:sp>
        <p:nvSpPr>
          <p:cNvPr id="104" name="Text Placeholder 57">
            <a:extLst>
              <a:ext uri="{FF2B5EF4-FFF2-40B4-BE49-F238E27FC236}">
                <a16:creationId xmlns:a16="http://schemas.microsoft.com/office/drawing/2014/main" id="{10839322-8AD8-87F0-B4F5-B9FB8103ACC6}"/>
              </a:ext>
            </a:extLst>
          </p:cNvPr>
          <p:cNvSpPr>
            <a:spLocks noGrp="1"/>
          </p:cNvSpPr>
          <p:nvPr>
            <p:ph type="body" sz="quarter" idx="22"/>
          </p:nvPr>
        </p:nvSpPr>
        <p:spPr>
          <a:xfrm>
            <a:off x="584200" y="5641938"/>
            <a:ext cx="2808000" cy="626701"/>
          </a:xfrm>
        </p:spPr>
        <p:txBody>
          <a:bodyPr/>
          <a:lstStyle/>
          <a:p>
            <a:r>
              <a:rPr lang="en-US" noProof="0"/>
              <a:t>Benefit: </a:t>
            </a:r>
            <a:r>
              <a:rPr lang="en-US" b="1" noProof="0"/>
              <a:t>Turn Word documents into presentations</a:t>
            </a:r>
            <a:r>
              <a:rPr lang="en-US" noProof="0"/>
              <a:t> that highlight the important points for a customer presentation.</a:t>
            </a:r>
          </a:p>
        </p:txBody>
      </p:sp>
      <p:sp>
        <p:nvSpPr>
          <p:cNvPr id="105" name="Text Placeholder 58">
            <a:extLst>
              <a:ext uri="{FF2B5EF4-FFF2-40B4-BE49-F238E27FC236}">
                <a16:creationId xmlns:a16="http://schemas.microsoft.com/office/drawing/2014/main" id="{1588BD5A-1C6A-ECC8-7F4F-81BE4F9B905B}"/>
              </a:ext>
            </a:extLst>
          </p:cNvPr>
          <p:cNvSpPr>
            <a:spLocks noGrp="1"/>
          </p:cNvSpPr>
          <p:nvPr>
            <p:ph type="body" sz="quarter" idx="23"/>
          </p:nvPr>
        </p:nvSpPr>
        <p:spPr>
          <a:xfrm>
            <a:off x="4047840" y="3208260"/>
            <a:ext cx="2808000" cy="626701"/>
          </a:xfrm>
        </p:spPr>
        <p:txBody>
          <a:bodyPr/>
          <a:lstStyle/>
          <a:p>
            <a:r>
              <a:rPr lang="en-US" noProof="0"/>
              <a:t>Benefit: </a:t>
            </a:r>
            <a:r>
              <a:rPr lang="en-US" b="1" noProof="0"/>
              <a:t>Quickly get answers to questions </a:t>
            </a:r>
            <a:r>
              <a:rPr lang="en-US" noProof="0"/>
              <a:t>about policy coverages.</a:t>
            </a:r>
          </a:p>
        </p:txBody>
      </p:sp>
      <p:sp>
        <p:nvSpPr>
          <p:cNvPr id="106" name="Text Placeholder 59">
            <a:extLst>
              <a:ext uri="{FF2B5EF4-FFF2-40B4-BE49-F238E27FC236}">
                <a16:creationId xmlns:a16="http://schemas.microsoft.com/office/drawing/2014/main" id="{C06979A1-E369-7582-A8BD-30295AE2513F}"/>
              </a:ext>
            </a:extLst>
          </p:cNvPr>
          <p:cNvSpPr>
            <a:spLocks noGrp="1"/>
          </p:cNvSpPr>
          <p:nvPr>
            <p:ph type="body" sz="quarter" idx="24"/>
          </p:nvPr>
        </p:nvSpPr>
        <p:spPr>
          <a:xfrm>
            <a:off x="4047840" y="5641938"/>
            <a:ext cx="2808000" cy="626701"/>
          </a:xfrm>
        </p:spPr>
        <p:txBody>
          <a:bodyPr/>
          <a:lstStyle/>
          <a:p>
            <a:r>
              <a:rPr lang="en-US" noProof="0"/>
              <a:t>Benefit: </a:t>
            </a:r>
            <a:r>
              <a:rPr lang="en-US" b="1" noProof="0"/>
              <a:t>Summarize complex documents </a:t>
            </a:r>
            <a:r>
              <a:rPr lang="en-US" noProof="0"/>
              <a:t>into a simple table of differences. Add the summary to the introduction of the proposal.</a:t>
            </a:r>
          </a:p>
        </p:txBody>
      </p:sp>
      <p:sp>
        <p:nvSpPr>
          <p:cNvPr id="107" name="Text Placeholder 60">
            <a:extLst>
              <a:ext uri="{FF2B5EF4-FFF2-40B4-BE49-F238E27FC236}">
                <a16:creationId xmlns:a16="http://schemas.microsoft.com/office/drawing/2014/main" id="{78444432-3F0A-F4B8-3FEF-22D5D6349626}"/>
              </a:ext>
            </a:extLst>
          </p:cNvPr>
          <p:cNvSpPr>
            <a:spLocks noGrp="1"/>
          </p:cNvSpPr>
          <p:nvPr>
            <p:ph type="body" sz="quarter" idx="25"/>
          </p:nvPr>
        </p:nvSpPr>
        <p:spPr>
          <a:xfrm>
            <a:off x="7511481" y="3208260"/>
            <a:ext cx="2808000" cy="626701"/>
          </a:xfrm>
        </p:spPr>
        <p:txBody>
          <a:bodyPr>
            <a:normAutofit/>
          </a:bodyPr>
          <a:lstStyle/>
          <a:p>
            <a:r>
              <a:rPr lang="en-US" noProof="0"/>
              <a:t>Benefit: </a:t>
            </a:r>
            <a:r>
              <a:rPr lang="en-US" b="1" noProof="0"/>
              <a:t>Quickly draft email content </a:t>
            </a:r>
            <a:r>
              <a:rPr lang="en-US" noProof="0"/>
              <a:t>with the appropriate tone and depth.</a:t>
            </a:r>
          </a:p>
        </p:txBody>
      </p:sp>
      <p:sp>
        <p:nvSpPr>
          <p:cNvPr id="110" name="Text Placeholder 82">
            <a:extLst>
              <a:ext uri="{FF2B5EF4-FFF2-40B4-BE49-F238E27FC236}">
                <a16:creationId xmlns:a16="http://schemas.microsoft.com/office/drawing/2014/main" id="{DDA30896-BF3F-37E1-AE18-06D4DE8EC9A0}"/>
              </a:ext>
            </a:extLst>
          </p:cNvPr>
          <p:cNvSpPr>
            <a:spLocks noGrp="1"/>
          </p:cNvSpPr>
          <p:nvPr>
            <p:ph type="body" sz="quarter" idx="26"/>
          </p:nvPr>
        </p:nvSpPr>
        <p:spPr>
          <a:xfrm>
            <a:off x="7511481" y="5641938"/>
            <a:ext cx="2808000" cy="626701"/>
          </a:xfrm>
        </p:spPr>
        <p:txBody>
          <a:bodyPr/>
          <a:lstStyle/>
          <a:p>
            <a:r>
              <a:rPr lang="en-US" noProof="0"/>
              <a:t>Benefit: </a:t>
            </a:r>
            <a:r>
              <a:rPr lang="en-US" b="1" noProof="0"/>
              <a:t>Quickly create a draft</a:t>
            </a:r>
            <a:r>
              <a:rPr lang="en-US" noProof="0"/>
              <a:t> of a new policy based on existing language.</a:t>
            </a:r>
          </a:p>
        </p:txBody>
      </p:sp>
      <p:sp>
        <p:nvSpPr>
          <p:cNvPr id="111" name="Text Placeholder 83">
            <a:extLst>
              <a:ext uri="{FF2B5EF4-FFF2-40B4-BE49-F238E27FC236}">
                <a16:creationId xmlns:a16="http://schemas.microsoft.com/office/drawing/2014/main" id="{0D434B14-7066-B318-3340-8BB70FF19664}"/>
              </a:ext>
            </a:extLst>
          </p:cNvPr>
          <p:cNvSpPr>
            <a:spLocks noGrp="1"/>
          </p:cNvSpPr>
          <p:nvPr>
            <p:ph type="body" sz="quarter" idx="27"/>
          </p:nvPr>
        </p:nvSpPr>
        <p:spPr>
          <a:xfrm>
            <a:off x="584200" y="4488366"/>
            <a:ext cx="2808000" cy="626701"/>
          </a:xfrm>
        </p:spPr>
        <p:txBody>
          <a:bodyPr/>
          <a:lstStyle/>
          <a:p>
            <a:r>
              <a:rPr lang="en-US" noProof="0"/>
              <a:t>Use Copilot in PowerPoint to create a presentation from the Word document to prepare for the customer meeting.</a:t>
            </a:r>
          </a:p>
        </p:txBody>
      </p:sp>
      <p:sp>
        <p:nvSpPr>
          <p:cNvPr id="112" name="Text Placeholder 84">
            <a:extLst>
              <a:ext uri="{FF2B5EF4-FFF2-40B4-BE49-F238E27FC236}">
                <a16:creationId xmlns:a16="http://schemas.microsoft.com/office/drawing/2014/main" id="{4FE699AA-9109-E0BF-7D17-6DFDE916E000}"/>
              </a:ext>
            </a:extLst>
          </p:cNvPr>
          <p:cNvSpPr>
            <a:spLocks noGrp="1"/>
          </p:cNvSpPr>
          <p:nvPr>
            <p:ph type="body" sz="quarter" idx="28"/>
          </p:nvPr>
        </p:nvSpPr>
        <p:spPr>
          <a:xfrm>
            <a:off x="4047841" y="4488366"/>
            <a:ext cx="2808000" cy="626701"/>
          </a:xfrm>
        </p:spPr>
        <p:txBody>
          <a:bodyPr/>
          <a:lstStyle/>
          <a:p>
            <a:r>
              <a:rPr lang="en-US" noProof="0"/>
              <a:t>Ask Copilot to create a summary of the differences between the existing policy and the proposal.</a:t>
            </a:r>
          </a:p>
        </p:txBody>
      </p:sp>
      <p:sp>
        <p:nvSpPr>
          <p:cNvPr id="114" name="Text Placeholder 85">
            <a:extLst>
              <a:ext uri="{FF2B5EF4-FFF2-40B4-BE49-F238E27FC236}">
                <a16:creationId xmlns:a16="http://schemas.microsoft.com/office/drawing/2014/main" id="{06175391-F8C6-F6E5-4C28-F0F7B8C9226F}"/>
              </a:ext>
            </a:extLst>
          </p:cNvPr>
          <p:cNvSpPr>
            <a:spLocks noGrp="1"/>
          </p:cNvSpPr>
          <p:nvPr>
            <p:ph type="body" sz="quarter" idx="29"/>
          </p:nvPr>
        </p:nvSpPr>
        <p:spPr>
          <a:xfrm>
            <a:off x="7511481" y="4488366"/>
            <a:ext cx="2808000" cy="626701"/>
          </a:xfrm>
        </p:spPr>
        <p:txBody>
          <a:bodyPr/>
          <a:lstStyle/>
          <a:p>
            <a:r>
              <a:rPr lang="en-US" noProof="0"/>
              <a:t>Use Copilot in Word to create the proposal based on the existing policy and required updates. </a:t>
            </a:r>
          </a:p>
        </p:txBody>
      </p:sp>
      <p:sp>
        <p:nvSpPr>
          <p:cNvPr id="85" name="Text Placeholder 84">
            <a:extLst>
              <a:ext uri="{FF2B5EF4-FFF2-40B4-BE49-F238E27FC236}">
                <a16:creationId xmlns:a16="http://schemas.microsoft.com/office/drawing/2014/main" id="{85985354-79E7-080E-20D6-D77210A24490}"/>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151" name="Text Placeholder 150">
            <a:extLst>
              <a:ext uri="{FF2B5EF4-FFF2-40B4-BE49-F238E27FC236}">
                <a16:creationId xmlns:a16="http://schemas.microsoft.com/office/drawing/2014/main" id="{31941E83-85CD-7DCC-A468-A57C295D4172}"/>
              </a:ext>
            </a:extLst>
          </p:cNvPr>
          <p:cNvSpPr>
            <a:spLocks noGrp="1"/>
          </p:cNvSpPr>
          <p:nvPr>
            <p:ph type="body" sz="quarter" idx="38"/>
          </p:nvPr>
        </p:nvSpPr>
        <p:spPr>
          <a:solidFill>
            <a:srgbClr val="0070C0"/>
          </a:solidFill>
        </p:spPr>
        <p:txBody>
          <a:bodyPr/>
          <a:lstStyle/>
          <a:p>
            <a:endParaRPr lang="en-US" noProof="0"/>
          </a:p>
        </p:txBody>
      </p:sp>
      <p:sp>
        <p:nvSpPr>
          <p:cNvPr id="152" name="Text Placeholder 151">
            <a:extLst>
              <a:ext uri="{FF2B5EF4-FFF2-40B4-BE49-F238E27FC236}">
                <a16:creationId xmlns:a16="http://schemas.microsoft.com/office/drawing/2014/main" id="{26849989-B45F-D0A5-5AB3-3FBADD85D71B}"/>
              </a:ext>
            </a:extLst>
          </p:cNvPr>
          <p:cNvSpPr>
            <a:spLocks noGrp="1"/>
          </p:cNvSpPr>
          <p:nvPr>
            <p:ph type="body" sz="quarter" idx="39"/>
          </p:nvPr>
        </p:nvSpPr>
        <p:spPr>
          <a:solidFill>
            <a:srgbClr val="0070C0"/>
          </a:solidFill>
        </p:spPr>
        <p:txBody>
          <a:bodyPr/>
          <a:lstStyle/>
          <a:p>
            <a:endParaRPr lang="en-US" noProof="0"/>
          </a:p>
        </p:txBody>
      </p:sp>
      <p:sp>
        <p:nvSpPr>
          <p:cNvPr id="153" name="Text Placeholder 152">
            <a:extLst>
              <a:ext uri="{FF2B5EF4-FFF2-40B4-BE49-F238E27FC236}">
                <a16:creationId xmlns:a16="http://schemas.microsoft.com/office/drawing/2014/main" id="{9881F867-FF4A-0534-CC16-A5A5201F28BA}"/>
              </a:ext>
            </a:extLst>
          </p:cNvPr>
          <p:cNvSpPr>
            <a:spLocks noGrp="1"/>
          </p:cNvSpPr>
          <p:nvPr>
            <p:ph type="body" sz="quarter" idx="40"/>
          </p:nvPr>
        </p:nvSpPr>
        <p:spPr>
          <a:solidFill>
            <a:srgbClr val="0070C0"/>
          </a:solidFill>
        </p:spPr>
        <p:txBody>
          <a:bodyPr/>
          <a:lstStyle/>
          <a:p>
            <a:endParaRPr lang="en-US" noProof="0"/>
          </a:p>
        </p:txBody>
      </p:sp>
      <p:grpSp>
        <p:nvGrpSpPr>
          <p:cNvPr id="135" name="Group 134">
            <a:extLst>
              <a:ext uri="{FF2B5EF4-FFF2-40B4-BE49-F238E27FC236}">
                <a16:creationId xmlns:a16="http://schemas.microsoft.com/office/drawing/2014/main" id="{B5E469D2-B989-CC2F-A695-71D151DDDC67}"/>
              </a:ext>
            </a:extLst>
          </p:cNvPr>
          <p:cNvGrpSpPr/>
          <p:nvPr/>
        </p:nvGrpSpPr>
        <p:grpSpPr>
          <a:xfrm>
            <a:off x="4655251" y="5134537"/>
            <a:ext cx="1601493" cy="360000"/>
            <a:chOff x="588263" y="1217924"/>
            <a:chExt cx="1601493" cy="360000"/>
          </a:xfrm>
        </p:grpSpPr>
        <p:pic>
          <p:nvPicPr>
            <p:cNvPr id="136" name="Picture 135" descr="Zip Co logo SVG free download, id: 101874 - Brandlogos.net">
              <a:hlinkClick r:id="rId3"/>
              <a:extLst>
                <a:ext uri="{FF2B5EF4-FFF2-40B4-BE49-F238E27FC236}">
                  <a16:creationId xmlns:a16="http://schemas.microsoft.com/office/drawing/2014/main" id="{799A9EEE-2F84-36C1-E0C2-4FC2AC5FAE5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7" name="TextBox 136">
              <a:extLst>
                <a:ext uri="{FF2B5EF4-FFF2-40B4-BE49-F238E27FC236}">
                  <a16:creationId xmlns:a16="http://schemas.microsoft.com/office/drawing/2014/main" id="{7F366C58-06C3-F15A-2DD0-5354573F84E2}"/>
                </a:ext>
                <a:ext uri="{C183D7F6-B498-43B3-948B-1728B52AA6E4}">
                  <adec:decorative xmlns:adec="http://schemas.microsoft.com/office/drawing/2017/decorative" val="0"/>
                </a:ext>
              </a:extLst>
            </p:cNvPr>
            <p:cNvSpPr txBox="1"/>
            <p:nvPr/>
          </p:nvSpPr>
          <p:spPr>
            <a:xfrm>
              <a:off x="1047214" y="1313286"/>
              <a:ext cx="1142542"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pic>
        <p:nvPicPr>
          <p:cNvPr id="3" name="Picture 2">
            <a:extLst>
              <a:ext uri="{FF2B5EF4-FFF2-40B4-BE49-F238E27FC236}">
                <a16:creationId xmlns:a16="http://schemas.microsoft.com/office/drawing/2014/main" id="{FA91C795-A5ED-5D69-5B24-33A8E51FC6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4" name="Rectangle: Rounded Corners 6">
            <a:extLst>
              <a:ext uri="{FF2B5EF4-FFF2-40B4-BE49-F238E27FC236}">
                <a16:creationId xmlns:a16="http://schemas.microsoft.com/office/drawing/2014/main" id="{EFEEC74B-27ED-B31F-ECCE-86703409C59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DB09D897-303A-1E3C-724C-1998CCA99D9E}"/>
              </a:ext>
            </a:extLst>
          </p:cNvPr>
          <p:cNvGrpSpPr/>
          <p:nvPr/>
        </p:nvGrpSpPr>
        <p:grpSpPr>
          <a:xfrm>
            <a:off x="1624328" y="1132756"/>
            <a:ext cx="1332000" cy="216000"/>
            <a:chOff x="1198144" y="862657"/>
            <a:chExt cx="1332000" cy="216000"/>
          </a:xfrm>
        </p:grpSpPr>
        <p:sp>
          <p:nvSpPr>
            <p:cNvPr id="6" name="Rectangle: Rounded Corners 6">
              <a:extLst>
                <a:ext uri="{FF2B5EF4-FFF2-40B4-BE49-F238E27FC236}">
                  <a16:creationId xmlns:a16="http://schemas.microsoft.com/office/drawing/2014/main" id="{6AD0A06A-4817-666E-6E0D-917F4C7DFA07}"/>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Client retention</a:t>
              </a:r>
            </a:p>
          </p:txBody>
        </p:sp>
        <p:pic>
          <p:nvPicPr>
            <p:cNvPr id="7" name="Graphic 6">
              <a:extLst>
                <a:ext uri="{FF2B5EF4-FFF2-40B4-BE49-F238E27FC236}">
                  <a16:creationId xmlns:a16="http://schemas.microsoft.com/office/drawing/2014/main" id="{55B6801F-F0AB-20A5-DA99-FF61CDABE5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4929" y="898657"/>
              <a:ext cx="144000" cy="144000"/>
            </a:xfrm>
            <a:prstGeom prst="rect">
              <a:avLst/>
            </a:prstGeom>
          </p:spPr>
        </p:pic>
      </p:grpSp>
      <p:sp>
        <p:nvSpPr>
          <p:cNvPr id="14" name="Rectangle: Rounded Corners 6">
            <a:extLst>
              <a:ext uri="{FF2B5EF4-FFF2-40B4-BE49-F238E27FC236}">
                <a16:creationId xmlns:a16="http://schemas.microsoft.com/office/drawing/2014/main" id="{C322EB56-0A9C-4C0B-7E1F-C45799BE6576}"/>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9630A496-7CD1-2BC6-B2E9-06FA41937102}"/>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B2F8991F-EBC4-28FB-E5F8-1603098C568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7" name="Graphic 16">
              <a:extLst>
                <a:ext uri="{FF2B5EF4-FFF2-40B4-BE49-F238E27FC236}">
                  <a16:creationId xmlns:a16="http://schemas.microsoft.com/office/drawing/2014/main" id="{40AB8EEB-89D8-88D4-FBE7-250BF5BFFC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18" name="Group 17">
            <a:extLst>
              <a:ext uri="{FF2B5EF4-FFF2-40B4-BE49-F238E27FC236}">
                <a16:creationId xmlns:a16="http://schemas.microsoft.com/office/drawing/2014/main" id="{DF47C2AC-78AD-BD36-A25C-5F811920455A}"/>
              </a:ext>
            </a:extLst>
          </p:cNvPr>
          <p:cNvGrpSpPr/>
          <p:nvPr/>
        </p:nvGrpSpPr>
        <p:grpSpPr>
          <a:xfrm>
            <a:off x="8868697" y="1127774"/>
            <a:ext cx="1260000" cy="216000"/>
            <a:chOff x="1194743" y="1140160"/>
            <a:chExt cx="1260000" cy="216000"/>
          </a:xfrm>
        </p:grpSpPr>
        <p:sp>
          <p:nvSpPr>
            <p:cNvPr id="19" name="Rectangle: Rounded Corners 6">
              <a:extLst>
                <a:ext uri="{FF2B5EF4-FFF2-40B4-BE49-F238E27FC236}">
                  <a16:creationId xmlns:a16="http://schemas.microsoft.com/office/drawing/2014/main" id="{403AE180-1F1C-0150-3E72-FD74E9FE44A8}"/>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20" name="Graphic 19">
              <a:extLst>
                <a:ext uri="{FF2B5EF4-FFF2-40B4-BE49-F238E27FC236}">
                  <a16:creationId xmlns:a16="http://schemas.microsoft.com/office/drawing/2014/main" id="{5C67E759-1A83-77D6-093B-091FBAF7ED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2" name="Group 1">
            <a:extLst>
              <a:ext uri="{FF2B5EF4-FFF2-40B4-BE49-F238E27FC236}">
                <a16:creationId xmlns:a16="http://schemas.microsoft.com/office/drawing/2014/main" id="{26D703A8-2BFF-C289-2382-2E8AF79B297C}"/>
              </a:ext>
            </a:extLst>
          </p:cNvPr>
          <p:cNvGrpSpPr/>
          <p:nvPr/>
        </p:nvGrpSpPr>
        <p:grpSpPr>
          <a:xfrm>
            <a:off x="928073" y="2772316"/>
            <a:ext cx="2351135" cy="360000"/>
            <a:chOff x="588263" y="3617084"/>
            <a:chExt cx="2351135" cy="360000"/>
          </a:xfrm>
        </p:grpSpPr>
        <p:pic>
          <p:nvPicPr>
            <p:cNvPr id="22" name="Picture 21">
              <a:extLst>
                <a:ext uri="{FF2B5EF4-FFF2-40B4-BE49-F238E27FC236}">
                  <a16:creationId xmlns:a16="http://schemas.microsoft.com/office/drawing/2014/main" id="{A0E67C2F-AAFF-0EE5-312F-3B984F15F65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3" name="TextBox 22">
              <a:extLst>
                <a:ext uri="{FF2B5EF4-FFF2-40B4-BE49-F238E27FC236}">
                  <a16:creationId xmlns:a16="http://schemas.microsoft.com/office/drawing/2014/main" id="{4D0D589A-2EB3-EBF6-C574-4D652F2FA50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4" name="Group 23">
            <a:extLst>
              <a:ext uri="{FF2B5EF4-FFF2-40B4-BE49-F238E27FC236}">
                <a16:creationId xmlns:a16="http://schemas.microsoft.com/office/drawing/2014/main" id="{F70593DC-5694-25D4-F4F4-D1B58FCD2249}"/>
              </a:ext>
            </a:extLst>
          </p:cNvPr>
          <p:cNvGrpSpPr/>
          <p:nvPr/>
        </p:nvGrpSpPr>
        <p:grpSpPr>
          <a:xfrm>
            <a:off x="8244776" y="2758861"/>
            <a:ext cx="1582511" cy="360000"/>
            <a:chOff x="588263" y="1217924"/>
            <a:chExt cx="1582511" cy="360000"/>
          </a:xfrm>
        </p:grpSpPr>
        <p:pic>
          <p:nvPicPr>
            <p:cNvPr id="25" name="Picture 24" descr="Zip Co logo SVG free download, id: 101874 - Brandlogos.net">
              <a:hlinkClick r:id="rId3"/>
              <a:extLst>
                <a:ext uri="{FF2B5EF4-FFF2-40B4-BE49-F238E27FC236}">
                  <a16:creationId xmlns:a16="http://schemas.microsoft.com/office/drawing/2014/main" id="{74993874-D31A-DFAE-A67E-5CD8821BBCE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6" name="TextBox 25">
              <a:extLst>
                <a:ext uri="{FF2B5EF4-FFF2-40B4-BE49-F238E27FC236}">
                  <a16:creationId xmlns:a16="http://schemas.microsoft.com/office/drawing/2014/main" id="{2742AA37-0DEE-0DD4-0439-C288EE6C2F9B}"/>
                </a:ext>
                <a:ext uri="{C183D7F6-B498-43B3-948B-1728B52AA6E4}">
                  <adec:decorative xmlns:adec="http://schemas.microsoft.com/office/drawing/2017/decorative" val="0"/>
                </a:ext>
              </a:extLst>
            </p:cNvPr>
            <p:cNvSpPr txBox="1"/>
            <p:nvPr/>
          </p:nvSpPr>
          <p:spPr>
            <a:xfrm>
              <a:off x="1047213" y="1313286"/>
              <a:ext cx="1123561"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27" name="Group 26">
            <a:extLst>
              <a:ext uri="{FF2B5EF4-FFF2-40B4-BE49-F238E27FC236}">
                <a16:creationId xmlns:a16="http://schemas.microsoft.com/office/drawing/2014/main" id="{765EDF98-9955-FBD1-43C9-653D81B3058F}"/>
              </a:ext>
            </a:extLst>
          </p:cNvPr>
          <p:cNvGrpSpPr/>
          <p:nvPr/>
        </p:nvGrpSpPr>
        <p:grpSpPr>
          <a:xfrm>
            <a:off x="7968346" y="5186654"/>
            <a:ext cx="2351135" cy="360000"/>
            <a:chOff x="588263" y="2657420"/>
            <a:chExt cx="2351135" cy="360000"/>
          </a:xfrm>
        </p:grpSpPr>
        <p:pic>
          <p:nvPicPr>
            <p:cNvPr id="28" name="Picture 27">
              <a:extLst>
                <a:ext uri="{FF2B5EF4-FFF2-40B4-BE49-F238E27FC236}">
                  <a16:creationId xmlns:a16="http://schemas.microsoft.com/office/drawing/2014/main" id="{BFCBEC03-B37F-AC51-96B1-B78718A562B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9" name="TextBox 28">
              <a:extLst>
                <a:ext uri="{FF2B5EF4-FFF2-40B4-BE49-F238E27FC236}">
                  <a16:creationId xmlns:a16="http://schemas.microsoft.com/office/drawing/2014/main" id="{AF1D7DBC-63B6-6A03-0417-82DEB8AE2617}"/>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0" name="Group 29">
            <a:extLst>
              <a:ext uri="{FF2B5EF4-FFF2-40B4-BE49-F238E27FC236}">
                <a16:creationId xmlns:a16="http://schemas.microsoft.com/office/drawing/2014/main" id="{2C4A5CAF-5744-0352-847D-93748625D429}"/>
              </a:ext>
            </a:extLst>
          </p:cNvPr>
          <p:cNvGrpSpPr/>
          <p:nvPr/>
        </p:nvGrpSpPr>
        <p:grpSpPr>
          <a:xfrm>
            <a:off x="846563" y="5198502"/>
            <a:ext cx="2351135" cy="360000"/>
            <a:chOff x="588263" y="2177588"/>
            <a:chExt cx="2351135" cy="360000"/>
          </a:xfrm>
        </p:grpSpPr>
        <p:pic>
          <p:nvPicPr>
            <p:cNvPr id="31" name="Picture 30">
              <a:extLst>
                <a:ext uri="{FF2B5EF4-FFF2-40B4-BE49-F238E27FC236}">
                  <a16:creationId xmlns:a16="http://schemas.microsoft.com/office/drawing/2014/main" id="{E67DEE1E-C286-89F4-F825-AC35B7660E8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3" name="TextBox 32">
              <a:extLst>
                <a:ext uri="{FF2B5EF4-FFF2-40B4-BE49-F238E27FC236}">
                  <a16:creationId xmlns:a16="http://schemas.microsoft.com/office/drawing/2014/main" id="{04A7AF6F-D4F3-C7A2-5996-F67D123678A0}"/>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8" name="Group 7">
            <a:extLst>
              <a:ext uri="{FF2B5EF4-FFF2-40B4-BE49-F238E27FC236}">
                <a16:creationId xmlns:a16="http://schemas.microsoft.com/office/drawing/2014/main" id="{541DC611-6C24-C27B-19FF-7720B76E1713}"/>
              </a:ext>
            </a:extLst>
          </p:cNvPr>
          <p:cNvGrpSpPr/>
          <p:nvPr/>
        </p:nvGrpSpPr>
        <p:grpSpPr>
          <a:xfrm>
            <a:off x="4291104" y="2816011"/>
            <a:ext cx="2321472" cy="437396"/>
            <a:chOff x="3288531" y="5923194"/>
            <a:chExt cx="2321472" cy="437396"/>
          </a:xfrm>
        </p:grpSpPr>
        <p:pic>
          <p:nvPicPr>
            <p:cNvPr id="10" name="Picture 2" descr="Copilot Studio Generative AI pricing - Power Platform Community">
              <a:extLst>
                <a:ext uri="{FF2B5EF4-FFF2-40B4-BE49-F238E27FC236}">
                  <a16:creationId xmlns:a16="http://schemas.microsoft.com/office/drawing/2014/main" id="{D70FCC1C-B89D-3416-D171-1BFA5E2B6BAB}"/>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AF7CF86-71D6-982D-80F4-C2903517C137}"/>
                </a:ext>
                <a:ext uri="{C183D7F6-B498-43B3-948B-1728B52AA6E4}">
                  <adec:decorative xmlns:adec="http://schemas.microsoft.com/office/drawing/2017/decorative" val="0"/>
                </a:ext>
              </a:extLst>
            </p:cNvPr>
            <p:cNvSpPr txBox="1"/>
            <p:nvPr/>
          </p:nvSpPr>
          <p:spPr>
            <a:xfrm>
              <a:off x="3717819" y="5939962"/>
              <a:ext cx="1892184" cy="42062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SharePoint repository</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311288235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752F1-6CC1-FA1F-EC57-B8AD3E23495D}"/>
              </a:ext>
            </a:extLst>
          </p:cNvPr>
          <p:cNvSpPr>
            <a:spLocks noGrp="1"/>
          </p:cNvSpPr>
          <p:nvPr>
            <p:ph type="title"/>
          </p:nvPr>
        </p:nvSpPr>
        <p:spPr>
          <a:xfrm>
            <a:off x="584200" y="387766"/>
            <a:ext cx="5672544" cy="263149"/>
          </a:xfrm>
        </p:spPr>
        <p:txBody>
          <a:bodyPr/>
          <a:lstStyle/>
          <a:p>
            <a:r>
              <a:rPr lang="en-US" noProof="0">
                <a:solidFill>
                  <a:srgbClr val="0078D4"/>
                </a:solidFill>
              </a:rPr>
              <a:t>Insurance | </a:t>
            </a:r>
            <a:r>
              <a:rPr lang="en-US" noProof="0"/>
              <a:t>Create a quote</a:t>
            </a:r>
          </a:p>
        </p:txBody>
      </p:sp>
      <p:sp>
        <p:nvSpPr>
          <p:cNvPr id="4" name="Text Placeholder 3">
            <a:extLst>
              <a:ext uri="{FF2B5EF4-FFF2-40B4-BE49-F238E27FC236}">
                <a16:creationId xmlns:a16="http://schemas.microsoft.com/office/drawing/2014/main" id="{01C04358-5397-D4FB-3900-2D6DC97FDB77}"/>
              </a:ext>
            </a:extLst>
          </p:cNvPr>
          <p:cNvSpPr>
            <a:spLocks noGrp="1"/>
          </p:cNvSpPr>
          <p:nvPr>
            <p:ph type="body" sz="quarter" idx="11"/>
          </p:nvPr>
        </p:nvSpPr>
        <p:spPr>
          <a:xfrm>
            <a:off x="584200" y="1593881"/>
            <a:ext cx="2808000" cy="345600"/>
          </a:xfrm>
        </p:spPr>
        <p:txBody>
          <a:bodyPr/>
          <a:lstStyle/>
          <a:p>
            <a:r>
              <a:rPr lang="en-US" noProof="0"/>
              <a:t>1. Summarize and prioritize emails</a:t>
            </a:r>
          </a:p>
        </p:txBody>
      </p:sp>
      <p:sp>
        <p:nvSpPr>
          <p:cNvPr id="5" name="Text Placeholder 4">
            <a:extLst>
              <a:ext uri="{FF2B5EF4-FFF2-40B4-BE49-F238E27FC236}">
                <a16:creationId xmlns:a16="http://schemas.microsoft.com/office/drawing/2014/main" id="{21B7FE6E-D5AA-B966-41B4-2D1664244275}"/>
              </a:ext>
            </a:extLst>
          </p:cNvPr>
          <p:cNvSpPr>
            <a:spLocks noGrp="1"/>
          </p:cNvSpPr>
          <p:nvPr>
            <p:ph type="body" sz="quarter" idx="12"/>
          </p:nvPr>
        </p:nvSpPr>
        <p:spPr>
          <a:xfrm>
            <a:off x="2316020" y="4052218"/>
            <a:ext cx="2808000" cy="345600"/>
          </a:xfrm>
        </p:spPr>
        <p:txBody>
          <a:bodyPr/>
          <a:lstStyle/>
          <a:p>
            <a:r>
              <a:rPr lang="en-US" noProof="0"/>
              <a:t>5. Summarize and draft proposal</a:t>
            </a:r>
          </a:p>
        </p:txBody>
      </p:sp>
      <p:sp>
        <p:nvSpPr>
          <p:cNvPr id="6" name="Text Placeholder 5">
            <a:extLst>
              <a:ext uri="{FF2B5EF4-FFF2-40B4-BE49-F238E27FC236}">
                <a16:creationId xmlns:a16="http://schemas.microsoft.com/office/drawing/2014/main" id="{6FE774C9-0734-5A1A-5161-25A7D07EE4BA}"/>
              </a:ext>
            </a:extLst>
          </p:cNvPr>
          <p:cNvSpPr>
            <a:spLocks noGrp="1"/>
          </p:cNvSpPr>
          <p:nvPr>
            <p:ph type="body" sz="quarter" idx="13"/>
          </p:nvPr>
        </p:nvSpPr>
        <p:spPr>
          <a:xfrm>
            <a:off x="4047840" y="1593881"/>
            <a:ext cx="2808000" cy="345600"/>
          </a:xfrm>
        </p:spPr>
        <p:txBody>
          <a:bodyPr/>
          <a:lstStyle/>
          <a:p>
            <a:r>
              <a:rPr lang="en-US" noProof="0"/>
              <a:t>2. Conduct risk assessment</a:t>
            </a:r>
          </a:p>
        </p:txBody>
      </p:sp>
      <p:sp>
        <p:nvSpPr>
          <p:cNvPr id="7" name="Text Placeholder 6">
            <a:extLst>
              <a:ext uri="{FF2B5EF4-FFF2-40B4-BE49-F238E27FC236}">
                <a16:creationId xmlns:a16="http://schemas.microsoft.com/office/drawing/2014/main" id="{05461EC4-CF2B-A926-958B-A1DB81C8A69B}"/>
              </a:ext>
            </a:extLst>
          </p:cNvPr>
          <p:cNvSpPr>
            <a:spLocks noGrp="1"/>
          </p:cNvSpPr>
          <p:nvPr>
            <p:ph type="body" sz="quarter" idx="14"/>
          </p:nvPr>
        </p:nvSpPr>
        <p:spPr>
          <a:xfrm>
            <a:off x="5779660" y="4052218"/>
            <a:ext cx="2808000" cy="345600"/>
          </a:xfrm>
        </p:spPr>
        <p:txBody>
          <a:bodyPr/>
          <a:lstStyle/>
          <a:p>
            <a:r>
              <a:rPr lang="en-US" noProof="0"/>
              <a:t>4. Estimate replacement costs</a:t>
            </a:r>
          </a:p>
        </p:txBody>
      </p:sp>
      <p:sp>
        <p:nvSpPr>
          <p:cNvPr id="8" name="Text Placeholder 7">
            <a:extLst>
              <a:ext uri="{FF2B5EF4-FFF2-40B4-BE49-F238E27FC236}">
                <a16:creationId xmlns:a16="http://schemas.microsoft.com/office/drawing/2014/main" id="{CFA051C7-2C10-1C70-621E-14C862798259}"/>
              </a:ext>
            </a:extLst>
          </p:cNvPr>
          <p:cNvSpPr>
            <a:spLocks noGrp="1"/>
          </p:cNvSpPr>
          <p:nvPr>
            <p:ph type="body" sz="quarter" idx="15"/>
          </p:nvPr>
        </p:nvSpPr>
        <p:spPr>
          <a:xfrm>
            <a:off x="7511481" y="1593881"/>
            <a:ext cx="2808000" cy="345600"/>
          </a:xfrm>
        </p:spPr>
        <p:txBody>
          <a:bodyPr/>
          <a:lstStyle/>
          <a:p>
            <a:r>
              <a:rPr lang="en-US" noProof="0"/>
              <a:t>3. Understand the customer</a:t>
            </a:r>
          </a:p>
        </p:txBody>
      </p:sp>
      <p:sp>
        <p:nvSpPr>
          <p:cNvPr id="9" name="Text Placeholder 8">
            <a:extLst>
              <a:ext uri="{FF2B5EF4-FFF2-40B4-BE49-F238E27FC236}">
                <a16:creationId xmlns:a16="http://schemas.microsoft.com/office/drawing/2014/main" id="{1D8693EE-5D6E-B27D-F079-B73507F24838}"/>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8"/>
          </p:nvPr>
        </p:nvSpPr>
        <p:spPr>
          <a:xfrm>
            <a:off x="584200" y="2032188"/>
            <a:ext cx="2808000" cy="626701"/>
          </a:xfrm>
        </p:spPr>
        <p:txBody>
          <a:bodyPr/>
          <a:lstStyle/>
          <a:p>
            <a:r>
              <a:rPr lang="en-US" noProof="0"/>
              <a:t>Insurance underwriters receive large amounts of emails.  Responding quickly to critical issues and requests for quotes helps improve customer satisfaction and can increase revenue. </a:t>
            </a:r>
          </a:p>
        </p:txBody>
      </p:sp>
      <p:sp>
        <p:nvSpPr>
          <p:cNvPr id="10" name="Text Placeholder 9">
            <a:extLst>
              <a:ext uri="{FF2B5EF4-FFF2-40B4-BE49-F238E27FC236}">
                <a16:creationId xmlns:a16="http://schemas.microsoft.com/office/drawing/2014/main" id="{6561960D-3F6C-DEAC-3BF8-38BC50D21DE3}"/>
              </a:ext>
            </a:extLst>
          </p:cNvPr>
          <p:cNvSpPr>
            <a:spLocks noGrp="1"/>
          </p:cNvSpPr>
          <p:nvPr>
            <p:ph type="body" sz="quarter" idx="19"/>
          </p:nvPr>
        </p:nvSpPr>
        <p:spPr>
          <a:xfrm>
            <a:off x="4047840" y="2032188"/>
            <a:ext cx="2808000" cy="626701"/>
          </a:xfrm>
        </p:spPr>
        <p:txBody>
          <a:bodyPr/>
          <a:lstStyle/>
          <a:p>
            <a:r>
              <a:rPr lang="en-US" noProof="0"/>
              <a:t>One of the emails is a request for a quote for a new commercial real estate property and requires a risk assessment of the property across key risk dimensions. </a:t>
            </a:r>
          </a:p>
        </p:txBody>
      </p:sp>
      <p:sp>
        <p:nvSpPr>
          <p:cNvPr id="11" name="Text Placeholder 10">
            <a:extLst>
              <a:ext uri="{FF2B5EF4-FFF2-40B4-BE49-F238E27FC236}">
                <a16:creationId xmlns:a16="http://schemas.microsoft.com/office/drawing/2014/main" id="{392573F3-386E-EAF2-F5CF-0EE01C54652C}"/>
              </a:ext>
            </a:extLst>
          </p:cNvPr>
          <p:cNvSpPr>
            <a:spLocks noGrp="1"/>
          </p:cNvSpPr>
          <p:nvPr>
            <p:ph type="body" sz="quarter" idx="20"/>
          </p:nvPr>
        </p:nvSpPr>
        <p:spPr>
          <a:xfrm>
            <a:off x="7511481" y="2032188"/>
            <a:ext cx="2808000" cy="626701"/>
          </a:xfrm>
        </p:spPr>
        <p:txBody>
          <a:bodyPr/>
          <a:lstStyle/>
          <a:p>
            <a:r>
              <a:rPr lang="en-US" noProof="0"/>
              <a:t>In addition to gathering property risk, the underwriter also provides customer information and history including other policies, history of compliance, fraudulent claims, etc. </a:t>
            </a:r>
          </a:p>
        </p:txBody>
      </p:sp>
      <p:sp>
        <p:nvSpPr>
          <p:cNvPr id="12" name="Text Placeholder 11">
            <a:extLst>
              <a:ext uri="{FF2B5EF4-FFF2-40B4-BE49-F238E27FC236}">
                <a16:creationId xmlns:a16="http://schemas.microsoft.com/office/drawing/2014/main" id="{36095E57-D4B6-B838-A999-9BB7C137A655}"/>
              </a:ext>
            </a:extLst>
          </p:cNvPr>
          <p:cNvSpPr>
            <a:spLocks noGrp="1"/>
          </p:cNvSpPr>
          <p:nvPr>
            <p:ph type="body" sz="quarter" idx="21"/>
          </p:nvPr>
        </p:nvSpPr>
        <p:spPr>
          <a:xfrm>
            <a:off x="584200" y="3208260"/>
            <a:ext cx="2808000" cy="626701"/>
          </a:xfrm>
        </p:spPr>
        <p:txBody>
          <a:bodyPr/>
          <a:lstStyle/>
          <a:p>
            <a:r>
              <a:rPr lang="en-US" noProof="0"/>
              <a:t>Benefit: </a:t>
            </a:r>
            <a:r>
              <a:rPr lang="en-US" b="1" noProof="0"/>
              <a:t>Summarize and prioritize </a:t>
            </a:r>
            <a:r>
              <a:rPr lang="en-US" noProof="0"/>
              <a:t>emails received that require attention and look deeper into the emails that are most urgent. </a:t>
            </a:r>
          </a:p>
        </p:txBody>
      </p:sp>
      <p:sp>
        <p:nvSpPr>
          <p:cNvPr id="13" name="Text Placeholder 12">
            <a:extLst>
              <a:ext uri="{FF2B5EF4-FFF2-40B4-BE49-F238E27FC236}">
                <a16:creationId xmlns:a16="http://schemas.microsoft.com/office/drawing/2014/main" id="{B0243AC1-F7E4-F8BA-7BED-84EA4884E606}"/>
              </a:ext>
            </a:extLst>
          </p:cNvPr>
          <p:cNvSpPr>
            <a:spLocks noGrp="1"/>
          </p:cNvSpPr>
          <p:nvPr>
            <p:ph type="body" sz="quarter" idx="22"/>
          </p:nvPr>
        </p:nvSpPr>
        <p:spPr>
          <a:xfrm>
            <a:off x="2316020" y="5641938"/>
            <a:ext cx="2808000" cy="626701"/>
          </a:xfrm>
        </p:spPr>
        <p:txBody>
          <a:bodyPr/>
          <a:lstStyle/>
          <a:p>
            <a:r>
              <a:rPr lang="en-US" noProof="0"/>
              <a:t>Benefit: </a:t>
            </a:r>
            <a:r>
              <a:rPr lang="en-US" b="1" noProof="0"/>
              <a:t>Use Copilot to summarize and draft an email response </a:t>
            </a:r>
            <a:r>
              <a:rPr lang="en-US" noProof="0"/>
              <a:t>including background information and justification for the decision. </a:t>
            </a:r>
          </a:p>
        </p:txBody>
      </p:sp>
      <p:sp>
        <p:nvSpPr>
          <p:cNvPr id="14" name="Text Placeholder 13">
            <a:extLst>
              <a:ext uri="{FF2B5EF4-FFF2-40B4-BE49-F238E27FC236}">
                <a16:creationId xmlns:a16="http://schemas.microsoft.com/office/drawing/2014/main" id="{F3F7864D-3473-3E2D-08E0-C312C42A855E}"/>
              </a:ext>
            </a:extLst>
          </p:cNvPr>
          <p:cNvSpPr>
            <a:spLocks noGrp="1"/>
          </p:cNvSpPr>
          <p:nvPr>
            <p:ph type="body" sz="quarter" idx="23"/>
          </p:nvPr>
        </p:nvSpPr>
        <p:spPr>
          <a:xfrm>
            <a:off x="4047840" y="3208260"/>
            <a:ext cx="2808000" cy="626701"/>
          </a:xfrm>
        </p:spPr>
        <p:txBody>
          <a:bodyPr>
            <a:normAutofit lnSpcReduction="10000"/>
          </a:bodyPr>
          <a:lstStyle/>
          <a:p>
            <a:r>
              <a:rPr lang="en-US" noProof="0"/>
              <a:t>Benefit: </a:t>
            </a:r>
            <a:r>
              <a:rPr lang="en-US" b="1" noProof="0"/>
              <a:t>Run a risk assessment using in house risk assessment and insights tool </a:t>
            </a:r>
            <a:r>
              <a:rPr lang="en-US" noProof="0"/>
              <a:t>to summarize the insurers risk on the property address in the email and summarize the risk within Copilot.</a:t>
            </a:r>
          </a:p>
        </p:txBody>
      </p:sp>
      <p:sp>
        <p:nvSpPr>
          <p:cNvPr id="15" name="Text Placeholder 14">
            <a:extLst>
              <a:ext uri="{FF2B5EF4-FFF2-40B4-BE49-F238E27FC236}">
                <a16:creationId xmlns:a16="http://schemas.microsoft.com/office/drawing/2014/main" id="{0BB6C331-8831-96D8-0244-1D2B79701155}"/>
              </a:ext>
            </a:extLst>
          </p:cNvPr>
          <p:cNvSpPr>
            <a:spLocks noGrp="1"/>
          </p:cNvSpPr>
          <p:nvPr>
            <p:ph type="body" sz="quarter" idx="24"/>
          </p:nvPr>
        </p:nvSpPr>
        <p:spPr>
          <a:xfrm>
            <a:off x="5779660" y="5641938"/>
            <a:ext cx="2808000" cy="626701"/>
          </a:xfrm>
        </p:spPr>
        <p:txBody>
          <a:bodyPr/>
          <a:lstStyle/>
          <a:p>
            <a:r>
              <a:rPr lang="en-US" noProof="0"/>
              <a:t>Benefit: </a:t>
            </a:r>
            <a:r>
              <a:rPr lang="en-US" b="1" noProof="0"/>
              <a:t>Create estimate for replacement costs in Copilot </a:t>
            </a:r>
            <a:r>
              <a:rPr lang="en-US" noProof="0"/>
              <a:t>using the insurance company’s estimator app for building quotes and historical estimates. </a:t>
            </a:r>
          </a:p>
        </p:txBody>
      </p:sp>
      <p:sp>
        <p:nvSpPr>
          <p:cNvPr id="16" name="Text Placeholder 15">
            <a:extLst>
              <a:ext uri="{FF2B5EF4-FFF2-40B4-BE49-F238E27FC236}">
                <a16:creationId xmlns:a16="http://schemas.microsoft.com/office/drawing/2014/main" id="{C767B3FD-67D4-E745-22B9-A74EA49B6F28}"/>
              </a:ext>
            </a:extLst>
          </p:cNvPr>
          <p:cNvSpPr>
            <a:spLocks noGrp="1"/>
          </p:cNvSpPr>
          <p:nvPr>
            <p:ph type="body" sz="quarter" idx="25"/>
          </p:nvPr>
        </p:nvSpPr>
        <p:spPr>
          <a:xfrm>
            <a:off x="7511481" y="3111827"/>
            <a:ext cx="2808000" cy="849667"/>
          </a:xfrm>
        </p:spPr>
        <p:txBody>
          <a:bodyPr>
            <a:normAutofit/>
          </a:bodyPr>
          <a:lstStyle/>
          <a:p>
            <a:r>
              <a:rPr lang="en-US" noProof="0"/>
              <a:t>Benefit: </a:t>
            </a:r>
            <a:r>
              <a:rPr lang="en-US" b="1" noProof="0"/>
              <a:t>Copilot provides a historical summary of the customer </a:t>
            </a:r>
            <a:r>
              <a:rPr lang="en-US" noProof="0"/>
              <a:t>by extracting the customer's name from original email, sending to insurance history app, and providing a summary of existing properties for review. </a:t>
            </a:r>
          </a:p>
        </p:txBody>
      </p:sp>
      <p:sp>
        <p:nvSpPr>
          <p:cNvPr id="17" name="Text Placeholder 16">
            <a:extLst>
              <a:ext uri="{FF2B5EF4-FFF2-40B4-BE49-F238E27FC236}">
                <a16:creationId xmlns:a16="http://schemas.microsoft.com/office/drawing/2014/main" id="{72063402-6D47-EBAB-E383-DF5FE3B7F5C4}"/>
              </a:ext>
            </a:extLst>
          </p:cNvPr>
          <p:cNvSpPr>
            <a:spLocks noGrp="1"/>
          </p:cNvSpPr>
          <p:nvPr>
            <p:ph type="body" sz="quarter" idx="27"/>
          </p:nvPr>
        </p:nvSpPr>
        <p:spPr>
          <a:xfrm>
            <a:off x="2316020" y="4488366"/>
            <a:ext cx="2808000" cy="626701"/>
          </a:xfrm>
        </p:spPr>
        <p:txBody>
          <a:bodyPr/>
          <a:lstStyle/>
          <a:p>
            <a:r>
              <a:rPr lang="en-US" noProof="0"/>
              <a:t>Summarize the information collected from each system for the property to create a risk assessment analysis and recommended quote. </a:t>
            </a:r>
          </a:p>
        </p:txBody>
      </p:sp>
      <p:sp>
        <p:nvSpPr>
          <p:cNvPr id="18" name="Text Placeholder 17">
            <a:extLst>
              <a:ext uri="{FF2B5EF4-FFF2-40B4-BE49-F238E27FC236}">
                <a16:creationId xmlns:a16="http://schemas.microsoft.com/office/drawing/2014/main" id="{D1074082-2C65-4767-737E-EDE94BADBD02}"/>
              </a:ext>
            </a:extLst>
          </p:cNvPr>
          <p:cNvSpPr>
            <a:spLocks noGrp="1"/>
          </p:cNvSpPr>
          <p:nvPr>
            <p:ph type="body" sz="quarter" idx="28"/>
          </p:nvPr>
        </p:nvSpPr>
        <p:spPr>
          <a:xfrm>
            <a:off x="5779660" y="4488366"/>
            <a:ext cx="2808000" cy="626701"/>
          </a:xfrm>
        </p:spPr>
        <p:txBody>
          <a:bodyPr/>
          <a:lstStyle/>
          <a:p>
            <a:r>
              <a:rPr lang="en-US" noProof="0"/>
              <a:t>Understand what the replacement cost would be for the building based on parameters such as location, age, floor space, etc. </a:t>
            </a:r>
          </a:p>
        </p:txBody>
      </p:sp>
      <p:sp>
        <p:nvSpPr>
          <p:cNvPr id="19" name="Text Placeholder 18">
            <a:extLst>
              <a:ext uri="{FF2B5EF4-FFF2-40B4-BE49-F238E27FC236}">
                <a16:creationId xmlns:a16="http://schemas.microsoft.com/office/drawing/2014/main" id="{FBD463AC-E115-8219-6920-DF5E3FC83A1A}"/>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81" name="Text Placeholder 80">
            <a:extLst>
              <a:ext uri="{FF2B5EF4-FFF2-40B4-BE49-F238E27FC236}">
                <a16:creationId xmlns:a16="http://schemas.microsoft.com/office/drawing/2014/main" id="{A7711052-463C-501D-B52A-83DEF84297C9}"/>
              </a:ext>
            </a:extLst>
          </p:cNvPr>
          <p:cNvSpPr>
            <a:spLocks noGrp="1"/>
          </p:cNvSpPr>
          <p:nvPr>
            <p:ph type="body" sz="quarter" idx="38"/>
          </p:nvPr>
        </p:nvSpPr>
        <p:spPr>
          <a:solidFill>
            <a:srgbClr val="0070C0"/>
          </a:solidFill>
        </p:spPr>
        <p:txBody>
          <a:bodyPr/>
          <a:lstStyle/>
          <a:p>
            <a:endParaRPr lang="en-US" noProof="0"/>
          </a:p>
        </p:txBody>
      </p:sp>
      <p:sp>
        <p:nvSpPr>
          <p:cNvPr id="82" name="Text Placeholder 81">
            <a:extLst>
              <a:ext uri="{FF2B5EF4-FFF2-40B4-BE49-F238E27FC236}">
                <a16:creationId xmlns:a16="http://schemas.microsoft.com/office/drawing/2014/main" id="{A4E0364D-72EC-7608-F44C-B5DF9F5322CE}"/>
              </a:ext>
            </a:extLst>
          </p:cNvPr>
          <p:cNvSpPr>
            <a:spLocks noGrp="1"/>
          </p:cNvSpPr>
          <p:nvPr>
            <p:ph type="body" sz="quarter" idx="39"/>
          </p:nvPr>
        </p:nvSpPr>
        <p:spPr>
          <a:solidFill>
            <a:srgbClr val="0070C0"/>
          </a:solidFill>
        </p:spPr>
        <p:txBody>
          <a:bodyPr/>
          <a:lstStyle/>
          <a:p>
            <a:endParaRPr lang="en-US" noProof="0"/>
          </a:p>
        </p:txBody>
      </p:sp>
      <p:sp>
        <p:nvSpPr>
          <p:cNvPr id="83" name="Text Placeholder 82">
            <a:extLst>
              <a:ext uri="{FF2B5EF4-FFF2-40B4-BE49-F238E27FC236}">
                <a16:creationId xmlns:a16="http://schemas.microsoft.com/office/drawing/2014/main" id="{2A8C5BCB-82E2-9B80-82A0-A4F457BA26F8}"/>
              </a:ext>
            </a:extLst>
          </p:cNvPr>
          <p:cNvSpPr>
            <a:spLocks noGrp="1"/>
          </p:cNvSpPr>
          <p:nvPr>
            <p:ph type="body" sz="quarter" idx="40"/>
          </p:nvPr>
        </p:nvSpPr>
        <p:spPr>
          <a:solidFill>
            <a:srgbClr val="0078D4"/>
          </a:solidFill>
        </p:spPr>
        <p:txBody>
          <a:bodyPr/>
          <a:lstStyle/>
          <a:p>
            <a:endParaRPr lang="en-US" noProof="0"/>
          </a:p>
        </p:txBody>
      </p:sp>
      <p:grpSp>
        <p:nvGrpSpPr>
          <p:cNvPr id="78" name="Group 77">
            <a:extLst>
              <a:ext uri="{FF2B5EF4-FFF2-40B4-BE49-F238E27FC236}">
                <a16:creationId xmlns:a16="http://schemas.microsoft.com/office/drawing/2014/main" id="{5306D5E2-8021-A39B-00C0-FDA6E695B7B8}"/>
              </a:ext>
            </a:extLst>
          </p:cNvPr>
          <p:cNvGrpSpPr/>
          <p:nvPr/>
        </p:nvGrpSpPr>
        <p:grpSpPr>
          <a:xfrm>
            <a:off x="2820724" y="5221407"/>
            <a:ext cx="1893811" cy="360000"/>
            <a:chOff x="588263" y="1697756"/>
            <a:chExt cx="1893811" cy="360000"/>
          </a:xfrm>
        </p:grpSpPr>
        <p:pic>
          <p:nvPicPr>
            <p:cNvPr id="79" name="Picture 78">
              <a:extLst>
                <a:ext uri="{FF2B5EF4-FFF2-40B4-BE49-F238E27FC236}">
                  <a16:creationId xmlns:a16="http://schemas.microsoft.com/office/drawing/2014/main" id="{0F8034F3-8296-E324-1557-602E80297D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80" name="TextBox 79">
              <a:extLst>
                <a:ext uri="{FF2B5EF4-FFF2-40B4-BE49-F238E27FC236}">
                  <a16:creationId xmlns:a16="http://schemas.microsoft.com/office/drawing/2014/main" id="{EE567609-E3B8-4D18-A74F-6CC9328E47D8}"/>
                </a:ext>
                <a:ext uri="{C183D7F6-B498-43B3-948B-1728B52AA6E4}">
                  <adec:decorative xmlns:adec="http://schemas.microsoft.com/office/drawing/2017/decorative" val="0"/>
                </a:ext>
              </a:extLst>
            </p:cNvPr>
            <p:cNvSpPr txBox="1"/>
            <p:nvPr/>
          </p:nvSpPr>
          <p:spPr>
            <a:xfrm>
              <a:off x="1047213" y="1793118"/>
              <a:ext cx="1434861" cy="169277"/>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Outlook</a:t>
              </a:r>
            </a:p>
          </p:txBody>
        </p:sp>
      </p:grpSp>
      <p:pic>
        <p:nvPicPr>
          <p:cNvPr id="20" name="Picture 19">
            <a:extLst>
              <a:ext uri="{FF2B5EF4-FFF2-40B4-BE49-F238E27FC236}">
                <a16:creationId xmlns:a16="http://schemas.microsoft.com/office/drawing/2014/main" id="{A979999A-56D5-B357-26C0-B49997A414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22" name="Rectangle: Rounded Corners 6">
            <a:extLst>
              <a:ext uri="{FF2B5EF4-FFF2-40B4-BE49-F238E27FC236}">
                <a16:creationId xmlns:a16="http://schemas.microsoft.com/office/drawing/2014/main" id="{3A45E064-B2B9-CBCF-3096-B7E267D91020}"/>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3" name="Group 22">
            <a:extLst>
              <a:ext uri="{FF2B5EF4-FFF2-40B4-BE49-F238E27FC236}">
                <a16:creationId xmlns:a16="http://schemas.microsoft.com/office/drawing/2014/main" id="{92FFD29C-618A-6B33-1785-27DFAE38A2C1}"/>
              </a:ext>
            </a:extLst>
          </p:cNvPr>
          <p:cNvGrpSpPr/>
          <p:nvPr/>
        </p:nvGrpSpPr>
        <p:grpSpPr>
          <a:xfrm>
            <a:off x="1624328" y="1132756"/>
            <a:ext cx="1332000" cy="216000"/>
            <a:chOff x="1198144" y="862657"/>
            <a:chExt cx="1332000" cy="216000"/>
          </a:xfrm>
        </p:grpSpPr>
        <p:sp>
          <p:nvSpPr>
            <p:cNvPr id="24" name="Rectangle: Rounded Corners 6">
              <a:extLst>
                <a:ext uri="{FF2B5EF4-FFF2-40B4-BE49-F238E27FC236}">
                  <a16:creationId xmlns:a16="http://schemas.microsoft.com/office/drawing/2014/main" id="{4862BE97-8544-FA24-D99A-8755A86B38FB}"/>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Manage risk</a:t>
              </a:r>
            </a:p>
          </p:txBody>
        </p:sp>
        <p:pic>
          <p:nvPicPr>
            <p:cNvPr id="25" name="Graphic 24">
              <a:extLst>
                <a:ext uri="{FF2B5EF4-FFF2-40B4-BE49-F238E27FC236}">
                  <a16:creationId xmlns:a16="http://schemas.microsoft.com/office/drawing/2014/main" id="{0CAECD72-5536-86C9-2265-7E0C3AAAC3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
        <p:nvSpPr>
          <p:cNvPr id="32" name="Rectangle: Rounded Corners 6">
            <a:extLst>
              <a:ext uri="{FF2B5EF4-FFF2-40B4-BE49-F238E27FC236}">
                <a16:creationId xmlns:a16="http://schemas.microsoft.com/office/drawing/2014/main" id="{960E6D7E-668A-E1B9-2051-A1D2308A8A82}"/>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3" name="Group 32">
            <a:extLst>
              <a:ext uri="{FF2B5EF4-FFF2-40B4-BE49-F238E27FC236}">
                <a16:creationId xmlns:a16="http://schemas.microsoft.com/office/drawing/2014/main" id="{1D1C6DE7-FC12-4707-E70A-1A6577BB12D8}"/>
              </a:ext>
            </a:extLst>
          </p:cNvPr>
          <p:cNvGrpSpPr/>
          <p:nvPr/>
        </p:nvGrpSpPr>
        <p:grpSpPr>
          <a:xfrm>
            <a:off x="7523373" y="1127774"/>
            <a:ext cx="1260000" cy="216000"/>
            <a:chOff x="1194743" y="1140160"/>
            <a:chExt cx="1260000" cy="216000"/>
          </a:xfrm>
        </p:grpSpPr>
        <p:sp>
          <p:nvSpPr>
            <p:cNvPr id="34" name="Rectangle: Rounded Corners 6">
              <a:extLst>
                <a:ext uri="{FF2B5EF4-FFF2-40B4-BE49-F238E27FC236}">
                  <a16:creationId xmlns:a16="http://schemas.microsoft.com/office/drawing/2014/main" id="{66EE3276-A659-AC1D-8E82-1175BD269BD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5" name="Graphic 34">
              <a:extLst>
                <a:ext uri="{FF2B5EF4-FFF2-40B4-BE49-F238E27FC236}">
                  <a16:creationId xmlns:a16="http://schemas.microsoft.com/office/drawing/2014/main" id="{42743A37-7D50-9B90-3981-CBA07263BE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36" name="Group 35">
            <a:extLst>
              <a:ext uri="{FF2B5EF4-FFF2-40B4-BE49-F238E27FC236}">
                <a16:creationId xmlns:a16="http://schemas.microsoft.com/office/drawing/2014/main" id="{E65060E9-E087-5C08-2F7E-468DDABB3500}"/>
              </a:ext>
            </a:extLst>
          </p:cNvPr>
          <p:cNvGrpSpPr/>
          <p:nvPr/>
        </p:nvGrpSpPr>
        <p:grpSpPr>
          <a:xfrm>
            <a:off x="8868697" y="1127774"/>
            <a:ext cx="1260000" cy="216000"/>
            <a:chOff x="1194743" y="1140160"/>
            <a:chExt cx="1260000" cy="216000"/>
          </a:xfrm>
        </p:grpSpPr>
        <p:sp>
          <p:nvSpPr>
            <p:cNvPr id="37" name="Rectangle: Rounded Corners 6">
              <a:extLst>
                <a:ext uri="{FF2B5EF4-FFF2-40B4-BE49-F238E27FC236}">
                  <a16:creationId xmlns:a16="http://schemas.microsoft.com/office/drawing/2014/main" id="{C2D51488-EB7F-720B-6350-68D9DF9C1C71}"/>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8" name="Graphic 37">
              <a:extLst>
                <a:ext uri="{FF2B5EF4-FFF2-40B4-BE49-F238E27FC236}">
                  <a16:creationId xmlns:a16="http://schemas.microsoft.com/office/drawing/2014/main" id="{A2F96D00-9169-81D6-DF8C-C572541A62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21" name="Group 20">
            <a:extLst>
              <a:ext uri="{FF2B5EF4-FFF2-40B4-BE49-F238E27FC236}">
                <a16:creationId xmlns:a16="http://schemas.microsoft.com/office/drawing/2014/main" id="{232AD722-5774-318D-171F-FA3121A2C5CE}"/>
              </a:ext>
            </a:extLst>
          </p:cNvPr>
          <p:cNvGrpSpPr/>
          <p:nvPr/>
        </p:nvGrpSpPr>
        <p:grpSpPr>
          <a:xfrm>
            <a:off x="1236594" y="2753575"/>
            <a:ext cx="1446315" cy="360000"/>
            <a:chOff x="588263" y="1217924"/>
            <a:chExt cx="1446315" cy="360000"/>
          </a:xfrm>
        </p:grpSpPr>
        <p:pic>
          <p:nvPicPr>
            <p:cNvPr id="40" name="Picture 39" descr="Zip Co logo SVG free download, id: 101874 - Brandlogos.net">
              <a:hlinkClick r:id="rId9"/>
              <a:extLst>
                <a:ext uri="{FF2B5EF4-FFF2-40B4-BE49-F238E27FC236}">
                  <a16:creationId xmlns:a16="http://schemas.microsoft.com/office/drawing/2014/main" id="{FAACE6E8-A97A-E6DA-F451-14E95E8C364F}"/>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1" name="TextBox 40">
              <a:extLst>
                <a:ext uri="{FF2B5EF4-FFF2-40B4-BE49-F238E27FC236}">
                  <a16:creationId xmlns:a16="http://schemas.microsoft.com/office/drawing/2014/main" id="{3DC6FF2D-E31A-ABED-0D14-B1C89E29471C}"/>
                </a:ext>
                <a:ext uri="{C183D7F6-B498-43B3-948B-1728B52AA6E4}">
                  <adec:decorative xmlns:adec="http://schemas.microsoft.com/office/drawing/2017/decorative" val="0"/>
                </a:ext>
              </a:extLst>
            </p:cNvPr>
            <p:cNvSpPr txBox="1"/>
            <p:nvPr/>
          </p:nvSpPr>
          <p:spPr>
            <a:xfrm>
              <a:off x="1047213" y="1313286"/>
              <a:ext cx="987365"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sp>
        <p:nvSpPr>
          <p:cNvPr id="26" name="Graphic 2">
            <a:hlinkClick r:id="rId11"/>
            <a:extLst>
              <a:ext uri="{FF2B5EF4-FFF2-40B4-BE49-F238E27FC236}">
                <a16:creationId xmlns:a16="http://schemas.microsoft.com/office/drawing/2014/main" id="{A9E33760-CCF3-D64E-7303-8803DE82B460}"/>
              </a:ext>
            </a:extLst>
          </p:cNvPr>
          <p:cNvSpPr/>
          <p:nvPr/>
        </p:nvSpPr>
        <p:spPr>
          <a:xfrm>
            <a:off x="3656351" y="435966"/>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grpSp>
        <p:nvGrpSpPr>
          <p:cNvPr id="3" name="Group 2">
            <a:extLst>
              <a:ext uri="{FF2B5EF4-FFF2-40B4-BE49-F238E27FC236}">
                <a16:creationId xmlns:a16="http://schemas.microsoft.com/office/drawing/2014/main" id="{3589D1BE-1155-82FB-03C4-0B3BF7E5BBF9}"/>
              </a:ext>
            </a:extLst>
          </p:cNvPr>
          <p:cNvGrpSpPr/>
          <p:nvPr/>
        </p:nvGrpSpPr>
        <p:grpSpPr>
          <a:xfrm>
            <a:off x="7825837" y="2688492"/>
            <a:ext cx="2250050" cy="411140"/>
            <a:chOff x="767112" y="2825909"/>
            <a:chExt cx="2250050" cy="411140"/>
          </a:xfrm>
        </p:grpSpPr>
        <p:sp>
          <p:nvSpPr>
            <p:cNvPr id="27" name="TextBox 26">
              <a:extLst>
                <a:ext uri="{FF2B5EF4-FFF2-40B4-BE49-F238E27FC236}">
                  <a16:creationId xmlns:a16="http://schemas.microsoft.com/office/drawing/2014/main" id="{BF92F340-3DC3-53D5-8E64-C0DEFBD6C68D}"/>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CRM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8" name="Picture 2" descr="Copilot Studio Generative AI pricing - Power Platform Community">
              <a:extLst>
                <a:ext uri="{FF2B5EF4-FFF2-40B4-BE49-F238E27FC236}">
                  <a16:creationId xmlns:a16="http://schemas.microsoft.com/office/drawing/2014/main" id="{0ED3A160-9190-F004-B58D-4E9A0056E680}"/>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9D793B01-576B-6F61-898E-AF098CBC8BBC}"/>
              </a:ext>
            </a:extLst>
          </p:cNvPr>
          <p:cNvGrpSpPr/>
          <p:nvPr/>
        </p:nvGrpSpPr>
        <p:grpSpPr>
          <a:xfrm>
            <a:off x="6058635" y="5166989"/>
            <a:ext cx="2250050" cy="480390"/>
            <a:chOff x="767112" y="2825909"/>
            <a:chExt cx="2250050" cy="480390"/>
          </a:xfrm>
        </p:grpSpPr>
        <p:sp>
          <p:nvSpPr>
            <p:cNvPr id="31" name="TextBox 30">
              <a:extLst>
                <a:ext uri="{FF2B5EF4-FFF2-40B4-BE49-F238E27FC236}">
                  <a16:creationId xmlns:a16="http://schemas.microsoft.com/office/drawing/2014/main" id="{AB9639D5-2D2A-3C87-8067-810836EC15C8}"/>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Cost estimation tool</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80AD8663-3BA5-BE7E-AA83-3FA8C4987606}"/>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a:extLst>
              <a:ext uri="{FF2B5EF4-FFF2-40B4-BE49-F238E27FC236}">
                <a16:creationId xmlns:a16="http://schemas.microsoft.com/office/drawing/2014/main" id="{61360745-E2D5-03CC-9074-4DB984E7F34D}"/>
              </a:ext>
            </a:extLst>
          </p:cNvPr>
          <p:cNvGrpSpPr/>
          <p:nvPr/>
        </p:nvGrpSpPr>
        <p:grpSpPr>
          <a:xfrm>
            <a:off x="4366164" y="2741693"/>
            <a:ext cx="2250050" cy="480390"/>
            <a:chOff x="767112" y="2825909"/>
            <a:chExt cx="2250050" cy="480390"/>
          </a:xfrm>
        </p:grpSpPr>
        <p:sp>
          <p:nvSpPr>
            <p:cNvPr id="49" name="TextBox 48">
              <a:extLst>
                <a:ext uri="{FF2B5EF4-FFF2-40B4-BE49-F238E27FC236}">
                  <a16:creationId xmlns:a16="http://schemas.microsoft.com/office/drawing/2014/main" id="{3B6A847D-9F31-4314-9B80-7C0C9253EA61}"/>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Risk assessment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50" name="Picture 2" descr="Copilot Studio Generative AI pricing - Power Platform Community">
              <a:extLst>
                <a:ext uri="{FF2B5EF4-FFF2-40B4-BE49-F238E27FC236}">
                  <a16:creationId xmlns:a16="http://schemas.microsoft.com/office/drawing/2014/main" id="{678D65B3-9B1B-B0C4-64B4-E6237762B5F0}"/>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35118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6369050" cy="526298"/>
          </a:xfrm>
        </p:spPr>
        <p:txBody>
          <a:bodyPr/>
          <a:lstStyle/>
          <a:p>
            <a:r>
              <a:rPr lang="en-US" noProof="0" dirty="0">
                <a:solidFill>
                  <a:srgbClr val="0078D4"/>
                </a:solidFill>
              </a:rPr>
              <a:t>Capital Markets | </a:t>
            </a:r>
            <a:r>
              <a:rPr lang="en-US" noProof="0" dirty="0"/>
              <a:t>AI-assisted broker portfolio management</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81"/>
            <a:ext cx="2808000" cy="345600"/>
          </a:xfrm>
        </p:spPr>
        <p:txBody>
          <a:bodyPr/>
          <a:lstStyle/>
          <a:p>
            <a:r>
              <a:rPr lang="en-US" noProof="0"/>
              <a:t>1. Analyze market overview</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lstStyle/>
          <a:p>
            <a:r>
              <a:rPr lang="en-US" noProof="0" dirty="0">
                <a:solidFill>
                  <a:schemeClr val="bg1"/>
                </a:solidFill>
              </a:rPr>
              <a:t>6. Assist with compliance</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a:t>2. Analyze VIP client portfolios</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Draft customer recommendation</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Check for recent news and info</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a:t>
            </a:r>
            <a:r>
              <a:rPr lang="en-US" noProof="0">
                <a:solidFill>
                  <a:schemeClr val="bg1"/>
                </a:solidFill>
              </a:rPr>
              <a:t>Identify investment opportunities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2032188"/>
            <a:ext cx="2808000" cy="626701"/>
          </a:xfrm>
        </p:spPr>
        <p:txBody>
          <a:bodyPr/>
          <a:lstStyle/>
          <a:p>
            <a:r>
              <a:rPr lang="en-US" noProof="0"/>
              <a:t>Day to day management of investment portfolios requires staying current on quickly changing market data and analyzing existing portfolios.</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2032188"/>
            <a:ext cx="2808000" cy="626701"/>
          </a:xfrm>
        </p:spPr>
        <p:txBody>
          <a:bodyPr/>
          <a:lstStyle/>
          <a:p>
            <a:r>
              <a:rPr lang="en-US" noProof="0"/>
              <a:t>Identify the top client portfolios that require immediate attention due to significant changes in asset value or risk exposure due to market shifts. </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626701"/>
          </a:xfrm>
        </p:spPr>
        <p:txBody>
          <a:bodyPr/>
          <a:lstStyle/>
          <a:p>
            <a:r>
              <a:rPr lang="en-US" noProof="0"/>
              <a:t>Find and analyze news articles affecting specific segments that may impact stock holdings within a specific portfolio.</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84200" y="3208260"/>
            <a:ext cx="2808000" cy="626701"/>
          </a:xfrm>
        </p:spPr>
        <p:txBody>
          <a:bodyPr>
            <a:normAutofit/>
          </a:bodyPr>
          <a:lstStyle/>
          <a:p>
            <a:r>
              <a:rPr lang="en-US" noProof="0"/>
              <a:t>Benefit: </a:t>
            </a:r>
            <a:r>
              <a:rPr lang="en-US" b="1" noProof="0"/>
              <a:t>Use Copilot to compile </a:t>
            </a:r>
            <a:r>
              <a:rPr lang="en-US" noProof="0"/>
              <a:t>the latest figures for identified markets along with a sentiment analysis. </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584200" y="5499063"/>
            <a:ext cx="2808000" cy="828296"/>
          </a:xfrm>
        </p:spPr>
        <p:txBody>
          <a:bodyPr>
            <a:normAutofit/>
          </a:bodyPr>
          <a:lstStyle/>
          <a:p>
            <a:r>
              <a:rPr lang="en-US" noProof="0"/>
              <a:t>Benefit: </a:t>
            </a:r>
            <a:r>
              <a:rPr lang="en-US" b="1" noProof="0"/>
              <a:t>Copilot scans proposed changes </a:t>
            </a:r>
            <a:r>
              <a:rPr lang="en-US" noProof="0"/>
              <a:t>and reviews against regulatory and compliance documentation for SEC and the company. Copilot highlights any compliance concerns it recognizes to give the broker a head start on their review.</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a:xfrm>
            <a:off x="4047840" y="3208260"/>
            <a:ext cx="2808000" cy="626701"/>
          </a:xfrm>
        </p:spPr>
        <p:txBody>
          <a:bodyPr>
            <a:normAutofit lnSpcReduction="10000"/>
          </a:bodyPr>
          <a:lstStyle/>
          <a:p>
            <a:r>
              <a:rPr lang="en-US" noProof="0"/>
              <a:t>Benefit: </a:t>
            </a:r>
            <a:r>
              <a:rPr lang="en-US" b="1" noProof="0"/>
              <a:t>Use Copilot to provide summary of portfolios that need attention </a:t>
            </a:r>
            <a:r>
              <a:rPr lang="en-US" noProof="0"/>
              <a:t>and click to open specific portfolios in a modal for teams for a detailed view of the portfolio. </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4047840" y="5499063"/>
            <a:ext cx="2808000" cy="626701"/>
          </a:xfrm>
        </p:spPr>
        <p:txBody>
          <a:bodyPr/>
          <a:lstStyle/>
          <a:p>
            <a:r>
              <a:rPr lang="en-US" noProof="0"/>
              <a:t>Benefit: </a:t>
            </a:r>
            <a:r>
              <a:rPr lang="en-US" b="1" noProof="0"/>
              <a:t>Use Copilot to draft a personalized email </a:t>
            </a:r>
            <a:r>
              <a:rPr lang="en-US" noProof="0"/>
              <a:t>to client outlining the need for a portfolio review and suggesting a meeting. </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a:xfrm>
            <a:off x="7511481" y="3208260"/>
            <a:ext cx="2808000" cy="626701"/>
          </a:xfrm>
        </p:spPr>
        <p:txBody>
          <a:bodyPr>
            <a:normAutofit lnSpcReduction="10000"/>
          </a:bodyPr>
          <a:lstStyle/>
          <a:p>
            <a:r>
              <a:rPr lang="en-US" noProof="0"/>
              <a:t>Benefit: </a:t>
            </a:r>
            <a:r>
              <a:rPr lang="en-US" b="1" noProof="0"/>
              <a:t>Copilot integrates with news aggregators </a:t>
            </a:r>
            <a:r>
              <a:rPr lang="en-US" noProof="0"/>
              <a:t>and identifies the most impactful recent news articles along with summary of key points impacting portfolio holdings. </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499063"/>
            <a:ext cx="2808000" cy="626701"/>
          </a:xfrm>
        </p:spPr>
        <p:txBody>
          <a:bodyPr>
            <a:normAutofit lnSpcReduction="10000"/>
          </a:bodyPr>
          <a:lstStyle/>
          <a:p>
            <a:r>
              <a:rPr lang="en-US" noProof="0"/>
              <a:t>Benefit: </a:t>
            </a:r>
            <a:r>
              <a:rPr lang="en-US" b="1" noProof="0"/>
              <a:t>Ask Copilot to assemble top 5 investment opportunities </a:t>
            </a:r>
            <a:r>
              <a:rPr lang="en-US" noProof="0"/>
              <a:t>based on the information gathered from the portfolio management agent. </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a:xfrm>
            <a:off x="584200" y="4488366"/>
            <a:ext cx="2808000" cy="626701"/>
          </a:xfrm>
        </p:spPr>
        <p:txBody>
          <a:bodyPr/>
          <a:lstStyle/>
          <a:p>
            <a:r>
              <a:rPr lang="en-US" noProof="0"/>
              <a:t>Help propose portfolio adjustments that comply with SEC regulations and company standards and policies. </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88366"/>
            <a:ext cx="2808000" cy="626701"/>
          </a:xfrm>
        </p:spPr>
        <p:txBody>
          <a:bodyPr/>
          <a:lstStyle/>
          <a:p>
            <a:r>
              <a:rPr lang="en-US" noProof="0"/>
              <a:t>Draft email to client regarding rebalancing their portfolio due to the market shifts. </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a:xfrm>
            <a:off x="7511481" y="4488366"/>
            <a:ext cx="2808000" cy="626701"/>
          </a:xfrm>
        </p:spPr>
        <p:txBody>
          <a:bodyPr/>
          <a:lstStyle/>
          <a:p>
            <a:r>
              <a:rPr lang="en-US" noProof="0"/>
              <a:t>Based on current market conditions and news, identify a list of potential investment opportunities from the portfolio optimization system with reasons for recommending. </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117" name="Text Placeholder 116">
            <a:extLst>
              <a:ext uri="{FF2B5EF4-FFF2-40B4-BE49-F238E27FC236}">
                <a16:creationId xmlns:a16="http://schemas.microsoft.com/office/drawing/2014/main" id="{04F2ACB6-2F18-1B68-302A-F06A317CC702}"/>
              </a:ext>
            </a:extLst>
          </p:cNvPr>
          <p:cNvSpPr>
            <a:spLocks noGrp="1"/>
          </p:cNvSpPr>
          <p:nvPr>
            <p:ph type="body" sz="quarter" idx="38"/>
          </p:nvPr>
        </p:nvSpPr>
        <p:spPr>
          <a:solidFill>
            <a:srgbClr val="0070C0"/>
          </a:solidFill>
        </p:spPr>
        <p:txBody>
          <a:bodyPr/>
          <a:lstStyle/>
          <a:p>
            <a:endParaRPr lang="en-US" noProof="0"/>
          </a:p>
        </p:txBody>
      </p:sp>
      <p:sp>
        <p:nvSpPr>
          <p:cNvPr id="118" name="Text Placeholder 117">
            <a:extLst>
              <a:ext uri="{FF2B5EF4-FFF2-40B4-BE49-F238E27FC236}">
                <a16:creationId xmlns:a16="http://schemas.microsoft.com/office/drawing/2014/main" id="{CF6E5DC2-121D-6EC6-C6B2-D5C22B28447D}"/>
              </a:ext>
            </a:extLst>
          </p:cNvPr>
          <p:cNvSpPr>
            <a:spLocks noGrp="1"/>
          </p:cNvSpPr>
          <p:nvPr>
            <p:ph type="body" sz="quarter" idx="39"/>
          </p:nvPr>
        </p:nvSpPr>
        <p:spPr>
          <a:solidFill>
            <a:srgbClr val="0070C0"/>
          </a:solidFill>
        </p:spPr>
        <p:txBody>
          <a:bodyPr/>
          <a:lstStyle/>
          <a:p>
            <a:endParaRPr lang="en-US" noProof="0"/>
          </a:p>
        </p:txBody>
      </p:sp>
      <p:sp>
        <p:nvSpPr>
          <p:cNvPr id="119" name="Text Placeholder 118">
            <a:extLst>
              <a:ext uri="{FF2B5EF4-FFF2-40B4-BE49-F238E27FC236}">
                <a16:creationId xmlns:a16="http://schemas.microsoft.com/office/drawing/2014/main" id="{312DE170-7386-0AEF-BFF7-BC424257EE93}"/>
              </a:ext>
            </a:extLst>
          </p:cNvPr>
          <p:cNvSpPr>
            <a:spLocks noGrp="1"/>
          </p:cNvSpPr>
          <p:nvPr>
            <p:ph type="body" sz="quarter" idx="40"/>
          </p:nvPr>
        </p:nvSpPr>
        <p:spPr>
          <a:solidFill>
            <a:srgbClr val="0078D4"/>
          </a:solidFill>
        </p:spPr>
        <p:txBody>
          <a:bodyPr/>
          <a:lstStyle/>
          <a:p>
            <a:endParaRPr lang="en-US" noProof="0"/>
          </a:p>
        </p:txBody>
      </p:sp>
      <p:grpSp>
        <p:nvGrpSpPr>
          <p:cNvPr id="72" name="Group 71">
            <a:extLst>
              <a:ext uri="{FF2B5EF4-FFF2-40B4-BE49-F238E27FC236}">
                <a16:creationId xmlns:a16="http://schemas.microsoft.com/office/drawing/2014/main" id="{59742BC0-85B9-D722-02A3-3900A5E5A8B7}"/>
              </a:ext>
            </a:extLst>
          </p:cNvPr>
          <p:cNvGrpSpPr/>
          <p:nvPr/>
        </p:nvGrpSpPr>
        <p:grpSpPr>
          <a:xfrm>
            <a:off x="4504938" y="5142278"/>
            <a:ext cx="1825189" cy="360000"/>
            <a:chOff x="588263" y="1697756"/>
            <a:chExt cx="1825189" cy="360000"/>
          </a:xfrm>
        </p:grpSpPr>
        <p:pic>
          <p:nvPicPr>
            <p:cNvPr id="73" name="Picture 72">
              <a:extLst>
                <a:ext uri="{FF2B5EF4-FFF2-40B4-BE49-F238E27FC236}">
                  <a16:creationId xmlns:a16="http://schemas.microsoft.com/office/drawing/2014/main" id="{242D7399-DD5B-BCBA-085E-23A41FA390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74" name="TextBox 73">
              <a:extLst>
                <a:ext uri="{FF2B5EF4-FFF2-40B4-BE49-F238E27FC236}">
                  <a16:creationId xmlns:a16="http://schemas.microsoft.com/office/drawing/2014/main" id="{AF80A12A-EBE7-238D-AE44-9EF29A7AA683}"/>
                </a:ext>
                <a:ext uri="{C183D7F6-B498-43B3-948B-1728B52AA6E4}">
                  <adec:decorative xmlns:adec="http://schemas.microsoft.com/office/drawing/2017/decorative" val="0"/>
                </a:ext>
              </a:extLst>
            </p:cNvPr>
            <p:cNvSpPr txBox="1"/>
            <p:nvPr/>
          </p:nvSpPr>
          <p:spPr>
            <a:xfrm>
              <a:off x="1047214" y="1800812"/>
              <a:ext cx="1366238" cy="153888"/>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000" noProof="0">
                  <a:solidFill>
                    <a:prstClr val="black"/>
                  </a:solidFill>
                  <a:latin typeface="Segoe UI Semibold"/>
                </a:rPr>
                <a:t>Copilot in Outlook</a:t>
              </a:r>
            </a:p>
          </p:txBody>
        </p:sp>
      </p:grpSp>
      <p:pic>
        <p:nvPicPr>
          <p:cNvPr id="2" name="Picture 1">
            <a:extLst>
              <a:ext uri="{FF2B5EF4-FFF2-40B4-BE49-F238E27FC236}">
                <a16:creationId xmlns:a16="http://schemas.microsoft.com/office/drawing/2014/main" id="{3F4C4F17-66E6-F1BA-D4A8-60005348F5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4" name="Rectangle: Rounded Corners 6">
            <a:extLst>
              <a:ext uri="{FF2B5EF4-FFF2-40B4-BE49-F238E27FC236}">
                <a16:creationId xmlns:a16="http://schemas.microsoft.com/office/drawing/2014/main" id="{B00AB6C7-5C3F-0068-FD36-0C941D49133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B6F471AF-D8E7-CD9C-D6F2-CC6F53776EE4}"/>
              </a:ext>
            </a:extLst>
          </p:cNvPr>
          <p:cNvGrpSpPr/>
          <p:nvPr/>
        </p:nvGrpSpPr>
        <p:grpSpPr>
          <a:xfrm>
            <a:off x="1624328" y="1132756"/>
            <a:ext cx="1332000" cy="216000"/>
            <a:chOff x="1198144" y="862657"/>
            <a:chExt cx="1332000" cy="216000"/>
          </a:xfrm>
        </p:grpSpPr>
        <p:sp>
          <p:nvSpPr>
            <p:cNvPr id="6" name="Rectangle: Rounded Corners 6">
              <a:extLst>
                <a:ext uri="{FF2B5EF4-FFF2-40B4-BE49-F238E27FC236}">
                  <a16:creationId xmlns:a16="http://schemas.microsoft.com/office/drawing/2014/main" id="{65DAC1EC-5B3F-D778-61BA-6AC3AD341B4A}"/>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Client retention</a:t>
              </a:r>
            </a:p>
          </p:txBody>
        </p:sp>
        <p:pic>
          <p:nvPicPr>
            <p:cNvPr id="7" name="Graphic 6">
              <a:extLst>
                <a:ext uri="{FF2B5EF4-FFF2-40B4-BE49-F238E27FC236}">
                  <a16:creationId xmlns:a16="http://schemas.microsoft.com/office/drawing/2014/main" id="{62179686-6BFD-6F68-7A9D-27C3028B3A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
        <p:nvSpPr>
          <p:cNvPr id="14" name="Rectangle: Rounded Corners 6">
            <a:extLst>
              <a:ext uri="{FF2B5EF4-FFF2-40B4-BE49-F238E27FC236}">
                <a16:creationId xmlns:a16="http://schemas.microsoft.com/office/drawing/2014/main" id="{3B7CA39A-F11E-6B77-6359-05A6CD4203D7}"/>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BCEB8F57-164A-0526-D907-B6F970272D5B}"/>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298DEF38-42BA-B786-BDDE-00461AA470A4}"/>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7" name="Graphic 16">
              <a:extLst>
                <a:ext uri="{FF2B5EF4-FFF2-40B4-BE49-F238E27FC236}">
                  <a16:creationId xmlns:a16="http://schemas.microsoft.com/office/drawing/2014/main" id="{F79F83CA-AA24-602B-5F67-AC396002C4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13" name="Group 12">
            <a:extLst>
              <a:ext uri="{FF2B5EF4-FFF2-40B4-BE49-F238E27FC236}">
                <a16:creationId xmlns:a16="http://schemas.microsoft.com/office/drawing/2014/main" id="{DC79AE67-CD7C-3310-A34B-F32F6DDB53EE}"/>
              </a:ext>
            </a:extLst>
          </p:cNvPr>
          <p:cNvGrpSpPr/>
          <p:nvPr/>
        </p:nvGrpSpPr>
        <p:grpSpPr>
          <a:xfrm>
            <a:off x="1064287" y="2751827"/>
            <a:ext cx="1614309" cy="360000"/>
            <a:chOff x="588263" y="1217924"/>
            <a:chExt cx="1614309" cy="360000"/>
          </a:xfrm>
        </p:grpSpPr>
        <p:pic>
          <p:nvPicPr>
            <p:cNvPr id="18" name="Picture 17" descr="Zip Co logo SVG free download, id: 101874 - Brandlogos.net">
              <a:hlinkClick r:id="rId9"/>
              <a:extLst>
                <a:ext uri="{FF2B5EF4-FFF2-40B4-BE49-F238E27FC236}">
                  <a16:creationId xmlns:a16="http://schemas.microsoft.com/office/drawing/2014/main" id="{AC87F4A7-0347-CACF-BA7D-D9822EBB12FA}"/>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 name="TextBox 18">
              <a:extLst>
                <a:ext uri="{FF2B5EF4-FFF2-40B4-BE49-F238E27FC236}">
                  <a16:creationId xmlns:a16="http://schemas.microsoft.com/office/drawing/2014/main" id="{2FE59868-D7B6-AE6D-D81F-8D6B09743176}"/>
                </a:ext>
                <a:ext uri="{C183D7F6-B498-43B3-948B-1728B52AA6E4}">
                  <adec:decorative xmlns:adec="http://schemas.microsoft.com/office/drawing/2017/decorative" val="0"/>
                </a:ext>
              </a:extLst>
            </p:cNvPr>
            <p:cNvSpPr txBox="1"/>
            <p:nvPr/>
          </p:nvSpPr>
          <p:spPr>
            <a:xfrm>
              <a:off x="1047214" y="1313286"/>
              <a:ext cx="1155358"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1</a:t>
              </a:r>
              <a:endParaRPr lang="en-US" sz="1100" noProof="0" dirty="0">
                <a:solidFill>
                  <a:prstClr val="black"/>
                </a:solidFill>
                <a:latin typeface="Segoe UI Semibold"/>
              </a:endParaRPr>
            </a:p>
          </p:txBody>
        </p:sp>
      </p:grpSp>
      <p:sp>
        <p:nvSpPr>
          <p:cNvPr id="20" name="Graphic 2">
            <a:hlinkClick r:id="rId11"/>
            <a:extLst>
              <a:ext uri="{FF2B5EF4-FFF2-40B4-BE49-F238E27FC236}">
                <a16:creationId xmlns:a16="http://schemas.microsoft.com/office/drawing/2014/main" id="{20C8F053-BE0C-E36C-5486-74ABA5926FE1}"/>
              </a:ext>
            </a:extLst>
          </p:cNvPr>
          <p:cNvSpPr/>
          <p:nvPr/>
        </p:nvSpPr>
        <p:spPr>
          <a:xfrm>
            <a:off x="6818710" y="405036"/>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grpSp>
        <p:nvGrpSpPr>
          <p:cNvPr id="22" name="Group 21">
            <a:extLst>
              <a:ext uri="{FF2B5EF4-FFF2-40B4-BE49-F238E27FC236}">
                <a16:creationId xmlns:a16="http://schemas.microsoft.com/office/drawing/2014/main" id="{A8AE752D-FBE4-9747-23F0-0311BAF3EF3D}"/>
              </a:ext>
            </a:extLst>
          </p:cNvPr>
          <p:cNvGrpSpPr/>
          <p:nvPr/>
        </p:nvGrpSpPr>
        <p:grpSpPr>
          <a:xfrm>
            <a:off x="7825837" y="2688492"/>
            <a:ext cx="2250050" cy="411140"/>
            <a:chOff x="767112" y="2825909"/>
            <a:chExt cx="2250050" cy="411140"/>
          </a:xfrm>
        </p:grpSpPr>
        <p:sp>
          <p:nvSpPr>
            <p:cNvPr id="23" name="TextBox 22">
              <a:extLst>
                <a:ext uri="{FF2B5EF4-FFF2-40B4-BE49-F238E27FC236}">
                  <a16:creationId xmlns:a16="http://schemas.microsoft.com/office/drawing/2014/main" id="{F0DB8C63-FABD-F6CD-2E1B-74F5DEA86CCB}"/>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News aggregator</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4" name="Picture 2" descr="Copilot Studio Generative AI pricing - Power Platform Community">
              <a:extLst>
                <a:ext uri="{FF2B5EF4-FFF2-40B4-BE49-F238E27FC236}">
                  <a16:creationId xmlns:a16="http://schemas.microsoft.com/office/drawing/2014/main" id="{33F5FA88-9BFF-7E7C-94D0-4943347FDB1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53A80604-DBF2-CBAD-185B-DF6655CE81CD}"/>
              </a:ext>
            </a:extLst>
          </p:cNvPr>
          <p:cNvGrpSpPr/>
          <p:nvPr/>
        </p:nvGrpSpPr>
        <p:grpSpPr>
          <a:xfrm>
            <a:off x="4326815" y="2699059"/>
            <a:ext cx="2250050" cy="480390"/>
            <a:chOff x="767112" y="2825909"/>
            <a:chExt cx="2250050" cy="480390"/>
          </a:xfrm>
        </p:grpSpPr>
        <p:sp>
          <p:nvSpPr>
            <p:cNvPr id="26" name="TextBox 25">
              <a:extLst>
                <a:ext uri="{FF2B5EF4-FFF2-40B4-BE49-F238E27FC236}">
                  <a16:creationId xmlns:a16="http://schemas.microsoft.com/office/drawing/2014/main" id="{870EB00D-1C44-2CD2-547F-118002F7E390}"/>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Portfolio management </a:t>
              </a:r>
              <a:r>
                <a:rPr lang="en-US" sz="900" noProof="0">
                  <a:solidFill>
                    <a:srgbClr val="0078D4"/>
                  </a:solidFill>
                  <a:latin typeface="Segoe UI Semibold"/>
                </a:rPr>
                <a:t>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7" name="Picture 2" descr="Copilot Studio Generative AI pricing - Power Platform Community">
              <a:extLst>
                <a:ext uri="{FF2B5EF4-FFF2-40B4-BE49-F238E27FC236}">
                  <a16:creationId xmlns:a16="http://schemas.microsoft.com/office/drawing/2014/main" id="{3DEBD33F-1D34-DDD0-1DCB-22531C0DE89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DF7895A8-AF5E-0B2C-25D9-E34C1B801208}"/>
              </a:ext>
            </a:extLst>
          </p:cNvPr>
          <p:cNvGrpSpPr/>
          <p:nvPr/>
        </p:nvGrpSpPr>
        <p:grpSpPr>
          <a:xfrm>
            <a:off x="7825837" y="5054170"/>
            <a:ext cx="2250050" cy="480390"/>
            <a:chOff x="767112" y="2825909"/>
            <a:chExt cx="2250050" cy="480390"/>
          </a:xfrm>
        </p:grpSpPr>
        <p:sp>
          <p:nvSpPr>
            <p:cNvPr id="35" name="TextBox 34">
              <a:extLst>
                <a:ext uri="{FF2B5EF4-FFF2-40B4-BE49-F238E27FC236}">
                  <a16:creationId xmlns:a16="http://schemas.microsoft.com/office/drawing/2014/main" id="{62C672FA-7146-262C-1E4D-A58D76A10102}"/>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Portfolio management </a:t>
              </a:r>
              <a:r>
                <a:rPr lang="en-US" sz="900" noProof="0">
                  <a:solidFill>
                    <a:srgbClr val="0078D4"/>
                  </a:solidFill>
                  <a:latin typeface="Segoe UI Semibold"/>
                </a:rPr>
                <a:t>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6" name="Picture 2" descr="Copilot Studio Generative AI pricing - Power Platform Community">
              <a:extLst>
                <a:ext uri="{FF2B5EF4-FFF2-40B4-BE49-F238E27FC236}">
                  <a16:creationId xmlns:a16="http://schemas.microsoft.com/office/drawing/2014/main" id="{1E7AFAD5-925F-B1A5-829D-3E03EA2C844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E714DE3A-B507-AF40-178D-AECA13AAABE3}"/>
              </a:ext>
            </a:extLst>
          </p:cNvPr>
          <p:cNvGrpSpPr/>
          <p:nvPr/>
        </p:nvGrpSpPr>
        <p:grpSpPr>
          <a:xfrm>
            <a:off x="1103816" y="5071227"/>
            <a:ext cx="2250050" cy="480390"/>
            <a:chOff x="767112" y="2825909"/>
            <a:chExt cx="2250050" cy="480390"/>
          </a:xfrm>
        </p:grpSpPr>
        <p:sp>
          <p:nvSpPr>
            <p:cNvPr id="38" name="TextBox 37">
              <a:extLst>
                <a:ext uri="{FF2B5EF4-FFF2-40B4-BE49-F238E27FC236}">
                  <a16:creationId xmlns:a16="http://schemas.microsoft.com/office/drawing/2014/main" id="{BDFCEB87-5398-007B-418F-12902A43DF79}"/>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Portfolio management </a:t>
              </a:r>
              <a:r>
                <a:rPr lang="en-US" sz="900" noProof="0">
                  <a:solidFill>
                    <a:srgbClr val="0078D4"/>
                  </a:solidFill>
                  <a:latin typeface="Segoe UI Semibold"/>
                </a:rPr>
                <a:t>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6B8BF872-460C-8CE1-1180-6D3C3DB8E96F}"/>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D9090712-04C5-9216-17BE-1F58EC893A68}"/>
              </a:ext>
            </a:extLst>
          </p:cNvPr>
          <p:cNvGrpSpPr/>
          <p:nvPr/>
        </p:nvGrpSpPr>
        <p:grpSpPr>
          <a:xfrm>
            <a:off x="3043023" y="1140281"/>
            <a:ext cx="1750785" cy="203493"/>
            <a:chOff x="1198143" y="862657"/>
            <a:chExt cx="1750785" cy="203493"/>
          </a:xfrm>
        </p:grpSpPr>
        <p:sp>
          <p:nvSpPr>
            <p:cNvPr id="8" name="Rectangle: Rounded Corners 6">
              <a:extLst>
                <a:ext uri="{FF2B5EF4-FFF2-40B4-BE49-F238E27FC236}">
                  <a16:creationId xmlns:a16="http://schemas.microsoft.com/office/drawing/2014/main" id="{E7E36C1D-B2B6-9EC3-5074-C9B51792E67D}"/>
                </a:ext>
                <a:ext uri="{C183D7F6-B498-43B3-948B-1728B52AA6E4}">
                  <adec:decorative xmlns:adec="http://schemas.microsoft.com/office/drawing/2017/decorative" val="1"/>
                </a:ext>
              </a:extLst>
            </p:cNvPr>
            <p:cNvSpPr/>
            <p:nvPr/>
          </p:nvSpPr>
          <p:spPr bwMode="auto">
            <a:xfrm>
              <a:off x="1198143" y="862657"/>
              <a:ext cx="1750785" cy="203493"/>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Assets under management</a:t>
              </a:r>
            </a:p>
          </p:txBody>
        </p:sp>
        <p:pic>
          <p:nvPicPr>
            <p:cNvPr id="9" name="Graphic 8">
              <a:extLst>
                <a:ext uri="{FF2B5EF4-FFF2-40B4-BE49-F238E27FC236}">
                  <a16:creationId xmlns:a16="http://schemas.microsoft.com/office/drawing/2014/main" id="{E1D7E9F2-719C-E724-08E7-97D0CFFE2A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11102474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6EE67-857B-D299-0BE6-EFD9F7B7DA51}"/>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9B9E132E-E1C6-250E-1E9D-B3EDD0CEF56F}"/>
              </a:ext>
            </a:extLst>
          </p:cNvPr>
          <p:cNvSpPr>
            <a:spLocks noGrp="1"/>
          </p:cNvSpPr>
          <p:nvPr>
            <p:ph type="title"/>
          </p:nvPr>
        </p:nvSpPr>
        <p:spPr>
          <a:xfrm>
            <a:off x="584200" y="387766"/>
            <a:ext cx="6369050" cy="263149"/>
          </a:xfrm>
        </p:spPr>
        <p:txBody>
          <a:bodyPr/>
          <a:lstStyle/>
          <a:p>
            <a:r>
              <a:rPr lang="en-US" noProof="0">
                <a:solidFill>
                  <a:srgbClr val="0078D4"/>
                </a:solidFill>
              </a:rPr>
              <a:t>Capital Markets | </a:t>
            </a:r>
            <a:r>
              <a:rPr lang="en-US" noProof="0"/>
              <a:t>Produce daily market reports</a:t>
            </a:r>
          </a:p>
        </p:txBody>
      </p:sp>
      <p:sp>
        <p:nvSpPr>
          <p:cNvPr id="47" name="Text Placeholder 46">
            <a:extLst>
              <a:ext uri="{FF2B5EF4-FFF2-40B4-BE49-F238E27FC236}">
                <a16:creationId xmlns:a16="http://schemas.microsoft.com/office/drawing/2014/main" id="{09B493EC-288D-25EF-11EA-705E3368DC9A}"/>
              </a:ext>
            </a:extLst>
          </p:cNvPr>
          <p:cNvSpPr>
            <a:spLocks noGrp="1"/>
          </p:cNvSpPr>
          <p:nvPr>
            <p:ph type="body" sz="quarter" idx="11"/>
          </p:nvPr>
        </p:nvSpPr>
        <p:spPr>
          <a:xfrm>
            <a:off x="584200" y="1593881"/>
            <a:ext cx="2808000" cy="345600"/>
          </a:xfrm>
        </p:spPr>
        <p:txBody>
          <a:bodyPr/>
          <a:lstStyle/>
          <a:p>
            <a:r>
              <a:rPr lang="en-US" noProof="0"/>
              <a:t>1. Collect market data</a:t>
            </a:r>
          </a:p>
        </p:txBody>
      </p:sp>
      <p:sp>
        <p:nvSpPr>
          <p:cNvPr id="48" name="Text Placeholder 47">
            <a:extLst>
              <a:ext uri="{FF2B5EF4-FFF2-40B4-BE49-F238E27FC236}">
                <a16:creationId xmlns:a16="http://schemas.microsoft.com/office/drawing/2014/main" id="{34E0EDAD-9E6B-DFD3-171A-223D83D08A85}"/>
              </a:ext>
            </a:extLst>
          </p:cNvPr>
          <p:cNvSpPr>
            <a:spLocks noGrp="1"/>
          </p:cNvSpPr>
          <p:nvPr>
            <p:ph type="body" sz="quarter" idx="12"/>
          </p:nvPr>
        </p:nvSpPr>
        <p:spPr>
          <a:xfrm>
            <a:off x="584200" y="4052218"/>
            <a:ext cx="2808000" cy="345600"/>
          </a:xfrm>
        </p:spPr>
        <p:txBody>
          <a:bodyPr/>
          <a:lstStyle/>
          <a:p>
            <a:r>
              <a:rPr lang="en-US" noProof="0">
                <a:solidFill>
                  <a:schemeClr val="bg1"/>
                </a:solidFill>
              </a:rPr>
              <a:t>6. </a:t>
            </a:r>
            <a:r>
              <a:rPr lang="en-US" noProof="1"/>
              <a:t>Draft customer email</a:t>
            </a:r>
            <a:endParaRPr lang="en-US" noProof="0">
              <a:solidFill>
                <a:schemeClr val="bg1"/>
              </a:solidFill>
            </a:endParaRPr>
          </a:p>
        </p:txBody>
      </p:sp>
      <p:sp>
        <p:nvSpPr>
          <p:cNvPr id="49" name="Text Placeholder 48">
            <a:extLst>
              <a:ext uri="{FF2B5EF4-FFF2-40B4-BE49-F238E27FC236}">
                <a16:creationId xmlns:a16="http://schemas.microsoft.com/office/drawing/2014/main" id="{3934E15A-CDFE-5245-802F-259C72013963}"/>
              </a:ext>
            </a:extLst>
          </p:cNvPr>
          <p:cNvSpPr>
            <a:spLocks noGrp="1"/>
          </p:cNvSpPr>
          <p:nvPr>
            <p:ph type="body" sz="quarter" idx="13"/>
          </p:nvPr>
        </p:nvSpPr>
        <p:spPr>
          <a:xfrm>
            <a:off x="4047840" y="1593881"/>
            <a:ext cx="2808000" cy="345600"/>
          </a:xfrm>
        </p:spPr>
        <p:txBody>
          <a:bodyPr/>
          <a:lstStyle/>
          <a:p>
            <a:r>
              <a:rPr lang="en-US" noProof="0"/>
              <a:t>2. Analyze market research</a:t>
            </a:r>
          </a:p>
        </p:txBody>
      </p:sp>
      <p:sp>
        <p:nvSpPr>
          <p:cNvPr id="50" name="Text Placeholder 49">
            <a:extLst>
              <a:ext uri="{FF2B5EF4-FFF2-40B4-BE49-F238E27FC236}">
                <a16:creationId xmlns:a16="http://schemas.microsoft.com/office/drawing/2014/main" id="{2DE180DF-305A-185D-F9E1-20ABC65F8FB2}"/>
              </a:ext>
            </a:extLst>
          </p:cNvPr>
          <p:cNvSpPr>
            <a:spLocks noGrp="1"/>
          </p:cNvSpPr>
          <p:nvPr>
            <p:ph type="body" sz="quarter" idx="14"/>
          </p:nvPr>
        </p:nvSpPr>
        <p:spPr>
          <a:xfrm>
            <a:off x="4047840" y="4052218"/>
            <a:ext cx="2808000" cy="345600"/>
          </a:xfrm>
        </p:spPr>
        <p:txBody>
          <a:bodyPr/>
          <a:lstStyle/>
          <a:p>
            <a:r>
              <a:rPr lang="en-US" noProof="0"/>
              <a:t>5. Identify clients for market update</a:t>
            </a:r>
          </a:p>
        </p:txBody>
      </p:sp>
      <p:sp>
        <p:nvSpPr>
          <p:cNvPr id="51" name="Text Placeholder 50">
            <a:extLst>
              <a:ext uri="{FF2B5EF4-FFF2-40B4-BE49-F238E27FC236}">
                <a16:creationId xmlns:a16="http://schemas.microsoft.com/office/drawing/2014/main" id="{77072F86-B741-F0C3-B5E4-38FC8DE75A92}"/>
              </a:ext>
            </a:extLst>
          </p:cNvPr>
          <p:cNvSpPr>
            <a:spLocks noGrp="1"/>
          </p:cNvSpPr>
          <p:nvPr>
            <p:ph type="body" sz="quarter" idx="15"/>
          </p:nvPr>
        </p:nvSpPr>
        <p:spPr>
          <a:xfrm>
            <a:off x="7511481" y="1593881"/>
            <a:ext cx="2808000" cy="345600"/>
          </a:xfrm>
        </p:spPr>
        <p:txBody>
          <a:bodyPr/>
          <a:lstStyle/>
          <a:p>
            <a:r>
              <a:rPr lang="en-US" noProof="0"/>
              <a:t>3. </a:t>
            </a:r>
            <a:r>
              <a:rPr lang="en-US" noProof="1"/>
              <a:t>Summarize meetings</a:t>
            </a:r>
            <a:endParaRPr lang="en-US" noProof="0"/>
          </a:p>
        </p:txBody>
      </p:sp>
      <p:sp>
        <p:nvSpPr>
          <p:cNvPr id="52" name="Text Placeholder 51">
            <a:extLst>
              <a:ext uri="{FF2B5EF4-FFF2-40B4-BE49-F238E27FC236}">
                <a16:creationId xmlns:a16="http://schemas.microsoft.com/office/drawing/2014/main" id="{49A7EFAE-CCBD-A190-26E2-BB66713434D2}"/>
              </a:ext>
            </a:extLst>
          </p:cNvPr>
          <p:cNvSpPr>
            <a:spLocks noGrp="1"/>
          </p:cNvSpPr>
          <p:nvPr>
            <p:ph type="body" sz="quarter" idx="16"/>
          </p:nvPr>
        </p:nvSpPr>
        <p:spPr>
          <a:xfrm>
            <a:off x="7511481" y="4052218"/>
            <a:ext cx="2808000" cy="345600"/>
          </a:xfrm>
        </p:spPr>
        <p:txBody>
          <a:bodyPr/>
          <a:lstStyle/>
          <a:p>
            <a:r>
              <a:rPr lang="en-US" noProof="0"/>
              <a:t>4. </a:t>
            </a:r>
            <a:r>
              <a:rPr lang="en-US" noProof="1"/>
              <a:t>Generate report</a:t>
            </a:r>
            <a:endParaRPr lang="en-US" noProof="0">
              <a:solidFill>
                <a:schemeClr val="bg1"/>
              </a:solidFill>
            </a:endParaRPr>
          </a:p>
        </p:txBody>
      </p:sp>
      <p:sp>
        <p:nvSpPr>
          <p:cNvPr id="53" name="Text Placeholder 52">
            <a:extLst>
              <a:ext uri="{FF2B5EF4-FFF2-40B4-BE49-F238E27FC236}">
                <a16:creationId xmlns:a16="http://schemas.microsoft.com/office/drawing/2014/main" id="{EDE2A5D1-459F-E01E-324D-5269F10E17CE}"/>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54" name="Text Placeholder 53">
            <a:extLst>
              <a:ext uri="{FF2B5EF4-FFF2-40B4-BE49-F238E27FC236}">
                <a16:creationId xmlns:a16="http://schemas.microsoft.com/office/drawing/2014/main" id="{DFCF2B54-1FF6-3521-162C-67C334856363}"/>
              </a:ext>
            </a:extLst>
          </p:cNvPr>
          <p:cNvSpPr>
            <a:spLocks noGrp="1"/>
          </p:cNvSpPr>
          <p:nvPr>
            <p:ph type="body" sz="quarter" idx="18"/>
          </p:nvPr>
        </p:nvSpPr>
        <p:spPr>
          <a:xfrm>
            <a:off x="584200" y="2032188"/>
            <a:ext cx="2808000" cy="626701"/>
          </a:xfrm>
        </p:spPr>
        <p:txBody>
          <a:bodyPr/>
          <a:lstStyle/>
          <a:p>
            <a:r>
              <a:rPr lang="en-US" sz="900" noProof="0">
                <a:latin typeface="Segoe UI" panose="020B0502040204020203" pitchFamily="34" charset="0"/>
                <a:cs typeface="Segoe UI" panose="020B0502040204020203" pitchFamily="34" charset="0"/>
              </a:rPr>
              <a:t>Copilot helps collect market data, economic parameters, financial statements, market news to generate a summary of market trends and investment insights.</a:t>
            </a:r>
          </a:p>
        </p:txBody>
      </p:sp>
      <p:sp>
        <p:nvSpPr>
          <p:cNvPr id="55" name="Text Placeholder 54">
            <a:extLst>
              <a:ext uri="{FF2B5EF4-FFF2-40B4-BE49-F238E27FC236}">
                <a16:creationId xmlns:a16="http://schemas.microsoft.com/office/drawing/2014/main" id="{DE2DDA0B-6FD4-88B4-5F1B-28D10CEE73E2}"/>
              </a:ext>
            </a:extLst>
          </p:cNvPr>
          <p:cNvSpPr>
            <a:spLocks noGrp="1"/>
          </p:cNvSpPr>
          <p:nvPr>
            <p:ph type="body" sz="quarter" idx="19"/>
          </p:nvPr>
        </p:nvSpPr>
        <p:spPr>
          <a:xfrm>
            <a:off x="4047840" y="2032188"/>
            <a:ext cx="2808000" cy="626701"/>
          </a:xfrm>
        </p:spPr>
        <p:txBody>
          <a:bodyPr/>
          <a:lstStyle/>
          <a:p>
            <a:r>
              <a:rPr lang="en-US" sz="900" noProof="1">
                <a:latin typeface="Segoe UI" panose="020B0502040204020203" pitchFamily="34" charset="0"/>
                <a:cs typeface="Segoe UI" panose="020B0502040204020203" pitchFamily="34" charset="0"/>
              </a:rPr>
              <a:t>Share the findings with other analysts and financial advisors for them to add insights and additional content. </a:t>
            </a:r>
          </a:p>
        </p:txBody>
      </p:sp>
      <p:sp>
        <p:nvSpPr>
          <p:cNvPr id="56" name="Text Placeholder 55">
            <a:extLst>
              <a:ext uri="{FF2B5EF4-FFF2-40B4-BE49-F238E27FC236}">
                <a16:creationId xmlns:a16="http://schemas.microsoft.com/office/drawing/2014/main" id="{1F76A61B-ACFB-58F8-10D7-11C27EF749A8}"/>
              </a:ext>
            </a:extLst>
          </p:cNvPr>
          <p:cNvSpPr>
            <a:spLocks noGrp="1"/>
          </p:cNvSpPr>
          <p:nvPr>
            <p:ph type="body" sz="quarter" idx="20"/>
          </p:nvPr>
        </p:nvSpPr>
        <p:spPr>
          <a:xfrm>
            <a:off x="7511481" y="2032188"/>
            <a:ext cx="2808000" cy="626701"/>
          </a:xfrm>
        </p:spPr>
        <p:txBody>
          <a:bodyPr/>
          <a:lstStyle/>
          <a:p>
            <a:r>
              <a:rPr lang="en-US" sz="900" noProof="1">
                <a:latin typeface="Segoe UI" panose="020B0502040204020203" pitchFamily="34" charset="0"/>
                <a:cs typeface="Segoe UI" panose="020B0502040204020203" pitchFamily="34" charset="0"/>
              </a:rPr>
              <a:t>After meeting with the analyst team to discuss the research, prompt Copilot to summarize the discussion points of the research analysts.</a:t>
            </a:r>
          </a:p>
        </p:txBody>
      </p:sp>
      <p:sp>
        <p:nvSpPr>
          <p:cNvPr id="57" name="Text Placeholder 56">
            <a:extLst>
              <a:ext uri="{FF2B5EF4-FFF2-40B4-BE49-F238E27FC236}">
                <a16:creationId xmlns:a16="http://schemas.microsoft.com/office/drawing/2014/main" id="{86C13242-6657-F342-515F-DEA63E8CFCB3}"/>
              </a:ext>
            </a:extLst>
          </p:cNvPr>
          <p:cNvSpPr>
            <a:spLocks noGrp="1"/>
          </p:cNvSpPr>
          <p:nvPr>
            <p:ph type="body" sz="quarter" idx="21"/>
          </p:nvPr>
        </p:nvSpPr>
        <p:spPr>
          <a:xfrm>
            <a:off x="584200" y="3208260"/>
            <a:ext cx="2808000" cy="626701"/>
          </a:xfrm>
        </p:spPr>
        <p:txBody>
          <a:bodyPr>
            <a:normAutofit/>
          </a:bodyPr>
          <a:lstStyle/>
          <a:p>
            <a:r>
              <a:rPr lang="en-US" noProof="0"/>
              <a:t>Benefit: </a:t>
            </a:r>
            <a:r>
              <a:rPr lang="en-US" sz="900" noProof="0">
                <a:latin typeface="Segoe UI" panose="020B0502040204020203" pitchFamily="34" charset="0"/>
                <a:cs typeface="Segoe UI" panose="020B0502040204020203" pitchFamily="34" charset="0"/>
              </a:rPr>
              <a:t>Copilot identifies the most impactful recent news articles along with summary of key points impacting portfolio holdings. </a:t>
            </a:r>
            <a:endParaRPr lang="en-US" noProof="0"/>
          </a:p>
        </p:txBody>
      </p:sp>
      <p:sp>
        <p:nvSpPr>
          <p:cNvPr id="58" name="Text Placeholder 57">
            <a:extLst>
              <a:ext uri="{FF2B5EF4-FFF2-40B4-BE49-F238E27FC236}">
                <a16:creationId xmlns:a16="http://schemas.microsoft.com/office/drawing/2014/main" id="{B6D9837C-B454-BF15-F944-386C3EABBDE1}"/>
              </a:ext>
            </a:extLst>
          </p:cNvPr>
          <p:cNvSpPr>
            <a:spLocks noGrp="1"/>
          </p:cNvSpPr>
          <p:nvPr>
            <p:ph type="body" sz="quarter" idx="22"/>
          </p:nvPr>
        </p:nvSpPr>
        <p:spPr>
          <a:xfrm>
            <a:off x="584200" y="5499063"/>
            <a:ext cx="2808000" cy="828296"/>
          </a:xfrm>
        </p:spPr>
        <p:txBody>
          <a:bodyPr>
            <a:normAutofit/>
          </a:bodyPr>
          <a:lstStyle/>
          <a:p>
            <a:r>
              <a:rPr lang="en-US" noProof="0"/>
              <a:t>Benefit: </a:t>
            </a:r>
            <a:r>
              <a:rPr lang="en-US" sz="900" b="1" noProof="1">
                <a:latin typeface="Segoe UI" panose="020B0502040204020203" pitchFamily="34" charset="0"/>
                <a:cs typeface="Segoe UI" panose="020B0502040204020203" pitchFamily="34" charset="0"/>
              </a:rPr>
              <a:t>Use Copilot to draft a personalized email </a:t>
            </a:r>
            <a:r>
              <a:rPr lang="en-US" sz="900" noProof="1">
                <a:latin typeface="Segoe UI" panose="020B0502040204020203" pitchFamily="34" charset="0"/>
                <a:cs typeface="Segoe UI" panose="020B0502040204020203" pitchFamily="34" charset="0"/>
              </a:rPr>
              <a:t>to clients outlining the need for a portfolio review and suggesting a meeting. </a:t>
            </a:r>
            <a:endParaRPr lang="en-US" noProof="0"/>
          </a:p>
        </p:txBody>
      </p:sp>
      <p:sp>
        <p:nvSpPr>
          <p:cNvPr id="59" name="Text Placeholder 58">
            <a:extLst>
              <a:ext uri="{FF2B5EF4-FFF2-40B4-BE49-F238E27FC236}">
                <a16:creationId xmlns:a16="http://schemas.microsoft.com/office/drawing/2014/main" id="{44E1B727-0822-7E92-9863-CF5EF477C8D1}"/>
              </a:ext>
            </a:extLst>
          </p:cNvPr>
          <p:cNvSpPr>
            <a:spLocks noGrp="1"/>
          </p:cNvSpPr>
          <p:nvPr>
            <p:ph type="body" sz="quarter" idx="23"/>
          </p:nvPr>
        </p:nvSpPr>
        <p:spPr>
          <a:xfrm>
            <a:off x="4047840" y="3208260"/>
            <a:ext cx="2808000" cy="626701"/>
          </a:xfrm>
        </p:spPr>
        <p:txBody>
          <a:bodyPr>
            <a:normAutofit/>
          </a:bodyPr>
          <a:lstStyle/>
          <a:p>
            <a:r>
              <a:rPr lang="en-US" noProof="0"/>
              <a:t>Benefit: </a:t>
            </a:r>
            <a:r>
              <a:rPr lang="en-US" sz="900" noProof="1">
                <a:latin typeface="Segoe UI" panose="020B0502040204020203" pitchFamily="34" charset="0"/>
                <a:cs typeface="Segoe UI" panose="020B0502040204020203" pitchFamily="34" charset="0"/>
              </a:rPr>
              <a:t>Use Copilot Pages to collaborate and add inputs to the research. Pages enables Copilot to enhance the collaboration effort.</a:t>
            </a:r>
            <a:endParaRPr lang="en-US" noProof="0"/>
          </a:p>
        </p:txBody>
      </p:sp>
      <p:sp>
        <p:nvSpPr>
          <p:cNvPr id="60" name="Text Placeholder 59">
            <a:extLst>
              <a:ext uri="{FF2B5EF4-FFF2-40B4-BE49-F238E27FC236}">
                <a16:creationId xmlns:a16="http://schemas.microsoft.com/office/drawing/2014/main" id="{FEBB3FB8-0E48-385E-7EA5-A06BA787016D}"/>
              </a:ext>
            </a:extLst>
          </p:cNvPr>
          <p:cNvSpPr>
            <a:spLocks noGrp="1"/>
          </p:cNvSpPr>
          <p:nvPr>
            <p:ph type="body" sz="quarter" idx="24"/>
          </p:nvPr>
        </p:nvSpPr>
        <p:spPr>
          <a:xfrm>
            <a:off x="4047840" y="5499063"/>
            <a:ext cx="2808000" cy="626701"/>
          </a:xfrm>
        </p:spPr>
        <p:txBody>
          <a:bodyPr/>
          <a:lstStyle/>
          <a:p>
            <a:r>
              <a:rPr lang="en-US" noProof="0"/>
              <a:t>Benefit: </a:t>
            </a:r>
            <a:r>
              <a:rPr lang="en-US" sz="900" b="1" noProof="0">
                <a:latin typeface="Segoe UI" panose="020B0502040204020203" pitchFamily="34" charset="0"/>
                <a:cs typeface="Segoe UI" panose="020B0502040204020203" pitchFamily="34" charset="0"/>
              </a:rPr>
              <a:t>Use Copilot to draft email </a:t>
            </a:r>
            <a:r>
              <a:rPr lang="en-US" sz="900" noProof="0">
                <a:latin typeface="Segoe UI" panose="020B0502040204020203" pitchFamily="34" charset="0"/>
                <a:cs typeface="Segoe UI" panose="020B0502040204020203" pitchFamily="34" charset="0"/>
              </a:rPr>
              <a:t>to compliance team for a review and suggest next steps. </a:t>
            </a:r>
            <a:endParaRPr lang="en-US" noProof="0"/>
          </a:p>
        </p:txBody>
      </p:sp>
      <p:sp>
        <p:nvSpPr>
          <p:cNvPr id="61" name="Text Placeholder 60">
            <a:extLst>
              <a:ext uri="{FF2B5EF4-FFF2-40B4-BE49-F238E27FC236}">
                <a16:creationId xmlns:a16="http://schemas.microsoft.com/office/drawing/2014/main" id="{0178DC55-1BFB-ACFF-0B1F-B2A2CA1A7D74}"/>
              </a:ext>
            </a:extLst>
          </p:cNvPr>
          <p:cNvSpPr>
            <a:spLocks noGrp="1"/>
          </p:cNvSpPr>
          <p:nvPr>
            <p:ph type="body" sz="quarter" idx="25"/>
          </p:nvPr>
        </p:nvSpPr>
        <p:spPr>
          <a:xfrm>
            <a:off x="7511481" y="3208260"/>
            <a:ext cx="2808000" cy="626701"/>
          </a:xfrm>
        </p:spPr>
        <p:txBody>
          <a:bodyPr>
            <a:normAutofit/>
          </a:bodyPr>
          <a:lstStyle/>
          <a:p>
            <a:r>
              <a:rPr lang="en-US" noProof="0"/>
              <a:t>Benefit: Rather than listening to the meeting recording, u</a:t>
            </a:r>
            <a:r>
              <a:rPr lang="en-US" sz="900" noProof="1">
                <a:latin typeface="Segoe UI" panose="020B0502040204020203" pitchFamily="34" charset="0"/>
                <a:cs typeface="Segoe UI" panose="020B0502040204020203" pitchFamily="34" charset="0"/>
              </a:rPr>
              <a:t>se Copilot to summarize the minutes to brief the discussion points and the action items.</a:t>
            </a:r>
            <a:endParaRPr lang="en-US" noProof="0"/>
          </a:p>
        </p:txBody>
      </p:sp>
      <p:sp>
        <p:nvSpPr>
          <p:cNvPr id="83" name="Text Placeholder 82">
            <a:extLst>
              <a:ext uri="{FF2B5EF4-FFF2-40B4-BE49-F238E27FC236}">
                <a16:creationId xmlns:a16="http://schemas.microsoft.com/office/drawing/2014/main" id="{64A8C95C-1859-F5E9-A81B-2D8D526138BA}"/>
              </a:ext>
            </a:extLst>
          </p:cNvPr>
          <p:cNvSpPr>
            <a:spLocks noGrp="1"/>
          </p:cNvSpPr>
          <p:nvPr>
            <p:ph type="body" sz="quarter" idx="26"/>
          </p:nvPr>
        </p:nvSpPr>
        <p:spPr>
          <a:xfrm>
            <a:off x="7511481" y="5499063"/>
            <a:ext cx="2808000" cy="626701"/>
          </a:xfrm>
        </p:spPr>
        <p:txBody>
          <a:bodyPr>
            <a:normAutofit/>
          </a:bodyPr>
          <a:lstStyle/>
          <a:p>
            <a:r>
              <a:rPr lang="en-US" noProof="0"/>
              <a:t>Benefit: </a:t>
            </a:r>
            <a:r>
              <a:rPr lang="en-US" sz="900" noProof="1">
                <a:latin typeface="Segoe UI" panose="020B0502040204020203" pitchFamily="34" charset="0"/>
                <a:cs typeface="Segoe UI" panose="020B0502040204020203" pitchFamily="34" charset="0"/>
              </a:rPr>
              <a:t>Copilot used to generate summarized research reports using a standard template. </a:t>
            </a:r>
            <a:endParaRPr lang="en-US" noProof="0"/>
          </a:p>
        </p:txBody>
      </p:sp>
      <p:sp>
        <p:nvSpPr>
          <p:cNvPr id="84" name="Text Placeholder 83">
            <a:extLst>
              <a:ext uri="{FF2B5EF4-FFF2-40B4-BE49-F238E27FC236}">
                <a16:creationId xmlns:a16="http://schemas.microsoft.com/office/drawing/2014/main" id="{2B396A29-1A28-5F58-0914-C82875469BE6}"/>
              </a:ext>
            </a:extLst>
          </p:cNvPr>
          <p:cNvSpPr>
            <a:spLocks noGrp="1"/>
          </p:cNvSpPr>
          <p:nvPr>
            <p:ph type="body" sz="quarter" idx="27"/>
          </p:nvPr>
        </p:nvSpPr>
        <p:spPr>
          <a:xfrm>
            <a:off x="584200" y="4488366"/>
            <a:ext cx="2808000" cy="626701"/>
          </a:xfrm>
        </p:spPr>
        <p:txBody>
          <a:bodyPr/>
          <a:lstStyle/>
          <a:p>
            <a:r>
              <a:rPr lang="en-US" sz="900" noProof="1">
                <a:latin typeface="Segoe UI" panose="020B0502040204020203" pitchFamily="34" charset="0"/>
                <a:cs typeface="Segoe UI" panose="020B0502040204020203" pitchFamily="34" charset="0"/>
              </a:rPr>
              <a:t>Draft an email to clients providing the latest market/sector trends with a brief recommendation</a:t>
            </a:r>
            <a:r>
              <a:rPr lang="en-US" sz="900" b="0" i="0" noProof="0">
                <a:solidFill>
                  <a:srgbClr val="111111"/>
                </a:solidFill>
                <a:effectLst/>
                <a:latin typeface="Segoe UI" panose="020B0502040204020203" pitchFamily="34" charset="0"/>
                <a:cs typeface="Segoe UI" panose="020B0502040204020203" pitchFamily="34" charset="0"/>
              </a:rPr>
              <a:t>.</a:t>
            </a:r>
            <a:endParaRPr lang="en-US" sz="400" noProof="0">
              <a:latin typeface="Segoe UI" panose="020B0502040204020203" pitchFamily="34" charset="0"/>
              <a:cs typeface="Segoe UI" panose="020B0502040204020203" pitchFamily="34" charset="0"/>
            </a:endParaRPr>
          </a:p>
        </p:txBody>
      </p:sp>
      <p:sp>
        <p:nvSpPr>
          <p:cNvPr id="85" name="Text Placeholder 84">
            <a:extLst>
              <a:ext uri="{FF2B5EF4-FFF2-40B4-BE49-F238E27FC236}">
                <a16:creationId xmlns:a16="http://schemas.microsoft.com/office/drawing/2014/main" id="{04B6F0BB-C2B3-CBCA-6572-D02BBD6FDE81}"/>
              </a:ext>
            </a:extLst>
          </p:cNvPr>
          <p:cNvSpPr>
            <a:spLocks noGrp="1"/>
          </p:cNvSpPr>
          <p:nvPr>
            <p:ph type="body" sz="quarter" idx="28"/>
          </p:nvPr>
        </p:nvSpPr>
        <p:spPr>
          <a:xfrm>
            <a:off x="4047841" y="4488366"/>
            <a:ext cx="2808000" cy="626701"/>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1">
                <a:ln>
                  <a:noFill/>
                </a:ln>
                <a:solidFill>
                  <a:schemeClr val="tx1"/>
                </a:solidFill>
                <a:effectLst/>
                <a:uLnTx/>
                <a:uFillTx/>
                <a:latin typeface="Segoe UI" panose="020B0502040204020203" pitchFamily="34" charset="0"/>
                <a:cs typeface="Segoe UI" panose="020B0502040204020203" pitchFamily="34" charset="0"/>
              </a:rPr>
              <a:t>Identify clients with relevant investment positions based on the new market analysis.</a:t>
            </a:r>
          </a:p>
        </p:txBody>
      </p:sp>
      <p:sp>
        <p:nvSpPr>
          <p:cNvPr id="86" name="Text Placeholder 85">
            <a:extLst>
              <a:ext uri="{FF2B5EF4-FFF2-40B4-BE49-F238E27FC236}">
                <a16:creationId xmlns:a16="http://schemas.microsoft.com/office/drawing/2014/main" id="{BE7EF453-EA94-8335-14B4-6CA978F1B9EA}"/>
              </a:ext>
            </a:extLst>
          </p:cNvPr>
          <p:cNvSpPr>
            <a:spLocks noGrp="1"/>
          </p:cNvSpPr>
          <p:nvPr>
            <p:ph type="body" sz="quarter" idx="29"/>
          </p:nvPr>
        </p:nvSpPr>
        <p:spPr>
          <a:xfrm>
            <a:off x="7511481" y="4488366"/>
            <a:ext cx="2808000" cy="626701"/>
          </a:xfrm>
        </p:spPr>
        <p:txBody>
          <a:bodyPr>
            <a:normAutofit fontScale="92500"/>
          </a:bodyPr>
          <a:lstStyle/>
          <a:p>
            <a:r>
              <a:rPr lang="en-US" sz="900" noProof="1">
                <a:latin typeface="Segoe UI" panose="020B0502040204020203" pitchFamily="34" charset="0"/>
                <a:cs typeface="Segoe UI" panose="020B0502040204020203" pitchFamily="34" charset="0"/>
              </a:rPr>
              <a:t>Copilot drafts a comprehensive report based on the data collected and the research analyst discussion notes </a:t>
            </a:r>
            <a:r>
              <a:rPr lang="en-US" sz="900" kern="1200" noProof="1">
                <a:solidFill>
                  <a:schemeClr val="tx1"/>
                </a:solidFill>
                <a:effectLst/>
                <a:latin typeface="Segoe UI"/>
                <a:ea typeface="+mn-ea"/>
                <a:cs typeface="Segoe UI"/>
              </a:rPr>
              <a:t>with daily market overview, sector specific analysis and stocks to watch with brief recommendations.</a:t>
            </a:r>
          </a:p>
        </p:txBody>
      </p:sp>
      <p:sp>
        <p:nvSpPr>
          <p:cNvPr id="87" name="Text Placeholder 86">
            <a:extLst>
              <a:ext uri="{FF2B5EF4-FFF2-40B4-BE49-F238E27FC236}">
                <a16:creationId xmlns:a16="http://schemas.microsoft.com/office/drawing/2014/main" id="{9AF9ACBF-AC4F-C70A-2E9B-539F283919FB}"/>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117" name="Text Placeholder 116">
            <a:extLst>
              <a:ext uri="{FF2B5EF4-FFF2-40B4-BE49-F238E27FC236}">
                <a16:creationId xmlns:a16="http://schemas.microsoft.com/office/drawing/2014/main" id="{B89641FE-6127-6461-4A45-50F0D9676A34}"/>
              </a:ext>
            </a:extLst>
          </p:cNvPr>
          <p:cNvSpPr>
            <a:spLocks noGrp="1"/>
          </p:cNvSpPr>
          <p:nvPr>
            <p:ph type="body" sz="quarter" idx="38"/>
          </p:nvPr>
        </p:nvSpPr>
        <p:spPr>
          <a:solidFill>
            <a:srgbClr val="0070C0"/>
          </a:solidFill>
        </p:spPr>
        <p:txBody>
          <a:bodyPr/>
          <a:lstStyle/>
          <a:p>
            <a:endParaRPr lang="en-US" noProof="0"/>
          </a:p>
        </p:txBody>
      </p:sp>
      <p:sp>
        <p:nvSpPr>
          <p:cNvPr id="118" name="Text Placeholder 117">
            <a:extLst>
              <a:ext uri="{FF2B5EF4-FFF2-40B4-BE49-F238E27FC236}">
                <a16:creationId xmlns:a16="http://schemas.microsoft.com/office/drawing/2014/main" id="{DA1E653D-2467-D885-FF3C-8C12EB035BA1}"/>
              </a:ext>
            </a:extLst>
          </p:cNvPr>
          <p:cNvSpPr>
            <a:spLocks noGrp="1"/>
          </p:cNvSpPr>
          <p:nvPr>
            <p:ph type="body" sz="quarter" idx="39"/>
          </p:nvPr>
        </p:nvSpPr>
        <p:spPr>
          <a:solidFill>
            <a:srgbClr val="0070C0"/>
          </a:solidFill>
        </p:spPr>
        <p:txBody>
          <a:bodyPr/>
          <a:lstStyle/>
          <a:p>
            <a:endParaRPr lang="en-US" noProof="0"/>
          </a:p>
        </p:txBody>
      </p:sp>
      <p:sp>
        <p:nvSpPr>
          <p:cNvPr id="119" name="Text Placeholder 118">
            <a:extLst>
              <a:ext uri="{FF2B5EF4-FFF2-40B4-BE49-F238E27FC236}">
                <a16:creationId xmlns:a16="http://schemas.microsoft.com/office/drawing/2014/main" id="{E6158CDD-5B1F-5AEF-1BEE-6BF8100796A7}"/>
              </a:ext>
            </a:extLst>
          </p:cNvPr>
          <p:cNvSpPr>
            <a:spLocks noGrp="1"/>
          </p:cNvSpPr>
          <p:nvPr>
            <p:ph type="body" sz="quarter" idx="40"/>
          </p:nvPr>
        </p:nvSpPr>
        <p:spPr>
          <a:solidFill>
            <a:srgbClr val="0078D4"/>
          </a:solidFill>
        </p:spPr>
        <p:txBody>
          <a:bodyPr/>
          <a:lstStyle/>
          <a:p>
            <a:endParaRPr lang="en-US" noProof="0"/>
          </a:p>
        </p:txBody>
      </p:sp>
      <p:pic>
        <p:nvPicPr>
          <p:cNvPr id="2" name="Picture 1">
            <a:extLst>
              <a:ext uri="{FF2B5EF4-FFF2-40B4-BE49-F238E27FC236}">
                <a16:creationId xmlns:a16="http://schemas.microsoft.com/office/drawing/2014/main" id="{2E55D534-6DCB-B9A4-81C7-B124238E01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4" name="Rectangle: Rounded Corners 6">
            <a:extLst>
              <a:ext uri="{FF2B5EF4-FFF2-40B4-BE49-F238E27FC236}">
                <a16:creationId xmlns:a16="http://schemas.microsoft.com/office/drawing/2014/main" id="{B00A492E-825E-A68D-69C3-F654B9EBCF09}"/>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E57648E2-F767-0394-BEAC-BE0EBE5693DB}"/>
              </a:ext>
            </a:extLst>
          </p:cNvPr>
          <p:cNvGrpSpPr/>
          <p:nvPr/>
        </p:nvGrpSpPr>
        <p:grpSpPr>
          <a:xfrm>
            <a:off x="1624328" y="1132756"/>
            <a:ext cx="1253626" cy="211018"/>
            <a:chOff x="1198144" y="862657"/>
            <a:chExt cx="1253626" cy="211018"/>
          </a:xfrm>
        </p:grpSpPr>
        <p:sp>
          <p:nvSpPr>
            <p:cNvPr id="6" name="Rectangle: Rounded Corners 6">
              <a:extLst>
                <a:ext uri="{FF2B5EF4-FFF2-40B4-BE49-F238E27FC236}">
                  <a16:creationId xmlns:a16="http://schemas.microsoft.com/office/drawing/2014/main" id="{D8D24345-CC50-DBDA-EA2A-DAFA9FB0A605}"/>
                </a:ext>
                <a:ext uri="{C183D7F6-B498-43B3-948B-1728B52AA6E4}">
                  <adec:decorative xmlns:adec="http://schemas.microsoft.com/office/drawing/2017/decorative" val="1"/>
                </a:ext>
              </a:extLst>
            </p:cNvPr>
            <p:cNvSpPr/>
            <p:nvPr/>
          </p:nvSpPr>
          <p:spPr bwMode="auto">
            <a:xfrm>
              <a:off x="1198144" y="862657"/>
              <a:ext cx="1253626"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Client retention</a:t>
              </a:r>
            </a:p>
          </p:txBody>
        </p:sp>
        <p:pic>
          <p:nvPicPr>
            <p:cNvPr id="7" name="Graphic 6">
              <a:extLst>
                <a:ext uri="{FF2B5EF4-FFF2-40B4-BE49-F238E27FC236}">
                  <a16:creationId xmlns:a16="http://schemas.microsoft.com/office/drawing/2014/main" id="{C718DA29-03F3-ED2E-E47A-2061997F24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
        <p:nvSpPr>
          <p:cNvPr id="14" name="Rectangle: Rounded Corners 6">
            <a:extLst>
              <a:ext uri="{FF2B5EF4-FFF2-40B4-BE49-F238E27FC236}">
                <a16:creationId xmlns:a16="http://schemas.microsoft.com/office/drawing/2014/main" id="{C1EC10F7-E56C-D59C-F624-DAC12904DB4B}"/>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B01F9E9C-59D3-48F7-056D-E18CE664B8CD}"/>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C6232567-2D4C-0516-CF6D-3556AEFA7025}"/>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7" name="Graphic 16">
              <a:extLst>
                <a:ext uri="{FF2B5EF4-FFF2-40B4-BE49-F238E27FC236}">
                  <a16:creationId xmlns:a16="http://schemas.microsoft.com/office/drawing/2014/main" id="{03518BD5-380F-435E-98A8-ECF550F7A5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grpSp>
        <p:nvGrpSpPr>
          <p:cNvPr id="44" name="Group 43">
            <a:extLst>
              <a:ext uri="{FF2B5EF4-FFF2-40B4-BE49-F238E27FC236}">
                <a16:creationId xmlns:a16="http://schemas.microsoft.com/office/drawing/2014/main" id="{306432BD-53AF-DF76-9443-6D0AAE3B295A}"/>
              </a:ext>
            </a:extLst>
          </p:cNvPr>
          <p:cNvGrpSpPr/>
          <p:nvPr/>
        </p:nvGrpSpPr>
        <p:grpSpPr>
          <a:xfrm>
            <a:off x="993003" y="2757735"/>
            <a:ext cx="2250050" cy="411140"/>
            <a:chOff x="767112" y="2825909"/>
            <a:chExt cx="2250050" cy="411140"/>
          </a:xfrm>
        </p:grpSpPr>
        <p:sp>
          <p:nvSpPr>
            <p:cNvPr id="46" name="TextBox 45">
              <a:extLst>
                <a:ext uri="{FF2B5EF4-FFF2-40B4-BE49-F238E27FC236}">
                  <a16:creationId xmlns:a16="http://schemas.microsoft.com/office/drawing/2014/main" id="{819DC66B-D3A2-F120-DFFB-F864974F9B94}"/>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News aggregator</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62" name="Picture 2" descr="Copilot Studio Generative AI pricing - Power Platform Community">
              <a:extLst>
                <a:ext uri="{FF2B5EF4-FFF2-40B4-BE49-F238E27FC236}">
                  <a16:creationId xmlns:a16="http://schemas.microsoft.com/office/drawing/2014/main" id="{D8D09B2F-1F10-D229-6E38-8D4293BEF00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09187547-E3D3-19A8-CF9F-FC65BD0DCE68}"/>
              </a:ext>
            </a:extLst>
          </p:cNvPr>
          <p:cNvGrpSpPr/>
          <p:nvPr/>
        </p:nvGrpSpPr>
        <p:grpSpPr>
          <a:xfrm>
            <a:off x="4525804" y="2786015"/>
            <a:ext cx="1582512" cy="477054"/>
            <a:chOff x="588263" y="1205599"/>
            <a:chExt cx="1582512" cy="477054"/>
          </a:xfrm>
        </p:grpSpPr>
        <p:pic>
          <p:nvPicPr>
            <p:cNvPr id="64" name="Picture 63" descr="Zip Co logo SVG free download, id: 101874 - Brandlogos.net">
              <a:hlinkClick r:id="rId9"/>
              <a:extLst>
                <a:ext uri="{FF2B5EF4-FFF2-40B4-BE49-F238E27FC236}">
                  <a16:creationId xmlns:a16="http://schemas.microsoft.com/office/drawing/2014/main" id="{9B73E160-465A-B5E9-AED4-7601EC0BDB1D}"/>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5" name="TextBox 64">
              <a:extLst>
                <a:ext uri="{FF2B5EF4-FFF2-40B4-BE49-F238E27FC236}">
                  <a16:creationId xmlns:a16="http://schemas.microsoft.com/office/drawing/2014/main" id="{76E2DF72-1DB8-41D0-44AB-B111D84292B6}"/>
                </a:ext>
                <a:ext uri="{C183D7F6-B498-43B3-948B-1728B52AA6E4}">
                  <adec:decorative xmlns:adec="http://schemas.microsoft.com/office/drawing/2017/decorative" val="0"/>
                </a:ext>
              </a:extLst>
            </p:cNvPr>
            <p:cNvSpPr txBox="1"/>
            <p:nvPr/>
          </p:nvSpPr>
          <p:spPr>
            <a:xfrm>
              <a:off x="1047214" y="1205599"/>
              <a:ext cx="1123561" cy="477054"/>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Copilot Pages</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a:p>
              <a:pPr defTabSz="914367">
                <a:defRPr/>
              </a:pPr>
              <a:endParaRPr lang="en-US" sz="1100" noProof="0" dirty="0">
                <a:solidFill>
                  <a:prstClr val="black"/>
                </a:solidFill>
                <a:latin typeface="Segoe UI Semibold"/>
              </a:endParaRPr>
            </a:p>
          </p:txBody>
        </p:sp>
      </p:grpSp>
      <p:grpSp>
        <p:nvGrpSpPr>
          <p:cNvPr id="66" name="Group 65">
            <a:extLst>
              <a:ext uri="{FF2B5EF4-FFF2-40B4-BE49-F238E27FC236}">
                <a16:creationId xmlns:a16="http://schemas.microsoft.com/office/drawing/2014/main" id="{503D0895-AFDC-005E-5004-459D1E5F5233}"/>
              </a:ext>
            </a:extLst>
          </p:cNvPr>
          <p:cNvGrpSpPr/>
          <p:nvPr/>
        </p:nvGrpSpPr>
        <p:grpSpPr>
          <a:xfrm>
            <a:off x="8070773" y="2721179"/>
            <a:ext cx="1565400" cy="360000"/>
            <a:chOff x="588263" y="3617084"/>
            <a:chExt cx="1565400" cy="360000"/>
          </a:xfrm>
        </p:grpSpPr>
        <p:pic>
          <p:nvPicPr>
            <p:cNvPr id="67" name="Picture 66">
              <a:extLst>
                <a:ext uri="{FF2B5EF4-FFF2-40B4-BE49-F238E27FC236}">
                  <a16:creationId xmlns:a16="http://schemas.microsoft.com/office/drawing/2014/main" id="{90D764D4-E34C-AF66-A44D-F7E70B2D614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68" name="TextBox 67">
              <a:extLst>
                <a:ext uri="{FF2B5EF4-FFF2-40B4-BE49-F238E27FC236}">
                  <a16:creationId xmlns:a16="http://schemas.microsoft.com/office/drawing/2014/main" id="{9175EB56-08BC-7D2F-49C5-67C8924A453A}"/>
                </a:ext>
                <a:ext uri="{C183D7F6-B498-43B3-948B-1728B52AA6E4}">
                  <adec:decorative xmlns:adec="http://schemas.microsoft.com/office/drawing/2017/decorative" val="0"/>
                </a:ext>
              </a:extLst>
            </p:cNvPr>
            <p:cNvSpPr txBox="1"/>
            <p:nvPr/>
          </p:nvSpPr>
          <p:spPr>
            <a:xfrm>
              <a:off x="1047214" y="3712446"/>
              <a:ext cx="110644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9" name="Group 68">
            <a:extLst>
              <a:ext uri="{FF2B5EF4-FFF2-40B4-BE49-F238E27FC236}">
                <a16:creationId xmlns:a16="http://schemas.microsoft.com/office/drawing/2014/main" id="{99818213-DA49-A2F2-3732-B0241EDB3A6E}"/>
              </a:ext>
            </a:extLst>
          </p:cNvPr>
          <p:cNvGrpSpPr/>
          <p:nvPr/>
        </p:nvGrpSpPr>
        <p:grpSpPr>
          <a:xfrm>
            <a:off x="7968346" y="5186654"/>
            <a:ext cx="2351135" cy="360000"/>
            <a:chOff x="588263" y="2657420"/>
            <a:chExt cx="2351135" cy="360000"/>
          </a:xfrm>
        </p:grpSpPr>
        <p:pic>
          <p:nvPicPr>
            <p:cNvPr id="70" name="Picture 69">
              <a:extLst>
                <a:ext uri="{FF2B5EF4-FFF2-40B4-BE49-F238E27FC236}">
                  <a16:creationId xmlns:a16="http://schemas.microsoft.com/office/drawing/2014/main" id="{CCF917A0-8245-073D-5D40-C68857E8DCC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71" name="TextBox 70">
              <a:extLst>
                <a:ext uri="{FF2B5EF4-FFF2-40B4-BE49-F238E27FC236}">
                  <a16:creationId xmlns:a16="http://schemas.microsoft.com/office/drawing/2014/main" id="{92BD1A45-BC00-346B-C12A-57D269F0EFC2}"/>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75" name="Group 74">
            <a:extLst>
              <a:ext uri="{FF2B5EF4-FFF2-40B4-BE49-F238E27FC236}">
                <a16:creationId xmlns:a16="http://schemas.microsoft.com/office/drawing/2014/main" id="{1212183A-C0D1-976C-676F-B0F7B0366A7C}"/>
              </a:ext>
            </a:extLst>
          </p:cNvPr>
          <p:cNvGrpSpPr/>
          <p:nvPr/>
        </p:nvGrpSpPr>
        <p:grpSpPr>
          <a:xfrm>
            <a:off x="4417025" y="5115067"/>
            <a:ext cx="2250050" cy="480390"/>
            <a:chOff x="767112" y="2825909"/>
            <a:chExt cx="2250050" cy="480390"/>
          </a:xfrm>
        </p:grpSpPr>
        <p:sp>
          <p:nvSpPr>
            <p:cNvPr id="76" name="TextBox 75">
              <a:extLst>
                <a:ext uri="{FF2B5EF4-FFF2-40B4-BE49-F238E27FC236}">
                  <a16:creationId xmlns:a16="http://schemas.microsoft.com/office/drawing/2014/main" id="{357B30E1-77C6-4C91-4C2E-D88E65C4E3AF}"/>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Portfolio management </a:t>
              </a:r>
              <a:r>
                <a:rPr lang="en-US" sz="900" noProof="0">
                  <a:solidFill>
                    <a:srgbClr val="0078D4"/>
                  </a:solidFill>
                  <a:latin typeface="Segoe UI Semibold"/>
                </a:rPr>
                <a:t>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77" name="Picture 2" descr="Copilot Studio Generative AI pricing - Power Platform Community">
              <a:extLst>
                <a:ext uri="{FF2B5EF4-FFF2-40B4-BE49-F238E27FC236}">
                  <a16:creationId xmlns:a16="http://schemas.microsoft.com/office/drawing/2014/main" id="{AC08A8F3-B6E1-D7F7-05AC-9C8094687B7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a:extLst>
              <a:ext uri="{FF2B5EF4-FFF2-40B4-BE49-F238E27FC236}">
                <a16:creationId xmlns:a16="http://schemas.microsoft.com/office/drawing/2014/main" id="{929F7447-6AC8-E307-9CB5-9B6975D77CAD}"/>
              </a:ext>
            </a:extLst>
          </p:cNvPr>
          <p:cNvGrpSpPr/>
          <p:nvPr/>
        </p:nvGrpSpPr>
        <p:grpSpPr>
          <a:xfrm>
            <a:off x="993003" y="5066870"/>
            <a:ext cx="2250050" cy="411140"/>
            <a:chOff x="767112" y="2825909"/>
            <a:chExt cx="2250050" cy="411140"/>
          </a:xfrm>
        </p:grpSpPr>
        <p:sp>
          <p:nvSpPr>
            <p:cNvPr id="79" name="TextBox 78">
              <a:extLst>
                <a:ext uri="{FF2B5EF4-FFF2-40B4-BE49-F238E27FC236}">
                  <a16:creationId xmlns:a16="http://schemas.microsoft.com/office/drawing/2014/main" id="{F00D7C50-C5F6-2EFF-2EBE-08D47E626766}"/>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CRM </a:t>
              </a:r>
              <a:r>
                <a:rPr lang="en-US" sz="900" noProof="0">
                  <a:solidFill>
                    <a:srgbClr val="0078D4"/>
                  </a:solidFill>
                  <a:latin typeface="Segoe UI Semibold"/>
                </a:rPr>
                <a:t>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80" name="Picture 2" descr="Copilot Studio Generative AI pricing - Power Platform Community">
              <a:extLst>
                <a:ext uri="{FF2B5EF4-FFF2-40B4-BE49-F238E27FC236}">
                  <a16:creationId xmlns:a16="http://schemas.microsoft.com/office/drawing/2014/main" id="{30846164-9776-4497-A529-5C401938782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28268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50B4-3079-BF23-757E-0F15454421D7}"/>
            </a:ext>
          </a:extLst>
        </p:cNvPr>
        <p:cNvGrpSpPr/>
        <p:nvPr/>
      </p:nvGrpSpPr>
      <p:grpSpPr>
        <a:xfrm>
          <a:off x="0" y="0"/>
          <a:ext cx="0" cy="0"/>
          <a:chOff x="0" y="0"/>
          <a:chExt cx="0" cy="0"/>
        </a:xfrm>
      </p:grpSpPr>
      <p:sp>
        <p:nvSpPr>
          <p:cNvPr id="138" name="Title 44">
            <a:extLst>
              <a:ext uri="{FF2B5EF4-FFF2-40B4-BE49-F238E27FC236}">
                <a16:creationId xmlns:a16="http://schemas.microsoft.com/office/drawing/2014/main" id="{CE55A92D-6C7C-7227-96F3-14A240711FCF}"/>
              </a:ext>
            </a:extLst>
          </p:cNvPr>
          <p:cNvSpPr>
            <a:spLocks noGrp="1"/>
          </p:cNvSpPr>
          <p:nvPr>
            <p:ph type="title"/>
          </p:nvPr>
        </p:nvSpPr>
        <p:spPr>
          <a:xfrm>
            <a:off x="584200" y="387766"/>
            <a:ext cx="5672544" cy="263149"/>
          </a:xfrm>
        </p:spPr>
        <p:txBody>
          <a:bodyPr/>
          <a:lstStyle/>
          <a:p>
            <a:r>
              <a:rPr lang="en-US" noProof="0" dirty="0">
                <a:solidFill>
                  <a:srgbClr val="0078D4"/>
                </a:solidFill>
              </a:rPr>
              <a:t>Capital Markets | </a:t>
            </a:r>
            <a:r>
              <a:rPr lang="en-US" noProof="0" dirty="0"/>
              <a:t>Conduct company research</a:t>
            </a:r>
          </a:p>
        </p:txBody>
      </p:sp>
      <p:sp>
        <p:nvSpPr>
          <p:cNvPr id="3" name="TextBox 2">
            <a:extLst>
              <a:ext uri="{FF2B5EF4-FFF2-40B4-BE49-F238E27FC236}">
                <a16:creationId xmlns:a16="http://schemas.microsoft.com/office/drawing/2014/main" id="{47DBCBB2-C739-FDCC-50B9-FBF7779E48E1}"/>
              </a:ext>
            </a:extLst>
          </p:cNvPr>
          <p:cNvSpPr txBox="1"/>
          <p:nvPr/>
        </p:nvSpPr>
        <p:spPr>
          <a:xfrm>
            <a:off x="583758" y="673849"/>
            <a:ext cx="5549211" cy="215444"/>
          </a:xfrm>
          <a:prstGeom prst="rect">
            <a:avLst/>
          </a:prstGeom>
          <a:noFill/>
        </p:spPr>
        <p:txBody>
          <a:bodyPr wrap="none" lIns="0" tIns="0" rIns="0" bIns="0" rtlCol="0">
            <a:spAutoFit/>
          </a:bodyPr>
          <a:lstStyle/>
          <a:p>
            <a:pPr algn="l"/>
            <a:r>
              <a:rPr lang="en-US" sz="1400" noProof="0" dirty="0">
                <a:latin typeface="+mj-lt"/>
              </a:rPr>
              <a:t>Implementation information: </a:t>
            </a:r>
            <a:r>
              <a:rPr lang="en-US" sz="1400" noProof="0" dirty="0">
                <a:latin typeface="+mj-lt"/>
                <a:hlinkClick r:id="rId2"/>
              </a:rPr>
              <a:t>Copilot Studio Financial Insights Agent</a:t>
            </a:r>
            <a:endParaRPr lang="en-US" sz="1400" noProof="0" dirty="0">
              <a:latin typeface="+mj-lt"/>
            </a:endParaRPr>
          </a:p>
        </p:txBody>
      </p:sp>
      <p:sp>
        <p:nvSpPr>
          <p:cNvPr id="7" name="License">
            <a:extLst>
              <a:ext uri="{FF2B5EF4-FFF2-40B4-BE49-F238E27FC236}">
                <a16:creationId xmlns:a16="http://schemas.microsoft.com/office/drawing/2014/main" id="{28B16D9F-6A36-1D6B-3418-2801B5FE9171}"/>
              </a:ext>
            </a:extLst>
          </p:cNvPr>
          <p:cNvSpPr>
            <a:spLocks noGrp="1"/>
          </p:cNvSpPr>
          <p:nvPr>
            <p:ph type="body" sz="quarter" idx="17"/>
          </p:nvPr>
        </p:nvSpPr>
        <p:spPr>
          <a:xfrm>
            <a:off x="6519107" y="521099"/>
            <a:ext cx="3599821" cy="169277"/>
          </a:xfrm>
        </p:spPr>
        <p:txBody>
          <a:bodyPr/>
          <a:lstStyle/>
          <a:p>
            <a:r>
              <a:rPr lang="en-US" noProof="0" dirty="0"/>
              <a:t>Copilot Studio and Azure OpenAI</a:t>
            </a:r>
          </a:p>
        </p:txBody>
      </p:sp>
      <p:sp>
        <p:nvSpPr>
          <p:cNvPr id="140" name="Level">
            <a:extLst>
              <a:ext uri="{FF2B5EF4-FFF2-40B4-BE49-F238E27FC236}">
                <a16:creationId xmlns:a16="http://schemas.microsoft.com/office/drawing/2014/main" id="{90253989-10A8-2C06-02DD-7294ADD566D1}"/>
              </a:ext>
            </a:extLst>
          </p:cNvPr>
          <p:cNvSpPr txBox="1">
            <a:spLocks/>
          </p:cNvSpPr>
          <p:nvPr/>
        </p:nvSpPr>
        <p:spPr>
          <a:xfrm>
            <a:off x="10430234" y="521099"/>
            <a:ext cx="1456966" cy="175614"/>
          </a:xfrm>
          <a:prstGeom prst="rect">
            <a:avLst/>
          </a:prstGeom>
        </p:spPr>
        <p:txBody>
          <a:bodyPr vert="horz" wrap="square" lIns="0" tIns="0" rIns="0" bIns="0" rtlCol="0">
            <a:spAutoFit/>
          </a:bodyPr>
          <a:lstStyle>
            <a:lvl1pPr marL="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b="1" i="0" kern="1200" spc="-20" baseline="0">
                <a:solidFill>
                  <a:srgbClr val="0078D4"/>
                </a:solidFill>
                <a:latin typeface="Segoe UI Semibold" panose="020B0502040204020203" pitchFamily="34" charset="0"/>
                <a:ea typeface="+mn-ea"/>
                <a:cs typeface="Segoe UI Semibold" panose="020B0502040204020203" pitchFamily="34" charset="0"/>
              </a:defRPr>
            </a:lvl1pPr>
            <a:lvl2pPr marL="22860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kern="1200" spc="-20" baseline="0">
                <a:solidFill>
                  <a:srgbClr val="B1B3B3"/>
                </a:solidFill>
                <a:latin typeface="+mn-lt"/>
                <a:ea typeface="+mn-ea"/>
                <a:cs typeface="+mn-cs"/>
              </a:defRPr>
            </a:lvl2pPr>
            <a:lvl3pPr marL="657225" marR="0" indent="-20002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Segoe UI Semibold"/>
                <a:cs typeface="Segoe UI Semibold"/>
              </a:rPr>
              <a:t>Extend</a:t>
            </a:r>
            <a:endParaRPr lang="en-US" dirty="0"/>
          </a:p>
        </p:txBody>
      </p:sp>
      <p:sp>
        <p:nvSpPr>
          <p:cNvPr id="141" name="KPI Title">
            <a:extLst>
              <a:ext uri="{FF2B5EF4-FFF2-40B4-BE49-F238E27FC236}">
                <a16:creationId xmlns:a16="http://schemas.microsoft.com/office/drawing/2014/main" id="{03F55C6D-482B-A7E7-A968-E86311CFD9C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50" name="KPI 1">
            <a:extLst>
              <a:ext uri="{FF2B5EF4-FFF2-40B4-BE49-F238E27FC236}">
                <a16:creationId xmlns:a16="http://schemas.microsoft.com/office/drawing/2014/main" id="{F8861885-BE90-A640-B4AB-6ABBB9A5A092}"/>
              </a:ext>
            </a:extLst>
          </p:cNvPr>
          <p:cNvGrpSpPr/>
          <p:nvPr/>
        </p:nvGrpSpPr>
        <p:grpSpPr>
          <a:xfrm>
            <a:off x="1624328" y="1132756"/>
            <a:ext cx="1463040" cy="216000"/>
            <a:chOff x="1198144" y="862657"/>
            <a:chExt cx="1463040" cy="216000"/>
          </a:xfrm>
        </p:grpSpPr>
        <p:sp>
          <p:nvSpPr>
            <p:cNvPr id="151" name="Rectangle: Rounded Corners 6">
              <a:extLst>
                <a:ext uri="{FF2B5EF4-FFF2-40B4-BE49-F238E27FC236}">
                  <a16:creationId xmlns:a16="http://schemas.microsoft.com/office/drawing/2014/main" id="{3733C2EA-0911-72A7-0F28-D8575E880DED}"/>
                </a:ext>
                <a:ext uri="{C183D7F6-B498-43B3-948B-1728B52AA6E4}">
                  <adec:decorative xmlns:adec="http://schemas.microsoft.com/office/drawing/2017/decorative" val="1"/>
                </a:ext>
              </a:extLst>
            </p:cNvPr>
            <p:cNvSpPr/>
            <p:nvPr/>
          </p:nvSpPr>
          <p:spPr bwMode="auto">
            <a:xfrm>
              <a:off x="1198144" y="862657"/>
              <a:ext cx="14630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Client retention</a:t>
              </a:r>
            </a:p>
          </p:txBody>
        </p:sp>
        <p:pic>
          <p:nvPicPr>
            <p:cNvPr id="152" name="Graphic 151">
              <a:extLst>
                <a:ext uri="{FF2B5EF4-FFF2-40B4-BE49-F238E27FC236}">
                  <a16:creationId xmlns:a16="http://schemas.microsoft.com/office/drawing/2014/main" id="{6B576F00-41DF-D753-677F-CD9DF729733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4" name="KPI 2">
            <a:extLst>
              <a:ext uri="{FF2B5EF4-FFF2-40B4-BE49-F238E27FC236}">
                <a16:creationId xmlns:a16="http://schemas.microsoft.com/office/drawing/2014/main" id="{643E703F-3DE5-F18E-1AAA-9A9561AB2D22}"/>
              </a:ext>
            </a:extLst>
          </p:cNvPr>
          <p:cNvGrpSpPr/>
          <p:nvPr/>
        </p:nvGrpSpPr>
        <p:grpSpPr>
          <a:xfrm>
            <a:off x="3152352" y="1140281"/>
            <a:ext cx="1750785" cy="203493"/>
            <a:chOff x="1198143" y="862657"/>
            <a:chExt cx="1750785" cy="203493"/>
          </a:xfrm>
        </p:grpSpPr>
        <p:sp>
          <p:nvSpPr>
            <p:cNvPr id="5" name="Rectangle: Rounded Corners 6">
              <a:extLst>
                <a:ext uri="{FF2B5EF4-FFF2-40B4-BE49-F238E27FC236}">
                  <a16:creationId xmlns:a16="http://schemas.microsoft.com/office/drawing/2014/main" id="{00B51D7B-5D4D-87BB-7544-9094ADC5E60A}"/>
                </a:ext>
                <a:ext uri="{C183D7F6-B498-43B3-948B-1728B52AA6E4}">
                  <adec:decorative xmlns:adec="http://schemas.microsoft.com/office/drawing/2017/decorative" val="1"/>
                </a:ext>
              </a:extLst>
            </p:cNvPr>
            <p:cNvSpPr/>
            <p:nvPr/>
          </p:nvSpPr>
          <p:spPr bwMode="auto">
            <a:xfrm>
              <a:off x="1198143" y="862657"/>
              <a:ext cx="1750785" cy="203493"/>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Assets under management</a:t>
              </a:r>
            </a:p>
          </p:txBody>
        </p:sp>
        <p:pic>
          <p:nvPicPr>
            <p:cNvPr id="6" name="Graphic 5">
              <a:extLst>
                <a:ext uri="{FF2B5EF4-FFF2-40B4-BE49-F238E27FC236}">
                  <a16:creationId xmlns:a16="http://schemas.microsoft.com/office/drawing/2014/main" id="{86419D22-EC61-5ECD-DA73-C001A1FEAA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143" name="Value TItle">
            <a:extLst>
              <a:ext uri="{FF2B5EF4-FFF2-40B4-BE49-F238E27FC236}">
                <a16:creationId xmlns:a16="http://schemas.microsoft.com/office/drawing/2014/main" id="{8B5CA390-1E20-E661-2043-F844875D9C1C}"/>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44" name="Value 1">
            <a:extLst>
              <a:ext uri="{FF2B5EF4-FFF2-40B4-BE49-F238E27FC236}">
                <a16:creationId xmlns:a16="http://schemas.microsoft.com/office/drawing/2014/main" id="{69A0D0EC-5EFF-8CCB-9400-02579ACF64F7}"/>
              </a:ext>
            </a:extLst>
          </p:cNvPr>
          <p:cNvGrpSpPr/>
          <p:nvPr/>
        </p:nvGrpSpPr>
        <p:grpSpPr>
          <a:xfrm>
            <a:off x="7523373" y="1127774"/>
            <a:ext cx="1260000" cy="216000"/>
            <a:chOff x="1194743" y="1140160"/>
            <a:chExt cx="1260000" cy="216000"/>
          </a:xfrm>
        </p:grpSpPr>
        <p:sp>
          <p:nvSpPr>
            <p:cNvPr id="145" name="Rectangle: Rounded Corners 6">
              <a:extLst>
                <a:ext uri="{FF2B5EF4-FFF2-40B4-BE49-F238E27FC236}">
                  <a16:creationId xmlns:a16="http://schemas.microsoft.com/office/drawing/2014/main" id="{71AFEA15-1F6B-486F-DC1B-508B8EC55F87}"/>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46" name="Graphic 145">
              <a:extLst>
                <a:ext uri="{FF2B5EF4-FFF2-40B4-BE49-F238E27FC236}">
                  <a16:creationId xmlns:a16="http://schemas.microsoft.com/office/drawing/2014/main" id="{CE0D0054-4E1C-AD89-6D94-2A280A76A74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147" name="Value 2">
            <a:extLst>
              <a:ext uri="{FF2B5EF4-FFF2-40B4-BE49-F238E27FC236}">
                <a16:creationId xmlns:a16="http://schemas.microsoft.com/office/drawing/2014/main" id="{8B5E9706-A960-8E19-9CD1-A68477AE9961}"/>
              </a:ext>
            </a:extLst>
          </p:cNvPr>
          <p:cNvGrpSpPr/>
          <p:nvPr/>
        </p:nvGrpSpPr>
        <p:grpSpPr>
          <a:xfrm>
            <a:off x="8868697" y="1127774"/>
            <a:ext cx="1450784" cy="216000"/>
            <a:chOff x="1194743" y="1140160"/>
            <a:chExt cx="1450784" cy="216000"/>
          </a:xfrm>
        </p:grpSpPr>
        <p:sp>
          <p:nvSpPr>
            <p:cNvPr id="148" name="Rectangle: Rounded Corners 147">
              <a:extLst>
                <a:ext uri="{FF2B5EF4-FFF2-40B4-BE49-F238E27FC236}">
                  <a16:creationId xmlns:a16="http://schemas.microsoft.com/office/drawing/2014/main" id="{FB78A3E2-1349-3014-787A-B43E081B54E4}"/>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49" name="Graphic 148">
              <a:extLst>
                <a:ext uri="{FF2B5EF4-FFF2-40B4-BE49-F238E27FC236}">
                  <a16:creationId xmlns:a16="http://schemas.microsoft.com/office/drawing/2014/main" id="{81945B85-1A67-0700-2568-2C5D843BAE8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sp>
        <p:nvSpPr>
          <p:cNvPr id="158" name="Step 1 title">
            <a:extLst>
              <a:ext uri="{FF2B5EF4-FFF2-40B4-BE49-F238E27FC236}">
                <a16:creationId xmlns:a16="http://schemas.microsoft.com/office/drawing/2014/main" id="{73DB1B32-872F-BA39-4778-8C6554BCC96C}"/>
              </a:ext>
            </a:extLst>
          </p:cNvPr>
          <p:cNvSpPr/>
          <p:nvPr/>
        </p:nvSpPr>
        <p:spPr bwMode="auto">
          <a:xfrm>
            <a:off x="55460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a:spcBef>
                <a:spcPct val="20000"/>
              </a:spcBef>
              <a:buSzPct val="90000"/>
            </a:pPr>
            <a:r>
              <a:rPr lang="en-US" sz="1200" b="1" dirty="0">
                <a:solidFill>
                  <a:srgbClr val="FFFFFF"/>
                </a:solidFill>
                <a:latin typeface="Segoe UI Semibold" panose="020B0502040204020203" pitchFamily="34" charset="0"/>
                <a:cs typeface="Segoe UI Semibold" panose="020B0502040204020203" pitchFamily="34" charset="0"/>
              </a:rPr>
              <a:t>1. Analyze market overview</a:t>
            </a:r>
          </a:p>
        </p:txBody>
      </p:sp>
      <p:sp>
        <p:nvSpPr>
          <p:cNvPr id="157" name="Step 1 top">
            <a:extLst>
              <a:ext uri="{FF2B5EF4-FFF2-40B4-BE49-F238E27FC236}">
                <a16:creationId xmlns:a16="http://schemas.microsoft.com/office/drawing/2014/main" id="{4FA7CB90-74CC-A0B8-672A-697C608BD2B0}"/>
              </a:ext>
            </a:extLst>
          </p:cNvPr>
          <p:cNvSpPr txBox="1"/>
          <p:nvPr/>
        </p:nvSpPr>
        <p:spPr>
          <a:xfrm>
            <a:off x="554601" y="2033954"/>
            <a:ext cx="3046196" cy="445122"/>
          </a:xfrm>
          <a:prstGeom prst="rect">
            <a:avLst/>
          </a:prstGeom>
          <a:noFill/>
        </p:spPr>
        <p:txBody>
          <a:bodyPr wrap="square" lIns="91440" tIns="0" rIns="91440" bIns="0" rtlCol="0" anchor="t">
            <a:spAutoFit/>
          </a:bodyPr>
          <a:lstStyle/>
          <a:p>
            <a:pPr>
              <a:lnSpc>
                <a:spcPct val="110000"/>
              </a:lnSpc>
              <a:defRPr/>
            </a:pPr>
            <a:r>
              <a:rPr lang="en-US" sz="900" noProof="0" dirty="0">
                <a:solidFill>
                  <a:srgbClr val="1A1A1A"/>
                </a:solidFill>
                <a:ea typeface="Segoe UI" pitchFamily="34" charset="0"/>
                <a:cs typeface="Segoe UI" pitchFamily="34" charset="0"/>
              </a:rPr>
              <a:t>Ask the agent to research market-wide trends and sector movements to identify potential investment intelligence.</a:t>
            </a:r>
          </a:p>
        </p:txBody>
      </p:sp>
      <p:grpSp>
        <p:nvGrpSpPr>
          <p:cNvPr id="8" name="Group 7">
            <a:extLst>
              <a:ext uri="{FF2B5EF4-FFF2-40B4-BE49-F238E27FC236}">
                <a16:creationId xmlns:a16="http://schemas.microsoft.com/office/drawing/2014/main" id="{284B8DFF-B21F-46C2-F4E1-F1126CA9A719}"/>
              </a:ext>
            </a:extLst>
          </p:cNvPr>
          <p:cNvGrpSpPr/>
          <p:nvPr/>
        </p:nvGrpSpPr>
        <p:grpSpPr>
          <a:xfrm>
            <a:off x="911759" y="2696832"/>
            <a:ext cx="2250050" cy="480390"/>
            <a:chOff x="767112" y="2825909"/>
            <a:chExt cx="2250050" cy="480390"/>
          </a:xfrm>
        </p:grpSpPr>
        <p:sp>
          <p:nvSpPr>
            <p:cNvPr id="11" name="TextBox 10">
              <a:extLst>
                <a:ext uri="{FF2B5EF4-FFF2-40B4-BE49-F238E27FC236}">
                  <a16:creationId xmlns:a16="http://schemas.microsoft.com/office/drawing/2014/main" id="{261D18C6-BE8A-8BE1-6718-01B6A7B276B3}"/>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dirty="0">
                  <a:solidFill>
                    <a:srgbClr val="0078D4"/>
                  </a:solidFill>
                  <a:latin typeface="Segoe UI Semibold"/>
                </a:rPr>
                <a:t>analyst reports</a:t>
              </a:r>
            </a:p>
            <a:p>
              <a:pPr defTabSz="914367">
                <a:defRPr/>
              </a:pPr>
              <a:r>
                <a:rPr lang="en-US" sz="900" dirty="0">
                  <a:solidFill>
                    <a:srgbClr val="0078D4"/>
                  </a:solidFill>
                  <a:latin typeface="Segoe UI Semibold"/>
                </a:rPr>
                <a:t>+ Financial document analysis skill</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12" name="Picture 2" descr="Copilot Studio Generative AI pricing - Power Platform Community">
              <a:extLst>
                <a:ext uri="{FF2B5EF4-FFF2-40B4-BE49-F238E27FC236}">
                  <a16:creationId xmlns:a16="http://schemas.microsoft.com/office/drawing/2014/main" id="{EB2DAD73-5FA9-4271-6E8B-9C71F952E2A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156" name="Step 1 bottom">
            <a:extLst>
              <a:ext uri="{FF2B5EF4-FFF2-40B4-BE49-F238E27FC236}">
                <a16:creationId xmlns:a16="http://schemas.microsoft.com/office/drawing/2014/main" id="{650E3A12-A1FC-68FD-F780-556303432C40}"/>
              </a:ext>
              <a:ext uri="{C183D7F6-B498-43B3-948B-1728B52AA6E4}">
                <adec:decorative xmlns:adec="http://schemas.microsoft.com/office/drawing/2017/decorative" val="1"/>
              </a:ext>
            </a:extLst>
          </p:cNvPr>
          <p:cNvSpPr/>
          <p:nvPr/>
        </p:nvSpPr>
        <p:spPr bwMode="auto">
          <a:xfrm>
            <a:off x="554602" y="3167836"/>
            <a:ext cx="2705513" cy="581663"/>
          </a:xfrm>
          <a:prstGeom prst="roundRect">
            <a:avLst>
              <a:gd name="adj" fmla="val 10001"/>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Benefit: Access approved information sources to receive high-quality responses with citations to save time on market research.</a:t>
            </a:r>
          </a:p>
        </p:txBody>
      </p:sp>
      <p:sp>
        <p:nvSpPr>
          <p:cNvPr id="160" name="Step 2 title">
            <a:extLst>
              <a:ext uri="{FF2B5EF4-FFF2-40B4-BE49-F238E27FC236}">
                <a16:creationId xmlns:a16="http://schemas.microsoft.com/office/drawing/2014/main" id="{03C24F2E-90C9-08B2-109D-B3B89DB16A74}"/>
              </a:ext>
            </a:extLst>
          </p:cNvPr>
          <p:cNvSpPr/>
          <p:nvPr/>
        </p:nvSpPr>
        <p:spPr bwMode="auto">
          <a:xfrm>
            <a:off x="402302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2. Analyze recent corporate events</a:t>
            </a:r>
          </a:p>
        </p:txBody>
      </p:sp>
      <p:sp>
        <p:nvSpPr>
          <p:cNvPr id="161" name="Step 2 top">
            <a:extLst>
              <a:ext uri="{FF2B5EF4-FFF2-40B4-BE49-F238E27FC236}">
                <a16:creationId xmlns:a16="http://schemas.microsoft.com/office/drawing/2014/main" id="{F3CBBC1F-FB76-5287-5186-905F98EB45B6}"/>
              </a:ext>
            </a:extLst>
          </p:cNvPr>
          <p:cNvSpPr txBox="1"/>
          <p:nvPr/>
        </p:nvSpPr>
        <p:spPr>
          <a:xfrm>
            <a:off x="4023021" y="2033954"/>
            <a:ext cx="287894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lang="en-US" noProof="0" dirty="0"/>
              <a:t>After narrowing down to a specific sector, have the agent search through news sites and SEC filings for recent disclosures about mergers, restructuring, or management changes.</a:t>
            </a:r>
          </a:p>
        </p:txBody>
      </p:sp>
      <p:grpSp>
        <p:nvGrpSpPr>
          <p:cNvPr id="14" name="Group 13">
            <a:extLst>
              <a:ext uri="{FF2B5EF4-FFF2-40B4-BE49-F238E27FC236}">
                <a16:creationId xmlns:a16="http://schemas.microsoft.com/office/drawing/2014/main" id="{5ADDDB0C-57C3-13B2-1BE4-D754A28C2FF4}"/>
              </a:ext>
            </a:extLst>
          </p:cNvPr>
          <p:cNvGrpSpPr/>
          <p:nvPr/>
        </p:nvGrpSpPr>
        <p:grpSpPr>
          <a:xfrm>
            <a:off x="4326815" y="2699059"/>
            <a:ext cx="2250050" cy="480390"/>
            <a:chOff x="767112" y="2825909"/>
            <a:chExt cx="2250050" cy="480390"/>
          </a:xfrm>
        </p:grpSpPr>
        <p:sp>
          <p:nvSpPr>
            <p:cNvPr id="16" name="TextBox 15">
              <a:extLst>
                <a:ext uri="{FF2B5EF4-FFF2-40B4-BE49-F238E27FC236}">
                  <a16:creationId xmlns:a16="http://schemas.microsoft.com/office/drawing/2014/main" id="{E995C595-9A41-247C-DC67-6DD7CB071DCB}"/>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financial news sites</a:t>
              </a: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SEC website</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17" name="Picture 2" descr="Copilot Studio Generative AI pricing - Power Platform Community">
              <a:extLst>
                <a:ext uri="{FF2B5EF4-FFF2-40B4-BE49-F238E27FC236}">
                  <a16:creationId xmlns:a16="http://schemas.microsoft.com/office/drawing/2014/main" id="{3E3C8DFF-D0A8-6CC0-2B15-332E5404367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159" name="Step 2 bottom">
            <a:extLst>
              <a:ext uri="{FF2B5EF4-FFF2-40B4-BE49-F238E27FC236}">
                <a16:creationId xmlns:a16="http://schemas.microsoft.com/office/drawing/2014/main" id="{134A3F36-19A9-D7FF-6983-16F5CCA01AC6}"/>
              </a:ext>
              <a:ext uri="{C183D7F6-B498-43B3-948B-1728B52AA6E4}">
                <adec:decorative xmlns:adec="http://schemas.microsoft.com/office/drawing/2017/decorative" val="1"/>
              </a:ext>
            </a:extLst>
          </p:cNvPr>
          <p:cNvSpPr/>
          <p:nvPr/>
        </p:nvSpPr>
        <p:spPr bwMode="auto">
          <a:xfrm>
            <a:off x="4023022" y="3177181"/>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Benefit: Identify opportunities for market inefficiencies based on recent events.</a:t>
            </a:r>
          </a:p>
        </p:txBody>
      </p:sp>
      <p:sp>
        <p:nvSpPr>
          <p:cNvPr id="162" name="Step 3 title">
            <a:extLst>
              <a:ext uri="{FF2B5EF4-FFF2-40B4-BE49-F238E27FC236}">
                <a16:creationId xmlns:a16="http://schemas.microsoft.com/office/drawing/2014/main" id="{3136BBE7-55E7-246D-F03A-776F308733C9}"/>
              </a:ext>
            </a:extLst>
          </p:cNvPr>
          <p:cNvSpPr/>
          <p:nvPr/>
        </p:nvSpPr>
        <p:spPr bwMode="auto">
          <a:xfrm>
            <a:off x="7476327"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3. Perform a risk assessment</a:t>
            </a:r>
          </a:p>
        </p:txBody>
      </p:sp>
      <p:sp>
        <p:nvSpPr>
          <p:cNvPr id="164" name="Step 3 top">
            <a:extLst>
              <a:ext uri="{FF2B5EF4-FFF2-40B4-BE49-F238E27FC236}">
                <a16:creationId xmlns:a16="http://schemas.microsoft.com/office/drawing/2014/main" id="{F21DB655-000B-F6BD-2CAE-94A4B9F9E77F}"/>
              </a:ext>
            </a:extLst>
          </p:cNvPr>
          <p:cNvSpPr txBox="1"/>
          <p:nvPr/>
        </p:nvSpPr>
        <p:spPr>
          <a:xfrm>
            <a:off x="7476327" y="2033954"/>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Use the agent to find and analyze SEC filings from specific companies to learn more about litigation, debt covenants, and market risks.</a:t>
            </a:r>
          </a:p>
        </p:txBody>
      </p:sp>
      <p:grpSp>
        <p:nvGrpSpPr>
          <p:cNvPr id="18" name="Group 17">
            <a:extLst>
              <a:ext uri="{FF2B5EF4-FFF2-40B4-BE49-F238E27FC236}">
                <a16:creationId xmlns:a16="http://schemas.microsoft.com/office/drawing/2014/main" id="{3CFBC8D4-C319-907C-A2E3-D8C824E0FB96}"/>
              </a:ext>
            </a:extLst>
          </p:cNvPr>
          <p:cNvGrpSpPr/>
          <p:nvPr/>
        </p:nvGrpSpPr>
        <p:grpSpPr>
          <a:xfrm>
            <a:off x="7825837" y="2688492"/>
            <a:ext cx="2250050" cy="480390"/>
            <a:chOff x="767112" y="2825909"/>
            <a:chExt cx="2250050" cy="480390"/>
          </a:xfrm>
        </p:grpSpPr>
        <p:sp>
          <p:nvSpPr>
            <p:cNvPr id="22" name="TextBox 21">
              <a:extLst>
                <a:ext uri="{FF2B5EF4-FFF2-40B4-BE49-F238E27FC236}">
                  <a16:creationId xmlns:a16="http://schemas.microsoft.com/office/drawing/2014/main" id="{5051D721-E5A5-6265-2E85-0405D7B2BA5C}"/>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dirty="0">
                  <a:solidFill>
                    <a:srgbClr val="0078D4"/>
                  </a:solidFill>
                  <a:latin typeface="Segoe UI Semibold"/>
                </a:rPr>
                <a:t>SEC website</a:t>
              </a:r>
            </a:p>
            <a:p>
              <a:pPr defTabSz="914367">
                <a:defRPr/>
              </a:pPr>
              <a:r>
                <a:rPr lang="en-US" sz="900" dirty="0">
                  <a:solidFill>
                    <a:srgbClr val="0078D4"/>
                  </a:solidFill>
                  <a:latin typeface="Segoe UI Semibold"/>
                </a:rPr>
                <a:t>+ Financial document analysis skill</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23" name="Picture 2" descr="Copilot Studio Generative AI pricing - Power Platform Community">
              <a:extLst>
                <a:ext uri="{FF2B5EF4-FFF2-40B4-BE49-F238E27FC236}">
                  <a16:creationId xmlns:a16="http://schemas.microsoft.com/office/drawing/2014/main" id="{3D357691-2A81-AA92-A22C-06350CB95BB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163" name="Step 3 bottom">
            <a:extLst>
              <a:ext uri="{FF2B5EF4-FFF2-40B4-BE49-F238E27FC236}">
                <a16:creationId xmlns:a16="http://schemas.microsoft.com/office/drawing/2014/main" id="{1D048020-D3C2-752F-2292-62BFF917B8FF}"/>
              </a:ext>
              <a:ext uri="{C183D7F6-B498-43B3-948B-1728B52AA6E4}">
                <adec:decorative xmlns:adec="http://schemas.microsoft.com/office/drawing/2017/decorative" val="1"/>
              </a:ext>
            </a:extLst>
          </p:cNvPr>
          <p:cNvSpPr/>
          <p:nvPr/>
        </p:nvSpPr>
        <p:spPr bwMode="auto">
          <a:xfrm>
            <a:off x="7498490" y="3171897"/>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ts val="0"/>
              </a:spcBef>
              <a:spcAft>
                <a:spcPts val="200"/>
              </a:spcAft>
              <a:buClrTx/>
              <a:buSzTx/>
              <a:buFontTx/>
              <a:buNone/>
              <a:tabLst/>
              <a:defRPr/>
            </a:pPr>
            <a:r>
              <a:rPr lang="en-US" sz="900" kern="0" noProof="0" dirty="0">
                <a:solidFill>
                  <a:srgbClr val="1A1A1A"/>
                </a:solidFill>
                <a:latin typeface="Segoe UI"/>
              </a:rPr>
              <a:t>Benefit: Simplify the process of reviewing SEC filings.</a:t>
            </a:r>
          </a:p>
        </p:txBody>
      </p:sp>
      <p:sp>
        <p:nvSpPr>
          <p:cNvPr id="10" name="Step 4 title">
            <a:extLst>
              <a:ext uri="{FF2B5EF4-FFF2-40B4-BE49-F238E27FC236}">
                <a16:creationId xmlns:a16="http://schemas.microsoft.com/office/drawing/2014/main" id="{06471E45-5EA2-E40B-04D5-B010ED9733E9}"/>
              </a:ext>
              <a:ext uri="{C183D7F6-B498-43B3-948B-1728B52AA6E4}">
                <adec:decorative xmlns:adec="http://schemas.microsoft.com/office/drawing/2017/decorative" val="1"/>
              </a:ext>
            </a:extLst>
          </p:cNvPr>
          <p:cNvSpPr>
            <a:spLocks noGrp="1"/>
          </p:cNvSpPr>
          <p:nvPr>
            <p:ph type="body" sz="quarter" idx="14"/>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 Assess financial health</a:t>
            </a:r>
          </a:p>
        </p:txBody>
      </p:sp>
      <p:sp>
        <p:nvSpPr>
          <p:cNvPr id="15" name="Step 4 top">
            <a:extLst>
              <a:ext uri="{FF2B5EF4-FFF2-40B4-BE49-F238E27FC236}">
                <a16:creationId xmlns:a16="http://schemas.microsoft.com/office/drawing/2014/main" id="{968ACC32-32BC-D7A2-296B-F1E95A52D355}"/>
              </a:ext>
            </a:extLst>
          </p:cNvPr>
          <p:cNvSpPr txBox="1">
            <a:spLocks noGrp="1"/>
          </p:cNvSpPr>
          <p:nvPr>
            <p:ph type="body" sz="quarter" idx="28"/>
          </p:nvPr>
        </p:nvSpPr>
        <p:spPr>
          <a:xfrm>
            <a:off x="5779660" y="4488366"/>
            <a:ext cx="2808000" cy="415498"/>
          </a:xfr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Query SEC filings and internal proprietary reports to uncover potential financial issues and understand analyst forecasts.</a:t>
            </a:r>
          </a:p>
        </p:txBody>
      </p:sp>
      <p:grpSp>
        <p:nvGrpSpPr>
          <p:cNvPr id="24" name="Group 23">
            <a:extLst>
              <a:ext uri="{FF2B5EF4-FFF2-40B4-BE49-F238E27FC236}">
                <a16:creationId xmlns:a16="http://schemas.microsoft.com/office/drawing/2014/main" id="{7C44475F-28CD-62BF-6462-10601735BA22}"/>
              </a:ext>
            </a:extLst>
          </p:cNvPr>
          <p:cNvGrpSpPr/>
          <p:nvPr/>
        </p:nvGrpSpPr>
        <p:grpSpPr>
          <a:xfrm>
            <a:off x="6048918" y="4940775"/>
            <a:ext cx="2250050" cy="584775"/>
            <a:chOff x="767112" y="2790774"/>
            <a:chExt cx="2250050" cy="584775"/>
          </a:xfrm>
        </p:grpSpPr>
        <p:sp>
          <p:nvSpPr>
            <p:cNvPr id="25" name="TextBox 24">
              <a:extLst>
                <a:ext uri="{FF2B5EF4-FFF2-40B4-BE49-F238E27FC236}">
                  <a16:creationId xmlns:a16="http://schemas.microsoft.com/office/drawing/2014/main" id="{7BCDB066-2CA5-866F-7523-83A4DE582E5A}"/>
                </a:ext>
                <a:ext uri="{C183D7F6-B498-43B3-948B-1728B52AA6E4}">
                  <adec:decorative xmlns:adec="http://schemas.microsoft.com/office/drawing/2017/decorative" val="0"/>
                </a:ext>
              </a:extLst>
            </p:cNvPr>
            <p:cNvSpPr txBox="1"/>
            <p:nvPr/>
          </p:nvSpPr>
          <p:spPr>
            <a:xfrm>
              <a:off x="1124978" y="2790774"/>
              <a:ext cx="189218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analyst reports</a:t>
              </a: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SEC website</a:t>
              </a:r>
            </a:p>
            <a:p>
              <a:pPr defTabSz="914367">
                <a:defRPr/>
              </a:pPr>
              <a:r>
                <a:rPr lang="en-US" sz="900" dirty="0">
                  <a:solidFill>
                    <a:srgbClr val="0078D4"/>
                  </a:solidFill>
                  <a:latin typeface="Segoe UI Semibold"/>
                </a:rPr>
                <a:t>+ Financial document analysis skill</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26" name="Picture 2" descr="Copilot Studio Generative AI pricing - Power Platform Community">
              <a:extLst>
                <a:ext uri="{FF2B5EF4-FFF2-40B4-BE49-F238E27FC236}">
                  <a16:creationId xmlns:a16="http://schemas.microsoft.com/office/drawing/2014/main" id="{7B431252-6D33-597D-F9C0-AC90FA4316B7}"/>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Step 4 bottom">
            <a:extLst>
              <a:ext uri="{FF2B5EF4-FFF2-40B4-BE49-F238E27FC236}">
                <a16:creationId xmlns:a16="http://schemas.microsoft.com/office/drawing/2014/main" id="{2AB3A8AA-0E70-6C2D-5C63-36ED68EEEFE1}"/>
              </a:ext>
            </a:extLst>
          </p:cNvPr>
          <p:cNvSpPr txBox="1">
            <a:spLocks noGrp="1"/>
          </p:cNvSpPr>
          <p:nvPr>
            <p:ph type="body" sz="quarter" idx="24"/>
          </p:nvPr>
        </p:nvSpPr>
        <p:spPr>
          <a:xfrm>
            <a:off x="5779660" y="5641938"/>
            <a:ext cx="2808000" cy="290393"/>
          </a:xfrm>
          <a:prstGeom prst="roundRect">
            <a:avLst>
              <a:gd name="adj" fmla="val 7982"/>
            </a:avLst>
          </a:prstGeom>
          <a:noFill/>
        </p:spPr>
        <p:txBody>
          <a:bodyPr vert="horz" wrap="square" lIns="0" tIns="0" rIns="0" bIns="0" rtlCol="0" anchor="t">
            <a:sp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14400">
              <a:spcBef>
                <a:spcPts val="0"/>
              </a:spcBef>
              <a:spcAft>
                <a:spcPts val="200"/>
              </a:spcAft>
              <a:buSzTx/>
              <a:defRPr/>
            </a:pPr>
            <a:r>
              <a:rPr lang="en-US" sz="900" spc="0" dirty="0">
                <a:ln>
                  <a:noFill/>
                </a:ln>
                <a:solidFill>
                  <a:srgbClr val="242424"/>
                </a:solidFill>
                <a:latin typeface="Segoe UI" panose="020B0502040204020203" pitchFamily="34" charset="0"/>
                <a:cs typeface="+mn-cs"/>
              </a:rPr>
              <a:t>Benefit: Synthesize information from multiple sources with in-depth analysis and links for further review.</a:t>
            </a:r>
          </a:p>
        </p:txBody>
      </p:sp>
      <p:sp>
        <p:nvSpPr>
          <p:cNvPr id="9" name="Step 5 tItle">
            <a:extLst>
              <a:ext uri="{FF2B5EF4-FFF2-40B4-BE49-F238E27FC236}">
                <a16:creationId xmlns:a16="http://schemas.microsoft.com/office/drawing/2014/main" id="{98229817-7DEA-4503-12F1-6CF47463EAAC}"/>
              </a:ext>
              <a:ext uri="{C183D7F6-B498-43B3-948B-1728B52AA6E4}">
                <adec:decorative xmlns:adec="http://schemas.microsoft.com/office/drawing/2017/decorative" val="1"/>
              </a:ext>
            </a:extLst>
          </p:cNvPr>
          <p:cNvSpPr>
            <a:spLocks noGrp="1"/>
          </p:cNvSpPr>
          <p:nvPr>
            <p:ph type="body" sz="quarter" idx="12"/>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5. Company valuation</a:t>
            </a:r>
          </a:p>
        </p:txBody>
      </p:sp>
      <p:sp>
        <p:nvSpPr>
          <p:cNvPr id="13" name="Step 5 top">
            <a:extLst>
              <a:ext uri="{FF2B5EF4-FFF2-40B4-BE49-F238E27FC236}">
                <a16:creationId xmlns:a16="http://schemas.microsoft.com/office/drawing/2014/main" id="{348D7FD9-7682-E850-7D26-1D42C7BE08E6}"/>
              </a:ext>
            </a:extLst>
          </p:cNvPr>
          <p:cNvSpPr txBox="1">
            <a:spLocks noGrp="1"/>
          </p:cNvSpPr>
          <p:nvPr>
            <p:ph type="body" sz="quarter" idx="27"/>
          </p:nvPr>
        </p:nvSpPr>
        <p:spPr>
          <a:xfrm>
            <a:off x="2316020" y="4488366"/>
            <a:ext cx="2808000" cy="415498"/>
          </a:xfrm>
          <a:noFill/>
        </p:spPr>
        <p:txBody>
          <a:bodyPr wrap="square" lIns="0" tIns="0" rIns="0" bIns="0" rtlCol="0" anchor="t">
            <a:spAutoFit/>
          </a:bodyPr>
          <a:lstStyle/>
          <a:p>
            <a:pPr lvl="0"/>
            <a:r>
              <a:rPr lang="en-US" noProof="0" dirty="0"/>
              <a:t>Understand current valuations based on comparable /discounted cash flows by asking the agent to review internal proprietary analyst reports.</a:t>
            </a:r>
          </a:p>
        </p:txBody>
      </p:sp>
      <p:grpSp>
        <p:nvGrpSpPr>
          <p:cNvPr id="27" name="Group 26">
            <a:extLst>
              <a:ext uri="{FF2B5EF4-FFF2-40B4-BE49-F238E27FC236}">
                <a16:creationId xmlns:a16="http://schemas.microsoft.com/office/drawing/2014/main" id="{DEB066F8-5BF9-DEAA-075E-9F9080F38999}"/>
              </a:ext>
            </a:extLst>
          </p:cNvPr>
          <p:cNvGrpSpPr/>
          <p:nvPr/>
        </p:nvGrpSpPr>
        <p:grpSpPr>
          <a:xfrm>
            <a:off x="2483314" y="4933910"/>
            <a:ext cx="2250050" cy="584775"/>
            <a:chOff x="767112" y="2790774"/>
            <a:chExt cx="2250050" cy="584775"/>
          </a:xfrm>
        </p:grpSpPr>
        <p:sp>
          <p:nvSpPr>
            <p:cNvPr id="29" name="TextBox 28">
              <a:extLst>
                <a:ext uri="{FF2B5EF4-FFF2-40B4-BE49-F238E27FC236}">
                  <a16:creationId xmlns:a16="http://schemas.microsoft.com/office/drawing/2014/main" id="{2A2A8D44-491E-D69D-38E1-AC07AF90A459}"/>
                </a:ext>
                <a:ext uri="{C183D7F6-B498-43B3-948B-1728B52AA6E4}">
                  <adec:decorative xmlns:adec="http://schemas.microsoft.com/office/drawing/2017/decorative" val="0"/>
                </a:ext>
              </a:extLst>
            </p:cNvPr>
            <p:cNvSpPr txBox="1"/>
            <p:nvPr/>
          </p:nvSpPr>
          <p:spPr>
            <a:xfrm>
              <a:off x="1124978" y="2790774"/>
              <a:ext cx="189218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analyst reports</a:t>
              </a:r>
            </a:p>
            <a:p>
              <a:pPr defTabSz="914367">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SEC website</a:t>
              </a:r>
            </a:p>
            <a:p>
              <a:pPr defTabSz="914367">
                <a:defRPr/>
              </a:pPr>
              <a:r>
                <a:rPr lang="en-US" sz="900" dirty="0">
                  <a:solidFill>
                    <a:srgbClr val="0078D4"/>
                  </a:solidFill>
                  <a:latin typeface="Segoe UI Semibold"/>
                </a:rPr>
                <a:t>+ Financial document analysis skill</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30" name="Picture 2" descr="Copilot Studio Generative AI pricing - Power Platform Community">
              <a:extLst>
                <a:ext uri="{FF2B5EF4-FFF2-40B4-BE49-F238E27FC236}">
                  <a16:creationId xmlns:a16="http://schemas.microsoft.com/office/drawing/2014/main" id="{1DC6F698-B3B2-608F-6B99-044753E164F2}"/>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Step 5 bottom">
            <a:extLst>
              <a:ext uri="{FF2B5EF4-FFF2-40B4-BE49-F238E27FC236}">
                <a16:creationId xmlns:a16="http://schemas.microsoft.com/office/drawing/2014/main" id="{F7565C1E-C049-BCCB-FF3D-FFEE90A00135}"/>
              </a:ext>
            </a:extLst>
          </p:cNvPr>
          <p:cNvSpPr txBox="1">
            <a:spLocks noGrp="1"/>
          </p:cNvSpPr>
          <p:nvPr>
            <p:ph type="body" sz="quarter" idx="22"/>
          </p:nvPr>
        </p:nvSpPr>
        <p:spPr>
          <a:prstGeom prst="roundRect">
            <a:avLst>
              <a:gd name="adj" fmla="val 9719"/>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Quickly get insights with high-quality responses and enhanced capabilities for interpreting charts and tables for valuation insights.</a:t>
            </a:r>
          </a:p>
        </p:txBody>
      </p:sp>
      <p:pic>
        <p:nvPicPr>
          <p:cNvPr id="2" name="Picture 1" descr="A group of people standing together&#10;&#10;Description automatically generated">
            <a:extLst>
              <a:ext uri="{FF2B5EF4-FFF2-40B4-BE49-F238E27FC236}">
                <a16:creationId xmlns:a16="http://schemas.microsoft.com/office/drawing/2014/main" id="{B204B929-A6DA-9A95-D282-E97E124D826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118377" y="4061034"/>
            <a:ext cx="2073623" cy="2797045"/>
          </a:xfrm>
          <a:prstGeom prst="rect">
            <a:avLst/>
          </a:prstGeom>
        </p:spPr>
      </p:pic>
      <p:sp>
        <p:nvSpPr>
          <p:cNvPr id="20" name="Text Placeholder 19">
            <a:extLst>
              <a:ext uri="{FF2B5EF4-FFF2-40B4-BE49-F238E27FC236}">
                <a16:creationId xmlns:a16="http://schemas.microsoft.com/office/drawing/2014/main" id="{57E9D89A-4EDA-463B-E759-E57670CE62F9}"/>
              </a:ext>
            </a:extLst>
          </p:cNvPr>
          <p:cNvSpPr>
            <a:spLocks noGrp="1"/>
          </p:cNvSpPr>
          <p:nvPr>
            <p:ph type="body" sz="quarter" idx="39"/>
          </p:nvPr>
        </p:nvSpPr>
        <p:spPr>
          <a:solidFill>
            <a:srgbClr val="0070C0"/>
          </a:solidFill>
        </p:spPr>
        <p:txBody>
          <a:bodyPr/>
          <a:lstStyle/>
          <a:p>
            <a:endParaRPr lang="en-US" dirty="0"/>
          </a:p>
        </p:txBody>
      </p:sp>
      <p:sp>
        <p:nvSpPr>
          <p:cNvPr id="21" name="Text Placeholder 20">
            <a:extLst>
              <a:ext uri="{FF2B5EF4-FFF2-40B4-BE49-F238E27FC236}">
                <a16:creationId xmlns:a16="http://schemas.microsoft.com/office/drawing/2014/main" id="{C1746E89-E80D-D558-1F61-141952D988B0}"/>
              </a:ext>
            </a:extLst>
          </p:cNvPr>
          <p:cNvSpPr>
            <a:spLocks noGrp="1"/>
          </p:cNvSpPr>
          <p:nvPr>
            <p:ph type="body" sz="quarter" idx="40"/>
          </p:nvPr>
        </p:nvSpPr>
        <p:spPr>
          <a:solidFill>
            <a:srgbClr val="0070C0"/>
          </a:solidFill>
        </p:spPr>
        <p:txBody>
          <a:bodyPr/>
          <a:lstStyle/>
          <a:p>
            <a:endParaRPr lang="en-US" dirty="0"/>
          </a:p>
        </p:txBody>
      </p:sp>
      <p:sp>
        <p:nvSpPr>
          <p:cNvPr id="19" name="Text Placeholder 18">
            <a:extLst>
              <a:ext uri="{FF2B5EF4-FFF2-40B4-BE49-F238E27FC236}">
                <a16:creationId xmlns:a16="http://schemas.microsoft.com/office/drawing/2014/main" id="{B4E3A8DC-041F-1200-261D-C045AC9E3577}"/>
              </a:ext>
            </a:extLst>
          </p:cNvPr>
          <p:cNvSpPr>
            <a:spLocks noGrp="1"/>
          </p:cNvSpPr>
          <p:nvPr>
            <p:ph type="body" sz="quarter" idx="38"/>
          </p:nvPr>
        </p:nvSpPr>
        <p:spPr>
          <a:solidFill>
            <a:srgbClr val="0070C0"/>
          </a:solidFill>
        </p:spPr>
        <p:txBody>
          <a:bodyPr/>
          <a:lstStyle/>
          <a:p>
            <a:endParaRPr lang="en-US" dirty="0"/>
          </a:p>
        </p:txBody>
      </p:sp>
    </p:spTree>
    <p:extLst>
      <p:ext uri="{BB962C8B-B14F-4D97-AF65-F5344CB8AC3E}">
        <p14:creationId xmlns:p14="http://schemas.microsoft.com/office/powerpoint/2010/main" val="253080475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BF4CC-2A65-B4F9-4E64-5C3D826E6543}"/>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74035B2E-1BDF-3238-1D52-74B184D81F19}"/>
              </a:ext>
            </a:extLst>
          </p:cNvPr>
          <p:cNvSpPr>
            <a:spLocks noGrp="1"/>
          </p:cNvSpPr>
          <p:nvPr>
            <p:ph type="title"/>
          </p:nvPr>
        </p:nvSpPr>
        <p:spPr>
          <a:xfrm>
            <a:off x="584200" y="387766"/>
            <a:ext cx="6369050" cy="526298"/>
          </a:xfrm>
        </p:spPr>
        <p:txBody>
          <a:bodyPr/>
          <a:lstStyle/>
          <a:p>
            <a:r>
              <a:rPr lang="en-US" noProof="0">
                <a:solidFill>
                  <a:srgbClr val="0078D4"/>
                </a:solidFill>
              </a:rPr>
              <a:t>Financial Services | </a:t>
            </a:r>
            <a:r>
              <a:rPr lang="en-US" noProof="0"/>
              <a:t>Implement Know Your Customer (KYC) regulations</a:t>
            </a:r>
          </a:p>
        </p:txBody>
      </p:sp>
      <p:sp>
        <p:nvSpPr>
          <p:cNvPr id="47" name="Text Placeholder 46">
            <a:extLst>
              <a:ext uri="{FF2B5EF4-FFF2-40B4-BE49-F238E27FC236}">
                <a16:creationId xmlns:a16="http://schemas.microsoft.com/office/drawing/2014/main" id="{86004F47-4654-9DD6-41F1-1498289DE38F}"/>
              </a:ext>
            </a:extLst>
          </p:cNvPr>
          <p:cNvSpPr>
            <a:spLocks noGrp="1"/>
          </p:cNvSpPr>
          <p:nvPr>
            <p:ph type="body" sz="quarter" idx="11"/>
          </p:nvPr>
        </p:nvSpPr>
        <p:spPr>
          <a:xfrm>
            <a:off x="584200" y="1593881"/>
            <a:ext cx="2808000" cy="345600"/>
          </a:xfrm>
        </p:spPr>
        <p:txBody>
          <a:bodyPr/>
          <a:lstStyle/>
          <a:p>
            <a:r>
              <a:rPr lang="en-US" noProof="0"/>
              <a:t>1. Collect customer information</a:t>
            </a:r>
          </a:p>
        </p:txBody>
      </p:sp>
      <p:sp>
        <p:nvSpPr>
          <p:cNvPr id="49" name="Text Placeholder 48">
            <a:extLst>
              <a:ext uri="{FF2B5EF4-FFF2-40B4-BE49-F238E27FC236}">
                <a16:creationId xmlns:a16="http://schemas.microsoft.com/office/drawing/2014/main" id="{EE61653E-CE8E-9DD5-95A3-F90085B3C51D}"/>
              </a:ext>
            </a:extLst>
          </p:cNvPr>
          <p:cNvSpPr>
            <a:spLocks noGrp="1"/>
          </p:cNvSpPr>
          <p:nvPr>
            <p:ph type="body" sz="quarter" idx="13"/>
          </p:nvPr>
        </p:nvSpPr>
        <p:spPr>
          <a:xfrm>
            <a:off x="4047840" y="1593881"/>
            <a:ext cx="2808000" cy="345600"/>
          </a:xfrm>
        </p:spPr>
        <p:txBody>
          <a:bodyPr/>
          <a:lstStyle/>
          <a:p>
            <a:r>
              <a:rPr lang="en-US" noProof="0"/>
              <a:t>2. Verify customer documents</a:t>
            </a:r>
          </a:p>
        </p:txBody>
      </p:sp>
      <p:sp>
        <p:nvSpPr>
          <p:cNvPr id="50" name="Text Placeholder 49">
            <a:extLst>
              <a:ext uri="{FF2B5EF4-FFF2-40B4-BE49-F238E27FC236}">
                <a16:creationId xmlns:a16="http://schemas.microsoft.com/office/drawing/2014/main" id="{1588DF91-8892-7219-18CC-E41345733C1F}"/>
              </a:ext>
            </a:extLst>
          </p:cNvPr>
          <p:cNvSpPr>
            <a:spLocks noGrp="1"/>
          </p:cNvSpPr>
          <p:nvPr>
            <p:ph type="body" sz="quarter" idx="14"/>
          </p:nvPr>
        </p:nvSpPr>
        <p:spPr>
          <a:xfrm>
            <a:off x="2342865" y="4052218"/>
            <a:ext cx="2808000" cy="345600"/>
          </a:xfrm>
        </p:spPr>
        <p:txBody>
          <a:bodyPr/>
          <a:lstStyle/>
          <a:p>
            <a:r>
              <a:rPr lang="en-US" noProof="0"/>
              <a:t>5. </a:t>
            </a:r>
            <a:r>
              <a:rPr lang="en-US" noProof="0">
                <a:solidFill>
                  <a:schemeClr val="bg1"/>
                </a:solidFill>
              </a:rPr>
              <a:t>Meet with Compliance team</a:t>
            </a:r>
            <a:endParaRPr lang="en-US" noProof="0"/>
          </a:p>
        </p:txBody>
      </p:sp>
      <p:sp>
        <p:nvSpPr>
          <p:cNvPr id="51" name="Text Placeholder 50">
            <a:extLst>
              <a:ext uri="{FF2B5EF4-FFF2-40B4-BE49-F238E27FC236}">
                <a16:creationId xmlns:a16="http://schemas.microsoft.com/office/drawing/2014/main" id="{B51CAA15-E3CD-546F-9840-617CCB464475}"/>
              </a:ext>
            </a:extLst>
          </p:cNvPr>
          <p:cNvSpPr>
            <a:spLocks noGrp="1"/>
          </p:cNvSpPr>
          <p:nvPr>
            <p:ph type="body" sz="quarter" idx="15"/>
          </p:nvPr>
        </p:nvSpPr>
        <p:spPr>
          <a:xfrm>
            <a:off x="7511481" y="1593881"/>
            <a:ext cx="2808000" cy="345600"/>
          </a:xfrm>
        </p:spPr>
        <p:txBody>
          <a:bodyPr/>
          <a:lstStyle/>
          <a:p>
            <a:r>
              <a:rPr lang="en-US" noProof="0"/>
              <a:t>3. Draft email request</a:t>
            </a:r>
          </a:p>
        </p:txBody>
      </p:sp>
      <p:sp>
        <p:nvSpPr>
          <p:cNvPr id="52" name="Text Placeholder 51">
            <a:extLst>
              <a:ext uri="{FF2B5EF4-FFF2-40B4-BE49-F238E27FC236}">
                <a16:creationId xmlns:a16="http://schemas.microsoft.com/office/drawing/2014/main" id="{28A08314-D070-7FBE-4057-633162E31136}"/>
              </a:ext>
            </a:extLst>
          </p:cNvPr>
          <p:cNvSpPr>
            <a:spLocks noGrp="1"/>
          </p:cNvSpPr>
          <p:nvPr>
            <p:ph type="body" sz="quarter" idx="16"/>
          </p:nvPr>
        </p:nvSpPr>
        <p:spPr>
          <a:xfrm>
            <a:off x="5806506" y="4052218"/>
            <a:ext cx="2808000" cy="345600"/>
          </a:xfrm>
        </p:spPr>
        <p:txBody>
          <a:bodyPr/>
          <a:lstStyle/>
          <a:p>
            <a:r>
              <a:rPr lang="en-US" noProof="0"/>
              <a:t>4. </a:t>
            </a:r>
            <a:r>
              <a:rPr lang="en-US" noProof="0">
                <a:solidFill>
                  <a:schemeClr val="bg1"/>
                </a:solidFill>
              </a:rPr>
              <a:t>Verify customer background</a:t>
            </a:r>
          </a:p>
        </p:txBody>
      </p:sp>
      <p:sp>
        <p:nvSpPr>
          <p:cNvPr id="53" name="Text Placeholder 52">
            <a:extLst>
              <a:ext uri="{FF2B5EF4-FFF2-40B4-BE49-F238E27FC236}">
                <a16:creationId xmlns:a16="http://schemas.microsoft.com/office/drawing/2014/main" id="{F92D654D-FF6E-63C8-03E9-89095FB5BD3A}"/>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54" name="Text Placeholder 53">
            <a:extLst>
              <a:ext uri="{FF2B5EF4-FFF2-40B4-BE49-F238E27FC236}">
                <a16:creationId xmlns:a16="http://schemas.microsoft.com/office/drawing/2014/main" id="{569BCDA6-B131-99EC-6EA6-AB4271176299}"/>
              </a:ext>
            </a:extLst>
          </p:cNvPr>
          <p:cNvSpPr>
            <a:spLocks noGrp="1"/>
          </p:cNvSpPr>
          <p:nvPr>
            <p:ph type="body" sz="quarter" idx="18"/>
          </p:nvPr>
        </p:nvSpPr>
        <p:spPr>
          <a:xfrm>
            <a:off x="584200" y="2032188"/>
            <a:ext cx="2808000" cy="626701"/>
          </a:xfrm>
        </p:spPr>
        <p:txBody>
          <a:bodyPr/>
          <a:lstStyle/>
          <a:p>
            <a:r>
              <a:rPr lang="en-US" sz="900" noProof="0">
                <a:latin typeface="Segoe UI" panose="020B0502040204020203" pitchFamily="34" charset="0"/>
                <a:cs typeface="Segoe UI" panose="020B0502040204020203" pitchFamily="34" charset="0"/>
              </a:rPr>
              <a:t>Prompt Copilot to retrieve the information of customers requiring a KYC review.</a:t>
            </a:r>
          </a:p>
        </p:txBody>
      </p:sp>
      <p:sp>
        <p:nvSpPr>
          <p:cNvPr id="55" name="Text Placeholder 54">
            <a:extLst>
              <a:ext uri="{FF2B5EF4-FFF2-40B4-BE49-F238E27FC236}">
                <a16:creationId xmlns:a16="http://schemas.microsoft.com/office/drawing/2014/main" id="{CB624D2E-B4A4-0EE6-E1BC-A01871748748}"/>
              </a:ext>
            </a:extLst>
          </p:cNvPr>
          <p:cNvSpPr>
            <a:spLocks noGrp="1"/>
          </p:cNvSpPr>
          <p:nvPr>
            <p:ph type="body" sz="quarter" idx="19"/>
          </p:nvPr>
        </p:nvSpPr>
        <p:spPr>
          <a:xfrm>
            <a:off x="4047840" y="2032188"/>
            <a:ext cx="2808000" cy="626701"/>
          </a:xfrm>
        </p:spPr>
        <p:txBody>
          <a:bodyPr/>
          <a:lstStyle/>
          <a:p>
            <a:r>
              <a:rPr lang="en-US" sz="900" noProof="0">
                <a:latin typeface="Segoe UI" panose="020B0502040204020203" pitchFamily="34" charset="0"/>
                <a:cs typeface="Segoe UI" panose="020B0502040204020203" pitchFamily="34" charset="0"/>
              </a:rPr>
              <a:t>Prompt Copilot to review the documents shared by a customer and generate a report with the missing information.</a:t>
            </a:r>
          </a:p>
        </p:txBody>
      </p:sp>
      <p:sp>
        <p:nvSpPr>
          <p:cNvPr id="56" name="Text Placeholder 55">
            <a:extLst>
              <a:ext uri="{FF2B5EF4-FFF2-40B4-BE49-F238E27FC236}">
                <a16:creationId xmlns:a16="http://schemas.microsoft.com/office/drawing/2014/main" id="{B257862C-3528-8E45-DB7B-1F884F9CB1F3}"/>
              </a:ext>
            </a:extLst>
          </p:cNvPr>
          <p:cNvSpPr>
            <a:spLocks noGrp="1"/>
          </p:cNvSpPr>
          <p:nvPr>
            <p:ph type="body" sz="quarter" idx="20"/>
          </p:nvPr>
        </p:nvSpPr>
        <p:spPr>
          <a:xfrm>
            <a:off x="7511481" y="2032188"/>
            <a:ext cx="2808000" cy="626701"/>
          </a:xfrm>
        </p:spPr>
        <p:txBody>
          <a:bodyPr/>
          <a:lstStyle/>
          <a:p>
            <a:r>
              <a:rPr lang="en-US" sz="900" noProof="0">
                <a:latin typeface="Segoe UI" panose="020B0502040204020203" pitchFamily="34" charset="0"/>
                <a:cs typeface="Segoe UI" panose="020B0502040204020203" pitchFamily="34" charset="0"/>
              </a:rPr>
              <a:t>Ask Copilot to draft an email to the customer requesting the outstanding information. </a:t>
            </a:r>
          </a:p>
        </p:txBody>
      </p:sp>
      <p:sp>
        <p:nvSpPr>
          <p:cNvPr id="57" name="Text Placeholder 56">
            <a:extLst>
              <a:ext uri="{FF2B5EF4-FFF2-40B4-BE49-F238E27FC236}">
                <a16:creationId xmlns:a16="http://schemas.microsoft.com/office/drawing/2014/main" id="{EEB79544-1606-B9B0-3EE7-8C145093F121}"/>
              </a:ext>
            </a:extLst>
          </p:cNvPr>
          <p:cNvSpPr>
            <a:spLocks noGrp="1"/>
          </p:cNvSpPr>
          <p:nvPr>
            <p:ph type="body" sz="quarter" idx="21"/>
          </p:nvPr>
        </p:nvSpPr>
        <p:spPr>
          <a:xfrm>
            <a:off x="584200" y="3208260"/>
            <a:ext cx="2808000" cy="626701"/>
          </a:xfrm>
        </p:spPr>
        <p:txBody>
          <a:bodyPr>
            <a:normAutofit lnSpcReduction="10000"/>
          </a:bodyPr>
          <a:lstStyle/>
          <a:p>
            <a:r>
              <a:rPr lang="en-US" noProof="0"/>
              <a:t>Benefit: </a:t>
            </a:r>
            <a:r>
              <a:rPr lang="en-US" sz="900" noProof="0">
                <a:latin typeface="Segoe UI" panose="020B0502040204020203" pitchFamily="34" charset="0"/>
                <a:cs typeface="Segoe UI" panose="020B0502040204020203" pitchFamily="34" charset="0"/>
              </a:rPr>
              <a:t>Use </a:t>
            </a:r>
            <a:r>
              <a:rPr lang="en-US" sz="900" b="1" noProof="0">
                <a:latin typeface="Segoe UI" panose="020B0502040204020203" pitchFamily="34" charset="0"/>
                <a:cs typeface="Segoe UI" panose="020B0502040204020203" pitchFamily="34" charset="0"/>
              </a:rPr>
              <a:t>Copilot to generate </a:t>
            </a:r>
            <a:r>
              <a:rPr lang="en-US" sz="900" noProof="0">
                <a:latin typeface="Segoe UI" panose="020B0502040204020203" pitchFamily="34" charset="0"/>
                <a:cs typeface="Segoe UI" panose="020B0502040204020203" pitchFamily="34" charset="0"/>
              </a:rPr>
              <a:t>the consolidated list of all the customers with pending onboarding. Tailor the prompt to prioritize customers according to the business needs.</a:t>
            </a:r>
            <a:endParaRPr lang="en-US" noProof="0"/>
          </a:p>
        </p:txBody>
      </p:sp>
      <p:sp>
        <p:nvSpPr>
          <p:cNvPr id="59" name="Text Placeholder 58">
            <a:extLst>
              <a:ext uri="{FF2B5EF4-FFF2-40B4-BE49-F238E27FC236}">
                <a16:creationId xmlns:a16="http://schemas.microsoft.com/office/drawing/2014/main" id="{25FB4C2A-7673-3F5E-889E-F9461F27D120}"/>
              </a:ext>
            </a:extLst>
          </p:cNvPr>
          <p:cNvSpPr>
            <a:spLocks noGrp="1"/>
          </p:cNvSpPr>
          <p:nvPr>
            <p:ph type="body" sz="quarter" idx="23"/>
          </p:nvPr>
        </p:nvSpPr>
        <p:spPr>
          <a:xfrm>
            <a:off x="4047840" y="3208260"/>
            <a:ext cx="2808000" cy="626701"/>
          </a:xfrm>
        </p:spPr>
        <p:txBody>
          <a:bodyPr>
            <a:normAutofit/>
          </a:bodyPr>
          <a:lstStyle/>
          <a:p>
            <a:r>
              <a:rPr lang="en-US" noProof="0"/>
              <a:t>Benefit: </a:t>
            </a:r>
            <a:r>
              <a:rPr lang="en-US" sz="900" noProof="0">
                <a:latin typeface="Segoe UI" panose="020B0502040204020203" pitchFamily="34" charset="0"/>
                <a:cs typeface="Segoe UI" panose="020B0502040204020203" pitchFamily="34" charset="0"/>
              </a:rPr>
              <a:t>Reduce the time required to review documentation.</a:t>
            </a:r>
            <a:endParaRPr lang="en-US" noProof="0"/>
          </a:p>
        </p:txBody>
      </p:sp>
      <p:sp>
        <p:nvSpPr>
          <p:cNvPr id="60" name="Text Placeholder 59">
            <a:extLst>
              <a:ext uri="{FF2B5EF4-FFF2-40B4-BE49-F238E27FC236}">
                <a16:creationId xmlns:a16="http://schemas.microsoft.com/office/drawing/2014/main" id="{0F4F2F73-78F3-DB83-68EF-45C559C2B832}"/>
              </a:ext>
            </a:extLst>
          </p:cNvPr>
          <p:cNvSpPr>
            <a:spLocks noGrp="1"/>
          </p:cNvSpPr>
          <p:nvPr>
            <p:ph type="body" sz="quarter" idx="24"/>
          </p:nvPr>
        </p:nvSpPr>
        <p:spPr>
          <a:xfrm>
            <a:off x="2342865" y="5499063"/>
            <a:ext cx="2808000" cy="626701"/>
          </a:xfrm>
        </p:spPr>
        <p:txBody>
          <a:bodyPr/>
          <a:lstStyle/>
          <a:p>
            <a:r>
              <a:rPr lang="en-US" noProof="0"/>
              <a:t>Benefit: </a:t>
            </a:r>
            <a:r>
              <a:rPr lang="en-US" sz="900" noProof="0">
                <a:latin typeface="Segoe UI" panose="020B0502040204020203" pitchFamily="34" charset="0"/>
                <a:cs typeface="Segoe UI" panose="020B0502040204020203" pitchFamily="34" charset="0"/>
              </a:rPr>
              <a:t>Copilot creates a summary and a list of action items. </a:t>
            </a:r>
            <a:endParaRPr lang="en-US" noProof="0"/>
          </a:p>
        </p:txBody>
      </p:sp>
      <p:sp>
        <p:nvSpPr>
          <p:cNvPr id="61" name="Text Placeholder 60">
            <a:extLst>
              <a:ext uri="{FF2B5EF4-FFF2-40B4-BE49-F238E27FC236}">
                <a16:creationId xmlns:a16="http://schemas.microsoft.com/office/drawing/2014/main" id="{33CFF0F2-B5F8-FD90-144D-8254530794B6}"/>
              </a:ext>
            </a:extLst>
          </p:cNvPr>
          <p:cNvSpPr>
            <a:spLocks noGrp="1"/>
          </p:cNvSpPr>
          <p:nvPr>
            <p:ph type="body" sz="quarter" idx="25"/>
          </p:nvPr>
        </p:nvSpPr>
        <p:spPr>
          <a:xfrm>
            <a:off x="7511481" y="3208260"/>
            <a:ext cx="2808000" cy="626701"/>
          </a:xfrm>
        </p:spPr>
        <p:txBody>
          <a:bodyPr>
            <a:normAutofit lnSpcReduction="10000"/>
          </a:bodyPr>
          <a:lstStyle/>
          <a:p>
            <a:r>
              <a:rPr lang="en-US" noProof="0"/>
              <a:t>Benefit: </a:t>
            </a:r>
            <a:r>
              <a:rPr lang="en-US" sz="900" noProof="0">
                <a:latin typeface="Segoe UI" panose="020B0502040204020203" pitchFamily="34" charset="0"/>
                <a:cs typeface="Segoe UI" panose="020B0502040204020203" pitchFamily="34" charset="0"/>
              </a:rPr>
              <a:t>Copilot integrates the customer information with the document verification status and prepares the list of documents missing or incomplete for each customer.</a:t>
            </a:r>
            <a:endParaRPr lang="en-US" noProof="0"/>
          </a:p>
        </p:txBody>
      </p:sp>
      <p:sp>
        <p:nvSpPr>
          <p:cNvPr id="83" name="Text Placeholder 82">
            <a:extLst>
              <a:ext uri="{FF2B5EF4-FFF2-40B4-BE49-F238E27FC236}">
                <a16:creationId xmlns:a16="http://schemas.microsoft.com/office/drawing/2014/main" id="{0B89B7EE-5062-01AC-1215-4589CF1EFF31}"/>
              </a:ext>
            </a:extLst>
          </p:cNvPr>
          <p:cNvSpPr>
            <a:spLocks noGrp="1"/>
          </p:cNvSpPr>
          <p:nvPr>
            <p:ph type="body" sz="quarter" idx="26"/>
          </p:nvPr>
        </p:nvSpPr>
        <p:spPr>
          <a:xfrm>
            <a:off x="5806506" y="5499063"/>
            <a:ext cx="2808000" cy="707713"/>
          </a:xfrm>
        </p:spPr>
        <p:txBody>
          <a:bodyPr>
            <a:normAutofit/>
          </a:bodyPr>
          <a:lstStyle/>
          <a:p>
            <a:r>
              <a:rPr lang="en-US" noProof="0"/>
              <a:t>Benefit: </a:t>
            </a:r>
            <a:r>
              <a:rPr lang="en-US" sz="900" b="1" noProof="0">
                <a:latin typeface="Segoe UI" panose="020B0502040204020203" pitchFamily="34" charset="0"/>
                <a:cs typeface="Segoe UI" panose="020B0502040204020203" pitchFamily="34" charset="0"/>
              </a:rPr>
              <a:t>Use Copilot to verify the customer background information </a:t>
            </a:r>
            <a:r>
              <a:rPr lang="en-US" sz="900" noProof="0">
                <a:latin typeface="Segoe UI" panose="020B0502040204020203" pitchFamily="34" charset="0"/>
                <a:cs typeface="Segoe UI" panose="020B0502040204020203" pitchFamily="34" charset="0"/>
              </a:rPr>
              <a:t>from regulatory and credit Bureau portals to validate the customer status.</a:t>
            </a:r>
            <a:endParaRPr lang="en-US" noProof="0"/>
          </a:p>
        </p:txBody>
      </p:sp>
      <p:sp>
        <p:nvSpPr>
          <p:cNvPr id="85" name="Text Placeholder 84">
            <a:extLst>
              <a:ext uri="{FF2B5EF4-FFF2-40B4-BE49-F238E27FC236}">
                <a16:creationId xmlns:a16="http://schemas.microsoft.com/office/drawing/2014/main" id="{77D858FD-CAF8-1848-DCD9-063DFB7CF24C}"/>
              </a:ext>
            </a:extLst>
          </p:cNvPr>
          <p:cNvSpPr>
            <a:spLocks noGrp="1"/>
          </p:cNvSpPr>
          <p:nvPr>
            <p:ph type="body" sz="quarter" idx="28"/>
          </p:nvPr>
        </p:nvSpPr>
        <p:spPr>
          <a:xfrm>
            <a:off x="2342866" y="4488366"/>
            <a:ext cx="2808000" cy="626701"/>
          </a:xfrm>
        </p:spPr>
        <p:txBody>
          <a:bodyPr/>
          <a:lstStyle/>
          <a:p>
            <a:r>
              <a:rPr lang="en-US" sz="900" b="0" i="0" noProof="0">
                <a:solidFill>
                  <a:srgbClr val="111111"/>
                </a:solidFill>
                <a:effectLst/>
                <a:latin typeface="Segoe UI" panose="020B0502040204020203" pitchFamily="34" charset="0"/>
                <a:cs typeface="Segoe UI" panose="020B0502040204020203" pitchFamily="34" charset="0"/>
              </a:rPr>
              <a:t>The Compliance team meets to review the status of customer documentation and background verification to decide on onboarding approval.</a:t>
            </a:r>
            <a:endParaRPr lang="en-US" sz="400" noProof="0">
              <a:latin typeface="Segoe UI" panose="020B0502040204020203" pitchFamily="34" charset="0"/>
              <a:cs typeface="Segoe UI" panose="020B0502040204020203" pitchFamily="34" charset="0"/>
            </a:endParaRPr>
          </a:p>
        </p:txBody>
      </p:sp>
      <p:sp>
        <p:nvSpPr>
          <p:cNvPr id="86" name="Text Placeholder 85">
            <a:extLst>
              <a:ext uri="{FF2B5EF4-FFF2-40B4-BE49-F238E27FC236}">
                <a16:creationId xmlns:a16="http://schemas.microsoft.com/office/drawing/2014/main" id="{1C5AAF47-F1A7-CA04-3272-FFF58D923AC6}"/>
              </a:ext>
            </a:extLst>
          </p:cNvPr>
          <p:cNvSpPr>
            <a:spLocks noGrp="1"/>
          </p:cNvSpPr>
          <p:nvPr>
            <p:ph type="body" sz="quarter" idx="29"/>
          </p:nvPr>
        </p:nvSpPr>
        <p:spPr>
          <a:xfrm>
            <a:off x="5806506" y="4445977"/>
            <a:ext cx="2808000" cy="707713"/>
          </a:xfrm>
        </p:spPr>
        <p:txBody>
          <a:bodyPr>
            <a:normAutofit lnSpcReduction="10000"/>
          </a:bodyPr>
          <a:lstStyle/>
          <a:p>
            <a:r>
              <a:rPr lang="en-US" sz="900" noProof="0">
                <a:latin typeface="Segoe UI" panose="020B0502040204020203" pitchFamily="34" charset="0"/>
                <a:cs typeface="Segoe UI" panose="020B0502040204020203" pitchFamily="34" charset="0"/>
              </a:rPr>
              <a:t>Prompt Copilot to screen the customer's name or the name of the beneficial owner against global sanction list, watch lists, politically exposed persons lists, </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vulnerable business activities and negative news</a:t>
            </a:r>
            <a:r>
              <a:rPr lang="en-US" sz="900" noProof="0">
                <a:latin typeface="Segoe UI" panose="020B0502040204020203" pitchFamily="34" charset="0"/>
                <a:cs typeface="Segoe UI" panose="020B0502040204020203" pitchFamily="34" charset="0"/>
              </a:rPr>
              <a:t>.</a:t>
            </a:r>
          </a:p>
        </p:txBody>
      </p:sp>
      <p:sp>
        <p:nvSpPr>
          <p:cNvPr id="87" name="Text Placeholder 86">
            <a:extLst>
              <a:ext uri="{FF2B5EF4-FFF2-40B4-BE49-F238E27FC236}">
                <a16:creationId xmlns:a16="http://schemas.microsoft.com/office/drawing/2014/main" id="{01C9C069-F0EC-B5AC-FDFF-62156BDA7E2E}"/>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117" name="Text Placeholder 116">
            <a:extLst>
              <a:ext uri="{FF2B5EF4-FFF2-40B4-BE49-F238E27FC236}">
                <a16:creationId xmlns:a16="http://schemas.microsoft.com/office/drawing/2014/main" id="{835A9F8F-ECC6-2339-1C73-32E8BF28CB5B}"/>
              </a:ext>
            </a:extLst>
          </p:cNvPr>
          <p:cNvSpPr>
            <a:spLocks noGrp="1"/>
          </p:cNvSpPr>
          <p:nvPr>
            <p:ph type="body" sz="quarter" idx="38"/>
          </p:nvPr>
        </p:nvSpPr>
        <p:spPr>
          <a:solidFill>
            <a:srgbClr val="0070C0"/>
          </a:solidFill>
        </p:spPr>
        <p:txBody>
          <a:bodyPr/>
          <a:lstStyle/>
          <a:p>
            <a:endParaRPr lang="en-US" noProof="0"/>
          </a:p>
        </p:txBody>
      </p:sp>
      <p:sp>
        <p:nvSpPr>
          <p:cNvPr id="118" name="Text Placeholder 117">
            <a:extLst>
              <a:ext uri="{FF2B5EF4-FFF2-40B4-BE49-F238E27FC236}">
                <a16:creationId xmlns:a16="http://schemas.microsoft.com/office/drawing/2014/main" id="{D7529E75-0D59-8F22-02EC-EA43E44C818B}"/>
              </a:ext>
            </a:extLst>
          </p:cNvPr>
          <p:cNvSpPr>
            <a:spLocks noGrp="1"/>
          </p:cNvSpPr>
          <p:nvPr>
            <p:ph type="body" sz="quarter" idx="39"/>
          </p:nvPr>
        </p:nvSpPr>
        <p:spPr>
          <a:solidFill>
            <a:srgbClr val="0070C0"/>
          </a:solidFill>
        </p:spPr>
        <p:txBody>
          <a:bodyPr/>
          <a:lstStyle/>
          <a:p>
            <a:endParaRPr lang="en-US" noProof="0"/>
          </a:p>
        </p:txBody>
      </p:sp>
      <p:sp>
        <p:nvSpPr>
          <p:cNvPr id="119" name="Text Placeholder 118">
            <a:extLst>
              <a:ext uri="{FF2B5EF4-FFF2-40B4-BE49-F238E27FC236}">
                <a16:creationId xmlns:a16="http://schemas.microsoft.com/office/drawing/2014/main" id="{A826E43E-E13F-119C-D5E6-92C737A0B1F4}"/>
              </a:ext>
            </a:extLst>
          </p:cNvPr>
          <p:cNvSpPr>
            <a:spLocks noGrp="1"/>
          </p:cNvSpPr>
          <p:nvPr>
            <p:ph type="body" sz="quarter" idx="40"/>
          </p:nvPr>
        </p:nvSpPr>
        <p:spPr>
          <a:solidFill>
            <a:srgbClr val="0078D4"/>
          </a:solidFill>
        </p:spPr>
        <p:txBody>
          <a:bodyPr/>
          <a:lstStyle/>
          <a:p>
            <a:endParaRPr lang="en-US" noProof="0"/>
          </a:p>
        </p:txBody>
      </p:sp>
      <p:pic>
        <p:nvPicPr>
          <p:cNvPr id="2" name="Picture 1">
            <a:extLst>
              <a:ext uri="{FF2B5EF4-FFF2-40B4-BE49-F238E27FC236}">
                <a16:creationId xmlns:a16="http://schemas.microsoft.com/office/drawing/2014/main" id="{9BC1B7F9-F78A-E870-80DD-6F6DCC70E3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4" name="Rectangle: Rounded Corners 6">
            <a:extLst>
              <a:ext uri="{FF2B5EF4-FFF2-40B4-BE49-F238E27FC236}">
                <a16:creationId xmlns:a16="http://schemas.microsoft.com/office/drawing/2014/main" id="{FEDB8DF9-62EE-9F81-D188-33302333608E}"/>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9778844B-5BB1-A47E-F7CA-1591E897E612}"/>
              </a:ext>
            </a:extLst>
          </p:cNvPr>
          <p:cNvGrpSpPr/>
          <p:nvPr/>
        </p:nvGrpSpPr>
        <p:grpSpPr>
          <a:xfrm>
            <a:off x="1624328" y="1132756"/>
            <a:ext cx="1938022" cy="211018"/>
            <a:chOff x="1198144" y="862657"/>
            <a:chExt cx="1938022" cy="211018"/>
          </a:xfrm>
        </p:grpSpPr>
        <p:sp>
          <p:nvSpPr>
            <p:cNvPr id="6" name="Rectangle: Rounded Corners 6">
              <a:extLst>
                <a:ext uri="{FF2B5EF4-FFF2-40B4-BE49-F238E27FC236}">
                  <a16:creationId xmlns:a16="http://schemas.microsoft.com/office/drawing/2014/main" id="{C90E9973-D167-CDF4-D974-709DF09C3CC9}"/>
                </a:ext>
                <a:ext uri="{C183D7F6-B498-43B3-948B-1728B52AA6E4}">
                  <adec:decorative xmlns:adec="http://schemas.microsoft.com/office/drawing/2017/decorative" val="1"/>
                </a:ext>
              </a:extLst>
            </p:cNvPr>
            <p:cNvSpPr/>
            <p:nvPr/>
          </p:nvSpPr>
          <p:spPr bwMode="auto">
            <a:xfrm>
              <a:off x="1198144" y="862657"/>
              <a:ext cx="1938022"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Manage risk and compliance</a:t>
              </a:r>
            </a:p>
          </p:txBody>
        </p:sp>
        <p:pic>
          <p:nvPicPr>
            <p:cNvPr id="7" name="Graphic 6">
              <a:extLst>
                <a:ext uri="{FF2B5EF4-FFF2-40B4-BE49-F238E27FC236}">
                  <a16:creationId xmlns:a16="http://schemas.microsoft.com/office/drawing/2014/main" id="{2646B0F0-9F86-BBA3-C4A2-1410AEB2F3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
        <p:nvSpPr>
          <p:cNvPr id="14" name="Rectangle: Rounded Corners 6">
            <a:extLst>
              <a:ext uri="{FF2B5EF4-FFF2-40B4-BE49-F238E27FC236}">
                <a16:creationId xmlns:a16="http://schemas.microsoft.com/office/drawing/2014/main" id="{7C48F2F5-6A67-3D29-6168-EA88E7E250E9}"/>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7161C003-49C1-3B1D-28D9-640E3CB0D3A2}"/>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A123CD29-CFD0-517B-A22D-FD43FDEAAD70}"/>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7" name="Graphic 16">
              <a:extLst>
                <a:ext uri="{FF2B5EF4-FFF2-40B4-BE49-F238E27FC236}">
                  <a16:creationId xmlns:a16="http://schemas.microsoft.com/office/drawing/2014/main" id="{35A4F376-DFA2-356D-A0AB-FE7B119A7D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grpSp>
        <p:nvGrpSpPr>
          <p:cNvPr id="8" name="Group 7">
            <a:extLst>
              <a:ext uri="{FF2B5EF4-FFF2-40B4-BE49-F238E27FC236}">
                <a16:creationId xmlns:a16="http://schemas.microsoft.com/office/drawing/2014/main" id="{AAAA6223-4066-CAC0-48F8-438A32AD634C}"/>
              </a:ext>
            </a:extLst>
          </p:cNvPr>
          <p:cNvGrpSpPr/>
          <p:nvPr/>
        </p:nvGrpSpPr>
        <p:grpSpPr>
          <a:xfrm>
            <a:off x="1103816" y="2724656"/>
            <a:ext cx="2250050" cy="411140"/>
            <a:chOff x="767112" y="2825909"/>
            <a:chExt cx="2250050" cy="411140"/>
          </a:xfrm>
        </p:grpSpPr>
        <p:sp>
          <p:nvSpPr>
            <p:cNvPr id="9" name="TextBox 8">
              <a:extLst>
                <a:ext uri="{FF2B5EF4-FFF2-40B4-BE49-F238E27FC236}">
                  <a16:creationId xmlns:a16="http://schemas.microsoft.com/office/drawing/2014/main" id="{454E9117-37CD-BD0F-7026-23C8C84644A9}"/>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CRM system</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0" name="Picture 2" descr="Copilot Studio Generative AI pricing - Power Platform Community">
              <a:extLst>
                <a:ext uri="{FF2B5EF4-FFF2-40B4-BE49-F238E27FC236}">
                  <a16:creationId xmlns:a16="http://schemas.microsoft.com/office/drawing/2014/main" id="{720792F1-1F60-DC0E-9C73-5054498BF59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E4B693B2-F2BE-1603-DD3B-F41BAE912DA0}"/>
              </a:ext>
            </a:extLst>
          </p:cNvPr>
          <p:cNvGrpSpPr/>
          <p:nvPr/>
        </p:nvGrpSpPr>
        <p:grpSpPr>
          <a:xfrm>
            <a:off x="4326815" y="2697279"/>
            <a:ext cx="2250050" cy="411140"/>
            <a:chOff x="767112" y="2825909"/>
            <a:chExt cx="2250050" cy="411140"/>
          </a:xfrm>
        </p:grpSpPr>
        <p:sp>
          <p:nvSpPr>
            <p:cNvPr id="12" name="TextBox 11">
              <a:extLst>
                <a:ext uri="{FF2B5EF4-FFF2-40B4-BE49-F238E27FC236}">
                  <a16:creationId xmlns:a16="http://schemas.microsoft.com/office/drawing/2014/main" id="{1074511A-039E-6C46-AD65-E542E30B348C}"/>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CRM system</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8" name="Picture 2" descr="Copilot Studio Generative AI pricing - Power Platform Community">
              <a:extLst>
                <a:ext uri="{FF2B5EF4-FFF2-40B4-BE49-F238E27FC236}">
                  <a16:creationId xmlns:a16="http://schemas.microsoft.com/office/drawing/2014/main" id="{3BD789F2-6677-7EB4-AC2C-2C4652373F1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5432AE86-E970-15D7-E988-B420A0C49449}"/>
              </a:ext>
            </a:extLst>
          </p:cNvPr>
          <p:cNvGrpSpPr/>
          <p:nvPr/>
        </p:nvGrpSpPr>
        <p:grpSpPr>
          <a:xfrm>
            <a:off x="8000499" y="2724716"/>
            <a:ext cx="2250050" cy="411140"/>
            <a:chOff x="767112" y="2825909"/>
            <a:chExt cx="2250050" cy="411140"/>
          </a:xfrm>
        </p:grpSpPr>
        <p:sp>
          <p:nvSpPr>
            <p:cNvPr id="30" name="TextBox 29">
              <a:extLst>
                <a:ext uri="{FF2B5EF4-FFF2-40B4-BE49-F238E27FC236}">
                  <a16:creationId xmlns:a16="http://schemas.microsoft.com/office/drawing/2014/main" id="{E4AF12AE-833A-AB4F-2884-955132864C0F}"/>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CRM system</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1" name="Picture 2" descr="Copilot Studio Generative AI pricing - Power Platform Community">
              <a:extLst>
                <a:ext uri="{FF2B5EF4-FFF2-40B4-BE49-F238E27FC236}">
                  <a16:creationId xmlns:a16="http://schemas.microsoft.com/office/drawing/2014/main" id="{3FC12262-4D74-8ABB-B9BC-5A066CA35DB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C53DBB10-55D7-2139-60F7-27280A327436}"/>
              </a:ext>
            </a:extLst>
          </p:cNvPr>
          <p:cNvGrpSpPr/>
          <p:nvPr/>
        </p:nvGrpSpPr>
        <p:grpSpPr>
          <a:xfrm>
            <a:off x="6186865" y="5039764"/>
            <a:ext cx="2250050" cy="411140"/>
            <a:chOff x="767112" y="2825909"/>
            <a:chExt cx="2250050" cy="411140"/>
          </a:xfrm>
        </p:grpSpPr>
        <p:sp>
          <p:nvSpPr>
            <p:cNvPr id="33" name="TextBox 32">
              <a:extLst>
                <a:ext uri="{FF2B5EF4-FFF2-40B4-BE49-F238E27FC236}">
                  <a16:creationId xmlns:a16="http://schemas.microsoft.com/office/drawing/2014/main" id="{0C475A87-5F41-2BBC-8CA8-A32C1F65F9EB}"/>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web sources</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40" name="Picture 2" descr="Copilot Studio Generative AI pricing - Power Platform Community">
              <a:extLst>
                <a:ext uri="{FF2B5EF4-FFF2-40B4-BE49-F238E27FC236}">
                  <a16:creationId xmlns:a16="http://schemas.microsoft.com/office/drawing/2014/main" id="{DDE78191-9CB5-93FB-ADBC-7CAA0829F5AB}"/>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0C2861E4-E754-EF9C-3670-BA0B829B91AE}"/>
              </a:ext>
            </a:extLst>
          </p:cNvPr>
          <p:cNvGrpSpPr/>
          <p:nvPr/>
        </p:nvGrpSpPr>
        <p:grpSpPr>
          <a:xfrm>
            <a:off x="2723224" y="5153691"/>
            <a:ext cx="1565400" cy="360000"/>
            <a:chOff x="588263" y="3617084"/>
            <a:chExt cx="1565400" cy="360000"/>
          </a:xfrm>
        </p:grpSpPr>
        <p:pic>
          <p:nvPicPr>
            <p:cNvPr id="42" name="Picture 41">
              <a:extLst>
                <a:ext uri="{FF2B5EF4-FFF2-40B4-BE49-F238E27FC236}">
                  <a16:creationId xmlns:a16="http://schemas.microsoft.com/office/drawing/2014/main" id="{9CD982BC-0B7F-4F05-82F2-2B18315A593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3" name="TextBox 42">
              <a:extLst>
                <a:ext uri="{FF2B5EF4-FFF2-40B4-BE49-F238E27FC236}">
                  <a16:creationId xmlns:a16="http://schemas.microsoft.com/office/drawing/2014/main" id="{56F67F5C-6BFA-DBD7-73D7-7ECC346B3C2D}"/>
                </a:ext>
                <a:ext uri="{C183D7F6-B498-43B3-948B-1728B52AA6E4}">
                  <adec:decorative xmlns:adec="http://schemas.microsoft.com/office/drawing/2017/decorative" val="0"/>
                </a:ext>
              </a:extLst>
            </p:cNvPr>
            <p:cNvSpPr txBox="1"/>
            <p:nvPr/>
          </p:nvSpPr>
          <p:spPr>
            <a:xfrm>
              <a:off x="1047214" y="3712446"/>
              <a:ext cx="110644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388470601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263149"/>
          </a:xfrm>
        </p:spPr>
        <p:txBody>
          <a:bodyPr/>
          <a:lstStyle/>
          <a:p>
            <a:r>
              <a:rPr lang="en-US" noProof="0"/>
              <a:t>A day in the life of an Analyst</a:t>
            </a:r>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p:txBody>
          <a:bodyPr/>
          <a:lstStyle/>
          <a:p>
            <a:r>
              <a:rPr lang="en-US" noProof="0"/>
              <a:t>Microsoft 365 Copilot</a:t>
            </a:r>
            <a:endParaRPr lang="en-US" sz="800" i="1" noProof="0"/>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p:txBody>
          <a:bodyPr/>
          <a:lstStyle/>
          <a:p>
            <a:r>
              <a:rPr lang="en-US" noProof="0"/>
              <a:t>8:00 am</a:t>
            </a:r>
          </a:p>
        </p:txBody>
      </p:sp>
      <p:sp>
        <p:nvSpPr>
          <p:cNvPr id="41" name="Text Placeholder 40">
            <a:extLst>
              <a:ext uri="{FF2B5EF4-FFF2-40B4-BE49-F238E27FC236}">
                <a16:creationId xmlns:a16="http://schemas.microsoft.com/office/drawing/2014/main" id="{57E3677D-D7BC-DC48-74A3-5AE759249BB3}"/>
              </a:ext>
            </a:extLst>
          </p:cNvPr>
          <p:cNvSpPr>
            <a:spLocks noGrp="1"/>
          </p:cNvSpPr>
          <p:nvPr>
            <p:ph type="body" sz="quarter" idx="18"/>
          </p:nvPr>
        </p:nvSpPr>
        <p:spPr>
          <a:xfrm>
            <a:off x="584200" y="2032188"/>
            <a:ext cx="2808000" cy="784426"/>
          </a:xfrm>
        </p:spPr>
        <p:txBody>
          <a:bodyPr>
            <a:normAutofit/>
          </a:bodyPr>
          <a:lstStyle/>
          <a:p>
            <a:r>
              <a:rPr lang="en-US" noProof="0"/>
              <a:t>Cassandra needs to prepare a big pitch for an investment idea, so she uses Copilot to summarize emails and chats. </a:t>
            </a:r>
          </a:p>
        </p:txBody>
      </p:sp>
      <p:sp>
        <p:nvSpPr>
          <p:cNvPr id="102" name="Text Placeholder 101">
            <a:extLst>
              <a:ext uri="{FF2B5EF4-FFF2-40B4-BE49-F238E27FC236}">
                <a16:creationId xmlns:a16="http://schemas.microsoft.com/office/drawing/2014/main" id="{ECD5F265-1735-5187-07E0-59E7184F6481}"/>
              </a:ext>
            </a:extLst>
          </p:cNvPr>
          <p:cNvSpPr>
            <a:spLocks noGrp="1"/>
          </p:cNvSpPr>
          <p:nvPr>
            <p:ph type="body" sz="quarter" idx="21"/>
          </p:nvPr>
        </p:nvSpPr>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0" cap="none" spc="0" normalizeH="0" baseline="0" noProof="0">
                <a:ln>
                  <a:noFill/>
                </a:ln>
                <a:solidFill>
                  <a:srgbClr val="1A1A1A"/>
                </a:solidFill>
                <a:effectLst/>
                <a:uLnTx/>
                <a:uFillTx/>
                <a:latin typeface="Segoe UI"/>
                <a:ea typeface="+mn-ea"/>
                <a:cs typeface="+mn-cs"/>
              </a:rPr>
              <a:t>all the emails and Teams chats in the past month about the project highlighting the primary asks and open items.</a:t>
            </a: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p:txBody>
          <a:bodyPr/>
          <a:lstStyle/>
          <a:p>
            <a:r>
              <a:rPr lang="en-US" noProof="0"/>
              <a:t>8:15 am</a:t>
            </a:r>
          </a:p>
        </p:txBody>
      </p:sp>
      <p:sp>
        <p:nvSpPr>
          <p:cNvPr id="44" name="Text Placeholder 43">
            <a:extLst>
              <a:ext uri="{FF2B5EF4-FFF2-40B4-BE49-F238E27FC236}">
                <a16:creationId xmlns:a16="http://schemas.microsoft.com/office/drawing/2014/main" id="{6E513950-5865-343F-8740-54F5947D6BF6}"/>
              </a:ext>
            </a:extLst>
          </p:cNvPr>
          <p:cNvSpPr>
            <a:spLocks noGrp="1"/>
          </p:cNvSpPr>
          <p:nvPr>
            <p:ph type="body" sz="quarter" idx="23"/>
          </p:nvPr>
        </p:nvSpPr>
        <p:spPr/>
        <p:txBody>
          <a:bodyPr/>
          <a:lstStyle/>
          <a:p>
            <a:r>
              <a:rPr lang="en-US" noProof="0"/>
              <a:t>Cassandra asks Copilot to summarize a number of investor reports on the topic and put the plusses and minuses of each idea into a table.</a:t>
            </a:r>
          </a:p>
        </p:txBody>
      </p:sp>
      <p:sp>
        <p:nvSpPr>
          <p:cNvPr id="103" name="Text Placeholder 102">
            <a:extLst>
              <a:ext uri="{FF2B5EF4-FFF2-40B4-BE49-F238E27FC236}">
                <a16:creationId xmlns:a16="http://schemas.microsoft.com/office/drawing/2014/main" id="{AC1E6677-D5DF-FE29-9DF5-9CD0B71483CF}"/>
              </a:ext>
            </a:extLst>
          </p:cNvPr>
          <p:cNvSpPr>
            <a:spLocks noGrp="1"/>
          </p:cNvSpPr>
          <p:nvPr>
            <p:ph type="body" sz="quarter" idx="24"/>
          </p:nvPr>
        </p:nvSpPr>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Create a table </a:t>
            </a:r>
            <a:r>
              <a:rPr kumimoji="0" lang="en-US" sz="900" i="0" u="none" strike="noStrike" kern="0" cap="none" spc="0" normalizeH="0" baseline="0" noProof="0">
                <a:ln>
                  <a:noFill/>
                </a:ln>
                <a:solidFill>
                  <a:srgbClr val="1A1A1A"/>
                </a:solidFill>
                <a:effectLst/>
                <a:uLnTx/>
                <a:uFillTx/>
                <a:latin typeface="Segoe UI"/>
                <a:ea typeface="+mn-ea"/>
                <a:cs typeface="+mn-cs"/>
              </a:rPr>
              <a:t>listing the plusses and minuses of these investor reports – [report1], [report 2], [report3].</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p:txBody>
          <a:bodyPr/>
          <a:lstStyle/>
          <a:p>
            <a:r>
              <a:rPr lang="en-US" noProof="0"/>
              <a:t>9:00 am</a:t>
            </a:r>
          </a:p>
        </p:txBody>
      </p:sp>
      <p:sp>
        <p:nvSpPr>
          <p:cNvPr id="104" name="Text Placeholder 103">
            <a:extLst>
              <a:ext uri="{FF2B5EF4-FFF2-40B4-BE49-F238E27FC236}">
                <a16:creationId xmlns:a16="http://schemas.microsoft.com/office/drawing/2014/main" id="{A241A013-6947-7442-9D23-43F3CC5F5C50}"/>
              </a:ext>
            </a:extLst>
          </p:cNvPr>
          <p:cNvSpPr>
            <a:spLocks noGrp="1"/>
          </p:cNvSpPr>
          <p:nvPr>
            <p:ph type="body" sz="quarter" idx="26"/>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Cassandra needs a talk track for her presentation. She asks Copilot in Word to turn the information she has collected so far into a talking points and an elevator pitch for her idea.</a:t>
            </a:r>
          </a:p>
        </p:txBody>
      </p:sp>
      <p:sp>
        <p:nvSpPr>
          <p:cNvPr id="105" name="Text Placeholder 104">
            <a:extLst>
              <a:ext uri="{FF2B5EF4-FFF2-40B4-BE49-F238E27FC236}">
                <a16:creationId xmlns:a16="http://schemas.microsoft.com/office/drawing/2014/main" id="{3E1C71C6-370C-EBC9-8720-176174699081}"/>
              </a:ext>
            </a:extLst>
          </p:cNvPr>
          <p:cNvSpPr>
            <a:spLocks noGrp="1"/>
          </p:cNvSpPr>
          <p:nvPr>
            <p:ph type="body" sz="quarter" idx="27"/>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Using the documents</a:t>
            </a:r>
            <a:r>
              <a:rPr kumimoji="0" lang="en-US" sz="900" i="0" u="none" strike="noStrike" kern="0" cap="none" spc="0" normalizeH="0" baseline="0" noProof="0">
                <a:ln>
                  <a:noFill/>
                </a:ln>
                <a:solidFill>
                  <a:srgbClr val="1A1A1A"/>
                </a:solidFill>
                <a:effectLst/>
                <a:uLnTx/>
                <a:uFillTx/>
                <a:latin typeface="Segoe UI"/>
                <a:ea typeface="+mn-ea"/>
                <a:cs typeface="+mn-cs"/>
              </a:rPr>
              <a:t> [action items.docx] and [report summaries.docx] create a set of talking points and then create a 3-minute elevator pitch for the idea.</a:t>
            </a: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p:txBody>
          <a:bodyPr/>
          <a:lstStyle/>
          <a:p>
            <a:r>
              <a:rPr lang="en-US" noProof="0"/>
              <a:t>4:00 pm</a:t>
            </a:r>
          </a:p>
        </p:txBody>
      </p:sp>
      <p:sp>
        <p:nvSpPr>
          <p:cNvPr id="106" name="Text Placeholder 105">
            <a:extLst>
              <a:ext uri="{FF2B5EF4-FFF2-40B4-BE49-F238E27FC236}">
                <a16:creationId xmlns:a16="http://schemas.microsoft.com/office/drawing/2014/main" id="{80EEB0F1-7ADA-231D-B3F1-74A5193D1267}"/>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Cassandra has missed a few chats during the day. She sees that her team has been discussing a new product launch and asks Copilot to summarize the conversation to quickly catch up.</a:t>
            </a:r>
          </a:p>
        </p:txBody>
      </p:sp>
      <p:sp>
        <p:nvSpPr>
          <p:cNvPr id="107" name="Text Placeholder 106">
            <a:extLst>
              <a:ext uri="{FF2B5EF4-FFF2-40B4-BE49-F238E27FC236}">
                <a16:creationId xmlns:a16="http://schemas.microsoft.com/office/drawing/2014/main" id="{D6B65270-E369-6E27-6309-FCF1DDBC88A3}"/>
              </a:ext>
            </a:extLst>
          </p:cNvPr>
          <p:cNvSpPr>
            <a:spLocks noGrp="1"/>
          </p:cNvSpPr>
          <p:nvPr>
            <p:ph type="body" sz="quarter" idx="30"/>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Summarize team chat </a:t>
            </a:r>
            <a:r>
              <a:rPr kumimoji="0" lang="en-US" sz="900" b="0" i="0" u="none" strike="noStrike" kern="0" cap="none" spc="0" normalizeH="0" baseline="0" noProof="0">
                <a:ln>
                  <a:noFill/>
                </a:ln>
                <a:solidFill>
                  <a:srgbClr val="1A1A1A"/>
                </a:solidFill>
                <a:effectLst/>
                <a:uLnTx/>
                <a:uFillTx/>
                <a:latin typeface="Segoe UI"/>
                <a:ea typeface="+mn-ea"/>
                <a:cs typeface="+mn-cs"/>
              </a:rPr>
              <a:t>and make sure to include the key points and who made them.</a:t>
            </a: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p:txBody>
          <a:bodyPr/>
          <a:lstStyle/>
          <a:p>
            <a:pPr lvl="0"/>
            <a:r>
              <a:rPr lang="en-US" noProof="0"/>
              <a:t>2:00 pm</a:t>
            </a:r>
          </a:p>
        </p:txBody>
      </p:sp>
      <p:sp>
        <p:nvSpPr>
          <p:cNvPr id="108" name="Text Placeholder 107">
            <a:extLst>
              <a:ext uri="{FF2B5EF4-FFF2-40B4-BE49-F238E27FC236}">
                <a16:creationId xmlns:a16="http://schemas.microsoft.com/office/drawing/2014/main" id="{A34A2DC5-BB93-5BA1-6C3F-FEBB0E617A73}"/>
              </a:ext>
            </a:extLst>
          </p:cNvPr>
          <p:cNvSpPr>
            <a:spLocks noGrp="1"/>
          </p:cNvSpPr>
          <p:nvPr>
            <p:ph type="body" sz="quarter" idx="32"/>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It's time for the pitch. Cassandra can focus on her presentation. Teams captures meeting notes, and outstanding questions.  </a:t>
            </a:r>
          </a:p>
        </p:txBody>
      </p:sp>
      <p:sp>
        <p:nvSpPr>
          <p:cNvPr id="109" name="Text Placeholder 108">
            <a:extLst>
              <a:ext uri="{FF2B5EF4-FFF2-40B4-BE49-F238E27FC236}">
                <a16:creationId xmlns:a16="http://schemas.microsoft.com/office/drawing/2014/main" id="{48F7FD91-4CC7-959C-723E-829D16DD5A0D}"/>
              </a:ext>
            </a:extLst>
          </p:cNvPr>
          <p:cNvSpPr>
            <a:spLocks noGrp="1"/>
          </p:cNvSpPr>
          <p:nvPr>
            <p:ph type="body" sz="quarter" idx="3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What questions were asked </a:t>
            </a:r>
            <a:r>
              <a:rPr kumimoji="0" lang="en-US" sz="900" b="0" i="0" u="none" strike="noStrike" kern="0" cap="none" spc="0" normalizeH="0" baseline="0" noProof="0">
                <a:ln>
                  <a:noFill/>
                </a:ln>
                <a:solidFill>
                  <a:srgbClr val="1A1A1A"/>
                </a:solidFill>
                <a:effectLst/>
                <a:uLnTx/>
                <a:uFillTx/>
                <a:latin typeface="Segoe UI"/>
                <a:ea typeface="+mn-ea"/>
                <a:cs typeface="+mn-cs"/>
              </a:rPr>
              <a:t>during the meeting that have not been answered?</a:t>
            </a: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p:txBody>
          <a:bodyPr/>
          <a:lstStyle/>
          <a:p>
            <a:r>
              <a:rPr lang="en-US" noProof="0"/>
              <a:t>11:00 am</a:t>
            </a:r>
          </a:p>
        </p:txBody>
      </p:sp>
      <p:sp>
        <p:nvSpPr>
          <p:cNvPr id="110" name="Text Placeholder 109">
            <a:extLst>
              <a:ext uri="{FF2B5EF4-FFF2-40B4-BE49-F238E27FC236}">
                <a16:creationId xmlns:a16="http://schemas.microsoft.com/office/drawing/2014/main" id="{24E03427-3337-1852-ACDF-3B8903E464DF}"/>
              </a:ext>
            </a:extLst>
          </p:cNvPr>
          <p:cNvSpPr>
            <a:spLocks noGrp="1"/>
          </p:cNvSpPr>
          <p:nvPr>
            <p:ph type="body" sz="quarter" idx="35"/>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Cassandra </a:t>
            </a:r>
            <a:r>
              <a:rPr lang="en-US" noProof="0">
                <a:solidFill>
                  <a:srgbClr val="1A1A1A"/>
                </a:solidFill>
                <a:latin typeface="Segoe UI"/>
              </a:rPr>
              <a:t>creates a draft of her presentation using Copilot in PowerPoint</a:t>
            </a:r>
            <a:endPar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endParaRPr>
          </a:p>
        </p:txBody>
      </p:sp>
      <p:sp>
        <p:nvSpPr>
          <p:cNvPr id="111" name="Text Placeholder 110">
            <a:extLst>
              <a:ext uri="{FF2B5EF4-FFF2-40B4-BE49-F238E27FC236}">
                <a16:creationId xmlns:a16="http://schemas.microsoft.com/office/drawing/2014/main" id="{22D116A7-C2E1-69EE-4ED2-F4E21F6AA1DE}"/>
              </a:ext>
            </a:extLst>
          </p:cNvPr>
          <p:cNvSpPr>
            <a:spLocks noGrp="1"/>
          </p:cNvSpPr>
          <p:nvPr>
            <p:ph type="body" sz="quarter" idx="3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a presentation </a:t>
            </a:r>
            <a:r>
              <a:rPr kumimoji="0" lang="en-US" sz="900" b="0" i="0" u="none" strike="noStrike" kern="0" cap="none" spc="0" normalizeH="0" baseline="0" noProof="0">
                <a:ln>
                  <a:noFill/>
                </a:ln>
                <a:solidFill>
                  <a:srgbClr val="1A1A1A"/>
                </a:solidFill>
                <a:effectLst/>
                <a:uLnTx/>
                <a:uFillTx/>
                <a:latin typeface="Segoe UI"/>
                <a:ea typeface="+mn-ea"/>
                <a:cs typeface="+mn-cs"/>
              </a:rPr>
              <a:t>based on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[elevator pitch].</a:t>
            </a:r>
          </a:p>
        </p:txBody>
      </p:sp>
      <p:sp>
        <p:nvSpPr>
          <p:cNvPr id="23" name="Text Placeholder 22">
            <a:extLst>
              <a:ext uri="{FF2B5EF4-FFF2-40B4-BE49-F238E27FC236}">
                <a16:creationId xmlns:a16="http://schemas.microsoft.com/office/drawing/2014/main" id="{1D916D14-9732-1289-3A7F-3CAE7C63F3F3}"/>
              </a:ext>
            </a:extLst>
          </p:cNvPr>
          <p:cNvSpPr>
            <a:spLocks noGrp="1"/>
          </p:cNvSpPr>
          <p:nvPr>
            <p:ph type="body" sz="quarter" idx="37"/>
          </p:nvPr>
        </p:nvSpPr>
        <p:spPr/>
        <p:txBody>
          <a:bodyPr/>
          <a:lstStyle/>
          <a:p>
            <a:r>
              <a:rPr lang="en-US" sz="1100" noProof="0"/>
              <a:t>Buy</a:t>
            </a:r>
          </a:p>
        </p:txBody>
      </p:sp>
      <p:sp>
        <p:nvSpPr>
          <p:cNvPr id="184" name="Text Placeholder 60">
            <a:extLst>
              <a:ext uri="{FF2B5EF4-FFF2-40B4-BE49-F238E27FC236}">
                <a16:creationId xmlns:a16="http://schemas.microsoft.com/office/drawing/2014/main" id="{DD54BC61-D352-2F5A-1D97-F896D8A92A2F}"/>
              </a:ext>
            </a:extLst>
          </p:cNvPr>
          <p:cNvSpPr>
            <a:spLocks noGrp="1"/>
          </p:cNvSpPr>
          <p:nvPr>
            <p:ph type="body" sz="quarter" idx="38"/>
          </p:nvPr>
        </p:nvSpPr>
        <p:spPr>
          <a:solidFill>
            <a:srgbClr val="0078D4"/>
          </a:solidFill>
        </p:spPr>
        <p:txBody>
          <a:bodyPr/>
          <a:lstStyle/>
          <a:p>
            <a:endParaRPr lang="en-US" noProof="0"/>
          </a:p>
        </p:txBody>
      </p:sp>
      <p:sp>
        <p:nvSpPr>
          <p:cNvPr id="185" name="Text Placeholder 61">
            <a:extLst>
              <a:ext uri="{FF2B5EF4-FFF2-40B4-BE49-F238E27FC236}">
                <a16:creationId xmlns:a16="http://schemas.microsoft.com/office/drawing/2014/main" id="{385D5FDC-4D38-056F-DAA1-BA15EE8068AA}"/>
              </a:ext>
            </a:extLst>
          </p:cNvPr>
          <p:cNvSpPr>
            <a:spLocks noGrp="1"/>
          </p:cNvSpPr>
          <p:nvPr>
            <p:ph type="body" sz="quarter" idx="39"/>
          </p:nvPr>
        </p:nvSpPr>
        <p:spPr>
          <a:solidFill>
            <a:srgbClr val="0078D4"/>
          </a:solidFill>
        </p:spPr>
        <p:txBody>
          <a:bodyPr/>
          <a:lstStyle/>
          <a:p>
            <a:endParaRPr lang="en-US" noProof="0"/>
          </a:p>
        </p:txBody>
      </p:sp>
      <p:sp>
        <p:nvSpPr>
          <p:cNvPr id="186" name="Text Placeholder 62">
            <a:extLst>
              <a:ext uri="{FF2B5EF4-FFF2-40B4-BE49-F238E27FC236}">
                <a16:creationId xmlns:a16="http://schemas.microsoft.com/office/drawing/2014/main" id="{23E9B948-097D-167A-BDFB-62581CBDF5F7}"/>
              </a:ext>
            </a:extLst>
          </p:cNvPr>
          <p:cNvSpPr>
            <a:spLocks noGrp="1"/>
          </p:cNvSpPr>
          <p:nvPr>
            <p:ph type="body" sz="quarter" idx="40"/>
          </p:nvPr>
        </p:nvSpPr>
        <p:spPr/>
        <p:txBody>
          <a:bodyPr/>
          <a:lstStyle/>
          <a:p>
            <a:endParaRPr lang="en-US" noProof="0"/>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231837"/>
            <a:chOff x="10195084" y="1462475"/>
            <a:chExt cx="1696592" cy="123183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noProof="0">
                  <a:solidFill>
                    <a:srgbClr val="C03BC4"/>
                  </a:solidFill>
                  <a:latin typeface="Segoe UI Semibold"/>
                </a:rPr>
                <a:t>Cassandra </a:t>
              </a:r>
              <a:br>
                <a:rPr lang="en-US" sz="2400" noProof="0">
                  <a:solidFill>
                    <a:srgbClr val="C03BC4"/>
                  </a:solidFill>
                  <a:latin typeface="Segoe UI Semibold"/>
                </a:rPr>
              </a:br>
              <a:r>
                <a:rPr lang="en-US" sz="1600" noProof="0">
                  <a:solidFill>
                    <a:srgbClr val="C03BC4"/>
                  </a:solidFill>
                  <a:latin typeface="Segoe UI" panose="020B0502040204020203" pitchFamily="34" charset="0"/>
                  <a:cs typeface="Segoe UI" panose="020B0502040204020203" pitchFamily="34" charset="0"/>
                </a:rPr>
                <a:t>is an analyst </a:t>
              </a:r>
              <a:br>
                <a:rPr lang="en-US" sz="1600" noProof="0">
                  <a:solidFill>
                    <a:srgbClr val="C03BC4"/>
                  </a:solidFill>
                  <a:latin typeface="Segoe UI" panose="020B0502040204020203" pitchFamily="34" charset="0"/>
                  <a:cs typeface="Segoe UI" panose="020B0502040204020203" pitchFamily="34" charset="0"/>
                </a:rPr>
              </a:br>
              <a:r>
                <a:rPr lang="en-US" sz="1600" noProof="0">
                  <a:solidFill>
                    <a:srgbClr val="C03BC4"/>
                  </a:solidFill>
                  <a:latin typeface="Segoe UI" panose="020B0502040204020203" pitchFamily="34" charset="0"/>
                  <a:cs typeface="Segoe UI" panose="020B0502040204020203" pitchFamily="34" charset="0"/>
                </a:rPr>
                <a:t>at Contoso Bank</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419522"/>
              <a:ext cx="274790" cy="274790"/>
            </a:xfrm>
            <a:prstGeom prst="rect">
              <a:avLst/>
            </a:prstGeom>
          </p:spPr>
        </p:pic>
      </p:grpSp>
      <p:pic>
        <p:nvPicPr>
          <p:cNvPr id="2" name="Picture 1" descr="A person holding a tablet&#10;&#10;Description automatically generated">
            <a:extLst>
              <a:ext uri="{FF2B5EF4-FFF2-40B4-BE49-F238E27FC236}">
                <a16:creationId xmlns:a16="http://schemas.microsoft.com/office/drawing/2014/main" id="{753D78D0-10E9-8E8F-294B-A6875A02CB0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77595" y="3267375"/>
            <a:ext cx="2446355" cy="3609499"/>
          </a:xfrm>
          <a:prstGeom prst="rect">
            <a:avLst/>
          </a:prstGeom>
        </p:spPr>
      </p:pic>
      <p:grpSp>
        <p:nvGrpSpPr>
          <p:cNvPr id="175" name="Group 174">
            <a:extLst>
              <a:ext uri="{FF2B5EF4-FFF2-40B4-BE49-F238E27FC236}">
                <a16:creationId xmlns:a16="http://schemas.microsoft.com/office/drawing/2014/main" id="{2C1F4293-F29B-C7DE-9190-24AF3026E2AC}"/>
              </a:ext>
            </a:extLst>
          </p:cNvPr>
          <p:cNvGrpSpPr/>
          <p:nvPr/>
        </p:nvGrpSpPr>
        <p:grpSpPr>
          <a:xfrm>
            <a:off x="812633" y="5156688"/>
            <a:ext cx="2351135" cy="360000"/>
            <a:chOff x="588263" y="1217924"/>
            <a:chExt cx="2351135" cy="360000"/>
          </a:xfrm>
        </p:grpSpPr>
        <p:pic>
          <p:nvPicPr>
            <p:cNvPr id="176" name="Picture 175" descr="Zip Co logo SVG free download, id: 101874 - Brandlogos.net">
              <a:hlinkClick r:id="rId5"/>
              <a:extLst>
                <a:ext uri="{FF2B5EF4-FFF2-40B4-BE49-F238E27FC236}">
                  <a16:creationId xmlns:a16="http://schemas.microsoft.com/office/drawing/2014/main" id="{23269752-BD6E-5390-4570-42DBCD6EE2C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7" name="TextBox 176">
              <a:extLst>
                <a:ext uri="{FF2B5EF4-FFF2-40B4-BE49-F238E27FC236}">
                  <a16:creationId xmlns:a16="http://schemas.microsoft.com/office/drawing/2014/main" id="{C0744B64-F13A-1CC5-0EE7-6A6BEB47F49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178" name="Group 177">
            <a:extLst>
              <a:ext uri="{FF2B5EF4-FFF2-40B4-BE49-F238E27FC236}">
                <a16:creationId xmlns:a16="http://schemas.microsoft.com/office/drawing/2014/main" id="{B4DCFF90-2A45-CAE0-C3A3-83ADCA1C16A8}"/>
              </a:ext>
            </a:extLst>
          </p:cNvPr>
          <p:cNvGrpSpPr/>
          <p:nvPr/>
        </p:nvGrpSpPr>
        <p:grpSpPr>
          <a:xfrm>
            <a:off x="3947719" y="5156688"/>
            <a:ext cx="2351135" cy="360000"/>
            <a:chOff x="588263" y="3617084"/>
            <a:chExt cx="2351135" cy="360000"/>
          </a:xfrm>
        </p:grpSpPr>
        <p:pic>
          <p:nvPicPr>
            <p:cNvPr id="179" name="Picture 178">
              <a:extLst>
                <a:ext uri="{FF2B5EF4-FFF2-40B4-BE49-F238E27FC236}">
                  <a16:creationId xmlns:a16="http://schemas.microsoft.com/office/drawing/2014/main" id="{0E05BF80-4384-3825-5EF2-7ACC11A753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80" name="TextBox 179">
              <a:extLst>
                <a:ext uri="{FF2B5EF4-FFF2-40B4-BE49-F238E27FC236}">
                  <a16:creationId xmlns:a16="http://schemas.microsoft.com/office/drawing/2014/main" id="{B9E09251-63A3-3C0B-908C-0EE0B2D0A0D4}"/>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lang="en-US" sz="900" noProof="0">
                <a:solidFill>
                  <a:srgbClr val="0078D4"/>
                </a:solidFill>
                <a:latin typeface="Segoe UI Semibold"/>
              </a:endParaRPr>
            </a:p>
          </p:txBody>
        </p:sp>
      </p:grpSp>
      <p:grpSp>
        <p:nvGrpSpPr>
          <p:cNvPr id="181" name="Group 180">
            <a:extLst>
              <a:ext uri="{FF2B5EF4-FFF2-40B4-BE49-F238E27FC236}">
                <a16:creationId xmlns:a16="http://schemas.microsoft.com/office/drawing/2014/main" id="{2D86BDCA-A9E5-953C-C88E-7A4B96857785}"/>
              </a:ext>
            </a:extLst>
          </p:cNvPr>
          <p:cNvGrpSpPr/>
          <p:nvPr/>
        </p:nvGrpSpPr>
        <p:grpSpPr>
          <a:xfrm>
            <a:off x="7198028" y="5156688"/>
            <a:ext cx="2351135" cy="360000"/>
            <a:chOff x="588263" y="2177588"/>
            <a:chExt cx="2351135" cy="360000"/>
          </a:xfrm>
        </p:grpSpPr>
        <p:pic>
          <p:nvPicPr>
            <p:cNvPr id="182" name="Picture 181">
              <a:extLst>
                <a:ext uri="{FF2B5EF4-FFF2-40B4-BE49-F238E27FC236}">
                  <a16:creationId xmlns:a16="http://schemas.microsoft.com/office/drawing/2014/main" id="{4EF72E14-2465-897A-9F41-86A77DD098D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83" name="TextBox 182">
              <a:extLst>
                <a:ext uri="{FF2B5EF4-FFF2-40B4-BE49-F238E27FC236}">
                  <a16:creationId xmlns:a16="http://schemas.microsoft.com/office/drawing/2014/main" id="{34C721E9-2FD3-898C-4B20-53B637DB19F9}"/>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5" name="Rectangle: Rounded Corners 6">
            <a:extLst>
              <a:ext uri="{FF2B5EF4-FFF2-40B4-BE49-F238E27FC236}">
                <a16:creationId xmlns:a16="http://schemas.microsoft.com/office/drawing/2014/main" id="{E639433D-BD68-FEDB-8752-667C2C73B6CB}"/>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6" name="Group 15">
            <a:extLst>
              <a:ext uri="{FF2B5EF4-FFF2-40B4-BE49-F238E27FC236}">
                <a16:creationId xmlns:a16="http://schemas.microsoft.com/office/drawing/2014/main" id="{299D1D21-F63A-EEC9-FB03-759A7F12A919}"/>
              </a:ext>
            </a:extLst>
          </p:cNvPr>
          <p:cNvGrpSpPr/>
          <p:nvPr/>
        </p:nvGrpSpPr>
        <p:grpSpPr>
          <a:xfrm>
            <a:off x="1286540" y="1134767"/>
            <a:ext cx="1571031" cy="216000"/>
            <a:chOff x="1372194" y="969899"/>
            <a:chExt cx="1571031" cy="216000"/>
          </a:xfrm>
        </p:grpSpPr>
        <p:sp>
          <p:nvSpPr>
            <p:cNvPr id="17" name="Rectangle: Rounded Corners 6">
              <a:extLst>
                <a:ext uri="{FF2B5EF4-FFF2-40B4-BE49-F238E27FC236}">
                  <a16:creationId xmlns:a16="http://schemas.microsoft.com/office/drawing/2014/main" id="{F80EE2EC-337F-AA39-F6C0-A466D59C077B}"/>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~6 hours per week</a:t>
              </a:r>
            </a:p>
          </p:txBody>
        </p:sp>
        <p:pic>
          <p:nvPicPr>
            <p:cNvPr id="18" name="Graphic 17">
              <a:extLst>
                <a:ext uri="{FF2B5EF4-FFF2-40B4-BE49-F238E27FC236}">
                  <a16:creationId xmlns:a16="http://schemas.microsoft.com/office/drawing/2014/main" id="{9CF272DC-1AD1-86A8-FCAF-DA76283169A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421924" y="1005899"/>
              <a:ext cx="144000" cy="144000"/>
            </a:xfrm>
            <a:prstGeom prst="rect">
              <a:avLst/>
            </a:prstGeom>
          </p:spPr>
        </p:pic>
      </p:grpSp>
      <p:grpSp>
        <p:nvGrpSpPr>
          <p:cNvPr id="19" name="Group 18">
            <a:extLst>
              <a:ext uri="{FF2B5EF4-FFF2-40B4-BE49-F238E27FC236}">
                <a16:creationId xmlns:a16="http://schemas.microsoft.com/office/drawing/2014/main" id="{277EC5E6-A511-D124-F244-AACE342696D2}"/>
              </a:ext>
            </a:extLst>
          </p:cNvPr>
          <p:cNvGrpSpPr/>
          <p:nvPr/>
        </p:nvGrpSpPr>
        <p:grpSpPr>
          <a:xfrm>
            <a:off x="5754503" y="1134767"/>
            <a:ext cx="1913300" cy="219456"/>
            <a:chOff x="6235579" y="969899"/>
            <a:chExt cx="1913300" cy="240254"/>
          </a:xfrm>
        </p:grpSpPr>
        <p:sp>
          <p:nvSpPr>
            <p:cNvPr id="20" name="Rectangle: Rounded Corners 6">
              <a:extLst>
                <a:ext uri="{FF2B5EF4-FFF2-40B4-BE49-F238E27FC236}">
                  <a16:creationId xmlns:a16="http://schemas.microsoft.com/office/drawing/2014/main" id="{568D22E2-2CDB-CEC7-72A3-70820910AA0B}"/>
                </a:ext>
                <a:ext uri="{C183D7F6-B498-43B3-948B-1728B52AA6E4}">
                  <adec:decorative xmlns:adec="http://schemas.microsoft.com/office/drawing/2017/decorative" val="1"/>
                </a:ext>
              </a:extLst>
            </p:cNvPr>
            <p:cNvSpPr/>
            <p:nvPr/>
          </p:nvSpPr>
          <p:spPr bwMode="auto">
            <a:xfrm>
              <a:off x="6235579" y="969899"/>
              <a:ext cx="1913300" cy="240254"/>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Wellbeing &amp; communication</a:t>
              </a:r>
            </a:p>
          </p:txBody>
        </p:sp>
        <p:pic>
          <p:nvPicPr>
            <p:cNvPr id="21" name="Graphic 20">
              <a:extLst>
                <a:ext uri="{FF2B5EF4-FFF2-40B4-BE49-F238E27FC236}">
                  <a16:creationId xmlns:a16="http://schemas.microsoft.com/office/drawing/2014/main" id="{D698A695-6A8D-2C94-2161-376B9ACECC3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82712" y="1005899"/>
              <a:ext cx="144000" cy="144000"/>
            </a:xfrm>
            <a:prstGeom prst="rect">
              <a:avLst/>
            </a:prstGeom>
          </p:spPr>
        </p:pic>
      </p:grpSp>
      <p:grpSp>
        <p:nvGrpSpPr>
          <p:cNvPr id="22" name="Group 21">
            <a:extLst>
              <a:ext uri="{FF2B5EF4-FFF2-40B4-BE49-F238E27FC236}">
                <a16:creationId xmlns:a16="http://schemas.microsoft.com/office/drawing/2014/main" id="{D9FD60AD-6A47-63EB-587D-D36DF905B083}"/>
              </a:ext>
            </a:extLst>
          </p:cNvPr>
          <p:cNvGrpSpPr/>
          <p:nvPr/>
        </p:nvGrpSpPr>
        <p:grpSpPr>
          <a:xfrm>
            <a:off x="2908241" y="1134767"/>
            <a:ext cx="2795593" cy="216000"/>
            <a:chOff x="3133720" y="969899"/>
            <a:chExt cx="2795593" cy="216000"/>
          </a:xfrm>
        </p:grpSpPr>
        <p:sp>
          <p:nvSpPr>
            <p:cNvPr id="24" name="Rectangle: Rounded Corners 6">
              <a:extLst>
                <a:ext uri="{FF2B5EF4-FFF2-40B4-BE49-F238E27FC236}">
                  <a16:creationId xmlns:a16="http://schemas.microsoft.com/office/drawing/2014/main" id="{857DC378-070E-426A-6450-550139E275CC}"/>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Customer engagement</a:t>
              </a:r>
            </a:p>
          </p:txBody>
        </p:sp>
        <p:pic>
          <p:nvPicPr>
            <p:cNvPr id="25" name="Graphic 24">
              <a:extLst>
                <a:ext uri="{FF2B5EF4-FFF2-40B4-BE49-F238E27FC236}">
                  <a16:creationId xmlns:a16="http://schemas.microsoft.com/office/drawing/2014/main" id="{762704AE-15A2-A60F-CCB7-01F3BF6B469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193555" y="1005899"/>
              <a:ext cx="144000" cy="144000"/>
            </a:xfrm>
            <a:prstGeom prst="rect">
              <a:avLst/>
            </a:prstGeom>
          </p:spPr>
        </p:pic>
      </p:grpSp>
      <p:grpSp>
        <p:nvGrpSpPr>
          <p:cNvPr id="7" name="Group 6">
            <a:extLst>
              <a:ext uri="{FF2B5EF4-FFF2-40B4-BE49-F238E27FC236}">
                <a16:creationId xmlns:a16="http://schemas.microsoft.com/office/drawing/2014/main" id="{FCEA23F5-8506-C536-0FBC-86EBB1241186}"/>
              </a:ext>
            </a:extLst>
          </p:cNvPr>
          <p:cNvGrpSpPr/>
          <p:nvPr/>
        </p:nvGrpSpPr>
        <p:grpSpPr>
          <a:xfrm>
            <a:off x="760941" y="2726988"/>
            <a:ext cx="2351135" cy="360000"/>
            <a:chOff x="588263" y="1217924"/>
            <a:chExt cx="2351135" cy="360000"/>
          </a:xfrm>
        </p:grpSpPr>
        <p:pic>
          <p:nvPicPr>
            <p:cNvPr id="8" name="Picture 7" descr="Zip Co logo SVG free download, id: 101874 - Brandlogos.net">
              <a:hlinkClick r:id="rId5"/>
              <a:extLst>
                <a:ext uri="{FF2B5EF4-FFF2-40B4-BE49-F238E27FC236}">
                  <a16:creationId xmlns:a16="http://schemas.microsoft.com/office/drawing/2014/main" id="{F258D091-A52B-8D9B-F997-28870516A26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 name="TextBox 8">
              <a:extLst>
                <a:ext uri="{FF2B5EF4-FFF2-40B4-BE49-F238E27FC236}">
                  <a16:creationId xmlns:a16="http://schemas.microsoft.com/office/drawing/2014/main" id="{840B6F0A-6BF3-6299-9103-6328626A795D}"/>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10" name="Group 9">
            <a:extLst>
              <a:ext uri="{FF2B5EF4-FFF2-40B4-BE49-F238E27FC236}">
                <a16:creationId xmlns:a16="http://schemas.microsoft.com/office/drawing/2014/main" id="{C23CE137-D865-7204-57B6-3EFF06B4A095}"/>
              </a:ext>
            </a:extLst>
          </p:cNvPr>
          <p:cNvGrpSpPr/>
          <p:nvPr/>
        </p:nvGrpSpPr>
        <p:grpSpPr>
          <a:xfrm>
            <a:off x="3915068" y="2757749"/>
            <a:ext cx="2351135" cy="360000"/>
            <a:chOff x="588263" y="1217924"/>
            <a:chExt cx="2351135" cy="360000"/>
          </a:xfrm>
        </p:grpSpPr>
        <p:pic>
          <p:nvPicPr>
            <p:cNvPr id="11" name="Picture 10" descr="Zip Co logo SVG free download, id: 101874 - Brandlogos.net">
              <a:hlinkClick r:id="rId5"/>
              <a:extLst>
                <a:ext uri="{FF2B5EF4-FFF2-40B4-BE49-F238E27FC236}">
                  <a16:creationId xmlns:a16="http://schemas.microsoft.com/office/drawing/2014/main" id="{E9786E24-5C5D-44C6-45F0-687F9BF90E8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 name="TextBox 11">
              <a:extLst>
                <a:ext uri="{FF2B5EF4-FFF2-40B4-BE49-F238E27FC236}">
                  <a16:creationId xmlns:a16="http://schemas.microsoft.com/office/drawing/2014/main" id="{322741B5-86A7-7F9E-909A-DF865A78B7F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t>1</a:t>
              </a:r>
              <a:endParaRPr lang="en-US" sz="1100" noProof="0" dirty="0">
                <a:solidFill>
                  <a:prstClr val="black"/>
                </a:solidFill>
                <a:latin typeface="Segoe UI Semibold"/>
              </a:endParaRPr>
            </a:p>
          </p:txBody>
        </p:sp>
      </p:grpSp>
      <p:grpSp>
        <p:nvGrpSpPr>
          <p:cNvPr id="13" name="Group 12">
            <a:extLst>
              <a:ext uri="{FF2B5EF4-FFF2-40B4-BE49-F238E27FC236}">
                <a16:creationId xmlns:a16="http://schemas.microsoft.com/office/drawing/2014/main" id="{550393B6-8C02-2F2F-FE38-C0C2B8F95570}"/>
              </a:ext>
            </a:extLst>
          </p:cNvPr>
          <p:cNvGrpSpPr/>
          <p:nvPr/>
        </p:nvGrpSpPr>
        <p:grpSpPr>
          <a:xfrm>
            <a:off x="7143449" y="2799755"/>
            <a:ext cx="2351135" cy="360000"/>
            <a:chOff x="588263" y="2657420"/>
            <a:chExt cx="2351135" cy="360000"/>
          </a:xfrm>
        </p:grpSpPr>
        <p:pic>
          <p:nvPicPr>
            <p:cNvPr id="14" name="Picture 13">
              <a:extLst>
                <a:ext uri="{FF2B5EF4-FFF2-40B4-BE49-F238E27FC236}">
                  <a16:creationId xmlns:a16="http://schemas.microsoft.com/office/drawing/2014/main" id="{EBD1D34E-313A-6851-B619-8C9D574B951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6" name="TextBox 25">
              <a:extLst>
                <a:ext uri="{FF2B5EF4-FFF2-40B4-BE49-F238E27FC236}">
                  <a16:creationId xmlns:a16="http://schemas.microsoft.com/office/drawing/2014/main" id="{6ED2C8F9-13EE-C630-AA7C-E0321CEF72C0}"/>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13445785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Financial Services</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21481957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Financial Services </a:t>
            </a:r>
            <a:r>
              <a:rPr lang="en-US" noProof="0"/>
              <a:t>scenarios</a:t>
            </a:r>
            <a:endParaRPr lang="en-US" noProof="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Financial Services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Financial Services pros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01778" y="4234841"/>
            <a:ext cx="2598844"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Financial Services pros are using Copilot in their day-to-day.</a:t>
            </a:r>
          </a:p>
        </p:txBody>
      </p:sp>
    </p:spTree>
    <p:extLst>
      <p:ext uri="{BB962C8B-B14F-4D97-AF65-F5344CB8AC3E}">
        <p14:creationId xmlns:p14="http://schemas.microsoft.com/office/powerpoint/2010/main" val="42760989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A7ABE-33D6-0054-ACF4-78B1841F6EE9}"/>
            </a:ext>
          </a:extLst>
        </p:cNvPr>
        <p:cNvGrpSpPr/>
        <p:nvPr/>
      </p:nvGrpSpPr>
      <p:grpSpPr>
        <a:xfrm>
          <a:off x="0" y="0"/>
          <a:ext cx="0" cy="0"/>
          <a:chOff x="0" y="0"/>
          <a:chExt cx="0" cy="0"/>
        </a:xfrm>
      </p:grpSpPr>
      <p:sp>
        <p:nvSpPr>
          <p:cNvPr id="54" name="Rounded Rectangle 53">
            <a:extLst>
              <a:ext uri="{FF2B5EF4-FFF2-40B4-BE49-F238E27FC236}">
                <a16:creationId xmlns:a16="http://schemas.microsoft.com/office/drawing/2014/main" id="{C20D90C6-1050-18A0-1D2E-62F0299F5AA1}"/>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D03AFD4A-C30B-7B30-4AF9-8F5DF7B299D3}"/>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C4DDE9F5-508F-BF6D-8127-C6D78B58ACB7}"/>
              </a:ext>
            </a:extLst>
          </p:cNvPr>
          <p:cNvSpPr>
            <a:spLocks noGrp="1"/>
          </p:cNvSpPr>
          <p:nvPr>
            <p:ph type="title"/>
          </p:nvPr>
        </p:nvSpPr>
        <p:spPr/>
        <p:txBody>
          <a:bodyPr/>
          <a:lstStyle/>
          <a:p>
            <a:r>
              <a:rPr lang="en-US" noProof="0">
                <a:cs typeface="Segoe UI"/>
              </a:rPr>
              <a:t>Copilot solutions in </a:t>
            </a:r>
            <a:r>
              <a:rPr lang="en-US" noProof="0">
                <a:gradFill>
                  <a:gsLst>
                    <a:gs pos="26000">
                      <a:srgbClr val="0078D4"/>
                    </a:gs>
                    <a:gs pos="0">
                      <a:srgbClr val="C03BC4"/>
                    </a:gs>
                  </a:gsLst>
                  <a:path path="circle">
                    <a:fillToRect l="100000" t="100000"/>
                  </a:path>
                </a:gradFill>
              </a:rPr>
              <a:t>Financial Services</a:t>
            </a:r>
          </a:p>
        </p:txBody>
      </p:sp>
      <p:sp>
        <p:nvSpPr>
          <p:cNvPr id="4" name="Freeform 27">
            <a:extLst>
              <a:ext uri="{FF2B5EF4-FFF2-40B4-BE49-F238E27FC236}">
                <a16:creationId xmlns:a16="http://schemas.microsoft.com/office/drawing/2014/main" id="{19B05E86-79E2-71DE-D256-A78BA7A9397A}"/>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C9B45B42-3131-476F-697D-5C5354E6385F}"/>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B6E9852F-3DD4-4B6A-E058-A44987BF9E86}"/>
              </a:ext>
            </a:extLst>
          </p:cNvPr>
          <p:cNvSpPr txBox="1">
            <a:spLocks/>
          </p:cNvSpPr>
          <p:nvPr/>
        </p:nvSpPr>
        <p:spPr>
          <a:xfrm>
            <a:off x="1906456" y="1272797"/>
            <a:ext cx="4282705" cy="1230209"/>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The financial services industry, encompassing banking, insurance, and capital markets, is impacted by changing interest rates, inflation, regulatory policies, and the global economy. Some key challenges are quickly adapting to change, optimizing the use of rapidly evolving technological advancements, identifying competitive advantages to expand their revenue model, and adapting the way they manage their customers finances.  </a:t>
            </a:r>
          </a:p>
        </p:txBody>
      </p:sp>
      <p:sp>
        <p:nvSpPr>
          <p:cNvPr id="8" name="Freeform 27">
            <a:extLst>
              <a:ext uri="{FF2B5EF4-FFF2-40B4-BE49-F238E27FC236}">
                <a16:creationId xmlns:a16="http://schemas.microsoft.com/office/drawing/2014/main" id="{2E899DE4-6074-3A12-DC17-7A93D335E20B}"/>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CB059B72-FE0D-405F-427B-4748CC2A01F4}"/>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5724942C-8023-EBEA-C833-6AC0C27B2987}"/>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FB548EDE-3AF1-C29D-8F2E-50FA39004E64}"/>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E3B1A36B-C8D3-2581-B526-5B9E087DB7CF}"/>
              </a:ext>
            </a:extLst>
          </p:cNvPr>
          <p:cNvSpPr txBox="1"/>
          <p:nvPr/>
        </p:nvSpPr>
        <p:spPr>
          <a:xfrm>
            <a:off x="6623184" y="1956558"/>
            <a:ext cx="1268357"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FSI roles</a:t>
            </a:r>
          </a:p>
        </p:txBody>
      </p:sp>
      <p:sp>
        <p:nvSpPr>
          <p:cNvPr id="14" name="Graphic 74" descr="Icon of a person with a checkmark">
            <a:extLst>
              <a:ext uri="{FF2B5EF4-FFF2-40B4-BE49-F238E27FC236}">
                <a16:creationId xmlns:a16="http://schemas.microsoft.com/office/drawing/2014/main" id="{22839000-D740-EC53-6537-B2A52A0875E7}"/>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195AB6F0-D2FB-7441-5866-E078DD78FA07}"/>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B9ACAEF4-5846-A509-B37C-DB00C355CAA8}"/>
              </a:ext>
            </a:extLst>
          </p:cNvPr>
          <p:cNvSpPr txBox="1">
            <a:spLocks/>
          </p:cNvSpPr>
          <p:nvPr/>
        </p:nvSpPr>
        <p:spPr>
          <a:xfrm>
            <a:off x="596167" y="2772739"/>
            <a:ext cx="5428409" cy="430887"/>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365 Copilot Chat opportunity to impact key functional KPIs</a:t>
            </a:r>
          </a:p>
        </p:txBody>
      </p:sp>
      <p:sp>
        <p:nvSpPr>
          <p:cNvPr id="58" name="Round Same Side Corner Rectangle 57">
            <a:extLst>
              <a:ext uri="{FF2B5EF4-FFF2-40B4-BE49-F238E27FC236}">
                <a16:creationId xmlns:a16="http://schemas.microsoft.com/office/drawing/2014/main" id="{5F559F92-3B57-A9AE-7048-7B71910C5C38}"/>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91E2A9A2-090C-316A-71D0-0482E6554A32}"/>
              </a:ext>
            </a:extLst>
          </p:cNvPr>
          <p:cNvSpPr txBox="1"/>
          <p:nvPr/>
        </p:nvSpPr>
        <p:spPr>
          <a:xfrm>
            <a:off x="1026591" y="6226870"/>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C88944E3-9EE1-3646-EBB9-6BDB18304883}"/>
              </a:ext>
            </a:extLst>
          </p:cNvPr>
          <p:cNvSpPr txBox="1"/>
          <p:nvPr/>
        </p:nvSpPr>
        <p:spPr>
          <a:xfrm>
            <a:off x="2654245" y="6226870"/>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EDB8C513-24B2-2D20-81F5-39D7CA392593}"/>
              </a:ext>
            </a:extLst>
          </p:cNvPr>
          <p:cNvSpPr txBox="1"/>
          <p:nvPr/>
        </p:nvSpPr>
        <p:spPr>
          <a:xfrm>
            <a:off x="4809346" y="6150669"/>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ADA92BE4-674C-7059-E2FF-D61E86F418B3}"/>
              </a:ext>
            </a:extLst>
          </p:cNvPr>
          <p:cNvSpPr>
            <a:spLocks noChangeAspect="1"/>
          </p:cNvSpPr>
          <p:nvPr/>
        </p:nvSpPr>
        <p:spPr>
          <a:xfrm>
            <a:off x="2274188" y="620709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E45F0AB8-0F77-880C-1570-F4F4DCBD9E49}"/>
              </a:ext>
            </a:extLst>
          </p:cNvPr>
          <p:cNvSpPr>
            <a:spLocks noChangeAspect="1"/>
          </p:cNvSpPr>
          <p:nvPr/>
        </p:nvSpPr>
        <p:spPr>
          <a:xfrm>
            <a:off x="663714" y="620756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BB909738-02FE-EEE5-219D-E2CCF5CA40D3}"/>
              </a:ext>
            </a:extLst>
          </p:cNvPr>
          <p:cNvSpPr/>
          <p:nvPr/>
        </p:nvSpPr>
        <p:spPr>
          <a:xfrm>
            <a:off x="4438848" y="620856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0151D30B-179F-065D-B4D3-FE61F92AA9A8}"/>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EE33857D-47F5-13F4-7B9B-A46C93EC519D}"/>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307FA7BF-D5E3-2F13-FC62-5F2BC1F7CD2B}"/>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99" name="Straight Connector 98">
            <a:extLst>
              <a:ext uri="{FF2B5EF4-FFF2-40B4-BE49-F238E27FC236}">
                <a16:creationId xmlns:a16="http://schemas.microsoft.com/office/drawing/2014/main" id="{79DFFA62-458C-D435-7CF1-542CCB3B922C}"/>
              </a:ext>
              <a:ext uri="{C183D7F6-B498-43B3-948B-1728B52AA6E4}">
                <adec:decorative xmlns:adec="http://schemas.microsoft.com/office/drawing/2017/decorative" val="1"/>
              </a:ext>
            </a:extLst>
          </p:cNvPr>
          <p:cNvCxnSpPr>
            <a:cxnSpLocks/>
          </p:cNvCxnSpPr>
          <p:nvPr/>
        </p:nvCxnSpPr>
        <p:spPr>
          <a:xfrm>
            <a:off x="342686" y="5314208"/>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9" name="Text Placeholder 4">
            <a:extLst>
              <a:ext uri="{FF2B5EF4-FFF2-40B4-BE49-F238E27FC236}">
                <a16:creationId xmlns:a16="http://schemas.microsoft.com/office/drawing/2014/main" id="{1F589CEB-9BD9-754F-CD88-5C71DCFB2550}"/>
              </a:ext>
            </a:extLst>
          </p:cNvPr>
          <p:cNvSpPr txBox="1">
            <a:spLocks/>
          </p:cNvSpPr>
          <p:nvPr/>
        </p:nvSpPr>
        <p:spPr>
          <a:xfrm>
            <a:off x="8061407" y="3047313"/>
            <a:ext cx="3510235" cy="2516651"/>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00" b="0" i="0" u="none" strike="noStrike" kern="1200" cap="none" spc="0" normalizeH="0" baseline="0" noProof="0" dirty="0">
                <a:ln>
                  <a:noFill/>
                </a:ln>
                <a:solidFill>
                  <a:srgbClr val="000000"/>
                </a:solidFill>
                <a:effectLst/>
                <a:uLnTx/>
                <a:uFillTx/>
                <a:ea typeface="+mn-ea"/>
                <a:cs typeface="Segoe UI Semilight" panose="020B0402040204020203" pitchFamily="34" charset="0"/>
              </a:rPr>
              <a:t>Copilot assists financial services organizations with numerous tasks that impact critical areas like contact center management in banking, insurance underwriting, and portfolio management within capital markets. </a:t>
            </a: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noProof="0" dirty="0">
                <a:hlinkClick r:id="rId3" action="ppaction://hlinksldjump"/>
              </a:rPr>
              <a:t>Financial advisory support system</a:t>
            </a:r>
            <a:endParaRPr lang="en-US" sz="1000" noProof="0" dirty="0"/>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dirty="0">
                <a:hlinkClick r:id="rId4" action="ppaction://hlinksldjump"/>
              </a:rPr>
              <a:t>Speed credit memo generation</a:t>
            </a:r>
            <a:endParaRPr lang="en-US" sz="1000" noProof="0" dirty="0"/>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noProof="0" dirty="0">
                <a:hlinkClick r:id="rId5" action="ppaction://hlinksldjump"/>
              </a:rPr>
              <a:t>Process a claim</a:t>
            </a:r>
            <a:endParaRPr lang="en-US" sz="1000" noProof="0" dirty="0"/>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noProof="0" dirty="0">
                <a:hlinkClick r:id="rId6" action="ppaction://hlinksldjump"/>
              </a:rPr>
              <a:t>Issue a policy</a:t>
            </a:r>
            <a:endParaRPr lang="en-US" sz="1000" noProof="0" dirty="0"/>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noProof="0" dirty="0">
                <a:hlinkClick r:id="rId7" action="ppaction://hlinksldjump"/>
              </a:rPr>
              <a:t>Create a quote</a:t>
            </a:r>
            <a:endParaRPr lang="en-US" sz="1000" noProof="0" dirty="0">
              <a:hlinkClick r:id="" action="ppaction://noaction">
                <a:extLst>
                  <a:ext uri="{A12FA001-AC4F-418D-AE19-62706E023703}">
                    <ahyp:hlinkClr xmlns:ahyp="http://schemas.microsoft.com/office/drawing/2018/hyperlinkcolor" val="tx"/>
                  </a:ext>
                </a:extLst>
              </a:hlinkClick>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00" noProof="0" dirty="0">
                <a:solidFill>
                  <a:srgbClr val="8661C5"/>
                </a:solidFill>
                <a:hlinkClick r:id="rId8" action="ppaction://hlinksldjump">
                  <a:extLst>
                    <a:ext uri="{A12FA001-AC4F-418D-AE19-62706E023703}">
                      <ahyp:hlinkClr xmlns:ahyp="http://schemas.microsoft.com/office/drawing/2018/hyperlinkcolor" val="tx"/>
                    </a:ext>
                  </a:extLst>
                </a:hlinkClick>
              </a:rPr>
              <a:t>AI-assisted broker portfolio management</a:t>
            </a:r>
            <a:endParaRPr lang="en-US" sz="1000" noProof="0" dirty="0">
              <a:solidFill>
                <a:srgbClr val="8661C5"/>
              </a:solidFill>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00" noProof="0" dirty="0">
                <a:hlinkClick r:id="rId9" action="ppaction://hlinksldjump"/>
              </a:rPr>
              <a:t>Produce daily market report</a:t>
            </a:r>
            <a:endParaRPr lang="en-US" sz="1000" noProof="0" dirty="0"/>
          </a:p>
          <a:p>
            <a:pPr marL="114300" indent="-114300" defTabSz="582780">
              <a:lnSpc>
                <a:spcPct val="110000"/>
              </a:lnSpc>
              <a:spcBef>
                <a:spcPct val="0"/>
              </a:spcBef>
              <a:spcAft>
                <a:spcPts val="300"/>
              </a:spcAft>
              <a:buSzTx/>
              <a:buFont typeface="Arial" panose="020B0604020202020204" pitchFamily="34" charset="0"/>
              <a:buChar char="•"/>
              <a:defRPr/>
            </a:pPr>
            <a:r>
              <a:rPr lang="en-US" sz="1000" noProof="0" dirty="0">
                <a:hlinkClick r:id="rId10" action="ppaction://hlinksldjump"/>
              </a:rPr>
              <a:t>Implement Know Your Customer (KYC) regulations</a:t>
            </a:r>
            <a:endParaRPr lang="en-US" sz="1000" dirty="0">
              <a:solidFill>
                <a:srgbClr val="8661C5"/>
              </a:solidFill>
            </a:endParaRPr>
          </a:p>
          <a:p>
            <a:pPr marL="114300" indent="-114300" defTabSz="582780">
              <a:lnSpc>
                <a:spcPct val="110000"/>
              </a:lnSpc>
              <a:spcBef>
                <a:spcPct val="0"/>
              </a:spcBef>
              <a:spcAft>
                <a:spcPts val="300"/>
              </a:spcAft>
              <a:buSzTx/>
              <a:buFont typeface="Arial" panose="020B0604020202020204" pitchFamily="34" charset="0"/>
              <a:buChar char="•"/>
              <a:defRPr/>
            </a:pPr>
            <a:endParaRPr lang="en-US" sz="1000" noProof="0" dirty="0">
              <a:solidFill>
                <a:srgbClr val="8661C5"/>
              </a:solidFill>
            </a:endParaRPr>
          </a:p>
        </p:txBody>
      </p:sp>
      <p:sp>
        <p:nvSpPr>
          <p:cNvPr id="60" name="Text Placeholder 10">
            <a:extLst>
              <a:ext uri="{FF2B5EF4-FFF2-40B4-BE49-F238E27FC236}">
                <a16:creationId xmlns:a16="http://schemas.microsoft.com/office/drawing/2014/main" id="{45560AE6-F2A3-666C-879B-151DA8C1D8EC}"/>
              </a:ext>
            </a:extLst>
          </p:cNvPr>
          <p:cNvSpPr txBox="1">
            <a:spLocks/>
          </p:cNvSpPr>
          <p:nvPr/>
        </p:nvSpPr>
        <p:spPr>
          <a:xfrm>
            <a:off x="8848290" y="2146775"/>
            <a:ext cx="808495"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Portfolio Manager</a:t>
            </a:r>
          </a:p>
        </p:txBody>
      </p:sp>
      <p:sp>
        <p:nvSpPr>
          <p:cNvPr id="62" name="Text Placeholder 10">
            <a:extLst>
              <a:ext uri="{FF2B5EF4-FFF2-40B4-BE49-F238E27FC236}">
                <a16:creationId xmlns:a16="http://schemas.microsoft.com/office/drawing/2014/main" id="{9638CA20-F555-7A23-27AC-E68EFA1198A1}"/>
              </a:ext>
            </a:extLst>
          </p:cNvPr>
          <p:cNvSpPr txBox="1">
            <a:spLocks/>
          </p:cNvSpPr>
          <p:nvPr/>
        </p:nvSpPr>
        <p:spPr>
          <a:xfrm>
            <a:off x="7504708" y="2146775"/>
            <a:ext cx="1296257"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Underwriting</a:t>
            </a:r>
          </a:p>
        </p:txBody>
      </p:sp>
      <p:sp>
        <p:nvSpPr>
          <p:cNvPr id="63" name="Text Placeholder 10">
            <a:extLst>
              <a:ext uri="{FF2B5EF4-FFF2-40B4-BE49-F238E27FC236}">
                <a16:creationId xmlns:a16="http://schemas.microsoft.com/office/drawing/2014/main" id="{3C5F09F2-CC0C-9C39-F45F-FCEFFC871D6B}"/>
              </a:ext>
            </a:extLst>
          </p:cNvPr>
          <p:cNvSpPr txBox="1">
            <a:spLocks/>
          </p:cNvSpPr>
          <p:nvPr/>
        </p:nvSpPr>
        <p:spPr>
          <a:xfrm>
            <a:off x="9773612" y="2146775"/>
            <a:ext cx="720189"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Branch Manager</a:t>
            </a:r>
          </a:p>
        </p:txBody>
      </p:sp>
      <p:sp>
        <p:nvSpPr>
          <p:cNvPr id="64" name="Text Placeholder 10">
            <a:extLst>
              <a:ext uri="{FF2B5EF4-FFF2-40B4-BE49-F238E27FC236}">
                <a16:creationId xmlns:a16="http://schemas.microsoft.com/office/drawing/2014/main" id="{13D65C09-3BC4-0FED-AF1F-3DFF62864FB7}"/>
              </a:ext>
            </a:extLst>
          </p:cNvPr>
          <p:cNvSpPr txBox="1">
            <a:spLocks/>
          </p:cNvSpPr>
          <p:nvPr/>
        </p:nvSpPr>
        <p:spPr>
          <a:xfrm>
            <a:off x="10588557" y="2146775"/>
            <a:ext cx="795087"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Customer Service</a:t>
            </a:r>
          </a:p>
        </p:txBody>
      </p:sp>
      <p:pic>
        <p:nvPicPr>
          <p:cNvPr id="65" name="Picture 64">
            <a:extLst>
              <a:ext uri="{FF2B5EF4-FFF2-40B4-BE49-F238E27FC236}">
                <a16:creationId xmlns:a16="http://schemas.microsoft.com/office/drawing/2014/main" id="{7DEEA5AB-FCB3-EC4D-943B-78033A1F03C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809936" y="1410852"/>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66" name="Picture 65">
            <a:extLst>
              <a:ext uri="{FF2B5EF4-FFF2-40B4-BE49-F238E27FC236}">
                <a16:creationId xmlns:a16="http://schemas.microsoft.com/office/drawing/2014/main" id="{84CDB5BD-25D4-C8CA-C4AF-2F796C8EB1C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790622" y="141596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67" name="Picture 66">
            <a:extLst>
              <a:ext uri="{FF2B5EF4-FFF2-40B4-BE49-F238E27FC236}">
                <a16:creationId xmlns:a16="http://schemas.microsoft.com/office/drawing/2014/main" id="{1D6D5F9F-9347-55E0-14D5-1903A60C27C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909637" y="1406636"/>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68" name="Picture 67">
            <a:extLst>
              <a:ext uri="{FF2B5EF4-FFF2-40B4-BE49-F238E27FC236}">
                <a16:creationId xmlns:a16="http://schemas.microsoft.com/office/drawing/2014/main" id="{2F93285D-0FEF-5D95-47C5-8B151DDE04B4}"/>
              </a:ext>
            </a:extLst>
          </p:cNvPr>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a:ext>
            </a:extLst>
          </a:blip>
          <a:srcRect/>
          <a:stretch/>
        </p:blipFill>
        <p:spPr>
          <a:xfrm>
            <a:off x="10639092" y="141596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cxnSp>
        <p:nvCxnSpPr>
          <p:cNvPr id="69" name="Straight Connector 68">
            <a:extLst>
              <a:ext uri="{FF2B5EF4-FFF2-40B4-BE49-F238E27FC236}">
                <a16:creationId xmlns:a16="http://schemas.microsoft.com/office/drawing/2014/main" id="{FF18D42E-25E4-19FA-221F-6539B94B3792}"/>
              </a:ext>
              <a:ext uri="{C183D7F6-B498-43B3-948B-1728B52AA6E4}">
                <adec:decorative xmlns:adec="http://schemas.microsoft.com/office/drawing/2017/decorative" val="1"/>
              </a:ext>
            </a:extLst>
          </p:cNvPr>
          <p:cNvCxnSpPr>
            <a:cxnSpLocks/>
          </p:cNvCxnSpPr>
          <p:nvPr/>
        </p:nvCxnSpPr>
        <p:spPr>
          <a:xfrm>
            <a:off x="329370" y="3823532"/>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29031D2-F7A4-5250-8DD0-F09158D74D8D}"/>
              </a:ext>
              <a:ext uri="{C183D7F6-B498-43B3-948B-1728B52AA6E4}">
                <adec:decorative xmlns:adec="http://schemas.microsoft.com/office/drawing/2017/decorative" val="1"/>
              </a:ext>
            </a:extLst>
          </p:cNvPr>
          <p:cNvCxnSpPr>
            <a:cxnSpLocks/>
          </p:cNvCxnSpPr>
          <p:nvPr/>
        </p:nvCxnSpPr>
        <p:spPr>
          <a:xfrm>
            <a:off x="329370" y="4739395"/>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DEA9841-0452-1EDC-7A3D-A791EAE288BD}"/>
              </a:ext>
              <a:ext uri="{C183D7F6-B498-43B3-948B-1728B52AA6E4}">
                <adec:decorative xmlns:adec="http://schemas.microsoft.com/office/drawing/2017/decorative" val="1"/>
              </a:ext>
            </a:extLst>
          </p:cNvPr>
          <p:cNvCxnSpPr>
            <a:cxnSpLocks/>
          </p:cNvCxnSpPr>
          <p:nvPr/>
        </p:nvCxnSpPr>
        <p:spPr>
          <a:xfrm>
            <a:off x="329370" y="6098024"/>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F377CB1A-5D5D-7F15-5AB2-302BDEAB8DDB}"/>
              </a:ext>
            </a:extLst>
          </p:cNvPr>
          <p:cNvGrpSpPr/>
          <p:nvPr/>
        </p:nvGrpSpPr>
        <p:grpSpPr>
          <a:xfrm>
            <a:off x="595907" y="3103882"/>
            <a:ext cx="5458065" cy="663836"/>
            <a:chOff x="6272784" y="1809256"/>
            <a:chExt cx="5458065" cy="663836"/>
          </a:xfrm>
        </p:grpSpPr>
        <p:sp>
          <p:nvSpPr>
            <p:cNvPr id="73" name="TextBox 72">
              <a:extLst>
                <a:ext uri="{FF2B5EF4-FFF2-40B4-BE49-F238E27FC236}">
                  <a16:creationId xmlns:a16="http://schemas.microsoft.com/office/drawing/2014/main" id="{B44C7216-FE9D-F0E8-D472-056D2B3B97AD}"/>
                </a:ext>
              </a:extLst>
            </p:cNvPr>
            <p:cNvSpPr txBox="1"/>
            <p:nvPr/>
          </p:nvSpPr>
          <p:spPr>
            <a:xfrm>
              <a:off x="6603643" y="1987286"/>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Increase client retention</a:t>
              </a:r>
            </a:p>
          </p:txBody>
        </p:sp>
        <p:sp>
          <p:nvSpPr>
            <p:cNvPr id="74" name="TextBox 73">
              <a:extLst>
                <a:ext uri="{FF2B5EF4-FFF2-40B4-BE49-F238E27FC236}">
                  <a16:creationId xmlns:a16="http://schemas.microsoft.com/office/drawing/2014/main" id="{C485637A-7634-E40E-2F4B-A87AE10DC0A4}"/>
                </a:ext>
              </a:extLst>
            </p:cNvPr>
            <p:cNvSpPr txBox="1"/>
            <p:nvPr/>
          </p:nvSpPr>
          <p:spPr>
            <a:xfrm>
              <a:off x="7655232" y="1809256"/>
              <a:ext cx="4075617" cy="663836"/>
            </a:xfrm>
            <a:prstGeom prst="rect">
              <a:avLst/>
            </a:prstGeom>
            <a:noFill/>
          </p:spPr>
          <p:txBody>
            <a:bodyPr wrap="square" lIns="0" tIns="0" rIns="0" bIns="0" anchor="ctr">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highlight>
                    <a:srgbClr val="FFFFFF"/>
                  </a:highlight>
                  <a:uLnTx/>
                  <a:uFillTx/>
                  <a:latin typeface="Segoe UI" panose="020B0502040204020203" pitchFamily="34" charset="0"/>
                  <a:ea typeface="+mn-ea"/>
                  <a:cs typeface="+mn-cs"/>
                </a:rPr>
                <a:t>Streamline operations for faster resolution of customer issues, providing tools for decision-making and strategy development. This can lead to higher customer satisfaction, increased customer lifetime value, and maximized customer investment portfolio.</a:t>
              </a:r>
              <a:endParaRPr kumimoji="0" lang="en-US" sz="800" b="1" i="0" u="none" strike="noStrike" kern="1200" cap="none" spc="0" normalizeH="0" baseline="0" noProof="0">
                <a:ln>
                  <a:noFill/>
                </a:ln>
                <a:solidFill>
                  <a:prstClr val="black"/>
                </a:solidFill>
                <a:effectLst/>
                <a:uLnTx/>
                <a:uFillTx/>
                <a:latin typeface="Segoe UI"/>
                <a:ea typeface="+mn-ea"/>
                <a:cs typeface="+mn-cs"/>
              </a:endParaRPr>
            </a:p>
          </p:txBody>
        </p:sp>
        <p:sp>
          <p:nvSpPr>
            <p:cNvPr id="75" name="Graphic 13" descr="Icon of a chart made of vertical lines with a line tracing the top of each, turning into an arrow pointing up">
              <a:extLst>
                <a:ext uri="{FF2B5EF4-FFF2-40B4-BE49-F238E27FC236}">
                  <a16:creationId xmlns:a16="http://schemas.microsoft.com/office/drawing/2014/main" id="{28E82D42-99C2-304D-5A54-2E1712441CE1}"/>
                </a:ext>
              </a:extLst>
            </p:cNvPr>
            <p:cNvSpPr>
              <a:spLocks noChangeAspect="1"/>
            </p:cNvSpPr>
            <p:nvPr/>
          </p:nvSpPr>
          <p:spPr>
            <a:xfrm>
              <a:off x="6272784" y="2044523"/>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grpSp>
        <p:nvGrpSpPr>
          <p:cNvPr id="76" name="Group 75">
            <a:extLst>
              <a:ext uri="{FF2B5EF4-FFF2-40B4-BE49-F238E27FC236}">
                <a16:creationId xmlns:a16="http://schemas.microsoft.com/office/drawing/2014/main" id="{ED3F1821-A125-C485-7E09-43D710213DFB}"/>
              </a:ext>
            </a:extLst>
          </p:cNvPr>
          <p:cNvGrpSpPr/>
          <p:nvPr/>
        </p:nvGrpSpPr>
        <p:grpSpPr>
          <a:xfrm>
            <a:off x="595907" y="3860462"/>
            <a:ext cx="5303834" cy="833113"/>
            <a:chOff x="6272784" y="2594470"/>
            <a:chExt cx="5303834" cy="833113"/>
          </a:xfrm>
        </p:grpSpPr>
        <p:sp>
          <p:nvSpPr>
            <p:cNvPr id="77" name="Graphic 13" descr="Icon of a chart made of vertical lines with a line tracing the top of each, turning into an arrow pointing up">
              <a:extLst>
                <a:ext uri="{FF2B5EF4-FFF2-40B4-BE49-F238E27FC236}">
                  <a16:creationId xmlns:a16="http://schemas.microsoft.com/office/drawing/2014/main" id="{4FB2496A-FFD4-9EED-F5A0-A997A8817D7C}"/>
                </a:ext>
              </a:extLst>
            </p:cNvPr>
            <p:cNvSpPr>
              <a:spLocks noChangeAspect="1"/>
            </p:cNvSpPr>
            <p:nvPr/>
          </p:nvSpPr>
          <p:spPr>
            <a:xfrm>
              <a:off x="6272784" y="2914375"/>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78" name="TextBox 77">
              <a:extLst>
                <a:ext uri="{FF2B5EF4-FFF2-40B4-BE49-F238E27FC236}">
                  <a16:creationId xmlns:a16="http://schemas.microsoft.com/office/drawing/2014/main" id="{F3C62FAA-1F45-29DE-C98F-03E710A7CEFA}"/>
                </a:ext>
              </a:extLst>
            </p:cNvPr>
            <p:cNvSpPr txBox="1"/>
            <p:nvPr/>
          </p:nvSpPr>
          <p:spPr>
            <a:xfrm>
              <a:off x="6603642" y="2857138"/>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Assets under management</a:t>
              </a:r>
            </a:p>
          </p:txBody>
        </p:sp>
        <p:sp>
          <p:nvSpPr>
            <p:cNvPr id="79" name="TextBox 78">
              <a:extLst>
                <a:ext uri="{FF2B5EF4-FFF2-40B4-BE49-F238E27FC236}">
                  <a16:creationId xmlns:a16="http://schemas.microsoft.com/office/drawing/2014/main" id="{44AC6444-058F-C5C7-F25D-842188DA19C5}"/>
                </a:ext>
              </a:extLst>
            </p:cNvPr>
            <p:cNvSpPr txBox="1"/>
            <p:nvPr/>
          </p:nvSpPr>
          <p:spPr>
            <a:xfrm>
              <a:off x="7655232" y="2594470"/>
              <a:ext cx="3921386" cy="833113"/>
            </a:xfrm>
            <a:prstGeom prst="rect">
              <a:avLst/>
            </a:prstGeom>
            <a:noFill/>
          </p:spPr>
          <p:txBody>
            <a:bodyPr wrap="square" lIns="0" tIns="0" rIns="0" bIns="0" anchor="ctr">
              <a:spAutoFit/>
            </a:bodyPr>
            <a:lstStyle/>
            <a:p>
              <a:pPr>
                <a:lnSpc>
                  <a:spcPct val="110000"/>
                </a:lnSpc>
                <a:defRPr/>
              </a:pPr>
              <a:r>
                <a:rPr lang="en-US" sz="1000" noProof="0">
                  <a:solidFill>
                    <a:srgbClr val="000000"/>
                  </a:solidFill>
                  <a:highlight>
                    <a:srgbClr val="FFFFFF"/>
                  </a:highlight>
                  <a:latin typeface="Segoe UI"/>
                  <a:cs typeface="Segoe UI"/>
                </a:rPr>
                <a:t>Differentiate </a:t>
              </a:r>
              <a:r>
                <a:rPr kumimoji="0" lang="en-US" sz="1000" b="0" i="0" u="none" strike="noStrike" kern="1200" cap="none" spc="0" normalizeH="0" baseline="0" noProof="0">
                  <a:ln>
                    <a:noFill/>
                  </a:ln>
                  <a:solidFill>
                    <a:srgbClr val="000000"/>
                  </a:solidFill>
                  <a:effectLst/>
                  <a:highlight>
                    <a:srgbClr val="FFFFFF"/>
                  </a:highlight>
                  <a:uLnTx/>
                  <a:uFillTx/>
                  <a:latin typeface="Segoe UI"/>
                  <a:cs typeface="Segoe UI"/>
                </a:rPr>
                <a:t>customer interactions from competitors to help increase market share; Reduce the time for comprehensive portfolio evaluation with change recommendations reflecting market dynamics; Build trust and confidence among clients leading to increased number of active investors.</a:t>
              </a:r>
              <a:r>
                <a:rPr lang="en-US" sz="1000" noProof="0">
                  <a:solidFill>
                    <a:srgbClr val="000000"/>
                  </a:solidFill>
                  <a:highlight>
                    <a:srgbClr val="FFFFFF"/>
                  </a:highlight>
                  <a:latin typeface="Segoe UI"/>
                  <a:cs typeface="Segoe UI"/>
                </a:rPr>
                <a:t> </a:t>
              </a:r>
              <a:endParaRPr kumimoji="0" lang="en-US" sz="1000" b="0" i="0" u="none" strike="noStrike" kern="1200" cap="none" spc="0" normalizeH="0" baseline="0" noProof="0">
                <a:ln>
                  <a:noFill/>
                </a:ln>
                <a:solidFill>
                  <a:srgbClr val="000000"/>
                </a:solidFill>
                <a:effectLst/>
                <a:highlight>
                  <a:srgbClr val="FFFFFF"/>
                </a:highlight>
                <a:uLnTx/>
                <a:uFillTx/>
                <a:latin typeface="Segoe UI" panose="020B0502040204020203" pitchFamily="34" charset="0"/>
                <a:ea typeface="+mn-ea"/>
                <a:cs typeface="+mn-cs"/>
              </a:endParaRPr>
            </a:p>
          </p:txBody>
        </p:sp>
      </p:grpSp>
      <p:grpSp>
        <p:nvGrpSpPr>
          <p:cNvPr id="80" name="Group 79">
            <a:extLst>
              <a:ext uri="{FF2B5EF4-FFF2-40B4-BE49-F238E27FC236}">
                <a16:creationId xmlns:a16="http://schemas.microsoft.com/office/drawing/2014/main" id="{A1C63B38-7FB6-DF6E-4DC1-AE1D283363D6}"/>
              </a:ext>
            </a:extLst>
          </p:cNvPr>
          <p:cNvGrpSpPr/>
          <p:nvPr/>
        </p:nvGrpSpPr>
        <p:grpSpPr>
          <a:xfrm>
            <a:off x="587741" y="4766334"/>
            <a:ext cx="5458065" cy="494559"/>
            <a:chOff x="6272784" y="3693779"/>
            <a:chExt cx="5458065" cy="494559"/>
          </a:xfrm>
        </p:grpSpPr>
        <p:sp>
          <p:nvSpPr>
            <p:cNvPr id="81" name="TextBox 80">
              <a:extLst>
                <a:ext uri="{FF2B5EF4-FFF2-40B4-BE49-F238E27FC236}">
                  <a16:creationId xmlns:a16="http://schemas.microsoft.com/office/drawing/2014/main" id="{22159A1A-24F7-25A1-6918-43A4E89A88A1}"/>
                </a:ext>
              </a:extLst>
            </p:cNvPr>
            <p:cNvSpPr txBox="1"/>
            <p:nvPr/>
          </p:nvSpPr>
          <p:spPr>
            <a:xfrm>
              <a:off x="6601968" y="3821268"/>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err="1">
                  <a:ln>
                    <a:noFill/>
                  </a:ln>
                  <a:solidFill>
                    <a:schemeClr val="accent2">
                      <a:lumMod val="50000"/>
                    </a:schemeClr>
                  </a:solidFill>
                  <a:effectLst/>
                  <a:uLnTx/>
                  <a:uFillTx/>
                  <a:latin typeface="Segoe UI Semibold"/>
                  <a:ea typeface="+mn-ea"/>
                  <a:cs typeface="Segoe UI Semibold" panose="020B0702040204020203" pitchFamily="34" charset="0"/>
                </a:rPr>
                <a:t>Opex</a:t>
              </a: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 % of revenue</a:t>
              </a:r>
            </a:p>
          </p:txBody>
        </p:sp>
        <p:sp>
          <p:nvSpPr>
            <p:cNvPr id="82" name="TextBox 81">
              <a:extLst>
                <a:ext uri="{FF2B5EF4-FFF2-40B4-BE49-F238E27FC236}">
                  <a16:creationId xmlns:a16="http://schemas.microsoft.com/office/drawing/2014/main" id="{21B8FC6D-1D14-51F1-8A2A-C51C1775C870}"/>
                </a:ext>
              </a:extLst>
            </p:cNvPr>
            <p:cNvSpPr txBox="1"/>
            <p:nvPr/>
          </p:nvSpPr>
          <p:spPr>
            <a:xfrm>
              <a:off x="7655232" y="3693779"/>
              <a:ext cx="4075617"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Improve productivity by leveraging automation to quickly prioritize and accomplish daily tasks, optimize processes, and save time and effort on daily tasks. </a:t>
              </a:r>
              <a:endPar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83" name="Graphic 47" descr="Icon of a piggy bank ">
              <a:extLst>
                <a:ext uri="{FF2B5EF4-FFF2-40B4-BE49-F238E27FC236}">
                  <a16:creationId xmlns:a16="http://schemas.microsoft.com/office/drawing/2014/main" id="{C48D64DC-1D64-6EF1-60B0-4900EFD00D5F}"/>
                </a:ext>
              </a:extLst>
            </p:cNvPr>
            <p:cNvSpPr>
              <a:spLocks noChangeAspect="1"/>
            </p:cNvSpPr>
            <p:nvPr/>
          </p:nvSpPr>
          <p:spPr>
            <a:xfrm>
              <a:off x="6272784" y="3878440"/>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grpSp>
        <p:nvGrpSpPr>
          <p:cNvPr id="84" name="Group 83">
            <a:extLst>
              <a:ext uri="{FF2B5EF4-FFF2-40B4-BE49-F238E27FC236}">
                <a16:creationId xmlns:a16="http://schemas.microsoft.com/office/drawing/2014/main" id="{3D4FE3E5-9502-89A9-413A-F8EAE91F55E3}"/>
              </a:ext>
            </a:extLst>
          </p:cNvPr>
          <p:cNvGrpSpPr/>
          <p:nvPr/>
        </p:nvGrpSpPr>
        <p:grpSpPr>
          <a:xfrm>
            <a:off x="595907" y="5410721"/>
            <a:ext cx="1192719" cy="461665"/>
            <a:chOff x="6272784" y="4721313"/>
            <a:chExt cx="1192719" cy="461665"/>
          </a:xfrm>
        </p:grpSpPr>
        <p:sp>
          <p:nvSpPr>
            <p:cNvPr id="85" name="TextBox 84">
              <a:extLst>
                <a:ext uri="{FF2B5EF4-FFF2-40B4-BE49-F238E27FC236}">
                  <a16:creationId xmlns:a16="http://schemas.microsoft.com/office/drawing/2014/main" id="{127F24E9-2E29-18B9-BFFC-DDEEF5400709}"/>
                </a:ext>
              </a:extLst>
            </p:cNvPr>
            <p:cNvSpPr txBox="1"/>
            <p:nvPr/>
          </p:nvSpPr>
          <p:spPr>
            <a:xfrm>
              <a:off x="6603643" y="4721313"/>
              <a:ext cx="861860" cy="461665"/>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Manage risk and compliance </a:t>
              </a:r>
            </a:p>
          </p:txBody>
        </p:sp>
        <p:sp>
          <p:nvSpPr>
            <p:cNvPr id="86" name="Graphic 47" descr="Icon of a piggy bank ">
              <a:extLst>
                <a:ext uri="{FF2B5EF4-FFF2-40B4-BE49-F238E27FC236}">
                  <a16:creationId xmlns:a16="http://schemas.microsoft.com/office/drawing/2014/main" id="{F3A9BF4F-6C89-432B-D1E7-DCEADFF6AF2F}"/>
                </a:ext>
              </a:extLst>
            </p:cNvPr>
            <p:cNvSpPr>
              <a:spLocks noChangeAspect="1"/>
            </p:cNvSpPr>
            <p:nvPr/>
          </p:nvSpPr>
          <p:spPr>
            <a:xfrm>
              <a:off x="6272784" y="4855429"/>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sp>
        <p:nvSpPr>
          <p:cNvPr id="87" name="TextBox 86">
            <a:extLst>
              <a:ext uri="{FF2B5EF4-FFF2-40B4-BE49-F238E27FC236}">
                <a16:creationId xmlns:a16="http://schemas.microsoft.com/office/drawing/2014/main" id="{56565B27-1F82-4574-3A6A-8FCAF3748715}"/>
              </a:ext>
            </a:extLst>
          </p:cNvPr>
          <p:cNvSpPr txBox="1"/>
          <p:nvPr/>
        </p:nvSpPr>
        <p:spPr>
          <a:xfrm>
            <a:off x="1978354" y="5375575"/>
            <a:ext cx="4075617"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Generate insights and content within the everyday flow of work, expedite investigations, and communicate more effectively to prevent and remediate compliance issues.</a:t>
            </a:r>
          </a:p>
        </p:txBody>
      </p:sp>
    </p:spTree>
    <p:extLst>
      <p:ext uri="{BB962C8B-B14F-4D97-AF65-F5344CB8AC3E}">
        <p14:creationId xmlns:p14="http://schemas.microsoft.com/office/powerpoint/2010/main" val="36140826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75AC2-3327-B98E-4728-990C8FADFFD8}"/>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18DC892B-7A31-A202-2D42-D21A3CC31D4D}"/>
              </a:ext>
              <a:ext uri="{C183D7F6-B498-43B3-948B-1728B52AA6E4}">
                <adec:decorative xmlns:adec="http://schemas.microsoft.com/office/drawing/2017/decorative" val="1"/>
              </a:ext>
            </a:extLst>
          </p:cNvPr>
          <p:cNvSpPr/>
          <p:nvPr/>
        </p:nvSpPr>
        <p:spPr bwMode="auto">
          <a:xfrm>
            <a:off x="3600835" y="5024655"/>
            <a:ext cx="1471549" cy="50883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9C27205E-AFB5-2F02-3F9F-7F36D5C2A13A}"/>
              </a:ext>
              <a:ext uri="{C183D7F6-B498-43B3-948B-1728B52AA6E4}">
                <adec:decorative xmlns:adec="http://schemas.microsoft.com/office/drawing/2017/decorative" val="1"/>
              </a:ext>
            </a:extLst>
          </p:cNvPr>
          <p:cNvSpPr/>
          <p:nvPr/>
        </p:nvSpPr>
        <p:spPr bwMode="auto">
          <a:xfrm>
            <a:off x="3717893" y="3006193"/>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Rounded Rectangle 23">
            <a:extLst>
              <a:ext uri="{FF2B5EF4-FFF2-40B4-BE49-F238E27FC236}">
                <a16:creationId xmlns:a16="http://schemas.microsoft.com/office/drawing/2014/main" id="{352AF212-9275-482F-7830-0116DC4F6640}"/>
              </a:ext>
              <a:ext uri="{C183D7F6-B498-43B3-948B-1728B52AA6E4}">
                <adec:decorative xmlns:adec="http://schemas.microsoft.com/office/drawing/2017/decorative" val="1"/>
              </a:ext>
            </a:extLst>
          </p:cNvPr>
          <p:cNvSpPr/>
          <p:nvPr/>
        </p:nvSpPr>
        <p:spPr bwMode="auto">
          <a:xfrm>
            <a:off x="4601780" y="2587632"/>
            <a:ext cx="6541532" cy="2054378"/>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4" name="Rounded Rectangle 39">
            <a:extLst>
              <a:ext uri="{FF2B5EF4-FFF2-40B4-BE49-F238E27FC236}">
                <a16:creationId xmlns:a16="http://schemas.microsoft.com/office/drawing/2014/main" id="{251B81DC-2E2F-CEFC-27D5-1B52AB716227}"/>
              </a:ext>
              <a:ext uri="{C183D7F6-B498-43B3-948B-1728B52AA6E4}">
                <adec:decorative xmlns:adec="http://schemas.microsoft.com/office/drawing/2017/decorative" val="1"/>
              </a:ext>
            </a:extLst>
          </p:cNvPr>
          <p:cNvSpPr/>
          <p:nvPr/>
        </p:nvSpPr>
        <p:spPr bwMode="auto">
          <a:xfrm>
            <a:off x="4654733" y="4729537"/>
            <a:ext cx="6562359" cy="1721878"/>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Rounded Rectangle 79">
            <a:extLst>
              <a:ext uri="{FF2B5EF4-FFF2-40B4-BE49-F238E27FC236}">
                <a16:creationId xmlns:a16="http://schemas.microsoft.com/office/drawing/2014/main" id="{C5FC9BAF-CA61-119D-CDBC-374CA2E4FB86}"/>
              </a:ext>
              <a:ext uri="{C183D7F6-B498-43B3-948B-1728B52AA6E4}">
                <adec:decorative xmlns:adec="http://schemas.microsoft.com/office/drawing/2017/decorative" val="1"/>
              </a:ext>
            </a:extLst>
          </p:cNvPr>
          <p:cNvSpPr/>
          <p:nvPr/>
        </p:nvSpPr>
        <p:spPr bwMode="auto">
          <a:xfrm>
            <a:off x="202367" y="1921056"/>
            <a:ext cx="3796712" cy="4701258"/>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80">
            <a:extLst>
              <a:ext uri="{FF2B5EF4-FFF2-40B4-BE49-F238E27FC236}">
                <a16:creationId xmlns:a16="http://schemas.microsoft.com/office/drawing/2014/main" id="{ED6FD13F-96CD-2E8D-F2CB-9D0B730C99E5}"/>
              </a:ext>
              <a:ext uri="{C183D7F6-B498-43B3-948B-1728B52AA6E4}">
                <adec:decorative xmlns:adec="http://schemas.microsoft.com/office/drawing/2017/decorative" val="1"/>
              </a:ext>
            </a:extLst>
          </p:cNvPr>
          <p:cNvSpPr/>
          <p:nvPr/>
        </p:nvSpPr>
        <p:spPr bwMode="auto">
          <a:xfrm>
            <a:off x="4451240" y="1918416"/>
            <a:ext cx="6808430" cy="4701258"/>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Rounded Rectangle 23">
            <a:extLst>
              <a:ext uri="{FF2B5EF4-FFF2-40B4-BE49-F238E27FC236}">
                <a16:creationId xmlns:a16="http://schemas.microsoft.com/office/drawing/2014/main" id="{08EC399D-5D9B-9C77-A4FF-99C86CDC9719}"/>
              </a:ext>
              <a:ext uri="{C183D7F6-B498-43B3-948B-1728B52AA6E4}">
                <adec:decorative xmlns:adec="http://schemas.microsoft.com/office/drawing/2017/decorative" val="1"/>
              </a:ext>
            </a:extLst>
          </p:cNvPr>
          <p:cNvSpPr/>
          <p:nvPr/>
        </p:nvSpPr>
        <p:spPr bwMode="auto">
          <a:xfrm>
            <a:off x="306732" y="2585534"/>
            <a:ext cx="3495724" cy="2056476"/>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Title 9">
            <a:extLst>
              <a:ext uri="{FF2B5EF4-FFF2-40B4-BE49-F238E27FC236}">
                <a16:creationId xmlns:a16="http://schemas.microsoft.com/office/drawing/2014/main" id="{E0E18216-5ACB-0C16-201A-5F8D3E9097C8}"/>
              </a:ext>
            </a:extLst>
          </p:cNvPr>
          <p:cNvSpPr>
            <a:spLocks noGrp="1"/>
          </p:cNvSpPr>
          <p:nvPr>
            <p:ph type="title"/>
          </p:nvPr>
        </p:nvSpPr>
        <p:spPr/>
        <p:txBody>
          <a:bodyPr/>
          <a:lstStyle/>
          <a:p>
            <a:r>
              <a:rPr lang="en-US" sz="3200" spc="-70" noProof="0"/>
              <a:t>Improve customer interactions and optimize costs in </a:t>
            </a:r>
            <a:r>
              <a:rPr lang="en-US" sz="3200" spc="-70" noProof="0">
                <a:solidFill>
                  <a:srgbClr val="0070C0"/>
                </a:solidFill>
              </a:rPr>
              <a:t>FSI</a:t>
            </a:r>
          </a:p>
        </p:txBody>
      </p:sp>
      <p:sp>
        <p:nvSpPr>
          <p:cNvPr id="7" name="Rectangle: Rounded Corners 10">
            <a:extLst>
              <a:ext uri="{FF2B5EF4-FFF2-40B4-BE49-F238E27FC236}">
                <a16:creationId xmlns:a16="http://schemas.microsoft.com/office/drawing/2014/main" id="{C29F7948-698E-E54D-0C9E-F08C402679A9}"/>
              </a:ext>
            </a:extLst>
          </p:cNvPr>
          <p:cNvSpPr/>
          <p:nvPr/>
        </p:nvSpPr>
        <p:spPr>
          <a:xfrm>
            <a:off x="426262" y="177830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5" name="Rectangle: Rounded Corners 10">
            <a:extLst>
              <a:ext uri="{FF2B5EF4-FFF2-40B4-BE49-F238E27FC236}">
                <a16:creationId xmlns:a16="http://schemas.microsoft.com/office/drawing/2014/main" id="{CDB4B834-95BF-81E7-C707-8D97C3E918D2}"/>
              </a:ext>
            </a:extLst>
          </p:cNvPr>
          <p:cNvSpPr/>
          <p:nvPr/>
        </p:nvSpPr>
        <p:spPr>
          <a:xfrm>
            <a:off x="1905910" y="177830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7" name="TextBox 26">
            <a:extLst>
              <a:ext uri="{FF2B5EF4-FFF2-40B4-BE49-F238E27FC236}">
                <a16:creationId xmlns:a16="http://schemas.microsoft.com/office/drawing/2014/main" id="{481D5AB3-20CA-C331-5FC7-BE11FA3EA28C}"/>
              </a:ext>
            </a:extLst>
          </p:cNvPr>
          <p:cNvSpPr txBox="1"/>
          <p:nvPr/>
        </p:nvSpPr>
        <p:spPr>
          <a:xfrm>
            <a:off x="450470" y="3123492"/>
            <a:ext cx="121764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Front office</a:t>
            </a:r>
          </a:p>
        </p:txBody>
      </p:sp>
      <p:sp>
        <p:nvSpPr>
          <p:cNvPr id="36" name="TextBox 35">
            <a:extLst>
              <a:ext uri="{FF2B5EF4-FFF2-40B4-BE49-F238E27FC236}">
                <a16:creationId xmlns:a16="http://schemas.microsoft.com/office/drawing/2014/main" id="{73673E36-3DB8-155B-46F6-6C9BE1494BD5}"/>
              </a:ext>
            </a:extLst>
          </p:cNvPr>
          <p:cNvSpPr txBox="1"/>
          <p:nvPr/>
        </p:nvSpPr>
        <p:spPr>
          <a:xfrm>
            <a:off x="1572885" y="2982667"/>
            <a:ext cx="2210922" cy="597471"/>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Providing a seamless and personalized customer experience is challenging while accessing data sources and maintaining compliance.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2" name="Rounded Rectangle 39">
            <a:extLst>
              <a:ext uri="{FF2B5EF4-FFF2-40B4-BE49-F238E27FC236}">
                <a16:creationId xmlns:a16="http://schemas.microsoft.com/office/drawing/2014/main" id="{BF1D3363-7B31-1515-5DBD-CB57D556FAB5}"/>
              </a:ext>
              <a:ext uri="{C183D7F6-B498-43B3-948B-1728B52AA6E4}">
                <adec:decorative xmlns:adec="http://schemas.microsoft.com/office/drawing/2017/decorative" val="1"/>
              </a:ext>
            </a:extLst>
          </p:cNvPr>
          <p:cNvSpPr/>
          <p:nvPr/>
        </p:nvSpPr>
        <p:spPr bwMode="auto">
          <a:xfrm>
            <a:off x="319432" y="4812909"/>
            <a:ext cx="3495724" cy="1638506"/>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EAA00"/>
              </a:solidFill>
              <a:effectLst/>
              <a:uLnTx/>
              <a:uFillTx/>
              <a:latin typeface="Segoe UI"/>
              <a:ea typeface="Segoe UI" pitchFamily="34" charset="0"/>
              <a:cs typeface="Segoe UI" pitchFamily="34" charset="0"/>
            </a:endParaRPr>
          </a:p>
        </p:txBody>
      </p:sp>
      <p:sp>
        <p:nvSpPr>
          <p:cNvPr id="63" name="TextBox 62">
            <a:extLst>
              <a:ext uri="{FF2B5EF4-FFF2-40B4-BE49-F238E27FC236}">
                <a16:creationId xmlns:a16="http://schemas.microsoft.com/office/drawing/2014/main" id="{9774D396-3A9A-9A57-B7FE-C63E3A78DB20}"/>
              </a:ext>
            </a:extLst>
          </p:cNvPr>
          <p:cNvSpPr txBox="1"/>
          <p:nvPr/>
        </p:nvSpPr>
        <p:spPr>
          <a:xfrm>
            <a:off x="489333" y="5089009"/>
            <a:ext cx="93467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Back office</a:t>
            </a:r>
          </a:p>
        </p:txBody>
      </p:sp>
      <p:sp>
        <p:nvSpPr>
          <p:cNvPr id="40" name="TextBox 39">
            <a:extLst>
              <a:ext uri="{FF2B5EF4-FFF2-40B4-BE49-F238E27FC236}">
                <a16:creationId xmlns:a16="http://schemas.microsoft.com/office/drawing/2014/main" id="{7A58A959-665F-9462-2B17-168926209C54}"/>
              </a:ext>
            </a:extLst>
          </p:cNvPr>
          <p:cNvSpPr txBox="1"/>
          <p:nvPr/>
        </p:nvSpPr>
        <p:spPr>
          <a:xfrm>
            <a:off x="1572885" y="5033200"/>
            <a:ext cx="2093393" cy="489634"/>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Complex procedures, lack of clear guidelines, and repetitive tasks can hinder productivity.</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 name="Rectangle: Rounded Corners 10">
            <a:extLst>
              <a:ext uri="{FF2B5EF4-FFF2-40B4-BE49-F238E27FC236}">
                <a16:creationId xmlns:a16="http://schemas.microsoft.com/office/drawing/2014/main" id="{C87A150C-A006-7FAC-7185-3803C9ADD230}"/>
              </a:ext>
            </a:extLst>
          </p:cNvPr>
          <p:cNvSpPr/>
          <p:nvPr/>
        </p:nvSpPr>
        <p:spPr>
          <a:xfrm>
            <a:off x="4599657" y="176072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29" name="AI Prospecting 2">
            <a:extLst>
              <a:ext uri="{FF2B5EF4-FFF2-40B4-BE49-F238E27FC236}">
                <a16:creationId xmlns:a16="http://schemas.microsoft.com/office/drawing/2014/main" id="{9F765050-D9F3-BDB1-2D72-A063B80B74A0}"/>
              </a:ext>
            </a:extLst>
          </p:cNvPr>
          <p:cNvSpPr txBox="1"/>
          <p:nvPr/>
        </p:nvSpPr>
        <p:spPr>
          <a:xfrm>
            <a:off x="4732426" y="2643550"/>
            <a:ext cx="2791243"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1000" noProof="0">
                <a:solidFill>
                  <a:srgbClr val="0070C0"/>
                </a:solidFill>
                <a:latin typeface="Segoe UI Semibold"/>
                <a:cs typeface="Segoe UI" panose="020B0502040204020203" pitchFamily="34" charset="0"/>
                <a:hlinkClick r:id="rId3" action="ppaction://hlinksldjump"/>
              </a:rPr>
              <a:t>Financial advisory support system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18" name="AI Prospecting 2">
            <a:extLst>
              <a:ext uri="{FF2B5EF4-FFF2-40B4-BE49-F238E27FC236}">
                <a16:creationId xmlns:a16="http://schemas.microsoft.com/office/drawing/2014/main" id="{21A617F7-2CBC-A5C3-5A8D-DA3AF2D0FBE0}"/>
              </a:ext>
            </a:extLst>
          </p:cNvPr>
          <p:cNvSpPr txBox="1"/>
          <p:nvPr/>
        </p:nvSpPr>
        <p:spPr>
          <a:xfrm>
            <a:off x="4850330" y="2898494"/>
            <a:ext cx="2447988"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In Banking deliver personalized and effective support to clients.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34" name="TextBox 33">
            <a:extLst>
              <a:ext uri="{FF2B5EF4-FFF2-40B4-BE49-F238E27FC236}">
                <a16:creationId xmlns:a16="http://schemas.microsoft.com/office/drawing/2014/main" id="{50610403-957F-9E22-2B8C-524CA400979C}"/>
              </a:ext>
            </a:extLst>
          </p:cNvPr>
          <p:cNvSpPr txBox="1"/>
          <p:nvPr/>
        </p:nvSpPr>
        <p:spPr>
          <a:xfrm>
            <a:off x="4669093" y="4921897"/>
            <a:ext cx="298487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4" action="ppaction://hlinksldjump"/>
              </a:rPr>
              <a:t>Process a claim - Extend</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24" name="Efficient Updating CRM 2">
            <a:extLst>
              <a:ext uri="{FF2B5EF4-FFF2-40B4-BE49-F238E27FC236}">
                <a16:creationId xmlns:a16="http://schemas.microsoft.com/office/drawing/2014/main" id="{F855A6FD-A56E-DD1E-9DC8-3A758464A347}"/>
              </a:ext>
            </a:extLst>
          </p:cNvPr>
          <p:cNvSpPr txBox="1"/>
          <p:nvPr/>
        </p:nvSpPr>
        <p:spPr>
          <a:xfrm>
            <a:off x="4850330" y="5128311"/>
            <a:ext cx="2560120"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For Insurance simplify the claims process with improved data access and communications,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21" name="Picture 20">
            <a:extLst>
              <a:ext uri="{FF2B5EF4-FFF2-40B4-BE49-F238E27FC236}">
                <a16:creationId xmlns:a16="http://schemas.microsoft.com/office/drawing/2014/main" id="{4177DA6C-1405-1B0A-1A42-7DC3618E9C6E}"/>
              </a:ext>
              <a:ext uri="{C183D7F6-B498-43B3-948B-1728B52AA6E4}">
                <adec:decorative xmlns:adec="http://schemas.microsoft.com/office/drawing/2017/decorative" val="1"/>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10529628" y="3580138"/>
            <a:ext cx="2176500" cy="3277862"/>
          </a:xfrm>
          <a:prstGeom prst="rect">
            <a:avLst/>
          </a:prstGeom>
        </p:spPr>
      </p:pic>
      <p:sp>
        <p:nvSpPr>
          <p:cNvPr id="4" name="TextBox 3">
            <a:extLst>
              <a:ext uri="{FF2B5EF4-FFF2-40B4-BE49-F238E27FC236}">
                <a16:creationId xmlns:a16="http://schemas.microsoft.com/office/drawing/2014/main" id="{4A709DBE-495A-07C6-5F19-E610B0C818F3}"/>
              </a:ext>
            </a:extLst>
          </p:cNvPr>
          <p:cNvSpPr txBox="1"/>
          <p:nvPr/>
        </p:nvSpPr>
        <p:spPr>
          <a:xfrm>
            <a:off x="4567492" y="3317805"/>
            <a:ext cx="298487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6" action="ppaction://hlinksldjump"/>
              </a:rPr>
              <a:t>Create a quote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5" name="AI Prospecting 2">
            <a:extLst>
              <a:ext uri="{FF2B5EF4-FFF2-40B4-BE49-F238E27FC236}">
                <a16:creationId xmlns:a16="http://schemas.microsoft.com/office/drawing/2014/main" id="{E6C5B87B-0DD5-D6D3-48E3-B5892D8B27D1}"/>
              </a:ext>
            </a:extLst>
          </p:cNvPr>
          <p:cNvSpPr txBox="1"/>
          <p:nvPr/>
        </p:nvSpPr>
        <p:spPr>
          <a:xfrm>
            <a:off x="8126370" y="2656551"/>
            <a:ext cx="2278208"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7" action="ppaction://hlinksldjump"/>
              </a:rPr>
              <a:t>Issue a policy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 name="TextBox 2">
            <a:extLst>
              <a:ext uri="{FF2B5EF4-FFF2-40B4-BE49-F238E27FC236}">
                <a16:creationId xmlns:a16="http://schemas.microsoft.com/office/drawing/2014/main" id="{1DBDA297-5852-F64B-875D-2C1EBFDEDF01}"/>
              </a:ext>
            </a:extLst>
          </p:cNvPr>
          <p:cNvSpPr txBox="1"/>
          <p:nvPr/>
        </p:nvSpPr>
        <p:spPr>
          <a:xfrm>
            <a:off x="7872546" y="3337936"/>
            <a:ext cx="298487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8" action="ppaction://hlinksldjump"/>
              </a:rPr>
              <a:t>AI-assisted broker portfolio management - Extend</a:t>
            </a: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rPr>
              <a:t> </a:t>
            </a:r>
          </a:p>
        </p:txBody>
      </p:sp>
      <p:sp>
        <p:nvSpPr>
          <p:cNvPr id="8" name="AI Prospecting 2">
            <a:extLst>
              <a:ext uri="{FF2B5EF4-FFF2-40B4-BE49-F238E27FC236}">
                <a16:creationId xmlns:a16="http://schemas.microsoft.com/office/drawing/2014/main" id="{71A37B48-2244-05DA-7A8F-38B0BEE9F9A7}"/>
              </a:ext>
            </a:extLst>
          </p:cNvPr>
          <p:cNvSpPr txBox="1"/>
          <p:nvPr/>
        </p:nvSpPr>
        <p:spPr>
          <a:xfrm>
            <a:off x="7956590" y="2906308"/>
            <a:ext cx="2447988"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For Insurance get assistance with the steps of personalizing a policy and communications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9" name="AI Prospecting 2">
            <a:extLst>
              <a:ext uri="{FF2B5EF4-FFF2-40B4-BE49-F238E27FC236}">
                <a16:creationId xmlns:a16="http://schemas.microsoft.com/office/drawing/2014/main" id="{BE5AA8BC-4867-199D-BFAD-AA09A08E5C99}"/>
              </a:ext>
            </a:extLst>
          </p:cNvPr>
          <p:cNvSpPr txBox="1"/>
          <p:nvPr/>
        </p:nvSpPr>
        <p:spPr>
          <a:xfrm>
            <a:off x="8006369" y="3529533"/>
            <a:ext cx="2766405"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For Capital markets, create recommendations based on analyzing portfolios and current events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6" name="AI Prospecting 2">
            <a:extLst>
              <a:ext uri="{FF2B5EF4-FFF2-40B4-BE49-F238E27FC236}">
                <a16:creationId xmlns:a16="http://schemas.microsoft.com/office/drawing/2014/main" id="{FFD4CE73-F94E-69EB-C7E0-BDAAD058F6F1}"/>
              </a:ext>
            </a:extLst>
          </p:cNvPr>
          <p:cNvSpPr txBox="1"/>
          <p:nvPr/>
        </p:nvSpPr>
        <p:spPr>
          <a:xfrm>
            <a:off x="4872006" y="3505256"/>
            <a:ext cx="2447988" cy="44512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For Insurance access knowledge repositories and craft communications to quickly create a quote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 name="TextBox 1">
            <a:extLst>
              <a:ext uri="{FF2B5EF4-FFF2-40B4-BE49-F238E27FC236}">
                <a16:creationId xmlns:a16="http://schemas.microsoft.com/office/drawing/2014/main" id="{64700E33-5DCB-7906-294B-FE0318C45E51}"/>
              </a:ext>
            </a:extLst>
          </p:cNvPr>
          <p:cNvSpPr txBox="1"/>
          <p:nvPr/>
        </p:nvSpPr>
        <p:spPr>
          <a:xfrm>
            <a:off x="4669093" y="5583961"/>
            <a:ext cx="298487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9" action="ppaction://hlinksldjump"/>
              </a:rPr>
              <a:t>Speed credit memo generation - Extend</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11" name="Efficient Updating CRM 2">
            <a:extLst>
              <a:ext uri="{FF2B5EF4-FFF2-40B4-BE49-F238E27FC236}">
                <a16:creationId xmlns:a16="http://schemas.microsoft.com/office/drawing/2014/main" id="{B9D84BCF-802F-02EC-1679-BA4904BECF17}"/>
              </a:ext>
            </a:extLst>
          </p:cNvPr>
          <p:cNvSpPr txBox="1"/>
          <p:nvPr/>
        </p:nvSpPr>
        <p:spPr>
          <a:xfrm>
            <a:off x="4850330" y="5790375"/>
            <a:ext cx="2560120"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In Banking speed the loan process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2" name="TextBox 11">
            <a:extLst>
              <a:ext uri="{FF2B5EF4-FFF2-40B4-BE49-F238E27FC236}">
                <a16:creationId xmlns:a16="http://schemas.microsoft.com/office/drawing/2014/main" id="{8E393156-A779-2034-59DC-AA5F3226D92C}"/>
              </a:ext>
            </a:extLst>
          </p:cNvPr>
          <p:cNvSpPr txBox="1"/>
          <p:nvPr/>
        </p:nvSpPr>
        <p:spPr>
          <a:xfrm>
            <a:off x="7668325" y="4921897"/>
            <a:ext cx="2984872" cy="307777"/>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0" action="ppaction://hlinksldjump"/>
              </a:rPr>
              <a:t>Implement Know Your Customer (KYC) regulations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13" name="Efficient Updating CRM 2">
            <a:extLst>
              <a:ext uri="{FF2B5EF4-FFF2-40B4-BE49-F238E27FC236}">
                <a16:creationId xmlns:a16="http://schemas.microsoft.com/office/drawing/2014/main" id="{11A47903-76E7-01BB-D31C-DBA9C12C3215}"/>
              </a:ext>
            </a:extLst>
          </p:cNvPr>
          <p:cNvSpPr txBox="1"/>
          <p:nvPr/>
        </p:nvSpPr>
        <p:spPr>
          <a:xfrm>
            <a:off x="7862611" y="5291189"/>
            <a:ext cx="2560120"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Simplify the process of verifying sources of money</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7" name="TextBox 16">
            <a:extLst>
              <a:ext uri="{FF2B5EF4-FFF2-40B4-BE49-F238E27FC236}">
                <a16:creationId xmlns:a16="http://schemas.microsoft.com/office/drawing/2014/main" id="{B4080F71-1432-34FA-217C-C07243EE49A5}"/>
              </a:ext>
            </a:extLst>
          </p:cNvPr>
          <p:cNvSpPr txBox="1"/>
          <p:nvPr/>
        </p:nvSpPr>
        <p:spPr>
          <a:xfrm>
            <a:off x="4567492" y="4028777"/>
            <a:ext cx="298487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1" action="ppaction://hlinksldjump"/>
              </a:rPr>
              <a:t>Produce daily market reports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0" name="AI Prospecting 2">
            <a:extLst>
              <a:ext uri="{FF2B5EF4-FFF2-40B4-BE49-F238E27FC236}">
                <a16:creationId xmlns:a16="http://schemas.microsoft.com/office/drawing/2014/main" id="{9DBC11B9-E4A7-5AE8-6729-19CCD7469408}"/>
              </a:ext>
            </a:extLst>
          </p:cNvPr>
          <p:cNvSpPr txBox="1"/>
          <p:nvPr/>
        </p:nvSpPr>
        <p:spPr>
          <a:xfrm>
            <a:off x="4872006" y="4216228"/>
            <a:ext cx="2447988" cy="292772"/>
          </a:xfrm>
          <a:prstGeom prst="rect">
            <a:avLst/>
          </a:prstGeom>
          <a:noFill/>
        </p:spPr>
        <p:txBody>
          <a:bodyPr wrap="square" lIns="0" tIns="0" rIns="0" bIns="0" rtlCol="0">
            <a:spAutoFit/>
          </a:bodyPr>
          <a:lstStyle/>
          <a:p>
            <a:pPr lvl="0" algn="ctr">
              <a:lnSpc>
                <a:spcPct val="110000"/>
              </a:lnSpc>
              <a:defRPr/>
            </a:pPr>
            <a:r>
              <a:rPr lang="en-US" sz="900">
                <a:solidFill>
                  <a:srgbClr val="000000"/>
                </a:solidFill>
                <a:latin typeface="Segoe UI" panose="020B0502040204020203" pitchFamily="34" charset="0"/>
                <a:cs typeface="Segoe UI" panose="020B0502040204020203" pitchFamily="34" charset="0"/>
              </a:rPr>
              <a:t>For Capital markets, create a daily report for customers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138477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75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75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75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75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P spid="18" grpId="0"/>
      <p:bldP spid="24" grpId="0"/>
      <p:bldP spid="8" grpId="0"/>
      <p:bldP spid="19" grpId="0"/>
      <p:bldP spid="26" grpId="0"/>
      <p:bldP spid="11" grpId="0"/>
      <p:bldP spid="13"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3685-3E6C-AEC7-0899-38B4FB55FADA}"/>
            </a:ext>
          </a:extLst>
        </p:cNvPr>
        <p:cNvGrpSpPr/>
        <p:nvPr/>
      </p:nvGrpSpPr>
      <p:grpSpPr>
        <a:xfrm>
          <a:off x="0" y="0"/>
          <a:ext cx="0" cy="0"/>
          <a:chOff x="0" y="0"/>
          <a:chExt cx="0" cy="0"/>
        </a:xfrm>
      </p:grpSpPr>
      <p:sp>
        <p:nvSpPr>
          <p:cNvPr id="32" name="Title 31">
            <a:extLst>
              <a:ext uri="{FF2B5EF4-FFF2-40B4-BE49-F238E27FC236}">
                <a16:creationId xmlns:a16="http://schemas.microsoft.com/office/drawing/2014/main" id="{E8C57B36-E3C7-F5AE-BE1E-746D8A86FFA7}"/>
              </a:ext>
            </a:extLst>
          </p:cNvPr>
          <p:cNvSpPr>
            <a:spLocks noGrp="1"/>
          </p:cNvSpPr>
          <p:nvPr>
            <p:ph type="title"/>
          </p:nvPr>
        </p:nvSpPr>
        <p:spPr>
          <a:xfrm>
            <a:off x="584200" y="387766"/>
            <a:ext cx="5672544" cy="263149"/>
          </a:xfrm>
        </p:spPr>
        <p:txBody>
          <a:bodyPr/>
          <a:lstStyle/>
          <a:p>
            <a:r>
              <a:rPr lang="en-US" noProof="0">
                <a:solidFill>
                  <a:srgbClr val="0078D4"/>
                </a:solidFill>
              </a:rPr>
              <a:t>Banking | </a:t>
            </a:r>
            <a:r>
              <a:rPr lang="en-US" noProof="0"/>
              <a:t>Financial advisory support system</a:t>
            </a:r>
          </a:p>
        </p:txBody>
      </p:sp>
      <p:sp>
        <p:nvSpPr>
          <p:cNvPr id="92" name="Text Placeholder 46">
            <a:extLst>
              <a:ext uri="{FF2B5EF4-FFF2-40B4-BE49-F238E27FC236}">
                <a16:creationId xmlns:a16="http://schemas.microsoft.com/office/drawing/2014/main" id="{E7D0ECC3-5733-95DB-CA36-CDB7A0237650}"/>
              </a:ext>
            </a:extLst>
          </p:cNvPr>
          <p:cNvSpPr>
            <a:spLocks noGrp="1"/>
          </p:cNvSpPr>
          <p:nvPr>
            <p:ph type="body" sz="quarter" idx="11"/>
          </p:nvPr>
        </p:nvSpPr>
        <p:spPr>
          <a:xfrm>
            <a:off x="584200" y="1593881"/>
            <a:ext cx="2808000" cy="345600"/>
          </a:xfrm>
        </p:spPr>
        <p:txBody>
          <a:bodyPr/>
          <a:lstStyle/>
          <a:p>
            <a:r>
              <a:rPr lang="en-US" spc="-30" noProof="0"/>
              <a:t>1. Summarize customer support issues</a:t>
            </a:r>
          </a:p>
        </p:txBody>
      </p:sp>
      <p:sp>
        <p:nvSpPr>
          <p:cNvPr id="93" name="Text Placeholder 47">
            <a:extLst>
              <a:ext uri="{FF2B5EF4-FFF2-40B4-BE49-F238E27FC236}">
                <a16:creationId xmlns:a16="http://schemas.microsoft.com/office/drawing/2014/main" id="{970FF1F8-91A3-6470-DC91-5889F93761E1}"/>
              </a:ext>
            </a:extLst>
          </p:cNvPr>
          <p:cNvSpPr>
            <a:spLocks noGrp="1"/>
          </p:cNvSpPr>
          <p:nvPr>
            <p:ph type="body" sz="quarter" idx="12"/>
          </p:nvPr>
        </p:nvSpPr>
        <p:spPr>
          <a:xfrm>
            <a:off x="584200" y="4052218"/>
            <a:ext cx="2808000" cy="345600"/>
          </a:xfrm>
        </p:spPr>
        <p:txBody>
          <a:bodyPr/>
          <a:lstStyle/>
          <a:p>
            <a:r>
              <a:rPr lang="en-US" noProof="0"/>
              <a:t>6. Support Center response plans</a:t>
            </a:r>
          </a:p>
        </p:txBody>
      </p:sp>
      <p:sp>
        <p:nvSpPr>
          <p:cNvPr id="94" name="Text Placeholder 48">
            <a:extLst>
              <a:ext uri="{FF2B5EF4-FFF2-40B4-BE49-F238E27FC236}">
                <a16:creationId xmlns:a16="http://schemas.microsoft.com/office/drawing/2014/main" id="{54744EEC-2F6D-5B49-CDAE-B2675FF735D6}"/>
              </a:ext>
            </a:extLst>
          </p:cNvPr>
          <p:cNvSpPr>
            <a:spLocks noGrp="1"/>
          </p:cNvSpPr>
          <p:nvPr>
            <p:ph type="body" sz="quarter" idx="13"/>
          </p:nvPr>
        </p:nvSpPr>
        <p:spPr>
          <a:xfrm>
            <a:off x="4047840" y="1593881"/>
            <a:ext cx="2808000" cy="345600"/>
          </a:xfrm>
        </p:spPr>
        <p:txBody>
          <a:bodyPr/>
          <a:lstStyle/>
          <a:p>
            <a:r>
              <a:rPr lang="en-US" noProof="0"/>
              <a:t>2. Resolve complex customer issues</a:t>
            </a:r>
          </a:p>
        </p:txBody>
      </p:sp>
      <p:sp>
        <p:nvSpPr>
          <p:cNvPr id="95" name="Text Placeholder 49">
            <a:extLst>
              <a:ext uri="{FF2B5EF4-FFF2-40B4-BE49-F238E27FC236}">
                <a16:creationId xmlns:a16="http://schemas.microsoft.com/office/drawing/2014/main" id="{A797927A-4567-AEA3-3E84-22AC8C0B6E40}"/>
              </a:ext>
            </a:extLst>
          </p:cNvPr>
          <p:cNvSpPr>
            <a:spLocks noGrp="1"/>
          </p:cNvSpPr>
          <p:nvPr>
            <p:ph type="body" sz="quarter" idx="14"/>
          </p:nvPr>
        </p:nvSpPr>
        <p:spPr>
          <a:xfrm>
            <a:off x="4047840" y="4052218"/>
            <a:ext cx="2808000" cy="345600"/>
          </a:xfrm>
        </p:spPr>
        <p:txBody>
          <a:bodyPr/>
          <a:lstStyle/>
          <a:p>
            <a:r>
              <a:rPr lang="en-US" noProof="0" dirty="0"/>
              <a:t>5. Review quality assurance data</a:t>
            </a:r>
          </a:p>
        </p:txBody>
      </p:sp>
      <p:sp>
        <p:nvSpPr>
          <p:cNvPr id="98" name="Text Placeholder 50">
            <a:extLst>
              <a:ext uri="{FF2B5EF4-FFF2-40B4-BE49-F238E27FC236}">
                <a16:creationId xmlns:a16="http://schemas.microsoft.com/office/drawing/2014/main" id="{0BEF703D-7BE2-24F6-1728-C2E9B4AF7A6B}"/>
              </a:ext>
            </a:extLst>
          </p:cNvPr>
          <p:cNvSpPr>
            <a:spLocks noGrp="1"/>
          </p:cNvSpPr>
          <p:nvPr>
            <p:ph type="body" sz="quarter" idx="15"/>
          </p:nvPr>
        </p:nvSpPr>
        <p:spPr>
          <a:xfrm>
            <a:off x="7511481" y="1593881"/>
            <a:ext cx="2808000" cy="345600"/>
          </a:xfrm>
        </p:spPr>
        <p:txBody>
          <a:bodyPr/>
          <a:lstStyle/>
          <a:p>
            <a:r>
              <a:rPr lang="en-US" noProof="0"/>
              <a:t>3. Prepare for department meeting</a:t>
            </a:r>
          </a:p>
        </p:txBody>
      </p:sp>
      <p:sp>
        <p:nvSpPr>
          <p:cNvPr id="99" name="Text Placeholder 51">
            <a:extLst>
              <a:ext uri="{FF2B5EF4-FFF2-40B4-BE49-F238E27FC236}">
                <a16:creationId xmlns:a16="http://schemas.microsoft.com/office/drawing/2014/main" id="{D5155C27-7364-7092-8993-7D545EC124B8}"/>
              </a:ext>
            </a:extLst>
          </p:cNvPr>
          <p:cNvSpPr>
            <a:spLocks noGrp="1"/>
          </p:cNvSpPr>
          <p:nvPr>
            <p:ph type="body" sz="quarter" idx="16"/>
          </p:nvPr>
        </p:nvSpPr>
        <p:spPr>
          <a:xfrm>
            <a:off x="7511481" y="4052218"/>
            <a:ext cx="2808000" cy="345600"/>
          </a:xfrm>
        </p:spPr>
        <p:txBody>
          <a:bodyPr/>
          <a:lstStyle/>
          <a:p>
            <a:r>
              <a:rPr lang="en-US" noProof="0"/>
              <a:t>4. Identify potential training needs</a:t>
            </a:r>
          </a:p>
        </p:txBody>
      </p:sp>
      <p:sp>
        <p:nvSpPr>
          <p:cNvPr id="55" name="Text Placeholder 54">
            <a:extLst>
              <a:ext uri="{FF2B5EF4-FFF2-40B4-BE49-F238E27FC236}">
                <a16:creationId xmlns:a16="http://schemas.microsoft.com/office/drawing/2014/main" id="{E4AA91E4-E1A9-7676-F97D-0C7F799A9DA8}"/>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100" name="Text Placeholder 53">
            <a:extLst>
              <a:ext uri="{FF2B5EF4-FFF2-40B4-BE49-F238E27FC236}">
                <a16:creationId xmlns:a16="http://schemas.microsoft.com/office/drawing/2014/main" id="{0C38ED82-1877-63C2-2C69-FDCB4E579F59}"/>
              </a:ext>
            </a:extLst>
          </p:cNvPr>
          <p:cNvSpPr>
            <a:spLocks noGrp="1"/>
          </p:cNvSpPr>
          <p:nvPr>
            <p:ph type="body" sz="quarter" idx="18"/>
          </p:nvPr>
        </p:nvSpPr>
        <p:spPr>
          <a:xfrm>
            <a:off x="584200" y="2032188"/>
            <a:ext cx="2808000" cy="626701"/>
          </a:xfrm>
        </p:spPr>
        <p:txBody>
          <a:bodyPr/>
          <a:lstStyle/>
          <a:p>
            <a:r>
              <a:rPr lang="en-US" noProof="0"/>
              <a:t>Prompt Copilot to compile a table of high-priority customer issues from yesterday, sorted by severity and potential financial impact. Copilot pulls data from your CRM ticketing solution.</a:t>
            </a:r>
          </a:p>
        </p:txBody>
      </p:sp>
      <p:sp>
        <p:nvSpPr>
          <p:cNvPr id="101" name="Text Placeholder 54">
            <a:extLst>
              <a:ext uri="{FF2B5EF4-FFF2-40B4-BE49-F238E27FC236}">
                <a16:creationId xmlns:a16="http://schemas.microsoft.com/office/drawing/2014/main" id="{C69A7172-FED1-2E44-D7A0-3191032EBB68}"/>
              </a:ext>
            </a:extLst>
          </p:cNvPr>
          <p:cNvSpPr>
            <a:spLocks noGrp="1"/>
          </p:cNvSpPr>
          <p:nvPr>
            <p:ph type="body" sz="quarter" idx="19"/>
          </p:nvPr>
        </p:nvSpPr>
        <p:spPr>
          <a:xfrm>
            <a:off x="4047840" y="2032188"/>
            <a:ext cx="2808000" cy="626701"/>
          </a:xfrm>
        </p:spPr>
        <p:txBody>
          <a:bodyPr/>
          <a:lstStyle/>
          <a:p>
            <a:r>
              <a:rPr lang="en-US" noProof="0"/>
              <a:t>Ask Copilot for the protocol to address the disputed transaction. Copilot provides a suggestion based on internal documents. Prompt Copilot to draft a message to address the disputed item.</a:t>
            </a:r>
          </a:p>
        </p:txBody>
      </p:sp>
      <p:sp>
        <p:nvSpPr>
          <p:cNvPr id="102" name="Text Placeholder 55">
            <a:extLst>
              <a:ext uri="{FF2B5EF4-FFF2-40B4-BE49-F238E27FC236}">
                <a16:creationId xmlns:a16="http://schemas.microsoft.com/office/drawing/2014/main" id="{67D6C2B2-3D0D-2337-D3C6-6B521A5421EC}"/>
              </a:ext>
            </a:extLst>
          </p:cNvPr>
          <p:cNvSpPr>
            <a:spLocks noGrp="1"/>
          </p:cNvSpPr>
          <p:nvPr>
            <p:ph type="body" sz="quarter" idx="20"/>
          </p:nvPr>
        </p:nvSpPr>
        <p:spPr>
          <a:xfrm>
            <a:off x="7511481" y="2032188"/>
            <a:ext cx="2808000" cy="626701"/>
          </a:xfrm>
        </p:spPr>
        <p:txBody>
          <a:bodyPr/>
          <a:lstStyle/>
          <a:p>
            <a:r>
              <a:rPr lang="en-US" noProof="0"/>
              <a:t>Prompt Copilot to analyze the most common customer inquiries over specified time frame and identify potential process improvements to share in weekly meeting.</a:t>
            </a:r>
          </a:p>
        </p:txBody>
      </p:sp>
      <p:sp>
        <p:nvSpPr>
          <p:cNvPr id="103" name="Text Placeholder 56">
            <a:extLst>
              <a:ext uri="{FF2B5EF4-FFF2-40B4-BE49-F238E27FC236}">
                <a16:creationId xmlns:a16="http://schemas.microsoft.com/office/drawing/2014/main" id="{BC2422E2-CB08-6E0F-A1EE-24608D0C003F}"/>
              </a:ext>
            </a:extLst>
          </p:cNvPr>
          <p:cNvSpPr>
            <a:spLocks noGrp="1"/>
          </p:cNvSpPr>
          <p:nvPr>
            <p:ph type="body" sz="quarter" idx="21"/>
          </p:nvPr>
        </p:nvSpPr>
        <p:spPr>
          <a:xfrm>
            <a:off x="584200" y="3208260"/>
            <a:ext cx="2808000" cy="626701"/>
          </a:xfrm>
        </p:spPr>
        <p:txBody>
          <a:bodyPr/>
          <a:lstStyle/>
          <a:p>
            <a:r>
              <a:rPr lang="en-US" noProof="0"/>
              <a:t>Benefit: </a:t>
            </a:r>
            <a:r>
              <a:rPr lang="en-US" b="1" noProof="0"/>
              <a:t>Prioritize customer issues </a:t>
            </a:r>
            <a:r>
              <a:rPr lang="en-US" noProof="0"/>
              <a:t>from a given time period.</a:t>
            </a:r>
          </a:p>
        </p:txBody>
      </p:sp>
      <p:sp>
        <p:nvSpPr>
          <p:cNvPr id="104" name="Text Placeholder 57">
            <a:extLst>
              <a:ext uri="{FF2B5EF4-FFF2-40B4-BE49-F238E27FC236}">
                <a16:creationId xmlns:a16="http://schemas.microsoft.com/office/drawing/2014/main" id="{10839322-8AD8-87F0-B4F5-B9FB8103ACC6}"/>
              </a:ext>
            </a:extLst>
          </p:cNvPr>
          <p:cNvSpPr>
            <a:spLocks noGrp="1"/>
          </p:cNvSpPr>
          <p:nvPr>
            <p:ph type="body" sz="quarter" idx="22"/>
          </p:nvPr>
        </p:nvSpPr>
        <p:spPr>
          <a:xfrm>
            <a:off x="584200" y="5641938"/>
            <a:ext cx="2808000" cy="626701"/>
          </a:xfrm>
        </p:spPr>
        <p:txBody>
          <a:bodyPr/>
          <a:lstStyle/>
          <a:p>
            <a:r>
              <a:rPr lang="en-US" noProof="0"/>
              <a:t>Benefit: </a:t>
            </a:r>
            <a:r>
              <a:rPr lang="en-US" b="1" noProof="0"/>
              <a:t>Prepare a plan for an upcoming crisis situation </a:t>
            </a:r>
            <a:r>
              <a:rPr lang="en-US" noProof="0"/>
              <a:t>so the team can communicate professionally and calmly with customers. </a:t>
            </a:r>
          </a:p>
        </p:txBody>
      </p:sp>
      <p:sp>
        <p:nvSpPr>
          <p:cNvPr id="105" name="Text Placeholder 58">
            <a:extLst>
              <a:ext uri="{FF2B5EF4-FFF2-40B4-BE49-F238E27FC236}">
                <a16:creationId xmlns:a16="http://schemas.microsoft.com/office/drawing/2014/main" id="{1588BD5A-1C6A-ECC8-7F4F-81BE4F9B905B}"/>
              </a:ext>
            </a:extLst>
          </p:cNvPr>
          <p:cNvSpPr>
            <a:spLocks noGrp="1"/>
          </p:cNvSpPr>
          <p:nvPr>
            <p:ph type="body" sz="quarter" idx="23"/>
          </p:nvPr>
        </p:nvSpPr>
        <p:spPr>
          <a:xfrm>
            <a:off x="4047840" y="3208260"/>
            <a:ext cx="2808000" cy="626701"/>
          </a:xfrm>
        </p:spPr>
        <p:txBody>
          <a:bodyPr/>
          <a:lstStyle/>
          <a:p>
            <a:r>
              <a:rPr lang="en-US" noProof="0"/>
              <a:t>Benefit: </a:t>
            </a:r>
            <a:r>
              <a:rPr lang="en-US" b="1" noProof="0"/>
              <a:t>Quickly address high-priority issues </a:t>
            </a:r>
            <a:r>
              <a:rPr lang="en-US" noProof="0"/>
              <a:t>by asking Copilot to find the right protocol based on internal company documents. </a:t>
            </a:r>
          </a:p>
        </p:txBody>
      </p:sp>
      <p:sp>
        <p:nvSpPr>
          <p:cNvPr id="106" name="Text Placeholder 59">
            <a:extLst>
              <a:ext uri="{FF2B5EF4-FFF2-40B4-BE49-F238E27FC236}">
                <a16:creationId xmlns:a16="http://schemas.microsoft.com/office/drawing/2014/main" id="{C06979A1-E369-7582-A8BD-30295AE2513F}"/>
              </a:ext>
            </a:extLst>
          </p:cNvPr>
          <p:cNvSpPr>
            <a:spLocks noGrp="1"/>
          </p:cNvSpPr>
          <p:nvPr>
            <p:ph type="body" sz="quarter" idx="24"/>
          </p:nvPr>
        </p:nvSpPr>
        <p:spPr>
          <a:xfrm>
            <a:off x="4047840" y="5641938"/>
            <a:ext cx="2808000" cy="626701"/>
          </a:xfrm>
        </p:spPr>
        <p:txBody>
          <a:bodyPr/>
          <a:lstStyle/>
          <a:p>
            <a:r>
              <a:rPr lang="en-US" noProof="0"/>
              <a:t>Benefit: </a:t>
            </a:r>
            <a:r>
              <a:rPr lang="en-US" b="1" noProof="0"/>
              <a:t>Ensure quality assurance </a:t>
            </a:r>
            <a:r>
              <a:rPr lang="en-US" noProof="0"/>
              <a:t>by understanding customer sentiment. </a:t>
            </a:r>
          </a:p>
        </p:txBody>
      </p:sp>
      <p:sp>
        <p:nvSpPr>
          <p:cNvPr id="107" name="Text Placeholder 60">
            <a:extLst>
              <a:ext uri="{FF2B5EF4-FFF2-40B4-BE49-F238E27FC236}">
                <a16:creationId xmlns:a16="http://schemas.microsoft.com/office/drawing/2014/main" id="{78444432-3F0A-F4B8-3FEF-22D5D6349626}"/>
              </a:ext>
            </a:extLst>
          </p:cNvPr>
          <p:cNvSpPr>
            <a:spLocks noGrp="1"/>
          </p:cNvSpPr>
          <p:nvPr>
            <p:ph type="body" sz="quarter" idx="25"/>
          </p:nvPr>
        </p:nvSpPr>
        <p:spPr>
          <a:xfrm>
            <a:off x="7511481" y="3208260"/>
            <a:ext cx="2808000" cy="626701"/>
          </a:xfrm>
        </p:spPr>
        <p:txBody>
          <a:bodyPr>
            <a:normAutofit/>
          </a:bodyPr>
          <a:lstStyle/>
          <a:p>
            <a:r>
              <a:rPr lang="en-US" noProof="0"/>
              <a:t>Benefit: </a:t>
            </a:r>
            <a:r>
              <a:rPr lang="en-US" b="1" noProof="0"/>
              <a:t>Prepare for a weekly department meeting </a:t>
            </a:r>
            <a:r>
              <a:rPr lang="en-US" noProof="0"/>
              <a:t>with a summary and actionable insights that can be shared in the meeting invite.</a:t>
            </a:r>
          </a:p>
        </p:txBody>
      </p:sp>
      <p:sp>
        <p:nvSpPr>
          <p:cNvPr id="110" name="Text Placeholder 82">
            <a:extLst>
              <a:ext uri="{FF2B5EF4-FFF2-40B4-BE49-F238E27FC236}">
                <a16:creationId xmlns:a16="http://schemas.microsoft.com/office/drawing/2014/main" id="{DDA30896-BF3F-37E1-AE18-06D4DE8EC9A0}"/>
              </a:ext>
            </a:extLst>
          </p:cNvPr>
          <p:cNvSpPr>
            <a:spLocks noGrp="1"/>
          </p:cNvSpPr>
          <p:nvPr>
            <p:ph type="body" sz="quarter" idx="26"/>
          </p:nvPr>
        </p:nvSpPr>
        <p:spPr>
          <a:xfrm>
            <a:off x="7511481" y="5641938"/>
            <a:ext cx="2808000" cy="626701"/>
          </a:xfrm>
        </p:spPr>
        <p:txBody>
          <a:bodyPr/>
          <a:lstStyle/>
          <a:p>
            <a:r>
              <a:rPr lang="en-US" noProof="0"/>
              <a:t>Benefit: </a:t>
            </a:r>
            <a:r>
              <a:rPr lang="en-US" b="1" noProof="0"/>
              <a:t>Mitigate customer issues </a:t>
            </a:r>
            <a:r>
              <a:rPr lang="en-US" noProof="0"/>
              <a:t>by using Copilot to identify relevant training modules.</a:t>
            </a:r>
          </a:p>
        </p:txBody>
      </p:sp>
      <p:sp>
        <p:nvSpPr>
          <p:cNvPr id="111" name="Text Placeholder 83">
            <a:extLst>
              <a:ext uri="{FF2B5EF4-FFF2-40B4-BE49-F238E27FC236}">
                <a16:creationId xmlns:a16="http://schemas.microsoft.com/office/drawing/2014/main" id="{0D434B14-7066-B318-3340-8BB70FF19664}"/>
              </a:ext>
            </a:extLst>
          </p:cNvPr>
          <p:cNvSpPr>
            <a:spLocks noGrp="1"/>
          </p:cNvSpPr>
          <p:nvPr>
            <p:ph type="body" sz="quarter" idx="27"/>
          </p:nvPr>
        </p:nvSpPr>
        <p:spPr>
          <a:xfrm>
            <a:off x="584200" y="4488366"/>
            <a:ext cx="2808000" cy="626701"/>
          </a:xfrm>
        </p:spPr>
        <p:txBody>
          <a:bodyPr/>
          <a:lstStyle/>
          <a:p>
            <a:r>
              <a:rPr lang="en-US" noProof="0"/>
              <a:t>Ask Copilot to draft a response plan and customer notification protocol that can be used in a data breech situation.</a:t>
            </a:r>
          </a:p>
        </p:txBody>
      </p:sp>
      <p:sp>
        <p:nvSpPr>
          <p:cNvPr id="112" name="Text Placeholder 84">
            <a:extLst>
              <a:ext uri="{FF2B5EF4-FFF2-40B4-BE49-F238E27FC236}">
                <a16:creationId xmlns:a16="http://schemas.microsoft.com/office/drawing/2014/main" id="{4FE699AA-9109-E0BF-7D17-6DFDE916E000}"/>
              </a:ext>
            </a:extLst>
          </p:cNvPr>
          <p:cNvSpPr>
            <a:spLocks noGrp="1"/>
          </p:cNvSpPr>
          <p:nvPr>
            <p:ph type="body" sz="quarter" idx="28"/>
          </p:nvPr>
        </p:nvSpPr>
        <p:spPr>
          <a:xfrm>
            <a:off x="4047841" y="4488366"/>
            <a:ext cx="2808000" cy="626701"/>
          </a:xfrm>
        </p:spPr>
        <p:txBody>
          <a:bodyPr/>
          <a:lstStyle/>
          <a:p>
            <a:r>
              <a:rPr lang="en-US" noProof="0"/>
              <a:t>Prompt Copilot to analyze the sentiment of customer interactions for this week. Copilot surfaces a sentiment analysis dashboard from Power BI.</a:t>
            </a:r>
          </a:p>
        </p:txBody>
      </p:sp>
      <p:sp>
        <p:nvSpPr>
          <p:cNvPr id="114" name="Text Placeholder 85">
            <a:extLst>
              <a:ext uri="{FF2B5EF4-FFF2-40B4-BE49-F238E27FC236}">
                <a16:creationId xmlns:a16="http://schemas.microsoft.com/office/drawing/2014/main" id="{06175391-F8C6-F6E5-4C28-F0F7B8C9226F}"/>
              </a:ext>
            </a:extLst>
          </p:cNvPr>
          <p:cNvSpPr>
            <a:spLocks noGrp="1"/>
          </p:cNvSpPr>
          <p:nvPr>
            <p:ph type="body" sz="quarter" idx="29"/>
          </p:nvPr>
        </p:nvSpPr>
        <p:spPr>
          <a:xfrm>
            <a:off x="7511481" y="4488366"/>
            <a:ext cx="2808000" cy="626701"/>
          </a:xfrm>
        </p:spPr>
        <p:txBody>
          <a:bodyPr/>
          <a:lstStyle/>
          <a:p>
            <a:r>
              <a:rPr lang="en-US" noProof="0"/>
              <a:t>Prompt Copilot to suggest training modules. Copilot suggests relevant modules with links to specific courses.</a:t>
            </a:r>
          </a:p>
        </p:txBody>
      </p:sp>
      <p:sp>
        <p:nvSpPr>
          <p:cNvPr id="85" name="Text Placeholder 84">
            <a:extLst>
              <a:ext uri="{FF2B5EF4-FFF2-40B4-BE49-F238E27FC236}">
                <a16:creationId xmlns:a16="http://schemas.microsoft.com/office/drawing/2014/main" id="{85985354-79E7-080E-20D6-D77210A24490}"/>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151" name="Text Placeholder 150">
            <a:extLst>
              <a:ext uri="{FF2B5EF4-FFF2-40B4-BE49-F238E27FC236}">
                <a16:creationId xmlns:a16="http://schemas.microsoft.com/office/drawing/2014/main" id="{31941E83-85CD-7DCC-A468-A57C295D4172}"/>
              </a:ext>
            </a:extLst>
          </p:cNvPr>
          <p:cNvSpPr>
            <a:spLocks noGrp="1"/>
          </p:cNvSpPr>
          <p:nvPr>
            <p:ph type="body" sz="quarter" idx="38"/>
          </p:nvPr>
        </p:nvSpPr>
        <p:spPr>
          <a:solidFill>
            <a:srgbClr val="0070C0"/>
          </a:solidFill>
        </p:spPr>
        <p:txBody>
          <a:bodyPr/>
          <a:lstStyle/>
          <a:p>
            <a:endParaRPr lang="en-US" noProof="0"/>
          </a:p>
        </p:txBody>
      </p:sp>
      <p:sp>
        <p:nvSpPr>
          <p:cNvPr id="152" name="Text Placeholder 151">
            <a:extLst>
              <a:ext uri="{FF2B5EF4-FFF2-40B4-BE49-F238E27FC236}">
                <a16:creationId xmlns:a16="http://schemas.microsoft.com/office/drawing/2014/main" id="{26849989-B45F-D0A5-5AB3-3FBADD85D71B}"/>
              </a:ext>
            </a:extLst>
          </p:cNvPr>
          <p:cNvSpPr>
            <a:spLocks noGrp="1"/>
          </p:cNvSpPr>
          <p:nvPr>
            <p:ph type="body" sz="quarter" idx="39"/>
          </p:nvPr>
        </p:nvSpPr>
        <p:spPr>
          <a:solidFill>
            <a:srgbClr val="0070C0"/>
          </a:solidFill>
        </p:spPr>
        <p:txBody>
          <a:bodyPr/>
          <a:lstStyle/>
          <a:p>
            <a:endParaRPr lang="en-US" noProof="0"/>
          </a:p>
        </p:txBody>
      </p:sp>
      <p:sp>
        <p:nvSpPr>
          <p:cNvPr id="153" name="Text Placeholder 152">
            <a:extLst>
              <a:ext uri="{FF2B5EF4-FFF2-40B4-BE49-F238E27FC236}">
                <a16:creationId xmlns:a16="http://schemas.microsoft.com/office/drawing/2014/main" id="{9881F867-FF4A-0534-CC16-A5A5201F28BA}"/>
              </a:ext>
            </a:extLst>
          </p:cNvPr>
          <p:cNvSpPr>
            <a:spLocks noGrp="1"/>
          </p:cNvSpPr>
          <p:nvPr>
            <p:ph type="body" sz="quarter" idx="40"/>
          </p:nvPr>
        </p:nvSpPr>
        <p:spPr>
          <a:solidFill>
            <a:srgbClr val="0078D4"/>
          </a:solidFill>
        </p:spPr>
        <p:txBody>
          <a:bodyPr/>
          <a:lstStyle/>
          <a:p>
            <a:endParaRPr lang="en-US" noProof="0"/>
          </a:p>
        </p:txBody>
      </p:sp>
      <p:grpSp>
        <p:nvGrpSpPr>
          <p:cNvPr id="135" name="Group 134">
            <a:extLst>
              <a:ext uri="{FF2B5EF4-FFF2-40B4-BE49-F238E27FC236}">
                <a16:creationId xmlns:a16="http://schemas.microsoft.com/office/drawing/2014/main" id="{B5E469D2-B989-CC2F-A695-71D151DDDC67}"/>
              </a:ext>
            </a:extLst>
          </p:cNvPr>
          <p:cNvGrpSpPr/>
          <p:nvPr/>
        </p:nvGrpSpPr>
        <p:grpSpPr>
          <a:xfrm>
            <a:off x="1508691" y="5198503"/>
            <a:ext cx="1883509" cy="360000"/>
            <a:chOff x="588263" y="1217924"/>
            <a:chExt cx="1883509" cy="360000"/>
          </a:xfrm>
        </p:grpSpPr>
        <p:pic>
          <p:nvPicPr>
            <p:cNvPr id="136" name="Picture 135" descr="Zip Co logo SVG free download, id: 101874 - Brandlogos.net">
              <a:hlinkClick r:id="rId3"/>
              <a:extLst>
                <a:ext uri="{FF2B5EF4-FFF2-40B4-BE49-F238E27FC236}">
                  <a16:creationId xmlns:a16="http://schemas.microsoft.com/office/drawing/2014/main" id="{799A9EEE-2F84-36C1-E0C2-4FC2AC5FAE5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7" name="TextBox 136">
              <a:extLst>
                <a:ext uri="{FF2B5EF4-FFF2-40B4-BE49-F238E27FC236}">
                  <a16:creationId xmlns:a16="http://schemas.microsoft.com/office/drawing/2014/main" id="{7F366C58-06C3-F15A-2DD0-5354573F84E2}"/>
                </a:ext>
                <a:ext uri="{C183D7F6-B498-43B3-948B-1728B52AA6E4}">
                  <adec:decorative xmlns:adec="http://schemas.microsoft.com/office/drawing/2017/decorative" val="0"/>
                </a:ext>
              </a:extLst>
            </p:cNvPr>
            <p:cNvSpPr txBox="1"/>
            <p:nvPr/>
          </p:nvSpPr>
          <p:spPr>
            <a:xfrm>
              <a:off x="1047214" y="1313286"/>
              <a:ext cx="1424558"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lang="en-US" sz="1100" baseline="30000" noProof="0" dirty="0">
                  <a:solidFill>
                    <a:prstClr val="black"/>
                  </a:solidFill>
                  <a:latin typeface="Segoe UI Semibold"/>
                </a:rPr>
                <a:t>1</a:t>
              </a:r>
              <a:endParaRPr lang="en-US" sz="1100" noProof="0" dirty="0">
                <a:solidFill>
                  <a:prstClr val="black"/>
                </a:solidFill>
                <a:latin typeface="Segoe UI Semibold"/>
              </a:endParaRPr>
            </a:p>
          </p:txBody>
        </p:sp>
      </p:grpSp>
      <p:grpSp>
        <p:nvGrpSpPr>
          <p:cNvPr id="138" name="Group 137">
            <a:extLst>
              <a:ext uri="{FF2B5EF4-FFF2-40B4-BE49-F238E27FC236}">
                <a16:creationId xmlns:a16="http://schemas.microsoft.com/office/drawing/2014/main" id="{0AE85E58-7415-EFB5-E560-5935773CD297}"/>
              </a:ext>
            </a:extLst>
          </p:cNvPr>
          <p:cNvGrpSpPr/>
          <p:nvPr/>
        </p:nvGrpSpPr>
        <p:grpSpPr>
          <a:xfrm>
            <a:off x="4735266" y="2819048"/>
            <a:ext cx="1556253" cy="360000"/>
            <a:chOff x="588263" y="1217924"/>
            <a:chExt cx="1556253" cy="360000"/>
          </a:xfrm>
        </p:grpSpPr>
        <p:pic>
          <p:nvPicPr>
            <p:cNvPr id="139" name="Picture 138" descr="Zip Co logo SVG free download, id: 101874 - Brandlogos.net">
              <a:hlinkClick r:id="rId3"/>
              <a:extLst>
                <a:ext uri="{FF2B5EF4-FFF2-40B4-BE49-F238E27FC236}">
                  <a16:creationId xmlns:a16="http://schemas.microsoft.com/office/drawing/2014/main" id="{B5B7374A-237D-0F2F-2F90-D6D890AC207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0" name="TextBox 139">
              <a:extLst>
                <a:ext uri="{FF2B5EF4-FFF2-40B4-BE49-F238E27FC236}">
                  <a16:creationId xmlns:a16="http://schemas.microsoft.com/office/drawing/2014/main" id="{81BC0C0F-02B7-B30A-65EE-C8FC7723470E}"/>
                </a:ext>
                <a:ext uri="{C183D7F6-B498-43B3-948B-1728B52AA6E4}">
                  <adec:decorative xmlns:adec="http://schemas.microsoft.com/office/drawing/2017/decorative" val="0"/>
                </a:ext>
              </a:extLst>
            </p:cNvPr>
            <p:cNvSpPr txBox="1"/>
            <p:nvPr/>
          </p:nvSpPr>
          <p:spPr>
            <a:xfrm>
              <a:off x="1047213" y="1313286"/>
              <a:ext cx="1097303"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lang="en-US" sz="1100" noProof="0" dirty="0">
                <a:solidFill>
                  <a:prstClr val="black"/>
                </a:solidFill>
                <a:latin typeface="Segoe UI Semibold"/>
              </a:endParaRPr>
            </a:p>
          </p:txBody>
        </p:sp>
      </p:grpSp>
      <p:grpSp>
        <p:nvGrpSpPr>
          <p:cNvPr id="147" name="Group 146">
            <a:extLst>
              <a:ext uri="{FF2B5EF4-FFF2-40B4-BE49-F238E27FC236}">
                <a16:creationId xmlns:a16="http://schemas.microsoft.com/office/drawing/2014/main" id="{6ED11B65-EE4E-1E1A-D39C-00FEFDE2AC0A}"/>
              </a:ext>
            </a:extLst>
          </p:cNvPr>
          <p:cNvGrpSpPr/>
          <p:nvPr/>
        </p:nvGrpSpPr>
        <p:grpSpPr>
          <a:xfrm>
            <a:off x="8376885" y="5198503"/>
            <a:ext cx="1510065" cy="360000"/>
            <a:chOff x="588263" y="1217924"/>
            <a:chExt cx="1510065" cy="360000"/>
          </a:xfrm>
        </p:grpSpPr>
        <p:pic>
          <p:nvPicPr>
            <p:cNvPr id="148" name="Picture 147" descr="Zip Co logo SVG free download, id: 101874 - Brandlogos.net">
              <a:hlinkClick r:id="rId3"/>
              <a:extLst>
                <a:ext uri="{FF2B5EF4-FFF2-40B4-BE49-F238E27FC236}">
                  <a16:creationId xmlns:a16="http://schemas.microsoft.com/office/drawing/2014/main" id="{CA036D21-C54A-DB3A-CDEF-58523E30523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9" name="TextBox 148">
              <a:extLst>
                <a:ext uri="{FF2B5EF4-FFF2-40B4-BE49-F238E27FC236}">
                  <a16:creationId xmlns:a16="http://schemas.microsoft.com/office/drawing/2014/main" id="{BED9C2C4-08AB-598A-25E8-1F521319B729}"/>
                </a:ext>
                <a:ext uri="{C183D7F6-B498-43B3-948B-1728B52AA6E4}">
                  <adec:decorative xmlns:adec="http://schemas.microsoft.com/office/drawing/2017/decorative" val="0"/>
                </a:ext>
              </a:extLst>
            </p:cNvPr>
            <p:cNvSpPr txBox="1"/>
            <p:nvPr/>
          </p:nvSpPr>
          <p:spPr>
            <a:xfrm>
              <a:off x="1047214" y="1313286"/>
              <a:ext cx="105111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 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pic>
        <p:nvPicPr>
          <p:cNvPr id="3" name="Picture 2">
            <a:extLst>
              <a:ext uri="{FF2B5EF4-FFF2-40B4-BE49-F238E27FC236}">
                <a16:creationId xmlns:a16="http://schemas.microsoft.com/office/drawing/2014/main" id="{FA91C795-A5ED-5D69-5B24-33A8E51FC6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4" name="Rectangle: Rounded Corners 6">
            <a:extLst>
              <a:ext uri="{FF2B5EF4-FFF2-40B4-BE49-F238E27FC236}">
                <a16:creationId xmlns:a16="http://schemas.microsoft.com/office/drawing/2014/main" id="{EFEEC74B-27ED-B31F-ECCE-86703409C59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 name="Group 4">
            <a:extLst>
              <a:ext uri="{FF2B5EF4-FFF2-40B4-BE49-F238E27FC236}">
                <a16:creationId xmlns:a16="http://schemas.microsoft.com/office/drawing/2014/main" id="{DB09D897-303A-1E3C-724C-1998CCA99D9E}"/>
              </a:ext>
            </a:extLst>
          </p:cNvPr>
          <p:cNvGrpSpPr/>
          <p:nvPr/>
        </p:nvGrpSpPr>
        <p:grpSpPr>
          <a:xfrm>
            <a:off x="1624328" y="1132756"/>
            <a:ext cx="1332000" cy="216000"/>
            <a:chOff x="1198144" y="862657"/>
            <a:chExt cx="1332000" cy="216000"/>
          </a:xfrm>
        </p:grpSpPr>
        <p:sp>
          <p:nvSpPr>
            <p:cNvPr id="6" name="Rectangle: Rounded Corners 6">
              <a:extLst>
                <a:ext uri="{FF2B5EF4-FFF2-40B4-BE49-F238E27FC236}">
                  <a16:creationId xmlns:a16="http://schemas.microsoft.com/office/drawing/2014/main" id="{6AD0A06A-4817-666E-6E0D-917F4C7DFA07}"/>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Client retention</a:t>
              </a:r>
            </a:p>
          </p:txBody>
        </p:sp>
        <p:pic>
          <p:nvPicPr>
            <p:cNvPr id="7" name="Graphic 6">
              <a:extLst>
                <a:ext uri="{FF2B5EF4-FFF2-40B4-BE49-F238E27FC236}">
                  <a16:creationId xmlns:a16="http://schemas.microsoft.com/office/drawing/2014/main" id="{55B6801F-F0AB-20A5-DA99-FF61CDABE5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4929" y="898657"/>
              <a:ext cx="144000" cy="144000"/>
            </a:xfrm>
            <a:prstGeom prst="rect">
              <a:avLst/>
            </a:prstGeom>
          </p:spPr>
        </p:pic>
      </p:grpSp>
      <p:sp>
        <p:nvSpPr>
          <p:cNvPr id="14" name="Rectangle: Rounded Corners 6">
            <a:extLst>
              <a:ext uri="{FF2B5EF4-FFF2-40B4-BE49-F238E27FC236}">
                <a16:creationId xmlns:a16="http://schemas.microsoft.com/office/drawing/2014/main" id="{C322EB56-0A9C-4C0B-7E1F-C45799BE6576}"/>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9630A496-7CD1-2BC6-B2E9-06FA41937102}"/>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B2F8991F-EBC4-28FB-E5F8-1603098C568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7" name="Graphic 16">
              <a:extLst>
                <a:ext uri="{FF2B5EF4-FFF2-40B4-BE49-F238E27FC236}">
                  <a16:creationId xmlns:a16="http://schemas.microsoft.com/office/drawing/2014/main" id="{40AB8EEB-89D8-88D4-FBE7-250BF5BFFC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18" name="Group 17">
            <a:extLst>
              <a:ext uri="{FF2B5EF4-FFF2-40B4-BE49-F238E27FC236}">
                <a16:creationId xmlns:a16="http://schemas.microsoft.com/office/drawing/2014/main" id="{DF47C2AC-78AD-BD36-A25C-5F811920455A}"/>
              </a:ext>
            </a:extLst>
          </p:cNvPr>
          <p:cNvGrpSpPr/>
          <p:nvPr/>
        </p:nvGrpSpPr>
        <p:grpSpPr>
          <a:xfrm>
            <a:off x="8868697" y="1127774"/>
            <a:ext cx="1260000" cy="216000"/>
            <a:chOff x="1194743" y="1140160"/>
            <a:chExt cx="1260000" cy="216000"/>
          </a:xfrm>
        </p:grpSpPr>
        <p:sp>
          <p:nvSpPr>
            <p:cNvPr id="19" name="Rectangle: Rounded Corners 6">
              <a:extLst>
                <a:ext uri="{FF2B5EF4-FFF2-40B4-BE49-F238E27FC236}">
                  <a16:creationId xmlns:a16="http://schemas.microsoft.com/office/drawing/2014/main" id="{403AE180-1F1C-0150-3E72-FD74E9FE44A8}"/>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20" name="Graphic 19">
              <a:extLst>
                <a:ext uri="{FF2B5EF4-FFF2-40B4-BE49-F238E27FC236}">
                  <a16:creationId xmlns:a16="http://schemas.microsoft.com/office/drawing/2014/main" id="{5C67E759-1A83-77D6-093B-091FBAF7ED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27" name="Group 26">
            <a:extLst>
              <a:ext uri="{FF2B5EF4-FFF2-40B4-BE49-F238E27FC236}">
                <a16:creationId xmlns:a16="http://schemas.microsoft.com/office/drawing/2014/main" id="{701FE975-3FAB-09E0-5823-DE2F67AEDF51}"/>
              </a:ext>
            </a:extLst>
          </p:cNvPr>
          <p:cNvGrpSpPr/>
          <p:nvPr/>
        </p:nvGrpSpPr>
        <p:grpSpPr>
          <a:xfrm>
            <a:off x="4330241" y="5177236"/>
            <a:ext cx="2243199" cy="360000"/>
            <a:chOff x="4869686" y="5198502"/>
            <a:chExt cx="2243199" cy="360000"/>
          </a:xfrm>
        </p:grpSpPr>
        <p:grpSp>
          <p:nvGrpSpPr>
            <p:cNvPr id="28" name="Group 27">
              <a:extLst>
                <a:ext uri="{FF2B5EF4-FFF2-40B4-BE49-F238E27FC236}">
                  <a16:creationId xmlns:a16="http://schemas.microsoft.com/office/drawing/2014/main" id="{CA148F3E-F01F-FCBD-7A41-808930173F31}"/>
                </a:ext>
              </a:extLst>
            </p:cNvPr>
            <p:cNvGrpSpPr/>
            <p:nvPr/>
          </p:nvGrpSpPr>
          <p:grpSpPr>
            <a:xfrm>
              <a:off x="4869686" y="5198502"/>
              <a:ext cx="1081717" cy="360000"/>
              <a:chOff x="588263" y="1217924"/>
              <a:chExt cx="1081717" cy="360000"/>
            </a:xfrm>
          </p:grpSpPr>
          <p:pic>
            <p:nvPicPr>
              <p:cNvPr id="33" name="Picture 32" descr="Zip Co logo SVG free download, id: 101874 - Brandlogos.net">
                <a:hlinkClick r:id="rId3"/>
                <a:extLst>
                  <a:ext uri="{FF2B5EF4-FFF2-40B4-BE49-F238E27FC236}">
                    <a16:creationId xmlns:a16="http://schemas.microsoft.com/office/drawing/2014/main" id="{672FBD31-5E8B-066F-0D3F-D83B72F3555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4" name="TextBox 33">
                <a:extLst>
                  <a:ext uri="{FF2B5EF4-FFF2-40B4-BE49-F238E27FC236}">
                    <a16:creationId xmlns:a16="http://schemas.microsoft.com/office/drawing/2014/main" id="{F94AAD84-E4B4-837E-0DA5-9A6D899B6C48}"/>
                  </a:ext>
                  <a:ext uri="{C183D7F6-B498-43B3-948B-1728B52AA6E4}">
                    <adec:decorative xmlns:adec="http://schemas.microsoft.com/office/drawing/2017/decorative" val="0"/>
                  </a:ext>
                </a:extLst>
              </p:cNvPr>
              <p:cNvSpPr txBox="1"/>
              <p:nvPr/>
            </p:nvSpPr>
            <p:spPr>
              <a:xfrm>
                <a:off x="1047214" y="1228648"/>
                <a:ext cx="622766" cy="338554"/>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 2</a:t>
                </a:r>
                <a:endParaRPr lang="en-US" sz="1100" noProof="0" dirty="0">
                  <a:solidFill>
                    <a:prstClr val="black"/>
                  </a:solidFill>
                  <a:latin typeface="Segoe UI Semibold"/>
                </a:endParaRPr>
              </a:p>
            </p:txBody>
          </p:sp>
        </p:grpSp>
        <p:grpSp>
          <p:nvGrpSpPr>
            <p:cNvPr id="29" name="Group 28">
              <a:extLst>
                <a:ext uri="{FF2B5EF4-FFF2-40B4-BE49-F238E27FC236}">
                  <a16:creationId xmlns:a16="http://schemas.microsoft.com/office/drawing/2014/main" id="{DFDB17EB-7DBE-5251-9961-B70C14829A41}"/>
                </a:ext>
              </a:extLst>
            </p:cNvPr>
            <p:cNvGrpSpPr/>
            <p:nvPr/>
          </p:nvGrpSpPr>
          <p:grpSpPr>
            <a:xfrm>
              <a:off x="6023934" y="5198502"/>
              <a:ext cx="1088951" cy="360000"/>
              <a:chOff x="588263" y="4576748"/>
              <a:chExt cx="1088951" cy="360000"/>
            </a:xfrm>
          </p:grpSpPr>
          <p:pic>
            <p:nvPicPr>
              <p:cNvPr id="30" name="Picture 29">
                <a:extLst>
                  <a:ext uri="{FF2B5EF4-FFF2-40B4-BE49-F238E27FC236}">
                    <a16:creationId xmlns:a16="http://schemas.microsoft.com/office/drawing/2014/main" id="{CEB6F084-5FF4-A3F1-D708-5FB27010973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31" name="TextBox 30">
                <a:extLst>
                  <a:ext uri="{FF2B5EF4-FFF2-40B4-BE49-F238E27FC236}">
                    <a16:creationId xmlns:a16="http://schemas.microsoft.com/office/drawing/2014/main" id="{442ED2E5-820A-17FB-C65E-4F1B3B397B3E}"/>
                  </a:ext>
                  <a:ext uri="{C183D7F6-B498-43B3-948B-1728B52AA6E4}">
                    <adec:decorative xmlns:adec="http://schemas.microsoft.com/office/drawing/2017/decorative" val="0"/>
                  </a:ext>
                </a:extLst>
              </p:cNvPr>
              <p:cNvSpPr txBox="1"/>
              <p:nvPr/>
            </p:nvSpPr>
            <p:spPr>
              <a:xfrm>
                <a:off x="1047214" y="4602860"/>
                <a:ext cx="630000" cy="307777"/>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000" noProof="0">
                    <a:solidFill>
                      <a:prstClr val="black"/>
                    </a:solidFill>
                    <a:latin typeface="Segoe UI Semibold"/>
                  </a:rPr>
                  <a:t>Copilot in </a:t>
                </a:r>
                <a:br>
                  <a:rPr lang="en-US" sz="1000" noProof="0">
                    <a:solidFill>
                      <a:prstClr val="black"/>
                    </a:solidFill>
                    <a:latin typeface="Segoe UI Semibold"/>
                  </a:rPr>
                </a:br>
                <a:r>
                  <a:rPr lang="en-US" sz="1000" noProof="0">
                    <a:solidFill>
                      <a:prstClr val="black"/>
                    </a:solidFill>
                    <a:latin typeface="Segoe UI Semibold"/>
                  </a:rPr>
                  <a:t>Power BI</a:t>
                </a:r>
              </a:p>
            </p:txBody>
          </p:sp>
        </p:grpSp>
      </p:grpSp>
      <p:sp>
        <p:nvSpPr>
          <p:cNvPr id="8" name="Graphic 2">
            <a:hlinkClick r:id="rId11"/>
            <a:extLst>
              <a:ext uri="{FF2B5EF4-FFF2-40B4-BE49-F238E27FC236}">
                <a16:creationId xmlns:a16="http://schemas.microsoft.com/office/drawing/2014/main" id="{8DA6A31A-7D0C-2874-4AC8-8C3CB875716B}"/>
              </a:ext>
            </a:extLst>
          </p:cNvPr>
          <p:cNvSpPr/>
          <p:nvPr/>
        </p:nvSpPr>
        <p:spPr>
          <a:xfrm>
            <a:off x="5285185" y="405036"/>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grpSp>
        <p:nvGrpSpPr>
          <p:cNvPr id="10" name="Group 9">
            <a:extLst>
              <a:ext uri="{FF2B5EF4-FFF2-40B4-BE49-F238E27FC236}">
                <a16:creationId xmlns:a16="http://schemas.microsoft.com/office/drawing/2014/main" id="{D9E54C39-6DD4-9405-74E6-868934F33A71}"/>
              </a:ext>
            </a:extLst>
          </p:cNvPr>
          <p:cNvGrpSpPr/>
          <p:nvPr/>
        </p:nvGrpSpPr>
        <p:grpSpPr>
          <a:xfrm>
            <a:off x="842617" y="2806906"/>
            <a:ext cx="2250050" cy="411140"/>
            <a:chOff x="767112" y="2825909"/>
            <a:chExt cx="2250050" cy="411140"/>
          </a:xfrm>
        </p:grpSpPr>
        <p:sp>
          <p:nvSpPr>
            <p:cNvPr id="11" name="TextBox 10">
              <a:extLst>
                <a:ext uri="{FF2B5EF4-FFF2-40B4-BE49-F238E27FC236}">
                  <a16:creationId xmlns:a16="http://schemas.microsoft.com/office/drawing/2014/main" id="{D5794DC6-09E4-DDF9-3E2A-D2C322CDEFEB}"/>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CRM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2" name="Picture 2" descr="Copilot Studio Generative AI pricing - Power Platform Community">
              <a:extLst>
                <a:ext uri="{FF2B5EF4-FFF2-40B4-BE49-F238E27FC236}">
                  <a16:creationId xmlns:a16="http://schemas.microsoft.com/office/drawing/2014/main" id="{A54DD15A-33EE-1A18-FC57-307B749CE2B7}"/>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64EB8832-E692-C324-D543-4C06F97BF1A4}"/>
              </a:ext>
            </a:extLst>
          </p:cNvPr>
          <p:cNvGrpSpPr/>
          <p:nvPr/>
        </p:nvGrpSpPr>
        <p:grpSpPr>
          <a:xfrm>
            <a:off x="7825837" y="2688492"/>
            <a:ext cx="2250050" cy="411140"/>
            <a:chOff x="767112" y="2825909"/>
            <a:chExt cx="2250050" cy="411140"/>
          </a:xfrm>
        </p:grpSpPr>
        <p:sp>
          <p:nvSpPr>
            <p:cNvPr id="21" name="TextBox 20">
              <a:extLst>
                <a:ext uri="{FF2B5EF4-FFF2-40B4-BE49-F238E27FC236}">
                  <a16:creationId xmlns:a16="http://schemas.microsoft.com/office/drawing/2014/main" id="{03439A70-18E8-BFE9-F486-8738E45A1A46}"/>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CRM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5" name="Picture 2" descr="Copilot Studio Generative AI pricing - Power Platform Community">
              <a:extLst>
                <a:ext uri="{FF2B5EF4-FFF2-40B4-BE49-F238E27FC236}">
                  <a16:creationId xmlns:a16="http://schemas.microsoft.com/office/drawing/2014/main" id="{D992F01C-069E-9E5A-E0CF-576851148906}"/>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6108718"/>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4403</Words>
  <Application>Microsoft Office PowerPoint</Application>
  <PresentationFormat>Widescreen</PresentationFormat>
  <Paragraphs>502</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Financial Services</vt:lpstr>
      <vt:lpstr>Copilot Financial Services scenarios</vt:lpstr>
      <vt:lpstr>Copilot solutions in Financial Services</vt:lpstr>
      <vt:lpstr>Improve customer interactions and optimize costs in FSI</vt:lpstr>
      <vt:lpstr>Banking | Financial advisory support system</vt:lpstr>
      <vt:lpstr>Banking | Speed credit memo generation</vt:lpstr>
      <vt:lpstr>Insurance | Process a claim</vt:lpstr>
      <vt:lpstr>Insurance | Issue a policy</vt:lpstr>
      <vt:lpstr>Insurance | Create a quote</vt:lpstr>
      <vt:lpstr>Capital Markets | AI-assisted broker portfolio management</vt:lpstr>
      <vt:lpstr>Capital Markets | Produce daily market reports</vt:lpstr>
      <vt:lpstr>Capital Markets | Conduct company research</vt:lpstr>
      <vt:lpstr>Financial Services | Implement Know Your Customer (KYC) regulations</vt:lpstr>
      <vt:lpstr>A day in the life of an Analyst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2025-02-11T22:57:02Z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